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8" r:id="rId3"/>
  </p:sldIdLst>
  <p:sldSz cx="6858000" cy="9144000" type="screen4x3"/>
  <p:notesSz cx="6858000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6600"/>
    <a:srgbClr val="0000FF"/>
    <a:srgbClr val="FF33CC"/>
    <a:srgbClr val="FFFFFF"/>
    <a:srgbClr val="FFFF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03" autoAdjust="0"/>
    <p:restoredTop sz="90929"/>
  </p:normalViewPr>
  <p:slideViewPr>
    <p:cSldViewPr>
      <p:cViewPr varScale="1">
        <p:scale>
          <a:sx n="63" d="100"/>
          <a:sy n="63" d="100"/>
        </p:scale>
        <p:origin x="2580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>
            <a:extLst>
              <a:ext uri="{FF2B5EF4-FFF2-40B4-BE49-F238E27FC236}">
                <a16:creationId xmlns:a16="http://schemas.microsoft.com/office/drawing/2014/main" id="{9050D034-9112-4683-9A02-841664B5AE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7BBD7ECA-6F3E-4E10-95F4-A76D27064B1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1028">
            <a:extLst>
              <a:ext uri="{FF2B5EF4-FFF2-40B4-BE49-F238E27FC236}">
                <a16:creationId xmlns:a16="http://schemas.microsoft.com/office/drawing/2014/main" id="{985F8B56-371B-4DF7-9509-083EE716CC2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1029">
            <a:extLst>
              <a:ext uri="{FF2B5EF4-FFF2-40B4-BE49-F238E27FC236}">
                <a16:creationId xmlns:a16="http://schemas.microsoft.com/office/drawing/2014/main" id="{3BCC8B74-5229-4FAB-9819-CEDD9821295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B85C1E4-3332-4FFB-8244-A05751C4F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40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F3DB7EC1-D18C-4BCC-AA77-50531AB8BC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688" y="92075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5C7E009E-EEDD-4BFA-8018-82AA452E40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636000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0">
            <a:extLst>
              <a:ext uri="{FF2B5EF4-FFF2-40B4-BE49-F238E27FC236}">
                <a16:creationId xmlns:a16="http://schemas.microsoft.com/office/drawing/2014/main" id="{7D2FD37E-117C-4BA0-8419-1C552A3F75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624888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826571E7-0FB7-4DA5-9DD1-DF25DD6D6A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0000" y="8624888"/>
            <a:ext cx="3100388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Para mayores informes, llame a Oregon OSHA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1 (800) 843-8086 ó </a:t>
            </a:r>
            <a:r>
              <a:rPr lang="es-ES" altLang="en-US" sz="1000">
                <a:solidFill>
                  <a:schemeClr val="bg1"/>
                </a:solidFill>
              </a:rPr>
              <a:t>visite osha</a:t>
            </a:r>
            <a:r>
              <a:rPr lang="es-ES" altLang="en-US" sz="1000" dirty="0">
                <a:solidFill>
                  <a:schemeClr val="bg1"/>
                </a:solidFill>
              </a:rPr>
              <a:t>.oregon.gov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C477E938-DF6B-48F8-B44C-F76B88683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838200"/>
            <a:ext cx="4419600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/>
              <a:t>I</a:t>
            </a:r>
            <a:r>
              <a:rPr lang="en-US" altLang="en-US" sz="1400" b="1"/>
              <a:t>mportance of accident</a:t>
            </a:r>
            <a:r>
              <a:rPr lang="es-ES_tradnl" altLang="en-US" sz="1400" b="1"/>
              <a:t> and incident investigations</a:t>
            </a:r>
            <a:endParaRPr lang="en-US" altLang="en-US" sz="14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sz="1200" b="1"/>
              <a:t>Reduce the pain and suffering caused by accidents.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sz="1200" b="1"/>
              <a:t>Reduce the financial losses caused by accidents</a:t>
            </a:r>
            <a:r>
              <a:rPr lang="en-US" altLang="en-US" sz="1200" b="1"/>
              <a:t>.</a:t>
            </a:r>
          </a:p>
          <a:p>
            <a:pPr>
              <a:buFont typeface="Wingdings" panose="05000000000000000000" pitchFamily="2" charset="2"/>
              <a:buChar char="¦"/>
            </a:pPr>
            <a:endParaRPr lang="en-US" altLang="en-US" sz="1200" b="1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/>
              <a:t>W</a:t>
            </a:r>
            <a:r>
              <a:rPr lang="en-US" altLang="en-US" sz="1400" b="1"/>
              <a:t>h</a:t>
            </a:r>
            <a:r>
              <a:rPr lang="es-ES_tradnl" altLang="en-US" sz="1400" b="1"/>
              <a:t>at is an accident</a:t>
            </a:r>
            <a:r>
              <a:rPr lang="en-US" altLang="en-US" sz="1400" b="1"/>
              <a:t>?</a:t>
            </a:r>
            <a:endParaRPr lang="en-US" altLang="en-US" sz="16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sz="1200" b="1"/>
              <a:t>An unwanted, unplanned event that causes injuries, illnesses, or property damage. </a:t>
            </a:r>
            <a:endParaRPr lang="en-US" altLang="en-US" sz="1200" b="1"/>
          </a:p>
          <a:p>
            <a:pPr>
              <a:buFont typeface="Wingdings" panose="05000000000000000000" pitchFamily="2" charset="2"/>
              <a:buChar char="¦"/>
            </a:pPr>
            <a:endParaRPr lang="en-US" altLang="en-US" sz="1200" b="1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/>
              <a:t>W</a:t>
            </a:r>
            <a:r>
              <a:rPr lang="en-US" altLang="en-US" sz="1400" b="1"/>
              <a:t>h</a:t>
            </a:r>
            <a:r>
              <a:rPr lang="es-ES_tradnl" altLang="en-US" sz="1400" b="1"/>
              <a:t>at is an incident</a:t>
            </a:r>
            <a:r>
              <a:rPr lang="en-US" altLang="en-US" sz="1400" b="1"/>
              <a:t>?</a:t>
            </a:r>
            <a:endParaRPr lang="es-ES_tradnl" altLang="en-US" sz="14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sz="1200" b="1"/>
              <a:t>An unwanted, unplanned event that almost causes injuries, illnesses, or property damage.</a:t>
            </a:r>
            <a:endParaRPr lang="en-US" altLang="en-US" sz="1200" b="1"/>
          </a:p>
        </p:txBody>
      </p:sp>
      <p:pic>
        <p:nvPicPr>
          <p:cNvPr id="3075" name="Picture 3" descr="D:\Clipart\Owl.wmf">
            <a:extLst>
              <a:ext uri="{FF2B5EF4-FFF2-40B4-BE49-F238E27FC236}">
                <a16:creationId xmlns:a16="http://schemas.microsoft.com/office/drawing/2014/main" id="{3386F891-6921-487F-BA15-C8CC9C6C6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17">
            <a:extLst>
              <a:ext uri="{FF2B5EF4-FFF2-40B4-BE49-F238E27FC236}">
                <a16:creationId xmlns:a16="http://schemas.microsoft.com/office/drawing/2014/main" id="{EBBC422C-DAA5-4C57-80EC-751CFF983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88900"/>
            <a:ext cx="3467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</a:rPr>
              <a:t>Accident Investigation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sp>
        <p:nvSpPr>
          <p:cNvPr id="3077" name="Text Box 167">
            <a:extLst>
              <a:ext uri="{FF2B5EF4-FFF2-40B4-BE49-F238E27FC236}">
                <a16:creationId xmlns:a16="http://schemas.microsoft.com/office/drawing/2014/main" id="{75A8EE35-020F-48C2-91C9-7B3A8A2CE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24475"/>
            <a:ext cx="624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 2" panose="05020102010507070707" pitchFamily="18" charset="2"/>
              <a:buNone/>
            </a:pPr>
            <a:r>
              <a:rPr lang="en-US" altLang="en-US" sz="1400" b="1"/>
              <a:t>T</a:t>
            </a:r>
            <a:r>
              <a:rPr lang="es-ES_tradnl" altLang="en-US" sz="1400" b="1"/>
              <a:t>he primary causes of accidents are unsafe conditions and unsafe acts.</a:t>
            </a:r>
            <a:endParaRPr lang="en-US" altLang="en-US"/>
          </a:p>
        </p:txBody>
      </p:sp>
      <p:grpSp>
        <p:nvGrpSpPr>
          <p:cNvPr id="3078" name="Group 230">
            <a:extLst>
              <a:ext uri="{FF2B5EF4-FFF2-40B4-BE49-F238E27FC236}">
                <a16:creationId xmlns:a16="http://schemas.microsoft.com/office/drawing/2014/main" id="{FD5A28DD-2495-4F84-9724-9A350EF6814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953125"/>
            <a:ext cx="6315075" cy="2378075"/>
            <a:chOff x="96" y="3750"/>
            <a:chExt cx="3978" cy="1498"/>
          </a:xfrm>
        </p:grpSpPr>
        <p:sp>
          <p:nvSpPr>
            <p:cNvPr id="3098" name="Text Box 164">
              <a:extLst>
                <a:ext uri="{FF2B5EF4-FFF2-40B4-BE49-F238E27FC236}">
                  <a16:creationId xmlns:a16="http://schemas.microsoft.com/office/drawing/2014/main" id="{0F30D32B-C5CB-4C27-A4FE-FB9E336F6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6" y="3912"/>
              <a:ext cx="1728" cy="1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86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Conduct work operations without prior training.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Block or remove safety devices.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Clean, lubricate, or repair equipment while its in operation.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Working without protection in hazardous places.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Use defective tools.</a:t>
              </a:r>
            </a:p>
          </p:txBody>
        </p:sp>
        <p:sp>
          <p:nvSpPr>
            <p:cNvPr id="3099" name="Text Box 165">
              <a:extLst>
                <a:ext uri="{FF2B5EF4-FFF2-40B4-BE49-F238E27FC236}">
                  <a16:creationId xmlns:a16="http://schemas.microsoft.com/office/drawing/2014/main" id="{B5E5001F-1FBC-46C1-A080-B2D136124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3912"/>
              <a:ext cx="1728" cy="1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86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Poorly maintained machinery or equipment.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Defective or missing personal protective equipment.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Unguarded machinery or equipment.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Missing or inadequate warnings or safety and health signs.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Monotype Sorts" pitchFamily="2" charset="2"/>
                <a:buChar char="4"/>
              </a:pPr>
              <a:r>
                <a:rPr lang="es-ES_tradnl" altLang="en-US" sz="1100" b="1"/>
                <a:t>Lack of housekeeping.</a:t>
              </a:r>
            </a:p>
          </p:txBody>
        </p:sp>
        <p:sp>
          <p:nvSpPr>
            <p:cNvPr id="3100" name="Text Box 185">
              <a:extLst>
                <a:ext uri="{FF2B5EF4-FFF2-40B4-BE49-F238E27FC236}">
                  <a16:creationId xmlns:a16="http://schemas.microsoft.com/office/drawing/2014/main" id="{7C5878C9-0FAD-4AD8-B092-9616D986B2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750"/>
              <a:ext cx="14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200" b="1"/>
                <a:t>Examples of unsafe conditions:</a:t>
              </a:r>
              <a:endParaRPr lang="en-US" altLang="en-US" sz="1200" b="1"/>
            </a:p>
          </p:txBody>
        </p:sp>
        <p:sp>
          <p:nvSpPr>
            <p:cNvPr id="3101" name="Text Box 186">
              <a:extLst>
                <a:ext uri="{FF2B5EF4-FFF2-40B4-BE49-F238E27FC236}">
                  <a16:creationId xmlns:a16="http://schemas.microsoft.com/office/drawing/2014/main" id="{88F998A2-4B0E-4C61-B838-C17D015039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750"/>
              <a:ext cx="124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200" b="1"/>
                <a:t>Examples of unsafe acts:</a:t>
              </a:r>
              <a:endParaRPr lang="en-US" altLang="en-US" sz="1200" b="1"/>
            </a:p>
          </p:txBody>
        </p:sp>
      </p:grpSp>
      <p:sp>
        <p:nvSpPr>
          <p:cNvPr id="3079" name="Oval 206">
            <a:extLst>
              <a:ext uri="{FF2B5EF4-FFF2-40B4-BE49-F238E27FC236}">
                <a16:creationId xmlns:a16="http://schemas.microsoft.com/office/drawing/2014/main" id="{203FD12D-C987-4C11-9A66-B7785A4A6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371600"/>
            <a:ext cx="1371600" cy="1371600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80" name="AutoShape 208">
            <a:extLst>
              <a:ext uri="{FF2B5EF4-FFF2-40B4-BE49-F238E27FC236}">
                <a16:creationId xmlns:a16="http://schemas.microsoft.com/office/drawing/2014/main" id="{7A790C71-BE34-442A-9A31-0943F92DC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50" y="2552700"/>
            <a:ext cx="2279650" cy="209550"/>
          </a:xfrm>
          <a:prstGeom prst="cube">
            <a:avLst>
              <a:gd name="adj" fmla="val 84847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3081" name="Picture 207" descr="D:\Clipart\Sbrun.wmf">
            <a:extLst>
              <a:ext uri="{FF2B5EF4-FFF2-40B4-BE49-F238E27FC236}">
                <a16:creationId xmlns:a16="http://schemas.microsoft.com/office/drawing/2014/main" id="{4CD2D687-65CC-4B4E-919B-BEE0B70FC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1854200"/>
            <a:ext cx="86995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 Box 209">
            <a:extLst>
              <a:ext uri="{FF2B5EF4-FFF2-40B4-BE49-F238E27FC236}">
                <a16:creationId xmlns:a16="http://schemas.microsoft.com/office/drawing/2014/main" id="{CA88E100-D821-46A5-BBCE-35C4D37FA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1600200"/>
            <a:ext cx="11049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1100" b="1">
                <a:solidFill>
                  <a:schemeClr val="bg1"/>
                </a:solidFill>
              </a:rPr>
              <a:t>Report accidents and incidents immediately!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grpSp>
        <p:nvGrpSpPr>
          <p:cNvPr id="3083" name="Group 215">
            <a:extLst>
              <a:ext uri="{FF2B5EF4-FFF2-40B4-BE49-F238E27FC236}">
                <a16:creationId xmlns:a16="http://schemas.microsoft.com/office/drawing/2014/main" id="{89B332F7-E994-42EA-8AEC-B225C3C8BE9C}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563938"/>
            <a:ext cx="5410200" cy="1447800"/>
            <a:chOff x="430" y="2245"/>
            <a:chExt cx="3408" cy="912"/>
          </a:xfrm>
        </p:grpSpPr>
        <p:sp>
          <p:nvSpPr>
            <p:cNvPr id="3084" name="Rectangle 216">
              <a:extLst>
                <a:ext uri="{FF2B5EF4-FFF2-40B4-BE49-F238E27FC236}">
                  <a16:creationId xmlns:a16="http://schemas.microsoft.com/office/drawing/2014/main" id="{2F31BA71-87D3-478A-B7F5-65D8009C6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" y="2245"/>
              <a:ext cx="3408" cy="91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85" name="Text Box 217">
              <a:extLst>
                <a:ext uri="{FF2B5EF4-FFF2-40B4-BE49-F238E27FC236}">
                  <a16:creationId xmlns:a16="http://schemas.microsoft.com/office/drawing/2014/main" id="{F4C853D9-92FA-41E1-8344-C1AE49922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8" y="2324"/>
              <a:ext cx="1582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5430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21145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6860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31432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6004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40576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5148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What is this pyramid saying?</a:t>
              </a:r>
            </a:p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For each accident, 300 incidents occurred.  Or, </a:t>
              </a:r>
            </a:p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you missed 300 chances to prevent the accident!</a:t>
              </a:r>
              <a:endParaRPr lang="en-US" altLang="en-US" sz="1200" b="1"/>
            </a:p>
          </p:txBody>
        </p:sp>
        <p:grpSp>
          <p:nvGrpSpPr>
            <p:cNvPr id="3086" name="Group 218">
              <a:extLst>
                <a:ext uri="{FF2B5EF4-FFF2-40B4-BE49-F238E27FC236}">
                  <a16:creationId xmlns:a16="http://schemas.microsoft.com/office/drawing/2014/main" id="{38D2856A-0D9C-4312-A95F-47C1342920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7" y="2353"/>
              <a:ext cx="1344" cy="720"/>
              <a:chOff x="677" y="2353"/>
              <a:chExt cx="1344" cy="720"/>
            </a:xfrm>
          </p:grpSpPr>
          <p:grpSp>
            <p:nvGrpSpPr>
              <p:cNvPr id="3087" name="Group 219">
                <a:extLst>
                  <a:ext uri="{FF2B5EF4-FFF2-40B4-BE49-F238E27FC236}">
                    <a16:creationId xmlns:a16="http://schemas.microsoft.com/office/drawing/2014/main" id="{D35DA331-6AC4-4D33-B6C2-A34E54074D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7" y="2353"/>
                <a:ext cx="1344" cy="720"/>
                <a:chOff x="368" y="2288"/>
                <a:chExt cx="1949" cy="1200"/>
              </a:xfrm>
            </p:grpSpPr>
            <p:sp>
              <p:nvSpPr>
                <p:cNvPr id="3090" name="Line 220">
                  <a:extLst>
                    <a:ext uri="{FF2B5EF4-FFF2-40B4-BE49-F238E27FC236}">
                      <a16:creationId xmlns:a16="http://schemas.microsoft.com/office/drawing/2014/main" id="{EF5F0D7E-4AB4-40A8-8EF4-28BE5BCAF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8" y="2816"/>
                  <a:ext cx="21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Line 221">
                  <a:extLst>
                    <a:ext uri="{FF2B5EF4-FFF2-40B4-BE49-F238E27FC236}">
                      <a16:creationId xmlns:a16="http://schemas.microsoft.com/office/drawing/2014/main" id="{2D95CF30-F54E-48F4-A072-E7BAD4696C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2170" y="2816"/>
                  <a:ext cx="142" cy="66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AutoShape 222">
                  <a:extLst>
                    <a:ext uri="{FF2B5EF4-FFF2-40B4-BE49-F238E27FC236}">
                      <a16:creationId xmlns:a16="http://schemas.microsoft.com/office/drawing/2014/main" id="{DFB9247E-EBDE-4162-BF21-64BFC75420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" y="2288"/>
                  <a:ext cx="1949" cy="1200"/>
                </a:xfrm>
                <a:prstGeom prst="triangle">
                  <a:avLst>
                    <a:gd name="adj" fmla="val 5000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93" name="Line 223">
                  <a:extLst>
                    <a:ext uri="{FF2B5EF4-FFF2-40B4-BE49-F238E27FC236}">
                      <a16:creationId xmlns:a16="http://schemas.microsoft.com/office/drawing/2014/main" id="{73C8E0AD-B398-4FBA-9893-5F71D17DCA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95" y="2836"/>
                  <a:ext cx="89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Line 224">
                  <a:extLst>
                    <a:ext uri="{FF2B5EF4-FFF2-40B4-BE49-F238E27FC236}">
                      <a16:creationId xmlns:a16="http://schemas.microsoft.com/office/drawing/2014/main" id="{251721B9-7327-4A85-B86B-340BF6C68B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5" y="2291"/>
                  <a:ext cx="760" cy="5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Line 225">
                  <a:extLst>
                    <a:ext uri="{FF2B5EF4-FFF2-40B4-BE49-F238E27FC236}">
                      <a16:creationId xmlns:a16="http://schemas.microsoft.com/office/drawing/2014/main" id="{F9F995E1-60EF-4B64-BAFA-9337BF7B2D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8" y="2291"/>
                  <a:ext cx="820" cy="5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Line 226">
                  <a:extLst>
                    <a:ext uri="{FF2B5EF4-FFF2-40B4-BE49-F238E27FC236}">
                      <a16:creationId xmlns:a16="http://schemas.microsoft.com/office/drawing/2014/main" id="{91FAAB72-69EC-44CF-A5E1-FF0E733BE1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1717" y="2534"/>
                  <a:ext cx="58" cy="2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7" name="Line 227">
                  <a:extLst>
                    <a:ext uri="{FF2B5EF4-FFF2-40B4-BE49-F238E27FC236}">
                      <a16:creationId xmlns:a16="http://schemas.microsoft.com/office/drawing/2014/main" id="{7D4630FC-F6CE-4551-B0CC-41E2F74759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92" y="2540"/>
                  <a:ext cx="84" cy="3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8" name="Text Box 228">
                <a:extLst>
                  <a:ext uri="{FF2B5EF4-FFF2-40B4-BE49-F238E27FC236}">
                    <a16:creationId xmlns:a16="http://schemas.microsoft.com/office/drawing/2014/main" id="{957171BF-195A-4936-8410-9333268B78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5" y="2839"/>
                <a:ext cx="115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1400" b="1"/>
                  <a:t>300 INCIDENTS</a:t>
                </a:r>
              </a:p>
            </p:txBody>
          </p:sp>
          <p:sp>
            <p:nvSpPr>
              <p:cNvPr id="3089" name="Text Box 229">
                <a:extLst>
                  <a:ext uri="{FF2B5EF4-FFF2-40B4-BE49-F238E27FC236}">
                    <a16:creationId xmlns:a16="http://schemas.microsoft.com/office/drawing/2014/main" id="{A53C9F8D-503A-48A6-A493-58521EFB64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7" y="2417"/>
                <a:ext cx="652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en-US" sz="1200" b="1"/>
                  <a:t>1</a:t>
                </a:r>
              </a:p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en-US" sz="900" b="1"/>
                  <a:t>ACCIDENT</a:t>
                </a: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7" descr="D:\Clipart\Owl.wmf">
            <a:extLst>
              <a:ext uri="{FF2B5EF4-FFF2-40B4-BE49-F238E27FC236}">
                <a16:creationId xmlns:a16="http://schemas.microsoft.com/office/drawing/2014/main" id="{78B18702-8F10-4731-A1D8-897887F98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029">
            <a:extLst>
              <a:ext uri="{FF2B5EF4-FFF2-40B4-BE49-F238E27FC236}">
                <a16:creationId xmlns:a16="http://schemas.microsoft.com/office/drawing/2014/main" id="{1BE56039-9C8B-4A42-9EEC-FA5CE6140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" y="5349875"/>
            <a:ext cx="6492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 2" panose="05020102010507070707" pitchFamily="18" charset="2"/>
              <a:buNone/>
            </a:pPr>
            <a:r>
              <a:rPr lang="es-ES_tradnl" altLang="en-US" sz="1400" b="1"/>
              <a:t>La razón principal de los accidentes son condiciones inseguras y actos inseguros.</a:t>
            </a:r>
            <a:endParaRPr lang="en-US" altLang="en-US" sz="1400"/>
          </a:p>
        </p:txBody>
      </p:sp>
      <p:grpSp>
        <p:nvGrpSpPr>
          <p:cNvPr id="4100" name="Group 1081">
            <a:extLst>
              <a:ext uri="{FF2B5EF4-FFF2-40B4-BE49-F238E27FC236}">
                <a16:creationId xmlns:a16="http://schemas.microsoft.com/office/drawing/2014/main" id="{BB2C7314-2413-4ED1-97AE-26FA5E075E6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943600"/>
            <a:ext cx="6457950" cy="2546350"/>
            <a:chOff x="90" y="3702"/>
            <a:chExt cx="4068" cy="1604"/>
          </a:xfrm>
        </p:grpSpPr>
        <p:sp>
          <p:nvSpPr>
            <p:cNvPr id="4123" name="Text Box 1031">
              <a:extLst>
                <a:ext uri="{FF2B5EF4-FFF2-40B4-BE49-F238E27FC236}">
                  <a16:creationId xmlns:a16="http://schemas.microsoft.com/office/drawing/2014/main" id="{5D81E6BC-1C94-40AB-A403-C60990F95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0" y="3864"/>
              <a:ext cx="1818" cy="14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86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Llevar a cabo operaciones sin previo adiestramiento.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Bloquear o quitar dispositivos de seguridad.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Limpiar, engrasar, o reparar maquinaria cuando esta en movimiento.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Trabajar sin protección en lugares peligrosos.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Usar herramienta defectuosa.</a:t>
              </a:r>
              <a:endParaRPr lang="en-US" altLang="en-US" sz="1100" b="1"/>
            </a:p>
          </p:txBody>
        </p:sp>
        <p:sp>
          <p:nvSpPr>
            <p:cNvPr id="4124" name="Text Box 1032">
              <a:extLst>
                <a:ext uri="{FF2B5EF4-FFF2-40B4-BE49-F238E27FC236}">
                  <a16:creationId xmlns:a16="http://schemas.microsoft.com/office/drawing/2014/main" id="{4E4566EF-C758-4A59-BB19-A0BC4F656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" y="3864"/>
              <a:ext cx="1788" cy="14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1450" indent="-1714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Maquinaria o equipo en mal estado de mantenimiento.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Equipo de protección personal defectuoso o faltante.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Resguardos inexistentes en la maquinaria o equipo.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Avisos o señales de seguridad e higiene faltantes o inadecuados.</a:t>
              </a:r>
            </a:p>
            <a:p>
              <a:pPr>
                <a:buFont typeface="Monotype Sorts" pitchFamily="2" charset="2"/>
                <a:buChar char="4"/>
              </a:pPr>
              <a:endParaRPr lang="es-ES_tradnl" altLang="en-US" sz="1100" b="1"/>
            </a:p>
            <a:p>
              <a:pPr>
                <a:buFont typeface="Arial" panose="020B0604020202020204" pitchFamily="34" charset="0"/>
                <a:buChar char="•"/>
              </a:pPr>
              <a:r>
                <a:rPr lang="es-ES_tradnl" altLang="en-US" sz="1100" b="1"/>
                <a:t>Falta de orden y limpieza.</a:t>
              </a:r>
            </a:p>
          </p:txBody>
        </p:sp>
        <p:sp>
          <p:nvSpPr>
            <p:cNvPr id="4125" name="Text Box 1033">
              <a:extLst>
                <a:ext uri="{FF2B5EF4-FFF2-40B4-BE49-F238E27FC236}">
                  <a16:creationId xmlns:a16="http://schemas.microsoft.com/office/drawing/2014/main" id="{B91EDC0B-D5B5-49F9-B0C6-C3530D37F5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" y="3702"/>
              <a:ext cx="163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200" b="1"/>
                <a:t>Ejemplos de condiciones inseguras:</a:t>
              </a:r>
              <a:endParaRPr lang="en-US" altLang="en-US" sz="1200" b="1"/>
            </a:p>
          </p:txBody>
        </p:sp>
        <p:sp>
          <p:nvSpPr>
            <p:cNvPr id="4126" name="Text Box 1034">
              <a:extLst>
                <a:ext uri="{FF2B5EF4-FFF2-40B4-BE49-F238E27FC236}">
                  <a16:creationId xmlns:a16="http://schemas.microsoft.com/office/drawing/2014/main" id="{37FA1B8D-3503-438A-90AC-8793F07834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" y="3702"/>
              <a:ext cx="15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200" b="1"/>
                <a:t>Ejemplos de acciones inseguras</a:t>
              </a:r>
              <a:r>
                <a:rPr lang="en-US" altLang="en-US" sz="1200" b="1"/>
                <a:t>:</a:t>
              </a:r>
            </a:p>
          </p:txBody>
        </p:sp>
      </p:grpSp>
      <p:sp>
        <p:nvSpPr>
          <p:cNvPr id="4101" name="Text Box 1049">
            <a:extLst>
              <a:ext uri="{FF2B5EF4-FFF2-40B4-BE49-F238E27FC236}">
                <a16:creationId xmlns:a16="http://schemas.microsoft.com/office/drawing/2014/main" id="{28A76CD0-A594-44F8-AA13-04A945EDB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100" y="101600"/>
            <a:ext cx="4572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solidFill>
                  <a:schemeClr val="bg1"/>
                </a:solidFill>
              </a:rPr>
              <a:t>Investigaci</a:t>
            </a:r>
            <a:r>
              <a:rPr lang="es-ES_tradnl" altLang="en-US" sz="2200" b="1">
                <a:solidFill>
                  <a:schemeClr val="bg1"/>
                </a:solidFill>
              </a:rPr>
              <a:t>ón de Accidentes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grpSp>
        <p:nvGrpSpPr>
          <p:cNvPr id="4102" name="Group 1114">
            <a:extLst>
              <a:ext uri="{FF2B5EF4-FFF2-40B4-BE49-F238E27FC236}">
                <a16:creationId xmlns:a16="http://schemas.microsoft.com/office/drawing/2014/main" id="{D493072A-B771-400F-B60D-A6265CF240A3}"/>
              </a:ext>
            </a:extLst>
          </p:cNvPr>
          <p:cNvGrpSpPr>
            <a:grpSpLocks/>
          </p:cNvGrpSpPr>
          <p:nvPr/>
        </p:nvGrpSpPr>
        <p:grpSpPr bwMode="auto">
          <a:xfrm>
            <a:off x="4024313" y="1397000"/>
            <a:ext cx="2724150" cy="1390650"/>
            <a:chOff x="2535" y="907"/>
            <a:chExt cx="1716" cy="876"/>
          </a:xfrm>
        </p:grpSpPr>
        <p:sp>
          <p:nvSpPr>
            <p:cNvPr id="4119" name="Oval 1051">
              <a:extLst>
                <a:ext uri="{FF2B5EF4-FFF2-40B4-BE49-F238E27FC236}">
                  <a16:creationId xmlns:a16="http://schemas.microsoft.com/office/drawing/2014/main" id="{26B66056-A8EC-4F2D-979A-2C693A2C2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" y="907"/>
              <a:ext cx="864" cy="864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20" name="AutoShape 1052">
              <a:extLst>
                <a:ext uri="{FF2B5EF4-FFF2-40B4-BE49-F238E27FC236}">
                  <a16:creationId xmlns:a16="http://schemas.microsoft.com/office/drawing/2014/main" id="{492F870B-F959-4167-A9A7-9A62DB7D5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5" y="1651"/>
              <a:ext cx="1436" cy="132"/>
            </a:xfrm>
            <a:prstGeom prst="cube">
              <a:avLst>
                <a:gd name="adj" fmla="val 8484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pic>
          <p:nvPicPr>
            <p:cNvPr id="4121" name="Picture 1053" descr="D:\Clipart\Sbrun.wmf">
              <a:extLst>
                <a:ext uri="{FF2B5EF4-FFF2-40B4-BE49-F238E27FC236}">
                  <a16:creationId xmlns:a16="http://schemas.microsoft.com/office/drawing/2014/main" id="{E5D666C3-5B37-49C3-93B0-0C9CA29207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" y="1212"/>
              <a:ext cx="548" cy="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22" name="Text Box 1054">
              <a:extLst>
                <a:ext uri="{FF2B5EF4-FFF2-40B4-BE49-F238E27FC236}">
                  <a16:creationId xmlns:a16="http://schemas.microsoft.com/office/drawing/2014/main" id="{B50F92F6-E0C8-4A5A-8753-2EB20DD09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1051"/>
              <a:ext cx="803" cy="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_tradnl" altLang="en-US" sz="1100" b="1">
                  <a:solidFill>
                    <a:schemeClr val="bg1"/>
                  </a:solidFill>
                </a:rPr>
                <a:t>¡Reporte accidentes e incidentes inmediatamente!</a:t>
              </a:r>
              <a:endParaRPr lang="en-US" altLang="en-US" sz="1100" b="1">
                <a:solidFill>
                  <a:schemeClr val="bg1"/>
                </a:solidFill>
              </a:endParaRPr>
            </a:p>
          </p:txBody>
        </p:sp>
      </p:grpSp>
      <p:sp>
        <p:nvSpPr>
          <p:cNvPr id="4103" name="Text Box 1083">
            <a:extLst>
              <a:ext uri="{FF2B5EF4-FFF2-40B4-BE49-F238E27FC236}">
                <a16:creationId xmlns:a16="http://schemas.microsoft.com/office/drawing/2014/main" id="{263EE0DD-B8C9-4B71-B5F0-F8CAC5A1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828675"/>
            <a:ext cx="4965700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s-ES" altLang="en-US" sz="2000" b="1" dirty="0"/>
              <a:t>L</a:t>
            </a:r>
            <a:r>
              <a:rPr lang="es-ES" altLang="en-US" sz="1400" b="1" dirty="0"/>
              <a:t>a importancia de investigaciones de accidentes e incidentes</a:t>
            </a:r>
          </a:p>
          <a:p>
            <a:pPr marL="401638" lvl="1" indent="-171450">
              <a:buFont typeface="Arial" panose="020B0604020202020204" pitchFamily="34" charset="0"/>
              <a:buChar char="•"/>
              <a:defRPr/>
            </a:pPr>
            <a:r>
              <a:rPr lang="es-ES" altLang="en-US" sz="1200" b="1" dirty="0"/>
              <a:t>Reducir el dolor y sufrimiento causado por los accidentes.</a:t>
            </a:r>
          </a:p>
          <a:p>
            <a:pPr marL="401638" lvl="1" indent="-171450">
              <a:buFont typeface="Arial" panose="020B0604020202020204" pitchFamily="34" charset="0"/>
              <a:buChar char="•"/>
              <a:defRPr/>
            </a:pPr>
            <a:r>
              <a:rPr lang="es-ES" altLang="en-US" sz="1200" b="1" dirty="0"/>
              <a:t>Reducir las pérdidas monetarias causadas por los accidentes.</a:t>
            </a:r>
          </a:p>
          <a:p>
            <a:pPr>
              <a:buFont typeface="Wingdings" panose="05000000000000000000" pitchFamily="2" charset="2"/>
              <a:buChar char="¦"/>
              <a:defRPr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s-ES" altLang="en-US" sz="1400" b="1" dirty="0"/>
              <a:t>¿</a:t>
            </a:r>
            <a:r>
              <a:rPr lang="es-ES" altLang="en-US" sz="2000" b="1" dirty="0"/>
              <a:t>Q</a:t>
            </a:r>
            <a:r>
              <a:rPr lang="es-ES" altLang="en-US" sz="1400" b="1" dirty="0"/>
              <a:t>ue es un accidente?</a:t>
            </a:r>
            <a:endParaRPr lang="es-ES" altLang="en-US" sz="1600" b="1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s-ES" altLang="en-US" sz="1200" b="1" dirty="0"/>
              <a:t>Un evento no deseado, no planeado, que causa lesiones, enfermedades, o daños a la propiedad.</a:t>
            </a:r>
          </a:p>
          <a:p>
            <a:pPr>
              <a:buFont typeface="Wingdings" panose="05000000000000000000" pitchFamily="2" charset="2"/>
              <a:buChar char="¦"/>
              <a:defRPr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s-ES" altLang="en-US" sz="1400" b="1" dirty="0"/>
              <a:t>¿</a:t>
            </a:r>
            <a:r>
              <a:rPr lang="es-ES" altLang="en-US" sz="2000" b="1" dirty="0"/>
              <a:t>Q</a:t>
            </a:r>
            <a:r>
              <a:rPr lang="es-ES" altLang="en-US" sz="1400" b="1" dirty="0"/>
              <a:t>ue es un incidente?</a:t>
            </a:r>
            <a:endParaRPr lang="es-ES" altLang="en-US" sz="1600" b="1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s-ES" altLang="en-US" sz="1200" b="1" dirty="0"/>
              <a:t>Un evento no deseado, no planeado, que casi causa lesiones, enfermedades, o daños a la propiedad.</a:t>
            </a:r>
          </a:p>
        </p:txBody>
      </p:sp>
      <p:grpSp>
        <p:nvGrpSpPr>
          <p:cNvPr id="4104" name="Group 1099">
            <a:extLst>
              <a:ext uri="{FF2B5EF4-FFF2-40B4-BE49-F238E27FC236}">
                <a16:creationId xmlns:a16="http://schemas.microsoft.com/office/drawing/2014/main" id="{571A5964-648E-4E98-B9B0-44AEB3DC1905}"/>
              </a:ext>
            </a:extLst>
          </p:cNvPr>
          <p:cNvGrpSpPr>
            <a:grpSpLocks/>
          </p:cNvGrpSpPr>
          <p:nvPr/>
        </p:nvGrpSpPr>
        <p:grpSpPr bwMode="auto">
          <a:xfrm>
            <a:off x="666750" y="3622675"/>
            <a:ext cx="5410200" cy="1447800"/>
            <a:chOff x="412" y="2400"/>
            <a:chExt cx="3408" cy="912"/>
          </a:xfrm>
        </p:grpSpPr>
        <p:sp>
          <p:nvSpPr>
            <p:cNvPr id="4105" name="Rectangle 1100">
              <a:extLst>
                <a:ext uri="{FF2B5EF4-FFF2-40B4-BE49-F238E27FC236}">
                  <a16:creationId xmlns:a16="http://schemas.microsoft.com/office/drawing/2014/main" id="{65BE0761-E2A8-4449-BB35-C8BC2D89B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" y="2400"/>
              <a:ext cx="3408" cy="91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06" name="Text Box 1101">
              <a:extLst>
                <a:ext uri="{FF2B5EF4-FFF2-40B4-BE49-F238E27FC236}">
                  <a16:creationId xmlns:a16="http://schemas.microsoft.com/office/drawing/2014/main" id="{7459778E-EBEE-40EA-9F88-5AD5B4778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" y="2479"/>
              <a:ext cx="1582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5430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21145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68605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31432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6004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40576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51485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¿Que dice esta pirámide?</a:t>
              </a:r>
            </a:p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Por cada accidente, ocurrieron 300 incidentes. O, </a:t>
              </a:r>
            </a:p>
            <a:p>
              <a:pPr algn="r">
                <a:spcBef>
                  <a:spcPct val="50000"/>
                </a:spcBef>
              </a:pPr>
              <a:r>
                <a:rPr lang="es-ES_tradnl" altLang="en-US" sz="1200" b="1"/>
                <a:t>¡se le escaparon 300 oportunidades para prevenir el accidente!</a:t>
              </a:r>
              <a:endParaRPr lang="en-US" altLang="en-US" sz="1200" b="1"/>
            </a:p>
          </p:txBody>
        </p:sp>
        <p:grpSp>
          <p:nvGrpSpPr>
            <p:cNvPr id="4107" name="Group 1102">
              <a:extLst>
                <a:ext uri="{FF2B5EF4-FFF2-40B4-BE49-F238E27FC236}">
                  <a16:creationId xmlns:a16="http://schemas.microsoft.com/office/drawing/2014/main" id="{137BC078-7780-4419-AE8C-E6DB3CDAB8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9" y="2508"/>
              <a:ext cx="1344" cy="720"/>
              <a:chOff x="659" y="2508"/>
              <a:chExt cx="1344" cy="720"/>
            </a:xfrm>
          </p:grpSpPr>
          <p:grpSp>
            <p:nvGrpSpPr>
              <p:cNvPr id="4108" name="Group 1103">
                <a:extLst>
                  <a:ext uri="{FF2B5EF4-FFF2-40B4-BE49-F238E27FC236}">
                    <a16:creationId xmlns:a16="http://schemas.microsoft.com/office/drawing/2014/main" id="{75DFACEB-81FE-4DAD-AA4F-3FCE11ACD9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9" y="2508"/>
                <a:ext cx="1344" cy="720"/>
                <a:chOff x="368" y="2288"/>
                <a:chExt cx="1949" cy="1200"/>
              </a:xfrm>
            </p:grpSpPr>
            <p:sp>
              <p:nvSpPr>
                <p:cNvPr id="4111" name="Line 1104">
                  <a:extLst>
                    <a:ext uri="{FF2B5EF4-FFF2-40B4-BE49-F238E27FC236}">
                      <a16:creationId xmlns:a16="http://schemas.microsoft.com/office/drawing/2014/main" id="{94577861-55DC-41EC-A2D9-00039A8FEC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8" y="2816"/>
                  <a:ext cx="21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2" name="Line 1105">
                  <a:extLst>
                    <a:ext uri="{FF2B5EF4-FFF2-40B4-BE49-F238E27FC236}">
                      <a16:creationId xmlns:a16="http://schemas.microsoft.com/office/drawing/2014/main" id="{8972F5F5-2239-4613-AAB3-BD0574211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2170" y="2816"/>
                  <a:ext cx="142" cy="66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3" name="AutoShape 1106">
                  <a:extLst>
                    <a:ext uri="{FF2B5EF4-FFF2-40B4-BE49-F238E27FC236}">
                      <a16:creationId xmlns:a16="http://schemas.microsoft.com/office/drawing/2014/main" id="{7C22D415-B1E7-49B3-AE76-B285552CB6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" y="2288"/>
                  <a:ext cx="1949" cy="1200"/>
                </a:xfrm>
                <a:prstGeom prst="triangle">
                  <a:avLst>
                    <a:gd name="adj" fmla="val 5000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14" name="Line 1107">
                  <a:extLst>
                    <a:ext uri="{FF2B5EF4-FFF2-40B4-BE49-F238E27FC236}">
                      <a16:creationId xmlns:a16="http://schemas.microsoft.com/office/drawing/2014/main" id="{3899F4D5-8A59-4EF1-B62A-FB241F8E4B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95" y="2836"/>
                  <a:ext cx="89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5" name="Line 1108">
                  <a:extLst>
                    <a:ext uri="{FF2B5EF4-FFF2-40B4-BE49-F238E27FC236}">
                      <a16:creationId xmlns:a16="http://schemas.microsoft.com/office/drawing/2014/main" id="{C4D15682-FAE1-4735-BC69-412C5E9219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5" y="2291"/>
                  <a:ext cx="760" cy="5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6" name="Line 1109">
                  <a:extLst>
                    <a:ext uri="{FF2B5EF4-FFF2-40B4-BE49-F238E27FC236}">
                      <a16:creationId xmlns:a16="http://schemas.microsoft.com/office/drawing/2014/main" id="{AEF515D5-1699-46AC-B4D3-77EC39172B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8" y="2291"/>
                  <a:ext cx="820" cy="5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7" name="Line 1110">
                  <a:extLst>
                    <a:ext uri="{FF2B5EF4-FFF2-40B4-BE49-F238E27FC236}">
                      <a16:creationId xmlns:a16="http://schemas.microsoft.com/office/drawing/2014/main" id="{BF73618E-9668-4D18-8F7A-058739D4E9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1717" y="2534"/>
                  <a:ext cx="58" cy="2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8" name="Line 1111">
                  <a:extLst>
                    <a:ext uri="{FF2B5EF4-FFF2-40B4-BE49-F238E27FC236}">
                      <a16:creationId xmlns:a16="http://schemas.microsoft.com/office/drawing/2014/main" id="{DC4349B3-1EFF-4AAE-928C-CF5F93C03A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92" y="2540"/>
                  <a:ext cx="84" cy="3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09" name="Text Box 1112">
                <a:extLst>
                  <a:ext uri="{FF2B5EF4-FFF2-40B4-BE49-F238E27FC236}">
                    <a16:creationId xmlns:a16="http://schemas.microsoft.com/office/drawing/2014/main" id="{0E081FA9-926A-40C8-AD67-81B25EA1B7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" y="2994"/>
                <a:ext cx="115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1400" b="1"/>
                  <a:t>300 INCIDENT</a:t>
                </a:r>
                <a:r>
                  <a:rPr lang="es-ES_tradnl" altLang="en-US" sz="1400" b="1"/>
                  <a:t>E</a:t>
                </a:r>
                <a:r>
                  <a:rPr lang="en-US" altLang="en-US" sz="1400" b="1"/>
                  <a:t>S</a:t>
                </a:r>
              </a:p>
            </p:txBody>
          </p:sp>
          <p:sp>
            <p:nvSpPr>
              <p:cNvPr id="4110" name="Text Box 1113">
                <a:extLst>
                  <a:ext uri="{FF2B5EF4-FFF2-40B4-BE49-F238E27FC236}">
                    <a16:creationId xmlns:a16="http://schemas.microsoft.com/office/drawing/2014/main" id="{D3A9863D-BF86-4F74-A599-96BDEA28CF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" y="2592"/>
                <a:ext cx="652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en-US" sz="1200" b="1"/>
                  <a:t>1</a:t>
                </a:r>
              </a:p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en-US" sz="900" b="1"/>
                  <a:t>ACCIDENT</a:t>
                </a:r>
                <a:r>
                  <a:rPr lang="es-ES_tradnl" altLang="en-US" sz="900" b="1"/>
                  <a:t>E</a:t>
                </a:r>
                <a:endParaRPr lang="en-US" altLang="en-US" sz="900" b="1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197</Value>
    </Topic>
    <TrainingType xmlns="4abed4e2-db5c-4e78-ae88-7ca7a6241065">PESO</TrainingType>
    <DateRevised xmlns="4abed4e2-db5c-4e78-ae88-7ca7a6241065">2022-11-14T08:00:00+00:00</DateRevised>
    <AdditionalTitle xmlns="4abed4e2-db5c-4e78-ae88-7ca7a6241065">Investigación de Accidentes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DB5DD44D-F491-40A1-86D9-A21DD6FACCD6}"/>
</file>

<file path=customXml/itemProps2.xml><?xml version="1.0" encoding="utf-8"?>
<ds:datastoreItem xmlns:ds="http://schemas.openxmlformats.org/officeDocument/2006/customXml" ds:itemID="{A311FC4F-6E45-4E00-BDF0-C8E165A1BFA1}"/>
</file>

<file path=customXml/itemProps3.xml><?xml version="1.0" encoding="utf-8"?>
<ds:datastoreItem xmlns:ds="http://schemas.openxmlformats.org/officeDocument/2006/customXml" ds:itemID="{CBDC6C7C-04C1-4F82-92E4-BE37B415451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On-screen Show (4:3)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Monotype Sorts</vt:lpstr>
      <vt:lpstr>Times New Roman</vt:lpstr>
      <vt:lpstr>Wingdings</vt:lpstr>
      <vt:lpstr>Wingdings 2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 Investigation (pptx)</dc:title>
  <dc:subject>PESO Tailgate for Accident investigation | Investigación de Accidentes</dc:subject>
  <dc:creator/>
  <cp:lastModifiedBy/>
  <cp:revision>1</cp:revision>
  <dcterms:created xsi:type="dcterms:W3CDTF">2022-03-17T22:30:03Z</dcterms:created>
  <dcterms:modified xsi:type="dcterms:W3CDTF">2022-11-21T16:09:41Z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