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0" r:id="rId2"/>
    <p:sldId id="322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0000"/>
    <a:srgbClr val="FF9999"/>
    <a:srgbClr val="FF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0929"/>
  </p:normalViewPr>
  <p:slideViewPr>
    <p:cSldViewPr>
      <p:cViewPr varScale="1">
        <p:scale>
          <a:sx n="63" d="100"/>
          <a:sy n="63" d="100"/>
        </p:scale>
        <p:origin x="2460" y="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1F6D4A6-4B04-4FC1-871B-010FCD24EA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A246003-F77D-42A8-B375-C6952EA335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727D2E54-37AD-4DB2-9AE1-FB241BE394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B93FFE8D-4D36-486C-AD12-A0D305A6CBD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1BFC68-C7E0-4DAB-AC78-C338806694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D4C9464-1D2F-4F03-A6FB-1CB47D0985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127DC73-AC3E-4E75-8A61-5AF6C650E0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D64288B-5366-42F8-90D4-851E067D85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7250" y="695325"/>
            <a:ext cx="260350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43AB582F-766A-435E-961A-1A82D2491B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4128CB65-DE91-405E-B481-DD6F3EC6C08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81310BC2-E06A-49D4-8206-A23500A704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C1C36A-26DE-4FED-B4FD-23EBF4EC7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19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C0D66EAE-A369-4AEE-B382-A72869E8A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6E62FB77-5269-4778-B702-117EC00C1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9">
            <a:extLst>
              <a:ext uri="{FF2B5EF4-FFF2-40B4-BE49-F238E27FC236}">
                <a16:creationId xmlns:a16="http://schemas.microsoft.com/office/drawing/2014/main" id="{72EDD560-504B-48F8-B67F-5B20202E4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20">
            <a:extLst>
              <a:ext uri="{FF2B5EF4-FFF2-40B4-BE49-F238E27FC236}">
                <a16:creationId xmlns:a16="http://schemas.microsoft.com/office/drawing/2014/main" id="{6D73E325-F9F2-4419-8EDB-0FF82BFFD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  <a:p>
            <a:pPr algn="r">
              <a:defRPr/>
            </a:pP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oleObject" Target="../embeddings/oleObject1.bin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1.jpe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11" Type="http://schemas.openxmlformats.org/officeDocument/2006/relationships/image" Target="../media/image10.jpeg"/><Relationship Id="rId5" Type="http://schemas.openxmlformats.org/officeDocument/2006/relationships/image" Target="../media/image3.jpeg"/><Relationship Id="rId15" Type="http://schemas.openxmlformats.org/officeDocument/2006/relationships/oleObject" Target="../embeddings/oleObject2.bin"/><Relationship Id="rId10" Type="http://schemas.openxmlformats.org/officeDocument/2006/relationships/image" Target="../media/image8.png"/><Relationship Id="rId4" Type="http://schemas.openxmlformats.org/officeDocument/2006/relationships/image" Target="../media/image13.png"/><Relationship Id="rId9" Type="http://schemas.openxmlformats.org/officeDocument/2006/relationships/image" Target="../media/image7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4A6DC2EA-F200-4EAF-B98E-75B8D6200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</a:rPr>
              <a:t>Biological Hazards</a:t>
            </a:r>
            <a:endParaRPr lang="en-US" altLang="en-US" sz="2200" b="1">
              <a:solidFill>
                <a:schemeClr val="bg1"/>
              </a:solidFill>
            </a:endParaRPr>
          </a:p>
        </p:txBody>
      </p:sp>
      <p:grpSp>
        <p:nvGrpSpPr>
          <p:cNvPr id="4099" name="Group 255">
            <a:extLst>
              <a:ext uri="{FF2B5EF4-FFF2-40B4-BE49-F238E27FC236}">
                <a16:creationId xmlns:a16="http://schemas.microsoft.com/office/drawing/2014/main" id="{CD774792-62B7-486A-B646-2BE627BCEF90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779463"/>
            <a:ext cx="1898650" cy="1620837"/>
            <a:chOff x="3208" y="452"/>
            <a:chExt cx="912" cy="828"/>
          </a:xfrm>
        </p:grpSpPr>
        <p:pic>
          <p:nvPicPr>
            <p:cNvPr id="4135" name="Picture 253" descr="rbc">
              <a:extLst>
                <a:ext uri="{FF2B5EF4-FFF2-40B4-BE49-F238E27FC236}">
                  <a16:creationId xmlns:a16="http://schemas.microsoft.com/office/drawing/2014/main" id="{AFCF5EED-50A7-4902-8B46-7D9E4EAEBC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-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6" y="452"/>
              <a:ext cx="894" cy="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36" name="Text Box 254">
              <a:extLst>
                <a:ext uri="{FF2B5EF4-FFF2-40B4-BE49-F238E27FC236}">
                  <a16:creationId xmlns:a16="http://schemas.microsoft.com/office/drawing/2014/main" id="{211D576D-6859-4898-9CCB-7AE3243948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8" y="1155"/>
              <a:ext cx="824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n-US" sz="1000"/>
                <a:t>Human blood cells</a:t>
              </a:r>
              <a:endParaRPr lang="en-US" altLang="en-US" sz="1000"/>
            </a:p>
          </p:txBody>
        </p:sp>
      </p:grpSp>
      <p:sp>
        <p:nvSpPr>
          <p:cNvPr id="4100" name="Text Box 256">
            <a:extLst>
              <a:ext uri="{FF2B5EF4-FFF2-40B4-BE49-F238E27FC236}">
                <a16:creationId xmlns:a16="http://schemas.microsoft.com/office/drawing/2014/main" id="{96EAA654-3A14-4C0B-A973-ABEE9967E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8788" y="654050"/>
            <a:ext cx="337185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3175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Bloodborne pathogens are viruses and bacteria in human blood. </a:t>
            </a:r>
          </a:p>
          <a:p>
            <a:endParaRPr lang="en-US" altLang="en-US" b="1"/>
          </a:p>
          <a:p>
            <a:r>
              <a:rPr lang="en-US" altLang="en-US" b="1"/>
              <a:t>Hepatitis B virus (HBV) and Human Immunodeficiency Virus (HIV) are two viruses in human blood that can cause illnesses or death.</a:t>
            </a:r>
            <a:endParaRPr lang="es-ES_tradnl" altLang="en-US" b="1"/>
          </a:p>
        </p:txBody>
      </p:sp>
      <p:sp>
        <p:nvSpPr>
          <p:cNvPr id="4101" name="Text Box 257">
            <a:extLst>
              <a:ext uri="{FF2B5EF4-FFF2-40B4-BE49-F238E27FC236}">
                <a16:creationId xmlns:a16="http://schemas.microsoft.com/office/drawing/2014/main" id="{7ECB9448-FAD8-4789-BA9E-F9E0B7004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2536825"/>
            <a:ext cx="6121400" cy="1158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92150" indent="-231775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2538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b="1">
                <a:cs typeface="Times New Roman" panose="02020603050405020304" pitchFamily="18" charset="0"/>
              </a:rPr>
              <a:t>If you are exposed to </a:t>
            </a:r>
            <a:r>
              <a:rPr lang="es-ES_tradnl" altLang="en-US" b="1" u="sng">
                <a:cs typeface="Times New Roman" panose="02020603050405020304" pitchFamily="18" charset="0"/>
              </a:rPr>
              <a:t>human blood</a:t>
            </a:r>
            <a:r>
              <a:rPr lang="es-ES_tradnl" altLang="en-US" b="1">
                <a:cs typeface="Times New Roman" panose="02020603050405020304" pitchFamily="18" charset="0"/>
              </a:rPr>
              <a:t> you are covered by the standard.</a:t>
            </a:r>
          </a:p>
          <a:p>
            <a:endParaRPr lang="es-ES_tradnl" altLang="en-US" b="1">
              <a:cs typeface="Times New Roman" panose="02020603050405020304" pitchFamily="18" charset="0"/>
            </a:endParaRPr>
          </a:p>
          <a:p>
            <a:r>
              <a:rPr lang="es-ES_tradnl" altLang="en-US" b="1">
                <a:cs typeface="Times New Roman" panose="02020603050405020304" pitchFamily="18" charset="0"/>
              </a:rPr>
              <a:t>If you are exposed to Other Potentially Infectious Materials (OPIM) from </a:t>
            </a:r>
            <a:r>
              <a:rPr lang="es-ES_tradnl" altLang="en-US" b="1" u="sng">
                <a:cs typeface="Times New Roman" panose="02020603050405020304" pitchFamily="18" charset="0"/>
              </a:rPr>
              <a:t>human body fluids,</a:t>
            </a:r>
            <a:r>
              <a:rPr lang="es-ES_tradnl" altLang="en-US" b="1">
                <a:cs typeface="Times New Roman" panose="02020603050405020304" pitchFamily="18" charset="0"/>
              </a:rPr>
              <a:t>  such as semen, vaginal secetions, and fluids that you can see blood, you are also covered by the standard.</a:t>
            </a:r>
            <a:endParaRPr lang="es-ES_tradnl" altLang="en-US" sz="1800" b="1">
              <a:cs typeface="Times New Roman" panose="02020603050405020304" pitchFamily="18" charset="0"/>
            </a:endParaRPr>
          </a:p>
        </p:txBody>
      </p:sp>
      <p:grpSp>
        <p:nvGrpSpPr>
          <p:cNvPr id="4102" name="Group 280">
            <a:extLst>
              <a:ext uri="{FF2B5EF4-FFF2-40B4-BE49-F238E27FC236}">
                <a16:creationId xmlns:a16="http://schemas.microsoft.com/office/drawing/2014/main" id="{A33B4709-450F-4C8A-8233-4C33C2B36A24}"/>
              </a:ext>
            </a:extLst>
          </p:cNvPr>
          <p:cNvGrpSpPr>
            <a:grpSpLocks/>
          </p:cNvGrpSpPr>
          <p:nvPr/>
        </p:nvGrpSpPr>
        <p:grpSpPr bwMode="auto">
          <a:xfrm>
            <a:off x="252413" y="4229100"/>
            <a:ext cx="1358900" cy="633413"/>
            <a:chOff x="2622" y="774"/>
            <a:chExt cx="1602" cy="966"/>
          </a:xfrm>
        </p:grpSpPr>
        <p:grpSp>
          <p:nvGrpSpPr>
            <p:cNvPr id="4131" name="Group 281">
              <a:extLst>
                <a:ext uri="{FF2B5EF4-FFF2-40B4-BE49-F238E27FC236}">
                  <a16:creationId xmlns:a16="http://schemas.microsoft.com/office/drawing/2014/main" id="{713B35D2-120E-4706-8B43-A7184B5AD7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22" y="774"/>
              <a:ext cx="1536" cy="966"/>
              <a:chOff x="2640" y="846"/>
              <a:chExt cx="1536" cy="966"/>
            </a:xfrm>
          </p:grpSpPr>
          <p:pic>
            <p:nvPicPr>
              <p:cNvPr id="4133" name="Picture 282" descr="Needle and Acupuncture">
                <a:extLst>
                  <a:ext uri="{FF2B5EF4-FFF2-40B4-BE49-F238E27FC236}">
                    <a16:creationId xmlns:a16="http://schemas.microsoft.com/office/drawing/2014/main" id="{6B6985BE-6231-439B-90D1-F9A6F9D648F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6" y="912"/>
                <a:ext cx="144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34" name="Rectangle 283">
                <a:extLst>
                  <a:ext uri="{FF2B5EF4-FFF2-40B4-BE49-F238E27FC236}">
                    <a16:creationId xmlns:a16="http://schemas.microsoft.com/office/drawing/2014/main" id="{AD2FF676-FCA0-4C71-93B2-406F41376F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846"/>
                <a:ext cx="218" cy="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4132" name="Rectangle 284">
              <a:extLst>
                <a:ext uri="{FF2B5EF4-FFF2-40B4-BE49-F238E27FC236}">
                  <a16:creationId xmlns:a16="http://schemas.microsoft.com/office/drawing/2014/main" id="{F7D3D505-0F51-448B-80D0-F9F5426D5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4" y="1257"/>
              <a:ext cx="1530" cy="4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4103" name="Picture 266" descr="nariz">
            <a:extLst>
              <a:ext uri="{FF2B5EF4-FFF2-40B4-BE49-F238E27FC236}">
                <a16:creationId xmlns:a16="http://schemas.microsoft.com/office/drawing/2014/main" id="{A4FCE753-E9C5-4687-B82D-1C5BF4E77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113" y="4481513"/>
            <a:ext cx="571500" cy="56673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4" name="Text Box 267">
            <a:extLst>
              <a:ext uri="{FF2B5EF4-FFF2-40B4-BE49-F238E27FC236}">
                <a16:creationId xmlns:a16="http://schemas.microsoft.com/office/drawing/2014/main" id="{CE77F91C-A687-4149-A794-E1A3B93BC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4151313"/>
            <a:ext cx="6296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How does blood and OPIM get into the body?</a:t>
            </a:r>
            <a:endParaRPr lang="en-US" altLang="en-US" sz="2800" b="1"/>
          </a:p>
        </p:txBody>
      </p:sp>
      <p:pic>
        <p:nvPicPr>
          <p:cNvPr id="4105" name="Picture 268" descr="Boca">
            <a:extLst>
              <a:ext uri="{FF2B5EF4-FFF2-40B4-BE49-F238E27FC236}">
                <a16:creationId xmlns:a16="http://schemas.microsoft.com/office/drawing/2014/main" id="{A3318191-A83F-40B0-AA33-E0367AF56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13" y="4494213"/>
            <a:ext cx="590550" cy="58578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269" descr="Ojo">
            <a:extLst>
              <a:ext uri="{FF2B5EF4-FFF2-40B4-BE49-F238E27FC236}">
                <a16:creationId xmlns:a16="http://schemas.microsoft.com/office/drawing/2014/main" id="{40F75E5C-E3FA-4D7F-B296-ED36C3E70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3" y="4494213"/>
            <a:ext cx="609600" cy="60483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07" name="Group 276">
            <a:extLst>
              <a:ext uri="{FF2B5EF4-FFF2-40B4-BE49-F238E27FC236}">
                <a16:creationId xmlns:a16="http://schemas.microsoft.com/office/drawing/2014/main" id="{38A4B278-58A1-4627-A7BB-C891C21774FE}"/>
              </a:ext>
            </a:extLst>
          </p:cNvPr>
          <p:cNvGrpSpPr>
            <a:grpSpLocks/>
          </p:cNvGrpSpPr>
          <p:nvPr/>
        </p:nvGrpSpPr>
        <p:grpSpPr bwMode="auto">
          <a:xfrm>
            <a:off x="2043113" y="4468813"/>
            <a:ext cx="742950" cy="609600"/>
            <a:chOff x="2988" y="2052"/>
            <a:chExt cx="912" cy="684"/>
          </a:xfrm>
        </p:grpSpPr>
        <p:pic>
          <p:nvPicPr>
            <p:cNvPr id="4129" name="Picture 277" descr="scraped hand 2">
              <a:extLst>
                <a:ext uri="{FF2B5EF4-FFF2-40B4-BE49-F238E27FC236}">
                  <a16:creationId xmlns:a16="http://schemas.microsoft.com/office/drawing/2014/main" id="{925B196A-DB82-4401-A115-202097C78D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8" y="2052"/>
              <a:ext cx="912" cy="68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30" name="Oval 278">
              <a:extLst>
                <a:ext uri="{FF2B5EF4-FFF2-40B4-BE49-F238E27FC236}">
                  <a16:creationId xmlns:a16="http://schemas.microsoft.com/office/drawing/2014/main" id="{544155A5-B8F3-4F96-8C9D-B6A03431A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2127"/>
              <a:ext cx="319" cy="48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4108" name="Text Box 279">
            <a:extLst>
              <a:ext uri="{FF2B5EF4-FFF2-40B4-BE49-F238E27FC236}">
                <a16:creationId xmlns:a16="http://schemas.microsoft.com/office/drawing/2014/main" id="{290B37C6-F589-4612-B95C-5FFBA108C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078413"/>
            <a:ext cx="9794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Punctures</a:t>
            </a:r>
          </a:p>
        </p:txBody>
      </p:sp>
      <p:sp>
        <p:nvSpPr>
          <p:cNvPr id="4109" name="Text Box 285">
            <a:extLst>
              <a:ext uri="{FF2B5EF4-FFF2-40B4-BE49-F238E27FC236}">
                <a16:creationId xmlns:a16="http://schemas.microsoft.com/office/drawing/2014/main" id="{2173A73B-F377-4140-86DC-98ED3F312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5078413"/>
            <a:ext cx="81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Broken skin</a:t>
            </a:r>
          </a:p>
        </p:txBody>
      </p:sp>
      <p:sp>
        <p:nvSpPr>
          <p:cNvPr id="4110" name="Text Box 286">
            <a:extLst>
              <a:ext uri="{FF2B5EF4-FFF2-40B4-BE49-F238E27FC236}">
                <a16:creationId xmlns:a16="http://schemas.microsoft.com/office/drawing/2014/main" id="{8BF49C2C-91B4-4A6A-80A8-589D6F761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0784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Eyes</a:t>
            </a:r>
          </a:p>
        </p:txBody>
      </p:sp>
      <p:sp>
        <p:nvSpPr>
          <p:cNvPr id="4111" name="Text Box 287">
            <a:extLst>
              <a:ext uri="{FF2B5EF4-FFF2-40B4-BE49-F238E27FC236}">
                <a16:creationId xmlns:a16="http://schemas.microsoft.com/office/drawing/2014/main" id="{6F989690-577B-443E-9AD7-64EC6495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8913" y="50784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Mouth</a:t>
            </a:r>
          </a:p>
        </p:txBody>
      </p:sp>
      <p:sp>
        <p:nvSpPr>
          <p:cNvPr id="4112" name="Text Box 288">
            <a:extLst>
              <a:ext uri="{FF2B5EF4-FFF2-40B4-BE49-F238E27FC236}">
                <a16:creationId xmlns:a16="http://schemas.microsoft.com/office/drawing/2014/main" id="{01C5966A-AB4F-4A01-8DF6-56A01C2DC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50784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Nose</a:t>
            </a:r>
          </a:p>
        </p:txBody>
      </p:sp>
      <p:pic>
        <p:nvPicPr>
          <p:cNvPr id="4113" name="Picture 289">
            <a:extLst>
              <a:ext uri="{FF2B5EF4-FFF2-40B4-BE49-F238E27FC236}">
                <a16:creationId xmlns:a16="http://schemas.microsoft.com/office/drawing/2014/main" id="{F9E04E57-3E89-4F6F-8271-19202A770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663" y="4456113"/>
            <a:ext cx="414337" cy="609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14" name="Text Box 290">
            <a:extLst>
              <a:ext uri="{FF2B5EF4-FFF2-40B4-BE49-F238E27FC236}">
                <a16:creationId xmlns:a16="http://schemas.microsoft.com/office/drawing/2014/main" id="{626C1EA6-9324-4099-A384-BC51A8B64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713" y="5078413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Reproductive</a:t>
            </a:r>
          </a:p>
        </p:txBody>
      </p:sp>
      <p:sp>
        <p:nvSpPr>
          <p:cNvPr id="4115" name="Line 291">
            <a:extLst>
              <a:ext uri="{FF2B5EF4-FFF2-40B4-BE49-F238E27FC236}">
                <a16:creationId xmlns:a16="http://schemas.microsoft.com/office/drawing/2014/main" id="{DFB91158-22E6-4C57-96D2-0B059C1591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5870575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16" name="Picture 313" descr="Red Biohazard English">
            <a:extLst>
              <a:ext uri="{FF2B5EF4-FFF2-40B4-BE49-F238E27FC236}">
                <a16:creationId xmlns:a16="http://schemas.microsoft.com/office/drawing/2014/main" id="{A7C6BE04-DE62-40B2-8654-FF62E4836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2009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7" name="Text Box 314">
            <a:extLst>
              <a:ext uri="{FF2B5EF4-FFF2-40B4-BE49-F238E27FC236}">
                <a16:creationId xmlns:a16="http://schemas.microsoft.com/office/drawing/2014/main" id="{74CD88A9-9014-4CDF-9420-84D522764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734300"/>
            <a:ext cx="4953000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The employer must have an exposure plan.</a:t>
            </a:r>
          </a:p>
          <a:p>
            <a:pPr>
              <a:spcBef>
                <a:spcPct val="50000"/>
              </a:spcBef>
            </a:pPr>
            <a:r>
              <a:rPr lang="es-ES_tradnl" altLang="en-US" b="1"/>
              <a:t>If your are exposed, contact your employer immediately!</a:t>
            </a:r>
            <a:endParaRPr lang="en-US" altLang="en-US" sz="2800" b="1"/>
          </a:p>
        </p:txBody>
      </p:sp>
      <p:sp>
        <p:nvSpPr>
          <p:cNvPr id="4118" name="Text Box 320">
            <a:extLst>
              <a:ext uri="{FF2B5EF4-FFF2-40B4-BE49-F238E27FC236}">
                <a16:creationId xmlns:a16="http://schemas.microsoft.com/office/drawing/2014/main" id="{B34988A9-4D18-4A10-978F-1C342BC43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6272213"/>
            <a:ext cx="6296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Protection</a:t>
            </a:r>
            <a:endParaRPr lang="en-US" altLang="en-US" sz="2800" b="1"/>
          </a:p>
        </p:txBody>
      </p:sp>
      <p:pic>
        <p:nvPicPr>
          <p:cNvPr id="4119" name="Picture 322" descr="gloveon1">
            <a:extLst>
              <a:ext uri="{FF2B5EF4-FFF2-40B4-BE49-F238E27FC236}">
                <a16:creationId xmlns:a16="http://schemas.microsoft.com/office/drawing/2014/main" id="{8CB9A0A1-EC39-4909-8CC7-B2FEDCC54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213" y="6249988"/>
            <a:ext cx="889000" cy="78105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0" name="Text Box 323">
            <a:extLst>
              <a:ext uri="{FF2B5EF4-FFF2-40B4-BE49-F238E27FC236}">
                <a16:creationId xmlns:a16="http://schemas.microsoft.com/office/drawing/2014/main" id="{188FCF81-F37F-473D-9F35-9A7E922ED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7031038"/>
            <a:ext cx="1479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Gloves</a:t>
            </a:r>
          </a:p>
        </p:txBody>
      </p:sp>
      <p:grpSp>
        <p:nvGrpSpPr>
          <p:cNvPr id="4121" name="Group 324">
            <a:extLst>
              <a:ext uri="{FF2B5EF4-FFF2-40B4-BE49-F238E27FC236}">
                <a16:creationId xmlns:a16="http://schemas.microsoft.com/office/drawing/2014/main" id="{DEA5447B-4BCB-48FF-B162-491DB08A3DAB}"/>
              </a:ext>
            </a:extLst>
          </p:cNvPr>
          <p:cNvGrpSpPr>
            <a:grpSpLocks/>
          </p:cNvGrpSpPr>
          <p:nvPr/>
        </p:nvGrpSpPr>
        <p:grpSpPr bwMode="auto">
          <a:xfrm>
            <a:off x="3925888" y="6180138"/>
            <a:ext cx="1479550" cy="1174750"/>
            <a:chOff x="2360" y="3668"/>
            <a:chExt cx="932" cy="740"/>
          </a:xfrm>
        </p:grpSpPr>
        <p:pic>
          <p:nvPicPr>
            <p:cNvPr id="4127" name="Picture 325" descr="Washing hands copy">
              <a:extLst>
                <a:ext uri="{FF2B5EF4-FFF2-40B4-BE49-F238E27FC236}">
                  <a16:creationId xmlns:a16="http://schemas.microsoft.com/office/drawing/2014/main" id="{4A13B15C-D75D-4E8C-A476-C1423F7F7C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8" y="3668"/>
              <a:ext cx="568" cy="55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28" name="Text Box 326">
              <a:extLst>
                <a:ext uri="{FF2B5EF4-FFF2-40B4-BE49-F238E27FC236}">
                  <a16:creationId xmlns:a16="http://schemas.microsoft.com/office/drawing/2014/main" id="{E071280E-951C-406B-AC6F-CDAA27C9EA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0" y="4216"/>
              <a:ext cx="9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Wash hands</a:t>
              </a:r>
            </a:p>
          </p:txBody>
        </p:sp>
      </p:grpSp>
      <p:pic>
        <p:nvPicPr>
          <p:cNvPr id="4122" name="Picture 328" descr="Vacuna copy">
            <a:extLst>
              <a:ext uri="{FF2B5EF4-FFF2-40B4-BE49-F238E27FC236}">
                <a16:creationId xmlns:a16="http://schemas.microsoft.com/office/drawing/2014/main" id="{71E66992-2CE7-4905-BBBF-D98B7D3F8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838" y="6240463"/>
            <a:ext cx="914400" cy="8159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3" name="Text Box 329">
            <a:extLst>
              <a:ext uri="{FF2B5EF4-FFF2-40B4-BE49-F238E27FC236}">
                <a16:creationId xmlns:a16="http://schemas.microsoft.com/office/drawing/2014/main" id="{5822B468-CB6A-495A-B0D0-F6154222B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7059613"/>
            <a:ext cx="1479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Vaccine</a:t>
            </a:r>
          </a:p>
        </p:txBody>
      </p:sp>
      <p:sp>
        <p:nvSpPr>
          <p:cNvPr id="4124" name="Text Box 331">
            <a:extLst>
              <a:ext uri="{FF2B5EF4-FFF2-40B4-BE49-F238E27FC236}">
                <a16:creationId xmlns:a16="http://schemas.microsoft.com/office/drawing/2014/main" id="{A6C896EC-3CA6-4D00-9DA7-A6DB49736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775" y="7000875"/>
            <a:ext cx="1479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Tools</a:t>
            </a:r>
            <a:endParaRPr lang="en-US" altLang="en-US" b="1"/>
          </a:p>
        </p:txBody>
      </p:sp>
      <p:pic>
        <p:nvPicPr>
          <p:cNvPr id="4125" name="Picture 333">
            <a:extLst>
              <a:ext uri="{FF2B5EF4-FFF2-40B4-BE49-F238E27FC236}">
                <a16:creationId xmlns:a16="http://schemas.microsoft.com/office/drawing/2014/main" id="{89813335-400A-44CF-BF20-C7044E38B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lum bright="26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2468563"/>
            <a:ext cx="557213" cy="150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pic>
      <p:graphicFrame>
        <p:nvGraphicFramePr>
          <p:cNvPr id="4126" name="Object 334">
            <a:extLst>
              <a:ext uri="{FF2B5EF4-FFF2-40B4-BE49-F238E27FC236}">
                <a16:creationId xmlns:a16="http://schemas.microsoft.com/office/drawing/2014/main" id="{02A95318-1352-4F5A-8138-C6DEDA1736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0838" y="6292850"/>
          <a:ext cx="94138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Image" r:id="rId15" imgW="2643134" imgH="2071303" progId="Photoshop.Image.4">
                  <p:embed/>
                </p:oleObj>
              </mc:Choice>
              <mc:Fallback>
                <p:oleObj name="Image" r:id="rId15" imgW="2643134" imgH="2071303" progId="Photoshop.Image.4">
                  <p:embed/>
                  <p:pic>
                    <p:nvPicPr>
                      <p:cNvPr id="0" name="Object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6292850"/>
                        <a:ext cx="941387" cy="738188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111F3492-5E8C-44CB-88CC-55FDF41E8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</a:rPr>
              <a:t>Riesgos Biológicos</a:t>
            </a:r>
            <a:endParaRPr lang="en-US" altLang="en-US" sz="2200" b="1">
              <a:solidFill>
                <a:schemeClr val="bg1"/>
              </a:solidFill>
            </a:endParaRPr>
          </a:p>
        </p:txBody>
      </p:sp>
      <p:grpSp>
        <p:nvGrpSpPr>
          <p:cNvPr id="5123" name="Group 3">
            <a:extLst>
              <a:ext uri="{FF2B5EF4-FFF2-40B4-BE49-F238E27FC236}">
                <a16:creationId xmlns:a16="http://schemas.microsoft.com/office/drawing/2014/main" id="{37E8CFD7-14B8-423D-A6A1-3B32FAB64776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779463"/>
            <a:ext cx="1898650" cy="1620837"/>
            <a:chOff x="3208" y="452"/>
            <a:chExt cx="912" cy="828"/>
          </a:xfrm>
        </p:grpSpPr>
        <p:pic>
          <p:nvPicPr>
            <p:cNvPr id="5160" name="Picture 4" descr="rbc">
              <a:extLst>
                <a:ext uri="{FF2B5EF4-FFF2-40B4-BE49-F238E27FC236}">
                  <a16:creationId xmlns:a16="http://schemas.microsoft.com/office/drawing/2014/main" id="{3854EF6B-8C6C-4304-B3E1-B8AFCC8669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lum bright="-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6" y="452"/>
              <a:ext cx="894" cy="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61" name="Text Box 5">
              <a:extLst>
                <a:ext uri="{FF2B5EF4-FFF2-40B4-BE49-F238E27FC236}">
                  <a16:creationId xmlns:a16="http://schemas.microsoft.com/office/drawing/2014/main" id="{1238E181-E3AF-4089-BF7A-22539410E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8" y="1155"/>
              <a:ext cx="824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_tradnl" altLang="en-US" sz="1000"/>
                <a:t>Células de sangre humana</a:t>
              </a:r>
              <a:endParaRPr lang="en-US" altLang="en-US" sz="1000"/>
            </a:p>
          </p:txBody>
        </p:sp>
      </p:grpSp>
      <p:sp>
        <p:nvSpPr>
          <p:cNvPr id="5124" name="Text Box 6">
            <a:extLst>
              <a:ext uri="{FF2B5EF4-FFF2-40B4-BE49-F238E27FC236}">
                <a16:creationId xmlns:a16="http://schemas.microsoft.com/office/drawing/2014/main" id="{85586D1C-0D6B-4E73-AA6E-9CCAD4C98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8788" y="654050"/>
            <a:ext cx="3630612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3175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b="1"/>
              <a:t>Los patógenos de la sangre son viruses y bacteria en la sangre humana. </a:t>
            </a:r>
          </a:p>
          <a:p>
            <a:endParaRPr lang="es-ES_tradnl" altLang="en-US" b="1"/>
          </a:p>
          <a:p>
            <a:r>
              <a:rPr lang="es-ES_tradnl" altLang="en-US" b="1"/>
              <a:t>El virus de la Hepatitis B (VHB) y el Virus de Inmunodeficiencia Humana (VIH) son dos viruses en la sangre humana que pueden causar enfermedades o la muerte.</a:t>
            </a:r>
            <a:endParaRPr lang="es-ES_tradnl" altLang="en-US" sz="1800" b="1"/>
          </a:p>
        </p:txBody>
      </p:sp>
      <p:sp>
        <p:nvSpPr>
          <p:cNvPr id="5125" name="Text Box 8">
            <a:extLst>
              <a:ext uri="{FF2B5EF4-FFF2-40B4-BE49-F238E27FC236}">
                <a16:creationId xmlns:a16="http://schemas.microsoft.com/office/drawing/2014/main" id="{1E372558-30AC-4B0C-A71C-E3718D2F1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2536825"/>
            <a:ext cx="6121400" cy="1371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92150" indent="-231775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2538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b="1">
                <a:cs typeface="Times New Roman" panose="02020603050405020304" pitchFamily="18" charset="0"/>
              </a:rPr>
              <a:t>Si está expuesto a </a:t>
            </a:r>
            <a:r>
              <a:rPr lang="es-ES_tradnl" altLang="en-US" b="1" u="sng">
                <a:cs typeface="Times New Roman" panose="02020603050405020304" pitchFamily="18" charset="0"/>
              </a:rPr>
              <a:t>sangre humana</a:t>
            </a:r>
            <a:r>
              <a:rPr lang="es-ES_tradnl" altLang="en-US" b="1">
                <a:cs typeface="Times New Roman" panose="02020603050405020304" pitchFamily="18" charset="0"/>
              </a:rPr>
              <a:t>, usted está protegido por la norma.</a:t>
            </a:r>
          </a:p>
          <a:p>
            <a:endParaRPr lang="es-ES_tradnl" altLang="en-US" b="1">
              <a:cs typeface="Times New Roman" panose="02020603050405020304" pitchFamily="18" charset="0"/>
            </a:endParaRPr>
          </a:p>
          <a:p>
            <a:r>
              <a:rPr lang="es-ES_tradnl" altLang="en-US" b="1">
                <a:cs typeface="Times New Roman" panose="02020603050405020304" pitchFamily="18" charset="0"/>
              </a:rPr>
              <a:t>Si está expuesto a Otras Materias Potencialmente Infecciosas (OPIM por sus siglas en inglés), de </a:t>
            </a:r>
            <a:r>
              <a:rPr lang="es-ES_tradnl" altLang="en-US" b="1" u="sng">
                <a:cs typeface="Times New Roman" panose="02020603050405020304" pitchFamily="18" charset="0"/>
              </a:rPr>
              <a:t>fluidos del cuerpos humano</a:t>
            </a:r>
            <a:r>
              <a:rPr lang="es-ES_tradnl" altLang="en-US" b="1">
                <a:cs typeface="Times New Roman" panose="02020603050405020304" pitchFamily="18" charset="0"/>
              </a:rPr>
              <a:t>, tal como el semen, secreciones de la vagina, y líquidos del cuerpo que se les ve sangre, usted también esta protegido por la norma.</a:t>
            </a:r>
          </a:p>
        </p:txBody>
      </p:sp>
      <p:pic>
        <p:nvPicPr>
          <p:cNvPr id="5126" name="Picture 9">
            <a:extLst>
              <a:ext uri="{FF2B5EF4-FFF2-40B4-BE49-F238E27FC236}">
                <a16:creationId xmlns:a16="http://schemas.microsoft.com/office/drawing/2014/main" id="{CEBE9D3B-B1BE-44F7-BCB4-D3C529817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18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2468563"/>
            <a:ext cx="557213" cy="150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</p:pic>
      <p:grpSp>
        <p:nvGrpSpPr>
          <p:cNvPr id="5127" name="Group 11">
            <a:extLst>
              <a:ext uri="{FF2B5EF4-FFF2-40B4-BE49-F238E27FC236}">
                <a16:creationId xmlns:a16="http://schemas.microsoft.com/office/drawing/2014/main" id="{D6EF4023-3B1C-43B8-A799-7F8FF6044A3E}"/>
              </a:ext>
            </a:extLst>
          </p:cNvPr>
          <p:cNvGrpSpPr>
            <a:grpSpLocks/>
          </p:cNvGrpSpPr>
          <p:nvPr/>
        </p:nvGrpSpPr>
        <p:grpSpPr bwMode="auto">
          <a:xfrm>
            <a:off x="252413" y="4229100"/>
            <a:ext cx="1358900" cy="633413"/>
            <a:chOff x="2622" y="774"/>
            <a:chExt cx="1602" cy="966"/>
          </a:xfrm>
        </p:grpSpPr>
        <p:grpSp>
          <p:nvGrpSpPr>
            <p:cNvPr id="5156" name="Group 12">
              <a:extLst>
                <a:ext uri="{FF2B5EF4-FFF2-40B4-BE49-F238E27FC236}">
                  <a16:creationId xmlns:a16="http://schemas.microsoft.com/office/drawing/2014/main" id="{1A650C27-008F-4CCC-BD42-EAF917E57D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22" y="774"/>
              <a:ext cx="1536" cy="966"/>
              <a:chOff x="2640" y="846"/>
              <a:chExt cx="1536" cy="966"/>
            </a:xfrm>
          </p:grpSpPr>
          <p:pic>
            <p:nvPicPr>
              <p:cNvPr id="5158" name="Picture 13" descr="Needle and Acupuncture">
                <a:extLst>
                  <a:ext uri="{FF2B5EF4-FFF2-40B4-BE49-F238E27FC236}">
                    <a16:creationId xmlns:a16="http://schemas.microsoft.com/office/drawing/2014/main" id="{8A9ED14C-C86E-4B4C-8BD4-504C884EEB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6" y="912"/>
                <a:ext cx="1440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159" name="Rectangle 14">
                <a:extLst>
                  <a:ext uri="{FF2B5EF4-FFF2-40B4-BE49-F238E27FC236}">
                    <a16:creationId xmlns:a16="http://schemas.microsoft.com/office/drawing/2014/main" id="{16D242A7-971A-4D7D-B617-B16BD153A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846"/>
                <a:ext cx="218" cy="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5157" name="Rectangle 15">
              <a:extLst>
                <a:ext uri="{FF2B5EF4-FFF2-40B4-BE49-F238E27FC236}">
                  <a16:creationId xmlns:a16="http://schemas.microsoft.com/office/drawing/2014/main" id="{EAE49040-16EB-4B54-BDD7-9E846268C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4" y="1257"/>
              <a:ext cx="1530" cy="4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5128" name="Picture 16" descr="nariz">
            <a:extLst>
              <a:ext uri="{FF2B5EF4-FFF2-40B4-BE49-F238E27FC236}">
                <a16:creationId xmlns:a16="http://schemas.microsoft.com/office/drawing/2014/main" id="{B596D089-667B-457B-93BF-F2F2C8823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113" y="4481513"/>
            <a:ext cx="571500" cy="56673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Text Box 17">
            <a:extLst>
              <a:ext uri="{FF2B5EF4-FFF2-40B4-BE49-F238E27FC236}">
                <a16:creationId xmlns:a16="http://schemas.microsoft.com/office/drawing/2014/main" id="{5AD6AC3E-35C0-4556-B581-A76B26E5C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4151313"/>
            <a:ext cx="6296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¿Como entran al cuerpo sangre u OPIM?</a:t>
            </a:r>
            <a:endParaRPr lang="en-US" altLang="en-US" sz="2800" b="1"/>
          </a:p>
        </p:txBody>
      </p:sp>
      <p:pic>
        <p:nvPicPr>
          <p:cNvPr id="5130" name="Picture 18" descr="Boca">
            <a:extLst>
              <a:ext uri="{FF2B5EF4-FFF2-40B4-BE49-F238E27FC236}">
                <a16:creationId xmlns:a16="http://schemas.microsoft.com/office/drawing/2014/main" id="{F191FB89-275C-41B8-AEE5-EBE9821EB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13" y="4494213"/>
            <a:ext cx="590550" cy="58578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9" descr="Ojo">
            <a:extLst>
              <a:ext uri="{FF2B5EF4-FFF2-40B4-BE49-F238E27FC236}">
                <a16:creationId xmlns:a16="http://schemas.microsoft.com/office/drawing/2014/main" id="{BDC46AD4-AED5-49A5-AD82-5A0F1662C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3" y="4494213"/>
            <a:ext cx="609600" cy="60483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32" name="Group 20">
            <a:extLst>
              <a:ext uri="{FF2B5EF4-FFF2-40B4-BE49-F238E27FC236}">
                <a16:creationId xmlns:a16="http://schemas.microsoft.com/office/drawing/2014/main" id="{E6B03FAF-2E94-4B6D-873D-3CC0FB443B92}"/>
              </a:ext>
            </a:extLst>
          </p:cNvPr>
          <p:cNvGrpSpPr>
            <a:grpSpLocks/>
          </p:cNvGrpSpPr>
          <p:nvPr/>
        </p:nvGrpSpPr>
        <p:grpSpPr bwMode="auto">
          <a:xfrm>
            <a:off x="2043113" y="4468813"/>
            <a:ext cx="742950" cy="609600"/>
            <a:chOff x="2988" y="2052"/>
            <a:chExt cx="912" cy="684"/>
          </a:xfrm>
        </p:grpSpPr>
        <p:pic>
          <p:nvPicPr>
            <p:cNvPr id="5154" name="Picture 21" descr="scraped hand 2">
              <a:extLst>
                <a:ext uri="{FF2B5EF4-FFF2-40B4-BE49-F238E27FC236}">
                  <a16:creationId xmlns:a16="http://schemas.microsoft.com/office/drawing/2014/main" id="{309C172D-E790-49B0-8EB2-EAECC2C2F5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lum bright="4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8" y="2052"/>
              <a:ext cx="912" cy="68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55" name="Oval 22">
              <a:extLst>
                <a:ext uri="{FF2B5EF4-FFF2-40B4-BE49-F238E27FC236}">
                  <a16:creationId xmlns:a16="http://schemas.microsoft.com/office/drawing/2014/main" id="{FA83935B-267A-4AB1-B7BE-15033B20A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2127"/>
              <a:ext cx="319" cy="48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5133" name="Text Box 23">
            <a:extLst>
              <a:ext uri="{FF2B5EF4-FFF2-40B4-BE49-F238E27FC236}">
                <a16:creationId xmlns:a16="http://schemas.microsoft.com/office/drawing/2014/main" id="{754754A4-6BA1-4AA7-B6B6-572EA9EF8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078413"/>
            <a:ext cx="9144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Picaduras</a:t>
            </a:r>
          </a:p>
        </p:txBody>
      </p:sp>
      <p:sp>
        <p:nvSpPr>
          <p:cNvPr id="5134" name="Text Box 24">
            <a:extLst>
              <a:ext uri="{FF2B5EF4-FFF2-40B4-BE49-F238E27FC236}">
                <a16:creationId xmlns:a16="http://schemas.microsoft.com/office/drawing/2014/main" id="{16E26FA5-D9BA-4726-AD82-247320AA0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5078413"/>
            <a:ext cx="81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Piel cortada</a:t>
            </a:r>
          </a:p>
        </p:txBody>
      </p:sp>
      <p:sp>
        <p:nvSpPr>
          <p:cNvPr id="5135" name="Text Box 25">
            <a:extLst>
              <a:ext uri="{FF2B5EF4-FFF2-40B4-BE49-F238E27FC236}">
                <a16:creationId xmlns:a16="http://schemas.microsoft.com/office/drawing/2014/main" id="{CE783B68-0657-4C20-83CD-DB08D8086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0784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Ojos</a:t>
            </a:r>
          </a:p>
        </p:txBody>
      </p:sp>
      <p:sp>
        <p:nvSpPr>
          <p:cNvPr id="5136" name="Text Box 26">
            <a:extLst>
              <a:ext uri="{FF2B5EF4-FFF2-40B4-BE49-F238E27FC236}">
                <a16:creationId xmlns:a16="http://schemas.microsoft.com/office/drawing/2014/main" id="{6630C4B3-19F5-4003-A687-7A5C8173F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8913" y="50784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Boca</a:t>
            </a:r>
          </a:p>
        </p:txBody>
      </p:sp>
      <p:sp>
        <p:nvSpPr>
          <p:cNvPr id="5137" name="Text Box 27">
            <a:extLst>
              <a:ext uri="{FF2B5EF4-FFF2-40B4-BE49-F238E27FC236}">
                <a16:creationId xmlns:a16="http://schemas.microsoft.com/office/drawing/2014/main" id="{7DDC1237-9402-48CE-8B61-109315D0A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50784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Nariz</a:t>
            </a:r>
          </a:p>
        </p:txBody>
      </p:sp>
      <p:pic>
        <p:nvPicPr>
          <p:cNvPr id="5138" name="Picture 28">
            <a:extLst>
              <a:ext uri="{FF2B5EF4-FFF2-40B4-BE49-F238E27FC236}">
                <a16:creationId xmlns:a16="http://schemas.microsoft.com/office/drawing/2014/main" id="{72CCD3B5-2249-4961-B248-96F096A51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663" y="4456113"/>
            <a:ext cx="414337" cy="609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39" name="Text Box 29">
            <a:extLst>
              <a:ext uri="{FF2B5EF4-FFF2-40B4-BE49-F238E27FC236}">
                <a16:creationId xmlns:a16="http://schemas.microsoft.com/office/drawing/2014/main" id="{78368642-7C9F-480B-8D13-92C502338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713" y="5078413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Reproductivo</a:t>
            </a:r>
          </a:p>
        </p:txBody>
      </p:sp>
      <p:sp>
        <p:nvSpPr>
          <p:cNvPr id="5140" name="Line 30">
            <a:extLst>
              <a:ext uri="{FF2B5EF4-FFF2-40B4-BE49-F238E27FC236}">
                <a16:creationId xmlns:a16="http://schemas.microsoft.com/office/drawing/2014/main" id="{A65C4944-0B42-41A7-8194-B48D81608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5870575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Text Box 45">
            <a:extLst>
              <a:ext uri="{FF2B5EF4-FFF2-40B4-BE49-F238E27FC236}">
                <a16:creationId xmlns:a16="http://schemas.microsoft.com/office/drawing/2014/main" id="{B24A9BE4-55B5-49EF-BBA8-4DD9C07DD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734300"/>
            <a:ext cx="4953000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El patrón debe tener un plan de exposición.</a:t>
            </a:r>
          </a:p>
          <a:p>
            <a:pPr>
              <a:spcBef>
                <a:spcPct val="50000"/>
              </a:spcBef>
            </a:pPr>
            <a:r>
              <a:rPr lang="es-ES_tradnl" altLang="en-US" b="1"/>
              <a:t>¡Si se expone, dígale a su patrón inmediatamente!</a:t>
            </a:r>
            <a:endParaRPr lang="en-US" altLang="en-US" sz="2800" b="1"/>
          </a:p>
        </p:txBody>
      </p:sp>
      <p:sp>
        <p:nvSpPr>
          <p:cNvPr id="5142" name="Text Box 48">
            <a:extLst>
              <a:ext uri="{FF2B5EF4-FFF2-40B4-BE49-F238E27FC236}">
                <a16:creationId xmlns:a16="http://schemas.microsoft.com/office/drawing/2014/main" id="{7EB6317F-18BA-4A7B-A55F-3E196E225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8" y="6272213"/>
            <a:ext cx="6296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/>
              <a:t>Protección</a:t>
            </a:r>
            <a:endParaRPr lang="en-US" altLang="en-US" sz="2800" b="1"/>
          </a:p>
        </p:txBody>
      </p:sp>
      <p:pic>
        <p:nvPicPr>
          <p:cNvPr id="5143" name="Picture 50" descr="gloveon1">
            <a:extLst>
              <a:ext uri="{FF2B5EF4-FFF2-40B4-BE49-F238E27FC236}">
                <a16:creationId xmlns:a16="http://schemas.microsoft.com/office/drawing/2014/main" id="{72A9248F-1A5F-489E-B7BD-1F7889FA4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213" y="6249988"/>
            <a:ext cx="889000" cy="78105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4" name="Text Box 51">
            <a:extLst>
              <a:ext uri="{FF2B5EF4-FFF2-40B4-BE49-F238E27FC236}">
                <a16:creationId xmlns:a16="http://schemas.microsoft.com/office/drawing/2014/main" id="{898EC920-6274-4D5A-B9A4-D58628A46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7031038"/>
            <a:ext cx="1479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/>
              <a:t>Guantes</a:t>
            </a:r>
          </a:p>
        </p:txBody>
      </p:sp>
      <p:grpSp>
        <p:nvGrpSpPr>
          <p:cNvPr id="5145" name="Group 52">
            <a:extLst>
              <a:ext uri="{FF2B5EF4-FFF2-40B4-BE49-F238E27FC236}">
                <a16:creationId xmlns:a16="http://schemas.microsoft.com/office/drawing/2014/main" id="{715022C6-96C7-4887-9191-A8EBFB898E38}"/>
              </a:ext>
            </a:extLst>
          </p:cNvPr>
          <p:cNvGrpSpPr>
            <a:grpSpLocks/>
          </p:cNvGrpSpPr>
          <p:nvPr/>
        </p:nvGrpSpPr>
        <p:grpSpPr bwMode="auto">
          <a:xfrm>
            <a:off x="3925888" y="6180138"/>
            <a:ext cx="1479550" cy="1174750"/>
            <a:chOff x="2360" y="3668"/>
            <a:chExt cx="932" cy="740"/>
          </a:xfrm>
        </p:grpSpPr>
        <p:pic>
          <p:nvPicPr>
            <p:cNvPr id="5152" name="Picture 53" descr="Washing hands copy">
              <a:extLst>
                <a:ext uri="{FF2B5EF4-FFF2-40B4-BE49-F238E27FC236}">
                  <a16:creationId xmlns:a16="http://schemas.microsoft.com/office/drawing/2014/main" id="{A289F6A6-05A2-414E-B6F1-7BC42490C5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8" y="3668"/>
              <a:ext cx="568" cy="55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53" name="Text Box 54">
              <a:extLst>
                <a:ext uri="{FF2B5EF4-FFF2-40B4-BE49-F238E27FC236}">
                  <a16:creationId xmlns:a16="http://schemas.microsoft.com/office/drawing/2014/main" id="{DC76DE13-2FF6-4F64-B998-2CD7E52ECF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0" y="4216"/>
              <a:ext cx="9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Lavar las manos</a:t>
              </a:r>
            </a:p>
          </p:txBody>
        </p:sp>
      </p:grpSp>
      <p:grpSp>
        <p:nvGrpSpPr>
          <p:cNvPr id="5146" name="Group 55">
            <a:extLst>
              <a:ext uri="{FF2B5EF4-FFF2-40B4-BE49-F238E27FC236}">
                <a16:creationId xmlns:a16="http://schemas.microsoft.com/office/drawing/2014/main" id="{49D396B7-97A6-4CE1-8A62-3D0DFF92005E}"/>
              </a:ext>
            </a:extLst>
          </p:cNvPr>
          <p:cNvGrpSpPr>
            <a:grpSpLocks/>
          </p:cNvGrpSpPr>
          <p:nvPr/>
        </p:nvGrpSpPr>
        <p:grpSpPr bwMode="auto">
          <a:xfrm>
            <a:off x="5303838" y="6240463"/>
            <a:ext cx="1479550" cy="1123950"/>
            <a:chOff x="3216" y="3700"/>
            <a:chExt cx="932" cy="708"/>
          </a:xfrm>
        </p:grpSpPr>
        <p:pic>
          <p:nvPicPr>
            <p:cNvPr id="5150" name="Picture 56" descr="Vacuna copy">
              <a:extLst>
                <a:ext uri="{FF2B5EF4-FFF2-40B4-BE49-F238E27FC236}">
                  <a16:creationId xmlns:a16="http://schemas.microsoft.com/office/drawing/2014/main" id="{7BBBB2E3-E88F-4103-BD0F-D1A0DF3AA0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6" y="3700"/>
              <a:ext cx="576" cy="51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51" name="Text Box 57">
              <a:extLst>
                <a:ext uri="{FF2B5EF4-FFF2-40B4-BE49-F238E27FC236}">
                  <a16:creationId xmlns:a16="http://schemas.microsoft.com/office/drawing/2014/main" id="{E8BAD6E9-683D-4F2A-AAAE-85E415F9A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4216"/>
              <a:ext cx="9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/>
                <a:t>Vacuna</a:t>
              </a:r>
            </a:p>
          </p:txBody>
        </p:sp>
      </p:grpSp>
      <p:sp>
        <p:nvSpPr>
          <p:cNvPr id="5147" name="Text Box 59">
            <a:extLst>
              <a:ext uri="{FF2B5EF4-FFF2-40B4-BE49-F238E27FC236}">
                <a16:creationId xmlns:a16="http://schemas.microsoft.com/office/drawing/2014/main" id="{C0F21EA9-3642-484F-A482-E613E57BD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775" y="7000875"/>
            <a:ext cx="1479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Herramientas</a:t>
            </a:r>
            <a:endParaRPr lang="en-US" altLang="en-US" b="1"/>
          </a:p>
        </p:txBody>
      </p:sp>
      <p:pic>
        <p:nvPicPr>
          <p:cNvPr id="5148" name="Picture 62" descr="Biohazard Spanish">
            <a:extLst>
              <a:ext uri="{FF2B5EF4-FFF2-40B4-BE49-F238E27FC236}">
                <a16:creationId xmlns:a16="http://schemas.microsoft.com/office/drawing/2014/main" id="{DCE81C95-D507-472E-BA32-98FEAE10F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7199313"/>
            <a:ext cx="1304925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49" name="Object 63">
            <a:extLst>
              <a:ext uri="{FF2B5EF4-FFF2-40B4-BE49-F238E27FC236}">
                <a16:creationId xmlns:a16="http://schemas.microsoft.com/office/drawing/2014/main" id="{42F606FE-53AE-4221-9C7B-587B8B6ADC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0838" y="6292850"/>
          <a:ext cx="94138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Image" r:id="rId15" imgW="2643134" imgH="2071303" progId="Photoshop.Image.4">
                  <p:embed/>
                </p:oleObj>
              </mc:Choice>
              <mc:Fallback>
                <p:oleObj name="Image" r:id="rId15" imgW="2643134" imgH="2071303" progId="Photoshop.Image.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6292850"/>
                        <a:ext cx="941387" cy="738188"/>
                      </a:xfrm>
                      <a:prstGeom prst="rect">
                        <a:avLst/>
                      </a:prstGeom>
                      <a:noFill/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190</Value>
    </Topic>
    <TrainingType xmlns="4abed4e2-db5c-4e78-ae88-7ca7a6241065">PESO</TrainingType>
    <DateRevised xmlns="4abed4e2-db5c-4e78-ae88-7ca7a6241065">2022-11-14T08:00:00+00:00</DateRevised>
    <AdditionalTitle xmlns="4abed4e2-db5c-4e78-ae88-7ca7a6241065">Riesgos Biológicos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3233FD72-F80C-4289-B5F8-AB9721AA4951}"/>
</file>

<file path=customXml/itemProps2.xml><?xml version="1.0" encoding="utf-8"?>
<ds:datastoreItem xmlns:ds="http://schemas.openxmlformats.org/officeDocument/2006/customXml" ds:itemID="{BA14DC94-6906-4213-B19D-2563605D8EA6}"/>
</file>

<file path=customXml/itemProps3.xml><?xml version="1.0" encoding="utf-8"?>
<ds:datastoreItem xmlns:ds="http://schemas.openxmlformats.org/officeDocument/2006/customXml" ds:itemID="{076BC162-3879-4B3A-A8E7-56EA74A4836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Default Design</vt:lpstr>
      <vt:lpstr>Image</vt:lpstr>
      <vt:lpstr>PowerPoint Presentation</vt:lpstr>
      <vt:lpstr>PowerPoint Presentation</vt:lpstr>
    </vt:vector>
  </TitlesOfParts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Hazards (pptx)</dc:title>
  <dc:subject>PESO tailgate PDF about biological hazards.</dc:subject>
  <dc:creator/>
  <cp:keywords>bloodborne pathogens</cp:keywords>
  <cp:lastModifiedBy/>
  <cp:revision>1</cp:revision>
  <dcterms:created xsi:type="dcterms:W3CDTF">2021-09-29T22:44:20Z</dcterms:created>
  <dcterms:modified xsi:type="dcterms:W3CDTF">2022-11-21T23:54:09Z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