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5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xml" ContentType="application/vnd.openxmlformats-officedocument.presentationml.notesSlide+xml"/>
  <Override PartName="/ppt/notesSlides/notesSlide36.xml" ContentType="application/vnd.openxmlformats-officedocument.presentationml.notesSlide+xml"/>
  <Override PartName="/ppt/notesSlides/notesSlide40.xml" ContentType="application/vnd.openxmlformats-officedocument.presentationml.notesSlide+xml"/>
  <Override PartName="/ppt/notesSlides/notesSlide2.xml" ContentType="application/vnd.openxmlformats-officedocument.presentationml.notesSlide+xml"/>
  <Override PartName="/ppt/notesSlides/notesSlide39.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4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48.xml" ContentType="application/vnd.openxmlformats-officedocument.presentationml.notesSlide+xml"/>
  <Override PartName="/ppt/notesSlides/notesSlide1.xml" ContentType="application/vnd.openxmlformats-officedocument.presentationml.notesSlide+xml"/>
  <Override PartName="/ppt/notesSlides/notesSlide47.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54"/>
  </p:notesMasterIdLst>
  <p:handoutMasterIdLst>
    <p:handoutMasterId r:id="rId55"/>
  </p:handoutMasterIdLst>
  <p:sldIdLst>
    <p:sldId id="441" r:id="rId2"/>
    <p:sldId id="317" r:id="rId3"/>
    <p:sldId id="492" r:id="rId4"/>
    <p:sldId id="494" r:id="rId5"/>
    <p:sldId id="496" r:id="rId6"/>
    <p:sldId id="396" r:id="rId7"/>
    <p:sldId id="397" r:id="rId8"/>
    <p:sldId id="398" r:id="rId9"/>
    <p:sldId id="399"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5" r:id="rId36"/>
    <p:sldId id="426" r:id="rId37"/>
    <p:sldId id="427" r:id="rId38"/>
    <p:sldId id="428" r:id="rId39"/>
    <p:sldId id="429" r:id="rId40"/>
    <p:sldId id="430" r:id="rId41"/>
    <p:sldId id="431" r:id="rId42"/>
    <p:sldId id="442" r:id="rId43"/>
    <p:sldId id="443" r:id="rId44"/>
    <p:sldId id="444" r:id="rId45"/>
    <p:sldId id="445" r:id="rId46"/>
    <p:sldId id="434" r:id="rId47"/>
    <p:sldId id="435" r:id="rId48"/>
    <p:sldId id="436" r:id="rId49"/>
    <p:sldId id="437" r:id="rId50"/>
    <p:sldId id="438" r:id="rId51"/>
    <p:sldId id="439" r:id="rId52"/>
    <p:sldId id="493" r:id="rId53"/>
  </p:sldIdLst>
  <p:sldSz cx="6858000" cy="9144000" type="screen4x3"/>
  <p:notesSz cx="6858000" cy="9199563"/>
  <p:defaultTex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1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1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1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1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586B"/>
    <a:srgbClr val="F70724"/>
    <a:srgbClr val="FF6600"/>
    <a:srgbClr val="FF0066"/>
    <a:srgbClr val="FF0000"/>
    <a:srgbClr val="FF9999"/>
    <a:srgbClr val="3366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4" autoAdjust="0"/>
    <p:restoredTop sz="94660"/>
  </p:normalViewPr>
  <p:slideViewPr>
    <p:cSldViewPr>
      <p:cViewPr varScale="1">
        <p:scale>
          <a:sx n="63" d="100"/>
          <a:sy n="63" d="100"/>
        </p:scale>
        <p:origin x="2580" y="6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image" Target="../media/image35.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image" Target="../media/image38.png"/><Relationship Id="rId6" Type="http://schemas.openxmlformats.org/officeDocument/2006/relationships/image" Target="../media/image40.png"/><Relationship Id="rId5" Type="http://schemas.openxmlformats.org/officeDocument/2006/relationships/image" Target="../media/image36.png"/><Relationship Id="rId4"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EDFAC39-8E66-4B2F-8DCD-DF85DC275EB0}"/>
              </a:ext>
            </a:extLst>
          </p:cNvPr>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ltLang="en-US"/>
          </a:p>
        </p:txBody>
      </p:sp>
      <p:sp>
        <p:nvSpPr>
          <p:cNvPr id="10243" name="Rectangle 3">
            <a:extLst>
              <a:ext uri="{FF2B5EF4-FFF2-40B4-BE49-F238E27FC236}">
                <a16:creationId xmlns:a16="http://schemas.microsoft.com/office/drawing/2014/main" id="{D917DB7D-5A84-49A2-9842-1FB46AAF37F1}"/>
              </a:ext>
            </a:extLst>
          </p:cNvPr>
          <p:cNvSpPr>
            <a:spLocks noGrp="1" noChangeArrowheads="1"/>
          </p:cNvSpPr>
          <p:nvPr>
            <p:ph type="dt" sz="quarter"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ltLang="en-US"/>
          </a:p>
        </p:txBody>
      </p:sp>
      <p:sp>
        <p:nvSpPr>
          <p:cNvPr id="10244" name="Rectangle 4">
            <a:extLst>
              <a:ext uri="{FF2B5EF4-FFF2-40B4-BE49-F238E27FC236}">
                <a16:creationId xmlns:a16="http://schemas.microsoft.com/office/drawing/2014/main" id="{CBD24677-DA4A-44CD-A8B7-32B6403597E9}"/>
              </a:ext>
            </a:extLst>
          </p:cNvPr>
          <p:cNvSpPr>
            <a:spLocks noGrp="1" noChangeArrowheads="1"/>
          </p:cNvSpPr>
          <p:nvPr>
            <p:ph type="ftr" sz="quarter" idx="2"/>
          </p:nvPr>
        </p:nvSpPr>
        <p:spPr bwMode="auto">
          <a:xfrm>
            <a:off x="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ltLang="en-US"/>
          </a:p>
        </p:txBody>
      </p:sp>
      <p:sp>
        <p:nvSpPr>
          <p:cNvPr id="10245" name="Rectangle 5">
            <a:extLst>
              <a:ext uri="{FF2B5EF4-FFF2-40B4-BE49-F238E27FC236}">
                <a16:creationId xmlns:a16="http://schemas.microsoft.com/office/drawing/2014/main" id="{FEF3447F-EC6C-49F2-A7D0-05E8553B9D62}"/>
              </a:ext>
            </a:extLst>
          </p:cNvPr>
          <p:cNvSpPr>
            <a:spLocks noGrp="1" noChangeArrowheads="1"/>
          </p:cNvSpPr>
          <p:nvPr>
            <p:ph type="sldNum" sz="quarter" idx="3"/>
          </p:nvPr>
        </p:nvSpPr>
        <p:spPr bwMode="auto">
          <a:xfrm>
            <a:off x="388620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AEB80C16-CCA6-4F5A-BEBD-8924BEB231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6F9A3E4-8177-41D9-A8B2-DEFBE04A66D0}"/>
              </a:ext>
            </a:extLst>
          </p:cNvPr>
          <p:cNvSpPr>
            <a:spLocks noGrp="1" noChangeArrowheads="1"/>
          </p:cNvSpPr>
          <p:nvPr>
            <p:ph type="hdr" sz="quarter"/>
          </p:nvPr>
        </p:nvSpPr>
        <p:spPr bwMode="auto">
          <a:xfrm>
            <a:off x="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ltLang="en-US"/>
          </a:p>
        </p:txBody>
      </p:sp>
      <p:sp>
        <p:nvSpPr>
          <p:cNvPr id="15363" name="Rectangle 3">
            <a:extLst>
              <a:ext uri="{FF2B5EF4-FFF2-40B4-BE49-F238E27FC236}">
                <a16:creationId xmlns:a16="http://schemas.microsoft.com/office/drawing/2014/main" id="{E10060AD-F31A-45CE-9155-588540B2CEC4}"/>
              </a:ext>
            </a:extLst>
          </p:cNvPr>
          <p:cNvSpPr>
            <a:spLocks noGrp="1" noChangeArrowheads="1"/>
          </p:cNvSpPr>
          <p:nvPr>
            <p:ph type="dt" idx="1"/>
          </p:nvPr>
        </p:nvSpPr>
        <p:spPr bwMode="auto">
          <a:xfrm>
            <a:off x="388620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ltLang="en-US"/>
          </a:p>
        </p:txBody>
      </p:sp>
      <p:sp>
        <p:nvSpPr>
          <p:cNvPr id="2052" name="Rectangle 4">
            <a:extLst>
              <a:ext uri="{FF2B5EF4-FFF2-40B4-BE49-F238E27FC236}">
                <a16:creationId xmlns:a16="http://schemas.microsoft.com/office/drawing/2014/main" id="{5F40E386-607B-4572-A3EC-5248D0F9B236}"/>
              </a:ext>
            </a:extLst>
          </p:cNvPr>
          <p:cNvSpPr>
            <a:spLocks noGrp="1" noRot="1" noChangeAspect="1" noChangeArrowheads="1" noTextEdit="1"/>
          </p:cNvSpPr>
          <p:nvPr>
            <p:ph type="sldImg" idx="2"/>
          </p:nvPr>
        </p:nvSpPr>
        <p:spPr bwMode="auto">
          <a:xfrm>
            <a:off x="2127250" y="695325"/>
            <a:ext cx="2603500" cy="3471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3BCFF8FF-B7BF-4DF1-A09B-2405E8B1AC1F}"/>
              </a:ext>
            </a:extLst>
          </p:cNvPr>
          <p:cNvSpPr>
            <a:spLocks noGrp="1" noChangeArrowheads="1"/>
          </p:cNvSpPr>
          <p:nvPr>
            <p:ph type="body" sz="quarter" idx="3"/>
          </p:nvPr>
        </p:nvSpPr>
        <p:spPr bwMode="auto">
          <a:xfrm>
            <a:off x="914400" y="4398963"/>
            <a:ext cx="50292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5366" name="Rectangle 6">
            <a:extLst>
              <a:ext uri="{FF2B5EF4-FFF2-40B4-BE49-F238E27FC236}">
                <a16:creationId xmlns:a16="http://schemas.microsoft.com/office/drawing/2014/main" id="{1241C530-FB04-4A33-B5A4-120E6C32726D}"/>
              </a:ext>
            </a:extLst>
          </p:cNvPr>
          <p:cNvSpPr>
            <a:spLocks noGrp="1" noChangeArrowheads="1"/>
          </p:cNvSpPr>
          <p:nvPr>
            <p:ph type="ftr" sz="quarter" idx="4"/>
          </p:nvPr>
        </p:nvSpPr>
        <p:spPr bwMode="auto">
          <a:xfrm>
            <a:off x="0" y="8720138"/>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ltLang="en-US"/>
          </a:p>
        </p:txBody>
      </p:sp>
      <p:sp>
        <p:nvSpPr>
          <p:cNvPr id="15367" name="Rectangle 7">
            <a:extLst>
              <a:ext uri="{FF2B5EF4-FFF2-40B4-BE49-F238E27FC236}">
                <a16:creationId xmlns:a16="http://schemas.microsoft.com/office/drawing/2014/main" id="{F21EDA12-BFFF-48E6-8974-D6D050686345}"/>
              </a:ext>
            </a:extLst>
          </p:cNvPr>
          <p:cNvSpPr>
            <a:spLocks noGrp="1" noChangeArrowheads="1"/>
          </p:cNvSpPr>
          <p:nvPr>
            <p:ph type="sldNum" sz="quarter" idx="5"/>
          </p:nvPr>
        </p:nvSpPr>
        <p:spPr bwMode="auto">
          <a:xfrm>
            <a:off x="3886200" y="8720138"/>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65F17E8C-4F49-4C07-9AC4-F095B9B9F8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AADB4B2C-9E40-4F08-9EE4-99A72BA37285}"/>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8DE4DB0E-84EA-478C-82FC-83461CAF2847}" type="slidenum">
              <a:rPr lang="en-US" altLang="en-US" sz="1200" b="0" smtClean="0"/>
              <a:pPr/>
              <a:t>1</a:t>
            </a:fld>
            <a:endParaRPr lang="en-US" altLang="en-US" sz="1200" b="0"/>
          </a:p>
        </p:txBody>
      </p:sp>
      <p:sp>
        <p:nvSpPr>
          <p:cNvPr id="5123" name="Rectangle 2">
            <a:extLst>
              <a:ext uri="{FF2B5EF4-FFF2-40B4-BE49-F238E27FC236}">
                <a16:creationId xmlns:a16="http://schemas.microsoft.com/office/drawing/2014/main" id="{4B3AF67B-C7C3-487C-B732-1BDB54F1BCCF}"/>
              </a:ext>
            </a:extLst>
          </p:cNvPr>
          <p:cNvSpPr>
            <a:spLocks noGrp="1" noChangeArrowheads="1"/>
          </p:cNvSpPr>
          <p:nvPr>
            <p:ph type="body" idx="1"/>
          </p:nvPr>
        </p:nvSpPr>
        <p:spPr>
          <a:xfrm>
            <a:off x="914400" y="4368800"/>
            <a:ext cx="5029200" cy="4138613"/>
          </a:xfrm>
          <a:noFill/>
        </p:spPr>
        <p:txBody>
          <a:bodyPr lIns="92075" tIns="46038" rIns="92075" bIns="46038"/>
          <a:lstStyle/>
          <a:p>
            <a:endParaRPr lang="es-ES_tradnl" altLang="en-US"/>
          </a:p>
        </p:txBody>
      </p:sp>
      <p:sp>
        <p:nvSpPr>
          <p:cNvPr id="5124" name="Rectangle 3">
            <a:extLst>
              <a:ext uri="{FF2B5EF4-FFF2-40B4-BE49-F238E27FC236}">
                <a16:creationId xmlns:a16="http://schemas.microsoft.com/office/drawing/2014/main" id="{30F12E95-DD44-4E3A-B364-120053F7314F}"/>
              </a:ext>
            </a:extLst>
          </p:cNvPr>
          <p:cNvSpPr>
            <a:spLocks noGrp="1" noRot="1" noChangeAspect="1" noChangeArrowheads="1" noTextEdit="1"/>
          </p:cNvSpPr>
          <p:nvPr>
            <p:ph type="sldImg"/>
          </p:nvPr>
        </p:nvSpPr>
        <p:spPr>
          <a:xfrm>
            <a:off x="1714500" y="130175"/>
            <a:ext cx="3430588" cy="4573588"/>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4BB3128-8FA0-4507-ABDE-12F0BE59A5D6}"/>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C0CD19CF-E8A6-4C59-A0D5-2CD305CEA42C}" type="slidenum">
              <a:rPr lang="en-US" altLang="en-US" sz="1200" b="0" smtClean="0"/>
              <a:pPr/>
              <a:t>12</a:t>
            </a:fld>
            <a:endParaRPr lang="en-US" altLang="en-US" sz="1200" b="0"/>
          </a:p>
        </p:txBody>
      </p:sp>
      <p:sp>
        <p:nvSpPr>
          <p:cNvPr id="25603" name="Rectangle 2">
            <a:extLst>
              <a:ext uri="{FF2B5EF4-FFF2-40B4-BE49-F238E27FC236}">
                <a16:creationId xmlns:a16="http://schemas.microsoft.com/office/drawing/2014/main" id="{E301E043-D470-46CD-8153-CD41E598BEF4}"/>
              </a:ext>
            </a:extLst>
          </p:cNvPr>
          <p:cNvSpPr>
            <a:spLocks noGrp="1" noRot="1" noChangeAspect="1" noChangeArrowheads="1" noTextEdit="1"/>
          </p:cNvSpPr>
          <p:nvPr>
            <p:ph type="sldImg"/>
          </p:nvPr>
        </p:nvSpPr>
        <p:spPr>
          <a:xfrm>
            <a:off x="2128838" y="695325"/>
            <a:ext cx="2603500" cy="3471863"/>
          </a:xfrm>
          <a:ln/>
        </p:spPr>
      </p:sp>
      <p:sp>
        <p:nvSpPr>
          <p:cNvPr id="25604" name="Rectangle 3">
            <a:extLst>
              <a:ext uri="{FF2B5EF4-FFF2-40B4-BE49-F238E27FC236}">
                <a16:creationId xmlns:a16="http://schemas.microsoft.com/office/drawing/2014/main" id="{FAB73EDC-8F48-4467-A77E-7509F084F904}"/>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3F31C6D-3DE7-4A45-A76D-F5B3B2B832FD}"/>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66B16FBF-C6ED-4546-9F75-C9B79668B485}" type="slidenum">
              <a:rPr lang="en-US" altLang="en-US" sz="1200" b="0" smtClean="0"/>
              <a:pPr/>
              <a:t>13</a:t>
            </a:fld>
            <a:endParaRPr lang="en-US" altLang="en-US" sz="1200" b="0"/>
          </a:p>
        </p:txBody>
      </p:sp>
      <p:sp>
        <p:nvSpPr>
          <p:cNvPr id="27651" name="Rectangle 2">
            <a:extLst>
              <a:ext uri="{FF2B5EF4-FFF2-40B4-BE49-F238E27FC236}">
                <a16:creationId xmlns:a16="http://schemas.microsoft.com/office/drawing/2014/main" id="{C78C2CA2-FB82-44DB-977D-94BF8997B6BD}"/>
              </a:ext>
            </a:extLst>
          </p:cNvPr>
          <p:cNvSpPr>
            <a:spLocks noGrp="1" noRot="1" noChangeAspect="1" noChangeArrowheads="1" noTextEdit="1"/>
          </p:cNvSpPr>
          <p:nvPr>
            <p:ph type="sldImg"/>
          </p:nvPr>
        </p:nvSpPr>
        <p:spPr>
          <a:xfrm>
            <a:off x="2128838" y="695325"/>
            <a:ext cx="2603500" cy="3471863"/>
          </a:xfrm>
          <a:ln/>
        </p:spPr>
      </p:sp>
      <p:sp>
        <p:nvSpPr>
          <p:cNvPr id="27652" name="Rectangle 3">
            <a:extLst>
              <a:ext uri="{FF2B5EF4-FFF2-40B4-BE49-F238E27FC236}">
                <a16:creationId xmlns:a16="http://schemas.microsoft.com/office/drawing/2014/main" id="{3398247F-2D61-46A0-B464-E3250B853A2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3CC4E3B-DBB1-46F3-9298-2C69BB99570D}"/>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2777B911-02BA-4BE6-BB41-B4A50C1934A1}" type="slidenum">
              <a:rPr lang="en-US" altLang="en-US" sz="1200" b="0" smtClean="0"/>
              <a:pPr/>
              <a:t>14</a:t>
            </a:fld>
            <a:endParaRPr lang="en-US" altLang="en-US" sz="1200" b="0"/>
          </a:p>
        </p:txBody>
      </p:sp>
      <p:sp>
        <p:nvSpPr>
          <p:cNvPr id="29699" name="Rectangle 2">
            <a:extLst>
              <a:ext uri="{FF2B5EF4-FFF2-40B4-BE49-F238E27FC236}">
                <a16:creationId xmlns:a16="http://schemas.microsoft.com/office/drawing/2014/main" id="{8C84D9C9-6F85-4CD1-946D-4913CE312CCA}"/>
              </a:ext>
            </a:extLst>
          </p:cNvPr>
          <p:cNvSpPr>
            <a:spLocks noGrp="1" noRot="1" noChangeAspect="1" noChangeArrowheads="1" noTextEdit="1"/>
          </p:cNvSpPr>
          <p:nvPr>
            <p:ph type="sldImg"/>
          </p:nvPr>
        </p:nvSpPr>
        <p:spPr>
          <a:xfrm>
            <a:off x="2128838" y="695325"/>
            <a:ext cx="2603500" cy="3471863"/>
          </a:xfrm>
          <a:ln/>
        </p:spPr>
      </p:sp>
      <p:sp>
        <p:nvSpPr>
          <p:cNvPr id="29700" name="Rectangle 3">
            <a:extLst>
              <a:ext uri="{FF2B5EF4-FFF2-40B4-BE49-F238E27FC236}">
                <a16:creationId xmlns:a16="http://schemas.microsoft.com/office/drawing/2014/main" id="{2DB9565B-D617-41AB-8F63-95877807EB04}"/>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92DCDD8-0E19-44A4-8022-3898F8023193}"/>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8DEAA232-1594-4F84-BAB0-2D19733DCA32}" type="slidenum">
              <a:rPr lang="en-US" altLang="en-US" sz="1200" b="0" smtClean="0"/>
              <a:pPr/>
              <a:t>15</a:t>
            </a:fld>
            <a:endParaRPr lang="en-US" altLang="en-US" sz="1200" b="0"/>
          </a:p>
        </p:txBody>
      </p:sp>
      <p:sp>
        <p:nvSpPr>
          <p:cNvPr id="31747" name="Rectangle 2">
            <a:extLst>
              <a:ext uri="{FF2B5EF4-FFF2-40B4-BE49-F238E27FC236}">
                <a16:creationId xmlns:a16="http://schemas.microsoft.com/office/drawing/2014/main" id="{AE7FE6CD-DD19-438C-8693-875CFB7E7B83}"/>
              </a:ext>
            </a:extLst>
          </p:cNvPr>
          <p:cNvSpPr>
            <a:spLocks noGrp="1" noRot="1" noChangeAspect="1" noChangeArrowheads="1" noTextEdit="1"/>
          </p:cNvSpPr>
          <p:nvPr>
            <p:ph type="sldImg"/>
          </p:nvPr>
        </p:nvSpPr>
        <p:spPr>
          <a:xfrm>
            <a:off x="2128838" y="695325"/>
            <a:ext cx="2603500" cy="3471863"/>
          </a:xfrm>
          <a:ln/>
        </p:spPr>
      </p:sp>
      <p:sp>
        <p:nvSpPr>
          <p:cNvPr id="31748" name="Rectangle 3">
            <a:extLst>
              <a:ext uri="{FF2B5EF4-FFF2-40B4-BE49-F238E27FC236}">
                <a16:creationId xmlns:a16="http://schemas.microsoft.com/office/drawing/2014/main" id="{845874DF-D4C7-4EB9-BBDA-C0C1D1FA7DD0}"/>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791AC872-E0B9-4A9D-B54B-E8AF19DD9ADB}"/>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177785D6-B603-4246-A9B1-32F33634511C}" type="slidenum">
              <a:rPr lang="en-US" altLang="en-US" sz="1200" b="0" smtClean="0"/>
              <a:pPr/>
              <a:t>16</a:t>
            </a:fld>
            <a:endParaRPr lang="en-US" altLang="en-US" sz="1200" b="0"/>
          </a:p>
        </p:txBody>
      </p:sp>
      <p:sp>
        <p:nvSpPr>
          <p:cNvPr id="33795" name="Rectangle 2">
            <a:extLst>
              <a:ext uri="{FF2B5EF4-FFF2-40B4-BE49-F238E27FC236}">
                <a16:creationId xmlns:a16="http://schemas.microsoft.com/office/drawing/2014/main" id="{693A1AE5-6491-4537-81C3-AB187D14A3CB}"/>
              </a:ext>
            </a:extLst>
          </p:cNvPr>
          <p:cNvSpPr>
            <a:spLocks noGrp="1" noRot="1" noChangeAspect="1" noChangeArrowheads="1" noTextEdit="1"/>
          </p:cNvSpPr>
          <p:nvPr>
            <p:ph type="sldImg"/>
          </p:nvPr>
        </p:nvSpPr>
        <p:spPr>
          <a:xfrm>
            <a:off x="2128838" y="695325"/>
            <a:ext cx="2603500" cy="3471863"/>
          </a:xfrm>
          <a:ln/>
        </p:spPr>
      </p:sp>
      <p:sp>
        <p:nvSpPr>
          <p:cNvPr id="33796" name="Rectangle 3">
            <a:extLst>
              <a:ext uri="{FF2B5EF4-FFF2-40B4-BE49-F238E27FC236}">
                <a16:creationId xmlns:a16="http://schemas.microsoft.com/office/drawing/2014/main" id="{DE883F43-75B3-4B39-9745-A0A5BE5035A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E4716DB-B198-4D61-9F9D-528C54EE7B44}"/>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08692114-4422-449D-A2E9-328E04EB7FC6}" type="slidenum">
              <a:rPr lang="en-US" altLang="en-US" sz="1200" b="0" smtClean="0"/>
              <a:pPr/>
              <a:t>17</a:t>
            </a:fld>
            <a:endParaRPr lang="en-US" altLang="en-US" sz="1200" b="0"/>
          </a:p>
        </p:txBody>
      </p:sp>
      <p:sp>
        <p:nvSpPr>
          <p:cNvPr id="35843" name="Rectangle 2">
            <a:extLst>
              <a:ext uri="{FF2B5EF4-FFF2-40B4-BE49-F238E27FC236}">
                <a16:creationId xmlns:a16="http://schemas.microsoft.com/office/drawing/2014/main" id="{81D9F537-6173-4582-A02A-A9696AD111BB}"/>
              </a:ext>
            </a:extLst>
          </p:cNvPr>
          <p:cNvSpPr>
            <a:spLocks noGrp="1" noRot="1" noChangeAspect="1" noChangeArrowheads="1" noTextEdit="1"/>
          </p:cNvSpPr>
          <p:nvPr>
            <p:ph type="sldImg"/>
          </p:nvPr>
        </p:nvSpPr>
        <p:spPr>
          <a:xfrm>
            <a:off x="2128838" y="695325"/>
            <a:ext cx="2603500" cy="3471863"/>
          </a:xfrm>
          <a:ln/>
        </p:spPr>
      </p:sp>
      <p:sp>
        <p:nvSpPr>
          <p:cNvPr id="35844" name="Rectangle 3">
            <a:extLst>
              <a:ext uri="{FF2B5EF4-FFF2-40B4-BE49-F238E27FC236}">
                <a16:creationId xmlns:a16="http://schemas.microsoft.com/office/drawing/2014/main" id="{3CC0B008-0649-4D45-9BCD-D2292B3CE572}"/>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6243BED-51CF-4426-9C50-21A7BB788568}"/>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531A8EBE-F5B4-44CF-BFA1-7244FEAB5483}" type="slidenum">
              <a:rPr lang="en-US" altLang="en-US" sz="1200" b="0" smtClean="0"/>
              <a:pPr/>
              <a:t>18</a:t>
            </a:fld>
            <a:endParaRPr lang="en-US" altLang="en-US" sz="1200" b="0"/>
          </a:p>
        </p:txBody>
      </p:sp>
      <p:sp>
        <p:nvSpPr>
          <p:cNvPr id="37891" name="Rectangle 2">
            <a:extLst>
              <a:ext uri="{FF2B5EF4-FFF2-40B4-BE49-F238E27FC236}">
                <a16:creationId xmlns:a16="http://schemas.microsoft.com/office/drawing/2014/main" id="{E6C2E137-509B-441F-86C4-EF6DE14EFA7C}"/>
              </a:ext>
            </a:extLst>
          </p:cNvPr>
          <p:cNvSpPr>
            <a:spLocks noGrp="1" noRot="1" noChangeAspect="1" noChangeArrowheads="1" noTextEdit="1"/>
          </p:cNvSpPr>
          <p:nvPr>
            <p:ph type="sldImg"/>
          </p:nvPr>
        </p:nvSpPr>
        <p:spPr>
          <a:xfrm>
            <a:off x="2128838" y="695325"/>
            <a:ext cx="2603500" cy="3471863"/>
          </a:xfrm>
          <a:ln/>
        </p:spPr>
      </p:sp>
      <p:sp>
        <p:nvSpPr>
          <p:cNvPr id="37892" name="Rectangle 3">
            <a:extLst>
              <a:ext uri="{FF2B5EF4-FFF2-40B4-BE49-F238E27FC236}">
                <a16:creationId xmlns:a16="http://schemas.microsoft.com/office/drawing/2014/main" id="{F451F35D-6B5A-4782-9111-C90C1D9252A0}"/>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6823E85-BB3A-4A18-B34E-354871526376}"/>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50E5E61D-D8F7-497C-8991-0C021A18C6FA}" type="slidenum">
              <a:rPr lang="en-US" altLang="en-US" sz="1200" b="0" smtClean="0"/>
              <a:pPr/>
              <a:t>19</a:t>
            </a:fld>
            <a:endParaRPr lang="en-US" altLang="en-US" sz="1200" b="0"/>
          </a:p>
        </p:txBody>
      </p:sp>
      <p:sp>
        <p:nvSpPr>
          <p:cNvPr id="39939" name="Rectangle 2">
            <a:extLst>
              <a:ext uri="{FF2B5EF4-FFF2-40B4-BE49-F238E27FC236}">
                <a16:creationId xmlns:a16="http://schemas.microsoft.com/office/drawing/2014/main" id="{29E23FF3-A707-4E99-90A5-037317480D93}"/>
              </a:ext>
            </a:extLst>
          </p:cNvPr>
          <p:cNvSpPr>
            <a:spLocks noGrp="1" noRot="1" noChangeAspect="1" noChangeArrowheads="1" noTextEdit="1"/>
          </p:cNvSpPr>
          <p:nvPr>
            <p:ph type="sldImg"/>
          </p:nvPr>
        </p:nvSpPr>
        <p:spPr>
          <a:xfrm>
            <a:off x="2128838" y="695325"/>
            <a:ext cx="2603500" cy="3471863"/>
          </a:xfrm>
          <a:ln/>
        </p:spPr>
      </p:sp>
      <p:sp>
        <p:nvSpPr>
          <p:cNvPr id="39940" name="Rectangle 3">
            <a:extLst>
              <a:ext uri="{FF2B5EF4-FFF2-40B4-BE49-F238E27FC236}">
                <a16:creationId xmlns:a16="http://schemas.microsoft.com/office/drawing/2014/main" id="{5A46E61E-8906-492B-92D1-CA4C88172E10}"/>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E697A88-B024-45B6-90AD-E670D5B7B72C}"/>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4988050E-E010-4D2D-BCAA-5F91186C5BBC}" type="slidenum">
              <a:rPr lang="en-US" altLang="en-US" sz="1200" b="0" smtClean="0"/>
              <a:pPr/>
              <a:t>20</a:t>
            </a:fld>
            <a:endParaRPr lang="en-US" altLang="en-US" sz="1200" b="0"/>
          </a:p>
        </p:txBody>
      </p:sp>
      <p:sp>
        <p:nvSpPr>
          <p:cNvPr id="41987" name="Rectangle 2">
            <a:extLst>
              <a:ext uri="{FF2B5EF4-FFF2-40B4-BE49-F238E27FC236}">
                <a16:creationId xmlns:a16="http://schemas.microsoft.com/office/drawing/2014/main" id="{4D5FF390-F29F-4606-9ECD-986F62A14E1E}"/>
              </a:ext>
            </a:extLst>
          </p:cNvPr>
          <p:cNvSpPr>
            <a:spLocks noGrp="1" noRot="1" noChangeAspect="1" noChangeArrowheads="1" noTextEdit="1"/>
          </p:cNvSpPr>
          <p:nvPr>
            <p:ph type="sldImg"/>
          </p:nvPr>
        </p:nvSpPr>
        <p:spPr>
          <a:xfrm>
            <a:off x="2128838" y="695325"/>
            <a:ext cx="2603500" cy="3471863"/>
          </a:xfrm>
          <a:ln/>
        </p:spPr>
      </p:sp>
      <p:sp>
        <p:nvSpPr>
          <p:cNvPr id="41988" name="Rectangle 3">
            <a:extLst>
              <a:ext uri="{FF2B5EF4-FFF2-40B4-BE49-F238E27FC236}">
                <a16:creationId xmlns:a16="http://schemas.microsoft.com/office/drawing/2014/main" id="{AFBC1A18-D61E-4DBE-84AE-809A4BE24CA6}"/>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088C2D5A-643D-4B86-8391-B39699B62A05}"/>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7E32936D-5483-482A-8303-855F4621F886}" type="slidenum">
              <a:rPr lang="en-US" altLang="en-US" sz="1200" b="0" smtClean="0"/>
              <a:pPr/>
              <a:t>21</a:t>
            </a:fld>
            <a:endParaRPr lang="en-US" altLang="en-US" sz="1200" b="0"/>
          </a:p>
        </p:txBody>
      </p:sp>
      <p:sp>
        <p:nvSpPr>
          <p:cNvPr id="44035" name="Rectangle 2">
            <a:extLst>
              <a:ext uri="{FF2B5EF4-FFF2-40B4-BE49-F238E27FC236}">
                <a16:creationId xmlns:a16="http://schemas.microsoft.com/office/drawing/2014/main" id="{F9BADD10-F317-49AC-9098-42E418D52A37}"/>
              </a:ext>
            </a:extLst>
          </p:cNvPr>
          <p:cNvSpPr>
            <a:spLocks noGrp="1" noRot="1" noChangeAspect="1" noChangeArrowheads="1" noTextEdit="1"/>
          </p:cNvSpPr>
          <p:nvPr>
            <p:ph type="sldImg"/>
          </p:nvPr>
        </p:nvSpPr>
        <p:spPr>
          <a:xfrm>
            <a:off x="2128838" y="695325"/>
            <a:ext cx="2603500" cy="3471863"/>
          </a:xfrm>
          <a:ln/>
        </p:spPr>
      </p:sp>
      <p:sp>
        <p:nvSpPr>
          <p:cNvPr id="44036" name="Rectangle 3">
            <a:extLst>
              <a:ext uri="{FF2B5EF4-FFF2-40B4-BE49-F238E27FC236}">
                <a16:creationId xmlns:a16="http://schemas.microsoft.com/office/drawing/2014/main" id="{3ECE8ED9-EAEC-45F4-BE11-C5CF88E3C6C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DD03C28-091C-47D0-9528-C2EA816EACFB}"/>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C1AE1E6C-12A7-45F9-AC01-AA08149CCC3C}" type="slidenum">
              <a:rPr lang="en-US" altLang="en-US" sz="1200" b="0" smtClean="0"/>
              <a:pPr/>
              <a:t>2</a:t>
            </a:fld>
            <a:endParaRPr lang="en-US" altLang="en-US" sz="1200" b="0"/>
          </a:p>
        </p:txBody>
      </p:sp>
      <p:sp>
        <p:nvSpPr>
          <p:cNvPr id="7171" name="Rectangle 2050">
            <a:extLst>
              <a:ext uri="{FF2B5EF4-FFF2-40B4-BE49-F238E27FC236}">
                <a16:creationId xmlns:a16="http://schemas.microsoft.com/office/drawing/2014/main" id="{FCDAE98B-D3A5-4537-98BC-3FFB9FA6BDB1}"/>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7172" name="Rectangle 2051">
            <a:extLst>
              <a:ext uri="{FF2B5EF4-FFF2-40B4-BE49-F238E27FC236}">
                <a16:creationId xmlns:a16="http://schemas.microsoft.com/office/drawing/2014/main" id="{9387410D-E48C-4344-A9AF-451CCAAC9645}"/>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E3596D7-3269-46AB-89D5-CF9BDA30B937}"/>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FFC7F0E9-D2C2-421C-9646-26C0FAC44782}" type="slidenum">
              <a:rPr lang="en-US" altLang="en-US" sz="1200" b="0" smtClean="0"/>
              <a:pPr/>
              <a:t>22</a:t>
            </a:fld>
            <a:endParaRPr lang="en-US" altLang="en-US" sz="1200" b="0"/>
          </a:p>
        </p:txBody>
      </p:sp>
      <p:sp>
        <p:nvSpPr>
          <p:cNvPr id="46083" name="Rectangle 2">
            <a:extLst>
              <a:ext uri="{FF2B5EF4-FFF2-40B4-BE49-F238E27FC236}">
                <a16:creationId xmlns:a16="http://schemas.microsoft.com/office/drawing/2014/main" id="{CCE14FE3-E03D-4783-BBEC-4D8FF1116CAC}"/>
              </a:ext>
            </a:extLst>
          </p:cNvPr>
          <p:cNvSpPr>
            <a:spLocks noGrp="1" noRot="1" noChangeAspect="1" noChangeArrowheads="1" noTextEdit="1"/>
          </p:cNvSpPr>
          <p:nvPr>
            <p:ph type="sldImg"/>
          </p:nvPr>
        </p:nvSpPr>
        <p:spPr>
          <a:xfrm>
            <a:off x="2128838" y="695325"/>
            <a:ext cx="2603500" cy="3471863"/>
          </a:xfrm>
          <a:ln/>
        </p:spPr>
      </p:sp>
      <p:sp>
        <p:nvSpPr>
          <p:cNvPr id="46084" name="Rectangle 3">
            <a:extLst>
              <a:ext uri="{FF2B5EF4-FFF2-40B4-BE49-F238E27FC236}">
                <a16:creationId xmlns:a16="http://schemas.microsoft.com/office/drawing/2014/main" id="{026855D3-AAE3-4620-99E1-E9FAE7BCE574}"/>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C9451A7-5D84-4CF9-80B3-631355600D81}"/>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8C5338D2-0BE6-46AC-A560-7BFE7E1819FD}" type="slidenum">
              <a:rPr lang="en-US" altLang="en-US" sz="1200" b="0" smtClean="0"/>
              <a:pPr/>
              <a:t>23</a:t>
            </a:fld>
            <a:endParaRPr lang="en-US" altLang="en-US" sz="1200" b="0"/>
          </a:p>
        </p:txBody>
      </p:sp>
      <p:sp>
        <p:nvSpPr>
          <p:cNvPr id="48131" name="Rectangle 2">
            <a:extLst>
              <a:ext uri="{FF2B5EF4-FFF2-40B4-BE49-F238E27FC236}">
                <a16:creationId xmlns:a16="http://schemas.microsoft.com/office/drawing/2014/main" id="{95505F6F-8B1C-4121-8F75-614B62F5AA35}"/>
              </a:ext>
            </a:extLst>
          </p:cNvPr>
          <p:cNvSpPr>
            <a:spLocks noGrp="1" noRot="1" noChangeAspect="1" noChangeArrowheads="1" noTextEdit="1"/>
          </p:cNvSpPr>
          <p:nvPr>
            <p:ph type="sldImg"/>
          </p:nvPr>
        </p:nvSpPr>
        <p:spPr>
          <a:xfrm>
            <a:off x="2128838" y="695325"/>
            <a:ext cx="2603500" cy="3471863"/>
          </a:xfrm>
          <a:ln/>
        </p:spPr>
      </p:sp>
      <p:sp>
        <p:nvSpPr>
          <p:cNvPr id="48132" name="Rectangle 3">
            <a:extLst>
              <a:ext uri="{FF2B5EF4-FFF2-40B4-BE49-F238E27FC236}">
                <a16:creationId xmlns:a16="http://schemas.microsoft.com/office/drawing/2014/main" id="{BC9F5F2A-1AC1-4BFE-8648-765147FC2FE1}"/>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C5FC421-7D9B-48AE-BA79-355174B207B2}"/>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C72E957B-7733-4824-A45E-BCC341681517}" type="slidenum">
              <a:rPr lang="en-US" altLang="en-US" sz="1200" b="0" smtClean="0"/>
              <a:pPr/>
              <a:t>24</a:t>
            </a:fld>
            <a:endParaRPr lang="en-US" altLang="en-US" sz="1200" b="0"/>
          </a:p>
        </p:txBody>
      </p:sp>
      <p:sp>
        <p:nvSpPr>
          <p:cNvPr id="50179" name="Rectangle 2">
            <a:extLst>
              <a:ext uri="{FF2B5EF4-FFF2-40B4-BE49-F238E27FC236}">
                <a16:creationId xmlns:a16="http://schemas.microsoft.com/office/drawing/2014/main" id="{C860ED07-E805-47C6-BA46-DB98BCF90D1B}"/>
              </a:ext>
            </a:extLst>
          </p:cNvPr>
          <p:cNvSpPr>
            <a:spLocks noGrp="1" noRot="1" noChangeAspect="1" noChangeArrowheads="1" noTextEdit="1"/>
          </p:cNvSpPr>
          <p:nvPr>
            <p:ph type="sldImg"/>
          </p:nvPr>
        </p:nvSpPr>
        <p:spPr>
          <a:xfrm>
            <a:off x="2128838" y="695325"/>
            <a:ext cx="2603500" cy="3471863"/>
          </a:xfrm>
          <a:ln/>
        </p:spPr>
      </p:sp>
      <p:sp>
        <p:nvSpPr>
          <p:cNvPr id="50180" name="Rectangle 3">
            <a:extLst>
              <a:ext uri="{FF2B5EF4-FFF2-40B4-BE49-F238E27FC236}">
                <a16:creationId xmlns:a16="http://schemas.microsoft.com/office/drawing/2014/main" id="{9C6FB607-DD6A-46C4-B730-DAB60AFBB5B3}"/>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5E487E51-711C-4F13-B4A2-3FCD1F82567F}"/>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E39FCDDA-AE68-4146-BFF6-2ECFCD05A21C}" type="slidenum">
              <a:rPr lang="en-US" altLang="en-US" sz="1200" b="0" smtClean="0"/>
              <a:pPr/>
              <a:t>25</a:t>
            </a:fld>
            <a:endParaRPr lang="en-US" altLang="en-US" sz="1200" b="0"/>
          </a:p>
        </p:txBody>
      </p:sp>
      <p:sp>
        <p:nvSpPr>
          <p:cNvPr id="52227" name="Rectangle 2">
            <a:extLst>
              <a:ext uri="{FF2B5EF4-FFF2-40B4-BE49-F238E27FC236}">
                <a16:creationId xmlns:a16="http://schemas.microsoft.com/office/drawing/2014/main" id="{C46E907E-0E48-4AC8-A3BE-510EB77E6C57}"/>
              </a:ext>
            </a:extLst>
          </p:cNvPr>
          <p:cNvSpPr>
            <a:spLocks noGrp="1" noRot="1" noChangeAspect="1" noChangeArrowheads="1" noTextEdit="1"/>
          </p:cNvSpPr>
          <p:nvPr>
            <p:ph type="sldImg"/>
          </p:nvPr>
        </p:nvSpPr>
        <p:spPr>
          <a:xfrm>
            <a:off x="2128838" y="695325"/>
            <a:ext cx="2603500" cy="3471863"/>
          </a:xfrm>
          <a:ln/>
        </p:spPr>
      </p:sp>
      <p:sp>
        <p:nvSpPr>
          <p:cNvPr id="52228" name="Rectangle 3">
            <a:extLst>
              <a:ext uri="{FF2B5EF4-FFF2-40B4-BE49-F238E27FC236}">
                <a16:creationId xmlns:a16="http://schemas.microsoft.com/office/drawing/2014/main" id="{B98D2424-07D8-4331-88FB-E22D3F2FDEB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1C93F33-B0C5-4B59-93CB-1CC71590EC63}"/>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8E22D325-E5B3-4170-813B-23B90F3823CA}" type="slidenum">
              <a:rPr lang="en-US" altLang="en-US" sz="1200" b="0" smtClean="0"/>
              <a:pPr/>
              <a:t>26</a:t>
            </a:fld>
            <a:endParaRPr lang="en-US" altLang="en-US" sz="1200" b="0"/>
          </a:p>
        </p:txBody>
      </p:sp>
      <p:sp>
        <p:nvSpPr>
          <p:cNvPr id="54275" name="Rectangle 2">
            <a:extLst>
              <a:ext uri="{FF2B5EF4-FFF2-40B4-BE49-F238E27FC236}">
                <a16:creationId xmlns:a16="http://schemas.microsoft.com/office/drawing/2014/main" id="{1ED9C752-93D7-4466-9C25-D0E49E69B06E}"/>
              </a:ext>
            </a:extLst>
          </p:cNvPr>
          <p:cNvSpPr>
            <a:spLocks noGrp="1" noRot="1" noChangeAspect="1" noChangeArrowheads="1" noTextEdit="1"/>
          </p:cNvSpPr>
          <p:nvPr>
            <p:ph type="sldImg"/>
          </p:nvPr>
        </p:nvSpPr>
        <p:spPr>
          <a:xfrm>
            <a:off x="2128838" y="695325"/>
            <a:ext cx="2603500" cy="3471863"/>
          </a:xfrm>
          <a:ln/>
        </p:spPr>
      </p:sp>
      <p:sp>
        <p:nvSpPr>
          <p:cNvPr id="54276" name="Rectangle 3">
            <a:extLst>
              <a:ext uri="{FF2B5EF4-FFF2-40B4-BE49-F238E27FC236}">
                <a16:creationId xmlns:a16="http://schemas.microsoft.com/office/drawing/2014/main" id="{5188C32E-B0C4-43B9-ADBC-8F0F29ADEBE4}"/>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22138B47-8E3F-44C4-8924-D7C115FBF9AA}"/>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428D7EC1-F6E7-4041-AD8D-2B8A895AE9A4}" type="slidenum">
              <a:rPr lang="en-US" altLang="en-US" sz="1200" b="0" smtClean="0"/>
              <a:pPr/>
              <a:t>27</a:t>
            </a:fld>
            <a:endParaRPr lang="en-US" altLang="en-US" sz="1200" b="0"/>
          </a:p>
        </p:txBody>
      </p:sp>
      <p:sp>
        <p:nvSpPr>
          <p:cNvPr id="56323" name="Rectangle 2">
            <a:extLst>
              <a:ext uri="{FF2B5EF4-FFF2-40B4-BE49-F238E27FC236}">
                <a16:creationId xmlns:a16="http://schemas.microsoft.com/office/drawing/2014/main" id="{258E3D9C-EBD2-462F-AAE1-77C20DB0F423}"/>
              </a:ext>
            </a:extLst>
          </p:cNvPr>
          <p:cNvSpPr>
            <a:spLocks noGrp="1" noRot="1" noChangeAspect="1" noChangeArrowheads="1" noTextEdit="1"/>
          </p:cNvSpPr>
          <p:nvPr>
            <p:ph type="sldImg"/>
          </p:nvPr>
        </p:nvSpPr>
        <p:spPr>
          <a:xfrm>
            <a:off x="2128838" y="695325"/>
            <a:ext cx="2603500" cy="3471863"/>
          </a:xfrm>
          <a:ln/>
        </p:spPr>
      </p:sp>
      <p:sp>
        <p:nvSpPr>
          <p:cNvPr id="56324" name="Rectangle 3">
            <a:extLst>
              <a:ext uri="{FF2B5EF4-FFF2-40B4-BE49-F238E27FC236}">
                <a16:creationId xmlns:a16="http://schemas.microsoft.com/office/drawing/2014/main" id="{7A540F3E-75EB-4956-ACA5-590335BB8B5A}"/>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3C772C89-5192-4ADA-89A3-0B1D9AD1EB33}"/>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9FA60E54-9F17-4D55-B032-C5A550D9C85C}" type="slidenum">
              <a:rPr lang="en-US" altLang="en-US" sz="1200" b="0" smtClean="0"/>
              <a:pPr/>
              <a:t>28</a:t>
            </a:fld>
            <a:endParaRPr lang="en-US" altLang="en-US" sz="1200" b="0"/>
          </a:p>
        </p:txBody>
      </p:sp>
      <p:sp>
        <p:nvSpPr>
          <p:cNvPr id="58371" name="Rectangle 2">
            <a:extLst>
              <a:ext uri="{FF2B5EF4-FFF2-40B4-BE49-F238E27FC236}">
                <a16:creationId xmlns:a16="http://schemas.microsoft.com/office/drawing/2014/main" id="{FC30970E-EB7A-4E6F-AAB0-AF9007540374}"/>
              </a:ext>
            </a:extLst>
          </p:cNvPr>
          <p:cNvSpPr>
            <a:spLocks noGrp="1" noRot="1" noChangeAspect="1" noChangeArrowheads="1" noTextEdit="1"/>
          </p:cNvSpPr>
          <p:nvPr>
            <p:ph type="sldImg"/>
          </p:nvPr>
        </p:nvSpPr>
        <p:spPr>
          <a:xfrm>
            <a:off x="2128838" y="695325"/>
            <a:ext cx="2603500" cy="3471863"/>
          </a:xfrm>
          <a:ln/>
        </p:spPr>
      </p:sp>
      <p:sp>
        <p:nvSpPr>
          <p:cNvPr id="58372" name="Rectangle 3">
            <a:extLst>
              <a:ext uri="{FF2B5EF4-FFF2-40B4-BE49-F238E27FC236}">
                <a16:creationId xmlns:a16="http://schemas.microsoft.com/office/drawing/2014/main" id="{B5B16F01-E6C1-4BD9-B002-9690A2F7645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62CC3D08-B5C0-42A4-A2E0-90C470694AB6}"/>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03558038-1538-4824-AFC4-54C6F5BB3030}" type="slidenum">
              <a:rPr lang="en-US" altLang="en-US" sz="1200" b="0" smtClean="0"/>
              <a:pPr/>
              <a:t>29</a:t>
            </a:fld>
            <a:endParaRPr lang="en-US" altLang="en-US" sz="1200" b="0"/>
          </a:p>
        </p:txBody>
      </p:sp>
      <p:sp>
        <p:nvSpPr>
          <p:cNvPr id="60419" name="Rectangle 2">
            <a:extLst>
              <a:ext uri="{FF2B5EF4-FFF2-40B4-BE49-F238E27FC236}">
                <a16:creationId xmlns:a16="http://schemas.microsoft.com/office/drawing/2014/main" id="{E6CCFEC4-EBF4-4D5C-B914-D7188546E3BA}"/>
              </a:ext>
            </a:extLst>
          </p:cNvPr>
          <p:cNvSpPr>
            <a:spLocks noGrp="1" noRot="1" noChangeAspect="1" noChangeArrowheads="1" noTextEdit="1"/>
          </p:cNvSpPr>
          <p:nvPr>
            <p:ph type="sldImg"/>
          </p:nvPr>
        </p:nvSpPr>
        <p:spPr>
          <a:xfrm>
            <a:off x="2128838" y="695325"/>
            <a:ext cx="2603500" cy="3471863"/>
          </a:xfrm>
          <a:ln/>
        </p:spPr>
      </p:sp>
      <p:sp>
        <p:nvSpPr>
          <p:cNvPr id="60420" name="Rectangle 3">
            <a:extLst>
              <a:ext uri="{FF2B5EF4-FFF2-40B4-BE49-F238E27FC236}">
                <a16:creationId xmlns:a16="http://schemas.microsoft.com/office/drawing/2014/main" id="{462297CD-87E0-45A4-8E4C-66BEDBB22D0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5DE833DB-0D05-4E61-806F-3524AD11B4BB}"/>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211F601E-8E97-4F98-BBBE-CD925C8081EF}" type="slidenum">
              <a:rPr lang="en-US" altLang="en-US" sz="1200" b="0" smtClean="0"/>
              <a:pPr/>
              <a:t>30</a:t>
            </a:fld>
            <a:endParaRPr lang="en-US" altLang="en-US" sz="1200" b="0"/>
          </a:p>
        </p:txBody>
      </p:sp>
      <p:sp>
        <p:nvSpPr>
          <p:cNvPr id="62467" name="Rectangle 2">
            <a:extLst>
              <a:ext uri="{FF2B5EF4-FFF2-40B4-BE49-F238E27FC236}">
                <a16:creationId xmlns:a16="http://schemas.microsoft.com/office/drawing/2014/main" id="{8A6D551B-EF98-4AFE-AF4D-CDD5AF4B9E14}"/>
              </a:ext>
            </a:extLst>
          </p:cNvPr>
          <p:cNvSpPr>
            <a:spLocks noGrp="1" noRot="1" noChangeAspect="1" noChangeArrowheads="1" noTextEdit="1"/>
          </p:cNvSpPr>
          <p:nvPr>
            <p:ph type="sldImg"/>
          </p:nvPr>
        </p:nvSpPr>
        <p:spPr>
          <a:xfrm>
            <a:off x="2128838" y="695325"/>
            <a:ext cx="2603500" cy="3471863"/>
          </a:xfrm>
          <a:ln/>
        </p:spPr>
      </p:sp>
      <p:sp>
        <p:nvSpPr>
          <p:cNvPr id="62468" name="Rectangle 3">
            <a:extLst>
              <a:ext uri="{FF2B5EF4-FFF2-40B4-BE49-F238E27FC236}">
                <a16:creationId xmlns:a16="http://schemas.microsoft.com/office/drawing/2014/main" id="{8BC56907-41AD-4991-958B-8C1DB42E3B8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F38C7F2C-2042-4D9C-89A4-EA1DBC45B778}"/>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D1E980AD-A7BB-49DD-8EB9-0D957A51B504}" type="slidenum">
              <a:rPr lang="en-US" altLang="en-US" sz="1200" b="0" smtClean="0"/>
              <a:pPr/>
              <a:t>31</a:t>
            </a:fld>
            <a:endParaRPr lang="en-US" altLang="en-US" sz="1200" b="0"/>
          </a:p>
        </p:txBody>
      </p:sp>
      <p:sp>
        <p:nvSpPr>
          <p:cNvPr id="64515" name="Rectangle 2">
            <a:extLst>
              <a:ext uri="{FF2B5EF4-FFF2-40B4-BE49-F238E27FC236}">
                <a16:creationId xmlns:a16="http://schemas.microsoft.com/office/drawing/2014/main" id="{96F6E58C-9255-48BA-BC81-175E21C827A7}"/>
              </a:ext>
            </a:extLst>
          </p:cNvPr>
          <p:cNvSpPr>
            <a:spLocks noGrp="1" noRot="1" noChangeAspect="1" noChangeArrowheads="1" noTextEdit="1"/>
          </p:cNvSpPr>
          <p:nvPr>
            <p:ph type="sldImg"/>
          </p:nvPr>
        </p:nvSpPr>
        <p:spPr>
          <a:xfrm>
            <a:off x="2128838" y="695325"/>
            <a:ext cx="2603500" cy="3471863"/>
          </a:xfrm>
          <a:ln/>
        </p:spPr>
      </p:sp>
      <p:sp>
        <p:nvSpPr>
          <p:cNvPr id="64516" name="Rectangle 3">
            <a:extLst>
              <a:ext uri="{FF2B5EF4-FFF2-40B4-BE49-F238E27FC236}">
                <a16:creationId xmlns:a16="http://schemas.microsoft.com/office/drawing/2014/main" id="{103B3963-B559-4EBE-AB73-38A78E56480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173FB54-7EA9-4E06-9068-6CF4C28533C0}"/>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9DCC08AA-813B-4768-B25E-D4EABAD5D6E2}" type="slidenum">
              <a:rPr lang="en-US" altLang="en-US" sz="1200" b="0" smtClean="0"/>
              <a:pPr/>
              <a:t>3</a:t>
            </a:fld>
            <a:endParaRPr lang="en-US" altLang="en-US" sz="1200" b="0"/>
          </a:p>
        </p:txBody>
      </p:sp>
      <p:sp>
        <p:nvSpPr>
          <p:cNvPr id="9219" name="Rectangle 1026">
            <a:extLst>
              <a:ext uri="{FF2B5EF4-FFF2-40B4-BE49-F238E27FC236}">
                <a16:creationId xmlns:a16="http://schemas.microsoft.com/office/drawing/2014/main" id="{193B8764-EEB6-4E74-8618-2C1007DA1CB8}"/>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9220" name="Rectangle 1027">
            <a:extLst>
              <a:ext uri="{FF2B5EF4-FFF2-40B4-BE49-F238E27FC236}">
                <a16:creationId xmlns:a16="http://schemas.microsoft.com/office/drawing/2014/main" id="{F47E7316-C28C-4DDA-8DA1-E08FECC1FA4B}"/>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BAC23778-6E41-4087-9758-A7FFA5F9D231}"/>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DFBE599B-4779-4408-8038-8EE47766B04A}" type="slidenum">
              <a:rPr lang="en-US" altLang="en-US" sz="1200" b="0" smtClean="0"/>
              <a:pPr/>
              <a:t>32</a:t>
            </a:fld>
            <a:endParaRPr lang="en-US" altLang="en-US" sz="1200" b="0"/>
          </a:p>
        </p:txBody>
      </p:sp>
      <p:sp>
        <p:nvSpPr>
          <p:cNvPr id="66563" name="Rectangle 2">
            <a:extLst>
              <a:ext uri="{FF2B5EF4-FFF2-40B4-BE49-F238E27FC236}">
                <a16:creationId xmlns:a16="http://schemas.microsoft.com/office/drawing/2014/main" id="{B62B5BAE-B676-4043-8358-E9627EE9D186}"/>
              </a:ext>
            </a:extLst>
          </p:cNvPr>
          <p:cNvSpPr>
            <a:spLocks noGrp="1" noRot="1" noChangeAspect="1" noChangeArrowheads="1" noTextEdit="1"/>
          </p:cNvSpPr>
          <p:nvPr>
            <p:ph type="sldImg"/>
          </p:nvPr>
        </p:nvSpPr>
        <p:spPr>
          <a:xfrm>
            <a:off x="2128838" y="695325"/>
            <a:ext cx="2603500" cy="3471863"/>
          </a:xfrm>
          <a:ln/>
        </p:spPr>
      </p:sp>
      <p:sp>
        <p:nvSpPr>
          <p:cNvPr id="66564" name="Rectangle 3">
            <a:extLst>
              <a:ext uri="{FF2B5EF4-FFF2-40B4-BE49-F238E27FC236}">
                <a16:creationId xmlns:a16="http://schemas.microsoft.com/office/drawing/2014/main" id="{A9C675A6-EDAD-4F80-8137-8C484AF9D8C0}"/>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30A56542-3AD2-4141-88FE-3F6CD7F03291}"/>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9BAFF981-6F2F-4A20-B409-0A732AC5547F}" type="slidenum">
              <a:rPr lang="en-US" altLang="en-US" sz="1200" b="0" smtClean="0"/>
              <a:pPr/>
              <a:t>33</a:t>
            </a:fld>
            <a:endParaRPr lang="en-US" altLang="en-US" sz="1200" b="0"/>
          </a:p>
        </p:txBody>
      </p:sp>
      <p:sp>
        <p:nvSpPr>
          <p:cNvPr id="68611" name="Rectangle 2">
            <a:extLst>
              <a:ext uri="{FF2B5EF4-FFF2-40B4-BE49-F238E27FC236}">
                <a16:creationId xmlns:a16="http://schemas.microsoft.com/office/drawing/2014/main" id="{0FA2D5C1-6344-42CD-A521-696C0EF7BEBF}"/>
              </a:ext>
            </a:extLst>
          </p:cNvPr>
          <p:cNvSpPr>
            <a:spLocks noGrp="1" noRot="1" noChangeAspect="1" noChangeArrowheads="1" noTextEdit="1"/>
          </p:cNvSpPr>
          <p:nvPr>
            <p:ph type="sldImg"/>
          </p:nvPr>
        </p:nvSpPr>
        <p:spPr>
          <a:xfrm>
            <a:off x="2128838" y="695325"/>
            <a:ext cx="2603500" cy="3471863"/>
          </a:xfrm>
          <a:ln/>
        </p:spPr>
      </p:sp>
      <p:sp>
        <p:nvSpPr>
          <p:cNvPr id="68612" name="Rectangle 3">
            <a:extLst>
              <a:ext uri="{FF2B5EF4-FFF2-40B4-BE49-F238E27FC236}">
                <a16:creationId xmlns:a16="http://schemas.microsoft.com/office/drawing/2014/main" id="{7A5FB713-F016-41FA-8452-456B8418D871}"/>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C7A194E7-BBAE-42F9-8FB1-FA128FA1EAC3}"/>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706200D8-75C4-4C2A-ACCE-E2FB89D40DCC}" type="slidenum">
              <a:rPr lang="en-US" altLang="en-US" sz="1200" b="0" smtClean="0"/>
              <a:pPr/>
              <a:t>34</a:t>
            </a:fld>
            <a:endParaRPr lang="en-US" altLang="en-US" sz="1200" b="0"/>
          </a:p>
        </p:txBody>
      </p:sp>
      <p:sp>
        <p:nvSpPr>
          <p:cNvPr id="70659" name="Rectangle 2">
            <a:extLst>
              <a:ext uri="{FF2B5EF4-FFF2-40B4-BE49-F238E27FC236}">
                <a16:creationId xmlns:a16="http://schemas.microsoft.com/office/drawing/2014/main" id="{D6A9072E-B5F3-4E6B-ADD5-F75E86C70053}"/>
              </a:ext>
            </a:extLst>
          </p:cNvPr>
          <p:cNvSpPr>
            <a:spLocks noGrp="1" noRot="1" noChangeAspect="1" noChangeArrowheads="1" noTextEdit="1"/>
          </p:cNvSpPr>
          <p:nvPr>
            <p:ph type="sldImg"/>
          </p:nvPr>
        </p:nvSpPr>
        <p:spPr>
          <a:xfrm>
            <a:off x="2128838" y="695325"/>
            <a:ext cx="2603500" cy="3471863"/>
          </a:xfrm>
          <a:ln/>
        </p:spPr>
      </p:sp>
      <p:sp>
        <p:nvSpPr>
          <p:cNvPr id="70660" name="Rectangle 3">
            <a:extLst>
              <a:ext uri="{FF2B5EF4-FFF2-40B4-BE49-F238E27FC236}">
                <a16:creationId xmlns:a16="http://schemas.microsoft.com/office/drawing/2014/main" id="{A858A7DE-CC40-4827-895B-5AA74FABBFD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948F0E64-C6E3-47BC-A062-B283AF6D99D1}"/>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1A612071-0569-42BD-90E7-6E5486234255}" type="slidenum">
              <a:rPr lang="en-US" altLang="en-US" sz="1200" b="0" smtClean="0"/>
              <a:pPr/>
              <a:t>35</a:t>
            </a:fld>
            <a:endParaRPr lang="en-US" altLang="en-US" sz="1200" b="0"/>
          </a:p>
        </p:txBody>
      </p:sp>
      <p:sp>
        <p:nvSpPr>
          <p:cNvPr id="72707" name="Rectangle 2">
            <a:extLst>
              <a:ext uri="{FF2B5EF4-FFF2-40B4-BE49-F238E27FC236}">
                <a16:creationId xmlns:a16="http://schemas.microsoft.com/office/drawing/2014/main" id="{ED79F260-0305-4C25-BD55-43926B232FA4}"/>
              </a:ext>
            </a:extLst>
          </p:cNvPr>
          <p:cNvSpPr>
            <a:spLocks noGrp="1" noRot="1" noChangeAspect="1" noChangeArrowheads="1" noTextEdit="1"/>
          </p:cNvSpPr>
          <p:nvPr>
            <p:ph type="sldImg"/>
          </p:nvPr>
        </p:nvSpPr>
        <p:spPr>
          <a:xfrm>
            <a:off x="2128838" y="695325"/>
            <a:ext cx="2603500" cy="3471863"/>
          </a:xfrm>
          <a:ln/>
        </p:spPr>
      </p:sp>
      <p:sp>
        <p:nvSpPr>
          <p:cNvPr id="72708" name="Rectangle 3">
            <a:extLst>
              <a:ext uri="{FF2B5EF4-FFF2-40B4-BE49-F238E27FC236}">
                <a16:creationId xmlns:a16="http://schemas.microsoft.com/office/drawing/2014/main" id="{2725342B-BC93-4F70-BDD5-7DB62E18867F}"/>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1C4DB851-88D8-4C22-B8A0-E6E2DBAB1292}"/>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ADF03112-D5C9-4982-90C4-D30576351BE5}" type="slidenum">
              <a:rPr lang="en-US" altLang="en-US" sz="1200" b="0" smtClean="0"/>
              <a:pPr/>
              <a:t>36</a:t>
            </a:fld>
            <a:endParaRPr lang="en-US" altLang="en-US" sz="1200" b="0"/>
          </a:p>
        </p:txBody>
      </p:sp>
      <p:sp>
        <p:nvSpPr>
          <p:cNvPr id="74755" name="Rectangle 2">
            <a:extLst>
              <a:ext uri="{FF2B5EF4-FFF2-40B4-BE49-F238E27FC236}">
                <a16:creationId xmlns:a16="http://schemas.microsoft.com/office/drawing/2014/main" id="{FE02791E-21DE-4A54-A871-B424513A658B}"/>
              </a:ext>
            </a:extLst>
          </p:cNvPr>
          <p:cNvSpPr>
            <a:spLocks noGrp="1" noRot="1" noChangeAspect="1" noChangeArrowheads="1" noTextEdit="1"/>
          </p:cNvSpPr>
          <p:nvPr>
            <p:ph type="sldImg"/>
          </p:nvPr>
        </p:nvSpPr>
        <p:spPr>
          <a:xfrm>
            <a:off x="2128838" y="695325"/>
            <a:ext cx="2603500" cy="3471863"/>
          </a:xfrm>
          <a:ln/>
        </p:spPr>
      </p:sp>
      <p:sp>
        <p:nvSpPr>
          <p:cNvPr id="74756" name="Rectangle 3">
            <a:extLst>
              <a:ext uri="{FF2B5EF4-FFF2-40B4-BE49-F238E27FC236}">
                <a16:creationId xmlns:a16="http://schemas.microsoft.com/office/drawing/2014/main" id="{2E33CF00-E89C-47A9-A067-E0DF9AC13300}"/>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7B1C929E-4EAE-42E0-B23F-EBF9B679B196}"/>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B36FC01A-7A1A-4F09-8FB7-3CFEA381BF7C}" type="slidenum">
              <a:rPr lang="en-US" altLang="en-US" sz="1200" b="0" smtClean="0"/>
              <a:pPr/>
              <a:t>37</a:t>
            </a:fld>
            <a:endParaRPr lang="en-US" altLang="en-US" sz="1200" b="0"/>
          </a:p>
        </p:txBody>
      </p:sp>
      <p:sp>
        <p:nvSpPr>
          <p:cNvPr id="76803" name="Rectangle 2">
            <a:extLst>
              <a:ext uri="{FF2B5EF4-FFF2-40B4-BE49-F238E27FC236}">
                <a16:creationId xmlns:a16="http://schemas.microsoft.com/office/drawing/2014/main" id="{DAABBB2F-84F6-4DD6-9456-4D94399A0A5C}"/>
              </a:ext>
            </a:extLst>
          </p:cNvPr>
          <p:cNvSpPr>
            <a:spLocks noGrp="1" noRot="1" noChangeAspect="1" noChangeArrowheads="1" noTextEdit="1"/>
          </p:cNvSpPr>
          <p:nvPr>
            <p:ph type="sldImg"/>
          </p:nvPr>
        </p:nvSpPr>
        <p:spPr>
          <a:xfrm>
            <a:off x="2128838" y="695325"/>
            <a:ext cx="2603500" cy="3471863"/>
          </a:xfrm>
          <a:ln/>
        </p:spPr>
      </p:sp>
      <p:sp>
        <p:nvSpPr>
          <p:cNvPr id="76804" name="Rectangle 3">
            <a:extLst>
              <a:ext uri="{FF2B5EF4-FFF2-40B4-BE49-F238E27FC236}">
                <a16:creationId xmlns:a16="http://schemas.microsoft.com/office/drawing/2014/main" id="{CC48B5D6-A009-4D3C-8DFC-7C5AA2A28173}"/>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365D9B57-1BA6-4861-93FE-F0542383A6A5}"/>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B0ACB3BF-5F4E-4529-AC86-76F8B638CEA5}" type="slidenum">
              <a:rPr lang="en-US" altLang="en-US" sz="1200" b="0" smtClean="0"/>
              <a:pPr/>
              <a:t>38</a:t>
            </a:fld>
            <a:endParaRPr lang="en-US" altLang="en-US" sz="1200" b="0"/>
          </a:p>
        </p:txBody>
      </p:sp>
      <p:sp>
        <p:nvSpPr>
          <p:cNvPr id="78851" name="Rectangle 2">
            <a:extLst>
              <a:ext uri="{FF2B5EF4-FFF2-40B4-BE49-F238E27FC236}">
                <a16:creationId xmlns:a16="http://schemas.microsoft.com/office/drawing/2014/main" id="{C6F19687-00D7-4730-9B03-0B112181685D}"/>
              </a:ext>
            </a:extLst>
          </p:cNvPr>
          <p:cNvSpPr>
            <a:spLocks noGrp="1" noRot="1" noChangeAspect="1" noChangeArrowheads="1" noTextEdit="1"/>
          </p:cNvSpPr>
          <p:nvPr>
            <p:ph type="sldImg"/>
          </p:nvPr>
        </p:nvSpPr>
        <p:spPr>
          <a:xfrm>
            <a:off x="2128838" y="695325"/>
            <a:ext cx="2603500" cy="3471863"/>
          </a:xfrm>
          <a:ln/>
        </p:spPr>
      </p:sp>
      <p:sp>
        <p:nvSpPr>
          <p:cNvPr id="78852" name="Rectangle 3">
            <a:extLst>
              <a:ext uri="{FF2B5EF4-FFF2-40B4-BE49-F238E27FC236}">
                <a16:creationId xmlns:a16="http://schemas.microsoft.com/office/drawing/2014/main" id="{C79E14F4-3CE7-43AF-A5D8-411693C1E58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5A44339-4082-4830-BE83-4F7408E894D8}"/>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80F03690-8A98-4772-95C1-47918BE9E0E7}" type="slidenum">
              <a:rPr lang="en-US" altLang="en-US" sz="1200" b="0" smtClean="0"/>
              <a:pPr/>
              <a:t>39</a:t>
            </a:fld>
            <a:endParaRPr lang="en-US" altLang="en-US" sz="1200" b="0"/>
          </a:p>
        </p:txBody>
      </p:sp>
      <p:sp>
        <p:nvSpPr>
          <p:cNvPr id="80899" name="Rectangle 2">
            <a:extLst>
              <a:ext uri="{FF2B5EF4-FFF2-40B4-BE49-F238E27FC236}">
                <a16:creationId xmlns:a16="http://schemas.microsoft.com/office/drawing/2014/main" id="{6BD06730-DE40-40B1-ABC3-5AD9509C1100}"/>
              </a:ext>
            </a:extLst>
          </p:cNvPr>
          <p:cNvSpPr>
            <a:spLocks noGrp="1" noRot="1" noChangeAspect="1" noChangeArrowheads="1" noTextEdit="1"/>
          </p:cNvSpPr>
          <p:nvPr>
            <p:ph type="sldImg"/>
          </p:nvPr>
        </p:nvSpPr>
        <p:spPr>
          <a:xfrm>
            <a:off x="2128838" y="695325"/>
            <a:ext cx="2603500" cy="3471863"/>
          </a:xfrm>
          <a:ln/>
        </p:spPr>
      </p:sp>
      <p:sp>
        <p:nvSpPr>
          <p:cNvPr id="80900" name="Rectangle 3">
            <a:extLst>
              <a:ext uri="{FF2B5EF4-FFF2-40B4-BE49-F238E27FC236}">
                <a16:creationId xmlns:a16="http://schemas.microsoft.com/office/drawing/2014/main" id="{FDC2FD48-B237-494D-806D-92979D293EF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48000CAD-DDB1-4260-9218-7C27187B8BDD}"/>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DCC67895-0418-4DB5-A07F-9EDF6887D8AD}" type="slidenum">
              <a:rPr lang="en-US" altLang="en-US" sz="1200" b="0" smtClean="0"/>
              <a:pPr/>
              <a:t>40</a:t>
            </a:fld>
            <a:endParaRPr lang="en-US" altLang="en-US" sz="1200" b="0"/>
          </a:p>
        </p:txBody>
      </p:sp>
      <p:sp>
        <p:nvSpPr>
          <p:cNvPr id="82947" name="Rectangle 2">
            <a:extLst>
              <a:ext uri="{FF2B5EF4-FFF2-40B4-BE49-F238E27FC236}">
                <a16:creationId xmlns:a16="http://schemas.microsoft.com/office/drawing/2014/main" id="{57460049-F63F-40B6-BD24-3C97E95356CA}"/>
              </a:ext>
            </a:extLst>
          </p:cNvPr>
          <p:cNvSpPr>
            <a:spLocks noGrp="1" noRot="1" noChangeAspect="1" noChangeArrowheads="1" noTextEdit="1"/>
          </p:cNvSpPr>
          <p:nvPr>
            <p:ph type="sldImg"/>
          </p:nvPr>
        </p:nvSpPr>
        <p:spPr>
          <a:xfrm>
            <a:off x="2128838" y="695325"/>
            <a:ext cx="2603500" cy="3471863"/>
          </a:xfrm>
          <a:ln/>
        </p:spPr>
      </p:sp>
      <p:sp>
        <p:nvSpPr>
          <p:cNvPr id="82948" name="Rectangle 3">
            <a:extLst>
              <a:ext uri="{FF2B5EF4-FFF2-40B4-BE49-F238E27FC236}">
                <a16:creationId xmlns:a16="http://schemas.microsoft.com/office/drawing/2014/main" id="{3149ED9F-8B91-4E98-A0AE-256F457A535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A30D60A7-60AA-48A5-85B4-8F2DC00CC547}"/>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2186ADC8-6C9A-4A60-8284-22CACED43001}" type="slidenum">
              <a:rPr lang="en-US" altLang="en-US" sz="1200" b="0" smtClean="0"/>
              <a:pPr/>
              <a:t>41</a:t>
            </a:fld>
            <a:endParaRPr lang="en-US" altLang="en-US" sz="1200" b="0"/>
          </a:p>
        </p:txBody>
      </p:sp>
      <p:sp>
        <p:nvSpPr>
          <p:cNvPr id="84995" name="Rectangle 2">
            <a:extLst>
              <a:ext uri="{FF2B5EF4-FFF2-40B4-BE49-F238E27FC236}">
                <a16:creationId xmlns:a16="http://schemas.microsoft.com/office/drawing/2014/main" id="{EFA2480D-C434-411E-B4E2-BCF2D0088F2A}"/>
              </a:ext>
            </a:extLst>
          </p:cNvPr>
          <p:cNvSpPr>
            <a:spLocks noGrp="1" noRot="1" noChangeAspect="1" noChangeArrowheads="1" noTextEdit="1"/>
          </p:cNvSpPr>
          <p:nvPr>
            <p:ph type="sldImg"/>
          </p:nvPr>
        </p:nvSpPr>
        <p:spPr>
          <a:xfrm>
            <a:off x="2128838" y="695325"/>
            <a:ext cx="2603500" cy="3471863"/>
          </a:xfrm>
          <a:ln/>
        </p:spPr>
      </p:sp>
      <p:sp>
        <p:nvSpPr>
          <p:cNvPr id="84996" name="Rectangle 3">
            <a:extLst>
              <a:ext uri="{FF2B5EF4-FFF2-40B4-BE49-F238E27FC236}">
                <a16:creationId xmlns:a16="http://schemas.microsoft.com/office/drawing/2014/main" id="{6775ACD0-349C-4B6E-BE78-564471267C39}"/>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7C3F2C1-F5C9-4863-B671-646434658BCB}"/>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06B87E11-306B-4686-A380-CD654EF946D2}" type="slidenum">
              <a:rPr lang="en-US" altLang="en-US" sz="1200" b="0" smtClean="0"/>
              <a:pPr/>
              <a:t>6</a:t>
            </a:fld>
            <a:endParaRPr lang="en-US" altLang="en-US" sz="1200" b="0"/>
          </a:p>
        </p:txBody>
      </p:sp>
      <p:sp>
        <p:nvSpPr>
          <p:cNvPr id="13315" name="Rectangle 2">
            <a:extLst>
              <a:ext uri="{FF2B5EF4-FFF2-40B4-BE49-F238E27FC236}">
                <a16:creationId xmlns:a16="http://schemas.microsoft.com/office/drawing/2014/main" id="{ABBDD34F-C704-4C3E-B288-36B5661A2A9C}"/>
              </a:ext>
            </a:extLst>
          </p:cNvPr>
          <p:cNvSpPr>
            <a:spLocks noGrp="1" noRot="1" noChangeAspect="1" noChangeArrowheads="1" noTextEdit="1"/>
          </p:cNvSpPr>
          <p:nvPr>
            <p:ph type="sldImg"/>
          </p:nvPr>
        </p:nvSpPr>
        <p:spPr>
          <a:xfrm>
            <a:off x="2128838" y="695325"/>
            <a:ext cx="2603500" cy="3471863"/>
          </a:xfrm>
          <a:ln/>
        </p:spPr>
      </p:sp>
      <p:sp>
        <p:nvSpPr>
          <p:cNvPr id="13316" name="Rectangle 3">
            <a:extLst>
              <a:ext uri="{FF2B5EF4-FFF2-40B4-BE49-F238E27FC236}">
                <a16:creationId xmlns:a16="http://schemas.microsoft.com/office/drawing/2014/main" id="{91C94FD5-D115-418C-99E6-C4491C0F8EC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2B22CE9-11D5-4462-8825-9A888F307789}"/>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B618C3C7-7D63-4ACA-BCBF-8E7033E730E8}" type="slidenum">
              <a:rPr lang="en-US" altLang="en-US" sz="1200" b="0" smtClean="0"/>
              <a:pPr/>
              <a:t>42</a:t>
            </a:fld>
            <a:endParaRPr lang="en-US" altLang="en-US" sz="1200" b="0"/>
          </a:p>
        </p:txBody>
      </p:sp>
      <p:sp>
        <p:nvSpPr>
          <p:cNvPr id="87043" name="Rectangle 2">
            <a:extLst>
              <a:ext uri="{FF2B5EF4-FFF2-40B4-BE49-F238E27FC236}">
                <a16:creationId xmlns:a16="http://schemas.microsoft.com/office/drawing/2014/main" id="{BB77CACF-B778-41D5-A1F4-A45CA3865B51}"/>
              </a:ext>
            </a:extLst>
          </p:cNvPr>
          <p:cNvSpPr>
            <a:spLocks noGrp="1" noRot="1" noChangeAspect="1" noChangeArrowheads="1" noTextEdit="1"/>
          </p:cNvSpPr>
          <p:nvPr>
            <p:ph type="sldImg"/>
          </p:nvPr>
        </p:nvSpPr>
        <p:spPr>
          <a:xfrm>
            <a:off x="2128838" y="695325"/>
            <a:ext cx="2603500" cy="3471863"/>
          </a:xfrm>
          <a:ln/>
        </p:spPr>
      </p:sp>
      <p:sp>
        <p:nvSpPr>
          <p:cNvPr id="87044" name="Rectangle 3">
            <a:extLst>
              <a:ext uri="{FF2B5EF4-FFF2-40B4-BE49-F238E27FC236}">
                <a16:creationId xmlns:a16="http://schemas.microsoft.com/office/drawing/2014/main" id="{59D95894-C32F-49A9-84FB-3C4315FCB0C9}"/>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FFF3609A-F164-4AD3-B8CC-6A4EE95A5D3E}"/>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6705BE64-D58C-4DE6-AA2B-D149E4F0A5D8}" type="slidenum">
              <a:rPr lang="en-US" altLang="en-US" sz="1200" b="0" smtClean="0"/>
              <a:pPr/>
              <a:t>43</a:t>
            </a:fld>
            <a:endParaRPr lang="en-US" altLang="en-US" sz="1200" b="0"/>
          </a:p>
        </p:txBody>
      </p:sp>
      <p:sp>
        <p:nvSpPr>
          <p:cNvPr id="89091" name="Rectangle 2">
            <a:extLst>
              <a:ext uri="{FF2B5EF4-FFF2-40B4-BE49-F238E27FC236}">
                <a16:creationId xmlns:a16="http://schemas.microsoft.com/office/drawing/2014/main" id="{04115205-4C3A-4F4C-AC09-FF030C66A16D}"/>
              </a:ext>
            </a:extLst>
          </p:cNvPr>
          <p:cNvSpPr>
            <a:spLocks noGrp="1" noRot="1" noChangeAspect="1" noChangeArrowheads="1" noTextEdit="1"/>
          </p:cNvSpPr>
          <p:nvPr>
            <p:ph type="sldImg"/>
          </p:nvPr>
        </p:nvSpPr>
        <p:spPr>
          <a:xfrm>
            <a:off x="2128838" y="695325"/>
            <a:ext cx="2603500" cy="3471863"/>
          </a:xfrm>
          <a:ln/>
        </p:spPr>
      </p:sp>
      <p:sp>
        <p:nvSpPr>
          <p:cNvPr id="89092" name="Rectangle 3">
            <a:extLst>
              <a:ext uri="{FF2B5EF4-FFF2-40B4-BE49-F238E27FC236}">
                <a16:creationId xmlns:a16="http://schemas.microsoft.com/office/drawing/2014/main" id="{9429E5FA-2EE1-4E99-BE31-C5020F95C4EA}"/>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11D755B1-F468-4C9C-9D29-936BA8174F53}"/>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3485BB34-4567-4A49-A007-0A6A631FAF77}" type="slidenum">
              <a:rPr lang="en-US" altLang="en-US" sz="1200" b="0" smtClean="0"/>
              <a:pPr/>
              <a:t>44</a:t>
            </a:fld>
            <a:endParaRPr lang="en-US" altLang="en-US" sz="1200" b="0"/>
          </a:p>
        </p:txBody>
      </p:sp>
      <p:sp>
        <p:nvSpPr>
          <p:cNvPr id="91139" name="Rectangle 2">
            <a:extLst>
              <a:ext uri="{FF2B5EF4-FFF2-40B4-BE49-F238E27FC236}">
                <a16:creationId xmlns:a16="http://schemas.microsoft.com/office/drawing/2014/main" id="{5E1A6D2C-E38C-4F17-964D-791A3E265605}"/>
              </a:ext>
            </a:extLst>
          </p:cNvPr>
          <p:cNvSpPr>
            <a:spLocks noGrp="1" noRot="1" noChangeAspect="1" noChangeArrowheads="1" noTextEdit="1"/>
          </p:cNvSpPr>
          <p:nvPr>
            <p:ph type="sldImg"/>
          </p:nvPr>
        </p:nvSpPr>
        <p:spPr>
          <a:xfrm>
            <a:off x="2128838" y="695325"/>
            <a:ext cx="2603500" cy="3471863"/>
          </a:xfrm>
          <a:ln/>
        </p:spPr>
      </p:sp>
      <p:sp>
        <p:nvSpPr>
          <p:cNvPr id="91140" name="Rectangle 3">
            <a:extLst>
              <a:ext uri="{FF2B5EF4-FFF2-40B4-BE49-F238E27FC236}">
                <a16:creationId xmlns:a16="http://schemas.microsoft.com/office/drawing/2014/main" id="{703BAA76-E1BC-4FBC-ABC2-CAF4D7ED075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9CBE4FE3-52CD-4A14-AE97-F938178BED73}"/>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0A9A81E3-56C5-4F3F-82C9-7831C7E1F21E}" type="slidenum">
              <a:rPr lang="en-US" altLang="en-US" sz="1200" b="0" smtClean="0"/>
              <a:pPr/>
              <a:t>45</a:t>
            </a:fld>
            <a:endParaRPr lang="en-US" altLang="en-US" sz="1200" b="0"/>
          </a:p>
        </p:txBody>
      </p:sp>
      <p:sp>
        <p:nvSpPr>
          <p:cNvPr id="93187" name="Rectangle 2">
            <a:extLst>
              <a:ext uri="{FF2B5EF4-FFF2-40B4-BE49-F238E27FC236}">
                <a16:creationId xmlns:a16="http://schemas.microsoft.com/office/drawing/2014/main" id="{7E3853D9-83F4-4400-AD9C-5F12E83C1903}"/>
              </a:ext>
            </a:extLst>
          </p:cNvPr>
          <p:cNvSpPr>
            <a:spLocks noGrp="1" noRot="1" noChangeAspect="1" noChangeArrowheads="1" noTextEdit="1"/>
          </p:cNvSpPr>
          <p:nvPr>
            <p:ph type="sldImg"/>
          </p:nvPr>
        </p:nvSpPr>
        <p:spPr>
          <a:xfrm>
            <a:off x="2128838" y="695325"/>
            <a:ext cx="2603500" cy="3471863"/>
          </a:xfrm>
          <a:ln/>
        </p:spPr>
      </p:sp>
      <p:sp>
        <p:nvSpPr>
          <p:cNvPr id="93188" name="Rectangle 3">
            <a:extLst>
              <a:ext uri="{FF2B5EF4-FFF2-40B4-BE49-F238E27FC236}">
                <a16:creationId xmlns:a16="http://schemas.microsoft.com/office/drawing/2014/main" id="{D8A6C105-243A-420F-86A5-3E1159DBA708}"/>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6CB0D104-72FC-4204-9C15-D26DA0A6BC84}"/>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9D492128-B0F6-4EB2-8978-633144E5D9E5}" type="slidenum">
              <a:rPr lang="en-US" altLang="en-US" sz="1200" b="0" smtClean="0"/>
              <a:pPr/>
              <a:t>46</a:t>
            </a:fld>
            <a:endParaRPr lang="en-US" altLang="en-US" sz="1200" b="0"/>
          </a:p>
        </p:txBody>
      </p:sp>
      <p:sp>
        <p:nvSpPr>
          <p:cNvPr id="95235" name="Rectangle 2">
            <a:extLst>
              <a:ext uri="{FF2B5EF4-FFF2-40B4-BE49-F238E27FC236}">
                <a16:creationId xmlns:a16="http://schemas.microsoft.com/office/drawing/2014/main" id="{7E7809E0-9040-4087-B18E-6E639CEA94D9}"/>
              </a:ext>
            </a:extLst>
          </p:cNvPr>
          <p:cNvSpPr>
            <a:spLocks noGrp="1" noRot="1" noChangeAspect="1" noChangeArrowheads="1" noTextEdit="1"/>
          </p:cNvSpPr>
          <p:nvPr>
            <p:ph type="sldImg"/>
          </p:nvPr>
        </p:nvSpPr>
        <p:spPr>
          <a:xfrm>
            <a:off x="2128838" y="695325"/>
            <a:ext cx="2603500" cy="3471863"/>
          </a:xfrm>
          <a:ln/>
        </p:spPr>
      </p:sp>
      <p:sp>
        <p:nvSpPr>
          <p:cNvPr id="95236" name="Rectangle 3">
            <a:extLst>
              <a:ext uri="{FF2B5EF4-FFF2-40B4-BE49-F238E27FC236}">
                <a16:creationId xmlns:a16="http://schemas.microsoft.com/office/drawing/2014/main" id="{CE85C90E-8975-4018-9EEE-3EAD02006E7D}"/>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5294A1D7-061F-442B-AB49-FDF94416B618}"/>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C63E0EDB-8162-4D12-A0A2-77EBB00DBD27}" type="slidenum">
              <a:rPr lang="en-US" altLang="en-US" sz="1200" b="0" smtClean="0"/>
              <a:pPr/>
              <a:t>47</a:t>
            </a:fld>
            <a:endParaRPr lang="en-US" altLang="en-US" sz="1200" b="0"/>
          </a:p>
        </p:txBody>
      </p:sp>
      <p:sp>
        <p:nvSpPr>
          <p:cNvPr id="97283" name="Rectangle 2">
            <a:extLst>
              <a:ext uri="{FF2B5EF4-FFF2-40B4-BE49-F238E27FC236}">
                <a16:creationId xmlns:a16="http://schemas.microsoft.com/office/drawing/2014/main" id="{946429EF-1DBB-44C7-ACB6-A0B80C4F00AD}"/>
              </a:ext>
            </a:extLst>
          </p:cNvPr>
          <p:cNvSpPr>
            <a:spLocks noGrp="1" noRot="1" noChangeAspect="1" noChangeArrowheads="1" noTextEdit="1"/>
          </p:cNvSpPr>
          <p:nvPr>
            <p:ph type="sldImg"/>
          </p:nvPr>
        </p:nvSpPr>
        <p:spPr>
          <a:xfrm>
            <a:off x="2128838" y="695325"/>
            <a:ext cx="2603500" cy="3471863"/>
          </a:xfrm>
          <a:ln/>
        </p:spPr>
      </p:sp>
      <p:sp>
        <p:nvSpPr>
          <p:cNvPr id="97284" name="Rectangle 3">
            <a:extLst>
              <a:ext uri="{FF2B5EF4-FFF2-40B4-BE49-F238E27FC236}">
                <a16:creationId xmlns:a16="http://schemas.microsoft.com/office/drawing/2014/main" id="{215DD8AD-36DF-4103-B2FE-82CE94526529}"/>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4C621155-F7A3-46D8-837D-D7C0E52431D0}"/>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F487E2F5-67F2-4062-BF91-620AA5495D14}" type="slidenum">
              <a:rPr lang="en-US" altLang="en-US" sz="1200" b="0" smtClean="0"/>
              <a:pPr/>
              <a:t>48</a:t>
            </a:fld>
            <a:endParaRPr lang="en-US" altLang="en-US" sz="1200" b="0"/>
          </a:p>
        </p:txBody>
      </p:sp>
      <p:sp>
        <p:nvSpPr>
          <p:cNvPr id="99331" name="Rectangle 2">
            <a:extLst>
              <a:ext uri="{FF2B5EF4-FFF2-40B4-BE49-F238E27FC236}">
                <a16:creationId xmlns:a16="http://schemas.microsoft.com/office/drawing/2014/main" id="{DB220ACF-6A3F-451C-907C-A28D555FBCE4}"/>
              </a:ext>
            </a:extLst>
          </p:cNvPr>
          <p:cNvSpPr>
            <a:spLocks noGrp="1" noRot="1" noChangeAspect="1" noChangeArrowheads="1" noTextEdit="1"/>
          </p:cNvSpPr>
          <p:nvPr>
            <p:ph type="sldImg"/>
          </p:nvPr>
        </p:nvSpPr>
        <p:spPr>
          <a:xfrm>
            <a:off x="2128838" y="695325"/>
            <a:ext cx="2603500" cy="3471863"/>
          </a:xfrm>
          <a:ln/>
        </p:spPr>
      </p:sp>
      <p:sp>
        <p:nvSpPr>
          <p:cNvPr id="99332" name="Rectangle 3">
            <a:extLst>
              <a:ext uri="{FF2B5EF4-FFF2-40B4-BE49-F238E27FC236}">
                <a16:creationId xmlns:a16="http://schemas.microsoft.com/office/drawing/2014/main" id="{0096BEC0-5C27-43D0-8858-7FF85D73B1D4}"/>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DE4E22C4-0897-42D7-963F-22049D97AA50}"/>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BE33B73F-8A40-4A93-81C3-68DA3B4862EC}" type="slidenum">
              <a:rPr lang="en-US" altLang="en-US" sz="1200" b="0" smtClean="0"/>
              <a:pPr/>
              <a:t>49</a:t>
            </a:fld>
            <a:endParaRPr lang="en-US" altLang="en-US" sz="1200" b="0"/>
          </a:p>
        </p:txBody>
      </p:sp>
      <p:sp>
        <p:nvSpPr>
          <p:cNvPr id="101379" name="Rectangle 2">
            <a:extLst>
              <a:ext uri="{FF2B5EF4-FFF2-40B4-BE49-F238E27FC236}">
                <a16:creationId xmlns:a16="http://schemas.microsoft.com/office/drawing/2014/main" id="{B4329FDC-53A0-49D6-910A-DBF60DE07524}"/>
              </a:ext>
            </a:extLst>
          </p:cNvPr>
          <p:cNvSpPr>
            <a:spLocks noGrp="1" noRot="1" noChangeAspect="1" noChangeArrowheads="1" noTextEdit="1"/>
          </p:cNvSpPr>
          <p:nvPr>
            <p:ph type="sldImg"/>
          </p:nvPr>
        </p:nvSpPr>
        <p:spPr>
          <a:xfrm>
            <a:off x="2128838" y="695325"/>
            <a:ext cx="2603500" cy="3471863"/>
          </a:xfrm>
          <a:ln/>
        </p:spPr>
      </p:sp>
      <p:sp>
        <p:nvSpPr>
          <p:cNvPr id="101380" name="Rectangle 3">
            <a:extLst>
              <a:ext uri="{FF2B5EF4-FFF2-40B4-BE49-F238E27FC236}">
                <a16:creationId xmlns:a16="http://schemas.microsoft.com/office/drawing/2014/main" id="{6C088FD0-B6A1-4F15-A6D0-A8C36F9122C4}"/>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4E824E0A-5518-4494-8E72-5288298DF49C}"/>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BFE047B6-A624-417F-AB52-190459A5E308}" type="slidenum">
              <a:rPr lang="en-US" altLang="en-US" sz="1200" b="0" smtClean="0"/>
              <a:pPr/>
              <a:t>50</a:t>
            </a:fld>
            <a:endParaRPr lang="en-US" altLang="en-US" sz="1200" b="0"/>
          </a:p>
        </p:txBody>
      </p:sp>
      <p:sp>
        <p:nvSpPr>
          <p:cNvPr id="103427" name="Rectangle 2">
            <a:extLst>
              <a:ext uri="{FF2B5EF4-FFF2-40B4-BE49-F238E27FC236}">
                <a16:creationId xmlns:a16="http://schemas.microsoft.com/office/drawing/2014/main" id="{A0422A80-5B63-497B-8E76-669696A04594}"/>
              </a:ext>
            </a:extLst>
          </p:cNvPr>
          <p:cNvSpPr>
            <a:spLocks noGrp="1" noRot="1" noChangeAspect="1" noChangeArrowheads="1" noTextEdit="1"/>
          </p:cNvSpPr>
          <p:nvPr>
            <p:ph type="sldImg"/>
          </p:nvPr>
        </p:nvSpPr>
        <p:spPr>
          <a:xfrm>
            <a:off x="2128838" y="695325"/>
            <a:ext cx="2603500" cy="3471863"/>
          </a:xfrm>
          <a:ln/>
        </p:spPr>
      </p:sp>
      <p:sp>
        <p:nvSpPr>
          <p:cNvPr id="103428" name="Rectangle 3">
            <a:extLst>
              <a:ext uri="{FF2B5EF4-FFF2-40B4-BE49-F238E27FC236}">
                <a16:creationId xmlns:a16="http://schemas.microsoft.com/office/drawing/2014/main" id="{354D8AD4-2438-44D2-B745-CE9219CF649A}"/>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0BC29C78-DA5E-4B80-9BC3-BB175374EF0A}"/>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058D64EE-2A7A-4AA0-A833-3A86981A333B}" type="slidenum">
              <a:rPr lang="en-US" altLang="en-US" sz="1200" b="0" smtClean="0"/>
              <a:pPr/>
              <a:t>51</a:t>
            </a:fld>
            <a:endParaRPr lang="en-US" altLang="en-US" sz="1200" b="0"/>
          </a:p>
        </p:txBody>
      </p:sp>
      <p:sp>
        <p:nvSpPr>
          <p:cNvPr id="105475" name="Rectangle 2">
            <a:extLst>
              <a:ext uri="{FF2B5EF4-FFF2-40B4-BE49-F238E27FC236}">
                <a16:creationId xmlns:a16="http://schemas.microsoft.com/office/drawing/2014/main" id="{0CC54B24-6795-4723-BEB8-1D3320EF59B1}"/>
              </a:ext>
            </a:extLst>
          </p:cNvPr>
          <p:cNvSpPr>
            <a:spLocks noGrp="1" noRot="1" noChangeAspect="1" noChangeArrowheads="1" noTextEdit="1"/>
          </p:cNvSpPr>
          <p:nvPr>
            <p:ph type="sldImg"/>
          </p:nvPr>
        </p:nvSpPr>
        <p:spPr>
          <a:xfrm>
            <a:off x="2128838" y="695325"/>
            <a:ext cx="2603500" cy="3471863"/>
          </a:xfrm>
          <a:ln/>
        </p:spPr>
      </p:sp>
      <p:sp>
        <p:nvSpPr>
          <p:cNvPr id="105476" name="Rectangle 3">
            <a:extLst>
              <a:ext uri="{FF2B5EF4-FFF2-40B4-BE49-F238E27FC236}">
                <a16:creationId xmlns:a16="http://schemas.microsoft.com/office/drawing/2014/main" id="{CB763D9D-611B-4B97-845E-F3F1A7E7A898}"/>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25C7403-06F3-46AF-932A-74C395DA9D24}"/>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D7F27265-27EC-4B98-AC1B-471A8EAC1ACC}" type="slidenum">
              <a:rPr lang="en-US" altLang="en-US" sz="1200" b="0" smtClean="0"/>
              <a:pPr/>
              <a:t>7</a:t>
            </a:fld>
            <a:endParaRPr lang="en-US" altLang="en-US" sz="1200" b="0"/>
          </a:p>
        </p:txBody>
      </p:sp>
      <p:sp>
        <p:nvSpPr>
          <p:cNvPr id="15363" name="Rectangle 2">
            <a:extLst>
              <a:ext uri="{FF2B5EF4-FFF2-40B4-BE49-F238E27FC236}">
                <a16:creationId xmlns:a16="http://schemas.microsoft.com/office/drawing/2014/main" id="{BD15C880-478E-4147-A6F2-F86C0AD6F590}"/>
              </a:ext>
            </a:extLst>
          </p:cNvPr>
          <p:cNvSpPr>
            <a:spLocks noGrp="1" noRot="1" noChangeAspect="1" noChangeArrowheads="1" noTextEdit="1"/>
          </p:cNvSpPr>
          <p:nvPr>
            <p:ph type="sldImg"/>
          </p:nvPr>
        </p:nvSpPr>
        <p:spPr>
          <a:xfrm>
            <a:off x="2128838" y="695325"/>
            <a:ext cx="2603500" cy="3471863"/>
          </a:xfrm>
          <a:ln/>
        </p:spPr>
      </p:sp>
      <p:sp>
        <p:nvSpPr>
          <p:cNvPr id="15364" name="Rectangle 3">
            <a:extLst>
              <a:ext uri="{FF2B5EF4-FFF2-40B4-BE49-F238E27FC236}">
                <a16:creationId xmlns:a16="http://schemas.microsoft.com/office/drawing/2014/main" id="{73DCD67C-0279-40CC-8D75-E3E56D3FFB3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355567CA-74EE-4C63-AD0F-9E4E913C7E1E}"/>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47E4A859-53D0-4674-ACA6-6190A573CC1C}" type="slidenum">
              <a:rPr lang="en-US" altLang="en-US" sz="1200" b="0" smtClean="0"/>
              <a:pPr/>
              <a:t>52</a:t>
            </a:fld>
            <a:endParaRPr lang="en-US" altLang="en-US" sz="1200" b="0"/>
          </a:p>
        </p:txBody>
      </p:sp>
      <p:sp>
        <p:nvSpPr>
          <p:cNvPr id="107523" name="Rectangle 2">
            <a:extLst>
              <a:ext uri="{FF2B5EF4-FFF2-40B4-BE49-F238E27FC236}">
                <a16:creationId xmlns:a16="http://schemas.microsoft.com/office/drawing/2014/main" id="{446060B4-B073-4E8F-ADEB-A799A3CB2239}"/>
              </a:ext>
            </a:extLst>
          </p:cNvPr>
          <p:cNvSpPr>
            <a:spLocks noGrp="1" noRot="1" noChangeAspect="1" noChangeArrowheads="1" noTextEdit="1"/>
          </p:cNvSpPr>
          <p:nvPr>
            <p:ph type="sldImg"/>
          </p:nvPr>
        </p:nvSpPr>
        <p:spPr>
          <a:xfrm>
            <a:off x="1716088" y="125413"/>
            <a:ext cx="3433762" cy="4578350"/>
          </a:xfrm>
          <a:solidFill>
            <a:srgbClr val="FFFFFF"/>
          </a:solidFill>
          <a:ln/>
        </p:spPr>
      </p:sp>
      <p:sp>
        <p:nvSpPr>
          <p:cNvPr id="107524" name="Rectangle 3">
            <a:extLst>
              <a:ext uri="{FF2B5EF4-FFF2-40B4-BE49-F238E27FC236}">
                <a16:creationId xmlns:a16="http://schemas.microsoft.com/office/drawing/2014/main" id="{7307F710-5CCA-4858-B2BF-10E75E7ABDA8}"/>
              </a:ext>
            </a:extLst>
          </p:cNvPr>
          <p:cNvSpPr>
            <a:spLocks noGrp="1" noChangeArrowheads="1"/>
          </p:cNvSpPr>
          <p:nvPr>
            <p:ph type="body" idx="1"/>
          </p:nvPr>
        </p:nvSpPr>
        <p:spPr>
          <a:xfrm>
            <a:off x="912813" y="4368800"/>
            <a:ext cx="5032375" cy="4140200"/>
          </a:xfrm>
          <a:solidFill>
            <a:srgbClr val="FFFFFF"/>
          </a:solidFill>
          <a:ln>
            <a:solidFill>
              <a:srgbClr val="000000"/>
            </a:solidFill>
            <a:miter lim="800000"/>
            <a:headEnd/>
            <a:tailEnd/>
          </a:ln>
        </p:spPr>
        <p:txBody>
          <a:bodyPr lIns="91436" tIns="45719" rIns="91436" bIns="45719"/>
          <a:lstStyle/>
          <a:p>
            <a:endParaRPr lang="es-ES_tradnl"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4E512249-FC2C-4E30-9DF3-2F209BFEDD41}"/>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59EB6B75-953A-43BE-BA9C-DF1DAFB201C3}" type="slidenum">
              <a:rPr lang="en-US" altLang="en-US" sz="1200" b="0" smtClean="0"/>
              <a:pPr/>
              <a:t>8</a:t>
            </a:fld>
            <a:endParaRPr lang="en-US" altLang="en-US" sz="1200" b="0"/>
          </a:p>
        </p:txBody>
      </p:sp>
      <p:sp>
        <p:nvSpPr>
          <p:cNvPr id="17411" name="Rectangle 2">
            <a:extLst>
              <a:ext uri="{FF2B5EF4-FFF2-40B4-BE49-F238E27FC236}">
                <a16:creationId xmlns:a16="http://schemas.microsoft.com/office/drawing/2014/main" id="{66B951DB-D2D0-4ACA-A67E-FF9E7A80206A}"/>
              </a:ext>
            </a:extLst>
          </p:cNvPr>
          <p:cNvSpPr>
            <a:spLocks noGrp="1" noRot="1" noChangeAspect="1" noChangeArrowheads="1" noTextEdit="1"/>
          </p:cNvSpPr>
          <p:nvPr>
            <p:ph type="sldImg"/>
          </p:nvPr>
        </p:nvSpPr>
        <p:spPr>
          <a:xfrm>
            <a:off x="2128838" y="695325"/>
            <a:ext cx="2603500" cy="3471863"/>
          </a:xfrm>
          <a:ln/>
        </p:spPr>
      </p:sp>
      <p:sp>
        <p:nvSpPr>
          <p:cNvPr id="17412" name="Rectangle 3">
            <a:extLst>
              <a:ext uri="{FF2B5EF4-FFF2-40B4-BE49-F238E27FC236}">
                <a16:creationId xmlns:a16="http://schemas.microsoft.com/office/drawing/2014/main" id="{4B5A063E-A364-47F5-A42E-161400E8D26A}"/>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1BBEA2D-AE81-4797-A273-072AD6D4CF8B}"/>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90ED50D5-9863-4AFD-8EE2-8292CE225259}" type="slidenum">
              <a:rPr lang="en-US" altLang="en-US" sz="1200" b="0" smtClean="0"/>
              <a:pPr/>
              <a:t>9</a:t>
            </a:fld>
            <a:endParaRPr lang="en-US" altLang="en-US" sz="1200" b="0"/>
          </a:p>
        </p:txBody>
      </p:sp>
      <p:sp>
        <p:nvSpPr>
          <p:cNvPr id="19459" name="Rectangle 2">
            <a:extLst>
              <a:ext uri="{FF2B5EF4-FFF2-40B4-BE49-F238E27FC236}">
                <a16:creationId xmlns:a16="http://schemas.microsoft.com/office/drawing/2014/main" id="{F0844927-F5FB-4ABB-8F71-0D4426D54E06}"/>
              </a:ext>
            </a:extLst>
          </p:cNvPr>
          <p:cNvSpPr>
            <a:spLocks noGrp="1" noRot="1" noChangeAspect="1" noChangeArrowheads="1" noTextEdit="1"/>
          </p:cNvSpPr>
          <p:nvPr>
            <p:ph type="sldImg"/>
          </p:nvPr>
        </p:nvSpPr>
        <p:spPr>
          <a:xfrm>
            <a:off x="2128838" y="695325"/>
            <a:ext cx="2603500" cy="3471863"/>
          </a:xfrm>
          <a:ln/>
        </p:spPr>
      </p:sp>
      <p:sp>
        <p:nvSpPr>
          <p:cNvPr id="19460" name="Rectangle 3">
            <a:extLst>
              <a:ext uri="{FF2B5EF4-FFF2-40B4-BE49-F238E27FC236}">
                <a16:creationId xmlns:a16="http://schemas.microsoft.com/office/drawing/2014/main" id="{5D7D3A65-6BFD-452F-BA69-204814956C3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9E6242BD-BBE2-4ECD-8115-C9B33B21E8D1}"/>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D27E549A-B5FD-4C46-B3F7-C2A871A449B0}" type="slidenum">
              <a:rPr lang="en-US" altLang="en-US" sz="1200" b="0" smtClean="0"/>
              <a:pPr/>
              <a:t>10</a:t>
            </a:fld>
            <a:endParaRPr lang="en-US" altLang="en-US" sz="1200" b="0"/>
          </a:p>
        </p:txBody>
      </p:sp>
      <p:sp>
        <p:nvSpPr>
          <p:cNvPr id="21507" name="Rectangle 2">
            <a:extLst>
              <a:ext uri="{FF2B5EF4-FFF2-40B4-BE49-F238E27FC236}">
                <a16:creationId xmlns:a16="http://schemas.microsoft.com/office/drawing/2014/main" id="{C5AB52B9-8848-42D9-8CEF-22147B45E02D}"/>
              </a:ext>
            </a:extLst>
          </p:cNvPr>
          <p:cNvSpPr>
            <a:spLocks noGrp="1" noRot="1" noChangeAspect="1" noChangeArrowheads="1" noTextEdit="1"/>
          </p:cNvSpPr>
          <p:nvPr>
            <p:ph type="sldImg"/>
          </p:nvPr>
        </p:nvSpPr>
        <p:spPr>
          <a:xfrm>
            <a:off x="2128838" y="695325"/>
            <a:ext cx="2603500" cy="3471863"/>
          </a:xfrm>
          <a:ln/>
        </p:spPr>
      </p:sp>
      <p:sp>
        <p:nvSpPr>
          <p:cNvPr id="21508" name="Rectangle 3">
            <a:extLst>
              <a:ext uri="{FF2B5EF4-FFF2-40B4-BE49-F238E27FC236}">
                <a16:creationId xmlns:a16="http://schemas.microsoft.com/office/drawing/2014/main" id="{19961D4D-B753-4789-96DE-3B12B23D7098}"/>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EAA34A94-459A-4ACB-9C00-4C5605A30D2B}"/>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E5DC6BC2-3B7B-4E73-8C83-EFF94C10755D}" type="slidenum">
              <a:rPr lang="en-US" altLang="en-US" sz="1200" b="0" smtClean="0"/>
              <a:pPr/>
              <a:t>11</a:t>
            </a:fld>
            <a:endParaRPr lang="en-US" altLang="en-US" sz="1200" b="0"/>
          </a:p>
        </p:txBody>
      </p:sp>
      <p:sp>
        <p:nvSpPr>
          <p:cNvPr id="23555" name="Rectangle 5122">
            <a:extLst>
              <a:ext uri="{FF2B5EF4-FFF2-40B4-BE49-F238E27FC236}">
                <a16:creationId xmlns:a16="http://schemas.microsoft.com/office/drawing/2014/main" id="{4F9FFC2F-C2CB-457B-B534-CDC2AF91FBAC}"/>
              </a:ext>
            </a:extLst>
          </p:cNvPr>
          <p:cNvSpPr>
            <a:spLocks noGrp="1" noRot="1" noChangeAspect="1" noChangeArrowheads="1" noTextEdit="1"/>
          </p:cNvSpPr>
          <p:nvPr>
            <p:ph type="sldImg"/>
          </p:nvPr>
        </p:nvSpPr>
        <p:spPr>
          <a:xfrm>
            <a:off x="2128838" y="695325"/>
            <a:ext cx="2603500" cy="3471863"/>
          </a:xfrm>
          <a:ln/>
        </p:spPr>
      </p:sp>
      <p:sp>
        <p:nvSpPr>
          <p:cNvPr id="23556" name="Rectangle 5123">
            <a:extLst>
              <a:ext uri="{FF2B5EF4-FFF2-40B4-BE49-F238E27FC236}">
                <a16:creationId xmlns:a16="http://schemas.microsoft.com/office/drawing/2014/main" id="{C0F5C39C-4951-4621-A764-0D72DF649A51}"/>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07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878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6">
            <a:extLst>
              <a:ext uri="{FF2B5EF4-FFF2-40B4-BE49-F238E27FC236}">
                <a16:creationId xmlns:a16="http://schemas.microsoft.com/office/drawing/2014/main" id="{AE2C012A-AAFE-43DE-AE1E-47F014E9ECDA}"/>
              </a:ext>
            </a:extLst>
          </p:cNvPr>
          <p:cNvSpPr>
            <a:spLocks noChangeArrowheads="1"/>
          </p:cNvSpPr>
          <p:nvPr/>
        </p:nvSpPr>
        <p:spPr bwMode="auto">
          <a:xfrm>
            <a:off x="0" y="8901113"/>
            <a:ext cx="6858000" cy="244475"/>
          </a:xfrm>
          <a:prstGeom prst="rect">
            <a:avLst/>
          </a:prstGeom>
          <a:solidFill>
            <a:srgbClr val="6767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defRPr/>
            </a:pPr>
            <a:endParaRPr lang="en-US" altLang="en-US"/>
          </a:p>
        </p:txBody>
      </p:sp>
      <p:grpSp>
        <p:nvGrpSpPr>
          <p:cNvPr id="1027" name="Group 30">
            <a:extLst>
              <a:ext uri="{FF2B5EF4-FFF2-40B4-BE49-F238E27FC236}">
                <a16:creationId xmlns:a16="http://schemas.microsoft.com/office/drawing/2014/main" id="{297C3AB6-7697-440A-AC84-E8B56D82D078}"/>
              </a:ext>
            </a:extLst>
          </p:cNvPr>
          <p:cNvGrpSpPr>
            <a:grpSpLocks/>
          </p:cNvGrpSpPr>
          <p:nvPr/>
        </p:nvGrpSpPr>
        <p:grpSpPr bwMode="auto">
          <a:xfrm>
            <a:off x="20638" y="8897938"/>
            <a:ext cx="6811962" cy="244475"/>
            <a:chOff x="12" y="5611"/>
            <a:chExt cx="4291" cy="154"/>
          </a:xfrm>
        </p:grpSpPr>
        <p:sp>
          <p:nvSpPr>
            <p:cNvPr id="2" name="Rectangle 27">
              <a:extLst>
                <a:ext uri="{FF2B5EF4-FFF2-40B4-BE49-F238E27FC236}">
                  <a16:creationId xmlns:a16="http://schemas.microsoft.com/office/drawing/2014/main" id="{79859E7F-7681-4E8E-A7AE-89150FED737C}"/>
                </a:ext>
              </a:extLst>
            </p:cNvPr>
            <p:cNvSpPr>
              <a:spLocks noChangeArrowheads="1"/>
            </p:cNvSpPr>
            <p:nvPr/>
          </p:nvSpPr>
          <p:spPr bwMode="auto">
            <a:xfrm>
              <a:off x="2346" y="5611"/>
              <a:ext cx="195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r">
                <a:defRPr/>
              </a:pPr>
              <a:r>
                <a:rPr lang="es-ES" altLang="en-US" sz="800" b="0" i="1" dirty="0">
                  <a:solidFill>
                    <a:schemeClr val="bg1"/>
                  </a:solidFill>
                </a:rPr>
                <a:t>Ú</a:t>
              </a:r>
              <a:r>
                <a:rPr lang="en-US" altLang="en-US" sz="800" b="0" i="1" dirty="0" err="1">
                  <a:solidFill>
                    <a:schemeClr val="bg1"/>
                  </a:solidFill>
                </a:rPr>
                <a:t>nicamente</a:t>
              </a:r>
              <a:r>
                <a:rPr lang="en-US" altLang="en-US" sz="800" b="0" i="1" dirty="0">
                  <a:solidFill>
                    <a:schemeClr val="bg1"/>
                  </a:solidFill>
                </a:rPr>
                <a:t> para adiestramiento</a:t>
              </a:r>
            </a:p>
            <a:p>
              <a:pPr algn="r">
                <a:defRPr/>
              </a:pPr>
              <a:r>
                <a:rPr lang="en-US" altLang="en-US" sz="800" b="0" i="1" dirty="0">
                  <a:solidFill>
                    <a:schemeClr val="bg1"/>
                  </a:solidFill>
                </a:rPr>
                <a:t>Oregon OSH</a:t>
              </a:r>
              <a:r>
                <a:rPr lang="es-ES_tradnl" altLang="en-US" sz="800" b="0" i="1" dirty="0">
                  <a:solidFill>
                    <a:schemeClr val="bg1"/>
                  </a:solidFill>
                </a:rPr>
                <a:t>A PESO – RIESGOS BIOLOGICOS</a:t>
              </a:r>
              <a:endParaRPr lang="en-US" altLang="en-US" sz="800" b="0" i="1" dirty="0">
                <a:solidFill>
                  <a:schemeClr val="bg1"/>
                </a:solidFill>
              </a:endParaRPr>
            </a:p>
          </p:txBody>
        </p:sp>
        <p:sp>
          <p:nvSpPr>
            <p:cNvPr id="1029" name="Rectangle 28">
              <a:extLst>
                <a:ext uri="{FF2B5EF4-FFF2-40B4-BE49-F238E27FC236}">
                  <a16:creationId xmlns:a16="http://schemas.microsoft.com/office/drawing/2014/main" id="{E7B5ED8A-DAA0-408C-B682-C12C01C11C1D}"/>
                </a:ext>
              </a:extLst>
            </p:cNvPr>
            <p:cNvSpPr>
              <a:spLocks noChangeArrowheads="1"/>
            </p:cNvSpPr>
            <p:nvPr/>
          </p:nvSpPr>
          <p:spPr bwMode="auto">
            <a:xfrm>
              <a:off x="12" y="5611"/>
              <a:ext cx="19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defRPr/>
              </a:pPr>
              <a:r>
                <a:rPr lang="es-ES_tradnl" altLang="en-US" sz="800" b="0" i="1" dirty="0" err="1">
                  <a:solidFill>
                    <a:schemeClr val="bg1"/>
                  </a:solidFill>
                </a:rPr>
                <a:t>For</a:t>
              </a:r>
              <a:r>
                <a:rPr lang="es-ES_tradnl" altLang="en-US" sz="800" b="0" i="1" dirty="0">
                  <a:solidFill>
                    <a:schemeClr val="bg1"/>
                  </a:solidFill>
                </a:rPr>
                <a:t> training </a:t>
              </a:r>
              <a:r>
                <a:rPr lang="es-ES_tradnl" altLang="en-US" sz="800" b="0" i="1" dirty="0" err="1">
                  <a:solidFill>
                    <a:schemeClr val="bg1"/>
                  </a:solidFill>
                </a:rPr>
                <a:t>purposes</a:t>
              </a:r>
              <a:r>
                <a:rPr lang="es-ES_tradnl" altLang="en-US" sz="800" b="0" i="1" dirty="0">
                  <a:solidFill>
                    <a:schemeClr val="bg1"/>
                  </a:solidFill>
                </a:rPr>
                <a:t> </a:t>
              </a:r>
              <a:r>
                <a:rPr lang="es-ES_tradnl" altLang="en-US" sz="800" b="0" i="1" dirty="0" err="1">
                  <a:solidFill>
                    <a:schemeClr val="bg1"/>
                  </a:solidFill>
                </a:rPr>
                <a:t>only</a:t>
              </a:r>
              <a:endParaRPr lang="es-ES_tradnl" altLang="en-US" sz="800" b="0" i="1" dirty="0">
                <a:solidFill>
                  <a:schemeClr val="bg1"/>
                </a:solidFill>
              </a:endParaRPr>
            </a:p>
            <a:p>
              <a:pPr>
                <a:defRPr/>
              </a:pPr>
              <a:r>
                <a:rPr lang="es-ES_tradnl" altLang="en-US" sz="800" b="0" i="1" dirty="0">
                  <a:solidFill>
                    <a:schemeClr val="bg1"/>
                  </a:solidFill>
                </a:rPr>
                <a:t>Oregon OSHA PESO – BIOLOGICAL HAZARDS</a:t>
              </a:r>
              <a:endParaRPr lang="en-US" altLang="en-US" sz="800" b="0" i="1" dirty="0">
                <a:solidFill>
                  <a:schemeClr val="bg1"/>
                </a:solidFill>
              </a:endParaRPr>
            </a:p>
          </p:txBody>
        </p:sp>
      </p:grpSp>
      <p:sp>
        <p:nvSpPr>
          <p:cNvPr id="1028" name="TextBox 1">
            <a:extLst>
              <a:ext uri="{FF2B5EF4-FFF2-40B4-BE49-F238E27FC236}">
                <a16:creationId xmlns:a16="http://schemas.microsoft.com/office/drawing/2014/main" id="{B60EFBD2-2B99-4C60-8EA3-31D8079811A1}"/>
              </a:ext>
            </a:extLst>
          </p:cNvPr>
          <p:cNvSpPr txBox="1">
            <a:spLocks noChangeArrowheads="1"/>
          </p:cNvSpPr>
          <p:nvPr userDrawn="1"/>
        </p:nvSpPr>
        <p:spPr bwMode="auto">
          <a:xfrm>
            <a:off x="3333750" y="8890000"/>
            <a:ext cx="439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defRPr/>
            </a:pPr>
            <a:fld id="{EE21AC21-5339-4400-8342-7A6138A4532C}" type="slidenum">
              <a:rPr lang="es-ES" altLang="en-US" sz="1200" b="0" smtClean="0">
                <a:solidFill>
                  <a:schemeClr val="bg1"/>
                </a:solidFill>
                <a:cs typeface="Times New Roman" panose="02020603050405020304" pitchFamily="18" charset="0"/>
              </a:rPr>
              <a:pPr>
                <a:defRPr/>
              </a:pPr>
              <a:t>‹#›</a:t>
            </a:fld>
            <a:endParaRPr lang="en-US" altLang="en-US" sz="1200" b="0" dirty="0">
              <a:solidFill>
                <a:schemeClr val="bg1"/>
              </a:solidFill>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jpe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39.png"/><Relationship Id="rId3" Type="http://schemas.openxmlformats.org/officeDocument/2006/relationships/notesSlide" Target="../notesSlides/notesSlide20.xml"/><Relationship Id="rId7" Type="http://schemas.openxmlformats.org/officeDocument/2006/relationships/image" Target="../media/image36.png"/><Relationship Id="rId12" Type="http://schemas.openxmlformats.org/officeDocument/2006/relationships/oleObject" Target="../embeddings/oleObject11.bin"/><Relationship Id="rId17" Type="http://schemas.openxmlformats.org/officeDocument/2006/relationships/image" Target="../media/image41.png"/><Relationship Id="rId2" Type="http://schemas.openxmlformats.org/officeDocument/2006/relationships/slideLayout" Target="../slideLayouts/slideLayout2.xml"/><Relationship Id="rId16"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38.png"/><Relationship Id="rId5" Type="http://schemas.openxmlformats.org/officeDocument/2006/relationships/image" Target="../media/image35.png"/><Relationship Id="rId15" Type="http://schemas.openxmlformats.org/officeDocument/2006/relationships/image" Target="../media/image40.png"/><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37.png"/><Relationship Id="rId1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6.png"/><Relationship Id="rId3" Type="http://schemas.openxmlformats.org/officeDocument/2006/relationships/notesSlide" Target="../notesSlides/notesSlide21.xml"/><Relationship Id="rId7" Type="http://schemas.openxmlformats.org/officeDocument/2006/relationships/image" Target="../media/image37.png"/><Relationship Id="rId12" Type="http://schemas.openxmlformats.org/officeDocument/2006/relationships/oleObject" Target="../embeddings/oleObject18.bin"/><Relationship Id="rId17" Type="http://schemas.openxmlformats.org/officeDocument/2006/relationships/image" Target="../media/image41.png"/><Relationship Id="rId2" Type="http://schemas.openxmlformats.org/officeDocument/2006/relationships/slideLayout" Target="../slideLayouts/slideLayout2.xml"/><Relationship Id="rId16" Type="http://schemas.openxmlformats.org/officeDocument/2006/relationships/oleObject" Target="../embeddings/oleObject20.bin"/><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image" Target="../media/image35.png"/><Relationship Id="rId5" Type="http://schemas.openxmlformats.org/officeDocument/2006/relationships/image" Target="../media/image38.png"/><Relationship Id="rId15" Type="http://schemas.openxmlformats.org/officeDocument/2006/relationships/image" Target="../media/image40.png"/><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39.png"/><Relationship Id="rId1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71.wmf"/><Relationship Id="rId4" Type="http://schemas.openxmlformats.org/officeDocument/2006/relationships/image" Target="../media/image70.wmf"/></Relationships>
</file>

<file path=ppt/slides/_rels/slide4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72.wmf"/><Relationship Id="rId4" Type="http://schemas.openxmlformats.org/officeDocument/2006/relationships/image" Target="../media/image70.wmf"/></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98" name="Group 2058">
            <a:extLst>
              <a:ext uri="{FF2B5EF4-FFF2-40B4-BE49-F238E27FC236}">
                <a16:creationId xmlns:a16="http://schemas.microsoft.com/office/drawing/2014/main" id="{BD69DF55-294A-439F-BCF1-2C1E3F03A6C4}"/>
              </a:ext>
            </a:extLst>
          </p:cNvPr>
          <p:cNvGrpSpPr>
            <a:grpSpLocks/>
          </p:cNvGrpSpPr>
          <p:nvPr/>
        </p:nvGrpSpPr>
        <p:grpSpPr bwMode="auto">
          <a:xfrm>
            <a:off x="839788" y="2925763"/>
            <a:ext cx="4914900" cy="3365500"/>
            <a:chOff x="712" y="1432"/>
            <a:chExt cx="3096" cy="2120"/>
          </a:xfrm>
        </p:grpSpPr>
        <p:pic>
          <p:nvPicPr>
            <p:cNvPr id="4106" name="Picture 2059" descr="Red Biohazard English">
              <a:extLst>
                <a:ext uri="{FF2B5EF4-FFF2-40B4-BE49-F238E27FC236}">
                  <a16:creationId xmlns:a16="http://schemas.microsoft.com/office/drawing/2014/main" id="{EFCB8B5B-E756-46B3-BCA7-E94D41E28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 y="2510"/>
              <a:ext cx="944"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4107" name="Picture 2060" descr="Biohazard Spanish">
              <a:extLst>
                <a:ext uri="{FF2B5EF4-FFF2-40B4-BE49-F238E27FC236}">
                  <a16:creationId xmlns:a16="http://schemas.microsoft.com/office/drawing/2014/main" id="{1E62FA97-7187-4909-91C8-74C80AF22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 y="2496"/>
              <a:ext cx="960" cy="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4108" name="Rectangle 2061">
              <a:extLst>
                <a:ext uri="{FF2B5EF4-FFF2-40B4-BE49-F238E27FC236}">
                  <a16:creationId xmlns:a16="http://schemas.microsoft.com/office/drawing/2014/main" id="{6BE17CDE-A6A6-43C3-90D5-C8AA0B3C61B8}"/>
                </a:ext>
              </a:extLst>
            </p:cNvPr>
            <p:cNvSpPr>
              <a:spLocks noChangeArrowheads="1"/>
            </p:cNvSpPr>
            <p:nvPr/>
          </p:nvSpPr>
          <p:spPr bwMode="auto">
            <a:xfrm>
              <a:off x="712" y="1880"/>
              <a:ext cx="3096" cy="1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pic>
          <p:nvPicPr>
            <p:cNvPr id="4109" name="Picture 2062">
              <a:extLst>
                <a:ext uri="{FF2B5EF4-FFF2-40B4-BE49-F238E27FC236}">
                  <a16:creationId xmlns:a16="http://schemas.microsoft.com/office/drawing/2014/main" id="{6D9377F4-8984-4F0D-8CC2-0E17BC97C4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1432"/>
              <a:ext cx="1064" cy="102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grpSp>
      <p:pic>
        <p:nvPicPr>
          <p:cNvPr id="4099" name="Picture 21" descr="C:\WINDOWS\Desktop\PESO logo2c.jpg">
            <a:extLst>
              <a:ext uri="{FF2B5EF4-FFF2-40B4-BE49-F238E27FC236}">
                <a16:creationId xmlns:a16="http://schemas.microsoft.com/office/drawing/2014/main" id="{837A159D-665E-4C0B-A41E-F78193889F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0300" y="207963"/>
            <a:ext cx="16271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
            <a:extLst>
              <a:ext uri="{FF2B5EF4-FFF2-40B4-BE49-F238E27FC236}">
                <a16:creationId xmlns:a16="http://schemas.microsoft.com/office/drawing/2014/main" id="{01461A3E-235E-4C51-92AB-E2A4E97D0C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350" y="206375"/>
            <a:ext cx="189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2">
            <a:extLst>
              <a:ext uri="{FF2B5EF4-FFF2-40B4-BE49-F238E27FC236}">
                <a16:creationId xmlns:a16="http://schemas.microsoft.com/office/drawing/2014/main" id="{B1CC3E3D-3B91-4216-A66B-915A89620FC4}"/>
              </a:ext>
            </a:extLst>
          </p:cNvPr>
          <p:cNvSpPr>
            <a:spLocks noChangeArrowheads="1"/>
          </p:cNvSpPr>
          <p:nvPr/>
        </p:nvSpPr>
        <p:spPr bwMode="auto">
          <a:xfrm>
            <a:off x="3657600" y="1709738"/>
            <a:ext cx="27797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lnSpc>
                <a:spcPct val="85000"/>
              </a:lnSpc>
            </a:pPr>
            <a:r>
              <a:rPr lang="es-ES_tradnl" altLang="en-US" sz="2800" dirty="0"/>
              <a:t>Riesgos Biológicos</a:t>
            </a:r>
          </a:p>
        </p:txBody>
      </p:sp>
      <p:sp>
        <p:nvSpPr>
          <p:cNvPr id="4102" name="Rectangle 21">
            <a:extLst>
              <a:ext uri="{FF2B5EF4-FFF2-40B4-BE49-F238E27FC236}">
                <a16:creationId xmlns:a16="http://schemas.microsoft.com/office/drawing/2014/main" id="{27A321E1-07CD-4D35-919A-30633F1150FA}"/>
              </a:ext>
            </a:extLst>
          </p:cNvPr>
          <p:cNvSpPr>
            <a:spLocks noChangeArrowheads="1"/>
          </p:cNvSpPr>
          <p:nvPr/>
        </p:nvSpPr>
        <p:spPr bwMode="auto">
          <a:xfrm>
            <a:off x="184150" y="1600200"/>
            <a:ext cx="6457950" cy="65341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sz="2400"/>
          </a:p>
        </p:txBody>
      </p:sp>
      <p:sp>
        <p:nvSpPr>
          <p:cNvPr id="4103" name="Text Box 500">
            <a:extLst>
              <a:ext uri="{FF2B5EF4-FFF2-40B4-BE49-F238E27FC236}">
                <a16:creationId xmlns:a16="http://schemas.microsoft.com/office/drawing/2014/main" id="{637D3C2D-A431-49F1-91EE-421D544F4D6C}"/>
              </a:ext>
            </a:extLst>
          </p:cNvPr>
          <p:cNvSpPr txBox="1">
            <a:spLocks noChangeArrowheads="1"/>
          </p:cNvSpPr>
          <p:nvPr/>
        </p:nvSpPr>
        <p:spPr bwMode="auto">
          <a:xfrm>
            <a:off x="3903663" y="7064375"/>
            <a:ext cx="23050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 altLang="en-US"/>
              <a:t>Un instructivo bilingüe para patrones con trabajadores hispanos</a:t>
            </a:r>
          </a:p>
        </p:txBody>
      </p:sp>
      <p:sp>
        <p:nvSpPr>
          <p:cNvPr id="4104" name="Rectangle 2">
            <a:extLst>
              <a:ext uri="{FF2B5EF4-FFF2-40B4-BE49-F238E27FC236}">
                <a16:creationId xmlns:a16="http://schemas.microsoft.com/office/drawing/2014/main" id="{CB271F36-57DE-42D3-A493-17040D721C48}"/>
              </a:ext>
            </a:extLst>
          </p:cNvPr>
          <p:cNvSpPr>
            <a:spLocks noChangeArrowheads="1"/>
          </p:cNvSpPr>
          <p:nvPr/>
        </p:nvSpPr>
        <p:spPr bwMode="auto">
          <a:xfrm>
            <a:off x="219075" y="1709738"/>
            <a:ext cx="252253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lnSpc>
                <a:spcPct val="85000"/>
              </a:lnSpc>
            </a:pPr>
            <a:r>
              <a:rPr lang="en-US" altLang="en-US" sz="2800"/>
              <a:t>Biological Hazards</a:t>
            </a:r>
          </a:p>
        </p:txBody>
      </p:sp>
      <p:sp>
        <p:nvSpPr>
          <p:cNvPr id="4105" name="Text Box 500">
            <a:extLst>
              <a:ext uri="{FF2B5EF4-FFF2-40B4-BE49-F238E27FC236}">
                <a16:creationId xmlns:a16="http://schemas.microsoft.com/office/drawing/2014/main" id="{2DDF63CC-31D7-41C6-91FC-2D1C6200F61F}"/>
              </a:ext>
            </a:extLst>
          </p:cNvPr>
          <p:cNvSpPr txBox="1">
            <a:spLocks noChangeArrowheads="1"/>
          </p:cNvSpPr>
          <p:nvPr/>
        </p:nvSpPr>
        <p:spPr bwMode="auto">
          <a:xfrm>
            <a:off x="422275" y="7064375"/>
            <a:ext cx="211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A bilingual training module for employers with Hispanic workers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EBA5DBC4-D64F-4230-9047-EB4E52074326}"/>
              </a:ext>
            </a:extLst>
          </p:cNvPr>
          <p:cNvSpPr txBox="1">
            <a:spLocks noChangeArrowheads="1"/>
          </p:cNvSpPr>
          <p:nvPr/>
        </p:nvSpPr>
        <p:spPr bwMode="auto">
          <a:xfrm>
            <a:off x="1004888" y="1314450"/>
            <a:ext cx="4394200" cy="6445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800">
                <a:cs typeface="Times New Roman" panose="02020603050405020304" pitchFamily="18" charset="0"/>
              </a:rPr>
              <a:t>If you are exposed to </a:t>
            </a:r>
            <a:r>
              <a:rPr lang="es-ES_tradnl" altLang="en-US" sz="1800" u="sng">
                <a:cs typeface="Times New Roman" panose="02020603050405020304" pitchFamily="18" charset="0"/>
              </a:rPr>
              <a:t>human</a:t>
            </a:r>
            <a:r>
              <a:rPr lang="es-ES_tradnl" altLang="en-US" sz="1800">
                <a:cs typeface="Times New Roman" panose="02020603050405020304" pitchFamily="18" charset="0"/>
              </a:rPr>
              <a:t> </a:t>
            </a:r>
            <a:r>
              <a:rPr lang="en-US" altLang="en-US" sz="1800">
                <a:cs typeface="Times New Roman" panose="02020603050405020304" pitchFamily="18" charset="0"/>
              </a:rPr>
              <a:t>blood</a:t>
            </a:r>
            <a:r>
              <a:rPr lang="es-ES_tradnl" altLang="en-US" sz="1800">
                <a:cs typeface="Times New Roman" panose="02020603050405020304" pitchFamily="18" charset="0"/>
              </a:rPr>
              <a:t>,</a:t>
            </a:r>
            <a:r>
              <a:rPr lang="en-US" altLang="en-US" sz="1800">
                <a:cs typeface="Times New Roman" panose="02020603050405020304" pitchFamily="18" charset="0"/>
              </a:rPr>
              <a:t> you are covered by the standard.</a:t>
            </a:r>
            <a:endParaRPr lang="en-US" altLang="en-US">
              <a:cs typeface="Times New Roman" panose="02020603050405020304" pitchFamily="18" charset="0"/>
            </a:endParaRPr>
          </a:p>
        </p:txBody>
      </p:sp>
      <p:sp>
        <p:nvSpPr>
          <p:cNvPr id="20483" name="AutoShape 3">
            <a:extLst>
              <a:ext uri="{FF2B5EF4-FFF2-40B4-BE49-F238E27FC236}">
                <a16:creationId xmlns:a16="http://schemas.microsoft.com/office/drawing/2014/main" id="{9B7A52E9-4E24-49F4-B66F-0C4672F70BEC}"/>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0484" name="Text Box 4">
            <a:extLst>
              <a:ext uri="{FF2B5EF4-FFF2-40B4-BE49-F238E27FC236}">
                <a16:creationId xmlns:a16="http://schemas.microsoft.com/office/drawing/2014/main" id="{B8D82DE5-B5C2-430A-9FC9-A20938393DE8}"/>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Who is covered by the rule?</a:t>
            </a:r>
          </a:p>
        </p:txBody>
      </p:sp>
      <p:pic>
        <p:nvPicPr>
          <p:cNvPr id="20485" name="Picture 10" descr="transfusion">
            <a:extLst>
              <a:ext uri="{FF2B5EF4-FFF2-40B4-BE49-F238E27FC236}">
                <a16:creationId xmlns:a16="http://schemas.microsoft.com/office/drawing/2014/main" id="{4F2F82EE-E09F-4222-B79C-D5BF6618377D}"/>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952625" y="3097213"/>
            <a:ext cx="2782888" cy="36083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E9687AFB-CD2D-44EC-B25B-F8182A3F8FF8}"/>
              </a:ext>
            </a:extLst>
          </p:cNvPr>
          <p:cNvSpPr txBox="1">
            <a:spLocks noChangeArrowheads="1"/>
          </p:cNvSpPr>
          <p:nvPr/>
        </p:nvSpPr>
        <p:spPr bwMode="auto">
          <a:xfrm>
            <a:off x="1004888" y="1314450"/>
            <a:ext cx="4394200" cy="6445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1800">
                <a:cs typeface="Times New Roman" panose="02020603050405020304" pitchFamily="18" charset="0"/>
              </a:rPr>
              <a:t>Si está expuesto a sangre </a:t>
            </a:r>
            <a:r>
              <a:rPr lang="es-ES_tradnl" altLang="en-US" sz="1800" u="sng">
                <a:cs typeface="Times New Roman" panose="02020603050405020304" pitchFamily="18" charset="0"/>
              </a:rPr>
              <a:t>humana</a:t>
            </a:r>
            <a:r>
              <a:rPr lang="es-ES_tradnl" altLang="en-US" sz="1800">
                <a:cs typeface="Times New Roman" panose="02020603050405020304" pitchFamily="18" charset="0"/>
              </a:rPr>
              <a:t>, usted está protegido por la norma.</a:t>
            </a:r>
            <a:endParaRPr lang="es-ES_tradnl" altLang="en-US">
              <a:cs typeface="Times New Roman" panose="02020603050405020304" pitchFamily="18" charset="0"/>
            </a:endParaRPr>
          </a:p>
        </p:txBody>
      </p:sp>
      <p:sp>
        <p:nvSpPr>
          <p:cNvPr id="22531" name="AutoShape 3">
            <a:extLst>
              <a:ext uri="{FF2B5EF4-FFF2-40B4-BE49-F238E27FC236}">
                <a16:creationId xmlns:a16="http://schemas.microsoft.com/office/drawing/2014/main" id="{6295E8F8-DE19-428A-ABE4-A806F27D8B77}"/>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pic>
        <p:nvPicPr>
          <p:cNvPr id="22532" name="Picture 4" descr="transfusion">
            <a:extLst>
              <a:ext uri="{FF2B5EF4-FFF2-40B4-BE49-F238E27FC236}">
                <a16:creationId xmlns:a16="http://schemas.microsoft.com/office/drawing/2014/main" id="{5F52605A-F9EE-4350-9F69-3D533517352A}"/>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952625" y="3097213"/>
            <a:ext cx="2782888" cy="36083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3" name="Text Box 8">
            <a:extLst>
              <a:ext uri="{FF2B5EF4-FFF2-40B4-BE49-F238E27FC236}">
                <a16:creationId xmlns:a16="http://schemas.microsoft.com/office/drawing/2014/main" id="{1F00303B-7945-4AC7-8B52-487B372C5AE8}"/>
              </a:ext>
            </a:extLst>
          </p:cNvPr>
          <p:cNvSpPr txBox="1">
            <a:spLocks noChangeArrowheads="1"/>
          </p:cNvSpPr>
          <p:nvPr/>
        </p:nvSpPr>
        <p:spPr bwMode="auto">
          <a:xfrm>
            <a:off x="257175" y="523875"/>
            <a:ext cx="6524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¿Quién está protegido por la regla?</a:t>
            </a:r>
            <a:endParaRPr lang="en-US" altLang="en-US" sz="28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a:extLst>
              <a:ext uri="{FF2B5EF4-FFF2-40B4-BE49-F238E27FC236}">
                <a16:creationId xmlns:a16="http://schemas.microsoft.com/office/drawing/2014/main" id="{E31ED1F6-77F2-4F18-81FF-AB731213A2DD}"/>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4579" name="Text Box 4">
            <a:extLst>
              <a:ext uri="{FF2B5EF4-FFF2-40B4-BE49-F238E27FC236}">
                <a16:creationId xmlns:a16="http://schemas.microsoft.com/office/drawing/2014/main" id="{FA232BD7-9948-44F4-A957-39DA904BE719}"/>
              </a:ext>
            </a:extLst>
          </p:cNvPr>
          <p:cNvSpPr txBox="1">
            <a:spLocks noChangeArrowheads="1"/>
          </p:cNvSpPr>
          <p:nvPr/>
        </p:nvSpPr>
        <p:spPr bwMode="auto">
          <a:xfrm>
            <a:off x="381000" y="2466975"/>
            <a:ext cx="2438400" cy="582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20000"/>
              </a:spcBef>
            </a:pPr>
            <a:r>
              <a:rPr lang="en-US" altLang="en-US">
                <a:cs typeface="Times New Roman" panose="02020603050405020304" pitchFamily="18" charset="0"/>
              </a:rPr>
              <a:t>Semen</a:t>
            </a:r>
          </a:p>
          <a:p>
            <a:pPr>
              <a:spcBef>
                <a:spcPct val="20000"/>
              </a:spcBef>
            </a:pPr>
            <a:endParaRPr lang="en-US" altLang="en-US">
              <a:cs typeface="Times New Roman" panose="02020603050405020304" pitchFamily="18" charset="0"/>
            </a:endParaRPr>
          </a:p>
          <a:p>
            <a:pPr>
              <a:spcBef>
                <a:spcPct val="20000"/>
              </a:spcBef>
            </a:pPr>
            <a:r>
              <a:rPr lang="en-US" altLang="en-US">
                <a:cs typeface="Times New Roman" panose="02020603050405020304" pitchFamily="18" charset="0"/>
              </a:rPr>
              <a:t>Vaginal secretions</a:t>
            </a:r>
          </a:p>
          <a:p>
            <a:pPr>
              <a:spcBef>
                <a:spcPct val="20000"/>
              </a:spcBef>
            </a:pPr>
            <a:endParaRPr lang="en-US" altLang="en-US">
              <a:cs typeface="Times New Roman" panose="02020603050405020304" pitchFamily="18" charset="0"/>
            </a:endParaRPr>
          </a:p>
          <a:p>
            <a:pPr>
              <a:spcBef>
                <a:spcPct val="20000"/>
              </a:spcBef>
            </a:pPr>
            <a:r>
              <a:rPr lang="en-US" altLang="en-US">
                <a:cs typeface="Times New Roman" panose="02020603050405020304" pitchFamily="18" charset="0"/>
              </a:rPr>
              <a:t>Fluid from the brain and spinal cord</a:t>
            </a:r>
          </a:p>
          <a:p>
            <a:pPr>
              <a:spcBef>
                <a:spcPct val="20000"/>
              </a:spcBef>
            </a:pPr>
            <a:endParaRPr lang="en-US" altLang="en-US">
              <a:cs typeface="Times New Roman" panose="02020603050405020304" pitchFamily="18" charset="0"/>
            </a:endParaRPr>
          </a:p>
          <a:p>
            <a:pPr>
              <a:spcBef>
                <a:spcPct val="20000"/>
              </a:spcBef>
            </a:pPr>
            <a:r>
              <a:rPr lang="en-US" altLang="en-US">
                <a:cs typeface="Times New Roman" panose="02020603050405020304" pitchFamily="18" charset="0"/>
              </a:rPr>
              <a:t>Fluid from the joints</a:t>
            </a:r>
          </a:p>
          <a:p>
            <a:pPr>
              <a:spcBef>
                <a:spcPct val="20000"/>
              </a:spcBef>
            </a:pPr>
            <a:endParaRPr lang="en-US" altLang="en-US">
              <a:cs typeface="Times New Roman" panose="02020603050405020304" pitchFamily="18" charset="0"/>
            </a:endParaRPr>
          </a:p>
          <a:p>
            <a:pPr>
              <a:spcBef>
                <a:spcPct val="20000"/>
              </a:spcBef>
            </a:pPr>
            <a:r>
              <a:rPr lang="en-US" altLang="en-US">
                <a:cs typeface="Times New Roman" panose="02020603050405020304" pitchFamily="18" charset="0"/>
              </a:rPr>
              <a:t>Fluid from the chest</a:t>
            </a:r>
          </a:p>
          <a:p>
            <a:pPr>
              <a:spcBef>
                <a:spcPct val="20000"/>
              </a:spcBef>
            </a:pPr>
            <a:endParaRPr lang="en-US" altLang="en-US">
              <a:cs typeface="Times New Roman" panose="02020603050405020304" pitchFamily="18" charset="0"/>
            </a:endParaRPr>
          </a:p>
          <a:p>
            <a:pPr>
              <a:spcBef>
                <a:spcPct val="20000"/>
              </a:spcBef>
            </a:pPr>
            <a:r>
              <a:rPr lang="en-US" altLang="en-US">
                <a:cs typeface="Times New Roman" panose="02020603050405020304" pitchFamily="18" charset="0"/>
              </a:rPr>
              <a:t>Fluid from around the heart</a:t>
            </a:r>
          </a:p>
          <a:p>
            <a:pPr>
              <a:spcBef>
                <a:spcPct val="20000"/>
              </a:spcBef>
            </a:pPr>
            <a:endParaRPr lang="en-US" altLang="en-US">
              <a:cs typeface="Times New Roman" panose="02020603050405020304" pitchFamily="18" charset="0"/>
            </a:endParaRPr>
          </a:p>
          <a:p>
            <a:pPr>
              <a:spcBef>
                <a:spcPct val="20000"/>
              </a:spcBef>
            </a:pPr>
            <a:r>
              <a:rPr lang="en-US" altLang="en-US">
                <a:cs typeface="Times New Roman" panose="02020603050405020304" pitchFamily="18" charset="0"/>
              </a:rPr>
              <a:t>Fluid from the abdomen</a:t>
            </a:r>
          </a:p>
          <a:p>
            <a:pPr>
              <a:spcBef>
                <a:spcPct val="20000"/>
              </a:spcBef>
            </a:pPr>
            <a:endParaRPr lang="en-US" altLang="en-US">
              <a:cs typeface="Times New Roman" panose="02020603050405020304" pitchFamily="18" charset="0"/>
            </a:endParaRPr>
          </a:p>
          <a:p>
            <a:pPr>
              <a:spcBef>
                <a:spcPct val="20000"/>
              </a:spcBef>
            </a:pPr>
            <a:r>
              <a:rPr lang="en-US" altLang="en-US">
                <a:cs typeface="Times New Roman" panose="02020603050405020304" pitchFamily="18" charset="0"/>
              </a:rPr>
              <a:t>Saliva in dental procedures</a:t>
            </a:r>
          </a:p>
          <a:p>
            <a:pPr>
              <a:spcBef>
                <a:spcPct val="20000"/>
              </a:spcBef>
            </a:pPr>
            <a:endParaRPr lang="en-US" altLang="en-US">
              <a:cs typeface="Times New Roman" panose="02020603050405020304" pitchFamily="18" charset="0"/>
            </a:endParaRPr>
          </a:p>
          <a:p>
            <a:pPr>
              <a:spcBef>
                <a:spcPct val="20000"/>
              </a:spcBef>
            </a:pPr>
            <a:r>
              <a:rPr lang="en-US" altLang="en-US">
                <a:cs typeface="Times New Roman" panose="02020603050405020304" pitchFamily="18" charset="0"/>
              </a:rPr>
              <a:t>Body fluid that you can see blood in it.</a:t>
            </a:r>
          </a:p>
          <a:p>
            <a:pPr>
              <a:spcBef>
                <a:spcPct val="20000"/>
              </a:spcBef>
            </a:pPr>
            <a:endParaRPr lang="en-US" altLang="en-US">
              <a:cs typeface="Times New Roman" panose="02020603050405020304" pitchFamily="18" charset="0"/>
            </a:endParaRPr>
          </a:p>
          <a:p>
            <a:pPr>
              <a:spcBef>
                <a:spcPct val="20000"/>
              </a:spcBef>
            </a:pPr>
            <a:r>
              <a:rPr lang="en-US" altLang="en-US">
                <a:cs typeface="Times New Roman" panose="02020603050405020304" pitchFamily="18" charset="0"/>
              </a:rPr>
              <a:t>Fluids where it’s difficult or impossible to distinguish body fluid types </a:t>
            </a:r>
          </a:p>
        </p:txBody>
      </p:sp>
      <p:sp>
        <p:nvSpPr>
          <p:cNvPr id="24580" name="Text Box 5">
            <a:extLst>
              <a:ext uri="{FF2B5EF4-FFF2-40B4-BE49-F238E27FC236}">
                <a16:creationId xmlns:a16="http://schemas.microsoft.com/office/drawing/2014/main" id="{315AEDF6-CCFD-4365-8571-2CE59134E1BF}"/>
              </a:ext>
            </a:extLst>
          </p:cNvPr>
          <p:cNvSpPr txBox="1">
            <a:spLocks noChangeArrowheads="1"/>
          </p:cNvSpPr>
          <p:nvPr/>
        </p:nvSpPr>
        <p:spPr bwMode="auto">
          <a:xfrm>
            <a:off x="773113" y="1270000"/>
            <a:ext cx="4394200" cy="91916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800">
                <a:cs typeface="Times New Roman" panose="02020603050405020304" pitchFamily="18" charset="0"/>
              </a:rPr>
              <a:t>If you are exposed to Other Potentially Infectious Materials (OPIM) you are covered by the standard.</a:t>
            </a:r>
          </a:p>
        </p:txBody>
      </p:sp>
      <p:sp>
        <p:nvSpPr>
          <p:cNvPr id="24581" name="Text Box 11">
            <a:extLst>
              <a:ext uri="{FF2B5EF4-FFF2-40B4-BE49-F238E27FC236}">
                <a16:creationId xmlns:a16="http://schemas.microsoft.com/office/drawing/2014/main" id="{06365B48-83F2-4166-867F-815FD6740346}"/>
              </a:ext>
            </a:extLst>
          </p:cNvPr>
          <p:cNvSpPr txBox="1">
            <a:spLocks noChangeArrowheads="1"/>
          </p:cNvSpPr>
          <p:nvPr/>
        </p:nvSpPr>
        <p:spPr bwMode="auto">
          <a:xfrm>
            <a:off x="3886200" y="3162300"/>
            <a:ext cx="2038350" cy="64293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200">
                <a:cs typeface="Times New Roman" panose="02020603050405020304" pitchFamily="18" charset="0"/>
              </a:rPr>
              <a:t>Remember the initials OPIM.  They will be used several times in this module.</a:t>
            </a:r>
          </a:p>
        </p:txBody>
      </p:sp>
      <p:pic>
        <p:nvPicPr>
          <p:cNvPr id="24582" name="Picture 12" descr="INFO_02">
            <a:extLst>
              <a:ext uri="{FF2B5EF4-FFF2-40B4-BE49-F238E27FC236}">
                <a16:creationId xmlns:a16="http://schemas.microsoft.com/office/drawing/2014/main" id="{3301B80E-DE97-4449-A28A-A15F49006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590800"/>
            <a:ext cx="71755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19">
            <a:extLst>
              <a:ext uri="{FF2B5EF4-FFF2-40B4-BE49-F238E27FC236}">
                <a16:creationId xmlns:a16="http://schemas.microsoft.com/office/drawing/2014/main" id="{56BC8D6F-368D-438E-821E-3D813E13DA21}"/>
              </a:ext>
            </a:extLst>
          </p:cNvPr>
          <p:cNvSpPr txBox="1">
            <a:spLocks noChangeArrowheads="1"/>
          </p:cNvSpPr>
          <p:nvPr/>
        </p:nvSpPr>
        <p:spPr bwMode="auto">
          <a:xfrm>
            <a:off x="4205288" y="7104063"/>
            <a:ext cx="1049337" cy="1384300"/>
          </a:xfrm>
          <a:prstGeom prst="rect">
            <a:avLst/>
          </a:prstGeom>
          <a:solidFill>
            <a:schemeClr val="bg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Infectious Materials means </a:t>
            </a:r>
            <a:r>
              <a:rPr lang="en-US" altLang="en-US" u="sng"/>
              <a:t>human</a:t>
            </a:r>
            <a:r>
              <a:rPr lang="en-US" altLang="en-US"/>
              <a:t> body fluids.</a:t>
            </a:r>
          </a:p>
        </p:txBody>
      </p:sp>
      <p:pic>
        <p:nvPicPr>
          <p:cNvPr id="24584" name="Picture 21">
            <a:extLst>
              <a:ext uri="{FF2B5EF4-FFF2-40B4-BE49-F238E27FC236}">
                <a16:creationId xmlns:a16="http://schemas.microsoft.com/office/drawing/2014/main" id="{2F015832-A4EF-4B50-A592-344E85D9A27D}"/>
              </a:ext>
            </a:extLst>
          </p:cNvPr>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a:stretch>
            <a:fillRect/>
          </a:stretch>
        </p:blipFill>
        <p:spPr bwMode="auto">
          <a:xfrm>
            <a:off x="5241925" y="5405438"/>
            <a:ext cx="1176338" cy="31861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24585" name="Text Box 22">
            <a:extLst>
              <a:ext uri="{FF2B5EF4-FFF2-40B4-BE49-F238E27FC236}">
                <a16:creationId xmlns:a16="http://schemas.microsoft.com/office/drawing/2014/main" id="{916F238B-B925-43ED-8FCC-BC52AEE51C30}"/>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Who is covered by the rule?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a:extLst>
              <a:ext uri="{FF2B5EF4-FFF2-40B4-BE49-F238E27FC236}">
                <a16:creationId xmlns:a16="http://schemas.microsoft.com/office/drawing/2014/main" id="{D3239A79-244D-4C01-866E-BF123E783467}"/>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6627" name="Text Box 3">
            <a:extLst>
              <a:ext uri="{FF2B5EF4-FFF2-40B4-BE49-F238E27FC236}">
                <a16:creationId xmlns:a16="http://schemas.microsoft.com/office/drawing/2014/main" id="{066BD647-7797-4E7F-B74C-4D7AABD3505F}"/>
              </a:ext>
            </a:extLst>
          </p:cNvPr>
          <p:cNvSpPr txBox="1">
            <a:spLocks noChangeArrowheads="1"/>
          </p:cNvSpPr>
          <p:nvPr/>
        </p:nvSpPr>
        <p:spPr bwMode="auto">
          <a:xfrm>
            <a:off x="381000" y="2466975"/>
            <a:ext cx="2616200" cy="582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20000"/>
              </a:spcBef>
            </a:pPr>
            <a:r>
              <a:rPr lang="es-ES_tradnl" altLang="en-US">
                <a:cs typeface="Times New Roman" panose="02020603050405020304" pitchFamily="18" charset="0"/>
              </a:rPr>
              <a:t>Semen</a:t>
            </a:r>
          </a:p>
          <a:p>
            <a:pPr>
              <a:spcBef>
                <a:spcPct val="20000"/>
              </a:spcBef>
            </a:pPr>
            <a:endParaRPr lang="es-ES_tradnl" altLang="en-US">
              <a:cs typeface="Times New Roman" panose="02020603050405020304" pitchFamily="18" charset="0"/>
            </a:endParaRPr>
          </a:p>
          <a:p>
            <a:pPr>
              <a:spcBef>
                <a:spcPct val="20000"/>
              </a:spcBef>
            </a:pPr>
            <a:r>
              <a:rPr lang="es-ES_tradnl" altLang="en-US">
                <a:cs typeface="Times New Roman" panose="02020603050405020304" pitchFamily="18" charset="0"/>
              </a:rPr>
              <a:t>Secreciones de la vagina</a:t>
            </a:r>
          </a:p>
          <a:p>
            <a:pPr>
              <a:spcBef>
                <a:spcPct val="20000"/>
              </a:spcBef>
            </a:pPr>
            <a:endParaRPr lang="es-ES_tradnl" altLang="en-US">
              <a:cs typeface="Times New Roman" panose="02020603050405020304" pitchFamily="18" charset="0"/>
            </a:endParaRPr>
          </a:p>
          <a:p>
            <a:pPr>
              <a:spcBef>
                <a:spcPct val="20000"/>
              </a:spcBef>
            </a:pPr>
            <a:r>
              <a:rPr lang="es-ES_tradnl" altLang="en-US">
                <a:cs typeface="Times New Roman" panose="02020603050405020304" pitchFamily="18" charset="0"/>
              </a:rPr>
              <a:t>Líquidos del cerebro y de la médula espinal</a:t>
            </a:r>
          </a:p>
          <a:p>
            <a:pPr>
              <a:spcBef>
                <a:spcPct val="20000"/>
              </a:spcBef>
            </a:pPr>
            <a:endParaRPr lang="es-ES_tradnl" altLang="en-US">
              <a:cs typeface="Times New Roman" panose="02020603050405020304" pitchFamily="18" charset="0"/>
            </a:endParaRPr>
          </a:p>
          <a:p>
            <a:pPr>
              <a:spcBef>
                <a:spcPct val="20000"/>
              </a:spcBef>
            </a:pPr>
            <a:r>
              <a:rPr lang="es-ES_tradnl" altLang="en-US">
                <a:cs typeface="Times New Roman" panose="02020603050405020304" pitchFamily="18" charset="0"/>
              </a:rPr>
              <a:t>Líquidos de las coyunturas</a:t>
            </a:r>
          </a:p>
          <a:p>
            <a:pPr>
              <a:spcBef>
                <a:spcPct val="20000"/>
              </a:spcBef>
            </a:pPr>
            <a:endParaRPr lang="es-ES_tradnl" altLang="en-US">
              <a:cs typeface="Times New Roman" panose="02020603050405020304" pitchFamily="18" charset="0"/>
            </a:endParaRPr>
          </a:p>
          <a:p>
            <a:pPr>
              <a:spcBef>
                <a:spcPct val="20000"/>
              </a:spcBef>
            </a:pPr>
            <a:r>
              <a:rPr lang="es-ES_tradnl" altLang="en-US">
                <a:cs typeface="Times New Roman" panose="02020603050405020304" pitchFamily="18" charset="0"/>
              </a:rPr>
              <a:t>Líquidos del pecho</a:t>
            </a:r>
          </a:p>
          <a:p>
            <a:pPr>
              <a:spcBef>
                <a:spcPct val="20000"/>
              </a:spcBef>
            </a:pPr>
            <a:endParaRPr lang="es-ES_tradnl" altLang="en-US">
              <a:cs typeface="Times New Roman" panose="02020603050405020304" pitchFamily="18" charset="0"/>
            </a:endParaRPr>
          </a:p>
          <a:p>
            <a:pPr>
              <a:spcBef>
                <a:spcPct val="20000"/>
              </a:spcBef>
            </a:pPr>
            <a:r>
              <a:rPr lang="es-ES_tradnl" altLang="en-US">
                <a:cs typeface="Times New Roman" panose="02020603050405020304" pitchFamily="18" charset="0"/>
              </a:rPr>
              <a:t>Líquidos al rededor del corazón</a:t>
            </a:r>
          </a:p>
          <a:p>
            <a:pPr>
              <a:spcBef>
                <a:spcPct val="20000"/>
              </a:spcBef>
            </a:pPr>
            <a:endParaRPr lang="es-ES_tradnl" altLang="en-US">
              <a:cs typeface="Times New Roman" panose="02020603050405020304" pitchFamily="18" charset="0"/>
            </a:endParaRPr>
          </a:p>
          <a:p>
            <a:pPr>
              <a:spcBef>
                <a:spcPct val="20000"/>
              </a:spcBef>
            </a:pPr>
            <a:r>
              <a:rPr lang="es-ES_tradnl" altLang="en-US">
                <a:cs typeface="Times New Roman" panose="02020603050405020304" pitchFamily="18" charset="0"/>
              </a:rPr>
              <a:t>Líquidos del abdomen</a:t>
            </a:r>
          </a:p>
          <a:p>
            <a:pPr>
              <a:spcBef>
                <a:spcPct val="20000"/>
              </a:spcBef>
            </a:pPr>
            <a:endParaRPr lang="es-ES_tradnl" altLang="en-US">
              <a:cs typeface="Times New Roman" panose="02020603050405020304" pitchFamily="18" charset="0"/>
            </a:endParaRPr>
          </a:p>
          <a:p>
            <a:pPr>
              <a:spcBef>
                <a:spcPct val="20000"/>
              </a:spcBef>
            </a:pPr>
            <a:r>
              <a:rPr lang="es-ES_tradnl" altLang="en-US">
                <a:cs typeface="Times New Roman" panose="02020603050405020304" pitchFamily="18" charset="0"/>
              </a:rPr>
              <a:t>Saliva en procesos dentales</a:t>
            </a:r>
          </a:p>
          <a:p>
            <a:pPr>
              <a:spcBef>
                <a:spcPct val="20000"/>
              </a:spcBef>
            </a:pPr>
            <a:endParaRPr lang="es-ES_tradnl" altLang="en-US">
              <a:cs typeface="Times New Roman" panose="02020603050405020304" pitchFamily="18" charset="0"/>
            </a:endParaRPr>
          </a:p>
          <a:p>
            <a:pPr>
              <a:spcBef>
                <a:spcPct val="20000"/>
              </a:spcBef>
            </a:pPr>
            <a:r>
              <a:rPr lang="es-ES_tradnl" altLang="en-US">
                <a:cs typeface="Times New Roman" panose="02020603050405020304" pitchFamily="18" charset="0"/>
              </a:rPr>
              <a:t>Líquidos del cuerpo que se les ve sangre</a:t>
            </a:r>
          </a:p>
          <a:p>
            <a:pPr>
              <a:spcBef>
                <a:spcPct val="20000"/>
              </a:spcBef>
            </a:pPr>
            <a:endParaRPr lang="es-ES_tradnl" altLang="en-US">
              <a:cs typeface="Times New Roman" panose="02020603050405020304" pitchFamily="18" charset="0"/>
            </a:endParaRPr>
          </a:p>
          <a:p>
            <a:pPr>
              <a:spcBef>
                <a:spcPct val="20000"/>
              </a:spcBef>
            </a:pPr>
            <a:r>
              <a:rPr lang="es-ES_tradnl" altLang="en-US">
                <a:cs typeface="Times New Roman" panose="02020603050405020304" pitchFamily="18" charset="0"/>
              </a:rPr>
              <a:t>Líquidos donde es difícil o imposible distinguir los tipos de líquidos.</a:t>
            </a:r>
          </a:p>
        </p:txBody>
      </p:sp>
      <p:sp>
        <p:nvSpPr>
          <p:cNvPr id="26628" name="Text Box 4">
            <a:extLst>
              <a:ext uri="{FF2B5EF4-FFF2-40B4-BE49-F238E27FC236}">
                <a16:creationId xmlns:a16="http://schemas.microsoft.com/office/drawing/2014/main" id="{DAE91D29-3FD9-413E-812E-6942240C73F8}"/>
              </a:ext>
            </a:extLst>
          </p:cNvPr>
          <p:cNvSpPr txBox="1">
            <a:spLocks noChangeArrowheads="1"/>
          </p:cNvSpPr>
          <p:nvPr/>
        </p:nvSpPr>
        <p:spPr bwMode="auto">
          <a:xfrm>
            <a:off x="773113" y="1270000"/>
            <a:ext cx="5094287" cy="91916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1800">
                <a:cs typeface="Times New Roman" panose="02020603050405020304" pitchFamily="18" charset="0"/>
              </a:rPr>
              <a:t>Si está expuesto a Otros Materiales Potencialmente Infecciosas (OPIM por sus siglas en inglés), usted esta protegido por la norma.</a:t>
            </a:r>
          </a:p>
        </p:txBody>
      </p:sp>
      <p:grpSp>
        <p:nvGrpSpPr>
          <p:cNvPr id="26629" name="Group 13">
            <a:extLst>
              <a:ext uri="{FF2B5EF4-FFF2-40B4-BE49-F238E27FC236}">
                <a16:creationId xmlns:a16="http://schemas.microsoft.com/office/drawing/2014/main" id="{168FD074-5544-4D68-A788-DEFEC55BCE96}"/>
              </a:ext>
            </a:extLst>
          </p:cNvPr>
          <p:cNvGrpSpPr>
            <a:grpSpLocks/>
          </p:cNvGrpSpPr>
          <p:nvPr/>
        </p:nvGrpSpPr>
        <p:grpSpPr bwMode="auto">
          <a:xfrm>
            <a:off x="4162425" y="5405438"/>
            <a:ext cx="2255838" cy="3186112"/>
            <a:chOff x="2622" y="3405"/>
            <a:chExt cx="1421" cy="2007"/>
          </a:xfrm>
        </p:grpSpPr>
        <p:sp>
          <p:nvSpPr>
            <p:cNvPr id="26633" name="Text Box 7">
              <a:extLst>
                <a:ext uri="{FF2B5EF4-FFF2-40B4-BE49-F238E27FC236}">
                  <a16:creationId xmlns:a16="http://schemas.microsoft.com/office/drawing/2014/main" id="{A799305E-DBFD-4077-B915-3B89761570EB}"/>
                </a:ext>
              </a:extLst>
            </p:cNvPr>
            <p:cNvSpPr txBox="1">
              <a:spLocks noChangeArrowheads="1"/>
            </p:cNvSpPr>
            <p:nvPr/>
          </p:nvSpPr>
          <p:spPr bwMode="auto">
            <a:xfrm>
              <a:off x="2622" y="4338"/>
              <a:ext cx="661" cy="1008"/>
            </a:xfrm>
            <a:prstGeom prst="rect">
              <a:avLst/>
            </a:prstGeom>
            <a:solidFill>
              <a:schemeClr val="bg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Materiales Infecciosos se entiende como sustancias del cuerpo </a:t>
              </a:r>
              <a:r>
                <a:rPr lang="es-ES_tradnl" altLang="en-US" u="sng"/>
                <a:t>humano</a:t>
              </a:r>
              <a:r>
                <a:rPr lang="es-ES_tradnl" altLang="en-US"/>
                <a:t>.</a:t>
              </a:r>
              <a:endParaRPr lang="en-US" altLang="en-US"/>
            </a:p>
          </p:txBody>
        </p:sp>
        <p:pic>
          <p:nvPicPr>
            <p:cNvPr id="26634" name="Picture 9">
              <a:extLst>
                <a:ext uri="{FF2B5EF4-FFF2-40B4-BE49-F238E27FC236}">
                  <a16:creationId xmlns:a16="http://schemas.microsoft.com/office/drawing/2014/main" id="{6288E459-CAB0-4E9B-BAA9-26F47A9F82F7}"/>
                </a:ext>
              </a:extLst>
            </p:cNvPr>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3302" y="3405"/>
              <a:ext cx="741" cy="200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grpSp>
      <p:sp>
        <p:nvSpPr>
          <p:cNvPr id="26630" name="Text Box 11">
            <a:extLst>
              <a:ext uri="{FF2B5EF4-FFF2-40B4-BE49-F238E27FC236}">
                <a16:creationId xmlns:a16="http://schemas.microsoft.com/office/drawing/2014/main" id="{83813B2A-0EA8-4EE5-993B-DEDBE8F65450}"/>
              </a:ext>
            </a:extLst>
          </p:cNvPr>
          <p:cNvSpPr txBox="1">
            <a:spLocks noChangeArrowheads="1"/>
          </p:cNvSpPr>
          <p:nvPr/>
        </p:nvSpPr>
        <p:spPr bwMode="auto">
          <a:xfrm>
            <a:off x="4044950" y="3162300"/>
            <a:ext cx="1879600" cy="64293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1200">
                <a:cs typeface="Times New Roman" panose="02020603050405020304" pitchFamily="18" charset="0"/>
              </a:rPr>
              <a:t>Recuerde las iniciales OPIM.  Se usarán varias veces en este instructivo.</a:t>
            </a:r>
          </a:p>
        </p:txBody>
      </p:sp>
      <p:pic>
        <p:nvPicPr>
          <p:cNvPr id="26631" name="Picture 12" descr="INFO_02">
            <a:extLst>
              <a:ext uri="{FF2B5EF4-FFF2-40B4-BE49-F238E27FC236}">
                <a16:creationId xmlns:a16="http://schemas.microsoft.com/office/drawing/2014/main" id="{337B8390-D3DF-4BEC-8851-28826D5855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590800"/>
            <a:ext cx="71755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18">
            <a:extLst>
              <a:ext uri="{FF2B5EF4-FFF2-40B4-BE49-F238E27FC236}">
                <a16:creationId xmlns:a16="http://schemas.microsoft.com/office/drawing/2014/main" id="{B5B5E697-2C08-4344-9DE0-27492451DE53}"/>
              </a:ext>
            </a:extLst>
          </p:cNvPr>
          <p:cNvSpPr txBox="1">
            <a:spLocks noChangeArrowheads="1"/>
          </p:cNvSpPr>
          <p:nvPr/>
        </p:nvSpPr>
        <p:spPr bwMode="auto">
          <a:xfrm>
            <a:off x="257175" y="523875"/>
            <a:ext cx="6524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¿Quién está protegido por la regla?</a:t>
            </a:r>
            <a:endParaRPr lang="en-US" altLang="en-US" sz="280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a:extLst>
              <a:ext uri="{FF2B5EF4-FFF2-40B4-BE49-F238E27FC236}">
                <a16:creationId xmlns:a16="http://schemas.microsoft.com/office/drawing/2014/main" id="{6FEA4962-ABED-46A7-8972-BD17F4D1CEB5}"/>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8675" name="Text Box 3">
            <a:extLst>
              <a:ext uri="{FF2B5EF4-FFF2-40B4-BE49-F238E27FC236}">
                <a16:creationId xmlns:a16="http://schemas.microsoft.com/office/drawing/2014/main" id="{986E04D7-CD5F-4020-B3EA-025A2E24A855}"/>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Exposure determination</a:t>
            </a:r>
          </a:p>
        </p:txBody>
      </p:sp>
      <p:sp>
        <p:nvSpPr>
          <p:cNvPr id="28676" name="Text Box 4">
            <a:extLst>
              <a:ext uri="{FF2B5EF4-FFF2-40B4-BE49-F238E27FC236}">
                <a16:creationId xmlns:a16="http://schemas.microsoft.com/office/drawing/2014/main" id="{F3BAADE5-EC6A-4884-826C-DAE3A3CF401F}"/>
              </a:ext>
            </a:extLst>
          </p:cNvPr>
          <p:cNvSpPr txBox="1">
            <a:spLocks noChangeArrowheads="1"/>
          </p:cNvSpPr>
          <p:nvPr/>
        </p:nvSpPr>
        <p:spPr bwMode="auto">
          <a:xfrm>
            <a:off x="304800" y="1282700"/>
            <a:ext cx="6176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cs typeface="Times New Roman" panose="02020603050405020304" pitchFamily="18" charset="0"/>
              </a:rPr>
              <a:t>Employers must determine into which of two groups workers fall:  </a:t>
            </a:r>
          </a:p>
        </p:txBody>
      </p:sp>
      <p:sp>
        <p:nvSpPr>
          <p:cNvPr id="28677" name="Text Box 5">
            <a:extLst>
              <a:ext uri="{FF2B5EF4-FFF2-40B4-BE49-F238E27FC236}">
                <a16:creationId xmlns:a16="http://schemas.microsoft.com/office/drawing/2014/main" id="{9B2F862C-2037-4428-B61C-3A222D31258A}"/>
              </a:ext>
            </a:extLst>
          </p:cNvPr>
          <p:cNvSpPr txBox="1">
            <a:spLocks noChangeArrowheads="1"/>
          </p:cNvSpPr>
          <p:nvPr/>
        </p:nvSpPr>
        <p:spPr bwMode="auto">
          <a:xfrm>
            <a:off x="579438" y="1804988"/>
            <a:ext cx="207168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cs typeface="Times New Roman" panose="02020603050405020304" pitchFamily="18" charset="0"/>
              </a:rPr>
              <a:t>JOBS WHERE</a:t>
            </a:r>
          </a:p>
          <a:p>
            <a:pPr algn="ctr"/>
            <a:r>
              <a:rPr lang="en-US" altLang="en-US" u="sng">
                <a:cs typeface="Times New Roman" panose="02020603050405020304" pitchFamily="18" charset="0"/>
              </a:rPr>
              <a:t>ALL</a:t>
            </a:r>
          </a:p>
          <a:p>
            <a:pPr algn="ctr"/>
            <a:r>
              <a:rPr lang="en-US" altLang="en-US">
                <a:cs typeface="Times New Roman" panose="02020603050405020304" pitchFamily="18" charset="0"/>
              </a:rPr>
              <a:t>  ARE EXPOSED</a:t>
            </a:r>
          </a:p>
          <a:p>
            <a:pPr algn="ctr"/>
            <a:r>
              <a:rPr lang="en-US" altLang="en-US">
                <a:cs typeface="Times New Roman" panose="02020603050405020304" pitchFamily="18" charset="0"/>
              </a:rPr>
              <a:t>Examples:</a:t>
            </a:r>
          </a:p>
        </p:txBody>
      </p:sp>
      <p:sp>
        <p:nvSpPr>
          <p:cNvPr id="28678" name="Text Box 6">
            <a:extLst>
              <a:ext uri="{FF2B5EF4-FFF2-40B4-BE49-F238E27FC236}">
                <a16:creationId xmlns:a16="http://schemas.microsoft.com/office/drawing/2014/main" id="{2B2E58F6-464B-4496-BDE0-E909F9BC08E8}"/>
              </a:ext>
            </a:extLst>
          </p:cNvPr>
          <p:cNvSpPr txBox="1">
            <a:spLocks noChangeArrowheads="1"/>
          </p:cNvSpPr>
          <p:nvPr/>
        </p:nvSpPr>
        <p:spPr bwMode="auto">
          <a:xfrm>
            <a:off x="4051300" y="1804988"/>
            <a:ext cx="2144713"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cs typeface="Times New Roman" panose="02020603050405020304" pitchFamily="18" charset="0"/>
              </a:rPr>
              <a:t>JOBS WHERE</a:t>
            </a:r>
          </a:p>
          <a:p>
            <a:pPr algn="ctr"/>
            <a:r>
              <a:rPr lang="en-US" altLang="en-US" u="sng">
                <a:cs typeface="Times New Roman" panose="02020603050405020304" pitchFamily="18" charset="0"/>
              </a:rPr>
              <a:t>SOME</a:t>
            </a:r>
          </a:p>
          <a:p>
            <a:pPr algn="ctr"/>
            <a:r>
              <a:rPr lang="en-US" altLang="en-US">
                <a:cs typeface="Times New Roman" panose="02020603050405020304" pitchFamily="18" charset="0"/>
              </a:rPr>
              <a:t>ARE EXPOSED</a:t>
            </a:r>
          </a:p>
          <a:p>
            <a:pPr algn="ctr"/>
            <a:r>
              <a:rPr lang="en-US" altLang="en-US">
                <a:cs typeface="Times New Roman" panose="02020603050405020304" pitchFamily="18" charset="0"/>
              </a:rPr>
              <a:t>Examples:</a:t>
            </a:r>
          </a:p>
        </p:txBody>
      </p:sp>
      <p:grpSp>
        <p:nvGrpSpPr>
          <p:cNvPr id="28679" name="Group 7">
            <a:extLst>
              <a:ext uri="{FF2B5EF4-FFF2-40B4-BE49-F238E27FC236}">
                <a16:creationId xmlns:a16="http://schemas.microsoft.com/office/drawing/2014/main" id="{E1DFBE8A-B505-49EE-BB87-234A71CBE4F8}"/>
              </a:ext>
            </a:extLst>
          </p:cNvPr>
          <p:cNvGrpSpPr>
            <a:grpSpLocks/>
          </p:cNvGrpSpPr>
          <p:nvPr/>
        </p:nvGrpSpPr>
        <p:grpSpPr bwMode="auto">
          <a:xfrm>
            <a:off x="230188" y="2990850"/>
            <a:ext cx="6076950" cy="5286375"/>
            <a:chOff x="137" y="2180"/>
            <a:chExt cx="3828" cy="3330"/>
          </a:xfrm>
        </p:grpSpPr>
        <p:sp>
          <p:nvSpPr>
            <p:cNvPr id="28681" name="Text Box 8">
              <a:extLst>
                <a:ext uri="{FF2B5EF4-FFF2-40B4-BE49-F238E27FC236}">
                  <a16:creationId xmlns:a16="http://schemas.microsoft.com/office/drawing/2014/main" id="{A5AD33C8-4914-43D4-A9C5-C88637AF5319}"/>
                </a:ext>
              </a:extLst>
            </p:cNvPr>
            <p:cNvSpPr txBox="1">
              <a:spLocks noChangeArrowheads="1"/>
            </p:cNvSpPr>
            <p:nvPr/>
          </p:nvSpPr>
          <p:spPr bwMode="auto">
            <a:xfrm>
              <a:off x="137" y="5337"/>
              <a:ext cx="17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eaLnBrk="1" hangingPunct="1">
                <a:spcBef>
                  <a:spcPct val="50000"/>
                </a:spcBef>
              </a:pPr>
              <a:r>
                <a:rPr lang="en-US" altLang="en-US" sz="1200" b="0"/>
                <a:t>Emergency Medical Technicians</a:t>
              </a:r>
            </a:p>
          </p:txBody>
        </p:sp>
        <p:pic>
          <p:nvPicPr>
            <p:cNvPr id="28682" name="Picture 9" descr="EMT rescue">
              <a:extLst>
                <a:ext uri="{FF2B5EF4-FFF2-40B4-BE49-F238E27FC236}">
                  <a16:creationId xmlns:a16="http://schemas.microsoft.com/office/drawing/2014/main" id="{1E41ADBB-07FD-45CA-AD1E-3B9F0493BB06}"/>
                </a:ext>
              </a:extLst>
            </p:cNvPr>
            <p:cNvPicPr>
              <a:picLocks noChangeAspect="1"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426" y="4469"/>
              <a:ext cx="1104" cy="85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83" name="Text Box 10">
              <a:extLst>
                <a:ext uri="{FF2B5EF4-FFF2-40B4-BE49-F238E27FC236}">
                  <a16:creationId xmlns:a16="http://schemas.microsoft.com/office/drawing/2014/main" id="{7861F781-0D46-4139-A288-8C10EF7A36A6}"/>
                </a:ext>
              </a:extLst>
            </p:cNvPr>
            <p:cNvSpPr txBox="1">
              <a:spLocks noChangeArrowheads="1"/>
            </p:cNvSpPr>
            <p:nvPr/>
          </p:nvSpPr>
          <p:spPr bwMode="auto">
            <a:xfrm>
              <a:off x="240" y="3042"/>
              <a:ext cx="15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eaLnBrk="1" hangingPunct="1"/>
              <a:r>
                <a:rPr lang="en-US" altLang="en-US" sz="1200" b="0"/>
                <a:t>Doctors and operating nurses</a:t>
              </a:r>
            </a:p>
          </p:txBody>
        </p:sp>
        <p:pic>
          <p:nvPicPr>
            <p:cNvPr id="28684" name="Picture 11" descr="Operating room">
              <a:extLst>
                <a:ext uri="{FF2B5EF4-FFF2-40B4-BE49-F238E27FC236}">
                  <a16:creationId xmlns:a16="http://schemas.microsoft.com/office/drawing/2014/main" id="{A8D368FC-D2C2-4173-9E28-FB8A86F83698}"/>
                </a:ext>
              </a:extLst>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600" y="2180"/>
              <a:ext cx="701" cy="8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685" name="Picture 12" descr="blood giving">
              <a:extLst>
                <a:ext uri="{FF2B5EF4-FFF2-40B4-BE49-F238E27FC236}">
                  <a16:creationId xmlns:a16="http://schemas.microsoft.com/office/drawing/2014/main" id="{A0DB41B1-2045-4255-8B79-1AAE816E3B6C}"/>
                </a:ext>
              </a:extLst>
            </p:cNvPr>
            <p:cNvPicPr>
              <a:picLocks noChangeAspect="1" noChangeArrowheads="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a:off x="558" y="3371"/>
              <a:ext cx="852" cy="76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86" name="Text Box 13">
              <a:extLst>
                <a:ext uri="{FF2B5EF4-FFF2-40B4-BE49-F238E27FC236}">
                  <a16:creationId xmlns:a16="http://schemas.microsoft.com/office/drawing/2014/main" id="{F7FBD468-A5E4-47D5-AA0F-17B91C1A5200}"/>
                </a:ext>
              </a:extLst>
            </p:cNvPr>
            <p:cNvSpPr txBox="1">
              <a:spLocks noChangeArrowheads="1"/>
            </p:cNvSpPr>
            <p:nvPr/>
          </p:nvSpPr>
          <p:spPr bwMode="auto">
            <a:xfrm>
              <a:off x="432" y="4137"/>
              <a:ext cx="114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eaLnBrk="1" hangingPunct="1"/>
              <a:r>
                <a:rPr lang="es-ES_tradnl" altLang="en-US" sz="1200" b="0"/>
                <a:t>L</a:t>
              </a:r>
              <a:r>
                <a:rPr lang="en-US" altLang="en-US" sz="1200" b="0"/>
                <a:t>ab</a:t>
              </a:r>
              <a:r>
                <a:rPr lang="es-ES_tradnl" altLang="en-US" sz="1200" b="0"/>
                <a:t>oratory</a:t>
              </a:r>
              <a:r>
                <a:rPr lang="en-US" altLang="en-US" sz="1200" b="0"/>
                <a:t> workers</a:t>
              </a:r>
            </a:p>
          </p:txBody>
        </p:sp>
        <p:pic>
          <p:nvPicPr>
            <p:cNvPr id="28687" name="Picture 14" descr="janitor">
              <a:extLst>
                <a:ext uri="{FF2B5EF4-FFF2-40B4-BE49-F238E27FC236}">
                  <a16:creationId xmlns:a16="http://schemas.microsoft.com/office/drawing/2014/main" id="{BEB0616D-D0EA-43B5-AA53-CAC70F8AE114}"/>
                </a:ext>
              </a:extLst>
            </p:cNvPr>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2765" y="2285"/>
              <a:ext cx="852" cy="73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88" name="Text Box 15">
              <a:extLst>
                <a:ext uri="{FF2B5EF4-FFF2-40B4-BE49-F238E27FC236}">
                  <a16:creationId xmlns:a16="http://schemas.microsoft.com/office/drawing/2014/main" id="{AB0E89CA-6D3A-4312-819D-0A19F5110F3A}"/>
                </a:ext>
              </a:extLst>
            </p:cNvPr>
            <p:cNvSpPr txBox="1">
              <a:spLocks noChangeArrowheads="1"/>
            </p:cNvSpPr>
            <p:nvPr/>
          </p:nvSpPr>
          <p:spPr bwMode="auto">
            <a:xfrm>
              <a:off x="2393" y="3034"/>
              <a:ext cx="15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eaLnBrk="1" hangingPunct="1"/>
              <a:r>
                <a:rPr lang="en-US" altLang="en-US" sz="1200" b="0"/>
                <a:t>Janitors</a:t>
              </a:r>
            </a:p>
          </p:txBody>
        </p:sp>
        <p:pic>
          <p:nvPicPr>
            <p:cNvPr id="28689" name="Picture 16" descr="Hotel housekeeping">
              <a:extLst>
                <a:ext uri="{FF2B5EF4-FFF2-40B4-BE49-F238E27FC236}">
                  <a16:creationId xmlns:a16="http://schemas.microsoft.com/office/drawing/2014/main" id="{08754CE1-99A8-4741-BEA7-D802C3D6A558}"/>
                </a:ext>
              </a:extLst>
            </p:cNvPr>
            <p:cNvPicPr>
              <a:picLocks noChangeAspect="1" noChangeArrowheads="1"/>
            </p:cNvPicPr>
            <p:nvPr/>
          </p:nvPicPr>
          <p:blipFill>
            <a:blip r:embed="rId7">
              <a:lum bright="30000"/>
              <a:extLst>
                <a:ext uri="{28A0092B-C50C-407E-A947-70E740481C1C}">
                  <a14:useLocalDpi xmlns:a14="http://schemas.microsoft.com/office/drawing/2010/main" val="0"/>
                </a:ext>
              </a:extLst>
            </a:blip>
            <a:srcRect/>
            <a:stretch>
              <a:fillRect/>
            </a:stretch>
          </p:blipFill>
          <p:spPr bwMode="auto">
            <a:xfrm>
              <a:off x="2771" y="3405"/>
              <a:ext cx="865" cy="7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90" name="Text Box 17">
              <a:extLst>
                <a:ext uri="{FF2B5EF4-FFF2-40B4-BE49-F238E27FC236}">
                  <a16:creationId xmlns:a16="http://schemas.microsoft.com/office/drawing/2014/main" id="{9E89EA10-432C-49AA-8ACC-01752F63D5BA}"/>
                </a:ext>
              </a:extLst>
            </p:cNvPr>
            <p:cNvSpPr txBox="1">
              <a:spLocks noChangeArrowheads="1"/>
            </p:cNvSpPr>
            <p:nvPr/>
          </p:nvSpPr>
          <p:spPr bwMode="auto">
            <a:xfrm>
              <a:off x="2459" y="4147"/>
              <a:ext cx="15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eaLnBrk="1" hangingPunct="1"/>
              <a:r>
                <a:rPr lang="en-US" altLang="en-US" sz="1200" b="0"/>
                <a:t>Housekeepers</a:t>
              </a:r>
            </a:p>
          </p:txBody>
        </p:sp>
        <p:sp>
          <p:nvSpPr>
            <p:cNvPr id="28691" name="Text Box 18">
              <a:extLst>
                <a:ext uri="{FF2B5EF4-FFF2-40B4-BE49-F238E27FC236}">
                  <a16:creationId xmlns:a16="http://schemas.microsoft.com/office/drawing/2014/main" id="{783DFB5E-06BC-449B-9AA1-19349ABC1A9C}"/>
                </a:ext>
              </a:extLst>
            </p:cNvPr>
            <p:cNvSpPr txBox="1">
              <a:spLocks noChangeArrowheads="1"/>
            </p:cNvSpPr>
            <p:nvPr/>
          </p:nvSpPr>
          <p:spPr bwMode="auto">
            <a:xfrm>
              <a:off x="2465" y="5326"/>
              <a:ext cx="15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eaLnBrk="1" hangingPunct="1"/>
              <a:r>
                <a:rPr lang="en-US" altLang="en-US" sz="1200" b="0"/>
                <a:t>Children care-givers</a:t>
              </a:r>
            </a:p>
          </p:txBody>
        </p:sp>
        <p:pic>
          <p:nvPicPr>
            <p:cNvPr id="28692" name="Picture 19" descr="Playground 2">
              <a:extLst>
                <a:ext uri="{FF2B5EF4-FFF2-40B4-BE49-F238E27FC236}">
                  <a16:creationId xmlns:a16="http://schemas.microsoft.com/office/drawing/2014/main" id="{A407D05B-C7DC-4070-9FCB-9D2B087A44CB}"/>
                </a:ext>
              </a:extLst>
            </p:cNvPr>
            <p:cNvPicPr>
              <a:picLocks noChangeAspect="1" noChangeArrowheads="1"/>
            </p:cNvPicPr>
            <p:nvPr/>
          </p:nvPicPr>
          <p:blipFill>
            <a:blip r:embed="rId8">
              <a:lum bright="40000"/>
              <a:extLst>
                <a:ext uri="{28A0092B-C50C-407E-A947-70E740481C1C}">
                  <a14:useLocalDpi xmlns:a14="http://schemas.microsoft.com/office/drawing/2010/main" val="0"/>
                </a:ext>
              </a:extLst>
            </a:blip>
            <a:srcRect/>
            <a:stretch>
              <a:fillRect/>
            </a:stretch>
          </p:blipFill>
          <p:spPr bwMode="auto">
            <a:xfrm>
              <a:off x="2626" y="4525"/>
              <a:ext cx="1129" cy="76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28680" name="Rectangle 20">
            <a:extLst>
              <a:ext uri="{FF2B5EF4-FFF2-40B4-BE49-F238E27FC236}">
                <a16:creationId xmlns:a16="http://schemas.microsoft.com/office/drawing/2014/main" id="{5093E32D-6B3F-400B-8C5F-A01A1485EDCD}"/>
              </a:ext>
            </a:extLst>
          </p:cNvPr>
          <p:cNvSpPr>
            <a:spLocks noChangeArrowheads="1"/>
          </p:cNvSpPr>
          <p:nvPr/>
        </p:nvSpPr>
        <p:spPr bwMode="auto">
          <a:xfrm>
            <a:off x="381000" y="1739900"/>
            <a:ext cx="5943600" cy="70564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050">
            <a:extLst>
              <a:ext uri="{FF2B5EF4-FFF2-40B4-BE49-F238E27FC236}">
                <a16:creationId xmlns:a16="http://schemas.microsoft.com/office/drawing/2014/main" id="{E02D27B7-E64A-40B8-9821-54B0BF6A7192}"/>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30723" name="Text Box 2051">
            <a:extLst>
              <a:ext uri="{FF2B5EF4-FFF2-40B4-BE49-F238E27FC236}">
                <a16:creationId xmlns:a16="http://schemas.microsoft.com/office/drawing/2014/main" id="{0A9959D3-BB75-48D6-80EF-CA05D22B4780}"/>
              </a:ext>
            </a:extLst>
          </p:cNvPr>
          <p:cNvSpPr txBox="1">
            <a:spLocks noChangeArrowheads="1"/>
          </p:cNvSpPr>
          <p:nvPr/>
        </p:nvSpPr>
        <p:spPr bwMode="auto">
          <a:xfrm>
            <a:off x="304800" y="1282700"/>
            <a:ext cx="6176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cs typeface="Times New Roman" panose="02020603050405020304" pitchFamily="18" charset="0"/>
              </a:rPr>
              <a:t>Los patrones debe determinar en cual de dos grupos caen los trabajadores:</a:t>
            </a:r>
          </a:p>
        </p:txBody>
      </p:sp>
      <p:sp>
        <p:nvSpPr>
          <p:cNvPr id="30724" name="Text Box 2052">
            <a:extLst>
              <a:ext uri="{FF2B5EF4-FFF2-40B4-BE49-F238E27FC236}">
                <a16:creationId xmlns:a16="http://schemas.microsoft.com/office/drawing/2014/main" id="{3C10E792-43E9-4D75-A49F-088445196993}"/>
              </a:ext>
            </a:extLst>
          </p:cNvPr>
          <p:cNvSpPr txBox="1">
            <a:spLocks noChangeArrowheads="1"/>
          </p:cNvSpPr>
          <p:nvPr/>
        </p:nvSpPr>
        <p:spPr bwMode="auto">
          <a:xfrm>
            <a:off x="434975" y="1804988"/>
            <a:ext cx="2316163"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cs typeface="Times New Roman" panose="02020603050405020304" pitchFamily="18" charset="0"/>
              </a:rPr>
              <a:t>OFICIOS DONDE</a:t>
            </a:r>
          </a:p>
          <a:p>
            <a:pPr algn="ctr"/>
            <a:r>
              <a:rPr lang="es-ES_tradnl" altLang="en-US" u="sng">
                <a:cs typeface="Times New Roman" panose="02020603050405020304" pitchFamily="18" charset="0"/>
              </a:rPr>
              <a:t>TODOS</a:t>
            </a:r>
          </a:p>
          <a:p>
            <a:pPr algn="ctr"/>
            <a:r>
              <a:rPr lang="es-ES_tradnl" altLang="en-US">
                <a:cs typeface="Times New Roman" panose="02020603050405020304" pitchFamily="18" charset="0"/>
              </a:rPr>
              <a:t>ESTAN EXPUESTOS</a:t>
            </a:r>
          </a:p>
          <a:p>
            <a:pPr algn="ctr"/>
            <a:r>
              <a:rPr lang="es-ES_tradnl" altLang="en-US">
                <a:cs typeface="Times New Roman" panose="02020603050405020304" pitchFamily="18" charset="0"/>
              </a:rPr>
              <a:t>Ejemplos:</a:t>
            </a:r>
          </a:p>
        </p:txBody>
      </p:sp>
      <p:sp>
        <p:nvSpPr>
          <p:cNvPr id="30725" name="Text Box 2053">
            <a:extLst>
              <a:ext uri="{FF2B5EF4-FFF2-40B4-BE49-F238E27FC236}">
                <a16:creationId xmlns:a16="http://schemas.microsoft.com/office/drawing/2014/main" id="{C8E91FF2-43D6-4718-BF57-86625E91EF0F}"/>
              </a:ext>
            </a:extLst>
          </p:cNvPr>
          <p:cNvSpPr txBox="1">
            <a:spLocks noChangeArrowheads="1"/>
          </p:cNvSpPr>
          <p:nvPr/>
        </p:nvSpPr>
        <p:spPr bwMode="auto">
          <a:xfrm>
            <a:off x="3505200" y="1804988"/>
            <a:ext cx="28956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cs typeface="Times New Roman" panose="02020603050405020304" pitchFamily="18" charset="0"/>
              </a:rPr>
              <a:t>OFICIOS DONDE</a:t>
            </a:r>
          </a:p>
          <a:p>
            <a:pPr algn="ctr"/>
            <a:r>
              <a:rPr lang="es-ES_tradnl" altLang="en-US" u="sng">
                <a:cs typeface="Times New Roman" panose="02020603050405020304" pitchFamily="18" charset="0"/>
              </a:rPr>
              <a:t>ALGUNOS</a:t>
            </a:r>
          </a:p>
          <a:p>
            <a:pPr algn="ctr"/>
            <a:r>
              <a:rPr lang="es-ES_tradnl" altLang="en-US">
                <a:cs typeface="Times New Roman" panose="02020603050405020304" pitchFamily="18" charset="0"/>
              </a:rPr>
              <a:t>ESTAN EXPUESTOS</a:t>
            </a:r>
          </a:p>
          <a:p>
            <a:pPr algn="ctr"/>
            <a:r>
              <a:rPr lang="es-ES_tradnl" altLang="en-US">
                <a:cs typeface="Times New Roman" panose="02020603050405020304" pitchFamily="18" charset="0"/>
              </a:rPr>
              <a:t>Ejemplos:</a:t>
            </a:r>
          </a:p>
        </p:txBody>
      </p:sp>
      <p:sp>
        <p:nvSpPr>
          <p:cNvPr id="30726" name="Rectangle 2054">
            <a:extLst>
              <a:ext uri="{FF2B5EF4-FFF2-40B4-BE49-F238E27FC236}">
                <a16:creationId xmlns:a16="http://schemas.microsoft.com/office/drawing/2014/main" id="{24211E0A-8229-4F11-AAA4-01CA55F093D4}"/>
              </a:ext>
            </a:extLst>
          </p:cNvPr>
          <p:cNvSpPr>
            <a:spLocks noChangeArrowheads="1"/>
          </p:cNvSpPr>
          <p:nvPr/>
        </p:nvSpPr>
        <p:spPr bwMode="auto">
          <a:xfrm>
            <a:off x="381000" y="1739900"/>
            <a:ext cx="5943600" cy="70564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30727" name="Group 2055">
            <a:extLst>
              <a:ext uri="{FF2B5EF4-FFF2-40B4-BE49-F238E27FC236}">
                <a16:creationId xmlns:a16="http://schemas.microsoft.com/office/drawing/2014/main" id="{D82D2F2E-4A71-4A72-9C71-A8AF0C932984}"/>
              </a:ext>
            </a:extLst>
          </p:cNvPr>
          <p:cNvGrpSpPr>
            <a:grpSpLocks/>
          </p:cNvGrpSpPr>
          <p:nvPr/>
        </p:nvGrpSpPr>
        <p:grpSpPr bwMode="auto">
          <a:xfrm>
            <a:off x="346075" y="2990850"/>
            <a:ext cx="5961063" cy="5268913"/>
            <a:chOff x="194" y="1884"/>
            <a:chExt cx="3755" cy="3319"/>
          </a:xfrm>
        </p:grpSpPr>
        <p:sp>
          <p:nvSpPr>
            <p:cNvPr id="30729" name="Text Box 2056">
              <a:extLst>
                <a:ext uri="{FF2B5EF4-FFF2-40B4-BE49-F238E27FC236}">
                  <a16:creationId xmlns:a16="http://schemas.microsoft.com/office/drawing/2014/main" id="{A8912DE9-3617-4E0B-A758-E8E610F1A874}"/>
                </a:ext>
              </a:extLst>
            </p:cNvPr>
            <p:cNvSpPr txBox="1">
              <a:spLocks noChangeArrowheads="1"/>
            </p:cNvSpPr>
            <p:nvPr/>
          </p:nvSpPr>
          <p:spPr bwMode="auto">
            <a:xfrm>
              <a:off x="194" y="5030"/>
              <a:ext cx="15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eaLnBrk="1" hangingPunct="1">
                <a:spcBef>
                  <a:spcPct val="50000"/>
                </a:spcBef>
              </a:pPr>
              <a:r>
                <a:rPr lang="es-ES_tradnl" altLang="en-US" sz="1200" b="0"/>
                <a:t>Técnicos de Ambulancia</a:t>
              </a:r>
              <a:endParaRPr lang="en-US" altLang="en-US" sz="1200" b="0"/>
            </a:p>
          </p:txBody>
        </p:sp>
        <p:pic>
          <p:nvPicPr>
            <p:cNvPr id="30730" name="Picture 2057" descr="EMT rescue">
              <a:extLst>
                <a:ext uri="{FF2B5EF4-FFF2-40B4-BE49-F238E27FC236}">
                  <a16:creationId xmlns:a16="http://schemas.microsoft.com/office/drawing/2014/main" id="{91FEBF50-2ACA-48B3-BC41-9A9FFA02D0A5}"/>
                </a:ext>
              </a:extLst>
            </p:cNvPr>
            <p:cNvPicPr>
              <a:picLocks noChangeAspect="1"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410" y="4173"/>
              <a:ext cx="1104" cy="85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31" name="Text Box 2058">
              <a:extLst>
                <a:ext uri="{FF2B5EF4-FFF2-40B4-BE49-F238E27FC236}">
                  <a16:creationId xmlns:a16="http://schemas.microsoft.com/office/drawing/2014/main" id="{7764AF18-E7CB-4947-B5A2-8CEF0C32430E}"/>
                </a:ext>
              </a:extLst>
            </p:cNvPr>
            <p:cNvSpPr txBox="1">
              <a:spLocks noChangeArrowheads="1"/>
            </p:cNvSpPr>
            <p:nvPr/>
          </p:nvSpPr>
          <p:spPr bwMode="auto">
            <a:xfrm>
              <a:off x="224" y="2746"/>
              <a:ext cx="15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eaLnBrk="1" hangingPunct="1"/>
              <a:r>
                <a:rPr lang="es-ES_tradnl" altLang="en-US" sz="1200" b="0"/>
                <a:t>Doctores y enfermeras quirúrgicas</a:t>
              </a:r>
              <a:endParaRPr lang="en-US" altLang="en-US" sz="1200" b="0"/>
            </a:p>
          </p:txBody>
        </p:sp>
        <p:pic>
          <p:nvPicPr>
            <p:cNvPr id="30732" name="Picture 2059" descr="Operating room">
              <a:extLst>
                <a:ext uri="{FF2B5EF4-FFF2-40B4-BE49-F238E27FC236}">
                  <a16:creationId xmlns:a16="http://schemas.microsoft.com/office/drawing/2014/main" id="{459DC202-2C36-455A-A03C-43E9618778E2}"/>
                </a:ext>
              </a:extLst>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584" y="1884"/>
              <a:ext cx="701" cy="8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33" name="Picture 2060" descr="blood giving">
              <a:extLst>
                <a:ext uri="{FF2B5EF4-FFF2-40B4-BE49-F238E27FC236}">
                  <a16:creationId xmlns:a16="http://schemas.microsoft.com/office/drawing/2014/main" id="{2A343D14-7BD6-4170-B860-E85AECCC4AA1}"/>
                </a:ext>
              </a:extLst>
            </p:cNvPr>
            <p:cNvPicPr>
              <a:picLocks noChangeAspect="1" noChangeArrowheads="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a:off x="542" y="3075"/>
              <a:ext cx="852" cy="76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34" name="Text Box 2061">
              <a:extLst>
                <a:ext uri="{FF2B5EF4-FFF2-40B4-BE49-F238E27FC236}">
                  <a16:creationId xmlns:a16="http://schemas.microsoft.com/office/drawing/2014/main" id="{DE52FD40-3A94-403F-8EA7-FDA3672733B4}"/>
                </a:ext>
              </a:extLst>
            </p:cNvPr>
            <p:cNvSpPr txBox="1">
              <a:spLocks noChangeArrowheads="1"/>
            </p:cNvSpPr>
            <p:nvPr/>
          </p:nvSpPr>
          <p:spPr bwMode="auto">
            <a:xfrm>
              <a:off x="421" y="3842"/>
              <a:ext cx="114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eaLnBrk="1" hangingPunct="1"/>
              <a:r>
                <a:rPr lang="es-ES_tradnl" altLang="en-US" sz="1200" b="0"/>
                <a:t>Trabajador de laboratorio</a:t>
              </a:r>
              <a:endParaRPr lang="en-US" altLang="en-US" sz="1200" b="0"/>
            </a:p>
          </p:txBody>
        </p:sp>
        <p:pic>
          <p:nvPicPr>
            <p:cNvPr id="30735" name="Picture 2062" descr="janitor">
              <a:extLst>
                <a:ext uri="{FF2B5EF4-FFF2-40B4-BE49-F238E27FC236}">
                  <a16:creationId xmlns:a16="http://schemas.microsoft.com/office/drawing/2014/main" id="{A30638E8-013C-4BCF-97D3-34C66D84C744}"/>
                </a:ext>
              </a:extLst>
            </p:cNvPr>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2749" y="1989"/>
              <a:ext cx="852" cy="73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36" name="Text Box 2063">
              <a:extLst>
                <a:ext uri="{FF2B5EF4-FFF2-40B4-BE49-F238E27FC236}">
                  <a16:creationId xmlns:a16="http://schemas.microsoft.com/office/drawing/2014/main" id="{EF4DF993-354D-41CF-A4D3-53A405491597}"/>
                </a:ext>
              </a:extLst>
            </p:cNvPr>
            <p:cNvSpPr txBox="1">
              <a:spLocks noChangeArrowheads="1"/>
            </p:cNvSpPr>
            <p:nvPr/>
          </p:nvSpPr>
          <p:spPr bwMode="auto">
            <a:xfrm>
              <a:off x="2377" y="2738"/>
              <a:ext cx="15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eaLnBrk="1" hangingPunct="1"/>
              <a:r>
                <a:rPr lang="es-ES_tradnl" altLang="en-US" sz="1200" b="0"/>
                <a:t>Limpiadores</a:t>
              </a:r>
              <a:endParaRPr lang="en-US" altLang="en-US" sz="1200" b="0"/>
            </a:p>
          </p:txBody>
        </p:sp>
        <p:pic>
          <p:nvPicPr>
            <p:cNvPr id="30737" name="Picture 2064" descr="Hotel housekeeping">
              <a:extLst>
                <a:ext uri="{FF2B5EF4-FFF2-40B4-BE49-F238E27FC236}">
                  <a16:creationId xmlns:a16="http://schemas.microsoft.com/office/drawing/2014/main" id="{34CC117F-C490-4D4C-8A0C-6A792E5E69D6}"/>
                </a:ext>
              </a:extLst>
            </p:cNvPr>
            <p:cNvPicPr>
              <a:picLocks noChangeAspect="1" noChangeArrowheads="1"/>
            </p:cNvPicPr>
            <p:nvPr/>
          </p:nvPicPr>
          <p:blipFill>
            <a:blip r:embed="rId7">
              <a:lum bright="30000"/>
              <a:extLst>
                <a:ext uri="{28A0092B-C50C-407E-A947-70E740481C1C}">
                  <a14:useLocalDpi xmlns:a14="http://schemas.microsoft.com/office/drawing/2010/main" val="0"/>
                </a:ext>
              </a:extLst>
            </a:blip>
            <a:srcRect/>
            <a:stretch>
              <a:fillRect/>
            </a:stretch>
          </p:blipFill>
          <p:spPr bwMode="auto">
            <a:xfrm>
              <a:off x="2755" y="3109"/>
              <a:ext cx="865" cy="7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38" name="Text Box 2065">
              <a:extLst>
                <a:ext uri="{FF2B5EF4-FFF2-40B4-BE49-F238E27FC236}">
                  <a16:creationId xmlns:a16="http://schemas.microsoft.com/office/drawing/2014/main" id="{A9FB7922-586D-4799-BC99-4C45F61EA6FE}"/>
                </a:ext>
              </a:extLst>
            </p:cNvPr>
            <p:cNvSpPr txBox="1">
              <a:spLocks noChangeArrowheads="1"/>
            </p:cNvSpPr>
            <p:nvPr/>
          </p:nvSpPr>
          <p:spPr bwMode="auto">
            <a:xfrm>
              <a:off x="2443" y="3851"/>
              <a:ext cx="15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eaLnBrk="1" hangingPunct="1"/>
              <a:r>
                <a:rPr lang="es-ES_tradnl" altLang="en-US" sz="1200" b="0"/>
                <a:t>Camarera</a:t>
              </a:r>
              <a:endParaRPr lang="en-US" altLang="en-US" sz="1200" b="0"/>
            </a:p>
          </p:txBody>
        </p:sp>
        <p:sp>
          <p:nvSpPr>
            <p:cNvPr id="30739" name="Text Box 2066">
              <a:extLst>
                <a:ext uri="{FF2B5EF4-FFF2-40B4-BE49-F238E27FC236}">
                  <a16:creationId xmlns:a16="http://schemas.microsoft.com/office/drawing/2014/main" id="{3B231BB4-C083-4688-9E95-37B5C1577C65}"/>
                </a:ext>
              </a:extLst>
            </p:cNvPr>
            <p:cNvSpPr txBox="1">
              <a:spLocks noChangeArrowheads="1"/>
            </p:cNvSpPr>
            <p:nvPr/>
          </p:nvSpPr>
          <p:spPr bwMode="auto">
            <a:xfrm>
              <a:off x="2449" y="5030"/>
              <a:ext cx="15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eaLnBrk="1" hangingPunct="1"/>
              <a:r>
                <a:rPr lang="es-ES_tradnl" altLang="en-US" sz="1200" b="0"/>
                <a:t>Cuidadores de niños</a:t>
              </a:r>
              <a:endParaRPr lang="en-US" altLang="en-US" sz="1200" b="0"/>
            </a:p>
          </p:txBody>
        </p:sp>
        <p:pic>
          <p:nvPicPr>
            <p:cNvPr id="30740" name="Picture 2067" descr="Playground 2">
              <a:extLst>
                <a:ext uri="{FF2B5EF4-FFF2-40B4-BE49-F238E27FC236}">
                  <a16:creationId xmlns:a16="http://schemas.microsoft.com/office/drawing/2014/main" id="{FB0360B5-0593-4DBC-9163-C87D04DBB09A}"/>
                </a:ext>
              </a:extLst>
            </p:cNvPr>
            <p:cNvPicPr>
              <a:picLocks noChangeAspect="1" noChangeArrowheads="1"/>
            </p:cNvPicPr>
            <p:nvPr/>
          </p:nvPicPr>
          <p:blipFill>
            <a:blip r:embed="rId8">
              <a:lum bright="40000"/>
              <a:extLst>
                <a:ext uri="{28A0092B-C50C-407E-A947-70E740481C1C}">
                  <a14:useLocalDpi xmlns:a14="http://schemas.microsoft.com/office/drawing/2010/main" val="0"/>
                </a:ext>
              </a:extLst>
            </a:blip>
            <a:srcRect/>
            <a:stretch>
              <a:fillRect/>
            </a:stretch>
          </p:blipFill>
          <p:spPr bwMode="auto">
            <a:xfrm>
              <a:off x="2610" y="4229"/>
              <a:ext cx="1129" cy="76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30728" name="Text Box 2068">
            <a:extLst>
              <a:ext uri="{FF2B5EF4-FFF2-40B4-BE49-F238E27FC236}">
                <a16:creationId xmlns:a16="http://schemas.microsoft.com/office/drawing/2014/main" id="{A353379A-6B18-4064-A2A8-5E00B90554D6}"/>
              </a:ext>
            </a:extLst>
          </p:cNvPr>
          <p:cNvSpPr txBox="1">
            <a:spLocks noChangeArrowheads="1"/>
          </p:cNvSpPr>
          <p:nvPr/>
        </p:nvSpPr>
        <p:spPr bwMode="auto">
          <a:xfrm>
            <a:off x="257175" y="538163"/>
            <a:ext cx="65246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700"/>
              <a:t>Determinación de exposición</a:t>
            </a:r>
            <a:endParaRPr lang="en-US" altLang="en-US" sz="27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extLst>
              <a:ext uri="{FF2B5EF4-FFF2-40B4-BE49-F238E27FC236}">
                <a16:creationId xmlns:a16="http://schemas.microsoft.com/office/drawing/2014/main" id="{ECB08264-1F4D-440B-B2BE-161F0DFF6D54}"/>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32771" name="Text Box 3">
            <a:extLst>
              <a:ext uri="{FF2B5EF4-FFF2-40B4-BE49-F238E27FC236}">
                <a16:creationId xmlns:a16="http://schemas.microsoft.com/office/drawing/2014/main" id="{411FA34A-C703-44B6-9A90-95C10843A00C}"/>
              </a:ext>
            </a:extLst>
          </p:cNvPr>
          <p:cNvSpPr txBox="1">
            <a:spLocks noChangeArrowheads="1"/>
          </p:cNvSpPr>
          <p:nvPr/>
        </p:nvSpPr>
        <p:spPr bwMode="auto">
          <a:xfrm>
            <a:off x="257175" y="523875"/>
            <a:ext cx="6296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How you get exposed</a:t>
            </a:r>
          </a:p>
        </p:txBody>
      </p:sp>
      <p:pic>
        <p:nvPicPr>
          <p:cNvPr id="32772" name="Picture 4" descr="Needles">
            <a:extLst>
              <a:ext uri="{FF2B5EF4-FFF2-40B4-BE49-F238E27FC236}">
                <a16:creationId xmlns:a16="http://schemas.microsoft.com/office/drawing/2014/main" id="{F71F071F-1534-4DCA-9B3C-BFDDF06448A4}"/>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3606800" y="1400175"/>
            <a:ext cx="2901950" cy="177006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773" name="Text Box 5">
            <a:extLst>
              <a:ext uri="{FF2B5EF4-FFF2-40B4-BE49-F238E27FC236}">
                <a16:creationId xmlns:a16="http://schemas.microsoft.com/office/drawing/2014/main" id="{67AB5060-7ECB-41E4-8EC7-7A02E160CA5D}"/>
              </a:ext>
            </a:extLst>
          </p:cNvPr>
          <p:cNvSpPr txBox="1">
            <a:spLocks noChangeArrowheads="1"/>
          </p:cNvSpPr>
          <p:nvPr/>
        </p:nvSpPr>
        <p:spPr bwMode="auto">
          <a:xfrm>
            <a:off x="3649663" y="3141663"/>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cs typeface="Times New Roman" panose="02020603050405020304" pitchFamily="18" charset="0"/>
              </a:rPr>
              <a:t>Syringes</a:t>
            </a:r>
          </a:p>
        </p:txBody>
      </p:sp>
      <p:sp>
        <p:nvSpPr>
          <p:cNvPr id="32774" name="Text Box 7">
            <a:extLst>
              <a:ext uri="{FF2B5EF4-FFF2-40B4-BE49-F238E27FC236}">
                <a16:creationId xmlns:a16="http://schemas.microsoft.com/office/drawing/2014/main" id="{0203092C-25D3-4C4E-A335-3F14F363B89A}"/>
              </a:ext>
            </a:extLst>
          </p:cNvPr>
          <p:cNvSpPr txBox="1">
            <a:spLocks noChangeArrowheads="1"/>
          </p:cNvSpPr>
          <p:nvPr/>
        </p:nvSpPr>
        <p:spPr bwMode="auto">
          <a:xfrm>
            <a:off x="4249738" y="8386763"/>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cs typeface="Times New Roman" panose="02020603050405020304" pitchFamily="18" charset="0"/>
              </a:rPr>
              <a:t>Capillary tube</a:t>
            </a:r>
          </a:p>
        </p:txBody>
      </p:sp>
      <p:pic>
        <p:nvPicPr>
          <p:cNvPr id="32775" name="Picture 8" descr="Hpyodermic">
            <a:extLst>
              <a:ext uri="{FF2B5EF4-FFF2-40B4-BE49-F238E27FC236}">
                <a16:creationId xmlns:a16="http://schemas.microsoft.com/office/drawing/2014/main" id="{AB41D71D-DAF0-45F4-B91D-7CD039DD89C9}"/>
              </a:ext>
            </a:extLst>
          </p:cNvPr>
          <p:cNvPicPr>
            <a:picLocks noChangeAspect="1" noChangeArrowheads="1"/>
          </p:cNvPicPr>
          <p:nvPr/>
        </p:nvPicPr>
        <p:blipFill>
          <a:blip r:embed="rId4">
            <a:lum bright="40000"/>
            <a:extLst>
              <a:ext uri="{28A0092B-C50C-407E-A947-70E740481C1C}">
                <a14:useLocalDpi xmlns:a14="http://schemas.microsoft.com/office/drawing/2010/main" val="0"/>
              </a:ext>
            </a:extLst>
          </a:blip>
          <a:srcRect/>
          <a:stretch>
            <a:fillRect/>
          </a:stretch>
        </p:blipFill>
        <p:spPr bwMode="auto">
          <a:xfrm>
            <a:off x="414338" y="1287463"/>
            <a:ext cx="2133600" cy="1893887"/>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2776" name="Text Box 9">
            <a:extLst>
              <a:ext uri="{FF2B5EF4-FFF2-40B4-BE49-F238E27FC236}">
                <a16:creationId xmlns:a16="http://schemas.microsoft.com/office/drawing/2014/main" id="{7859C82A-4019-45C6-A523-4EA4170FF0F2}"/>
              </a:ext>
            </a:extLst>
          </p:cNvPr>
          <p:cNvSpPr txBox="1">
            <a:spLocks noChangeArrowheads="1"/>
          </p:cNvSpPr>
          <p:nvPr/>
        </p:nvSpPr>
        <p:spPr bwMode="auto">
          <a:xfrm>
            <a:off x="558800" y="3194050"/>
            <a:ext cx="16684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cs typeface="Times New Roman" panose="02020603050405020304" pitchFamily="18" charset="0"/>
              </a:rPr>
              <a:t>Needles</a:t>
            </a:r>
          </a:p>
        </p:txBody>
      </p:sp>
      <p:pic>
        <p:nvPicPr>
          <p:cNvPr id="32777" name="Picture 10" descr="scalpel">
            <a:extLst>
              <a:ext uri="{FF2B5EF4-FFF2-40B4-BE49-F238E27FC236}">
                <a16:creationId xmlns:a16="http://schemas.microsoft.com/office/drawing/2014/main" id="{2EB61A5C-A707-4DAF-89CF-059A0686F4AB}"/>
              </a:ext>
            </a:extLst>
          </p:cNvPr>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741363" y="6567488"/>
            <a:ext cx="12192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 Box 11">
            <a:extLst>
              <a:ext uri="{FF2B5EF4-FFF2-40B4-BE49-F238E27FC236}">
                <a16:creationId xmlns:a16="http://schemas.microsoft.com/office/drawing/2014/main" id="{C156A5AE-B9B9-42B7-A315-5192CCBE8F95}"/>
              </a:ext>
            </a:extLst>
          </p:cNvPr>
          <p:cNvSpPr txBox="1">
            <a:spLocks noChangeArrowheads="1"/>
          </p:cNvSpPr>
          <p:nvPr/>
        </p:nvSpPr>
        <p:spPr bwMode="auto">
          <a:xfrm>
            <a:off x="115888" y="8467725"/>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cs typeface="Times New Roman" panose="02020603050405020304" pitchFamily="18" charset="0"/>
              </a:rPr>
              <a:t>Surgical instruments</a:t>
            </a:r>
          </a:p>
        </p:txBody>
      </p:sp>
      <p:sp>
        <p:nvSpPr>
          <p:cNvPr id="32779" name="Text Box 12">
            <a:extLst>
              <a:ext uri="{FF2B5EF4-FFF2-40B4-BE49-F238E27FC236}">
                <a16:creationId xmlns:a16="http://schemas.microsoft.com/office/drawing/2014/main" id="{F0320222-8D37-4599-A82E-48D9D5A25A17}"/>
              </a:ext>
            </a:extLst>
          </p:cNvPr>
          <p:cNvSpPr txBox="1">
            <a:spLocks noChangeArrowheads="1"/>
          </p:cNvSpPr>
          <p:nvPr/>
        </p:nvSpPr>
        <p:spPr bwMode="auto">
          <a:xfrm>
            <a:off x="685800" y="3843338"/>
            <a:ext cx="5486400" cy="23018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lnSpc>
                <a:spcPct val="125000"/>
              </a:lnSpc>
            </a:pPr>
            <a:r>
              <a:rPr lang="en-US" altLang="en-US" sz="1800"/>
              <a:t>Contaminated Sharps</a:t>
            </a:r>
          </a:p>
          <a:p>
            <a:pPr algn="ctr">
              <a:lnSpc>
                <a:spcPct val="125000"/>
              </a:lnSpc>
            </a:pPr>
            <a:r>
              <a:rPr lang="en-US" altLang="en-US"/>
              <a:t>Means any contaminated object that can penetrate the skin such as:</a:t>
            </a:r>
          </a:p>
          <a:p>
            <a:pPr algn="ctr">
              <a:lnSpc>
                <a:spcPct val="125000"/>
              </a:lnSpc>
            </a:pPr>
            <a:endParaRPr lang="en-US" altLang="en-US"/>
          </a:p>
          <a:p>
            <a:pPr>
              <a:lnSpc>
                <a:spcPct val="125000"/>
              </a:lnSpc>
            </a:pPr>
            <a:r>
              <a:rPr lang="en-US" altLang="en-US"/>
              <a:t>Needles</a:t>
            </a:r>
          </a:p>
          <a:p>
            <a:pPr>
              <a:lnSpc>
                <a:spcPct val="125000"/>
              </a:lnSpc>
            </a:pPr>
            <a:r>
              <a:rPr lang="en-US" altLang="en-US"/>
              <a:t>Scalpels</a:t>
            </a:r>
          </a:p>
          <a:p>
            <a:pPr>
              <a:lnSpc>
                <a:spcPct val="125000"/>
              </a:lnSpc>
            </a:pPr>
            <a:r>
              <a:rPr lang="en-US" altLang="en-US"/>
              <a:t>Broken glass</a:t>
            </a:r>
          </a:p>
          <a:p>
            <a:pPr>
              <a:lnSpc>
                <a:spcPct val="125000"/>
              </a:lnSpc>
            </a:pPr>
            <a:r>
              <a:rPr lang="en-US" altLang="en-US"/>
              <a:t>Broken capillary tubes</a:t>
            </a:r>
          </a:p>
          <a:p>
            <a:pPr>
              <a:lnSpc>
                <a:spcPct val="125000"/>
              </a:lnSpc>
            </a:pPr>
            <a:r>
              <a:rPr lang="en-US" altLang="en-US"/>
              <a:t>Exposed ends of dental wires</a:t>
            </a:r>
            <a:endParaRPr lang="en-US" altLang="en-US" sz="1200" b="0">
              <a:latin typeface="Tahoma" panose="020B0604030504040204" pitchFamily="34" charset="0"/>
            </a:endParaRPr>
          </a:p>
        </p:txBody>
      </p:sp>
      <p:pic>
        <p:nvPicPr>
          <p:cNvPr id="32780" name="Picture 18">
            <a:extLst>
              <a:ext uri="{FF2B5EF4-FFF2-40B4-BE49-F238E27FC236}">
                <a16:creationId xmlns:a16="http://schemas.microsoft.com/office/drawing/2014/main" id="{B10E71F9-B751-4632-8523-F684E01F61B4}"/>
              </a:ext>
            </a:extLst>
          </p:cNvPr>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4197350" y="6583363"/>
            <a:ext cx="2311400" cy="17335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a:extLst>
              <a:ext uri="{FF2B5EF4-FFF2-40B4-BE49-F238E27FC236}">
                <a16:creationId xmlns:a16="http://schemas.microsoft.com/office/drawing/2014/main" id="{BCA36D93-198B-4EAA-93C3-75545A35E225}"/>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34819" name="Text Box 3">
            <a:extLst>
              <a:ext uri="{FF2B5EF4-FFF2-40B4-BE49-F238E27FC236}">
                <a16:creationId xmlns:a16="http://schemas.microsoft.com/office/drawing/2014/main" id="{DDEBB9D4-0AB2-43F1-B9BD-921674EF299E}"/>
              </a:ext>
            </a:extLst>
          </p:cNvPr>
          <p:cNvSpPr txBox="1">
            <a:spLocks noChangeArrowheads="1"/>
          </p:cNvSpPr>
          <p:nvPr/>
        </p:nvSpPr>
        <p:spPr bwMode="auto">
          <a:xfrm>
            <a:off x="257175" y="523875"/>
            <a:ext cx="6296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Como se expone</a:t>
            </a:r>
            <a:endParaRPr lang="en-US" altLang="en-US" sz="2800"/>
          </a:p>
        </p:txBody>
      </p:sp>
      <p:sp>
        <p:nvSpPr>
          <p:cNvPr id="34820" name="Text Box 4">
            <a:extLst>
              <a:ext uri="{FF2B5EF4-FFF2-40B4-BE49-F238E27FC236}">
                <a16:creationId xmlns:a16="http://schemas.microsoft.com/office/drawing/2014/main" id="{DC913BF2-89D5-42DD-8754-30FE48B43B78}"/>
              </a:ext>
            </a:extLst>
          </p:cNvPr>
          <p:cNvSpPr txBox="1">
            <a:spLocks noChangeArrowheads="1"/>
          </p:cNvSpPr>
          <p:nvPr/>
        </p:nvSpPr>
        <p:spPr bwMode="auto">
          <a:xfrm>
            <a:off x="3649663" y="3141663"/>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cs typeface="Times New Roman" panose="02020603050405020304" pitchFamily="18" charset="0"/>
              </a:rPr>
              <a:t>Jeringas</a:t>
            </a:r>
          </a:p>
        </p:txBody>
      </p:sp>
      <p:sp>
        <p:nvSpPr>
          <p:cNvPr id="34821" name="Text Box 5">
            <a:extLst>
              <a:ext uri="{FF2B5EF4-FFF2-40B4-BE49-F238E27FC236}">
                <a16:creationId xmlns:a16="http://schemas.microsoft.com/office/drawing/2014/main" id="{FC91D4F0-D63F-4516-81DA-E3230A91F88B}"/>
              </a:ext>
            </a:extLst>
          </p:cNvPr>
          <p:cNvSpPr txBox="1">
            <a:spLocks noChangeArrowheads="1"/>
          </p:cNvSpPr>
          <p:nvPr/>
        </p:nvSpPr>
        <p:spPr bwMode="auto">
          <a:xfrm>
            <a:off x="4249738" y="8386763"/>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Tubo capilar</a:t>
            </a:r>
          </a:p>
        </p:txBody>
      </p:sp>
      <p:sp>
        <p:nvSpPr>
          <p:cNvPr id="34822" name="Text Box 6">
            <a:extLst>
              <a:ext uri="{FF2B5EF4-FFF2-40B4-BE49-F238E27FC236}">
                <a16:creationId xmlns:a16="http://schemas.microsoft.com/office/drawing/2014/main" id="{03D31990-30B2-4C34-B93D-E88188FF8A64}"/>
              </a:ext>
            </a:extLst>
          </p:cNvPr>
          <p:cNvSpPr txBox="1">
            <a:spLocks noChangeArrowheads="1"/>
          </p:cNvSpPr>
          <p:nvPr/>
        </p:nvSpPr>
        <p:spPr bwMode="auto">
          <a:xfrm>
            <a:off x="558800" y="3194050"/>
            <a:ext cx="16684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cs typeface="Times New Roman" panose="02020603050405020304" pitchFamily="18" charset="0"/>
              </a:rPr>
              <a:t>Agujas</a:t>
            </a:r>
          </a:p>
        </p:txBody>
      </p:sp>
      <p:sp>
        <p:nvSpPr>
          <p:cNvPr id="34823" name="Text Box 7">
            <a:extLst>
              <a:ext uri="{FF2B5EF4-FFF2-40B4-BE49-F238E27FC236}">
                <a16:creationId xmlns:a16="http://schemas.microsoft.com/office/drawing/2014/main" id="{D73EABD8-CB5A-407D-A760-43DF7A4EBBA0}"/>
              </a:ext>
            </a:extLst>
          </p:cNvPr>
          <p:cNvSpPr txBox="1">
            <a:spLocks noChangeArrowheads="1"/>
          </p:cNvSpPr>
          <p:nvPr/>
        </p:nvSpPr>
        <p:spPr bwMode="auto">
          <a:xfrm>
            <a:off x="115888" y="8467725"/>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cs typeface="Times New Roman" panose="02020603050405020304" pitchFamily="18" charset="0"/>
              </a:rPr>
              <a:t>Instrumentos quirúrgicos</a:t>
            </a:r>
          </a:p>
        </p:txBody>
      </p:sp>
      <p:sp>
        <p:nvSpPr>
          <p:cNvPr id="34824" name="Text Box 8">
            <a:extLst>
              <a:ext uri="{FF2B5EF4-FFF2-40B4-BE49-F238E27FC236}">
                <a16:creationId xmlns:a16="http://schemas.microsoft.com/office/drawing/2014/main" id="{CBF82ABB-5777-4970-8D54-05C5624996C0}"/>
              </a:ext>
            </a:extLst>
          </p:cNvPr>
          <p:cNvSpPr txBox="1">
            <a:spLocks noChangeArrowheads="1"/>
          </p:cNvSpPr>
          <p:nvPr/>
        </p:nvSpPr>
        <p:spPr bwMode="auto">
          <a:xfrm>
            <a:off x="457200" y="3843338"/>
            <a:ext cx="5943600" cy="23018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lnSpc>
                <a:spcPct val="125000"/>
              </a:lnSpc>
            </a:pPr>
            <a:r>
              <a:rPr lang="es-ES_tradnl" altLang="en-US" sz="1800"/>
              <a:t>Objetos Filosos Contaminados</a:t>
            </a:r>
          </a:p>
          <a:p>
            <a:pPr algn="ctr">
              <a:lnSpc>
                <a:spcPct val="125000"/>
              </a:lnSpc>
            </a:pPr>
            <a:r>
              <a:rPr lang="es-ES_tradnl" altLang="en-US"/>
              <a:t>Significa cualquier objeto contaminado que puede penetrar la piel tal como:</a:t>
            </a:r>
          </a:p>
          <a:p>
            <a:pPr algn="ctr">
              <a:lnSpc>
                <a:spcPct val="125000"/>
              </a:lnSpc>
            </a:pPr>
            <a:endParaRPr lang="en-US" altLang="en-US"/>
          </a:p>
          <a:p>
            <a:pPr>
              <a:lnSpc>
                <a:spcPct val="125000"/>
              </a:lnSpc>
            </a:pPr>
            <a:r>
              <a:rPr lang="es-ES_tradnl" altLang="en-US"/>
              <a:t>Agujas</a:t>
            </a:r>
          </a:p>
          <a:p>
            <a:pPr>
              <a:lnSpc>
                <a:spcPct val="125000"/>
              </a:lnSpc>
            </a:pPr>
            <a:r>
              <a:rPr lang="es-ES_tradnl" altLang="en-US"/>
              <a:t>Bisturís</a:t>
            </a:r>
          </a:p>
          <a:p>
            <a:pPr>
              <a:lnSpc>
                <a:spcPct val="125000"/>
              </a:lnSpc>
            </a:pPr>
            <a:r>
              <a:rPr lang="es-ES_tradnl" altLang="en-US"/>
              <a:t>Vidrios rotos</a:t>
            </a:r>
          </a:p>
          <a:p>
            <a:pPr>
              <a:lnSpc>
                <a:spcPct val="125000"/>
              </a:lnSpc>
            </a:pPr>
            <a:r>
              <a:rPr lang="es-ES_tradnl" altLang="en-US"/>
              <a:t>Tubos capilares rotos</a:t>
            </a:r>
          </a:p>
          <a:p>
            <a:pPr>
              <a:lnSpc>
                <a:spcPct val="125000"/>
              </a:lnSpc>
            </a:pPr>
            <a:r>
              <a:rPr lang="es-ES_tradnl" altLang="en-US"/>
              <a:t>Puntas expuestas de alambres para dientes</a:t>
            </a:r>
            <a:endParaRPr lang="en-US" altLang="en-US" sz="1200" b="0">
              <a:latin typeface="Tahoma" panose="020B0604030504040204" pitchFamily="34" charset="0"/>
            </a:endParaRPr>
          </a:p>
        </p:txBody>
      </p:sp>
      <p:pic>
        <p:nvPicPr>
          <p:cNvPr id="34825" name="Picture 9" descr="Needles">
            <a:extLst>
              <a:ext uri="{FF2B5EF4-FFF2-40B4-BE49-F238E27FC236}">
                <a16:creationId xmlns:a16="http://schemas.microsoft.com/office/drawing/2014/main" id="{D8459BEE-F853-41F7-BA6C-EC0CD441CBAB}"/>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3606800" y="1400175"/>
            <a:ext cx="2901950" cy="177006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826" name="Picture 11" descr="Hpyodermic">
            <a:extLst>
              <a:ext uri="{FF2B5EF4-FFF2-40B4-BE49-F238E27FC236}">
                <a16:creationId xmlns:a16="http://schemas.microsoft.com/office/drawing/2014/main" id="{47F26013-096E-489B-A807-0DCF727A7940}"/>
              </a:ext>
            </a:extLst>
          </p:cNvPr>
          <p:cNvPicPr>
            <a:picLocks noChangeAspect="1" noChangeArrowheads="1"/>
          </p:cNvPicPr>
          <p:nvPr/>
        </p:nvPicPr>
        <p:blipFill>
          <a:blip r:embed="rId4">
            <a:lum bright="40000"/>
            <a:extLst>
              <a:ext uri="{28A0092B-C50C-407E-A947-70E740481C1C}">
                <a14:useLocalDpi xmlns:a14="http://schemas.microsoft.com/office/drawing/2010/main" val="0"/>
              </a:ext>
            </a:extLst>
          </a:blip>
          <a:srcRect/>
          <a:stretch>
            <a:fillRect/>
          </a:stretch>
        </p:blipFill>
        <p:spPr bwMode="auto">
          <a:xfrm>
            <a:off x="414338" y="1287463"/>
            <a:ext cx="2133600" cy="1893887"/>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4827" name="Picture 12" descr="scalpel">
            <a:extLst>
              <a:ext uri="{FF2B5EF4-FFF2-40B4-BE49-F238E27FC236}">
                <a16:creationId xmlns:a16="http://schemas.microsoft.com/office/drawing/2014/main" id="{76AF147A-786F-4743-B9B2-5DBB7264F0E4}"/>
              </a:ext>
            </a:extLst>
          </p:cNvPr>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741363" y="6567488"/>
            <a:ext cx="12192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4">
            <a:extLst>
              <a:ext uri="{FF2B5EF4-FFF2-40B4-BE49-F238E27FC236}">
                <a16:creationId xmlns:a16="http://schemas.microsoft.com/office/drawing/2014/main" id="{1E617372-360C-441E-AA62-5B51DE418146}"/>
              </a:ext>
            </a:extLst>
          </p:cNvPr>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4197350" y="6583363"/>
            <a:ext cx="2311400" cy="17335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C01FEFD4-4878-4A8C-97B3-70D4762B5C61}"/>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36867" name="Text Box 3">
            <a:extLst>
              <a:ext uri="{FF2B5EF4-FFF2-40B4-BE49-F238E27FC236}">
                <a16:creationId xmlns:a16="http://schemas.microsoft.com/office/drawing/2014/main" id="{1D6D8FFD-1020-4431-ACF1-5410D85BD620}"/>
              </a:ext>
            </a:extLst>
          </p:cNvPr>
          <p:cNvSpPr txBox="1">
            <a:spLocks noChangeArrowheads="1"/>
          </p:cNvSpPr>
          <p:nvPr/>
        </p:nvSpPr>
        <p:spPr bwMode="auto">
          <a:xfrm>
            <a:off x="1371600" y="3657600"/>
            <a:ext cx="43434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120000"/>
              </a:lnSpc>
            </a:pPr>
            <a:r>
              <a:rPr lang="en-US" altLang="en-US" sz="1800">
                <a:cs typeface="Times New Roman" panose="02020603050405020304" pitchFamily="18" charset="0"/>
              </a:rPr>
              <a:t>Blood or body fluids on:</a:t>
            </a:r>
          </a:p>
          <a:p>
            <a:pPr>
              <a:lnSpc>
                <a:spcPct val="120000"/>
              </a:lnSpc>
            </a:pPr>
            <a:r>
              <a:rPr lang="en-US" altLang="en-US">
                <a:cs typeface="Times New Roman" panose="02020603050405020304" pitchFamily="18" charset="0"/>
              </a:rPr>
              <a:t>Linens</a:t>
            </a:r>
          </a:p>
          <a:p>
            <a:pPr>
              <a:lnSpc>
                <a:spcPct val="120000"/>
              </a:lnSpc>
            </a:pPr>
            <a:r>
              <a:rPr lang="en-US" altLang="en-US">
                <a:cs typeface="Times New Roman" panose="02020603050405020304" pitchFamily="18" charset="0"/>
              </a:rPr>
              <a:t>Rags</a:t>
            </a:r>
          </a:p>
          <a:p>
            <a:pPr>
              <a:lnSpc>
                <a:spcPct val="120000"/>
              </a:lnSpc>
            </a:pPr>
            <a:r>
              <a:rPr lang="en-US" altLang="en-US">
                <a:cs typeface="Times New Roman" panose="02020603050405020304" pitchFamily="18" charset="0"/>
              </a:rPr>
              <a:t>Towels</a:t>
            </a:r>
          </a:p>
          <a:p>
            <a:pPr>
              <a:lnSpc>
                <a:spcPct val="120000"/>
              </a:lnSpc>
            </a:pPr>
            <a:r>
              <a:rPr lang="en-US" altLang="en-US">
                <a:cs typeface="Times New Roman" panose="02020603050405020304" pitchFamily="18" charset="0"/>
              </a:rPr>
              <a:t>Sanitary napkins</a:t>
            </a:r>
          </a:p>
          <a:p>
            <a:pPr>
              <a:lnSpc>
                <a:spcPct val="120000"/>
              </a:lnSpc>
            </a:pPr>
            <a:r>
              <a:rPr lang="en-US" altLang="en-US">
                <a:cs typeface="Times New Roman" panose="02020603050405020304" pitchFamily="18" charset="0"/>
              </a:rPr>
              <a:t>Tampons</a:t>
            </a:r>
          </a:p>
          <a:p>
            <a:pPr>
              <a:lnSpc>
                <a:spcPct val="120000"/>
              </a:lnSpc>
            </a:pPr>
            <a:r>
              <a:rPr lang="en-US" altLang="en-US">
                <a:cs typeface="Times New Roman" panose="02020603050405020304" pitchFamily="18" charset="0"/>
              </a:rPr>
              <a:t>Condoms</a:t>
            </a:r>
          </a:p>
          <a:p>
            <a:pPr>
              <a:lnSpc>
                <a:spcPct val="120000"/>
              </a:lnSpc>
            </a:pPr>
            <a:r>
              <a:rPr lang="en-US" altLang="en-US">
                <a:cs typeface="Times New Roman" panose="02020603050405020304" pitchFamily="18" charset="0"/>
              </a:rPr>
              <a:t>Nasal secretions and tears with blood you can see</a:t>
            </a:r>
          </a:p>
          <a:p>
            <a:pPr>
              <a:lnSpc>
                <a:spcPct val="120000"/>
              </a:lnSpc>
            </a:pPr>
            <a:r>
              <a:rPr lang="en-US" altLang="en-US">
                <a:cs typeface="Times New Roman" panose="02020603050405020304" pitchFamily="18" charset="0"/>
              </a:rPr>
              <a:t>Urine or feces with blood you can see</a:t>
            </a:r>
          </a:p>
        </p:txBody>
      </p:sp>
      <p:pic>
        <p:nvPicPr>
          <p:cNvPr id="36868" name="Picture 4" descr="condom">
            <a:extLst>
              <a:ext uri="{FF2B5EF4-FFF2-40B4-BE49-F238E27FC236}">
                <a16:creationId xmlns:a16="http://schemas.microsoft.com/office/drawing/2014/main" id="{C0073E89-C36A-479A-A832-D0C0F6ECC671}"/>
              </a:ext>
            </a:extLst>
          </p:cNvPr>
          <p:cNvPicPr>
            <a:picLocks noChangeAspect="1" noChangeArrowheads="1"/>
          </p:cNvPicPr>
          <p:nvPr/>
        </p:nvPicPr>
        <p:blipFill>
          <a:blip r:embed="rId3">
            <a:lum bright="44000"/>
            <a:extLst>
              <a:ext uri="{28A0092B-C50C-407E-A947-70E740481C1C}">
                <a14:useLocalDpi xmlns:a14="http://schemas.microsoft.com/office/drawing/2010/main" val="0"/>
              </a:ext>
            </a:extLst>
          </a:blip>
          <a:srcRect/>
          <a:stretch>
            <a:fillRect/>
          </a:stretch>
        </p:blipFill>
        <p:spPr bwMode="auto">
          <a:xfrm>
            <a:off x="4313238" y="6781800"/>
            <a:ext cx="1873250" cy="126841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869" name="Text Box 5">
            <a:extLst>
              <a:ext uri="{FF2B5EF4-FFF2-40B4-BE49-F238E27FC236}">
                <a16:creationId xmlns:a16="http://schemas.microsoft.com/office/drawing/2014/main" id="{14979B3B-8916-4D49-947D-887A0E47638A}"/>
              </a:ext>
            </a:extLst>
          </p:cNvPr>
          <p:cNvSpPr txBox="1">
            <a:spLocks noChangeArrowheads="1"/>
          </p:cNvSpPr>
          <p:nvPr/>
        </p:nvSpPr>
        <p:spPr bwMode="auto">
          <a:xfrm>
            <a:off x="4267200" y="8066088"/>
            <a:ext cx="1720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cs typeface="Times New Roman" panose="02020603050405020304" pitchFamily="18" charset="0"/>
              </a:rPr>
              <a:t>Condoms</a:t>
            </a:r>
          </a:p>
        </p:txBody>
      </p:sp>
      <p:pic>
        <p:nvPicPr>
          <p:cNvPr id="36870" name="Picture 6" descr="Sanitary napkin Blue">
            <a:extLst>
              <a:ext uri="{FF2B5EF4-FFF2-40B4-BE49-F238E27FC236}">
                <a16:creationId xmlns:a16="http://schemas.microsoft.com/office/drawing/2014/main" id="{DC64E8BD-6E2C-462A-93BC-01E0170FA3EC}"/>
              </a:ext>
            </a:extLst>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858838" y="6705600"/>
            <a:ext cx="1552575" cy="12382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871" name="Text Box 7">
            <a:extLst>
              <a:ext uri="{FF2B5EF4-FFF2-40B4-BE49-F238E27FC236}">
                <a16:creationId xmlns:a16="http://schemas.microsoft.com/office/drawing/2014/main" id="{CA01007B-460A-4A6F-B062-414EBAF8CC40}"/>
              </a:ext>
            </a:extLst>
          </p:cNvPr>
          <p:cNvSpPr txBox="1">
            <a:spLocks noChangeArrowheads="1"/>
          </p:cNvSpPr>
          <p:nvPr/>
        </p:nvSpPr>
        <p:spPr bwMode="auto">
          <a:xfrm>
            <a:off x="457200" y="8018463"/>
            <a:ext cx="2438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cs typeface="Times New Roman" panose="02020603050405020304" pitchFamily="18" charset="0"/>
              </a:rPr>
              <a:t>Sanitary napkins or</a:t>
            </a:r>
          </a:p>
          <a:p>
            <a:pPr algn="ctr"/>
            <a:r>
              <a:rPr lang="en-US" altLang="en-US">
                <a:cs typeface="Times New Roman" panose="02020603050405020304" pitchFamily="18" charset="0"/>
              </a:rPr>
              <a:t>Tampons</a:t>
            </a:r>
          </a:p>
        </p:txBody>
      </p:sp>
      <p:pic>
        <p:nvPicPr>
          <p:cNvPr id="36872" name="Picture 8" descr="Rag">
            <a:extLst>
              <a:ext uri="{FF2B5EF4-FFF2-40B4-BE49-F238E27FC236}">
                <a16:creationId xmlns:a16="http://schemas.microsoft.com/office/drawing/2014/main" id="{431CDBB3-EA93-43C0-8761-B2D4FFCFF5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371600"/>
            <a:ext cx="2590800" cy="1808163"/>
          </a:xfrm>
          <a:prstGeom prst="rect">
            <a:avLst/>
          </a:prstGeom>
          <a:solidFill>
            <a:srgbClr val="FF3300"/>
          </a:solidFill>
          <a:ln w="3175">
            <a:solidFill>
              <a:srgbClr val="000000"/>
            </a:solidFill>
            <a:miter lim="800000"/>
            <a:headEnd/>
            <a:tailEnd/>
          </a:ln>
        </p:spPr>
      </p:pic>
      <p:sp>
        <p:nvSpPr>
          <p:cNvPr id="36873" name="Text Box 9">
            <a:extLst>
              <a:ext uri="{FF2B5EF4-FFF2-40B4-BE49-F238E27FC236}">
                <a16:creationId xmlns:a16="http://schemas.microsoft.com/office/drawing/2014/main" id="{E6D4287E-7694-44E7-8372-FB29DFC8740E}"/>
              </a:ext>
            </a:extLst>
          </p:cNvPr>
          <p:cNvSpPr txBox="1">
            <a:spLocks noChangeArrowheads="1"/>
          </p:cNvSpPr>
          <p:nvPr/>
        </p:nvSpPr>
        <p:spPr bwMode="auto">
          <a:xfrm>
            <a:off x="257175" y="523875"/>
            <a:ext cx="6296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How you get exposed</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extLst>
              <a:ext uri="{FF2B5EF4-FFF2-40B4-BE49-F238E27FC236}">
                <a16:creationId xmlns:a16="http://schemas.microsoft.com/office/drawing/2014/main" id="{BAA72C9C-3BEF-44C3-A28A-03E8551FBB19}"/>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38915" name="Text Box 3">
            <a:extLst>
              <a:ext uri="{FF2B5EF4-FFF2-40B4-BE49-F238E27FC236}">
                <a16:creationId xmlns:a16="http://schemas.microsoft.com/office/drawing/2014/main" id="{1DC03EDA-27EB-4A82-A847-4113033A1C5E}"/>
              </a:ext>
            </a:extLst>
          </p:cNvPr>
          <p:cNvSpPr txBox="1">
            <a:spLocks noChangeArrowheads="1"/>
          </p:cNvSpPr>
          <p:nvPr/>
        </p:nvSpPr>
        <p:spPr bwMode="auto">
          <a:xfrm>
            <a:off x="1371600" y="3657600"/>
            <a:ext cx="43434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120000"/>
              </a:lnSpc>
            </a:pPr>
            <a:r>
              <a:rPr lang="es-ES_tradnl" altLang="en-US" sz="1800">
                <a:cs typeface="Times New Roman" panose="02020603050405020304" pitchFamily="18" charset="0"/>
              </a:rPr>
              <a:t>Sangre o líquidos del cuerpo en:</a:t>
            </a:r>
          </a:p>
          <a:p>
            <a:pPr>
              <a:lnSpc>
                <a:spcPct val="120000"/>
              </a:lnSpc>
            </a:pPr>
            <a:r>
              <a:rPr lang="es-ES_tradnl" altLang="en-US">
                <a:cs typeface="Times New Roman" panose="02020603050405020304" pitchFamily="18" charset="0"/>
              </a:rPr>
              <a:t>Ropa blanca</a:t>
            </a:r>
          </a:p>
          <a:p>
            <a:pPr>
              <a:lnSpc>
                <a:spcPct val="120000"/>
              </a:lnSpc>
            </a:pPr>
            <a:r>
              <a:rPr lang="es-ES_tradnl" altLang="en-US">
                <a:cs typeface="Times New Roman" panose="02020603050405020304" pitchFamily="18" charset="0"/>
              </a:rPr>
              <a:t>Trapos</a:t>
            </a:r>
          </a:p>
          <a:p>
            <a:pPr>
              <a:lnSpc>
                <a:spcPct val="120000"/>
              </a:lnSpc>
            </a:pPr>
            <a:r>
              <a:rPr lang="es-ES_tradnl" altLang="en-US">
                <a:cs typeface="Times New Roman" panose="02020603050405020304" pitchFamily="18" charset="0"/>
              </a:rPr>
              <a:t>Toallas</a:t>
            </a:r>
          </a:p>
          <a:p>
            <a:pPr>
              <a:lnSpc>
                <a:spcPct val="120000"/>
              </a:lnSpc>
            </a:pPr>
            <a:r>
              <a:rPr lang="es-ES_tradnl" altLang="en-US">
                <a:cs typeface="Times New Roman" panose="02020603050405020304" pitchFamily="18" charset="0"/>
              </a:rPr>
              <a:t>Toallas sanitarias</a:t>
            </a:r>
          </a:p>
          <a:p>
            <a:pPr>
              <a:lnSpc>
                <a:spcPct val="120000"/>
              </a:lnSpc>
            </a:pPr>
            <a:r>
              <a:rPr lang="es-ES_tradnl" altLang="en-US">
                <a:cs typeface="Times New Roman" panose="02020603050405020304" pitchFamily="18" charset="0"/>
              </a:rPr>
              <a:t>Tampones</a:t>
            </a:r>
          </a:p>
          <a:p>
            <a:pPr>
              <a:lnSpc>
                <a:spcPct val="120000"/>
              </a:lnSpc>
            </a:pPr>
            <a:r>
              <a:rPr lang="es-ES_tradnl" altLang="en-US">
                <a:cs typeface="Times New Roman" panose="02020603050405020304" pitchFamily="18" charset="0"/>
              </a:rPr>
              <a:t>Condones</a:t>
            </a:r>
          </a:p>
          <a:p>
            <a:pPr>
              <a:lnSpc>
                <a:spcPct val="120000"/>
              </a:lnSpc>
            </a:pPr>
            <a:r>
              <a:rPr lang="es-ES_tradnl" altLang="en-US">
                <a:cs typeface="Times New Roman" panose="02020603050405020304" pitchFamily="18" charset="0"/>
              </a:rPr>
              <a:t>Secreciones de la nariz y lágrimas que se les ve sangre</a:t>
            </a:r>
          </a:p>
          <a:p>
            <a:pPr>
              <a:lnSpc>
                <a:spcPct val="120000"/>
              </a:lnSpc>
            </a:pPr>
            <a:r>
              <a:rPr lang="es-ES_tradnl" altLang="en-US">
                <a:cs typeface="Times New Roman" panose="02020603050405020304" pitchFamily="18" charset="0"/>
              </a:rPr>
              <a:t>Orina o heces que se les ve sangre</a:t>
            </a:r>
          </a:p>
        </p:txBody>
      </p:sp>
      <p:sp>
        <p:nvSpPr>
          <p:cNvPr id="38916" name="Text Box 4">
            <a:extLst>
              <a:ext uri="{FF2B5EF4-FFF2-40B4-BE49-F238E27FC236}">
                <a16:creationId xmlns:a16="http://schemas.microsoft.com/office/drawing/2014/main" id="{2509F890-73AA-48E5-B227-C439327D6B92}"/>
              </a:ext>
            </a:extLst>
          </p:cNvPr>
          <p:cNvSpPr txBox="1">
            <a:spLocks noChangeArrowheads="1"/>
          </p:cNvSpPr>
          <p:nvPr/>
        </p:nvSpPr>
        <p:spPr bwMode="auto">
          <a:xfrm>
            <a:off x="4267200" y="8066088"/>
            <a:ext cx="1720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cs typeface="Times New Roman" panose="02020603050405020304" pitchFamily="18" charset="0"/>
              </a:rPr>
              <a:t>Condones</a:t>
            </a:r>
          </a:p>
        </p:txBody>
      </p:sp>
      <p:sp>
        <p:nvSpPr>
          <p:cNvPr id="38917" name="Text Box 5">
            <a:extLst>
              <a:ext uri="{FF2B5EF4-FFF2-40B4-BE49-F238E27FC236}">
                <a16:creationId xmlns:a16="http://schemas.microsoft.com/office/drawing/2014/main" id="{F8923AFE-FC8D-4173-A4B5-642F1F6B7379}"/>
              </a:ext>
            </a:extLst>
          </p:cNvPr>
          <p:cNvSpPr txBox="1">
            <a:spLocks noChangeArrowheads="1"/>
          </p:cNvSpPr>
          <p:nvPr/>
        </p:nvSpPr>
        <p:spPr bwMode="auto">
          <a:xfrm>
            <a:off x="457200" y="8018463"/>
            <a:ext cx="2438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cs typeface="Times New Roman" panose="02020603050405020304" pitchFamily="18" charset="0"/>
              </a:rPr>
              <a:t>Toallas sanitarias ó</a:t>
            </a:r>
          </a:p>
          <a:p>
            <a:pPr algn="ctr"/>
            <a:r>
              <a:rPr lang="es-ES_tradnl" altLang="en-US">
                <a:cs typeface="Times New Roman" panose="02020603050405020304" pitchFamily="18" charset="0"/>
              </a:rPr>
              <a:t>Tampones</a:t>
            </a:r>
          </a:p>
        </p:txBody>
      </p:sp>
      <p:pic>
        <p:nvPicPr>
          <p:cNvPr id="38918" name="Picture 6" descr="Rag">
            <a:extLst>
              <a:ext uri="{FF2B5EF4-FFF2-40B4-BE49-F238E27FC236}">
                <a16:creationId xmlns:a16="http://schemas.microsoft.com/office/drawing/2014/main" id="{35A8CE03-31A3-4F0A-BC2C-C11C969CC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71600"/>
            <a:ext cx="2590800" cy="1808163"/>
          </a:xfrm>
          <a:prstGeom prst="rect">
            <a:avLst/>
          </a:prstGeom>
          <a:solidFill>
            <a:srgbClr val="FF3300"/>
          </a:solidFill>
          <a:ln w="3175">
            <a:solidFill>
              <a:srgbClr val="000000"/>
            </a:solidFill>
            <a:miter lim="800000"/>
            <a:headEnd/>
            <a:tailEnd/>
          </a:ln>
        </p:spPr>
      </p:pic>
      <p:sp>
        <p:nvSpPr>
          <p:cNvPr id="38919" name="Text Box 7">
            <a:extLst>
              <a:ext uri="{FF2B5EF4-FFF2-40B4-BE49-F238E27FC236}">
                <a16:creationId xmlns:a16="http://schemas.microsoft.com/office/drawing/2014/main" id="{A641CCDC-56BC-4FD3-AC04-94ADED50A552}"/>
              </a:ext>
            </a:extLst>
          </p:cNvPr>
          <p:cNvSpPr txBox="1">
            <a:spLocks noChangeArrowheads="1"/>
          </p:cNvSpPr>
          <p:nvPr/>
        </p:nvSpPr>
        <p:spPr bwMode="auto">
          <a:xfrm>
            <a:off x="257175" y="523875"/>
            <a:ext cx="6296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Como se expone</a:t>
            </a:r>
            <a:endParaRPr lang="en-US" altLang="en-US" sz="2800"/>
          </a:p>
        </p:txBody>
      </p:sp>
      <p:pic>
        <p:nvPicPr>
          <p:cNvPr id="38920" name="Picture 9" descr="Sanitary napkin Blue">
            <a:extLst>
              <a:ext uri="{FF2B5EF4-FFF2-40B4-BE49-F238E27FC236}">
                <a16:creationId xmlns:a16="http://schemas.microsoft.com/office/drawing/2014/main" id="{2FB10D89-B531-4AA1-A237-2DD7F77202D4}"/>
              </a:ext>
            </a:extLst>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858838" y="6705600"/>
            <a:ext cx="1552575" cy="12382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921" name="Picture 10" descr="condom">
            <a:extLst>
              <a:ext uri="{FF2B5EF4-FFF2-40B4-BE49-F238E27FC236}">
                <a16:creationId xmlns:a16="http://schemas.microsoft.com/office/drawing/2014/main" id="{EB840008-3BB3-4C34-A52A-7D037910755B}"/>
              </a:ext>
            </a:extLst>
          </p:cNvPr>
          <p:cNvPicPr>
            <a:picLocks noChangeAspect="1" noChangeArrowheads="1"/>
          </p:cNvPicPr>
          <p:nvPr/>
        </p:nvPicPr>
        <p:blipFill>
          <a:blip r:embed="rId5">
            <a:lum bright="44000"/>
            <a:extLst>
              <a:ext uri="{28A0092B-C50C-407E-A947-70E740481C1C}">
                <a14:useLocalDpi xmlns:a14="http://schemas.microsoft.com/office/drawing/2010/main" val="0"/>
              </a:ext>
            </a:extLst>
          </a:blip>
          <a:srcRect/>
          <a:stretch>
            <a:fillRect/>
          </a:stretch>
        </p:blipFill>
        <p:spPr bwMode="auto">
          <a:xfrm>
            <a:off x="4313238" y="6781800"/>
            <a:ext cx="1873250" cy="126841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a:extLst>
              <a:ext uri="{FF2B5EF4-FFF2-40B4-BE49-F238E27FC236}">
                <a16:creationId xmlns:a16="http://schemas.microsoft.com/office/drawing/2014/main" id="{A842FF24-942C-4C94-9D56-2B565F181594}"/>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panose="05000000000000000000" pitchFamily="2" charset="2"/>
              <a:buNone/>
            </a:pPr>
            <a:r>
              <a:rPr lang="en-US" altLang="en-US"/>
              <a:t>TO USE THIS TRAINING MODULE:</a:t>
            </a:r>
          </a:p>
          <a:p>
            <a:pPr>
              <a:buFont typeface="Wingdings" panose="05000000000000000000" pitchFamily="2" charset="2"/>
              <a:buNone/>
            </a:pPr>
            <a:endParaRPr lang="en-US" altLang="en-US"/>
          </a:p>
          <a:p>
            <a:pPr>
              <a:buFont typeface="Wingdings" panose="05000000000000000000" pitchFamily="2" charset="2"/>
              <a:buNone/>
            </a:pPr>
            <a:r>
              <a:rPr lang="en-US" altLang="en-US" sz="1200"/>
              <a:t>This Oregon OSHA training module is designed so that both English and Spanish-speaking people can use it.  The left-sided pages are in English and the right-sided pages are in Spanish.</a:t>
            </a:r>
          </a:p>
        </p:txBody>
      </p:sp>
      <p:sp>
        <p:nvSpPr>
          <p:cNvPr id="6147" name="Text Box 1027">
            <a:extLst>
              <a:ext uri="{FF2B5EF4-FFF2-40B4-BE49-F238E27FC236}">
                <a16:creationId xmlns:a16="http://schemas.microsoft.com/office/drawing/2014/main" id="{5A532E46-F2AF-464D-BC59-69744F4B2106}"/>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STEP 1</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2</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3</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4</a:t>
            </a:r>
          </a:p>
        </p:txBody>
      </p:sp>
      <p:graphicFrame>
        <p:nvGraphicFramePr>
          <p:cNvPr id="6148" name="Object 1028">
            <a:extLst>
              <a:ext uri="{FF2B5EF4-FFF2-40B4-BE49-F238E27FC236}">
                <a16:creationId xmlns:a16="http://schemas.microsoft.com/office/drawing/2014/main" id="{B5C5C477-7420-492C-9656-7A4E78C7C0DC}"/>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6351" name="Clip" r:id="rId4" imgW="1821485" imgH="1537106" progId="MS_ClipArt_Gallery.2">
                  <p:embed/>
                </p:oleObj>
              </mc:Choice>
              <mc:Fallback>
                <p:oleObj name="Clip" r:id="rId4" imgW="1821485" imgH="1537106" progId="MS_ClipArt_Gallery.2">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9" name="Group 1029">
            <a:extLst>
              <a:ext uri="{FF2B5EF4-FFF2-40B4-BE49-F238E27FC236}">
                <a16:creationId xmlns:a16="http://schemas.microsoft.com/office/drawing/2014/main" id="{2ADB5865-44B8-4323-87D0-5D36FDA53906}"/>
              </a:ext>
            </a:extLst>
          </p:cNvPr>
          <p:cNvGrpSpPr>
            <a:grpSpLocks/>
          </p:cNvGrpSpPr>
          <p:nvPr/>
        </p:nvGrpSpPr>
        <p:grpSpPr bwMode="auto">
          <a:xfrm>
            <a:off x="4735513" y="2646363"/>
            <a:ext cx="1303337" cy="1539875"/>
            <a:chOff x="1718" y="1040"/>
            <a:chExt cx="821" cy="970"/>
          </a:xfrm>
        </p:grpSpPr>
        <p:sp>
          <p:nvSpPr>
            <p:cNvPr id="6318" name="Freeform 1030">
              <a:extLst>
                <a:ext uri="{FF2B5EF4-FFF2-40B4-BE49-F238E27FC236}">
                  <a16:creationId xmlns:a16="http://schemas.microsoft.com/office/drawing/2014/main" id="{D30EDE18-95A8-45B1-B67C-66BF13570170}"/>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Freeform 1031">
              <a:extLst>
                <a:ext uri="{FF2B5EF4-FFF2-40B4-BE49-F238E27FC236}">
                  <a16:creationId xmlns:a16="http://schemas.microsoft.com/office/drawing/2014/main" id="{E28829FA-B665-440E-9902-C7F44B3CDF65}"/>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0" name="Freeform 1032">
              <a:extLst>
                <a:ext uri="{FF2B5EF4-FFF2-40B4-BE49-F238E27FC236}">
                  <a16:creationId xmlns:a16="http://schemas.microsoft.com/office/drawing/2014/main" id="{D90C9E3E-961D-40A3-82DA-7A9D257F4971}"/>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Freeform 1033">
              <a:extLst>
                <a:ext uri="{FF2B5EF4-FFF2-40B4-BE49-F238E27FC236}">
                  <a16:creationId xmlns:a16="http://schemas.microsoft.com/office/drawing/2014/main" id="{D88A7479-D2CB-4B93-B5A2-1E14F3E7B14C}"/>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Freeform 1034">
              <a:extLst>
                <a:ext uri="{FF2B5EF4-FFF2-40B4-BE49-F238E27FC236}">
                  <a16:creationId xmlns:a16="http://schemas.microsoft.com/office/drawing/2014/main" id="{5BAFFA2A-C2BE-49D5-8E6C-D6E058595AE9}"/>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3" name="Freeform 1035">
              <a:extLst>
                <a:ext uri="{FF2B5EF4-FFF2-40B4-BE49-F238E27FC236}">
                  <a16:creationId xmlns:a16="http://schemas.microsoft.com/office/drawing/2014/main" id="{002CFC3C-9287-4B3B-A2F6-31BE48E388A6}"/>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4" name="Freeform 1036">
              <a:extLst>
                <a:ext uri="{FF2B5EF4-FFF2-40B4-BE49-F238E27FC236}">
                  <a16:creationId xmlns:a16="http://schemas.microsoft.com/office/drawing/2014/main" id="{A320B2F2-FD45-47BA-B285-53CB39EE1FF5}"/>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5" name="Freeform 1037">
              <a:extLst>
                <a:ext uri="{FF2B5EF4-FFF2-40B4-BE49-F238E27FC236}">
                  <a16:creationId xmlns:a16="http://schemas.microsoft.com/office/drawing/2014/main" id="{475CC112-1800-40DB-901A-E58D554FEADF}"/>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6" name="Freeform 1038">
              <a:extLst>
                <a:ext uri="{FF2B5EF4-FFF2-40B4-BE49-F238E27FC236}">
                  <a16:creationId xmlns:a16="http://schemas.microsoft.com/office/drawing/2014/main" id="{C85E3180-943A-4493-9FB6-99FDFBCEC9A2}"/>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7" name="Freeform 1039">
              <a:extLst>
                <a:ext uri="{FF2B5EF4-FFF2-40B4-BE49-F238E27FC236}">
                  <a16:creationId xmlns:a16="http://schemas.microsoft.com/office/drawing/2014/main" id="{AF96571E-3502-43E2-A53D-56227696CB93}"/>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8" name="Freeform 1040">
              <a:extLst>
                <a:ext uri="{FF2B5EF4-FFF2-40B4-BE49-F238E27FC236}">
                  <a16:creationId xmlns:a16="http://schemas.microsoft.com/office/drawing/2014/main" id="{F773647C-A8FA-473A-91A4-3C13879AE4FF}"/>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9" name="Freeform 1041">
              <a:extLst>
                <a:ext uri="{FF2B5EF4-FFF2-40B4-BE49-F238E27FC236}">
                  <a16:creationId xmlns:a16="http://schemas.microsoft.com/office/drawing/2014/main" id="{AC2EE587-5C48-4556-A8C3-6467C0B00BE7}"/>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0" name="Freeform 1042">
              <a:extLst>
                <a:ext uri="{FF2B5EF4-FFF2-40B4-BE49-F238E27FC236}">
                  <a16:creationId xmlns:a16="http://schemas.microsoft.com/office/drawing/2014/main" id="{43D1F241-85BD-4AE5-820B-FD491989EE36}"/>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1" name="Freeform 1043">
              <a:extLst>
                <a:ext uri="{FF2B5EF4-FFF2-40B4-BE49-F238E27FC236}">
                  <a16:creationId xmlns:a16="http://schemas.microsoft.com/office/drawing/2014/main" id="{9A2A1FA2-7A66-4C66-A8D9-9A0F72F1A973}"/>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2" name="Freeform 1044">
              <a:extLst>
                <a:ext uri="{FF2B5EF4-FFF2-40B4-BE49-F238E27FC236}">
                  <a16:creationId xmlns:a16="http://schemas.microsoft.com/office/drawing/2014/main" id="{C74894E6-9672-4866-9B02-ECFB18116DD5}"/>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3" name="Freeform 1045">
              <a:extLst>
                <a:ext uri="{FF2B5EF4-FFF2-40B4-BE49-F238E27FC236}">
                  <a16:creationId xmlns:a16="http://schemas.microsoft.com/office/drawing/2014/main" id="{C2071F1F-F1CA-4DDC-A544-8390D78600A3}"/>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4" name="Freeform 1046">
              <a:extLst>
                <a:ext uri="{FF2B5EF4-FFF2-40B4-BE49-F238E27FC236}">
                  <a16:creationId xmlns:a16="http://schemas.microsoft.com/office/drawing/2014/main" id="{8D07C618-245C-4C01-9DA3-02A6100437B4}"/>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5" name="Freeform 1047">
              <a:extLst>
                <a:ext uri="{FF2B5EF4-FFF2-40B4-BE49-F238E27FC236}">
                  <a16:creationId xmlns:a16="http://schemas.microsoft.com/office/drawing/2014/main" id="{901C838E-3768-4005-AE86-EDC6DFAD79FE}"/>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0" name="Group 1048">
            <a:extLst>
              <a:ext uri="{FF2B5EF4-FFF2-40B4-BE49-F238E27FC236}">
                <a16:creationId xmlns:a16="http://schemas.microsoft.com/office/drawing/2014/main" id="{100F3876-C623-4004-8774-E413B9D208B1}"/>
              </a:ext>
            </a:extLst>
          </p:cNvPr>
          <p:cNvGrpSpPr>
            <a:grpSpLocks/>
          </p:cNvGrpSpPr>
          <p:nvPr/>
        </p:nvGrpSpPr>
        <p:grpSpPr bwMode="auto">
          <a:xfrm>
            <a:off x="4572000" y="6553200"/>
            <a:ext cx="1763713" cy="1531938"/>
            <a:chOff x="912" y="2928"/>
            <a:chExt cx="1440" cy="1139"/>
          </a:xfrm>
        </p:grpSpPr>
        <p:grpSp>
          <p:nvGrpSpPr>
            <p:cNvPr id="6183" name="Group 1049">
              <a:extLst>
                <a:ext uri="{FF2B5EF4-FFF2-40B4-BE49-F238E27FC236}">
                  <a16:creationId xmlns:a16="http://schemas.microsoft.com/office/drawing/2014/main" id="{EE4B8ADB-9815-4489-BC86-4957B48B23FD}"/>
                </a:ext>
              </a:extLst>
            </p:cNvPr>
            <p:cNvGrpSpPr>
              <a:grpSpLocks/>
            </p:cNvGrpSpPr>
            <p:nvPr/>
          </p:nvGrpSpPr>
          <p:grpSpPr bwMode="auto">
            <a:xfrm>
              <a:off x="912" y="2928"/>
              <a:ext cx="912" cy="1139"/>
              <a:chOff x="912" y="2160"/>
              <a:chExt cx="1308" cy="1907"/>
            </a:xfrm>
          </p:grpSpPr>
          <p:grpSp>
            <p:nvGrpSpPr>
              <p:cNvPr id="6204" name="Group 1050">
                <a:extLst>
                  <a:ext uri="{FF2B5EF4-FFF2-40B4-BE49-F238E27FC236}">
                    <a16:creationId xmlns:a16="http://schemas.microsoft.com/office/drawing/2014/main" id="{51BEC2ED-F570-4F13-B3E3-363315427194}"/>
                  </a:ext>
                </a:extLst>
              </p:cNvPr>
              <p:cNvGrpSpPr>
                <a:grpSpLocks/>
              </p:cNvGrpSpPr>
              <p:nvPr/>
            </p:nvGrpSpPr>
            <p:grpSpPr bwMode="auto">
              <a:xfrm>
                <a:off x="1536" y="2784"/>
                <a:ext cx="684" cy="947"/>
                <a:chOff x="1609" y="2407"/>
                <a:chExt cx="684" cy="947"/>
              </a:xfrm>
            </p:grpSpPr>
            <p:sp>
              <p:nvSpPr>
                <p:cNvPr id="6281" name="Freeform 1051">
                  <a:extLst>
                    <a:ext uri="{FF2B5EF4-FFF2-40B4-BE49-F238E27FC236}">
                      <a16:creationId xmlns:a16="http://schemas.microsoft.com/office/drawing/2014/main" id="{F1336FAD-CABA-4F9C-B7D7-13392EC70595}"/>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Freeform 1052">
                  <a:extLst>
                    <a:ext uri="{FF2B5EF4-FFF2-40B4-BE49-F238E27FC236}">
                      <a16:creationId xmlns:a16="http://schemas.microsoft.com/office/drawing/2014/main" id="{FC4D5233-FD54-4F5E-83E5-85274AC474B0}"/>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1053">
                  <a:extLst>
                    <a:ext uri="{FF2B5EF4-FFF2-40B4-BE49-F238E27FC236}">
                      <a16:creationId xmlns:a16="http://schemas.microsoft.com/office/drawing/2014/main" id="{70E46681-1660-4462-B02B-D895480856B4}"/>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054">
                  <a:extLst>
                    <a:ext uri="{FF2B5EF4-FFF2-40B4-BE49-F238E27FC236}">
                      <a16:creationId xmlns:a16="http://schemas.microsoft.com/office/drawing/2014/main" id="{AF5780B3-57BC-4396-9C01-26CDE09F0481}"/>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055">
                  <a:extLst>
                    <a:ext uri="{FF2B5EF4-FFF2-40B4-BE49-F238E27FC236}">
                      <a16:creationId xmlns:a16="http://schemas.microsoft.com/office/drawing/2014/main" id="{B4D6B3A3-0858-40F0-B5F2-2BD4681067F4}"/>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056">
                  <a:extLst>
                    <a:ext uri="{FF2B5EF4-FFF2-40B4-BE49-F238E27FC236}">
                      <a16:creationId xmlns:a16="http://schemas.microsoft.com/office/drawing/2014/main" id="{849ACE3D-C8C5-42DB-A2F3-A106A0BC9943}"/>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057">
                  <a:extLst>
                    <a:ext uri="{FF2B5EF4-FFF2-40B4-BE49-F238E27FC236}">
                      <a16:creationId xmlns:a16="http://schemas.microsoft.com/office/drawing/2014/main" id="{C19D91F2-5703-4130-AB90-0E0D751F56EB}"/>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058">
                  <a:extLst>
                    <a:ext uri="{FF2B5EF4-FFF2-40B4-BE49-F238E27FC236}">
                      <a16:creationId xmlns:a16="http://schemas.microsoft.com/office/drawing/2014/main" id="{F5FA1B9C-D802-44C1-8E5E-393D735125E8}"/>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059">
                  <a:extLst>
                    <a:ext uri="{FF2B5EF4-FFF2-40B4-BE49-F238E27FC236}">
                      <a16:creationId xmlns:a16="http://schemas.microsoft.com/office/drawing/2014/main" id="{FF011293-FCAC-48B8-A2B0-A9CF4AEFD296}"/>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060">
                  <a:extLst>
                    <a:ext uri="{FF2B5EF4-FFF2-40B4-BE49-F238E27FC236}">
                      <a16:creationId xmlns:a16="http://schemas.microsoft.com/office/drawing/2014/main" id="{51682ABD-398A-467B-BE1B-D1AC38E06E91}"/>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Freeform 1061">
                  <a:extLst>
                    <a:ext uri="{FF2B5EF4-FFF2-40B4-BE49-F238E27FC236}">
                      <a16:creationId xmlns:a16="http://schemas.microsoft.com/office/drawing/2014/main" id="{0E5A4AA0-C9EC-4D4E-AD2E-33EF936D6F6D}"/>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2" name="Freeform 1062">
                  <a:extLst>
                    <a:ext uri="{FF2B5EF4-FFF2-40B4-BE49-F238E27FC236}">
                      <a16:creationId xmlns:a16="http://schemas.microsoft.com/office/drawing/2014/main" id="{DB76F82D-C694-4553-9228-C0209714487B}"/>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3" name="Freeform 1063">
                  <a:extLst>
                    <a:ext uri="{FF2B5EF4-FFF2-40B4-BE49-F238E27FC236}">
                      <a16:creationId xmlns:a16="http://schemas.microsoft.com/office/drawing/2014/main" id="{C3219E78-BB0C-492B-9EEB-020C1BC6B539}"/>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4" name="Freeform 1064">
                  <a:extLst>
                    <a:ext uri="{FF2B5EF4-FFF2-40B4-BE49-F238E27FC236}">
                      <a16:creationId xmlns:a16="http://schemas.microsoft.com/office/drawing/2014/main" id="{F050FA3B-D95B-497E-958A-0D0105E57606}"/>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5" name="Freeform 1065">
                  <a:extLst>
                    <a:ext uri="{FF2B5EF4-FFF2-40B4-BE49-F238E27FC236}">
                      <a16:creationId xmlns:a16="http://schemas.microsoft.com/office/drawing/2014/main" id="{949B0EAD-6C2F-4E15-B08F-A0889C6AA053}"/>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1066">
                  <a:extLst>
                    <a:ext uri="{FF2B5EF4-FFF2-40B4-BE49-F238E27FC236}">
                      <a16:creationId xmlns:a16="http://schemas.microsoft.com/office/drawing/2014/main" id="{4283FF85-49A6-4DAC-9950-7B3862EC5CC8}"/>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7" name="Freeform 1067">
                  <a:extLst>
                    <a:ext uri="{FF2B5EF4-FFF2-40B4-BE49-F238E27FC236}">
                      <a16:creationId xmlns:a16="http://schemas.microsoft.com/office/drawing/2014/main" id="{6A51C2A1-C15D-4301-84CA-1B3273F16908}"/>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8" name="Freeform 1068">
                  <a:extLst>
                    <a:ext uri="{FF2B5EF4-FFF2-40B4-BE49-F238E27FC236}">
                      <a16:creationId xmlns:a16="http://schemas.microsoft.com/office/drawing/2014/main" id="{91AC1B3B-B073-4581-BCF4-3A5C61F6ADC3}"/>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9" name="Freeform 1069">
                  <a:extLst>
                    <a:ext uri="{FF2B5EF4-FFF2-40B4-BE49-F238E27FC236}">
                      <a16:creationId xmlns:a16="http://schemas.microsoft.com/office/drawing/2014/main" id="{81069582-FB8D-4A28-B8B8-EF1C4F82FC72}"/>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1070">
                  <a:extLst>
                    <a:ext uri="{FF2B5EF4-FFF2-40B4-BE49-F238E27FC236}">
                      <a16:creationId xmlns:a16="http://schemas.microsoft.com/office/drawing/2014/main" id="{0C6F6D30-7183-4D52-8AF7-5D1B1598C579}"/>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1" name="Freeform 1071">
                  <a:extLst>
                    <a:ext uri="{FF2B5EF4-FFF2-40B4-BE49-F238E27FC236}">
                      <a16:creationId xmlns:a16="http://schemas.microsoft.com/office/drawing/2014/main" id="{1E12583C-149E-40C0-A4C5-CEC81E921429}"/>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072">
                  <a:extLst>
                    <a:ext uri="{FF2B5EF4-FFF2-40B4-BE49-F238E27FC236}">
                      <a16:creationId xmlns:a16="http://schemas.microsoft.com/office/drawing/2014/main" id="{8623126C-B2C3-43A4-AF82-844A889F792E}"/>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073">
                  <a:extLst>
                    <a:ext uri="{FF2B5EF4-FFF2-40B4-BE49-F238E27FC236}">
                      <a16:creationId xmlns:a16="http://schemas.microsoft.com/office/drawing/2014/main" id="{FA040DAE-AB75-4B6C-8A40-84B8AA9E99BB}"/>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4" name="Freeform 1074">
                  <a:extLst>
                    <a:ext uri="{FF2B5EF4-FFF2-40B4-BE49-F238E27FC236}">
                      <a16:creationId xmlns:a16="http://schemas.microsoft.com/office/drawing/2014/main" id="{50DAE636-76B9-4107-94FA-D021E1B1348D}"/>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5" name="Freeform 1075">
                  <a:extLst>
                    <a:ext uri="{FF2B5EF4-FFF2-40B4-BE49-F238E27FC236}">
                      <a16:creationId xmlns:a16="http://schemas.microsoft.com/office/drawing/2014/main" id="{490C7167-1680-49D9-9C1A-D62E50DFBCF3}"/>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076">
                  <a:extLst>
                    <a:ext uri="{FF2B5EF4-FFF2-40B4-BE49-F238E27FC236}">
                      <a16:creationId xmlns:a16="http://schemas.microsoft.com/office/drawing/2014/main" id="{3F9E037A-23C4-496D-A7D1-2D486186E204}"/>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1077">
                  <a:extLst>
                    <a:ext uri="{FF2B5EF4-FFF2-40B4-BE49-F238E27FC236}">
                      <a16:creationId xmlns:a16="http://schemas.microsoft.com/office/drawing/2014/main" id="{A194B144-474A-42EF-8FE8-6DC2BC2F00EB}"/>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1078">
                  <a:extLst>
                    <a:ext uri="{FF2B5EF4-FFF2-40B4-BE49-F238E27FC236}">
                      <a16:creationId xmlns:a16="http://schemas.microsoft.com/office/drawing/2014/main" id="{54EB1533-DADD-4314-8D43-047B0C09FC74}"/>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1079">
                  <a:extLst>
                    <a:ext uri="{FF2B5EF4-FFF2-40B4-BE49-F238E27FC236}">
                      <a16:creationId xmlns:a16="http://schemas.microsoft.com/office/drawing/2014/main" id="{1C5DEA49-76CC-47B9-A96D-AF3DF1056966}"/>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Freeform 1080">
                  <a:extLst>
                    <a:ext uri="{FF2B5EF4-FFF2-40B4-BE49-F238E27FC236}">
                      <a16:creationId xmlns:a16="http://schemas.microsoft.com/office/drawing/2014/main" id="{BCA856DF-5E81-4A90-8154-50E7CEECFF54}"/>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Freeform 1081">
                  <a:extLst>
                    <a:ext uri="{FF2B5EF4-FFF2-40B4-BE49-F238E27FC236}">
                      <a16:creationId xmlns:a16="http://schemas.microsoft.com/office/drawing/2014/main" id="{DB9CB197-0D7F-4318-B66B-540CBBEFD63F}"/>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Freeform 1082">
                  <a:extLst>
                    <a:ext uri="{FF2B5EF4-FFF2-40B4-BE49-F238E27FC236}">
                      <a16:creationId xmlns:a16="http://schemas.microsoft.com/office/drawing/2014/main" id="{B1557FED-9027-48D6-B97E-07B980484E04}"/>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Freeform 1083">
                  <a:extLst>
                    <a:ext uri="{FF2B5EF4-FFF2-40B4-BE49-F238E27FC236}">
                      <a16:creationId xmlns:a16="http://schemas.microsoft.com/office/drawing/2014/main" id="{19CACFF7-CBB5-4FDD-B413-DFADE618C000}"/>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Freeform 1084">
                  <a:extLst>
                    <a:ext uri="{FF2B5EF4-FFF2-40B4-BE49-F238E27FC236}">
                      <a16:creationId xmlns:a16="http://schemas.microsoft.com/office/drawing/2014/main" id="{F42C8571-8DF6-4579-B917-ECBCD74533AB}"/>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Freeform 1085">
                  <a:extLst>
                    <a:ext uri="{FF2B5EF4-FFF2-40B4-BE49-F238E27FC236}">
                      <a16:creationId xmlns:a16="http://schemas.microsoft.com/office/drawing/2014/main" id="{F60A9C7C-4196-4530-A39C-3B4D02DEEAF5}"/>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Freeform 1086">
                  <a:extLst>
                    <a:ext uri="{FF2B5EF4-FFF2-40B4-BE49-F238E27FC236}">
                      <a16:creationId xmlns:a16="http://schemas.microsoft.com/office/drawing/2014/main" id="{108560DE-FEC2-4C7E-8C15-8C65F7605ED1}"/>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Freeform 1087">
                  <a:extLst>
                    <a:ext uri="{FF2B5EF4-FFF2-40B4-BE49-F238E27FC236}">
                      <a16:creationId xmlns:a16="http://schemas.microsoft.com/office/drawing/2014/main" id="{561F28EF-32EB-4B83-B9B9-91501C71E7F8}"/>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5" name="Group 1088">
                <a:extLst>
                  <a:ext uri="{FF2B5EF4-FFF2-40B4-BE49-F238E27FC236}">
                    <a16:creationId xmlns:a16="http://schemas.microsoft.com/office/drawing/2014/main" id="{08E3E397-C464-4D32-AF6B-988214AAD9DF}"/>
                  </a:ext>
                </a:extLst>
              </p:cNvPr>
              <p:cNvGrpSpPr>
                <a:grpSpLocks/>
              </p:cNvGrpSpPr>
              <p:nvPr/>
            </p:nvGrpSpPr>
            <p:grpSpPr bwMode="auto">
              <a:xfrm>
                <a:off x="912" y="3120"/>
                <a:ext cx="684" cy="947"/>
                <a:chOff x="1609" y="2407"/>
                <a:chExt cx="684" cy="947"/>
              </a:xfrm>
            </p:grpSpPr>
            <p:sp>
              <p:nvSpPr>
                <p:cNvPr id="6244" name="Freeform 1089">
                  <a:extLst>
                    <a:ext uri="{FF2B5EF4-FFF2-40B4-BE49-F238E27FC236}">
                      <a16:creationId xmlns:a16="http://schemas.microsoft.com/office/drawing/2014/main" id="{391044EB-AD42-474B-BF8D-54D4D22F1FCC}"/>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090">
                  <a:extLst>
                    <a:ext uri="{FF2B5EF4-FFF2-40B4-BE49-F238E27FC236}">
                      <a16:creationId xmlns:a16="http://schemas.microsoft.com/office/drawing/2014/main" id="{AB1E87FF-3A45-452F-A442-643786F733B5}"/>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Freeform 1091">
                  <a:extLst>
                    <a:ext uri="{FF2B5EF4-FFF2-40B4-BE49-F238E27FC236}">
                      <a16:creationId xmlns:a16="http://schemas.microsoft.com/office/drawing/2014/main" id="{45C0D52A-0D5E-44D7-BC78-06D99AE4B632}"/>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092">
                  <a:extLst>
                    <a:ext uri="{FF2B5EF4-FFF2-40B4-BE49-F238E27FC236}">
                      <a16:creationId xmlns:a16="http://schemas.microsoft.com/office/drawing/2014/main" id="{C3D6DEBD-6D7A-47D9-9EB0-2267C4003D7B}"/>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093">
                  <a:extLst>
                    <a:ext uri="{FF2B5EF4-FFF2-40B4-BE49-F238E27FC236}">
                      <a16:creationId xmlns:a16="http://schemas.microsoft.com/office/drawing/2014/main" id="{7110FE95-DDCD-4924-96B6-130D45CE558A}"/>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Freeform 1094">
                  <a:extLst>
                    <a:ext uri="{FF2B5EF4-FFF2-40B4-BE49-F238E27FC236}">
                      <a16:creationId xmlns:a16="http://schemas.microsoft.com/office/drawing/2014/main" id="{4D0A0DE8-57B3-46E2-989C-254799D6F7D6}"/>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Freeform 1095">
                  <a:extLst>
                    <a:ext uri="{FF2B5EF4-FFF2-40B4-BE49-F238E27FC236}">
                      <a16:creationId xmlns:a16="http://schemas.microsoft.com/office/drawing/2014/main" id="{793906C8-D3AE-48DE-85F5-793151C3B6D5}"/>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Freeform 1096">
                  <a:extLst>
                    <a:ext uri="{FF2B5EF4-FFF2-40B4-BE49-F238E27FC236}">
                      <a16:creationId xmlns:a16="http://schemas.microsoft.com/office/drawing/2014/main" id="{6A42B4E4-587C-40C2-85D8-115CEC2D96B9}"/>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Freeform 1097">
                  <a:extLst>
                    <a:ext uri="{FF2B5EF4-FFF2-40B4-BE49-F238E27FC236}">
                      <a16:creationId xmlns:a16="http://schemas.microsoft.com/office/drawing/2014/main" id="{56E2D362-2030-4CC5-A5F4-BCFC2EC37372}"/>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Freeform 1098">
                  <a:extLst>
                    <a:ext uri="{FF2B5EF4-FFF2-40B4-BE49-F238E27FC236}">
                      <a16:creationId xmlns:a16="http://schemas.microsoft.com/office/drawing/2014/main" id="{DE180FDC-8575-4A61-A5CB-E634BAC2AC2F}"/>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Freeform 1099">
                  <a:extLst>
                    <a:ext uri="{FF2B5EF4-FFF2-40B4-BE49-F238E27FC236}">
                      <a16:creationId xmlns:a16="http://schemas.microsoft.com/office/drawing/2014/main" id="{C125AD06-DCB6-4DBC-B3B4-D3EFF27A99B3}"/>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Freeform 1100">
                  <a:extLst>
                    <a:ext uri="{FF2B5EF4-FFF2-40B4-BE49-F238E27FC236}">
                      <a16:creationId xmlns:a16="http://schemas.microsoft.com/office/drawing/2014/main" id="{89D179EA-1447-4E20-A4F5-4D9508863B93}"/>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Freeform 1101">
                  <a:extLst>
                    <a:ext uri="{FF2B5EF4-FFF2-40B4-BE49-F238E27FC236}">
                      <a16:creationId xmlns:a16="http://schemas.microsoft.com/office/drawing/2014/main" id="{38F2BD97-13C8-40F5-8FF0-5D0E3E969F4C}"/>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Freeform 1102">
                  <a:extLst>
                    <a:ext uri="{FF2B5EF4-FFF2-40B4-BE49-F238E27FC236}">
                      <a16:creationId xmlns:a16="http://schemas.microsoft.com/office/drawing/2014/main" id="{561397C6-C026-4B1A-B177-222EB472AD86}"/>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 name="Freeform 1103">
                  <a:extLst>
                    <a:ext uri="{FF2B5EF4-FFF2-40B4-BE49-F238E27FC236}">
                      <a16:creationId xmlns:a16="http://schemas.microsoft.com/office/drawing/2014/main" id="{50CC6555-B7B3-4212-9808-9C519E1A5BFD}"/>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 name="Freeform 1104">
                  <a:extLst>
                    <a:ext uri="{FF2B5EF4-FFF2-40B4-BE49-F238E27FC236}">
                      <a16:creationId xmlns:a16="http://schemas.microsoft.com/office/drawing/2014/main" id="{B6E19E2D-B9B8-4076-ABE9-5884F2435D3F}"/>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 name="Freeform 1105">
                  <a:extLst>
                    <a:ext uri="{FF2B5EF4-FFF2-40B4-BE49-F238E27FC236}">
                      <a16:creationId xmlns:a16="http://schemas.microsoft.com/office/drawing/2014/main" id="{22F16B47-673F-4F12-91E4-AF28AD1F5169}"/>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1106">
                  <a:extLst>
                    <a:ext uri="{FF2B5EF4-FFF2-40B4-BE49-F238E27FC236}">
                      <a16:creationId xmlns:a16="http://schemas.microsoft.com/office/drawing/2014/main" id="{5CC98471-30EB-4602-9C4D-E0855E90C818}"/>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 name="Freeform 1107">
                  <a:extLst>
                    <a:ext uri="{FF2B5EF4-FFF2-40B4-BE49-F238E27FC236}">
                      <a16:creationId xmlns:a16="http://schemas.microsoft.com/office/drawing/2014/main" id="{C941B3AD-60F3-44C2-AA63-9D8E249A8611}"/>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 name="Freeform 1108">
                  <a:extLst>
                    <a:ext uri="{FF2B5EF4-FFF2-40B4-BE49-F238E27FC236}">
                      <a16:creationId xmlns:a16="http://schemas.microsoft.com/office/drawing/2014/main" id="{62838A0F-2861-4A26-A5C4-FF4C221B7F14}"/>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 name="Freeform 1109">
                  <a:extLst>
                    <a:ext uri="{FF2B5EF4-FFF2-40B4-BE49-F238E27FC236}">
                      <a16:creationId xmlns:a16="http://schemas.microsoft.com/office/drawing/2014/main" id="{699EB32E-1C74-43EC-BF88-A222DD414305}"/>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1110">
                  <a:extLst>
                    <a:ext uri="{FF2B5EF4-FFF2-40B4-BE49-F238E27FC236}">
                      <a16:creationId xmlns:a16="http://schemas.microsoft.com/office/drawing/2014/main" id="{B5563102-CDEC-4623-9A1C-D6A3468CDA12}"/>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 name="Freeform 1111">
                  <a:extLst>
                    <a:ext uri="{FF2B5EF4-FFF2-40B4-BE49-F238E27FC236}">
                      <a16:creationId xmlns:a16="http://schemas.microsoft.com/office/drawing/2014/main" id="{E7CDC401-0380-4BB4-A68A-3406C810D149}"/>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1112">
                  <a:extLst>
                    <a:ext uri="{FF2B5EF4-FFF2-40B4-BE49-F238E27FC236}">
                      <a16:creationId xmlns:a16="http://schemas.microsoft.com/office/drawing/2014/main" id="{3E3EF089-9E10-427B-91E7-9F182867AD97}"/>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 name="Freeform 1113">
                  <a:extLst>
                    <a:ext uri="{FF2B5EF4-FFF2-40B4-BE49-F238E27FC236}">
                      <a16:creationId xmlns:a16="http://schemas.microsoft.com/office/drawing/2014/main" id="{ACD8EED6-DE12-4BB3-A816-870EC152C34A}"/>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1114">
                  <a:extLst>
                    <a:ext uri="{FF2B5EF4-FFF2-40B4-BE49-F238E27FC236}">
                      <a16:creationId xmlns:a16="http://schemas.microsoft.com/office/drawing/2014/main" id="{8C4144B2-F9B7-4187-87CE-8E06956EF30A}"/>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1115">
                  <a:extLst>
                    <a:ext uri="{FF2B5EF4-FFF2-40B4-BE49-F238E27FC236}">
                      <a16:creationId xmlns:a16="http://schemas.microsoft.com/office/drawing/2014/main" id="{53360869-9E4A-4729-A0D1-62656C817682}"/>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 name="Freeform 1116">
                  <a:extLst>
                    <a:ext uri="{FF2B5EF4-FFF2-40B4-BE49-F238E27FC236}">
                      <a16:creationId xmlns:a16="http://schemas.microsoft.com/office/drawing/2014/main" id="{6EE42BEC-F243-470B-B18D-F60020558AE8}"/>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2" name="Freeform 1117">
                  <a:extLst>
                    <a:ext uri="{FF2B5EF4-FFF2-40B4-BE49-F238E27FC236}">
                      <a16:creationId xmlns:a16="http://schemas.microsoft.com/office/drawing/2014/main" id="{7D7FAEC2-FB5D-412A-94B9-E53D603413C1}"/>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1118">
                  <a:extLst>
                    <a:ext uri="{FF2B5EF4-FFF2-40B4-BE49-F238E27FC236}">
                      <a16:creationId xmlns:a16="http://schemas.microsoft.com/office/drawing/2014/main" id="{90E177A2-6389-4B7A-994D-F9DD46D6910F}"/>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1119">
                  <a:extLst>
                    <a:ext uri="{FF2B5EF4-FFF2-40B4-BE49-F238E27FC236}">
                      <a16:creationId xmlns:a16="http://schemas.microsoft.com/office/drawing/2014/main" id="{C32D9344-441F-428D-8DB3-CC04AD6EA543}"/>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1120">
                  <a:extLst>
                    <a:ext uri="{FF2B5EF4-FFF2-40B4-BE49-F238E27FC236}">
                      <a16:creationId xmlns:a16="http://schemas.microsoft.com/office/drawing/2014/main" id="{24A1ABAB-94FC-4C6A-8270-B973B8B08B85}"/>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1121">
                  <a:extLst>
                    <a:ext uri="{FF2B5EF4-FFF2-40B4-BE49-F238E27FC236}">
                      <a16:creationId xmlns:a16="http://schemas.microsoft.com/office/drawing/2014/main" id="{F57FA377-8838-45BD-8BB8-A8FBC8C86988}"/>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Freeform 1122">
                  <a:extLst>
                    <a:ext uri="{FF2B5EF4-FFF2-40B4-BE49-F238E27FC236}">
                      <a16:creationId xmlns:a16="http://schemas.microsoft.com/office/drawing/2014/main" id="{C46B8A2E-1F90-4DA3-A1E4-23AECDC4DF06}"/>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Freeform 1123">
                  <a:extLst>
                    <a:ext uri="{FF2B5EF4-FFF2-40B4-BE49-F238E27FC236}">
                      <a16:creationId xmlns:a16="http://schemas.microsoft.com/office/drawing/2014/main" id="{B522C3CB-BFB7-47CF-8A21-61A42C6271C9}"/>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Freeform 1124">
                  <a:extLst>
                    <a:ext uri="{FF2B5EF4-FFF2-40B4-BE49-F238E27FC236}">
                      <a16:creationId xmlns:a16="http://schemas.microsoft.com/office/drawing/2014/main" id="{76D30C9C-7069-49B9-898C-2641346F4A52}"/>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Freeform 1125">
                  <a:extLst>
                    <a:ext uri="{FF2B5EF4-FFF2-40B4-BE49-F238E27FC236}">
                      <a16:creationId xmlns:a16="http://schemas.microsoft.com/office/drawing/2014/main" id="{11EC60E5-7B55-486A-B4EE-B00B392597C6}"/>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6" name="Group 1126">
                <a:extLst>
                  <a:ext uri="{FF2B5EF4-FFF2-40B4-BE49-F238E27FC236}">
                    <a16:creationId xmlns:a16="http://schemas.microsoft.com/office/drawing/2014/main" id="{46E3AF90-BBBA-4A58-954C-DE8D2B61CF64}"/>
                  </a:ext>
                </a:extLst>
              </p:cNvPr>
              <p:cNvGrpSpPr>
                <a:grpSpLocks/>
              </p:cNvGrpSpPr>
              <p:nvPr/>
            </p:nvGrpSpPr>
            <p:grpSpPr bwMode="auto">
              <a:xfrm>
                <a:off x="1440" y="2160"/>
                <a:ext cx="684" cy="947"/>
                <a:chOff x="1609" y="2407"/>
                <a:chExt cx="684" cy="947"/>
              </a:xfrm>
            </p:grpSpPr>
            <p:sp>
              <p:nvSpPr>
                <p:cNvPr id="6207" name="Freeform 1127">
                  <a:extLst>
                    <a:ext uri="{FF2B5EF4-FFF2-40B4-BE49-F238E27FC236}">
                      <a16:creationId xmlns:a16="http://schemas.microsoft.com/office/drawing/2014/main" id="{A4B79395-5B3B-4AF1-9F7A-151B92A70A35}"/>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1128">
                  <a:extLst>
                    <a:ext uri="{FF2B5EF4-FFF2-40B4-BE49-F238E27FC236}">
                      <a16:creationId xmlns:a16="http://schemas.microsoft.com/office/drawing/2014/main" id="{21730E91-26CB-4CB0-9823-326D1B41B6D6}"/>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1129">
                  <a:extLst>
                    <a:ext uri="{FF2B5EF4-FFF2-40B4-BE49-F238E27FC236}">
                      <a16:creationId xmlns:a16="http://schemas.microsoft.com/office/drawing/2014/main" id="{59A82CC7-44F5-449B-9AD7-FEEEEBBDDDBB}"/>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1130">
                  <a:extLst>
                    <a:ext uri="{FF2B5EF4-FFF2-40B4-BE49-F238E27FC236}">
                      <a16:creationId xmlns:a16="http://schemas.microsoft.com/office/drawing/2014/main" id="{E2229537-AF30-4977-B2B0-574683CA1608}"/>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1131">
                  <a:extLst>
                    <a:ext uri="{FF2B5EF4-FFF2-40B4-BE49-F238E27FC236}">
                      <a16:creationId xmlns:a16="http://schemas.microsoft.com/office/drawing/2014/main" id="{4B46EF21-E906-4A65-A8B5-4B70B4AA0C75}"/>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1132">
                  <a:extLst>
                    <a:ext uri="{FF2B5EF4-FFF2-40B4-BE49-F238E27FC236}">
                      <a16:creationId xmlns:a16="http://schemas.microsoft.com/office/drawing/2014/main" id="{CFDDE39E-14C8-443C-9572-A787131DC2E6}"/>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1133">
                  <a:extLst>
                    <a:ext uri="{FF2B5EF4-FFF2-40B4-BE49-F238E27FC236}">
                      <a16:creationId xmlns:a16="http://schemas.microsoft.com/office/drawing/2014/main" id="{1EB270C1-12DC-46BA-A405-0084B60B4C9F}"/>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Freeform 1134">
                  <a:extLst>
                    <a:ext uri="{FF2B5EF4-FFF2-40B4-BE49-F238E27FC236}">
                      <a16:creationId xmlns:a16="http://schemas.microsoft.com/office/drawing/2014/main" id="{41DB64BE-E6EA-466A-99C2-671A316F31C6}"/>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Freeform 1135">
                  <a:extLst>
                    <a:ext uri="{FF2B5EF4-FFF2-40B4-BE49-F238E27FC236}">
                      <a16:creationId xmlns:a16="http://schemas.microsoft.com/office/drawing/2014/main" id="{5A3C31EC-03D3-45CC-B6C9-5F4C598DD4C2}"/>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136">
                  <a:extLst>
                    <a:ext uri="{FF2B5EF4-FFF2-40B4-BE49-F238E27FC236}">
                      <a16:creationId xmlns:a16="http://schemas.microsoft.com/office/drawing/2014/main" id="{F6736C6F-8C5B-467E-B733-A5E4AEE51112}"/>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137">
                  <a:extLst>
                    <a:ext uri="{FF2B5EF4-FFF2-40B4-BE49-F238E27FC236}">
                      <a16:creationId xmlns:a16="http://schemas.microsoft.com/office/drawing/2014/main" id="{D63475DB-7758-4648-AA18-E9D77B117B61}"/>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138">
                  <a:extLst>
                    <a:ext uri="{FF2B5EF4-FFF2-40B4-BE49-F238E27FC236}">
                      <a16:creationId xmlns:a16="http://schemas.microsoft.com/office/drawing/2014/main" id="{33A0F453-A29B-43AF-95BC-10E541EB7C15}"/>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139">
                  <a:extLst>
                    <a:ext uri="{FF2B5EF4-FFF2-40B4-BE49-F238E27FC236}">
                      <a16:creationId xmlns:a16="http://schemas.microsoft.com/office/drawing/2014/main" id="{690ACDF3-ECBE-4989-99D9-FFAA3C265B6F}"/>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Freeform 1140">
                  <a:extLst>
                    <a:ext uri="{FF2B5EF4-FFF2-40B4-BE49-F238E27FC236}">
                      <a16:creationId xmlns:a16="http://schemas.microsoft.com/office/drawing/2014/main" id="{6CCA4350-B15B-4376-8E05-C699DD6DA4C2}"/>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Freeform 1141">
                  <a:extLst>
                    <a:ext uri="{FF2B5EF4-FFF2-40B4-BE49-F238E27FC236}">
                      <a16:creationId xmlns:a16="http://schemas.microsoft.com/office/drawing/2014/main" id="{3FF160DE-EEEB-4D83-8C06-0B7DC1B6B5DF}"/>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142">
                  <a:extLst>
                    <a:ext uri="{FF2B5EF4-FFF2-40B4-BE49-F238E27FC236}">
                      <a16:creationId xmlns:a16="http://schemas.microsoft.com/office/drawing/2014/main" id="{F01732D4-28D1-4779-B0FE-9D30F3DFF5AE}"/>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143">
                  <a:extLst>
                    <a:ext uri="{FF2B5EF4-FFF2-40B4-BE49-F238E27FC236}">
                      <a16:creationId xmlns:a16="http://schemas.microsoft.com/office/drawing/2014/main" id="{4EDE16C6-52BE-445D-9A82-C2D8407D289C}"/>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144">
                  <a:extLst>
                    <a:ext uri="{FF2B5EF4-FFF2-40B4-BE49-F238E27FC236}">
                      <a16:creationId xmlns:a16="http://schemas.microsoft.com/office/drawing/2014/main" id="{F7F38103-09B9-4A20-B613-8134247F10F0}"/>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145">
                  <a:extLst>
                    <a:ext uri="{FF2B5EF4-FFF2-40B4-BE49-F238E27FC236}">
                      <a16:creationId xmlns:a16="http://schemas.microsoft.com/office/drawing/2014/main" id="{12AEFAAD-D152-468C-929C-257DD664937A}"/>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146">
                  <a:extLst>
                    <a:ext uri="{FF2B5EF4-FFF2-40B4-BE49-F238E27FC236}">
                      <a16:creationId xmlns:a16="http://schemas.microsoft.com/office/drawing/2014/main" id="{E78C2766-986C-4F12-86D6-62CEA9D650FD}"/>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147">
                  <a:extLst>
                    <a:ext uri="{FF2B5EF4-FFF2-40B4-BE49-F238E27FC236}">
                      <a16:creationId xmlns:a16="http://schemas.microsoft.com/office/drawing/2014/main" id="{58241C29-C2FC-4169-8B85-2A3FEC1E6D39}"/>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1148">
                  <a:extLst>
                    <a:ext uri="{FF2B5EF4-FFF2-40B4-BE49-F238E27FC236}">
                      <a16:creationId xmlns:a16="http://schemas.microsoft.com/office/drawing/2014/main" id="{F19E31DC-8314-4B9C-AF76-594C360C44D1}"/>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1149">
                  <a:extLst>
                    <a:ext uri="{FF2B5EF4-FFF2-40B4-BE49-F238E27FC236}">
                      <a16:creationId xmlns:a16="http://schemas.microsoft.com/office/drawing/2014/main" id="{9F25C126-92AA-4751-8011-23B6C2E2EA2B}"/>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1150">
                  <a:extLst>
                    <a:ext uri="{FF2B5EF4-FFF2-40B4-BE49-F238E27FC236}">
                      <a16:creationId xmlns:a16="http://schemas.microsoft.com/office/drawing/2014/main" id="{19D295FA-DEA0-4EB9-B93C-2680C340F561}"/>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1151">
                  <a:extLst>
                    <a:ext uri="{FF2B5EF4-FFF2-40B4-BE49-F238E27FC236}">
                      <a16:creationId xmlns:a16="http://schemas.microsoft.com/office/drawing/2014/main" id="{09C34653-B9DA-4531-991C-B11CDEE04963}"/>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1152">
                  <a:extLst>
                    <a:ext uri="{FF2B5EF4-FFF2-40B4-BE49-F238E27FC236}">
                      <a16:creationId xmlns:a16="http://schemas.microsoft.com/office/drawing/2014/main" id="{321FD050-2349-4152-9DBC-745B663CA276}"/>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1153">
                  <a:extLst>
                    <a:ext uri="{FF2B5EF4-FFF2-40B4-BE49-F238E27FC236}">
                      <a16:creationId xmlns:a16="http://schemas.microsoft.com/office/drawing/2014/main" id="{4593AF8E-C033-4A89-992F-E2AABF193834}"/>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1154">
                  <a:extLst>
                    <a:ext uri="{FF2B5EF4-FFF2-40B4-BE49-F238E27FC236}">
                      <a16:creationId xmlns:a16="http://schemas.microsoft.com/office/drawing/2014/main" id="{FDF7FC3C-BCE0-48F2-962E-CE24C6CD61B7}"/>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1155">
                  <a:extLst>
                    <a:ext uri="{FF2B5EF4-FFF2-40B4-BE49-F238E27FC236}">
                      <a16:creationId xmlns:a16="http://schemas.microsoft.com/office/drawing/2014/main" id="{DB94543B-4252-48AE-98ED-40DEB5B9E2EB}"/>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1156">
                  <a:extLst>
                    <a:ext uri="{FF2B5EF4-FFF2-40B4-BE49-F238E27FC236}">
                      <a16:creationId xmlns:a16="http://schemas.microsoft.com/office/drawing/2014/main" id="{44C7ECEC-6CB5-4601-AC89-824CDD7E51BB}"/>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1157">
                  <a:extLst>
                    <a:ext uri="{FF2B5EF4-FFF2-40B4-BE49-F238E27FC236}">
                      <a16:creationId xmlns:a16="http://schemas.microsoft.com/office/drawing/2014/main" id="{16D6307D-9D43-434F-8D40-76066AD36D34}"/>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1158">
                  <a:extLst>
                    <a:ext uri="{FF2B5EF4-FFF2-40B4-BE49-F238E27FC236}">
                      <a16:creationId xmlns:a16="http://schemas.microsoft.com/office/drawing/2014/main" id="{AE6DEE75-C8A7-4A53-B7BB-5C5241F04FC8}"/>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1159">
                  <a:extLst>
                    <a:ext uri="{FF2B5EF4-FFF2-40B4-BE49-F238E27FC236}">
                      <a16:creationId xmlns:a16="http://schemas.microsoft.com/office/drawing/2014/main" id="{3527A277-9E63-4888-A1BC-04D782980C9B}"/>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1160">
                  <a:extLst>
                    <a:ext uri="{FF2B5EF4-FFF2-40B4-BE49-F238E27FC236}">
                      <a16:creationId xmlns:a16="http://schemas.microsoft.com/office/drawing/2014/main" id="{08D485FA-91A9-4C63-8AC1-FAA730BC8D1E}"/>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1161">
                  <a:extLst>
                    <a:ext uri="{FF2B5EF4-FFF2-40B4-BE49-F238E27FC236}">
                      <a16:creationId xmlns:a16="http://schemas.microsoft.com/office/drawing/2014/main" id="{27C64FF3-F163-43AD-BE11-4522A37A91EF}"/>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1162">
                  <a:extLst>
                    <a:ext uri="{FF2B5EF4-FFF2-40B4-BE49-F238E27FC236}">
                      <a16:creationId xmlns:a16="http://schemas.microsoft.com/office/drawing/2014/main" id="{63E467B0-8ABE-4E38-BD8F-D4322B9FF589}"/>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1163">
                  <a:extLst>
                    <a:ext uri="{FF2B5EF4-FFF2-40B4-BE49-F238E27FC236}">
                      <a16:creationId xmlns:a16="http://schemas.microsoft.com/office/drawing/2014/main" id="{0D115344-AAAF-4E5C-8BFF-DD6086C900E8}"/>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184" name="Group 1164">
              <a:extLst>
                <a:ext uri="{FF2B5EF4-FFF2-40B4-BE49-F238E27FC236}">
                  <a16:creationId xmlns:a16="http://schemas.microsoft.com/office/drawing/2014/main" id="{C0DD4E40-11C6-4EF2-840A-24A0086C9EFF}"/>
                </a:ext>
              </a:extLst>
            </p:cNvPr>
            <p:cNvGrpSpPr>
              <a:grpSpLocks/>
            </p:cNvGrpSpPr>
            <p:nvPr/>
          </p:nvGrpSpPr>
          <p:grpSpPr bwMode="auto">
            <a:xfrm>
              <a:off x="1824" y="3312"/>
              <a:ext cx="528" cy="440"/>
              <a:chOff x="3189" y="2788"/>
              <a:chExt cx="698" cy="632"/>
            </a:xfrm>
          </p:grpSpPr>
          <p:sp>
            <p:nvSpPr>
              <p:cNvPr id="6185" name="Freeform 1165">
                <a:extLst>
                  <a:ext uri="{FF2B5EF4-FFF2-40B4-BE49-F238E27FC236}">
                    <a16:creationId xmlns:a16="http://schemas.microsoft.com/office/drawing/2014/main" id="{99AA3FE2-70D2-4A97-9B56-ADD2E1C6006E}"/>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1166">
                <a:extLst>
                  <a:ext uri="{FF2B5EF4-FFF2-40B4-BE49-F238E27FC236}">
                    <a16:creationId xmlns:a16="http://schemas.microsoft.com/office/drawing/2014/main" id="{0727FFA8-5E90-484D-8F78-F6A9825CFACA}"/>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1167">
                <a:extLst>
                  <a:ext uri="{FF2B5EF4-FFF2-40B4-BE49-F238E27FC236}">
                    <a16:creationId xmlns:a16="http://schemas.microsoft.com/office/drawing/2014/main" id="{BC5748F2-A201-4B89-B1F5-6090D2C8D699}"/>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1168">
                <a:extLst>
                  <a:ext uri="{FF2B5EF4-FFF2-40B4-BE49-F238E27FC236}">
                    <a16:creationId xmlns:a16="http://schemas.microsoft.com/office/drawing/2014/main" id="{E8C743D3-8DC9-4500-B4E4-C3E80C2CDB7C}"/>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1169">
                <a:extLst>
                  <a:ext uri="{FF2B5EF4-FFF2-40B4-BE49-F238E27FC236}">
                    <a16:creationId xmlns:a16="http://schemas.microsoft.com/office/drawing/2014/main" id="{7F26D922-C9BA-4B43-A363-DA6C67E4BBBE}"/>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1170">
                <a:extLst>
                  <a:ext uri="{FF2B5EF4-FFF2-40B4-BE49-F238E27FC236}">
                    <a16:creationId xmlns:a16="http://schemas.microsoft.com/office/drawing/2014/main" id="{7917C9D5-88FA-48C8-A5F2-ADC36F71F110}"/>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1171">
                <a:extLst>
                  <a:ext uri="{FF2B5EF4-FFF2-40B4-BE49-F238E27FC236}">
                    <a16:creationId xmlns:a16="http://schemas.microsoft.com/office/drawing/2014/main" id="{FEB6209D-757A-4EAB-9365-5DAE6D5E2CFC}"/>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1172">
                <a:extLst>
                  <a:ext uri="{FF2B5EF4-FFF2-40B4-BE49-F238E27FC236}">
                    <a16:creationId xmlns:a16="http://schemas.microsoft.com/office/drawing/2014/main" id="{D05BA8F2-FF59-494C-B335-A1CBDE50860E}"/>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1173">
                <a:extLst>
                  <a:ext uri="{FF2B5EF4-FFF2-40B4-BE49-F238E27FC236}">
                    <a16:creationId xmlns:a16="http://schemas.microsoft.com/office/drawing/2014/main" id="{A38AB197-D4B3-48FC-9FA7-E7E26CC188D9}"/>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1174">
                <a:extLst>
                  <a:ext uri="{FF2B5EF4-FFF2-40B4-BE49-F238E27FC236}">
                    <a16:creationId xmlns:a16="http://schemas.microsoft.com/office/drawing/2014/main" id="{C6E77ED3-067D-4B08-8F26-304E3D0B7D0E}"/>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1175">
                <a:extLst>
                  <a:ext uri="{FF2B5EF4-FFF2-40B4-BE49-F238E27FC236}">
                    <a16:creationId xmlns:a16="http://schemas.microsoft.com/office/drawing/2014/main" id="{9856D895-8E1E-4204-A2E1-23B27EC585F6}"/>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1176">
                <a:extLst>
                  <a:ext uri="{FF2B5EF4-FFF2-40B4-BE49-F238E27FC236}">
                    <a16:creationId xmlns:a16="http://schemas.microsoft.com/office/drawing/2014/main" id="{5D88C69C-4BF1-44C5-B939-E031FBFA6A48}"/>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1177">
                <a:extLst>
                  <a:ext uri="{FF2B5EF4-FFF2-40B4-BE49-F238E27FC236}">
                    <a16:creationId xmlns:a16="http://schemas.microsoft.com/office/drawing/2014/main" id="{27CFEB05-BC00-4C05-AD85-B4663E033027}"/>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1178">
                <a:extLst>
                  <a:ext uri="{FF2B5EF4-FFF2-40B4-BE49-F238E27FC236}">
                    <a16:creationId xmlns:a16="http://schemas.microsoft.com/office/drawing/2014/main" id="{76B93173-5EBB-4A4E-B8E1-E33BE245B76C}"/>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1179">
                <a:extLst>
                  <a:ext uri="{FF2B5EF4-FFF2-40B4-BE49-F238E27FC236}">
                    <a16:creationId xmlns:a16="http://schemas.microsoft.com/office/drawing/2014/main" id="{0619FCA8-8B12-4E05-BFDE-F02F5B32BF86}"/>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1180">
                <a:extLst>
                  <a:ext uri="{FF2B5EF4-FFF2-40B4-BE49-F238E27FC236}">
                    <a16:creationId xmlns:a16="http://schemas.microsoft.com/office/drawing/2014/main" id="{5E68FCA8-BBC0-45BA-963C-B44B73C86C7E}"/>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1181">
                <a:extLst>
                  <a:ext uri="{FF2B5EF4-FFF2-40B4-BE49-F238E27FC236}">
                    <a16:creationId xmlns:a16="http://schemas.microsoft.com/office/drawing/2014/main" id="{7176BDF3-A42F-4E9C-BFF0-1F022C340155}"/>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1182">
                <a:extLst>
                  <a:ext uri="{FF2B5EF4-FFF2-40B4-BE49-F238E27FC236}">
                    <a16:creationId xmlns:a16="http://schemas.microsoft.com/office/drawing/2014/main" id="{0B8BB120-48A4-4994-971F-8358A80EC801}"/>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1183">
                <a:extLst>
                  <a:ext uri="{FF2B5EF4-FFF2-40B4-BE49-F238E27FC236}">
                    <a16:creationId xmlns:a16="http://schemas.microsoft.com/office/drawing/2014/main" id="{A8B648EC-A607-48B3-96DC-105D9FB97434}"/>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51" name="Text Box 1184">
            <a:extLst>
              <a:ext uri="{FF2B5EF4-FFF2-40B4-BE49-F238E27FC236}">
                <a16:creationId xmlns:a16="http://schemas.microsoft.com/office/drawing/2014/main" id="{32A3C513-95B6-4162-B93E-1195D707F143}"/>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Print all the module pages.</a:t>
            </a:r>
          </a:p>
        </p:txBody>
      </p:sp>
      <p:sp>
        <p:nvSpPr>
          <p:cNvPr id="6152" name="Line 1185">
            <a:extLst>
              <a:ext uri="{FF2B5EF4-FFF2-40B4-BE49-F238E27FC236}">
                <a16:creationId xmlns:a16="http://schemas.microsoft.com/office/drawing/2014/main" id="{52C6C2B3-A7C5-4827-8126-33801D0E1633}"/>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1186">
            <a:extLst>
              <a:ext uri="{FF2B5EF4-FFF2-40B4-BE49-F238E27FC236}">
                <a16:creationId xmlns:a16="http://schemas.microsoft.com/office/drawing/2014/main" id="{9BFE45E8-A9A7-48DA-BD54-4A335A5A2E44}"/>
              </a:ext>
            </a:extLst>
          </p:cNvPr>
          <p:cNvSpPr txBox="1">
            <a:spLocks noChangeArrowheads="1"/>
          </p:cNvSpPr>
          <p:nvPr/>
        </p:nvSpPr>
        <p:spPr bwMode="auto">
          <a:xfrm>
            <a:off x="1352550" y="2914650"/>
            <a:ext cx="29654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Photocopy the entire module copying on both sides of each page.  The even pages (2, 4, 6, etc.) must be in English.  The odd pages (3, 5, 7, etc.) must be in Spanish.</a:t>
            </a:r>
          </a:p>
        </p:txBody>
      </p:sp>
      <p:sp>
        <p:nvSpPr>
          <p:cNvPr id="6154" name="Text Box 1187">
            <a:extLst>
              <a:ext uri="{FF2B5EF4-FFF2-40B4-BE49-F238E27FC236}">
                <a16:creationId xmlns:a16="http://schemas.microsoft.com/office/drawing/2014/main" id="{E11C85D5-3808-43E5-8068-5D1253D13E24}"/>
              </a:ext>
            </a:extLst>
          </p:cNvPr>
          <p:cNvSpPr txBox="1">
            <a:spLocks noChangeArrowheads="1"/>
          </p:cNvSpPr>
          <p:nvPr/>
        </p:nvSpPr>
        <p:spPr bwMode="auto">
          <a:xfrm>
            <a:off x="1416050" y="4879975"/>
            <a:ext cx="2749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Staple or bind each module.  Make sure that the pages in English are on the left and the pages in Spanish are on the right.</a:t>
            </a:r>
          </a:p>
        </p:txBody>
      </p:sp>
      <p:sp>
        <p:nvSpPr>
          <p:cNvPr id="6155" name="Text Box 1188">
            <a:extLst>
              <a:ext uri="{FF2B5EF4-FFF2-40B4-BE49-F238E27FC236}">
                <a16:creationId xmlns:a16="http://schemas.microsoft.com/office/drawing/2014/main" id="{86180EC0-3E32-4486-A9D6-5FD2BCB5E6EC}"/>
              </a:ext>
            </a:extLst>
          </p:cNvPr>
          <p:cNvSpPr txBox="1">
            <a:spLocks noChangeArrowheads="1"/>
          </p:cNvSpPr>
          <p:nvPr/>
        </p:nvSpPr>
        <p:spPr bwMode="auto">
          <a:xfrm>
            <a:off x="1333500" y="6972300"/>
            <a:ext cx="296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Provide the training.  </a:t>
            </a:r>
          </a:p>
        </p:txBody>
      </p:sp>
      <p:sp>
        <p:nvSpPr>
          <p:cNvPr id="6156" name="Line 1189">
            <a:extLst>
              <a:ext uri="{FF2B5EF4-FFF2-40B4-BE49-F238E27FC236}">
                <a16:creationId xmlns:a16="http://schemas.microsoft.com/office/drawing/2014/main" id="{0A54336F-977D-4F85-BC8F-E8B81264C258}"/>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190">
            <a:extLst>
              <a:ext uri="{FF2B5EF4-FFF2-40B4-BE49-F238E27FC236}">
                <a16:creationId xmlns:a16="http://schemas.microsoft.com/office/drawing/2014/main" id="{79A12E28-82A6-4FFE-8FCD-9E6450FF71DB}"/>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8" name="Group 1191">
            <a:extLst>
              <a:ext uri="{FF2B5EF4-FFF2-40B4-BE49-F238E27FC236}">
                <a16:creationId xmlns:a16="http://schemas.microsoft.com/office/drawing/2014/main" id="{729141FD-9B7A-4224-B247-F1C17CD3AAB3}"/>
              </a:ext>
            </a:extLst>
          </p:cNvPr>
          <p:cNvGrpSpPr>
            <a:grpSpLocks/>
          </p:cNvGrpSpPr>
          <p:nvPr/>
        </p:nvGrpSpPr>
        <p:grpSpPr bwMode="auto">
          <a:xfrm>
            <a:off x="4022725" y="4216400"/>
            <a:ext cx="2743200" cy="2209800"/>
            <a:chOff x="2526" y="2760"/>
            <a:chExt cx="1728" cy="1392"/>
          </a:xfrm>
        </p:grpSpPr>
        <p:sp>
          <p:nvSpPr>
            <p:cNvPr id="6159" name="Freeform 1192">
              <a:extLst>
                <a:ext uri="{FF2B5EF4-FFF2-40B4-BE49-F238E27FC236}">
                  <a16:creationId xmlns:a16="http://schemas.microsoft.com/office/drawing/2014/main" id="{F3E11F45-C943-4188-8574-26D48B3A78EF}"/>
                </a:ext>
              </a:extLst>
            </p:cNvPr>
            <p:cNvSpPr>
              <a:spLocks/>
            </p:cNvSpPr>
            <p:nvPr/>
          </p:nvSpPr>
          <p:spPr bwMode="auto">
            <a:xfrm>
              <a:off x="3214" y="2760"/>
              <a:ext cx="1040" cy="1055"/>
            </a:xfrm>
            <a:custGeom>
              <a:avLst/>
              <a:gdLst>
                <a:gd name="T0" fmla="*/ 75 w 1118"/>
                <a:gd name="T1" fmla="*/ 0 h 1355"/>
                <a:gd name="T2" fmla="*/ 0 w 1118"/>
                <a:gd name="T3" fmla="*/ 2 h 1355"/>
                <a:gd name="T4" fmla="*/ 52 w 1118"/>
                <a:gd name="T5" fmla="*/ 2 h 1355"/>
                <a:gd name="T6" fmla="*/ 170 w 1118"/>
                <a:gd name="T7" fmla="*/ 2 h 1355"/>
                <a:gd name="T8" fmla="*/ 75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193">
              <a:extLst>
                <a:ext uri="{FF2B5EF4-FFF2-40B4-BE49-F238E27FC236}">
                  <a16:creationId xmlns:a16="http://schemas.microsoft.com/office/drawing/2014/main" id="{CCAE8624-9FB9-4DE3-81F2-D5163CC20F93}"/>
                </a:ext>
              </a:extLst>
            </p:cNvPr>
            <p:cNvSpPr>
              <a:spLocks/>
            </p:cNvSpPr>
            <p:nvPr/>
          </p:nvSpPr>
          <p:spPr bwMode="auto">
            <a:xfrm>
              <a:off x="3209" y="2784"/>
              <a:ext cx="974" cy="990"/>
            </a:xfrm>
            <a:custGeom>
              <a:avLst/>
              <a:gdLst>
                <a:gd name="T0" fmla="*/ 0 w 1049"/>
                <a:gd name="T1" fmla="*/ 2 h 1270"/>
                <a:gd name="T2" fmla="*/ 0 w 1049"/>
                <a:gd name="T3" fmla="*/ 2 h 1270"/>
                <a:gd name="T4" fmla="*/ 71 w 1049"/>
                <a:gd name="T5" fmla="*/ 0 h 1270"/>
                <a:gd name="T6" fmla="*/ 150 w 1049"/>
                <a:gd name="T7" fmla="*/ 2 h 1270"/>
                <a:gd name="T8" fmla="*/ 48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194">
              <a:extLst>
                <a:ext uri="{FF2B5EF4-FFF2-40B4-BE49-F238E27FC236}">
                  <a16:creationId xmlns:a16="http://schemas.microsoft.com/office/drawing/2014/main" id="{5813D27E-9DEC-4CEA-BE15-CC252DAC230F}"/>
                </a:ext>
              </a:extLst>
            </p:cNvPr>
            <p:cNvSpPr>
              <a:spLocks/>
            </p:cNvSpPr>
            <p:nvPr/>
          </p:nvSpPr>
          <p:spPr bwMode="auto">
            <a:xfrm>
              <a:off x="3209" y="2811"/>
              <a:ext cx="929" cy="963"/>
            </a:xfrm>
            <a:custGeom>
              <a:avLst/>
              <a:gdLst>
                <a:gd name="T0" fmla="*/ 0 w 1000"/>
                <a:gd name="T1" fmla="*/ 2 h 1237"/>
                <a:gd name="T2" fmla="*/ 0 w 1000"/>
                <a:gd name="T3" fmla="*/ 2 h 1237"/>
                <a:gd name="T4" fmla="*/ 72 w 1000"/>
                <a:gd name="T5" fmla="*/ 0 h 1237"/>
                <a:gd name="T6" fmla="*/ 148 w 1000"/>
                <a:gd name="T7" fmla="*/ 2 h 1237"/>
                <a:gd name="T8" fmla="*/ 49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195">
              <a:extLst>
                <a:ext uri="{FF2B5EF4-FFF2-40B4-BE49-F238E27FC236}">
                  <a16:creationId xmlns:a16="http://schemas.microsoft.com/office/drawing/2014/main" id="{E51E77B1-63D4-4FA8-81BE-A5015B679D08}"/>
                </a:ext>
              </a:extLst>
            </p:cNvPr>
            <p:cNvSpPr>
              <a:spLocks/>
            </p:cNvSpPr>
            <p:nvPr/>
          </p:nvSpPr>
          <p:spPr bwMode="auto">
            <a:xfrm>
              <a:off x="2526" y="3080"/>
              <a:ext cx="1012" cy="1072"/>
            </a:xfrm>
            <a:custGeom>
              <a:avLst/>
              <a:gdLst>
                <a:gd name="T0" fmla="*/ 115 w 1088"/>
                <a:gd name="T1" fmla="*/ 0 h 1377"/>
                <a:gd name="T2" fmla="*/ 0 w 1088"/>
                <a:gd name="T3" fmla="*/ 2 h 1377"/>
                <a:gd name="T4" fmla="*/ 75 w 1088"/>
                <a:gd name="T5" fmla="*/ 2 h 1377"/>
                <a:gd name="T6" fmla="*/ 166 w 1088"/>
                <a:gd name="T7" fmla="*/ 2 h 1377"/>
                <a:gd name="T8" fmla="*/ 115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196">
              <a:extLst>
                <a:ext uri="{FF2B5EF4-FFF2-40B4-BE49-F238E27FC236}">
                  <a16:creationId xmlns:a16="http://schemas.microsoft.com/office/drawing/2014/main" id="{56E3861E-97EA-4FBD-B85E-334BA35B0F4B}"/>
                </a:ext>
              </a:extLst>
            </p:cNvPr>
            <p:cNvSpPr>
              <a:spLocks/>
            </p:cNvSpPr>
            <p:nvPr/>
          </p:nvSpPr>
          <p:spPr bwMode="auto">
            <a:xfrm>
              <a:off x="2584" y="3113"/>
              <a:ext cx="931" cy="968"/>
            </a:xfrm>
            <a:custGeom>
              <a:avLst/>
              <a:gdLst>
                <a:gd name="T0" fmla="*/ 100 w 1001"/>
                <a:gd name="T1" fmla="*/ 0 h 1242"/>
                <a:gd name="T2" fmla="*/ 0 w 1001"/>
                <a:gd name="T3" fmla="*/ 2 h 1242"/>
                <a:gd name="T4" fmla="*/ 69 w 1001"/>
                <a:gd name="T5" fmla="*/ 2 h 1242"/>
                <a:gd name="T6" fmla="*/ 153 w 1001"/>
                <a:gd name="T7" fmla="*/ 2 h 1242"/>
                <a:gd name="T8" fmla="*/ 100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1197">
              <a:extLst>
                <a:ext uri="{FF2B5EF4-FFF2-40B4-BE49-F238E27FC236}">
                  <a16:creationId xmlns:a16="http://schemas.microsoft.com/office/drawing/2014/main" id="{32282E7E-59DA-4B43-B9EE-2D39D031A4A4}"/>
                </a:ext>
              </a:extLst>
            </p:cNvPr>
            <p:cNvSpPr>
              <a:spLocks/>
            </p:cNvSpPr>
            <p:nvPr/>
          </p:nvSpPr>
          <p:spPr bwMode="auto">
            <a:xfrm>
              <a:off x="3209" y="2841"/>
              <a:ext cx="887" cy="933"/>
            </a:xfrm>
            <a:custGeom>
              <a:avLst/>
              <a:gdLst>
                <a:gd name="T0" fmla="*/ 0 w 953"/>
                <a:gd name="T1" fmla="*/ 2 h 1199"/>
                <a:gd name="T2" fmla="*/ 0 w 953"/>
                <a:gd name="T3" fmla="*/ 2 h 1199"/>
                <a:gd name="T4" fmla="*/ 75 w 953"/>
                <a:gd name="T5" fmla="*/ 0 h 1199"/>
                <a:gd name="T6" fmla="*/ 146 w 953"/>
                <a:gd name="T7" fmla="*/ 2 h 1199"/>
                <a:gd name="T8" fmla="*/ 51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1198">
              <a:extLst>
                <a:ext uri="{FF2B5EF4-FFF2-40B4-BE49-F238E27FC236}">
                  <a16:creationId xmlns:a16="http://schemas.microsoft.com/office/drawing/2014/main" id="{79D1404F-4456-4EE7-AB8F-3A10157293B2}"/>
                </a:ext>
              </a:extLst>
            </p:cNvPr>
            <p:cNvSpPr>
              <a:spLocks/>
            </p:cNvSpPr>
            <p:nvPr/>
          </p:nvSpPr>
          <p:spPr bwMode="auto">
            <a:xfrm>
              <a:off x="3192" y="3092"/>
              <a:ext cx="346" cy="699"/>
            </a:xfrm>
            <a:custGeom>
              <a:avLst/>
              <a:gdLst>
                <a:gd name="T0" fmla="*/ 0 w 373"/>
                <a:gd name="T1" fmla="*/ 2 h 899"/>
                <a:gd name="T2" fmla="*/ 6 w 373"/>
                <a:gd name="T3" fmla="*/ 0 h 899"/>
                <a:gd name="T4" fmla="*/ 53 w 373"/>
                <a:gd name="T5" fmla="*/ 2 h 899"/>
                <a:gd name="T6" fmla="*/ 50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66" name="Group 1199">
              <a:extLst>
                <a:ext uri="{FF2B5EF4-FFF2-40B4-BE49-F238E27FC236}">
                  <a16:creationId xmlns:a16="http://schemas.microsoft.com/office/drawing/2014/main" id="{E692274D-0AB7-4384-AB43-BB64895790FA}"/>
                </a:ext>
              </a:extLst>
            </p:cNvPr>
            <p:cNvGrpSpPr>
              <a:grpSpLocks/>
            </p:cNvGrpSpPr>
            <p:nvPr/>
          </p:nvGrpSpPr>
          <p:grpSpPr bwMode="auto">
            <a:xfrm>
              <a:off x="3184" y="3140"/>
              <a:ext cx="401" cy="595"/>
              <a:chOff x="2056" y="1496"/>
              <a:chExt cx="468" cy="751"/>
            </a:xfrm>
          </p:grpSpPr>
          <p:grpSp>
            <p:nvGrpSpPr>
              <p:cNvPr id="6171" name="Group 1200">
                <a:extLst>
                  <a:ext uri="{FF2B5EF4-FFF2-40B4-BE49-F238E27FC236}">
                    <a16:creationId xmlns:a16="http://schemas.microsoft.com/office/drawing/2014/main" id="{493174CB-3906-45B0-9A01-A0D2FCA8B47E}"/>
                  </a:ext>
                </a:extLst>
              </p:cNvPr>
              <p:cNvGrpSpPr>
                <a:grpSpLocks/>
              </p:cNvGrpSpPr>
              <p:nvPr/>
            </p:nvGrpSpPr>
            <p:grpSpPr bwMode="auto">
              <a:xfrm>
                <a:off x="2056" y="1496"/>
                <a:ext cx="206" cy="139"/>
                <a:chOff x="2056" y="1496"/>
                <a:chExt cx="206" cy="139"/>
              </a:xfrm>
            </p:grpSpPr>
            <p:sp>
              <p:nvSpPr>
                <p:cNvPr id="6180" name="Freeform 1201">
                  <a:extLst>
                    <a:ext uri="{FF2B5EF4-FFF2-40B4-BE49-F238E27FC236}">
                      <a16:creationId xmlns:a16="http://schemas.microsoft.com/office/drawing/2014/main" id="{D49B6A0A-5360-462E-89B7-FCD4519DE85E}"/>
                    </a:ext>
                  </a:extLst>
                </p:cNvPr>
                <p:cNvSpPr>
                  <a:spLocks/>
                </p:cNvSpPr>
                <p:nvPr/>
              </p:nvSpPr>
              <p:spPr bwMode="auto">
                <a:xfrm>
                  <a:off x="2056" y="1596"/>
                  <a:ext cx="45" cy="39"/>
                </a:xfrm>
                <a:custGeom>
                  <a:avLst/>
                  <a:gdLst>
                    <a:gd name="T0" fmla="*/ 218 w 41"/>
                    <a:gd name="T1" fmla="*/ 10 h 41"/>
                    <a:gd name="T2" fmla="*/ 314 w 41"/>
                    <a:gd name="T3" fmla="*/ 10 h 41"/>
                    <a:gd name="T4" fmla="*/ 381 w 41"/>
                    <a:gd name="T5" fmla="*/ 10 h 41"/>
                    <a:gd name="T6" fmla="*/ 450 w 41"/>
                    <a:gd name="T7" fmla="*/ 10 h 41"/>
                    <a:gd name="T8" fmla="*/ 457 w 41"/>
                    <a:gd name="T9" fmla="*/ 10 h 41"/>
                    <a:gd name="T10" fmla="*/ 450 w 41"/>
                    <a:gd name="T11" fmla="*/ 10 h 41"/>
                    <a:gd name="T12" fmla="*/ 381 w 41"/>
                    <a:gd name="T13" fmla="*/ 6 h 41"/>
                    <a:gd name="T14" fmla="*/ 314 w 41"/>
                    <a:gd name="T15" fmla="*/ 1 h 41"/>
                    <a:gd name="T16" fmla="*/ 218 w 41"/>
                    <a:gd name="T17" fmla="*/ 0 h 41"/>
                    <a:gd name="T18" fmla="*/ 125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25 w 41"/>
                    <a:gd name="T31" fmla="*/ 10 h 41"/>
                    <a:gd name="T32" fmla="*/ 218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1202">
                  <a:extLst>
                    <a:ext uri="{FF2B5EF4-FFF2-40B4-BE49-F238E27FC236}">
                      <a16:creationId xmlns:a16="http://schemas.microsoft.com/office/drawing/2014/main" id="{EF64AD62-0600-4B19-9E67-A4FB76DD684D}"/>
                    </a:ext>
                  </a:extLst>
                </p:cNvPr>
                <p:cNvSpPr>
                  <a:spLocks/>
                </p:cNvSpPr>
                <p:nvPr/>
              </p:nvSpPr>
              <p:spPr bwMode="auto">
                <a:xfrm>
                  <a:off x="2216" y="1533"/>
                  <a:ext cx="46" cy="41"/>
                </a:xfrm>
                <a:custGeom>
                  <a:avLst/>
                  <a:gdLst>
                    <a:gd name="T0" fmla="*/ 425 w 41"/>
                    <a:gd name="T1" fmla="*/ 71 h 40"/>
                    <a:gd name="T2" fmla="*/ 585 w 41"/>
                    <a:gd name="T3" fmla="*/ 69 h 40"/>
                    <a:gd name="T4" fmla="*/ 709 w 41"/>
                    <a:gd name="T5" fmla="*/ 61 h 40"/>
                    <a:gd name="T6" fmla="*/ 795 w 41"/>
                    <a:gd name="T7" fmla="*/ 54 h 40"/>
                    <a:gd name="T8" fmla="*/ 819 w 41"/>
                    <a:gd name="T9" fmla="*/ 46 h 40"/>
                    <a:gd name="T10" fmla="*/ 795 w 41"/>
                    <a:gd name="T11" fmla="*/ 13 h 40"/>
                    <a:gd name="T12" fmla="*/ 709 w 41"/>
                    <a:gd name="T13" fmla="*/ 6 h 40"/>
                    <a:gd name="T14" fmla="*/ 585 w 41"/>
                    <a:gd name="T15" fmla="*/ 1 h 40"/>
                    <a:gd name="T16" fmla="*/ 425 w 41"/>
                    <a:gd name="T17" fmla="*/ 0 h 40"/>
                    <a:gd name="T18" fmla="*/ 268 w 41"/>
                    <a:gd name="T19" fmla="*/ 1 h 40"/>
                    <a:gd name="T20" fmla="*/ 120 w 41"/>
                    <a:gd name="T21" fmla="*/ 6 h 40"/>
                    <a:gd name="T22" fmla="*/ 1 w 41"/>
                    <a:gd name="T23" fmla="*/ 13 h 40"/>
                    <a:gd name="T24" fmla="*/ 0 w 41"/>
                    <a:gd name="T25" fmla="*/ 46 h 40"/>
                    <a:gd name="T26" fmla="*/ 1 w 41"/>
                    <a:gd name="T27" fmla="*/ 54 h 40"/>
                    <a:gd name="T28" fmla="*/ 120 w 41"/>
                    <a:gd name="T29" fmla="*/ 61 h 40"/>
                    <a:gd name="T30" fmla="*/ 268 w 41"/>
                    <a:gd name="T31" fmla="*/ 69 h 40"/>
                    <a:gd name="T32" fmla="*/ 425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1203">
                  <a:extLst>
                    <a:ext uri="{FF2B5EF4-FFF2-40B4-BE49-F238E27FC236}">
                      <a16:creationId xmlns:a16="http://schemas.microsoft.com/office/drawing/2014/main" id="{B87A816A-26F6-4F7E-A2F4-401ADFC88772}"/>
                    </a:ext>
                  </a:extLst>
                </p:cNvPr>
                <p:cNvSpPr>
                  <a:spLocks/>
                </p:cNvSpPr>
                <p:nvPr/>
              </p:nvSpPr>
              <p:spPr bwMode="auto">
                <a:xfrm>
                  <a:off x="2060" y="1496"/>
                  <a:ext cx="195" cy="126"/>
                </a:xfrm>
                <a:custGeom>
                  <a:avLst/>
                  <a:gdLst>
                    <a:gd name="T0" fmla="*/ 1067 w 181"/>
                    <a:gd name="T1" fmla="*/ 40 h 129"/>
                    <a:gd name="T2" fmla="*/ 1255 w 181"/>
                    <a:gd name="T3" fmla="*/ 31 h 129"/>
                    <a:gd name="T4" fmla="*/ 1242 w 181"/>
                    <a:gd name="T5" fmla="*/ 29 h 129"/>
                    <a:gd name="T6" fmla="*/ 1227 w 181"/>
                    <a:gd name="T7" fmla="*/ 25 h 129"/>
                    <a:gd name="T8" fmla="*/ 1199 w 181"/>
                    <a:gd name="T9" fmla="*/ 21 h 129"/>
                    <a:gd name="T10" fmla="*/ 1165 w 181"/>
                    <a:gd name="T11" fmla="*/ 21 h 129"/>
                    <a:gd name="T12" fmla="*/ 1109 w 181"/>
                    <a:gd name="T13" fmla="*/ 21 h 129"/>
                    <a:gd name="T14" fmla="*/ 1065 w 181"/>
                    <a:gd name="T15" fmla="*/ 19 h 129"/>
                    <a:gd name="T16" fmla="*/ 990 w 181"/>
                    <a:gd name="T17" fmla="*/ 11 h 129"/>
                    <a:gd name="T18" fmla="*/ 909 w 181"/>
                    <a:gd name="T19" fmla="*/ 6 h 129"/>
                    <a:gd name="T20" fmla="*/ 846 w 181"/>
                    <a:gd name="T21" fmla="*/ 2 h 129"/>
                    <a:gd name="T22" fmla="*/ 785 w 181"/>
                    <a:gd name="T23" fmla="*/ 1 h 129"/>
                    <a:gd name="T24" fmla="*/ 729 w 181"/>
                    <a:gd name="T25" fmla="*/ 0 h 129"/>
                    <a:gd name="T26" fmla="*/ 674 w 181"/>
                    <a:gd name="T27" fmla="*/ 0 h 129"/>
                    <a:gd name="T28" fmla="*/ 595 w 181"/>
                    <a:gd name="T29" fmla="*/ 1 h 129"/>
                    <a:gd name="T30" fmla="*/ 539 w 181"/>
                    <a:gd name="T31" fmla="*/ 3 h 129"/>
                    <a:gd name="T32" fmla="*/ 472 w 181"/>
                    <a:gd name="T33" fmla="*/ 7 h 129"/>
                    <a:gd name="T34" fmla="*/ 402 w 181"/>
                    <a:gd name="T35" fmla="*/ 10 h 129"/>
                    <a:gd name="T36" fmla="*/ 257 w 181"/>
                    <a:gd name="T37" fmla="*/ 21 h 129"/>
                    <a:gd name="T38" fmla="*/ 147 w 181"/>
                    <a:gd name="T39" fmla="*/ 21 h 129"/>
                    <a:gd name="T40" fmla="*/ 62 w 181"/>
                    <a:gd name="T41" fmla="*/ 28 h 129"/>
                    <a:gd name="T42" fmla="*/ 3 w 181"/>
                    <a:gd name="T43" fmla="*/ 41 h 129"/>
                    <a:gd name="T44" fmla="*/ 0 w 181"/>
                    <a:gd name="T45" fmla="*/ 49 h 129"/>
                    <a:gd name="T46" fmla="*/ 0 w 181"/>
                    <a:gd name="T47" fmla="*/ 57 h 129"/>
                    <a:gd name="T48" fmla="*/ 1 w 181"/>
                    <a:gd name="T49" fmla="*/ 62 h 129"/>
                    <a:gd name="T50" fmla="*/ 5 w 181"/>
                    <a:gd name="T51" fmla="*/ 69 h 129"/>
                    <a:gd name="T52" fmla="*/ 222 w 181"/>
                    <a:gd name="T53" fmla="*/ 63 h 129"/>
                    <a:gd name="T54" fmla="*/ 222 w 181"/>
                    <a:gd name="T55" fmla="*/ 63 h 129"/>
                    <a:gd name="T56" fmla="*/ 212 w 181"/>
                    <a:gd name="T57" fmla="*/ 62 h 129"/>
                    <a:gd name="T58" fmla="*/ 197 w 181"/>
                    <a:gd name="T59" fmla="*/ 59 h 129"/>
                    <a:gd name="T60" fmla="*/ 197 w 181"/>
                    <a:gd name="T61" fmla="*/ 55 h 129"/>
                    <a:gd name="T62" fmla="*/ 197 w 181"/>
                    <a:gd name="T63" fmla="*/ 48 h 129"/>
                    <a:gd name="T64" fmla="*/ 222 w 181"/>
                    <a:gd name="T65" fmla="*/ 42 h 129"/>
                    <a:gd name="T66" fmla="*/ 277 w 181"/>
                    <a:gd name="T67" fmla="*/ 34 h 129"/>
                    <a:gd name="T68" fmla="*/ 357 w 181"/>
                    <a:gd name="T69" fmla="*/ 21 h 129"/>
                    <a:gd name="T70" fmla="*/ 482 w 181"/>
                    <a:gd name="T71" fmla="*/ 21 h 129"/>
                    <a:gd name="T72" fmla="*/ 539 w 181"/>
                    <a:gd name="T73" fmla="*/ 21 h 129"/>
                    <a:gd name="T74" fmla="*/ 583 w 181"/>
                    <a:gd name="T75" fmla="*/ 21 h 129"/>
                    <a:gd name="T76" fmla="*/ 628 w 181"/>
                    <a:gd name="T77" fmla="*/ 21 h 129"/>
                    <a:gd name="T78" fmla="*/ 677 w 181"/>
                    <a:gd name="T79" fmla="*/ 21 h 129"/>
                    <a:gd name="T80" fmla="*/ 708 w 181"/>
                    <a:gd name="T81" fmla="*/ 21 h 129"/>
                    <a:gd name="T82" fmla="*/ 744 w 181"/>
                    <a:gd name="T83" fmla="*/ 21 h 129"/>
                    <a:gd name="T84" fmla="*/ 792 w 181"/>
                    <a:gd name="T85" fmla="*/ 21 h 129"/>
                    <a:gd name="T86" fmla="*/ 842 w 181"/>
                    <a:gd name="T87" fmla="*/ 21 h 129"/>
                    <a:gd name="T88" fmla="*/ 886 w 181"/>
                    <a:gd name="T89" fmla="*/ 21 h 129"/>
                    <a:gd name="T90" fmla="*/ 931 w 181"/>
                    <a:gd name="T91" fmla="*/ 21 h 129"/>
                    <a:gd name="T92" fmla="*/ 979 w 181"/>
                    <a:gd name="T93" fmla="*/ 21 h 129"/>
                    <a:gd name="T94" fmla="*/ 1003 w 181"/>
                    <a:gd name="T95" fmla="*/ 27 h 129"/>
                    <a:gd name="T96" fmla="*/ 1029 w 181"/>
                    <a:gd name="T97" fmla="*/ 33 h 129"/>
                    <a:gd name="T98" fmla="*/ 1057 w 181"/>
                    <a:gd name="T99" fmla="*/ 37 h 129"/>
                    <a:gd name="T100" fmla="*/ 1065 w 181"/>
                    <a:gd name="T101" fmla="*/ 39 h 129"/>
                    <a:gd name="T102" fmla="*/ 1067 w 181"/>
                    <a:gd name="T103" fmla="*/ 40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2" name="Group 1204">
                <a:extLst>
                  <a:ext uri="{FF2B5EF4-FFF2-40B4-BE49-F238E27FC236}">
                    <a16:creationId xmlns:a16="http://schemas.microsoft.com/office/drawing/2014/main" id="{17BBC13E-9405-41F6-B616-F5722C5DF8A4}"/>
                  </a:ext>
                </a:extLst>
              </p:cNvPr>
              <p:cNvGrpSpPr>
                <a:grpSpLocks/>
              </p:cNvGrpSpPr>
              <p:nvPr/>
            </p:nvGrpSpPr>
            <p:grpSpPr bwMode="auto">
              <a:xfrm>
                <a:off x="2188" y="1789"/>
                <a:ext cx="204" cy="139"/>
                <a:chOff x="2188" y="1789"/>
                <a:chExt cx="204" cy="139"/>
              </a:xfrm>
            </p:grpSpPr>
            <p:sp>
              <p:nvSpPr>
                <p:cNvPr id="6177" name="Freeform 1205">
                  <a:extLst>
                    <a:ext uri="{FF2B5EF4-FFF2-40B4-BE49-F238E27FC236}">
                      <a16:creationId xmlns:a16="http://schemas.microsoft.com/office/drawing/2014/main" id="{426ADF16-8ED9-446B-8351-12B5B0C4A151}"/>
                    </a:ext>
                  </a:extLst>
                </p:cNvPr>
                <p:cNvSpPr>
                  <a:spLocks/>
                </p:cNvSpPr>
                <p:nvPr/>
              </p:nvSpPr>
              <p:spPr bwMode="auto">
                <a:xfrm>
                  <a:off x="2188" y="1889"/>
                  <a:ext cx="43" cy="39"/>
                </a:xfrm>
                <a:custGeom>
                  <a:avLst/>
                  <a:gdLst>
                    <a:gd name="T0" fmla="*/ 47 w 42"/>
                    <a:gd name="T1" fmla="*/ 7 h 42"/>
                    <a:gd name="T2" fmla="*/ 55 w 42"/>
                    <a:gd name="T3" fmla="*/ 7 h 42"/>
                    <a:gd name="T4" fmla="*/ 62 w 42"/>
                    <a:gd name="T5" fmla="*/ 7 h 42"/>
                    <a:gd name="T6" fmla="*/ 71 w 42"/>
                    <a:gd name="T7" fmla="*/ 7 h 42"/>
                    <a:gd name="T8" fmla="*/ 73 w 42"/>
                    <a:gd name="T9" fmla="*/ 7 h 42"/>
                    <a:gd name="T10" fmla="*/ 71 w 42"/>
                    <a:gd name="T11" fmla="*/ 7 h 42"/>
                    <a:gd name="T12" fmla="*/ 62 w 42"/>
                    <a:gd name="T13" fmla="*/ 6 h 42"/>
                    <a:gd name="T14" fmla="*/ 55 w 42"/>
                    <a:gd name="T15" fmla="*/ 2 h 42"/>
                    <a:gd name="T16" fmla="*/ 47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7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1206">
                  <a:extLst>
                    <a:ext uri="{FF2B5EF4-FFF2-40B4-BE49-F238E27FC236}">
                      <a16:creationId xmlns:a16="http://schemas.microsoft.com/office/drawing/2014/main" id="{94029FD7-04D1-4196-97B4-35C2AAE507E4}"/>
                    </a:ext>
                  </a:extLst>
                </p:cNvPr>
                <p:cNvSpPr>
                  <a:spLocks/>
                </p:cNvSpPr>
                <p:nvPr/>
              </p:nvSpPr>
              <p:spPr bwMode="auto">
                <a:xfrm>
                  <a:off x="2346" y="1826"/>
                  <a:ext cx="46" cy="41"/>
                </a:xfrm>
                <a:custGeom>
                  <a:avLst/>
                  <a:gdLst>
                    <a:gd name="T0" fmla="*/ 395 w 41"/>
                    <a:gd name="T1" fmla="*/ 41 h 41"/>
                    <a:gd name="T2" fmla="*/ 558 w 41"/>
                    <a:gd name="T3" fmla="*/ 40 h 41"/>
                    <a:gd name="T4" fmla="*/ 702 w 41"/>
                    <a:gd name="T5" fmla="*/ 36 h 41"/>
                    <a:gd name="T6" fmla="*/ 795 w 41"/>
                    <a:gd name="T7" fmla="*/ 29 h 41"/>
                    <a:gd name="T8" fmla="*/ 819 w 41"/>
                    <a:gd name="T9" fmla="*/ 21 h 41"/>
                    <a:gd name="T10" fmla="*/ 795 w 41"/>
                    <a:gd name="T11" fmla="*/ 13 h 41"/>
                    <a:gd name="T12" fmla="*/ 702 w 41"/>
                    <a:gd name="T13" fmla="*/ 6 h 41"/>
                    <a:gd name="T14" fmla="*/ 558 w 41"/>
                    <a:gd name="T15" fmla="*/ 1 h 41"/>
                    <a:gd name="T16" fmla="*/ 395 w 41"/>
                    <a:gd name="T17" fmla="*/ 0 h 41"/>
                    <a:gd name="T18" fmla="*/ 239 w 41"/>
                    <a:gd name="T19" fmla="*/ 1 h 41"/>
                    <a:gd name="T20" fmla="*/ 107 w 41"/>
                    <a:gd name="T21" fmla="*/ 6 h 41"/>
                    <a:gd name="T22" fmla="*/ 1 w 41"/>
                    <a:gd name="T23" fmla="*/ 13 h 41"/>
                    <a:gd name="T24" fmla="*/ 0 w 41"/>
                    <a:gd name="T25" fmla="*/ 21 h 41"/>
                    <a:gd name="T26" fmla="*/ 1 w 41"/>
                    <a:gd name="T27" fmla="*/ 29 h 41"/>
                    <a:gd name="T28" fmla="*/ 107 w 41"/>
                    <a:gd name="T29" fmla="*/ 36 h 41"/>
                    <a:gd name="T30" fmla="*/ 239 w 41"/>
                    <a:gd name="T31" fmla="*/ 40 h 41"/>
                    <a:gd name="T32" fmla="*/ 395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1207">
                  <a:extLst>
                    <a:ext uri="{FF2B5EF4-FFF2-40B4-BE49-F238E27FC236}">
                      <a16:creationId xmlns:a16="http://schemas.microsoft.com/office/drawing/2014/main" id="{C6B8B2CB-A8CB-4F93-AD92-05E8717DCDE0}"/>
                    </a:ext>
                  </a:extLst>
                </p:cNvPr>
                <p:cNvSpPr>
                  <a:spLocks/>
                </p:cNvSpPr>
                <p:nvPr/>
              </p:nvSpPr>
              <p:spPr bwMode="auto">
                <a:xfrm>
                  <a:off x="2190" y="1789"/>
                  <a:ext cx="195" cy="127"/>
                </a:xfrm>
                <a:custGeom>
                  <a:avLst/>
                  <a:gdLst>
                    <a:gd name="T0" fmla="*/ 1419 w 179"/>
                    <a:gd name="T1" fmla="*/ 41 h 129"/>
                    <a:gd name="T2" fmla="*/ 1665 w 179"/>
                    <a:gd name="T3" fmla="*/ 32 h 129"/>
                    <a:gd name="T4" fmla="*/ 1645 w 179"/>
                    <a:gd name="T5" fmla="*/ 32 h 129"/>
                    <a:gd name="T6" fmla="*/ 1630 w 179"/>
                    <a:gd name="T7" fmla="*/ 32 h 129"/>
                    <a:gd name="T8" fmla="*/ 1596 w 179"/>
                    <a:gd name="T9" fmla="*/ 32 h 129"/>
                    <a:gd name="T10" fmla="*/ 1549 w 179"/>
                    <a:gd name="T11" fmla="*/ 32 h 129"/>
                    <a:gd name="T12" fmla="*/ 1492 w 179"/>
                    <a:gd name="T13" fmla="*/ 28 h 129"/>
                    <a:gd name="T14" fmla="*/ 1419 w 179"/>
                    <a:gd name="T15" fmla="*/ 18 h 129"/>
                    <a:gd name="T16" fmla="*/ 1326 w 179"/>
                    <a:gd name="T17" fmla="*/ 12 h 129"/>
                    <a:gd name="T18" fmla="*/ 1217 w 179"/>
                    <a:gd name="T19" fmla="*/ 5 h 129"/>
                    <a:gd name="T20" fmla="*/ 1137 w 179"/>
                    <a:gd name="T21" fmla="*/ 2 h 129"/>
                    <a:gd name="T22" fmla="*/ 1055 w 179"/>
                    <a:gd name="T23" fmla="*/ 0 h 129"/>
                    <a:gd name="T24" fmla="*/ 973 w 179"/>
                    <a:gd name="T25" fmla="*/ 0 h 129"/>
                    <a:gd name="T26" fmla="*/ 889 w 179"/>
                    <a:gd name="T27" fmla="*/ 0 h 129"/>
                    <a:gd name="T28" fmla="*/ 806 w 179"/>
                    <a:gd name="T29" fmla="*/ 1 h 129"/>
                    <a:gd name="T30" fmla="*/ 728 w 179"/>
                    <a:gd name="T31" fmla="*/ 4 h 129"/>
                    <a:gd name="T32" fmla="*/ 634 w 179"/>
                    <a:gd name="T33" fmla="*/ 6 h 129"/>
                    <a:gd name="T34" fmla="*/ 534 w 179"/>
                    <a:gd name="T35" fmla="*/ 10 h 129"/>
                    <a:gd name="T36" fmla="*/ 346 w 179"/>
                    <a:gd name="T37" fmla="*/ 23 h 129"/>
                    <a:gd name="T38" fmla="*/ 207 w 179"/>
                    <a:gd name="T39" fmla="*/ 32 h 129"/>
                    <a:gd name="T40" fmla="*/ 89 w 179"/>
                    <a:gd name="T41" fmla="*/ 32 h 129"/>
                    <a:gd name="T42" fmla="*/ 3 w 179"/>
                    <a:gd name="T43" fmla="*/ 44 h 129"/>
                    <a:gd name="T44" fmla="*/ 1 w 179"/>
                    <a:gd name="T45" fmla="*/ 62 h 129"/>
                    <a:gd name="T46" fmla="*/ 0 w 179"/>
                    <a:gd name="T47" fmla="*/ 73 h 129"/>
                    <a:gd name="T48" fmla="*/ 2 w 179"/>
                    <a:gd name="T49" fmla="*/ 80 h 129"/>
                    <a:gd name="T50" fmla="*/ 63 w 179"/>
                    <a:gd name="T51" fmla="*/ 86 h 129"/>
                    <a:gd name="T52" fmla="*/ 293 w 179"/>
                    <a:gd name="T53" fmla="*/ 81 h 129"/>
                    <a:gd name="T54" fmla="*/ 293 w 179"/>
                    <a:gd name="T55" fmla="*/ 81 h 129"/>
                    <a:gd name="T56" fmla="*/ 292 w 179"/>
                    <a:gd name="T57" fmla="*/ 79 h 129"/>
                    <a:gd name="T58" fmla="*/ 273 w 179"/>
                    <a:gd name="T59" fmla="*/ 75 h 129"/>
                    <a:gd name="T60" fmla="*/ 269 w 179"/>
                    <a:gd name="T61" fmla="*/ 70 h 129"/>
                    <a:gd name="T62" fmla="*/ 273 w 179"/>
                    <a:gd name="T63" fmla="*/ 59 h 129"/>
                    <a:gd name="T64" fmla="*/ 297 w 179"/>
                    <a:gd name="T65" fmla="*/ 47 h 129"/>
                    <a:gd name="T66" fmla="*/ 377 w 179"/>
                    <a:gd name="T67" fmla="*/ 33 h 129"/>
                    <a:gd name="T68" fmla="*/ 490 w 179"/>
                    <a:gd name="T69" fmla="*/ 32 h 129"/>
                    <a:gd name="T70" fmla="*/ 642 w 179"/>
                    <a:gd name="T71" fmla="*/ 32 h 129"/>
                    <a:gd name="T72" fmla="*/ 719 w 179"/>
                    <a:gd name="T73" fmla="*/ 32 h 129"/>
                    <a:gd name="T74" fmla="*/ 783 w 179"/>
                    <a:gd name="T75" fmla="*/ 31 h 129"/>
                    <a:gd name="T76" fmla="*/ 829 w 179"/>
                    <a:gd name="T77" fmla="*/ 30 h 129"/>
                    <a:gd name="T78" fmla="*/ 889 w 179"/>
                    <a:gd name="T79" fmla="*/ 29 h 129"/>
                    <a:gd name="T80" fmla="*/ 951 w 179"/>
                    <a:gd name="T81" fmla="*/ 29 h 129"/>
                    <a:gd name="T82" fmla="*/ 1010 w 179"/>
                    <a:gd name="T83" fmla="*/ 29 h 129"/>
                    <a:gd name="T84" fmla="*/ 1055 w 179"/>
                    <a:gd name="T85" fmla="*/ 30 h 129"/>
                    <a:gd name="T86" fmla="*/ 1117 w 179"/>
                    <a:gd name="T87" fmla="*/ 32 h 129"/>
                    <a:gd name="T88" fmla="*/ 1239 w 179"/>
                    <a:gd name="T89" fmla="*/ 32 h 129"/>
                    <a:gd name="T90" fmla="*/ 1345 w 179"/>
                    <a:gd name="T91" fmla="*/ 32 h 129"/>
                    <a:gd name="T92" fmla="*/ 1403 w 179"/>
                    <a:gd name="T93" fmla="*/ 36 h 129"/>
                    <a:gd name="T94" fmla="*/ 1419 w 179"/>
                    <a:gd name="T95" fmla="*/ 41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3" name="Group 1208">
                <a:extLst>
                  <a:ext uri="{FF2B5EF4-FFF2-40B4-BE49-F238E27FC236}">
                    <a16:creationId xmlns:a16="http://schemas.microsoft.com/office/drawing/2014/main" id="{1C2EBFA7-6350-45A2-99B5-AFDDFFD29098}"/>
                  </a:ext>
                </a:extLst>
              </p:cNvPr>
              <p:cNvGrpSpPr>
                <a:grpSpLocks/>
              </p:cNvGrpSpPr>
              <p:nvPr/>
            </p:nvGrpSpPr>
            <p:grpSpPr bwMode="auto">
              <a:xfrm>
                <a:off x="2320" y="2107"/>
                <a:ext cx="204" cy="140"/>
                <a:chOff x="2320" y="2107"/>
                <a:chExt cx="204" cy="140"/>
              </a:xfrm>
            </p:grpSpPr>
            <p:sp>
              <p:nvSpPr>
                <p:cNvPr id="6174" name="Freeform 1209">
                  <a:extLst>
                    <a:ext uri="{FF2B5EF4-FFF2-40B4-BE49-F238E27FC236}">
                      <a16:creationId xmlns:a16="http://schemas.microsoft.com/office/drawing/2014/main" id="{FE410263-6827-48B2-B9B9-6CFD9A61FF0A}"/>
                    </a:ext>
                  </a:extLst>
                </p:cNvPr>
                <p:cNvSpPr>
                  <a:spLocks/>
                </p:cNvSpPr>
                <p:nvPr/>
              </p:nvSpPr>
              <p:spPr bwMode="auto">
                <a:xfrm>
                  <a:off x="2320" y="2208"/>
                  <a:ext cx="44" cy="39"/>
                </a:xfrm>
                <a:custGeom>
                  <a:avLst/>
                  <a:gdLst>
                    <a:gd name="T0" fmla="*/ 231 w 40"/>
                    <a:gd name="T1" fmla="*/ 20 h 40"/>
                    <a:gd name="T2" fmla="*/ 322 w 40"/>
                    <a:gd name="T3" fmla="*/ 20 h 40"/>
                    <a:gd name="T4" fmla="*/ 409 w 40"/>
                    <a:gd name="T5" fmla="*/ 20 h 40"/>
                    <a:gd name="T6" fmla="*/ 464 w 40"/>
                    <a:gd name="T7" fmla="*/ 20 h 40"/>
                    <a:gd name="T8" fmla="*/ 471 w 40"/>
                    <a:gd name="T9" fmla="*/ 20 h 40"/>
                    <a:gd name="T10" fmla="*/ 464 w 40"/>
                    <a:gd name="T11" fmla="*/ 13 h 40"/>
                    <a:gd name="T12" fmla="*/ 409 w 40"/>
                    <a:gd name="T13" fmla="*/ 6 h 40"/>
                    <a:gd name="T14" fmla="*/ 322 w 40"/>
                    <a:gd name="T15" fmla="*/ 1 h 40"/>
                    <a:gd name="T16" fmla="*/ 231 w 40"/>
                    <a:gd name="T17" fmla="*/ 0 h 40"/>
                    <a:gd name="T18" fmla="*/ 144 w 40"/>
                    <a:gd name="T19" fmla="*/ 1 h 40"/>
                    <a:gd name="T20" fmla="*/ 74 w 40"/>
                    <a:gd name="T21" fmla="*/ 6 h 40"/>
                    <a:gd name="T22" fmla="*/ 1 w 40"/>
                    <a:gd name="T23" fmla="*/ 13 h 40"/>
                    <a:gd name="T24" fmla="*/ 0 w 40"/>
                    <a:gd name="T25" fmla="*/ 20 h 40"/>
                    <a:gd name="T26" fmla="*/ 1 w 40"/>
                    <a:gd name="T27" fmla="*/ 20 h 40"/>
                    <a:gd name="T28" fmla="*/ 74 w 40"/>
                    <a:gd name="T29" fmla="*/ 20 h 40"/>
                    <a:gd name="T30" fmla="*/ 144 w 40"/>
                    <a:gd name="T31" fmla="*/ 20 h 40"/>
                    <a:gd name="T32" fmla="*/ 23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1210">
                  <a:extLst>
                    <a:ext uri="{FF2B5EF4-FFF2-40B4-BE49-F238E27FC236}">
                      <a16:creationId xmlns:a16="http://schemas.microsoft.com/office/drawing/2014/main" id="{1D005DFA-FA15-4F9C-84A3-2B82F9F37EE2}"/>
                    </a:ext>
                  </a:extLst>
                </p:cNvPr>
                <p:cNvSpPr>
                  <a:spLocks/>
                </p:cNvSpPr>
                <p:nvPr/>
              </p:nvSpPr>
              <p:spPr bwMode="auto">
                <a:xfrm>
                  <a:off x="2479" y="2145"/>
                  <a:ext cx="45" cy="41"/>
                </a:xfrm>
                <a:custGeom>
                  <a:avLst/>
                  <a:gdLst>
                    <a:gd name="T0" fmla="*/ 218 w 41"/>
                    <a:gd name="T1" fmla="*/ 71 h 40"/>
                    <a:gd name="T2" fmla="*/ 316 w 41"/>
                    <a:gd name="T3" fmla="*/ 69 h 40"/>
                    <a:gd name="T4" fmla="*/ 381 w 41"/>
                    <a:gd name="T5" fmla="*/ 60 h 40"/>
                    <a:gd name="T6" fmla="*/ 450 w 41"/>
                    <a:gd name="T7" fmla="*/ 53 h 40"/>
                    <a:gd name="T8" fmla="*/ 457 w 41"/>
                    <a:gd name="T9" fmla="*/ 19 h 40"/>
                    <a:gd name="T10" fmla="*/ 450 w 41"/>
                    <a:gd name="T11" fmla="*/ 12 h 40"/>
                    <a:gd name="T12" fmla="*/ 381 w 41"/>
                    <a:gd name="T13" fmla="*/ 5 h 40"/>
                    <a:gd name="T14" fmla="*/ 316 w 41"/>
                    <a:gd name="T15" fmla="*/ 1 h 40"/>
                    <a:gd name="T16" fmla="*/ 218 w 41"/>
                    <a:gd name="T17" fmla="*/ 0 h 40"/>
                    <a:gd name="T18" fmla="*/ 125 w 41"/>
                    <a:gd name="T19" fmla="*/ 1 h 40"/>
                    <a:gd name="T20" fmla="*/ 5 w 41"/>
                    <a:gd name="T21" fmla="*/ 5 h 40"/>
                    <a:gd name="T22" fmla="*/ 1 w 41"/>
                    <a:gd name="T23" fmla="*/ 12 h 40"/>
                    <a:gd name="T24" fmla="*/ 0 w 41"/>
                    <a:gd name="T25" fmla="*/ 19 h 40"/>
                    <a:gd name="T26" fmla="*/ 1 w 41"/>
                    <a:gd name="T27" fmla="*/ 53 h 40"/>
                    <a:gd name="T28" fmla="*/ 5 w 41"/>
                    <a:gd name="T29" fmla="*/ 60 h 40"/>
                    <a:gd name="T30" fmla="*/ 125 w 41"/>
                    <a:gd name="T31" fmla="*/ 69 h 40"/>
                    <a:gd name="T32" fmla="*/ 218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1211">
                  <a:extLst>
                    <a:ext uri="{FF2B5EF4-FFF2-40B4-BE49-F238E27FC236}">
                      <a16:creationId xmlns:a16="http://schemas.microsoft.com/office/drawing/2014/main" id="{6AA155D3-3391-4F00-A977-D4251EDEB5F0}"/>
                    </a:ext>
                  </a:extLst>
                </p:cNvPr>
                <p:cNvSpPr>
                  <a:spLocks/>
                </p:cNvSpPr>
                <p:nvPr/>
              </p:nvSpPr>
              <p:spPr bwMode="auto">
                <a:xfrm>
                  <a:off x="2322" y="2107"/>
                  <a:ext cx="196" cy="126"/>
                </a:xfrm>
                <a:custGeom>
                  <a:avLst/>
                  <a:gdLst>
                    <a:gd name="T0" fmla="*/ 1185 w 180"/>
                    <a:gd name="T1" fmla="*/ 5 h 129"/>
                    <a:gd name="T2" fmla="*/ 1115 w 180"/>
                    <a:gd name="T3" fmla="*/ 2 h 129"/>
                    <a:gd name="T4" fmla="*/ 1030 w 180"/>
                    <a:gd name="T5" fmla="*/ 1 h 129"/>
                    <a:gd name="T6" fmla="*/ 952 w 180"/>
                    <a:gd name="T7" fmla="*/ 0 h 129"/>
                    <a:gd name="T8" fmla="*/ 863 w 180"/>
                    <a:gd name="T9" fmla="*/ 0 h 129"/>
                    <a:gd name="T10" fmla="*/ 782 w 180"/>
                    <a:gd name="T11" fmla="*/ 1 h 129"/>
                    <a:gd name="T12" fmla="*/ 693 w 180"/>
                    <a:gd name="T13" fmla="*/ 3 h 129"/>
                    <a:gd name="T14" fmla="*/ 614 w 180"/>
                    <a:gd name="T15" fmla="*/ 6 h 129"/>
                    <a:gd name="T16" fmla="*/ 511 w 180"/>
                    <a:gd name="T17" fmla="*/ 10 h 129"/>
                    <a:gd name="T18" fmla="*/ 321 w 180"/>
                    <a:gd name="T19" fmla="*/ 21 h 129"/>
                    <a:gd name="T20" fmla="*/ 191 w 180"/>
                    <a:gd name="T21" fmla="*/ 21 h 129"/>
                    <a:gd name="T22" fmla="*/ 82 w 180"/>
                    <a:gd name="T23" fmla="*/ 28 h 129"/>
                    <a:gd name="T24" fmla="*/ 3 w 180"/>
                    <a:gd name="T25" fmla="*/ 41 h 129"/>
                    <a:gd name="T26" fmla="*/ 0 w 180"/>
                    <a:gd name="T27" fmla="*/ 49 h 129"/>
                    <a:gd name="T28" fmla="*/ 0 w 180"/>
                    <a:gd name="T29" fmla="*/ 57 h 129"/>
                    <a:gd name="T30" fmla="*/ 1 w 180"/>
                    <a:gd name="T31" fmla="*/ 62 h 129"/>
                    <a:gd name="T32" fmla="*/ 5 w 180"/>
                    <a:gd name="T33" fmla="*/ 69 h 129"/>
                    <a:gd name="T34" fmla="*/ 290 w 180"/>
                    <a:gd name="T35" fmla="*/ 63 h 129"/>
                    <a:gd name="T36" fmla="*/ 290 w 180"/>
                    <a:gd name="T37" fmla="*/ 63 h 129"/>
                    <a:gd name="T38" fmla="*/ 271 w 180"/>
                    <a:gd name="T39" fmla="*/ 62 h 129"/>
                    <a:gd name="T40" fmla="*/ 268 w 180"/>
                    <a:gd name="T41" fmla="*/ 59 h 129"/>
                    <a:gd name="T42" fmla="*/ 249 w 180"/>
                    <a:gd name="T43" fmla="*/ 54 h 129"/>
                    <a:gd name="T44" fmla="*/ 268 w 180"/>
                    <a:gd name="T45" fmla="*/ 48 h 129"/>
                    <a:gd name="T46" fmla="*/ 292 w 180"/>
                    <a:gd name="T47" fmla="*/ 42 h 129"/>
                    <a:gd name="T48" fmla="*/ 350 w 180"/>
                    <a:gd name="T49" fmla="*/ 33 h 129"/>
                    <a:gd name="T50" fmla="*/ 469 w 180"/>
                    <a:gd name="T51" fmla="*/ 21 h 129"/>
                    <a:gd name="T52" fmla="*/ 624 w 180"/>
                    <a:gd name="T53" fmla="*/ 21 h 129"/>
                    <a:gd name="T54" fmla="*/ 685 w 180"/>
                    <a:gd name="T55" fmla="*/ 21 h 129"/>
                    <a:gd name="T56" fmla="*/ 746 w 180"/>
                    <a:gd name="T57" fmla="*/ 21 h 129"/>
                    <a:gd name="T58" fmla="*/ 812 w 180"/>
                    <a:gd name="T59" fmla="*/ 21 h 129"/>
                    <a:gd name="T60" fmla="*/ 877 w 180"/>
                    <a:gd name="T61" fmla="*/ 21 h 129"/>
                    <a:gd name="T62" fmla="*/ 928 w 180"/>
                    <a:gd name="T63" fmla="*/ 21 h 129"/>
                    <a:gd name="T64" fmla="*/ 975 w 180"/>
                    <a:gd name="T65" fmla="*/ 21 h 129"/>
                    <a:gd name="T66" fmla="*/ 1037 w 180"/>
                    <a:gd name="T67" fmla="*/ 21 h 129"/>
                    <a:gd name="T68" fmla="*/ 1095 w 180"/>
                    <a:gd name="T69" fmla="*/ 21 h 129"/>
                    <a:gd name="T70" fmla="*/ 1229 w 180"/>
                    <a:gd name="T71" fmla="*/ 21 h 129"/>
                    <a:gd name="T72" fmla="*/ 1322 w 180"/>
                    <a:gd name="T73" fmla="*/ 27 h 129"/>
                    <a:gd name="T74" fmla="*/ 1371 w 180"/>
                    <a:gd name="T75" fmla="*/ 37 h 129"/>
                    <a:gd name="T76" fmla="*/ 1405 w 180"/>
                    <a:gd name="T77" fmla="*/ 40 h 129"/>
                    <a:gd name="T78" fmla="*/ 1642 w 180"/>
                    <a:gd name="T79" fmla="*/ 31 h 129"/>
                    <a:gd name="T80" fmla="*/ 1627 w 180"/>
                    <a:gd name="T81" fmla="*/ 29 h 129"/>
                    <a:gd name="T82" fmla="*/ 1615 w 180"/>
                    <a:gd name="T83" fmla="*/ 24 h 129"/>
                    <a:gd name="T84" fmla="*/ 1587 w 180"/>
                    <a:gd name="T85" fmla="*/ 21 h 129"/>
                    <a:gd name="T86" fmla="*/ 1531 w 180"/>
                    <a:gd name="T87" fmla="*/ 21 h 129"/>
                    <a:gd name="T88" fmla="*/ 1462 w 180"/>
                    <a:gd name="T89" fmla="*/ 21 h 129"/>
                    <a:gd name="T90" fmla="*/ 1375 w 180"/>
                    <a:gd name="T91" fmla="*/ 19 h 129"/>
                    <a:gd name="T92" fmla="*/ 1290 w 180"/>
                    <a:gd name="T93" fmla="*/ 11 h 129"/>
                    <a:gd name="T94" fmla="*/ 1185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67" name="Text Box 1212">
              <a:extLst>
                <a:ext uri="{FF2B5EF4-FFF2-40B4-BE49-F238E27FC236}">
                  <a16:creationId xmlns:a16="http://schemas.microsoft.com/office/drawing/2014/main" id="{D2CF5246-C003-48CE-BFF2-12A964418533}"/>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English</a:t>
              </a:r>
              <a:endParaRPr lang="en-US" altLang="en-US">
                <a:latin typeface="Tahoma" panose="020B0604030504040204" pitchFamily="34" charset="0"/>
              </a:endParaRPr>
            </a:p>
          </p:txBody>
        </p:sp>
        <p:sp>
          <p:nvSpPr>
            <p:cNvPr id="6168" name="Text Box 1213">
              <a:extLst>
                <a:ext uri="{FF2B5EF4-FFF2-40B4-BE49-F238E27FC236}">
                  <a16:creationId xmlns:a16="http://schemas.microsoft.com/office/drawing/2014/main" id="{EB8F1BB5-ED85-457F-AFA8-890A8D328401}"/>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Spanish</a:t>
              </a:r>
              <a:endParaRPr lang="en-US" altLang="en-US" sz="1200"/>
            </a:p>
          </p:txBody>
        </p:sp>
        <p:graphicFrame>
          <p:nvGraphicFramePr>
            <p:cNvPr id="6169" name="Object 1214">
              <a:extLst>
                <a:ext uri="{FF2B5EF4-FFF2-40B4-BE49-F238E27FC236}">
                  <a16:creationId xmlns:a16="http://schemas.microsoft.com/office/drawing/2014/main" id="{40EFACE5-5BDB-4481-A323-45EF7431A511}"/>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6352" name="Clip" r:id="rId6" imgW="1160352" imgH="1786550" progId="MS_ClipArt_Gallery.2">
                    <p:embed/>
                  </p:oleObj>
                </mc:Choice>
                <mc:Fallback>
                  <p:oleObj name="Clip" r:id="rId6" imgW="1160352" imgH="1786550" progId="MS_ClipArt_Gallery.2">
                    <p:embed/>
                    <p:pic>
                      <p:nvPicPr>
                        <p:cNvPr id="0" name="Object 1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0" name="Object 1215">
              <a:extLst>
                <a:ext uri="{FF2B5EF4-FFF2-40B4-BE49-F238E27FC236}">
                  <a16:creationId xmlns:a16="http://schemas.microsoft.com/office/drawing/2014/main" id="{CC53B929-4169-4AA2-ABCE-F3295F856896}"/>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6353" name="Clip" r:id="rId8" imgW="1160352" imgH="1786550" progId="MS_ClipArt_Gallery.2">
                    <p:embed/>
                  </p:oleObj>
                </mc:Choice>
                <mc:Fallback>
                  <p:oleObj name="Clip" r:id="rId8" imgW="1160352" imgH="1786550" progId="MS_ClipArt_Gallery.2">
                    <p:embed/>
                    <p:pic>
                      <p:nvPicPr>
                        <p:cNvPr id="0" name="Object 1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nariz">
            <a:extLst>
              <a:ext uri="{FF2B5EF4-FFF2-40B4-BE49-F238E27FC236}">
                <a16:creationId xmlns:a16="http://schemas.microsoft.com/office/drawing/2014/main" id="{459F0AE0-EC3C-440D-B277-95810EBE1EEA}"/>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991100" y="7505700"/>
            <a:ext cx="1084263" cy="10747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0963" name="AutoShape 3">
            <a:extLst>
              <a:ext uri="{FF2B5EF4-FFF2-40B4-BE49-F238E27FC236}">
                <a16:creationId xmlns:a16="http://schemas.microsoft.com/office/drawing/2014/main" id="{A8DA6C9F-D26C-44F3-A810-B6D15BA1210B}"/>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40964" name="Text Box 4">
            <a:extLst>
              <a:ext uri="{FF2B5EF4-FFF2-40B4-BE49-F238E27FC236}">
                <a16:creationId xmlns:a16="http://schemas.microsoft.com/office/drawing/2014/main" id="{2A1C5DE9-DF4B-4599-9986-BEB6655AAAA5}"/>
              </a:ext>
            </a:extLst>
          </p:cNvPr>
          <p:cNvSpPr txBox="1">
            <a:spLocks noChangeArrowheads="1"/>
          </p:cNvSpPr>
          <p:nvPr/>
        </p:nvSpPr>
        <p:spPr bwMode="auto">
          <a:xfrm>
            <a:off x="257175" y="523875"/>
            <a:ext cx="6296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How do they get into the body?</a:t>
            </a:r>
          </a:p>
        </p:txBody>
      </p:sp>
      <p:sp>
        <p:nvSpPr>
          <p:cNvPr id="40965" name="Text Box 5">
            <a:extLst>
              <a:ext uri="{FF2B5EF4-FFF2-40B4-BE49-F238E27FC236}">
                <a16:creationId xmlns:a16="http://schemas.microsoft.com/office/drawing/2014/main" id="{3DC00681-627E-4587-96F8-985068CDE361}"/>
              </a:ext>
            </a:extLst>
          </p:cNvPr>
          <p:cNvSpPr txBox="1">
            <a:spLocks noChangeArrowheads="1"/>
          </p:cNvSpPr>
          <p:nvPr/>
        </p:nvSpPr>
        <p:spPr bwMode="auto">
          <a:xfrm>
            <a:off x="685800" y="1371600"/>
            <a:ext cx="5638800" cy="664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800">
                <a:cs typeface="Times New Roman" panose="02020603050405020304" pitchFamily="18" charset="0"/>
              </a:rPr>
              <a:t>Skin</a:t>
            </a:r>
            <a:endParaRPr lang="en-US" altLang="en-US">
              <a:cs typeface="Times New Roman" panose="02020603050405020304" pitchFamily="18" charset="0"/>
            </a:endParaRPr>
          </a:p>
          <a:p>
            <a:endParaRPr lang="en-US" altLang="en-US">
              <a:cs typeface="Times New Roman" panose="02020603050405020304" pitchFamily="18" charset="0"/>
            </a:endParaRPr>
          </a:p>
          <a:p>
            <a:pPr lvl="1"/>
            <a:r>
              <a:rPr lang="en-US" altLang="en-US">
                <a:cs typeface="Times New Roman" panose="02020603050405020304" pitchFamily="18" charset="0"/>
              </a:rPr>
              <a:t>Punctures and cuts from needles</a:t>
            </a:r>
          </a:p>
          <a:p>
            <a:pPr lvl="1"/>
            <a:r>
              <a:rPr lang="en-US" altLang="en-US">
                <a:cs typeface="Times New Roman" panose="02020603050405020304" pitchFamily="18" charset="0"/>
              </a:rPr>
              <a:t>and sharp objects easily go through</a:t>
            </a:r>
          </a:p>
          <a:p>
            <a:pPr lvl="1"/>
            <a:r>
              <a:rPr lang="en-US" altLang="en-US">
                <a:cs typeface="Times New Roman" panose="02020603050405020304" pitchFamily="18" charset="0"/>
              </a:rPr>
              <a:t>skin.</a:t>
            </a:r>
          </a:p>
          <a:p>
            <a:pPr lvl="1"/>
            <a:endParaRPr lang="en-US" altLang="en-US">
              <a:cs typeface="Times New Roman" panose="02020603050405020304" pitchFamily="18" charset="0"/>
            </a:endParaRPr>
          </a:p>
          <a:p>
            <a:pPr lvl="1"/>
            <a:endParaRPr lang="en-US" altLang="en-US" sz="1800">
              <a:cs typeface="Times New Roman" panose="02020603050405020304" pitchFamily="18" charset="0"/>
            </a:endParaRPr>
          </a:p>
          <a:p>
            <a:r>
              <a:rPr lang="en-US" altLang="en-US" sz="1800">
                <a:cs typeface="Times New Roman" panose="02020603050405020304" pitchFamily="18" charset="0"/>
              </a:rPr>
              <a:t>Broken skin</a:t>
            </a:r>
          </a:p>
          <a:p>
            <a:endParaRPr lang="en-US" altLang="en-US">
              <a:cs typeface="Times New Roman" panose="02020603050405020304" pitchFamily="18" charset="0"/>
            </a:endParaRPr>
          </a:p>
          <a:p>
            <a:pPr lvl="1"/>
            <a:r>
              <a:rPr lang="en-US" altLang="en-US">
                <a:cs typeface="Times New Roman" panose="02020603050405020304" pitchFamily="18" charset="0"/>
              </a:rPr>
              <a:t>Scratches, abrasions, and dry skin</a:t>
            </a:r>
          </a:p>
          <a:p>
            <a:pPr lvl="1"/>
            <a:r>
              <a:rPr lang="en-US" altLang="en-US">
                <a:cs typeface="Times New Roman" panose="02020603050405020304" pitchFamily="18" charset="0"/>
              </a:rPr>
              <a:t>are examples of openings</a:t>
            </a:r>
          </a:p>
          <a:p>
            <a:pPr lvl="1"/>
            <a:r>
              <a:rPr lang="en-US" altLang="en-US">
                <a:cs typeface="Times New Roman" panose="02020603050405020304" pitchFamily="18" charset="0"/>
              </a:rPr>
              <a:t>pathogens can enter.</a:t>
            </a:r>
          </a:p>
          <a:p>
            <a:pPr lvl="1"/>
            <a:endParaRPr lang="en-US" altLang="en-US">
              <a:cs typeface="Times New Roman" panose="02020603050405020304" pitchFamily="18" charset="0"/>
            </a:endParaRPr>
          </a:p>
          <a:p>
            <a:pPr lvl="1"/>
            <a:endParaRPr lang="en-US" altLang="en-US">
              <a:cs typeface="Times New Roman" panose="02020603050405020304" pitchFamily="18" charset="0"/>
            </a:endParaRPr>
          </a:p>
          <a:p>
            <a:r>
              <a:rPr lang="en-US" altLang="en-US" sz="1800">
                <a:cs typeface="Times New Roman" panose="02020603050405020304" pitchFamily="18" charset="0"/>
              </a:rPr>
              <a:t>Eyes</a:t>
            </a:r>
          </a:p>
          <a:p>
            <a:endParaRPr lang="en-US" altLang="en-US">
              <a:cs typeface="Times New Roman" panose="02020603050405020304" pitchFamily="18" charset="0"/>
            </a:endParaRPr>
          </a:p>
          <a:p>
            <a:pPr lvl="1"/>
            <a:r>
              <a:rPr lang="en-US" altLang="en-US">
                <a:cs typeface="Times New Roman" panose="02020603050405020304" pitchFamily="18" charset="0"/>
              </a:rPr>
              <a:t>Tears and oils of the eye allow</a:t>
            </a:r>
          </a:p>
          <a:p>
            <a:pPr lvl="1"/>
            <a:r>
              <a:rPr lang="en-US" altLang="en-US">
                <a:cs typeface="Times New Roman" panose="02020603050405020304" pitchFamily="18" charset="0"/>
              </a:rPr>
              <a:t>pathogens to get into the body.</a:t>
            </a:r>
          </a:p>
          <a:p>
            <a:pPr lvl="1"/>
            <a:endParaRPr lang="en-US" altLang="en-US">
              <a:cs typeface="Times New Roman" panose="02020603050405020304" pitchFamily="18" charset="0"/>
            </a:endParaRPr>
          </a:p>
          <a:p>
            <a:pPr lvl="1"/>
            <a:endParaRPr lang="en-US" altLang="en-US">
              <a:cs typeface="Times New Roman" panose="02020603050405020304" pitchFamily="18" charset="0"/>
            </a:endParaRPr>
          </a:p>
          <a:p>
            <a:r>
              <a:rPr lang="en-US" altLang="en-US" sz="1800">
                <a:cs typeface="Times New Roman" panose="02020603050405020304" pitchFamily="18" charset="0"/>
              </a:rPr>
              <a:t>Mucous membranes</a:t>
            </a:r>
          </a:p>
          <a:p>
            <a:endParaRPr lang="en-US" altLang="en-US">
              <a:cs typeface="Times New Roman" panose="02020603050405020304" pitchFamily="18" charset="0"/>
            </a:endParaRPr>
          </a:p>
          <a:p>
            <a:pPr lvl="1"/>
            <a:r>
              <a:rPr lang="en-US" altLang="en-US">
                <a:cs typeface="Times New Roman" panose="02020603050405020304" pitchFamily="18" charset="0"/>
              </a:rPr>
              <a:t>Mucous membranes line the body</a:t>
            </a:r>
          </a:p>
          <a:p>
            <a:pPr lvl="1"/>
            <a:r>
              <a:rPr lang="en-US" altLang="en-US">
                <a:cs typeface="Times New Roman" panose="02020603050405020304" pitchFamily="18" charset="0"/>
              </a:rPr>
              <a:t>cavities that open to the exterior:</a:t>
            </a:r>
          </a:p>
          <a:p>
            <a:pPr lvl="1"/>
            <a:endParaRPr lang="en-US" altLang="en-US">
              <a:cs typeface="Times New Roman" panose="02020603050405020304" pitchFamily="18" charset="0"/>
            </a:endParaRPr>
          </a:p>
          <a:p>
            <a:pPr lvl="2"/>
            <a:r>
              <a:rPr lang="en-US" altLang="en-US">
                <a:cs typeface="Times New Roman" panose="02020603050405020304" pitchFamily="18" charset="0"/>
              </a:rPr>
              <a:t>Mouth</a:t>
            </a:r>
          </a:p>
          <a:p>
            <a:pPr lvl="2"/>
            <a:r>
              <a:rPr lang="en-US" altLang="en-US">
                <a:cs typeface="Times New Roman" panose="02020603050405020304" pitchFamily="18" charset="0"/>
              </a:rPr>
              <a:t>Nose</a:t>
            </a:r>
          </a:p>
          <a:p>
            <a:pPr lvl="2"/>
            <a:r>
              <a:rPr lang="en-US" altLang="en-US">
                <a:cs typeface="Times New Roman" panose="02020603050405020304" pitchFamily="18" charset="0"/>
              </a:rPr>
              <a:t>Excretory</a:t>
            </a:r>
          </a:p>
          <a:p>
            <a:pPr lvl="2"/>
            <a:r>
              <a:rPr lang="en-US" altLang="en-US">
                <a:cs typeface="Times New Roman" panose="02020603050405020304" pitchFamily="18" charset="0"/>
              </a:rPr>
              <a:t>Reproductive</a:t>
            </a:r>
            <a:endParaRPr lang="en-US" altLang="en-US" sz="1800">
              <a:cs typeface="Times New Roman" panose="02020603050405020304" pitchFamily="18" charset="0"/>
            </a:endParaRPr>
          </a:p>
        </p:txBody>
      </p:sp>
      <p:pic>
        <p:nvPicPr>
          <p:cNvPr id="40966" name="Picture 6" descr="scraped hand 2">
            <a:extLst>
              <a:ext uri="{FF2B5EF4-FFF2-40B4-BE49-F238E27FC236}">
                <a16:creationId xmlns:a16="http://schemas.microsoft.com/office/drawing/2014/main" id="{6A94039E-4D5F-4558-9B15-92D91D2A958F}"/>
              </a:ext>
            </a:extLst>
          </p:cNvPr>
          <p:cNvPicPr>
            <a:picLocks noChangeAspect="1" noChangeArrowheads="1"/>
          </p:cNvPicPr>
          <p:nvPr/>
        </p:nvPicPr>
        <p:blipFill>
          <a:blip r:embed="rId4">
            <a:lum bright="44000"/>
            <a:extLst>
              <a:ext uri="{28A0092B-C50C-407E-A947-70E740481C1C}">
                <a14:useLocalDpi xmlns:a14="http://schemas.microsoft.com/office/drawing/2010/main" val="0"/>
              </a:ext>
            </a:extLst>
          </a:blip>
          <a:srcRect/>
          <a:stretch>
            <a:fillRect/>
          </a:stretch>
        </p:blipFill>
        <p:spPr bwMode="auto">
          <a:xfrm>
            <a:off x="4743450" y="3257550"/>
            <a:ext cx="1447800" cy="10858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67" name="Picture 7" descr="Boca">
            <a:extLst>
              <a:ext uri="{FF2B5EF4-FFF2-40B4-BE49-F238E27FC236}">
                <a16:creationId xmlns:a16="http://schemas.microsoft.com/office/drawing/2014/main" id="{3AF5A0F2-EE22-473F-9276-97160DDCF0B2}"/>
              </a:ext>
            </a:extLst>
          </p:cNvPr>
          <p:cNvPicPr>
            <a:picLocks noChangeAspect="1" noChangeArrowheads="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a:off x="4972050" y="6248400"/>
            <a:ext cx="1066800" cy="10572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68" name="Picture 8" descr="Ojo">
            <a:extLst>
              <a:ext uri="{FF2B5EF4-FFF2-40B4-BE49-F238E27FC236}">
                <a16:creationId xmlns:a16="http://schemas.microsoft.com/office/drawing/2014/main" id="{A941DD47-2D53-484C-94AA-9DE3C999C304}"/>
              </a:ext>
            </a:extLst>
          </p:cNvPr>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4953000" y="4953000"/>
            <a:ext cx="1058863" cy="10509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0969" name="Oval 14">
            <a:extLst>
              <a:ext uri="{FF2B5EF4-FFF2-40B4-BE49-F238E27FC236}">
                <a16:creationId xmlns:a16="http://schemas.microsoft.com/office/drawing/2014/main" id="{84C3C262-7FB8-48B1-B93C-7F1BAD669221}"/>
              </a:ext>
            </a:extLst>
          </p:cNvPr>
          <p:cNvSpPr>
            <a:spLocks noChangeArrowheads="1"/>
          </p:cNvSpPr>
          <p:nvPr/>
        </p:nvSpPr>
        <p:spPr bwMode="auto">
          <a:xfrm>
            <a:off x="5076825" y="3546475"/>
            <a:ext cx="26035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pic>
        <p:nvPicPr>
          <p:cNvPr id="40970" name="Picture 15">
            <a:extLst>
              <a:ext uri="{FF2B5EF4-FFF2-40B4-BE49-F238E27FC236}">
                <a16:creationId xmlns:a16="http://schemas.microsoft.com/office/drawing/2014/main" id="{20FBC3A8-C672-47EF-89ED-13D9AEA943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7391400"/>
            <a:ext cx="881063" cy="12954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pic>
        <p:nvPicPr>
          <p:cNvPr id="40971" name="Picture 18" descr="syringe">
            <a:extLst>
              <a:ext uri="{FF2B5EF4-FFF2-40B4-BE49-F238E27FC236}">
                <a16:creationId xmlns:a16="http://schemas.microsoft.com/office/drawing/2014/main" id="{F9151EC3-6FE1-4FB6-AE0D-3155D7B6C5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161368">
            <a:off x="4114800" y="1825625"/>
            <a:ext cx="260032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a:extLst>
              <a:ext uri="{FF2B5EF4-FFF2-40B4-BE49-F238E27FC236}">
                <a16:creationId xmlns:a16="http://schemas.microsoft.com/office/drawing/2014/main" id="{891E8241-7F03-446D-BCF5-7FE7CF603270}"/>
              </a:ext>
            </a:extLst>
          </p:cNvPr>
          <p:cNvSpPr txBox="1">
            <a:spLocks noChangeArrowheads="1"/>
          </p:cNvSpPr>
          <p:nvPr/>
        </p:nvSpPr>
        <p:spPr bwMode="auto">
          <a:xfrm>
            <a:off x="685800" y="1371600"/>
            <a:ext cx="5638800" cy="664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1800">
                <a:cs typeface="Times New Roman" panose="02020603050405020304" pitchFamily="18" charset="0"/>
              </a:rPr>
              <a:t>Piel</a:t>
            </a:r>
            <a:endParaRPr lang="es-ES_tradnl" altLang="en-US">
              <a:cs typeface="Times New Roman" panose="02020603050405020304" pitchFamily="18" charset="0"/>
            </a:endParaRPr>
          </a:p>
          <a:p>
            <a:endParaRPr lang="es-ES_tradnl" altLang="en-US">
              <a:cs typeface="Times New Roman" panose="02020603050405020304" pitchFamily="18" charset="0"/>
            </a:endParaRPr>
          </a:p>
          <a:p>
            <a:pPr lvl="1"/>
            <a:r>
              <a:rPr lang="es-ES_tradnl" altLang="en-US">
                <a:cs typeface="Times New Roman" panose="02020603050405020304" pitchFamily="18" charset="0"/>
              </a:rPr>
              <a:t>Piquetes o cortadas de agujas</a:t>
            </a:r>
          </a:p>
          <a:p>
            <a:pPr lvl="1"/>
            <a:r>
              <a:rPr lang="es-ES_tradnl" altLang="en-US">
                <a:cs typeface="Times New Roman" panose="02020603050405020304" pitchFamily="18" charset="0"/>
              </a:rPr>
              <a:t>u objetos filosos fácilmente </a:t>
            </a:r>
          </a:p>
          <a:p>
            <a:pPr lvl="1"/>
            <a:r>
              <a:rPr lang="es-ES_tradnl" altLang="en-US">
                <a:cs typeface="Times New Roman" panose="02020603050405020304" pitchFamily="18" charset="0"/>
              </a:rPr>
              <a:t>penetran la piel.</a:t>
            </a:r>
          </a:p>
          <a:p>
            <a:pPr lvl="1"/>
            <a:endParaRPr lang="es-ES_tradnl" altLang="en-US">
              <a:cs typeface="Times New Roman" panose="02020603050405020304" pitchFamily="18" charset="0"/>
            </a:endParaRPr>
          </a:p>
          <a:p>
            <a:pPr lvl="1"/>
            <a:endParaRPr lang="es-ES_tradnl" altLang="en-US" sz="1800">
              <a:cs typeface="Times New Roman" panose="02020603050405020304" pitchFamily="18" charset="0"/>
            </a:endParaRPr>
          </a:p>
          <a:p>
            <a:r>
              <a:rPr lang="es-ES_tradnl" altLang="en-US" sz="1800">
                <a:cs typeface="Times New Roman" panose="02020603050405020304" pitchFamily="18" charset="0"/>
              </a:rPr>
              <a:t>Piel cortada</a:t>
            </a:r>
          </a:p>
          <a:p>
            <a:endParaRPr lang="es-ES_tradnl" altLang="en-US">
              <a:cs typeface="Times New Roman" panose="02020603050405020304" pitchFamily="18" charset="0"/>
            </a:endParaRPr>
          </a:p>
          <a:p>
            <a:pPr lvl="1"/>
            <a:r>
              <a:rPr lang="es-ES_tradnl" altLang="en-US">
                <a:cs typeface="Times New Roman" panose="02020603050405020304" pitchFamily="18" charset="0"/>
              </a:rPr>
              <a:t>Raspaduras, abrasiones, y piel seca</a:t>
            </a:r>
          </a:p>
          <a:p>
            <a:pPr lvl="1"/>
            <a:r>
              <a:rPr lang="es-ES_tradnl" altLang="en-US">
                <a:cs typeface="Times New Roman" panose="02020603050405020304" pitchFamily="18" charset="0"/>
              </a:rPr>
              <a:t>son ejemplos de abridas por donde</a:t>
            </a:r>
          </a:p>
          <a:p>
            <a:pPr lvl="1"/>
            <a:r>
              <a:rPr lang="es-ES_tradnl" altLang="en-US">
                <a:cs typeface="Times New Roman" panose="02020603050405020304" pitchFamily="18" charset="0"/>
              </a:rPr>
              <a:t>entran los patógenos.</a:t>
            </a:r>
          </a:p>
          <a:p>
            <a:pPr lvl="1"/>
            <a:endParaRPr lang="es-ES_tradnl" altLang="en-US">
              <a:cs typeface="Times New Roman" panose="02020603050405020304" pitchFamily="18" charset="0"/>
            </a:endParaRPr>
          </a:p>
          <a:p>
            <a:pPr lvl="1"/>
            <a:endParaRPr lang="es-ES_tradnl" altLang="en-US">
              <a:cs typeface="Times New Roman" panose="02020603050405020304" pitchFamily="18" charset="0"/>
            </a:endParaRPr>
          </a:p>
          <a:p>
            <a:r>
              <a:rPr lang="es-ES_tradnl" altLang="en-US" sz="1800">
                <a:cs typeface="Times New Roman" panose="02020603050405020304" pitchFamily="18" charset="0"/>
              </a:rPr>
              <a:t>Ojos</a:t>
            </a:r>
          </a:p>
          <a:p>
            <a:endParaRPr lang="es-ES_tradnl" altLang="en-US">
              <a:cs typeface="Times New Roman" panose="02020603050405020304" pitchFamily="18" charset="0"/>
            </a:endParaRPr>
          </a:p>
          <a:p>
            <a:pPr lvl="1"/>
            <a:r>
              <a:rPr lang="es-ES_tradnl" altLang="en-US">
                <a:cs typeface="Times New Roman" panose="02020603050405020304" pitchFamily="18" charset="0"/>
              </a:rPr>
              <a:t>Lágrimas y aceites de los ojos permiten</a:t>
            </a:r>
          </a:p>
          <a:p>
            <a:pPr lvl="1"/>
            <a:r>
              <a:rPr lang="es-ES_tradnl" altLang="en-US">
                <a:cs typeface="Times New Roman" panose="02020603050405020304" pitchFamily="18" charset="0"/>
              </a:rPr>
              <a:t>que entren patógenos al cuerpo.</a:t>
            </a:r>
          </a:p>
          <a:p>
            <a:pPr lvl="1"/>
            <a:endParaRPr lang="es-ES_tradnl" altLang="en-US">
              <a:cs typeface="Times New Roman" panose="02020603050405020304" pitchFamily="18" charset="0"/>
            </a:endParaRPr>
          </a:p>
          <a:p>
            <a:pPr lvl="1"/>
            <a:endParaRPr lang="es-ES_tradnl" altLang="en-US">
              <a:cs typeface="Times New Roman" panose="02020603050405020304" pitchFamily="18" charset="0"/>
            </a:endParaRPr>
          </a:p>
          <a:p>
            <a:r>
              <a:rPr lang="es-ES_tradnl" altLang="en-US" sz="1800">
                <a:cs typeface="Times New Roman" panose="02020603050405020304" pitchFamily="18" charset="0"/>
              </a:rPr>
              <a:t>Membranas mucosas</a:t>
            </a:r>
          </a:p>
          <a:p>
            <a:endParaRPr lang="es-ES_tradnl" altLang="en-US">
              <a:cs typeface="Times New Roman" panose="02020603050405020304" pitchFamily="18" charset="0"/>
            </a:endParaRPr>
          </a:p>
          <a:p>
            <a:pPr lvl="1"/>
            <a:r>
              <a:rPr lang="es-ES_tradnl" altLang="en-US">
                <a:cs typeface="Times New Roman" panose="02020603050405020304" pitchFamily="18" charset="0"/>
              </a:rPr>
              <a:t>Membranas mucosas recubren las</a:t>
            </a:r>
          </a:p>
          <a:p>
            <a:pPr lvl="1"/>
            <a:r>
              <a:rPr lang="es-ES_tradnl" altLang="en-US">
                <a:cs typeface="Times New Roman" panose="02020603050405020304" pitchFamily="18" charset="0"/>
              </a:rPr>
              <a:t>aberturas del cuerpo al exterior:</a:t>
            </a:r>
          </a:p>
          <a:p>
            <a:pPr lvl="1"/>
            <a:endParaRPr lang="es-ES_tradnl" altLang="en-US">
              <a:cs typeface="Times New Roman" panose="02020603050405020304" pitchFamily="18" charset="0"/>
            </a:endParaRPr>
          </a:p>
          <a:p>
            <a:pPr lvl="2"/>
            <a:r>
              <a:rPr lang="es-ES_tradnl" altLang="en-US">
                <a:cs typeface="Times New Roman" panose="02020603050405020304" pitchFamily="18" charset="0"/>
              </a:rPr>
              <a:t>Boca</a:t>
            </a:r>
          </a:p>
          <a:p>
            <a:pPr lvl="2"/>
            <a:r>
              <a:rPr lang="es-ES_tradnl" altLang="en-US">
                <a:cs typeface="Times New Roman" panose="02020603050405020304" pitchFamily="18" charset="0"/>
              </a:rPr>
              <a:t>Nariz</a:t>
            </a:r>
          </a:p>
          <a:p>
            <a:pPr lvl="2"/>
            <a:r>
              <a:rPr lang="es-ES_tradnl" altLang="en-US">
                <a:cs typeface="Times New Roman" panose="02020603050405020304" pitchFamily="18" charset="0"/>
              </a:rPr>
              <a:t>Excretorio</a:t>
            </a:r>
          </a:p>
          <a:p>
            <a:pPr lvl="2"/>
            <a:r>
              <a:rPr lang="es-ES_tradnl" altLang="en-US">
                <a:cs typeface="Times New Roman" panose="02020603050405020304" pitchFamily="18" charset="0"/>
              </a:rPr>
              <a:t>Reproductivo</a:t>
            </a:r>
            <a:endParaRPr lang="es-ES_tradnl" altLang="en-US" sz="1800">
              <a:cs typeface="Times New Roman" panose="02020603050405020304" pitchFamily="18" charset="0"/>
            </a:endParaRPr>
          </a:p>
        </p:txBody>
      </p:sp>
      <p:pic>
        <p:nvPicPr>
          <p:cNvPr id="43011" name="Picture 2" descr="scraped hand 2">
            <a:extLst>
              <a:ext uri="{FF2B5EF4-FFF2-40B4-BE49-F238E27FC236}">
                <a16:creationId xmlns:a16="http://schemas.microsoft.com/office/drawing/2014/main" id="{A4BDAAD7-3856-44B5-85D8-3D948AD9FF63}"/>
              </a:ext>
            </a:extLst>
          </p:cNvPr>
          <p:cNvPicPr>
            <a:picLocks noChangeAspect="1" noChangeArrowheads="1"/>
          </p:cNvPicPr>
          <p:nvPr/>
        </p:nvPicPr>
        <p:blipFill>
          <a:blip r:embed="rId3">
            <a:lum bright="44000"/>
            <a:extLst>
              <a:ext uri="{28A0092B-C50C-407E-A947-70E740481C1C}">
                <a14:useLocalDpi xmlns:a14="http://schemas.microsoft.com/office/drawing/2010/main" val="0"/>
              </a:ext>
            </a:extLst>
          </a:blip>
          <a:srcRect/>
          <a:stretch>
            <a:fillRect/>
          </a:stretch>
        </p:blipFill>
        <p:spPr bwMode="auto">
          <a:xfrm>
            <a:off x="4743450" y="3257550"/>
            <a:ext cx="1447800" cy="10858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3012" name="Oval 3">
            <a:extLst>
              <a:ext uri="{FF2B5EF4-FFF2-40B4-BE49-F238E27FC236}">
                <a16:creationId xmlns:a16="http://schemas.microsoft.com/office/drawing/2014/main" id="{9F0C2D11-A0E7-4564-A3A2-BBE05D6F7E30}"/>
              </a:ext>
            </a:extLst>
          </p:cNvPr>
          <p:cNvSpPr>
            <a:spLocks noChangeArrowheads="1"/>
          </p:cNvSpPr>
          <p:nvPr/>
        </p:nvSpPr>
        <p:spPr bwMode="auto">
          <a:xfrm>
            <a:off x="5076825" y="3546475"/>
            <a:ext cx="26035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43013" name="AutoShape 4">
            <a:extLst>
              <a:ext uri="{FF2B5EF4-FFF2-40B4-BE49-F238E27FC236}">
                <a16:creationId xmlns:a16="http://schemas.microsoft.com/office/drawing/2014/main" id="{2B614034-566C-433E-9782-4ABAA2E599FF}"/>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43014" name="Text Box 5">
            <a:extLst>
              <a:ext uri="{FF2B5EF4-FFF2-40B4-BE49-F238E27FC236}">
                <a16:creationId xmlns:a16="http://schemas.microsoft.com/office/drawing/2014/main" id="{0C6009A9-D2D9-4DA7-A980-19A4E763E35A}"/>
              </a:ext>
            </a:extLst>
          </p:cNvPr>
          <p:cNvSpPr txBox="1">
            <a:spLocks noChangeArrowheads="1"/>
          </p:cNvSpPr>
          <p:nvPr/>
        </p:nvSpPr>
        <p:spPr bwMode="auto">
          <a:xfrm>
            <a:off x="257175" y="523875"/>
            <a:ext cx="6296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¿Como entran al cuerpo?</a:t>
            </a:r>
            <a:endParaRPr lang="en-US" altLang="en-US" sz="2800"/>
          </a:p>
        </p:txBody>
      </p:sp>
      <p:pic>
        <p:nvPicPr>
          <p:cNvPr id="43015" name="Picture 12" descr="nariz">
            <a:extLst>
              <a:ext uri="{FF2B5EF4-FFF2-40B4-BE49-F238E27FC236}">
                <a16:creationId xmlns:a16="http://schemas.microsoft.com/office/drawing/2014/main" id="{69C51C08-BA20-42D2-8CA0-FC680A4EC679}"/>
              </a:ext>
            </a:extLst>
          </p:cNvPr>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4991100" y="7505700"/>
            <a:ext cx="1084263" cy="10747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3016" name="Picture 15">
            <a:extLst>
              <a:ext uri="{FF2B5EF4-FFF2-40B4-BE49-F238E27FC236}">
                <a16:creationId xmlns:a16="http://schemas.microsoft.com/office/drawing/2014/main" id="{1B39A49F-7BEB-4018-B387-6C26AD1208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7391400"/>
            <a:ext cx="881063" cy="12954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pic>
        <p:nvPicPr>
          <p:cNvPr id="43017" name="Picture 18" descr="syringe">
            <a:extLst>
              <a:ext uri="{FF2B5EF4-FFF2-40B4-BE49-F238E27FC236}">
                <a16:creationId xmlns:a16="http://schemas.microsoft.com/office/drawing/2014/main" id="{09131550-1ADA-4D65-9820-229E276CA3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161368">
            <a:off x="4114800" y="1825625"/>
            <a:ext cx="260032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43018" name="Picture 19" descr="Boca">
            <a:extLst>
              <a:ext uri="{FF2B5EF4-FFF2-40B4-BE49-F238E27FC236}">
                <a16:creationId xmlns:a16="http://schemas.microsoft.com/office/drawing/2014/main" id="{1064A160-95B7-4ECE-961F-FA3C21DA92DE}"/>
              </a:ext>
            </a:extLst>
          </p:cNvPr>
          <p:cNvPicPr>
            <a:picLocks noChangeAspect="1" noChangeArrowheads="1"/>
          </p:cNvPicPr>
          <p:nvPr/>
        </p:nvPicPr>
        <p:blipFill>
          <a:blip r:embed="rId7">
            <a:lum bright="30000"/>
            <a:extLst>
              <a:ext uri="{28A0092B-C50C-407E-A947-70E740481C1C}">
                <a14:useLocalDpi xmlns:a14="http://schemas.microsoft.com/office/drawing/2010/main" val="0"/>
              </a:ext>
            </a:extLst>
          </a:blip>
          <a:srcRect/>
          <a:stretch>
            <a:fillRect/>
          </a:stretch>
        </p:blipFill>
        <p:spPr bwMode="auto">
          <a:xfrm>
            <a:off x="4972050" y="6248400"/>
            <a:ext cx="1066800" cy="10572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3019" name="Picture 20" descr="Ojo">
            <a:extLst>
              <a:ext uri="{FF2B5EF4-FFF2-40B4-BE49-F238E27FC236}">
                <a16:creationId xmlns:a16="http://schemas.microsoft.com/office/drawing/2014/main" id="{9978C8AB-B7EB-4F7E-8494-E70F41AFEAED}"/>
              </a:ext>
            </a:extLst>
          </p:cNvPr>
          <p:cNvPicPr>
            <a:picLocks noChangeAspect="1" noChangeArrowheads="1"/>
          </p:cNvPicPr>
          <p:nvPr/>
        </p:nvPicPr>
        <p:blipFill>
          <a:blip r:embed="rId8">
            <a:lum bright="30000"/>
            <a:extLst>
              <a:ext uri="{28A0092B-C50C-407E-A947-70E740481C1C}">
                <a14:useLocalDpi xmlns:a14="http://schemas.microsoft.com/office/drawing/2010/main" val="0"/>
              </a:ext>
            </a:extLst>
          </a:blip>
          <a:srcRect/>
          <a:stretch>
            <a:fillRect/>
          </a:stretch>
        </p:blipFill>
        <p:spPr bwMode="auto">
          <a:xfrm>
            <a:off x="4953000" y="4953000"/>
            <a:ext cx="1058863" cy="10509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a:extLst>
              <a:ext uri="{FF2B5EF4-FFF2-40B4-BE49-F238E27FC236}">
                <a16:creationId xmlns:a16="http://schemas.microsoft.com/office/drawing/2014/main" id="{E023B316-A52E-496A-B0D0-F2B5CA71CDCA}"/>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45059" name="Text Box 3">
            <a:extLst>
              <a:ext uri="{FF2B5EF4-FFF2-40B4-BE49-F238E27FC236}">
                <a16:creationId xmlns:a16="http://schemas.microsoft.com/office/drawing/2014/main" id="{971E1F24-19AE-4840-9DAC-66340EF26B64}"/>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Bloodborne pathogens</a:t>
            </a:r>
          </a:p>
        </p:txBody>
      </p:sp>
      <p:sp>
        <p:nvSpPr>
          <p:cNvPr id="45060" name="Text Box 4">
            <a:extLst>
              <a:ext uri="{FF2B5EF4-FFF2-40B4-BE49-F238E27FC236}">
                <a16:creationId xmlns:a16="http://schemas.microsoft.com/office/drawing/2014/main" id="{549A7F9C-6A4D-47CF-99DC-9D7E8DE5ABDE}"/>
              </a:ext>
            </a:extLst>
          </p:cNvPr>
          <p:cNvSpPr txBox="1">
            <a:spLocks noChangeArrowheads="1"/>
          </p:cNvSpPr>
          <p:nvPr/>
        </p:nvSpPr>
        <p:spPr bwMode="auto">
          <a:xfrm>
            <a:off x="400050" y="1162050"/>
            <a:ext cx="5943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cs typeface="Times New Roman" panose="02020603050405020304" pitchFamily="18" charset="0"/>
              </a:rPr>
              <a:t>Hepatitis B (HBV), Hepatitis C (HCV), Human Immunodeficiency Virus (HIV), and </a:t>
            </a:r>
            <a:r>
              <a:rPr lang="en-US" altLang="en-US" u="sng">
                <a:cs typeface="Times New Roman" panose="02020603050405020304" pitchFamily="18" charset="0"/>
              </a:rPr>
              <a:t>over 20 other infections</a:t>
            </a:r>
            <a:r>
              <a:rPr lang="en-US" altLang="en-US">
                <a:cs typeface="Times New Roman" panose="02020603050405020304" pitchFamily="18" charset="0"/>
              </a:rPr>
              <a:t> can be transmitted through blood or OPIM.</a:t>
            </a:r>
          </a:p>
          <a:p>
            <a:endParaRPr lang="en-US" altLang="en-US">
              <a:cs typeface="Times New Roman" panose="02020603050405020304" pitchFamily="18" charset="0"/>
            </a:endParaRPr>
          </a:p>
          <a:p>
            <a:r>
              <a:rPr lang="es-ES_tradnl" altLang="en-US">
                <a:cs typeface="Times New Roman" panose="02020603050405020304" pitchFamily="18" charset="0"/>
              </a:rPr>
              <a:t>Examples of ways these diseases are </a:t>
            </a:r>
            <a:r>
              <a:rPr lang="es-ES_tradnl" altLang="en-US" u="sng">
                <a:cs typeface="Times New Roman" panose="02020603050405020304" pitchFamily="18" charset="0"/>
              </a:rPr>
              <a:t>NOT</a:t>
            </a:r>
            <a:r>
              <a:rPr lang="es-ES_tradnl" altLang="en-US">
                <a:cs typeface="Times New Roman" panose="02020603050405020304" pitchFamily="18" charset="0"/>
              </a:rPr>
              <a:t> t</a:t>
            </a:r>
            <a:r>
              <a:rPr lang="en-US" altLang="en-US">
                <a:cs typeface="Times New Roman" panose="02020603050405020304" pitchFamily="18" charset="0"/>
              </a:rPr>
              <a:t>ypically </a:t>
            </a:r>
            <a:r>
              <a:rPr lang="es-ES_tradnl" altLang="en-US">
                <a:cs typeface="Times New Roman" panose="02020603050405020304" pitchFamily="18" charset="0"/>
              </a:rPr>
              <a:t>transmitted from one to another</a:t>
            </a:r>
            <a:r>
              <a:rPr lang="en-US" altLang="en-US">
                <a:cs typeface="Times New Roman" panose="02020603050405020304" pitchFamily="18" charset="0"/>
              </a:rPr>
              <a:t>.</a:t>
            </a:r>
          </a:p>
        </p:txBody>
      </p:sp>
      <p:grpSp>
        <p:nvGrpSpPr>
          <p:cNvPr id="45061" name="Group 5">
            <a:extLst>
              <a:ext uri="{FF2B5EF4-FFF2-40B4-BE49-F238E27FC236}">
                <a16:creationId xmlns:a16="http://schemas.microsoft.com/office/drawing/2014/main" id="{5936ACFB-F0A1-49C5-B3A9-392B65F6795A}"/>
              </a:ext>
            </a:extLst>
          </p:cNvPr>
          <p:cNvGrpSpPr>
            <a:grpSpLocks/>
          </p:cNvGrpSpPr>
          <p:nvPr/>
        </p:nvGrpSpPr>
        <p:grpSpPr bwMode="auto">
          <a:xfrm>
            <a:off x="641350" y="2590800"/>
            <a:ext cx="5499100" cy="6096000"/>
            <a:chOff x="404" y="1632"/>
            <a:chExt cx="3464" cy="3840"/>
          </a:xfrm>
        </p:grpSpPr>
        <p:grpSp>
          <p:nvGrpSpPr>
            <p:cNvPr id="45062" name="Group 6">
              <a:extLst>
                <a:ext uri="{FF2B5EF4-FFF2-40B4-BE49-F238E27FC236}">
                  <a16:creationId xmlns:a16="http://schemas.microsoft.com/office/drawing/2014/main" id="{6C4FD5E9-C97A-4315-B63F-98C41FCCEAA5}"/>
                </a:ext>
              </a:extLst>
            </p:cNvPr>
            <p:cNvGrpSpPr>
              <a:grpSpLocks/>
            </p:cNvGrpSpPr>
            <p:nvPr/>
          </p:nvGrpSpPr>
          <p:grpSpPr bwMode="auto">
            <a:xfrm>
              <a:off x="2852" y="1632"/>
              <a:ext cx="851" cy="1124"/>
              <a:chOff x="2852" y="1632"/>
              <a:chExt cx="851" cy="1124"/>
            </a:xfrm>
          </p:grpSpPr>
          <p:sp>
            <p:nvSpPr>
              <p:cNvPr id="45078" name="Text Box 7">
                <a:extLst>
                  <a:ext uri="{FF2B5EF4-FFF2-40B4-BE49-F238E27FC236}">
                    <a16:creationId xmlns:a16="http://schemas.microsoft.com/office/drawing/2014/main" id="{AB097077-E963-44E9-BD58-9015B568F859}"/>
                  </a:ext>
                </a:extLst>
              </p:cNvPr>
              <p:cNvSpPr txBox="1">
                <a:spLocks noChangeArrowheads="1"/>
              </p:cNvSpPr>
              <p:nvPr/>
            </p:nvSpPr>
            <p:spPr bwMode="auto">
              <a:xfrm>
                <a:off x="2989" y="2468"/>
                <a:ext cx="714" cy="2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Drinks or food at a cafe</a:t>
                </a:r>
              </a:p>
            </p:txBody>
          </p:sp>
          <p:graphicFrame>
            <p:nvGraphicFramePr>
              <p:cNvPr id="45079" name="Object 8">
                <a:extLst>
                  <a:ext uri="{FF2B5EF4-FFF2-40B4-BE49-F238E27FC236}">
                    <a16:creationId xmlns:a16="http://schemas.microsoft.com/office/drawing/2014/main" id="{664477C4-D021-4C14-960E-2FA9149F8376}"/>
                  </a:ext>
                </a:extLst>
              </p:cNvPr>
              <p:cNvGraphicFramePr>
                <a:graphicFrameLocks noChangeAspect="1"/>
              </p:cNvGraphicFramePr>
              <p:nvPr/>
            </p:nvGraphicFramePr>
            <p:xfrm>
              <a:off x="2852" y="1632"/>
              <a:ext cx="839" cy="854"/>
            </p:xfrm>
            <a:graphic>
              <a:graphicData uri="http://schemas.openxmlformats.org/presentationml/2006/ole">
                <mc:AlternateContent xmlns:mc="http://schemas.openxmlformats.org/markup-compatibility/2006">
                  <mc:Choice xmlns:v="urn:schemas-microsoft-com:vml" Requires="v">
                    <p:oleObj spid="_x0000_s45115" name="Image" r:id="rId4" imgW="1575159" imgH="1601130" progId="Photoshop.Image.4">
                      <p:embed/>
                    </p:oleObj>
                  </mc:Choice>
                  <mc:Fallback>
                    <p:oleObj name="Image" r:id="rId4" imgW="1575159" imgH="1601130" progId="Photoshop.Image.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2" y="1632"/>
                            <a:ext cx="839" cy="85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pSp>
        <p:graphicFrame>
          <p:nvGraphicFramePr>
            <p:cNvPr id="45063" name="Object 9">
              <a:extLst>
                <a:ext uri="{FF2B5EF4-FFF2-40B4-BE49-F238E27FC236}">
                  <a16:creationId xmlns:a16="http://schemas.microsoft.com/office/drawing/2014/main" id="{58DE74F2-3B77-4149-B165-B67C07FB7448}"/>
                </a:ext>
              </a:extLst>
            </p:cNvPr>
            <p:cNvGraphicFramePr>
              <a:graphicFrameLocks noChangeAspect="1"/>
            </p:cNvGraphicFramePr>
            <p:nvPr/>
          </p:nvGraphicFramePr>
          <p:xfrm>
            <a:off x="2633" y="3133"/>
            <a:ext cx="975" cy="843"/>
          </p:xfrm>
          <a:graphic>
            <a:graphicData uri="http://schemas.openxmlformats.org/presentationml/2006/ole">
              <mc:AlternateContent xmlns:mc="http://schemas.openxmlformats.org/markup-compatibility/2006">
                <mc:Choice xmlns:v="urn:schemas-microsoft-com:vml" Requires="v">
                  <p:oleObj spid="_x0000_s45116" name="Image" r:id="rId6" imgW="2160254" imgH="1867984" progId="Photoshop.Image.4">
                    <p:embed/>
                  </p:oleObj>
                </mc:Choice>
                <mc:Fallback>
                  <p:oleObj name="Image" r:id="rId6" imgW="2160254" imgH="1867984" progId="Photoshop.Image.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3" y="3133"/>
                          <a:ext cx="975" cy="84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45064" name="Text Box 10">
              <a:extLst>
                <a:ext uri="{FF2B5EF4-FFF2-40B4-BE49-F238E27FC236}">
                  <a16:creationId xmlns:a16="http://schemas.microsoft.com/office/drawing/2014/main" id="{447FFD52-DFB3-4B7A-9760-3F3CBC177BF1}"/>
                </a:ext>
              </a:extLst>
            </p:cNvPr>
            <p:cNvSpPr txBox="1">
              <a:spLocks noChangeArrowheads="1"/>
            </p:cNvSpPr>
            <p:nvPr/>
          </p:nvSpPr>
          <p:spPr bwMode="auto">
            <a:xfrm>
              <a:off x="2711" y="3915"/>
              <a:ext cx="841" cy="2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Calling from a public phone</a:t>
              </a:r>
            </a:p>
          </p:txBody>
        </p:sp>
        <p:grpSp>
          <p:nvGrpSpPr>
            <p:cNvPr id="45065" name="Group 11">
              <a:extLst>
                <a:ext uri="{FF2B5EF4-FFF2-40B4-BE49-F238E27FC236}">
                  <a16:creationId xmlns:a16="http://schemas.microsoft.com/office/drawing/2014/main" id="{2F4CCB7D-4195-498A-8E2B-0D579F69C251}"/>
                </a:ext>
              </a:extLst>
            </p:cNvPr>
            <p:cNvGrpSpPr>
              <a:grpSpLocks/>
            </p:cNvGrpSpPr>
            <p:nvPr/>
          </p:nvGrpSpPr>
          <p:grpSpPr bwMode="auto">
            <a:xfrm>
              <a:off x="2194" y="4384"/>
              <a:ext cx="1674" cy="1088"/>
              <a:chOff x="2053" y="4224"/>
              <a:chExt cx="1979" cy="1286"/>
            </a:xfrm>
          </p:grpSpPr>
          <p:graphicFrame>
            <p:nvGraphicFramePr>
              <p:cNvPr id="45076" name="Object 12">
                <a:extLst>
                  <a:ext uri="{FF2B5EF4-FFF2-40B4-BE49-F238E27FC236}">
                    <a16:creationId xmlns:a16="http://schemas.microsoft.com/office/drawing/2014/main" id="{C4E5CC4D-705C-450D-B3BB-50F44006C023}"/>
                  </a:ext>
                </a:extLst>
              </p:cNvPr>
              <p:cNvGraphicFramePr>
                <a:graphicFrameLocks noChangeAspect="1"/>
              </p:cNvGraphicFramePr>
              <p:nvPr/>
            </p:nvGraphicFramePr>
            <p:xfrm>
              <a:off x="2112" y="4224"/>
              <a:ext cx="1920" cy="1121"/>
            </p:xfrm>
            <a:graphic>
              <a:graphicData uri="http://schemas.openxmlformats.org/presentationml/2006/ole">
                <mc:AlternateContent xmlns:mc="http://schemas.openxmlformats.org/markup-compatibility/2006">
                  <mc:Choice xmlns:v="urn:schemas-microsoft-com:vml" Requires="v">
                    <p:oleObj spid="_x0000_s45117" name="Image" r:id="rId8" imgW="4307801" imgH="2516061" progId="Photoshop.Image.4">
                      <p:embed/>
                    </p:oleObj>
                  </mc:Choice>
                  <mc:Fallback>
                    <p:oleObj name="Image" r:id="rId8" imgW="4307801" imgH="2516061" progId="Photoshop.Image.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2" y="4224"/>
                            <a:ext cx="1920" cy="112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45077" name="Text Box 13">
                <a:extLst>
                  <a:ext uri="{FF2B5EF4-FFF2-40B4-BE49-F238E27FC236}">
                    <a16:creationId xmlns:a16="http://schemas.microsoft.com/office/drawing/2014/main" id="{4187E0D3-1507-4005-A558-F50CFB36AB76}"/>
                  </a:ext>
                </a:extLst>
              </p:cNvPr>
              <p:cNvSpPr txBox="1">
                <a:spLocks noChangeArrowheads="1"/>
              </p:cNvSpPr>
              <p:nvPr/>
            </p:nvSpPr>
            <p:spPr bwMode="auto">
              <a:xfrm>
                <a:off x="2053" y="5305"/>
                <a:ext cx="1391" cy="20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Riding a public bus</a:t>
                </a:r>
              </a:p>
            </p:txBody>
          </p:sp>
        </p:grpSp>
        <p:grpSp>
          <p:nvGrpSpPr>
            <p:cNvPr id="45066" name="Group 14">
              <a:extLst>
                <a:ext uri="{FF2B5EF4-FFF2-40B4-BE49-F238E27FC236}">
                  <a16:creationId xmlns:a16="http://schemas.microsoft.com/office/drawing/2014/main" id="{49D8E57C-F81C-4F30-8033-4421EF4B922E}"/>
                </a:ext>
              </a:extLst>
            </p:cNvPr>
            <p:cNvGrpSpPr>
              <a:grpSpLocks/>
            </p:cNvGrpSpPr>
            <p:nvPr/>
          </p:nvGrpSpPr>
          <p:grpSpPr bwMode="auto">
            <a:xfrm>
              <a:off x="531" y="3106"/>
              <a:ext cx="1177" cy="1177"/>
              <a:chOff x="357" y="4128"/>
              <a:chExt cx="1392" cy="1391"/>
            </a:xfrm>
          </p:grpSpPr>
          <p:graphicFrame>
            <p:nvGraphicFramePr>
              <p:cNvPr id="45074" name="Object 15">
                <a:extLst>
                  <a:ext uri="{FF2B5EF4-FFF2-40B4-BE49-F238E27FC236}">
                    <a16:creationId xmlns:a16="http://schemas.microsoft.com/office/drawing/2014/main" id="{CA931ABB-F241-468D-83F2-86F68D8036AC}"/>
                  </a:ext>
                </a:extLst>
              </p:cNvPr>
              <p:cNvGraphicFramePr>
                <a:graphicFrameLocks noChangeAspect="1"/>
              </p:cNvGraphicFramePr>
              <p:nvPr/>
            </p:nvGraphicFramePr>
            <p:xfrm>
              <a:off x="384" y="4128"/>
              <a:ext cx="1344" cy="1138"/>
            </p:xfrm>
            <a:graphic>
              <a:graphicData uri="http://schemas.openxmlformats.org/presentationml/2006/ole">
                <mc:AlternateContent xmlns:mc="http://schemas.openxmlformats.org/markup-compatibility/2006">
                  <mc:Choice xmlns:v="urn:schemas-microsoft-com:vml" Requires="v">
                    <p:oleObj spid="_x0000_s45118" name="Image" r:id="rId10" imgW="2655842" imgH="2249206" progId="Photoshop.Image.4">
                      <p:embed/>
                    </p:oleObj>
                  </mc:Choice>
                  <mc:Fallback>
                    <p:oleObj name="Image" r:id="rId10" imgW="2655842" imgH="2249206" progId="Photoshop.Image.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 y="4128"/>
                            <a:ext cx="1344" cy="11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45075" name="Text Box 16">
                <a:extLst>
                  <a:ext uri="{FF2B5EF4-FFF2-40B4-BE49-F238E27FC236}">
                    <a16:creationId xmlns:a16="http://schemas.microsoft.com/office/drawing/2014/main" id="{75FCC43A-25F5-418E-8132-FC2CF9417A12}"/>
                  </a:ext>
                </a:extLst>
              </p:cNvPr>
              <p:cNvSpPr txBox="1">
                <a:spLocks noChangeArrowheads="1"/>
              </p:cNvSpPr>
              <p:nvPr/>
            </p:nvSpPr>
            <p:spPr bwMode="auto">
              <a:xfrm>
                <a:off x="357" y="5314"/>
                <a:ext cx="1392" cy="20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Opening a door</a:t>
                </a:r>
              </a:p>
            </p:txBody>
          </p:sp>
        </p:grpSp>
        <p:grpSp>
          <p:nvGrpSpPr>
            <p:cNvPr id="45067" name="Group 17">
              <a:extLst>
                <a:ext uri="{FF2B5EF4-FFF2-40B4-BE49-F238E27FC236}">
                  <a16:creationId xmlns:a16="http://schemas.microsoft.com/office/drawing/2014/main" id="{0B781C95-9A56-4E3C-8102-46FA2DDE6001}"/>
                </a:ext>
              </a:extLst>
            </p:cNvPr>
            <p:cNvGrpSpPr>
              <a:grpSpLocks/>
            </p:cNvGrpSpPr>
            <p:nvPr/>
          </p:nvGrpSpPr>
          <p:grpSpPr bwMode="auto">
            <a:xfrm>
              <a:off x="404" y="4424"/>
              <a:ext cx="1178" cy="1003"/>
              <a:chOff x="126" y="4345"/>
              <a:chExt cx="1392" cy="1186"/>
            </a:xfrm>
          </p:grpSpPr>
          <p:graphicFrame>
            <p:nvGraphicFramePr>
              <p:cNvPr id="45072" name="Object 18">
                <a:extLst>
                  <a:ext uri="{FF2B5EF4-FFF2-40B4-BE49-F238E27FC236}">
                    <a16:creationId xmlns:a16="http://schemas.microsoft.com/office/drawing/2014/main" id="{3514389D-DA1F-4522-9011-D745CE432D89}"/>
                  </a:ext>
                </a:extLst>
              </p:cNvPr>
              <p:cNvGraphicFramePr>
                <a:graphicFrameLocks noChangeAspect="1"/>
              </p:cNvGraphicFramePr>
              <p:nvPr/>
            </p:nvGraphicFramePr>
            <p:xfrm>
              <a:off x="439" y="4345"/>
              <a:ext cx="771" cy="977"/>
            </p:xfrm>
            <a:graphic>
              <a:graphicData uri="http://schemas.openxmlformats.org/presentationml/2006/ole">
                <mc:AlternateContent xmlns:mc="http://schemas.openxmlformats.org/markup-compatibility/2006">
                  <mc:Choice xmlns:v="urn:schemas-microsoft-com:vml" Requires="v">
                    <p:oleObj spid="_x0000_s45119" name="Image" r:id="rId12" imgW="1524347" imgH="1931521" progId="Photoshop.Image.4">
                      <p:embed/>
                    </p:oleObj>
                  </mc:Choice>
                  <mc:Fallback>
                    <p:oleObj name="Image" r:id="rId12" imgW="1524347" imgH="1931521" progId="Photoshop.Image.4">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9" y="4345"/>
                            <a:ext cx="771" cy="97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45073" name="Text Box 19">
                <a:extLst>
                  <a:ext uri="{FF2B5EF4-FFF2-40B4-BE49-F238E27FC236}">
                    <a16:creationId xmlns:a16="http://schemas.microsoft.com/office/drawing/2014/main" id="{46319CB3-D485-4205-8262-DEDCC0737A0F}"/>
                  </a:ext>
                </a:extLst>
              </p:cNvPr>
              <p:cNvSpPr txBox="1">
                <a:spLocks noChangeArrowheads="1"/>
              </p:cNvSpPr>
              <p:nvPr/>
            </p:nvSpPr>
            <p:spPr bwMode="auto">
              <a:xfrm>
                <a:off x="126" y="5326"/>
                <a:ext cx="1392" cy="20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Using a public restroom</a:t>
                </a:r>
              </a:p>
            </p:txBody>
          </p:sp>
        </p:grpSp>
        <p:graphicFrame>
          <p:nvGraphicFramePr>
            <p:cNvPr id="45068" name="Object 20">
              <a:extLst>
                <a:ext uri="{FF2B5EF4-FFF2-40B4-BE49-F238E27FC236}">
                  <a16:creationId xmlns:a16="http://schemas.microsoft.com/office/drawing/2014/main" id="{75DA4B8D-CB3E-4972-AF74-7D3A890C3C54}"/>
                </a:ext>
              </a:extLst>
            </p:cNvPr>
            <p:cNvGraphicFramePr>
              <a:graphicFrameLocks noChangeAspect="1"/>
            </p:cNvGraphicFramePr>
            <p:nvPr/>
          </p:nvGraphicFramePr>
          <p:xfrm>
            <a:off x="1563" y="2600"/>
            <a:ext cx="1273" cy="753"/>
          </p:xfrm>
          <a:graphic>
            <a:graphicData uri="http://schemas.openxmlformats.org/presentationml/2006/ole">
              <mc:AlternateContent xmlns:mc="http://schemas.openxmlformats.org/markup-compatibility/2006">
                <mc:Choice xmlns:v="urn:schemas-microsoft-com:vml" Requires="v">
                  <p:oleObj spid="_x0000_s45120" name="Image" r:id="rId14" imgW="2388987" imgH="1410519" progId="Photoshop.Image.4">
                    <p:embed/>
                  </p:oleObj>
                </mc:Choice>
                <mc:Fallback>
                  <p:oleObj name="Image" r:id="rId14" imgW="2388987" imgH="1410519" progId="Photoshop.Image.4">
                    <p:embed/>
                    <p:pic>
                      <p:nvPicPr>
                        <p:cNvPr id="0"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63" y="2600"/>
                          <a:ext cx="1273" cy="75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45069" name="Text Box 21">
              <a:extLst>
                <a:ext uri="{FF2B5EF4-FFF2-40B4-BE49-F238E27FC236}">
                  <a16:creationId xmlns:a16="http://schemas.microsoft.com/office/drawing/2014/main" id="{8BFBE863-7B19-4898-9857-66AF4815366B}"/>
                </a:ext>
              </a:extLst>
            </p:cNvPr>
            <p:cNvSpPr txBox="1">
              <a:spLocks noChangeArrowheads="1"/>
            </p:cNvSpPr>
            <p:nvPr/>
          </p:nvSpPr>
          <p:spPr bwMode="auto">
            <a:xfrm>
              <a:off x="1563" y="3347"/>
              <a:ext cx="1177" cy="17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Shaking hands</a:t>
              </a:r>
            </a:p>
          </p:txBody>
        </p:sp>
        <p:graphicFrame>
          <p:nvGraphicFramePr>
            <p:cNvPr id="45070" name="Object 22">
              <a:extLst>
                <a:ext uri="{FF2B5EF4-FFF2-40B4-BE49-F238E27FC236}">
                  <a16:creationId xmlns:a16="http://schemas.microsoft.com/office/drawing/2014/main" id="{E7A3E848-C85D-4146-96A3-980761D993B1}"/>
                </a:ext>
              </a:extLst>
            </p:cNvPr>
            <p:cNvGraphicFramePr>
              <a:graphicFrameLocks noChangeAspect="1"/>
            </p:cNvGraphicFramePr>
            <p:nvPr/>
          </p:nvGraphicFramePr>
          <p:xfrm>
            <a:off x="641" y="1886"/>
            <a:ext cx="812" cy="746"/>
          </p:xfrm>
          <a:graphic>
            <a:graphicData uri="http://schemas.openxmlformats.org/presentationml/2006/ole">
              <mc:AlternateContent xmlns:mc="http://schemas.openxmlformats.org/markup-compatibility/2006">
                <mc:Choice xmlns:v="urn:schemas-microsoft-com:vml" Requires="v">
                  <p:oleObj spid="_x0000_s45121" name="Image" r:id="rId16" imgW="2020473" imgH="1855277" progId="Photoshop.Image.4">
                    <p:embed/>
                  </p:oleObj>
                </mc:Choice>
                <mc:Fallback>
                  <p:oleObj name="Image" r:id="rId16" imgW="2020473" imgH="1855277" progId="Photoshop.Image.4">
                    <p:embed/>
                    <p:pic>
                      <p:nvPicPr>
                        <p:cNvPr id="0"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1" y="1886"/>
                          <a:ext cx="812" cy="74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45071" name="Text Box 23">
              <a:extLst>
                <a:ext uri="{FF2B5EF4-FFF2-40B4-BE49-F238E27FC236}">
                  <a16:creationId xmlns:a16="http://schemas.microsoft.com/office/drawing/2014/main" id="{3ECE9F9C-9EF3-4BED-96B5-24736CC1D86F}"/>
                </a:ext>
              </a:extLst>
            </p:cNvPr>
            <p:cNvSpPr txBox="1">
              <a:spLocks noChangeArrowheads="1"/>
            </p:cNvSpPr>
            <p:nvPr/>
          </p:nvSpPr>
          <p:spPr bwMode="auto">
            <a:xfrm>
              <a:off x="487" y="2601"/>
              <a:ext cx="1177" cy="17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Kissing</a:t>
              </a: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a:extLst>
              <a:ext uri="{FF2B5EF4-FFF2-40B4-BE49-F238E27FC236}">
                <a16:creationId xmlns:a16="http://schemas.microsoft.com/office/drawing/2014/main" id="{70574606-6822-4ABE-9DD8-7C0F8C640D9D}"/>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47107" name="Text Box 3">
            <a:extLst>
              <a:ext uri="{FF2B5EF4-FFF2-40B4-BE49-F238E27FC236}">
                <a16:creationId xmlns:a16="http://schemas.microsoft.com/office/drawing/2014/main" id="{EF74B4F5-067F-4BAF-81F1-2A74BACCA568}"/>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Patógenos de la sangre</a:t>
            </a:r>
            <a:endParaRPr lang="en-US" altLang="en-US" sz="2800"/>
          </a:p>
        </p:txBody>
      </p:sp>
      <p:sp>
        <p:nvSpPr>
          <p:cNvPr id="47108" name="Text Box 4">
            <a:extLst>
              <a:ext uri="{FF2B5EF4-FFF2-40B4-BE49-F238E27FC236}">
                <a16:creationId xmlns:a16="http://schemas.microsoft.com/office/drawing/2014/main" id="{39D6FF97-0D1F-49BA-9C20-F5669BD70659}"/>
              </a:ext>
            </a:extLst>
          </p:cNvPr>
          <p:cNvSpPr txBox="1">
            <a:spLocks noChangeArrowheads="1"/>
          </p:cNvSpPr>
          <p:nvPr/>
        </p:nvSpPr>
        <p:spPr bwMode="auto">
          <a:xfrm>
            <a:off x="400050" y="1162050"/>
            <a:ext cx="62293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cs typeface="Times New Roman" panose="02020603050405020304" pitchFamily="18" charset="0"/>
              </a:rPr>
              <a:t>La Hepatitis B (VHB), La Hepatitis C (VHC), el </a:t>
            </a:r>
            <a:r>
              <a:rPr lang="es-ES_tradnl" altLang="en-US"/>
              <a:t>Virus de Inmunodeficiencia Humana (VIH), y </a:t>
            </a:r>
            <a:r>
              <a:rPr lang="es-ES_tradnl" altLang="en-US" u="sng"/>
              <a:t>más de 20 otras infecciones</a:t>
            </a:r>
            <a:r>
              <a:rPr lang="es-ES_tradnl" altLang="en-US"/>
              <a:t> pueden transmitirse por la sangre u otras sustancias posiblemente infecciosas (OPIM).</a:t>
            </a:r>
          </a:p>
          <a:p>
            <a:endParaRPr lang="es-ES_tradnl" altLang="en-US"/>
          </a:p>
          <a:p>
            <a:r>
              <a:rPr lang="es-ES_tradnl" altLang="en-US">
                <a:cs typeface="Times New Roman" panose="02020603050405020304" pitchFamily="18" charset="0"/>
              </a:rPr>
              <a:t>Ejemplos de maneras que estas enfermedades típicamente </a:t>
            </a:r>
            <a:r>
              <a:rPr lang="es-ES_tradnl" altLang="en-US" u="sng">
                <a:cs typeface="Times New Roman" panose="02020603050405020304" pitchFamily="18" charset="0"/>
              </a:rPr>
              <a:t>NO</a:t>
            </a:r>
            <a:r>
              <a:rPr lang="es-ES_tradnl" altLang="en-US">
                <a:cs typeface="Times New Roman" panose="02020603050405020304" pitchFamily="18" charset="0"/>
              </a:rPr>
              <a:t> se pasan de uno a otro.</a:t>
            </a:r>
            <a:endParaRPr lang="es-ES_tradnl" altLang="en-US"/>
          </a:p>
        </p:txBody>
      </p:sp>
      <p:grpSp>
        <p:nvGrpSpPr>
          <p:cNvPr id="47109" name="Group 5">
            <a:extLst>
              <a:ext uri="{FF2B5EF4-FFF2-40B4-BE49-F238E27FC236}">
                <a16:creationId xmlns:a16="http://schemas.microsoft.com/office/drawing/2014/main" id="{12D5EDB3-5C29-4B32-8EAF-0EF2B13C60AC}"/>
              </a:ext>
            </a:extLst>
          </p:cNvPr>
          <p:cNvGrpSpPr>
            <a:grpSpLocks/>
          </p:cNvGrpSpPr>
          <p:nvPr/>
        </p:nvGrpSpPr>
        <p:grpSpPr bwMode="auto">
          <a:xfrm>
            <a:off x="842963" y="4930775"/>
            <a:ext cx="1868487" cy="1868488"/>
            <a:chOff x="357" y="4128"/>
            <a:chExt cx="1392" cy="1391"/>
          </a:xfrm>
        </p:grpSpPr>
        <p:graphicFrame>
          <p:nvGraphicFramePr>
            <p:cNvPr id="47125" name="Object 6">
              <a:extLst>
                <a:ext uri="{FF2B5EF4-FFF2-40B4-BE49-F238E27FC236}">
                  <a16:creationId xmlns:a16="http://schemas.microsoft.com/office/drawing/2014/main" id="{EFE9C2ED-97BB-48A3-B68E-BB02BFCDD91E}"/>
                </a:ext>
              </a:extLst>
            </p:cNvPr>
            <p:cNvGraphicFramePr>
              <a:graphicFrameLocks noChangeAspect="1"/>
            </p:cNvGraphicFramePr>
            <p:nvPr/>
          </p:nvGraphicFramePr>
          <p:xfrm>
            <a:off x="384" y="4128"/>
            <a:ext cx="1344" cy="1138"/>
          </p:xfrm>
          <a:graphic>
            <a:graphicData uri="http://schemas.openxmlformats.org/presentationml/2006/ole">
              <mc:AlternateContent xmlns:mc="http://schemas.openxmlformats.org/markup-compatibility/2006">
                <mc:Choice xmlns:v="urn:schemas-microsoft-com:vml" Requires="v">
                  <p:oleObj spid="_x0000_s47162" name="Image" r:id="rId4" imgW="2655842" imgH="2249206" progId="Photoshop.Image.4">
                    <p:embed/>
                  </p:oleObj>
                </mc:Choice>
                <mc:Fallback>
                  <p:oleObj name="Image" r:id="rId4" imgW="2655842" imgH="2249206" progId="Photoshop.Image.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4128"/>
                          <a:ext cx="1344" cy="11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47126" name="Text Box 7">
              <a:extLst>
                <a:ext uri="{FF2B5EF4-FFF2-40B4-BE49-F238E27FC236}">
                  <a16:creationId xmlns:a16="http://schemas.microsoft.com/office/drawing/2014/main" id="{7D9D7B00-29A2-4D81-A8CC-1F08034CCFEA}"/>
                </a:ext>
              </a:extLst>
            </p:cNvPr>
            <p:cNvSpPr txBox="1">
              <a:spLocks noChangeArrowheads="1"/>
            </p:cNvSpPr>
            <p:nvPr/>
          </p:nvSpPr>
          <p:spPr bwMode="auto">
            <a:xfrm>
              <a:off x="357" y="5314"/>
              <a:ext cx="1392" cy="20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sz="1200"/>
                <a:t>Abriendo un puerta</a:t>
              </a:r>
            </a:p>
          </p:txBody>
        </p:sp>
      </p:grpSp>
      <p:grpSp>
        <p:nvGrpSpPr>
          <p:cNvPr id="47110" name="Group 8">
            <a:extLst>
              <a:ext uri="{FF2B5EF4-FFF2-40B4-BE49-F238E27FC236}">
                <a16:creationId xmlns:a16="http://schemas.microsoft.com/office/drawing/2014/main" id="{F2A65E28-129A-4CB0-B3AC-A07489C7FF83}"/>
              </a:ext>
            </a:extLst>
          </p:cNvPr>
          <p:cNvGrpSpPr>
            <a:grpSpLocks/>
          </p:cNvGrpSpPr>
          <p:nvPr/>
        </p:nvGrpSpPr>
        <p:grpSpPr bwMode="auto">
          <a:xfrm>
            <a:off x="3482975" y="6959600"/>
            <a:ext cx="2657475" cy="1727200"/>
            <a:chOff x="2053" y="4224"/>
            <a:chExt cx="1979" cy="1286"/>
          </a:xfrm>
        </p:grpSpPr>
        <p:graphicFrame>
          <p:nvGraphicFramePr>
            <p:cNvPr id="47123" name="Object 9">
              <a:extLst>
                <a:ext uri="{FF2B5EF4-FFF2-40B4-BE49-F238E27FC236}">
                  <a16:creationId xmlns:a16="http://schemas.microsoft.com/office/drawing/2014/main" id="{5FE5D5AC-6FD8-4016-B8A9-7032A47AA958}"/>
                </a:ext>
              </a:extLst>
            </p:cNvPr>
            <p:cNvGraphicFramePr>
              <a:graphicFrameLocks noChangeAspect="1"/>
            </p:cNvGraphicFramePr>
            <p:nvPr/>
          </p:nvGraphicFramePr>
          <p:xfrm>
            <a:off x="2112" y="4224"/>
            <a:ext cx="1920" cy="1121"/>
          </p:xfrm>
          <a:graphic>
            <a:graphicData uri="http://schemas.openxmlformats.org/presentationml/2006/ole">
              <mc:AlternateContent xmlns:mc="http://schemas.openxmlformats.org/markup-compatibility/2006">
                <mc:Choice xmlns:v="urn:schemas-microsoft-com:vml" Requires="v">
                  <p:oleObj spid="_x0000_s47163" name="Image" r:id="rId6" imgW="4307801" imgH="2516061" progId="Photoshop.Image.4">
                    <p:embed/>
                  </p:oleObj>
                </mc:Choice>
                <mc:Fallback>
                  <p:oleObj name="Image" r:id="rId6" imgW="4307801" imgH="2516061" progId="Photoshop.Image.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2" y="4224"/>
                          <a:ext cx="1920" cy="112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47124" name="Text Box 10">
              <a:extLst>
                <a:ext uri="{FF2B5EF4-FFF2-40B4-BE49-F238E27FC236}">
                  <a16:creationId xmlns:a16="http://schemas.microsoft.com/office/drawing/2014/main" id="{0987AF88-75D2-4354-B017-DAC6C2C46D02}"/>
                </a:ext>
              </a:extLst>
            </p:cNvPr>
            <p:cNvSpPr txBox="1">
              <a:spLocks noChangeArrowheads="1"/>
            </p:cNvSpPr>
            <p:nvPr/>
          </p:nvSpPr>
          <p:spPr bwMode="auto">
            <a:xfrm>
              <a:off x="2053" y="5305"/>
              <a:ext cx="1391" cy="20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sz="1200"/>
                <a:t>Usando camión público</a:t>
              </a:r>
              <a:endParaRPr lang="en-US" altLang="en-US" sz="1200"/>
            </a:p>
          </p:txBody>
        </p:sp>
      </p:grpSp>
      <p:grpSp>
        <p:nvGrpSpPr>
          <p:cNvPr id="47111" name="Group 11">
            <a:extLst>
              <a:ext uri="{FF2B5EF4-FFF2-40B4-BE49-F238E27FC236}">
                <a16:creationId xmlns:a16="http://schemas.microsoft.com/office/drawing/2014/main" id="{4F2BAFC7-D2E4-4CAF-9BC5-FE44A1CC65AD}"/>
              </a:ext>
            </a:extLst>
          </p:cNvPr>
          <p:cNvGrpSpPr>
            <a:grpSpLocks/>
          </p:cNvGrpSpPr>
          <p:nvPr/>
        </p:nvGrpSpPr>
        <p:grpSpPr bwMode="auto">
          <a:xfrm>
            <a:off x="641350" y="7023100"/>
            <a:ext cx="1870075" cy="1592263"/>
            <a:chOff x="126" y="4345"/>
            <a:chExt cx="1392" cy="1186"/>
          </a:xfrm>
        </p:grpSpPr>
        <p:graphicFrame>
          <p:nvGraphicFramePr>
            <p:cNvPr id="47121" name="Object 12">
              <a:extLst>
                <a:ext uri="{FF2B5EF4-FFF2-40B4-BE49-F238E27FC236}">
                  <a16:creationId xmlns:a16="http://schemas.microsoft.com/office/drawing/2014/main" id="{F0C40A4D-7B85-4890-960E-CAE215E57757}"/>
                </a:ext>
              </a:extLst>
            </p:cNvPr>
            <p:cNvGraphicFramePr>
              <a:graphicFrameLocks noChangeAspect="1"/>
            </p:cNvGraphicFramePr>
            <p:nvPr/>
          </p:nvGraphicFramePr>
          <p:xfrm>
            <a:off x="439" y="4345"/>
            <a:ext cx="771" cy="977"/>
          </p:xfrm>
          <a:graphic>
            <a:graphicData uri="http://schemas.openxmlformats.org/presentationml/2006/ole">
              <mc:AlternateContent xmlns:mc="http://schemas.openxmlformats.org/markup-compatibility/2006">
                <mc:Choice xmlns:v="urn:schemas-microsoft-com:vml" Requires="v">
                  <p:oleObj spid="_x0000_s47164" name="Image" r:id="rId8" imgW="1524347" imgH="1931521" progId="Photoshop.Image.4">
                    <p:embed/>
                  </p:oleObj>
                </mc:Choice>
                <mc:Fallback>
                  <p:oleObj name="Image" r:id="rId8" imgW="1524347" imgH="1931521" progId="Photoshop.Image.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 y="4345"/>
                          <a:ext cx="771" cy="97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47122" name="Text Box 13">
              <a:extLst>
                <a:ext uri="{FF2B5EF4-FFF2-40B4-BE49-F238E27FC236}">
                  <a16:creationId xmlns:a16="http://schemas.microsoft.com/office/drawing/2014/main" id="{DF9C4382-6C0D-4907-A485-64E620827F66}"/>
                </a:ext>
              </a:extLst>
            </p:cNvPr>
            <p:cNvSpPr txBox="1">
              <a:spLocks noChangeArrowheads="1"/>
            </p:cNvSpPr>
            <p:nvPr/>
          </p:nvSpPr>
          <p:spPr bwMode="auto">
            <a:xfrm>
              <a:off x="126" y="5326"/>
              <a:ext cx="1392" cy="20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sz="1200"/>
                <a:t>Usando un baño público</a:t>
              </a:r>
            </a:p>
          </p:txBody>
        </p:sp>
      </p:grpSp>
      <p:grpSp>
        <p:nvGrpSpPr>
          <p:cNvPr id="47112" name="Group 14">
            <a:extLst>
              <a:ext uri="{FF2B5EF4-FFF2-40B4-BE49-F238E27FC236}">
                <a16:creationId xmlns:a16="http://schemas.microsoft.com/office/drawing/2014/main" id="{5C481E44-F829-49C9-B7EA-A91D32B94F36}"/>
              </a:ext>
            </a:extLst>
          </p:cNvPr>
          <p:cNvGrpSpPr>
            <a:grpSpLocks/>
          </p:cNvGrpSpPr>
          <p:nvPr/>
        </p:nvGrpSpPr>
        <p:grpSpPr bwMode="auto">
          <a:xfrm>
            <a:off x="760413" y="2590800"/>
            <a:ext cx="5181600" cy="4119563"/>
            <a:chOff x="479" y="1632"/>
            <a:chExt cx="3264" cy="2595"/>
          </a:xfrm>
        </p:grpSpPr>
        <p:sp>
          <p:nvSpPr>
            <p:cNvPr id="47113" name="Text Box 15">
              <a:extLst>
                <a:ext uri="{FF2B5EF4-FFF2-40B4-BE49-F238E27FC236}">
                  <a16:creationId xmlns:a16="http://schemas.microsoft.com/office/drawing/2014/main" id="{A41CE9CE-8050-4175-8BF0-54DCBCD884C3}"/>
                </a:ext>
              </a:extLst>
            </p:cNvPr>
            <p:cNvSpPr txBox="1">
              <a:spLocks noChangeArrowheads="1"/>
            </p:cNvSpPr>
            <p:nvPr/>
          </p:nvSpPr>
          <p:spPr bwMode="auto">
            <a:xfrm>
              <a:off x="2893" y="2468"/>
              <a:ext cx="850" cy="2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sz="1200"/>
                <a:t>Bebidas o comida en un café</a:t>
              </a:r>
            </a:p>
          </p:txBody>
        </p:sp>
        <p:graphicFrame>
          <p:nvGraphicFramePr>
            <p:cNvPr id="47114" name="Object 16">
              <a:extLst>
                <a:ext uri="{FF2B5EF4-FFF2-40B4-BE49-F238E27FC236}">
                  <a16:creationId xmlns:a16="http://schemas.microsoft.com/office/drawing/2014/main" id="{1C26C1B2-7728-4175-A7FB-E2B40C449776}"/>
                </a:ext>
              </a:extLst>
            </p:cNvPr>
            <p:cNvGraphicFramePr>
              <a:graphicFrameLocks noChangeAspect="1"/>
            </p:cNvGraphicFramePr>
            <p:nvPr/>
          </p:nvGraphicFramePr>
          <p:xfrm>
            <a:off x="2852" y="1632"/>
            <a:ext cx="839" cy="854"/>
          </p:xfrm>
          <a:graphic>
            <a:graphicData uri="http://schemas.openxmlformats.org/presentationml/2006/ole">
              <mc:AlternateContent xmlns:mc="http://schemas.openxmlformats.org/markup-compatibility/2006">
                <mc:Choice xmlns:v="urn:schemas-microsoft-com:vml" Requires="v">
                  <p:oleObj spid="_x0000_s47165" name="Image" r:id="rId10" imgW="1575159" imgH="1601130" progId="Photoshop.Image.4">
                    <p:embed/>
                  </p:oleObj>
                </mc:Choice>
                <mc:Fallback>
                  <p:oleObj name="Image" r:id="rId10" imgW="1575159" imgH="1601130" progId="Photoshop.Image.4">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2" y="1632"/>
                          <a:ext cx="839" cy="85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47115" name="Object 17">
              <a:extLst>
                <a:ext uri="{FF2B5EF4-FFF2-40B4-BE49-F238E27FC236}">
                  <a16:creationId xmlns:a16="http://schemas.microsoft.com/office/drawing/2014/main" id="{48C614C6-E617-4C9C-BC6C-8B2C6FE1E267}"/>
                </a:ext>
              </a:extLst>
            </p:cNvPr>
            <p:cNvGraphicFramePr>
              <a:graphicFrameLocks noChangeAspect="1"/>
            </p:cNvGraphicFramePr>
            <p:nvPr/>
          </p:nvGraphicFramePr>
          <p:xfrm>
            <a:off x="2633" y="3133"/>
            <a:ext cx="975" cy="843"/>
          </p:xfrm>
          <a:graphic>
            <a:graphicData uri="http://schemas.openxmlformats.org/presentationml/2006/ole">
              <mc:AlternateContent xmlns:mc="http://schemas.openxmlformats.org/markup-compatibility/2006">
                <mc:Choice xmlns:v="urn:schemas-microsoft-com:vml" Requires="v">
                  <p:oleObj spid="_x0000_s47166" name="Image" r:id="rId12" imgW="2160254" imgH="1867984" progId="Photoshop.Image.4">
                    <p:embed/>
                  </p:oleObj>
                </mc:Choice>
                <mc:Fallback>
                  <p:oleObj name="Image" r:id="rId12" imgW="2160254" imgH="1867984" progId="Photoshop.Image.4">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3" y="3133"/>
                          <a:ext cx="975" cy="84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47116" name="Text Box 18">
              <a:extLst>
                <a:ext uri="{FF2B5EF4-FFF2-40B4-BE49-F238E27FC236}">
                  <a16:creationId xmlns:a16="http://schemas.microsoft.com/office/drawing/2014/main" id="{23AD95D3-D831-494A-B831-8504E0F64CD3}"/>
                </a:ext>
              </a:extLst>
            </p:cNvPr>
            <p:cNvSpPr txBox="1">
              <a:spLocks noChangeArrowheads="1"/>
            </p:cNvSpPr>
            <p:nvPr/>
          </p:nvSpPr>
          <p:spPr bwMode="auto">
            <a:xfrm>
              <a:off x="2719" y="3939"/>
              <a:ext cx="650" cy="2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sz="1200"/>
                <a:t>Llamando por teléfono</a:t>
              </a:r>
            </a:p>
          </p:txBody>
        </p:sp>
        <p:graphicFrame>
          <p:nvGraphicFramePr>
            <p:cNvPr id="47117" name="Object 19">
              <a:extLst>
                <a:ext uri="{FF2B5EF4-FFF2-40B4-BE49-F238E27FC236}">
                  <a16:creationId xmlns:a16="http://schemas.microsoft.com/office/drawing/2014/main" id="{4CDA85A2-320D-462A-AF81-8489B3D56424}"/>
                </a:ext>
              </a:extLst>
            </p:cNvPr>
            <p:cNvGraphicFramePr>
              <a:graphicFrameLocks noChangeAspect="1"/>
            </p:cNvGraphicFramePr>
            <p:nvPr/>
          </p:nvGraphicFramePr>
          <p:xfrm>
            <a:off x="1563" y="2600"/>
            <a:ext cx="1273" cy="753"/>
          </p:xfrm>
          <a:graphic>
            <a:graphicData uri="http://schemas.openxmlformats.org/presentationml/2006/ole">
              <mc:AlternateContent xmlns:mc="http://schemas.openxmlformats.org/markup-compatibility/2006">
                <mc:Choice xmlns:v="urn:schemas-microsoft-com:vml" Requires="v">
                  <p:oleObj spid="_x0000_s47167" name="Image" r:id="rId14" imgW="2388987" imgH="1410519" progId="Photoshop.Image.4">
                    <p:embed/>
                  </p:oleObj>
                </mc:Choice>
                <mc:Fallback>
                  <p:oleObj name="Image" r:id="rId14" imgW="2388987" imgH="1410519" progId="Photoshop.Image.4">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63" y="2600"/>
                          <a:ext cx="1273" cy="75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47118" name="Text Box 20">
              <a:extLst>
                <a:ext uri="{FF2B5EF4-FFF2-40B4-BE49-F238E27FC236}">
                  <a16:creationId xmlns:a16="http://schemas.microsoft.com/office/drawing/2014/main" id="{C01AAE55-8EBF-4543-996D-7B12BB5C5B02}"/>
                </a:ext>
              </a:extLst>
            </p:cNvPr>
            <p:cNvSpPr txBox="1">
              <a:spLocks noChangeArrowheads="1"/>
            </p:cNvSpPr>
            <p:nvPr/>
          </p:nvSpPr>
          <p:spPr bwMode="auto">
            <a:xfrm>
              <a:off x="1563" y="3331"/>
              <a:ext cx="1177" cy="17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sz="1200"/>
                <a:t>Saludándose de mano</a:t>
              </a:r>
            </a:p>
          </p:txBody>
        </p:sp>
        <p:graphicFrame>
          <p:nvGraphicFramePr>
            <p:cNvPr id="47119" name="Object 21">
              <a:extLst>
                <a:ext uri="{FF2B5EF4-FFF2-40B4-BE49-F238E27FC236}">
                  <a16:creationId xmlns:a16="http://schemas.microsoft.com/office/drawing/2014/main" id="{3ADBB7F5-A39C-4766-85D2-C8397ED70772}"/>
                </a:ext>
              </a:extLst>
            </p:cNvPr>
            <p:cNvGraphicFramePr>
              <a:graphicFrameLocks noChangeAspect="1"/>
            </p:cNvGraphicFramePr>
            <p:nvPr/>
          </p:nvGraphicFramePr>
          <p:xfrm>
            <a:off x="641" y="1886"/>
            <a:ext cx="812" cy="746"/>
          </p:xfrm>
          <a:graphic>
            <a:graphicData uri="http://schemas.openxmlformats.org/presentationml/2006/ole">
              <mc:AlternateContent xmlns:mc="http://schemas.openxmlformats.org/markup-compatibility/2006">
                <mc:Choice xmlns:v="urn:schemas-microsoft-com:vml" Requires="v">
                  <p:oleObj spid="_x0000_s47168" name="Image" r:id="rId16" imgW="2020473" imgH="1855277" progId="Photoshop.Image.4">
                    <p:embed/>
                  </p:oleObj>
                </mc:Choice>
                <mc:Fallback>
                  <p:oleObj name="Image" r:id="rId16" imgW="2020473" imgH="1855277" progId="Photoshop.Image.4">
                    <p:embed/>
                    <p:pic>
                      <p:nvPicPr>
                        <p:cNvPr id="0" name="Object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1" y="1886"/>
                          <a:ext cx="812" cy="74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47120" name="Text Box 22">
              <a:extLst>
                <a:ext uri="{FF2B5EF4-FFF2-40B4-BE49-F238E27FC236}">
                  <a16:creationId xmlns:a16="http://schemas.microsoft.com/office/drawing/2014/main" id="{C3E73726-E318-4A57-90B8-D659BC52BFEA}"/>
                </a:ext>
              </a:extLst>
            </p:cNvPr>
            <p:cNvSpPr txBox="1">
              <a:spLocks noChangeArrowheads="1"/>
            </p:cNvSpPr>
            <p:nvPr/>
          </p:nvSpPr>
          <p:spPr bwMode="auto">
            <a:xfrm>
              <a:off x="479" y="2601"/>
              <a:ext cx="1177" cy="17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sz="1200"/>
                <a:t>Besándose</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a:extLst>
              <a:ext uri="{FF2B5EF4-FFF2-40B4-BE49-F238E27FC236}">
                <a16:creationId xmlns:a16="http://schemas.microsoft.com/office/drawing/2014/main" id="{8085C8E6-934A-4C16-B3EA-E30AAB22582F}"/>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49155" name="Text Box 3">
            <a:extLst>
              <a:ext uri="{FF2B5EF4-FFF2-40B4-BE49-F238E27FC236}">
                <a16:creationId xmlns:a16="http://schemas.microsoft.com/office/drawing/2014/main" id="{CF419894-6F11-4C6F-BAC8-04B09560E93A}"/>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Bloodborne pathogens</a:t>
            </a:r>
          </a:p>
        </p:txBody>
      </p:sp>
      <p:sp>
        <p:nvSpPr>
          <p:cNvPr id="49156" name="Text Box 4">
            <a:extLst>
              <a:ext uri="{FF2B5EF4-FFF2-40B4-BE49-F238E27FC236}">
                <a16:creationId xmlns:a16="http://schemas.microsoft.com/office/drawing/2014/main" id="{0E23B467-8DBD-4A5D-A5FE-15FFF1C8BD5C}"/>
              </a:ext>
            </a:extLst>
          </p:cNvPr>
          <p:cNvSpPr txBox="1">
            <a:spLocks noChangeArrowheads="1"/>
          </p:cNvSpPr>
          <p:nvPr/>
        </p:nvSpPr>
        <p:spPr bwMode="auto">
          <a:xfrm>
            <a:off x="409575" y="1162050"/>
            <a:ext cx="6134100" cy="1600200"/>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228600"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u="sng">
                <a:cs typeface="Times New Roman" panose="02020603050405020304" pitchFamily="18" charset="0"/>
              </a:rPr>
              <a:t>HBV - Hepatitis B</a:t>
            </a:r>
            <a:r>
              <a:rPr lang="en-US" altLang="en-US">
                <a:cs typeface="Times New Roman" panose="02020603050405020304" pitchFamily="18" charset="0"/>
              </a:rPr>
              <a:t> is a serious disease of the liver. </a:t>
            </a:r>
          </a:p>
          <a:p>
            <a:endParaRPr lang="en-US" altLang="en-US">
              <a:cs typeface="Times New Roman" panose="02020603050405020304" pitchFamily="18" charset="0"/>
            </a:endParaRPr>
          </a:p>
          <a:p>
            <a:pPr lvl="1"/>
            <a:r>
              <a:rPr lang="en-US" altLang="en-US">
                <a:cs typeface="Times New Roman" panose="02020603050405020304" pitchFamily="18" charset="0"/>
              </a:rPr>
              <a:t>Leading cause of liver cancer.</a:t>
            </a:r>
          </a:p>
          <a:p>
            <a:pPr lvl="1"/>
            <a:endParaRPr lang="en-US" altLang="en-US">
              <a:cs typeface="Times New Roman" panose="02020603050405020304" pitchFamily="18" charset="0"/>
            </a:endParaRPr>
          </a:p>
          <a:p>
            <a:pPr lvl="1"/>
            <a:r>
              <a:rPr lang="en-US" altLang="en-US">
                <a:cs typeface="Times New Roman" panose="02020603050405020304" pitchFamily="18" charset="0"/>
              </a:rPr>
              <a:t>Extremely infectious; can stay alive in dried blood for up to a year.</a:t>
            </a:r>
          </a:p>
          <a:p>
            <a:pPr lvl="1"/>
            <a:endParaRPr lang="en-US" altLang="en-US">
              <a:cs typeface="Times New Roman" panose="02020603050405020304" pitchFamily="18" charset="0"/>
            </a:endParaRPr>
          </a:p>
          <a:p>
            <a:pPr lvl="1"/>
            <a:r>
              <a:rPr lang="en-US" altLang="en-US">
                <a:cs typeface="Times New Roman" panose="02020603050405020304" pitchFamily="18" charset="0"/>
              </a:rPr>
              <a:t>Twenty-five out of 100 chronic carriers die.</a:t>
            </a:r>
          </a:p>
        </p:txBody>
      </p:sp>
      <p:pic>
        <p:nvPicPr>
          <p:cNvPr id="49157" name="Picture 5" descr="virus B">
            <a:extLst>
              <a:ext uri="{FF2B5EF4-FFF2-40B4-BE49-F238E27FC236}">
                <a16:creationId xmlns:a16="http://schemas.microsoft.com/office/drawing/2014/main" id="{B407432C-38A1-402C-87E3-9B1737105DEC}"/>
              </a:ext>
            </a:extLst>
          </p:cNvPr>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1120775" y="4271963"/>
            <a:ext cx="2644775" cy="2667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58" name="Text Box 6">
            <a:extLst>
              <a:ext uri="{FF2B5EF4-FFF2-40B4-BE49-F238E27FC236}">
                <a16:creationId xmlns:a16="http://schemas.microsoft.com/office/drawing/2014/main" id="{651A8C63-AEC9-460B-8785-7A52F556F948}"/>
              </a:ext>
            </a:extLst>
          </p:cNvPr>
          <p:cNvSpPr txBox="1">
            <a:spLocks noChangeArrowheads="1"/>
          </p:cNvSpPr>
          <p:nvPr/>
        </p:nvSpPr>
        <p:spPr bwMode="auto">
          <a:xfrm>
            <a:off x="2098675" y="6977063"/>
            <a:ext cx="647700"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HBV</a:t>
            </a:r>
          </a:p>
        </p:txBody>
      </p:sp>
      <p:pic>
        <p:nvPicPr>
          <p:cNvPr id="49159" name="Picture 7" descr="needlestick1">
            <a:extLst>
              <a:ext uri="{FF2B5EF4-FFF2-40B4-BE49-F238E27FC236}">
                <a16:creationId xmlns:a16="http://schemas.microsoft.com/office/drawing/2014/main" id="{2E9F82BB-6F14-4E26-B77D-5E4A40A57059}"/>
              </a:ext>
            </a:extLst>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5087938" y="4605338"/>
            <a:ext cx="971550" cy="17621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60" name="Text Box 8">
            <a:extLst>
              <a:ext uri="{FF2B5EF4-FFF2-40B4-BE49-F238E27FC236}">
                <a16:creationId xmlns:a16="http://schemas.microsoft.com/office/drawing/2014/main" id="{0835D48D-9E1A-412D-8539-20FB8550EB6E}"/>
              </a:ext>
            </a:extLst>
          </p:cNvPr>
          <p:cNvSpPr txBox="1">
            <a:spLocks noChangeArrowheads="1"/>
          </p:cNvSpPr>
          <p:nvPr/>
        </p:nvSpPr>
        <p:spPr bwMode="auto">
          <a:xfrm>
            <a:off x="4875213" y="6348413"/>
            <a:ext cx="1457325"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Vaccine?  </a:t>
            </a:r>
            <a:r>
              <a:rPr lang="en-US" altLang="en-US" u="sng"/>
              <a:t>Yes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a:extLst>
              <a:ext uri="{FF2B5EF4-FFF2-40B4-BE49-F238E27FC236}">
                <a16:creationId xmlns:a16="http://schemas.microsoft.com/office/drawing/2014/main" id="{EA172D8A-00A5-431F-9313-FE314A5958A5}"/>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51203" name="Text Box 3">
            <a:extLst>
              <a:ext uri="{FF2B5EF4-FFF2-40B4-BE49-F238E27FC236}">
                <a16:creationId xmlns:a16="http://schemas.microsoft.com/office/drawing/2014/main" id="{EDFDA272-3FED-46FB-9C65-E8D3FEB0BC3F}"/>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Patógenos de la sangre</a:t>
            </a:r>
            <a:endParaRPr lang="en-US" altLang="en-US" sz="2800"/>
          </a:p>
        </p:txBody>
      </p:sp>
      <p:sp>
        <p:nvSpPr>
          <p:cNvPr id="51204" name="Text Box 4">
            <a:extLst>
              <a:ext uri="{FF2B5EF4-FFF2-40B4-BE49-F238E27FC236}">
                <a16:creationId xmlns:a16="http://schemas.microsoft.com/office/drawing/2014/main" id="{22678739-C849-4494-A982-F8EEE797E17A}"/>
              </a:ext>
            </a:extLst>
          </p:cNvPr>
          <p:cNvSpPr txBox="1">
            <a:spLocks noChangeArrowheads="1"/>
          </p:cNvSpPr>
          <p:nvPr/>
        </p:nvSpPr>
        <p:spPr bwMode="auto">
          <a:xfrm>
            <a:off x="409575" y="1162050"/>
            <a:ext cx="5991225" cy="1816100"/>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228600"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u="sng">
                <a:cs typeface="Times New Roman" panose="02020603050405020304" pitchFamily="18" charset="0"/>
              </a:rPr>
              <a:t>VHB – Hepatitis B</a:t>
            </a:r>
            <a:r>
              <a:rPr lang="es-ES_tradnl" altLang="en-US">
                <a:cs typeface="Times New Roman" panose="02020603050405020304" pitchFamily="18" charset="0"/>
              </a:rPr>
              <a:t> es una enfermedad seria del hígado.</a:t>
            </a:r>
          </a:p>
          <a:p>
            <a:endParaRPr lang="es-ES_tradnl" altLang="en-US">
              <a:cs typeface="Times New Roman" panose="02020603050405020304" pitchFamily="18" charset="0"/>
            </a:endParaRPr>
          </a:p>
          <a:p>
            <a:pPr lvl="1"/>
            <a:r>
              <a:rPr lang="es-ES_tradnl" altLang="en-US">
                <a:cs typeface="Times New Roman" panose="02020603050405020304" pitchFamily="18" charset="0"/>
              </a:rPr>
              <a:t>Una de las causas principales de cáncer del hígado.</a:t>
            </a:r>
          </a:p>
          <a:p>
            <a:pPr lvl="1"/>
            <a:endParaRPr lang="es-ES_tradnl" altLang="en-US">
              <a:cs typeface="Times New Roman" panose="02020603050405020304" pitchFamily="18" charset="0"/>
            </a:endParaRPr>
          </a:p>
          <a:p>
            <a:pPr lvl="1"/>
            <a:r>
              <a:rPr lang="es-ES_tradnl" altLang="en-US">
                <a:cs typeface="Times New Roman" panose="02020603050405020304" pitchFamily="18" charset="0"/>
              </a:rPr>
              <a:t>Sumamente infeccioso; puede permanecer viva en sangre seca hasta un año.</a:t>
            </a:r>
          </a:p>
          <a:p>
            <a:pPr lvl="1"/>
            <a:endParaRPr lang="es-ES_tradnl" altLang="en-US">
              <a:cs typeface="Times New Roman" panose="02020603050405020304" pitchFamily="18" charset="0"/>
            </a:endParaRPr>
          </a:p>
          <a:p>
            <a:pPr lvl="1"/>
            <a:r>
              <a:rPr lang="es-ES_tradnl" altLang="en-US">
                <a:cs typeface="Times New Roman" panose="02020603050405020304" pitchFamily="18" charset="0"/>
              </a:rPr>
              <a:t>Veinticinco de cada 100 portador crónicos mueren.</a:t>
            </a:r>
          </a:p>
        </p:txBody>
      </p:sp>
      <p:sp>
        <p:nvSpPr>
          <p:cNvPr id="51205" name="Text Box 5">
            <a:extLst>
              <a:ext uri="{FF2B5EF4-FFF2-40B4-BE49-F238E27FC236}">
                <a16:creationId xmlns:a16="http://schemas.microsoft.com/office/drawing/2014/main" id="{DC8FB15E-708B-4CC5-A975-D892672FD697}"/>
              </a:ext>
            </a:extLst>
          </p:cNvPr>
          <p:cNvSpPr txBox="1">
            <a:spLocks noChangeArrowheads="1"/>
          </p:cNvSpPr>
          <p:nvPr/>
        </p:nvSpPr>
        <p:spPr bwMode="auto">
          <a:xfrm>
            <a:off x="2098675" y="6977063"/>
            <a:ext cx="647700"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VHB</a:t>
            </a:r>
          </a:p>
        </p:txBody>
      </p:sp>
      <p:sp>
        <p:nvSpPr>
          <p:cNvPr id="51206" name="Text Box 6">
            <a:extLst>
              <a:ext uri="{FF2B5EF4-FFF2-40B4-BE49-F238E27FC236}">
                <a16:creationId xmlns:a16="http://schemas.microsoft.com/office/drawing/2014/main" id="{94D5161B-F793-4BF1-8542-6FA349C2BA2A}"/>
              </a:ext>
            </a:extLst>
          </p:cNvPr>
          <p:cNvSpPr txBox="1">
            <a:spLocks noChangeArrowheads="1"/>
          </p:cNvSpPr>
          <p:nvPr/>
        </p:nvSpPr>
        <p:spPr bwMode="auto">
          <a:xfrm>
            <a:off x="4875213" y="6348413"/>
            <a:ext cx="1457325"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¿Vacuna?  </a:t>
            </a:r>
            <a:r>
              <a:rPr lang="es-ES_tradnl" altLang="en-US" u="sng"/>
              <a:t>Sí</a:t>
            </a:r>
          </a:p>
        </p:txBody>
      </p:sp>
      <p:pic>
        <p:nvPicPr>
          <p:cNvPr id="51207" name="Picture 7" descr="virus B">
            <a:extLst>
              <a:ext uri="{FF2B5EF4-FFF2-40B4-BE49-F238E27FC236}">
                <a16:creationId xmlns:a16="http://schemas.microsoft.com/office/drawing/2014/main" id="{34096628-3ECF-407F-A8ED-1EB4A29188E4}"/>
              </a:ext>
            </a:extLst>
          </p:cNvPr>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1120775" y="4271963"/>
            <a:ext cx="2644775" cy="2667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08" name="Picture 8" descr="needlestick1">
            <a:extLst>
              <a:ext uri="{FF2B5EF4-FFF2-40B4-BE49-F238E27FC236}">
                <a16:creationId xmlns:a16="http://schemas.microsoft.com/office/drawing/2014/main" id="{7ECE0168-F7A5-4841-AD60-70BD7DF907A6}"/>
              </a:ext>
            </a:extLst>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5087938" y="4605338"/>
            <a:ext cx="971550" cy="17621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3EF912E0-E881-4669-BCE0-D06F748B2CE9}"/>
              </a:ext>
            </a:extLst>
          </p:cNvPr>
          <p:cNvSpPr txBox="1">
            <a:spLocks noChangeArrowheads="1"/>
          </p:cNvSpPr>
          <p:nvPr/>
        </p:nvSpPr>
        <p:spPr bwMode="auto">
          <a:xfrm>
            <a:off x="409575" y="1162050"/>
            <a:ext cx="6134100" cy="1169988"/>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228600"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2" panose="05020102010507070707" pitchFamily="18" charset="2"/>
              <a:buNone/>
            </a:pPr>
            <a:r>
              <a:rPr lang="en-US" altLang="en-US" u="sng">
                <a:cs typeface="Times New Roman" panose="02020603050405020304" pitchFamily="18" charset="0"/>
              </a:rPr>
              <a:t>HCV - Hepatitis C</a:t>
            </a:r>
            <a:r>
              <a:rPr lang="en-US" altLang="en-US">
                <a:cs typeface="Times New Roman" panose="02020603050405020304" pitchFamily="18" charset="0"/>
              </a:rPr>
              <a:t> is another serious disease of the liver. </a:t>
            </a:r>
          </a:p>
          <a:p>
            <a:pPr>
              <a:buFont typeface="Wingdings 2" panose="05020102010507070707" pitchFamily="18" charset="2"/>
              <a:buNone/>
            </a:pPr>
            <a:endParaRPr lang="en-US" altLang="en-US">
              <a:cs typeface="Times New Roman" panose="02020603050405020304" pitchFamily="18" charset="0"/>
            </a:endParaRPr>
          </a:p>
          <a:p>
            <a:pPr lvl="1">
              <a:buFont typeface="Wingdings 2" panose="05020102010507070707" pitchFamily="18" charset="2"/>
              <a:buNone/>
            </a:pPr>
            <a:r>
              <a:rPr lang="en-US" altLang="en-US">
                <a:cs typeface="Times New Roman" panose="02020603050405020304" pitchFamily="18" charset="0"/>
              </a:rPr>
              <a:t>It causes cirrhosis of the liver (inflammation and hardening).</a:t>
            </a:r>
          </a:p>
          <a:p>
            <a:pPr lvl="1">
              <a:buFont typeface="Wingdings 2" panose="05020102010507070707" pitchFamily="18" charset="2"/>
              <a:buNone/>
            </a:pPr>
            <a:endParaRPr lang="en-US" altLang="en-US">
              <a:cs typeface="Times New Roman" panose="02020603050405020304" pitchFamily="18" charset="0"/>
            </a:endParaRPr>
          </a:p>
          <a:p>
            <a:pPr lvl="1">
              <a:buFont typeface="Wingdings 2" panose="05020102010507070707" pitchFamily="18" charset="2"/>
              <a:buNone/>
            </a:pPr>
            <a:r>
              <a:rPr lang="en-US" altLang="en-US">
                <a:cs typeface="Times New Roman" panose="02020603050405020304" pitchFamily="18" charset="0"/>
              </a:rPr>
              <a:t>May also cause liver cancer. </a:t>
            </a:r>
          </a:p>
        </p:txBody>
      </p:sp>
      <p:sp>
        <p:nvSpPr>
          <p:cNvPr id="53251" name="AutoShape 3">
            <a:extLst>
              <a:ext uri="{FF2B5EF4-FFF2-40B4-BE49-F238E27FC236}">
                <a16:creationId xmlns:a16="http://schemas.microsoft.com/office/drawing/2014/main" id="{6C1C266C-74FA-4819-8D3F-9EBCAB5E74AB}"/>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53252" name="Text Box 4">
            <a:extLst>
              <a:ext uri="{FF2B5EF4-FFF2-40B4-BE49-F238E27FC236}">
                <a16:creationId xmlns:a16="http://schemas.microsoft.com/office/drawing/2014/main" id="{74D05122-634E-47C1-96F1-6576D1216EE1}"/>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Bloodborne pathogens</a:t>
            </a:r>
          </a:p>
        </p:txBody>
      </p:sp>
      <p:sp>
        <p:nvSpPr>
          <p:cNvPr id="53253" name="Text Box 5">
            <a:extLst>
              <a:ext uri="{FF2B5EF4-FFF2-40B4-BE49-F238E27FC236}">
                <a16:creationId xmlns:a16="http://schemas.microsoft.com/office/drawing/2014/main" id="{CF77313D-765F-4614-BE22-67D438242406}"/>
              </a:ext>
            </a:extLst>
          </p:cNvPr>
          <p:cNvSpPr txBox="1">
            <a:spLocks noChangeArrowheads="1"/>
          </p:cNvSpPr>
          <p:nvPr/>
        </p:nvSpPr>
        <p:spPr bwMode="auto">
          <a:xfrm>
            <a:off x="2076450" y="6991350"/>
            <a:ext cx="647700"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HCV</a:t>
            </a:r>
          </a:p>
        </p:txBody>
      </p:sp>
      <p:sp>
        <p:nvSpPr>
          <p:cNvPr id="53254" name="Text Box 6">
            <a:extLst>
              <a:ext uri="{FF2B5EF4-FFF2-40B4-BE49-F238E27FC236}">
                <a16:creationId xmlns:a16="http://schemas.microsoft.com/office/drawing/2014/main" id="{DD8AE439-14AF-43E6-AF7B-CB2E25E45BF7}"/>
              </a:ext>
            </a:extLst>
          </p:cNvPr>
          <p:cNvSpPr txBox="1">
            <a:spLocks noChangeArrowheads="1"/>
          </p:cNvSpPr>
          <p:nvPr/>
        </p:nvSpPr>
        <p:spPr bwMode="auto">
          <a:xfrm>
            <a:off x="4852988" y="6362700"/>
            <a:ext cx="1457325"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Vaccine?  </a:t>
            </a:r>
            <a:r>
              <a:rPr lang="en-US" altLang="en-US" u="sng"/>
              <a:t>No</a:t>
            </a:r>
          </a:p>
        </p:txBody>
      </p:sp>
      <p:pic>
        <p:nvPicPr>
          <p:cNvPr id="53255" name="Picture 7" descr="needlestick1">
            <a:extLst>
              <a:ext uri="{FF2B5EF4-FFF2-40B4-BE49-F238E27FC236}">
                <a16:creationId xmlns:a16="http://schemas.microsoft.com/office/drawing/2014/main" id="{1A51A0BA-57D4-4291-9969-4E87392A1659}"/>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5087938" y="4605338"/>
            <a:ext cx="971550" cy="17621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3256" name="Picture 8" descr="Hepatitis C">
            <a:extLst>
              <a:ext uri="{FF2B5EF4-FFF2-40B4-BE49-F238E27FC236}">
                <a16:creationId xmlns:a16="http://schemas.microsoft.com/office/drawing/2014/main" id="{B156DF21-8FC6-4E1E-B1D2-12013C173175}"/>
              </a:ext>
            </a:extLst>
          </p:cNvPr>
          <p:cNvPicPr>
            <a:picLocks noChangeAspect="1" noChangeArrowheads="1"/>
          </p:cNvPicPr>
          <p:nvPr/>
        </p:nvPicPr>
        <p:blipFill>
          <a:blip r:embed="rId4">
            <a:lum bright="42000"/>
            <a:extLst>
              <a:ext uri="{28A0092B-C50C-407E-A947-70E740481C1C}">
                <a14:useLocalDpi xmlns:a14="http://schemas.microsoft.com/office/drawing/2010/main" val="0"/>
              </a:ext>
            </a:extLst>
          </a:blip>
          <a:srcRect/>
          <a:stretch>
            <a:fillRect/>
          </a:stretch>
        </p:blipFill>
        <p:spPr bwMode="auto">
          <a:xfrm>
            <a:off x="1117600" y="4295775"/>
            <a:ext cx="2628900" cy="26130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AF20CD66-DEFC-419F-89EA-ACD9D60C35A5}"/>
              </a:ext>
            </a:extLst>
          </p:cNvPr>
          <p:cNvSpPr txBox="1">
            <a:spLocks noChangeArrowheads="1"/>
          </p:cNvSpPr>
          <p:nvPr/>
        </p:nvSpPr>
        <p:spPr bwMode="auto">
          <a:xfrm>
            <a:off x="409575" y="1162050"/>
            <a:ext cx="6134100" cy="1169988"/>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228600"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2" panose="05020102010507070707" pitchFamily="18" charset="2"/>
              <a:buNone/>
            </a:pPr>
            <a:r>
              <a:rPr lang="es-ES_tradnl" altLang="en-US" u="sng">
                <a:cs typeface="Times New Roman" panose="02020603050405020304" pitchFamily="18" charset="0"/>
              </a:rPr>
              <a:t>VHC – Hepatitis C</a:t>
            </a:r>
            <a:r>
              <a:rPr lang="es-ES_tradnl" altLang="en-US">
                <a:cs typeface="Times New Roman" panose="02020603050405020304" pitchFamily="18" charset="0"/>
              </a:rPr>
              <a:t> es otra infección seria del hígado.</a:t>
            </a:r>
          </a:p>
          <a:p>
            <a:pPr>
              <a:buFont typeface="Wingdings 2" panose="05020102010507070707" pitchFamily="18" charset="2"/>
              <a:buNone/>
            </a:pPr>
            <a:endParaRPr lang="es-ES_tradnl" altLang="en-US">
              <a:cs typeface="Times New Roman" panose="02020603050405020304" pitchFamily="18" charset="0"/>
            </a:endParaRPr>
          </a:p>
          <a:p>
            <a:pPr lvl="1">
              <a:buFont typeface="Wingdings 2" panose="05020102010507070707" pitchFamily="18" charset="2"/>
              <a:buNone/>
            </a:pPr>
            <a:r>
              <a:rPr lang="es-ES_tradnl" altLang="en-US">
                <a:cs typeface="Times New Roman" panose="02020603050405020304" pitchFamily="18" charset="0"/>
              </a:rPr>
              <a:t>Causa cirrosis del hígado (inflamación y endurecimiento).</a:t>
            </a:r>
          </a:p>
          <a:p>
            <a:pPr lvl="1">
              <a:buFont typeface="Wingdings 2" panose="05020102010507070707" pitchFamily="18" charset="2"/>
              <a:buNone/>
            </a:pPr>
            <a:endParaRPr lang="es-ES_tradnl" altLang="en-US">
              <a:cs typeface="Times New Roman" panose="02020603050405020304" pitchFamily="18" charset="0"/>
            </a:endParaRPr>
          </a:p>
          <a:p>
            <a:pPr lvl="1">
              <a:buFont typeface="Wingdings 2" panose="05020102010507070707" pitchFamily="18" charset="2"/>
              <a:buNone/>
            </a:pPr>
            <a:r>
              <a:rPr lang="es-ES_tradnl" altLang="en-US">
                <a:cs typeface="Times New Roman" panose="02020603050405020304" pitchFamily="18" charset="0"/>
              </a:rPr>
              <a:t>También puede causar cáncer del hígado.</a:t>
            </a:r>
          </a:p>
        </p:txBody>
      </p:sp>
      <p:sp>
        <p:nvSpPr>
          <p:cNvPr id="55299" name="AutoShape 3">
            <a:extLst>
              <a:ext uri="{FF2B5EF4-FFF2-40B4-BE49-F238E27FC236}">
                <a16:creationId xmlns:a16="http://schemas.microsoft.com/office/drawing/2014/main" id="{9A1E5430-7626-4E1E-9EEE-7CD0317A69A4}"/>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55300" name="Text Box 4">
            <a:extLst>
              <a:ext uri="{FF2B5EF4-FFF2-40B4-BE49-F238E27FC236}">
                <a16:creationId xmlns:a16="http://schemas.microsoft.com/office/drawing/2014/main" id="{4F96C758-65C4-45BE-8F99-F68D0D0FF1BA}"/>
              </a:ext>
            </a:extLst>
          </p:cNvPr>
          <p:cNvSpPr txBox="1">
            <a:spLocks noChangeArrowheads="1"/>
          </p:cNvSpPr>
          <p:nvPr/>
        </p:nvSpPr>
        <p:spPr bwMode="auto">
          <a:xfrm>
            <a:off x="2076450" y="6991350"/>
            <a:ext cx="647700"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VHC</a:t>
            </a:r>
          </a:p>
        </p:txBody>
      </p:sp>
      <p:sp>
        <p:nvSpPr>
          <p:cNvPr id="55301" name="Text Box 5">
            <a:extLst>
              <a:ext uri="{FF2B5EF4-FFF2-40B4-BE49-F238E27FC236}">
                <a16:creationId xmlns:a16="http://schemas.microsoft.com/office/drawing/2014/main" id="{D38B597C-7AD2-454C-9438-2D28D762C027}"/>
              </a:ext>
            </a:extLst>
          </p:cNvPr>
          <p:cNvSpPr txBox="1">
            <a:spLocks noChangeArrowheads="1"/>
          </p:cNvSpPr>
          <p:nvPr/>
        </p:nvSpPr>
        <p:spPr bwMode="auto">
          <a:xfrm>
            <a:off x="4852988" y="6362700"/>
            <a:ext cx="1457325"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¿Vacuna?  </a:t>
            </a:r>
            <a:r>
              <a:rPr lang="es-ES_tradnl" altLang="en-US" u="sng"/>
              <a:t>No</a:t>
            </a:r>
          </a:p>
        </p:txBody>
      </p:sp>
      <p:pic>
        <p:nvPicPr>
          <p:cNvPr id="55302" name="Picture 6" descr="Hepatitis C">
            <a:extLst>
              <a:ext uri="{FF2B5EF4-FFF2-40B4-BE49-F238E27FC236}">
                <a16:creationId xmlns:a16="http://schemas.microsoft.com/office/drawing/2014/main" id="{0D92A4C9-EC34-41E1-B6FF-82F6F330149D}"/>
              </a:ext>
            </a:extLst>
          </p:cNvPr>
          <p:cNvPicPr>
            <a:picLocks noChangeAspect="1" noChangeArrowheads="1"/>
          </p:cNvPicPr>
          <p:nvPr/>
        </p:nvPicPr>
        <p:blipFill>
          <a:blip r:embed="rId3">
            <a:lum bright="42000"/>
            <a:extLst>
              <a:ext uri="{28A0092B-C50C-407E-A947-70E740481C1C}">
                <a14:useLocalDpi xmlns:a14="http://schemas.microsoft.com/office/drawing/2010/main" val="0"/>
              </a:ext>
            </a:extLst>
          </a:blip>
          <a:srcRect/>
          <a:stretch>
            <a:fillRect/>
          </a:stretch>
        </p:blipFill>
        <p:spPr bwMode="auto">
          <a:xfrm>
            <a:off x="1117600" y="4295775"/>
            <a:ext cx="2628900" cy="26130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5303" name="Text Box 7">
            <a:extLst>
              <a:ext uri="{FF2B5EF4-FFF2-40B4-BE49-F238E27FC236}">
                <a16:creationId xmlns:a16="http://schemas.microsoft.com/office/drawing/2014/main" id="{D89BB05B-8951-4908-AB5D-4AE51F2C9460}"/>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Patógenos de la sangre</a:t>
            </a:r>
            <a:endParaRPr lang="en-US" altLang="en-US" sz="2800"/>
          </a:p>
        </p:txBody>
      </p:sp>
      <p:pic>
        <p:nvPicPr>
          <p:cNvPr id="55304" name="Picture 8" descr="needlestick1">
            <a:extLst>
              <a:ext uri="{FF2B5EF4-FFF2-40B4-BE49-F238E27FC236}">
                <a16:creationId xmlns:a16="http://schemas.microsoft.com/office/drawing/2014/main" id="{C68EBEF4-55C3-40FE-ACF2-71D40E4550DA}"/>
              </a:ext>
            </a:extLst>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5087938" y="4605338"/>
            <a:ext cx="971550" cy="17621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a:extLst>
              <a:ext uri="{FF2B5EF4-FFF2-40B4-BE49-F238E27FC236}">
                <a16:creationId xmlns:a16="http://schemas.microsoft.com/office/drawing/2014/main" id="{94866A63-5C03-49B3-937C-67AF1BCBEE91}"/>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57347" name="Text Box 3">
            <a:extLst>
              <a:ext uri="{FF2B5EF4-FFF2-40B4-BE49-F238E27FC236}">
                <a16:creationId xmlns:a16="http://schemas.microsoft.com/office/drawing/2014/main" id="{CBE09116-6F64-46C9-8433-049011274DD6}"/>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Bloodborne pathogens</a:t>
            </a:r>
          </a:p>
        </p:txBody>
      </p:sp>
      <p:sp>
        <p:nvSpPr>
          <p:cNvPr id="57348" name="Text Box 4">
            <a:extLst>
              <a:ext uri="{FF2B5EF4-FFF2-40B4-BE49-F238E27FC236}">
                <a16:creationId xmlns:a16="http://schemas.microsoft.com/office/drawing/2014/main" id="{C4F90354-BAF9-4363-A14C-C0C7BD980CEA}"/>
              </a:ext>
            </a:extLst>
          </p:cNvPr>
          <p:cNvSpPr txBox="1">
            <a:spLocks noChangeArrowheads="1"/>
          </p:cNvSpPr>
          <p:nvPr/>
        </p:nvSpPr>
        <p:spPr bwMode="auto">
          <a:xfrm>
            <a:off x="2074863" y="6962775"/>
            <a:ext cx="647700"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HIV</a:t>
            </a:r>
          </a:p>
        </p:txBody>
      </p:sp>
      <p:sp>
        <p:nvSpPr>
          <p:cNvPr id="57349" name="Text Box 5">
            <a:extLst>
              <a:ext uri="{FF2B5EF4-FFF2-40B4-BE49-F238E27FC236}">
                <a16:creationId xmlns:a16="http://schemas.microsoft.com/office/drawing/2014/main" id="{3432776C-AB8C-4095-8696-D99BDF04A118}"/>
              </a:ext>
            </a:extLst>
          </p:cNvPr>
          <p:cNvSpPr txBox="1">
            <a:spLocks noChangeArrowheads="1"/>
          </p:cNvSpPr>
          <p:nvPr/>
        </p:nvSpPr>
        <p:spPr bwMode="auto">
          <a:xfrm>
            <a:off x="4851400" y="6334125"/>
            <a:ext cx="1457325"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Vaccine?  </a:t>
            </a:r>
            <a:r>
              <a:rPr lang="en-US" altLang="en-US" u="sng"/>
              <a:t>No</a:t>
            </a:r>
          </a:p>
        </p:txBody>
      </p:sp>
      <p:sp>
        <p:nvSpPr>
          <p:cNvPr id="57350" name="Text Box 6">
            <a:extLst>
              <a:ext uri="{FF2B5EF4-FFF2-40B4-BE49-F238E27FC236}">
                <a16:creationId xmlns:a16="http://schemas.microsoft.com/office/drawing/2014/main" id="{68BCCF14-9B03-472D-A087-767462E0A9BD}"/>
              </a:ext>
            </a:extLst>
          </p:cNvPr>
          <p:cNvSpPr txBox="1">
            <a:spLocks noChangeArrowheads="1"/>
          </p:cNvSpPr>
          <p:nvPr/>
        </p:nvSpPr>
        <p:spPr bwMode="auto">
          <a:xfrm>
            <a:off x="409575" y="1162050"/>
            <a:ext cx="6134100" cy="1384300"/>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228600"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2" panose="05020102010507070707" pitchFamily="18" charset="2"/>
              <a:buNone/>
            </a:pPr>
            <a:r>
              <a:rPr lang="en-US" altLang="en-US" u="sng">
                <a:cs typeface="Times New Roman" panose="02020603050405020304" pitchFamily="18" charset="0"/>
              </a:rPr>
              <a:t>HIV / AIDS	</a:t>
            </a:r>
          </a:p>
          <a:p>
            <a:pPr>
              <a:buFont typeface="Wingdings 2" panose="05020102010507070707" pitchFamily="18" charset="2"/>
              <a:buNone/>
            </a:pPr>
            <a:r>
              <a:rPr lang="en-US" altLang="en-US" u="sng">
                <a:cs typeface="Times New Roman" panose="02020603050405020304" pitchFamily="18" charset="0"/>
              </a:rPr>
              <a:t>Human Immunodeficiency Virus / Acquired Immunodeficiency Syndrome</a:t>
            </a:r>
            <a:r>
              <a:rPr lang="en-US" altLang="en-US">
                <a:cs typeface="Times New Roman" panose="02020603050405020304" pitchFamily="18" charset="0"/>
              </a:rPr>
              <a:t> </a:t>
            </a:r>
          </a:p>
          <a:p>
            <a:pPr>
              <a:buFont typeface="Wingdings 2" panose="05020102010507070707" pitchFamily="18" charset="2"/>
              <a:buNone/>
            </a:pPr>
            <a:endParaRPr lang="en-US" altLang="en-US">
              <a:cs typeface="Times New Roman" panose="02020603050405020304" pitchFamily="18" charset="0"/>
            </a:endParaRPr>
          </a:p>
          <a:p>
            <a:pPr lvl="1">
              <a:buFont typeface="Wingdings 2" panose="05020102010507070707" pitchFamily="18" charset="2"/>
              <a:buNone/>
            </a:pPr>
            <a:r>
              <a:rPr lang="en-US" altLang="en-US">
                <a:cs typeface="Times New Roman" panose="02020603050405020304" pitchFamily="18" charset="0"/>
              </a:rPr>
              <a:t>Attacks the immune system</a:t>
            </a:r>
            <a:r>
              <a:rPr lang="es-ES_tradnl" altLang="en-US">
                <a:cs typeface="Times New Roman" panose="02020603050405020304" pitchFamily="18" charset="0"/>
              </a:rPr>
              <a:t>,</a:t>
            </a:r>
            <a:r>
              <a:rPr lang="en-US" altLang="en-US">
                <a:cs typeface="Times New Roman" panose="02020603050405020304" pitchFamily="18" charset="0"/>
              </a:rPr>
              <a:t> allowing other diseases to develop. </a:t>
            </a:r>
          </a:p>
          <a:p>
            <a:pPr lvl="1">
              <a:buFont typeface="Wingdings 2" panose="05020102010507070707" pitchFamily="18" charset="2"/>
              <a:buNone/>
            </a:pPr>
            <a:endParaRPr lang="en-US" altLang="en-US">
              <a:cs typeface="Times New Roman" panose="02020603050405020304" pitchFamily="18" charset="0"/>
            </a:endParaRPr>
          </a:p>
          <a:p>
            <a:pPr lvl="1">
              <a:buFont typeface="Wingdings 2" panose="05020102010507070707" pitchFamily="18" charset="2"/>
              <a:buNone/>
            </a:pPr>
            <a:r>
              <a:rPr lang="en-US" altLang="en-US">
                <a:cs typeface="Times New Roman" panose="02020603050405020304" pitchFamily="18" charset="0"/>
              </a:rPr>
              <a:t>Transmitted primarily through sexual contact.</a:t>
            </a:r>
          </a:p>
        </p:txBody>
      </p:sp>
      <p:pic>
        <p:nvPicPr>
          <p:cNvPr id="57351" name="Picture 7" descr="needlestick1">
            <a:extLst>
              <a:ext uri="{FF2B5EF4-FFF2-40B4-BE49-F238E27FC236}">
                <a16:creationId xmlns:a16="http://schemas.microsoft.com/office/drawing/2014/main" id="{4B385939-C2AB-4435-87E2-FFB6386784F4}"/>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5087938" y="4605338"/>
            <a:ext cx="971550" cy="17621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352" name="Picture 8" descr="HIV 2">
            <a:extLst>
              <a:ext uri="{FF2B5EF4-FFF2-40B4-BE49-F238E27FC236}">
                <a16:creationId xmlns:a16="http://schemas.microsoft.com/office/drawing/2014/main" id="{6FAF0B70-749D-4A4F-9231-BC08321E579E}"/>
              </a:ext>
            </a:extLst>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1128713" y="4267200"/>
            <a:ext cx="2509837" cy="26130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a:extLst>
              <a:ext uri="{FF2B5EF4-FFF2-40B4-BE49-F238E27FC236}">
                <a16:creationId xmlns:a16="http://schemas.microsoft.com/office/drawing/2014/main" id="{1C6BC870-4EE7-4383-8546-E0126F0A4C27}"/>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59395" name="Text Box 3">
            <a:extLst>
              <a:ext uri="{FF2B5EF4-FFF2-40B4-BE49-F238E27FC236}">
                <a16:creationId xmlns:a16="http://schemas.microsoft.com/office/drawing/2014/main" id="{48EAC1B5-A860-48D4-8024-8B6EF539F9A6}"/>
              </a:ext>
            </a:extLst>
          </p:cNvPr>
          <p:cNvSpPr txBox="1">
            <a:spLocks noChangeArrowheads="1"/>
          </p:cNvSpPr>
          <p:nvPr/>
        </p:nvSpPr>
        <p:spPr bwMode="auto">
          <a:xfrm>
            <a:off x="2074863" y="6962775"/>
            <a:ext cx="647700"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VIH</a:t>
            </a:r>
          </a:p>
        </p:txBody>
      </p:sp>
      <p:sp>
        <p:nvSpPr>
          <p:cNvPr id="59396" name="Text Box 4">
            <a:extLst>
              <a:ext uri="{FF2B5EF4-FFF2-40B4-BE49-F238E27FC236}">
                <a16:creationId xmlns:a16="http://schemas.microsoft.com/office/drawing/2014/main" id="{A680825C-458B-4E78-B2D4-CB6909CE40F1}"/>
              </a:ext>
            </a:extLst>
          </p:cNvPr>
          <p:cNvSpPr txBox="1">
            <a:spLocks noChangeArrowheads="1"/>
          </p:cNvSpPr>
          <p:nvPr/>
        </p:nvSpPr>
        <p:spPr bwMode="auto">
          <a:xfrm>
            <a:off x="4851400" y="6334125"/>
            <a:ext cx="1457325"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a:t>
            </a:r>
            <a:r>
              <a:rPr lang="es-ES_tradnl" altLang="en-US"/>
              <a:t>Vacuna</a:t>
            </a:r>
            <a:r>
              <a:rPr lang="en-US" altLang="en-US"/>
              <a:t>?  </a:t>
            </a:r>
            <a:r>
              <a:rPr lang="en-US" altLang="en-US" u="sng"/>
              <a:t>No</a:t>
            </a:r>
          </a:p>
        </p:txBody>
      </p:sp>
      <p:pic>
        <p:nvPicPr>
          <p:cNvPr id="59397" name="Picture 5" descr="HIV 2">
            <a:extLst>
              <a:ext uri="{FF2B5EF4-FFF2-40B4-BE49-F238E27FC236}">
                <a16:creationId xmlns:a16="http://schemas.microsoft.com/office/drawing/2014/main" id="{7283C7EB-5F4B-43FE-B633-41BD2CB9DE7A}"/>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1128713" y="4267200"/>
            <a:ext cx="2509837" cy="26130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9398" name="Text Box 6">
            <a:extLst>
              <a:ext uri="{FF2B5EF4-FFF2-40B4-BE49-F238E27FC236}">
                <a16:creationId xmlns:a16="http://schemas.microsoft.com/office/drawing/2014/main" id="{8D192B9C-0D70-408C-8C4D-082D06474425}"/>
              </a:ext>
            </a:extLst>
          </p:cNvPr>
          <p:cNvSpPr txBox="1">
            <a:spLocks noChangeArrowheads="1"/>
          </p:cNvSpPr>
          <p:nvPr/>
        </p:nvSpPr>
        <p:spPr bwMode="auto">
          <a:xfrm>
            <a:off x="409575" y="1162050"/>
            <a:ext cx="6134100" cy="1816100"/>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228600" indent="31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2" panose="05020102010507070707" pitchFamily="18" charset="2"/>
              <a:buNone/>
            </a:pPr>
            <a:r>
              <a:rPr lang="es-ES_tradnl" altLang="en-US" u="sng">
                <a:cs typeface="Times New Roman" panose="02020603050405020304" pitchFamily="18" charset="0"/>
              </a:rPr>
              <a:t>VIH / SIDA</a:t>
            </a:r>
          </a:p>
          <a:p>
            <a:pPr>
              <a:buFont typeface="Wingdings 2" panose="05020102010507070707" pitchFamily="18" charset="2"/>
              <a:buNone/>
            </a:pPr>
            <a:r>
              <a:rPr lang="es-ES_tradnl" altLang="en-US" u="sng">
                <a:cs typeface="Times New Roman" panose="02020603050405020304" pitchFamily="18" charset="0"/>
              </a:rPr>
              <a:t>Virus de Inmunodeficiencia Humana / Síndrome de Inmunodeficiencia Adquirida</a:t>
            </a:r>
          </a:p>
          <a:p>
            <a:pPr>
              <a:buFont typeface="Wingdings 2" panose="05020102010507070707" pitchFamily="18" charset="2"/>
              <a:buNone/>
            </a:pPr>
            <a:endParaRPr lang="es-ES_tradnl" altLang="en-US" u="sng">
              <a:cs typeface="Times New Roman" panose="02020603050405020304" pitchFamily="18" charset="0"/>
            </a:endParaRPr>
          </a:p>
          <a:p>
            <a:pPr lvl="1">
              <a:buFont typeface="Wingdings 2" panose="05020102010507070707" pitchFamily="18" charset="2"/>
              <a:buNone/>
            </a:pPr>
            <a:r>
              <a:rPr lang="es-ES_tradnl" altLang="en-US">
                <a:cs typeface="Times New Roman" panose="02020603050405020304" pitchFamily="18" charset="0"/>
              </a:rPr>
              <a:t>Ataca el sistema de inmunidad, permitiendo el desarrollo de otras enfermedades.</a:t>
            </a:r>
          </a:p>
          <a:p>
            <a:pPr lvl="1">
              <a:buFont typeface="Wingdings 2" panose="05020102010507070707" pitchFamily="18" charset="2"/>
              <a:buNone/>
            </a:pPr>
            <a:endParaRPr lang="es-ES_tradnl" altLang="en-US">
              <a:cs typeface="Times New Roman" panose="02020603050405020304" pitchFamily="18" charset="0"/>
            </a:endParaRPr>
          </a:p>
          <a:p>
            <a:pPr lvl="1">
              <a:buFont typeface="Wingdings 2" panose="05020102010507070707" pitchFamily="18" charset="2"/>
              <a:buNone/>
            </a:pPr>
            <a:r>
              <a:rPr lang="es-ES_tradnl" altLang="en-US">
                <a:cs typeface="Times New Roman" panose="02020603050405020304" pitchFamily="18" charset="0"/>
              </a:rPr>
              <a:t>Principalmente transmitida por contacto sexual.</a:t>
            </a:r>
          </a:p>
        </p:txBody>
      </p:sp>
      <p:sp>
        <p:nvSpPr>
          <p:cNvPr id="59399" name="Text Box 7">
            <a:extLst>
              <a:ext uri="{FF2B5EF4-FFF2-40B4-BE49-F238E27FC236}">
                <a16:creationId xmlns:a16="http://schemas.microsoft.com/office/drawing/2014/main" id="{FBB71EF7-E788-4DB3-B076-E324C12E7DA6}"/>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Patógenos de la sangre</a:t>
            </a:r>
            <a:endParaRPr lang="en-US" altLang="en-US" sz="2800"/>
          </a:p>
        </p:txBody>
      </p:sp>
      <p:pic>
        <p:nvPicPr>
          <p:cNvPr id="59400" name="Picture 8" descr="needlestick1">
            <a:extLst>
              <a:ext uri="{FF2B5EF4-FFF2-40B4-BE49-F238E27FC236}">
                <a16:creationId xmlns:a16="http://schemas.microsoft.com/office/drawing/2014/main" id="{3134A1FC-4CE3-4A0C-A7B6-63083E887461}"/>
              </a:ext>
            </a:extLst>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5087938" y="4605338"/>
            <a:ext cx="971550" cy="17621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51">
            <a:extLst>
              <a:ext uri="{FF2B5EF4-FFF2-40B4-BE49-F238E27FC236}">
                <a16:creationId xmlns:a16="http://schemas.microsoft.com/office/drawing/2014/main" id="{3111BEB0-7174-44C1-A139-76080F29E54E}"/>
              </a:ext>
            </a:extLst>
          </p:cNvPr>
          <p:cNvSpPr txBox="1">
            <a:spLocks noChangeArrowheads="1"/>
          </p:cNvSpPr>
          <p:nvPr/>
        </p:nvSpPr>
        <p:spPr bwMode="auto">
          <a:xfrm>
            <a:off x="341313" y="16192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panose="05000000000000000000" pitchFamily="2" charset="2"/>
              <a:buNone/>
            </a:pPr>
            <a:r>
              <a:rPr lang="en-US" altLang="en-US"/>
              <a:t>PARA USAR ESTE INSTRUCTIVO:</a:t>
            </a:r>
          </a:p>
          <a:p>
            <a:pPr>
              <a:buFont typeface="Wingdings" panose="05000000000000000000" pitchFamily="2" charset="2"/>
              <a:buNone/>
            </a:pPr>
            <a:endParaRPr lang="en-US" altLang="en-US"/>
          </a:p>
          <a:p>
            <a:pPr>
              <a:buFont typeface="Wingdings" panose="05000000000000000000" pitchFamily="2" charset="2"/>
              <a:buNone/>
            </a:pPr>
            <a:r>
              <a:rPr lang="en-US" altLang="en-US" sz="1200"/>
              <a:t>Este instructivo de Oregon OSHA es</a:t>
            </a:r>
            <a:r>
              <a:rPr lang="es-ES" altLang="en-US" sz="1200"/>
              <a:t>tá</a:t>
            </a:r>
            <a:r>
              <a:rPr lang="en-US" altLang="en-US" sz="1200"/>
              <a:t> diseñado para que personas de habla inglés y español lo puedan usar.  Las páginas del lado izquierdo van en ingl</a:t>
            </a:r>
            <a:r>
              <a:rPr lang="es-ES_tradnl" altLang="en-US" sz="1200"/>
              <a:t>é</a:t>
            </a:r>
            <a:r>
              <a:rPr lang="en-US" altLang="en-US" sz="1200"/>
              <a:t>s, las páginas del lado derecho van en español.</a:t>
            </a:r>
          </a:p>
        </p:txBody>
      </p:sp>
      <p:sp>
        <p:nvSpPr>
          <p:cNvPr id="8195" name="Text Box 2052">
            <a:extLst>
              <a:ext uri="{FF2B5EF4-FFF2-40B4-BE49-F238E27FC236}">
                <a16:creationId xmlns:a16="http://schemas.microsoft.com/office/drawing/2014/main" id="{7304647D-3435-4F6A-9A67-0E2E6CD21C40}"/>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PASO 1</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2</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3</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4</a:t>
            </a:r>
          </a:p>
        </p:txBody>
      </p:sp>
      <p:graphicFrame>
        <p:nvGraphicFramePr>
          <p:cNvPr id="8196" name="Object 2053">
            <a:extLst>
              <a:ext uri="{FF2B5EF4-FFF2-40B4-BE49-F238E27FC236}">
                <a16:creationId xmlns:a16="http://schemas.microsoft.com/office/drawing/2014/main" id="{528EAC40-CF99-4A49-82C7-F7C95574EF27}"/>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8399" name="Clip" r:id="rId4" imgW="1821485" imgH="1537106" progId="MS_ClipArt_Gallery.2">
                  <p:embed/>
                </p:oleObj>
              </mc:Choice>
              <mc:Fallback>
                <p:oleObj name="Clip" r:id="rId4" imgW="1821485" imgH="1537106" progId="MS_ClipArt_Gallery.2">
                  <p:embed/>
                  <p:pic>
                    <p:nvPicPr>
                      <p:cNvPr id="0" name="Object 20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7" name="Group 2054">
            <a:extLst>
              <a:ext uri="{FF2B5EF4-FFF2-40B4-BE49-F238E27FC236}">
                <a16:creationId xmlns:a16="http://schemas.microsoft.com/office/drawing/2014/main" id="{8C7FA6AE-E3E0-4E4C-A236-375624988D9F}"/>
              </a:ext>
            </a:extLst>
          </p:cNvPr>
          <p:cNvGrpSpPr>
            <a:grpSpLocks/>
          </p:cNvGrpSpPr>
          <p:nvPr/>
        </p:nvGrpSpPr>
        <p:grpSpPr bwMode="auto">
          <a:xfrm>
            <a:off x="4735513" y="2646363"/>
            <a:ext cx="1303337" cy="1539875"/>
            <a:chOff x="1718" y="1040"/>
            <a:chExt cx="821" cy="970"/>
          </a:xfrm>
        </p:grpSpPr>
        <p:sp>
          <p:nvSpPr>
            <p:cNvPr id="8366" name="Freeform 2055">
              <a:extLst>
                <a:ext uri="{FF2B5EF4-FFF2-40B4-BE49-F238E27FC236}">
                  <a16:creationId xmlns:a16="http://schemas.microsoft.com/office/drawing/2014/main" id="{E5C825FC-CF4E-43DE-A039-CC215CEA4B90}"/>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7" name="Freeform 2056">
              <a:extLst>
                <a:ext uri="{FF2B5EF4-FFF2-40B4-BE49-F238E27FC236}">
                  <a16:creationId xmlns:a16="http://schemas.microsoft.com/office/drawing/2014/main" id="{E0C2CA0B-7680-4766-BF4C-318B78B49795}"/>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8" name="Freeform 2057">
              <a:extLst>
                <a:ext uri="{FF2B5EF4-FFF2-40B4-BE49-F238E27FC236}">
                  <a16:creationId xmlns:a16="http://schemas.microsoft.com/office/drawing/2014/main" id="{581777E7-3801-493D-9789-605D9649DD61}"/>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9" name="Freeform 2058">
              <a:extLst>
                <a:ext uri="{FF2B5EF4-FFF2-40B4-BE49-F238E27FC236}">
                  <a16:creationId xmlns:a16="http://schemas.microsoft.com/office/drawing/2014/main" id="{A8FDDB03-C27F-4F73-8918-AF78E1DBFCFD}"/>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0" name="Freeform 2059">
              <a:extLst>
                <a:ext uri="{FF2B5EF4-FFF2-40B4-BE49-F238E27FC236}">
                  <a16:creationId xmlns:a16="http://schemas.microsoft.com/office/drawing/2014/main" id="{C27C605A-E88D-4123-BA66-D72E3B96B88B}"/>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1" name="Freeform 2060">
              <a:extLst>
                <a:ext uri="{FF2B5EF4-FFF2-40B4-BE49-F238E27FC236}">
                  <a16:creationId xmlns:a16="http://schemas.microsoft.com/office/drawing/2014/main" id="{B382B407-AD59-4895-83D6-6C92BC0BE352}"/>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2" name="Freeform 2061">
              <a:extLst>
                <a:ext uri="{FF2B5EF4-FFF2-40B4-BE49-F238E27FC236}">
                  <a16:creationId xmlns:a16="http://schemas.microsoft.com/office/drawing/2014/main" id="{917E5700-F83B-42AA-9910-F2FFFC4750AA}"/>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3" name="Freeform 2062">
              <a:extLst>
                <a:ext uri="{FF2B5EF4-FFF2-40B4-BE49-F238E27FC236}">
                  <a16:creationId xmlns:a16="http://schemas.microsoft.com/office/drawing/2014/main" id="{9504C87F-5C2D-4F14-AED2-721BBFB9F0B1}"/>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4" name="Freeform 2063">
              <a:extLst>
                <a:ext uri="{FF2B5EF4-FFF2-40B4-BE49-F238E27FC236}">
                  <a16:creationId xmlns:a16="http://schemas.microsoft.com/office/drawing/2014/main" id="{5BD4BC15-731D-4951-88AB-E67E3EB31D10}"/>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5" name="Freeform 2064">
              <a:extLst>
                <a:ext uri="{FF2B5EF4-FFF2-40B4-BE49-F238E27FC236}">
                  <a16:creationId xmlns:a16="http://schemas.microsoft.com/office/drawing/2014/main" id="{58059C6D-F528-42AA-86E3-C8DA792B592D}"/>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6" name="Freeform 2065">
              <a:extLst>
                <a:ext uri="{FF2B5EF4-FFF2-40B4-BE49-F238E27FC236}">
                  <a16:creationId xmlns:a16="http://schemas.microsoft.com/office/drawing/2014/main" id="{F8034EE7-12F2-49C1-8E58-6609D6C9C323}"/>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7" name="Freeform 2066">
              <a:extLst>
                <a:ext uri="{FF2B5EF4-FFF2-40B4-BE49-F238E27FC236}">
                  <a16:creationId xmlns:a16="http://schemas.microsoft.com/office/drawing/2014/main" id="{C1E627E6-2C4A-4593-AC9C-A860C69144A2}"/>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8" name="Freeform 2067">
              <a:extLst>
                <a:ext uri="{FF2B5EF4-FFF2-40B4-BE49-F238E27FC236}">
                  <a16:creationId xmlns:a16="http://schemas.microsoft.com/office/drawing/2014/main" id="{12CBCA22-71CE-4667-9165-1E627E15AE84}"/>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9" name="Freeform 2068">
              <a:extLst>
                <a:ext uri="{FF2B5EF4-FFF2-40B4-BE49-F238E27FC236}">
                  <a16:creationId xmlns:a16="http://schemas.microsoft.com/office/drawing/2014/main" id="{C3BCEB49-D0F0-4BD4-A365-F4D3B9EFDBAD}"/>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0" name="Freeform 2069">
              <a:extLst>
                <a:ext uri="{FF2B5EF4-FFF2-40B4-BE49-F238E27FC236}">
                  <a16:creationId xmlns:a16="http://schemas.microsoft.com/office/drawing/2014/main" id="{C9B79893-D0F2-43F2-8FEC-CA9E84DC5C9D}"/>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1" name="Freeform 2070">
              <a:extLst>
                <a:ext uri="{FF2B5EF4-FFF2-40B4-BE49-F238E27FC236}">
                  <a16:creationId xmlns:a16="http://schemas.microsoft.com/office/drawing/2014/main" id="{10AC499F-1EB7-4AFA-9C25-58342FA5434A}"/>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2" name="Freeform 2071">
              <a:extLst>
                <a:ext uri="{FF2B5EF4-FFF2-40B4-BE49-F238E27FC236}">
                  <a16:creationId xmlns:a16="http://schemas.microsoft.com/office/drawing/2014/main" id="{316AECAB-42D2-43C6-85A8-A7B51C09BEF4}"/>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3" name="Freeform 2072">
              <a:extLst>
                <a:ext uri="{FF2B5EF4-FFF2-40B4-BE49-F238E27FC236}">
                  <a16:creationId xmlns:a16="http://schemas.microsoft.com/office/drawing/2014/main" id="{288EB0A3-03B6-4A0F-A619-62525606928E}"/>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8" name="Group 2073">
            <a:extLst>
              <a:ext uri="{FF2B5EF4-FFF2-40B4-BE49-F238E27FC236}">
                <a16:creationId xmlns:a16="http://schemas.microsoft.com/office/drawing/2014/main" id="{621DA836-FC90-42EA-94C4-236B2195CBD6}"/>
              </a:ext>
            </a:extLst>
          </p:cNvPr>
          <p:cNvGrpSpPr>
            <a:grpSpLocks/>
          </p:cNvGrpSpPr>
          <p:nvPr/>
        </p:nvGrpSpPr>
        <p:grpSpPr bwMode="auto">
          <a:xfrm>
            <a:off x="4972050" y="6629400"/>
            <a:ext cx="1363663" cy="1531938"/>
            <a:chOff x="912" y="2928"/>
            <a:chExt cx="1440" cy="1139"/>
          </a:xfrm>
        </p:grpSpPr>
        <p:grpSp>
          <p:nvGrpSpPr>
            <p:cNvPr id="8231" name="Group 2074">
              <a:extLst>
                <a:ext uri="{FF2B5EF4-FFF2-40B4-BE49-F238E27FC236}">
                  <a16:creationId xmlns:a16="http://schemas.microsoft.com/office/drawing/2014/main" id="{862E6BD5-BCB0-4577-BA10-D5D0B136C525}"/>
                </a:ext>
              </a:extLst>
            </p:cNvPr>
            <p:cNvGrpSpPr>
              <a:grpSpLocks/>
            </p:cNvGrpSpPr>
            <p:nvPr/>
          </p:nvGrpSpPr>
          <p:grpSpPr bwMode="auto">
            <a:xfrm>
              <a:off x="912" y="2928"/>
              <a:ext cx="912" cy="1139"/>
              <a:chOff x="912" y="2160"/>
              <a:chExt cx="1308" cy="1907"/>
            </a:xfrm>
          </p:grpSpPr>
          <p:grpSp>
            <p:nvGrpSpPr>
              <p:cNvPr id="8252" name="Group 2075">
                <a:extLst>
                  <a:ext uri="{FF2B5EF4-FFF2-40B4-BE49-F238E27FC236}">
                    <a16:creationId xmlns:a16="http://schemas.microsoft.com/office/drawing/2014/main" id="{639975F8-BB4A-4CA3-9756-2C1F267B8BDE}"/>
                  </a:ext>
                </a:extLst>
              </p:cNvPr>
              <p:cNvGrpSpPr>
                <a:grpSpLocks/>
              </p:cNvGrpSpPr>
              <p:nvPr/>
            </p:nvGrpSpPr>
            <p:grpSpPr bwMode="auto">
              <a:xfrm>
                <a:off x="1536" y="2784"/>
                <a:ext cx="684" cy="947"/>
                <a:chOff x="1609" y="2407"/>
                <a:chExt cx="684" cy="947"/>
              </a:xfrm>
            </p:grpSpPr>
            <p:sp>
              <p:nvSpPr>
                <p:cNvPr id="8329" name="Freeform 2076">
                  <a:extLst>
                    <a:ext uri="{FF2B5EF4-FFF2-40B4-BE49-F238E27FC236}">
                      <a16:creationId xmlns:a16="http://schemas.microsoft.com/office/drawing/2014/main" id="{8141C185-3E03-4C58-A3B8-71735CEDD900}"/>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 name="Freeform 2077">
                  <a:extLst>
                    <a:ext uri="{FF2B5EF4-FFF2-40B4-BE49-F238E27FC236}">
                      <a16:creationId xmlns:a16="http://schemas.microsoft.com/office/drawing/2014/main" id="{6AFED9C4-C805-480A-8D9C-D110C93D034F}"/>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 name="Freeform 2078">
                  <a:extLst>
                    <a:ext uri="{FF2B5EF4-FFF2-40B4-BE49-F238E27FC236}">
                      <a16:creationId xmlns:a16="http://schemas.microsoft.com/office/drawing/2014/main" id="{0653D29C-A184-47AF-B0BA-7874EEE34DCC}"/>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 name="Freeform 2079">
                  <a:extLst>
                    <a:ext uri="{FF2B5EF4-FFF2-40B4-BE49-F238E27FC236}">
                      <a16:creationId xmlns:a16="http://schemas.microsoft.com/office/drawing/2014/main" id="{192ED976-B6BF-4DB8-85D2-022B0FB70C65}"/>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 name="Freeform 2080">
                  <a:extLst>
                    <a:ext uri="{FF2B5EF4-FFF2-40B4-BE49-F238E27FC236}">
                      <a16:creationId xmlns:a16="http://schemas.microsoft.com/office/drawing/2014/main" id="{FC7D2E04-B3A5-4ADD-9A1B-142C1F78BC28}"/>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 name="Freeform 2081">
                  <a:extLst>
                    <a:ext uri="{FF2B5EF4-FFF2-40B4-BE49-F238E27FC236}">
                      <a16:creationId xmlns:a16="http://schemas.microsoft.com/office/drawing/2014/main" id="{4EC54D7F-ABFB-45B7-9504-6F9C847C4A91}"/>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 name="Freeform 2082">
                  <a:extLst>
                    <a:ext uri="{FF2B5EF4-FFF2-40B4-BE49-F238E27FC236}">
                      <a16:creationId xmlns:a16="http://schemas.microsoft.com/office/drawing/2014/main" id="{0D531554-BD72-4C86-8ABB-CB53247079AF}"/>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 name="Freeform 2083">
                  <a:extLst>
                    <a:ext uri="{FF2B5EF4-FFF2-40B4-BE49-F238E27FC236}">
                      <a16:creationId xmlns:a16="http://schemas.microsoft.com/office/drawing/2014/main" id="{33A852D8-BFC5-4439-B2A0-A0FB2955A6F3}"/>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 name="Freeform 2084">
                  <a:extLst>
                    <a:ext uri="{FF2B5EF4-FFF2-40B4-BE49-F238E27FC236}">
                      <a16:creationId xmlns:a16="http://schemas.microsoft.com/office/drawing/2014/main" id="{19E7523F-0C59-484E-B719-7379017E673F}"/>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 name="Freeform 2085">
                  <a:extLst>
                    <a:ext uri="{FF2B5EF4-FFF2-40B4-BE49-F238E27FC236}">
                      <a16:creationId xmlns:a16="http://schemas.microsoft.com/office/drawing/2014/main" id="{3F146119-9667-40B3-A981-A09BAD8CE242}"/>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 name="Freeform 2086">
                  <a:extLst>
                    <a:ext uri="{FF2B5EF4-FFF2-40B4-BE49-F238E27FC236}">
                      <a16:creationId xmlns:a16="http://schemas.microsoft.com/office/drawing/2014/main" id="{8CF2AD9B-DD62-46FE-A3B9-C7323EF20559}"/>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 name="Freeform 2087">
                  <a:extLst>
                    <a:ext uri="{FF2B5EF4-FFF2-40B4-BE49-F238E27FC236}">
                      <a16:creationId xmlns:a16="http://schemas.microsoft.com/office/drawing/2014/main" id="{DC00A937-3E99-4209-A4C5-BF77E9A89AA7}"/>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 name="Freeform 2088">
                  <a:extLst>
                    <a:ext uri="{FF2B5EF4-FFF2-40B4-BE49-F238E27FC236}">
                      <a16:creationId xmlns:a16="http://schemas.microsoft.com/office/drawing/2014/main" id="{8C613AE7-2BB8-4B42-A8B0-238E7CC6035F}"/>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 name="Freeform 2089">
                  <a:extLst>
                    <a:ext uri="{FF2B5EF4-FFF2-40B4-BE49-F238E27FC236}">
                      <a16:creationId xmlns:a16="http://schemas.microsoft.com/office/drawing/2014/main" id="{2176CB27-17F2-4767-877B-2555B3014A8B}"/>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 name="Freeform 2090">
                  <a:extLst>
                    <a:ext uri="{FF2B5EF4-FFF2-40B4-BE49-F238E27FC236}">
                      <a16:creationId xmlns:a16="http://schemas.microsoft.com/office/drawing/2014/main" id="{D8573D36-C92A-43F9-A107-7E57B4E30B1F}"/>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 name="Freeform 2091">
                  <a:extLst>
                    <a:ext uri="{FF2B5EF4-FFF2-40B4-BE49-F238E27FC236}">
                      <a16:creationId xmlns:a16="http://schemas.microsoft.com/office/drawing/2014/main" id="{C066E750-57B6-4D01-BCF5-56A0F8668285}"/>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 name="Freeform 2092">
                  <a:extLst>
                    <a:ext uri="{FF2B5EF4-FFF2-40B4-BE49-F238E27FC236}">
                      <a16:creationId xmlns:a16="http://schemas.microsoft.com/office/drawing/2014/main" id="{AB0DCE03-D9E0-47E6-B5C1-450BDD9DB747}"/>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 name="Freeform 2093">
                  <a:extLst>
                    <a:ext uri="{FF2B5EF4-FFF2-40B4-BE49-F238E27FC236}">
                      <a16:creationId xmlns:a16="http://schemas.microsoft.com/office/drawing/2014/main" id="{52459BB4-0759-45E8-BC12-AE7AD014F05B}"/>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 name="Freeform 2094">
                  <a:extLst>
                    <a:ext uri="{FF2B5EF4-FFF2-40B4-BE49-F238E27FC236}">
                      <a16:creationId xmlns:a16="http://schemas.microsoft.com/office/drawing/2014/main" id="{4261684C-E0B2-4404-B1CD-60EFA36B5ED0}"/>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 name="Freeform 2095">
                  <a:extLst>
                    <a:ext uri="{FF2B5EF4-FFF2-40B4-BE49-F238E27FC236}">
                      <a16:creationId xmlns:a16="http://schemas.microsoft.com/office/drawing/2014/main" id="{E9B26C25-36EE-4D0B-BF42-F18755914F43}"/>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9" name="Freeform 2096">
                  <a:extLst>
                    <a:ext uri="{FF2B5EF4-FFF2-40B4-BE49-F238E27FC236}">
                      <a16:creationId xmlns:a16="http://schemas.microsoft.com/office/drawing/2014/main" id="{C5BE04C5-B78B-4BC7-B94F-41808832275A}"/>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0" name="Freeform 2097">
                  <a:extLst>
                    <a:ext uri="{FF2B5EF4-FFF2-40B4-BE49-F238E27FC236}">
                      <a16:creationId xmlns:a16="http://schemas.microsoft.com/office/drawing/2014/main" id="{87B5E416-BE73-4712-BF79-93415B2C2F83}"/>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1" name="Freeform 2098">
                  <a:extLst>
                    <a:ext uri="{FF2B5EF4-FFF2-40B4-BE49-F238E27FC236}">
                      <a16:creationId xmlns:a16="http://schemas.microsoft.com/office/drawing/2014/main" id="{5AF2011E-6753-40E1-B46D-2C35A5E727BC}"/>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2" name="Freeform 2099">
                  <a:extLst>
                    <a:ext uri="{FF2B5EF4-FFF2-40B4-BE49-F238E27FC236}">
                      <a16:creationId xmlns:a16="http://schemas.microsoft.com/office/drawing/2014/main" id="{A7BAA43D-08CD-4B95-A1CD-87003390E7F0}"/>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3" name="Freeform 2100">
                  <a:extLst>
                    <a:ext uri="{FF2B5EF4-FFF2-40B4-BE49-F238E27FC236}">
                      <a16:creationId xmlns:a16="http://schemas.microsoft.com/office/drawing/2014/main" id="{258ACBD2-8DB9-45B1-99F8-EB454E37D8F9}"/>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4" name="Freeform 2101">
                  <a:extLst>
                    <a:ext uri="{FF2B5EF4-FFF2-40B4-BE49-F238E27FC236}">
                      <a16:creationId xmlns:a16="http://schemas.microsoft.com/office/drawing/2014/main" id="{178F44BD-3C5D-495C-9CD1-EBE26DEA4611}"/>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5" name="Freeform 2102">
                  <a:extLst>
                    <a:ext uri="{FF2B5EF4-FFF2-40B4-BE49-F238E27FC236}">
                      <a16:creationId xmlns:a16="http://schemas.microsoft.com/office/drawing/2014/main" id="{D0353C58-1604-4DBD-8FE6-7882BA06F43F}"/>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6" name="Freeform 2103">
                  <a:extLst>
                    <a:ext uri="{FF2B5EF4-FFF2-40B4-BE49-F238E27FC236}">
                      <a16:creationId xmlns:a16="http://schemas.microsoft.com/office/drawing/2014/main" id="{770B8F14-37AE-4155-AE31-8BDD5C7570C8}"/>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7" name="Freeform 2104">
                  <a:extLst>
                    <a:ext uri="{FF2B5EF4-FFF2-40B4-BE49-F238E27FC236}">
                      <a16:creationId xmlns:a16="http://schemas.microsoft.com/office/drawing/2014/main" id="{4E3A4C8E-A396-4E2E-9BF8-59ADAD247696}"/>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8" name="Freeform 2105">
                  <a:extLst>
                    <a:ext uri="{FF2B5EF4-FFF2-40B4-BE49-F238E27FC236}">
                      <a16:creationId xmlns:a16="http://schemas.microsoft.com/office/drawing/2014/main" id="{073AE024-8BEB-4EB9-995C-43A20CBB6D1E}"/>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9" name="Freeform 2106">
                  <a:extLst>
                    <a:ext uri="{FF2B5EF4-FFF2-40B4-BE49-F238E27FC236}">
                      <a16:creationId xmlns:a16="http://schemas.microsoft.com/office/drawing/2014/main" id="{782AD54C-EE8D-4303-AD4D-CD8B9C979200}"/>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0" name="Freeform 2107">
                  <a:extLst>
                    <a:ext uri="{FF2B5EF4-FFF2-40B4-BE49-F238E27FC236}">
                      <a16:creationId xmlns:a16="http://schemas.microsoft.com/office/drawing/2014/main" id="{9CB107FF-8701-4B6A-B4CE-9A264F045882}"/>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1" name="Freeform 2108">
                  <a:extLst>
                    <a:ext uri="{FF2B5EF4-FFF2-40B4-BE49-F238E27FC236}">
                      <a16:creationId xmlns:a16="http://schemas.microsoft.com/office/drawing/2014/main" id="{58D69592-3EF7-4D00-A32E-6DCB9EBF6EE0}"/>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2" name="Freeform 2109">
                  <a:extLst>
                    <a:ext uri="{FF2B5EF4-FFF2-40B4-BE49-F238E27FC236}">
                      <a16:creationId xmlns:a16="http://schemas.microsoft.com/office/drawing/2014/main" id="{D84A48E1-EF99-48E7-B957-F1E36AA1B332}"/>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3" name="Freeform 2110">
                  <a:extLst>
                    <a:ext uri="{FF2B5EF4-FFF2-40B4-BE49-F238E27FC236}">
                      <a16:creationId xmlns:a16="http://schemas.microsoft.com/office/drawing/2014/main" id="{5A95DD65-FD9C-494B-BA97-B1C3D2B2D2EC}"/>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4" name="Freeform 2111">
                  <a:extLst>
                    <a:ext uri="{FF2B5EF4-FFF2-40B4-BE49-F238E27FC236}">
                      <a16:creationId xmlns:a16="http://schemas.microsoft.com/office/drawing/2014/main" id="{6728E965-4B06-4830-8A82-3FD96DC4F0CD}"/>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5" name="Freeform 2112">
                  <a:extLst>
                    <a:ext uri="{FF2B5EF4-FFF2-40B4-BE49-F238E27FC236}">
                      <a16:creationId xmlns:a16="http://schemas.microsoft.com/office/drawing/2014/main" id="{E8534E02-A9F8-4229-A872-4D3B8451D7FC}"/>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3" name="Group 2113">
                <a:extLst>
                  <a:ext uri="{FF2B5EF4-FFF2-40B4-BE49-F238E27FC236}">
                    <a16:creationId xmlns:a16="http://schemas.microsoft.com/office/drawing/2014/main" id="{6F984D17-3D7E-4542-A43D-86C512AE9FBF}"/>
                  </a:ext>
                </a:extLst>
              </p:cNvPr>
              <p:cNvGrpSpPr>
                <a:grpSpLocks/>
              </p:cNvGrpSpPr>
              <p:nvPr/>
            </p:nvGrpSpPr>
            <p:grpSpPr bwMode="auto">
              <a:xfrm>
                <a:off x="912" y="3120"/>
                <a:ext cx="684" cy="947"/>
                <a:chOff x="1609" y="2407"/>
                <a:chExt cx="684" cy="947"/>
              </a:xfrm>
            </p:grpSpPr>
            <p:sp>
              <p:nvSpPr>
                <p:cNvPr id="8292" name="Freeform 2114">
                  <a:extLst>
                    <a:ext uri="{FF2B5EF4-FFF2-40B4-BE49-F238E27FC236}">
                      <a16:creationId xmlns:a16="http://schemas.microsoft.com/office/drawing/2014/main" id="{D5D10D68-C9F7-426F-BE51-B62D60421546}"/>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3" name="Freeform 2115">
                  <a:extLst>
                    <a:ext uri="{FF2B5EF4-FFF2-40B4-BE49-F238E27FC236}">
                      <a16:creationId xmlns:a16="http://schemas.microsoft.com/office/drawing/2014/main" id="{0E561FD7-8147-4E93-92F9-F1479FE46DD2}"/>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 name="Freeform 2116">
                  <a:extLst>
                    <a:ext uri="{FF2B5EF4-FFF2-40B4-BE49-F238E27FC236}">
                      <a16:creationId xmlns:a16="http://schemas.microsoft.com/office/drawing/2014/main" id="{5AA1D849-B777-417D-9751-B9EF8DBF5AE7}"/>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 name="Freeform 2117">
                  <a:extLst>
                    <a:ext uri="{FF2B5EF4-FFF2-40B4-BE49-F238E27FC236}">
                      <a16:creationId xmlns:a16="http://schemas.microsoft.com/office/drawing/2014/main" id="{C237B790-3248-4E4C-85BC-D07ACF4F3D12}"/>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 name="Freeform 2118">
                  <a:extLst>
                    <a:ext uri="{FF2B5EF4-FFF2-40B4-BE49-F238E27FC236}">
                      <a16:creationId xmlns:a16="http://schemas.microsoft.com/office/drawing/2014/main" id="{4D42EFF2-53EB-4807-99C1-71B8FDAB3183}"/>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 name="Freeform 2119">
                  <a:extLst>
                    <a:ext uri="{FF2B5EF4-FFF2-40B4-BE49-F238E27FC236}">
                      <a16:creationId xmlns:a16="http://schemas.microsoft.com/office/drawing/2014/main" id="{AD5C28A8-3DAB-4AC6-9928-525144C2C2AD}"/>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8" name="Freeform 2120">
                  <a:extLst>
                    <a:ext uri="{FF2B5EF4-FFF2-40B4-BE49-F238E27FC236}">
                      <a16:creationId xmlns:a16="http://schemas.microsoft.com/office/drawing/2014/main" id="{C324DA75-C8CC-41FF-A408-6C6F4EBD7641}"/>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9" name="Freeform 2121">
                  <a:extLst>
                    <a:ext uri="{FF2B5EF4-FFF2-40B4-BE49-F238E27FC236}">
                      <a16:creationId xmlns:a16="http://schemas.microsoft.com/office/drawing/2014/main" id="{1800B392-1FF9-46D1-B1FA-555452B7B654}"/>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0" name="Freeform 2122">
                  <a:extLst>
                    <a:ext uri="{FF2B5EF4-FFF2-40B4-BE49-F238E27FC236}">
                      <a16:creationId xmlns:a16="http://schemas.microsoft.com/office/drawing/2014/main" id="{9D30401E-2EE6-4FCC-86F4-9B19ECCFF5EC}"/>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1" name="Freeform 2123">
                  <a:extLst>
                    <a:ext uri="{FF2B5EF4-FFF2-40B4-BE49-F238E27FC236}">
                      <a16:creationId xmlns:a16="http://schemas.microsoft.com/office/drawing/2014/main" id="{BC357924-4971-46D7-BDCA-D2B7CB20DC58}"/>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2" name="Freeform 2124">
                  <a:extLst>
                    <a:ext uri="{FF2B5EF4-FFF2-40B4-BE49-F238E27FC236}">
                      <a16:creationId xmlns:a16="http://schemas.microsoft.com/office/drawing/2014/main" id="{7FB9D317-92D2-49FA-8266-540509CD6C89}"/>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3" name="Freeform 2125">
                  <a:extLst>
                    <a:ext uri="{FF2B5EF4-FFF2-40B4-BE49-F238E27FC236}">
                      <a16:creationId xmlns:a16="http://schemas.microsoft.com/office/drawing/2014/main" id="{60C23B9F-F8E6-41F9-909F-E65432BBB880}"/>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4" name="Freeform 2126">
                  <a:extLst>
                    <a:ext uri="{FF2B5EF4-FFF2-40B4-BE49-F238E27FC236}">
                      <a16:creationId xmlns:a16="http://schemas.microsoft.com/office/drawing/2014/main" id="{D02B6F69-2790-4FAC-8B51-7C7BEFCB2F22}"/>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 name="Freeform 2127">
                  <a:extLst>
                    <a:ext uri="{FF2B5EF4-FFF2-40B4-BE49-F238E27FC236}">
                      <a16:creationId xmlns:a16="http://schemas.microsoft.com/office/drawing/2014/main" id="{DA5B2335-B9D8-4CD6-AEA5-49C88308367B}"/>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 name="Freeform 2128">
                  <a:extLst>
                    <a:ext uri="{FF2B5EF4-FFF2-40B4-BE49-F238E27FC236}">
                      <a16:creationId xmlns:a16="http://schemas.microsoft.com/office/drawing/2014/main" id="{31383E05-F0E1-489D-8722-81039837AC44}"/>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 name="Freeform 2129">
                  <a:extLst>
                    <a:ext uri="{FF2B5EF4-FFF2-40B4-BE49-F238E27FC236}">
                      <a16:creationId xmlns:a16="http://schemas.microsoft.com/office/drawing/2014/main" id="{232088A6-1DC6-48C8-AA76-4D5D5CBD625C}"/>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 name="Freeform 2130">
                  <a:extLst>
                    <a:ext uri="{FF2B5EF4-FFF2-40B4-BE49-F238E27FC236}">
                      <a16:creationId xmlns:a16="http://schemas.microsoft.com/office/drawing/2014/main" id="{B19FC1B2-7C70-4776-B6B6-156D6572241F}"/>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 name="Freeform 2131">
                  <a:extLst>
                    <a:ext uri="{FF2B5EF4-FFF2-40B4-BE49-F238E27FC236}">
                      <a16:creationId xmlns:a16="http://schemas.microsoft.com/office/drawing/2014/main" id="{6B39EEC3-F99F-4300-81D7-778DF9AF4B43}"/>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 name="Freeform 2132">
                  <a:extLst>
                    <a:ext uri="{FF2B5EF4-FFF2-40B4-BE49-F238E27FC236}">
                      <a16:creationId xmlns:a16="http://schemas.microsoft.com/office/drawing/2014/main" id="{C0B78CB2-1B84-4AFE-94CC-9400742151AD}"/>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 name="Freeform 2133">
                  <a:extLst>
                    <a:ext uri="{FF2B5EF4-FFF2-40B4-BE49-F238E27FC236}">
                      <a16:creationId xmlns:a16="http://schemas.microsoft.com/office/drawing/2014/main" id="{DF7682F0-F99F-48F9-8642-1115572E5BE2}"/>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 name="Freeform 2134">
                  <a:extLst>
                    <a:ext uri="{FF2B5EF4-FFF2-40B4-BE49-F238E27FC236}">
                      <a16:creationId xmlns:a16="http://schemas.microsoft.com/office/drawing/2014/main" id="{CD3B4357-5002-42A1-885B-F98301873D88}"/>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 name="Freeform 2135">
                  <a:extLst>
                    <a:ext uri="{FF2B5EF4-FFF2-40B4-BE49-F238E27FC236}">
                      <a16:creationId xmlns:a16="http://schemas.microsoft.com/office/drawing/2014/main" id="{7041E411-DD1C-4A79-890C-D037E522AFD7}"/>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 name="Freeform 2136">
                  <a:extLst>
                    <a:ext uri="{FF2B5EF4-FFF2-40B4-BE49-F238E27FC236}">
                      <a16:creationId xmlns:a16="http://schemas.microsoft.com/office/drawing/2014/main" id="{EEC343FA-FC3C-42F1-AE87-50250346FB35}"/>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 name="Freeform 2137">
                  <a:extLst>
                    <a:ext uri="{FF2B5EF4-FFF2-40B4-BE49-F238E27FC236}">
                      <a16:creationId xmlns:a16="http://schemas.microsoft.com/office/drawing/2014/main" id="{AF8C0DA4-58E9-46B2-85C9-0A51921B0A54}"/>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 name="Freeform 2138">
                  <a:extLst>
                    <a:ext uri="{FF2B5EF4-FFF2-40B4-BE49-F238E27FC236}">
                      <a16:creationId xmlns:a16="http://schemas.microsoft.com/office/drawing/2014/main" id="{F80006D5-9431-4A12-B454-2FCDB5E48669}"/>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 name="Freeform 2139">
                  <a:extLst>
                    <a:ext uri="{FF2B5EF4-FFF2-40B4-BE49-F238E27FC236}">
                      <a16:creationId xmlns:a16="http://schemas.microsoft.com/office/drawing/2014/main" id="{6B66ED13-03FA-4192-971D-C8B9620C8B9F}"/>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 name="Freeform 2140">
                  <a:extLst>
                    <a:ext uri="{FF2B5EF4-FFF2-40B4-BE49-F238E27FC236}">
                      <a16:creationId xmlns:a16="http://schemas.microsoft.com/office/drawing/2014/main" id="{510D7E3A-B9A1-4141-8AF7-614344EC465C}"/>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 name="Freeform 2141">
                  <a:extLst>
                    <a:ext uri="{FF2B5EF4-FFF2-40B4-BE49-F238E27FC236}">
                      <a16:creationId xmlns:a16="http://schemas.microsoft.com/office/drawing/2014/main" id="{516A2392-A5CF-4BB3-A47F-11A1363EBC8F}"/>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 name="Freeform 2142">
                  <a:extLst>
                    <a:ext uri="{FF2B5EF4-FFF2-40B4-BE49-F238E27FC236}">
                      <a16:creationId xmlns:a16="http://schemas.microsoft.com/office/drawing/2014/main" id="{6CDF6B45-F6FC-4219-8CA2-7CBC12CA28C0}"/>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 name="Freeform 2143">
                  <a:extLst>
                    <a:ext uri="{FF2B5EF4-FFF2-40B4-BE49-F238E27FC236}">
                      <a16:creationId xmlns:a16="http://schemas.microsoft.com/office/drawing/2014/main" id="{A3850F4D-94B2-4029-8BD2-77EBA3353A16}"/>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 name="Freeform 2144">
                  <a:extLst>
                    <a:ext uri="{FF2B5EF4-FFF2-40B4-BE49-F238E27FC236}">
                      <a16:creationId xmlns:a16="http://schemas.microsoft.com/office/drawing/2014/main" id="{8842EF84-2473-4861-A1C4-A532B8105CA8}"/>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 name="Freeform 2145">
                  <a:extLst>
                    <a:ext uri="{FF2B5EF4-FFF2-40B4-BE49-F238E27FC236}">
                      <a16:creationId xmlns:a16="http://schemas.microsoft.com/office/drawing/2014/main" id="{5873059E-4ECD-4273-BEC9-77176237D33F}"/>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 name="Freeform 2146">
                  <a:extLst>
                    <a:ext uri="{FF2B5EF4-FFF2-40B4-BE49-F238E27FC236}">
                      <a16:creationId xmlns:a16="http://schemas.microsoft.com/office/drawing/2014/main" id="{D26E87FC-A7FB-481A-B173-A3B6C6BA0758}"/>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 name="Freeform 2147">
                  <a:extLst>
                    <a:ext uri="{FF2B5EF4-FFF2-40B4-BE49-F238E27FC236}">
                      <a16:creationId xmlns:a16="http://schemas.microsoft.com/office/drawing/2014/main" id="{506A5CDE-A2B6-4C76-8E7F-D988B3B9E0F2}"/>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 name="Freeform 2148">
                  <a:extLst>
                    <a:ext uri="{FF2B5EF4-FFF2-40B4-BE49-F238E27FC236}">
                      <a16:creationId xmlns:a16="http://schemas.microsoft.com/office/drawing/2014/main" id="{8912A593-7A01-4D0B-8BDB-DF2A40172211}"/>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 name="Freeform 2149">
                  <a:extLst>
                    <a:ext uri="{FF2B5EF4-FFF2-40B4-BE49-F238E27FC236}">
                      <a16:creationId xmlns:a16="http://schemas.microsoft.com/office/drawing/2014/main" id="{5BAD11B2-BA58-4B6B-B474-8CE203ACC4F5}"/>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 name="Freeform 2150">
                  <a:extLst>
                    <a:ext uri="{FF2B5EF4-FFF2-40B4-BE49-F238E27FC236}">
                      <a16:creationId xmlns:a16="http://schemas.microsoft.com/office/drawing/2014/main" id="{29AED302-C2EA-4358-8330-1AC4C9065299}"/>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4" name="Group 2151">
                <a:extLst>
                  <a:ext uri="{FF2B5EF4-FFF2-40B4-BE49-F238E27FC236}">
                    <a16:creationId xmlns:a16="http://schemas.microsoft.com/office/drawing/2014/main" id="{5747BD56-2EDF-402D-84E6-87491B8F37E2}"/>
                  </a:ext>
                </a:extLst>
              </p:cNvPr>
              <p:cNvGrpSpPr>
                <a:grpSpLocks/>
              </p:cNvGrpSpPr>
              <p:nvPr/>
            </p:nvGrpSpPr>
            <p:grpSpPr bwMode="auto">
              <a:xfrm>
                <a:off x="1440" y="2160"/>
                <a:ext cx="684" cy="947"/>
                <a:chOff x="1609" y="2407"/>
                <a:chExt cx="684" cy="947"/>
              </a:xfrm>
            </p:grpSpPr>
            <p:sp>
              <p:nvSpPr>
                <p:cNvPr id="8255" name="Freeform 2152">
                  <a:extLst>
                    <a:ext uri="{FF2B5EF4-FFF2-40B4-BE49-F238E27FC236}">
                      <a16:creationId xmlns:a16="http://schemas.microsoft.com/office/drawing/2014/main" id="{9E1FAB45-A915-48CD-8A91-A3BA0938FB48}"/>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2153">
                  <a:extLst>
                    <a:ext uri="{FF2B5EF4-FFF2-40B4-BE49-F238E27FC236}">
                      <a16:creationId xmlns:a16="http://schemas.microsoft.com/office/drawing/2014/main" id="{5E85408A-07C8-416D-AD56-F466B6143CB2}"/>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2154">
                  <a:extLst>
                    <a:ext uri="{FF2B5EF4-FFF2-40B4-BE49-F238E27FC236}">
                      <a16:creationId xmlns:a16="http://schemas.microsoft.com/office/drawing/2014/main" id="{EDF33946-F886-4B20-822B-1938AFAFC806}"/>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2155">
                  <a:extLst>
                    <a:ext uri="{FF2B5EF4-FFF2-40B4-BE49-F238E27FC236}">
                      <a16:creationId xmlns:a16="http://schemas.microsoft.com/office/drawing/2014/main" id="{CA3EECD0-EB5A-4450-BA59-33604D764FAE}"/>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2156">
                  <a:extLst>
                    <a:ext uri="{FF2B5EF4-FFF2-40B4-BE49-F238E27FC236}">
                      <a16:creationId xmlns:a16="http://schemas.microsoft.com/office/drawing/2014/main" id="{471320D7-8434-4E75-96E7-21B43D016194}"/>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2157">
                  <a:extLst>
                    <a:ext uri="{FF2B5EF4-FFF2-40B4-BE49-F238E27FC236}">
                      <a16:creationId xmlns:a16="http://schemas.microsoft.com/office/drawing/2014/main" id="{65911DD6-A125-4E41-87B4-A77803206309}"/>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2158">
                  <a:extLst>
                    <a:ext uri="{FF2B5EF4-FFF2-40B4-BE49-F238E27FC236}">
                      <a16:creationId xmlns:a16="http://schemas.microsoft.com/office/drawing/2014/main" id="{4A38B455-6C55-43CD-9025-09AD38B5C100}"/>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2159">
                  <a:extLst>
                    <a:ext uri="{FF2B5EF4-FFF2-40B4-BE49-F238E27FC236}">
                      <a16:creationId xmlns:a16="http://schemas.microsoft.com/office/drawing/2014/main" id="{D25565D7-1F97-469A-9237-02F864541A94}"/>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2160">
                  <a:extLst>
                    <a:ext uri="{FF2B5EF4-FFF2-40B4-BE49-F238E27FC236}">
                      <a16:creationId xmlns:a16="http://schemas.microsoft.com/office/drawing/2014/main" id="{AA6562BB-E170-4371-87C2-7764C1AEECCF}"/>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2161">
                  <a:extLst>
                    <a:ext uri="{FF2B5EF4-FFF2-40B4-BE49-F238E27FC236}">
                      <a16:creationId xmlns:a16="http://schemas.microsoft.com/office/drawing/2014/main" id="{4AD0A44B-2269-4358-BEAA-ED050239D56E}"/>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2162">
                  <a:extLst>
                    <a:ext uri="{FF2B5EF4-FFF2-40B4-BE49-F238E27FC236}">
                      <a16:creationId xmlns:a16="http://schemas.microsoft.com/office/drawing/2014/main" id="{858B9593-7194-48A1-95F1-325DAB375A5A}"/>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2163">
                  <a:extLst>
                    <a:ext uri="{FF2B5EF4-FFF2-40B4-BE49-F238E27FC236}">
                      <a16:creationId xmlns:a16="http://schemas.microsoft.com/office/drawing/2014/main" id="{E517F1E4-8479-44C1-B3D2-1440EEC5E06B}"/>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2164">
                  <a:extLst>
                    <a:ext uri="{FF2B5EF4-FFF2-40B4-BE49-F238E27FC236}">
                      <a16:creationId xmlns:a16="http://schemas.microsoft.com/office/drawing/2014/main" id="{114E8322-A698-4DB7-A65B-2B618DEA005D}"/>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Freeform 2165">
                  <a:extLst>
                    <a:ext uri="{FF2B5EF4-FFF2-40B4-BE49-F238E27FC236}">
                      <a16:creationId xmlns:a16="http://schemas.microsoft.com/office/drawing/2014/main" id="{F705DD16-30CA-4656-A95A-70648A5D247B}"/>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Freeform 2166">
                  <a:extLst>
                    <a:ext uri="{FF2B5EF4-FFF2-40B4-BE49-F238E27FC236}">
                      <a16:creationId xmlns:a16="http://schemas.microsoft.com/office/drawing/2014/main" id="{A9287509-0349-45EC-A53A-463758670E29}"/>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Freeform 2167">
                  <a:extLst>
                    <a:ext uri="{FF2B5EF4-FFF2-40B4-BE49-F238E27FC236}">
                      <a16:creationId xmlns:a16="http://schemas.microsoft.com/office/drawing/2014/main" id="{4B541A2E-1C9A-46D3-A4E3-CCE3CC5EBE20}"/>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Freeform 2168">
                  <a:extLst>
                    <a:ext uri="{FF2B5EF4-FFF2-40B4-BE49-F238E27FC236}">
                      <a16:creationId xmlns:a16="http://schemas.microsoft.com/office/drawing/2014/main" id="{3DC7EA99-363E-4FB2-B0D8-FB17EFB3A9E7}"/>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 name="Freeform 2169">
                  <a:extLst>
                    <a:ext uri="{FF2B5EF4-FFF2-40B4-BE49-F238E27FC236}">
                      <a16:creationId xmlns:a16="http://schemas.microsoft.com/office/drawing/2014/main" id="{EF51B1C3-AFEA-47A7-9176-6790595C04A4}"/>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Freeform 2170">
                  <a:extLst>
                    <a:ext uri="{FF2B5EF4-FFF2-40B4-BE49-F238E27FC236}">
                      <a16:creationId xmlns:a16="http://schemas.microsoft.com/office/drawing/2014/main" id="{C30A942A-2786-4597-8961-92F43B4B8DBC}"/>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Freeform 2171">
                  <a:extLst>
                    <a:ext uri="{FF2B5EF4-FFF2-40B4-BE49-F238E27FC236}">
                      <a16:creationId xmlns:a16="http://schemas.microsoft.com/office/drawing/2014/main" id="{7ED2E6C9-97DE-4175-A0D0-78335EAB6DCF}"/>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Freeform 2172">
                  <a:extLst>
                    <a:ext uri="{FF2B5EF4-FFF2-40B4-BE49-F238E27FC236}">
                      <a16:creationId xmlns:a16="http://schemas.microsoft.com/office/drawing/2014/main" id="{81A71400-E549-40C8-8D02-22A73DE75542}"/>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 name="Freeform 2173">
                  <a:extLst>
                    <a:ext uri="{FF2B5EF4-FFF2-40B4-BE49-F238E27FC236}">
                      <a16:creationId xmlns:a16="http://schemas.microsoft.com/office/drawing/2014/main" id="{904E0BF6-CCB8-48CB-920C-5A5B8E99F8EE}"/>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Freeform 2174">
                  <a:extLst>
                    <a:ext uri="{FF2B5EF4-FFF2-40B4-BE49-F238E27FC236}">
                      <a16:creationId xmlns:a16="http://schemas.microsoft.com/office/drawing/2014/main" id="{4596BB80-96F7-4764-8372-F7CCA869EDFB}"/>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Freeform 2175">
                  <a:extLst>
                    <a:ext uri="{FF2B5EF4-FFF2-40B4-BE49-F238E27FC236}">
                      <a16:creationId xmlns:a16="http://schemas.microsoft.com/office/drawing/2014/main" id="{098DA333-7A94-4F6B-BAE9-ACEEF8E0B706}"/>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Freeform 2176">
                  <a:extLst>
                    <a:ext uri="{FF2B5EF4-FFF2-40B4-BE49-F238E27FC236}">
                      <a16:creationId xmlns:a16="http://schemas.microsoft.com/office/drawing/2014/main" id="{47B66C25-4F59-4E54-B449-075E6D95AEE4}"/>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0" name="Freeform 2177">
                  <a:extLst>
                    <a:ext uri="{FF2B5EF4-FFF2-40B4-BE49-F238E27FC236}">
                      <a16:creationId xmlns:a16="http://schemas.microsoft.com/office/drawing/2014/main" id="{620AF272-B10D-4576-BB3C-129833374D6A}"/>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Freeform 2178">
                  <a:extLst>
                    <a:ext uri="{FF2B5EF4-FFF2-40B4-BE49-F238E27FC236}">
                      <a16:creationId xmlns:a16="http://schemas.microsoft.com/office/drawing/2014/main" id="{0091C34D-70A6-4F3A-A8BB-90910F92DE58}"/>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Freeform 2179">
                  <a:extLst>
                    <a:ext uri="{FF2B5EF4-FFF2-40B4-BE49-F238E27FC236}">
                      <a16:creationId xmlns:a16="http://schemas.microsoft.com/office/drawing/2014/main" id="{F9169CA6-4592-4AF4-B4C9-E847F46FC638}"/>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Freeform 2180">
                  <a:extLst>
                    <a:ext uri="{FF2B5EF4-FFF2-40B4-BE49-F238E27FC236}">
                      <a16:creationId xmlns:a16="http://schemas.microsoft.com/office/drawing/2014/main" id="{4BD57745-7A14-4863-94EE-5A0A4ED76189}"/>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4" name="Freeform 2181">
                  <a:extLst>
                    <a:ext uri="{FF2B5EF4-FFF2-40B4-BE49-F238E27FC236}">
                      <a16:creationId xmlns:a16="http://schemas.microsoft.com/office/drawing/2014/main" id="{AA83CDFC-B694-4928-9507-FD0AFEED7017}"/>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5" name="Freeform 2182">
                  <a:extLst>
                    <a:ext uri="{FF2B5EF4-FFF2-40B4-BE49-F238E27FC236}">
                      <a16:creationId xmlns:a16="http://schemas.microsoft.com/office/drawing/2014/main" id="{9DF8AE7B-95C7-4C87-B03E-51EA99F5CD74}"/>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6" name="Freeform 2183">
                  <a:extLst>
                    <a:ext uri="{FF2B5EF4-FFF2-40B4-BE49-F238E27FC236}">
                      <a16:creationId xmlns:a16="http://schemas.microsoft.com/office/drawing/2014/main" id="{FFA39FC3-D6D0-4743-A4A9-3D7F6CE10390}"/>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7" name="Freeform 2184">
                  <a:extLst>
                    <a:ext uri="{FF2B5EF4-FFF2-40B4-BE49-F238E27FC236}">
                      <a16:creationId xmlns:a16="http://schemas.microsoft.com/office/drawing/2014/main" id="{BB255851-613D-4BFA-A678-E2E30B6D6101}"/>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8" name="Freeform 2185">
                  <a:extLst>
                    <a:ext uri="{FF2B5EF4-FFF2-40B4-BE49-F238E27FC236}">
                      <a16:creationId xmlns:a16="http://schemas.microsoft.com/office/drawing/2014/main" id="{979B9615-CCFF-46FD-BF7A-6717127DB684}"/>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9" name="Freeform 2186">
                  <a:extLst>
                    <a:ext uri="{FF2B5EF4-FFF2-40B4-BE49-F238E27FC236}">
                      <a16:creationId xmlns:a16="http://schemas.microsoft.com/office/drawing/2014/main" id="{5199FF28-9780-453F-B785-903E71E8A48C}"/>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0" name="Freeform 2187">
                  <a:extLst>
                    <a:ext uri="{FF2B5EF4-FFF2-40B4-BE49-F238E27FC236}">
                      <a16:creationId xmlns:a16="http://schemas.microsoft.com/office/drawing/2014/main" id="{E216400D-218F-4C3A-9725-8E8651ABA0F3}"/>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1" name="Freeform 2188">
                  <a:extLst>
                    <a:ext uri="{FF2B5EF4-FFF2-40B4-BE49-F238E27FC236}">
                      <a16:creationId xmlns:a16="http://schemas.microsoft.com/office/drawing/2014/main" id="{0CFE795F-87A9-4BD0-870B-7A050D78BE86}"/>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232" name="Group 2189">
              <a:extLst>
                <a:ext uri="{FF2B5EF4-FFF2-40B4-BE49-F238E27FC236}">
                  <a16:creationId xmlns:a16="http://schemas.microsoft.com/office/drawing/2014/main" id="{32A625BD-3D57-4E54-92A2-D675277D31B5}"/>
                </a:ext>
              </a:extLst>
            </p:cNvPr>
            <p:cNvGrpSpPr>
              <a:grpSpLocks/>
            </p:cNvGrpSpPr>
            <p:nvPr/>
          </p:nvGrpSpPr>
          <p:grpSpPr bwMode="auto">
            <a:xfrm>
              <a:off x="1824" y="3312"/>
              <a:ext cx="528" cy="440"/>
              <a:chOff x="3189" y="2788"/>
              <a:chExt cx="698" cy="632"/>
            </a:xfrm>
          </p:grpSpPr>
          <p:sp>
            <p:nvSpPr>
              <p:cNvPr id="8233" name="Freeform 2190">
                <a:extLst>
                  <a:ext uri="{FF2B5EF4-FFF2-40B4-BE49-F238E27FC236}">
                    <a16:creationId xmlns:a16="http://schemas.microsoft.com/office/drawing/2014/main" id="{AAE6BDE4-962B-4ABD-BC16-C207A2DE5839}"/>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2191">
                <a:extLst>
                  <a:ext uri="{FF2B5EF4-FFF2-40B4-BE49-F238E27FC236}">
                    <a16:creationId xmlns:a16="http://schemas.microsoft.com/office/drawing/2014/main" id="{559E847F-EAD4-4C76-9446-8D4AFE4E64C2}"/>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2192">
                <a:extLst>
                  <a:ext uri="{FF2B5EF4-FFF2-40B4-BE49-F238E27FC236}">
                    <a16:creationId xmlns:a16="http://schemas.microsoft.com/office/drawing/2014/main" id="{999E7EC9-A6F4-4693-A7A1-8586BB7C62B2}"/>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2193">
                <a:extLst>
                  <a:ext uri="{FF2B5EF4-FFF2-40B4-BE49-F238E27FC236}">
                    <a16:creationId xmlns:a16="http://schemas.microsoft.com/office/drawing/2014/main" id="{4D0C6B21-D45F-48EF-8989-215725B82A48}"/>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2194">
                <a:extLst>
                  <a:ext uri="{FF2B5EF4-FFF2-40B4-BE49-F238E27FC236}">
                    <a16:creationId xmlns:a16="http://schemas.microsoft.com/office/drawing/2014/main" id="{D3831CB3-6812-4F67-B915-4FF938DCB480}"/>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2195">
                <a:extLst>
                  <a:ext uri="{FF2B5EF4-FFF2-40B4-BE49-F238E27FC236}">
                    <a16:creationId xmlns:a16="http://schemas.microsoft.com/office/drawing/2014/main" id="{E9384CB2-E353-4DBB-94DE-89825DF9A472}"/>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2196">
                <a:extLst>
                  <a:ext uri="{FF2B5EF4-FFF2-40B4-BE49-F238E27FC236}">
                    <a16:creationId xmlns:a16="http://schemas.microsoft.com/office/drawing/2014/main" id="{FB085523-CE02-4DA7-8E89-D4B91314F2A3}"/>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2197">
                <a:extLst>
                  <a:ext uri="{FF2B5EF4-FFF2-40B4-BE49-F238E27FC236}">
                    <a16:creationId xmlns:a16="http://schemas.microsoft.com/office/drawing/2014/main" id="{18B0B17F-B8B5-4DE5-A052-BCA7251FA6E4}"/>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2198">
                <a:extLst>
                  <a:ext uri="{FF2B5EF4-FFF2-40B4-BE49-F238E27FC236}">
                    <a16:creationId xmlns:a16="http://schemas.microsoft.com/office/drawing/2014/main" id="{4C0585E0-328E-4BF0-AFF7-671F2EF549E8}"/>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 name="Freeform 2199">
                <a:extLst>
                  <a:ext uri="{FF2B5EF4-FFF2-40B4-BE49-F238E27FC236}">
                    <a16:creationId xmlns:a16="http://schemas.microsoft.com/office/drawing/2014/main" id="{CDB6469B-0F3A-45FA-B9A4-80DA77974581}"/>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 name="Freeform 2200">
                <a:extLst>
                  <a:ext uri="{FF2B5EF4-FFF2-40B4-BE49-F238E27FC236}">
                    <a16:creationId xmlns:a16="http://schemas.microsoft.com/office/drawing/2014/main" id="{00ED1631-ACB7-4AD0-B256-249F59656CDD}"/>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2201">
                <a:extLst>
                  <a:ext uri="{FF2B5EF4-FFF2-40B4-BE49-F238E27FC236}">
                    <a16:creationId xmlns:a16="http://schemas.microsoft.com/office/drawing/2014/main" id="{03B5DA3E-1BC2-4E73-B1A6-66CBBE5F2D63}"/>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2202">
                <a:extLst>
                  <a:ext uri="{FF2B5EF4-FFF2-40B4-BE49-F238E27FC236}">
                    <a16:creationId xmlns:a16="http://schemas.microsoft.com/office/drawing/2014/main" id="{33457DF3-91E4-4616-AE97-D101706FE7DE}"/>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2203">
                <a:extLst>
                  <a:ext uri="{FF2B5EF4-FFF2-40B4-BE49-F238E27FC236}">
                    <a16:creationId xmlns:a16="http://schemas.microsoft.com/office/drawing/2014/main" id="{0C3C3D2F-82BB-46AA-AD42-E5D1F075A7DC}"/>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2204">
                <a:extLst>
                  <a:ext uri="{FF2B5EF4-FFF2-40B4-BE49-F238E27FC236}">
                    <a16:creationId xmlns:a16="http://schemas.microsoft.com/office/drawing/2014/main" id="{BC4B603B-8F21-40CC-BB38-12DBC10B44CD}"/>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2205">
                <a:extLst>
                  <a:ext uri="{FF2B5EF4-FFF2-40B4-BE49-F238E27FC236}">
                    <a16:creationId xmlns:a16="http://schemas.microsoft.com/office/drawing/2014/main" id="{B051AB10-0E0D-42A9-BBBD-98D7E714FED0}"/>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2206">
                <a:extLst>
                  <a:ext uri="{FF2B5EF4-FFF2-40B4-BE49-F238E27FC236}">
                    <a16:creationId xmlns:a16="http://schemas.microsoft.com/office/drawing/2014/main" id="{A5CE831A-8F56-403D-858D-9ED279CCCE95}"/>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2207">
                <a:extLst>
                  <a:ext uri="{FF2B5EF4-FFF2-40B4-BE49-F238E27FC236}">
                    <a16:creationId xmlns:a16="http://schemas.microsoft.com/office/drawing/2014/main" id="{5F96C325-3282-4540-BF5F-38F07AC65097}"/>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2208">
                <a:extLst>
                  <a:ext uri="{FF2B5EF4-FFF2-40B4-BE49-F238E27FC236}">
                    <a16:creationId xmlns:a16="http://schemas.microsoft.com/office/drawing/2014/main" id="{0741CE35-6091-4F68-80D2-77F88F9194F3}"/>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199" name="Text Box 2209">
            <a:extLst>
              <a:ext uri="{FF2B5EF4-FFF2-40B4-BE49-F238E27FC236}">
                <a16:creationId xmlns:a16="http://schemas.microsoft.com/office/drawing/2014/main" id="{9E47BDE4-E428-4D04-BDD7-E6020127B7A5}"/>
              </a:ext>
            </a:extLst>
          </p:cNvPr>
          <p:cNvSpPr txBox="1">
            <a:spLocks noChangeArrowheads="1"/>
          </p:cNvSpPr>
          <p:nvPr/>
        </p:nvSpPr>
        <p:spPr bwMode="auto">
          <a:xfrm>
            <a:off x="1377950" y="1504950"/>
            <a:ext cx="2705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Imprima todas las páginas del instructivo.</a:t>
            </a:r>
          </a:p>
        </p:txBody>
      </p:sp>
      <p:sp>
        <p:nvSpPr>
          <p:cNvPr id="8200" name="Line 2210">
            <a:extLst>
              <a:ext uri="{FF2B5EF4-FFF2-40B4-BE49-F238E27FC236}">
                <a16:creationId xmlns:a16="http://schemas.microsoft.com/office/drawing/2014/main" id="{0F55A873-D023-4292-B584-A44F47FB4D3E}"/>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Text Box 2211">
            <a:extLst>
              <a:ext uri="{FF2B5EF4-FFF2-40B4-BE49-F238E27FC236}">
                <a16:creationId xmlns:a16="http://schemas.microsoft.com/office/drawing/2014/main" id="{5B74C4EB-5279-44EF-9E09-71DB55F550AC}"/>
              </a:ext>
            </a:extLst>
          </p:cNvPr>
          <p:cNvSpPr txBox="1">
            <a:spLocks noChangeArrowheads="1"/>
          </p:cNvSpPr>
          <p:nvPr/>
        </p:nvSpPr>
        <p:spPr bwMode="auto">
          <a:xfrm>
            <a:off x="1377950" y="2889250"/>
            <a:ext cx="2965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Fotocopie el instructivo entero copiando por los dos lados de cada página.  Las páginas pares (2, 4, 6, etc.), deben estar en inglés.  Las páginas nones (3, 5, 7, etc.), deben estar en español.</a:t>
            </a:r>
          </a:p>
        </p:txBody>
      </p:sp>
      <p:sp>
        <p:nvSpPr>
          <p:cNvPr id="8202" name="Text Box 2212">
            <a:extLst>
              <a:ext uri="{FF2B5EF4-FFF2-40B4-BE49-F238E27FC236}">
                <a16:creationId xmlns:a16="http://schemas.microsoft.com/office/drawing/2014/main" id="{6ACD4254-3B39-467C-8AFF-8CC639BD81FE}"/>
              </a:ext>
            </a:extLst>
          </p:cNvPr>
          <p:cNvSpPr txBox="1">
            <a:spLocks noChangeArrowheads="1"/>
          </p:cNvSpPr>
          <p:nvPr/>
        </p:nvSpPr>
        <p:spPr bwMode="auto">
          <a:xfrm>
            <a:off x="1416050" y="4879975"/>
            <a:ext cx="27495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a:t>Engrape o encuaderne cada instructivo.  Asegúrese que las páginas en inglés estén del lado izquierdo y las páginas en español del lado derecho.</a:t>
            </a:r>
          </a:p>
        </p:txBody>
      </p:sp>
      <p:sp>
        <p:nvSpPr>
          <p:cNvPr id="8203" name="Text Box 2213">
            <a:extLst>
              <a:ext uri="{FF2B5EF4-FFF2-40B4-BE49-F238E27FC236}">
                <a16:creationId xmlns:a16="http://schemas.microsoft.com/office/drawing/2014/main" id="{7607F7D6-879F-4A16-AB3B-1A03A6006BE1}"/>
              </a:ext>
            </a:extLst>
          </p:cNvPr>
          <p:cNvSpPr txBox="1">
            <a:spLocks noChangeArrowheads="1"/>
          </p:cNvSpPr>
          <p:nvPr/>
        </p:nvSpPr>
        <p:spPr bwMode="auto">
          <a:xfrm>
            <a:off x="1377950" y="7010400"/>
            <a:ext cx="2816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a:t>Proporcione la capacitación</a:t>
            </a:r>
          </a:p>
        </p:txBody>
      </p:sp>
      <p:sp>
        <p:nvSpPr>
          <p:cNvPr id="8204" name="Line 2214">
            <a:extLst>
              <a:ext uri="{FF2B5EF4-FFF2-40B4-BE49-F238E27FC236}">
                <a16:creationId xmlns:a16="http://schemas.microsoft.com/office/drawing/2014/main" id="{0936B441-0025-473A-A319-1E8E1590AC12}"/>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2215">
            <a:extLst>
              <a:ext uri="{FF2B5EF4-FFF2-40B4-BE49-F238E27FC236}">
                <a16:creationId xmlns:a16="http://schemas.microsoft.com/office/drawing/2014/main" id="{E66F2CB9-8384-4AE1-BDE5-910DA31BC8D3}"/>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06" name="Group 2216">
            <a:extLst>
              <a:ext uri="{FF2B5EF4-FFF2-40B4-BE49-F238E27FC236}">
                <a16:creationId xmlns:a16="http://schemas.microsoft.com/office/drawing/2014/main" id="{493C92EE-C634-483D-8894-108CA15155E6}"/>
              </a:ext>
            </a:extLst>
          </p:cNvPr>
          <p:cNvGrpSpPr>
            <a:grpSpLocks/>
          </p:cNvGrpSpPr>
          <p:nvPr/>
        </p:nvGrpSpPr>
        <p:grpSpPr bwMode="auto">
          <a:xfrm>
            <a:off x="4010025" y="4381500"/>
            <a:ext cx="2743200" cy="2209800"/>
            <a:chOff x="1776" y="3216"/>
            <a:chExt cx="1728" cy="1392"/>
          </a:xfrm>
        </p:grpSpPr>
        <p:sp>
          <p:nvSpPr>
            <p:cNvPr id="8207" name="Freeform 2217">
              <a:extLst>
                <a:ext uri="{FF2B5EF4-FFF2-40B4-BE49-F238E27FC236}">
                  <a16:creationId xmlns:a16="http://schemas.microsoft.com/office/drawing/2014/main" id="{3FE5D10C-EAAA-4733-BDFA-767B75D3E5AF}"/>
                </a:ext>
              </a:extLst>
            </p:cNvPr>
            <p:cNvSpPr>
              <a:spLocks/>
            </p:cNvSpPr>
            <p:nvPr/>
          </p:nvSpPr>
          <p:spPr bwMode="auto">
            <a:xfrm>
              <a:off x="2464" y="3216"/>
              <a:ext cx="1040" cy="1055"/>
            </a:xfrm>
            <a:custGeom>
              <a:avLst/>
              <a:gdLst>
                <a:gd name="T0" fmla="*/ 87 w 1118"/>
                <a:gd name="T1" fmla="*/ 0 h 1355"/>
                <a:gd name="T2" fmla="*/ 0 w 1118"/>
                <a:gd name="T3" fmla="*/ 2 h 1355"/>
                <a:gd name="T4" fmla="*/ 60 w 1118"/>
                <a:gd name="T5" fmla="*/ 3 h 1355"/>
                <a:gd name="T6" fmla="*/ 197 w 1118"/>
                <a:gd name="T7" fmla="*/ 2 h 1355"/>
                <a:gd name="T8" fmla="*/ 87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2218">
              <a:extLst>
                <a:ext uri="{FF2B5EF4-FFF2-40B4-BE49-F238E27FC236}">
                  <a16:creationId xmlns:a16="http://schemas.microsoft.com/office/drawing/2014/main" id="{C3DCCE39-7368-4D4A-A566-76A000A33705}"/>
                </a:ext>
              </a:extLst>
            </p:cNvPr>
            <p:cNvSpPr>
              <a:spLocks/>
            </p:cNvSpPr>
            <p:nvPr/>
          </p:nvSpPr>
          <p:spPr bwMode="auto">
            <a:xfrm>
              <a:off x="2459" y="3240"/>
              <a:ext cx="974" cy="990"/>
            </a:xfrm>
            <a:custGeom>
              <a:avLst/>
              <a:gdLst>
                <a:gd name="T0" fmla="*/ 0 w 1049"/>
                <a:gd name="T1" fmla="*/ 2 h 1270"/>
                <a:gd name="T2" fmla="*/ 0 w 1049"/>
                <a:gd name="T3" fmla="*/ 2 h 1270"/>
                <a:gd name="T4" fmla="*/ 83 w 1049"/>
                <a:gd name="T5" fmla="*/ 0 h 1270"/>
                <a:gd name="T6" fmla="*/ 175 w 1049"/>
                <a:gd name="T7" fmla="*/ 2 h 1270"/>
                <a:gd name="T8" fmla="*/ 56 w 1049"/>
                <a:gd name="T9" fmla="*/ 3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2219">
              <a:extLst>
                <a:ext uri="{FF2B5EF4-FFF2-40B4-BE49-F238E27FC236}">
                  <a16:creationId xmlns:a16="http://schemas.microsoft.com/office/drawing/2014/main" id="{5FD757F6-6767-419F-9768-5E13F1D87413}"/>
                </a:ext>
              </a:extLst>
            </p:cNvPr>
            <p:cNvSpPr>
              <a:spLocks/>
            </p:cNvSpPr>
            <p:nvPr/>
          </p:nvSpPr>
          <p:spPr bwMode="auto">
            <a:xfrm>
              <a:off x="2459" y="3267"/>
              <a:ext cx="929" cy="963"/>
            </a:xfrm>
            <a:custGeom>
              <a:avLst/>
              <a:gdLst>
                <a:gd name="T0" fmla="*/ 0 w 1000"/>
                <a:gd name="T1" fmla="*/ 2 h 1237"/>
                <a:gd name="T2" fmla="*/ 0 w 1000"/>
                <a:gd name="T3" fmla="*/ 2 h 1237"/>
                <a:gd name="T4" fmla="*/ 83 w 1000"/>
                <a:gd name="T5" fmla="*/ 0 h 1237"/>
                <a:gd name="T6" fmla="*/ 171 w 1000"/>
                <a:gd name="T7" fmla="*/ 2 h 1237"/>
                <a:gd name="T8" fmla="*/ 57 w 1000"/>
                <a:gd name="T9" fmla="*/ 3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2220">
              <a:extLst>
                <a:ext uri="{FF2B5EF4-FFF2-40B4-BE49-F238E27FC236}">
                  <a16:creationId xmlns:a16="http://schemas.microsoft.com/office/drawing/2014/main" id="{AB566FAD-C5E1-4BF2-A953-F70194F80360}"/>
                </a:ext>
              </a:extLst>
            </p:cNvPr>
            <p:cNvSpPr>
              <a:spLocks/>
            </p:cNvSpPr>
            <p:nvPr/>
          </p:nvSpPr>
          <p:spPr bwMode="auto">
            <a:xfrm>
              <a:off x="1776" y="3536"/>
              <a:ext cx="1012" cy="1072"/>
            </a:xfrm>
            <a:custGeom>
              <a:avLst/>
              <a:gdLst>
                <a:gd name="T0" fmla="*/ 133 w 1088"/>
                <a:gd name="T1" fmla="*/ 0 h 1377"/>
                <a:gd name="T2" fmla="*/ 0 w 1088"/>
                <a:gd name="T3" fmla="*/ 2 h 1377"/>
                <a:gd name="T4" fmla="*/ 87 w 1088"/>
                <a:gd name="T5" fmla="*/ 3 h 1377"/>
                <a:gd name="T6" fmla="*/ 191 w 1088"/>
                <a:gd name="T7" fmla="*/ 2 h 1377"/>
                <a:gd name="T8" fmla="*/ 133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2221">
              <a:extLst>
                <a:ext uri="{FF2B5EF4-FFF2-40B4-BE49-F238E27FC236}">
                  <a16:creationId xmlns:a16="http://schemas.microsoft.com/office/drawing/2014/main" id="{050BC3D5-969E-418C-9310-2302B25D08DD}"/>
                </a:ext>
              </a:extLst>
            </p:cNvPr>
            <p:cNvSpPr>
              <a:spLocks/>
            </p:cNvSpPr>
            <p:nvPr/>
          </p:nvSpPr>
          <p:spPr bwMode="auto">
            <a:xfrm>
              <a:off x="1834" y="3569"/>
              <a:ext cx="931" cy="968"/>
            </a:xfrm>
            <a:custGeom>
              <a:avLst/>
              <a:gdLst>
                <a:gd name="T0" fmla="*/ 116 w 1001"/>
                <a:gd name="T1" fmla="*/ 0 h 1242"/>
                <a:gd name="T2" fmla="*/ 0 w 1001"/>
                <a:gd name="T3" fmla="*/ 2 h 1242"/>
                <a:gd name="T4" fmla="*/ 80 w 1001"/>
                <a:gd name="T5" fmla="*/ 3 h 1242"/>
                <a:gd name="T6" fmla="*/ 177 w 1001"/>
                <a:gd name="T7" fmla="*/ 2 h 1242"/>
                <a:gd name="T8" fmla="*/ 116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2222">
              <a:extLst>
                <a:ext uri="{FF2B5EF4-FFF2-40B4-BE49-F238E27FC236}">
                  <a16:creationId xmlns:a16="http://schemas.microsoft.com/office/drawing/2014/main" id="{23EDE5BF-7C4A-41B4-B970-BF6E11699D52}"/>
                </a:ext>
              </a:extLst>
            </p:cNvPr>
            <p:cNvSpPr>
              <a:spLocks/>
            </p:cNvSpPr>
            <p:nvPr/>
          </p:nvSpPr>
          <p:spPr bwMode="auto">
            <a:xfrm>
              <a:off x="2459" y="3297"/>
              <a:ext cx="887" cy="933"/>
            </a:xfrm>
            <a:custGeom>
              <a:avLst/>
              <a:gdLst>
                <a:gd name="T0" fmla="*/ 0 w 953"/>
                <a:gd name="T1" fmla="*/ 2 h 1199"/>
                <a:gd name="T2" fmla="*/ 0 w 953"/>
                <a:gd name="T3" fmla="*/ 2 h 1199"/>
                <a:gd name="T4" fmla="*/ 87 w 953"/>
                <a:gd name="T5" fmla="*/ 0 h 1199"/>
                <a:gd name="T6" fmla="*/ 169 w 953"/>
                <a:gd name="T7" fmla="*/ 2 h 1199"/>
                <a:gd name="T8" fmla="*/ 59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223">
              <a:extLst>
                <a:ext uri="{FF2B5EF4-FFF2-40B4-BE49-F238E27FC236}">
                  <a16:creationId xmlns:a16="http://schemas.microsoft.com/office/drawing/2014/main" id="{C9A537CF-145C-4D0C-9D36-188C164A3454}"/>
                </a:ext>
              </a:extLst>
            </p:cNvPr>
            <p:cNvSpPr>
              <a:spLocks/>
            </p:cNvSpPr>
            <p:nvPr/>
          </p:nvSpPr>
          <p:spPr bwMode="auto">
            <a:xfrm>
              <a:off x="2442" y="3548"/>
              <a:ext cx="346" cy="699"/>
            </a:xfrm>
            <a:custGeom>
              <a:avLst/>
              <a:gdLst>
                <a:gd name="T0" fmla="*/ 0 w 373"/>
                <a:gd name="T1" fmla="*/ 2 h 899"/>
                <a:gd name="T2" fmla="*/ 6 w 373"/>
                <a:gd name="T3" fmla="*/ 0 h 899"/>
                <a:gd name="T4" fmla="*/ 61 w 373"/>
                <a:gd name="T5" fmla="*/ 2 h 899"/>
                <a:gd name="T6" fmla="*/ 58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14" name="Group 2224">
              <a:extLst>
                <a:ext uri="{FF2B5EF4-FFF2-40B4-BE49-F238E27FC236}">
                  <a16:creationId xmlns:a16="http://schemas.microsoft.com/office/drawing/2014/main" id="{EC30788B-23F8-4365-B692-1A2E42928DF7}"/>
                </a:ext>
              </a:extLst>
            </p:cNvPr>
            <p:cNvGrpSpPr>
              <a:grpSpLocks/>
            </p:cNvGrpSpPr>
            <p:nvPr/>
          </p:nvGrpSpPr>
          <p:grpSpPr bwMode="auto">
            <a:xfrm>
              <a:off x="2434" y="3596"/>
              <a:ext cx="401" cy="595"/>
              <a:chOff x="2056" y="1496"/>
              <a:chExt cx="468" cy="751"/>
            </a:xfrm>
          </p:grpSpPr>
          <p:grpSp>
            <p:nvGrpSpPr>
              <p:cNvPr id="8219" name="Group 2225">
                <a:extLst>
                  <a:ext uri="{FF2B5EF4-FFF2-40B4-BE49-F238E27FC236}">
                    <a16:creationId xmlns:a16="http://schemas.microsoft.com/office/drawing/2014/main" id="{0A34F47B-370A-422D-AC95-55759E5C371A}"/>
                  </a:ext>
                </a:extLst>
              </p:cNvPr>
              <p:cNvGrpSpPr>
                <a:grpSpLocks/>
              </p:cNvGrpSpPr>
              <p:nvPr/>
            </p:nvGrpSpPr>
            <p:grpSpPr bwMode="auto">
              <a:xfrm>
                <a:off x="2056" y="1496"/>
                <a:ext cx="206" cy="139"/>
                <a:chOff x="2056" y="1496"/>
                <a:chExt cx="206" cy="139"/>
              </a:xfrm>
            </p:grpSpPr>
            <p:sp>
              <p:nvSpPr>
                <p:cNvPr id="8228" name="Freeform 2226">
                  <a:extLst>
                    <a:ext uri="{FF2B5EF4-FFF2-40B4-BE49-F238E27FC236}">
                      <a16:creationId xmlns:a16="http://schemas.microsoft.com/office/drawing/2014/main" id="{2EBEDAAC-40AD-4DA4-B06C-760736A37341}"/>
                    </a:ext>
                  </a:extLst>
                </p:cNvPr>
                <p:cNvSpPr>
                  <a:spLocks/>
                </p:cNvSpPr>
                <p:nvPr/>
              </p:nvSpPr>
              <p:spPr bwMode="auto">
                <a:xfrm>
                  <a:off x="2056" y="1596"/>
                  <a:ext cx="45" cy="39"/>
                </a:xfrm>
                <a:custGeom>
                  <a:avLst/>
                  <a:gdLst>
                    <a:gd name="T0" fmla="*/ 181 w 41"/>
                    <a:gd name="T1" fmla="*/ 11 h 41"/>
                    <a:gd name="T2" fmla="*/ 261 w 41"/>
                    <a:gd name="T3" fmla="*/ 10 h 41"/>
                    <a:gd name="T4" fmla="*/ 316 w 41"/>
                    <a:gd name="T5" fmla="*/ 10 h 41"/>
                    <a:gd name="T6" fmla="*/ 374 w 41"/>
                    <a:gd name="T7" fmla="*/ 10 h 41"/>
                    <a:gd name="T8" fmla="*/ 379 w 41"/>
                    <a:gd name="T9" fmla="*/ 10 h 41"/>
                    <a:gd name="T10" fmla="*/ 374 w 41"/>
                    <a:gd name="T11" fmla="*/ 10 h 41"/>
                    <a:gd name="T12" fmla="*/ 316 w 41"/>
                    <a:gd name="T13" fmla="*/ 6 h 41"/>
                    <a:gd name="T14" fmla="*/ 261 w 41"/>
                    <a:gd name="T15" fmla="*/ 1 h 41"/>
                    <a:gd name="T16" fmla="*/ 181 w 41"/>
                    <a:gd name="T17" fmla="*/ 0 h 41"/>
                    <a:gd name="T18" fmla="*/ 104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04 w 41"/>
                    <a:gd name="T31" fmla="*/ 10 h 41"/>
                    <a:gd name="T32" fmla="*/ 181 w 41"/>
                    <a:gd name="T33" fmla="*/ 1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2227">
                  <a:extLst>
                    <a:ext uri="{FF2B5EF4-FFF2-40B4-BE49-F238E27FC236}">
                      <a16:creationId xmlns:a16="http://schemas.microsoft.com/office/drawing/2014/main" id="{CB23F212-BE40-4D31-B805-FDC75ADEC1DD}"/>
                    </a:ext>
                  </a:extLst>
                </p:cNvPr>
                <p:cNvSpPr>
                  <a:spLocks/>
                </p:cNvSpPr>
                <p:nvPr/>
              </p:nvSpPr>
              <p:spPr bwMode="auto">
                <a:xfrm>
                  <a:off x="2216" y="1533"/>
                  <a:ext cx="46" cy="41"/>
                </a:xfrm>
                <a:custGeom>
                  <a:avLst/>
                  <a:gdLst>
                    <a:gd name="T0" fmla="*/ 338 w 41"/>
                    <a:gd name="T1" fmla="*/ 67 h 40"/>
                    <a:gd name="T2" fmla="*/ 464 w 41"/>
                    <a:gd name="T3" fmla="*/ 65 h 40"/>
                    <a:gd name="T4" fmla="*/ 563 w 41"/>
                    <a:gd name="T5" fmla="*/ 59 h 40"/>
                    <a:gd name="T6" fmla="*/ 632 w 41"/>
                    <a:gd name="T7" fmla="*/ 52 h 40"/>
                    <a:gd name="T8" fmla="*/ 651 w 41"/>
                    <a:gd name="T9" fmla="*/ 44 h 40"/>
                    <a:gd name="T10" fmla="*/ 632 w 41"/>
                    <a:gd name="T11" fmla="*/ 13 h 40"/>
                    <a:gd name="T12" fmla="*/ 563 w 41"/>
                    <a:gd name="T13" fmla="*/ 6 h 40"/>
                    <a:gd name="T14" fmla="*/ 464 w 41"/>
                    <a:gd name="T15" fmla="*/ 1 h 40"/>
                    <a:gd name="T16" fmla="*/ 338 w 41"/>
                    <a:gd name="T17" fmla="*/ 0 h 40"/>
                    <a:gd name="T18" fmla="*/ 213 w 41"/>
                    <a:gd name="T19" fmla="*/ 1 h 40"/>
                    <a:gd name="T20" fmla="*/ 95 w 41"/>
                    <a:gd name="T21" fmla="*/ 6 h 40"/>
                    <a:gd name="T22" fmla="*/ 1 w 41"/>
                    <a:gd name="T23" fmla="*/ 13 h 40"/>
                    <a:gd name="T24" fmla="*/ 0 w 41"/>
                    <a:gd name="T25" fmla="*/ 44 h 40"/>
                    <a:gd name="T26" fmla="*/ 1 w 41"/>
                    <a:gd name="T27" fmla="*/ 52 h 40"/>
                    <a:gd name="T28" fmla="*/ 95 w 41"/>
                    <a:gd name="T29" fmla="*/ 59 h 40"/>
                    <a:gd name="T30" fmla="*/ 213 w 41"/>
                    <a:gd name="T31" fmla="*/ 65 h 40"/>
                    <a:gd name="T32" fmla="*/ 338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2228">
                  <a:extLst>
                    <a:ext uri="{FF2B5EF4-FFF2-40B4-BE49-F238E27FC236}">
                      <a16:creationId xmlns:a16="http://schemas.microsoft.com/office/drawing/2014/main" id="{66F7EC71-89D0-4339-9DA2-E1D801772154}"/>
                    </a:ext>
                  </a:extLst>
                </p:cNvPr>
                <p:cNvSpPr>
                  <a:spLocks/>
                </p:cNvSpPr>
                <p:nvPr/>
              </p:nvSpPr>
              <p:spPr bwMode="auto">
                <a:xfrm>
                  <a:off x="2060" y="1496"/>
                  <a:ext cx="195" cy="126"/>
                </a:xfrm>
                <a:custGeom>
                  <a:avLst/>
                  <a:gdLst>
                    <a:gd name="T0" fmla="*/ 919 w 181"/>
                    <a:gd name="T1" fmla="*/ 42 h 129"/>
                    <a:gd name="T2" fmla="*/ 1081 w 181"/>
                    <a:gd name="T3" fmla="*/ 33 h 129"/>
                    <a:gd name="T4" fmla="*/ 1070 w 181"/>
                    <a:gd name="T5" fmla="*/ 31 h 129"/>
                    <a:gd name="T6" fmla="*/ 1057 w 181"/>
                    <a:gd name="T7" fmla="*/ 27 h 129"/>
                    <a:gd name="T8" fmla="*/ 1033 w 181"/>
                    <a:gd name="T9" fmla="*/ 21 h 129"/>
                    <a:gd name="T10" fmla="*/ 1003 w 181"/>
                    <a:gd name="T11" fmla="*/ 21 h 129"/>
                    <a:gd name="T12" fmla="*/ 955 w 181"/>
                    <a:gd name="T13" fmla="*/ 21 h 129"/>
                    <a:gd name="T14" fmla="*/ 918 w 181"/>
                    <a:gd name="T15" fmla="*/ 19 h 129"/>
                    <a:gd name="T16" fmla="*/ 853 w 181"/>
                    <a:gd name="T17" fmla="*/ 11 h 129"/>
                    <a:gd name="T18" fmla="*/ 783 w 181"/>
                    <a:gd name="T19" fmla="*/ 6 h 129"/>
                    <a:gd name="T20" fmla="*/ 729 w 181"/>
                    <a:gd name="T21" fmla="*/ 2 h 129"/>
                    <a:gd name="T22" fmla="*/ 677 w 181"/>
                    <a:gd name="T23" fmla="*/ 1 h 129"/>
                    <a:gd name="T24" fmla="*/ 628 w 181"/>
                    <a:gd name="T25" fmla="*/ 0 h 129"/>
                    <a:gd name="T26" fmla="*/ 581 w 181"/>
                    <a:gd name="T27" fmla="*/ 0 h 129"/>
                    <a:gd name="T28" fmla="*/ 512 w 181"/>
                    <a:gd name="T29" fmla="*/ 1 h 129"/>
                    <a:gd name="T30" fmla="*/ 464 w 181"/>
                    <a:gd name="T31" fmla="*/ 3 h 129"/>
                    <a:gd name="T32" fmla="*/ 407 w 181"/>
                    <a:gd name="T33" fmla="*/ 7 h 129"/>
                    <a:gd name="T34" fmla="*/ 346 w 181"/>
                    <a:gd name="T35" fmla="*/ 10 h 129"/>
                    <a:gd name="T36" fmla="*/ 222 w 181"/>
                    <a:gd name="T37" fmla="*/ 21 h 129"/>
                    <a:gd name="T38" fmla="*/ 126 w 181"/>
                    <a:gd name="T39" fmla="*/ 21 h 129"/>
                    <a:gd name="T40" fmla="*/ 54 w 181"/>
                    <a:gd name="T41" fmla="*/ 30 h 129"/>
                    <a:gd name="T42" fmla="*/ 3 w 181"/>
                    <a:gd name="T43" fmla="*/ 43 h 129"/>
                    <a:gd name="T44" fmla="*/ 0 w 181"/>
                    <a:gd name="T45" fmla="*/ 51 h 129"/>
                    <a:gd name="T46" fmla="*/ 0 w 181"/>
                    <a:gd name="T47" fmla="*/ 59 h 129"/>
                    <a:gd name="T48" fmla="*/ 1 w 181"/>
                    <a:gd name="T49" fmla="*/ 65 h 129"/>
                    <a:gd name="T50" fmla="*/ 5 w 181"/>
                    <a:gd name="T51" fmla="*/ 73 h 129"/>
                    <a:gd name="T52" fmla="*/ 191 w 181"/>
                    <a:gd name="T53" fmla="*/ 67 h 129"/>
                    <a:gd name="T54" fmla="*/ 191 w 181"/>
                    <a:gd name="T55" fmla="*/ 67 h 129"/>
                    <a:gd name="T56" fmla="*/ 183 w 181"/>
                    <a:gd name="T57" fmla="*/ 64 h 129"/>
                    <a:gd name="T58" fmla="*/ 170 w 181"/>
                    <a:gd name="T59" fmla="*/ 61 h 129"/>
                    <a:gd name="T60" fmla="*/ 170 w 181"/>
                    <a:gd name="T61" fmla="*/ 57 h 129"/>
                    <a:gd name="T62" fmla="*/ 170 w 181"/>
                    <a:gd name="T63" fmla="*/ 50 h 129"/>
                    <a:gd name="T64" fmla="*/ 191 w 181"/>
                    <a:gd name="T65" fmla="*/ 44 h 129"/>
                    <a:gd name="T66" fmla="*/ 239 w 181"/>
                    <a:gd name="T67" fmla="*/ 36 h 129"/>
                    <a:gd name="T68" fmla="*/ 307 w 181"/>
                    <a:gd name="T69" fmla="*/ 23 h 129"/>
                    <a:gd name="T70" fmla="*/ 415 w 181"/>
                    <a:gd name="T71" fmla="*/ 21 h 129"/>
                    <a:gd name="T72" fmla="*/ 464 w 181"/>
                    <a:gd name="T73" fmla="*/ 21 h 129"/>
                    <a:gd name="T74" fmla="*/ 502 w 181"/>
                    <a:gd name="T75" fmla="*/ 21 h 129"/>
                    <a:gd name="T76" fmla="*/ 541 w 181"/>
                    <a:gd name="T77" fmla="*/ 21 h 129"/>
                    <a:gd name="T78" fmla="*/ 583 w 181"/>
                    <a:gd name="T79" fmla="*/ 21 h 129"/>
                    <a:gd name="T80" fmla="*/ 610 w 181"/>
                    <a:gd name="T81" fmla="*/ 21 h 129"/>
                    <a:gd name="T82" fmla="*/ 641 w 181"/>
                    <a:gd name="T83" fmla="*/ 21 h 129"/>
                    <a:gd name="T84" fmla="*/ 682 w 181"/>
                    <a:gd name="T85" fmla="*/ 21 h 129"/>
                    <a:gd name="T86" fmla="*/ 726 w 181"/>
                    <a:gd name="T87" fmla="*/ 21 h 129"/>
                    <a:gd name="T88" fmla="*/ 763 w 181"/>
                    <a:gd name="T89" fmla="*/ 21 h 129"/>
                    <a:gd name="T90" fmla="*/ 802 w 181"/>
                    <a:gd name="T91" fmla="*/ 21 h 129"/>
                    <a:gd name="T92" fmla="*/ 844 w 181"/>
                    <a:gd name="T93" fmla="*/ 23 h 129"/>
                    <a:gd name="T94" fmla="*/ 864 w 181"/>
                    <a:gd name="T95" fmla="*/ 29 h 129"/>
                    <a:gd name="T96" fmla="*/ 886 w 181"/>
                    <a:gd name="T97" fmla="*/ 35 h 129"/>
                    <a:gd name="T98" fmla="*/ 911 w 181"/>
                    <a:gd name="T99" fmla="*/ 39 h 129"/>
                    <a:gd name="T100" fmla="*/ 918 w 181"/>
                    <a:gd name="T101" fmla="*/ 41 h 129"/>
                    <a:gd name="T102" fmla="*/ 919 w 181"/>
                    <a:gd name="T103" fmla="*/ 42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0" name="Group 2229">
                <a:extLst>
                  <a:ext uri="{FF2B5EF4-FFF2-40B4-BE49-F238E27FC236}">
                    <a16:creationId xmlns:a16="http://schemas.microsoft.com/office/drawing/2014/main" id="{E3DF3E74-6EB4-4CA6-804C-5286D58736DF}"/>
                  </a:ext>
                </a:extLst>
              </p:cNvPr>
              <p:cNvGrpSpPr>
                <a:grpSpLocks/>
              </p:cNvGrpSpPr>
              <p:nvPr/>
            </p:nvGrpSpPr>
            <p:grpSpPr bwMode="auto">
              <a:xfrm>
                <a:off x="2188" y="1789"/>
                <a:ext cx="204" cy="139"/>
                <a:chOff x="2188" y="1789"/>
                <a:chExt cx="204" cy="139"/>
              </a:xfrm>
            </p:grpSpPr>
            <p:sp>
              <p:nvSpPr>
                <p:cNvPr id="8225" name="Freeform 2230">
                  <a:extLst>
                    <a:ext uri="{FF2B5EF4-FFF2-40B4-BE49-F238E27FC236}">
                      <a16:creationId xmlns:a16="http://schemas.microsoft.com/office/drawing/2014/main" id="{FEFE68A8-01B8-4E60-A7CE-45416AA4C198}"/>
                    </a:ext>
                  </a:extLst>
                </p:cNvPr>
                <p:cNvSpPr>
                  <a:spLocks/>
                </p:cNvSpPr>
                <p:nvPr/>
              </p:nvSpPr>
              <p:spPr bwMode="auto">
                <a:xfrm>
                  <a:off x="2188" y="1889"/>
                  <a:ext cx="43" cy="39"/>
                </a:xfrm>
                <a:custGeom>
                  <a:avLst/>
                  <a:gdLst>
                    <a:gd name="T0" fmla="*/ 45 w 42"/>
                    <a:gd name="T1" fmla="*/ 7 h 42"/>
                    <a:gd name="T2" fmla="*/ 53 w 42"/>
                    <a:gd name="T3" fmla="*/ 7 h 42"/>
                    <a:gd name="T4" fmla="*/ 60 w 42"/>
                    <a:gd name="T5" fmla="*/ 7 h 42"/>
                    <a:gd name="T6" fmla="*/ 67 w 42"/>
                    <a:gd name="T7" fmla="*/ 7 h 42"/>
                    <a:gd name="T8" fmla="*/ 69 w 42"/>
                    <a:gd name="T9" fmla="*/ 7 h 42"/>
                    <a:gd name="T10" fmla="*/ 67 w 42"/>
                    <a:gd name="T11" fmla="*/ 7 h 42"/>
                    <a:gd name="T12" fmla="*/ 60 w 42"/>
                    <a:gd name="T13" fmla="*/ 6 h 42"/>
                    <a:gd name="T14" fmla="*/ 53 w 42"/>
                    <a:gd name="T15" fmla="*/ 2 h 42"/>
                    <a:gd name="T16" fmla="*/ 45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5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2231">
                  <a:extLst>
                    <a:ext uri="{FF2B5EF4-FFF2-40B4-BE49-F238E27FC236}">
                      <a16:creationId xmlns:a16="http://schemas.microsoft.com/office/drawing/2014/main" id="{0FE252CB-2973-444B-B66B-0B0A03FEB137}"/>
                    </a:ext>
                  </a:extLst>
                </p:cNvPr>
                <p:cNvSpPr>
                  <a:spLocks/>
                </p:cNvSpPr>
                <p:nvPr/>
              </p:nvSpPr>
              <p:spPr bwMode="auto">
                <a:xfrm>
                  <a:off x="2346" y="1826"/>
                  <a:ext cx="46" cy="41"/>
                </a:xfrm>
                <a:custGeom>
                  <a:avLst/>
                  <a:gdLst>
                    <a:gd name="T0" fmla="*/ 314 w 41"/>
                    <a:gd name="T1" fmla="*/ 41 h 41"/>
                    <a:gd name="T2" fmla="*/ 443 w 41"/>
                    <a:gd name="T3" fmla="*/ 40 h 41"/>
                    <a:gd name="T4" fmla="*/ 558 w 41"/>
                    <a:gd name="T5" fmla="*/ 36 h 41"/>
                    <a:gd name="T6" fmla="*/ 632 w 41"/>
                    <a:gd name="T7" fmla="*/ 29 h 41"/>
                    <a:gd name="T8" fmla="*/ 651 w 41"/>
                    <a:gd name="T9" fmla="*/ 21 h 41"/>
                    <a:gd name="T10" fmla="*/ 632 w 41"/>
                    <a:gd name="T11" fmla="*/ 13 h 41"/>
                    <a:gd name="T12" fmla="*/ 558 w 41"/>
                    <a:gd name="T13" fmla="*/ 6 h 41"/>
                    <a:gd name="T14" fmla="*/ 443 w 41"/>
                    <a:gd name="T15" fmla="*/ 1 h 41"/>
                    <a:gd name="T16" fmla="*/ 314 w 41"/>
                    <a:gd name="T17" fmla="*/ 0 h 41"/>
                    <a:gd name="T18" fmla="*/ 190 w 41"/>
                    <a:gd name="T19" fmla="*/ 1 h 41"/>
                    <a:gd name="T20" fmla="*/ 85 w 41"/>
                    <a:gd name="T21" fmla="*/ 6 h 41"/>
                    <a:gd name="T22" fmla="*/ 1 w 41"/>
                    <a:gd name="T23" fmla="*/ 13 h 41"/>
                    <a:gd name="T24" fmla="*/ 0 w 41"/>
                    <a:gd name="T25" fmla="*/ 21 h 41"/>
                    <a:gd name="T26" fmla="*/ 1 w 41"/>
                    <a:gd name="T27" fmla="*/ 29 h 41"/>
                    <a:gd name="T28" fmla="*/ 85 w 41"/>
                    <a:gd name="T29" fmla="*/ 36 h 41"/>
                    <a:gd name="T30" fmla="*/ 190 w 41"/>
                    <a:gd name="T31" fmla="*/ 40 h 41"/>
                    <a:gd name="T32" fmla="*/ 314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2232">
                  <a:extLst>
                    <a:ext uri="{FF2B5EF4-FFF2-40B4-BE49-F238E27FC236}">
                      <a16:creationId xmlns:a16="http://schemas.microsoft.com/office/drawing/2014/main" id="{D4982961-3CAE-4FE1-A137-D342615D1A48}"/>
                    </a:ext>
                  </a:extLst>
                </p:cNvPr>
                <p:cNvSpPr>
                  <a:spLocks/>
                </p:cNvSpPr>
                <p:nvPr/>
              </p:nvSpPr>
              <p:spPr bwMode="auto">
                <a:xfrm>
                  <a:off x="2190" y="1789"/>
                  <a:ext cx="195" cy="127"/>
                </a:xfrm>
                <a:custGeom>
                  <a:avLst/>
                  <a:gdLst>
                    <a:gd name="T0" fmla="*/ 1196 w 179"/>
                    <a:gd name="T1" fmla="*/ 43 h 129"/>
                    <a:gd name="T2" fmla="*/ 1403 w 179"/>
                    <a:gd name="T3" fmla="*/ 32 h 129"/>
                    <a:gd name="T4" fmla="*/ 1386 w 179"/>
                    <a:gd name="T5" fmla="*/ 32 h 129"/>
                    <a:gd name="T6" fmla="*/ 1373 w 179"/>
                    <a:gd name="T7" fmla="*/ 32 h 129"/>
                    <a:gd name="T8" fmla="*/ 1345 w 179"/>
                    <a:gd name="T9" fmla="*/ 32 h 129"/>
                    <a:gd name="T10" fmla="*/ 1305 w 179"/>
                    <a:gd name="T11" fmla="*/ 32 h 129"/>
                    <a:gd name="T12" fmla="*/ 1258 w 179"/>
                    <a:gd name="T13" fmla="*/ 28 h 129"/>
                    <a:gd name="T14" fmla="*/ 1196 w 179"/>
                    <a:gd name="T15" fmla="*/ 18 h 129"/>
                    <a:gd name="T16" fmla="*/ 1117 w 179"/>
                    <a:gd name="T17" fmla="*/ 12 h 129"/>
                    <a:gd name="T18" fmla="*/ 1025 w 179"/>
                    <a:gd name="T19" fmla="*/ 5 h 129"/>
                    <a:gd name="T20" fmla="*/ 958 w 179"/>
                    <a:gd name="T21" fmla="*/ 2 h 129"/>
                    <a:gd name="T22" fmla="*/ 889 w 179"/>
                    <a:gd name="T23" fmla="*/ 0 h 129"/>
                    <a:gd name="T24" fmla="*/ 820 w 179"/>
                    <a:gd name="T25" fmla="*/ 0 h 129"/>
                    <a:gd name="T26" fmla="*/ 749 w 179"/>
                    <a:gd name="T27" fmla="*/ 0 h 129"/>
                    <a:gd name="T28" fmla="*/ 679 w 179"/>
                    <a:gd name="T29" fmla="*/ 1 h 129"/>
                    <a:gd name="T30" fmla="*/ 613 w 179"/>
                    <a:gd name="T31" fmla="*/ 4 h 129"/>
                    <a:gd name="T32" fmla="*/ 534 w 179"/>
                    <a:gd name="T33" fmla="*/ 6 h 129"/>
                    <a:gd name="T34" fmla="*/ 450 w 179"/>
                    <a:gd name="T35" fmla="*/ 10 h 129"/>
                    <a:gd name="T36" fmla="*/ 292 w 179"/>
                    <a:gd name="T37" fmla="*/ 23 h 129"/>
                    <a:gd name="T38" fmla="*/ 174 w 179"/>
                    <a:gd name="T39" fmla="*/ 32 h 129"/>
                    <a:gd name="T40" fmla="*/ 75 w 179"/>
                    <a:gd name="T41" fmla="*/ 32 h 129"/>
                    <a:gd name="T42" fmla="*/ 3 w 179"/>
                    <a:gd name="T43" fmla="*/ 46 h 129"/>
                    <a:gd name="T44" fmla="*/ 1 w 179"/>
                    <a:gd name="T45" fmla="*/ 64 h 129"/>
                    <a:gd name="T46" fmla="*/ 0 w 179"/>
                    <a:gd name="T47" fmla="*/ 75 h 129"/>
                    <a:gd name="T48" fmla="*/ 2 w 179"/>
                    <a:gd name="T49" fmla="*/ 82 h 129"/>
                    <a:gd name="T50" fmla="*/ 53 w 179"/>
                    <a:gd name="T51" fmla="*/ 88 h 129"/>
                    <a:gd name="T52" fmla="*/ 247 w 179"/>
                    <a:gd name="T53" fmla="*/ 83 h 129"/>
                    <a:gd name="T54" fmla="*/ 247 w 179"/>
                    <a:gd name="T55" fmla="*/ 83 h 129"/>
                    <a:gd name="T56" fmla="*/ 246 w 179"/>
                    <a:gd name="T57" fmla="*/ 81 h 129"/>
                    <a:gd name="T58" fmla="*/ 230 w 179"/>
                    <a:gd name="T59" fmla="*/ 77 h 129"/>
                    <a:gd name="T60" fmla="*/ 227 w 179"/>
                    <a:gd name="T61" fmla="*/ 72 h 129"/>
                    <a:gd name="T62" fmla="*/ 230 w 179"/>
                    <a:gd name="T63" fmla="*/ 61 h 129"/>
                    <a:gd name="T64" fmla="*/ 251 w 179"/>
                    <a:gd name="T65" fmla="*/ 49 h 129"/>
                    <a:gd name="T66" fmla="*/ 318 w 179"/>
                    <a:gd name="T67" fmla="*/ 35 h 129"/>
                    <a:gd name="T68" fmla="*/ 413 w 179"/>
                    <a:gd name="T69" fmla="*/ 32 h 129"/>
                    <a:gd name="T70" fmla="*/ 541 w 179"/>
                    <a:gd name="T71" fmla="*/ 32 h 129"/>
                    <a:gd name="T72" fmla="*/ 606 w 179"/>
                    <a:gd name="T73" fmla="*/ 32 h 129"/>
                    <a:gd name="T74" fmla="*/ 660 w 179"/>
                    <a:gd name="T75" fmla="*/ 31 h 129"/>
                    <a:gd name="T76" fmla="*/ 699 w 179"/>
                    <a:gd name="T77" fmla="*/ 30 h 129"/>
                    <a:gd name="T78" fmla="*/ 749 w 179"/>
                    <a:gd name="T79" fmla="*/ 29 h 129"/>
                    <a:gd name="T80" fmla="*/ 801 w 179"/>
                    <a:gd name="T81" fmla="*/ 29 h 129"/>
                    <a:gd name="T82" fmla="*/ 851 w 179"/>
                    <a:gd name="T83" fmla="*/ 29 h 129"/>
                    <a:gd name="T84" fmla="*/ 889 w 179"/>
                    <a:gd name="T85" fmla="*/ 30 h 129"/>
                    <a:gd name="T86" fmla="*/ 941 w 179"/>
                    <a:gd name="T87" fmla="*/ 32 h 129"/>
                    <a:gd name="T88" fmla="*/ 1044 w 179"/>
                    <a:gd name="T89" fmla="*/ 32 h 129"/>
                    <a:gd name="T90" fmla="*/ 1134 w 179"/>
                    <a:gd name="T91" fmla="*/ 32 h 129"/>
                    <a:gd name="T92" fmla="*/ 1182 w 179"/>
                    <a:gd name="T93" fmla="*/ 38 h 129"/>
                    <a:gd name="T94" fmla="*/ 1196 w 179"/>
                    <a:gd name="T95" fmla="*/ 43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1" name="Group 2233">
                <a:extLst>
                  <a:ext uri="{FF2B5EF4-FFF2-40B4-BE49-F238E27FC236}">
                    <a16:creationId xmlns:a16="http://schemas.microsoft.com/office/drawing/2014/main" id="{F11E4C30-9896-466D-8344-E972CE1433AD}"/>
                  </a:ext>
                </a:extLst>
              </p:cNvPr>
              <p:cNvGrpSpPr>
                <a:grpSpLocks/>
              </p:cNvGrpSpPr>
              <p:nvPr/>
            </p:nvGrpSpPr>
            <p:grpSpPr bwMode="auto">
              <a:xfrm>
                <a:off x="2320" y="2107"/>
                <a:ext cx="204" cy="140"/>
                <a:chOff x="2320" y="2107"/>
                <a:chExt cx="204" cy="140"/>
              </a:xfrm>
            </p:grpSpPr>
            <p:sp>
              <p:nvSpPr>
                <p:cNvPr id="8222" name="Freeform 2234">
                  <a:extLst>
                    <a:ext uri="{FF2B5EF4-FFF2-40B4-BE49-F238E27FC236}">
                      <a16:creationId xmlns:a16="http://schemas.microsoft.com/office/drawing/2014/main" id="{2F82F33E-8161-47F7-8C1F-5E1AA604495A}"/>
                    </a:ext>
                  </a:extLst>
                </p:cNvPr>
                <p:cNvSpPr>
                  <a:spLocks/>
                </p:cNvSpPr>
                <p:nvPr/>
              </p:nvSpPr>
              <p:spPr bwMode="auto">
                <a:xfrm>
                  <a:off x="2320" y="2208"/>
                  <a:ext cx="44" cy="39"/>
                </a:xfrm>
                <a:custGeom>
                  <a:avLst/>
                  <a:gdLst>
                    <a:gd name="T0" fmla="*/ 191 w 40"/>
                    <a:gd name="T1" fmla="*/ 20 h 40"/>
                    <a:gd name="T2" fmla="*/ 266 w 40"/>
                    <a:gd name="T3" fmla="*/ 20 h 40"/>
                    <a:gd name="T4" fmla="*/ 338 w 40"/>
                    <a:gd name="T5" fmla="*/ 20 h 40"/>
                    <a:gd name="T6" fmla="*/ 384 w 40"/>
                    <a:gd name="T7" fmla="*/ 20 h 40"/>
                    <a:gd name="T8" fmla="*/ 389 w 40"/>
                    <a:gd name="T9" fmla="*/ 20 h 40"/>
                    <a:gd name="T10" fmla="*/ 384 w 40"/>
                    <a:gd name="T11" fmla="*/ 13 h 40"/>
                    <a:gd name="T12" fmla="*/ 338 w 40"/>
                    <a:gd name="T13" fmla="*/ 6 h 40"/>
                    <a:gd name="T14" fmla="*/ 266 w 40"/>
                    <a:gd name="T15" fmla="*/ 1 h 40"/>
                    <a:gd name="T16" fmla="*/ 191 w 40"/>
                    <a:gd name="T17" fmla="*/ 0 h 40"/>
                    <a:gd name="T18" fmla="*/ 119 w 40"/>
                    <a:gd name="T19" fmla="*/ 1 h 40"/>
                    <a:gd name="T20" fmla="*/ 61 w 40"/>
                    <a:gd name="T21" fmla="*/ 6 h 40"/>
                    <a:gd name="T22" fmla="*/ 1 w 40"/>
                    <a:gd name="T23" fmla="*/ 13 h 40"/>
                    <a:gd name="T24" fmla="*/ 0 w 40"/>
                    <a:gd name="T25" fmla="*/ 20 h 40"/>
                    <a:gd name="T26" fmla="*/ 1 w 40"/>
                    <a:gd name="T27" fmla="*/ 20 h 40"/>
                    <a:gd name="T28" fmla="*/ 61 w 40"/>
                    <a:gd name="T29" fmla="*/ 20 h 40"/>
                    <a:gd name="T30" fmla="*/ 119 w 40"/>
                    <a:gd name="T31" fmla="*/ 20 h 40"/>
                    <a:gd name="T32" fmla="*/ 19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2235">
                  <a:extLst>
                    <a:ext uri="{FF2B5EF4-FFF2-40B4-BE49-F238E27FC236}">
                      <a16:creationId xmlns:a16="http://schemas.microsoft.com/office/drawing/2014/main" id="{54E48034-8146-4B6A-9213-0CD39E5A9419}"/>
                    </a:ext>
                  </a:extLst>
                </p:cNvPr>
                <p:cNvSpPr>
                  <a:spLocks/>
                </p:cNvSpPr>
                <p:nvPr/>
              </p:nvSpPr>
              <p:spPr bwMode="auto">
                <a:xfrm>
                  <a:off x="2479" y="2145"/>
                  <a:ext cx="45" cy="41"/>
                </a:xfrm>
                <a:custGeom>
                  <a:avLst/>
                  <a:gdLst>
                    <a:gd name="T0" fmla="*/ 181 w 41"/>
                    <a:gd name="T1" fmla="*/ 67 h 40"/>
                    <a:gd name="T2" fmla="*/ 262 w 41"/>
                    <a:gd name="T3" fmla="*/ 65 h 40"/>
                    <a:gd name="T4" fmla="*/ 316 w 41"/>
                    <a:gd name="T5" fmla="*/ 58 h 40"/>
                    <a:gd name="T6" fmla="*/ 374 w 41"/>
                    <a:gd name="T7" fmla="*/ 51 h 40"/>
                    <a:gd name="T8" fmla="*/ 379 w 41"/>
                    <a:gd name="T9" fmla="*/ 19 h 40"/>
                    <a:gd name="T10" fmla="*/ 374 w 41"/>
                    <a:gd name="T11" fmla="*/ 12 h 40"/>
                    <a:gd name="T12" fmla="*/ 316 w 41"/>
                    <a:gd name="T13" fmla="*/ 5 h 40"/>
                    <a:gd name="T14" fmla="*/ 262 w 41"/>
                    <a:gd name="T15" fmla="*/ 1 h 40"/>
                    <a:gd name="T16" fmla="*/ 181 w 41"/>
                    <a:gd name="T17" fmla="*/ 0 h 40"/>
                    <a:gd name="T18" fmla="*/ 104 w 41"/>
                    <a:gd name="T19" fmla="*/ 1 h 40"/>
                    <a:gd name="T20" fmla="*/ 5 w 41"/>
                    <a:gd name="T21" fmla="*/ 5 h 40"/>
                    <a:gd name="T22" fmla="*/ 1 w 41"/>
                    <a:gd name="T23" fmla="*/ 12 h 40"/>
                    <a:gd name="T24" fmla="*/ 0 w 41"/>
                    <a:gd name="T25" fmla="*/ 19 h 40"/>
                    <a:gd name="T26" fmla="*/ 1 w 41"/>
                    <a:gd name="T27" fmla="*/ 51 h 40"/>
                    <a:gd name="T28" fmla="*/ 5 w 41"/>
                    <a:gd name="T29" fmla="*/ 58 h 40"/>
                    <a:gd name="T30" fmla="*/ 104 w 41"/>
                    <a:gd name="T31" fmla="*/ 65 h 40"/>
                    <a:gd name="T32" fmla="*/ 181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2236">
                  <a:extLst>
                    <a:ext uri="{FF2B5EF4-FFF2-40B4-BE49-F238E27FC236}">
                      <a16:creationId xmlns:a16="http://schemas.microsoft.com/office/drawing/2014/main" id="{788037F3-50BA-438A-A1C3-252F730469F0}"/>
                    </a:ext>
                  </a:extLst>
                </p:cNvPr>
                <p:cNvSpPr>
                  <a:spLocks/>
                </p:cNvSpPr>
                <p:nvPr/>
              </p:nvSpPr>
              <p:spPr bwMode="auto">
                <a:xfrm>
                  <a:off x="2322" y="2107"/>
                  <a:ext cx="196" cy="126"/>
                </a:xfrm>
                <a:custGeom>
                  <a:avLst/>
                  <a:gdLst>
                    <a:gd name="T0" fmla="*/ 999 w 180"/>
                    <a:gd name="T1" fmla="*/ 5 h 129"/>
                    <a:gd name="T2" fmla="*/ 940 w 180"/>
                    <a:gd name="T3" fmla="*/ 2 h 129"/>
                    <a:gd name="T4" fmla="*/ 869 w 180"/>
                    <a:gd name="T5" fmla="*/ 1 h 129"/>
                    <a:gd name="T6" fmla="*/ 803 w 180"/>
                    <a:gd name="T7" fmla="*/ 0 h 129"/>
                    <a:gd name="T8" fmla="*/ 728 w 180"/>
                    <a:gd name="T9" fmla="*/ 0 h 129"/>
                    <a:gd name="T10" fmla="*/ 659 w 180"/>
                    <a:gd name="T11" fmla="*/ 1 h 129"/>
                    <a:gd name="T12" fmla="*/ 584 w 180"/>
                    <a:gd name="T13" fmla="*/ 3 h 129"/>
                    <a:gd name="T14" fmla="*/ 518 w 180"/>
                    <a:gd name="T15" fmla="*/ 6 h 129"/>
                    <a:gd name="T16" fmla="*/ 431 w 180"/>
                    <a:gd name="T17" fmla="*/ 10 h 129"/>
                    <a:gd name="T18" fmla="*/ 271 w 180"/>
                    <a:gd name="T19" fmla="*/ 21 h 129"/>
                    <a:gd name="T20" fmla="*/ 161 w 180"/>
                    <a:gd name="T21" fmla="*/ 21 h 129"/>
                    <a:gd name="T22" fmla="*/ 69 w 180"/>
                    <a:gd name="T23" fmla="*/ 30 h 129"/>
                    <a:gd name="T24" fmla="*/ 3 w 180"/>
                    <a:gd name="T25" fmla="*/ 43 h 129"/>
                    <a:gd name="T26" fmla="*/ 0 w 180"/>
                    <a:gd name="T27" fmla="*/ 51 h 129"/>
                    <a:gd name="T28" fmla="*/ 0 w 180"/>
                    <a:gd name="T29" fmla="*/ 59 h 129"/>
                    <a:gd name="T30" fmla="*/ 1 w 180"/>
                    <a:gd name="T31" fmla="*/ 65 h 129"/>
                    <a:gd name="T32" fmla="*/ 5 w 180"/>
                    <a:gd name="T33" fmla="*/ 73 h 129"/>
                    <a:gd name="T34" fmla="*/ 244 w 180"/>
                    <a:gd name="T35" fmla="*/ 67 h 129"/>
                    <a:gd name="T36" fmla="*/ 244 w 180"/>
                    <a:gd name="T37" fmla="*/ 67 h 129"/>
                    <a:gd name="T38" fmla="*/ 229 w 180"/>
                    <a:gd name="T39" fmla="*/ 64 h 129"/>
                    <a:gd name="T40" fmla="*/ 226 w 180"/>
                    <a:gd name="T41" fmla="*/ 61 h 129"/>
                    <a:gd name="T42" fmla="*/ 210 w 180"/>
                    <a:gd name="T43" fmla="*/ 56 h 129"/>
                    <a:gd name="T44" fmla="*/ 226 w 180"/>
                    <a:gd name="T45" fmla="*/ 50 h 129"/>
                    <a:gd name="T46" fmla="*/ 246 w 180"/>
                    <a:gd name="T47" fmla="*/ 44 h 129"/>
                    <a:gd name="T48" fmla="*/ 295 w 180"/>
                    <a:gd name="T49" fmla="*/ 35 h 129"/>
                    <a:gd name="T50" fmla="*/ 396 w 180"/>
                    <a:gd name="T51" fmla="*/ 23 h 129"/>
                    <a:gd name="T52" fmla="*/ 526 w 180"/>
                    <a:gd name="T53" fmla="*/ 21 h 129"/>
                    <a:gd name="T54" fmla="*/ 578 w 180"/>
                    <a:gd name="T55" fmla="*/ 21 h 129"/>
                    <a:gd name="T56" fmla="*/ 629 w 180"/>
                    <a:gd name="T57" fmla="*/ 21 h 129"/>
                    <a:gd name="T58" fmla="*/ 685 w 180"/>
                    <a:gd name="T59" fmla="*/ 21 h 129"/>
                    <a:gd name="T60" fmla="*/ 739 w 180"/>
                    <a:gd name="T61" fmla="*/ 21 h 129"/>
                    <a:gd name="T62" fmla="*/ 782 w 180"/>
                    <a:gd name="T63" fmla="*/ 21 h 129"/>
                    <a:gd name="T64" fmla="*/ 822 w 180"/>
                    <a:gd name="T65" fmla="*/ 21 h 129"/>
                    <a:gd name="T66" fmla="*/ 874 w 180"/>
                    <a:gd name="T67" fmla="*/ 21 h 129"/>
                    <a:gd name="T68" fmla="*/ 924 w 180"/>
                    <a:gd name="T69" fmla="*/ 21 h 129"/>
                    <a:gd name="T70" fmla="*/ 1037 w 180"/>
                    <a:gd name="T71" fmla="*/ 21 h 129"/>
                    <a:gd name="T72" fmla="*/ 1115 w 180"/>
                    <a:gd name="T73" fmla="*/ 29 h 129"/>
                    <a:gd name="T74" fmla="*/ 1156 w 180"/>
                    <a:gd name="T75" fmla="*/ 39 h 129"/>
                    <a:gd name="T76" fmla="*/ 1185 w 180"/>
                    <a:gd name="T77" fmla="*/ 42 h 129"/>
                    <a:gd name="T78" fmla="*/ 1385 w 180"/>
                    <a:gd name="T79" fmla="*/ 33 h 129"/>
                    <a:gd name="T80" fmla="*/ 1372 w 180"/>
                    <a:gd name="T81" fmla="*/ 31 h 129"/>
                    <a:gd name="T82" fmla="*/ 1362 w 180"/>
                    <a:gd name="T83" fmla="*/ 26 h 129"/>
                    <a:gd name="T84" fmla="*/ 1338 w 180"/>
                    <a:gd name="T85" fmla="*/ 21 h 129"/>
                    <a:gd name="T86" fmla="*/ 1291 w 180"/>
                    <a:gd name="T87" fmla="*/ 21 h 129"/>
                    <a:gd name="T88" fmla="*/ 1233 w 180"/>
                    <a:gd name="T89" fmla="*/ 21 h 129"/>
                    <a:gd name="T90" fmla="*/ 1160 w 180"/>
                    <a:gd name="T91" fmla="*/ 19 h 129"/>
                    <a:gd name="T92" fmla="*/ 1088 w 180"/>
                    <a:gd name="T93" fmla="*/ 11 h 129"/>
                    <a:gd name="T94" fmla="*/ 999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215" name="Text Box 2237">
              <a:extLst>
                <a:ext uri="{FF2B5EF4-FFF2-40B4-BE49-F238E27FC236}">
                  <a16:creationId xmlns:a16="http://schemas.microsoft.com/office/drawing/2014/main" id="{05B35DDC-E646-4D69-95AA-E961BB2628F1}"/>
                </a:ext>
              </a:extLst>
            </p:cNvPr>
            <p:cNvSpPr txBox="1">
              <a:spLocks noChangeArrowheads="1"/>
            </p:cNvSpPr>
            <p:nvPr/>
          </p:nvSpPr>
          <p:spPr bwMode="auto">
            <a:xfrm rot="-724297">
              <a:off x="1956" y="3651"/>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Inglés</a:t>
              </a:r>
              <a:endParaRPr lang="en-US" altLang="en-US">
                <a:latin typeface="Tahoma" panose="020B0604030504040204" pitchFamily="34" charset="0"/>
              </a:endParaRPr>
            </a:p>
          </p:txBody>
        </p:sp>
        <p:sp>
          <p:nvSpPr>
            <p:cNvPr id="8216" name="Text Box 2238">
              <a:extLst>
                <a:ext uri="{FF2B5EF4-FFF2-40B4-BE49-F238E27FC236}">
                  <a16:creationId xmlns:a16="http://schemas.microsoft.com/office/drawing/2014/main" id="{75024A11-6601-498F-9F51-BE27DC6C7E26}"/>
                </a:ext>
              </a:extLst>
            </p:cNvPr>
            <p:cNvSpPr txBox="1">
              <a:spLocks noChangeArrowheads="1"/>
            </p:cNvSpPr>
            <p:nvPr/>
          </p:nvSpPr>
          <p:spPr bwMode="auto">
            <a:xfrm rot="-1872930">
              <a:off x="2550" y="3424"/>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Español</a:t>
              </a:r>
              <a:endParaRPr lang="en-US" altLang="en-US" sz="1200"/>
            </a:p>
          </p:txBody>
        </p:sp>
        <p:graphicFrame>
          <p:nvGraphicFramePr>
            <p:cNvPr id="8217" name="Object 2239">
              <a:extLst>
                <a:ext uri="{FF2B5EF4-FFF2-40B4-BE49-F238E27FC236}">
                  <a16:creationId xmlns:a16="http://schemas.microsoft.com/office/drawing/2014/main" id="{30B40E29-9783-426F-AE1F-5989DEB3E903}"/>
                </a:ext>
              </a:extLst>
            </p:cNvPr>
            <p:cNvGraphicFramePr>
              <a:graphicFrameLocks noChangeAspect="1"/>
            </p:cNvGraphicFramePr>
            <p:nvPr/>
          </p:nvGraphicFramePr>
          <p:xfrm>
            <a:off x="2772" y="3583"/>
            <a:ext cx="357" cy="514"/>
          </p:xfrm>
          <a:graphic>
            <a:graphicData uri="http://schemas.openxmlformats.org/presentationml/2006/ole">
              <mc:AlternateContent xmlns:mc="http://schemas.openxmlformats.org/markup-compatibility/2006">
                <mc:Choice xmlns:v="urn:schemas-microsoft-com:vml" Requires="v">
                  <p:oleObj spid="_x0000_s8400" name="Clip" r:id="rId6" imgW="1160352" imgH="1786550" progId="MS_ClipArt_Gallery.2">
                    <p:embed/>
                  </p:oleObj>
                </mc:Choice>
                <mc:Fallback>
                  <p:oleObj name="Clip" r:id="rId6" imgW="1160352" imgH="1786550" progId="MS_ClipArt_Gallery.2">
                    <p:embed/>
                    <p:pic>
                      <p:nvPicPr>
                        <p:cNvPr id="0" name="Object 2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2" y="3583"/>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8" name="Object 2240">
              <a:extLst>
                <a:ext uri="{FF2B5EF4-FFF2-40B4-BE49-F238E27FC236}">
                  <a16:creationId xmlns:a16="http://schemas.microsoft.com/office/drawing/2014/main" id="{4B7D29E2-1C08-40D2-A8AE-5987ABEDFB5F}"/>
                </a:ext>
              </a:extLst>
            </p:cNvPr>
            <p:cNvGraphicFramePr>
              <a:graphicFrameLocks noChangeAspect="1"/>
            </p:cNvGraphicFramePr>
            <p:nvPr/>
          </p:nvGraphicFramePr>
          <p:xfrm>
            <a:off x="2160" y="3846"/>
            <a:ext cx="357" cy="514"/>
          </p:xfrm>
          <a:graphic>
            <a:graphicData uri="http://schemas.openxmlformats.org/presentationml/2006/ole">
              <mc:AlternateContent xmlns:mc="http://schemas.openxmlformats.org/markup-compatibility/2006">
                <mc:Choice xmlns:v="urn:schemas-microsoft-com:vml" Requires="v">
                  <p:oleObj spid="_x0000_s8401" name="Clip" r:id="rId8" imgW="1160352" imgH="1786550" progId="MS_ClipArt_Gallery.2">
                    <p:embed/>
                  </p:oleObj>
                </mc:Choice>
                <mc:Fallback>
                  <p:oleObj name="Clip" r:id="rId8" imgW="1160352" imgH="1786550" progId="MS_ClipArt_Gallery.2">
                    <p:embed/>
                    <p:pic>
                      <p:nvPicPr>
                        <p:cNvPr id="0" name="Object 2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3846"/>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1">
            <a:extLst>
              <a:ext uri="{FF2B5EF4-FFF2-40B4-BE49-F238E27FC236}">
                <a16:creationId xmlns:a16="http://schemas.microsoft.com/office/drawing/2014/main" id="{C1ADAEFE-F146-4E63-902A-2B094790F2A0}"/>
              </a:ext>
            </a:extLst>
          </p:cNvPr>
          <p:cNvSpPr txBox="1">
            <a:spLocks noChangeArrowheads="1"/>
          </p:cNvSpPr>
          <p:nvPr/>
        </p:nvSpPr>
        <p:spPr bwMode="auto">
          <a:xfrm>
            <a:off x="4829175" y="6813550"/>
            <a:ext cx="1804988" cy="1816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cs typeface="Times New Roman" panose="02020603050405020304" pitchFamily="18" charset="0"/>
            </a:endParaRPr>
          </a:p>
          <a:p>
            <a:r>
              <a:rPr lang="en-US" altLang="en-US">
                <a:cs typeface="Times New Roman" panose="02020603050405020304" pitchFamily="18" charset="0"/>
              </a:rPr>
              <a:t>It is GOOD practice to use STANDARD PRECAUTIONS and assume that ALL fluids are infectious.</a:t>
            </a:r>
          </a:p>
          <a:p>
            <a:endParaRPr lang="en-US" altLang="en-US">
              <a:cs typeface="Times New Roman" panose="02020603050405020304" pitchFamily="18" charset="0"/>
            </a:endParaRPr>
          </a:p>
        </p:txBody>
      </p:sp>
      <p:sp>
        <p:nvSpPr>
          <p:cNvPr id="61443" name="AutoShape 2">
            <a:extLst>
              <a:ext uri="{FF2B5EF4-FFF2-40B4-BE49-F238E27FC236}">
                <a16:creationId xmlns:a16="http://schemas.microsoft.com/office/drawing/2014/main" id="{03AC5A37-35F6-4562-8A6D-541BE58C16F7}"/>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61444" name="Text Box 3">
            <a:extLst>
              <a:ext uri="{FF2B5EF4-FFF2-40B4-BE49-F238E27FC236}">
                <a16:creationId xmlns:a16="http://schemas.microsoft.com/office/drawing/2014/main" id="{8CDC2914-82AC-4F52-96FA-903822436213}"/>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Universal Precautions</a:t>
            </a:r>
          </a:p>
        </p:txBody>
      </p:sp>
      <p:sp>
        <p:nvSpPr>
          <p:cNvPr id="61445" name="Text Box 4">
            <a:extLst>
              <a:ext uri="{FF2B5EF4-FFF2-40B4-BE49-F238E27FC236}">
                <a16:creationId xmlns:a16="http://schemas.microsoft.com/office/drawing/2014/main" id="{1D63E2CD-73AB-4CB7-8AF8-822CE1C7E0A1}"/>
              </a:ext>
            </a:extLst>
          </p:cNvPr>
          <p:cNvSpPr txBox="1">
            <a:spLocks noChangeArrowheads="1"/>
          </p:cNvSpPr>
          <p:nvPr/>
        </p:nvSpPr>
        <p:spPr bwMode="auto">
          <a:xfrm>
            <a:off x="685800" y="4191000"/>
            <a:ext cx="56388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cs typeface="Times New Roman" panose="02020603050405020304" pitchFamily="18" charset="0"/>
              </a:rPr>
              <a:t>UNIVERSAL PRECAUTIONS:</a:t>
            </a:r>
          </a:p>
          <a:p>
            <a:pPr algn="ctr"/>
            <a:endParaRPr lang="en-US" altLang="en-US">
              <a:cs typeface="Times New Roman" panose="02020603050405020304" pitchFamily="18" charset="0"/>
            </a:endParaRPr>
          </a:p>
          <a:p>
            <a:pPr algn="ctr"/>
            <a:r>
              <a:rPr lang="en-US" altLang="en-US">
                <a:cs typeface="Times New Roman" panose="02020603050405020304" pitchFamily="18" charset="0"/>
              </a:rPr>
              <a:t>TREAT ALL HUMAN BLOOD AND BODILY FLUIDS AS IF THEY ARE INFECTIOUS.</a:t>
            </a:r>
          </a:p>
        </p:txBody>
      </p:sp>
      <p:pic>
        <p:nvPicPr>
          <p:cNvPr id="61446" name="Picture 5" descr="Red Biohazard English">
            <a:extLst>
              <a:ext uri="{FF2B5EF4-FFF2-40B4-BE49-F238E27FC236}">
                <a16:creationId xmlns:a16="http://schemas.microsoft.com/office/drawing/2014/main" id="{DF2DB6ED-B03B-46AC-A146-4F975D0B7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4864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 Box 6">
            <a:extLst>
              <a:ext uri="{FF2B5EF4-FFF2-40B4-BE49-F238E27FC236}">
                <a16:creationId xmlns:a16="http://schemas.microsoft.com/office/drawing/2014/main" id="{A73918B5-0173-4A06-BA61-320C1F3D05B6}"/>
              </a:ext>
            </a:extLst>
          </p:cNvPr>
          <p:cNvSpPr txBox="1">
            <a:spLocks noChangeArrowheads="1"/>
          </p:cNvSpPr>
          <p:nvPr/>
        </p:nvSpPr>
        <p:spPr bwMode="auto">
          <a:xfrm>
            <a:off x="358775" y="2105025"/>
            <a:ext cx="3140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cs typeface="Times New Roman" panose="02020603050405020304" pitchFamily="18" charset="0"/>
              </a:rPr>
              <a:t>Is this syringe contaminated?</a:t>
            </a:r>
          </a:p>
        </p:txBody>
      </p:sp>
      <p:pic>
        <p:nvPicPr>
          <p:cNvPr id="61448" name="Picture 7" descr="falsecapedump3">
            <a:extLst>
              <a:ext uri="{FF2B5EF4-FFF2-40B4-BE49-F238E27FC236}">
                <a16:creationId xmlns:a16="http://schemas.microsoft.com/office/drawing/2014/main" id="{7C81C00D-611F-426C-B704-D313D718F2AD}"/>
              </a:ext>
            </a:extLst>
          </p:cNvPr>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3517900" y="1431925"/>
            <a:ext cx="3048000" cy="189071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a:extLst>
              <a:ext uri="{FF2B5EF4-FFF2-40B4-BE49-F238E27FC236}">
                <a16:creationId xmlns:a16="http://schemas.microsoft.com/office/drawing/2014/main" id="{35C1B71C-1E6F-4D6F-B211-96EA8DF380CC}"/>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63491" name="Text Box 3">
            <a:extLst>
              <a:ext uri="{FF2B5EF4-FFF2-40B4-BE49-F238E27FC236}">
                <a16:creationId xmlns:a16="http://schemas.microsoft.com/office/drawing/2014/main" id="{99ECAFEB-A28B-4AC8-B602-C778DAF9E4E2}"/>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Precauciones Universales</a:t>
            </a:r>
            <a:endParaRPr lang="en-US" altLang="en-US" sz="2800"/>
          </a:p>
        </p:txBody>
      </p:sp>
      <p:sp>
        <p:nvSpPr>
          <p:cNvPr id="63492" name="Text Box 5">
            <a:extLst>
              <a:ext uri="{FF2B5EF4-FFF2-40B4-BE49-F238E27FC236}">
                <a16:creationId xmlns:a16="http://schemas.microsoft.com/office/drawing/2014/main" id="{8A7A062D-E0C7-4DE8-A485-02C48D1B66E1}"/>
              </a:ext>
            </a:extLst>
          </p:cNvPr>
          <p:cNvSpPr txBox="1">
            <a:spLocks noChangeArrowheads="1"/>
          </p:cNvSpPr>
          <p:nvPr/>
        </p:nvSpPr>
        <p:spPr bwMode="auto">
          <a:xfrm>
            <a:off x="358775" y="2105025"/>
            <a:ext cx="3140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cs typeface="Times New Roman" panose="02020603050405020304" pitchFamily="18" charset="0"/>
              </a:rPr>
              <a:t>¿Esta contaminada esta jeringa?</a:t>
            </a:r>
          </a:p>
        </p:txBody>
      </p:sp>
      <p:pic>
        <p:nvPicPr>
          <p:cNvPr id="63493" name="Picture 7" descr="falsecapedump3">
            <a:extLst>
              <a:ext uri="{FF2B5EF4-FFF2-40B4-BE49-F238E27FC236}">
                <a16:creationId xmlns:a16="http://schemas.microsoft.com/office/drawing/2014/main" id="{46E81832-DC34-4446-9F93-939719735658}"/>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3517900" y="1431925"/>
            <a:ext cx="3048000" cy="189071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3494" name="Text Box 9">
            <a:extLst>
              <a:ext uri="{FF2B5EF4-FFF2-40B4-BE49-F238E27FC236}">
                <a16:creationId xmlns:a16="http://schemas.microsoft.com/office/drawing/2014/main" id="{ADCC8BC7-E4A7-4321-93A7-ACF883EE69F9}"/>
              </a:ext>
            </a:extLst>
          </p:cNvPr>
          <p:cNvSpPr txBox="1">
            <a:spLocks noChangeArrowheads="1"/>
          </p:cNvSpPr>
          <p:nvPr/>
        </p:nvSpPr>
        <p:spPr bwMode="auto">
          <a:xfrm>
            <a:off x="4829175" y="6813550"/>
            <a:ext cx="1804988" cy="2016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cs typeface="Times New Roman" panose="02020603050405020304" pitchFamily="18" charset="0"/>
            </a:endParaRPr>
          </a:p>
          <a:p>
            <a:r>
              <a:rPr lang="en-US" altLang="en-US">
                <a:cs typeface="Times New Roman" panose="02020603050405020304" pitchFamily="18" charset="0"/>
              </a:rPr>
              <a:t>Es BUENA pr</a:t>
            </a:r>
            <a:r>
              <a:rPr lang="es-ES" altLang="en-US">
                <a:cs typeface="Times New Roman" panose="02020603050405020304" pitchFamily="18" charset="0"/>
              </a:rPr>
              <a:t>áctica usar PRECAUCIONES ESTANDAR y asumir que TODOS los liquidos son infeciosos.</a:t>
            </a:r>
          </a:p>
          <a:p>
            <a:endParaRPr lang="en-US" altLang="en-US">
              <a:cs typeface="Times New Roman" panose="02020603050405020304" pitchFamily="18" charset="0"/>
            </a:endParaRPr>
          </a:p>
        </p:txBody>
      </p:sp>
      <p:sp>
        <p:nvSpPr>
          <p:cNvPr id="63495" name="Text Box 10">
            <a:extLst>
              <a:ext uri="{FF2B5EF4-FFF2-40B4-BE49-F238E27FC236}">
                <a16:creationId xmlns:a16="http://schemas.microsoft.com/office/drawing/2014/main" id="{6D141773-FDCD-4978-AB80-3AFBAFA42C03}"/>
              </a:ext>
            </a:extLst>
          </p:cNvPr>
          <p:cNvSpPr txBox="1">
            <a:spLocks noChangeArrowheads="1"/>
          </p:cNvSpPr>
          <p:nvPr/>
        </p:nvSpPr>
        <p:spPr bwMode="auto">
          <a:xfrm>
            <a:off x="685800" y="4191000"/>
            <a:ext cx="56388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cs typeface="Times New Roman" panose="02020603050405020304" pitchFamily="18" charset="0"/>
              </a:rPr>
              <a:t>PRECAUCIONES UNIVERSALES:</a:t>
            </a:r>
          </a:p>
          <a:p>
            <a:pPr algn="ctr"/>
            <a:endParaRPr lang="es-ES_tradnl" altLang="en-US">
              <a:cs typeface="Times New Roman" panose="02020603050405020304" pitchFamily="18" charset="0"/>
            </a:endParaRPr>
          </a:p>
          <a:p>
            <a:pPr algn="ctr"/>
            <a:r>
              <a:rPr lang="es-ES_tradnl" altLang="en-US">
                <a:cs typeface="Times New Roman" panose="02020603050405020304" pitchFamily="18" charset="0"/>
              </a:rPr>
              <a:t>ASUMA QUE TODA LA SANGRE HUMANA Y LIQUIDOS DEL CUERPO ESTAN INFECTADOS.</a:t>
            </a:r>
          </a:p>
        </p:txBody>
      </p:sp>
      <p:pic>
        <p:nvPicPr>
          <p:cNvPr id="63496" name="Picture 12" descr="Biohazard Spanish">
            <a:extLst>
              <a:ext uri="{FF2B5EF4-FFF2-40B4-BE49-F238E27FC236}">
                <a16:creationId xmlns:a16="http://schemas.microsoft.com/office/drawing/2014/main" id="{5F654FE9-9715-414B-AAC8-7BF581685B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25" y="5475288"/>
            <a:ext cx="130492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8F1A91F0-B738-4D42-A617-9E7CC48547B8}"/>
              </a:ext>
            </a:extLst>
          </p:cNvPr>
          <p:cNvSpPr txBox="1">
            <a:spLocks noChangeArrowheads="1"/>
          </p:cNvSpPr>
          <p:nvPr/>
        </p:nvSpPr>
        <p:spPr bwMode="auto">
          <a:xfrm>
            <a:off x="228600" y="3827463"/>
            <a:ext cx="6335713" cy="41862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SAFE WORK PRACTICES</a:t>
            </a:r>
          </a:p>
          <a:p>
            <a:endParaRPr lang="en-US" altLang="en-US"/>
          </a:p>
          <a:p>
            <a:r>
              <a:rPr lang="en-US" altLang="en-US"/>
              <a:t>In areas where contamination is probable:</a:t>
            </a:r>
          </a:p>
          <a:p>
            <a:endParaRPr lang="en-US" altLang="en-US"/>
          </a:p>
          <a:p>
            <a:endParaRPr lang="en-US" altLang="en-US"/>
          </a:p>
          <a:p>
            <a:r>
              <a:rPr lang="en-US" altLang="en-US" b="0"/>
              <a:t>Do not eat, drink, smoke, handle contact lenses,</a:t>
            </a:r>
          </a:p>
          <a:p>
            <a:r>
              <a:rPr lang="en-US" altLang="en-US" b="0"/>
              <a:t>and do not apply cosmetics or lip balm.</a:t>
            </a:r>
          </a:p>
          <a:p>
            <a:endParaRPr lang="en-US" altLang="en-US" b="0"/>
          </a:p>
          <a:p>
            <a:endParaRPr lang="en-US" altLang="en-US" b="0"/>
          </a:p>
          <a:p>
            <a:r>
              <a:rPr lang="en-US" altLang="en-US" b="0"/>
              <a:t>Do not store food or drink in</a:t>
            </a:r>
          </a:p>
          <a:p>
            <a:r>
              <a:rPr lang="en-US" altLang="en-US" b="0"/>
              <a:t>refrigerators where blood</a:t>
            </a:r>
          </a:p>
          <a:p>
            <a:r>
              <a:rPr lang="en-US" altLang="en-US" b="0"/>
              <a:t>or OPIM are kept.</a:t>
            </a:r>
          </a:p>
          <a:p>
            <a:endParaRPr lang="en-US" altLang="en-US" b="0"/>
          </a:p>
          <a:p>
            <a:endParaRPr lang="en-US" altLang="en-US" b="0"/>
          </a:p>
          <a:p>
            <a:r>
              <a:rPr lang="en-US" altLang="en-US" b="0"/>
              <a:t>Decontaminate equipment before</a:t>
            </a:r>
          </a:p>
          <a:p>
            <a:r>
              <a:rPr lang="en-US" altLang="en-US" b="0"/>
              <a:t>servicing or shipping.</a:t>
            </a:r>
          </a:p>
          <a:p>
            <a:endParaRPr lang="en-US" altLang="en-US" b="0"/>
          </a:p>
          <a:p>
            <a:endParaRPr lang="en-US" altLang="en-US" b="0"/>
          </a:p>
          <a:p>
            <a:r>
              <a:rPr lang="en-US" altLang="en-US" b="0"/>
              <a:t>Wash your hands </a:t>
            </a:r>
            <a:r>
              <a:rPr lang="es-ES_tradnl" altLang="en-US" b="0"/>
              <a:t>OFTEN</a:t>
            </a:r>
            <a:r>
              <a:rPr lang="en-US" altLang="en-US" b="0"/>
              <a:t>.</a:t>
            </a:r>
          </a:p>
        </p:txBody>
      </p:sp>
      <p:sp>
        <p:nvSpPr>
          <p:cNvPr id="65539" name="AutoShape 3">
            <a:extLst>
              <a:ext uri="{FF2B5EF4-FFF2-40B4-BE49-F238E27FC236}">
                <a16:creationId xmlns:a16="http://schemas.microsoft.com/office/drawing/2014/main" id="{D48480BF-6744-469D-88A1-C5E0E4F5F8D6}"/>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65540" name="Text Box 4">
            <a:extLst>
              <a:ext uri="{FF2B5EF4-FFF2-40B4-BE49-F238E27FC236}">
                <a16:creationId xmlns:a16="http://schemas.microsoft.com/office/drawing/2014/main" id="{F3100444-E732-4177-963E-C7AA05778D2B}"/>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Controls</a:t>
            </a:r>
          </a:p>
        </p:txBody>
      </p:sp>
      <p:grpSp>
        <p:nvGrpSpPr>
          <p:cNvPr id="65541" name="Group 5">
            <a:extLst>
              <a:ext uri="{FF2B5EF4-FFF2-40B4-BE49-F238E27FC236}">
                <a16:creationId xmlns:a16="http://schemas.microsoft.com/office/drawing/2014/main" id="{12303750-917F-41F6-B58E-3B3602D8B2D8}"/>
              </a:ext>
            </a:extLst>
          </p:cNvPr>
          <p:cNvGrpSpPr>
            <a:grpSpLocks/>
          </p:cNvGrpSpPr>
          <p:nvPr/>
        </p:nvGrpSpPr>
        <p:grpSpPr bwMode="auto">
          <a:xfrm>
            <a:off x="242888" y="1227138"/>
            <a:ext cx="6176962" cy="2276475"/>
            <a:chOff x="312" y="1764"/>
            <a:chExt cx="3891" cy="1434"/>
          </a:xfrm>
        </p:grpSpPr>
        <p:grpSp>
          <p:nvGrpSpPr>
            <p:cNvPr id="65543" name="Group 6">
              <a:extLst>
                <a:ext uri="{FF2B5EF4-FFF2-40B4-BE49-F238E27FC236}">
                  <a16:creationId xmlns:a16="http://schemas.microsoft.com/office/drawing/2014/main" id="{19AB0317-9D55-4C84-B2A4-E63756CD1AA7}"/>
                </a:ext>
              </a:extLst>
            </p:cNvPr>
            <p:cNvGrpSpPr>
              <a:grpSpLocks/>
            </p:cNvGrpSpPr>
            <p:nvPr/>
          </p:nvGrpSpPr>
          <p:grpSpPr bwMode="auto">
            <a:xfrm>
              <a:off x="2466" y="2094"/>
              <a:ext cx="1668" cy="1104"/>
              <a:chOff x="2496" y="3600"/>
              <a:chExt cx="1668" cy="1104"/>
            </a:xfrm>
          </p:grpSpPr>
          <p:pic>
            <p:nvPicPr>
              <p:cNvPr id="65548" name="Picture 7">
                <a:extLst>
                  <a:ext uri="{FF2B5EF4-FFF2-40B4-BE49-F238E27FC236}">
                    <a16:creationId xmlns:a16="http://schemas.microsoft.com/office/drawing/2014/main" id="{CDE09ED7-F7CD-46C2-B52F-19B2753D7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 y="3600"/>
                <a:ext cx="1668" cy="851"/>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65549" name="Text Box 8">
                <a:extLst>
                  <a:ext uri="{FF2B5EF4-FFF2-40B4-BE49-F238E27FC236}">
                    <a16:creationId xmlns:a16="http://schemas.microsoft.com/office/drawing/2014/main" id="{014CC262-268D-4CE8-B4DF-636C5C22B6E4}"/>
                  </a:ext>
                </a:extLst>
              </p:cNvPr>
              <p:cNvSpPr txBox="1">
                <a:spLocks noChangeArrowheads="1"/>
              </p:cNvSpPr>
              <p:nvPr/>
            </p:nvSpPr>
            <p:spPr bwMode="auto">
              <a:xfrm>
                <a:off x="2664" y="4512"/>
                <a:ext cx="1296" cy="19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Add-on</a:t>
                </a:r>
              </a:p>
            </p:txBody>
          </p:sp>
        </p:grpSp>
        <p:grpSp>
          <p:nvGrpSpPr>
            <p:cNvPr id="65544" name="Group 9">
              <a:extLst>
                <a:ext uri="{FF2B5EF4-FFF2-40B4-BE49-F238E27FC236}">
                  <a16:creationId xmlns:a16="http://schemas.microsoft.com/office/drawing/2014/main" id="{4F66F649-D355-46A4-AB1D-F2F18A6A54FD}"/>
                </a:ext>
              </a:extLst>
            </p:cNvPr>
            <p:cNvGrpSpPr>
              <a:grpSpLocks/>
            </p:cNvGrpSpPr>
            <p:nvPr/>
          </p:nvGrpSpPr>
          <p:grpSpPr bwMode="auto">
            <a:xfrm>
              <a:off x="402" y="2094"/>
              <a:ext cx="1680" cy="1104"/>
              <a:chOff x="432" y="3600"/>
              <a:chExt cx="1680" cy="1104"/>
            </a:xfrm>
          </p:grpSpPr>
          <p:pic>
            <p:nvPicPr>
              <p:cNvPr id="65546" name="Picture 10">
                <a:extLst>
                  <a:ext uri="{FF2B5EF4-FFF2-40B4-BE49-F238E27FC236}">
                    <a16:creationId xmlns:a16="http://schemas.microsoft.com/office/drawing/2014/main" id="{7B25C957-F011-41C8-8B3A-0C9CD18FC3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3600"/>
                <a:ext cx="1680" cy="86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65547" name="Text Box 11">
                <a:extLst>
                  <a:ext uri="{FF2B5EF4-FFF2-40B4-BE49-F238E27FC236}">
                    <a16:creationId xmlns:a16="http://schemas.microsoft.com/office/drawing/2014/main" id="{96C6334C-3CC1-4BD2-A27E-6532201AD82C}"/>
                  </a:ext>
                </a:extLst>
              </p:cNvPr>
              <p:cNvSpPr txBox="1">
                <a:spLocks noChangeArrowheads="1"/>
              </p:cNvSpPr>
              <p:nvPr/>
            </p:nvSpPr>
            <p:spPr bwMode="auto">
              <a:xfrm>
                <a:off x="588" y="4512"/>
                <a:ext cx="1296" cy="19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Self-Sheathing</a:t>
                </a:r>
              </a:p>
            </p:txBody>
          </p:sp>
        </p:grpSp>
        <p:sp>
          <p:nvSpPr>
            <p:cNvPr id="65545" name="Text Box 12">
              <a:extLst>
                <a:ext uri="{FF2B5EF4-FFF2-40B4-BE49-F238E27FC236}">
                  <a16:creationId xmlns:a16="http://schemas.microsoft.com/office/drawing/2014/main" id="{ED9150DE-1F4B-400E-B3B3-8371E55D3D6D}"/>
                </a:ext>
              </a:extLst>
            </p:cNvPr>
            <p:cNvSpPr txBox="1">
              <a:spLocks noChangeArrowheads="1"/>
            </p:cNvSpPr>
            <p:nvPr/>
          </p:nvSpPr>
          <p:spPr bwMode="auto">
            <a:xfrm>
              <a:off x="312" y="1764"/>
              <a:ext cx="389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85800" indent="-22542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cs typeface="Times New Roman" panose="02020603050405020304" pitchFamily="18" charset="0"/>
                </a:rPr>
                <a:t>ENGINEERING CONTROLS</a:t>
              </a:r>
            </a:p>
          </p:txBody>
        </p:sp>
      </p:grpSp>
      <p:pic>
        <p:nvPicPr>
          <p:cNvPr id="65542" name="Picture 13" descr="Washing hands copy">
            <a:extLst>
              <a:ext uri="{FF2B5EF4-FFF2-40B4-BE49-F238E27FC236}">
                <a16:creationId xmlns:a16="http://schemas.microsoft.com/office/drawing/2014/main" id="{28E0B1C2-AF2F-4299-B6D6-05BE7D905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9938" y="5432425"/>
            <a:ext cx="32766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7BF10EE0-A356-460A-86CE-065574D1A9AB}"/>
              </a:ext>
            </a:extLst>
          </p:cNvPr>
          <p:cNvSpPr txBox="1">
            <a:spLocks noChangeArrowheads="1"/>
          </p:cNvSpPr>
          <p:nvPr/>
        </p:nvSpPr>
        <p:spPr bwMode="auto">
          <a:xfrm>
            <a:off x="233363" y="3827463"/>
            <a:ext cx="6335712" cy="41862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MODALES DE TRABAJO SEGUROS</a:t>
            </a:r>
            <a:endParaRPr lang="en-US" altLang="en-US"/>
          </a:p>
          <a:p>
            <a:endParaRPr lang="en-US" altLang="en-US"/>
          </a:p>
          <a:p>
            <a:r>
              <a:rPr lang="es-ES_tradnl" altLang="en-US"/>
              <a:t>En lugares donde la contaminación es probable:</a:t>
            </a:r>
          </a:p>
          <a:p>
            <a:endParaRPr lang="es-ES_tradnl" altLang="en-US"/>
          </a:p>
          <a:p>
            <a:endParaRPr lang="en-US" altLang="en-US" b="0"/>
          </a:p>
          <a:p>
            <a:r>
              <a:rPr lang="es-ES_tradnl" altLang="en-US" b="0"/>
              <a:t>No coma, beba, fume, maneje lentes de contacto,</a:t>
            </a:r>
          </a:p>
          <a:p>
            <a:r>
              <a:rPr lang="es-ES_tradnl" altLang="en-US" b="0"/>
              <a:t>y no se ponga cosméticos o lápiz labial.</a:t>
            </a:r>
          </a:p>
          <a:p>
            <a:endParaRPr lang="es-ES_tradnl" altLang="en-US" b="0"/>
          </a:p>
          <a:p>
            <a:endParaRPr lang="es-ES_tradnl" altLang="en-US" b="0"/>
          </a:p>
          <a:p>
            <a:r>
              <a:rPr lang="es-ES_tradnl" altLang="en-US" b="0"/>
              <a:t>No guarde comida o bebidas en</a:t>
            </a:r>
          </a:p>
          <a:p>
            <a:r>
              <a:rPr lang="es-ES_tradnl" altLang="en-US" b="0"/>
              <a:t>refrigeradores que contienen</a:t>
            </a:r>
          </a:p>
          <a:p>
            <a:r>
              <a:rPr lang="es-ES_tradnl" altLang="en-US" b="0"/>
              <a:t>sangre u OPIM.</a:t>
            </a:r>
          </a:p>
          <a:p>
            <a:endParaRPr lang="es-ES_tradnl" altLang="en-US" b="0"/>
          </a:p>
          <a:p>
            <a:endParaRPr lang="es-ES_tradnl" altLang="en-US" b="0"/>
          </a:p>
          <a:p>
            <a:r>
              <a:rPr lang="es-ES_tradnl" altLang="en-US" b="0"/>
              <a:t>Descontamine equipo antes</a:t>
            </a:r>
          </a:p>
          <a:p>
            <a:r>
              <a:rPr lang="es-ES_tradnl" altLang="en-US" b="0"/>
              <a:t>de darle servicio o transportarlo.</a:t>
            </a:r>
          </a:p>
          <a:p>
            <a:endParaRPr lang="es-ES_tradnl" altLang="en-US" b="0"/>
          </a:p>
          <a:p>
            <a:endParaRPr lang="es-ES_tradnl" altLang="en-US" b="0"/>
          </a:p>
          <a:p>
            <a:r>
              <a:rPr lang="es-ES_tradnl" altLang="en-US" b="0"/>
              <a:t>Lávese las manos SEGUIDO.</a:t>
            </a:r>
          </a:p>
        </p:txBody>
      </p:sp>
      <p:sp>
        <p:nvSpPr>
          <p:cNvPr id="67587" name="AutoShape 3">
            <a:extLst>
              <a:ext uri="{FF2B5EF4-FFF2-40B4-BE49-F238E27FC236}">
                <a16:creationId xmlns:a16="http://schemas.microsoft.com/office/drawing/2014/main" id="{38FDD752-BDAA-4412-9535-8E3749D19311}"/>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67588" name="Text Box 4">
            <a:extLst>
              <a:ext uri="{FF2B5EF4-FFF2-40B4-BE49-F238E27FC236}">
                <a16:creationId xmlns:a16="http://schemas.microsoft.com/office/drawing/2014/main" id="{DFB2C680-5D84-4E97-8F23-5D8EDFFF7A58}"/>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Controles</a:t>
            </a:r>
            <a:endParaRPr lang="en-US" altLang="en-US" sz="2800"/>
          </a:p>
        </p:txBody>
      </p:sp>
      <p:grpSp>
        <p:nvGrpSpPr>
          <p:cNvPr id="67589" name="Group 5">
            <a:extLst>
              <a:ext uri="{FF2B5EF4-FFF2-40B4-BE49-F238E27FC236}">
                <a16:creationId xmlns:a16="http://schemas.microsoft.com/office/drawing/2014/main" id="{C870E4A4-7919-4CDE-9E3D-D98386B3CC3E}"/>
              </a:ext>
            </a:extLst>
          </p:cNvPr>
          <p:cNvGrpSpPr>
            <a:grpSpLocks/>
          </p:cNvGrpSpPr>
          <p:nvPr/>
        </p:nvGrpSpPr>
        <p:grpSpPr bwMode="auto">
          <a:xfrm>
            <a:off x="233363" y="1219200"/>
            <a:ext cx="6176962" cy="2276475"/>
            <a:chOff x="312" y="1764"/>
            <a:chExt cx="3891" cy="1434"/>
          </a:xfrm>
        </p:grpSpPr>
        <p:grpSp>
          <p:nvGrpSpPr>
            <p:cNvPr id="67591" name="Group 6">
              <a:extLst>
                <a:ext uri="{FF2B5EF4-FFF2-40B4-BE49-F238E27FC236}">
                  <a16:creationId xmlns:a16="http://schemas.microsoft.com/office/drawing/2014/main" id="{FBDCBF3C-21C4-4C13-9DB4-873A3B9EB0DC}"/>
                </a:ext>
              </a:extLst>
            </p:cNvPr>
            <p:cNvGrpSpPr>
              <a:grpSpLocks/>
            </p:cNvGrpSpPr>
            <p:nvPr/>
          </p:nvGrpSpPr>
          <p:grpSpPr bwMode="auto">
            <a:xfrm>
              <a:off x="2466" y="2094"/>
              <a:ext cx="1668" cy="1104"/>
              <a:chOff x="2496" y="3600"/>
              <a:chExt cx="1668" cy="1104"/>
            </a:xfrm>
          </p:grpSpPr>
          <p:pic>
            <p:nvPicPr>
              <p:cNvPr id="67596" name="Picture 7">
                <a:extLst>
                  <a:ext uri="{FF2B5EF4-FFF2-40B4-BE49-F238E27FC236}">
                    <a16:creationId xmlns:a16="http://schemas.microsoft.com/office/drawing/2014/main" id="{20AD1C4B-CB85-494F-8145-F63483E8D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 y="3600"/>
                <a:ext cx="1668" cy="851"/>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67597" name="Text Box 8">
                <a:extLst>
                  <a:ext uri="{FF2B5EF4-FFF2-40B4-BE49-F238E27FC236}">
                    <a16:creationId xmlns:a16="http://schemas.microsoft.com/office/drawing/2014/main" id="{FC02317D-1137-40BB-B829-DDD0A27A9E43}"/>
                  </a:ext>
                </a:extLst>
              </p:cNvPr>
              <p:cNvSpPr txBox="1">
                <a:spLocks noChangeArrowheads="1"/>
              </p:cNvSpPr>
              <p:nvPr/>
            </p:nvSpPr>
            <p:spPr bwMode="auto">
              <a:xfrm>
                <a:off x="2664" y="4512"/>
                <a:ext cx="1296" cy="19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Aditamento</a:t>
                </a:r>
              </a:p>
            </p:txBody>
          </p:sp>
        </p:grpSp>
        <p:grpSp>
          <p:nvGrpSpPr>
            <p:cNvPr id="67592" name="Group 9">
              <a:extLst>
                <a:ext uri="{FF2B5EF4-FFF2-40B4-BE49-F238E27FC236}">
                  <a16:creationId xmlns:a16="http://schemas.microsoft.com/office/drawing/2014/main" id="{2BF8C42D-3960-4851-98AD-95C28A825EC5}"/>
                </a:ext>
              </a:extLst>
            </p:cNvPr>
            <p:cNvGrpSpPr>
              <a:grpSpLocks/>
            </p:cNvGrpSpPr>
            <p:nvPr/>
          </p:nvGrpSpPr>
          <p:grpSpPr bwMode="auto">
            <a:xfrm>
              <a:off x="402" y="2094"/>
              <a:ext cx="1680" cy="1104"/>
              <a:chOff x="432" y="3600"/>
              <a:chExt cx="1680" cy="1104"/>
            </a:xfrm>
          </p:grpSpPr>
          <p:pic>
            <p:nvPicPr>
              <p:cNvPr id="67594" name="Picture 10">
                <a:extLst>
                  <a:ext uri="{FF2B5EF4-FFF2-40B4-BE49-F238E27FC236}">
                    <a16:creationId xmlns:a16="http://schemas.microsoft.com/office/drawing/2014/main" id="{991CFF28-F25A-464D-8E6C-2D17E4933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3600"/>
                <a:ext cx="1680" cy="86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67595" name="Text Box 11">
                <a:extLst>
                  <a:ext uri="{FF2B5EF4-FFF2-40B4-BE49-F238E27FC236}">
                    <a16:creationId xmlns:a16="http://schemas.microsoft.com/office/drawing/2014/main" id="{4C8CFE3B-7C37-4058-82E5-2C4F30D36E07}"/>
                  </a:ext>
                </a:extLst>
              </p:cNvPr>
              <p:cNvSpPr txBox="1">
                <a:spLocks noChangeArrowheads="1"/>
              </p:cNvSpPr>
              <p:nvPr/>
            </p:nvSpPr>
            <p:spPr bwMode="auto">
              <a:xfrm>
                <a:off x="588" y="4512"/>
                <a:ext cx="1296" cy="19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Auto-revestidas</a:t>
                </a:r>
              </a:p>
            </p:txBody>
          </p:sp>
        </p:grpSp>
        <p:sp>
          <p:nvSpPr>
            <p:cNvPr id="67593" name="Text Box 12">
              <a:extLst>
                <a:ext uri="{FF2B5EF4-FFF2-40B4-BE49-F238E27FC236}">
                  <a16:creationId xmlns:a16="http://schemas.microsoft.com/office/drawing/2014/main" id="{F366BF73-3768-4F1B-8CAD-B9FD76792C16}"/>
                </a:ext>
              </a:extLst>
            </p:cNvPr>
            <p:cNvSpPr txBox="1">
              <a:spLocks noChangeArrowheads="1"/>
            </p:cNvSpPr>
            <p:nvPr/>
          </p:nvSpPr>
          <p:spPr bwMode="auto">
            <a:xfrm>
              <a:off x="312" y="1764"/>
              <a:ext cx="389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85800" indent="-22542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cs typeface="Times New Roman" panose="02020603050405020304" pitchFamily="18" charset="0"/>
                </a:rPr>
                <a:t>CONTROLES MECANICOS</a:t>
              </a:r>
            </a:p>
          </p:txBody>
        </p:sp>
      </p:grpSp>
      <p:pic>
        <p:nvPicPr>
          <p:cNvPr id="67590" name="Picture 13" descr="Washing hands copy">
            <a:extLst>
              <a:ext uri="{FF2B5EF4-FFF2-40B4-BE49-F238E27FC236}">
                <a16:creationId xmlns:a16="http://schemas.microsoft.com/office/drawing/2014/main" id="{26F6168A-1867-4B5C-B064-630C0A97AE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9938" y="5432425"/>
            <a:ext cx="32766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a:extLst>
              <a:ext uri="{FF2B5EF4-FFF2-40B4-BE49-F238E27FC236}">
                <a16:creationId xmlns:a16="http://schemas.microsoft.com/office/drawing/2014/main" id="{0D9CF4C3-D84B-441C-975F-44CFB1A28545}"/>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69635" name="Text Box 3">
            <a:extLst>
              <a:ext uri="{FF2B5EF4-FFF2-40B4-BE49-F238E27FC236}">
                <a16:creationId xmlns:a16="http://schemas.microsoft.com/office/drawing/2014/main" id="{5F5735DE-2551-4070-AAF1-C05727A1DB6C}"/>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Controls</a:t>
            </a:r>
          </a:p>
        </p:txBody>
      </p:sp>
      <p:sp>
        <p:nvSpPr>
          <p:cNvPr id="69636" name="Text Box 4">
            <a:extLst>
              <a:ext uri="{FF2B5EF4-FFF2-40B4-BE49-F238E27FC236}">
                <a16:creationId xmlns:a16="http://schemas.microsoft.com/office/drawing/2014/main" id="{FFB17197-4BED-4A3D-971F-772E86FF231B}"/>
              </a:ext>
            </a:extLst>
          </p:cNvPr>
          <p:cNvSpPr txBox="1">
            <a:spLocks noChangeArrowheads="1"/>
          </p:cNvSpPr>
          <p:nvPr/>
        </p:nvSpPr>
        <p:spPr bwMode="auto">
          <a:xfrm>
            <a:off x="304800" y="1282700"/>
            <a:ext cx="6176963"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85800" indent="-22542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cs typeface="Times New Roman" panose="02020603050405020304" pitchFamily="18" charset="0"/>
              </a:rPr>
              <a:t>PERSONAL PROTECTIVE EQUIPMENT is necessary when danger exists even after using ENGINEERING CONTROLS and SAFE WORK PRACTICES.</a:t>
            </a:r>
          </a:p>
        </p:txBody>
      </p:sp>
      <p:sp>
        <p:nvSpPr>
          <p:cNvPr id="69637" name="Text Box 6">
            <a:extLst>
              <a:ext uri="{FF2B5EF4-FFF2-40B4-BE49-F238E27FC236}">
                <a16:creationId xmlns:a16="http://schemas.microsoft.com/office/drawing/2014/main" id="{DFBDB612-8A87-40D5-A113-8BF56373B3A0}"/>
              </a:ext>
            </a:extLst>
          </p:cNvPr>
          <p:cNvSpPr txBox="1">
            <a:spLocks noChangeArrowheads="1"/>
          </p:cNvSpPr>
          <p:nvPr/>
        </p:nvSpPr>
        <p:spPr bwMode="auto">
          <a:xfrm>
            <a:off x="457200" y="5486400"/>
            <a:ext cx="6176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85800" indent="-22542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cs typeface="Times New Roman" panose="02020603050405020304" pitchFamily="18" charset="0"/>
              </a:rPr>
              <a:t>		EYES AND FACE PROTECTION</a:t>
            </a:r>
          </a:p>
        </p:txBody>
      </p:sp>
      <p:pic>
        <p:nvPicPr>
          <p:cNvPr id="69638" name="Picture 8">
            <a:extLst>
              <a:ext uri="{FF2B5EF4-FFF2-40B4-BE49-F238E27FC236}">
                <a16:creationId xmlns:a16="http://schemas.microsoft.com/office/drawing/2014/main" id="{2399F123-20D7-49B1-9D8F-C3C579446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943600"/>
            <a:ext cx="2190750" cy="2209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pic>
        <p:nvPicPr>
          <p:cNvPr id="69639" name="Picture 9">
            <a:extLst>
              <a:ext uri="{FF2B5EF4-FFF2-40B4-BE49-F238E27FC236}">
                <a16:creationId xmlns:a16="http://schemas.microsoft.com/office/drawing/2014/main" id="{11C4ACE9-9428-4DED-9283-2C5755429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013" y="5915025"/>
            <a:ext cx="2190750" cy="2209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69640" name="Text Box 10">
            <a:extLst>
              <a:ext uri="{FF2B5EF4-FFF2-40B4-BE49-F238E27FC236}">
                <a16:creationId xmlns:a16="http://schemas.microsoft.com/office/drawing/2014/main" id="{946D0D58-6EC8-4E52-BC43-38495527E37D}"/>
              </a:ext>
            </a:extLst>
          </p:cNvPr>
          <p:cNvSpPr txBox="1">
            <a:spLocks noChangeArrowheads="1"/>
          </p:cNvSpPr>
          <p:nvPr/>
        </p:nvSpPr>
        <p:spPr bwMode="auto">
          <a:xfrm>
            <a:off x="2876550" y="3228975"/>
            <a:ext cx="152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85800" indent="-22542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cs typeface="Times New Roman" panose="02020603050405020304" pitchFamily="18" charset="0"/>
              </a:rPr>
              <a:t>HAND PROTECTION</a:t>
            </a:r>
          </a:p>
        </p:txBody>
      </p:sp>
      <p:pic>
        <p:nvPicPr>
          <p:cNvPr id="69641" name="Picture 12" descr="gloveon1">
            <a:extLst>
              <a:ext uri="{FF2B5EF4-FFF2-40B4-BE49-F238E27FC236}">
                <a16:creationId xmlns:a16="http://schemas.microsoft.com/office/drawing/2014/main" id="{978A2845-56E4-4301-B8DE-3C357A9ED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743200"/>
            <a:ext cx="21336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9642" name="Picture 13" descr="Janitor 2">
            <a:extLst>
              <a:ext uri="{FF2B5EF4-FFF2-40B4-BE49-F238E27FC236}">
                <a16:creationId xmlns:a16="http://schemas.microsoft.com/office/drawing/2014/main" id="{B8808D11-0E9E-4800-91B1-BEEECFA01F55}"/>
              </a:ext>
            </a:extLst>
          </p:cNvPr>
          <p:cNvPicPr>
            <a:picLocks noChangeAspect="1" noChangeArrowheads="1"/>
          </p:cNvPicPr>
          <p:nvPr/>
        </p:nvPicPr>
        <p:blipFill>
          <a:blip r:embed="rId6">
            <a:lum bright="28000"/>
            <a:extLst>
              <a:ext uri="{28A0092B-C50C-407E-A947-70E740481C1C}">
                <a14:useLocalDpi xmlns:a14="http://schemas.microsoft.com/office/drawing/2010/main" val="0"/>
              </a:ext>
            </a:extLst>
          </a:blip>
          <a:srcRect/>
          <a:stretch>
            <a:fillRect/>
          </a:stretch>
        </p:blipFill>
        <p:spPr bwMode="auto">
          <a:xfrm>
            <a:off x="4686300" y="2314575"/>
            <a:ext cx="1552575"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a:extLst>
              <a:ext uri="{FF2B5EF4-FFF2-40B4-BE49-F238E27FC236}">
                <a16:creationId xmlns:a16="http://schemas.microsoft.com/office/drawing/2014/main" id="{6200B227-5E24-4D5B-9307-F63ECC58DD3C}"/>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71683" name="Text Box 3">
            <a:extLst>
              <a:ext uri="{FF2B5EF4-FFF2-40B4-BE49-F238E27FC236}">
                <a16:creationId xmlns:a16="http://schemas.microsoft.com/office/drawing/2014/main" id="{5D915159-DE2D-42A7-B262-5DE51C0F6BDA}"/>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Controles</a:t>
            </a:r>
            <a:endParaRPr lang="en-US" altLang="en-US" sz="2800"/>
          </a:p>
        </p:txBody>
      </p:sp>
      <p:sp>
        <p:nvSpPr>
          <p:cNvPr id="71684" name="Text Box 4">
            <a:extLst>
              <a:ext uri="{FF2B5EF4-FFF2-40B4-BE49-F238E27FC236}">
                <a16:creationId xmlns:a16="http://schemas.microsoft.com/office/drawing/2014/main" id="{88376904-7981-4F28-9342-C536D0CE0E20}"/>
              </a:ext>
            </a:extLst>
          </p:cNvPr>
          <p:cNvSpPr txBox="1">
            <a:spLocks noChangeArrowheads="1"/>
          </p:cNvSpPr>
          <p:nvPr/>
        </p:nvSpPr>
        <p:spPr bwMode="auto">
          <a:xfrm>
            <a:off x="304800" y="1282700"/>
            <a:ext cx="6176963"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85800" indent="-22542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cs typeface="Times New Roman" panose="02020603050405020304" pitchFamily="18" charset="0"/>
              </a:rPr>
              <a:t>Se necesita EQUIPO PROTECTIVO PERSONAL cuando hay el peligro aún después de usar CONTROLES MECANICOS y MODALES DE TRABAJOS SEGUROS.</a:t>
            </a:r>
          </a:p>
        </p:txBody>
      </p:sp>
      <p:sp>
        <p:nvSpPr>
          <p:cNvPr id="71685" name="Text Box 6">
            <a:extLst>
              <a:ext uri="{FF2B5EF4-FFF2-40B4-BE49-F238E27FC236}">
                <a16:creationId xmlns:a16="http://schemas.microsoft.com/office/drawing/2014/main" id="{4128291B-6CCC-44CB-AECD-C9AD1F8A25F4}"/>
              </a:ext>
            </a:extLst>
          </p:cNvPr>
          <p:cNvSpPr txBox="1">
            <a:spLocks noChangeArrowheads="1"/>
          </p:cNvSpPr>
          <p:nvPr/>
        </p:nvSpPr>
        <p:spPr bwMode="auto">
          <a:xfrm>
            <a:off x="457200" y="5486400"/>
            <a:ext cx="6176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85800" indent="-22542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cs typeface="Times New Roman" panose="02020603050405020304" pitchFamily="18" charset="0"/>
              </a:rPr>
              <a:t>PROTECCION DE LOS OJOS Y LA CARA</a:t>
            </a:r>
          </a:p>
        </p:txBody>
      </p:sp>
      <p:pic>
        <p:nvPicPr>
          <p:cNvPr id="71686" name="Picture 8">
            <a:extLst>
              <a:ext uri="{FF2B5EF4-FFF2-40B4-BE49-F238E27FC236}">
                <a16:creationId xmlns:a16="http://schemas.microsoft.com/office/drawing/2014/main" id="{234B0EB9-6BF4-4F0F-B246-3F1701DC5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943600"/>
            <a:ext cx="2190750" cy="2209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pic>
        <p:nvPicPr>
          <p:cNvPr id="71687" name="Picture 9">
            <a:extLst>
              <a:ext uri="{FF2B5EF4-FFF2-40B4-BE49-F238E27FC236}">
                <a16:creationId xmlns:a16="http://schemas.microsoft.com/office/drawing/2014/main" id="{72FB7F27-2B39-4F06-A378-58BB3BC75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013" y="5915025"/>
            <a:ext cx="2190750" cy="2209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pic>
        <p:nvPicPr>
          <p:cNvPr id="71688" name="Picture 11" descr="gloveon1">
            <a:extLst>
              <a:ext uri="{FF2B5EF4-FFF2-40B4-BE49-F238E27FC236}">
                <a16:creationId xmlns:a16="http://schemas.microsoft.com/office/drawing/2014/main" id="{CF158350-4C99-4D76-B681-4FB260EA9D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743200"/>
            <a:ext cx="21336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71689" name="Picture 12" descr="Janitor 2">
            <a:extLst>
              <a:ext uri="{FF2B5EF4-FFF2-40B4-BE49-F238E27FC236}">
                <a16:creationId xmlns:a16="http://schemas.microsoft.com/office/drawing/2014/main" id="{4D10C6A1-3900-40F7-AD28-B2655DBA2050}"/>
              </a:ext>
            </a:extLst>
          </p:cNvPr>
          <p:cNvPicPr>
            <a:picLocks noChangeAspect="1" noChangeArrowheads="1"/>
          </p:cNvPicPr>
          <p:nvPr/>
        </p:nvPicPr>
        <p:blipFill>
          <a:blip r:embed="rId6">
            <a:lum bright="28000"/>
            <a:extLst>
              <a:ext uri="{28A0092B-C50C-407E-A947-70E740481C1C}">
                <a14:useLocalDpi xmlns:a14="http://schemas.microsoft.com/office/drawing/2010/main" val="0"/>
              </a:ext>
            </a:extLst>
          </a:blip>
          <a:srcRect/>
          <a:stretch>
            <a:fillRect/>
          </a:stretch>
        </p:blipFill>
        <p:spPr bwMode="auto">
          <a:xfrm>
            <a:off x="4686300" y="2314575"/>
            <a:ext cx="1552575"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sp>
        <p:nvSpPr>
          <p:cNvPr id="71690" name="Text Box 13">
            <a:extLst>
              <a:ext uri="{FF2B5EF4-FFF2-40B4-BE49-F238E27FC236}">
                <a16:creationId xmlns:a16="http://schemas.microsoft.com/office/drawing/2014/main" id="{E14EA846-62BF-483E-BDAF-991B00E17472}"/>
              </a:ext>
            </a:extLst>
          </p:cNvPr>
          <p:cNvSpPr txBox="1">
            <a:spLocks noChangeArrowheads="1"/>
          </p:cNvSpPr>
          <p:nvPr/>
        </p:nvSpPr>
        <p:spPr bwMode="auto">
          <a:xfrm>
            <a:off x="2876550" y="3228975"/>
            <a:ext cx="15240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85800" indent="-22542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PROTECCION DE LAS MANOS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a:extLst>
              <a:ext uri="{FF2B5EF4-FFF2-40B4-BE49-F238E27FC236}">
                <a16:creationId xmlns:a16="http://schemas.microsoft.com/office/drawing/2014/main" id="{FEB8EFD9-F070-45B1-96E9-9FA13D2D1A4B}"/>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73731" name="Text Box 3">
            <a:extLst>
              <a:ext uri="{FF2B5EF4-FFF2-40B4-BE49-F238E27FC236}">
                <a16:creationId xmlns:a16="http://schemas.microsoft.com/office/drawing/2014/main" id="{DD58BC36-B167-4961-A876-87394F4ABD5F}"/>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Vaccine</a:t>
            </a:r>
          </a:p>
        </p:txBody>
      </p:sp>
      <p:sp>
        <p:nvSpPr>
          <p:cNvPr id="73732" name="Text Box 5">
            <a:extLst>
              <a:ext uri="{FF2B5EF4-FFF2-40B4-BE49-F238E27FC236}">
                <a16:creationId xmlns:a16="http://schemas.microsoft.com/office/drawing/2014/main" id="{ABF14F05-4690-4FCB-B451-745F8EFF3DC5}"/>
              </a:ext>
            </a:extLst>
          </p:cNvPr>
          <p:cNvSpPr txBox="1">
            <a:spLocks noChangeArrowheads="1"/>
          </p:cNvSpPr>
          <p:nvPr/>
        </p:nvSpPr>
        <p:spPr bwMode="auto">
          <a:xfrm>
            <a:off x="304800" y="1282700"/>
            <a:ext cx="6176963" cy="720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85800" indent="-22542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cs typeface="Times New Roman" panose="02020603050405020304" pitchFamily="18" charset="0"/>
              </a:rPr>
              <a:t>Employers must make the hepatitis B vaccination available to all workers who have occupational exposure.</a:t>
            </a:r>
          </a:p>
          <a:p>
            <a:endParaRPr lang="en-US" altLang="en-US">
              <a:cs typeface="Times New Roman" panose="02020603050405020304" pitchFamily="18" charset="0"/>
            </a:endParaRPr>
          </a:p>
          <a:p>
            <a:endParaRPr lang="en-US" altLang="en-US">
              <a:cs typeface="Times New Roman" panose="02020603050405020304" pitchFamily="18" charset="0"/>
            </a:endParaRPr>
          </a:p>
          <a:p>
            <a:r>
              <a:rPr lang="en-US" altLang="en-US">
                <a:cs typeface="Times New Roman" panose="02020603050405020304" pitchFamily="18" charset="0"/>
              </a:rPr>
              <a:t>The series of 3 vaccines and the test to see if the vaccine has worked is at </a:t>
            </a:r>
            <a:r>
              <a:rPr lang="en-US" altLang="en-US" u="sng">
                <a:cs typeface="Times New Roman" panose="02020603050405020304" pitchFamily="18" charset="0"/>
              </a:rPr>
              <a:t>no cost</a:t>
            </a:r>
            <a:r>
              <a:rPr lang="en-US" altLang="en-US">
                <a:cs typeface="Times New Roman" panose="02020603050405020304" pitchFamily="18" charset="0"/>
              </a:rPr>
              <a:t> to the workers.</a:t>
            </a:r>
          </a:p>
          <a:p>
            <a:endParaRPr lang="en-US" altLang="en-US">
              <a:cs typeface="Times New Roman" panose="02020603050405020304" pitchFamily="18" charset="0"/>
            </a:endParaRPr>
          </a:p>
          <a:p>
            <a:endParaRPr lang="en-US" altLang="en-US">
              <a:cs typeface="Times New Roman" panose="02020603050405020304" pitchFamily="18" charset="0"/>
            </a:endParaRPr>
          </a:p>
          <a:p>
            <a:r>
              <a:rPr lang="en-US" altLang="en-US">
                <a:cs typeface="Times New Roman" panose="02020603050405020304" pitchFamily="18" charset="0"/>
              </a:rPr>
              <a:t>When must the vaccine be made available to workers? </a:t>
            </a:r>
          </a:p>
          <a:p>
            <a:endParaRPr lang="en-US" altLang="en-US">
              <a:cs typeface="Times New Roman" panose="02020603050405020304" pitchFamily="18" charset="0"/>
            </a:endParaRPr>
          </a:p>
          <a:p>
            <a:pPr lvl="1">
              <a:buFont typeface="Wingdings" panose="05000000000000000000" pitchFamily="2" charset="2"/>
              <a:buChar char="Ø"/>
            </a:pPr>
            <a:r>
              <a:rPr lang="en-US" altLang="en-US">
                <a:cs typeface="Times New Roman" panose="02020603050405020304" pitchFamily="18" charset="0"/>
              </a:rPr>
              <a:t>Within 10 working days of first task - unless the the employee has previously received the series; antibody testing reveals that the employee is immune; or for medical reasons, the employee cannot be vaccinated.</a:t>
            </a:r>
          </a:p>
          <a:p>
            <a:pPr lvl="1">
              <a:buFont typeface="Wingdings" panose="05000000000000000000" pitchFamily="2" charset="2"/>
              <a:buChar char="Ø"/>
            </a:pPr>
            <a:endParaRPr lang="en-US" altLang="en-US">
              <a:cs typeface="Times New Roman" panose="02020603050405020304" pitchFamily="18" charset="0"/>
            </a:endParaRPr>
          </a:p>
          <a:p>
            <a:pPr>
              <a:buFont typeface="Wingdings" panose="05000000000000000000" pitchFamily="2" charset="2"/>
              <a:buNone/>
            </a:pPr>
            <a:endParaRPr lang="en-US" altLang="en-US">
              <a:cs typeface="Times New Roman" panose="02020603050405020304" pitchFamily="18" charset="0"/>
            </a:endParaRPr>
          </a:p>
          <a:p>
            <a:pPr>
              <a:buFont typeface="Wingdings" panose="05000000000000000000" pitchFamily="2" charset="2"/>
              <a:buNone/>
            </a:pPr>
            <a:r>
              <a:rPr lang="en-US" altLang="en-US">
                <a:cs typeface="Times New Roman" panose="02020603050405020304" pitchFamily="18" charset="0"/>
              </a:rPr>
              <a:t>Can the worker refuse the vaccination?</a:t>
            </a:r>
          </a:p>
          <a:p>
            <a:pPr>
              <a:buFont typeface="Wingdings" panose="05000000000000000000" pitchFamily="2" charset="2"/>
              <a:buNone/>
            </a:pPr>
            <a:endParaRPr lang="en-US" altLang="en-US">
              <a:cs typeface="Times New Roman" panose="02020603050405020304" pitchFamily="18" charset="0"/>
            </a:endParaRPr>
          </a:p>
          <a:p>
            <a:pPr lvl="1">
              <a:buFont typeface="Wingdings" panose="05000000000000000000" pitchFamily="2" charset="2"/>
              <a:buChar char="Ø"/>
            </a:pPr>
            <a:r>
              <a:rPr lang="en-US" altLang="en-US">
                <a:cs typeface="Times New Roman" panose="02020603050405020304" pitchFamily="18" charset="0"/>
              </a:rPr>
              <a:t>Yes.  To refuse the vaccination, the worker has to sign a form saying they don’t want the vaccination.</a:t>
            </a:r>
          </a:p>
          <a:p>
            <a:pPr lvl="1">
              <a:buFont typeface="Wingdings" panose="05000000000000000000" pitchFamily="2" charset="2"/>
              <a:buChar char="Ø"/>
            </a:pPr>
            <a:endParaRPr lang="en-US" altLang="en-US">
              <a:cs typeface="Times New Roman" panose="02020603050405020304" pitchFamily="18" charset="0"/>
            </a:endParaRPr>
          </a:p>
          <a:p>
            <a:pPr>
              <a:buFont typeface="Wingdings" panose="05000000000000000000" pitchFamily="2" charset="2"/>
              <a:buNone/>
            </a:pPr>
            <a:endParaRPr lang="en-US" altLang="en-US">
              <a:cs typeface="Times New Roman" panose="02020603050405020304" pitchFamily="18" charset="0"/>
            </a:endParaRPr>
          </a:p>
          <a:p>
            <a:pPr>
              <a:buFont typeface="Wingdings" panose="05000000000000000000" pitchFamily="2" charset="2"/>
              <a:buNone/>
            </a:pPr>
            <a:r>
              <a:rPr lang="en-US" altLang="en-US">
                <a:cs typeface="Times New Roman" panose="02020603050405020304" pitchFamily="18" charset="0"/>
              </a:rPr>
              <a:t>If a worker refuses the vaccination, can they later get the vaccination if they continue having exposure?</a:t>
            </a:r>
          </a:p>
          <a:p>
            <a:pPr>
              <a:buFont typeface="Wingdings" panose="05000000000000000000" pitchFamily="2" charset="2"/>
              <a:buNone/>
            </a:pPr>
            <a:endParaRPr lang="en-US" altLang="en-US">
              <a:cs typeface="Times New Roman" panose="02020603050405020304" pitchFamily="18" charset="0"/>
            </a:endParaRPr>
          </a:p>
          <a:p>
            <a:pPr lvl="1">
              <a:buFont typeface="Wingdings" panose="05000000000000000000" pitchFamily="2" charset="2"/>
              <a:buChar char="Ø"/>
            </a:pPr>
            <a:r>
              <a:rPr lang="en-US" altLang="en-US">
                <a:cs typeface="Times New Roman" panose="02020603050405020304" pitchFamily="18" charset="0"/>
              </a:rPr>
              <a:t>Yes. </a:t>
            </a:r>
          </a:p>
          <a:p>
            <a:pPr lvl="1">
              <a:buFont typeface="Wingdings" panose="05000000000000000000" pitchFamily="2" charset="2"/>
              <a:buChar char="Ø"/>
            </a:pPr>
            <a:endParaRPr lang="en-US" altLang="en-US">
              <a:cs typeface="Times New Roman" panose="02020603050405020304" pitchFamily="18" charset="0"/>
            </a:endParaRPr>
          </a:p>
          <a:p>
            <a:pPr>
              <a:buFont typeface="Wingdings" panose="05000000000000000000" pitchFamily="2" charset="2"/>
              <a:buNone/>
            </a:pPr>
            <a:endParaRPr lang="en-US" altLang="en-US">
              <a:cs typeface="Times New Roman" panose="02020603050405020304" pitchFamily="18" charset="0"/>
            </a:endParaRPr>
          </a:p>
          <a:p>
            <a:pPr>
              <a:buFont typeface="Wingdings" panose="05000000000000000000" pitchFamily="2" charset="2"/>
              <a:buNone/>
            </a:pPr>
            <a:r>
              <a:rPr lang="en-US" altLang="en-US">
                <a:cs typeface="Times New Roman" panose="02020603050405020304" pitchFamily="18" charset="0"/>
              </a:rPr>
              <a:t>How many times does the worker</a:t>
            </a:r>
          </a:p>
          <a:p>
            <a:pPr>
              <a:buFont typeface="Wingdings" panose="05000000000000000000" pitchFamily="2" charset="2"/>
              <a:buNone/>
            </a:pPr>
            <a:r>
              <a:rPr lang="en-US" altLang="en-US">
                <a:cs typeface="Times New Roman" panose="02020603050405020304" pitchFamily="18" charset="0"/>
              </a:rPr>
              <a:t>have to be vaccinated?</a:t>
            </a:r>
          </a:p>
          <a:p>
            <a:pPr>
              <a:buFont typeface="Wingdings" panose="05000000000000000000" pitchFamily="2" charset="2"/>
              <a:buNone/>
            </a:pPr>
            <a:endParaRPr lang="en-US" altLang="en-US">
              <a:cs typeface="Times New Roman" panose="02020603050405020304" pitchFamily="18" charset="0"/>
            </a:endParaRPr>
          </a:p>
          <a:p>
            <a:pPr lvl="1">
              <a:buFont typeface="Wingdings" panose="05000000000000000000" pitchFamily="2" charset="2"/>
              <a:buChar char="Ø"/>
            </a:pPr>
            <a:r>
              <a:rPr lang="en-US" altLang="en-US">
                <a:cs typeface="Times New Roman" panose="02020603050405020304" pitchFamily="18" charset="0"/>
              </a:rPr>
              <a:t>If the vaccine has worked,</a:t>
            </a:r>
          </a:p>
          <a:p>
            <a:pPr lvl="1">
              <a:buFont typeface="Wingdings" panose="05000000000000000000" pitchFamily="2" charset="2"/>
              <a:buNone/>
            </a:pPr>
            <a:r>
              <a:rPr lang="en-US" altLang="en-US">
                <a:cs typeface="Times New Roman" panose="02020603050405020304" pitchFamily="18" charset="0"/>
              </a:rPr>
              <a:t>	only once.  It’s good for life.</a:t>
            </a:r>
          </a:p>
        </p:txBody>
      </p:sp>
      <p:pic>
        <p:nvPicPr>
          <p:cNvPr id="73733" name="Picture 6" descr="Vacuna copy">
            <a:extLst>
              <a:ext uri="{FF2B5EF4-FFF2-40B4-BE49-F238E27FC236}">
                <a16:creationId xmlns:a16="http://schemas.microsoft.com/office/drawing/2014/main" id="{966CAE9C-A6E2-43F6-A2C8-E5EEA42A9240}"/>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4191000" y="6637338"/>
            <a:ext cx="2333625" cy="20796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5">
            <a:extLst>
              <a:ext uri="{FF2B5EF4-FFF2-40B4-BE49-F238E27FC236}">
                <a16:creationId xmlns:a16="http://schemas.microsoft.com/office/drawing/2014/main" id="{F0BC2A37-3997-4374-BFB8-CEBB74D16680}"/>
              </a:ext>
            </a:extLst>
          </p:cNvPr>
          <p:cNvSpPr txBox="1">
            <a:spLocks noChangeArrowheads="1"/>
          </p:cNvSpPr>
          <p:nvPr/>
        </p:nvSpPr>
        <p:spPr bwMode="auto">
          <a:xfrm>
            <a:off x="304800" y="1282700"/>
            <a:ext cx="6176963" cy="741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85800" indent="-22542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cs typeface="Times New Roman" panose="02020603050405020304" pitchFamily="18" charset="0"/>
              </a:rPr>
              <a:t>Los patrones deben poner la vacuna contra la hepatitis B a la disposición de todos los trabajadores que tienen exposición en el trabajo.</a:t>
            </a: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r>
              <a:rPr lang="es-ES_tradnl" altLang="en-US">
                <a:cs typeface="Times New Roman" panose="02020603050405020304" pitchFamily="18" charset="0"/>
              </a:rPr>
              <a:t>La serie de 3 vacunas y la prueba comprobante que la vacuna agarró efecto</a:t>
            </a:r>
            <a:r>
              <a:rPr lang="es-ES_tradnl" altLang="en-US"/>
              <a:t>,</a:t>
            </a:r>
            <a:r>
              <a:rPr lang="es-ES_tradnl" altLang="en-US">
                <a:cs typeface="Times New Roman" panose="02020603050405020304" pitchFamily="18" charset="0"/>
              </a:rPr>
              <a:t> se ofrece </a:t>
            </a:r>
            <a:r>
              <a:rPr lang="es-ES_tradnl" altLang="en-US" u="sng">
                <a:cs typeface="Times New Roman" panose="02020603050405020304" pitchFamily="18" charset="0"/>
              </a:rPr>
              <a:t>sin costo</a:t>
            </a:r>
            <a:r>
              <a:rPr lang="es-ES_tradnl" altLang="en-US">
                <a:cs typeface="Times New Roman" panose="02020603050405020304" pitchFamily="18" charset="0"/>
              </a:rPr>
              <a:t> a los trabajadores.</a:t>
            </a: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r>
              <a:rPr lang="es-ES_tradnl" altLang="en-US">
                <a:cs typeface="Times New Roman" panose="02020603050405020304" pitchFamily="18" charset="0"/>
              </a:rPr>
              <a:t>¿Cuando se tiene que poner la vacuna a disposición de los trabajadores?</a:t>
            </a:r>
          </a:p>
          <a:p>
            <a:endParaRPr lang="es-ES_tradnl" altLang="en-US">
              <a:cs typeface="Times New Roman" panose="02020603050405020304" pitchFamily="18" charset="0"/>
            </a:endParaRPr>
          </a:p>
          <a:p>
            <a:pPr lvl="1">
              <a:buFont typeface="Wingdings" panose="05000000000000000000" pitchFamily="2" charset="2"/>
              <a:buChar char="Ø"/>
            </a:pPr>
            <a:r>
              <a:rPr lang="es-ES_tradnl" altLang="en-US">
                <a:cs typeface="Times New Roman" panose="02020603050405020304" pitchFamily="18" charset="0"/>
              </a:rPr>
              <a:t>Dentro de los primeros 10 días del comienzo de la primer tarea – a menos que el trabajador ya haya recibido la series; pruebas de anticuerpos indican que el trabajador es inmune; o por razones medicas, al trabajador no se le puede vacunar.</a:t>
            </a: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a:buFont typeface="Wingdings" panose="05000000000000000000" pitchFamily="2" charset="2"/>
              <a:buNone/>
            </a:pPr>
            <a:r>
              <a:rPr lang="es-ES_tradnl" altLang="en-US">
                <a:cs typeface="Times New Roman" panose="02020603050405020304" pitchFamily="18" charset="0"/>
              </a:rPr>
              <a:t>¿Puede reusar la vacuna el trabajador?</a:t>
            </a:r>
          </a:p>
          <a:p>
            <a:pPr>
              <a:buFont typeface="Wingdings" panose="05000000000000000000" pitchFamily="2" charset="2"/>
              <a:buNone/>
            </a:pPr>
            <a:endParaRPr lang="es-ES_tradnl" altLang="en-US">
              <a:cs typeface="Times New Roman" panose="02020603050405020304" pitchFamily="18" charset="0"/>
            </a:endParaRPr>
          </a:p>
          <a:p>
            <a:pPr lvl="1">
              <a:buFont typeface="Wingdings" panose="05000000000000000000" pitchFamily="2" charset="2"/>
              <a:buChar char="Ø"/>
            </a:pPr>
            <a:r>
              <a:rPr lang="es-ES_tradnl" altLang="en-US">
                <a:cs typeface="Times New Roman" panose="02020603050405020304" pitchFamily="18" charset="0"/>
              </a:rPr>
              <a:t>Sí.  Para rehusar la vacuna, el trabador tiene que firmar un formulario que dice que no quiere la vacuna.</a:t>
            </a: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a:buFont typeface="Wingdings" panose="05000000000000000000" pitchFamily="2" charset="2"/>
              <a:buNone/>
            </a:pPr>
            <a:r>
              <a:rPr lang="es-ES_tradnl" altLang="en-US">
                <a:cs typeface="Times New Roman" panose="02020603050405020304" pitchFamily="18" charset="0"/>
              </a:rPr>
              <a:t>¿Si el trabajador rehúsa la vacuna, después pueden obtenerla si sigue teniendo exposición?</a:t>
            </a:r>
          </a:p>
          <a:p>
            <a:pPr>
              <a:buFont typeface="Wingdings" panose="05000000000000000000" pitchFamily="2" charset="2"/>
              <a:buNone/>
            </a:pPr>
            <a:endParaRPr lang="es-ES_tradnl" altLang="en-US">
              <a:cs typeface="Times New Roman" panose="02020603050405020304" pitchFamily="18" charset="0"/>
            </a:endParaRPr>
          </a:p>
          <a:p>
            <a:pPr lvl="1">
              <a:buFont typeface="Wingdings" panose="05000000000000000000" pitchFamily="2" charset="2"/>
              <a:buChar char="Ø"/>
            </a:pPr>
            <a:r>
              <a:rPr lang="es-ES_tradnl" altLang="en-US">
                <a:cs typeface="Times New Roman" panose="02020603050405020304" pitchFamily="18" charset="0"/>
              </a:rPr>
              <a:t>Sí.</a:t>
            </a: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a:buFont typeface="Wingdings" panose="05000000000000000000" pitchFamily="2" charset="2"/>
              <a:buNone/>
            </a:pPr>
            <a:r>
              <a:rPr lang="es-ES_tradnl" altLang="en-US">
                <a:cs typeface="Times New Roman" panose="02020603050405020304" pitchFamily="18" charset="0"/>
              </a:rPr>
              <a:t>¿Cuantas veces tiene que ser</a:t>
            </a:r>
          </a:p>
          <a:p>
            <a:pPr>
              <a:buFont typeface="Wingdings" panose="05000000000000000000" pitchFamily="2" charset="2"/>
              <a:buNone/>
            </a:pPr>
            <a:r>
              <a:rPr lang="es-ES_tradnl" altLang="en-US">
                <a:cs typeface="Times New Roman" panose="02020603050405020304" pitchFamily="18" charset="0"/>
              </a:rPr>
              <a:t>vacunado el trabajador?</a:t>
            </a:r>
          </a:p>
          <a:p>
            <a:pPr>
              <a:buFont typeface="Wingdings" panose="05000000000000000000" pitchFamily="2" charset="2"/>
              <a:buNone/>
            </a:pPr>
            <a:endParaRPr lang="es-ES_tradnl" altLang="en-US">
              <a:cs typeface="Times New Roman" panose="02020603050405020304" pitchFamily="18" charset="0"/>
            </a:endParaRPr>
          </a:p>
          <a:p>
            <a:pPr lvl="1">
              <a:buFont typeface="Wingdings" panose="05000000000000000000" pitchFamily="2" charset="2"/>
              <a:buChar char="Ø"/>
            </a:pPr>
            <a:r>
              <a:rPr lang="es-ES_tradnl" altLang="en-US">
                <a:cs typeface="Times New Roman" panose="02020603050405020304" pitchFamily="18" charset="0"/>
              </a:rPr>
              <a:t>Si la vacuna esta trabajando,</a:t>
            </a:r>
          </a:p>
          <a:p>
            <a:pPr lvl="1">
              <a:buFont typeface="Wingdings" panose="05000000000000000000" pitchFamily="2" charset="2"/>
              <a:buNone/>
            </a:pPr>
            <a:r>
              <a:rPr lang="es-ES_tradnl" altLang="en-US">
                <a:cs typeface="Times New Roman" panose="02020603050405020304" pitchFamily="18" charset="0"/>
              </a:rPr>
              <a:t>	solamente una vez. </a:t>
            </a:r>
          </a:p>
          <a:p>
            <a:pPr lvl="1">
              <a:buFont typeface="Wingdings" panose="05000000000000000000" pitchFamily="2" charset="2"/>
              <a:buNone/>
            </a:pPr>
            <a:r>
              <a:rPr lang="es-ES_tradnl" altLang="en-US">
                <a:cs typeface="Times New Roman" panose="02020603050405020304" pitchFamily="18" charset="0"/>
              </a:rPr>
              <a:t>	Protege para toda la vida.</a:t>
            </a:r>
          </a:p>
        </p:txBody>
      </p:sp>
      <p:sp>
        <p:nvSpPr>
          <p:cNvPr id="75779" name="AutoShape 2">
            <a:extLst>
              <a:ext uri="{FF2B5EF4-FFF2-40B4-BE49-F238E27FC236}">
                <a16:creationId xmlns:a16="http://schemas.microsoft.com/office/drawing/2014/main" id="{F4D6CEFF-4151-4643-9ACA-D9AE36BF9373}"/>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75780" name="Text Box 3">
            <a:extLst>
              <a:ext uri="{FF2B5EF4-FFF2-40B4-BE49-F238E27FC236}">
                <a16:creationId xmlns:a16="http://schemas.microsoft.com/office/drawing/2014/main" id="{DC633BD1-235E-4465-A038-4DF189623EB9}"/>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Vacuna</a:t>
            </a:r>
            <a:endParaRPr lang="en-US" altLang="en-US" sz="2800"/>
          </a:p>
        </p:txBody>
      </p:sp>
      <p:pic>
        <p:nvPicPr>
          <p:cNvPr id="75781" name="Picture 6" descr="Vacuna copy">
            <a:extLst>
              <a:ext uri="{FF2B5EF4-FFF2-40B4-BE49-F238E27FC236}">
                <a16:creationId xmlns:a16="http://schemas.microsoft.com/office/drawing/2014/main" id="{FBD88202-70C7-4276-B5F9-699A650D1D03}"/>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4191000" y="6637338"/>
            <a:ext cx="2333625" cy="20796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026" descr="Waiting room doctor">
            <a:extLst>
              <a:ext uri="{FF2B5EF4-FFF2-40B4-BE49-F238E27FC236}">
                <a16:creationId xmlns:a16="http://schemas.microsoft.com/office/drawing/2014/main" id="{8874CD6E-3372-4035-818C-504E3F501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6934200"/>
            <a:ext cx="1778000" cy="1778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7827" name="AutoShape 1027">
            <a:extLst>
              <a:ext uri="{FF2B5EF4-FFF2-40B4-BE49-F238E27FC236}">
                <a16:creationId xmlns:a16="http://schemas.microsoft.com/office/drawing/2014/main" id="{CB9D7885-5E9E-454A-B659-16E5DB7ECDAF}"/>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77828" name="Text Box 1028">
            <a:extLst>
              <a:ext uri="{FF2B5EF4-FFF2-40B4-BE49-F238E27FC236}">
                <a16:creationId xmlns:a16="http://schemas.microsoft.com/office/drawing/2014/main" id="{E52D2ABE-F3D2-4537-BF06-9CB903319039}"/>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Follow-up</a:t>
            </a:r>
          </a:p>
        </p:txBody>
      </p:sp>
      <p:sp>
        <p:nvSpPr>
          <p:cNvPr id="77829" name="Text Box 1029">
            <a:extLst>
              <a:ext uri="{FF2B5EF4-FFF2-40B4-BE49-F238E27FC236}">
                <a16:creationId xmlns:a16="http://schemas.microsoft.com/office/drawing/2014/main" id="{19A7BD6E-E4FF-452B-B21C-2A7954D11D5D}"/>
              </a:ext>
            </a:extLst>
          </p:cNvPr>
          <p:cNvSpPr txBox="1">
            <a:spLocks noChangeArrowheads="1"/>
          </p:cNvSpPr>
          <p:nvPr/>
        </p:nvSpPr>
        <p:spPr bwMode="auto">
          <a:xfrm>
            <a:off x="228600" y="4419600"/>
            <a:ext cx="5029200" cy="3970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2024063" indent="-30163">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If exposure happens, the employer must take action.</a:t>
            </a:r>
          </a:p>
          <a:p>
            <a:endParaRPr lang="en-US" altLang="en-US"/>
          </a:p>
          <a:p>
            <a:r>
              <a:rPr lang="en-US" altLang="en-US"/>
              <a:t>These are some things the employer must do:</a:t>
            </a:r>
          </a:p>
          <a:p>
            <a:endParaRPr lang="en-US" altLang="en-US">
              <a:cs typeface="Times New Roman" panose="02020603050405020304" pitchFamily="18" charset="0"/>
            </a:endParaRPr>
          </a:p>
          <a:p>
            <a:pPr lvl="1">
              <a:buFont typeface="Wingdings" panose="05000000000000000000" pitchFamily="2" charset="2"/>
              <a:buChar char="Ø"/>
            </a:pPr>
            <a:r>
              <a:rPr lang="en-US" altLang="en-US">
                <a:cs typeface="Times New Roman" panose="02020603050405020304" pitchFamily="18" charset="0"/>
              </a:rPr>
              <a:t>Make notes of the route of exposure.</a:t>
            </a: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r>
              <a:rPr lang="en-US" altLang="en-US">
                <a:cs typeface="Times New Roman" panose="02020603050405020304" pitchFamily="18" charset="0"/>
              </a:rPr>
              <a:t>Identify the source individual and whether he/she has HIV / HBV (unless it can’t be done or prohibited by law).</a:t>
            </a: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r>
              <a:rPr lang="en-US" altLang="en-US">
                <a:cs typeface="Times New Roman" panose="02020603050405020304" pitchFamily="18" charset="0"/>
              </a:rPr>
              <a:t>Testing to determine HIV and HBV </a:t>
            </a:r>
            <a:r>
              <a:rPr lang="es-ES_tradnl" altLang="en-US">
                <a:cs typeface="Times New Roman" panose="02020603050405020304" pitchFamily="18" charset="0"/>
              </a:rPr>
              <a:t>has infected the person</a:t>
            </a:r>
            <a:r>
              <a:rPr lang="en-US" altLang="en-US">
                <a:cs typeface="Times New Roman" panose="02020603050405020304" pitchFamily="18" charset="0"/>
              </a:rPr>
              <a:t>.</a:t>
            </a: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r>
              <a:rPr lang="en-US" altLang="en-US">
                <a:cs typeface="Times New Roman" panose="02020603050405020304" pitchFamily="18" charset="0"/>
              </a:rPr>
              <a:t>Counseling and safe and effective treatment.</a:t>
            </a: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r>
              <a:rPr lang="en-US" altLang="en-US">
                <a:cs typeface="Times New Roman" panose="02020603050405020304" pitchFamily="18" charset="0"/>
              </a:rPr>
              <a:t>Record and </a:t>
            </a:r>
            <a:r>
              <a:rPr lang="es-ES_tradnl" altLang="en-US">
                <a:cs typeface="Times New Roman" panose="02020603050405020304" pitchFamily="18" charset="0"/>
              </a:rPr>
              <a:t>keep</a:t>
            </a:r>
            <a:r>
              <a:rPr lang="en-US" altLang="en-US">
                <a:cs typeface="Times New Roman" panose="02020603050405020304" pitchFamily="18" charset="0"/>
              </a:rPr>
              <a:t> records of exposures. </a:t>
            </a:r>
          </a:p>
          <a:p>
            <a:pPr lvl="1">
              <a:buFont typeface="Wingdings" panose="05000000000000000000" pitchFamily="2" charset="2"/>
              <a:buNone/>
            </a:pPr>
            <a:r>
              <a:rPr lang="en-US" altLang="en-US">
                <a:cs typeface="Times New Roman" panose="02020603050405020304" pitchFamily="18" charset="0"/>
              </a:rPr>
              <a:t>	This includes recording when</a:t>
            </a:r>
          </a:p>
          <a:p>
            <a:pPr lvl="1">
              <a:buFont typeface="Wingdings" panose="05000000000000000000" pitchFamily="2" charset="2"/>
              <a:buNone/>
            </a:pPr>
            <a:r>
              <a:rPr lang="en-US" altLang="en-US">
                <a:cs typeface="Times New Roman" panose="02020603050405020304" pitchFamily="18" charset="0"/>
              </a:rPr>
              <a:t>	syringes are found.  The records</a:t>
            </a:r>
          </a:p>
          <a:p>
            <a:pPr lvl="1">
              <a:buFont typeface="Wingdings" panose="05000000000000000000" pitchFamily="2" charset="2"/>
              <a:buNone/>
            </a:pPr>
            <a:r>
              <a:rPr lang="en-US" altLang="en-US">
                <a:cs typeface="Times New Roman" panose="02020603050405020304" pitchFamily="18" charset="0"/>
              </a:rPr>
              <a:t>	must be kept for 30 years.</a:t>
            </a:r>
          </a:p>
        </p:txBody>
      </p:sp>
      <p:pic>
        <p:nvPicPr>
          <p:cNvPr id="77830" name="Picture 1030">
            <a:extLst>
              <a:ext uri="{FF2B5EF4-FFF2-40B4-BE49-F238E27FC236}">
                <a16:creationId xmlns:a16="http://schemas.microsoft.com/office/drawing/2014/main" id="{1B1C3B62-E333-4F6D-BAE2-B329E2D10978}"/>
              </a:ext>
            </a:extLst>
          </p:cNvPr>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939800" y="1765300"/>
            <a:ext cx="2895600" cy="21717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77831" name="Text Box 1031">
            <a:extLst>
              <a:ext uri="{FF2B5EF4-FFF2-40B4-BE49-F238E27FC236}">
                <a16:creationId xmlns:a16="http://schemas.microsoft.com/office/drawing/2014/main" id="{A2DF199D-0E35-4814-91F8-6CBFFCD10AD3}"/>
              </a:ext>
            </a:extLst>
          </p:cNvPr>
          <p:cNvSpPr txBox="1">
            <a:spLocks noChangeArrowheads="1"/>
          </p:cNvSpPr>
          <p:nvPr/>
        </p:nvSpPr>
        <p:spPr bwMode="auto">
          <a:xfrm>
            <a:off x="3530600" y="1308100"/>
            <a:ext cx="2743200" cy="1158875"/>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2024063" indent="-30163">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An exposure incident is when a worker contacts blood or OPIM through broken skin, through the eyes, nose, mouth</a:t>
            </a:r>
            <a:r>
              <a:rPr lang="es-ES_tradnl" altLang="en-US"/>
              <a:t>,</a:t>
            </a:r>
            <a:r>
              <a:rPr lang="en-US" altLang="en-US"/>
              <a:t> or by a wound such as a needlestick.</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a:extLst>
              <a:ext uri="{FF2B5EF4-FFF2-40B4-BE49-F238E27FC236}">
                <a16:creationId xmlns:a16="http://schemas.microsoft.com/office/drawing/2014/main" id="{6E8903B0-0FE5-4BF5-AF85-3E64ACB1AEB7}"/>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79875" name="Text Box 3">
            <a:extLst>
              <a:ext uri="{FF2B5EF4-FFF2-40B4-BE49-F238E27FC236}">
                <a16:creationId xmlns:a16="http://schemas.microsoft.com/office/drawing/2014/main" id="{84A63413-9E86-47D8-9DA6-334F933B4E6C}"/>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Seguimiento</a:t>
            </a:r>
            <a:endParaRPr lang="en-US" altLang="en-US" sz="2800"/>
          </a:p>
        </p:txBody>
      </p:sp>
      <p:sp>
        <p:nvSpPr>
          <p:cNvPr id="79876" name="Text Box 4">
            <a:extLst>
              <a:ext uri="{FF2B5EF4-FFF2-40B4-BE49-F238E27FC236}">
                <a16:creationId xmlns:a16="http://schemas.microsoft.com/office/drawing/2014/main" id="{4A80891F-50B0-417E-8A28-86AE9B5F20A0}"/>
              </a:ext>
            </a:extLst>
          </p:cNvPr>
          <p:cNvSpPr txBox="1">
            <a:spLocks noChangeArrowheads="1"/>
          </p:cNvSpPr>
          <p:nvPr/>
        </p:nvSpPr>
        <p:spPr bwMode="auto">
          <a:xfrm>
            <a:off x="228600" y="4419600"/>
            <a:ext cx="4724400" cy="4186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2024063" indent="-30163">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cs typeface="Times New Roman" panose="02020603050405020304" pitchFamily="18" charset="0"/>
              </a:rPr>
              <a:t>Si pasa una exposición, el patrón debe tomar acción.</a:t>
            </a:r>
          </a:p>
          <a:p>
            <a:endParaRPr lang="es-ES_tradnl" altLang="en-US">
              <a:cs typeface="Times New Roman" panose="02020603050405020304" pitchFamily="18" charset="0"/>
            </a:endParaRPr>
          </a:p>
          <a:p>
            <a:r>
              <a:rPr lang="es-ES_tradnl" altLang="en-US">
                <a:cs typeface="Times New Roman" panose="02020603050405020304" pitchFamily="18" charset="0"/>
              </a:rPr>
              <a:t>Estas son algunas de las cosas que debe hacer el patrón:</a:t>
            </a:r>
          </a:p>
          <a:p>
            <a:endParaRPr lang="es-ES_tradnl" altLang="en-US">
              <a:cs typeface="Times New Roman" panose="02020603050405020304" pitchFamily="18" charset="0"/>
            </a:endParaRPr>
          </a:p>
          <a:p>
            <a:pPr lvl="1">
              <a:buFont typeface="Wingdings" panose="05000000000000000000" pitchFamily="2" charset="2"/>
              <a:buChar char="Ø"/>
            </a:pPr>
            <a:r>
              <a:rPr lang="es-ES_tradnl" altLang="en-US">
                <a:cs typeface="Times New Roman" panose="02020603050405020304" pitchFamily="18" charset="0"/>
              </a:rPr>
              <a:t>Tomar notas de la vía de exposición.</a:t>
            </a: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r>
              <a:rPr lang="es-ES_tradnl" altLang="en-US">
                <a:cs typeface="Times New Roman" panose="02020603050405020304" pitchFamily="18" charset="0"/>
              </a:rPr>
              <a:t>Identificar la persona quien es la fuente y si el ó ella tiene VIH / VHB (a menos que no se pueda ó no lo permita la ley).</a:t>
            </a: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r>
              <a:rPr lang="es-ES_tradnl" altLang="en-US">
                <a:cs typeface="Times New Roman" panose="02020603050405020304" pitchFamily="18" charset="0"/>
              </a:rPr>
              <a:t>Pruebas para saber si VIH o HBV a infectado a la persona.</a:t>
            </a: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r>
              <a:rPr lang="es-ES_tradnl" altLang="en-US">
                <a:cs typeface="Times New Roman" panose="02020603050405020304" pitchFamily="18" charset="0"/>
              </a:rPr>
              <a:t>Consulta y tratamiento seguro y efectivo.</a:t>
            </a: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r>
              <a:rPr lang="es-ES_tradnl" altLang="en-US">
                <a:cs typeface="Times New Roman" panose="02020603050405020304" pitchFamily="18" charset="0"/>
              </a:rPr>
              <a:t>Anotar y guardar archivos de las exposiciones.</a:t>
            </a:r>
          </a:p>
          <a:p>
            <a:pPr lvl="1">
              <a:buFont typeface="Wingdings" panose="05000000000000000000" pitchFamily="2" charset="2"/>
              <a:buNone/>
            </a:pPr>
            <a:r>
              <a:rPr lang="es-ES_tradnl" altLang="en-US">
                <a:cs typeface="Times New Roman" panose="02020603050405020304" pitchFamily="18" charset="0"/>
              </a:rPr>
              <a:t>	Esto incluye anotar  cuando se encuentran</a:t>
            </a:r>
          </a:p>
          <a:p>
            <a:pPr lvl="1">
              <a:buFont typeface="Wingdings" panose="05000000000000000000" pitchFamily="2" charset="2"/>
              <a:buNone/>
            </a:pPr>
            <a:r>
              <a:rPr lang="es-ES_tradnl" altLang="en-US">
                <a:cs typeface="Times New Roman" panose="02020603050405020304" pitchFamily="18" charset="0"/>
              </a:rPr>
              <a:t>	jeringas.  Los archivos se</a:t>
            </a:r>
          </a:p>
          <a:p>
            <a:pPr lvl="1">
              <a:buFont typeface="Wingdings" panose="05000000000000000000" pitchFamily="2" charset="2"/>
              <a:buNone/>
            </a:pPr>
            <a:r>
              <a:rPr lang="es-ES_tradnl" altLang="en-US">
                <a:cs typeface="Times New Roman" panose="02020603050405020304" pitchFamily="18" charset="0"/>
              </a:rPr>
              <a:t>	deben guardar por 30 años.</a:t>
            </a:r>
          </a:p>
        </p:txBody>
      </p:sp>
      <p:grpSp>
        <p:nvGrpSpPr>
          <p:cNvPr id="79877" name="Group 5">
            <a:extLst>
              <a:ext uri="{FF2B5EF4-FFF2-40B4-BE49-F238E27FC236}">
                <a16:creationId xmlns:a16="http://schemas.microsoft.com/office/drawing/2014/main" id="{A8CF77F2-0CA9-4F31-8524-ABCC883F4817}"/>
              </a:ext>
            </a:extLst>
          </p:cNvPr>
          <p:cNvGrpSpPr>
            <a:grpSpLocks/>
          </p:cNvGrpSpPr>
          <p:nvPr/>
        </p:nvGrpSpPr>
        <p:grpSpPr bwMode="auto">
          <a:xfrm>
            <a:off x="939800" y="1308100"/>
            <a:ext cx="5334000" cy="2628900"/>
            <a:chOff x="528" y="1008"/>
            <a:chExt cx="3360" cy="1656"/>
          </a:xfrm>
        </p:grpSpPr>
        <p:pic>
          <p:nvPicPr>
            <p:cNvPr id="79879" name="Picture 6">
              <a:extLst>
                <a:ext uri="{FF2B5EF4-FFF2-40B4-BE49-F238E27FC236}">
                  <a16:creationId xmlns:a16="http://schemas.microsoft.com/office/drawing/2014/main" id="{26883327-ED26-4F2D-88A2-3BC5306A582E}"/>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528" y="1296"/>
              <a:ext cx="1824" cy="136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79880" name="Text Box 7">
              <a:extLst>
                <a:ext uri="{FF2B5EF4-FFF2-40B4-BE49-F238E27FC236}">
                  <a16:creationId xmlns:a16="http://schemas.microsoft.com/office/drawing/2014/main" id="{CC51599E-0159-4182-9EEE-B990692AEC51}"/>
                </a:ext>
              </a:extLst>
            </p:cNvPr>
            <p:cNvSpPr txBox="1">
              <a:spLocks noChangeArrowheads="1"/>
            </p:cNvSpPr>
            <p:nvPr/>
          </p:nvSpPr>
          <p:spPr bwMode="auto">
            <a:xfrm>
              <a:off x="2160" y="1008"/>
              <a:ext cx="1728" cy="864"/>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2024063" indent="-30163">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cs typeface="Times New Roman" panose="02020603050405020304" pitchFamily="18" charset="0"/>
                </a:rPr>
                <a:t>Un evento de exposición es cuando un trabajador toca sangre u OPIM a través de piel cortada, a través de los ojos, nariz, boca, o por una herida tal como un piquete de aguja. </a:t>
              </a:r>
            </a:p>
          </p:txBody>
        </p:sp>
      </p:grpSp>
      <p:pic>
        <p:nvPicPr>
          <p:cNvPr id="79878" name="Picture 8" descr="Waiting room doctor">
            <a:extLst>
              <a:ext uri="{FF2B5EF4-FFF2-40B4-BE49-F238E27FC236}">
                <a16:creationId xmlns:a16="http://schemas.microsoft.com/office/drawing/2014/main" id="{0562E186-DD37-4813-A376-822CB87BE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6934200"/>
            <a:ext cx="1778000" cy="1778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3CA80BF0-67A1-4C50-B3DA-9D36200549D1}"/>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b="1">
                <a:solidFill>
                  <a:schemeClr val="tx1"/>
                </a:solidFill>
                <a:latin typeface="Times New Roman" panose="02020603050405020304" pitchFamily="18" charset="0"/>
              </a:defRPr>
            </a:lvl1pPr>
            <a:lvl2pPr marL="742950" indent="-285750" defTabSz="692150">
              <a:defRPr sz="1400" b="1">
                <a:solidFill>
                  <a:schemeClr val="tx1"/>
                </a:solidFill>
                <a:latin typeface="Times New Roman" panose="02020603050405020304" pitchFamily="18" charset="0"/>
              </a:defRPr>
            </a:lvl2pPr>
            <a:lvl3pPr marL="1143000" indent="-228600" defTabSz="692150">
              <a:defRPr sz="1400" b="1">
                <a:solidFill>
                  <a:schemeClr val="tx1"/>
                </a:solidFill>
                <a:latin typeface="Times New Roman" panose="02020603050405020304" pitchFamily="18" charset="0"/>
              </a:defRPr>
            </a:lvl3pPr>
            <a:lvl4pPr marL="1600200" indent="-228600" defTabSz="692150">
              <a:defRPr sz="1400" b="1">
                <a:solidFill>
                  <a:schemeClr val="tx1"/>
                </a:solidFill>
                <a:latin typeface="Times New Roman" panose="02020603050405020304" pitchFamily="18" charset="0"/>
              </a:defRPr>
            </a:lvl4pPr>
            <a:lvl5pPr marL="2057400" indent="-228600" defTabSz="692150">
              <a:defRPr sz="1400" b="1">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2000"/>
              <a:t>Oregon OSHA Occupational Safety and Health Program in Spanish </a:t>
            </a:r>
          </a:p>
        </p:txBody>
      </p:sp>
      <p:sp>
        <p:nvSpPr>
          <p:cNvPr id="10243" name="Text Box 32">
            <a:extLst>
              <a:ext uri="{FF2B5EF4-FFF2-40B4-BE49-F238E27FC236}">
                <a16:creationId xmlns:a16="http://schemas.microsoft.com/office/drawing/2014/main" id="{0D205A77-400A-4044-BBBE-963822416F83}"/>
              </a:ext>
            </a:extLst>
          </p:cNvPr>
          <p:cNvSpPr txBox="1">
            <a:spLocks noChangeArrowheads="1"/>
          </p:cNvSpPr>
          <p:nvPr/>
        </p:nvSpPr>
        <p:spPr bwMode="auto">
          <a:xfrm>
            <a:off x="2486025" y="4840288"/>
            <a:ext cx="1828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These modules are designed to be taught in 30 to 60 minutes.</a:t>
            </a:r>
            <a:endParaRPr lang="en-US" altLang="en-US"/>
          </a:p>
        </p:txBody>
      </p:sp>
      <p:grpSp>
        <p:nvGrpSpPr>
          <p:cNvPr id="10244" name="Group 35">
            <a:extLst>
              <a:ext uri="{FF2B5EF4-FFF2-40B4-BE49-F238E27FC236}">
                <a16:creationId xmlns:a16="http://schemas.microsoft.com/office/drawing/2014/main" id="{4A5AB872-31AC-4E65-B19A-B04A9D75D064}"/>
              </a:ext>
            </a:extLst>
          </p:cNvPr>
          <p:cNvGrpSpPr>
            <a:grpSpLocks/>
          </p:cNvGrpSpPr>
          <p:nvPr/>
        </p:nvGrpSpPr>
        <p:grpSpPr bwMode="auto">
          <a:xfrm>
            <a:off x="2811463" y="3660775"/>
            <a:ext cx="1176337" cy="1152525"/>
            <a:chOff x="1886" y="3493"/>
            <a:chExt cx="721" cy="706"/>
          </a:xfrm>
        </p:grpSpPr>
        <p:sp>
          <p:nvSpPr>
            <p:cNvPr id="10247" name="Freeform 36">
              <a:extLst>
                <a:ext uri="{FF2B5EF4-FFF2-40B4-BE49-F238E27FC236}">
                  <a16:creationId xmlns:a16="http://schemas.microsoft.com/office/drawing/2014/main" id="{F218B1BE-0532-485E-A8F3-7597C69391EF}"/>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37">
              <a:extLst>
                <a:ext uri="{FF2B5EF4-FFF2-40B4-BE49-F238E27FC236}">
                  <a16:creationId xmlns:a16="http://schemas.microsoft.com/office/drawing/2014/main" id="{8174A33E-B145-40E2-A586-38A9F635FC5B}"/>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38">
              <a:extLst>
                <a:ext uri="{FF2B5EF4-FFF2-40B4-BE49-F238E27FC236}">
                  <a16:creationId xmlns:a16="http://schemas.microsoft.com/office/drawing/2014/main" id="{06F73BDA-9213-434E-8EB0-B7724865EDD9}"/>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39">
              <a:extLst>
                <a:ext uri="{FF2B5EF4-FFF2-40B4-BE49-F238E27FC236}">
                  <a16:creationId xmlns:a16="http://schemas.microsoft.com/office/drawing/2014/main" id="{F63EEB30-D103-4BC5-A1FF-EA50D0310480}"/>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40">
              <a:extLst>
                <a:ext uri="{FF2B5EF4-FFF2-40B4-BE49-F238E27FC236}">
                  <a16:creationId xmlns:a16="http://schemas.microsoft.com/office/drawing/2014/main" id="{3840BFA2-7496-4660-B0F0-31404E8BD706}"/>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41">
              <a:extLst>
                <a:ext uri="{FF2B5EF4-FFF2-40B4-BE49-F238E27FC236}">
                  <a16:creationId xmlns:a16="http://schemas.microsoft.com/office/drawing/2014/main" id="{6D796585-61E2-44E4-BBAC-36EECAC957DE}"/>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42">
              <a:extLst>
                <a:ext uri="{FF2B5EF4-FFF2-40B4-BE49-F238E27FC236}">
                  <a16:creationId xmlns:a16="http://schemas.microsoft.com/office/drawing/2014/main" id="{E5D569BF-BF64-443F-85E5-07144B1721B8}"/>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43">
              <a:extLst>
                <a:ext uri="{FF2B5EF4-FFF2-40B4-BE49-F238E27FC236}">
                  <a16:creationId xmlns:a16="http://schemas.microsoft.com/office/drawing/2014/main" id="{F86263BF-06AA-4EAB-AB33-388403B6615F}"/>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44">
              <a:extLst>
                <a:ext uri="{FF2B5EF4-FFF2-40B4-BE49-F238E27FC236}">
                  <a16:creationId xmlns:a16="http://schemas.microsoft.com/office/drawing/2014/main" id="{FF218950-B1EC-4EE7-A417-1D0749A7BCC6}"/>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45">
              <a:extLst>
                <a:ext uri="{FF2B5EF4-FFF2-40B4-BE49-F238E27FC236}">
                  <a16:creationId xmlns:a16="http://schemas.microsoft.com/office/drawing/2014/main" id="{46C31D64-9DA2-4DE8-8C12-7056EED47E38}"/>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46">
              <a:extLst>
                <a:ext uri="{FF2B5EF4-FFF2-40B4-BE49-F238E27FC236}">
                  <a16:creationId xmlns:a16="http://schemas.microsoft.com/office/drawing/2014/main" id="{D2A9EB42-7D96-4EF0-B30B-C130B4BC9672}"/>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47">
              <a:extLst>
                <a:ext uri="{FF2B5EF4-FFF2-40B4-BE49-F238E27FC236}">
                  <a16:creationId xmlns:a16="http://schemas.microsoft.com/office/drawing/2014/main" id="{A95B4B13-5232-472E-8B24-5834C9868A2F}"/>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8">
              <a:extLst>
                <a:ext uri="{FF2B5EF4-FFF2-40B4-BE49-F238E27FC236}">
                  <a16:creationId xmlns:a16="http://schemas.microsoft.com/office/drawing/2014/main" id="{4D3CC63D-A6D0-47DE-B11E-16C999DF06DD}"/>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49">
              <a:extLst>
                <a:ext uri="{FF2B5EF4-FFF2-40B4-BE49-F238E27FC236}">
                  <a16:creationId xmlns:a16="http://schemas.microsoft.com/office/drawing/2014/main" id="{857E56CD-5252-4E1E-9EC8-F038B309E5C7}"/>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50">
              <a:extLst>
                <a:ext uri="{FF2B5EF4-FFF2-40B4-BE49-F238E27FC236}">
                  <a16:creationId xmlns:a16="http://schemas.microsoft.com/office/drawing/2014/main" id="{518095DF-684F-4D67-BDA0-CBC6332E6C98}"/>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51">
              <a:extLst>
                <a:ext uri="{FF2B5EF4-FFF2-40B4-BE49-F238E27FC236}">
                  <a16:creationId xmlns:a16="http://schemas.microsoft.com/office/drawing/2014/main" id="{980F58DA-101F-418A-94CB-99CD796DF3B3}"/>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52">
              <a:extLst>
                <a:ext uri="{FF2B5EF4-FFF2-40B4-BE49-F238E27FC236}">
                  <a16:creationId xmlns:a16="http://schemas.microsoft.com/office/drawing/2014/main" id="{0CFBD775-D56F-445B-B55F-944B55495FF0}"/>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53">
              <a:extLst>
                <a:ext uri="{FF2B5EF4-FFF2-40B4-BE49-F238E27FC236}">
                  <a16:creationId xmlns:a16="http://schemas.microsoft.com/office/drawing/2014/main" id="{E43D216B-8DBC-404A-A695-A0630EAB7CC6}"/>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54">
              <a:extLst>
                <a:ext uri="{FF2B5EF4-FFF2-40B4-BE49-F238E27FC236}">
                  <a16:creationId xmlns:a16="http://schemas.microsoft.com/office/drawing/2014/main" id="{316A8F86-4E07-4D98-9165-7B9968301A55}"/>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55">
              <a:extLst>
                <a:ext uri="{FF2B5EF4-FFF2-40B4-BE49-F238E27FC236}">
                  <a16:creationId xmlns:a16="http://schemas.microsoft.com/office/drawing/2014/main" id="{F42609CE-A370-463A-BF93-0C86680EE122}"/>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56">
              <a:extLst>
                <a:ext uri="{FF2B5EF4-FFF2-40B4-BE49-F238E27FC236}">
                  <a16:creationId xmlns:a16="http://schemas.microsoft.com/office/drawing/2014/main" id="{44C8340A-C047-4AC6-8626-47FFAB1E0495}"/>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57">
              <a:extLst>
                <a:ext uri="{FF2B5EF4-FFF2-40B4-BE49-F238E27FC236}">
                  <a16:creationId xmlns:a16="http://schemas.microsoft.com/office/drawing/2014/main" id="{5D7EA768-2424-47D6-9119-56A53DD5E6DE}"/>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58">
              <a:extLst>
                <a:ext uri="{FF2B5EF4-FFF2-40B4-BE49-F238E27FC236}">
                  <a16:creationId xmlns:a16="http://schemas.microsoft.com/office/drawing/2014/main" id="{A277B16D-05EA-4315-8357-2EED7FB02159}"/>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59">
              <a:extLst>
                <a:ext uri="{FF2B5EF4-FFF2-40B4-BE49-F238E27FC236}">
                  <a16:creationId xmlns:a16="http://schemas.microsoft.com/office/drawing/2014/main" id="{854ADCD6-0C88-43C5-B4F2-734E6B17E5A5}"/>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45" name="Picture 21" descr="C:\WINDOWS\Desktop\PESO logo2c.jpg">
            <a:extLst>
              <a:ext uri="{FF2B5EF4-FFF2-40B4-BE49-F238E27FC236}">
                <a16:creationId xmlns:a16="http://schemas.microsoft.com/office/drawing/2014/main" id="{A05F026A-3307-45E3-AF2B-8AA38A1BF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2">
            <a:extLst>
              <a:ext uri="{FF2B5EF4-FFF2-40B4-BE49-F238E27FC236}">
                <a16:creationId xmlns:a16="http://schemas.microsoft.com/office/drawing/2014/main" id="{607DF7E0-AD94-474F-8E1E-B03117EE1849}"/>
              </a:ext>
            </a:extLst>
          </p:cNvPr>
          <p:cNvSpPr txBox="1">
            <a:spLocks noChangeArrowheads="1"/>
          </p:cNvSpPr>
          <p:nvPr/>
        </p:nvSpPr>
        <p:spPr bwMode="auto">
          <a:xfrm>
            <a:off x="796925" y="7502525"/>
            <a:ext cx="5251450"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Note: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a:extLst>
              <a:ext uri="{FF2B5EF4-FFF2-40B4-BE49-F238E27FC236}">
                <a16:creationId xmlns:a16="http://schemas.microsoft.com/office/drawing/2014/main" id="{040A133D-CEC0-488F-95F4-ADFA491C238D}"/>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81923" name="Text Box 3">
            <a:extLst>
              <a:ext uri="{FF2B5EF4-FFF2-40B4-BE49-F238E27FC236}">
                <a16:creationId xmlns:a16="http://schemas.microsoft.com/office/drawing/2014/main" id="{F6E81467-8B81-4919-8F62-D01C90AC66DC}"/>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Housekeeping</a:t>
            </a:r>
          </a:p>
        </p:txBody>
      </p:sp>
      <p:sp>
        <p:nvSpPr>
          <p:cNvPr id="81924" name="Text Box 4">
            <a:extLst>
              <a:ext uri="{FF2B5EF4-FFF2-40B4-BE49-F238E27FC236}">
                <a16:creationId xmlns:a16="http://schemas.microsoft.com/office/drawing/2014/main" id="{4059178D-2562-4DEC-967B-B31CF91AACF4}"/>
              </a:ext>
            </a:extLst>
          </p:cNvPr>
          <p:cNvSpPr txBox="1">
            <a:spLocks noChangeArrowheads="1"/>
          </p:cNvSpPr>
          <p:nvPr/>
        </p:nvSpPr>
        <p:spPr bwMode="auto">
          <a:xfrm>
            <a:off x="304800" y="1282700"/>
            <a:ext cx="3048000" cy="698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2024063" indent="-30163">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cs typeface="Times New Roman" panose="02020603050405020304" pitchFamily="18" charset="0"/>
              </a:rPr>
              <a:t>The workplace must be kept clean and sanitary.</a:t>
            </a:r>
          </a:p>
          <a:p>
            <a:endParaRPr lang="en-US" altLang="en-US">
              <a:cs typeface="Times New Roman" panose="02020603050405020304" pitchFamily="18" charset="0"/>
            </a:endParaRPr>
          </a:p>
          <a:p>
            <a:r>
              <a:rPr lang="en-US" altLang="en-US">
                <a:cs typeface="Times New Roman" panose="02020603050405020304" pitchFamily="18" charset="0"/>
              </a:rPr>
              <a:t>Some of the requirements:</a:t>
            </a:r>
          </a:p>
          <a:p>
            <a:endParaRPr lang="en-US" altLang="en-US">
              <a:cs typeface="Times New Roman" panose="02020603050405020304" pitchFamily="18" charset="0"/>
            </a:endParaRPr>
          </a:p>
          <a:p>
            <a:endParaRPr lang="en-US" altLang="en-US">
              <a:cs typeface="Times New Roman" panose="02020603050405020304" pitchFamily="18" charset="0"/>
            </a:endParaRPr>
          </a:p>
          <a:p>
            <a:endParaRPr lang="en-US" altLang="en-US">
              <a:cs typeface="Times New Roman" panose="02020603050405020304" pitchFamily="18" charset="0"/>
            </a:endParaRPr>
          </a:p>
          <a:p>
            <a:endParaRPr lang="en-US" altLang="en-US">
              <a:cs typeface="Times New Roman" panose="02020603050405020304" pitchFamily="18" charset="0"/>
            </a:endParaRPr>
          </a:p>
          <a:p>
            <a:endParaRPr lang="en-US" altLang="en-US">
              <a:cs typeface="Times New Roman" panose="02020603050405020304" pitchFamily="18" charset="0"/>
            </a:endParaRPr>
          </a:p>
          <a:p>
            <a:pPr lvl="1">
              <a:buFont typeface="Wingdings" panose="05000000000000000000" pitchFamily="2" charset="2"/>
              <a:buChar char="Ø"/>
            </a:pPr>
            <a:r>
              <a:rPr lang="en-US" altLang="en-US">
                <a:cs typeface="Times New Roman" panose="02020603050405020304" pitchFamily="18" charset="0"/>
              </a:rPr>
              <a:t>Clean regularly (follow a schedule).</a:t>
            </a: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r>
              <a:rPr lang="en-US" altLang="en-US">
                <a:cs typeface="Times New Roman" panose="02020603050405020304" pitchFamily="18" charset="0"/>
              </a:rPr>
              <a:t>Use tools to pick up contaminated items.</a:t>
            </a: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r>
              <a:rPr lang="en-US" altLang="en-US">
                <a:cs typeface="Times New Roman" panose="02020603050405020304" pitchFamily="18" charset="0"/>
              </a:rPr>
              <a:t>Decontaminate work surfaces with </a:t>
            </a:r>
            <a:r>
              <a:rPr lang="es-ES_tradnl" altLang="en-US">
                <a:cs typeface="Times New Roman" panose="02020603050405020304" pitchFamily="18" charset="0"/>
              </a:rPr>
              <a:t>chemical s</a:t>
            </a:r>
            <a:r>
              <a:rPr lang="en-US" altLang="en-US">
                <a:cs typeface="Times New Roman" panose="02020603050405020304" pitchFamily="18" charset="0"/>
              </a:rPr>
              <a:t>olutions</a:t>
            </a:r>
            <a:r>
              <a:rPr lang="es-ES_tradnl" altLang="en-US">
                <a:cs typeface="Times New Roman" panose="02020603050405020304" pitchFamily="18" charset="0"/>
              </a:rPr>
              <a:t> that kill organisms</a:t>
            </a:r>
            <a:r>
              <a:rPr lang="en-US" altLang="en-US">
                <a:cs typeface="Times New Roman" panose="02020603050405020304" pitchFamily="18" charset="0"/>
              </a:rPr>
              <a:t>.</a:t>
            </a:r>
          </a:p>
        </p:txBody>
      </p:sp>
      <p:grpSp>
        <p:nvGrpSpPr>
          <p:cNvPr id="81925" name="Group 5">
            <a:extLst>
              <a:ext uri="{FF2B5EF4-FFF2-40B4-BE49-F238E27FC236}">
                <a16:creationId xmlns:a16="http://schemas.microsoft.com/office/drawing/2014/main" id="{0C53C0CD-42B0-4094-AFD2-D455784D9225}"/>
              </a:ext>
            </a:extLst>
          </p:cNvPr>
          <p:cNvGrpSpPr>
            <a:grpSpLocks/>
          </p:cNvGrpSpPr>
          <p:nvPr/>
        </p:nvGrpSpPr>
        <p:grpSpPr bwMode="auto">
          <a:xfrm>
            <a:off x="4038600" y="6324600"/>
            <a:ext cx="2322513" cy="2436813"/>
            <a:chOff x="2553" y="2592"/>
            <a:chExt cx="1463" cy="1535"/>
          </a:xfrm>
        </p:grpSpPr>
        <p:pic>
          <p:nvPicPr>
            <p:cNvPr id="82778" name="Picture 6" descr="cloro">
              <a:extLst>
                <a:ext uri="{FF2B5EF4-FFF2-40B4-BE49-F238E27FC236}">
                  <a16:creationId xmlns:a16="http://schemas.microsoft.com/office/drawing/2014/main" id="{5AFF82FD-E43D-4327-8AFD-61B0EEB2C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 y="2999"/>
              <a:ext cx="720"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779" name="Picture 7" descr="Spray bottle">
              <a:extLst>
                <a:ext uri="{FF2B5EF4-FFF2-40B4-BE49-F238E27FC236}">
                  <a16:creationId xmlns:a16="http://schemas.microsoft.com/office/drawing/2014/main" id="{19B581AB-C04A-4080-BF0C-F753EED74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2592"/>
              <a:ext cx="70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26" name="Picture 859" descr="Schedule English">
            <a:extLst>
              <a:ext uri="{FF2B5EF4-FFF2-40B4-BE49-F238E27FC236}">
                <a16:creationId xmlns:a16="http://schemas.microsoft.com/office/drawing/2014/main" id="{9D56D183-48F4-4B46-BCAE-A3A5086E1E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371600"/>
            <a:ext cx="22034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27" name="Group 861">
            <a:extLst>
              <a:ext uri="{FF2B5EF4-FFF2-40B4-BE49-F238E27FC236}">
                <a16:creationId xmlns:a16="http://schemas.microsoft.com/office/drawing/2014/main" id="{0FDD5E65-95A3-46D6-8CE1-EFA379C9FA13}"/>
              </a:ext>
            </a:extLst>
          </p:cNvPr>
          <p:cNvGrpSpPr>
            <a:grpSpLocks/>
          </p:cNvGrpSpPr>
          <p:nvPr/>
        </p:nvGrpSpPr>
        <p:grpSpPr bwMode="auto">
          <a:xfrm rot="548226">
            <a:off x="3352800" y="4419600"/>
            <a:ext cx="2503488" cy="1365250"/>
            <a:chOff x="717" y="1872"/>
            <a:chExt cx="2540" cy="1724"/>
          </a:xfrm>
        </p:grpSpPr>
        <p:grpSp>
          <p:nvGrpSpPr>
            <p:cNvPr id="81991" name="Group 862">
              <a:extLst>
                <a:ext uri="{FF2B5EF4-FFF2-40B4-BE49-F238E27FC236}">
                  <a16:creationId xmlns:a16="http://schemas.microsoft.com/office/drawing/2014/main" id="{E20C6E33-2E52-4302-90FD-C39B73D17057}"/>
                </a:ext>
              </a:extLst>
            </p:cNvPr>
            <p:cNvGrpSpPr>
              <a:grpSpLocks/>
            </p:cNvGrpSpPr>
            <p:nvPr/>
          </p:nvGrpSpPr>
          <p:grpSpPr bwMode="auto">
            <a:xfrm>
              <a:off x="721" y="1876"/>
              <a:ext cx="2536" cy="1549"/>
              <a:chOff x="721" y="1876"/>
              <a:chExt cx="2536" cy="1549"/>
            </a:xfrm>
          </p:grpSpPr>
          <p:sp>
            <p:nvSpPr>
              <p:cNvPr id="82578" name="Freeform 863">
                <a:extLst>
                  <a:ext uri="{FF2B5EF4-FFF2-40B4-BE49-F238E27FC236}">
                    <a16:creationId xmlns:a16="http://schemas.microsoft.com/office/drawing/2014/main" id="{1CE57B5A-151F-4C6C-B934-58AC05DBD468}"/>
                  </a:ext>
                </a:extLst>
              </p:cNvPr>
              <p:cNvSpPr>
                <a:spLocks/>
              </p:cNvSpPr>
              <p:nvPr/>
            </p:nvSpPr>
            <p:spPr bwMode="auto">
              <a:xfrm>
                <a:off x="721" y="1876"/>
                <a:ext cx="2532" cy="1546"/>
              </a:xfrm>
              <a:custGeom>
                <a:avLst/>
                <a:gdLst>
                  <a:gd name="T0" fmla="*/ 0 w 5065"/>
                  <a:gd name="T1" fmla="*/ 1 h 3092"/>
                  <a:gd name="T2" fmla="*/ 0 w 5065"/>
                  <a:gd name="T3" fmla="*/ 1 h 3092"/>
                  <a:gd name="T4" fmla="*/ 0 w 5065"/>
                  <a:gd name="T5" fmla="*/ 1 h 3092"/>
                  <a:gd name="T6" fmla="*/ 0 w 5065"/>
                  <a:gd name="T7" fmla="*/ 1 h 3092"/>
                  <a:gd name="T8" fmla="*/ 0 w 5065"/>
                  <a:gd name="T9" fmla="*/ 1 h 3092"/>
                  <a:gd name="T10" fmla="*/ 0 w 5065"/>
                  <a:gd name="T11" fmla="*/ 1 h 3092"/>
                  <a:gd name="T12" fmla="*/ 0 w 5065"/>
                  <a:gd name="T13" fmla="*/ 1 h 3092"/>
                  <a:gd name="T14" fmla="*/ 0 w 5065"/>
                  <a:gd name="T15" fmla="*/ 1 h 3092"/>
                  <a:gd name="T16" fmla="*/ 0 w 5065"/>
                  <a:gd name="T17" fmla="*/ 1 h 3092"/>
                  <a:gd name="T18" fmla="*/ 0 w 5065"/>
                  <a:gd name="T19" fmla="*/ 1 h 3092"/>
                  <a:gd name="T20" fmla="*/ 0 w 5065"/>
                  <a:gd name="T21" fmla="*/ 1 h 3092"/>
                  <a:gd name="T22" fmla="*/ 0 w 5065"/>
                  <a:gd name="T23" fmla="*/ 1 h 3092"/>
                  <a:gd name="T24" fmla="*/ 0 w 5065"/>
                  <a:gd name="T25" fmla="*/ 1 h 3092"/>
                  <a:gd name="T26" fmla="*/ 0 w 5065"/>
                  <a:gd name="T27" fmla="*/ 1 h 3092"/>
                  <a:gd name="T28" fmla="*/ 0 w 5065"/>
                  <a:gd name="T29" fmla="*/ 1 h 3092"/>
                  <a:gd name="T30" fmla="*/ 0 w 5065"/>
                  <a:gd name="T31" fmla="*/ 1 h 3092"/>
                  <a:gd name="T32" fmla="*/ 0 w 5065"/>
                  <a:gd name="T33" fmla="*/ 1 h 3092"/>
                  <a:gd name="T34" fmla="*/ 0 w 5065"/>
                  <a:gd name="T35" fmla="*/ 1 h 3092"/>
                  <a:gd name="T36" fmla="*/ 0 w 5065"/>
                  <a:gd name="T37" fmla="*/ 1 h 3092"/>
                  <a:gd name="T38" fmla="*/ 0 w 5065"/>
                  <a:gd name="T39" fmla="*/ 1 h 3092"/>
                  <a:gd name="T40" fmla="*/ 0 w 5065"/>
                  <a:gd name="T41" fmla="*/ 1 h 3092"/>
                  <a:gd name="T42" fmla="*/ 0 w 5065"/>
                  <a:gd name="T43" fmla="*/ 1 h 3092"/>
                  <a:gd name="T44" fmla="*/ 0 w 5065"/>
                  <a:gd name="T45" fmla="*/ 1 h 3092"/>
                  <a:gd name="T46" fmla="*/ 0 w 5065"/>
                  <a:gd name="T47" fmla="*/ 1 h 3092"/>
                  <a:gd name="T48" fmla="*/ 0 w 5065"/>
                  <a:gd name="T49" fmla="*/ 1 h 3092"/>
                  <a:gd name="T50" fmla="*/ 0 w 5065"/>
                  <a:gd name="T51" fmla="*/ 1 h 3092"/>
                  <a:gd name="T52" fmla="*/ 0 w 5065"/>
                  <a:gd name="T53" fmla="*/ 1 h 3092"/>
                  <a:gd name="T54" fmla="*/ 0 w 5065"/>
                  <a:gd name="T55" fmla="*/ 1 h 3092"/>
                  <a:gd name="T56" fmla="*/ 0 w 5065"/>
                  <a:gd name="T57" fmla="*/ 1 h 3092"/>
                  <a:gd name="T58" fmla="*/ 0 w 5065"/>
                  <a:gd name="T59" fmla="*/ 0 h 3092"/>
                  <a:gd name="T60" fmla="*/ 0 w 5065"/>
                  <a:gd name="T61" fmla="*/ 1 h 3092"/>
                  <a:gd name="T62" fmla="*/ 0 w 5065"/>
                  <a:gd name="T63" fmla="*/ 1 h 3092"/>
                  <a:gd name="T64" fmla="*/ 0 w 5065"/>
                  <a:gd name="T65" fmla="*/ 1 h 3092"/>
                  <a:gd name="T66" fmla="*/ 0 w 5065"/>
                  <a:gd name="T67" fmla="*/ 1 h 3092"/>
                  <a:gd name="T68" fmla="*/ 0 w 5065"/>
                  <a:gd name="T69" fmla="*/ 1 h 3092"/>
                  <a:gd name="T70" fmla="*/ 0 w 5065"/>
                  <a:gd name="T71" fmla="*/ 1 h 3092"/>
                  <a:gd name="T72" fmla="*/ 0 w 5065"/>
                  <a:gd name="T73" fmla="*/ 1 h 3092"/>
                  <a:gd name="T74" fmla="*/ 0 w 5065"/>
                  <a:gd name="T75" fmla="*/ 1 h 3092"/>
                  <a:gd name="T76" fmla="*/ 0 w 5065"/>
                  <a:gd name="T77" fmla="*/ 1 h 3092"/>
                  <a:gd name="T78" fmla="*/ 0 w 5065"/>
                  <a:gd name="T79" fmla="*/ 1 h 3092"/>
                  <a:gd name="T80" fmla="*/ 0 w 5065"/>
                  <a:gd name="T81" fmla="*/ 1 h 3092"/>
                  <a:gd name="T82" fmla="*/ 0 w 5065"/>
                  <a:gd name="T83" fmla="*/ 1 h 3092"/>
                  <a:gd name="T84" fmla="*/ 0 w 5065"/>
                  <a:gd name="T85" fmla="*/ 1 h 3092"/>
                  <a:gd name="T86" fmla="*/ 0 w 5065"/>
                  <a:gd name="T87" fmla="*/ 1 h 3092"/>
                  <a:gd name="T88" fmla="*/ 0 w 5065"/>
                  <a:gd name="T89" fmla="*/ 1 h 3092"/>
                  <a:gd name="T90" fmla="*/ 0 w 5065"/>
                  <a:gd name="T91" fmla="*/ 1 h 3092"/>
                  <a:gd name="T92" fmla="*/ 0 w 5065"/>
                  <a:gd name="T93" fmla="*/ 1 h 3092"/>
                  <a:gd name="T94" fmla="*/ 0 w 5065"/>
                  <a:gd name="T95" fmla="*/ 1 h 3092"/>
                  <a:gd name="T96" fmla="*/ 0 w 5065"/>
                  <a:gd name="T97" fmla="*/ 1 h 3092"/>
                  <a:gd name="T98" fmla="*/ 0 w 5065"/>
                  <a:gd name="T99" fmla="*/ 1 h 3092"/>
                  <a:gd name="T100" fmla="*/ 0 w 5065"/>
                  <a:gd name="T101" fmla="*/ 1 h 3092"/>
                  <a:gd name="T102" fmla="*/ 0 w 5065"/>
                  <a:gd name="T103" fmla="*/ 1 h 3092"/>
                  <a:gd name="T104" fmla="*/ 0 w 5065"/>
                  <a:gd name="T105" fmla="*/ 1 h 3092"/>
                  <a:gd name="T106" fmla="*/ 0 w 5065"/>
                  <a:gd name="T107" fmla="*/ 1 h 3092"/>
                  <a:gd name="T108" fmla="*/ 0 w 5065"/>
                  <a:gd name="T109" fmla="*/ 1 h 3092"/>
                  <a:gd name="T110" fmla="*/ 0 w 5065"/>
                  <a:gd name="T111" fmla="*/ 1 h 3092"/>
                  <a:gd name="T112" fmla="*/ 0 w 5065"/>
                  <a:gd name="T113" fmla="*/ 1 h 3092"/>
                  <a:gd name="T114" fmla="*/ 0 w 5065"/>
                  <a:gd name="T115" fmla="*/ 1 h 3092"/>
                  <a:gd name="T116" fmla="*/ 0 w 5065"/>
                  <a:gd name="T117" fmla="*/ 1 h 30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065" h="3092">
                    <a:moveTo>
                      <a:pt x="3841" y="2302"/>
                    </a:moveTo>
                    <a:lnTo>
                      <a:pt x="3821" y="2336"/>
                    </a:lnTo>
                    <a:lnTo>
                      <a:pt x="3802" y="2364"/>
                    </a:lnTo>
                    <a:lnTo>
                      <a:pt x="3786" y="2392"/>
                    </a:lnTo>
                    <a:lnTo>
                      <a:pt x="3770" y="2417"/>
                    </a:lnTo>
                    <a:lnTo>
                      <a:pt x="3754" y="2442"/>
                    </a:lnTo>
                    <a:lnTo>
                      <a:pt x="3738" y="2470"/>
                    </a:lnTo>
                    <a:lnTo>
                      <a:pt x="3719" y="2502"/>
                    </a:lnTo>
                    <a:lnTo>
                      <a:pt x="3696" y="2539"/>
                    </a:lnTo>
                    <a:lnTo>
                      <a:pt x="3687" y="2564"/>
                    </a:lnTo>
                    <a:lnTo>
                      <a:pt x="3682" y="2594"/>
                    </a:lnTo>
                    <a:lnTo>
                      <a:pt x="3687" y="2627"/>
                    </a:lnTo>
                    <a:lnTo>
                      <a:pt x="3696" y="2661"/>
                    </a:lnTo>
                    <a:lnTo>
                      <a:pt x="3710" y="2693"/>
                    </a:lnTo>
                    <a:lnTo>
                      <a:pt x="3726" y="2723"/>
                    </a:lnTo>
                    <a:lnTo>
                      <a:pt x="3749" y="2749"/>
                    </a:lnTo>
                    <a:lnTo>
                      <a:pt x="3772" y="2767"/>
                    </a:lnTo>
                    <a:lnTo>
                      <a:pt x="3800" y="2781"/>
                    </a:lnTo>
                    <a:lnTo>
                      <a:pt x="3830" y="2797"/>
                    </a:lnTo>
                    <a:lnTo>
                      <a:pt x="3860" y="2816"/>
                    </a:lnTo>
                    <a:lnTo>
                      <a:pt x="3892" y="2832"/>
                    </a:lnTo>
                    <a:lnTo>
                      <a:pt x="3924" y="2850"/>
                    </a:lnTo>
                    <a:lnTo>
                      <a:pt x="3959" y="2869"/>
                    </a:lnTo>
                    <a:lnTo>
                      <a:pt x="3993" y="2889"/>
                    </a:lnTo>
                    <a:lnTo>
                      <a:pt x="4028" y="2908"/>
                    </a:lnTo>
                    <a:lnTo>
                      <a:pt x="4060" y="2926"/>
                    </a:lnTo>
                    <a:lnTo>
                      <a:pt x="4095" y="2945"/>
                    </a:lnTo>
                    <a:lnTo>
                      <a:pt x="4127" y="2963"/>
                    </a:lnTo>
                    <a:lnTo>
                      <a:pt x="4159" y="2981"/>
                    </a:lnTo>
                    <a:lnTo>
                      <a:pt x="4189" y="3000"/>
                    </a:lnTo>
                    <a:lnTo>
                      <a:pt x="4217" y="3016"/>
                    </a:lnTo>
                    <a:lnTo>
                      <a:pt x="4245" y="3032"/>
                    </a:lnTo>
                    <a:lnTo>
                      <a:pt x="4268" y="3046"/>
                    </a:lnTo>
                    <a:lnTo>
                      <a:pt x="4309" y="3067"/>
                    </a:lnTo>
                    <a:lnTo>
                      <a:pt x="4346" y="3083"/>
                    </a:lnTo>
                    <a:lnTo>
                      <a:pt x="4381" y="3092"/>
                    </a:lnTo>
                    <a:lnTo>
                      <a:pt x="4411" y="3087"/>
                    </a:lnTo>
                    <a:lnTo>
                      <a:pt x="4441" y="3076"/>
                    </a:lnTo>
                    <a:lnTo>
                      <a:pt x="4470" y="3053"/>
                    </a:lnTo>
                    <a:lnTo>
                      <a:pt x="4498" y="3018"/>
                    </a:lnTo>
                    <a:lnTo>
                      <a:pt x="4526" y="2972"/>
                    </a:lnTo>
                    <a:lnTo>
                      <a:pt x="4542" y="2945"/>
                    </a:lnTo>
                    <a:lnTo>
                      <a:pt x="4565" y="2905"/>
                    </a:lnTo>
                    <a:lnTo>
                      <a:pt x="4595" y="2857"/>
                    </a:lnTo>
                    <a:lnTo>
                      <a:pt x="4627" y="2799"/>
                    </a:lnTo>
                    <a:lnTo>
                      <a:pt x="4666" y="2735"/>
                    </a:lnTo>
                    <a:lnTo>
                      <a:pt x="4706" y="2664"/>
                    </a:lnTo>
                    <a:lnTo>
                      <a:pt x="4747" y="2592"/>
                    </a:lnTo>
                    <a:lnTo>
                      <a:pt x="4793" y="2514"/>
                    </a:lnTo>
                    <a:lnTo>
                      <a:pt x="4837" y="2440"/>
                    </a:lnTo>
                    <a:lnTo>
                      <a:pt x="4878" y="2369"/>
                    </a:lnTo>
                    <a:lnTo>
                      <a:pt x="4918" y="2299"/>
                    </a:lnTo>
                    <a:lnTo>
                      <a:pt x="4954" y="2235"/>
                    </a:lnTo>
                    <a:lnTo>
                      <a:pt x="4987" y="2177"/>
                    </a:lnTo>
                    <a:lnTo>
                      <a:pt x="5014" y="2131"/>
                    </a:lnTo>
                    <a:lnTo>
                      <a:pt x="5035" y="2092"/>
                    </a:lnTo>
                    <a:lnTo>
                      <a:pt x="5051" y="2067"/>
                    </a:lnTo>
                    <a:lnTo>
                      <a:pt x="5058" y="2046"/>
                    </a:lnTo>
                    <a:lnTo>
                      <a:pt x="5063" y="2016"/>
                    </a:lnTo>
                    <a:lnTo>
                      <a:pt x="5065" y="1988"/>
                    </a:lnTo>
                    <a:lnTo>
                      <a:pt x="5058" y="1956"/>
                    </a:lnTo>
                    <a:lnTo>
                      <a:pt x="5047" y="1924"/>
                    </a:lnTo>
                    <a:lnTo>
                      <a:pt x="5028" y="1894"/>
                    </a:lnTo>
                    <a:lnTo>
                      <a:pt x="5003" y="1864"/>
                    </a:lnTo>
                    <a:lnTo>
                      <a:pt x="4966" y="1836"/>
                    </a:lnTo>
                    <a:lnTo>
                      <a:pt x="4943" y="1823"/>
                    </a:lnTo>
                    <a:lnTo>
                      <a:pt x="4918" y="1806"/>
                    </a:lnTo>
                    <a:lnTo>
                      <a:pt x="4888" y="1790"/>
                    </a:lnTo>
                    <a:lnTo>
                      <a:pt x="4855" y="1772"/>
                    </a:lnTo>
                    <a:lnTo>
                      <a:pt x="4821" y="1751"/>
                    </a:lnTo>
                    <a:lnTo>
                      <a:pt x="4784" y="1730"/>
                    </a:lnTo>
                    <a:lnTo>
                      <a:pt x="4747" y="1710"/>
                    </a:lnTo>
                    <a:lnTo>
                      <a:pt x="4710" y="1689"/>
                    </a:lnTo>
                    <a:lnTo>
                      <a:pt x="4673" y="1666"/>
                    </a:lnTo>
                    <a:lnTo>
                      <a:pt x="4636" y="1645"/>
                    </a:lnTo>
                    <a:lnTo>
                      <a:pt x="4600" y="1624"/>
                    </a:lnTo>
                    <a:lnTo>
                      <a:pt x="4565" y="1606"/>
                    </a:lnTo>
                    <a:lnTo>
                      <a:pt x="4533" y="1588"/>
                    </a:lnTo>
                    <a:lnTo>
                      <a:pt x="4505" y="1569"/>
                    </a:lnTo>
                    <a:lnTo>
                      <a:pt x="4477" y="1555"/>
                    </a:lnTo>
                    <a:lnTo>
                      <a:pt x="4454" y="1541"/>
                    </a:lnTo>
                    <a:lnTo>
                      <a:pt x="4413" y="1523"/>
                    </a:lnTo>
                    <a:lnTo>
                      <a:pt x="4378" y="1516"/>
                    </a:lnTo>
                    <a:lnTo>
                      <a:pt x="4348" y="1518"/>
                    </a:lnTo>
                    <a:lnTo>
                      <a:pt x="4318" y="1535"/>
                    </a:lnTo>
                    <a:lnTo>
                      <a:pt x="4293" y="1553"/>
                    </a:lnTo>
                    <a:lnTo>
                      <a:pt x="4270" y="1581"/>
                    </a:lnTo>
                    <a:lnTo>
                      <a:pt x="4247" y="1615"/>
                    </a:lnTo>
                    <a:lnTo>
                      <a:pt x="4224" y="1652"/>
                    </a:lnTo>
                    <a:lnTo>
                      <a:pt x="4203" y="1689"/>
                    </a:lnTo>
                    <a:lnTo>
                      <a:pt x="4182" y="1726"/>
                    </a:lnTo>
                    <a:lnTo>
                      <a:pt x="4162" y="1763"/>
                    </a:lnTo>
                    <a:lnTo>
                      <a:pt x="4139" y="1802"/>
                    </a:lnTo>
                    <a:lnTo>
                      <a:pt x="4118" y="1841"/>
                    </a:lnTo>
                    <a:lnTo>
                      <a:pt x="4093" y="1880"/>
                    </a:lnTo>
                    <a:lnTo>
                      <a:pt x="4070" y="1919"/>
                    </a:lnTo>
                    <a:lnTo>
                      <a:pt x="4044" y="1961"/>
                    </a:lnTo>
                    <a:lnTo>
                      <a:pt x="4030" y="1979"/>
                    </a:lnTo>
                    <a:lnTo>
                      <a:pt x="4010" y="1998"/>
                    </a:lnTo>
                    <a:lnTo>
                      <a:pt x="3980" y="2016"/>
                    </a:lnTo>
                    <a:lnTo>
                      <a:pt x="3947" y="2032"/>
                    </a:lnTo>
                    <a:lnTo>
                      <a:pt x="3911" y="2048"/>
                    </a:lnTo>
                    <a:lnTo>
                      <a:pt x="3876" y="2058"/>
                    </a:lnTo>
                    <a:lnTo>
                      <a:pt x="3841" y="2062"/>
                    </a:lnTo>
                    <a:lnTo>
                      <a:pt x="3811" y="2058"/>
                    </a:lnTo>
                    <a:lnTo>
                      <a:pt x="3781" y="2051"/>
                    </a:lnTo>
                    <a:lnTo>
                      <a:pt x="3742" y="2046"/>
                    </a:lnTo>
                    <a:lnTo>
                      <a:pt x="3701" y="2037"/>
                    </a:lnTo>
                    <a:lnTo>
                      <a:pt x="3655" y="2030"/>
                    </a:lnTo>
                    <a:lnTo>
                      <a:pt x="3604" y="2023"/>
                    </a:lnTo>
                    <a:lnTo>
                      <a:pt x="3553" y="2018"/>
                    </a:lnTo>
                    <a:lnTo>
                      <a:pt x="3498" y="2011"/>
                    </a:lnTo>
                    <a:lnTo>
                      <a:pt x="3445" y="2005"/>
                    </a:lnTo>
                    <a:lnTo>
                      <a:pt x="3390" y="1998"/>
                    </a:lnTo>
                    <a:lnTo>
                      <a:pt x="3337" y="1991"/>
                    </a:lnTo>
                    <a:lnTo>
                      <a:pt x="3286" y="1984"/>
                    </a:lnTo>
                    <a:lnTo>
                      <a:pt x="3238" y="1977"/>
                    </a:lnTo>
                    <a:lnTo>
                      <a:pt x="3192" y="1970"/>
                    </a:lnTo>
                    <a:lnTo>
                      <a:pt x="3150" y="1963"/>
                    </a:lnTo>
                    <a:lnTo>
                      <a:pt x="3116" y="1956"/>
                    </a:lnTo>
                    <a:lnTo>
                      <a:pt x="3088" y="1949"/>
                    </a:lnTo>
                    <a:lnTo>
                      <a:pt x="3069" y="1945"/>
                    </a:lnTo>
                    <a:lnTo>
                      <a:pt x="3053" y="1940"/>
                    </a:lnTo>
                    <a:lnTo>
                      <a:pt x="3039" y="1935"/>
                    </a:lnTo>
                    <a:lnTo>
                      <a:pt x="3028" y="1931"/>
                    </a:lnTo>
                    <a:lnTo>
                      <a:pt x="3014" y="1924"/>
                    </a:lnTo>
                    <a:lnTo>
                      <a:pt x="3000" y="1917"/>
                    </a:lnTo>
                    <a:lnTo>
                      <a:pt x="2984" y="1905"/>
                    </a:lnTo>
                    <a:lnTo>
                      <a:pt x="2966" y="1889"/>
                    </a:lnTo>
                    <a:lnTo>
                      <a:pt x="2947" y="1878"/>
                    </a:lnTo>
                    <a:lnTo>
                      <a:pt x="2917" y="1862"/>
                    </a:lnTo>
                    <a:lnTo>
                      <a:pt x="2878" y="1839"/>
                    </a:lnTo>
                    <a:lnTo>
                      <a:pt x="2830" y="1811"/>
                    </a:lnTo>
                    <a:lnTo>
                      <a:pt x="2772" y="1776"/>
                    </a:lnTo>
                    <a:lnTo>
                      <a:pt x="2708" y="1737"/>
                    </a:lnTo>
                    <a:lnTo>
                      <a:pt x="2634" y="1693"/>
                    </a:lnTo>
                    <a:lnTo>
                      <a:pt x="2556" y="1645"/>
                    </a:lnTo>
                    <a:lnTo>
                      <a:pt x="2473" y="1594"/>
                    </a:lnTo>
                    <a:lnTo>
                      <a:pt x="2383" y="1541"/>
                    </a:lnTo>
                    <a:lnTo>
                      <a:pt x="2291" y="1482"/>
                    </a:lnTo>
                    <a:lnTo>
                      <a:pt x="2194" y="1424"/>
                    </a:lnTo>
                    <a:lnTo>
                      <a:pt x="2095" y="1364"/>
                    </a:lnTo>
                    <a:lnTo>
                      <a:pt x="1993" y="1302"/>
                    </a:lnTo>
                    <a:lnTo>
                      <a:pt x="1890" y="1240"/>
                    </a:lnTo>
                    <a:lnTo>
                      <a:pt x="1788" y="1175"/>
                    </a:lnTo>
                    <a:lnTo>
                      <a:pt x="1684" y="1113"/>
                    </a:lnTo>
                    <a:lnTo>
                      <a:pt x="1581" y="1051"/>
                    </a:lnTo>
                    <a:lnTo>
                      <a:pt x="1479" y="986"/>
                    </a:lnTo>
                    <a:lnTo>
                      <a:pt x="1380" y="926"/>
                    </a:lnTo>
                    <a:lnTo>
                      <a:pt x="1286" y="869"/>
                    </a:lnTo>
                    <a:lnTo>
                      <a:pt x="1194" y="811"/>
                    </a:lnTo>
                    <a:lnTo>
                      <a:pt x="1106" y="758"/>
                    </a:lnTo>
                    <a:lnTo>
                      <a:pt x="1025" y="707"/>
                    </a:lnTo>
                    <a:lnTo>
                      <a:pt x="947" y="661"/>
                    </a:lnTo>
                    <a:lnTo>
                      <a:pt x="878" y="617"/>
                    </a:lnTo>
                    <a:lnTo>
                      <a:pt x="816" y="581"/>
                    </a:lnTo>
                    <a:lnTo>
                      <a:pt x="763" y="546"/>
                    </a:lnTo>
                    <a:lnTo>
                      <a:pt x="717" y="518"/>
                    </a:lnTo>
                    <a:lnTo>
                      <a:pt x="682" y="498"/>
                    </a:lnTo>
                    <a:lnTo>
                      <a:pt x="654" y="482"/>
                    </a:lnTo>
                    <a:lnTo>
                      <a:pt x="641" y="470"/>
                    </a:lnTo>
                    <a:lnTo>
                      <a:pt x="611" y="449"/>
                    </a:lnTo>
                    <a:lnTo>
                      <a:pt x="574" y="426"/>
                    </a:lnTo>
                    <a:lnTo>
                      <a:pt x="537" y="399"/>
                    </a:lnTo>
                    <a:lnTo>
                      <a:pt x="500" y="373"/>
                    </a:lnTo>
                    <a:lnTo>
                      <a:pt x="465" y="350"/>
                    </a:lnTo>
                    <a:lnTo>
                      <a:pt x="431" y="336"/>
                    </a:lnTo>
                    <a:lnTo>
                      <a:pt x="403" y="329"/>
                    </a:lnTo>
                    <a:lnTo>
                      <a:pt x="383" y="336"/>
                    </a:lnTo>
                    <a:lnTo>
                      <a:pt x="346" y="353"/>
                    </a:lnTo>
                    <a:lnTo>
                      <a:pt x="304" y="350"/>
                    </a:lnTo>
                    <a:lnTo>
                      <a:pt x="265" y="332"/>
                    </a:lnTo>
                    <a:lnTo>
                      <a:pt x="226" y="306"/>
                    </a:lnTo>
                    <a:lnTo>
                      <a:pt x="194" y="274"/>
                    </a:lnTo>
                    <a:lnTo>
                      <a:pt x="171" y="242"/>
                    </a:lnTo>
                    <a:lnTo>
                      <a:pt x="161" y="212"/>
                    </a:lnTo>
                    <a:lnTo>
                      <a:pt x="166" y="189"/>
                    </a:lnTo>
                    <a:lnTo>
                      <a:pt x="189" y="164"/>
                    </a:lnTo>
                    <a:lnTo>
                      <a:pt x="217" y="150"/>
                    </a:lnTo>
                    <a:lnTo>
                      <a:pt x="244" y="141"/>
                    </a:lnTo>
                    <a:lnTo>
                      <a:pt x="274" y="141"/>
                    </a:lnTo>
                    <a:lnTo>
                      <a:pt x="300" y="145"/>
                    </a:lnTo>
                    <a:lnTo>
                      <a:pt x="325" y="154"/>
                    </a:lnTo>
                    <a:lnTo>
                      <a:pt x="348" y="166"/>
                    </a:lnTo>
                    <a:lnTo>
                      <a:pt x="366" y="182"/>
                    </a:lnTo>
                    <a:lnTo>
                      <a:pt x="376" y="198"/>
                    </a:lnTo>
                    <a:lnTo>
                      <a:pt x="378" y="219"/>
                    </a:lnTo>
                    <a:lnTo>
                      <a:pt x="378" y="240"/>
                    </a:lnTo>
                    <a:lnTo>
                      <a:pt x="376" y="263"/>
                    </a:lnTo>
                    <a:lnTo>
                      <a:pt x="378" y="283"/>
                    </a:lnTo>
                    <a:lnTo>
                      <a:pt x="385" y="304"/>
                    </a:lnTo>
                    <a:lnTo>
                      <a:pt x="399" y="320"/>
                    </a:lnTo>
                    <a:lnTo>
                      <a:pt x="424" y="334"/>
                    </a:lnTo>
                    <a:lnTo>
                      <a:pt x="452" y="339"/>
                    </a:lnTo>
                    <a:lnTo>
                      <a:pt x="475" y="332"/>
                    </a:lnTo>
                    <a:lnTo>
                      <a:pt x="489" y="311"/>
                    </a:lnTo>
                    <a:lnTo>
                      <a:pt x="498" y="283"/>
                    </a:lnTo>
                    <a:lnTo>
                      <a:pt x="500" y="251"/>
                    </a:lnTo>
                    <a:lnTo>
                      <a:pt x="495" y="214"/>
                    </a:lnTo>
                    <a:lnTo>
                      <a:pt x="486" y="175"/>
                    </a:lnTo>
                    <a:lnTo>
                      <a:pt x="470" y="141"/>
                    </a:lnTo>
                    <a:lnTo>
                      <a:pt x="449" y="113"/>
                    </a:lnTo>
                    <a:lnTo>
                      <a:pt x="426" y="90"/>
                    </a:lnTo>
                    <a:lnTo>
                      <a:pt x="401" y="67"/>
                    </a:lnTo>
                    <a:lnTo>
                      <a:pt x="373" y="48"/>
                    </a:lnTo>
                    <a:lnTo>
                      <a:pt x="343" y="32"/>
                    </a:lnTo>
                    <a:lnTo>
                      <a:pt x="311" y="21"/>
                    </a:lnTo>
                    <a:lnTo>
                      <a:pt x="281" y="12"/>
                    </a:lnTo>
                    <a:lnTo>
                      <a:pt x="249" y="5"/>
                    </a:lnTo>
                    <a:lnTo>
                      <a:pt x="217" y="0"/>
                    </a:lnTo>
                    <a:lnTo>
                      <a:pt x="187" y="0"/>
                    </a:lnTo>
                    <a:lnTo>
                      <a:pt x="157" y="2"/>
                    </a:lnTo>
                    <a:lnTo>
                      <a:pt x="129" y="9"/>
                    </a:lnTo>
                    <a:lnTo>
                      <a:pt x="104" y="18"/>
                    </a:lnTo>
                    <a:lnTo>
                      <a:pt x="81" y="30"/>
                    </a:lnTo>
                    <a:lnTo>
                      <a:pt x="62" y="46"/>
                    </a:lnTo>
                    <a:lnTo>
                      <a:pt x="46" y="65"/>
                    </a:lnTo>
                    <a:lnTo>
                      <a:pt x="25" y="104"/>
                    </a:lnTo>
                    <a:lnTo>
                      <a:pt x="9" y="141"/>
                    </a:lnTo>
                    <a:lnTo>
                      <a:pt x="0" y="173"/>
                    </a:lnTo>
                    <a:lnTo>
                      <a:pt x="0" y="205"/>
                    </a:lnTo>
                    <a:lnTo>
                      <a:pt x="5" y="237"/>
                    </a:lnTo>
                    <a:lnTo>
                      <a:pt x="16" y="270"/>
                    </a:lnTo>
                    <a:lnTo>
                      <a:pt x="32" y="304"/>
                    </a:lnTo>
                    <a:lnTo>
                      <a:pt x="58" y="339"/>
                    </a:lnTo>
                    <a:lnTo>
                      <a:pt x="88" y="373"/>
                    </a:lnTo>
                    <a:lnTo>
                      <a:pt x="120" y="401"/>
                    </a:lnTo>
                    <a:lnTo>
                      <a:pt x="157" y="419"/>
                    </a:lnTo>
                    <a:lnTo>
                      <a:pt x="196" y="435"/>
                    </a:lnTo>
                    <a:lnTo>
                      <a:pt x="235" y="445"/>
                    </a:lnTo>
                    <a:lnTo>
                      <a:pt x="272" y="452"/>
                    </a:lnTo>
                    <a:lnTo>
                      <a:pt x="309" y="456"/>
                    </a:lnTo>
                    <a:lnTo>
                      <a:pt x="341" y="461"/>
                    </a:lnTo>
                    <a:lnTo>
                      <a:pt x="366" y="463"/>
                    </a:lnTo>
                    <a:lnTo>
                      <a:pt x="392" y="472"/>
                    </a:lnTo>
                    <a:lnTo>
                      <a:pt x="417" y="486"/>
                    </a:lnTo>
                    <a:lnTo>
                      <a:pt x="442" y="500"/>
                    </a:lnTo>
                    <a:lnTo>
                      <a:pt x="472" y="518"/>
                    </a:lnTo>
                    <a:lnTo>
                      <a:pt x="502" y="539"/>
                    </a:lnTo>
                    <a:lnTo>
                      <a:pt x="539" y="562"/>
                    </a:lnTo>
                    <a:lnTo>
                      <a:pt x="578" y="585"/>
                    </a:lnTo>
                    <a:lnTo>
                      <a:pt x="595" y="594"/>
                    </a:lnTo>
                    <a:lnTo>
                      <a:pt x="622" y="611"/>
                    </a:lnTo>
                    <a:lnTo>
                      <a:pt x="659" y="634"/>
                    </a:lnTo>
                    <a:lnTo>
                      <a:pt x="705" y="664"/>
                    </a:lnTo>
                    <a:lnTo>
                      <a:pt x="760" y="696"/>
                    </a:lnTo>
                    <a:lnTo>
                      <a:pt x="825" y="735"/>
                    </a:lnTo>
                    <a:lnTo>
                      <a:pt x="896" y="779"/>
                    </a:lnTo>
                    <a:lnTo>
                      <a:pt x="975" y="827"/>
                    </a:lnTo>
                    <a:lnTo>
                      <a:pt x="1058" y="878"/>
                    </a:lnTo>
                    <a:lnTo>
                      <a:pt x="1148" y="933"/>
                    </a:lnTo>
                    <a:lnTo>
                      <a:pt x="1240" y="991"/>
                    </a:lnTo>
                    <a:lnTo>
                      <a:pt x="1337" y="1053"/>
                    </a:lnTo>
                    <a:lnTo>
                      <a:pt x="1438" y="1113"/>
                    </a:lnTo>
                    <a:lnTo>
                      <a:pt x="1539" y="1175"/>
                    </a:lnTo>
                    <a:lnTo>
                      <a:pt x="1645" y="1240"/>
                    </a:lnTo>
                    <a:lnTo>
                      <a:pt x="1749" y="1302"/>
                    </a:lnTo>
                    <a:lnTo>
                      <a:pt x="1853" y="1366"/>
                    </a:lnTo>
                    <a:lnTo>
                      <a:pt x="1956" y="1429"/>
                    </a:lnTo>
                    <a:lnTo>
                      <a:pt x="2058" y="1491"/>
                    </a:lnTo>
                    <a:lnTo>
                      <a:pt x="2157" y="1555"/>
                    </a:lnTo>
                    <a:lnTo>
                      <a:pt x="2254" y="1613"/>
                    </a:lnTo>
                    <a:lnTo>
                      <a:pt x="2346" y="1670"/>
                    </a:lnTo>
                    <a:lnTo>
                      <a:pt x="2433" y="1723"/>
                    </a:lnTo>
                    <a:lnTo>
                      <a:pt x="2516" y="1774"/>
                    </a:lnTo>
                    <a:lnTo>
                      <a:pt x="2592" y="1820"/>
                    </a:lnTo>
                    <a:lnTo>
                      <a:pt x="2662" y="1864"/>
                    </a:lnTo>
                    <a:lnTo>
                      <a:pt x="2724" y="1901"/>
                    </a:lnTo>
                    <a:lnTo>
                      <a:pt x="2779" y="1933"/>
                    </a:lnTo>
                    <a:lnTo>
                      <a:pt x="2823" y="1961"/>
                    </a:lnTo>
                    <a:lnTo>
                      <a:pt x="2857" y="1982"/>
                    </a:lnTo>
                    <a:lnTo>
                      <a:pt x="2883" y="1998"/>
                    </a:lnTo>
                    <a:lnTo>
                      <a:pt x="2897" y="2005"/>
                    </a:lnTo>
                    <a:lnTo>
                      <a:pt x="2910" y="2014"/>
                    </a:lnTo>
                    <a:lnTo>
                      <a:pt x="2929" y="2023"/>
                    </a:lnTo>
                    <a:lnTo>
                      <a:pt x="2947" y="2034"/>
                    </a:lnTo>
                    <a:lnTo>
                      <a:pt x="2966" y="2046"/>
                    </a:lnTo>
                    <a:lnTo>
                      <a:pt x="2984" y="2055"/>
                    </a:lnTo>
                    <a:lnTo>
                      <a:pt x="3003" y="2062"/>
                    </a:lnTo>
                    <a:lnTo>
                      <a:pt x="3016" y="2067"/>
                    </a:lnTo>
                    <a:lnTo>
                      <a:pt x="3026" y="2069"/>
                    </a:lnTo>
                    <a:lnTo>
                      <a:pt x="3060" y="2078"/>
                    </a:lnTo>
                    <a:lnTo>
                      <a:pt x="3099" y="2085"/>
                    </a:lnTo>
                    <a:lnTo>
                      <a:pt x="3143" y="2094"/>
                    </a:lnTo>
                    <a:lnTo>
                      <a:pt x="3194" y="2101"/>
                    </a:lnTo>
                    <a:lnTo>
                      <a:pt x="3245" y="2108"/>
                    </a:lnTo>
                    <a:lnTo>
                      <a:pt x="3298" y="2117"/>
                    </a:lnTo>
                    <a:lnTo>
                      <a:pt x="3353" y="2124"/>
                    </a:lnTo>
                    <a:lnTo>
                      <a:pt x="3408" y="2131"/>
                    </a:lnTo>
                    <a:lnTo>
                      <a:pt x="3463" y="2138"/>
                    </a:lnTo>
                    <a:lnTo>
                      <a:pt x="3516" y="2145"/>
                    </a:lnTo>
                    <a:lnTo>
                      <a:pt x="3567" y="2152"/>
                    </a:lnTo>
                    <a:lnTo>
                      <a:pt x="3618" y="2159"/>
                    </a:lnTo>
                    <a:lnTo>
                      <a:pt x="3662" y="2166"/>
                    </a:lnTo>
                    <a:lnTo>
                      <a:pt x="3701" y="2170"/>
                    </a:lnTo>
                    <a:lnTo>
                      <a:pt x="3735" y="2177"/>
                    </a:lnTo>
                    <a:lnTo>
                      <a:pt x="3763" y="2184"/>
                    </a:lnTo>
                    <a:lnTo>
                      <a:pt x="3791" y="2189"/>
                    </a:lnTo>
                    <a:lnTo>
                      <a:pt x="3818" y="2193"/>
                    </a:lnTo>
                    <a:lnTo>
                      <a:pt x="3846" y="2193"/>
                    </a:lnTo>
                    <a:lnTo>
                      <a:pt x="3876" y="2191"/>
                    </a:lnTo>
                    <a:lnTo>
                      <a:pt x="3906" y="2187"/>
                    </a:lnTo>
                    <a:lnTo>
                      <a:pt x="3934" y="2182"/>
                    </a:lnTo>
                    <a:lnTo>
                      <a:pt x="3961" y="2173"/>
                    </a:lnTo>
                    <a:lnTo>
                      <a:pt x="3989" y="2164"/>
                    </a:lnTo>
                    <a:lnTo>
                      <a:pt x="4014" y="2154"/>
                    </a:lnTo>
                    <a:lnTo>
                      <a:pt x="4040" y="2143"/>
                    </a:lnTo>
                    <a:lnTo>
                      <a:pt x="4063" y="2129"/>
                    </a:lnTo>
                    <a:lnTo>
                      <a:pt x="4083" y="2115"/>
                    </a:lnTo>
                    <a:lnTo>
                      <a:pt x="4102" y="2101"/>
                    </a:lnTo>
                    <a:lnTo>
                      <a:pt x="4118" y="2087"/>
                    </a:lnTo>
                    <a:lnTo>
                      <a:pt x="4132" y="2071"/>
                    </a:lnTo>
                    <a:lnTo>
                      <a:pt x="4143" y="2058"/>
                    </a:lnTo>
                    <a:lnTo>
                      <a:pt x="4159" y="2025"/>
                    </a:lnTo>
                    <a:lnTo>
                      <a:pt x="4180" y="1986"/>
                    </a:lnTo>
                    <a:lnTo>
                      <a:pt x="4205" y="1940"/>
                    </a:lnTo>
                    <a:lnTo>
                      <a:pt x="4231" y="1892"/>
                    </a:lnTo>
                    <a:lnTo>
                      <a:pt x="4258" y="1843"/>
                    </a:lnTo>
                    <a:lnTo>
                      <a:pt x="4286" y="1793"/>
                    </a:lnTo>
                    <a:lnTo>
                      <a:pt x="4314" y="1746"/>
                    </a:lnTo>
                    <a:lnTo>
                      <a:pt x="4337" y="1705"/>
                    </a:lnTo>
                    <a:lnTo>
                      <a:pt x="4348" y="1687"/>
                    </a:lnTo>
                    <a:lnTo>
                      <a:pt x="4360" y="1673"/>
                    </a:lnTo>
                    <a:lnTo>
                      <a:pt x="4371" y="1666"/>
                    </a:lnTo>
                    <a:lnTo>
                      <a:pt x="4383" y="1661"/>
                    </a:lnTo>
                    <a:lnTo>
                      <a:pt x="4397" y="1664"/>
                    </a:lnTo>
                    <a:lnTo>
                      <a:pt x="4413" y="1668"/>
                    </a:lnTo>
                    <a:lnTo>
                      <a:pt x="4434" y="1677"/>
                    </a:lnTo>
                    <a:lnTo>
                      <a:pt x="4461" y="1691"/>
                    </a:lnTo>
                    <a:lnTo>
                      <a:pt x="4489" y="1707"/>
                    </a:lnTo>
                    <a:lnTo>
                      <a:pt x="4517" y="1723"/>
                    </a:lnTo>
                    <a:lnTo>
                      <a:pt x="4542" y="1740"/>
                    </a:lnTo>
                    <a:lnTo>
                      <a:pt x="4567" y="1753"/>
                    </a:lnTo>
                    <a:lnTo>
                      <a:pt x="4593" y="1767"/>
                    </a:lnTo>
                    <a:lnTo>
                      <a:pt x="4618" y="1783"/>
                    </a:lnTo>
                    <a:lnTo>
                      <a:pt x="4641" y="1797"/>
                    </a:lnTo>
                    <a:lnTo>
                      <a:pt x="4666" y="1809"/>
                    </a:lnTo>
                    <a:lnTo>
                      <a:pt x="4689" y="1823"/>
                    </a:lnTo>
                    <a:lnTo>
                      <a:pt x="4712" y="1836"/>
                    </a:lnTo>
                    <a:lnTo>
                      <a:pt x="4733" y="1848"/>
                    </a:lnTo>
                    <a:lnTo>
                      <a:pt x="4756" y="1862"/>
                    </a:lnTo>
                    <a:lnTo>
                      <a:pt x="4777" y="1873"/>
                    </a:lnTo>
                    <a:lnTo>
                      <a:pt x="4800" y="1885"/>
                    </a:lnTo>
                    <a:lnTo>
                      <a:pt x="4818" y="1896"/>
                    </a:lnTo>
                    <a:lnTo>
                      <a:pt x="4839" y="1908"/>
                    </a:lnTo>
                    <a:lnTo>
                      <a:pt x="4869" y="1924"/>
                    </a:lnTo>
                    <a:lnTo>
                      <a:pt x="4894" y="1938"/>
                    </a:lnTo>
                    <a:lnTo>
                      <a:pt x="4913" y="1952"/>
                    </a:lnTo>
                    <a:lnTo>
                      <a:pt x="4927" y="1963"/>
                    </a:lnTo>
                    <a:lnTo>
                      <a:pt x="4934" y="1979"/>
                    </a:lnTo>
                    <a:lnTo>
                      <a:pt x="4934" y="1995"/>
                    </a:lnTo>
                    <a:lnTo>
                      <a:pt x="4927" y="2018"/>
                    </a:lnTo>
                    <a:lnTo>
                      <a:pt x="4915" y="2051"/>
                    </a:lnTo>
                    <a:lnTo>
                      <a:pt x="4899" y="2078"/>
                    </a:lnTo>
                    <a:lnTo>
                      <a:pt x="4876" y="2117"/>
                    </a:lnTo>
                    <a:lnTo>
                      <a:pt x="4848" y="2164"/>
                    </a:lnTo>
                    <a:lnTo>
                      <a:pt x="4816" y="2219"/>
                    </a:lnTo>
                    <a:lnTo>
                      <a:pt x="4779" y="2281"/>
                    </a:lnTo>
                    <a:lnTo>
                      <a:pt x="4740" y="2348"/>
                    </a:lnTo>
                    <a:lnTo>
                      <a:pt x="4701" y="2415"/>
                    </a:lnTo>
                    <a:lnTo>
                      <a:pt x="4662" y="2484"/>
                    </a:lnTo>
                    <a:lnTo>
                      <a:pt x="4620" y="2553"/>
                    </a:lnTo>
                    <a:lnTo>
                      <a:pt x="4581" y="2622"/>
                    </a:lnTo>
                    <a:lnTo>
                      <a:pt x="4547" y="2687"/>
                    </a:lnTo>
                    <a:lnTo>
                      <a:pt x="4512" y="2744"/>
                    </a:lnTo>
                    <a:lnTo>
                      <a:pt x="4482" y="2795"/>
                    </a:lnTo>
                    <a:lnTo>
                      <a:pt x="4459" y="2836"/>
                    </a:lnTo>
                    <a:lnTo>
                      <a:pt x="4441" y="2869"/>
                    </a:lnTo>
                    <a:lnTo>
                      <a:pt x="4429" y="2887"/>
                    </a:lnTo>
                    <a:lnTo>
                      <a:pt x="4415" y="2912"/>
                    </a:lnTo>
                    <a:lnTo>
                      <a:pt x="4404" y="2933"/>
                    </a:lnTo>
                    <a:lnTo>
                      <a:pt x="4394" y="2945"/>
                    </a:lnTo>
                    <a:lnTo>
                      <a:pt x="4383" y="2952"/>
                    </a:lnTo>
                    <a:lnTo>
                      <a:pt x="4369" y="2954"/>
                    </a:lnTo>
                    <a:lnTo>
                      <a:pt x="4351" y="2947"/>
                    </a:lnTo>
                    <a:lnTo>
                      <a:pt x="4323" y="2933"/>
                    </a:lnTo>
                    <a:lnTo>
                      <a:pt x="4286" y="2912"/>
                    </a:lnTo>
                    <a:lnTo>
                      <a:pt x="4263" y="2899"/>
                    </a:lnTo>
                    <a:lnTo>
                      <a:pt x="4238" y="2885"/>
                    </a:lnTo>
                    <a:lnTo>
                      <a:pt x="4210" y="2869"/>
                    </a:lnTo>
                    <a:lnTo>
                      <a:pt x="4182" y="2850"/>
                    </a:lnTo>
                    <a:lnTo>
                      <a:pt x="4152" y="2834"/>
                    </a:lnTo>
                    <a:lnTo>
                      <a:pt x="4120" y="2816"/>
                    </a:lnTo>
                    <a:lnTo>
                      <a:pt x="4090" y="2797"/>
                    </a:lnTo>
                    <a:lnTo>
                      <a:pt x="4058" y="2779"/>
                    </a:lnTo>
                    <a:lnTo>
                      <a:pt x="4026" y="2760"/>
                    </a:lnTo>
                    <a:lnTo>
                      <a:pt x="3996" y="2744"/>
                    </a:lnTo>
                    <a:lnTo>
                      <a:pt x="3968" y="2728"/>
                    </a:lnTo>
                    <a:lnTo>
                      <a:pt x="3943" y="2714"/>
                    </a:lnTo>
                    <a:lnTo>
                      <a:pt x="3917" y="2700"/>
                    </a:lnTo>
                    <a:lnTo>
                      <a:pt x="3897" y="2687"/>
                    </a:lnTo>
                    <a:lnTo>
                      <a:pt x="3876" y="2677"/>
                    </a:lnTo>
                    <a:lnTo>
                      <a:pt x="3862" y="2668"/>
                    </a:lnTo>
                    <a:lnTo>
                      <a:pt x="3844" y="2652"/>
                    </a:lnTo>
                    <a:lnTo>
                      <a:pt x="3830" y="2624"/>
                    </a:lnTo>
                    <a:lnTo>
                      <a:pt x="3823" y="2597"/>
                    </a:lnTo>
                    <a:lnTo>
                      <a:pt x="3830" y="2574"/>
                    </a:lnTo>
                    <a:lnTo>
                      <a:pt x="3844" y="2546"/>
                    </a:lnTo>
                    <a:lnTo>
                      <a:pt x="3860" y="2521"/>
                    </a:lnTo>
                    <a:lnTo>
                      <a:pt x="3876" y="2495"/>
                    </a:lnTo>
                    <a:lnTo>
                      <a:pt x="3890" y="2470"/>
                    </a:lnTo>
                    <a:lnTo>
                      <a:pt x="3906" y="2445"/>
                    </a:lnTo>
                    <a:lnTo>
                      <a:pt x="3922" y="2419"/>
                    </a:lnTo>
                    <a:lnTo>
                      <a:pt x="3936" y="2394"/>
                    </a:lnTo>
                    <a:lnTo>
                      <a:pt x="3950" y="2369"/>
                    </a:lnTo>
                    <a:lnTo>
                      <a:pt x="3959" y="2341"/>
                    </a:lnTo>
                    <a:lnTo>
                      <a:pt x="3957" y="2316"/>
                    </a:lnTo>
                    <a:lnTo>
                      <a:pt x="3943" y="2295"/>
                    </a:lnTo>
                    <a:lnTo>
                      <a:pt x="3924" y="2279"/>
                    </a:lnTo>
                    <a:lnTo>
                      <a:pt x="3904" y="2270"/>
                    </a:lnTo>
                    <a:lnTo>
                      <a:pt x="3881" y="2270"/>
                    </a:lnTo>
                    <a:lnTo>
                      <a:pt x="3858" y="2281"/>
                    </a:lnTo>
                    <a:lnTo>
                      <a:pt x="3841" y="230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9" name="Freeform 864">
                <a:extLst>
                  <a:ext uri="{FF2B5EF4-FFF2-40B4-BE49-F238E27FC236}">
                    <a16:creationId xmlns:a16="http://schemas.microsoft.com/office/drawing/2014/main" id="{5F6B1308-D21E-4EBB-BC03-99E8512C9217}"/>
                  </a:ext>
                </a:extLst>
              </p:cNvPr>
              <p:cNvSpPr>
                <a:spLocks/>
              </p:cNvSpPr>
              <p:nvPr/>
            </p:nvSpPr>
            <p:spPr bwMode="auto">
              <a:xfrm>
                <a:off x="2628" y="3025"/>
                <a:ext cx="17" cy="22"/>
              </a:xfrm>
              <a:custGeom>
                <a:avLst/>
                <a:gdLst>
                  <a:gd name="T0" fmla="*/ 1 w 33"/>
                  <a:gd name="T1" fmla="*/ 1 h 44"/>
                  <a:gd name="T2" fmla="*/ 1 w 33"/>
                  <a:gd name="T3" fmla="*/ 1 h 44"/>
                  <a:gd name="T4" fmla="*/ 1 w 33"/>
                  <a:gd name="T5" fmla="*/ 1 h 44"/>
                  <a:gd name="T6" fmla="*/ 1 w 33"/>
                  <a:gd name="T7" fmla="*/ 0 h 44"/>
                  <a:gd name="T8" fmla="*/ 1 w 33"/>
                  <a:gd name="T9" fmla="*/ 1 h 44"/>
                  <a:gd name="T10" fmla="*/ 1 w 33"/>
                  <a:gd name="T11" fmla="*/ 1 h 44"/>
                  <a:gd name="T12" fmla="*/ 1 w 33"/>
                  <a:gd name="T13" fmla="*/ 1 h 44"/>
                  <a:gd name="T14" fmla="*/ 0 w 33"/>
                  <a:gd name="T15" fmla="*/ 1 h 44"/>
                  <a:gd name="T16" fmla="*/ 1 w 33"/>
                  <a:gd name="T17" fmla="*/ 1 h 44"/>
                  <a:gd name="T18" fmla="*/ 1 w 33"/>
                  <a:gd name="T19" fmla="*/ 1 h 44"/>
                  <a:gd name="T20" fmla="*/ 1 w 33"/>
                  <a:gd name="T21" fmla="*/ 1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44">
                    <a:moveTo>
                      <a:pt x="12" y="42"/>
                    </a:moveTo>
                    <a:lnTo>
                      <a:pt x="12" y="42"/>
                    </a:lnTo>
                    <a:lnTo>
                      <a:pt x="33" y="7"/>
                    </a:lnTo>
                    <a:lnTo>
                      <a:pt x="22" y="0"/>
                    </a:lnTo>
                    <a:lnTo>
                      <a:pt x="1" y="35"/>
                    </a:lnTo>
                    <a:lnTo>
                      <a:pt x="0" y="39"/>
                    </a:lnTo>
                    <a:lnTo>
                      <a:pt x="3" y="43"/>
                    </a:lnTo>
                    <a:lnTo>
                      <a:pt x="8" y="44"/>
                    </a:lnTo>
                    <a:lnTo>
                      <a:pt x="1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0" name="Freeform 865">
                <a:extLst>
                  <a:ext uri="{FF2B5EF4-FFF2-40B4-BE49-F238E27FC236}">
                    <a16:creationId xmlns:a16="http://schemas.microsoft.com/office/drawing/2014/main" id="{8E84929A-C037-4C01-90C8-F1BCBBF681A8}"/>
                  </a:ext>
                </a:extLst>
              </p:cNvPr>
              <p:cNvSpPr>
                <a:spLocks/>
              </p:cNvSpPr>
              <p:nvPr/>
            </p:nvSpPr>
            <p:spPr bwMode="auto">
              <a:xfrm>
                <a:off x="2619" y="3042"/>
                <a:ext cx="15" cy="19"/>
              </a:xfrm>
              <a:custGeom>
                <a:avLst/>
                <a:gdLst>
                  <a:gd name="T0" fmla="*/ 0 w 31"/>
                  <a:gd name="T1" fmla="*/ 1 h 37"/>
                  <a:gd name="T2" fmla="*/ 0 w 31"/>
                  <a:gd name="T3" fmla="*/ 1 h 37"/>
                  <a:gd name="T4" fmla="*/ 0 w 31"/>
                  <a:gd name="T5" fmla="*/ 1 h 37"/>
                  <a:gd name="T6" fmla="*/ 0 w 31"/>
                  <a:gd name="T7" fmla="*/ 0 h 37"/>
                  <a:gd name="T8" fmla="*/ 0 w 31"/>
                  <a:gd name="T9" fmla="*/ 1 h 37"/>
                  <a:gd name="T10" fmla="*/ 0 w 31"/>
                  <a:gd name="T11" fmla="*/ 1 h 37"/>
                  <a:gd name="T12" fmla="*/ 0 w 31"/>
                  <a:gd name="T13" fmla="*/ 1 h 37"/>
                  <a:gd name="T14" fmla="*/ 0 w 31"/>
                  <a:gd name="T15" fmla="*/ 1 h 37"/>
                  <a:gd name="T16" fmla="*/ 0 w 31"/>
                  <a:gd name="T17" fmla="*/ 1 h 37"/>
                  <a:gd name="T18" fmla="*/ 0 w 31"/>
                  <a:gd name="T19" fmla="*/ 1 h 37"/>
                  <a:gd name="T20" fmla="*/ 0 w 31"/>
                  <a:gd name="T21" fmla="*/ 1 h 37"/>
                  <a:gd name="T22" fmla="*/ 0 w 31"/>
                  <a:gd name="T23" fmla="*/ 1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37">
                    <a:moveTo>
                      <a:pt x="14" y="34"/>
                    </a:moveTo>
                    <a:lnTo>
                      <a:pt x="13" y="34"/>
                    </a:lnTo>
                    <a:lnTo>
                      <a:pt x="31" y="7"/>
                    </a:lnTo>
                    <a:lnTo>
                      <a:pt x="20" y="0"/>
                    </a:lnTo>
                    <a:lnTo>
                      <a:pt x="1" y="28"/>
                    </a:lnTo>
                    <a:lnTo>
                      <a:pt x="0" y="28"/>
                    </a:lnTo>
                    <a:lnTo>
                      <a:pt x="1" y="28"/>
                    </a:lnTo>
                    <a:lnTo>
                      <a:pt x="0" y="32"/>
                    </a:lnTo>
                    <a:lnTo>
                      <a:pt x="4" y="36"/>
                    </a:lnTo>
                    <a:lnTo>
                      <a:pt x="8" y="37"/>
                    </a:lnTo>
                    <a:lnTo>
                      <a:pt x="13" y="34"/>
                    </a:lnTo>
                    <a:lnTo>
                      <a:pt x="1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1" name="Freeform 866">
                <a:extLst>
                  <a:ext uri="{FF2B5EF4-FFF2-40B4-BE49-F238E27FC236}">
                    <a16:creationId xmlns:a16="http://schemas.microsoft.com/office/drawing/2014/main" id="{6FD5727F-ABA0-4835-822D-1EB7D96EB4D0}"/>
                  </a:ext>
                </a:extLst>
              </p:cNvPr>
              <p:cNvSpPr>
                <a:spLocks/>
              </p:cNvSpPr>
              <p:nvPr/>
            </p:nvSpPr>
            <p:spPr bwMode="auto">
              <a:xfrm>
                <a:off x="2611" y="3056"/>
                <a:ext cx="15" cy="20"/>
              </a:xfrm>
              <a:custGeom>
                <a:avLst/>
                <a:gdLst>
                  <a:gd name="T0" fmla="*/ 1 w 30"/>
                  <a:gd name="T1" fmla="*/ 1 h 39"/>
                  <a:gd name="T2" fmla="*/ 1 w 30"/>
                  <a:gd name="T3" fmla="*/ 1 h 39"/>
                  <a:gd name="T4" fmla="*/ 1 w 30"/>
                  <a:gd name="T5" fmla="*/ 1 h 39"/>
                  <a:gd name="T6" fmla="*/ 1 w 30"/>
                  <a:gd name="T7" fmla="*/ 0 h 39"/>
                  <a:gd name="T8" fmla="*/ 0 w 30"/>
                  <a:gd name="T9" fmla="*/ 1 h 39"/>
                  <a:gd name="T10" fmla="*/ 1 w 30"/>
                  <a:gd name="T11" fmla="*/ 1 h 39"/>
                  <a:gd name="T12" fmla="*/ 0 w 30"/>
                  <a:gd name="T13" fmla="*/ 1 h 39"/>
                  <a:gd name="T14" fmla="*/ 0 w 30"/>
                  <a:gd name="T15" fmla="*/ 1 h 39"/>
                  <a:gd name="T16" fmla="*/ 1 w 30"/>
                  <a:gd name="T17" fmla="*/ 1 h 39"/>
                  <a:gd name="T18" fmla="*/ 1 w 30"/>
                  <a:gd name="T19" fmla="*/ 1 h 39"/>
                  <a:gd name="T20" fmla="*/ 1 w 30"/>
                  <a:gd name="T21" fmla="*/ 1 h 39"/>
                  <a:gd name="T22" fmla="*/ 1 w 30"/>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39">
                    <a:moveTo>
                      <a:pt x="13" y="34"/>
                    </a:moveTo>
                    <a:lnTo>
                      <a:pt x="14" y="34"/>
                    </a:lnTo>
                    <a:lnTo>
                      <a:pt x="30" y="6"/>
                    </a:lnTo>
                    <a:lnTo>
                      <a:pt x="16" y="0"/>
                    </a:lnTo>
                    <a:lnTo>
                      <a:pt x="0" y="27"/>
                    </a:lnTo>
                    <a:lnTo>
                      <a:pt x="1" y="27"/>
                    </a:lnTo>
                    <a:lnTo>
                      <a:pt x="0" y="27"/>
                    </a:lnTo>
                    <a:lnTo>
                      <a:pt x="0" y="33"/>
                    </a:lnTo>
                    <a:lnTo>
                      <a:pt x="4" y="38"/>
                    </a:lnTo>
                    <a:lnTo>
                      <a:pt x="9" y="39"/>
                    </a:lnTo>
                    <a:lnTo>
                      <a:pt x="14" y="34"/>
                    </a:lnTo>
                    <a:lnTo>
                      <a:pt x="1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2" name="Freeform 867">
                <a:extLst>
                  <a:ext uri="{FF2B5EF4-FFF2-40B4-BE49-F238E27FC236}">
                    <a16:creationId xmlns:a16="http://schemas.microsoft.com/office/drawing/2014/main" id="{6B74E261-0069-47C6-A4F7-D102E8834369}"/>
                  </a:ext>
                </a:extLst>
              </p:cNvPr>
              <p:cNvSpPr>
                <a:spLocks/>
              </p:cNvSpPr>
              <p:nvPr/>
            </p:nvSpPr>
            <p:spPr bwMode="auto">
              <a:xfrm>
                <a:off x="2603" y="3070"/>
                <a:ext cx="14" cy="17"/>
              </a:xfrm>
              <a:custGeom>
                <a:avLst/>
                <a:gdLst>
                  <a:gd name="T0" fmla="*/ 0 w 29"/>
                  <a:gd name="T1" fmla="*/ 0 h 35"/>
                  <a:gd name="T2" fmla="*/ 0 w 29"/>
                  <a:gd name="T3" fmla="*/ 0 h 35"/>
                  <a:gd name="T4" fmla="*/ 0 w 29"/>
                  <a:gd name="T5" fmla="*/ 0 h 35"/>
                  <a:gd name="T6" fmla="*/ 0 w 29"/>
                  <a:gd name="T7" fmla="*/ 0 h 35"/>
                  <a:gd name="T8" fmla="*/ 0 w 29"/>
                  <a:gd name="T9" fmla="*/ 0 h 35"/>
                  <a:gd name="T10" fmla="*/ 0 w 29"/>
                  <a:gd name="T11" fmla="*/ 0 h 35"/>
                  <a:gd name="T12" fmla="*/ 0 w 29"/>
                  <a:gd name="T13" fmla="*/ 0 h 35"/>
                  <a:gd name="T14" fmla="*/ 0 w 29"/>
                  <a:gd name="T15" fmla="*/ 0 h 35"/>
                  <a:gd name="T16" fmla="*/ 0 w 29"/>
                  <a:gd name="T17" fmla="*/ 0 h 35"/>
                  <a:gd name="T18" fmla="*/ 0 w 29"/>
                  <a:gd name="T19" fmla="*/ 0 h 35"/>
                  <a:gd name="T20" fmla="*/ 0 w 29"/>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5">
                    <a:moveTo>
                      <a:pt x="13" y="32"/>
                    </a:moveTo>
                    <a:lnTo>
                      <a:pt x="13" y="32"/>
                    </a:lnTo>
                    <a:lnTo>
                      <a:pt x="29" y="7"/>
                    </a:lnTo>
                    <a:lnTo>
                      <a:pt x="17" y="0"/>
                    </a:lnTo>
                    <a:lnTo>
                      <a:pt x="1" y="26"/>
                    </a:lnTo>
                    <a:lnTo>
                      <a:pt x="0" y="30"/>
                    </a:lnTo>
                    <a:lnTo>
                      <a:pt x="3" y="34"/>
                    </a:lnTo>
                    <a:lnTo>
                      <a:pt x="8" y="35"/>
                    </a:lnTo>
                    <a:lnTo>
                      <a:pt x="1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3" name="Freeform 868">
                <a:extLst>
                  <a:ext uri="{FF2B5EF4-FFF2-40B4-BE49-F238E27FC236}">
                    <a16:creationId xmlns:a16="http://schemas.microsoft.com/office/drawing/2014/main" id="{F3FD8264-38DA-452A-806C-83AB8E518D95}"/>
                  </a:ext>
                </a:extLst>
              </p:cNvPr>
              <p:cNvSpPr>
                <a:spLocks/>
              </p:cNvSpPr>
              <p:nvPr/>
            </p:nvSpPr>
            <p:spPr bwMode="auto">
              <a:xfrm>
                <a:off x="2594" y="3083"/>
                <a:ext cx="15" cy="17"/>
              </a:xfrm>
              <a:custGeom>
                <a:avLst/>
                <a:gdLst>
                  <a:gd name="T0" fmla="*/ 1 w 29"/>
                  <a:gd name="T1" fmla="*/ 1 h 34"/>
                  <a:gd name="T2" fmla="*/ 1 w 29"/>
                  <a:gd name="T3" fmla="*/ 1 h 34"/>
                  <a:gd name="T4" fmla="*/ 1 w 29"/>
                  <a:gd name="T5" fmla="*/ 1 h 34"/>
                  <a:gd name="T6" fmla="*/ 1 w 29"/>
                  <a:gd name="T7" fmla="*/ 0 h 34"/>
                  <a:gd name="T8" fmla="*/ 1 w 29"/>
                  <a:gd name="T9" fmla="*/ 1 h 34"/>
                  <a:gd name="T10" fmla="*/ 0 w 29"/>
                  <a:gd name="T11" fmla="*/ 1 h 34"/>
                  <a:gd name="T12" fmla="*/ 1 w 29"/>
                  <a:gd name="T13" fmla="*/ 1 h 34"/>
                  <a:gd name="T14" fmla="*/ 0 w 29"/>
                  <a:gd name="T15" fmla="*/ 1 h 34"/>
                  <a:gd name="T16" fmla="*/ 1 w 29"/>
                  <a:gd name="T17" fmla="*/ 1 h 34"/>
                  <a:gd name="T18" fmla="*/ 1 w 29"/>
                  <a:gd name="T19" fmla="*/ 1 h 34"/>
                  <a:gd name="T20" fmla="*/ 1 w 29"/>
                  <a:gd name="T21" fmla="*/ 1 h 34"/>
                  <a:gd name="T22" fmla="*/ 1 w 29"/>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4">
                    <a:moveTo>
                      <a:pt x="14" y="32"/>
                    </a:moveTo>
                    <a:lnTo>
                      <a:pt x="13" y="32"/>
                    </a:lnTo>
                    <a:lnTo>
                      <a:pt x="29" y="6"/>
                    </a:lnTo>
                    <a:lnTo>
                      <a:pt x="17" y="0"/>
                    </a:lnTo>
                    <a:lnTo>
                      <a:pt x="1" y="25"/>
                    </a:lnTo>
                    <a:lnTo>
                      <a:pt x="0" y="25"/>
                    </a:lnTo>
                    <a:lnTo>
                      <a:pt x="1" y="25"/>
                    </a:lnTo>
                    <a:lnTo>
                      <a:pt x="0" y="29"/>
                    </a:lnTo>
                    <a:lnTo>
                      <a:pt x="3" y="33"/>
                    </a:lnTo>
                    <a:lnTo>
                      <a:pt x="8" y="34"/>
                    </a:lnTo>
                    <a:lnTo>
                      <a:pt x="13" y="32"/>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4" name="Freeform 869">
                <a:extLst>
                  <a:ext uri="{FF2B5EF4-FFF2-40B4-BE49-F238E27FC236}">
                    <a16:creationId xmlns:a16="http://schemas.microsoft.com/office/drawing/2014/main" id="{957B06C2-DDED-410B-B289-53CAD95AB5BE}"/>
                  </a:ext>
                </a:extLst>
              </p:cNvPr>
              <p:cNvSpPr>
                <a:spLocks/>
              </p:cNvSpPr>
              <p:nvPr/>
            </p:nvSpPr>
            <p:spPr bwMode="auto">
              <a:xfrm>
                <a:off x="2586" y="3095"/>
                <a:ext cx="15" cy="20"/>
              </a:xfrm>
              <a:custGeom>
                <a:avLst/>
                <a:gdLst>
                  <a:gd name="T0" fmla="*/ 1 w 30"/>
                  <a:gd name="T1" fmla="*/ 1 h 39"/>
                  <a:gd name="T2" fmla="*/ 1 w 30"/>
                  <a:gd name="T3" fmla="*/ 1 h 39"/>
                  <a:gd name="T4" fmla="*/ 1 w 30"/>
                  <a:gd name="T5" fmla="*/ 1 h 39"/>
                  <a:gd name="T6" fmla="*/ 1 w 30"/>
                  <a:gd name="T7" fmla="*/ 0 h 39"/>
                  <a:gd name="T8" fmla="*/ 0 w 30"/>
                  <a:gd name="T9" fmla="*/ 1 h 39"/>
                  <a:gd name="T10" fmla="*/ 0 w 30"/>
                  <a:gd name="T11" fmla="*/ 1 h 39"/>
                  <a:gd name="T12" fmla="*/ 0 w 30"/>
                  <a:gd name="T13" fmla="*/ 1 h 39"/>
                  <a:gd name="T14" fmla="*/ 0 w 30"/>
                  <a:gd name="T15" fmla="*/ 1 h 39"/>
                  <a:gd name="T16" fmla="*/ 1 w 30"/>
                  <a:gd name="T17" fmla="*/ 1 h 39"/>
                  <a:gd name="T18" fmla="*/ 1 w 30"/>
                  <a:gd name="T19" fmla="*/ 1 h 39"/>
                  <a:gd name="T20" fmla="*/ 1 w 30"/>
                  <a:gd name="T21" fmla="*/ 1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39">
                    <a:moveTo>
                      <a:pt x="14" y="34"/>
                    </a:moveTo>
                    <a:lnTo>
                      <a:pt x="14" y="34"/>
                    </a:lnTo>
                    <a:lnTo>
                      <a:pt x="30" y="7"/>
                    </a:lnTo>
                    <a:lnTo>
                      <a:pt x="16" y="0"/>
                    </a:lnTo>
                    <a:lnTo>
                      <a:pt x="0" y="28"/>
                    </a:lnTo>
                    <a:lnTo>
                      <a:pt x="0" y="33"/>
                    </a:lnTo>
                    <a:lnTo>
                      <a:pt x="3" y="38"/>
                    </a:lnTo>
                    <a:lnTo>
                      <a:pt x="9" y="39"/>
                    </a:lnTo>
                    <a:lnTo>
                      <a:pt x="1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5" name="Freeform 870">
                <a:extLst>
                  <a:ext uri="{FF2B5EF4-FFF2-40B4-BE49-F238E27FC236}">
                    <a16:creationId xmlns:a16="http://schemas.microsoft.com/office/drawing/2014/main" id="{6293479F-2629-461F-B59E-08931612D56D}"/>
                  </a:ext>
                </a:extLst>
              </p:cNvPr>
              <p:cNvSpPr>
                <a:spLocks/>
              </p:cNvSpPr>
              <p:nvPr/>
            </p:nvSpPr>
            <p:spPr bwMode="auto">
              <a:xfrm>
                <a:off x="2577" y="3109"/>
                <a:ext cx="16" cy="22"/>
              </a:xfrm>
              <a:custGeom>
                <a:avLst/>
                <a:gdLst>
                  <a:gd name="T0" fmla="*/ 0 w 33"/>
                  <a:gd name="T1" fmla="*/ 1 h 43"/>
                  <a:gd name="T2" fmla="*/ 0 w 33"/>
                  <a:gd name="T3" fmla="*/ 1 h 43"/>
                  <a:gd name="T4" fmla="*/ 0 w 33"/>
                  <a:gd name="T5" fmla="*/ 1 h 43"/>
                  <a:gd name="T6" fmla="*/ 0 w 33"/>
                  <a:gd name="T7" fmla="*/ 0 h 43"/>
                  <a:gd name="T8" fmla="*/ 0 w 33"/>
                  <a:gd name="T9" fmla="*/ 1 h 43"/>
                  <a:gd name="T10" fmla="*/ 0 w 33"/>
                  <a:gd name="T11" fmla="*/ 1 h 43"/>
                  <a:gd name="T12" fmla="*/ 0 w 33"/>
                  <a:gd name="T13" fmla="*/ 1 h 43"/>
                  <a:gd name="T14" fmla="*/ 0 w 33"/>
                  <a:gd name="T15" fmla="*/ 1 h 43"/>
                  <a:gd name="T16" fmla="*/ 0 w 33"/>
                  <a:gd name="T17" fmla="*/ 1 h 43"/>
                  <a:gd name="T18" fmla="*/ 0 w 33"/>
                  <a:gd name="T19" fmla="*/ 1 h 43"/>
                  <a:gd name="T20" fmla="*/ 0 w 33"/>
                  <a:gd name="T21" fmla="*/ 1 h 43"/>
                  <a:gd name="T22" fmla="*/ 0 w 33"/>
                  <a:gd name="T23" fmla="*/ 1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43">
                    <a:moveTo>
                      <a:pt x="13" y="39"/>
                    </a:moveTo>
                    <a:lnTo>
                      <a:pt x="14" y="39"/>
                    </a:lnTo>
                    <a:lnTo>
                      <a:pt x="33" y="6"/>
                    </a:lnTo>
                    <a:lnTo>
                      <a:pt x="19" y="0"/>
                    </a:lnTo>
                    <a:lnTo>
                      <a:pt x="0" y="32"/>
                    </a:lnTo>
                    <a:lnTo>
                      <a:pt x="1" y="32"/>
                    </a:lnTo>
                    <a:lnTo>
                      <a:pt x="0" y="32"/>
                    </a:lnTo>
                    <a:lnTo>
                      <a:pt x="0" y="38"/>
                    </a:lnTo>
                    <a:lnTo>
                      <a:pt x="4" y="42"/>
                    </a:lnTo>
                    <a:lnTo>
                      <a:pt x="10" y="43"/>
                    </a:lnTo>
                    <a:lnTo>
                      <a:pt x="14" y="39"/>
                    </a:lnTo>
                    <a:lnTo>
                      <a:pt x="1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6" name="Freeform 871">
                <a:extLst>
                  <a:ext uri="{FF2B5EF4-FFF2-40B4-BE49-F238E27FC236}">
                    <a16:creationId xmlns:a16="http://schemas.microsoft.com/office/drawing/2014/main" id="{5B10C153-344A-4546-B73E-B48AE0AFFEE9}"/>
                  </a:ext>
                </a:extLst>
              </p:cNvPr>
              <p:cNvSpPr>
                <a:spLocks/>
              </p:cNvSpPr>
              <p:nvPr/>
            </p:nvSpPr>
            <p:spPr bwMode="auto">
              <a:xfrm>
                <a:off x="2566" y="3125"/>
                <a:ext cx="18" cy="23"/>
              </a:xfrm>
              <a:custGeom>
                <a:avLst/>
                <a:gdLst>
                  <a:gd name="T0" fmla="*/ 1 w 36"/>
                  <a:gd name="T1" fmla="*/ 1 h 46"/>
                  <a:gd name="T2" fmla="*/ 1 w 36"/>
                  <a:gd name="T3" fmla="*/ 1 h 46"/>
                  <a:gd name="T4" fmla="*/ 1 w 36"/>
                  <a:gd name="T5" fmla="*/ 1 h 46"/>
                  <a:gd name="T6" fmla="*/ 1 w 36"/>
                  <a:gd name="T7" fmla="*/ 0 h 46"/>
                  <a:gd name="T8" fmla="*/ 1 w 36"/>
                  <a:gd name="T9" fmla="*/ 1 h 46"/>
                  <a:gd name="T10" fmla="*/ 0 w 36"/>
                  <a:gd name="T11" fmla="*/ 1 h 46"/>
                  <a:gd name="T12" fmla="*/ 1 w 36"/>
                  <a:gd name="T13" fmla="*/ 1 h 46"/>
                  <a:gd name="T14" fmla="*/ 0 w 36"/>
                  <a:gd name="T15" fmla="*/ 1 h 46"/>
                  <a:gd name="T16" fmla="*/ 1 w 36"/>
                  <a:gd name="T17" fmla="*/ 1 h 46"/>
                  <a:gd name="T18" fmla="*/ 1 w 36"/>
                  <a:gd name="T19" fmla="*/ 1 h 46"/>
                  <a:gd name="T20" fmla="*/ 1 w 36"/>
                  <a:gd name="T21" fmla="*/ 1 h 46"/>
                  <a:gd name="T22" fmla="*/ 1 w 36"/>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46">
                    <a:moveTo>
                      <a:pt x="14" y="42"/>
                    </a:moveTo>
                    <a:lnTo>
                      <a:pt x="13" y="44"/>
                    </a:lnTo>
                    <a:lnTo>
                      <a:pt x="36" y="7"/>
                    </a:lnTo>
                    <a:lnTo>
                      <a:pt x="24" y="0"/>
                    </a:lnTo>
                    <a:lnTo>
                      <a:pt x="1" y="37"/>
                    </a:lnTo>
                    <a:lnTo>
                      <a:pt x="0" y="38"/>
                    </a:lnTo>
                    <a:lnTo>
                      <a:pt x="1" y="37"/>
                    </a:lnTo>
                    <a:lnTo>
                      <a:pt x="0" y="41"/>
                    </a:lnTo>
                    <a:lnTo>
                      <a:pt x="4" y="45"/>
                    </a:lnTo>
                    <a:lnTo>
                      <a:pt x="8" y="46"/>
                    </a:lnTo>
                    <a:lnTo>
                      <a:pt x="13" y="44"/>
                    </a:lnTo>
                    <a:lnTo>
                      <a:pt x="14"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7" name="Freeform 872">
                <a:extLst>
                  <a:ext uri="{FF2B5EF4-FFF2-40B4-BE49-F238E27FC236}">
                    <a16:creationId xmlns:a16="http://schemas.microsoft.com/office/drawing/2014/main" id="{A00A9DB0-3346-4E45-94FF-F047C76B245E}"/>
                  </a:ext>
                </a:extLst>
              </p:cNvPr>
              <p:cNvSpPr>
                <a:spLocks/>
              </p:cNvSpPr>
              <p:nvPr/>
            </p:nvSpPr>
            <p:spPr bwMode="auto">
              <a:xfrm>
                <a:off x="2561" y="3144"/>
                <a:ext cx="12" cy="18"/>
              </a:xfrm>
              <a:custGeom>
                <a:avLst/>
                <a:gdLst>
                  <a:gd name="T0" fmla="*/ 1 w 23"/>
                  <a:gd name="T1" fmla="*/ 1 h 34"/>
                  <a:gd name="T2" fmla="*/ 1 w 23"/>
                  <a:gd name="T3" fmla="*/ 1 h 34"/>
                  <a:gd name="T4" fmla="*/ 1 w 23"/>
                  <a:gd name="T5" fmla="*/ 1 h 34"/>
                  <a:gd name="T6" fmla="*/ 1 w 23"/>
                  <a:gd name="T7" fmla="*/ 0 h 34"/>
                  <a:gd name="T8" fmla="*/ 0 w 23"/>
                  <a:gd name="T9" fmla="*/ 1 h 34"/>
                  <a:gd name="T10" fmla="*/ 0 w 23"/>
                  <a:gd name="T11" fmla="*/ 1 h 34"/>
                  <a:gd name="T12" fmla="*/ 0 w 23"/>
                  <a:gd name="T13" fmla="*/ 1 h 34"/>
                  <a:gd name="T14" fmla="*/ 1 w 23"/>
                  <a:gd name="T15" fmla="*/ 1 h 34"/>
                  <a:gd name="T16" fmla="*/ 1 w 23"/>
                  <a:gd name="T17" fmla="*/ 1 h 34"/>
                  <a:gd name="T18" fmla="*/ 1 w 23"/>
                  <a:gd name="T19" fmla="*/ 1 h 34"/>
                  <a:gd name="T20" fmla="*/ 1 w 23"/>
                  <a:gd name="T21" fmla="*/ 1 h 34"/>
                  <a:gd name="T22" fmla="*/ 1 w 23"/>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34">
                    <a:moveTo>
                      <a:pt x="14" y="29"/>
                    </a:moveTo>
                    <a:lnTo>
                      <a:pt x="14" y="30"/>
                    </a:lnTo>
                    <a:lnTo>
                      <a:pt x="23" y="4"/>
                    </a:lnTo>
                    <a:lnTo>
                      <a:pt x="9" y="0"/>
                    </a:lnTo>
                    <a:lnTo>
                      <a:pt x="0" y="25"/>
                    </a:lnTo>
                    <a:lnTo>
                      <a:pt x="0" y="26"/>
                    </a:lnTo>
                    <a:lnTo>
                      <a:pt x="0" y="25"/>
                    </a:lnTo>
                    <a:lnTo>
                      <a:pt x="1" y="31"/>
                    </a:lnTo>
                    <a:lnTo>
                      <a:pt x="6" y="34"/>
                    </a:lnTo>
                    <a:lnTo>
                      <a:pt x="10" y="34"/>
                    </a:lnTo>
                    <a:lnTo>
                      <a:pt x="14" y="30"/>
                    </a:lnTo>
                    <a:lnTo>
                      <a:pt x="1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8" name="Freeform 873">
                <a:extLst>
                  <a:ext uri="{FF2B5EF4-FFF2-40B4-BE49-F238E27FC236}">
                    <a16:creationId xmlns:a16="http://schemas.microsoft.com/office/drawing/2014/main" id="{36EFF689-AAD6-4C5B-B6D3-AD939E99F8CC}"/>
                  </a:ext>
                </a:extLst>
              </p:cNvPr>
              <p:cNvSpPr>
                <a:spLocks/>
              </p:cNvSpPr>
              <p:nvPr/>
            </p:nvSpPr>
            <p:spPr bwMode="auto">
              <a:xfrm>
                <a:off x="2559" y="3158"/>
                <a:ext cx="9" cy="19"/>
              </a:xfrm>
              <a:custGeom>
                <a:avLst/>
                <a:gdLst>
                  <a:gd name="T0" fmla="*/ 0 w 19"/>
                  <a:gd name="T1" fmla="*/ 1 h 38"/>
                  <a:gd name="T2" fmla="*/ 0 w 19"/>
                  <a:gd name="T3" fmla="*/ 1 h 38"/>
                  <a:gd name="T4" fmla="*/ 0 w 19"/>
                  <a:gd name="T5" fmla="*/ 1 h 38"/>
                  <a:gd name="T6" fmla="*/ 0 w 19"/>
                  <a:gd name="T7" fmla="*/ 0 h 38"/>
                  <a:gd name="T8" fmla="*/ 0 w 19"/>
                  <a:gd name="T9" fmla="*/ 1 h 38"/>
                  <a:gd name="T10" fmla="*/ 0 w 19"/>
                  <a:gd name="T11" fmla="*/ 1 h 38"/>
                  <a:gd name="T12" fmla="*/ 0 w 19"/>
                  <a:gd name="T13" fmla="*/ 1 h 38"/>
                  <a:gd name="T14" fmla="*/ 0 w 19"/>
                  <a:gd name="T15" fmla="*/ 1 h 38"/>
                  <a:gd name="T16" fmla="*/ 0 w 19"/>
                  <a:gd name="T17" fmla="*/ 1 h 38"/>
                  <a:gd name="T18" fmla="*/ 0 w 19"/>
                  <a:gd name="T19" fmla="*/ 1 h 38"/>
                  <a:gd name="T20" fmla="*/ 0 w 19"/>
                  <a:gd name="T21" fmla="*/ 1 h 38"/>
                  <a:gd name="T22" fmla="*/ 0 w 19"/>
                  <a:gd name="T23" fmla="*/ 1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38">
                    <a:moveTo>
                      <a:pt x="14" y="31"/>
                    </a:moveTo>
                    <a:lnTo>
                      <a:pt x="14" y="33"/>
                    </a:lnTo>
                    <a:lnTo>
                      <a:pt x="19" y="3"/>
                    </a:lnTo>
                    <a:lnTo>
                      <a:pt x="5" y="0"/>
                    </a:lnTo>
                    <a:lnTo>
                      <a:pt x="0" y="30"/>
                    </a:lnTo>
                    <a:lnTo>
                      <a:pt x="0" y="31"/>
                    </a:lnTo>
                    <a:lnTo>
                      <a:pt x="0" y="30"/>
                    </a:lnTo>
                    <a:lnTo>
                      <a:pt x="2" y="36"/>
                    </a:lnTo>
                    <a:lnTo>
                      <a:pt x="6" y="38"/>
                    </a:lnTo>
                    <a:lnTo>
                      <a:pt x="12" y="37"/>
                    </a:lnTo>
                    <a:lnTo>
                      <a:pt x="14" y="33"/>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9" name="Freeform 874">
                <a:extLst>
                  <a:ext uri="{FF2B5EF4-FFF2-40B4-BE49-F238E27FC236}">
                    <a16:creationId xmlns:a16="http://schemas.microsoft.com/office/drawing/2014/main" id="{631412DD-E28B-4EF4-A38E-47BE7D52537A}"/>
                  </a:ext>
                </a:extLst>
              </p:cNvPr>
              <p:cNvSpPr>
                <a:spLocks/>
              </p:cNvSpPr>
              <p:nvPr/>
            </p:nvSpPr>
            <p:spPr bwMode="auto">
              <a:xfrm>
                <a:off x="2559" y="3173"/>
                <a:ext cx="9" cy="20"/>
              </a:xfrm>
              <a:custGeom>
                <a:avLst/>
                <a:gdLst>
                  <a:gd name="T0" fmla="*/ 0 w 19"/>
                  <a:gd name="T1" fmla="*/ 1 h 40"/>
                  <a:gd name="T2" fmla="*/ 0 w 19"/>
                  <a:gd name="T3" fmla="*/ 1 h 40"/>
                  <a:gd name="T4" fmla="*/ 0 w 19"/>
                  <a:gd name="T5" fmla="*/ 0 h 40"/>
                  <a:gd name="T6" fmla="*/ 0 w 19"/>
                  <a:gd name="T7" fmla="*/ 0 h 40"/>
                  <a:gd name="T8" fmla="*/ 0 w 19"/>
                  <a:gd name="T9" fmla="*/ 1 h 40"/>
                  <a:gd name="T10" fmla="*/ 0 w 19"/>
                  <a:gd name="T11" fmla="*/ 1 h 40"/>
                  <a:gd name="T12" fmla="*/ 0 w 19"/>
                  <a:gd name="T13" fmla="*/ 1 h 40"/>
                  <a:gd name="T14" fmla="*/ 0 w 19"/>
                  <a:gd name="T15" fmla="*/ 1 h 40"/>
                  <a:gd name="T16" fmla="*/ 0 w 19"/>
                  <a:gd name="T17" fmla="*/ 1 h 40"/>
                  <a:gd name="T18" fmla="*/ 0 w 19"/>
                  <a:gd name="T19" fmla="*/ 1 h 40"/>
                  <a:gd name="T20" fmla="*/ 0 w 19"/>
                  <a:gd name="T21" fmla="*/ 1 h 40"/>
                  <a:gd name="T22" fmla="*/ 0 w 19"/>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40">
                    <a:moveTo>
                      <a:pt x="19" y="31"/>
                    </a:moveTo>
                    <a:lnTo>
                      <a:pt x="19" y="33"/>
                    </a:lnTo>
                    <a:lnTo>
                      <a:pt x="14" y="0"/>
                    </a:lnTo>
                    <a:lnTo>
                      <a:pt x="0" y="0"/>
                    </a:lnTo>
                    <a:lnTo>
                      <a:pt x="5" y="33"/>
                    </a:lnTo>
                    <a:lnTo>
                      <a:pt x="5" y="34"/>
                    </a:lnTo>
                    <a:lnTo>
                      <a:pt x="5" y="33"/>
                    </a:lnTo>
                    <a:lnTo>
                      <a:pt x="7" y="37"/>
                    </a:lnTo>
                    <a:lnTo>
                      <a:pt x="12" y="40"/>
                    </a:lnTo>
                    <a:lnTo>
                      <a:pt x="17" y="37"/>
                    </a:lnTo>
                    <a:lnTo>
                      <a:pt x="19" y="33"/>
                    </a:lnTo>
                    <a:lnTo>
                      <a:pt x="1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0" name="Freeform 875">
                <a:extLst>
                  <a:ext uri="{FF2B5EF4-FFF2-40B4-BE49-F238E27FC236}">
                    <a16:creationId xmlns:a16="http://schemas.microsoft.com/office/drawing/2014/main" id="{EFACD709-7D5B-42F7-A8A8-030227039890}"/>
                  </a:ext>
                </a:extLst>
              </p:cNvPr>
              <p:cNvSpPr>
                <a:spLocks/>
              </p:cNvSpPr>
              <p:nvPr/>
            </p:nvSpPr>
            <p:spPr bwMode="auto">
              <a:xfrm>
                <a:off x="2561" y="3189"/>
                <a:ext cx="12" cy="21"/>
              </a:xfrm>
              <a:custGeom>
                <a:avLst/>
                <a:gdLst>
                  <a:gd name="T0" fmla="*/ 1 w 23"/>
                  <a:gd name="T1" fmla="*/ 0 h 43"/>
                  <a:gd name="T2" fmla="*/ 1 w 23"/>
                  <a:gd name="T3" fmla="*/ 0 h 43"/>
                  <a:gd name="T4" fmla="*/ 1 w 23"/>
                  <a:gd name="T5" fmla="*/ 0 h 43"/>
                  <a:gd name="T6" fmla="*/ 0 w 23"/>
                  <a:gd name="T7" fmla="*/ 0 h 43"/>
                  <a:gd name="T8" fmla="*/ 1 w 23"/>
                  <a:gd name="T9" fmla="*/ 0 h 43"/>
                  <a:gd name="T10" fmla="*/ 1 w 23"/>
                  <a:gd name="T11" fmla="*/ 0 h 43"/>
                  <a:gd name="T12" fmla="*/ 1 w 23"/>
                  <a:gd name="T13" fmla="*/ 0 h 43"/>
                  <a:gd name="T14" fmla="*/ 1 w 23"/>
                  <a:gd name="T15" fmla="*/ 0 h 43"/>
                  <a:gd name="T16" fmla="*/ 1 w 23"/>
                  <a:gd name="T17" fmla="*/ 0 h 43"/>
                  <a:gd name="T18" fmla="*/ 1 w 23"/>
                  <a:gd name="T19" fmla="*/ 0 h 43"/>
                  <a:gd name="T20" fmla="*/ 1 w 23"/>
                  <a:gd name="T21" fmla="*/ 0 h 43"/>
                  <a:gd name="T22" fmla="*/ 1 w 23"/>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43">
                    <a:moveTo>
                      <a:pt x="23" y="34"/>
                    </a:moveTo>
                    <a:lnTo>
                      <a:pt x="23" y="35"/>
                    </a:lnTo>
                    <a:lnTo>
                      <a:pt x="14" y="0"/>
                    </a:lnTo>
                    <a:lnTo>
                      <a:pt x="0" y="3"/>
                    </a:lnTo>
                    <a:lnTo>
                      <a:pt x="9" y="37"/>
                    </a:lnTo>
                    <a:lnTo>
                      <a:pt x="9" y="39"/>
                    </a:lnTo>
                    <a:lnTo>
                      <a:pt x="9" y="37"/>
                    </a:lnTo>
                    <a:lnTo>
                      <a:pt x="12" y="42"/>
                    </a:lnTo>
                    <a:lnTo>
                      <a:pt x="17" y="43"/>
                    </a:lnTo>
                    <a:lnTo>
                      <a:pt x="22" y="41"/>
                    </a:lnTo>
                    <a:lnTo>
                      <a:pt x="23" y="35"/>
                    </a:lnTo>
                    <a:lnTo>
                      <a:pt x="2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1" name="Freeform 876">
                <a:extLst>
                  <a:ext uri="{FF2B5EF4-FFF2-40B4-BE49-F238E27FC236}">
                    <a16:creationId xmlns:a16="http://schemas.microsoft.com/office/drawing/2014/main" id="{AE7F3A38-92FB-4C07-A4FF-49AA9E88FE48}"/>
                  </a:ext>
                </a:extLst>
              </p:cNvPr>
              <p:cNvSpPr>
                <a:spLocks/>
              </p:cNvSpPr>
              <p:nvPr/>
            </p:nvSpPr>
            <p:spPr bwMode="auto">
              <a:xfrm>
                <a:off x="2566" y="3205"/>
                <a:ext cx="13" cy="21"/>
              </a:xfrm>
              <a:custGeom>
                <a:avLst/>
                <a:gdLst>
                  <a:gd name="T0" fmla="*/ 0 w 28"/>
                  <a:gd name="T1" fmla="*/ 1 h 41"/>
                  <a:gd name="T2" fmla="*/ 0 w 28"/>
                  <a:gd name="T3" fmla="*/ 1 h 41"/>
                  <a:gd name="T4" fmla="*/ 0 w 28"/>
                  <a:gd name="T5" fmla="*/ 0 h 41"/>
                  <a:gd name="T6" fmla="*/ 0 w 28"/>
                  <a:gd name="T7" fmla="*/ 1 h 41"/>
                  <a:gd name="T8" fmla="*/ 0 w 28"/>
                  <a:gd name="T9" fmla="*/ 1 h 41"/>
                  <a:gd name="T10" fmla="*/ 0 w 28"/>
                  <a:gd name="T11" fmla="*/ 1 h 41"/>
                  <a:gd name="T12" fmla="*/ 0 w 28"/>
                  <a:gd name="T13" fmla="*/ 1 h 41"/>
                  <a:gd name="T14" fmla="*/ 0 w 28"/>
                  <a:gd name="T15" fmla="*/ 1 h 41"/>
                  <a:gd name="T16" fmla="*/ 0 w 28"/>
                  <a:gd name="T17" fmla="*/ 1 h 41"/>
                  <a:gd name="T18" fmla="*/ 0 w 28"/>
                  <a:gd name="T19" fmla="*/ 1 h 41"/>
                  <a:gd name="T20" fmla="*/ 0 w 28"/>
                  <a:gd name="T21" fmla="*/ 1 h 41"/>
                  <a:gd name="T22" fmla="*/ 0 w 28"/>
                  <a:gd name="T23" fmla="*/ 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41">
                    <a:moveTo>
                      <a:pt x="28" y="31"/>
                    </a:moveTo>
                    <a:lnTo>
                      <a:pt x="28" y="32"/>
                    </a:lnTo>
                    <a:lnTo>
                      <a:pt x="14" y="0"/>
                    </a:lnTo>
                    <a:lnTo>
                      <a:pt x="0" y="5"/>
                    </a:lnTo>
                    <a:lnTo>
                      <a:pt x="14" y="37"/>
                    </a:lnTo>
                    <a:lnTo>
                      <a:pt x="14" y="38"/>
                    </a:lnTo>
                    <a:lnTo>
                      <a:pt x="14" y="37"/>
                    </a:lnTo>
                    <a:lnTo>
                      <a:pt x="18" y="41"/>
                    </a:lnTo>
                    <a:lnTo>
                      <a:pt x="23" y="41"/>
                    </a:lnTo>
                    <a:lnTo>
                      <a:pt x="27" y="38"/>
                    </a:lnTo>
                    <a:lnTo>
                      <a:pt x="28" y="32"/>
                    </a:lnTo>
                    <a:lnTo>
                      <a:pt x="2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2" name="Freeform 877">
                <a:extLst>
                  <a:ext uri="{FF2B5EF4-FFF2-40B4-BE49-F238E27FC236}">
                    <a16:creationId xmlns:a16="http://schemas.microsoft.com/office/drawing/2014/main" id="{CD8C5FE1-07BC-4381-A361-28E0D48AC344}"/>
                  </a:ext>
                </a:extLst>
              </p:cNvPr>
              <p:cNvSpPr>
                <a:spLocks/>
              </p:cNvSpPr>
              <p:nvPr/>
            </p:nvSpPr>
            <p:spPr bwMode="auto">
              <a:xfrm>
                <a:off x="2573" y="3221"/>
                <a:ext cx="15" cy="21"/>
              </a:xfrm>
              <a:custGeom>
                <a:avLst/>
                <a:gdLst>
                  <a:gd name="T0" fmla="*/ 1 w 30"/>
                  <a:gd name="T1" fmla="*/ 1 h 41"/>
                  <a:gd name="T2" fmla="*/ 1 w 30"/>
                  <a:gd name="T3" fmla="*/ 1 h 41"/>
                  <a:gd name="T4" fmla="*/ 1 w 30"/>
                  <a:gd name="T5" fmla="*/ 0 h 41"/>
                  <a:gd name="T6" fmla="*/ 0 w 30"/>
                  <a:gd name="T7" fmla="*/ 1 h 41"/>
                  <a:gd name="T8" fmla="*/ 1 w 30"/>
                  <a:gd name="T9" fmla="*/ 1 h 41"/>
                  <a:gd name="T10" fmla="*/ 1 w 30"/>
                  <a:gd name="T11" fmla="*/ 1 h 41"/>
                  <a:gd name="T12" fmla="*/ 1 w 30"/>
                  <a:gd name="T13" fmla="*/ 1 h 41"/>
                  <a:gd name="T14" fmla="*/ 1 w 30"/>
                  <a:gd name="T15" fmla="*/ 1 h 41"/>
                  <a:gd name="T16" fmla="*/ 1 w 30"/>
                  <a:gd name="T17" fmla="*/ 1 h 41"/>
                  <a:gd name="T18" fmla="*/ 1 w 30"/>
                  <a:gd name="T19" fmla="*/ 1 h 41"/>
                  <a:gd name="T20" fmla="*/ 1 w 30"/>
                  <a:gd name="T21" fmla="*/ 1 h 41"/>
                  <a:gd name="T22" fmla="*/ 1 w 30"/>
                  <a:gd name="T23" fmla="*/ 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41">
                    <a:moveTo>
                      <a:pt x="29" y="29"/>
                    </a:moveTo>
                    <a:lnTo>
                      <a:pt x="30" y="30"/>
                    </a:lnTo>
                    <a:lnTo>
                      <a:pt x="14" y="0"/>
                    </a:lnTo>
                    <a:lnTo>
                      <a:pt x="0" y="7"/>
                    </a:lnTo>
                    <a:lnTo>
                      <a:pt x="16" y="37"/>
                    </a:lnTo>
                    <a:lnTo>
                      <a:pt x="17" y="38"/>
                    </a:lnTo>
                    <a:lnTo>
                      <a:pt x="16" y="37"/>
                    </a:lnTo>
                    <a:lnTo>
                      <a:pt x="21" y="41"/>
                    </a:lnTo>
                    <a:lnTo>
                      <a:pt x="27" y="40"/>
                    </a:lnTo>
                    <a:lnTo>
                      <a:pt x="30" y="36"/>
                    </a:lnTo>
                    <a:lnTo>
                      <a:pt x="30" y="30"/>
                    </a:lnTo>
                    <a:lnTo>
                      <a:pt x="2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3" name="Freeform 878">
                <a:extLst>
                  <a:ext uri="{FF2B5EF4-FFF2-40B4-BE49-F238E27FC236}">
                    <a16:creationId xmlns:a16="http://schemas.microsoft.com/office/drawing/2014/main" id="{B5957C0C-548A-4A98-A9E5-FCACCB1BC40F}"/>
                  </a:ext>
                </a:extLst>
              </p:cNvPr>
              <p:cNvSpPr>
                <a:spLocks/>
              </p:cNvSpPr>
              <p:nvPr/>
            </p:nvSpPr>
            <p:spPr bwMode="auto">
              <a:xfrm>
                <a:off x="2581" y="3235"/>
                <a:ext cx="18" cy="19"/>
              </a:xfrm>
              <a:custGeom>
                <a:avLst/>
                <a:gdLst>
                  <a:gd name="T0" fmla="*/ 1 w 36"/>
                  <a:gd name="T1" fmla="*/ 1 h 37"/>
                  <a:gd name="T2" fmla="*/ 1 w 36"/>
                  <a:gd name="T3" fmla="*/ 1 h 37"/>
                  <a:gd name="T4" fmla="*/ 1 w 36"/>
                  <a:gd name="T5" fmla="*/ 0 h 37"/>
                  <a:gd name="T6" fmla="*/ 0 w 36"/>
                  <a:gd name="T7" fmla="*/ 1 h 37"/>
                  <a:gd name="T8" fmla="*/ 1 w 36"/>
                  <a:gd name="T9" fmla="*/ 1 h 37"/>
                  <a:gd name="T10" fmla="*/ 1 w 36"/>
                  <a:gd name="T11" fmla="*/ 1 h 37"/>
                  <a:gd name="T12" fmla="*/ 1 w 36"/>
                  <a:gd name="T13" fmla="*/ 1 h 37"/>
                  <a:gd name="T14" fmla="*/ 1 w 36"/>
                  <a:gd name="T15" fmla="*/ 1 h 37"/>
                  <a:gd name="T16" fmla="*/ 1 w 36"/>
                  <a:gd name="T17" fmla="*/ 1 h 37"/>
                  <a:gd name="T18" fmla="*/ 1 w 36"/>
                  <a:gd name="T19" fmla="*/ 1 h 37"/>
                  <a:gd name="T20" fmla="*/ 1 w 36"/>
                  <a:gd name="T21" fmla="*/ 1 h 37"/>
                  <a:gd name="T22" fmla="*/ 1 w 36"/>
                  <a:gd name="T23" fmla="*/ 1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37">
                    <a:moveTo>
                      <a:pt x="34" y="24"/>
                    </a:moveTo>
                    <a:lnTo>
                      <a:pt x="35" y="25"/>
                    </a:lnTo>
                    <a:lnTo>
                      <a:pt x="12" y="0"/>
                    </a:lnTo>
                    <a:lnTo>
                      <a:pt x="0" y="9"/>
                    </a:lnTo>
                    <a:lnTo>
                      <a:pt x="23" y="34"/>
                    </a:lnTo>
                    <a:lnTo>
                      <a:pt x="25" y="36"/>
                    </a:lnTo>
                    <a:lnTo>
                      <a:pt x="23" y="34"/>
                    </a:lnTo>
                    <a:lnTo>
                      <a:pt x="28" y="37"/>
                    </a:lnTo>
                    <a:lnTo>
                      <a:pt x="34" y="34"/>
                    </a:lnTo>
                    <a:lnTo>
                      <a:pt x="36" y="31"/>
                    </a:lnTo>
                    <a:lnTo>
                      <a:pt x="35" y="25"/>
                    </a:lnTo>
                    <a:lnTo>
                      <a:pt x="3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4" name="Freeform 879">
                <a:extLst>
                  <a:ext uri="{FF2B5EF4-FFF2-40B4-BE49-F238E27FC236}">
                    <a16:creationId xmlns:a16="http://schemas.microsoft.com/office/drawing/2014/main" id="{5896958B-6352-4BCB-90C7-956F92DFAA0D}"/>
                  </a:ext>
                </a:extLst>
              </p:cNvPr>
              <p:cNvSpPr>
                <a:spLocks/>
              </p:cNvSpPr>
              <p:nvPr/>
            </p:nvSpPr>
            <p:spPr bwMode="auto">
              <a:xfrm>
                <a:off x="2593" y="3247"/>
                <a:ext cx="18" cy="16"/>
              </a:xfrm>
              <a:custGeom>
                <a:avLst/>
                <a:gdLst>
                  <a:gd name="T0" fmla="*/ 1 w 34"/>
                  <a:gd name="T1" fmla="*/ 1 h 31"/>
                  <a:gd name="T2" fmla="*/ 1 w 34"/>
                  <a:gd name="T3" fmla="*/ 1 h 31"/>
                  <a:gd name="T4" fmla="*/ 1 w 34"/>
                  <a:gd name="T5" fmla="*/ 0 h 31"/>
                  <a:gd name="T6" fmla="*/ 0 w 34"/>
                  <a:gd name="T7" fmla="*/ 1 h 31"/>
                  <a:gd name="T8" fmla="*/ 1 w 34"/>
                  <a:gd name="T9" fmla="*/ 1 h 31"/>
                  <a:gd name="T10" fmla="*/ 1 w 34"/>
                  <a:gd name="T11" fmla="*/ 1 h 31"/>
                  <a:gd name="T12" fmla="*/ 1 w 34"/>
                  <a:gd name="T13" fmla="*/ 1 h 31"/>
                  <a:gd name="T14" fmla="*/ 1 w 34"/>
                  <a:gd name="T15" fmla="*/ 1 h 31"/>
                  <a:gd name="T16" fmla="*/ 1 w 34"/>
                  <a:gd name="T17" fmla="*/ 1 h 31"/>
                  <a:gd name="T18" fmla="*/ 1 w 34"/>
                  <a:gd name="T19" fmla="*/ 1 h 31"/>
                  <a:gd name="T20" fmla="*/ 1 w 34"/>
                  <a:gd name="T21" fmla="*/ 1 h 31"/>
                  <a:gd name="T22" fmla="*/ 1 w 34"/>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31">
                    <a:moveTo>
                      <a:pt x="31" y="17"/>
                    </a:moveTo>
                    <a:lnTo>
                      <a:pt x="32" y="18"/>
                    </a:lnTo>
                    <a:lnTo>
                      <a:pt x="9" y="0"/>
                    </a:lnTo>
                    <a:lnTo>
                      <a:pt x="0" y="12"/>
                    </a:lnTo>
                    <a:lnTo>
                      <a:pt x="23" y="30"/>
                    </a:lnTo>
                    <a:lnTo>
                      <a:pt x="24" y="31"/>
                    </a:lnTo>
                    <a:lnTo>
                      <a:pt x="23" y="30"/>
                    </a:lnTo>
                    <a:lnTo>
                      <a:pt x="28" y="31"/>
                    </a:lnTo>
                    <a:lnTo>
                      <a:pt x="33" y="29"/>
                    </a:lnTo>
                    <a:lnTo>
                      <a:pt x="34" y="23"/>
                    </a:lnTo>
                    <a:lnTo>
                      <a:pt x="32" y="18"/>
                    </a:lnTo>
                    <a:lnTo>
                      <a:pt x="3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5" name="Freeform 880">
                <a:extLst>
                  <a:ext uri="{FF2B5EF4-FFF2-40B4-BE49-F238E27FC236}">
                    <a16:creationId xmlns:a16="http://schemas.microsoft.com/office/drawing/2014/main" id="{0FB5A6BF-8A9A-4EB5-AC7E-69CA2CE8ED67}"/>
                  </a:ext>
                </a:extLst>
              </p:cNvPr>
              <p:cNvSpPr>
                <a:spLocks/>
              </p:cNvSpPr>
              <p:nvPr/>
            </p:nvSpPr>
            <p:spPr bwMode="auto">
              <a:xfrm>
                <a:off x="2605" y="3256"/>
                <a:ext cx="20" cy="14"/>
              </a:xfrm>
              <a:custGeom>
                <a:avLst/>
                <a:gdLst>
                  <a:gd name="T0" fmla="*/ 1 w 39"/>
                  <a:gd name="T1" fmla="*/ 1 h 28"/>
                  <a:gd name="T2" fmla="*/ 1 w 39"/>
                  <a:gd name="T3" fmla="*/ 1 h 28"/>
                  <a:gd name="T4" fmla="*/ 1 w 39"/>
                  <a:gd name="T5" fmla="*/ 0 h 28"/>
                  <a:gd name="T6" fmla="*/ 0 w 39"/>
                  <a:gd name="T7" fmla="*/ 1 h 28"/>
                  <a:gd name="T8" fmla="*/ 1 w 39"/>
                  <a:gd name="T9" fmla="*/ 1 h 28"/>
                  <a:gd name="T10" fmla="*/ 1 w 39"/>
                  <a:gd name="T11" fmla="*/ 1 h 28"/>
                  <a:gd name="T12" fmla="*/ 1 w 39"/>
                  <a:gd name="T13" fmla="*/ 1 h 28"/>
                  <a:gd name="T14" fmla="*/ 1 w 39"/>
                  <a:gd name="T15" fmla="*/ 1 h 28"/>
                  <a:gd name="T16" fmla="*/ 1 w 39"/>
                  <a:gd name="T17" fmla="*/ 1 h 28"/>
                  <a:gd name="T18" fmla="*/ 1 w 39"/>
                  <a:gd name="T19" fmla="*/ 1 h 28"/>
                  <a:gd name="T20" fmla="*/ 1 w 39"/>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28">
                    <a:moveTo>
                      <a:pt x="34" y="14"/>
                    </a:moveTo>
                    <a:lnTo>
                      <a:pt x="34" y="14"/>
                    </a:lnTo>
                    <a:lnTo>
                      <a:pt x="7" y="0"/>
                    </a:lnTo>
                    <a:lnTo>
                      <a:pt x="0" y="14"/>
                    </a:lnTo>
                    <a:lnTo>
                      <a:pt x="27" y="28"/>
                    </a:lnTo>
                    <a:lnTo>
                      <a:pt x="33" y="28"/>
                    </a:lnTo>
                    <a:lnTo>
                      <a:pt x="38" y="24"/>
                    </a:lnTo>
                    <a:lnTo>
                      <a:pt x="39" y="19"/>
                    </a:lnTo>
                    <a:lnTo>
                      <a:pt x="3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6" name="Freeform 881">
                <a:extLst>
                  <a:ext uri="{FF2B5EF4-FFF2-40B4-BE49-F238E27FC236}">
                    <a16:creationId xmlns:a16="http://schemas.microsoft.com/office/drawing/2014/main" id="{4AD6FA3C-EAC3-4F79-9EDC-BCE3893A488A}"/>
                  </a:ext>
                </a:extLst>
              </p:cNvPr>
              <p:cNvSpPr>
                <a:spLocks/>
              </p:cNvSpPr>
              <p:nvPr/>
            </p:nvSpPr>
            <p:spPr bwMode="auto">
              <a:xfrm>
                <a:off x="2619" y="3263"/>
                <a:ext cx="21" cy="15"/>
              </a:xfrm>
              <a:custGeom>
                <a:avLst/>
                <a:gdLst>
                  <a:gd name="T0" fmla="*/ 1 w 42"/>
                  <a:gd name="T1" fmla="*/ 1 h 30"/>
                  <a:gd name="T2" fmla="*/ 1 w 42"/>
                  <a:gd name="T3" fmla="*/ 1 h 30"/>
                  <a:gd name="T4" fmla="*/ 1 w 42"/>
                  <a:gd name="T5" fmla="*/ 0 h 30"/>
                  <a:gd name="T6" fmla="*/ 0 w 42"/>
                  <a:gd name="T7" fmla="*/ 1 h 30"/>
                  <a:gd name="T8" fmla="*/ 1 w 42"/>
                  <a:gd name="T9" fmla="*/ 1 h 30"/>
                  <a:gd name="T10" fmla="*/ 1 w 42"/>
                  <a:gd name="T11" fmla="*/ 1 h 30"/>
                  <a:gd name="T12" fmla="*/ 1 w 42"/>
                  <a:gd name="T13" fmla="*/ 1 h 30"/>
                  <a:gd name="T14" fmla="*/ 1 w 42"/>
                  <a:gd name="T15" fmla="*/ 1 h 30"/>
                  <a:gd name="T16" fmla="*/ 1 w 42"/>
                  <a:gd name="T17" fmla="*/ 1 h 30"/>
                  <a:gd name="T18" fmla="*/ 1 w 42"/>
                  <a:gd name="T19" fmla="*/ 1 h 30"/>
                  <a:gd name="T20" fmla="*/ 1 w 42"/>
                  <a:gd name="T21" fmla="*/ 1 h 30"/>
                  <a:gd name="T22" fmla="*/ 1 w 42"/>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30">
                    <a:moveTo>
                      <a:pt x="37" y="17"/>
                    </a:moveTo>
                    <a:lnTo>
                      <a:pt x="37" y="16"/>
                    </a:lnTo>
                    <a:lnTo>
                      <a:pt x="7" y="0"/>
                    </a:lnTo>
                    <a:lnTo>
                      <a:pt x="0" y="14"/>
                    </a:lnTo>
                    <a:lnTo>
                      <a:pt x="30" y="30"/>
                    </a:lnTo>
                    <a:lnTo>
                      <a:pt x="30" y="29"/>
                    </a:lnTo>
                    <a:lnTo>
                      <a:pt x="30" y="30"/>
                    </a:lnTo>
                    <a:lnTo>
                      <a:pt x="36" y="30"/>
                    </a:lnTo>
                    <a:lnTo>
                      <a:pt x="41" y="27"/>
                    </a:lnTo>
                    <a:lnTo>
                      <a:pt x="42" y="21"/>
                    </a:lnTo>
                    <a:lnTo>
                      <a:pt x="37" y="16"/>
                    </a:lnTo>
                    <a:lnTo>
                      <a:pt x="3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7" name="Freeform 882">
                <a:extLst>
                  <a:ext uri="{FF2B5EF4-FFF2-40B4-BE49-F238E27FC236}">
                    <a16:creationId xmlns:a16="http://schemas.microsoft.com/office/drawing/2014/main" id="{F4B2A1E5-F291-426A-843E-F29AB24CE572}"/>
                  </a:ext>
                </a:extLst>
              </p:cNvPr>
              <p:cNvSpPr>
                <a:spLocks/>
              </p:cNvSpPr>
              <p:nvPr/>
            </p:nvSpPr>
            <p:spPr bwMode="auto">
              <a:xfrm>
                <a:off x="2634" y="3272"/>
                <a:ext cx="20" cy="15"/>
              </a:xfrm>
              <a:custGeom>
                <a:avLst/>
                <a:gdLst>
                  <a:gd name="T0" fmla="*/ 1 w 40"/>
                  <a:gd name="T1" fmla="*/ 0 h 31"/>
                  <a:gd name="T2" fmla="*/ 1 w 40"/>
                  <a:gd name="T3" fmla="*/ 0 h 31"/>
                  <a:gd name="T4" fmla="*/ 1 w 40"/>
                  <a:gd name="T5" fmla="*/ 0 h 31"/>
                  <a:gd name="T6" fmla="*/ 0 w 40"/>
                  <a:gd name="T7" fmla="*/ 0 h 31"/>
                  <a:gd name="T8" fmla="*/ 1 w 40"/>
                  <a:gd name="T9" fmla="*/ 0 h 31"/>
                  <a:gd name="T10" fmla="*/ 1 w 40"/>
                  <a:gd name="T11" fmla="*/ 0 h 31"/>
                  <a:gd name="T12" fmla="*/ 1 w 40"/>
                  <a:gd name="T13" fmla="*/ 0 h 31"/>
                  <a:gd name="T14" fmla="*/ 1 w 40"/>
                  <a:gd name="T15" fmla="*/ 0 h 31"/>
                  <a:gd name="T16" fmla="*/ 1 w 40"/>
                  <a:gd name="T17" fmla="*/ 0 h 31"/>
                  <a:gd name="T18" fmla="*/ 1 w 40"/>
                  <a:gd name="T19" fmla="*/ 0 h 31"/>
                  <a:gd name="T20" fmla="*/ 1 w 40"/>
                  <a:gd name="T21" fmla="*/ 0 h 31"/>
                  <a:gd name="T22" fmla="*/ 1 w 40"/>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1">
                    <a:moveTo>
                      <a:pt x="37" y="18"/>
                    </a:moveTo>
                    <a:lnTo>
                      <a:pt x="37" y="19"/>
                    </a:lnTo>
                    <a:lnTo>
                      <a:pt x="7" y="0"/>
                    </a:lnTo>
                    <a:lnTo>
                      <a:pt x="0" y="12"/>
                    </a:lnTo>
                    <a:lnTo>
                      <a:pt x="30" y="30"/>
                    </a:lnTo>
                    <a:lnTo>
                      <a:pt x="30" y="31"/>
                    </a:lnTo>
                    <a:lnTo>
                      <a:pt x="30" y="30"/>
                    </a:lnTo>
                    <a:lnTo>
                      <a:pt x="35" y="31"/>
                    </a:lnTo>
                    <a:lnTo>
                      <a:pt x="40" y="28"/>
                    </a:lnTo>
                    <a:lnTo>
                      <a:pt x="40" y="23"/>
                    </a:lnTo>
                    <a:lnTo>
                      <a:pt x="37" y="19"/>
                    </a:lnTo>
                    <a:lnTo>
                      <a:pt x="3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8" name="Freeform 883">
                <a:extLst>
                  <a:ext uri="{FF2B5EF4-FFF2-40B4-BE49-F238E27FC236}">
                    <a16:creationId xmlns:a16="http://schemas.microsoft.com/office/drawing/2014/main" id="{9E829E50-5579-48C2-95D7-B72E6449D670}"/>
                  </a:ext>
                </a:extLst>
              </p:cNvPr>
              <p:cNvSpPr>
                <a:spLocks/>
              </p:cNvSpPr>
              <p:nvPr/>
            </p:nvSpPr>
            <p:spPr bwMode="auto">
              <a:xfrm>
                <a:off x="2649" y="3280"/>
                <a:ext cx="22" cy="15"/>
              </a:xfrm>
              <a:custGeom>
                <a:avLst/>
                <a:gdLst>
                  <a:gd name="T0" fmla="*/ 1 w 44"/>
                  <a:gd name="T1" fmla="*/ 1 h 30"/>
                  <a:gd name="T2" fmla="*/ 1 w 44"/>
                  <a:gd name="T3" fmla="*/ 1 h 30"/>
                  <a:gd name="T4" fmla="*/ 1 w 44"/>
                  <a:gd name="T5" fmla="*/ 0 h 30"/>
                  <a:gd name="T6" fmla="*/ 0 w 44"/>
                  <a:gd name="T7" fmla="*/ 1 h 30"/>
                  <a:gd name="T8" fmla="*/ 1 w 44"/>
                  <a:gd name="T9" fmla="*/ 1 h 30"/>
                  <a:gd name="T10" fmla="*/ 1 w 44"/>
                  <a:gd name="T11" fmla="*/ 1 h 30"/>
                  <a:gd name="T12" fmla="*/ 1 w 44"/>
                  <a:gd name="T13" fmla="*/ 1 h 30"/>
                  <a:gd name="T14" fmla="*/ 1 w 44"/>
                  <a:gd name="T15" fmla="*/ 1 h 30"/>
                  <a:gd name="T16" fmla="*/ 1 w 44"/>
                  <a:gd name="T17" fmla="*/ 1 h 30"/>
                  <a:gd name="T18" fmla="*/ 1 w 44"/>
                  <a:gd name="T19" fmla="*/ 1 h 30"/>
                  <a:gd name="T20" fmla="*/ 1 w 44"/>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0">
                    <a:moveTo>
                      <a:pt x="40" y="16"/>
                    </a:moveTo>
                    <a:lnTo>
                      <a:pt x="40" y="16"/>
                    </a:lnTo>
                    <a:lnTo>
                      <a:pt x="7" y="0"/>
                    </a:lnTo>
                    <a:lnTo>
                      <a:pt x="0" y="13"/>
                    </a:lnTo>
                    <a:lnTo>
                      <a:pt x="33" y="30"/>
                    </a:lnTo>
                    <a:lnTo>
                      <a:pt x="38" y="30"/>
                    </a:lnTo>
                    <a:lnTo>
                      <a:pt x="43" y="26"/>
                    </a:lnTo>
                    <a:lnTo>
                      <a:pt x="44" y="20"/>
                    </a:lnTo>
                    <a:lnTo>
                      <a:pt x="4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9" name="Freeform 884">
                <a:extLst>
                  <a:ext uri="{FF2B5EF4-FFF2-40B4-BE49-F238E27FC236}">
                    <a16:creationId xmlns:a16="http://schemas.microsoft.com/office/drawing/2014/main" id="{0537251A-F87D-4C47-89B1-D86B6E875652}"/>
                  </a:ext>
                </a:extLst>
              </p:cNvPr>
              <p:cNvSpPr>
                <a:spLocks/>
              </p:cNvSpPr>
              <p:nvPr/>
            </p:nvSpPr>
            <p:spPr bwMode="auto">
              <a:xfrm>
                <a:off x="2665" y="3288"/>
                <a:ext cx="22" cy="17"/>
              </a:xfrm>
              <a:custGeom>
                <a:avLst/>
                <a:gdLst>
                  <a:gd name="T0" fmla="*/ 1 w 43"/>
                  <a:gd name="T1" fmla="*/ 1 h 32"/>
                  <a:gd name="T2" fmla="*/ 1 w 43"/>
                  <a:gd name="T3" fmla="*/ 1 h 32"/>
                  <a:gd name="T4" fmla="*/ 1 w 43"/>
                  <a:gd name="T5" fmla="*/ 0 h 32"/>
                  <a:gd name="T6" fmla="*/ 0 w 43"/>
                  <a:gd name="T7" fmla="*/ 1 h 32"/>
                  <a:gd name="T8" fmla="*/ 1 w 43"/>
                  <a:gd name="T9" fmla="*/ 1 h 32"/>
                  <a:gd name="T10" fmla="*/ 1 w 43"/>
                  <a:gd name="T11" fmla="*/ 1 h 32"/>
                  <a:gd name="T12" fmla="*/ 1 w 43"/>
                  <a:gd name="T13" fmla="*/ 1 h 32"/>
                  <a:gd name="T14" fmla="*/ 1 w 43"/>
                  <a:gd name="T15" fmla="*/ 1 h 32"/>
                  <a:gd name="T16" fmla="*/ 1 w 43"/>
                  <a:gd name="T17" fmla="*/ 1 h 32"/>
                  <a:gd name="T18" fmla="*/ 1 w 43"/>
                  <a:gd name="T19" fmla="*/ 1 h 32"/>
                  <a:gd name="T20" fmla="*/ 1 w 43"/>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2">
                    <a:moveTo>
                      <a:pt x="39" y="18"/>
                    </a:moveTo>
                    <a:lnTo>
                      <a:pt x="39" y="18"/>
                    </a:lnTo>
                    <a:lnTo>
                      <a:pt x="7" y="0"/>
                    </a:lnTo>
                    <a:lnTo>
                      <a:pt x="0" y="14"/>
                    </a:lnTo>
                    <a:lnTo>
                      <a:pt x="32" y="32"/>
                    </a:lnTo>
                    <a:lnTo>
                      <a:pt x="38" y="32"/>
                    </a:lnTo>
                    <a:lnTo>
                      <a:pt x="42" y="29"/>
                    </a:lnTo>
                    <a:lnTo>
                      <a:pt x="43" y="23"/>
                    </a:lnTo>
                    <a:lnTo>
                      <a:pt x="3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0" name="Freeform 885">
                <a:extLst>
                  <a:ext uri="{FF2B5EF4-FFF2-40B4-BE49-F238E27FC236}">
                    <a16:creationId xmlns:a16="http://schemas.microsoft.com/office/drawing/2014/main" id="{F654505C-33A3-45CF-8F50-B2CD954FA9F3}"/>
                  </a:ext>
                </a:extLst>
              </p:cNvPr>
              <p:cNvSpPr>
                <a:spLocks/>
              </p:cNvSpPr>
              <p:nvPr/>
            </p:nvSpPr>
            <p:spPr bwMode="auto">
              <a:xfrm>
                <a:off x="2681" y="3298"/>
                <a:ext cx="23" cy="16"/>
              </a:xfrm>
              <a:custGeom>
                <a:avLst/>
                <a:gdLst>
                  <a:gd name="T0" fmla="*/ 1 w 46"/>
                  <a:gd name="T1" fmla="*/ 1 h 32"/>
                  <a:gd name="T2" fmla="*/ 1 w 46"/>
                  <a:gd name="T3" fmla="*/ 1 h 32"/>
                  <a:gd name="T4" fmla="*/ 1 w 46"/>
                  <a:gd name="T5" fmla="*/ 0 h 32"/>
                  <a:gd name="T6" fmla="*/ 0 w 46"/>
                  <a:gd name="T7" fmla="*/ 1 h 32"/>
                  <a:gd name="T8" fmla="*/ 1 w 46"/>
                  <a:gd name="T9" fmla="*/ 1 h 32"/>
                  <a:gd name="T10" fmla="*/ 1 w 46"/>
                  <a:gd name="T11" fmla="*/ 1 h 32"/>
                  <a:gd name="T12" fmla="*/ 1 w 46"/>
                  <a:gd name="T13" fmla="*/ 1 h 32"/>
                  <a:gd name="T14" fmla="*/ 1 w 46"/>
                  <a:gd name="T15" fmla="*/ 1 h 32"/>
                  <a:gd name="T16" fmla="*/ 1 w 46"/>
                  <a:gd name="T17" fmla="*/ 1 h 32"/>
                  <a:gd name="T18" fmla="*/ 1 w 46"/>
                  <a:gd name="T19" fmla="*/ 1 h 32"/>
                  <a:gd name="T20" fmla="*/ 1 w 46"/>
                  <a:gd name="T21" fmla="*/ 1 h 32"/>
                  <a:gd name="T22" fmla="*/ 1 w 46"/>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2">
                    <a:moveTo>
                      <a:pt x="41" y="20"/>
                    </a:moveTo>
                    <a:lnTo>
                      <a:pt x="41" y="19"/>
                    </a:lnTo>
                    <a:lnTo>
                      <a:pt x="7" y="0"/>
                    </a:lnTo>
                    <a:lnTo>
                      <a:pt x="0" y="14"/>
                    </a:lnTo>
                    <a:lnTo>
                      <a:pt x="34" y="32"/>
                    </a:lnTo>
                    <a:lnTo>
                      <a:pt x="34" y="31"/>
                    </a:lnTo>
                    <a:lnTo>
                      <a:pt x="34" y="32"/>
                    </a:lnTo>
                    <a:lnTo>
                      <a:pt x="40" y="32"/>
                    </a:lnTo>
                    <a:lnTo>
                      <a:pt x="45" y="29"/>
                    </a:lnTo>
                    <a:lnTo>
                      <a:pt x="46" y="23"/>
                    </a:lnTo>
                    <a:lnTo>
                      <a:pt x="41" y="19"/>
                    </a:lnTo>
                    <a:lnTo>
                      <a:pt x="4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1" name="Freeform 886">
                <a:extLst>
                  <a:ext uri="{FF2B5EF4-FFF2-40B4-BE49-F238E27FC236}">
                    <a16:creationId xmlns:a16="http://schemas.microsoft.com/office/drawing/2014/main" id="{4CB61BED-62BD-471D-8074-340698EEA1FF}"/>
                  </a:ext>
                </a:extLst>
              </p:cNvPr>
              <p:cNvSpPr>
                <a:spLocks/>
              </p:cNvSpPr>
              <p:nvPr/>
            </p:nvSpPr>
            <p:spPr bwMode="auto">
              <a:xfrm>
                <a:off x="2699" y="3307"/>
                <a:ext cx="22" cy="17"/>
              </a:xfrm>
              <a:custGeom>
                <a:avLst/>
                <a:gdLst>
                  <a:gd name="T0" fmla="*/ 1 w 44"/>
                  <a:gd name="T1" fmla="*/ 1 h 33"/>
                  <a:gd name="T2" fmla="*/ 1 w 44"/>
                  <a:gd name="T3" fmla="*/ 1 h 33"/>
                  <a:gd name="T4" fmla="*/ 1 w 44"/>
                  <a:gd name="T5" fmla="*/ 0 h 33"/>
                  <a:gd name="T6" fmla="*/ 0 w 44"/>
                  <a:gd name="T7" fmla="*/ 1 h 33"/>
                  <a:gd name="T8" fmla="*/ 1 w 44"/>
                  <a:gd name="T9" fmla="*/ 1 h 33"/>
                  <a:gd name="T10" fmla="*/ 1 w 44"/>
                  <a:gd name="T11" fmla="*/ 1 h 33"/>
                  <a:gd name="T12" fmla="*/ 1 w 44"/>
                  <a:gd name="T13" fmla="*/ 1 h 33"/>
                  <a:gd name="T14" fmla="*/ 1 w 44"/>
                  <a:gd name="T15" fmla="*/ 1 h 33"/>
                  <a:gd name="T16" fmla="*/ 1 w 44"/>
                  <a:gd name="T17" fmla="*/ 1 h 33"/>
                  <a:gd name="T18" fmla="*/ 1 w 44"/>
                  <a:gd name="T19" fmla="*/ 1 h 33"/>
                  <a:gd name="T20" fmla="*/ 1 w 44"/>
                  <a:gd name="T21" fmla="*/ 1 h 33"/>
                  <a:gd name="T22" fmla="*/ 1 w 44"/>
                  <a:gd name="T23" fmla="*/ 1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3">
                    <a:moveTo>
                      <a:pt x="42" y="19"/>
                    </a:moveTo>
                    <a:lnTo>
                      <a:pt x="42" y="21"/>
                    </a:lnTo>
                    <a:lnTo>
                      <a:pt x="7" y="0"/>
                    </a:lnTo>
                    <a:lnTo>
                      <a:pt x="0" y="11"/>
                    </a:lnTo>
                    <a:lnTo>
                      <a:pt x="35" y="32"/>
                    </a:lnTo>
                    <a:lnTo>
                      <a:pt x="35" y="33"/>
                    </a:lnTo>
                    <a:lnTo>
                      <a:pt x="35" y="32"/>
                    </a:lnTo>
                    <a:lnTo>
                      <a:pt x="40" y="33"/>
                    </a:lnTo>
                    <a:lnTo>
                      <a:pt x="44" y="30"/>
                    </a:lnTo>
                    <a:lnTo>
                      <a:pt x="44" y="25"/>
                    </a:lnTo>
                    <a:lnTo>
                      <a:pt x="42" y="21"/>
                    </a:lnTo>
                    <a:lnTo>
                      <a:pt x="4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2" name="Freeform 887">
                <a:extLst>
                  <a:ext uri="{FF2B5EF4-FFF2-40B4-BE49-F238E27FC236}">
                    <a16:creationId xmlns:a16="http://schemas.microsoft.com/office/drawing/2014/main" id="{BCCBC985-2500-4F55-BE70-1A6F76EB4FB7}"/>
                  </a:ext>
                </a:extLst>
              </p:cNvPr>
              <p:cNvSpPr>
                <a:spLocks/>
              </p:cNvSpPr>
              <p:nvPr/>
            </p:nvSpPr>
            <p:spPr bwMode="auto">
              <a:xfrm>
                <a:off x="2716" y="3317"/>
                <a:ext cx="23" cy="16"/>
              </a:xfrm>
              <a:custGeom>
                <a:avLst/>
                <a:gdLst>
                  <a:gd name="T0" fmla="*/ 1 w 46"/>
                  <a:gd name="T1" fmla="*/ 0 h 33"/>
                  <a:gd name="T2" fmla="*/ 1 w 46"/>
                  <a:gd name="T3" fmla="*/ 0 h 33"/>
                  <a:gd name="T4" fmla="*/ 1 w 46"/>
                  <a:gd name="T5" fmla="*/ 0 h 33"/>
                  <a:gd name="T6" fmla="*/ 0 w 46"/>
                  <a:gd name="T7" fmla="*/ 0 h 33"/>
                  <a:gd name="T8" fmla="*/ 1 w 46"/>
                  <a:gd name="T9" fmla="*/ 0 h 33"/>
                  <a:gd name="T10" fmla="*/ 1 w 46"/>
                  <a:gd name="T11" fmla="*/ 0 h 33"/>
                  <a:gd name="T12" fmla="*/ 1 w 46"/>
                  <a:gd name="T13" fmla="*/ 0 h 33"/>
                  <a:gd name="T14" fmla="*/ 1 w 46"/>
                  <a:gd name="T15" fmla="*/ 0 h 33"/>
                  <a:gd name="T16" fmla="*/ 1 w 46"/>
                  <a:gd name="T17" fmla="*/ 0 h 33"/>
                  <a:gd name="T18" fmla="*/ 1 w 46"/>
                  <a:gd name="T19" fmla="*/ 0 h 33"/>
                  <a:gd name="T20" fmla="*/ 1 w 46"/>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3">
                    <a:moveTo>
                      <a:pt x="41" y="19"/>
                    </a:moveTo>
                    <a:lnTo>
                      <a:pt x="41" y="19"/>
                    </a:lnTo>
                    <a:lnTo>
                      <a:pt x="7" y="0"/>
                    </a:lnTo>
                    <a:lnTo>
                      <a:pt x="0" y="14"/>
                    </a:lnTo>
                    <a:lnTo>
                      <a:pt x="35" y="33"/>
                    </a:lnTo>
                    <a:lnTo>
                      <a:pt x="40" y="33"/>
                    </a:lnTo>
                    <a:lnTo>
                      <a:pt x="45" y="29"/>
                    </a:lnTo>
                    <a:lnTo>
                      <a:pt x="46" y="23"/>
                    </a:lnTo>
                    <a:lnTo>
                      <a:pt x="4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3" name="Freeform 888">
                <a:extLst>
                  <a:ext uri="{FF2B5EF4-FFF2-40B4-BE49-F238E27FC236}">
                    <a16:creationId xmlns:a16="http://schemas.microsoft.com/office/drawing/2014/main" id="{8ECFDC97-0CBB-4B50-8026-51EC835749D6}"/>
                  </a:ext>
                </a:extLst>
              </p:cNvPr>
              <p:cNvSpPr>
                <a:spLocks/>
              </p:cNvSpPr>
              <p:nvPr/>
            </p:nvSpPr>
            <p:spPr bwMode="auto">
              <a:xfrm>
                <a:off x="2733" y="3326"/>
                <a:ext cx="22" cy="17"/>
              </a:xfrm>
              <a:custGeom>
                <a:avLst/>
                <a:gdLst>
                  <a:gd name="T0" fmla="*/ 1 w 43"/>
                  <a:gd name="T1" fmla="*/ 1 h 32"/>
                  <a:gd name="T2" fmla="*/ 1 w 43"/>
                  <a:gd name="T3" fmla="*/ 1 h 32"/>
                  <a:gd name="T4" fmla="*/ 1 w 43"/>
                  <a:gd name="T5" fmla="*/ 0 h 32"/>
                  <a:gd name="T6" fmla="*/ 0 w 43"/>
                  <a:gd name="T7" fmla="*/ 1 h 32"/>
                  <a:gd name="T8" fmla="*/ 1 w 43"/>
                  <a:gd name="T9" fmla="*/ 1 h 32"/>
                  <a:gd name="T10" fmla="*/ 1 w 43"/>
                  <a:gd name="T11" fmla="*/ 1 h 32"/>
                  <a:gd name="T12" fmla="*/ 1 w 43"/>
                  <a:gd name="T13" fmla="*/ 1 h 32"/>
                  <a:gd name="T14" fmla="*/ 1 w 43"/>
                  <a:gd name="T15" fmla="*/ 1 h 32"/>
                  <a:gd name="T16" fmla="*/ 1 w 43"/>
                  <a:gd name="T17" fmla="*/ 1 h 32"/>
                  <a:gd name="T18" fmla="*/ 1 w 43"/>
                  <a:gd name="T19" fmla="*/ 1 h 32"/>
                  <a:gd name="T20" fmla="*/ 1 w 43"/>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2">
                    <a:moveTo>
                      <a:pt x="39" y="18"/>
                    </a:moveTo>
                    <a:lnTo>
                      <a:pt x="39" y="18"/>
                    </a:lnTo>
                    <a:lnTo>
                      <a:pt x="6" y="0"/>
                    </a:lnTo>
                    <a:lnTo>
                      <a:pt x="0" y="14"/>
                    </a:lnTo>
                    <a:lnTo>
                      <a:pt x="32" y="32"/>
                    </a:lnTo>
                    <a:lnTo>
                      <a:pt x="38" y="32"/>
                    </a:lnTo>
                    <a:lnTo>
                      <a:pt x="42" y="29"/>
                    </a:lnTo>
                    <a:lnTo>
                      <a:pt x="43" y="23"/>
                    </a:lnTo>
                    <a:lnTo>
                      <a:pt x="3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4" name="Freeform 889">
                <a:extLst>
                  <a:ext uri="{FF2B5EF4-FFF2-40B4-BE49-F238E27FC236}">
                    <a16:creationId xmlns:a16="http://schemas.microsoft.com/office/drawing/2014/main" id="{61A548B1-8F2D-4EBB-BFFD-6EB85B6F1AE8}"/>
                  </a:ext>
                </a:extLst>
              </p:cNvPr>
              <p:cNvSpPr>
                <a:spLocks/>
              </p:cNvSpPr>
              <p:nvPr/>
            </p:nvSpPr>
            <p:spPr bwMode="auto">
              <a:xfrm>
                <a:off x="2749" y="3336"/>
                <a:ext cx="23" cy="16"/>
              </a:xfrm>
              <a:custGeom>
                <a:avLst/>
                <a:gdLst>
                  <a:gd name="T0" fmla="*/ 1 w 46"/>
                  <a:gd name="T1" fmla="*/ 0 h 33"/>
                  <a:gd name="T2" fmla="*/ 1 w 46"/>
                  <a:gd name="T3" fmla="*/ 0 h 33"/>
                  <a:gd name="T4" fmla="*/ 1 w 46"/>
                  <a:gd name="T5" fmla="*/ 0 h 33"/>
                  <a:gd name="T6" fmla="*/ 0 w 46"/>
                  <a:gd name="T7" fmla="*/ 0 h 33"/>
                  <a:gd name="T8" fmla="*/ 1 w 46"/>
                  <a:gd name="T9" fmla="*/ 0 h 33"/>
                  <a:gd name="T10" fmla="*/ 1 w 46"/>
                  <a:gd name="T11" fmla="*/ 0 h 33"/>
                  <a:gd name="T12" fmla="*/ 1 w 46"/>
                  <a:gd name="T13" fmla="*/ 0 h 33"/>
                  <a:gd name="T14" fmla="*/ 1 w 46"/>
                  <a:gd name="T15" fmla="*/ 0 h 33"/>
                  <a:gd name="T16" fmla="*/ 1 w 46"/>
                  <a:gd name="T17" fmla="*/ 0 h 33"/>
                  <a:gd name="T18" fmla="*/ 1 w 46"/>
                  <a:gd name="T19" fmla="*/ 0 h 33"/>
                  <a:gd name="T20" fmla="*/ 1 w 46"/>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3">
                    <a:moveTo>
                      <a:pt x="41" y="19"/>
                    </a:moveTo>
                    <a:lnTo>
                      <a:pt x="41" y="19"/>
                    </a:lnTo>
                    <a:lnTo>
                      <a:pt x="7" y="0"/>
                    </a:lnTo>
                    <a:lnTo>
                      <a:pt x="0" y="14"/>
                    </a:lnTo>
                    <a:lnTo>
                      <a:pt x="34" y="33"/>
                    </a:lnTo>
                    <a:lnTo>
                      <a:pt x="40" y="33"/>
                    </a:lnTo>
                    <a:lnTo>
                      <a:pt x="45" y="29"/>
                    </a:lnTo>
                    <a:lnTo>
                      <a:pt x="46" y="23"/>
                    </a:lnTo>
                    <a:lnTo>
                      <a:pt x="4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5" name="Freeform 890">
                <a:extLst>
                  <a:ext uri="{FF2B5EF4-FFF2-40B4-BE49-F238E27FC236}">
                    <a16:creationId xmlns:a16="http://schemas.microsoft.com/office/drawing/2014/main" id="{B6FC9F8F-69EA-4AD8-8106-2EB98894D7CE}"/>
                  </a:ext>
                </a:extLst>
              </p:cNvPr>
              <p:cNvSpPr>
                <a:spLocks/>
              </p:cNvSpPr>
              <p:nvPr/>
            </p:nvSpPr>
            <p:spPr bwMode="auto">
              <a:xfrm>
                <a:off x="2767" y="3345"/>
                <a:ext cx="22" cy="16"/>
              </a:xfrm>
              <a:custGeom>
                <a:avLst/>
                <a:gdLst>
                  <a:gd name="T0" fmla="*/ 1 w 44"/>
                  <a:gd name="T1" fmla="*/ 1 h 32"/>
                  <a:gd name="T2" fmla="*/ 1 w 44"/>
                  <a:gd name="T3" fmla="*/ 1 h 32"/>
                  <a:gd name="T4" fmla="*/ 1 w 44"/>
                  <a:gd name="T5" fmla="*/ 0 h 32"/>
                  <a:gd name="T6" fmla="*/ 0 w 44"/>
                  <a:gd name="T7" fmla="*/ 1 h 32"/>
                  <a:gd name="T8" fmla="*/ 1 w 44"/>
                  <a:gd name="T9" fmla="*/ 1 h 32"/>
                  <a:gd name="T10" fmla="*/ 1 w 44"/>
                  <a:gd name="T11" fmla="*/ 1 h 32"/>
                  <a:gd name="T12" fmla="*/ 1 w 44"/>
                  <a:gd name="T13" fmla="*/ 1 h 32"/>
                  <a:gd name="T14" fmla="*/ 1 w 44"/>
                  <a:gd name="T15" fmla="*/ 1 h 32"/>
                  <a:gd name="T16" fmla="*/ 1 w 44"/>
                  <a:gd name="T17" fmla="*/ 1 h 32"/>
                  <a:gd name="T18" fmla="*/ 1 w 44"/>
                  <a:gd name="T19" fmla="*/ 1 h 32"/>
                  <a:gd name="T20" fmla="*/ 1 w 44"/>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2">
                    <a:moveTo>
                      <a:pt x="40" y="18"/>
                    </a:moveTo>
                    <a:lnTo>
                      <a:pt x="40" y="18"/>
                    </a:lnTo>
                    <a:lnTo>
                      <a:pt x="7" y="0"/>
                    </a:lnTo>
                    <a:lnTo>
                      <a:pt x="0" y="14"/>
                    </a:lnTo>
                    <a:lnTo>
                      <a:pt x="33" y="32"/>
                    </a:lnTo>
                    <a:lnTo>
                      <a:pt x="38" y="32"/>
                    </a:lnTo>
                    <a:lnTo>
                      <a:pt x="43" y="28"/>
                    </a:lnTo>
                    <a:lnTo>
                      <a:pt x="44" y="23"/>
                    </a:lnTo>
                    <a:lnTo>
                      <a:pt x="4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6" name="Freeform 891">
                <a:extLst>
                  <a:ext uri="{FF2B5EF4-FFF2-40B4-BE49-F238E27FC236}">
                    <a16:creationId xmlns:a16="http://schemas.microsoft.com/office/drawing/2014/main" id="{E82C99E3-03EC-4A96-B9A1-A5B701C3769E}"/>
                  </a:ext>
                </a:extLst>
              </p:cNvPr>
              <p:cNvSpPr>
                <a:spLocks/>
              </p:cNvSpPr>
              <p:nvPr/>
            </p:nvSpPr>
            <p:spPr bwMode="auto">
              <a:xfrm>
                <a:off x="2783" y="3354"/>
                <a:ext cx="22" cy="16"/>
              </a:xfrm>
              <a:custGeom>
                <a:avLst/>
                <a:gdLst>
                  <a:gd name="T0" fmla="*/ 1 w 43"/>
                  <a:gd name="T1" fmla="*/ 1 h 32"/>
                  <a:gd name="T2" fmla="*/ 1 w 43"/>
                  <a:gd name="T3" fmla="*/ 1 h 32"/>
                  <a:gd name="T4" fmla="*/ 1 w 43"/>
                  <a:gd name="T5" fmla="*/ 0 h 32"/>
                  <a:gd name="T6" fmla="*/ 0 w 43"/>
                  <a:gd name="T7" fmla="*/ 1 h 32"/>
                  <a:gd name="T8" fmla="*/ 1 w 43"/>
                  <a:gd name="T9" fmla="*/ 1 h 32"/>
                  <a:gd name="T10" fmla="*/ 1 w 43"/>
                  <a:gd name="T11" fmla="*/ 1 h 32"/>
                  <a:gd name="T12" fmla="*/ 1 w 43"/>
                  <a:gd name="T13" fmla="*/ 1 h 32"/>
                  <a:gd name="T14" fmla="*/ 1 w 43"/>
                  <a:gd name="T15" fmla="*/ 1 h 32"/>
                  <a:gd name="T16" fmla="*/ 1 w 43"/>
                  <a:gd name="T17" fmla="*/ 1 h 32"/>
                  <a:gd name="T18" fmla="*/ 1 w 43"/>
                  <a:gd name="T19" fmla="*/ 1 h 32"/>
                  <a:gd name="T20" fmla="*/ 1 w 43"/>
                  <a:gd name="T21" fmla="*/ 1 h 32"/>
                  <a:gd name="T22" fmla="*/ 1 w 43"/>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2">
                    <a:moveTo>
                      <a:pt x="39" y="20"/>
                    </a:moveTo>
                    <a:lnTo>
                      <a:pt x="39" y="19"/>
                    </a:lnTo>
                    <a:lnTo>
                      <a:pt x="7" y="0"/>
                    </a:lnTo>
                    <a:lnTo>
                      <a:pt x="0" y="14"/>
                    </a:lnTo>
                    <a:lnTo>
                      <a:pt x="32" y="32"/>
                    </a:lnTo>
                    <a:lnTo>
                      <a:pt x="32" y="31"/>
                    </a:lnTo>
                    <a:lnTo>
                      <a:pt x="32" y="32"/>
                    </a:lnTo>
                    <a:lnTo>
                      <a:pt x="38" y="32"/>
                    </a:lnTo>
                    <a:lnTo>
                      <a:pt x="42" y="29"/>
                    </a:lnTo>
                    <a:lnTo>
                      <a:pt x="43" y="23"/>
                    </a:lnTo>
                    <a:lnTo>
                      <a:pt x="39" y="19"/>
                    </a:lnTo>
                    <a:lnTo>
                      <a:pt x="3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7" name="Freeform 892">
                <a:extLst>
                  <a:ext uri="{FF2B5EF4-FFF2-40B4-BE49-F238E27FC236}">
                    <a16:creationId xmlns:a16="http://schemas.microsoft.com/office/drawing/2014/main" id="{2182D5A0-4FE0-4998-B71D-35CFF2FE36D6}"/>
                  </a:ext>
                </a:extLst>
              </p:cNvPr>
              <p:cNvSpPr>
                <a:spLocks/>
              </p:cNvSpPr>
              <p:nvPr/>
            </p:nvSpPr>
            <p:spPr bwMode="auto">
              <a:xfrm>
                <a:off x="2799" y="3364"/>
                <a:ext cx="20" cy="15"/>
              </a:xfrm>
              <a:custGeom>
                <a:avLst/>
                <a:gdLst>
                  <a:gd name="T0" fmla="*/ 1 w 39"/>
                  <a:gd name="T1" fmla="*/ 0 h 31"/>
                  <a:gd name="T2" fmla="*/ 1 w 39"/>
                  <a:gd name="T3" fmla="*/ 0 h 31"/>
                  <a:gd name="T4" fmla="*/ 1 w 39"/>
                  <a:gd name="T5" fmla="*/ 0 h 31"/>
                  <a:gd name="T6" fmla="*/ 0 w 39"/>
                  <a:gd name="T7" fmla="*/ 0 h 31"/>
                  <a:gd name="T8" fmla="*/ 1 w 39"/>
                  <a:gd name="T9" fmla="*/ 0 h 31"/>
                  <a:gd name="T10" fmla="*/ 1 w 39"/>
                  <a:gd name="T11" fmla="*/ 0 h 31"/>
                  <a:gd name="T12" fmla="*/ 1 w 39"/>
                  <a:gd name="T13" fmla="*/ 0 h 31"/>
                  <a:gd name="T14" fmla="*/ 1 w 39"/>
                  <a:gd name="T15" fmla="*/ 0 h 31"/>
                  <a:gd name="T16" fmla="*/ 1 w 39"/>
                  <a:gd name="T17" fmla="*/ 0 h 31"/>
                  <a:gd name="T18" fmla="*/ 1 w 39"/>
                  <a:gd name="T19" fmla="*/ 0 h 31"/>
                  <a:gd name="T20" fmla="*/ 1 w 39"/>
                  <a:gd name="T21" fmla="*/ 0 h 31"/>
                  <a:gd name="T22" fmla="*/ 1 w 39"/>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1">
                    <a:moveTo>
                      <a:pt x="37" y="17"/>
                    </a:moveTo>
                    <a:lnTo>
                      <a:pt x="37" y="18"/>
                    </a:lnTo>
                    <a:lnTo>
                      <a:pt x="7" y="0"/>
                    </a:lnTo>
                    <a:lnTo>
                      <a:pt x="0" y="11"/>
                    </a:lnTo>
                    <a:lnTo>
                      <a:pt x="30" y="30"/>
                    </a:lnTo>
                    <a:lnTo>
                      <a:pt x="30" y="31"/>
                    </a:lnTo>
                    <a:lnTo>
                      <a:pt x="30" y="30"/>
                    </a:lnTo>
                    <a:lnTo>
                      <a:pt x="34" y="31"/>
                    </a:lnTo>
                    <a:lnTo>
                      <a:pt x="39" y="27"/>
                    </a:lnTo>
                    <a:lnTo>
                      <a:pt x="39" y="23"/>
                    </a:lnTo>
                    <a:lnTo>
                      <a:pt x="37" y="18"/>
                    </a:lnTo>
                    <a:lnTo>
                      <a:pt x="3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8" name="Freeform 893">
                <a:extLst>
                  <a:ext uri="{FF2B5EF4-FFF2-40B4-BE49-F238E27FC236}">
                    <a16:creationId xmlns:a16="http://schemas.microsoft.com/office/drawing/2014/main" id="{E80410D6-FD87-45D2-B17B-81D8372C600F}"/>
                  </a:ext>
                </a:extLst>
              </p:cNvPr>
              <p:cNvSpPr>
                <a:spLocks/>
              </p:cNvSpPr>
              <p:nvPr/>
            </p:nvSpPr>
            <p:spPr bwMode="auto">
              <a:xfrm>
                <a:off x="2814" y="3372"/>
                <a:ext cx="20" cy="15"/>
              </a:xfrm>
              <a:custGeom>
                <a:avLst/>
                <a:gdLst>
                  <a:gd name="T0" fmla="*/ 1 w 39"/>
                  <a:gd name="T1" fmla="*/ 1 h 30"/>
                  <a:gd name="T2" fmla="*/ 1 w 39"/>
                  <a:gd name="T3" fmla="*/ 1 h 30"/>
                  <a:gd name="T4" fmla="*/ 1 w 39"/>
                  <a:gd name="T5" fmla="*/ 0 h 30"/>
                  <a:gd name="T6" fmla="*/ 0 w 39"/>
                  <a:gd name="T7" fmla="*/ 1 h 30"/>
                  <a:gd name="T8" fmla="*/ 1 w 39"/>
                  <a:gd name="T9" fmla="*/ 1 h 30"/>
                  <a:gd name="T10" fmla="*/ 1 w 39"/>
                  <a:gd name="T11" fmla="*/ 1 h 30"/>
                  <a:gd name="T12" fmla="*/ 1 w 39"/>
                  <a:gd name="T13" fmla="*/ 1 h 30"/>
                  <a:gd name="T14" fmla="*/ 1 w 39"/>
                  <a:gd name="T15" fmla="*/ 1 h 30"/>
                  <a:gd name="T16" fmla="*/ 1 w 39"/>
                  <a:gd name="T17" fmla="*/ 1 h 30"/>
                  <a:gd name="T18" fmla="*/ 1 w 39"/>
                  <a:gd name="T19" fmla="*/ 1 h 30"/>
                  <a:gd name="T20" fmla="*/ 1 w 39"/>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0">
                    <a:moveTo>
                      <a:pt x="34" y="16"/>
                    </a:moveTo>
                    <a:lnTo>
                      <a:pt x="34" y="16"/>
                    </a:lnTo>
                    <a:lnTo>
                      <a:pt x="7" y="0"/>
                    </a:lnTo>
                    <a:lnTo>
                      <a:pt x="0" y="14"/>
                    </a:lnTo>
                    <a:lnTo>
                      <a:pt x="28" y="30"/>
                    </a:lnTo>
                    <a:lnTo>
                      <a:pt x="33" y="30"/>
                    </a:lnTo>
                    <a:lnTo>
                      <a:pt x="38" y="26"/>
                    </a:lnTo>
                    <a:lnTo>
                      <a:pt x="39" y="21"/>
                    </a:lnTo>
                    <a:lnTo>
                      <a:pt x="3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9" name="Freeform 894">
                <a:extLst>
                  <a:ext uri="{FF2B5EF4-FFF2-40B4-BE49-F238E27FC236}">
                    <a16:creationId xmlns:a16="http://schemas.microsoft.com/office/drawing/2014/main" id="{BF8EF240-E42C-4A95-8827-1DABCB4E22F6}"/>
                  </a:ext>
                </a:extLst>
              </p:cNvPr>
              <p:cNvSpPr>
                <a:spLocks/>
              </p:cNvSpPr>
              <p:nvPr/>
            </p:nvSpPr>
            <p:spPr bwMode="auto">
              <a:xfrm>
                <a:off x="2828" y="3381"/>
                <a:ext cx="19" cy="15"/>
              </a:xfrm>
              <a:custGeom>
                <a:avLst/>
                <a:gdLst>
                  <a:gd name="T0" fmla="*/ 0 w 39"/>
                  <a:gd name="T1" fmla="*/ 1 h 30"/>
                  <a:gd name="T2" fmla="*/ 0 w 39"/>
                  <a:gd name="T3" fmla="*/ 1 h 30"/>
                  <a:gd name="T4" fmla="*/ 0 w 39"/>
                  <a:gd name="T5" fmla="*/ 0 h 30"/>
                  <a:gd name="T6" fmla="*/ 0 w 39"/>
                  <a:gd name="T7" fmla="*/ 1 h 30"/>
                  <a:gd name="T8" fmla="*/ 0 w 39"/>
                  <a:gd name="T9" fmla="*/ 1 h 30"/>
                  <a:gd name="T10" fmla="*/ 0 w 39"/>
                  <a:gd name="T11" fmla="*/ 1 h 30"/>
                  <a:gd name="T12" fmla="*/ 0 w 39"/>
                  <a:gd name="T13" fmla="*/ 1 h 30"/>
                  <a:gd name="T14" fmla="*/ 0 w 39"/>
                  <a:gd name="T15" fmla="*/ 1 h 30"/>
                  <a:gd name="T16" fmla="*/ 0 w 39"/>
                  <a:gd name="T17" fmla="*/ 1 h 30"/>
                  <a:gd name="T18" fmla="*/ 0 w 39"/>
                  <a:gd name="T19" fmla="*/ 1 h 30"/>
                  <a:gd name="T20" fmla="*/ 0 w 39"/>
                  <a:gd name="T21" fmla="*/ 1 h 30"/>
                  <a:gd name="T22" fmla="*/ 0 w 39"/>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0">
                    <a:moveTo>
                      <a:pt x="34" y="17"/>
                    </a:moveTo>
                    <a:lnTo>
                      <a:pt x="34" y="16"/>
                    </a:lnTo>
                    <a:lnTo>
                      <a:pt x="6" y="0"/>
                    </a:lnTo>
                    <a:lnTo>
                      <a:pt x="0" y="14"/>
                    </a:lnTo>
                    <a:lnTo>
                      <a:pt x="27" y="30"/>
                    </a:lnTo>
                    <a:lnTo>
                      <a:pt x="27" y="29"/>
                    </a:lnTo>
                    <a:lnTo>
                      <a:pt x="27" y="30"/>
                    </a:lnTo>
                    <a:lnTo>
                      <a:pt x="33" y="30"/>
                    </a:lnTo>
                    <a:lnTo>
                      <a:pt x="38" y="27"/>
                    </a:lnTo>
                    <a:lnTo>
                      <a:pt x="39" y="21"/>
                    </a:lnTo>
                    <a:lnTo>
                      <a:pt x="34" y="16"/>
                    </a:lnTo>
                    <a:lnTo>
                      <a:pt x="3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0" name="Freeform 895">
                <a:extLst>
                  <a:ext uri="{FF2B5EF4-FFF2-40B4-BE49-F238E27FC236}">
                    <a16:creationId xmlns:a16="http://schemas.microsoft.com/office/drawing/2014/main" id="{F79BA5CE-B9FC-475A-836B-CC93561A6377}"/>
                  </a:ext>
                </a:extLst>
              </p:cNvPr>
              <p:cNvSpPr>
                <a:spLocks/>
              </p:cNvSpPr>
              <p:nvPr/>
            </p:nvSpPr>
            <p:spPr bwMode="auto">
              <a:xfrm>
                <a:off x="2842" y="3389"/>
                <a:ext cx="16" cy="13"/>
              </a:xfrm>
              <a:custGeom>
                <a:avLst/>
                <a:gdLst>
                  <a:gd name="T0" fmla="*/ 1 w 32"/>
                  <a:gd name="T1" fmla="*/ 0 h 27"/>
                  <a:gd name="T2" fmla="*/ 1 w 32"/>
                  <a:gd name="T3" fmla="*/ 0 h 27"/>
                  <a:gd name="T4" fmla="*/ 1 w 32"/>
                  <a:gd name="T5" fmla="*/ 0 h 27"/>
                  <a:gd name="T6" fmla="*/ 0 w 32"/>
                  <a:gd name="T7" fmla="*/ 0 h 27"/>
                  <a:gd name="T8" fmla="*/ 1 w 32"/>
                  <a:gd name="T9" fmla="*/ 0 h 27"/>
                  <a:gd name="T10" fmla="*/ 1 w 32"/>
                  <a:gd name="T11" fmla="*/ 0 h 27"/>
                  <a:gd name="T12" fmla="*/ 1 w 32"/>
                  <a:gd name="T13" fmla="*/ 0 h 27"/>
                  <a:gd name="T14" fmla="*/ 1 w 32"/>
                  <a:gd name="T15" fmla="*/ 0 h 27"/>
                  <a:gd name="T16" fmla="*/ 1 w 32"/>
                  <a:gd name="T17" fmla="*/ 0 h 27"/>
                  <a:gd name="T18" fmla="*/ 1 w 32"/>
                  <a:gd name="T19" fmla="*/ 0 h 27"/>
                  <a:gd name="T20" fmla="*/ 1 w 32"/>
                  <a:gd name="T21" fmla="*/ 0 h 27"/>
                  <a:gd name="T22" fmla="*/ 1 w 32"/>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7">
                    <a:moveTo>
                      <a:pt x="30" y="13"/>
                    </a:moveTo>
                    <a:lnTo>
                      <a:pt x="30" y="14"/>
                    </a:lnTo>
                    <a:lnTo>
                      <a:pt x="7" y="0"/>
                    </a:lnTo>
                    <a:lnTo>
                      <a:pt x="0" y="12"/>
                    </a:lnTo>
                    <a:lnTo>
                      <a:pt x="23" y="26"/>
                    </a:lnTo>
                    <a:lnTo>
                      <a:pt x="23" y="27"/>
                    </a:lnTo>
                    <a:lnTo>
                      <a:pt x="23" y="26"/>
                    </a:lnTo>
                    <a:lnTo>
                      <a:pt x="28" y="27"/>
                    </a:lnTo>
                    <a:lnTo>
                      <a:pt x="32" y="23"/>
                    </a:lnTo>
                    <a:lnTo>
                      <a:pt x="32" y="19"/>
                    </a:lnTo>
                    <a:lnTo>
                      <a:pt x="30" y="14"/>
                    </a:lnTo>
                    <a:lnTo>
                      <a:pt x="3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1" name="Freeform 896">
                <a:extLst>
                  <a:ext uri="{FF2B5EF4-FFF2-40B4-BE49-F238E27FC236}">
                    <a16:creationId xmlns:a16="http://schemas.microsoft.com/office/drawing/2014/main" id="{79029016-EA69-4A46-96FC-6E4FC4BC0F0B}"/>
                  </a:ext>
                </a:extLst>
              </p:cNvPr>
              <p:cNvSpPr>
                <a:spLocks/>
              </p:cNvSpPr>
              <p:nvPr/>
            </p:nvSpPr>
            <p:spPr bwMode="auto">
              <a:xfrm>
                <a:off x="2853" y="3396"/>
                <a:ext cx="27" cy="17"/>
              </a:xfrm>
              <a:custGeom>
                <a:avLst/>
                <a:gdLst>
                  <a:gd name="T0" fmla="*/ 1 w 53"/>
                  <a:gd name="T1" fmla="*/ 0 h 35"/>
                  <a:gd name="T2" fmla="*/ 1 w 53"/>
                  <a:gd name="T3" fmla="*/ 0 h 35"/>
                  <a:gd name="T4" fmla="*/ 1 w 53"/>
                  <a:gd name="T5" fmla="*/ 0 h 35"/>
                  <a:gd name="T6" fmla="*/ 0 w 53"/>
                  <a:gd name="T7" fmla="*/ 0 h 35"/>
                  <a:gd name="T8" fmla="*/ 1 w 53"/>
                  <a:gd name="T9" fmla="*/ 0 h 35"/>
                  <a:gd name="T10" fmla="*/ 1 w 53"/>
                  <a:gd name="T11" fmla="*/ 0 h 35"/>
                  <a:gd name="T12" fmla="*/ 1 w 53"/>
                  <a:gd name="T13" fmla="*/ 0 h 35"/>
                  <a:gd name="T14" fmla="*/ 1 w 53"/>
                  <a:gd name="T15" fmla="*/ 0 h 35"/>
                  <a:gd name="T16" fmla="*/ 1 w 53"/>
                  <a:gd name="T17" fmla="*/ 0 h 35"/>
                  <a:gd name="T18" fmla="*/ 1 w 53"/>
                  <a:gd name="T19" fmla="*/ 0 h 35"/>
                  <a:gd name="T20" fmla="*/ 1 w 53"/>
                  <a:gd name="T21" fmla="*/ 0 h 35"/>
                  <a:gd name="T22" fmla="*/ 1 w 5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35">
                    <a:moveTo>
                      <a:pt x="47" y="21"/>
                    </a:moveTo>
                    <a:lnTo>
                      <a:pt x="49" y="21"/>
                    </a:lnTo>
                    <a:lnTo>
                      <a:pt x="7" y="0"/>
                    </a:lnTo>
                    <a:lnTo>
                      <a:pt x="0" y="14"/>
                    </a:lnTo>
                    <a:lnTo>
                      <a:pt x="42" y="35"/>
                    </a:lnTo>
                    <a:lnTo>
                      <a:pt x="43" y="35"/>
                    </a:lnTo>
                    <a:lnTo>
                      <a:pt x="42" y="35"/>
                    </a:lnTo>
                    <a:lnTo>
                      <a:pt x="47" y="35"/>
                    </a:lnTo>
                    <a:lnTo>
                      <a:pt x="52" y="31"/>
                    </a:lnTo>
                    <a:lnTo>
                      <a:pt x="53" y="25"/>
                    </a:lnTo>
                    <a:lnTo>
                      <a:pt x="49" y="21"/>
                    </a:lnTo>
                    <a:lnTo>
                      <a:pt x="4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2" name="Freeform 897">
                <a:extLst>
                  <a:ext uri="{FF2B5EF4-FFF2-40B4-BE49-F238E27FC236}">
                    <a16:creationId xmlns:a16="http://schemas.microsoft.com/office/drawing/2014/main" id="{83521801-5C5A-4A02-8E0C-1A4FB134193F}"/>
                  </a:ext>
                </a:extLst>
              </p:cNvPr>
              <p:cNvSpPr>
                <a:spLocks/>
              </p:cNvSpPr>
              <p:nvPr/>
            </p:nvSpPr>
            <p:spPr bwMode="auto">
              <a:xfrm>
                <a:off x="2874" y="3406"/>
                <a:ext cx="23" cy="15"/>
              </a:xfrm>
              <a:custGeom>
                <a:avLst/>
                <a:gdLst>
                  <a:gd name="T0" fmla="*/ 1 w 46"/>
                  <a:gd name="T1" fmla="*/ 1 h 30"/>
                  <a:gd name="T2" fmla="*/ 1 w 46"/>
                  <a:gd name="T3" fmla="*/ 1 h 30"/>
                  <a:gd name="T4" fmla="*/ 1 w 46"/>
                  <a:gd name="T5" fmla="*/ 0 h 30"/>
                  <a:gd name="T6" fmla="*/ 0 w 46"/>
                  <a:gd name="T7" fmla="*/ 1 h 30"/>
                  <a:gd name="T8" fmla="*/ 1 w 46"/>
                  <a:gd name="T9" fmla="*/ 1 h 30"/>
                  <a:gd name="T10" fmla="*/ 1 w 46"/>
                  <a:gd name="T11" fmla="*/ 1 h 30"/>
                  <a:gd name="T12" fmla="*/ 1 w 46"/>
                  <a:gd name="T13" fmla="*/ 1 h 30"/>
                  <a:gd name="T14" fmla="*/ 1 w 46"/>
                  <a:gd name="T15" fmla="*/ 1 h 30"/>
                  <a:gd name="T16" fmla="*/ 1 w 46"/>
                  <a:gd name="T17" fmla="*/ 1 h 30"/>
                  <a:gd name="T18" fmla="*/ 1 w 46"/>
                  <a:gd name="T19" fmla="*/ 1 h 30"/>
                  <a:gd name="T20" fmla="*/ 1 w 46"/>
                  <a:gd name="T21" fmla="*/ 1 h 30"/>
                  <a:gd name="T22" fmla="*/ 1 w 4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0">
                    <a:moveTo>
                      <a:pt x="40" y="16"/>
                    </a:moveTo>
                    <a:lnTo>
                      <a:pt x="41" y="16"/>
                    </a:lnTo>
                    <a:lnTo>
                      <a:pt x="4" y="0"/>
                    </a:lnTo>
                    <a:lnTo>
                      <a:pt x="0" y="14"/>
                    </a:lnTo>
                    <a:lnTo>
                      <a:pt x="37" y="30"/>
                    </a:lnTo>
                    <a:lnTo>
                      <a:pt x="38" y="30"/>
                    </a:lnTo>
                    <a:lnTo>
                      <a:pt x="37" y="30"/>
                    </a:lnTo>
                    <a:lnTo>
                      <a:pt x="42" y="29"/>
                    </a:lnTo>
                    <a:lnTo>
                      <a:pt x="46" y="24"/>
                    </a:lnTo>
                    <a:lnTo>
                      <a:pt x="46" y="19"/>
                    </a:lnTo>
                    <a:lnTo>
                      <a:pt x="41" y="16"/>
                    </a:lnTo>
                    <a:lnTo>
                      <a:pt x="4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3" name="Freeform 898">
                <a:extLst>
                  <a:ext uri="{FF2B5EF4-FFF2-40B4-BE49-F238E27FC236}">
                    <a16:creationId xmlns:a16="http://schemas.microsoft.com/office/drawing/2014/main" id="{5F0617A5-0B12-4A68-91F7-5D9E26D7D459}"/>
                  </a:ext>
                </a:extLst>
              </p:cNvPr>
              <p:cNvSpPr>
                <a:spLocks/>
              </p:cNvSpPr>
              <p:nvPr/>
            </p:nvSpPr>
            <p:spPr bwMode="auto">
              <a:xfrm>
                <a:off x="2893" y="3414"/>
                <a:ext cx="22" cy="11"/>
              </a:xfrm>
              <a:custGeom>
                <a:avLst/>
                <a:gdLst>
                  <a:gd name="T0" fmla="*/ 1 w 43"/>
                  <a:gd name="T1" fmla="*/ 0 h 23"/>
                  <a:gd name="T2" fmla="*/ 1 w 43"/>
                  <a:gd name="T3" fmla="*/ 0 h 23"/>
                  <a:gd name="T4" fmla="*/ 1 w 43"/>
                  <a:gd name="T5" fmla="*/ 0 h 23"/>
                  <a:gd name="T6" fmla="*/ 0 w 43"/>
                  <a:gd name="T7" fmla="*/ 0 h 23"/>
                  <a:gd name="T8" fmla="*/ 1 w 43"/>
                  <a:gd name="T9" fmla="*/ 0 h 23"/>
                  <a:gd name="T10" fmla="*/ 1 w 43"/>
                  <a:gd name="T11" fmla="*/ 0 h 23"/>
                  <a:gd name="T12" fmla="*/ 1 w 43"/>
                  <a:gd name="T13" fmla="*/ 0 h 23"/>
                  <a:gd name="T14" fmla="*/ 1 w 43"/>
                  <a:gd name="T15" fmla="*/ 0 h 23"/>
                  <a:gd name="T16" fmla="*/ 1 w 43"/>
                  <a:gd name="T17" fmla="*/ 0 h 23"/>
                  <a:gd name="T18" fmla="*/ 1 w 43"/>
                  <a:gd name="T19" fmla="*/ 0 h 23"/>
                  <a:gd name="T20" fmla="*/ 1 w 43"/>
                  <a:gd name="T21" fmla="*/ 0 h 23"/>
                  <a:gd name="T22" fmla="*/ 1 w 43"/>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23">
                    <a:moveTo>
                      <a:pt x="34" y="9"/>
                    </a:moveTo>
                    <a:lnTo>
                      <a:pt x="37" y="9"/>
                    </a:lnTo>
                    <a:lnTo>
                      <a:pt x="2" y="0"/>
                    </a:lnTo>
                    <a:lnTo>
                      <a:pt x="0" y="14"/>
                    </a:lnTo>
                    <a:lnTo>
                      <a:pt x="34" y="23"/>
                    </a:lnTo>
                    <a:lnTo>
                      <a:pt x="37" y="23"/>
                    </a:lnTo>
                    <a:lnTo>
                      <a:pt x="34" y="23"/>
                    </a:lnTo>
                    <a:lnTo>
                      <a:pt x="40" y="22"/>
                    </a:lnTo>
                    <a:lnTo>
                      <a:pt x="43" y="17"/>
                    </a:lnTo>
                    <a:lnTo>
                      <a:pt x="41" y="11"/>
                    </a:lnTo>
                    <a:lnTo>
                      <a:pt x="37" y="9"/>
                    </a:lnTo>
                    <a:lnTo>
                      <a:pt x="3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4" name="Freeform 899">
                <a:extLst>
                  <a:ext uri="{FF2B5EF4-FFF2-40B4-BE49-F238E27FC236}">
                    <a16:creationId xmlns:a16="http://schemas.microsoft.com/office/drawing/2014/main" id="{9DB41E2C-AD91-4236-A850-E8B9DBE8A5CE}"/>
                  </a:ext>
                </a:extLst>
              </p:cNvPr>
              <p:cNvSpPr>
                <a:spLocks/>
              </p:cNvSpPr>
              <p:nvPr/>
            </p:nvSpPr>
            <p:spPr bwMode="auto">
              <a:xfrm>
                <a:off x="2911" y="3416"/>
                <a:ext cx="19" cy="9"/>
              </a:xfrm>
              <a:custGeom>
                <a:avLst/>
                <a:gdLst>
                  <a:gd name="T0" fmla="*/ 1 w 38"/>
                  <a:gd name="T1" fmla="*/ 0 h 18"/>
                  <a:gd name="T2" fmla="*/ 1 w 38"/>
                  <a:gd name="T3" fmla="*/ 0 h 18"/>
                  <a:gd name="T4" fmla="*/ 0 w 38"/>
                  <a:gd name="T5" fmla="*/ 1 h 18"/>
                  <a:gd name="T6" fmla="*/ 1 w 38"/>
                  <a:gd name="T7" fmla="*/ 1 h 18"/>
                  <a:gd name="T8" fmla="*/ 1 w 38"/>
                  <a:gd name="T9" fmla="*/ 1 h 18"/>
                  <a:gd name="T10" fmla="*/ 1 w 38"/>
                  <a:gd name="T11" fmla="*/ 1 h 18"/>
                  <a:gd name="T12" fmla="*/ 1 w 38"/>
                  <a:gd name="T13" fmla="*/ 1 h 18"/>
                  <a:gd name="T14" fmla="*/ 1 w 38"/>
                  <a:gd name="T15" fmla="*/ 1 h 18"/>
                  <a:gd name="T16" fmla="*/ 1 w 38"/>
                  <a:gd name="T17" fmla="*/ 1 h 18"/>
                  <a:gd name="T18" fmla="*/ 1 w 38"/>
                  <a:gd name="T19" fmla="*/ 1 h 18"/>
                  <a:gd name="T20" fmla="*/ 1 w 38"/>
                  <a:gd name="T21" fmla="*/ 0 h 18"/>
                  <a:gd name="T22" fmla="*/ 1 w 38"/>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18">
                    <a:moveTo>
                      <a:pt x="29" y="0"/>
                    </a:moveTo>
                    <a:lnTo>
                      <a:pt x="30" y="0"/>
                    </a:lnTo>
                    <a:lnTo>
                      <a:pt x="0" y="4"/>
                    </a:lnTo>
                    <a:lnTo>
                      <a:pt x="3" y="18"/>
                    </a:lnTo>
                    <a:lnTo>
                      <a:pt x="33" y="13"/>
                    </a:lnTo>
                    <a:lnTo>
                      <a:pt x="34" y="13"/>
                    </a:lnTo>
                    <a:lnTo>
                      <a:pt x="33" y="13"/>
                    </a:lnTo>
                    <a:lnTo>
                      <a:pt x="37" y="11"/>
                    </a:lnTo>
                    <a:lnTo>
                      <a:pt x="38" y="5"/>
                    </a:lnTo>
                    <a:lnTo>
                      <a:pt x="36" y="1"/>
                    </a:lnTo>
                    <a:lnTo>
                      <a:pt x="30"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5" name="Freeform 900">
                <a:extLst>
                  <a:ext uri="{FF2B5EF4-FFF2-40B4-BE49-F238E27FC236}">
                    <a16:creationId xmlns:a16="http://schemas.microsoft.com/office/drawing/2014/main" id="{4DF0E469-05AD-4371-8D2F-936E021CC98E}"/>
                  </a:ext>
                </a:extLst>
              </p:cNvPr>
              <p:cNvSpPr>
                <a:spLocks/>
              </p:cNvSpPr>
              <p:nvPr/>
            </p:nvSpPr>
            <p:spPr bwMode="auto">
              <a:xfrm>
                <a:off x="2925" y="3411"/>
                <a:ext cx="20" cy="12"/>
              </a:xfrm>
              <a:custGeom>
                <a:avLst/>
                <a:gdLst>
                  <a:gd name="T0" fmla="*/ 1 w 39"/>
                  <a:gd name="T1" fmla="*/ 0 h 25"/>
                  <a:gd name="T2" fmla="*/ 1 w 39"/>
                  <a:gd name="T3" fmla="*/ 0 h 25"/>
                  <a:gd name="T4" fmla="*/ 0 w 39"/>
                  <a:gd name="T5" fmla="*/ 0 h 25"/>
                  <a:gd name="T6" fmla="*/ 1 w 39"/>
                  <a:gd name="T7" fmla="*/ 0 h 25"/>
                  <a:gd name="T8" fmla="*/ 1 w 39"/>
                  <a:gd name="T9" fmla="*/ 0 h 25"/>
                  <a:gd name="T10" fmla="*/ 1 w 39"/>
                  <a:gd name="T11" fmla="*/ 0 h 25"/>
                  <a:gd name="T12" fmla="*/ 1 w 39"/>
                  <a:gd name="T13" fmla="*/ 0 h 25"/>
                  <a:gd name="T14" fmla="*/ 1 w 39"/>
                  <a:gd name="T15" fmla="*/ 0 h 25"/>
                  <a:gd name="T16" fmla="*/ 1 w 39"/>
                  <a:gd name="T17" fmla="*/ 0 h 25"/>
                  <a:gd name="T18" fmla="*/ 1 w 39"/>
                  <a:gd name="T19" fmla="*/ 0 h 25"/>
                  <a:gd name="T20" fmla="*/ 1 w 39"/>
                  <a:gd name="T21" fmla="*/ 0 h 25"/>
                  <a:gd name="T22" fmla="*/ 1 w 39"/>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5">
                    <a:moveTo>
                      <a:pt x="28" y="1"/>
                    </a:moveTo>
                    <a:lnTo>
                      <a:pt x="30" y="0"/>
                    </a:lnTo>
                    <a:lnTo>
                      <a:pt x="0" y="12"/>
                    </a:lnTo>
                    <a:lnTo>
                      <a:pt x="5" y="25"/>
                    </a:lnTo>
                    <a:lnTo>
                      <a:pt x="35" y="14"/>
                    </a:lnTo>
                    <a:lnTo>
                      <a:pt x="37" y="13"/>
                    </a:lnTo>
                    <a:lnTo>
                      <a:pt x="35" y="14"/>
                    </a:lnTo>
                    <a:lnTo>
                      <a:pt x="39" y="10"/>
                    </a:lnTo>
                    <a:lnTo>
                      <a:pt x="39" y="5"/>
                    </a:lnTo>
                    <a:lnTo>
                      <a:pt x="36" y="1"/>
                    </a:lnTo>
                    <a:lnTo>
                      <a:pt x="30" y="0"/>
                    </a:lnTo>
                    <a:lnTo>
                      <a:pt x="2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6" name="Freeform 901">
                <a:extLst>
                  <a:ext uri="{FF2B5EF4-FFF2-40B4-BE49-F238E27FC236}">
                    <a16:creationId xmlns:a16="http://schemas.microsoft.com/office/drawing/2014/main" id="{60E2B713-9890-494B-9E1F-04ED5C92D004}"/>
                  </a:ext>
                </a:extLst>
              </p:cNvPr>
              <p:cNvSpPr>
                <a:spLocks/>
              </p:cNvSpPr>
              <p:nvPr/>
            </p:nvSpPr>
            <p:spPr bwMode="auto">
              <a:xfrm>
                <a:off x="2939" y="3399"/>
                <a:ext cx="21" cy="18"/>
              </a:xfrm>
              <a:custGeom>
                <a:avLst/>
                <a:gdLst>
                  <a:gd name="T0" fmla="*/ 1 w 41"/>
                  <a:gd name="T1" fmla="*/ 1 h 36"/>
                  <a:gd name="T2" fmla="*/ 1 w 41"/>
                  <a:gd name="T3" fmla="*/ 1 h 36"/>
                  <a:gd name="T4" fmla="*/ 0 w 41"/>
                  <a:gd name="T5" fmla="*/ 1 h 36"/>
                  <a:gd name="T6" fmla="*/ 1 w 41"/>
                  <a:gd name="T7" fmla="*/ 1 h 36"/>
                  <a:gd name="T8" fmla="*/ 1 w 41"/>
                  <a:gd name="T9" fmla="*/ 1 h 36"/>
                  <a:gd name="T10" fmla="*/ 1 w 41"/>
                  <a:gd name="T11" fmla="*/ 1 h 36"/>
                  <a:gd name="T12" fmla="*/ 1 w 41"/>
                  <a:gd name="T13" fmla="*/ 1 h 36"/>
                  <a:gd name="T14" fmla="*/ 1 w 41"/>
                  <a:gd name="T15" fmla="*/ 1 h 36"/>
                  <a:gd name="T16" fmla="*/ 1 w 41"/>
                  <a:gd name="T17" fmla="*/ 1 h 36"/>
                  <a:gd name="T18" fmla="*/ 1 w 41"/>
                  <a:gd name="T19" fmla="*/ 0 h 36"/>
                  <a:gd name="T20" fmla="*/ 1 w 41"/>
                  <a:gd name="T21" fmla="*/ 1 h 36"/>
                  <a:gd name="T22" fmla="*/ 1 w 41"/>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36">
                    <a:moveTo>
                      <a:pt x="29" y="2"/>
                    </a:moveTo>
                    <a:lnTo>
                      <a:pt x="30" y="1"/>
                    </a:lnTo>
                    <a:lnTo>
                      <a:pt x="0" y="24"/>
                    </a:lnTo>
                    <a:lnTo>
                      <a:pt x="9" y="36"/>
                    </a:lnTo>
                    <a:lnTo>
                      <a:pt x="39" y="13"/>
                    </a:lnTo>
                    <a:lnTo>
                      <a:pt x="40" y="12"/>
                    </a:lnTo>
                    <a:lnTo>
                      <a:pt x="39" y="13"/>
                    </a:lnTo>
                    <a:lnTo>
                      <a:pt x="41" y="8"/>
                    </a:lnTo>
                    <a:lnTo>
                      <a:pt x="40" y="2"/>
                    </a:lnTo>
                    <a:lnTo>
                      <a:pt x="36" y="0"/>
                    </a:lnTo>
                    <a:lnTo>
                      <a:pt x="30" y="1"/>
                    </a:lnTo>
                    <a:lnTo>
                      <a:pt x="2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7" name="Freeform 902">
                <a:extLst>
                  <a:ext uri="{FF2B5EF4-FFF2-40B4-BE49-F238E27FC236}">
                    <a16:creationId xmlns:a16="http://schemas.microsoft.com/office/drawing/2014/main" id="{8ABB0CA7-ECC3-4B42-B679-10B29CE012D1}"/>
                  </a:ext>
                </a:extLst>
              </p:cNvPr>
              <p:cNvSpPr>
                <a:spLocks/>
              </p:cNvSpPr>
              <p:nvPr/>
            </p:nvSpPr>
            <p:spPr bwMode="auto">
              <a:xfrm>
                <a:off x="2953" y="3382"/>
                <a:ext cx="21" cy="23"/>
              </a:xfrm>
              <a:custGeom>
                <a:avLst/>
                <a:gdLst>
                  <a:gd name="T0" fmla="*/ 1 w 40"/>
                  <a:gd name="T1" fmla="*/ 0 h 47"/>
                  <a:gd name="T2" fmla="*/ 1 w 40"/>
                  <a:gd name="T3" fmla="*/ 0 h 47"/>
                  <a:gd name="T4" fmla="*/ 0 w 40"/>
                  <a:gd name="T5" fmla="*/ 0 h 47"/>
                  <a:gd name="T6" fmla="*/ 1 w 40"/>
                  <a:gd name="T7" fmla="*/ 0 h 47"/>
                  <a:gd name="T8" fmla="*/ 1 w 40"/>
                  <a:gd name="T9" fmla="*/ 0 h 47"/>
                  <a:gd name="T10" fmla="*/ 1 w 40"/>
                  <a:gd name="T11" fmla="*/ 0 h 47"/>
                  <a:gd name="T12" fmla="*/ 1 w 40"/>
                  <a:gd name="T13" fmla="*/ 0 h 47"/>
                  <a:gd name="T14" fmla="*/ 1 w 40"/>
                  <a:gd name="T15" fmla="*/ 0 h 47"/>
                  <a:gd name="T16" fmla="*/ 1 w 40"/>
                  <a:gd name="T17" fmla="*/ 0 h 47"/>
                  <a:gd name="T18" fmla="*/ 1 w 40"/>
                  <a:gd name="T19" fmla="*/ 0 h 47"/>
                  <a:gd name="T20" fmla="*/ 1 w 40"/>
                  <a:gd name="T21" fmla="*/ 0 h 47"/>
                  <a:gd name="T22" fmla="*/ 1 w 40"/>
                  <a:gd name="T23" fmla="*/ 0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47">
                    <a:moveTo>
                      <a:pt x="27" y="4"/>
                    </a:moveTo>
                    <a:lnTo>
                      <a:pt x="27" y="3"/>
                    </a:lnTo>
                    <a:lnTo>
                      <a:pt x="0" y="37"/>
                    </a:lnTo>
                    <a:lnTo>
                      <a:pt x="11" y="47"/>
                    </a:lnTo>
                    <a:lnTo>
                      <a:pt x="39" y="12"/>
                    </a:lnTo>
                    <a:lnTo>
                      <a:pt x="39" y="11"/>
                    </a:lnTo>
                    <a:lnTo>
                      <a:pt x="39" y="12"/>
                    </a:lnTo>
                    <a:lnTo>
                      <a:pt x="40" y="6"/>
                    </a:lnTo>
                    <a:lnTo>
                      <a:pt x="38" y="2"/>
                    </a:lnTo>
                    <a:lnTo>
                      <a:pt x="32" y="0"/>
                    </a:lnTo>
                    <a:lnTo>
                      <a:pt x="27" y="3"/>
                    </a:lnTo>
                    <a:lnTo>
                      <a:pt x="2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8" name="Freeform 903">
                <a:extLst>
                  <a:ext uri="{FF2B5EF4-FFF2-40B4-BE49-F238E27FC236}">
                    <a16:creationId xmlns:a16="http://schemas.microsoft.com/office/drawing/2014/main" id="{DB9CEAB9-D343-47F7-9F86-7BDC881474FF}"/>
                  </a:ext>
                </a:extLst>
              </p:cNvPr>
              <p:cNvSpPr>
                <a:spLocks/>
              </p:cNvSpPr>
              <p:nvPr/>
            </p:nvSpPr>
            <p:spPr bwMode="auto">
              <a:xfrm>
                <a:off x="2967" y="3359"/>
                <a:ext cx="20" cy="28"/>
              </a:xfrm>
              <a:custGeom>
                <a:avLst/>
                <a:gdLst>
                  <a:gd name="T0" fmla="*/ 0 w 41"/>
                  <a:gd name="T1" fmla="*/ 1 h 56"/>
                  <a:gd name="T2" fmla="*/ 0 w 41"/>
                  <a:gd name="T3" fmla="*/ 1 h 56"/>
                  <a:gd name="T4" fmla="*/ 0 w 41"/>
                  <a:gd name="T5" fmla="*/ 1 h 56"/>
                  <a:gd name="T6" fmla="*/ 0 w 41"/>
                  <a:gd name="T7" fmla="*/ 1 h 56"/>
                  <a:gd name="T8" fmla="*/ 0 w 41"/>
                  <a:gd name="T9" fmla="*/ 1 h 56"/>
                  <a:gd name="T10" fmla="*/ 0 w 41"/>
                  <a:gd name="T11" fmla="*/ 1 h 56"/>
                  <a:gd name="T12" fmla="*/ 0 w 41"/>
                  <a:gd name="T13" fmla="*/ 1 h 56"/>
                  <a:gd name="T14" fmla="*/ 0 w 41"/>
                  <a:gd name="T15" fmla="*/ 1 h 56"/>
                  <a:gd name="T16" fmla="*/ 0 w 41"/>
                  <a:gd name="T17" fmla="*/ 0 h 56"/>
                  <a:gd name="T18" fmla="*/ 0 w 41"/>
                  <a:gd name="T19" fmla="*/ 0 h 56"/>
                  <a:gd name="T20" fmla="*/ 0 w 41"/>
                  <a:gd name="T21" fmla="*/ 1 h 56"/>
                  <a:gd name="T22" fmla="*/ 0 w 41"/>
                  <a:gd name="T23" fmla="*/ 1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6">
                    <a:moveTo>
                      <a:pt x="27" y="3"/>
                    </a:moveTo>
                    <a:lnTo>
                      <a:pt x="28" y="3"/>
                    </a:lnTo>
                    <a:lnTo>
                      <a:pt x="0" y="49"/>
                    </a:lnTo>
                    <a:lnTo>
                      <a:pt x="12" y="56"/>
                    </a:lnTo>
                    <a:lnTo>
                      <a:pt x="40" y="10"/>
                    </a:lnTo>
                    <a:lnTo>
                      <a:pt x="41" y="10"/>
                    </a:lnTo>
                    <a:lnTo>
                      <a:pt x="40" y="10"/>
                    </a:lnTo>
                    <a:lnTo>
                      <a:pt x="41" y="5"/>
                    </a:lnTo>
                    <a:lnTo>
                      <a:pt x="37" y="0"/>
                    </a:lnTo>
                    <a:lnTo>
                      <a:pt x="33" y="0"/>
                    </a:lnTo>
                    <a:lnTo>
                      <a:pt x="28" y="3"/>
                    </a:lnTo>
                    <a:lnTo>
                      <a:pt x="2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9" name="Freeform 904">
                <a:extLst>
                  <a:ext uri="{FF2B5EF4-FFF2-40B4-BE49-F238E27FC236}">
                    <a16:creationId xmlns:a16="http://schemas.microsoft.com/office/drawing/2014/main" id="{E7120E7E-841A-4742-A1B4-B93176841207}"/>
                  </a:ext>
                </a:extLst>
              </p:cNvPr>
              <p:cNvSpPr>
                <a:spLocks/>
              </p:cNvSpPr>
              <p:nvPr/>
            </p:nvSpPr>
            <p:spPr bwMode="auto">
              <a:xfrm>
                <a:off x="2980" y="3344"/>
                <a:ext cx="15" cy="20"/>
              </a:xfrm>
              <a:custGeom>
                <a:avLst/>
                <a:gdLst>
                  <a:gd name="T0" fmla="*/ 1 w 30"/>
                  <a:gd name="T1" fmla="*/ 1 h 39"/>
                  <a:gd name="T2" fmla="*/ 1 w 30"/>
                  <a:gd name="T3" fmla="*/ 1 h 39"/>
                  <a:gd name="T4" fmla="*/ 0 w 30"/>
                  <a:gd name="T5" fmla="*/ 1 h 39"/>
                  <a:gd name="T6" fmla="*/ 1 w 30"/>
                  <a:gd name="T7" fmla="*/ 1 h 39"/>
                  <a:gd name="T8" fmla="*/ 1 w 30"/>
                  <a:gd name="T9" fmla="*/ 1 h 39"/>
                  <a:gd name="T10" fmla="*/ 1 w 30"/>
                  <a:gd name="T11" fmla="*/ 1 h 39"/>
                  <a:gd name="T12" fmla="*/ 1 w 30"/>
                  <a:gd name="T13" fmla="*/ 1 h 39"/>
                  <a:gd name="T14" fmla="*/ 1 w 30"/>
                  <a:gd name="T15" fmla="*/ 1 h 39"/>
                  <a:gd name="T16" fmla="*/ 1 w 30"/>
                  <a:gd name="T17" fmla="*/ 1 h 39"/>
                  <a:gd name="T18" fmla="*/ 1 w 30"/>
                  <a:gd name="T19" fmla="*/ 0 h 39"/>
                  <a:gd name="T20" fmla="*/ 1 w 30"/>
                  <a:gd name="T21" fmla="*/ 1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39">
                    <a:moveTo>
                      <a:pt x="16" y="4"/>
                    </a:moveTo>
                    <a:lnTo>
                      <a:pt x="16" y="4"/>
                    </a:lnTo>
                    <a:lnTo>
                      <a:pt x="0" y="32"/>
                    </a:lnTo>
                    <a:lnTo>
                      <a:pt x="14" y="39"/>
                    </a:lnTo>
                    <a:lnTo>
                      <a:pt x="30" y="11"/>
                    </a:lnTo>
                    <a:lnTo>
                      <a:pt x="30" y="5"/>
                    </a:lnTo>
                    <a:lnTo>
                      <a:pt x="26" y="1"/>
                    </a:lnTo>
                    <a:lnTo>
                      <a:pt x="21" y="0"/>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0" name="Freeform 905">
                <a:extLst>
                  <a:ext uri="{FF2B5EF4-FFF2-40B4-BE49-F238E27FC236}">
                    <a16:creationId xmlns:a16="http://schemas.microsoft.com/office/drawing/2014/main" id="{6954304E-06C9-4168-A73B-00062D014137}"/>
                  </a:ext>
                </a:extLst>
              </p:cNvPr>
              <p:cNvSpPr>
                <a:spLocks/>
              </p:cNvSpPr>
              <p:nvPr/>
            </p:nvSpPr>
            <p:spPr bwMode="auto">
              <a:xfrm>
                <a:off x="2988" y="3325"/>
                <a:ext cx="19" cy="25"/>
              </a:xfrm>
              <a:custGeom>
                <a:avLst/>
                <a:gdLst>
                  <a:gd name="T0" fmla="*/ 1 w 37"/>
                  <a:gd name="T1" fmla="*/ 0 h 51"/>
                  <a:gd name="T2" fmla="*/ 1 w 37"/>
                  <a:gd name="T3" fmla="*/ 0 h 51"/>
                  <a:gd name="T4" fmla="*/ 0 w 37"/>
                  <a:gd name="T5" fmla="*/ 0 h 51"/>
                  <a:gd name="T6" fmla="*/ 1 w 37"/>
                  <a:gd name="T7" fmla="*/ 0 h 51"/>
                  <a:gd name="T8" fmla="*/ 1 w 37"/>
                  <a:gd name="T9" fmla="*/ 0 h 51"/>
                  <a:gd name="T10" fmla="*/ 1 w 37"/>
                  <a:gd name="T11" fmla="*/ 0 h 51"/>
                  <a:gd name="T12" fmla="*/ 1 w 37"/>
                  <a:gd name="T13" fmla="*/ 0 h 51"/>
                  <a:gd name="T14" fmla="*/ 1 w 37"/>
                  <a:gd name="T15" fmla="*/ 0 h 51"/>
                  <a:gd name="T16" fmla="*/ 1 w 37"/>
                  <a:gd name="T17" fmla="*/ 0 h 51"/>
                  <a:gd name="T18" fmla="*/ 1 w 37"/>
                  <a:gd name="T19" fmla="*/ 0 h 51"/>
                  <a:gd name="T20" fmla="*/ 1 w 37"/>
                  <a:gd name="T21" fmla="*/ 0 h 51"/>
                  <a:gd name="T22" fmla="*/ 1 w 37"/>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1">
                    <a:moveTo>
                      <a:pt x="24" y="5"/>
                    </a:moveTo>
                    <a:lnTo>
                      <a:pt x="23" y="5"/>
                    </a:lnTo>
                    <a:lnTo>
                      <a:pt x="0" y="44"/>
                    </a:lnTo>
                    <a:lnTo>
                      <a:pt x="14" y="51"/>
                    </a:lnTo>
                    <a:lnTo>
                      <a:pt x="37" y="12"/>
                    </a:lnTo>
                    <a:lnTo>
                      <a:pt x="36" y="12"/>
                    </a:lnTo>
                    <a:lnTo>
                      <a:pt x="37" y="12"/>
                    </a:lnTo>
                    <a:lnTo>
                      <a:pt x="37" y="6"/>
                    </a:lnTo>
                    <a:lnTo>
                      <a:pt x="33" y="2"/>
                    </a:lnTo>
                    <a:lnTo>
                      <a:pt x="28" y="0"/>
                    </a:lnTo>
                    <a:lnTo>
                      <a:pt x="23" y="5"/>
                    </a:lnTo>
                    <a:lnTo>
                      <a:pt x="2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1" name="Freeform 906">
                <a:extLst>
                  <a:ext uri="{FF2B5EF4-FFF2-40B4-BE49-F238E27FC236}">
                    <a16:creationId xmlns:a16="http://schemas.microsoft.com/office/drawing/2014/main" id="{22FD07F7-BC3A-4FBF-BA34-FB2339806F4D}"/>
                  </a:ext>
                </a:extLst>
              </p:cNvPr>
              <p:cNvSpPr>
                <a:spLocks/>
              </p:cNvSpPr>
              <p:nvPr/>
            </p:nvSpPr>
            <p:spPr bwMode="auto">
              <a:xfrm>
                <a:off x="3001" y="3302"/>
                <a:ext cx="21" cy="28"/>
              </a:xfrm>
              <a:custGeom>
                <a:avLst/>
                <a:gdLst>
                  <a:gd name="T0" fmla="*/ 0 w 43"/>
                  <a:gd name="T1" fmla="*/ 0 h 58"/>
                  <a:gd name="T2" fmla="*/ 0 w 43"/>
                  <a:gd name="T3" fmla="*/ 0 h 58"/>
                  <a:gd name="T4" fmla="*/ 0 w 43"/>
                  <a:gd name="T5" fmla="*/ 0 h 58"/>
                  <a:gd name="T6" fmla="*/ 0 w 43"/>
                  <a:gd name="T7" fmla="*/ 0 h 58"/>
                  <a:gd name="T8" fmla="*/ 0 w 43"/>
                  <a:gd name="T9" fmla="*/ 0 h 58"/>
                  <a:gd name="T10" fmla="*/ 0 w 43"/>
                  <a:gd name="T11" fmla="*/ 0 h 58"/>
                  <a:gd name="T12" fmla="*/ 0 w 43"/>
                  <a:gd name="T13" fmla="*/ 0 h 58"/>
                  <a:gd name="T14" fmla="*/ 0 w 43"/>
                  <a:gd name="T15" fmla="*/ 0 h 58"/>
                  <a:gd name="T16" fmla="*/ 0 w 43"/>
                  <a:gd name="T17" fmla="*/ 0 h 58"/>
                  <a:gd name="T18" fmla="*/ 0 w 43"/>
                  <a:gd name="T19" fmla="*/ 0 h 58"/>
                  <a:gd name="T20" fmla="*/ 0 w 43"/>
                  <a:gd name="T21" fmla="*/ 0 h 58"/>
                  <a:gd name="T22" fmla="*/ 0 w 43"/>
                  <a:gd name="T23" fmla="*/ 0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58">
                    <a:moveTo>
                      <a:pt x="29" y="3"/>
                    </a:moveTo>
                    <a:lnTo>
                      <a:pt x="30" y="3"/>
                    </a:lnTo>
                    <a:lnTo>
                      <a:pt x="0" y="51"/>
                    </a:lnTo>
                    <a:lnTo>
                      <a:pt x="12" y="58"/>
                    </a:lnTo>
                    <a:lnTo>
                      <a:pt x="42" y="10"/>
                    </a:lnTo>
                    <a:lnTo>
                      <a:pt x="43" y="10"/>
                    </a:lnTo>
                    <a:lnTo>
                      <a:pt x="42" y="10"/>
                    </a:lnTo>
                    <a:lnTo>
                      <a:pt x="43" y="5"/>
                    </a:lnTo>
                    <a:lnTo>
                      <a:pt x="39" y="0"/>
                    </a:lnTo>
                    <a:lnTo>
                      <a:pt x="35" y="0"/>
                    </a:lnTo>
                    <a:lnTo>
                      <a:pt x="30" y="3"/>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2" name="Freeform 907">
                <a:extLst>
                  <a:ext uri="{FF2B5EF4-FFF2-40B4-BE49-F238E27FC236}">
                    <a16:creationId xmlns:a16="http://schemas.microsoft.com/office/drawing/2014/main" id="{F61630FF-E890-4EF3-8324-8C1D7A4B66CF}"/>
                  </a:ext>
                </a:extLst>
              </p:cNvPr>
              <p:cNvSpPr>
                <a:spLocks/>
              </p:cNvSpPr>
              <p:nvPr/>
            </p:nvSpPr>
            <p:spPr bwMode="auto">
              <a:xfrm>
                <a:off x="3015" y="3272"/>
                <a:ext cx="23" cy="34"/>
              </a:xfrm>
              <a:custGeom>
                <a:avLst/>
                <a:gdLst>
                  <a:gd name="T0" fmla="*/ 1 w 46"/>
                  <a:gd name="T1" fmla="*/ 0 h 70"/>
                  <a:gd name="T2" fmla="*/ 1 w 46"/>
                  <a:gd name="T3" fmla="*/ 0 h 70"/>
                  <a:gd name="T4" fmla="*/ 0 w 46"/>
                  <a:gd name="T5" fmla="*/ 0 h 70"/>
                  <a:gd name="T6" fmla="*/ 1 w 46"/>
                  <a:gd name="T7" fmla="*/ 0 h 70"/>
                  <a:gd name="T8" fmla="*/ 1 w 46"/>
                  <a:gd name="T9" fmla="*/ 0 h 70"/>
                  <a:gd name="T10" fmla="*/ 1 w 46"/>
                  <a:gd name="T11" fmla="*/ 0 h 70"/>
                  <a:gd name="T12" fmla="*/ 1 w 46"/>
                  <a:gd name="T13" fmla="*/ 0 h 70"/>
                  <a:gd name="T14" fmla="*/ 1 w 46"/>
                  <a:gd name="T15" fmla="*/ 0 h 70"/>
                  <a:gd name="T16" fmla="*/ 1 w 46"/>
                  <a:gd name="T17" fmla="*/ 0 h 70"/>
                  <a:gd name="T18" fmla="*/ 1 w 46"/>
                  <a:gd name="T19" fmla="*/ 0 h 70"/>
                  <a:gd name="T20" fmla="*/ 1 w 46"/>
                  <a:gd name="T21" fmla="*/ 0 h 70"/>
                  <a:gd name="T22" fmla="*/ 1 w 46"/>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70">
                    <a:moveTo>
                      <a:pt x="33" y="5"/>
                    </a:moveTo>
                    <a:lnTo>
                      <a:pt x="32" y="5"/>
                    </a:lnTo>
                    <a:lnTo>
                      <a:pt x="0" y="63"/>
                    </a:lnTo>
                    <a:lnTo>
                      <a:pt x="14" y="70"/>
                    </a:lnTo>
                    <a:lnTo>
                      <a:pt x="46" y="12"/>
                    </a:lnTo>
                    <a:lnTo>
                      <a:pt x="45" y="12"/>
                    </a:lnTo>
                    <a:lnTo>
                      <a:pt x="46" y="12"/>
                    </a:lnTo>
                    <a:lnTo>
                      <a:pt x="46" y="6"/>
                    </a:lnTo>
                    <a:lnTo>
                      <a:pt x="43" y="2"/>
                    </a:lnTo>
                    <a:lnTo>
                      <a:pt x="37" y="0"/>
                    </a:lnTo>
                    <a:lnTo>
                      <a:pt x="32" y="5"/>
                    </a:lnTo>
                    <a:lnTo>
                      <a:pt x="3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3" name="Freeform 908">
                <a:extLst>
                  <a:ext uri="{FF2B5EF4-FFF2-40B4-BE49-F238E27FC236}">
                    <a16:creationId xmlns:a16="http://schemas.microsoft.com/office/drawing/2014/main" id="{B427FB6F-F9D5-4468-9FBD-266B25F43915}"/>
                  </a:ext>
                </a:extLst>
              </p:cNvPr>
              <p:cNvSpPr>
                <a:spLocks/>
              </p:cNvSpPr>
              <p:nvPr/>
            </p:nvSpPr>
            <p:spPr bwMode="auto">
              <a:xfrm>
                <a:off x="3032" y="3241"/>
                <a:ext cx="26" cy="36"/>
              </a:xfrm>
              <a:custGeom>
                <a:avLst/>
                <a:gdLst>
                  <a:gd name="T0" fmla="*/ 1 w 52"/>
                  <a:gd name="T1" fmla="*/ 0 h 74"/>
                  <a:gd name="T2" fmla="*/ 1 w 52"/>
                  <a:gd name="T3" fmla="*/ 0 h 74"/>
                  <a:gd name="T4" fmla="*/ 0 w 52"/>
                  <a:gd name="T5" fmla="*/ 0 h 74"/>
                  <a:gd name="T6" fmla="*/ 1 w 52"/>
                  <a:gd name="T7" fmla="*/ 0 h 74"/>
                  <a:gd name="T8" fmla="*/ 1 w 52"/>
                  <a:gd name="T9" fmla="*/ 0 h 74"/>
                  <a:gd name="T10" fmla="*/ 1 w 52"/>
                  <a:gd name="T11" fmla="*/ 0 h 74"/>
                  <a:gd name="T12" fmla="*/ 1 w 52"/>
                  <a:gd name="T13" fmla="*/ 0 h 74"/>
                  <a:gd name="T14" fmla="*/ 1 w 52"/>
                  <a:gd name="T15" fmla="*/ 0 h 74"/>
                  <a:gd name="T16" fmla="*/ 1 w 52"/>
                  <a:gd name="T17" fmla="*/ 0 h 74"/>
                  <a:gd name="T18" fmla="*/ 1 w 52"/>
                  <a:gd name="T19" fmla="*/ 0 h 74"/>
                  <a:gd name="T20" fmla="*/ 1 w 52"/>
                  <a:gd name="T21" fmla="*/ 0 h 74"/>
                  <a:gd name="T22" fmla="*/ 1 w 52"/>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 h="74">
                    <a:moveTo>
                      <a:pt x="38" y="2"/>
                    </a:moveTo>
                    <a:lnTo>
                      <a:pt x="40" y="2"/>
                    </a:lnTo>
                    <a:lnTo>
                      <a:pt x="0" y="67"/>
                    </a:lnTo>
                    <a:lnTo>
                      <a:pt x="12" y="74"/>
                    </a:lnTo>
                    <a:lnTo>
                      <a:pt x="51" y="9"/>
                    </a:lnTo>
                    <a:lnTo>
                      <a:pt x="52" y="9"/>
                    </a:lnTo>
                    <a:lnTo>
                      <a:pt x="51" y="9"/>
                    </a:lnTo>
                    <a:lnTo>
                      <a:pt x="52" y="5"/>
                    </a:lnTo>
                    <a:lnTo>
                      <a:pt x="49" y="0"/>
                    </a:lnTo>
                    <a:lnTo>
                      <a:pt x="44" y="0"/>
                    </a:lnTo>
                    <a:lnTo>
                      <a:pt x="40" y="2"/>
                    </a:lnTo>
                    <a:lnTo>
                      <a:pt x="3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4" name="Freeform 909">
                <a:extLst>
                  <a:ext uri="{FF2B5EF4-FFF2-40B4-BE49-F238E27FC236}">
                    <a16:creationId xmlns:a16="http://schemas.microsoft.com/office/drawing/2014/main" id="{C8C7DA04-9148-4860-A8EA-3E48F02A2F41}"/>
                  </a:ext>
                </a:extLst>
              </p:cNvPr>
              <p:cNvSpPr>
                <a:spLocks/>
              </p:cNvSpPr>
              <p:nvPr/>
            </p:nvSpPr>
            <p:spPr bwMode="auto">
              <a:xfrm>
                <a:off x="3051" y="3204"/>
                <a:ext cx="26" cy="41"/>
              </a:xfrm>
              <a:custGeom>
                <a:avLst/>
                <a:gdLst>
                  <a:gd name="T0" fmla="*/ 0 w 53"/>
                  <a:gd name="T1" fmla="*/ 0 h 83"/>
                  <a:gd name="T2" fmla="*/ 0 w 53"/>
                  <a:gd name="T3" fmla="*/ 0 h 83"/>
                  <a:gd name="T4" fmla="*/ 0 w 53"/>
                  <a:gd name="T5" fmla="*/ 0 h 83"/>
                  <a:gd name="T6" fmla="*/ 0 w 53"/>
                  <a:gd name="T7" fmla="*/ 0 h 83"/>
                  <a:gd name="T8" fmla="*/ 0 w 53"/>
                  <a:gd name="T9" fmla="*/ 0 h 83"/>
                  <a:gd name="T10" fmla="*/ 0 w 53"/>
                  <a:gd name="T11" fmla="*/ 0 h 83"/>
                  <a:gd name="T12" fmla="*/ 0 w 53"/>
                  <a:gd name="T13" fmla="*/ 0 h 83"/>
                  <a:gd name="T14" fmla="*/ 0 w 53"/>
                  <a:gd name="T15" fmla="*/ 0 h 83"/>
                  <a:gd name="T16" fmla="*/ 0 w 53"/>
                  <a:gd name="T17" fmla="*/ 0 h 83"/>
                  <a:gd name="T18" fmla="*/ 0 w 53"/>
                  <a:gd name="T19" fmla="*/ 0 h 83"/>
                  <a:gd name="T20" fmla="*/ 0 w 53"/>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83">
                    <a:moveTo>
                      <a:pt x="40" y="5"/>
                    </a:moveTo>
                    <a:lnTo>
                      <a:pt x="40" y="5"/>
                    </a:lnTo>
                    <a:lnTo>
                      <a:pt x="0" y="76"/>
                    </a:lnTo>
                    <a:lnTo>
                      <a:pt x="14" y="83"/>
                    </a:lnTo>
                    <a:lnTo>
                      <a:pt x="53" y="12"/>
                    </a:lnTo>
                    <a:lnTo>
                      <a:pt x="53" y="6"/>
                    </a:lnTo>
                    <a:lnTo>
                      <a:pt x="50" y="2"/>
                    </a:lnTo>
                    <a:lnTo>
                      <a:pt x="44" y="0"/>
                    </a:lnTo>
                    <a:lnTo>
                      <a:pt x="4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5" name="Freeform 910">
                <a:extLst>
                  <a:ext uri="{FF2B5EF4-FFF2-40B4-BE49-F238E27FC236}">
                    <a16:creationId xmlns:a16="http://schemas.microsoft.com/office/drawing/2014/main" id="{F91ABDBC-1616-46AE-B9E3-834B4C5AE541}"/>
                  </a:ext>
                </a:extLst>
              </p:cNvPr>
              <p:cNvSpPr>
                <a:spLocks/>
              </p:cNvSpPr>
              <p:nvPr/>
            </p:nvSpPr>
            <p:spPr bwMode="auto">
              <a:xfrm>
                <a:off x="3070" y="3168"/>
                <a:ext cx="28" cy="41"/>
              </a:xfrm>
              <a:custGeom>
                <a:avLst/>
                <a:gdLst>
                  <a:gd name="T0" fmla="*/ 1 w 55"/>
                  <a:gd name="T1" fmla="*/ 0 h 83"/>
                  <a:gd name="T2" fmla="*/ 1 w 55"/>
                  <a:gd name="T3" fmla="*/ 0 h 83"/>
                  <a:gd name="T4" fmla="*/ 0 w 55"/>
                  <a:gd name="T5" fmla="*/ 0 h 83"/>
                  <a:gd name="T6" fmla="*/ 1 w 55"/>
                  <a:gd name="T7" fmla="*/ 0 h 83"/>
                  <a:gd name="T8" fmla="*/ 1 w 55"/>
                  <a:gd name="T9" fmla="*/ 0 h 83"/>
                  <a:gd name="T10" fmla="*/ 1 w 55"/>
                  <a:gd name="T11" fmla="*/ 0 h 83"/>
                  <a:gd name="T12" fmla="*/ 1 w 55"/>
                  <a:gd name="T13" fmla="*/ 0 h 83"/>
                  <a:gd name="T14" fmla="*/ 1 w 55"/>
                  <a:gd name="T15" fmla="*/ 0 h 83"/>
                  <a:gd name="T16" fmla="*/ 1 w 55"/>
                  <a:gd name="T17" fmla="*/ 0 h 83"/>
                  <a:gd name="T18" fmla="*/ 1 w 55"/>
                  <a:gd name="T19" fmla="*/ 0 h 83"/>
                  <a:gd name="T20" fmla="*/ 1 w 55"/>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83">
                    <a:moveTo>
                      <a:pt x="41" y="5"/>
                    </a:moveTo>
                    <a:lnTo>
                      <a:pt x="41" y="5"/>
                    </a:lnTo>
                    <a:lnTo>
                      <a:pt x="0" y="76"/>
                    </a:lnTo>
                    <a:lnTo>
                      <a:pt x="13" y="83"/>
                    </a:lnTo>
                    <a:lnTo>
                      <a:pt x="55" y="12"/>
                    </a:lnTo>
                    <a:lnTo>
                      <a:pt x="55" y="6"/>
                    </a:lnTo>
                    <a:lnTo>
                      <a:pt x="51" y="1"/>
                    </a:lnTo>
                    <a:lnTo>
                      <a:pt x="46" y="0"/>
                    </a:lnTo>
                    <a:lnTo>
                      <a:pt x="4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6" name="Freeform 911">
                <a:extLst>
                  <a:ext uri="{FF2B5EF4-FFF2-40B4-BE49-F238E27FC236}">
                    <a16:creationId xmlns:a16="http://schemas.microsoft.com/office/drawing/2014/main" id="{082A698C-26C9-4227-8E61-353B0D122BD6}"/>
                  </a:ext>
                </a:extLst>
              </p:cNvPr>
              <p:cNvSpPr>
                <a:spLocks/>
              </p:cNvSpPr>
              <p:nvPr/>
            </p:nvSpPr>
            <p:spPr bwMode="auto">
              <a:xfrm>
                <a:off x="3091" y="3129"/>
                <a:ext cx="30" cy="45"/>
              </a:xfrm>
              <a:custGeom>
                <a:avLst/>
                <a:gdLst>
                  <a:gd name="T0" fmla="*/ 1 w 60"/>
                  <a:gd name="T1" fmla="*/ 1 h 90"/>
                  <a:gd name="T2" fmla="*/ 1 w 60"/>
                  <a:gd name="T3" fmla="*/ 1 h 90"/>
                  <a:gd name="T4" fmla="*/ 0 w 60"/>
                  <a:gd name="T5" fmla="*/ 1 h 90"/>
                  <a:gd name="T6" fmla="*/ 1 w 60"/>
                  <a:gd name="T7" fmla="*/ 1 h 90"/>
                  <a:gd name="T8" fmla="*/ 1 w 60"/>
                  <a:gd name="T9" fmla="*/ 1 h 90"/>
                  <a:gd name="T10" fmla="*/ 1 w 60"/>
                  <a:gd name="T11" fmla="*/ 1 h 90"/>
                  <a:gd name="T12" fmla="*/ 1 w 60"/>
                  <a:gd name="T13" fmla="*/ 1 h 90"/>
                  <a:gd name="T14" fmla="*/ 1 w 60"/>
                  <a:gd name="T15" fmla="*/ 1 h 90"/>
                  <a:gd name="T16" fmla="*/ 1 w 60"/>
                  <a:gd name="T17" fmla="*/ 1 h 90"/>
                  <a:gd name="T18" fmla="*/ 1 w 60"/>
                  <a:gd name="T19" fmla="*/ 0 h 90"/>
                  <a:gd name="T20" fmla="*/ 1 w 60"/>
                  <a:gd name="T21" fmla="*/ 1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90">
                    <a:moveTo>
                      <a:pt x="46" y="4"/>
                    </a:moveTo>
                    <a:lnTo>
                      <a:pt x="46" y="4"/>
                    </a:lnTo>
                    <a:lnTo>
                      <a:pt x="0" y="83"/>
                    </a:lnTo>
                    <a:lnTo>
                      <a:pt x="14" y="90"/>
                    </a:lnTo>
                    <a:lnTo>
                      <a:pt x="60" y="11"/>
                    </a:lnTo>
                    <a:lnTo>
                      <a:pt x="60" y="5"/>
                    </a:lnTo>
                    <a:lnTo>
                      <a:pt x="57" y="1"/>
                    </a:lnTo>
                    <a:lnTo>
                      <a:pt x="51" y="0"/>
                    </a:lnTo>
                    <a:lnTo>
                      <a:pt x="4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7" name="Freeform 912">
                <a:extLst>
                  <a:ext uri="{FF2B5EF4-FFF2-40B4-BE49-F238E27FC236}">
                    <a16:creationId xmlns:a16="http://schemas.microsoft.com/office/drawing/2014/main" id="{42EC6277-C5F7-4244-99D1-19DB181838E1}"/>
                  </a:ext>
                </a:extLst>
              </p:cNvPr>
              <p:cNvSpPr>
                <a:spLocks/>
              </p:cNvSpPr>
              <p:nvPr/>
            </p:nvSpPr>
            <p:spPr bwMode="auto">
              <a:xfrm>
                <a:off x="3114" y="3092"/>
                <a:ext cx="29" cy="43"/>
              </a:xfrm>
              <a:custGeom>
                <a:avLst/>
                <a:gdLst>
                  <a:gd name="T0" fmla="*/ 1 w 58"/>
                  <a:gd name="T1" fmla="*/ 1 h 85"/>
                  <a:gd name="T2" fmla="*/ 1 w 58"/>
                  <a:gd name="T3" fmla="*/ 1 h 85"/>
                  <a:gd name="T4" fmla="*/ 0 w 58"/>
                  <a:gd name="T5" fmla="*/ 1 h 85"/>
                  <a:gd name="T6" fmla="*/ 1 w 58"/>
                  <a:gd name="T7" fmla="*/ 1 h 85"/>
                  <a:gd name="T8" fmla="*/ 1 w 58"/>
                  <a:gd name="T9" fmla="*/ 1 h 85"/>
                  <a:gd name="T10" fmla="*/ 1 w 58"/>
                  <a:gd name="T11" fmla="*/ 1 h 85"/>
                  <a:gd name="T12" fmla="*/ 1 w 58"/>
                  <a:gd name="T13" fmla="*/ 1 h 85"/>
                  <a:gd name="T14" fmla="*/ 1 w 58"/>
                  <a:gd name="T15" fmla="*/ 1 h 85"/>
                  <a:gd name="T16" fmla="*/ 1 w 58"/>
                  <a:gd name="T17" fmla="*/ 1 h 85"/>
                  <a:gd name="T18" fmla="*/ 1 w 58"/>
                  <a:gd name="T19" fmla="*/ 0 h 85"/>
                  <a:gd name="T20" fmla="*/ 1 w 58"/>
                  <a:gd name="T21" fmla="*/ 1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5">
                    <a:moveTo>
                      <a:pt x="44" y="5"/>
                    </a:moveTo>
                    <a:lnTo>
                      <a:pt x="44" y="5"/>
                    </a:lnTo>
                    <a:lnTo>
                      <a:pt x="0" y="78"/>
                    </a:lnTo>
                    <a:lnTo>
                      <a:pt x="14" y="85"/>
                    </a:lnTo>
                    <a:lnTo>
                      <a:pt x="58" y="11"/>
                    </a:lnTo>
                    <a:lnTo>
                      <a:pt x="58" y="6"/>
                    </a:lnTo>
                    <a:lnTo>
                      <a:pt x="54" y="1"/>
                    </a:lnTo>
                    <a:lnTo>
                      <a:pt x="49" y="0"/>
                    </a:lnTo>
                    <a:lnTo>
                      <a:pt x="4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8" name="Freeform 913">
                <a:extLst>
                  <a:ext uri="{FF2B5EF4-FFF2-40B4-BE49-F238E27FC236}">
                    <a16:creationId xmlns:a16="http://schemas.microsoft.com/office/drawing/2014/main" id="{66052774-15E6-48A6-8617-6AD64824226B}"/>
                  </a:ext>
                </a:extLst>
              </p:cNvPr>
              <p:cNvSpPr>
                <a:spLocks/>
              </p:cNvSpPr>
              <p:nvPr/>
            </p:nvSpPr>
            <p:spPr bwMode="auto">
              <a:xfrm>
                <a:off x="3136" y="3056"/>
                <a:ext cx="28" cy="42"/>
              </a:xfrm>
              <a:custGeom>
                <a:avLst/>
                <a:gdLst>
                  <a:gd name="T0" fmla="*/ 1 w 55"/>
                  <a:gd name="T1" fmla="*/ 1 h 82"/>
                  <a:gd name="T2" fmla="*/ 1 w 55"/>
                  <a:gd name="T3" fmla="*/ 1 h 82"/>
                  <a:gd name="T4" fmla="*/ 0 w 55"/>
                  <a:gd name="T5" fmla="*/ 1 h 82"/>
                  <a:gd name="T6" fmla="*/ 1 w 55"/>
                  <a:gd name="T7" fmla="*/ 1 h 82"/>
                  <a:gd name="T8" fmla="*/ 1 w 55"/>
                  <a:gd name="T9" fmla="*/ 1 h 82"/>
                  <a:gd name="T10" fmla="*/ 1 w 55"/>
                  <a:gd name="T11" fmla="*/ 1 h 82"/>
                  <a:gd name="T12" fmla="*/ 1 w 55"/>
                  <a:gd name="T13" fmla="*/ 1 h 82"/>
                  <a:gd name="T14" fmla="*/ 1 w 55"/>
                  <a:gd name="T15" fmla="*/ 1 h 82"/>
                  <a:gd name="T16" fmla="*/ 1 w 55"/>
                  <a:gd name="T17" fmla="*/ 1 h 82"/>
                  <a:gd name="T18" fmla="*/ 1 w 55"/>
                  <a:gd name="T19" fmla="*/ 0 h 82"/>
                  <a:gd name="T20" fmla="*/ 1 w 55"/>
                  <a:gd name="T21" fmla="*/ 1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82">
                    <a:moveTo>
                      <a:pt x="41" y="4"/>
                    </a:moveTo>
                    <a:lnTo>
                      <a:pt x="41" y="4"/>
                    </a:lnTo>
                    <a:lnTo>
                      <a:pt x="0" y="76"/>
                    </a:lnTo>
                    <a:lnTo>
                      <a:pt x="14" y="82"/>
                    </a:lnTo>
                    <a:lnTo>
                      <a:pt x="55" y="11"/>
                    </a:lnTo>
                    <a:lnTo>
                      <a:pt x="55" y="5"/>
                    </a:lnTo>
                    <a:lnTo>
                      <a:pt x="52" y="1"/>
                    </a:lnTo>
                    <a:lnTo>
                      <a:pt x="46" y="0"/>
                    </a:lnTo>
                    <a:lnTo>
                      <a:pt x="4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9" name="Freeform 914">
                <a:extLst>
                  <a:ext uri="{FF2B5EF4-FFF2-40B4-BE49-F238E27FC236}">
                    <a16:creationId xmlns:a16="http://schemas.microsoft.com/office/drawing/2014/main" id="{09EE8849-9129-4B0E-8759-D9BE900C054F}"/>
                  </a:ext>
                </a:extLst>
              </p:cNvPr>
              <p:cNvSpPr>
                <a:spLocks/>
              </p:cNvSpPr>
              <p:nvPr/>
            </p:nvSpPr>
            <p:spPr bwMode="auto">
              <a:xfrm>
                <a:off x="3157" y="3022"/>
                <a:ext cx="26" cy="40"/>
              </a:xfrm>
              <a:custGeom>
                <a:avLst/>
                <a:gdLst>
                  <a:gd name="T0" fmla="*/ 0 w 53"/>
                  <a:gd name="T1" fmla="*/ 0 h 81"/>
                  <a:gd name="T2" fmla="*/ 0 w 53"/>
                  <a:gd name="T3" fmla="*/ 0 h 81"/>
                  <a:gd name="T4" fmla="*/ 0 w 53"/>
                  <a:gd name="T5" fmla="*/ 0 h 81"/>
                  <a:gd name="T6" fmla="*/ 0 w 53"/>
                  <a:gd name="T7" fmla="*/ 0 h 81"/>
                  <a:gd name="T8" fmla="*/ 0 w 53"/>
                  <a:gd name="T9" fmla="*/ 0 h 81"/>
                  <a:gd name="T10" fmla="*/ 0 w 53"/>
                  <a:gd name="T11" fmla="*/ 0 h 81"/>
                  <a:gd name="T12" fmla="*/ 0 w 53"/>
                  <a:gd name="T13" fmla="*/ 0 h 81"/>
                  <a:gd name="T14" fmla="*/ 0 w 53"/>
                  <a:gd name="T15" fmla="*/ 0 h 81"/>
                  <a:gd name="T16" fmla="*/ 0 w 53"/>
                  <a:gd name="T17" fmla="*/ 0 h 81"/>
                  <a:gd name="T18" fmla="*/ 0 w 53"/>
                  <a:gd name="T19" fmla="*/ 0 h 81"/>
                  <a:gd name="T20" fmla="*/ 0 w 53"/>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81">
                    <a:moveTo>
                      <a:pt x="40" y="5"/>
                    </a:moveTo>
                    <a:lnTo>
                      <a:pt x="40" y="5"/>
                    </a:lnTo>
                    <a:lnTo>
                      <a:pt x="0" y="74"/>
                    </a:lnTo>
                    <a:lnTo>
                      <a:pt x="14" y="81"/>
                    </a:lnTo>
                    <a:lnTo>
                      <a:pt x="53" y="12"/>
                    </a:lnTo>
                    <a:lnTo>
                      <a:pt x="53" y="6"/>
                    </a:lnTo>
                    <a:lnTo>
                      <a:pt x="50" y="2"/>
                    </a:lnTo>
                    <a:lnTo>
                      <a:pt x="44" y="0"/>
                    </a:lnTo>
                    <a:lnTo>
                      <a:pt x="4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0" name="Freeform 915">
                <a:extLst>
                  <a:ext uri="{FF2B5EF4-FFF2-40B4-BE49-F238E27FC236}">
                    <a16:creationId xmlns:a16="http://schemas.microsoft.com/office/drawing/2014/main" id="{C93FC397-D62E-4A18-8C71-B1D86BE3F22A}"/>
                  </a:ext>
                </a:extLst>
              </p:cNvPr>
              <p:cNvSpPr>
                <a:spLocks/>
              </p:cNvSpPr>
              <p:nvPr/>
            </p:nvSpPr>
            <p:spPr bwMode="auto">
              <a:xfrm>
                <a:off x="3176" y="2989"/>
                <a:ext cx="26" cy="38"/>
              </a:xfrm>
              <a:custGeom>
                <a:avLst/>
                <a:gdLst>
                  <a:gd name="T0" fmla="*/ 1 w 50"/>
                  <a:gd name="T1" fmla="*/ 1 h 76"/>
                  <a:gd name="T2" fmla="*/ 1 w 50"/>
                  <a:gd name="T3" fmla="*/ 1 h 76"/>
                  <a:gd name="T4" fmla="*/ 0 w 50"/>
                  <a:gd name="T5" fmla="*/ 1 h 76"/>
                  <a:gd name="T6" fmla="*/ 1 w 50"/>
                  <a:gd name="T7" fmla="*/ 1 h 76"/>
                  <a:gd name="T8" fmla="*/ 1 w 50"/>
                  <a:gd name="T9" fmla="*/ 1 h 76"/>
                  <a:gd name="T10" fmla="*/ 1 w 50"/>
                  <a:gd name="T11" fmla="*/ 1 h 76"/>
                  <a:gd name="T12" fmla="*/ 1 w 50"/>
                  <a:gd name="T13" fmla="*/ 1 h 76"/>
                  <a:gd name="T14" fmla="*/ 1 w 50"/>
                  <a:gd name="T15" fmla="*/ 1 h 76"/>
                  <a:gd name="T16" fmla="*/ 1 w 50"/>
                  <a:gd name="T17" fmla="*/ 1 h 76"/>
                  <a:gd name="T18" fmla="*/ 1 w 50"/>
                  <a:gd name="T19" fmla="*/ 0 h 76"/>
                  <a:gd name="T20" fmla="*/ 1 w 50"/>
                  <a:gd name="T21" fmla="*/ 1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76">
                    <a:moveTo>
                      <a:pt x="36" y="4"/>
                    </a:moveTo>
                    <a:lnTo>
                      <a:pt x="36" y="4"/>
                    </a:lnTo>
                    <a:lnTo>
                      <a:pt x="0" y="69"/>
                    </a:lnTo>
                    <a:lnTo>
                      <a:pt x="13" y="76"/>
                    </a:lnTo>
                    <a:lnTo>
                      <a:pt x="50" y="11"/>
                    </a:lnTo>
                    <a:lnTo>
                      <a:pt x="50" y="6"/>
                    </a:lnTo>
                    <a:lnTo>
                      <a:pt x="47" y="1"/>
                    </a:lnTo>
                    <a:lnTo>
                      <a:pt x="41" y="0"/>
                    </a:lnTo>
                    <a:lnTo>
                      <a:pt x="3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1" name="Freeform 916">
                <a:extLst>
                  <a:ext uri="{FF2B5EF4-FFF2-40B4-BE49-F238E27FC236}">
                    <a16:creationId xmlns:a16="http://schemas.microsoft.com/office/drawing/2014/main" id="{CD8E6BEC-88B1-4567-88CA-31B2CA72E801}"/>
                  </a:ext>
                </a:extLst>
              </p:cNvPr>
              <p:cNvSpPr>
                <a:spLocks/>
              </p:cNvSpPr>
              <p:nvPr/>
            </p:nvSpPr>
            <p:spPr bwMode="auto">
              <a:xfrm>
                <a:off x="3195" y="2961"/>
                <a:ext cx="23" cy="34"/>
              </a:xfrm>
              <a:custGeom>
                <a:avLst/>
                <a:gdLst>
                  <a:gd name="T0" fmla="*/ 0 w 47"/>
                  <a:gd name="T1" fmla="*/ 0 h 69"/>
                  <a:gd name="T2" fmla="*/ 0 w 47"/>
                  <a:gd name="T3" fmla="*/ 0 h 69"/>
                  <a:gd name="T4" fmla="*/ 0 w 47"/>
                  <a:gd name="T5" fmla="*/ 0 h 69"/>
                  <a:gd name="T6" fmla="*/ 0 w 47"/>
                  <a:gd name="T7" fmla="*/ 0 h 69"/>
                  <a:gd name="T8" fmla="*/ 0 w 47"/>
                  <a:gd name="T9" fmla="*/ 0 h 69"/>
                  <a:gd name="T10" fmla="*/ 0 w 47"/>
                  <a:gd name="T11" fmla="*/ 0 h 69"/>
                  <a:gd name="T12" fmla="*/ 0 w 47"/>
                  <a:gd name="T13" fmla="*/ 0 h 69"/>
                  <a:gd name="T14" fmla="*/ 0 w 47"/>
                  <a:gd name="T15" fmla="*/ 0 h 69"/>
                  <a:gd name="T16" fmla="*/ 0 w 47"/>
                  <a:gd name="T17" fmla="*/ 0 h 69"/>
                  <a:gd name="T18" fmla="*/ 0 w 47"/>
                  <a:gd name="T19" fmla="*/ 0 h 69"/>
                  <a:gd name="T20" fmla="*/ 0 w 47"/>
                  <a:gd name="T21" fmla="*/ 0 h 69"/>
                  <a:gd name="T22" fmla="*/ 0 w 47"/>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69">
                    <a:moveTo>
                      <a:pt x="34" y="5"/>
                    </a:moveTo>
                    <a:lnTo>
                      <a:pt x="33" y="5"/>
                    </a:lnTo>
                    <a:lnTo>
                      <a:pt x="0" y="62"/>
                    </a:lnTo>
                    <a:lnTo>
                      <a:pt x="14" y="69"/>
                    </a:lnTo>
                    <a:lnTo>
                      <a:pt x="47" y="12"/>
                    </a:lnTo>
                    <a:lnTo>
                      <a:pt x="45" y="12"/>
                    </a:lnTo>
                    <a:lnTo>
                      <a:pt x="47" y="12"/>
                    </a:lnTo>
                    <a:lnTo>
                      <a:pt x="47" y="6"/>
                    </a:lnTo>
                    <a:lnTo>
                      <a:pt x="43" y="1"/>
                    </a:lnTo>
                    <a:lnTo>
                      <a:pt x="37" y="0"/>
                    </a:lnTo>
                    <a:lnTo>
                      <a:pt x="33" y="5"/>
                    </a:lnTo>
                    <a:lnTo>
                      <a:pt x="3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2" name="Freeform 917">
                <a:extLst>
                  <a:ext uri="{FF2B5EF4-FFF2-40B4-BE49-F238E27FC236}">
                    <a16:creationId xmlns:a16="http://schemas.microsoft.com/office/drawing/2014/main" id="{9CA1CDAF-B9F1-4341-8731-DE1ADA77E8C1}"/>
                  </a:ext>
                </a:extLst>
              </p:cNvPr>
              <p:cNvSpPr>
                <a:spLocks/>
              </p:cNvSpPr>
              <p:nvPr/>
            </p:nvSpPr>
            <p:spPr bwMode="auto">
              <a:xfrm>
                <a:off x="3211" y="2939"/>
                <a:ext cx="21" cy="27"/>
              </a:xfrm>
              <a:custGeom>
                <a:avLst/>
                <a:gdLst>
                  <a:gd name="T0" fmla="*/ 1 w 40"/>
                  <a:gd name="T1" fmla="*/ 0 h 55"/>
                  <a:gd name="T2" fmla="*/ 1 w 40"/>
                  <a:gd name="T3" fmla="*/ 0 h 55"/>
                  <a:gd name="T4" fmla="*/ 0 w 40"/>
                  <a:gd name="T5" fmla="*/ 0 h 55"/>
                  <a:gd name="T6" fmla="*/ 1 w 40"/>
                  <a:gd name="T7" fmla="*/ 0 h 55"/>
                  <a:gd name="T8" fmla="*/ 1 w 40"/>
                  <a:gd name="T9" fmla="*/ 0 h 55"/>
                  <a:gd name="T10" fmla="*/ 1 w 40"/>
                  <a:gd name="T11" fmla="*/ 0 h 55"/>
                  <a:gd name="T12" fmla="*/ 1 w 40"/>
                  <a:gd name="T13" fmla="*/ 0 h 55"/>
                  <a:gd name="T14" fmla="*/ 1 w 40"/>
                  <a:gd name="T15" fmla="*/ 0 h 55"/>
                  <a:gd name="T16" fmla="*/ 1 w 40"/>
                  <a:gd name="T17" fmla="*/ 0 h 55"/>
                  <a:gd name="T18" fmla="*/ 1 w 40"/>
                  <a:gd name="T19" fmla="*/ 0 h 55"/>
                  <a:gd name="T20" fmla="*/ 1 w 40"/>
                  <a:gd name="T21" fmla="*/ 0 h 55"/>
                  <a:gd name="T22" fmla="*/ 1 w 40"/>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55">
                    <a:moveTo>
                      <a:pt x="26" y="2"/>
                    </a:moveTo>
                    <a:lnTo>
                      <a:pt x="28" y="2"/>
                    </a:lnTo>
                    <a:lnTo>
                      <a:pt x="0" y="48"/>
                    </a:lnTo>
                    <a:lnTo>
                      <a:pt x="11" y="55"/>
                    </a:lnTo>
                    <a:lnTo>
                      <a:pt x="39" y="9"/>
                    </a:lnTo>
                    <a:lnTo>
                      <a:pt x="40" y="9"/>
                    </a:lnTo>
                    <a:lnTo>
                      <a:pt x="39" y="9"/>
                    </a:lnTo>
                    <a:lnTo>
                      <a:pt x="40" y="4"/>
                    </a:lnTo>
                    <a:lnTo>
                      <a:pt x="37" y="0"/>
                    </a:lnTo>
                    <a:lnTo>
                      <a:pt x="32" y="0"/>
                    </a:lnTo>
                    <a:lnTo>
                      <a:pt x="28" y="2"/>
                    </a:lnTo>
                    <a:lnTo>
                      <a:pt x="2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3" name="Freeform 918">
                <a:extLst>
                  <a:ext uri="{FF2B5EF4-FFF2-40B4-BE49-F238E27FC236}">
                    <a16:creationId xmlns:a16="http://schemas.microsoft.com/office/drawing/2014/main" id="{C1A36F0B-DF6C-4535-AFC4-C52A0ED650DB}"/>
                  </a:ext>
                </a:extLst>
              </p:cNvPr>
              <p:cNvSpPr>
                <a:spLocks/>
              </p:cNvSpPr>
              <p:nvPr/>
            </p:nvSpPr>
            <p:spPr bwMode="auto">
              <a:xfrm>
                <a:off x="3225" y="2918"/>
                <a:ext cx="17" cy="25"/>
              </a:xfrm>
              <a:custGeom>
                <a:avLst/>
                <a:gdLst>
                  <a:gd name="T0" fmla="*/ 0 w 35"/>
                  <a:gd name="T1" fmla="*/ 0 h 51"/>
                  <a:gd name="T2" fmla="*/ 0 w 35"/>
                  <a:gd name="T3" fmla="*/ 0 h 51"/>
                  <a:gd name="T4" fmla="*/ 0 w 35"/>
                  <a:gd name="T5" fmla="*/ 0 h 51"/>
                  <a:gd name="T6" fmla="*/ 0 w 35"/>
                  <a:gd name="T7" fmla="*/ 0 h 51"/>
                  <a:gd name="T8" fmla="*/ 0 w 35"/>
                  <a:gd name="T9" fmla="*/ 0 h 51"/>
                  <a:gd name="T10" fmla="*/ 0 w 35"/>
                  <a:gd name="T11" fmla="*/ 0 h 51"/>
                  <a:gd name="T12" fmla="*/ 0 w 35"/>
                  <a:gd name="T13" fmla="*/ 0 h 51"/>
                  <a:gd name="T14" fmla="*/ 0 w 35"/>
                  <a:gd name="T15" fmla="*/ 0 h 51"/>
                  <a:gd name="T16" fmla="*/ 0 w 35"/>
                  <a:gd name="T17" fmla="*/ 0 h 51"/>
                  <a:gd name="T18" fmla="*/ 0 w 35"/>
                  <a:gd name="T19" fmla="*/ 0 h 51"/>
                  <a:gd name="T20" fmla="*/ 0 w 35"/>
                  <a:gd name="T21" fmla="*/ 0 h 51"/>
                  <a:gd name="T22" fmla="*/ 0 w 35"/>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51">
                    <a:moveTo>
                      <a:pt x="22" y="5"/>
                    </a:moveTo>
                    <a:lnTo>
                      <a:pt x="21" y="5"/>
                    </a:lnTo>
                    <a:lnTo>
                      <a:pt x="0" y="44"/>
                    </a:lnTo>
                    <a:lnTo>
                      <a:pt x="14" y="51"/>
                    </a:lnTo>
                    <a:lnTo>
                      <a:pt x="35" y="12"/>
                    </a:lnTo>
                    <a:lnTo>
                      <a:pt x="34" y="12"/>
                    </a:lnTo>
                    <a:lnTo>
                      <a:pt x="35" y="12"/>
                    </a:lnTo>
                    <a:lnTo>
                      <a:pt x="35" y="6"/>
                    </a:lnTo>
                    <a:lnTo>
                      <a:pt x="31" y="1"/>
                    </a:lnTo>
                    <a:lnTo>
                      <a:pt x="26" y="0"/>
                    </a:lnTo>
                    <a:lnTo>
                      <a:pt x="21" y="5"/>
                    </a:lnTo>
                    <a:lnTo>
                      <a:pt x="2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4" name="Freeform 919">
                <a:extLst>
                  <a:ext uri="{FF2B5EF4-FFF2-40B4-BE49-F238E27FC236}">
                    <a16:creationId xmlns:a16="http://schemas.microsoft.com/office/drawing/2014/main" id="{758CC950-21F4-4ED1-A8EC-E18E6FA2D5ED}"/>
                  </a:ext>
                </a:extLst>
              </p:cNvPr>
              <p:cNvSpPr>
                <a:spLocks/>
              </p:cNvSpPr>
              <p:nvPr/>
            </p:nvSpPr>
            <p:spPr bwMode="auto">
              <a:xfrm>
                <a:off x="3236" y="2906"/>
                <a:ext cx="14" cy="18"/>
              </a:xfrm>
              <a:custGeom>
                <a:avLst/>
                <a:gdLst>
                  <a:gd name="T0" fmla="*/ 0 w 29"/>
                  <a:gd name="T1" fmla="*/ 1 h 35"/>
                  <a:gd name="T2" fmla="*/ 0 w 29"/>
                  <a:gd name="T3" fmla="*/ 1 h 35"/>
                  <a:gd name="T4" fmla="*/ 0 w 29"/>
                  <a:gd name="T5" fmla="*/ 1 h 35"/>
                  <a:gd name="T6" fmla="*/ 0 w 29"/>
                  <a:gd name="T7" fmla="*/ 1 h 35"/>
                  <a:gd name="T8" fmla="*/ 0 w 29"/>
                  <a:gd name="T9" fmla="*/ 1 h 35"/>
                  <a:gd name="T10" fmla="*/ 0 w 29"/>
                  <a:gd name="T11" fmla="*/ 1 h 35"/>
                  <a:gd name="T12" fmla="*/ 0 w 29"/>
                  <a:gd name="T13" fmla="*/ 1 h 35"/>
                  <a:gd name="T14" fmla="*/ 0 w 29"/>
                  <a:gd name="T15" fmla="*/ 1 h 35"/>
                  <a:gd name="T16" fmla="*/ 0 w 29"/>
                  <a:gd name="T17" fmla="*/ 0 h 35"/>
                  <a:gd name="T18" fmla="*/ 0 w 29"/>
                  <a:gd name="T19" fmla="*/ 0 h 35"/>
                  <a:gd name="T20" fmla="*/ 0 w 29"/>
                  <a:gd name="T21" fmla="*/ 1 h 35"/>
                  <a:gd name="T22" fmla="*/ 0 w 29"/>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5">
                    <a:moveTo>
                      <a:pt x="15" y="3"/>
                    </a:moveTo>
                    <a:lnTo>
                      <a:pt x="16" y="2"/>
                    </a:lnTo>
                    <a:lnTo>
                      <a:pt x="0" y="28"/>
                    </a:lnTo>
                    <a:lnTo>
                      <a:pt x="12" y="35"/>
                    </a:lnTo>
                    <a:lnTo>
                      <a:pt x="28" y="9"/>
                    </a:lnTo>
                    <a:lnTo>
                      <a:pt x="29" y="8"/>
                    </a:lnTo>
                    <a:lnTo>
                      <a:pt x="28" y="9"/>
                    </a:lnTo>
                    <a:lnTo>
                      <a:pt x="29" y="5"/>
                    </a:lnTo>
                    <a:lnTo>
                      <a:pt x="26" y="0"/>
                    </a:lnTo>
                    <a:lnTo>
                      <a:pt x="21" y="0"/>
                    </a:lnTo>
                    <a:lnTo>
                      <a:pt x="16" y="2"/>
                    </a:lnTo>
                    <a:lnTo>
                      <a:pt x="1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5" name="Freeform 920">
                <a:extLst>
                  <a:ext uri="{FF2B5EF4-FFF2-40B4-BE49-F238E27FC236}">
                    <a16:creationId xmlns:a16="http://schemas.microsoft.com/office/drawing/2014/main" id="{87AE5AFE-4C25-4CAC-B1BE-AF55117E32DF}"/>
                  </a:ext>
                </a:extLst>
              </p:cNvPr>
              <p:cNvSpPr>
                <a:spLocks/>
              </p:cNvSpPr>
              <p:nvPr/>
            </p:nvSpPr>
            <p:spPr bwMode="auto">
              <a:xfrm>
                <a:off x="3243" y="2896"/>
                <a:ext cx="10" cy="15"/>
              </a:xfrm>
              <a:custGeom>
                <a:avLst/>
                <a:gdLst>
                  <a:gd name="T0" fmla="*/ 0 w 21"/>
                  <a:gd name="T1" fmla="*/ 1 h 30"/>
                  <a:gd name="T2" fmla="*/ 0 w 21"/>
                  <a:gd name="T3" fmla="*/ 1 h 30"/>
                  <a:gd name="T4" fmla="*/ 0 w 21"/>
                  <a:gd name="T5" fmla="*/ 1 h 30"/>
                  <a:gd name="T6" fmla="*/ 0 w 21"/>
                  <a:gd name="T7" fmla="*/ 1 h 30"/>
                  <a:gd name="T8" fmla="*/ 0 w 21"/>
                  <a:gd name="T9" fmla="*/ 1 h 30"/>
                  <a:gd name="T10" fmla="*/ 0 w 21"/>
                  <a:gd name="T11" fmla="*/ 1 h 30"/>
                  <a:gd name="T12" fmla="*/ 0 w 21"/>
                  <a:gd name="T13" fmla="*/ 1 h 30"/>
                  <a:gd name="T14" fmla="*/ 0 w 21"/>
                  <a:gd name="T15" fmla="*/ 1 h 30"/>
                  <a:gd name="T16" fmla="*/ 0 w 21"/>
                  <a:gd name="T17" fmla="*/ 0 h 30"/>
                  <a:gd name="T18" fmla="*/ 0 w 21"/>
                  <a:gd name="T19" fmla="*/ 0 h 30"/>
                  <a:gd name="T20" fmla="*/ 0 w 21"/>
                  <a:gd name="T21" fmla="*/ 1 h 30"/>
                  <a:gd name="T22" fmla="*/ 0 w 21"/>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30">
                    <a:moveTo>
                      <a:pt x="7" y="6"/>
                    </a:moveTo>
                    <a:lnTo>
                      <a:pt x="7" y="5"/>
                    </a:lnTo>
                    <a:lnTo>
                      <a:pt x="0" y="25"/>
                    </a:lnTo>
                    <a:lnTo>
                      <a:pt x="14" y="30"/>
                    </a:lnTo>
                    <a:lnTo>
                      <a:pt x="21" y="9"/>
                    </a:lnTo>
                    <a:lnTo>
                      <a:pt x="21" y="8"/>
                    </a:lnTo>
                    <a:lnTo>
                      <a:pt x="21" y="9"/>
                    </a:lnTo>
                    <a:lnTo>
                      <a:pt x="20" y="4"/>
                    </a:lnTo>
                    <a:lnTo>
                      <a:pt x="16" y="0"/>
                    </a:lnTo>
                    <a:lnTo>
                      <a:pt x="11" y="0"/>
                    </a:lnTo>
                    <a:lnTo>
                      <a:pt x="7" y="5"/>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6" name="Freeform 921">
                <a:extLst>
                  <a:ext uri="{FF2B5EF4-FFF2-40B4-BE49-F238E27FC236}">
                    <a16:creationId xmlns:a16="http://schemas.microsoft.com/office/drawing/2014/main" id="{04C9A56B-97D0-4F69-BC78-DC349966462B}"/>
                  </a:ext>
                </a:extLst>
              </p:cNvPr>
              <p:cNvSpPr>
                <a:spLocks/>
              </p:cNvSpPr>
              <p:nvPr/>
            </p:nvSpPr>
            <p:spPr bwMode="auto">
              <a:xfrm>
                <a:off x="3247" y="2881"/>
                <a:ext cx="9" cy="19"/>
              </a:xfrm>
              <a:custGeom>
                <a:avLst/>
                <a:gdLst>
                  <a:gd name="T0" fmla="*/ 0 w 19"/>
                  <a:gd name="T1" fmla="*/ 1 h 38"/>
                  <a:gd name="T2" fmla="*/ 0 w 19"/>
                  <a:gd name="T3" fmla="*/ 1 h 38"/>
                  <a:gd name="T4" fmla="*/ 0 w 19"/>
                  <a:gd name="T5" fmla="*/ 1 h 38"/>
                  <a:gd name="T6" fmla="*/ 0 w 19"/>
                  <a:gd name="T7" fmla="*/ 1 h 38"/>
                  <a:gd name="T8" fmla="*/ 0 w 19"/>
                  <a:gd name="T9" fmla="*/ 1 h 38"/>
                  <a:gd name="T10" fmla="*/ 0 w 19"/>
                  <a:gd name="T11" fmla="*/ 1 h 38"/>
                  <a:gd name="T12" fmla="*/ 0 w 19"/>
                  <a:gd name="T13" fmla="*/ 1 h 38"/>
                  <a:gd name="T14" fmla="*/ 0 w 19"/>
                  <a:gd name="T15" fmla="*/ 1 h 38"/>
                  <a:gd name="T16" fmla="*/ 0 w 19"/>
                  <a:gd name="T17" fmla="*/ 0 h 38"/>
                  <a:gd name="T18" fmla="*/ 0 w 19"/>
                  <a:gd name="T19" fmla="*/ 1 h 38"/>
                  <a:gd name="T20" fmla="*/ 0 w 19"/>
                  <a:gd name="T21" fmla="*/ 1 h 38"/>
                  <a:gd name="T22" fmla="*/ 0 w 19"/>
                  <a:gd name="T23" fmla="*/ 1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38">
                    <a:moveTo>
                      <a:pt x="5" y="7"/>
                    </a:moveTo>
                    <a:lnTo>
                      <a:pt x="5" y="6"/>
                    </a:lnTo>
                    <a:lnTo>
                      <a:pt x="0" y="36"/>
                    </a:lnTo>
                    <a:lnTo>
                      <a:pt x="14" y="38"/>
                    </a:lnTo>
                    <a:lnTo>
                      <a:pt x="19" y="8"/>
                    </a:lnTo>
                    <a:lnTo>
                      <a:pt x="19" y="7"/>
                    </a:lnTo>
                    <a:lnTo>
                      <a:pt x="19" y="8"/>
                    </a:lnTo>
                    <a:lnTo>
                      <a:pt x="17" y="2"/>
                    </a:lnTo>
                    <a:lnTo>
                      <a:pt x="13" y="0"/>
                    </a:lnTo>
                    <a:lnTo>
                      <a:pt x="7" y="1"/>
                    </a:lnTo>
                    <a:lnTo>
                      <a:pt x="5" y="6"/>
                    </a:lnTo>
                    <a:lnTo>
                      <a:pt x="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7" name="Freeform 922">
                <a:extLst>
                  <a:ext uri="{FF2B5EF4-FFF2-40B4-BE49-F238E27FC236}">
                    <a16:creationId xmlns:a16="http://schemas.microsoft.com/office/drawing/2014/main" id="{074B73AA-7860-4109-8258-FA943A739AF9}"/>
                  </a:ext>
                </a:extLst>
              </p:cNvPr>
              <p:cNvSpPr>
                <a:spLocks/>
              </p:cNvSpPr>
              <p:nvPr/>
            </p:nvSpPr>
            <p:spPr bwMode="auto">
              <a:xfrm>
                <a:off x="3249" y="2867"/>
                <a:ext cx="8" cy="17"/>
              </a:xfrm>
              <a:custGeom>
                <a:avLst/>
                <a:gdLst>
                  <a:gd name="T0" fmla="*/ 1 w 16"/>
                  <a:gd name="T1" fmla="*/ 1 h 34"/>
                  <a:gd name="T2" fmla="*/ 1 w 16"/>
                  <a:gd name="T3" fmla="*/ 1 h 34"/>
                  <a:gd name="T4" fmla="*/ 0 w 16"/>
                  <a:gd name="T5" fmla="*/ 1 h 34"/>
                  <a:gd name="T6" fmla="*/ 1 w 16"/>
                  <a:gd name="T7" fmla="*/ 1 h 34"/>
                  <a:gd name="T8" fmla="*/ 1 w 16"/>
                  <a:gd name="T9" fmla="*/ 1 h 34"/>
                  <a:gd name="T10" fmla="*/ 1 w 16"/>
                  <a:gd name="T11" fmla="*/ 1 h 34"/>
                  <a:gd name="T12" fmla="*/ 1 w 16"/>
                  <a:gd name="T13" fmla="*/ 1 h 34"/>
                  <a:gd name="T14" fmla="*/ 1 w 16"/>
                  <a:gd name="T15" fmla="*/ 1 h 34"/>
                  <a:gd name="T16" fmla="*/ 1 w 16"/>
                  <a:gd name="T17" fmla="*/ 0 h 34"/>
                  <a:gd name="T18" fmla="*/ 1 w 16"/>
                  <a:gd name="T19" fmla="*/ 1 h 34"/>
                  <a:gd name="T20" fmla="*/ 1 w 16"/>
                  <a:gd name="T21" fmla="*/ 1 h 34"/>
                  <a:gd name="T22" fmla="*/ 1 w 16"/>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34">
                    <a:moveTo>
                      <a:pt x="2" y="8"/>
                    </a:moveTo>
                    <a:lnTo>
                      <a:pt x="2" y="6"/>
                    </a:lnTo>
                    <a:lnTo>
                      <a:pt x="0" y="34"/>
                    </a:lnTo>
                    <a:lnTo>
                      <a:pt x="14" y="34"/>
                    </a:lnTo>
                    <a:lnTo>
                      <a:pt x="16" y="6"/>
                    </a:lnTo>
                    <a:lnTo>
                      <a:pt x="16" y="5"/>
                    </a:lnTo>
                    <a:lnTo>
                      <a:pt x="16" y="6"/>
                    </a:lnTo>
                    <a:lnTo>
                      <a:pt x="14" y="1"/>
                    </a:lnTo>
                    <a:lnTo>
                      <a:pt x="9" y="0"/>
                    </a:lnTo>
                    <a:lnTo>
                      <a:pt x="4" y="1"/>
                    </a:lnTo>
                    <a:lnTo>
                      <a:pt x="2" y="6"/>
                    </a:lnTo>
                    <a:lnTo>
                      <a:pt x="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8" name="Freeform 923">
                <a:extLst>
                  <a:ext uri="{FF2B5EF4-FFF2-40B4-BE49-F238E27FC236}">
                    <a16:creationId xmlns:a16="http://schemas.microsoft.com/office/drawing/2014/main" id="{7D0F1F43-909F-4E52-B45C-DE5EFB5EE67F}"/>
                  </a:ext>
                </a:extLst>
              </p:cNvPr>
              <p:cNvSpPr>
                <a:spLocks/>
              </p:cNvSpPr>
              <p:nvPr/>
            </p:nvSpPr>
            <p:spPr bwMode="auto">
              <a:xfrm>
                <a:off x="3247" y="2851"/>
                <a:ext cx="10" cy="20"/>
              </a:xfrm>
              <a:custGeom>
                <a:avLst/>
                <a:gdLst>
                  <a:gd name="T0" fmla="*/ 0 w 21"/>
                  <a:gd name="T1" fmla="*/ 0 h 41"/>
                  <a:gd name="T2" fmla="*/ 0 w 21"/>
                  <a:gd name="T3" fmla="*/ 0 h 41"/>
                  <a:gd name="T4" fmla="*/ 0 w 21"/>
                  <a:gd name="T5" fmla="*/ 0 h 41"/>
                  <a:gd name="T6" fmla="*/ 0 w 21"/>
                  <a:gd name="T7" fmla="*/ 0 h 41"/>
                  <a:gd name="T8" fmla="*/ 0 w 21"/>
                  <a:gd name="T9" fmla="*/ 0 h 41"/>
                  <a:gd name="T10" fmla="*/ 0 w 21"/>
                  <a:gd name="T11" fmla="*/ 0 h 41"/>
                  <a:gd name="T12" fmla="*/ 0 w 21"/>
                  <a:gd name="T13" fmla="*/ 0 h 41"/>
                  <a:gd name="T14" fmla="*/ 0 w 21"/>
                  <a:gd name="T15" fmla="*/ 0 h 41"/>
                  <a:gd name="T16" fmla="*/ 0 w 21"/>
                  <a:gd name="T17" fmla="*/ 0 h 41"/>
                  <a:gd name="T18" fmla="*/ 0 w 21"/>
                  <a:gd name="T19" fmla="*/ 0 h 41"/>
                  <a:gd name="T20" fmla="*/ 0 w 21"/>
                  <a:gd name="T21" fmla="*/ 0 h 41"/>
                  <a:gd name="T22" fmla="*/ 0 w 21"/>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1">
                    <a:moveTo>
                      <a:pt x="0" y="9"/>
                    </a:moveTo>
                    <a:lnTo>
                      <a:pt x="0" y="8"/>
                    </a:lnTo>
                    <a:lnTo>
                      <a:pt x="7" y="41"/>
                    </a:lnTo>
                    <a:lnTo>
                      <a:pt x="21" y="38"/>
                    </a:lnTo>
                    <a:lnTo>
                      <a:pt x="14" y="6"/>
                    </a:lnTo>
                    <a:lnTo>
                      <a:pt x="14" y="5"/>
                    </a:lnTo>
                    <a:lnTo>
                      <a:pt x="14" y="6"/>
                    </a:lnTo>
                    <a:lnTo>
                      <a:pt x="12" y="1"/>
                    </a:lnTo>
                    <a:lnTo>
                      <a:pt x="6" y="0"/>
                    </a:lnTo>
                    <a:lnTo>
                      <a:pt x="1" y="3"/>
                    </a:lnTo>
                    <a:lnTo>
                      <a:pt x="0" y="8"/>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9" name="Freeform 924">
                <a:extLst>
                  <a:ext uri="{FF2B5EF4-FFF2-40B4-BE49-F238E27FC236}">
                    <a16:creationId xmlns:a16="http://schemas.microsoft.com/office/drawing/2014/main" id="{8107A541-5773-4BAC-BB0C-286B3DCD421A}"/>
                  </a:ext>
                </a:extLst>
              </p:cNvPr>
              <p:cNvSpPr>
                <a:spLocks/>
              </p:cNvSpPr>
              <p:nvPr/>
            </p:nvSpPr>
            <p:spPr bwMode="auto">
              <a:xfrm>
                <a:off x="3241" y="2834"/>
                <a:ext cx="12" cy="21"/>
              </a:xfrm>
              <a:custGeom>
                <a:avLst/>
                <a:gdLst>
                  <a:gd name="T0" fmla="*/ 0 w 25"/>
                  <a:gd name="T1" fmla="*/ 1 h 41"/>
                  <a:gd name="T2" fmla="*/ 0 w 25"/>
                  <a:gd name="T3" fmla="*/ 1 h 41"/>
                  <a:gd name="T4" fmla="*/ 0 w 25"/>
                  <a:gd name="T5" fmla="*/ 1 h 41"/>
                  <a:gd name="T6" fmla="*/ 0 w 25"/>
                  <a:gd name="T7" fmla="*/ 1 h 41"/>
                  <a:gd name="T8" fmla="*/ 0 w 25"/>
                  <a:gd name="T9" fmla="*/ 1 h 41"/>
                  <a:gd name="T10" fmla="*/ 0 w 25"/>
                  <a:gd name="T11" fmla="*/ 1 h 41"/>
                  <a:gd name="T12" fmla="*/ 0 w 25"/>
                  <a:gd name="T13" fmla="*/ 1 h 41"/>
                  <a:gd name="T14" fmla="*/ 0 w 25"/>
                  <a:gd name="T15" fmla="*/ 0 h 41"/>
                  <a:gd name="T16" fmla="*/ 0 w 25"/>
                  <a:gd name="T17" fmla="*/ 0 h 41"/>
                  <a:gd name="T18" fmla="*/ 0 w 25"/>
                  <a:gd name="T19" fmla="*/ 1 h 41"/>
                  <a:gd name="T20" fmla="*/ 0 w 25"/>
                  <a:gd name="T21" fmla="*/ 1 h 41"/>
                  <a:gd name="T22" fmla="*/ 0 w 25"/>
                  <a:gd name="T23" fmla="*/ 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41">
                    <a:moveTo>
                      <a:pt x="1" y="10"/>
                    </a:moveTo>
                    <a:lnTo>
                      <a:pt x="0" y="9"/>
                    </a:lnTo>
                    <a:lnTo>
                      <a:pt x="11" y="41"/>
                    </a:lnTo>
                    <a:lnTo>
                      <a:pt x="25" y="37"/>
                    </a:lnTo>
                    <a:lnTo>
                      <a:pt x="13" y="5"/>
                    </a:lnTo>
                    <a:lnTo>
                      <a:pt x="12" y="3"/>
                    </a:lnTo>
                    <a:lnTo>
                      <a:pt x="13" y="5"/>
                    </a:lnTo>
                    <a:lnTo>
                      <a:pt x="10" y="0"/>
                    </a:lnTo>
                    <a:lnTo>
                      <a:pt x="5" y="0"/>
                    </a:lnTo>
                    <a:lnTo>
                      <a:pt x="1" y="3"/>
                    </a:lnTo>
                    <a:lnTo>
                      <a:pt x="0" y="9"/>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0" name="Freeform 925">
                <a:extLst>
                  <a:ext uri="{FF2B5EF4-FFF2-40B4-BE49-F238E27FC236}">
                    <a16:creationId xmlns:a16="http://schemas.microsoft.com/office/drawing/2014/main" id="{0C171DA4-083B-4633-9F17-5C0DE9BB3D54}"/>
                  </a:ext>
                </a:extLst>
              </p:cNvPr>
              <p:cNvSpPr>
                <a:spLocks/>
              </p:cNvSpPr>
              <p:nvPr/>
            </p:nvSpPr>
            <p:spPr bwMode="auto">
              <a:xfrm>
                <a:off x="3232" y="2820"/>
                <a:ext cx="15" cy="20"/>
              </a:xfrm>
              <a:custGeom>
                <a:avLst/>
                <a:gdLst>
                  <a:gd name="T0" fmla="*/ 0 w 31"/>
                  <a:gd name="T1" fmla="*/ 1 h 39"/>
                  <a:gd name="T2" fmla="*/ 0 w 31"/>
                  <a:gd name="T3" fmla="*/ 1 h 39"/>
                  <a:gd name="T4" fmla="*/ 0 w 31"/>
                  <a:gd name="T5" fmla="*/ 1 h 39"/>
                  <a:gd name="T6" fmla="*/ 0 w 31"/>
                  <a:gd name="T7" fmla="*/ 1 h 39"/>
                  <a:gd name="T8" fmla="*/ 0 w 31"/>
                  <a:gd name="T9" fmla="*/ 1 h 39"/>
                  <a:gd name="T10" fmla="*/ 0 w 31"/>
                  <a:gd name="T11" fmla="*/ 1 h 39"/>
                  <a:gd name="T12" fmla="*/ 0 w 31"/>
                  <a:gd name="T13" fmla="*/ 1 h 39"/>
                  <a:gd name="T14" fmla="*/ 0 w 31"/>
                  <a:gd name="T15" fmla="*/ 0 h 39"/>
                  <a:gd name="T16" fmla="*/ 0 w 31"/>
                  <a:gd name="T17" fmla="*/ 0 h 39"/>
                  <a:gd name="T18" fmla="*/ 0 w 31"/>
                  <a:gd name="T19" fmla="*/ 1 h 39"/>
                  <a:gd name="T20" fmla="*/ 0 w 31"/>
                  <a:gd name="T21" fmla="*/ 1 h 39"/>
                  <a:gd name="T22" fmla="*/ 0 w 31"/>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39">
                    <a:moveTo>
                      <a:pt x="1" y="11"/>
                    </a:moveTo>
                    <a:lnTo>
                      <a:pt x="1" y="9"/>
                    </a:lnTo>
                    <a:lnTo>
                      <a:pt x="20" y="39"/>
                    </a:lnTo>
                    <a:lnTo>
                      <a:pt x="31" y="32"/>
                    </a:lnTo>
                    <a:lnTo>
                      <a:pt x="13" y="2"/>
                    </a:lnTo>
                    <a:lnTo>
                      <a:pt x="13" y="1"/>
                    </a:lnTo>
                    <a:lnTo>
                      <a:pt x="13" y="2"/>
                    </a:lnTo>
                    <a:lnTo>
                      <a:pt x="8" y="0"/>
                    </a:lnTo>
                    <a:lnTo>
                      <a:pt x="4" y="0"/>
                    </a:lnTo>
                    <a:lnTo>
                      <a:pt x="0" y="5"/>
                    </a:lnTo>
                    <a:lnTo>
                      <a:pt x="1" y="9"/>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1" name="Freeform 926">
                <a:extLst>
                  <a:ext uri="{FF2B5EF4-FFF2-40B4-BE49-F238E27FC236}">
                    <a16:creationId xmlns:a16="http://schemas.microsoft.com/office/drawing/2014/main" id="{868262F8-7AC2-455A-BA6D-0A556D17ECD1}"/>
                  </a:ext>
                </a:extLst>
              </p:cNvPr>
              <p:cNvSpPr>
                <a:spLocks/>
              </p:cNvSpPr>
              <p:nvPr/>
            </p:nvSpPr>
            <p:spPr bwMode="auto">
              <a:xfrm>
                <a:off x="3219" y="2805"/>
                <a:ext cx="19" cy="20"/>
              </a:xfrm>
              <a:custGeom>
                <a:avLst/>
                <a:gdLst>
                  <a:gd name="T0" fmla="*/ 1 w 38"/>
                  <a:gd name="T1" fmla="*/ 0 h 42"/>
                  <a:gd name="T2" fmla="*/ 1 w 38"/>
                  <a:gd name="T3" fmla="*/ 0 h 42"/>
                  <a:gd name="T4" fmla="*/ 1 w 38"/>
                  <a:gd name="T5" fmla="*/ 0 h 42"/>
                  <a:gd name="T6" fmla="*/ 1 w 38"/>
                  <a:gd name="T7" fmla="*/ 0 h 42"/>
                  <a:gd name="T8" fmla="*/ 1 w 38"/>
                  <a:gd name="T9" fmla="*/ 0 h 42"/>
                  <a:gd name="T10" fmla="*/ 1 w 38"/>
                  <a:gd name="T11" fmla="*/ 0 h 42"/>
                  <a:gd name="T12" fmla="*/ 1 w 38"/>
                  <a:gd name="T13" fmla="*/ 0 h 42"/>
                  <a:gd name="T14" fmla="*/ 1 w 38"/>
                  <a:gd name="T15" fmla="*/ 0 h 42"/>
                  <a:gd name="T16" fmla="*/ 1 w 38"/>
                  <a:gd name="T17" fmla="*/ 0 h 42"/>
                  <a:gd name="T18" fmla="*/ 0 w 38"/>
                  <a:gd name="T19" fmla="*/ 0 h 42"/>
                  <a:gd name="T20" fmla="*/ 1 w 38"/>
                  <a:gd name="T21" fmla="*/ 0 h 42"/>
                  <a:gd name="T22" fmla="*/ 1 w 38"/>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42">
                    <a:moveTo>
                      <a:pt x="2" y="13"/>
                    </a:moveTo>
                    <a:lnTo>
                      <a:pt x="1" y="12"/>
                    </a:lnTo>
                    <a:lnTo>
                      <a:pt x="26" y="42"/>
                    </a:lnTo>
                    <a:lnTo>
                      <a:pt x="38" y="32"/>
                    </a:lnTo>
                    <a:lnTo>
                      <a:pt x="13" y="2"/>
                    </a:lnTo>
                    <a:lnTo>
                      <a:pt x="11" y="1"/>
                    </a:lnTo>
                    <a:lnTo>
                      <a:pt x="13" y="2"/>
                    </a:lnTo>
                    <a:lnTo>
                      <a:pt x="8" y="0"/>
                    </a:lnTo>
                    <a:lnTo>
                      <a:pt x="2" y="1"/>
                    </a:lnTo>
                    <a:lnTo>
                      <a:pt x="0" y="6"/>
                    </a:lnTo>
                    <a:lnTo>
                      <a:pt x="1" y="12"/>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2" name="Freeform 927">
                <a:extLst>
                  <a:ext uri="{FF2B5EF4-FFF2-40B4-BE49-F238E27FC236}">
                    <a16:creationId xmlns:a16="http://schemas.microsoft.com/office/drawing/2014/main" id="{41AED3B0-A6FF-4CBA-B411-FBCAFC879E0D}"/>
                  </a:ext>
                </a:extLst>
              </p:cNvPr>
              <p:cNvSpPr>
                <a:spLocks/>
              </p:cNvSpPr>
              <p:nvPr/>
            </p:nvSpPr>
            <p:spPr bwMode="auto">
              <a:xfrm>
                <a:off x="3200" y="2791"/>
                <a:ext cx="25" cy="20"/>
              </a:xfrm>
              <a:custGeom>
                <a:avLst/>
                <a:gdLst>
                  <a:gd name="T0" fmla="*/ 1 w 48"/>
                  <a:gd name="T1" fmla="*/ 0 h 41"/>
                  <a:gd name="T2" fmla="*/ 1 w 48"/>
                  <a:gd name="T3" fmla="*/ 0 h 41"/>
                  <a:gd name="T4" fmla="*/ 1 w 48"/>
                  <a:gd name="T5" fmla="*/ 0 h 41"/>
                  <a:gd name="T6" fmla="*/ 1 w 48"/>
                  <a:gd name="T7" fmla="*/ 0 h 41"/>
                  <a:gd name="T8" fmla="*/ 1 w 48"/>
                  <a:gd name="T9" fmla="*/ 0 h 41"/>
                  <a:gd name="T10" fmla="*/ 1 w 48"/>
                  <a:gd name="T11" fmla="*/ 0 h 41"/>
                  <a:gd name="T12" fmla="*/ 1 w 48"/>
                  <a:gd name="T13" fmla="*/ 0 h 41"/>
                  <a:gd name="T14" fmla="*/ 1 w 48"/>
                  <a:gd name="T15" fmla="*/ 0 h 41"/>
                  <a:gd name="T16" fmla="*/ 1 w 48"/>
                  <a:gd name="T17" fmla="*/ 0 h 41"/>
                  <a:gd name="T18" fmla="*/ 0 w 48"/>
                  <a:gd name="T19" fmla="*/ 0 h 41"/>
                  <a:gd name="T20" fmla="*/ 1 w 48"/>
                  <a:gd name="T21" fmla="*/ 0 h 41"/>
                  <a:gd name="T22" fmla="*/ 1 w 48"/>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41">
                    <a:moveTo>
                      <a:pt x="3" y="13"/>
                    </a:moveTo>
                    <a:lnTo>
                      <a:pt x="2" y="13"/>
                    </a:lnTo>
                    <a:lnTo>
                      <a:pt x="39" y="41"/>
                    </a:lnTo>
                    <a:lnTo>
                      <a:pt x="48" y="29"/>
                    </a:lnTo>
                    <a:lnTo>
                      <a:pt x="12" y="2"/>
                    </a:lnTo>
                    <a:lnTo>
                      <a:pt x="10" y="2"/>
                    </a:lnTo>
                    <a:lnTo>
                      <a:pt x="12" y="2"/>
                    </a:lnTo>
                    <a:lnTo>
                      <a:pt x="6" y="0"/>
                    </a:lnTo>
                    <a:lnTo>
                      <a:pt x="2" y="3"/>
                    </a:lnTo>
                    <a:lnTo>
                      <a:pt x="0" y="8"/>
                    </a:lnTo>
                    <a:lnTo>
                      <a:pt x="2" y="13"/>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3" name="Freeform 928">
                <a:extLst>
                  <a:ext uri="{FF2B5EF4-FFF2-40B4-BE49-F238E27FC236}">
                    <a16:creationId xmlns:a16="http://schemas.microsoft.com/office/drawing/2014/main" id="{A5585E3F-9166-4525-A09B-0FD364B6601C}"/>
                  </a:ext>
                </a:extLst>
              </p:cNvPr>
              <p:cNvSpPr>
                <a:spLocks/>
              </p:cNvSpPr>
              <p:nvPr/>
            </p:nvSpPr>
            <p:spPr bwMode="auto">
              <a:xfrm>
                <a:off x="3190" y="2784"/>
                <a:ext cx="16" cy="13"/>
              </a:xfrm>
              <a:custGeom>
                <a:avLst/>
                <a:gdLst>
                  <a:gd name="T0" fmla="*/ 1 w 32"/>
                  <a:gd name="T1" fmla="*/ 1 h 26"/>
                  <a:gd name="T2" fmla="*/ 1 w 32"/>
                  <a:gd name="T3" fmla="*/ 1 h 26"/>
                  <a:gd name="T4" fmla="*/ 1 w 32"/>
                  <a:gd name="T5" fmla="*/ 1 h 26"/>
                  <a:gd name="T6" fmla="*/ 1 w 32"/>
                  <a:gd name="T7" fmla="*/ 1 h 26"/>
                  <a:gd name="T8" fmla="*/ 1 w 32"/>
                  <a:gd name="T9" fmla="*/ 1 h 26"/>
                  <a:gd name="T10" fmla="*/ 1 w 32"/>
                  <a:gd name="T11" fmla="*/ 1 h 26"/>
                  <a:gd name="T12" fmla="*/ 1 w 32"/>
                  <a:gd name="T13" fmla="*/ 1 h 26"/>
                  <a:gd name="T14" fmla="*/ 1 w 32"/>
                  <a:gd name="T15" fmla="*/ 0 h 26"/>
                  <a:gd name="T16" fmla="*/ 1 w 32"/>
                  <a:gd name="T17" fmla="*/ 1 h 26"/>
                  <a:gd name="T18" fmla="*/ 0 w 32"/>
                  <a:gd name="T19" fmla="*/ 1 h 26"/>
                  <a:gd name="T20" fmla="*/ 1 w 32"/>
                  <a:gd name="T21" fmla="*/ 1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26">
                    <a:moveTo>
                      <a:pt x="2" y="12"/>
                    </a:moveTo>
                    <a:lnTo>
                      <a:pt x="2" y="12"/>
                    </a:lnTo>
                    <a:lnTo>
                      <a:pt x="25" y="26"/>
                    </a:lnTo>
                    <a:lnTo>
                      <a:pt x="32" y="15"/>
                    </a:lnTo>
                    <a:lnTo>
                      <a:pt x="9" y="1"/>
                    </a:lnTo>
                    <a:lnTo>
                      <a:pt x="5" y="0"/>
                    </a:lnTo>
                    <a:lnTo>
                      <a:pt x="1" y="3"/>
                    </a:lnTo>
                    <a:lnTo>
                      <a:pt x="0" y="8"/>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4" name="Freeform 929">
                <a:extLst>
                  <a:ext uri="{FF2B5EF4-FFF2-40B4-BE49-F238E27FC236}">
                    <a16:creationId xmlns:a16="http://schemas.microsoft.com/office/drawing/2014/main" id="{CF8EBBDD-547E-4762-B127-E945C20AEDEC}"/>
                  </a:ext>
                </a:extLst>
              </p:cNvPr>
              <p:cNvSpPr>
                <a:spLocks/>
              </p:cNvSpPr>
              <p:nvPr/>
            </p:nvSpPr>
            <p:spPr bwMode="auto">
              <a:xfrm>
                <a:off x="3177" y="2776"/>
                <a:ext cx="17" cy="14"/>
              </a:xfrm>
              <a:custGeom>
                <a:avLst/>
                <a:gdLst>
                  <a:gd name="T0" fmla="*/ 1 w 34"/>
                  <a:gd name="T1" fmla="*/ 0 h 29"/>
                  <a:gd name="T2" fmla="*/ 1 w 34"/>
                  <a:gd name="T3" fmla="*/ 0 h 29"/>
                  <a:gd name="T4" fmla="*/ 1 w 34"/>
                  <a:gd name="T5" fmla="*/ 0 h 29"/>
                  <a:gd name="T6" fmla="*/ 1 w 34"/>
                  <a:gd name="T7" fmla="*/ 0 h 29"/>
                  <a:gd name="T8" fmla="*/ 1 w 34"/>
                  <a:gd name="T9" fmla="*/ 0 h 29"/>
                  <a:gd name="T10" fmla="*/ 1 w 34"/>
                  <a:gd name="T11" fmla="*/ 0 h 29"/>
                  <a:gd name="T12" fmla="*/ 1 w 34"/>
                  <a:gd name="T13" fmla="*/ 0 h 29"/>
                  <a:gd name="T14" fmla="*/ 1 w 34"/>
                  <a:gd name="T15" fmla="*/ 0 h 29"/>
                  <a:gd name="T16" fmla="*/ 1 w 34"/>
                  <a:gd name="T17" fmla="*/ 0 h 29"/>
                  <a:gd name="T18" fmla="*/ 0 w 34"/>
                  <a:gd name="T19" fmla="*/ 0 h 29"/>
                  <a:gd name="T20" fmla="*/ 1 w 34"/>
                  <a:gd name="T21" fmla="*/ 0 h 29"/>
                  <a:gd name="T22" fmla="*/ 1 w 34"/>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29">
                    <a:moveTo>
                      <a:pt x="2" y="14"/>
                    </a:moveTo>
                    <a:lnTo>
                      <a:pt x="2" y="13"/>
                    </a:lnTo>
                    <a:lnTo>
                      <a:pt x="27" y="29"/>
                    </a:lnTo>
                    <a:lnTo>
                      <a:pt x="34" y="18"/>
                    </a:lnTo>
                    <a:lnTo>
                      <a:pt x="9" y="2"/>
                    </a:lnTo>
                    <a:lnTo>
                      <a:pt x="9" y="0"/>
                    </a:lnTo>
                    <a:lnTo>
                      <a:pt x="9" y="2"/>
                    </a:lnTo>
                    <a:lnTo>
                      <a:pt x="4" y="0"/>
                    </a:lnTo>
                    <a:lnTo>
                      <a:pt x="1" y="4"/>
                    </a:lnTo>
                    <a:lnTo>
                      <a:pt x="0" y="9"/>
                    </a:lnTo>
                    <a:lnTo>
                      <a:pt x="2" y="13"/>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5" name="Freeform 930">
                <a:extLst>
                  <a:ext uri="{FF2B5EF4-FFF2-40B4-BE49-F238E27FC236}">
                    <a16:creationId xmlns:a16="http://schemas.microsoft.com/office/drawing/2014/main" id="{7ABC56CC-7211-4592-867C-67F9396B6BBA}"/>
                  </a:ext>
                </a:extLst>
              </p:cNvPr>
              <p:cNvSpPr>
                <a:spLocks/>
              </p:cNvSpPr>
              <p:nvPr/>
            </p:nvSpPr>
            <p:spPr bwMode="auto">
              <a:xfrm>
                <a:off x="3161" y="2768"/>
                <a:ext cx="20" cy="15"/>
              </a:xfrm>
              <a:custGeom>
                <a:avLst/>
                <a:gdLst>
                  <a:gd name="T0" fmla="*/ 0 w 42"/>
                  <a:gd name="T1" fmla="*/ 1 h 30"/>
                  <a:gd name="T2" fmla="*/ 0 w 42"/>
                  <a:gd name="T3" fmla="*/ 1 h 30"/>
                  <a:gd name="T4" fmla="*/ 0 w 42"/>
                  <a:gd name="T5" fmla="*/ 1 h 30"/>
                  <a:gd name="T6" fmla="*/ 0 w 42"/>
                  <a:gd name="T7" fmla="*/ 1 h 30"/>
                  <a:gd name="T8" fmla="*/ 0 w 42"/>
                  <a:gd name="T9" fmla="*/ 0 h 30"/>
                  <a:gd name="T10" fmla="*/ 0 w 42"/>
                  <a:gd name="T11" fmla="*/ 0 h 30"/>
                  <a:gd name="T12" fmla="*/ 0 w 42"/>
                  <a:gd name="T13" fmla="*/ 0 h 30"/>
                  <a:gd name="T14" fmla="*/ 0 w 42"/>
                  <a:gd name="T15" fmla="*/ 0 h 30"/>
                  <a:gd name="T16" fmla="*/ 0 w 42"/>
                  <a:gd name="T17" fmla="*/ 1 h 30"/>
                  <a:gd name="T18" fmla="*/ 0 w 42"/>
                  <a:gd name="T19" fmla="*/ 1 h 30"/>
                  <a:gd name="T20" fmla="*/ 0 w 42"/>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30">
                    <a:moveTo>
                      <a:pt x="5" y="14"/>
                    </a:moveTo>
                    <a:lnTo>
                      <a:pt x="5" y="14"/>
                    </a:lnTo>
                    <a:lnTo>
                      <a:pt x="35" y="30"/>
                    </a:lnTo>
                    <a:lnTo>
                      <a:pt x="42" y="16"/>
                    </a:lnTo>
                    <a:lnTo>
                      <a:pt x="12" y="0"/>
                    </a:lnTo>
                    <a:lnTo>
                      <a:pt x="6" y="0"/>
                    </a:lnTo>
                    <a:lnTo>
                      <a:pt x="2"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6" name="Freeform 931">
                <a:extLst>
                  <a:ext uri="{FF2B5EF4-FFF2-40B4-BE49-F238E27FC236}">
                    <a16:creationId xmlns:a16="http://schemas.microsoft.com/office/drawing/2014/main" id="{987D3EB3-DF11-43BC-A421-812E7470CDE0}"/>
                  </a:ext>
                </a:extLst>
              </p:cNvPr>
              <p:cNvSpPr>
                <a:spLocks/>
              </p:cNvSpPr>
              <p:nvPr/>
            </p:nvSpPr>
            <p:spPr bwMode="auto">
              <a:xfrm>
                <a:off x="3145" y="2758"/>
                <a:ext cx="22" cy="17"/>
              </a:xfrm>
              <a:custGeom>
                <a:avLst/>
                <a:gdLst>
                  <a:gd name="T0" fmla="*/ 1 w 44"/>
                  <a:gd name="T1" fmla="*/ 1 h 32"/>
                  <a:gd name="T2" fmla="*/ 1 w 44"/>
                  <a:gd name="T3" fmla="*/ 1 h 32"/>
                  <a:gd name="T4" fmla="*/ 1 w 44"/>
                  <a:gd name="T5" fmla="*/ 1 h 32"/>
                  <a:gd name="T6" fmla="*/ 1 w 44"/>
                  <a:gd name="T7" fmla="*/ 1 h 32"/>
                  <a:gd name="T8" fmla="*/ 1 w 44"/>
                  <a:gd name="T9" fmla="*/ 0 h 32"/>
                  <a:gd name="T10" fmla="*/ 1 w 44"/>
                  <a:gd name="T11" fmla="*/ 1 h 32"/>
                  <a:gd name="T12" fmla="*/ 1 w 44"/>
                  <a:gd name="T13" fmla="*/ 0 h 32"/>
                  <a:gd name="T14" fmla="*/ 1 w 44"/>
                  <a:gd name="T15" fmla="*/ 0 h 32"/>
                  <a:gd name="T16" fmla="*/ 1 w 44"/>
                  <a:gd name="T17" fmla="*/ 1 h 32"/>
                  <a:gd name="T18" fmla="*/ 0 w 44"/>
                  <a:gd name="T19" fmla="*/ 1 h 32"/>
                  <a:gd name="T20" fmla="*/ 1 w 44"/>
                  <a:gd name="T21" fmla="*/ 1 h 32"/>
                  <a:gd name="T22" fmla="*/ 1 w 44"/>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2">
                    <a:moveTo>
                      <a:pt x="5" y="13"/>
                    </a:moveTo>
                    <a:lnTo>
                      <a:pt x="5" y="14"/>
                    </a:lnTo>
                    <a:lnTo>
                      <a:pt x="37" y="32"/>
                    </a:lnTo>
                    <a:lnTo>
                      <a:pt x="44" y="18"/>
                    </a:lnTo>
                    <a:lnTo>
                      <a:pt x="12" y="0"/>
                    </a:lnTo>
                    <a:lnTo>
                      <a:pt x="12" y="1"/>
                    </a:lnTo>
                    <a:lnTo>
                      <a:pt x="12" y="0"/>
                    </a:lnTo>
                    <a:lnTo>
                      <a:pt x="6" y="0"/>
                    </a:lnTo>
                    <a:lnTo>
                      <a:pt x="1" y="3"/>
                    </a:lnTo>
                    <a:lnTo>
                      <a:pt x="0" y="9"/>
                    </a:lnTo>
                    <a:lnTo>
                      <a:pt x="5" y="14"/>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7" name="Freeform 932">
                <a:extLst>
                  <a:ext uri="{FF2B5EF4-FFF2-40B4-BE49-F238E27FC236}">
                    <a16:creationId xmlns:a16="http://schemas.microsoft.com/office/drawing/2014/main" id="{AA8C1168-9B5F-4D6D-87A5-4F158EA953B7}"/>
                  </a:ext>
                </a:extLst>
              </p:cNvPr>
              <p:cNvSpPr>
                <a:spLocks/>
              </p:cNvSpPr>
              <p:nvPr/>
            </p:nvSpPr>
            <p:spPr bwMode="auto">
              <a:xfrm>
                <a:off x="3128" y="2748"/>
                <a:ext cx="22" cy="17"/>
              </a:xfrm>
              <a:custGeom>
                <a:avLst/>
                <a:gdLst>
                  <a:gd name="T0" fmla="*/ 1 w 44"/>
                  <a:gd name="T1" fmla="*/ 1 h 34"/>
                  <a:gd name="T2" fmla="*/ 1 w 44"/>
                  <a:gd name="T3" fmla="*/ 1 h 34"/>
                  <a:gd name="T4" fmla="*/ 1 w 44"/>
                  <a:gd name="T5" fmla="*/ 1 h 34"/>
                  <a:gd name="T6" fmla="*/ 1 w 44"/>
                  <a:gd name="T7" fmla="*/ 1 h 34"/>
                  <a:gd name="T8" fmla="*/ 1 w 44"/>
                  <a:gd name="T9" fmla="*/ 1 h 34"/>
                  <a:gd name="T10" fmla="*/ 1 w 44"/>
                  <a:gd name="T11" fmla="*/ 0 h 34"/>
                  <a:gd name="T12" fmla="*/ 1 w 44"/>
                  <a:gd name="T13" fmla="*/ 1 h 34"/>
                  <a:gd name="T14" fmla="*/ 1 w 44"/>
                  <a:gd name="T15" fmla="*/ 0 h 34"/>
                  <a:gd name="T16" fmla="*/ 1 w 44"/>
                  <a:gd name="T17" fmla="*/ 1 h 34"/>
                  <a:gd name="T18" fmla="*/ 0 w 44"/>
                  <a:gd name="T19" fmla="*/ 1 h 34"/>
                  <a:gd name="T20" fmla="*/ 1 w 44"/>
                  <a:gd name="T21" fmla="*/ 1 h 34"/>
                  <a:gd name="T22" fmla="*/ 1 w 44"/>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4">
                    <a:moveTo>
                      <a:pt x="2" y="14"/>
                    </a:moveTo>
                    <a:lnTo>
                      <a:pt x="2" y="13"/>
                    </a:lnTo>
                    <a:lnTo>
                      <a:pt x="37" y="34"/>
                    </a:lnTo>
                    <a:lnTo>
                      <a:pt x="44" y="22"/>
                    </a:lnTo>
                    <a:lnTo>
                      <a:pt x="9" y="1"/>
                    </a:lnTo>
                    <a:lnTo>
                      <a:pt x="9" y="0"/>
                    </a:lnTo>
                    <a:lnTo>
                      <a:pt x="9" y="1"/>
                    </a:lnTo>
                    <a:lnTo>
                      <a:pt x="5" y="0"/>
                    </a:lnTo>
                    <a:lnTo>
                      <a:pt x="1" y="4"/>
                    </a:lnTo>
                    <a:lnTo>
                      <a:pt x="0" y="8"/>
                    </a:lnTo>
                    <a:lnTo>
                      <a:pt x="2" y="13"/>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8" name="Freeform 933">
                <a:extLst>
                  <a:ext uri="{FF2B5EF4-FFF2-40B4-BE49-F238E27FC236}">
                    <a16:creationId xmlns:a16="http://schemas.microsoft.com/office/drawing/2014/main" id="{2904B755-99C9-4181-897E-53C6575EB5C1}"/>
                  </a:ext>
                </a:extLst>
              </p:cNvPr>
              <p:cNvSpPr>
                <a:spLocks/>
              </p:cNvSpPr>
              <p:nvPr/>
            </p:nvSpPr>
            <p:spPr bwMode="auto">
              <a:xfrm>
                <a:off x="3109" y="2738"/>
                <a:ext cx="24" cy="17"/>
              </a:xfrm>
              <a:custGeom>
                <a:avLst/>
                <a:gdLst>
                  <a:gd name="T0" fmla="*/ 1 w 48"/>
                  <a:gd name="T1" fmla="*/ 0 h 35"/>
                  <a:gd name="T2" fmla="*/ 1 w 48"/>
                  <a:gd name="T3" fmla="*/ 0 h 35"/>
                  <a:gd name="T4" fmla="*/ 1 w 48"/>
                  <a:gd name="T5" fmla="*/ 0 h 35"/>
                  <a:gd name="T6" fmla="*/ 1 w 48"/>
                  <a:gd name="T7" fmla="*/ 0 h 35"/>
                  <a:gd name="T8" fmla="*/ 1 w 48"/>
                  <a:gd name="T9" fmla="*/ 0 h 35"/>
                  <a:gd name="T10" fmla="*/ 1 w 48"/>
                  <a:gd name="T11" fmla="*/ 0 h 35"/>
                  <a:gd name="T12" fmla="*/ 1 w 48"/>
                  <a:gd name="T13" fmla="*/ 0 h 35"/>
                  <a:gd name="T14" fmla="*/ 1 w 48"/>
                  <a:gd name="T15" fmla="*/ 0 h 35"/>
                  <a:gd name="T16" fmla="*/ 1 w 48"/>
                  <a:gd name="T17" fmla="*/ 0 h 35"/>
                  <a:gd name="T18" fmla="*/ 0 w 48"/>
                  <a:gd name="T19" fmla="*/ 0 h 35"/>
                  <a:gd name="T20" fmla="*/ 1 w 48"/>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35">
                    <a:moveTo>
                      <a:pt x="4" y="14"/>
                    </a:moveTo>
                    <a:lnTo>
                      <a:pt x="4" y="14"/>
                    </a:lnTo>
                    <a:lnTo>
                      <a:pt x="41" y="35"/>
                    </a:lnTo>
                    <a:lnTo>
                      <a:pt x="48" y="21"/>
                    </a:lnTo>
                    <a:lnTo>
                      <a:pt x="11" y="0"/>
                    </a:lnTo>
                    <a:lnTo>
                      <a:pt x="6" y="0"/>
                    </a:lnTo>
                    <a:lnTo>
                      <a:pt x="1" y="4"/>
                    </a:lnTo>
                    <a:lnTo>
                      <a:pt x="0"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9" name="Freeform 934">
                <a:extLst>
                  <a:ext uri="{FF2B5EF4-FFF2-40B4-BE49-F238E27FC236}">
                    <a16:creationId xmlns:a16="http://schemas.microsoft.com/office/drawing/2014/main" id="{1906228B-0CD3-4780-97B6-5D549EF94888}"/>
                  </a:ext>
                </a:extLst>
              </p:cNvPr>
              <p:cNvSpPr>
                <a:spLocks/>
              </p:cNvSpPr>
              <p:nvPr/>
            </p:nvSpPr>
            <p:spPr bwMode="auto">
              <a:xfrm>
                <a:off x="3090" y="2727"/>
                <a:ext cx="25" cy="18"/>
              </a:xfrm>
              <a:custGeom>
                <a:avLst/>
                <a:gdLst>
                  <a:gd name="T0" fmla="*/ 1 w 48"/>
                  <a:gd name="T1" fmla="*/ 1 h 34"/>
                  <a:gd name="T2" fmla="*/ 1 w 48"/>
                  <a:gd name="T3" fmla="*/ 1 h 34"/>
                  <a:gd name="T4" fmla="*/ 1 w 48"/>
                  <a:gd name="T5" fmla="*/ 1 h 34"/>
                  <a:gd name="T6" fmla="*/ 1 w 48"/>
                  <a:gd name="T7" fmla="*/ 1 h 34"/>
                  <a:gd name="T8" fmla="*/ 1 w 48"/>
                  <a:gd name="T9" fmla="*/ 0 h 34"/>
                  <a:gd name="T10" fmla="*/ 1 w 48"/>
                  <a:gd name="T11" fmla="*/ 0 h 34"/>
                  <a:gd name="T12" fmla="*/ 1 w 48"/>
                  <a:gd name="T13" fmla="*/ 0 h 34"/>
                  <a:gd name="T14" fmla="*/ 1 w 48"/>
                  <a:gd name="T15" fmla="*/ 0 h 34"/>
                  <a:gd name="T16" fmla="*/ 1 w 48"/>
                  <a:gd name="T17" fmla="*/ 1 h 34"/>
                  <a:gd name="T18" fmla="*/ 0 w 48"/>
                  <a:gd name="T19" fmla="*/ 1 h 34"/>
                  <a:gd name="T20" fmla="*/ 1 w 48"/>
                  <a:gd name="T21" fmla="*/ 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34">
                    <a:moveTo>
                      <a:pt x="5" y="14"/>
                    </a:moveTo>
                    <a:lnTo>
                      <a:pt x="5" y="14"/>
                    </a:lnTo>
                    <a:lnTo>
                      <a:pt x="41" y="34"/>
                    </a:lnTo>
                    <a:lnTo>
                      <a:pt x="48" y="20"/>
                    </a:lnTo>
                    <a:lnTo>
                      <a:pt x="11" y="0"/>
                    </a:lnTo>
                    <a:lnTo>
                      <a:pt x="6" y="0"/>
                    </a:lnTo>
                    <a:lnTo>
                      <a:pt x="1" y="3"/>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0" name="Freeform 935">
                <a:extLst>
                  <a:ext uri="{FF2B5EF4-FFF2-40B4-BE49-F238E27FC236}">
                    <a16:creationId xmlns:a16="http://schemas.microsoft.com/office/drawing/2014/main" id="{20036459-56E8-41DB-A0D5-484D19B8E6C2}"/>
                  </a:ext>
                </a:extLst>
              </p:cNvPr>
              <p:cNvSpPr>
                <a:spLocks/>
              </p:cNvSpPr>
              <p:nvPr/>
            </p:nvSpPr>
            <p:spPr bwMode="auto">
              <a:xfrm>
                <a:off x="3072" y="2717"/>
                <a:ext cx="24" cy="17"/>
              </a:xfrm>
              <a:custGeom>
                <a:avLst/>
                <a:gdLst>
                  <a:gd name="T0" fmla="*/ 1 w 48"/>
                  <a:gd name="T1" fmla="*/ 0 h 35"/>
                  <a:gd name="T2" fmla="*/ 1 w 48"/>
                  <a:gd name="T3" fmla="*/ 0 h 35"/>
                  <a:gd name="T4" fmla="*/ 1 w 48"/>
                  <a:gd name="T5" fmla="*/ 0 h 35"/>
                  <a:gd name="T6" fmla="*/ 1 w 48"/>
                  <a:gd name="T7" fmla="*/ 0 h 35"/>
                  <a:gd name="T8" fmla="*/ 1 w 48"/>
                  <a:gd name="T9" fmla="*/ 0 h 35"/>
                  <a:gd name="T10" fmla="*/ 1 w 48"/>
                  <a:gd name="T11" fmla="*/ 0 h 35"/>
                  <a:gd name="T12" fmla="*/ 1 w 48"/>
                  <a:gd name="T13" fmla="*/ 0 h 35"/>
                  <a:gd name="T14" fmla="*/ 1 w 48"/>
                  <a:gd name="T15" fmla="*/ 0 h 35"/>
                  <a:gd name="T16" fmla="*/ 1 w 48"/>
                  <a:gd name="T17" fmla="*/ 0 h 35"/>
                  <a:gd name="T18" fmla="*/ 0 w 48"/>
                  <a:gd name="T19" fmla="*/ 0 h 35"/>
                  <a:gd name="T20" fmla="*/ 1 w 48"/>
                  <a:gd name="T21" fmla="*/ 0 h 35"/>
                  <a:gd name="T22" fmla="*/ 1 w 48"/>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35">
                    <a:moveTo>
                      <a:pt x="5" y="13"/>
                    </a:moveTo>
                    <a:lnTo>
                      <a:pt x="5" y="14"/>
                    </a:lnTo>
                    <a:lnTo>
                      <a:pt x="42" y="35"/>
                    </a:lnTo>
                    <a:lnTo>
                      <a:pt x="48" y="21"/>
                    </a:lnTo>
                    <a:lnTo>
                      <a:pt x="12" y="0"/>
                    </a:lnTo>
                    <a:lnTo>
                      <a:pt x="12" y="1"/>
                    </a:lnTo>
                    <a:lnTo>
                      <a:pt x="12" y="0"/>
                    </a:lnTo>
                    <a:lnTo>
                      <a:pt x="6" y="0"/>
                    </a:lnTo>
                    <a:lnTo>
                      <a:pt x="1" y="3"/>
                    </a:lnTo>
                    <a:lnTo>
                      <a:pt x="0" y="9"/>
                    </a:lnTo>
                    <a:lnTo>
                      <a:pt x="5" y="14"/>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1" name="Freeform 936">
                <a:extLst>
                  <a:ext uri="{FF2B5EF4-FFF2-40B4-BE49-F238E27FC236}">
                    <a16:creationId xmlns:a16="http://schemas.microsoft.com/office/drawing/2014/main" id="{8DF28F8B-425B-4A63-A41C-46DF5D775AE9}"/>
                  </a:ext>
                </a:extLst>
              </p:cNvPr>
              <p:cNvSpPr>
                <a:spLocks/>
              </p:cNvSpPr>
              <p:nvPr/>
            </p:nvSpPr>
            <p:spPr bwMode="auto">
              <a:xfrm>
                <a:off x="3055" y="2705"/>
                <a:ext cx="23" cy="18"/>
              </a:xfrm>
              <a:custGeom>
                <a:avLst/>
                <a:gdLst>
                  <a:gd name="T0" fmla="*/ 0 w 47"/>
                  <a:gd name="T1" fmla="*/ 1 h 36"/>
                  <a:gd name="T2" fmla="*/ 0 w 47"/>
                  <a:gd name="T3" fmla="*/ 1 h 36"/>
                  <a:gd name="T4" fmla="*/ 0 w 47"/>
                  <a:gd name="T5" fmla="*/ 1 h 36"/>
                  <a:gd name="T6" fmla="*/ 0 w 47"/>
                  <a:gd name="T7" fmla="*/ 1 h 36"/>
                  <a:gd name="T8" fmla="*/ 0 w 47"/>
                  <a:gd name="T9" fmla="*/ 1 h 36"/>
                  <a:gd name="T10" fmla="*/ 0 w 47"/>
                  <a:gd name="T11" fmla="*/ 0 h 36"/>
                  <a:gd name="T12" fmla="*/ 0 w 47"/>
                  <a:gd name="T13" fmla="*/ 1 h 36"/>
                  <a:gd name="T14" fmla="*/ 0 w 47"/>
                  <a:gd name="T15" fmla="*/ 0 h 36"/>
                  <a:gd name="T16" fmla="*/ 0 w 47"/>
                  <a:gd name="T17" fmla="*/ 1 h 36"/>
                  <a:gd name="T18" fmla="*/ 0 w 47"/>
                  <a:gd name="T19" fmla="*/ 1 h 36"/>
                  <a:gd name="T20" fmla="*/ 0 w 47"/>
                  <a:gd name="T21" fmla="*/ 1 h 36"/>
                  <a:gd name="T22" fmla="*/ 0 w 47"/>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36">
                    <a:moveTo>
                      <a:pt x="3" y="14"/>
                    </a:moveTo>
                    <a:lnTo>
                      <a:pt x="3" y="13"/>
                    </a:lnTo>
                    <a:lnTo>
                      <a:pt x="40" y="36"/>
                    </a:lnTo>
                    <a:lnTo>
                      <a:pt x="47" y="24"/>
                    </a:lnTo>
                    <a:lnTo>
                      <a:pt x="10" y="1"/>
                    </a:lnTo>
                    <a:lnTo>
                      <a:pt x="10" y="0"/>
                    </a:lnTo>
                    <a:lnTo>
                      <a:pt x="10" y="1"/>
                    </a:lnTo>
                    <a:lnTo>
                      <a:pt x="5" y="0"/>
                    </a:lnTo>
                    <a:lnTo>
                      <a:pt x="2" y="3"/>
                    </a:lnTo>
                    <a:lnTo>
                      <a:pt x="0" y="8"/>
                    </a:lnTo>
                    <a:lnTo>
                      <a:pt x="3" y="13"/>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2" name="Freeform 937">
                <a:extLst>
                  <a:ext uri="{FF2B5EF4-FFF2-40B4-BE49-F238E27FC236}">
                    <a16:creationId xmlns:a16="http://schemas.microsoft.com/office/drawing/2014/main" id="{210D05F4-C2FE-4352-82E3-A7FFC20C9624}"/>
                  </a:ext>
                </a:extLst>
              </p:cNvPr>
              <p:cNvSpPr>
                <a:spLocks/>
              </p:cNvSpPr>
              <p:nvPr/>
            </p:nvSpPr>
            <p:spPr bwMode="auto">
              <a:xfrm>
                <a:off x="3035" y="2695"/>
                <a:ext cx="24" cy="17"/>
              </a:xfrm>
              <a:custGeom>
                <a:avLst/>
                <a:gdLst>
                  <a:gd name="T0" fmla="*/ 0 w 49"/>
                  <a:gd name="T1" fmla="*/ 0 h 35"/>
                  <a:gd name="T2" fmla="*/ 0 w 49"/>
                  <a:gd name="T3" fmla="*/ 0 h 35"/>
                  <a:gd name="T4" fmla="*/ 0 w 49"/>
                  <a:gd name="T5" fmla="*/ 0 h 35"/>
                  <a:gd name="T6" fmla="*/ 0 w 49"/>
                  <a:gd name="T7" fmla="*/ 0 h 35"/>
                  <a:gd name="T8" fmla="*/ 0 w 49"/>
                  <a:gd name="T9" fmla="*/ 0 h 35"/>
                  <a:gd name="T10" fmla="*/ 0 w 49"/>
                  <a:gd name="T11" fmla="*/ 0 h 35"/>
                  <a:gd name="T12" fmla="*/ 0 w 49"/>
                  <a:gd name="T13" fmla="*/ 0 h 35"/>
                  <a:gd name="T14" fmla="*/ 0 w 49"/>
                  <a:gd name="T15" fmla="*/ 0 h 35"/>
                  <a:gd name="T16" fmla="*/ 0 w 49"/>
                  <a:gd name="T17" fmla="*/ 0 h 35"/>
                  <a:gd name="T18" fmla="*/ 0 w 49"/>
                  <a:gd name="T19" fmla="*/ 0 h 35"/>
                  <a:gd name="T20" fmla="*/ 0 w 49"/>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35">
                    <a:moveTo>
                      <a:pt x="5" y="14"/>
                    </a:moveTo>
                    <a:lnTo>
                      <a:pt x="5" y="14"/>
                    </a:lnTo>
                    <a:lnTo>
                      <a:pt x="42" y="35"/>
                    </a:lnTo>
                    <a:lnTo>
                      <a:pt x="49" y="21"/>
                    </a:lnTo>
                    <a:lnTo>
                      <a:pt x="12" y="0"/>
                    </a:lnTo>
                    <a:lnTo>
                      <a:pt x="6" y="0"/>
                    </a:lnTo>
                    <a:lnTo>
                      <a:pt x="1" y="4"/>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3" name="Freeform 938">
                <a:extLst>
                  <a:ext uri="{FF2B5EF4-FFF2-40B4-BE49-F238E27FC236}">
                    <a16:creationId xmlns:a16="http://schemas.microsoft.com/office/drawing/2014/main" id="{04A522FF-C1AB-47EE-92B3-5F4C6E461287}"/>
                  </a:ext>
                </a:extLst>
              </p:cNvPr>
              <p:cNvSpPr>
                <a:spLocks/>
              </p:cNvSpPr>
              <p:nvPr/>
            </p:nvSpPr>
            <p:spPr bwMode="auto">
              <a:xfrm>
                <a:off x="3017" y="2685"/>
                <a:ext cx="24" cy="17"/>
              </a:xfrm>
              <a:custGeom>
                <a:avLst/>
                <a:gdLst>
                  <a:gd name="T0" fmla="*/ 0 w 49"/>
                  <a:gd name="T1" fmla="*/ 0 h 35"/>
                  <a:gd name="T2" fmla="*/ 0 w 49"/>
                  <a:gd name="T3" fmla="*/ 0 h 35"/>
                  <a:gd name="T4" fmla="*/ 0 w 49"/>
                  <a:gd name="T5" fmla="*/ 0 h 35"/>
                  <a:gd name="T6" fmla="*/ 0 w 49"/>
                  <a:gd name="T7" fmla="*/ 0 h 35"/>
                  <a:gd name="T8" fmla="*/ 0 w 49"/>
                  <a:gd name="T9" fmla="*/ 0 h 35"/>
                  <a:gd name="T10" fmla="*/ 0 w 49"/>
                  <a:gd name="T11" fmla="*/ 0 h 35"/>
                  <a:gd name="T12" fmla="*/ 0 w 49"/>
                  <a:gd name="T13" fmla="*/ 0 h 35"/>
                  <a:gd name="T14" fmla="*/ 0 w 49"/>
                  <a:gd name="T15" fmla="*/ 0 h 35"/>
                  <a:gd name="T16" fmla="*/ 0 w 49"/>
                  <a:gd name="T17" fmla="*/ 0 h 35"/>
                  <a:gd name="T18" fmla="*/ 0 w 49"/>
                  <a:gd name="T19" fmla="*/ 0 h 35"/>
                  <a:gd name="T20" fmla="*/ 0 w 49"/>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35">
                    <a:moveTo>
                      <a:pt x="5" y="14"/>
                    </a:moveTo>
                    <a:lnTo>
                      <a:pt x="5" y="14"/>
                    </a:lnTo>
                    <a:lnTo>
                      <a:pt x="42" y="35"/>
                    </a:lnTo>
                    <a:lnTo>
                      <a:pt x="49" y="21"/>
                    </a:lnTo>
                    <a:lnTo>
                      <a:pt x="12" y="0"/>
                    </a:lnTo>
                    <a:lnTo>
                      <a:pt x="6" y="0"/>
                    </a:lnTo>
                    <a:lnTo>
                      <a:pt x="2"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4" name="Freeform 939">
                <a:extLst>
                  <a:ext uri="{FF2B5EF4-FFF2-40B4-BE49-F238E27FC236}">
                    <a16:creationId xmlns:a16="http://schemas.microsoft.com/office/drawing/2014/main" id="{759D0695-B5B5-4165-A27C-0D355320A3D0}"/>
                  </a:ext>
                </a:extLst>
              </p:cNvPr>
              <p:cNvSpPr>
                <a:spLocks/>
              </p:cNvSpPr>
              <p:nvPr/>
            </p:nvSpPr>
            <p:spPr bwMode="auto">
              <a:xfrm>
                <a:off x="2999" y="2676"/>
                <a:ext cx="23" cy="16"/>
              </a:xfrm>
              <a:custGeom>
                <a:avLst/>
                <a:gdLst>
                  <a:gd name="T0" fmla="*/ 1 w 46"/>
                  <a:gd name="T1" fmla="*/ 1 h 32"/>
                  <a:gd name="T2" fmla="*/ 1 w 46"/>
                  <a:gd name="T3" fmla="*/ 1 h 32"/>
                  <a:gd name="T4" fmla="*/ 1 w 46"/>
                  <a:gd name="T5" fmla="*/ 1 h 32"/>
                  <a:gd name="T6" fmla="*/ 1 w 46"/>
                  <a:gd name="T7" fmla="*/ 1 h 32"/>
                  <a:gd name="T8" fmla="*/ 1 w 46"/>
                  <a:gd name="T9" fmla="*/ 0 h 32"/>
                  <a:gd name="T10" fmla="*/ 1 w 46"/>
                  <a:gd name="T11" fmla="*/ 0 h 32"/>
                  <a:gd name="T12" fmla="*/ 1 w 46"/>
                  <a:gd name="T13" fmla="*/ 0 h 32"/>
                  <a:gd name="T14" fmla="*/ 1 w 46"/>
                  <a:gd name="T15" fmla="*/ 0 h 32"/>
                  <a:gd name="T16" fmla="*/ 1 w 46"/>
                  <a:gd name="T17" fmla="*/ 1 h 32"/>
                  <a:gd name="T18" fmla="*/ 0 w 46"/>
                  <a:gd name="T19" fmla="*/ 1 h 32"/>
                  <a:gd name="T20" fmla="*/ 1 w 46"/>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2">
                    <a:moveTo>
                      <a:pt x="4" y="14"/>
                    </a:moveTo>
                    <a:lnTo>
                      <a:pt x="4" y="14"/>
                    </a:lnTo>
                    <a:lnTo>
                      <a:pt x="39" y="32"/>
                    </a:lnTo>
                    <a:lnTo>
                      <a:pt x="46" y="18"/>
                    </a:lnTo>
                    <a:lnTo>
                      <a:pt x="11" y="0"/>
                    </a:lnTo>
                    <a:lnTo>
                      <a:pt x="6" y="0"/>
                    </a:lnTo>
                    <a:lnTo>
                      <a:pt x="1" y="3"/>
                    </a:lnTo>
                    <a:lnTo>
                      <a:pt x="0" y="9"/>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5" name="Freeform 940">
                <a:extLst>
                  <a:ext uri="{FF2B5EF4-FFF2-40B4-BE49-F238E27FC236}">
                    <a16:creationId xmlns:a16="http://schemas.microsoft.com/office/drawing/2014/main" id="{186F2F6E-A00A-475C-9ECD-79C8F1E64AB8}"/>
                  </a:ext>
                </a:extLst>
              </p:cNvPr>
              <p:cNvSpPr>
                <a:spLocks/>
              </p:cNvSpPr>
              <p:nvPr/>
            </p:nvSpPr>
            <p:spPr bwMode="auto">
              <a:xfrm>
                <a:off x="2983" y="2666"/>
                <a:ext cx="22" cy="16"/>
              </a:xfrm>
              <a:custGeom>
                <a:avLst/>
                <a:gdLst>
                  <a:gd name="T0" fmla="*/ 1 w 43"/>
                  <a:gd name="T1" fmla="*/ 1 h 32"/>
                  <a:gd name="T2" fmla="*/ 1 w 43"/>
                  <a:gd name="T3" fmla="*/ 1 h 32"/>
                  <a:gd name="T4" fmla="*/ 1 w 43"/>
                  <a:gd name="T5" fmla="*/ 1 h 32"/>
                  <a:gd name="T6" fmla="*/ 1 w 43"/>
                  <a:gd name="T7" fmla="*/ 1 h 32"/>
                  <a:gd name="T8" fmla="*/ 1 w 43"/>
                  <a:gd name="T9" fmla="*/ 0 h 32"/>
                  <a:gd name="T10" fmla="*/ 1 w 43"/>
                  <a:gd name="T11" fmla="*/ 1 h 32"/>
                  <a:gd name="T12" fmla="*/ 1 w 43"/>
                  <a:gd name="T13" fmla="*/ 0 h 32"/>
                  <a:gd name="T14" fmla="*/ 1 w 43"/>
                  <a:gd name="T15" fmla="*/ 0 h 32"/>
                  <a:gd name="T16" fmla="*/ 1 w 43"/>
                  <a:gd name="T17" fmla="*/ 1 h 32"/>
                  <a:gd name="T18" fmla="*/ 0 w 43"/>
                  <a:gd name="T19" fmla="*/ 1 h 32"/>
                  <a:gd name="T20" fmla="*/ 1 w 43"/>
                  <a:gd name="T21" fmla="*/ 1 h 32"/>
                  <a:gd name="T22" fmla="*/ 1 w 43"/>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2">
                    <a:moveTo>
                      <a:pt x="4" y="12"/>
                    </a:moveTo>
                    <a:lnTo>
                      <a:pt x="4" y="13"/>
                    </a:lnTo>
                    <a:lnTo>
                      <a:pt x="36" y="32"/>
                    </a:lnTo>
                    <a:lnTo>
                      <a:pt x="43" y="18"/>
                    </a:lnTo>
                    <a:lnTo>
                      <a:pt x="11" y="0"/>
                    </a:lnTo>
                    <a:lnTo>
                      <a:pt x="11" y="1"/>
                    </a:lnTo>
                    <a:lnTo>
                      <a:pt x="11" y="0"/>
                    </a:lnTo>
                    <a:lnTo>
                      <a:pt x="5" y="0"/>
                    </a:lnTo>
                    <a:lnTo>
                      <a:pt x="1" y="3"/>
                    </a:lnTo>
                    <a:lnTo>
                      <a:pt x="0" y="9"/>
                    </a:lnTo>
                    <a:lnTo>
                      <a:pt x="4" y="13"/>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6" name="Freeform 941">
                <a:extLst>
                  <a:ext uri="{FF2B5EF4-FFF2-40B4-BE49-F238E27FC236}">
                    <a16:creationId xmlns:a16="http://schemas.microsoft.com/office/drawing/2014/main" id="{FF3C8026-63E0-4BAF-91B6-BA2444F7A445}"/>
                  </a:ext>
                </a:extLst>
              </p:cNvPr>
              <p:cNvSpPr>
                <a:spLocks/>
              </p:cNvSpPr>
              <p:nvPr/>
            </p:nvSpPr>
            <p:spPr bwMode="auto">
              <a:xfrm>
                <a:off x="2971" y="2657"/>
                <a:ext cx="18" cy="16"/>
              </a:xfrm>
              <a:custGeom>
                <a:avLst/>
                <a:gdLst>
                  <a:gd name="T0" fmla="*/ 0 w 37"/>
                  <a:gd name="T1" fmla="*/ 1 h 31"/>
                  <a:gd name="T2" fmla="*/ 0 w 37"/>
                  <a:gd name="T3" fmla="*/ 1 h 31"/>
                  <a:gd name="T4" fmla="*/ 0 w 37"/>
                  <a:gd name="T5" fmla="*/ 1 h 31"/>
                  <a:gd name="T6" fmla="*/ 0 w 37"/>
                  <a:gd name="T7" fmla="*/ 1 h 31"/>
                  <a:gd name="T8" fmla="*/ 0 w 37"/>
                  <a:gd name="T9" fmla="*/ 1 h 31"/>
                  <a:gd name="T10" fmla="*/ 0 w 37"/>
                  <a:gd name="T11" fmla="*/ 0 h 31"/>
                  <a:gd name="T12" fmla="*/ 0 w 37"/>
                  <a:gd name="T13" fmla="*/ 1 h 31"/>
                  <a:gd name="T14" fmla="*/ 0 w 37"/>
                  <a:gd name="T15" fmla="*/ 0 h 31"/>
                  <a:gd name="T16" fmla="*/ 0 w 37"/>
                  <a:gd name="T17" fmla="*/ 1 h 31"/>
                  <a:gd name="T18" fmla="*/ 0 w 37"/>
                  <a:gd name="T19" fmla="*/ 1 h 31"/>
                  <a:gd name="T20" fmla="*/ 0 w 37"/>
                  <a:gd name="T21" fmla="*/ 1 h 31"/>
                  <a:gd name="T22" fmla="*/ 0 w 37"/>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1">
                    <a:moveTo>
                      <a:pt x="3" y="14"/>
                    </a:moveTo>
                    <a:lnTo>
                      <a:pt x="3" y="13"/>
                    </a:lnTo>
                    <a:lnTo>
                      <a:pt x="30" y="31"/>
                    </a:lnTo>
                    <a:lnTo>
                      <a:pt x="37" y="20"/>
                    </a:lnTo>
                    <a:lnTo>
                      <a:pt x="9" y="1"/>
                    </a:lnTo>
                    <a:lnTo>
                      <a:pt x="9" y="0"/>
                    </a:lnTo>
                    <a:lnTo>
                      <a:pt x="9" y="1"/>
                    </a:lnTo>
                    <a:lnTo>
                      <a:pt x="5" y="0"/>
                    </a:lnTo>
                    <a:lnTo>
                      <a:pt x="1" y="4"/>
                    </a:lnTo>
                    <a:lnTo>
                      <a:pt x="0" y="8"/>
                    </a:lnTo>
                    <a:lnTo>
                      <a:pt x="3" y="13"/>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7" name="Freeform 942">
                <a:extLst>
                  <a:ext uri="{FF2B5EF4-FFF2-40B4-BE49-F238E27FC236}">
                    <a16:creationId xmlns:a16="http://schemas.microsoft.com/office/drawing/2014/main" id="{71F4D79E-B822-4EE9-91B6-E3EA88BCB505}"/>
                  </a:ext>
                </a:extLst>
              </p:cNvPr>
              <p:cNvSpPr>
                <a:spLocks/>
              </p:cNvSpPr>
              <p:nvPr/>
            </p:nvSpPr>
            <p:spPr bwMode="auto">
              <a:xfrm>
                <a:off x="2956" y="2650"/>
                <a:ext cx="19" cy="14"/>
              </a:xfrm>
              <a:custGeom>
                <a:avLst/>
                <a:gdLst>
                  <a:gd name="T0" fmla="*/ 0 w 39"/>
                  <a:gd name="T1" fmla="*/ 1 h 28"/>
                  <a:gd name="T2" fmla="*/ 0 w 39"/>
                  <a:gd name="T3" fmla="*/ 1 h 28"/>
                  <a:gd name="T4" fmla="*/ 0 w 39"/>
                  <a:gd name="T5" fmla="*/ 1 h 28"/>
                  <a:gd name="T6" fmla="*/ 0 w 39"/>
                  <a:gd name="T7" fmla="*/ 1 h 28"/>
                  <a:gd name="T8" fmla="*/ 0 w 39"/>
                  <a:gd name="T9" fmla="*/ 0 h 28"/>
                  <a:gd name="T10" fmla="*/ 0 w 39"/>
                  <a:gd name="T11" fmla="*/ 1 h 28"/>
                  <a:gd name="T12" fmla="*/ 0 w 39"/>
                  <a:gd name="T13" fmla="*/ 0 h 28"/>
                  <a:gd name="T14" fmla="*/ 0 w 39"/>
                  <a:gd name="T15" fmla="*/ 0 h 28"/>
                  <a:gd name="T16" fmla="*/ 0 w 39"/>
                  <a:gd name="T17" fmla="*/ 1 h 28"/>
                  <a:gd name="T18" fmla="*/ 0 w 39"/>
                  <a:gd name="T19" fmla="*/ 1 h 28"/>
                  <a:gd name="T20" fmla="*/ 0 w 39"/>
                  <a:gd name="T21" fmla="*/ 1 h 28"/>
                  <a:gd name="T22" fmla="*/ 0 w 39"/>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8">
                    <a:moveTo>
                      <a:pt x="5" y="13"/>
                    </a:moveTo>
                    <a:lnTo>
                      <a:pt x="5" y="14"/>
                    </a:lnTo>
                    <a:lnTo>
                      <a:pt x="33" y="28"/>
                    </a:lnTo>
                    <a:lnTo>
                      <a:pt x="39" y="14"/>
                    </a:lnTo>
                    <a:lnTo>
                      <a:pt x="12" y="0"/>
                    </a:lnTo>
                    <a:lnTo>
                      <a:pt x="12" y="1"/>
                    </a:lnTo>
                    <a:lnTo>
                      <a:pt x="12" y="0"/>
                    </a:lnTo>
                    <a:lnTo>
                      <a:pt x="6" y="0"/>
                    </a:lnTo>
                    <a:lnTo>
                      <a:pt x="1" y="4"/>
                    </a:lnTo>
                    <a:lnTo>
                      <a:pt x="0" y="10"/>
                    </a:lnTo>
                    <a:lnTo>
                      <a:pt x="5" y="14"/>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8" name="Freeform 943">
                <a:extLst>
                  <a:ext uri="{FF2B5EF4-FFF2-40B4-BE49-F238E27FC236}">
                    <a16:creationId xmlns:a16="http://schemas.microsoft.com/office/drawing/2014/main" id="{FBBAC05A-A040-4E40-9E35-62C0D78FF3D8}"/>
                  </a:ext>
                </a:extLst>
              </p:cNvPr>
              <p:cNvSpPr>
                <a:spLocks/>
              </p:cNvSpPr>
              <p:nvPr/>
            </p:nvSpPr>
            <p:spPr bwMode="auto">
              <a:xfrm>
                <a:off x="2945" y="2643"/>
                <a:ext cx="16" cy="14"/>
              </a:xfrm>
              <a:custGeom>
                <a:avLst/>
                <a:gdLst>
                  <a:gd name="T0" fmla="*/ 1 w 32"/>
                  <a:gd name="T1" fmla="*/ 1 h 26"/>
                  <a:gd name="T2" fmla="*/ 1 w 32"/>
                  <a:gd name="T3" fmla="*/ 1 h 26"/>
                  <a:gd name="T4" fmla="*/ 1 w 32"/>
                  <a:gd name="T5" fmla="*/ 1 h 26"/>
                  <a:gd name="T6" fmla="*/ 1 w 32"/>
                  <a:gd name="T7" fmla="*/ 1 h 26"/>
                  <a:gd name="T8" fmla="*/ 1 w 32"/>
                  <a:gd name="T9" fmla="*/ 1 h 26"/>
                  <a:gd name="T10" fmla="*/ 1 w 32"/>
                  <a:gd name="T11" fmla="*/ 0 h 26"/>
                  <a:gd name="T12" fmla="*/ 1 w 32"/>
                  <a:gd name="T13" fmla="*/ 1 h 26"/>
                  <a:gd name="T14" fmla="*/ 1 w 32"/>
                  <a:gd name="T15" fmla="*/ 0 h 26"/>
                  <a:gd name="T16" fmla="*/ 1 w 32"/>
                  <a:gd name="T17" fmla="*/ 1 h 26"/>
                  <a:gd name="T18" fmla="*/ 0 w 32"/>
                  <a:gd name="T19" fmla="*/ 1 h 26"/>
                  <a:gd name="T20" fmla="*/ 1 w 32"/>
                  <a:gd name="T21" fmla="*/ 1 h 26"/>
                  <a:gd name="T22" fmla="*/ 1 w 32"/>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6">
                    <a:moveTo>
                      <a:pt x="3" y="13"/>
                    </a:moveTo>
                    <a:lnTo>
                      <a:pt x="2" y="12"/>
                    </a:lnTo>
                    <a:lnTo>
                      <a:pt x="25" y="26"/>
                    </a:lnTo>
                    <a:lnTo>
                      <a:pt x="32" y="14"/>
                    </a:lnTo>
                    <a:lnTo>
                      <a:pt x="9" y="1"/>
                    </a:lnTo>
                    <a:lnTo>
                      <a:pt x="8" y="0"/>
                    </a:lnTo>
                    <a:lnTo>
                      <a:pt x="9" y="1"/>
                    </a:lnTo>
                    <a:lnTo>
                      <a:pt x="4" y="0"/>
                    </a:lnTo>
                    <a:lnTo>
                      <a:pt x="1" y="3"/>
                    </a:lnTo>
                    <a:lnTo>
                      <a:pt x="0" y="8"/>
                    </a:lnTo>
                    <a:lnTo>
                      <a:pt x="2" y="12"/>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9" name="Freeform 944">
                <a:extLst>
                  <a:ext uri="{FF2B5EF4-FFF2-40B4-BE49-F238E27FC236}">
                    <a16:creationId xmlns:a16="http://schemas.microsoft.com/office/drawing/2014/main" id="{3259C85B-E872-4BDB-AE8E-F2824B8211F7}"/>
                  </a:ext>
                </a:extLst>
              </p:cNvPr>
              <p:cNvSpPr>
                <a:spLocks/>
              </p:cNvSpPr>
              <p:nvPr/>
            </p:nvSpPr>
            <p:spPr bwMode="auto">
              <a:xfrm>
                <a:off x="2924" y="2634"/>
                <a:ext cx="25" cy="16"/>
              </a:xfrm>
              <a:custGeom>
                <a:avLst/>
                <a:gdLst>
                  <a:gd name="T0" fmla="*/ 0 w 51"/>
                  <a:gd name="T1" fmla="*/ 1 h 32"/>
                  <a:gd name="T2" fmla="*/ 0 w 51"/>
                  <a:gd name="T3" fmla="*/ 1 h 32"/>
                  <a:gd name="T4" fmla="*/ 0 w 51"/>
                  <a:gd name="T5" fmla="*/ 1 h 32"/>
                  <a:gd name="T6" fmla="*/ 0 w 51"/>
                  <a:gd name="T7" fmla="*/ 1 h 32"/>
                  <a:gd name="T8" fmla="*/ 0 w 51"/>
                  <a:gd name="T9" fmla="*/ 0 h 32"/>
                  <a:gd name="T10" fmla="*/ 0 w 51"/>
                  <a:gd name="T11" fmla="*/ 0 h 32"/>
                  <a:gd name="T12" fmla="*/ 0 w 51"/>
                  <a:gd name="T13" fmla="*/ 0 h 32"/>
                  <a:gd name="T14" fmla="*/ 0 w 51"/>
                  <a:gd name="T15" fmla="*/ 1 h 32"/>
                  <a:gd name="T16" fmla="*/ 0 w 51"/>
                  <a:gd name="T17" fmla="*/ 1 h 32"/>
                  <a:gd name="T18" fmla="*/ 0 w 51"/>
                  <a:gd name="T19" fmla="*/ 1 h 32"/>
                  <a:gd name="T20" fmla="*/ 0 w 51"/>
                  <a:gd name="T21" fmla="*/ 1 h 32"/>
                  <a:gd name="T22" fmla="*/ 0 w 51"/>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32">
                    <a:moveTo>
                      <a:pt x="6" y="14"/>
                    </a:moveTo>
                    <a:lnTo>
                      <a:pt x="5" y="14"/>
                    </a:lnTo>
                    <a:lnTo>
                      <a:pt x="46" y="32"/>
                    </a:lnTo>
                    <a:lnTo>
                      <a:pt x="51" y="19"/>
                    </a:lnTo>
                    <a:lnTo>
                      <a:pt x="9" y="0"/>
                    </a:lnTo>
                    <a:lnTo>
                      <a:pt x="8" y="0"/>
                    </a:lnTo>
                    <a:lnTo>
                      <a:pt x="9" y="0"/>
                    </a:lnTo>
                    <a:lnTo>
                      <a:pt x="3" y="1"/>
                    </a:lnTo>
                    <a:lnTo>
                      <a:pt x="0" y="5"/>
                    </a:lnTo>
                    <a:lnTo>
                      <a:pt x="0" y="10"/>
                    </a:lnTo>
                    <a:lnTo>
                      <a:pt x="5"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0" name="Freeform 945">
                <a:extLst>
                  <a:ext uri="{FF2B5EF4-FFF2-40B4-BE49-F238E27FC236}">
                    <a16:creationId xmlns:a16="http://schemas.microsoft.com/office/drawing/2014/main" id="{7FB38CBF-A63C-4F65-8EFE-81C6BFBE2F43}"/>
                  </a:ext>
                </a:extLst>
              </p:cNvPr>
              <p:cNvSpPr>
                <a:spLocks/>
              </p:cNvSpPr>
              <p:nvPr/>
            </p:nvSpPr>
            <p:spPr bwMode="auto">
              <a:xfrm>
                <a:off x="2907" y="2631"/>
                <a:ext cx="21" cy="10"/>
              </a:xfrm>
              <a:custGeom>
                <a:avLst/>
                <a:gdLst>
                  <a:gd name="T0" fmla="*/ 0 w 43"/>
                  <a:gd name="T1" fmla="*/ 0 h 21"/>
                  <a:gd name="T2" fmla="*/ 0 w 43"/>
                  <a:gd name="T3" fmla="*/ 0 h 21"/>
                  <a:gd name="T4" fmla="*/ 0 w 43"/>
                  <a:gd name="T5" fmla="*/ 0 h 21"/>
                  <a:gd name="T6" fmla="*/ 0 w 43"/>
                  <a:gd name="T7" fmla="*/ 0 h 21"/>
                  <a:gd name="T8" fmla="*/ 0 w 43"/>
                  <a:gd name="T9" fmla="*/ 0 h 21"/>
                  <a:gd name="T10" fmla="*/ 0 w 43"/>
                  <a:gd name="T11" fmla="*/ 0 h 21"/>
                  <a:gd name="T12" fmla="*/ 0 w 43"/>
                  <a:gd name="T13" fmla="*/ 0 h 21"/>
                  <a:gd name="T14" fmla="*/ 0 w 43"/>
                  <a:gd name="T15" fmla="*/ 0 h 21"/>
                  <a:gd name="T16" fmla="*/ 0 w 43"/>
                  <a:gd name="T17" fmla="*/ 0 h 21"/>
                  <a:gd name="T18" fmla="*/ 0 w 43"/>
                  <a:gd name="T19" fmla="*/ 0 h 21"/>
                  <a:gd name="T20" fmla="*/ 0 w 43"/>
                  <a:gd name="T21" fmla="*/ 0 h 21"/>
                  <a:gd name="T22" fmla="*/ 0 w 43"/>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21">
                    <a:moveTo>
                      <a:pt x="7" y="14"/>
                    </a:moveTo>
                    <a:lnTo>
                      <a:pt x="6" y="14"/>
                    </a:lnTo>
                    <a:lnTo>
                      <a:pt x="41" y="21"/>
                    </a:lnTo>
                    <a:lnTo>
                      <a:pt x="43" y="7"/>
                    </a:lnTo>
                    <a:lnTo>
                      <a:pt x="8" y="0"/>
                    </a:lnTo>
                    <a:lnTo>
                      <a:pt x="7" y="0"/>
                    </a:lnTo>
                    <a:lnTo>
                      <a:pt x="8" y="0"/>
                    </a:lnTo>
                    <a:lnTo>
                      <a:pt x="3" y="1"/>
                    </a:lnTo>
                    <a:lnTo>
                      <a:pt x="0" y="6"/>
                    </a:lnTo>
                    <a:lnTo>
                      <a:pt x="2" y="12"/>
                    </a:lnTo>
                    <a:lnTo>
                      <a:pt x="6" y="14"/>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1" name="Freeform 946">
                <a:extLst>
                  <a:ext uri="{FF2B5EF4-FFF2-40B4-BE49-F238E27FC236}">
                    <a16:creationId xmlns:a16="http://schemas.microsoft.com/office/drawing/2014/main" id="{A1A5913D-6615-48DA-8769-6E6A06D88A30}"/>
                  </a:ext>
                </a:extLst>
              </p:cNvPr>
              <p:cNvSpPr>
                <a:spLocks/>
              </p:cNvSpPr>
              <p:nvPr/>
            </p:nvSpPr>
            <p:spPr bwMode="auto">
              <a:xfrm>
                <a:off x="2892" y="2631"/>
                <a:ext cx="18" cy="8"/>
              </a:xfrm>
              <a:custGeom>
                <a:avLst/>
                <a:gdLst>
                  <a:gd name="T0" fmla="*/ 0 w 37"/>
                  <a:gd name="T1" fmla="*/ 1 h 16"/>
                  <a:gd name="T2" fmla="*/ 0 w 37"/>
                  <a:gd name="T3" fmla="*/ 1 h 16"/>
                  <a:gd name="T4" fmla="*/ 0 w 37"/>
                  <a:gd name="T5" fmla="*/ 1 h 16"/>
                  <a:gd name="T6" fmla="*/ 0 w 37"/>
                  <a:gd name="T7" fmla="*/ 0 h 16"/>
                  <a:gd name="T8" fmla="*/ 0 w 37"/>
                  <a:gd name="T9" fmla="*/ 1 h 16"/>
                  <a:gd name="T10" fmla="*/ 0 w 37"/>
                  <a:gd name="T11" fmla="*/ 1 h 16"/>
                  <a:gd name="T12" fmla="*/ 0 w 37"/>
                  <a:gd name="T13" fmla="*/ 1 h 16"/>
                  <a:gd name="T14" fmla="*/ 0 w 37"/>
                  <a:gd name="T15" fmla="*/ 1 h 16"/>
                  <a:gd name="T16" fmla="*/ 0 w 37"/>
                  <a:gd name="T17" fmla="*/ 1 h 16"/>
                  <a:gd name="T18" fmla="*/ 0 w 37"/>
                  <a:gd name="T19" fmla="*/ 1 h 16"/>
                  <a:gd name="T20" fmla="*/ 0 w 37"/>
                  <a:gd name="T21" fmla="*/ 1 h 16"/>
                  <a:gd name="T22" fmla="*/ 0 w 37"/>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16">
                    <a:moveTo>
                      <a:pt x="11" y="16"/>
                    </a:moveTo>
                    <a:lnTo>
                      <a:pt x="7" y="16"/>
                    </a:lnTo>
                    <a:lnTo>
                      <a:pt x="37" y="14"/>
                    </a:lnTo>
                    <a:lnTo>
                      <a:pt x="37" y="0"/>
                    </a:lnTo>
                    <a:lnTo>
                      <a:pt x="7" y="2"/>
                    </a:lnTo>
                    <a:lnTo>
                      <a:pt x="4" y="2"/>
                    </a:lnTo>
                    <a:lnTo>
                      <a:pt x="7" y="2"/>
                    </a:lnTo>
                    <a:lnTo>
                      <a:pt x="3" y="5"/>
                    </a:lnTo>
                    <a:lnTo>
                      <a:pt x="0" y="9"/>
                    </a:lnTo>
                    <a:lnTo>
                      <a:pt x="3" y="14"/>
                    </a:lnTo>
                    <a:lnTo>
                      <a:pt x="7" y="16"/>
                    </a:lnTo>
                    <a:lnTo>
                      <a:pt x="1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2" name="Freeform 947">
                <a:extLst>
                  <a:ext uri="{FF2B5EF4-FFF2-40B4-BE49-F238E27FC236}">
                    <a16:creationId xmlns:a16="http://schemas.microsoft.com/office/drawing/2014/main" id="{E393A0C1-04D3-428B-B29D-402DC507CFDB}"/>
                  </a:ext>
                </a:extLst>
              </p:cNvPr>
              <p:cNvSpPr>
                <a:spLocks/>
              </p:cNvSpPr>
              <p:nvPr/>
            </p:nvSpPr>
            <p:spPr bwMode="auto">
              <a:xfrm>
                <a:off x="2876" y="2632"/>
                <a:ext cx="21" cy="15"/>
              </a:xfrm>
              <a:custGeom>
                <a:avLst/>
                <a:gdLst>
                  <a:gd name="T0" fmla="*/ 1 w 42"/>
                  <a:gd name="T1" fmla="*/ 1 h 30"/>
                  <a:gd name="T2" fmla="*/ 1 w 42"/>
                  <a:gd name="T3" fmla="*/ 1 h 30"/>
                  <a:gd name="T4" fmla="*/ 1 w 42"/>
                  <a:gd name="T5" fmla="*/ 1 h 30"/>
                  <a:gd name="T6" fmla="*/ 1 w 42"/>
                  <a:gd name="T7" fmla="*/ 0 h 30"/>
                  <a:gd name="T8" fmla="*/ 1 w 42"/>
                  <a:gd name="T9" fmla="*/ 1 h 30"/>
                  <a:gd name="T10" fmla="*/ 1 w 42"/>
                  <a:gd name="T11" fmla="*/ 1 h 30"/>
                  <a:gd name="T12" fmla="*/ 1 w 42"/>
                  <a:gd name="T13" fmla="*/ 1 h 30"/>
                  <a:gd name="T14" fmla="*/ 0 w 42"/>
                  <a:gd name="T15" fmla="*/ 1 h 30"/>
                  <a:gd name="T16" fmla="*/ 1 w 42"/>
                  <a:gd name="T17" fmla="*/ 1 h 30"/>
                  <a:gd name="T18" fmla="*/ 1 w 42"/>
                  <a:gd name="T19" fmla="*/ 1 h 30"/>
                  <a:gd name="T20" fmla="*/ 1 w 42"/>
                  <a:gd name="T21" fmla="*/ 1 h 30"/>
                  <a:gd name="T22" fmla="*/ 1 w 42"/>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30">
                    <a:moveTo>
                      <a:pt x="13" y="29"/>
                    </a:moveTo>
                    <a:lnTo>
                      <a:pt x="12" y="30"/>
                    </a:lnTo>
                    <a:lnTo>
                      <a:pt x="42" y="14"/>
                    </a:lnTo>
                    <a:lnTo>
                      <a:pt x="35" y="0"/>
                    </a:lnTo>
                    <a:lnTo>
                      <a:pt x="5" y="17"/>
                    </a:lnTo>
                    <a:lnTo>
                      <a:pt x="4" y="18"/>
                    </a:lnTo>
                    <a:lnTo>
                      <a:pt x="5" y="17"/>
                    </a:lnTo>
                    <a:lnTo>
                      <a:pt x="0" y="21"/>
                    </a:lnTo>
                    <a:lnTo>
                      <a:pt x="1" y="27"/>
                    </a:lnTo>
                    <a:lnTo>
                      <a:pt x="6" y="30"/>
                    </a:lnTo>
                    <a:lnTo>
                      <a:pt x="12" y="30"/>
                    </a:lnTo>
                    <a:lnTo>
                      <a:pt x="13"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3" name="Freeform 948">
                <a:extLst>
                  <a:ext uri="{FF2B5EF4-FFF2-40B4-BE49-F238E27FC236}">
                    <a16:creationId xmlns:a16="http://schemas.microsoft.com/office/drawing/2014/main" id="{6BBCEDA1-4E23-4A15-A190-E789563308D4}"/>
                  </a:ext>
                </a:extLst>
              </p:cNvPr>
              <p:cNvSpPr>
                <a:spLocks/>
              </p:cNvSpPr>
              <p:nvPr/>
            </p:nvSpPr>
            <p:spPr bwMode="auto">
              <a:xfrm>
                <a:off x="2864" y="2640"/>
                <a:ext cx="18" cy="16"/>
              </a:xfrm>
              <a:custGeom>
                <a:avLst/>
                <a:gdLst>
                  <a:gd name="T0" fmla="*/ 0 w 37"/>
                  <a:gd name="T1" fmla="*/ 1 h 31"/>
                  <a:gd name="T2" fmla="*/ 0 w 37"/>
                  <a:gd name="T3" fmla="*/ 1 h 31"/>
                  <a:gd name="T4" fmla="*/ 0 w 37"/>
                  <a:gd name="T5" fmla="*/ 1 h 31"/>
                  <a:gd name="T6" fmla="*/ 0 w 37"/>
                  <a:gd name="T7" fmla="*/ 0 h 31"/>
                  <a:gd name="T8" fmla="*/ 0 w 37"/>
                  <a:gd name="T9" fmla="*/ 1 h 31"/>
                  <a:gd name="T10" fmla="*/ 0 w 37"/>
                  <a:gd name="T11" fmla="*/ 1 h 31"/>
                  <a:gd name="T12" fmla="*/ 0 w 37"/>
                  <a:gd name="T13" fmla="*/ 1 h 31"/>
                  <a:gd name="T14" fmla="*/ 0 w 37"/>
                  <a:gd name="T15" fmla="*/ 1 h 31"/>
                  <a:gd name="T16" fmla="*/ 0 w 37"/>
                  <a:gd name="T17" fmla="*/ 1 h 31"/>
                  <a:gd name="T18" fmla="*/ 0 w 37"/>
                  <a:gd name="T19" fmla="*/ 1 h 31"/>
                  <a:gd name="T20" fmla="*/ 0 w 37"/>
                  <a:gd name="T21" fmla="*/ 1 h 31"/>
                  <a:gd name="T22" fmla="*/ 0 w 37"/>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1">
                    <a:moveTo>
                      <a:pt x="13" y="29"/>
                    </a:moveTo>
                    <a:lnTo>
                      <a:pt x="12" y="30"/>
                    </a:lnTo>
                    <a:lnTo>
                      <a:pt x="37" y="11"/>
                    </a:lnTo>
                    <a:lnTo>
                      <a:pt x="28" y="0"/>
                    </a:lnTo>
                    <a:lnTo>
                      <a:pt x="2" y="18"/>
                    </a:lnTo>
                    <a:lnTo>
                      <a:pt x="1" y="19"/>
                    </a:lnTo>
                    <a:lnTo>
                      <a:pt x="2" y="18"/>
                    </a:lnTo>
                    <a:lnTo>
                      <a:pt x="0" y="23"/>
                    </a:lnTo>
                    <a:lnTo>
                      <a:pt x="2" y="29"/>
                    </a:lnTo>
                    <a:lnTo>
                      <a:pt x="6" y="31"/>
                    </a:lnTo>
                    <a:lnTo>
                      <a:pt x="12" y="30"/>
                    </a:lnTo>
                    <a:lnTo>
                      <a:pt x="13"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4" name="Freeform 949">
                <a:extLst>
                  <a:ext uri="{FF2B5EF4-FFF2-40B4-BE49-F238E27FC236}">
                    <a16:creationId xmlns:a16="http://schemas.microsoft.com/office/drawing/2014/main" id="{77EF5578-005D-4128-A2BC-44EDC27207C6}"/>
                  </a:ext>
                </a:extLst>
              </p:cNvPr>
              <p:cNvSpPr>
                <a:spLocks/>
              </p:cNvSpPr>
              <p:nvPr/>
            </p:nvSpPr>
            <p:spPr bwMode="auto">
              <a:xfrm>
                <a:off x="2853" y="2650"/>
                <a:ext cx="17" cy="20"/>
              </a:xfrm>
              <a:custGeom>
                <a:avLst/>
                <a:gdLst>
                  <a:gd name="T0" fmla="*/ 0 w 36"/>
                  <a:gd name="T1" fmla="*/ 1 h 40"/>
                  <a:gd name="T2" fmla="*/ 0 w 36"/>
                  <a:gd name="T3" fmla="*/ 1 h 40"/>
                  <a:gd name="T4" fmla="*/ 0 w 36"/>
                  <a:gd name="T5" fmla="*/ 1 h 40"/>
                  <a:gd name="T6" fmla="*/ 0 w 36"/>
                  <a:gd name="T7" fmla="*/ 0 h 40"/>
                  <a:gd name="T8" fmla="*/ 0 w 36"/>
                  <a:gd name="T9" fmla="*/ 1 h 40"/>
                  <a:gd name="T10" fmla="*/ 0 w 36"/>
                  <a:gd name="T11" fmla="*/ 1 h 40"/>
                  <a:gd name="T12" fmla="*/ 0 w 36"/>
                  <a:gd name="T13" fmla="*/ 1 h 40"/>
                  <a:gd name="T14" fmla="*/ 0 w 36"/>
                  <a:gd name="T15" fmla="*/ 1 h 40"/>
                  <a:gd name="T16" fmla="*/ 0 w 36"/>
                  <a:gd name="T17" fmla="*/ 1 h 40"/>
                  <a:gd name="T18" fmla="*/ 0 w 36"/>
                  <a:gd name="T19" fmla="*/ 1 h 40"/>
                  <a:gd name="T20" fmla="*/ 0 w 36"/>
                  <a:gd name="T21" fmla="*/ 1 h 40"/>
                  <a:gd name="T22" fmla="*/ 0 w 36"/>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40">
                    <a:moveTo>
                      <a:pt x="13" y="36"/>
                    </a:moveTo>
                    <a:lnTo>
                      <a:pt x="13" y="37"/>
                    </a:lnTo>
                    <a:lnTo>
                      <a:pt x="36" y="10"/>
                    </a:lnTo>
                    <a:lnTo>
                      <a:pt x="24" y="0"/>
                    </a:lnTo>
                    <a:lnTo>
                      <a:pt x="1" y="28"/>
                    </a:lnTo>
                    <a:lnTo>
                      <a:pt x="1" y="29"/>
                    </a:lnTo>
                    <a:lnTo>
                      <a:pt x="1" y="28"/>
                    </a:lnTo>
                    <a:lnTo>
                      <a:pt x="0" y="34"/>
                    </a:lnTo>
                    <a:lnTo>
                      <a:pt x="2" y="37"/>
                    </a:lnTo>
                    <a:lnTo>
                      <a:pt x="8" y="40"/>
                    </a:lnTo>
                    <a:lnTo>
                      <a:pt x="13" y="37"/>
                    </a:lnTo>
                    <a:lnTo>
                      <a:pt x="1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5" name="Freeform 950">
                <a:extLst>
                  <a:ext uri="{FF2B5EF4-FFF2-40B4-BE49-F238E27FC236}">
                    <a16:creationId xmlns:a16="http://schemas.microsoft.com/office/drawing/2014/main" id="{46C4F737-95A2-48D1-92EF-8853C00DFE15}"/>
                  </a:ext>
                </a:extLst>
              </p:cNvPr>
              <p:cNvSpPr>
                <a:spLocks/>
              </p:cNvSpPr>
              <p:nvPr/>
            </p:nvSpPr>
            <p:spPr bwMode="auto">
              <a:xfrm>
                <a:off x="2841" y="2665"/>
                <a:ext cx="18" cy="21"/>
              </a:xfrm>
              <a:custGeom>
                <a:avLst/>
                <a:gdLst>
                  <a:gd name="T0" fmla="*/ 1 w 36"/>
                  <a:gd name="T1" fmla="*/ 0 h 44"/>
                  <a:gd name="T2" fmla="*/ 1 w 36"/>
                  <a:gd name="T3" fmla="*/ 0 h 44"/>
                  <a:gd name="T4" fmla="*/ 1 w 36"/>
                  <a:gd name="T5" fmla="*/ 0 h 44"/>
                  <a:gd name="T6" fmla="*/ 1 w 36"/>
                  <a:gd name="T7" fmla="*/ 0 h 44"/>
                  <a:gd name="T8" fmla="*/ 1 w 36"/>
                  <a:gd name="T9" fmla="*/ 0 h 44"/>
                  <a:gd name="T10" fmla="*/ 1 w 36"/>
                  <a:gd name="T11" fmla="*/ 0 h 44"/>
                  <a:gd name="T12" fmla="*/ 1 w 36"/>
                  <a:gd name="T13" fmla="*/ 0 h 44"/>
                  <a:gd name="T14" fmla="*/ 0 w 36"/>
                  <a:gd name="T15" fmla="*/ 0 h 44"/>
                  <a:gd name="T16" fmla="*/ 1 w 36"/>
                  <a:gd name="T17" fmla="*/ 0 h 44"/>
                  <a:gd name="T18" fmla="*/ 1 w 36"/>
                  <a:gd name="T19" fmla="*/ 0 h 44"/>
                  <a:gd name="T20" fmla="*/ 1 w 36"/>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44">
                    <a:moveTo>
                      <a:pt x="13" y="42"/>
                    </a:moveTo>
                    <a:lnTo>
                      <a:pt x="13" y="42"/>
                    </a:lnTo>
                    <a:lnTo>
                      <a:pt x="36" y="7"/>
                    </a:lnTo>
                    <a:lnTo>
                      <a:pt x="24" y="0"/>
                    </a:lnTo>
                    <a:lnTo>
                      <a:pt x="1" y="35"/>
                    </a:lnTo>
                    <a:lnTo>
                      <a:pt x="0" y="39"/>
                    </a:lnTo>
                    <a:lnTo>
                      <a:pt x="3" y="43"/>
                    </a:lnTo>
                    <a:lnTo>
                      <a:pt x="8" y="44"/>
                    </a:lnTo>
                    <a:lnTo>
                      <a:pt x="13"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6" name="Freeform 951">
                <a:extLst>
                  <a:ext uri="{FF2B5EF4-FFF2-40B4-BE49-F238E27FC236}">
                    <a16:creationId xmlns:a16="http://schemas.microsoft.com/office/drawing/2014/main" id="{F044D425-F747-4C29-BB99-D437FC847888}"/>
                  </a:ext>
                </a:extLst>
              </p:cNvPr>
              <p:cNvSpPr>
                <a:spLocks/>
              </p:cNvSpPr>
              <p:nvPr/>
            </p:nvSpPr>
            <p:spPr bwMode="auto">
              <a:xfrm>
                <a:off x="2829" y="2682"/>
                <a:ext cx="18" cy="23"/>
              </a:xfrm>
              <a:custGeom>
                <a:avLst/>
                <a:gdLst>
                  <a:gd name="T0" fmla="*/ 1 w 36"/>
                  <a:gd name="T1" fmla="*/ 1 h 46"/>
                  <a:gd name="T2" fmla="*/ 1 w 36"/>
                  <a:gd name="T3" fmla="*/ 1 h 46"/>
                  <a:gd name="T4" fmla="*/ 1 w 36"/>
                  <a:gd name="T5" fmla="*/ 1 h 46"/>
                  <a:gd name="T6" fmla="*/ 1 w 36"/>
                  <a:gd name="T7" fmla="*/ 0 h 46"/>
                  <a:gd name="T8" fmla="*/ 1 w 36"/>
                  <a:gd name="T9" fmla="*/ 1 h 46"/>
                  <a:gd name="T10" fmla="*/ 0 w 36"/>
                  <a:gd name="T11" fmla="*/ 1 h 46"/>
                  <a:gd name="T12" fmla="*/ 1 w 36"/>
                  <a:gd name="T13" fmla="*/ 1 h 46"/>
                  <a:gd name="T14" fmla="*/ 0 w 36"/>
                  <a:gd name="T15" fmla="*/ 1 h 46"/>
                  <a:gd name="T16" fmla="*/ 1 w 36"/>
                  <a:gd name="T17" fmla="*/ 1 h 46"/>
                  <a:gd name="T18" fmla="*/ 1 w 36"/>
                  <a:gd name="T19" fmla="*/ 1 h 46"/>
                  <a:gd name="T20" fmla="*/ 1 w 36"/>
                  <a:gd name="T21" fmla="*/ 1 h 46"/>
                  <a:gd name="T22" fmla="*/ 1 w 36"/>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46">
                    <a:moveTo>
                      <a:pt x="14" y="43"/>
                    </a:moveTo>
                    <a:lnTo>
                      <a:pt x="13" y="43"/>
                    </a:lnTo>
                    <a:lnTo>
                      <a:pt x="36" y="7"/>
                    </a:lnTo>
                    <a:lnTo>
                      <a:pt x="24" y="0"/>
                    </a:lnTo>
                    <a:lnTo>
                      <a:pt x="1" y="37"/>
                    </a:lnTo>
                    <a:lnTo>
                      <a:pt x="0" y="37"/>
                    </a:lnTo>
                    <a:lnTo>
                      <a:pt x="1" y="37"/>
                    </a:lnTo>
                    <a:lnTo>
                      <a:pt x="0" y="41"/>
                    </a:lnTo>
                    <a:lnTo>
                      <a:pt x="3" y="45"/>
                    </a:lnTo>
                    <a:lnTo>
                      <a:pt x="8" y="46"/>
                    </a:lnTo>
                    <a:lnTo>
                      <a:pt x="13" y="43"/>
                    </a:lnTo>
                    <a:lnTo>
                      <a:pt x="1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7" name="Freeform 952">
                <a:extLst>
                  <a:ext uri="{FF2B5EF4-FFF2-40B4-BE49-F238E27FC236}">
                    <a16:creationId xmlns:a16="http://schemas.microsoft.com/office/drawing/2014/main" id="{4C9FD362-BF26-4912-A178-613418DC7FE0}"/>
                  </a:ext>
                </a:extLst>
              </p:cNvPr>
              <p:cNvSpPr>
                <a:spLocks/>
              </p:cNvSpPr>
              <p:nvPr/>
            </p:nvSpPr>
            <p:spPr bwMode="auto">
              <a:xfrm>
                <a:off x="2819" y="2700"/>
                <a:ext cx="17" cy="24"/>
              </a:xfrm>
              <a:custGeom>
                <a:avLst/>
                <a:gdLst>
                  <a:gd name="T0" fmla="*/ 0 w 35"/>
                  <a:gd name="T1" fmla="*/ 1 h 48"/>
                  <a:gd name="T2" fmla="*/ 0 w 35"/>
                  <a:gd name="T3" fmla="*/ 1 h 48"/>
                  <a:gd name="T4" fmla="*/ 0 w 35"/>
                  <a:gd name="T5" fmla="*/ 1 h 48"/>
                  <a:gd name="T6" fmla="*/ 0 w 35"/>
                  <a:gd name="T7" fmla="*/ 0 h 48"/>
                  <a:gd name="T8" fmla="*/ 0 w 35"/>
                  <a:gd name="T9" fmla="*/ 1 h 48"/>
                  <a:gd name="T10" fmla="*/ 0 w 35"/>
                  <a:gd name="T11" fmla="*/ 1 h 48"/>
                  <a:gd name="T12" fmla="*/ 0 w 35"/>
                  <a:gd name="T13" fmla="*/ 1 h 48"/>
                  <a:gd name="T14" fmla="*/ 0 w 35"/>
                  <a:gd name="T15" fmla="*/ 1 h 48"/>
                  <a:gd name="T16" fmla="*/ 0 w 35"/>
                  <a:gd name="T17" fmla="*/ 1 h 48"/>
                  <a:gd name="T18" fmla="*/ 0 w 35"/>
                  <a:gd name="T19" fmla="*/ 1 h 48"/>
                  <a:gd name="T20" fmla="*/ 0 w 35"/>
                  <a:gd name="T21" fmla="*/ 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48">
                    <a:moveTo>
                      <a:pt x="14" y="43"/>
                    </a:moveTo>
                    <a:lnTo>
                      <a:pt x="14" y="43"/>
                    </a:lnTo>
                    <a:lnTo>
                      <a:pt x="35" y="6"/>
                    </a:lnTo>
                    <a:lnTo>
                      <a:pt x="21" y="0"/>
                    </a:lnTo>
                    <a:lnTo>
                      <a:pt x="0" y="36"/>
                    </a:lnTo>
                    <a:lnTo>
                      <a:pt x="0" y="42"/>
                    </a:lnTo>
                    <a:lnTo>
                      <a:pt x="4" y="47"/>
                    </a:lnTo>
                    <a:lnTo>
                      <a:pt x="9" y="48"/>
                    </a:lnTo>
                    <a:lnTo>
                      <a:pt x="1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8" name="Freeform 953">
                <a:extLst>
                  <a:ext uri="{FF2B5EF4-FFF2-40B4-BE49-F238E27FC236}">
                    <a16:creationId xmlns:a16="http://schemas.microsoft.com/office/drawing/2014/main" id="{27F191D7-EFC7-4BCD-91CB-4A22ADBACA12}"/>
                  </a:ext>
                </a:extLst>
              </p:cNvPr>
              <p:cNvSpPr>
                <a:spLocks/>
              </p:cNvSpPr>
              <p:nvPr/>
            </p:nvSpPr>
            <p:spPr bwMode="auto">
              <a:xfrm>
                <a:off x="2809" y="2719"/>
                <a:ext cx="17" cy="24"/>
              </a:xfrm>
              <a:custGeom>
                <a:avLst/>
                <a:gdLst>
                  <a:gd name="T0" fmla="*/ 1 w 34"/>
                  <a:gd name="T1" fmla="*/ 0 h 49"/>
                  <a:gd name="T2" fmla="*/ 1 w 34"/>
                  <a:gd name="T3" fmla="*/ 0 h 49"/>
                  <a:gd name="T4" fmla="*/ 1 w 34"/>
                  <a:gd name="T5" fmla="*/ 0 h 49"/>
                  <a:gd name="T6" fmla="*/ 1 w 34"/>
                  <a:gd name="T7" fmla="*/ 0 h 49"/>
                  <a:gd name="T8" fmla="*/ 0 w 34"/>
                  <a:gd name="T9" fmla="*/ 0 h 49"/>
                  <a:gd name="T10" fmla="*/ 0 w 34"/>
                  <a:gd name="T11" fmla="*/ 0 h 49"/>
                  <a:gd name="T12" fmla="*/ 0 w 34"/>
                  <a:gd name="T13" fmla="*/ 0 h 49"/>
                  <a:gd name="T14" fmla="*/ 0 w 34"/>
                  <a:gd name="T15" fmla="*/ 0 h 49"/>
                  <a:gd name="T16" fmla="*/ 1 w 34"/>
                  <a:gd name="T17" fmla="*/ 0 h 49"/>
                  <a:gd name="T18" fmla="*/ 1 w 34"/>
                  <a:gd name="T19" fmla="*/ 0 h 49"/>
                  <a:gd name="T20" fmla="*/ 1 w 34"/>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49">
                    <a:moveTo>
                      <a:pt x="13" y="44"/>
                    </a:moveTo>
                    <a:lnTo>
                      <a:pt x="13" y="44"/>
                    </a:lnTo>
                    <a:lnTo>
                      <a:pt x="34" y="7"/>
                    </a:lnTo>
                    <a:lnTo>
                      <a:pt x="20" y="0"/>
                    </a:lnTo>
                    <a:lnTo>
                      <a:pt x="0" y="37"/>
                    </a:lnTo>
                    <a:lnTo>
                      <a:pt x="0" y="43"/>
                    </a:lnTo>
                    <a:lnTo>
                      <a:pt x="3" y="48"/>
                    </a:lnTo>
                    <a:lnTo>
                      <a:pt x="9" y="49"/>
                    </a:lnTo>
                    <a:lnTo>
                      <a:pt x="1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9" name="Freeform 954">
                <a:extLst>
                  <a:ext uri="{FF2B5EF4-FFF2-40B4-BE49-F238E27FC236}">
                    <a16:creationId xmlns:a16="http://schemas.microsoft.com/office/drawing/2014/main" id="{81F63067-EC66-45C6-A5DC-D78A0728DB19}"/>
                  </a:ext>
                </a:extLst>
              </p:cNvPr>
              <p:cNvSpPr>
                <a:spLocks/>
              </p:cNvSpPr>
              <p:nvPr/>
            </p:nvSpPr>
            <p:spPr bwMode="auto">
              <a:xfrm>
                <a:off x="2798" y="2737"/>
                <a:ext cx="18" cy="24"/>
              </a:xfrm>
              <a:custGeom>
                <a:avLst/>
                <a:gdLst>
                  <a:gd name="T0" fmla="*/ 1 w 34"/>
                  <a:gd name="T1" fmla="*/ 0 h 49"/>
                  <a:gd name="T2" fmla="*/ 1 w 34"/>
                  <a:gd name="T3" fmla="*/ 0 h 49"/>
                  <a:gd name="T4" fmla="*/ 1 w 34"/>
                  <a:gd name="T5" fmla="*/ 0 h 49"/>
                  <a:gd name="T6" fmla="*/ 1 w 34"/>
                  <a:gd name="T7" fmla="*/ 0 h 49"/>
                  <a:gd name="T8" fmla="*/ 0 w 34"/>
                  <a:gd name="T9" fmla="*/ 0 h 49"/>
                  <a:gd name="T10" fmla="*/ 0 w 34"/>
                  <a:gd name="T11" fmla="*/ 0 h 49"/>
                  <a:gd name="T12" fmla="*/ 0 w 34"/>
                  <a:gd name="T13" fmla="*/ 0 h 49"/>
                  <a:gd name="T14" fmla="*/ 0 w 34"/>
                  <a:gd name="T15" fmla="*/ 0 h 49"/>
                  <a:gd name="T16" fmla="*/ 1 w 34"/>
                  <a:gd name="T17" fmla="*/ 0 h 49"/>
                  <a:gd name="T18" fmla="*/ 1 w 34"/>
                  <a:gd name="T19" fmla="*/ 0 h 49"/>
                  <a:gd name="T20" fmla="*/ 1 w 34"/>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49">
                    <a:moveTo>
                      <a:pt x="14" y="44"/>
                    </a:moveTo>
                    <a:lnTo>
                      <a:pt x="14" y="44"/>
                    </a:lnTo>
                    <a:lnTo>
                      <a:pt x="34" y="7"/>
                    </a:lnTo>
                    <a:lnTo>
                      <a:pt x="21" y="0"/>
                    </a:lnTo>
                    <a:lnTo>
                      <a:pt x="0" y="37"/>
                    </a:lnTo>
                    <a:lnTo>
                      <a:pt x="0" y="43"/>
                    </a:lnTo>
                    <a:lnTo>
                      <a:pt x="3" y="48"/>
                    </a:lnTo>
                    <a:lnTo>
                      <a:pt x="9" y="49"/>
                    </a:lnTo>
                    <a:lnTo>
                      <a:pt x="14"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0" name="Freeform 955">
                <a:extLst>
                  <a:ext uri="{FF2B5EF4-FFF2-40B4-BE49-F238E27FC236}">
                    <a16:creationId xmlns:a16="http://schemas.microsoft.com/office/drawing/2014/main" id="{BCEC9369-1272-4045-BDA6-409EAE37A062}"/>
                  </a:ext>
                </a:extLst>
              </p:cNvPr>
              <p:cNvSpPr>
                <a:spLocks/>
              </p:cNvSpPr>
              <p:nvPr/>
            </p:nvSpPr>
            <p:spPr bwMode="auto">
              <a:xfrm>
                <a:off x="2787" y="2756"/>
                <a:ext cx="18" cy="25"/>
              </a:xfrm>
              <a:custGeom>
                <a:avLst/>
                <a:gdLst>
                  <a:gd name="T0" fmla="*/ 0 w 37"/>
                  <a:gd name="T1" fmla="*/ 0 h 51"/>
                  <a:gd name="T2" fmla="*/ 0 w 37"/>
                  <a:gd name="T3" fmla="*/ 0 h 51"/>
                  <a:gd name="T4" fmla="*/ 0 w 37"/>
                  <a:gd name="T5" fmla="*/ 0 h 51"/>
                  <a:gd name="T6" fmla="*/ 0 w 37"/>
                  <a:gd name="T7" fmla="*/ 0 h 51"/>
                  <a:gd name="T8" fmla="*/ 0 w 37"/>
                  <a:gd name="T9" fmla="*/ 0 h 51"/>
                  <a:gd name="T10" fmla="*/ 0 w 37"/>
                  <a:gd name="T11" fmla="*/ 0 h 51"/>
                  <a:gd name="T12" fmla="*/ 0 w 37"/>
                  <a:gd name="T13" fmla="*/ 0 h 51"/>
                  <a:gd name="T14" fmla="*/ 0 w 37"/>
                  <a:gd name="T15" fmla="*/ 0 h 51"/>
                  <a:gd name="T16" fmla="*/ 0 w 37"/>
                  <a:gd name="T17" fmla="*/ 0 h 51"/>
                  <a:gd name="T18" fmla="*/ 0 w 37"/>
                  <a:gd name="T19" fmla="*/ 0 h 51"/>
                  <a:gd name="T20" fmla="*/ 0 w 37"/>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1">
                    <a:moveTo>
                      <a:pt x="14" y="46"/>
                    </a:moveTo>
                    <a:lnTo>
                      <a:pt x="14" y="46"/>
                    </a:lnTo>
                    <a:lnTo>
                      <a:pt x="37" y="7"/>
                    </a:lnTo>
                    <a:lnTo>
                      <a:pt x="23" y="0"/>
                    </a:lnTo>
                    <a:lnTo>
                      <a:pt x="0" y="39"/>
                    </a:lnTo>
                    <a:lnTo>
                      <a:pt x="0" y="45"/>
                    </a:lnTo>
                    <a:lnTo>
                      <a:pt x="3" y="50"/>
                    </a:lnTo>
                    <a:lnTo>
                      <a:pt x="9" y="51"/>
                    </a:lnTo>
                    <a:lnTo>
                      <a:pt x="14"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1" name="Freeform 956">
                <a:extLst>
                  <a:ext uri="{FF2B5EF4-FFF2-40B4-BE49-F238E27FC236}">
                    <a16:creationId xmlns:a16="http://schemas.microsoft.com/office/drawing/2014/main" id="{D27FFB99-3C16-4CA4-9110-6BFB91340372}"/>
                  </a:ext>
                </a:extLst>
              </p:cNvPr>
              <p:cNvSpPr>
                <a:spLocks/>
              </p:cNvSpPr>
              <p:nvPr/>
            </p:nvSpPr>
            <p:spPr bwMode="auto">
              <a:xfrm>
                <a:off x="2776" y="2775"/>
                <a:ext cx="18" cy="26"/>
              </a:xfrm>
              <a:custGeom>
                <a:avLst/>
                <a:gdLst>
                  <a:gd name="T0" fmla="*/ 1 w 35"/>
                  <a:gd name="T1" fmla="*/ 1 h 51"/>
                  <a:gd name="T2" fmla="*/ 1 w 35"/>
                  <a:gd name="T3" fmla="*/ 1 h 51"/>
                  <a:gd name="T4" fmla="*/ 1 w 35"/>
                  <a:gd name="T5" fmla="*/ 1 h 51"/>
                  <a:gd name="T6" fmla="*/ 1 w 35"/>
                  <a:gd name="T7" fmla="*/ 0 h 51"/>
                  <a:gd name="T8" fmla="*/ 0 w 35"/>
                  <a:gd name="T9" fmla="*/ 1 h 51"/>
                  <a:gd name="T10" fmla="*/ 1 w 35"/>
                  <a:gd name="T11" fmla="*/ 1 h 51"/>
                  <a:gd name="T12" fmla="*/ 0 w 35"/>
                  <a:gd name="T13" fmla="*/ 1 h 51"/>
                  <a:gd name="T14" fmla="*/ 0 w 35"/>
                  <a:gd name="T15" fmla="*/ 1 h 51"/>
                  <a:gd name="T16" fmla="*/ 1 w 35"/>
                  <a:gd name="T17" fmla="*/ 1 h 51"/>
                  <a:gd name="T18" fmla="*/ 1 w 35"/>
                  <a:gd name="T19" fmla="*/ 1 h 51"/>
                  <a:gd name="T20" fmla="*/ 1 w 35"/>
                  <a:gd name="T21" fmla="*/ 1 h 51"/>
                  <a:gd name="T22" fmla="*/ 1 w 35"/>
                  <a:gd name="T23" fmla="*/ 1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51">
                    <a:moveTo>
                      <a:pt x="13" y="46"/>
                    </a:moveTo>
                    <a:lnTo>
                      <a:pt x="14" y="46"/>
                    </a:lnTo>
                    <a:lnTo>
                      <a:pt x="35" y="7"/>
                    </a:lnTo>
                    <a:lnTo>
                      <a:pt x="21" y="0"/>
                    </a:lnTo>
                    <a:lnTo>
                      <a:pt x="0" y="39"/>
                    </a:lnTo>
                    <a:lnTo>
                      <a:pt x="1" y="39"/>
                    </a:lnTo>
                    <a:lnTo>
                      <a:pt x="0" y="39"/>
                    </a:lnTo>
                    <a:lnTo>
                      <a:pt x="0" y="45"/>
                    </a:lnTo>
                    <a:lnTo>
                      <a:pt x="3" y="50"/>
                    </a:lnTo>
                    <a:lnTo>
                      <a:pt x="9" y="51"/>
                    </a:lnTo>
                    <a:lnTo>
                      <a:pt x="14" y="46"/>
                    </a:lnTo>
                    <a:lnTo>
                      <a:pt x="1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2" name="Freeform 957">
                <a:extLst>
                  <a:ext uri="{FF2B5EF4-FFF2-40B4-BE49-F238E27FC236}">
                    <a16:creationId xmlns:a16="http://schemas.microsoft.com/office/drawing/2014/main" id="{45E71219-64B4-4817-AF98-A403714CBC30}"/>
                  </a:ext>
                </a:extLst>
              </p:cNvPr>
              <p:cNvSpPr>
                <a:spLocks/>
              </p:cNvSpPr>
              <p:nvPr/>
            </p:nvSpPr>
            <p:spPr bwMode="auto">
              <a:xfrm>
                <a:off x="2764" y="2795"/>
                <a:ext cx="19" cy="24"/>
              </a:xfrm>
              <a:custGeom>
                <a:avLst/>
                <a:gdLst>
                  <a:gd name="T0" fmla="*/ 1 w 38"/>
                  <a:gd name="T1" fmla="*/ 0 h 49"/>
                  <a:gd name="T2" fmla="*/ 1 w 38"/>
                  <a:gd name="T3" fmla="*/ 0 h 49"/>
                  <a:gd name="T4" fmla="*/ 1 w 38"/>
                  <a:gd name="T5" fmla="*/ 0 h 49"/>
                  <a:gd name="T6" fmla="*/ 1 w 38"/>
                  <a:gd name="T7" fmla="*/ 0 h 49"/>
                  <a:gd name="T8" fmla="*/ 1 w 38"/>
                  <a:gd name="T9" fmla="*/ 0 h 49"/>
                  <a:gd name="T10" fmla="*/ 0 w 38"/>
                  <a:gd name="T11" fmla="*/ 0 h 49"/>
                  <a:gd name="T12" fmla="*/ 1 w 38"/>
                  <a:gd name="T13" fmla="*/ 0 h 49"/>
                  <a:gd name="T14" fmla="*/ 0 w 38"/>
                  <a:gd name="T15" fmla="*/ 0 h 49"/>
                  <a:gd name="T16" fmla="*/ 1 w 38"/>
                  <a:gd name="T17" fmla="*/ 0 h 49"/>
                  <a:gd name="T18" fmla="*/ 1 w 38"/>
                  <a:gd name="T19" fmla="*/ 0 h 49"/>
                  <a:gd name="T20" fmla="*/ 1 w 38"/>
                  <a:gd name="T21" fmla="*/ 0 h 49"/>
                  <a:gd name="T22" fmla="*/ 1 w 38"/>
                  <a:gd name="T23" fmla="*/ 0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49">
                    <a:moveTo>
                      <a:pt x="13" y="47"/>
                    </a:moveTo>
                    <a:lnTo>
                      <a:pt x="12" y="47"/>
                    </a:lnTo>
                    <a:lnTo>
                      <a:pt x="38" y="7"/>
                    </a:lnTo>
                    <a:lnTo>
                      <a:pt x="26" y="0"/>
                    </a:lnTo>
                    <a:lnTo>
                      <a:pt x="1" y="40"/>
                    </a:lnTo>
                    <a:lnTo>
                      <a:pt x="0" y="40"/>
                    </a:lnTo>
                    <a:lnTo>
                      <a:pt x="1" y="40"/>
                    </a:lnTo>
                    <a:lnTo>
                      <a:pt x="0" y="44"/>
                    </a:lnTo>
                    <a:lnTo>
                      <a:pt x="3" y="48"/>
                    </a:lnTo>
                    <a:lnTo>
                      <a:pt x="8" y="49"/>
                    </a:lnTo>
                    <a:lnTo>
                      <a:pt x="12" y="47"/>
                    </a:lnTo>
                    <a:lnTo>
                      <a:pt x="1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3" name="Freeform 958">
                <a:extLst>
                  <a:ext uri="{FF2B5EF4-FFF2-40B4-BE49-F238E27FC236}">
                    <a16:creationId xmlns:a16="http://schemas.microsoft.com/office/drawing/2014/main" id="{56D540A5-2A8D-4CD3-B4DD-139DD5F4D450}"/>
                  </a:ext>
                </a:extLst>
              </p:cNvPr>
              <p:cNvSpPr>
                <a:spLocks/>
              </p:cNvSpPr>
              <p:nvPr/>
            </p:nvSpPr>
            <p:spPr bwMode="auto">
              <a:xfrm>
                <a:off x="2752" y="2814"/>
                <a:ext cx="19" cy="26"/>
              </a:xfrm>
              <a:custGeom>
                <a:avLst/>
                <a:gdLst>
                  <a:gd name="T0" fmla="*/ 1 w 36"/>
                  <a:gd name="T1" fmla="*/ 1 h 50"/>
                  <a:gd name="T2" fmla="*/ 1 w 36"/>
                  <a:gd name="T3" fmla="*/ 1 h 50"/>
                  <a:gd name="T4" fmla="*/ 1 w 36"/>
                  <a:gd name="T5" fmla="*/ 1 h 50"/>
                  <a:gd name="T6" fmla="*/ 1 w 36"/>
                  <a:gd name="T7" fmla="*/ 0 h 50"/>
                  <a:gd name="T8" fmla="*/ 0 w 36"/>
                  <a:gd name="T9" fmla="*/ 1 h 50"/>
                  <a:gd name="T10" fmla="*/ 1 w 36"/>
                  <a:gd name="T11" fmla="*/ 1 h 50"/>
                  <a:gd name="T12" fmla="*/ 0 w 36"/>
                  <a:gd name="T13" fmla="*/ 1 h 50"/>
                  <a:gd name="T14" fmla="*/ 0 w 36"/>
                  <a:gd name="T15" fmla="*/ 1 h 50"/>
                  <a:gd name="T16" fmla="*/ 1 w 36"/>
                  <a:gd name="T17" fmla="*/ 1 h 50"/>
                  <a:gd name="T18" fmla="*/ 1 w 36"/>
                  <a:gd name="T19" fmla="*/ 1 h 50"/>
                  <a:gd name="T20" fmla="*/ 1 w 36"/>
                  <a:gd name="T21" fmla="*/ 1 h 50"/>
                  <a:gd name="T22" fmla="*/ 1 w 36"/>
                  <a:gd name="T23" fmla="*/ 1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50">
                    <a:moveTo>
                      <a:pt x="12" y="46"/>
                    </a:moveTo>
                    <a:lnTo>
                      <a:pt x="13" y="46"/>
                    </a:lnTo>
                    <a:lnTo>
                      <a:pt x="36" y="7"/>
                    </a:lnTo>
                    <a:lnTo>
                      <a:pt x="23" y="0"/>
                    </a:lnTo>
                    <a:lnTo>
                      <a:pt x="0" y="39"/>
                    </a:lnTo>
                    <a:lnTo>
                      <a:pt x="1" y="39"/>
                    </a:lnTo>
                    <a:lnTo>
                      <a:pt x="0" y="39"/>
                    </a:lnTo>
                    <a:lnTo>
                      <a:pt x="0" y="45"/>
                    </a:lnTo>
                    <a:lnTo>
                      <a:pt x="3" y="49"/>
                    </a:lnTo>
                    <a:lnTo>
                      <a:pt x="9" y="50"/>
                    </a:lnTo>
                    <a:lnTo>
                      <a:pt x="13" y="46"/>
                    </a:lnTo>
                    <a:lnTo>
                      <a:pt x="1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4" name="Freeform 959">
                <a:extLst>
                  <a:ext uri="{FF2B5EF4-FFF2-40B4-BE49-F238E27FC236}">
                    <a16:creationId xmlns:a16="http://schemas.microsoft.com/office/drawing/2014/main" id="{5B09507A-1DB6-473B-956D-0CED0EE436AB}"/>
                  </a:ext>
                </a:extLst>
              </p:cNvPr>
              <p:cNvSpPr>
                <a:spLocks/>
              </p:cNvSpPr>
              <p:nvPr/>
            </p:nvSpPr>
            <p:spPr bwMode="auto">
              <a:xfrm>
                <a:off x="2740" y="2834"/>
                <a:ext cx="19" cy="25"/>
              </a:xfrm>
              <a:custGeom>
                <a:avLst/>
                <a:gdLst>
                  <a:gd name="T0" fmla="*/ 1 w 38"/>
                  <a:gd name="T1" fmla="*/ 0 h 51"/>
                  <a:gd name="T2" fmla="*/ 1 w 38"/>
                  <a:gd name="T3" fmla="*/ 0 h 51"/>
                  <a:gd name="T4" fmla="*/ 1 w 38"/>
                  <a:gd name="T5" fmla="*/ 0 h 51"/>
                  <a:gd name="T6" fmla="*/ 1 w 38"/>
                  <a:gd name="T7" fmla="*/ 0 h 51"/>
                  <a:gd name="T8" fmla="*/ 1 w 38"/>
                  <a:gd name="T9" fmla="*/ 0 h 51"/>
                  <a:gd name="T10" fmla="*/ 1 w 38"/>
                  <a:gd name="T11" fmla="*/ 0 h 51"/>
                  <a:gd name="T12" fmla="*/ 1 w 38"/>
                  <a:gd name="T13" fmla="*/ 0 h 51"/>
                  <a:gd name="T14" fmla="*/ 0 w 38"/>
                  <a:gd name="T15" fmla="*/ 0 h 51"/>
                  <a:gd name="T16" fmla="*/ 1 w 38"/>
                  <a:gd name="T17" fmla="*/ 0 h 51"/>
                  <a:gd name="T18" fmla="*/ 1 w 38"/>
                  <a:gd name="T19" fmla="*/ 0 h 51"/>
                  <a:gd name="T20" fmla="*/ 1 w 38"/>
                  <a:gd name="T21" fmla="*/ 0 h 51"/>
                  <a:gd name="T22" fmla="*/ 1 w 38"/>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51">
                    <a:moveTo>
                      <a:pt x="13" y="49"/>
                    </a:moveTo>
                    <a:lnTo>
                      <a:pt x="13" y="48"/>
                    </a:lnTo>
                    <a:lnTo>
                      <a:pt x="38" y="7"/>
                    </a:lnTo>
                    <a:lnTo>
                      <a:pt x="27" y="0"/>
                    </a:lnTo>
                    <a:lnTo>
                      <a:pt x="1" y="41"/>
                    </a:lnTo>
                    <a:lnTo>
                      <a:pt x="1" y="40"/>
                    </a:lnTo>
                    <a:lnTo>
                      <a:pt x="1" y="41"/>
                    </a:lnTo>
                    <a:lnTo>
                      <a:pt x="0" y="46"/>
                    </a:lnTo>
                    <a:lnTo>
                      <a:pt x="4" y="49"/>
                    </a:lnTo>
                    <a:lnTo>
                      <a:pt x="8" y="51"/>
                    </a:lnTo>
                    <a:lnTo>
                      <a:pt x="13" y="48"/>
                    </a:lnTo>
                    <a:lnTo>
                      <a:pt x="13"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5" name="Freeform 960">
                <a:extLst>
                  <a:ext uri="{FF2B5EF4-FFF2-40B4-BE49-F238E27FC236}">
                    <a16:creationId xmlns:a16="http://schemas.microsoft.com/office/drawing/2014/main" id="{B8326294-B5DD-4C2C-9BA6-11DEC6C91FCD}"/>
                  </a:ext>
                </a:extLst>
              </p:cNvPr>
              <p:cNvSpPr>
                <a:spLocks/>
              </p:cNvSpPr>
              <p:nvPr/>
            </p:nvSpPr>
            <p:spPr bwMode="auto">
              <a:xfrm>
                <a:off x="2733" y="2854"/>
                <a:ext cx="13" cy="15"/>
              </a:xfrm>
              <a:custGeom>
                <a:avLst/>
                <a:gdLst>
                  <a:gd name="T0" fmla="*/ 0 w 27"/>
                  <a:gd name="T1" fmla="*/ 1 h 30"/>
                  <a:gd name="T2" fmla="*/ 0 w 27"/>
                  <a:gd name="T3" fmla="*/ 1 h 30"/>
                  <a:gd name="T4" fmla="*/ 0 w 27"/>
                  <a:gd name="T5" fmla="*/ 1 h 30"/>
                  <a:gd name="T6" fmla="*/ 0 w 27"/>
                  <a:gd name="T7" fmla="*/ 0 h 30"/>
                  <a:gd name="T8" fmla="*/ 0 w 27"/>
                  <a:gd name="T9" fmla="*/ 1 h 30"/>
                  <a:gd name="T10" fmla="*/ 0 w 27"/>
                  <a:gd name="T11" fmla="*/ 1 h 30"/>
                  <a:gd name="T12" fmla="*/ 0 w 27"/>
                  <a:gd name="T13" fmla="*/ 1 h 30"/>
                  <a:gd name="T14" fmla="*/ 0 w 27"/>
                  <a:gd name="T15" fmla="*/ 1 h 30"/>
                  <a:gd name="T16" fmla="*/ 0 w 27"/>
                  <a:gd name="T17" fmla="*/ 1 h 30"/>
                  <a:gd name="T18" fmla="*/ 0 w 27"/>
                  <a:gd name="T19" fmla="*/ 1 h 30"/>
                  <a:gd name="T20" fmla="*/ 0 w 27"/>
                  <a:gd name="T21" fmla="*/ 1 h 30"/>
                  <a:gd name="T22" fmla="*/ 0 w 27"/>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30">
                    <a:moveTo>
                      <a:pt x="12" y="29"/>
                    </a:moveTo>
                    <a:lnTo>
                      <a:pt x="13" y="28"/>
                    </a:lnTo>
                    <a:lnTo>
                      <a:pt x="27" y="9"/>
                    </a:lnTo>
                    <a:lnTo>
                      <a:pt x="15" y="0"/>
                    </a:lnTo>
                    <a:lnTo>
                      <a:pt x="2" y="19"/>
                    </a:lnTo>
                    <a:lnTo>
                      <a:pt x="3" y="17"/>
                    </a:lnTo>
                    <a:lnTo>
                      <a:pt x="2" y="19"/>
                    </a:lnTo>
                    <a:lnTo>
                      <a:pt x="0" y="24"/>
                    </a:lnTo>
                    <a:lnTo>
                      <a:pt x="3" y="28"/>
                    </a:lnTo>
                    <a:lnTo>
                      <a:pt x="8" y="30"/>
                    </a:lnTo>
                    <a:lnTo>
                      <a:pt x="13" y="28"/>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6" name="Freeform 961">
                <a:extLst>
                  <a:ext uri="{FF2B5EF4-FFF2-40B4-BE49-F238E27FC236}">
                    <a16:creationId xmlns:a16="http://schemas.microsoft.com/office/drawing/2014/main" id="{DD44DF0D-BF46-47D9-9488-D154BC934612}"/>
                  </a:ext>
                </a:extLst>
              </p:cNvPr>
              <p:cNvSpPr>
                <a:spLocks/>
              </p:cNvSpPr>
              <p:nvPr/>
            </p:nvSpPr>
            <p:spPr bwMode="auto">
              <a:xfrm>
                <a:off x="2722" y="2863"/>
                <a:ext cx="16" cy="15"/>
              </a:xfrm>
              <a:custGeom>
                <a:avLst/>
                <a:gdLst>
                  <a:gd name="T0" fmla="*/ 1 w 32"/>
                  <a:gd name="T1" fmla="*/ 0 h 32"/>
                  <a:gd name="T2" fmla="*/ 1 w 32"/>
                  <a:gd name="T3" fmla="*/ 0 h 32"/>
                  <a:gd name="T4" fmla="*/ 1 w 32"/>
                  <a:gd name="T5" fmla="*/ 0 h 32"/>
                  <a:gd name="T6" fmla="*/ 1 w 32"/>
                  <a:gd name="T7" fmla="*/ 0 h 32"/>
                  <a:gd name="T8" fmla="*/ 1 w 32"/>
                  <a:gd name="T9" fmla="*/ 0 h 32"/>
                  <a:gd name="T10" fmla="*/ 1 w 32"/>
                  <a:gd name="T11" fmla="*/ 0 h 32"/>
                  <a:gd name="T12" fmla="*/ 1 w 32"/>
                  <a:gd name="T13" fmla="*/ 0 h 32"/>
                  <a:gd name="T14" fmla="*/ 0 w 32"/>
                  <a:gd name="T15" fmla="*/ 0 h 32"/>
                  <a:gd name="T16" fmla="*/ 1 w 32"/>
                  <a:gd name="T17" fmla="*/ 0 h 32"/>
                  <a:gd name="T18" fmla="*/ 1 w 32"/>
                  <a:gd name="T19" fmla="*/ 0 h 32"/>
                  <a:gd name="T20" fmla="*/ 1 w 32"/>
                  <a:gd name="T21" fmla="*/ 0 h 32"/>
                  <a:gd name="T22" fmla="*/ 1 w 32"/>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32">
                    <a:moveTo>
                      <a:pt x="10" y="30"/>
                    </a:moveTo>
                    <a:lnTo>
                      <a:pt x="11" y="30"/>
                    </a:lnTo>
                    <a:lnTo>
                      <a:pt x="32" y="12"/>
                    </a:lnTo>
                    <a:lnTo>
                      <a:pt x="23" y="0"/>
                    </a:lnTo>
                    <a:lnTo>
                      <a:pt x="2" y="19"/>
                    </a:lnTo>
                    <a:lnTo>
                      <a:pt x="3" y="19"/>
                    </a:lnTo>
                    <a:lnTo>
                      <a:pt x="2" y="19"/>
                    </a:lnTo>
                    <a:lnTo>
                      <a:pt x="0" y="23"/>
                    </a:lnTo>
                    <a:lnTo>
                      <a:pt x="2" y="29"/>
                    </a:lnTo>
                    <a:lnTo>
                      <a:pt x="5" y="32"/>
                    </a:lnTo>
                    <a:lnTo>
                      <a:pt x="11" y="30"/>
                    </a:lnTo>
                    <a:lnTo>
                      <a:pt x="1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7" name="Freeform 962">
                <a:extLst>
                  <a:ext uri="{FF2B5EF4-FFF2-40B4-BE49-F238E27FC236}">
                    <a16:creationId xmlns:a16="http://schemas.microsoft.com/office/drawing/2014/main" id="{65136C01-0459-4724-91A6-EE69AD6185E3}"/>
                  </a:ext>
                </a:extLst>
              </p:cNvPr>
              <p:cNvSpPr>
                <a:spLocks/>
              </p:cNvSpPr>
              <p:nvPr/>
            </p:nvSpPr>
            <p:spPr bwMode="auto">
              <a:xfrm>
                <a:off x="2708" y="2872"/>
                <a:ext cx="20" cy="15"/>
              </a:xfrm>
              <a:custGeom>
                <a:avLst/>
                <a:gdLst>
                  <a:gd name="T0" fmla="*/ 1 w 39"/>
                  <a:gd name="T1" fmla="*/ 0 h 31"/>
                  <a:gd name="T2" fmla="*/ 1 w 39"/>
                  <a:gd name="T3" fmla="*/ 0 h 31"/>
                  <a:gd name="T4" fmla="*/ 1 w 39"/>
                  <a:gd name="T5" fmla="*/ 0 h 31"/>
                  <a:gd name="T6" fmla="*/ 1 w 39"/>
                  <a:gd name="T7" fmla="*/ 0 h 31"/>
                  <a:gd name="T8" fmla="*/ 1 w 39"/>
                  <a:gd name="T9" fmla="*/ 0 h 31"/>
                  <a:gd name="T10" fmla="*/ 1 w 39"/>
                  <a:gd name="T11" fmla="*/ 0 h 31"/>
                  <a:gd name="T12" fmla="*/ 1 w 39"/>
                  <a:gd name="T13" fmla="*/ 0 h 31"/>
                  <a:gd name="T14" fmla="*/ 0 w 39"/>
                  <a:gd name="T15" fmla="*/ 0 h 31"/>
                  <a:gd name="T16" fmla="*/ 1 w 39"/>
                  <a:gd name="T17" fmla="*/ 0 h 31"/>
                  <a:gd name="T18" fmla="*/ 1 w 39"/>
                  <a:gd name="T19" fmla="*/ 0 h 31"/>
                  <a:gd name="T20" fmla="*/ 1 w 39"/>
                  <a:gd name="T21" fmla="*/ 0 h 31"/>
                  <a:gd name="T22" fmla="*/ 1 w 39"/>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1">
                    <a:moveTo>
                      <a:pt x="9" y="31"/>
                    </a:moveTo>
                    <a:lnTo>
                      <a:pt x="9" y="30"/>
                    </a:lnTo>
                    <a:lnTo>
                      <a:pt x="39" y="11"/>
                    </a:lnTo>
                    <a:lnTo>
                      <a:pt x="32" y="0"/>
                    </a:lnTo>
                    <a:lnTo>
                      <a:pt x="2" y="18"/>
                    </a:lnTo>
                    <a:lnTo>
                      <a:pt x="2" y="17"/>
                    </a:lnTo>
                    <a:lnTo>
                      <a:pt x="2" y="18"/>
                    </a:lnTo>
                    <a:lnTo>
                      <a:pt x="0" y="23"/>
                    </a:lnTo>
                    <a:lnTo>
                      <a:pt x="1" y="28"/>
                    </a:lnTo>
                    <a:lnTo>
                      <a:pt x="4" y="31"/>
                    </a:lnTo>
                    <a:lnTo>
                      <a:pt x="9" y="30"/>
                    </a:lnTo>
                    <a:lnTo>
                      <a:pt x="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8" name="Freeform 963">
                <a:extLst>
                  <a:ext uri="{FF2B5EF4-FFF2-40B4-BE49-F238E27FC236}">
                    <a16:creationId xmlns:a16="http://schemas.microsoft.com/office/drawing/2014/main" id="{E18218D0-38C1-4237-A5FB-8EC73BF7A1E7}"/>
                  </a:ext>
                </a:extLst>
              </p:cNvPr>
              <p:cNvSpPr>
                <a:spLocks/>
              </p:cNvSpPr>
              <p:nvPr/>
            </p:nvSpPr>
            <p:spPr bwMode="auto">
              <a:xfrm>
                <a:off x="2691" y="2881"/>
                <a:ext cx="22" cy="15"/>
              </a:xfrm>
              <a:custGeom>
                <a:avLst/>
                <a:gdLst>
                  <a:gd name="T0" fmla="*/ 1 w 44"/>
                  <a:gd name="T1" fmla="*/ 1 h 30"/>
                  <a:gd name="T2" fmla="*/ 1 w 44"/>
                  <a:gd name="T3" fmla="*/ 1 h 30"/>
                  <a:gd name="T4" fmla="*/ 1 w 44"/>
                  <a:gd name="T5" fmla="*/ 1 h 30"/>
                  <a:gd name="T6" fmla="*/ 1 w 44"/>
                  <a:gd name="T7" fmla="*/ 0 h 30"/>
                  <a:gd name="T8" fmla="*/ 1 w 44"/>
                  <a:gd name="T9" fmla="*/ 1 h 30"/>
                  <a:gd name="T10" fmla="*/ 1 w 44"/>
                  <a:gd name="T11" fmla="*/ 1 h 30"/>
                  <a:gd name="T12" fmla="*/ 1 w 44"/>
                  <a:gd name="T13" fmla="*/ 1 h 30"/>
                  <a:gd name="T14" fmla="*/ 0 w 44"/>
                  <a:gd name="T15" fmla="*/ 1 h 30"/>
                  <a:gd name="T16" fmla="*/ 1 w 44"/>
                  <a:gd name="T17" fmla="*/ 1 h 30"/>
                  <a:gd name="T18" fmla="*/ 1 w 44"/>
                  <a:gd name="T19" fmla="*/ 1 h 30"/>
                  <a:gd name="T20" fmla="*/ 1 w 44"/>
                  <a:gd name="T21" fmla="*/ 1 h 30"/>
                  <a:gd name="T22" fmla="*/ 1 w 44"/>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0">
                    <a:moveTo>
                      <a:pt x="11" y="30"/>
                    </a:moveTo>
                    <a:lnTo>
                      <a:pt x="12" y="30"/>
                    </a:lnTo>
                    <a:lnTo>
                      <a:pt x="44" y="14"/>
                    </a:lnTo>
                    <a:lnTo>
                      <a:pt x="37" y="0"/>
                    </a:lnTo>
                    <a:lnTo>
                      <a:pt x="5" y="16"/>
                    </a:lnTo>
                    <a:lnTo>
                      <a:pt x="6" y="16"/>
                    </a:lnTo>
                    <a:lnTo>
                      <a:pt x="5" y="16"/>
                    </a:lnTo>
                    <a:lnTo>
                      <a:pt x="0" y="21"/>
                    </a:lnTo>
                    <a:lnTo>
                      <a:pt x="1" y="27"/>
                    </a:lnTo>
                    <a:lnTo>
                      <a:pt x="6" y="30"/>
                    </a:lnTo>
                    <a:lnTo>
                      <a:pt x="12" y="30"/>
                    </a:lnTo>
                    <a:lnTo>
                      <a:pt x="1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9" name="Freeform 964">
                <a:extLst>
                  <a:ext uri="{FF2B5EF4-FFF2-40B4-BE49-F238E27FC236}">
                    <a16:creationId xmlns:a16="http://schemas.microsoft.com/office/drawing/2014/main" id="{2117769F-30AE-4089-BDFF-AFCAA5C2E4B6}"/>
                  </a:ext>
                </a:extLst>
              </p:cNvPr>
              <p:cNvSpPr>
                <a:spLocks/>
              </p:cNvSpPr>
              <p:nvPr/>
            </p:nvSpPr>
            <p:spPr bwMode="auto">
              <a:xfrm>
                <a:off x="2673" y="2889"/>
                <a:ext cx="23" cy="15"/>
              </a:xfrm>
              <a:custGeom>
                <a:avLst/>
                <a:gdLst>
                  <a:gd name="T0" fmla="*/ 1 w 46"/>
                  <a:gd name="T1" fmla="*/ 1 h 30"/>
                  <a:gd name="T2" fmla="*/ 1 w 46"/>
                  <a:gd name="T3" fmla="*/ 1 h 30"/>
                  <a:gd name="T4" fmla="*/ 1 w 46"/>
                  <a:gd name="T5" fmla="*/ 1 h 30"/>
                  <a:gd name="T6" fmla="*/ 1 w 46"/>
                  <a:gd name="T7" fmla="*/ 0 h 30"/>
                  <a:gd name="T8" fmla="*/ 1 w 46"/>
                  <a:gd name="T9" fmla="*/ 1 h 30"/>
                  <a:gd name="T10" fmla="*/ 1 w 46"/>
                  <a:gd name="T11" fmla="*/ 1 h 30"/>
                  <a:gd name="T12" fmla="*/ 1 w 46"/>
                  <a:gd name="T13" fmla="*/ 1 h 30"/>
                  <a:gd name="T14" fmla="*/ 0 w 46"/>
                  <a:gd name="T15" fmla="*/ 1 h 30"/>
                  <a:gd name="T16" fmla="*/ 0 w 46"/>
                  <a:gd name="T17" fmla="*/ 1 h 30"/>
                  <a:gd name="T18" fmla="*/ 1 w 46"/>
                  <a:gd name="T19" fmla="*/ 1 h 30"/>
                  <a:gd name="T20" fmla="*/ 1 w 46"/>
                  <a:gd name="T21" fmla="*/ 1 h 30"/>
                  <a:gd name="T22" fmla="*/ 1 w 4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0">
                    <a:moveTo>
                      <a:pt x="8" y="30"/>
                    </a:moveTo>
                    <a:lnTo>
                      <a:pt x="9" y="30"/>
                    </a:lnTo>
                    <a:lnTo>
                      <a:pt x="46" y="14"/>
                    </a:lnTo>
                    <a:lnTo>
                      <a:pt x="41" y="0"/>
                    </a:lnTo>
                    <a:lnTo>
                      <a:pt x="4" y="16"/>
                    </a:lnTo>
                    <a:lnTo>
                      <a:pt x="5" y="16"/>
                    </a:lnTo>
                    <a:lnTo>
                      <a:pt x="4" y="16"/>
                    </a:lnTo>
                    <a:lnTo>
                      <a:pt x="0" y="20"/>
                    </a:lnTo>
                    <a:lnTo>
                      <a:pt x="0" y="24"/>
                    </a:lnTo>
                    <a:lnTo>
                      <a:pt x="3" y="29"/>
                    </a:lnTo>
                    <a:lnTo>
                      <a:pt x="9" y="30"/>
                    </a:lnTo>
                    <a:lnTo>
                      <a:pt x="8"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0" name="Freeform 965">
                <a:extLst>
                  <a:ext uri="{FF2B5EF4-FFF2-40B4-BE49-F238E27FC236}">
                    <a16:creationId xmlns:a16="http://schemas.microsoft.com/office/drawing/2014/main" id="{FCBECCDC-D5FA-4A2F-BA9A-10F3C97E53B3}"/>
                  </a:ext>
                </a:extLst>
              </p:cNvPr>
              <p:cNvSpPr>
                <a:spLocks/>
              </p:cNvSpPr>
              <p:nvPr/>
            </p:nvSpPr>
            <p:spPr bwMode="auto">
              <a:xfrm>
                <a:off x="2656" y="2897"/>
                <a:ext cx="21" cy="11"/>
              </a:xfrm>
              <a:custGeom>
                <a:avLst/>
                <a:gdLst>
                  <a:gd name="T0" fmla="*/ 0 w 43"/>
                  <a:gd name="T1" fmla="*/ 0 h 23"/>
                  <a:gd name="T2" fmla="*/ 0 w 43"/>
                  <a:gd name="T3" fmla="*/ 0 h 23"/>
                  <a:gd name="T4" fmla="*/ 0 w 43"/>
                  <a:gd name="T5" fmla="*/ 0 h 23"/>
                  <a:gd name="T6" fmla="*/ 0 w 43"/>
                  <a:gd name="T7" fmla="*/ 0 h 23"/>
                  <a:gd name="T8" fmla="*/ 0 w 43"/>
                  <a:gd name="T9" fmla="*/ 0 h 23"/>
                  <a:gd name="T10" fmla="*/ 0 w 43"/>
                  <a:gd name="T11" fmla="*/ 0 h 23"/>
                  <a:gd name="T12" fmla="*/ 0 w 43"/>
                  <a:gd name="T13" fmla="*/ 0 h 23"/>
                  <a:gd name="T14" fmla="*/ 0 w 43"/>
                  <a:gd name="T15" fmla="*/ 0 h 23"/>
                  <a:gd name="T16" fmla="*/ 0 w 43"/>
                  <a:gd name="T17" fmla="*/ 0 h 23"/>
                  <a:gd name="T18" fmla="*/ 0 w 43"/>
                  <a:gd name="T19" fmla="*/ 0 h 23"/>
                  <a:gd name="T20" fmla="*/ 0 w 43"/>
                  <a:gd name="T21" fmla="*/ 0 h 23"/>
                  <a:gd name="T22" fmla="*/ 0 w 43"/>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23">
                    <a:moveTo>
                      <a:pt x="7" y="23"/>
                    </a:moveTo>
                    <a:lnTo>
                      <a:pt x="8" y="23"/>
                    </a:lnTo>
                    <a:lnTo>
                      <a:pt x="43" y="14"/>
                    </a:lnTo>
                    <a:lnTo>
                      <a:pt x="40" y="0"/>
                    </a:lnTo>
                    <a:lnTo>
                      <a:pt x="6" y="10"/>
                    </a:lnTo>
                    <a:lnTo>
                      <a:pt x="7" y="10"/>
                    </a:lnTo>
                    <a:lnTo>
                      <a:pt x="6" y="10"/>
                    </a:lnTo>
                    <a:lnTo>
                      <a:pt x="1" y="12"/>
                    </a:lnTo>
                    <a:lnTo>
                      <a:pt x="0" y="18"/>
                    </a:lnTo>
                    <a:lnTo>
                      <a:pt x="2" y="22"/>
                    </a:lnTo>
                    <a:lnTo>
                      <a:pt x="8" y="23"/>
                    </a:lnTo>
                    <a:lnTo>
                      <a:pt x="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1" name="Freeform 966">
                <a:extLst>
                  <a:ext uri="{FF2B5EF4-FFF2-40B4-BE49-F238E27FC236}">
                    <a16:creationId xmlns:a16="http://schemas.microsoft.com/office/drawing/2014/main" id="{AB5F3603-F659-497A-B938-E5A502C0EE14}"/>
                  </a:ext>
                </a:extLst>
              </p:cNvPr>
              <p:cNvSpPr>
                <a:spLocks/>
              </p:cNvSpPr>
              <p:nvPr/>
            </p:nvSpPr>
            <p:spPr bwMode="auto">
              <a:xfrm>
                <a:off x="2638" y="2901"/>
                <a:ext cx="21" cy="10"/>
              </a:xfrm>
              <a:custGeom>
                <a:avLst/>
                <a:gdLst>
                  <a:gd name="T0" fmla="*/ 1 w 42"/>
                  <a:gd name="T1" fmla="*/ 1 h 18"/>
                  <a:gd name="T2" fmla="*/ 1 w 42"/>
                  <a:gd name="T3" fmla="*/ 1 h 18"/>
                  <a:gd name="T4" fmla="*/ 1 w 42"/>
                  <a:gd name="T5" fmla="*/ 1 h 18"/>
                  <a:gd name="T6" fmla="*/ 1 w 42"/>
                  <a:gd name="T7" fmla="*/ 0 h 18"/>
                  <a:gd name="T8" fmla="*/ 1 w 42"/>
                  <a:gd name="T9" fmla="*/ 1 h 18"/>
                  <a:gd name="T10" fmla="*/ 1 w 42"/>
                  <a:gd name="T11" fmla="*/ 1 h 18"/>
                  <a:gd name="T12" fmla="*/ 1 w 42"/>
                  <a:gd name="T13" fmla="*/ 1 h 18"/>
                  <a:gd name="T14" fmla="*/ 1 w 42"/>
                  <a:gd name="T15" fmla="*/ 1 h 18"/>
                  <a:gd name="T16" fmla="*/ 0 w 42"/>
                  <a:gd name="T17" fmla="*/ 1 h 18"/>
                  <a:gd name="T18" fmla="*/ 1 w 42"/>
                  <a:gd name="T19" fmla="*/ 1 h 18"/>
                  <a:gd name="T20" fmla="*/ 1 w 42"/>
                  <a:gd name="T21" fmla="*/ 1 h 18"/>
                  <a:gd name="T22" fmla="*/ 1 w 42"/>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18">
                    <a:moveTo>
                      <a:pt x="6" y="18"/>
                    </a:moveTo>
                    <a:lnTo>
                      <a:pt x="7" y="18"/>
                    </a:lnTo>
                    <a:lnTo>
                      <a:pt x="42" y="13"/>
                    </a:lnTo>
                    <a:lnTo>
                      <a:pt x="42" y="0"/>
                    </a:lnTo>
                    <a:lnTo>
                      <a:pt x="7" y="4"/>
                    </a:lnTo>
                    <a:lnTo>
                      <a:pt x="9" y="4"/>
                    </a:lnTo>
                    <a:lnTo>
                      <a:pt x="7" y="4"/>
                    </a:lnTo>
                    <a:lnTo>
                      <a:pt x="3" y="7"/>
                    </a:lnTo>
                    <a:lnTo>
                      <a:pt x="0" y="11"/>
                    </a:lnTo>
                    <a:lnTo>
                      <a:pt x="3" y="16"/>
                    </a:lnTo>
                    <a:lnTo>
                      <a:pt x="7" y="18"/>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2" name="Freeform 967">
                <a:extLst>
                  <a:ext uri="{FF2B5EF4-FFF2-40B4-BE49-F238E27FC236}">
                    <a16:creationId xmlns:a16="http://schemas.microsoft.com/office/drawing/2014/main" id="{40A5B459-20A3-4375-9D8E-129D6DF154E4}"/>
                  </a:ext>
                </a:extLst>
              </p:cNvPr>
              <p:cNvSpPr>
                <a:spLocks/>
              </p:cNvSpPr>
              <p:nvPr/>
            </p:nvSpPr>
            <p:spPr bwMode="auto">
              <a:xfrm>
                <a:off x="2623" y="2901"/>
                <a:ext cx="19" cy="10"/>
              </a:xfrm>
              <a:custGeom>
                <a:avLst/>
                <a:gdLst>
                  <a:gd name="T0" fmla="*/ 1 w 38"/>
                  <a:gd name="T1" fmla="*/ 1 h 18"/>
                  <a:gd name="T2" fmla="*/ 1 w 38"/>
                  <a:gd name="T3" fmla="*/ 1 h 18"/>
                  <a:gd name="T4" fmla="*/ 1 w 38"/>
                  <a:gd name="T5" fmla="*/ 1 h 18"/>
                  <a:gd name="T6" fmla="*/ 1 w 38"/>
                  <a:gd name="T7" fmla="*/ 1 h 18"/>
                  <a:gd name="T8" fmla="*/ 1 w 38"/>
                  <a:gd name="T9" fmla="*/ 0 h 18"/>
                  <a:gd name="T10" fmla="*/ 1 w 38"/>
                  <a:gd name="T11" fmla="*/ 0 h 18"/>
                  <a:gd name="T12" fmla="*/ 1 w 38"/>
                  <a:gd name="T13" fmla="*/ 0 h 18"/>
                  <a:gd name="T14" fmla="*/ 1 w 38"/>
                  <a:gd name="T15" fmla="*/ 1 h 18"/>
                  <a:gd name="T16" fmla="*/ 0 w 38"/>
                  <a:gd name="T17" fmla="*/ 1 h 18"/>
                  <a:gd name="T18" fmla="*/ 1 w 38"/>
                  <a:gd name="T19" fmla="*/ 1 h 18"/>
                  <a:gd name="T20" fmla="*/ 1 w 38"/>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18">
                    <a:moveTo>
                      <a:pt x="5" y="13"/>
                    </a:moveTo>
                    <a:lnTo>
                      <a:pt x="5" y="13"/>
                    </a:lnTo>
                    <a:lnTo>
                      <a:pt x="35" y="18"/>
                    </a:lnTo>
                    <a:lnTo>
                      <a:pt x="38" y="4"/>
                    </a:lnTo>
                    <a:lnTo>
                      <a:pt x="8" y="0"/>
                    </a:lnTo>
                    <a:lnTo>
                      <a:pt x="2" y="1"/>
                    </a:lnTo>
                    <a:lnTo>
                      <a:pt x="0" y="5"/>
                    </a:lnTo>
                    <a:lnTo>
                      <a:pt x="1" y="11"/>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3" name="Freeform 968">
                <a:extLst>
                  <a:ext uri="{FF2B5EF4-FFF2-40B4-BE49-F238E27FC236}">
                    <a16:creationId xmlns:a16="http://schemas.microsoft.com/office/drawing/2014/main" id="{DA7077C1-9806-4D66-BD7F-B21D4420C841}"/>
                  </a:ext>
                </a:extLst>
              </p:cNvPr>
              <p:cNvSpPr>
                <a:spLocks/>
              </p:cNvSpPr>
              <p:nvPr/>
            </p:nvSpPr>
            <p:spPr bwMode="auto">
              <a:xfrm>
                <a:off x="2608" y="2898"/>
                <a:ext cx="19" cy="10"/>
              </a:xfrm>
              <a:custGeom>
                <a:avLst/>
                <a:gdLst>
                  <a:gd name="T0" fmla="*/ 1 w 38"/>
                  <a:gd name="T1" fmla="*/ 1 h 20"/>
                  <a:gd name="T2" fmla="*/ 1 w 38"/>
                  <a:gd name="T3" fmla="*/ 1 h 20"/>
                  <a:gd name="T4" fmla="*/ 1 w 38"/>
                  <a:gd name="T5" fmla="*/ 1 h 20"/>
                  <a:gd name="T6" fmla="*/ 1 w 38"/>
                  <a:gd name="T7" fmla="*/ 1 h 20"/>
                  <a:gd name="T8" fmla="*/ 1 w 38"/>
                  <a:gd name="T9" fmla="*/ 0 h 20"/>
                  <a:gd name="T10" fmla="*/ 1 w 38"/>
                  <a:gd name="T11" fmla="*/ 0 h 20"/>
                  <a:gd name="T12" fmla="*/ 1 w 38"/>
                  <a:gd name="T13" fmla="*/ 0 h 20"/>
                  <a:gd name="T14" fmla="*/ 1 w 38"/>
                  <a:gd name="T15" fmla="*/ 1 h 20"/>
                  <a:gd name="T16" fmla="*/ 0 w 38"/>
                  <a:gd name="T17" fmla="*/ 1 h 20"/>
                  <a:gd name="T18" fmla="*/ 1 w 38"/>
                  <a:gd name="T19" fmla="*/ 1 h 20"/>
                  <a:gd name="T20" fmla="*/ 1 w 38"/>
                  <a:gd name="T21" fmla="*/ 1 h 20"/>
                  <a:gd name="T22" fmla="*/ 1 w 38"/>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20">
                    <a:moveTo>
                      <a:pt x="6" y="14"/>
                    </a:moveTo>
                    <a:lnTo>
                      <a:pt x="5" y="14"/>
                    </a:lnTo>
                    <a:lnTo>
                      <a:pt x="35" y="20"/>
                    </a:lnTo>
                    <a:lnTo>
                      <a:pt x="38" y="7"/>
                    </a:lnTo>
                    <a:lnTo>
                      <a:pt x="8" y="0"/>
                    </a:lnTo>
                    <a:lnTo>
                      <a:pt x="6" y="0"/>
                    </a:lnTo>
                    <a:lnTo>
                      <a:pt x="8" y="0"/>
                    </a:lnTo>
                    <a:lnTo>
                      <a:pt x="2" y="1"/>
                    </a:lnTo>
                    <a:lnTo>
                      <a:pt x="0" y="5"/>
                    </a:lnTo>
                    <a:lnTo>
                      <a:pt x="1" y="11"/>
                    </a:lnTo>
                    <a:lnTo>
                      <a:pt x="5"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4" name="Freeform 969">
                <a:extLst>
                  <a:ext uri="{FF2B5EF4-FFF2-40B4-BE49-F238E27FC236}">
                    <a16:creationId xmlns:a16="http://schemas.microsoft.com/office/drawing/2014/main" id="{63A24F34-6E5C-4ECA-8226-DF5FA803B40B}"/>
                  </a:ext>
                </a:extLst>
              </p:cNvPr>
              <p:cNvSpPr>
                <a:spLocks/>
              </p:cNvSpPr>
              <p:nvPr/>
            </p:nvSpPr>
            <p:spPr bwMode="auto">
              <a:xfrm>
                <a:off x="2589" y="2896"/>
                <a:ext cx="23" cy="9"/>
              </a:xfrm>
              <a:custGeom>
                <a:avLst/>
                <a:gdLst>
                  <a:gd name="T0" fmla="*/ 1 w 46"/>
                  <a:gd name="T1" fmla="*/ 0 h 19"/>
                  <a:gd name="T2" fmla="*/ 1 w 46"/>
                  <a:gd name="T3" fmla="*/ 0 h 19"/>
                  <a:gd name="T4" fmla="*/ 1 w 46"/>
                  <a:gd name="T5" fmla="*/ 0 h 19"/>
                  <a:gd name="T6" fmla="*/ 1 w 46"/>
                  <a:gd name="T7" fmla="*/ 0 h 19"/>
                  <a:gd name="T8" fmla="*/ 1 w 46"/>
                  <a:gd name="T9" fmla="*/ 0 h 19"/>
                  <a:gd name="T10" fmla="*/ 1 w 46"/>
                  <a:gd name="T11" fmla="*/ 0 h 19"/>
                  <a:gd name="T12" fmla="*/ 1 w 46"/>
                  <a:gd name="T13" fmla="*/ 0 h 19"/>
                  <a:gd name="T14" fmla="*/ 1 w 46"/>
                  <a:gd name="T15" fmla="*/ 0 h 19"/>
                  <a:gd name="T16" fmla="*/ 0 w 46"/>
                  <a:gd name="T17" fmla="*/ 0 h 19"/>
                  <a:gd name="T18" fmla="*/ 1 w 46"/>
                  <a:gd name="T19" fmla="*/ 0 h 19"/>
                  <a:gd name="T20" fmla="*/ 1 w 46"/>
                  <a:gd name="T21" fmla="*/ 0 h 19"/>
                  <a:gd name="T22" fmla="*/ 1 w 46"/>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9">
                    <a:moveTo>
                      <a:pt x="6" y="14"/>
                    </a:moveTo>
                    <a:lnTo>
                      <a:pt x="7" y="14"/>
                    </a:lnTo>
                    <a:lnTo>
                      <a:pt x="46" y="19"/>
                    </a:lnTo>
                    <a:lnTo>
                      <a:pt x="46" y="5"/>
                    </a:lnTo>
                    <a:lnTo>
                      <a:pt x="7" y="0"/>
                    </a:lnTo>
                    <a:lnTo>
                      <a:pt x="8" y="0"/>
                    </a:lnTo>
                    <a:lnTo>
                      <a:pt x="7" y="0"/>
                    </a:lnTo>
                    <a:lnTo>
                      <a:pt x="3" y="2"/>
                    </a:lnTo>
                    <a:lnTo>
                      <a:pt x="0" y="7"/>
                    </a:lnTo>
                    <a:lnTo>
                      <a:pt x="3" y="12"/>
                    </a:lnTo>
                    <a:lnTo>
                      <a:pt x="7"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5" name="Freeform 970">
                <a:extLst>
                  <a:ext uri="{FF2B5EF4-FFF2-40B4-BE49-F238E27FC236}">
                    <a16:creationId xmlns:a16="http://schemas.microsoft.com/office/drawing/2014/main" id="{1D7E44B8-D77D-40AB-A6BF-C1742E876CA8}"/>
                  </a:ext>
                </a:extLst>
              </p:cNvPr>
              <p:cNvSpPr>
                <a:spLocks/>
              </p:cNvSpPr>
              <p:nvPr/>
            </p:nvSpPr>
            <p:spPr bwMode="auto">
              <a:xfrm>
                <a:off x="2568" y="2891"/>
                <a:ext cx="25" cy="11"/>
              </a:xfrm>
              <a:custGeom>
                <a:avLst/>
                <a:gdLst>
                  <a:gd name="T0" fmla="*/ 1 w 49"/>
                  <a:gd name="T1" fmla="*/ 0 h 23"/>
                  <a:gd name="T2" fmla="*/ 1 w 49"/>
                  <a:gd name="T3" fmla="*/ 0 h 23"/>
                  <a:gd name="T4" fmla="*/ 1 w 49"/>
                  <a:gd name="T5" fmla="*/ 0 h 23"/>
                  <a:gd name="T6" fmla="*/ 1 w 49"/>
                  <a:gd name="T7" fmla="*/ 0 h 23"/>
                  <a:gd name="T8" fmla="*/ 1 w 49"/>
                  <a:gd name="T9" fmla="*/ 0 h 23"/>
                  <a:gd name="T10" fmla="*/ 1 w 49"/>
                  <a:gd name="T11" fmla="*/ 0 h 23"/>
                  <a:gd name="T12" fmla="*/ 1 w 49"/>
                  <a:gd name="T13" fmla="*/ 0 h 23"/>
                  <a:gd name="T14" fmla="*/ 1 w 49"/>
                  <a:gd name="T15" fmla="*/ 0 h 23"/>
                  <a:gd name="T16" fmla="*/ 0 w 49"/>
                  <a:gd name="T17" fmla="*/ 0 h 23"/>
                  <a:gd name="T18" fmla="*/ 1 w 49"/>
                  <a:gd name="T19" fmla="*/ 0 h 23"/>
                  <a:gd name="T20" fmla="*/ 1 w 49"/>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23">
                    <a:moveTo>
                      <a:pt x="6" y="14"/>
                    </a:moveTo>
                    <a:lnTo>
                      <a:pt x="6" y="14"/>
                    </a:lnTo>
                    <a:lnTo>
                      <a:pt x="47" y="23"/>
                    </a:lnTo>
                    <a:lnTo>
                      <a:pt x="49" y="9"/>
                    </a:lnTo>
                    <a:lnTo>
                      <a:pt x="8" y="0"/>
                    </a:lnTo>
                    <a:lnTo>
                      <a:pt x="2" y="1"/>
                    </a:lnTo>
                    <a:lnTo>
                      <a:pt x="0" y="6"/>
                    </a:lnTo>
                    <a:lnTo>
                      <a:pt x="1" y="11"/>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6" name="Freeform 971">
                <a:extLst>
                  <a:ext uri="{FF2B5EF4-FFF2-40B4-BE49-F238E27FC236}">
                    <a16:creationId xmlns:a16="http://schemas.microsoft.com/office/drawing/2014/main" id="{21F9631B-0D2E-4D62-A21D-4BC6E27EACA4}"/>
                  </a:ext>
                </a:extLst>
              </p:cNvPr>
              <p:cNvSpPr>
                <a:spLocks/>
              </p:cNvSpPr>
              <p:nvPr/>
            </p:nvSpPr>
            <p:spPr bwMode="auto">
              <a:xfrm>
                <a:off x="2545" y="2887"/>
                <a:ext cx="27" cy="11"/>
              </a:xfrm>
              <a:custGeom>
                <a:avLst/>
                <a:gdLst>
                  <a:gd name="T0" fmla="*/ 1 w 54"/>
                  <a:gd name="T1" fmla="*/ 1 h 21"/>
                  <a:gd name="T2" fmla="*/ 1 w 54"/>
                  <a:gd name="T3" fmla="*/ 1 h 21"/>
                  <a:gd name="T4" fmla="*/ 1 w 54"/>
                  <a:gd name="T5" fmla="*/ 1 h 21"/>
                  <a:gd name="T6" fmla="*/ 1 w 54"/>
                  <a:gd name="T7" fmla="*/ 1 h 21"/>
                  <a:gd name="T8" fmla="*/ 1 w 54"/>
                  <a:gd name="T9" fmla="*/ 0 h 21"/>
                  <a:gd name="T10" fmla="*/ 1 w 54"/>
                  <a:gd name="T11" fmla="*/ 0 h 21"/>
                  <a:gd name="T12" fmla="*/ 1 w 54"/>
                  <a:gd name="T13" fmla="*/ 0 h 21"/>
                  <a:gd name="T14" fmla="*/ 1 w 54"/>
                  <a:gd name="T15" fmla="*/ 1 h 21"/>
                  <a:gd name="T16" fmla="*/ 0 w 54"/>
                  <a:gd name="T17" fmla="*/ 1 h 21"/>
                  <a:gd name="T18" fmla="*/ 1 w 54"/>
                  <a:gd name="T19" fmla="*/ 1 h 21"/>
                  <a:gd name="T20" fmla="*/ 1 w 54"/>
                  <a:gd name="T21" fmla="*/ 1 h 21"/>
                  <a:gd name="T22" fmla="*/ 1 w 54"/>
                  <a:gd name="T23" fmla="*/ 1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 h="21">
                    <a:moveTo>
                      <a:pt x="7" y="14"/>
                    </a:moveTo>
                    <a:lnTo>
                      <a:pt x="6" y="14"/>
                    </a:lnTo>
                    <a:lnTo>
                      <a:pt x="52" y="21"/>
                    </a:lnTo>
                    <a:lnTo>
                      <a:pt x="54" y="7"/>
                    </a:lnTo>
                    <a:lnTo>
                      <a:pt x="8" y="0"/>
                    </a:lnTo>
                    <a:lnTo>
                      <a:pt x="7" y="0"/>
                    </a:lnTo>
                    <a:lnTo>
                      <a:pt x="8" y="0"/>
                    </a:lnTo>
                    <a:lnTo>
                      <a:pt x="2" y="1"/>
                    </a:lnTo>
                    <a:lnTo>
                      <a:pt x="0" y="6"/>
                    </a:lnTo>
                    <a:lnTo>
                      <a:pt x="1" y="11"/>
                    </a:lnTo>
                    <a:lnTo>
                      <a:pt x="6" y="14"/>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7" name="Freeform 972">
                <a:extLst>
                  <a:ext uri="{FF2B5EF4-FFF2-40B4-BE49-F238E27FC236}">
                    <a16:creationId xmlns:a16="http://schemas.microsoft.com/office/drawing/2014/main" id="{A3BFC3B8-9D8B-4A6D-B8F3-E1A09AD0FD37}"/>
                  </a:ext>
                </a:extLst>
              </p:cNvPr>
              <p:cNvSpPr>
                <a:spLocks/>
              </p:cNvSpPr>
              <p:nvPr/>
            </p:nvSpPr>
            <p:spPr bwMode="auto">
              <a:xfrm>
                <a:off x="2520" y="2884"/>
                <a:ext cx="28" cy="10"/>
              </a:xfrm>
              <a:custGeom>
                <a:avLst/>
                <a:gdLst>
                  <a:gd name="T0" fmla="*/ 0 w 58"/>
                  <a:gd name="T1" fmla="*/ 0 h 21"/>
                  <a:gd name="T2" fmla="*/ 0 w 58"/>
                  <a:gd name="T3" fmla="*/ 0 h 21"/>
                  <a:gd name="T4" fmla="*/ 0 w 58"/>
                  <a:gd name="T5" fmla="*/ 0 h 21"/>
                  <a:gd name="T6" fmla="*/ 0 w 58"/>
                  <a:gd name="T7" fmla="*/ 0 h 21"/>
                  <a:gd name="T8" fmla="*/ 0 w 58"/>
                  <a:gd name="T9" fmla="*/ 0 h 21"/>
                  <a:gd name="T10" fmla="*/ 0 w 58"/>
                  <a:gd name="T11" fmla="*/ 0 h 21"/>
                  <a:gd name="T12" fmla="*/ 0 w 58"/>
                  <a:gd name="T13" fmla="*/ 0 h 21"/>
                  <a:gd name="T14" fmla="*/ 0 w 58"/>
                  <a:gd name="T15" fmla="*/ 0 h 21"/>
                  <a:gd name="T16" fmla="*/ 0 w 58"/>
                  <a:gd name="T17" fmla="*/ 0 h 21"/>
                  <a:gd name="T18" fmla="*/ 0 w 58"/>
                  <a:gd name="T19" fmla="*/ 0 h 21"/>
                  <a:gd name="T20" fmla="*/ 0 w 58"/>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21">
                    <a:moveTo>
                      <a:pt x="7" y="14"/>
                    </a:moveTo>
                    <a:lnTo>
                      <a:pt x="7" y="14"/>
                    </a:lnTo>
                    <a:lnTo>
                      <a:pt x="58" y="21"/>
                    </a:lnTo>
                    <a:lnTo>
                      <a:pt x="58" y="7"/>
                    </a:lnTo>
                    <a:lnTo>
                      <a:pt x="7" y="0"/>
                    </a:lnTo>
                    <a:lnTo>
                      <a:pt x="2" y="2"/>
                    </a:lnTo>
                    <a:lnTo>
                      <a:pt x="0" y="7"/>
                    </a:lnTo>
                    <a:lnTo>
                      <a:pt x="2" y="12"/>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8" name="Freeform 973">
                <a:extLst>
                  <a:ext uri="{FF2B5EF4-FFF2-40B4-BE49-F238E27FC236}">
                    <a16:creationId xmlns:a16="http://schemas.microsoft.com/office/drawing/2014/main" id="{EE73976C-2AC3-4EC4-B3AD-515B0DF83CF8}"/>
                  </a:ext>
                </a:extLst>
              </p:cNvPr>
              <p:cNvSpPr>
                <a:spLocks/>
              </p:cNvSpPr>
              <p:nvPr/>
            </p:nvSpPr>
            <p:spPr bwMode="auto">
              <a:xfrm>
                <a:off x="2494" y="2882"/>
                <a:ext cx="29" cy="9"/>
              </a:xfrm>
              <a:custGeom>
                <a:avLst/>
                <a:gdLst>
                  <a:gd name="T0" fmla="*/ 1 w 58"/>
                  <a:gd name="T1" fmla="*/ 0 h 19"/>
                  <a:gd name="T2" fmla="*/ 1 w 58"/>
                  <a:gd name="T3" fmla="*/ 0 h 19"/>
                  <a:gd name="T4" fmla="*/ 1 w 58"/>
                  <a:gd name="T5" fmla="*/ 0 h 19"/>
                  <a:gd name="T6" fmla="*/ 1 w 58"/>
                  <a:gd name="T7" fmla="*/ 0 h 19"/>
                  <a:gd name="T8" fmla="*/ 1 w 58"/>
                  <a:gd name="T9" fmla="*/ 0 h 19"/>
                  <a:gd name="T10" fmla="*/ 1 w 58"/>
                  <a:gd name="T11" fmla="*/ 0 h 19"/>
                  <a:gd name="T12" fmla="*/ 1 w 58"/>
                  <a:gd name="T13" fmla="*/ 0 h 19"/>
                  <a:gd name="T14" fmla="*/ 1 w 58"/>
                  <a:gd name="T15" fmla="*/ 0 h 19"/>
                  <a:gd name="T16" fmla="*/ 0 w 58"/>
                  <a:gd name="T17" fmla="*/ 0 h 19"/>
                  <a:gd name="T18" fmla="*/ 1 w 58"/>
                  <a:gd name="T19" fmla="*/ 0 h 19"/>
                  <a:gd name="T20" fmla="*/ 1 w 58"/>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19">
                    <a:moveTo>
                      <a:pt x="7" y="14"/>
                    </a:moveTo>
                    <a:lnTo>
                      <a:pt x="7" y="14"/>
                    </a:lnTo>
                    <a:lnTo>
                      <a:pt x="58" y="19"/>
                    </a:lnTo>
                    <a:lnTo>
                      <a:pt x="58" y="5"/>
                    </a:lnTo>
                    <a:lnTo>
                      <a:pt x="7" y="0"/>
                    </a:lnTo>
                    <a:lnTo>
                      <a:pt x="3" y="3"/>
                    </a:lnTo>
                    <a:lnTo>
                      <a:pt x="0" y="7"/>
                    </a:lnTo>
                    <a:lnTo>
                      <a:pt x="3" y="12"/>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9" name="Freeform 974">
                <a:extLst>
                  <a:ext uri="{FF2B5EF4-FFF2-40B4-BE49-F238E27FC236}">
                    <a16:creationId xmlns:a16="http://schemas.microsoft.com/office/drawing/2014/main" id="{3A4B0B82-4B0D-4FF2-BE97-5D62777E2800}"/>
                  </a:ext>
                </a:extLst>
              </p:cNvPr>
              <p:cNvSpPr>
                <a:spLocks/>
              </p:cNvSpPr>
              <p:nvPr/>
            </p:nvSpPr>
            <p:spPr bwMode="auto">
              <a:xfrm>
                <a:off x="2467" y="2878"/>
                <a:ext cx="31" cy="11"/>
              </a:xfrm>
              <a:custGeom>
                <a:avLst/>
                <a:gdLst>
                  <a:gd name="T0" fmla="*/ 1 w 62"/>
                  <a:gd name="T1" fmla="*/ 1 h 20"/>
                  <a:gd name="T2" fmla="*/ 1 w 62"/>
                  <a:gd name="T3" fmla="*/ 1 h 20"/>
                  <a:gd name="T4" fmla="*/ 1 w 62"/>
                  <a:gd name="T5" fmla="*/ 1 h 20"/>
                  <a:gd name="T6" fmla="*/ 1 w 62"/>
                  <a:gd name="T7" fmla="*/ 1 h 20"/>
                  <a:gd name="T8" fmla="*/ 1 w 62"/>
                  <a:gd name="T9" fmla="*/ 0 h 20"/>
                  <a:gd name="T10" fmla="*/ 1 w 62"/>
                  <a:gd name="T11" fmla="*/ 0 h 20"/>
                  <a:gd name="T12" fmla="*/ 1 w 62"/>
                  <a:gd name="T13" fmla="*/ 0 h 20"/>
                  <a:gd name="T14" fmla="*/ 1 w 62"/>
                  <a:gd name="T15" fmla="*/ 1 h 20"/>
                  <a:gd name="T16" fmla="*/ 0 w 62"/>
                  <a:gd name="T17" fmla="*/ 1 h 20"/>
                  <a:gd name="T18" fmla="*/ 1 w 62"/>
                  <a:gd name="T19" fmla="*/ 1 h 20"/>
                  <a:gd name="T20" fmla="*/ 1 w 62"/>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20">
                    <a:moveTo>
                      <a:pt x="7" y="13"/>
                    </a:moveTo>
                    <a:lnTo>
                      <a:pt x="7" y="13"/>
                    </a:lnTo>
                    <a:lnTo>
                      <a:pt x="62" y="20"/>
                    </a:lnTo>
                    <a:lnTo>
                      <a:pt x="62" y="6"/>
                    </a:lnTo>
                    <a:lnTo>
                      <a:pt x="7" y="0"/>
                    </a:lnTo>
                    <a:lnTo>
                      <a:pt x="2" y="2"/>
                    </a:lnTo>
                    <a:lnTo>
                      <a:pt x="0" y="6"/>
                    </a:lnTo>
                    <a:lnTo>
                      <a:pt x="2" y="11"/>
                    </a:lnTo>
                    <a:lnTo>
                      <a:pt x="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0" name="Freeform 975">
                <a:extLst>
                  <a:ext uri="{FF2B5EF4-FFF2-40B4-BE49-F238E27FC236}">
                    <a16:creationId xmlns:a16="http://schemas.microsoft.com/office/drawing/2014/main" id="{CFE2453E-1DE5-448E-BFA4-B57F18B8D519}"/>
                  </a:ext>
                </a:extLst>
              </p:cNvPr>
              <p:cNvSpPr>
                <a:spLocks/>
              </p:cNvSpPr>
              <p:nvPr/>
            </p:nvSpPr>
            <p:spPr bwMode="auto">
              <a:xfrm>
                <a:off x="2440" y="2875"/>
                <a:ext cx="30" cy="10"/>
              </a:xfrm>
              <a:custGeom>
                <a:avLst/>
                <a:gdLst>
                  <a:gd name="T0" fmla="*/ 1 w 60"/>
                  <a:gd name="T1" fmla="*/ 1 h 20"/>
                  <a:gd name="T2" fmla="*/ 1 w 60"/>
                  <a:gd name="T3" fmla="*/ 1 h 20"/>
                  <a:gd name="T4" fmla="*/ 1 w 60"/>
                  <a:gd name="T5" fmla="*/ 1 h 20"/>
                  <a:gd name="T6" fmla="*/ 1 w 60"/>
                  <a:gd name="T7" fmla="*/ 1 h 20"/>
                  <a:gd name="T8" fmla="*/ 1 w 60"/>
                  <a:gd name="T9" fmla="*/ 0 h 20"/>
                  <a:gd name="T10" fmla="*/ 1 w 60"/>
                  <a:gd name="T11" fmla="*/ 0 h 20"/>
                  <a:gd name="T12" fmla="*/ 1 w 60"/>
                  <a:gd name="T13" fmla="*/ 0 h 20"/>
                  <a:gd name="T14" fmla="*/ 1 w 60"/>
                  <a:gd name="T15" fmla="*/ 1 h 20"/>
                  <a:gd name="T16" fmla="*/ 0 w 60"/>
                  <a:gd name="T17" fmla="*/ 1 h 20"/>
                  <a:gd name="T18" fmla="*/ 1 w 60"/>
                  <a:gd name="T19" fmla="*/ 1 h 20"/>
                  <a:gd name="T20" fmla="*/ 1 w 60"/>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20">
                    <a:moveTo>
                      <a:pt x="7" y="13"/>
                    </a:moveTo>
                    <a:lnTo>
                      <a:pt x="7" y="13"/>
                    </a:lnTo>
                    <a:lnTo>
                      <a:pt x="60" y="20"/>
                    </a:lnTo>
                    <a:lnTo>
                      <a:pt x="60" y="7"/>
                    </a:lnTo>
                    <a:lnTo>
                      <a:pt x="7" y="0"/>
                    </a:lnTo>
                    <a:lnTo>
                      <a:pt x="2" y="2"/>
                    </a:lnTo>
                    <a:lnTo>
                      <a:pt x="0" y="7"/>
                    </a:lnTo>
                    <a:lnTo>
                      <a:pt x="2" y="11"/>
                    </a:lnTo>
                    <a:lnTo>
                      <a:pt x="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1" name="Freeform 976">
                <a:extLst>
                  <a:ext uri="{FF2B5EF4-FFF2-40B4-BE49-F238E27FC236}">
                    <a16:creationId xmlns:a16="http://schemas.microsoft.com/office/drawing/2014/main" id="{E9A54E22-18CD-4D64-A2C8-82F3A461EDE6}"/>
                  </a:ext>
                </a:extLst>
              </p:cNvPr>
              <p:cNvSpPr>
                <a:spLocks/>
              </p:cNvSpPr>
              <p:nvPr/>
            </p:nvSpPr>
            <p:spPr bwMode="auto">
              <a:xfrm>
                <a:off x="2412" y="2871"/>
                <a:ext cx="32" cy="11"/>
              </a:xfrm>
              <a:custGeom>
                <a:avLst/>
                <a:gdLst>
                  <a:gd name="T0" fmla="*/ 1 w 62"/>
                  <a:gd name="T1" fmla="*/ 1 h 20"/>
                  <a:gd name="T2" fmla="*/ 1 w 62"/>
                  <a:gd name="T3" fmla="*/ 1 h 20"/>
                  <a:gd name="T4" fmla="*/ 1 w 62"/>
                  <a:gd name="T5" fmla="*/ 1 h 20"/>
                  <a:gd name="T6" fmla="*/ 1 w 62"/>
                  <a:gd name="T7" fmla="*/ 1 h 20"/>
                  <a:gd name="T8" fmla="*/ 1 w 62"/>
                  <a:gd name="T9" fmla="*/ 0 h 20"/>
                  <a:gd name="T10" fmla="*/ 1 w 62"/>
                  <a:gd name="T11" fmla="*/ 0 h 20"/>
                  <a:gd name="T12" fmla="*/ 1 w 62"/>
                  <a:gd name="T13" fmla="*/ 0 h 20"/>
                  <a:gd name="T14" fmla="*/ 1 w 62"/>
                  <a:gd name="T15" fmla="*/ 1 h 20"/>
                  <a:gd name="T16" fmla="*/ 0 w 62"/>
                  <a:gd name="T17" fmla="*/ 1 h 20"/>
                  <a:gd name="T18" fmla="*/ 1 w 62"/>
                  <a:gd name="T19" fmla="*/ 1 h 20"/>
                  <a:gd name="T20" fmla="*/ 1 w 62"/>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20">
                    <a:moveTo>
                      <a:pt x="7" y="14"/>
                    </a:moveTo>
                    <a:lnTo>
                      <a:pt x="7" y="14"/>
                    </a:lnTo>
                    <a:lnTo>
                      <a:pt x="62" y="20"/>
                    </a:lnTo>
                    <a:lnTo>
                      <a:pt x="62" y="7"/>
                    </a:lnTo>
                    <a:lnTo>
                      <a:pt x="7" y="0"/>
                    </a:lnTo>
                    <a:lnTo>
                      <a:pt x="2" y="2"/>
                    </a:lnTo>
                    <a:lnTo>
                      <a:pt x="0" y="7"/>
                    </a:lnTo>
                    <a:lnTo>
                      <a:pt x="2" y="11"/>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2" name="Freeform 977">
                <a:extLst>
                  <a:ext uri="{FF2B5EF4-FFF2-40B4-BE49-F238E27FC236}">
                    <a16:creationId xmlns:a16="http://schemas.microsoft.com/office/drawing/2014/main" id="{0A726438-FC26-4584-97C7-6A7D4BA12607}"/>
                  </a:ext>
                </a:extLst>
              </p:cNvPr>
              <p:cNvSpPr>
                <a:spLocks/>
              </p:cNvSpPr>
              <p:nvPr/>
            </p:nvSpPr>
            <p:spPr bwMode="auto">
              <a:xfrm>
                <a:off x="2386" y="2868"/>
                <a:ext cx="30" cy="10"/>
              </a:xfrm>
              <a:custGeom>
                <a:avLst/>
                <a:gdLst>
                  <a:gd name="T0" fmla="*/ 1 w 60"/>
                  <a:gd name="T1" fmla="*/ 0 h 21"/>
                  <a:gd name="T2" fmla="*/ 1 w 60"/>
                  <a:gd name="T3" fmla="*/ 0 h 21"/>
                  <a:gd name="T4" fmla="*/ 1 w 60"/>
                  <a:gd name="T5" fmla="*/ 0 h 21"/>
                  <a:gd name="T6" fmla="*/ 1 w 60"/>
                  <a:gd name="T7" fmla="*/ 0 h 21"/>
                  <a:gd name="T8" fmla="*/ 1 w 60"/>
                  <a:gd name="T9" fmla="*/ 0 h 21"/>
                  <a:gd name="T10" fmla="*/ 1 w 60"/>
                  <a:gd name="T11" fmla="*/ 0 h 21"/>
                  <a:gd name="T12" fmla="*/ 1 w 60"/>
                  <a:gd name="T13" fmla="*/ 0 h 21"/>
                  <a:gd name="T14" fmla="*/ 1 w 60"/>
                  <a:gd name="T15" fmla="*/ 0 h 21"/>
                  <a:gd name="T16" fmla="*/ 0 w 60"/>
                  <a:gd name="T17" fmla="*/ 0 h 21"/>
                  <a:gd name="T18" fmla="*/ 1 w 60"/>
                  <a:gd name="T19" fmla="*/ 0 h 21"/>
                  <a:gd name="T20" fmla="*/ 1 w 60"/>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21">
                    <a:moveTo>
                      <a:pt x="7" y="14"/>
                    </a:moveTo>
                    <a:lnTo>
                      <a:pt x="7" y="14"/>
                    </a:lnTo>
                    <a:lnTo>
                      <a:pt x="60" y="21"/>
                    </a:lnTo>
                    <a:lnTo>
                      <a:pt x="60" y="7"/>
                    </a:lnTo>
                    <a:lnTo>
                      <a:pt x="7" y="0"/>
                    </a:lnTo>
                    <a:lnTo>
                      <a:pt x="2" y="2"/>
                    </a:lnTo>
                    <a:lnTo>
                      <a:pt x="0" y="7"/>
                    </a:lnTo>
                    <a:lnTo>
                      <a:pt x="2" y="11"/>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3" name="Freeform 978">
                <a:extLst>
                  <a:ext uri="{FF2B5EF4-FFF2-40B4-BE49-F238E27FC236}">
                    <a16:creationId xmlns:a16="http://schemas.microsoft.com/office/drawing/2014/main" id="{C45D004F-9987-4519-8DE8-398E5A79F541}"/>
                  </a:ext>
                </a:extLst>
              </p:cNvPr>
              <p:cNvSpPr>
                <a:spLocks/>
              </p:cNvSpPr>
              <p:nvPr/>
            </p:nvSpPr>
            <p:spPr bwMode="auto">
              <a:xfrm>
                <a:off x="2361" y="2864"/>
                <a:ext cx="28" cy="11"/>
              </a:xfrm>
              <a:custGeom>
                <a:avLst/>
                <a:gdLst>
                  <a:gd name="T0" fmla="*/ 0 w 58"/>
                  <a:gd name="T1" fmla="*/ 1 h 21"/>
                  <a:gd name="T2" fmla="*/ 0 w 58"/>
                  <a:gd name="T3" fmla="*/ 1 h 21"/>
                  <a:gd name="T4" fmla="*/ 0 w 58"/>
                  <a:gd name="T5" fmla="*/ 1 h 21"/>
                  <a:gd name="T6" fmla="*/ 0 w 58"/>
                  <a:gd name="T7" fmla="*/ 1 h 21"/>
                  <a:gd name="T8" fmla="*/ 0 w 58"/>
                  <a:gd name="T9" fmla="*/ 0 h 21"/>
                  <a:gd name="T10" fmla="*/ 0 w 58"/>
                  <a:gd name="T11" fmla="*/ 0 h 21"/>
                  <a:gd name="T12" fmla="*/ 0 w 58"/>
                  <a:gd name="T13" fmla="*/ 0 h 21"/>
                  <a:gd name="T14" fmla="*/ 0 w 58"/>
                  <a:gd name="T15" fmla="*/ 1 h 21"/>
                  <a:gd name="T16" fmla="*/ 0 w 58"/>
                  <a:gd name="T17" fmla="*/ 1 h 21"/>
                  <a:gd name="T18" fmla="*/ 0 w 58"/>
                  <a:gd name="T19" fmla="*/ 1 h 21"/>
                  <a:gd name="T20" fmla="*/ 0 w 58"/>
                  <a:gd name="T21" fmla="*/ 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21">
                    <a:moveTo>
                      <a:pt x="7" y="14"/>
                    </a:moveTo>
                    <a:lnTo>
                      <a:pt x="7" y="14"/>
                    </a:lnTo>
                    <a:lnTo>
                      <a:pt x="58" y="21"/>
                    </a:lnTo>
                    <a:lnTo>
                      <a:pt x="58" y="7"/>
                    </a:lnTo>
                    <a:lnTo>
                      <a:pt x="7" y="0"/>
                    </a:lnTo>
                    <a:lnTo>
                      <a:pt x="2" y="2"/>
                    </a:lnTo>
                    <a:lnTo>
                      <a:pt x="0" y="7"/>
                    </a:lnTo>
                    <a:lnTo>
                      <a:pt x="2" y="11"/>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4" name="Freeform 979">
                <a:extLst>
                  <a:ext uri="{FF2B5EF4-FFF2-40B4-BE49-F238E27FC236}">
                    <a16:creationId xmlns:a16="http://schemas.microsoft.com/office/drawing/2014/main" id="{E935CDB4-7FB4-4E38-805F-1F76B63F9D9B}"/>
                  </a:ext>
                </a:extLst>
              </p:cNvPr>
              <p:cNvSpPr>
                <a:spLocks/>
              </p:cNvSpPr>
              <p:nvPr/>
            </p:nvSpPr>
            <p:spPr bwMode="auto">
              <a:xfrm>
                <a:off x="2336" y="2861"/>
                <a:ext cx="28" cy="10"/>
              </a:xfrm>
              <a:custGeom>
                <a:avLst/>
                <a:gdLst>
                  <a:gd name="T0" fmla="*/ 1 w 55"/>
                  <a:gd name="T1" fmla="*/ 0 h 21"/>
                  <a:gd name="T2" fmla="*/ 1 w 55"/>
                  <a:gd name="T3" fmla="*/ 0 h 21"/>
                  <a:gd name="T4" fmla="*/ 1 w 55"/>
                  <a:gd name="T5" fmla="*/ 0 h 21"/>
                  <a:gd name="T6" fmla="*/ 1 w 55"/>
                  <a:gd name="T7" fmla="*/ 0 h 21"/>
                  <a:gd name="T8" fmla="*/ 1 w 55"/>
                  <a:gd name="T9" fmla="*/ 0 h 21"/>
                  <a:gd name="T10" fmla="*/ 1 w 55"/>
                  <a:gd name="T11" fmla="*/ 0 h 21"/>
                  <a:gd name="T12" fmla="*/ 1 w 55"/>
                  <a:gd name="T13" fmla="*/ 0 h 21"/>
                  <a:gd name="T14" fmla="*/ 1 w 55"/>
                  <a:gd name="T15" fmla="*/ 0 h 21"/>
                  <a:gd name="T16" fmla="*/ 0 w 55"/>
                  <a:gd name="T17" fmla="*/ 0 h 21"/>
                  <a:gd name="T18" fmla="*/ 1 w 55"/>
                  <a:gd name="T19" fmla="*/ 0 h 21"/>
                  <a:gd name="T20" fmla="*/ 1 w 55"/>
                  <a:gd name="T21" fmla="*/ 0 h 21"/>
                  <a:gd name="T22" fmla="*/ 1 w 55"/>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21">
                    <a:moveTo>
                      <a:pt x="5" y="14"/>
                    </a:moveTo>
                    <a:lnTo>
                      <a:pt x="7" y="14"/>
                    </a:lnTo>
                    <a:lnTo>
                      <a:pt x="55" y="21"/>
                    </a:lnTo>
                    <a:lnTo>
                      <a:pt x="55" y="7"/>
                    </a:lnTo>
                    <a:lnTo>
                      <a:pt x="7" y="0"/>
                    </a:lnTo>
                    <a:lnTo>
                      <a:pt x="8" y="0"/>
                    </a:lnTo>
                    <a:lnTo>
                      <a:pt x="7" y="0"/>
                    </a:lnTo>
                    <a:lnTo>
                      <a:pt x="2" y="2"/>
                    </a:lnTo>
                    <a:lnTo>
                      <a:pt x="0" y="7"/>
                    </a:lnTo>
                    <a:lnTo>
                      <a:pt x="2" y="12"/>
                    </a:lnTo>
                    <a:lnTo>
                      <a:pt x="7" y="14"/>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5" name="Freeform 980">
                <a:extLst>
                  <a:ext uri="{FF2B5EF4-FFF2-40B4-BE49-F238E27FC236}">
                    <a16:creationId xmlns:a16="http://schemas.microsoft.com/office/drawing/2014/main" id="{C4756DA9-8643-4C6A-AD71-9984CE1EC1A8}"/>
                  </a:ext>
                </a:extLst>
              </p:cNvPr>
              <p:cNvSpPr>
                <a:spLocks/>
              </p:cNvSpPr>
              <p:nvPr/>
            </p:nvSpPr>
            <p:spPr bwMode="auto">
              <a:xfrm>
                <a:off x="2313" y="2858"/>
                <a:ext cx="27" cy="10"/>
              </a:xfrm>
              <a:custGeom>
                <a:avLst/>
                <a:gdLst>
                  <a:gd name="T0" fmla="*/ 1 w 54"/>
                  <a:gd name="T1" fmla="*/ 0 h 21"/>
                  <a:gd name="T2" fmla="*/ 1 w 54"/>
                  <a:gd name="T3" fmla="*/ 0 h 21"/>
                  <a:gd name="T4" fmla="*/ 1 w 54"/>
                  <a:gd name="T5" fmla="*/ 0 h 21"/>
                  <a:gd name="T6" fmla="*/ 1 w 54"/>
                  <a:gd name="T7" fmla="*/ 0 h 21"/>
                  <a:gd name="T8" fmla="*/ 1 w 54"/>
                  <a:gd name="T9" fmla="*/ 0 h 21"/>
                  <a:gd name="T10" fmla="*/ 1 w 54"/>
                  <a:gd name="T11" fmla="*/ 0 h 21"/>
                  <a:gd name="T12" fmla="*/ 1 w 54"/>
                  <a:gd name="T13" fmla="*/ 0 h 21"/>
                  <a:gd name="T14" fmla="*/ 1 w 54"/>
                  <a:gd name="T15" fmla="*/ 0 h 21"/>
                  <a:gd name="T16" fmla="*/ 0 w 54"/>
                  <a:gd name="T17" fmla="*/ 0 h 21"/>
                  <a:gd name="T18" fmla="*/ 1 w 54"/>
                  <a:gd name="T19" fmla="*/ 0 h 21"/>
                  <a:gd name="T20" fmla="*/ 1 w 54"/>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21">
                    <a:moveTo>
                      <a:pt x="5" y="14"/>
                    </a:moveTo>
                    <a:lnTo>
                      <a:pt x="5" y="14"/>
                    </a:lnTo>
                    <a:lnTo>
                      <a:pt x="51" y="21"/>
                    </a:lnTo>
                    <a:lnTo>
                      <a:pt x="54" y="7"/>
                    </a:lnTo>
                    <a:lnTo>
                      <a:pt x="8" y="0"/>
                    </a:lnTo>
                    <a:lnTo>
                      <a:pt x="2" y="1"/>
                    </a:lnTo>
                    <a:lnTo>
                      <a:pt x="0" y="6"/>
                    </a:lnTo>
                    <a:lnTo>
                      <a:pt x="1" y="12"/>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6" name="Freeform 981">
                <a:extLst>
                  <a:ext uri="{FF2B5EF4-FFF2-40B4-BE49-F238E27FC236}">
                    <a16:creationId xmlns:a16="http://schemas.microsoft.com/office/drawing/2014/main" id="{6DC0CBD5-8F1E-44B3-A30A-FFA1E10AFF7E}"/>
                  </a:ext>
                </a:extLst>
              </p:cNvPr>
              <p:cNvSpPr>
                <a:spLocks/>
              </p:cNvSpPr>
              <p:nvPr/>
            </p:nvSpPr>
            <p:spPr bwMode="auto">
              <a:xfrm>
                <a:off x="2293" y="2854"/>
                <a:ext cx="24" cy="10"/>
              </a:xfrm>
              <a:custGeom>
                <a:avLst/>
                <a:gdLst>
                  <a:gd name="T0" fmla="*/ 0 w 50"/>
                  <a:gd name="T1" fmla="*/ 0 h 21"/>
                  <a:gd name="T2" fmla="*/ 0 w 50"/>
                  <a:gd name="T3" fmla="*/ 0 h 21"/>
                  <a:gd name="T4" fmla="*/ 0 w 50"/>
                  <a:gd name="T5" fmla="*/ 0 h 21"/>
                  <a:gd name="T6" fmla="*/ 0 w 50"/>
                  <a:gd name="T7" fmla="*/ 0 h 21"/>
                  <a:gd name="T8" fmla="*/ 0 w 50"/>
                  <a:gd name="T9" fmla="*/ 0 h 21"/>
                  <a:gd name="T10" fmla="*/ 0 w 50"/>
                  <a:gd name="T11" fmla="*/ 0 h 21"/>
                  <a:gd name="T12" fmla="*/ 0 w 50"/>
                  <a:gd name="T13" fmla="*/ 0 h 21"/>
                  <a:gd name="T14" fmla="*/ 0 w 50"/>
                  <a:gd name="T15" fmla="*/ 0 h 21"/>
                  <a:gd name="T16" fmla="*/ 0 w 50"/>
                  <a:gd name="T17" fmla="*/ 0 h 21"/>
                  <a:gd name="T18" fmla="*/ 0 w 50"/>
                  <a:gd name="T19" fmla="*/ 0 h 21"/>
                  <a:gd name="T20" fmla="*/ 0 w 50"/>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21">
                    <a:moveTo>
                      <a:pt x="6" y="14"/>
                    </a:moveTo>
                    <a:lnTo>
                      <a:pt x="6" y="14"/>
                    </a:lnTo>
                    <a:lnTo>
                      <a:pt x="47" y="21"/>
                    </a:lnTo>
                    <a:lnTo>
                      <a:pt x="50" y="7"/>
                    </a:lnTo>
                    <a:lnTo>
                      <a:pt x="8" y="0"/>
                    </a:lnTo>
                    <a:lnTo>
                      <a:pt x="2" y="1"/>
                    </a:lnTo>
                    <a:lnTo>
                      <a:pt x="0" y="6"/>
                    </a:lnTo>
                    <a:lnTo>
                      <a:pt x="1" y="12"/>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7" name="Freeform 982">
                <a:extLst>
                  <a:ext uri="{FF2B5EF4-FFF2-40B4-BE49-F238E27FC236}">
                    <a16:creationId xmlns:a16="http://schemas.microsoft.com/office/drawing/2014/main" id="{329C1245-331E-4D13-A973-A920852B774E}"/>
                  </a:ext>
                </a:extLst>
              </p:cNvPr>
              <p:cNvSpPr>
                <a:spLocks/>
              </p:cNvSpPr>
              <p:nvPr/>
            </p:nvSpPr>
            <p:spPr bwMode="auto">
              <a:xfrm>
                <a:off x="2275" y="2851"/>
                <a:ext cx="22" cy="10"/>
              </a:xfrm>
              <a:custGeom>
                <a:avLst/>
                <a:gdLst>
                  <a:gd name="T0" fmla="*/ 1 w 42"/>
                  <a:gd name="T1" fmla="*/ 0 h 21"/>
                  <a:gd name="T2" fmla="*/ 1 w 42"/>
                  <a:gd name="T3" fmla="*/ 0 h 21"/>
                  <a:gd name="T4" fmla="*/ 1 w 42"/>
                  <a:gd name="T5" fmla="*/ 0 h 21"/>
                  <a:gd name="T6" fmla="*/ 1 w 42"/>
                  <a:gd name="T7" fmla="*/ 0 h 21"/>
                  <a:gd name="T8" fmla="*/ 1 w 42"/>
                  <a:gd name="T9" fmla="*/ 0 h 21"/>
                  <a:gd name="T10" fmla="*/ 1 w 42"/>
                  <a:gd name="T11" fmla="*/ 0 h 21"/>
                  <a:gd name="T12" fmla="*/ 1 w 42"/>
                  <a:gd name="T13" fmla="*/ 0 h 21"/>
                  <a:gd name="T14" fmla="*/ 1 w 42"/>
                  <a:gd name="T15" fmla="*/ 0 h 21"/>
                  <a:gd name="T16" fmla="*/ 0 w 42"/>
                  <a:gd name="T17" fmla="*/ 0 h 21"/>
                  <a:gd name="T18" fmla="*/ 1 w 42"/>
                  <a:gd name="T19" fmla="*/ 0 h 21"/>
                  <a:gd name="T20" fmla="*/ 1 w 42"/>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21">
                    <a:moveTo>
                      <a:pt x="5" y="14"/>
                    </a:moveTo>
                    <a:lnTo>
                      <a:pt x="5" y="14"/>
                    </a:lnTo>
                    <a:lnTo>
                      <a:pt x="40" y="21"/>
                    </a:lnTo>
                    <a:lnTo>
                      <a:pt x="42" y="7"/>
                    </a:lnTo>
                    <a:lnTo>
                      <a:pt x="8" y="0"/>
                    </a:lnTo>
                    <a:lnTo>
                      <a:pt x="2" y="1"/>
                    </a:lnTo>
                    <a:lnTo>
                      <a:pt x="0" y="6"/>
                    </a:lnTo>
                    <a:lnTo>
                      <a:pt x="1" y="12"/>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8" name="Freeform 983">
                <a:extLst>
                  <a:ext uri="{FF2B5EF4-FFF2-40B4-BE49-F238E27FC236}">
                    <a16:creationId xmlns:a16="http://schemas.microsoft.com/office/drawing/2014/main" id="{9EADE7F7-5B8E-40FD-81A3-7DD9766E7CDB}"/>
                  </a:ext>
                </a:extLst>
              </p:cNvPr>
              <p:cNvSpPr>
                <a:spLocks/>
              </p:cNvSpPr>
              <p:nvPr/>
            </p:nvSpPr>
            <p:spPr bwMode="auto">
              <a:xfrm>
                <a:off x="2261" y="2847"/>
                <a:ext cx="18" cy="11"/>
              </a:xfrm>
              <a:custGeom>
                <a:avLst/>
                <a:gdLst>
                  <a:gd name="T0" fmla="*/ 1 w 36"/>
                  <a:gd name="T1" fmla="*/ 1 h 21"/>
                  <a:gd name="T2" fmla="*/ 1 w 36"/>
                  <a:gd name="T3" fmla="*/ 1 h 21"/>
                  <a:gd name="T4" fmla="*/ 1 w 36"/>
                  <a:gd name="T5" fmla="*/ 1 h 21"/>
                  <a:gd name="T6" fmla="*/ 1 w 36"/>
                  <a:gd name="T7" fmla="*/ 1 h 21"/>
                  <a:gd name="T8" fmla="*/ 1 w 36"/>
                  <a:gd name="T9" fmla="*/ 0 h 21"/>
                  <a:gd name="T10" fmla="*/ 1 w 36"/>
                  <a:gd name="T11" fmla="*/ 0 h 21"/>
                  <a:gd name="T12" fmla="*/ 1 w 36"/>
                  <a:gd name="T13" fmla="*/ 0 h 21"/>
                  <a:gd name="T14" fmla="*/ 1 w 36"/>
                  <a:gd name="T15" fmla="*/ 1 h 21"/>
                  <a:gd name="T16" fmla="*/ 0 w 36"/>
                  <a:gd name="T17" fmla="*/ 1 h 21"/>
                  <a:gd name="T18" fmla="*/ 1 w 36"/>
                  <a:gd name="T19" fmla="*/ 1 h 21"/>
                  <a:gd name="T20" fmla="*/ 1 w 36"/>
                  <a:gd name="T21" fmla="*/ 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21">
                    <a:moveTo>
                      <a:pt x="6" y="14"/>
                    </a:moveTo>
                    <a:lnTo>
                      <a:pt x="6" y="14"/>
                    </a:lnTo>
                    <a:lnTo>
                      <a:pt x="33" y="21"/>
                    </a:lnTo>
                    <a:lnTo>
                      <a:pt x="36" y="7"/>
                    </a:lnTo>
                    <a:lnTo>
                      <a:pt x="8" y="0"/>
                    </a:lnTo>
                    <a:lnTo>
                      <a:pt x="2" y="1"/>
                    </a:lnTo>
                    <a:lnTo>
                      <a:pt x="0" y="6"/>
                    </a:lnTo>
                    <a:lnTo>
                      <a:pt x="1" y="12"/>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9" name="Freeform 984">
                <a:extLst>
                  <a:ext uri="{FF2B5EF4-FFF2-40B4-BE49-F238E27FC236}">
                    <a16:creationId xmlns:a16="http://schemas.microsoft.com/office/drawing/2014/main" id="{6488C23E-A52A-4AE5-BB73-8B6DD23FED15}"/>
                  </a:ext>
                </a:extLst>
              </p:cNvPr>
              <p:cNvSpPr>
                <a:spLocks/>
              </p:cNvSpPr>
              <p:nvPr/>
            </p:nvSpPr>
            <p:spPr bwMode="auto">
              <a:xfrm>
                <a:off x="2252" y="2845"/>
                <a:ext cx="14" cy="9"/>
              </a:xfrm>
              <a:custGeom>
                <a:avLst/>
                <a:gdLst>
                  <a:gd name="T0" fmla="*/ 1 w 26"/>
                  <a:gd name="T1" fmla="*/ 1 h 18"/>
                  <a:gd name="T2" fmla="*/ 1 w 26"/>
                  <a:gd name="T3" fmla="*/ 1 h 18"/>
                  <a:gd name="T4" fmla="*/ 1 w 26"/>
                  <a:gd name="T5" fmla="*/ 1 h 18"/>
                  <a:gd name="T6" fmla="*/ 1 w 26"/>
                  <a:gd name="T7" fmla="*/ 1 h 18"/>
                  <a:gd name="T8" fmla="*/ 1 w 26"/>
                  <a:gd name="T9" fmla="*/ 0 h 18"/>
                  <a:gd name="T10" fmla="*/ 1 w 26"/>
                  <a:gd name="T11" fmla="*/ 0 h 18"/>
                  <a:gd name="T12" fmla="*/ 1 w 26"/>
                  <a:gd name="T13" fmla="*/ 0 h 18"/>
                  <a:gd name="T14" fmla="*/ 1 w 26"/>
                  <a:gd name="T15" fmla="*/ 1 h 18"/>
                  <a:gd name="T16" fmla="*/ 0 w 26"/>
                  <a:gd name="T17" fmla="*/ 1 h 18"/>
                  <a:gd name="T18" fmla="*/ 1 w 26"/>
                  <a:gd name="T19" fmla="*/ 1 h 18"/>
                  <a:gd name="T20" fmla="*/ 1 w 26"/>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8">
                    <a:moveTo>
                      <a:pt x="5" y="14"/>
                    </a:moveTo>
                    <a:lnTo>
                      <a:pt x="5" y="14"/>
                    </a:lnTo>
                    <a:lnTo>
                      <a:pt x="24" y="18"/>
                    </a:lnTo>
                    <a:lnTo>
                      <a:pt x="26" y="4"/>
                    </a:lnTo>
                    <a:lnTo>
                      <a:pt x="8" y="0"/>
                    </a:lnTo>
                    <a:lnTo>
                      <a:pt x="2" y="1"/>
                    </a:lnTo>
                    <a:lnTo>
                      <a:pt x="0" y="5"/>
                    </a:lnTo>
                    <a:lnTo>
                      <a:pt x="1" y="11"/>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0" name="Freeform 985">
                <a:extLst>
                  <a:ext uri="{FF2B5EF4-FFF2-40B4-BE49-F238E27FC236}">
                    <a16:creationId xmlns:a16="http://schemas.microsoft.com/office/drawing/2014/main" id="{95AC22B1-B2B7-4B6B-A8C7-9DC7CB63DA29}"/>
                  </a:ext>
                </a:extLst>
              </p:cNvPr>
              <p:cNvSpPr>
                <a:spLocks/>
              </p:cNvSpPr>
              <p:nvPr/>
            </p:nvSpPr>
            <p:spPr bwMode="auto">
              <a:xfrm>
                <a:off x="2244" y="2843"/>
                <a:ext cx="12" cy="9"/>
              </a:xfrm>
              <a:custGeom>
                <a:avLst/>
                <a:gdLst>
                  <a:gd name="T0" fmla="*/ 0 w 25"/>
                  <a:gd name="T1" fmla="*/ 0 h 19"/>
                  <a:gd name="T2" fmla="*/ 0 w 25"/>
                  <a:gd name="T3" fmla="*/ 0 h 19"/>
                  <a:gd name="T4" fmla="*/ 0 w 25"/>
                  <a:gd name="T5" fmla="*/ 0 h 19"/>
                  <a:gd name="T6" fmla="*/ 0 w 25"/>
                  <a:gd name="T7" fmla="*/ 0 h 19"/>
                  <a:gd name="T8" fmla="*/ 0 w 25"/>
                  <a:gd name="T9" fmla="*/ 0 h 19"/>
                  <a:gd name="T10" fmla="*/ 0 w 25"/>
                  <a:gd name="T11" fmla="*/ 0 h 19"/>
                  <a:gd name="T12" fmla="*/ 0 w 25"/>
                  <a:gd name="T13" fmla="*/ 0 h 19"/>
                  <a:gd name="T14" fmla="*/ 0 w 25"/>
                  <a:gd name="T15" fmla="*/ 0 h 19"/>
                  <a:gd name="T16" fmla="*/ 0 w 25"/>
                  <a:gd name="T17" fmla="*/ 0 h 19"/>
                  <a:gd name="T18" fmla="*/ 0 w 25"/>
                  <a:gd name="T19" fmla="*/ 0 h 19"/>
                  <a:gd name="T20" fmla="*/ 0 w 25"/>
                  <a:gd name="T21" fmla="*/ 0 h 19"/>
                  <a:gd name="T22" fmla="*/ 0 w 25"/>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19">
                    <a:moveTo>
                      <a:pt x="5" y="14"/>
                    </a:moveTo>
                    <a:lnTo>
                      <a:pt x="6" y="14"/>
                    </a:lnTo>
                    <a:lnTo>
                      <a:pt x="22" y="19"/>
                    </a:lnTo>
                    <a:lnTo>
                      <a:pt x="25" y="5"/>
                    </a:lnTo>
                    <a:lnTo>
                      <a:pt x="8" y="0"/>
                    </a:lnTo>
                    <a:lnTo>
                      <a:pt x="10" y="0"/>
                    </a:lnTo>
                    <a:lnTo>
                      <a:pt x="8" y="0"/>
                    </a:lnTo>
                    <a:lnTo>
                      <a:pt x="3" y="1"/>
                    </a:lnTo>
                    <a:lnTo>
                      <a:pt x="0" y="6"/>
                    </a:lnTo>
                    <a:lnTo>
                      <a:pt x="2" y="12"/>
                    </a:lnTo>
                    <a:lnTo>
                      <a:pt x="6" y="14"/>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1" name="Freeform 986">
                <a:extLst>
                  <a:ext uri="{FF2B5EF4-FFF2-40B4-BE49-F238E27FC236}">
                    <a16:creationId xmlns:a16="http://schemas.microsoft.com/office/drawing/2014/main" id="{9805BC69-9842-4333-9AF1-44049D0BCC71}"/>
                  </a:ext>
                </a:extLst>
              </p:cNvPr>
              <p:cNvSpPr>
                <a:spLocks/>
              </p:cNvSpPr>
              <p:nvPr/>
            </p:nvSpPr>
            <p:spPr bwMode="auto">
              <a:xfrm>
                <a:off x="2237" y="2840"/>
                <a:ext cx="12" cy="9"/>
              </a:xfrm>
              <a:custGeom>
                <a:avLst/>
                <a:gdLst>
                  <a:gd name="T0" fmla="*/ 1 w 23"/>
                  <a:gd name="T1" fmla="*/ 1 h 18"/>
                  <a:gd name="T2" fmla="*/ 1 w 23"/>
                  <a:gd name="T3" fmla="*/ 1 h 18"/>
                  <a:gd name="T4" fmla="*/ 1 w 23"/>
                  <a:gd name="T5" fmla="*/ 1 h 18"/>
                  <a:gd name="T6" fmla="*/ 1 w 23"/>
                  <a:gd name="T7" fmla="*/ 1 h 18"/>
                  <a:gd name="T8" fmla="*/ 1 w 23"/>
                  <a:gd name="T9" fmla="*/ 0 h 18"/>
                  <a:gd name="T10" fmla="*/ 1 w 23"/>
                  <a:gd name="T11" fmla="*/ 0 h 18"/>
                  <a:gd name="T12" fmla="*/ 1 w 23"/>
                  <a:gd name="T13" fmla="*/ 0 h 18"/>
                  <a:gd name="T14" fmla="*/ 1 w 23"/>
                  <a:gd name="T15" fmla="*/ 1 h 18"/>
                  <a:gd name="T16" fmla="*/ 0 w 23"/>
                  <a:gd name="T17" fmla="*/ 1 h 18"/>
                  <a:gd name="T18" fmla="*/ 0 w 23"/>
                  <a:gd name="T19" fmla="*/ 1 h 18"/>
                  <a:gd name="T20" fmla="*/ 1 w 23"/>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18">
                    <a:moveTo>
                      <a:pt x="4" y="13"/>
                    </a:moveTo>
                    <a:lnTo>
                      <a:pt x="4" y="13"/>
                    </a:lnTo>
                    <a:lnTo>
                      <a:pt x="18" y="18"/>
                    </a:lnTo>
                    <a:lnTo>
                      <a:pt x="23" y="4"/>
                    </a:lnTo>
                    <a:lnTo>
                      <a:pt x="9" y="0"/>
                    </a:lnTo>
                    <a:lnTo>
                      <a:pt x="3" y="1"/>
                    </a:lnTo>
                    <a:lnTo>
                      <a:pt x="0" y="4"/>
                    </a:lnTo>
                    <a:lnTo>
                      <a:pt x="0" y="10"/>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2" name="Freeform 987">
                <a:extLst>
                  <a:ext uri="{FF2B5EF4-FFF2-40B4-BE49-F238E27FC236}">
                    <a16:creationId xmlns:a16="http://schemas.microsoft.com/office/drawing/2014/main" id="{2041BDEB-84E7-44B2-B2AF-D67C0E6F8C70}"/>
                  </a:ext>
                </a:extLst>
              </p:cNvPr>
              <p:cNvSpPr>
                <a:spLocks/>
              </p:cNvSpPr>
              <p:nvPr/>
            </p:nvSpPr>
            <p:spPr bwMode="auto">
              <a:xfrm>
                <a:off x="2232" y="2838"/>
                <a:ext cx="10" cy="9"/>
              </a:xfrm>
              <a:custGeom>
                <a:avLst/>
                <a:gdLst>
                  <a:gd name="T0" fmla="*/ 0 w 21"/>
                  <a:gd name="T1" fmla="*/ 1 h 18"/>
                  <a:gd name="T2" fmla="*/ 0 w 21"/>
                  <a:gd name="T3" fmla="*/ 1 h 18"/>
                  <a:gd name="T4" fmla="*/ 0 w 21"/>
                  <a:gd name="T5" fmla="*/ 1 h 18"/>
                  <a:gd name="T6" fmla="*/ 0 w 21"/>
                  <a:gd name="T7" fmla="*/ 1 h 18"/>
                  <a:gd name="T8" fmla="*/ 0 w 21"/>
                  <a:gd name="T9" fmla="*/ 0 h 18"/>
                  <a:gd name="T10" fmla="*/ 0 w 21"/>
                  <a:gd name="T11" fmla="*/ 0 h 18"/>
                  <a:gd name="T12" fmla="*/ 0 w 21"/>
                  <a:gd name="T13" fmla="*/ 0 h 18"/>
                  <a:gd name="T14" fmla="*/ 0 w 21"/>
                  <a:gd name="T15" fmla="*/ 1 h 18"/>
                  <a:gd name="T16" fmla="*/ 0 w 21"/>
                  <a:gd name="T17" fmla="*/ 1 h 18"/>
                  <a:gd name="T18" fmla="*/ 0 w 21"/>
                  <a:gd name="T19" fmla="*/ 1 h 18"/>
                  <a:gd name="T20" fmla="*/ 0 w 21"/>
                  <a:gd name="T21" fmla="*/ 1 h 18"/>
                  <a:gd name="T22" fmla="*/ 0 w 21"/>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18">
                    <a:moveTo>
                      <a:pt x="3" y="14"/>
                    </a:moveTo>
                    <a:lnTo>
                      <a:pt x="5" y="14"/>
                    </a:lnTo>
                    <a:lnTo>
                      <a:pt x="16" y="18"/>
                    </a:lnTo>
                    <a:lnTo>
                      <a:pt x="21" y="5"/>
                    </a:lnTo>
                    <a:lnTo>
                      <a:pt x="9" y="0"/>
                    </a:lnTo>
                    <a:lnTo>
                      <a:pt x="10" y="0"/>
                    </a:lnTo>
                    <a:lnTo>
                      <a:pt x="9" y="0"/>
                    </a:lnTo>
                    <a:lnTo>
                      <a:pt x="3" y="1"/>
                    </a:lnTo>
                    <a:lnTo>
                      <a:pt x="0" y="5"/>
                    </a:lnTo>
                    <a:lnTo>
                      <a:pt x="0" y="10"/>
                    </a:lnTo>
                    <a:lnTo>
                      <a:pt x="5" y="14"/>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3" name="Freeform 988">
                <a:extLst>
                  <a:ext uri="{FF2B5EF4-FFF2-40B4-BE49-F238E27FC236}">
                    <a16:creationId xmlns:a16="http://schemas.microsoft.com/office/drawing/2014/main" id="{F07E0F13-E75B-4EF1-B975-F6E68D89A8CF}"/>
                  </a:ext>
                </a:extLst>
              </p:cNvPr>
              <p:cNvSpPr>
                <a:spLocks/>
              </p:cNvSpPr>
              <p:nvPr/>
            </p:nvSpPr>
            <p:spPr bwMode="auto">
              <a:xfrm>
                <a:off x="2224" y="2834"/>
                <a:ext cx="13" cy="11"/>
              </a:xfrm>
              <a:custGeom>
                <a:avLst/>
                <a:gdLst>
                  <a:gd name="T0" fmla="*/ 1 w 25"/>
                  <a:gd name="T1" fmla="*/ 1 h 21"/>
                  <a:gd name="T2" fmla="*/ 1 w 25"/>
                  <a:gd name="T3" fmla="*/ 1 h 21"/>
                  <a:gd name="T4" fmla="*/ 1 w 25"/>
                  <a:gd name="T5" fmla="*/ 1 h 21"/>
                  <a:gd name="T6" fmla="*/ 1 w 25"/>
                  <a:gd name="T7" fmla="*/ 1 h 21"/>
                  <a:gd name="T8" fmla="*/ 1 w 25"/>
                  <a:gd name="T9" fmla="*/ 0 h 21"/>
                  <a:gd name="T10" fmla="*/ 1 w 25"/>
                  <a:gd name="T11" fmla="*/ 0 h 21"/>
                  <a:gd name="T12" fmla="*/ 1 w 25"/>
                  <a:gd name="T13" fmla="*/ 0 h 21"/>
                  <a:gd name="T14" fmla="*/ 1 w 25"/>
                  <a:gd name="T15" fmla="*/ 0 h 21"/>
                  <a:gd name="T16" fmla="*/ 1 w 25"/>
                  <a:gd name="T17" fmla="*/ 1 h 21"/>
                  <a:gd name="T18" fmla="*/ 0 w 25"/>
                  <a:gd name="T19" fmla="*/ 1 h 21"/>
                  <a:gd name="T20" fmla="*/ 1 w 25"/>
                  <a:gd name="T21" fmla="*/ 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21">
                    <a:moveTo>
                      <a:pt x="5" y="14"/>
                    </a:moveTo>
                    <a:lnTo>
                      <a:pt x="5" y="14"/>
                    </a:lnTo>
                    <a:lnTo>
                      <a:pt x="18" y="21"/>
                    </a:lnTo>
                    <a:lnTo>
                      <a:pt x="25" y="7"/>
                    </a:lnTo>
                    <a:lnTo>
                      <a:pt x="12" y="0"/>
                    </a:lnTo>
                    <a:lnTo>
                      <a:pt x="6" y="0"/>
                    </a:lnTo>
                    <a:lnTo>
                      <a:pt x="1" y="3"/>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4" name="Freeform 989">
                <a:extLst>
                  <a:ext uri="{FF2B5EF4-FFF2-40B4-BE49-F238E27FC236}">
                    <a16:creationId xmlns:a16="http://schemas.microsoft.com/office/drawing/2014/main" id="{5B9E028E-9870-42F6-8CF9-5C54EEF5E571}"/>
                  </a:ext>
                </a:extLst>
              </p:cNvPr>
              <p:cNvSpPr>
                <a:spLocks/>
              </p:cNvSpPr>
              <p:nvPr/>
            </p:nvSpPr>
            <p:spPr bwMode="auto">
              <a:xfrm>
                <a:off x="2217" y="2831"/>
                <a:ext cx="13" cy="10"/>
              </a:xfrm>
              <a:custGeom>
                <a:avLst/>
                <a:gdLst>
                  <a:gd name="T0" fmla="*/ 1 w 26"/>
                  <a:gd name="T1" fmla="*/ 0 h 21"/>
                  <a:gd name="T2" fmla="*/ 1 w 26"/>
                  <a:gd name="T3" fmla="*/ 0 h 21"/>
                  <a:gd name="T4" fmla="*/ 1 w 26"/>
                  <a:gd name="T5" fmla="*/ 0 h 21"/>
                  <a:gd name="T6" fmla="*/ 1 w 26"/>
                  <a:gd name="T7" fmla="*/ 0 h 21"/>
                  <a:gd name="T8" fmla="*/ 1 w 26"/>
                  <a:gd name="T9" fmla="*/ 0 h 21"/>
                  <a:gd name="T10" fmla="*/ 1 w 26"/>
                  <a:gd name="T11" fmla="*/ 0 h 21"/>
                  <a:gd name="T12" fmla="*/ 1 w 26"/>
                  <a:gd name="T13" fmla="*/ 0 h 21"/>
                  <a:gd name="T14" fmla="*/ 1 w 26"/>
                  <a:gd name="T15" fmla="*/ 0 h 21"/>
                  <a:gd name="T16" fmla="*/ 1 w 26"/>
                  <a:gd name="T17" fmla="*/ 0 h 21"/>
                  <a:gd name="T18" fmla="*/ 0 w 26"/>
                  <a:gd name="T19" fmla="*/ 0 h 21"/>
                  <a:gd name="T20" fmla="*/ 1 w 26"/>
                  <a:gd name="T21" fmla="*/ 0 h 21"/>
                  <a:gd name="T22" fmla="*/ 1 w 26"/>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1">
                    <a:moveTo>
                      <a:pt x="4" y="13"/>
                    </a:moveTo>
                    <a:lnTo>
                      <a:pt x="5" y="14"/>
                    </a:lnTo>
                    <a:lnTo>
                      <a:pt x="19" y="21"/>
                    </a:lnTo>
                    <a:lnTo>
                      <a:pt x="26" y="7"/>
                    </a:lnTo>
                    <a:lnTo>
                      <a:pt x="12" y="0"/>
                    </a:lnTo>
                    <a:lnTo>
                      <a:pt x="13" y="1"/>
                    </a:lnTo>
                    <a:lnTo>
                      <a:pt x="12" y="0"/>
                    </a:lnTo>
                    <a:lnTo>
                      <a:pt x="6" y="0"/>
                    </a:lnTo>
                    <a:lnTo>
                      <a:pt x="1" y="4"/>
                    </a:lnTo>
                    <a:lnTo>
                      <a:pt x="0" y="9"/>
                    </a:lnTo>
                    <a:lnTo>
                      <a:pt x="5" y="14"/>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5" name="Freeform 990">
                <a:extLst>
                  <a:ext uri="{FF2B5EF4-FFF2-40B4-BE49-F238E27FC236}">
                    <a16:creationId xmlns:a16="http://schemas.microsoft.com/office/drawing/2014/main" id="{F5BA8281-2E32-4699-9873-B9072873AA84}"/>
                  </a:ext>
                </a:extLst>
              </p:cNvPr>
              <p:cNvSpPr>
                <a:spLocks/>
              </p:cNvSpPr>
              <p:nvPr/>
            </p:nvSpPr>
            <p:spPr bwMode="auto">
              <a:xfrm>
                <a:off x="2210" y="2825"/>
                <a:ext cx="13" cy="12"/>
              </a:xfrm>
              <a:custGeom>
                <a:avLst/>
                <a:gdLst>
                  <a:gd name="T0" fmla="*/ 0 w 28"/>
                  <a:gd name="T1" fmla="*/ 1 h 24"/>
                  <a:gd name="T2" fmla="*/ 0 w 28"/>
                  <a:gd name="T3" fmla="*/ 1 h 24"/>
                  <a:gd name="T4" fmla="*/ 0 w 28"/>
                  <a:gd name="T5" fmla="*/ 1 h 24"/>
                  <a:gd name="T6" fmla="*/ 0 w 28"/>
                  <a:gd name="T7" fmla="*/ 1 h 24"/>
                  <a:gd name="T8" fmla="*/ 0 w 28"/>
                  <a:gd name="T9" fmla="*/ 1 h 24"/>
                  <a:gd name="T10" fmla="*/ 0 w 28"/>
                  <a:gd name="T11" fmla="*/ 1 h 24"/>
                  <a:gd name="T12" fmla="*/ 0 w 28"/>
                  <a:gd name="T13" fmla="*/ 1 h 24"/>
                  <a:gd name="T14" fmla="*/ 0 w 28"/>
                  <a:gd name="T15" fmla="*/ 0 h 24"/>
                  <a:gd name="T16" fmla="*/ 0 w 28"/>
                  <a:gd name="T17" fmla="*/ 1 h 24"/>
                  <a:gd name="T18" fmla="*/ 0 w 28"/>
                  <a:gd name="T19" fmla="*/ 1 h 24"/>
                  <a:gd name="T20" fmla="*/ 0 w 28"/>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24">
                    <a:moveTo>
                      <a:pt x="3" y="12"/>
                    </a:moveTo>
                    <a:lnTo>
                      <a:pt x="3" y="12"/>
                    </a:lnTo>
                    <a:lnTo>
                      <a:pt x="19" y="24"/>
                    </a:lnTo>
                    <a:lnTo>
                      <a:pt x="28" y="12"/>
                    </a:lnTo>
                    <a:lnTo>
                      <a:pt x="12" y="1"/>
                    </a:lnTo>
                    <a:lnTo>
                      <a:pt x="6" y="0"/>
                    </a:lnTo>
                    <a:lnTo>
                      <a:pt x="3" y="2"/>
                    </a:lnTo>
                    <a:lnTo>
                      <a:pt x="0" y="8"/>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6" name="Freeform 991">
                <a:extLst>
                  <a:ext uri="{FF2B5EF4-FFF2-40B4-BE49-F238E27FC236}">
                    <a16:creationId xmlns:a16="http://schemas.microsoft.com/office/drawing/2014/main" id="{537A14DC-917A-4ABD-BE83-C205D64D2873}"/>
                  </a:ext>
                </a:extLst>
              </p:cNvPr>
              <p:cNvSpPr>
                <a:spLocks/>
              </p:cNvSpPr>
              <p:nvPr/>
            </p:nvSpPr>
            <p:spPr bwMode="auto">
              <a:xfrm>
                <a:off x="2200" y="2817"/>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1 w 30"/>
                  <a:gd name="T15" fmla="*/ 0 h 29"/>
                  <a:gd name="T16" fmla="*/ 1 w 30"/>
                  <a:gd name="T17" fmla="*/ 1 h 29"/>
                  <a:gd name="T18" fmla="*/ 0 w 30"/>
                  <a:gd name="T19" fmla="*/ 1 h 29"/>
                  <a:gd name="T20" fmla="*/ 1 w 30"/>
                  <a:gd name="T21" fmla="*/ 1 h 29"/>
                  <a:gd name="T22" fmla="*/ 1 w 30"/>
                  <a:gd name="T23" fmla="*/ 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3" y="13"/>
                    </a:moveTo>
                    <a:lnTo>
                      <a:pt x="2" y="13"/>
                    </a:lnTo>
                    <a:lnTo>
                      <a:pt x="21" y="29"/>
                    </a:lnTo>
                    <a:lnTo>
                      <a:pt x="30" y="18"/>
                    </a:lnTo>
                    <a:lnTo>
                      <a:pt x="11" y="2"/>
                    </a:lnTo>
                    <a:lnTo>
                      <a:pt x="10" y="2"/>
                    </a:lnTo>
                    <a:lnTo>
                      <a:pt x="11" y="2"/>
                    </a:lnTo>
                    <a:lnTo>
                      <a:pt x="6" y="0"/>
                    </a:lnTo>
                    <a:lnTo>
                      <a:pt x="2" y="3"/>
                    </a:lnTo>
                    <a:lnTo>
                      <a:pt x="0" y="8"/>
                    </a:lnTo>
                    <a:lnTo>
                      <a:pt x="2" y="13"/>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7" name="Freeform 992">
                <a:extLst>
                  <a:ext uri="{FF2B5EF4-FFF2-40B4-BE49-F238E27FC236}">
                    <a16:creationId xmlns:a16="http://schemas.microsoft.com/office/drawing/2014/main" id="{7D8C4E53-E6C1-4150-A6C5-159BDC3283F0}"/>
                  </a:ext>
                </a:extLst>
              </p:cNvPr>
              <p:cNvSpPr>
                <a:spLocks/>
              </p:cNvSpPr>
              <p:nvPr/>
            </p:nvSpPr>
            <p:spPr bwMode="auto">
              <a:xfrm>
                <a:off x="2192" y="2811"/>
                <a:ext cx="14" cy="13"/>
              </a:xfrm>
              <a:custGeom>
                <a:avLst/>
                <a:gdLst>
                  <a:gd name="T0" fmla="*/ 1 w 27"/>
                  <a:gd name="T1" fmla="*/ 1 h 24"/>
                  <a:gd name="T2" fmla="*/ 1 w 27"/>
                  <a:gd name="T3" fmla="*/ 1 h 24"/>
                  <a:gd name="T4" fmla="*/ 1 w 27"/>
                  <a:gd name="T5" fmla="*/ 1 h 24"/>
                  <a:gd name="T6" fmla="*/ 1 w 27"/>
                  <a:gd name="T7" fmla="*/ 1 h 24"/>
                  <a:gd name="T8" fmla="*/ 1 w 27"/>
                  <a:gd name="T9" fmla="*/ 1 h 24"/>
                  <a:gd name="T10" fmla="*/ 1 w 27"/>
                  <a:gd name="T11" fmla="*/ 0 h 24"/>
                  <a:gd name="T12" fmla="*/ 1 w 27"/>
                  <a:gd name="T13" fmla="*/ 1 h 24"/>
                  <a:gd name="T14" fmla="*/ 1 w 27"/>
                  <a:gd name="T15" fmla="*/ 0 h 24"/>
                  <a:gd name="T16" fmla="*/ 1 w 27"/>
                  <a:gd name="T17" fmla="*/ 1 h 24"/>
                  <a:gd name="T18" fmla="*/ 0 w 27"/>
                  <a:gd name="T19" fmla="*/ 1 h 24"/>
                  <a:gd name="T20" fmla="*/ 1 w 27"/>
                  <a:gd name="T21" fmla="*/ 1 h 24"/>
                  <a:gd name="T22" fmla="*/ 1 w 27"/>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4">
                    <a:moveTo>
                      <a:pt x="2" y="14"/>
                    </a:moveTo>
                    <a:lnTo>
                      <a:pt x="2" y="13"/>
                    </a:lnTo>
                    <a:lnTo>
                      <a:pt x="20" y="24"/>
                    </a:lnTo>
                    <a:lnTo>
                      <a:pt x="27" y="13"/>
                    </a:lnTo>
                    <a:lnTo>
                      <a:pt x="9" y="1"/>
                    </a:lnTo>
                    <a:lnTo>
                      <a:pt x="9" y="0"/>
                    </a:lnTo>
                    <a:lnTo>
                      <a:pt x="9" y="1"/>
                    </a:lnTo>
                    <a:lnTo>
                      <a:pt x="4" y="0"/>
                    </a:lnTo>
                    <a:lnTo>
                      <a:pt x="1" y="3"/>
                    </a:lnTo>
                    <a:lnTo>
                      <a:pt x="0" y="8"/>
                    </a:lnTo>
                    <a:lnTo>
                      <a:pt x="2" y="13"/>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8" name="Freeform 993">
                <a:extLst>
                  <a:ext uri="{FF2B5EF4-FFF2-40B4-BE49-F238E27FC236}">
                    <a16:creationId xmlns:a16="http://schemas.microsoft.com/office/drawing/2014/main" id="{85500A5C-6A25-49D4-AF2D-297C6E76E6FB}"/>
                  </a:ext>
                </a:extLst>
              </p:cNvPr>
              <p:cNvSpPr>
                <a:spLocks/>
              </p:cNvSpPr>
              <p:nvPr/>
            </p:nvSpPr>
            <p:spPr bwMode="auto">
              <a:xfrm>
                <a:off x="2176" y="2803"/>
                <a:ext cx="20" cy="15"/>
              </a:xfrm>
              <a:custGeom>
                <a:avLst/>
                <a:gdLst>
                  <a:gd name="T0" fmla="*/ 0 w 42"/>
                  <a:gd name="T1" fmla="*/ 1 h 30"/>
                  <a:gd name="T2" fmla="*/ 0 w 42"/>
                  <a:gd name="T3" fmla="*/ 1 h 30"/>
                  <a:gd name="T4" fmla="*/ 0 w 42"/>
                  <a:gd name="T5" fmla="*/ 1 h 30"/>
                  <a:gd name="T6" fmla="*/ 0 w 42"/>
                  <a:gd name="T7" fmla="*/ 1 h 30"/>
                  <a:gd name="T8" fmla="*/ 0 w 42"/>
                  <a:gd name="T9" fmla="*/ 0 h 30"/>
                  <a:gd name="T10" fmla="*/ 0 w 42"/>
                  <a:gd name="T11" fmla="*/ 0 h 30"/>
                  <a:gd name="T12" fmla="*/ 0 w 42"/>
                  <a:gd name="T13" fmla="*/ 0 h 30"/>
                  <a:gd name="T14" fmla="*/ 0 w 42"/>
                  <a:gd name="T15" fmla="*/ 0 h 30"/>
                  <a:gd name="T16" fmla="*/ 0 w 42"/>
                  <a:gd name="T17" fmla="*/ 1 h 30"/>
                  <a:gd name="T18" fmla="*/ 0 w 42"/>
                  <a:gd name="T19" fmla="*/ 1 h 30"/>
                  <a:gd name="T20" fmla="*/ 0 w 42"/>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30">
                    <a:moveTo>
                      <a:pt x="5" y="14"/>
                    </a:moveTo>
                    <a:lnTo>
                      <a:pt x="5" y="14"/>
                    </a:lnTo>
                    <a:lnTo>
                      <a:pt x="35" y="30"/>
                    </a:lnTo>
                    <a:lnTo>
                      <a:pt x="42" y="16"/>
                    </a:lnTo>
                    <a:lnTo>
                      <a:pt x="12" y="0"/>
                    </a:lnTo>
                    <a:lnTo>
                      <a:pt x="6" y="0"/>
                    </a:lnTo>
                    <a:lnTo>
                      <a:pt x="1" y="3"/>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9" name="Freeform 994">
                <a:extLst>
                  <a:ext uri="{FF2B5EF4-FFF2-40B4-BE49-F238E27FC236}">
                    <a16:creationId xmlns:a16="http://schemas.microsoft.com/office/drawing/2014/main" id="{8A8A33CA-9AE2-48A3-B99B-85ECBCCD369F}"/>
                  </a:ext>
                </a:extLst>
              </p:cNvPr>
              <p:cNvSpPr>
                <a:spLocks/>
              </p:cNvSpPr>
              <p:nvPr/>
            </p:nvSpPr>
            <p:spPr bwMode="auto">
              <a:xfrm>
                <a:off x="2156" y="2792"/>
                <a:ext cx="25" cy="18"/>
              </a:xfrm>
              <a:custGeom>
                <a:avLst/>
                <a:gdLst>
                  <a:gd name="T0" fmla="*/ 0 w 51"/>
                  <a:gd name="T1" fmla="*/ 0 h 37"/>
                  <a:gd name="T2" fmla="*/ 0 w 51"/>
                  <a:gd name="T3" fmla="*/ 0 h 37"/>
                  <a:gd name="T4" fmla="*/ 0 w 51"/>
                  <a:gd name="T5" fmla="*/ 0 h 37"/>
                  <a:gd name="T6" fmla="*/ 0 w 51"/>
                  <a:gd name="T7" fmla="*/ 0 h 37"/>
                  <a:gd name="T8" fmla="*/ 0 w 51"/>
                  <a:gd name="T9" fmla="*/ 0 h 37"/>
                  <a:gd name="T10" fmla="*/ 0 w 51"/>
                  <a:gd name="T11" fmla="*/ 0 h 37"/>
                  <a:gd name="T12" fmla="*/ 0 w 51"/>
                  <a:gd name="T13" fmla="*/ 0 h 37"/>
                  <a:gd name="T14" fmla="*/ 0 w 51"/>
                  <a:gd name="T15" fmla="*/ 0 h 37"/>
                  <a:gd name="T16" fmla="*/ 0 w 51"/>
                  <a:gd name="T17" fmla="*/ 0 h 37"/>
                  <a:gd name="T18" fmla="*/ 0 w 51"/>
                  <a:gd name="T19" fmla="*/ 0 h 37"/>
                  <a:gd name="T20" fmla="*/ 0 w 51"/>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37">
                    <a:moveTo>
                      <a:pt x="5" y="14"/>
                    </a:moveTo>
                    <a:lnTo>
                      <a:pt x="5" y="14"/>
                    </a:lnTo>
                    <a:lnTo>
                      <a:pt x="44" y="37"/>
                    </a:lnTo>
                    <a:lnTo>
                      <a:pt x="51" y="23"/>
                    </a:lnTo>
                    <a:lnTo>
                      <a:pt x="12" y="0"/>
                    </a:lnTo>
                    <a:lnTo>
                      <a:pt x="6" y="0"/>
                    </a:lnTo>
                    <a:lnTo>
                      <a:pt x="1" y="3"/>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0" name="Freeform 995">
                <a:extLst>
                  <a:ext uri="{FF2B5EF4-FFF2-40B4-BE49-F238E27FC236}">
                    <a16:creationId xmlns:a16="http://schemas.microsoft.com/office/drawing/2014/main" id="{17F80723-881D-4B2B-8CDE-57D499C5959F}"/>
                  </a:ext>
                </a:extLst>
              </p:cNvPr>
              <p:cNvSpPr>
                <a:spLocks/>
              </p:cNvSpPr>
              <p:nvPr/>
            </p:nvSpPr>
            <p:spPr bwMode="auto">
              <a:xfrm>
                <a:off x="2132" y="2778"/>
                <a:ext cx="30" cy="21"/>
              </a:xfrm>
              <a:custGeom>
                <a:avLst/>
                <a:gdLst>
                  <a:gd name="T0" fmla="*/ 1 w 60"/>
                  <a:gd name="T1" fmla="*/ 1 h 42"/>
                  <a:gd name="T2" fmla="*/ 1 w 60"/>
                  <a:gd name="T3" fmla="*/ 1 h 42"/>
                  <a:gd name="T4" fmla="*/ 1 w 60"/>
                  <a:gd name="T5" fmla="*/ 1 h 42"/>
                  <a:gd name="T6" fmla="*/ 1 w 60"/>
                  <a:gd name="T7" fmla="*/ 1 h 42"/>
                  <a:gd name="T8" fmla="*/ 1 w 60"/>
                  <a:gd name="T9" fmla="*/ 0 h 42"/>
                  <a:gd name="T10" fmla="*/ 1 w 60"/>
                  <a:gd name="T11" fmla="*/ 1 h 42"/>
                  <a:gd name="T12" fmla="*/ 1 w 60"/>
                  <a:gd name="T13" fmla="*/ 0 h 42"/>
                  <a:gd name="T14" fmla="*/ 1 w 60"/>
                  <a:gd name="T15" fmla="*/ 0 h 42"/>
                  <a:gd name="T16" fmla="*/ 1 w 60"/>
                  <a:gd name="T17" fmla="*/ 1 h 42"/>
                  <a:gd name="T18" fmla="*/ 0 w 60"/>
                  <a:gd name="T19" fmla="*/ 1 h 42"/>
                  <a:gd name="T20" fmla="*/ 1 w 60"/>
                  <a:gd name="T21" fmla="*/ 1 h 42"/>
                  <a:gd name="T22" fmla="*/ 1 w 60"/>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42">
                    <a:moveTo>
                      <a:pt x="4" y="13"/>
                    </a:moveTo>
                    <a:lnTo>
                      <a:pt x="4" y="14"/>
                    </a:lnTo>
                    <a:lnTo>
                      <a:pt x="53" y="42"/>
                    </a:lnTo>
                    <a:lnTo>
                      <a:pt x="60" y="28"/>
                    </a:lnTo>
                    <a:lnTo>
                      <a:pt x="11" y="0"/>
                    </a:lnTo>
                    <a:lnTo>
                      <a:pt x="11" y="1"/>
                    </a:lnTo>
                    <a:lnTo>
                      <a:pt x="11" y="0"/>
                    </a:lnTo>
                    <a:lnTo>
                      <a:pt x="5" y="0"/>
                    </a:lnTo>
                    <a:lnTo>
                      <a:pt x="1" y="4"/>
                    </a:lnTo>
                    <a:lnTo>
                      <a:pt x="0" y="9"/>
                    </a:lnTo>
                    <a:lnTo>
                      <a:pt x="4" y="14"/>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1" name="Freeform 996">
                <a:extLst>
                  <a:ext uri="{FF2B5EF4-FFF2-40B4-BE49-F238E27FC236}">
                    <a16:creationId xmlns:a16="http://schemas.microsoft.com/office/drawing/2014/main" id="{4492FEE2-515E-4A1A-A212-F31B93A70461}"/>
                  </a:ext>
                </a:extLst>
              </p:cNvPr>
              <p:cNvSpPr>
                <a:spLocks/>
              </p:cNvSpPr>
              <p:nvPr/>
            </p:nvSpPr>
            <p:spPr bwMode="auto">
              <a:xfrm>
                <a:off x="2104" y="2761"/>
                <a:ext cx="34" cy="23"/>
              </a:xfrm>
              <a:custGeom>
                <a:avLst/>
                <a:gdLst>
                  <a:gd name="T0" fmla="*/ 1 w 67"/>
                  <a:gd name="T1" fmla="*/ 0 h 47"/>
                  <a:gd name="T2" fmla="*/ 1 w 67"/>
                  <a:gd name="T3" fmla="*/ 0 h 47"/>
                  <a:gd name="T4" fmla="*/ 1 w 67"/>
                  <a:gd name="T5" fmla="*/ 0 h 47"/>
                  <a:gd name="T6" fmla="*/ 1 w 67"/>
                  <a:gd name="T7" fmla="*/ 0 h 47"/>
                  <a:gd name="T8" fmla="*/ 1 w 67"/>
                  <a:gd name="T9" fmla="*/ 0 h 47"/>
                  <a:gd name="T10" fmla="*/ 1 w 67"/>
                  <a:gd name="T11" fmla="*/ 0 h 47"/>
                  <a:gd name="T12" fmla="*/ 1 w 67"/>
                  <a:gd name="T13" fmla="*/ 0 h 47"/>
                  <a:gd name="T14" fmla="*/ 1 w 67"/>
                  <a:gd name="T15" fmla="*/ 0 h 47"/>
                  <a:gd name="T16" fmla="*/ 1 w 67"/>
                  <a:gd name="T17" fmla="*/ 0 h 47"/>
                  <a:gd name="T18" fmla="*/ 0 w 67"/>
                  <a:gd name="T19" fmla="*/ 0 h 47"/>
                  <a:gd name="T20" fmla="*/ 1 w 67"/>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47">
                    <a:moveTo>
                      <a:pt x="3" y="12"/>
                    </a:moveTo>
                    <a:lnTo>
                      <a:pt x="3" y="12"/>
                    </a:lnTo>
                    <a:lnTo>
                      <a:pt x="60" y="47"/>
                    </a:lnTo>
                    <a:lnTo>
                      <a:pt x="67" y="35"/>
                    </a:lnTo>
                    <a:lnTo>
                      <a:pt x="10" y="1"/>
                    </a:lnTo>
                    <a:lnTo>
                      <a:pt x="5" y="0"/>
                    </a:lnTo>
                    <a:lnTo>
                      <a:pt x="2" y="3"/>
                    </a:lnTo>
                    <a:lnTo>
                      <a:pt x="0" y="8"/>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2" name="Freeform 997">
                <a:extLst>
                  <a:ext uri="{FF2B5EF4-FFF2-40B4-BE49-F238E27FC236}">
                    <a16:creationId xmlns:a16="http://schemas.microsoft.com/office/drawing/2014/main" id="{7A89DBF2-628F-408F-9471-11C8FA3455A7}"/>
                  </a:ext>
                </a:extLst>
              </p:cNvPr>
              <p:cNvSpPr>
                <a:spLocks/>
              </p:cNvSpPr>
              <p:nvPr/>
            </p:nvSpPr>
            <p:spPr bwMode="auto">
              <a:xfrm>
                <a:off x="2072" y="2741"/>
                <a:ext cx="37" cy="26"/>
              </a:xfrm>
              <a:custGeom>
                <a:avLst/>
                <a:gdLst>
                  <a:gd name="T0" fmla="*/ 1 w 74"/>
                  <a:gd name="T1" fmla="*/ 1 h 52"/>
                  <a:gd name="T2" fmla="*/ 1 w 74"/>
                  <a:gd name="T3" fmla="*/ 1 h 52"/>
                  <a:gd name="T4" fmla="*/ 1 w 74"/>
                  <a:gd name="T5" fmla="*/ 1 h 52"/>
                  <a:gd name="T6" fmla="*/ 1 w 74"/>
                  <a:gd name="T7" fmla="*/ 1 h 52"/>
                  <a:gd name="T8" fmla="*/ 1 w 74"/>
                  <a:gd name="T9" fmla="*/ 1 h 52"/>
                  <a:gd name="T10" fmla="*/ 1 w 74"/>
                  <a:gd name="T11" fmla="*/ 0 h 52"/>
                  <a:gd name="T12" fmla="*/ 1 w 74"/>
                  <a:gd name="T13" fmla="*/ 1 h 52"/>
                  <a:gd name="T14" fmla="*/ 1 w 74"/>
                  <a:gd name="T15" fmla="*/ 0 h 52"/>
                  <a:gd name="T16" fmla="*/ 1 w 74"/>
                  <a:gd name="T17" fmla="*/ 1 h 52"/>
                  <a:gd name="T18" fmla="*/ 0 w 74"/>
                  <a:gd name="T19" fmla="*/ 1 h 52"/>
                  <a:gd name="T20" fmla="*/ 1 w 74"/>
                  <a:gd name="T21" fmla="*/ 1 h 52"/>
                  <a:gd name="T22" fmla="*/ 1 w 74"/>
                  <a:gd name="T23" fmla="*/ 1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4" h="52">
                    <a:moveTo>
                      <a:pt x="2" y="14"/>
                    </a:moveTo>
                    <a:lnTo>
                      <a:pt x="2" y="13"/>
                    </a:lnTo>
                    <a:lnTo>
                      <a:pt x="67" y="52"/>
                    </a:lnTo>
                    <a:lnTo>
                      <a:pt x="74" y="41"/>
                    </a:lnTo>
                    <a:lnTo>
                      <a:pt x="9" y="2"/>
                    </a:lnTo>
                    <a:lnTo>
                      <a:pt x="9" y="0"/>
                    </a:lnTo>
                    <a:lnTo>
                      <a:pt x="9" y="2"/>
                    </a:lnTo>
                    <a:lnTo>
                      <a:pt x="4" y="0"/>
                    </a:lnTo>
                    <a:lnTo>
                      <a:pt x="1" y="4"/>
                    </a:lnTo>
                    <a:lnTo>
                      <a:pt x="0" y="8"/>
                    </a:lnTo>
                    <a:lnTo>
                      <a:pt x="2" y="13"/>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3" name="Freeform 998">
                <a:extLst>
                  <a:ext uri="{FF2B5EF4-FFF2-40B4-BE49-F238E27FC236}">
                    <a16:creationId xmlns:a16="http://schemas.microsoft.com/office/drawing/2014/main" id="{2B7C53D9-77FB-4D6E-88D1-58EEC739D768}"/>
                  </a:ext>
                </a:extLst>
              </p:cNvPr>
              <p:cNvSpPr>
                <a:spLocks/>
              </p:cNvSpPr>
              <p:nvPr/>
            </p:nvSpPr>
            <p:spPr bwMode="auto">
              <a:xfrm>
                <a:off x="2034" y="2719"/>
                <a:ext cx="43" cy="29"/>
              </a:xfrm>
              <a:custGeom>
                <a:avLst/>
                <a:gdLst>
                  <a:gd name="T0" fmla="*/ 1 w 85"/>
                  <a:gd name="T1" fmla="*/ 1 h 57"/>
                  <a:gd name="T2" fmla="*/ 1 w 85"/>
                  <a:gd name="T3" fmla="*/ 1 h 57"/>
                  <a:gd name="T4" fmla="*/ 1 w 85"/>
                  <a:gd name="T5" fmla="*/ 1 h 57"/>
                  <a:gd name="T6" fmla="*/ 1 w 85"/>
                  <a:gd name="T7" fmla="*/ 1 h 57"/>
                  <a:gd name="T8" fmla="*/ 1 w 85"/>
                  <a:gd name="T9" fmla="*/ 0 h 57"/>
                  <a:gd name="T10" fmla="*/ 1 w 85"/>
                  <a:gd name="T11" fmla="*/ 1 h 57"/>
                  <a:gd name="T12" fmla="*/ 1 w 85"/>
                  <a:gd name="T13" fmla="*/ 0 h 57"/>
                  <a:gd name="T14" fmla="*/ 1 w 85"/>
                  <a:gd name="T15" fmla="*/ 0 h 57"/>
                  <a:gd name="T16" fmla="*/ 1 w 85"/>
                  <a:gd name="T17" fmla="*/ 1 h 57"/>
                  <a:gd name="T18" fmla="*/ 0 w 85"/>
                  <a:gd name="T19" fmla="*/ 1 h 57"/>
                  <a:gd name="T20" fmla="*/ 1 w 85"/>
                  <a:gd name="T21" fmla="*/ 1 h 57"/>
                  <a:gd name="T22" fmla="*/ 1 w 85"/>
                  <a:gd name="T23" fmla="*/ 1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57">
                    <a:moveTo>
                      <a:pt x="4" y="12"/>
                    </a:moveTo>
                    <a:lnTo>
                      <a:pt x="4" y="13"/>
                    </a:lnTo>
                    <a:lnTo>
                      <a:pt x="78" y="57"/>
                    </a:lnTo>
                    <a:lnTo>
                      <a:pt x="85" y="43"/>
                    </a:lnTo>
                    <a:lnTo>
                      <a:pt x="11" y="0"/>
                    </a:lnTo>
                    <a:lnTo>
                      <a:pt x="11" y="1"/>
                    </a:lnTo>
                    <a:lnTo>
                      <a:pt x="11" y="0"/>
                    </a:lnTo>
                    <a:lnTo>
                      <a:pt x="6" y="0"/>
                    </a:lnTo>
                    <a:lnTo>
                      <a:pt x="1" y="3"/>
                    </a:lnTo>
                    <a:lnTo>
                      <a:pt x="0" y="9"/>
                    </a:lnTo>
                    <a:lnTo>
                      <a:pt x="4" y="13"/>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4" name="Freeform 999">
                <a:extLst>
                  <a:ext uri="{FF2B5EF4-FFF2-40B4-BE49-F238E27FC236}">
                    <a16:creationId xmlns:a16="http://schemas.microsoft.com/office/drawing/2014/main" id="{B1440D0F-3DB9-403B-A197-A1FD6068887C}"/>
                  </a:ext>
                </a:extLst>
              </p:cNvPr>
              <p:cNvSpPr>
                <a:spLocks/>
              </p:cNvSpPr>
              <p:nvPr/>
            </p:nvSpPr>
            <p:spPr bwMode="auto">
              <a:xfrm>
                <a:off x="1996" y="2695"/>
                <a:ext cx="44" cy="31"/>
              </a:xfrm>
              <a:custGeom>
                <a:avLst/>
                <a:gdLst>
                  <a:gd name="T0" fmla="*/ 1 w 87"/>
                  <a:gd name="T1" fmla="*/ 1 h 61"/>
                  <a:gd name="T2" fmla="*/ 1 w 87"/>
                  <a:gd name="T3" fmla="*/ 1 h 61"/>
                  <a:gd name="T4" fmla="*/ 1 w 87"/>
                  <a:gd name="T5" fmla="*/ 1 h 61"/>
                  <a:gd name="T6" fmla="*/ 1 w 87"/>
                  <a:gd name="T7" fmla="*/ 1 h 61"/>
                  <a:gd name="T8" fmla="*/ 1 w 87"/>
                  <a:gd name="T9" fmla="*/ 1 h 61"/>
                  <a:gd name="T10" fmla="*/ 1 w 87"/>
                  <a:gd name="T11" fmla="*/ 1 h 61"/>
                  <a:gd name="T12" fmla="*/ 1 w 87"/>
                  <a:gd name="T13" fmla="*/ 1 h 61"/>
                  <a:gd name="T14" fmla="*/ 1 w 87"/>
                  <a:gd name="T15" fmla="*/ 0 h 61"/>
                  <a:gd name="T16" fmla="*/ 1 w 87"/>
                  <a:gd name="T17" fmla="*/ 1 h 61"/>
                  <a:gd name="T18" fmla="*/ 0 w 87"/>
                  <a:gd name="T19" fmla="*/ 1 h 61"/>
                  <a:gd name="T20" fmla="*/ 1 w 87"/>
                  <a:gd name="T21" fmla="*/ 1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61">
                    <a:moveTo>
                      <a:pt x="2" y="13"/>
                    </a:moveTo>
                    <a:lnTo>
                      <a:pt x="2" y="13"/>
                    </a:lnTo>
                    <a:lnTo>
                      <a:pt x="80" y="61"/>
                    </a:lnTo>
                    <a:lnTo>
                      <a:pt x="87" y="50"/>
                    </a:lnTo>
                    <a:lnTo>
                      <a:pt x="9" y="1"/>
                    </a:lnTo>
                    <a:lnTo>
                      <a:pt x="4" y="0"/>
                    </a:lnTo>
                    <a:lnTo>
                      <a:pt x="1" y="4"/>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5" name="Freeform 1000">
                <a:extLst>
                  <a:ext uri="{FF2B5EF4-FFF2-40B4-BE49-F238E27FC236}">
                    <a16:creationId xmlns:a16="http://schemas.microsoft.com/office/drawing/2014/main" id="{BC87A404-A67E-4BD7-9E8F-3A5C57C60113}"/>
                  </a:ext>
                </a:extLst>
              </p:cNvPr>
              <p:cNvSpPr>
                <a:spLocks/>
              </p:cNvSpPr>
              <p:nvPr/>
            </p:nvSpPr>
            <p:spPr bwMode="auto">
              <a:xfrm>
                <a:off x="1954" y="2670"/>
                <a:ext cx="46" cy="31"/>
              </a:xfrm>
              <a:custGeom>
                <a:avLst/>
                <a:gdLst>
                  <a:gd name="T0" fmla="*/ 1 w 92"/>
                  <a:gd name="T1" fmla="*/ 0 h 63"/>
                  <a:gd name="T2" fmla="*/ 1 w 92"/>
                  <a:gd name="T3" fmla="*/ 0 h 63"/>
                  <a:gd name="T4" fmla="*/ 1 w 92"/>
                  <a:gd name="T5" fmla="*/ 0 h 63"/>
                  <a:gd name="T6" fmla="*/ 1 w 92"/>
                  <a:gd name="T7" fmla="*/ 0 h 63"/>
                  <a:gd name="T8" fmla="*/ 1 w 92"/>
                  <a:gd name="T9" fmla="*/ 0 h 63"/>
                  <a:gd name="T10" fmla="*/ 1 w 92"/>
                  <a:gd name="T11" fmla="*/ 0 h 63"/>
                  <a:gd name="T12" fmla="*/ 1 w 92"/>
                  <a:gd name="T13" fmla="*/ 0 h 63"/>
                  <a:gd name="T14" fmla="*/ 1 w 92"/>
                  <a:gd name="T15" fmla="*/ 0 h 63"/>
                  <a:gd name="T16" fmla="*/ 1 w 92"/>
                  <a:gd name="T17" fmla="*/ 0 h 63"/>
                  <a:gd name="T18" fmla="*/ 0 w 92"/>
                  <a:gd name="T19" fmla="*/ 0 h 63"/>
                  <a:gd name="T20" fmla="*/ 1 w 92"/>
                  <a:gd name="T21" fmla="*/ 0 h 63"/>
                  <a:gd name="T22" fmla="*/ 1 w 92"/>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2" h="63">
                    <a:moveTo>
                      <a:pt x="2" y="13"/>
                    </a:moveTo>
                    <a:lnTo>
                      <a:pt x="2" y="12"/>
                    </a:lnTo>
                    <a:lnTo>
                      <a:pt x="85" y="63"/>
                    </a:lnTo>
                    <a:lnTo>
                      <a:pt x="92" y="51"/>
                    </a:lnTo>
                    <a:lnTo>
                      <a:pt x="9" y="1"/>
                    </a:lnTo>
                    <a:lnTo>
                      <a:pt x="9" y="0"/>
                    </a:lnTo>
                    <a:lnTo>
                      <a:pt x="9" y="1"/>
                    </a:lnTo>
                    <a:lnTo>
                      <a:pt x="4" y="0"/>
                    </a:lnTo>
                    <a:lnTo>
                      <a:pt x="1" y="3"/>
                    </a:lnTo>
                    <a:lnTo>
                      <a:pt x="0" y="8"/>
                    </a:lnTo>
                    <a:lnTo>
                      <a:pt x="2" y="12"/>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6" name="Freeform 1001">
                <a:extLst>
                  <a:ext uri="{FF2B5EF4-FFF2-40B4-BE49-F238E27FC236}">
                    <a16:creationId xmlns:a16="http://schemas.microsoft.com/office/drawing/2014/main" id="{0E5F58C8-0D05-4F13-8EA1-8A70577212D7}"/>
                  </a:ext>
                </a:extLst>
              </p:cNvPr>
              <p:cNvSpPr>
                <a:spLocks/>
              </p:cNvSpPr>
              <p:nvPr/>
            </p:nvSpPr>
            <p:spPr bwMode="auto">
              <a:xfrm>
                <a:off x="1908" y="2643"/>
                <a:ext cx="51" cy="34"/>
              </a:xfrm>
              <a:custGeom>
                <a:avLst/>
                <a:gdLst>
                  <a:gd name="T0" fmla="*/ 1 w 101"/>
                  <a:gd name="T1" fmla="*/ 1 h 66"/>
                  <a:gd name="T2" fmla="*/ 1 w 101"/>
                  <a:gd name="T3" fmla="*/ 1 h 66"/>
                  <a:gd name="T4" fmla="*/ 1 w 101"/>
                  <a:gd name="T5" fmla="*/ 1 h 66"/>
                  <a:gd name="T6" fmla="*/ 1 w 101"/>
                  <a:gd name="T7" fmla="*/ 1 h 66"/>
                  <a:gd name="T8" fmla="*/ 1 w 101"/>
                  <a:gd name="T9" fmla="*/ 0 h 66"/>
                  <a:gd name="T10" fmla="*/ 1 w 101"/>
                  <a:gd name="T11" fmla="*/ 1 h 66"/>
                  <a:gd name="T12" fmla="*/ 1 w 101"/>
                  <a:gd name="T13" fmla="*/ 0 h 66"/>
                  <a:gd name="T14" fmla="*/ 1 w 101"/>
                  <a:gd name="T15" fmla="*/ 0 h 66"/>
                  <a:gd name="T16" fmla="*/ 1 w 101"/>
                  <a:gd name="T17" fmla="*/ 1 h 66"/>
                  <a:gd name="T18" fmla="*/ 0 w 101"/>
                  <a:gd name="T19" fmla="*/ 1 h 66"/>
                  <a:gd name="T20" fmla="*/ 1 w 101"/>
                  <a:gd name="T21" fmla="*/ 1 h 66"/>
                  <a:gd name="T22" fmla="*/ 1 w 101"/>
                  <a:gd name="T23" fmla="*/ 1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66">
                    <a:moveTo>
                      <a:pt x="4" y="12"/>
                    </a:moveTo>
                    <a:lnTo>
                      <a:pt x="4" y="13"/>
                    </a:lnTo>
                    <a:lnTo>
                      <a:pt x="94" y="66"/>
                    </a:lnTo>
                    <a:lnTo>
                      <a:pt x="101" y="53"/>
                    </a:lnTo>
                    <a:lnTo>
                      <a:pt x="11" y="0"/>
                    </a:lnTo>
                    <a:lnTo>
                      <a:pt x="11" y="1"/>
                    </a:lnTo>
                    <a:lnTo>
                      <a:pt x="11" y="0"/>
                    </a:lnTo>
                    <a:lnTo>
                      <a:pt x="5" y="0"/>
                    </a:lnTo>
                    <a:lnTo>
                      <a:pt x="1" y="3"/>
                    </a:lnTo>
                    <a:lnTo>
                      <a:pt x="0" y="9"/>
                    </a:lnTo>
                    <a:lnTo>
                      <a:pt x="4" y="13"/>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7" name="Freeform 1002">
                <a:extLst>
                  <a:ext uri="{FF2B5EF4-FFF2-40B4-BE49-F238E27FC236}">
                    <a16:creationId xmlns:a16="http://schemas.microsoft.com/office/drawing/2014/main" id="{8F7BC13F-B4F7-40D4-81E0-2112AD6F2827}"/>
                  </a:ext>
                </a:extLst>
              </p:cNvPr>
              <p:cNvSpPr>
                <a:spLocks/>
              </p:cNvSpPr>
              <p:nvPr/>
            </p:nvSpPr>
            <p:spPr bwMode="auto">
              <a:xfrm>
                <a:off x="1863" y="2613"/>
                <a:ext cx="51" cy="37"/>
              </a:xfrm>
              <a:custGeom>
                <a:avLst/>
                <a:gdLst>
                  <a:gd name="T0" fmla="*/ 1 w 101"/>
                  <a:gd name="T1" fmla="*/ 1 h 72"/>
                  <a:gd name="T2" fmla="*/ 1 w 101"/>
                  <a:gd name="T3" fmla="*/ 1 h 72"/>
                  <a:gd name="T4" fmla="*/ 1 w 101"/>
                  <a:gd name="T5" fmla="*/ 1 h 72"/>
                  <a:gd name="T6" fmla="*/ 1 w 101"/>
                  <a:gd name="T7" fmla="*/ 1 h 72"/>
                  <a:gd name="T8" fmla="*/ 1 w 101"/>
                  <a:gd name="T9" fmla="*/ 1 h 72"/>
                  <a:gd name="T10" fmla="*/ 1 w 101"/>
                  <a:gd name="T11" fmla="*/ 0 h 72"/>
                  <a:gd name="T12" fmla="*/ 1 w 101"/>
                  <a:gd name="T13" fmla="*/ 1 h 72"/>
                  <a:gd name="T14" fmla="*/ 1 w 101"/>
                  <a:gd name="T15" fmla="*/ 0 h 72"/>
                  <a:gd name="T16" fmla="*/ 1 w 101"/>
                  <a:gd name="T17" fmla="*/ 1 h 72"/>
                  <a:gd name="T18" fmla="*/ 0 w 101"/>
                  <a:gd name="T19" fmla="*/ 1 h 72"/>
                  <a:gd name="T20" fmla="*/ 1 w 101"/>
                  <a:gd name="T21" fmla="*/ 1 h 72"/>
                  <a:gd name="T22" fmla="*/ 1 w 101"/>
                  <a:gd name="T23" fmla="*/ 1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72">
                    <a:moveTo>
                      <a:pt x="2" y="13"/>
                    </a:moveTo>
                    <a:lnTo>
                      <a:pt x="2" y="12"/>
                    </a:lnTo>
                    <a:lnTo>
                      <a:pt x="94" y="72"/>
                    </a:lnTo>
                    <a:lnTo>
                      <a:pt x="101" y="61"/>
                    </a:lnTo>
                    <a:lnTo>
                      <a:pt x="9" y="1"/>
                    </a:lnTo>
                    <a:lnTo>
                      <a:pt x="9" y="0"/>
                    </a:lnTo>
                    <a:lnTo>
                      <a:pt x="9" y="1"/>
                    </a:lnTo>
                    <a:lnTo>
                      <a:pt x="4" y="0"/>
                    </a:lnTo>
                    <a:lnTo>
                      <a:pt x="1" y="3"/>
                    </a:lnTo>
                    <a:lnTo>
                      <a:pt x="0" y="8"/>
                    </a:lnTo>
                    <a:lnTo>
                      <a:pt x="2" y="12"/>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8" name="Freeform 1003">
                <a:extLst>
                  <a:ext uri="{FF2B5EF4-FFF2-40B4-BE49-F238E27FC236}">
                    <a16:creationId xmlns:a16="http://schemas.microsoft.com/office/drawing/2014/main" id="{90D7606A-6B60-4CBD-827A-35D043D3FF47}"/>
                  </a:ext>
                </a:extLst>
              </p:cNvPr>
              <p:cNvSpPr>
                <a:spLocks/>
              </p:cNvSpPr>
              <p:nvPr/>
            </p:nvSpPr>
            <p:spPr bwMode="auto">
              <a:xfrm>
                <a:off x="1815" y="2585"/>
                <a:ext cx="53" cy="35"/>
              </a:xfrm>
              <a:custGeom>
                <a:avLst/>
                <a:gdLst>
                  <a:gd name="T0" fmla="*/ 1 w 106"/>
                  <a:gd name="T1" fmla="*/ 0 h 71"/>
                  <a:gd name="T2" fmla="*/ 1 w 106"/>
                  <a:gd name="T3" fmla="*/ 0 h 71"/>
                  <a:gd name="T4" fmla="*/ 1 w 106"/>
                  <a:gd name="T5" fmla="*/ 0 h 71"/>
                  <a:gd name="T6" fmla="*/ 1 w 106"/>
                  <a:gd name="T7" fmla="*/ 0 h 71"/>
                  <a:gd name="T8" fmla="*/ 1 w 106"/>
                  <a:gd name="T9" fmla="*/ 0 h 71"/>
                  <a:gd name="T10" fmla="*/ 1 w 106"/>
                  <a:gd name="T11" fmla="*/ 0 h 71"/>
                  <a:gd name="T12" fmla="*/ 1 w 106"/>
                  <a:gd name="T13" fmla="*/ 0 h 71"/>
                  <a:gd name="T14" fmla="*/ 1 w 106"/>
                  <a:gd name="T15" fmla="*/ 0 h 71"/>
                  <a:gd name="T16" fmla="*/ 1 w 106"/>
                  <a:gd name="T17" fmla="*/ 0 h 71"/>
                  <a:gd name="T18" fmla="*/ 0 w 106"/>
                  <a:gd name="T19" fmla="*/ 0 h 71"/>
                  <a:gd name="T20" fmla="*/ 1 w 106"/>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71">
                    <a:moveTo>
                      <a:pt x="2" y="13"/>
                    </a:moveTo>
                    <a:lnTo>
                      <a:pt x="2" y="14"/>
                    </a:lnTo>
                    <a:lnTo>
                      <a:pt x="99" y="71"/>
                    </a:lnTo>
                    <a:lnTo>
                      <a:pt x="106" y="58"/>
                    </a:lnTo>
                    <a:lnTo>
                      <a:pt x="9" y="0"/>
                    </a:lnTo>
                    <a:lnTo>
                      <a:pt x="9" y="1"/>
                    </a:lnTo>
                    <a:lnTo>
                      <a:pt x="5" y="0"/>
                    </a:lnTo>
                    <a:lnTo>
                      <a:pt x="1" y="3"/>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9" name="Freeform 1004">
                <a:extLst>
                  <a:ext uri="{FF2B5EF4-FFF2-40B4-BE49-F238E27FC236}">
                    <a16:creationId xmlns:a16="http://schemas.microsoft.com/office/drawing/2014/main" id="{096A2C53-F401-4529-9BD3-FF23C9CC7515}"/>
                  </a:ext>
                </a:extLst>
              </p:cNvPr>
              <p:cNvSpPr>
                <a:spLocks/>
              </p:cNvSpPr>
              <p:nvPr/>
            </p:nvSpPr>
            <p:spPr bwMode="auto">
              <a:xfrm>
                <a:off x="1765" y="2555"/>
                <a:ext cx="55" cy="36"/>
              </a:xfrm>
              <a:custGeom>
                <a:avLst/>
                <a:gdLst>
                  <a:gd name="T0" fmla="*/ 1 w 108"/>
                  <a:gd name="T1" fmla="*/ 0 h 73"/>
                  <a:gd name="T2" fmla="*/ 1 w 108"/>
                  <a:gd name="T3" fmla="*/ 0 h 73"/>
                  <a:gd name="T4" fmla="*/ 1 w 108"/>
                  <a:gd name="T5" fmla="*/ 0 h 73"/>
                  <a:gd name="T6" fmla="*/ 1 w 108"/>
                  <a:gd name="T7" fmla="*/ 0 h 73"/>
                  <a:gd name="T8" fmla="*/ 1 w 108"/>
                  <a:gd name="T9" fmla="*/ 0 h 73"/>
                  <a:gd name="T10" fmla="*/ 1 w 108"/>
                  <a:gd name="T11" fmla="*/ 0 h 73"/>
                  <a:gd name="T12" fmla="*/ 1 w 108"/>
                  <a:gd name="T13" fmla="*/ 0 h 73"/>
                  <a:gd name="T14" fmla="*/ 1 w 108"/>
                  <a:gd name="T15" fmla="*/ 0 h 73"/>
                  <a:gd name="T16" fmla="*/ 1 w 108"/>
                  <a:gd name="T17" fmla="*/ 0 h 73"/>
                  <a:gd name="T18" fmla="*/ 0 w 108"/>
                  <a:gd name="T19" fmla="*/ 0 h 73"/>
                  <a:gd name="T20" fmla="*/ 1 w 108"/>
                  <a:gd name="T21" fmla="*/ 0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 h="73">
                    <a:moveTo>
                      <a:pt x="2" y="13"/>
                    </a:moveTo>
                    <a:lnTo>
                      <a:pt x="2" y="13"/>
                    </a:lnTo>
                    <a:lnTo>
                      <a:pt x="101" y="73"/>
                    </a:lnTo>
                    <a:lnTo>
                      <a:pt x="108" y="61"/>
                    </a:lnTo>
                    <a:lnTo>
                      <a:pt x="9" y="1"/>
                    </a:lnTo>
                    <a:lnTo>
                      <a:pt x="5" y="0"/>
                    </a:lnTo>
                    <a:lnTo>
                      <a:pt x="1" y="4"/>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0" name="Freeform 1005">
                <a:extLst>
                  <a:ext uri="{FF2B5EF4-FFF2-40B4-BE49-F238E27FC236}">
                    <a16:creationId xmlns:a16="http://schemas.microsoft.com/office/drawing/2014/main" id="{B7B8EAC6-CCA1-4429-8DBE-7D78CBB3ADEA}"/>
                  </a:ext>
                </a:extLst>
              </p:cNvPr>
              <p:cNvSpPr>
                <a:spLocks/>
              </p:cNvSpPr>
              <p:nvPr/>
            </p:nvSpPr>
            <p:spPr bwMode="auto">
              <a:xfrm>
                <a:off x="1715" y="2523"/>
                <a:ext cx="55" cy="38"/>
              </a:xfrm>
              <a:custGeom>
                <a:avLst/>
                <a:gdLst>
                  <a:gd name="T0" fmla="*/ 1 w 110"/>
                  <a:gd name="T1" fmla="*/ 1 h 75"/>
                  <a:gd name="T2" fmla="*/ 1 w 110"/>
                  <a:gd name="T3" fmla="*/ 1 h 75"/>
                  <a:gd name="T4" fmla="*/ 1 w 110"/>
                  <a:gd name="T5" fmla="*/ 1 h 75"/>
                  <a:gd name="T6" fmla="*/ 1 w 110"/>
                  <a:gd name="T7" fmla="*/ 1 h 75"/>
                  <a:gd name="T8" fmla="*/ 1 w 110"/>
                  <a:gd name="T9" fmla="*/ 1 h 75"/>
                  <a:gd name="T10" fmla="*/ 1 w 110"/>
                  <a:gd name="T11" fmla="*/ 1 h 75"/>
                  <a:gd name="T12" fmla="*/ 1 w 110"/>
                  <a:gd name="T13" fmla="*/ 1 h 75"/>
                  <a:gd name="T14" fmla="*/ 1 w 110"/>
                  <a:gd name="T15" fmla="*/ 0 h 75"/>
                  <a:gd name="T16" fmla="*/ 1 w 110"/>
                  <a:gd name="T17" fmla="*/ 1 h 75"/>
                  <a:gd name="T18" fmla="*/ 0 w 110"/>
                  <a:gd name="T19" fmla="*/ 1 h 75"/>
                  <a:gd name="T20" fmla="*/ 1 w 110"/>
                  <a:gd name="T21" fmla="*/ 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 h="75">
                    <a:moveTo>
                      <a:pt x="2" y="13"/>
                    </a:moveTo>
                    <a:lnTo>
                      <a:pt x="2" y="13"/>
                    </a:lnTo>
                    <a:lnTo>
                      <a:pt x="103" y="75"/>
                    </a:lnTo>
                    <a:lnTo>
                      <a:pt x="110" y="63"/>
                    </a:lnTo>
                    <a:lnTo>
                      <a:pt x="9" y="1"/>
                    </a:lnTo>
                    <a:lnTo>
                      <a:pt x="4" y="0"/>
                    </a:lnTo>
                    <a:lnTo>
                      <a:pt x="1" y="3"/>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1" name="Freeform 1006">
                <a:extLst>
                  <a:ext uri="{FF2B5EF4-FFF2-40B4-BE49-F238E27FC236}">
                    <a16:creationId xmlns:a16="http://schemas.microsoft.com/office/drawing/2014/main" id="{B70E2B80-FFD7-4551-8598-BD55EB905223}"/>
                  </a:ext>
                </a:extLst>
              </p:cNvPr>
              <p:cNvSpPr>
                <a:spLocks/>
              </p:cNvSpPr>
              <p:nvPr/>
            </p:nvSpPr>
            <p:spPr bwMode="auto">
              <a:xfrm>
                <a:off x="1663" y="2492"/>
                <a:ext cx="56" cy="38"/>
              </a:xfrm>
              <a:custGeom>
                <a:avLst/>
                <a:gdLst>
                  <a:gd name="T0" fmla="*/ 0 w 113"/>
                  <a:gd name="T1" fmla="*/ 1 h 75"/>
                  <a:gd name="T2" fmla="*/ 0 w 113"/>
                  <a:gd name="T3" fmla="*/ 1 h 75"/>
                  <a:gd name="T4" fmla="*/ 0 w 113"/>
                  <a:gd name="T5" fmla="*/ 1 h 75"/>
                  <a:gd name="T6" fmla="*/ 0 w 113"/>
                  <a:gd name="T7" fmla="*/ 1 h 75"/>
                  <a:gd name="T8" fmla="*/ 0 w 113"/>
                  <a:gd name="T9" fmla="*/ 1 h 75"/>
                  <a:gd name="T10" fmla="*/ 0 w 113"/>
                  <a:gd name="T11" fmla="*/ 1 h 75"/>
                  <a:gd name="T12" fmla="*/ 0 w 113"/>
                  <a:gd name="T13" fmla="*/ 1 h 75"/>
                  <a:gd name="T14" fmla="*/ 0 w 113"/>
                  <a:gd name="T15" fmla="*/ 0 h 75"/>
                  <a:gd name="T16" fmla="*/ 0 w 113"/>
                  <a:gd name="T17" fmla="*/ 1 h 75"/>
                  <a:gd name="T18" fmla="*/ 0 w 113"/>
                  <a:gd name="T19" fmla="*/ 1 h 75"/>
                  <a:gd name="T20" fmla="*/ 0 w 113"/>
                  <a:gd name="T21" fmla="*/ 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75">
                    <a:moveTo>
                      <a:pt x="2" y="12"/>
                    </a:moveTo>
                    <a:lnTo>
                      <a:pt x="2" y="12"/>
                    </a:lnTo>
                    <a:lnTo>
                      <a:pt x="106" y="75"/>
                    </a:lnTo>
                    <a:lnTo>
                      <a:pt x="113" y="63"/>
                    </a:lnTo>
                    <a:lnTo>
                      <a:pt x="9" y="1"/>
                    </a:lnTo>
                    <a:lnTo>
                      <a:pt x="4" y="0"/>
                    </a:lnTo>
                    <a:lnTo>
                      <a:pt x="1" y="3"/>
                    </a:lnTo>
                    <a:lnTo>
                      <a:pt x="0" y="8"/>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2" name="Freeform 1007">
                <a:extLst>
                  <a:ext uri="{FF2B5EF4-FFF2-40B4-BE49-F238E27FC236}">
                    <a16:creationId xmlns:a16="http://schemas.microsoft.com/office/drawing/2014/main" id="{E924A610-C549-4245-B7D4-620BFD557224}"/>
                  </a:ext>
                </a:extLst>
              </p:cNvPr>
              <p:cNvSpPr>
                <a:spLocks/>
              </p:cNvSpPr>
              <p:nvPr/>
            </p:nvSpPr>
            <p:spPr bwMode="auto">
              <a:xfrm>
                <a:off x="1612" y="2460"/>
                <a:ext cx="56" cy="39"/>
              </a:xfrm>
              <a:custGeom>
                <a:avLst/>
                <a:gdLst>
                  <a:gd name="T0" fmla="*/ 1 w 111"/>
                  <a:gd name="T1" fmla="*/ 1 h 77"/>
                  <a:gd name="T2" fmla="*/ 1 w 111"/>
                  <a:gd name="T3" fmla="*/ 1 h 77"/>
                  <a:gd name="T4" fmla="*/ 1 w 111"/>
                  <a:gd name="T5" fmla="*/ 1 h 77"/>
                  <a:gd name="T6" fmla="*/ 1 w 111"/>
                  <a:gd name="T7" fmla="*/ 1 h 77"/>
                  <a:gd name="T8" fmla="*/ 1 w 111"/>
                  <a:gd name="T9" fmla="*/ 1 h 77"/>
                  <a:gd name="T10" fmla="*/ 1 w 111"/>
                  <a:gd name="T11" fmla="*/ 1 h 77"/>
                  <a:gd name="T12" fmla="*/ 1 w 111"/>
                  <a:gd name="T13" fmla="*/ 1 h 77"/>
                  <a:gd name="T14" fmla="*/ 1 w 111"/>
                  <a:gd name="T15" fmla="*/ 0 h 77"/>
                  <a:gd name="T16" fmla="*/ 1 w 111"/>
                  <a:gd name="T17" fmla="*/ 1 h 77"/>
                  <a:gd name="T18" fmla="*/ 0 w 111"/>
                  <a:gd name="T19" fmla="*/ 1 h 77"/>
                  <a:gd name="T20" fmla="*/ 1 w 111"/>
                  <a:gd name="T21" fmla="*/ 1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1" h="77">
                    <a:moveTo>
                      <a:pt x="3" y="13"/>
                    </a:moveTo>
                    <a:lnTo>
                      <a:pt x="3" y="13"/>
                    </a:lnTo>
                    <a:lnTo>
                      <a:pt x="104" y="77"/>
                    </a:lnTo>
                    <a:lnTo>
                      <a:pt x="111" y="66"/>
                    </a:lnTo>
                    <a:lnTo>
                      <a:pt x="10" y="1"/>
                    </a:lnTo>
                    <a:lnTo>
                      <a:pt x="5" y="0"/>
                    </a:lnTo>
                    <a:lnTo>
                      <a:pt x="2" y="4"/>
                    </a:lnTo>
                    <a:lnTo>
                      <a:pt x="0" y="8"/>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3" name="Freeform 1008">
                <a:extLst>
                  <a:ext uri="{FF2B5EF4-FFF2-40B4-BE49-F238E27FC236}">
                    <a16:creationId xmlns:a16="http://schemas.microsoft.com/office/drawing/2014/main" id="{E01C7A8A-0EDE-4D4B-89C6-4EF5E4AB46B6}"/>
                  </a:ext>
                </a:extLst>
              </p:cNvPr>
              <p:cNvSpPr>
                <a:spLocks/>
              </p:cNvSpPr>
              <p:nvPr/>
            </p:nvSpPr>
            <p:spPr bwMode="auto">
              <a:xfrm>
                <a:off x="1560" y="2429"/>
                <a:ext cx="57" cy="37"/>
              </a:xfrm>
              <a:custGeom>
                <a:avLst/>
                <a:gdLst>
                  <a:gd name="T0" fmla="*/ 1 w 113"/>
                  <a:gd name="T1" fmla="*/ 0 h 75"/>
                  <a:gd name="T2" fmla="*/ 1 w 113"/>
                  <a:gd name="T3" fmla="*/ 0 h 75"/>
                  <a:gd name="T4" fmla="*/ 1 w 113"/>
                  <a:gd name="T5" fmla="*/ 0 h 75"/>
                  <a:gd name="T6" fmla="*/ 1 w 113"/>
                  <a:gd name="T7" fmla="*/ 0 h 75"/>
                  <a:gd name="T8" fmla="*/ 1 w 113"/>
                  <a:gd name="T9" fmla="*/ 0 h 75"/>
                  <a:gd name="T10" fmla="*/ 1 w 113"/>
                  <a:gd name="T11" fmla="*/ 0 h 75"/>
                  <a:gd name="T12" fmla="*/ 1 w 113"/>
                  <a:gd name="T13" fmla="*/ 0 h 75"/>
                  <a:gd name="T14" fmla="*/ 1 w 113"/>
                  <a:gd name="T15" fmla="*/ 0 h 75"/>
                  <a:gd name="T16" fmla="*/ 1 w 113"/>
                  <a:gd name="T17" fmla="*/ 0 h 75"/>
                  <a:gd name="T18" fmla="*/ 0 w 113"/>
                  <a:gd name="T19" fmla="*/ 0 h 75"/>
                  <a:gd name="T20" fmla="*/ 1 w 11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75">
                    <a:moveTo>
                      <a:pt x="2" y="13"/>
                    </a:moveTo>
                    <a:lnTo>
                      <a:pt x="2" y="13"/>
                    </a:lnTo>
                    <a:lnTo>
                      <a:pt x="106" y="75"/>
                    </a:lnTo>
                    <a:lnTo>
                      <a:pt x="113" y="63"/>
                    </a:lnTo>
                    <a:lnTo>
                      <a:pt x="9" y="1"/>
                    </a:lnTo>
                    <a:lnTo>
                      <a:pt x="4" y="0"/>
                    </a:lnTo>
                    <a:lnTo>
                      <a:pt x="1" y="3"/>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4" name="Freeform 1009">
                <a:extLst>
                  <a:ext uri="{FF2B5EF4-FFF2-40B4-BE49-F238E27FC236}">
                    <a16:creationId xmlns:a16="http://schemas.microsoft.com/office/drawing/2014/main" id="{A7F9A3B9-1EF2-43A7-B687-3FF30DE6F3C4}"/>
                  </a:ext>
                </a:extLst>
              </p:cNvPr>
              <p:cNvSpPr>
                <a:spLocks/>
              </p:cNvSpPr>
              <p:nvPr/>
            </p:nvSpPr>
            <p:spPr bwMode="auto">
              <a:xfrm>
                <a:off x="1509" y="2398"/>
                <a:ext cx="56" cy="37"/>
              </a:xfrm>
              <a:custGeom>
                <a:avLst/>
                <a:gdLst>
                  <a:gd name="T0" fmla="*/ 0 w 113"/>
                  <a:gd name="T1" fmla="*/ 0 h 75"/>
                  <a:gd name="T2" fmla="*/ 0 w 113"/>
                  <a:gd name="T3" fmla="*/ 0 h 75"/>
                  <a:gd name="T4" fmla="*/ 0 w 113"/>
                  <a:gd name="T5" fmla="*/ 0 h 75"/>
                  <a:gd name="T6" fmla="*/ 0 w 113"/>
                  <a:gd name="T7" fmla="*/ 0 h 75"/>
                  <a:gd name="T8" fmla="*/ 0 w 113"/>
                  <a:gd name="T9" fmla="*/ 0 h 75"/>
                  <a:gd name="T10" fmla="*/ 0 w 113"/>
                  <a:gd name="T11" fmla="*/ 0 h 75"/>
                  <a:gd name="T12" fmla="*/ 0 w 113"/>
                  <a:gd name="T13" fmla="*/ 0 h 75"/>
                  <a:gd name="T14" fmla="*/ 0 w 113"/>
                  <a:gd name="T15" fmla="*/ 0 h 75"/>
                  <a:gd name="T16" fmla="*/ 0 w 113"/>
                  <a:gd name="T17" fmla="*/ 0 h 75"/>
                  <a:gd name="T18" fmla="*/ 0 w 113"/>
                  <a:gd name="T19" fmla="*/ 0 h 75"/>
                  <a:gd name="T20" fmla="*/ 0 w 11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75">
                    <a:moveTo>
                      <a:pt x="2" y="12"/>
                    </a:moveTo>
                    <a:lnTo>
                      <a:pt x="2" y="12"/>
                    </a:lnTo>
                    <a:lnTo>
                      <a:pt x="106" y="75"/>
                    </a:lnTo>
                    <a:lnTo>
                      <a:pt x="113" y="63"/>
                    </a:lnTo>
                    <a:lnTo>
                      <a:pt x="9" y="1"/>
                    </a:lnTo>
                    <a:lnTo>
                      <a:pt x="5" y="0"/>
                    </a:lnTo>
                    <a:lnTo>
                      <a:pt x="1" y="3"/>
                    </a:lnTo>
                    <a:lnTo>
                      <a:pt x="0" y="8"/>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5" name="Freeform 1010">
                <a:extLst>
                  <a:ext uri="{FF2B5EF4-FFF2-40B4-BE49-F238E27FC236}">
                    <a16:creationId xmlns:a16="http://schemas.microsoft.com/office/drawing/2014/main" id="{7D55B4D8-982E-4F76-BB5F-E3C95E91617B}"/>
                  </a:ext>
                </a:extLst>
              </p:cNvPr>
              <p:cNvSpPr>
                <a:spLocks/>
              </p:cNvSpPr>
              <p:nvPr/>
            </p:nvSpPr>
            <p:spPr bwMode="auto">
              <a:xfrm>
                <a:off x="1458" y="2366"/>
                <a:ext cx="55" cy="38"/>
              </a:xfrm>
              <a:custGeom>
                <a:avLst/>
                <a:gdLst>
                  <a:gd name="T0" fmla="*/ 1 w 110"/>
                  <a:gd name="T1" fmla="*/ 0 h 77"/>
                  <a:gd name="T2" fmla="*/ 1 w 110"/>
                  <a:gd name="T3" fmla="*/ 0 h 77"/>
                  <a:gd name="T4" fmla="*/ 1 w 110"/>
                  <a:gd name="T5" fmla="*/ 0 h 77"/>
                  <a:gd name="T6" fmla="*/ 1 w 110"/>
                  <a:gd name="T7" fmla="*/ 0 h 77"/>
                  <a:gd name="T8" fmla="*/ 1 w 110"/>
                  <a:gd name="T9" fmla="*/ 0 h 77"/>
                  <a:gd name="T10" fmla="*/ 1 w 110"/>
                  <a:gd name="T11" fmla="*/ 0 h 77"/>
                  <a:gd name="T12" fmla="*/ 1 w 110"/>
                  <a:gd name="T13" fmla="*/ 0 h 77"/>
                  <a:gd name="T14" fmla="*/ 1 w 110"/>
                  <a:gd name="T15" fmla="*/ 0 h 77"/>
                  <a:gd name="T16" fmla="*/ 1 w 110"/>
                  <a:gd name="T17" fmla="*/ 0 h 77"/>
                  <a:gd name="T18" fmla="*/ 0 w 110"/>
                  <a:gd name="T19" fmla="*/ 0 h 77"/>
                  <a:gd name="T20" fmla="*/ 1 w 110"/>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 h="77">
                    <a:moveTo>
                      <a:pt x="2" y="13"/>
                    </a:moveTo>
                    <a:lnTo>
                      <a:pt x="2" y="13"/>
                    </a:lnTo>
                    <a:lnTo>
                      <a:pt x="103" y="77"/>
                    </a:lnTo>
                    <a:lnTo>
                      <a:pt x="110" y="66"/>
                    </a:lnTo>
                    <a:lnTo>
                      <a:pt x="9" y="1"/>
                    </a:lnTo>
                    <a:lnTo>
                      <a:pt x="4" y="0"/>
                    </a:lnTo>
                    <a:lnTo>
                      <a:pt x="1" y="4"/>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6" name="Freeform 1011">
                <a:extLst>
                  <a:ext uri="{FF2B5EF4-FFF2-40B4-BE49-F238E27FC236}">
                    <a16:creationId xmlns:a16="http://schemas.microsoft.com/office/drawing/2014/main" id="{796FA92F-2EF6-4C62-820B-28707BED1D23}"/>
                  </a:ext>
                </a:extLst>
              </p:cNvPr>
              <p:cNvSpPr>
                <a:spLocks/>
              </p:cNvSpPr>
              <p:nvPr/>
            </p:nvSpPr>
            <p:spPr bwMode="auto">
              <a:xfrm>
                <a:off x="1408" y="2336"/>
                <a:ext cx="54" cy="36"/>
              </a:xfrm>
              <a:custGeom>
                <a:avLst/>
                <a:gdLst>
                  <a:gd name="T0" fmla="*/ 1 w 108"/>
                  <a:gd name="T1" fmla="*/ 0 h 73"/>
                  <a:gd name="T2" fmla="*/ 1 w 108"/>
                  <a:gd name="T3" fmla="*/ 0 h 73"/>
                  <a:gd name="T4" fmla="*/ 1 w 108"/>
                  <a:gd name="T5" fmla="*/ 0 h 73"/>
                  <a:gd name="T6" fmla="*/ 1 w 108"/>
                  <a:gd name="T7" fmla="*/ 0 h 73"/>
                  <a:gd name="T8" fmla="*/ 1 w 108"/>
                  <a:gd name="T9" fmla="*/ 0 h 73"/>
                  <a:gd name="T10" fmla="*/ 1 w 108"/>
                  <a:gd name="T11" fmla="*/ 0 h 73"/>
                  <a:gd name="T12" fmla="*/ 1 w 108"/>
                  <a:gd name="T13" fmla="*/ 0 h 73"/>
                  <a:gd name="T14" fmla="*/ 1 w 108"/>
                  <a:gd name="T15" fmla="*/ 0 h 73"/>
                  <a:gd name="T16" fmla="*/ 1 w 108"/>
                  <a:gd name="T17" fmla="*/ 0 h 73"/>
                  <a:gd name="T18" fmla="*/ 0 w 108"/>
                  <a:gd name="T19" fmla="*/ 0 h 73"/>
                  <a:gd name="T20" fmla="*/ 1 w 108"/>
                  <a:gd name="T21" fmla="*/ 0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 h="73">
                    <a:moveTo>
                      <a:pt x="2" y="13"/>
                    </a:moveTo>
                    <a:lnTo>
                      <a:pt x="2" y="13"/>
                    </a:lnTo>
                    <a:lnTo>
                      <a:pt x="101" y="73"/>
                    </a:lnTo>
                    <a:lnTo>
                      <a:pt x="108" y="61"/>
                    </a:lnTo>
                    <a:lnTo>
                      <a:pt x="9" y="1"/>
                    </a:lnTo>
                    <a:lnTo>
                      <a:pt x="4" y="0"/>
                    </a:lnTo>
                    <a:lnTo>
                      <a:pt x="1" y="4"/>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7" name="Freeform 1012">
                <a:extLst>
                  <a:ext uri="{FF2B5EF4-FFF2-40B4-BE49-F238E27FC236}">
                    <a16:creationId xmlns:a16="http://schemas.microsoft.com/office/drawing/2014/main" id="{A4371C6B-A78C-411B-BFF6-DD136C3F3B87}"/>
                  </a:ext>
                </a:extLst>
              </p:cNvPr>
              <p:cNvSpPr>
                <a:spLocks/>
              </p:cNvSpPr>
              <p:nvPr/>
            </p:nvSpPr>
            <p:spPr bwMode="auto">
              <a:xfrm>
                <a:off x="1361" y="2307"/>
                <a:ext cx="52" cy="35"/>
              </a:xfrm>
              <a:custGeom>
                <a:avLst/>
                <a:gdLst>
                  <a:gd name="T0" fmla="*/ 1 w 104"/>
                  <a:gd name="T1" fmla="*/ 1 h 70"/>
                  <a:gd name="T2" fmla="*/ 1 w 104"/>
                  <a:gd name="T3" fmla="*/ 1 h 70"/>
                  <a:gd name="T4" fmla="*/ 1 w 104"/>
                  <a:gd name="T5" fmla="*/ 1 h 70"/>
                  <a:gd name="T6" fmla="*/ 1 w 104"/>
                  <a:gd name="T7" fmla="*/ 1 h 70"/>
                  <a:gd name="T8" fmla="*/ 1 w 104"/>
                  <a:gd name="T9" fmla="*/ 1 h 70"/>
                  <a:gd name="T10" fmla="*/ 1 w 104"/>
                  <a:gd name="T11" fmla="*/ 1 h 70"/>
                  <a:gd name="T12" fmla="*/ 1 w 104"/>
                  <a:gd name="T13" fmla="*/ 1 h 70"/>
                  <a:gd name="T14" fmla="*/ 1 w 104"/>
                  <a:gd name="T15" fmla="*/ 0 h 70"/>
                  <a:gd name="T16" fmla="*/ 1 w 104"/>
                  <a:gd name="T17" fmla="*/ 1 h 70"/>
                  <a:gd name="T18" fmla="*/ 0 w 104"/>
                  <a:gd name="T19" fmla="*/ 1 h 70"/>
                  <a:gd name="T20" fmla="*/ 1 w 104"/>
                  <a:gd name="T21" fmla="*/ 1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70">
                    <a:moveTo>
                      <a:pt x="2" y="12"/>
                    </a:moveTo>
                    <a:lnTo>
                      <a:pt x="2" y="12"/>
                    </a:lnTo>
                    <a:lnTo>
                      <a:pt x="97" y="70"/>
                    </a:lnTo>
                    <a:lnTo>
                      <a:pt x="104" y="58"/>
                    </a:lnTo>
                    <a:lnTo>
                      <a:pt x="9" y="1"/>
                    </a:lnTo>
                    <a:lnTo>
                      <a:pt x="5" y="0"/>
                    </a:lnTo>
                    <a:lnTo>
                      <a:pt x="1" y="3"/>
                    </a:lnTo>
                    <a:lnTo>
                      <a:pt x="0" y="8"/>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8" name="Freeform 1013">
                <a:extLst>
                  <a:ext uri="{FF2B5EF4-FFF2-40B4-BE49-F238E27FC236}">
                    <a16:creationId xmlns:a16="http://schemas.microsoft.com/office/drawing/2014/main" id="{D354AB7C-6716-4ADB-A182-1C8E7CD1C2DC}"/>
                  </a:ext>
                </a:extLst>
              </p:cNvPr>
              <p:cNvSpPr>
                <a:spLocks/>
              </p:cNvSpPr>
              <p:nvPr/>
            </p:nvSpPr>
            <p:spPr bwMode="auto">
              <a:xfrm>
                <a:off x="1315" y="2278"/>
                <a:ext cx="51" cy="35"/>
              </a:xfrm>
              <a:custGeom>
                <a:avLst/>
                <a:gdLst>
                  <a:gd name="T0" fmla="*/ 1 w 101"/>
                  <a:gd name="T1" fmla="*/ 1 h 70"/>
                  <a:gd name="T2" fmla="*/ 1 w 101"/>
                  <a:gd name="T3" fmla="*/ 1 h 70"/>
                  <a:gd name="T4" fmla="*/ 1 w 101"/>
                  <a:gd name="T5" fmla="*/ 1 h 70"/>
                  <a:gd name="T6" fmla="*/ 1 w 101"/>
                  <a:gd name="T7" fmla="*/ 1 h 70"/>
                  <a:gd name="T8" fmla="*/ 1 w 101"/>
                  <a:gd name="T9" fmla="*/ 1 h 70"/>
                  <a:gd name="T10" fmla="*/ 1 w 101"/>
                  <a:gd name="T11" fmla="*/ 1 h 70"/>
                  <a:gd name="T12" fmla="*/ 1 w 101"/>
                  <a:gd name="T13" fmla="*/ 1 h 70"/>
                  <a:gd name="T14" fmla="*/ 1 w 101"/>
                  <a:gd name="T15" fmla="*/ 0 h 70"/>
                  <a:gd name="T16" fmla="*/ 1 w 101"/>
                  <a:gd name="T17" fmla="*/ 1 h 70"/>
                  <a:gd name="T18" fmla="*/ 0 w 101"/>
                  <a:gd name="T19" fmla="*/ 1 h 70"/>
                  <a:gd name="T20" fmla="*/ 1 w 101"/>
                  <a:gd name="T21" fmla="*/ 1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 h="70">
                    <a:moveTo>
                      <a:pt x="2" y="13"/>
                    </a:moveTo>
                    <a:lnTo>
                      <a:pt x="2" y="13"/>
                    </a:lnTo>
                    <a:lnTo>
                      <a:pt x="94" y="70"/>
                    </a:lnTo>
                    <a:lnTo>
                      <a:pt x="101" y="59"/>
                    </a:lnTo>
                    <a:lnTo>
                      <a:pt x="9" y="1"/>
                    </a:lnTo>
                    <a:lnTo>
                      <a:pt x="5" y="0"/>
                    </a:lnTo>
                    <a:lnTo>
                      <a:pt x="1" y="4"/>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9" name="Freeform 1014">
                <a:extLst>
                  <a:ext uri="{FF2B5EF4-FFF2-40B4-BE49-F238E27FC236}">
                    <a16:creationId xmlns:a16="http://schemas.microsoft.com/office/drawing/2014/main" id="{489CF37E-D83A-46B7-B6C7-0FEF53E9DFE9}"/>
                  </a:ext>
                </a:extLst>
              </p:cNvPr>
              <p:cNvSpPr>
                <a:spLocks/>
              </p:cNvSpPr>
              <p:nvPr/>
            </p:nvSpPr>
            <p:spPr bwMode="auto">
              <a:xfrm>
                <a:off x="1271" y="2252"/>
                <a:ext cx="49" cy="32"/>
              </a:xfrm>
              <a:custGeom>
                <a:avLst/>
                <a:gdLst>
                  <a:gd name="T0" fmla="*/ 1 w 97"/>
                  <a:gd name="T1" fmla="*/ 0 h 66"/>
                  <a:gd name="T2" fmla="*/ 1 w 97"/>
                  <a:gd name="T3" fmla="*/ 0 h 66"/>
                  <a:gd name="T4" fmla="*/ 1 w 97"/>
                  <a:gd name="T5" fmla="*/ 0 h 66"/>
                  <a:gd name="T6" fmla="*/ 1 w 97"/>
                  <a:gd name="T7" fmla="*/ 0 h 66"/>
                  <a:gd name="T8" fmla="*/ 1 w 97"/>
                  <a:gd name="T9" fmla="*/ 0 h 66"/>
                  <a:gd name="T10" fmla="*/ 1 w 97"/>
                  <a:gd name="T11" fmla="*/ 0 h 66"/>
                  <a:gd name="T12" fmla="*/ 1 w 97"/>
                  <a:gd name="T13" fmla="*/ 0 h 66"/>
                  <a:gd name="T14" fmla="*/ 1 w 97"/>
                  <a:gd name="T15" fmla="*/ 0 h 66"/>
                  <a:gd name="T16" fmla="*/ 1 w 97"/>
                  <a:gd name="T17" fmla="*/ 0 h 66"/>
                  <a:gd name="T18" fmla="*/ 0 w 97"/>
                  <a:gd name="T19" fmla="*/ 0 h 66"/>
                  <a:gd name="T20" fmla="*/ 1 w 97"/>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66">
                    <a:moveTo>
                      <a:pt x="3" y="13"/>
                    </a:moveTo>
                    <a:lnTo>
                      <a:pt x="3" y="13"/>
                    </a:lnTo>
                    <a:lnTo>
                      <a:pt x="90" y="66"/>
                    </a:lnTo>
                    <a:lnTo>
                      <a:pt x="97" y="54"/>
                    </a:lnTo>
                    <a:lnTo>
                      <a:pt x="10" y="1"/>
                    </a:lnTo>
                    <a:lnTo>
                      <a:pt x="5" y="0"/>
                    </a:lnTo>
                    <a:lnTo>
                      <a:pt x="1" y="4"/>
                    </a:lnTo>
                    <a:lnTo>
                      <a:pt x="0" y="8"/>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0" name="Freeform 1015">
                <a:extLst>
                  <a:ext uri="{FF2B5EF4-FFF2-40B4-BE49-F238E27FC236}">
                    <a16:creationId xmlns:a16="http://schemas.microsoft.com/office/drawing/2014/main" id="{C9D17C82-F586-49ED-B4CD-840B4DA2CDAC}"/>
                  </a:ext>
                </a:extLst>
              </p:cNvPr>
              <p:cNvSpPr>
                <a:spLocks/>
              </p:cNvSpPr>
              <p:nvPr/>
            </p:nvSpPr>
            <p:spPr bwMode="auto">
              <a:xfrm>
                <a:off x="1231" y="2226"/>
                <a:ext cx="45" cy="32"/>
              </a:xfrm>
              <a:custGeom>
                <a:avLst/>
                <a:gdLst>
                  <a:gd name="T0" fmla="*/ 1 w 90"/>
                  <a:gd name="T1" fmla="*/ 1 h 64"/>
                  <a:gd name="T2" fmla="*/ 1 w 90"/>
                  <a:gd name="T3" fmla="*/ 1 h 64"/>
                  <a:gd name="T4" fmla="*/ 1 w 90"/>
                  <a:gd name="T5" fmla="*/ 1 h 64"/>
                  <a:gd name="T6" fmla="*/ 1 w 90"/>
                  <a:gd name="T7" fmla="*/ 1 h 64"/>
                  <a:gd name="T8" fmla="*/ 1 w 90"/>
                  <a:gd name="T9" fmla="*/ 1 h 64"/>
                  <a:gd name="T10" fmla="*/ 1 w 90"/>
                  <a:gd name="T11" fmla="*/ 0 h 64"/>
                  <a:gd name="T12" fmla="*/ 1 w 90"/>
                  <a:gd name="T13" fmla="*/ 1 h 64"/>
                  <a:gd name="T14" fmla="*/ 1 w 90"/>
                  <a:gd name="T15" fmla="*/ 0 h 64"/>
                  <a:gd name="T16" fmla="*/ 1 w 90"/>
                  <a:gd name="T17" fmla="*/ 1 h 64"/>
                  <a:gd name="T18" fmla="*/ 0 w 90"/>
                  <a:gd name="T19" fmla="*/ 1 h 64"/>
                  <a:gd name="T20" fmla="*/ 1 w 90"/>
                  <a:gd name="T21" fmla="*/ 1 h 64"/>
                  <a:gd name="T22" fmla="*/ 1 w 90"/>
                  <a:gd name="T23" fmla="*/ 1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4">
                    <a:moveTo>
                      <a:pt x="2" y="14"/>
                    </a:moveTo>
                    <a:lnTo>
                      <a:pt x="2" y="13"/>
                    </a:lnTo>
                    <a:lnTo>
                      <a:pt x="83" y="64"/>
                    </a:lnTo>
                    <a:lnTo>
                      <a:pt x="90" y="52"/>
                    </a:lnTo>
                    <a:lnTo>
                      <a:pt x="9" y="2"/>
                    </a:lnTo>
                    <a:lnTo>
                      <a:pt x="9" y="0"/>
                    </a:lnTo>
                    <a:lnTo>
                      <a:pt x="9" y="2"/>
                    </a:lnTo>
                    <a:lnTo>
                      <a:pt x="4" y="0"/>
                    </a:lnTo>
                    <a:lnTo>
                      <a:pt x="1" y="4"/>
                    </a:lnTo>
                    <a:lnTo>
                      <a:pt x="0" y="9"/>
                    </a:lnTo>
                    <a:lnTo>
                      <a:pt x="2" y="13"/>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1" name="Freeform 1016">
                <a:extLst>
                  <a:ext uri="{FF2B5EF4-FFF2-40B4-BE49-F238E27FC236}">
                    <a16:creationId xmlns:a16="http://schemas.microsoft.com/office/drawing/2014/main" id="{4A0425BC-9926-401C-BCEF-92B0A58F97B3}"/>
                  </a:ext>
                </a:extLst>
              </p:cNvPr>
              <p:cNvSpPr>
                <a:spLocks/>
              </p:cNvSpPr>
              <p:nvPr/>
            </p:nvSpPr>
            <p:spPr bwMode="auto">
              <a:xfrm>
                <a:off x="1191" y="2203"/>
                <a:ext cx="44" cy="30"/>
              </a:xfrm>
              <a:custGeom>
                <a:avLst/>
                <a:gdLst>
                  <a:gd name="T0" fmla="*/ 0 w 90"/>
                  <a:gd name="T1" fmla="*/ 1 h 60"/>
                  <a:gd name="T2" fmla="*/ 0 w 90"/>
                  <a:gd name="T3" fmla="*/ 1 h 60"/>
                  <a:gd name="T4" fmla="*/ 0 w 90"/>
                  <a:gd name="T5" fmla="*/ 1 h 60"/>
                  <a:gd name="T6" fmla="*/ 0 w 90"/>
                  <a:gd name="T7" fmla="*/ 1 h 60"/>
                  <a:gd name="T8" fmla="*/ 0 w 90"/>
                  <a:gd name="T9" fmla="*/ 0 h 60"/>
                  <a:gd name="T10" fmla="*/ 0 w 90"/>
                  <a:gd name="T11" fmla="*/ 1 h 60"/>
                  <a:gd name="T12" fmla="*/ 0 w 90"/>
                  <a:gd name="T13" fmla="*/ 0 h 60"/>
                  <a:gd name="T14" fmla="*/ 0 w 90"/>
                  <a:gd name="T15" fmla="*/ 0 h 60"/>
                  <a:gd name="T16" fmla="*/ 0 w 90"/>
                  <a:gd name="T17" fmla="*/ 1 h 60"/>
                  <a:gd name="T18" fmla="*/ 0 w 90"/>
                  <a:gd name="T19" fmla="*/ 1 h 60"/>
                  <a:gd name="T20" fmla="*/ 0 w 90"/>
                  <a:gd name="T21" fmla="*/ 1 h 60"/>
                  <a:gd name="T22" fmla="*/ 0 w 90"/>
                  <a:gd name="T23" fmla="*/ 1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0">
                    <a:moveTo>
                      <a:pt x="5" y="13"/>
                    </a:moveTo>
                    <a:lnTo>
                      <a:pt x="5" y="14"/>
                    </a:lnTo>
                    <a:lnTo>
                      <a:pt x="83" y="60"/>
                    </a:lnTo>
                    <a:lnTo>
                      <a:pt x="90" y="46"/>
                    </a:lnTo>
                    <a:lnTo>
                      <a:pt x="12" y="0"/>
                    </a:lnTo>
                    <a:lnTo>
                      <a:pt x="12" y="2"/>
                    </a:lnTo>
                    <a:lnTo>
                      <a:pt x="12" y="0"/>
                    </a:lnTo>
                    <a:lnTo>
                      <a:pt x="6" y="0"/>
                    </a:lnTo>
                    <a:lnTo>
                      <a:pt x="1" y="4"/>
                    </a:lnTo>
                    <a:lnTo>
                      <a:pt x="0" y="10"/>
                    </a:lnTo>
                    <a:lnTo>
                      <a:pt x="5" y="14"/>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2" name="Freeform 1017">
                <a:extLst>
                  <a:ext uri="{FF2B5EF4-FFF2-40B4-BE49-F238E27FC236}">
                    <a16:creationId xmlns:a16="http://schemas.microsoft.com/office/drawing/2014/main" id="{730C8F91-4A63-4077-A77B-DA230F987756}"/>
                  </a:ext>
                </a:extLst>
              </p:cNvPr>
              <p:cNvSpPr>
                <a:spLocks/>
              </p:cNvSpPr>
              <p:nvPr/>
            </p:nvSpPr>
            <p:spPr bwMode="auto">
              <a:xfrm>
                <a:off x="1157" y="2181"/>
                <a:ext cx="39" cy="29"/>
              </a:xfrm>
              <a:custGeom>
                <a:avLst/>
                <a:gdLst>
                  <a:gd name="T0" fmla="*/ 0 w 79"/>
                  <a:gd name="T1" fmla="*/ 1 h 56"/>
                  <a:gd name="T2" fmla="*/ 0 w 79"/>
                  <a:gd name="T3" fmla="*/ 1 h 56"/>
                  <a:gd name="T4" fmla="*/ 0 w 79"/>
                  <a:gd name="T5" fmla="*/ 1 h 56"/>
                  <a:gd name="T6" fmla="*/ 0 w 79"/>
                  <a:gd name="T7" fmla="*/ 1 h 56"/>
                  <a:gd name="T8" fmla="*/ 0 w 79"/>
                  <a:gd name="T9" fmla="*/ 1 h 56"/>
                  <a:gd name="T10" fmla="*/ 0 w 79"/>
                  <a:gd name="T11" fmla="*/ 0 h 56"/>
                  <a:gd name="T12" fmla="*/ 0 w 79"/>
                  <a:gd name="T13" fmla="*/ 1 h 56"/>
                  <a:gd name="T14" fmla="*/ 0 w 79"/>
                  <a:gd name="T15" fmla="*/ 0 h 56"/>
                  <a:gd name="T16" fmla="*/ 0 w 79"/>
                  <a:gd name="T17" fmla="*/ 1 h 56"/>
                  <a:gd name="T18" fmla="*/ 0 w 79"/>
                  <a:gd name="T19" fmla="*/ 1 h 56"/>
                  <a:gd name="T20" fmla="*/ 0 w 79"/>
                  <a:gd name="T21" fmla="*/ 1 h 56"/>
                  <a:gd name="T22" fmla="*/ 0 w 79"/>
                  <a:gd name="T23" fmla="*/ 1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 h="56">
                    <a:moveTo>
                      <a:pt x="3" y="13"/>
                    </a:moveTo>
                    <a:lnTo>
                      <a:pt x="3" y="12"/>
                    </a:lnTo>
                    <a:lnTo>
                      <a:pt x="72" y="56"/>
                    </a:lnTo>
                    <a:lnTo>
                      <a:pt x="79" y="45"/>
                    </a:lnTo>
                    <a:lnTo>
                      <a:pt x="9" y="1"/>
                    </a:lnTo>
                    <a:lnTo>
                      <a:pt x="9" y="0"/>
                    </a:lnTo>
                    <a:lnTo>
                      <a:pt x="9" y="1"/>
                    </a:lnTo>
                    <a:lnTo>
                      <a:pt x="5" y="0"/>
                    </a:lnTo>
                    <a:lnTo>
                      <a:pt x="1" y="3"/>
                    </a:lnTo>
                    <a:lnTo>
                      <a:pt x="0" y="8"/>
                    </a:lnTo>
                    <a:lnTo>
                      <a:pt x="3" y="12"/>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3" name="Freeform 1018">
                <a:extLst>
                  <a:ext uri="{FF2B5EF4-FFF2-40B4-BE49-F238E27FC236}">
                    <a16:creationId xmlns:a16="http://schemas.microsoft.com/office/drawing/2014/main" id="{D67E2CFE-92A9-4BE2-9015-04F2A67B77DF}"/>
                  </a:ext>
                </a:extLst>
              </p:cNvPr>
              <p:cNvSpPr>
                <a:spLocks/>
              </p:cNvSpPr>
              <p:nvPr/>
            </p:nvSpPr>
            <p:spPr bwMode="auto">
              <a:xfrm>
                <a:off x="1125" y="2163"/>
                <a:ext cx="37" cy="25"/>
              </a:xfrm>
              <a:custGeom>
                <a:avLst/>
                <a:gdLst>
                  <a:gd name="T0" fmla="*/ 1 w 73"/>
                  <a:gd name="T1" fmla="*/ 1 h 50"/>
                  <a:gd name="T2" fmla="*/ 1 w 73"/>
                  <a:gd name="T3" fmla="*/ 1 h 50"/>
                  <a:gd name="T4" fmla="*/ 1 w 73"/>
                  <a:gd name="T5" fmla="*/ 1 h 50"/>
                  <a:gd name="T6" fmla="*/ 1 w 73"/>
                  <a:gd name="T7" fmla="*/ 1 h 50"/>
                  <a:gd name="T8" fmla="*/ 1 w 73"/>
                  <a:gd name="T9" fmla="*/ 0 h 50"/>
                  <a:gd name="T10" fmla="*/ 1 w 73"/>
                  <a:gd name="T11" fmla="*/ 1 h 50"/>
                  <a:gd name="T12" fmla="*/ 1 w 73"/>
                  <a:gd name="T13" fmla="*/ 0 h 50"/>
                  <a:gd name="T14" fmla="*/ 1 w 73"/>
                  <a:gd name="T15" fmla="*/ 0 h 50"/>
                  <a:gd name="T16" fmla="*/ 1 w 73"/>
                  <a:gd name="T17" fmla="*/ 1 h 50"/>
                  <a:gd name="T18" fmla="*/ 0 w 73"/>
                  <a:gd name="T19" fmla="*/ 1 h 50"/>
                  <a:gd name="T20" fmla="*/ 1 w 73"/>
                  <a:gd name="T21" fmla="*/ 1 h 50"/>
                  <a:gd name="T22" fmla="*/ 1 w 73"/>
                  <a:gd name="T23" fmla="*/ 1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50">
                    <a:moveTo>
                      <a:pt x="4" y="12"/>
                    </a:moveTo>
                    <a:lnTo>
                      <a:pt x="4" y="14"/>
                    </a:lnTo>
                    <a:lnTo>
                      <a:pt x="67" y="50"/>
                    </a:lnTo>
                    <a:lnTo>
                      <a:pt x="73" y="37"/>
                    </a:lnTo>
                    <a:lnTo>
                      <a:pt x="11" y="0"/>
                    </a:lnTo>
                    <a:lnTo>
                      <a:pt x="11" y="1"/>
                    </a:lnTo>
                    <a:lnTo>
                      <a:pt x="11" y="0"/>
                    </a:lnTo>
                    <a:lnTo>
                      <a:pt x="5" y="0"/>
                    </a:lnTo>
                    <a:lnTo>
                      <a:pt x="1" y="3"/>
                    </a:lnTo>
                    <a:lnTo>
                      <a:pt x="0" y="9"/>
                    </a:lnTo>
                    <a:lnTo>
                      <a:pt x="4" y="14"/>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4" name="Freeform 1019">
                <a:extLst>
                  <a:ext uri="{FF2B5EF4-FFF2-40B4-BE49-F238E27FC236}">
                    <a16:creationId xmlns:a16="http://schemas.microsoft.com/office/drawing/2014/main" id="{94D96D2B-884B-4B7E-9B6F-00F91469843E}"/>
                  </a:ext>
                </a:extLst>
              </p:cNvPr>
              <p:cNvSpPr>
                <a:spLocks/>
              </p:cNvSpPr>
              <p:nvPr/>
            </p:nvSpPr>
            <p:spPr bwMode="auto">
              <a:xfrm>
                <a:off x="1099" y="2146"/>
                <a:ext cx="32" cy="23"/>
              </a:xfrm>
              <a:custGeom>
                <a:avLst/>
                <a:gdLst>
                  <a:gd name="T0" fmla="*/ 1 w 62"/>
                  <a:gd name="T1" fmla="*/ 0 h 47"/>
                  <a:gd name="T2" fmla="*/ 1 w 62"/>
                  <a:gd name="T3" fmla="*/ 0 h 47"/>
                  <a:gd name="T4" fmla="*/ 1 w 62"/>
                  <a:gd name="T5" fmla="*/ 0 h 47"/>
                  <a:gd name="T6" fmla="*/ 1 w 62"/>
                  <a:gd name="T7" fmla="*/ 0 h 47"/>
                  <a:gd name="T8" fmla="*/ 1 w 62"/>
                  <a:gd name="T9" fmla="*/ 0 h 47"/>
                  <a:gd name="T10" fmla="*/ 1 w 62"/>
                  <a:gd name="T11" fmla="*/ 0 h 47"/>
                  <a:gd name="T12" fmla="*/ 1 w 62"/>
                  <a:gd name="T13" fmla="*/ 0 h 47"/>
                  <a:gd name="T14" fmla="*/ 1 w 62"/>
                  <a:gd name="T15" fmla="*/ 0 h 47"/>
                  <a:gd name="T16" fmla="*/ 1 w 62"/>
                  <a:gd name="T17" fmla="*/ 0 h 47"/>
                  <a:gd name="T18" fmla="*/ 0 w 62"/>
                  <a:gd name="T19" fmla="*/ 0 h 47"/>
                  <a:gd name="T20" fmla="*/ 1 w 62"/>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47">
                    <a:moveTo>
                      <a:pt x="2" y="13"/>
                    </a:moveTo>
                    <a:lnTo>
                      <a:pt x="2" y="13"/>
                    </a:lnTo>
                    <a:lnTo>
                      <a:pt x="55" y="47"/>
                    </a:lnTo>
                    <a:lnTo>
                      <a:pt x="62" y="36"/>
                    </a:lnTo>
                    <a:lnTo>
                      <a:pt x="9" y="1"/>
                    </a:lnTo>
                    <a:lnTo>
                      <a:pt x="5" y="0"/>
                    </a:lnTo>
                    <a:lnTo>
                      <a:pt x="1" y="4"/>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5" name="Freeform 1020">
                <a:extLst>
                  <a:ext uri="{FF2B5EF4-FFF2-40B4-BE49-F238E27FC236}">
                    <a16:creationId xmlns:a16="http://schemas.microsoft.com/office/drawing/2014/main" id="{1F246939-69EF-4BE0-8239-30FC6BA80C8E}"/>
                  </a:ext>
                </a:extLst>
              </p:cNvPr>
              <p:cNvSpPr>
                <a:spLocks/>
              </p:cNvSpPr>
              <p:nvPr/>
            </p:nvSpPr>
            <p:spPr bwMode="auto">
              <a:xfrm>
                <a:off x="1076" y="2132"/>
                <a:ext cx="28" cy="20"/>
              </a:xfrm>
              <a:custGeom>
                <a:avLst/>
                <a:gdLst>
                  <a:gd name="T0" fmla="*/ 1 w 55"/>
                  <a:gd name="T1" fmla="*/ 1 h 40"/>
                  <a:gd name="T2" fmla="*/ 1 w 55"/>
                  <a:gd name="T3" fmla="*/ 1 h 40"/>
                  <a:gd name="T4" fmla="*/ 1 w 55"/>
                  <a:gd name="T5" fmla="*/ 1 h 40"/>
                  <a:gd name="T6" fmla="*/ 1 w 55"/>
                  <a:gd name="T7" fmla="*/ 1 h 40"/>
                  <a:gd name="T8" fmla="*/ 1 w 55"/>
                  <a:gd name="T9" fmla="*/ 1 h 40"/>
                  <a:gd name="T10" fmla="*/ 1 w 55"/>
                  <a:gd name="T11" fmla="*/ 1 h 40"/>
                  <a:gd name="T12" fmla="*/ 1 w 55"/>
                  <a:gd name="T13" fmla="*/ 1 h 40"/>
                  <a:gd name="T14" fmla="*/ 1 w 55"/>
                  <a:gd name="T15" fmla="*/ 0 h 40"/>
                  <a:gd name="T16" fmla="*/ 1 w 55"/>
                  <a:gd name="T17" fmla="*/ 1 h 40"/>
                  <a:gd name="T18" fmla="*/ 0 w 55"/>
                  <a:gd name="T19" fmla="*/ 1 h 40"/>
                  <a:gd name="T20" fmla="*/ 1 w 55"/>
                  <a:gd name="T21" fmla="*/ 1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40">
                    <a:moveTo>
                      <a:pt x="2" y="12"/>
                    </a:moveTo>
                    <a:lnTo>
                      <a:pt x="2" y="12"/>
                    </a:lnTo>
                    <a:lnTo>
                      <a:pt x="48" y="40"/>
                    </a:lnTo>
                    <a:lnTo>
                      <a:pt x="55" y="28"/>
                    </a:lnTo>
                    <a:lnTo>
                      <a:pt x="9" y="1"/>
                    </a:lnTo>
                    <a:lnTo>
                      <a:pt x="5" y="0"/>
                    </a:lnTo>
                    <a:lnTo>
                      <a:pt x="1" y="3"/>
                    </a:lnTo>
                    <a:lnTo>
                      <a:pt x="0" y="8"/>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6" name="Freeform 1021">
                <a:extLst>
                  <a:ext uri="{FF2B5EF4-FFF2-40B4-BE49-F238E27FC236}">
                    <a16:creationId xmlns:a16="http://schemas.microsoft.com/office/drawing/2014/main" id="{C2BC213F-DE5C-4D24-90A7-55C8871533B6}"/>
                  </a:ext>
                </a:extLst>
              </p:cNvPr>
              <p:cNvSpPr>
                <a:spLocks/>
              </p:cNvSpPr>
              <p:nvPr/>
            </p:nvSpPr>
            <p:spPr bwMode="auto">
              <a:xfrm>
                <a:off x="1059" y="2121"/>
                <a:ext cx="22" cy="17"/>
              </a:xfrm>
              <a:custGeom>
                <a:avLst/>
                <a:gdLst>
                  <a:gd name="T0" fmla="*/ 1 w 44"/>
                  <a:gd name="T1" fmla="*/ 1 h 33"/>
                  <a:gd name="T2" fmla="*/ 1 w 44"/>
                  <a:gd name="T3" fmla="*/ 1 h 33"/>
                  <a:gd name="T4" fmla="*/ 1 w 44"/>
                  <a:gd name="T5" fmla="*/ 1 h 33"/>
                  <a:gd name="T6" fmla="*/ 1 w 44"/>
                  <a:gd name="T7" fmla="*/ 1 h 33"/>
                  <a:gd name="T8" fmla="*/ 1 w 44"/>
                  <a:gd name="T9" fmla="*/ 1 h 33"/>
                  <a:gd name="T10" fmla="*/ 1 w 44"/>
                  <a:gd name="T11" fmla="*/ 0 h 33"/>
                  <a:gd name="T12" fmla="*/ 1 w 44"/>
                  <a:gd name="T13" fmla="*/ 1 h 33"/>
                  <a:gd name="T14" fmla="*/ 1 w 44"/>
                  <a:gd name="T15" fmla="*/ 0 h 33"/>
                  <a:gd name="T16" fmla="*/ 1 w 44"/>
                  <a:gd name="T17" fmla="*/ 1 h 33"/>
                  <a:gd name="T18" fmla="*/ 0 w 44"/>
                  <a:gd name="T19" fmla="*/ 1 h 33"/>
                  <a:gd name="T20" fmla="*/ 1 w 44"/>
                  <a:gd name="T21" fmla="*/ 1 h 33"/>
                  <a:gd name="T22" fmla="*/ 1 w 44"/>
                  <a:gd name="T23" fmla="*/ 1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3">
                    <a:moveTo>
                      <a:pt x="3" y="14"/>
                    </a:moveTo>
                    <a:lnTo>
                      <a:pt x="3" y="12"/>
                    </a:lnTo>
                    <a:lnTo>
                      <a:pt x="37" y="33"/>
                    </a:lnTo>
                    <a:lnTo>
                      <a:pt x="44" y="22"/>
                    </a:lnTo>
                    <a:lnTo>
                      <a:pt x="10" y="1"/>
                    </a:lnTo>
                    <a:lnTo>
                      <a:pt x="10" y="0"/>
                    </a:lnTo>
                    <a:lnTo>
                      <a:pt x="10" y="1"/>
                    </a:lnTo>
                    <a:lnTo>
                      <a:pt x="5" y="0"/>
                    </a:lnTo>
                    <a:lnTo>
                      <a:pt x="1" y="3"/>
                    </a:lnTo>
                    <a:lnTo>
                      <a:pt x="0" y="8"/>
                    </a:lnTo>
                    <a:lnTo>
                      <a:pt x="3" y="12"/>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7" name="Freeform 1022">
                <a:extLst>
                  <a:ext uri="{FF2B5EF4-FFF2-40B4-BE49-F238E27FC236}">
                    <a16:creationId xmlns:a16="http://schemas.microsoft.com/office/drawing/2014/main" id="{6E9F883B-70A2-4E26-BB8B-F70C36F5E165}"/>
                  </a:ext>
                </a:extLst>
              </p:cNvPr>
              <p:cNvSpPr>
                <a:spLocks/>
              </p:cNvSpPr>
              <p:nvPr/>
            </p:nvSpPr>
            <p:spPr bwMode="auto">
              <a:xfrm>
                <a:off x="1044" y="2113"/>
                <a:ext cx="20" cy="15"/>
              </a:xfrm>
              <a:custGeom>
                <a:avLst/>
                <a:gdLst>
                  <a:gd name="T0" fmla="*/ 1 w 40"/>
                  <a:gd name="T1" fmla="*/ 1 h 30"/>
                  <a:gd name="T2" fmla="*/ 1 w 40"/>
                  <a:gd name="T3" fmla="*/ 1 h 30"/>
                  <a:gd name="T4" fmla="*/ 1 w 40"/>
                  <a:gd name="T5" fmla="*/ 1 h 30"/>
                  <a:gd name="T6" fmla="*/ 1 w 40"/>
                  <a:gd name="T7" fmla="*/ 1 h 30"/>
                  <a:gd name="T8" fmla="*/ 1 w 40"/>
                  <a:gd name="T9" fmla="*/ 0 h 30"/>
                  <a:gd name="T10" fmla="*/ 1 w 40"/>
                  <a:gd name="T11" fmla="*/ 1 h 30"/>
                  <a:gd name="T12" fmla="*/ 1 w 40"/>
                  <a:gd name="T13" fmla="*/ 0 h 30"/>
                  <a:gd name="T14" fmla="*/ 1 w 40"/>
                  <a:gd name="T15" fmla="*/ 0 h 30"/>
                  <a:gd name="T16" fmla="*/ 1 w 40"/>
                  <a:gd name="T17" fmla="*/ 1 h 30"/>
                  <a:gd name="T18" fmla="*/ 0 w 40"/>
                  <a:gd name="T19" fmla="*/ 1 h 30"/>
                  <a:gd name="T20" fmla="*/ 1 w 40"/>
                  <a:gd name="T21" fmla="*/ 1 h 30"/>
                  <a:gd name="T22" fmla="*/ 1 w 40"/>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0">
                    <a:moveTo>
                      <a:pt x="4" y="12"/>
                    </a:moveTo>
                    <a:lnTo>
                      <a:pt x="5" y="13"/>
                    </a:lnTo>
                    <a:lnTo>
                      <a:pt x="33" y="30"/>
                    </a:lnTo>
                    <a:lnTo>
                      <a:pt x="40" y="16"/>
                    </a:lnTo>
                    <a:lnTo>
                      <a:pt x="12" y="0"/>
                    </a:lnTo>
                    <a:lnTo>
                      <a:pt x="13" y="1"/>
                    </a:lnTo>
                    <a:lnTo>
                      <a:pt x="12" y="0"/>
                    </a:lnTo>
                    <a:lnTo>
                      <a:pt x="6" y="0"/>
                    </a:lnTo>
                    <a:lnTo>
                      <a:pt x="2" y="3"/>
                    </a:lnTo>
                    <a:lnTo>
                      <a:pt x="0" y="9"/>
                    </a:lnTo>
                    <a:lnTo>
                      <a:pt x="5" y="13"/>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8" name="Freeform 1023">
                <a:extLst>
                  <a:ext uri="{FF2B5EF4-FFF2-40B4-BE49-F238E27FC236}">
                    <a16:creationId xmlns:a16="http://schemas.microsoft.com/office/drawing/2014/main" id="{A192EDFB-186A-4793-B4EE-4F47B2AA772E}"/>
                  </a:ext>
                </a:extLst>
              </p:cNvPr>
              <p:cNvSpPr>
                <a:spLocks/>
              </p:cNvSpPr>
              <p:nvPr/>
            </p:nvSpPr>
            <p:spPr bwMode="auto">
              <a:xfrm>
                <a:off x="1038" y="2108"/>
                <a:ext cx="13" cy="12"/>
              </a:xfrm>
              <a:custGeom>
                <a:avLst/>
                <a:gdLst>
                  <a:gd name="T0" fmla="*/ 1 w 25"/>
                  <a:gd name="T1" fmla="*/ 1 h 24"/>
                  <a:gd name="T2" fmla="*/ 1 w 25"/>
                  <a:gd name="T3" fmla="*/ 1 h 24"/>
                  <a:gd name="T4" fmla="*/ 1 w 25"/>
                  <a:gd name="T5" fmla="*/ 1 h 24"/>
                  <a:gd name="T6" fmla="*/ 1 w 25"/>
                  <a:gd name="T7" fmla="*/ 1 h 24"/>
                  <a:gd name="T8" fmla="*/ 1 w 25"/>
                  <a:gd name="T9" fmla="*/ 1 h 24"/>
                  <a:gd name="T10" fmla="*/ 1 w 25"/>
                  <a:gd name="T11" fmla="*/ 1 h 24"/>
                  <a:gd name="T12" fmla="*/ 1 w 25"/>
                  <a:gd name="T13" fmla="*/ 1 h 24"/>
                  <a:gd name="T14" fmla="*/ 1 w 25"/>
                  <a:gd name="T15" fmla="*/ 0 h 24"/>
                  <a:gd name="T16" fmla="*/ 1 w 25"/>
                  <a:gd name="T17" fmla="*/ 1 h 24"/>
                  <a:gd name="T18" fmla="*/ 0 w 25"/>
                  <a:gd name="T19" fmla="*/ 1 h 24"/>
                  <a:gd name="T20" fmla="*/ 1 w 25"/>
                  <a:gd name="T21" fmla="*/ 1 h 24"/>
                  <a:gd name="T22" fmla="*/ 1 w 25"/>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24">
                    <a:moveTo>
                      <a:pt x="3" y="13"/>
                    </a:moveTo>
                    <a:lnTo>
                      <a:pt x="2" y="13"/>
                    </a:lnTo>
                    <a:lnTo>
                      <a:pt x="16" y="24"/>
                    </a:lnTo>
                    <a:lnTo>
                      <a:pt x="25" y="13"/>
                    </a:lnTo>
                    <a:lnTo>
                      <a:pt x="11" y="1"/>
                    </a:lnTo>
                    <a:lnTo>
                      <a:pt x="10" y="1"/>
                    </a:lnTo>
                    <a:lnTo>
                      <a:pt x="11" y="1"/>
                    </a:lnTo>
                    <a:lnTo>
                      <a:pt x="5" y="0"/>
                    </a:lnTo>
                    <a:lnTo>
                      <a:pt x="2" y="2"/>
                    </a:lnTo>
                    <a:lnTo>
                      <a:pt x="0" y="8"/>
                    </a:lnTo>
                    <a:lnTo>
                      <a:pt x="2" y="13"/>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9" name="Freeform 1024">
                <a:extLst>
                  <a:ext uri="{FF2B5EF4-FFF2-40B4-BE49-F238E27FC236}">
                    <a16:creationId xmlns:a16="http://schemas.microsoft.com/office/drawing/2014/main" id="{2D4F8B27-3D57-4990-97B3-6C2F27307EB4}"/>
                  </a:ext>
                </a:extLst>
              </p:cNvPr>
              <p:cNvSpPr>
                <a:spLocks/>
              </p:cNvSpPr>
              <p:nvPr/>
            </p:nvSpPr>
            <p:spPr bwMode="auto">
              <a:xfrm>
                <a:off x="1023" y="2097"/>
                <a:ext cx="20" cy="17"/>
              </a:xfrm>
              <a:custGeom>
                <a:avLst/>
                <a:gdLst>
                  <a:gd name="T0" fmla="*/ 1 w 39"/>
                  <a:gd name="T1" fmla="*/ 1 h 34"/>
                  <a:gd name="T2" fmla="*/ 1 w 39"/>
                  <a:gd name="T3" fmla="*/ 1 h 34"/>
                  <a:gd name="T4" fmla="*/ 1 w 39"/>
                  <a:gd name="T5" fmla="*/ 1 h 34"/>
                  <a:gd name="T6" fmla="*/ 1 w 39"/>
                  <a:gd name="T7" fmla="*/ 1 h 34"/>
                  <a:gd name="T8" fmla="*/ 1 w 39"/>
                  <a:gd name="T9" fmla="*/ 1 h 34"/>
                  <a:gd name="T10" fmla="*/ 1 w 39"/>
                  <a:gd name="T11" fmla="*/ 1 h 34"/>
                  <a:gd name="T12" fmla="*/ 1 w 39"/>
                  <a:gd name="T13" fmla="*/ 1 h 34"/>
                  <a:gd name="T14" fmla="*/ 1 w 39"/>
                  <a:gd name="T15" fmla="*/ 0 h 34"/>
                  <a:gd name="T16" fmla="*/ 1 w 39"/>
                  <a:gd name="T17" fmla="*/ 1 h 34"/>
                  <a:gd name="T18" fmla="*/ 0 w 39"/>
                  <a:gd name="T19" fmla="*/ 1 h 34"/>
                  <a:gd name="T20" fmla="*/ 1 w 39"/>
                  <a:gd name="T21" fmla="*/ 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4">
                    <a:moveTo>
                      <a:pt x="2" y="13"/>
                    </a:moveTo>
                    <a:lnTo>
                      <a:pt x="2" y="13"/>
                    </a:lnTo>
                    <a:lnTo>
                      <a:pt x="32" y="34"/>
                    </a:lnTo>
                    <a:lnTo>
                      <a:pt x="39" y="22"/>
                    </a:lnTo>
                    <a:lnTo>
                      <a:pt x="9" y="2"/>
                    </a:lnTo>
                    <a:lnTo>
                      <a:pt x="5" y="0"/>
                    </a:lnTo>
                    <a:lnTo>
                      <a:pt x="1" y="4"/>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0" name="Freeform 1025">
                <a:extLst>
                  <a:ext uri="{FF2B5EF4-FFF2-40B4-BE49-F238E27FC236}">
                    <a16:creationId xmlns:a16="http://schemas.microsoft.com/office/drawing/2014/main" id="{13366FBE-39C3-49E5-8994-0E80DB12E15A}"/>
                  </a:ext>
                </a:extLst>
              </p:cNvPr>
              <p:cNvSpPr>
                <a:spLocks/>
              </p:cNvSpPr>
              <p:nvPr/>
            </p:nvSpPr>
            <p:spPr bwMode="auto">
              <a:xfrm>
                <a:off x="1005" y="2086"/>
                <a:ext cx="23" cy="18"/>
              </a:xfrm>
              <a:custGeom>
                <a:avLst/>
                <a:gdLst>
                  <a:gd name="T0" fmla="*/ 1 w 46"/>
                  <a:gd name="T1" fmla="*/ 1 h 36"/>
                  <a:gd name="T2" fmla="*/ 1 w 46"/>
                  <a:gd name="T3" fmla="*/ 1 h 36"/>
                  <a:gd name="T4" fmla="*/ 1 w 46"/>
                  <a:gd name="T5" fmla="*/ 1 h 36"/>
                  <a:gd name="T6" fmla="*/ 1 w 46"/>
                  <a:gd name="T7" fmla="*/ 1 h 36"/>
                  <a:gd name="T8" fmla="*/ 1 w 46"/>
                  <a:gd name="T9" fmla="*/ 1 h 36"/>
                  <a:gd name="T10" fmla="*/ 1 w 46"/>
                  <a:gd name="T11" fmla="*/ 1 h 36"/>
                  <a:gd name="T12" fmla="*/ 1 w 46"/>
                  <a:gd name="T13" fmla="*/ 1 h 36"/>
                  <a:gd name="T14" fmla="*/ 1 w 46"/>
                  <a:gd name="T15" fmla="*/ 0 h 36"/>
                  <a:gd name="T16" fmla="*/ 1 w 46"/>
                  <a:gd name="T17" fmla="*/ 1 h 36"/>
                  <a:gd name="T18" fmla="*/ 0 w 46"/>
                  <a:gd name="T19" fmla="*/ 1 h 36"/>
                  <a:gd name="T20" fmla="*/ 1 w 46"/>
                  <a:gd name="T21" fmla="*/ 1 h 36"/>
                  <a:gd name="T22" fmla="*/ 1 w 46"/>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6">
                    <a:moveTo>
                      <a:pt x="1" y="13"/>
                    </a:moveTo>
                    <a:lnTo>
                      <a:pt x="2" y="13"/>
                    </a:lnTo>
                    <a:lnTo>
                      <a:pt x="39" y="36"/>
                    </a:lnTo>
                    <a:lnTo>
                      <a:pt x="46" y="25"/>
                    </a:lnTo>
                    <a:lnTo>
                      <a:pt x="9" y="1"/>
                    </a:lnTo>
                    <a:lnTo>
                      <a:pt x="10" y="1"/>
                    </a:lnTo>
                    <a:lnTo>
                      <a:pt x="9" y="1"/>
                    </a:lnTo>
                    <a:lnTo>
                      <a:pt x="5" y="0"/>
                    </a:lnTo>
                    <a:lnTo>
                      <a:pt x="1" y="4"/>
                    </a:lnTo>
                    <a:lnTo>
                      <a:pt x="0" y="8"/>
                    </a:lnTo>
                    <a:lnTo>
                      <a:pt x="2" y="13"/>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1" name="Freeform 1026">
                <a:extLst>
                  <a:ext uri="{FF2B5EF4-FFF2-40B4-BE49-F238E27FC236}">
                    <a16:creationId xmlns:a16="http://schemas.microsoft.com/office/drawing/2014/main" id="{FA9CE258-883A-40F2-9819-249D137868CB}"/>
                  </a:ext>
                </a:extLst>
              </p:cNvPr>
              <p:cNvSpPr>
                <a:spLocks/>
              </p:cNvSpPr>
              <p:nvPr/>
            </p:nvSpPr>
            <p:spPr bwMode="auto">
              <a:xfrm>
                <a:off x="986" y="2072"/>
                <a:ext cx="24" cy="20"/>
              </a:xfrm>
              <a:custGeom>
                <a:avLst/>
                <a:gdLst>
                  <a:gd name="T0" fmla="*/ 1 w 48"/>
                  <a:gd name="T1" fmla="*/ 1 h 40"/>
                  <a:gd name="T2" fmla="*/ 1 w 48"/>
                  <a:gd name="T3" fmla="*/ 1 h 40"/>
                  <a:gd name="T4" fmla="*/ 1 w 48"/>
                  <a:gd name="T5" fmla="*/ 1 h 40"/>
                  <a:gd name="T6" fmla="*/ 1 w 48"/>
                  <a:gd name="T7" fmla="*/ 1 h 40"/>
                  <a:gd name="T8" fmla="*/ 1 w 48"/>
                  <a:gd name="T9" fmla="*/ 1 h 40"/>
                  <a:gd name="T10" fmla="*/ 1 w 48"/>
                  <a:gd name="T11" fmla="*/ 1 h 40"/>
                  <a:gd name="T12" fmla="*/ 1 w 48"/>
                  <a:gd name="T13" fmla="*/ 1 h 40"/>
                  <a:gd name="T14" fmla="*/ 1 w 48"/>
                  <a:gd name="T15" fmla="*/ 0 h 40"/>
                  <a:gd name="T16" fmla="*/ 1 w 48"/>
                  <a:gd name="T17" fmla="*/ 1 h 40"/>
                  <a:gd name="T18" fmla="*/ 0 w 48"/>
                  <a:gd name="T19" fmla="*/ 1 h 40"/>
                  <a:gd name="T20" fmla="*/ 1 w 48"/>
                  <a:gd name="T21" fmla="*/ 1 h 40"/>
                  <a:gd name="T22" fmla="*/ 1 w 48"/>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40">
                    <a:moveTo>
                      <a:pt x="3" y="12"/>
                    </a:moveTo>
                    <a:lnTo>
                      <a:pt x="2" y="12"/>
                    </a:lnTo>
                    <a:lnTo>
                      <a:pt x="39" y="40"/>
                    </a:lnTo>
                    <a:lnTo>
                      <a:pt x="48" y="28"/>
                    </a:lnTo>
                    <a:lnTo>
                      <a:pt x="12" y="1"/>
                    </a:lnTo>
                    <a:lnTo>
                      <a:pt x="10" y="1"/>
                    </a:lnTo>
                    <a:lnTo>
                      <a:pt x="12" y="1"/>
                    </a:lnTo>
                    <a:lnTo>
                      <a:pt x="6" y="0"/>
                    </a:lnTo>
                    <a:lnTo>
                      <a:pt x="2" y="2"/>
                    </a:lnTo>
                    <a:lnTo>
                      <a:pt x="0" y="8"/>
                    </a:lnTo>
                    <a:lnTo>
                      <a:pt x="2" y="12"/>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2" name="Freeform 1027">
                <a:extLst>
                  <a:ext uri="{FF2B5EF4-FFF2-40B4-BE49-F238E27FC236}">
                    <a16:creationId xmlns:a16="http://schemas.microsoft.com/office/drawing/2014/main" id="{099908A6-90A5-468F-84EC-E14A61551AAB}"/>
                  </a:ext>
                </a:extLst>
              </p:cNvPr>
              <p:cNvSpPr>
                <a:spLocks/>
              </p:cNvSpPr>
              <p:nvPr/>
            </p:nvSpPr>
            <p:spPr bwMode="auto">
              <a:xfrm>
                <a:off x="968" y="2059"/>
                <a:ext cx="23" cy="19"/>
              </a:xfrm>
              <a:custGeom>
                <a:avLst/>
                <a:gdLst>
                  <a:gd name="T0" fmla="*/ 1 w 46"/>
                  <a:gd name="T1" fmla="*/ 1 h 38"/>
                  <a:gd name="T2" fmla="*/ 1 w 46"/>
                  <a:gd name="T3" fmla="*/ 1 h 38"/>
                  <a:gd name="T4" fmla="*/ 1 w 46"/>
                  <a:gd name="T5" fmla="*/ 1 h 38"/>
                  <a:gd name="T6" fmla="*/ 1 w 46"/>
                  <a:gd name="T7" fmla="*/ 1 h 38"/>
                  <a:gd name="T8" fmla="*/ 1 w 46"/>
                  <a:gd name="T9" fmla="*/ 1 h 38"/>
                  <a:gd name="T10" fmla="*/ 1 w 46"/>
                  <a:gd name="T11" fmla="*/ 1 h 38"/>
                  <a:gd name="T12" fmla="*/ 1 w 46"/>
                  <a:gd name="T13" fmla="*/ 1 h 38"/>
                  <a:gd name="T14" fmla="*/ 1 w 46"/>
                  <a:gd name="T15" fmla="*/ 0 h 38"/>
                  <a:gd name="T16" fmla="*/ 1 w 46"/>
                  <a:gd name="T17" fmla="*/ 1 h 38"/>
                  <a:gd name="T18" fmla="*/ 0 w 46"/>
                  <a:gd name="T19" fmla="*/ 1 h 38"/>
                  <a:gd name="T20" fmla="*/ 1 w 46"/>
                  <a:gd name="T21" fmla="*/ 1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8">
                    <a:moveTo>
                      <a:pt x="3" y="13"/>
                    </a:moveTo>
                    <a:lnTo>
                      <a:pt x="3" y="13"/>
                    </a:lnTo>
                    <a:lnTo>
                      <a:pt x="39" y="38"/>
                    </a:lnTo>
                    <a:lnTo>
                      <a:pt x="46" y="27"/>
                    </a:lnTo>
                    <a:lnTo>
                      <a:pt x="10" y="1"/>
                    </a:lnTo>
                    <a:lnTo>
                      <a:pt x="5" y="0"/>
                    </a:lnTo>
                    <a:lnTo>
                      <a:pt x="1" y="4"/>
                    </a:lnTo>
                    <a:lnTo>
                      <a:pt x="0" y="8"/>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3" name="Freeform 1028">
                <a:extLst>
                  <a:ext uri="{FF2B5EF4-FFF2-40B4-BE49-F238E27FC236}">
                    <a16:creationId xmlns:a16="http://schemas.microsoft.com/office/drawing/2014/main" id="{73E9479E-DBA1-4FFE-BED6-A0D3CE9716A2}"/>
                  </a:ext>
                </a:extLst>
              </p:cNvPr>
              <p:cNvSpPr>
                <a:spLocks/>
              </p:cNvSpPr>
              <p:nvPr/>
            </p:nvSpPr>
            <p:spPr bwMode="auto">
              <a:xfrm>
                <a:off x="951" y="2048"/>
                <a:ext cx="22" cy="18"/>
              </a:xfrm>
              <a:custGeom>
                <a:avLst/>
                <a:gdLst>
                  <a:gd name="T0" fmla="*/ 1 w 44"/>
                  <a:gd name="T1" fmla="*/ 1 h 36"/>
                  <a:gd name="T2" fmla="*/ 1 w 44"/>
                  <a:gd name="T3" fmla="*/ 1 h 36"/>
                  <a:gd name="T4" fmla="*/ 1 w 44"/>
                  <a:gd name="T5" fmla="*/ 1 h 36"/>
                  <a:gd name="T6" fmla="*/ 1 w 44"/>
                  <a:gd name="T7" fmla="*/ 1 h 36"/>
                  <a:gd name="T8" fmla="*/ 1 w 44"/>
                  <a:gd name="T9" fmla="*/ 1 h 36"/>
                  <a:gd name="T10" fmla="*/ 1 w 44"/>
                  <a:gd name="T11" fmla="*/ 0 h 36"/>
                  <a:gd name="T12" fmla="*/ 1 w 44"/>
                  <a:gd name="T13" fmla="*/ 1 h 36"/>
                  <a:gd name="T14" fmla="*/ 1 w 44"/>
                  <a:gd name="T15" fmla="*/ 0 h 36"/>
                  <a:gd name="T16" fmla="*/ 1 w 44"/>
                  <a:gd name="T17" fmla="*/ 1 h 36"/>
                  <a:gd name="T18" fmla="*/ 0 w 44"/>
                  <a:gd name="T19" fmla="*/ 1 h 36"/>
                  <a:gd name="T20" fmla="*/ 1 w 44"/>
                  <a:gd name="T21" fmla="*/ 1 h 36"/>
                  <a:gd name="T22" fmla="*/ 1 w 44"/>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6">
                    <a:moveTo>
                      <a:pt x="3" y="14"/>
                    </a:moveTo>
                    <a:lnTo>
                      <a:pt x="2" y="13"/>
                    </a:lnTo>
                    <a:lnTo>
                      <a:pt x="37" y="36"/>
                    </a:lnTo>
                    <a:lnTo>
                      <a:pt x="44" y="24"/>
                    </a:lnTo>
                    <a:lnTo>
                      <a:pt x="9" y="1"/>
                    </a:lnTo>
                    <a:lnTo>
                      <a:pt x="8" y="0"/>
                    </a:lnTo>
                    <a:lnTo>
                      <a:pt x="9" y="1"/>
                    </a:lnTo>
                    <a:lnTo>
                      <a:pt x="4" y="0"/>
                    </a:lnTo>
                    <a:lnTo>
                      <a:pt x="1" y="4"/>
                    </a:lnTo>
                    <a:lnTo>
                      <a:pt x="0" y="8"/>
                    </a:lnTo>
                    <a:lnTo>
                      <a:pt x="2" y="13"/>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4" name="Freeform 1029">
                <a:extLst>
                  <a:ext uri="{FF2B5EF4-FFF2-40B4-BE49-F238E27FC236}">
                    <a16:creationId xmlns:a16="http://schemas.microsoft.com/office/drawing/2014/main" id="{D86B240E-0044-4CCF-AB85-58FB1E9B6630}"/>
                  </a:ext>
                </a:extLst>
              </p:cNvPr>
              <p:cNvSpPr>
                <a:spLocks/>
              </p:cNvSpPr>
              <p:nvPr/>
            </p:nvSpPr>
            <p:spPr bwMode="auto">
              <a:xfrm>
                <a:off x="933" y="2041"/>
                <a:ext cx="22" cy="14"/>
              </a:xfrm>
              <a:custGeom>
                <a:avLst/>
                <a:gdLst>
                  <a:gd name="T0" fmla="*/ 1 w 44"/>
                  <a:gd name="T1" fmla="*/ 1 h 28"/>
                  <a:gd name="T2" fmla="*/ 1 w 44"/>
                  <a:gd name="T3" fmla="*/ 1 h 28"/>
                  <a:gd name="T4" fmla="*/ 1 w 44"/>
                  <a:gd name="T5" fmla="*/ 1 h 28"/>
                  <a:gd name="T6" fmla="*/ 1 w 44"/>
                  <a:gd name="T7" fmla="*/ 1 h 28"/>
                  <a:gd name="T8" fmla="*/ 1 w 44"/>
                  <a:gd name="T9" fmla="*/ 0 h 28"/>
                  <a:gd name="T10" fmla="*/ 1 w 44"/>
                  <a:gd name="T11" fmla="*/ 0 h 28"/>
                  <a:gd name="T12" fmla="*/ 1 w 44"/>
                  <a:gd name="T13" fmla="*/ 0 h 28"/>
                  <a:gd name="T14" fmla="*/ 1 w 44"/>
                  <a:gd name="T15" fmla="*/ 1 h 28"/>
                  <a:gd name="T16" fmla="*/ 0 w 44"/>
                  <a:gd name="T17" fmla="*/ 1 h 28"/>
                  <a:gd name="T18" fmla="*/ 0 w 44"/>
                  <a:gd name="T19" fmla="*/ 1 h 28"/>
                  <a:gd name="T20" fmla="*/ 1 w 44"/>
                  <a:gd name="T21" fmla="*/ 1 h 28"/>
                  <a:gd name="T22" fmla="*/ 1 w 44"/>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28">
                    <a:moveTo>
                      <a:pt x="6" y="14"/>
                    </a:moveTo>
                    <a:lnTo>
                      <a:pt x="5" y="14"/>
                    </a:lnTo>
                    <a:lnTo>
                      <a:pt x="39" y="28"/>
                    </a:lnTo>
                    <a:lnTo>
                      <a:pt x="44" y="14"/>
                    </a:lnTo>
                    <a:lnTo>
                      <a:pt x="9" y="0"/>
                    </a:lnTo>
                    <a:lnTo>
                      <a:pt x="8" y="0"/>
                    </a:lnTo>
                    <a:lnTo>
                      <a:pt x="9" y="0"/>
                    </a:lnTo>
                    <a:lnTo>
                      <a:pt x="3" y="2"/>
                    </a:lnTo>
                    <a:lnTo>
                      <a:pt x="0" y="5"/>
                    </a:lnTo>
                    <a:lnTo>
                      <a:pt x="0" y="11"/>
                    </a:lnTo>
                    <a:lnTo>
                      <a:pt x="5"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5" name="Freeform 1030">
                <a:extLst>
                  <a:ext uri="{FF2B5EF4-FFF2-40B4-BE49-F238E27FC236}">
                    <a16:creationId xmlns:a16="http://schemas.microsoft.com/office/drawing/2014/main" id="{B770C963-5B5D-40DA-90B9-7493D6D19914}"/>
                  </a:ext>
                </a:extLst>
              </p:cNvPr>
              <p:cNvSpPr>
                <a:spLocks/>
              </p:cNvSpPr>
              <p:nvPr/>
            </p:nvSpPr>
            <p:spPr bwMode="auto">
              <a:xfrm>
                <a:off x="919" y="2037"/>
                <a:ext cx="18" cy="11"/>
              </a:xfrm>
              <a:custGeom>
                <a:avLst/>
                <a:gdLst>
                  <a:gd name="T0" fmla="*/ 1 w 36"/>
                  <a:gd name="T1" fmla="*/ 1 h 20"/>
                  <a:gd name="T2" fmla="*/ 1 w 36"/>
                  <a:gd name="T3" fmla="*/ 1 h 20"/>
                  <a:gd name="T4" fmla="*/ 1 w 36"/>
                  <a:gd name="T5" fmla="*/ 1 h 20"/>
                  <a:gd name="T6" fmla="*/ 1 w 36"/>
                  <a:gd name="T7" fmla="*/ 1 h 20"/>
                  <a:gd name="T8" fmla="*/ 1 w 36"/>
                  <a:gd name="T9" fmla="*/ 0 h 20"/>
                  <a:gd name="T10" fmla="*/ 1 w 36"/>
                  <a:gd name="T11" fmla="*/ 0 h 20"/>
                  <a:gd name="T12" fmla="*/ 1 w 36"/>
                  <a:gd name="T13" fmla="*/ 0 h 20"/>
                  <a:gd name="T14" fmla="*/ 1 w 36"/>
                  <a:gd name="T15" fmla="*/ 1 h 20"/>
                  <a:gd name="T16" fmla="*/ 0 w 36"/>
                  <a:gd name="T17" fmla="*/ 1 h 20"/>
                  <a:gd name="T18" fmla="*/ 1 w 36"/>
                  <a:gd name="T19" fmla="*/ 1 h 20"/>
                  <a:gd name="T20" fmla="*/ 1 w 36"/>
                  <a:gd name="T21" fmla="*/ 1 h 20"/>
                  <a:gd name="T22" fmla="*/ 1 w 36"/>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20">
                    <a:moveTo>
                      <a:pt x="10" y="13"/>
                    </a:moveTo>
                    <a:lnTo>
                      <a:pt x="6" y="13"/>
                    </a:lnTo>
                    <a:lnTo>
                      <a:pt x="34" y="20"/>
                    </a:lnTo>
                    <a:lnTo>
                      <a:pt x="36" y="6"/>
                    </a:lnTo>
                    <a:lnTo>
                      <a:pt x="8" y="0"/>
                    </a:lnTo>
                    <a:lnTo>
                      <a:pt x="5" y="0"/>
                    </a:lnTo>
                    <a:lnTo>
                      <a:pt x="8" y="0"/>
                    </a:lnTo>
                    <a:lnTo>
                      <a:pt x="3" y="1"/>
                    </a:lnTo>
                    <a:lnTo>
                      <a:pt x="0" y="5"/>
                    </a:lnTo>
                    <a:lnTo>
                      <a:pt x="2" y="11"/>
                    </a:lnTo>
                    <a:lnTo>
                      <a:pt x="6" y="13"/>
                    </a:lnTo>
                    <a:lnTo>
                      <a:pt x="1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6" name="Freeform 1031">
                <a:extLst>
                  <a:ext uri="{FF2B5EF4-FFF2-40B4-BE49-F238E27FC236}">
                    <a16:creationId xmlns:a16="http://schemas.microsoft.com/office/drawing/2014/main" id="{E0DB788D-7149-4A1C-A574-1F583043E005}"/>
                  </a:ext>
                </a:extLst>
              </p:cNvPr>
              <p:cNvSpPr>
                <a:spLocks/>
              </p:cNvSpPr>
              <p:nvPr/>
            </p:nvSpPr>
            <p:spPr bwMode="auto">
              <a:xfrm>
                <a:off x="909" y="2037"/>
                <a:ext cx="15" cy="11"/>
              </a:xfrm>
              <a:custGeom>
                <a:avLst/>
                <a:gdLst>
                  <a:gd name="T0" fmla="*/ 1 w 30"/>
                  <a:gd name="T1" fmla="*/ 1 h 20"/>
                  <a:gd name="T2" fmla="*/ 1 w 30"/>
                  <a:gd name="T3" fmla="*/ 1 h 20"/>
                  <a:gd name="T4" fmla="*/ 1 w 30"/>
                  <a:gd name="T5" fmla="*/ 1 h 20"/>
                  <a:gd name="T6" fmla="*/ 1 w 30"/>
                  <a:gd name="T7" fmla="*/ 0 h 20"/>
                  <a:gd name="T8" fmla="*/ 1 w 30"/>
                  <a:gd name="T9" fmla="*/ 1 h 20"/>
                  <a:gd name="T10" fmla="*/ 1 w 30"/>
                  <a:gd name="T11" fmla="*/ 1 h 20"/>
                  <a:gd name="T12" fmla="*/ 1 w 30"/>
                  <a:gd name="T13" fmla="*/ 1 h 20"/>
                  <a:gd name="T14" fmla="*/ 0 w 30"/>
                  <a:gd name="T15" fmla="*/ 1 h 20"/>
                  <a:gd name="T16" fmla="*/ 0 w 30"/>
                  <a:gd name="T17" fmla="*/ 1 h 20"/>
                  <a:gd name="T18" fmla="*/ 1 w 30"/>
                  <a:gd name="T19" fmla="*/ 1 h 20"/>
                  <a:gd name="T20" fmla="*/ 1 w 30"/>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20">
                    <a:moveTo>
                      <a:pt x="9" y="20"/>
                    </a:moveTo>
                    <a:lnTo>
                      <a:pt x="9" y="20"/>
                    </a:lnTo>
                    <a:lnTo>
                      <a:pt x="30" y="13"/>
                    </a:lnTo>
                    <a:lnTo>
                      <a:pt x="25" y="0"/>
                    </a:lnTo>
                    <a:lnTo>
                      <a:pt x="4" y="6"/>
                    </a:lnTo>
                    <a:lnTo>
                      <a:pt x="0" y="10"/>
                    </a:lnTo>
                    <a:lnTo>
                      <a:pt x="0" y="15"/>
                    </a:lnTo>
                    <a:lnTo>
                      <a:pt x="3" y="19"/>
                    </a:lnTo>
                    <a:lnTo>
                      <a:pt x="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7" name="Freeform 1032">
                <a:extLst>
                  <a:ext uri="{FF2B5EF4-FFF2-40B4-BE49-F238E27FC236}">
                    <a16:creationId xmlns:a16="http://schemas.microsoft.com/office/drawing/2014/main" id="{E9E70E4B-E945-43BE-855E-17BE089D31E9}"/>
                  </a:ext>
                </a:extLst>
              </p:cNvPr>
              <p:cNvSpPr>
                <a:spLocks/>
              </p:cNvSpPr>
              <p:nvPr/>
            </p:nvSpPr>
            <p:spPr bwMode="auto">
              <a:xfrm>
                <a:off x="890" y="2041"/>
                <a:ext cx="23" cy="15"/>
              </a:xfrm>
              <a:custGeom>
                <a:avLst/>
                <a:gdLst>
                  <a:gd name="T0" fmla="*/ 1 w 46"/>
                  <a:gd name="T1" fmla="*/ 1 h 30"/>
                  <a:gd name="T2" fmla="*/ 1 w 46"/>
                  <a:gd name="T3" fmla="*/ 1 h 30"/>
                  <a:gd name="T4" fmla="*/ 1 w 46"/>
                  <a:gd name="T5" fmla="*/ 1 h 30"/>
                  <a:gd name="T6" fmla="*/ 1 w 46"/>
                  <a:gd name="T7" fmla="*/ 0 h 30"/>
                  <a:gd name="T8" fmla="*/ 1 w 46"/>
                  <a:gd name="T9" fmla="*/ 1 h 30"/>
                  <a:gd name="T10" fmla="*/ 1 w 46"/>
                  <a:gd name="T11" fmla="*/ 1 h 30"/>
                  <a:gd name="T12" fmla="*/ 1 w 46"/>
                  <a:gd name="T13" fmla="*/ 1 h 30"/>
                  <a:gd name="T14" fmla="*/ 0 w 46"/>
                  <a:gd name="T15" fmla="*/ 1 h 30"/>
                  <a:gd name="T16" fmla="*/ 0 w 46"/>
                  <a:gd name="T17" fmla="*/ 1 h 30"/>
                  <a:gd name="T18" fmla="*/ 1 w 46"/>
                  <a:gd name="T19" fmla="*/ 1 h 30"/>
                  <a:gd name="T20" fmla="*/ 1 w 46"/>
                  <a:gd name="T21" fmla="*/ 1 h 30"/>
                  <a:gd name="T22" fmla="*/ 1 w 4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0">
                    <a:moveTo>
                      <a:pt x="7" y="30"/>
                    </a:moveTo>
                    <a:lnTo>
                      <a:pt x="9" y="30"/>
                    </a:lnTo>
                    <a:lnTo>
                      <a:pt x="46" y="14"/>
                    </a:lnTo>
                    <a:lnTo>
                      <a:pt x="41" y="0"/>
                    </a:lnTo>
                    <a:lnTo>
                      <a:pt x="4" y="17"/>
                    </a:lnTo>
                    <a:lnTo>
                      <a:pt x="7" y="17"/>
                    </a:lnTo>
                    <a:lnTo>
                      <a:pt x="4" y="17"/>
                    </a:lnTo>
                    <a:lnTo>
                      <a:pt x="0" y="20"/>
                    </a:lnTo>
                    <a:lnTo>
                      <a:pt x="0" y="25"/>
                    </a:lnTo>
                    <a:lnTo>
                      <a:pt x="3" y="29"/>
                    </a:lnTo>
                    <a:lnTo>
                      <a:pt x="9" y="30"/>
                    </a:lnTo>
                    <a:lnTo>
                      <a:pt x="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8" name="Freeform 1033">
                <a:extLst>
                  <a:ext uri="{FF2B5EF4-FFF2-40B4-BE49-F238E27FC236}">
                    <a16:creationId xmlns:a16="http://schemas.microsoft.com/office/drawing/2014/main" id="{3992AF97-AF21-4334-9A30-ED03F79FE42A}"/>
                  </a:ext>
                </a:extLst>
              </p:cNvPr>
              <p:cNvSpPr>
                <a:spLocks/>
              </p:cNvSpPr>
              <p:nvPr/>
            </p:nvSpPr>
            <p:spPr bwMode="auto">
              <a:xfrm>
                <a:off x="870" y="2048"/>
                <a:ext cx="24" cy="8"/>
              </a:xfrm>
              <a:custGeom>
                <a:avLst/>
                <a:gdLst>
                  <a:gd name="T0" fmla="*/ 0 w 49"/>
                  <a:gd name="T1" fmla="*/ 1 h 16"/>
                  <a:gd name="T2" fmla="*/ 0 w 49"/>
                  <a:gd name="T3" fmla="*/ 1 h 16"/>
                  <a:gd name="T4" fmla="*/ 0 w 49"/>
                  <a:gd name="T5" fmla="*/ 1 h 16"/>
                  <a:gd name="T6" fmla="*/ 0 w 49"/>
                  <a:gd name="T7" fmla="*/ 1 h 16"/>
                  <a:gd name="T8" fmla="*/ 0 w 49"/>
                  <a:gd name="T9" fmla="*/ 0 h 16"/>
                  <a:gd name="T10" fmla="*/ 0 w 49"/>
                  <a:gd name="T11" fmla="*/ 0 h 16"/>
                  <a:gd name="T12" fmla="*/ 0 w 49"/>
                  <a:gd name="T13" fmla="*/ 0 h 16"/>
                  <a:gd name="T14" fmla="*/ 0 w 49"/>
                  <a:gd name="T15" fmla="*/ 1 h 16"/>
                  <a:gd name="T16" fmla="*/ 0 w 49"/>
                  <a:gd name="T17" fmla="*/ 1 h 16"/>
                  <a:gd name="T18" fmla="*/ 0 w 49"/>
                  <a:gd name="T19" fmla="*/ 1 h 16"/>
                  <a:gd name="T20" fmla="*/ 0 w 49"/>
                  <a:gd name="T21" fmla="*/ 1 h 16"/>
                  <a:gd name="T22" fmla="*/ 0 w 49"/>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16">
                    <a:moveTo>
                      <a:pt x="5" y="14"/>
                    </a:moveTo>
                    <a:lnTo>
                      <a:pt x="7" y="14"/>
                    </a:lnTo>
                    <a:lnTo>
                      <a:pt x="49" y="16"/>
                    </a:lnTo>
                    <a:lnTo>
                      <a:pt x="49" y="3"/>
                    </a:lnTo>
                    <a:lnTo>
                      <a:pt x="7" y="0"/>
                    </a:lnTo>
                    <a:lnTo>
                      <a:pt x="9" y="0"/>
                    </a:lnTo>
                    <a:lnTo>
                      <a:pt x="7" y="0"/>
                    </a:lnTo>
                    <a:lnTo>
                      <a:pt x="3" y="3"/>
                    </a:lnTo>
                    <a:lnTo>
                      <a:pt x="0" y="7"/>
                    </a:lnTo>
                    <a:lnTo>
                      <a:pt x="3" y="12"/>
                    </a:lnTo>
                    <a:lnTo>
                      <a:pt x="7" y="14"/>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9" name="Freeform 1034">
                <a:extLst>
                  <a:ext uri="{FF2B5EF4-FFF2-40B4-BE49-F238E27FC236}">
                    <a16:creationId xmlns:a16="http://schemas.microsoft.com/office/drawing/2014/main" id="{935559C0-4709-4D21-8227-9E1400F254A5}"/>
                  </a:ext>
                </a:extLst>
              </p:cNvPr>
              <p:cNvSpPr>
                <a:spLocks/>
              </p:cNvSpPr>
              <p:nvPr/>
            </p:nvSpPr>
            <p:spPr bwMode="auto">
              <a:xfrm>
                <a:off x="850" y="2038"/>
                <a:ext cx="24" cy="17"/>
              </a:xfrm>
              <a:custGeom>
                <a:avLst/>
                <a:gdLst>
                  <a:gd name="T0" fmla="*/ 1 w 48"/>
                  <a:gd name="T1" fmla="*/ 1 h 32"/>
                  <a:gd name="T2" fmla="*/ 1 w 48"/>
                  <a:gd name="T3" fmla="*/ 1 h 32"/>
                  <a:gd name="T4" fmla="*/ 1 w 48"/>
                  <a:gd name="T5" fmla="*/ 1 h 32"/>
                  <a:gd name="T6" fmla="*/ 1 w 48"/>
                  <a:gd name="T7" fmla="*/ 1 h 32"/>
                  <a:gd name="T8" fmla="*/ 1 w 48"/>
                  <a:gd name="T9" fmla="*/ 0 h 32"/>
                  <a:gd name="T10" fmla="*/ 1 w 48"/>
                  <a:gd name="T11" fmla="*/ 1 h 32"/>
                  <a:gd name="T12" fmla="*/ 1 w 48"/>
                  <a:gd name="T13" fmla="*/ 0 h 32"/>
                  <a:gd name="T14" fmla="*/ 1 w 48"/>
                  <a:gd name="T15" fmla="*/ 1 h 32"/>
                  <a:gd name="T16" fmla="*/ 0 w 48"/>
                  <a:gd name="T17" fmla="*/ 1 h 32"/>
                  <a:gd name="T18" fmla="*/ 0 w 48"/>
                  <a:gd name="T19" fmla="*/ 1 h 32"/>
                  <a:gd name="T20" fmla="*/ 1 w 48"/>
                  <a:gd name="T21" fmla="*/ 1 h 32"/>
                  <a:gd name="T22" fmla="*/ 1 w 48"/>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32">
                    <a:moveTo>
                      <a:pt x="4" y="13"/>
                    </a:moveTo>
                    <a:lnTo>
                      <a:pt x="5" y="14"/>
                    </a:lnTo>
                    <a:lnTo>
                      <a:pt x="44" y="32"/>
                    </a:lnTo>
                    <a:lnTo>
                      <a:pt x="48" y="18"/>
                    </a:lnTo>
                    <a:lnTo>
                      <a:pt x="9" y="0"/>
                    </a:lnTo>
                    <a:lnTo>
                      <a:pt x="10" y="1"/>
                    </a:lnTo>
                    <a:lnTo>
                      <a:pt x="9" y="0"/>
                    </a:lnTo>
                    <a:lnTo>
                      <a:pt x="4" y="1"/>
                    </a:lnTo>
                    <a:lnTo>
                      <a:pt x="0" y="4"/>
                    </a:lnTo>
                    <a:lnTo>
                      <a:pt x="0" y="10"/>
                    </a:lnTo>
                    <a:lnTo>
                      <a:pt x="5" y="14"/>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0" name="Freeform 1035">
                <a:extLst>
                  <a:ext uri="{FF2B5EF4-FFF2-40B4-BE49-F238E27FC236}">
                    <a16:creationId xmlns:a16="http://schemas.microsoft.com/office/drawing/2014/main" id="{371E0817-91E2-49E7-8CCA-FCEAC2DF73A0}"/>
                  </a:ext>
                </a:extLst>
              </p:cNvPr>
              <p:cNvSpPr>
                <a:spLocks/>
              </p:cNvSpPr>
              <p:nvPr/>
            </p:nvSpPr>
            <p:spPr bwMode="auto">
              <a:xfrm>
                <a:off x="831" y="2026"/>
                <a:ext cx="24" cy="19"/>
              </a:xfrm>
              <a:custGeom>
                <a:avLst/>
                <a:gdLst>
                  <a:gd name="T0" fmla="*/ 1 w 48"/>
                  <a:gd name="T1" fmla="*/ 1 h 38"/>
                  <a:gd name="T2" fmla="*/ 1 w 48"/>
                  <a:gd name="T3" fmla="*/ 1 h 38"/>
                  <a:gd name="T4" fmla="*/ 1 w 48"/>
                  <a:gd name="T5" fmla="*/ 1 h 38"/>
                  <a:gd name="T6" fmla="*/ 1 w 48"/>
                  <a:gd name="T7" fmla="*/ 1 h 38"/>
                  <a:gd name="T8" fmla="*/ 1 w 48"/>
                  <a:gd name="T9" fmla="*/ 1 h 38"/>
                  <a:gd name="T10" fmla="*/ 1 w 48"/>
                  <a:gd name="T11" fmla="*/ 1 h 38"/>
                  <a:gd name="T12" fmla="*/ 1 w 48"/>
                  <a:gd name="T13" fmla="*/ 1 h 38"/>
                  <a:gd name="T14" fmla="*/ 1 w 48"/>
                  <a:gd name="T15" fmla="*/ 0 h 38"/>
                  <a:gd name="T16" fmla="*/ 1 w 48"/>
                  <a:gd name="T17" fmla="*/ 1 h 38"/>
                  <a:gd name="T18" fmla="*/ 0 w 48"/>
                  <a:gd name="T19" fmla="*/ 1 h 38"/>
                  <a:gd name="T20" fmla="*/ 1 w 48"/>
                  <a:gd name="T21" fmla="*/ 1 h 38"/>
                  <a:gd name="T22" fmla="*/ 1 w 48"/>
                  <a:gd name="T23" fmla="*/ 1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38">
                    <a:moveTo>
                      <a:pt x="1" y="11"/>
                    </a:moveTo>
                    <a:lnTo>
                      <a:pt x="2" y="12"/>
                    </a:lnTo>
                    <a:lnTo>
                      <a:pt x="42" y="38"/>
                    </a:lnTo>
                    <a:lnTo>
                      <a:pt x="48" y="26"/>
                    </a:lnTo>
                    <a:lnTo>
                      <a:pt x="9" y="1"/>
                    </a:lnTo>
                    <a:lnTo>
                      <a:pt x="10" y="2"/>
                    </a:lnTo>
                    <a:lnTo>
                      <a:pt x="9" y="1"/>
                    </a:lnTo>
                    <a:lnTo>
                      <a:pt x="5" y="0"/>
                    </a:lnTo>
                    <a:lnTo>
                      <a:pt x="1" y="3"/>
                    </a:lnTo>
                    <a:lnTo>
                      <a:pt x="0" y="8"/>
                    </a:lnTo>
                    <a:lnTo>
                      <a:pt x="2" y="12"/>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1" name="Freeform 1036">
                <a:extLst>
                  <a:ext uri="{FF2B5EF4-FFF2-40B4-BE49-F238E27FC236}">
                    <a16:creationId xmlns:a16="http://schemas.microsoft.com/office/drawing/2014/main" id="{61FDDF6A-98DB-412D-90CD-482636478FF5}"/>
                  </a:ext>
                </a:extLst>
              </p:cNvPr>
              <p:cNvSpPr>
                <a:spLocks/>
              </p:cNvSpPr>
              <p:nvPr/>
            </p:nvSpPr>
            <p:spPr bwMode="auto">
              <a:xfrm>
                <a:off x="814" y="2010"/>
                <a:ext cx="22" cy="22"/>
              </a:xfrm>
              <a:custGeom>
                <a:avLst/>
                <a:gdLst>
                  <a:gd name="T0" fmla="*/ 1 w 43"/>
                  <a:gd name="T1" fmla="*/ 1 h 44"/>
                  <a:gd name="T2" fmla="*/ 1 w 43"/>
                  <a:gd name="T3" fmla="*/ 1 h 44"/>
                  <a:gd name="T4" fmla="*/ 1 w 43"/>
                  <a:gd name="T5" fmla="*/ 1 h 44"/>
                  <a:gd name="T6" fmla="*/ 1 w 43"/>
                  <a:gd name="T7" fmla="*/ 1 h 44"/>
                  <a:gd name="T8" fmla="*/ 1 w 43"/>
                  <a:gd name="T9" fmla="*/ 1 h 44"/>
                  <a:gd name="T10" fmla="*/ 1 w 43"/>
                  <a:gd name="T11" fmla="*/ 1 h 44"/>
                  <a:gd name="T12" fmla="*/ 1 w 43"/>
                  <a:gd name="T13" fmla="*/ 1 h 44"/>
                  <a:gd name="T14" fmla="*/ 1 w 43"/>
                  <a:gd name="T15" fmla="*/ 0 h 44"/>
                  <a:gd name="T16" fmla="*/ 1 w 43"/>
                  <a:gd name="T17" fmla="*/ 1 h 44"/>
                  <a:gd name="T18" fmla="*/ 0 w 43"/>
                  <a:gd name="T19" fmla="*/ 1 h 44"/>
                  <a:gd name="T20" fmla="*/ 1 w 43"/>
                  <a:gd name="T21" fmla="*/ 1 h 44"/>
                  <a:gd name="T22" fmla="*/ 1 w 43"/>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44">
                    <a:moveTo>
                      <a:pt x="1" y="12"/>
                    </a:moveTo>
                    <a:lnTo>
                      <a:pt x="2" y="12"/>
                    </a:lnTo>
                    <a:lnTo>
                      <a:pt x="34" y="44"/>
                    </a:lnTo>
                    <a:lnTo>
                      <a:pt x="43" y="35"/>
                    </a:lnTo>
                    <a:lnTo>
                      <a:pt x="11" y="3"/>
                    </a:lnTo>
                    <a:lnTo>
                      <a:pt x="12" y="3"/>
                    </a:lnTo>
                    <a:lnTo>
                      <a:pt x="11" y="3"/>
                    </a:lnTo>
                    <a:lnTo>
                      <a:pt x="7" y="0"/>
                    </a:lnTo>
                    <a:lnTo>
                      <a:pt x="2" y="3"/>
                    </a:lnTo>
                    <a:lnTo>
                      <a:pt x="0" y="7"/>
                    </a:lnTo>
                    <a:lnTo>
                      <a:pt x="2" y="12"/>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2" name="Freeform 1037">
                <a:extLst>
                  <a:ext uri="{FF2B5EF4-FFF2-40B4-BE49-F238E27FC236}">
                    <a16:creationId xmlns:a16="http://schemas.microsoft.com/office/drawing/2014/main" id="{6CA738B0-8221-4998-A7F5-A130B5E51A41}"/>
                  </a:ext>
                </a:extLst>
              </p:cNvPr>
              <p:cNvSpPr>
                <a:spLocks/>
              </p:cNvSpPr>
              <p:nvPr/>
            </p:nvSpPr>
            <p:spPr bwMode="auto">
              <a:xfrm>
                <a:off x="803" y="1994"/>
                <a:ext cx="18" cy="21"/>
              </a:xfrm>
              <a:custGeom>
                <a:avLst/>
                <a:gdLst>
                  <a:gd name="T0" fmla="*/ 0 w 35"/>
                  <a:gd name="T1" fmla="*/ 0 h 44"/>
                  <a:gd name="T2" fmla="*/ 1 w 35"/>
                  <a:gd name="T3" fmla="*/ 0 h 44"/>
                  <a:gd name="T4" fmla="*/ 1 w 35"/>
                  <a:gd name="T5" fmla="*/ 0 h 44"/>
                  <a:gd name="T6" fmla="*/ 1 w 35"/>
                  <a:gd name="T7" fmla="*/ 0 h 44"/>
                  <a:gd name="T8" fmla="*/ 1 w 35"/>
                  <a:gd name="T9" fmla="*/ 0 h 44"/>
                  <a:gd name="T10" fmla="*/ 1 w 35"/>
                  <a:gd name="T11" fmla="*/ 0 h 44"/>
                  <a:gd name="T12" fmla="*/ 1 w 35"/>
                  <a:gd name="T13" fmla="*/ 0 h 44"/>
                  <a:gd name="T14" fmla="*/ 1 w 35"/>
                  <a:gd name="T15" fmla="*/ 0 h 44"/>
                  <a:gd name="T16" fmla="*/ 1 w 35"/>
                  <a:gd name="T17" fmla="*/ 0 h 44"/>
                  <a:gd name="T18" fmla="*/ 0 w 35"/>
                  <a:gd name="T19" fmla="*/ 0 h 44"/>
                  <a:gd name="T20" fmla="*/ 1 w 35"/>
                  <a:gd name="T21" fmla="*/ 0 h 44"/>
                  <a:gd name="T22" fmla="*/ 0 w 35"/>
                  <a:gd name="T23" fmla="*/ 0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44">
                    <a:moveTo>
                      <a:pt x="0" y="9"/>
                    </a:moveTo>
                    <a:lnTo>
                      <a:pt x="1" y="12"/>
                    </a:lnTo>
                    <a:lnTo>
                      <a:pt x="24" y="44"/>
                    </a:lnTo>
                    <a:lnTo>
                      <a:pt x="35" y="35"/>
                    </a:lnTo>
                    <a:lnTo>
                      <a:pt x="12" y="2"/>
                    </a:lnTo>
                    <a:lnTo>
                      <a:pt x="13" y="5"/>
                    </a:lnTo>
                    <a:lnTo>
                      <a:pt x="12" y="2"/>
                    </a:lnTo>
                    <a:lnTo>
                      <a:pt x="8" y="0"/>
                    </a:lnTo>
                    <a:lnTo>
                      <a:pt x="2" y="1"/>
                    </a:lnTo>
                    <a:lnTo>
                      <a:pt x="0" y="6"/>
                    </a:lnTo>
                    <a:lnTo>
                      <a:pt x="1" y="12"/>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3" name="Freeform 1038">
                <a:extLst>
                  <a:ext uri="{FF2B5EF4-FFF2-40B4-BE49-F238E27FC236}">
                    <a16:creationId xmlns:a16="http://schemas.microsoft.com/office/drawing/2014/main" id="{DE18B609-E363-48CC-93E1-9B8F221F376A}"/>
                  </a:ext>
                </a:extLst>
              </p:cNvPr>
              <p:cNvSpPr>
                <a:spLocks/>
              </p:cNvSpPr>
              <p:nvPr/>
            </p:nvSpPr>
            <p:spPr bwMode="auto">
              <a:xfrm>
                <a:off x="798" y="1979"/>
                <a:ext cx="12" cy="19"/>
              </a:xfrm>
              <a:custGeom>
                <a:avLst/>
                <a:gdLst>
                  <a:gd name="T0" fmla="*/ 0 w 23"/>
                  <a:gd name="T1" fmla="*/ 0 h 39"/>
                  <a:gd name="T2" fmla="*/ 0 w 23"/>
                  <a:gd name="T3" fmla="*/ 0 h 39"/>
                  <a:gd name="T4" fmla="*/ 1 w 23"/>
                  <a:gd name="T5" fmla="*/ 0 h 39"/>
                  <a:gd name="T6" fmla="*/ 1 w 23"/>
                  <a:gd name="T7" fmla="*/ 0 h 39"/>
                  <a:gd name="T8" fmla="*/ 1 w 23"/>
                  <a:gd name="T9" fmla="*/ 0 h 39"/>
                  <a:gd name="T10" fmla="*/ 1 w 23"/>
                  <a:gd name="T11" fmla="*/ 0 h 39"/>
                  <a:gd name="T12" fmla="*/ 1 w 23"/>
                  <a:gd name="T13" fmla="*/ 0 h 39"/>
                  <a:gd name="T14" fmla="*/ 1 w 23"/>
                  <a:gd name="T15" fmla="*/ 0 h 39"/>
                  <a:gd name="T16" fmla="*/ 1 w 23"/>
                  <a:gd name="T17" fmla="*/ 0 h 39"/>
                  <a:gd name="T18" fmla="*/ 1 w 23"/>
                  <a:gd name="T19" fmla="*/ 0 h 39"/>
                  <a:gd name="T20" fmla="*/ 0 w 23"/>
                  <a:gd name="T21" fmla="*/ 0 h 39"/>
                  <a:gd name="T22" fmla="*/ 0 w 23"/>
                  <a:gd name="T23" fmla="*/ 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39">
                    <a:moveTo>
                      <a:pt x="0" y="6"/>
                    </a:moveTo>
                    <a:lnTo>
                      <a:pt x="0" y="9"/>
                    </a:lnTo>
                    <a:lnTo>
                      <a:pt x="10" y="39"/>
                    </a:lnTo>
                    <a:lnTo>
                      <a:pt x="23" y="35"/>
                    </a:lnTo>
                    <a:lnTo>
                      <a:pt x="14" y="5"/>
                    </a:lnTo>
                    <a:lnTo>
                      <a:pt x="14" y="8"/>
                    </a:lnTo>
                    <a:lnTo>
                      <a:pt x="14" y="5"/>
                    </a:lnTo>
                    <a:lnTo>
                      <a:pt x="11" y="0"/>
                    </a:lnTo>
                    <a:lnTo>
                      <a:pt x="6" y="0"/>
                    </a:lnTo>
                    <a:lnTo>
                      <a:pt x="2" y="4"/>
                    </a:lnTo>
                    <a:lnTo>
                      <a:pt x="0" y="9"/>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4" name="Freeform 1039">
                <a:extLst>
                  <a:ext uri="{FF2B5EF4-FFF2-40B4-BE49-F238E27FC236}">
                    <a16:creationId xmlns:a16="http://schemas.microsoft.com/office/drawing/2014/main" id="{154F9EF7-3AF0-4345-96A4-1F66DE94DE83}"/>
                  </a:ext>
                </a:extLst>
              </p:cNvPr>
              <p:cNvSpPr>
                <a:spLocks/>
              </p:cNvSpPr>
              <p:nvPr/>
            </p:nvSpPr>
            <p:spPr bwMode="auto">
              <a:xfrm>
                <a:off x="798" y="1967"/>
                <a:ext cx="9" cy="16"/>
              </a:xfrm>
              <a:custGeom>
                <a:avLst/>
                <a:gdLst>
                  <a:gd name="T0" fmla="*/ 0 w 19"/>
                  <a:gd name="T1" fmla="*/ 1 h 31"/>
                  <a:gd name="T2" fmla="*/ 0 w 19"/>
                  <a:gd name="T3" fmla="*/ 1 h 31"/>
                  <a:gd name="T4" fmla="*/ 0 w 19"/>
                  <a:gd name="T5" fmla="*/ 1 h 31"/>
                  <a:gd name="T6" fmla="*/ 0 w 19"/>
                  <a:gd name="T7" fmla="*/ 1 h 31"/>
                  <a:gd name="T8" fmla="*/ 0 w 19"/>
                  <a:gd name="T9" fmla="*/ 1 h 31"/>
                  <a:gd name="T10" fmla="*/ 0 w 19"/>
                  <a:gd name="T11" fmla="*/ 1 h 31"/>
                  <a:gd name="T12" fmla="*/ 0 w 19"/>
                  <a:gd name="T13" fmla="*/ 1 h 31"/>
                  <a:gd name="T14" fmla="*/ 0 w 19"/>
                  <a:gd name="T15" fmla="*/ 1 h 31"/>
                  <a:gd name="T16" fmla="*/ 0 w 19"/>
                  <a:gd name="T17" fmla="*/ 0 h 31"/>
                  <a:gd name="T18" fmla="*/ 0 w 19"/>
                  <a:gd name="T19" fmla="*/ 1 h 31"/>
                  <a:gd name="T20" fmla="*/ 0 w 19"/>
                  <a:gd name="T21" fmla="*/ 1 h 31"/>
                  <a:gd name="T22" fmla="*/ 0 w 19"/>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31">
                    <a:moveTo>
                      <a:pt x="6" y="2"/>
                    </a:moveTo>
                    <a:lnTo>
                      <a:pt x="5" y="6"/>
                    </a:lnTo>
                    <a:lnTo>
                      <a:pt x="0" y="29"/>
                    </a:lnTo>
                    <a:lnTo>
                      <a:pt x="14" y="31"/>
                    </a:lnTo>
                    <a:lnTo>
                      <a:pt x="19" y="8"/>
                    </a:lnTo>
                    <a:lnTo>
                      <a:pt x="18" y="12"/>
                    </a:lnTo>
                    <a:lnTo>
                      <a:pt x="19" y="8"/>
                    </a:lnTo>
                    <a:lnTo>
                      <a:pt x="18" y="2"/>
                    </a:lnTo>
                    <a:lnTo>
                      <a:pt x="13" y="0"/>
                    </a:lnTo>
                    <a:lnTo>
                      <a:pt x="7" y="1"/>
                    </a:lnTo>
                    <a:lnTo>
                      <a:pt x="5" y="6"/>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5" name="Freeform 1040">
                <a:extLst>
                  <a:ext uri="{FF2B5EF4-FFF2-40B4-BE49-F238E27FC236}">
                    <a16:creationId xmlns:a16="http://schemas.microsoft.com/office/drawing/2014/main" id="{A726BA29-2707-46A1-BB4A-B2D65E21F183}"/>
                  </a:ext>
                </a:extLst>
              </p:cNvPr>
              <p:cNvSpPr>
                <a:spLocks/>
              </p:cNvSpPr>
              <p:nvPr/>
            </p:nvSpPr>
            <p:spPr bwMode="auto">
              <a:xfrm>
                <a:off x="801" y="1954"/>
                <a:ext cx="18" cy="19"/>
              </a:xfrm>
              <a:custGeom>
                <a:avLst/>
                <a:gdLst>
                  <a:gd name="T0" fmla="*/ 1 w 36"/>
                  <a:gd name="T1" fmla="*/ 0 h 37"/>
                  <a:gd name="T2" fmla="*/ 1 w 36"/>
                  <a:gd name="T3" fmla="*/ 1 h 37"/>
                  <a:gd name="T4" fmla="*/ 0 w 36"/>
                  <a:gd name="T5" fmla="*/ 1 h 37"/>
                  <a:gd name="T6" fmla="*/ 1 w 36"/>
                  <a:gd name="T7" fmla="*/ 1 h 37"/>
                  <a:gd name="T8" fmla="*/ 1 w 36"/>
                  <a:gd name="T9" fmla="*/ 1 h 37"/>
                  <a:gd name="T10" fmla="*/ 1 w 36"/>
                  <a:gd name="T11" fmla="*/ 1 h 37"/>
                  <a:gd name="T12" fmla="*/ 1 w 36"/>
                  <a:gd name="T13" fmla="*/ 1 h 37"/>
                  <a:gd name="T14" fmla="*/ 1 w 36"/>
                  <a:gd name="T15" fmla="*/ 1 h 37"/>
                  <a:gd name="T16" fmla="*/ 1 w 36"/>
                  <a:gd name="T17" fmla="*/ 1 h 37"/>
                  <a:gd name="T18" fmla="*/ 1 w 36"/>
                  <a:gd name="T19" fmla="*/ 0 h 37"/>
                  <a:gd name="T20" fmla="*/ 1 w 36"/>
                  <a:gd name="T21" fmla="*/ 1 h 37"/>
                  <a:gd name="T22" fmla="*/ 1 w 36"/>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37">
                    <a:moveTo>
                      <a:pt x="26" y="0"/>
                    </a:moveTo>
                    <a:lnTo>
                      <a:pt x="23" y="2"/>
                    </a:lnTo>
                    <a:lnTo>
                      <a:pt x="0" y="27"/>
                    </a:lnTo>
                    <a:lnTo>
                      <a:pt x="12" y="37"/>
                    </a:lnTo>
                    <a:lnTo>
                      <a:pt x="35" y="11"/>
                    </a:lnTo>
                    <a:lnTo>
                      <a:pt x="32" y="14"/>
                    </a:lnTo>
                    <a:lnTo>
                      <a:pt x="35" y="11"/>
                    </a:lnTo>
                    <a:lnTo>
                      <a:pt x="36" y="5"/>
                    </a:lnTo>
                    <a:lnTo>
                      <a:pt x="34" y="1"/>
                    </a:lnTo>
                    <a:lnTo>
                      <a:pt x="28" y="0"/>
                    </a:lnTo>
                    <a:lnTo>
                      <a:pt x="23" y="2"/>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6" name="Freeform 1041">
                <a:extLst>
                  <a:ext uri="{FF2B5EF4-FFF2-40B4-BE49-F238E27FC236}">
                    <a16:creationId xmlns:a16="http://schemas.microsoft.com/office/drawing/2014/main" id="{4BFE7640-724C-4328-BF79-0CD17C736268}"/>
                  </a:ext>
                </a:extLst>
              </p:cNvPr>
              <p:cNvSpPr>
                <a:spLocks/>
              </p:cNvSpPr>
              <p:nvPr/>
            </p:nvSpPr>
            <p:spPr bwMode="auto">
              <a:xfrm>
                <a:off x="814" y="1947"/>
                <a:ext cx="19" cy="14"/>
              </a:xfrm>
              <a:custGeom>
                <a:avLst/>
                <a:gdLst>
                  <a:gd name="T0" fmla="*/ 0 w 39"/>
                  <a:gd name="T1" fmla="*/ 0 h 28"/>
                  <a:gd name="T2" fmla="*/ 0 w 39"/>
                  <a:gd name="T3" fmla="*/ 0 h 28"/>
                  <a:gd name="T4" fmla="*/ 0 w 39"/>
                  <a:gd name="T5" fmla="*/ 1 h 28"/>
                  <a:gd name="T6" fmla="*/ 0 w 39"/>
                  <a:gd name="T7" fmla="*/ 1 h 28"/>
                  <a:gd name="T8" fmla="*/ 0 w 39"/>
                  <a:gd name="T9" fmla="*/ 1 h 28"/>
                  <a:gd name="T10" fmla="*/ 0 w 39"/>
                  <a:gd name="T11" fmla="*/ 1 h 28"/>
                  <a:gd name="T12" fmla="*/ 0 w 39"/>
                  <a:gd name="T13" fmla="*/ 1 h 28"/>
                  <a:gd name="T14" fmla="*/ 0 w 39"/>
                  <a:gd name="T15" fmla="*/ 1 h 28"/>
                  <a:gd name="T16" fmla="*/ 0 w 39"/>
                  <a:gd name="T17" fmla="*/ 1 h 28"/>
                  <a:gd name="T18" fmla="*/ 0 w 39"/>
                  <a:gd name="T19" fmla="*/ 0 h 28"/>
                  <a:gd name="T20" fmla="*/ 0 w 39"/>
                  <a:gd name="T21" fmla="*/ 0 h 28"/>
                  <a:gd name="T22" fmla="*/ 0 w 39"/>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8">
                    <a:moveTo>
                      <a:pt x="28" y="0"/>
                    </a:moveTo>
                    <a:lnTo>
                      <a:pt x="27" y="0"/>
                    </a:lnTo>
                    <a:lnTo>
                      <a:pt x="0" y="14"/>
                    </a:lnTo>
                    <a:lnTo>
                      <a:pt x="6" y="28"/>
                    </a:lnTo>
                    <a:lnTo>
                      <a:pt x="34" y="14"/>
                    </a:lnTo>
                    <a:lnTo>
                      <a:pt x="33" y="14"/>
                    </a:lnTo>
                    <a:lnTo>
                      <a:pt x="34" y="14"/>
                    </a:lnTo>
                    <a:lnTo>
                      <a:pt x="39" y="9"/>
                    </a:lnTo>
                    <a:lnTo>
                      <a:pt x="38" y="3"/>
                    </a:lnTo>
                    <a:lnTo>
                      <a:pt x="33" y="0"/>
                    </a:lnTo>
                    <a:lnTo>
                      <a:pt x="27"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7" name="Freeform 1042">
                <a:extLst>
                  <a:ext uri="{FF2B5EF4-FFF2-40B4-BE49-F238E27FC236}">
                    <a16:creationId xmlns:a16="http://schemas.microsoft.com/office/drawing/2014/main" id="{22AD9236-F312-4875-9B05-1822B51F6204}"/>
                  </a:ext>
                </a:extLst>
              </p:cNvPr>
              <p:cNvSpPr>
                <a:spLocks/>
              </p:cNvSpPr>
              <p:nvPr/>
            </p:nvSpPr>
            <p:spPr bwMode="auto">
              <a:xfrm>
                <a:off x="828" y="1942"/>
                <a:ext cx="19" cy="12"/>
              </a:xfrm>
              <a:custGeom>
                <a:avLst/>
                <a:gdLst>
                  <a:gd name="T0" fmla="*/ 1 w 37"/>
                  <a:gd name="T1" fmla="*/ 0 h 25"/>
                  <a:gd name="T2" fmla="*/ 1 w 37"/>
                  <a:gd name="T3" fmla="*/ 0 h 25"/>
                  <a:gd name="T4" fmla="*/ 0 w 37"/>
                  <a:gd name="T5" fmla="*/ 0 h 25"/>
                  <a:gd name="T6" fmla="*/ 1 w 37"/>
                  <a:gd name="T7" fmla="*/ 0 h 25"/>
                  <a:gd name="T8" fmla="*/ 1 w 37"/>
                  <a:gd name="T9" fmla="*/ 0 h 25"/>
                  <a:gd name="T10" fmla="*/ 1 w 37"/>
                  <a:gd name="T11" fmla="*/ 0 h 25"/>
                  <a:gd name="T12" fmla="*/ 1 w 37"/>
                  <a:gd name="T13" fmla="*/ 0 h 25"/>
                  <a:gd name="T14" fmla="*/ 1 w 37"/>
                  <a:gd name="T15" fmla="*/ 0 h 25"/>
                  <a:gd name="T16" fmla="*/ 1 w 37"/>
                  <a:gd name="T17" fmla="*/ 0 h 25"/>
                  <a:gd name="T18" fmla="*/ 1 w 37"/>
                  <a:gd name="T19" fmla="*/ 0 h 25"/>
                  <a:gd name="T20" fmla="*/ 1 w 37"/>
                  <a:gd name="T21" fmla="*/ 0 h 25"/>
                  <a:gd name="T22" fmla="*/ 1 w 37"/>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5">
                    <a:moveTo>
                      <a:pt x="30" y="0"/>
                    </a:moveTo>
                    <a:lnTo>
                      <a:pt x="28" y="2"/>
                    </a:lnTo>
                    <a:lnTo>
                      <a:pt x="0" y="11"/>
                    </a:lnTo>
                    <a:lnTo>
                      <a:pt x="5" y="25"/>
                    </a:lnTo>
                    <a:lnTo>
                      <a:pt x="33" y="15"/>
                    </a:lnTo>
                    <a:lnTo>
                      <a:pt x="30" y="17"/>
                    </a:lnTo>
                    <a:lnTo>
                      <a:pt x="33" y="15"/>
                    </a:lnTo>
                    <a:lnTo>
                      <a:pt x="37" y="12"/>
                    </a:lnTo>
                    <a:lnTo>
                      <a:pt x="37" y="6"/>
                    </a:lnTo>
                    <a:lnTo>
                      <a:pt x="34" y="3"/>
                    </a:lnTo>
                    <a:lnTo>
                      <a:pt x="28" y="2"/>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8" name="Freeform 1043">
                <a:extLst>
                  <a:ext uri="{FF2B5EF4-FFF2-40B4-BE49-F238E27FC236}">
                    <a16:creationId xmlns:a16="http://schemas.microsoft.com/office/drawing/2014/main" id="{7DC3E0B7-C50E-4AD7-BC2E-E134B0F3C80A}"/>
                  </a:ext>
                </a:extLst>
              </p:cNvPr>
              <p:cNvSpPr>
                <a:spLocks/>
              </p:cNvSpPr>
              <p:nvPr/>
            </p:nvSpPr>
            <p:spPr bwMode="auto">
              <a:xfrm>
                <a:off x="843" y="1942"/>
                <a:ext cx="19" cy="8"/>
              </a:xfrm>
              <a:custGeom>
                <a:avLst/>
                <a:gdLst>
                  <a:gd name="T0" fmla="*/ 1 w 38"/>
                  <a:gd name="T1" fmla="*/ 0 h 17"/>
                  <a:gd name="T2" fmla="*/ 1 w 38"/>
                  <a:gd name="T3" fmla="*/ 0 h 17"/>
                  <a:gd name="T4" fmla="*/ 0 w 38"/>
                  <a:gd name="T5" fmla="*/ 0 h 17"/>
                  <a:gd name="T6" fmla="*/ 0 w 38"/>
                  <a:gd name="T7" fmla="*/ 0 h 17"/>
                  <a:gd name="T8" fmla="*/ 1 w 38"/>
                  <a:gd name="T9" fmla="*/ 0 h 17"/>
                  <a:gd name="T10" fmla="*/ 1 w 38"/>
                  <a:gd name="T11" fmla="*/ 0 h 17"/>
                  <a:gd name="T12" fmla="*/ 1 w 38"/>
                  <a:gd name="T13" fmla="*/ 0 h 17"/>
                  <a:gd name="T14" fmla="*/ 1 w 38"/>
                  <a:gd name="T15" fmla="*/ 0 h 17"/>
                  <a:gd name="T16" fmla="*/ 1 w 38"/>
                  <a:gd name="T17" fmla="*/ 0 h 17"/>
                  <a:gd name="T18" fmla="*/ 1 w 38"/>
                  <a:gd name="T19" fmla="*/ 0 h 17"/>
                  <a:gd name="T20" fmla="*/ 1 w 38"/>
                  <a:gd name="T21" fmla="*/ 0 h 17"/>
                  <a:gd name="T22" fmla="*/ 1 w 3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17">
                    <a:moveTo>
                      <a:pt x="31" y="2"/>
                    </a:moveTo>
                    <a:lnTo>
                      <a:pt x="30" y="0"/>
                    </a:lnTo>
                    <a:lnTo>
                      <a:pt x="0" y="0"/>
                    </a:lnTo>
                    <a:lnTo>
                      <a:pt x="0" y="17"/>
                    </a:lnTo>
                    <a:lnTo>
                      <a:pt x="30" y="17"/>
                    </a:lnTo>
                    <a:lnTo>
                      <a:pt x="29" y="15"/>
                    </a:lnTo>
                    <a:lnTo>
                      <a:pt x="30" y="17"/>
                    </a:lnTo>
                    <a:lnTo>
                      <a:pt x="36" y="14"/>
                    </a:lnTo>
                    <a:lnTo>
                      <a:pt x="38" y="9"/>
                    </a:lnTo>
                    <a:lnTo>
                      <a:pt x="36" y="3"/>
                    </a:lnTo>
                    <a:lnTo>
                      <a:pt x="30" y="0"/>
                    </a:lnTo>
                    <a:lnTo>
                      <a:pt x="3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9" name="Freeform 1044">
                <a:extLst>
                  <a:ext uri="{FF2B5EF4-FFF2-40B4-BE49-F238E27FC236}">
                    <a16:creationId xmlns:a16="http://schemas.microsoft.com/office/drawing/2014/main" id="{1E35D771-2C06-450D-9837-B50E6E7E8ABC}"/>
                  </a:ext>
                </a:extLst>
              </p:cNvPr>
              <p:cNvSpPr>
                <a:spLocks/>
              </p:cNvSpPr>
              <p:nvPr/>
            </p:nvSpPr>
            <p:spPr bwMode="auto">
              <a:xfrm>
                <a:off x="858" y="1943"/>
                <a:ext cx="16" cy="9"/>
              </a:xfrm>
              <a:custGeom>
                <a:avLst/>
                <a:gdLst>
                  <a:gd name="T0" fmla="*/ 0 w 33"/>
                  <a:gd name="T1" fmla="*/ 1 h 18"/>
                  <a:gd name="T2" fmla="*/ 0 w 33"/>
                  <a:gd name="T3" fmla="*/ 1 h 18"/>
                  <a:gd name="T4" fmla="*/ 0 w 33"/>
                  <a:gd name="T5" fmla="*/ 0 h 18"/>
                  <a:gd name="T6" fmla="*/ 0 w 33"/>
                  <a:gd name="T7" fmla="*/ 1 h 18"/>
                  <a:gd name="T8" fmla="*/ 0 w 33"/>
                  <a:gd name="T9" fmla="*/ 1 h 18"/>
                  <a:gd name="T10" fmla="*/ 0 w 33"/>
                  <a:gd name="T11" fmla="*/ 1 h 18"/>
                  <a:gd name="T12" fmla="*/ 0 w 33"/>
                  <a:gd name="T13" fmla="*/ 1 h 18"/>
                  <a:gd name="T14" fmla="*/ 0 w 33"/>
                  <a:gd name="T15" fmla="*/ 1 h 18"/>
                  <a:gd name="T16" fmla="*/ 0 w 33"/>
                  <a:gd name="T17" fmla="*/ 1 h 18"/>
                  <a:gd name="T18" fmla="*/ 0 w 33"/>
                  <a:gd name="T19" fmla="*/ 1 h 18"/>
                  <a:gd name="T20" fmla="*/ 0 w 33"/>
                  <a:gd name="T21" fmla="*/ 1 h 18"/>
                  <a:gd name="T22" fmla="*/ 0 w 33"/>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18">
                    <a:moveTo>
                      <a:pt x="29" y="4"/>
                    </a:moveTo>
                    <a:lnTo>
                      <a:pt x="28" y="4"/>
                    </a:lnTo>
                    <a:lnTo>
                      <a:pt x="2" y="0"/>
                    </a:lnTo>
                    <a:lnTo>
                      <a:pt x="0" y="13"/>
                    </a:lnTo>
                    <a:lnTo>
                      <a:pt x="25" y="18"/>
                    </a:lnTo>
                    <a:lnTo>
                      <a:pt x="24" y="18"/>
                    </a:lnTo>
                    <a:lnTo>
                      <a:pt x="25" y="18"/>
                    </a:lnTo>
                    <a:lnTo>
                      <a:pt x="31" y="17"/>
                    </a:lnTo>
                    <a:lnTo>
                      <a:pt x="33" y="12"/>
                    </a:lnTo>
                    <a:lnTo>
                      <a:pt x="32" y="7"/>
                    </a:lnTo>
                    <a:lnTo>
                      <a:pt x="28" y="4"/>
                    </a:lnTo>
                    <a:lnTo>
                      <a:pt x="2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0" name="Freeform 1045">
                <a:extLst>
                  <a:ext uri="{FF2B5EF4-FFF2-40B4-BE49-F238E27FC236}">
                    <a16:creationId xmlns:a16="http://schemas.microsoft.com/office/drawing/2014/main" id="{11D343DE-9D4B-4FDF-9270-EEA60DAC2C35}"/>
                  </a:ext>
                </a:extLst>
              </p:cNvPr>
              <p:cNvSpPr>
                <a:spLocks/>
              </p:cNvSpPr>
              <p:nvPr/>
            </p:nvSpPr>
            <p:spPr bwMode="auto">
              <a:xfrm>
                <a:off x="870" y="1945"/>
                <a:ext cx="17" cy="12"/>
              </a:xfrm>
              <a:custGeom>
                <a:avLst/>
                <a:gdLst>
                  <a:gd name="T0" fmla="*/ 0 w 35"/>
                  <a:gd name="T1" fmla="*/ 1 h 23"/>
                  <a:gd name="T2" fmla="*/ 0 w 35"/>
                  <a:gd name="T3" fmla="*/ 1 h 23"/>
                  <a:gd name="T4" fmla="*/ 0 w 35"/>
                  <a:gd name="T5" fmla="*/ 0 h 23"/>
                  <a:gd name="T6" fmla="*/ 0 w 35"/>
                  <a:gd name="T7" fmla="*/ 1 h 23"/>
                  <a:gd name="T8" fmla="*/ 0 w 35"/>
                  <a:gd name="T9" fmla="*/ 1 h 23"/>
                  <a:gd name="T10" fmla="*/ 0 w 35"/>
                  <a:gd name="T11" fmla="*/ 1 h 23"/>
                  <a:gd name="T12" fmla="*/ 0 w 35"/>
                  <a:gd name="T13" fmla="*/ 1 h 23"/>
                  <a:gd name="T14" fmla="*/ 0 w 35"/>
                  <a:gd name="T15" fmla="*/ 1 h 23"/>
                  <a:gd name="T16" fmla="*/ 0 w 35"/>
                  <a:gd name="T17" fmla="*/ 1 h 23"/>
                  <a:gd name="T18" fmla="*/ 0 w 35"/>
                  <a:gd name="T19" fmla="*/ 1 h 23"/>
                  <a:gd name="T20" fmla="*/ 0 w 35"/>
                  <a:gd name="T21" fmla="*/ 1 h 23"/>
                  <a:gd name="T22" fmla="*/ 0 w 35"/>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3">
                    <a:moveTo>
                      <a:pt x="31" y="9"/>
                    </a:moveTo>
                    <a:lnTo>
                      <a:pt x="30" y="9"/>
                    </a:lnTo>
                    <a:lnTo>
                      <a:pt x="5" y="0"/>
                    </a:lnTo>
                    <a:lnTo>
                      <a:pt x="0" y="14"/>
                    </a:lnTo>
                    <a:lnTo>
                      <a:pt x="26" y="23"/>
                    </a:lnTo>
                    <a:lnTo>
                      <a:pt x="24" y="23"/>
                    </a:lnTo>
                    <a:lnTo>
                      <a:pt x="26" y="23"/>
                    </a:lnTo>
                    <a:lnTo>
                      <a:pt x="31" y="22"/>
                    </a:lnTo>
                    <a:lnTo>
                      <a:pt x="35" y="18"/>
                    </a:lnTo>
                    <a:lnTo>
                      <a:pt x="35" y="13"/>
                    </a:lnTo>
                    <a:lnTo>
                      <a:pt x="30" y="9"/>
                    </a:lnTo>
                    <a:lnTo>
                      <a:pt x="3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1" name="Freeform 1046">
                <a:extLst>
                  <a:ext uri="{FF2B5EF4-FFF2-40B4-BE49-F238E27FC236}">
                    <a16:creationId xmlns:a16="http://schemas.microsoft.com/office/drawing/2014/main" id="{F7E3E90F-FD29-4B14-BF1B-6E13DF689FFF}"/>
                  </a:ext>
                </a:extLst>
              </p:cNvPr>
              <p:cNvSpPr>
                <a:spLocks/>
              </p:cNvSpPr>
              <p:nvPr/>
            </p:nvSpPr>
            <p:spPr bwMode="auto">
              <a:xfrm>
                <a:off x="882" y="1950"/>
                <a:ext cx="17" cy="12"/>
              </a:xfrm>
              <a:custGeom>
                <a:avLst/>
                <a:gdLst>
                  <a:gd name="T0" fmla="*/ 0 w 35"/>
                  <a:gd name="T1" fmla="*/ 0 h 26"/>
                  <a:gd name="T2" fmla="*/ 0 w 35"/>
                  <a:gd name="T3" fmla="*/ 0 h 26"/>
                  <a:gd name="T4" fmla="*/ 0 w 35"/>
                  <a:gd name="T5" fmla="*/ 0 h 26"/>
                  <a:gd name="T6" fmla="*/ 0 w 35"/>
                  <a:gd name="T7" fmla="*/ 0 h 26"/>
                  <a:gd name="T8" fmla="*/ 0 w 35"/>
                  <a:gd name="T9" fmla="*/ 0 h 26"/>
                  <a:gd name="T10" fmla="*/ 0 w 35"/>
                  <a:gd name="T11" fmla="*/ 0 h 26"/>
                  <a:gd name="T12" fmla="*/ 0 w 35"/>
                  <a:gd name="T13" fmla="*/ 0 h 26"/>
                  <a:gd name="T14" fmla="*/ 0 w 35"/>
                  <a:gd name="T15" fmla="*/ 0 h 26"/>
                  <a:gd name="T16" fmla="*/ 0 w 35"/>
                  <a:gd name="T17" fmla="*/ 0 h 26"/>
                  <a:gd name="T18" fmla="*/ 0 w 35"/>
                  <a:gd name="T19" fmla="*/ 0 h 26"/>
                  <a:gd name="T20" fmla="*/ 0 w 35"/>
                  <a:gd name="T21" fmla="*/ 0 h 26"/>
                  <a:gd name="T22" fmla="*/ 0 w 35"/>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6">
                    <a:moveTo>
                      <a:pt x="32" y="13"/>
                    </a:moveTo>
                    <a:lnTo>
                      <a:pt x="30" y="12"/>
                    </a:lnTo>
                    <a:lnTo>
                      <a:pt x="7" y="0"/>
                    </a:lnTo>
                    <a:lnTo>
                      <a:pt x="0" y="14"/>
                    </a:lnTo>
                    <a:lnTo>
                      <a:pt x="24" y="26"/>
                    </a:lnTo>
                    <a:lnTo>
                      <a:pt x="22" y="25"/>
                    </a:lnTo>
                    <a:lnTo>
                      <a:pt x="24" y="26"/>
                    </a:lnTo>
                    <a:lnTo>
                      <a:pt x="29" y="26"/>
                    </a:lnTo>
                    <a:lnTo>
                      <a:pt x="34" y="22"/>
                    </a:lnTo>
                    <a:lnTo>
                      <a:pt x="35" y="17"/>
                    </a:lnTo>
                    <a:lnTo>
                      <a:pt x="30" y="12"/>
                    </a:lnTo>
                    <a:lnTo>
                      <a:pt x="3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2" name="Freeform 1047">
                <a:extLst>
                  <a:ext uri="{FF2B5EF4-FFF2-40B4-BE49-F238E27FC236}">
                    <a16:creationId xmlns:a16="http://schemas.microsoft.com/office/drawing/2014/main" id="{103C990B-010C-49C8-ABC7-291A423E7DBE}"/>
                  </a:ext>
                </a:extLst>
              </p:cNvPr>
              <p:cNvSpPr>
                <a:spLocks/>
              </p:cNvSpPr>
              <p:nvPr/>
            </p:nvSpPr>
            <p:spPr bwMode="auto">
              <a:xfrm>
                <a:off x="893" y="1956"/>
                <a:ext cx="15" cy="14"/>
              </a:xfrm>
              <a:custGeom>
                <a:avLst/>
                <a:gdLst>
                  <a:gd name="T0" fmla="*/ 1 w 30"/>
                  <a:gd name="T1" fmla="*/ 0 h 29"/>
                  <a:gd name="T2" fmla="*/ 1 w 30"/>
                  <a:gd name="T3" fmla="*/ 0 h 29"/>
                  <a:gd name="T4" fmla="*/ 1 w 30"/>
                  <a:gd name="T5" fmla="*/ 0 h 29"/>
                  <a:gd name="T6" fmla="*/ 0 w 30"/>
                  <a:gd name="T7" fmla="*/ 0 h 29"/>
                  <a:gd name="T8" fmla="*/ 1 w 30"/>
                  <a:gd name="T9" fmla="*/ 0 h 29"/>
                  <a:gd name="T10" fmla="*/ 1 w 30"/>
                  <a:gd name="T11" fmla="*/ 0 h 29"/>
                  <a:gd name="T12" fmla="*/ 1 w 30"/>
                  <a:gd name="T13" fmla="*/ 0 h 29"/>
                  <a:gd name="T14" fmla="*/ 1 w 30"/>
                  <a:gd name="T15" fmla="*/ 0 h 29"/>
                  <a:gd name="T16" fmla="*/ 1 w 30"/>
                  <a:gd name="T17" fmla="*/ 0 h 29"/>
                  <a:gd name="T18" fmla="*/ 1 w 30"/>
                  <a:gd name="T19" fmla="*/ 0 h 29"/>
                  <a:gd name="T20" fmla="*/ 1 w 30"/>
                  <a:gd name="T21" fmla="*/ 0 h 29"/>
                  <a:gd name="T22" fmla="*/ 1 w 30"/>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30" y="19"/>
                    </a:moveTo>
                    <a:lnTo>
                      <a:pt x="28" y="16"/>
                    </a:lnTo>
                    <a:lnTo>
                      <a:pt x="10" y="0"/>
                    </a:lnTo>
                    <a:lnTo>
                      <a:pt x="0" y="12"/>
                    </a:lnTo>
                    <a:lnTo>
                      <a:pt x="19" y="28"/>
                    </a:lnTo>
                    <a:lnTo>
                      <a:pt x="16" y="25"/>
                    </a:lnTo>
                    <a:lnTo>
                      <a:pt x="19" y="28"/>
                    </a:lnTo>
                    <a:lnTo>
                      <a:pt x="25" y="29"/>
                    </a:lnTo>
                    <a:lnTo>
                      <a:pt x="29" y="27"/>
                    </a:lnTo>
                    <a:lnTo>
                      <a:pt x="30" y="21"/>
                    </a:lnTo>
                    <a:lnTo>
                      <a:pt x="28" y="16"/>
                    </a:lnTo>
                    <a:lnTo>
                      <a:pt x="3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3" name="Freeform 1048">
                <a:extLst>
                  <a:ext uri="{FF2B5EF4-FFF2-40B4-BE49-F238E27FC236}">
                    <a16:creationId xmlns:a16="http://schemas.microsoft.com/office/drawing/2014/main" id="{CD1A6774-20AC-48EB-B77D-0F649E74C307}"/>
                  </a:ext>
                </a:extLst>
              </p:cNvPr>
              <p:cNvSpPr>
                <a:spLocks/>
              </p:cNvSpPr>
              <p:nvPr/>
            </p:nvSpPr>
            <p:spPr bwMode="auto">
              <a:xfrm>
                <a:off x="901" y="1965"/>
                <a:ext cx="11" cy="14"/>
              </a:xfrm>
              <a:custGeom>
                <a:avLst/>
                <a:gdLst>
                  <a:gd name="T0" fmla="*/ 0 w 24"/>
                  <a:gd name="T1" fmla="*/ 1 h 27"/>
                  <a:gd name="T2" fmla="*/ 0 w 24"/>
                  <a:gd name="T3" fmla="*/ 1 h 27"/>
                  <a:gd name="T4" fmla="*/ 0 w 24"/>
                  <a:gd name="T5" fmla="*/ 0 h 27"/>
                  <a:gd name="T6" fmla="*/ 0 w 24"/>
                  <a:gd name="T7" fmla="*/ 1 h 27"/>
                  <a:gd name="T8" fmla="*/ 0 w 24"/>
                  <a:gd name="T9" fmla="*/ 1 h 27"/>
                  <a:gd name="T10" fmla="*/ 0 w 24"/>
                  <a:gd name="T11" fmla="*/ 1 h 27"/>
                  <a:gd name="T12" fmla="*/ 0 w 24"/>
                  <a:gd name="T13" fmla="*/ 1 h 27"/>
                  <a:gd name="T14" fmla="*/ 0 w 24"/>
                  <a:gd name="T15" fmla="*/ 1 h 27"/>
                  <a:gd name="T16" fmla="*/ 0 w 24"/>
                  <a:gd name="T17" fmla="*/ 1 h 27"/>
                  <a:gd name="T18" fmla="*/ 0 w 24"/>
                  <a:gd name="T19" fmla="*/ 1 h 27"/>
                  <a:gd name="T20" fmla="*/ 0 w 24"/>
                  <a:gd name="T21" fmla="*/ 1 h 27"/>
                  <a:gd name="T22" fmla="*/ 0 w 24"/>
                  <a:gd name="T23" fmla="*/ 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7">
                    <a:moveTo>
                      <a:pt x="24" y="19"/>
                    </a:moveTo>
                    <a:lnTo>
                      <a:pt x="24" y="16"/>
                    </a:lnTo>
                    <a:lnTo>
                      <a:pt x="14" y="0"/>
                    </a:lnTo>
                    <a:lnTo>
                      <a:pt x="0" y="6"/>
                    </a:lnTo>
                    <a:lnTo>
                      <a:pt x="10" y="23"/>
                    </a:lnTo>
                    <a:lnTo>
                      <a:pt x="10" y="19"/>
                    </a:lnTo>
                    <a:lnTo>
                      <a:pt x="10" y="23"/>
                    </a:lnTo>
                    <a:lnTo>
                      <a:pt x="14" y="27"/>
                    </a:lnTo>
                    <a:lnTo>
                      <a:pt x="20" y="26"/>
                    </a:lnTo>
                    <a:lnTo>
                      <a:pt x="24" y="21"/>
                    </a:lnTo>
                    <a:lnTo>
                      <a:pt x="24" y="16"/>
                    </a:lnTo>
                    <a:lnTo>
                      <a:pt x="2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4" name="Freeform 1049">
                <a:extLst>
                  <a:ext uri="{FF2B5EF4-FFF2-40B4-BE49-F238E27FC236}">
                    <a16:creationId xmlns:a16="http://schemas.microsoft.com/office/drawing/2014/main" id="{68A85584-7ABE-436A-B0E9-DA291C4137B6}"/>
                  </a:ext>
                </a:extLst>
              </p:cNvPr>
              <p:cNvSpPr>
                <a:spLocks/>
              </p:cNvSpPr>
              <p:nvPr/>
            </p:nvSpPr>
            <p:spPr bwMode="auto">
              <a:xfrm>
                <a:off x="905" y="1975"/>
                <a:ext cx="9" cy="14"/>
              </a:xfrm>
              <a:custGeom>
                <a:avLst/>
                <a:gdLst>
                  <a:gd name="T0" fmla="*/ 1 w 17"/>
                  <a:gd name="T1" fmla="*/ 1 h 28"/>
                  <a:gd name="T2" fmla="*/ 1 w 17"/>
                  <a:gd name="T3" fmla="*/ 1 h 28"/>
                  <a:gd name="T4" fmla="*/ 1 w 17"/>
                  <a:gd name="T5" fmla="*/ 0 h 28"/>
                  <a:gd name="T6" fmla="*/ 0 w 17"/>
                  <a:gd name="T7" fmla="*/ 0 h 28"/>
                  <a:gd name="T8" fmla="*/ 1 w 17"/>
                  <a:gd name="T9" fmla="*/ 1 h 28"/>
                  <a:gd name="T10" fmla="*/ 1 w 17"/>
                  <a:gd name="T11" fmla="*/ 1 h 28"/>
                  <a:gd name="T12" fmla="*/ 1 w 17"/>
                  <a:gd name="T13" fmla="*/ 1 h 28"/>
                  <a:gd name="T14" fmla="*/ 1 w 17"/>
                  <a:gd name="T15" fmla="*/ 1 h 28"/>
                  <a:gd name="T16" fmla="*/ 1 w 17"/>
                  <a:gd name="T17" fmla="*/ 1 h 28"/>
                  <a:gd name="T18" fmla="*/ 1 w 17"/>
                  <a:gd name="T19" fmla="*/ 1 h 28"/>
                  <a:gd name="T20" fmla="*/ 1 w 17"/>
                  <a:gd name="T21" fmla="*/ 1 h 28"/>
                  <a:gd name="T22" fmla="*/ 1 w 17"/>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28">
                    <a:moveTo>
                      <a:pt x="17" y="21"/>
                    </a:moveTo>
                    <a:lnTo>
                      <a:pt x="16" y="21"/>
                    </a:lnTo>
                    <a:lnTo>
                      <a:pt x="14" y="0"/>
                    </a:lnTo>
                    <a:lnTo>
                      <a:pt x="0" y="0"/>
                    </a:lnTo>
                    <a:lnTo>
                      <a:pt x="2" y="21"/>
                    </a:lnTo>
                    <a:lnTo>
                      <a:pt x="1" y="21"/>
                    </a:lnTo>
                    <a:lnTo>
                      <a:pt x="2" y="21"/>
                    </a:lnTo>
                    <a:lnTo>
                      <a:pt x="4" y="25"/>
                    </a:lnTo>
                    <a:lnTo>
                      <a:pt x="9" y="28"/>
                    </a:lnTo>
                    <a:lnTo>
                      <a:pt x="14" y="25"/>
                    </a:lnTo>
                    <a:lnTo>
                      <a:pt x="16" y="21"/>
                    </a:lnTo>
                    <a:lnTo>
                      <a:pt x="1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5" name="Freeform 1050">
                <a:extLst>
                  <a:ext uri="{FF2B5EF4-FFF2-40B4-BE49-F238E27FC236}">
                    <a16:creationId xmlns:a16="http://schemas.microsoft.com/office/drawing/2014/main" id="{DE2CBCB7-1F3C-4D40-B09F-5FC17E4B4511}"/>
                  </a:ext>
                </a:extLst>
              </p:cNvPr>
              <p:cNvSpPr>
                <a:spLocks/>
              </p:cNvSpPr>
              <p:nvPr/>
            </p:nvSpPr>
            <p:spPr bwMode="auto">
              <a:xfrm>
                <a:off x="906" y="1985"/>
                <a:ext cx="8" cy="15"/>
              </a:xfrm>
              <a:custGeom>
                <a:avLst/>
                <a:gdLst>
                  <a:gd name="T0" fmla="*/ 1 w 16"/>
                  <a:gd name="T1" fmla="*/ 1 h 29"/>
                  <a:gd name="T2" fmla="*/ 1 w 16"/>
                  <a:gd name="T3" fmla="*/ 1 h 29"/>
                  <a:gd name="T4" fmla="*/ 1 w 16"/>
                  <a:gd name="T5" fmla="*/ 0 h 29"/>
                  <a:gd name="T6" fmla="*/ 0 w 16"/>
                  <a:gd name="T7" fmla="*/ 0 h 29"/>
                  <a:gd name="T8" fmla="*/ 0 w 16"/>
                  <a:gd name="T9" fmla="*/ 1 h 29"/>
                  <a:gd name="T10" fmla="*/ 1 w 16"/>
                  <a:gd name="T11" fmla="*/ 1 h 29"/>
                  <a:gd name="T12" fmla="*/ 0 w 16"/>
                  <a:gd name="T13" fmla="*/ 1 h 29"/>
                  <a:gd name="T14" fmla="*/ 1 w 16"/>
                  <a:gd name="T15" fmla="*/ 1 h 29"/>
                  <a:gd name="T16" fmla="*/ 1 w 16"/>
                  <a:gd name="T17" fmla="*/ 1 h 29"/>
                  <a:gd name="T18" fmla="*/ 1 w 16"/>
                  <a:gd name="T19" fmla="*/ 1 h 29"/>
                  <a:gd name="T20" fmla="*/ 1 w 16"/>
                  <a:gd name="T21" fmla="*/ 1 h 29"/>
                  <a:gd name="T22" fmla="*/ 1 w 16"/>
                  <a:gd name="T23" fmla="*/ 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29">
                    <a:moveTo>
                      <a:pt x="15" y="21"/>
                    </a:moveTo>
                    <a:lnTo>
                      <a:pt x="16" y="21"/>
                    </a:lnTo>
                    <a:lnTo>
                      <a:pt x="16" y="0"/>
                    </a:lnTo>
                    <a:lnTo>
                      <a:pt x="0" y="0"/>
                    </a:lnTo>
                    <a:lnTo>
                      <a:pt x="0" y="21"/>
                    </a:lnTo>
                    <a:lnTo>
                      <a:pt x="1" y="21"/>
                    </a:lnTo>
                    <a:lnTo>
                      <a:pt x="0" y="21"/>
                    </a:lnTo>
                    <a:lnTo>
                      <a:pt x="2" y="26"/>
                    </a:lnTo>
                    <a:lnTo>
                      <a:pt x="8" y="29"/>
                    </a:lnTo>
                    <a:lnTo>
                      <a:pt x="14" y="26"/>
                    </a:lnTo>
                    <a:lnTo>
                      <a:pt x="16" y="21"/>
                    </a:lnTo>
                    <a:lnTo>
                      <a:pt x="15"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6" name="Freeform 1051">
                <a:extLst>
                  <a:ext uri="{FF2B5EF4-FFF2-40B4-BE49-F238E27FC236}">
                    <a16:creationId xmlns:a16="http://schemas.microsoft.com/office/drawing/2014/main" id="{E511A953-D7AD-43DD-99C1-C919AA6B7597}"/>
                  </a:ext>
                </a:extLst>
              </p:cNvPr>
              <p:cNvSpPr>
                <a:spLocks/>
              </p:cNvSpPr>
              <p:nvPr/>
            </p:nvSpPr>
            <p:spPr bwMode="auto">
              <a:xfrm>
                <a:off x="905" y="1996"/>
                <a:ext cx="8" cy="15"/>
              </a:xfrm>
              <a:custGeom>
                <a:avLst/>
                <a:gdLst>
                  <a:gd name="T0" fmla="*/ 1 w 16"/>
                  <a:gd name="T1" fmla="*/ 1 h 30"/>
                  <a:gd name="T2" fmla="*/ 1 w 16"/>
                  <a:gd name="T3" fmla="*/ 1 h 30"/>
                  <a:gd name="T4" fmla="*/ 1 w 16"/>
                  <a:gd name="T5" fmla="*/ 0 h 30"/>
                  <a:gd name="T6" fmla="*/ 1 w 16"/>
                  <a:gd name="T7" fmla="*/ 0 h 30"/>
                  <a:gd name="T8" fmla="*/ 0 w 16"/>
                  <a:gd name="T9" fmla="*/ 1 h 30"/>
                  <a:gd name="T10" fmla="*/ 0 w 16"/>
                  <a:gd name="T11" fmla="*/ 1 h 30"/>
                  <a:gd name="T12" fmla="*/ 0 w 16"/>
                  <a:gd name="T13" fmla="*/ 1 h 30"/>
                  <a:gd name="T14" fmla="*/ 1 w 16"/>
                  <a:gd name="T15" fmla="*/ 1 h 30"/>
                  <a:gd name="T16" fmla="*/ 1 w 16"/>
                  <a:gd name="T17" fmla="*/ 1 h 30"/>
                  <a:gd name="T18" fmla="*/ 1 w 16"/>
                  <a:gd name="T19" fmla="*/ 1 h 30"/>
                  <a:gd name="T20" fmla="*/ 1 w 16"/>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0">
                    <a:moveTo>
                      <a:pt x="14" y="23"/>
                    </a:moveTo>
                    <a:lnTo>
                      <a:pt x="14" y="23"/>
                    </a:lnTo>
                    <a:lnTo>
                      <a:pt x="16" y="0"/>
                    </a:lnTo>
                    <a:lnTo>
                      <a:pt x="2" y="0"/>
                    </a:lnTo>
                    <a:lnTo>
                      <a:pt x="0" y="23"/>
                    </a:lnTo>
                    <a:lnTo>
                      <a:pt x="2" y="27"/>
                    </a:lnTo>
                    <a:lnTo>
                      <a:pt x="7" y="30"/>
                    </a:lnTo>
                    <a:lnTo>
                      <a:pt x="11" y="27"/>
                    </a:lnTo>
                    <a:lnTo>
                      <a:pt x="1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7" name="Freeform 1052">
                <a:extLst>
                  <a:ext uri="{FF2B5EF4-FFF2-40B4-BE49-F238E27FC236}">
                    <a16:creationId xmlns:a16="http://schemas.microsoft.com/office/drawing/2014/main" id="{13307AA1-336B-4EBF-900D-40505CF8A430}"/>
                  </a:ext>
                </a:extLst>
              </p:cNvPr>
              <p:cNvSpPr>
                <a:spLocks/>
              </p:cNvSpPr>
              <p:nvPr/>
            </p:nvSpPr>
            <p:spPr bwMode="auto">
              <a:xfrm>
                <a:off x="905" y="2007"/>
                <a:ext cx="8" cy="14"/>
              </a:xfrm>
              <a:custGeom>
                <a:avLst/>
                <a:gdLst>
                  <a:gd name="T0" fmla="*/ 1 w 16"/>
                  <a:gd name="T1" fmla="*/ 1 h 27"/>
                  <a:gd name="T2" fmla="*/ 1 w 16"/>
                  <a:gd name="T3" fmla="*/ 1 h 27"/>
                  <a:gd name="T4" fmla="*/ 1 w 16"/>
                  <a:gd name="T5" fmla="*/ 0 h 27"/>
                  <a:gd name="T6" fmla="*/ 0 w 16"/>
                  <a:gd name="T7" fmla="*/ 0 h 27"/>
                  <a:gd name="T8" fmla="*/ 1 w 16"/>
                  <a:gd name="T9" fmla="*/ 1 h 27"/>
                  <a:gd name="T10" fmla="*/ 1 w 16"/>
                  <a:gd name="T11" fmla="*/ 1 h 27"/>
                  <a:gd name="T12" fmla="*/ 1 w 16"/>
                  <a:gd name="T13" fmla="*/ 1 h 27"/>
                  <a:gd name="T14" fmla="*/ 1 w 16"/>
                  <a:gd name="T15" fmla="*/ 1 h 27"/>
                  <a:gd name="T16" fmla="*/ 1 w 16"/>
                  <a:gd name="T17" fmla="*/ 1 h 27"/>
                  <a:gd name="T18" fmla="*/ 1 w 16"/>
                  <a:gd name="T19" fmla="*/ 1 h 27"/>
                  <a:gd name="T20" fmla="*/ 1 w 16"/>
                  <a:gd name="T21" fmla="*/ 1 h 27"/>
                  <a:gd name="T22" fmla="*/ 1 w 16"/>
                  <a:gd name="T23" fmla="*/ 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27">
                    <a:moveTo>
                      <a:pt x="16" y="18"/>
                    </a:moveTo>
                    <a:lnTo>
                      <a:pt x="16" y="20"/>
                    </a:lnTo>
                    <a:lnTo>
                      <a:pt x="14" y="0"/>
                    </a:lnTo>
                    <a:lnTo>
                      <a:pt x="0" y="0"/>
                    </a:lnTo>
                    <a:lnTo>
                      <a:pt x="2" y="20"/>
                    </a:lnTo>
                    <a:lnTo>
                      <a:pt x="2" y="23"/>
                    </a:lnTo>
                    <a:lnTo>
                      <a:pt x="2" y="20"/>
                    </a:lnTo>
                    <a:lnTo>
                      <a:pt x="4" y="25"/>
                    </a:lnTo>
                    <a:lnTo>
                      <a:pt x="9" y="27"/>
                    </a:lnTo>
                    <a:lnTo>
                      <a:pt x="14" y="25"/>
                    </a:lnTo>
                    <a:lnTo>
                      <a:pt x="16" y="20"/>
                    </a:lnTo>
                    <a:lnTo>
                      <a:pt x="1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8" name="Freeform 1053">
                <a:extLst>
                  <a:ext uri="{FF2B5EF4-FFF2-40B4-BE49-F238E27FC236}">
                    <a16:creationId xmlns:a16="http://schemas.microsoft.com/office/drawing/2014/main" id="{57DCC75B-4C53-49C7-BB42-EA3EAA67ABF9}"/>
                  </a:ext>
                </a:extLst>
              </p:cNvPr>
              <p:cNvSpPr>
                <a:spLocks/>
              </p:cNvSpPr>
              <p:nvPr/>
            </p:nvSpPr>
            <p:spPr bwMode="auto">
              <a:xfrm>
                <a:off x="907" y="2017"/>
                <a:ext cx="10" cy="15"/>
              </a:xfrm>
              <a:custGeom>
                <a:avLst/>
                <a:gdLst>
                  <a:gd name="T0" fmla="*/ 0 w 21"/>
                  <a:gd name="T1" fmla="*/ 1 h 30"/>
                  <a:gd name="T2" fmla="*/ 0 w 21"/>
                  <a:gd name="T3" fmla="*/ 1 h 30"/>
                  <a:gd name="T4" fmla="*/ 0 w 21"/>
                  <a:gd name="T5" fmla="*/ 0 h 30"/>
                  <a:gd name="T6" fmla="*/ 0 w 21"/>
                  <a:gd name="T7" fmla="*/ 1 h 30"/>
                  <a:gd name="T8" fmla="*/ 0 w 21"/>
                  <a:gd name="T9" fmla="*/ 1 h 30"/>
                  <a:gd name="T10" fmla="*/ 0 w 21"/>
                  <a:gd name="T11" fmla="*/ 1 h 30"/>
                  <a:gd name="T12" fmla="*/ 0 w 21"/>
                  <a:gd name="T13" fmla="*/ 1 h 30"/>
                  <a:gd name="T14" fmla="*/ 0 w 21"/>
                  <a:gd name="T15" fmla="*/ 1 h 30"/>
                  <a:gd name="T16" fmla="*/ 0 w 21"/>
                  <a:gd name="T17" fmla="*/ 1 h 30"/>
                  <a:gd name="T18" fmla="*/ 0 w 21"/>
                  <a:gd name="T19" fmla="*/ 1 h 30"/>
                  <a:gd name="T20" fmla="*/ 0 w 21"/>
                  <a:gd name="T21" fmla="*/ 1 h 30"/>
                  <a:gd name="T22" fmla="*/ 0 w 21"/>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30">
                    <a:moveTo>
                      <a:pt x="20" y="19"/>
                    </a:moveTo>
                    <a:lnTo>
                      <a:pt x="21" y="21"/>
                    </a:lnTo>
                    <a:lnTo>
                      <a:pt x="14" y="0"/>
                    </a:lnTo>
                    <a:lnTo>
                      <a:pt x="0" y="5"/>
                    </a:lnTo>
                    <a:lnTo>
                      <a:pt x="7" y="25"/>
                    </a:lnTo>
                    <a:lnTo>
                      <a:pt x="8" y="28"/>
                    </a:lnTo>
                    <a:lnTo>
                      <a:pt x="7" y="25"/>
                    </a:lnTo>
                    <a:lnTo>
                      <a:pt x="10" y="30"/>
                    </a:lnTo>
                    <a:lnTo>
                      <a:pt x="16" y="30"/>
                    </a:lnTo>
                    <a:lnTo>
                      <a:pt x="20" y="27"/>
                    </a:lnTo>
                    <a:lnTo>
                      <a:pt x="21" y="21"/>
                    </a:lnTo>
                    <a:lnTo>
                      <a:pt x="2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9" name="Freeform 1054">
                <a:extLst>
                  <a:ext uri="{FF2B5EF4-FFF2-40B4-BE49-F238E27FC236}">
                    <a16:creationId xmlns:a16="http://schemas.microsoft.com/office/drawing/2014/main" id="{6D5E6E66-28A8-450B-B540-D10FA198BA88}"/>
                  </a:ext>
                </a:extLst>
              </p:cNvPr>
              <p:cNvSpPr>
                <a:spLocks/>
              </p:cNvSpPr>
              <p:nvPr/>
            </p:nvSpPr>
            <p:spPr bwMode="auto">
              <a:xfrm>
                <a:off x="911" y="2026"/>
                <a:ext cx="13" cy="14"/>
              </a:xfrm>
              <a:custGeom>
                <a:avLst/>
                <a:gdLst>
                  <a:gd name="T0" fmla="*/ 0 w 27"/>
                  <a:gd name="T1" fmla="*/ 1 h 27"/>
                  <a:gd name="T2" fmla="*/ 0 w 27"/>
                  <a:gd name="T3" fmla="*/ 1 h 27"/>
                  <a:gd name="T4" fmla="*/ 0 w 27"/>
                  <a:gd name="T5" fmla="*/ 0 h 27"/>
                  <a:gd name="T6" fmla="*/ 0 w 27"/>
                  <a:gd name="T7" fmla="*/ 1 h 27"/>
                  <a:gd name="T8" fmla="*/ 0 w 27"/>
                  <a:gd name="T9" fmla="*/ 1 h 27"/>
                  <a:gd name="T10" fmla="*/ 0 w 27"/>
                  <a:gd name="T11" fmla="*/ 1 h 27"/>
                  <a:gd name="T12" fmla="*/ 0 w 27"/>
                  <a:gd name="T13" fmla="*/ 1 h 27"/>
                  <a:gd name="T14" fmla="*/ 0 w 27"/>
                  <a:gd name="T15" fmla="*/ 1 h 27"/>
                  <a:gd name="T16" fmla="*/ 0 w 27"/>
                  <a:gd name="T17" fmla="*/ 1 h 27"/>
                  <a:gd name="T18" fmla="*/ 0 w 27"/>
                  <a:gd name="T19" fmla="*/ 1 h 27"/>
                  <a:gd name="T20" fmla="*/ 0 w 27"/>
                  <a:gd name="T21" fmla="*/ 1 h 27"/>
                  <a:gd name="T22" fmla="*/ 0 w 27"/>
                  <a:gd name="T23" fmla="*/ 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7">
                    <a:moveTo>
                      <a:pt x="23" y="13"/>
                    </a:moveTo>
                    <a:lnTo>
                      <a:pt x="25" y="16"/>
                    </a:lnTo>
                    <a:lnTo>
                      <a:pt x="12" y="0"/>
                    </a:lnTo>
                    <a:lnTo>
                      <a:pt x="0" y="9"/>
                    </a:lnTo>
                    <a:lnTo>
                      <a:pt x="14" y="25"/>
                    </a:lnTo>
                    <a:lnTo>
                      <a:pt x="16" y="27"/>
                    </a:lnTo>
                    <a:lnTo>
                      <a:pt x="14" y="25"/>
                    </a:lnTo>
                    <a:lnTo>
                      <a:pt x="19" y="27"/>
                    </a:lnTo>
                    <a:lnTo>
                      <a:pt x="24" y="25"/>
                    </a:lnTo>
                    <a:lnTo>
                      <a:pt x="27" y="21"/>
                    </a:lnTo>
                    <a:lnTo>
                      <a:pt x="25" y="16"/>
                    </a:lnTo>
                    <a:lnTo>
                      <a:pt x="2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0" name="Freeform 1055">
                <a:extLst>
                  <a:ext uri="{FF2B5EF4-FFF2-40B4-BE49-F238E27FC236}">
                    <a16:creationId xmlns:a16="http://schemas.microsoft.com/office/drawing/2014/main" id="{E09DB28F-4423-4332-B9DE-7C415215EFC9}"/>
                  </a:ext>
                </a:extLst>
              </p:cNvPr>
              <p:cNvSpPr>
                <a:spLocks/>
              </p:cNvSpPr>
              <p:nvPr/>
            </p:nvSpPr>
            <p:spPr bwMode="auto">
              <a:xfrm>
                <a:off x="919" y="2033"/>
                <a:ext cx="18" cy="14"/>
              </a:xfrm>
              <a:custGeom>
                <a:avLst/>
                <a:gdLst>
                  <a:gd name="T0" fmla="*/ 0 w 37"/>
                  <a:gd name="T1" fmla="*/ 1 h 28"/>
                  <a:gd name="T2" fmla="*/ 0 w 37"/>
                  <a:gd name="T3" fmla="*/ 1 h 28"/>
                  <a:gd name="T4" fmla="*/ 0 w 37"/>
                  <a:gd name="T5" fmla="*/ 0 h 28"/>
                  <a:gd name="T6" fmla="*/ 0 w 37"/>
                  <a:gd name="T7" fmla="*/ 1 h 28"/>
                  <a:gd name="T8" fmla="*/ 0 w 37"/>
                  <a:gd name="T9" fmla="*/ 1 h 28"/>
                  <a:gd name="T10" fmla="*/ 0 w 37"/>
                  <a:gd name="T11" fmla="*/ 1 h 28"/>
                  <a:gd name="T12" fmla="*/ 0 w 37"/>
                  <a:gd name="T13" fmla="*/ 1 h 28"/>
                  <a:gd name="T14" fmla="*/ 0 w 37"/>
                  <a:gd name="T15" fmla="*/ 1 h 28"/>
                  <a:gd name="T16" fmla="*/ 0 w 37"/>
                  <a:gd name="T17" fmla="*/ 1 h 28"/>
                  <a:gd name="T18" fmla="*/ 0 w 37"/>
                  <a:gd name="T19" fmla="*/ 1 h 28"/>
                  <a:gd name="T20" fmla="*/ 0 w 37"/>
                  <a:gd name="T21" fmla="*/ 1 h 28"/>
                  <a:gd name="T22" fmla="*/ 0 w 37"/>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30" y="14"/>
                    </a:moveTo>
                    <a:lnTo>
                      <a:pt x="32" y="14"/>
                    </a:lnTo>
                    <a:lnTo>
                      <a:pt x="7" y="0"/>
                    </a:lnTo>
                    <a:lnTo>
                      <a:pt x="0" y="14"/>
                    </a:lnTo>
                    <a:lnTo>
                      <a:pt x="26" y="28"/>
                    </a:lnTo>
                    <a:lnTo>
                      <a:pt x="28" y="28"/>
                    </a:lnTo>
                    <a:lnTo>
                      <a:pt x="26" y="28"/>
                    </a:lnTo>
                    <a:lnTo>
                      <a:pt x="31" y="28"/>
                    </a:lnTo>
                    <a:lnTo>
                      <a:pt x="36" y="25"/>
                    </a:lnTo>
                    <a:lnTo>
                      <a:pt x="37" y="19"/>
                    </a:lnTo>
                    <a:lnTo>
                      <a:pt x="32" y="14"/>
                    </a:lnTo>
                    <a:lnTo>
                      <a:pt x="3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1" name="Freeform 1056">
                <a:extLst>
                  <a:ext uri="{FF2B5EF4-FFF2-40B4-BE49-F238E27FC236}">
                    <a16:creationId xmlns:a16="http://schemas.microsoft.com/office/drawing/2014/main" id="{9D5DB184-51EB-4C9E-9553-A4FEFE0930E8}"/>
                  </a:ext>
                </a:extLst>
              </p:cNvPr>
              <p:cNvSpPr>
                <a:spLocks/>
              </p:cNvSpPr>
              <p:nvPr/>
            </p:nvSpPr>
            <p:spPr bwMode="auto">
              <a:xfrm>
                <a:off x="932" y="2040"/>
                <a:ext cx="18" cy="9"/>
              </a:xfrm>
              <a:custGeom>
                <a:avLst/>
                <a:gdLst>
                  <a:gd name="T0" fmla="*/ 1 w 36"/>
                  <a:gd name="T1" fmla="*/ 0 h 19"/>
                  <a:gd name="T2" fmla="*/ 1 w 36"/>
                  <a:gd name="T3" fmla="*/ 0 h 19"/>
                  <a:gd name="T4" fmla="*/ 1 w 36"/>
                  <a:gd name="T5" fmla="*/ 0 h 19"/>
                  <a:gd name="T6" fmla="*/ 0 w 36"/>
                  <a:gd name="T7" fmla="*/ 0 h 19"/>
                  <a:gd name="T8" fmla="*/ 1 w 36"/>
                  <a:gd name="T9" fmla="*/ 0 h 19"/>
                  <a:gd name="T10" fmla="*/ 1 w 36"/>
                  <a:gd name="T11" fmla="*/ 0 h 19"/>
                  <a:gd name="T12" fmla="*/ 1 w 36"/>
                  <a:gd name="T13" fmla="*/ 0 h 19"/>
                  <a:gd name="T14" fmla="*/ 1 w 36"/>
                  <a:gd name="T15" fmla="*/ 0 h 19"/>
                  <a:gd name="T16" fmla="*/ 1 w 36"/>
                  <a:gd name="T17" fmla="*/ 0 h 19"/>
                  <a:gd name="T18" fmla="*/ 1 w 36"/>
                  <a:gd name="T19" fmla="*/ 0 h 19"/>
                  <a:gd name="T20" fmla="*/ 1 w 36"/>
                  <a:gd name="T21" fmla="*/ 0 h 19"/>
                  <a:gd name="T22" fmla="*/ 1 w 36"/>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19">
                    <a:moveTo>
                      <a:pt x="28" y="5"/>
                    </a:moveTo>
                    <a:lnTo>
                      <a:pt x="30" y="5"/>
                    </a:lnTo>
                    <a:lnTo>
                      <a:pt x="2" y="0"/>
                    </a:lnTo>
                    <a:lnTo>
                      <a:pt x="0" y="14"/>
                    </a:lnTo>
                    <a:lnTo>
                      <a:pt x="28" y="19"/>
                    </a:lnTo>
                    <a:lnTo>
                      <a:pt x="30" y="19"/>
                    </a:lnTo>
                    <a:lnTo>
                      <a:pt x="28" y="19"/>
                    </a:lnTo>
                    <a:lnTo>
                      <a:pt x="33" y="17"/>
                    </a:lnTo>
                    <a:lnTo>
                      <a:pt x="36" y="13"/>
                    </a:lnTo>
                    <a:lnTo>
                      <a:pt x="34" y="7"/>
                    </a:lnTo>
                    <a:lnTo>
                      <a:pt x="30" y="5"/>
                    </a:lnTo>
                    <a:lnTo>
                      <a:pt x="2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2" name="Freeform 1057">
                <a:extLst>
                  <a:ext uri="{FF2B5EF4-FFF2-40B4-BE49-F238E27FC236}">
                    <a16:creationId xmlns:a16="http://schemas.microsoft.com/office/drawing/2014/main" id="{CE882141-7DF9-448A-8831-A2BF32D9AA9A}"/>
                  </a:ext>
                </a:extLst>
              </p:cNvPr>
              <p:cNvSpPr>
                <a:spLocks/>
              </p:cNvSpPr>
              <p:nvPr/>
            </p:nvSpPr>
            <p:spPr bwMode="auto">
              <a:xfrm>
                <a:off x="946" y="2038"/>
                <a:ext cx="16" cy="11"/>
              </a:xfrm>
              <a:custGeom>
                <a:avLst/>
                <a:gdLst>
                  <a:gd name="T0" fmla="*/ 1 w 31"/>
                  <a:gd name="T1" fmla="*/ 1 h 21"/>
                  <a:gd name="T2" fmla="*/ 1 w 31"/>
                  <a:gd name="T3" fmla="*/ 0 h 21"/>
                  <a:gd name="T4" fmla="*/ 0 w 31"/>
                  <a:gd name="T5" fmla="*/ 1 h 21"/>
                  <a:gd name="T6" fmla="*/ 1 w 31"/>
                  <a:gd name="T7" fmla="*/ 1 h 21"/>
                  <a:gd name="T8" fmla="*/ 1 w 31"/>
                  <a:gd name="T9" fmla="*/ 1 h 21"/>
                  <a:gd name="T10" fmla="*/ 1 w 31"/>
                  <a:gd name="T11" fmla="*/ 1 h 21"/>
                  <a:gd name="T12" fmla="*/ 1 w 31"/>
                  <a:gd name="T13" fmla="*/ 1 h 21"/>
                  <a:gd name="T14" fmla="*/ 1 w 31"/>
                  <a:gd name="T15" fmla="*/ 1 h 21"/>
                  <a:gd name="T16" fmla="*/ 1 w 31"/>
                  <a:gd name="T17" fmla="*/ 1 h 21"/>
                  <a:gd name="T18" fmla="*/ 1 w 31"/>
                  <a:gd name="T19" fmla="*/ 1 h 21"/>
                  <a:gd name="T20" fmla="*/ 1 w 31"/>
                  <a:gd name="T21" fmla="*/ 0 h 21"/>
                  <a:gd name="T22" fmla="*/ 1 w 31"/>
                  <a:gd name="T23" fmla="*/ 1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21">
                    <a:moveTo>
                      <a:pt x="18" y="3"/>
                    </a:moveTo>
                    <a:lnTo>
                      <a:pt x="23" y="0"/>
                    </a:lnTo>
                    <a:lnTo>
                      <a:pt x="0" y="7"/>
                    </a:lnTo>
                    <a:lnTo>
                      <a:pt x="2" y="21"/>
                    </a:lnTo>
                    <a:lnTo>
                      <a:pt x="25" y="14"/>
                    </a:lnTo>
                    <a:lnTo>
                      <a:pt x="29" y="10"/>
                    </a:lnTo>
                    <a:lnTo>
                      <a:pt x="25" y="14"/>
                    </a:lnTo>
                    <a:lnTo>
                      <a:pt x="29" y="11"/>
                    </a:lnTo>
                    <a:lnTo>
                      <a:pt x="31" y="6"/>
                    </a:lnTo>
                    <a:lnTo>
                      <a:pt x="28" y="1"/>
                    </a:lnTo>
                    <a:lnTo>
                      <a:pt x="23" y="0"/>
                    </a:lnTo>
                    <a:lnTo>
                      <a:pt x="1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3" name="Freeform 1058">
                <a:extLst>
                  <a:ext uri="{FF2B5EF4-FFF2-40B4-BE49-F238E27FC236}">
                    <a16:creationId xmlns:a16="http://schemas.microsoft.com/office/drawing/2014/main" id="{F6BA2091-4E42-470A-97A9-6CB17D3752D7}"/>
                  </a:ext>
                </a:extLst>
              </p:cNvPr>
              <p:cNvSpPr>
                <a:spLocks/>
              </p:cNvSpPr>
              <p:nvPr/>
            </p:nvSpPr>
            <p:spPr bwMode="auto">
              <a:xfrm>
                <a:off x="955" y="2029"/>
                <a:ext cx="14" cy="15"/>
              </a:xfrm>
              <a:custGeom>
                <a:avLst/>
                <a:gdLst>
                  <a:gd name="T0" fmla="*/ 1 w 26"/>
                  <a:gd name="T1" fmla="*/ 1 h 30"/>
                  <a:gd name="T2" fmla="*/ 1 w 26"/>
                  <a:gd name="T3" fmla="*/ 1 h 30"/>
                  <a:gd name="T4" fmla="*/ 0 w 26"/>
                  <a:gd name="T5" fmla="*/ 1 h 30"/>
                  <a:gd name="T6" fmla="*/ 1 w 26"/>
                  <a:gd name="T7" fmla="*/ 1 h 30"/>
                  <a:gd name="T8" fmla="*/ 1 w 26"/>
                  <a:gd name="T9" fmla="*/ 1 h 30"/>
                  <a:gd name="T10" fmla="*/ 1 w 26"/>
                  <a:gd name="T11" fmla="*/ 1 h 30"/>
                  <a:gd name="T12" fmla="*/ 1 w 26"/>
                  <a:gd name="T13" fmla="*/ 1 h 30"/>
                  <a:gd name="T14" fmla="*/ 1 w 26"/>
                  <a:gd name="T15" fmla="*/ 1 h 30"/>
                  <a:gd name="T16" fmla="*/ 1 w 26"/>
                  <a:gd name="T17" fmla="*/ 0 h 30"/>
                  <a:gd name="T18" fmla="*/ 1 w 26"/>
                  <a:gd name="T19" fmla="*/ 0 h 30"/>
                  <a:gd name="T20" fmla="*/ 1 w 26"/>
                  <a:gd name="T21" fmla="*/ 1 h 30"/>
                  <a:gd name="T22" fmla="*/ 1 w 2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0">
                    <a:moveTo>
                      <a:pt x="13" y="4"/>
                    </a:moveTo>
                    <a:lnTo>
                      <a:pt x="14" y="3"/>
                    </a:lnTo>
                    <a:lnTo>
                      <a:pt x="0" y="23"/>
                    </a:lnTo>
                    <a:lnTo>
                      <a:pt x="11" y="30"/>
                    </a:lnTo>
                    <a:lnTo>
                      <a:pt x="25" y="10"/>
                    </a:lnTo>
                    <a:lnTo>
                      <a:pt x="26" y="8"/>
                    </a:lnTo>
                    <a:lnTo>
                      <a:pt x="25" y="10"/>
                    </a:lnTo>
                    <a:lnTo>
                      <a:pt x="26" y="5"/>
                    </a:lnTo>
                    <a:lnTo>
                      <a:pt x="23" y="0"/>
                    </a:lnTo>
                    <a:lnTo>
                      <a:pt x="18" y="0"/>
                    </a:lnTo>
                    <a:lnTo>
                      <a:pt x="14" y="3"/>
                    </a:lnTo>
                    <a:lnTo>
                      <a:pt x="1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4" name="Freeform 1059">
                <a:extLst>
                  <a:ext uri="{FF2B5EF4-FFF2-40B4-BE49-F238E27FC236}">
                    <a16:creationId xmlns:a16="http://schemas.microsoft.com/office/drawing/2014/main" id="{D2E583E7-FFF8-45B9-8AB3-935241DC9A0B}"/>
                  </a:ext>
                </a:extLst>
              </p:cNvPr>
              <p:cNvSpPr>
                <a:spLocks/>
              </p:cNvSpPr>
              <p:nvPr/>
            </p:nvSpPr>
            <p:spPr bwMode="auto">
              <a:xfrm>
                <a:off x="962" y="2014"/>
                <a:ext cx="11" cy="19"/>
              </a:xfrm>
              <a:custGeom>
                <a:avLst/>
                <a:gdLst>
                  <a:gd name="T0" fmla="*/ 0 w 23"/>
                  <a:gd name="T1" fmla="*/ 1 h 37"/>
                  <a:gd name="T2" fmla="*/ 0 w 23"/>
                  <a:gd name="T3" fmla="*/ 1 h 37"/>
                  <a:gd name="T4" fmla="*/ 0 w 23"/>
                  <a:gd name="T5" fmla="*/ 1 h 37"/>
                  <a:gd name="T6" fmla="*/ 0 w 23"/>
                  <a:gd name="T7" fmla="*/ 1 h 37"/>
                  <a:gd name="T8" fmla="*/ 0 w 23"/>
                  <a:gd name="T9" fmla="*/ 1 h 37"/>
                  <a:gd name="T10" fmla="*/ 0 w 23"/>
                  <a:gd name="T11" fmla="*/ 1 h 37"/>
                  <a:gd name="T12" fmla="*/ 0 w 23"/>
                  <a:gd name="T13" fmla="*/ 1 h 37"/>
                  <a:gd name="T14" fmla="*/ 0 w 23"/>
                  <a:gd name="T15" fmla="*/ 1 h 37"/>
                  <a:gd name="T16" fmla="*/ 0 w 23"/>
                  <a:gd name="T17" fmla="*/ 0 h 37"/>
                  <a:gd name="T18" fmla="*/ 0 w 23"/>
                  <a:gd name="T19" fmla="*/ 0 h 37"/>
                  <a:gd name="T20" fmla="*/ 0 w 23"/>
                  <a:gd name="T21" fmla="*/ 1 h 37"/>
                  <a:gd name="T22" fmla="*/ 0 w 23"/>
                  <a:gd name="T23" fmla="*/ 1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37">
                    <a:moveTo>
                      <a:pt x="9" y="7"/>
                    </a:moveTo>
                    <a:lnTo>
                      <a:pt x="9" y="5"/>
                    </a:lnTo>
                    <a:lnTo>
                      <a:pt x="0" y="33"/>
                    </a:lnTo>
                    <a:lnTo>
                      <a:pt x="13" y="37"/>
                    </a:lnTo>
                    <a:lnTo>
                      <a:pt x="23" y="10"/>
                    </a:lnTo>
                    <a:lnTo>
                      <a:pt x="23" y="7"/>
                    </a:lnTo>
                    <a:lnTo>
                      <a:pt x="23" y="10"/>
                    </a:lnTo>
                    <a:lnTo>
                      <a:pt x="22" y="4"/>
                    </a:lnTo>
                    <a:lnTo>
                      <a:pt x="18" y="0"/>
                    </a:lnTo>
                    <a:lnTo>
                      <a:pt x="12" y="0"/>
                    </a:lnTo>
                    <a:lnTo>
                      <a:pt x="9" y="5"/>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5" name="Freeform 1060">
                <a:extLst>
                  <a:ext uri="{FF2B5EF4-FFF2-40B4-BE49-F238E27FC236}">
                    <a16:creationId xmlns:a16="http://schemas.microsoft.com/office/drawing/2014/main" id="{B7A19CBD-9558-49EC-B6C8-83A658CFFDB1}"/>
                  </a:ext>
                </a:extLst>
              </p:cNvPr>
              <p:cNvSpPr>
                <a:spLocks/>
              </p:cNvSpPr>
              <p:nvPr/>
            </p:nvSpPr>
            <p:spPr bwMode="auto">
              <a:xfrm>
                <a:off x="966" y="1998"/>
                <a:ext cx="8" cy="20"/>
              </a:xfrm>
              <a:custGeom>
                <a:avLst/>
                <a:gdLst>
                  <a:gd name="T0" fmla="*/ 1 w 16"/>
                  <a:gd name="T1" fmla="*/ 1 h 39"/>
                  <a:gd name="T2" fmla="*/ 1 w 16"/>
                  <a:gd name="T3" fmla="*/ 1 h 39"/>
                  <a:gd name="T4" fmla="*/ 0 w 16"/>
                  <a:gd name="T5" fmla="*/ 1 h 39"/>
                  <a:gd name="T6" fmla="*/ 1 w 16"/>
                  <a:gd name="T7" fmla="*/ 1 h 39"/>
                  <a:gd name="T8" fmla="*/ 1 w 16"/>
                  <a:gd name="T9" fmla="*/ 1 h 39"/>
                  <a:gd name="T10" fmla="*/ 1 w 16"/>
                  <a:gd name="T11" fmla="*/ 1 h 39"/>
                  <a:gd name="T12" fmla="*/ 1 w 16"/>
                  <a:gd name="T13" fmla="*/ 1 h 39"/>
                  <a:gd name="T14" fmla="*/ 1 w 16"/>
                  <a:gd name="T15" fmla="*/ 1 h 39"/>
                  <a:gd name="T16" fmla="*/ 1 w 16"/>
                  <a:gd name="T17" fmla="*/ 0 h 39"/>
                  <a:gd name="T18" fmla="*/ 1 w 16"/>
                  <a:gd name="T19" fmla="*/ 1 h 39"/>
                  <a:gd name="T20" fmla="*/ 1 w 16"/>
                  <a:gd name="T21" fmla="*/ 1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9">
                    <a:moveTo>
                      <a:pt x="2" y="7"/>
                    </a:moveTo>
                    <a:lnTo>
                      <a:pt x="2" y="7"/>
                    </a:lnTo>
                    <a:lnTo>
                      <a:pt x="0" y="39"/>
                    </a:lnTo>
                    <a:lnTo>
                      <a:pt x="14" y="39"/>
                    </a:lnTo>
                    <a:lnTo>
                      <a:pt x="16" y="7"/>
                    </a:lnTo>
                    <a:lnTo>
                      <a:pt x="14" y="1"/>
                    </a:lnTo>
                    <a:lnTo>
                      <a:pt x="9" y="0"/>
                    </a:lnTo>
                    <a:lnTo>
                      <a:pt x="4" y="1"/>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6" name="Freeform 1061">
                <a:extLst>
                  <a:ext uri="{FF2B5EF4-FFF2-40B4-BE49-F238E27FC236}">
                    <a16:creationId xmlns:a16="http://schemas.microsoft.com/office/drawing/2014/main" id="{EE2AD968-775A-4544-A399-6E1844B3C685}"/>
                  </a:ext>
                </a:extLst>
              </p:cNvPr>
              <p:cNvSpPr>
                <a:spLocks/>
              </p:cNvSpPr>
              <p:nvPr/>
            </p:nvSpPr>
            <p:spPr bwMode="auto">
              <a:xfrm>
                <a:off x="965" y="1980"/>
                <a:ext cx="9" cy="22"/>
              </a:xfrm>
              <a:custGeom>
                <a:avLst/>
                <a:gdLst>
                  <a:gd name="T0" fmla="*/ 0 w 18"/>
                  <a:gd name="T1" fmla="*/ 1 h 44"/>
                  <a:gd name="T2" fmla="*/ 0 w 18"/>
                  <a:gd name="T3" fmla="*/ 1 h 44"/>
                  <a:gd name="T4" fmla="*/ 1 w 18"/>
                  <a:gd name="T5" fmla="*/ 1 h 44"/>
                  <a:gd name="T6" fmla="*/ 1 w 18"/>
                  <a:gd name="T7" fmla="*/ 1 h 44"/>
                  <a:gd name="T8" fmla="*/ 1 w 18"/>
                  <a:gd name="T9" fmla="*/ 1 h 44"/>
                  <a:gd name="T10" fmla="*/ 1 w 18"/>
                  <a:gd name="T11" fmla="*/ 1 h 44"/>
                  <a:gd name="T12" fmla="*/ 1 w 18"/>
                  <a:gd name="T13" fmla="*/ 1 h 44"/>
                  <a:gd name="T14" fmla="*/ 1 w 18"/>
                  <a:gd name="T15" fmla="*/ 1 h 44"/>
                  <a:gd name="T16" fmla="*/ 1 w 18"/>
                  <a:gd name="T17" fmla="*/ 0 h 44"/>
                  <a:gd name="T18" fmla="*/ 1 w 18"/>
                  <a:gd name="T19" fmla="*/ 1 h 44"/>
                  <a:gd name="T20" fmla="*/ 0 w 18"/>
                  <a:gd name="T21" fmla="*/ 1 h 44"/>
                  <a:gd name="T22" fmla="*/ 0 w 18"/>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44">
                    <a:moveTo>
                      <a:pt x="0" y="8"/>
                    </a:moveTo>
                    <a:lnTo>
                      <a:pt x="0" y="7"/>
                    </a:lnTo>
                    <a:lnTo>
                      <a:pt x="4" y="44"/>
                    </a:lnTo>
                    <a:lnTo>
                      <a:pt x="18" y="44"/>
                    </a:lnTo>
                    <a:lnTo>
                      <a:pt x="13" y="7"/>
                    </a:lnTo>
                    <a:lnTo>
                      <a:pt x="13" y="6"/>
                    </a:lnTo>
                    <a:lnTo>
                      <a:pt x="13" y="7"/>
                    </a:lnTo>
                    <a:lnTo>
                      <a:pt x="11" y="2"/>
                    </a:lnTo>
                    <a:lnTo>
                      <a:pt x="6" y="0"/>
                    </a:lnTo>
                    <a:lnTo>
                      <a:pt x="2" y="2"/>
                    </a:lnTo>
                    <a:lnTo>
                      <a:pt x="0" y="7"/>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7" name="Freeform 1062">
                <a:extLst>
                  <a:ext uri="{FF2B5EF4-FFF2-40B4-BE49-F238E27FC236}">
                    <a16:creationId xmlns:a16="http://schemas.microsoft.com/office/drawing/2014/main" id="{8CAE0AC7-AC18-4AA9-83BF-7D6670248BBB}"/>
                  </a:ext>
                </a:extLst>
              </p:cNvPr>
              <p:cNvSpPr>
                <a:spLocks/>
              </p:cNvSpPr>
              <p:nvPr/>
            </p:nvSpPr>
            <p:spPr bwMode="auto">
              <a:xfrm>
                <a:off x="961" y="1960"/>
                <a:ext cx="11" cy="24"/>
              </a:xfrm>
              <a:custGeom>
                <a:avLst/>
                <a:gdLst>
                  <a:gd name="T0" fmla="*/ 0 w 23"/>
                  <a:gd name="T1" fmla="*/ 1 h 47"/>
                  <a:gd name="T2" fmla="*/ 0 w 23"/>
                  <a:gd name="T3" fmla="*/ 1 h 47"/>
                  <a:gd name="T4" fmla="*/ 0 w 23"/>
                  <a:gd name="T5" fmla="*/ 1 h 47"/>
                  <a:gd name="T6" fmla="*/ 0 w 23"/>
                  <a:gd name="T7" fmla="*/ 1 h 47"/>
                  <a:gd name="T8" fmla="*/ 0 w 23"/>
                  <a:gd name="T9" fmla="*/ 1 h 47"/>
                  <a:gd name="T10" fmla="*/ 0 w 23"/>
                  <a:gd name="T11" fmla="*/ 1 h 47"/>
                  <a:gd name="T12" fmla="*/ 0 w 23"/>
                  <a:gd name="T13" fmla="*/ 1 h 47"/>
                  <a:gd name="T14" fmla="*/ 0 w 23"/>
                  <a:gd name="T15" fmla="*/ 1 h 47"/>
                  <a:gd name="T16" fmla="*/ 0 w 23"/>
                  <a:gd name="T17" fmla="*/ 0 h 47"/>
                  <a:gd name="T18" fmla="*/ 0 w 23"/>
                  <a:gd name="T19" fmla="*/ 1 h 47"/>
                  <a:gd name="T20" fmla="*/ 0 w 23"/>
                  <a:gd name="T21" fmla="*/ 1 h 47"/>
                  <a:gd name="T22" fmla="*/ 0 w 23"/>
                  <a:gd name="T23" fmla="*/ 1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47">
                    <a:moveTo>
                      <a:pt x="0" y="9"/>
                    </a:moveTo>
                    <a:lnTo>
                      <a:pt x="0" y="8"/>
                    </a:lnTo>
                    <a:lnTo>
                      <a:pt x="10" y="47"/>
                    </a:lnTo>
                    <a:lnTo>
                      <a:pt x="23" y="45"/>
                    </a:lnTo>
                    <a:lnTo>
                      <a:pt x="14" y="6"/>
                    </a:lnTo>
                    <a:lnTo>
                      <a:pt x="14" y="5"/>
                    </a:lnTo>
                    <a:lnTo>
                      <a:pt x="14" y="6"/>
                    </a:lnTo>
                    <a:lnTo>
                      <a:pt x="12" y="1"/>
                    </a:lnTo>
                    <a:lnTo>
                      <a:pt x="6" y="0"/>
                    </a:lnTo>
                    <a:lnTo>
                      <a:pt x="1" y="3"/>
                    </a:lnTo>
                    <a:lnTo>
                      <a:pt x="0" y="8"/>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92" name="Group 1063">
              <a:extLst>
                <a:ext uri="{FF2B5EF4-FFF2-40B4-BE49-F238E27FC236}">
                  <a16:creationId xmlns:a16="http://schemas.microsoft.com/office/drawing/2014/main" id="{50C4FEF5-1B7C-4CD6-BCF9-BB98D1F193F7}"/>
                </a:ext>
              </a:extLst>
            </p:cNvPr>
            <p:cNvGrpSpPr>
              <a:grpSpLocks/>
            </p:cNvGrpSpPr>
            <p:nvPr/>
          </p:nvGrpSpPr>
          <p:grpSpPr bwMode="auto">
            <a:xfrm>
              <a:off x="717" y="1872"/>
              <a:ext cx="2475" cy="1484"/>
              <a:chOff x="717" y="1872"/>
              <a:chExt cx="2475" cy="1484"/>
            </a:xfrm>
          </p:grpSpPr>
          <p:sp>
            <p:nvSpPr>
              <p:cNvPr id="82378" name="Freeform 1064">
                <a:extLst>
                  <a:ext uri="{FF2B5EF4-FFF2-40B4-BE49-F238E27FC236}">
                    <a16:creationId xmlns:a16="http://schemas.microsoft.com/office/drawing/2014/main" id="{D4A49FC0-D0A0-4E5F-B23E-04177B318EB2}"/>
                  </a:ext>
                </a:extLst>
              </p:cNvPr>
              <p:cNvSpPr>
                <a:spLocks/>
              </p:cNvSpPr>
              <p:nvPr/>
            </p:nvSpPr>
            <p:spPr bwMode="auto">
              <a:xfrm>
                <a:off x="953" y="1943"/>
                <a:ext cx="15" cy="22"/>
              </a:xfrm>
              <a:custGeom>
                <a:avLst/>
                <a:gdLst>
                  <a:gd name="T0" fmla="*/ 1 w 30"/>
                  <a:gd name="T1" fmla="*/ 1 h 43"/>
                  <a:gd name="T2" fmla="*/ 0 w 30"/>
                  <a:gd name="T3" fmla="*/ 1 h 43"/>
                  <a:gd name="T4" fmla="*/ 1 w 30"/>
                  <a:gd name="T5" fmla="*/ 1 h 43"/>
                  <a:gd name="T6" fmla="*/ 1 w 30"/>
                  <a:gd name="T7" fmla="*/ 1 h 43"/>
                  <a:gd name="T8" fmla="*/ 1 w 30"/>
                  <a:gd name="T9" fmla="*/ 1 h 43"/>
                  <a:gd name="T10" fmla="*/ 1 w 30"/>
                  <a:gd name="T11" fmla="*/ 1 h 43"/>
                  <a:gd name="T12" fmla="*/ 1 w 30"/>
                  <a:gd name="T13" fmla="*/ 1 h 43"/>
                  <a:gd name="T14" fmla="*/ 1 w 30"/>
                  <a:gd name="T15" fmla="*/ 0 h 43"/>
                  <a:gd name="T16" fmla="*/ 1 w 30"/>
                  <a:gd name="T17" fmla="*/ 0 h 43"/>
                  <a:gd name="T18" fmla="*/ 1 w 30"/>
                  <a:gd name="T19" fmla="*/ 1 h 43"/>
                  <a:gd name="T20" fmla="*/ 0 w 30"/>
                  <a:gd name="T21" fmla="*/ 1 h 43"/>
                  <a:gd name="T22" fmla="*/ 1 w 30"/>
                  <a:gd name="T23" fmla="*/ 1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43">
                    <a:moveTo>
                      <a:pt x="1" y="11"/>
                    </a:moveTo>
                    <a:lnTo>
                      <a:pt x="0" y="9"/>
                    </a:lnTo>
                    <a:lnTo>
                      <a:pt x="16" y="43"/>
                    </a:lnTo>
                    <a:lnTo>
                      <a:pt x="30" y="39"/>
                    </a:lnTo>
                    <a:lnTo>
                      <a:pt x="14" y="4"/>
                    </a:lnTo>
                    <a:lnTo>
                      <a:pt x="13" y="2"/>
                    </a:lnTo>
                    <a:lnTo>
                      <a:pt x="14" y="4"/>
                    </a:lnTo>
                    <a:lnTo>
                      <a:pt x="11" y="0"/>
                    </a:lnTo>
                    <a:lnTo>
                      <a:pt x="6" y="0"/>
                    </a:lnTo>
                    <a:lnTo>
                      <a:pt x="1" y="3"/>
                    </a:lnTo>
                    <a:lnTo>
                      <a:pt x="0" y="9"/>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9" name="Freeform 1065">
                <a:extLst>
                  <a:ext uri="{FF2B5EF4-FFF2-40B4-BE49-F238E27FC236}">
                    <a16:creationId xmlns:a16="http://schemas.microsoft.com/office/drawing/2014/main" id="{0C911F2B-8C5D-4680-A744-FB4403897608}"/>
                  </a:ext>
                </a:extLst>
              </p:cNvPr>
              <p:cNvSpPr>
                <a:spLocks/>
              </p:cNvSpPr>
              <p:nvPr/>
            </p:nvSpPr>
            <p:spPr bwMode="auto">
              <a:xfrm>
                <a:off x="942" y="1929"/>
                <a:ext cx="17" cy="20"/>
              </a:xfrm>
              <a:custGeom>
                <a:avLst/>
                <a:gdLst>
                  <a:gd name="T0" fmla="*/ 1 w 34"/>
                  <a:gd name="T1" fmla="*/ 1 h 39"/>
                  <a:gd name="T2" fmla="*/ 1 w 34"/>
                  <a:gd name="T3" fmla="*/ 1 h 39"/>
                  <a:gd name="T4" fmla="*/ 1 w 34"/>
                  <a:gd name="T5" fmla="*/ 1 h 39"/>
                  <a:gd name="T6" fmla="*/ 1 w 34"/>
                  <a:gd name="T7" fmla="*/ 1 h 39"/>
                  <a:gd name="T8" fmla="*/ 1 w 34"/>
                  <a:gd name="T9" fmla="*/ 1 h 39"/>
                  <a:gd name="T10" fmla="*/ 1 w 34"/>
                  <a:gd name="T11" fmla="*/ 1 h 39"/>
                  <a:gd name="T12" fmla="*/ 1 w 34"/>
                  <a:gd name="T13" fmla="*/ 1 h 39"/>
                  <a:gd name="T14" fmla="*/ 1 w 34"/>
                  <a:gd name="T15" fmla="*/ 0 h 39"/>
                  <a:gd name="T16" fmla="*/ 1 w 34"/>
                  <a:gd name="T17" fmla="*/ 1 h 39"/>
                  <a:gd name="T18" fmla="*/ 0 w 34"/>
                  <a:gd name="T19" fmla="*/ 1 h 39"/>
                  <a:gd name="T20" fmla="*/ 1 w 34"/>
                  <a:gd name="T21" fmla="*/ 1 h 39"/>
                  <a:gd name="T22" fmla="*/ 1 w 34"/>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39">
                    <a:moveTo>
                      <a:pt x="3" y="12"/>
                    </a:moveTo>
                    <a:lnTo>
                      <a:pt x="2" y="12"/>
                    </a:lnTo>
                    <a:lnTo>
                      <a:pt x="22" y="39"/>
                    </a:lnTo>
                    <a:lnTo>
                      <a:pt x="34" y="30"/>
                    </a:lnTo>
                    <a:lnTo>
                      <a:pt x="13" y="2"/>
                    </a:lnTo>
                    <a:lnTo>
                      <a:pt x="12" y="2"/>
                    </a:lnTo>
                    <a:lnTo>
                      <a:pt x="13" y="2"/>
                    </a:lnTo>
                    <a:lnTo>
                      <a:pt x="9" y="0"/>
                    </a:lnTo>
                    <a:lnTo>
                      <a:pt x="3" y="1"/>
                    </a:lnTo>
                    <a:lnTo>
                      <a:pt x="0" y="6"/>
                    </a:lnTo>
                    <a:lnTo>
                      <a:pt x="2" y="12"/>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0" name="Freeform 1066">
                <a:extLst>
                  <a:ext uri="{FF2B5EF4-FFF2-40B4-BE49-F238E27FC236}">
                    <a16:creationId xmlns:a16="http://schemas.microsoft.com/office/drawing/2014/main" id="{73797DB6-0B96-4322-8841-155B56DB28A0}"/>
                  </a:ext>
                </a:extLst>
              </p:cNvPr>
              <p:cNvSpPr>
                <a:spLocks/>
              </p:cNvSpPr>
              <p:nvPr/>
            </p:nvSpPr>
            <p:spPr bwMode="auto">
              <a:xfrm>
                <a:off x="931" y="1917"/>
                <a:ext cx="17" cy="18"/>
              </a:xfrm>
              <a:custGeom>
                <a:avLst/>
                <a:gdLst>
                  <a:gd name="T0" fmla="*/ 0 w 35"/>
                  <a:gd name="T1" fmla="*/ 1 h 35"/>
                  <a:gd name="T2" fmla="*/ 0 w 35"/>
                  <a:gd name="T3" fmla="*/ 1 h 35"/>
                  <a:gd name="T4" fmla="*/ 0 w 35"/>
                  <a:gd name="T5" fmla="*/ 1 h 35"/>
                  <a:gd name="T6" fmla="*/ 0 w 35"/>
                  <a:gd name="T7" fmla="*/ 1 h 35"/>
                  <a:gd name="T8" fmla="*/ 0 w 35"/>
                  <a:gd name="T9" fmla="*/ 1 h 35"/>
                  <a:gd name="T10" fmla="*/ 0 w 35"/>
                  <a:gd name="T11" fmla="*/ 1 h 35"/>
                  <a:gd name="T12" fmla="*/ 0 w 35"/>
                  <a:gd name="T13" fmla="*/ 1 h 35"/>
                  <a:gd name="T14" fmla="*/ 0 w 35"/>
                  <a:gd name="T15" fmla="*/ 0 h 35"/>
                  <a:gd name="T16" fmla="*/ 0 w 35"/>
                  <a:gd name="T17" fmla="*/ 1 h 35"/>
                  <a:gd name="T18" fmla="*/ 0 w 35"/>
                  <a:gd name="T19" fmla="*/ 1 h 35"/>
                  <a:gd name="T20" fmla="*/ 0 w 35"/>
                  <a:gd name="T21" fmla="*/ 1 h 35"/>
                  <a:gd name="T22" fmla="*/ 0 w 35"/>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35">
                    <a:moveTo>
                      <a:pt x="3" y="13"/>
                    </a:moveTo>
                    <a:lnTo>
                      <a:pt x="3" y="11"/>
                    </a:lnTo>
                    <a:lnTo>
                      <a:pt x="26" y="35"/>
                    </a:lnTo>
                    <a:lnTo>
                      <a:pt x="35" y="25"/>
                    </a:lnTo>
                    <a:lnTo>
                      <a:pt x="12" y="2"/>
                    </a:lnTo>
                    <a:lnTo>
                      <a:pt x="12" y="1"/>
                    </a:lnTo>
                    <a:lnTo>
                      <a:pt x="12" y="2"/>
                    </a:lnTo>
                    <a:lnTo>
                      <a:pt x="7" y="0"/>
                    </a:lnTo>
                    <a:lnTo>
                      <a:pt x="3" y="2"/>
                    </a:lnTo>
                    <a:lnTo>
                      <a:pt x="0" y="7"/>
                    </a:lnTo>
                    <a:lnTo>
                      <a:pt x="3" y="11"/>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1" name="Freeform 1067">
                <a:extLst>
                  <a:ext uri="{FF2B5EF4-FFF2-40B4-BE49-F238E27FC236}">
                    <a16:creationId xmlns:a16="http://schemas.microsoft.com/office/drawing/2014/main" id="{00283A24-4134-4147-AD80-C9FDD64B94C6}"/>
                  </a:ext>
                </a:extLst>
              </p:cNvPr>
              <p:cNvSpPr>
                <a:spLocks/>
              </p:cNvSpPr>
              <p:nvPr/>
            </p:nvSpPr>
            <p:spPr bwMode="auto">
              <a:xfrm>
                <a:off x="918" y="1906"/>
                <a:ext cx="18" cy="18"/>
              </a:xfrm>
              <a:custGeom>
                <a:avLst/>
                <a:gdLst>
                  <a:gd name="T0" fmla="*/ 0 w 37"/>
                  <a:gd name="T1" fmla="*/ 1 h 36"/>
                  <a:gd name="T2" fmla="*/ 0 w 37"/>
                  <a:gd name="T3" fmla="*/ 1 h 36"/>
                  <a:gd name="T4" fmla="*/ 0 w 37"/>
                  <a:gd name="T5" fmla="*/ 1 h 36"/>
                  <a:gd name="T6" fmla="*/ 0 w 37"/>
                  <a:gd name="T7" fmla="*/ 1 h 36"/>
                  <a:gd name="T8" fmla="*/ 0 w 37"/>
                  <a:gd name="T9" fmla="*/ 1 h 36"/>
                  <a:gd name="T10" fmla="*/ 0 w 37"/>
                  <a:gd name="T11" fmla="*/ 1 h 36"/>
                  <a:gd name="T12" fmla="*/ 0 w 37"/>
                  <a:gd name="T13" fmla="*/ 1 h 36"/>
                  <a:gd name="T14" fmla="*/ 0 w 37"/>
                  <a:gd name="T15" fmla="*/ 0 h 36"/>
                  <a:gd name="T16" fmla="*/ 0 w 37"/>
                  <a:gd name="T17" fmla="*/ 1 h 36"/>
                  <a:gd name="T18" fmla="*/ 0 w 37"/>
                  <a:gd name="T19" fmla="*/ 1 h 36"/>
                  <a:gd name="T20" fmla="*/ 0 w 37"/>
                  <a:gd name="T21" fmla="*/ 1 h 36"/>
                  <a:gd name="T22" fmla="*/ 0 w 37"/>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6">
                    <a:moveTo>
                      <a:pt x="4" y="13"/>
                    </a:moveTo>
                    <a:lnTo>
                      <a:pt x="2" y="13"/>
                    </a:lnTo>
                    <a:lnTo>
                      <a:pt x="28" y="36"/>
                    </a:lnTo>
                    <a:lnTo>
                      <a:pt x="37" y="24"/>
                    </a:lnTo>
                    <a:lnTo>
                      <a:pt x="12" y="1"/>
                    </a:lnTo>
                    <a:lnTo>
                      <a:pt x="10" y="1"/>
                    </a:lnTo>
                    <a:lnTo>
                      <a:pt x="12" y="1"/>
                    </a:lnTo>
                    <a:lnTo>
                      <a:pt x="6" y="0"/>
                    </a:lnTo>
                    <a:lnTo>
                      <a:pt x="2" y="2"/>
                    </a:lnTo>
                    <a:lnTo>
                      <a:pt x="0" y="8"/>
                    </a:lnTo>
                    <a:lnTo>
                      <a:pt x="2" y="13"/>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2" name="Freeform 1068">
                <a:extLst>
                  <a:ext uri="{FF2B5EF4-FFF2-40B4-BE49-F238E27FC236}">
                    <a16:creationId xmlns:a16="http://schemas.microsoft.com/office/drawing/2014/main" id="{92C93AF9-B8C2-4649-99CF-2F6A43133AB6}"/>
                  </a:ext>
                </a:extLst>
              </p:cNvPr>
              <p:cNvSpPr>
                <a:spLocks/>
              </p:cNvSpPr>
              <p:nvPr/>
            </p:nvSpPr>
            <p:spPr bwMode="auto">
              <a:xfrm>
                <a:off x="905" y="1897"/>
                <a:ext cx="18" cy="15"/>
              </a:xfrm>
              <a:custGeom>
                <a:avLst/>
                <a:gdLst>
                  <a:gd name="T0" fmla="*/ 1 w 36"/>
                  <a:gd name="T1" fmla="*/ 0 h 32"/>
                  <a:gd name="T2" fmla="*/ 1 w 36"/>
                  <a:gd name="T3" fmla="*/ 0 h 32"/>
                  <a:gd name="T4" fmla="*/ 1 w 36"/>
                  <a:gd name="T5" fmla="*/ 0 h 32"/>
                  <a:gd name="T6" fmla="*/ 1 w 36"/>
                  <a:gd name="T7" fmla="*/ 0 h 32"/>
                  <a:gd name="T8" fmla="*/ 1 w 36"/>
                  <a:gd name="T9" fmla="*/ 0 h 32"/>
                  <a:gd name="T10" fmla="*/ 1 w 36"/>
                  <a:gd name="T11" fmla="*/ 0 h 32"/>
                  <a:gd name="T12" fmla="*/ 1 w 36"/>
                  <a:gd name="T13" fmla="*/ 0 h 32"/>
                  <a:gd name="T14" fmla="*/ 1 w 36"/>
                  <a:gd name="T15" fmla="*/ 0 h 32"/>
                  <a:gd name="T16" fmla="*/ 1 w 36"/>
                  <a:gd name="T17" fmla="*/ 0 h 32"/>
                  <a:gd name="T18" fmla="*/ 0 w 36"/>
                  <a:gd name="T19" fmla="*/ 0 h 32"/>
                  <a:gd name="T20" fmla="*/ 1 w 36"/>
                  <a:gd name="T21" fmla="*/ 0 h 32"/>
                  <a:gd name="T22" fmla="*/ 1 w 36"/>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32">
                    <a:moveTo>
                      <a:pt x="2" y="14"/>
                    </a:moveTo>
                    <a:lnTo>
                      <a:pt x="2" y="13"/>
                    </a:lnTo>
                    <a:lnTo>
                      <a:pt x="30" y="32"/>
                    </a:lnTo>
                    <a:lnTo>
                      <a:pt x="36" y="20"/>
                    </a:lnTo>
                    <a:lnTo>
                      <a:pt x="9" y="2"/>
                    </a:lnTo>
                    <a:lnTo>
                      <a:pt x="9" y="0"/>
                    </a:lnTo>
                    <a:lnTo>
                      <a:pt x="9" y="2"/>
                    </a:lnTo>
                    <a:lnTo>
                      <a:pt x="4" y="0"/>
                    </a:lnTo>
                    <a:lnTo>
                      <a:pt x="1" y="4"/>
                    </a:lnTo>
                    <a:lnTo>
                      <a:pt x="0" y="9"/>
                    </a:lnTo>
                    <a:lnTo>
                      <a:pt x="2" y="13"/>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3" name="Freeform 1069">
                <a:extLst>
                  <a:ext uri="{FF2B5EF4-FFF2-40B4-BE49-F238E27FC236}">
                    <a16:creationId xmlns:a16="http://schemas.microsoft.com/office/drawing/2014/main" id="{377A7858-8B38-4CB0-9B77-3600793A7C40}"/>
                  </a:ext>
                </a:extLst>
              </p:cNvPr>
              <p:cNvSpPr>
                <a:spLocks/>
              </p:cNvSpPr>
              <p:nvPr/>
            </p:nvSpPr>
            <p:spPr bwMode="auto">
              <a:xfrm>
                <a:off x="889" y="1889"/>
                <a:ext cx="20" cy="15"/>
              </a:xfrm>
              <a:custGeom>
                <a:avLst/>
                <a:gdLst>
                  <a:gd name="T0" fmla="*/ 0 w 42"/>
                  <a:gd name="T1" fmla="*/ 1 h 30"/>
                  <a:gd name="T2" fmla="*/ 0 w 42"/>
                  <a:gd name="T3" fmla="*/ 1 h 30"/>
                  <a:gd name="T4" fmla="*/ 0 w 42"/>
                  <a:gd name="T5" fmla="*/ 1 h 30"/>
                  <a:gd name="T6" fmla="*/ 0 w 42"/>
                  <a:gd name="T7" fmla="*/ 1 h 30"/>
                  <a:gd name="T8" fmla="*/ 0 w 42"/>
                  <a:gd name="T9" fmla="*/ 0 h 30"/>
                  <a:gd name="T10" fmla="*/ 0 w 42"/>
                  <a:gd name="T11" fmla="*/ 0 h 30"/>
                  <a:gd name="T12" fmla="*/ 0 w 42"/>
                  <a:gd name="T13" fmla="*/ 0 h 30"/>
                  <a:gd name="T14" fmla="*/ 0 w 42"/>
                  <a:gd name="T15" fmla="*/ 0 h 30"/>
                  <a:gd name="T16" fmla="*/ 0 w 42"/>
                  <a:gd name="T17" fmla="*/ 1 h 30"/>
                  <a:gd name="T18" fmla="*/ 0 w 42"/>
                  <a:gd name="T19" fmla="*/ 1 h 30"/>
                  <a:gd name="T20" fmla="*/ 0 w 42"/>
                  <a:gd name="T21" fmla="*/ 1 h 30"/>
                  <a:gd name="T22" fmla="*/ 0 w 42"/>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30">
                    <a:moveTo>
                      <a:pt x="6" y="14"/>
                    </a:moveTo>
                    <a:lnTo>
                      <a:pt x="5" y="14"/>
                    </a:lnTo>
                    <a:lnTo>
                      <a:pt x="35" y="30"/>
                    </a:lnTo>
                    <a:lnTo>
                      <a:pt x="42" y="16"/>
                    </a:lnTo>
                    <a:lnTo>
                      <a:pt x="12" y="0"/>
                    </a:lnTo>
                    <a:lnTo>
                      <a:pt x="11" y="0"/>
                    </a:lnTo>
                    <a:lnTo>
                      <a:pt x="12" y="0"/>
                    </a:lnTo>
                    <a:lnTo>
                      <a:pt x="6" y="0"/>
                    </a:lnTo>
                    <a:lnTo>
                      <a:pt x="1" y="4"/>
                    </a:lnTo>
                    <a:lnTo>
                      <a:pt x="0" y="10"/>
                    </a:lnTo>
                    <a:lnTo>
                      <a:pt x="5"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4" name="Freeform 1070">
                <a:extLst>
                  <a:ext uri="{FF2B5EF4-FFF2-40B4-BE49-F238E27FC236}">
                    <a16:creationId xmlns:a16="http://schemas.microsoft.com/office/drawing/2014/main" id="{EF3AC9E8-456D-48F7-975C-DEE55724D03A}"/>
                  </a:ext>
                </a:extLst>
              </p:cNvPr>
              <p:cNvSpPr>
                <a:spLocks/>
              </p:cNvSpPr>
              <p:nvPr/>
            </p:nvSpPr>
            <p:spPr bwMode="auto">
              <a:xfrm>
                <a:off x="873" y="1883"/>
                <a:ext cx="21" cy="13"/>
              </a:xfrm>
              <a:custGeom>
                <a:avLst/>
                <a:gdLst>
                  <a:gd name="T0" fmla="*/ 1 w 42"/>
                  <a:gd name="T1" fmla="*/ 1 h 25"/>
                  <a:gd name="T2" fmla="*/ 1 w 42"/>
                  <a:gd name="T3" fmla="*/ 1 h 25"/>
                  <a:gd name="T4" fmla="*/ 1 w 42"/>
                  <a:gd name="T5" fmla="*/ 1 h 25"/>
                  <a:gd name="T6" fmla="*/ 1 w 42"/>
                  <a:gd name="T7" fmla="*/ 1 h 25"/>
                  <a:gd name="T8" fmla="*/ 1 w 42"/>
                  <a:gd name="T9" fmla="*/ 0 h 25"/>
                  <a:gd name="T10" fmla="*/ 1 w 42"/>
                  <a:gd name="T11" fmla="*/ 0 h 25"/>
                  <a:gd name="T12" fmla="*/ 1 w 42"/>
                  <a:gd name="T13" fmla="*/ 0 h 25"/>
                  <a:gd name="T14" fmla="*/ 1 w 42"/>
                  <a:gd name="T15" fmla="*/ 1 h 25"/>
                  <a:gd name="T16" fmla="*/ 0 w 42"/>
                  <a:gd name="T17" fmla="*/ 1 h 25"/>
                  <a:gd name="T18" fmla="*/ 0 w 42"/>
                  <a:gd name="T19" fmla="*/ 1 h 25"/>
                  <a:gd name="T20" fmla="*/ 1 w 42"/>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25">
                    <a:moveTo>
                      <a:pt x="5" y="14"/>
                    </a:moveTo>
                    <a:lnTo>
                      <a:pt x="5" y="14"/>
                    </a:lnTo>
                    <a:lnTo>
                      <a:pt x="37" y="25"/>
                    </a:lnTo>
                    <a:lnTo>
                      <a:pt x="42" y="11"/>
                    </a:lnTo>
                    <a:lnTo>
                      <a:pt x="9" y="0"/>
                    </a:lnTo>
                    <a:lnTo>
                      <a:pt x="4" y="1"/>
                    </a:lnTo>
                    <a:lnTo>
                      <a:pt x="0"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5" name="Freeform 1071">
                <a:extLst>
                  <a:ext uri="{FF2B5EF4-FFF2-40B4-BE49-F238E27FC236}">
                    <a16:creationId xmlns:a16="http://schemas.microsoft.com/office/drawing/2014/main" id="{DCDA9B94-D7B9-4FED-97BA-170BB5A21158}"/>
                  </a:ext>
                </a:extLst>
              </p:cNvPr>
              <p:cNvSpPr>
                <a:spLocks/>
              </p:cNvSpPr>
              <p:nvPr/>
            </p:nvSpPr>
            <p:spPr bwMode="auto">
              <a:xfrm>
                <a:off x="858" y="1878"/>
                <a:ext cx="20" cy="12"/>
              </a:xfrm>
              <a:custGeom>
                <a:avLst/>
                <a:gdLst>
                  <a:gd name="T0" fmla="*/ 1 w 39"/>
                  <a:gd name="T1" fmla="*/ 1 h 23"/>
                  <a:gd name="T2" fmla="*/ 1 w 39"/>
                  <a:gd name="T3" fmla="*/ 1 h 23"/>
                  <a:gd name="T4" fmla="*/ 1 w 39"/>
                  <a:gd name="T5" fmla="*/ 1 h 23"/>
                  <a:gd name="T6" fmla="*/ 1 w 39"/>
                  <a:gd name="T7" fmla="*/ 1 h 23"/>
                  <a:gd name="T8" fmla="*/ 1 w 39"/>
                  <a:gd name="T9" fmla="*/ 0 h 23"/>
                  <a:gd name="T10" fmla="*/ 1 w 39"/>
                  <a:gd name="T11" fmla="*/ 0 h 23"/>
                  <a:gd name="T12" fmla="*/ 1 w 39"/>
                  <a:gd name="T13" fmla="*/ 0 h 23"/>
                  <a:gd name="T14" fmla="*/ 1 w 39"/>
                  <a:gd name="T15" fmla="*/ 1 h 23"/>
                  <a:gd name="T16" fmla="*/ 0 w 39"/>
                  <a:gd name="T17" fmla="*/ 1 h 23"/>
                  <a:gd name="T18" fmla="*/ 0 w 39"/>
                  <a:gd name="T19" fmla="*/ 1 h 23"/>
                  <a:gd name="T20" fmla="*/ 1 w 39"/>
                  <a:gd name="T21" fmla="*/ 1 h 23"/>
                  <a:gd name="T22" fmla="*/ 1 w 39"/>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3">
                    <a:moveTo>
                      <a:pt x="6" y="13"/>
                    </a:moveTo>
                    <a:lnTo>
                      <a:pt x="5" y="13"/>
                    </a:lnTo>
                    <a:lnTo>
                      <a:pt x="35" y="23"/>
                    </a:lnTo>
                    <a:lnTo>
                      <a:pt x="39" y="9"/>
                    </a:lnTo>
                    <a:lnTo>
                      <a:pt x="9" y="0"/>
                    </a:lnTo>
                    <a:lnTo>
                      <a:pt x="8" y="0"/>
                    </a:lnTo>
                    <a:lnTo>
                      <a:pt x="9" y="0"/>
                    </a:lnTo>
                    <a:lnTo>
                      <a:pt x="4" y="1"/>
                    </a:lnTo>
                    <a:lnTo>
                      <a:pt x="0" y="4"/>
                    </a:lnTo>
                    <a:lnTo>
                      <a:pt x="0" y="10"/>
                    </a:lnTo>
                    <a:lnTo>
                      <a:pt x="5" y="13"/>
                    </a:lnTo>
                    <a:lnTo>
                      <a:pt x="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6" name="Freeform 1072">
                <a:extLst>
                  <a:ext uri="{FF2B5EF4-FFF2-40B4-BE49-F238E27FC236}">
                    <a16:creationId xmlns:a16="http://schemas.microsoft.com/office/drawing/2014/main" id="{283EF506-266D-4E17-93B6-FA05C58B7A63}"/>
                  </a:ext>
                </a:extLst>
              </p:cNvPr>
              <p:cNvSpPr>
                <a:spLocks/>
              </p:cNvSpPr>
              <p:nvPr/>
            </p:nvSpPr>
            <p:spPr bwMode="auto">
              <a:xfrm>
                <a:off x="842" y="1875"/>
                <a:ext cx="20" cy="10"/>
              </a:xfrm>
              <a:custGeom>
                <a:avLst/>
                <a:gdLst>
                  <a:gd name="T0" fmla="*/ 1 w 40"/>
                  <a:gd name="T1" fmla="*/ 1 h 20"/>
                  <a:gd name="T2" fmla="*/ 1 w 40"/>
                  <a:gd name="T3" fmla="*/ 1 h 20"/>
                  <a:gd name="T4" fmla="*/ 1 w 40"/>
                  <a:gd name="T5" fmla="*/ 1 h 20"/>
                  <a:gd name="T6" fmla="*/ 1 w 40"/>
                  <a:gd name="T7" fmla="*/ 1 h 20"/>
                  <a:gd name="T8" fmla="*/ 1 w 40"/>
                  <a:gd name="T9" fmla="*/ 0 h 20"/>
                  <a:gd name="T10" fmla="*/ 1 w 40"/>
                  <a:gd name="T11" fmla="*/ 0 h 20"/>
                  <a:gd name="T12" fmla="*/ 1 w 40"/>
                  <a:gd name="T13" fmla="*/ 0 h 20"/>
                  <a:gd name="T14" fmla="*/ 1 w 40"/>
                  <a:gd name="T15" fmla="*/ 1 h 20"/>
                  <a:gd name="T16" fmla="*/ 0 w 40"/>
                  <a:gd name="T17" fmla="*/ 1 h 20"/>
                  <a:gd name="T18" fmla="*/ 1 w 40"/>
                  <a:gd name="T19" fmla="*/ 1 h 20"/>
                  <a:gd name="T20" fmla="*/ 1 w 40"/>
                  <a:gd name="T21" fmla="*/ 1 h 20"/>
                  <a:gd name="T22" fmla="*/ 1 w 40"/>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20">
                    <a:moveTo>
                      <a:pt x="7" y="14"/>
                    </a:moveTo>
                    <a:lnTo>
                      <a:pt x="6" y="14"/>
                    </a:lnTo>
                    <a:lnTo>
                      <a:pt x="38" y="20"/>
                    </a:lnTo>
                    <a:lnTo>
                      <a:pt x="40" y="7"/>
                    </a:lnTo>
                    <a:lnTo>
                      <a:pt x="8" y="0"/>
                    </a:lnTo>
                    <a:lnTo>
                      <a:pt x="7" y="0"/>
                    </a:lnTo>
                    <a:lnTo>
                      <a:pt x="8" y="0"/>
                    </a:lnTo>
                    <a:lnTo>
                      <a:pt x="2" y="1"/>
                    </a:lnTo>
                    <a:lnTo>
                      <a:pt x="0" y="5"/>
                    </a:lnTo>
                    <a:lnTo>
                      <a:pt x="1" y="11"/>
                    </a:lnTo>
                    <a:lnTo>
                      <a:pt x="6" y="14"/>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7" name="Freeform 1073">
                <a:extLst>
                  <a:ext uri="{FF2B5EF4-FFF2-40B4-BE49-F238E27FC236}">
                    <a16:creationId xmlns:a16="http://schemas.microsoft.com/office/drawing/2014/main" id="{211D5D51-F498-4736-A6B6-B122907FD9E4}"/>
                  </a:ext>
                </a:extLst>
              </p:cNvPr>
              <p:cNvSpPr>
                <a:spLocks/>
              </p:cNvSpPr>
              <p:nvPr/>
            </p:nvSpPr>
            <p:spPr bwMode="auto">
              <a:xfrm>
                <a:off x="826" y="1872"/>
                <a:ext cx="19" cy="10"/>
              </a:xfrm>
              <a:custGeom>
                <a:avLst/>
                <a:gdLst>
                  <a:gd name="T0" fmla="*/ 0 w 39"/>
                  <a:gd name="T1" fmla="*/ 1 h 20"/>
                  <a:gd name="T2" fmla="*/ 0 w 39"/>
                  <a:gd name="T3" fmla="*/ 1 h 20"/>
                  <a:gd name="T4" fmla="*/ 0 w 39"/>
                  <a:gd name="T5" fmla="*/ 1 h 20"/>
                  <a:gd name="T6" fmla="*/ 0 w 39"/>
                  <a:gd name="T7" fmla="*/ 1 h 20"/>
                  <a:gd name="T8" fmla="*/ 0 w 39"/>
                  <a:gd name="T9" fmla="*/ 1 h 20"/>
                  <a:gd name="T10" fmla="*/ 0 w 39"/>
                  <a:gd name="T11" fmla="*/ 0 h 20"/>
                  <a:gd name="T12" fmla="*/ 0 w 39"/>
                  <a:gd name="T13" fmla="*/ 1 h 20"/>
                  <a:gd name="T14" fmla="*/ 0 w 39"/>
                  <a:gd name="T15" fmla="*/ 1 h 20"/>
                  <a:gd name="T16" fmla="*/ 0 w 39"/>
                  <a:gd name="T17" fmla="*/ 1 h 20"/>
                  <a:gd name="T18" fmla="*/ 0 w 39"/>
                  <a:gd name="T19" fmla="*/ 1 h 20"/>
                  <a:gd name="T20" fmla="*/ 0 w 39"/>
                  <a:gd name="T21" fmla="*/ 1 h 20"/>
                  <a:gd name="T22" fmla="*/ 0 w 39"/>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0">
                    <a:moveTo>
                      <a:pt x="7" y="16"/>
                    </a:moveTo>
                    <a:lnTo>
                      <a:pt x="7" y="15"/>
                    </a:lnTo>
                    <a:lnTo>
                      <a:pt x="39" y="20"/>
                    </a:lnTo>
                    <a:lnTo>
                      <a:pt x="39" y="6"/>
                    </a:lnTo>
                    <a:lnTo>
                      <a:pt x="7" y="1"/>
                    </a:lnTo>
                    <a:lnTo>
                      <a:pt x="7" y="0"/>
                    </a:lnTo>
                    <a:lnTo>
                      <a:pt x="7" y="1"/>
                    </a:lnTo>
                    <a:lnTo>
                      <a:pt x="2" y="3"/>
                    </a:lnTo>
                    <a:lnTo>
                      <a:pt x="0" y="8"/>
                    </a:lnTo>
                    <a:lnTo>
                      <a:pt x="2" y="13"/>
                    </a:lnTo>
                    <a:lnTo>
                      <a:pt x="7" y="15"/>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8" name="Freeform 1074">
                <a:extLst>
                  <a:ext uri="{FF2B5EF4-FFF2-40B4-BE49-F238E27FC236}">
                    <a16:creationId xmlns:a16="http://schemas.microsoft.com/office/drawing/2014/main" id="{7E594953-93E8-48CF-BF29-0CDF813D5BDC}"/>
                  </a:ext>
                </a:extLst>
              </p:cNvPr>
              <p:cNvSpPr>
                <a:spLocks/>
              </p:cNvSpPr>
              <p:nvPr/>
            </p:nvSpPr>
            <p:spPr bwMode="auto">
              <a:xfrm>
                <a:off x="810" y="1872"/>
                <a:ext cx="19" cy="8"/>
              </a:xfrm>
              <a:custGeom>
                <a:avLst/>
                <a:gdLst>
                  <a:gd name="T0" fmla="*/ 1 w 38"/>
                  <a:gd name="T1" fmla="*/ 1 h 16"/>
                  <a:gd name="T2" fmla="*/ 1 w 38"/>
                  <a:gd name="T3" fmla="*/ 1 h 16"/>
                  <a:gd name="T4" fmla="*/ 1 w 38"/>
                  <a:gd name="T5" fmla="*/ 1 h 16"/>
                  <a:gd name="T6" fmla="*/ 1 w 38"/>
                  <a:gd name="T7" fmla="*/ 0 h 16"/>
                  <a:gd name="T8" fmla="*/ 1 w 38"/>
                  <a:gd name="T9" fmla="*/ 0 h 16"/>
                  <a:gd name="T10" fmla="*/ 1 w 38"/>
                  <a:gd name="T11" fmla="*/ 1 h 16"/>
                  <a:gd name="T12" fmla="*/ 1 w 38"/>
                  <a:gd name="T13" fmla="*/ 0 h 16"/>
                  <a:gd name="T14" fmla="*/ 1 w 38"/>
                  <a:gd name="T15" fmla="*/ 1 h 16"/>
                  <a:gd name="T16" fmla="*/ 0 w 38"/>
                  <a:gd name="T17" fmla="*/ 1 h 16"/>
                  <a:gd name="T18" fmla="*/ 1 w 38"/>
                  <a:gd name="T19" fmla="*/ 1 h 16"/>
                  <a:gd name="T20" fmla="*/ 1 w 38"/>
                  <a:gd name="T21" fmla="*/ 1 h 16"/>
                  <a:gd name="T22" fmla="*/ 1 w 38"/>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16">
                    <a:moveTo>
                      <a:pt x="8" y="15"/>
                    </a:moveTo>
                    <a:lnTo>
                      <a:pt x="8" y="16"/>
                    </a:lnTo>
                    <a:lnTo>
                      <a:pt x="38" y="16"/>
                    </a:lnTo>
                    <a:lnTo>
                      <a:pt x="38" y="0"/>
                    </a:lnTo>
                    <a:lnTo>
                      <a:pt x="8" y="0"/>
                    </a:lnTo>
                    <a:lnTo>
                      <a:pt x="8" y="1"/>
                    </a:lnTo>
                    <a:lnTo>
                      <a:pt x="8" y="0"/>
                    </a:lnTo>
                    <a:lnTo>
                      <a:pt x="2" y="2"/>
                    </a:lnTo>
                    <a:lnTo>
                      <a:pt x="0" y="8"/>
                    </a:lnTo>
                    <a:lnTo>
                      <a:pt x="2" y="14"/>
                    </a:lnTo>
                    <a:lnTo>
                      <a:pt x="8" y="16"/>
                    </a:lnTo>
                    <a:lnTo>
                      <a:pt x="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9" name="Freeform 1075">
                <a:extLst>
                  <a:ext uri="{FF2B5EF4-FFF2-40B4-BE49-F238E27FC236}">
                    <a16:creationId xmlns:a16="http://schemas.microsoft.com/office/drawing/2014/main" id="{F22EFA48-42EA-4048-9597-427229A6605A}"/>
                  </a:ext>
                </a:extLst>
              </p:cNvPr>
              <p:cNvSpPr>
                <a:spLocks/>
              </p:cNvSpPr>
              <p:nvPr/>
            </p:nvSpPr>
            <p:spPr bwMode="auto">
              <a:xfrm>
                <a:off x="796" y="1873"/>
                <a:ext cx="18" cy="8"/>
              </a:xfrm>
              <a:custGeom>
                <a:avLst/>
                <a:gdLst>
                  <a:gd name="T0" fmla="*/ 0 w 37"/>
                  <a:gd name="T1" fmla="*/ 1 h 16"/>
                  <a:gd name="T2" fmla="*/ 0 w 37"/>
                  <a:gd name="T3" fmla="*/ 1 h 16"/>
                  <a:gd name="T4" fmla="*/ 0 w 37"/>
                  <a:gd name="T5" fmla="*/ 1 h 16"/>
                  <a:gd name="T6" fmla="*/ 0 w 37"/>
                  <a:gd name="T7" fmla="*/ 0 h 16"/>
                  <a:gd name="T8" fmla="*/ 0 w 37"/>
                  <a:gd name="T9" fmla="*/ 1 h 16"/>
                  <a:gd name="T10" fmla="*/ 0 w 37"/>
                  <a:gd name="T11" fmla="*/ 1 h 16"/>
                  <a:gd name="T12" fmla="*/ 0 w 37"/>
                  <a:gd name="T13" fmla="*/ 1 h 16"/>
                  <a:gd name="T14" fmla="*/ 0 w 37"/>
                  <a:gd name="T15" fmla="*/ 1 h 16"/>
                  <a:gd name="T16" fmla="*/ 0 w 37"/>
                  <a:gd name="T17" fmla="*/ 1 h 16"/>
                  <a:gd name="T18" fmla="*/ 0 w 37"/>
                  <a:gd name="T19" fmla="*/ 1 h 16"/>
                  <a:gd name="T20" fmla="*/ 0 w 37"/>
                  <a:gd name="T21" fmla="*/ 1 h 16"/>
                  <a:gd name="T22" fmla="*/ 0 w 37"/>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16">
                    <a:moveTo>
                      <a:pt x="8" y="16"/>
                    </a:moveTo>
                    <a:lnTo>
                      <a:pt x="7" y="16"/>
                    </a:lnTo>
                    <a:lnTo>
                      <a:pt x="37" y="14"/>
                    </a:lnTo>
                    <a:lnTo>
                      <a:pt x="37" y="0"/>
                    </a:lnTo>
                    <a:lnTo>
                      <a:pt x="7" y="2"/>
                    </a:lnTo>
                    <a:lnTo>
                      <a:pt x="6" y="2"/>
                    </a:lnTo>
                    <a:lnTo>
                      <a:pt x="7" y="2"/>
                    </a:lnTo>
                    <a:lnTo>
                      <a:pt x="2" y="5"/>
                    </a:lnTo>
                    <a:lnTo>
                      <a:pt x="0" y="9"/>
                    </a:lnTo>
                    <a:lnTo>
                      <a:pt x="2" y="14"/>
                    </a:lnTo>
                    <a:lnTo>
                      <a:pt x="7" y="16"/>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0" name="Freeform 1076">
                <a:extLst>
                  <a:ext uri="{FF2B5EF4-FFF2-40B4-BE49-F238E27FC236}">
                    <a16:creationId xmlns:a16="http://schemas.microsoft.com/office/drawing/2014/main" id="{8483EF30-E093-4B31-8A84-C5963699B5F1}"/>
                  </a:ext>
                </a:extLst>
              </p:cNvPr>
              <p:cNvSpPr>
                <a:spLocks/>
              </p:cNvSpPr>
              <p:nvPr/>
            </p:nvSpPr>
            <p:spPr bwMode="auto">
              <a:xfrm>
                <a:off x="782" y="1874"/>
                <a:ext cx="18" cy="10"/>
              </a:xfrm>
              <a:custGeom>
                <a:avLst/>
                <a:gdLst>
                  <a:gd name="T0" fmla="*/ 1 w 36"/>
                  <a:gd name="T1" fmla="*/ 0 h 21"/>
                  <a:gd name="T2" fmla="*/ 1 w 36"/>
                  <a:gd name="T3" fmla="*/ 0 h 21"/>
                  <a:gd name="T4" fmla="*/ 1 w 36"/>
                  <a:gd name="T5" fmla="*/ 0 h 21"/>
                  <a:gd name="T6" fmla="*/ 1 w 36"/>
                  <a:gd name="T7" fmla="*/ 0 h 21"/>
                  <a:gd name="T8" fmla="*/ 1 w 36"/>
                  <a:gd name="T9" fmla="*/ 0 h 21"/>
                  <a:gd name="T10" fmla="*/ 1 w 36"/>
                  <a:gd name="T11" fmla="*/ 0 h 21"/>
                  <a:gd name="T12" fmla="*/ 1 w 36"/>
                  <a:gd name="T13" fmla="*/ 0 h 21"/>
                  <a:gd name="T14" fmla="*/ 1 w 36"/>
                  <a:gd name="T15" fmla="*/ 0 h 21"/>
                  <a:gd name="T16" fmla="*/ 0 w 36"/>
                  <a:gd name="T17" fmla="*/ 0 h 21"/>
                  <a:gd name="T18" fmla="*/ 1 w 36"/>
                  <a:gd name="T19" fmla="*/ 0 h 21"/>
                  <a:gd name="T20" fmla="*/ 1 w 36"/>
                  <a:gd name="T21" fmla="*/ 0 h 21"/>
                  <a:gd name="T22" fmla="*/ 1 w 36"/>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21">
                    <a:moveTo>
                      <a:pt x="9" y="21"/>
                    </a:moveTo>
                    <a:lnTo>
                      <a:pt x="8" y="21"/>
                    </a:lnTo>
                    <a:lnTo>
                      <a:pt x="36" y="14"/>
                    </a:lnTo>
                    <a:lnTo>
                      <a:pt x="34" y="0"/>
                    </a:lnTo>
                    <a:lnTo>
                      <a:pt x="6" y="7"/>
                    </a:lnTo>
                    <a:lnTo>
                      <a:pt x="5" y="7"/>
                    </a:lnTo>
                    <a:lnTo>
                      <a:pt x="6" y="7"/>
                    </a:lnTo>
                    <a:lnTo>
                      <a:pt x="1" y="10"/>
                    </a:lnTo>
                    <a:lnTo>
                      <a:pt x="0" y="15"/>
                    </a:lnTo>
                    <a:lnTo>
                      <a:pt x="2" y="20"/>
                    </a:lnTo>
                    <a:lnTo>
                      <a:pt x="8" y="21"/>
                    </a:lnTo>
                    <a:lnTo>
                      <a:pt x="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1" name="Freeform 1077">
                <a:extLst>
                  <a:ext uri="{FF2B5EF4-FFF2-40B4-BE49-F238E27FC236}">
                    <a16:creationId xmlns:a16="http://schemas.microsoft.com/office/drawing/2014/main" id="{AA83E543-4851-4EEA-82D5-5DC2957E8502}"/>
                  </a:ext>
                </a:extLst>
              </p:cNvPr>
              <p:cNvSpPr>
                <a:spLocks/>
              </p:cNvSpPr>
              <p:nvPr/>
            </p:nvSpPr>
            <p:spPr bwMode="auto">
              <a:xfrm>
                <a:off x="769" y="1877"/>
                <a:ext cx="18" cy="12"/>
              </a:xfrm>
              <a:custGeom>
                <a:avLst/>
                <a:gdLst>
                  <a:gd name="T0" fmla="*/ 1 w 34"/>
                  <a:gd name="T1" fmla="*/ 1 h 23"/>
                  <a:gd name="T2" fmla="*/ 1 w 34"/>
                  <a:gd name="T3" fmla="*/ 1 h 23"/>
                  <a:gd name="T4" fmla="*/ 1 w 34"/>
                  <a:gd name="T5" fmla="*/ 1 h 23"/>
                  <a:gd name="T6" fmla="*/ 1 w 34"/>
                  <a:gd name="T7" fmla="*/ 0 h 23"/>
                  <a:gd name="T8" fmla="*/ 1 w 34"/>
                  <a:gd name="T9" fmla="*/ 1 h 23"/>
                  <a:gd name="T10" fmla="*/ 1 w 34"/>
                  <a:gd name="T11" fmla="*/ 1 h 23"/>
                  <a:gd name="T12" fmla="*/ 1 w 34"/>
                  <a:gd name="T13" fmla="*/ 1 h 23"/>
                  <a:gd name="T14" fmla="*/ 0 w 34"/>
                  <a:gd name="T15" fmla="*/ 1 h 23"/>
                  <a:gd name="T16" fmla="*/ 0 w 34"/>
                  <a:gd name="T17" fmla="*/ 1 h 23"/>
                  <a:gd name="T18" fmla="*/ 1 w 34"/>
                  <a:gd name="T19" fmla="*/ 1 h 23"/>
                  <a:gd name="T20" fmla="*/ 1 w 34"/>
                  <a:gd name="T21" fmla="*/ 1 h 23"/>
                  <a:gd name="T22" fmla="*/ 1 w 34"/>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23">
                    <a:moveTo>
                      <a:pt x="10" y="23"/>
                    </a:moveTo>
                    <a:lnTo>
                      <a:pt x="9" y="23"/>
                    </a:lnTo>
                    <a:lnTo>
                      <a:pt x="34" y="14"/>
                    </a:lnTo>
                    <a:lnTo>
                      <a:pt x="30" y="0"/>
                    </a:lnTo>
                    <a:lnTo>
                      <a:pt x="4" y="10"/>
                    </a:lnTo>
                    <a:lnTo>
                      <a:pt x="3" y="10"/>
                    </a:lnTo>
                    <a:lnTo>
                      <a:pt x="4" y="10"/>
                    </a:lnTo>
                    <a:lnTo>
                      <a:pt x="0" y="13"/>
                    </a:lnTo>
                    <a:lnTo>
                      <a:pt x="0" y="18"/>
                    </a:lnTo>
                    <a:lnTo>
                      <a:pt x="3" y="22"/>
                    </a:lnTo>
                    <a:lnTo>
                      <a:pt x="9" y="23"/>
                    </a:lnTo>
                    <a:lnTo>
                      <a:pt x="1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2" name="Freeform 1078">
                <a:extLst>
                  <a:ext uri="{FF2B5EF4-FFF2-40B4-BE49-F238E27FC236}">
                    <a16:creationId xmlns:a16="http://schemas.microsoft.com/office/drawing/2014/main" id="{4C9DCFE4-7891-4173-9F84-E3334F4D4E5F}"/>
                  </a:ext>
                </a:extLst>
              </p:cNvPr>
              <p:cNvSpPr>
                <a:spLocks/>
              </p:cNvSpPr>
              <p:nvPr/>
            </p:nvSpPr>
            <p:spPr bwMode="auto">
              <a:xfrm>
                <a:off x="757" y="1882"/>
                <a:ext cx="18" cy="12"/>
              </a:xfrm>
              <a:custGeom>
                <a:avLst/>
                <a:gdLst>
                  <a:gd name="T0" fmla="*/ 1 w 34"/>
                  <a:gd name="T1" fmla="*/ 0 h 25"/>
                  <a:gd name="T2" fmla="*/ 1 w 34"/>
                  <a:gd name="T3" fmla="*/ 0 h 25"/>
                  <a:gd name="T4" fmla="*/ 1 w 34"/>
                  <a:gd name="T5" fmla="*/ 0 h 25"/>
                  <a:gd name="T6" fmla="*/ 1 w 34"/>
                  <a:gd name="T7" fmla="*/ 0 h 25"/>
                  <a:gd name="T8" fmla="*/ 1 w 34"/>
                  <a:gd name="T9" fmla="*/ 0 h 25"/>
                  <a:gd name="T10" fmla="*/ 1 w 34"/>
                  <a:gd name="T11" fmla="*/ 0 h 25"/>
                  <a:gd name="T12" fmla="*/ 1 w 34"/>
                  <a:gd name="T13" fmla="*/ 0 h 25"/>
                  <a:gd name="T14" fmla="*/ 0 w 34"/>
                  <a:gd name="T15" fmla="*/ 0 h 25"/>
                  <a:gd name="T16" fmla="*/ 1 w 34"/>
                  <a:gd name="T17" fmla="*/ 0 h 25"/>
                  <a:gd name="T18" fmla="*/ 1 w 34"/>
                  <a:gd name="T19" fmla="*/ 0 h 25"/>
                  <a:gd name="T20" fmla="*/ 1 w 34"/>
                  <a:gd name="T21" fmla="*/ 0 h 25"/>
                  <a:gd name="T22" fmla="*/ 1 w 34"/>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25">
                    <a:moveTo>
                      <a:pt x="12" y="24"/>
                    </a:moveTo>
                    <a:lnTo>
                      <a:pt x="11" y="25"/>
                    </a:lnTo>
                    <a:lnTo>
                      <a:pt x="34" y="13"/>
                    </a:lnTo>
                    <a:lnTo>
                      <a:pt x="27" y="0"/>
                    </a:lnTo>
                    <a:lnTo>
                      <a:pt x="4" y="11"/>
                    </a:lnTo>
                    <a:lnTo>
                      <a:pt x="3" y="12"/>
                    </a:lnTo>
                    <a:lnTo>
                      <a:pt x="4" y="11"/>
                    </a:lnTo>
                    <a:lnTo>
                      <a:pt x="0" y="16"/>
                    </a:lnTo>
                    <a:lnTo>
                      <a:pt x="1" y="21"/>
                    </a:lnTo>
                    <a:lnTo>
                      <a:pt x="5" y="25"/>
                    </a:lnTo>
                    <a:lnTo>
                      <a:pt x="11" y="25"/>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3" name="Freeform 1079">
                <a:extLst>
                  <a:ext uri="{FF2B5EF4-FFF2-40B4-BE49-F238E27FC236}">
                    <a16:creationId xmlns:a16="http://schemas.microsoft.com/office/drawing/2014/main" id="{F1048141-4C8F-4129-92DC-BAFA07AB718C}"/>
                  </a:ext>
                </a:extLst>
              </p:cNvPr>
              <p:cNvSpPr>
                <a:spLocks/>
              </p:cNvSpPr>
              <p:nvPr/>
            </p:nvSpPr>
            <p:spPr bwMode="auto">
              <a:xfrm>
                <a:off x="749" y="1888"/>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1 w 30"/>
                  <a:gd name="T17" fmla="*/ 0 h 29"/>
                  <a:gd name="T18" fmla="*/ 1 w 30"/>
                  <a:gd name="T19" fmla="*/ 0 h 29"/>
                  <a:gd name="T20" fmla="*/ 1 w 30"/>
                  <a:gd name="T21" fmla="*/ 0 h 29"/>
                  <a:gd name="T22" fmla="*/ 1 w 30"/>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13" y="27"/>
                    </a:moveTo>
                    <a:lnTo>
                      <a:pt x="12" y="28"/>
                    </a:lnTo>
                    <a:lnTo>
                      <a:pt x="30" y="12"/>
                    </a:lnTo>
                    <a:lnTo>
                      <a:pt x="21" y="0"/>
                    </a:lnTo>
                    <a:lnTo>
                      <a:pt x="3" y="16"/>
                    </a:lnTo>
                    <a:lnTo>
                      <a:pt x="1" y="17"/>
                    </a:lnTo>
                    <a:lnTo>
                      <a:pt x="3" y="16"/>
                    </a:lnTo>
                    <a:lnTo>
                      <a:pt x="0" y="21"/>
                    </a:lnTo>
                    <a:lnTo>
                      <a:pt x="3" y="27"/>
                    </a:lnTo>
                    <a:lnTo>
                      <a:pt x="6" y="29"/>
                    </a:lnTo>
                    <a:lnTo>
                      <a:pt x="12" y="28"/>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4" name="Freeform 1080">
                <a:extLst>
                  <a:ext uri="{FF2B5EF4-FFF2-40B4-BE49-F238E27FC236}">
                    <a16:creationId xmlns:a16="http://schemas.microsoft.com/office/drawing/2014/main" id="{11154BF7-0C74-46F3-8EE2-BFFBDDD9E7F3}"/>
                  </a:ext>
                </a:extLst>
              </p:cNvPr>
              <p:cNvSpPr>
                <a:spLocks/>
              </p:cNvSpPr>
              <p:nvPr/>
            </p:nvSpPr>
            <p:spPr bwMode="auto">
              <a:xfrm>
                <a:off x="741" y="1897"/>
                <a:ext cx="14" cy="15"/>
              </a:xfrm>
              <a:custGeom>
                <a:avLst/>
                <a:gdLst>
                  <a:gd name="T0" fmla="*/ 0 w 29"/>
                  <a:gd name="T1" fmla="*/ 1 h 30"/>
                  <a:gd name="T2" fmla="*/ 0 w 29"/>
                  <a:gd name="T3" fmla="*/ 1 h 30"/>
                  <a:gd name="T4" fmla="*/ 0 w 29"/>
                  <a:gd name="T5" fmla="*/ 1 h 30"/>
                  <a:gd name="T6" fmla="*/ 0 w 29"/>
                  <a:gd name="T7" fmla="*/ 0 h 30"/>
                  <a:gd name="T8" fmla="*/ 0 w 29"/>
                  <a:gd name="T9" fmla="*/ 1 h 30"/>
                  <a:gd name="T10" fmla="*/ 0 w 29"/>
                  <a:gd name="T11" fmla="*/ 1 h 30"/>
                  <a:gd name="T12" fmla="*/ 0 w 29"/>
                  <a:gd name="T13" fmla="*/ 1 h 30"/>
                  <a:gd name="T14" fmla="*/ 0 w 29"/>
                  <a:gd name="T15" fmla="*/ 1 h 30"/>
                  <a:gd name="T16" fmla="*/ 0 w 29"/>
                  <a:gd name="T17" fmla="*/ 1 h 30"/>
                  <a:gd name="T18" fmla="*/ 0 w 29"/>
                  <a:gd name="T19" fmla="*/ 1 h 30"/>
                  <a:gd name="T20" fmla="*/ 0 w 29"/>
                  <a:gd name="T21" fmla="*/ 1 h 30"/>
                  <a:gd name="T22" fmla="*/ 0 w 29"/>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0">
                    <a:moveTo>
                      <a:pt x="14" y="27"/>
                    </a:moveTo>
                    <a:lnTo>
                      <a:pt x="13" y="28"/>
                    </a:lnTo>
                    <a:lnTo>
                      <a:pt x="29" y="10"/>
                    </a:lnTo>
                    <a:lnTo>
                      <a:pt x="17" y="0"/>
                    </a:lnTo>
                    <a:lnTo>
                      <a:pt x="1" y="19"/>
                    </a:lnTo>
                    <a:lnTo>
                      <a:pt x="0" y="20"/>
                    </a:lnTo>
                    <a:lnTo>
                      <a:pt x="1" y="19"/>
                    </a:lnTo>
                    <a:lnTo>
                      <a:pt x="0" y="25"/>
                    </a:lnTo>
                    <a:lnTo>
                      <a:pt x="2" y="28"/>
                    </a:lnTo>
                    <a:lnTo>
                      <a:pt x="8" y="30"/>
                    </a:lnTo>
                    <a:lnTo>
                      <a:pt x="13" y="28"/>
                    </a:lnTo>
                    <a:lnTo>
                      <a:pt x="1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5" name="Freeform 1081">
                <a:extLst>
                  <a:ext uri="{FF2B5EF4-FFF2-40B4-BE49-F238E27FC236}">
                    <a16:creationId xmlns:a16="http://schemas.microsoft.com/office/drawing/2014/main" id="{4CF8415F-970C-49C4-8B13-6C6A8D0411A0}"/>
                  </a:ext>
                </a:extLst>
              </p:cNvPr>
              <p:cNvSpPr>
                <a:spLocks/>
              </p:cNvSpPr>
              <p:nvPr/>
            </p:nvSpPr>
            <p:spPr bwMode="auto">
              <a:xfrm>
                <a:off x="730" y="1907"/>
                <a:ext cx="18" cy="25"/>
              </a:xfrm>
              <a:custGeom>
                <a:avLst/>
                <a:gdLst>
                  <a:gd name="T0" fmla="*/ 1 w 35"/>
                  <a:gd name="T1" fmla="*/ 0 h 51"/>
                  <a:gd name="T2" fmla="*/ 1 w 35"/>
                  <a:gd name="T3" fmla="*/ 0 h 51"/>
                  <a:gd name="T4" fmla="*/ 1 w 35"/>
                  <a:gd name="T5" fmla="*/ 0 h 51"/>
                  <a:gd name="T6" fmla="*/ 1 w 35"/>
                  <a:gd name="T7" fmla="*/ 0 h 51"/>
                  <a:gd name="T8" fmla="*/ 0 w 35"/>
                  <a:gd name="T9" fmla="*/ 0 h 51"/>
                  <a:gd name="T10" fmla="*/ 0 w 35"/>
                  <a:gd name="T11" fmla="*/ 0 h 51"/>
                  <a:gd name="T12" fmla="*/ 0 w 35"/>
                  <a:gd name="T13" fmla="*/ 0 h 51"/>
                  <a:gd name="T14" fmla="*/ 0 w 35"/>
                  <a:gd name="T15" fmla="*/ 0 h 51"/>
                  <a:gd name="T16" fmla="*/ 1 w 35"/>
                  <a:gd name="T17" fmla="*/ 0 h 51"/>
                  <a:gd name="T18" fmla="*/ 1 w 35"/>
                  <a:gd name="T19" fmla="*/ 0 h 51"/>
                  <a:gd name="T20" fmla="*/ 1 w 35"/>
                  <a:gd name="T21" fmla="*/ 0 h 51"/>
                  <a:gd name="T22" fmla="*/ 1 w 35"/>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51">
                    <a:moveTo>
                      <a:pt x="14" y="45"/>
                    </a:moveTo>
                    <a:lnTo>
                      <a:pt x="14" y="46"/>
                    </a:lnTo>
                    <a:lnTo>
                      <a:pt x="35" y="7"/>
                    </a:lnTo>
                    <a:lnTo>
                      <a:pt x="21" y="0"/>
                    </a:lnTo>
                    <a:lnTo>
                      <a:pt x="0" y="39"/>
                    </a:lnTo>
                    <a:lnTo>
                      <a:pt x="0" y="40"/>
                    </a:lnTo>
                    <a:lnTo>
                      <a:pt x="0" y="39"/>
                    </a:lnTo>
                    <a:lnTo>
                      <a:pt x="0" y="45"/>
                    </a:lnTo>
                    <a:lnTo>
                      <a:pt x="4" y="50"/>
                    </a:lnTo>
                    <a:lnTo>
                      <a:pt x="10" y="51"/>
                    </a:lnTo>
                    <a:lnTo>
                      <a:pt x="14" y="46"/>
                    </a:lnTo>
                    <a:lnTo>
                      <a:pt x="14"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6" name="Freeform 1082">
                <a:extLst>
                  <a:ext uri="{FF2B5EF4-FFF2-40B4-BE49-F238E27FC236}">
                    <a16:creationId xmlns:a16="http://schemas.microsoft.com/office/drawing/2014/main" id="{AE78F658-2373-4FE0-B591-A7B38FF49D3F}"/>
                  </a:ext>
                </a:extLst>
              </p:cNvPr>
              <p:cNvSpPr>
                <a:spLocks/>
              </p:cNvSpPr>
              <p:nvPr/>
            </p:nvSpPr>
            <p:spPr bwMode="auto">
              <a:xfrm>
                <a:off x="722" y="1927"/>
                <a:ext cx="15" cy="23"/>
              </a:xfrm>
              <a:custGeom>
                <a:avLst/>
                <a:gdLst>
                  <a:gd name="T0" fmla="*/ 1 w 30"/>
                  <a:gd name="T1" fmla="*/ 1 h 46"/>
                  <a:gd name="T2" fmla="*/ 1 w 30"/>
                  <a:gd name="T3" fmla="*/ 1 h 46"/>
                  <a:gd name="T4" fmla="*/ 1 w 30"/>
                  <a:gd name="T5" fmla="*/ 1 h 46"/>
                  <a:gd name="T6" fmla="*/ 1 w 30"/>
                  <a:gd name="T7" fmla="*/ 0 h 46"/>
                  <a:gd name="T8" fmla="*/ 0 w 30"/>
                  <a:gd name="T9" fmla="*/ 1 h 46"/>
                  <a:gd name="T10" fmla="*/ 0 w 30"/>
                  <a:gd name="T11" fmla="*/ 1 h 46"/>
                  <a:gd name="T12" fmla="*/ 0 w 30"/>
                  <a:gd name="T13" fmla="*/ 1 h 46"/>
                  <a:gd name="T14" fmla="*/ 1 w 30"/>
                  <a:gd name="T15" fmla="*/ 1 h 46"/>
                  <a:gd name="T16" fmla="*/ 1 w 30"/>
                  <a:gd name="T17" fmla="*/ 1 h 46"/>
                  <a:gd name="T18" fmla="*/ 1 w 30"/>
                  <a:gd name="T19" fmla="*/ 1 h 46"/>
                  <a:gd name="T20" fmla="*/ 1 w 30"/>
                  <a:gd name="T21" fmla="*/ 1 h 46"/>
                  <a:gd name="T22" fmla="*/ 1 w 30"/>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46">
                    <a:moveTo>
                      <a:pt x="14" y="41"/>
                    </a:moveTo>
                    <a:lnTo>
                      <a:pt x="14" y="42"/>
                    </a:lnTo>
                    <a:lnTo>
                      <a:pt x="30" y="5"/>
                    </a:lnTo>
                    <a:lnTo>
                      <a:pt x="16" y="0"/>
                    </a:lnTo>
                    <a:lnTo>
                      <a:pt x="0" y="37"/>
                    </a:lnTo>
                    <a:lnTo>
                      <a:pt x="0" y="38"/>
                    </a:lnTo>
                    <a:lnTo>
                      <a:pt x="0" y="37"/>
                    </a:lnTo>
                    <a:lnTo>
                      <a:pt x="1" y="43"/>
                    </a:lnTo>
                    <a:lnTo>
                      <a:pt x="6" y="46"/>
                    </a:lnTo>
                    <a:lnTo>
                      <a:pt x="11" y="46"/>
                    </a:lnTo>
                    <a:lnTo>
                      <a:pt x="14" y="42"/>
                    </a:lnTo>
                    <a:lnTo>
                      <a:pt x="1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7" name="Freeform 1083">
                <a:extLst>
                  <a:ext uri="{FF2B5EF4-FFF2-40B4-BE49-F238E27FC236}">
                    <a16:creationId xmlns:a16="http://schemas.microsoft.com/office/drawing/2014/main" id="{3B7E0C9C-1F5B-4E87-9B0F-D5856C7E27CA}"/>
                  </a:ext>
                </a:extLst>
              </p:cNvPr>
              <p:cNvSpPr>
                <a:spLocks/>
              </p:cNvSpPr>
              <p:nvPr/>
            </p:nvSpPr>
            <p:spPr bwMode="auto">
              <a:xfrm>
                <a:off x="717" y="1946"/>
                <a:ext cx="12" cy="20"/>
              </a:xfrm>
              <a:custGeom>
                <a:avLst/>
                <a:gdLst>
                  <a:gd name="T0" fmla="*/ 1 w 24"/>
                  <a:gd name="T1" fmla="*/ 0 h 41"/>
                  <a:gd name="T2" fmla="*/ 1 w 24"/>
                  <a:gd name="T3" fmla="*/ 0 h 41"/>
                  <a:gd name="T4" fmla="*/ 1 w 24"/>
                  <a:gd name="T5" fmla="*/ 0 h 41"/>
                  <a:gd name="T6" fmla="*/ 1 w 24"/>
                  <a:gd name="T7" fmla="*/ 0 h 41"/>
                  <a:gd name="T8" fmla="*/ 1 w 24"/>
                  <a:gd name="T9" fmla="*/ 0 h 41"/>
                  <a:gd name="T10" fmla="*/ 0 w 24"/>
                  <a:gd name="T11" fmla="*/ 0 h 41"/>
                  <a:gd name="T12" fmla="*/ 1 w 24"/>
                  <a:gd name="T13" fmla="*/ 0 h 41"/>
                  <a:gd name="T14" fmla="*/ 1 w 24"/>
                  <a:gd name="T15" fmla="*/ 0 h 41"/>
                  <a:gd name="T16" fmla="*/ 1 w 24"/>
                  <a:gd name="T17" fmla="*/ 0 h 41"/>
                  <a:gd name="T18" fmla="*/ 1 w 24"/>
                  <a:gd name="T19" fmla="*/ 0 h 41"/>
                  <a:gd name="T20" fmla="*/ 1 w 24"/>
                  <a:gd name="T21" fmla="*/ 0 h 41"/>
                  <a:gd name="T22" fmla="*/ 1 w 24"/>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41">
                    <a:moveTo>
                      <a:pt x="16" y="34"/>
                    </a:moveTo>
                    <a:lnTo>
                      <a:pt x="15" y="35"/>
                    </a:lnTo>
                    <a:lnTo>
                      <a:pt x="24" y="3"/>
                    </a:lnTo>
                    <a:lnTo>
                      <a:pt x="10" y="0"/>
                    </a:lnTo>
                    <a:lnTo>
                      <a:pt x="1" y="33"/>
                    </a:lnTo>
                    <a:lnTo>
                      <a:pt x="0" y="34"/>
                    </a:lnTo>
                    <a:lnTo>
                      <a:pt x="1" y="33"/>
                    </a:lnTo>
                    <a:lnTo>
                      <a:pt x="2" y="38"/>
                    </a:lnTo>
                    <a:lnTo>
                      <a:pt x="7" y="41"/>
                    </a:lnTo>
                    <a:lnTo>
                      <a:pt x="13" y="40"/>
                    </a:lnTo>
                    <a:lnTo>
                      <a:pt x="15" y="35"/>
                    </a:lnTo>
                    <a:lnTo>
                      <a:pt x="1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8" name="Freeform 1084">
                <a:extLst>
                  <a:ext uri="{FF2B5EF4-FFF2-40B4-BE49-F238E27FC236}">
                    <a16:creationId xmlns:a16="http://schemas.microsoft.com/office/drawing/2014/main" id="{EC3DE777-17A0-4A61-B8CC-2DE52536DEE9}"/>
                  </a:ext>
                </a:extLst>
              </p:cNvPr>
              <p:cNvSpPr>
                <a:spLocks/>
              </p:cNvSpPr>
              <p:nvPr/>
            </p:nvSpPr>
            <p:spPr bwMode="auto">
              <a:xfrm>
                <a:off x="717" y="1962"/>
                <a:ext cx="8" cy="21"/>
              </a:xfrm>
              <a:custGeom>
                <a:avLst/>
                <a:gdLst>
                  <a:gd name="T0" fmla="*/ 1 w 16"/>
                  <a:gd name="T1" fmla="*/ 1 h 40"/>
                  <a:gd name="T2" fmla="*/ 1 w 16"/>
                  <a:gd name="T3" fmla="*/ 1 h 40"/>
                  <a:gd name="T4" fmla="*/ 1 w 16"/>
                  <a:gd name="T5" fmla="*/ 0 h 40"/>
                  <a:gd name="T6" fmla="*/ 0 w 16"/>
                  <a:gd name="T7" fmla="*/ 0 h 40"/>
                  <a:gd name="T8" fmla="*/ 0 w 16"/>
                  <a:gd name="T9" fmla="*/ 1 h 40"/>
                  <a:gd name="T10" fmla="*/ 1 w 16"/>
                  <a:gd name="T11" fmla="*/ 1 h 40"/>
                  <a:gd name="T12" fmla="*/ 0 w 16"/>
                  <a:gd name="T13" fmla="*/ 1 h 40"/>
                  <a:gd name="T14" fmla="*/ 1 w 16"/>
                  <a:gd name="T15" fmla="*/ 1 h 40"/>
                  <a:gd name="T16" fmla="*/ 1 w 16"/>
                  <a:gd name="T17" fmla="*/ 1 h 40"/>
                  <a:gd name="T18" fmla="*/ 1 w 16"/>
                  <a:gd name="T19" fmla="*/ 1 h 40"/>
                  <a:gd name="T20" fmla="*/ 1 w 16"/>
                  <a:gd name="T21" fmla="*/ 1 h 40"/>
                  <a:gd name="T22" fmla="*/ 1 w 16"/>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40">
                    <a:moveTo>
                      <a:pt x="15" y="32"/>
                    </a:moveTo>
                    <a:lnTo>
                      <a:pt x="16" y="32"/>
                    </a:lnTo>
                    <a:lnTo>
                      <a:pt x="16" y="0"/>
                    </a:lnTo>
                    <a:lnTo>
                      <a:pt x="0" y="0"/>
                    </a:lnTo>
                    <a:lnTo>
                      <a:pt x="0" y="32"/>
                    </a:lnTo>
                    <a:lnTo>
                      <a:pt x="1" y="32"/>
                    </a:lnTo>
                    <a:lnTo>
                      <a:pt x="0" y="32"/>
                    </a:lnTo>
                    <a:lnTo>
                      <a:pt x="2" y="38"/>
                    </a:lnTo>
                    <a:lnTo>
                      <a:pt x="8" y="40"/>
                    </a:lnTo>
                    <a:lnTo>
                      <a:pt x="14" y="38"/>
                    </a:lnTo>
                    <a:lnTo>
                      <a:pt x="16" y="32"/>
                    </a:lnTo>
                    <a:lnTo>
                      <a:pt x="1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9" name="Freeform 1085">
                <a:extLst>
                  <a:ext uri="{FF2B5EF4-FFF2-40B4-BE49-F238E27FC236}">
                    <a16:creationId xmlns:a16="http://schemas.microsoft.com/office/drawing/2014/main" id="{9BD495F0-8633-40ED-8238-B5DA86E8445D}"/>
                  </a:ext>
                </a:extLst>
              </p:cNvPr>
              <p:cNvSpPr>
                <a:spLocks/>
              </p:cNvSpPr>
              <p:nvPr/>
            </p:nvSpPr>
            <p:spPr bwMode="auto">
              <a:xfrm>
                <a:off x="718" y="1979"/>
                <a:ext cx="9" cy="19"/>
              </a:xfrm>
              <a:custGeom>
                <a:avLst/>
                <a:gdLst>
                  <a:gd name="T0" fmla="*/ 0 w 19"/>
                  <a:gd name="T1" fmla="*/ 0 h 39"/>
                  <a:gd name="T2" fmla="*/ 0 w 19"/>
                  <a:gd name="T3" fmla="*/ 0 h 39"/>
                  <a:gd name="T4" fmla="*/ 0 w 19"/>
                  <a:gd name="T5" fmla="*/ 0 h 39"/>
                  <a:gd name="T6" fmla="*/ 0 w 19"/>
                  <a:gd name="T7" fmla="*/ 0 h 39"/>
                  <a:gd name="T8" fmla="*/ 0 w 19"/>
                  <a:gd name="T9" fmla="*/ 0 h 39"/>
                  <a:gd name="T10" fmla="*/ 0 w 19"/>
                  <a:gd name="T11" fmla="*/ 0 h 39"/>
                  <a:gd name="T12" fmla="*/ 0 w 19"/>
                  <a:gd name="T13" fmla="*/ 0 h 39"/>
                  <a:gd name="T14" fmla="*/ 0 w 19"/>
                  <a:gd name="T15" fmla="*/ 0 h 39"/>
                  <a:gd name="T16" fmla="*/ 0 w 19"/>
                  <a:gd name="T17" fmla="*/ 0 h 39"/>
                  <a:gd name="T18" fmla="*/ 0 w 19"/>
                  <a:gd name="T19" fmla="*/ 0 h 39"/>
                  <a:gd name="T20" fmla="*/ 0 w 19"/>
                  <a:gd name="T21" fmla="*/ 0 h 39"/>
                  <a:gd name="T22" fmla="*/ 0 w 19"/>
                  <a:gd name="T23" fmla="*/ 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39">
                    <a:moveTo>
                      <a:pt x="19" y="30"/>
                    </a:moveTo>
                    <a:lnTo>
                      <a:pt x="19" y="32"/>
                    </a:lnTo>
                    <a:lnTo>
                      <a:pt x="14" y="0"/>
                    </a:lnTo>
                    <a:lnTo>
                      <a:pt x="0" y="0"/>
                    </a:lnTo>
                    <a:lnTo>
                      <a:pt x="5" y="32"/>
                    </a:lnTo>
                    <a:lnTo>
                      <a:pt x="5" y="35"/>
                    </a:lnTo>
                    <a:lnTo>
                      <a:pt x="5" y="32"/>
                    </a:lnTo>
                    <a:lnTo>
                      <a:pt x="7" y="37"/>
                    </a:lnTo>
                    <a:lnTo>
                      <a:pt x="12" y="39"/>
                    </a:lnTo>
                    <a:lnTo>
                      <a:pt x="16" y="37"/>
                    </a:lnTo>
                    <a:lnTo>
                      <a:pt x="19" y="32"/>
                    </a:lnTo>
                    <a:lnTo>
                      <a:pt x="19"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0" name="Freeform 1086">
                <a:extLst>
                  <a:ext uri="{FF2B5EF4-FFF2-40B4-BE49-F238E27FC236}">
                    <a16:creationId xmlns:a16="http://schemas.microsoft.com/office/drawing/2014/main" id="{B4FD4773-93E9-4B1C-89EF-C579AAE11D24}"/>
                  </a:ext>
                </a:extLst>
              </p:cNvPr>
              <p:cNvSpPr>
                <a:spLocks/>
              </p:cNvSpPr>
              <p:nvPr/>
            </p:nvSpPr>
            <p:spPr bwMode="auto">
              <a:xfrm>
                <a:off x="720" y="1994"/>
                <a:ext cx="13" cy="20"/>
              </a:xfrm>
              <a:custGeom>
                <a:avLst/>
                <a:gdLst>
                  <a:gd name="T0" fmla="*/ 1 w 25"/>
                  <a:gd name="T1" fmla="*/ 0 h 41"/>
                  <a:gd name="T2" fmla="*/ 1 w 25"/>
                  <a:gd name="T3" fmla="*/ 0 h 41"/>
                  <a:gd name="T4" fmla="*/ 1 w 25"/>
                  <a:gd name="T5" fmla="*/ 0 h 41"/>
                  <a:gd name="T6" fmla="*/ 0 w 25"/>
                  <a:gd name="T7" fmla="*/ 0 h 41"/>
                  <a:gd name="T8" fmla="*/ 1 w 25"/>
                  <a:gd name="T9" fmla="*/ 0 h 41"/>
                  <a:gd name="T10" fmla="*/ 1 w 25"/>
                  <a:gd name="T11" fmla="*/ 0 h 41"/>
                  <a:gd name="T12" fmla="*/ 1 w 25"/>
                  <a:gd name="T13" fmla="*/ 0 h 41"/>
                  <a:gd name="T14" fmla="*/ 1 w 25"/>
                  <a:gd name="T15" fmla="*/ 0 h 41"/>
                  <a:gd name="T16" fmla="*/ 1 w 25"/>
                  <a:gd name="T17" fmla="*/ 0 h 41"/>
                  <a:gd name="T18" fmla="*/ 1 w 25"/>
                  <a:gd name="T19" fmla="*/ 0 h 41"/>
                  <a:gd name="T20" fmla="*/ 1 w 25"/>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41">
                    <a:moveTo>
                      <a:pt x="25" y="32"/>
                    </a:moveTo>
                    <a:lnTo>
                      <a:pt x="25" y="32"/>
                    </a:lnTo>
                    <a:lnTo>
                      <a:pt x="14" y="0"/>
                    </a:lnTo>
                    <a:lnTo>
                      <a:pt x="0" y="5"/>
                    </a:lnTo>
                    <a:lnTo>
                      <a:pt x="11" y="37"/>
                    </a:lnTo>
                    <a:lnTo>
                      <a:pt x="15" y="41"/>
                    </a:lnTo>
                    <a:lnTo>
                      <a:pt x="20" y="41"/>
                    </a:lnTo>
                    <a:lnTo>
                      <a:pt x="24" y="38"/>
                    </a:lnTo>
                    <a:lnTo>
                      <a:pt x="2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1" name="Freeform 1087">
                <a:extLst>
                  <a:ext uri="{FF2B5EF4-FFF2-40B4-BE49-F238E27FC236}">
                    <a16:creationId xmlns:a16="http://schemas.microsoft.com/office/drawing/2014/main" id="{4830E2D1-05CD-42D1-A3AE-ACEC4CF58630}"/>
                  </a:ext>
                </a:extLst>
              </p:cNvPr>
              <p:cNvSpPr>
                <a:spLocks/>
              </p:cNvSpPr>
              <p:nvPr/>
            </p:nvSpPr>
            <p:spPr bwMode="auto">
              <a:xfrm>
                <a:off x="726" y="2010"/>
                <a:ext cx="15" cy="22"/>
              </a:xfrm>
              <a:custGeom>
                <a:avLst/>
                <a:gdLst>
                  <a:gd name="T0" fmla="*/ 1 w 30"/>
                  <a:gd name="T1" fmla="*/ 1 h 44"/>
                  <a:gd name="T2" fmla="*/ 1 w 30"/>
                  <a:gd name="T3" fmla="*/ 1 h 44"/>
                  <a:gd name="T4" fmla="*/ 1 w 30"/>
                  <a:gd name="T5" fmla="*/ 0 h 44"/>
                  <a:gd name="T6" fmla="*/ 0 w 30"/>
                  <a:gd name="T7" fmla="*/ 1 h 44"/>
                  <a:gd name="T8" fmla="*/ 1 w 30"/>
                  <a:gd name="T9" fmla="*/ 1 h 44"/>
                  <a:gd name="T10" fmla="*/ 1 w 30"/>
                  <a:gd name="T11" fmla="*/ 1 h 44"/>
                  <a:gd name="T12" fmla="*/ 1 w 30"/>
                  <a:gd name="T13" fmla="*/ 1 h 44"/>
                  <a:gd name="T14" fmla="*/ 1 w 30"/>
                  <a:gd name="T15" fmla="*/ 1 h 44"/>
                  <a:gd name="T16" fmla="*/ 1 w 30"/>
                  <a:gd name="T17" fmla="*/ 1 h 44"/>
                  <a:gd name="T18" fmla="*/ 1 w 30"/>
                  <a:gd name="T19" fmla="*/ 1 h 44"/>
                  <a:gd name="T20" fmla="*/ 1 w 30"/>
                  <a:gd name="T21" fmla="*/ 1 h 44"/>
                  <a:gd name="T22" fmla="*/ 1 w 30"/>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44">
                    <a:moveTo>
                      <a:pt x="29" y="33"/>
                    </a:moveTo>
                    <a:lnTo>
                      <a:pt x="30" y="35"/>
                    </a:lnTo>
                    <a:lnTo>
                      <a:pt x="14" y="0"/>
                    </a:lnTo>
                    <a:lnTo>
                      <a:pt x="0" y="5"/>
                    </a:lnTo>
                    <a:lnTo>
                      <a:pt x="16" y="39"/>
                    </a:lnTo>
                    <a:lnTo>
                      <a:pt x="18" y="42"/>
                    </a:lnTo>
                    <a:lnTo>
                      <a:pt x="16" y="39"/>
                    </a:lnTo>
                    <a:lnTo>
                      <a:pt x="20" y="44"/>
                    </a:lnTo>
                    <a:lnTo>
                      <a:pt x="26" y="44"/>
                    </a:lnTo>
                    <a:lnTo>
                      <a:pt x="29" y="41"/>
                    </a:lnTo>
                    <a:lnTo>
                      <a:pt x="30" y="35"/>
                    </a:lnTo>
                    <a:lnTo>
                      <a:pt x="29"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2" name="Freeform 1088">
                <a:extLst>
                  <a:ext uri="{FF2B5EF4-FFF2-40B4-BE49-F238E27FC236}">
                    <a16:creationId xmlns:a16="http://schemas.microsoft.com/office/drawing/2014/main" id="{73E0D811-7FF6-44C1-AA0B-9A0722264FA9}"/>
                  </a:ext>
                </a:extLst>
              </p:cNvPr>
              <p:cNvSpPr>
                <a:spLocks/>
              </p:cNvSpPr>
              <p:nvPr/>
            </p:nvSpPr>
            <p:spPr bwMode="auto">
              <a:xfrm>
                <a:off x="734" y="2026"/>
                <a:ext cx="19" cy="23"/>
              </a:xfrm>
              <a:custGeom>
                <a:avLst/>
                <a:gdLst>
                  <a:gd name="T0" fmla="*/ 1 w 38"/>
                  <a:gd name="T1" fmla="*/ 1 h 46"/>
                  <a:gd name="T2" fmla="*/ 1 w 38"/>
                  <a:gd name="T3" fmla="*/ 1 h 46"/>
                  <a:gd name="T4" fmla="*/ 1 w 38"/>
                  <a:gd name="T5" fmla="*/ 0 h 46"/>
                  <a:gd name="T6" fmla="*/ 0 w 38"/>
                  <a:gd name="T7" fmla="*/ 1 h 46"/>
                  <a:gd name="T8" fmla="*/ 1 w 38"/>
                  <a:gd name="T9" fmla="*/ 1 h 46"/>
                  <a:gd name="T10" fmla="*/ 1 w 38"/>
                  <a:gd name="T11" fmla="*/ 1 h 46"/>
                  <a:gd name="T12" fmla="*/ 1 w 38"/>
                  <a:gd name="T13" fmla="*/ 1 h 46"/>
                  <a:gd name="T14" fmla="*/ 1 w 38"/>
                  <a:gd name="T15" fmla="*/ 1 h 46"/>
                  <a:gd name="T16" fmla="*/ 1 w 38"/>
                  <a:gd name="T17" fmla="*/ 1 h 46"/>
                  <a:gd name="T18" fmla="*/ 1 w 38"/>
                  <a:gd name="T19" fmla="*/ 1 h 46"/>
                  <a:gd name="T20" fmla="*/ 1 w 38"/>
                  <a:gd name="T21" fmla="*/ 1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46">
                    <a:moveTo>
                      <a:pt x="36" y="34"/>
                    </a:moveTo>
                    <a:lnTo>
                      <a:pt x="36" y="34"/>
                    </a:lnTo>
                    <a:lnTo>
                      <a:pt x="11" y="0"/>
                    </a:lnTo>
                    <a:lnTo>
                      <a:pt x="0" y="9"/>
                    </a:lnTo>
                    <a:lnTo>
                      <a:pt x="25" y="43"/>
                    </a:lnTo>
                    <a:lnTo>
                      <a:pt x="29" y="46"/>
                    </a:lnTo>
                    <a:lnTo>
                      <a:pt x="35" y="43"/>
                    </a:lnTo>
                    <a:lnTo>
                      <a:pt x="38" y="40"/>
                    </a:lnTo>
                    <a:lnTo>
                      <a:pt x="3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3" name="Freeform 1089">
                <a:extLst>
                  <a:ext uri="{FF2B5EF4-FFF2-40B4-BE49-F238E27FC236}">
                    <a16:creationId xmlns:a16="http://schemas.microsoft.com/office/drawing/2014/main" id="{AE9E33A1-8F5F-4E07-BA4A-85B1292263DD}"/>
                  </a:ext>
                </a:extLst>
              </p:cNvPr>
              <p:cNvSpPr>
                <a:spLocks/>
              </p:cNvSpPr>
              <p:nvPr/>
            </p:nvSpPr>
            <p:spPr bwMode="auto">
              <a:xfrm>
                <a:off x="747" y="2043"/>
                <a:ext cx="21" cy="23"/>
              </a:xfrm>
              <a:custGeom>
                <a:avLst/>
                <a:gdLst>
                  <a:gd name="T0" fmla="*/ 1 w 42"/>
                  <a:gd name="T1" fmla="*/ 1 h 46"/>
                  <a:gd name="T2" fmla="*/ 1 w 42"/>
                  <a:gd name="T3" fmla="*/ 1 h 46"/>
                  <a:gd name="T4" fmla="*/ 1 w 42"/>
                  <a:gd name="T5" fmla="*/ 0 h 46"/>
                  <a:gd name="T6" fmla="*/ 0 w 42"/>
                  <a:gd name="T7" fmla="*/ 1 h 46"/>
                  <a:gd name="T8" fmla="*/ 1 w 42"/>
                  <a:gd name="T9" fmla="*/ 1 h 46"/>
                  <a:gd name="T10" fmla="*/ 1 w 42"/>
                  <a:gd name="T11" fmla="*/ 1 h 46"/>
                  <a:gd name="T12" fmla="*/ 1 w 42"/>
                  <a:gd name="T13" fmla="*/ 1 h 46"/>
                  <a:gd name="T14" fmla="*/ 1 w 42"/>
                  <a:gd name="T15" fmla="*/ 1 h 46"/>
                  <a:gd name="T16" fmla="*/ 1 w 42"/>
                  <a:gd name="T17" fmla="*/ 1 h 46"/>
                  <a:gd name="T18" fmla="*/ 1 w 42"/>
                  <a:gd name="T19" fmla="*/ 1 h 46"/>
                  <a:gd name="T20" fmla="*/ 1 w 42"/>
                  <a:gd name="T21" fmla="*/ 1 h 46"/>
                  <a:gd name="T22" fmla="*/ 1 w 42"/>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6">
                    <a:moveTo>
                      <a:pt x="40" y="33"/>
                    </a:moveTo>
                    <a:lnTo>
                      <a:pt x="41" y="35"/>
                    </a:lnTo>
                    <a:lnTo>
                      <a:pt x="11" y="0"/>
                    </a:lnTo>
                    <a:lnTo>
                      <a:pt x="0" y="9"/>
                    </a:lnTo>
                    <a:lnTo>
                      <a:pt x="30" y="44"/>
                    </a:lnTo>
                    <a:lnTo>
                      <a:pt x="31" y="45"/>
                    </a:lnTo>
                    <a:lnTo>
                      <a:pt x="30" y="44"/>
                    </a:lnTo>
                    <a:lnTo>
                      <a:pt x="34" y="46"/>
                    </a:lnTo>
                    <a:lnTo>
                      <a:pt x="40" y="44"/>
                    </a:lnTo>
                    <a:lnTo>
                      <a:pt x="42" y="40"/>
                    </a:lnTo>
                    <a:lnTo>
                      <a:pt x="41" y="35"/>
                    </a:lnTo>
                    <a:lnTo>
                      <a:pt x="4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4" name="Freeform 1090">
                <a:extLst>
                  <a:ext uri="{FF2B5EF4-FFF2-40B4-BE49-F238E27FC236}">
                    <a16:creationId xmlns:a16="http://schemas.microsoft.com/office/drawing/2014/main" id="{19013FD1-DBAC-4BA8-AF6B-1A2160C49679}"/>
                  </a:ext>
                </a:extLst>
              </p:cNvPr>
              <p:cNvSpPr>
                <a:spLocks/>
              </p:cNvSpPr>
              <p:nvPr/>
            </p:nvSpPr>
            <p:spPr bwMode="auto">
              <a:xfrm>
                <a:off x="762" y="2060"/>
                <a:ext cx="22" cy="20"/>
              </a:xfrm>
              <a:custGeom>
                <a:avLst/>
                <a:gdLst>
                  <a:gd name="T0" fmla="*/ 1 w 44"/>
                  <a:gd name="T1" fmla="*/ 0 h 41"/>
                  <a:gd name="T2" fmla="*/ 1 w 44"/>
                  <a:gd name="T3" fmla="*/ 0 h 41"/>
                  <a:gd name="T4" fmla="*/ 1 w 44"/>
                  <a:gd name="T5" fmla="*/ 0 h 41"/>
                  <a:gd name="T6" fmla="*/ 0 w 44"/>
                  <a:gd name="T7" fmla="*/ 0 h 41"/>
                  <a:gd name="T8" fmla="*/ 1 w 44"/>
                  <a:gd name="T9" fmla="*/ 0 h 41"/>
                  <a:gd name="T10" fmla="*/ 1 w 44"/>
                  <a:gd name="T11" fmla="*/ 0 h 41"/>
                  <a:gd name="T12" fmla="*/ 1 w 44"/>
                  <a:gd name="T13" fmla="*/ 0 h 41"/>
                  <a:gd name="T14" fmla="*/ 1 w 44"/>
                  <a:gd name="T15" fmla="*/ 0 h 41"/>
                  <a:gd name="T16" fmla="*/ 1 w 44"/>
                  <a:gd name="T17" fmla="*/ 0 h 41"/>
                  <a:gd name="T18" fmla="*/ 1 w 44"/>
                  <a:gd name="T19" fmla="*/ 0 h 41"/>
                  <a:gd name="T20" fmla="*/ 1 w 44"/>
                  <a:gd name="T21" fmla="*/ 0 h 41"/>
                  <a:gd name="T22" fmla="*/ 1 w 44"/>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41">
                    <a:moveTo>
                      <a:pt x="40" y="27"/>
                    </a:moveTo>
                    <a:lnTo>
                      <a:pt x="41" y="28"/>
                    </a:lnTo>
                    <a:lnTo>
                      <a:pt x="9" y="0"/>
                    </a:lnTo>
                    <a:lnTo>
                      <a:pt x="0" y="12"/>
                    </a:lnTo>
                    <a:lnTo>
                      <a:pt x="32" y="40"/>
                    </a:lnTo>
                    <a:lnTo>
                      <a:pt x="33" y="41"/>
                    </a:lnTo>
                    <a:lnTo>
                      <a:pt x="32" y="40"/>
                    </a:lnTo>
                    <a:lnTo>
                      <a:pt x="38" y="41"/>
                    </a:lnTo>
                    <a:lnTo>
                      <a:pt x="43" y="39"/>
                    </a:lnTo>
                    <a:lnTo>
                      <a:pt x="44" y="33"/>
                    </a:lnTo>
                    <a:lnTo>
                      <a:pt x="41" y="28"/>
                    </a:lnTo>
                    <a:lnTo>
                      <a:pt x="4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5" name="Freeform 1091">
                <a:extLst>
                  <a:ext uri="{FF2B5EF4-FFF2-40B4-BE49-F238E27FC236}">
                    <a16:creationId xmlns:a16="http://schemas.microsoft.com/office/drawing/2014/main" id="{3E4472F4-81E9-48F7-BAC6-79E23DFC2999}"/>
                  </a:ext>
                </a:extLst>
              </p:cNvPr>
              <p:cNvSpPr>
                <a:spLocks/>
              </p:cNvSpPr>
              <p:nvPr/>
            </p:nvSpPr>
            <p:spPr bwMode="auto">
              <a:xfrm>
                <a:off x="779" y="2073"/>
                <a:ext cx="24" cy="16"/>
              </a:xfrm>
              <a:custGeom>
                <a:avLst/>
                <a:gdLst>
                  <a:gd name="T0" fmla="*/ 0 w 49"/>
                  <a:gd name="T1" fmla="*/ 1 h 32"/>
                  <a:gd name="T2" fmla="*/ 0 w 49"/>
                  <a:gd name="T3" fmla="*/ 1 h 32"/>
                  <a:gd name="T4" fmla="*/ 0 w 49"/>
                  <a:gd name="T5" fmla="*/ 0 h 32"/>
                  <a:gd name="T6" fmla="*/ 0 w 49"/>
                  <a:gd name="T7" fmla="*/ 1 h 32"/>
                  <a:gd name="T8" fmla="*/ 0 w 49"/>
                  <a:gd name="T9" fmla="*/ 1 h 32"/>
                  <a:gd name="T10" fmla="*/ 0 w 49"/>
                  <a:gd name="T11" fmla="*/ 1 h 32"/>
                  <a:gd name="T12" fmla="*/ 0 w 49"/>
                  <a:gd name="T13" fmla="*/ 1 h 32"/>
                  <a:gd name="T14" fmla="*/ 0 w 49"/>
                  <a:gd name="T15" fmla="*/ 1 h 32"/>
                  <a:gd name="T16" fmla="*/ 0 w 49"/>
                  <a:gd name="T17" fmla="*/ 1 h 32"/>
                  <a:gd name="T18" fmla="*/ 0 w 49"/>
                  <a:gd name="T19" fmla="*/ 1 h 32"/>
                  <a:gd name="T20" fmla="*/ 0 w 49"/>
                  <a:gd name="T21" fmla="*/ 1 h 32"/>
                  <a:gd name="T22" fmla="*/ 0 w 49"/>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32">
                    <a:moveTo>
                      <a:pt x="43" y="18"/>
                    </a:moveTo>
                    <a:lnTo>
                      <a:pt x="44" y="18"/>
                    </a:lnTo>
                    <a:lnTo>
                      <a:pt x="7" y="0"/>
                    </a:lnTo>
                    <a:lnTo>
                      <a:pt x="0" y="14"/>
                    </a:lnTo>
                    <a:lnTo>
                      <a:pt x="37" y="32"/>
                    </a:lnTo>
                    <a:lnTo>
                      <a:pt x="38" y="32"/>
                    </a:lnTo>
                    <a:lnTo>
                      <a:pt x="37" y="32"/>
                    </a:lnTo>
                    <a:lnTo>
                      <a:pt x="43" y="32"/>
                    </a:lnTo>
                    <a:lnTo>
                      <a:pt x="48" y="29"/>
                    </a:lnTo>
                    <a:lnTo>
                      <a:pt x="49" y="23"/>
                    </a:lnTo>
                    <a:lnTo>
                      <a:pt x="44" y="18"/>
                    </a:lnTo>
                    <a:lnTo>
                      <a:pt x="4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6" name="Freeform 1092">
                <a:extLst>
                  <a:ext uri="{FF2B5EF4-FFF2-40B4-BE49-F238E27FC236}">
                    <a16:creationId xmlns:a16="http://schemas.microsoft.com/office/drawing/2014/main" id="{C3E74AA5-BB27-40D0-99D1-BF6706E016D8}"/>
                  </a:ext>
                </a:extLst>
              </p:cNvPr>
              <p:cNvSpPr>
                <a:spLocks/>
              </p:cNvSpPr>
              <p:nvPr/>
            </p:nvSpPr>
            <p:spPr bwMode="auto">
              <a:xfrm>
                <a:off x="798" y="2082"/>
                <a:ext cx="24" cy="15"/>
              </a:xfrm>
              <a:custGeom>
                <a:avLst/>
                <a:gdLst>
                  <a:gd name="T0" fmla="*/ 0 w 49"/>
                  <a:gd name="T1" fmla="*/ 1 h 30"/>
                  <a:gd name="T2" fmla="*/ 0 w 49"/>
                  <a:gd name="T3" fmla="*/ 1 h 30"/>
                  <a:gd name="T4" fmla="*/ 0 w 49"/>
                  <a:gd name="T5" fmla="*/ 0 h 30"/>
                  <a:gd name="T6" fmla="*/ 0 w 49"/>
                  <a:gd name="T7" fmla="*/ 1 h 30"/>
                  <a:gd name="T8" fmla="*/ 0 w 49"/>
                  <a:gd name="T9" fmla="*/ 1 h 30"/>
                  <a:gd name="T10" fmla="*/ 0 w 49"/>
                  <a:gd name="T11" fmla="*/ 1 h 30"/>
                  <a:gd name="T12" fmla="*/ 0 w 49"/>
                  <a:gd name="T13" fmla="*/ 1 h 30"/>
                  <a:gd name="T14" fmla="*/ 0 w 49"/>
                  <a:gd name="T15" fmla="*/ 1 h 30"/>
                  <a:gd name="T16" fmla="*/ 0 w 49"/>
                  <a:gd name="T17" fmla="*/ 1 h 30"/>
                  <a:gd name="T18" fmla="*/ 0 w 49"/>
                  <a:gd name="T19" fmla="*/ 1 h 30"/>
                  <a:gd name="T20" fmla="*/ 0 w 49"/>
                  <a:gd name="T21" fmla="*/ 1 h 30"/>
                  <a:gd name="T22" fmla="*/ 0 w 49"/>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30">
                    <a:moveTo>
                      <a:pt x="43" y="17"/>
                    </a:moveTo>
                    <a:lnTo>
                      <a:pt x="44" y="17"/>
                    </a:lnTo>
                    <a:lnTo>
                      <a:pt x="5" y="0"/>
                    </a:lnTo>
                    <a:lnTo>
                      <a:pt x="0" y="14"/>
                    </a:lnTo>
                    <a:lnTo>
                      <a:pt x="40" y="30"/>
                    </a:lnTo>
                    <a:lnTo>
                      <a:pt x="41" y="30"/>
                    </a:lnTo>
                    <a:lnTo>
                      <a:pt x="40" y="30"/>
                    </a:lnTo>
                    <a:lnTo>
                      <a:pt x="45" y="29"/>
                    </a:lnTo>
                    <a:lnTo>
                      <a:pt x="49" y="25"/>
                    </a:lnTo>
                    <a:lnTo>
                      <a:pt x="49" y="20"/>
                    </a:lnTo>
                    <a:lnTo>
                      <a:pt x="44" y="17"/>
                    </a:lnTo>
                    <a:lnTo>
                      <a:pt x="4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7" name="Freeform 1093">
                <a:extLst>
                  <a:ext uri="{FF2B5EF4-FFF2-40B4-BE49-F238E27FC236}">
                    <a16:creationId xmlns:a16="http://schemas.microsoft.com/office/drawing/2014/main" id="{8AF9086A-91FC-4351-B5E4-2DCF6FDA2846}"/>
                  </a:ext>
                </a:extLst>
              </p:cNvPr>
              <p:cNvSpPr>
                <a:spLocks/>
              </p:cNvSpPr>
              <p:nvPr/>
            </p:nvSpPr>
            <p:spPr bwMode="auto">
              <a:xfrm>
                <a:off x="818" y="2090"/>
                <a:ext cx="24" cy="12"/>
              </a:xfrm>
              <a:custGeom>
                <a:avLst/>
                <a:gdLst>
                  <a:gd name="T0" fmla="*/ 1 w 47"/>
                  <a:gd name="T1" fmla="*/ 1 h 23"/>
                  <a:gd name="T2" fmla="*/ 1 w 47"/>
                  <a:gd name="T3" fmla="*/ 1 h 23"/>
                  <a:gd name="T4" fmla="*/ 1 w 47"/>
                  <a:gd name="T5" fmla="*/ 0 h 23"/>
                  <a:gd name="T6" fmla="*/ 0 w 47"/>
                  <a:gd name="T7" fmla="*/ 1 h 23"/>
                  <a:gd name="T8" fmla="*/ 1 w 47"/>
                  <a:gd name="T9" fmla="*/ 1 h 23"/>
                  <a:gd name="T10" fmla="*/ 1 w 47"/>
                  <a:gd name="T11" fmla="*/ 1 h 23"/>
                  <a:gd name="T12" fmla="*/ 1 w 47"/>
                  <a:gd name="T13" fmla="*/ 1 h 23"/>
                  <a:gd name="T14" fmla="*/ 1 w 47"/>
                  <a:gd name="T15" fmla="*/ 1 h 23"/>
                  <a:gd name="T16" fmla="*/ 1 w 47"/>
                  <a:gd name="T17" fmla="*/ 1 h 23"/>
                  <a:gd name="T18" fmla="*/ 1 w 47"/>
                  <a:gd name="T19" fmla="*/ 1 h 23"/>
                  <a:gd name="T20" fmla="*/ 1 w 47"/>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23">
                    <a:moveTo>
                      <a:pt x="41" y="9"/>
                    </a:moveTo>
                    <a:lnTo>
                      <a:pt x="41" y="9"/>
                    </a:lnTo>
                    <a:lnTo>
                      <a:pt x="2" y="0"/>
                    </a:lnTo>
                    <a:lnTo>
                      <a:pt x="0" y="13"/>
                    </a:lnTo>
                    <a:lnTo>
                      <a:pt x="39" y="23"/>
                    </a:lnTo>
                    <a:lnTo>
                      <a:pt x="45" y="21"/>
                    </a:lnTo>
                    <a:lnTo>
                      <a:pt x="47" y="17"/>
                    </a:lnTo>
                    <a:lnTo>
                      <a:pt x="46" y="11"/>
                    </a:lnTo>
                    <a:lnTo>
                      <a:pt x="4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8" name="Freeform 1094">
                <a:extLst>
                  <a:ext uri="{FF2B5EF4-FFF2-40B4-BE49-F238E27FC236}">
                    <a16:creationId xmlns:a16="http://schemas.microsoft.com/office/drawing/2014/main" id="{705FA6DA-6729-4A5B-89AE-6A02F12190A0}"/>
                  </a:ext>
                </a:extLst>
              </p:cNvPr>
              <p:cNvSpPr>
                <a:spLocks/>
              </p:cNvSpPr>
              <p:nvPr/>
            </p:nvSpPr>
            <p:spPr bwMode="auto">
              <a:xfrm>
                <a:off x="838" y="2095"/>
                <a:ext cx="22" cy="10"/>
              </a:xfrm>
              <a:custGeom>
                <a:avLst/>
                <a:gdLst>
                  <a:gd name="T0" fmla="*/ 0 w 45"/>
                  <a:gd name="T1" fmla="*/ 0 h 21"/>
                  <a:gd name="T2" fmla="*/ 0 w 45"/>
                  <a:gd name="T3" fmla="*/ 0 h 21"/>
                  <a:gd name="T4" fmla="*/ 0 w 45"/>
                  <a:gd name="T5" fmla="*/ 0 h 21"/>
                  <a:gd name="T6" fmla="*/ 0 w 45"/>
                  <a:gd name="T7" fmla="*/ 0 h 21"/>
                  <a:gd name="T8" fmla="*/ 0 w 45"/>
                  <a:gd name="T9" fmla="*/ 0 h 21"/>
                  <a:gd name="T10" fmla="*/ 0 w 45"/>
                  <a:gd name="T11" fmla="*/ 0 h 21"/>
                  <a:gd name="T12" fmla="*/ 0 w 45"/>
                  <a:gd name="T13" fmla="*/ 0 h 21"/>
                  <a:gd name="T14" fmla="*/ 0 w 45"/>
                  <a:gd name="T15" fmla="*/ 0 h 21"/>
                  <a:gd name="T16" fmla="*/ 0 w 45"/>
                  <a:gd name="T17" fmla="*/ 0 h 21"/>
                  <a:gd name="T18" fmla="*/ 0 w 45"/>
                  <a:gd name="T19" fmla="*/ 0 h 21"/>
                  <a:gd name="T20" fmla="*/ 0 w 45"/>
                  <a:gd name="T21" fmla="*/ 0 h 21"/>
                  <a:gd name="T22" fmla="*/ 0 w 45"/>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21">
                    <a:moveTo>
                      <a:pt x="38" y="7"/>
                    </a:moveTo>
                    <a:lnTo>
                      <a:pt x="39" y="7"/>
                    </a:lnTo>
                    <a:lnTo>
                      <a:pt x="2" y="0"/>
                    </a:lnTo>
                    <a:lnTo>
                      <a:pt x="0" y="14"/>
                    </a:lnTo>
                    <a:lnTo>
                      <a:pt x="37" y="21"/>
                    </a:lnTo>
                    <a:lnTo>
                      <a:pt x="38" y="21"/>
                    </a:lnTo>
                    <a:lnTo>
                      <a:pt x="37" y="21"/>
                    </a:lnTo>
                    <a:lnTo>
                      <a:pt x="43" y="19"/>
                    </a:lnTo>
                    <a:lnTo>
                      <a:pt x="45" y="15"/>
                    </a:lnTo>
                    <a:lnTo>
                      <a:pt x="44" y="9"/>
                    </a:lnTo>
                    <a:lnTo>
                      <a:pt x="39" y="7"/>
                    </a:lnTo>
                    <a:lnTo>
                      <a:pt x="3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9" name="Freeform 1095">
                <a:extLst>
                  <a:ext uri="{FF2B5EF4-FFF2-40B4-BE49-F238E27FC236}">
                    <a16:creationId xmlns:a16="http://schemas.microsoft.com/office/drawing/2014/main" id="{5BC16C5F-997A-4D6E-9168-3726FBA4A93F}"/>
                  </a:ext>
                </a:extLst>
              </p:cNvPr>
              <p:cNvSpPr>
                <a:spLocks/>
              </p:cNvSpPr>
              <p:nvPr/>
            </p:nvSpPr>
            <p:spPr bwMode="auto">
              <a:xfrm>
                <a:off x="857" y="2098"/>
                <a:ext cx="22" cy="10"/>
              </a:xfrm>
              <a:custGeom>
                <a:avLst/>
                <a:gdLst>
                  <a:gd name="T0" fmla="*/ 1 w 44"/>
                  <a:gd name="T1" fmla="*/ 1 h 18"/>
                  <a:gd name="T2" fmla="*/ 1 w 44"/>
                  <a:gd name="T3" fmla="*/ 1 h 18"/>
                  <a:gd name="T4" fmla="*/ 0 w 44"/>
                  <a:gd name="T5" fmla="*/ 0 h 18"/>
                  <a:gd name="T6" fmla="*/ 0 w 44"/>
                  <a:gd name="T7" fmla="*/ 1 h 18"/>
                  <a:gd name="T8" fmla="*/ 1 w 44"/>
                  <a:gd name="T9" fmla="*/ 1 h 18"/>
                  <a:gd name="T10" fmla="*/ 1 w 44"/>
                  <a:gd name="T11" fmla="*/ 1 h 18"/>
                  <a:gd name="T12" fmla="*/ 1 w 44"/>
                  <a:gd name="T13" fmla="*/ 1 h 18"/>
                  <a:gd name="T14" fmla="*/ 1 w 44"/>
                  <a:gd name="T15" fmla="*/ 1 h 18"/>
                  <a:gd name="T16" fmla="*/ 1 w 44"/>
                  <a:gd name="T17" fmla="*/ 1 h 18"/>
                  <a:gd name="T18" fmla="*/ 1 w 44"/>
                  <a:gd name="T19" fmla="*/ 1 h 18"/>
                  <a:gd name="T20" fmla="*/ 1 w 44"/>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18">
                    <a:moveTo>
                      <a:pt x="37" y="4"/>
                    </a:moveTo>
                    <a:lnTo>
                      <a:pt x="37" y="4"/>
                    </a:lnTo>
                    <a:lnTo>
                      <a:pt x="0" y="0"/>
                    </a:lnTo>
                    <a:lnTo>
                      <a:pt x="0" y="14"/>
                    </a:lnTo>
                    <a:lnTo>
                      <a:pt x="37" y="18"/>
                    </a:lnTo>
                    <a:lnTo>
                      <a:pt x="43" y="16"/>
                    </a:lnTo>
                    <a:lnTo>
                      <a:pt x="44" y="11"/>
                    </a:lnTo>
                    <a:lnTo>
                      <a:pt x="43" y="7"/>
                    </a:lnTo>
                    <a:lnTo>
                      <a:pt x="3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0" name="Freeform 1096">
                <a:extLst>
                  <a:ext uri="{FF2B5EF4-FFF2-40B4-BE49-F238E27FC236}">
                    <a16:creationId xmlns:a16="http://schemas.microsoft.com/office/drawing/2014/main" id="{AD769FE7-67D0-4ECD-A77A-1BE8E81FB7CD}"/>
                  </a:ext>
                </a:extLst>
              </p:cNvPr>
              <p:cNvSpPr>
                <a:spLocks/>
              </p:cNvSpPr>
              <p:nvPr/>
            </p:nvSpPr>
            <p:spPr bwMode="auto">
              <a:xfrm>
                <a:off x="875" y="2101"/>
                <a:ext cx="20" cy="9"/>
              </a:xfrm>
              <a:custGeom>
                <a:avLst/>
                <a:gdLst>
                  <a:gd name="T0" fmla="*/ 1 w 39"/>
                  <a:gd name="T1" fmla="*/ 0 h 19"/>
                  <a:gd name="T2" fmla="*/ 1 w 39"/>
                  <a:gd name="T3" fmla="*/ 0 h 19"/>
                  <a:gd name="T4" fmla="*/ 0 w 39"/>
                  <a:gd name="T5" fmla="*/ 0 h 19"/>
                  <a:gd name="T6" fmla="*/ 0 w 39"/>
                  <a:gd name="T7" fmla="*/ 0 h 19"/>
                  <a:gd name="T8" fmla="*/ 1 w 39"/>
                  <a:gd name="T9" fmla="*/ 0 h 19"/>
                  <a:gd name="T10" fmla="*/ 1 w 39"/>
                  <a:gd name="T11" fmla="*/ 0 h 19"/>
                  <a:gd name="T12" fmla="*/ 1 w 39"/>
                  <a:gd name="T13" fmla="*/ 0 h 19"/>
                  <a:gd name="T14" fmla="*/ 1 w 39"/>
                  <a:gd name="T15" fmla="*/ 0 h 19"/>
                  <a:gd name="T16" fmla="*/ 1 w 39"/>
                  <a:gd name="T17" fmla="*/ 0 h 19"/>
                  <a:gd name="T18" fmla="*/ 1 w 39"/>
                  <a:gd name="T19" fmla="*/ 0 h 19"/>
                  <a:gd name="T20" fmla="*/ 1 w 3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9">
                    <a:moveTo>
                      <a:pt x="32" y="5"/>
                    </a:moveTo>
                    <a:lnTo>
                      <a:pt x="32" y="5"/>
                    </a:lnTo>
                    <a:lnTo>
                      <a:pt x="0" y="0"/>
                    </a:lnTo>
                    <a:lnTo>
                      <a:pt x="0" y="14"/>
                    </a:lnTo>
                    <a:lnTo>
                      <a:pt x="32" y="19"/>
                    </a:lnTo>
                    <a:lnTo>
                      <a:pt x="38" y="16"/>
                    </a:lnTo>
                    <a:lnTo>
                      <a:pt x="39" y="12"/>
                    </a:lnTo>
                    <a:lnTo>
                      <a:pt x="38" y="7"/>
                    </a:lnTo>
                    <a:lnTo>
                      <a:pt x="3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1" name="Freeform 1097">
                <a:extLst>
                  <a:ext uri="{FF2B5EF4-FFF2-40B4-BE49-F238E27FC236}">
                    <a16:creationId xmlns:a16="http://schemas.microsoft.com/office/drawing/2014/main" id="{F32D7536-80E7-4416-9030-B1EF4DE26EE2}"/>
                  </a:ext>
                </a:extLst>
              </p:cNvPr>
              <p:cNvSpPr>
                <a:spLocks/>
              </p:cNvSpPr>
              <p:nvPr/>
            </p:nvSpPr>
            <p:spPr bwMode="auto">
              <a:xfrm>
                <a:off x="892" y="2103"/>
                <a:ext cx="16" cy="8"/>
              </a:xfrm>
              <a:custGeom>
                <a:avLst/>
                <a:gdLst>
                  <a:gd name="T0" fmla="*/ 1 w 32"/>
                  <a:gd name="T1" fmla="*/ 1 h 16"/>
                  <a:gd name="T2" fmla="*/ 1 w 32"/>
                  <a:gd name="T3" fmla="*/ 1 h 16"/>
                  <a:gd name="T4" fmla="*/ 0 w 32"/>
                  <a:gd name="T5" fmla="*/ 0 h 16"/>
                  <a:gd name="T6" fmla="*/ 0 w 32"/>
                  <a:gd name="T7" fmla="*/ 1 h 16"/>
                  <a:gd name="T8" fmla="*/ 1 w 32"/>
                  <a:gd name="T9" fmla="*/ 1 h 16"/>
                  <a:gd name="T10" fmla="*/ 1 w 32"/>
                  <a:gd name="T11" fmla="*/ 1 h 16"/>
                  <a:gd name="T12" fmla="*/ 1 w 32"/>
                  <a:gd name="T13" fmla="*/ 1 h 16"/>
                  <a:gd name="T14" fmla="*/ 1 w 32"/>
                  <a:gd name="T15" fmla="*/ 1 h 16"/>
                  <a:gd name="T16" fmla="*/ 1 w 32"/>
                  <a:gd name="T17" fmla="*/ 1 h 16"/>
                  <a:gd name="T18" fmla="*/ 1 w 32"/>
                  <a:gd name="T19" fmla="*/ 1 h 16"/>
                  <a:gd name="T20" fmla="*/ 1 w 32"/>
                  <a:gd name="T21" fmla="*/ 1 h 16"/>
                  <a:gd name="T22" fmla="*/ 1 w 32"/>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16">
                    <a:moveTo>
                      <a:pt x="28" y="2"/>
                    </a:moveTo>
                    <a:lnTo>
                      <a:pt x="25" y="2"/>
                    </a:lnTo>
                    <a:lnTo>
                      <a:pt x="0" y="0"/>
                    </a:lnTo>
                    <a:lnTo>
                      <a:pt x="0" y="14"/>
                    </a:lnTo>
                    <a:lnTo>
                      <a:pt x="25" y="16"/>
                    </a:lnTo>
                    <a:lnTo>
                      <a:pt x="23" y="16"/>
                    </a:lnTo>
                    <a:lnTo>
                      <a:pt x="25" y="16"/>
                    </a:lnTo>
                    <a:lnTo>
                      <a:pt x="31" y="14"/>
                    </a:lnTo>
                    <a:lnTo>
                      <a:pt x="32" y="9"/>
                    </a:lnTo>
                    <a:lnTo>
                      <a:pt x="31" y="5"/>
                    </a:lnTo>
                    <a:lnTo>
                      <a:pt x="25" y="2"/>
                    </a:lnTo>
                    <a:lnTo>
                      <a:pt x="2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2" name="Freeform 1098">
                <a:extLst>
                  <a:ext uri="{FF2B5EF4-FFF2-40B4-BE49-F238E27FC236}">
                    <a16:creationId xmlns:a16="http://schemas.microsoft.com/office/drawing/2014/main" id="{33333D7C-D839-485E-B932-8899CAC05FE1}"/>
                  </a:ext>
                </a:extLst>
              </p:cNvPr>
              <p:cNvSpPr>
                <a:spLocks/>
              </p:cNvSpPr>
              <p:nvPr/>
            </p:nvSpPr>
            <p:spPr bwMode="auto">
              <a:xfrm>
                <a:off x="903" y="2104"/>
                <a:ext cx="17" cy="12"/>
              </a:xfrm>
              <a:custGeom>
                <a:avLst/>
                <a:gdLst>
                  <a:gd name="T0" fmla="*/ 0 w 35"/>
                  <a:gd name="T1" fmla="*/ 1 h 23"/>
                  <a:gd name="T2" fmla="*/ 0 w 35"/>
                  <a:gd name="T3" fmla="*/ 1 h 23"/>
                  <a:gd name="T4" fmla="*/ 0 w 35"/>
                  <a:gd name="T5" fmla="*/ 0 h 23"/>
                  <a:gd name="T6" fmla="*/ 0 w 35"/>
                  <a:gd name="T7" fmla="*/ 1 h 23"/>
                  <a:gd name="T8" fmla="*/ 0 w 35"/>
                  <a:gd name="T9" fmla="*/ 1 h 23"/>
                  <a:gd name="T10" fmla="*/ 0 w 35"/>
                  <a:gd name="T11" fmla="*/ 1 h 23"/>
                  <a:gd name="T12" fmla="*/ 0 w 35"/>
                  <a:gd name="T13" fmla="*/ 1 h 23"/>
                  <a:gd name="T14" fmla="*/ 0 w 35"/>
                  <a:gd name="T15" fmla="*/ 1 h 23"/>
                  <a:gd name="T16" fmla="*/ 0 w 35"/>
                  <a:gd name="T17" fmla="*/ 1 h 23"/>
                  <a:gd name="T18" fmla="*/ 0 w 35"/>
                  <a:gd name="T19" fmla="*/ 1 h 23"/>
                  <a:gd name="T20" fmla="*/ 0 w 35"/>
                  <a:gd name="T21" fmla="*/ 1 h 23"/>
                  <a:gd name="T22" fmla="*/ 0 w 35"/>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3">
                    <a:moveTo>
                      <a:pt x="31" y="9"/>
                    </a:moveTo>
                    <a:lnTo>
                      <a:pt x="30" y="9"/>
                    </a:lnTo>
                    <a:lnTo>
                      <a:pt x="5" y="0"/>
                    </a:lnTo>
                    <a:lnTo>
                      <a:pt x="0" y="14"/>
                    </a:lnTo>
                    <a:lnTo>
                      <a:pt x="25" y="23"/>
                    </a:lnTo>
                    <a:lnTo>
                      <a:pt x="24" y="23"/>
                    </a:lnTo>
                    <a:lnTo>
                      <a:pt x="25" y="23"/>
                    </a:lnTo>
                    <a:lnTo>
                      <a:pt x="31" y="22"/>
                    </a:lnTo>
                    <a:lnTo>
                      <a:pt x="35" y="17"/>
                    </a:lnTo>
                    <a:lnTo>
                      <a:pt x="35" y="13"/>
                    </a:lnTo>
                    <a:lnTo>
                      <a:pt x="30" y="9"/>
                    </a:lnTo>
                    <a:lnTo>
                      <a:pt x="3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3" name="Freeform 1099">
                <a:extLst>
                  <a:ext uri="{FF2B5EF4-FFF2-40B4-BE49-F238E27FC236}">
                    <a16:creationId xmlns:a16="http://schemas.microsoft.com/office/drawing/2014/main" id="{CCA9EF98-738B-41C7-863D-1FEE9F161D47}"/>
                  </a:ext>
                </a:extLst>
              </p:cNvPr>
              <p:cNvSpPr>
                <a:spLocks/>
              </p:cNvSpPr>
              <p:nvPr/>
            </p:nvSpPr>
            <p:spPr bwMode="auto">
              <a:xfrm>
                <a:off x="915" y="2109"/>
                <a:ext cx="19" cy="14"/>
              </a:xfrm>
              <a:custGeom>
                <a:avLst/>
                <a:gdLst>
                  <a:gd name="T0" fmla="*/ 1 w 37"/>
                  <a:gd name="T1" fmla="*/ 1 h 28"/>
                  <a:gd name="T2" fmla="*/ 1 w 37"/>
                  <a:gd name="T3" fmla="*/ 1 h 28"/>
                  <a:gd name="T4" fmla="*/ 1 w 37"/>
                  <a:gd name="T5" fmla="*/ 0 h 28"/>
                  <a:gd name="T6" fmla="*/ 0 w 37"/>
                  <a:gd name="T7" fmla="*/ 1 h 28"/>
                  <a:gd name="T8" fmla="*/ 1 w 37"/>
                  <a:gd name="T9" fmla="*/ 1 h 28"/>
                  <a:gd name="T10" fmla="*/ 1 w 37"/>
                  <a:gd name="T11" fmla="*/ 1 h 28"/>
                  <a:gd name="T12" fmla="*/ 1 w 37"/>
                  <a:gd name="T13" fmla="*/ 1 h 28"/>
                  <a:gd name="T14" fmla="*/ 1 w 37"/>
                  <a:gd name="T15" fmla="*/ 1 h 28"/>
                  <a:gd name="T16" fmla="*/ 1 w 37"/>
                  <a:gd name="T17" fmla="*/ 1 h 28"/>
                  <a:gd name="T18" fmla="*/ 1 w 37"/>
                  <a:gd name="T19" fmla="*/ 1 h 28"/>
                  <a:gd name="T20" fmla="*/ 1 w 37"/>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8">
                    <a:moveTo>
                      <a:pt x="33" y="14"/>
                    </a:moveTo>
                    <a:lnTo>
                      <a:pt x="33" y="14"/>
                    </a:lnTo>
                    <a:lnTo>
                      <a:pt x="7" y="0"/>
                    </a:lnTo>
                    <a:lnTo>
                      <a:pt x="0" y="14"/>
                    </a:lnTo>
                    <a:lnTo>
                      <a:pt x="26" y="28"/>
                    </a:lnTo>
                    <a:lnTo>
                      <a:pt x="31" y="28"/>
                    </a:lnTo>
                    <a:lnTo>
                      <a:pt x="36" y="25"/>
                    </a:lnTo>
                    <a:lnTo>
                      <a:pt x="37" y="19"/>
                    </a:lnTo>
                    <a:lnTo>
                      <a:pt x="3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4" name="Freeform 1100">
                <a:extLst>
                  <a:ext uri="{FF2B5EF4-FFF2-40B4-BE49-F238E27FC236}">
                    <a16:creationId xmlns:a16="http://schemas.microsoft.com/office/drawing/2014/main" id="{885DF97C-3B0E-4A7D-A088-0972F821A967}"/>
                  </a:ext>
                </a:extLst>
              </p:cNvPr>
              <p:cNvSpPr>
                <a:spLocks/>
              </p:cNvSpPr>
              <p:nvPr/>
            </p:nvSpPr>
            <p:spPr bwMode="auto">
              <a:xfrm>
                <a:off x="928" y="2116"/>
                <a:ext cx="18" cy="13"/>
              </a:xfrm>
              <a:custGeom>
                <a:avLst/>
                <a:gdLst>
                  <a:gd name="T0" fmla="*/ 0 w 37"/>
                  <a:gd name="T1" fmla="*/ 0 h 28"/>
                  <a:gd name="T2" fmla="*/ 0 w 37"/>
                  <a:gd name="T3" fmla="*/ 0 h 28"/>
                  <a:gd name="T4" fmla="*/ 0 w 37"/>
                  <a:gd name="T5" fmla="*/ 0 h 28"/>
                  <a:gd name="T6" fmla="*/ 0 w 37"/>
                  <a:gd name="T7" fmla="*/ 0 h 28"/>
                  <a:gd name="T8" fmla="*/ 0 w 37"/>
                  <a:gd name="T9" fmla="*/ 0 h 28"/>
                  <a:gd name="T10" fmla="*/ 0 w 37"/>
                  <a:gd name="T11" fmla="*/ 0 h 28"/>
                  <a:gd name="T12" fmla="*/ 0 w 37"/>
                  <a:gd name="T13" fmla="*/ 0 h 28"/>
                  <a:gd name="T14" fmla="*/ 0 w 37"/>
                  <a:gd name="T15" fmla="*/ 0 h 28"/>
                  <a:gd name="T16" fmla="*/ 0 w 37"/>
                  <a:gd name="T17" fmla="*/ 0 h 28"/>
                  <a:gd name="T18" fmla="*/ 0 w 37"/>
                  <a:gd name="T19" fmla="*/ 0 h 28"/>
                  <a:gd name="T20" fmla="*/ 0 w 37"/>
                  <a:gd name="T21" fmla="*/ 0 h 28"/>
                  <a:gd name="T22" fmla="*/ 0 w 37"/>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32" y="15"/>
                    </a:moveTo>
                    <a:lnTo>
                      <a:pt x="32" y="14"/>
                    </a:lnTo>
                    <a:lnTo>
                      <a:pt x="7" y="0"/>
                    </a:lnTo>
                    <a:lnTo>
                      <a:pt x="0" y="14"/>
                    </a:lnTo>
                    <a:lnTo>
                      <a:pt x="25" y="28"/>
                    </a:lnTo>
                    <a:lnTo>
                      <a:pt x="25" y="27"/>
                    </a:lnTo>
                    <a:lnTo>
                      <a:pt x="25" y="28"/>
                    </a:lnTo>
                    <a:lnTo>
                      <a:pt x="31" y="28"/>
                    </a:lnTo>
                    <a:lnTo>
                      <a:pt x="35" y="24"/>
                    </a:lnTo>
                    <a:lnTo>
                      <a:pt x="37" y="19"/>
                    </a:lnTo>
                    <a:lnTo>
                      <a:pt x="32" y="14"/>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5" name="Freeform 1101">
                <a:extLst>
                  <a:ext uri="{FF2B5EF4-FFF2-40B4-BE49-F238E27FC236}">
                    <a16:creationId xmlns:a16="http://schemas.microsoft.com/office/drawing/2014/main" id="{9FC691A8-6FC0-46F2-BFE1-D5F3F0F0569B}"/>
                  </a:ext>
                </a:extLst>
              </p:cNvPr>
              <p:cNvSpPr>
                <a:spLocks/>
              </p:cNvSpPr>
              <p:nvPr/>
            </p:nvSpPr>
            <p:spPr bwMode="auto">
              <a:xfrm>
                <a:off x="940" y="2123"/>
                <a:ext cx="20" cy="16"/>
              </a:xfrm>
              <a:custGeom>
                <a:avLst/>
                <a:gdLst>
                  <a:gd name="T0" fmla="*/ 1 w 39"/>
                  <a:gd name="T1" fmla="*/ 1 h 31"/>
                  <a:gd name="T2" fmla="*/ 1 w 39"/>
                  <a:gd name="T3" fmla="*/ 1 h 31"/>
                  <a:gd name="T4" fmla="*/ 1 w 39"/>
                  <a:gd name="T5" fmla="*/ 0 h 31"/>
                  <a:gd name="T6" fmla="*/ 0 w 39"/>
                  <a:gd name="T7" fmla="*/ 1 h 31"/>
                  <a:gd name="T8" fmla="*/ 1 w 39"/>
                  <a:gd name="T9" fmla="*/ 1 h 31"/>
                  <a:gd name="T10" fmla="*/ 1 w 39"/>
                  <a:gd name="T11" fmla="*/ 1 h 31"/>
                  <a:gd name="T12" fmla="*/ 1 w 39"/>
                  <a:gd name="T13" fmla="*/ 1 h 31"/>
                  <a:gd name="T14" fmla="*/ 1 w 39"/>
                  <a:gd name="T15" fmla="*/ 1 h 31"/>
                  <a:gd name="T16" fmla="*/ 1 w 39"/>
                  <a:gd name="T17" fmla="*/ 1 h 31"/>
                  <a:gd name="T18" fmla="*/ 1 w 39"/>
                  <a:gd name="T19" fmla="*/ 1 h 31"/>
                  <a:gd name="T20" fmla="*/ 1 w 39"/>
                  <a:gd name="T21" fmla="*/ 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1">
                    <a:moveTo>
                      <a:pt x="37" y="19"/>
                    </a:moveTo>
                    <a:lnTo>
                      <a:pt x="37" y="19"/>
                    </a:lnTo>
                    <a:lnTo>
                      <a:pt x="7" y="0"/>
                    </a:lnTo>
                    <a:lnTo>
                      <a:pt x="0" y="12"/>
                    </a:lnTo>
                    <a:lnTo>
                      <a:pt x="30" y="30"/>
                    </a:lnTo>
                    <a:lnTo>
                      <a:pt x="35" y="31"/>
                    </a:lnTo>
                    <a:lnTo>
                      <a:pt x="39" y="28"/>
                    </a:lnTo>
                    <a:lnTo>
                      <a:pt x="39" y="23"/>
                    </a:lnTo>
                    <a:lnTo>
                      <a:pt x="3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6" name="Freeform 1102">
                <a:extLst>
                  <a:ext uri="{FF2B5EF4-FFF2-40B4-BE49-F238E27FC236}">
                    <a16:creationId xmlns:a16="http://schemas.microsoft.com/office/drawing/2014/main" id="{69E64D44-9276-41FF-B194-C5020ABD243C}"/>
                  </a:ext>
                </a:extLst>
              </p:cNvPr>
              <p:cNvSpPr>
                <a:spLocks/>
              </p:cNvSpPr>
              <p:nvPr/>
            </p:nvSpPr>
            <p:spPr bwMode="auto">
              <a:xfrm>
                <a:off x="955" y="2132"/>
                <a:ext cx="20" cy="17"/>
              </a:xfrm>
              <a:custGeom>
                <a:avLst/>
                <a:gdLst>
                  <a:gd name="T0" fmla="*/ 1 w 39"/>
                  <a:gd name="T1" fmla="*/ 1 h 33"/>
                  <a:gd name="T2" fmla="*/ 1 w 39"/>
                  <a:gd name="T3" fmla="*/ 1 h 33"/>
                  <a:gd name="T4" fmla="*/ 1 w 39"/>
                  <a:gd name="T5" fmla="*/ 0 h 33"/>
                  <a:gd name="T6" fmla="*/ 0 w 39"/>
                  <a:gd name="T7" fmla="*/ 1 h 33"/>
                  <a:gd name="T8" fmla="*/ 1 w 39"/>
                  <a:gd name="T9" fmla="*/ 1 h 33"/>
                  <a:gd name="T10" fmla="*/ 1 w 39"/>
                  <a:gd name="T11" fmla="*/ 1 h 33"/>
                  <a:gd name="T12" fmla="*/ 1 w 39"/>
                  <a:gd name="T13" fmla="*/ 1 h 33"/>
                  <a:gd name="T14" fmla="*/ 1 w 39"/>
                  <a:gd name="T15" fmla="*/ 1 h 33"/>
                  <a:gd name="T16" fmla="*/ 1 w 39"/>
                  <a:gd name="T17" fmla="*/ 1 h 33"/>
                  <a:gd name="T18" fmla="*/ 1 w 39"/>
                  <a:gd name="T19" fmla="*/ 1 h 33"/>
                  <a:gd name="T20" fmla="*/ 1 w 39"/>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3">
                    <a:moveTo>
                      <a:pt x="37" y="20"/>
                    </a:moveTo>
                    <a:lnTo>
                      <a:pt x="37" y="20"/>
                    </a:lnTo>
                    <a:lnTo>
                      <a:pt x="7" y="0"/>
                    </a:lnTo>
                    <a:lnTo>
                      <a:pt x="0" y="11"/>
                    </a:lnTo>
                    <a:lnTo>
                      <a:pt x="30" y="32"/>
                    </a:lnTo>
                    <a:lnTo>
                      <a:pt x="35" y="33"/>
                    </a:lnTo>
                    <a:lnTo>
                      <a:pt x="39" y="30"/>
                    </a:lnTo>
                    <a:lnTo>
                      <a:pt x="39" y="25"/>
                    </a:lnTo>
                    <a:lnTo>
                      <a:pt x="3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7" name="Freeform 1103">
                <a:extLst>
                  <a:ext uri="{FF2B5EF4-FFF2-40B4-BE49-F238E27FC236}">
                    <a16:creationId xmlns:a16="http://schemas.microsoft.com/office/drawing/2014/main" id="{7547B324-9748-4448-99A6-2F1B5AE66646}"/>
                  </a:ext>
                </a:extLst>
              </p:cNvPr>
              <p:cNvSpPr>
                <a:spLocks/>
              </p:cNvSpPr>
              <p:nvPr/>
            </p:nvSpPr>
            <p:spPr bwMode="auto">
              <a:xfrm>
                <a:off x="970" y="2143"/>
                <a:ext cx="23" cy="18"/>
              </a:xfrm>
              <a:custGeom>
                <a:avLst/>
                <a:gdLst>
                  <a:gd name="T0" fmla="*/ 1 w 46"/>
                  <a:gd name="T1" fmla="*/ 1 h 36"/>
                  <a:gd name="T2" fmla="*/ 1 w 46"/>
                  <a:gd name="T3" fmla="*/ 1 h 36"/>
                  <a:gd name="T4" fmla="*/ 1 w 46"/>
                  <a:gd name="T5" fmla="*/ 0 h 36"/>
                  <a:gd name="T6" fmla="*/ 0 w 46"/>
                  <a:gd name="T7" fmla="*/ 1 h 36"/>
                  <a:gd name="T8" fmla="*/ 1 w 46"/>
                  <a:gd name="T9" fmla="*/ 1 h 36"/>
                  <a:gd name="T10" fmla="*/ 1 w 46"/>
                  <a:gd name="T11" fmla="*/ 1 h 36"/>
                  <a:gd name="T12" fmla="*/ 1 w 46"/>
                  <a:gd name="T13" fmla="*/ 1 h 36"/>
                  <a:gd name="T14" fmla="*/ 1 w 46"/>
                  <a:gd name="T15" fmla="*/ 1 h 36"/>
                  <a:gd name="T16" fmla="*/ 1 w 46"/>
                  <a:gd name="T17" fmla="*/ 1 h 36"/>
                  <a:gd name="T18" fmla="*/ 1 w 46"/>
                  <a:gd name="T19" fmla="*/ 1 h 36"/>
                  <a:gd name="T20" fmla="*/ 1 w 46"/>
                  <a:gd name="T21" fmla="*/ 1 h 36"/>
                  <a:gd name="T22" fmla="*/ 1 w 46"/>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6">
                    <a:moveTo>
                      <a:pt x="44" y="22"/>
                    </a:moveTo>
                    <a:lnTo>
                      <a:pt x="44" y="23"/>
                    </a:lnTo>
                    <a:lnTo>
                      <a:pt x="7" y="0"/>
                    </a:lnTo>
                    <a:lnTo>
                      <a:pt x="0" y="12"/>
                    </a:lnTo>
                    <a:lnTo>
                      <a:pt x="37" y="35"/>
                    </a:lnTo>
                    <a:lnTo>
                      <a:pt x="37" y="36"/>
                    </a:lnTo>
                    <a:lnTo>
                      <a:pt x="37" y="35"/>
                    </a:lnTo>
                    <a:lnTo>
                      <a:pt x="41" y="36"/>
                    </a:lnTo>
                    <a:lnTo>
                      <a:pt x="46" y="33"/>
                    </a:lnTo>
                    <a:lnTo>
                      <a:pt x="46" y="28"/>
                    </a:lnTo>
                    <a:lnTo>
                      <a:pt x="44" y="23"/>
                    </a:lnTo>
                    <a:lnTo>
                      <a:pt x="4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8" name="Freeform 1104">
                <a:extLst>
                  <a:ext uri="{FF2B5EF4-FFF2-40B4-BE49-F238E27FC236}">
                    <a16:creationId xmlns:a16="http://schemas.microsoft.com/office/drawing/2014/main" id="{B1269FDD-0E9B-45AC-B484-1F3A54614193}"/>
                  </a:ext>
                </a:extLst>
              </p:cNvPr>
              <p:cNvSpPr>
                <a:spLocks/>
              </p:cNvSpPr>
              <p:nvPr/>
            </p:nvSpPr>
            <p:spPr bwMode="auto">
              <a:xfrm>
                <a:off x="989" y="2154"/>
                <a:ext cx="25" cy="18"/>
              </a:xfrm>
              <a:custGeom>
                <a:avLst/>
                <a:gdLst>
                  <a:gd name="T0" fmla="*/ 1 w 50"/>
                  <a:gd name="T1" fmla="*/ 0 h 37"/>
                  <a:gd name="T2" fmla="*/ 1 w 50"/>
                  <a:gd name="T3" fmla="*/ 0 h 37"/>
                  <a:gd name="T4" fmla="*/ 1 w 50"/>
                  <a:gd name="T5" fmla="*/ 0 h 37"/>
                  <a:gd name="T6" fmla="*/ 0 w 50"/>
                  <a:gd name="T7" fmla="*/ 0 h 37"/>
                  <a:gd name="T8" fmla="*/ 1 w 50"/>
                  <a:gd name="T9" fmla="*/ 0 h 37"/>
                  <a:gd name="T10" fmla="*/ 1 w 50"/>
                  <a:gd name="T11" fmla="*/ 0 h 37"/>
                  <a:gd name="T12" fmla="*/ 1 w 50"/>
                  <a:gd name="T13" fmla="*/ 0 h 37"/>
                  <a:gd name="T14" fmla="*/ 1 w 50"/>
                  <a:gd name="T15" fmla="*/ 0 h 37"/>
                  <a:gd name="T16" fmla="*/ 1 w 50"/>
                  <a:gd name="T17" fmla="*/ 0 h 37"/>
                  <a:gd name="T18" fmla="*/ 1 w 50"/>
                  <a:gd name="T19" fmla="*/ 0 h 37"/>
                  <a:gd name="T20" fmla="*/ 1 w 50"/>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37">
                    <a:moveTo>
                      <a:pt x="46" y="23"/>
                    </a:moveTo>
                    <a:lnTo>
                      <a:pt x="46" y="23"/>
                    </a:lnTo>
                    <a:lnTo>
                      <a:pt x="7" y="0"/>
                    </a:lnTo>
                    <a:lnTo>
                      <a:pt x="0" y="14"/>
                    </a:lnTo>
                    <a:lnTo>
                      <a:pt x="39" y="37"/>
                    </a:lnTo>
                    <a:lnTo>
                      <a:pt x="45" y="37"/>
                    </a:lnTo>
                    <a:lnTo>
                      <a:pt x="49" y="34"/>
                    </a:lnTo>
                    <a:lnTo>
                      <a:pt x="50" y="28"/>
                    </a:lnTo>
                    <a:lnTo>
                      <a:pt x="4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9" name="Freeform 1105">
                <a:extLst>
                  <a:ext uri="{FF2B5EF4-FFF2-40B4-BE49-F238E27FC236}">
                    <a16:creationId xmlns:a16="http://schemas.microsoft.com/office/drawing/2014/main" id="{C6635249-9EEC-4E8B-8C05-5F7BE732A67D}"/>
                  </a:ext>
                </a:extLst>
              </p:cNvPr>
              <p:cNvSpPr>
                <a:spLocks/>
              </p:cNvSpPr>
              <p:nvPr/>
            </p:nvSpPr>
            <p:spPr bwMode="auto">
              <a:xfrm>
                <a:off x="1008" y="2165"/>
                <a:ext cx="14" cy="12"/>
              </a:xfrm>
              <a:custGeom>
                <a:avLst/>
                <a:gdLst>
                  <a:gd name="T0" fmla="*/ 1 w 28"/>
                  <a:gd name="T1" fmla="*/ 1 h 23"/>
                  <a:gd name="T2" fmla="*/ 1 w 28"/>
                  <a:gd name="T3" fmla="*/ 1 h 23"/>
                  <a:gd name="T4" fmla="*/ 1 w 28"/>
                  <a:gd name="T5" fmla="*/ 0 h 23"/>
                  <a:gd name="T6" fmla="*/ 0 w 28"/>
                  <a:gd name="T7" fmla="*/ 1 h 23"/>
                  <a:gd name="T8" fmla="*/ 1 w 28"/>
                  <a:gd name="T9" fmla="*/ 1 h 23"/>
                  <a:gd name="T10" fmla="*/ 1 w 28"/>
                  <a:gd name="T11" fmla="*/ 1 h 23"/>
                  <a:gd name="T12" fmla="*/ 1 w 28"/>
                  <a:gd name="T13" fmla="*/ 1 h 23"/>
                  <a:gd name="T14" fmla="*/ 1 w 28"/>
                  <a:gd name="T15" fmla="*/ 1 h 23"/>
                  <a:gd name="T16" fmla="*/ 1 w 28"/>
                  <a:gd name="T17" fmla="*/ 1 h 23"/>
                  <a:gd name="T18" fmla="*/ 1 w 28"/>
                  <a:gd name="T19" fmla="*/ 1 h 23"/>
                  <a:gd name="T20" fmla="*/ 1 w 28"/>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23">
                    <a:moveTo>
                      <a:pt x="23" y="10"/>
                    </a:moveTo>
                    <a:lnTo>
                      <a:pt x="23" y="10"/>
                    </a:lnTo>
                    <a:lnTo>
                      <a:pt x="7" y="0"/>
                    </a:lnTo>
                    <a:lnTo>
                      <a:pt x="0" y="14"/>
                    </a:lnTo>
                    <a:lnTo>
                      <a:pt x="16" y="23"/>
                    </a:lnTo>
                    <a:lnTo>
                      <a:pt x="22" y="23"/>
                    </a:lnTo>
                    <a:lnTo>
                      <a:pt x="26" y="20"/>
                    </a:lnTo>
                    <a:lnTo>
                      <a:pt x="28" y="14"/>
                    </a:lnTo>
                    <a:lnTo>
                      <a:pt x="2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0" name="Freeform 1106">
                <a:extLst>
                  <a:ext uri="{FF2B5EF4-FFF2-40B4-BE49-F238E27FC236}">
                    <a16:creationId xmlns:a16="http://schemas.microsoft.com/office/drawing/2014/main" id="{75A9780D-9179-4543-B467-037CC3CEA721}"/>
                  </a:ext>
                </a:extLst>
              </p:cNvPr>
              <p:cNvSpPr>
                <a:spLocks/>
              </p:cNvSpPr>
              <p:nvPr/>
            </p:nvSpPr>
            <p:spPr bwMode="auto">
              <a:xfrm>
                <a:off x="1017" y="2170"/>
                <a:ext cx="19" cy="15"/>
              </a:xfrm>
              <a:custGeom>
                <a:avLst/>
                <a:gdLst>
                  <a:gd name="T0" fmla="*/ 0 w 39"/>
                  <a:gd name="T1" fmla="*/ 1 h 29"/>
                  <a:gd name="T2" fmla="*/ 0 w 39"/>
                  <a:gd name="T3" fmla="*/ 1 h 29"/>
                  <a:gd name="T4" fmla="*/ 0 w 39"/>
                  <a:gd name="T5" fmla="*/ 0 h 29"/>
                  <a:gd name="T6" fmla="*/ 0 w 39"/>
                  <a:gd name="T7" fmla="*/ 1 h 29"/>
                  <a:gd name="T8" fmla="*/ 0 w 39"/>
                  <a:gd name="T9" fmla="*/ 1 h 29"/>
                  <a:gd name="T10" fmla="*/ 0 w 39"/>
                  <a:gd name="T11" fmla="*/ 1 h 29"/>
                  <a:gd name="T12" fmla="*/ 0 w 39"/>
                  <a:gd name="T13" fmla="*/ 1 h 29"/>
                  <a:gd name="T14" fmla="*/ 0 w 39"/>
                  <a:gd name="T15" fmla="*/ 1 h 29"/>
                  <a:gd name="T16" fmla="*/ 0 w 39"/>
                  <a:gd name="T17" fmla="*/ 1 h 29"/>
                  <a:gd name="T18" fmla="*/ 0 w 39"/>
                  <a:gd name="T19" fmla="*/ 1 h 29"/>
                  <a:gd name="T20" fmla="*/ 0 w 39"/>
                  <a:gd name="T21" fmla="*/ 1 h 29"/>
                  <a:gd name="T22" fmla="*/ 0 w 39"/>
                  <a:gd name="T23" fmla="*/ 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9">
                    <a:moveTo>
                      <a:pt x="35" y="17"/>
                    </a:moveTo>
                    <a:lnTo>
                      <a:pt x="35" y="16"/>
                    </a:lnTo>
                    <a:lnTo>
                      <a:pt x="7" y="0"/>
                    </a:lnTo>
                    <a:lnTo>
                      <a:pt x="0" y="13"/>
                    </a:lnTo>
                    <a:lnTo>
                      <a:pt x="28" y="29"/>
                    </a:lnTo>
                    <a:lnTo>
                      <a:pt x="28" y="28"/>
                    </a:lnTo>
                    <a:lnTo>
                      <a:pt x="28" y="29"/>
                    </a:lnTo>
                    <a:lnTo>
                      <a:pt x="33" y="29"/>
                    </a:lnTo>
                    <a:lnTo>
                      <a:pt x="38" y="26"/>
                    </a:lnTo>
                    <a:lnTo>
                      <a:pt x="39" y="20"/>
                    </a:lnTo>
                    <a:lnTo>
                      <a:pt x="35" y="16"/>
                    </a:lnTo>
                    <a:lnTo>
                      <a:pt x="3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1" name="Freeform 1107">
                <a:extLst>
                  <a:ext uri="{FF2B5EF4-FFF2-40B4-BE49-F238E27FC236}">
                    <a16:creationId xmlns:a16="http://schemas.microsoft.com/office/drawing/2014/main" id="{68C48E74-48BA-4E4E-A4D5-38F544FF3899}"/>
                  </a:ext>
                </a:extLst>
              </p:cNvPr>
              <p:cNvSpPr>
                <a:spLocks/>
              </p:cNvSpPr>
              <p:nvPr/>
            </p:nvSpPr>
            <p:spPr bwMode="auto">
              <a:xfrm>
                <a:off x="1030" y="2178"/>
                <a:ext cx="23" cy="18"/>
              </a:xfrm>
              <a:custGeom>
                <a:avLst/>
                <a:gdLst>
                  <a:gd name="T0" fmla="*/ 1 w 46"/>
                  <a:gd name="T1" fmla="*/ 1 h 36"/>
                  <a:gd name="T2" fmla="*/ 1 w 46"/>
                  <a:gd name="T3" fmla="*/ 1 h 36"/>
                  <a:gd name="T4" fmla="*/ 1 w 46"/>
                  <a:gd name="T5" fmla="*/ 0 h 36"/>
                  <a:gd name="T6" fmla="*/ 0 w 46"/>
                  <a:gd name="T7" fmla="*/ 1 h 36"/>
                  <a:gd name="T8" fmla="*/ 1 w 46"/>
                  <a:gd name="T9" fmla="*/ 1 h 36"/>
                  <a:gd name="T10" fmla="*/ 1 w 46"/>
                  <a:gd name="T11" fmla="*/ 1 h 36"/>
                  <a:gd name="T12" fmla="*/ 1 w 46"/>
                  <a:gd name="T13" fmla="*/ 1 h 36"/>
                  <a:gd name="T14" fmla="*/ 1 w 46"/>
                  <a:gd name="T15" fmla="*/ 1 h 36"/>
                  <a:gd name="T16" fmla="*/ 1 w 46"/>
                  <a:gd name="T17" fmla="*/ 1 h 36"/>
                  <a:gd name="T18" fmla="*/ 1 w 46"/>
                  <a:gd name="T19" fmla="*/ 1 h 36"/>
                  <a:gd name="T20" fmla="*/ 1 w 46"/>
                  <a:gd name="T21" fmla="*/ 1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6">
                    <a:moveTo>
                      <a:pt x="44" y="23"/>
                    </a:moveTo>
                    <a:lnTo>
                      <a:pt x="44" y="23"/>
                    </a:lnTo>
                    <a:lnTo>
                      <a:pt x="7" y="0"/>
                    </a:lnTo>
                    <a:lnTo>
                      <a:pt x="0" y="11"/>
                    </a:lnTo>
                    <a:lnTo>
                      <a:pt x="37" y="34"/>
                    </a:lnTo>
                    <a:lnTo>
                      <a:pt x="41" y="36"/>
                    </a:lnTo>
                    <a:lnTo>
                      <a:pt x="46" y="32"/>
                    </a:lnTo>
                    <a:lnTo>
                      <a:pt x="46" y="27"/>
                    </a:lnTo>
                    <a:lnTo>
                      <a:pt x="4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2" name="Freeform 1108">
                <a:extLst>
                  <a:ext uri="{FF2B5EF4-FFF2-40B4-BE49-F238E27FC236}">
                    <a16:creationId xmlns:a16="http://schemas.microsoft.com/office/drawing/2014/main" id="{AE6DA99C-48A6-46AD-847E-F35B9A531886}"/>
                  </a:ext>
                </a:extLst>
              </p:cNvPr>
              <p:cNvSpPr>
                <a:spLocks/>
              </p:cNvSpPr>
              <p:nvPr/>
            </p:nvSpPr>
            <p:spPr bwMode="auto">
              <a:xfrm>
                <a:off x="1049" y="2190"/>
                <a:ext cx="27" cy="21"/>
              </a:xfrm>
              <a:custGeom>
                <a:avLst/>
                <a:gdLst>
                  <a:gd name="T0" fmla="*/ 0 w 55"/>
                  <a:gd name="T1" fmla="*/ 1 h 42"/>
                  <a:gd name="T2" fmla="*/ 0 w 55"/>
                  <a:gd name="T3" fmla="*/ 1 h 42"/>
                  <a:gd name="T4" fmla="*/ 0 w 55"/>
                  <a:gd name="T5" fmla="*/ 0 h 42"/>
                  <a:gd name="T6" fmla="*/ 0 w 55"/>
                  <a:gd name="T7" fmla="*/ 1 h 42"/>
                  <a:gd name="T8" fmla="*/ 0 w 55"/>
                  <a:gd name="T9" fmla="*/ 1 h 42"/>
                  <a:gd name="T10" fmla="*/ 0 w 55"/>
                  <a:gd name="T11" fmla="*/ 1 h 42"/>
                  <a:gd name="T12" fmla="*/ 0 w 55"/>
                  <a:gd name="T13" fmla="*/ 1 h 42"/>
                  <a:gd name="T14" fmla="*/ 0 w 55"/>
                  <a:gd name="T15" fmla="*/ 1 h 42"/>
                  <a:gd name="T16" fmla="*/ 0 w 55"/>
                  <a:gd name="T17" fmla="*/ 1 h 42"/>
                  <a:gd name="T18" fmla="*/ 0 w 55"/>
                  <a:gd name="T19" fmla="*/ 1 h 42"/>
                  <a:gd name="T20" fmla="*/ 0 w 55"/>
                  <a:gd name="T21" fmla="*/ 1 h 42"/>
                  <a:gd name="T22" fmla="*/ 0 w 55"/>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42">
                    <a:moveTo>
                      <a:pt x="53" y="29"/>
                    </a:moveTo>
                    <a:lnTo>
                      <a:pt x="53" y="30"/>
                    </a:lnTo>
                    <a:lnTo>
                      <a:pt x="7" y="0"/>
                    </a:lnTo>
                    <a:lnTo>
                      <a:pt x="0" y="11"/>
                    </a:lnTo>
                    <a:lnTo>
                      <a:pt x="46" y="41"/>
                    </a:lnTo>
                    <a:lnTo>
                      <a:pt x="46" y="42"/>
                    </a:lnTo>
                    <a:lnTo>
                      <a:pt x="46" y="41"/>
                    </a:lnTo>
                    <a:lnTo>
                      <a:pt x="50" y="42"/>
                    </a:lnTo>
                    <a:lnTo>
                      <a:pt x="55" y="39"/>
                    </a:lnTo>
                    <a:lnTo>
                      <a:pt x="55" y="34"/>
                    </a:lnTo>
                    <a:lnTo>
                      <a:pt x="53" y="30"/>
                    </a:lnTo>
                    <a:lnTo>
                      <a:pt x="53"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3" name="Freeform 1109">
                <a:extLst>
                  <a:ext uri="{FF2B5EF4-FFF2-40B4-BE49-F238E27FC236}">
                    <a16:creationId xmlns:a16="http://schemas.microsoft.com/office/drawing/2014/main" id="{0A453575-CAAE-4BDD-B73C-B3F7E85E823F}"/>
                  </a:ext>
                </a:extLst>
              </p:cNvPr>
              <p:cNvSpPr>
                <a:spLocks/>
              </p:cNvSpPr>
              <p:nvPr/>
            </p:nvSpPr>
            <p:spPr bwMode="auto">
              <a:xfrm>
                <a:off x="1072" y="2204"/>
                <a:ext cx="33" cy="23"/>
              </a:xfrm>
              <a:custGeom>
                <a:avLst/>
                <a:gdLst>
                  <a:gd name="T0" fmla="*/ 0 w 67"/>
                  <a:gd name="T1" fmla="*/ 1 h 46"/>
                  <a:gd name="T2" fmla="*/ 0 w 67"/>
                  <a:gd name="T3" fmla="*/ 1 h 46"/>
                  <a:gd name="T4" fmla="*/ 0 w 67"/>
                  <a:gd name="T5" fmla="*/ 0 h 46"/>
                  <a:gd name="T6" fmla="*/ 0 w 67"/>
                  <a:gd name="T7" fmla="*/ 1 h 46"/>
                  <a:gd name="T8" fmla="*/ 0 w 67"/>
                  <a:gd name="T9" fmla="*/ 1 h 46"/>
                  <a:gd name="T10" fmla="*/ 0 w 67"/>
                  <a:gd name="T11" fmla="*/ 1 h 46"/>
                  <a:gd name="T12" fmla="*/ 0 w 67"/>
                  <a:gd name="T13" fmla="*/ 1 h 46"/>
                  <a:gd name="T14" fmla="*/ 0 w 67"/>
                  <a:gd name="T15" fmla="*/ 1 h 46"/>
                  <a:gd name="T16" fmla="*/ 0 w 67"/>
                  <a:gd name="T17" fmla="*/ 1 h 46"/>
                  <a:gd name="T18" fmla="*/ 0 w 67"/>
                  <a:gd name="T19" fmla="*/ 1 h 46"/>
                  <a:gd name="T20" fmla="*/ 0 w 67"/>
                  <a:gd name="T21" fmla="*/ 1 h 46"/>
                  <a:gd name="T22" fmla="*/ 0 w 67"/>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46">
                    <a:moveTo>
                      <a:pt x="62" y="33"/>
                    </a:moveTo>
                    <a:lnTo>
                      <a:pt x="62" y="32"/>
                    </a:lnTo>
                    <a:lnTo>
                      <a:pt x="7" y="0"/>
                    </a:lnTo>
                    <a:lnTo>
                      <a:pt x="0" y="13"/>
                    </a:lnTo>
                    <a:lnTo>
                      <a:pt x="55" y="46"/>
                    </a:lnTo>
                    <a:lnTo>
                      <a:pt x="55" y="45"/>
                    </a:lnTo>
                    <a:lnTo>
                      <a:pt x="55" y="46"/>
                    </a:lnTo>
                    <a:lnTo>
                      <a:pt x="61" y="46"/>
                    </a:lnTo>
                    <a:lnTo>
                      <a:pt x="65" y="42"/>
                    </a:lnTo>
                    <a:lnTo>
                      <a:pt x="67" y="37"/>
                    </a:lnTo>
                    <a:lnTo>
                      <a:pt x="62" y="32"/>
                    </a:lnTo>
                    <a:lnTo>
                      <a:pt x="62"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4" name="Freeform 1110">
                <a:extLst>
                  <a:ext uri="{FF2B5EF4-FFF2-40B4-BE49-F238E27FC236}">
                    <a16:creationId xmlns:a16="http://schemas.microsoft.com/office/drawing/2014/main" id="{1A4B2E0E-62A6-4886-B352-88181686299C}"/>
                  </a:ext>
                </a:extLst>
              </p:cNvPr>
              <p:cNvSpPr>
                <a:spLocks/>
              </p:cNvSpPr>
              <p:nvPr/>
            </p:nvSpPr>
            <p:spPr bwMode="auto">
              <a:xfrm>
                <a:off x="1099" y="2221"/>
                <a:ext cx="37" cy="26"/>
              </a:xfrm>
              <a:custGeom>
                <a:avLst/>
                <a:gdLst>
                  <a:gd name="T0" fmla="*/ 1 w 74"/>
                  <a:gd name="T1" fmla="*/ 1 h 52"/>
                  <a:gd name="T2" fmla="*/ 1 w 74"/>
                  <a:gd name="T3" fmla="*/ 1 h 52"/>
                  <a:gd name="T4" fmla="*/ 1 w 74"/>
                  <a:gd name="T5" fmla="*/ 0 h 52"/>
                  <a:gd name="T6" fmla="*/ 0 w 74"/>
                  <a:gd name="T7" fmla="*/ 1 h 52"/>
                  <a:gd name="T8" fmla="*/ 1 w 74"/>
                  <a:gd name="T9" fmla="*/ 1 h 52"/>
                  <a:gd name="T10" fmla="*/ 1 w 74"/>
                  <a:gd name="T11" fmla="*/ 1 h 52"/>
                  <a:gd name="T12" fmla="*/ 1 w 74"/>
                  <a:gd name="T13" fmla="*/ 1 h 52"/>
                  <a:gd name="T14" fmla="*/ 1 w 74"/>
                  <a:gd name="T15" fmla="*/ 1 h 52"/>
                  <a:gd name="T16" fmla="*/ 1 w 74"/>
                  <a:gd name="T17" fmla="*/ 1 h 52"/>
                  <a:gd name="T18" fmla="*/ 1 w 74"/>
                  <a:gd name="T19" fmla="*/ 1 h 52"/>
                  <a:gd name="T20" fmla="*/ 1 w 74"/>
                  <a:gd name="T21" fmla="*/ 1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 h="52">
                    <a:moveTo>
                      <a:pt x="71" y="39"/>
                    </a:moveTo>
                    <a:lnTo>
                      <a:pt x="71" y="39"/>
                    </a:lnTo>
                    <a:lnTo>
                      <a:pt x="7" y="0"/>
                    </a:lnTo>
                    <a:lnTo>
                      <a:pt x="0" y="12"/>
                    </a:lnTo>
                    <a:lnTo>
                      <a:pt x="65" y="51"/>
                    </a:lnTo>
                    <a:lnTo>
                      <a:pt x="69" y="52"/>
                    </a:lnTo>
                    <a:lnTo>
                      <a:pt x="74" y="48"/>
                    </a:lnTo>
                    <a:lnTo>
                      <a:pt x="74" y="44"/>
                    </a:lnTo>
                    <a:lnTo>
                      <a:pt x="7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5" name="Freeform 1111">
                <a:extLst>
                  <a:ext uri="{FF2B5EF4-FFF2-40B4-BE49-F238E27FC236}">
                    <a16:creationId xmlns:a16="http://schemas.microsoft.com/office/drawing/2014/main" id="{E1833207-3F8B-48D5-8A5C-8BE20C9A42F8}"/>
                  </a:ext>
                </a:extLst>
              </p:cNvPr>
              <p:cNvSpPr>
                <a:spLocks/>
              </p:cNvSpPr>
              <p:nvPr/>
            </p:nvSpPr>
            <p:spPr bwMode="auto">
              <a:xfrm>
                <a:off x="1132" y="2241"/>
                <a:ext cx="40" cy="28"/>
              </a:xfrm>
              <a:custGeom>
                <a:avLst/>
                <a:gdLst>
                  <a:gd name="T0" fmla="*/ 1 w 80"/>
                  <a:gd name="T1" fmla="*/ 0 h 57"/>
                  <a:gd name="T2" fmla="*/ 1 w 80"/>
                  <a:gd name="T3" fmla="*/ 0 h 57"/>
                  <a:gd name="T4" fmla="*/ 1 w 80"/>
                  <a:gd name="T5" fmla="*/ 0 h 57"/>
                  <a:gd name="T6" fmla="*/ 0 w 80"/>
                  <a:gd name="T7" fmla="*/ 0 h 57"/>
                  <a:gd name="T8" fmla="*/ 1 w 80"/>
                  <a:gd name="T9" fmla="*/ 0 h 57"/>
                  <a:gd name="T10" fmla="*/ 1 w 80"/>
                  <a:gd name="T11" fmla="*/ 0 h 57"/>
                  <a:gd name="T12" fmla="*/ 1 w 80"/>
                  <a:gd name="T13" fmla="*/ 0 h 57"/>
                  <a:gd name="T14" fmla="*/ 1 w 80"/>
                  <a:gd name="T15" fmla="*/ 0 h 57"/>
                  <a:gd name="T16" fmla="*/ 1 w 80"/>
                  <a:gd name="T17" fmla="*/ 0 h 57"/>
                  <a:gd name="T18" fmla="*/ 1 w 80"/>
                  <a:gd name="T19" fmla="*/ 0 h 57"/>
                  <a:gd name="T20" fmla="*/ 1 w 80"/>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57">
                    <a:moveTo>
                      <a:pt x="78" y="44"/>
                    </a:moveTo>
                    <a:lnTo>
                      <a:pt x="78" y="44"/>
                    </a:lnTo>
                    <a:lnTo>
                      <a:pt x="6" y="0"/>
                    </a:lnTo>
                    <a:lnTo>
                      <a:pt x="0" y="12"/>
                    </a:lnTo>
                    <a:lnTo>
                      <a:pt x="71" y="56"/>
                    </a:lnTo>
                    <a:lnTo>
                      <a:pt x="76" y="57"/>
                    </a:lnTo>
                    <a:lnTo>
                      <a:pt x="80" y="53"/>
                    </a:lnTo>
                    <a:lnTo>
                      <a:pt x="80" y="49"/>
                    </a:lnTo>
                    <a:lnTo>
                      <a:pt x="78"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6" name="Freeform 1112">
                <a:extLst>
                  <a:ext uri="{FF2B5EF4-FFF2-40B4-BE49-F238E27FC236}">
                    <a16:creationId xmlns:a16="http://schemas.microsoft.com/office/drawing/2014/main" id="{6B0608AB-1719-4818-8D0E-06DEB369CB13}"/>
                  </a:ext>
                </a:extLst>
              </p:cNvPr>
              <p:cNvSpPr>
                <a:spLocks/>
              </p:cNvSpPr>
              <p:nvPr/>
            </p:nvSpPr>
            <p:spPr bwMode="auto">
              <a:xfrm>
                <a:off x="1167" y="2263"/>
                <a:ext cx="44" cy="30"/>
              </a:xfrm>
              <a:custGeom>
                <a:avLst/>
                <a:gdLst>
                  <a:gd name="T0" fmla="*/ 1 w 88"/>
                  <a:gd name="T1" fmla="*/ 0 h 61"/>
                  <a:gd name="T2" fmla="*/ 1 w 88"/>
                  <a:gd name="T3" fmla="*/ 0 h 61"/>
                  <a:gd name="T4" fmla="*/ 1 w 88"/>
                  <a:gd name="T5" fmla="*/ 0 h 61"/>
                  <a:gd name="T6" fmla="*/ 0 w 88"/>
                  <a:gd name="T7" fmla="*/ 0 h 61"/>
                  <a:gd name="T8" fmla="*/ 1 w 88"/>
                  <a:gd name="T9" fmla="*/ 0 h 61"/>
                  <a:gd name="T10" fmla="*/ 1 w 88"/>
                  <a:gd name="T11" fmla="*/ 0 h 61"/>
                  <a:gd name="T12" fmla="*/ 1 w 88"/>
                  <a:gd name="T13" fmla="*/ 0 h 61"/>
                  <a:gd name="T14" fmla="*/ 1 w 88"/>
                  <a:gd name="T15" fmla="*/ 0 h 61"/>
                  <a:gd name="T16" fmla="*/ 1 w 88"/>
                  <a:gd name="T17" fmla="*/ 0 h 61"/>
                  <a:gd name="T18" fmla="*/ 1 w 88"/>
                  <a:gd name="T19" fmla="*/ 0 h 61"/>
                  <a:gd name="T20" fmla="*/ 1 w 88"/>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61">
                    <a:moveTo>
                      <a:pt x="85" y="48"/>
                    </a:moveTo>
                    <a:lnTo>
                      <a:pt x="85" y="48"/>
                    </a:lnTo>
                    <a:lnTo>
                      <a:pt x="7" y="0"/>
                    </a:lnTo>
                    <a:lnTo>
                      <a:pt x="0" y="12"/>
                    </a:lnTo>
                    <a:lnTo>
                      <a:pt x="78" y="60"/>
                    </a:lnTo>
                    <a:lnTo>
                      <a:pt x="83" y="61"/>
                    </a:lnTo>
                    <a:lnTo>
                      <a:pt x="88" y="58"/>
                    </a:lnTo>
                    <a:lnTo>
                      <a:pt x="88" y="53"/>
                    </a:lnTo>
                    <a:lnTo>
                      <a:pt x="85"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7" name="Freeform 1113">
                <a:extLst>
                  <a:ext uri="{FF2B5EF4-FFF2-40B4-BE49-F238E27FC236}">
                    <a16:creationId xmlns:a16="http://schemas.microsoft.com/office/drawing/2014/main" id="{09FB1387-FA07-423E-A6F8-5510BB8B7BCD}"/>
                  </a:ext>
                </a:extLst>
              </p:cNvPr>
              <p:cNvSpPr>
                <a:spLocks/>
              </p:cNvSpPr>
              <p:nvPr/>
            </p:nvSpPr>
            <p:spPr bwMode="auto">
              <a:xfrm>
                <a:off x="1207" y="2287"/>
                <a:ext cx="46" cy="31"/>
              </a:xfrm>
              <a:custGeom>
                <a:avLst/>
                <a:gdLst>
                  <a:gd name="T0" fmla="*/ 1 w 92"/>
                  <a:gd name="T1" fmla="*/ 0 h 64"/>
                  <a:gd name="T2" fmla="*/ 1 w 92"/>
                  <a:gd name="T3" fmla="*/ 0 h 64"/>
                  <a:gd name="T4" fmla="*/ 1 w 92"/>
                  <a:gd name="T5" fmla="*/ 0 h 64"/>
                  <a:gd name="T6" fmla="*/ 0 w 92"/>
                  <a:gd name="T7" fmla="*/ 0 h 64"/>
                  <a:gd name="T8" fmla="*/ 1 w 92"/>
                  <a:gd name="T9" fmla="*/ 0 h 64"/>
                  <a:gd name="T10" fmla="*/ 1 w 92"/>
                  <a:gd name="T11" fmla="*/ 0 h 64"/>
                  <a:gd name="T12" fmla="*/ 1 w 92"/>
                  <a:gd name="T13" fmla="*/ 0 h 64"/>
                  <a:gd name="T14" fmla="*/ 1 w 92"/>
                  <a:gd name="T15" fmla="*/ 0 h 64"/>
                  <a:gd name="T16" fmla="*/ 1 w 92"/>
                  <a:gd name="T17" fmla="*/ 0 h 64"/>
                  <a:gd name="T18" fmla="*/ 1 w 92"/>
                  <a:gd name="T19" fmla="*/ 0 h 64"/>
                  <a:gd name="T20" fmla="*/ 1 w 92"/>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 h="64">
                    <a:moveTo>
                      <a:pt x="90" y="51"/>
                    </a:moveTo>
                    <a:lnTo>
                      <a:pt x="90" y="51"/>
                    </a:lnTo>
                    <a:lnTo>
                      <a:pt x="7" y="0"/>
                    </a:lnTo>
                    <a:lnTo>
                      <a:pt x="0" y="12"/>
                    </a:lnTo>
                    <a:lnTo>
                      <a:pt x="83" y="63"/>
                    </a:lnTo>
                    <a:lnTo>
                      <a:pt x="88" y="64"/>
                    </a:lnTo>
                    <a:lnTo>
                      <a:pt x="92" y="60"/>
                    </a:lnTo>
                    <a:lnTo>
                      <a:pt x="92" y="56"/>
                    </a:lnTo>
                    <a:lnTo>
                      <a:pt x="9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8" name="Freeform 1114">
                <a:extLst>
                  <a:ext uri="{FF2B5EF4-FFF2-40B4-BE49-F238E27FC236}">
                    <a16:creationId xmlns:a16="http://schemas.microsoft.com/office/drawing/2014/main" id="{A8CE6B4D-97B0-496E-ACE3-C81CCB7FCD06}"/>
                  </a:ext>
                </a:extLst>
              </p:cNvPr>
              <p:cNvSpPr>
                <a:spLocks/>
              </p:cNvSpPr>
              <p:nvPr/>
            </p:nvSpPr>
            <p:spPr bwMode="auto">
              <a:xfrm>
                <a:off x="1248" y="2312"/>
                <a:ext cx="50" cy="34"/>
              </a:xfrm>
              <a:custGeom>
                <a:avLst/>
                <a:gdLst>
                  <a:gd name="T0" fmla="*/ 1 w 99"/>
                  <a:gd name="T1" fmla="*/ 1 h 68"/>
                  <a:gd name="T2" fmla="*/ 1 w 99"/>
                  <a:gd name="T3" fmla="*/ 1 h 68"/>
                  <a:gd name="T4" fmla="*/ 1 w 99"/>
                  <a:gd name="T5" fmla="*/ 0 h 68"/>
                  <a:gd name="T6" fmla="*/ 0 w 99"/>
                  <a:gd name="T7" fmla="*/ 1 h 68"/>
                  <a:gd name="T8" fmla="*/ 1 w 99"/>
                  <a:gd name="T9" fmla="*/ 1 h 68"/>
                  <a:gd name="T10" fmla="*/ 1 w 99"/>
                  <a:gd name="T11" fmla="*/ 1 h 68"/>
                  <a:gd name="T12" fmla="*/ 1 w 99"/>
                  <a:gd name="T13" fmla="*/ 1 h 68"/>
                  <a:gd name="T14" fmla="*/ 1 w 99"/>
                  <a:gd name="T15" fmla="*/ 1 h 68"/>
                  <a:gd name="T16" fmla="*/ 1 w 99"/>
                  <a:gd name="T17" fmla="*/ 1 h 68"/>
                  <a:gd name="T18" fmla="*/ 1 w 99"/>
                  <a:gd name="T19" fmla="*/ 1 h 68"/>
                  <a:gd name="T20" fmla="*/ 1 w 99"/>
                  <a:gd name="T21" fmla="*/ 1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8">
                    <a:moveTo>
                      <a:pt x="97" y="55"/>
                    </a:moveTo>
                    <a:lnTo>
                      <a:pt x="97" y="55"/>
                    </a:lnTo>
                    <a:lnTo>
                      <a:pt x="7" y="0"/>
                    </a:lnTo>
                    <a:lnTo>
                      <a:pt x="0" y="12"/>
                    </a:lnTo>
                    <a:lnTo>
                      <a:pt x="90" y="67"/>
                    </a:lnTo>
                    <a:lnTo>
                      <a:pt x="95" y="68"/>
                    </a:lnTo>
                    <a:lnTo>
                      <a:pt x="99" y="65"/>
                    </a:lnTo>
                    <a:lnTo>
                      <a:pt x="99" y="60"/>
                    </a:lnTo>
                    <a:lnTo>
                      <a:pt x="97"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9" name="Freeform 1115">
                <a:extLst>
                  <a:ext uri="{FF2B5EF4-FFF2-40B4-BE49-F238E27FC236}">
                    <a16:creationId xmlns:a16="http://schemas.microsoft.com/office/drawing/2014/main" id="{A1A42E39-ED96-44F8-8770-14A8BE50B1E3}"/>
                  </a:ext>
                </a:extLst>
              </p:cNvPr>
              <p:cNvSpPr>
                <a:spLocks/>
              </p:cNvSpPr>
              <p:nvPr/>
            </p:nvSpPr>
            <p:spPr bwMode="auto">
              <a:xfrm>
                <a:off x="1293" y="2340"/>
                <a:ext cx="51" cy="35"/>
              </a:xfrm>
              <a:custGeom>
                <a:avLst/>
                <a:gdLst>
                  <a:gd name="T0" fmla="*/ 1 w 102"/>
                  <a:gd name="T1" fmla="*/ 0 h 71"/>
                  <a:gd name="T2" fmla="*/ 1 w 102"/>
                  <a:gd name="T3" fmla="*/ 0 h 71"/>
                  <a:gd name="T4" fmla="*/ 1 w 102"/>
                  <a:gd name="T5" fmla="*/ 0 h 71"/>
                  <a:gd name="T6" fmla="*/ 0 w 102"/>
                  <a:gd name="T7" fmla="*/ 0 h 71"/>
                  <a:gd name="T8" fmla="*/ 1 w 102"/>
                  <a:gd name="T9" fmla="*/ 0 h 71"/>
                  <a:gd name="T10" fmla="*/ 1 w 102"/>
                  <a:gd name="T11" fmla="*/ 0 h 71"/>
                  <a:gd name="T12" fmla="*/ 1 w 102"/>
                  <a:gd name="T13" fmla="*/ 0 h 71"/>
                  <a:gd name="T14" fmla="*/ 1 w 102"/>
                  <a:gd name="T15" fmla="*/ 0 h 71"/>
                  <a:gd name="T16" fmla="*/ 1 w 102"/>
                  <a:gd name="T17" fmla="*/ 0 h 71"/>
                  <a:gd name="T18" fmla="*/ 1 w 102"/>
                  <a:gd name="T19" fmla="*/ 0 h 71"/>
                  <a:gd name="T20" fmla="*/ 1 w 102"/>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71">
                    <a:moveTo>
                      <a:pt x="99" y="58"/>
                    </a:moveTo>
                    <a:lnTo>
                      <a:pt x="99" y="58"/>
                    </a:lnTo>
                    <a:lnTo>
                      <a:pt x="7" y="0"/>
                    </a:lnTo>
                    <a:lnTo>
                      <a:pt x="0" y="12"/>
                    </a:lnTo>
                    <a:lnTo>
                      <a:pt x="92" y="70"/>
                    </a:lnTo>
                    <a:lnTo>
                      <a:pt x="97" y="71"/>
                    </a:lnTo>
                    <a:lnTo>
                      <a:pt x="102" y="67"/>
                    </a:lnTo>
                    <a:lnTo>
                      <a:pt x="102" y="63"/>
                    </a:lnTo>
                    <a:lnTo>
                      <a:pt x="99"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0" name="Freeform 1116">
                <a:extLst>
                  <a:ext uri="{FF2B5EF4-FFF2-40B4-BE49-F238E27FC236}">
                    <a16:creationId xmlns:a16="http://schemas.microsoft.com/office/drawing/2014/main" id="{B06C5EAA-2CFC-4DDD-B33D-18A6AE00AA12}"/>
                  </a:ext>
                </a:extLst>
              </p:cNvPr>
              <p:cNvSpPr>
                <a:spLocks/>
              </p:cNvSpPr>
              <p:nvPr/>
            </p:nvSpPr>
            <p:spPr bwMode="auto">
              <a:xfrm>
                <a:off x="1339" y="2368"/>
                <a:ext cx="53" cy="38"/>
              </a:xfrm>
              <a:custGeom>
                <a:avLst/>
                <a:gdLst>
                  <a:gd name="T0" fmla="*/ 1 w 106"/>
                  <a:gd name="T1" fmla="*/ 1 h 75"/>
                  <a:gd name="T2" fmla="*/ 1 w 106"/>
                  <a:gd name="T3" fmla="*/ 1 h 75"/>
                  <a:gd name="T4" fmla="*/ 1 w 106"/>
                  <a:gd name="T5" fmla="*/ 0 h 75"/>
                  <a:gd name="T6" fmla="*/ 0 w 106"/>
                  <a:gd name="T7" fmla="*/ 1 h 75"/>
                  <a:gd name="T8" fmla="*/ 1 w 106"/>
                  <a:gd name="T9" fmla="*/ 1 h 75"/>
                  <a:gd name="T10" fmla="*/ 1 w 106"/>
                  <a:gd name="T11" fmla="*/ 1 h 75"/>
                  <a:gd name="T12" fmla="*/ 1 w 106"/>
                  <a:gd name="T13" fmla="*/ 1 h 75"/>
                  <a:gd name="T14" fmla="*/ 1 w 106"/>
                  <a:gd name="T15" fmla="*/ 1 h 75"/>
                  <a:gd name="T16" fmla="*/ 1 w 106"/>
                  <a:gd name="T17" fmla="*/ 1 h 75"/>
                  <a:gd name="T18" fmla="*/ 1 w 106"/>
                  <a:gd name="T19" fmla="*/ 1 h 75"/>
                  <a:gd name="T20" fmla="*/ 1 w 106"/>
                  <a:gd name="T21" fmla="*/ 1 h 75"/>
                  <a:gd name="T22" fmla="*/ 1 w 106"/>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6" h="75">
                    <a:moveTo>
                      <a:pt x="104" y="61"/>
                    </a:moveTo>
                    <a:lnTo>
                      <a:pt x="104" y="62"/>
                    </a:lnTo>
                    <a:lnTo>
                      <a:pt x="7" y="0"/>
                    </a:lnTo>
                    <a:lnTo>
                      <a:pt x="0" y="12"/>
                    </a:lnTo>
                    <a:lnTo>
                      <a:pt x="97" y="74"/>
                    </a:lnTo>
                    <a:lnTo>
                      <a:pt x="97" y="75"/>
                    </a:lnTo>
                    <a:lnTo>
                      <a:pt x="97" y="74"/>
                    </a:lnTo>
                    <a:lnTo>
                      <a:pt x="102" y="75"/>
                    </a:lnTo>
                    <a:lnTo>
                      <a:pt x="106" y="71"/>
                    </a:lnTo>
                    <a:lnTo>
                      <a:pt x="106" y="67"/>
                    </a:lnTo>
                    <a:lnTo>
                      <a:pt x="104" y="62"/>
                    </a:lnTo>
                    <a:lnTo>
                      <a:pt x="104"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1" name="Freeform 1117">
                <a:extLst>
                  <a:ext uri="{FF2B5EF4-FFF2-40B4-BE49-F238E27FC236}">
                    <a16:creationId xmlns:a16="http://schemas.microsoft.com/office/drawing/2014/main" id="{C7EA92EE-E8AD-44EC-B007-E304CDFD4C2A}"/>
                  </a:ext>
                </a:extLst>
              </p:cNvPr>
              <p:cNvSpPr>
                <a:spLocks/>
              </p:cNvSpPr>
              <p:nvPr/>
            </p:nvSpPr>
            <p:spPr bwMode="auto">
              <a:xfrm>
                <a:off x="1388" y="2399"/>
                <a:ext cx="56" cy="37"/>
              </a:xfrm>
              <a:custGeom>
                <a:avLst/>
                <a:gdLst>
                  <a:gd name="T0" fmla="*/ 0 w 113"/>
                  <a:gd name="T1" fmla="*/ 1 h 74"/>
                  <a:gd name="T2" fmla="*/ 0 w 113"/>
                  <a:gd name="T3" fmla="*/ 1 h 74"/>
                  <a:gd name="T4" fmla="*/ 0 w 113"/>
                  <a:gd name="T5" fmla="*/ 0 h 74"/>
                  <a:gd name="T6" fmla="*/ 0 w 113"/>
                  <a:gd name="T7" fmla="*/ 1 h 74"/>
                  <a:gd name="T8" fmla="*/ 0 w 113"/>
                  <a:gd name="T9" fmla="*/ 1 h 74"/>
                  <a:gd name="T10" fmla="*/ 0 w 113"/>
                  <a:gd name="T11" fmla="*/ 1 h 74"/>
                  <a:gd name="T12" fmla="*/ 0 w 113"/>
                  <a:gd name="T13" fmla="*/ 1 h 74"/>
                  <a:gd name="T14" fmla="*/ 0 w 113"/>
                  <a:gd name="T15" fmla="*/ 1 h 74"/>
                  <a:gd name="T16" fmla="*/ 0 w 113"/>
                  <a:gd name="T17" fmla="*/ 1 h 74"/>
                  <a:gd name="T18" fmla="*/ 0 w 113"/>
                  <a:gd name="T19" fmla="*/ 1 h 74"/>
                  <a:gd name="T20" fmla="*/ 0 w 113"/>
                  <a:gd name="T21" fmla="*/ 1 h 74"/>
                  <a:gd name="T22" fmla="*/ 0 w 113"/>
                  <a:gd name="T23" fmla="*/ 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3" h="74">
                    <a:moveTo>
                      <a:pt x="108" y="61"/>
                    </a:moveTo>
                    <a:lnTo>
                      <a:pt x="108" y="60"/>
                    </a:lnTo>
                    <a:lnTo>
                      <a:pt x="7" y="0"/>
                    </a:lnTo>
                    <a:lnTo>
                      <a:pt x="0" y="14"/>
                    </a:lnTo>
                    <a:lnTo>
                      <a:pt x="101" y="74"/>
                    </a:lnTo>
                    <a:lnTo>
                      <a:pt x="101" y="73"/>
                    </a:lnTo>
                    <a:lnTo>
                      <a:pt x="101" y="74"/>
                    </a:lnTo>
                    <a:lnTo>
                      <a:pt x="107" y="74"/>
                    </a:lnTo>
                    <a:lnTo>
                      <a:pt x="112" y="70"/>
                    </a:lnTo>
                    <a:lnTo>
                      <a:pt x="113" y="65"/>
                    </a:lnTo>
                    <a:lnTo>
                      <a:pt x="108" y="60"/>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2" name="Freeform 1118">
                <a:extLst>
                  <a:ext uri="{FF2B5EF4-FFF2-40B4-BE49-F238E27FC236}">
                    <a16:creationId xmlns:a16="http://schemas.microsoft.com/office/drawing/2014/main" id="{2C6AAC52-B26B-45F5-A4B2-DA02E67576B7}"/>
                  </a:ext>
                </a:extLst>
              </p:cNvPr>
              <p:cNvSpPr>
                <a:spLocks/>
              </p:cNvSpPr>
              <p:nvPr/>
            </p:nvSpPr>
            <p:spPr bwMode="auto">
              <a:xfrm>
                <a:off x="1438" y="2430"/>
                <a:ext cx="56" cy="37"/>
              </a:xfrm>
              <a:custGeom>
                <a:avLst/>
                <a:gdLst>
                  <a:gd name="T0" fmla="*/ 1 w 111"/>
                  <a:gd name="T1" fmla="*/ 0 h 75"/>
                  <a:gd name="T2" fmla="*/ 1 w 111"/>
                  <a:gd name="T3" fmla="*/ 0 h 75"/>
                  <a:gd name="T4" fmla="*/ 1 w 111"/>
                  <a:gd name="T5" fmla="*/ 0 h 75"/>
                  <a:gd name="T6" fmla="*/ 0 w 111"/>
                  <a:gd name="T7" fmla="*/ 0 h 75"/>
                  <a:gd name="T8" fmla="*/ 1 w 111"/>
                  <a:gd name="T9" fmla="*/ 0 h 75"/>
                  <a:gd name="T10" fmla="*/ 1 w 111"/>
                  <a:gd name="T11" fmla="*/ 0 h 75"/>
                  <a:gd name="T12" fmla="*/ 1 w 111"/>
                  <a:gd name="T13" fmla="*/ 0 h 75"/>
                  <a:gd name="T14" fmla="*/ 1 w 111"/>
                  <a:gd name="T15" fmla="*/ 0 h 75"/>
                  <a:gd name="T16" fmla="*/ 1 w 111"/>
                  <a:gd name="T17" fmla="*/ 0 h 75"/>
                  <a:gd name="T18" fmla="*/ 1 w 111"/>
                  <a:gd name="T19" fmla="*/ 0 h 75"/>
                  <a:gd name="T20" fmla="*/ 1 w 111"/>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1" h="75">
                    <a:moveTo>
                      <a:pt x="109" y="62"/>
                    </a:moveTo>
                    <a:lnTo>
                      <a:pt x="109" y="62"/>
                    </a:lnTo>
                    <a:lnTo>
                      <a:pt x="7" y="0"/>
                    </a:lnTo>
                    <a:lnTo>
                      <a:pt x="0" y="12"/>
                    </a:lnTo>
                    <a:lnTo>
                      <a:pt x="102" y="74"/>
                    </a:lnTo>
                    <a:lnTo>
                      <a:pt x="106" y="75"/>
                    </a:lnTo>
                    <a:lnTo>
                      <a:pt x="111" y="72"/>
                    </a:lnTo>
                    <a:lnTo>
                      <a:pt x="111" y="67"/>
                    </a:lnTo>
                    <a:lnTo>
                      <a:pt x="109"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3" name="Freeform 1119">
                <a:extLst>
                  <a:ext uri="{FF2B5EF4-FFF2-40B4-BE49-F238E27FC236}">
                    <a16:creationId xmlns:a16="http://schemas.microsoft.com/office/drawing/2014/main" id="{86591356-7682-4DCD-B43C-09CCDCF0CE0D}"/>
                  </a:ext>
                </a:extLst>
              </p:cNvPr>
              <p:cNvSpPr>
                <a:spLocks/>
              </p:cNvSpPr>
              <p:nvPr/>
            </p:nvSpPr>
            <p:spPr bwMode="auto">
              <a:xfrm>
                <a:off x="1489" y="2461"/>
                <a:ext cx="58" cy="38"/>
              </a:xfrm>
              <a:custGeom>
                <a:avLst/>
                <a:gdLst>
                  <a:gd name="T0" fmla="*/ 1 w 115"/>
                  <a:gd name="T1" fmla="*/ 0 h 78"/>
                  <a:gd name="T2" fmla="*/ 1 w 115"/>
                  <a:gd name="T3" fmla="*/ 0 h 78"/>
                  <a:gd name="T4" fmla="*/ 1 w 115"/>
                  <a:gd name="T5" fmla="*/ 0 h 78"/>
                  <a:gd name="T6" fmla="*/ 0 w 115"/>
                  <a:gd name="T7" fmla="*/ 0 h 78"/>
                  <a:gd name="T8" fmla="*/ 1 w 115"/>
                  <a:gd name="T9" fmla="*/ 0 h 78"/>
                  <a:gd name="T10" fmla="*/ 1 w 115"/>
                  <a:gd name="T11" fmla="*/ 0 h 78"/>
                  <a:gd name="T12" fmla="*/ 1 w 115"/>
                  <a:gd name="T13" fmla="*/ 0 h 78"/>
                  <a:gd name="T14" fmla="*/ 1 w 115"/>
                  <a:gd name="T15" fmla="*/ 0 h 78"/>
                  <a:gd name="T16" fmla="*/ 1 w 115"/>
                  <a:gd name="T17" fmla="*/ 0 h 78"/>
                  <a:gd name="T18" fmla="*/ 1 w 115"/>
                  <a:gd name="T19" fmla="*/ 0 h 78"/>
                  <a:gd name="T20" fmla="*/ 1 w 11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78">
                    <a:moveTo>
                      <a:pt x="113" y="65"/>
                    </a:moveTo>
                    <a:lnTo>
                      <a:pt x="113" y="65"/>
                    </a:lnTo>
                    <a:lnTo>
                      <a:pt x="7" y="0"/>
                    </a:lnTo>
                    <a:lnTo>
                      <a:pt x="0" y="12"/>
                    </a:lnTo>
                    <a:lnTo>
                      <a:pt x="106" y="76"/>
                    </a:lnTo>
                    <a:lnTo>
                      <a:pt x="110" y="78"/>
                    </a:lnTo>
                    <a:lnTo>
                      <a:pt x="115" y="74"/>
                    </a:lnTo>
                    <a:lnTo>
                      <a:pt x="115" y="69"/>
                    </a:lnTo>
                    <a:lnTo>
                      <a:pt x="11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4" name="Freeform 1120">
                <a:extLst>
                  <a:ext uri="{FF2B5EF4-FFF2-40B4-BE49-F238E27FC236}">
                    <a16:creationId xmlns:a16="http://schemas.microsoft.com/office/drawing/2014/main" id="{B59ECABC-112F-4BA6-820E-BB7D08B53D41}"/>
                  </a:ext>
                </a:extLst>
              </p:cNvPr>
              <p:cNvSpPr>
                <a:spLocks/>
              </p:cNvSpPr>
              <p:nvPr/>
            </p:nvSpPr>
            <p:spPr bwMode="auto">
              <a:xfrm>
                <a:off x="1542" y="2493"/>
                <a:ext cx="56" cy="37"/>
              </a:xfrm>
              <a:custGeom>
                <a:avLst/>
                <a:gdLst>
                  <a:gd name="T0" fmla="*/ 0 w 113"/>
                  <a:gd name="T1" fmla="*/ 0 h 75"/>
                  <a:gd name="T2" fmla="*/ 0 w 113"/>
                  <a:gd name="T3" fmla="*/ 0 h 75"/>
                  <a:gd name="T4" fmla="*/ 0 w 113"/>
                  <a:gd name="T5" fmla="*/ 0 h 75"/>
                  <a:gd name="T6" fmla="*/ 0 w 113"/>
                  <a:gd name="T7" fmla="*/ 0 h 75"/>
                  <a:gd name="T8" fmla="*/ 0 w 113"/>
                  <a:gd name="T9" fmla="*/ 0 h 75"/>
                  <a:gd name="T10" fmla="*/ 0 w 113"/>
                  <a:gd name="T11" fmla="*/ 0 h 75"/>
                  <a:gd name="T12" fmla="*/ 0 w 113"/>
                  <a:gd name="T13" fmla="*/ 0 h 75"/>
                  <a:gd name="T14" fmla="*/ 0 w 113"/>
                  <a:gd name="T15" fmla="*/ 0 h 75"/>
                  <a:gd name="T16" fmla="*/ 0 w 113"/>
                  <a:gd name="T17" fmla="*/ 0 h 75"/>
                  <a:gd name="T18" fmla="*/ 0 w 113"/>
                  <a:gd name="T19" fmla="*/ 0 h 75"/>
                  <a:gd name="T20" fmla="*/ 0 w 11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75">
                    <a:moveTo>
                      <a:pt x="110" y="62"/>
                    </a:moveTo>
                    <a:lnTo>
                      <a:pt x="110" y="62"/>
                    </a:lnTo>
                    <a:lnTo>
                      <a:pt x="7" y="0"/>
                    </a:lnTo>
                    <a:lnTo>
                      <a:pt x="0" y="11"/>
                    </a:lnTo>
                    <a:lnTo>
                      <a:pt x="104" y="74"/>
                    </a:lnTo>
                    <a:lnTo>
                      <a:pt x="108" y="75"/>
                    </a:lnTo>
                    <a:lnTo>
                      <a:pt x="113" y="71"/>
                    </a:lnTo>
                    <a:lnTo>
                      <a:pt x="113" y="67"/>
                    </a:lnTo>
                    <a:lnTo>
                      <a:pt x="11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5" name="Freeform 1121">
                <a:extLst>
                  <a:ext uri="{FF2B5EF4-FFF2-40B4-BE49-F238E27FC236}">
                    <a16:creationId xmlns:a16="http://schemas.microsoft.com/office/drawing/2014/main" id="{71B5CA22-9182-475D-8FA1-E602202FDFBB}"/>
                  </a:ext>
                </a:extLst>
              </p:cNvPr>
              <p:cNvSpPr>
                <a:spLocks/>
              </p:cNvSpPr>
              <p:nvPr/>
            </p:nvSpPr>
            <p:spPr bwMode="auto">
              <a:xfrm>
                <a:off x="1594" y="2524"/>
                <a:ext cx="56" cy="39"/>
              </a:xfrm>
              <a:custGeom>
                <a:avLst/>
                <a:gdLst>
                  <a:gd name="T0" fmla="*/ 1 w 112"/>
                  <a:gd name="T1" fmla="*/ 1 h 77"/>
                  <a:gd name="T2" fmla="*/ 1 w 112"/>
                  <a:gd name="T3" fmla="*/ 1 h 77"/>
                  <a:gd name="T4" fmla="*/ 1 w 112"/>
                  <a:gd name="T5" fmla="*/ 0 h 77"/>
                  <a:gd name="T6" fmla="*/ 0 w 112"/>
                  <a:gd name="T7" fmla="*/ 1 h 77"/>
                  <a:gd name="T8" fmla="*/ 1 w 112"/>
                  <a:gd name="T9" fmla="*/ 1 h 77"/>
                  <a:gd name="T10" fmla="*/ 1 w 112"/>
                  <a:gd name="T11" fmla="*/ 1 h 77"/>
                  <a:gd name="T12" fmla="*/ 1 w 112"/>
                  <a:gd name="T13" fmla="*/ 1 h 77"/>
                  <a:gd name="T14" fmla="*/ 1 w 112"/>
                  <a:gd name="T15" fmla="*/ 1 h 77"/>
                  <a:gd name="T16" fmla="*/ 1 w 112"/>
                  <a:gd name="T17" fmla="*/ 1 h 77"/>
                  <a:gd name="T18" fmla="*/ 1 w 112"/>
                  <a:gd name="T19" fmla="*/ 1 h 77"/>
                  <a:gd name="T20" fmla="*/ 1 w 112"/>
                  <a:gd name="T21" fmla="*/ 1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77">
                    <a:moveTo>
                      <a:pt x="110" y="65"/>
                    </a:moveTo>
                    <a:lnTo>
                      <a:pt x="110" y="65"/>
                    </a:lnTo>
                    <a:lnTo>
                      <a:pt x="6" y="0"/>
                    </a:lnTo>
                    <a:lnTo>
                      <a:pt x="0" y="12"/>
                    </a:lnTo>
                    <a:lnTo>
                      <a:pt x="103" y="76"/>
                    </a:lnTo>
                    <a:lnTo>
                      <a:pt x="108" y="77"/>
                    </a:lnTo>
                    <a:lnTo>
                      <a:pt x="112" y="74"/>
                    </a:lnTo>
                    <a:lnTo>
                      <a:pt x="112" y="69"/>
                    </a:lnTo>
                    <a:lnTo>
                      <a:pt x="11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6" name="Freeform 1122">
                <a:extLst>
                  <a:ext uri="{FF2B5EF4-FFF2-40B4-BE49-F238E27FC236}">
                    <a16:creationId xmlns:a16="http://schemas.microsoft.com/office/drawing/2014/main" id="{0DACAED0-6756-48C4-B2D8-05C421147F0C}"/>
                  </a:ext>
                </a:extLst>
              </p:cNvPr>
              <p:cNvSpPr>
                <a:spLocks/>
              </p:cNvSpPr>
              <p:nvPr/>
            </p:nvSpPr>
            <p:spPr bwMode="auto">
              <a:xfrm>
                <a:off x="1646" y="2556"/>
                <a:ext cx="56" cy="38"/>
              </a:xfrm>
              <a:custGeom>
                <a:avLst/>
                <a:gdLst>
                  <a:gd name="T0" fmla="*/ 0 w 113"/>
                  <a:gd name="T1" fmla="*/ 1 h 74"/>
                  <a:gd name="T2" fmla="*/ 0 w 113"/>
                  <a:gd name="T3" fmla="*/ 1 h 74"/>
                  <a:gd name="T4" fmla="*/ 0 w 113"/>
                  <a:gd name="T5" fmla="*/ 0 h 74"/>
                  <a:gd name="T6" fmla="*/ 0 w 113"/>
                  <a:gd name="T7" fmla="*/ 1 h 74"/>
                  <a:gd name="T8" fmla="*/ 0 w 113"/>
                  <a:gd name="T9" fmla="*/ 1 h 74"/>
                  <a:gd name="T10" fmla="*/ 0 w 113"/>
                  <a:gd name="T11" fmla="*/ 1 h 74"/>
                  <a:gd name="T12" fmla="*/ 0 w 113"/>
                  <a:gd name="T13" fmla="*/ 1 h 74"/>
                  <a:gd name="T14" fmla="*/ 0 w 113"/>
                  <a:gd name="T15" fmla="*/ 1 h 74"/>
                  <a:gd name="T16" fmla="*/ 0 w 113"/>
                  <a:gd name="T17" fmla="*/ 1 h 74"/>
                  <a:gd name="T18" fmla="*/ 0 w 113"/>
                  <a:gd name="T19" fmla="*/ 1 h 74"/>
                  <a:gd name="T20" fmla="*/ 0 w 113"/>
                  <a:gd name="T21" fmla="*/ 1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74">
                    <a:moveTo>
                      <a:pt x="111" y="62"/>
                    </a:moveTo>
                    <a:lnTo>
                      <a:pt x="111" y="62"/>
                    </a:lnTo>
                    <a:lnTo>
                      <a:pt x="7" y="0"/>
                    </a:lnTo>
                    <a:lnTo>
                      <a:pt x="0" y="11"/>
                    </a:lnTo>
                    <a:lnTo>
                      <a:pt x="104" y="73"/>
                    </a:lnTo>
                    <a:lnTo>
                      <a:pt x="109" y="74"/>
                    </a:lnTo>
                    <a:lnTo>
                      <a:pt x="113" y="71"/>
                    </a:lnTo>
                    <a:lnTo>
                      <a:pt x="113" y="66"/>
                    </a:lnTo>
                    <a:lnTo>
                      <a:pt x="111"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7" name="Freeform 1123">
                <a:extLst>
                  <a:ext uri="{FF2B5EF4-FFF2-40B4-BE49-F238E27FC236}">
                    <a16:creationId xmlns:a16="http://schemas.microsoft.com/office/drawing/2014/main" id="{DFDFA07D-0381-4AB9-B5DE-EEF0386B5CBC}"/>
                  </a:ext>
                </a:extLst>
              </p:cNvPr>
              <p:cNvSpPr>
                <a:spLocks/>
              </p:cNvSpPr>
              <p:nvPr/>
            </p:nvSpPr>
            <p:spPr bwMode="auto">
              <a:xfrm>
                <a:off x="1697" y="2587"/>
                <a:ext cx="56" cy="38"/>
              </a:xfrm>
              <a:custGeom>
                <a:avLst/>
                <a:gdLst>
                  <a:gd name="T0" fmla="*/ 1 w 111"/>
                  <a:gd name="T1" fmla="*/ 1 h 75"/>
                  <a:gd name="T2" fmla="*/ 1 w 111"/>
                  <a:gd name="T3" fmla="*/ 1 h 75"/>
                  <a:gd name="T4" fmla="*/ 1 w 111"/>
                  <a:gd name="T5" fmla="*/ 0 h 75"/>
                  <a:gd name="T6" fmla="*/ 0 w 111"/>
                  <a:gd name="T7" fmla="*/ 1 h 75"/>
                  <a:gd name="T8" fmla="*/ 1 w 111"/>
                  <a:gd name="T9" fmla="*/ 1 h 75"/>
                  <a:gd name="T10" fmla="*/ 1 w 111"/>
                  <a:gd name="T11" fmla="*/ 1 h 75"/>
                  <a:gd name="T12" fmla="*/ 1 w 111"/>
                  <a:gd name="T13" fmla="*/ 1 h 75"/>
                  <a:gd name="T14" fmla="*/ 1 w 111"/>
                  <a:gd name="T15" fmla="*/ 1 h 75"/>
                  <a:gd name="T16" fmla="*/ 1 w 111"/>
                  <a:gd name="T17" fmla="*/ 1 h 75"/>
                  <a:gd name="T18" fmla="*/ 1 w 111"/>
                  <a:gd name="T19" fmla="*/ 1 h 75"/>
                  <a:gd name="T20" fmla="*/ 1 w 111"/>
                  <a:gd name="T21" fmla="*/ 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1" h="75">
                    <a:moveTo>
                      <a:pt x="108" y="62"/>
                    </a:moveTo>
                    <a:lnTo>
                      <a:pt x="108" y="62"/>
                    </a:lnTo>
                    <a:lnTo>
                      <a:pt x="7" y="0"/>
                    </a:lnTo>
                    <a:lnTo>
                      <a:pt x="0" y="11"/>
                    </a:lnTo>
                    <a:lnTo>
                      <a:pt x="101" y="73"/>
                    </a:lnTo>
                    <a:lnTo>
                      <a:pt x="106" y="75"/>
                    </a:lnTo>
                    <a:lnTo>
                      <a:pt x="111" y="71"/>
                    </a:lnTo>
                    <a:lnTo>
                      <a:pt x="111" y="67"/>
                    </a:lnTo>
                    <a:lnTo>
                      <a:pt x="108"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8" name="Freeform 1124">
                <a:extLst>
                  <a:ext uri="{FF2B5EF4-FFF2-40B4-BE49-F238E27FC236}">
                    <a16:creationId xmlns:a16="http://schemas.microsoft.com/office/drawing/2014/main" id="{40144B66-BBAD-4065-BF5E-D68DB872B2F4}"/>
                  </a:ext>
                </a:extLst>
              </p:cNvPr>
              <p:cNvSpPr>
                <a:spLocks/>
              </p:cNvSpPr>
              <p:nvPr/>
            </p:nvSpPr>
            <p:spPr bwMode="auto">
              <a:xfrm>
                <a:off x="1748" y="2618"/>
                <a:ext cx="54" cy="39"/>
              </a:xfrm>
              <a:custGeom>
                <a:avLst/>
                <a:gdLst>
                  <a:gd name="T0" fmla="*/ 0 w 109"/>
                  <a:gd name="T1" fmla="*/ 1 h 77"/>
                  <a:gd name="T2" fmla="*/ 0 w 109"/>
                  <a:gd name="T3" fmla="*/ 1 h 77"/>
                  <a:gd name="T4" fmla="*/ 0 w 109"/>
                  <a:gd name="T5" fmla="*/ 0 h 77"/>
                  <a:gd name="T6" fmla="*/ 0 w 109"/>
                  <a:gd name="T7" fmla="*/ 1 h 77"/>
                  <a:gd name="T8" fmla="*/ 0 w 109"/>
                  <a:gd name="T9" fmla="*/ 1 h 77"/>
                  <a:gd name="T10" fmla="*/ 0 w 109"/>
                  <a:gd name="T11" fmla="*/ 1 h 77"/>
                  <a:gd name="T12" fmla="*/ 0 w 109"/>
                  <a:gd name="T13" fmla="*/ 1 h 77"/>
                  <a:gd name="T14" fmla="*/ 0 w 109"/>
                  <a:gd name="T15" fmla="*/ 1 h 77"/>
                  <a:gd name="T16" fmla="*/ 0 w 109"/>
                  <a:gd name="T17" fmla="*/ 1 h 77"/>
                  <a:gd name="T18" fmla="*/ 0 w 109"/>
                  <a:gd name="T19" fmla="*/ 1 h 77"/>
                  <a:gd name="T20" fmla="*/ 0 w 109"/>
                  <a:gd name="T21" fmla="*/ 1 h 77"/>
                  <a:gd name="T22" fmla="*/ 0 w 109"/>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 h="77">
                    <a:moveTo>
                      <a:pt x="106" y="63"/>
                    </a:moveTo>
                    <a:lnTo>
                      <a:pt x="106" y="64"/>
                    </a:lnTo>
                    <a:lnTo>
                      <a:pt x="7" y="0"/>
                    </a:lnTo>
                    <a:lnTo>
                      <a:pt x="0" y="11"/>
                    </a:lnTo>
                    <a:lnTo>
                      <a:pt x="99" y="76"/>
                    </a:lnTo>
                    <a:lnTo>
                      <a:pt x="99" y="77"/>
                    </a:lnTo>
                    <a:lnTo>
                      <a:pt x="99" y="76"/>
                    </a:lnTo>
                    <a:lnTo>
                      <a:pt x="104" y="77"/>
                    </a:lnTo>
                    <a:lnTo>
                      <a:pt x="109" y="74"/>
                    </a:lnTo>
                    <a:lnTo>
                      <a:pt x="109" y="69"/>
                    </a:lnTo>
                    <a:lnTo>
                      <a:pt x="106" y="64"/>
                    </a:lnTo>
                    <a:lnTo>
                      <a:pt x="106"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9" name="Freeform 1125">
                <a:extLst>
                  <a:ext uri="{FF2B5EF4-FFF2-40B4-BE49-F238E27FC236}">
                    <a16:creationId xmlns:a16="http://schemas.microsoft.com/office/drawing/2014/main" id="{0D759C3F-F6C4-46A4-859E-7B381C0C1938}"/>
                  </a:ext>
                </a:extLst>
              </p:cNvPr>
              <p:cNvSpPr>
                <a:spLocks/>
              </p:cNvSpPr>
              <p:nvPr/>
            </p:nvSpPr>
            <p:spPr bwMode="auto">
              <a:xfrm>
                <a:off x="1798" y="2650"/>
                <a:ext cx="53" cy="36"/>
              </a:xfrm>
              <a:custGeom>
                <a:avLst/>
                <a:gdLst>
                  <a:gd name="T0" fmla="*/ 1 w 106"/>
                  <a:gd name="T1" fmla="*/ 1 h 72"/>
                  <a:gd name="T2" fmla="*/ 1 w 106"/>
                  <a:gd name="T3" fmla="*/ 1 h 72"/>
                  <a:gd name="T4" fmla="*/ 1 w 106"/>
                  <a:gd name="T5" fmla="*/ 0 h 72"/>
                  <a:gd name="T6" fmla="*/ 0 w 106"/>
                  <a:gd name="T7" fmla="*/ 1 h 72"/>
                  <a:gd name="T8" fmla="*/ 1 w 106"/>
                  <a:gd name="T9" fmla="*/ 1 h 72"/>
                  <a:gd name="T10" fmla="*/ 1 w 106"/>
                  <a:gd name="T11" fmla="*/ 1 h 72"/>
                  <a:gd name="T12" fmla="*/ 1 w 106"/>
                  <a:gd name="T13" fmla="*/ 1 h 72"/>
                  <a:gd name="T14" fmla="*/ 1 w 106"/>
                  <a:gd name="T15" fmla="*/ 1 h 72"/>
                  <a:gd name="T16" fmla="*/ 1 w 106"/>
                  <a:gd name="T17" fmla="*/ 1 h 72"/>
                  <a:gd name="T18" fmla="*/ 1 w 106"/>
                  <a:gd name="T19" fmla="*/ 1 h 72"/>
                  <a:gd name="T20" fmla="*/ 1 w 106"/>
                  <a:gd name="T21" fmla="*/ 1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72">
                    <a:moveTo>
                      <a:pt x="104" y="59"/>
                    </a:moveTo>
                    <a:lnTo>
                      <a:pt x="104" y="58"/>
                    </a:lnTo>
                    <a:lnTo>
                      <a:pt x="7" y="0"/>
                    </a:lnTo>
                    <a:lnTo>
                      <a:pt x="0" y="14"/>
                    </a:lnTo>
                    <a:lnTo>
                      <a:pt x="97" y="72"/>
                    </a:lnTo>
                    <a:lnTo>
                      <a:pt x="97" y="71"/>
                    </a:lnTo>
                    <a:lnTo>
                      <a:pt x="102" y="72"/>
                    </a:lnTo>
                    <a:lnTo>
                      <a:pt x="106" y="68"/>
                    </a:lnTo>
                    <a:lnTo>
                      <a:pt x="106" y="64"/>
                    </a:lnTo>
                    <a:lnTo>
                      <a:pt x="10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0" name="Freeform 1126">
                <a:extLst>
                  <a:ext uri="{FF2B5EF4-FFF2-40B4-BE49-F238E27FC236}">
                    <a16:creationId xmlns:a16="http://schemas.microsoft.com/office/drawing/2014/main" id="{31CA7771-ADA6-450A-87AC-FD79300ACBB0}"/>
                  </a:ext>
                </a:extLst>
              </p:cNvPr>
              <p:cNvSpPr>
                <a:spLocks/>
              </p:cNvSpPr>
              <p:nvPr/>
            </p:nvSpPr>
            <p:spPr bwMode="auto">
              <a:xfrm>
                <a:off x="1846" y="2680"/>
                <a:ext cx="51" cy="35"/>
              </a:xfrm>
              <a:custGeom>
                <a:avLst/>
                <a:gdLst>
                  <a:gd name="T0" fmla="*/ 1 w 102"/>
                  <a:gd name="T1" fmla="*/ 1 h 70"/>
                  <a:gd name="T2" fmla="*/ 1 w 102"/>
                  <a:gd name="T3" fmla="*/ 1 h 70"/>
                  <a:gd name="T4" fmla="*/ 1 w 102"/>
                  <a:gd name="T5" fmla="*/ 0 h 70"/>
                  <a:gd name="T6" fmla="*/ 0 w 102"/>
                  <a:gd name="T7" fmla="*/ 1 h 70"/>
                  <a:gd name="T8" fmla="*/ 1 w 102"/>
                  <a:gd name="T9" fmla="*/ 1 h 70"/>
                  <a:gd name="T10" fmla="*/ 1 w 102"/>
                  <a:gd name="T11" fmla="*/ 1 h 70"/>
                  <a:gd name="T12" fmla="*/ 1 w 102"/>
                  <a:gd name="T13" fmla="*/ 1 h 70"/>
                  <a:gd name="T14" fmla="*/ 1 w 102"/>
                  <a:gd name="T15" fmla="*/ 1 h 70"/>
                  <a:gd name="T16" fmla="*/ 1 w 102"/>
                  <a:gd name="T17" fmla="*/ 1 h 70"/>
                  <a:gd name="T18" fmla="*/ 1 w 102"/>
                  <a:gd name="T19" fmla="*/ 1 h 70"/>
                  <a:gd name="T20" fmla="*/ 1 w 102"/>
                  <a:gd name="T21" fmla="*/ 1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70">
                    <a:moveTo>
                      <a:pt x="99" y="58"/>
                    </a:moveTo>
                    <a:lnTo>
                      <a:pt x="99" y="58"/>
                    </a:lnTo>
                    <a:lnTo>
                      <a:pt x="7" y="0"/>
                    </a:lnTo>
                    <a:lnTo>
                      <a:pt x="0" y="12"/>
                    </a:lnTo>
                    <a:lnTo>
                      <a:pt x="92" y="69"/>
                    </a:lnTo>
                    <a:lnTo>
                      <a:pt x="97" y="70"/>
                    </a:lnTo>
                    <a:lnTo>
                      <a:pt x="102" y="67"/>
                    </a:lnTo>
                    <a:lnTo>
                      <a:pt x="102" y="62"/>
                    </a:lnTo>
                    <a:lnTo>
                      <a:pt x="99"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1" name="Freeform 1127">
                <a:extLst>
                  <a:ext uri="{FF2B5EF4-FFF2-40B4-BE49-F238E27FC236}">
                    <a16:creationId xmlns:a16="http://schemas.microsoft.com/office/drawing/2014/main" id="{677512EE-E2BB-4F55-816F-5A2F51BDF498}"/>
                  </a:ext>
                </a:extLst>
              </p:cNvPr>
              <p:cNvSpPr>
                <a:spLocks/>
              </p:cNvSpPr>
              <p:nvPr/>
            </p:nvSpPr>
            <p:spPr bwMode="auto">
              <a:xfrm>
                <a:off x="1892" y="2708"/>
                <a:ext cx="49" cy="33"/>
              </a:xfrm>
              <a:custGeom>
                <a:avLst/>
                <a:gdLst>
                  <a:gd name="T0" fmla="*/ 1 w 97"/>
                  <a:gd name="T1" fmla="*/ 1 h 65"/>
                  <a:gd name="T2" fmla="*/ 1 w 97"/>
                  <a:gd name="T3" fmla="*/ 1 h 65"/>
                  <a:gd name="T4" fmla="*/ 1 w 97"/>
                  <a:gd name="T5" fmla="*/ 0 h 65"/>
                  <a:gd name="T6" fmla="*/ 0 w 97"/>
                  <a:gd name="T7" fmla="*/ 1 h 65"/>
                  <a:gd name="T8" fmla="*/ 1 w 97"/>
                  <a:gd name="T9" fmla="*/ 1 h 65"/>
                  <a:gd name="T10" fmla="*/ 1 w 97"/>
                  <a:gd name="T11" fmla="*/ 1 h 65"/>
                  <a:gd name="T12" fmla="*/ 1 w 97"/>
                  <a:gd name="T13" fmla="*/ 1 h 65"/>
                  <a:gd name="T14" fmla="*/ 1 w 97"/>
                  <a:gd name="T15" fmla="*/ 1 h 65"/>
                  <a:gd name="T16" fmla="*/ 1 w 97"/>
                  <a:gd name="T17" fmla="*/ 1 h 65"/>
                  <a:gd name="T18" fmla="*/ 1 w 97"/>
                  <a:gd name="T19" fmla="*/ 1 h 65"/>
                  <a:gd name="T20" fmla="*/ 1 w 97"/>
                  <a:gd name="T21" fmla="*/ 1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65">
                    <a:moveTo>
                      <a:pt x="95" y="53"/>
                    </a:moveTo>
                    <a:lnTo>
                      <a:pt x="95" y="53"/>
                    </a:lnTo>
                    <a:lnTo>
                      <a:pt x="7" y="0"/>
                    </a:lnTo>
                    <a:lnTo>
                      <a:pt x="0" y="11"/>
                    </a:lnTo>
                    <a:lnTo>
                      <a:pt x="88" y="64"/>
                    </a:lnTo>
                    <a:lnTo>
                      <a:pt x="93" y="65"/>
                    </a:lnTo>
                    <a:lnTo>
                      <a:pt x="97" y="62"/>
                    </a:lnTo>
                    <a:lnTo>
                      <a:pt x="97" y="57"/>
                    </a:lnTo>
                    <a:lnTo>
                      <a:pt x="95"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2" name="Freeform 1128">
                <a:extLst>
                  <a:ext uri="{FF2B5EF4-FFF2-40B4-BE49-F238E27FC236}">
                    <a16:creationId xmlns:a16="http://schemas.microsoft.com/office/drawing/2014/main" id="{51753665-5FD8-4FC3-B3BD-44598B3EBE5A}"/>
                  </a:ext>
                </a:extLst>
              </p:cNvPr>
              <p:cNvSpPr>
                <a:spLocks/>
              </p:cNvSpPr>
              <p:nvPr/>
            </p:nvSpPr>
            <p:spPr bwMode="auto">
              <a:xfrm>
                <a:off x="1936" y="2735"/>
                <a:ext cx="46" cy="32"/>
              </a:xfrm>
              <a:custGeom>
                <a:avLst/>
                <a:gdLst>
                  <a:gd name="T0" fmla="*/ 1 w 92"/>
                  <a:gd name="T1" fmla="*/ 1 h 63"/>
                  <a:gd name="T2" fmla="*/ 1 w 92"/>
                  <a:gd name="T3" fmla="*/ 1 h 63"/>
                  <a:gd name="T4" fmla="*/ 1 w 92"/>
                  <a:gd name="T5" fmla="*/ 0 h 63"/>
                  <a:gd name="T6" fmla="*/ 0 w 92"/>
                  <a:gd name="T7" fmla="*/ 1 h 63"/>
                  <a:gd name="T8" fmla="*/ 1 w 92"/>
                  <a:gd name="T9" fmla="*/ 1 h 63"/>
                  <a:gd name="T10" fmla="*/ 1 w 92"/>
                  <a:gd name="T11" fmla="*/ 1 h 63"/>
                  <a:gd name="T12" fmla="*/ 1 w 92"/>
                  <a:gd name="T13" fmla="*/ 1 h 63"/>
                  <a:gd name="T14" fmla="*/ 1 w 92"/>
                  <a:gd name="T15" fmla="*/ 1 h 63"/>
                  <a:gd name="T16" fmla="*/ 1 w 92"/>
                  <a:gd name="T17" fmla="*/ 1 h 63"/>
                  <a:gd name="T18" fmla="*/ 1 w 92"/>
                  <a:gd name="T19" fmla="*/ 1 h 63"/>
                  <a:gd name="T20" fmla="*/ 1 w 92"/>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 h="63">
                    <a:moveTo>
                      <a:pt x="90" y="50"/>
                    </a:moveTo>
                    <a:lnTo>
                      <a:pt x="90" y="50"/>
                    </a:lnTo>
                    <a:lnTo>
                      <a:pt x="7" y="0"/>
                    </a:lnTo>
                    <a:lnTo>
                      <a:pt x="0" y="11"/>
                    </a:lnTo>
                    <a:lnTo>
                      <a:pt x="83" y="62"/>
                    </a:lnTo>
                    <a:lnTo>
                      <a:pt x="88" y="63"/>
                    </a:lnTo>
                    <a:lnTo>
                      <a:pt x="92" y="60"/>
                    </a:lnTo>
                    <a:lnTo>
                      <a:pt x="92" y="55"/>
                    </a:lnTo>
                    <a:lnTo>
                      <a:pt x="9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3" name="Freeform 1129">
                <a:extLst>
                  <a:ext uri="{FF2B5EF4-FFF2-40B4-BE49-F238E27FC236}">
                    <a16:creationId xmlns:a16="http://schemas.microsoft.com/office/drawing/2014/main" id="{CDF4C7FD-AE83-4057-8F74-825CEF224854}"/>
                  </a:ext>
                </a:extLst>
              </p:cNvPr>
              <p:cNvSpPr>
                <a:spLocks/>
              </p:cNvSpPr>
              <p:nvPr/>
            </p:nvSpPr>
            <p:spPr bwMode="auto">
              <a:xfrm>
                <a:off x="1977" y="2760"/>
                <a:ext cx="43" cy="30"/>
              </a:xfrm>
              <a:custGeom>
                <a:avLst/>
                <a:gdLst>
                  <a:gd name="T0" fmla="*/ 1 w 85"/>
                  <a:gd name="T1" fmla="*/ 1 h 59"/>
                  <a:gd name="T2" fmla="*/ 1 w 85"/>
                  <a:gd name="T3" fmla="*/ 1 h 59"/>
                  <a:gd name="T4" fmla="*/ 1 w 85"/>
                  <a:gd name="T5" fmla="*/ 0 h 59"/>
                  <a:gd name="T6" fmla="*/ 0 w 85"/>
                  <a:gd name="T7" fmla="*/ 1 h 59"/>
                  <a:gd name="T8" fmla="*/ 1 w 85"/>
                  <a:gd name="T9" fmla="*/ 1 h 59"/>
                  <a:gd name="T10" fmla="*/ 1 w 85"/>
                  <a:gd name="T11" fmla="*/ 1 h 59"/>
                  <a:gd name="T12" fmla="*/ 1 w 85"/>
                  <a:gd name="T13" fmla="*/ 1 h 59"/>
                  <a:gd name="T14" fmla="*/ 1 w 85"/>
                  <a:gd name="T15" fmla="*/ 1 h 59"/>
                  <a:gd name="T16" fmla="*/ 1 w 85"/>
                  <a:gd name="T17" fmla="*/ 1 h 59"/>
                  <a:gd name="T18" fmla="*/ 1 w 85"/>
                  <a:gd name="T19" fmla="*/ 1 h 59"/>
                  <a:gd name="T20" fmla="*/ 1 w 85"/>
                  <a:gd name="T21" fmla="*/ 1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9">
                    <a:moveTo>
                      <a:pt x="83" y="46"/>
                    </a:moveTo>
                    <a:lnTo>
                      <a:pt x="83" y="46"/>
                    </a:lnTo>
                    <a:lnTo>
                      <a:pt x="7" y="0"/>
                    </a:lnTo>
                    <a:lnTo>
                      <a:pt x="0" y="12"/>
                    </a:lnTo>
                    <a:lnTo>
                      <a:pt x="76" y="58"/>
                    </a:lnTo>
                    <a:lnTo>
                      <a:pt x="81" y="59"/>
                    </a:lnTo>
                    <a:lnTo>
                      <a:pt x="85" y="56"/>
                    </a:lnTo>
                    <a:lnTo>
                      <a:pt x="85" y="51"/>
                    </a:lnTo>
                    <a:lnTo>
                      <a:pt x="8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4" name="Freeform 1130">
                <a:extLst>
                  <a:ext uri="{FF2B5EF4-FFF2-40B4-BE49-F238E27FC236}">
                    <a16:creationId xmlns:a16="http://schemas.microsoft.com/office/drawing/2014/main" id="{50F776BE-0493-4344-B074-E57732AB5057}"/>
                  </a:ext>
                </a:extLst>
              </p:cNvPr>
              <p:cNvSpPr>
                <a:spLocks/>
              </p:cNvSpPr>
              <p:nvPr/>
            </p:nvSpPr>
            <p:spPr bwMode="auto">
              <a:xfrm>
                <a:off x="2015" y="2783"/>
                <a:ext cx="40" cy="28"/>
              </a:xfrm>
              <a:custGeom>
                <a:avLst/>
                <a:gdLst>
                  <a:gd name="T0" fmla="*/ 1 w 78"/>
                  <a:gd name="T1" fmla="*/ 0 h 57"/>
                  <a:gd name="T2" fmla="*/ 1 w 78"/>
                  <a:gd name="T3" fmla="*/ 0 h 57"/>
                  <a:gd name="T4" fmla="*/ 1 w 78"/>
                  <a:gd name="T5" fmla="*/ 0 h 57"/>
                  <a:gd name="T6" fmla="*/ 0 w 78"/>
                  <a:gd name="T7" fmla="*/ 0 h 57"/>
                  <a:gd name="T8" fmla="*/ 1 w 78"/>
                  <a:gd name="T9" fmla="*/ 0 h 57"/>
                  <a:gd name="T10" fmla="*/ 1 w 78"/>
                  <a:gd name="T11" fmla="*/ 0 h 57"/>
                  <a:gd name="T12" fmla="*/ 1 w 78"/>
                  <a:gd name="T13" fmla="*/ 0 h 57"/>
                  <a:gd name="T14" fmla="*/ 1 w 78"/>
                  <a:gd name="T15" fmla="*/ 0 h 57"/>
                  <a:gd name="T16" fmla="*/ 1 w 78"/>
                  <a:gd name="T17" fmla="*/ 0 h 57"/>
                  <a:gd name="T18" fmla="*/ 1 w 78"/>
                  <a:gd name="T19" fmla="*/ 0 h 57"/>
                  <a:gd name="T20" fmla="*/ 1 w 78"/>
                  <a:gd name="T21" fmla="*/ 0 h 57"/>
                  <a:gd name="T22" fmla="*/ 1 w 78"/>
                  <a:gd name="T23" fmla="*/ 0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57">
                    <a:moveTo>
                      <a:pt x="76" y="43"/>
                    </a:moveTo>
                    <a:lnTo>
                      <a:pt x="76" y="44"/>
                    </a:lnTo>
                    <a:lnTo>
                      <a:pt x="7" y="0"/>
                    </a:lnTo>
                    <a:lnTo>
                      <a:pt x="0" y="12"/>
                    </a:lnTo>
                    <a:lnTo>
                      <a:pt x="69" y="56"/>
                    </a:lnTo>
                    <a:lnTo>
                      <a:pt x="69" y="57"/>
                    </a:lnTo>
                    <a:lnTo>
                      <a:pt x="69" y="56"/>
                    </a:lnTo>
                    <a:lnTo>
                      <a:pt x="74" y="57"/>
                    </a:lnTo>
                    <a:lnTo>
                      <a:pt x="78" y="53"/>
                    </a:lnTo>
                    <a:lnTo>
                      <a:pt x="78" y="49"/>
                    </a:lnTo>
                    <a:lnTo>
                      <a:pt x="76" y="44"/>
                    </a:ln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5" name="Freeform 1131">
                <a:extLst>
                  <a:ext uri="{FF2B5EF4-FFF2-40B4-BE49-F238E27FC236}">
                    <a16:creationId xmlns:a16="http://schemas.microsoft.com/office/drawing/2014/main" id="{5D563A8C-2738-497A-9B64-0C9354F81FEA}"/>
                  </a:ext>
                </a:extLst>
              </p:cNvPr>
              <p:cNvSpPr>
                <a:spLocks/>
              </p:cNvSpPr>
              <p:nvPr/>
            </p:nvSpPr>
            <p:spPr bwMode="auto">
              <a:xfrm>
                <a:off x="2050" y="2805"/>
                <a:ext cx="37" cy="25"/>
              </a:xfrm>
              <a:custGeom>
                <a:avLst/>
                <a:gdLst>
                  <a:gd name="T0" fmla="*/ 1 w 74"/>
                  <a:gd name="T1" fmla="*/ 0 h 51"/>
                  <a:gd name="T2" fmla="*/ 1 w 74"/>
                  <a:gd name="T3" fmla="*/ 0 h 51"/>
                  <a:gd name="T4" fmla="*/ 1 w 74"/>
                  <a:gd name="T5" fmla="*/ 0 h 51"/>
                  <a:gd name="T6" fmla="*/ 0 w 74"/>
                  <a:gd name="T7" fmla="*/ 0 h 51"/>
                  <a:gd name="T8" fmla="*/ 1 w 74"/>
                  <a:gd name="T9" fmla="*/ 0 h 51"/>
                  <a:gd name="T10" fmla="*/ 1 w 74"/>
                  <a:gd name="T11" fmla="*/ 0 h 51"/>
                  <a:gd name="T12" fmla="*/ 1 w 74"/>
                  <a:gd name="T13" fmla="*/ 0 h 51"/>
                  <a:gd name="T14" fmla="*/ 1 w 74"/>
                  <a:gd name="T15" fmla="*/ 0 h 51"/>
                  <a:gd name="T16" fmla="*/ 1 w 74"/>
                  <a:gd name="T17" fmla="*/ 0 h 51"/>
                  <a:gd name="T18" fmla="*/ 1 w 74"/>
                  <a:gd name="T19" fmla="*/ 0 h 51"/>
                  <a:gd name="T20" fmla="*/ 1 w 74"/>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 h="51">
                    <a:moveTo>
                      <a:pt x="69" y="37"/>
                    </a:moveTo>
                    <a:lnTo>
                      <a:pt x="69" y="37"/>
                    </a:lnTo>
                    <a:lnTo>
                      <a:pt x="7" y="0"/>
                    </a:lnTo>
                    <a:lnTo>
                      <a:pt x="0" y="14"/>
                    </a:lnTo>
                    <a:lnTo>
                      <a:pt x="62" y="51"/>
                    </a:lnTo>
                    <a:lnTo>
                      <a:pt x="68" y="51"/>
                    </a:lnTo>
                    <a:lnTo>
                      <a:pt x="73" y="47"/>
                    </a:lnTo>
                    <a:lnTo>
                      <a:pt x="74" y="42"/>
                    </a:lnTo>
                    <a:lnTo>
                      <a:pt x="6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6" name="Freeform 1132">
                <a:extLst>
                  <a:ext uri="{FF2B5EF4-FFF2-40B4-BE49-F238E27FC236}">
                    <a16:creationId xmlns:a16="http://schemas.microsoft.com/office/drawing/2014/main" id="{4B77F2F2-2399-4006-A4EB-29721D8A0BC9}"/>
                  </a:ext>
                </a:extLst>
              </p:cNvPr>
              <p:cNvSpPr>
                <a:spLocks/>
              </p:cNvSpPr>
              <p:nvPr/>
            </p:nvSpPr>
            <p:spPr bwMode="auto">
              <a:xfrm>
                <a:off x="2081" y="2823"/>
                <a:ext cx="34" cy="23"/>
              </a:xfrm>
              <a:custGeom>
                <a:avLst/>
                <a:gdLst>
                  <a:gd name="T0" fmla="*/ 1 w 67"/>
                  <a:gd name="T1" fmla="*/ 1 h 46"/>
                  <a:gd name="T2" fmla="*/ 1 w 67"/>
                  <a:gd name="T3" fmla="*/ 1 h 46"/>
                  <a:gd name="T4" fmla="*/ 1 w 67"/>
                  <a:gd name="T5" fmla="*/ 0 h 46"/>
                  <a:gd name="T6" fmla="*/ 0 w 67"/>
                  <a:gd name="T7" fmla="*/ 1 h 46"/>
                  <a:gd name="T8" fmla="*/ 1 w 67"/>
                  <a:gd name="T9" fmla="*/ 1 h 46"/>
                  <a:gd name="T10" fmla="*/ 1 w 67"/>
                  <a:gd name="T11" fmla="*/ 1 h 46"/>
                  <a:gd name="T12" fmla="*/ 1 w 67"/>
                  <a:gd name="T13" fmla="*/ 1 h 46"/>
                  <a:gd name="T14" fmla="*/ 1 w 67"/>
                  <a:gd name="T15" fmla="*/ 1 h 46"/>
                  <a:gd name="T16" fmla="*/ 1 w 67"/>
                  <a:gd name="T17" fmla="*/ 1 h 46"/>
                  <a:gd name="T18" fmla="*/ 1 w 67"/>
                  <a:gd name="T19" fmla="*/ 1 h 46"/>
                  <a:gd name="T20" fmla="*/ 1 w 67"/>
                  <a:gd name="T21" fmla="*/ 1 h 46"/>
                  <a:gd name="T22" fmla="*/ 1 w 67"/>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46">
                    <a:moveTo>
                      <a:pt x="63" y="33"/>
                    </a:moveTo>
                    <a:lnTo>
                      <a:pt x="63" y="32"/>
                    </a:lnTo>
                    <a:lnTo>
                      <a:pt x="7" y="0"/>
                    </a:lnTo>
                    <a:lnTo>
                      <a:pt x="0" y="14"/>
                    </a:lnTo>
                    <a:lnTo>
                      <a:pt x="56" y="46"/>
                    </a:lnTo>
                    <a:lnTo>
                      <a:pt x="56" y="45"/>
                    </a:lnTo>
                    <a:lnTo>
                      <a:pt x="56" y="46"/>
                    </a:lnTo>
                    <a:lnTo>
                      <a:pt x="61" y="46"/>
                    </a:lnTo>
                    <a:lnTo>
                      <a:pt x="66" y="43"/>
                    </a:lnTo>
                    <a:lnTo>
                      <a:pt x="67" y="37"/>
                    </a:lnTo>
                    <a:lnTo>
                      <a:pt x="63" y="32"/>
                    </a:lnTo>
                    <a:lnTo>
                      <a:pt x="6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7" name="Freeform 1133">
                <a:extLst>
                  <a:ext uri="{FF2B5EF4-FFF2-40B4-BE49-F238E27FC236}">
                    <a16:creationId xmlns:a16="http://schemas.microsoft.com/office/drawing/2014/main" id="{E6F86BF6-7F34-451F-B1E5-67652978FBC3}"/>
                  </a:ext>
                </a:extLst>
              </p:cNvPr>
              <p:cNvSpPr>
                <a:spLocks/>
              </p:cNvSpPr>
              <p:nvPr/>
            </p:nvSpPr>
            <p:spPr bwMode="auto">
              <a:xfrm>
                <a:off x="2109" y="2840"/>
                <a:ext cx="26" cy="20"/>
              </a:xfrm>
              <a:custGeom>
                <a:avLst/>
                <a:gdLst>
                  <a:gd name="T0" fmla="*/ 0 w 53"/>
                  <a:gd name="T1" fmla="*/ 0 h 41"/>
                  <a:gd name="T2" fmla="*/ 0 w 53"/>
                  <a:gd name="T3" fmla="*/ 0 h 41"/>
                  <a:gd name="T4" fmla="*/ 0 w 53"/>
                  <a:gd name="T5" fmla="*/ 0 h 41"/>
                  <a:gd name="T6" fmla="*/ 0 w 53"/>
                  <a:gd name="T7" fmla="*/ 0 h 41"/>
                  <a:gd name="T8" fmla="*/ 0 w 53"/>
                  <a:gd name="T9" fmla="*/ 0 h 41"/>
                  <a:gd name="T10" fmla="*/ 0 w 53"/>
                  <a:gd name="T11" fmla="*/ 0 h 41"/>
                  <a:gd name="T12" fmla="*/ 0 w 53"/>
                  <a:gd name="T13" fmla="*/ 0 h 41"/>
                  <a:gd name="T14" fmla="*/ 0 w 53"/>
                  <a:gd name="T15" fmla="*/ 0 h 41"/>
                  <a:gd name="T16" fmla="*/ 0 w 53"/>
                  <a:gd name="T17" fmla="*/ 0 h 41"/>
                  <a:gd name="T18" fmla="*/ 0 w 53"/>
                  <a:gd name="T19" fmla="*/ 0 h 41"/>
                  <a:gd name="T20" fmla="*/ 0 w 5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41">
                    <a:moveTo>
                      <a:pt x="50" y="28"/>
                    </a:moveTo>
                    <a:lnTo>
                      <a:pt x="50" y="28"/>
                    </a:lnTo>
                    <a:lnTo>
                      <a:pt x="7" y="0"/>
                    </a:lnTo>
                    <a:lnTo>
                      <a:pt x="0" y="12"/>
                    </a:lnTo>
                    <a:lnTo>
                      <a:pt x="43" y="40"/>
                    </a:lnTo>
                    <a:lnTo>
                      <a:pt x="48" y="41"/>
                    </a:lnTo>
                    <a:lnTo>
                      <a:pt x="53" y="37"/>
                    </a:lnTo>
                    <a:lnTo>
                      <a:pt x="53" y="33"/>
                    </a:lnTo>
                    <a:lnTo>
                      <a:pt x="5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8" name="Freeform 1134">
                <a:extLst>
                  <a:ext uri="{FF2B5EF4-FFF2-40B4-BE49-F238E27FC236}">
                    <a16:creationId xmlns:a16="http://schemas.microsoft.com/office/drawing/2014/main" id="{F147A763-AEFF-48A7-B5D5-016FD8FCDC30}"/>
                  </a:ext>
                </a:extLst>
              </p:cNvPr>
              <p:cNvSpPr>
                <a:spLocks/>
              </p:cNvSpPr>
              <p:nvPr/>
            </p:nvSpPr>
            <p:spPr bwMode="auto">
              <a:xfrm>
                <a:off x="2131" y="2854"/>
                <a:ext cx="22" cy="16"/>
              </a:xfrm>
              <a:custGeom>
                <a:avLst/>
                <a:gdLst>
                  <a:gd name="T0" fmla="*/ 1 w 44"/>
                  <a:gd name="T1" fmla="*/ 0 h 33"/>
                  <a:gd name="T2" fmla="*/ 1 w 44"/>
                  <a:gd name="T3" fmla="*/ 0 h 33"/>
                  <a:gd name="T4" fmla="*/ 1 w 44"/>
                  <a:gd name="T5" fmla="*/ 0 h 33"/>
                  <a:gd name="T6" fmla="*/ 0 w 44"/>
                  <a:gd name="T7" fmla="*/ 0 h 33"/>
                  <a:gd name="T8" fmla="*/ 1 w 44"/>
                  <a:gd name="T9" fmla="*/ 0 h 33"/>
                  <a:gd name="T10" fmla="*/ 1 w 44"/>
                  <a:gd name="T11" fmla="*/ 0 h 33"/>
                  <a:gd name="T12" fmla="*/ 1 w 44"/>
                  <a:gd name="T13" fmla="*/ 0 h 33"/>
                  <a:gd name="T14" fmla="*/ 1 w 44"/>
                  <a:gd name="T15" fmla="*/ 0 h 33"/>
                  <a:gd name="T16" fmla="*/ 1 w 44"/>
                  <a:gd name="T17" fmla="*/ 0 h 33"/>
                  <a:gd name="T18" fmla="*/ 1 w 44"/>
                  <a:gd name="T19" fmla="*/ 0 h 33"/>
                  <a:gd name="T20" fmla="*/ 1 w 4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3">
                    <a:moveTo>
                      <a:pt x="42" y="21"/>
                    </a:moveTo>
                    <a:lnTo>
                      <a:pt x="42" y="21"/>
                    </a:lnTo>
                    <a:lnTo>
                      <a:pt x="7" y="0"/>
                    </a:lnTo>
                    <a:lnTo>
                      <a:pt x="0" y="12"/>
                    </a:lnTo>
                    <a:lnTo>
                      <a:pt x="35" y="32"/>
                    </a:lnTo>
                    <a:lnTo>
                      <a:pt x="40" y="33"/>
                    </a:lnTo>
                    <a:lnTo>
                      <a:pt x="44" y="30"/>
                    </a:lnTo>
                    <a:lnTo>
                      <a:pt x="44" y="25"/>
                    </a:lnTo>
                    <a:lnTo>
                      <a:pt x="4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9" name="Freeform 1135">
                <a:extLst>
                  <a:ext uri="{FF2B5EF4-FFF2-40B4-BE49-F238E27FC236}">
                    <a16:creationId xmlns:a16="http://schemas.microsoft.com/office/drawing/2014/main" id="{94425F72-A5FF-4BDC-B97D-BB239B0AAFBC}"/>
                  </a:ext>
                </a:extLst>
              </p:cNvPr>
              <p:cNvSpPr>
                <a:spLocks/>
              </p:cNvSpPr>
              <p:nvPr/>
            </p:nvSpPr>
            <p:spPr bwMode="auto">
              <a:xfrm>
                <a:off x="2148" y="2864"/>
                <a:ext cx="17" cy="14"/>
              </a:xfrm>
              <a:custGeom>
                <a:avLst/>
                <a:gdLst>
                  <a:gd name="T0" fmla="*/ 0 w 35"/>
                  <a:gd name="T1" fmla="*/ 0 h 29"/>
                  <a:gd name="T2" fmla="*/ 0 w 35"/>
                  <a:gd name="T3" fmla="*/ 0 h 29"/>
                  <a:gd name="T4" fmla="*/ 0 w 35"/>
                  <a:gd name="T5" fmla="*/ 0 h 29"/>
                  <a:gd name="T6" fmla="*/ 0 w 35"/>
                  <a:gd name="T7" fmla="*/ 0 h 29"/>
                  <a:gd name="T8" fmla="*/ 0 w 35"/>
                  <a:gd name="T9" fmla="*/ 0 h 29"/>
                  <a:gd name="T10" fmla="*/ 0 w 35"/>
                  <a:gd name="T11" fmla="*/ 0 h 29"/>
                  <a:gd name="T12" fmla="*/ 0 w 35"/>
                  <a:gd name="T13" fmla="*/ 0 h 29"/>
                  <a:gd name="T14" fmla="*/ 0 w 35"/>
                  <a:gd name="T15" fmla="*/ 0 h 29"/>
                  <a:gd name="T16" fmla="*/ 0 w 35"/>
                  <a:gd name="T17" fmla="*/ 0 h 29"/>
                  <a:gd name="T18" fmla="*/ 0 w 35"/>
                  <a:gd name="T19" fmla="*/ 0 h 29"/>
                  <a:gd name="T20" fmla="*/ 0 w 35"/>
                  <a:gd name="T21" fmla="*/ 0 h 29"/>
                  <a:gd name="T22" fmla="*/ 0 w 35"/>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9">
                    <a:moveTo>
                      <a:pt x="32" y="15"/>
                    </a:moveTo>
                    <a:lnTo>
                      <a:pt x="32" y="16"/>
                    </a:lnTo>
                    <a:lnTo>
                      <a:pt x="7" y="0"/>
                    </a:lnTo>
                    <a:lnTo>
                      <a:pt x="0" y="11"/>
                    </a:lnTo>
                    <a:lnTo>
                      <a:pt x="25" y="27"/>
                    </a:lnTo>
                    <a:lnTo>
                      <a:pt x="25" y="29"/>
                    </a:lnTo>
                    <a:lnTo>
                      <a:pt x="25" y="27"/>
                    </a:lnTo>
                    <a:lnTo>
                      <a:pt x="30" y="29"/>
                    </a:lnTo>
                    <a:lnTo>
                      <a:pt x="35" y="25"/>
                    </a:lnTo>
                    <a:lnTo>
                      <a:pt x="35" y="20"/>
                    </a:lnTo>
                    <a:lnTo>
                      <a:pt x="32" y="16"/>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0" name="Freeform 1136">
                <a:extLst>
                  <a:ext uri="{FF2B5EF4-FFF2-40B4-BE49-F238E27FC236}">
                    <a16:creationId xmlns:a16="http://schemas.microsoft.com/office/drawing/2014/main" id="{6106B23A-0BCF-433A-8D8D-E7FAD1996939}"/>
                  </a:ext>
                </a:extLst>
              </p:cNvPr>
              <p:cNvSpPr>
                <a:spLocks/>
              </p:cNvSpPr>
              <p:nvPr/>
            </p:nvSpPr>
            <p:spPr bwMode="auto">
              <a:xfrm>
                <a:off x="2161" y="2871"/>
                <a:ext cx="12" cy="11"/>
              </a:xfrm>
              <a:custGeom>
                <a:avLst/>
                <a:gdLst>
                  <a:gd name="T0" fmla="*/ 0 w 26"/>
                  <a:gd name="T1" fmla="*/ 1 h 20"/>
                  <a:gd name="T2" fmla="*/ 0 w 26"/>
                  <a:gd name="T3" fmla="*/ 1 h 20"/>
                  <a:gd name="T4" fmla="*/ 0 w 26"/>
                  <a:gd name="T5" fmla="*/ 0 h 20"/>
                  <a:gd name="T6" fmla="*/ 0 w 26"/>
                  <a:gd name="T7" fmla="*/ 1 h 20"/>
                  <a:gd name="T8" fmla="*/ 0 w 26"/>
                  <a:gd name="T9" fmla="*/ 1 h 20"/>
                  <a:gd name="T10" fmla="*/ 0 w 26"/>
                  <a:gd name="T11" fmla="*/ 1 h 20"/>
                  <a:gd name="T12" fmla="*/ 0 w 26"/>
                  <a:gd name="T13" fmla="*/ 1 h 20"/>
                  <a:gd name="T14" fmla="*/ 0 w 26"/>
                  <a:gd name="T15" fmla="*/ 1 h 20"/>
                  <a:gd name="T16" fmla="*/ 0 w 26"/>
                  <a:gd name="T17" fmla="*/ 1 h 20"/>
                  <a:gd name="T18" fmla="*/ 0 w 26"/>
                  <a:gd name="T19" fmla="*/ 1 h 20"/>
                  <a:gd name="T20" fmla="*/ 0 w 26"/>
                  <a:gd name="T21" fmla="*/ 1 h 20"/>
                  <a:gd name="T22" fmla="*/ 0 w 26"/>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0">
                    <a:moveTo>
                      <a:pt x="21" y="8"/>
                    </a:moveTo>
                    <a:lnTo>
                      <a:pt x="21" y="7"/>
                    </a:lnTo>
                    <a:lnTo>
                      <a:pt x="7" y="0"/>
                    </a:lnTo>
                    <a:lnTo>
                      <a:pt x="0" y="14"/>
                    </a:lnTo>
                    <a:lnTo>
                      <a:pt x="14" y="20"/>
                    </a:lnTo>
                    <a:lnTo>
                      <a:pt x="14" y="19"/>
                    </a:lnTo>
                    <a:lnTo>
                      <a:pt x="14" y="20"/>
                    </a:lnTo>
                    <a:lnTo>
                      <a:pt x="20" y="20"/>
                    </a:lnTo>
                    <a:lnTo>
                      <a:pt x="25" y="17"/>
                    </a:lnTo>
                    <a:lnTo>
                      <a:pt x="26" y="11"/>
                    </a:lnTo>
                    <a:lnTo>
                      <a:pt x="21" y="7"/>
                    </a:lnTo>
                    <a:lnTo>
                      <a:pt x="2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1" name="Freeform 1137">
                <a:extLst>
                  <a:ext uri="{FF2B5EF4-FFF2-40B4-BE49-F238E27FC236}">
                    <a16:creationId xmlns:a16="http://schemas.microsoft.com/office/drawing/2014/main" id="{E44B05BF-6953-487B-8B79-F3774EA16D10}"/>
                  </a:ext>
                </a:extLst>
              </p:cNvPr>
              <p:cNvSpPr>
                <a:spLocks/>
              </p:cNvSpPr>
              <p:nvPr/>
            </p:nvSpPr>
            <p:spPr bwMode="auto">
              <a:xfrm>
                <a:off x="2168" y="2875"/>
                <a:ext cx="11" cy="11"/>
              </a:xfrm>
              <a:custGeom>
                <a:avLst/>
                <a:gdLst>
                  <a:gd name="T0" fmla="*/ 0 w 23"/>
                  <a:gd name="T1" fmla="*/ 1 h 22"/>
                  <a:gd name="T2" fmla="*/ 0 w 23"/>
                  <a:gd name="T3" fmla="*/ 1 h 22"/>
                  <a:gd name="T4" fmla="*/ 0 w 23"/>
                  <a:gd name="T5" fmla="*/ 0 h 22"/>
                  <a:gd name="T6" fmla="*/ 0 w 23"/>
                  <a:gd name="T7" fmla="*/ 1 h 22"/>
                  <a:gd name="T8" fmla="*/ 0 w 23"/>
                  <a:gd name="T9" fmla="*/ 1 h 22"/>
                  <a:gd name="T10" fmla="*/ 0 w 23"/>
                  <a:gd name="T11" fmla="*/ 1 h 22"/>
                  <a:gd name="T12" fmla="*/ 0 w 23"/>
                  <a:gd name="T13" fmla="*/ 1 h 22"/>
                  <a:gd name="T14" fmla="*/ 0 w 23"/>
                  <a:gd name="T15" fmla="*/ 1 h 22"/>
                  <a:gd name="T16" fmla="*/ 0 w 23"/>
                  <a:gd name="T17" fmla="*/ 1 h 22"/>
                  <a:gd name="T18" fmla="*/ 0 w 23"/>
                  <a:gd name="T19" fmla="*/ 1 h 22"/>
                  <a:gd name="T20" fmla="*/ 0 w 23"/>
                  <a:gd name="T21" fmla="*/ 1 h 22"/>
                  <a:gd name="T22" fmla="*/ 0 w 23"/>
                  <a:gd name="T23" fmla="*/ 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2">
                    <a:moveTo>
                      <a:pt x="21" y="8"/>
                    </a:moveTo>
                    <a:lnTo>
                      <a:pt x="21" y="9"/>
                    </a:lnTo>
                    <a:lnTo>
                      <a:pt x="7" y="0"/>
                    </a:lnTo>
                    <a:lnTo>
                      <a:pt x="0" y="11"/>
                    </a:lnTo>
                    <a:lnTo>
                      <a:pt x="14" y="21"/>
                    </a:lnTo>
                    <a:lnTo>
                      <a:pt x="14" y="22"/>
                    </a:lnTo>
                    <a:lnTo>
                      <a:pt x="14" y="21"/>
                    </a:lnTo>
                    <a:lnTo>
                      <a:pt x="19" y="22"/>
                    </a:lnTo>
                    <a:lnTo>
                      <a:pt x="23" y="18"/>
                    </a:lnTo>
                    <a:lnTo>
                      <a:pt x="23" y="14"/>
                    </a:lnTo>
                    <a:lnTo>
                      <a:pt x="21" y="9"/>
                    </a:lnTo>
                    <a:lnTo>
                      <a:pt x="2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2" name="Freeform 1138">
                <a:extLst>
                  <a:ext uri="{FF2B5EF4-FFF2-40B4-BE49-F238E27FC236}">
                    <a16:creationId xmlns:a16="http://schemas.microsoft.com/office/drawing/2014/main" id="{6020EBDD-E041-45E8-8756-CC36FD59141E}"/>
                  </a:ext>
                </a:extLst>
              </p:cNvPr>
              <p:cNvSpPr>
                <a:spLocks/>
              </p:cNvSpPr>
              <p:nvPr/>
            </p:nvSpPr>
            <p:spPr bwMode="auto">
              <a:xfrm>
                <a:off x="2174" y="2879"/>
                <a:ext cx="15" cy="12"/>
              </a:xfrm>
              <a:custGeom>
                <a:avLst/>
                <a:gdLst>
                  <a:gd name="T0" fmla="*/ 1 w 30"/>
                  <a:gd name="T1" fmla="*/ 1 h 23"/>
                  <a:gd name="T2" fmla="*/ 1 w 30"/>
                  <a:gd name="T3" fmla="*/ 1 h 23"/>
                  <a:gd name="T4" fmla="*/ 1 w 30"/>
                  <a:gd name="T5" fmla="*/ 0 h 23"/>
                  <a:gd name="T6" fmla="*/ 0 w 30"/>
                  <a:gd name="T7" fmla="*/ 1 h 23"/>
                  <a:gd name="T8" fmla="*/ 1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3">
                    <a:moveTo>
                      <a:pt x="25" y="10"/>
                    </a:moveTo>
                    <a:lnTo>
                      <a:pt x="25" y="9"/>
                    </a:lnTo>
                    <a:lnTo>
                      <a:pt x="7" y="0"/>
                    </a:lnTo>
                    <a:lnTo>
                      <a:pt x="0" y="14"/>
                    </a:lnTo>
                    <a:lnTo>
                      <a:pt x="18" y="23"/>
                    </a:lnTo>
                    <a:lnTo>
                      <a:pt x="18" y="22"/>
                    </a:lnTo>
                    <a:lnTo>
                      <a:pt x="18" y="23"/>
                    </a:lnTo>
                    <a:lnTo>
                      <a:pt x="24" y="23"/>
                    </a:lnTo>
                    <a:lnTo>
                      <a:pt x="29" y="19"/>
                    </a:lnTo>
                    <a:lnTo>
                      <a:pt x="30" y="14"/>
                    </a:lnTo>
                    <a:lnTo>
                      <a:pt x="25" y="9"/>
                    </a:lnTo>
                    <a:lnTo>
                      <a:pt x="2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3" name="Freeform 1139">
                <a:extLst>
                  <a:ext uri="{FF2B5EF4-FFF2-40B4-BE49-F238E27FC236}">
                    <a16:creationId xmlns:a16="http://schemas.microsoft.com/office/drawing/2014/main" id="{526F6901-9D87-47A8-A75A-8E73FB044536}"/>
                  </a:ext>
                </a:extLst>
              </p:cNvPr>
              <p:cNvSpPr>
                <a:spLocks/>
              </p:cNvSpPr>
              <p:nvPr/>
            </p:nvSpPr>
            <p:spPr bwMode="auto">
              <a:xfrm>
                <a:off x="2184" y="2885"/>
                <a:ext cx="14" cy="12"/>
              </a:xfrm>
              <a:custGeom>
                <a:avLst/>
                <a:gdLst>
                  <a:gd name="T0" fmla="*/ 1 w 28"/>
                  <a:gd name="T1" fmla="*/ 1 h 24"/>
                  <a:gd name="T2" fmla="*/ 1 w 28"/>
                  <a:gd name="T3" fmla="*/ 1 h 24"/>
                  <a:gd name="T4" fmla="*/ 1 w 28"/>
                  <a:gd name="T5" fmla="*/ 0 h 24"/>
                  <a:gd name="T6" fmla="*/ 0 w 28"/>
                  <a:gd name="T7" fmla="*/ 1 h 24"/>
                  <a:gd name="T8" fmla="*/ 1 w 28"/>
                  <a:gd name="T9" fmla="*/ 1 h 24"/>
                  <a:gd name="T10" fmla="*/ 1 w 28"/>
                  <a:gd name="T11" fmla="*/ 1 h 24"/>
                  <a:gd name="T12" fmla="*/ 1 w 28"/>
                  <a:gd name="T13" fmla="*/ 1 h 24"/>
                  <a:gd name="T14" fmla="*/ 1 w 28"/>
                  <a:gd name="T15" fmla="*/ 1 h 24"/>
                  <a:gd name="T16" fmla="*/ 1 w 28"/>
                  <a:gd name="T17" fmla="*/ 1 h 24"/>
                  <a:gd name="T18" fmla="*/ 1 w 28"/>
                  <a:gd name="T19" fmla="*/ 1 h 24"/>
                  <a:gd name="T20" fmla="*/ 1 w 28"/>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24">
                    <a:moveTo>
                      <a:pt x="26" y="12"/>
                    </a:moveTo>
                    <a:lnTo>
                      <a:pt x="26" y="12"/>
                    </a:lnTo>
                    <a:lnTo>
                      <a:pt x="7" y="0"/>
                    </a:lnTo>
                    <a:lnTo>
                      <a:pt x="0" y="12"/>
                    </a:lnTo>
                    <a:lnTo>
                      <a:pt x="19" y="23"/>
                    </a:lnTo>
                    <a:lnTo>
                      <a:pt x="23" y="24"/>
                    </a:lnTo>
                    <a:lnTo>
                      <a:pt x="28" y="21"/>
                    </a:lnTo>
                    <a:lnTo>
                      <a:pt x="28" y="16"/>
                    </a:lnTo>
                    <a:lnTo>
                      <a:pt x="2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4" name="Freeform 1140">
                <a:extLst>
                  <a:ext uri="{FF2B5EF4-FFF2-40B4-BE49-F238E27FC236}">
                    <a16:creationId xmlns:a16="http://schemas.microsoft.com/office/drawing/2014/main" id="{439F1FCC-2020-4494-BBB2-CC9CDBFFB229}"/>
                  </a:ext>
                </a:extLst>
              </p:cNvPr>
              <p:cNvSpPr>
                <a:spLocks/>
              </p:cNvSpPr>
              <p:nvPr/>
            </p:nvSpPr>
            <p:spPr bwMode="auto">
              <a:xfrm>
                <a:off x="2193" y="2890"/>
                <a:ext cx="14" cy="12"/>
              </a:xfrm>
              <a:custGeom>
                <a:avLst/>
                <a:gdLst>
                  <a:gd name="T0" fmla="*/ 1 w 27"/>
                  <a:gd name="T1" fmla="*/ 1 h 24"/>
                  <a:gd name="T2" fmla="*/ 1 w 27"/>
                  <a:gd name="T3" fmla="*/ 1 h 24"/>
                  <a:gd name="T4" fmla="*/ 1 w 27"/>
                  <a:gd name="T5" fmla="*/ 0 h 24"/>
                  <a:gd name="T6" fmla="*/ 0 w 27"/>
                  <a:gd name="T7" fmla="*/ 1 h 24"/>
                  <a:gd name="T8" fmla="*/ 1 w 27"/>
                  <a:gd name="T9" fmla="*/ 1 h 24"/>
                  <a:gd name="T10" fmla="*/ 1 w 27"/>
                  <a:gd name="T11" fmla="*/ 1 h 24"/>
                  <a:gd name="T12" fmla="*/ 1 w 27"/>
                  <a:gd name="T13" fmla="*/ 1 h 24"/>
                  <a:gd name="T14" fmla="*/ 1 w 27"/>
                  <a:gd name="T15" fmla="*/ 1 h 24"/>
                  <a:gd name="T16" fmla="*/ 1 w 27"/>
                  <a:gd name="T17" fmla="*/ 1 h 24"/>
                  <a:gd name="T18" fmla="*/ 1 w 27"/>
                  <a:gd name="T19" fmla="*/ 1 h 24"/>
                  <a:gd name="T20" fmla="*/ 1 w 27"/>
                  <a:gd name="T21" fmla="*/ 1 h 24"/>
                  <a:gd name="T22" fmla="*/ 1 w 27"/>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4">
                    <a:moveTo>
                      <a:pt x="25" y="10"/>
                    </a:moveTo>
                    <a:lnTo>
                      <a:pt x="25" y="11"/>
                    </a:lnTo>
                    <a:lnTo>
                      <a:pt x="7" y="0"/>
                    </a:lnTo>
                    <a:lnTo>
                      <a:pt x="0" y="11"/>
                    </a:lnTo>
                    <a:lnTo>
                      <a:pt x="18" y="23"/>
                    </a:lnTo>
                    <a:lnTo>
                      <a:pt x="18" y="24"/>
                    </a:lnTo>
                    <a:lnTo>
                      <a:pt x="18" y="23"/>
                    </a:lnTo>
                    <a:lnTo>
                      <a:pt x="23" y="24"/>
                    </a:lnTo>
                    <a:lnTo>
                      <a:pt x="27" y="20"/>
                    </a:lnTo>
                    <a:lnTo>
                      <a:pt x="27" y="16"/>
                    </a:lnTo>
                    <a:lnTo>
                      <a:pt x="25" y="11"/>
                    </a:lnTo>
                    <a:lnTo>
                      <a:pt x="2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5" name="Freeform 1141">
                <a:extLst>
                  <a:ext uri="{FF2B5EF4-FFF2-40B4-BE49-F238E27FC236}">
                    <a16:creationId xmlns:a16="http://schemas.microsoft.com/office/drawing/2014/main" id="{35BFF235-37E2-4C8B-A742-8FDA5DB8EDCA}"/>
                  </a:ext>
                </a:extLst>
              </p:cNvPr>
              <p:cNvSpPr>
                <a:spLocks/>
              </p:cNvSpPr>
              <p:nvPr/>
            </p:nvSpPr>
            <p:spPr bwMode="auto">
              <a:xfrm>
                <a:off x="2202" y="2896"/>
                <a:ext cx="15" cy="11"/>
              </a:xfrm>
              <a:custGeom>
                <a:avLst/>
                <a:gdLst>
                  <a:gd name="T0" fmla="*/ 1 w 30"/>
                  <a:gd name="T1" fmla="*/ 0 h 23"/>
                  <a:gd name="T2" fmla="*/ 1 w 30"/>
                  <a:gd name="T3" fmla="*/ 0 h 23"/>
                  <a:gd name="T4" fmla="*/ 1 w 30"/>
                  <a:gd name="T5" fmla="*/ 0 h 23"/>
                  <a:gd name="T6" fmla="*/ 0 w 30"/>
                  <a:gd name="T7" fmla="*/ 0 h 23"/>
                  <a:gd name="T8" fmla="*/ 1 w 30"/>
                  <a:gd name="T9" fmla="*/ 0 h 23"/>
                  <a:gd name="T10" fmla="*/ 1 w 30"/>
                  <a:gd name="T11" fmla="*/ 0 h 23"/>
                  <a:gd name="T12" fmla="*/ 1 w 30"/>
                  <a:gd name="T13" fmla="*/ 0 h 23"/>
                  <a:gd name="T14" fmla="*/ 1 w 30"/>
                  <a:gd name="T15" fmla="*/ 0 h 23"/>
                  <a:gd name="T16" fmla="*/ 1 w 30"/>
                  <a:gd name="T17" fmla="*/ 0 h 23"/>
                  <a:gd name="T18" fmla="*/ 1 w 30"/>
                  <a:gd name="T19" fmla="*/ 0 h 23"/>
                  <a:gd name="T20" fmla="*/ 1 w 30"/>
                  <a:gd name="T21" fmla="*/ 0 h 23"/>
                  <a:gd name="T22" fmla="*/ 1 w 30"/>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3">
                    <a:moveTo>
                      <a:pt x="24" y="9"/>
                    </a:moveTo>
                    <a:lnTo>
                      <a:pt x="26" y="9"/>
                    </a:lnTo>
                    <a:lnTo>
                      <a:pt x="7" y="0"/>
                    </a:lnTo>
                    <a:lnTo>
                      <a:pt x="0" y="14"/>
                    </a:lnTo>
                    <a:lnTo>
                      <a:pt x="19" y="23"/>
                    </a:lnTo>
                    <a:lnTo>
                      <a:pt x="20" y="23"/>
                    </a:lnTo>
                    <a:lnTo>
                      <a:pt x="19" y="23"/>
                    </a:lnTo>
                    <a:lnTo>
                      <a:pt x="24" y="23"/>
                    </a:lnTo>
                    <a:lnTo>
                      <a:pt x="29" y="20"/>
                    </a:lnTo>
                    <a:lnTo>
                      <a:pt x="30" y="14"/>
                    </a:lnTo>
                    <a:lnTo>
                      <a:pt x="26" y="9"/>
                    </a:lnTo>
                    <a:lnTo>
                      <a:pt x="2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6" name="Freeform 1142">
                <a:extLst>
                  <a:ext uri="{FF2B5EF4-FFF2-40B4-BE49-F238E27FC236}">
                    <a16:creationId xmlns:a16="http://schemas.microsoft.com/office/drawing/2014/main" id="{49FD9FB0-21A1-473E-B441-D3D2559B672E}"/>
                  </a:ext>
                </a:extLst>
              </p:cNvPr>
              <p:cNvSpPr>
                <a:spLocks/>
              </p:cNvSpPr>
              <p:nvPr/>
            </p:nvSpPr>
            <p:spPr bwMode="auto">
              <a:xfrm>
                <a:off x="2212" y="2900"/>
                <a:ext cx="14" cy="11"/>
              </a:xfrm>
              <a:custGeom>
                <a:avLst/>
                <a:gdLst>
                  <a:gd name="T0" fmla="*/ 1 w 28"/>
                  <a:gd name="T1" fmla="*/ 1 h 21"/>
                  <a:gd name="T2" fmla="*/ 1 w 28"/>
                  <a:gd name="T3" fmla="*/ 1 h 21"/>
                  <a:gd name="T4" fmla="*/ 1 w 28"/>
                  <a:gd name="T5" fmla="*/ 0 h 21"/>
                  <a:gd name="T6" fmla="*/ 0 w 28"/>
                  <a:gd name="T7" fmla="*/ 1 h 21"/>
                  <a:gd name="T8" fmla="*/ 1 w 28"/>
                  <a:gd name="T9" fmla="*/ 1 h 21"/>
                  <a:gd name="T10" fmla="*/ 1 w 28"/>
                  <a:gd name="T11" fmla="*/ 1 h 21"/>
                  <a:gd name="T12" fmla="*/ 1 w 28"/>
                  <a:gd name="T13" fmla="*/ 1 h 21"/>
                  <a:gd name="T14" fmla="*/ 1 w 28"/>
                  <a:gd name="T15" fmla="*/ 1 h 21"/>
                  <a:gd name="T16" fmla="*/ 1 w 28"/>
                  <a:gd name="T17" fmla="*/ 1 h 21"/>
                  <a:gd name="T18" fmla="*/ 1 w 28"/>
                  <a:gd name="T19" fmla="*/ 1 h 21"/>
                  <a:gd name="T20" fmla="*/ 1 w 28"/>
                  <a:gd name="T21" fmla="*/ 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21">
                    <a:moveTo>
                      <a:pt x="23" y="7"/>
                    </a:moveTo>
                    <a:lnTo>
                      <a:pt x="23" y="7"/>
                    </a:lnTo>
                    <a:lnTo>
                      <a:pt x="4" y="0"/>
                    </a:lnTo>
                    <a:lnTo>
                      <a:pt x="0" y="14"/>
                    </a:lnTo>
                    <a:lnTo>
                      <a:pt x="18" y="21"/>
                    </a:lnTo>
                    <a:lnTo>
                      <a:pt x="24" y="20"/>
                    </a:lnTo>
                    <a:lnTo>
                      <a:pt x="28" y="15"/>
                    </a:lnTo>
                    <a:lnTo>
                      <a:pt x="28" y="11"/>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7" name="Freeform 1143">
                <a:extLst>
                  <a:ext uri="{FF2B5EF4-FFF2-40B4-BE49-F238E27FC236}">
                    <a16:creationId xmlns:a16="http://schemas.microsoft.com/office/drawing/2014/main" id="{4D5358AA-32D9-4BFC-8B8D-4D792AC95267}"/>
                  </a:ext>
                </a:extLst>
              </p:cNvPr>
              <p:cNvSpPr>
                <a:spLocks/>
              </p:cNvSpPr>
              <p:nvPr/>
            </p:nvSpPr>
            <p:spPr bwMode="auto">
              <a:xfrm>
                <a:off x="2221" y="2904"/>
                <a:ext cx="12" cy="9"/>
              </a:xfrm>
              <a:custGeom>
                <a:avLst/>
                <a:gdLst>
                  <a:gd name="T0" fmla="*/ 1 w 23"/>
                  <a:gd name="T1" fmla="*/ 0 h 19"/>
                  <a:gd name="T2" fmla="*/ 1 w 23"/>
                  <a:gd name="T3" fmla="*/ 0 h 19"/>
                  <a:gd name="T4" fmla="*/ 1 w 23"/>
                  <a:gd name="T5" fmla="*/ 0 h 19"/>
                  <a:gd name="T6" fmla="*/ 0 w 23"/>
                  <a:gd name="T7" fmla="*/ 0 h 19"/>
                  <a:gd name="T8" fmla="*/ 1 w 23"/>
                  <a:gd name="T9" fmla="*/ 0 h 19"/>
                  <a:gd name="T10" fmla="*/ 1 w 23"/>
                  <a:gd name="T11" fmla="*/ 0 h 19"/>
                  <a:gd name="T12" fmla="*/ 1 w 23"/>
                  <a:gd name="T13" fmla="*/ 0 h 19"/>
                  <a:gd name="T14" fmla="*/ 1 w 23"/>
                  <a:gd name="T15" fmla="*/ 0 h 19"/>
                  <a:gd name="T16" fmla="*/ 1 w 23"/>
                  <a:gd name="T17" fmla="*/ 0 h 19"/>
                  <a:gd name="T18" fmla="*/ 1 w 23"/>
                  <a:gd name="T19" fmla="*/ 0 h 19"/>
                  <a:gd name="T20" fmla="*/ 1 w 23"/>
                  <a:gd name="T21" fmla="*/ 0 h 19"/>
                  <a:gd name="T22" fmla="*/ 1 w 23"/>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19">
                    <a:moveTo>
                      <a:pt x="18" y="5"/>
                    </a:moveTo>
                    <a:lnTo>
                      <a:pt x="19" y="5"/>
                    </a:lnTo>
                    <a:lnTo>
                      <a:pt x="5" y="0"/>
                    </a:lnTo>
                    <a:lnTo>
                      <a:pt x="0" y="14"/>
                    </a:lnTo>
                    <a:lnTo>
                      <a:pt x="14" y="19"/>
                    </a:lnTo>
                    <a:lnTo>
                      <a:pt x="15" y="19"/>
                    </a:lnTo>
                    <a:lnTo>
                      <a:pt x="14" y="19"/>
                    </a:lnTo>
                    <a:lnTo>
                      <a:pt x="20" y="18"/>
                    </a:lnTo>
                    <a:lnTo>
                      <a:pt x="23" y="13"/>
                    </a:lnTo>
                    <a:lnTo>
                      <a:pt x="23" y="8"/>
                    </a:lnTo>
                    <a:lnTo>
                      <a:pt x="19" y="5"/>
                    </a:lnTo>
                    <a:lnTo>
                      <a:pt x="1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8" name="Freeform 1144">
                <a:extLst>
                  <a:ext uri="{FF2B5EF4-FFF2-40B4-BE49-F238E27FC236}">
                    <a16:creationId xmlns:a16="http://schemas.microsoft.com/office/drawing/2014/main" id="{908320D8-C556-48A8-A585-3619F4EF6AB9}"/>
                  </a:ext>
                </a:extLst>
              </p:cNvPr>
              <p:cNvSpPr>
                <a:spLocks/>
              </p:cNvSpPr>
              <p:nvPr/>
            </p:nvSpPr>
            <p:spPr bwMode="auto">
              <a:xfrm>
                <a:off x="2229" y="2906"/>
                <a:ext cx="8" cy="8"/>
              </a:xfrm>
              <a:custGeom>
                <a:avLst/>
                <a:gdLst>
                  <a:gd name="T0" fmla="*/ 0 w 18"/>
                  <a:gd name="T1" fmla="*/ 1 h 16"/>
                  <a:gd name="T2" fmla="*/ 0 w 18"/>
                  <a:gd name="T3" fmla="*/ 1 h 16"/>
                  <a:gd name="T4" fmla="*/ 0 w 18"/>
                  <a:gd name="T5" fmla="*/ 0 h 16"/>
                  <a:gd name="T6" fmla="*/ 0 w 18"/>
                  <a:gd name="T7" fmla="*/ 1 h 16"/>
                  <a:gd name="T8" fmla="*/ 0 w 18"/>
                  <a:gd name="T9" fmla="*/ 1 h 16"/>
                  <a:gd name="T10" fmla="*/ 0 w 18"/>
                  <a:gd name="T11" fmla="*/ 1 h 16"/>
                  <a:gd name="T12" fmla="*/ 0 w 18"/>
                  <a:gd name="T13" fmla="*/ 1 h 16"/>
                  <a:gd name="T14" fmla="*/ 0 w 18"/>
                  <a:gd name="T15" fmla="*/ 1 h 16"/>
                  <a:gd name="T16" fmla="*/ 0 w 18"/>
                  <a:gd name="T17" fmla="*/ 1 h 16"/>
                  <a:gd name="T18" fmla="*/ 0 w 18"/>
                  <a:gd name="T19" fmla="*/ 1 h 16"/>
                  <a:gd name="T20" fmla="*/ 0 w 18"/>
                  <a:gd name="T21" fmla="*/ 1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6">
                    <a:moveTo>
                      <a:pt x="12" y="2"/>
                    </a:moveTo>
                    <a:lnTo>
                      <a:pt x="12" y="2"/>
                    </a:lnTo>
                    <a:lnTo>
                      <a:pt x="3" y="0"/>
                    </a:lnTo>
                    <a:lnTo>
                      <a:pt x="0" y="14"/>
                    </a:lnTo>
                    <a:lnTo>
                      <a:pt x="9" y="16"/>
                    </a:lnTo>
                    <a:lnTo>
                      <a:pt x="15" y="15"/>
                    </a:lnTo>
                    <a:lnTo>
                      <a:pt x="18" y="10"/>
                    </a:lnTo>
                    <a:lnTo>
                      <a:pt x="16" y="4"/>
                    </a:lnTo>
                    <a:lnTo>
                      <a:pt x="1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9" name="Freeform 1145">
                <a:extLst>
                  <a:ext uri="{FF2B5EF4-FFF2-40B4-BE49-F238E27FC236}">
                    <a16:creationId xmlns:a16="http://schemas.microsoft.com/office/drawing/2014/main" id="{0003787F-A182-495C-962E-C8FB628175C3}"/>
                  </a:ext>
                </a:extLst>
              </p:cNvPr>
              <p:cNvSpPr>
                <a:spLocks/>
              </p:cNvSpPr>
              <p:nvPr/>
            </p:nvSpPr>
            <p:spPr bwMode="auto">
              <a:xfrm>
                <a:off x="2233" y="2907"/>
                <a:ext cx="22" cy="12"/>
              </a:xfrm>
              <a:custGeom>
                <a:avLst/>
                <a:gdLst>
                  <a:gd name="T0" fmla="*/ 1 w 43"/>
                  <a:gd name="T1" fmla="*/ 1 h 23"/>
                  <a:gd name="T2" fmla="*/ 1 w 43"/>
                  <a:gd name="T3" fmla="*/ 1 h 23"/>
                  <a:gd name="T4" fmla="*/ 1 w 43"/>
                  <a:gd name="T5" fmla="*/ 0 h 23"/>
                  <a:gd name="T6" fmla="*/ 0 w 43"/>
                  <a:gd name="T7" fmla="*/ 1 h 23"/>
                  <a:gd name="T8" fmla="*/ 1 w 43"/>
                  <a:gd name="T9" fmla="*/ 1 h 23"/>
                  <a:gd name="T10" fmla="*/ 1 w 43"/>
                  <a:gd name="T11" fmla="*/ 1 h 23"/>
                  <a:gd name="T12" fmla="*/ 1 w 43"/>
                  <a:gd name="T13" fmla="*/ 1 h 23"/>
                  <a:gd name="T14" fmla="*/ 1 w 43"/>
                  <a:gd name="T15" fmla="*/ 1 h 23"/>
                  <a:gd name="T16" fmla="*/ 1 w 43"/>
                  <a:gd name="T17" fmla="*/ 1 h 23"/>
                  <a:gd name="T18" fmla="*/ 1 w 43"/>
                  <a:gd name="T19" fmla="*/ 1 h 23"/>
                  <a:gd name="T20" fmla="*/ 1 w 43"/>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23">
                    <a:moveTo>
                      <a:pt x="37" y="9"/>
                    </a:moveTo>
                    <a:lnTo>
                      <a:pt x="37" y="9"/>
                    </a:lnTo>
                    <a:lnTo>
                      <a:pt x="3" y="0"/>
                    </a:lnTo>
                    <a:lnTo>
                      <a:pt x="0" y="14"/>
                    </a:lnTo>
                    <a:lnTo>
                      <a:pt x="35" y="23"/>
                    </a:lnTo>
                    <a:lnTo>
                      <a:pt x="41" y="22"/>
                    </a:lnTo>
                    <a:lnTo>
                      <a:pt x="43" y="17"/>
                    </a:lnTo>
                    <a:lnTo>
                      <a:pt x="42" y="12"/>
                    </a:lnTo>
                    <a:lnTo>
                      <a:pt x="3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0" name="Freeform 1146">
                <a:extLst>
                  <a:ext uri="{FF2B5EF4-FFF2-40B4-BE49-F238E27FC236}">
                    <a16:creationId xmlns:a16="http://schemas.microsoft.com/office/drawing/2014/main" id="{E20E8464-3031-4FCE-8574-9506622F1501}"/>
                  </a:ext>
                </a:extLst>
              </p:cNvPr>
              <p:cNvSpPr>
                <a:spLocks/>
              </p:cNvSpPr>
              <p:nvPr/>
            </p:nvSpPr>
            <p:spPr bwMode="auto">
              <a:xfrm>
                <a:off x="2251" y="2912"/>
                <a:ext cx="23" cy="10"/>
              </a:xfrm>
              <a:custGeom>
                <a:avLst/>
                <a:gdLst>
                  <a:gd name="T0" fmla="*/ 0 w 47"/>
                  <a:gd name="T1" fmla="*/ 0 h 21"/>
                  <a:gd name="T2" fmla="*/ 0 w 47"/>
                  <a:gd name="T3" fmla="*/ 0 h 21"/>
                  <a:gd name="T4" fmla="*/ 0 w 47"/>
                  <a:gd name="T5" fmla="*/ 0 h 21"/>
                  <a:gd name="T6" fmla="*/ 0 w 47"/>
                  <a:gd name="T7" fmla="*/ 0 h 21"/>
                  <a:gd name="T8" fmla="*/ 0 w 47"/>
                  <a:gd name="T9" fmla="*/ 0 h 21"/>
                  <a:gd name="T10" fmla="*/ 0 w 47"/>
                  <a:gd name="T11" fmla="*/ 0 h 21"/>
                  <a:gd name="T12" fmla="*/ 0 w 47"/>
                  <a:gd name="T13" fmla="*/ 0 h 21"/>
                  <a:gd name="T14" fmla="*/ 0 w 47"/>
                  <a:gd name="T15" fmla="*/ 0 h 21"/>
                  <a:gd name="T16" fmla="*/ 0 w 47"/>
                  <a:gd name="T17" fmla="*/ 0 h 21"/>
                  <a:gd name="T18" fmla="*/ 0 w 47"/>
                  <a:gd name="T19" fmla="*/ 0 h 21"/>
                  <a:gd name="T20" fmla="*/ 0 w 4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21">
                    <a:moveTo>
                      <a:pt x="42" y="7"/>
                    </a:moveTo>
                    <a:lnTo>
                      <a:pt x="42" y="7"/>
                    </a:lnTo>
                    <a:lnTo>
                      <a:pt x="2" y="0"/>
                    </a:lnTo>
                    <a:lnTo>
                      <a:pt x="0" y="14"/>
                    </a:lnTo>
                    <a:lnTo>
                      <a:pt x="39" y="21"/>
                    </a:lnTo>
                    <a:lnTo>
                      <a:pt x="45" y="20"/>
                    </a:lnTo>
                    <a:lnTo>
                      <a:pt x="47" y="15"/>
                    </a:lnTo>
                    <a:lnTo>
                      <a:pt x="46" y="10"/>
                    </a:lnTo>
                    <a:lnTo>
                      <a:pt x="4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1" name="Freeform 1147">
                <a:extLst>
                  <a:ext uri="{FF2B5EF4-FFF2-40B4-BE49-F238E27FC236}">
                    <a16:creationId xmlns:a16="http://schemas.microsoft.com/office/drawing/2014/main" id="{72AA0365-F94B-4C4E-820D-720626E04EEF}"/>
                  </a:ext>
                </a:extLst>
              </p:cNvPr>
              <p:cNvSpPr>
                <a:spLocks/>
              </p:cNvSpPr>
              <p:nvPr/>
            </p:nvSpPr>
            <p:spPr bwMode="auto">
              <a:xfrm>
                <a:off x="2270" y="2915"/>
                <a:ext cx="26" cy="12"/>
              </a:xfrm>
              <a:custGeom>
                <a:avLst/>
                <a:gdLst>
                  <a:gd name="T0" fmla="*/ 1 w 52"/>
                  <a:gd name="T1" fmla="*/ 1 h 23"/>
                  <a:gd name="T2" fmla="*/ 1 w 52"/>
                  <a:gd name="T3" fmla="*/ 1 h 23"/>
                  <a:gd name="T4" fmla="*/ 1 w 52"/>
                  <a:gd name="T5" fmla="*/ 0 h 23"/>
                  <a:gd name="T6" fmla="*/ 0 w 52"/>
                  <a:gd name="T7" fmla="*/ 1 h 23"/>
                  <a:gd name="T8" fmla="*/ 1 w 52"/>
                  <a:gd name="T9" fmla="*/ 1 h 23"/>
                  <a:gd name="T10" fmla="*/ 1 w 52"/>
                  <a:gd name="T11" fmla="*/ 1 h 23"/>
                  <a:gd name="T12" fmla="*/ 1 w 52"/>
                  <a:gd name="T13" fmla="*/ 1 h 23"/>
                  <a:gd name="T14" fmla="*/ 1 w 52"/>
                  <a:gd name="T15" fmla="*/ 1 h 23"/>
                  <a:gd name="T16" fmla="*/ 1 w 52"/>
                  <a:gd name="T17" fmla="*/ 1 h 23"/>
                  <a:gd name="T18" fmla="*/ 1 w 52"/>
                  <a:gd name="T19" fmla="*/ 1 h 23"/>
                  <a:gd name="T20" fmla="*/ 1 w 52"/>
                  <a:gd name="T21" fmla="*/ 1 h 23"/>
                  <a:gd name="T22" fmla="*/ 1 w 52"/>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 h="23">
                    <a:moveTo>
                      <a:pt x="45" y="9"/>
                    </a:moveTo>
                    <a:lnTo>
                      <a:pt x="46" y="9"/>
                    </a:lnTo>
                    <a:lnTo>
                      <a:pt x="3" y="0"/>
                    </a:lnTo>
                    <a:lnTo>
                      <a:pt x="0" y="14"/>
                    </a:lnTo>
                    <a:lnTo>
                      <a:pt x="44" y="23"/>
                    </a:lnTo>
                    <a:lnTo>
                      <a:pt x="45" y="23"/>
                    </a:lnTo>
                    <a:lnTo>
                      <a:pt x="44" y="23"/>
                    </a:lnTo>
                    <a:lnTo>
                      <a:pt x="50" y="22"/>
                    </a:lnTo>
                    <a:lnTo>
                      <a:pt x="52" y="18"/>
                    </a:lnTo>
                    <a:lnTo>
                      <a:pt x="51" y="12"/>
                    </a:lnTo>
                    <a:lnTo>
                      <a:pt x="46" y="9"/>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2" name="Freeform 1148">
                <a:extLst>
                  <a:ext uri="{FF2B5EF4-FFF2-40B4-BE49-F238E27FC236}">
                    <a16:creationId xmlns:a16="http://schemas.microsoft.com/office/drawing/2014/main" id="{1A575B2F-6E26-4744-A265-076AA96BD7E0}"/>
                  </a:ext>
                </a:extLst>
              </p:cNvPr>
              <p:cNvSpPr>
                <a:spLocks/>
              </p:cNvSpPr>
              <p:nvPr/>
            </p:nvSpPr>
            <p:spPr bwMode="auto">
              <a:xfrm>
                <a:off x="2293" y="2920"/>
                <a:ext cx="28" cy="10"/>
              </a:xfrm>
              <a:custGeom>
                <a:avLst/>
                <a:gdLst>
                  <a:gd name="T0" fmla="*/ 0 w 58"/>
                  <a:gd name="T1" fmla="*/ 0 h 21"/>
                  <a:gd name="T2" fmla="*/ 0 w 58"/>
                  <a:gd name="T3" fmla="*/ 0 h 21"/>
                  <a:gd name="T4" fmla="*/ 0 w 58"/>
                  <a:gd name="T5" fmla="*/ 0 h 21"/>
                  <a:gd name="T6" fmla="*/ 0 w 58"/>
                  <a:gd name="T7" fmla="*/ 0 h 21"/>
                  <a:gd name="T8" fmla="*/ 0 w 58"/>
                  <a:gd name="T9" fmla="*/ 0 h 21"/>
                  <a:gd name="T10" fmla="*/ 0 w 58"/>
                  <a:gd name="T11" fmla="*/ 0 h 21"/>
                  <a:gd name="T12" fmla="*/ 0 w 58"/>
                  <a:gd name="T13" fmla="*/ 0 h 21"/>
                  <a:gd name="T14" fmla="*/ 0 w 58"/>
                  <a:gd name="T15" fmla="*/ 0 h 21"/>
                  <a:gd name="T16" fmla="*/ 0 w 58"/>
                  <a:gd name="T17" fmla="*/ 0 h 21"/>
                  <a:gd name="T18" fmla="*/ 0 w 58"/>
                  <a:gd name="T19" fmla="*/ 0 h 21"/>
                  <a:gd name="T20" fmla="*/ 0 w 58"/>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21">
                    <a:moveTo>
                      <a:pt x="51" y="7"/>
                    </a:moveTo>
                    <a:lnTo>
                      <a:pt x="51" y="7"/>
                    </a:lnTo>
                    <a:lnTo>
                      <a:pt x="0" y="0"/>
                    </a:lnTo>
                    <a:lnTo>
                      <a:pt x="0" y="14"/>
                    </a:lnTo>
                    <a:lnTo>
                      <a:pt x="51" y="21"/>
                    </a:lnTo>
                    <a:lnTo>
                      <a:pt x="57" y="19"/>
                    </a:lnTo>
                    <a:lnTo>
                      <a:pt x="58" y="14"/>
                    </a:lnTo>
                    <a:lnTo>
                      <a:pt x="57" y="10"/>
                    </a:lnTo>
                    <a:lnTo>
                      <a:pt x="5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3" name="Freeform 1149">
                <a:extLst>
                  <a:ext uri="{FF2B5EF4-FFF2-40B4-BE49-F238E27FC236}">
                    <a16:creationId xmlns:a16="http://schemas.microsoft.com/office/drawing/2014/main" id="{0A5A6273-F14E-4530-A29A-7B2CC840BAAB}"/>
                  </a:ext>
                </a:extLst>
              </p:cNvPr>
              <p:cNvSpPr>
                <a:spLocks/>
              </p:cNvSpPr>
              <p:nvPr/>
            </p:nvSpPr>
            <p:spPr bwMode="auto">
              <a:xfrm>
                <a:off x="2318" y="2923"/>
                <a:ext cx="29" cy="11"/>
              </a:xfrm>
              <a:custGeom>
                <a:avLst/>
                <a:gdLst>
                  <a:gd name="T0" fmla="*/ 1 w 57"/>
                  <a:gd name="T1" fmla="*/ 1 h 21"/>
                  <a:gd name="T2" fmla="*/ 1 w 57"/>
                  <a:gd name="T3" fmla="*/ 1 h 21"/>
                  <a:gd name="T4" fmla="*/ 0 w 57"/>
                  <a:gd name="T5" fmla="*/ 0 h 21"/>
                  <a:gd name="T6" fmla="*/ 0 w 57"/>
                  <a:gd name="T7" fmla="*/ 1 h 21"/>
                  <a:gd name="T8" fmla="*/ 1 w 57"/>
                  <a:gd name="T9" fmla="*/ 1 h 21"/>
                  <a:gd name="T10" fmla="*/ 1 w 57"/>
                  <a:gd name="T11" fmla="*/ 1 h 21"/>
                  <a:gd name="T12" fmla="*/ 1 w 57"/>
                  <a:gd name="T13" fmla="*/ 1 h 21"/>
                  <a:gd name="T14" fmla="*/ 1 w 57"/>
                  <a:gd name="T15" fmla="*/ 1 h 21"/>
                  <a:gd name="T16" fmla="*/ 1 w 57"/>
                  <a:gd name="T17" fmla="*/ 1 h 21"/>
                  <a:gd name="T18" fmla="*/ 1 w 57"/>
                  <a:gd name="T19" fmla="*/ 1 h 21"/>
                  <a:gd name="T20" fmla="*/ 1 w 57"/>
                  <a:gd name="T21" fmla="*/ 1 h 21"/>
                  <a:gd name="T22" fmla="*/ 1 w 57"/>
                  <a:gd name="T23" fmla="*/ 1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21">
                    <a:moveTo>
                      <a:pt x="52" y="7"/>
                    </a:moveTo>
                    <a:lnTo>
                      <a:pt x="51" y="7"/>
                    </a:lnTo>
                    <a:lnTo>
                      <a:pt x="0" y="0"/>
                    </a:lnTo>
                    <a:lnTo>
                      <a:pt x="0" y="14"/>
                    </a:lnTo>
                    <a:lnTo>
                      <a:pt x="51" y="21"/>
                    </a:lnTo>
                    <a:lnTo>
                      <a:pt x="49" y="21"/>
                    </a:lnTo>
                    <a:lnTo>
                      <a:pt x="51" y="21"/>
                    </a:lnTo>
                    <a:lnTo>
                      <a:pt x="56" y="19"/>
                    </a:lnTo>
                    <a:lnTo>
                      <a:pt x="57" y="14"/>
                    </a:lnTo>
                    <a:lnTo>
                      <a:pt x="56" y="10"/>
                    </a:lnTo>
                    <a:lnTo>
                      <a:pt x="51" y="7"/>
                    </a:lnTo>
                    <a:lnTo>
                      <a:pt x="5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4" name="Freeform 1150">
                <a:extLst>
                  <a:ext uri="{FF2B5EF4-FFF2-40B4-BE49-F238E27FC236}">
                    <a16:creationId xmlns:a16="http://schemas.microsoft.com/office/drawing/2014/main" id="{E84B458F-3975-4EE3-88FF-ADE12816D076}"/>
                  </a:ext>
                </a:extLst>
              </p:cNvPr>
              <p:cNvSpPr>
                <a:spLocks/>
              </p:cNvSpPr>
              <p:nvPr/>
            </p:nvSpPr>
            <p:spPr bwMode="auto">
              <a:xfrm>
                <a:off x="2343" y="2927"/>
                <a:ext cx="30" cy="11"/>
              </a:xfrm>
              <a:custGeom>
                <a:avLst/>
                <a:gdLst>
                  <a:gd name="T0" fmla="*/ 0 w 61"/>
                  <a:gd name="T1" fmla="*/ 0 h 23"/>
                  <a:gd name="T2" fmla="*/ 0 w 61"/>
                  <a:gd name="T3" fmla="*/ 0 h 23"/>
                  <a:gd name="T4" fmla="*/ 0 w 61"/>
                  <a:gd name="T5" fmla="*/ 0 h 23"/>
                  <a:gd name="T6" fmla="*/ 0 w 61"/>
                  <a:gd name="T7" fmla="*/ 0 h 23"/>
                  <a:gd name="T8" fmla="*/ 0 w 61"/>
                  <a:gd name="T9" fmla="*/ 0 h 23"/>
                  <a:gd name="T10" fmla="*/ 0 w 61"/>
                  <a:gd name="T11" fmla="*/ 0 h 23"/>
                  <a:gd name="T12" fmla="*/ 0 w 61"/>
                  <a:gd name="T13" fmla="*/ 0 h 23"/>
                  <a:gd name="T14" fmla="*/ 0 w 61"/>
                  <a:gd name="T15" fmla="*/ 0 h 23"/>
                  <a:gd name="T16" fmla="*/ 0 w 61"/>
                  <a:gd name="T17" fmla="*/ 0 h 23"/>
                  <a:gd name="T18" fmla="*/ 0 w 61"/>
                  <a:gd name="T19" fmla="*/ 0 h 23"/>
                  <a:gd name="T20" fmla="*/ 0 w 61"/>
                  <a:gd name="T21" fmla="*/ 0 h 23"/>
                  <a:gd name="T22" fmla="*/ 0 w 61"/>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1" h="23">
                    <a:moveTo>
                      <a:pt x="55" y="10"/>
                    </a:moveTo>
                    <a:lnTo>
                      <a:pt x="56" y="10"/>
                    </a:lnTo>
                    <a:lnTo>
                      <a:pt x="3" y="0"/>
                    </a:lnTo>
                    <a:lnTo>
                      <a:pt x="0" y="14"/>
                    </a:lnTo>
                    <a:lnTo>
                      <a:pt x="53" y="23"/>
                    </a:lnTo>
                    <a:lnTo>
                      <a:pt x="55" y="23"/>
                    </a:lnTo>
                    <a:lnTo>
                      <a:pt x="53" y="23"/>
                    </a:lnTo>
                    <a:lnTo>
                      <a:pt x="59" y="22"/>
                    </a:lnTo>
                    <a:lnTo>
                      <a:pt x="61" y="18"/>
                    </a:lnTo>
                    <a:lnTo>
                      <a:pt x="60" y="12"/>
                    </a:lnTo>
                    <a:lnTo>
                      <a:pt x="56" y="10"/>
                    </a:lnTo>
                    <a:lnTo>
                      <a:pt x="5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5" name="Freeform 1151">
                <a:extLst>
                  <a:ext uri="{FF2B5EF4-FFF2-40B4-BE49-F238E27FC236}">
                    <a16:creationId xmlns:a16="http://schemas.microsoft.com/office/drawing/2014/main" id="{3080F306-5AF7-40F3-9E50-35266CE04A8A}"/>
                  </a:ext>
                </a:extLst>
              </p:cNvPr>
              <p:cNvSpPr>
                <a:spLocks/>
              </p:cNvSpPr>
              <p:nvPr/>
            </p:nvSpPr>
            <p:spPr bwMode="auto">
              <a:xfrm>
                <a:off x="2370" y="2931"/>
                <a:ext cx="31" cy="11"/>
              </a:xfrm>
              <a:custGeom>
                <a:avLst/>
                <a:gdLst>
                  <a:gd name="T0" fmla="*/ 1 w 62"/>
                  <a:gd name="T1" fmla="*/ 1 h 20"/>
                  <a:gd name="T2" fmla="*/ 1 w 62"/>
                  <a:gd name="T3" fmla="*/ 1 h 20"/>
                  <a:gd name="T4" fmla="*/ 0 w 62"/>
                  <a:gd name="T5" fmla="*/ 0 h 20"/>
                  <a:gd name="T6" fmla="*/ 0 w 62"/>
                  <a:gd name="T7" fmla="*/ 1 h 20"/>
                  <a:gd name="T8" fmla="*/ 1 w 62"/>
                  <a:gd name="T9" fmla="*/ 1 h 20"/>
                  <a:gd name="T10" fmla="*/ 1 w 62"/>
                  <a:gd name="T11" fmla="*/ 1 h 20"/>
                  <a:gd name="T12" fmla="*/ 1 w 62"/>
                  <a:gd name="T13" fmla="*/ 1 h 20"/>
                  <a:gd name="T14" fmla="*/ 1 w 62"/>
                  <a:gd name="T15" fmla="*/ 1 h 20"/>
                  <a:gd name="T16" fmla="*/ 1 w 62"/>
                  <a:gd name="T17" fmla="*/ 1 h 20"/>
                  <a:gd name="T18" fmla="*/ 1 w 62"/>
                  <a:gd name="T19" fmla="*/ 1 h 20"/>
                  <a:gd name="T20" fmla="*/ 1 w 62"/>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20">
                    <a:moveTo>
                      <a:pt x="55" y="6"/>
                    </a:moveTo>
                    <a:lnTo>
                      <a:pt x="55" y="6"/>
                    </a:lnTo>
                    <a:lnTo>
                      <a:pt x="0" y="0"/>
                    </a:lnTo>
                    <a:lnTo>
                      <a:pt x="0" y="13"/>
                    </a:lnTo>
                    <a:lnTo>
                      <a:pt x="55" y="20"/>
                    </a:lnTo>
                    <a:lnTo>
                      <a:pt x="61" y="18"/>
                    </a:lnTo>
                    <a:lnTo>
                      <a:pt x="62" y="13"/>
                    </a:lnTo>
                    <a:lnTo>
                      <a:pt x="61" y="9"/>
                    </a:lnTo>
                    <a:lnTo>
                      <a:pt x="5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6" name="Freeform 1152">
                <a:extLst>
                  <a:ext uri="{FF2B5EF4-FFF2-40B4-BE49-F238E27FC236}">
                    <a16:creationId xmlns:a16="http://schemas.microsoft.com/office/drawing/2014/main" id="{E3D2BDB4-EED7-433C-B735-CBC9739CF952}"/>
                  </a:ext>
                </a:extLst>
              </p:cNvPr>
              <p:cNvSpPr>
                <a:spLocks/>
              </p:cNvSpPr>
              <p:nvPr/>
            </p:nvSpPr>
            <p:spPr bwMode="auto">
              <a:xfrm>
                <a:off x="2397" y="2935"/>
                <a:ext cx="32" cy="10"/>
              </a:xfrm>
              <a:custGeom>
                <a:avLst/>
                <a:gdLst>
                  <a:gd name="T0" fmla="*/ 1 w 62"/>
                  <a:gd name="T1" fmla="*/ 0 h 21"/>
                  <a:gd name="T2" fmla="*/ 1 w 62"/>
                  <a:gd name="T3" fmla="*/ 0 h 21"/>
                  <a:gd name="T4" fmla="*/ 0 w 62"/>
                  <a:gd name="T5" fmla="*/ 0 h 21"/>
                  <a:gd name="T6" fmla="*/ 0 w 62"/>
                  <a:gd name="T7" fmla="*/ 0 h 21"/>
                  <a:gd name="T8" fmla="*/ 1 w 62"/>
                  <a:gd name="T9" fmla="*/ 0 h 21"/>
                  <a:gd name="T10" fmla="*/ 1 w 62"/>
                  <a:gd name="T11" fmla="*/ 0 h 21"/>
                  <a:gd name="T12" fmla="*/ 1 w 62"/>
                  <a:gd name="T13" fmla="*/ 0 h 21"/>
                  <a:gd name="T14" fmla="*/ 1 w 62"/>
                  <a:gd name="T15" fmla="*/ 0 h 21"/>
                  <a:gd name="T16" fmla="*/ 1 w 62"/>
                  <a:gd name="T17" fmla="*/ 0 h 21"/>
                  <a:gd name="T18" fmla="*/ 1 w 62"/>
                  <a:gd name="T19" fmla="*/ 0 h 21"/>
                  <a:gd name="T20" fmla="*/ 1 w 62"/>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21">
                    <a:moveTo>
                      <a:pt x="55" y="7"/>
                    </a:moveTo>
                    <a:lnTo>
                      <a:pt x="55" y="7"/>
                    </a:lnTo>
                    <a:lnTo>
                      <a:pt x="0" y="0"/>
                    </a:lnTo>
                    <a:lnTo>
                      <a:pt x="0" y="14"/>
                    </a:lnTo>
                    <a:lnTo>
                      <a:pt x="55" y="21"/>
                    </a:lnTo>
                    <a:lnTo>
                      <a:pt x="61" y="19"/>
                    </a:lnTo>
                    <a:lnTo>
                      <a:pt x="62" y="14"/>
                    </a:lnTo>
                    <a:lnTo>
                      <a:pt x="61" y="10"/>
                    </a:lnTo>
                    <a:lnTo>
                      <a:pt x="5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7" name="Freeform 1153">
                <a:extLst>
                  <a:ext uri="{FF2B5EF4-FFF2-40B4-BE49-F238E27FC236}">
                    <a16:creationId xmlns:a16="http://schemas.microsoft.com/office/drawing/2014/main" id="{15B1A3EF-F0F2-465E-A07A-EF336E765309}"/>
                  </a:ext>
                </a:extLst>
              </p:cNvPr>
              <p:cNvSpPr>
                <a:spLocks/>
              </p:cNvSpPr>
              <p:nvPr/>
            </p:nvSpPr>
            <p:spPr bwMode="auto">
              <a:xfrm>
                <a:off x="2425" y="2938"/>
                <a:ext cx="31" cy="11"/>
              </a:xfrm>
              <a:custGeom>
                <a:avLst/>
                <a:gdLst>
                  <a:gd name="T0" fmla="*/ 1 w 62"/>
                  <a:gd name="T1" fmla="*/ 1 h 21"/>
                  <a:gd name="T2" fmla="*/ 1 w 62"/>
                  <a:gd name="T3" fmla="*/ 1 h 21"/>
                  <a:gd name="T4" fmla="*/ 0 w 62"/>
                  <a:gd name="T5" fmla="*/ 0 h 21"/>
                  <a:gd name="T6" fmla="*/ 0 w 62"/>
                  <a:gd name="T7" fmla="*/ 1 h 21"/>
                  <a:gd name="T8" fmla="*/ 1 w 62"/>
                  <a:gd name="T9" fmla="*/ 1 h 21"/>
                  <a:gd name="T10" fmla="*/ 1 w 62"/>
                  <a:gd name="T11" fmla="*/ 1 h 21"/>
                  <a:gd name="T12" fmla="*/ 1 w 62"/>
                  <a:gd name="T13" fmla="*/ 1 h 21"/>
                  <a:gd name="T14" fmla="*/ 1 w 62"/>
                  <a:gd name="T15" fmla="*/ 1 h 21"/>
                  <a:gd name="T16" fmla="*/ 1 w 62"/>
                  <a:gd name="T17" fmla="*/ 1 h 21"/>
                  <a:gd name="T18" fmla="*/ 1 w 62"/>
                  <a:gd name="T19" fmla="*/ 1 h 21"/>
                  <a:gd name="T20" fmla="*/ 1 w 62"/>
                  <a:gd name="T21" fmla="*/ 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21">
                    <a:moveTo>
                      <a:pt x="55" y="7"/>
                    </a:moveTo>
                    <a:lnTo>
                      <a:pt x="55" y="7"/>
                    </a:lnTo>
                    <a:lnTo>
                      <a:pt x="0" y="0"/>
                    </a:lnTo>
                    <a:lnTo>
                      <a:pt x="0" y="14"/>
                    </a:lnTo>
                    <a:lnTo>
                      <a:pt x="55" y="21"/>
                    </a:lnTo>
                    <a:lnTo>
                      <a:pt x="61" y="19"/>
                    </a:lnTo>
                    <a:lnTo>
                      <a:pt x="62" y="14"/>
                    </a:lnTo>
                    <a:lnTo>
                      <a:pt x="61" y="10"/>
                    </a:lnTo>
                    <a:lnTo>
                      <a:pt x="5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8" name="Freeform 1154">
                <a:extLst>
                  <a:ext uri="{FF2B5EF4-FFF2-40B4-BE49-F238E27FC236}">
                    <a16:creationId xmlns:a16="http://schemas.microsoft.com/office/drawing/2014/main" id="{5EB2DCDB-F9AE-41D3-A217-0CF1BA8BE488}"/>
                  </a:ext>
                </a:extLst>
              </p:cNvPr>
              <p:cNvSpPr>
                <a:spLocks/>
              </p:cNvSpPr>
              <p:nvPr/>
            </p:nvSpPr>
            <p:spPr bwMode="auto">
              <a:xfrm>
                <a:off x="2453" y="2942"/>
                <a:ext cx="30" cy="10"/>
              </a:xfrm>
              <a:custGeom>
                <a:avLst/>
                <a:gdLst>
                  <a:gd name="T0" fmla="*/ 1 w 60"/>
                  <a:gd name="T1" fmla="*/ 0 h 21"/>
                  <a:gd name="T2" fmla="*/ 1 w 60"/>
                  <a:gd name="T3" fmla="*/ 0 h 21"/>
                  <a:gd name="T4" fmla="*/ 0 w 60"/>
                  <a:gd name="T5" fmla="*/ 0 h 21"/>
                  <a:gd name="T6" fmla="*/ 0 w 60"/>
                  <a:gd name="T7" fmla="*/ 0 h 21"/>
                  <a:gd name="T8" fmla="*/ 1 w 60"/>
                  <a:gd name="T9" fmla="*/ 0 h 21"/>
                  <a:gd name="T10" fmla="*/ 1 w 60"/>
                  <a:gd name="T11" fmla="*/ 0 h 21"/>
                  <a:gd name="T12" fmla="*/ 1 w 60"/>
                  <a:gd name="T13" fmla="*/ 0 h 21"/>
                  <a:gd name="T14" fmla="*/ 1 w 60"/>
                  <a:gd name="T15" fmla="*/ 0 h 21"/>
                  <a:gd name="T16" fmla="*/ 1 w 60"/>
                  <a:gd name="T17" fmla="*/ 0 h 21"/>
                  <a:gd name="T18" fmla="*/ 1 w 60"/>
                  <a:gd name="T19" fmla="*/ 0 h 21"/>
                  <a:gd name="T20" fmla="*/ 1 w 60"/>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21">
                    <a:moveTo>
                      <a:pt x="53" y="7"/>
                    </a:moveTo>
                    <a:lnTo>
                      <a:pt x="53" y="7"/>
                    </a:lnTo>
                    <a:lnTo>
                      <a:pt x="0" y="0"/>
                    </a:lnTo>
                    <a:lnTo>
                      <a:pt x="0" y="14"/>
                    </a:lnTo>
                    <a:lnTo>
                      <a:pt x="53" y="21"/>
                    </a:lnTo>
                    <a:lnTo>
                      <a:pt x="59" y="19"/>
                    </a:lnTo>
                    <a:lnTo>
                      <a:pt x="60" y="14"/>
                    </a:lnTo>
                    <a:lnTo>
                      <a:pt x="59" y="9"/>
                    </a:lnTo>
                    <a:lnTo>
                      <a:pt x="5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9" name="Freeform 1155">
                <a:extLst>
                  <a:ext uri="{FF2B5EF4-FFF2-40B4-BE49-F238E27FC236}">
                    <a16:creationId xmlns:a16="http://schemas.microsoft.com/office/drawing/2014/main" id="{DBE5DD15-6935-4A28-97EE-C034BA4F814B}"/>
                  </a:ext>
                </a:extLst>
              </p:cNvPr>
              <p:cNvSpPr>
                <a:spLocks/>
              </p:cNvSpPr>
              <p:nvPr/>
            </p:nvSpPr>
            <p:spPr bwMode="auto">
              <a:xfrm>
                <a:off x="2479" y="2945"/>
                <a:ext cx="29" cy="10"/>
              </a:xfrm>
              <a:custGeom>
                <a:avLst/>
                <a:gdLst>
                  <a:gd name="T0" fmla="*/ 1 w 58"/>
                  <a:gd name="T1" fmla="*/ 0 h 21"/>
                  <a:gd name="T2" fmla="*/ 1 w 58"/>
                  <a:gd name="T3" fmla="*/ 0 h 21"/>
                  <a:gd name="T4" fmla="*/ 0 w 58"/>
                  <a:gd name="T5" fmla="*/ 0 h 21"/>
                  <a:gd name="T6" fmla="*/ 0 w 58"/>
                  <a:gd name="T7" fmla="*/ 0 h 21"/>
                  <a:gd name="T8" fmla="*/ 1 w 58"/>
                  <a:gd name="T9" fmla="*/ 0 h 21"/>
                  <a:gd name="T10" fmla="*/ 1 w 58"/>
                  <a:gd name="T11" fmla="*/ 0 h 21"/>
                  <a:gd name="T12" fmla="*/ 1 w 58"/>
                  <a:gd name="T13" fmla="*/ 0 h 21"/>
                  <a:gd name="T14" fmla="*/ 1 w 58"/>
                  <a:gd name="T15" fmla="*/ 0 h 21"/>
                  <a:gd name="T16" fmla="*/ 1 w 58"/>
                  <a:gd name="T17" fmla="*/ 0 h 21"/>
                  <a:gd name="T18" fmla="*/ 1 w 58"/>
                  <a:gd name="T19" fmla="*/ 0 h 21"/>
                  <a:gd name="T20" fmla="*/ 1 w 58"/>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21">
                    <a:moveTo>
                      <a:pt x="51" y="7"/>
                    </a:moveTo>
                    <a:lnTo>
                      <a:pt x="51" y="7"/>
                    </a:lnTo>
                    <a:lnTo>
                      <a:pt x="0" y="0"/>
                    </a:lnTo>
                    <a:lnTo>
                      <a:pt x="0" y="14"/>
                    </a:lnTo>
                    <a:lnTo>
                      <a:pt x="51" y="21"/>
                    </a:lnTo>
                    <a:lnTo>
                      <a:pt x="57" y="19"/>
                    </a:lnTo>
                    <a:lnTo>
                      <a:pt x="58" y="14"/>
                    </a:lnTo>
                    <a:lnTo>
                      <a:pt x="57" y="9"/>
                    </a:lnTo>
                    <a:lnTo>
                      <a:pt x="5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0" name="Freeform 1156">
                <a:extLst>
                  <a:ext uri="{FF2B5EF4-FFF2-40B4-BE49-F238E27FC236}">
                    <a16:creationId xmlns:a16="http://schemas.microsoft.com/office/drawing/2014/main" id="{716842C7-B0FD-4C35-9EEF-ACC88F206212}"/>
                  </a:ext>
                </a:extLst>
              </p:cNvPr>
              <p:cNvSpPr>
                <a:spLocks/>
              </p:cNvSpPr>
              <p:nvPr/>
            </p:nvSpPr>
            <p:spPr bwMode="auto">
              <a:xfrm>
                <a:off x="2505" y="2949"/>
                <a:ext cx="28" cy="10"/>
              </a:xfrm>
              <a:custGeom>
                <a:avLst/>
                <a:gdLst>
                  <a:gd name="T0" fmla="*/ 0 w 58"/>
                  <a:gd name="T1" fmla="*/ 0 h 21"/>
                  <a:gd name="T2" fmla="*/ 0 w 58"/>
                  <a:gd name="T3" fmla="*/ 0 h 21"/>
                  <a:gd name="T4" fmla="*/ 0 w 58"/>
                  <a:gd name="T5" fmla="*/ 0 h 21"/>
                  <a:gd name="T6" fmla="*/ 0 w 58"/>
                  <a:gd name="T7" fmla="*/ 0 h 21"/>
                  <a:gd name="T8" fmla="*/ 0 w 58"/>
                  <a:gd name="T9" fmla="*/ 0 h 21"/>
                  <a:gd name="T10" fmla="*/ 0 w 58"/>
                  <a:gd name="T11" fmla="*/ 0 h 21"/>
                  <a:gd name="T12" fmla="*/ 0 w 58"/>
                  <a:gd name="T13" fmla="*/ 0 h 21"/>
                  <a:gd name="T14" fmla="*/ 0 w 58"/>
                  <a:gd name="T15" fmla="*/ 0 h 21"/>
                  <a:gd name="T16" fmla="*/ 0 w 58"/>
                  <a:gd name="T17" fmla="*/ 0 h 21"/>
                  <a:gd name="T18" fmla="*/ 0 w 58"/>
                  <a:gd name="T19" fmla="*/ 0 h 21"/>
                  <a:gd name="T20" fmla="*/ 0 w 58"/>
                  <a:gd name="T21" fmla="*/ 0 h 21"/>
                  <a:gd name="T22" fmla="*/ 0 w 58"/>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21">
                    <a:moveTo>
                      <a:pt x="52" y="7"/>
                    </a:moveTo>
                    <a:lnTo>
                      <a:pt x="51" y="7"/>
                    </a:lnTo>
                    <a:lnTo>
                      <a:pt x="0" y="0"/>
                    </a:lnTo>
                    <a:lnTo>
                      <a:pt x="0" y="14"/>
                    </a:lnTo>
                    <a:lnTo>
                      <a:pt x="51" y="21"/>
                    </a:lnTo>
                    <a:lnTo>
                      <a:pt x="50" y="21"/>
                    </a:lnTo>
                    <a:lnTo>
                      <a:pt x="51" y="21"/>
                    </a:lnTo>
                    <a:lnTo>
                      <a:pt x="57" y="19"/>
                    </a:lnTo>
                    <a:lnTo>
                      <a:pt x="58" y="14"/>
                    </a:lnTo>
                    <a:lnTo>
                      <a:pt x="57" y="9"/>
                    </a:lnTo>
                    <a:lnTo>
                      <a:pt x="51" y="7"/>
                    </a:lnTo>
                    <a:lnTo>
                      <a:pt x="5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1" name="Freeform 1157">
                <a:extLst>
                  <a:ext uri="{FF2B5EF4-FFF2-40B4-BE49-F238E27FC236}">
                    <a16:creationId xmlns:a16="http://schemas.microsoft.com/office/drawing/2014/main" id="{F3C11C7C-3138-40F0-92D2-1A534C56B7B5}"/>
                  </a:ext>
                </a:extLst>
              </p:cNvPr>
              <p:cNvSpPr>
                <a:spLocks/>
              </p:cNvSpPr>
              <p:nvPr/>
            </p:nvSpPr>
            <p:spPr bwMode="auto">
              <a:xfrm>
                <a:off x="2529" y="2952"/>
                <a:ext cx="26" cy="10"/>
              </a:xfrm>
              <a:custGeom>
                <a:avLst/>
                <a:gdLst>
                  <a:gd name="T0" fmla="*/ 1 w 52"/>
                  <a:gd name="T1" fmla="*/ 0 h 21"/>
                  <a:gd name="T2" fmla="*/ 1 w 52"/>
                  <a:gd name="T3" fmla="*/ 0 h 21"/>
                  <a:gd name="T4" fmla="*/ 1 w 52"/>
                  <a:gd name="T5" fmla="*/ 0 h 21"/>
                  <a:gd name="T6" fmla="*/ 0 w 52"/>
                  <a:gd name="T7" fmla="*/ 0 h 21"/>
                  <a:gd name="T8" fmla="*/ 1 w 52"/>
                  <a:gd name="T9" fmla="*/ 0 h 21"/>
                  <a:gd name="T10" fmla="*/ 1 w 52"/>
                  <a:gd name="T11" fmla="*/ 0 h 21"/>
                  <a:gd name="T12" fmla="*/ 1 w 52"/>
                  <a:gd name="T13" fmla="*/ 0 h 21"/>
                  <a:gd name="T14" fmla="*/ 1 w 52"/>
                  <a:gd name="T15" fmla="*/ 0 h 21"/>
                  <a:gd name="T16" fmla="*/ 1 w 52"/>
                  <a:gd name="T17" fmla="*/ 0 h 21"/>
                  <a:gd name="T18" fmla="*/ 1 w 52"/>
                  <a:gd name="T19" fmla="*/ 0 h 21"/>
                  <a:gd name="T20" fmla="*/ 1 w 52"/>
                  <a:gd name="T21" fmla="*/ 0 h 21"/>
                  <a:gd name="T22" fmla="*/ 1 w 52"/>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 h="21">
                    <a:moveTo>
                      <a:pt x="45" y="7"/>
                    </a:moveTo>
                    <a:lnTo>
                      <a:pt x="46" y="7"/>
                    </a:lnTo>
                    <a:lnTo>
                      <a:pt x="2" y="0"/>
                    </a:lnTo>
                    <a:lnTo>
                      <a:pt x="0" y="14"/>
                    </a:lnTo>
                    <a:lnTo>
                      <a:pt x="43" y="21"/>
                    </a:lnTo>
                    <a:lnTo>
                      <a:pt x="45" y="21"/>
                    </a:lnTo>
                    <a:lnTo>
                      <a:pt x="43" y="21"/>
                    </a:lnTo>
                    <a:lnTo>
                      <a:pt x="49" y="20"/>
                    </a:lnTo>
                    <a:lnTo>
                      <a:pt x="52" y="15"/>
                    </a:lnTo>
                    <a:lnTo>
                      <a:pt x="50" y="9"/>
                    </a:lnTo>
                    <a:lnTo>
                      <a:pt x="46" y="7"/>
                    </a:lnTo>
                    <a:lnTo>
                      <a:pt x="4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2" name="Freeform 1158">
                <a:extLst>
                  <a:ext uri="{FF2B5EF4-FFF2-40B4-BE49-F238E27FC236}">
                    <a16:creationId xmlns:a16="http://schemas.microsoft.com/office/drawing/2014/main" id="{2CD9C494-AFE2-4351-8C05-9A5CF36841FA}"/>
                  </a:ext>
                </a:extLst>
              </p:cNvPr>
              <p:cNvSpPr>
                <a:spLocks/>
              </p:cNvSpPr>
              <p:nvPr/>
            </p:nvSpPr>
            <p:spPr bwMode="auto">
              <a:xfrm>
                <a:off x="2552" y="2955"/>
                <a:ext cx="23" cy="10"/>
              </a:xfrm>
              <a:custGeom>
                <a:avLst/>
                <a:gdLst>
                  <a:gd name="T0" fmla="*/ 1 w 46"/>
                  <a:gd name="T1" fmla="*/ 1 h 18"/>
                  <a:gd name="T2" fmla="*/ 1 w 46"/>
                  <a:gd name="T3" fmla="*/ 1 h 18"/>
                  <a:gd name="T4" fmla="*/ 0 w 46"/>
                  <a:gd name="T5" fmla="*/ 0 h 18"/>
                  <a:gd name="T6" fmla="*/ 0 w 46"/>
                  <a:gd name="T7" fmla="*/ 1 h 18"/>
                  <a:gd name="T8" fmla="*/ 1 w 46"/>
                  <a:gd name="T9" fmla="*/ 1 h 18"/>
                  <a:gd name="T10" fmla="*/ 1 w 46"/>
                  <a:gd name="T11" fmla="*/ 1 h 18"/>
                  <a:gd name="T12" fmla="*/ 1 w 46"/>
                  <a:gd name="T13" fmla="*/ 1 h 18"/>
                  <a:gd name="T14" fmla="*/ 1 w 46"/>
                  <a:gd name="T15" fmla="*/ 1 h 18"/>
                  <a:gd name="T16" fmla="*/ 1 w 46"/>
                  <a:gd name="T17" fmla="*/ 1 h 18"/>
                  <a:gd name="T18" fmla="*/ 1 w 46"/>
                  <a:gd name="T19" fmla="*/ 1 h 18"/>
                  <a:gd name="T20" fmla="*/ 1 w 46"/>
                  <a:gd name="T21" fmla="*/ 1 h 18"/>
                  <a:gd name="T22" fmla="*/ 1 w 46"/>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8">
                    <a:moveTo>
                      <a:pt x="40" y="5"/>
                    </a:moveTo>
                    <a:lnTo>
                      <a:pt x="39" y="5"/>
                    </a:lnTo>
                    <a:lnTo>
                      <a:pt x="0" y="0"/>
                    </a:lnTo>
                    <a:lnTo>
                      <a:pt x="0" y="14"/>
                    </a:lnTo>
                    <a:lnTo>
                      <a:pt x="39" y="18"/>
                    </a:lnTo>
                    <a:lnTo>
                      <a:pt x="38" y="18"/>
                    </a:lnTo>
                    <a:lnTo>
                      <a:pt x="39" y="18"/>
                    </a:lnTo>
                    <a:lnTo>
                      <a:pt x="45" y="16"/>
                    </a:lnTo>
                    <a:lnTo>
                      <a:pt x="46" y="11"/>
                    </a:lnTo>
                    <a:lnTo>
                      <a:pt x="45" y="7"/>
                    </a:lnTo>
                    <a:lnTo>
                      <a:pt x="39" y="5"/>
                    </a:lnTo>
                    <a:lnTo>
                      <a:pt x="4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3" name="Freeform 1159">
                <a:extLst>
                  <a:ext uri="{FF2B5EF4-FFF2-40B4-BE49-F238E27FC236}">
                    <a16:creationId xmlns:a16="http://schemas.microsoft.com/office/drawing/2014/main" id="{987E7FCF-89C0-47D5-9FE5-B812730E1B44}"/>
                  </a:ext>
                </a:extLst>
              </p:cNvPr>
              <p:cNvSpPr>
                <a:spLocks/>
              </p:cNvSpPr>
              <p:nvPr/>
            </p:nvSpPr>
            <p:spPr bwMode="auto">
              <a:xfrm>
                <a:off x="2571" y="2958"/>
                <a:ext cx="21" cy="10"/>
              </a:xfrm>
              <a:custGeom>
                <a:avLst/>
                <a:gdLst>
                  <a:gd name="T0" fmla="*/ 1 w 42"/>
                  <a:gd name="T1" fmla="*/ 1 h 20"/>
                  <a:gd name="T2" fmla="*/ 1 w 42"/>
                  <a:gd name="T3" fmla="*/ 1 h 20"/>
                  <a:gd name="T4" fmla="*/ 1 w 42"/>
                  <a:gd name="T5" fmla="*/ 0 h 20"/>
                  <a:gd name="T6" fmla="*/ 0 w 42"/>
                  <a:gd name="T7" fmla="*/ 1 h 20"/>
                  <a:gd name="T8" fmla="*/ 1 w 42"/>
                  <a:gd name="T9" fmla="*/ 1 h 20"/>
                  <a:gd name="T10" fmla="*/ 1 w 42"/>
                  <a:gd name="T11" fmla="*/ 1 h 20"/>
                  <a:gd name="T12" fmla="*/ 1 w 42"/>
                  <a:gd name="T13" fmla="*/ 1 h 20"/>
                  <a:gd name="T14" fmla="*/ 1 w 42"/>
                  <a:gd name="T15" fmla="*/ 1 h 20"/>
                  <a:gd name="T16" fmla="*/ 1 w 42"/>
                  <a:gd name="T17" fmla="*/ 1 h 20"/>
                  <a:gd name="T18" fmla="*/ 1 w 42"/>
                  <a:gd name="T19" fmla="*/ 1 h 20"/>
                  <a:gd name="T20" fmla="*/ 1 w 42"/>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20">
                    <a:moveTo>
                      <a:pt x="37" y="6"/>
                    </a:moveTo>
                    <a:lnTo>
                      <a:pt x="37" y="6"/>
                    </a:lnTo>
                    <a:lnTo>
                      <a:pt x="2" y="0"/>
                    </a:lnTo>
                    <a:lnTo>
                      <a:pt x="0" y="13"/>
                    </a:lnTo>
                    <a:lnTo>
                      <a:pt x="34" y="20"/>
                    </a:lnTo>
                    <a:lnTo>
                      <a:pt x="40" y="19"/>
                    </a:lnTo>
                    <a:lnTo>
                      <a:pt x="42" y="15"/>
                    </a:lnTo>
                    <a:lnTo>
                      <a:pt x="41" y="9"/>
                    </a:lnTo>
                    <a:lnTo>
                      <a:pt x="3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4" name="Freeform 1160">
                <a:extLst>
                  <a:ext uri="{FF2B5EF4-FFF2-40B4-BE49-F238E27FC236}">
                    <a16:creationId xmlns:a16="http://schemas.microsoft.com/office/drawing/2014/main" id="{4343A610-5994-41DD-95BF-D53CCAF5DE5A}"/>
                  </a:ext>
                </a:extLst>
              </p:cNvPr>
              <p:cNvSpPr>
                <a:spLocks/>
              </p:cNvSpPr>
              <p:nvPr/>
            </p:nvSpPr>
            <p:spPr bwMode="auto">
              <a:xfrm>
                <a:off x="2588" y="2961"/>
                <a:ext cx="18" cy="11"/>
              </a:xfrm>
              <a:custGeom>
                <a:avLst/>
                <a:gdLst>
                  <a:gd name="T0" fmla="*/ 1 w 36"/>
                  <a:gd name="T1" fmla="*/ 1 h 21"/>
                  <a:gd name="T2" fmla="*/ 1 w 36"/>
                  <a:gd name="T3" fmla="*/ 1 h 21"/>
                  <a:gd name="T4" fmla="*/ 1 w 36"/>
                  <a:gd name="T5" fmla="*/ 0 h 21"/>
                  <a:gd name="T6" fmla="*/ 0 w 36"/>
                  <a:gd name="T7" fmla="*/ 1 h 21"/>
                  <a:gd name="T8" fmla="*/ 1 w 36"/>
                  <a:gd name="T9" fmla="*/ 1 h 21"/>
                  <a:gd name="T10" fmla="*/ 1 w 36"/>
                  <a:gd name="T11" fmla="*/ 1 h 21"/>
                  <a:gd name="T12" fmla="*/ 1 w 36"/>
                  <a:gd name="T13" fmla="*/ 1 h 21"/>
                  <a:gd name="T14" fmla="*/ 1 w 36"/>
                  <a:gd name="T15" fmla="*/ 1 h 21"/>
                  <a:gd name="T16" fmla="*/ 1 w 36"/>
                  <a:gd name="T17" fmla="*/ 1 h 21"/>
                  <a:gd name="T18" fmla="*/ 1 w 36"/>
                  <a:gd name="T19" fmla="*/ 1 h 21"/>
                  <a:gd name="T20" fmla="*/ 1 w 36"/>
                  <a:gd name="T21" fmla="*/ 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21">
                    <a:moveTo>
                      <a:pt x="30" y="7"/>
                    </a:moveTo>
                    <a:lnTo>
                      <a:pt x="30" y="7"/>
                    </a:lnTo>
                    <a:lnTo>
                      <a:pt x="3" y="0"/>
                    </a:lnTo>
                    <a:lnTo>
                      <a:pt x="0" y="14"/>
                    </a:lnTo>
                    <a:lnTo>
                      <a:pt x="28" y="21"/>
                    </a:lnTo>
                    <a:lnTo>
                      <a:pt x="34" y="20"/>
                    </a:lnTo>
                    <a:lnTo>
                      <a:pt x="36" y="15"/>
                    </a:lnTo>
                    <a:lnTo>
                      <a:pt x="35" y="10"/>
                    </a:lnTo>
                    <a:lnTo>
                      <a:pt x="3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5" name="Freeform 1161">
                <a:extLst>
                  <a:ext uri="{FF2B5EF4-FFF2-40B4-BE49-F238E27FC236}">
                    <a16:creationId xmlns:a16="http://schemas.microsoft.com/office/drawing/2014/main" id="{6713836B-5F53-4085-BD0F-1539CA2068E0}"/>
                  </a:ext>
                </a:extLst>
              </p:cNvPr>
              <p:cNvSpPr>
                <a:spLocks/>
              </p:cNvSpPr>
              <p:nvPr/>
            </p:nvSpPr>
            <p:spPr bwMode="auto">
              <a:xfrm>
                <a:off x="2602" y="2965"/>
                <a:ext cx="18" cy="9"/>
              </a:xfrm>
              <a:custGeom>
                <a:avLst/>
                <a:gdLst>
                  <a:gd name="T0" fmla="*/ 1 w 36"/>
                  <a:gd name="T1" fmla="*/ 0 h 19"/>
                  <a:gd name="T2" fmla="*/ 1 w 36"/>
                  <a:gd name="T3" fmla="*/ 0 h 19"/>
                  <a:gd name="T4" fmla="*/ 1 w 36"/>
                  <a:gd name="T5" fmla="*/ 0 h 19"/>
                  <a:gd name="T6" fmla="*/ 0 w 36"/>
                  <a:gd name="T7" fmla="*/ 0 h 19"/>
                  <a:gd name="T8" fmla="*/ 1 w 36"/>
                  <a:gd name="T9" fmla="*/ 0 h 19"/>
                  <a:gd name="T10" fmla="*/ 1 w 36"/>
                  <a:gd name="T11" fmla="*/ 0 h 19"/>
                  <a:gd name="T12" fmla="*/ 1 w 36"/>
                  <a:gd name="T13" fmla="*/ 0 h 19"/>
                  <a:gd name="T14" fmla="*/ 1 w 36"/>
                  <a:gd name="T15" fmla="*/ 0 h 19"/>
                  <a:gd name="T16" fmla="*/ 1 w 36"/>
                  <a:gd name="T17" fmla="*/ 0 h 19"/>
                  <a:gd name="T18" fmla="*/ 1 w 36"/>
                  <a:gd name="T19" fmla="*/ 0 h 19"/>
                  <a:gd name="T20" fmla="*/ 1 w 36"/>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9">
                    <a:moveTo>
                      <a:pt x="30" y="5"/>
                    </a:moveTo>
                    <a:lnTo>
                      <a:pt x="30" y="5"/>
                    </a:lnTo>
                    <a:lnTo>
                      <a:pt x="2" y="0"/>
                    </a:lnTo>
                    <a:lnTo>
                      <a:pt x="0" y="14"/>
                    </a:lnTo>
                    <a:lnTo>
                      <a:pt x="28" y="19"/>
                    </a:lnTo>
                    <a:lnTo>
                      <a:pt x="33" y="18"/>
                    </a:lnTo>
                    <a:lnTo>
                      <a:pt x="36" y="13"/>
                    </a:lnTo>
                    <a:lnTo>
                      <a:pt x="34" y="7"/>
                    </a:lnTo>
                    <a:lnTo>
                      <a:pt x="3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6" name="Freeform 1162">
                <a:extLst>
                  <a:ext uri="{FF2B5EF4-FFF2-40B4-BE49-F238E27FC236}">
                    <a16:creationId xmlns:a16="http://schemas.microsoft.com/office/drawing/2014/main" id="{183E1004-D900-4AE6-9998-95FB8D67EB54}"/>
                  </a:ext>
                </a:extLst>
              </p:cNvPr>
              <p:cNvSpPr>
                <a:spLocks/>
              </p:cNvSpPr>
              <p:nvPr/>
            </p:nvSpPr>
            <p:spPr bwMode="auto">
              <a:xfrm>
                <a:off x="2616" y="2967"/>
                <a:ext cx="18" cy="10"/>
              </a:xfrm>
              <a:custGeom>
                <a:avLst/>
                <a:gdLst>
                  <a:gd name="T0" fmla="*/ 1 w 35"/>
                  <a:gd name="T1" fmla="*/ 1 h 20"/>
                  <a:gd name="T2" fmla="*/ 1 w 35"/>
                  <a:gd name="T3" fmla="*/ 1 h 20"/>
                  <a:gd name="T4" fmla="*/ 1 w 35"/>
                  <a:gd name="T5" fmla="*/ 0 h 20"/>
                  <a:gd name="T6" fmla="*/ 0 w 35"/>
                  <a:gd name="T7" fmla="*/ 1 h 20"/>
                  <a:gd name="T8" fmla="*/ 1 w 35"/>
                  <a:gd name="T9" fmla="*/ 1 h 20"/>
                  <a:gd name="T10" fmla="*/ 1 w 35"/>
                  <a:gd name="T11" fmla="*/ 1 h 20"/>
                  <a:gd name="T12" fmla="*/ 1 w 35"/>
                  <a:gd name="T13" fmla="*/ 1 h 20"/>
                  <a:gd name="T14" fmla="*/ 1 w 35"/>
                  <a:gd name="T15" fmla="*/ 1 h 20"/>
                  <a:gd name="T16" fmla="*/ 1 w 35"/>
                  <a:gd name="T17" fmla="*/ 1 h 20"/>
                  <a:gd name="T18" fmla="*/ 1 w 35"/>
                  <a:gd name="T19" fmla="*/ 1 h 20"/>
                  <a:gd name="T20" fmla="*/ 1 w 35"/>
                  <a:gd name="T21" fmla="*/ 1 h 20"/>
                  <a:gd name="T22" fmla="*/ 1 w 35"/>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0">
                    <a:moveTo>
                      <a:pt x="28" y="3"/>
                    </a:moveTo>
                    <a:lnTo>
                      <a:pt x="29" y="5"/>
                    </a:lnTo>
                    <a:lnTo>
                      <a:pt x="2" y="0"/>
                    </a:lnTo>
                    <a:lnTo>
                      <a:pt x="0" y="14"/>
                    </a:lnTo>
                    <a:lnTo>
                      <a:pt x="27" y="18"/>
                    </a:lnTo>
                    <a:lnTo>
                      <a:pt x="28" y="20"/>
                    </a:lnTo>
                    <a:lnTo>
                      <a:pt x="27" y="18"/>
                    </a:lnTo>
                    <a:lnTo>
                      <a:pt x="33" y="17"/>
                    </a:lnTo>
                    <a:lnTo>
                      <a:pt x="35" y="13"/>
                    </a:lnTo>
                    <a:lnTo>
                      <a:pt x="34" y="7"/>
                    </a:lnTo>
                    <a:lnTo>
                      <a:pt x="29" y="5"/>
                    </a:lnTo>
                    <a:lnTo>
                      <a:pt x="2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7" name="Freeform 1163">
                <a:extLst>
                  <a:ext uri="{FF2B5EF4-FFF2-40B4-BE49-F238E27FC236}">
                    <a16:creationId xmlns:a16="http://schemas.microsoft.com/office/drawing/2014/main" id="{51ED6994-D78B-4E43-ADF6-0D93E12E99D6}"/>
                  </a:ext>
                </a:extLst>
              </p:cNvPr>
              <p:cNvSpPr>
                <a:spLocks/>
              </p:cNvSpPr>
              <p:nvPr/>
            </p:nvSpPr>
            <p:spPr bwMode="auto">
              <a:xfrm>
                <a:off x="2630" y="2969"/>
                <a:ext cx="18" cy="8"/>
              </a:xfrm>
              <a:custGeom>
                <a:avLst/>
                <a:gdLst>
                  <a:gd name="T0" fmla="*/ 1 w 36"/>
                  <a:gd name="T1" fmla="*/ 0 h 17"/>
                  <a:gd name="T2" fmla="*/ 1 w 36"/>
                  <a:gd name="T3" fmla="*/ 0 h 17"/>
                  <a:gd name="T4" fmla="*/ 0 w 36"/>
                  <a:gd name="T5" fmla="*/ 0 h 17"/>
                  <a:gd name="T6" fmla="*/ 0 w 36"/>
                  <a:gd name="T7" fmla="*/ 0 h 17"/>
                  <a:gd name="T8" fmla="*/ 1 w 36"/>
                  <a:gd name="T9" fmla="*/ 0 h 17"/>
                  <a:gd name="T10" fmla="*/ 1 w 36"/>
                  <a:gd name="T11" fmla="*/ 0 h 17"/>
                  <a:gd name="T12" fmla="*/ 1 w 36"/>
                  <a:gd name="T13" fmla="*/ 0 h 17"/>
                  <a:gd name="T14" fmla="*/ 1 w 36"/>
                  <a:gd name="T15" fmla="*/ 0 h 17"/>
                  <a:gd name="T16" fmla="*/ 1 w 36"/>
                  <a:gd name="T17" fmla="*/ 0 h 17"/>
                  <a:gd name="T18" fmla="*/ 1 w 36"/>
                  <a:gd name="T19" fmla="*/ 0 h 17"/>
                  <a:gd name="T20" fmla="*/ 1 w 36"/>
                  <a:gd name="T21" fmla="*/ 0 h 17"/>
                  <a:gd name="T22" fmla="*/ 1 w 36"/>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17">
                    <a:moveTo>
                      <a:pt x="28" y="2"/>
                    </a:moveTo>
                    <a:lnTo>
                      <a:pt x="28" y="0"/>
                    </a:lnTo>
                    <a:lnTo>
                      <a:pt x="0" y="0"/>
                    </a:lnTo>
                    <a:lnTo>
                      <a:pt x="0" y="17"/>
                    </a:lnTo>
                    <a:lnTo>
                      <a:pt x="28" y="17"/>
                    </a:lnTo>
                    <a:lnTo>
                      <a:pt x="28" y="15"/>
                    </a:lnTo>
                    <a:lnTo>
                      <a:pt x="28" y="17"/>
                    </a:lnTo>
                    <a:lnTo>
                      <a:pt x="34" y="14"/>
                    </a:lnTo>
                    <a:lnTo>
                      <a:pt x="36" y="8"/>
                    </a:lnTo>
                    <a:lnTo>
                      <a:pt x="34" y="3"/>
                    </a:lnTo>
                    <a:lnTo>
                      <a:pt x="28" y="0"/>
                    </a:lnTo>
                    <a:lnTo>
                      <a:pt x="2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8" name="Freeform 1164">
                <a:extLst>
                  <a:ext uri="{FF2B5EF4-FFF2-40B4-BE49-F238E27FC236}">
                    <a16:creationId xmlns:a16="http://schemas.microsoft.com/office/drawing/2014/main" id="{61BA1F36-7610-418D-B956-EF117CADB808}"/>
                  </a:ext>
                </a:extLst>
              </p:cNvPr>
              <p:cNvSpPr>
                <a:spLocks/>
              </p:cNvSpPr>
              <p:nvPr/>
            </p:nvSpPr>
            <p:spPr bwMode="auto">
              <a:xfrm>
                <a:off x="2644" y="2968"/>
                <a:ext cx="18" cy="8"/>
              </a:xfrm>
              <a:custGeom>
                <a:avLst/>
                <a:gdLst>
                  <a:gd name="T0" fmla="*/ 0 w 37"/>
                  <a:gd name="T1" fmla="*/ 0 h 16"/>
                  <a:gd name="T2" fmla="*/ 0 w 37"/>
                  <a:gd name="T3" fmla="*/ 0 h 16"/>
                  <a:gd name="T4" fmla="*/ 0 w 37"/>
                  <a:gd name="T5" fmla="*/ 1 h 16"/>
                  <a:gd name="T6" fmla="*/ 0 w 37"/>
                  <a:gd name="T7" fmla="*/ 1 h 16"/>
                  <a:gd name="T8" fmla="*/ 0 w 37"/>
                  <a:gd name="T9" fmla="*/ 1 h 16"/>
                  <a:gd name="T10" fmla="*/ 0 w 37"/>
                  <a:gd name="T11" fmla="*/ 1 h 16"/>
                  <a:gd name="T12" fmla="*/ 0 w 37"/>
                  <a:gd name="T13" fmla="*/ 1 h 16"/>
                  <a:gd name="T14" fmla="*/ 0 w 37"/>
                  <a:gd name="T15" fmla="*/ 1 h 16"/>
                  <a:gd name="T16" fmla="*/ 0 w 37"/>
                  <a:gd name="T17" fmla="*/ 1 h 16"/>
                  <a:gd name="T18" fmla="*/ 0 w 37"/>
                  <a:gd name="T19" fmla="*/ 1 h 16"/>
                  <a:gd name="T20" fmla="*/ 0 w 37"/>
                  <a:gd name="T21" fmla="*/ 0 h 16"/>
                  <a:gd name="T22" fmla="*/ 0 w 37"/>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16">
                    <a:moveTo>
                      <a:pt x="29" y="0"/>
                    </a:moveTo>
                    <a:lnTo>
                      <a:pt x="30" y="0"/>
                    </a:lnTo>
                    <a:lnTo>
                      <a:pt x="0" y="3"/>
                    </a:lnTo>
                    <a:lnTo>
                      <a:pt x="0" y="16"/>
                    </a:lnTo>
                    <a:lnTo>
                      <a:pt x="30" y="14"/>
                    </a:lnTo>
                    <a:lnTo>
                      <a:pt x="31" y="14"/>
                    </a:lnTo>
                    <a:lnTo>
                      <a:pt x="30" y="14"/>
                    </a:lnTo>
                    <a:lnTo>
                      <a:pt x="36" y="12"/>
                    </a:lnTo>
                    <a:lnTo>
                      <a:pt x="37" y="7"/>
                    </a:lnTo>
                    <a:lnTo>
                      <a:pt x="36" y="3"/>
                    </a:lnTo>
                    <a:lnTo>
                      <a:pt x="30"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9" name="Freeform 1165">
                <a:extLst>
                  <a:ext uri="{FF2B5EF4-FFF2-40B4-BE49-F238E27FC236}">
                    <a16:creationId xmlns:a16="http://schemas.microsoft.com/office/drawing/2014/main" id="{D54ECBC5-61B1-442D-BED1-A4A0CDE41ED2}"/>
                  </a:ext>
                </a:extLst>
              </p:cNvPr>
              <p:cNvSpPr>
                <a:spLocks/>
              </p:cNvSpPr>
              <p:nvPr/>
            </p:nvSpPr>
            <p:spPr bwMode="auto">
              <a:xfrm>
                <a:off x="2658" y="2966"/>
                <a:ext cx="19" cy="9"/>
              </a:xfrm>
              <a:custGeom>
                <a:avLst/>
                <a:gdLst>
                  <a:gd name="T0" fmla="*/ 1 w 38"/>
                  <a:gd name="T1" fmla="*/ 0 h 18"/>
                  <a:gd name="T2" fmla="*/ 1 w 38"/>
                  <a:gd name="T3" fmla="*/ 0 h 18"/>
                  <a:gd name="T4" fmla="*/ 0 w 38"/>
                  <a:gd name="T5" fmla="*/ 1 h 18"/>
                  <a:gd name="T6" fmla="*/ 1 w 38"/>
                  <a:gd name="T7" fmla="*/ 1 h 18"/>
                  <a:gd name="T8" fmla="*/ 1 w 38"/>
                  <a:gd name="T9" fmla="*/ 1 h 18"/>
                  <a:gd name="T10" fmla="*/ 1 w 38"/>
                  <a:gd name="T11" fmla="*/ 1 h 18"/>
                  <a:gd name="T12" fmla="*/ 1 w 38"/>
                  <a:gd name="T13" fmla="*/ 1 h 18"/>
                  <a:gd name="T14" fmla="*/ 1 w 38"/>
                  <a:gd name="T15" fmla="*/ 1 h 18"/>
                  <a:gd name="T16" fmla="*/ 1 w 38"/>
                  <a:gd name="T17" fmla="*/ 1 h 18"/>
                  <a:gd name="T18" fmla="*/ 1 w 38"/>
                  <a:gd name="T19" fmla="*/ 1 h 18"/>
                  <a:gd name="T20" fmla="*/ 1 w 38"/>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18">
                    <a:moveTo>
                      <a:pt x="30" y="0"/>
                    </a:moveTo>
                    <a:lnTo>
                      <a:pt x="30" y="0"/>
                    </a:lnTo>
                    <a:lnTo>
                      <a:pt x="0" y="4"/>
                    </a:lnTo>
                    <a:lnTo>
                      <a:pt x="2" y="18"/>
                    </a:lnTo>
                    <a:lnTo>
                      <a:pt x="32" y="13"/>
                    </a:lnTo>
                    <a:lnTo>
                      <a:pt x="37" y="11"/>
                    </a:lnTo>
                    <a:lnTo>
                      <a:pt x="38" y="5"/>
                    </a:lnTo>
                    <a:lnTo>
                      <a:pt x="36" y="1"/>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0" name="Freeform 1166">
                <a:extLst>
                  <a:ext uri="{FF2B5EF4-FFF2-40B4-BE49-F238E27FC236}">
                    <a16:creationId xmlns:a16="http://schemas.microsoft.com/office/drawing/2014/main" id="{8B5CDB06-A837-41FC-B618-C277793F3FB8}"/>
                  </a:ext>
                </a:extLst>
              </p:cNvPr>
              <p:cNvSpPr>
                <a:spLocks/>
              </p:cNvSpPr>
              <p:nvPr/>
            </p:nvSpPr>
            <p:spPr bwMode="auto">
              <a:xfrm>
                <a:off x="2673" y="2964"/>
                <a:ext cx="18" cy="9"/>
              </a:xfrm>
              <a:custGeom>
                <a:avLst/>
                <a:gdLst>
                  <a:gd name="T0" fmla="*/ 1 w 35"/>
                  <a:gd name="T1" fmla="*/ 0 h 18"/>
                  <a:gd name="T2" fmla="*/ 1 w 35"/>
                  <a:gd name="T3" fmla="*/ 0 h 18"/>
                  <a:gd name="T4" fmla="*/ 0 w 35"/>
                  <a:gd name="T5" fmla="*/ 1 h 18"/>
                  <a:gd name="T6" fmla="*/ 1 w 35"/>
                  <a:gd name="T7" fmla="*/ 1 h 18"/>
                  <a:gd name="T8" fmla="*/ 1 w 35"/>
                  <a:gd name="T9" fmla="*/ 1 h 18"/>
                  <a:gd name="T10" fmla="*/ 1 w 35"/>
                  <a:gd name="T11" fmla="*/ 1 h 18"/>
                  <a:gd name="T12" fmla="*/ 1 w 35"/>
                  <a:gd name="T13" fmla="*/ 1 h 18"/>
                  <a:gd name="T14" fmla="*/ 1 w 35"/>
                  <a:gd name="T15" fmla="*/ 1 h 18"/>
                  <a:gd name="T16" fmla="*/ 1 w 35"/>
                  <a:gd name="T17" fmla="*/ 1 h 18"/>
                  <a:gd name="T18" fmla="*/ 1 w 35"/>
                  <a:gd name="T19" fmla="*/ 1 h 18"/>
                  <a:gd name="T20" fmla="*/ 1 w 35"/>
                  <a:gd name="T21" fmla="*/ 0 h 18"/>
                  <a:gd name="T22" fmla="*/ 1 w 35"/>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18">
                    <a:moveTo>
                      <a:pt x="26" y="0"/>
                    </a:moveTo>
                    <a:lnTo>
                      <a:pt x="27" y="0"/>
                    </a:lnTo>
                    <a:lnTo>
                      <a:pt x="0" y="5"/>
                    </a:lnTo>
                    <a:lnTo>
                      <a:pt x="2" y="18"/>
                    </a:lnTo>
                    <a:lnTo>
                      <a:pt x="30" y="14"/>
                    </a:lnTo>
                    <a:lnTo>
                      <a:pt x="31" y="14"/>
                    </a:lnTo>
                    <a:lnTo>
                      <a:pt x="30" y="14"/>
                    </a:lnTo>
                    <a:lnTo>
                      <a:pt x="34" y="12"/>
                    </a:lnTo>
                    <a:lnTo>
                      <a:pt x="35" y="6"/>
                    </a:lnTo>
                    <a:lnTo>
                      <a:pt x="33" y="1"/>
                    </a:lnTo>
                    <a:lnTo>
                      <a:pt x="27" y="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1" name="Freeform 1167">
                <a:extLst>
                  <a:ext uri="{FF2B5EF4-FFF2-40B4-BE49-F238E27FC236}">
                    <a16:creationId xmlns:a16="http://schemas.microsoft.com/office/drawing/2014/main" id="{14471997-0F40-4D2B-8D9B-15FAC63E72CD}"/>
                  </a:ext>
                </a:extLst>
              </p:cNvPr>
              <p:cNvSpPr>
                <a:spLocks/>
              </p:cNvSpPr>
              <p:nvPr/>
            </p:nvSpPr>
            <p:spPr bwMode="auto">
              <a:xfrm>
                <a:off x="2687" y="2959"/>
                <a:ext cx="18" cy="11"/>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3">
                    <a:moveTo>
                      <a:pt x="28" y="0"/>
                    </a:moveTo>
                    <a:lnTo>
                      <a:pt x="28" y="0"/>
                    </a:lnTo>
                    <a:lnTo>
                      <a:pt x="0" y="9"/>
                    </a:lnTo>
                    <a:lnTo>
                      <a:pt x="5" y="23"/>
                    </a:lnTo>
                    <a:lnTo>
                      <a:pt x="33" y="14"/>
                    </a:lnTo>
                    <a:lnTo>
                      <a:pt x="37" y="10"/>
                    </a:lnTo>
                    <a:lnTo>
                      <a:pt x="37" y="4"/>
                    </a:lnTo>
                    <a:lnTo>
                      <a:pt x="34" y="1"/>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2" name="Freeform 1168">
                <a:extLst>
                  <a:ext uri="{FF2B5EF4-FFF2-40B4-BE49-F238E27FC236}">
                    <a16:creationId xmlns:a16="http://schemas.microsoft.com/office/drawing/2014/main" id="{9CF379D5-F9C1-41AE-991E-64FB29B02DD5}"/>
                  </a:ext>
                </a:extLst>
              </p:cNvPr>
              <p:cNvSpPr>
                <a:spLocks/>
              </p:cNvSpPr>
              <p:nvPr/>
            </p:nvSpPr>
            <p:spPr bwMode="auto">
              <a:xfrm>
                <a:off x="2700" y="2954"/>
                <a:ext cx="19" cy="12"/>
              </a:xfrm>
              <a:custGeom>
                <a:avLst/>
                <a:gdLst>
                  <a:gd name="T0" fmla="*/ 1 w 37"/>
                  <a:gd name="T1" fmla="*/ 0 h 23"/>
                  <a:gd name="T2" fmla="*/ 1 w 37"/>
                  <a:gd name="T3" fmla="*/ 0 h 23"/>
                  <a:gd name="T4" fmla="*/ 0 w 37"/>
                  <a:gd name="T5" fmla="*/ 1 h 23"/>
                  <a:gd name="T6" fmla="*/ 1 w 37"/>
                  <a:gd name="T7" fmla="*/ 1 h 23"/>
                  <a:gd name="T8" fmla="*/ 1 w 37"/>
                  <a:gd name="T9" fmla="*/ 1 h 23"/>
                  <a:gd name="T10" fmla="*/ 1 w 37"/>
                  <a:gd name="T11" fmla="*/ 1 h 23"/>
                  <a:gd name="T12" fmla="*/ 1 w 37"/>
                  <a:gd name="T13" fmla="*/ 1 h 23"/>
                  <a:gd name="T14" fmla="*/ 1 w 37"/>
                  <a:gd name="T15" fmla="*/ 1 h 23"/>
                  <a:gd name="T16" fmla="*/ 1 w 37"/>
                  <a:gd name="T17" fmla="*/ 1 h 23"/>
                  <a:gd name="T18" fmla="*/ 1 w 37"/>
                  <a:gd name="T19" fmla="*/ 1 h 23"/>
                  <a:gd name="T20" fmla="*/ 1 w 3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3">
                    <a:moveTo>
                      <a:pt x="28" y="0"/>
                    </a:moveTo>
                    <a:lnTo>
                      <a:pt x="28" y="0"/>
                    </a:lnTo>
                    <a:lnTo>
                      <a:pt x="0" y="9"/>
                    </a:lnTo>
                    <a:lnTo>
                      <a:pt x="5" y="23"/>
                    </a:lnTo>
                    <a:lnTo>
                      <a:pt x="32" y="13"/>
                    </a:lnTo>
                    <a:lnTo>
                      <a:pt x="37" y="10"/>
                    </a:lnTo>
                    <a:lnTo>
                      <a:pt x="37" y="4"/>
                    </a:lnTo>
                    <a:lnTo>
                      <a:pt x="33" y="1"/>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3" name="Freeform 1169">
                <a:extLst>
                  <a:ext uri="{FF2B5EF4-FFF2-40B4-BE49-F238E27FC236}">
                    <a16:creationId xmlns:a16="http://schemas.microsoft.com/office/drawing/2014/main" id="{10D26FBD-570E-4F7B-B338-5EFFFA32001B}"/>
                  </a:ext>
                </a:extLst>
              </p:cNvPr>
              <p:cNvSpPr>
                <a:spLocks/>
              </p:cNvSpPr>
              <p:nvPr/>
            </p:nvSpPr>
            <p:spPr bwMode="auto">
              <a:xfrm>
                <a:off x="2714" y="2950"/>
                <a:ext cx="18" cy="11"/>
              </a:xfrm>
              <a:custGeom>
                <a:avLst/>
                <a:gdLst>
                  <a:gd name="T0" fmla="*/ 1 w 34"/>
                  <a:gd name="T1" fmla="*/ 0 h 23"/>
                  <a:gd name="T2" fmla="*/ 1 w 34"/>
                  <a:gd name="T3" fmla="*/ 0 h 23"/>
                  <a:gd name="T4" fmla="*/ 0 w 34"/>
                  <a:gd name="T5" fmla="*/ 0 h 23"/>
                  <a:gd name="T6" fmla="*/ 1 w 34"/>
                  <a:gd name="T7" fmla="*/ 0 h 23"/>
                  <a:gd name="T8" fmla="*/ 1 w 34"/>
                  <a:gd name="T9" fmla="*/ 0 h 23"/>
                  <a:gd name="T10" fmla="*/ 1 w 34"/>
                  <a:gd name="T11" fmla="*/ 0 h 23"/>
                  <a:gd name="T12" fmla="*/ 1 w 34"/>
                  <a:gd name="T13" fmla="*/ 0 h 23"/>
                  <a:gd name="T14" fmla="*/ 1 w 34"/>
                  <a:gd name="T15" fmla="*/ 0 h 23"/>
                  <a:gd name="T16" fmla="*/ 1 w 34"/>
                  <a:gd name="T17" fmla="*/ 0 h 23"/>
                  <a:gd name="T18" fmla="*/ 1 w 34"/>
                  <a:gd name="T19" fmla="*/ 0 h 23"/>
                  <a:gd name="T20" fmla="*/ 1 w 34"/>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23">
                    <a:moveTo>
                      <a:pt x="25" y="0"/>
                    </a:moveTo>
                    <a:lnTo>
                      <a:pt x="25" y="0"/>
                    </a:lnTo>
                    <a:lnTo>
                      <a:pt x="0" y="10"/>
                    </a:lnTo>
                    <a:lnTo>
                      <a:pt x="4" y="23"/>
                    </a:lnTo>
                    <a:lnTo>
                      <a:pt x="30" y="14"/>
                    </a:lnTo>
                    <a:lnTo>
                      <a:pt x="34" y="11"/>
                    </a:lnTo>
                    <a:lnTo>
                      <a:pt x="34" y="5"/>
                    </a:lnTo>
                    <a:lnTo>
                      <a:pt x="31" y="2"/>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4" name="Freeform 1170">
                <a:extLst>
                  <a:ext uri="{FF2B5EF4-FFF2-40B4-BE49-F238E27FC236}">
                    <a16:creationId xmlns:a16="http://schemas.microsoft.com/office/drawing/2014/main" id="{7CC90A03-8B54-45DB-9C3C-386D96A6DB7F}"/>
                  </a:ext>
                </a:extLst>
              </p:cNvPr>
              <p:cNvSpPr>
                <a:spLocks/>
              </p:cNvSpPr>
              <p:nvPr/>
            </p:nvSpPr>
            <p:spPr bwMode="auto">
              <a:xfrm>
                <a:off x="2727" y="2944"/>
                <a:ext cx="17" cy="13"/>
              </a:xfrm>
              <a:custGeom>
                <a:avLst/>
                <a:gdLst>
                  <a:gd name="T0" fmla="*/ 1 w 34"/>
                  <a:gd name="T1" fmla="*/ 1 h 25"/>
                  <a:gd name="T2" fmla="*/ 1 w 34"/>
                  <a:gd name="T3" fmla="*/ 0 h 25"/>
                  <a:gd name="T4" fmla="*/ 0 w 34"/>
                  <a:gd name="T5" fmla="*/ 1 h 25"/>
                  <a:gd name="T6" fmla="*/ 1 w 34"/>
                  <a:gd name="T7" fmla="*/ 1 h 25"/>
                  <a:gd name="T8" fmla="*/ 1 w 34"/>
                  <a:gd name="T9" fmla="*/ 1 h 25"/>
                  <a:gd name="T10" fmla="*/ 1 w 34"/>
                  <a:gd name="T11" fmla="*/ 1 h 25"/>
                  <a:gd name="T12" fmla="*/ 1 w 34"/>
                  <a:gd name="T13" fmla="*/ 1 h 25"/>
                  <a:gd name="T14" fmla="*/ 1 w 34"/>
                  <a:gd name="T15" fmla="*/ 1 h 25"/>
                  <a:gd name="T16" fmla="*/ 1 w 34"/>
                  <a:gd name="T17" fmla="*/ 1 h 25"/>
                  <a:gd name="T18" fmla="*/ 1 w 34"/>
                  <a:gd name="T19" fmla="*/ 1 h 25"/>
                  <a:gd name="T20" fmla="*/ 1 w 34"/>
                  <a:gd name="T21" fmla="*/ 0 h 25"/>
                  <a:gd name="T22" fmla="*/ 1 w 34"/>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25">
                    <a:moveTo>
                      <a:pt x="24" y="1"/>
                    </a:moveTo>
                    <a:lnTo>
                      <a:pt x="25" y="0"/>
                    </a:lnTo>
                    <a:lnTo>
                      <a:pt x="0" y="11"/>
                    </a:lnTo>
                    <a:lnTo>
                      <a:pt x="5" y="25"/>
                    </a:lnTo>
                    <a:lnTo>
                      <a:pt x="30" y="14"/>
                    </a:lnTo>
                    <a:lnTo>
                      <a:pt x="31" y="13"/>
                    </a:lnTo>
                    <a:lnTo>
                      <a:pt x="30" y="14"/>
                    </a:lnTo>
                    <a:lnTo>
                      <a:pt x="34" y="10"/>
                    </a:lnTo>
                    <a:lnTo>
                      <a:pt x="34" y="4"/>
                    </a:lnTo>
                    <a:lnTo>
                      <a:pt x="31" y="1"/>
                    </a:lnTo>
                    <a:lnTo>
                      <a:pt x="25" y="0"/>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5" name="Freeform 1171">
                <a:extLst>
                  <a:ext uri="{FF2B5EF4-FFF2-40B4-BE49-F238E27FC236}">
                    <a16:creationId xmlns:a16="http://schemas.microsoft.com/office/drawing/2014/main" id="{78F8076F-FEC8-4DF2-B337-87FF087C1645}"/>
                  </a:ext>
                </a:extLst>
              </p:cNvPr>
              <p:cNvSpPr>
                <a:spLocks/>
              </p:cNvSpPr>
              <p:nvPr/>
            </p:nvSpPr>
            <p:spPr bwMode="auto">
              <a:xfrm>
                <a:off x="2739" y="2937"/>
                <a:ext cx="16" cy="13"/>
              </a:xfrm>
              <a:custGeom>
                <a:avLst/>
                <a:gdLst>
                  <a:gd name="T0" fmla="*/ 1 w 32"/>
                  <a:gd name="T1" fmla="*/ 0 h 27"/>
                  <a:gd name="T2" fmla="*/ 1 w 32"/>
                  <a:gd name="T3" fmla="*/ 0 h 27"/>
                  <a:gd name="T4" fmla="*/ 0 w 32"/>
                  <a:gd name="T5" fmla="*/ 0 h 27"/>
                  <a:gd name="T6" fmla="*/ 1 w 32"/>
                  <a:gd name="T7" fmla="*/ 0 h 27"/>
                  <a:gd name="T8" fmla="*/ 1 w 32"/>
                  <a:gd name="T9" fmla="*/ 0 h 27"/>
                  <a:gd name="T10" fmla="*/ 1 w 32"/>
                  <a:gd name="T11" fmla="*/ 0 h 27"/>
                  <a:gd name="T12" fmla="*/ 1 w 32"/>
                  <a:gd name="T13" fmla="*/ 0 h 27"/>
                  <a:gd name="T14" fmla="*/ 1 w 32"/>
                  <a:gd name="T15" fmla="*/ 0 h 27"/>
                  <a:gd name="T16" fmla="*/ 1 w 32"/>
                  <a:gd name="T17" fmla="*/ 0 h 27"/>
                  <a:gd name="T18" fmla="*/ 1 w 32"/>
                  <a:gd name="T19" fmla="*/ 0 h 27"/>
                  <a:gd name="T20" fmla="*/ 1 w 32"/>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27">
                    <a:moveTo>
                      <a:pt x="23" y="1"/>
                    </a:moveTo>
                    <a:lnTo>
                      <a:pt x="23" y="1"/>
                    </a:lnTo>
                    <a:lnTo>
                      <a:pt x="0" y="15"/>
                    </a:lnTo>
                    <a:lnTo>
                      <a:pt x="7" y="27"/>
                    </a:lnTo>
                    <a:lnTo>
                      <a:pt x="30" y="13"/>
                    </a:lnTo>
                    <a:lnTo>
                      <a:pt x="32" y="8"/>
                    </a:lnTo>
                    <a:lnTo>
                      <a:pt x="32" y="4"/>
                    </a:lnTo>
                    <a:lnTo>
                      <a:pt x="28" y="0"/>
                    </a:lnTo>
                    <a:lnTo>
                      <a:pt x="2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6" name="Freeform 1172">
                <a:extLst>
                  <a:ext uri="{FF2B5EF4-FFF2-40B4-BE49-F238E27FC236}">
                    <a16:creationId xmlns:a16="http://schemas.microsoft.com/office/drawing/2014/main" id="{E2655A44-7F51-4E32-96E8-B641DCDAF314}"/>
                  </a:ext>
                </a:extLst>
              </p:cNvPr>
              <p:cNvSpPr>
                <a:spLocks/>
              </p:cNvSpPr>
              <p:nvPr/>
            </p:nvSpPr>
            <p:spPr bwMode="auto">
              <a:xfrm>
                <a:off x="2751" y="2930"/>
                <a:ext cx="15" cy="13"/>
              </a:xfrm>
              <a:custGeom>
                <a:avLst/>
                <a:gdLst>
                  <a:gd name="T0" fmla="*/ 1 w 30"/>
                  <a:gd name="T1" fmla="*/ 0 h 27"/>
                  <a:gd name="T2" fmla="*/ 1 w 30"/>
                  <a:gd name="T3" fmla="*/ 0 h 27"/>
                  <a:gd name="T4" fmla="*/ 0 w 30"/>
                  <a:gd name="T5" fmla="*/ 0 h 27"/>
                  <a:gd name="T6" fmla="*/ 1 w 30"/>
                  <a:gd name="T7" fmla="*/ 0 h 27"/>
                  <a:gd name="T8" fmla="*/ 1 w 30"/>
                  <a:gd name="T9" fmla="*/ 0 h 27"/>
                  <a:gd name="T10" fmla="*/ 1 w 30"/>
                  <a:gd name="T11" fmla="*/ 0 h 27"/>
                  <a:gd name="T12" fmla="*/ 1 w 30"/>
                  <a:gd name="T13" fmla="*/ 0 h 27"/>
                  <a:gd name="T14" fmla="*/ 1 w 30"/>
                  <a:gd name="T15" fmla="*/ 0 h 27"/>
                  <a:gd name="T16" fmla="*/ 1 w 30"/>
                  <a:gd name="T17" fmla="*/ 0 h 27"/>
                  <a:gd name="T18" fmla="*/ 1 w 30"/>
                  <a:gd name="T19" fmla="*/ 0 h 27"/>
                  <a:gd name="T20" fmla="*/ 1 w 30"/>
                  <a:gd name="T21" fmla="*/ 0 h 27"/>
                  <a:gd name="T22" fmla="*/ 1 w 30"/>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7">
                    <a:moveTo>
                      <a:pt x="20" y="1"/>
                    </a:moveTo>
                    <a:lnTo>
                      <a:pt x="21" y="1"/>
                    </a:lnTo>
                    <a:lnTo>
                      <a:pt x="0" y="15"/>
                    </a:lnTo>
                    <a:lnTo>
                      <a:pt x="7" y="27"/>
                    </a:lnTo>
                    <a:lnTo>
                      <a:pt x="28" y="13"/>
                    </a:lnTo>
                    <a:lnTo>
                      <a:pt x="29" y="13"/>
                    </a:lnTo>
                    <a:lnTo>
                      <a:pt x="28" y="13"/>
                    </a:lnTo>
                    <a:lnTo>
                      <a:pt x="30" y="8"/>
                    </a:lnTo>
                    <a:lnTo>
                      <a:pt x="30" y="4"/>
                    </a:lnTo>
                    <a:lnTo>
                      <a:pt x="25" y="0"/>
                    </a:lnTo>
                    <a:lnTo>
                      <a:pt x="21" y="1"/>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7" name="Freeform 1173">
                <a:extLst>
                  <a:ext uri="{FF2B5EF4-FFF2-40B4-BE49-F238E27FC236}">
                    <a16:creationId xmlns:a16="http://schemas.microsoft.com/office/drawing/2014/main" id="{ACF60089-3D1D-4F5F-9317-5B57222AB4B7}"/>
                  </a:ext>
                </a:extLst>
              </p:cNvPr>
              <p:cNvSpPr>
                <a:spLocks/>
              </p:cNvSpPr>
              <p:nvPr/>
            </p:nvSpPr>
            <p:spPr bwMode="auto">
              <a:xfrm>
                <a:off x="2760" y="2923"/>
                <a:ext cx="15" cy="13"/>
              </a:xfrm>
              <a:custGeom>
                <a:avLst/>
                <a:gdLst>
                  <a:gd name="T0" fmla="*/ 1 w 30"/>
                  <a:gd name="T1" fmla="*/ 0 h 27"/>
                  <a:gd name="T2" fmla="*/ 1 w 30"/>
                  <a:gd name="T3" fmla="*/ 0 h 27"/>
                  <a:gd name="T4" fmla="*/ 0 w 30"/>
                  <a:gd name="T5" fmla="*/ 0 h 27"/>
                  <a:gd name="T6" fmla="*/ 1 w 30"/>
                  <a:gd name="T7" fmla="*/ 0 h 27"/>
                  <a:gd name="T8" fmla="*/ 1 w 30"/>
                  <a:gd name="T9" fmla="*/ 0 h 27"/>
                  <a:gd name="T10" fmla="*/ 1 w 30"/>
                  <a:gd name="T11" fmla="*/ 0 h 27"/>
                  <a:gd name="T12" fmla="*/ 1 w 30"/>
                  <a:gd name="T13" fmla="*/ 0 h 27"/>
                  <a:gd name="T14" fmla="*/ 1 w 30"/>
                  <a:gd name="T15" fmla="*/ 0 h 27"/>
                  <a:gd name="T16" fmla="*/ 1 w 30"/>
                  <a:gd name="T17" fmla="*/ 0 h 27"/>
                  <a:gd name="T18" fmla="*/ 1 w 30"/>
                  <a:gd name="T19" fmla="*/ 0 h 27"/>
                  <a:gd name="T20" fmla="*/ 1 w 30"/>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27">
                    <a:moveTo>
                      <a:pt x="18" y="2"/>
                    </a:moveTo>
                    <a:lnTo>
                      <a:pt x="18" y="2"/>
                    </a:lnTo>
                    <a:lnTo>
                      <a:pt x="0" y="15"/>
                    </a:lnTo>
                    <a:lnTo>
                      <a:pt x="9" y="27"/>
                    </a:lnTo>
                    <a:lnTo>
                      <a:pt x="27" y="13"/>
                    </a:lnTo>
                    <a:lnTo>
                      <a:pt x="30" y="8"/>
                    </a:lnTo>
                    <a:lnTo>
                      <a:pt x="29" y="3"/>
                    </a:lnTo>
                    <a:lnTo>
                      <a:pt x="24" y="0"/>
                    </a:lnTo>
                    <a:lnTo>
                      <a:pt x="1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8" name="Freeform 1174">
                <a:extLst>
                  <a:ext uri="{FF2B5EF4-FFF2-40B4-BE49-F238E27FC236}">
                    <a16:creationId xmlns:a16="http://schemas.microsoft.com/office/drawing/2014/main" id="{87547636-2305-45D4-97D7-713F353F8CC3}"/>
                  </a:ext>
                </a:extLst>
              </p:cNvPr>
              <p:cNvSpPr>
                <a:spLocks/>
              </p:cNvSpPr>
              <p:nvPr/>
            </p:nvSpPr>
            <p:spPr bwMode="auto">
              <a:xfrm>
                <a:off x="2770" y="2916"/>
                <a:ext cx="13" cy="14"/>
              </a:xfrm>
              <a:custGeom>
                <a:avLst/>
                <a:gdLst>
                  <a:gd name="T0" fmla="*/ 0 w 28"/>
                  <a:gd name="T1" fmla="*/ 1 h 26"/>
                  <a:gd name="T2" fmla="*/ 0 w 28"/>
                  <a:gd name="T3" fmla="*/ 1 h 26"/>
                  <a:gd name="T4" fmla="*/ 0 w 28"/>
                  <a:gd name="T5" fmla="*/ 1 h 26"/>
                  <a:gd name="T6" fmla="*/ 0 w 28"/>
                  <a:gd name="T7" fmla="*/ 1 h 26"/>
                  <a:gd name="T8" fmla="*/ 0 w 28"/>
                  <a:gd name="T9" fmla="*/ 1 h 26"/>
                  <a:gd name="T10" fmla="*/ 0 w 28"/>
                  <a:gd name="T11" fmla="*/ 1 h 26"/>
                  <a:gd name="T12" fmla="*/ 0 w 28"/>
                  <a:gd name="T13" fmla="*/ 1 h 26"/>
                  <a:gd name="T14" fmla="*/ 0 w 28"/>
                  <a:gd name="T15" fmla="*/ 1 h 26"/>
                  <a:gd name="T16" fmla="*/ 0 w 28"/>
                  <a:gd name="T17" fmla="*/ 1 h 26"/>
                  <a:gd name="T18" fmla="*/ 0 w 28"/>
                  <a:gd name="T19" fmla="*/ 0 h 26"/>
                  <a:gd name="T20" fmla="*/ 0 w 28"/>
                  <a:gd name="T21" fmla="*/ 1 h 26"/>
                  <a:gd name="T22" fmla="*/ 0 w 28"/>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6">
                    <a:moveTo>
                      <a:pt x="15" y="2"/>
                    </a:moveTo>
                    <a:lnTo>
                      <a:pt x="16" y="1"/>
                    </a:lnTo>
                    <a:lnTo>
                      <a:pt x="0" y="15"/>
                    </a:lnTo>
                    <a:lnTo>
                      <a:pt x="9" y="26"/>
                    </a:lnTo>
                    <a:lnTo>
                      <a:pt x="26" y="12"/>
                    </a:lnTo>
                    <a:lnTo>
                      <a:pt x="27" y="11"/>
                    </a:lnTo>
                    <a:lnTo>
                      <a:pt x="26" y="12"/>
                    </a:lnTo>
                    <a:lnTo>
                      <a:pt x="28" y="8"/>
                    </a:lnTo>
                    <a:lnTo>
                      <a:pt x="27" y="2"/>
                    </a:lnTo>
                    <a:lnTo>
                      <a:pt x="22" y="0"/>
                    </a:lnTo>
                    <a:lnTo>
                      <a:pt x="16" y="1"/>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9" name="Freeform 1175">
                <a:extLst>
                  <a:ext uri="{FF2B5EF4-FFF2-40B4-BE49-F238E27FC236}">
                    <a16:creationId xmlns:a16="http://schemas.microsoft.com/office/drawing/2014/main" id="{A6E93D1A-A2FA-4514-88ED-8734AA8591E8}"/>
                  </a:ext>
                </a:extLst>
              </p:cNvPr>
              <p:cNvSpPr>
                <a:spLocks/>
              </p:cNvSpPr>
              <p:nvPr/>
            </p:nvSpPr>
            <p:spPr bwMode="auto">
              <a:xfrm>
                <a:off x="2777" y="2908"/>
                <a:ext cx="13" cy="14"/>
              </a:xfrm>
              <a:custGeom>
                <a:avLst/>
                <a:gdLst>
                  <a:gd name="T0" fmla="*/ 0 w 27"/>
                  <a:gd name="T1" fmla="*/ 1 h 28"/>
                  <a:gd name="T2" fmla="*/ 0 w 27"/>
                  <a:gd name="T3" fmla="*/ 1 h 28"/>
                  <a:gd name="T4" fmla="*/ 0 w 27"/>
                  <a:gd name="T5" fmla="*/ 1 h 28"/>
                  <a:gd name="T6" fmla="*/ 0 w 27"/>
                  <a:gd name="T7" fmla="*/ 1 h 28"/>
                  <a:gd name="T8" fmla="*/ 0 w 27"/>
                  <a:gd name="T9" fmla="*/ 1 h 28"/>
                  <a:gd name="T10" fmla="*/ 0 w 27"/>
                  <a:gd name="T11" fmla="*/ 1 h 28"/>
                  <a:gd name="T12" fmla="*/ 0 w 27"/>
                  <a:gd name="T13" fmla="*/ 1 h 28"/>
                  <a:gd name="T14" fmla="*/ 0 w 27"/>
                  <a:gd name="T15" fmla="*/ 1 h 28"/>
                  <a:gd name="T16" fmla="*/ 0 w 27"/>
                  <a:gd name="T17" fmla="*/ 1 h 28"/>
                  <a:gd name="T18" fmla="*/ 0 w 27"/>
                  <a:gd name="T19" fmla="*/ 0 h 28"/>
                  <a:gd name="T20" fmla="*/ 0 w 27"/>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28">
                    <a:moveTo>
                      <a:pt x="14" y="3"/>
                    </a:moveTo>
                    <a:lnTo>
                      <a:pt x="14" y="3"/>
                    </a:lnTo>
                    <a:lnTo>
                      <a:pt x="0" y="19"/>
                    </a:lnTo>
                    <a:lnTo>
                      <a:pt x="12" y="28"/>
                    </a:lnTo>
                    <a:lnTo>
                      <a:pt x="25" y="12"/>
                    </a:lnTo>
                    <a:lnTo>
                      <a:pt x="27" y="6"/>
                    </a:lnTo>
                    <a:lnTo>
                      <a:pt x="24" y="2"/>
                    </a:lnTo>
                    <a:lnTo>
                      <a:pt x="19" y="0"/>
                    </a:lnTo>
                    <a:lnTo>
                      <a:pt x="1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0" name="Freeform 1176">
                <a:extLst>
                  <a:ext uri="{FF2B5EF4-FFF2-40B4-BE49-F238E27FC236}">
                    <a16:creationId xmlns:a16="http://schemas.microsoft.com/office/drawing/2014/main" id="{9429779B-D9A7-4B96-A47D-134462C2CE0B}"/>
                  </a:ext>
                </a:extLst>
              </p:cNvPr>
              <p:cNvSpPr>
                <a:spLocks/>
              </p:cNvSpPr>
              <p:nvPr/>
            </p:nvSpPr>
            <p:spPr bwMode="auto">
              <a:xfrm>
                <a:off x="2784" y="2901"/>
                <a:ext cx="12" cy="13"/>
              </a:xfrm>
              <a:custGeom>
                <a:avLst/>
                <a:gdLst>
                  <a:gd name="T0" fmla="*/ 1 w 24"/>
                  <a:gd name="T1" fmla="*/ 1 h 25"/>
                  <a:gd name="T2" fmla="*/ 1 w 24"/>
                  <a:gd name="T3" fmla="*/ 1 h 25"/>
                  <a:gd name="T4" fmla="*/ 0 w 24"/>
                  <a:gd name="T5" fmla="*/ 1 h 25"/>
                  <a:gd name="T6" fmla="*/ 1 w 24"/>
                  <a:gd name="T7" fmla="*/ 1 h 25"/>
                  <a:gd name="T8" fmla="*/ 1 w 24"/>
                  <a:gd name="T9" fmla="*/ 1 h 25"/>
                  <a:gd name="T10" fmla="*/ 1 w 24"/>
                  <a:gd name="T11" fmla="*/ 1 h 25"/>
                  <a:gd name="T12" fmla="*/ 1 w 24"/>
                  <a:gd name="T13" fmla="*/ 1 h 25"/>
                  <a:gd name="T14" fmla="*/ 1 w 24"/>
                  <a:gd name="T15" fmla="*/ 1 h 25"/>
                  <a:gd name="T16" fmla="*/ 1 w 24"/>
                  <a:gd name="T17" fmla="*/ 1 h 25"/>
                  <a:gd name="T18" fmla="*/ 1 w 24"/>
                  <a:gd name="T19" fmla="*/ 0 h 25"/>
                  <a:gd name="T20" fmla="*/ 1 w 24"/>
                  <a:gd name="T21" fmla="*/ 1 h 25"/>
                  <a:gd name="T22" fmla="*/ 1 w 24"/>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5">
                    <a:moveTo>
                      <a:pt x="10" y="3"/>
                    </a:moveTo>
                    <a:lnTo>
                      <a:pt x="11" y="2"/>
                    </a:lnTo>
                    <a:lnTo>
                      <a:pt x="0" y="16"/>
                    </a:lnTo>
                    <a:lnTo>
                      <a:pt x="11" y="25"/>
                    </a:lnTo>
                    <a:lnTo>
                      <a:pt x="23" y="11"/>
                    </a:lnTo>
                    <a:lnTo>
                      <a:pt x="24" y="10"/>
                    </a:lnTo>
                    <a:lnTo>
                      <a:pt x="23" y="11"/>
                    </a:lnTo>
                    <a:lnTo>
                      <a:pt x="24" y="5"/>
                    </a:lnTo>
                    <a:lnTo>
                      <a:pt x="22" y="1"/>
                    </a:lnTo>
                    <a:lnTo>
                      <a:pt x="16" y="0"/>
                    </a:lnTo>
                    <a:lnTo>
                      <a:pt x="11" y="2"/>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1" name="Freeform 1177">
                <a:extLst>
                  <a:ext uri="{FF2B5EF4-FFF2-40B4-BE49-F238E27FC236}">
                    <a16:creationId xmlns:a16="http://schemas.microsoft.com/office/drawing/2014/main" id="{BF726FB9-9B54-4C26-B8E6-B1209CCEFAC1}"/>
                  </a:ext>
                </a:extLst>
              </p:cNvPr>
              <p:cNvSpPr>
                <a:spLocks/>
              </p:cNvSpPr>
              <p:nvPr/>
            </p:nvSpPr>
            <p:spPr bwMode="auto">
              <a:xfrm>
                <a:off x="2789" y="2885"/>
                <a:ext cx="15" cy="21"/>
              </a:xfrm>
              <a:custGeom>
                <a:avLst/>
                <a:gdLst>
                  <a:gd name="T0" fmla="*/ 1 w 30"/>
                  <a:gd name="T1" fmla="*/ 0 h 44"/>
                  <a:gd name="T2" fmla="*/ 1 w 30"/>
                  <a:gd name="T3" fmla="*/ 0 h 44"/>
                  <a:gd name="T4" fmla="*/ 0 w 30"/>
                  <a:gd name="T5" fmla="*/ 0 h 44"/>
                  <a:gd name="T6" fmla="*/ 1 w 30"/>
                  <a:gd name="T7" fmla="*/ 0 h 44"/>
                  <a:gd name="T8" fmla="*/ 1 w 30"/>
                  <a:gd name="T9" fmla="*/ 0 h 44"/>
                  <a:gd name="T10" fmla="*/ 1 w 30"/>
                  <a:gd name="T11" fmla="*/ 0 h 44"/>
                  <a:gd name="T12" fmla="*/ 1 w 30"/>
                  <a:gd name="T13" fmla="*/ 0 h 44"/>
                  <a:gd name="T14" fmla="*/ 1 w 30"/>
                  <a:gd name="T15" fmla="*/ 0 h 44"/>
                  <a:gd name="T16" fmla="*/ 1 w 30"/>
                  <a:gd name="T17" fmla="*/ 0 h 44"/>
                  <a:gd name="T18" fmla="*/ 1 w 30"/>
                  <a:gd name="T19" fmla="*/ 0 h 44"/>
                  <a:gd name="T20" fmla="*/ 1 w 30"/>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44">
                    <a:moveTo>
                      <a:pt x="16" y="5"/>
                    </a:moveTo>
                    <a:lnTo>
                      <a:pt x="16" y="5"/>
                    </a:lnTo>
                    <a:lnTo>
                      <a:pt x="0" y="37"/>
                    </a:lnTo>
                    <a:lnTo>
                      <a:pt x="14" y="44"/>
                    </a:lnTo>
                    <a:lnTo>
                      <a:pt x="30" y="12"/>
                    </a:lnTo>
                    <a:lnTo>
                      <a:pt x="30" y="6"/>
                    </a:lnTo>
                    <a:lnTo>
                      <a:pt x="27" y="1"/>
                    </a:lnTo>
                    <a:lnTo>
                      <a:pt x="21" y="0"/>
                    </a:lnTo>
                    <a:lnTo>
                      <a:pt x="1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2" name="Freeform 1178">
                <a:extLst>
                  <a:ext uri="{FF2B5EF4-FFF2-40B4-BE49-F238E27FC236}">
                    <a16:creationId xmlns:a16="http://schemas.microsoft.com/office/drawing/2014/main" id="{D5D5562C-9E11-41BF-B2D1-770F390C41A0}"/>
                  </a:ext>
                </a:extLst>
              </p:cNvPr>
              <p:cNvSpPr>
                <a:spLocks/>
              </p:cNvSpPr>
              <p:nvPr/>
            </p:nvSpPr>
            <p:spPr bwMode="auto">
              <a:xfrm>
                <a:off x="2797" y="2865"/>
                <a:ext cx="18" cy="25"/>
              </a:xfrm>
              <a:custGeom>
                <a:avLst/>
                <a:gdLst>
                  <a:gd name="T0" fmla="*/ 1 w 35"/>
                  <a:gd name="T1" fmla="*/ 0 h 51"/>
                  <a:gd name="T2" fmla="*/ 1 w 35"/>
                  <a:gd name="T3" fmla="*/ 0 h 51"/>
                  <a:gd name="T4" fmla="*/ 0 w 35"/>
                  <a:gd name="T5" fmla="*/ 0 h 51"/>
                  <a:gd name="T6" fmla="*/ 1 w 35"/>
                  <a:gd name="T7" fmla="*/ 0 h 51"/>
                  <a:gd name="T8" fmla="*/ 1 w 35"/>
                  <a:gd name="T9" fmla="*/ 0 h 51"/>
                  <a:gd name="T10" fmla="*/ 1 w 35"/>
                  <a:gd name="T11" fmla="*/ 0 h 51"/>
                  <a:gd name="T12" fmla="*/ 1 w 35"/>
                  <a:gd name="T13" fmla="*/ 0 h 51"/>
                  <a:gd name="T14" fmla="*/ 1 w 35"/>
                  <a:gd name="T15" fmla="*/ 0 h 51"/>
                  <a:gd name="T16" fmla="*/ 1 w 35"/>
                  <a:gd name="T17" fmla="*/ 0 h 51"/>
                  <a:gd name="T18" fmla="*/ 1 w 35"/>
                  <a:gd name="T19" fmla="*/ 0 h 51"/>
                  <a:gd name="T20" fmla="*/ 1 w 35"/>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51">
                    <a:moveTo>
                      <a:pt x="21" y="5"/>
                    </a:moveTo>
                    <a:lnTo>
                      <a:pt x="21" y="5"/>
                    </a:lnTo>
                    <a:lnTo>
                      <a:pt x="0" y="44"/>
                    </a:lnTo>
                    <a:lnTo>
                      <a:pt x="14" y="51"/>
                    </a:lnTo>
                    <a:lnTo>
                      <a:pt x="35" y="12"/>
                    </a:lnTo>
                    <a:lnTo>
                      <a:pt x="35" y="6"/>
                    </a:lnTo>
                    <a:lnTo>
                      <a:pt x="32" y="1"/>
                    </a:lnTo>
                    <a:lnTo>
                      <a:pt x="26" y="0"/>
                    </a:lnTo>
                    <a:lnTo>
                      <a:pt x="2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3" name="Freeform 1179">
                <a:extLst>
                  <a:ext uri="{FF2B5EF4-FFF2-40B4-BE49-F238E27FC236}">
                    <a16:creationId xmlns:a16="http://schemas.microsoft.com/office/drawing/2014/main" id="{F4AE36E6-5E7E-400A-A54B-92BBC26CD37F}"/>
                  </a:ext>
                </a:extLst>
              </p:cNvPr>
              <p:cNvSpPr>
                <a:spLocks/>
              </p:cNvSpPr>
              <p:nvPr/>
            </p:nvSpPr>
            <p:spPr bwMode="auto">
              <a:xfrm>
                <a:off x="2808" y="2842"/>
                <a:ext cx="19" cy="29"/>
              </a:xfrm>
              <a:custGeom>
                <a:avLst/>
                <a:gdLst>
                  <a:gd name="T0" fmla="*/ 0 w 39"/>
                  <a:gd name="T1" fmla="*/ 1 h 58"/>
                  <a:gd name="T2" fmla="*/ 0 w 39"/>
                  <a:gd name="T3" fmla="*/ 1 h 58"/>
                  <a:gd name="T4" fmla="*/ 0 w 39"/>
                  <a:gd name="T5" fmla="*/ 1 h 58"/>
                  <a:gd name="T6" fmla="*/ 0 w 39"/>
                  <a:gd name="T7" fmla="*/ 1 h 58"/>
                  <a:gd name="T8" fmla="*/ 0 w 39"/>
                  <a:gd name="T9" fmla="*/ 1 h 58"/>
                  <a:gd name="T10" fmla="*/ 0 w 39"/>
                  <a:gd name="T11" fmla="*/ 1 h 58"/>
                  <a:gd name="T12" fmla="*/ 0 w 39"/>
                  <a:gd name="T13" fmla="*/ 1 h 58"/>
                  <a:gd name="T14" fmla="*/ 0 w 39"/>
                  <a:gd name="T15" fmla="*/ 1 h 58"/>
                  <a:gd name="T16" fmla="*/ 0 w 39"/>
                  <a:gd name="T17" fmla="*/ 1 h 58"/>
                  <a:gd name="T18" fmla="*/ 0 w 39"/>
                  <a:gd name="T19" fmla="*/ 0 h 58"/>
                  <a:gd name="T20" fmla="*/ 0 w 39"/>
                  <a:gd name="T21" fmla="*/ 1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58">
                    <a:moveTo>
                      <a:pt x="26" y="5"/>
                    </a:moveTo>
                    <a:lnTo>
                      <a:pt x="26" y="5"/>
                    </a:lnTo>
                    <a:lnTo>
                      <a:pt x="0" y="51"/>
                    </a:lnTo>
                    <a:lnTo>
                      <a:pt x="14" y="58"/>
                    </a:lnTo>
                    <a:lnTo>
                      <a:pt x="39" y="11"/>
                    </a:lnTo>
                    <a:lnTo>
                      <a:pt x="39" y="6"/>
                    </a:lnTo>
                    <a:lnTo>
                      <a:pt x="36" y="1"/>
                    </a:lnTo>
                    <a:lnTo>
                      <a:pt x="30" y="0"/>
                    </a:lnTo>
                    <a:lnTo>
                      <a:pt x="2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4" name="Freeform 1180">
                <a:extLst>
                  <a:ext uri="{FF2B5EF4-FFF2-40B4-BE49-F238E27FC236}">
                    <a16:creationId xmlns:a16="http://schemas.microsoft.com/office/drawing/2014/main" id="{664F35F3-B4B7-47AD-B303-4936DD07B60D}"/>
                  </a:ext>
                </a:extLst>
              </p:cNvPr>
              <p:cNvSpPr>
                <a:spLocks/>
              </p:cNvSpPr>
              <p:nvPr/>
            </p:nvSpPr>
            <p:spPr bwMode="auto">
              <a:xfrm>
                <a:off x="2820" y="2818"/>
                <a:ext cx="20" cy="30"/>
              </a:xfrm>
              <a:custGeom>
                <a:avLst/>
                <a:gdLst>
                  <a:gd name="T0" fmla="*/ 1 w 39"/>
                  <a:gd name="T1" fmla="*/ 1 h 59"/>
                  <a:gd name="T2" fmla="*/ 1 w 39"/>
                  <a:gd name="T3" fmla="*/ 1 h 59"/>
                  <a:gd name="T4" fmla="*/ 0 w 39"/>
                  <a:gd name="T5" fmla="*/ 1 h 59"/>
                  <a:gd name="T6" fmla="*/ 1 w 39"/>
                  <a:gd name="T7" fmla="*/ 1 h 59"/>
                  <a:gd name="T8" fmla="*/ 1 w 39"/>
                  <a:gd name="T9" fmla="*/ 1 h 59"/>
                  <a:gd name="T10" fmla="*/ 1 w 39"/>
                  <a:gd name="T11" fmla="*/ 1 h 59"/>
                  <a:gd name="T12" fmla="*/ 1 w 39"/>
                  <a:gd name="T13" fmla="*/ 1 h 59"/>
                  <a:gd name="T14" fmla="*/ 1 w 39"/>
                  <a:gd name="T15" fmla="*/ 1 h 59"/>
                  <a:gd name="T16" fmla="*/ 1 w 39"/>
                  <a:gd name="T17" fmla="*/ 1 h 59"/>
                  <a:gd name="T18" fmla="*/ 1 w 39"/>
                  <a:gd name="T19" fmla="*/ 0 h 59"/>
                  <a:gd name="T20" fmla="*/ 1 w 39"/>
                  <a:gd name="T21" fmla="*/ 1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59">
                    <a:moveTo>
                      <a:pt x="25" y="4"/>
                    </a:moveTo>
                    <a:lnTo>
                      <a:pt x="25" y="4"/>
                    </a:lnTo>
                    <a:lnTo>
                      <a:pt x="0" y="53"/>
                    </a:lnTo>
                    <a:lnTo>
                      <a:pt x="13" y="59"/>
                    </a:lnTo>
                    <a:lnTo>
                      <a:pt x="39" y="11"/>
                    </a:lnTo>
                    <a:lnTo>
                      <a:pt x="39" y="5"/>
                    </a:lnTo>
                    <a:lnTo>
                      <a:pt x="35" y="1"/>
                    </a:lnTo>
                    <a:lnTo>
                      <a:pt x="30" y="0"/>
                    </a:lnTo>
                    <a:lnTo>
                      <a:pt x="2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5" name="Freeform 1181">
                <a:extLst>
                  <a:ext uri="{FF2B5EF4-FFF2-40B4-BE49-F238E27FC236}">
                    <a16:creationId xmlns:a16="http://schemas.microsoft.com/office/drawing/2014/main" id="{A4ABD8BD-FDD3-4E14-A097-045FD072C938}"/>
                  </a:ext>
                </a:extLst>
              </p:cNvPr>
              <p:cNvSpPr>
                <a:spLocks/>
              </p:cNvSpPr>
              <p:nvPr/>
            </p:nvSpPr>
            <p:spPr bwMode="auto">
              <a:xfrm>
                <a:off x="2833" y="2794"/>
                <a:ext cx="21" cy="30"/>
              </a:xfrm>
              <a:custGeom>
                <a:avLst/>
                <a:gdLst>
                  <a:gd name="T0" fmla="*/ 1 w 41"/>
                  <a:gd name="T1" fmla="*/ 1 h 60"/>
                  <a:gd name="T2" fmla="*/ 1 w 41"/>
                  <a:gd name="T3" fmla="*/ 1 h 60"/>
                  <a:gd name="T4" fmla="*/ 0 w 41"/>
                  <a:gd name="T5" fmla="*/ 1 h 60"/>
                  <a:gd name="T6" fmla="*/ 1 w 41"/>
                  <a:gd name="T7" fmla="*/ 1 h 60"/>
                  <a:gd name="T8" fmla="*/ 1 w 41"/>
                  <a:gd name="T9" fmla="*/ 1 h 60"/>
                  <a:gd name="T10" fmla="*/ 1 w 41"/>
                  <a:gd name="T11" fmla="*/ 1 h 60"/>
                  <a:gd name="T12" fmla="*/ 1 w 41"/>
                  <a:gd name="T13" fmla="*/ 1 h 60"/>
                  <a:gd name="T14" fmla="*/ 1 w 41"/>
                  <a:gd name="T15" fmla="*/ 1 h 60"/>
                  <a:gd name="T16" fmla="*/ 1 w 41"/>
                  <a:gd name="T17" fmla="*/ 1 h 60"/>
                  <a:gd name="T18" fmla="*/ 1 w 41"/>
                  <a:gd name="T19" fmla="*/ 0 h 60"/>
                  <a:gd name="T20" fmla="*/ 1 w 41"/>
                  <a:gd name="T21" fmla="*/ 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60">
                    <a:moveTo>
                      <a:pt x="28" y="5"/>
                    </a:moveTo>
                    <a:lnTo>
                      <a:pt x="28" y="5"/>
                    </a:lnTo>
                    <a:lnTo>
                      <a:pt x="0" y="53"/>
                    </a:lnTo>
                    <a:lnTo>
                      <a:pt x="14" y="60"/>
                    </a:lnTo>
                    <a:lnTo>
                      <a:pt x="41" y="12"/>
                    </a:lnTo>
                    <a:lnTo>
                      <a:pt x="41" y="6"/>
                    </a:lnTo>
                    <a:lnTo>
                      <a:pt x="38" y="1"/>
                    </a:lnTo>
                    <a:lnTo>
                      <a:pt x="32" y="0"/>
                    </a:lnTo>
                    <a:lnTo>
                      <a:pt x="2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6" name="Freeform 1182">
                <a:extLst>
                  <a:ext uri="{FF2B5EF4-FFF2-40B4-BE49-F238E27FC236}">
                    <a16:creationId xmlns:a16="http://schemas.microsoft.com/office/drawing/2014/main" id="{56264446-4B4C-4F3D-8065-B2233035725C}"/>
                  </a:ext>
                </a:extLst>
              </p:cNvPr>
              <p:cNvSpPr>
                <a:spLocks/>
              </p:cNvSpPr>
              <p:nvPr/>
            </p:nvSpPr>
            <p:spPr bwMode="auto">
              <a:xfrm>
                <a:off x="2847" y="2768"/>
                <a:ext cx="21" cy="31"/>
              </a:xfrm>
              <a:custGeom>
                <a:avLst/>
                <a:gdLst>
                  <a:gd name="T0" fmla="*/ 1 w 41"/>
                  <a:gd name="T1" fmla="*/ 1 h 62"/>
                  <a:gd name="T2" fmla="*/ 1 w 41"/>
                  <a:gd name="T3" fmla="*/ 1 h 62"/>
                  <a:gd name="T4" fmla="*/ 0 w 41"/>
                  <a:gd name="T5" fmla="*/ 1 h 62"/>
                  <a:gd name="T6" fmla="*/ 1 w 41"/>
                  <a:gd name="T7" fmla="*/ 1 h 62"/>
                  <a:gd name="T8" fmla="*/ 1 w 41"/>
                  <a:gd name="T9" fmla="*/ 1 h 62"/>
                  <a:gd name="T10" fmla="*/ 1 w 41"/>
                  <a:gd name="T11" fmla="*/ 1 h 62"/>
                  <a:gd name="T12" fmla="*/ 1 w 41"/>
                  <a:gd name="T13" fmla="*/ 1 h 62"/>
                  <a:gd name="T14" fmla="*/ 1 w 41"/>
                  <a:gd name="T15" fmla="*/ 1 h 62"/>
                  <a:gd name="T16" fmla="*/ 1 w 41"/>
                  <a:gd name="T17" fmla="*/ 1 h 62"/>
                  <a:gd name="T18" fmla="*/ 1 w 41"/>
                  <a:gd name="T19" fmla="*/ 0 h 62"/>
                  <a:gd name="T20" fmla="*/ 1 w 41"/>
                  <a:gd name="T21" fmla="*/ 1 h 62"/>
                  <a:gd name="T22" fmla="*/ 1 w 41"/>
                  <a:gd name="T23" fmla="*/ 1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62">
                    <a:moveTo>
                      <a:pt x="28" y="4"/>
                    </a:moveTo>
                    <a:lnTo>
                      <a:pt x="27" y="4"/>
                    </a:lnTo>
                    <a:lnTo>
                      <a:pt x="0" y="55"/>
                    </a:lnTo>
                    <a:lnTo>
                      <a:pt x="13" y="62"/>
                    </a:lnTo>
                    <a:lnTo>
                      <a:pt x="41" y="11"/>
                    </a:lnTo>
                    <a:lnTo>
                      <a:pt x="40" y="11"/>
                    </a:lnTo>
                    <a:lnTo>
                      <a:pt x="41" y="11"/>
                    </a:lnTo>
                    <a:lnTo>
                      <a:pt x="41" y="5"/>
                    </a:lnTo>
                    <a:lnTo>
                      <a:pt x="38" y="1"/>
                    </a:lnTo>
                    <a:lnTo>
                      <a:pt x="32" y="0"/>
                    </a:lnTo>
                    <a:lnTo>
                      <a:pt x="27" y="4"/>
                    </a:lnTo>
                    <a:lnTo>
                      <a:pt x="2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7" name="Freeform 1183">
                <a:extLst>
                  <a:ext uri="{FF2B5EF4-FFF2-40B4-BE49-F238E27FC236}">
                    <a16:creationId xmlns:a16="http://schemas.microsoft.com/office/drawing/2014/main" id="{1C2DB8E5-2038-45EA-BB42-A1FE9AAE4E13}"/>
                  </a:ext>
                </a:extLst>
              </p:cNvPr>
              <p:cNvSpPr>
                <a:spLocks/>
              </p:cNvSpPr>
              <p:nvPr/>
            </p:nvSpPr>
            <p:spPr bwMode="auto">
              <a:xfrm>
                <a:off x="2861" y="2746"/>
                <a:ext cx="20" cy="28"/>
              </a:xfrm>
              <a:custGeom>
                <a:avLst/>
                <a:gdLst>
                  <a:gd name="T0" fmla="*/ 0 w 41"/>
                  <a:gd name="T1" fmla="*/ 1 h 55"/>
                  <a:gd name="T2" fmla="*/ 0 w 41"/>
                  <a:gd name="T3" fmla="*/ 1 h 55"/>
                  <a:gd name="T4" fmla="*/ 0 w 41"/>
                  <a:gd name="T5" fmla="*/ 1 h 55"/>
                  <a:gd name="T6" fmla="*/ 0 w 41"/>
                  <a:gd name="T7" fmla="*/ 1 h 55"/>
                  <a:gd name="T8" fmla="*/ 0 w 41"/>
                  <a:gd name="T9" fmla="*/ 1 h 55"/>
                  <a:gd name="T10" fmla="*/ 0 w 41"/>
                  <a:gd name="T11" fmla="*/ 1 h 55"/>
                  <a:gd name="T12" fmla="*/ 0 w 41"/>
                  <a:gd name="T13" fmla="*/ 1 h 55"/>
                  <a:gd name="T14" fmla="*/ 0 w 41"/>
                  <a:gd name="T15" fmla="*/ 1 h 55"/>
                  <a:gd name="T16" fmla="*/ 0 w 41"/>
                  <a:gd name="T17" fmla="*/ 0 h 55"/>
                  <a:gd name="T18" fmla="*/ 0 w 41"/>
                  <a:gd name="T19" fmla="*/ 0 h 55"/>
                  <a:gd name="T20" fmla="*/ 0 w 41"/>
                  <a:gd name="T21" fmla="*/ 1 h 55"/>
                  <a:gd name="T22" fmla="*/ 0 w 41"/>
                  <a:gd name="T23" fmla="*/ 1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5">
                    <a:moveTo>
                      <a:pt x="27" y="2"/>
                    </a:moveTo>
                    <a:lnTo>
                      <a:pt x="28" y="2"/>
                    </a:lnTo>
                    <a:lnTo>
                      <a:pt x="0" y="48"/>
                    </a:lnTo>
                    <a:lnTo>
                      <a:pt x="12" y="55"/>
                    </a:lnTo>
                    <a:lnTo>
                      <a:pt x="40" y="9"/>
                    </a:lnTo>
                    <a:lnTo>
                      <a:pt x="41" y="9"/>
                    </a:lnTo>
                    <a:lnTo>
                      <a:pt x="40" y="9"/>
                    </a:lnTo>
                    <a:lnTo>
                      <a:pt x="41" y="4"/>
                    </a:lnTo>
                    <a:lnTo>
                      <a:pt x="37" y="0"/>
                    </a:lnTo>
                    <a:lnTo>
                      <a:pt x="33" y="0"/>
                    </a:lnTo>
                    <a:lnTo>
                      <a:pt x="28" y="2"/>
                    </a:lnTo>
                    <a:lnTo>
                      <a:pt x="2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8" name="Freeform 1184">
                <a:extLst>
                  <a:ext uri="{FF2B5EF4-FFF2-40B4-BE49-F238E27FC236}">
                    <a16:creationId xmlns:a16="http://schemas.microsoft.com/office/drawing/2014/main" id="{92E453C0-6109-4DFA-8F1D-01AEFC7BAF1E}"/>
                  </a:ext>
                </a:extLst>
              </p:cNvPr>
              <p:cNvSpPr>
                <a:spLocks/>
              </p:cNvSpPr>
              <p:nvPr/>
            </p:nvSpPr>
            <p:spPr bwMode="auto">
              <a:xfrm>
                <a:off x="2874" y="2724"/>
                <a:ext cx="19" cy="27"/>
              </a:xfrm>
              <a:custGeom>
                <a:avLst/>
                <a:gdLst>
                  <a:gd name="T0" fmla="*/ 1 w 37"/>
                  <a:gd name="T1" fmla="*/ 1 h 53"/>
                  <a:gd name="T2" fmla="*/ 1 w 37"/>
                  <a:gd name="T3" fmla="*/ 1 h 53"/>
                  <a:gd name="T4" fmla="*/ 0 w 37"/>
                  <a:gd name="T5" fmla="*/ 1 h 53"/>
                  <a:gd name="T6" fmla="*/ 1 w 37"/>
                  <a:gd name="T7" fmla="*/ 1 h 53"/>
                  <a:gd name="T8" fmla="*/ 1 w 37"/>
                  <a:gd name="T9" fmla="*/ 1 h 53"/>
                  <a:gd name="T10" fmla="*/ 1 w 37"/>
                  <a:gd name="T11" fmla="*/ 1 h 53"/>
                  <a:gd name="T12" fmla="*/ 1 w 37"/>
                  <a:gd name="T13" fmla="*/ 1 h 53"/>
                  <a:gd name="T14" fmla="*/ 1 w 37"/>
                  <a:gd name="T15" fmla="*/ 1 h 53"/>
                  <a:gd name="T16" fmla="*/ 1 w 37"/>
                  <a:gd name="T17" fmla="*/ 1 h 53"/>
                  <a:gd name="T18" fmla="*/ 1 w 37"/>
                  <a:gd name="T19" fmla="*/ 0 h 53"/>
                  <a:gd name="T20" fmla="*/ 1 w 37"/>
                  <a:gd name="T21" fmla="*/ 1 h 53"/>
                  <a:gd name="T22" fmla="*/ 1 w 37"/>
                  <a:gd name="T23" fmla="*/ 1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3">
                    <a:moveTo>
                      <a:pt x="24" y="5"/>
                    </a:moveTo>
                    <a:lnTo>
                      <a:pt x="23" y="5"/>
                    </a:lnTo>
                    <a:lnTo>
                      <a:pt x="0" y="46"/>
                    </a:lnTo>
                    <a:lnTo>
                      <a:pt x="14" y="53"/>
                    </a:lnTo>
                    <a:lnTo>
                      <a:pt x="37" y="11"/>
                    </a:lnTo>
                    <a:lnTo>
                      <a:pt x="36" y="11"/>
                    </a:lnTo>
                    <a:lnTo>
                      <a:pt x="37" y="11"/>
                    </a:lnTo>
                    <a:lnTo>
                      <a:pt x="37" y="6"/>
                    </a:lnTo>
                    <a:lnTo>
                      <a:pt x="33" y="1"/>
                    </a:lnTo>
                    <a:lnTo>
                      <a:pt x="28" y="0"/>
                    </a:lnTo>
                    <a:lnTo>
                      <a:pt x="23" y="5"/>
                    </a:lnTo>
                    <a:lnTo>
                      <a:pt x="2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9" name="Freeform 1185">
                <a:extLst>
                  <a:ext uri="{FF2B5EF4-FFF2-40B4-BE49-F238E27FC236}">
                    <a16:creationId xmlns:a16="http://schemas.microsoft.com/office/drawing/2014/main" id="{68C17B6B-B037-4736-9239-917A777F09D7}"/>
                  </a:ext>
                </a:extLst>
              </p:cNvPr>
              <p:cNvSpPr>
                <a:spLocks/>
              </p:cNvSpPr>
              <p:nvPr/>
            </p:nvSpPr>
            <p:spPr bwMode="auto">
              <a:xfrm>
                <a:off x="2887" y="2716"/>
                <a:ext cx="12" cy="14"/>
              </a:xfrm>
              <a:custGeom>
                <a:avLst/>
                <a:gdLst>
                  <a:gd name="T0" fmla="*/ 1 w 24"/>
                  <a:gd name="T1" fmla="*/ 1 h 27"/>
                  <a:gd name="T2" fmla="*/ 1 w 24"/>
                  <a:gd name="T3" fmla="*/ 1 h 27"/>
                  <a:gd name="T4" fmla="*/ 0 w 24"/>
                  <a:gd name="T5" fmla="*/ 1 h 27"/>
                  <a:gd name="T6" fmla="*/ 1 w 24"/>
                  <a:gd name="T7" fmla="*/ 1 h 27"/>
                  <a:gd name="T8" fmla="*/ 1 w 24"/>
                  <a:gd name="T9" fmla="*/ 1 h 27"/>
                  <a:gd name="T10" fmla="*/ 1 w 24"/>
                  <a:gd name="T11" fmla="*/ 1 h 27"/>
                  <a:gd name="T12" fmla="*/ 1 w 24"/>
                  <a:gd name="T13" fmla="*/ 1 h 27"/>
                  <a:gd name="T14" fmla="*/ 1 w 24"/>
                  <a:gd name="T15" fmla="*/ 1 h 27"/>
                  <a:gd name="T16" fmla="*/ 1 w 24"/>
                  <a:gd name="T17" fmla="*/ 0 h 27"/>
                  <a:gd name="T18" fmla="*/ 1 w 24"/>
                  <a:gd name="T19" fmla="*/ 0 h 27"/>
                  <a:gd name="T20" fmla="*/ 1 w 24"/>
                  <a:gd name="T21" fmla="*/ 1 h 27"/>
                  <a:gd name="T22" fmla="*/ 1 w 24"/>
                  <a:gd name="T23" fmla="*/ 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7">
                    <a:moveTo>
                      <a:pt x="12" y="1"/>
                    </a:moveTo>
                    <a:lnTo>
                      <a:pt x="12" y="2"/>
                    </a:lnTo>
                    <a:lnTo>
                      <a:pt x="0" y="21"/>
                    </a:lnTo>
                    <a:lnTo>
                      <a:pt x="12" y="27"/>
                    </a:lnTo>
                    <a:lnTo>
                      <a:pt x="23" y="9"/>
                    </a:lnTo>
                    <a:lnTo>
                      <a:pt x="23" y="10"/>
                    </a:lnTo>
                    <a:lnTo>
                      <a:pt x="23" y="9"/>
                    </a:lnTo>
                    <a:lnTo>
                      <a:pt x="24" y="4"/>
                    </a:lnTo>
                    <a:lnTo>
                      <a:pt x="21" y="0"/>
                    </a:lnTo>
                    <a:lnTo>
                      <a:pt x="16" y="0"/>
                    </a:lnTo>
                    <a:lnTo>
                      <a:pt x="12" y="2"/>
                    </a:lnTo>
                    <a:lnTo>
                      <a:pt x="1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0" name="Freeform 1186">
                <a:extLst>
                  <a:ext uri="{FF2B5EF4-FFF2-40B4-BE49-F238E27FC236}">
                    <a16:creationId xmlns:a16="http://schemas.microsoft.com/office/drawing/2014/main" id="{15858868-85D5-44ED-801D-5F24BFBD9921}"/>
                  </a:ext>
                </a:extLst>
              </p:cNvPr>
              <p:cNvSpPr>
                <a:spLocks/>
              </p:cNvSpPr>
              <p:nvPr/>
            </p:nvSpPr>
            <p:spPr bwMode="auto">
              <a:xfrm>
                <a:off x="2892" y="2709"/>
                <a:ext cx="12" cy="13"/>
              </a:xfrm>
              <a:custGeom>
                <a:avLst/>
                <a:gdLst>
                  <a:gd name="T0" fmla="*/ 1 w 24"/>
                  <a:gd name="T1" fmla="*/ 1 h 25"/>
                  <a:gd name="T2" fmla="*/ 1 w 24"/>
                  <a:gd name="T3" fmla="*/ 1 h 25"/>
                  <a:gd name="T4" fmla="*/ 0 w 24"/>
                  <a:gd name="T5" fmla="*/ 1 h 25"/>
                  <a:gd name="T6" fmla="*/ 1 w 24"/>
                  <a:gd name="T7" fmla="*/ 1 h 25"/>
                  <a:gd name="T8" fmla="*/ 1 w 24"/>
                  <a:gd name="T9" fmla="*/ 1 h 25"/>
                  <a:gd name="T10" fmla="*/ 1 w 24"/>
                  <a:gd name="T11" fmla="*/ 1 h 25"/>
                  <a:gd name="T12" fmla="*/ 1 w 24"/>
                  <a:gd name="T13" fmla="*/ 1 h 25"/>
                  <a:gd name="T14" fmla="*/ 1 w 24"/>
                  <a:gd name="T15" fmla="*/ 1 h 25"/>
                  <a:gd name="T16" fmla="*/ 1 w 24"/>
                  <a:gd name="T17" fmla="*/ 1 h 25"/>
                  <a:gd name="T18" fmla="*/ 1 w 24"/>
                  <a:gd name="T19" fmla="*/ 0 h 25"/>
                  <a:gd name="T20" fmla="*/ 1 w 24"/>
                  <a:gd name="T21" fmla="*/ 1 h 25"/>
                  <a:gd name="T22" fmla="*/ 1 w 24"/>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5">
                    <a:moveTo>
                      <a:pt x="13" y="1"/>
                    </a:moveTo>
                    <a:lnTo>
                      <a:pt x="11" y="2"/>
                    </a:lnTo>
                    <a:lnTo>
                      <a:pt x="0" y="16"/>
                    </a:lnTo>
                    <a:lnTo>
                      <a:pt x="11" y="25"/>
                    </a:lnTo>
                    <a:lnTo>
                      <a:pt x="23" y="11"/>
                    </a:lnTo>
                    <a:lnTo>
                      <a:pt x="20" y="13"/>
                    </a:lnTo>
                    <a:lnTo>
                      <a:pt x="23" y="11"/>
                    </a:lnTo>
                    <a:lnTo>
                      <a:pt x="24" y="6"/>
                    </a:lnTo>
                    <a:lnTo>
                      <a:pt x="21" y="1"/>
                    </a:lnTo>
                    <a:lnTo>
                      <a:pt x="16" y="0"/>
                    </a:lnTo>
                    <a:lnTo>
                      <a:pt x="11" y="2"/>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1" name="Freeform 1187">
                <a:extLst>
                  <a:ext uri="{FF2B5EF4-FFF2-40B4-BE49-F238E27FC236}">
                    <a16:creationId xmlns:a16="http://schemas.microsoft.com/office/drawing/2014/main" id="{67530E60-5A0B-433C-90D6-61508B250A04}"/>
                  </a:ext>
                </a:extLst>
              </p:cNvPr>
              <p:cNvSpPr>
                <a:spLocks/>
              </p:cNvSpPr>
              <p:nvPr/>
            </p:nvSpPr>
            <p:spPr bwMode="auto">
              <a:xfrm>
                <a:off x="2899" y="2705"/>
                <a:ext cx="11" cy="10"/>
              </a:xfrm>
              <a:custGeom>
                <a:avLst/>
                <a:gdLst>
                  <a:gd name="T0" fmla="*/ 1 w 21"/>
                  <a:gd name="T1" fmla="*/ 0 h 20"/>
                  <a:gd name="T2" fmla="*/ 1 w 21"/>
                  <a:gd name="T3" fmla="*/ 1 h 20"/>
                  <a:gd name="T4" fmla="*/ 0 w 21"/>
                  <a:gd name="T5" fmla="*/ 1 h 20"/>
                  <a:gd name="T6" fmla="*/ 1 w 21"/>
                  <a:gd name="T7" fmla="*/ 1 h 20"/>
                  <a:gd name="T8" fmla="*/ 1 w 21"/>
                  <a:gd name="T9" fmla="*/ 1 h 20"/>
                  <a:gd name="T10" fmla="*/ 1 w 21"/>
                  <a:gd name="T11" fmla="*/ 1 h 20"/>
                  <a:gd name="T12" fmla="*/ 1 w 21"/>
                  <a:gd name="T13" fmla="*/ 1 h 20"/>
                  <a:gd name="T14" fmla="*/ 1 w 21"/>
                  <a:gd name="T15" fmla="*/ 1 h 20"/>
                  <a:gd name="T16" fmla="*/ 1 w 21"/>
                  <a:gd name="T17" fmla="*/ 1 h 20"/>
                  <a:gd name="T18" fmla="*/ 1 w 21"/>
                  <a:gd name="T19" fmla="*/ 0 h 20"/>
                  <a:gd name="T20" fmla="*/ 1 w 21"/>
                  <a:gd name="T21" fmla="*/ 1 h 20"/>
                  <a:gd name="T22" fmla="*/ 1 w 21"/>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20">
                    <a:moveTo>
                      <a:pt x="13" y="0"/>
                    </a:moveTo>
                    <a:lnTo>
                      <a:pt x="12" y="1"/>
                    </a:lnTo>
                    <a:lnTo>
                      <a:pt x="0" y="8"/>
                    </a:lnTo>
                    <a:lnTo>
                      <a:pt x="7" y="20"/>
                    </a:lnTo>
                    <a:lnTo>
                      <a:pt x="19" y="13"/>
                    </a:lnTo>
                    <a:lnTo>
                      <a:pt x="18" y="14"/>
                    </a:lnTo>
                    <a:lnTo>
                      <a:pt x="19" y="13"/>
                    </a:lnTo>
                    <a:lnTo>
                      <a:pt x="21" y="8"/>
                    </a:lnTo>
                    <a:lnTo>
                      <a:pt x="21" y="3"/>
                    </a:lnTo>
                    <a:lnTo>
                      <a:pt x="17" y="0"/>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2" name="Freeform 1188">
                <a:extLst>
                  <a:ext uri="{FF2B5EF4-FFF2-40B4-BE49-F238E27FC236}">
                    <a16:creationId xmlns:a16="http://schemas.microsoft.com/office/drawing/2014/main" id="{B85427FB-6B22-45BB-81A3-031A7343A9D6}"/>
                  </a:ext>
                </a:extLst>
              </p:cNvPr>
              <p:cNvSpPr>
                <a:spLocks/>
              </p:cNvSpPr>
              <p:nvPr/>
            </p:nvSpPr>
            <p:spPr bwMode="auto">
              <a:xfrm>
                <a:off x="2906" y="2703"/>
                <a:ext cx="10" cy="9"/>
              </a:xfrm>
              <a:custGeom>
                <a:avLst/>
                <a:gdLst>
                  <a:gd name="T0" fmla="*/ 0 w 21"/>
                  <a:gd name="T1" fmla="*/ 0 h 19"/>
                  <a:gd name="T2" fmla="*/ 0 w 21"/>
                  <a:gd name="T3" fmla="*/ 0 h 19"/>
                  <a:gd name="T4" fmla="*/ 0 w 21"/>
                  <a:gd name="T5" fmla="*/ 0 h 19"/>
                  <a:gd name="T6" fmla="*/ 0 w 21"/>
                  <a:gd name="T7" fmla="*/ 0 h 19"/>
                  <a:gd name="T8" fmla="*/ 0 w 21"/>
                  <a:gd name="T9" fmla="*/ 0 h 19"/>
                  <a:gd name="T10" fmla="*/ 0 w 21"/>
                  <a:gd name="T11" fmla="*/ 0 h 19"/>
                  <a:gd name="T12" fmla="*/ 0 w 21"/>
                  <a:gd name="T13" fmla="*/ 0 h 19"/>
                  <a:gd name="T14" fmla="*/ 0 w 21"/>
                  <a:gd name="T15" fmla="*/ 0 h 19"/>
                  <a:gd name="T16" fmla="*/ 0 w 21"/>
                  <a:gd name="T17" fmla="*/ 0 h 19"/>
                  <a:gd name="T18" fmla="*/ 0 w 21"/>
                  <a:gd name="T19" fmla="*/ 0 h 19"/>
                  <a:gd name="T20" fmla="*/ 0 w 21"/>
                  <a:gd name="T21" fmla="*/ 0 h 19"/>
                  <a:gd name="T22" fmla="*/ 0 w 21"/>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19">
                    <a:moveTo>
                      <a:pt x="15" y="0"/>
                    </a:moveTo>
                    <a:lnTo>
                      <a:pt x="12" y="0"/>
                    </a:lnTo>
                    <a:lnTo>
                      <a:pt x="0" y="5"/>
                    </a:lnTo>
                    <a:lnTo>
                      <a:pt x="5" y="19"/>
                    </a:lnTo>
                    <a:lnTo>
                      <a:pt x="16" y="14"/>
                    </a:lnTo>
                    <a:lnTo>
                      <a:pt x="13" y="14"/>
                    </a:lnTo>
                    <a:lnTo>
                      <a:pt x="16" y="14"/>
                    </a:lnTo>
                    <a:lnTo>
                      <a:pt x="21" y="11"/>
                    </a:lnTo>
                    <a:lnTo>
                      <a:pt x="21" y="5"/>
                    </a:lnTo>
                    <a:lnTo>
                      <a:pt x="17" y="1"/>
                    </a:lnTo>
                    <a:lnTo>
                      <a:pt x="12"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3" name="Freeform 1189">
                <a:extLst>
                  <a:ext uri="{FF2B5EF4-FFF2-40B4-BE49-F238E27FC236}">
                    <a16:creationId xmlns:a16="http://schemas.microsoft.com/office/drawing/2014/main" id="{E2DB2C4F-3F51-4336-919A-10FE50495086}"/>
                  </a:ext>
                </a:extLst>
              </p:cNvPr>
              <p:cNvSpPr>
                <a:spLocks/>
              </p:cNvSpPr>
              <p:nvPr/>
            </p:nvSpPr>
            <p:spPr bwMode="auto">
              <a:xfrm>
                <a:off x="2912" y="2703"/>
                <a:ext cx="11" cy="8"/>
              </a:xfrm>
              <a:custGeom>
                <a:avLst/>
                <a:gdLst>
                  <a:gd name="T0" fmla="*/ 1 w 22"/>
                  <a:gd name="T1" fmla="*/ 1 h 16"/>
                  <a:gd name="T2" fmla="*/ 1 w 22"/>
                  <a:gd name="T3" fmla="*/ 1 h 16"/>
                  <a:gd name="T4" fmla="*/ 1 w 22"/>
                  <a:gd name="T5" fmla="*/ 0 h 16"/>
                  <a:gd name="T6" fmla="*/ 0 w 22"/>
                  <a:gd name="T7" fmla="*/ 1 h 16"/>
                  <a:gd name="T8" fmla="*/ 1 w 22"/>
                  <a:gd name="T9" fmla="*/ 1 h 16"/>
                  <a:gd name="T10" fmla="*/ 1 w 22"/>
                  <a:gd name="T11" fmla="*/ 1 h 16"/>
                  <a:gd name="T12" fmla="*/ 1 w 22"/>
                  <a:gd name="T13" fmla="*/ 1 h 16"/>
                  <a:gd name="T14" fmla="*/ 1 w 22"/>
                  <a:gd name="T15" fmla="*/ 1 h 16"/>
                  <a:gd name="T16" fmla="*/ 1 w 22"/>
                  <a:gd name="T17" fmla="*/ 1 h 16"/>
                  <a:gd name="T18" fmla="*/ 1 w 22"/>
                  <a:gd name="T19" fmla="*/ 1 h 16"/>
                  <a:gd name="T20" fmla="*/ 1 w 22"/>
                  <a:gd name="T21" fmla="*/ 1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6">
                    <a:moveTo>
                      <a:pt x="16" y="3"/>
                    </a:moveTo>
                    <a:lnTo>
                      <a:pt x="16" y="3"/>
                    </a:lnTo>
                    <a:lnTo>
                      <a:pt x="2" y="0"/>
                    </a:lnTo>
                    <a:lnTo>
                      <a:pt x="0" y="14"/>
                    </a:lnTo>
                    <a:lnTo>
                      <a:pt x="14" y="16"/>
                    </a:lnTo>
                    <a:lnTo>
                      <a:pt x="19" y="15"/>
                    </a:lnTo>
                    <a:lnTo>
                      <a:pt x="22" y="11"/>
                    </a:lnTo>
                    <a:lnTo>
                      <a:pt x="20" y="5"/>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4" name="Freeform 1190">
                <a:extLst>
                  <a:ext uri="{FF2B5EF4-FFF2-40B4-BE49-F238E27FC236}">
                    <a16:creationId xmlns:a16="http://schemas.microsoft.com/office/drawing/2014/main" id="{1B6E8039-273C-4B87-A318-8EA287FDD3FE}"/>
                  </a:ext>
                </a:extLst>
              </p:cNvPr>
              <p:cNvSpPr>
                <a:spLocks/>
              </p:cNvSpPr>
              <p:nvPr/>
            </p:nvSpPr>
            <p:spPr bwMode="auto">
              <a:xfrm>
                <a:off x="2919" y="2704"/>
                <a:ext cx="12" cy="10"/>
              </a:xfrm>
              <a:custGeom>
                <a:avLst/>
                <a:gdLst>
                  <a:gd name="T0" fmla="*/ 1 w 24"/>
                  <a:gd name="T1" fmla="*/ 1 h 18"/>
                  <a:gd name="T2" fmla="*/ 1 w 24"/>
                  <a:gd name="T3" fmla="*/ 1 h 18"/>
                  <a:gd name="T4" fmla="*/ 1 w 24"/>
                  <a:gd name="T5" fmla="*/ 0 h 18"/>
                  <a:gd name="T6" fmla="*/ 0 w 24"/>
                  <a:gd name="T7" fmla="*/ 1 h 18"/>
                  <a:gd name="T8" fmla="*/ 1 w 24"/>
                  <a:gd name="T9" fmla="*/ 1 h 18"/>
                  <a:gd name="T10" fmla="*/ 1 w 24"/>
                  <a:gd name="T11" fmla="*/ 1 h 18"/>
                  <a:gd name="T12" fmla="*/ 1 w 24"/>
                  <a:gd name="T13" fmla="*/ 1 h 18"/>
                  <a:gd name="T14" fmla="*/ 1 w 24"/>
                  <a:gd name="T15" fmla="*/ 1 h 18"/>
                  <a:gd name="T16" fmla="*/ 1 w 24"/>
                  <a:gd name="T17" fmla="*/ 1 h 18"/>
                  <a:gd name="T18" fmla="*/ 1 w 24"/>
                  <a:gd name="T19" fmla="*/ 1 h 18"/>
                  <a:gd name="T20" fmla="*/ 1 w 24"/>
                  <a:gd name="T21" fmla="*/ 1 h 18"/>
                  <a:gd name="T22" fmla="*/ 1 w 24"/>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18">
                    <a:moveTo>
                      <a:pt x="19" y="4"/>
                    </a:moveTo>
                    <a:lnTo>
                      <a:pt x="18" y="4"/>
                    </a:lnTo>
                    <a:lnTo>
                      <a:pt x="2" y="0"/>
                    </a:lnTo>
                    <a:lnTo>
                      <a:pt x="0" y="13"/>
                    </a:lnTo>
                    <a:lnTo>
                      <a:pt x="16" y="18"/>
                    </a:lnTo>
                    <a:lnTo>
                      <a:pt x="15" y="18"/>
                    </a:lnTo>
                    <a:lnTo>
                      <a:pt x="16" y="18"/>
                    </a:lnTo>
                    <a:lnTo>
                      <a:pt x="21" y="17"/>
                    </a:lnTo>
                    <a:lnTo>
                      <a:pt x="24" y="12"/>
                    </a:lnTo>
                    <a:lnTo>
                      <a:pt x="23" y="7"/>
                    </a:lnTo>
                    <a:lnTo>
                      <a:pt x="18" y="4"/>
                    </a:lnTo>
                    <a:lnTo>
                      <a:pt x="1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5" name="Freeform 1191">
                <a:extLst>
                  <a:ext uri="{FF2B5EF4-FFF2-40B4-BE49-F238E27FC236}">
                    <a16:creationId xmlns:a16="http://schemas.microsoft.com/office/drawing/2014/main" id="{F76A78EE-C461-4F1C-9DA4-45BCBAE719E3}"/>
                  </a:ext>
                </a:extLst>
              </p:cNvPr>
              <p:cNvSpPr>
                <a:spLocks/>
              </p:cNvSpPr>
              <p:nvPr/>
            </p:nvSpPr>
            <p:spPr bwMode="auto">
              <a:xfrm>
                <a:off x="2926" y="2707"/>
                <a:ext cx="15" cy="11"/>
              </a:xfrm>
              <a:custGeom>
                <a:avLst/>
                <a:gdLst>
                  <a:gd name="T0" fmla="*/ 1 w 30"/>
                  <a:gd name="T1" fmla="*/ 0 h 23"/>
                  <a:gd name="T2" fmla="*/ 1 w 30"/>
                  <a:gd name="T3" fmla="*/ 0 h 23"/>
                  <a:gd name="T4" fmla="*/ 1 w 30"/>
                  <a:gd name="T5" fmla="*/ 0 h 23"/>
                  <a:gd name="T6" fmla="*/ 0 w 30"/>
                  <a:gd name="T7" fmla="*/ 0 h 23"/>
                  <a:gd name="T8" fmla="*/ 1 w 30"/>
                  <a:gd name="T9" fmla="*/ 0 h 23"/>
                  <a:gd name="T10" fmla="*/ 1 w 30"/>
                  <a:gd name="T11" fmla="*/ 0 h 23"/>
                  <a:gd name="T12" fmla="*/ 1 w 30"/>
                  <a:gd name="T13" fmla="*/ 0 h 23"/>
                  <a:gd name="T14" fmla="*/ 1 w 30"/>
                  <a:gd name="T15" fmla="*/ 0 h 23"/>
                  <a:gd name="T16" fmla="*/ 1 w 30"/>
                  <a:gd name="T17" fmla="*/ 0 h 23"/>
                  <a:gd name="T18" fmla="*/ 1 w 30"/>
                  <a:gd name="T19" fmla="*/ 0 h 23"/>
                  <a:gd name="T20" fmla="*/ 1 w 30"/>
                  <a:gd name="T21" fmla="*/ 0 h 23"/>
                  <a:gd name="T22" fmla="*/ 1 w 30"/>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3">
                    <a:moveTo>
                      <a:pt x="26" y="9"/>
                    </a:moveTo>
                    <a:lnTo>
                      <a:pt x="25" y="9"/>
                    </a:lnTo>
                    <a:lnTo>
                      <a:pt x="4" y="0"/>
                    </a:lnTo>
                    <a:lnTo>
                      <a:pt x="0" y="14"/>
                    </a:lnTo>
                    <a:lnTo>
                      <a:pt x="20" y="23"/>
                    </a:lnTo>
                    <a:lnTo>
                      <a:pt x="19" y="23"/>
                    </a:lnTo>
                    <a:lnTo>
                      <a:pt x="20" y="23"/>
                    </a:lnTo>
                    <a:lnTo>
                      <a:pt x="26" y="22"/>
                    </a:lnTo>
                    <a:lnTo>
                      <a:pt x="30" y="18"/>
                    </a:lnTo>
                    <a:lnTo>
                      <a:pt x="30" y="13"/>
                    </a:lnTo>
                    <a:lnTo>
                      <a:pt x="25" y="9"/>
                    </a:lnTo>
                    <a:lnTo>
                      <a:pt x="2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6" name="Freeform 1192">
                <a:extLst>
                  <a:ext uri="{FF2B5EF4-FFF2-40B4-BE49-F238E27FC236}">
                    <a16:creationId xmlns:a16="http://schemas.microsoft.com/office/drawing/2014/main" id="{AC1E8C08-ACE5-4CC7-8000-009B3135660C}"/>
                  </a:ext>
                </a:extLst>
              </p:cNvPr>
              <p:cNvSpPr>
                <a:spLocks/>
              </p:cNvSpPr>
              <p:nvPr/>
            </p:nvSpPr>
            <p:spPr bwMode="auto">
              <a:xfrm>
                <a:off x="2936" y="2711"/>
                <a:ext cx="20" cy="14"/>
              </a:xfrm>
              <a:custGeom>
                <a:avLst/>
                <a:gdLst>
                  <a:gd name="T0" fmla="*/ 1 w 39"/>
                  <a:gd name="T1" fmla="*/ 1 h 28"/>
                  <a:gd name="T2" fmla="*/ 1 w 39"/>
                  <a:gd name="T3" fmla="*/ 1 h 28"/>
                  <a:gd name="T4" fmla="*/ 1 w 39"/>
                  <a:gd name="T5" fmla="*/ 0 h 28"/>
                  <a:gd name="T6" fmla="*/ 0 w 39"/>
                  <a:gd name="T7" fmla="*/ 1 h 28"/>
                  <a:gd name="T8" fmla="*/ 1 w 39"/>
                  <a:gd name="T9" fmla="*/ 1 h 28"/>
                  <a:gd name="T10" fmla="*/ 1 w 39"/>
                  <a:gd name="T11" fmla="*/ 1 h 28"/>
                  <a:gd name="T12" fmla="*/ 1 w 39"/>
                  <a:gd name="T13" fmla="*/ 1 h 28"/>
                  <a:gd name="T14" fmla="*/ 1 w 39"/>
                  <a:gd name="T15" fmla="*/ 1 h 28"/>
                  <a:gd name="T16" fmla="*/ 1 w 39"/>
                  <a:gd name="T17" fmla="*/ 1 h 28"/>
                  <a:gd name="T18" fmla="*/ 1 w 39"/>
                  <a:gd name="T19" fmla="*/ 1 h 28"/>
                  <a:gd name="T20" fmla="*/ 1 w 39"/>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28">
                    <a:moveTo>
                      <a:pt x="35" y="14"/>
                    </a:moveTo>
                    <a:lnTo>
                      <a:pt x="35" y="14"/>
                    </a:lnTo>
                    <a:lnTo>
                      <a:pt x="7" y="0"/>
                    </a:lnTo>
                    <a:lnTo>
                      <a:pt x="0" y="14"/>
                    </a:lnTo>
                    <a:lnTo>
                      <a:pt x="28" y="28"/>
                    </a:lnTo>
                    <a:lnTo>
                      <a:pt x="34" y="28"/>
                    </a:lnTo>
                    <a:lnTo>
                      <a:pt x="38" y="25"/>
                    </a:lnTo>
                    <a:lnTo>
                      <a:pt x="39" y="19"/>
                    </a:lnTo>
                    <a:lnTo>
                      <a:pt x="3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7" name="Freeform 1193">
                <a:extLst>
                  <a:ext uri="{FF2B5EF4-FFF2-40B4-BE49-F238E27FC236}">
                    <a16:creationId xmlns:a16="http://schemas.microsoft.com/office/drawing/2014/main" id="{B5777B0F-EDD7-4D0E-91F5-EBCCA2ABD981}"/>
                  </a:ext>
                </a:extLst>
              </p:cNvPr>
              <p:cNvSpPr>
                <a:spLocks/>
              </p:cNvSpPr>
              <p:nvPr/>
            </p:nvSpPr>
            <p:spPr bwMode="auto">
              <a:xfrm>
                <a:off x="2950" y="2718"/>
                <a:ext cx="19" cy="15"/>
              </a:xfrm>
              <a:custGeom>
                <a:avLst/>
                <a:gdLst>
                  <a:gd name="T0" fmla="*/ 0 w 39"/>
                  <a:gd name="T1" fmla="*/ 1 h 30"/>
                  <a:gd name="T2" fmla="*/ 0 w 39"/>
                  <a:gd name="T3" fmla="*/ 1 h 30"/>
                  <a:gd name="T4" fmla="*/ 0 w 39"/>
                  <a:gd name="T5" fmla="*/ 0 h 30"/>
                  <a:gd name="T6" fmla="*/ 0 w 39"/>
                  <a:gd name="T7" fmla="*/ 1 h 30"/>
                  <a:gd name="T8" fmla="*/ 0 w 39"/>
                  <a:gd name="T9" fmla="*/ 1 h 30"/>
                  <a:gd name="T10" fmla="*/ 0 w 39"/>
                  <a:gd name="T11" fmla="*/ 1 h 30"/>
                  <a:gd name="T12" fmla="*/ 0 w 39"/>
                  <a:gd name="T13" fmla="*/ 1 h 30"/>
                  <a:gd name="T14" fmla="*/ 0 w 39"/>
                  <a:gd name="T15" fmla="*/ 1 h 30"/>
                  <a:gd name="T16" fmla="*/ 0 w 39"/>
                  <a:gd name="T17" fmla="*/ 1 h 30"/>
                  <a:gd name="T18" fmla="*/ 0 w 39"/>
                  <a:gd name="T19" fmla="*/ 1 h 30"/>
                  <a:gd name="T20" fmla="*/ 0 w 39"/>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0">
                    <a:moveTo>
                      <a:pt x="34" y="16"/>
                    </a:moveTo>
                    <a:lnTo>
                      <a:pt x="34" y="16"/>
                    </a:lnTo>
                    <a:lnTo>
                      <a:pt x="7" y="0"/>
                    </a:lnTo>
                    <a:lnTo>
                      <a:pt x="0" y="14"/>
                    </a:lnTo>
                    <a:lnTo>
                      <a:pt x="27" y="30"/>
                    </a:lnTo>
                    <a:lnTo>
                      <a:pt x="33" y="30"/>
                    </a:lnTo>
                    <a:lnTo>
                      <a:pt x="38" y="27"/>
                    </a:lnTo>
                    <a:lnTo>
                      <a:pt x="39" y="21"/>
                    </a:lnTo>
                    <a:lnTo>
                      <a:pt x="3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8" name="Freeform 1194">
                <a:extLst>
                  <a:ext uri="{FF2B5EF4-FFF2-40B4-BE49-F238E27FC236}">
                    <a16:creationId xmlns:a16="http://schemas.microsoft.com/office/drawing/2014/main" id="{D168F8E7-E5BB-400C-B39D-2AFE9017EA79}"/>
                  </a:ext>
                </a:extLst>
              </p:cNvPr>
              <p:cNvSpPr>
                <a:spLocks/>
              </p:cNvSpPr>
              <p:nvPr/>
            </p:nvSpPr>
            <p:spPr bwMode="auto">
              <a:xfrm>
                <a:off x="2964" y="2726"/>
                <a:ext cx="19" cy="15"/>
              </a:xfrm>
              <a:custGeom>
                <a:avLst/>
                <a:gdLst>
                  <a:gd name="T0" fmla="*/ 0 w 40"/>
                  <a:gd name="T1" fmla="*/ 1 h 30"/>
                  <a:gd name="T2" fmla="*/ 0 w 40"/>
                  <a:gd name="T3" fmla="*/ 1 h 30"/>
                  <a:gd name="T4" fmla="*/ 0 w 40"/>
                  <a:gd name="T5" fmla="*/ 0 h 30"/>
                  <a:gd name="T6" fmla="*/ 0 w 40"/>
                  <a:gd name="T7" fmla="*/ 1 h 30"/>
                  <a:gd name="T8" fmla="*/ 0 w 40"/>
                  <a:gd name="T9" fmla="*/ 1 h 30"/>
                  <a:gd name="T10" fmla="*/ 0 w 40"/>
                  <a:gd name="T11" fmla="*/ 1 h 30"/>
                  <a:gd name="T12" fmla="*/ 0 w 40"/>
                  <a:gd name="T13" fmla="*/ 1 h 30"/>
                  <a:gd name="T14" fmla="*/ 0 w 40"/>
                  <a:gd name="T15" fmla="*/ 1 h 30"/>
                  <a:gd name="T16" fmla="*/ 0 w 40"/>
                  <a:gd name="T17" fmla="*/ 1 h 30"/>
                  <a:gd name="T18" fmla="*/ 0 w 40"/>
                  <a:gd name="T19" fmla="*/ 1 h 30"/>
                  <a:gd name="T20" fmla="*/ 0 w 40"/>
                  <a:gd name="T21" fmla="*/ 1 h 30"/>
                  <a:gd name="T22" fmla="*/ 0 w 40"/>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0">
                    <a:moveTo>
                      <a:pt x="35" y="18"/>
                    </a:moveTo>
                    <a:lnTo>
                      <a:pt x="35" y="17"/>
                    </a:lnTo>
                    <a:lnTo>
                      <a:pt x="7" y="0"/>
                    </a:lnTo>
                    <a:lnTo>
                      <a:pt x="0" y="14"/>
                    </a:lnTo>
                    <a:lnTo>
                      <a:pt x="28" y="30"/>
                    </a:lnTo>
                    <a:lnTo>
                      <a:pt x="28" y="29"/>
                    </a:lnTo>
                    <a:lnTo>
                      <a:pt x="28" y="30"/>
                    </a:lnTo>
                    <a:lnTo>
                      <a:pt x="34" y="30"/>
                    </a:lnTo>
                    <a:lnTo>
                      <a:pt x="38" y="27"/>
                    </a:lnTo>
                    <a:lnTo>
                      <a:pt x="40" y="21"/>
                    </a:lnTo>
                    <a:lnTo>
                      <a:pt x="35" y="17"/>
                    </a:lnTo>
                    <a:lnTo>
                      <a:pt x="3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9" name="Freeform 1195">
                <a:extLst>
                  <a:ext uri="{FF2B5EF4-FFF2-40B4-BE49-F238E27FC236}">
                    <a16:creationId xmlns:a16="http://schemas.microsoft.com/office/drawing/2014/main" id="{4EE404BD-09BB-4CB2-9A08-9A21B18D7FD1}"/>
                  </a:ext>
                </a:extLst>
              </p:cNvPr>
              <p:cNvSpPr>
                <a:spLocks/>
              </p:cNvSpPr>
              <p:nvPr/>
            </p:nvSpPr>
            <p:spPr bwMode="auto">
              <a:xfrm>
                <a:off x="2978" y="2735"/>
                <a:ext cx="17" cy="14"/>
              </a:xfrm>
              <a:custGeom>
                <a:avLst/>
                <a:gdLst>
                  <a:gd name="T0" fmla="*/ 0 w 35"/>
                  <a:gd name="T1" fmla="*/ 1 h 28"/>
                  <a:gd name="T2" fmla="*/ 0 w 35"/>
                  <a:gd name="T3" fmla="*/ 1 h 28"/>
                  <a:gd name="T4" fmla="*/ 0 w 35"/>
                  <a:gd name="T5" fmla="*/ 0 h 28"/>
                  <a:gd name="T6" fmla="*/ 0 w 35"/>
                  <a:gd name="T7" fmla="*/ 1 h 28"/>
                  <a:gd name="T8" fmla="*/ 0 w 35"/>
                  <a:gd name="T9" fmla="*/ 1 h 28"/>
                  <a:gd name="T10" fmla="*/ 0 w 35"/>
                  <a:gd name="T11" fmla="*/ 1 h 28"/>
                  <a:gd name="T12" fmla="*/ 0 w 35"/>
                  <a:gd name="T13" fmla="*/ 1 h 28"/>
                  <a:gd name="T14" fmla="*/ 0 w 35"/>
                  <a:gd name="T15" fmla="*/ 1 h 28"/>
                  <a:gd name="T16" fmla="*/ 0 w 35"/>
                  <a:gd name="T17" fmla="*/ 1 h 28"/>
                  <a:gd name="T18" fmla="*/ 0 w 35"/>
                  <a:gd name="T19" fmla="*/ 1 h 28"/>
                  <a:gd name="T20" fmla="*/ 0 w 35"/>
                  <a:gd name="T21" fmla="*/ 1 h 28"/>
                  <a:gd name="T22" fmla="*/ 0 w 35"/>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8">
                    <a:moveTo>
                      <a:pt x="32" y="15"/>
                    </a:moveTo>
                    <a:lnTo>
                      <a:pt x="32" y="16"/>
                    </a:lnTo>
                    <a:lnTo>
                      <a:pt x="7" y="0"/>
                    </a:lnTo>
                    <a:lnTo>
                      <a:pt x="0" y="11"/>
                    </a:lnTo>
                    <a:lnTo>
                      <a:pt x="25" y="27"/>
                    </a:lnTo>
                    <a:lnTo>
                      <a:pt x="25" y="28"/>
                    </a:lnTo>
                    <a:lnTo>
                      <a:pt x="25" y="27"/>
                    </a:lnTo>
                    <a:lnTo>
                      <a:pt x="30" y="28"/>
                    </a:lnTo>
                    <a:lnTo>
                      <a:pt x="35" y="25"/>
                    </a:lnTo>
                    <a:lnTo>
                      <a:pt x="35" y="20"/>
                    </a:lnTo>
                    <a:lnTo>
                      <a:pt x="32" y="16"/>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0" name="Freeform 1196">
                <a:extLst>
                  <a:ext uri="{FF2B5EF4-FFF2-40B4-BE49-F238E27FC236}">
                    <a16:creationId xmlns:a16="http://schemas.microsoft.com/office/drawing/2014/main" id="{A10BA195-95A3-4919-A5DB-D98006A5AC3E}"/>
                  </a:ext>
                </a:extLst>
              </p:cNvPr>
              <p:cNvSpPr>
                <a:spLocks/>
              </p:cNvSpPr>
              <p:nvPr/>
            </p:nvSpPr>
            <p:spPr bwMode="auto">
              <a:xfrm>
                <a:off x="2990" y="2742"/>
                <a:ext cx="19" cy="14"/>
              </a:xfrm>
              <a:custGeom>
                <a:avLst/>
                <a:gdLst>
                  <a:gd name="T0" fmla="*/ 1 w 37"/>
                  <a:gd name="T1" fmla="*/ 1 h 27"/>
                  <a:gd name="T2" fmla="*/ 1 w 37"/>
                  <a:gd name="T3" fmla="*/ 1 h 27"/>
                  <a:gd name="T4" fmla="*/ 1 w 37"/>
                  <a:gd name="T5" fmla="*/ 0 h 27"/>
                  <a:gd name="T6" fmla="*/ 0 w 37"/>
                  <a:gd name="T7" fmla="*/ 1 h 27"/>
                  <a:gd name="T8" fmla="*/ 1 w 37"/>
                  <a:gd name="T9" fmla="*/ 1 h 27"/>
                  <a:gd name="T10" fmla="*/ 1 w 37"/>
                  <a:gd name="T11" fmla="*/ 1 h 27"/>
                  <a:gd name="T12" fmla="*/ 1 w 37"/>
                  <a:gd name="T13" fmla="*/ 1 h 27"/>
                  <a:gd name="T14" fmla="*/ 1 w 37"/>
                  <a:gd name="T15" fmla="*/ 1 h 27"/>
                  <a:gd name="T16" fmla="*/ 1 w 37"/>
                  <a:gd name="T17" fmla="*/ 1 h 27"/>
                  <a:gd name="T18" fmla="*/ 1 w 37"/>
                  <a:gd name="T19" fmla="*/ 1 h 27"/>
                  <a:gd name="T20" fmla="*/ 1 w 37"/>
                  <a:gd name="T21" fmla="*/ 1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7">
                    <a:moveTo>
                      <a:pt x="33" y="13"/>
                    </a:moveTo>
                    <a:lnTo>
                      <a:pt x="33" y="13"/>
                    </a:lnTo>
                    <a:lnTo>
                      <a:pt x="7" y="0"/>
                    </a:lnTo>
                    <a:lnTo>
                      <a:pt x="0" y="13"/>
                    </a:lnTo>
                    <a:lnTo>
                      <a:pt x="26" y="27"/>
                    </a:lnTo>
                    <a:lnTo>
                      <a:pt x="32" y="27"/>
                    </a:lnTo>
                    <a:lnTo>
                      <a:pt x="36" y="24"/>
                    </a:lnTo>
                    <a:lnTo>
                      <a:pt x="37" y="18"/>
                    </a:lnTo>
                    <a:lnTo>
                      <a:pt x="3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1" name="Freeform 1197">
                <a:extLst>
                  <a:ext uri="{FF2B5EF4-FFF2-40B4-BE49-F238E27FC236}">
                    <a16:creationId xmlns:a16="http://schemas.microsoft.com/office/drawing/2014/main" id="{3E30D603-BF7B-49BC-913A-75D1CD239536}"/>
                  </a:ext>
                </a:extLst>
              </p:cNvPr>
              <p:cNvSpPr>
                <a:spLocks/>
              </p:cNvSpPr>
              <p:nvPr/>
            </p:nvSpPr>
            <p:spPr bwMode="auto">
              <a:xfrm>
                <a:off x="3003" y="2749"/>
                <a:ext cx="18" cy="14"/>
              </a:xfrm>
              <a:custGeom>
                <a:avLst/>
                <a:gdLst>
                  <a:gd name="T0" fmla="*/ 0 w 37"/>
                  <a:gd name="T1" fmla="*/ 1 h 28"/>
                  <a:gd name="T2" fmla="*/ 0 w 37"/>
                  <a:gd name="T3" fmla="*/ 1 h 28"/>
                  <a:gd name="T4" fmla="*/ 0 w 37"/>
                  <a:gd name="T5" fmla="*/ 0 h 28"/>
                  <a:gd name="T6" fmla="*/ 0 w 37"/>
                  <a:gd name="T7" fmla="*/ 1 h 28"/>
                  <a:gd name="T8" fmla="*/ 0 w 37"/>
                  <a:gd name="T9" fmla="*/ 1 h 28"/>
                  <a:gd name="T10" fmla="*/ 0 w 37"/>
                  <a:gd name="T11" fmla="*/ 1 h 28"/>
                  <a:gd name="T12" fmla="*/ 0 w 37"/>
                  <a:gd name="T13" fmla="*/ 1 h 28"/>
                  <a:gd name="T14" fmla="*/ 0 w 37"/>
                  <a:gd name="T15" fmla="*/ 1 h 28"/>
                  <a:gd name="T16" fmla="*/ 0 w 37"/>
                  <a:gd name="T17" fmla="*/ 1 h 28"/>
                  <a:gd name="T18" fmla="*/ 0 w 37"/>
                  <a:gd name="T19" fmla="*/ 1 h 28"/>
                  <a:gd name="T20" fmla="*/ 0 w 37"/>
                  <a:gd name="T21" fmla="*/ 1 h 28"/>
                  <a:gd name="T22" fmla="*/ 0 w 37"/>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32" y="15"/>
                    </a:moveTo>
                    <a:lnTo>
                      <a:pt x="32" y="14"/>
                    </a:lnTo>
                    <a:lnTo>
                      <a:pt x="7" y="0"/>
                    </a:lnTo>
                    <a:lnTo>
                      <a:pt x="0" y="14"/>
                    </a:lnTo>
                    <a:lnTo>
                      <a:pt x="25" y="28"/>
                    </a:lnTo>
                    <a:lnTo>
                      <a:pt x="25" y="27"/>
                    </a:lnTo>
                    <a:lnTo>
                      <a:pt x="25" y="28"/>
                    </a:lnTo>
                    <a:lnTo>
                      <a:pt x="31" y="28"/>
                    </a:lnTo>
                    <a:lnTo>
                      <a:pt x="36" y="25"/>
                    </a:lnTo>
                    <a:lnTo>
                      <a:pt x="37" y="19"/>
                    </a:lnTo>
                    <a:lnTo>
                      <a:pt x="32" y="14"/>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2" name="Freeform 1198">
                <a:extLst>
                  <a:ext uri="{FF2B5EF4-FFF2-40B4-BE49-F238E27FC236}">
                    <a16:creationId xmlns:a16="http://schemas.microsoft.com/office/drawing/2014/main" id="{78F88EAF-8C8A-48B7-8855-7C212E1EFA51}"/>
                  </a:ext>
                </a:extLst>
              </p:cNvPr>
              <p:cNvSpPr>
                <a:spLocks/>
              </p:cNvSpPr>
              <p:nvPr/>
            </p:nvSpPr>
            <p:spPr bwMode="auto">
              <a:xfrm>
                <a:off x="3016" y="2757"/>
                <a:ext cx="17" cy="14"/>
              </a:xfrm>
              <a:custGeom>
                <a:avLst/>
                <a:gdLst>
                  <a:gd name="T0" fmla="*/ 0 w 35"/>
                  <a:gd name="T1" fmla="*/ 0 h 29"/>
                  <a:gd name="T2" fmla="*/ 0 w 35"/>
                  <a:gd name="T3" fmla="*/ 0 h 29"/>
                  <a:gd name="T4" fmla="*/ 0 w 35"/>
                  <a:gd name="T5" fmla="*/ 0 h 29"/>
                  <a:gd name="T6" fmla="*/ 0 w 35"/>
                  <a:gd name="T7" fmla="*/ 0 h 29"/>
                  <a:gd name="T8" fmla="*/ 0 w 35"/>
                  <a:gd name="T9" fmla="*/ 0 h 29"/>
                  <a:gd name="T10" fmla="*/ 0 w 35"/>
                  <a:gd name="T11" fmla="*/ 0 h 29"/>
                  <a:gd name="T12" fmla="*/ 0 w 35"/>
                  <a:gd name="T13" fmla="*/ 0 h 29"/>
                  <a:gd name="T14" fmla="*/ 0 w 35"/>
                  <a:gd name="T15" fmla="*/ 0 h 29"/>
                  <a:gd name="T16" fmla="*/ 0 w 35"/>
                  <a:gd name="T17" fmla="*/ 0 h 29"/>
                  <a:gd name="T18" fmla="*/ 0 w 35"/>
                  <a:gd name="T19" fmla="*/ 0 h 29"/>
                  <a:gd name="T20" fmla="*/ 0 w 35"/>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9">
                    <a:moveTo>
                      <a:pt x="32" y="17"/>
                    </a:moveTo>
                    <a:lnTo>
                      <a:pt x="32" y="17"/>
                    </a:lnTo>
                    <a:lnTo>
                      <a:pt x="7" y="0"/>
                    </a:lnTo>
                    <a:lnTo>
                      <a:pt x="0" y="12"/>
                    </a:lnTo>
                    <a:lnTo>
                      <a:pt x="25" y="28"/>
                    </a:lnTo>
                    <a:lnTo>
                      <a:pt x="30" y="29"/>
                    </a:lnTo>
                    <a:lnTo>
                      <a:pt x="35" y="26"/>
                    </a:lnTo>
                    <a:lnTo>
                      <a:pt x="35" y="21"/>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3" name="Freeform 1199">
                <a:extLst>
                  <a:ext uri="{FF2B5EF4-FFF2-40B4-BE49-F238E27FC236}">
                    <a16:creationId xmlns:a16="http://schemas.microsoft.com/office/drawing/2014/main" id="{4A49F936-AF23-41ED-AC25-52005339E19F}"/>
                  </a:ext>
                </a:extLst>
              </p:cNvPr>
              <p:cNvSpPr>
                <a:spLocks/>
              </p:cNvSpPr>
              <p:nvPr/>
            </p:nvSpPr>
            <p:spPr bwMode="auto">
              <a:xfrm>
                <a:off x="3028" y="2765"/>
                <a:ext cx="16" cy="13"/>
              </a:xfrm>
              <a:custGeom>
                <a:avLst/>
                <a:gdLst>
                  <a:gd name="T0" fmla="*/ 0 w 33"/>
                  <a:gd name="T1" fmla="*/ 1 h 26"/>
                  <a:gd name="T2" fmla="*/ 0 w 33"/>
                  <a:gd name="T3" fmla="*/ 1 h 26"/>
                  <a:gd name="T4" fmla="*/ 0 w 33"/>
                  <a:gd name="T5" fmla="*/ 0 h 26"/>
                  <a:gd name="T6" fmla="*/ 0 w 33"/>
                  <a:gd name="T7" fmla="*/ 1 h 26"/>
                  <a:gd name="T8" fmla="*/ 0 w 33"/>
                  <a:gd name="T9" fmla="*/ 1 h 26"/>
                  <a:gd name="T10" fmla="*/ 0 w 33"/>
                  <a:gd name="T11" fmla="*/ 1 h 26"/>
                  <a:gd name="T12" fmla="*/ 0 w 33"/>
                  <a:gd name="T13" fmla="*/ 1 h 26"/>
                  <a:gd name="T14" fmla="*/ 0 w 33"/>
                  <a:gd name="T15" fmla="*/ 1 h 26"/>
                  <a:gd name="T16" fmla="*/ 0 w 33"/>
                  <a:gd name="T17" fmla="*/ 1 h 26"/>
                  <a:gd name="T18" fmla="*/ 0 w 33"/>
                  <a:gd name="T19" fmla="*/ 1 h 26"/>
                  <a:gd name="T20" fmla="*/ 0 w 33"/>
                  <a:gd name="T21" fmla="*/ 1 h 26"/>
                  <a:gd name="T22" fmla="*/ 0 w 33"/>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6">
                    <a:moveTo>
                      <a:pt x="29" y="12"/>
                    </a:moveTo>
                    <a:lnTo>
                      <a:pt x="30" y="13"/>
                    </a:lnTo>
                    <a:lnTo>
                      <a:pt x="7" y="0"/>
                    </a:lnTo>
                    <a:lnTo>
                      <a:pt x="0" y="11"/>
                    </a:lnTo>
                    <a:lnTo>
                      <a:pt x="24" y="25"/>
                    </a:lnTo>
                    <a:lnTo>
                      <a:pt x="25" y="26"/>
                    </a:lnTo>
                    <a:lnTo>
                      <a:pt x="24" y="25"/>
                    </a:lnTo>
                    <a:lnTo>
                      <a:pt x="28" y="26"/>
                    </a:lnTo>
                    <a:lnTo>
                      <a:pt x="33" y="23"/>
                    </a:lnTo>
                    <a:lnTo>
                      <a:pt x="33" y="18"/>
                    </a:lnTo>
                    <a:lnTo>
                      <a:pt x="30" y="13"/>
                    </a:lnTo>
                    <a:lnTo>
                      <a:pt x="2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4" name="Freeform 1200">
                <a:extLst>
                  <a:ext uri="{FF2B5EF4-FFF2-40B4-BE49-F238E27FC236}">
                    <a16:creationId xmlns:a16="http://schemas.microsoft.com/office/drawing/2014/main" id="{6015F472-737D-467B-AFB0-A0724370E3B6}"/>
                  </a:ext>
                </a:extLst>
              </p:cNvPr>
              <p:cNvSpPr>
                <a:spLocks/>
              </p:cNvSpPr>
              <p:nvPr/>
            </p:nvSpPr>
            <p:spPr bwMode="auto">
              <a:xfrm>
                <a:off x="3040" y="2771"/>
                <a:ext cx="18" cy="13"/>
              </a:xfrm>
              <a:custGeom>
                <a:avLst/>
                <a:gdLst>
                  <a:gd name="T0" fmla="*/ 1 w 34"/>
                  <a:gd name="T1" fmla="*/ 1 h 26"/>
                  <a:gd name="T2" fmla="*/ 1 w 34"/>
                  <a:gd name="T3" fmla="*/ 1 h 26"/>
                  <a:gd name="T4" fmla="*/ 1 w 34"/>
                  <a:gd name="T5" fmla="*/ 0 h 26"/>
                  <a:gd name="T6" fmla="*/ 0 w 34"/>
                  <a:gd name="T7" fmla="*/ 1 h 26"/>
                  <a:gd name="T8" fmla="*/ 1 w 34"/>
                  <a:gd name="T9" fmla="*/ 1 h 26"/>
                  <a:gd name="T10" fmla="*/ 1 w 34"/>
                  <a:gd name="T11" fmla="*/ 1 h 26"/>
                  <a:gd name="T12" fmla="*/ 1 w 34"/>
                  <a:gd name="T13" fmla="*/ 1 h 26"/>
                  <a:gd name="T14" fmla="*/ 1 w 34"/>
                  <a:gd name="T15" fmla="*/ 1 h 26"/>
                  <a:gd name="T16" fmla="*/ 1 w 34"/>
                  <a:gd name="T17" fmla="*/ 1 h 26"/>
                  <a:gd name="T18" fmla="*/ 1 w 34"/>
                  <a:gd name="T19" fmla="*/ 1 h 26"/>
                  <a:gd name="T20" fmla="*/ 1 w 34"/>
                  <a:gd name="T21" fmla="*/ 1 h 26"/>
                  <a:gd name="T22" fmla="*/ 1 w 34"/>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26">
                    <a:moveTo>
                      <a:pt x="31" y="13"/>
                    </a:moveTo>
                    <a:lnTo>
                      <a:pt x="30" y="12"/>
                    </a:lnTo>
                    <a:lnTo>
                      <a:pt x="4" y="0"/>
                    </a:lnTo>
                    <a:lnTo>
                      <a:pt x="0" y="14"/>
                    </a:lnTo>
                    <a:lnTo>
                      <a:pt x="25" y="26"/>
                    </a:lnTo>
                    <a:lnTo>
                      <a:pt x="24" y="24"/>
                    </a:lnTo>
                    <a:lnTo>
                      <a:pt x="25" y="26"/>
                    </a:lnTo>
                    <a:lnTo>
                      <a:pt x="31" y="24"/>
                    </a:lnTo>
                    <a:lnTo>
                      <a:pt x="34" y="20"/>
                    </a:lnTo>
                    <a:lnTo>
                      <a:pt x="34" y="15"/>
                    </a:lnTo>
                    <a:lnTo>
                      <a:pt x="30" y="12"/>
                    </a:lnTo>
                    <a:lnTo>
                      <a:pt x="3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5" name="Freeform 1201">
                <a:extLst>
                  <a:ext uri="{FF2B5EF4-FFF2-40B4-BE49-F238E27FC236}">
                    <a16:creationId xmlns:a16="http://schemas.microsoft.com/office/drawing/2014/main" id="{B6CE2954-3FE6-45F2-9313-7D507F8A4B77}"/>
                  </a:ext>
                </a:extLst>
              </p:cNvPr>
              <p:cNvSpPr>
                <a:spLocks/>
              </p:cNvSpPr>
              <p:nvPr/>
            </p:nvSpPr>
            <p:spPr bwMode="auto">
              <a:xfrm>
                <a:off x="3052" y="2777"/>
                <a:ext cx="17" cy="14"/>
              </a:xfrm>
              <a:custGeom>
                <a:avLst/>
                <a:gdLst>
                  <a:gd name="T0" fmla="*/ 1 w 32"/>
                  <a:gd name="T1" fmla="*/ 1 h 26"/>
                  <a:gd name="T2" fmla="*/ 1 w 32"/>
                  <a:gd name="T3" fmla="*/ 1 h 26"/>
                  <a:gd name="T4" fmla="*/ 1 w 32"/>
                  <a:gd name="T5" fmla="*/ 0 h 26"/>
                  <a:gd name="T6" fmla="*/ 0 w 32"/>
                  <a:gd name="T7" fmla="*/ 1 h 26"/>
                  <a:gd name="T8" fmla="*/ 1 w 32"/>
                  <a:gd name="T9" fmla="*/ 1 h 26"/>
                  <a:gd name="T10" fmla="*/ 1 w 32"/>
                  <a:gd name="T11" fmla="*/ 1 h 26"/>
                  <a:gd name="T12" fmla="*/ 1 w 32"/>
                  <a:gd name="T13" fmla="*/ 1 h 26"/>
                  <a:gd name="T14" fmla="*/ 1 w 32"/>
                  <a:gd name="T15" fmla="*/ 1 h 26"/>
                  <a:gd name="T16" fmla="*/ 1 w 32"/>
                  <a:gd name="T17" fmla="*/ 1 h 26"/>
                  <a:gd name="T18" fmla="*/ 1 w 32"/>
                  <a:gd name="T19" fmla="*/ 1 h 26"/>
                  <a:gd name="T20" fmla="*/ 1 w 32"/>
                  <a:gd name="T21" fmla="*/ 1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26">
                    <a:moveTo>
                      <a:pt x="30" y="14"/>
                    </a:moveTo>
                    <a:lnTo>
                      <a:pt x="30" y="14"/>
                    </a:lnTo>
                    <a:lnTo>
                      <a:pt x="7" y="0"/>
                    </a:lnTo>
                    <a:lnTo>
                      <a:pt x="0" y="11"/>
                    </a:lnTo>
                    <a:lnTo>
                      <a:pt x="23" y="25"/>
                    </a:lnTo>
                    <a:lnTo>
                      <a:pt x="28" y="26"/>
                    </a:lnTo>
                    <a:lnTo>
                      <a:pt x="32" y="23"/>
                    </a:lnTo>
                    <a:lnTo>
                      <a:pt x="32" y="18"/>
                    </a:lnTo>
                    <a:lnTo>
                      <a:pt x="3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6" name="Freeform 1202">
                <a:extLst>
                  <a:ext uri="{FF2B5EF4-FFF2-40B4-BE49-F238E27FC236}">
                    <a16:creationId xmlns:a16="http://schemas.microsoft.com/office/drawing/2014/main" id="{BE036C55-4862-40EA-A793-9B749FCB042E}"/>
                  </a:ext>
                </a:extLst>
              </p:cNvPr>
              <p:cNvSpPr>
                <a:spLocks/>
              </p:cNvSpPr>
              <p:nvPr/>
            </p:nvSpPr>
            <p:spPr bwMode="auto">
              <a:xfrm>
                <a:off x="3064" y="2784"/>
                <a:ext cx="16" cy="14"/>
              </a:xfrm>
              <a:custGeom>
                <a:avLst/>
                <a:gdLst>
                  <a:gd name="T0" fmla="*/ 1 w 32"/>
                  <a:gd name="T1" fmla="*/ 1 h 26"/>
                  <a:gd name="T2" fmla="*/ 1 w 32"/>
                  <a:gd name="T3" fmla="*/ 1 h 26"/>
                  <a:gd name="T4" fmla="*/ 1 w 32"/>
                  <a:gd name="T5" fmla="*/ 0 h 26"/>
                  <a:gd name="T6" fmla="*/ 0 w 32"/>
                  <a:gd name="T7" fmla="*/ 1 h 26"/>
                  <a:gd name="T8" fmla="*/ 1 w 32"/>
                  <a:gd name="T9" fmla="*/ 1 h 26"/>
                  <a:gd name="T10" fmla="*/ 1 w 32"/>
                  <a:gd name="T11" fmla="*/ 1 h 26"/>
                  <a:gd name="T12" fmla="*/ 1 w 32"/>
                  <a:gd name="T13" fmla="*/ 1 h 26"/>
                  <a:gd name="T14" fmla="*/ 1 w 32"/>
                  <a:gd name="T15" fmla="*/ 1 h 26"/>
                  <a:gd name="T16" fmla="*/ 1 w 32"/>
                  <a:gd name="T17" fmla="*/ 1 h 26"/>
                  <a:gd name="T18" fmla="*/ 1 w 32"/>
                  <a:gd name="T19" fmla="*/ 1 h 26"/>
                  <a:gd name="T20" fmla="*/ 1 w 32"/>
                  <a:gd name="T21" fmla="*/ 1 h 26"/>
                  <a:gd name="T22" fmla="*/ 1 w 32"/>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6">
                    <a:moveTo>
                      <a:pt x="30" y="12"/>
                    </a:moveTo>
                    <a:lnTo>
                      <a:pt x="30" y="14"/>
                    </a:lnTo>
                    <a:lnTo>
                      <a:pt x="7" y="0"/>
                    </a:lnTo>
                    <a:lnTo>
                      <a:pt x="0" y="11"/>
                    </a:lnTo>
                    <a:lnTo>
                      <a:pt x="23" y="25"/>
                    </a:lnTo>
                    <a:lnTo>
                      <a:pt x="23" y="26"/>
                    </a:lnTo>
                    <a:lnTo>
                      <a:pt x="23" y="25"/>
                    </a:lnTo>
                    <a:lnTo>
                      <a:pt x="28" y="26"/>
                    </a:lnTo>
                    <a:lnTo>
                      <a:pt x="32" y="23"/>
                    </a:lnTo>
                    <a:lnTo>
                      <a:pt x="32" y="18"/>
                    </a:lnTo>
                    <a:lnTo>
                      <a:pt x="30" y="14"/>
                    </a:lnTo>
                    <a:lnTo>
                      <a:pt x="3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7" name="Freeform 1203">
                <a:extLst>
                  <a:ext uri="{FF2B5EF4-FFF2-40B4-BE49-F238E27FC236}">
                    <a16:creationId xmlns:a16="http://schemas.microsoft.com/office/drawing/2014/main" id="{92931D39-D3CC-4503-BA7A-A4FE60C782EB}"/>
                  </a:ext>
                </a:extLst>
              </p:cNvPr>
              <p:cNvSpPr>
                <a:spLocks/>
              </p:cNvSpPr>
              <p:nvPr/>
            </p:nvSpPr>
            <p:spPr bwMode="auto">
              <a:xfrm>
                <a:off x="3075" y="2791"/>
                <a:ext cx="17" cy="12"/>
              </a:xfrm>
              <a:custGeom>
                <a:avLst/>
                <a:gdLst>
                  <a:gd name="T0" fmla="*/ 1 w 32"/>
                  <a:gd name="T1" fmla="*/ 0 h 26"/>
                  <a:gd name="T2" fmla="*/ 1 w 32"/>
                  <a:gd name="T3" fmla="*/ 0 h 26"/>
                  <a:gd name="T4" fmla="*/ 1 w 32"/>
                  <a:gd name="T5" fmla="*/ 0 h 26"/>
                  <a:gd name="T6" fmla="*/ 0 w 32"/>
                  <a:gd name="T7" fmla="*/ 0 h 26"/>
                  <a:gd name="T8" fmla="*/ 1 w 32"/>
                  <a:gd name="T9" fmla="*/ 0 h 26"/>
                  <a:gd name="T10" fmla="*/ 1 w 32"/>
                  <a:gd name="T11" fmla="*/ 0 h 26"/>
                  <a:gd name="T12" fmla="*/ 1 w 32"/>
                  <a:gd name="T13" fmla="*/ 0 h 26"/>
                  <a:gd name="T14" fmla="*/ 1 w 32"/>
                  <a:gd name="T15" fmla="*/ 0 h 26"/>
                  <a:gd name="T16" fmla="*/ 1 w 32"/>
                  <a:gd name="T17" fmla="*/ 0 h 26"/>
                  <a:gd name="T18" fmla="*/ 1 w 32"/>
                  <a:gd name="T19" fmla="*/ 0 h 26"/>
                  <a:gd name="T20" fmla="*/ 1 w 32"/>
                  <a:gd name="T21" fmla="*/ 0 h 26"/>
                  <a:gd name="T22" fmla="*/ 1 w 32"/>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6">
                    <a:moveTo>
                      <a:pt x="28" y="13"/>
                    </a:moveTo>
                    <a:lnTo>
                      <a:pt x="28" y="12"/>
                    </a:lnTo>
                    <a:lnTo>
                      <a:pt x="7" y="0"/>
                    </a:lnTo>
                    <a:lnTo>
                      <a:pt x="0" y="14"/>
                    </a:lnTo>
                    <a:lnTo>
                      <a:pt x="21" y="26"/>
                    </a:lnTo>
                    <a:lnTo>
                      <a:pt x="21" y="25"/>
                    </a:lnTo>
                    <a:lnTo>
                      <a:pt x="21" y="26"/>
                    </a:lnTo>
                    <a:lnTo>
                      <a:pt x="26" y="26"/>
                    </a:lnTo>
                    <a:lnTo>
                      <a:pt x="31" y="22"/>
                    </a:lnTo>
                    <a:lnTo>
                      <a:pt x="32" y="17"/>
                    </a:lnTo>
                    <a:lnTo>
                      <a:pt x="28" y="12"/>
                    </a:lnTo>
                    <a:lnTo>
                      <a:pt x="2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8" name="Freeform 1204">
                <a:extLst>
                  <a:ext uri="{FF2B5EF4-FFF2-40B4-BE49-F238E27FC236}">
                    <a16:creationId xmlns:a16="http://schemas.microsoft.com/office/drawing/2014/main" id="{91CB8351-4E2F-4098-94C4-1DD86D1E3437}"/>
                  </a:ext>
                </a:extLst>
              </p:cNvPr>
              <p:cNvSpPr>
                <a:spLocks/>
              </p:cNvSpPr>
              <p:nvPr/>
            </p:nvSpPr>
            <p:spPr bwMode="auto">
              <a:xfrm>
                <a:off x="3086" y="2797"/>
                <a:ext cx="16" cy="13"/>
              </a:xfrm>
              <a:custGeom>
                <a:avLst/>
                <a:gdLst>
                  <a:gd name="T0" fmla="*/ 1 w 32"/>
                  <a:gd name="T1" fmla="*/ 0 h 27"/>
                  <a:gd name="T2" fmla="*/ 1 w 32"/>
                  <a:gd name="T3" fmla="*/ 0 h 27"/>
                  <a:gd name="T4" fmla="*/ 1 w 32"/>
                  <a:gd name="T5" fmla="*/ 0 h 27"/>
                  <a:gd name="T6" fmla="*/ 0 w 32"/>
                  <a:gd name="T7" fmla="*/ 0 h 27"/>
                  <a:gd name="T8" fmla="*/ 1 w 32"/>
                  <a:gd name="T9" fmla="*/ 0 h 27"/>
                  <a:gd name="T10" fmla="*/ 1 w 32"/>
                  <a:gd name="T11" fmla="*/ 0 h 27"/>
                  <a:gd name="T12" fmla="*/ 1 w 32"/>
                  <a:gd name="T13" fmla="*/ 0 h 27"/>
                  <a:gd name="T14" fmla="*/ 1 w 32"/>
                  <a:gd name="T15" fmla="*/ 0 h 27"/>
                  <a:gd name="T16" fmla="*/ 1 w 32"/>
                  <a:gd name="T17" fmla="*/ 0 h 27"/>
                  <a:gd name="T18" fmla="*/ 1 w 32"/>
                  <a:gd name="T19" fmla="*/ 0 h 27"/>
                  <a:gd name="T20" fmla="*/ 1 w 32"/>
                  <a:gd name="T21" fmla="*/ 0 h 27"/>
                  <a:gd name="T22" fmla="*/ 1 w 32"/>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7">
                    <a:moveTo>
                      <a:pt x="30" y="13"/>
                    </a:moveTo>
                    <a:lnTo>
                      <a:pt x="30" y="14"/>
                    </a:lnTo>
                    <a:lnTo>
                      <a:pt x="7" y="0"/>
                    </a:lnTo>
                    <a:lnTo>
                      <a:pt x="0" y="12"/>
                    </a:lnTo>
                    <a:lnTo>
                      <a:pt x="23" y="25"/>
                    </a:lnTo>
                    <a:lnTo>
                      <a:pt x="23" y="27"/>
                    </a:lnTo>
                    <a:lnTo>
                      <a:pt x="23" y="25"/>
                    </a:lnTo>
                    <a:lnTo>
                      <a:pt x="27" y="27"/>
                    </a:lnTo>
                    <a:lnTo>
                      <a:pt x="32" y="23"/>
                    </a:lnTo>
                    <a:lnTo>
                      <a:pt x="32" y="19"/>
                    </a:lnTo>
                    <a:lnTo>
                      <a:pt x="30" y="14"/>
                    </a:lnTo>
                    <a:lnTo>
                      <a:pt x="3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9" name="Freeform 1205">
                <a:extLst>
                  <a:ext uri="{FF2B5EF4-FFF2-40B4-BE49-F238E27FC236}">
                    <a16:creationId xmlns:a16="http://schemas.microsoft.com/office/drawing/2014/main" id="{818C2F57-93B0-4917-A3E5-E207D26A5805}"/>
                  </a:ext>
                </a:extLst>
              </p:cNvPr>
              <p:cNvSpPr>
                <a:spLocks/>
              </p:cNvSpPr>
              <p:nvPr/>
            </p:nvSpPr>
            <p:spPr bwMode="auto">
              <a:xfrm>
                <a:off x="3097" y="2803"/>
                <a:ext cx="17" cy="13"/>
              </a:xfrm>
              <a:custGeom>
                <a:avLst/>
                <a:gdLst>
                  <a:gd name="T0" fmla="*/ 1 w 32"/>
                  <a:gd name="T1" fmla="*/ 1 h 25"/>
                  <a:gd name="T2" fmla="*/ 1 w 32"/>
                  <a:gd name="T3" fmla="*/ 1 h 25"/>
                  <a:gd name="T4" fmla="*/ 1 w 32"/>
                  <a:gd name="T5" fmla="*/ 0 h 25"/>
                  <a:gd name="T6" fmla="*/ 0 w 32"/>
                  <a:gd name="T7" fmla="*/ 1 h 25"/>
                  <a:gd name="T8" fmla="*/ 1 w 32"/>
                  <a:gd name="T9" fmla="*/ 1 h 25"/>
                  <a:gd name="T10" fmla="*/ 1 w 32"/>
                  <a:gd name="T11" fmla="*/ 1 h 25"/>
                  <a:gd name="T12" fmla="*/ 1 w 32"/>
                  <a:gd name="T13" fmla="*/ 1 h 25"/>
                  <a:gd name="T14" fmla="*/ 1 w 32"/>
                  <a:gd name="T15" fmla="*/ 1 h 25"/>
                  <a:gd name="T16" fmla="*/ 1 w 32"/>
                  <a:gd name="T17" fmla="*/ 1 h 25"/>
                  <a:gd name="T18" fmla="*/ 1 w 32"/>
                  <a:gd name="T19" fmla="*/ 1 h 25"/>
                  <a:gd name="T20" fmla="*/ 1 w 32"/>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25">
                    <a:moveTo>
                      <a:pt x="27" y="11"/>
                    </a:moveTo>
                    <a:lnTo>
                      <a:pt x="27" y="11"/>
                    </a:lnTo>
                    <a:lnTo>
                      <a:pt x="7" y="0"/>
                    </a:lnTo>
                    <a:lnTo>
                      <a:pt x="0" y="14"/>
                    </a:lnTo>
                    <a:lnTo>
                      <a:pt x="20" y="25"/>
                    </a:lnTo>
                    <a:lnTo>
                      <a:pt x="26" y="25"/>
                    </a:lnTo>
                    <a:lnTo>
                      <a:pt x="31" y="22"/>
                    </a:lnTo>
                    <a:lnTo>
                      <a:pt x="32" y="16"/>
                    </a:lnTo>
                    <a:lnTo>
                      <a:pt x="2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20" name="Freeform 1206">
                <a:extLst>
                  <a:ext uri="{FF2B5EF4-FFF2-40B4-BE49-F238E27FC236}">
                    <a16:creationId xmlns:a16="http://schemas.microsoft.com/office/drawing/2014/main" id="{BB08DC8D-64E4-4783-9D7D-56B6F5211E2E}"/>
                  </a:ext>
                </a:extLst>
              </p:cNvPr>
              <p:cNvSpPr>
                <a:spLocks/>
              </p:cNvSpPr>
              <p:nvPr/>
            </p:nvSpPr>
            <p:spPr bwMode="auto">
              <a:xfrm>
                <a:off x="3108" y="2809"/>
                <a:ext cx="17" cy="13"/>
              </a:xfrm>
              <a:custGeom>
                <a:avLst/>
                <a:gdLst>
                  <a:gd name="T0" fmla="*/ 0 w 35"/>
                  <a:gd name="T1" fmla="*/ 1 h 26"/>
                  <a:gd name="T2" fmla="*/ 0 w 35"/>
                  <a:gd name="T3" fmla="*/ 1 h 26"/>
                  <a:gd name="T4" fmla="*/ 0 w 35"/>
                  <a:gd name="T5" fmla="*/ 0 h 26"/>
                  <a:gd name="T6" fmla="*/ 0 w 35"/>
                  <a:gd name="T7" fmla="*/ 1 h 26"/>
                  <a:gd name="T8" fmla="*/ 0 w 35"/>
                  <a:gd name="T9" fmla="*/ 1 h 26"/>
                  <a:gd name="T10" fmla="*/ 0 w 35"/>
                  <a:gd name="T11" fmla="*/ 1 h 26"/>
                  <a:gd name="T12" fmla="*/ 0 w 35"/>
                  <a:gd name="T13" fmla="*/ 1 h 26"/>
                  <a:gd name="T14" fmla="*/ 0 w 35"/>
                  <a:gd name="T15" fmla="*/ 1 h 26"/>
                  <a:gd name="T16" fmla="*/ 0 w 35"/>
                  <a:gd name="T17" fmla="*/ 1 h 26"/>
                  <a:gd name="T18" fmla="*/ 0 w 35"/>
                  <a:gd name="T19" fmla="*/ 1 h 26"/>
                  <a:gd name="T20" fmla="*/ 0 w 35"/>
                  <a:gd name="T21" fmla="*/ 1 h 26"/>
                  <a:gd name="T22" fmla="*/ 0 w 35"/>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6">
                    <a:moveTo>
                      <a:pt x="30" y="13"/>
                    </a:moveTo>
                    <a:lnTo>
                      <a:pt x="30" y="12"/>
                    </a:lnTo>
                    <a:lnTo>
                      <a:pt x="7" y="0"/>
                    </a:lnTo>
                    <a:lnTo>
                      <a:pt x="0" y="14"/>
                    </a:lnTo>
                    <a:lnTo>
                      <a:pt x="24" y="26"/>
                    </a:lnTo>
                    <a:lnTo>
                      <a:pt x="24" y="24"/>
                    </a:lnTo>
                    <a:lnTo>
                      <a:pt x="24" y="26"/>
                    </a:lnTo>
                    <a:lnTo>
                      <a:pt x="29" y="26"/>
                    </a:lnTo>
                    <a:lnTo>
                      <a:pt x="34" y="22"/>
                    </a:lnTo>
                    <a:lnTo>
                      <a:pt x="35" y="16"/>
                    </a:lnTo>
                    <a:lnTo>
                      <a:pt x="30" y="12"/>
                    </a:lnTo>
                    <a:lnTo>
                      <a:pt x="3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21" name="Freeform 1207">
                <a:extLst>
                  <a:ext uri="{FF2B5EF4-FFF2-40B4-BE49-F238E27FC236}">
                    <a16:creationId xmlns:a16="http://schemas.microsoft.com/office/drawing/2014/main" id="{A5A5E571-BC8E-4A6D-A3AA-54A423C682E5}"/>
                  </a:ext>
                </a:extLst>
              </p:cNvPr>
              <p:cNvSpPr>
                <a:spLocks/>
              </p:cNvSpPr>
              <p:nvPr/>
            </p:nvSpPr>
            <p:spPr bwMode="auto">
              <a:xfrm>
                <a:off x="3119" y="2815"/>
                <a:ext cx="14" cy="13"/>
              </a:xfrm>
              <a:custGeom>
                <a:avLst/>
                <a:gdLst>
                  <a:gd name="T0" fmla="*/ 1 w 27"/>
                  <a:gd name="T1" fmla="*/ 1 h 24"/>
                  <a:gd name="T2" fmla="*/ 1 w 27"/>
                  <a:gd name="T3" fmla="*/ 1 h 24"/>
                  <a:gd name="T4" fmla="*/ 1 w 27"/>
                  <a:gd name="T5" fmla="*/ 0 h 24"/>
                  <a:gd name="T6" fmla="*/ 0 w 27"/>
                  <a:gd name="T7" fmla="*/ 1 h 24"/>
                  <a:gd name="T8" fmla="*/ 1 w 27"/>
                  <a:gd name="T9" fmla="*/ 1 h 24"/>
                  <a:gd name="T10" fmla="*/ 1 w 27"/>
                  <a:gd name="T11" fmla="*/ 1 h 24"/>
                  <a:gd name="T12" fmla="*/ 1 w 27"/>
                  <a:gd name="T13" fmla="*/ 1 h 24"/>
                  <a:gd name="T14" fmla="*/ 1 w 27"/>
                  <a:gd name="T15" fmla="*/ 1 h 24"/>
                  <a:gd name="T16" fmla="*/ 1 w 27"/>
                  <a:gd name="T17" fmla="*/ 1 h 24"/>
                  <a:gd name="T18" fmla="*/ 1 w 27"/>
                  <a:gd name="T19" fmla="*/ 1 h 24"/>
                  <a:gd name="T20" fmla="*/ 1 w 27"/>
                  <a:gd name="T21" fmla="*/ 1 h 24"/>
                  <a:gd name="T22" fmla="*/ 1 w 27"/>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4">
                    <a:moveTo>
                      <a:pt x="25" y="10"/>
                    </a:moveTo>
                    <a:lnTo>
                      <a:pt x="25" y="11"/>
                    </a:lnTo>
                    <a:lnTo>
                      <a:pt x="6" y="0"/>
                    </a:lnTo>
                    <a:lnTo>
                      <a:pt x="0" y="11"/>
                    </a:lnTo>
                    <a:lnTo>
                      <a:pt x="18" y="23"/>
                    </a:lnTo>
                    <a:lnTo>
                      <a:pt x="18" y="24"/>
                    </a:lnTo>
                    <a:lnTo>
                      <a:pt x="18" y="23"/>
                    </a:lnTo>
                    <a:lnTo>
                      <a:pt x="23" y="24"/>
                    </a:lnTo>
                    <a:lnTo>
                      <a:pt x="27" y="21"/>
                    </a:lnTo>
                    <a:lnTo>
                      <a:pt x="27" y="16"/>
                    </a:lnTo>
                    <a:lnTo>
                      <a:pt x="25" y="11"/>
                    </a:lnTo>
                    <a:lnTo>
                      <a:pt x="2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22" name="Freeform 1208">
                <a:extLst>
                  <a:ext uri="{FF2B5EF4-FFF2-40B4-BE49-F238E27FC236}">
                    <a16:creationId xmlns:a16="http://schemas.microsoft.com/office/drawing/2014/main" id="{AFFFE66D-FD10-4A75-8B64-BF1935A47ADA}"/>
                  </a:ext>
                </a:extLst>
              </p:cNvPr>
              <p:cNvSpPr>
                <a:spLocks/>
              </p:cNvSpPr>
              <p:nvPr/>
            </p:nvSpPr>
            <p:spPr bwMode="auto">
              <a:xfrm>
                <a:off x="3128" y="2821"/>
                <a:ext cx="17" cy="12"/>
              </a:xfrm>
              <a:custGeom>
                <a:avLst/>
                <a:gdLst>
                  <a:gd name="T0" fmla="*/ 1 w 32"/>
                  <a:gd name="T1" fmla="*/ 0 h 26"/>
                  <a:gd name="T2" fmla="*/ 1 w 32"/>
                  <a:gd name="T3" fmla="*/ 0 h 26"/>
                  <a:gd name="T4" fmla="*/ 1 w 32"/>
                  <a:gd name="T5" fmla="*/ 0 h 26"/>
                  <a:gd name="T6" fmla="*/ 0 w 32"/>
                  <a:gd name="T7" fmla="*/ 0 h 26"/>
                  <a:gd name="T8" fmla="*/ 1 w 32"/>
                  <a:gd name="T9" fmla="*/ 0 h 26"/>
                  <a:gd name="T10" fmla="*/ 1 w 32"/>
                  <a:gd name="T11" fmla="*/ 0 h 26"/>
                  <a:gd name="T12" fmla="*/ 1 w 32"/>
                  <a:gd name="T13" fmla="*/ 0 h 26"/>
                  <a:gd name="T14" fmla="*/ 1 w 32"/>
                  <a:gd name="T15" fmla="*/ 0 h 26"/>
                  <a:gd name="T16" fmla="*/ 1 w 32"/>
                  <a:gd name="T17" fmla="*/ 0 h 26"/>
                  <a:gd name="T18" fmla="*/ 1 w 32"/>
                  <a:gd name="T19" fmla="*/ 0 h 26"/>
                  <a:gd name="T20" fmla="*/ 1 w 32"/>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26">
                    <a:moveTo>
                      <a:pt x="28" y="12"/>
                    </a:moveTo>
                    <a:lnTo>
                      <a:pt x="28" y="12"/>
                    </a:lnTo>
                    <a:lnTo>
                      <a:pt x="7" y="0"/>
                    </a:lnTo>
                    <a:lnTo>
                      <a:pt x="0" y="14"/>
                    </a:lnTo>
                    <a:lnTo>
                      <a:pt x="21" y="26"/>
                    </a:lnTo>
                    <a:lnTo>
                      <a:pt x="26" y="26"/>
                    </a:lnTo>
                    <a:lnTo>
                      <a:pt x="31" y="22"/>
                    </a:lnTo>
                    <a:lnTo>
                      <a:pt x="32" y="16"/>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23" name="Freeform 1209">
                <a:extLst>
                  <a:ext uri="{FF2B5EF4-FFF2-40B4-BE49-F238E27FC236}">
                    <a16:creationId xmlns:a16="http://schemas.microsoft.com/office/drawing/2014/main" id="{99DAE517-1009-4B94-BC40-40DBA4551A3A}"/>
                  </a:ext>
                </a:extLst>
              </p:cNvPr>
              <p:cNvSpPr>
                <a:spLocks/>
              </p:cNvSpPr>
              <p:nvPr/>
            </p:nvSpPr>
            <p:spPr bwMode="auto">
              <a:xfrm>
                <a:off x="3139" y="2826"/>
                <a:ext cx="21" cy="15"/>
              </a:xfrm>
              <a:custGeom>
                <a:avLst/>
                <a:gdLst>
                  <a:gd name="T0" fmla="*/ 1 w 41"/>
                  <a:gd name="T1" fmla="*/ 1 h 30"/>
                  <a:gd name="T2" fmla="*/ 1 w 41"/>
                  <a:gd name="T3" fmla="*/ 1 h 30"/>
                  <a:gd name="T4" fmla="*/ 1 w 41"/>
                  <a:gd name="T5" fmla="*/ 0 h 30"/>
                  <a:gd name="T6" fmla="*/ 0 w 41"/>
                  <a:gd name="T7" fmla="*/ 1 h 30"/>
                  <a:gd name="T8" fmla="*/ 1 w 41"/>
                  <a:gd name="T9" fmla="*/ 1 h 30"/>
                  <a:gd name="T10" fmla="*/ 1 w 41"/>
                  <a:gd name="T11" fmla="*/ 1 h 30"/>
                  <a:gd name="T12" fmla="*/ 1 w 41"/>
                  <a:gd name="T13" fmla="*/ 1 h 30"/>
                  <a:gd name="T14" fmla="*/ 1 w 41"/>
                  <a:gd name="T15" fmla="*/ 1 h 30"/>
                  <a:gd name="T16" fmla="*/ 1 w 41"/>
                  <a:gd name="T17" fmla="*/ 1 h 30"/>
                  <a:gd name="T18" fmla="*/ 1 w 41"/>
                  <a:gd name="T19" fmla="*/ 1 h 30"/>
                  <a:gd name="T20" fmla="*/ 1 w 41"/>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30">
                    <a:moveTo>
                      <a:pt x="37" y="16"/>
                    </a:moveTo>
                    <a:lnTo>
                      <a:pt x="37" y="16"/>
                    </a:lnTo>
                    <a:lnTo>
                      <a:pt x="7" y="0"/>
                    </a:lnTo>
                    <a:lnTo>
                      <a:pt x="0" y="14"/>
                    </a:lnTo>
                    <a:lnTo>
                      <a:pt x="30" y="30"/>
                    </a:lnTo>
                    <a:lnTo>
                      <a:pt x="35" y="30"/>
                    </a:lnTo>
                    <a:lnTo>
                      <a:pt x="40" y="26"/>
                    </a:lnTo>
                    <a:lnTo>
                      <a:pt x="41" y="21"/>
                    </a:lnTo>
                    <a:lnTo>
                      <a:pt x="3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24" name="Freeform 1210">
                <a:extLst>
                  <a:ext uri="{FF2B5EF4-FFF2-40B4-BE49-F238E27FC236}">
                    <a16:creationId xmlns:a16="http://schemas.microsoft.com/office/drawing/2014/main" id="{960FFCD3-3363-4FC0-A77B-CD8719502E8D}"/>
                  </a:ext>
                </a:extLst>
              </p:cNvPr>
              <p:cNvSpPr>
                <a:spLocks/>
              </p:cNvSpPr>
              <p:nvPr/>
            </p:nvSpPr>
            <p:spPr bwMode="auto">
              <a:xfrm>
                <a:off x="3154" y="2834"/>
                <a:ext cx="18" cy="14"/>
              </a:xfrm>
              <a:custGeom>
                <a:avLst/>
                <a:gdLst>
                  <a:gd name="T0" fmla="*/ 0 w 37"/>
                  <a:gd name="T1" fmla="*/ 1 h 28"/>
                  <a:gd name="T2" fmla="*/ 0 w 37"/>
                  <a:gd name="T3" fmla="*/ 1 h 28"/>
                  <a:gd name="T4" fmla="*/ 0 w 37"/>
                  <a:gd name="T5" fmla="*/ 0 h 28"/>
                  <a:gd name="T6" fmla="*/ 0 w 37"/>
                  <a:gd name="T7" fmla="*/ 1 h 28"/>
                  <a:gd name="T8" fmla="*/ 0 w 37"/>
                  <a:gd name="T9" fmla="*/ 1 h 28"/>
                  <a:gd name="T10" fmla="*/ 0 w 37"/>
                  <a:gd name="T11" fmla="*/ 1 h 28"/>
                  <a:gd name="T12" fmla="*/ 0 w 37"/>
                  <a:gd name="T13" fmla="*/ 1 h 28"/>
                  <a:gd name="T14" fmla="*/ 0 w 37"/>
                  <a:gd name="T15" fmla="*/ 1 h 28"/>
                  <a:gd name="T16" fmla="*/ 0 w 37"/>
                  <a:gd name="T17" fmla="*/ 1 h 28"/>
                  <a:gd name="T18" fmla="*/ 0 w 37"/>
                  <a:gd name="T19" fmla="*/ 1 h 28"/>
                  <a:gd name="T20" fmla="*/ 0 w 37"/>
                  <a:gd name="T21" fmla="*/ 1 h 28"/>
                  <a:gd name="T22" fmla="*/ 0 w 37"/>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33" y="15"/>
                    </a:moveTo>
                    <a:lnTo>
                      <a:pt x="32" y="14"/>
                    </a:lnTo>
                    <a:lnTo>
                      <a:pt x="7" y="0"/>
                    </a:lnTo>
                    <a:lnTo>
                      <a:pt x="0" y="14"/>
                    </a:lnTo>
                    <a:lnTo>
                      <a:pt x="25" y="28"/>
                    </a:lnTo>
                    <a:lnTo>
                      <a:pt x="24" y="26"/>
                    </a:lnTo>
                    <a:lnTo>
                      <a:pt x="25" y="28"/>
                    </a:lnTo>
                    <a:lnTo>
                      <a:pt x="31" y="28"/>
                    </a:lnTo>
                    <a:lnTo>
                      <a:pt x="35" y="24"/>
                    </a:lnTo>
                    <a:lnTo>
                      <a:pt x="37" y="18"/>
                    </a:lnTo>
                    <a:lnTo>
                      <a:pt x="32" y="14"/>
                    </a:lnTo>
                    <a:lnTo>
                      <a:pt x="3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25" name="Freeform 1211">
                <a:extLst>
                  <a:ext uri="{FF2B5EF4-FFF2-40B4-BE49-F238E27FC236}">
                    <a16:creationId xmlns:a16="http://schemas.microsoft.com/office/drawing/2014/main" id="{3314A687-0189-4DFB-BF69-85301A8EAED7}"/>
                  </a:ext>
                </a:extLst>
              </p:cNvPr>
              <p:cNvSpPr>
                <a:spLocks/>
              </p:cNvSpPr>
              <p:nvPr/>
            </p:nvSpPr>
            <p:spPr bwMode="auto">
              <a:xfrm>
                <a:off x="3166" y="2842"/>
                <a:ext cx="15" cy="13"/>
              </a:xfrm>
              <a:custGeom>
                <a:avLst/>
                <a:gdLst>
                  <a:gd name="T0" fmla="*/ 1 w 30"/>
                  <a:gd name="T1" fmla="*/ 1 h 26"/>
                  <a:gd name="T2" fmla="*/ 1 w 30"/>
                  <a:gd name="T3" fmla="*/ 1 h 26"/>
                  <a:gd name="T4" fmla="*/ 1 w 30"/>
                  <a:gd name="T5" fmla="*/ 0 h 26"/>
                  <a:gd name="T6" fmla="*/ 0 w 30"/>
                  <a:gd name="T7" fmla="*/ 1 h 26"/>
                  <a:gd name="T8" fmla="*/ 1 w 30"/>
                  <a:gd name="T9" fmla="*/ 1 h 26"/>
                  <a:gd name="T10" fmla="*/ 1 w 30"/>
                  <a:gd name="T11" fmla="*/ 1 h 26"/>
                  <a:gd name="T12" fmla="*/ 1 w 30"/>
                  <a:gd name="T13" fmla="*/ 1 h 26"/>
                  <a:gd name="T14" fmla="*/ 1 w 30"/>
                  <a:gd name="T15" fmla="*/ 1 h 26"/>
                  <a:gd name="T16" fmla="*/ 1 w 30"/>
                  <a:gd name="T17" fmla="*/ 1 h 26"/>
                  <a:gd name="T18" fmla="*/ 1 w 30"/>
                  <a:gd name="T19" fmla="*/ 1 h 26"/>
                  <a:gd name="T20" fmla="*/ 1 w 30"/>
                  <a:gd name="T21" fmla="*/ 1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26">
                    <a:moveTo>
                      <a:pt x="28" y="14"/>
                    </a:moveTo>
                    <a:lnTo>
                      <a:pt x="28" y="14"/>
                    </a:lnTo>
                    <a:lnTo>
                      <a:pt x="9" y="0"/>
                    </a:lnTo>
                    <a:lnTo>
                      <a:pt x="0" y="11"/>
                    </a:lnTo>
                    <a:lnTo>
                      <a:pt x="18" y="25"/>
                    </a:lnTo>
                    <a:lnTo>
                      <a:pt x="24" y="26"/>
                    </a:lnTo>
                    <a:lnTo>
                      <a:pt x="29" y="24"/>
                    </a:lnTo>
                    <a:lnTo>
                      <a:pt x="30" y="18"/>
                    </a:lnTo>
                    <a:lnTo>
                      <a:pt x="2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26" name="Freeform 1212">
                <a:extLst>
                  <a:ext uri="{FF2B5EF4-FFF2-40B4-BE49-F238E27FC236}">
                    <a16:creationId xmlns:a16="http://schemas.microsoft.com/office/drawing/2014/main" id="{61059C54-FB73-4816-AB92-AA1EC1EA2795}"/>
                  </a:ext>
                </a:extLst>
              </p:cNvPr>
              <p:cNvSpPr>
                <a:spLocks/>
              </p:cNvSpPr>
              <p:nvPr/>
            </p:nvSpPr>
            <p:spPr bwMode="auto">
              <a:xfrm>
                <a:off x="3175" y="2849"/>
                <a:ext cx="13" cy="12"/>
              </a:xfrm>
              <a:custGeom>
                <a:avLst/>
                <a:gdLst>
                  <a:gd name="T0" fmla="*/ 1 w 26"/>
                  <a:gd name="T1" fmla="*/ 1 h 24"/>
                  <a:gd name="T2" fmla="*/ 1 w 26"/>
                  <a:gd name="T3" fmla="*/ 1 h 24"/>
                  <a:gd name="T4" fmla="*/ 1 w 26"/>
                  <a:gd name="T5" fmla="*/ 0 h 24"/>
                  <a:gd name="T6" fmla="*/ 0 w 26"/>
                  <a:gd name="T7" fmla="*/ 1 h 24"/>
                  <a:gd name="T8" fmla="*/ 1 w 26"/>
                  <a:gd name="T9" fmla="*/ 1 h 24"/>
                  <a:gd name="T10" fmla="*/ 1 w 26"/>
                  <a:gd name="T11" fmla="*/ 1 h 24"/>
                  <a:gd name="T12" fmla="*/ 1 w 26"/>
                  <a:gd name="T13" fmla="*/ 1 h 24"/>
                  <a:gd name="T14" fmla="*/ 1 w 26"/>
                  <a:gd name="T15" fmla="*/ 1 h 24"/>
                  <a:gd name="T16" fmla="*/ 1 w 26"/>
                  <a:gd name="T17" fmla="*/ 1 h 24"/>
                  <a:gd name="T18" fmla="*/ 1 w 26"/>
                  <a:gd name="T19" fmla="*/ 1 h 24"/>
                  <a:gd name="T20" fmla="*/ 1 w 26"/>
                  <a:gd name="T21" fmla="*/ 1 h 24"/>
                  <a:gd name="T22" fmla="*/ 1 w 26"/>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4">
                    <a:moveTo>
                      <a:pt x="26" y="15"/>
                    </a:moveTo>
                    <a:lnTo>
                      <a:pt x="23" y="11"/>
                    </a:lnTo>
                    <a:lnTo>
                      <a:pt x="10" y="0"/>
                    </a:lnTo>
                    <a:lnTo>
                      <a:pt x="0" y="11"/>
                    </a:lnTo>
                    <a:lnTo>
                      <a:pt x="14" y="23"/>
                    </a:lnTo>
                    <a:lnTo>
                      <a:pt x="12" y="19"/>
                    </a:lnTo>
                    <a:lnTo>
                      <a:pt x="14" y="23"/>
                    </a:lnTo>
                    <a:lnTo>
                      <a:pt x="20" y="24"/>
                    </a:lnTo>
                    <a:lnTo>
                      <a:pt x="24" y="22"/>
                    </a:lnTo>
                    <a:lnTo>
                      <a:pt x="26" y="16"/>
                    </a:lnTo>
                    <a:lnTo>
                      <a:pt x="23" y="11"/>
                    </a:lnTo>
                    <a:lnTo>
                      <a:pt x="2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27" name="Freeform 1213">
                <a:extLst>
                  <a:ext uri="{FF2B5EF4-FFF2-40B4-BE49-F238E27FC236}">
                    <a16:creationId xmlns:a16="http://schemas.microsoft.com/office/drawing/2014/main" id="{C73BED44-8AD2-4F73-9EE4-D72319B320A2}"/>
                  </a:ext>
                </a:extLst>
              </p:cNvPr>
              <p:cNvSpPr>
                <a:spLocks/>
              </p:cNvSpPr>
              <p:nvPr/>
            </p:nvSpPr>
            <p:spPr bwMode="auto">
              <a:xfrm>
                <a:off x="3181" y="2856"/>
                <a:ext cx="11" cy="13"/>
              </a:xfrm>
              <a:custGeom>
                <a:avLst/>
                <a:gdLst>
                  <a:gd name="T0" fmla="*/ 1 w 22"/>
                  <a:gd name="T1" fmla="*/ 1 h 25"/>
                  <a:gd name="T2" fmla="*/ 1 w 22"/>
                  <a:gd name="T3" fmla="*/ 1 h 25"/>
                  <a:gd name="T4" fmla="*/ 1 w 22"/>
                  <a:gd name="T5" fmla="*/ 0 h 25"/>
                  <a:gd name="T6" fmla="*/ 0 w 22"/>
                  <a:gd name="T7" fmla="*/ 1 h 25"/>
                  <a:gd name="T8" fmla="*/ 1 w 22"/>
                  <a:gd name="T9" fmla="*/ 1 h 25"/>
                  <a:gd name="T10" fmla="*/ 1 w 22"/>
                  <a:gd name="T11" fmla="*/ 1 h 25"/>
                  <a:gd name="T12" fmla="*/ 1 w 22"/>
                  <a:gd name="T13" fmla="*/ 1 h 25"/>
                  <a:gd name="T14" fmla="*/ 1 w 22"/>
                  <a:gd name="T15" fmla="*/ 1 h 25"/>
                  <a:gd name="T16" fmla="*/ 1 w 22"/>
                  <a:gd name="T17" fmla="*/ 1 h 25"/>
                  <a:gd name="T18" fmla="*/ 1 w 22"/>
                  <a:gd name="T19" fmla="*/ 1 h 25"/>
                  <a:gd name="T20" fmla="*/ 1 w 22"/>
                  <a:gd name="T21" fmla="*/ 1 h 25"/>
                  <a:gd name="T22" fmla="*/ 1 w 22"/>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25">
                    <a:moveTo>
                      <a:pt x="22" y="18"/>
                    </a:moveTo>
                    <a:lnTo>
                      <a:pt x="21" y="16"/>
                    </a:lnTo>
                    <a:lnTo>
                      <a:pt x="14" y="0"/>
                    </a:lnTo>
                    <a:lnTo>
                      <a:pt x="0" y="4"/>
                    </a:lnTo>
                    <a:lnTo>
                      <a:pt x="7" y="21"/>
                    </a:lnTo>
                    <a:lnTo>
                      <a:pt x="6" y="18"/>
                    </a:lnTo>
                    <a:lnTo>
                      <a:pt x="7" y="21"/>
                    </a:lnTo>
                    <a:lnTo>
                      <a:pt x="10" y="25"/>
                    </a:lnTo>
                    <a:lnTo>
                      <a:pt x="16" y="25"/>
                    </a:lnTo>
                    <a:lnTo>
                      <a:pt x="19" y="22"/>
                    </a:lnTo>
                    <a:lnTo>
                      <a:pt x="21" y="16"/>
                    </a:lnTo>
                    <a:lnTo>
                      <a:pt x="2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28" name="Freeform 1214">
                <a:extLst>
                  <a:ext uri="{FF2B5EF4-FFF2-40B4-BE49-F238E27FC236}">
                    <a16:creationId xmlns:a16="http://schemas.microsoft.com/office/drawing/2014/main" id="{6CA2D276-7A73-4AFE-B69E-A4A47DA2349F}"/>
                  </a:ext>
                </a:extLst>
              </p:cNvPr>
              <p:cNvSpPr>
                <a:spLocks/>
              </p:cNvSpPr>
              <p:nvPr/>
            </p:nvSpPr>
            <p:spPr bwMode="auto">
              <a:xfrm>
                <a:off x="3184" y="2866"/>
                <a:ext cx="8" cy="12"/>
              </a:xfrm>
              <a:custGeom>
                <a:avLst/>
                <a:gdLst>
                  <a:gd name="T0" fmla="*/ 1 w 16"/>
                  <a:gd name="T1" fmla="*/ 1 h 24"/>
                  <a:gd name="T2" fmla="*/ 1 w 16"/>
                  <a:gd name="T3" fmla="*/ 1 h 24"/>
                  <a:gd name="T4" fmla="*/ 1 w 16"/>
                  <a:gd name="T5" fmla="*/ 0 h 24"/>
                  <a:gd name="T6" fmla="*/ 0 w 16"/>
                  <a:gd name="T7" fmla="*/ 0 h 24"/>
                  <a:gd name="T8" fmla="*/ 0 w 16"/>
                  <a:gd name="T9" fmla="*/ 1 h 24"/>
                  <a:gd name="T10" fmla="*/ 1 w 16"/>
                  <a:gd name="T11" fmla="*/ 1 h 24"/>
                  <a:gd name="T12" fmla="*/ 0 w 16"/>
                  <a:gd name="T13" fmla="*/ 1 h 24"/>
                  <a:gd name="T14" fmla="*/ 1 w 16"/>
                  <a:gd name="T15" fmla="*/ 1 h 24"/>
                  <a:gd name="T16" fmla="*/ 1 w 16"/>
                  <a:gd name="T17" fmla="*/ 1 h 24"/>
                  <a:gd name="T18" fmla="*/ 1 w 16"/>
                  <a:gd name="T19" fmla="*/ 1 h 24"/>
                  <a:gd name="T20" fmla="*/ 1 w 16"/>
                  <a:gd name="T21" fmla="*/ 1 h 24"/>
                  <a:gd name="T22" fmla="*/ 1 w 16"/>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24">
                    <a:moveTo>
                      <a:pt x="15" y="17"/>
                    </a:moveTo>
                    <a:lnTo>
                      <a:pt x="16" y="16"/>
                    </a:lnTo>
                    <a:lnTo>
                      <a:pt x="16" y="0"/>
                    </a:lnTo>
                    <a:lnTo>
                      <a:pt x="0" y="0"/>
                    </a:lnTo>
                    <a:lnTo>
                      <a:pt x="0" y="16"/>
                    </a:lnTo>
                    <a:lnTo>
                      <a:pt x="1" y="15"/>
                    </a:lnTo>
                    <a:lnTo>
                      <a:pt x="0" y="16"/>
                    </a:lnTo>
                    <a:lnTo>
                      <a:pt x="2" y="22"/>
                    </a:lnTo>
                    <a:lnTo>
                      <a:pt x="8" y="24"/>
                    </a:lnTo>
                    <a:lnTo>
                      <a:pt x="13" y="22"/>
                    </a:lnTo>
                    <a:lnTo>
                      <a:pt x="16" y="16"/>
                    </a:lnTo>
                    <a:lnTo>
                      <a:pt x="1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29" name="Freeform 1215">
                <a:extLst>
                  <a:ext uri="{FF2B5EF4-FFF2-40B4-BE49-F238E27FC236}">
                    <a16:creationId xmlns:a16="http://schemas.microsoft.com/office/drawing/2014/main" id="{42E9E338-D9FF-4E80-858D-283D1174F87B}"/>
                  </a:ext>
                </a:extLst>
              </p:cNvPr>
              <p:cNvSpPr>
                <a:spLocks/>
              </p:cNvSpPr>
              <p:nvPr/>
            </p:nvSpPr>
            <p:spPr bwMode="auto">
              <a:xfrm>
                <a:off x="3181" y="2873"/>
                <a:ext cx="10" cy="16"/>
              </a:xfrm>
              <a:custGeom>
                <a:avLst/>
                <a:gdLst>
                  <a:gd name="T0" fmla="*/ 0 w 21"/>
                  <a:gd name="T1" fmla="*/ 1 h 31"/>
                  <a:gd name="T2" fmla="*/ 0 w 21"/>
                  <a:gd name="T3" fmla="*/ 1 h 31"/>
                  <a:gd name="T4" fmla="*/ 0 w 21"/>
                  <a:gd name="T5" fmla="*/ 1 h 31"/>
                  <a:gd name="T6" fmla="*/ 0 w 21"/>
                  <a:gd name="T7" fmla="*/ 0 h 31"/>
                  <a:gd name="T8" fmla="*/ 0 w 21"/>
                  <a:gd name="T9" fmla="*/ 1 h 31"/>
                  <a:gd name="T10" fmla="*/ 0 w 21"/>
                  <a:gd name="T11" fmla="*/ 1 h 31"/>
                  <a:gd name="T12" fmla="*/ 0 w 21"/>
                  <a:gd name="T13" fmla="*/ 1 h 31"/>
                  <a:gd name="T14" fmla="*/ 0 w 21"/>
                  <a:gd name="T15" fmla="*/ 1 h 31"/>
                  <a:gd name="T16" fmla="*/ 0 w 21"/>
                  <a:gd name="T17" fmla="*/ 1 h 31"/>
                  <a:gd name="T18" fmla="*/ 0 w 21"/>
                  <a:gd name="T19" fmla="*/ 1 h 31"/>
                  <a:gd name="T20" fmla="*/ 0 w 21"/>
                  <a:gd name="T21" fmla="*/ 1 h 31"/>
                  <a:gd name="T22" fmla="*/ 0 w 21"/>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31">
                    <a:moveTo>
                      <a:pt x="14" y="27"/>
                    </a:moveTo>
                    <a:lnTo>
                      <a:pt x="14" y="26"/>
                    </a:lnTo>
                    <a:lnTo>
                      <a:pt x="21" y="2"/>
                    </a:lnTo>
                    <a:lnTo>
                      <a:pt x="7" y="0"/>
                    </a:lnTo>
                    <a:lnTo>
                      <a:pt x="0" y="23"/>
                    </a:lnTo>
                    <a:lnTo>
                      <a:pt x="0" y="22"/>
                    </a:lnTo>
                    <a:lnTo>
                      <a:pt x="0" y="23"/>
                    </a:lnTo>
                    <a:lnTo>
                      <a:pt x="1" y="29"/>
                    </a:lnTo>
                    <a:lnTo>
                      <a:pt x="6" y="31"/>
                    </a:lnTo>
                    <a:lnTo>
                      <a:pt x="11" y="30"/>
                    </a:lnTo>
                    <a:lnTo>
                      <a:pt x="14" y="26"/>
                    </a:lnTo>
                    <a:lnTo>
                      <a:pt x="1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30" name="Freeform 1216">
                <a:extLst>
                  <a:ext uri="{FF2B5EF4-FFF2-40B4-BE49-F238E27FC236}">
                    <a16:creationId xmlns:a16="http://schemas.microsoft.com/office/drawing/2014/main" id="{ADA6A7AD-6B33-4B21-9D05-BBE9EB8A3833}"/>
                  </a:ext>
                </a:extLst>
              </p:cNvPr>
              <p:cNvSpPr>
                <a:spLocks/>
              </p:cNvSpPr>
              <p:nvPr/>
            </p:nvSpPr>
            <p:spPr bwMode="auto">
              <a:xfrm>
                <a:off x="3175" y="2884"/>
                <a:ext cx="13" cy="21"/>
              </a:xfrm>
              <a:custGeom>
                <a:avLst/>
                <a:gdLst>
                  <a:gd name="T0" fmla="*/ 1 w 26"/>
                  <a:gd name="T1" fmla="*/ 1 h 42"/>
                  <a:gd name="T2" fmla="*/ 1 w 26"/>
                  <a:gd name="T3" fmla="*/ 1 h 42"/>
                  <a:gd name="T4" fmla="*/ 1 w 26"/>
                  <a:gd name="T5" fmla="*/ 1 h 42"/>
                  <a:gd name="T6" fmla="*/ 1 w 26"/>
                  <a:gd name="T7" fmla="*/ 0 h 42"/>
                  <a:gd name="T8" fmla="*/ 0 w 26"/>
                  <a:gd name="T9" fmla="*/ 1 h 42"/>
                  <a:gd name="T10" fmla="*/ 0 w 26"/>
                  <a:gd name="T11" fmla="*/ 1 h 42"/>
                  <a:gd name="T12" fmla="*/ 0 w 26"/>
                  <a:gd name="T13" fmla="*/ 1 h 42"/>
                  <a:gd name="T14" fmla="*/ 1 w 26"/>
                  <a:gd name="T15" fmla="*/ 1 h 42"/>
                  <a:gd name="T16" fmla="*/ 1 w 26"/>
                  <a:gd name="T17" fmla="*/ 1 h 42"/>
                  <a:gd name="T18" fmla="*/ 1 w 26"/>
                  <a:gd name="T19" fmla="*/ 1 h 42"/>
                  <a:gd name="T20" fmla="*/ 1 w 26"/>
                  <a:gd name="T21" fmla="*/ 1 h 42"/>
                  <a:gd name="T22" fmla="*/ 1 w 26"/>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42">
                    <a:moveTo>
                      <a:pt x="14" y="38"/>
                    </a:moveTo>
                    <a:lnTo>
                      <a:pt x="14" y="37"/>
                    </a:lnTo>
                    <a:lnTo>
                      <a:pt x="26" y="5"/>
                    </a:lnTo>
                    <a:lnTo>
                      <a:pt x="12" y="0"/>
                    </a:lnTo>
                    <a:lnTo>
                      <a:pt x="0" y="32"/>
                    </a:lnTo>
                    <a:lnTo>
                      <a:pt x="0" y="31"/>
                    </a:lnTo>
                    <a:lnTo>
                      <a:pt x="0" y="32"/>
                    </a:lnTo>
                    <a:lnTo>
                      <a:pt x="1" y="38"/>
                    </a:lnTo>
                    <a:lnTo>
                      <a:pt x="6" y="42"/>
                    </a:lnTo>
                    <a:lnTo>
                      <a:pt x="11" y="42"/>
                    </a:lnTo>
                    <a:lnTo>
                      <a:pt x="14" y="37"/>
                    </a:lnTo>
                    <a:lnTo>
                      <a:pt x="1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31" name="Freeform 1217">
                <a:extLst>
                  <a:ext uri="{FF2B5EF4-FFF2-40B4-BE49-F238E27FC236}">
                    <a16:creationId xmlns:a16="http://schemas.microsoft.com/office/drawing/2014/main" id="{7093FC0B-A0FC-47D9-AA0B-B536C0A1FC10}"/>
                  </a:ext>
                </a:extLst>
              </p:cNvPr>
              <p:cNvSpPr>
                <a:spLocks/>
              </p:cNvSpPr>
              <p:nvPr/>
            </p:nvSpPr>
            <p:spPr bwMode="auto">
              <a:xfrm>
                <a:off x="3167" y="2900"/>
                <a:ext cx="15" cy="19"/>
              </a:xfrm>
              <a:custGeom>
                <a:avLst/>
                <a:gdLst>
                  <a:gd name="T0" fmla="*/ 1 w 30"/>
                  <a:gd name="T1" fmla="*/ 0 h 39"/>
                  <a:gd name="T2" fmla="*/ 1 w 30"/>
                  <a:gd name="T3" fmla="*/ 0 h 39"/>
                  <a:gd name="T4" fmla="*/ 1 w 30"/>
                  <a:gd name="T5" fmla="*/ 0 h 39"/>
                  <a:gd name="T6" fmla="*/ 1 w 30"/>
                  <a:gd name="T7" fmla="*/ 0 h 39"/>
                  <a:gd name="T8" fmla="*/ 0 w 30"/>
                  <a:gd name="T9" fmla="*/ 0 h 39"/>
                  <a:gd name="T10" fmla="*/ 0 w 30"/>
                  <a:gd name="T11" fmla="*/ 0 h 39"/>
                  <a:gd name="T12" fmla="*/ 0 w 30"/>
                  <a:gd name="T13" fmla="*/ 0 h 39"/>
                  <a:gd name="T14" fmla="*/ 0 w 30"/>
                  <a:gd name="T15" fmla="*/ 0 h 39"/>
                  <a:gd name="T16" fmla="*/ 1 w 30"/>
                  <a:gd name="T17" fmla="*/ 0 h 39"/>
                  <a:gd name="T18" fmla="*/ 1 w 30"/>
                  <a:gd name="T19" fmla="*/ 0 h 39"/>
                  <a:gd name="T20" fmla="*/ 1 w 30"/>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39">
                    <a:moveTo>
                      <a:pt x="14" y="35"/>
                    </a:moveTo>
                    <a:lnTo>
                      <a:pt x="14" y="35"/>
                    </a:lnTo>
                    <a:lnTo>
                      <a:pt x="30" y="7"/>
                    </a:lnTo>
                    <a:lnTo>
                      <a:pt x="16" y="0"/>
                    </a:lnTo>
                    <a:lnTo>
                      <a:pt x="0" y="28"/>
                    </a:lnTo>
                    <a:lnTo>
                      <a:pt x="0" y="34"/>
                    </a:lnTo>
                    <a:lnTo>
                      <a:pt x="4" y="38"/>
                    </a:lnTo>
                    <a:lnTo>
                      <a:pt x="9" y="39"/>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32" name="Freeform 1218">
                <a:extLst>
                  <a:ext uri="{FF2B5EF4-FFF2-40B4-BE49-F238E27FC236}">
                    <a16:creationId xmlns:a16="http://schemas.microsoft.com/office/drawing/2014/main" id="{5B3113F0-12E6-4CD3-9BD9-09ACD960B38C}"/>
                  </a:ext>
                </a:extLst>
              </p:cNvPr>
              <p:cNvSpPr>
                <a:spLocks/>
              </p:cNvSpPr>
              <p:nvPr/>
            </p:nvSpPr>
            <p:spPr bwMode="auto">
              <a:xfrm>
                <a:off x="3156" y="2913"/>
                <a:ext cx="18" cy="26"/>
              </a:xfrm>
              <a:custGeom>
                <a:avLst/>
                <a:gdLst>
                  <a:gd name="T0" fmla="*/ 0 w 37"/>
                  <a:gd name="T1" fmla="*/ 1 h 51"/>
                  <a:gd name="T2" fmla="*/ 0 w 37"/>
                  <a:gd name="T3" fmla="*/ 1 h 51"/>
                  <a:gd name="T4" fmla="*/ 0 w 37"/>
                  <a:gd name="T5" fmla="*/ 1 h 51"/>
                  <a:gd name="T6" fmla="*/ 0 w 37"/>
                  <a:gd name="T7" fmla="*/ 0 h 51"/>
                  <a:gd name="T8" fmla="*/ 0 w 37"/>
                  <a:gd name="T9" fmla="*/ 1 h 51"/>
                  <a:gd name="T10" fmla="*/ 0 w 37"/>
                  <a:gd name="T11" fmla="*/ 1 h 51"/>
                  <a:gd name="T12" fmla="*/ 0 w 37"/>
                  <a:gd name="T13" fmla="*/ 1 h 51"/>
                  <a:gd name="T14" fmla="*/ 0 w 37"/>
                  <a:gd name="T15" fmla="*/ 1 h 51"/>
                  <a:gd name="T16" fmla="*/ 0 w 37"/>
                  <a:gd name="T17" fmla="*/ 1 h 51"/>
                  <a:gd name="T18" fmla="*/ 0 w 37"/>
                  <a:gd name="T19" fmla="*/ 1 h 51"/>
                  <a:gd name="T20" fmla="*/ 0 w 37"/>
                  <a:gd name="T21" fmla="*/ 1 h 51"/>
                  <a:gd name="T22" fmla="*/ 0 w 37"/>
                  <a:gd name="T23" fmla="*/ 1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1">
                    <a:moveTo>
                      <a:pt x="13" y="46"/>
                    </a:moveTo>
                    <a:lnTo>
                      <a:pt x="14" y="46"/>
                    </a:lnTo>
                    <a:lnTo>
                      <a:pt x="37" y="7"/>
                    </a:lnTo>
                    <a:lnTo>
                      <a:pt x="23" y="0"/>
                    </a:lnTo>
                    <a:lnTo>
                      <a:pt x="0" y="39"/>
                    </a:lnTo>
                    <a:lnTo>
                      <a:pt x="1" y="39"/>
                    </a:lnTo>
                    <a:lnTo>
                      <a:pt x="0" y="39"/>
                    </a:lnTo>
                    <a:lnTo>
                      <a:pt x="0" y="45"/>
                    </a:lnTo>
                    <a:lnTo>
                      <a:pt x="4" y="49"/>
                    </a:lnTo>
                    <a:lnTo>
                      <a:pt x="9" y="51"/>
                    </a:lnTo>
                    <a:lnTo>
                      <a:pt x="14" y="46"/>
                    </a:lnTo>
                    <a:lnTo>
                      <a:pt x="1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33" name="Freeform 1219">
                <a:extLst>
                  <a:ext uri="{FF2B5EF4-FFF2-40B4-BE49-F238E27FC236}">
                    <a16:creationId xmlns:a16="http://schemas.microsoft.com/office/drawing/2014/main" id="{77BE99EA-702F-4499-A3AD-94276AF70BE3}"/>
                  </a:ext>
                </a:extLst>
              </p:cNvPr>
              <p:cNvSpPr>
                <a:spLocks/>
              </p:cNvSpPr>
              <p:nvPr/>
            </p:nvSpPr>
            <p:spPr bwMode="auto">
              <a:xfrm>
                <a:off x="3142" y="2933"/>
                <a:ext cx="20" cy="28"/>
              </a:xfrm>
              <a:custGeom>
                <a:avLst/>
                <a:gdLst>
                  <a:gd name="T0" fmla="*/ 0 w 41"/>
                  <a:gd name="T1" fmla="*/ 1 h 55"/>
                  <a:gd name="T2" fmla="*/ 0 w 41"/>
                  <a:gd name="T3" fmla="*/ 1 h 55"/>
                  <a:gd name="T4" fmla="*/ 0 w 41"/>
                  <a:gd name="T5" fmla="*/ 1 h 55"/>
                  <a:gd name="T6" fmla="*/ 0 w 41"/>
                  <a:gd name="T7" fmla="*/ 0 h 55"/>
                  <a:gd name="T8" fmla="*/ 0 w 41"/>
                  <a:gd name="T9" fmla="*/ 1 h 55"/>
                  <a:gd name="T10" fmla="*/ 0 w 41"/>
                  <a:gd name="T11" fmla="*/ 1 h 55"/>
                  <a:gd name="T12" fmla="*/ 0 w 41"/>
                  <a:gd name="T13" fmla="*/ 1 h 55"/>
                  <a:gd name="T14" fmla="*/ 0 w 41"/>
                  <a:gd name="T15" fmla="*/ 1 h 55"/>
                  <a:gd name="T16" fmla="*/ 0 w 41"/>
                  <a:gd name="T17" fmla="*/ 1 h 55"/>
                  <a:gd name="T18" fmla="*/ 0 w 41"/>
                  <a:gd name="T19" fmla="*/ 1 h 55"/>
                  <a:gd name="T20" fmla="*/ 0 w 41"/>
                  <a:gd name="T21" fmla="*/ 1 h 55"/>
                  <a:gd name="T22" fmla="*/ 0 w 41"/>
                  <a:gd name="T23" fmla="*/ 1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5">
                    <a:moveTo>
                      <a:pt x="14" y="53"/>
                    </a:moveTo>
                    <a:lnTo>
                      <a:pt x="13" y="53"/>
                    </a:lnTo>
                    <a:lnTo>
                      <a:pt x="41" y="7"/>
                    </a:lnTo>
                    <a:lnTo>
                      <a:pt x="29" y="0"/>
                    </a:lnTo>
                    <a:lnTo>
                      <a:pt x="2" y="46"/>
                    </a:lnTo>
                    <a:lnTo>
                      <a:pt x="0" y="46"/>
                    </a:lnTo>
                    <a:lnTo>
                      <a:pt x="2" y="46"/>
                    </a:lnTo>
                    <a:lnTo>
                      <a:pt x="0" y="51"/>
                    </a:lnTo>
                    <a:lnTo>
                      <a:pt x="4" y="54"/>
                    </a:lnTo>
                    <a:lnTo>
                      <a:pt x="9" y="55"/>
                    </a:lnTo>
                    <a:lnTo>
                      <a:pt x="13" y="53"/>
                    </a:lnTo>
                    <a:lnTo>
                      <a:pt x="1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34" name="Freeform 1220">
                <a:extLst>
                  <a:ext uri="{FF2B5EF4-FFF2-40B4-BE49-F238E27FC236}">
                    <a16:creationId xmlns:a16="http://schemas.microsoft.com/office/drawing/2014/main" id="{EDE7BA59-602A-471F-94FE-962A2C2FBA00}"/>
                  </a:ext>
                </a:extLst>
              </p:cNvPr>
              <p:cNvSpPr>
                <a:spLocks/>
              </p:cNvSpPr>
              <p:nvPr/>
            </p:nvSpPr>
            <p:spPr bwMode="auto">
              <a:xfrm>
                <a:off x="3126" y="2956"/>
                <a:ext cx="23" cy="33"/>
              </a:xfrm>
              <a:custGeom>
                <a:avLst/>
                <a:gdLst>
                  <a:gd name="T0" fmla="*/ 1 w 46"/>
                  <a:gd name="T1" fmla="*/ 0 h 67"/>
                  <a:gd name="T2" fmla="*/ 1 w 46"/>
                  <a:gd name="T3" fmla="*/ 0 h 67"/>
                  <a:gd name="T4" fmla="*/ 1 w 46"/>
                  <a:gd name="T5" fmla="*/ 0 h 67"/>
                  <a:gd name="T6" fmla="*/ 1 w 46"/>
                  <a:gd name="T7" fmla="*/ 0 h 67"/>
                  <a:gd name="T8" fmla="*/ 0 w 46"/>
                  <a:gd name="T9" fmla="*/ 0 h 67"/>
                  <a:gd name="T10" fmla="*/ 0 w 46"/>
                  <a:gd name="T11" fmla="*/ 0 h 67"/>
                  <a:gd name="T12" fmla="*/ 0 w 46"/>
                  <a:gd name="T13" fmla="*/ 0 h 67"/>
                  <a:gd name="T14" fmla="*/ 0 w 46"/>
                  <a:gd name="T15" fmla="*/ 0 h 67"/>
                  <a:gd name="T16" fmla="*/ 1 w 46"/>
                  <a:gd name="T17" fmla="*/ 0 h 67"/>
                  <a:gd name="T18" fmla="*/ 1 w 46"/>
                  <a:gd name="T19" fmla="*/ 0 h 67"/>
                  <a:gd name="T20" fmla="*/ 1 w 46"/>
                  <a:gd name="T21" fmla="*/ 0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67">
                    <a:moveTo>
                      <a:pt x="14" y="62"/>
                    </a:moveTo>
                    <a:lnTo>
                      <a:pt x="14" y="62"/>
                    </a:lnTo>
                    <a:lnTo>
                      <a:pt x="46" y="7"/>
                    </a:lnTo>
                    <a:lnTo>
                      <a:pt x="32" y="0"/>
                    </a:lnTo>
                    <a:lnTo>
                      <a:pt x="0" y="55"/>
                    </a:lnTo>
                    <a:lnTo>
                      <a:pt x="0" y="61"/>
                    </a:lnTo>
                    <a:lnTo>
                      <a:pt x="4" y="66"/>
                    </a:lnTo>
                    <a:lnTo>
                      <a:pt x="9" y="67"/>
                    </a:lnTo>
                    <a:lnTo>
                      <a:pt x="14"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35" name="Freeform 1221">
                <a:extLst>
                  <a:ext uri="{FF2B5EF4-FFF2-40B4-BE49-F238E27FC236}">
                    <a16:creationId xmlns:a16="http://schemas.microsoft.com/office/drawing/2014/main" id="{6D81EA2B-325A-4A68-A582-92BBBCCA3367}"/>
                  </a:ext>
                </a:extLst>
              </p:cNvPr>
              <p:cNvSpPr>
                <a:spLocks/>
              </p:cNvSpPr>
              <p:nvPr/>
            </p:nvSpPr>
            <p:spPr bwMode="auto">
              <a:xfrm>
                <a:off x="3107" y="2984"/>
                <a:ext cx="26" cy="37"/>
              </a:xfrm>
              <a:custGeom>
                <a:avLst/>
                <a:gdLst>
                  <a:gd name="T0" fmla="*/ 1 w 51"/>
                  <a:gd name="T1" fmla="*/ 1 h 74"/>
                  <a:gd name="T2" fmla="*/ 1 w 51"/>
                  <a:gd name="T3" fmla="*/ 1 h 74"/>
                  <a:gd name="T4" fmla="*/ 1 w 51"/>
                  <a:gd name="T5" fmla="*/ 1 h 74"/>
                  <a:gd name="T6" fmla="*/ 1 w 51"/>
                  <a:gd name="T7" fmla="*/ 0 h 74"/>
                  <a:gd name="T8" fmla="*/ 0 w 51"/>
                  <a:gd name="T9" fmla="*/ 1 h 74"/>
                  <a:gd name="T10" fmla="*/ 0 w 51"/>
                  <a:gd name="T11" fmla="*/ 1 h 74"/>
                  <a:gd name="T12" fmla="*/ 0 w 51"/>
                  <a:gd name="T13" fmla="*/ 1 h 74"/>
                  <a:gd name="T14" fmla="*/ 0 w 51"/>
                  <a:gd name="T15" fmla="*/ 1 h 74"/>
                  <a:gd name="T16" fmla="*/ 1 w 51"/>
                  <a:gd name="T17" fmla="*/ 1 h 74"/>
                  <a:gd name="T18" fmla="*/ 1 w 51"/>
                  <a:gd name="T19" fmla="*/ 1 h 74"/>
                  <a:gd name="T20" fmla="*/ 1 w 51"/>
                  <a:gd name="T21" fmla="*/ 1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74">
                    <a:moveTo>
                      <a:pt x="14" y="69"/>
                    </a:moveTo>
                    <a:lnTo>
                      <a:pt x="14" y="69"/>
                    </a:lnTo>
                    <a:lnTo>
                      <a:pt x="51" y="7"/>
                    </a:lnTo>
                    <a:lnTo>
                      <a:pt x="37" y="0"/>
                    </a:lnTo>
                    <a:lnTo>
                      <a:pt x="0" y="63"/>
                    </a:lnTo>
                    <a:lnTo>
                      <a:pt x="0" y="68"/>
                    </a:lnTo>
                    <a:lnTo>
                      <a:pt x="4" y="73"/>
                    </a:lnTo>
                    <a:lnTo>
                      <a:pt x="10" y="74"/>
                    </a:lnTo>
                    <a:lnTo>
                      <a:pt x="1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36" name="Freeform 1222">
                <a:extLst>
                  <a:ext uri="{FF2B5EF4-FFF2-40B4-BE49-F238E27FC236}">
                    <a16:creationId xmlns:a16="http://schemas.microsoft.com/office/drawing/2014/main" id="{ED276A2F-C873-48B2-A946-B6E55416DBE5}"/>
                  </a:ext>
                </a:extLst>
              </p:cNvPr>
              <p:cNvSpPr>
                <a:spLocks/>
              </p:cNvSpPr>
              <p:nvPr/>
            </p:nvSpPr>
            <p:spPr bwMode="auto">
              <a:xfrm>
                <a:off x="3088" y="3015"/>
                <a:ext cx="26" cy="39"/>
              </a:xfrm>
              <a:custGeom>
                <a:avLst/>
                <a:gdLst>
                  <a:gd name="T0" fmla="*/ 0 w 53"/>
                  <a:gd name="T1" fmla="*/ 1 h 78"/>
                  <a:gd name="T2" fmla="*/ 0 w 53"/>
                  <a:gd name="T3" fmla="*/ 1 h 78"/>
                  <a:gd name="T4" fmla="*/ 0 w 53"/>
                  <a:gd name="T5" fmla="*/ 1 h 78"/>
                  <a:gd name="T6" fmla="*/ 0 w 53"/>
                  <a:gd name="T7" fmla="*/ 0 h 78"/>
                  <a:gd name="T8" fmla="*/ 0 w 53"/>
                  <a:gd name="T9" fmla="*/ 1 h 78"/>
                  <a:gd name="T10" fmla="*/ 0 w 53"/>
                  <a:gd name="T11" fmla="*/ 1 h 78"/>
                  <a:gd name="T12" fmla="*/ 0 w 53"/>
                  <a:gd name="T13" fmla="*/ 1 h 78"/>
                  <a:gd name="T14" fmla="*/ 0 w 53"/>
                  <a:gd name="T15" fmla="*/ 1 h 78"/>
                  <a:gd name="T16" fmla="*/ 0 w 53"/>
                  <a:gd name="T17" fmla="*/ 1 h 78"/>
                  <a:gd name="T18" fmla="*/ 0 w 53"/>
                  <a:gd name="T19" fmla="*/ 1 h 78"/>
                  <a:gd name="T20" fmla="*/ 0 w 53"/>
                  <a:gd name="T21" fmla="*/ 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78">
                    <a:moveTo>
                      <a:pt x="14" y="73"/>
                    </a:moveTo>
                    <a:lnTo>
                      <a:pt x="14" y="73"/>
                    </a:lnTo>
                    <a:lnTo>
                      <a:pt x="53" y="6"/>
                    </a:lnTo>
                    <a:lnTo>
                      <a:pt x="39" y="0"/>
                    </a:lnTo>
                    <a:lnTo>
                      <a:pt x="0" y="66"/>
                    </a:lnTo>
                    <a:lnTo>
                      <a:pt x="0" y="72"/>
                    </a:lnTo>
                    <a:lnTo>
                      <a:pt x="4" y="77"/>
                    </a:lnTo>
                    <a:lnTo>
                      <a:pt x="9" y="78"/>
                    </a:lnTo>
                    <a:lnTo>
                      <a:pt x="14"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37" name="Freeform 1223">
                <a:extLst>
                  <a:ext uri="{FF2B5EF4-FFF2-40B4-BE49-F238E27FC236}">
                    <a16:creationId xmlns:a16="http://schemas.microsoft.com/office/drawing/2014/main" id="{AFB69809-4C45-4EBB-83A1-2D1EBA5AD346}"/>
                  </a:ext>
                </a:extLst>
              </p:cNvPr>
              <p:cNvSpPr>
                <a:spLocks/>
              </p:cNvSpPr>
              <p:nvPr/>
            </p:nvSpPr>
            <p:spPr bwMode="auto">
              <a:xfrm>
                <a:off x="3068" y="3048"/>
                <a:ext cx="26" cy="39"/>
              </a:xfrm>
              <a:custGeom>
                <a:avLst/>
                <a:gdLst>
                  <a:gd name="T0" fmla="*/ 0 w 53"/>
                  <a:gd name="T1" fmla="*/ 0 h 79"/>
                  <a:gd name="T2" fmla="*/ 0 w 53"/>
                  <a:gd name="T3" fmla="*/ 0 h 79"/>
                  <a:gd name="T4" fmla="*/ 0 w 53"/>
                  <a:gd name="T5" fmla="*/ 0 h 79"/>
                  <a:gd name="T6" fmla="*/ 0 w 53"/>
                  <a:gd name="T7" fmla="*/ 0 h 79"/>
                  <a:gd name="T8" fmla="*/ 0 w 53"/>
                  <a:gd name="T9" fmla="*/ 0 h 79"/>
                  <a:gd name="T10" fmla="*/ 0 w 53"/>
                  <a:gd name="T11" fmla="*/ 0 h 79"/>
                  <a:gd name="T12" fmla="*/ 0 w 53"/>
                  <a:gd name="T13" fmla="*/ 0 h 79"/>
                  <a:gd name="T14" fmla="*/ 0 w 53"/>
                  <a:gd name="T15" fmla="*/ 0 h 79"/>
                  <a:gd name="T16" fmla="*/ 0 w 53"/>
                  <a:gd name="T17" fmla="*/ 0 h 79"/>
                  <a:gd name="T18" fmla="*/ 0 w 53"/>
                  <a:gd name="T19" fmla="*/ 0 h 79"/>
                  <a:gd name="T20" fmla="*/ 0 w 53"/>
                  <a:gd name="T21" fmla="*/ 0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79">
                    <a:moveTo>
                      <a:pt x="14" y="74"/>
                    </a:moveTo>
                    <a:lnTo>
                      <a:pt x="14" y="74"/>
                    </a:lnTo>
                    <a:lnTo>
                      <a:pt x="53" y="7"/>
                    </a:lnTo>
                    <a:lnTo>
                      <a:pt x="39" y="0"/>
                    </a:lnTo>
                    <a:lnTo>
                      <a:pt x="0" y="67"/>
                    </a:lnTo>
                    <a:lnTo>
                      <a:pt x="0" y="73"/>
                    </a:lnTo>
                    <a:lnTo>
                      <a:pt x="3" y="78"/>
                    </a:lnTo>
                    <a:lnTo>
                      <a:pt x="9" y="79"/>
                    </a:lnTo>
                    <a:lnTo>
                      <a:pt x="14"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38" name="Freeform 1224">
                <a:extLst>
                  <a:ext uri="{FF2B5EF4-FFF2-40B4-BE49-F238E27FC236}">
                    <a16:creationId xmlns:a16="http://schemas.microsoft.com/office/drawing/2014/main" id="{D69D836F-AE93-479C-864E-EE7AB6BE5F8E}"/>
                  </a:ext>
                </a:extLst>
              </p:cNvPr>
              <p:cNvSpPr>
                <a:spLocks/>
              </p:cNvSpPr>
              <p:nvPr/>
            </p:nvSpPr>
            <p:spPr bwMode="auto">
              <a:xfrm>
                <a:off x="3048" y="3082"/>
                <a:ext cx="27" cy="40"/>
              </a:xfrm>
              <a:custGeom>
                <a:avLst/>
                <a:gdLst>
                  <a:gd name="T0" fmla="*/ 1 w 53"/>
                  <a:gd name="T1" fmla="*/ 0 h 81"/>
                  <a:gd name="T2" fmla="*/ 1 w 53"/>
                  <a:gd name="T3" fmla="*/ 0 h 81"/>
                  <a:gd name="T4" fmla="*/ 1 w 53"/>
                  <a:gd name="T5" fmla="*/ 0 h 81"/>
                  <a:gd name="T6" fmla="*/ 1 w 53"/>
                  <a:gd name="T7" fmla="*/ 0 h 81"/>
                  <a:gd name="T8" fmla="*/ 0 w 53"/>
                  <a:gd name="T9" fmla="*/ 0 h 81"/>
                  <a:gd name="T10" fmla="*/ 1 w 53"/>
                  <a:gd name="T11" fmla="*/ 0 h 81"/>
                  <a:gd name="T12" fmla="*/ 0 w 53"/>
                  <a:gd name="T13" fmla="*/ 0 h 81"/>
                  <a:gd name="T14" fmla="*/ 0 w 53"/>
                  <a:gd name="T15" fmla="*/ 0 h 81"/>
                  <a:gd name="T16" fmla="*/ 1 w 53"/>
                  <a:gd name="T17" fmla="*/ 0 h 81"/>
                  <a:gd name="T18" fmla="*/ 1 w 53"/>
                  <a:gd name="T19" fmla="*/ 0 h 81"/>
                  <a:gd name="T20" fmla="*/ 1 w 53"/>
                  <a:gd name="T21" fmla="*/ 0 h 81"/>
                  <a:gd name="T22" fmla="*/ 1 w 53"/>
                  <a:gd name="T23" fmla="*/ 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81">
                    <a:moveTo>
                      <a:pt x="12" y="76"/>
                    </a:moveTo>
                    <a:lnTo>
                      <a:pt x="14" y="76"/>
                    </a:lnTo>
                    <a:lnTo>
                      <a:pt x="53" y="7"/>
                    </a:lnTo>
                    <a:lnTo>
                      <a:pt x="39" y="0"/>
                    </a:lnTo>
                    <a:lnTo>
                      <a:pt x="0" y="69"/>
                    </a:lnTo>
                    <a:lnTo>
                      <a:pt x="1" y="69"/>
                    </a:lnTo>
                    <a:lnTo>
                      <a:pt x="0" y="69"/>
                    </a:lnTo>
                    <a:lnTo>
                      <a:pt x="0" y="75"/>
                    </a:lnTo>
                    <a:lnTo>
                      <a:pt x="3" y="80"/>
                    </a:lnTo>
                    <a:lnTo>
                      <a:pt x="9" y="81"/>
                    </a:lnTo>
                    <a:lnTo>
                      <a:pt x="14" y="76"/>
                    </a:lnTo>
                    <a:lnTo>
                      <a:pt x="12"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39" name="Freeform 1225">
                <a:extLst>
                  <a:ext uri="{FF2B5EF4-FFF2-40B4-BE49-F238E27FC236}">
                    <a16:creationId xmlns:a16="http://schemas.microsoft.com/office/drawing/2014/main" id="{8E489609-86E1-4C5C-ABDD-DE860C391420}"/>
                  </a:ext>
                </a:extLst>
              </p:cNvPr>
              <p:cNvSpPr>
                <a:spLocks/>
              </p:cNvSpPr>
              <p:nvPr/>
            </p:nvSpPr>
            <p:spPr bwMode="auto">
              <a:xfrm>
                <a:off x="3028" y="3116"/>
                <a:ext cx="27" cy="39"/>
              </a:xfrm>
              <a:custGeom>
                <a:avLst/>
                <a:gdLst>
                  <a:gd name="T0" fmla="*/ 1 w 54"/>
                  <a:gd name="T1" fmla="*/ 0 h 79"/>
                  <a:gd name="T2" fmla="*/ 1 w 54"/>
                  <a:gd name="T3" fmla="*/ 0 h 79"/>
                  <a:gd name="T4" fmla="*/ 1 w 54"/>
                  <a:gd name="T5" fmla="*/ 0 h 79"/>
                  <a:gd name="T6" fmla="*/ 1 w 54"/>
                  <a:gd name="T7" fmla="*/ 0 h 79"/>
                  <a:gd name="T8" fmla="*/ 1 w 54"/>
                  <a:gd name="T9" fmla="*/ 0 h 79"/>
                  <a:gd name="T10" fmla="*/ 0 w 54"/>
                  <a:gd name="T11" fmla="*/ 0 h 79"/>
                  <a:gd name="T12" fmla="*/ 1 w 54"/>
                  <a:gd name="T13" fmla="*/ 0 h 79"/>
                  <a:gd name="T14" fmla="*/ 0 w 54"/>
                  <a:gd name="T15" fmla="*/ 0 h 79"/>
                  <a:gd name="T16" fmla="*/ 1 w 54"/>
                  <a:gd name="T17" fmla="*/ 0 h 79"/>
                  <a:gd name="T18" fmla="*/ 1 w 54"/>
                  <a:gd name="T19" fmla="*/ 0 h 79"/>
                  <a:gd name="T20" fmla="*/ 1 w 54"/>
                  <a:gd name="T21" fmla="*/ 0 h 79"/>
                  <a:gd name="T22" fmla="*/ 1 w 54"/>
                  <a:gd name="T23" fmla="*/ 0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 h="79">
                    <a:moveTo>
                      <a:pt x="14" y="76"/>
                    </a:moveTo>
                    <a:lnTo>
                      <a:pt x="13" y="76"/>
                    </a:lnTo>
                    <a:lnTo>
                      <a:pt x="54" y="7"/>
                    </a:lnTo>
                    <a:lnTo>
                      <a:pt x="43" y="0"/>
                    </a:lnTo>
                    <a:lnTo>
                      <a:pt x="1" y="69"/>
                    </a:lnTo>
                    <a:lnTo>
                      <a:pt x="0" y="69"/>
                    </a:lnTo>
                    <a:lnTo>
                      <a:pt x="1" y="69"/>
                    </a:lnTo>
                    <a:lnTo>
                      <a:pt x="0" y="74"/>
                    </a:lnTo>
                    <a:lnTo>
                      <a:pt x="4" y="78"/>
                    </a:lnTo>
                    <a:lnTo>
                      <a:pt x="8" y="79"/>
                    </a:lnTo>
                    <a:lnTo>
                      <a:pt x="13" y="76"/>
                    </a:lnTo>
                    <a:lnTo>
                      <a:pt x="1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40" name="Freeform 1226">
                <a:extLst>
                  <a:ext uri="{FF2B5EF4-FFF2-40B4-BE49-F238E27FC236}">
                    <a16:creationId xmlns:a16="http://schemas.microsoft.com/office/drawing/2014/main" id="{B752C50E-07C4-4193-B087-558821FBE663}"/>
                  </a:ext>
                </a:extLst>
              </p:cNvPr>
              <p:cNvSpPr>
                <a:spLocks/>
              </p:cNvSpPr>
              <p:nvPr/>
            </p:nvSpPr>
            <p:spPr bwMode="auto">
              <a:xfrm>
                <a:off x="3008" y="3151"/>
                <a:ext cx="27" cy="40"/>
              </a:xfrm>
              <a:custGeom>
                <a:avLst/>
                <a:gdLst>
                  <a:gd name="T0" fmla="*/ 1 w 53"/>
                  <a:gd name="T1" fmla="*/ 0 h 81"/>
                  <a:gd name="T2" fmla="*/ 1 w 53"/>
                  <a:gd name="T3" fmla="*/ 0 h 81"/>
                  <a:gd name="T4" fmla="*/ 1 w 53"/>
                  <a:gd name="T5" fmla="*/ 0 h 81"/>
                  <a:gd name="T6" fmla="*/ 1 w 53"/>
                  <a:gd name="T7" fmla="*/ 0 h 81"/>
                  <a:gd name="T8" fmla="*/ 0 w 53"/>
                  <a:gd name="T9" fmla="*/ 0 h 81"/>
                  <a:gd name="T10" fmla="*/ 0 w 53"/>
                  <a:gd name="T11" fmla="*/ 0 h 81"/>
                  <a:gd name="T12" fmla="*/ 0 w 53"/>
                  <a:gd name="T13" fmla="*/ 0 h 81"/>
                  <a:gd name="T14" fmla="*/ 0 w 53"/>
                  <a:gd name="T15" fmla="*/ 0 h 81"/>
                  <a:gd name="T16" fmla="*/ 1 w 53"/>
                  <a:gd name="T17" fmla="*/ 0 h 81"/>
                  <a:gd name="T18" fmla="*/ 1 w 53"/>
                  <a:gd name="T19" fmla="*/ 0 h 81"/>
                  <a:gd name="T20" fmla="*/ 1 w 53"/>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81">
                    <a:moveTo>
                      <a:pt x="14" y="76"/>
                    </a:moveTo>
                    <a:lnTo>
                      <a:pt x="14" y="76"/>
                    </a:lnTo>
                    <a:lnTo>
                      <a:pt x="53" y="7"/>
                    </a:lnTo>
                    <a:lnTo>
                      <a:pt x="39" y="0"/>
                    </a:lnTo>
                    <a:lnTo>
                      <a:pt x="0" y="70"/>
                    </a:lnTo>
                    <a:lnTo>
                      <a:pt x="0" y="75"/>
                    </a:lnTo>
                    <a:lnTo>
                      <a:pt x="4" y="80"/>
                    </a:lnTo>
                    <a:lnTo>
                      <a:pt x="9" y="81"/>
                    </a:lnTo>
                    <a:lnTo>
                      <a:pt x="1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41" name="Freeform 1227">
                <a:extLst>
                  <a:ext uri="{FF2B5EF4-FFF2-40B4-BE49-F238E27FC236}">
                    <a16:creationId xmlns:a16="http://schemas.microsoft.com/office/drawing/2014/main" id="{6039AD49-8596-4E0F-AA80-67DD7EC60274}"/>
                  </a:ext>
                </a:extLst>
              </p:cNvPr>
              <p:cNvSpPr>
                <a:spLocks/>
              </p:cNvSpPr>
              <p:nvPr/>
            </p:nvSpPr>
            <p:spPr bwMode="auto">
              <a:xfrm>
                <a:off x="2991" y="3185"/>
                <a:ext cx="24" cy="38"/>
              </a:xfrm>
              <a:custGeom>
                <a:avLst/>
                <a:gdLst>
                  <a:gd name="T0" fmla="*/ 1 w 48"/>
                  <a:gd name="T1" fmla="*/ 1 h 76"/>
                  <a:gd name="T2" fmla="*/ 1 w 48"/>
                  <a:gd name="T3" fmla="*/ 1 h 76"/>
                  <a:gd name="T4" fmla="*/ 1 w 48"/>
                  <a:gd name="T5" fmla="*/ 1 h 76"/>
                  <a:gd name="T6" fmla="*/ 1 w 48"/>
                  <a:gd name="T7" fmla="*/ 0 h 76"/>
                  <a:gd name="T8" fmla="*/ 0 w 48"/>
                  <a:gd name="T9" fmla="*/ 1 h 76"/>
                  <a:gd name="T10" fmla="*/ 1 w 48"/>
                  <a:gd name="T11" fmla="*/ 1 h 76"/>
                  <a:gd name="T12" fmla="*/ 0 w 48"/>
                  <a:gd name="T13" fmla="*/ 1 h 76"/>
                  <a:gd name="T14" fmla="*/ 0 w 48"/>
                  <a:gd name="T15" fmla="*/ 1 h 76"/>
                  <a:gd name="T16" fmla="*/ 1 w 48"/>
                  <a:gd name="T17" fmla="*/ 1 h 76"/>
                  <a:gd name="T18" fmla="*/ 1 w 48"/>
                  <a:gd name="T19" fmla="*/ 1 h 76"/>
                  <a:gd name="T20" fmla="*/ 1 w 48"/>
                  <a:gd name="T21" fmla="*/ 1 h 76"/>
                  <a:gd name="T22" fmla="*/ 1 w 48"/>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76">
                    <a:moveTo>
                      <a:pt x="12" y="71"/>
                    </a:moveTo>
                    <a:lnTo>
                      <a:pt x="13" y="71"/>
                    </a:lnTo>
                    <a:lnTo>
                      <a:pt x="48" y="6"/>
                    </a:lnTo>
                    <a:lnTo>
                      <a:pt x="34" y="0"/>
                    </a:lnTo>
                    <a:lnTo>
                      <a:pt x="0" y="64"/>
                    </a:lnTo>
                    <a:lnTo>
                      <a:pt x="1" y="64"/>
                    </a:lnTo>
                    <a:lnTo>
                      <a:pt x="0" y="64"/>
                    </a:lnTo>
                    <a:lnTo>
                      <a:pt x="0" y="70"/>
                    </a:lnTo>
                    <a:lnTo>
                      <a:pt x="3" y="74"/>
                    </a:lnTo>
                    <a:lnTo>
                      <a:pt x="9" y="76"/>
                    </a:lnTo>
                    <a:lnTo>
                      <a:pt x="13" y="71"/>
                    </a:lnTo>
                    <a:lnTo>
                      <a:pt x="12"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42" name="Freeform 1228">
                <a:extLst>
                  <a:ext uri="{FF2B5EF4-FFF2-40B4-BE49-F238E27FC236}">
                    <a16:creationId xmlns:a16="http://schemas.microsoft.com/office/drawing/2014/main" id="{18A625BF-5415-4D08-816E-1C7300BFA9E0}"/>
                  </a:ext>
                </a:extLst>
              </p:cNvPr>
              <p:cNvSpPr>
                <a:spLocks/>
              </p:cNvSpPr>
              <p:nvPr/>
            </p:nvSpPr>
            <p:spPr bwMode="auto">
              <a:xfrm>
                <a:off x="2974" y="3218"/>
                <a:ext cx="23" cy="33"/>
              </a:xfrm>
              <a:custGeom>
                <a:avLst/>
                <a:gdLst>
                  <a:gd name="T0" fmla="*/ 0 w 47"/>
                  <a:gd name="T1" fmla="*/ 0 h 67"/>
                  <a:gd name="T2" fmla="*/ 0 w 47"/>
                  <a:gd name="T3" fmla="*/ 0 h 67"/>
                  <a:gd name="T4" fmla="*/ 0 w 47"/>
                  <a:gd name="T5" fmla="*/ 0 h 67"/>
                  <a:gd name="T6" fmla="*/ 0 w 47"/>
                  <a:gd name="T7" fmla="*/ 0 h 67"/>
                  <a:gd name="T8" fmla="*/ 0 w 47"/>
                  <a:gd name="T9" fmla="*/ 0 h 67"/>
                  <a:gd name="T10" fmla="*/ 0 w 47"/>
                  <a:gd name="T11" fmla="*/ 0 h 67"/>
                  <a:gd name="T12" fmla="*/ 0 w 47"/>
                  <a:gd name="T13" fmla="*/ 0 h 67"/>
                  <a:gd name="T14" fmla="*/ 0 w 47"/>
                  <a:gd name="T15" fmla="*/ 0 h 67"/>
                  <a:gd name="T16" fmla="*/ 0 w 47"/>
                  <a:gd name="T17" fmla="*/ 0 h 67"/>
                  <a:gd name="T18" fmla="*/ 0 w 47"/>
                  <a:gd name="T19" fmla="*/ 0 h 67"/>
                  <a:gd name="T20" fmla="*/ 0 w 47"/>
                  <a:gd name="T21" fmla="*/ 0 h 67"/>
                  <a:gd name="T22" fmla="*/ 0 w 47"/>
                  <a:gd name="T23" fmla="*/ 0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67">
                    <a:moveTo>
                      <a:pt x="14" y="65"/>
                    </a:moveTo>
                    <a:lnTo>
                      <a:pt x="13" y="65"/>
                    </a:lnTo>
                    <a:lnTo>
                      <a:pt x="47" y="7"/>
                    </a:lnTo>
                    <a:lnTo>
                      <a:pt x="36" y="0"/>
                    </a:lnTo>
                    <a:lnTo>
                      <a:pt x="1" y="58"/>
                    </a:lnTo>
                    <a:lnTo>
                      <a:pt x="0" y="58"/>
                    </a:lnTo>
                    <a:lnTo>
                      <a:pt x="1" y="58"/>
                    </a:lnTo>
                    <a:lnTo>
                      <a:pt x="0" y="62"/>
                    </a:lnTo>
                    <a:lnTo>
                      <a:pt x="3" y="66"/>
                    </a:lnTo>
                    <a:lnTo>
                      <a:pt x="8" y="67"/>
                    </a:lnTo>
                    <a:lnTo>
                      <a:pt x="13" y="65"/>
                    </a:lnTo>
                    <a:lnTo>
                      <a:pt x="1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43" name="Freeform 1229">
                <a:extLst>
                  <a:ext uri="{FF2B5EF4-FFF2-40B4-BE49-F238E27FC236}">
                    <a16:creationId xmlns:a16="http://schemas.microsoft.com/office/drawing/2014/main" id="{30B10E59-74AE-4AFF-A658-4A5026F62A07}"/>
                  </a:ext>
                </a:extLst>
              </p:cNvPr>
              <p:cNvSpPr>
                <a:spLocks/>
              </p:cNvSpPr>
              <p:nvPr/>
            </p:nvSpPr>
            <p:spPr bwMode="auto">
              <a:xfrm>
                <a:off x="2959" y="3246"/>
                <a:ext cx="21" cy="31"/>
              </a:xfrm>
              <a:custGeom>
                <a:avLst/>
                <a:gdLst>
                  <a:gd name="T0" fmla="*/ 0 w 44"/>
                  <a:gd name="T1" fmla="*/ 1 h 62"/>
                  <a:gd name="T2" fmla="*/ 0 w 44"/>
                  <a:gd name="T3" fmla="*/ 1 h 62"/>
                  <a:gd name="T4" fmla="*/ 0 w 44"/>
                  <a:gd name="T5" fmla="*/ 1 h 62"/>
                  <a:gd name="T6" fmla="*/ 0 w 44"/>
                  <a:gd name="T7" fmla="*/ 0 h 62"/>
                  <a:gd name="T8" fmla="*/ 0 w 44"/>
                  <a:gd name="T9" fmla="*/ 1 h 62"/>
                  <a:gd name="T10" fmla="*/ 0 w 44"/>
                  <a:gd name="T11" fmla="*/ 1 h 62"/>
                  <a:gd name="T12" fmla="*/ 0 w 44"/>
                  <a:gd name="T13" fmla="*/ 1 h 62"/>
                  <a:gd name="T14" fmla="*/ 0 w 44"/>
                  <a:gd name="T15" fmla="*/ 1 h 62"/>
                  <a:gd name="T16" fmla="*/ 0 w 44"/>
                  <a:gd name="T17" fmla="*/ 1 h 62"/>
                  <a:gd name="T18" fmla="*/ 0 w 44"/>
                  <a:gd name="T19" fmla="*/ 1 h 62"/>
                  <a:gd name="T20" fmla="*/ 0 w 44"/>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62">
                    <a:moveTo>
                      <a:pt x="14" y="57"/>
                    </a:moveTo>
                    <a:lnTo>
                      <a:pt x="14" y="57"/>
                    </a:lnTo>
                    <a:lnTo>
                      <a:pt x="44" y="7"/>
                    </a:lnTo>
                    <a:lnTo>
                      <a:pt x="30" y="0"/>
                    </a:lnTo>
                    <a:lnTo>
                      <a:pt x="0" y="50"/>
                    </a:lnTo>
                    <a:lnTo>
                      <a:pt x="0" y="56"/>
                    </a:lnTo>
                    <a:lnTo>
                      <a:pt x="4" y="61"/>
                    </a:lnTo>
                    <a:lnTo>
                      <a:pt x="9" y="62"/>
                    </a:lnTo>
                    <a:lnTo>
                      <a:pt x="14"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44" name="Freeform 1230">
                <a:extLst>
                  <a:ext uri="{FF2B5EF4-FFF2-40B4-BE49-F238E27FC236}">
                    <a16:creationId xmlns:a16="http://schemas.microsoft.com/office/drawing/2014/main" id="{48C03C2B-737C-4E86-AE27-C13CCF5FD387}"/>
                  </a:ext>
                </a:extLst>
              </p:cNvPr>
              <p:cNvSpPr>
                <a:spLocks/>
              </p:cNvSpPr>
              <p:nvPr/>
            </p:nvSpPr>
            <p:spPr bwMode="auto">
              <a:xfrm>
                <a:off x="2947" y="3272"/>
                <a:ext cx="18" cy="26"/>
              </a:xfrm>
              <a:custGeom>
                <a:avLst/>
                <a:gdLst>
                  <a:gd name="T0" fmla="*/ 0 w 37"/>
                  <a:gd name="T1" fmla="*/ 0 h 53"/>
                  <a:gd name="T2" fmla="*/ 0 w 37"/>
                  <a:gd name="T3" fmla="*/ 0 h 53"/>
                  <a:gd name="T4" fmla="*/ 0 w 37"/>
                  <a:gd name="T5" fmla="*/ 0 h 53"/>
                  <a:gd name="T6" fmla="*/ 0 w 37"/>
                  <a:gd name="T7" fmla="*/ 0 h 53"/>
                  <a:gd name="T8" fmla="*/ 0 w 37"/>
                  <a:gd name="T9" fmla="*/ 0 h 53"/>
                  <a:gd name="T10" fmla="*/ 0 w 37"/>
                  <a:gd name="T11" fmla="*/ 0 h 53"/>
                  <a:gd name="T12" fmla="*/ 0 w 37"/>
                  <a:gd name="T13" fmla="*/ 0 h 53"/>
                  <a:gd name="T14" fmla="*/ 0 w 37"/>
                  <a:gd name="T15" fmla="*/ 0 h 53"/>
                  <a:gd name="T16" fmla="*/ 0 w 37"/>
                  <a:gd name="T17" fmla="*/ 0 h 53"/>
                  <a:gd name="T18" fmla="*/ 0 w 37"/>
                  <a:gd name="T19" fmla="*/ 0 h 53"/>
                  <a:gd name="T20" fmla="*/ 0 w 37"/>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3">
                    <a:moveTo>
                      <a:pt x="14" y="49"/>
                    </a:moveTo>
                    <a:lnTo>
                      <a:pt x="14" y="49"/>
                    </a:lnTo>
                    <a:lnTo>
                      <a:pt x="37" y="7"/>
                    </a:lnTo>
                    <a:lnTo>
                      <a:pt x="23" y="0"/>
                    </a:lnTo>
                    <a:lnTo>
                      <a:pt x="0" y="42"/>
                    </a:lnTo>
                    <a:lnTo>
                      <a:pt x="0" y="48"/>
                    </a:lnTo>
                    <a:lnTo>
                      <a:pt x="3" y="52"/>
                    </a:lnTo>
                    <a:lnTo>
                      <a:pt x="9" y="53"/>
                    </a:lnTo>
                    <a:lnTo>
                      <a:pt x="14"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45" name="Freeform 1231">
                <a:extLst>
                  <a:ext uri="{FF2B5EF4-FFF2-40B4-BE49-F238E27FC236}">
                    <a16:creationId xmlns:a16="http://schemas.microsoft.com/office/drawing/2014/main" id="{F62E2CCB-23D3-4D6F-8778-64D0AE343BF3}"/>
                  </a:ext>
                </a:extLst>
              </p:cNvPr>
              <p:cNvSpPr>
                <a:spLocks/>
              </p:cNvSpPr>
              <p:nvPr/>
            </p:nvSpPr>
            <p:spPr bwMode="auto">
              <a:xfrm>
                <a:off x="2938" y="3292"/>
                <a:ext cx="16" cy="22"/>
              </a:xfrm>
              <a:custGeom>
                <a:avLst/>
                <a:gdLst>
                  <a:gd name="T0" fmla="*/ 1 w 32"/>
                  <a:gd name="T1" fmla="*/ 1 h 44"/>
                  <a:gd name="T2" fmla="*/ 1 w 32"/>
                  <a:gd name="T3" fmla="*/ 1 h 44"/>
                  <a:gd name="T4" fmla="*/ 1 w 32"/>
                  <a:gd name="T5" fmla="*/ 1 h 44"/>
                  <a:gd name="T6" fmla="*/ 1 w 32"/>
                  <a:gd name="T7" fmla="*/ 0 h 44"/>
                  <a:gd name="T8" fmla="*/ 0 w 32"/>
                  <a:gd name="T9" fmla="*/ 1 h 44"/>
                  <a:gd name="T10" fmla="*/ 1 w 32"/>
                  <a:gd name="T11" fmla="*/ 1 h 44"/>
                  <a:gd name="T12" fmla="*/ 0 w 32"/>
                  <a:gd name="T13" fmla="*/ 1 h 44"/>
                  <a:gd name="T14" fmla="*/ 0 w 32"/>
                  <a:gd name="T15" fmla="*/ 1 h 44"/>
                  <a:gd name="T16" fmla="*/ 1 w 32"/>
                  <a:gd name="T17" fmla="*/ 1 h 44"/>
                  <a:gd name="T18" fmla="*/ 1 w 32"/>
                  <a:gd name="T19" fmla="*/ 1 h 44"/>
                  <a:gd name="T20" fmla="*/ 1 w 32"/>
                  <a:gd name="T21" fmla="*/ 1 h 44"/>
                  <a:gd name="T22" fmla="*/ 1 w 32"/>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44">
                    <a:moveTo>
                      <a:pt x="12" y="39"/>
                    </a:moveTo>
                    <a:lnTo>
                      <a:pt x="13" y="39"/>
                    </a:lnTo>
                    <a:lnTo>
                      <a:pt x="32" y="7"/>
                    </a:lnTo>
                    <a:lnTo>
                      <a:pt x="18" y="0"/>
                    </a:lnTo>
                    <a:lnTo>
                      <a:pt x="0" y="32"/>
                    </a:lnTo>
                    <a:lnTo>
                      <a:pt x="1" y="32"/>
                    </a:lnTo>
                    <a:lnTo>
                      <a:pt x="0" y="32"/>
                    </a:lnTo>
                    <a:lnTo>
                      <a:pt x="0" y="38"/>
                    </a:lnTo>
                    <a:lnTo>
                      <a:pt x="3" y="42"/>
                    </a:lnTo>
                    <a:lnTo>
                      <a:pt x="9" y="44"/>
                    </a:lnTo>
                    <a:lnTo>
                      <a:pt x="13" y="39"/>
                    </a:lnTo>
                    <a:lnTo>
                      <a:pt x="1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46" name="Freeform 1232">
                <a:extLst>
                  <a:ext uri="{FF2B5EF4-FFF2-40B4-BE49-F238E27FC236}">
                    <a16:creationId xmlns:a16="http://schemas.microsoft.com/office/drawing/2014/main" id="{69007F22-9BDF-4C7F-AB42-BDD51267FB14}"/>
                  </a:ext>
                </a:extLst>
              </p:cNvPr>
              <p:cNvSpPr>
                <a:spLocks/>
              </p:cNvSpPr>
              <p:nvPr/>
            </p:nvSpPr>
            <p:spPr bwMode="auto">
              <a:xfrm>
                <a:off x="2932" y="3309"/>
                <a:ext cx="12" cy="13"/>
              </a:xfrm>
              <a:custGeom>
                <a:avLst/>
                <a:gdLst>
                  <a:gd name="T0" fmla="*/ 1 w 24"/>
                  <a:gd name="T1" fmla="*/ 0 h 28"/>
                  <a:gd name="T2" fmla="*/ 1 w 24"/>
                  <a:gd name="T3" fmla="*/ 0 h 28"/>
                  <a:gd name="T4" fmla="*/ 1 w 24"/>
                  <a:gd name="T5" fmla="*/ 0 h 28"/>
                  <a:gd name="T6" fmla="*/ 1 w 24"/>
                  <a:gd name="T7" fmla="*/ 0 h 28"/>
                  <a:gd name="T8" fmla="*/ 1 w 24"/>
                  <a:gd name="T9" fmla="*/ 0 h 28"/>
                  <a:gd name="T10" fmla="*/ 0 w 24"/>
                  <a:gd name="T11" fmla="*/ 0 h 28"/>
                  <a:gd name="T12" fmla="*/ 1 w 24"/>
                  <a:gd name="T13" fmla="*/ 0 h 28"/>
                  <a:gd name="T14" fmla="*/ 0 w 24"/>
                  <a:gd name="T15" fmla="*/ 0 h 28"/>
                  <a:gd name="T16" fmla="*/ 1 w 24"/>
                  <a:gd name="T17" fmla="*/ 0 h 28"/>
                  <a:gd name="T18" fmla="*/ 1 w 24"/>
                  <a:gd name="T19" fmla="*/ 0 h 28"/>
                  <a:gd name="T20" fmla="*/ 1 w 24"/>
                  <a:gd name="T21" fmla="*/ 0 h 28"/>
                  <a:gd name="T22" fmla="*/ 1 w 24"/>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8">
                    <a:moveTo>
                      <a:pt x="14" y="25"/>
                    </a:moveTo>
                    <a:lnTo>
                      <a:pt x="13" y="25"/>
                    </a:lnTo>
                    <a:lnTo>
                      <a:pt x="24" y="7"/>
                    </a:lnTo>
                    <a:lnTo>
                      <a:pt x="13" y="0"/>
                    </a:lnTo>
                    <a:lnTo>
                      <a:pt x="1" y="19"/>
                    </a:lnTo>
                    <a:lnTo>
                      <a:pt x="0" y="19"/>
                    </a:lnTo>
                    <a:lnTo>
                      <a:pt x="1" y="19"/>
                    </a:lnTo>
                    <a:lnTo>
                      <a:pt x="0" y="23"/>
                    </a:lnTo>
                    <a:lnTo>
                      <a:pt x="4" y="27"/>
                    </a:lnTo>
                    <a:lnTo>
                      <a:pt x="8" y="28"/>
                    </a:lnTo>
                    <a:lnTo>
                      <a:pt x="13" y="25"/>
                    </a:lnTo>
                    <a:lnTo>
                      <a:pt x="1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47" name="Freeform 1233">
                <a:extLst>
                  <a:ext uri="{FF2B5EF4-FFF2-40B4-BE49-F238E27FC236}">
                    <a16:creationId xmlns:a16="http://schemas.microsoft.com/office/drawing/2014/main" id="{6B0EB33A-187A-49BA-842D-6337C3A3B52D}"/>
                  </a:ext>
                </a:extLst>
              </p:cNvPr>
              <p:cNvSpPr>
                <a:spLocks/>
              </p:cNvSpPr>
              <p:nvPr/>
            </p:nvSpPr>
            <p:spPr bwMode="auto">
              <a:xfrm>
                <a:off x="2925" y="3318"/>
                <a:ext cx="14" cy="18"/>
              </a:xfrm>
              <a:custGeom>
                <a:avLst/>
                <a:gdLst>
                  <a:gd name="T0" fmla="*/ 1 w 28"/>
                  <a:gd name="T1" fmla="*/ 1 h 36"/>
                  <a:gd name="T2" fmla="*/ 1 w 28"/>
                  <a:gd name="T3" fmla="*/ 1 h 36"/>
                  <a:gd name="T4" fmla="*/ 1 w 28"/>
                  <a:gd name="T5" fmla="*/ 1 h 36"/>
                  <a:gd name="T6" fmla="*/ 1 w 28"/>
                  <a:gd name="T7" fmla="*/ 0 h 36"/>
                  <a:gd name="T8" fmla="*/ 0 w 28"/>
                  <a:gd name="T9" fmla="*/ 1 h 36"/>
                  <a:gd name="T10" fmla="*/ 0 w 28"/>
                  <a:gd name="T11" fmla="*/ 1 h 36"/>
                  <a:gd name="T12" fmla="*/ 0 w 28"/>
                  <a:gd name="T13" fmla="*/ 1 h 36"/>
                  <a:gd name="T14" fmla="*/ 0 w 28"/>
                  <a:gd name="T15" fmla="*/ 1 h 36"/>
                  <a:gd name="T16" fmla="*/ 1 w 28"/>
                  <a:gd name="T17" fmla="*/ 1 h 36"/>
                  <a:gd name="T18" fmla="*/ 1 w 28"/>
                  <a:gd name="T19" fmla="*/ 1 h 36"/>
                  <a:gd name="T20" fmla="*/ 1 w 28"/>
                  <a:gd name="T21" fmla="*/ 1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36">
                    <a:moveTo>
                      <a:pt x="14" y="32"/>
                    </a:moveTo>
                    <a:lnTo>
                      <a:pt x="14" y="32"/>
                    </a:lnTo>
                    <a:lnTo>
                      <a:pt x="28" y="6"/>
                    </a:lnTo>
                    <a:lnTo>
                      <a:pt x="14" y="0"/>
                    </a:lnTo>
                    <a:lnTo>
                      <a:pt x="0" y="25"/>
                    </a:lnTo>
                    <a:lnTo>
                      <a:pt x="0" y="31"/>
                    </a:lnTo>
                    <a:lnTo>
                      <a:pt x="4" y="35"/>
                    </a:lnTo>
                    <a:lnTo>
                      <a:pt x="9" y="36"/>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48" name="Freeform 1234">
                <a:extLst>
                  <a:ext uri="{FF2B5EF4-FFF2-40B4-BE49-F238E27FC236}">
                    <a16:creationId xmlns:a16="http://schemas.microsoft.com/office/drawing/2014/main" id="{6C4405FB-4D88-4D09-95B5-FB3AA4BE0D04}"/>
                  </a:ext>
                </a:extLst>
              </p:cNvPr>
              <p:cNvSpPr>
                <a:spLocks/>
              </p:cNvSpPr>
              <p:nvPr/>
            </p:nvSpPr>
            <p:spPr bwMode="auto">
              <a:xfrm>
                <a:off x="2919" y="3330"/>
                <a:ext cx="13" cy="17"/>
              </a:xfrm>
              <a:custGeom>
                <a:avLst/>
                <a:gdLst>
                  <a:gd name="T0" fmla="*/ 1 w 25"/>
                  <a:gd name="T1" fmla="*/ 1 h 32"/>
                  <a:gd name="T2" fmla="*/ 1 w 25"/>
                  <a:gd name="T3" fmla="*/ 1 h 32"/>
                  <a:gd name="T4" fmla="*/ 1 w 25"/>
                  <a:gd name="T5" fmla="*/ 1 h 32"/>
                  <a:gd name="T6" fmla="*/ 1 w 25"/>
                  <a:gd name="T7" fmla="*/ 0 h 32"/>
                  <a:gd name="T8" fmla="*/ 0 w 25"/>
                  <a:gd name="T9" fmla="*/ 1 h 32"/>
                  <a:gd name="T10" fmla="*/ 1 w 25"/>
                  <a:gd name="T11" fmla="*/ 1 h 32"/>
                  <a:gd name="T12" fmla="*/ 0 w 25"/>
                  <a:gd name="T13" fmla="*/ 1 h 32"/>
                  <a:gd name="T14" fmla="*/ 0 w 25"/>
                  <a:gd name="T15" fmla="*/ 1 h 32"/>
                  <a:gd name="T16" fmla="*/ 1 w 25"/>
                  <a:gd name="T17" fmla="*/ 1 h 32"/>
                  <a:gd name="T18" fmla="*/ 1 w 25"/>
                  <a:gd name="T19" fmla="*/ 1 h 32"/>
                  <a:gd name="T20" fmla="*/ 1 w 25"/>
                  <a:gd name="T21" fmla="*/ 1 h 32"/>
                  <a:gd name="T22" fmla="*/ 1 w 25"/>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32">
                    <a:moveTo>
                      <a:pt x="12" y="29"/>
                    </a:moveTo>
                    <a:lnTo>
                      <a:pt x="14" y="28"/>
                    </a:lnTo>
                    <a:lnTo>
                      <a:pt x="25" y="7"/>
                    </a:lnTo>
                    <a:lnTo>
                      <a:pt x="11" y="0"/>
                    </a:lnTo>
                    <a:lnTo>
                      <a:pt x="0" y="21"/>
                    </a:lnTo>
                    <a:lnTo>
                      <a:pt x="1" y="19"/>
                    </a:lnTo>
                    <a:lnTo>
                      <a:pt x="0" y="21"/>
                    </a:lnTo>
                    <a:lnTo>
                      <a:pt x="0" y="26"/>
                    </a:lnTo>
                    <a:lnTo>
                      <a:pt x="3" y="31"/>
                    </a:lnTo>
                    <a:lnTo>
                      <a:pt x="9" y="32"/>
                    </a:lnTo>
                    <a:lnTo>
                      <a:pt x="14" y="28"/>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49" name="Freeform 1235">
                <a:extLst>
                  <a:ext uri="{FF2B5EF4-FFF2-40B4-BE49-F238E27FC236}">
                    <a16:creationId xmlns:a16="http://schemas.microsoft.com/office/drawing/2014/main" id="{28821B62-63B1-4940-B6E0-15F3DEE9DA8F}"/>
                  </a:ext>
                </a:extLst>
              </p:cNvPr>
              <p:cNvSpPr>
                <a:spLocks/>
              </p:cNvSpPr>
              <p:nvPr/>
            </p:nvSpPr>
            <p:spPr bwMode="auto">
              <a:xfrm>
                <a:off x="2915" y="3340"/>
                <a:ext cx="11" cy="12"/>
              </a:xfrm>
              <a:custGeom>
                <a:avLst/>
                <a:gdLst>
                  <a:gd name="T0" fmla="*/ 1 w 21"/>
                  <a:gd name="T1" fmla="*/ 1 h 24"/>
                  <a:gd name="T2" fmla="*/ 1 w 21"/>
                  <a:gd name="T3" fmla="*/ 1 h 24"/>
                  <a:gd name="T4" fmla="*/ 1 w 21"/>
                  <a:gd name="T5" fmla="*/ 1 h 24"/>
                  <a:gd name="T6" fmla="*/ 1 w 21"/>
                  <a:gd name="T7" fmla="*/ 0 h 24"/>
                  <a:gd name="T8" fmla="*/ 1 w 21"/>
                  <a:gd name="T9" fmla="*/ 1 h 24"/>
                  <a:gd name="T10" fmla="*/ 1 w 21"/>
                  <a:gd name="T11" fmla="*/ 1 h 24"/>
                  <a:gd name="T12" fmla="*/ 1 w 21"/>
                  <a:gd name="T13" fmla="*/ 1 h 24"/>
                  <a:gd name="T14" fmla="*/ 0 w 21"/>
                  <a:gd name="T15" fmla="*/ 1 h 24"/>
                  <a:gd name="T16" fmla="*/ 1 w 21"/>
                  <a:gd name="T17" fmla="*/ 1 h 24"/>
                  <a:gd name="T18" fmla="*/ 1 w 21"/>
                  <a:gd name="T19" fmla="*/ 1 h 24"/>
                  <a:gd name="T20" fmla="*/ 1 w 21"/>
                  <a:gd name="T21" fmla="*/ 1 h 24"/>
                  <a:gd name="T22" fmla="*/ 1 w 21"/>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24">
                    <a:moveTo>
                      <a:pt x="10" y="22"/>
                    </a:moveTo>
                    <a:lnTo>
                      <a:pt x="12" y="21"/>
                    </a:lnTo>
                    <a:lnTo>
                      <a:pt x="21" y="10"/>
                    </a:lnTo>
                    <a:lnTo>
                      <a:pt x="10" y="0"/>
                    </a:lnTo>
                    <a:lnTo>
                      <a:pt x="1" y="12"/>
                    </a:lnTo>
                    <a:lnTo>
                      <a:pt x="3" y="11"/>
                    </a:lnTo>
                    <a:lnTo>
                      <a:pt x="1" y="12"/>
                    </a:lnTo>
                    <a:lnTo>
                      <a:pt x="0" y="18"/>
                    </a:lnTo>
                    <a:lnTo>
                      <a:pt x="2" y="21"/>
                    </a:lnTo>
                    <a:lnTo>
                      <a:pt x="8" y="24"/>
                    </a:lnTo>
                    <a:lnTo>
                      <a:pt x="12" y="21"/>
                    </a:lnTo>
                    <a:lnTo>
                      <a:pt x="1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50" name="Freeform 1236">
                <a:extLst>
                  <a:ext uri="{FF2B5EF4-FFF2-40B4-BE49-F238E27FC236}">
                    <a16:creationId xmlns:a16="http://schemas.microsoft.com/office/drawing/2014/main" id="{710D75F5-7C40-452A-9AFB-FACB7C961DAD}"/>
                  </a:ext>
                </a:extLst>
              </p:cNvPr>
              <p:cNvSpPr>
                <a:spLocks/>
              </p:cNvSpPr>
              <p:nvPr/>
            </p:nvSpPr>
            <p:spPr bwMode="auto">
              <a:xfrm>
                <a:off x="2910" y="3345"/>
                <a:ext cx="10" cy="10"/>
              </a:xfrm>
              <a:custGeom>
                <a:avLst/>
                <a:gdLst>
                  <a:gd name="T0" fmla="*/ 0 w 21"/>
                  <a:gd name="T1" fmla="*/ 1 h 19"/>
                  <a:gd name="T2" fmla="*/ 0 w 21"/>
                  <a:gd name="T3" fmla="*/ 1 h 19"/>
                  <a:gd name="T4" fmla="*/ 0 w 21"/>
                  <a:gd name="T5" fmla="*/ 1 h 19"/>
                  <a:gd name="T6" fmla="*/ 0 w 21"/>
                  <a:gd name="T7" fmla="*/ 0 h 19"/>
                  <a:gd name="T8" fmla="*/ 0 w 21"/>
                  <a:gd name="T9" fmla="*/ 1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19">
                    <a:moveTo>
                      <a:pt x="7" y="19"/>
                    </a:moveTo>
                    <a:lnTo>
                      <a:pt x="9" y="18"/>
                    </a:lnTo>
                    <a:lnTo>
                      <a:pt x="21" y="11"/>
                    </a:lnTo>
                    <a:lnTo>
                      <a:pt x="14" y="0"/>
                    </a:lnTo>
                    <a:lnTo>
                      <a:pt x="2" y="7"/>
                    </a:lnTo>
                    <a:lnTo>
                      <a:pt x="5" y="6"/>
                    </a:lnTo>
                    <a:lnTo>
                      <a:pt x="2" y="7"/>
                    </a:lnTo>
                    <a:lnTo>
                      <a:pt x="0" y="11"/>
                    </a:lnTo>
                    <a:lnTo>
                      <a:pt x="1" y="16"/>
                    </a:lnTo>
                    <a:lnTo>
                      <a:pt x="5" y="19"/>
                    </a:lnTo>
                    <a:lnTo>
                      <a:pt x="9" y="18"/>
                    </a:lnTo>
                    <a:lnTo>
                      <a:pt x="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51" name="Freeform 1237">
                <a:extLst>
                  <a:ext uri="{FF2B5EF4-FFF2-40B4-BE49-F238E27FC236}">
                    <a16:creationId xmlns:a16="http://schemas.microsoft.com/office/drawing/2014/main" id="{628E1804-A48C-4E0C-80D6-6AEF86AF7586}"/>
                  </a:ext>
                </a:extLst>
              </p:cNvPr>
              <p:cNvSpPr>
                <a:spLocks/>
              </p:cNvSpPr>
              <p:nvPr/>
            </p:nvSpPr>
            <p:spPr bwMode="auto">
              <a:xfrm>
                <a:off x="2902" y="3348"/>
                <a:ext cx="11" cy="8"/>
              </a:xfrm>
              <a:custGeom>
                <a:avLst/>
                <a:gdLst>
                  <a:gd name="T0" fmla="*/ 1 w 22"/>
                  <a:gd name="T1" fmla="*/ 1 h 16"/>
                  <a:gd name="T2" fmla="*/ 1 w 22"/>
                  <a:gd name="T3" fmla="*/ 1 h 16"/>
                  <a:gd name="T4" fmla="*/ 1 w 22"/>
                  <a:gd name="T5" fmla="*/ 1 h 16"/>
                  <a:gd name="T6" fmla="*/ 1 w 22"/>
                  <a:gd name="T7" fmla="*/ 0 h 16"/>
                  <a:gd name="T8" fmla="*/ 1 w 22"/>
                  <a:gd name="T9" fmla="*/ 1 h 16"/>
                  <a:gd name="T10" fmla="*/ 1 w 22"/>
                  <a:gd name="T11" fmla="*/ 1 h 16"/>
                  <a:gd name="T12" fmla="*/ 1 w 22"/>
                  <a:gd name="T13" fmla="*/ 1 h 16"/>
                  <a:gd name="T14" fmla="*/ 1 w 22"/>
                  <a:gd name="T15" fmla="*/ 1 h 16"/>
                  <a:gd name="T16" fmla="*/ 0 w 22"/>
                  <a:gd name="T17" fmla="*/ 1 h 16"/>
                  <a:gd name="T18" fmla="*/ 1 w 22"/>
                  <a:gd name="T19" fmla="*/ 1 h 16"/>
                  <a:gd name="T20" fmla="*/ 1 w 22"/>
                  <a:gd name="T21" fmla="*/ 1 h 16"/>
                  <a:gd name="T22" fmla="*/ 1 w 22"/>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6">
                    <a:moveTo>
                      <a:pt x="5" y="16"/>
                    </a:moveTo>
                    <a:lnTo>
                      <a:pt x="8" y="16"/>
                    </a:lnTo>
                    <a:lnTo>
                      <a:pt x="22" y="13"/>
                    </a:lnTo>
                    <a:lnTo>
                      <a:pt x="20" y="0"/>
                    </a:lnTo>
                    <a:lnTo>
                      <a:pt x="6" y="2"/>
                    </a:lnTo>
                    <a:lnTo>
                      <a:pt x="9" y="2"/>
                    </a:lnTo>
                    <a:lnTo>
                      <a:pt x="6" y="2"/>
                    </a:lnTo>
                    <a:lnTo>
                      <a:pt x="1" y="4"/>
                    </a:lnTo>
                    <a:lnTo>
                      <a:pt x="0" y="10"/>
                    </a:lnTo>
                    <a:lnTo>
                      <a:pt x="2" y="15"/>
                    </a:lnTo>
                    <a:lnTo>
                      <a:pt x="8" y="16"/>
                    </a:lnTo>
                    <a:lnTo>
                      <a:pt x="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52" name="Freeform 1238">
                <a:extLst>
                  <a:ext uri="{FF2B5EF4-FFF2-40B4-BE49-F238E27FC236}">
                    <a16:creationId xmlns:a16="http://schemas.microsoft.com/office/drawing/2014/main" id="{A6415F2A-617B-4CF7-8C6C-7E6BF66E7342}"/>
                  </a:ext>
                </a:extLst>
              </p:cNvPr>
              <p:cNvSpPr>
                <a:spLocks/>
              </p:cNvSpPr>
              <p:nvPr/>
            </p:nvSpPr>
            <p:spPr bwMode="auto">
              <a:xfrm>
                <a:off x="2893" y="3346"/>
                <a:ext cx="14" cy="10"/>
              </a:xfrm>
              <a:custGeom>
                <a:avLst/>
                <a:gdLst>
                  <a:gd name="T0" fmla="*/ 1 w 27"/>
                  <a:gd name="T1" fmla="*/ 0 h 21"/>
                  <a:gd name="T2" fmla="*/ 1 w 27"/>
                  <a:gd name="T3" fmla="*/ 0 h 21"/>
                  <a:gd name="T4" fmla="*/ 1 w 27"/>
                  <a:gd name="T5" fmla="*/ 0 h 21"/>
                  <a:gd name="T6" fmla="*/ 1 w 27"/>
                  <a:gd name="T7" fmla="*/ 0 h 21"/>
                  <a:gd name="T8" fmla="*/ 1 w 27"/>
                  <a:gd name="T9" fmla="*/ 0 h 21"/>
                  <a:gd name="T10" fmla="*/ 1 w 27"/>
                  <a:gd name="T11" fmla="*/ 0 h 21"/>
                  <a:gd name="T12" fmla="*/ 1 w 27"/>
                  <a:gd name="T13" fmla="*/ 0 h 21"/>
                  <a:gd name="T14" fmla="*/ 1 w 27"/>
                  <a:gd name="T15" fmla="*/ 0 h 21"/>
                  <a:gd name="T16" fmla="*/ 0 w 27"/>
                  <a:gd name="T17" fmla="*/ 0 h 21"/>
                  <a:gd name="T18" fmla="*/ 0 w 27"/>
                  <a:gd name="T19" fmla="*/ 0 h 21"/>
                  <a:gd name="T20" fmla="*/ 1 w 27"/>
                  <a:gd name="T21" fmla="*/ 0 h 21"/>
                  <a:gd name="T22" fmla="*/ 1 w 27"/>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1">
                    <a:moveTo>
                      <a:pt x="3" y="14"/>
                    </a:moveTo>
                    <a:lnTo>
                      <a:pt x="4" y="14"/>
                    </a:lnTo>
                    <a:lnTo>
                      <a:pt x="23" y="21"/>
                    </a:lnTo>
                    <a:lnTo>
                      <a:pt x="27" y="7"/>
                    </a:lnTo>
                    <a:lnTo>
                      <a:pt x="9" y="0"/>
                    </a:lnTo>
                    <a:lnTo>
                      <a:pt x="10" y="0"/>
                    </a:lnTo>
                    <a:lnTo>
                      <a:pt x="9" y="0"/>
                    </a:lnTo>
                    <a:lnTo>
                      <a:pt x="3" y="1"/>
                    </a:lnTo>
                    <a:lnTo>
                      <a:pt x="0" y="5"/>
                    </a:lnTo>
                    <a:lnTo>
                      <a:pt x="0" y="10"/>
                    </a:lnTo>
                    <a:lnTo>
                      <a:pt x="4" y="14"/>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53" name="Freeform 1239">
                <a:extLst>
                  <a:ext uri="{FF2B5EF4-FFF2-40B4-BE49-F238E27FC236}">
                    <a16:creationId xmlns:a16="http://schemas.microsoft.com/office/drawing/2014/main" id="{26ED4ED5-2CE3-4DC1-A9C0-F594E6C31433}"/>
                  </a:ext>
                </a:extLst>
              </p:cNvPr>
              <p:cNvSpPr>
                <a:spLocks/>
              </p:cNvSpPr>
              <p:nvPr/>
            </p:nvSpPr>
            <p:spPr bwMode="auto">
              <a:xfrm>
                <a:off x="2878" y="3339"/>
                <a:ext cx="20" cy="14"/>
              </a:xfrm>
              <a:custGeom>
                <a:avLst/>
                <a:gdLst>
                  <a:gd name="T0" fmla="*/ 1 w 39"/>
                  <a:gd name="T1" fmla="*/ 1 h 28"/>
                  <a:gd name="T2" fmla="*/ 1 w 39"/>
                  <a:gd name="T3" fmla="*/ 1 h 28"/>
                  <a:gd name="T4" fmla="*/ 1 w 39"/>
                  <a:gd name="T5" fmla="*/ 1 h 28"/>
                  <a:gd name="T6" fmla="*/ 1 w 39"/>
                  <a:gd name="T7" fmla="*/ 1 h 28"/>
                  <a:gd name="T8" fmla="*/ 1 w 39"/>
                  <a:gd name="T9" fmla="*/ 0 h 28"/>
                  <a:gd name="T10" fmla="*/ 1 w 39"/>
                  <a:gd name="T11" fmla="*/ 0 h 28"/>
                  <a:gd name="T12" fmla="*/ 1 w 39"/>
                  <a:gd name="T13" fmla="*/ 0 h 28"/>
                  <a:gd name="T14" fmla="*/ 1 w 39"/>
                  <a:gd name="T15" fmla="*/ 0 h 28"/>
                  <a:gd name="T16" fmla="*/ 1 w 39"/>
                  <a:gd name="T17" fmla="*/ 1 h 28"/>
                  <a:gd name="T18" fmla="*/ 0 w 39"/>
                  <a:gd name="T19" fmla="*/ 1 h 28"/>
                  <a:gd name="T20" fmla="*/ 1 w 39"/>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28">
                    <a:moveTo>
                      <a:pt x="5" y="14"/>
                    </a:moveTo>
                    <a:lnTo>
                      <a:pt x="5" y="14"/>
                    </a:lnTo>
                    <a:lnTo>
                      <a:pt x="32" y="28"/>
                    </a:lnTo>
                    <a:lnTo>
                      <a:pt x="39" y="14"/>
                    </a:lnTo>
                    <a:lnTo>
                      <a:pt x="11" y="0"/>
                    </a:lnTo>
                    <a:lnTo>
                      <a:pt x="6" y="0"/>
                    </a:lnTo>
                    <a:lnTo>
                      <a:pt x="1" y="4"/>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54" name="Freeform 1240">
                <a:extLst>
                  <a:ext uri="{FF2B5EF4-FFF2-40B4-BE49-F238E27FC236}">
                    <a16:creationId xmlns:a16="http://schemas.microsoft.com/office/drawing/2014/main" id="{695453C7-6108-430D-B3EE-D957A833B4EA}"/>
                  </a:ext>
                </a:extLst>
              </p:cNvPr>
              <p:cNvSpPr>
                <a:spLocks/>
              </p:cNvSpPr>
              <p:nvPr/>
            </p:nvSpPr>
            <p:spPr bwMode="auto">
              <a:xfrm>
                <a:off x="2860" y="3329"/>
                <a:ext cx="24" cy="17"/>
              </a:xfrm>
              <a:custGeom>
                <a:avLst/>
                <a:gdLst>
                  <a:gd name="T0" fmla="*/ 1 w 48"/>
                  <a:gd name="T1" fmla="*/ 0 h 35"/>
                  <a:gd name="T2" fmla="*/ 1 w 48"/>
                  <a:gd name="T3" fmla="*/ 0 h 35"/>
                  <a:gd name="T4" fmla="*/ 1 w 48"/>
                  <a:gd name="T5" fmla="*/ 0 h 35"/>
                  <a:gd name="T6" fmla="*/ 1 w 48"/>
                  <a:gd name="T7" fmla="*/ 0 h 35"/>
                  <a:gd name="T8" fmla="*/ 1 w 48"/>
                  <a:gd name="T9" fmla="*/ 0 h 35"/>
                  <a:gd name="T10" fmla="*/ 1 w 48"/>
                  <a:gd name="T11" fmla="*/ 0 h 35"/>
                  <a:gd name="T12" fmla="*/ 1 w 48"/>
                  <a:gd name="T13" fmla="*/ 0 h 35"/>
                  <a:gd name="T14" fmla="*/ 1 w 48"/>
                  <a:gd name="T15" fmla="*/ 0 h 35"/>
                  <a:gd name="T16" fmla="*/ 1 w 48"/>
                  <a:gd name="T17" fmla="*/ 0 h 35"/>
                  <a:gd name="T18" fmla="*/ 0 w 48"/>
                  <a:gd name="T19" fmla="*/ 0 h 35"/>
                  <a:gd name="T20" fmla="*/ 1 w 48"/>
                  <a:gd name="T21" fmla="*/ 0 h 35"/>
                  <a:gd name="T22" fmla="*/ 1 w 48"/>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35">
                    <a:moveTo>
                      <a:pt x="5" y="13"/>
                    </a:moveTo>
                    <a:lnTo>
                      <a:pt x="5" y="14"/>
                    </a:lnTo>
                    <a:lnTo>
                      <a:pt x="42" y="35"/>
                    </a:lnTo>
                    <a:lnTo>
                      <a:pt x="48" y="21"/>
                    </a:lnTo>
                    <a:lnTo>
                      <a:pt x="12" y="0"/>
                    </a:lnTo>
                    <a:lnTo>
                      <a:pt x="12" y="2"/>
                    </a:lnTo>
                    <a:lnTo>
                      <a:pt x="12" y="0"/>
                    </a:lnTo>
                    <a:lnTo>
                      <a:pt x="6" y="0"/>
                    </a:lnTo>
                    <a:lnTo>
                      <a:pt x="1" y="4"/>
                    </a:lnTo>
                    <a:lnTo>
                      <a:pt x="0" y="10"/>
                    </a:lnTo>
                    <a:lnTo>
                      <a:pt x="5" y="14"/>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55" name="Freeform 1241">
                <a:extLst>
                  <a:ext uri="{FF2B5EF4-FFF2-40B4-BE49-F238E27FC236}">
                    <a16:creationId xmlns:a16="http://schemas.microsoft.com/office/drawing/2014/main" id="{E1A191D9-0140-4340-948C-76F10C1F9CCB}"/>
                  </a:ext>
                </a:extLst>
              </p:cNvPr>
              <p:cNvSpPr>
                <a:spLocks/>
              </p:cNvSpPr>
              <p:nvPr/>
            </p:nvSpPr>
            <p:spPr bwMode="auto">
              <a:xfrm>
                <a:off x="2850" y="3322"/>
                <a:ext cx="16" cy="13"/>
              </a:xfrm>
              <a:custGeom>
                <a:avLst/>
                <a:gdLst>
                  <a:gd name="T0" fmla="*/ 0 w 33"/>
                  <a:gd name="T1" fmla="*/ 1 h 26"/>
                  <a:gd name="T2" fmla="*/ 0 w 33"/>
                  <a:gd name="T3" fmla="*/ 1 h 26"/>
                  <a:gd name="T4" fmla="*/ 0 w 33"/>
                  <a:gd name="T5" fmla="*/ 1 h 26"/>
                  <a:gd name="T6" fmla="*/ 0 w 33"/>
                  <a:gd name="T7" fmla="*/ 1 h 26"/>
                  <a:gd name="T8" fmla="*/ 0 w 33"/>
                  <a:gd name="T9" fmla="*/ 1 h 26"/>
                  <a:gd name="T10" fmla="*/ 0 w 33"/>
                  <a:gd name="T11" fmla="*/ 0 h 26"/>
                  <a:gd name="T12" fmla="*/ 0 w 33"/>
                  <a:gd name="T13" fmla="*/ 1 h 26"/>
                  <a:gd name="T14" fmla="*/ 0 w 33"/>
                  <a:gd name="T15" fmla="*/ 0 h 26"/>
                  <a:gd name="T16" fmla="*/ 0 w 33"/>
                  <a:gd name="T17" fmla="*/ 1 h 26"/>
                  <a:gd name="T18" fmla="*/ 0 w 33"/>
                  <a:gd name="T19" fmla="*/ 1 h 26"/>
                  <a:gd name="T20" fmla="*/ 0 w 33"/>
                  <a:gd name="T21" fmla="*/ 1 h 26"/>
                  <a:gd name="T22" fmla="*/ 0 w 33"/>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6">
                    <a:moveTo>
                      <a:pt x="3" y="13"/>
                    </a:moveTo>
                    <a:lnTo>
                      <a:pt x="3" y="12"/>
                    </a:lnTo>
                    <a:lnTo>
                      <a:pt x="26" y="26"/>
                    </a:lnTo>
                    <a:lnTo>
                      <a:pt x="33" y="15"/>
                    </a:lnTo>
                    <a:lnTo>
                      <a:pt x="10" y="1"/>
                    </a:lnTo>
                    <a:lnTo>
                      <a:pt x="10" y="0"/>
                    </a:lnTo>
                    <a:lnTo>
                      <a:pt x="10" y="1"/>
                    </a:lnTo>
                    <a:lnTo>
                      <a:pt x="5" y="0"/>
                    </a:lnTo>
                    <a:lnTo>
                      <a:pt x="1" y="3"/>
                    </a:lnTo>
                    <a:lnTo>
                      <a:pt x="0" y="8"/>
                    </a:lnTo>
                    <a:lnTo>
                      <a:pt x="3" y="12"/>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56" name="Freeform 1242">
                <a:extLst>
                  <a:ext uri="{FF2B5EF4-FFF2-40B4-BE49-F238E27FC236}">
                    <a16:creationId xmlns:a16="http://schemas.microsoft.com/office/drawing/2014/main" id="{1EB19A1C-4A6C-4F19-BEC5-491D29539EF5}"/>
                  </a:ext>
                </a:extLst>
              </p:cNvPr>
              <p:cNvSpPr>
                <a:spLocks/>
              </p:cNvSpPr>
              <p:nvPr/>
            </p:nvSpPr>
            <p:spPr bwMode="auto">
              <a:xfrm>
                <a:off x="2836" y="3315"/>
                <a:ext cx="18" cy="14"/>
              </a:xfrm>
              <a:custGeom>
                <a:avLst/>
                <a:gdLst>
                  <a:gd name="T0" fmla="*/ 0 w 37"/>
                  <a:gd name="T1" fmla="*/ 1 h 27"/>
                  <a:gd name="T2" fmla="*/ 0 w 37"/>
                  <a:gd name="T3" fmla="*/ 1 h 27"/>
                  <a:gd name="T4" fmla="*/ 0 w 37"/>
                  <a:gd name="T5" fmla="*/ 1 h 27"/>
                  <a:gd name="T6" fmla="*/ 0 w 37"/>
                  <a:gd name="T7" fmla="*/ 1 h 27"/>
                  <a:gd name="T8" fmla="*/ 0 w 37"/>
                  <a:gd name="T9" fmla="*/ 0 h 27"/>
                  <a:gd name="T10" fmla="*/ 0 w 37"/>
                  <a:gd name="T11" fmla="*/ 0 h 27"/>
                  <a:gd name="T12" fmla="*/ 0 w 37"/>
                  <a:gd name="T13" fmla="*/ 0 h 27"/>
                  <a:gd name="T14" fmla="*/ 0 w 37"/>
                  <a:gd name="T15" fmla="*/ 0 h 27"/>
                  <a:gd name="T16" fmla="*/ 0 w 37"/>
                  <a:gd name="T17" fmla="*/ 1 h 27"/>
                  <a:gd name="T18" fmla="*/ 0 w 37"/>
                  <a:gd name="T19" fmla="*/ 1 h 27"/>
                  <a:gd name="T20" fmla="*/ 0 w 37"/>
                  <a:gd name="T21" fmla="*/ 1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7">
                    <a:moveTo>
                      <a:pt x="4" y="14"/>
                    </a:moveTo>
                    <a:lnTo>
                      <a:pt x="4" y="14"/>
                    </a:lnTo>
                    <a:lnTo>
                      <a:pt x="30" y="27"/>
                    </a:lnTo>
                    <a:lnTo>
                      <a:pt x="37" y="14"/>
                    </a:lnTo>
                    <a:lnTo>
                      <a:pt x="11" y="0"/>
                    </a:lnTo>
                    <a:lnTo>
                      <a:pt x="5" y="0"/>
                    </a:lnTo>
                    <a:lnTo>
                      <a:pt x="1" y="3"/>
                    </a:lnTo>
                    <a:lnTo>
                      <a:pt x="0" y="9"/>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57" name="Freeform 1243">
                <a:extLst>
                  <a:ext uri="{FF2B5EF4-FFF2-40B4-BE49-F238E27FC236}">
                    <a16:creationId xmlns:a16="http://schemas.microsoft.com/office/drawing/2014/main" id="{CD3697FD-AEB4-4FD7-82C2-48BF700BF2CD}"/>
                  </a:ext>
                </a:extLst>
              </p:cNvPr>
              <p:cNvSpPr>
                <a:spLocks/>
              </p:cNvSpPr>
              <p:nvPr/>
            </p:nvSpPr>
            <p:spPr bwMode="auto">
              <a:xfrm>
                <a:off x="2822" y="3307"/>
                <a:ext cx="20" cy="15"/>
              </a:xfrm>
              <a:custGeom>
                <a:avLst/>
                <a:gdLst>
                  <a:gd name="T0" fmla="*/ 1 w 39"/>
                  <a:gd name="T1" fmla="*/ 1 h 30"/>
                  <a:gd name="T2" fmla="*/ 1 w 39"/>
                  <a:gd name="T3" fmla="*/ 1 h 30"/>
                  <a:gd name="T4" fmla="*/ 1 w 39"/>
                  <a:gd name="T5" fmla="*/ 1 h 30"/>
                  <a:gd name="T6" fmla="*/ 1 w 39"/>
                  <a:gd name="T7" fmla="*/ 1 h 30"/>
                  <a:gd name="T8" fmla="*/ 1 w 39"/>
                  <a:gd name="T9" fmla="*/ 0 h 30"/>
                  <a:gd name="T10" fmla="*/ 1 w 39"/>
                  <a:gd name="T11" fmla="*/ 1 h 30"/>
                  <a:gd name="T12" fmla="*/ 1 w 39"/>
                  <a:gd name="T13" fmla="*/ 0 h 30"/>
                  <a:gd name="T14" fmla="*/ 1 w 39"/>
                  <a:gd name="T15" fmla="*/ 0 h 30"/>
                  <a:gd name="T16" fmla="*/ 1 w 39"/>
                  <a:gd name="T17" fmla="*/ 1 h 30"/>
                  <a:gd name="T18" fmla="*/ 0 w 39"/>
                  <a:gd name="T19" fmla="*/ 1 h 30"/>
                  <a:gd name="T20" fmla="*/ 1 w 39"/>
                  <a:gd name="T21" fmla="*/ 1 h 30"/>
                  <a:gd name="T22" fmla="*/ 1 w 39"/>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0">
                    <a:moveTo>
                      <a:pt x="5" y="12"/>
                    </a:moveTo>
                    <a:lnTo>
                      <a:pt x="5" y="13"/>
                    </a:lnTo>
                    <a:lnTo>
                      <a:pt x="32" y="30"/>
                    </a:lnTo>
                    <a:lnTo>
                      <a:pt x="39" y="16"/>
                    </a:lnTo>
                    <a:lnTo>
                      <a:pt x="12" y="0"/>
                    </a:lnTo>
                    <a:lnTo>
                      <a:pt x="12" y="1"/>
                    </a:lnTo>
                    <a:lnTo>
                      <a:pt x="12" y="0"/>
                    </a:lnTo>
                    <a:lnTo>
                      <a:pt x="6" y="0"/>
                    </a:lnTo>
                    <a:lnTo>
                      <a:pt x="1" y="3"/>
                    </a:lnTo>
                    <a:lnTo>
                      <a:pt x="0" y="9"/>
                    </a:lnTo>
                    <a:lnTo>
                      <a:pt x="5" y="13"/>
                    </a:lnTo>
                    <a:lnTo>
                      <a:pt x="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58" name="Freeform 1244">
                <a:extLst>
                  <a:ext uri="{FF2B5EF4-FFF2-40B4-BE49-F238E27FC236}">
                    <a16:creationId xmlns:a16="http://schemas.microsoft.com/office/drawing/2014/main" id="{A79AF574-09F1-476F-BA17-034CA0547DF8}"/>
                  </a:ext>
                </a:extLst>
              </p:cNvPr>
              <p:cNvSpPr>
                <a:spLocks/>
              </p:cNvSpPr>
              <p:nvPr/>
            </p:nvSpPr>
            <p:spPr bwMode="auto">
              <a:xfrm>
                <a:off x="2809" y="3298"/>
                <a:ext cx="19" cy="15"/>
              </a:xfrm>
              <a:custGeom>
                <a:avLst/>
                <a:gdLst>
                  <a:gd name="T0" fmla="*/ 1 w 37"/>
                  <a:gd name="T1" fmla="*/ 0 h 31"/>
                  <a:gd name="T2" fmla="*/ 1 w 37"/>
                  <a:gd name="T3" fmla="*/ 0 h 31"/>
                  <a:gd name="T4" fmla="*/ 1 w 37"/>
                  <a:gd name="T5" fmla="*/ 0 h 31"/>
                  <a:gd name="T6" fmla="*/ 1 w 37"/>
                  <a:gd name="T7" fmla="*/ 0 h 31"/>
                  <a:gd name="T8" fmla="*/ 1 w 37"/>
                  <a:gd name="T9" fmla="*/ 0 h 31"/>
                  <a:gd name="T10" fmla="*/ 1 w 37"/>
                  <a:gd name="T11" fmla="*/ 0 h 31"/>
                  <a:gd name="T12" fmla="*/ 1 w 37"/>
                  <a:gd name="T13" fmla="*/ 0 h 31"/>
                  <a:gd name="T14" fmla="*/ 1 w 37"/>
                  <a:gd name="T15" fmla="*/ 0 h 31"/>
                  <a:gd name="T16" fmla="*/ 1 w 37"/>
                  <a:gd name="T17" fmla="*/ 0 h 31"/>
                  <a:gd name="T18" fmla="*/ 0 w 37"/>
                  <a:gd name="T19" fmla="*/ 0 h 31"/>
                  <a:gd name="T20" fmla="*/ 1 w 37"/>
                  <a:gd name="T21" fmla="*/ 0 h 31"/>
                  <a:gd name="T22" fmla="*/ 1 w 37"/>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1">
                    <a:moveTo>
                      <a:pt x="2" y="14"/>
                    </a:moveTo>
                    <a:lnTo>
                      <a:pt x="2" y="13"/>
                    </a:lnTo>
                    <a:lnTo>
                      <a:pt x="30" y="31"/>
                    </a:lnTo>
                    <a:lnTo>
                      <a:pt x="37" y="20"/>
                    </a:lnTo>
                    <a:lnTo>
                      <a:pt x="9" y="1"/>
                    </a:lnTo>
                    <a:lnTo>
                      <a:pt x="9" y="0"/>
                    </a:lnTo>
                    <a:lnTo>
                      <a:pt x="9" y="1"/>
                    </a:lnTo>
                    <a:lnTo>
                      <a:pt x="4" y="0"/>
                    </a:lnTo>
                    <a:lnTo>
                      <a:pt x="1" y="4"/>
                    </a:lnTo>
                    <a:lnTo>
                      <a:pt x="0" y="8"/>
                    </a:lnTo>
                    <a:lnTo>
                      <a:pt x="2" y="13"/>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59" name="Freeform 1245">
                <a:extLst>
                  <a:ext uri="{FF2B5EF4-FFF2-40B4-BE49-F238E27FC236}">
                    <a16:creationId xmlns:a16="http://schemas.microsoft.com/office/drawing/2014/main" id="{129FC86E-153E-499D-9EB7-868290F70AC1}"/>
                  </a:ext>
                </a:extLst>
              </p:cNvPr>
              <p:cNvSpPr>
                <a:spLocks/>
              </p:cNvSpPr>
              <p:nvPr/>
            </p:nvSpPr>
            <p:spPr bwMode="auto">
              <a:xfrm>
                <a:off x="2793" y="3290"/>
                <a:ext cx="21" cy="15"/>
              </a:xfrm>
              <a:custGeom>
                <a:avLst/>
                <a:gdLst>
                  <a:gd name="T0" fmla="*/ 1 w 42"/>
                  <a:gd name="T1" fmla="*/ 1 h 30"/>
                  <a:gd name="T2" fmla="*/ 1 w 42"/>
                  <a:gd name="T3" fmla="*/ 1 h 30"/>
                  <a:gd name="T4" fmla="*/ 1 w 42"/>
                  <a:gd name="T5" fmla="*/ 1 h 30"/>
                  <a:gd name="T6" fmla="*/ 1 w 42"/>
                  <a:gd name="T7" fmla="*/ 1 h 30"/>
                  <a:gd name="T8" fmla="*/ 1 w 42"/>
                  <a:gd name="T9" fmla="*/ 0 h 30"/>
                  <a:gd name="T10" fmla="*/ 1 w 42"/>
                  <a:gd name="T11" fmla="*/ 0 h 30"/>
                  <a:gd name="T12" fmla="*/ 1 w 42"/>
                  <a:gd name="T13" fmla="*/ 0 h 30"/>
                  <a:gd name="T14" fmla="*/ 1 w 42"/>
                  <a:gd name="T15" fmla="*/ 0 h 30"/>
                  <a:gd name="T16" fmla="*/ 1 w 42"/>
                  <a:gd name="T17" fmla="*/ 1 h 30"/>
                  <a:gd name="T18" fmla="*/ 0 w 42"/>
                  <a:gd name="T19" fmla="*/ 1 h 30"/>
                  <a:gd name="T20" fmla="*/ 1 w 42"/>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30">
                    <a:moveTo>
                      <a:pt x="5" y="14"/>
                    </a:moveTo>
                    <a:lnTo>
                      <a:pt x="5" y="14"/>
                    </a:lnTo>
                    <a:lnTo>
                      <a:pt x="35" y="30"/>
                    </a:lnTo>
                    <a:lnTo>
                      <a:pt x="42" y="16"/>
                    </a:lnTo>
                    <a:lnTo>
                      <a:pt x="12" y="0"/>
                    </a:lnTo>
                    <a:lnTo>
                      <a:pt x="6" y="0"/>
                    </a:lnTo>
                    <a:lnTo>
                      <a:pt x="2" y="4"/>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0" name="Freeform 1246">
                <a:extLst>
                  <a:ext uri="{FF2B5EF4-FFF2-40B4-BE49-F238E27FC236}">
                    <a16:creationId xmlns:a16="http://schemas.microsoft.com/office/drawing/2014/main" id="{AA2EB998-A82D-4E51-9CFB-AAA4A252227B}"/>
                  </a:ext>
                </a:extLst>
              </p:cNvPr>
              <p:cNvSpPr>
                <a:spLocks/>
              </p:cNvSpPr>
              <p:nvPr/>
            </p:nvSpPr>
            <p:spPr bwMode="auto">
              <a:xfrm>
                <a:off x="2777" y="3280"/>
                <a:ext cx="22" cy="16"/>
              </a:xfrm>
              <a:custGeom>
                <a:avLst/>
                <a:gdLst>
                  <a:gd name="T0" fmla="*/ 1 w 44"/>
                  <a:gd name="T1" fmla="*/ 1 h 32"/>
                  <a:gd name="T2" fmla="*/ 1 w 44"/>
                  <a:gd name="T3" fmla="*/ 1 h 32"/>
                  <a:gd name="T4" fmla="*/ 1 w 44"/>
                  <a:gd name="T5" fmla="*/ 1 h 32"/>
                  <a:gd name="T6" fmla="*/ 1 w 44"/>
                  <a:gd name="T7" fmla="*/ 1 h 32"/>
                  <a:gd name="T8" fmla="*/ 1 w 44"/>
                  <a:gd name="T9" fmla="*/ 0 h 32"/>
                  <a:gd name="T10" fmla="*/ 1 w 44"/>
                  <a:gd name="T11" fmla="*/ 1 h 32"/>
                  <a:gd name="T12" fmla="*/ 1 w 44"/>
                  <a:gd name="T13" fmla="*/ 0 h 32"/>
                  <a:gd name="T14" fmla="*/ 1 w 44"/>
                  <a:gd name="T15" fmla="*/ 0 h 32"/>
                  <a:gd name="T16" fmla="*/ 1 w 44"/>
                  <a:gd name="T17" fmla="*/ 1 h 32"/>
                  <a:gd name="T18" fmla="*/ 0 w 44"/>
                  <a:gd name="T19" fmla="*/ 1 h 32"/>
                  <a:gd name="T20" fmla="*/ 1 w 44"/>
                  <a:gd name="T21" fmla="*/ 1 h 32"/>
                  <a:gd name="T22" fmla="*/ 1 w 44"/>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2">
                    <a:moveTo>
                      <a:pt x="5" y="12"/>
                    </a:moveTo>
                    <a:lnTo>
                      <a:pt x="5" y="13"/>
                    </a:lnTo>
                    <a:lnTo>
                      <a:pt x="37" y="32"/>
                    </a:lnTo>
                    <a:lnTo>
                      <a:pt x="44" y="18"/>
                    </a:lnTo>
                    <a:lnTo>
                      <a:pt x="12" y="0"/>
                    </a:lnTo>
                    <a:lnTo>
                      <a:pt x="12" y="1"/>
                    </a:lnTo>
                    <a:lnTo>
                      <a:pt x="12" y="0"/>
                    </a:lnTo>
                    <a:lnTo>
                      <a:pt x="6" y="0"/>
                    </a:lnTo>
                    <a:lnTo>
                      <a:pt x="1" y="3"/>
                    </a:lnTo>
                    <a:lnTo>
                      <a:pt x="0" y="9"/>
                    </a:lnTo>
                    <a:lnTo>
                      <a:pt x="5" y="13"/>
                    </a:lnTo>
                    <a:lnTo>
                      <a:pt x="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1" name="Freeform 1247">
                <a:extLst>
                  <a:ext uri="{FF2B5EF4-FFF2-40B4-BE49-F238E27FC236}">
                    <a16:creationId xmlns:a16="http://schemas.microsoft.com/office/drawing/2014/main" id="{205FB516-C55C-4CE5-8A53-9F87F5C904DD}"/>
                  </a:ext>
                </a:extLst>
              </p:cNvPr>
              <p:cNvSpPr>
                <a:spLocks/>
              </p:cNvSpPr>
              <p:nvPr/>
            </p:nvSpPr>
            <p:spPr bwMode="auto">
              <a:xfrm>
                <a:off x="2763" y="3271"/>
                <a:ext cx="20" cy="16"/>
              </a:xfrm>
              <a:custGeom>
                <a:avLst/>
                <a:gdLst>
                  <a:gd name="T0" fmla="*/ 1 w 40"/>
                  <a:gd name="T1" fmla="*/ 1 h 31"/>
                  <a:gd name="T2" fmla="*/ 1 w 40"/>
                  <a:gd name="T3" fmla="*/ 1 h 31"/>
                  <a:gd name="T4" fmla="*/ 1 w 40"/>
                  <a:gd name="T5" fmla="*/ 1 h 31"/>
                  <a:gd name="T6" fmla="*/ 1 w 40"/>
                  <a:gd name="T7" fmla="*/ 1 h 31"/>
                  <a:gd name="T8" fmla="*/ 1 w 40"/>
                  <a:gd name="T9" fmla="*/ 1 h 31"/>
                  <a:gd name="T10" fmla="*/ 1 w 40"/>
                  <a:gd name="T11" fmla="*/ 0 h 31"/>
                  <a:gd name="T12" fmla="*/ 1 w 40"/>
                  <a:gd name="T13" fmla="*/ 1 h 31"/>
                  <a:gd name="T14" fmla="*/ 1 w 40"/>
                  <a:gd name="T15" fmla="*/ 0 h 31"/>
                  <a:gd name="T16" fmla="*/ 1 w 40"/>
                  <a:gd name="T17" fmla="*/ 1 h 31"/>
                  <a:gd name="T18" fmla="*/ 0 w 40"/>
                  <a:gd name="T19" fmla="*/ 1 h 31"/>
                  <a:gd name="T20" fmla="*/ 1 w 40"/>
                  <a:gd name="T21" fmla="*/ 1 h 31"/>
                  <a:gd name="T22" fmla="*/ 1 w 40"/>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1">
                    <a:moveTo>
                      <a:pt x="3" y="14"/>
                    </a:moveTo>
                    <a:lnTo>
                      <a:pt x="3" y="13"/>
                    </a:lnTo>
                    <a:lnTo>
                      <a:pt x="33" y="31"/>
                    </a:lnTo>
                    <a:lnTo>
                      <a:pt x="40" y="20"/>
                    </a:lnTo>
                    <a:lnTo>
                      <a:pt x="10" y="1"/>
                    </a:lnTo>
                    <a:lnTo>
                      <a:pt x="10" y="0"/>
                    </a:lnTo>
                    <a:lnTo>
                      <a:pt x="10" y="1"/>
                    </a:lnTo>
                    <a:lnTo>
                      <a:pt x="5" y="0"/>
                    </a:lnTo>
                    <a:lnTo>
                      <a:pt x="2" y="4"/>
                    </a:lnTo>
                    <a:lnTo>
                      <a:pt x="0" y="8"/>
                    </a:lnTo>
                    <a:lnTo>
                      <a:pt x="3" y="13"/>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2" name="Freeform 1248">
                <a:extLst>
                  <a:ext uri="{FF2B5EF4-FFF2-40B4-BE49-F238E27FC236}">
                    <a16:creationId xmlns:a16="http://schemas.microsoft.com/office/drawing/2014/main" id="{EC5CF476-F260-4744-90C0-8582BEE3C728}"/>
                  </a:ext>
                </a:extLst>
              </p:cNvPr>
              <p:cNvSpPr>
                <a:spLocks/>
              </p:cNvSpPr>
              <p:nvPr/>
            </p:nvSpPr>
            <p:spPr bwMode="auto">
              <a:xfrm>
                <a:off x="2746" y="3262"/>
                <a:ext cx="22" cy="16"/>
              </a:xfrm>
              <a:custGeom>
                <a:avLst/>
                <a:gdLst>
                  <a:gd name="T0" fmla="*/ 1 w 44"/>
                  <a:gd name="T1" fmla="*/ 1 h 32"/>
                  <a:gd name="T2" fmla="*/ 1 w 44"/>
                  <a:gd name="T3" fmla="*/ 1 h 32"/>
                  <a:gd name="T4" fmla="*/ 1 w 44"/>
                  <a:gd name="T5" fmla="*/ 1 h 32"/>
                  <a:gd name="T6" fmla="*/ 1 w 44"/>
                  <a:gd name="T7" fmla="*/ 1 h 32"/>
                  <a:gd name="T8" fmla="*/ 1 w 44"/>
                  <a:gd name="T9" fmla="*/ 0 h 32"/>
                  <a:gd name="T10" fmla="*/ 1 w 44"/>
                  <a:gd name="T11" fmla="*/ 0 h 32"/>
                  <a:gd name="T12" fmla="*/ 1 w 44"/>
                  <a:gd name="T13" fmla="*/ 0 h 32"/>
                  <a:gd name="T14" fmla="*/ 1 w 44"/>
                  <a:gd name="T15" fmla="*/ 0 h 32"/>
                  <a:gd name="T16" fmla="*/ 1 w 44"/>
                  <a:gd name="T17" fmla="*/ 1 h 32"/>
                  <a:gd name="T18" fmla="*/ 0 w 44"/>
                  <a:gd name="T19" fmla="*/ 1 h 32"/>
                  <a:gd name="T20" fmla="*/ 1 w 44"/>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2">
                    <a:moveTo>
                      <a:pt x="5" y="14"/>
                    </a:moveTo>
                    <a:lnTo>
                      <a:pt x="5" y="14"/>
                    </a:lnTo>
                    <a:lnTo>
                      <a:pt x="37" y="32"/>
                    </a:lnTo>
                    <a:lnTo>
                      <a:pt x="44" y="18"/>
                    </a:lnTo>
                    <a:lnTo>
                      <a:pt x="11" y="0"/>
                    </a:lnTo>
                    <a:lnTo>
                      <a:pt x="6" y="0"/>
                    </a:lnTo>
                    <a:lnTo>
                      <a:pt x="1" y="3"/>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3" name="Freeform 1249">
                <a:extLst>
                  <a:ext uri="{FF2B5EF4-FFF2-40B4-BE49-F238E27FC236}">
                    <a16:creationId xmlns:a16="http://schemas.microsoft.com/office/drawing/2014/main" id="{4E9E5DDC-E502-4A80-A1F7-90FEADDF0F81}"/>
                  </a:ext>
                </a:extLst>
              </p:cNvPr>
              <p:cNvSpPr>
                <a:spLocks/>
              </p:cNvSpPr>
              <p:nvPr/>
            </p:nvSpPr>
            <p:spPr bwMode="auto">
              <a:xfrm>
                <a:off x="2730" y="3253"/>
                <a:ext cx="22" cy="16"/>
              </a:xfrm>
              <a:custGeom>
                <a:avLst/>
                <a:gdLst>
                  <a:gd name="T0" fmla="*/ 1 w 43"/>
                  <a:gd name="T1" fmla="*/ 0 h 33"/>
                  <a:gd name="T2" fmla="*/ 1 w 43"/>
                  <a:gd name="T3" fmla="*/ 0 h 33"/>
                  <a:gd name="T4" fmla="*/ 1 w 43"/>
                  <a:gd name="T5" fmla="*/ 0 h 33"/>
                  <a:gd name="T6" fmla="*/ 1 w 43"/>
                  <a:gd name="T7" fmla="*/ 0 h 33"/>
                  <a:gd name="T8" fmla="*/ 1 w 43"/>
                  <a:gd name="T9" fmla="*/ 0 h 33"/>
                  <a:gd name="T10" fmla="*/ 1 w 43"/>
                  <a:gd name="T11" fmla="*/ 0 h 33"/>
                  <a:gd name="T12" fmla="*/ 1 w 43"/>
                  <a:gd name="T13" fmla="*/ 0 h 33"/>
                  <a:gd name="T14" fmla="*/ 1 w 43"/>
                  <a:gd name="T15" fmla="*/ 0 h 33"/>
                  <a:gd name="T16" fmla="*/ 1 w 43"/>
                  <a:gd name="T17" fmla="*/ 0 h 33"/>
                  <a:gd name="T18" fmla="*/ 0 w 43"/>
                  <a:gd name="T19" fmla="*/ 0 h 33"/>
                  <a:gd name="T20" fmla="*/ 1 w 43"/>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3">
                    <a:moveTo>
                      <a:pt x="4" y="14"/>
                    </a:moveTo>
                    <a:lnTo>
                      <a:pt x="4" y="14"/>
                    </a:lnTo>
                    <a:lnTo>
                      <a:pt x="37" y="33"/>
                    </a:lnTo>
                    <a:lnTo>
                      <a:pt x="43" y="19"/>
                    </a:lnTo>
                    <a:lnTo>
                      <a:pt x="11" y="0"/>
                    </a:lnTo>
                    <a:lnTo>
                      <a:pt x="5" y="0"/>
                    </a:lnTo>
                    <a:lnTo>
                      <a:pt x="1" y="4"/>
                    </a:lnTo>
                    <a:lnTo>
                      <a:pt x="0"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4" name="Freeform 1250">
                <a:extLst>
                  <a:ext uri="{FF2B5EF4-FFF2-40B4-BE49-F238E27FC236}">
                    <a16:creationId xmlns:a16="http://schemas.microsoft.com/office/drawing/2014/main" id="{A24587C6-F032-4389-8A0D-6DF060CFDD92}"/>
                  </a:ext>
                </a:extLst>
              </p:cNvPr>
              <p:cNvSpPr>
                <a:spLocks/>
              </p:cNvSpPr>
              <p:nvPr/>
            </p:nvSpPr>
            <p:spPr bwMode="auto">
              <a:xfrm>
                <a:off x="2715" y="3245"/>
                <a:ext cx="21" cy="15"/>
              </a:xfrm>
              <a:custGeom>
                <a:avLst/>
                <a:gdLst>
                  <a:gd name="T0" fmla="*/ 1 w 41"/>
                  <a:gd name="T1" fmla="*/ 1 h 30"/>
                  <a:gd name="T2" fmla="*/ 1 w 41"/>
                  <a:gd name="T3" fmla="*/ 1 h 30"/>
                  <a:gd name="T4" fmla="*/ 1 w 41"/>
                  <a:gd name="T5" fmla="*/ 1 h 30"/>
                  <a:gd name="T6" fmla="*/ 1 w 41"/>
                  <a:gd name="T7" fmla="*/ 1 h 30"/>
                  <a:gd name="T8" fmla="*/ 1 w 41"/>
                  <a:gd name="T9" fmla="*/ 0 h 30"/>
                  <a:gd name="T10" fmla="*/ 1 w 41"/>
                  <a:gd name="T11" fmla="*/ 0 h 30"/>
                  <a:gd name="T12" fmla="*/ 1 w 41"/>
                  <a:gd name="T13" fmla="*/ 0 h 30"/>
                  <a:gd name="T14" fmla="*/ 1 w 41"/>
                  <a:gd name="T15" fmla="*/ 0 h 30"/>
                  <a:gd name="T16" fmla="*/ 1 w 41"/>
                  <a:gd name="T17" fmla="*/ 1 h 30"/>
                  <a:gd name="T18" fmla="*/ 0 w 41"/>
                  <a:gd name="T19" fmla="*/ 1 h 30"/>
                  <a:gd name="T20" fmla="*/ 1 w 41"/>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30">
                    <a:moveTo>
                      <a:pt x="4" y="14"/>
                    </a:moveTo>
                    <a:lnTo>
                      <a:pt x="4" y="14"/>
                    </a:lnTo>
                    <a:lnTo>
                      <a:pt x="34" y="30"/>
                    </a:lnTo>
                    <a:lnTo>
                      <a:pt x="41" y="16"/>
                    </a:lnTo>
                    <a:lnTo>
                      <a:pt x="11" y="0"/>
                    </a:lnTo>
                    <a:lnTo>
                      <a:pt x="5" y="0"/>
                    </a:lnTo>
                    <a:lnTo>
                      <a:pt x="1" y="4"/>
                    </a:lnTo>
                    <a:lnTo>
                      <a:pt x="0" y="9"/>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5" name="Freeform 1251">
                <a:extLst>
                  <a:ext uri="{FF2B5EF4-FFF2-40B4-BE49-F238E27FC236}">
                    <a16:creationId xmlns:a16="http://schemas.microsoft.com/office/drawing/2014/main" id="{A2FF0C0D-9952-4B21-8DE3-87F244111F96}"/>
                  </a:ext>
                </a:extLst>
              </p:cNvPr>
              <p:cNvSpPr>
                <a:spLocks/>
              </p:cNvSpPr>
              <p:nvPr/>
            </p:nvSpPr>
            <p:spPr bwMode="auto">
              <a:xfrm>
                <a:off x="2701" y="3237"/>
                <a:ext cx="20" cy="15"/>
              </a:xfrm>
              <a:custGeom>
                <a:avLst/>
                <a:gdLst>
                  <a:gd name="T0" fmla="*/ 1 w 39"/>
                  <a:gd name="T1" fmla="*/ 1 h 30"/>
                  <a:gd name="T2" fmla="*/ 1 w 39"/>
                  <a:gd name="T3" fmla="*/ 1 h 30"/>
                  <a:gd name="T4" fmla="*/ 1 w 39"/>
                  <a:gd name="T5" fmla="*/ 1 h 30"/>
                  <a:gd name="T6" fmla="*/ 1 w 39"/>
                  <a:gd name="T7" fmla="*/ 1 h 30"/>
                  <a:gd name="T8" fmla="*/ 1 w 39"/>
                  <a:gd name="T9" fmla="*/ 0 h 30"/>
                  <a:gd name="T10" fmla="*/ 1 w 39"/>
                  <a:gd name="T11" fmla="*/ 0 h 30"/>
                  <a:gd name="T12" fmla="*/ 1 w 39"/>
                  <a:gd name="T13" fmla="*/ 0 h 30"/>
                  <a:gd name="T14" fmla="*/ 1 w 39"/>
                  <a:gd name="T15" fmla="*/ 0 h 30"/>
                  <a:gd name="T16" fmla="*/ 1 w 39"/>
                  <a:gd name="T17" fmla="*/ 1 h 30"/>
                  <a:gd name="T18" fmla="*/ 0 w 39"/>
                  <a:gd name="T19" fmla="*/ 1 h 30"/>
                  <a:gd name="T20" fmla="*/ 1 w 39"/>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0">
                    <a:moveTo>
                      <a:pt x="5" y="14"/>
                    </a:moveTo>
                    <a:lnTo>
                      <a:pt x="5" y="14"/>
                    </a:lnTo>
                    <a:lnTo>
                      <a:pt x="32" y="30"/>
                    </a:lnTo>
                    <a:lnTo>
                      <a:pt x="39" y="16"/>
                    </a:lnTo>
                    <a:lnTo>
                      <a:pt x="12" y="0"/>
                    </a:lnTo>
                    <a:lnTo>
                      <a:pt x="6" y="0"/>
                    </a:lnTo>
                    <a:lnTo>
                      <a:pt x="1" y="4"/>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6" name="Freeform 1252">
                <a:extLst>
                  <a:ext uri="{FF2B5EF4-FFF2-40B4-BE49-F238E27FC236}">
                    <a16:creationId xmlns:a16="http://schemas.microsoft.com/office/drawing/2014/main" id="{901B4522-F747-4B28-AD83-9D2CA4158DB8}"/>
                  </a:ext>
                </a:extLst>
              </p:cNvPr>
              <p:cNvSpPr>
                <a:spLocks/>
              </p:cNvSpPr>
              <p:nvPr/>
            </p:nvSpPr>
            <p:spPr bwMode="auto">
              <a:xfrm>
                <a:off x="2688" y="3230"/>
                <a:ext cx="19" cy="13"/>
              </a:xfrm>
              <a:custGeom>
                <a:avLst/>
                <a:gdLst>
                  <a:gd name="T0" fmla="*/ 1 w 37"/>
                  <a:gd name="T1" fmla="*/ 0 h 28"/>
                  <a:gd name="T2" fmla="*/ 1 w 37"/>
                  <a:gd name="T3" fmla="*/ 0 h 28"/>
                  <a:gd name="T4" fmla="*/ 1 w 37"/>
                  <a:gd name="T5" fmla="*/ 0 h 28"/>
                  <a:gd name="T6" fmla="*/ 1 w 37"/>
                  <a:gd name="T7" fmla="*/ 0 h 28"/>
                  <a:gd name="T8" fmla="*/ 1 w 37"/>
                  <a:gd name="T9" fmla="*/ 0 h 28"/>
                  <a:gd name="T10" fmla="*/ 1 w 37"/>
                  <a:gd name="T11" fmla="*/ 0 h 28"/>
                  <a:gd name="T12" fmla="*/ 1 w 37"/>
                  <a:gd name="T13" fmla="*/ 0 h 28"/>
                  <a:gd name="T14" fmla="*/ 1 w 37"/>
                  <a:gd name="T15" fmla="*/ 0 h 28"/>
                  <a:gd name="T16" fmla="*/ 1 w 37"/>
                  <a:gd name="T17" fmla="*/ 0 h 28"/>
                  <a:gd name="T18" fmla="*/ 0 w 37"/>
                  <a:gd name="T19" fmla="*/ 0 h 28"/>
                  <a:gd name="T20" fmla="*/ 1 w 3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8">
                    <a:moveTo>
                      <a:pt x="4" y="14"/>
                    </a:moveTo>
                    <a:lnTo>
                      <a:pt x="4" y="14"/>
                    </a:lnTo>
                    <a:lnTo>
                      <a:pt x="30" y="28"/>
                    </a:lnTo>
                    <a:lnTo>
                      <a:pt x="37" y="14"/>
                    </a:lnTo>
                    <a:lnTo>
                      <a:pt x="11" y="0"/>
                    </a:lnTo>
                    <a:lnTo>
                      <a:pt x="5" y="0"/>
                    </a:lnTo>
                    <a:lnTo>
                      <a:pt x="1" y="4"/>
                    </a:lnTo>
                    <a:lnTo>
                      <a:pt x="0"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7" name="Freeform 1253">
                <a:extLst>
                  <a:ext uri="{FF2B5EF4-FFF2-40B4-BE49-F238E27FC236}">
                    <a16:creationId xmlns:a16="http://schemas.microsoft.com/office/drawing/2014/main" id="{599A2D43-66B3-42A8-9706-AE79139CCCDB}"/>
                  </a:ext>
                </a:extLst>
              </p:cNvPr>
              <p:cNvSpPr>
                <a:spLocks/>
              </p:cNvSpPr>
              <p:nvPr/>
            </p:nvSpPr>
            <p:spPr bwMode="auto">
              <a:xfrm>
                <a:off x="2676" y="3223"/>
                <a:ext cx="18" cy="14"/>
              </a:xfrm>
              <a:custGeom>
                <a:avLst/>
                <a:gdLst>
                  <a:gd name="T0" fmla="*/ 0 w 37"/>
                  <a:gd name="T1" fmla="*/ 1 h 28"/>
                  <a:gd name="T2" fmla="*/ 0 w 37"/>
                  <a:gd name="T3" fmla="*/ 1 h 28"/>
                  <a:gd name="T4" fmla="*/ 0 w 37"/>
                  <a:gd name="T5" fmla="*/ 1 h 28"/>
                  <a:gd name="T6" fmla="*/ 0 w 37"/>
                  <a:gd name="T7" fmla="*/ 1 h 28"/>
                  <a:gd name="T8" fmla="*/ 0 w 37"/>
                  <a:gd name="T9" fmla="*/ 0 h 28"/>
                  <a:gd name="T10" fmla="*/ 0 w 37"/>
                  <a:gd name="T11" fmla="*/ 1 h 28"/>
                  <a:gd name="T12" fmla="*/ 0 w 37"/>
                  <a:gd name="T13" fmla="*/ 0 h 28"/>
                  <a:gd name="T14" fmla="*/ 0 w 37"/>
                  <a:gd name="T15" fmla="*/ 0 h 28"/>
                  <a:gd name="T16" fmla="*/ 0 w 37"/>
                  <a:gd name="T17" fmla="*/ 1 h 28"/>
                  <a:gd name="T18" fmla="*/ 0 w 37"/>
                  <a:gd name="T19" fmla="*/ 1 h 28"/>
                  <a:gd name="T20" fmla="*/ 0 w 37"/>
                  <a:gd name="T21" fmla="*/ 1 h 28"/>
                  <a:gd name="T22" fmla="*/ 0 w 37"/>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5" y="13"/>
                    </a:moveTo>
                    <a:lnTo>
                      <a:pt x="5" y="14"/>
                    </a:lnTo>
                    <a:lnTo>
                      <a:pt x="30" y="28"/>
                    </a:lnTo>
                    <a:lnTo>
                      <a:pt x="37" y="14"/>
                    </a:lnTo>
                    <a:lnTo>
                      <a:pt x="12" y="0"/>
                    </a:lnTo>
                    <a:lnTo>
                      <a:pt x="12" y="2"/>
                    </a:lnTo>
                    <a:lnTo>
                      <a:pt x="12" y="0"/>
                    </a:lnTo>
                    <a:lnTo>
                      <a:pt x="6" y="0"/>
                    </a:lnTo>
                    <a:lnTo>
                      <a:pt x="2" y="4"/>
                    </a:lnTo>
                    <a:lnTo>
                      <a:pt x="0" y="10"/>
                    </a:lnTo>
                    <a:lnTo>
                      <a:pt x="5" y="14"/>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8" name="Freeform 1254">
                <a:extLst>
                  <a:ext uri="{FF2B5EF4-FFF2-40B4-BE49-F238E27FC236}">
                    <a16:creationId xmlns:a16="http://schemas.microsoft.com/office/drawing/2014/main" id="{BDC62F6A-88C2-4EFB-B672-CC2055A903A1}"/>
                  </a:ext>
                </a:extLst>
              </p:cNvPr>
              <p:cNvSpPr>
                <a:spLocks/>
              </p:cNvSpPr>
              <p:nvPr/>
            </p:nvSpPr>
            <p:spPr bwMode="auto">
              <a:xfrm>
                <a:off x="2666" y="3216"/>
                <a:ext cx="15" cy="13"/>
              </a:xfrm>
              <a:custGeom>
                <a:avLst/>
                <a:gdLst>
                  <a:gd name="T0" fmla="*/ 1 w 30"/>
                  <a:gd name="T1" fmla="*/ 1 h 26"/>
                  <a:gd name="T2" fmla="*/ 1 w 30"/>
                  <a:gd name="T3" fmla="*/ 1 h 26"/>
                  <a:gd name="T4" fmla="*/ 1 w 30"/>
                  <a:gd name="T5" fmla="*/ 1 h 26"/>
                  <a:gd name="T6" fmla="*/ 1 w 30"/>
                  <a:gd name="T7" fmla="*/ 1 h 26"/>
                  <a:gd name="T8" fmla="*/ 1 w 30"/>
                  <a:gd name="T9" fmla="*/ 1 h 26"/>
                  <a:gd name="T10" fmla="*/ 1 w 30"/>
                  <a:gd name="T11" fmla="*/ 0 h 26"/>
                  <a:gd name="T12" fmla="*/ 1 w 30"/>
                  <a:gd name="T13" fmla="*/ 1 h 26"/>
                  <a:gd name="T14" fmla="*/ 1 w 30"/>
                  <a:gd name="T15" fmla="*/ 0 h 26"/>
                  <a:gd name="T16" fmla="*/ 1 w 30"/>
                  <a:gd name="T17" fmla="*/ 1 h 26"/>
                  <a:gd name="T18" fmla="*/ 0 w 30"/>
                  <a:gd name="T19" fmla="*/ 1 h 26"/>
                  <a:gd name="T20" fmla="*/ 1 w 30"/>
                  <a:gd name="T21" fmla="*/ 1 h 26"/>
                  <a:gd name="T22" fmla="*/ 1 w 30"/>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6">
                    <a:moveTo>
                      <a:pt x="3" y="13"/>
                    </a:moveTo>
                    <a:lnTo>
                      <a:pt x="2" y="12"/>
                    </a:lnTo>
                    <a:lnTo>
                      <a:pt x="23" y="26"/>
                    </a:lnTo>
                    <a:lnTo>
                      <a:pt x="30" y="15"/>
                    </a:lnTo>
                    <a:lnTo>
                      <a:pt x="9" y="1"/>
                    </a:lnTo>
                    <a:lnTo>
                      <a:pt x="8" y="0"/>
                    </a:lnTo>
                    <a:lnTo>
                      <a:pt x="9" y="1"/>
                    </a:lnTo>
                    <a:lnTo>
                      <a:pt x="5" y="0"/>
                    </a:lnTo>
                    <a:lnTo>
                      <a:pt x="1" y="3"/>
                    </a:lnTo>
                    <a:lnTo>
                      <a:pt x="0" y="8"/>
                    </a:lnTo>
                    <a:lnTo>
                      <a:pt x="2" y="12"/>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9" name="Freeform 1255">
                <a:extLst>
                  <a:ext uri="{FF2B5EF4-FFF2-40B4-BE49-F238E27FC236}">
                    <a16:creationId xmlns:a16="http://schemas.microsoft.com/office/drawing/2014/main" id="{2FF3D4A9-7BB0-4117-8E22-9F15F7DF9EBA}"/>
                  </a:ext>
                </a:extLst>
              </p:cNvPr>
              <p:cNvSpPr>
                <a:spLocks/>
              </p:cNvSpPr>
              <p:nvPr/>
            </p:nvSpPr>
            <p:spPr bwMode="auto">
              <a:xfrm>
                <a:off x="2656" y="3211"/>
                <a:ext cx="14" cy="12"/>
              </a:xfrm>
              <a:custGeom>
                <a:avLst/>
                <a:gdLst>
                  <a:gd name="T0" fmla="*/ 0 w 30"/>
                  <a:gd name="T1" fmla="*/ 1 h 23"/>
                  <a:gd name="T2" fmla="*/ 0 w 30"/>
                  <a:gd name="T3" fmla="*/ 1 h 23"/>
                  <a:gd name="T4" fmla="*/ 0 w 30"/>
                  <a:gd name="T5" fmla="*/ 1 h 23"/>
                  <a:gd name="T6" fmla="*/ 0 w 30"/>
                  <a:gd name="T7" fmla="*/ 1 h 23"/>
                  <a:gd name="T8" fmla="*/ 0 w 30"/>
                  <a:gd name="T9" fmla="*/ 0 h 23"/>
                  <a:gd name="T10" fmla="*/ 0 w 30"/>
                  <a:gd name="T11" fmla="*/ 1 h 23"/>
                  <a:gd name="T12" fmla="*/ 0 w 30"/>
                  <a:gd name="T13" fmla="*/ 0 h 23"/>
                  <a:gd name="T14" fmla="*/ 0 w 30"/>
                  <a:gd name="T15" fmla="*/ 1 h 23"/>
                  <a:gd name="T16" fmla="*/ 0 w 30"/>
                  <a:gd name="T17" fmla="*/ 1 h 23"/>
                  <a:gd name="T18" fmla="*/ 0 w 30"/>
                  <a:gd name="T19" fmla="*/ 1 h 23"/>
                  <a:gd name="T20" fmla="*/ 0 w 30"/>
                  <a:gd name="T21" fmla="*/ 1 h 23"/>
                  <a:gd name="T22" fmla="*/ 0 w 30"/>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3">
                    <a:moveTo>
                      <a:pt x="3" y="13"/>
                    </a:moveTo>
                    <a:lnTo>
                      <a:pt x="5" y="14"/>
                    </a:lnTo>
                    <a:lnTo>
                      <a:pt x="25" y="23"/>
                    </a:lnTo>
                    <a:lnTo>
                      <a:pt x="30" y="10"/>
                    </a:lnTo>
                    <a:lnTo>
                      <a:pt x="9" y="0"/>
                    </a:lnTo>
                    <a:lnTo>
                      <a:pt x="10" y="2"/>
                    </a:lnTo>
                    <a:lnTo>
                      <a:pt x="9" y="0"/>
                    </a:lnTo>
                    <a:lnTo>
                      <a:pt x="3" y="2"/>
                    </a:lnTo>
                    <a:lnTo>
                      <a:pt x="0" y="5"/>
                    </a:lnTo>
                    <a:lnTo>
                      <a:pt x="0" y="11"/>
                    </a:lnTo>
                    <a:lnTo>
                      <a:pt x="5" y="14"/>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0" name="Freeform 1256">
                <a:extLst>
                  <a:ext uri="{FF2B5EF4-FFF2-40B4-BE49-F238E27FC236}">
                    <a16:creationId xmlns:a16="http://schemas.microsoft.com/office/drawing/2014/main" id="{5DF43DC0-FBF2-4F9E-860C-14393D7F0845}"/>
                  </a:ext>
                </a:extLst>
              </p:cNvPr>
              <p:cNvSpPr>
                <a:spLocks/>
              </p:cNvSpPr>
              <p:nvPr/>
            </p:nvSpPr>
            <p:spPr bwMode="auto">
              <a:xfrm>
                <a:off x="2649" y="3207"/>
                <a:ext cx="12" cy="11"/>
              </a:xfrm>
              <a:custGeom>
                <a:avLst/>
                <a:gdLst>
                  <a:gd name="T0" fmla="*/ 1 w 23"/>
                  <a:gd name="T1" fmla="*/ 1 h 22"/>
                  <a:gd name="T2" fmla="*/ 1 w 23"/>
                  <a:gd name="T3" fmla="*/ 1 h 22"/>
                  <a:gd name="T4" fmla="*/ 1 w 23"/>
                  <a:gd name="T5" fmla="*/ 1 h 22"/>
                  <a:gd name="T6" fmla="*/ 1 w 23"/>
                  <a:gd name="T7" fmla="*/ 1 h 22"/>
                  <a:gd name="T8" fmla="*/ 1 w 23"/>
                  <a:gd name="T9" fmla="*/ 1 h 22"/>
                  <a:gd name="T10" fmla="*/ 1 w 23"/>
                  <a:gd name="T11" fmla="*/ 1 h 22"/>
                  <a:gd name="T12" fmla="*/ 1 w 23"/>
                  <a:gd name="T13" fmla="*/ 1 h 22"/>
                  <a:gd name="T14" fmla="*/ 1 w 23"/>
                  <a:gd name="T15" fmla="*/ 0 h 22"/>
                  <a:gd name="T16" fmla="*/ 1 w 23"/>
                  <a:gd name="T17" fmla="*/ 1 h 22"/>
                  <a:gd name="T18" fmla="*/ 0 w 23"/>
                  <a:gd name="T19" fmla="*/ 1 h 22"/>
                  <a:gd name="T20" fmla="*/ 1 w 23"/>
                  <a:gd name="T21" fmla="*/ 1 h 22"/>
                  <a:gd name="T22" fmla="*/ 1 w 23"/>
                  <a:gd name="T23" fmla="*/ 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2">
                    <a:moveTo>
                      <a:pt x="2" y="13"/>
                    </a:moveTo>
                    <a:lnTo>
                      <a:pt x="3" y="13"/>
                    </a:lnTo>
                    <a:lnTo>
                      <a:pt x="16" y="22"/>
                    </a:lnTo>
                    <a:lnTo>
                      <a:pt x="23" y="11"/>
                    </a:lnTo>
                    <a:lnTo>
                      <a:pt x="10" y="1"/>
                    </a:lnTo>
                    <a:lnTo>
                      <a:pt x="11" y="1"/>
                    </a:lnTo>
                    <a:lnTo>
                      <a:pt x="10" y="1"/>
                    </a:lnTo>
                    <a:lnTo>
                      <a:pt x="5" y="0"/>
                    </a:lnTo>
                    <a:lnTo>
                      <a:pt x="2" y="4"/>
                    </a:lnTo>
                    <a:lnTo>
                      <a:pt x="0" y="8"/>
                    </a:lnTo>
                    <a:lnTo>
                      <a:pt x="3" y="13"/>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1" name="Freeform 1257">
                <a:extLst>
                  <a:ext uri="{FF2B5EF4-FFF2-40B4-BE49-F238E27FC236}">
                    <a16:creationId xmlns:a16="http://schemas.microsoft.com/office/drawing/2014/main" id="{E773646A-DEF0-45A2-A1F1-87AC19C2E0CD}"/>
                  </a:ext>
                </a:extLst>
              </p:cNvPr>
              <p:cNvSpPr>
                <a:spLocks/>
              </p:cNvSpPr>
              <p:nvPr/>
            </p:nvSpPr>
            <p:spPr bwMode="auto">
              <a:xfrm>
                <a:off x="2639" y="3199"/>
                <a:ext cx="15" cy="14"/>
              </a:xfrm>
              <a:custGeom>
                <a:avLst/>
                <a:gdLst>
                  <a:gd name="T0" fmla="*/ 0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1 w 30"/>
                  <a:gd name="T15" fmla="*/ 0 h 29"/>
                  <a:gd name="T16" fmla="*/ 1 w 30"/>
                  <a:gd name="T17" fmla="*/ 0 h 29"/>
                  <a:gd name="T18" fmla="*/ 0 w 30"/>
                  <a:gd name="T19" fmla="*/ 0 h 29"/>
                  <a:gd name="T20" fmla="*/ 1 w 30"/>
                  <a:gd name="T21" fmla="*/ 0 h 29"/>
                  <a:gd name="T22" fmla="*/ 0 w 30"/>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0" y="10"/>
                    </a:moveTo>
                    <a:lnTo>
                      <a:pt x="2" y="13"/>
                    </a:lnTo>
                    <a:lnTo>
                      <a:pt x="21" y="29"/>
                    </a:lnTo>
                    <a:lnTo>
                      <a:pt x="30" y="17"/>
                    </a:lnTo>
                    <a:lnTo>
                      <a:pt x="11" y="1"/>
                    </a:lnTo>
                    <a:lnTo>
                      <a:pt x="14" y="4"/>
                    </a:lnTo>
                    <a:lnTo>
                      <a:pt x="11" y="1"/>
                    </a:lnTo>
                    <a:lnTo>
                      <a:pt x="6" y="0"/>
                    </a:lnTo>
                    <a:lnTo>
                      <a:pt x="2" y="2"/>
                    </a:lnTo>
                    <a:lnTo>
                      <a:pt x="0" y="8"/>
                    </a:lnTo>
                    <a:lnTo>
                      <a:pt x="2" y="1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2" name="Freeform 1258">
                <a:extLst>
                  <a:ext uri="{FF2B5EF4-FFF2-40B4-BE49-F238E27FC236}">
                    <a16:creationId xmlns:a16="http://schemas.microsoft.com/office/drawing/2014/main" id="{70D83C10-9886-44E3-9388-9410978D8178}"/>
                  </a:ext>
                </a:extLst>
              </p:cNvPr>
              <p:cNvSpPr>
                <a:spLocks/>
              </p:cNvSpPr>
              <p:nvPr/>
            </p:nvSpPr>
            <p:spPr bwMode="auto">
              <a:xfrm>
                <a:off x="2632" y="3184"/>
                <a:ext cx="14" cy="20"/>
              </a:xfrm>
              <a:custGeom>
                <a:avLst/>
                <a:gdLst>
                  <a:gd name="T0" fmla="*/ 0 w 28"/>
                  <a:gd name="T1" fmla="*/ 1 h 39"/>
                  <a:gd name="T2" fmla="*/ 0 w 28"/>
                  <a:gd name="T3" fmla="*/ 1 h 39"/>
                  <a:gd name="T4" fmla="*/ 1 w 28"/>
                  <a:gd name="T5" fmla="*/ 1 h 39"/>
                  <a:gd name="T6" fmla="*/ 1 w 28"/>
                  <a:gd name="T7" fmla="*/ 1 h 39"/>
                  <a:gd name="T8" fmla="*/ 1 w 28"/>
                  <a:gd name="T9" fmla="*/ 1 h 39"/>
                  <a:gd name="T10" fmla="*/ 1 w 28"/>
                  <a:gd name="T11" fmla="*/ 1 h 39"/>
                  <a:gd name="T12" fmla="*/ 1 w 28"/>
                  <a:gd name="T13" fmla="*/ 1 h 39"/>
                  <a:gd name="T14" fmla="*/ 1 w 28"/>
                  <a:gd name="T15" fmla="*/ 0 h 39"/>
                  <a:gd name="T16" fmla="*/ 1 w 28"/>
                  <a:gd name="T17" fmla="*/ 1 h 39"/>
                  <a:gd name="T18" fmla="*/ 0 w 28"/>
                  <a:gd name="T19" fmla="*/ 1 h 39"/>
                  <a:gd name="T20" fmla="*/ 0 w 28"/>
                  <a:gd name="T21" fmla="*/ 1 h 39"/>
                  <a:gd name="T22" fmla="*/ 0 w 28"/>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39">
                    <a:moveTo>
                      <a:pt x="0" y="9"/>
                    </a:moveTo>
                    <a:lnTo>
                      <a:pt x="0" y="12"/>
                    </a:lnTo>
                    <a:lnTo>
                      <a:pt x="14" y="39"/>
                    </a:lnTo>
                    <a:lnTo>
                      <a:pt x="28" y="33"/>
                    </a:lnTo>
                    <a:lnTo>
                      <a:pt x="14" y="5"/>
                    </a:lnTo>
                    <a:lnTo>
                      <a:pt x="14" y="7"/>
                    </a:lnTo>
                    <a:lnTo>
                      <a:pt x="14" y="5"/>
                    </a:lnTo>
                    <a:lnTo>
                      <a:pt x="9" y="0"/>
                    </a:lnTo>
                    <a:lnTo>
                      <a:pt x="3" y="1"/>
                    </a:lnTo>
                    <a:lnTo>
                      <a:pt x="0" y="6"/>
                    </a:lnTo>
                    <a:lnTo>
                      <a:pt x="0" y="12"/>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3" name="Freeform 1259">
                <a:extLst>
                  <a:ext uri="{FF2B5EF4-FFF2-40B4-BE49-F238E27FC236}">
                    <a16:creationId xmlns:a16="http://schemas.microsoft.com/office/drawing/2014/main" id="{B5C92012-008B-45C5-BCF2-2D43E586C04A}"/>
                  </a:ext>
                </a:extLst>
              </p:cNvPr>
              <p:cNvSpPr>
                <a:spLocks/>
              </p:cNvSpPr>
              <p:nvPr/>
            </p:nvSpPr>
            <p:spPr bwMode="auto">
              <a:xfrm>
                <a:off x="2629" y="3171"/>
                <a:ext cx="10" cy="18"/>
              </a:xfrm>
              <a:custGeom>
                <a:avLst/>
                <a:gdLst>
                  <a:gd name="T0" fmla="*/ 0 w 21"/>
                  <a:gd name="T1" fmla="*/ 1 h 35"/>
                  <a:gd name="T2" fmla="*/ 0 w 21"/>
                  <a:gd name="T3" fmla="*/ 1 h 35"/>
                  <a:gd name="T4" fmla="*/ 0 w 21"/>
                  <a:gd name="T5" fmla="*/ 1 h 35"/>
                  <a:gd name="T6" fmla="*/ 0 w 21"/>
                  <a:gd name="T7" fmla="*/ 1 h 35"/>
                  <a:gd name="T8" fmla="*/ 0 w 21"/>
                  <a:gd name="T9" fmla="*/ 1 h 35"/>
                  <a:gd name="T10" fmla="*/ 0 w 21"/>
                  <a:gd name="T11" fmla="*/ 1 h 35"/>
                  <a:gd name="T12" fmla="*/ 0 w 21"/>
                  <a:gd name="T13" fmla="*/ 1 h 35"/>
                  <a:gd name="T14" fmla="*/ 0 w 21"/>
                  <a:gd name="T15" fmla="*/ 1 h 35"/>
                  <a:gd name="T16" fmla="*/ 0 w 21"/>
                  <a:gd name="T17" fmla="*/ 0 h 35"/>
                  <a:gd name="T18" fmla="*/ 0 w 21"/>
                  <a:gd name="T19" fmla="*/ 1 h 35"/>
                  <a:gd name="T20" fmla="*/ 0 w 21"/>
                  <a:gd name="T21" fmla="*/ 1 h 35"/>
                  <a:gd name="T22" fmla="*/ 0 w 21"/>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35">
                    <a:moveTo>
                      <a:pt x="0" y="6"/>
                    </a:moveTo>
                    <a:lnTo>
                      <a:pt x="0" y="8"/>
                    </a:lnTo>
                    <a:lnTo>
                      <a:pt x="7" y="35"/>
                    </a:lnTo>
                    <a:lnTo>
                      <a:pt x="21" y="33"/>
                    </a:lnTo>
                    <a:lnTo>
                      <a:pt x="14" y="6"/>
                    </a:lnTo>
                    <a:lnTo>
                      <a:pt x="14" y="8"/>
                    </a:lnTo>
                    <a:lnTo>
                      <a:pt x="14" y="6"/>
                    </a:lnTo>
                    <a:lnTo>
                      <a:pt x="12" y="1"/>
                    </a:lnTo>
                    <a:lnTo>
                      <a:pt x="6" y="0"/>
                    </a:lnTo>
                    <a:lnTo>
                      <a:pt x="1" y="2"/>
                    </a:lnTo>
                    <a:lnTo>
                      <a:pt x="0" y="8"/>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4" name="Freeform 1260">
                <a:extLst>
                  <a:ext uri="{FF2B5EF4-FFF2-40B4-BE49-F238E27FC236}">
                    <a16:creationId xmlns:a16="http://schemas.microsoft.com/office/drawing/2014/main" id="{C5482824-CED3-4E32-8D4A-AE0B8A6E9FF8}"/>
                  </a:ext>
                </a:extLst>
              </p:cNvPr>
              <p:cNvSpPr>
                <a:spLocks/>
              </p:cNvSpPr>
              <p:nvPr/>
            </p:nvSpPr>
            <p:spPr bwMode="auto">
              <a:xfrm>
                <a:off x="2629" y="3159"/>
                <a:ext cx="10" cy="16"/>
              </a:xfrm>
              <a:custGeom>
                <a:avLst/>
                <a:gdLst>
                  <a:gd name="T0" fmla="*/ 0 w 21"/>
                  <a:gd name="T1" fmla="*/ 1 h 31"/>
                  <a:gd name="T2" fmla="*/ 0 w 21"/>
                  <a:gd name="T3" fmla="*/ 1 h 31"/>
                  <a:gd name="T4" fmla="*/ 0 w 21"/>
                  <a:gd name="T5" fmla="*/ 1 h 31"/>
                  <a:gd name="T6" fmla="*/ 0 w 21"/>
                  <a:gd name="T7" fmla="*/ 1 h 31"/>
                  <a:gd name="T8" fmla="*/ 0 w 21"/>
                  <a:gd name="T9" fmla="*/ 1 h 31"/>
                  <a:gd name="T10" fmla="*/ 0 w 21"/>
                  <a:gd name="T11" fmla="*/ 1 h 31"/>
                  <a:gd name="T12" fmla="*/ 0 w 21"/>
                  <a:gd name="T13" fmla="*/ 1 h 31"/>
                  <a:gd name="T14" fmla="*/ 0 w 21"/>
                  <a:gd name="T15" fmla="*/ 1 h 31"/>
                  <a:gd name="T16" fmla="*/ 0 w 21"/>
                  <a:gd name="T17" fmla="*/ 0 h 31"/>
                  <a:gd name="T18" fmla="*/ 0 w 21"/>
                  <a:gd name="T19" fmla="*/ 1 h 31"/>
                  <a:gd name="T20" fmla="*/ 0 w 21"/>
                  <a:gd name="T21" fmla="*/ 1 h 31"/>
                  <a:gd name="T22" fmla="*/ 0 w 21"/>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31">
                    <a:moveTo>
                      <a:pt x="7" y="3"/>
                    </a:moveTo>
                    <a:lnTo>
                      <a:pt x="7" y="5"/>
                    </a:lnTo>
                    <a:lnTo>
                      <a:pt x="0" y="29"/>
                    </a:lnTo>
                    <a:lnTo>
                      <a:pt x="14" y="31"/>
                    </a:lnTo>
                    <a:lnTo>
                      <a:pt x="21" y="8"/>
                    </a:lnTo>
                    <a:lnTo>
                      <a:pt x="21" y="10"/>
                    </a:lnTo>
                    <a:lnTo>
                      <a:pt x="21" y="8"/>
                    </a:lnTo>
                    <a:lnTo>
                      <a:pt x="20" y="2"/>
                    </a:lnTo>
                    <a:lnTo>
                      <a:pt x="15" y="0"/>
                    </a:lnTo>
                    <a:lnTo>
                      <a:pt x="9" y="1"/>
                    </a:lnTo>
                    <a:lnTo>
                      <a:pt x="7" y="5"/>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5" name="Freeform 1261">
                <a:extLst>
                  <a:ext uri="{FF2B5EF4-FFF2-40B4-BE49-F238E27FC236}">
                    <a16:creationId xmlns:a16="http://schemas.microsoft.com/office/drawing/2014/main" id="{6739C257-23B6-4558-B663-11D6AA7B096D}"/>
                  </a:ext>
                </a:extLst>
              </p:cNvPr>
              <p:cNvSpPr>
                <a:spLocks/>
              </p:cNvSpPr>
              <p:nvPr/>
            </p:nvSpPr>
            <p:spPr bwMode="auto">
              <a:xfrm>
                <a:off x="2632" y="3145"/>
                <a:ext cx="14" cy="20"/>
              </a:xfrm>
              <a:custGeom>
                <a:avLst/>
                <a:gdLst>
                  <a:gd name="T0" fmla="*/ 1 w 28"/>
                  <a:gd name="T1" fmla="*/ 1 h 39"/>
                  <a:gd name="T2" fmla="*/ 1 w 28"/>
                  <a:gd name="T3" fmla="*/ 1 h 39"/>
                  <a:gd name="T4" fmla="*/ 0 w 28"/>
                  <a:gd name="T5" fmla="*/ 1 h 39"/>
                  <a:gd name="T6" fmla="*/ 1 w 28"/>
                  <a:gd name="T7" fmla="*/ 1 h 39"/>
                  <a:gd name="T8" fmla="*/ 1 w 28"/>
                  <a:gd name="T9" fmla="*/ 1 h 39"/>
                  <a:gd name="T10" fmla="*/ 1 w 28"/>
                  <a:gd name="T11" fmla="*/ 1 h 39"/>
                  <a:gd name="T12" fmla="*/ 1 w 28"/>
                  <a:gd name="T13" fmla="*/ 1 h 39"/>
                  <a:gd name="T14" fmla="*/ 1 w 28"/>
                  <a:gd name="T15" fmla="*/ 1 h 39"/>
                  <a:gd name="T16" fmla="*/ 1 w 28"/>
                  <a:gd name="T17" fmla="*/ 1 h 39"/>
                  <a:gd name="T18" fmla="*/ 1 w 28"/>
                  <a:gd name="T19" fmla="*/ 0 h 39"/>
                  <a:gd name="T20" fmla="*/ 1 w 28"/>
                  <a:gd name="T21" fmla="*/ 1 h 39"/>
                  <a:gd name="T22" fmla="*/ 1 w 28"/>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39">
                    <a:moveTo>
                      <a:pt x="15" y="5"/>
                    </a:moveTo>
                    <a:lnTo>
                      <a:pt x="14" y="5"/>
                    </a:lnTo>
                    <a:lnTo>
                      <a:pt x="0" y="32"/>
                    </a:lnTo>
                    <a:lnTo>
                      <a:pt x="14" y="39"/>
                    </a:lnTo>
                    <a:lnTo>
                      <a:pt x="28" y="11"/>
                    </a:lnTo>
                    <a:lnTo>
                      <a:pt x="26" y="11"/>
                    </a:lnTo>
                    <a:lnTo>
                      <a:pt x="28" y="11"/>
                    </a:lnTo>
                    <a:lnTo>
                      <a:pt x="28" y="6"/>
                    </a:lnTo>
                    <a:lnTo>
                      <a:pt x="24" y="1"/>
                    </a:lnTo>
                    <a:lnTo>
                      <a:pt x="18" y="0"/>
                    </a:lnTo>
                    <a:lnTo>
                      <a:pt x="14" y="5"/>
                    </a:lnTo>
                    <a:lnTo>
                      <a:pt x="1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6" name="Freeform 1262">
                <a:extLst>
                  <a:ext uri="{FF2B5EF4-FFF2-40B4-BE49-F238E27FC236}">
                    <a16:creationId xmlns:a16="http://schemas.microsoft.com/office/drawing/2014/main" id="{3244F69D-F061-4354-9A12-B8B2D1F75232}"/>
                  </a:ext>
                </a:extLst>
              </p:cNvPr>
              <p:cNvSpPr>
                <a:spLocks/>
              </p:cNvSpPr>
              <p:nvPr/>
            </p:nvSpPr>
            <p:spPr bwMode="auto">
              <a:xfrm>
                <a:off x="2640" y="3133"/>
                <a:ext cx="14" cy="18"/>
              </a:xfrm>
              <a:custGeom>
                <a:avLst/>
                <a:gdLst>
                  <a:gd name="T0" fmla="*/ 0 w 29"/>
                  <a:gd name="T1" fmla="*/ 1 h 34"/>
                  <a:gd name="T2" fmla="*/ 0 w 29"/>
                  <a:gd name="T3" fmla="*/ 1 h 34"/>
                  <a:gd name="T4" fmla="*/ 0 w 29"/>
                  <a:gd name="T5" fmla="*/ 1 h 34"/>
                  <a:gd name="T6" fmla="*/ 0 w 29"/>
                  <a:gd name="T7" fmla="*/ 1 h 34"/>
                  <a:gd name="T8" fmla="*/ 0 w 29"/>
                  <a:gd name="T9" fmla="*/ 1 h 34"/>
                  <a:gd name="T10" fmla="*/ 0 w 29"/>
                  <a:gd name="T11" fmla="*/ 1 h 34"/>
                  <a:gd name="T12" fmla="*/ 0 w 29"/>
                  <a:gd name="T13" fmla="*/ 1 h 34"/>
                  <a:gd name="T14" fmla="*/ 0 w 29"/>
                  <a:gd name="T15" fmla="*/ 1 h 34"/>
                  <a:gd name="T16" fmla="*/ 0 w 29"/>
                  <a:gd name="T17" fmla="*/ 0 h 34"/>
                  <a:gd name="T18" fmla="*/ 0 w 29"/>
                  <a:gd name="T19" fmla="*/ 0 h 34"/>
                  <a:gd name="T20" fmla="*/ 0 w 29"/>
                  <a:gd name="T21" fmla="*/ 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4">
                    <a:moveTo>
                      <a:pt x="16" y="2"/>
                    </a:moveTo>
                    <a:lnTo>
                      <a:pt x="16" y="2"/>
                    </a:lnTo>
                    <a:lnTo>
                      <a:pt x="0" y="28"/>
                    </a:lnTo>
                    <a:lnTo>
                      <a:pt x="11" y="34"/>
                    </a:lnTo>
                    <a:lnTo>
                      <a:pt x="28" y="9"/>
                    </a:lnTo>
                    <a:lnTo>
                      <a:pt x="29" y="5"/>
                    </a:lnTo>
                    <a:lnTo>
                      <a:pt x="25" y="0"/>
                    </a:lnTo>
                    <a:lnTo>
                      <a:pt x="21" y="0"/>
                    </a:lnTo>
                    <a:lnTo>
                      <a:pt x="1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7" name="Freeform 1263">
                <a:extLst>
                  <a:ext uri="{FF2B5EF4-FFF2-40B4-BE49-F238E27FC236}">
                    <a16:creationId xmlns:a16="http://schemas.microsoft.com/office/drawing/2014/main" id="{A0EE86F3-EF9B-4843-98DB-A122DD28F333}"/>
                  </a:ext>
                </a:extLst>
              </p:cNvPr>
              <p:cNvSpPr>
                <a:spLocks/>
              </p:cNvSpPr>
              <p:nvPr/>
            </p:nvSpPr>
            <p:spPr bwMode="auto">
              <a:xfrm>
                <a:off x="2648" y="3121"/>
                <a:ext cx="14" cy="17"/>
              </a:xfrm>
              <a:custGeom>
                <a:avLst/>
                <a:gdLst>
                  <a:gd name="T0" fmla="*/ 0 w 29"/>
                  <a:gd name="T1" fmla="*/ 1 h 34"/>
                  <a:gd name="T2" fmla="*/ 0 w 29"/>
                  <a:gd name="T3" fmla="*/ 1 h 34"/>
                  <a:gd name="T4" fmla="*/ 0 w 29"/>
                  <a:gd name="T5" fmla="*/ 1 h 34"/>
                  <a:gd name="T6" fmla="*/ 0 w 29"/>
                  <a:gd name="T7" fmla="*/ 1 h 34"/>
                  <a:gd name="T8" fmla="*/ 0 w 29"/>
                  <a:gd name="T9" fmla="*/ 1 h 34"/>
                  <a:gd name="T10" fmla="*/ 0 w 29"/>
                  <a:gd name="T11" fmla="*/ 1 h 34"/>
                  <a:gd name="T12" fmla="*/ 0 w 29"/>
                  <a:gd name="T13" fmla="*/ 1 h 34"/>
                  <a:gd name="T14" fmla="*/ 0 w 29"/>
                  <a:gd name="T15" fmla="*/ 1 h 34"/>
                  <a:gd name="T16" fmla="*/ 0 w 29"/>
                  <a:gd name="T17" fmla="*/ 0 h 34"/>
                  <a:gd name="T18" fmla="*/ 0 w 29"/>
                  <a:gd name="T19" fmla="*/ 0 h 34"/>
                  <a:gd name="T20" fmla="*/ 0 w 29"/>
                  <a:gd name="T21" fmla="*/ 1 h 34"/>
                  <a:gd name="T22" fmla="*/ 0 w 29"/>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4">
                    <a:moveTo>
                      <a:pt x="15" y="2"/>
                    </a:moveTo>
                    <a:lnTo>
                      <a:pt x="16" y="2"/>
                    </a:lnTo>
                    <a:lnTo>
                      <a:pt x="0" y="27"/>
                    </a:lnTo>
                    <a:lnTo>
                      <a:pt x="12" y="34"/>
                    </a:lnTo>
                    <a:lnTo>
                      <a:pt x="28" y="9"/>
                    </a:lnTo>
                    <a:lnTo>
                      <a:pt x="29" y="9"/>
                    </a:lnTo>
                    <a:lnTo>
                      <a:pt x="28" y="9"/>
                    </a:lnTo>
                    <a:lnTo>
                      <a:pt x="29" y="4"/>
                    </a:lnTo>
                    <a:lnTo>
                      <a:pt x="25" y="0"/>
                    </a:lnTo>
                    <a:lnTo>
                      <a:pt x="21" y="0"/>
                    </a:lnTo>
                    <a:lnTo>
                      <a:pt x="16" y="2"/>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1993" name="Freeform 1264">
              <a:extLst>
                <a:ext uri="{FF2B5EF4-FFF2-40B4-BE49-F238E27FC236}">
                  <a16:creationId xmlns:a16="http://schemas.microsoft.com/office/drawing/2014/main" id="{11BB23EF-8A59-4BBB-BA87-5AAE9E842C6C}"/>
                </a:ext>
              </a:extLst>
            </p:cNvPr>
            <p:cNvSpPr>
              <a:spLocks/>
            </p:cNvSpPr>
            <p:nvPr/>
          </p:nvSpPr>
          <p:spPr bwMode="auto">
            <a:xfrm>
              <a:off x="721" y="1881"/>
              <a:ext cx="2511" cy="1712"/>
            </a:xfrm>
            <a:custGeom>
              <a:avLst/>
              <a:gdLst>
                <a:gd name="T0" fmla="*/ 1 w 5021"/>
                <a:gd name="T1" fmla="*/ 1 h 3424"/>
                <a:gd name="T2" fmla="*/ 1 w 5021"/>
                <a:gd name="T3" fmla="*/ 1 h 3424"/>
                <a:gd name="T4" fmla="*/ 1 w 5021"/>
                <a:gd name="T5" fmla="*/ 1 h 3424"/>
                <a:gd name="T6" fmla="*/ 1 w 5021"/>
                <a:gd name="T7" fmla="*/ 1 h 3424"/>
                <a:gd name="T8" fmla="*/ 1 w 5021"/>
                <a:gd name="T9" fmla="*/ 1 h 3424"/>
                <a:gd name="T10" fmla="*/ 1 w 5021"/>
                <a:gd name="T11" fmla="*/ 1 h 3424"/>
                <a:gd name="T12" fmla="*/ 1 w 5021"/>
                <a:gd name="T13" fmla="*/ 1 h 3424"/>
                <a:gd name="T14" fmla="*/ 1 w 5021"/>
                <a:gd name="T15" fmla="*/ 1 h 3424"/>
                <a:gd name="T16" fmla="*/ 1 w 5021"/>
                <a:gd name="T17" fmla="*/ 1 h 3424"/>
                <a:gd name="T18" fmla="*/ 1 w 5021"/>
                <a:gd name="T19" fmla="*/ 1 h 3424"/>
                <a:gd name="T20" fmla="*/ 1 w 5021"/>
                <a:gd name="T21" fmla="*/ 1 h 3424"/>
                <a:gd name="T22" fmla="*/ 1 w 5021"/>
                <a:gd name="T23" fmla="*/ 1 h 3424"/>
                <a:gd name="T24" fmla="*/ 1 w 5021"/>
                <a:gd name="T25" fmla="*/ 1 h 3424"/>
                <a:gd name="T26" fmla="*/ 1 w 5021"/>
                <a:gd name="T27" fmla="*/ 1 h 3424"/>
                <a:gd name="T28" fmla="*/ 1 w 5021"/>
                <a:gd name="T29" fmla="*/ 1 h 3424"/>
                <a:gd name="T30" fmla="*/ 1 w 5021"/>
                <a:gd name="T31" fmla="*/ 1 h 3424"/>
                <a:gd name="T32" fmla="*/ 1 w 5021"/>
                <a:gd name="T33" fmla="*/ 1 h 3424"/>
                <a:gd name="T34" fmla="*/ 1 w 5021"/>
                <a:gd name="T35" fmla="*/ 1 h 3424"/>
                <a:gd name="T36" fmla="*/ 1 w 5021"/>
                <a:gd name="T37" fmla="*/ 1 h 3424"/>
                <a:gd name="T38" fmla="*/ 1 w 5021"/>
                <a:gd name="T39" fmla="*/ 1 h 3424"/>
                <a:gd name="T40" fmla="*/ 1 w 5021"/>
                <a:gd name="T41" fmla="*/ 1 h 3424"/>
                <a:gd name="T42" fmla="*/ 1 w 5021"/>
                <a:gd name="T43" fmla="*/ 1 h 3424"/>
                <a:gd name="T44" fmla="*/ 1 w 5021"/>
                <a:gd name="T45" fmla="*/ 1 h 3424"/>
                <a:gd name="T46" fmla="*/ 1 w 5021"/>
                <a:gd name="T47" fmla="*/ 1 h 3424"/>
                <a:gd name="T48" fmla="*/ 1 w 5021"/>
                <a:gd name="T49" fmla="*/ 1 h 3424"/>
                <a:gd name="T50" fmla="*/ 1 w 5021"/>
                <a:gd name="T51" fmla="*/ 1 h 3424"/>
                <a:gd name="T52" fmla="*/ 1 w 5021"/>
                <a:gd name="T53" fmla="*/ 1 h 3424"/>
                <a:gd name="T54" fmla="*/ 1 w 5021"/>
                <a:gd name="T55" fmla="*/ 1 h 3424"/>
                <a:gd name="T56" fmla="*/ 1 w 5021"/>
                <a:gd name="T57" fmla="*/ 1 h 3424"/>
                <a:gd name="T58" fmla="*/ 1 w 5021"/>
                <a:gd name="T59" fmla="*/ 1 h 3424"/>
                <a:gd name="T60" fmla="*/ 1 w 5021"/>
                <a:gd name="T61" fmla="*/ 1 h 3424"/>
                <a:gd name="T62" fmla="*/ 1 w 5021"/>
                <a:gd name="T63" fmla="*/ 1 h 3424"/>
                <a:gd name="T64" fmla="*/ 1 w 5021"/>
                <a:gd name="T65" fmla="*/ 1 h 3424"/>
                <a:gd name="T66" fmla="*/ 1 w 5021"/>
                <a:gd name="T67" fmla="*/ 1 h 3424"/>
                <a:gd name="T68" fmla="*/ 1 w 5021"/>
                <a:gd name="T69" fmla="*/ 1 h 3424"/>
                <a:gd name="T70" fmla="*/ 1 w 5021"/>
                <a:gd name="T71" fmla="*/ 1 h 3424"/>
                <a:gd name="T72" fmla="*/ 1 w 5021"/>
                <a:gd name="T73" fmla="*/ 1 h 3424"/>
                <a:gd name="T74" fmla="*/ 1 w 5021"/>
                <a:gd name="T75" fmla="*/ 1 h 3424"/>
                <a:gd name="T76" fmla="*/ 1 w 5021"/>
                <a:gd name="T77" fmla="*/ 1 h 3424"/>
                <a:gd name="T78" fmla="*/ 1 w 5021"/>
                <a:gd name="T79" fmla="*/ 1 h 3424"/>
                <a:gd name="T80" fmla="*/ 1 w 5021"/>
                <a:gd name="T81" fmla="*/ 1 h 3424"/>
                <a:gd name="T82" fmla="*/ 1 w 5021"/>
                <a:gd name="T83" fmla="*/ 1 h 3424"/>
                <a:gd name="T84" fmla="*/ 1 w 5021"/>
                <a:gd name="T85" fmla="*/ 1 h 3424"/>
                <a:gd name="T86" fmla="*/ 1 w 5021"/>
                <a:gd name="T87" fmla="*/ 1 h 3424"/>
                <a:gd name="T88" fmla="*/ 1 w 5021"/>
                <a:gd name="T89" fmla="*/ 1 h 3424"/>
                <a:gd name="T90" fmla="*/ 1 w 5021"/>
                <a:gd name="T91" fmla="*/ 1 h 3424"/>
                <a:gd name="T92" fmla="*/ 1 w 5021"/>
                <a:gd name="T93" fmla="*/ 1 h 3424"/>
                <a:gd name="T94" fmla="*/ 1 w 5021"/>
                <a:gd name="T95" fmla="*/ 1 h 3424"/>
                <a:gd name="T96" fmla="*/ 1 w 5021"/>
                <a:gd name="T97" fmla="*/ 1 h 3424"/>
                <a:gd name="T98" fmla="*/ 1 w 5021"/>
                <a:gd name="T99" fmla="*/ 1 h 3424"/>
                <a:gd name="T100" fmla="*/ 1 w 5021"/>
                <a:gd name="T101" fmla="*/ 1 h 3424"/>
                <a:gd name="T102" fmla="*/ 1 w 5021"/>
                <a:gd name="T103" fmla="*/ 1 h 3424"/>
                <a:gd name="T104" fmla="*/ 1 w 5021"/>
                <a:gd name="T105" fmla="*/ 1 h 3424"/>
                <a:gd name="T106" fmla="*/ 1 w 5021"/>
                <a:gd name="T107" fmla="*/ 1 h 3424"/>
                <a:gd name="T108" fmla="*/ 1 w 5021"/>
                <a:gd name="T109" fmla="*/ 1 h 3424"/>
                <a:gd name="T110" fmla="*/ 1 w 5021"/>
                <a:gd name="T111" fmla="*/ 1 h 34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1" h="3424">
                  <a:moveTo>
                    <a:pt x="4046" y="2189"/>
                  </a:moveTo>
                  <a:lnTo>
                    <a:pt x="4067" y="2155"/>
                  </a:lnTo>
                  <a:lnTo>
                    <a:pt x="4083" y="2125"/>
                  </a:lnTo>
                  <a:lnTo>
                    <a:pt x="4099" y="2099"/>
                  </a:lnTo>
                  <a:lnTo>
                    <a:pt x="4116" y="2072"/>
                  </a:lnTo>
                  <a:lnTo>
                    <a:pt x="4129" y="2046"/>
                  </a:lnTo>
                  <a:lnTo>
                    <a:pt x="4148" y="2016"/>
                  </a:lnTo>
                  <a:lnTo>
                    <a:pt x="4166" y="1984"/>
                  </a:lnTo>
                  <a:lnTo>
                    <a:pt x="4187" y="1947"/>
                  </a:lnTo>
                  <a:lnTo>
                    <a:pt x="4203" y="1924"/>
                  </a:lnTo>
                  <a:lnTo>
                    <a:pt x="4229" y="1906"/>
                  </a:lnTo>
                  <a:lnTo>
                    <a:pt x="4256" y="1892"/>
                  </a:lnTo>
                  <a:lnTo>
                    <a:pt x="4288" y="1880"/>
                  </a:lnTo>
                  <a:lnTo>
                    <a:pt x="4321" y="1876"/>
                  </a:lnTo>
                  <a:lnTo>
                    <a:pt x="4355" y="1876"/>
                  </a:lnTo>
                  <a:lnTo>
                    <a:pt x="4385" y="1883"/>
                  </a:lnTo>
                  <a:lnTo>
                    <a:pt x="4413" y="1894"/>
                  </a:lnTo>
                  <a:lnTo>
                    <a:pt x="4441" y="1910"/>
                  </a:lnTo>
                  <a:lnTo>
                    <a:pt x="4470" y="1929"/>
                  </a:lnTo>
                  <a:lnTo>
                    <a:pt x="4503" y="1945"/>
                  </a:lnTo>
                  <a:lnTo>
                    <a:pt x="4535" y="1963"/>
                  </a:lnTo>
                  <a:lnTo>
                    <a:pt x="4567" y="1984"/>
                  </a:lnTo>
                  <a:lnTo>
                    <a:pt x="4600" y="2002"/>
                  </a:lnTo>
                  <a:lnTo>
                    <a:pt x="4634" y="2021"/>
                  </a:lnTo>
                  <a:lnTo>
                    <a:pt x="4666" y="2044"/>
                  </a:lnTo>
                  <a:lnTo>
                    <a:pt x="4701" y="2062"/>
                  </a:lnTo>
                  <a:lnTo>
                    <a:pt x="4733" y="2081"/>
                  </a:lnTo>
                  <a:lnTo>
                    <a:pt x="4765" y="2099"/>
                  </a:lnTo>
                  <a:lnTo>
                    <a:pt x="4798" y="2115"/>
                  </a:lnTo>
                  <a:lnTo>
                    <a:pt x="4828" y="2134"/>
                  </a:lnTo>
                  <a:lnTo>
                    <a:pt x="4855" y="2150"/>
                  </a:lnTo>
                  <a:lnTo>
                    <a:pt x="4881" y="2164"/>
                  </a:lnTo>
                  <a:lnTo>
                    <a:pt x="4906" y="2178"/>
                  </a:lnTo>
                  <a:lnTo>
                    <a:pt x="4947" y="2203"/>
                  </a:lnTo>
                  <a:lnTo>
                    <a:pt x="4980" y="2228"/>
                  </a:lnTo>
                  <a:lnTo>
                    <a:pt x="5003" y="2254"/>
                  </a:lnTo>
                  <a:lnTo>
                    <a:pt x="5017" y="2284"/>
                  </a:lnTo>
                  <a:lnTo>
                    <a:pt x="5021" y="2316"/>
                  </a:lnTo>
                  <a:lnTo>
                    <a:pt x="5014" y="2350"/>
                  </a:lnTo>
                  <a:lnTo>
                    <a:pt x="4998" y="2390"/>
                  </a:lnTo>
                  <a:lnTo>
                    <a:pt x="4971" y="2436"/>
                  </a:lnTo>
                  <a:lnTo>
                    <a:pt x="4954" y="2466"/>
                  </a:lnTo>
                  <a:lnTo>
                    <a:pt x="4934" y="2505"/>
                  </a:lnTo>
                  <a:lnTo>
                    <a:pt x="4906" y="2555"/>
                  </a:lnTo>
                  <a:lnTo>
                    <a:pt x="4874" y="2615"/>
                  </a:lnTo>
                  <a:lnTo>
                    <a:pt x="4837" y="2682"/>
                  </a:lnTo>
                  <a:lnTo>
                    <a:pt x="4798" y="2751"/>
                  </a:lnTo>
                  <a:lnTo>
                    <a:pt x="4754" y="2825"/>
                  </a:lnTo>
                  <a:lnTo>
                    <a:pt x="4710" y="2899"/>
                  </a:lnTo>
                  <a:lnTo>
                    <a:pt x="4669" y="2975"/>
                  </a:lnTo>
                  <a:lnTo>
                    <a:pt x="4627" y="3046"/>
                  </a:lnTo>
                  <a:lnTo>
                    <a:pt x="4588" y="3118"/>
                  </a:lnTo>
                  <a:lnTo>
                    <a:pt x="4551" y="3182"/>
                  </a:lnTo>
                  <a:lnTo>
                    <a:pt x="4519" y="3240"/>
                  </a:lnTo>
                  <a:lnTo>
                    <a:pt x="4491" y="3288"/>
                  </a:lnTo>
                  <a:lnTo>
                    <a:pt x="4468" y="3325"/>
                  </a:lnTo>
                  <a:lnTo>
                    <a:pt x="4454" y="3350"/>
                  </a:lnTo>
                  <a:lnTo>
                    <a:pt x="4441" y="3371"/>
                  </a:lnTo>
                  <a:lnTo>
                    <a:pt x="4420" y="3390"/>
                  </a:lnTo>
                  <a:lnTo>
                    <a:pt x="4397" y="3406"/>
                  </a:lnTo>
                  <a:lnTo>
                    <a:pt x="4367" y="3417"/>
                  </a:lnTo>
                  <a:lnTo>
                    <a:pt x="4335" y="3424"/>
                  </a:lnTo>
                  <a:lnTo>
                    <a:pt x="4300" y="3422"/>
                  </a:lnTo>
                  <a:lnTo>
                    <a:pt x="4263" y="3413"/>
                  </a:lnTo>
                  <a:lnTo>
                    <a:pt x="4224" y="3394"/>
                  </a:lnTo>
                  <a:lnTo>
                    <a:pt x="4201" y="3380"/>
                  </a:lnTo>
                  <a:lnTo>
                    <a:pt x="4173" y="3366"/>
                  </a:lnTo>
                  <a:lnTo>
                    <a:pt x="4141" y="3350"/>
                  </a:lnTo>
                  <a:lnTo>
                    <a:pt x="4109" y="3332"/>
                  </a:lnTo>
                  <a:lnTo>
                    <a:pt x="4074" y="3311"/>
                  </a:lnTo>
                  <a:lnTo>
                    <a:pt x="4037" y="3290"/>
                  </a:lnTo>
                  <a:lnTo>
                    <a:pt x="4000" y="3270"/>
                  </a:lnTo>
                  <a:lnTo>
                    <a:pt x="3961" y="3247"/>
                  </a:lnTo>
                  <a:lnTo>
                    <a:pt x="3924" y="3226"/>
                  </a:lnTo>
                  <a:lnTo>
                    <a:pt x="3885" y="3205"/>
                  </a:lnTo>
                  <a:lnTo>
                    <a:pt x="3848" y="3184"/>
                  </a:lnTo>
                  <a:lnTo>
                    <a:pt x="3814" y="3164"/>
                  </a:lnTo>
                  <a:lnTo>
                    <a:pt x="3779" y="3145"/>
                  </a:lnTo>
                  <a:lnTo>
                    <a:pt x="3749" y="3127"/>
                  </a:lnTo>
                  <a:lnTo>
                    <a:pt x="3722" y="3113"/>
                  </a:lnTo>
                  <a:lnTo>
                    <a:pt x="3696" y="3099"/>
                  </a:lnTo>
                  <a:lnTo>
                    <a:pt x="3662" y="3072"/>
                  </a:lnTo>
                  <a:lnTo>
                    <a:pt x="3641" y="3046"/>
                  </a:lnTo>
                  <a:lnTo>
                    <a:pt x="3629" y="3019"/>
                  </a:lnTo>
                  <a:lnTo>
                    <a:pt x="3627" y="2989"/>
                  </a:lnTo>
                  <a:lnTo>
                    <a:pt x="3632" y="2956"/>
                  </a:lnTo>
                  <a:lnTo>
                    <a:pt x="3643" y="2922"/>
                  </a:lnTo>
                  <a:lnTo>
                    <a:pt x="3659" y="2890"/>
                  </a:lnTo>
                  <a:lnTo>
                    <a:pt x="3680" y="2853"/>
                  </a:lnTo>
                  <a:lnTo>
                    <a:pt x="3701" y="2813"/>
                  </a:lnTo>
                  <a:lnTo>
                    <a:pt x="3722" y="2774"/>
                  </a:lnTo>
                  <a:lnTo>
                    <a:pt x="3742" y="2733"/>
                  </a:lnTo>
                  <a:lnTo>
                    <a:pt x="3765" y="2694"/>
                  </a:lnTo>
                  <a:lnTo>
                    <a:pt x="3788" y="2655"/>
                  </a:lnTo>
                  <a:lnTo>
                    <a:pt x="3811" y="2615"/>
                  </a:lnTo>
                  <a:lnTo>
                    <a:pt x="3837" y="2576"/>
                  </a:lnTo>
                  <a:lnTo>
                    <a:pt x="3862" y="2535"/>
                  </a:lnTo>
                  <a:lnTo>
                    <a:pt x="3874" y="2484"/>
                  </a:lnTo>
                  <a:lnTo>
                    <a:pt x="3874" y="2413"/>
                  </a:lnTo>
                  <a:lnTo>
                    <a:pt x="3860" y="2341"/>
                  </a:lnTo>
                  <a:lnTo>
                    <a:pt x="3828" y="2288"/>
                  </a:lnTo>
                  <a:lnTo>
                    <a:pt x="3807" y="2265"/>
                  </a:lnTo>
                  <a:lnTo>
                    <a:pt x="3781" y="2235"/>
                  </a:lnTo>
                  <a:lnTo>
                    <a:pt x="3756" y="2201"/>
                  </a:lnTo>
                  <a:lnTo>
                    <a:pt x="3728" y="2159"/>
                  </a:lnTo>
                  <a:lnTo>
                    <a:pt x="3701" y="2118"/>
                  </a:lnTo>
                  <a:lnTo>
                    <a:pt x="3671" y="2072"/>
                  </a:lnTo>
                  <a:lnTo>
                    <a:pt x="3639" y="2023"/>
                  </a:lnTo>
                  <a:lnTo>
                    <a:pt x="3609" y="1975"/>
                  </a:lnTo>
                  <a:lnTo>
                    <a:pt x="3579" y="1926"/>
                  </a:lnTo>
                  <a:lnTo>
                    <a:pt x="3549" y="1880"/>
                  </a:lnTo>
                  <a:lnTo>
                    <a:pt x="3519" y="1834"/>
                  </a:lnTo>
                  <a:lnTo>
                    <a:pt x="3489" y="1793"/>
                  </a:lnTo>
                  <a:lnTo>
                    <a:pt x="3461" y="1756"/>
                  </a:lnTo>
                  <a:lnTo>
                    <a:pt x="3436" y="1721"/>
                  </a:lnTo>
                  <a:lnTo>
                    <a:pt x="3413" y="1694"/>
                  </a:lnTo>
                  <a:lnTo>
                    <a:pt x="3392" y="1673"/>
                  </a:lnTo>
                  <a:lnTo>
                    <a:pt x="3381" y="1661"/>
                  </a:lnTo>
                  <a:lnTo>
                    <a:pt x="3371" y="1650"/>
                  </a:lnTo>
                  <a:lnTo>
                    <a:pt x="3362" y="1641"/>
                  </a:lnTo>
                  <a:lnTo>
                    <a:pt x="3353" y="1634"/>
                  </a:lnTo>
                  <a:lnTo>
                    <a:pt x="3339" y="1625"/>
                  </a:lnTo>
                  <a:lnTo>
                    <a:pt x="3325" y="1618"/>
                  </a:lnTo>
                  <a:lnTo>
                    <a:pt x="3307" y="1608"/>
                  </a:lnTo>
                  <a:lnTo>
                    <a:pt x="3284" y="1597"/>
                  </a:lnTo>
                  <a:lnTo>
                    <a:pt x="3263" y="1585"/>
                  </a:lnTo>
                  <a:lnTo>
                    <a:pt x="3233" y="1572"/>
                  </a:lnTo>
                  <a:lnTo>
                    <a:pt x="3189" y="1551"/>
                  </a:lnTo>
                  <a:lnTo>
                    <a:pt x="3132" y="1526"/>
                  </a:lnTo>
                  <a:lnTo>
                    <a:pt x="3067" y="1493"/>
                  </a:lnTo>
                  <a:lnTo>
                    <a:pt x="2993" y="1461"/>
                  </a:lnTo>
                  <a:lnTo>
                    <a:pt x="2910" y="1426"/>
                  </a:lnTo>
                  <a:lnTo>
                    <a:pt x="2823" y="1387"/>
                  </a:lnTo>
                  <a:lnTo>
                    <a:pt x="2726" y="1346"/>
                  </a:lnTo>
                  <a:lnTo>
                    <a:pt x="2625" y="1302"/>
                  </a:lnTo>
                  <a:lnTo>
                    <a:pt x="2519" y="1256"/>
                  </a:lnTo>
                  <a:lnTo>
                    <a:pt x="2408" y="1208"/>
                  </a:lnTo>
                  <a:lnTo>
                    <a:pt x="2293" y="1159"/>
                  </a:lnTo>
                  <a:lnTo>
                    <a:pt x="2178" y="1108"/>
                  </a:lnTo>
                  <a:lnTo>
                    <a:pt x="2060" y="1058"/>
                  </a:lnTo>
                  <a:lnTo>
                    <a:pt x="1940" y="1007"/>
                  </a:lnTo>
                  <a:lnTo>
                    <a:pt x="1823" y="954"/>
                  </a:lnTo>
                  <a:lnTo>
                    <a:pt x="1705" y="906"/>
                  </a:lnTo>
                  <a:lnTo>
                    <a:pt x="1590" y="855"/>
                  </a:lnTo>
                  <a:lnTo>
                    <a:pt x="1475" y="807"/>
                  </a:lnTo>
                  <a:lnTo>
                    <a:pt x="1364" y="761"/>
                  </a:lnTo>
                  <a:lnTo>
                    <a:pt x="1260" y="717"/>
                  </a:lnTo>
                  <a:lnTo>
                    <a:pt x="1159" y="673"/>
                  </a:lnTo>
                  <a:lnTo>
                    <a:pt x="1067" y="634"/>
                  </a:lnTo>
                  <a:lnTo>
                    <a:pt x="979" y="597"/>
                  </a:lnTo>
                  <a:lnTo>
                    <a:pt x="899" y="562"/>
                  </a:lnTo>
                  <a:lnTo>
                    <a:pt x="830" y="532"/>
                  </a:lnTo>
                  <a:lnTo>
                    <a:pt x="767" y="505"/>
                  </a:lnTo>
                  <a:lnTo>
                    <a:pt x="717" y="484"/>
                  </a:lnTo>
                  <a:lnTo>
                    <a:pt x="675" y="463"/>
                  </a:lnTo>
                  <a:lnTo>
                    <a:pt x="648" y="450"/>
                  </a:lnTo>
                  <a:lnTo>
                    <a:pt x="631" y="443"/>
                  </a:lnTo>
                  <a:lnTo>
                    <a:pt x="599" y="426"/>
                  </a:lnTo>
                  <a:lnTo>
                    <a:pt x="565" y="408"/>
                  </a:lnTo>
                  <a:lnTo>
                    <a:pt x="525" y="387"/>
                  </a:lnTo>
                  <a:lnTo>
                    <a:pt x="486" y="369"/>
                  </a:lnTo>
                  <a:lnTo>
                    <a:pt x="452" y="350"/>
                  </a:lnTo>
                  <a:lnTo>
                    <a:pt x="422" y="332"/>
                  </a:lnTo>
                  <a:lnTo>
                    <a:pt x="399" y="314"/>
                  </a:lnTo>
                  <a:lnTo>
                    <a:pt x="389" y="300"/>
                  </a:lnTo>
                  <a:lnTo>
                    <a:pt x="373" y="258"/>
                  </a:lnTo>
                  <a:lnTo>
                    <a:pt x="353" y="217"/>
                  </a:lnTo>
                  <a:lnTo>
                    <a:pt x="327" y="178"/>
                  </a:lnTo>
                  <a:lnTo>
                    <a:pt x="297" y="143"/>
                  </a:lnTo>
                  <a:lnTo>
                    <a:pt x="265" y="122"/>
                  </a:lnTo>
                  <a:lnTo>
                    <a:pt x="228" y="118"/>
                  </a:lnTo>
                  <a:lnTo>
                    <a:pt x="189" y="132"/>
                  </a:lnTo>
                  <a:lnTo>
                    <a:pt x="147" y="168"/>
                  </a:lnTo>
                  <a:lnTo>
                    <a:pt x="131" y="198"/>
                  </a:lnTo>
                  <a:lnTo>
                    <a:pt x="131" y="228"/>
                  </a:lnTo>
                  <a:lnTo>
                    <a:pt x="145" y="254"/>
                  </a:lnTo>
                  <a:lnTo>
                    <a:pt x="166" y="277"/>
                  </a:lnTo>
                  <a:lnTo>
                    <a:pt x="196" y="297"/>
                  </a:lnTo>
                  <a:lnTo>
                    <a:pt x="230" y="311"/>
                  </a:lnTo>
                  <a:lnTo>
                    <a:pt x="263" y="323"/>
                  </a:lnTo>
                  <a:lnTo>
                    <a:pt x="295" y="327"/>
                  </a:lnTo>
                  <a:lnTo>
                    <a:pt x="309" y="330"/>
                  </a:lnTo>
                  <a:lnTo>
                    <a:pt x="327" y="332"/>
                  </a:lnTo>
                  <a:lnTo>
                    <a:pt x="348" y="332"/>
                  </a:lnTo>
                  <a:lnTo>
                    <a:pt x="366" y="332"/>
                  </a:lnTo>
                  <a:lnTo>
                    <a:pt x="385" y="334"/>
                  </a:lnTo>
                  <a:lnTo>
                    <a:pt x="399" y="337"/>
                  </a:lnTo>
                  <a:lnTo>
                    <a:pt x="410" y="339"/>
                  </a:lnTo>
                  <a:lnTo>
                    <a:pt x="415" y="346"/>
                  </a:lnTo>
                  <a:lnTo>
                    <a:pt x="419" y="373"/>
                  </a:lnTo>
                  <a:lnTo>
                    <a:pt x="410" y="399"/>
                  </a:lnTo>
                  <a:lnTo>
                    <a:pt x="394" y="420"/>
                  </a:lnTo>
                  <a:lnTo>
                    <a:pt x="371" y="438"/>
                  </a:lnTo>
                  <a:lnTo>
                    <a:pt x="343" y="450"/>
                  </a:lnTo>
                  <a:lnTo>
                    <a:pt x="316" y="459"/>
                  </a:lnTo>
                  <a:lnTo>
                    <a:pt x="288" y="461"/>
                  </a:lnTo>
                  <a:lnTo>
                    <a:pt x="263" y="456"/>
                  </a:lnTo>
                  <a:lnTo>
                    <a:pt x="203" y="429"/>
                  </a:lnTo>
                  <a:lnTo>
                    <a:pt x="147" y="397"/>
                  </a:lnTo>
                  <a:lnTo>
                    <a:pt x="99" y="364"/>
                  </a:lnTo>
                  <a:lnTo>
                    <a:pt x="58" y="325"/>
                  </a:lnTo>
                  <a:lnTo>
                    <a:pt x="25" y="286"/>
                  </a:lnTo>
                  <a:lnTo>
                    <a:pt x="7" y="240"/>
                  </a:lnTo>
                  <a:lnTo>
                    <a:pt x="0" y="191"/>
                  </a:lnTo>
                  <a:lnTo>
                    <a:pt x="9" y="138"/>
                  </a:lnTo>
                  <a:lnTo>
                    <a:pt x="21" y="106"/>
                  </a:lnTo>
                  <a:lnTo>
                    <a:pt x="37" y="79"/>
                  </a:lnTo>
                  <a:lnTo>
                    <a:pt x="55" y="53"/>
                  </a:lnTo>
                  <a:lnTo>
                    <a:pt x="78" y="35"/>
                  </a:lnTo>
                  <a:lnTo>
                    <a:pt x="106" y="19"/>
                  </a:lnTo>
                  <a:lnTo>
                    <a:pt x="138" y="7"/>
                  </a:lnTo>
                  <a:lnTo>
                    <a:pt x="177" y="3"/>
                  </a:lnTo>
                  <a:lnTo>
                    <a:pt x="224" y="0"/>
                  </a:lnTo>
                  <a:lnTo>
                    <a:pt x="283" y="7"/>
                  </a:lnTo>
                  <a:lnTo>
                    <a:pt x="332" y="21"/>
                  </a:lnTo>
                  <a:lnTo>
                    <a:pt x="371" y="39"/>
                  </a:lnTo>
                  <a:lnTo>
                    <a:pt x="401" y="60"/>
                  </a:lnTo>
                  <a:lnTo>
                    <a:pt x="424" y="88"/>
                  </a:lnTo>
                  <a:lnTo>
                    <a:pt x="442" y="118"/>
                  </a:lnTo>
                  <a:lnTo>
                    <a:pt x="459" y="150"/>
                  </a:lnTo>
                  <a:lnTo>
                    <a:pt x="470" y="185"/>
                  </a:lnTo>
                  <a:lnTo>
                    <a:pt x="479" y="210"/>
                  </a:lnTo>
                  <a:lnTo>
                    <a:pt x="498" y="231"/>
                  </a:lnTo>
                  <a:lnTo>
                    <a:pt x="521" y="247"/>
                  </a:lnTo>
                  <a:lnTo>
                    <a:pt x="548" y="261"/>
                  </a:lnTo>
                  <a:lnTo>
                    <a:pt x="583" y="277"/>
                  </a:lnTo>
                  <a:lnTo>
                    <a:pt x="620" y="291"/>
                  </a:lnTo>
                  <a:lnTo>
                    <a:pt x="661" y="309"/>
                  </a:lnTo>
                  <a:lnTo>
                    <a:pt x="705" y="330"/>
                  </a:lnTo>
                  <a:lnTo>
                    <a:pt x="721" y="339"/>
                  </a:lnTo>
                  <a:lnTo>
                    <a:pt x="751" y="353"/>
                  </a:lnTo>
                  <a:lnTo>
                    <a:pt x="793" y="371"/>
                  </a:lnTo>
                  <a:lnTo>
                    <a:pt x="843" y="394"/>
                  </a:lnTo>
                  <a:lnTo>
                    <a:pt x="906" y="424"/>
                  </a:lnTo>
                  <a:lnTo>
                    <a:pt x="979" y="454"/>
                  </a:lnTo>
                  <a:lnTo>
                    <a:pt x="1060" y="493"/>
                  </a:lnTo>
                  <a:lnTo>
                    <a:pt x="1148" y="530"/>
                  </a:lnTo>
                  <a:lnTo>
                    <a:pt x="1242" y="572"/>
                  </a:lnTo>
                  <a:lnTo>
                    <a:pt x="1343" y="615"/>
                  </a:lnTo>
                  <a:lnTo>
                    <a:pt x="1449" y="661"/>
                  </a:lnTo>
                  <a:lnTo>
                    <a:pt x="1560" y="710"/>
                  </a:lnTo>
                  <a:lnTo>
                    <a:pt x="1678" y="758"/>
                  </a:lnTo>
                  <a:lnTo>
                    <a:pt x="1793" y="809"/>
                  </a:lnTo>
                  <a:lnTo>
                    <a:pt x="1910" y="860"/>
                  </a:lnTo>
                  <a:lnTo>
                    <a:pt x="2030" y="910"/>
                  </a:lnTo>
                  <a:lnTo>
                    <a:pt x="2150" y="961"/>
                  </a:lnTo>
                  <a:lnTo>
                    <a:pt x="2267" y="1014"/>
                  </a:lnTo>
                  <a:lnTo>
                    <a:pt x="2383" y="1065"/>
                  </a:lnTo>
                  <a:lnTo>
                    <a:pt x="2498" y="1113"/>
                  </a:lnTo>
                  <a:lnTo>
                    <a:pt x="2606" y="1159"/>
                  </a:lnTo>
                  <a:lnTo>
                    <a:pt x="2712" y="1205"/>
                  </a:lnTo>
                  <a:lnTo>
                    <a:pt x="2814" y="1249"/>
                  </a:lnTo>
                  <a:lnTo>
                    <a:pt x="2908" y="1288"/>
                  </a:lnTo>
                  <a:lnTo>
                    <a:pt x="2996" y="1327"/>
                  </a:lnTo>
                  <a:lnTo>
                    <a:pt x="3076" y="1362"/>
                  </a:lnTo>
                  <a:lnTo>
                    <a:pt x="3145" y="1392"/>
                  </a:lnTo>
                  <a:lnTo>
                    <a:pt x="3210" y="1420"/>
                  </a:lnTo>
                  <a:lnTo>
                    <a:pt x="3261" y="1443"/>
                  </a:lnTo>
                  <a:lnTo>
                    <a:pt x="3302" y="1461"/>
                  </a:lnTo>
                  <a:lnTo>
                    <a:pt x="3330" y="1475"/>
                  </a:lnTo>
                  <a:lnTo>
                    <a:pt x="3344" y="1482"/>
                  </a:lnTo>
                  <a:lnTo>
                    <a:pt x="3357" y="1491"/>
                  </a:lnTo>
                  <a:lnTo>
                    <a:pt x="3374" y="1500"/>
                  </a:lnTo>
                  <a:lnTo>
                    <a:pt x="3392" y="1514"/>
                  </a:lnTo>
                  <a:lnTo>
                    <a:pt x="3413" y="1523"/>
                  </a:lnTo>
                  <a:lnTo>
                    <a:pt x="3431" y="1535"/>
                  </a:lnTo>
                  <a:lnTo>
                    <a:pt x="3447" y="1546"/>
                  </a:lnTo>
                  <a:lnTo>
                    <a:pt x="3461" y="1555"/>
                  </a:lnTo>
                  <a:lnTo>
                    <a:pt x="3470" y="1562"/>
                  </a:lnTo>
                  <a:lnTo>
                    <a:pt x="3493" y="1588"/>
                  </a:lnTo>
                  <a:lnTo>
                    <a:pt x="3519" y="1620"/>
                  </a:lnTo>
                  <a:lnTo>
                    <a:pt x="3546" y="1657"/>
                  </a:lnTo>
                  <a:lnTo>
                    <a:pt x="3574" y="1696"/>
                  </a:lnTo>
                  <a:lnTo>
                    <a:pt x="3604" y="1740"/>
                  </a:lnTo>
                  <a:lnTo>
                    <a:pt x="3634" y="1786"/>
                  </a:lnTo>
                  <a:lnTo>
                    <a:pt x="3664" y="1834"/>
                  </a:lnTo>
                  <a:lnTo>
                    <a:pt x="3696" y="1883"/>
                  </a:lnTo>
                  <a:lnTo>
                    <a:pt x="3726" y="1929"/>
                  </a:lnTo>
                  <a:lnTo>
                    <a:pt x="3758" y="1975"/>
                  </a:lnTo>
                  <a:lnTo>
                    <a:pt x="3786" y="2021"/>
                  </a:lnTo>
                  <a:lnTo>
                    <a:pt x="3816" y="2065"/>
                  </a:lnTo>
                  <a:lnTo>
                    <a:pt x="3841" y="2102"/>
                  </a:lnTo>
                  <a:lnTo>
                    <a:pt x="3867" y="2136"/>
                  </a:lnTo>
                  <a:lnTo>
                    <a:pt x="3887" y="2164"/>
                  </a:lnTo>
                  <a:lnTo>
                    <a:pt x="3908" y="2184"/>
                  </a:lnTo>
                  <a:lnTo>
                    <a:pt x="3943" y="2226"/>
                  </a:lnTo>
                  <a:lnTo>
                    <a:pt x="3970" y="2274"/>
                  </a:lnTo>
                  <a:lnTo>
                    <a:pt x="3991" y="2327"/>
                  </a:lnTo>
                  <a:lnTo>
                    <a:pt x="4003" y="2380"/>
                  </a:lnTo>
                  <a:lnTo>
                    <a:pt x="4010" y="2436"/>
                  </a:lnTo>
                  <a:lnTo>
                    <a:pt x="4010" y="2484"/>
                  </a:lnTo>
                  <a:lnTo>
                    <a:pt x="4003" y="2528"/>
                  </a:lnTo>
                  <a:lnTo>
                    <a:pt x="3991" y="2565"/>
                  </a:lnTo>
                  <a:lnTo>
                    <a:pt x="3970" y="2597"/>
                  </a:lnTo>
                  <a:lnTo>
                    <a:pt x="3947" y="2636"/>
                  </a:lnTo>
                  <a:lnTo>
                    <a:pt x="3920" y="2680"/>
                  </a:lnTo>
                  <a:lnTo>
                    <a:pt x="3892" y="2728"/>
                  </a:lnTo>
                  <a:lnTo>
                    <a:pt x="3864" y="2779"/>
                  </a:lnTo>
                  <a:lnTo>
                    <a:pt x="3837" y="2827"/>
                  </a:lnTo>
                  <a:lnTo>
                    <a:pt x="3811" y="2873"/>
                  </a:lnTo>
                  <a:lnTo>
                    <a:pt x="3788" y="2913"/>
                  </a:lnTo>
                  <a:lnTo>
                    <a:pt x="3777" y="2933"/>
                  </a:lnTo>
                  <a:lnTo>
                    <a:pt x="3770" y="2949"/>
                  </a:lnTo>
                  <a:lnTo>
                    <a:pt x="3770" y="2963"/>
                  </a:lnTo>
                  <a:lnTo>
                    <a:pt x="3772" y="2975"/>
                  </a:lnTo>
                  <a:lnTo>
                    <a:pt x="3781" y="2986"/>
                  </a:lnTo>
                  <a:lnTo>
                    <a:pt x="3795" y="3000"/>
                  </a:lnTo>
                  <a:lnTo>
                    <a:pt x="3814" y="3014"/>
                  </a:lnTo>
                  <a:lnTo>
                    <a:pt x="3839" y="3030"/>
                  </a:lnTo>
                  <a:lnTo>
                    <a:pt x="3867" y="3046"/>
                  </a:lnTo>
                  <a:lnTo>
                    <a:pt x="3894" y="3062"/>
                  </a:lnTo>
                  <a:lnTo>
                    <a:pt x="3920" y="3076"/>
                  </a:lnTo>
                  <a:lnTo>
                    <a:pt x="3947" y="3095"/>
                  </a:lnTo>
                  <a:lnTo>
                    <a:pt x="3973" y="3108"/>
                  </a:lnTo>
                  <a:lnTo>
                    <a:pt x="3998" y="3122"/>
                  </a:lnTo>
                  <a:lnTo>
                    <a:pt x="4021" y="3136"/>
                  </a:lnTo>
                  <a:lnTo>
                    <a:pt x="4046" y="3150"/>
                  </a:lnTo>
                  <a:lnTo>
                    <a:pt x="4070" y="3164"/>
                  </a:lnTo>
                  <a:lnTo>
                    <a:pt x="4093" y="3178"/>
                  </a:lnTo>
                  <a:lnTo>
                    <a:pt x="4113" y="3189"/>
                  </a:lnTo>
                  <a:lnTo>
                    <a:pt x="4136" y="3203"/>
                  </a:lnTo>
                  <a:lnTo>
                    <a:pt x="4157" y="3214"/>
                  </a:lnTo>
                  <a:lnTo>
                    <a:pt x="4178" y="3226"/>
                  </a:lnTo>
                  <a:lnTo>
                    <a:pt x="4199" y="3240"/>
                  </a:lnTo>
                  <a:lnTo>
                    <a:pt x="4219" y="3251"/>
                  </a:lnTo>
                  <a:lnTo>
                    <a:pt x="4249" y="3270"/>
                  </a:lnTo>
                  <a:lnTo>
                    <a:pt x="4272" y="3281"/>
                  </a:lnTo>
                  <a:lnTo>
                    <a:pt x="4293" y="3290"/>
                  </a:lnTo>
                  <a:lnTo>
                    <a:pt x="4309" y="3293"/>
                  </a:lnTo>
                  <a:lnTo>
                    <a:pt x="4323" y="3290"/>
                  </a:lnTo>
                  <a:lnTo>
                    <a:pt x="4337" y="3279"/>
                  </a:lnTo>
                  <a:lnTo>
                    <a:pt x="4353" y="3260"/>
                  </a:lnTo>
                  <a:lnTo>
                    <a:pt x="4369" y="3233"/>
                  </a:lnTo>
                  <a:lnTo>
                    <a:pt x="4385" y="3207"/>
                  </a:lnTo>
                  <a:lnTo>
                    <a:pt x="4408" y="3171"/>
                  </a:lnTo>
                  <a:lnTo>
                    <a:pt x="4436" y="3125"/>
                  </a:lnTo>
                  <a:lnTo>
                    <a:pt x="4468" y="3067"/>
                  </a:lnTo>
                  <a:lnTo>
                    <a:pt x="4503" y="3007"/>
                  </a:lnTo>
                  <a:lnTo>
                    <a:pt x="4542" y="2940"/>
                  </a:lnTo>
                  <a:lnTo>
                    <a:pt x="4581" y="2871"/>
                  </a:lnTo>
                  <a:lnTo>
                    <a:pt x="4620" y="2802"/>
                  </a:lnTo>
                  <a:lnTo>
                    <a:pt x="4659" y="2733"/>
                  </a:lnTo>
                  <a:lnTo>
                    <a:pt x="4699" y="2664"/>
                  </a:lnTo>
                  <a:lnTo>
                    <a:pt x="4735" y="2602"/>
                  </a:lnTo>
                  <a:lnTo>
                    <a:pt x="4768" y="2539"/>
                  </a:lnTo>
                  <a:lnTo>
                    <a:pt x="4798" y="2489"/>
                  </a:lnTo>
                  <a:lnTo>
                    <a:pt x="4823" y="2445"/>
                  </a:lnTo>
                  <a:lnTo>
                    <a:pt x="4839" y="2413"/>
                  </a:lnTo>
                  <a:lnTo>
                    <a:pt x="4851" y="2392"/>
                  </a:lnTo>
                  <a:lnTo>
                    <a:pt x="4865" y="2369"/>
                  </a:lnTo>
                  <a:lnTo>
                    <a:pt x="4876" y="2353"/>
                  </a:lnTo>
                  <a:lnTo>
                    <a:pt x="4883" y="2337"/>
                  </a:lnTo>
                  <a:lnTo>
                    <a:pt x="4885" y="2325"/>
                  </a:lnTo>
                  <a:lnTo>
                    <a:pt x="4878" y="2314"/>
                  </a:lnTo>
                  <a:lnTo>
                    <a:pt x="4865" y="2300"/>
                  </a:lnTo>
                  <a:lnTo>
                    <a:pt x="4841" y="2284"/>
                  </a:lnTo>
                  <a:lnTo>
                    <a:pt x="4807" y="2263"/>
                  </a:lnTo>
                  <a:lnTo>
                    <a:pt x="4782" y="2251"/>
                  </a:lnTo>
                  <a:lnTo>
                    <a:pt x="4756" y="2235"/>
                  </a:lnTo>
                  <a:lnTo>
                    <a:pt x="4729" y="2221"/>
                  </a:lnTo>
                  <a:lnTo>
                    <a:pt x="4699" y="2205"/>
                  </a:lnTo>
                  <a:lnTo>
                    <a:pt x="4669" y="2187"/>
                  </a:lnTo>
                  <a:lnTo>
                    <a:pt x="4636" y="2168"/>
                  </a:lnTo>
                  <a:lnTo>
                    <a:pt x="4604" y="2152"/>
                  </a:lnTo>
                  <a:lnTo>
                    <a:pt x="4572" y="2134"/>
                  </a:lnTo>
                  <a:lnTo>
                    <a:pt x="4540" y="2115"/>
                  </a:lnTo>
                  <a:lnTo>
                    <a:pt x="4510" y="2099"/>
                  </a:lnTo>
                  <a:lnTo>
                    <a:pt x="4482" y="2081"/>
                  </a:lnTo>
                  <a:lnTo>
                    <a:pt x="4454" y="2067"/>
                  </a:lnTo>
                  <a:lnTo>
                    <a:pt x="4429" y="2053"/>
                  </a:lnTo>
                  <a:lnTo>
                    <a:pt x="4408" y="2039"/>
                  </a:lnTo>
                  <a:lnTo>
                    <a:pt x="4390" y="2028"/>
                  </a:lnTo>
                  <a:lnTo>
                    <a:pt x="4376" y="2019"/>
                  </a:lnTo>
                  <a:lnTo>
                    <a:pt x="4367" y="2014"/>
                  </a:lnTo>
                  <a:lnTo>
                    <a:pt x="4353" y="2012"/>
                  </a:lnTo>
                  <a:lnTo>
                    <a:pt x="4339" y="2012"/>
                  </a:lnTo>
                  <a:lnTo>
                    <a:pt x="4325" y="2014"/>
                  </a:lnTo>
                  <a:lnTo>
                    <a:pt x="4311" y="2019"/>
                  </a:lnTo>
                  <a:lnTo>
                    <a:pt x="4300" y="2023"/>
                  </a:lnTo>
                  <a:lnTo>
                    <a:pt x="4288" y="2030"/>
                  </a:lnTo>
                  <a:lnTo>
                    <a:pt x="4279" y="2042"/>
                  </a:lnTo>
                  <a:lnTo>
                    <a:pt x="4263" y="2067"/>
                  </a:lnTo>
                  <a:lnTo>
                    <a:pt x="4249" y="2095"/>
                  </a:lnTo>
                  <a:lnTo>
                    <a:pt x="4233" y="2120"/>
                  </a:lnTo>
                  <a:lnTo>
                    <a:pt x="4219" y="2145"/>
                  </a:lnTo>
                  <a:lnTo>
                    <a:pt x="4205" y="2173"/>
                  </a:lnTo>
                  <a:lnTo>
                    <a:pt x="4189" y="2198"/>
                  </a:lnTo>
                  <a:lnTo>
                    <a:pt x="4176" y="2224"/>
                  </a:lnTo>
                  <a:lnTo>
                    <a:pt x="4159" y="2249"/>
                  </a:lnTo>
                  <a:lnTo>
                    <a:pt x="4141" y="2272"/>
                  </a:lnTo>
                  <a:lnTo>
                    <a:pt x="4118" y="2281"/>
                  </a:lnTo>
                  <a:lnTo>
                    <a:pt x="4093" y="2284"/>
                  </a:lnTo>
                  <a:lnTo>
                    <a:pt x="4070" y="2274"/>
                  </a:lnTo>
                  <a:lnTo>
                    <a:pt x="4051" y="2261"/>
                  </a:lnTo>
                  <a:lnTo>
                    <a:pt x="4040" y="2240"/>
                  </a:lnTo>
                  <a:lnTo>
                    <a:pt x="4037" y="2217"/>
                  </a:lnTo>
                  <a:lnTo>
                    <a:pt x="4046" y="21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1994" name="Group 1265">
              <a:extLst>
                <a:ext uri="{FF2B5EF4-FFF2-40B4-BE49-F238E27FC236}">
                  <a16:creationId xmlns:a16="http://schemas.microsoft.com/office/drawing/2014/main" id="{00B67D04-A69F-4FAE-972C-20B5FE0B2268}"/>
                </a:ext>
              </a:extLst>
            </p:cNvPr>
            <p:cNvGrpSpPr>
              <a:grpSpLocks/>
            </p:cNvGrpSpPr>
            <p:nvPr/>
          </p:nvGrpSpPr>
          <p:grpSpPr bwMode="auto">
            <a:xfrm>
              <a:off x="718" y="1877"/>
              <a:ext cx="2517" cy="1719"/>
              <a:chOff x="718" y="1877"/>
              <a:chExt cx="2517" cy="1719"/>
            </a:xfrm>
          </p:grpSpPr>
          <p:sp>
            <p:nvSpPr>
              <p:cNvPr id="82178" name="Freeform 1266">
                <a:extLst>
                  <a:ext uri="{FF2B5EF4-FFF2-40B4-BE49-F238E27FC236}">
                    <a16:creationId xmlns:a16="http://schemas.microsoft.com/office/drawing/2014/main" id="{EE49B39D-08A3-4A11-B97A-14D05E30E756}"/>
                  </a:ext>
                </a:extLst>
              </p:cNvPr>
              <p:cNvSpPr>
                <a:spLocks/>
              </p:cNvSpPr>
              <p:nvPr/>
            </p:nvSpPr>
            <p:spPr bwMode="auto">
              <a:xfrm>
                <a:off x="2881" y="2814"/>
                <a:ext cx="22" cy="8"/>
              </a:xfrm>
              <a:custGeom>
                <a:avLst/>
                <a:gdLst>
                  <a:gd name="T0" fmla="*/ 1 w 42"/>
                  <a:gd name="T1" fmla="*/ 1 h 16"/>
                  <a:gd name="T2" fmla="*/ 1 w 42"/>
                  <a:gd name="T3" fmla="*/ 0 h 16"/>
                  <a:gd name="T4" fmla="*/ 0 w 42"/>
                  <a:gd name="T5" fmla="*/ 0 h 16"/>
                  <a:gd name="T6" fmla="*/ 0 w 42"/>
                  <a:gd name="T7" fmla="*/ 1 h 16"/>
                  <a:gd name="T8" fmla="*/ 1 w 42"/>
                  <a:gd name="T9" fmla="*/ 1 h 16"/>
                  <a:gd name="T10" fmla="*/ 1 w 42"/>
                  <a:gd name="T11" fmla="*/ 1 h 16"/>
                  <a:gd name="T12" fmla="*/ 1 w 42"/>
                  <a:gd name="T13" fmla="*/ 1 h 16"/>
                  <a:gd name="T14" fmla="*/ 1 w 42"/>
                  <a:gd name="T15" fmla="*/ 1 h 16"/>
                  <a:gd name="T16" fmla="*/ 1 w 42"/>
                  <a:gd name="T17" fmla="*/ 1 h 16"/>
                  <a:gd name="T18" fmla="*/ 1 w 42"/>
                  <a:gd name="T19" fmla="*/ 1 h 16"/>
                  <a:gd name="T20" fmla="*/ 1 w 42"/>
                  <a:gd name="T21" fmla="*/ 0 h 16"/>
                  <a:gd name="T22" fmla="*/ 1 w 42"/>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16">
                    <a:moveTo>
                      <a:pt x="35" y="1"/>
                    </a:moveTo>
                    <a:lnTo>
                      <a:pt x="34" y="0"/>
                    </a:lnTo>
                    <a:lnTo>
                      <a:pt x="0" y="0"/>
                    </a:lnTo>
                    <a:lnTo>
                      <a:pt x="0" y="16"/>
                    </a:lnTo>
                    <a:lnTo>
                      <a:pt x="34" y="16"/>
                    </a:lnTo>
                    <a:lnTo>
                      <a:pt x="33" y="15"/>
                    </a:lnTo>
                    <a:lnTo>
                      <a:pt x="34" y="16"/>
                    </a:lnTo>
                    <a:lnTo>
                      <a:pt x="40" y="13"/>
                    </a:lnTo>
                    <a:lnTo>
                      <a:pt x="42" y="8"/>
                    </a:lnTo>
                    <a:lnTo>
                      <a:pt x="40" y="2"/>
                    </a:lnTo>
                    <a:lnTo>
                      <a:pt x="34" y="0"/>
                    </a:lnTo>
                    <a:lnTo>
                      <a:pt x="3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9" name="Freeform 1267">
                <a:extLst>
                  <a:ext uri="{FF2B5EF4-FFF2-40B4-BE49-F238E27FC236}">
                    <a16:creationId xmlns:a16="http://schemas.microsoft.com/office/drawing/2014/main" id="{89A911A3-BB3C-4DF9-BABC-512D6B277293}"/>
                  </a:ext>
                </a:extLst>
              </p:cNvPr>
              <p:cNvSpPr>
                <a:spLocks/>
              </p:cNvSpPr>
              <p:nvPr/>
            </p:nvSpPr>
            <p:spPr bwMode="auto">
              <a:xfrm>
                <a:off x="2898" y="2815"/>
                <a:ext cx="19" cy="10"/>
              </a:xfrm>
              <a:custGeom>
                <a:avLst/>
                <a:gdLst>
                  <a:gd name="T0" fmla="*/ 1 w 38"/>
                  <a:gd name="T1" fmla="*/ 0 h 21"/>
                  <a:gd name="T2" fmla="*/ 1 w 38"/>
                  <a:gd name="T3" fmla="*/ 0 h 21"/>
                  <a:gd name="T4" fmla="*/ 1 w 38"/>
                  <a:gd name="T5" fmla="*/ 0 h 21"/>
                  <a:gd name="T6" fmla="*/ 0 w 38"/>
                  <a:gd name="T7" fmla="*/ 0 h 21"/>
                  <a:gd name="T8" fmla="*/ 1 w 38"/>
                  <a:gd name="T9" fmla="*/ 0 h 21"/>
                  <a:gd name="T10" fmla="*/ 1 w 38"/>
                  <a:gd name="T11" fmla="*/ 0 h 21"/>
                  <a:gd name="T12" fmla="*/ 1 w 38"/>
                  <a:gd name="T13" fmla="*/ 0 h 21"/>
                  <a:gd name="T14" fmla="*/ 1 w 38"/>
                  <a:gd name="T15" fmla="*/ 0 h 21"/>
                  <a:gd name="T16" fmla="*/ 1 w 38"/>
                  <a:gd name="T17" fmla="*/ 0 h 21"/>
                  <a:gd name="T18" fmla="*/ 1 w 38"/>
                  <a:gd name="T19" fmla="*/ 0 h 21"/>
                  <a:gd name="T20" fmla="*/ 1 w 38"/>
                  <a:gd name="T21" fmla="*/ 0 h 21"/>
                  <a:gd name="T22" fmla="*/ 1 w 38"/>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21">
                    <a:moveTo>
                      <a:pt x="34" y="7"/>
                    </a:moveTo>
                    <a:lnTo>
                      <a:pt x="32" y="7"/>
                    </a:lnTo>
                    <a:lnTo>
                      <a:pt x="2" y="0"/>
                    </a:lnTo>
                    <a:lnTo>
                      <a:pt x="0" y="14"/>
                    </a:lnTo>
                    <a:lnTo>
                      <a:pt x="30" y="21"/>
                    </a:lnTo>
                    <a:lnTo>
                      <a:pt x="29" y="21"/>
                    </a:lnTo>
                    <a:lnTo>
                      <a:pt x="30" y="21"/>
                    </a:lnTo>
                    <a:lnTo>
                      <a:pt x="36" y="19"/>
                    </a:lnTo>
                    <a:lnTo>
                      <a:pt x="38" y="15"/>
                    </a:lnTo>
                    <a:lnTo>
                      <a:pt x="37" y="9"/>
                    </a:lnTo>
                    <a:lnTo>
                      <a:pt x="32" y="7"/>
                    </a:lnTo>
                    <a:lnTo>
                      <a:pt x="3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0" name="Freeform 1268">
                <a:extLst>
                  <a:ext uri="{FF2B5EF4-FFF2-40B4-BE49-F238E27FC236}">
                    <a16:creationId xmlns:a16="http://schemas.microsoft.com/office/drawing/2014/main" id="{99FA495A-0143-4553-B1BA-35D53388FA7A}"/>
                  </a:ext>
                </a:extLst>
              </p:cNvPr>
              <p:cNvSpPr>
                <a:spLocks/>
              </p:cNvSpPr>
              <p:nvPr/>
            </p:nvSpPr>
            <p:spPr bwMode="auto">
              <a:xfrm>
                <a:off x="2912" y="2818"/>
                <a:ext cx="19" cy="13"/>
              </a:xfrm>
              <a:custGeom>
                <a:avLst/>
                <a:gdLst>
                  <a:gd name="T0" fmla="*/ 1 w 37"/>
                  <a:gd name="T1" fmla="*/ 1 h 25"/>
                  <a:gd name="T2" fmla="*/ 1 w 37"/>
                  <a:gd name="T3" fmla="*/ 1 h 25"/>
                  <a:gd name="T4" fmla="*/ 1 w 37"/>
                  <a:gd name="T5" fmla="*/ 0 h 25"/>
                  <a:gd name="T6" fmla="*/ 0 w 37"/>
                  <a:gd name="T7" fmla="*/ 1 h 25"/>
                  <a:gd name="T8" fmla="*/ 1 w 37"/>
                  <a:gd name="T9" fmla="*/ 1 h 25"/>
                  <a:gd name="T10" fmla="*/ 1 w 37"/>
                  <a:gd name="T11" fmla="*/ 1 h 25"/>
                  <a:gd name="T12" fmla="*/ 1 w 37"/>
                  <a:gd name="T13" fmla="*/ 1 h 25"/>
                  <a:gd name="T14" fmla="*/ 1 w 37"/>
                  <a:gd name="T15" fmla="*/ 1 h 25"/>
                  <a:gd name="T16" fmla="*/ 1 w 37"/>
                  <a:gd name="T17" fmla="*/ 1 h 25"/>
                  <a:gd name="T18" fmla="*/ 1 w 37"/>
                  <a:gd name="T19" fmla="*/ 1 h 25"/>
                  <a:gd name="T20" fmla="*/ 1 w 37"/>
                  <a:gd name="T21" fmla="*/ 1 h 25"/>
                  <a:gd name="T22" fmla="*/ 1 w 37"/>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5">
                    <a:moveTo>
                      <a:pt x="33" y="11"/>
                    </a:moveTo>
                    <a:lnTo>
                      <a:pt x="32" y="11"/>
                    </a:lnTo>
                    <a:lnTo>
                      <a:pt x="5" y="0"/>
                    </a:lnTo>
                    <a:lnTo>
                      <a:pt x="0" y="14"/>
                    </a:lnTo>
                    <a:lnTo>
                      <a:pt x="28" y="25"/>
                    </a:lnTo>
                    <a:lnTo>
                      <a:pt x="26" y="25"/>
                    </a:lnTo>
                    <a:lnTo>
                      <a:pt x="28" y="25"/>
                    </a:lnTo>
                    <a:lnTo>
                      <a:pt x="33" y="24"/>
                    </a:lnTo>
                    <a:lnTo>
                      <a:pt x="37" y="19"/>
                    </a:lnTo>
                    <a:lnTo>
                      <a:pt x="37" y="15"/>
                    </a:lnTo>
                    <a:lnTo>
                      <a:pt x="32" y="11"/>
                    </a:lnTo>
                    <a:lnTo>
                      <a:pt x="3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1" name="Freeform 1269">
                <a:extLst>
                  <a:ext uri="{FF2B5EF4-FFF2-40B4-BE49-F238E27FC236}">
                    <a16:creationId xmlns:a16="http://schemas.microsoft.com/office/drawing/2014/main" id="{F3BC725D-DAC8-4D7A-9DE1-EB83B49A468A}"/>
                  </a:ext>
                </a:extLst>
              </p:cNvPr>
              <p:cNvSpPr>
                <a:spLocks/>
              </p:cNvSpPr>
              <p:nvPr/>
            </p:nvSpPr>
            <p:spPr bwMode="auto">
              <a:xfrm>
                <a:off x="2926" y="2824"/>
                <a:ext cx="19" cy="15"/>
              </a:xfrm>
              <a:custGeom>
                <a:avLst/>
                <a:gdLst>
                  <a:gd name="T0" fmla="*/ 0 w 40"/>
                  <a:gd name="T1" fmla="*/ 1 h 30"/>
                  <a:gd name="T2" fmla="*/ 0 w 40"/>
                  <a:gd name="T3" fmla="*/ 1 h 30"/>
                  <a:gd name="T4" fmla="*/ 0 w 40"/>
                  <a:gd name="T5" fmla="*/ 0 h 30"/>
                  <a:gd name="T6" fmla="*/ 0 w 40"/>
                  <a:gd name="T7" fmla="*/ 1 h 30"/>
                  <a:gd name="T8" fmla="*/ 0 w 40"/>
                  <a:gd name="T9" fmla="*/ 1 h 30"/>
                  <a:gd name="T10" fmla="*/ 0 w 40"/>
                  <a:gd name="T11" fmla="*/ 1 h 30"/>
                  <a:gd name="T12" fmla="*/ 0 w 40"/>
                  <a:gd name="T13" fmla="*/ 1 h 30"/>
                  <a:gd name="T14" fmla="*/ 0 w 40"/>
                  <a:gd name="T15" fmla="*/ 1 h 30"/>
                  <a:gd name="T16" fmla="*/ 0 w 40"/>
                  <a:gd name="T17" fmla="*/ 1 h 30"/>
                  <a:gd name="T18" fmla="*/ 0 w 40"/>
                  <a:gd name="T19" fmla="*/ 1 h 30"/>
                  <a:gd name="T20" fmla="*/ 0 w 40"/>
                  <a:gd name="T21" fmla="*/ 1 h 30"/>
                  <a:gd name="T22" fmla="*/ 0 w 40"/>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0">
                    <a:moveTo>
                      <a:pt x="35" y="18"/>
                    </a:moveTo>
                    <a:lnTo>
                      <a:pt x="35" y="16"/>
                    </a:lnTo>
                    <a:lnTo>
                      <a:pt x="7" y="0"/>
                    </a:lnTo>
                    <a:lnTo>
                      <a:pt x="0" y="14"/>
                    </a:lnTo>
                    <a:lnTo>
                      <a:pt x="28" y="30"/>
                    </a:lnTo>
                    <a:lnTo>
                      <a:pt x="28" y="29"/>
                    </a:lnTo>
                    <a:lnTo>
                      <a:pt x="28" y="30"/>
                    </a:lnTo>
                    <a:lnTo>
                      <a:pt x="34" y="30"/>
                    </a:lnTo>
                    <a:lnTo>
                      <a:pt x="38" y="27"/>
                    </a:lnTo>
                    <a:lnTo>
                      <a:pt x="40" y="21"/>
                    </a:lnTo>
                    <a:lnTo>
                      <a:pt x="35" y="16"/>
                    </a:lnTo>
                    <a:lnTo>
                      <a:pt x="3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2" name="Freeform 1270">
                <a:extLst>
                  <a:ext uri="{FF2B5EF4-FFF2-40B4-BE49-F238E27FC236}">
                    <a16:creationId xmlns:a16="http://schemas.microsoft.com/office/drawing/2014/main" id="{8B2E9080-6E4F-465B-998E-189E51848C87}"/>
                  </a:ext>
                </a:extLst>
              </p:cNvPr>
              <p:cNvSpPr>
                <a:spLocks/>
              </p:cNvSpPr>
              <p:nvPr/>
            </p:nvSpPr>
            <p:spPr bwMode="auto">
              <a:xfrm>
                <a:off x="2940" y="2833"/>
                <a:ext cx="19" cy="15"/>
              </a:xfrm>
              <a:custGeom>
                <a:avLst/>
                <a:gdLst>
                  <a:gd name="T0" fmla="*/ 0 w 39"/>
                  <a:gd name="T1" fmla="*/ 0 h 31"/>
                  <a:gd name="T2" fmla="*/ 0 w 39"/>
                  <a:gd name="T3" fmla="*/ 0 h 31"/>
                  <a:gd name="T4" fmla="*/ 0 w 39"/>
                  <a:gd name="T5" fmla="*/ 0 h 31"/>
                  <a:gd name="T6" fmla="*/ 0 w 39"/>
                  <a:gd name="T7" fmla="*/ 0 h 31"/>
                  <a:gd name="T8" fmla="*/ 0 w 39"/>
                  <a:gd name="T9" fmla="*/ 0 h 31"/>
                  <a:gd name="T10" fmla="*/ 0 w 39"/>
                  <a:gd name="T11" fmla="*/ 0 h 31"/>
                  <a:gd name="T12" fmla="*/ 0 w 39"/>
                  <a:gd name="T13" fmla="*/ 0 h 31"/>
                  <a:gd name="T14" fmla="*/ 0 w 39"/>
                  <a:gd name="T15" fmla="*/ 0 h 31"/>
                  <a:gd name="T16" fmla="*/ 0 w 39"/>
                  <a:gd name="T17" fmla="*/ 0 h 31"/>
                  <a:gd name="T18" fmla="*/ 0 w 39"/>
                  <a:gd name="T19" fmla="*/ 0 h 31"/>
                  <a:gd name="T20" fmla="*/ 0 w 39"/>
                  <a:gd name="T21" fmla="*/ 0 h 31"/>
                  <a:gd name="T22" fmla="*/ 0 w 39"/>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1">
                    <a:moveTo>
                      <a:pt x="37" y="17"/>
                    </a:moveTo>
                    <a:lnTo>
                      <a:pt x="37" y="18"/>
                    </a:lnTo>
                    <a:lnTo>
                      <a:pt x="7" y="0"/>
                    </a:lnTo>
                    <a:lnTo>
                      <a:pt x="0" y="11"/>
                    </a:lnTo>
                    <a:lnTo>
                      <a:pt x="30" y="29"/>
                    </a:lnTo>
                    <a:lnTo>
                      <a:pt x="30" y="31"/>
                    </a:lnTo>
                    <a:lnTo>
                      <a:pt x="30" y="29"/>
                    </a:lnTo>
                    <a:lnTo>
                      <a:pt x="35" y="31"/>
                    </a:lnTo>
                    <a:lnTo>
                      <a:pt x="39" y="27"/>
                    </a:lnTo>
                    <a:lnTo>
                      <a:pt x="39" y="23"/>
                    </a:lnTo>
                    <a:lnTo>
                      <a:pt x="37" y="18"/>
                    </a:lnTo>
                    <a:lnTo>
                      <a:pt x="3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3" name="Freeform 1271">
                <a:extLst>
                  <a:ext uri="{FF2B5EF4-FFF2-40B4-BE49-F238E27FC236}">
                    <a16:creationId xmlns:a16="http://schemas.microsoft.com/office/drawing/2014/main" id="{D0562D26-512F-4551-B3BA-19A9B4DA631C}"/>
                  </a:ext>
                </a:extLst>
              </p:cNvPr>
              <p:cNvSpPr>
                <a:spLocks/>
              </p:cNvSpPr>
              <p:nvPr/>
            </p:nvSpPr>
            <p:spPr bwMode="auto">
              <a:xfrm>
                <a:off x="2955" y="2841"/>
                <a:ext cx="21" cy="15"/>
              </a:xfrm>
              <a:custGeom>
                <a:avLst/>
                <a:gdLst>
                  <a:gd name="T0" fmla="*/ 0 w 44"/>
                  <a:gd name="T1" fmla="*/ 1 h 30"/>
                  <a:gd name="T2" fmla="*/ 0 w 44"/>
                  <a:gd name="T3" fmla="*/ 1 h 30"/>
                  <a:gd name="T4" fmla="*/ 0 w 44"/>
                  <a:gd name="T5" fmla="*/ 0 h 30"/>
                  <a:gd name="T6" fmla="*/ 0 w 44"/>
                  <a:gd name="T7" fmla="*/ 1 h 30"/>
                  <a:gd name="T8" fmla="*/ 0 w 44"/>
                  <a:gd name="T9" fmla="*/ 1 h 30"/>
                  <a:gd name="T10" fmla="*/ 0 w 44"/>
                  <a:gd name="T11" fmla="*/ 1 h 30"/>
                  <a:gd name="T12" fmla="*/ 0 w 44"/>
                  <a:gd name="T13" fmla="*/ 1 h 30"/>
                  <a:gd name="T14" fmla="*/ 0 w 44"/>
                  <a:gd name="T15" fmla="*/ 1 h 30"/>
                  <a:gd name="T16" fmla="*/ 0 w 44"/>
                  <a:gd name="T17" fmla="*/ 1 h 30"/>
                  <a:gd name="T18" fmla="*/ 0 w 44"/>
                  <a:gd name="T19" fmla="*/ 1 h 30"/>
                  <a:gd name="T20" fmla="*/ 0 w 44"/>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0">
                    <a:moveTo>
                      <a:pt x="39" y="16"/>
                    </a:moveTo>
                    <a:lnTo>
                      <a:pt x="39" y="16"/>
                    </a:lnTo>
                    <a:lnTo>
                      <a:pt x="7" y="0"/>
                    </a:lnTo>
                    <a:lnTo>
                      <a:pt x="0" y="14"/>
                    </a:lnTo>
                    <a:lnTo>
                      <a:pt x="32" y="30"/>
                    </a:lnTo>
                    <a:lnTo>
                      <a:pt x="38" y="30"/>
                    </a:lnTo>
                    <a:lnTo>
                      <a:pt x="43" y="26"/>
                    </a:lnTo>
                    <a:lnTo>
                      <a:pt x="44" y="21"/>
                    </a:lnTo>
                    <a:lnTo>
                      <a:pt x="3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4" name="Freeform 1272">
                <a:extLst>
                  <a:ext uri="{FF2B5EF4-FFF2-40B4-BE49-F238E27FC236}">
                    <a16:creationId xmlns:a16="http://schemas.microsoft.com/office/drawing/2014/main" id="{BB79959E-AB6F-47DB-B425-D1F71198A4FF}"/>
                  </a:ext>
                </a:extLst>
              </p:cNvPr>
              <p:cNvSpPr>
                <a:spLocks/>
              </p:cNvSpPr>
              <p:nvPr/>
            </p:nvSpPr>
            <p:spPr bwMode="auto">
              <a:xfrm>
                <a:off x="2971" y="2849"/>
                <a:ext cx="22" cy="17"/>
              </a:xfrm>
              <a:custGeom>
                <a:avLst/>
                <a:gdLst>
                  <a:gd name="T0" fmla="*/ 1 w 44"/>
                  <a:gd name="T1" fmla="*/ 1 h 32"/>
                  <a:gd name="T2" fmla="*/ 1 w 44"/>
                  <a:gd name="T3" fmla="*/ 1 h 32"/>
                  <a:gd name="T4" fmla="*/ 1 w 44"/>
                  <a:gd name="T5" fmla="*/ 0 h 32"/>
                  <a:gd name="T6" fmla="*/ 0 w 44"/>
                  <a:gd name="T7" fmla="*/ 1 h 32"/>
                  <a:gd name="T8" fmla="*/ 1 w 44"/>
                  <a:gd name="T9" fmla="*/ 1 h 32"/>
                  <a:gd name="T10" fmla="*/ 1 w 44"/>
                  <a:gd name="T11" fmla="*/ 1 h 32"/>
                  <a:gd name="T12" fmla="*/ 1 w 44"/>
                  <a:gd name="T13" fmla="*/ 1 h 32"/>
                  <a:gd name="T14" fmla="*/ 1 w 44"/>
                  <a:gd name="T15" fmla="*/ 1 h 32"/>
                  <a:gd name="T16" fmla="*/ 1 w 44"/>
                  <a:gd name="T17" fmla="*/ 1 h 32"/>
                  <a:gd name="T18" fmla="*/ 1 w 44"/>
                  <a:gd name="T19" fmla="*/ 1 h 32"/>
                  <a:gd name="T20" fmla="*/ 1 w 44"/>
                  <a:gd name="T21" fmla="*/ 1 h 32"/>
                  <a:gd name="T22" fmla="*/ 1 w 44"/>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2">
                    <a:moveTo>
                      <a:pt x="39" y="20"/>
                    </a:moveTo>
                    <a:lnTo>
                      <a:pt x="39" y="18"/>
                    </a:lnTo>
                    <a:lnTo>
                      <a:pt x="7" y="0"/>
                    </a:lnTo>
                    <a:lnTo>
                      <a:pt x="0" y="14"/>
                    </a:lnTo>
                    <a:lnTo>
                      <a:pt x="33" y="32"/>
                    </a:lnTo>
                    <a:lnTo>
                      <a:pt x="33" y="31"/>
                    </a:lnTo>
                    <a:lnTo>
                      <a:pt x="33" y="32"/>
                    </a:lnTo>
                    <a:lnTo>
                      <a:pt x="38" y="32"/>
                    </a:lnTo>
                    <a:lnTo>
                      <a:pt x="43" y="29"/>
                    </a:lnTo>
                    <a:lnTo>
                      <a:pt x="44" y="23"/>
                    </a:lnTo>
                    <a:lnTo>
                      <a:pt x="39" y="18"/>
                    </a:lnTo>
                    <a:lnTo>
                      <a:pt x="3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5" name="Freeform 1273">
                <a:extLst>
                  <a:ext uri="{FF2B5EF4-FFF2-40B4-BE49-F238E27FC236}">
                    <a16:creationId xmlns:a16="http://schemas.microsoft.com/office/drawing/2014/main" id="{4E1D1C40-5AA1-4D98-B43E-AD98EDD47159}"/>
                  </a:ext>
                </a:extLst>
              </p:cNvPr>
              <p:cNvSpPr>
                <a:spLocks/>
              </p:cNvSpPr>
              <p:nvPr/>
            </p:nvSpPr>
            <p:spPr bwMode="auto">
              <a:xfrm>
                <a:off x="2987" y="2859"/>
                <a:ext cx="21" cy="17"/>
              </a:xfrm>
              <a:custGeom>
                <a:avLst/>
                <a:gdLst>
                  <a:gd name="T0" fmla="*/ 1 w 41"/>
                  <a:gd name="T1" fmla="*/ 1 h 33"/>
                  <a:gd name="T2" fmla="*/ 1 w 41"/>
                  <a:gd name="T3" fmla="*/ 1 h 33"/>
                  <a:gd name="T4" fmla="*/ 1 w 41"/>
                  <a:gd name="T5" fmla="*/ 0 h 33"/>
                  <a:gd name="T6" fmla="*/ 0 w 41"/>
                  <a:gd name="T7" fmla="*/ 1 h 33"/>
                  <a:gd name="T8" fmla="*/ 1 w 41"/>
                  <a:gd name="T9" fmla="*/ 1 h 33"/>
                  <a:gd name="T10" fmla="*/ 1 w 41"/>
                  <a:gd name="T11" fmla="*/ 1 h 33"/>
                  <a:gd name="T12" fmla="*/ 1 w 41"/>
                  <a:gd name="T13" fmla="*/ 1 h 33"/>
                  <a:gd name="T14" fmla="*/ 1 w 41"/>
                  <a:gd name="T15" fmla="*/ 1 h 33"/>
                  <a:gd name="T16" fmla="*/ 1 w 41"/>
                  <a:gd name="T17" fmla="*/ 1 h 33"/>
                  <a:gd name="T18" fmla="*/ 1 w 41"/>
                  <a:gd name="T19" fmla="*/ 1 h 33"/>
                  <a:gd name="T20" fmla="*/ 1 w 41"/>
                  <a:gd name="T21" fmla="*/ 1 h 33"/>
                  <a:gd name="T22" fmla="*/ 1 w 41"/>
                  <a:gd name="T23" fmla="*/ 1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33">
                    <a:moveTo>
                      <a:pt x="39" y="19"/>
                    </a:moveTo>
                    <a:lnTo>
                      <a:pt x="39" y="20"/>
                    </a:lnTo>
                    <a:lnTo>
                      <a:pt x="6" y="0"/>
                    </a:lnTo>
                    <a:lnTo>
                      <a:pt x="0" y="11"/>
                    </a:lnTo>
                    <a:lnTo>
                      <a:pt x="32" y="32"/>
                    </a:lnTo>
                    <a:lnTo>
                      <a:pt x="32" y="33"/>
                    </a:lnTo>
                    <a:lnTo>
                      <a:pt x="32" y="32"/>
                    </a:lnTo>
                    <a:lnTo>
                      <a:pt x="36" y="33"/>
                    </a:lnTo>
                    <a:lnTo>
                      <a:pt x="41" y="29"/>
                    </a:lnTo>
                    <a:lnTo>
                      <a:pt x="41" y="25"/>
                    </a:lnTo>
                    <a:lnTo>
                      <a:pt x="39" y="20"/>
                    </a:lnTo>
                    <a:lnTo>
                      <a:pt x="3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6" name="Freeform 1274">
                <a:extLst>
                  <a:ext uri="{FF2B5EF4-FFF2-40B4-BE49-F238E27FC236}">
                    <a16:creationId xmlns:a16="http://schemas.microsoft.com/office/drawing/2014/main" id="{2D8E69BA-CFA8-47C0-93E1-15CE32928393}"/>
                  </a:ext>
                </a:extLst>
              </p:cNvPr>
              <p:cNvSpPr>
                <a:spLocks/>
              </p:cNvSpPr>
              <p:nvPr/>
            </p:nvSpPr>
            <p:spPr bwMode="auto">
              <a:xfrm>
                <a:off x="3003" y="2869"/>
                <a:ext cx="22" cy="16"/>
              </a:xfrm>
              <a:custGeom>
                <a:avLst/>
                <a:gdLst>
                  <a:gd name="T0" fmla="*/ 1 w 44"/>
                  <a:gd name="T1" fmla="*/ 1 h 32"/>
                  <a:gd name="T2" fmla="*/ 1 w 44"/>
                  <a:gd name="T3" fmla="*/ 1 h 32"/>
                  <a:gd name="T4" fmla="*/ 1 w 44"/>
                  <a:gd name="T5" fmla="*/ 0 h 32"/>
                  <a:gd name="T6" fmla="*/ 0 w 44"/>
                  <a:gd name="T7" fmla="*/ 1 h 32"/>
                  <a:gd name="T8" fmla="*/ 1 w 44"/>
                  <a:gd name="T9" fmla="*/ 1 h 32"/>
                  <a:gd name="T10" fmla="*/ 1 w 44"/>
                  <a:gd name="T11" fmla="*/ 1 h 32"/>
                  <a:gd name="T12" fmla="*/ 1 w 44"/>
                  <a:gd name="T13" fmla="*/ 1 h 32"/>
                  <a:gd name="T14" fmla="*/ 1 w 44"/>
                  <a:gd name="T15" fmla="*/ 1 h 32"/>
                  <a:gd name="T16" fmla="*/ 1 w 44"/>
                  <a:gd name="T17" fmla="*/ 1 h 32"/>
                  <a:gd name="T18" fmla="*/ 1 w 44"/>
                  <a:gd name="T19" fmla="*/ 1 h 32"/>
                  <a:gd name="T20" fmla="*/ 1 w 44"/>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2">
                    <a:moveTo>
                      <a:pt x="39" y="19"/>
                    </a:moveTo>
                    <a:lnTo>
                      <a:pt x="39" y="19"/>
                    </a:lnTo>
                    <a:lnTo>
                      <a:pt x="7" y="0"/>
                    </a:lnTo>
                    <a:lnTo>
                      <a:pt x="0" y="14"/>
                    </a:lnTo>
                    <a:lnTo>
                      <a:pt x="32" y="32"/>
                    </a:lnTo>
                    <a:lnTo>
                      <a:pt x="38" y="32"/>
                    </a:lnTo>
                    <a:lnTo>
                      <a:pt x="42" y="29"/>
                    </a:lnTo>
                    <a:lnTo>
                      <a:pt x="44" y="23"/>
                    </a:lnTo>
                    <a:lnTo>
                      <a:pt x="3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7" name="Freeform 1275">
                <a:extLst>
                  <a:ext uri="{FF2B5EF4-FFF2-40B4-BE49-F238E27FC236}">
                    <a16:creationId xmlns:a16="http://schemas.microsoft.com/office/drawing/2014/main" id="{7EE71298-EA9A-4800-B9C4-A104335F6FE5}"/>
                  </a:ext>
                </a:extLst>
              </p:cNvPr>
              <p:cNvSpPr>
                <a:spLocks/>
              </p:cNvSpPr>
              <p:nvPr/>
            </p:nvSpPr>
            <p:spPr bwMode="auto">
              <a:xfrm>
                <a:off x="3019" y="2878"/>
                <a:ext cx="23" cy="16"/>
              </a:xfrm>
              <a:custGeom>
                <a:avLst/>
                <a:gdLst>
                  <a:gd name="T0" fmla="*/ 1 w 46"/>
                  <a:gd name="T1" fmla="*/ 1 h 32"/>
                  <a:gd name="T2" fmla="*/ 1 w 46"/>
                  <a:gd name="T3" fmla="*/ 1 h 32"/>
                  <a:gd name="T4" fmla="*/ 1 w 46"/>
                  <a:gd name="T5" fmla="*/ 0 h 32"/>
                  <a:gd name="T6" fmla="*/ 0 w 46"/>
                  <a:gd name="T7" fmla="*/ 1 h 32"/>
                  <a:gd name="T8" fmla="*/ 1 w 46"/>
                  <a:gd name="T9" fmla="*/ 1 h 32"/>
                  <a:gd name="T10" fmla="*/ 1 w 46"/>
                  <a:gd name="T11" fmla="*/ 1 h 32"/>
                  <a:gd name="T12" fmla="*/ 1 w 46"/>
                  <a:gd name="T13" fmla="*/ 1 h 32"/>
                  <a:gd name="T14" fmla="*/ 1 w 46"/>
                  <a:gd name="T15" fmla="*/ 1 h 32"/>
                  <a:gd name="T16" fmla="*/ 1 w 46"/>
                  <a:gd name="T17" fmla="*/ 1 h 32"/>
                  <a:gd name="T18" fmla="*/ 1 w 46"/>
                  <a:gd name="T19" fmla="*/ 1 h 32"/>
                  <a:gd name="T20" fmla="*/ 1 w 46"/>
                  <a:gd name="T21" fmla="*/ 1 h 32"/>
                  <a:gd name="T22" fmla="*/ 1 w 46"/>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2">
                    <a:moveTo>
                      <a:pt x="43" y="19"/>
                    </a:moveTo>
                    <a:lnTo>
                      <a:pt x="42" y="18"/>
                    </a:lnTo>
                    <a:lnTo>
                      <a:pt x="7" y="0"/>
                    </a:lnTo>
                    <a:lnTo>
                      <a:pt x="0" y="13"/>
                    </a:lnTo>
                    <a:lnTo>
                      <a:pt x="35" y="32"/>
                    </a:lnTo>
                    <a:lnTo>
                      <a:pt x="33" y="31"/>
                    </a:lnTo>
                    <a:lnTo>
                      <a:pt x="35" y="32"/>
                    </a:lnTo>
                    <a:lnTo>
                      <a:pt x="40" y="32"/>
                    </a:lnTo>
                    <a:lnTo>
                      <a:pt x="45" y="28"/>
                    </a:lnTo>
                    <a:lnTo>
                      <a:pt x="46" y="23"/>
                    </a:lnTo>
                    <a:lnTo>
                      <a:pt x="42" y="18"/>
                    </a:lnTo>
                    <a:lnTo>
                      <a:pt x="4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8" name="Freeform 1276">
                <a:extLst>
                  <a:ext uri="{FF2B5EF4-FFF2-40B4-BE49-F238E27FC236}">
                    <a16:creationId xmlns:a16="http://schemas.microsoft.com/office/drawing/2014/main" id="{646DD214-87A2-4C34-B886-FF062353E029}"/>
                  </a:ext>
                </a:extLst>
              </p:cNvPr>
              <p:cNvSpPr>
                <a:spLocks/>
              </p:cNvSpPr>
              <p:nvPr/>
            </p:nvSpPr>
            <p:spPr bwMode="auto">
              <a:xfrm>
                <a:off x="3036" y="2888"/>
                <a:ext cx="22" cy="18"/>
              </a:xfrm>
              <a:custGeom>
                <a:avLst/>
                <a:gdLst>
                  <a:gd name="T0" fmla="*/ 1 w 44"/>
                  <a:gd name="T1" fmla="*/ 1 h 36"/>
                  <a:gd name="T2" fmla="*/ 1 w 44"/>
                  <a:gd name="T3" fmla="*/ 1 h 36"/>
                  <a:gd name="T4" fmla="*/ 1 w 44"/>
                  <a:gd name="T5" fmla="*/ 0 h 36"/>
                  <a:gd name="T6" fmla="*/ 0 w 44"/>
                  <a:gd name="T7" fmla="*/ 1 h 36"/>
                  <a:gd name="T8" fmla="*/ 1 w 44"/>
                  <a:gd name="T9" fmla="*/ 1 h 36"/>
                  <a:gd name="T10" fmla="*/ 1 w 44"/>
                  <a:gd name="T11" fmla="*/ 1 h 36"/>
                  <a:gd name="T12" fmla="*/ 1 w 44"/>
                  <a:gd name="T13" fmla="*/ 1 h 36"/>
                  <a:gd name="T14" fmla="*/ 1 w 44"/>
                  <a:gd name="T15" fmla="*/ 1 h 36"/>
                  <a:gd name="T16" fmla="*/ 1 w 44"/>
                  <a:gd name="T17" fmla="*/ 1 h 36"/>
                  <a:gd name="T18" fmla="*/ 1 w 44"/>
                  <a:gd name="T19" fmla="*/ 1 h 36"/>
                  <a:gd name="T20" fmla="*/ 1 w 44"/>
                  <a:gd name="T21" fmla="*/ 1 h 36"/>
                  <a:gd name="T22" fmla="*/ 1 w 44"/>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6">
                    <a:moveTo>
                      <a:pt x="41" y="22"/>
                    </a:moveTo>
                    <a:lnTo>
                      <a:pt x="42" y="23"/>
                    </a:lnTo>
                    <a:lnTo>
                      <a:pt x="10" y="0"/>
                    </a:lnTo>
                    <a:lnTo>
                      <a:pt x="0" y="12"/>
                    </a:lnTo>
                    <a:lnTo>
                      <a:pt x="33" y="35"/>
                    </a:lnTo>
                    <a:lnTo>
                      <a:pt x="34" y="36"/>
                    </a:lnTo>
                    <a:lnTo>
                      <a:pt x="33" y="35"/>
                    </a:lnTo>
                    <a:lnTo>
                      <a:pt x="38" y="36"/>
                    </a:lnTo>
                    <a:lnTo>
                      <a:pt x="43" y="34"/>
                    </a:lnTo>
                    <a:lnTo>
                      <a:pt x="44" y="28"/>
                    </a:lnTo>
                    <a:lnTo>
                      <a:pt x="42" y="23"/>
                    </a:lnTo>
                    <a:lnTo>
                      <a:pt x="4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9" name="Freeform 1277">
                <a:extLst>
                  <a:ext uri="{FF2B5EF4-FFF2-40B4-BE49-F238E27FC236}">
                    <a16:creationId xmlns:a16="http://schemas.microsoft.com/office/drawing/2014/main" id="{34128D17-0CEC-4CB2-BFDE-54E335F39BBC}"/>
                  </a:ext>
                </a:extLst>
              </p:cNvPr>
              <p:cNvSpPr>
                <a:spLocks/>
              </p:cNvSpPr>
              <p:nvPr/>
            </p:nvSpPr>
            <p:spPr bwMode="auto">
              <a:xfrm>
                <a:off x="3052" y="2899"/>
                <a:ext cx="23" cy="16"/>
              </a:xfrm>
              <a:custGeom>
                <a:avLst/>
                <a:gdLst>
                  <a:gd name="T0" fmla="*/ 1 w 46"/>
                  <a:gd name="T1" fmla="*/ 1 h 32"/>
                  <a:gd name="T2" fmla="*/ 1 w 46"/>
                  <a:gd name="T3" fmla="*/ 1 h 32"/>
                  <a:gd name="T4" fmla="*/ 1 w 46"/>
                  <a:gd name="T5" fmla="*/ 0 h 32"/>
                  <a:gd name="T6" fmla="*/ 0 w 46"/>
                  <a:gd name="T7" fmla="*/ 1 h 32"/>
                  <a:gd name="T8" fmla="*/ 1 w 46"/>
                  <a:gd name="T9" fmla="*/ 1 h 32"/>
                  <a:gd name="T10" fmla="*/ 1 w 46"/>
                  <a:gd name="T11" fmla="*/ 1 h 32"/>
                  <a:gd name="T12" fmla="*/ 1 w 46"/>
                  <a:gd name="T13" fmla="*/ 1 h 32"/>
                  <a:gd name="T14" fmla="*/ 1 w 46"/>
                  <a:gd name="T15" fmla="*/ 1 h 32"/>
                  <a:gd name="T16" fmla="*/ 1 w 46"/>
                  <a:gd name="T17" fmla="*/ 1 h 32"/>
                  <a:gd name="T18" fmla="*/ 1 w 46"/>
                  <a:gd name="T19" fmla="*/ 1 h 32"/>
                  <a:gd name="T20" fmla="*/ 1 w 46"/>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2">
                    <a:moveTo>
                      <a:pt x="41" y="18"/>
                    </a:moveTo>
                    <a:lnTo>
                      <a:pt x="41" y="18"/>
                    </a:lnTo>
                    <a:lnTo>
                      <a:pt x="7" y="0"/>
                    </a:lnTo>
                    <a:lnTo>
                      <a:pt x="0" y="14"/>
                    </a:lnTo>
                    <a:lnTo>
                      <a:pt x="34" y="32"/>
                    </a:lnTo>
                    <a:lnTo>
                      <a:pt x="40" y="32"/>
                    </a:lnTo>
                    <a:lnTo>
                      <a:pt x="45" y="29"/>
                    </a:lnTo>
                    <a:lnTo>
                      <a:pt x="46" y="23"/>
                    </a:lnTo>
                    <a:lnTo>
                      <a:pt x="4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0" name="Freeform 1278">
                <a:extLst>
                  <a:ext uri="{FF2B5EF4-FFF2-40B4-BE49-F238E27FC236}">
                    <a16:creationId xmlns:a16="http://schemas.microsoft.com/office/drawing/2014/main" id="{6DD7AC3B-CAE1-4272-A46C-F43C3BA89711}"/>
                  </a:ext>
                </a:extLst>
              </p:cNvPr>
              <p:cNvSpPr>
                <a:spLocks/>
              </p:cNvSpPr>
              <p:nvPr/>
            </p:nvSpPr>
            <p:spPr bwMode="auto">
              <a:xfrm>
                <a:off x="3070" y="2908"/>
                <a:ext cx="22" cy="16"/>
              </a:xfrm>
              <a:custGeom>
                <a:avLst/>
                <a:gdLst>
                  <a:gd name="T0" fmla="*/ 1 w 44"/>
                  <a:gd name="T1" fmla="*/ 0 h 33"/>
                  <a:gd name="T2" fmla="*/ 1 w 44"/>
                  <a:gd name="T3" fmla="*/ 0 h 33"/>
                  <a:gd name="T4" fmla="*/ 1 w 44"/>
                  <a:gd name="T5" fmla="*/ 0 h 33"/>
                  <a:gd name="T6" fmla="*/ 0 w 44"/>
                  <a:gd name="T7" fmla="*/ 0 h 33"/>
                  <a:gd name="T8" fmla="*/ 1 w 44"/>
                  <a:gd name="T9" fmla="*/ 0 h 33"/>
                  <a:gd name="T10" fmla="*/ 1 w 44"/>
                  <a:gd name="T11" fmla="*/ 0 h 33"/>
                  <a:gd name="T12" fmla="*/ 1 w 44"/>
                  <a:gd name="T13" fmla="*/ 0 h 33"/>
                  <a:gd name="T14" fmla="*/ 1 w 44"/>
                  <a:gd name="T15" fmla="*/ 0 h 33"/>
                  <a:gd name="T16" fmla="*/ 1 w 44"/>
                  <a:gd name="T17" fmla="*/ 0 h 33"/>
                  <a:gd name="T18" fmla="*/ 1 w 44"/>
                  <a:gd name="T19" fmla="*/ 0 h 33"/>
                  <a:gd name="T20" fmla="*/ 1 w 4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3">
                    <a:moveTo>
                      <a:pt x="40" y="19"/>
                    </a:moveTo>
                    <a:lnTo>
                      <a:pt x="40" y="19"/>
                    </a:lnTo>
                    <a:lnTo>
                      <a:pt x="7" y="0"/>
                    </a:lnTo>
                    <a:lnTo>
                      <a:pt x="0" y="14"/>
                    </a:lnTo>
                    <a:lnTo>
                      <a:pt x="33" y="33"/>
                    </a:lnTo>
                    <a:lnTo>
                      <a:pt x="38" y="33"/>
                    </a:lnTo>
                    <a:lnTo>
                      <a:pt x="43" y="29"/>
                    </a:lnTo>
                    <a:lnTo>
                      <a:pt x="44" y="23"/>
                    </a:lnTo>
                    <a:lnTo>
                      <a:pt x="4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1" name="Freeform 1279">
                <a:extLst>
                  <a:ext uri="{FF2B5EF4-FFF2-40B4-BE49-F238E27FC236}">
                    <a16:creationId xmlns:a16="http://schemas.microsoft.com/office/drawing/2014/main" id="{7409742F-B527-4CFC-9E3D-38FEA2050C45}"/>
                  </a:ext>
                </a:extLst>
              </p:cNvPr>
              <p:cNvSpPr>
                <a:spLocks/>
              </p:cNvSpPr>
              <p:nvPr/>
            </p:nvSpPr>
            <p:spPr bwMode="auto">
              <a:xfrm>
                <a:off x="3086" y="2917"/>
                <a:ext cx="22" cy="17"/>
              </a:xfrm>
              <a:custGeom>
                <a:avLst/>
                <a:gdLst>
                  <a:gd name="T0" fmla="*/ 1 w 43"/>
                  <a:gd name="T1" fmla="*/ 1 h 32"/>
                  <a:gd name="T2" fmla="*/ 1 w 43"/>
                  <a:gd name="T3" fmla="*/ 1 h 32"/>
                  <a:gd name="T4" fmla="*/ 1 w 43"/>
                  <a:gd name="T5" fmla="*/ 0 h 32"/>
                  <a:gd name="T6" fmla="*/ 0 w 43"/>
                  <a:gd name="T7" fmla="*/ 1 h 32"/>
                  <a:gd name="T8" fmla="*/ 1 w 43"/>
                  <a:gd name="T9" fmla="*/ 1 h 32"/>
                  <a:gd name="T10" fmla="*/ 1 w 43"/>
                  <a:gd name="T11" fmla="*/ 1 h 32"/>
                  <a:gd name="T12" fmla="*/ 1 w 43"/>
                  <a:gd name="T13" fmla="*/ 1 h 32"/>
                  <a:gd name="T14" fmla="*/ 1 w 43"/>
                  <a:gd name="T15" fmla="*/ 1 h 32"/>
                  <a:gd name="T16" fmla="*/ 1 w 43"/>
                  <a:gd name="T17" fmla="*/ 1 h 32"/>
                  <a:gd name="T18" fmla="*/ 1 w 43"/>
                  <a:gd name="T19" fmla="*/ 1 h 32"/>
                  <a:gd name="T20" fmla="*/ 1 w 43"/>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2">
                    <a:moveTo>
                      <a:pt x="39" y="18"/>
                    </a:moveTo>
                    <a:lnTo>
                      <a:pt x="39" y="18"/>
                    </a:lnTo>
                    <a:lnTo>
                      <a:pt x="7" y="0"/>
                    </a:lnTo>
                    <a:lnTo>
                      <a:pt x="0" y="14"/>
                    </a:lnTo>
                    <a:lnTo>
                      <a:pt x="32" y="32"/>
                    </a:lnTo>
                    <a:lnTo>
                      <a:pt x="38" y="32"/>
                    </a:lnTo>
                    <a:lnTo>
                      <a:pt x="42" y="29"/>
                    </a:lnTo>
                    <a:lnTo>
                      <a:pt x="43" y="23"/>
                    </a:lnTo>
                    <a:lnTo>
                      <a:pt x="3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2" name="Freeform 1280">
                <a:extLst>
                  <a:ext uri="{FF2B5EF4-FFF2-40B4-BE49-F238E27FC236}">
                    <a16:creationId xmlns:a16="http://schemas.microsoft.com/office/drawing/2014/main" id="{A3D208E5-583B-4CA5-B9AD-47B838D123C4}"/>
                  </a:ext>
                </a:extLst>
              </p:cNvPr>
              <p:cNvSpPr>
                <a:spLocks/>
              </p:cNvSpPr>
              <p:nvPr/>
            </p:nvSpPr>
            <p:spPr bwMode="auto">
              <a:xfrm>
                <a:off x="3102" y="2927"/>
                <a:ext cx="22" cy="15"/>
              </a:xfrm>
              <a:custGeom>
                <a:avLst/>
                <a:gdLst>
                  <a:gd name="T0" fmla="*/ 1 w 44"/>
                  <a:gd name="T1" fmla="*/ 1 h 30"/>
                  <a:gd name="T2" fmla="*/ 1 w 44"/>
                  <a:gd name="T3" fmla="*/ 1 h 30"/>
                  <a:gd name="T4" fmla="*/ 1 w 44"/>
                  <a:gd name="T5" fmla="*/ 0 h 30"/>
                  <a:gd name="T6" fmla="*/ 0 w 44"/>
                  <a:gd name="T7" fmla="*/ 1 h 30"/>
                  <a:gd name="T8" fmla="*/ 1 w 44"/>
                  <a:gd name="T9" fmla="*/ 1 h 30"/>
                  <a:gd name="T10" fmla="*/ 1 w 44"/>
                  <a:gd name="T11" fmla="*/ 1 h 30"/>
                  <a:gd name="T12" fmla="*/ 1 w 44"/>
                  <a:gd name="T13" fmla="*/ 1 h 30"/>
                  <a:gd name="T14" fmla="*/ 1 w 44"/>
                  <a:gd name="T15" fmla="*/ 1 h 30"/>
                  <a:gd name="T16" fmla="*/ 1 w 44"/>
                  <a:gd name="T17" fmla="*/ 1 h 30"/>
                  <a:gd name="T18" fmla="*/ 1 w 44"/>
                  <a:gd name="T19" fmla="*/ 1 h 30"/>
                  <a:gd name="T20" fmla="*/ 1 w 44"/>
                  <a:gd name="T21" fmla="*/ 1 h 30"/>
                  <a:gd name="T22" fmla="*/ 1 w 44"/>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0">
                    <a:moveTo>
                      <a:pt x="39" y="18"/>
                    </a:moveTo>
                    <a:lnTo>
                      <a:pt x="39" y="16"/>
                    </a:lnTo>
                    <a:lnTo>
                      <a:pt x="7" y="0"/>
                    </a:lnTo>
                    <a:lnTo>
                      <a:pt x="0" y="14"/>
                    </a:lnTo>
                    <a:lnTo>
                      <a:pt x="32" y="30"/>
                    </a:lnTo>
                    <a:lnTo>
                      <a:pt x="32" y="29"/>
                    </a:lnTo>
                    <a:lnTo>
                      <a:pt x="32" y="30"/>
                    </a:lnTo>
                    <a:lnTo>
                      <a:pt x="38" y="30"/>
                    </a:lnTo>
                    <a:lnTo>
                      <a:pt x="43" y="27"/>
                    </a:lnTo>
                    <a:lnTo>
                      <a:pt x="44" y="21"/>
                    </a:lnTo>
                    <a:lnTo>
                      <a:pt x="39" y="16"/>
                    </a:lnTo>
                    <a:lnTo>
                      <a:pt x="3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3" name="Freeform 1281">
                <a:extLst>
                  <a:ext uri="{FF2B5EF4-FFF2-40B4-BE49-F238E27FC236}">
                    <a16:creationId xmlns:a16="http://schemas.microsoft.com/office/drawing/2014/main" id="{78B90D36-3C11-40E6-8602-5056B9E716BB}"/>
                  </a:ext>
                </a:extLst>
              </p:cNvPr>
              <p:cNvSpPr>
                <a:spLocks/>
              </p:cNvSpPr>
              <p:nvPr/>
            </p:nvSpPr>
            <p:spPr bwMode="auto">
              <a:xfrm>
                <a:off x="3118" y="2935"/>
                <a:ext cx="20" cy="16"/>
              </a:xfrm>
              <a:custGeom>
                <a:avLst/>
                <a:gdLst>
                  <a:gd name="T0" fmla="*/ 1 w 39"/>
                  <a:gd name="T1" fmla="*/ 1 h 31"/>
                  <a:gd name="T2" fmla="*/ 1 w 39"/>
                  <a:gd name="T3" fmla="*/ 1 h 31"/>
                  <a:gd name="T4" fmla="*/ 1 w 39"/>
                  <a:gd name="T5" fmla="*/ 0 h 31"/>
                  <a:gd name="T6" fmla="*/ 0 w 39"/>
                  <a:gd name="T7" fmla="*/ 1 h 31"/>
                  <a:gd name="T8" fmla="*/ 1 w 39"/>
                  <a:gd name="T9" fmla="*/ 1 h 31"/>
                  <a:gd name="T10" fmla="*/ 1 w 39"/>
                  <a:gd name="T11" fmla="*/ 1 h 31"/>
                  <a:gd name="T12" fmla="*/ 1 w 39"/>
                  <a:gd name="T13" fmla="*/ 1 h 31"/>
                  <a:gd name="T14" fmla="*/ 1 w 39"/>
                  <a:gd name="T15" fmla="*/ 1 h 31"/>
                  <a:gd name="T16" fmla="*/ 1 w 39"/>
                  <a:gd name="T17" fmla="*/ 1 h 31"/>
                  <a:gd name="T18" fmla="*/ 1 w 39"/>
                  <a:gd name="T19" fmla="*/ 1 h 31"/>
                  <a:gd name="T20" fmla="*/ 1 w 39"/>
                  <a:gd name="T21" fmla="*/ 1 h 31"/>
                  <a:gd name="T22" fmla="*/ 1 w 39"/>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1">
                    <a:moveTo>
                      <a:pt x="37" y="17"/>
                    </a:moveTo>
                    <a:lnTo>
                      <a:pt x="37" y="18"/>
                    </a:lnTo>
                    <a:lnTo>
                      <a:pt x="7" y="0"/>
                    </a:lnTo>
                    <a:lnTo>
                      <a:pt x="0" y="11"/>
                    </a:lnTo>
                    <a:lnTo>
                      <a:pt x="30" y="30"/>
                    </a:lnTo>
                    <a:lnTo>
                      <a:pt x="30" y="31"/>
                    </a:lnTo>
                    <a:lnTo>
                      <a:pt x="30" y="30"/>
                    </a:lnTo>
                    <a:lnTo>
                      <a:pt x="35" y="31"/>
                    </a:lnTo>
                    <a:lnTo>
                      <a:pt x="39" y="27"/>
                    </a:lnTo>
                    <a:lnTo>
                      <a:pt x="39" y="23"/>
                    </a:lnTo>
                    <a:lnTo>
                      <a:pt x="37" y="18"/>
                    </a:lnTo>
                    <a:lnTo>
                      <a:pt x="3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4" name="Freeform 1282">
                <a:extLst>
                  <a:ext uri="{FF2B5EF4-FFF2-40B4-BE49-F238E27FC236}">
                    <a16:creationId xmlns:a16="http://schemas.microsoft.com/office/drawing/2014/main" id="{3C3806E8-0889-4900-90E3-795CB0C6714E}"/>
                  </a:ext>
                </a:extLst>
              </p:cNvPr>
              <p:cNvSpPr>
                <a:spLocks/>
              </p:cNvSpPr>
              <p:nvPr/>
            </p:nvSpPr>
            <p:spPr bwMode="auto">
              <a:xfrm>
                <a:off x="3133" y="2944"/>
                <a:ext cx="20" cy="15"/>
              </a:xfrm>
              <a:custGeom>
                <a:avLst/>
                <a:gdLst>
                  <a:gd name="T0" fmla="*/ 1 w 39"/>
                  <a:gd name="T1" fmla="*/ 1 h 30"/>
                  <a:gd name="T2" fmla="*/ 1 w 39"/>
                  <a:gd name="T3" fmla="*/ 1 h 30"/>
                  <a:gd name="T4" fmla="*/ 1 w 39"/>
                  <a:gd name="T5" fmla="*/ 0 h 30"/>
                  <a:gd name="T6" fmla="*/ 0 w 39"/>
                  <a:gd name="T7" fmla="*/ 1 h 30"/>
                  <a:gd name="T8" fmla="*/ 1 w 39"/>
                  <a:gd name="T9" fmla="*/ 1 h 30"/>
                  <a:gd name="T10" fmla="*/ 1 w 39"/>
                  <a:gd name="T11" fmla="*/ 1 h 30"/>
                  <a:gd name="T12" fmla="*/ 1 w 39"/>
                  <a:gd name="T13" fmla="*/ 1 h 30"/>
                  <a:gd name="T14" fmla="*/ 1 w 39"/>
                  <a:gd name="T15" fmla="*/ 1 h 30"/>
                  <a:gd name="T16" fmla="*/ 1 w 39"/>
                  <a:gd name="T17" fmla="*/ 1 h 30"/>
                  <a:gd name="T18" fmla="*/ 1 w 39"/>
                  <a:gd name="T19" fmla="*/ 1 h 30"/>
                  <a:gd name="T20" fmla="*/ 1 w 39"/>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0">
                    <a:moveTo>
                      <a:pt x="35" y="16"/>
                    </a:moveTo>
                    <a:lnTo>
                      <a:pt x="35" y="16"/>
                    </a:lnTo>
                    <a:lnTo>
                      <a:pt x="7" y="0"/>
                    </a:lnTo>
                    <a:lnTo>
                      <a:pt x="0" y="14"/>
                    </a:lnTo>
                    <a:lnTo>
                      <a:pt x="28" y="30"/>
                    </a:lnTo>
                    <a:lnTo>
                      <a:pt x="34" y="30"/>
                    </a:lnTo>
                    <a:lnTo>
                      <a:pt x="38" y="26"/>
                    </a:lnTo>
                    <a:lnTo>
                      <a:pt x="39" y="21"/>
                    </a:lnTo>
                    <a:lnTo>
                      <a:pt x="3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5" name="Freeform 1283">
                <a:extLst>
                  <a:ext uri="{FF2B5EF4-FFF2-40B4-BE49-F238E27FC236}">
                    <a16:creationId xmlns:a16="http://schemas.microsoft.com/office/drawing/2014/main" id="{FA63F451-67F0-4D74-8CC0-57E0DD7A5560}"/>
                  </a:ext>
                </a:extLst>
              </p:cNvPr>
              <p:cNvSpPr>
                <a:spLocks/>
              </p:cNvSpPr>
              <p:nvPr/>
            </p:nvSpPr>
            <p:spPr bwMode="auto">
              <a:xfrm>
                <a:off x="3147" y="2952"/>
                <a:ext cx="18" cy="14"/>
              </a:xfrm>
              <a:custGeom>
                <a:avLst/>
                <a:gdLst>
                  <a:gd name="T0" fmla="*/ 0 w 37"/>
                  <a:gd name="T1" fmla="*/ 1 h 28"/>
                  <a:gd name="T2" fmla="*/ 0 w 37"/>
                  <a:gd name="T3" fmla="*/ 1 h 28"/>
                  <a:gd name="T4" fmla="*/ 0 w 37"/>
                  <a:gd name="T5" fmla="*/ 0 h 28"/>
                  <a:gd name="T6" fmla="*/ 0 w 37"/>
                  <a:gd name="T7" fmla="*/ 1 h 28"/>
                  <a:gd name="T8" fmla="*/ 0 w 37"/>
                  <a:gd name="T9" fmla="*/ 1 h 28"/>
                  <a:gd name="T10" fmla="*/ 0 w 37"/>
                  <a:gd name="T11" fmla="*/ 1 h 28"/>
                  <a:gd name="T12" fmla="*/ 0 w 37"/>
                  <a:gd name="T13" fmla="*/ 1 h 28"/>
                  <a:gd name="T14" fmla="*/ 0 w 37"/>
                  <a:gd name="T15" fmla="*/ 1 h 28"/>
                  <a:gd name="T16" fmla="*/ 0 w 37"/>
                  <a:gd name="T17" fmla="*/ 1 h 28"/>
                  <a:gd name="T18" fmla="*/ 0 w 37"/>
                  <a:gd name="T19" fmla="*/ 1 h 28"/>
                  <a:gd name="T20" fmla="*/ 0 w 37"/>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8">
                    <a:moveTo>
                      <a:pt x="32" y="14"/>
                    </a:moveTo>
                    <a:lnTo>
                      <a:pt x="32" y="14"/>
                    </a:lnTo>
                    <a:lnTo>
                      <a:pt x="7" y="0"/>
                    </a:lnTo>
                    <a:lnTo>
                      <a:pt x="0" y="14"/>
                    </a:lnTo>
                    <a:lnTo>
                      <a:pt x="25" y="28"/>
                    </a:lnTo>
                    <a:lnTo>
                      <a:pt x="31" y="28"/>
                    </a:lnTo>
                    <a:lnTo>
                      <a:pt x="36" y="24"/>
                    </a:lnTo>
                    <a:lnTo>
                      <a:pt x="37" y="18"/>
                    </a:lnTo>
                    <a:lnTo>
                      <a:pt x="3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6" name="Freeform 1284">
                <a:extLst>
                  <a:ext uri="{FF2B5EF4-FFF2-40B4-BE49-F238E27FC236}">
                    <a16:creationId xmlns:a16="http://schemas.microsoft.com/office/drawing/2014/main" id="{B2979120-061D-4182-9A6E-464CAEA440A5}"/>
                  </a:ext>
                </a:extLst>
              </p:cNvPr>
              <p:cNvSpPr>
                <a:spLocks/>
              </p:cNvSpPr>
              <p:nvPr/>
            </p:nvSpPr>
            <p:spPr bwMode="auto">
              <a:xfrm>
                <a:off x="3160" y="2959"/>
                <a:ext cx="18" cy="14"/>
              </a:xfrm>
              <a:custGeom>
                <a:avLst/>
                <a:gdLst>
                  <a:gd name="T0" fmla="*/ 0 w 37"/>
                  <a:gd name="T1" fmla="*/ 1 h 27"/>
                  <a:gd name="T2" fmla="*/ 0 w 37"/>
                  <a:gd name="T3" fmla="*/ 1 h 27"/>
                  <a:gd name="T4" fmla="*/ 0 w 37"/>
                  <a:gd name="T5" fmla="*/ 0 h 27"/>
                  <a:gd name="T6" fmla="*/ 0 w 37"/>
                  <a:gd name="T7" fmla="*/ 1 h 27"/>
                  <a:gd name="T8" fmla="*/ 0 w 37"/>
                  <a:gd name="T9" fmla="*/ 1 h 27"/>
                  <a:gd name="T10" fmla="*/ 0 w 37"/>
                  <a:gd name="T11" fmla="*/ 1 h 27"/>
                  <a:gd name="T12" fmla="*/ 0 w 37"/>
                  <a:gd name="T13" fmla="*/ 1 h 27"/>
                  <a:gd name="T14" fmla="*/ 0 w 37"/>
                  <a:gd name="T15" fmla="*/ 1 h 27"/>
                  <a:gd name="T16" fmla="*/ 0 w 37"/>
                  <a:gd name="T17" fmla="*/ 1 h 27"/>
                  <a:gd name="T18" fmla="*/ 0 w 37"/>
                  <a:gd name="T19" fmla="*/ 1 h 27"/>
                  <a:gd name="T20" fmla="*/ 0 w 37"/>
                  <a:gd name="T21" fmla="*/ 1 h 27"/>
                  <a:gd name="T22" fmla="*/ 0 w 37"/>
                  <a:gd name="T23" fmla="*/ 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7">
                    <a:moveTo>
                      <a:pt x="32" y="15"/>
                    </a:moveTo>
                    <a:lnTo>
                      <a:pt x="32" y="14"/>
                    </a:lnTo>
                    <a:lnTo>
                      <a:pt x="7" y="0"/>
                    </a:lnTo>
                    <a:lnTo>
                      <a:pt x="0" y="14"/>
                    </a:lnTo>
                    <a:lnTo>
                      <a:pt x="26" y="27"/>
                    </a:lnTo>
                    <a:lnTo>
                      <a:pt x="26" y="26"/>
                    </a:lnTo>
                    <a:lnTo>
                      <a:pt x="26" y="27"/>
                    </a:lnTo>
                    <a:lnTo>
                      <a:pt x="31" y="27"/>
                    </a:lnTo>
                    <a:lnTo>
                      <a:pt x="36" y="24"/>
                    </a:lnTo>
                    <a:lnTo>
                      <a:pt x="37" y="18"/>
                    </a:lnTo>
                    <a:lnTo>
                      <a:pt x="32" y="14"/>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7" name="Freeform 1285">
                <a:extLst>
                  <a:ext uri="{FF2B5EF4-FFF2-40B4-BE49-F238E27FC236}">
                    <a16:creationId xmlns:a16="http://schemas.microsoft.com/office/drawing/2014/main" id="{E8FBBAA6-5BC1-45F4-9058-10D880DADDA4}"/>
                  </a:ext>
                </a:extLst>
              </p:cNvPr>
              <p:cNvSpPr>
                <a:spLocks/>
              </p:cNvSpPr>
              <p:nvPr/>
            </p:nvSpPr>
            <p:spPr bwMode="auto">
              <a:xfrm>
                <a:off x="3172" y="2966"/>
                <a:ext cx="26" cy="19"/>
              </a:xfrm>
              <a:custGeom>
                <a:avLst/>
                <a:gdLst>
                  <a:gd name="T0" fmla="*/ 1 w 50"/>
                  <a:gd name="T1" fmla="*/ 1 h 38"/>
                  <a:gd name="T2" fmla="*/ 1 w 50"/>
                  <a:gd name="T3" fmla="*/ 1 h 38"/>
                  <a:gd name="T4" fmla="*/ 1 w 50"/>
                  <a:gd name="T5" fmla="*/ 0 h 38"/>
                  <a:gd name="T6" fmla="*/ 0 w 50"/>
                  <a:gd name="T7" fmla="*/ 1 h 38"/>
                  <a:gd name="T8" fmla="*/ 1 w 50"/>
                  <a:gd name="T9" fmla="*/ 1 h 38"/>
                  <a:gd name="T10" fmla="*/ 1 w 50"/>
                  <a:gd name="T11" fmla="*/ 1 h 38"/>
                  <a:gd name="T12" fmla="*/ 1 w 50"/>
                  <a:gd name="T13" fmla="*/ 1 h 38"/>
                  <a:gd name="T14" fmla="*/ 1 w 50"/>
                  <a:gd name="T15" fmla="*/ 1 h 38"/>
                  <a:gd name="T16" fmla="*/ 1 w 50"/>
                  <a:gd name="T17" fmla="*/ 1 h 38"/>
                  <a:gd name="T18" fmla="*/ 1 w 50"/>
                  <a:gd name="T19" fmla="*/ 1 h 38"/>
                  <a:gd name="T20" fmla="*/ 1 w 50"/>
                  <a:gd name="T21" fmla="*/ 1 h 38"/>
                  <a:gd name="T22" fmla="*/ 1 w 50"/>
                  <a:gd name="T23" fmla="*/ 1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38">
                    <a:moveTo>
                      <a:pt x="49" y="25"/>
                    </a:moveTo>
                    <a:lnTo>
                      <a:pt x="48" y="25"/>
                    </a:lnTo>
                    <a:lnTo>
                      <a:pt x="6" y="0"/>
                    </a:lnTo>
                    <a:lnTo>
                      <a:pt x="0" y="11"/>
                    </a:lnTo>
                    <a:lnTo>
                      <a:pt x="41" y="37"/>
                    </a:lnTo>
                    <a:lnTo>
                      <a:pt x="40" y="37"/>
                    </a:lnTo>
                    <a:lnTo>
                      <a:pt x="41" y="37"/>
                    </a:lnTo>
                    <a:lnTo>
                      <a:pt x="46" y="38"/>
                    </a:lnTo>
                    <a:lnTo>
                      <a:pt x="50" y="34"/>
                    </a:lnTo>
                    <a:lnTo>
                      <a:pt x="50" y="30"/>
                    </a:lnTo>
                    <a:lnTo>
                      <a:pt x="48" y="25"/>
                    </a:lnTo>
                    <a:lnTo>
                      <a:pt x="4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8" name="Freeform 1286">
                <a:extLst>
                  <a:ext uri="{FF2B5EF4-FFF2-40B4-BE49-F238E27FC236}">
                    <a16:creationId xmlns:a16="http://schemas.microsoft.com/office/drawing/2014/main" id="{7BA17D0C-CB98-41E6-BF67-C1B23276A47F}"/>
                  </a:ext>
                </a:extLst>
              </p:cNvPr>
              <p:cNvSpPr>
                <a:spLocks/>
              </p:cNvSpPr>
              <p:nvPr/>
            </p:nvSpPr>
            <p:spPr bwMode="auto">
              <a:xfrm>
                <a:off x="3192" y="2979"/>
                <a:ext cx="22" cy="19"/>
              </a:xfrm>
              <a:custGeom>
                <a:avLst/>
                <a:gdLst>
                  <a:gd name="T0" fmla="*/ 1 w 44"/>
                  <a:gd name="T1" fmla="*/ 1 h 38"/>
                  <a:gd name="T2" fmla="*/ 1 w 44"/>
                  <a:gd name="T3" fmla="*/ 1 h 38"/>
                  <a:gd name="T4" fmla="*/ 1 w 44"/>
                  <a:gd name="T5" fmla="*/ 0 h 38"/>
                  <a:gd name="T6" fmla="*/ 0 w 44"/>
                  <a:gd name="T7" fmla="*/ 1 h 38"/>
                  <a:gd name="T8" fmla="*/ 1 w 44"/>
                  <a:gd name="T9" fmla="*/ 1 h 38"/>
                  <a:gd name="T10" fmla="*/ 1 w 44"/>
                  <a:gd name="T11" fmla="*/ 1 h 38"/>
                  <a:gd name="T12" fmla="*/ 1 w 44"/>
                  <a:gd name="T13" fmla="*/ 1 h 38"/>
                  <a:gd name="T14" fmla="*/ 1 w 44"/>
                  <a:gd name="T15" fmla="*/ 1 h 38"/>
                  <a:gd name="T16" fmla="*/ 1 w 44"/>
                  <a:gd name="T17" fmla="*/ 1 h 38"/>
                  <a:gd name="T18" fmla="*/ 1 w 44"/>
                  <a:gd name="T19" fmla="*/ 1 h 38"/>
                  <a:gd name="T20" fmla="*/ 1 w 44"/>
                  <a:gd name="T21" fmla="*/ 1 h 38"/>
                  <a:gd name="T22" fmla="*/ 1 w 44"/>
                  <a:gd name="T23" fmla="*/ 1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8">
                    <a:moveTo>
                      <a:pt x="42" y="27"/>
                    </a:moveTo>
                    <a:lnTo>
                      <a:pt x="41" y="25"/>
                    </a:lnTo>
                    <a:lnTo>
                      <a:pt x="9" y="0"/>
                    </a:lnTo>
                    <a:lnTo>
                      <a:pt x="0" y="12"/>
                    </a:lnTo>
                    <a:lnTo>
                      <a:pt x="32" y="37"/>
                    </a:lnTo>
                    <a:lnTo>
                      <a:pt x="31" y="36"/>
                    </a:lnTo>
                    <a:lnTo>
                      <a:pt x="32" y="37"/>
                    </a:lnTo>
                    <a:lnTo>
                      <a:pt x="38" y="38"/>
                    </a:lnTo>
                    <a:lnTo>
                      <a:pt x="42" y="36"/>
                    </a:lnTo>
                    <a:lnTo>
                      <a:pt x="44" y="30"/>
                    </a:lnTo>
                    <a:lnTo>
                      <a:pt x="41" y="25"/>
                    </a:lnTo>
                    <a:lnTo>
                      <a:pt x="4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9" name="Freeform 1287">
                <a:extLst>
                  <a:ext uri="{FF2B5EF4-FFF2-40B4-BE49-F238E27FC236}">
                    <a16:creationId xmlns:a16="http://schemas.microsoft.com/office/drawing/2014/main" id="{05B00346-7895-480E-9E9F-A0668192F13E}"/>
                  </a:ext>
                </a:extLst>
              </p:cNvPr>
              <p:cNvSpPr>
                <a:spLocks/>
              </p:cNvSpPr>
              <p:nvPr/>
            </p:nvSpPr>
            <p:spPr bwMode="auto">
              <a:xfrm>
                <a:off x="3208" y="2992"/>
                <a:ext cx="18" cy="19"/>
              </a:xfrm>
              <a:custGeom>
                <a:avLst/>
                <a:gdLst>
                  <a:gd name="T0" fmla="*/ 1 w 36"/>
                  <a:gd name="T1" fmla="*/ 1 h 37"/>
                  <a:gd name="T2" fmla="*/ 1 w 36"/>
                  <a:gd name="T3" fmla="*/ 1 h 37"/>
                  <a:gd name="T4" fmla="*/ 1 w 36"/>
                  <a:gd name="T5" fmla="*/ 0 h 37"/>
                  <a:gd name="T6" fmla="*/ 0 w 36"/>
                  <a:gd name="T7" fmla="*/ 1 h 37"/>
                  <a:gd name="T8" fmla="*/ 1 w 36"/>
                  <a:gd name="T9" fmla="*/ 1 h 37"/>
                  <a:gd name="T10" fmla="*/ 1 w 36"/>
                  <a:gd name="T11" fmla="*/ 1 h 37"/>
                  <a:gd name="T12" fmla="*/ 1 w 36"/>
                  <a:gd name="T13" fmla="*/ 1 h 37"/>
                  <a:gd name="T14" fmla="*/ 1 w 36"/>
                  <a:gd name="T15" fmla="*/ 1 h 37"/>
                  <a:gd name="T16" fmla="*/ 1 w 36"/>
                  <a:gd name="T17" fmla="*/ 1 h 37"/>
                  <a:gd name="T18" fmla="*/ 1 w 36"/>
                  <a:gd name="T19" fmla="*/ 1 h 37"/>
                  <a:gd name="T20" fmla="*/ 1 w 36"/>
                  <a:gd name="T21" fmla="*/ 1 h 37"/>
                  <a:gd name="T22" fmla="*/ 1 w 36"/>
                  <a:gd name="T23" fmla="*/ 1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37">
                    <a:moveTo>
                      <a:pt x="36" y="27"/>
                    </a:moveTo>
                    <a:lnTo>
                      <a:pt x="35" y="25"/>
                    </a:lnTo>
                    <a:lnTo>
                      <a:pt x="11" y="0"/>
                    </a:lnTo>
                    <a:lnTo>
                      <a:pt x="0" y="9"/>
                    </a:lnTo>
                    <a:lnTo>
                      <a:pt x="23" y="34"/>
                    </a:lnTo>
                    <a:lnTo>
                      <a:pt x="22" y="32"/>
                    </a:lnTo>
                    <a:lnTo>
                      <a:pt x="23" y="34"/>
                    </a:lnTo>
                    <a:lnTo>
                      <a:pt x="28" y="37"/>
                    </a:lnTo>
                    <a:lnTo>
                      <a:pt x="33" y="34"/>
                    </a:lnTo>
                    <a:lnTo>
                      <a:pt x="36" y="31"/>
                    </a:lnTo>
                    <a:lnTo>
                      <a:pt x="35" y="25"/>
                    </a:lnTo>
                    <a:lnTo>
                      <a:pt x="3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0" name="Freeform 1288">
                <a:extLst>
                  <a:ext uri="{FF2B5EF4-FFF2-40B4-BE49-F238E27FC236}">
                    <a16:creationId xmlns:a16="http://schemas.microsoft.com/office/drawing/2014/main" id="{50E7480F-0D1F-424C-810E-A8CE9576821B}"/>
                  </a:ext>
                </a:extLst>
              </p:cNvPr>
              <p:cNvSpPr>
                <a:spLocks/>
              </p:cNvSpPr>
              <p:nvPr/>
            </p:nvSpPr>
            <p:spPr bwMode="auto">
              <a:xfrm>
                <a:off x="3219" y="3006"/>
                <a:ext cx="14" cy="20"/>
              </a:xfrm>
              <a:custGeom>
                <a:avLst/>
                <a:gdLst>
                  <a:gd name="T0" fmla="*/ 1 w 28"/>
                  <a:gd name="T1" fmla="*/ 1 h 39"/>
                  <a:gd name="T2" fmla="*/ 1 w 28"/>
                  <a:gd name="T3" fmla="*/ 1 h 39"/>
                  <a:gd name="T4" fmla="*/ 1 w 28"/>
                  <a:gd name="T5" fmla="*/ 0 h 39"/>
                  <a:gd name="T6" fmla="*/ 0 w 28"/>
                  <a:gd name="T7" fmla="*/ 1 h 39"/>
                  <a:gd name="T8" fmla="*/ 1 w 28"/>
                  <a:gd name="T9" fmla="*/ 1 h 39"/>
                  <a:gd name="T10" fmla="*/ 1 w 28"/>
                  <a:gd name="T11" fmla="*/ 1 h 39"/>
                  <a:gd name="T12" fmla="*/ 1 w 28"/>
                  <a:gd name="T13" fmla="*/ 1 h 39"/>
                  <a:gd name="T14" fmla="*/ 1 w 28"/>
                  <a:gd name="T15" fmla="*/ 1 h 39"/>
                  <a:gd name="T16" fmla="*/ 1 w 28"/>
                  <a:gd name="T17" fmla="*/ 1 h 39"/>
                  <a:gd name="T18" fmla="*/ 1 w 28"/>
                  <a:gd name="T19" fmla="*/ 1 h 39"/>
                  <a:gd name="T20" fmla="*/ 1 w 28"/>
                  <a:gd name="T21" fmla="*/ 1 h 39"/>
                  <a:gd name="T22" fmla="*/ 1 w 28"/>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39">
                    <a:moveTo>
                      <a:pt x="28" y="33"/>
                    </a:moveTo>
                    <a:lnTo>
                      <a:pt x="28" y="30"/>
                    </a:lnTo>
                    <a:lnTo>
                      <a:pt x="14" y="0"/>
                    </a:lnTo>
                    <a:lnTo>
                      <a:pt x="0" y="5"/>
                    </a:lnTo>
                    <a:lnTo>
                      <a:pt x="14" y="35"/>
                    </a:lnTo>
                    <a:lnTo>
                      <a:pt x="14" y="33"/>
                    </a:lnTo>
                    <a:lnTo>
                      <a:pt x="14" y="35"/>
                    </a:lnTo>
                    <a:lnTo>
                      <a:pt x="17" y="39"/>
                    </a:lnTo>
                    <a:lnTo>
                      <a:pt x="23" y="39"/>
                    </a:lnTo>
                    <a:lnTo>
                      <a:pt x="26" y="36"/>
                    </a:lnTo>
                    <a:lnTo>
                      <a:pt x="28" y="30"/>
                    </a:lnTo>
                    <a:lnTo>
                      <a:pt x="2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1" name="Freeform 1289">
                <a:extLst>
                  <a:ext uri="{FF2B5EF4-FFF2-40B4-BE49-F238E27FC236}">
                    <a16:creationId xmlns:a16="http://schemas.microsoft.com/office/drawing/2014/main" id="{B19B3518-8546-4E1B-A2DC-E1755F57028A}"/>
                  </a:ext>
                </a:extLst>
              </p:cNvPr>
              <p:cNvSpPr>
                <a:spLocks/>
              </p:cNvSpPr>
              <p:nvPr/>
            </p:nvSpPr>
            <p:spPr bwMode="auto">
              <a:xfrm>
                <a:off x="3226" y="3022"/>
                <a:ext cx="9" cy="20"/>
              </a:xfrm>
              <a:custGeom>
                <a:avLst/>
                <a:gdLst>
                  <a:gd name="T0" fmla="*/ 1 w 18"/>
                  <a:gd name="T1" fmla="*/ 1 h 39"/>
                  <a:gd name="T2" fmla="*/ 1 w 18"/>
                  <a:gd name="T3" fmla="*/ 1 h 39"/>
                  <a:gd name="T4" fmla="*/ 1 w 18"/>
                  <a:gd name="T5" fmla="*/ 0 h 39"/>
                  <a:gd name="T6" fmla="*/ 0 w 18"/>
                  <a:gd name="T7" fmla="*/ 0 h 39"/>
                  <a:gd name="T8" fmla="*/ 1 w 18"/>
                  <a:gd name="T9" fmla="*/ 1 h 39"/>
                  <a:gd name="T10" fmla="*/ 1 w 18"/>
                  <a:gd name="T11" fmla="*/ 1 h 39"/>
                  <a:gd name="T12" fmla="*/ 1 w 18"/>
                  <a:gd name="T13" fmla="*/ 1 h 39"/>
                  <a:gd name="T14" fmla="*/ 1 w 18"/>
                  <a:gd name="T15" fmla="*/ 1 h 39"/>
                  <a:gd name="T16" fmla="*/ 1 w 18"/>
                  <a:gd name="T17" fmla="*/ 1 h 39"/>
                  <a:gd name="T18" fmla="*/ 1 w 18"/>
                  <a:gd name="T19" fmla="*/ 1 h 39"/>
                  <a:gd name="T20" fmla="*/ 1 w 18"/>
                  <a:gd name="T21" fmla="*/ 1 h 39"/>
                  <a:gd name="T22" fmla="*/ 1 w 18"/>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39">
                    <a:moveTo>
                      <a:pt x="18" y="33"/>
                    </a:moveTo>
                    <a:lnTo>
                      <a:pt x="18" y="32"/>
                    </a:lnTo>
                    <a:lnTo>
                      <a:pt x="14" y="0"/>
                    </a:lnTo>
                    <a:lnTo>
                      <a:pt x="0" y="0"/>
                    </a:lnTo>
                    <a:lnTo>
                      <a:pt x="4" y="32"/>
                    </a:lnTo>
                    <a:lnTo>
                      <a:pt x="4" y="31"/>
                    </a:lnTo>
                    <a:lnTo>
                      <a:pt x="4" y="32"/>
                    </a:lnTo>
                    <a:lnTo>
                      <a:pt x="7" y="36"/>
                    </a:lnTo>
                    <a:lnTo>
                      <a:pt x="11" y="39"/>
                    </a:lnTo>
                    <a:lnTo>
                      <a:pt x="16" y="36"/>
                    </a:lnTo>
                    <a:lnTo>
                      <a:pt x="18" y="32"/>
                    </a:lnTo>
                    <a:lnTo>
                      <a:pt x="1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2" name="Freeform 1290">
                <a:extLst>
                  <a:ext uri="{FF2B5EF4-FFF2-40B4-BE49-F238E27FC236}">
                    <a16:creationId xmlns:a16="http://schemas.microsoft.com/office/drawing/2014/main" id="{38625762-220D-4764-972E-756C2FED3C4D}"/>
                  </a:ext>
                </a:extLst>
              </p:cNvPr>
              <p:cNvSpPr>
                <a:spLocks/>
              </p:cNvSpPr>
              <p:nvPr/>
            </p:nvSpPr>
            <p:spPr bwMode="auto">
              <a:xfrm>
                <a:off x="3225" y="3038"/>
                <a:ext cx="10" cy="21"/>
              </a:xfrm>
              <a:custGeom>
                <a:avLst/>
                <a:gdLst>
                  <a:gd name="T0" fmla="*/ 0 w 21"/>
                  <a:gd name="T1" fmla="*/ 1 h 42"/>
                  <a:gd name="T2" fmla="*/ 0 w 21"/>
                  <a:gd name="T3" fmla="*/ 1 h 42"/>
                  <a:gd name="T4" fmla="*/ 0 w 21"/>
                  <a:gd name="T5" fmla="*/ 1 h 42"/>
                  <a:gd name="T6" fmla="*/ 0 w 21"/>
                  <a:gd name="T7" fmla="*/ 0 h 42"/>
                  <a:gd name="T8" fmla="*/ 0 w 21"/>
                  <a:gd name="T9" fmla="*/ 1 h 42"/>
                  <a:gd name="T10" fmla="*/ 0 w 21"/>
                  <a:gd name="T11" fmla="*/ 1 h 42"/>
                  <a:gd name="T12" fmla="*/ 0 w 21"/>
                  <a:gd name="T13" fmla="*/ 1 h 42"/>
                  <a:gd name="T14" fmla="*/ 0 w 21"/>
                  <a:gd name="T15" fmla="*/ 1 h 42"/>
                  <a:gd name="T16" fmla="*/ 0 w 21"/>
                  <a:gd name="T17" fmla="*/ 1 h 42"/>
                  <a:gd name="T18" fmla="*/ 0 w 21"/>
                  <a:gd name="T19" fmla="*/ 1 h 42"/>
                  <a:gd name="T20" fmla="*/ 0 w 21"/>
                  <a:gd name="T21" fmla="*/ 1 h 42"/>
                  <a:gd name="T22" fmla="*/ 0 w 21"/>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2">
                    <a:moveTo>
                      <a:pt x="14" y="38"/>
                    </a:moveTo>
                    <a:lnTo>
                      <a:pt x="14" y="37"/>
                    </a:lnTo>
                    <a:lnTo>
                      <a:pt x="21" y="2"/>
                    </a:lnTo>
                    <a:lnTo>
                      <a:pt x="7" y="0"/>
                    </a:lnTo>
                    <a:lnTo>
                      <a:pt x="0" y="34"/>
                    </a:lnTo>
                    <a:lnTo>
                      <a:pt x="0" y="33"/>
                    </a:lnTo>
                    <a:lnTo>
                      <a:pt x="0" y="34"/>
                    </a:lnTo>
                    <a:lnTo>
                      <a:pt x="2" y="40"/>
                    </a:lnTo>
                    <a:lnTo>
                      <a:pt x="6" y="42"/>
                    </a:lnTo>
                    <a:lnTo>
                      <a:pt x="12" y="41"/>
                    </a:lnTo>
                    <a:lnTo>
                      <a:pt x="14" y="37"/>
                    </a:lnTo>
                    <a:lnTo>
                      <a:pt x="1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3" name="Freeform 1291">
                <a:extLst>
                  <a:ext uri="{FF2B5EF4-FFF2-40B4-BE49-F238E27FC236}">
                    <a16:creationId xmlns:a16="http://schemas.microsoft.com/office/drawing/2014/main" id="{C16846E3-AE00-4A26-BA27-3BED7E2420F3}"/>
                  </a:ext>
                </a:extLst>
              </p:cNvPr>
              <p:cNvSpPr>
                <a:spLocks/>
              </p:cNvSpPr>
              <p:nvPr/>
            </p:nvSpPr>
            <p:spPr bwMode="auto">
              <a:xfrm>
                <a:off x="3217" y="3055"/>
                <a:ext cx="15" cy="24"/>
              </a:xfrm>
              <a:custGeom>
                <a:avLst/>
                <a:gdLst>
                  <a:gd name="T0" fmla="*/ 1 w 30"/>
                  <a:gd name="T1" fmla="*/ 1 h 48"/>
                  <a:gd name="T2" fmla="*/ 1 w 30"/>
                  <a:gd name="T3" fmla="*/ 1 h 48"/>
                  <a:gd name="T4" fmla="*/ 1 w 30"/>
                  <a:gd name="T5" fmla="*/ 1 h 48"/>
                  <a:gd name="T6" fmla="*/ 1 w 30"/>
                  <a:gd name="T7" fmla="*/ 0 h 48"/>
                  <a:gd name="T8" fmla="*/ 0 w 30"/>
                  <a:gd name="T9" fmla="*/ 1 h 48"/>
                  <a:gd name="T10" fmla="*/ 1 w 30"/>
                  <a:gd name="T11" fmla="*/ 1 h 48"/>
                  <a:gd name="T12" fmla="*/ 0 w 30"/>
                  <a:gd name="T13" fmla="*/ 1 h 48"/>
                  <a:gd name="T14" fmla="*/ 1 w 30"/>
                  <a:gd name="T15" fmla="*/ 1 h 48"/>
                  <a:gd name="T16" fmla="*/ 1 w 30"/>
                  <a:gd name="T17" fmla="*/ 1 h 48"/>
                  <a:gd name="T18" fmla="*/ 1 w 30"/>
                  <a:gd name="T19" fmla="*/ 1 h 48"/>
                  <a:gd name="T20" fmla="*/ 1 w 30"/>
                  <a:gd name="T21" fmla="*/ 1 h 48"/>
                  <a:gd name="T22" fmla="*/ 1 w 30"/>
                  <a:gd name="T23" fmla="*/ 1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48">
                    <a:moveTo>
                      <a:pt x="13" y="45"/>
                    </a:moveTo>
                    <a:lnTo>
                      <a:pt x="14" y="44"/>
                    </a:lnTo>
                    <a:lnTo>
                      <a:pt x="30" y="5"/>
                    </a:lnTo>
                    <a:lnTo>
                      <a:pt x="16" y="0"/>
                    </a:lnTo>
                    <a:lnTo>
                      <a:pt x="0" y="39"/>
                    </a:lnTo>
                    <a:lnTo>
                      <a:pt x="1" y="38"/>
                    </a:lnTo>
                    <a:lnTo>
                      <a:pt x="0" y="39"/>
                    </a:lnTo>
                    <a:lnTo>
                      <a:pt x="1" y="45"/>
                    </a:lnTo>
                    <a:lnTo>
                      <a:pt x="6" y="48"/>
                    </a:lnTo>
                    <a:lnTo>
                      <a:pt x="11" y="48"/>
                    </a:lnTo>
                    <a:lnTo>
                      <a:pt x="14" y="44"/>
                    </a:lnTo>
                    <a:lnTo>
                      <a:pt x="13"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4" name="Freeform 1292">
                <a:extLst>
                  <a:ext uri="{FF2B5EF4-FFF2-40B4-BE49-F238E27FC236}">
                    <a16:creationId xmlns:a16="http://schemas.microsoft.com/office/drawing/2014/main" id="{076F29AF-F164-4C08-BAC9-5C484F2434FE}"/>
                  </a:ext>
                </a:extLst>
              </p:cNvPr>
              <p:cNvSpPr>
                <a:spLocks/>
              </p:cNvSpPr>
              <p:nvPr/>
            </p:nvSpPr>
            <p:spPr bwMode="auto">
              <a:xfrm>
                <a:off x="3203" y="3074"/>
                <a:ext cx="20" cy="27"/>
              </a:xfrm>
              <a:custGeom>
                <a:avLst/>
                <a:gdLst>
                  <a:gd name="T0" fmla="*/ 1 w 40"/>
                  <a:gd name="T1" fmla="*/ 0 h 55"/>
                  <a:gd name="T2" fmla="*/ 1 w 40"/>
                  <a:gd name="T3" fmla="*/ 0 h 55"/>
                  <a:gd name="T4" fmla="*/ 1 w 40"/>
                  <a:gd name="T5" fmla="*/ 0 h 55"/>
                  <a:gd name="T6" fmla="*/ 1 w 40"/>
                  <a:gd name="T7" fmla="*/ 0 h 55"/>
                  <a:gd name="T8" fmla="*/ 1 w 40"/>
                  <a:gd name="T9" fmla="*/ 0 h 55"/>
                  <a:gd name="T10" fmla="*/ 0 w 40"/>
                  <a:gd name="T11" fmla="*/ 0 h 55"/>
                  <a:gd name="T12" fmla="*/ 1 w 40"/>
                  <a:gd name="T13" fmla="*/ 0 h 55"/>
                  <a:gd name="T14" fmla="*/ 0 w 40"/>
                  <a:gd name="T15" fmla="*/ 0 h 55"/>
                  <a:gd name="T16" fmla="*/ 1 w 40"/>
                  <a:gd name="T17" fmla="*/ 0 h 55"/>
                  <a:gd name="T18" fmla="*/ 1 w 40"/>
                  <a:gd name="T19" fmla="*/ 0 h 55"/>
                  <a:gd name="T20" fmla="*/ 1 w 40"/>
                  <a:gd name="T21" fmla="*/ 0 h 55"/>
                  <a:gd name="T22" fmla="*/ 1 w 40"/>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55">
                    <a:moveTo>
                      <a:pt x="13" y="53"/>
                    </a:moveTo>
                    <a:lnTo>
                      <a:pt x="12" y="53"/>
                    </a:lnTo>
                    <a:lnTo>
                      <a:pt x="40" y="7"/>
                    </a:lnTo>
                    <a:lnTo>
                      <a:pt x="28" y="0"/>
                    </a:lnTo>
                    <a:lnTo>
                      <a:pt x="1" y="46"/>
                    </a:lnTo>
                    <a:lnTo>
                      <a:pt x="0" y="46"/>
                    </a:lnTo>
                    <a:lnTo>
                      <a:pt x="1" y="46"/>
                    </a:lnTo>
                    <a:lnTo>
                      <a:pt x="0" y="51"/>
                    </a:lnTo>
                    <a:lnTo>
                      <a:pt x="3" y="54"/>
                    </a:lnTo>
                    <a:lnTo>
                      <a:pt x="8" y="55"/>
                    </a:lnTo>
                    <a:lnTo>
                      <a:pt x="12" y="53"/>
                    </a:lnTo>
                    <a:lnTo>
                      <a:pt x="13"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5" name="Freeform 1293">
                <a:extLst>
                  <a:ext uri="{FF2B5EF4-FFF2-40B4-BE49-F238E27FC236}">
                    <a16:creationId xmlns:a16="http://schemas.microsoft.com/office/drawing/2014/main" id="{F9CDE4B9-F4DC-4268-9B0D-4B9E0DC2D11F}"/>
                  </a:ext>
                </a:extLst>
              </p:cNvPr>
              <p:cNvSpPr>
                <a:spLocks/>
              </p:cNvSpPr>
              <p:nvPr/>
            </p:nvSpPr>
            <p:spPr bwMode="auto">
              <a:xfrm>
                <a:off x="3195" y="3097"/>
                <a:ext cx="15" cy="20"/>
              </a:xfrm>
              <a:custGeom>
                <a:avLst/>
                <a:gdLst>
                  <a:gd name="T0" fmla="*/ 1 w 30"/>
                  <a:gd name="T1" fmla="*/ 0 h 42"/>
                  <a:gd name="T2" fmla="*/ 1 w 30"/>
                  <a:gd name="T3" fmla="*/ 0 h 42"/>
                  <a:gd name="T4" fmla="*/ 1 w 30"/>
                  <a:gd name="T5" fmla="*/ 0 h 42"/>
                  <a:gd name="T6" fmla="*/ 1 w 30"/>
                  <a:gd name="T7" fmla="*/ 0 h 42"/>
                  <a:gd name="T8" fmla="*/ 0 w 30"/>
                  <a:gd name="T9" fmla="*/ 0 h 42"/>
                  <a:gd name="T10" fmla="*/ 0 w 30"/>
                  <a:gd name="T11" fmla="*/ 0 h 42"/>
                  <a:gd name="T12" fmla="*/ 0 w 30"/>
                  <a:gd name="T13" fmla="*/ 0 h 42"/>
                  <a:gd name="T14" fmla="*/ 0 w 30"/>
                  <a:gd name="T15" fmla="*/ 0 h 42"/>
                  <a:gd name="T16" fmla="*/ 1 w 30"/>
                  <a:gd name="T17" fmla="*/ 0 h 42"/>
                  <a:gd name="T18" fmla="*/ 1 w 30"/>
                  <a:gd name="T19" fmla="*/ 0 h 42"/>
                  <a:gd name="T20" fmla="*/ 1 w 30"/>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42">
                    <a:moveTo>
                      <a:pt x="14" y="37"/>
                    </a:moveTo>
                    <a:lnTo>
                      <a:pt x="14" y="37"/>
                    </a:lnTo>
                    <a:lnTo>
                      <a:pt x="30" y="7"/>
                    </a:lnTo>
                    <a:lnTo>
                      <a:pt x="17" y="0"/>
                    </a:lnTo>
                    <a:lnTo>
                      <a:pt x="0" y="30"/>
                    </a:lnTo>
                    <a:lnTo>
                      <a:pt x="0" y="36"/>
                    </a:lnTo>
                    <a:lnTo>
                      <a:pt x="4" y="40"/>
                    </a:lnTo>
                    <a:lnTo>
                      <a:pt x="10" y="42"/>
                    </a:lnTo>
                    <a:lnTo>
                      <a:pt x="1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6" name="Freeform 1294">
                <a:extLst>
                  <a:ext uri="{FF2B5EF4-FFF2-40B4-BE49-F238E27FC236}">
                    <a16:creationId xmlns:a16="http://schemas.microsoft.com/office/drawing/2014/main" id="{5B2650A5-AC1A-4247-947E-A88363374420}"/>
                  </a:ext>
                </a:extLst>
              </p:cNvPr>
              <p:cNvSpPr>
                <a:spLocks/>
              </p:cNvSpPr>
              <p:nvPr/>
            </p:nvSpPr>
            <p:spPr bwMode="auto">
              <a:xfrm>
                <a:off x="3184" y="3112"/>
                <a:ext cx="18" cy="25"/>
              </a:xfrm>
              <a:custGeom>
                <a:avLst/>
                <a:gdLst>
                  <a:gd name="T0" fmla="*/ 1 w 34"/>
                  <a:gd name="T1" fmla="*/ 0 h 51"/>
                  <a:gd name="T2" fmla="*/ 1 w 34"/>
                  <a:gd name="T3" fmla="*/ 0 h 51"/>
                  <a:gd name="T4" fmla="*/ 1 w 34"/>
                  <a:gd name="T5" fmla="*/ 0 h 51"/>
                  <a:gd name="T6" fmla="*/ 1 w 34"/>
                  <a:gd name="T7" fmla="*/ 0 h 51"/>
                  <a:gd name="T8" fmla="*/ 0 w 34"/>
                  <a:gd name="T9" fmla="*/ 0 h 51"/>
                  <a:gd name="T10" fmla="*/ 0 w 34"/>
                  <a:gd name="T11" fmla="*/ 0 h 51"/>
                  <a:gd name="T12" fmla="*/ 0 w 34"/>
                  <a:gd name="T13" fmla="*/ 0 h 51"/>
                  <a:gd name="T14" fmla="*/ 0 w 34"/>
                  <a:gd name="T15" fmla="*/ 0 h 51"/>
                  <a:gd name="T16" fmla="*/ 1 w 34"/>
                  <a:gd name="T17" fmla="*/ 0 h 51"/>
                  <a:gd name="T18" fmla="*/ 1 w 34"/>
                  <a:gd name="T19" fmla="*/ 0 h 51"/>
                  <a:gd name="T20" fmla="*/ 1 w 34"/>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51">
                    <a:moveTo>
                      <a:pt x="14" y="46"/>
                    </a:moveTo>
                    <a:lnTo>
                      <a:pt x="14" y="46"/>
                    </a:lnTo>
                    <a:lnTo>
                      <a:pt x="34" y="7"/>
                    </a:lnTo>
                    <a:lnTo>
                      <a:pt x="20" y="0"/>
                    </a:lnTo>
                    <a:lnTo>
                      <a:pt x="0" y="39"/>
                    </a:lnTo>
                    <a:lnTo>
                      <a:pt x="0" y="45"/>
                    </a:lnTo>
                    <a:lnTo>
                      <a:pt x="3" y="50"/>
                    </a:lnTo>
                    <a:lnTo>
                      <a:pt x="9" y="51"/>
                    </a:lnTo>
                    <a:lnTo>
                      <a:pt x="14"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7" name="Freeform 1295">
                <a:extLst>
                  <a:ext uri="{FF2B5EF4-FFF2-40B4-BE49-F238E27FC236}">
                    <a16:creationId xmlns:a16="http://schemas.microsoft.com/office/drawing/2014/main" id="{2B9AE236-A3A1-4F48-83E5-6811B490C3D7}"/>
                  </a:ext>
                </a:extLst>
              </p:cNvPr>
              <p:cNvSpPr>
                <a:spLocks/>
              </p:cNvSpPr>
              <p:nvPr/>
            </p:nvSpPr>
            <p:spPr bwMode="auto">
              <a:xfrm>
                <a:off x="3171" y="3131"/>
                <a:ext cx="20" cy="31"/>
              </a:xfrm>
              <a:custGeom>
                <a:avLst/>
                <a:gdLst>
                  <a:gd name="T0" fmla="*/ 0 w 42"/>
                  <a:gd name="T1" fmla="*/ 1 h 62"/>
                  <a:gd name="T2" fmla="*/ 0 w 42"/>
                  <a:gd name="T3" fmla="*/ 1 h 62"/>
                  <a:gd name="T4" fmla="*/ 0 w 42"/>
                  <a:gd name="T5" fmla="*/ 1 h 62"/>
                  <a:gd name="T6" fmla="*/ 0 w 42"/>
                  <a:gd name="T7" fmla="*/ 0 h 62"/>
                  <a:gd name="T8" fmla="*/ 0 w 42"/>
                  <a:gd name="T9" fmla="*/ 1 h 62"/>
                  <a:gd name="T10" fmla="*/ 0 w 42"/>
                  <a:gd name="T11" fmla="*/ 1 h 62"/>
                  <a:gd name="T12" fmla="*/ 0 w 42"/>
                  <a:gd name="T13" fmla="*/ 1 h 62"/>
                  <a:gd name="T14" fmla="*/ 0 w 42"/>
                  <a:gd name="T15" fmla="*/ 1 h 62"/>
                  <a:gd name="T16" fmla="*/ 0 w 42"/>
                  <a:gd name="T17" fmla="*/ 1 h 62"/>
                  <a:gd name="T18" fmla="*/ 0 w 42"/>
                  <a:gd name="T19" fmla="*/ 1 h 62"/>
                  <a:gd name="T20" fmla="*/ 0 w 42"/>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62">
                    <a:moveTo>
                      <a:pt x="14" y="58"/>
                    </a:moveTo>
                    <a:lnTo>
                      <a:pt x="14" y="58"/>
                    </a:lnTo>
                    <a:lnTo>
                      <a:pt x="42" y="7"/>
                    </a:lnTo>
                    <a:lnTo>
                      <a:pt x="28" y="0"/>
                    </a:lnTo>
                    <a:lnTo>
                      <a:pt x="0" y="51"/>
                    </a:lnTo>
                    <a:lnTo>
                      <a:pt x="0" y="57"/>
                    </a:lnTo>
                    <a:lnTo>
                      <a:pt x="4" y="61"/>
                    </a:lnTo>
                    <a:lnTo>
                      <a:pt x="9" y="62"/>
                    </a:ln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8" name="Freeform 1296">
                <a:extLst>
                  <a:ext uri="{FF2B5EF4-FFF2-40B4-BE49-F238E27FC236}">
                    <a16:creationId xmlns:a16="http://schemas.microsoft.com/office/drawing/2014/main" id="{70F36A19-DFBB-4D99-9833-83F49BB0D5C5}"/>
                  </a:ext>
                </a:extLst>
              </p:cNvPr>
              <p:cNvSpPr>
                <a:spLocks/>
              </p:cNvSpPr>
              <p:nvPr/>
            </p:nvSpPr>
            <p:spPr bwMode="auto">
              <a:xfrm>
                <a:off x="3154" y="3156"/>
                <a:ext cx="23" cy="36"/>
              </a:xfrm>
              <a:custGeom>
                <a:avLst/>
                <a:gdLst>
                  <a:gd name="T0" fmla="*/ 1 w 46"/>
                  <a:gd name="T1" fmla="*/ 1 h 71"/>
                  <a:gd name="T2" fmla="*/ 1 w 46"/>
                  <a:gd name="T3" fmla="*/ 1 h 71"/>
                  <a:gd name="T4" fmla="*/ 1 w 46"/>
                  <a:gd name="T5" fmla="*/ 1 h 71"/>
                  <a:gd name="T6" fmla="*/ 1 w 46"/>
                  <a:gd name="T7" fmla="*/ 0 h 71"/>
                  <a:gd name="T8" fmla="*/ 0 w 46"/>
                  <a:gd name="T9" fmla="*/ 1 h 71"/>
                  <a:gd name="T10" fmla="*/ 0 w 46"/>
                  <a:gd name="T11" fmla="*/ 1 h 71"/>
                  <a:gd name="T12" fmla="*/ 0 w 46"/>
                  <a:gd name="T13" fmla="*/ 1 h 71"/>
                  <a:gd name="T14" fmla="*/ 0 w 46"/>
                  <a:gd name="T15" fmla="*/ 1 h 71"/>
                  <a:gd name="T16" fmla="*/ 1 w 46"/>
                  <a:gd name="T17" fmla="*/ 1 h 71"/>
                  <a:gd name="T18" fmla="*/ 1 w 46"/>
                  <a:gd name="T19" fmla="*/ 1 h 71"/>
                  <a:gd name="T20" fmla="*/ 1 w 46"/>
                  <a:gd name="T21" fmla="*/ 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71">
                    <a:moveTo>
                      <a:pt x="14" y="67"/>
                    </a:moveTo>
                    <a:lnTo>
                      <a:pt x="14" y="67"/>
                    </a:lnTo>
                    <a:lnTo>
                      <a:pt x="46" y="7"/>
                    </a:lnTo>
                    <a:lnTo>
                      <a:pt x="32" y="0"/>
                    </a:lnTo>
                    <a:lnTo>
                      <a:pt x="0" y="60"/>
                    </a:lnTo>
                    <a:lnTo>
                      <a:pt x="0" y="66"/>
                    </a:lnTo>
                    <a:lnTo>
                      <a:pt x="3" y="70"/>
                    </a:lnTo>
                    <a:lnTo>
                      <a:pt x="9" y="71"/>
                    </a:lnTo>
                    <a:lnTo>
                      <a:pt x="14"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9" name="Freeform 1297">
                <a:extLst>
                  <a:ext uri="{FF2B5EF4-FFF2-40B4-BE49-F238E27FC236}">
                    <a16:creationId xmlns:a16="http://schemas.microsoft.com/office/drawing/2014/main" id="{724BA60B-2F25-4B43-A818-F8F1E6E30815}"/>
                  </a:ext>
                </a:extLst>
              </p:cNvPr>
              <p:cNvSpPr>
                <a:spLocks/>
              </p:cNvSpPr>
              <p:nvPr/>
            </p:nvSpPr>
            <p:spPr bwMode="auto">
              <a:xfrm>
                <a:off x="3136" y="3186"/>
                <a:ext cx="25" cy="40"/>
              </a:xfrm>
              <a:custGeom>
                <a:avLst/>
                <a:gdLst>
                  <a:gd name="T0" fmla="*/ 0 w 51"/>
                  <a:gd name="T1" fmla="*/ 1 h 78"/>
                  <a:gd name="T2" fmla="*/ 0 w 51"/>
                  <a:gd name="T3" fmla="*/ 1 h 78"/>
                  <a:gd name="T4" fmla="*/ 0 w 51"/>
                  <a:gd name="T5" fmla="*/ 1 h 78"/>
                  <a:gd name="T6" fmla="*/ 0 w 51"/>
                  <a:gd name="T7" fmla="*/ 0 h 78"/>
                  <a:gd name="T8" fmla="*/ 0 w 51"/>
                  <a:gd name="T9" fmla="*/ 1 h 78"/>
                  <a:gd name="T10" fmla="*/ 0 w 51"/>
                  <a:gd name="T11" fmla="*/ 1 h 78"/>
                  <a:gd name="T12" fmla="*/ 0 w 51"/>
                  <a:gd name="T13" fmla="*/ 1 h 78"/>
                  <a:gd name="T14" fmla="*/ 0 w 51"/>
                  <a:gd name="T15" fmla="*/ 1 h 78"/>
                  <a:gd name="T16" fmla="*/ 0 w 51"/>
                  <a:gd name="T17" fmla="*/ 1 h 78"/>
                  <a:gd name="T18" fmla="*/ 0 w 51"/>
                  <a:gd name="T19" fmla="*/ 1 h 78"/>
                  <a:gd name="T20" fmla="*/ 0 w 51"/>
                  <a:gd name="T21" fmla="*/ 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78">
                    <a:moveTo>
                      <a:pt x="14" y="74"/>
                    </a:moveTo>
                    <a:lnTo>
                      <a:pt x="14" y="74"/>
                    </a:lnTo>
                    <a:lnTo>
                      <a:pt x="51" y="7"/>
                    </a:lnTo>
                    <a:lnTo>
                      <a:pt x="37" y="0"/>
                    </a:lnTo>
                    <a:lnTo>
                      <a:pt x="0" y="67"/>
                    </a:lnTo>
                    <a:lnTo>
                      <a:pt x="0" y="72"/>
                    </a:lnTo>
                    <a:lnTo>
                      <a:pt x="3" y="77"/>
                    </a:lnTo>
                    <a:lnTo>
                      <a:pt x="9" y="78"/>
                    </a:lnTo>
                    <a:lnTo>
                      <a:pt x="14"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0" name="Freeform 1298">
                <a:extLst>
                  <a:ext uri="{FF2B5EF4-FFF2-40B4-BE49-F238E27FC236}">
                    <a16:creationId xmlns:a16="http://schemas.microsoft.com/office/drawing/2014/main" id="{0955666A-584B-49E3-A1CB-299F81BECEC5}"/>
                  </a:ext>
                </a:extLst>
              </p:cNvPr>
              <p:cNvSpPr>
                <a:spLocks/>
              </p:cNvSpPr>
              <p:nvPr/>
            </p:nvSpPr>
            <p:spPr bwMode="auto">
              <a:xfrm>
                <a:off x="3116" y="3220"/>
                <a:ext cx="27" cy="40"/>
              </a:xfrm>
              <a:custGeom>
                <a:avLst/>
                <a:gdLst>
                  <a:gd name="T0" fmla="*/ 1 w 53"/>
                  <a:gd name="T1" fmla="*/ 1 h 80"/>
                  <a:gd name="T2" fmla="*/ 1 w 53"/>
                  <a:gd name="T3" fmla="*/ 1 h 80"/>
                  <a:gd name="T4" fmla="*/ 1 w 53"/>
                  <a:gd name="T5" fmla="*/ 1 h 80"/>
                  <a:gd name="T6" fmla="*/ 1 w 53"/>
                  <a:gd name="T7" fmla="*/ 0 h 80"/>
                  <a:gd name="T8" fmla="*/ 0 w 53"/>
                  <a:gd name="T9" fmla="*/ 1 h 80"/>
                  <a:gd name="T10" fmla="*/ 0 w 53"/>
                  <a:gd name="T11" fmla="*/ 1 h 80"/>
                  <a:gd name="T12" fmla="*/ 0 w 53"/>
                  <a:gd name="T13" fmla="*/ 1 h 80"/>
                  <a:gd name="T14" fmla="*/ 0 w 53"/>
                  <a:gd name="T15" fmla="*/ 1 h 80"/>
                  <a:gd name="T16" fmla="*/ 1 w 53"/>
                  <a:gd name="T17" fmla="*/ 1 h 80"/>
                  <a:gd name="T18" fmla="*/ 1 w 53"/>
                  <a:gd name="T19" fmla="*/ 1 h 80"/>
                  <a:gd name="T20" fmla="*/ 1 w 53"/>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80">
                    <a:moveTo>
                      <a:pt x="14" y="76"/>
                    </a:moveTo>
                    <a:lnTo>
                      <a:pt x="14" y="76"/>
                    </a:lnTo>
                    <a:lnTo>
                      <a:pt x="53" y="7"/>
                    </a:lnTo>
                    <a:lnTo>
                      <a:pt x="39" y="0"/>
                    </a:lnTo>
                    <a:lnTo>
                      <a:pt x="0" y="69"/>
                    </a:lnTo>
                    <a:lnTo>
                      <a:pt x="0" y="75"/>
                    </a:lnTo>
                    <a:lnTo>
                      <a:pt x="3" y="79"/>
                    </a:lnTo>
                    <a:lnTo>
                      <a:pt x="9" y="80"/>
                    </a:lnTo>
                    <a:lnTo>
                      <a:pt x="1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1" name="Freeform 1299">
                <a:extLst>
                  <a:ext uri="{FF2B5EF4-FFF2-40B4-BE49-F238E27FC236}">
                    <a16:creationId xmlns:a16="http://schemas.microsoft.com/office/drawing/2014/main" id="{81FB58EE-849D-4725-A5EB-1C77AFF9A711}"/>
                  </a:ext>
                </a:extLst>
              </p:cNvPr>
              <p:cNvSpPr>
                <a:spLocks/>
              </p:cNvSpPr>
              <p:nvPr/>
            </p:nvSpPr>
            <p:spPr bwMode="auto">
              <a:xfrm>
                <a:off x="3094" y="3254"/>
                <a:ext cx="29" cy="43"/>
              </a:xfrm>
              <a:custGeom>
                <a:avLst/>
                <a:gdLst>
                  <a:gd name="T0" fmla="*/ 1 w 58"/>
                  <a:gd name="T1" fmla="*/ 1 h 85"/>
                  <a:gd name="T2" fmla="*/ 1 w 58"/>
                  <a:gd name="T3" fmla="*/ 1 h 85"/>
                  <a:gd name="T4" fmla="*/ 1 w 58"/>
                  <a:gd name="T5" fmla="*/ 1 h 85"/>
                  <a:gd name="T6" fmla="*/ 1 w 58"/>
                  <a:gd name="T7" fmla="*/ 0 h 85"/>
                  <a:gd name="T8" fmla="*/ 0 w 58"/>
                  <a:gd name="T9" fmla="*/ 1 h 85"/>
                  <a:gd name="T10" fmla="*/ 0 w 58"/>
                  <a:gd name="T11" fmla="*/ 1 h 85"/>
                  <a:gd name="T12" fmla="*/ 0 w 58"/>
                  <a:gd name="T13" fmla="*/ 1 h 85"/>
                  <a:gd name="T14" fmla="*/ 0 w 58"/>
                  <a:gd name="T15" fmla="*/ 1 h 85"/>
                  <a:gd name="T16" fmla="*/ 1 w 58"/>
                  <a:gd name="T17" fmla="*/ 1 h 85"/>
                  <a:gd name="T18" fmla="*/ 1 w 58"/>
                  <a:gd name="T19" fmla="*/ 1 h 85"/>
                  <a:gd name="T20" fmla="*/ 1 w 58"/>
                  <a:gd name="T21" fmla="*/ 1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5">
                    <a:moveTo>
                      <a:pt x="14" y="80"/>
                    </a:moveTo>
                    <a:lnTo>
                      <a:pt x="14" y="80"/>
                    </a:lnTo>
                    <a:lnTo>
                      <a:pt x="58" y="7"/>
                    </a:lnTo>
                    <a:lnTo>
                      <a:pt x="44" y="0"/>
                    </a:lnTo>
                    <a:lnTo>
                      <a:pt x="0" y="74"/>
                    </a:lnTo>
                    <a:lnTo>
                      <a:pt x="0" y="79"/>
                    </a:lnTo>
                    <a:lnTo>
                      <a:pt x="3" y="84"/>
                    </a:lnTo>
                    <a:lnTo>
                      <a:pt x="9" y="85"/>
                    </a:lnTo>
                    <a:lnTo>
                      <a:pt x="14"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2" name="Freeform 1300">
                <a:extLst>
                  <a:ext uri="{FF2B5EF4-FFF2-40B4-BE49-F238E27FC236}">
                    <a16:creationId xmlns:a16="http://schemas.microsoft.com/office/drawing/2014/main" id="{31548F74-61E9-4C19-A34C-BE6FD4FE31B5}"/>
                  </a:ext>
                </a:extLst>
              </p:cNvPr>
              <p:cNvSpPr>
                <a:spLocks/>
              </p:cNvSpPr>
              <p:nvPr/>
            </p:nvSpPr>
            <p:spPr bwMode="auto">
              <a:xfrm>
                <a:off x="3073" y="3291"/>
                <a:ext cx="28" cy="43"/>
              </a:xfrm>
              <a:custGeom>
                <a:avLst/>
                <a:gdLst>
                  <a:gd name="T0" fmla="*/ 0 w 58"/>
                  <a:gd name="T1" fmla="*/ 1 h 85"/>
                  <a:gd name="T2" fmla="*/ 0 w 58"/>
                  <a:gd name="T3" fmla="*/ 1 h 85"/>
                  <a:gd name="T4" fmla="*/ 0 w 58"/>
                  <a:gd name="T5" fmla="*/ 1 h 85"/>
                  <a:gd name="T6" fmla="*/ 0 w 58"/>
                  <a:gd name="T7" fmla="*/ 0 h 85"/>
                  <a:gd name="T8" fmla="*/ 0 w 58"/>
                  <a:gd name="T9" fmla="*/ 1 h 85"/>
                  <a:gd name="T10" fmla="*/ 0 w 58"/>
                  <a:gd name="T11" fmla="*/ 1 h 85"/>
                  <a:gd name="T12" fmla="*/ 0 w 58"/>
                  <a:gd name="T13" fmla="*/ 1 h 85"/>
                  <a:gd name="T14" fmla="*/ 0 w 58"/>
                  <a:gd name="T15" fmla="*/ 1 h 85"/>
                  <a:gd name="T16" fmla="*/ 0 w 58"/>
                  <a:gd name="T17" fmla="*/ 1 h 85"/>
                  <a:gd name="T18" fmla="*/ 0 w 58"/>
                  <a:gd name="T19" fmla="*/ 1 h 85"/>
                  <a:gd name="T20" fmla="*/ 0 w 58"/>
                  <a:gd name="T21" fmla="*/ 1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5">
                    <a:moveTo>
                      <a:pt x="14" y="80"/>
                    </a:moveTo>
                    <a:lnTo>
                      <a:pt x="14" y="80"/>
                    </a:lnTo>
                    <a:lnTo>
                      <a:pt x="58" y="6"/>
                    </a:lnTo>
                    <a:lnTo>
                      <a:pt x="44" y="0"/>
                    </a:lnTo>
                    <a:lnTo>
                      <a:pt x="0" y="73"/>
                    </a:lnTo>
                    <a:lnTo>
                      <a:pt x="0" y="79"/>
                    </a:lnTo>
                    <a:lnTo>
                      <a:pt x="4" y="84"/>
                    </a:lnTo>
                    <a:lnTo>
                      <a:pt x="9" y="85"/>
                    </a:lnTo>
                    <a:lnTo>
                      <a:pt x="14"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3" name="Freeform 1301">
                <a:extLst>
                  <a:ext uri="{FF2B5EF4-FFF2-40B4-BE49-F238E27FC236}">
                    <a16:creationId xmlns:a16="http://schemas.microsoft.com/office/drawing/2014/main" id="{C2454B11-67DF-4A78-ADE3-920C3518AA11}"/>
                  </a:ext>
                </a:extLst>
              </p:cNvPr>
              <p:cNvSpPr>
                <a:spLocks/>
              </p:cNvSpPr>
              <p:nvPr/>
            </p:nvSpPr>
            <p:spPr bwMode="auto">
              <a:xfrm>
                <a:off x="3052" y="3328"/>
                <a:ext cx="28" cy="44"/>
              </a:xfrm>
              <a:custGeom>
                <a:avLst/>
                <a:gdLst>
                  <a:gd name="T0" fmla="*/ 1 w 55"/>
                  <a:gd name="T1" fmla="*/ 1 h 88"/>
                  <a:gd name="T2" fmla="*/ 1 w 55"/>
                  <a:gd name="T3" fmla="*/ 1 h 88"/>
                  <a:gd name="T4" fmla="*/ 1 w 55"/>
                  <a:gd name="T5" fmla="*/ 1 h 88"/>
                  <a:gd name="T6" fmla="*/ 1 w 55"/>
                  <a:gd name="T7" fmla="*/ 0 h 88"/>
                  <a:gd name="T8" fmla="*/ 0 w 55"/>
                  <a:gd name="T9" fmla="*/ 1 h 88"/>
                  <a:gd name="T10" fmla="*/ 0 w 55"/>
                  <a:gd name="T11" fmla="*/ 1 h 88"/>
                  <a:gd name="T12" fmla="*/ 0 w 55"/>
                  <a:gd name="T13" fmla="*/ 1 h 88"/>
                  <a:gd name="T14" fmla="*/ 0 w 55"/>
                  <a:gd name="T15" fmla="*/ 1 h 88"/>
                  <a:gd name="T16" fmla="*/ 1 w 55"/>
                  <a:gd name="T17" fmla="*/ 1 h 88"/>
                  <a:gd name="T18" fmla="*/ 1 w 55"/>
                  <a:gd name="T19" fmla="*/ 1 h 88"/>
                  <a:gd name="T20" fmla="*/ 1 w 55"/>
                  <a:gd name="T21" fmla="*/ 1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88">
                    <a:moveTo>
                      <a:pt x="14" y="83"/>
                    </a:moveTo>
                    <a:lnTo>
                      <a:pt x="14" y="83"/>
                    </a:lnTo>
                    <a:lnTo>
                      <a:pt x="55" y="7"/>
                    </a:lnTo>
                    <a:lnTo>
                      <a:pt x="41" y="0"/>
                    </a:lnTo>
                    <a:lnTo>
                      <a:pt x="0" y="76"/>
                    </a:lnTo>
                    <a:lnTo>
                      <a:pt x="0" y="82"/>
                    </a:lnTo>
                    <a:lnTo>
                      <a:pt x="3" y="87"/>
                    </a:lnTo>
                    <a:lnTo>
                      <a:pt x="9" y="88"/>
                    </a:lnTo>
                    <a:lnTo>
                      <a:pt x="14"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4" name="Freeform 1302">
                <a:extLst>
                  <a:ext uri="{FF2B5EF4-FFF2-40B4-BE49-F238E27FC236}">
                    <a16:creationId xmlns:a16="http://schemas.microsoft.com/office/drawing/2014/main" id="{D635A033-5D5F-4EDC-ABB2-A3E195324BFA}"/>
                  </a:ext>
                </a:extLst>
              </p:cNvPr>
              <p:cNvSpPr>
                <a:spLocks/>
              </p:cNvSpPr>
              <p:nvPr/>
            </p:nvSpPr>
            <p:spPr bwMode="auto">
              <a:xfrm>
                <a:off x="3031" y="3366"/>
                <a:ext cx="28" cy="42"/>
              </a:xfrm>
              <a:custGeom>
                <a:avLst/>
                <a:gdLst>
                  <a:gd name="T0" fmla="*/ 1 w 56"/>
                  <a:gd name="T1" fmla="*/ 1 h 83"/>
                  <a:gd name="T2" fmla="*/ 1 w 56"/>
                  <a:gd name="T3" fmla="*/ 1 h 83"/>
                  <a:gd name="T4" fmla="*/ 1 w 56"/>
                  <a:gd name="T5" fmla="*/ 1 h 83"/>
                  <a:gd name="T6" fmla="*/ 1 w 56"/>
                  <a:gd name="T7" fmla="*/ 0 h 83"/>
                  <a:gd name="T8" fmla="*/ 0 w 56"/>
                  <a:gd name="T9" fmla="*/ 1 h 83"/>
                  <a:gd name="T10" fmla="*/ 0 w 56"/>
                  <a:gd name="T11" fmla="*/ 1 h 83"/>
                  <a:gd name="T12" fmla="*/ 0 w 56"/>
                  <a:gd name="T13" fmla="*/ 1 h 83"/>
                  <a:gd name="T14" fmla="*/ 0 w 56"/>
                  <a:gd name="T15" fmla="*/ 1 h 83"/>
                  <a:gd name="T16" fmla="*/ 1 w 56"/>
                  <a:gd name="T17" fmla="*/ 1 h 83"/>
                  <a:gd name="T18" fmla="*/ 1 w 56"/>
                  <a:gd name="T19" fmla="*/ 1 h 83"/>
                  <a:gd name="T20" fmla="*/ 1 w 56"/>
                  <a:gd name="T21" fmla="*/ 1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83">
                    <a:moveTo>
                      <a:pt x="14" y="79"/>
                    </a:moveTo>
                    <a:lnTo>
                      <a:pt x="14" y="79"/>
                    </a:lnTo>
                    <a:lnTo>
                      <a:pt x="56" y="7"/>
                    </a:lnTo>
                    <a:lnTo>
                      <a:pt x="42" y="0"/>
                    </a:lnTo>
                    <a:lnTo>
                      <a:pt x="0" y="72"/>
                    </a:lnTo>
                    <a:lnTo>
                      <a:pt x="0" y="78"/>
                    </a:lnTo>
                    <a:lnTo>
                      <a:pt x="4" y="82"/>
                    </a:lnTo>
                    <a:lnTo>
                      <a:pt x="9" y="83"/>
                    </a:lnTo>
                    <a:lnTo>
                      <a:pt x="14"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5" name="Freeform 1303">
                <a:extLst>
                  <a:ext uri="{FF2B5EF4-FFF2-40B4-BE49-F238E27FC236}">
                    <a16:creationId xmlns:a16="http://schemas.microsoft.com/office/drawing/2014/main" id="{8C9650A0-A9D3-4745-9C5E-E8C77E6A57A0}"/>
                  </a:ext>
                </a:extLst>
              </p:cNvPr>
              <p:cNvSpPr>
                <a:spLocks/>
              </p:cNvSpPr>
              <p:nvPr/>
            </p:nvSpPr>
            <p:spPr bwMode="auto">
              <a:xfrm>
                <a:off x="3012" y="3402"/>
                <a:ext cx="26" cy="41"/>
              </a:xfrm>
              <a:custGeom>
                <a:avLst/>
                <a:gdLst>
                  <a:gd name="T0" fmla="*/ 0 w 53"/>
                  <a:gd name="T1" fmla="*/ 0 h 83"/>
                  <a:gd name="T2" fmla="*/ 0 w 53"/>
                  <a:gd name="T3" fmla="*/ 0 h 83"/>
                  <a:gd name="T4" fmla="*/ 0 w 53"/>
                  <a:gd name="T5" fmla="*/ 0 h 83"/>
                  <a:gd name="T6" fmla="*/ 0 w 53"/>
                  <a:gd name="T7" fmla="*/ 0 h 83"/>
                  <a:gd name="T8" fmla="*/ 0 w 53"/>
                  <a:gd name="T9" fmla="*/ 0 h 83"/>
                  <a:gd name="T10" fmla="*/ 0 w 53"/>
                  <a:gd name="T11" fmla="*/ 0 h 83"/>
                  <a:gd name="T12" fmla="*/ 0 w 53"/>
                  <a:gd name="T13" fmla="*/ 0 h 83"/>
                  <a:gd name="T14" fmla="*/ 0 w 53"/>
                  <a:gd name="T15" fmla="*/ 0 h 83"/>
                  <a:gd name="T16" fmla="*/ 0 w 53"/>
                  <a:gd name="T17" fmla="*/ 0 h 83"/>
                  <a:gd name="T18" fmla="*/ 0 w 53"/>
                  <a:gd name="T19" fmla="*/ 0 h 83"/>
                  <a:gd name="T20" fmla="*/ 0 w 53"/>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83">
                    <a:moveTo>
                      <a:pt x="14" y="78"/>
                    </a:moveTo>
                    <a:lnTo>
                      <a:pt x="14" y="78"/>
                    </a:lnTo>
                    <a:lnTo>
                      <a:pt x="53" y="7"/>
                    </a:lnTo>
                    <a:lnTo>
                      <a:pt x="39" y="0"/>
                    </a:lnTo>
                    <a:lnTo>
                      <a:pt x="0" y="71"/>
                    </a:lnTo>
                    <a:lnTo>
                      <a:pt x="0" y="77"/>
                    </a:lnTo>
                    <a:lnTo>
                      <a:pt x="4" y="82"/>
                    </a:lnTo>
                    <a:lnTo>
                      <a:pt x="9" y="83"/>
                    </a:lnTo>
                    <a:lnTo>
                      <a:pt x="14"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6" name="Freeform 1304">
                <a:extLst>
                  <a:ext uri="{FF2B5EF4-FFF2-40B4-BE49-F238E27FC236}">
                    <a16:creationId xmlns:a16="http://schemas.microsoft.com/office/drawing/2014/main" id="{6A6A12CF-48C3-4713-9648-DE23323A8DB4}"/>
                  </a:ext>
                </a:extLst>
              </p:cNvPr>
              <p:cNvSpPr>
                <a:spLocks/>
              </p:cNvSpPr>
              <p:nvPr/>
            </p:nvSpPr>
            <p:spPr bwMode="auto">
              <a:xfrm>
                <a:off x="2993" y="3438"/>
                <a:ext cx="25" cy="38"/>
              </a:xfrm>
              <a:custGeom>
                <a:avLst/>
                <a:gdLst>
                  <a:gd name="T0" fmla="*/ 0 w 51"/>
                  <a:gd name="T1" fmla="*/ 1 h 76"/>
                  <a:gd name="T2" fmla="*/ 0 w 51"/>
                  <a:gd name="T3" fmla="*/ 1 h 76"/>
                  <a:gd name="T4" fmla="*/ 0 w 51"/>
                  <a:gd name="T5" fmla="*/ 1 h 76"/>
                  <a:gd name="T6" fmla="*/ 0 w 51"/>
                  <a:gd name="T7" fmla="*/ 0 h 76"/>
                  <a:gd name="T8" fmla="*/ 0 w 51"/>
                  <a:gd name="T9" fmla="*/ 1 h 76"/>
                  <a:gd name="T10" fmla="*/ 0 w 51"/>
                  <a:gd name="T11" fmla="*/ 1 h 76"/>
                  <a:gd name="T12" fmla="*/ 0 w 51"/>
                  <a:gd name="T13" fmla="*/ 1 h 76"/>
                  <a:gd name="T14" fmla="*/ 0 w 51"/>
                  <a:gd name="T15" fmla="*/ 1 h 76"/>
                  <a:gd name="T16" fmla="*/ 0 w 51"/>
                  <a:gd name="T17" fmla="*/ 1 h 76"/>
                  <a:gd name="T18" fmla="*/ 0 w 51"/>
                  <a:gd name="T19" fmla="*/ 1 h 76"/>
                  <a:gd name="T20" fmla="*/ 0 w 51"/>
                  <a:gd name="T21" fmla="*/ 1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76">
                    <a:moveTo>
                      <a:pt x="14" y="72"/>
                    </a:moveTo>
                    <a:lnTo>
                      <a:pt x="14" y="72"/>
                    </a:lnTo>
                    <a:lnTo>
                      <a:pt x="51" y="7"/>
                    </a:lnTo>
                    <a:lnTo>
                      <a:pt x="37" y="0"/>
                    </a:lnTo>
                    <a:lnTo>
                      <a:pt x="0" y="65"/>
                    </a:lnTo>
                    <a:lnTo>
                      <a:pt x="0" y="70"/>
                    </a:lnTo>
                    <a:lnTo>
                      <a:pt x="4" y="75"/>
                    </a:lnTo>
                    <a:lnTo>
                      <a:pt x="9" y="76"/>
                    </a:lnTo>
                    <a:lnTo>
                      <a:pt x="14"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7" name="Freeform 1305">
                <a:extLst>
                  <a:ext uri="{FF2B5EF4-FFF2-40B4-BE49-F238E27FC236}">
                    <a16:creationId xmlns:a16="http://schemas.microsoft.com/office/drawing/2014/main" id="{B7797C89-7723-4D98-91B0-90B5F364BFBE}"/>
                  </a:ext>
                </a:extLst>
              </p:cNvPr>
              <p:cNvSpPr>
                <a:spLocks/>
              </p:cNvSpPr>
              <p:nvPr/>
            </p:nvSpPr>
            <p:spPr bwMode="auto">
              <a:xfrm>
                <a:off x="2977" y="3470"/>
                <a:ext cx="23" cy="34"/>
              </a:xfrm>
              <a:custGeom>
                <a:avLst/>
                <a:gdLst>
                  <a:gd name="T0" fmla="*/ 1 w 46"/>
                  <a:gd name="T1" fmla="*/ 0 h 69"/>
                  <a:gd name="T2" fmla="*/ 1 w 46"/>
                  <a:gd name="T3" fmla="*/ 0 h 69"/>
                  <a:gd name="T4" fmla="*/ 1 w 46"/>
                  <a:gd name="T5" fmla="*/ 0 h 69"/>
                  <a:gd name="T6" fmla="*/ 1 w 46"/>
                  <a:gd name="T7" fmla="*/ 0 h 69"/>
                  <a:gd name="T8" fmla="*/ 0 w 46"/>
                  <a:gd name="T9" fmla="*/ 0 h 69"/>
                  <a:gd name="T10" fmla="*/ 0 w 46"/>
                  <a:gd name="T11" fmla="*/ 0 h 69"/>
                  <a:gd name="T12" fmla="*/ 0 w 46"/>
                  <a:gd name="T13" fmla="*/ 0 h 69"/>
                  <a:gd name="T14" fmla="*/ 0 w 46"/>
                  <a:gd name="T15" fmla="*/ 0 h 69"/>
                  <a:gd name="T16" fmla="*/ 1 w 46"/>
                  <a:gd name="T17" fmla="*/ 0 h 69"/>
                  <a:gd name="T18" fmla="*/ 1 w 46"/>
                  <a:gd name="T19" fmla="*/ 0 h 69"/>
                  <a:gd name="T20" fmla="*/ 1 w 4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69">
                    <a:moveTo>
                      <a:pt x="14" y="64"/>
                    </a:moveTo>
                    <a:lnTo>
                      <a:pt x="14" y="64"/>
                    </a:lnTo>
                    <a:lnTo>
                      <a:pt x="46" y="7"/>
                    </a:lnTo>
                    <a:lnTo>
                      <a:pt x="32" y="0"/>
                    </a:lnTo>
                    <a:lnTo>
                      <a:pt x="0" y="57"/>
                    </a:lnTo>
                    <a:lnTo>
                      <a:pt x="0" y="63"/>
                    </a:lnTo>
                    <a:lnTo>
                      <a:pt x="3" y="68"/>
                    </a:lnTo>
                    <a:lnTo>
                      <a:pt x="9" y="69"/>
                    </a:lnTo>
                    <a:lnTo>
                      <a:pt x="14"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8" name="Freeform 1306">
                <a:extLst>
                  <a:ext uri="{FF2B5EF4-FFF2-40B4-BE49-F238E27FC236}">
                    <a16:creationId xmlns:a16="http://schemas.microsoft.com/office/drawing/2014/main" id="{FA9F0E24-44F9-46CE-81EF-E48F9294C379}"/>
                  </a:ext>
                </a:extLst>
              </p:cNvPr>
              <p:cNvSpPr>
                <a:spLocks/>
              </p:cNvSpPr>
              <p:nvPr/>
            </p:nvSpPr>
            <p:spPr bwMode="auto">
              <a:xfrm>
                <a:off x="2963" y="3499"/>
                <a:ext cx="21" cy="30"/>
              </a:xfrm>
              <a:custGeom>
                <a:avLst/>
                <a:gdLst>
                  <a:gd name="T0" fmla="*/ 1 w 42"/>
                  <a:gd name="T1" fmla="*/ 1 h 60"/>
                  <a:gd name="T2" fmla="*/ 1 w 42"/>
                  <a:gd name="T3" fmla="*/ 1 h 60"/>
                  <a:gd name="T4" fmla="*/ 1 w 42"/>
                  <a:gd name="T5" fmla="*/ 1 h 60"/>
                  <a:gd name="T6" fmla="*/ 1 w 42"/>
                  <a:gd name="T7" fmla="*/ 0 h 60"/>
                  <a:gd name="T8" fmla="*/ 0 w 42"/>
                  <a:gd name="T9" fmla="*/ 1 h 60"/>
                  <a:gd name="T10" fmla="*/ 1 w 42"/>
                  <a:gd name="T11" fmla="*/ 1 h 60"/>
                  <a:gd name="T12" fmla="*/ 0 w 42"/>
                  <a:gd name="T13" fmla="*/ 1 h 60"/>
                  <a:gd name="T14" fmla="*/ 0 w 42"/>
                  <a:gd name="T15" fmla="*/ 1 h 60"/>
                  <a:gd name="T16" fmla="*/ 1 w 42"/>
                  <a:gd name="T17" fmla="*/ 1 h 60"/>
                  <a:gd name="T18" fmla="*/ 1 w 42"/>
                  <a:gd name="T19" fmla="*/ 1 h 60"/>
                  <a:gd name="T20" fmla="*/ 1 w 42"/>
                  <a:gd name="T21" fmla="*/ 1 h 60"/>
                  <a:gd name="T22" fmla="*/ 1 w 42"/>
                  <a:gd name="T23" fmla="*/ 1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60">
                    <a:moveTo>
                      <a:pt x="13" y="56"/>
                    </a:moveTo>
                    <a:lnTo>
                      <a:pt x="14" y="56"/>
                    </a:lnTo>
                    <a:lnTo>
                      <a:pt x="42" y="7"/>
                    </a:lnTo>
                    <a:lnTo>
                      <a:pt x="28" y="0"/>
                    </a:lnTo>
                    <a:lnTo>
                      <a:pt x="0" y="49"/>
                    </a:lnTo>
                    <a:lnTo>
                      <a:pt x="1" y="49"/>
                    </a:lnTo>
                    <a:lnTo>
                      <a:pt x="0" y="49"/>
                    </a:lnTo>
                    <a:lnTo>
                      <a:pt x="0" y="54"/>
                    </a:lnTo>
                    <a:lnTo>
                      <a:pt x="4" y="59"/>
                    </a:lnTo>
                    <a:lnTo>
                      <a:pt x="10" y="60"/>
                    </a:lnTo>
                    <a:lnTo>
                      <a:pt x="14" y="56"/>
                    </a:lnTo>
                    <a:lnTo>
                      <a:pt x="13"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9" name="Freeform 1307">
                <a:extLst>
                  <a:ext uri="{FF2B5EF4-FFF2-40B4-BE49-F238E27FC236}">
                    <a16:creationId xmlns:a16="http://schemas.microsoft.com/office/drawing/2014/main" id="{C8046F3E-9DF9-4E5F-B4B9-C2124F4E78FA}"/>
                  </a:ext>
                </a:extLst>
              </p:cNvPr>
              <p:cNvSpPr>
                <a:spLocks/>
              </p:cNvSpPr>
              <p:nvPr/>
            </p:nvSpPr>
            <p:spPr bwMode="auto">
              <a:xfrm>
                <a:off x="2952" y="3523"/>
                <a:ext cx="17" cy="23"/>
              </a:xfrm>
              <a:custGeom>
                <a:avLst/>
                <a:gdLst>
                  <a:gd name="T0" fmla="*/ 0 w 36"/>
                  <a:gd name="T1" fmla="*/ 1 h 46"/>
                  <a:gd name="T2" fmla="*/ 0 w 36"/>
                  <a:gd name="T3" fmla="*/ 1 h 46"/>
                  <a:gd name="T4" fmla="*/ 0 w 36"/>
                  <a:gd name="T5" fmla="*/ 1 h 46"/>
                  <a:gd name="T6" fmla="*/ 0 w 36"/>
                  <a:gd name="T7" fmla="*/ 0 h 46"/>
                  <a:gd name="T8" fmla="*/ 0 w 36"/>
                  <a:gd name="T9" fmla="*/ 1 h 46"/>
                  <a:gd name="T10" fmla="*/ 0 w 36"/>
                  <a:gd name="T11" fmla="*/ 1 h 46"/>
                  <a:gd name="T12" fmla="*/ 0 w 36"/>
                  <a:gd name="T13" fmla="*/ 1 h 46"/>
                  <a:gd name="T14" fmla="*/ 0 w 36"/>
                  <a:gd name="T15" fmla="*/ 1 h 46"/>
                  <a:gd name="T16" fmla="*/ 0 w 36"/>
                  <a:gd name="T17" fmla="*/ 1 h 46"/>
                  <a:gd name="T18" fmla="*/ 0 w 36"/>
                  <a:gd name="T19" fmla="*/ 1 h 46"/>
                  <a:gd name="T20" fmla="*/ 0 w 36"/>
                  <a:gd name="T21" fmla="*/ 1 h 46"/>
                  <a:gd name="T22" fmla="*/ 0 w 36"/>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46">
                    <a:moveTo>
                      <a:pt x="14" y="43"/>
                    </a:moveTo>
                    <a:lnTo>
                      <a:pt x="13" y="43"/>
                    </a:lnTo>
                    <a:lnTo>
                      <a:pt x="36" y="7"/>
                    </a:lnTo>
                    <a:lnTo>
                      <a:pt x="24" y="0"/>
                    </a:lnTo>
                    <a:lnTo>
                      <a:pt x="1" y="37"/>
                    </a:lnTo>
                    <a:lnTo>
                      <a:pt x="0" y="37"/>
                    </a:lnTo>
                    <a:lnTo>
                      <a:pt x="1" y="37"/>
                    </a:lnTo>
                    <a:lnTo>
                      <a:pt x="0" y="41"/>
                    </a:lnTo>
                    <a:lnTo>
                      <a:pt x="4" y="45"/>
                    </a:lnTo>
                    <a:lnTo>
                      <a:pt x="8" y="46"/>
                    </a:lnTo>
                    <a:lnTo>
                      <a:pt x="13" y="43"/>
                    </a:lnTo>
                    <a:lnTo>
                      <a:pt x="1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0" name="Freeform 1308">
                <a:extLst>
                  <a:ext uri="{FF2B5EF4-FFF2-40B4-BE49-F238E27FC236}">
                    <a16:creationId xmlns:a16="http://schemas.microsoft.com/office/drawing/2014/main" id="{C855D01F-792E-41C2-A0DE-B49F69E16B21}"/>
                  </a:ext>
                </a:extLst>
              </p:cNvPr>
              <p:cNvSpPr>
                <a:spLocks/>
              </p:cNvSpPr>
              <p:nvPr/>
            </p:nvSpPr>
            <p:spPr bwMode="auto">
              <a:xfrm>
                <a:off x="2945" y="3541"/>
                <a:ext cx="14" cy="19"/>
              </a:xfrm>
              <a:custGeom>
                <a:avLst/>
                <a:gdLst>
                  <a:gd name="T0" fmla="*/ 1 w 28"/>
                  <a:gd name="T1" fmla="*/ 1 h 36"/>
                  <a:gd name="T2" fmla="*/ 1 w 28"/>
                  <a:gd name="T3" fmla="*/ 1 h 36"/>
                  <a:gd name="T4" fmla="*/ 1 w 28"/>
                  <a:gd name="T5" fmla="*/ 1 h 36"/>
                  <a:gd name="T6" fmla="*/ 1 w 28"/>
                  <a:gd name="T7" fmla="*/ 0 h 36"/>
                  <a:gd name="T8" fmla="*/ 0 w 28"/>
                  <a:gd name="T9" fmla="*/ 1 h 36"/>
                  <a:gd name="T10" fmla="*/ 1 w 28"/>
                  <a:gd name="T11" fmla="*/ 1 h 36"/>
                  <a:gd name="T12" fmla="*/ 0 w 28"/>
                  <a:gd name="T13" fmla="*/ 1 h 36"/>
                  <a:gd name="T14" fmla="*/ 0 w 28"/>
                  <a:gd name="T15" fmla="*/ 1 h 36"/>
                  <a:gd name="T16" fmla="*/ 1 w 28"/>
                  <a:gd name="T17" fmla="*/ 1 h 36"/>
                  <a:gd name="T18" fmla="*/ 1 w 28"/>
                  <a:gd name="T19" fmla="*/ 1 h 36"/>
                  <a:gd name="T20" fmla="*/ 1 w 28"/>
                  <a:gd name="T21" fmla="*/ 1 h 36"/>
                  <a:gd name="T22" fmla="*/ 1 w 28"/>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36">
                    <a:moveTo>
                      <a:pt x="13" y="32"/>
                    </a:moveTo>
                    <a:lnTo>
                      <a:pt x="14" y="32"/>
                    </a:lnTo>
                    <a:lnTo>
                      <a:pt x="28" y="6"/>
                    </a:lnTo>
                    <a:lnTo>
                      <a:pt x="14" y="0"/>
                    </a:lnTo>
                    <a:lnTo>
                      <a:pt x="0" y="25"/>
                    </a:lnTo>
                    <a:lnTo>
                      <a:pt x="2" y="25"/>
                    </a:lnTo>
                    <a:lnTo>
                      <a:pt x="0" y="25"/>
                    </a:lnTo>
                    <a:lnTo>
                      <a:pt x="0" y="31"/>
                    </a:lnTo>
                    <a:lnTo>
                      <a:pt x="4" y="35"/>
                    </a:lnTo>
                    <a:lnTo>
                      <a:pt x="10" y="36"/>
                    </a:lnTo>
                    <a:lnTo>
                      <a:pt x="14" y="32"/>
                    </a:lnTo>
                    <a:lnTo>
                      <a:pt x="1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1" name="Freeform 1309">
                <a:extLst>
                  <a:ext uri="{FF2B5EF4-FFF2-40B4-BE49-F238E27FC236}">
                    <a16:creationId xmlns:a16="http://schemas.microsoft.com/office/drawing/2014/main" id="{F558FF37-AC7E-4475-94EF-8C59A5BA86C1}"/>
                  </a:ext>
                </a:extLst>
              </p:cNvPr>
              <p:cNvSpPr>
                <a:spLocks/>
              </p:cNvSpPr>
              <p:nvPr/>
            </p:nvSpPr>
            <p:spPr bwMode="auto">
              <a:xfrm>
                <a:off x="2938" y="3554"/>
                <a:ext cx="13" cy="15"/>
              </a:xfrm>
              <a:custGeom>
                <a:avLst/>
                <a:gdLst>
                  <a:gd name="T0" fmla="*/ 1 w 26"/>
                  <a:gd name="T1" fmla="*/ 1 h 30"/>
                  <a:gd name="T2" fmla="*/ 1 w 26"/>
                  <a:gd name="T3" fmla="*/ 1 h 30"/>
                  <a:gd name="T4" fmla="*/ 1 w 26"/>
                  <a:gd name="T5" fmla="*/ 1 h 30"/>
                  <a:gd name="T6" fmla="*/ 1 w 26"/>
                  <a:gd name="T7" fmla="*/ 0 h 30"/>
                  <a:gd name="T8" fmla="*/ 1 w 26"/>
                  <a:gd name="T9" fmla="*/ 1 h 30"/>
                  <a:gd name="T10" fmla="*/ 1 w 26"/>
                  <a:gd name="T11" fmla="*/ 1 h 30"/>
                  <a:gd name="T12" fmla="*/ 1 w 26"/>
                  <a:gd name="T13" fmla="*/ 1 h 30"/>
                  <a:gd name="T14" fmla="*/ 0 w 26"/>
                  <a:gd name="T15" fmla="*/ 1 h 30"/>
                  <a:gd name="T16" fmla="*/ 1 w 26"/>
                  <a:gd name="T17" fmla="*/ 1 h 30"/>
                  <a:gd name="T18" fmla="*/ 1 w 26"/>
                  <a:gd name="T19" fmla="*/ 1 h 30"/>
                  <a:gd name="T20" fmla="*/ 1 w 26"/>
                  <a:gd name="T21" fmla="*/ 1 h 30"/>
                  <a:gd name="T22" fmla="*/ 1 w 2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0">
                    <a:moveTo>
                      <a:pt x="11" y="30"/>
                    </a:moveTo>
                    <a:lnTo>
                      <a:pt x="12" y="28"/>
                    </a:lnTo>
                    <a:lnTo>
                      <a:pt x="26" y="7"/>
                    </a:lnTo>
                    <a:lnTo>
                      <a:pt x="15" y="0"/>
                    </a:lnTo>
                    <a:lnTo>
                      <a:pt x="1" y="21"/>
                    </a:lnTo>
                    <a:lnTo>
                      <a:pt x="2" y="18"/>
                    </a:lnTo>
                    <a:lnTo>
                      <a:pt x="1" y="21"/>
                    </a:lnTo>
                    <a:lnTo>
                      <a:pt x="0" y="25"/>
                    </a:lnTo>
                    <a:lnTo>
                      <a:pt x="3" y="29"/>
                    </a:lnTo>
                    <a:lnTo>
                      <a:pt x="8" y="30"/>
                    </a:lnTo>
                    <a:lnTo>
                      <a:pt x="12" y="28"/>
                    </a:lnTo>
                    <a:lnTo>
                      <a:pt x="1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2" name="Freeform 1310">
                <a:extLst>
                  <a:ext uri="{FF2B5EF4-FFF2-40B4-BE49-F238E27FC236}">
                    <a16:creationId xmlns:a16="http://schemas.microsoft.com/office/drawing/2014/main" id="{43476F40-0D78-49BB-A172-CF1D5DD349C3}"/>
                  </a:ext>
                </a:extLst>
              </p:cNvPr>
              <p:cNvSpPr>
                <a:spLocks/>
              </p:cNvSpPr>
              <p:nvPr/>
            </p:nvSpPr>
            <p:spPr bwMode="auto">
              <a:xfrm>
                <a:off x="2927" y="3563"/>
                <a:ext cx="17" cy="16"/>
              </a:xfrm>
              <a:custGeom>
                <a:avLst/>
                <a:gdLst>
                  <a:gd name="T0" fmla="*/ 1 w 32"/>
                  <a:gd name="T1" fmla="*/ 1 h 31"/>
                  <a:gd name="T2" fmla="*/ 1 w 32"/>
                  <a:gd name="T3" fmla="*/ 1 h 31"/>
                  <a:gd name="T4" fmla="*/ 1 w 32"/>
                  <a:gd name="T5" fmla="*/ 1 h 31"/>
                  <a:gd name="T6" fmla="*/ 1 w 32"/>
                  <a:gd name="T7" fmla="*/ 0 h 31"/>
                  <a:gd name="T8" fmla="*/ 1 w 32"/>
                  <a:gd name="T9" fmla="*/ 1 h 31"/>
                  <a:gd name="T10" fmla="*/ 1 w 32"/>
                  <a:gd name="T11" fmla="*/ 1 h 31"/>
                  <a:gd name="T12" fmla="*/ 1 w 32"/>
                  <a:gd name="T13" fmla="*/ 1 h 31"/>
                  <a:gd name="T14" fmla="*/ 0 w 32"/>
                  <a:gd name="T15" fmla="*/ 1 h 31"/>
                  <a:gd name="T16" fmla="*/ 1 w 32"/>
                  <a:gd name="T17" fmla="*/ 1 h 31"/>
                  <a:gd name="T18" fmla="*/ 1 w 32"/>
                  <a:gd name="T19" fmla="*/ 1 h 31"/>
                  <a:gd name="T20" fmla="*/ 1 w 32"/>
                  <a:gd name="T21" fmla="*/ 1 h 31"/>
                  <a:gd name="T22" fmla="*/ 1 w 32"/>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31">
                    <a:moveTo>
                      <a:pt x="10" y="30"/>
                    </a:moveTo>
                    <a:lnTo>
                      <a:pt x="11" y="30"/>
                    </a:lnTo>
                    <a:lnTo>
                      <a:pt x="32" y="12"/>
                    </a:lnTo>
                    <a:lnTo>
                      <a:pt x="23" y="0"/>
                    </a:lnTo>
                    <a:lnTo>
                      <a:pt x="2" y="19"/>
                    </a:lnTo>
                    <a:lnTo>
                      <a:pt x="3" y="19"/>
                    </a:lnTo>
                    <a:lnTo>
                      <a:pt x="2" y="19"/>
                    </a:lnTo>
                    <a:lnTo>
                      <a:pt x="0" y="23"/>
                    </a:lnTo>
                    <a:lnTo>
                      <a:pt x="2" y="29"/>
                    </a:lnTo>
                    <a:lnTo>
                      <a:pt x="6" y="31"/>
                    </a:lnTo>
                    <a:lnTo>
                      <a:pt x="11" y="30"/>
                    </a:lnTo>
                    <a:lnTo>
                      <a:pt x="1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3" name="Freeform 1311">
                <a:extLst>
                  <a:ext uri="{FF2B5EF4-FFF2-40B4-BE49-F238E27FC236}">
                    <a16:creationId xmlns:a16="http://schemas.microsoft.com/office/drawing/2014/main" id="{E1CBD1D1-7B4B-4631-A49A-62C719515508}"/>
                  </a:ext>
                </a:extLst>
              </p:cNvPr>
              <p:cNvSpPr>
                <a:spLocks/>
              </p:cNvSpPr>
              <p:nvPr/>
            </p:nvSpPr>
            <p:spPr bwMode="auto">
              <a:xfrm>
                <a:off x="2916" y="3572"/>
                <a:ext cx="17" cy="15"/>
              </a:xfrm>
              <a:custGeom>
                <a:avLst/>
                <a:gdLst>
                  <a:gd name="T0" fmla="*/ 1 w 32"/>
                  <a:gd name="T1" fmla="*/ 1 h 29"/>
                  <a:gd name="T2" fmla="*/ 1 w 32"/>
                  <a:gd name="T3" fmla="*/ 1 h 29"/>
                  <a:gd name="T4" fmla="*/ 1 w 32"/>
                  <a:gd name="T5" fmla="*/ 1 h 29"/>
                  <a:gd name="T6" fmla="*/ 1 w 32"/>
                  <a:gd name="T7" fmla="*/ 0 h 29"/>
                  <a:gd name="T8" fmla="*/ 1 w 32"/>
                  <a:gd name="T9" fmla="*/ 1 h 29"/>
                  <a:gd name="T10" fmla="*/ 1 w 32"/>
                  <a:gd name="T11" fmla="*/ 1 h 29"/>
                  <a:gd name="T12" fmla="*/ 1 w 32"/>
                  <a:gd name="T13" fmla="*/ 1 h 29"/>
                  <a:gd name="T14" fmla="*/ 0 w 32"/>
                  <a:gd name="T15" fmla="*/ 1 h 29"/>
                  <a:gd name="T16" fmla="*/ 1 w 32"/>
                  <a:gd name="T17" fmla="*/ 1 h 29"/>
                  <a:gd name="T18" fmla="*/ 1 w 32"/>
                  <a:gd name="T19" fmla="*/ 1 h 29"/>
                  <a:gd name="T20" fmla="*/ 1 w 32"/>
                  <a:gd name="T21" fmla="*/ 1 h 29"/>
                  <a:gd name="T22" fmla="*/ 1 w 32"/>
                  <a:gd name="T23" fmla="*/ 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9">
                    <a:moveTo>
                      <a:pt x="8" y="29"/>
                    </a:moveTo>
                    <a:lnTo>
                      <a:pt x="9" y="27"/>
                    </a:lnTo>
                    <a:lnTo>
                      <a:pt x="32" y="11"/>
                    </a:lnTo>
                    <a:lnTo>
                      <a:pt x="25" y="0"/>
                    </a:lnTo>
                    <a:lnTo>
                      <a:pt x="2" y="16"/>
                    </a:lnTo>
                    <a:lnTo>
                      <a:pt x="3" y="15"/>
                    </a:lnTo>
                    <a:lnTo>
                      <a:pt x="2" y="16"/>
                    </a:lnTo>
                    <a:lnTo>
                      <a:pt x="0" y="20"/>
                    </a:lnTo>
                    <a:lnTo>
                      <a:pt x="1" y="25"/>
                    </a:lnTo>
                    <a:lnTo>
                      <a:pt x="5" y="29"/>
                    </a:lnTo>
                    <a:lnTo>
                      <a:pt x="9" y="27"/>
                    </a:lnTo>
                    <a:lnTo>
                      <a:pt x="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4" name="Freeform 1312">
                <a:extLst>
                  <a:ext uri="{FF2B5EF4-FFF2-40B4-BE49-F238E27FC236}">
                    <a16:creationId xmlns:a16="http://schemas.microsoft.com/office/drawing/2014/main" id="{5F60DD95-8392-410C-842D-4979332C3341}"/>
                  </a:ext>
                </a:extLst>
              </p:cNvPr>
              <p:cNvSpPr>
                <a:spLocks/>
              </p:cNvSpPr>
              <p:nvPr/>
            </p:nvSpPr>
            <p:spPr bwMode="auto">
              <a:xfrm>
                <a:off x="2901" y="3580"/>
                <a:ext cx="20" cy="13"/>
              </a:xfrm>
              <a:custGeom>
                <a:avLst/>
                <a:gdLst>
                  <a:gd name="T0" fmla="*/ 1 w 39"/>
                  <a:gd name="T1" fmla="*/ 1 h 25"/>
                  <a:gd name="T2" fmla="*/ 1 w 39"/>
                  <a:gd name="T3" fmla="*/ 1 h 25"/>
                  <a:gd name="T4" fmla="*/ 1 w 39"/>
                  <a:gd name="T5" fmla="*/ 1 h 25"/>
                  <a:gd name="T6" fmla="*/ 1 w 39"/>
                  <a:gd name="T7" fmla="*/ 0 h 25"/>
                  <a:gd name="T8" fmla="*/ 1 w 39"/>
                  <a:gd name="T9" fmla="*/ 1 h 25"/>
                  <a:gd name="T10" fmla="*/ 1 w 39"/>
                  <a:gd name="T11" fmla="*/ 1 h 25"/>
                  <a:gd name="T12" fmla="*/ 1 w 39"/>
                  <a:gd name="T13" fmla="*/ 1 h 25"/>
                  <a:gd name="T14" fmla="*/ 0 w 39"/>
                  <a:gd name="T15" fmla="*/ 1 h 25"/>
                  <a:gd name="T16" fmla="*/ 0 w 39"/>
                  <a:gd name="T17" fmla="*/ 1 h 25"/>
                  <a:gd name="T18" fmla="*/ 1 w 39"/>
                  <a:gd name="T19" fmla="*/ 1 h 25"/>
                  <a:gd name="T20" fmla="*/ 1 w 39"/>
                  <a:gd name="T21" fmla="*/ 1 h 25"/>
                  <a:gd name="T22" fmla="*/ 1 w 39"/>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5">
                    <a:moveTo>
                      <a:pt x="8" y="25"/>
                    </a:moveTo>
                    <a:lnTo>
                      <a:pt x="9" y="25"/>
                    </a:lnTo>
                    <a:lnTo>
                      <a:pt x="39" y="14"/>
                    </a:lnTo>
                    <a:lnTo>
                      <a:pt x="34" y="0"/>
                    </a:lnTo>
                    <a:lnTo>
                      <a:pt x="4" y="11"/>
                    </a:lnTo>
                    <a:lnTo>
                      <a:pt x="6" y="11"/>
                    </a:lnTo>
                    <a:lnTo>
                      <a:pt x="4" y="11"/>
                    </a:lnTo>
                    <a:lnTo>
                      <a:pt x="0" y="15"/>
                    </a:lnTo>
                    <a:lnTo>
                      <a:pt x="0" y="19"/>
                    </a:lnTo>
                    <a:lnTo>
                      <a:pt x="3" y="24"/>
                    </a:lnTo>
                    <a:lnTo>
                      <a:pt x="9" y="25"/>
                    </a:lnTo>
                    <a:lnTo>
                      <a:pt x="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5" name="Freeform 1313">
                <a:extLst>
                  <a:ext uri="{FF2B5EF4-FFF2-40B4-BE49-F238E27FC236}">
                    <a16:creationId xmlns:a16="http://schemas.microsoft.com/office/drawing/2014/main" id="{BEBEFE61-74E1-4E07-B203-28D746F8EDA2}"/>
                  </a:ext>
                </a:extLst>
              </p:cNvPr>
              <p:cNvSpPr>
                <a:spLocks/>
              </p:cNvSpPr>
              <p:nvPr/>
            </p:nvSpPr>
            <p:spPr bwMode="auto">
              <a:xfrm>
                <a:off x="2885" y="3586"/>
                <a:ext cx="20" cy="10"/>
              </a:xfrm>
              <a:custGeom>
                <a:avLst/>
                <a:gdLst>
                  <a:gd name="T0" fmla="*/ 1 w 40"/>
                  <a:gd name="T1" fmla="*/ 0 h 21"/>
                  <a:gd name="T2" fmla="*/ 1 w 40"/>
                  <a:gd name="T3" fmla="*/ 0 h 21"/>
                  <a:gd name="T4" fmla="*/ 1 w 40"/>
                  <a:gd name="T5" fmla="*/ 0 h 21"/>
                  <a:gd name="T6" fmla="*/ 1 w 40"/>
                  <a:gd name="T7" fmla="*/ 0 h 21"/>
                  <a:gd name="T8" fmla="*/ 1 w 40"/>
                  <a:gd name="T9" fmla="*/ 0 h 21"/>
                  <a:gd name="T10" fmla="*/ 1 w 40"/>
                  <a:gd name="T11" fmla="*/ 0 h 21"/>
                  <a:gd name="T12" fmla="*/ 1 w 40"/>
                  <a:gd name="T13" fmla="*/ 0 h 21"/>
                  <a:gd name="T14" fmla="*/ 1 w 40"/>
                  <a:gd name="T15" fmla="*/ 0 h 21"/>
                  <a:gd name="T16" fmla="*/ 0 w 40"/>
                  <a:gd name="T17" fmla="*/ 0 h 21"/>
                  <a:gd name="T18" fmla="*/ 1 w 40"/>
                  <a:gd name="T19" fmla="*/ 0 h 21"/>
                  <a:gd name="T20" fmla="*/ 1 w 40"/>
                  <a:gd name="T21" fmla="*/ 0 h 21"/>
                  <a:gd name="T22" fmla="*/ 1 w 40"/>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21">
                    <a:moveTo>
                      <a:pt x="7" y="21"/>
                    </a:moveTo>
                    <a:lnTo>
                      <a:pt x="8" y="21"/>
                    </a:lnTo>
                    <a:lnTo>
                      <a:pt x="40" y="14"/>
                    </a:lnTo>
                    <a:lnTo>
                      <a:pt x="38" y="0"/>
                    </a:lnTo>
                    <a:lnTo>
                      <a:pt x="5" y="7"/>
                    </a:lnTo>
                    <a:lnTo>
                      <a:pt x="7" y="7"/>
                    </a:lnTo>
                    <a:lnTo>
                      <a:pt x="5" y="7"/>
                    </a:lnTo>
                    <a:lnTo>
                      <a:pt x="1" y="9"/>
                    </a:lnTo>
                    <a:lnTo>
                      <a:pt x="0" y="15"/>
                    </a:lnTo>
                    <a:lnTo>
                      <a:pt x="2" y="20"/>
                    </a:lnTo>
                    <a:lnTo>
                      <a:pt x="8" y="21"/>
                    </a:lnTo>
                    <a:lnTo>
                      <a:pt x="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6" name="Freeform 1314">
                <a:extLst>
                  <a:ext uri="{FF2B5EF4-FFF2-40B4-BE49-F238E27FC236}">
                    <a16:creationId xmlns:a16="http://schemas.microsoft.com/office/drawing/2014/main" id="{D093F690-7503-4BD0-B00E-4DFAA070BC01}"/>
                  </a:ext>
                </a:extLst>
              </p:cNvPr>
              <p:cNvSpPr>
                <a:spLocks/>
              </p:cNvSpPr>
              <p:nvPr/>
            </p:nvSpPr>
            <p:spPr bwMode="auto">
              <a:xfrm>
                <a:off x="2868" y="3588"/>
                <a:ext cx="20" cy="8"/>
              </a:xfrm>
              <a:custGeom>
                <a:avLst/>
                <a:gdLst>
                  <a:gd name="T0" fmla="*/ 0 w 42"/>
                  <a:gd name="T1" fmla="*/ 1 h 16"/>
                  <a:gd name="T2" fmla="*/ 0 w 42"/>
                  <a:gd name="T3" fmla="*/ 1 h 16"/>
                  <a:gd name="T4" fmla="*/ 0 w 42"/>
                  <a:gd name="T5" fmla="*/ 1 h 16"/>
                  <a:gd name="T6" fmla="*/ 0 w 42"/>
                  <a:gd name="T7" fmla="*/ 1 h 16"/>
                  <a:gd name="T8" fmla="*/ 0 w 42"/>
                  <a:gd name="T9" fmla="*/ 0 h 16"/>
                  <a:gd name="T10" fmla="*/ 0 w 42"/>
                  <a:gd name="T11" fmla="*/ 0 h 16"/>
                  <a:gd name="T12" fmla="*/ 0 w 42"/>
                  <a:gd name="T13" fmla="*/ 0 h 16"/>
                  <a:gd name="T14" fmla="*/ 0 w 42"/>
                  <a:gd name="T15" fmla="*/ 1 h 16"/>
                  <a:gd name="T16" fmla="*/ 0 w 42"/>
                  <a:gd name="T17" fmla="*/ 1 h 16"/>
                  <a:gd name="T18" fmla="*/ 0 w 42"/>
                  <a:gd name="T19" fmla="*/ 1 h 16"/>
                  <a:gd name="T20" fmla="*/ 0 w 42"/>
                  <a:gd name="T21" fmla="*/ 1 h 16"/>
                  <a:gd name="T22" fmla="*/ 0 w 42"/>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16">
                    <a:moveTo>
                      <a:pt x="6" y="14"/>
                    </a:moveTo>
                    <a:lnTo>
                      <a:pt x="7" y="14"/>
                    </a:lnTo>
                    <a:lnTo>
                      <a:pt x="42" y="16"/>
                    </a:lnTo>
                    <a:lnTo>
                      <a:pt x="42" y="2"/>
                    </a:lnTo>
                    <a:lnTo>
                      <a:pt x="7" y="0"/>
                    </a:lnTo>
                    <a:lnTo>
                      <a:pt x="8" y="0"/>
                    </a:lnTo>
                    <a:lnTo>
                      <a:pt x="7" y="0"/>
                    </a:lnTo>
                    <a:lnTo>
                      <a:pt x="2" y="2"/>
                    </a:lnTo>
                    <a:lnTo>
                      <a:pt x="0" y="7"/>
                    </a:lnTo>
                    <a:lnTo>
                      <a:pt x="2" y="11"/>
                    </a:lnTo>
                    <a:lnTo>
                      <a:pt x="7"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7" name="Freeform 1315">
                <a:extLst>
                  <a:ext uri="{FF2B5EF4-FFF2-40B4-BE49-F238E27FC236}">
                    <a16:creationId xmlns:a16="http://schemas.microsoft.com/office/drawing/2014/main" id="{1FF8DE33-548C-4415-819F-6A3936A90DFF}"/>
                  </a:ext>
                </a:extLst>
              </p:cNvPr>
              <p:cNvSpPr>
                <a:spLocks/>
              </p:cNvSpPr>
              <p:nvPr/>
            </p:nvSpPr>
            <p:spPr bwMode="auto">
              <a:xfrm>
                <a:off x="2849" y="3583"/>
                <a:ext cx="23" cy="12"/>
              </a:xfrm>
              <a:custGeom>
                <a:avLst/>
                <a:gdLst>
                  <a:gd name="T0" fmla="*/ 1 w 45"/>
                  <a:gd name="T1" fmla="*/ 1 h 23"/>
                  <a:gd name="T2" fmla="*/ 1 w 45"/>
                  <a:gd name="T3" fmla="*/ 1 h 23"/>
                  <a:gd name="T4" fmla="*/ 1 w 45"/>
                  <a:gd name="T5" fmla="*/ 1 h 23"/>
                  <a:gd name="T6" fmla="*/ 1 w 45"/>
                  <a:gd name="T7" fmla="*/ 1 h 23"/>
                  <a:gd name="T8" fmla="*/ 1 w 45"/>
                  <a:gd name="T9" fmla="*/ 0 h 23"/>
                  <a:gd name="T10" fmla="*/ 1 w 45"/>
                  <a:gd name="T11" fmla="*/ 0 h 23"/>
                  <a:gd name="T12" fmla="*/ 1 w 45"/>
                  <a:gd name="T13" fmla="*/ 0 h 23"/>
                  <a:gd name="T14" fmla="*/ 1 w 45"/>
                  <a:gd name="T15" fmla="*/ 1 h 23"/>
                  <a:gd name="T16" fmla="*/ 0 w 45"/>
                  <a:gd name="T17" fmla="*/ 1 h 23"/>
                  <a:gd name="T18" fmla="*/ 1 w 45"/>
                  <a:gd name="T19" fmla="*/ 1 h 23"/>
                  <a:gd name="T20" fmla="*/ 1 w 45"/>
                  <a:gd name="T21" fmla="*/ 1 h 23"/>
                  <a:gd name="T22" fmla="*/ 1 w 45"/>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23">
                    <a:moveTo>
                      <a:pt x="5" y="13"/>
                    </a:moveTo>
                    <a:lnTo>
                      <a:pt x="6" y="13"/>
                    </a:lnTo>
                    <a:lnTo>
                      <a:pt x="43" y="23"/>
                    </a:lnTo>
                    <a:lnTo>
                      <a:pt x="45" y="9"/>
                    </a:lnTo>
                    <a:lnTo>
                      <a:pt x="8" y="0"/>
                    </a:lnTo>
                    <a:lnTo>
                      <a:pt x="9" y="0"/>
                    </a:lnTo>
                    <a:lnTo>
                      <a:pt x="8" y="0"/>
                    </a:lnTo>
                    <a:lnTo>
                      <a:pt x="2" y="1"/>
                    </a:lnTo>
                    <a:lnTo>
                      <a:pt x="0" y="5"/>
                    </a:lnTo>
                    <a:lnTo>
                      <a:pt x="1" y="11"/>
                    </a:lnTo>
                    <a:lnTo>
                      <a:pt x="6" y="13"/>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8" name="Freeform 1316">
                <a:extLst>
                  <a:ext uri="{FF2B5EF4-FFF2-40B4-BE49-F238E27FC236}">
                    <a16:creationId xmlns:a16="http://schemas.microsoft.com/office/drawing/2014/main" id="{7B163467-8F07-456F-ABD2-81258643EB27}"/>
                  </a:ext>
                </a:extLst>
              </p:cNvPr>
              <p:cNvSpPr>
                <a:spLocks/>
              </p:cNvSpPr>
              <p:nvPr/>
            </p:nvSpPr>
            <p:spPr bwMode="auto">
              <a:xfrm>
                <a:off x="2829" y="3574"/>
                <a:ext cx="25" cy="16"/>
              </a:xfrm>
              <a:custGeom>
                <a:avLst/>
                <a:gdLst>
                  <a:gd name="T0" fmla="*/ 1 w 48"/>
                  <a:gd name="T1" fmla="*/ 1 h 32"/>
                  <a:gd name="T2" fmla="*/ 1 w 48"/>
                  <a:gd name="T3" fmla="*/ 1 h 32"/>
                  <a:gd name="T4" fmla="*/ 1 w 48"/>
                  <a:gd name="T5" fmla="*/ 1 h 32"/>
                  <a:gd name="T6" fmla="*/ 1 w 48"/>
                  <a:gd name="T7" fmla="*/ 1 h 32"/>
                  <a:gd name="T8" fmla="*/ 1 w 48"/>
                  <a:gd name="T9" fmla="*/ 0 h 32"/>
                  <a:gd name="T10" fmla="*/ 1 w 48"/>
                  <a:gd name="T11" fmla="*/ 1 h 32"/>
                  <a:gd name="T12" fmla="*/ 1 w 48"/>
                  <a:gd name="T13" fmla="*/ 0 h 32"/>
                  <a:gd name="T14" fmla="*/ 1 w 48"/>
                  <a:gd name="T15" fmla="*/ 1 h 32"/>
                  <a:gd name="T16" fmla="*/ 0 w 48"/>
                  <a:gd name="T17" fmla="*/ 1 h 32"/>
                  <a:gd name="T18" fmla="*/ 0 w 48"/>
                  <a:gd name="T19" fmla="*/ 1 h 32"/>
                  <a:gd name="T20" fmla="*/ 1 w 48"/>
                  <a:gd name="T21" fmla="*/ 1 h 32"/>
                  <a:gd name="T22" fmla="*/ 1 w 48"/>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32">
                    <a:moveTo>
                      <a:pt x="3" y="13"/>
                    </a:moveTo>
                    <a:lnTo>
                      <a:pt x="5" y="14"/>
                    </a:lnTo>
                    <a:lnTo>
                      <a:pt x="44" y="32"/>
                    </a:lnTo>
                    <a:lnTo>
                      <a:pt x="48" y="19"/>
                    </a:lnTo>
                    <a:lnTo>
                      <a:pt x="9" y="0"/>
                    </a:lnTo>
                    <a:lnTo>
                      <a:pt x="10" y="1"/>
                    </a:lnTo>
                    <a:lnTo>
                      <a:pt x="9" y="0"/>
                    </a:lnTo>
                    <a:lnTo>
                      <a:pt x="3" y="1"/>
                    </a:lnTo>
                    <a:lnTo>
                      <a:pt x="0" y="5"/>
                    </a:lnTo>
                    <a:lnTo>
                      <a:pt x="0" y="11"/>
                    </a:lnTo>
                    <a:lnTo>
                      <a:pt x="5" y="14"/>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9" name="Freeform 1317">
                <a:extLst>
                  <a:ext uri="{FF2B5EF4-FFF2-40B4-BE49-F238E27FC236}">
                    <a16:creationId xmlns:a16="http://schemas.microsoft.com/office/drawing/2014/main" id="{386D9E39-66AB-4DAE-AAF2-1C3B7E1FA357}"/>
                  </a:ext>
                </a:extLst>
              </p:cNvPr>
              <p:cNvSpPr>
                <a:spLocks/>
              </p:cNvSpPr>
              <p:nvPr/>
            </p:nvSpPr>
            <p:spPr bwMode="auto">
              <a:xfrm>
                <a:off x="2819" y="3567"/>
                <a:ext cx="16" cy="13"/>
              </a:xfrm>
              <a:custGeom>
                <a:avLst/>
                <a:gdLst>
                  <a:gd name="T0" fmla="*/ 1 w 32"/>
                  <a:gd name="T1" fmla="*/ 0 h 27"/>
                  <a:gd name="T2" fmla="*/ 1 w 32"/>
                  <a:gd name="T3" fmla="*/ 0 h 27"/>
                  <a:gd name="T4" fmla="*/ 1 w 32"/>
                  <a:gd name="T5" fmla="*/ 0 h 27"/>
                  <a:gd name="T6" fmla="*/ 1 w 32"/>
                  <a:gd name="T7" fmla="*/ 0 h 27"/>
                  <a:gd name="T8" fmla="*/ 1 w 32"/>
                  <a:gd name="T9" fmla="*/ 0 h 27"/>
                  <a:gd name="T10" fmla="*/ 1 w 32"/>
                  <a:gd name="T11" fmla="*/ 0 h 27"/>
                  <a:gd name="T12" fmla="*/ 1 w 32"/>
                  <a:gd name="T13" fmla="*/ 0 h 27"/>
                  <a:gd name="T14" fmla="*/ 1 w 32"/>
                  <a:gd name="T15" fmla="*/ 0 h 27"/>
                  <a:gd name="T16" fmla="*/ 1 w 32"/>
                  <a:gd name="T17" fmla="*/ 0 h 27"/>
                  <a:gd name="T18" fmla="*/ 0 w 32"/>
                  <a:gd name="T19" fmla="*/ 0 h 27"/>
                  <a:gd name="T20" fmla="*/ 1 w 32"/>
                  <a:gd name="T21" fmla="*/ 0 h 27"/>
                  <a:gd name="T22" fmla="*/ 1 w 32"/>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7">
                    <a:moveTo>
                      <a:pt x="2" y="14"/>
                    </a:moveTo>
                    <a:lnTo>
                      <a:pt x="2" y="13"/>
                    </a:lnTo>
                    <a:lnTo>
                      <a:pt x="25" y="27"/>
                    </a:lnTo>
                    <a:lnTo>
                      <a:pt x="32" y="15"/>
                    </a:lnTo>
                    <a:lnTo>
                      <a:pt x="9" y="2"/>
                    </a:lnTo>
                    <a:lnTo>
                      <a:pt x="9" y="0"/>
                    </a:lnTo>
                    <a:lnTo>
                      <a:pt x="9" y="2"/>
                    </a:lnTo>
                    <a:lnTo>
                      <a:pt x="5" y="0"/>
                    </a:lnTo>
                    <a:lnTo>
                      <a:pt x="1" y="4"/>
                    </a:lnTo>
                    <a:lnTo>
                      <a:pt x="0" y="8"/>
                    </a:lnTo>
                    <a:lnTo>
                      <a:pt x="2" y="13"/>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0" name="Freeform 1318">
                <a:extLst>
                  <a:ext uri="{FF2B5EF4-FFF2-40B4-BE49-F238E27FC236}">
                    <a16:creationId xmlns:a16="http://schemas.microsoft.com/office/drawing/2014/main" id="{0B5A1F39-17CC-45D3-A650-50F744E66AA5}"/>
                  </a:ext>
                </a:extLst>
              </p:cNvPr>
              <p:cNvSpPr>
                <a:spLocks/>
              </p:cNvSpPr>
              <p:nvPr/>
            </p:nvSpPr>
            <p:spPr bwMode="auto">
              <a:xfrm>
                <a:off x="2804" y="3560"/>
                <a:ext cx="19" cy="14"/>
              </a:xfrm>
              <a:custGeom>
                <a:avLst/>
                <a:gdLst>
                  <a:gd name="T0" fmla="*/ 0 w 39"/>
                  <a:gd name="T1" fmla="*/ 1 h 27"/>
                  <a:gd name="T2" fmla="*/ 0 w 39"/>
                  <a:gd name="T3" fmla="*/ 1 h 27"/>
                  <a:gd name="T4" fmla="*/ 0 w 39"/>
                  <a:gd name="T5" fmla="*/ 1 h 27"/>
                  <a:gd name="T6" fmla="*/ 0 w 39"/>
                  <a:gd name="T7" fmla="*/ 1 h 27"/>
                  <a:gd name="T8" fmla="*/ 0 w 39"/>
                  <a:gd name="T9" fmla="*/ 0 h 27"/>
                  <a:gd name="T10" fmla="*/ 0 w 39"/>
                  <a:gd name="T11" fmla="*/ 0 h 27"/>
                  <a:gd name="T12" fmla="*/ 0 w 39"/>
                  <a:gd name="T13" fmla="*/ 0 h 27"/>
                  <a:gd name="T14" fmla="*/ 0 w 39"/>
                  <a:gd name="T15" fmla="*/ 0 h 27"/>
                  <a:gd name="T16" fmla="*/ 0 w 39"/>
                  <a:gd name="T17" fmla="*/ 1 h 27"/>
                  <a:gd name="T18" fmla="*/ 0 w 39"/>
                  <a:gd name="T19" fmla="*/ 1 h 27"/>
                  <a:gd name="T20" fmla="*/ 0 w 39"/>
                  <a:gd name="T21" fmla="*/ 1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27">
                    <a:moveTo>
                      <a:pt x="5" y="13"/>
                    </a:moveTo>
                    <a:lnTo>
                      <a:pt x="5" y="13"/>
                    </a:lnTo>
                    <a:lnTo>
                      <a:pt x="32" y="27"/>
                    </a:lnTo>
                    <a:lnTo>
                      <a:pt x="39" y="13"/>
                    </a:lnTo>
                    <a:lnTo>
                      <a:pt x="12" y="0"/>
                    </a:lnTo>
                    <a:lnTo>
                      <a:pt x="6" y="0"/>
                    </a:lnTo>
                    <a:lnTo>
                      <a:pt x="1" y="3"/>
                    </a:lnTo>
                    <a:lnTo>
                      <a:pt x="0" y="9"/>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1" name="Freeform 1319">
                <a:extLst>
                  <a:ext uri="{FF2B5EF4-FFF2-40B4-BE49-F238E27FC236}">
                    <a16:creationId xmlns:a16="http://schemas.microsoft.com/office/drawing/2014/main" id="{A5F9FA4B-228A-4DFD-BD27-723C7F1A1F59}"/>
                  </a:ext>
                </a:extLst>
              </p:cNvPr>
              <p:cNvSpPr>
                <a:spLocks/>
              </p:cNvSpPr>
              <p:nvPr/>
            </p:nvSpPr>
            <p:spPr bwMode="auto">
              <a:xfrm>
                <a:off x="2787" y="3552"/>
                <a:ext cx="22" cy="15"/>
              </a:xfrm>
              <a:custGeom>
                <a:avLst/>
                <a:gdLst>
                  <a:gd name="T0" fmla="*/ 1 w 44"/>
                  <a:gd name="T1" fmla="*/ 1 h 30"/>
                  <a:gd name="T2" fmla="*/ 1 w 44"/>
                  <a:gd name="T3" fmla="*/ 1 h 30"/>
                  <a:gd name="T4" fmla="*/ 1 w 44"/>
                  <a:gd name="T5" fmla="*/ 1 h 30"/>
                  <a:gd name="T6" fmla="*/ 1 w 44"/>
                  <a:gd name="T7" fmla="*/ 1 h 30"/>
                  <a:gd name="T8" fmla="*/ 1 w 44"/>
                  <a:gd name="T9" fmla="*/ 0 h 30"/>
                  <a:gd name="T10" fmla="*/ 1 w 44"/>
                  <a:gd name="T11" fmla="*/ 0 h 30"/>
                  <a:gd name="T12" fmla="*/ 1 w 44"/>
                  <a:gd name="T13" fmla="*/ 0 h 30"/>
                  <a:gd name="T14" fmla="*/ 1 w 44"/>
                  <a:gd name="T15" fmla="*/ 0 h 30"/>
                  <a:gd name="T16" fmla="*/ 1 w 44"/>
                  <a:gd name="T17" fmla="*/ 1 h 30"/>
                  <a:gd name="T18" fmla="*/ 0 w 44"/>
                  <a:gd name="T19" fmla="*/ 1 h 30"/>
                  <a:gd name="T20" fmla="*/ 1 w 44"/>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0">
                    <a:moveTo>
                      <a:pt x="4" y="14"/>
                    </a:moveTo>
                    <a:lnTo>
                      <a:pt x="4" y="14"/>
                    </a:lnTo>
                    <a:lnTo>
                      <a:pt x="37" y="30"/>
                    </a:lnTo>
                    <a:lnTo>
                      <a:pt x="44" y="17"/>
                    </a:lnTo>
                    <a:lnTo>
                      <a:pt x="11" y="0"/>
                    </a:lnTo>
                    <a:lnTo>
                      <a:pt x="6" y="0"/>
                    </a:lnTo>
                    <a:lnTo>
                      <a:pt x="1" y="4"/>
                    </a:lnTo>
                    <a:lnTo>
                      <a:pt x="0"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2" name="Freeform 1320">
                <a:extLst>
                  <a:ext uri="{FF2B5EF4-FFF2-40B4-BE49-F238E27FC236}">
                    <a16:creationId xmlns:a16="http://schemas.microsoft.com/office/drawing/2014/main" id="{D79C346E-BFA1-47F3-AB64-658D086C1544}"/>
                  </a:ext>
                </a:extLst>
              </p:cNvPr>
              <p:cNvSpPr>
                <a:spLocks/>
              </p:cNvSpPr>
              <p:nvPr/>
            </p:nvSpPr>
            <p:spPr bwMode="auto">
              <a:xfrm>
                <a:off x="2771" y="3543"/>
                <a:ext cx="22" cy="16"/>
              </a:xfrm>
              <a:custGeom>
                <a:avLst/>
                <a:gdLst>
                  <a:gd name="T0" fmla="*/ 1 w 43"/>
                  <a:gd name="T1" fmla="*/ 1 h 32"/>
                  <a:gd name="T2" fmla="*/ 1 w 43"/>
                  <a:gd name="T3" fmla="*/ 1 h 32"/>
                  <a:gd name="T4" fmla="*/ 1 w 43"/>
                  <a:gd name="T5" fmla="*/ 1 h 32"/>
                  <a:gd name="T6" fmla="*/ 1 w 43"/>
                  <a:gd name="T7" fmla="*/ 1 h 32"/>
                  <a:gd name="T8" fmla="*/ 1 w 43"/>
                  <a:gd name="T9" fmla="*/ 0 h 32"/>
                  <a:gd name="T10" fmla="*/ 1 w 43"/>
                  <a:gd name="T11" fmla="*/ 1 h 32"/>
                  <a:gd name="T12" fmla="*/ 1 w 43"/>
                  <a:gd name="T13" fmla="*/ 0 h 32"/>
                  <a:gd name="T14" fmla="*/ 1 w 43"/>
                  <a:gd name="T15" fmla="*/ 0 h 32"/>
                  <a:gd name="T16" fmla="*/ 1 w 43"/>
                  <a:gd name="T17" fmla="*/ 1 h 32"/>
                  <a:gd name="T18" fmla="*/ 0 w 43"/>
                  <a:gd name="T19" fmla="*/ 1 h 32"/>
                  <a:gd name="T20" fmla="*/ 1 w 43"/>
                  <a:gd name="T21" fmla="*/ 1 h 32"/>
                  <a:gd name="T22" fmla="*/ 1 w 43"/>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2">
                    <a:moveTo>
                      <a:pt x="4" y="13"/>
                    </a:moveTo>
                    <a:lnTo>
                      <a:pt x="4" y="14"/>
                    </a:lnTo>
                    <a:lnTo>
                      <a:pt x="36" y="32"/>
                    </a:lnTo>
                    <a:lnTo>
                      <a:pt x="43" y="18"/>
                    </a:lnTo>
                    <a:lnTo>
                      <a:pt x="11" y="0"/>
                    </a:lnTo>
                    <a:lnTo>
                      <a:pt x="11" y="1"/>
                    </a:lnTo>
                    <a:lnTo>
                      <a:pt x="11" y="0"/>
                    </a:lnTo>
                    <a:lnTo>
                      <a:pt x="5" y="0"/>
                    </a:lnTo>
                    <a:lnTo>
                      <a:pt x="1" y="3"/>
                    </a:lnTo>
                    <a:lnTo>
                      <a:pt x="0" y="9"/>
                    </a:lnTo>
                    <a:lnTo>
                      <a:pt x="4" y="14"/>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3" name="Freeform 1321">
                <a:extLst>
                  <a:ext uri="{FF2B5EF4-FFF2-40B4-BE49-F238E27FC236}">
                    <a16:creationId xmlns:a16="http://schemas.microsoft.com/office/drawing/2014/main" id="{511FEDE2-901A-490A-9584-7E6966C554DF}"/>
                  </a:ext>
                </a:extLst>
              </p:cNvPr>
              <p:cNvSpPr>
                <a:spLocks/>
              </p:cNvSpPr>
              <p:nvPr/>
            </p:nvSpPr>
            <p:spPr bwMode="auto">
              <a:xfrm>
                <a:off x="2755" y="3533"/>
                <a:ext cx="22" cy="16"/>
              </a:xfrm>
              <a:custGeom>
                <a:avLst/>
                <a:gdLst>
                  <a:gd name="T0" fmla="*/ 1 w 44"/>
                  <a:gd name="T1" fmla="*/ 0 h 34"/>
                  <a:gd name="T2" fmla="*/ 1 w 44"/>
                  <a:gd name="T3" fmla="*/ 0 h 34"/>
                  <a:gd name="T4" fmla="*/ 1 w 44"/>
                  <a:gd name="T5" fmla="*/ 0 h 34"/>
                  <a:gd name="T6" fmla="*/ 1 w 44"/>
                  <a:gd name="T7" fmla="*/ 0 h 34"/>
                  <a:gd name="T8" fmla="*/ 1 w 44"/>
                  <a:gd name="T9" fmla="*/ 0 h 34"/>
                  <a:gd name="T10" fmla="*/ 1 w 44"/>
                  <a:gd name="T11" fmla="*/ 0 h 34"/>
                  <a:gd name="T12" fmla="*/ 1 w 44"/>
                  <a:gd name="T13" fmla="*/ 0 h 34"/>
                  <a:gd name="T14" fmla="*/ 1 w 44"/>
                  <a:gd name="T15" fmla="*/ 0 h 34"/>
                  <a:gd name="T16" fmla="*/ 1 w 44"/>
                  <a:gd name="T17" fmla="*/ 0 h 34"/>
                  <a:gd name="T18" fmla="*/ 0 w 44"/>
                  <a:gd name="T19" fmla="*/ 0 h 34"/>
                  <a:gd name="T20" fmla="*/ 1 w 44"/>
                  <a:gd name="T21" fmla="*/ 0 h 34"/>
                  <a:gd name="T22" fmla="*/ 1 w 44"/>
                  <a:gd name="T23" fmla="*/ 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4">
                    <a:moveTo>
                      <a:pt x="3" y="14"/>
                    </a:moveTo>
                    <a:lnTo>
                      <a:pt x="3" y="13"/>
                    </a:lnTo>
                    <a:lnTo>
                      <a:pt x="37" y="34"/>
                    </a:lnTo>
                    <a:lnTo>
                      <a:pt x="44" y="22"/>
                    </a:lnTo>
                    <a:lnTo>
                      <a:pt x="10" y="1"/>
                    </a:lnTo>
                    <a:lnTo>
                      <a:pt x="10" y="0"/>
                    </a:lnTo>
                    <a:lnTo>
                      <a:pt x="10" y="1"/>
                    </a:lnTo>
                    <a:lnTo>
                      <a:pt x="5" y="0"/>
                    </a:lnTo>
                    <a:lnTo>
                      <a:pt x="2" y="4"/>
                    </a:lnTo>
                    <a:lnTo>
                      <a:pt x="0" y="8"/>
                    </a:lnTo>
                    <a:lnTo>
                      <a:pt x="3" y="13"/>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4" name="Freeform 1322">
                <a:extLst>
                  <a:ext uri="{FF2B5EF4-FFF2-40B4-BE49-F238E27FC236}">
                    <a16:creationId xmlns:a16="http://schemas.microsoft.com/office/drawing/2014/main" id="{8C332FB3-6FBD-4D1C-8A6F-C47D38DEEFC5}"/>
                  </a:ext>
                </a:extLst>
              </p:cNvPr>
              <p:cNvSpPr>
                <a:spLocks/>
              </p:cNvSpPr>
              <p:nvPr/>
            </p:nvSpPr>
            <p:spPr bwMode="auto">
              <a:xfrm>
                <a:off x="2736" y="3522"/>
                <a:ext cx="24" cy="18"/>
              </a:xfrm>
              <a:custGeom>
                <a:avLst/>
                <a:gdLst>
                  <a:gd name="T0" fmla="*/ 0 w 49"/>
                  <a:gd name="T1" fmla="*/ 1 h 34"/>
                  <a:gd name="T2" fmla="*/ 0 w 49"/>
                  <a:gd name="T3" fmla="*/ 1 h 34"/>
                  <a:gd name="T4" fmla="*/ 0 w 49"/>
                  <a:gd name="T5" fmla="*/ 1 h 34"/>
                  <a:gd name="T6" fmla="*/ 0 w 49"/>
                  <a:gd name="T7" fmla="*/ 1 h 34"/>
                  <a:gd name="T8" fmla="*/ 0 w 49"/>
                  <a:gd name="T9" fmla="*/ 0 h 34"/>
                  <a:gd name="T10" fmla="*/ 0 w 49"/>
                  <a:gd name="T11" fmla="*/ 0 h 34"/>
                  <a:gd name="T12" fmla="*/ 0 w 49"/>
                  <a:gd name="T13" fmla="*/ 0 h 34"/>
                  <a:gd name="T14" fmla="*/ 0 w 49"/>
                  <a:gd name="T15" fmla="*/ 0 h 34"/>
                  <a:gd name="T16" fmla="*/ 0 w 49"/>
                  <a:gd name="T17" fmla="*/ 1 h 34"/>
                  <a:gd name="T18" fmla="*/ 0 w 49"/>
                  <a:gd name="T19" fmla="*/ 1 h 34"/>
                  <a:gd name="T20" fmla="*/ 0 w 49"/>
                  <a:gd name="T21" fmla="*/ 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34">
                    <a:moveTo>
                      <a:pt x="5" y="13"/>
                    </a:moveTo>
                    <a:lnTo>
                      <a:pt x="5" y="13"/>
                    </a:lnTo>
                    <a:lnTo>
                      <a:pt x="42" y="34"/>
                    </a:lnTo>
                    <a:lnTo>
                      <a:pt x="49" y="20"/>
                    </a:lnTo>
                    <a:lnTo>
                      <a:pt x="12" y="0"/>
                    </a:lnTo>
                    <a:lnTo>
                      <a:pt x="6" y="0"/>
                    </a:lnTo>
                    <a:lnTo>
                      <a:pt x="1" y="3"/>
                    </a:lnTo>
                    <a:lnTo>
                      <a:pt x="0" y="9"/>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5" name="Freeform 1323">
                <a:extLst>
                  <a:ext uri="{FF2B5EF4-FFF2-40B4-BE49-F238E27FC236}">
                    <a16:creationId xmlns:a16="http://schemas.microsoft.com/office/drawing/2014/main" id="{137E4640-1602-449C-B393-0A9E826C3DF3}"/>
                  </a:ext>
                </a:extLst>
              </p:cNvPr>
              <p:cNvSpPr>
                <a:spLocks/>
              </p:cNvSpPr>
              <p:nvPr/>
            </p:nvSpPr>
            <p:spPr bwMode="auto">
              <a:xfrm>
                <a:off x="2717" y="3512"/>
                <a:ext cx="24" cy="17"/>
              </a:xfrm>
              <a:custGeom>
                <a:avLst/>
                <a:gdLst>
                  <a:gd name="T0" fmla="*/ 0 w 49"/>
                  <a:gd name="T1" fmla="*/ 1 h 34"/>
                  <a:gd name="T2" fmla="*/ 0 w 49"/>
                  <a:gd name="T3" fmla="*/ 1 h 34"/>
                  <a:gd name="T4" fmla="*/ 0 w 49"/>
                  <a:gd name="T5" fmla="*/ 1 h 34"/>
                  <a:gd name="T6" fmla="*/ 0 w 49"/>
                  <a:gd name="T7" fmla="*/ 1 h 34"/>
                  <a:gd name="T8" fmla="*/ 0 w 49"/>
                  <a:gd name="T9" fmla="*/ 0 h 34"/>
                  <a:gd name="T10" fmla="*/ 0 w 49"/>
                  <a:gd name="T11" fmla="*/ 0 h 34"/>
                  <a:gd name="T12" fmla="*/ 0 w 49"/>
                  <a:gd name="T13" fmla="*/ 0 h 34"/>
                  <a:gd name="T14" fmla="*/ 0 w 49"/>
                  <a:gd name="T15" fmla="*/ 0 h 34"/>
                  <a:gd name="T16" fmla="*/ 0 w 49"/>
                  <a:gd name="T17" fmla="*/ 1 h 34"/>
                  <a:gd name="T18" fmla="*/ 0 w 49"/>
                  <a:gd name="T19" fmla="*/ 1 h 34"/>
                  <a:gd name="T20" fmla="*/ 0 w 49"/>
                  <a:gd name="T21" fmla="*/ 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34">
                    <a:moveTo>
                      <a:pt x="5" y="14"/>
                    </a:moveTo>
                    <a:lnTo>
                      <a:pt x="5" y="14"/>
                    </a:lnTo>
                    <a:lnTo>
                      <a:pt x="42" y="34"/>
                    </a:lnTo>
                    <a:lnTo>
                      <a:pt x="49" y="21"/>
                    </a:lnTo>
                    <a:lnTo>
                      <a:pt x="12" y="0"/>
                    </a:lnTo>
                    <a:lnTo>
                      <a:pt x="6" y="0"/>
                    </a:lnTo>
                    <a:lnTo>
                      <a:pt x="1" y="3"/>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6" name="Freeform 1324">
                <a:extLst>
                  <a:ext uri="{FF2B5EF4-FFF2-40B4-BE49-F238E27FC236}">
                    <a16:creationId xmlns:a16="http://schemas.microsoft.com/office/drawing/2014/main" id="{C5598707-6F08-4C04-A581-EBFEB9434632}"/>
                  </a:ext>
                </a:extLst>
              </p:cNvPr>
              <p:cNvSpPr>
                <a:spLocks/>
              </p:cNvSpPr>
              <p:nvPr/>
            </p:nvSpPr>
            <p:spPr bwMode="auto">
              <a:xfrm>
                <a:off x="2698" y="3500"/>
                <a:ext cx="25" cy="19"/>
              </a:xfrm>
              <a:custGeom>
                <a:avLst/>
                <a:gdLst>
                  <a:gd name="T0" fmla="*/ 0 w 51"/>
                  <a:gd name="T1" fmla="*/ 1 h 37"/>
                  <a:gd name="T2" fmla="*/ 0 w 51"/>
                  <a:gd name="T3" fmla="*/ 1 h 37"/>
                  <a:gd name="T4" fmla="*/ 0 w 51"/>
                  <a:gd name="T5" fmla="*/ 1 h 37"/>
                  <a:gd name="T6" fmla="*/ 0 w 51"/>
                  <a:gd name="T7" fmla="*/ 1 h 37"/>
                  <a:gd name="T8" fmla="*/ 0 w 51"/>
                  <a:gd name="T9" fmla="*/ 0 h 37"/>
                  <a:gd name="T10" fmla="*/ 0 w 51"/>
                  <a:gd name="T11" fmla="*/ 0 h 37"/>
                  <a:gd name="T12" fmla="*/ 0 w 51"/>
                  <a:gd name="T13" fmla="*/ 0 h 37"/>
                  <a:gd name="T14" fmla="*/ 0 w 51"/>
                  <a:gd name="T15" fmla="*/ 0 h 37"/>
                  <a:gd name="T16" fmla="*/ 0 w 51"/>
                  <a:gd name="T17" fmla="*/ 1 h 37"/>
                  <a:gd name="T18" fmla="*/ 0 w 51"/>
                  <a:gd name="T19" fmla="*/ 1 h 37"/>
                  <a:gd name="T20" fmla="*/ 0 w 51"/>
                  <a:gd name="T21" fmla="*/ 1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37">
                    <a:moveTo>
                      <a:pt x="5" y="14"/>
                    </a:moveTo>
                    <a:lnTo>
                      <a:pt x="5" y="14"/>
                    </a:lnTo>
                    <a:lnTo>
                      <a:pt x="44" y="37"/>
                    </a:lnTo>
                    <a:lnTo>
                      <a:pt x="51" y="23"/>
                    </a:lnTo>
                    <a:lnTo>
                      <a:pt x="12" y="0"/>
                    </a:lnTo>
                    <a:lnTo>
                      <a:pt x="6" y="0"/>
                    </a:lnTo>
                    <a:lnTo>
                      <a:pt x="1" y="3"/>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7" name="Freeform 1325">
                <a:extLst>
                  <a:ext uri="{FF2B5EF4-FFF2-40B4-BE49-F238E27FC236}">
                    <a16:creationId xmlns:a16="http://schemas.microsoft.com/office/drawing/2014/main" id="{C7736F0A-5A74-4A5D-AB57-1667CFE7C26C}"/>
                  </a:ext>
                </a:extLst>
              </p:cNvPr>
              <p:cNvSpPr>
                <a:spLocks/>
              </p:cNvSpPr>
              <p:nvPr/>
            </p:nvSpPr>
            <p:spPr bwMode="auto">
              <a:xfrm>
                <a:off x="2679" y="3490"/>
                <a:ext cx="24" cy="17"/>
              </a:xfrm>
              <a:custGeom>
                <a:avLst/>
                <a:gdLst>
                  <a:gd name="T0" fmla="*/ 0 w 49"/>
                  <a:gd name="T1" fmla="*/ 0 h 35"/>
                  <a:gd name="T2" fmla="*/ 0 w 49"/>
                  <a:gd name="T3" fmla="*/ 0 h 35"/>
                  <a:gd name="T4" fmla="*/ 0 w 49"/>
                  <a:gd name="T5" fmla="*/ 0 h 35"/>
                  <a:gd name="T6" fmla="*/ 0 w 49"/>
                  <a:gd name="T7" fmla="*/ 0 h 35"/>
                  <a:gd name="T8" fmla="*/ 0 w 49"/>
                  <a:gd name="T9" fmla="*/ 0 h 35"/>
                  <a:gd name="T10" fmla="*/ 0 w 49"/>
                  <a:gd name="T11" fmla="*/ 0 h 35"/>
                  <a:gd name="T12" fmla="*/ 0 w 49"/>
                  <a:gd name="T13" fmla="*/ 0 h 35"/>
                  <a:gd name="T14" fmla="*/ 0 w 49"/>
                  <a:gd name="T15" fmla="*/ 0 h 35"/>
                  <a:gd name="T16" fmla="*/ 0 w 49"/>
                  <a:gd name="T17" fmla="*/ 0 h 35"/>
                  <a:gd name="T18" fmla="*/ 0 w 49"/>
                  <a:gd name="T19" fmla="*/ 0 h 35"/>
                  <a:gd name="T20" fmla="*/ 0 w 49"/>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35">
                    <a:moveTo>
                      <a:pt x="5" y="14"/>
                    </a:moveTo>
                    <a:lnTo>
                      <a:pt x="5" y="14"/>
                    </a:lnTo>
                    <a:lnTo>
                      <a:pt x="42" y="35"/>
                    </a:lnTo>
                    <a:lnTo>
                      <a:pt x="49" y="21"/>
                    </a:lnTo>
                    <a:lnTo>
                      <a:pt x="12" y="0"/>
                    </a:lnTo>
                    <a:lnTo>
                      <a:pt x="6" y="0"/>
                    </a:lnTo>
                    <a:lnTo>
                      <a:pt x="1" y="3"/>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8" name="Freeform 1326">
                <a:extLst>
                  <a:ext uri="{FF2B5EF4-FFF2-40B4-BE49-F238E27FC236}">
                    <a16:creationId xmlns:a16="http://schemas.microsoft.com/office/drawing/2014/main" id="{A19249B2-095E-4B45-94A0-F966C73B4447}"/>
                  </a:ext>
                </a:extLst>
              </p:cNvPr>
              <p:cNvSpPr>
                <a:spLocks/>
              </p:cNvSpPr>
              <p:nvPr/>
            </p:nvSpPr>
            <p:spPr bwMode="auto">
              <a:xfrm>
                <a:off x="2660" y="3480"/>
                <a:ext cx="25" cy="17"/>
              </a:xfrm>
              <a:custGeom>
                <a:avLst/>
                <a:gdLst>
                  <a:gd name="T0" fmla="*/ 0 w 51"/>
                  <a:gd name="T1" fmla="*/ 0 h 35"/>
                  <a:gd name="T2" fmla="*/ 0 w 51"/>
                  <a:gd name="T3" fmla="*/ 0 h 35"/>
                  <a:gd name="T4" fmla="*/ 0 w 51"/>
                  <a:gd name="T5" fmla="*/ 0 h 35"/>
                  <a:gd name="T6" fmla="*/ 0 w 51"/>
                  <a:gd name="T7" fmla="*/ 0 h 35"/>
                  <a:gd name="T8" fmla="*/ 0 w 51"/>
                  <a:gd name="T9" fmla="*/ 0 h 35"/>
                  <a:gd name="T10" fmla="*/ 0 w 51"/>
                  <a:gd name="T11" fmla="*/ 0 h 35"/>
                  <a:gd name="T12" fmla="*/ 0 w 51"/>
                  <a:gd name="T13" fmla="*/ 0 h 35"/>
                  <a:gd name="T14" fmla="*/ 0 w 51"/>
                  <a:gd name="T15" fmla="*/ 0 h 35"/>
                  <a:gd name="T16" fmla="*/ 0 w 51"/>
                  <a:gd name="T17" fmla="*/ 0 h 35"/>
                  <a:gd name="T18" fmla="*/ 0 w 51"/>
                  <a:gd name="T19" fmla="*/ 0 h 35"/>
                  <a:gd name="T20" fmla="*/ 0 w 51"/>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35">
                    <a:moveTo>
                      <a:pt x="5" y="14"/>
                    </a:moveTo>
                    <a:lnTo>
                      <a:pt x="5" y="14"/>
                    </a:lnTo>
                    <a:lnTo>
                      <a:pt x="44" y="35"/>
                    </a:lnTo>
                    <a:lnTo>
                      <a:pt x="51" y="21"/>
                    </a:lnTo>
                    <a:lnTo>
                      <a:pt x="12" y="0"/>
                    </a:lnTo>
                    <a:lnTo>
                      <a:pt x="6" y="0"/>
                    </a:lnTo>
                    <a:lnTo>
                      <a:pt x="1" y="4"/>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9" name="Freeform 1327">
                <a:extLst>
                  <a:ext uri="{FF2B5EF4-FFF2-40B4-BE49-F238E27FC236}">
                    <a16:creationId xmlns:a16="http://schemas.microsoft.com/office/drawing/2014/main" id="{0113FF17-55D8-431A-B33A-64EBB0EAB1CF}"/>
                  </a:ext>
                </a:extLst>
              </p:cNvPr>
              <p:cNvSpPr>
                <a:spLocks/>
              </p:cNvSpPr>
              <p:nvPr/>
            </p:nvSpPr>
            <p:spPr bwMode="auto">
              <a:xfrm>
                <a:off x="2641" y="3469"/>
                <a:ext cx="24" cy="18"/>
              </a:xfrm>
              <a:custGeom>
                <a:avLst/>
                <a:gdLst>
                  <a:gd name="T0" fmla="*/ 0 w 49"/>
                  <a:gd name="T1" fmla="*/ 1 h 34"/>
                  <a:gd name="T2" fmla="*/ 0 w 49"/>
                  <a:gd name="T3" fmla="*/ 1 h 34"/>
                  <a:gd name="T4" fmla="*/ 0 w 49"/>
                  <a:gd name="T5" fmla="*/ 1 h 34"/>
                  <a:gd name="T6" fmla="*/ 0 w 49"/>
                  <a:gd name="T7" fmla="*/ 1 h 34"/>
                  <a:gd name="T8" fmla="*/ 0 w 49"/>
                  <a:gd name="T9" fmla="*/ 0 h 34"/>
                  <a:gd name="T10" fmla="*/ 0 w 49"/>
                  <a:gd name="T11" fmla="*/ 1 h 34"/>
                  <a:gd name="T12" fmla="*/ 0 w 49"/>
                  <a:gd name="T13" fmla="*/ 0 h 34"/>
                  <a:gd name="T14" fmla="*/ 0 w 49"/>
                  <a:gd name="T15" fmla="*/ 0 h 34"/>
                  <a:gd name="T16" fmla="*/ 0 w 49"/>
                  <a:gd name="T17" fmla="*/ 1 h 34"/>
                  <a:gd name="T18" fmla="*/ 0 w 49"/>
                  <a:gd name="T19" fmla="*/ 1 h 34"/>
                  <a:gd name="T20" fmla="*/ 0 w 49"/>
                  <a:gd name="T21" fmla="*/ 1 h 34"/>
                  <a:gd name="T22" fmla="*/ 0 w 49"/>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34">
                    <a:moveTo>
                      <a:pt x="5" y="12"/>
                    </a:moveTo>
                    <a:lnTo>
                      <a:pt x="5" y="13"/>
                    </a:lnTo>
                    <a:lnTo>
                      <a:pt x="42" y="34"/>
                    </a:lnTo>
                    <a:lnTo>
                      <a:pt x="49" y="20"/>
                    </a:lnTo>
                    <a:lnTo>
                      <a:pt x="12" y="0"/>
                    </a:lnTo>
                    <a:lnTo>
                      <a:pt x="12" y="1"/>
                    </a:lnTo>
                    <a:lnTo>
                      <a:pt x="12" y="0"/>
                    </a:lnTo>
                    <a:lnTo>
                      <a:pt x="6" y="0"/>
                    </a:lnTo>
                    <a:lnTo>
                      <a:pt x="1" y="3"/>
                    </a:lnTo>
                    <a:lnTo>
                      <a:pt x="0" y="9"/>
                    </a:lnTo>
                    <a:lnTo>
                      <a:pt x="5" y="13"/>
                    </a:lnTo>
                    <a:lnTo>
                      <a:pt x="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0" name="Freeform 1328">
                <a:extLst>
                  <a:ext uri="{FF2B5EF4-FFF2-40B4-BE49-F238E27FC236}">
                    <a16:creationId xmlns:a16="http://schemas.microsoft.com/office/drawing/2014/main" id="{5F813071-EEFE-4D56-BC6C-831E84F36C96}"/>
                  </a:ext>
                </a:extLst>
              </p:cNvPr>
              <p:cNvSpPr>
                <a:spLocks/>
              </p:cNvSpPr>
              <p:nvPr/>
            </p:nvSpPr>
            <p:spPr bwMode="auto">
              <a:xfrm>
                <a:off x="2625" y="3459"/>
                <a:ext cx="22" cy="17"/>
              </a:xfrm>
              <a:custGeom>
                <a:avLst/>
                <a:gdLst>
                  <a:gd name="T0" fmla="*/ 1 w 44"/>
                  <a:gd name="T1" fmla="*/ 1 h 33"/>
                  <a:gd name="T2" fmla="*/ 1 w 44"/>
                  <a:gd name="T3" fmla="*/ 1 h 33"/>
                  <a:gd name="T4" fmla="*/ 1 w 44"/>
                  <a:gd name="T5" fmla="*/ 1 h 33"/>
                  <a:gd name="T6" fmla="*/ 1 w 44"/>
                  <a:gd name="T7" fmla="*/ 1 h 33"/>
                  <a:gd name="T8" fmla="*/ 1 w 44"/>
                  <a:gd name="T9" fmla="*/ 1 h 33"/>
                  <a:gd name="T10" fmla="*/ 1 w 44"/>
                  <a:gd name="T11" fmla="*/ 0 h 33"/>
                  <a:gd name="T12" fmla="*/ 1 w 44"/>
                  <a:gd name="T13" fmla="*/ 1 h 33"/>
                  <a:gd name="T14" fmla="*/ 1 w 44"/>
                  <a:gd name="T15" fmla="*/ 0 h 33"/>
                  <a:gd name="T16" fmla="*/ 1 w 44"/>
                  <a:gd name="T17" fmla="*/ 1 h 33"/>
                  <a:gd name="T18" fmla="*/ 0 w 44"/>
                  <a:gd name="T19" fmla="*/ 1 h 33"/>
                  <a:gd name="T20" fmla="*/ 1 w 44"/>
                  <a:gd name="T21" fmla="*/ 1 h 33"/>
                  <a:gd name="T22" fmla="*/ 1 w 44"/>
                  <a:gd name="T23" fmla="*/ 1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3">
                    <a:moveTo>
                      <a:pt x="2" y="14"/>
                    </a:moveTo>
                    <a:lnTo>
                      <a:pt x="2" y="12"/>
                    </a:lnTo>
                    <a:lnTo>
                      <a:pt x="37" y="33"/>
                    </a:lnTo>
                    <a:lnTo>
                      <a:pt x="44" y="22"/>
                    </a:lnTo>
                    <a:lnTo>
                      <a:pt x="9" y="1"/>
                    </a:lnTo>
                    <a:lnTo>
                      <a:pt x="9" y="0"/>
                    </a:lnTo>
                    <a:lnTo>
                      <a:pt x="9" y="1"/>
                    </a:lnTo>
                    <a:lnTo>
                      <a:pt x="5" y="0"/>
                    </a:lnTo>
                    <a:lnTo>
                      <a:pt x="1" y="3"/>
                    </a:lnTo>
                    <a:lnTo>
                      <a:pt x="0" y="8"/>
                    </a:lnTo>
                    <a:lnTo>
                      <a:pt x="2" y="12"/>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1" name="Freeform 1329">
                <a:extLst>
                  <a:ext uri="{FF2B5EF4-FFF2-40B4-BE49-F238E27FC236}">
                    <a16:creationId xmlns:a16="http://schemas.microsoft.com/office/drawing/2014/main" id="{8DDC182E-4CFD-4731-B9E3-86FFA173478E}"/>
                  </a:ext>
                </a:extLst>
              </p:cNvPr>
              <p:cNvSpPr>
                <a:spLocks/>
              </p:cNvSpPr>
              <p:nvPr/>
            </p:nvSpPr>
            <p:spPr bwMode="auto">
              <a:xfrm>
                <a:off x="2607" y="3450"/>
                <a:ext cx="23" cy="16"/>
              </a:xfrm>
              <a:custGeom>
                <a:avLst/>
                <a:gdLst>
                  <a:gd name="T0" fmla="*/ 1 w 46"/>
                  <a:gd name="T1" fmla="*/ 0 h 33"/>
                  <a:gd name="T2" fmla="*/ 1 w 46"/>
                  <a:gd name="T3" fmla="*/ 0 h 33"/>
                  <a:gd name="T4" fmla="*/ 1 w 46"/>
                  <a:gd name="T5" fmla="*/ 0 h 33"/>
                  <a:gd name="T6" fmla="*/ 1 w 46"/>
                  <a:gd name="T7" fmla="*/ 0 h 33"/>
                  <a:gd name="T8" fmla="*/ 1 w 46"/>
                  <a:gd name="T9" fmla="*/ 0 h 33"/>
                  <a:gd name="T10" fmla="*/ 1 w 46"/>
                  <a:gd name="T11" fmla="*/ 0 h 33"/>
                  <a:gd name="T12" fmla="*/ 1 w 46"/>
                  <a:gd name="T13" fmla="*/ 0 h 33"/>
                  <a:gd name="T14" fmla="*/ 1 w 46"/>
                  <a:gd name="T15" fmla="*/ 0 h 33"/>
                  <a:gd name="T16" fmla="*/ 1 w 46"/>
                  <a:gd name="T17" fmla="*/ 0 h 33"/>
                  <a:gd name="T18" fmla="*/ 0 w 46"/>
                  <a:gd name="T19" fmla="*/ 0 h 33"/>
                  <a:gd name="T20" fmla="*/ 1 w 46"/>
                  <a:gd name="T21" fmla="*/ 0 h 33"/>
                  <a:gd name="T22" fmla="*/ 1 w 46"/>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3">
                    <a:moveTo>
                      <a:pt x="5" y="13"/>
                    </a:moveTo>
                    <a:lnTo>
                      <a:pt x="5" y="14"/>
                    </a:lnTo>
                    <a:lnTo>
                      <a:pt x="39" y="33"/>
                    </a:lnTo>
                    <a:lnTo>
                      <a:pt x="46" y="19"/>
                    </a:lnTo>
                    <a:lnTo>
                      <a:pt x="12" y="0"/>
                    </a:lnTo>
                    <a:lnTo>
                      <a:pt x="12" y="2"/>
                    </a:lnTo>
                    <a:lnTo>
                      <a:pt x="12" y="0"/>
                    </a:lnTo>
                    <a:lnTo>
                      <a:pt x="6" y="0"/>
                    </a:lnTo>
                    <a:lnTo>
                      <a:pt x="1" y="4"/>
                    </a:lnTo>
                    <a:lnTo>
                      <a:pt x="0" y="10"/>
                    </a:lnTo>
                    <a:lnTo>
                      <a:pt x="5" y="14"/>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2" name="Freeform 1330">
                <a:extLst>
                  <a:ext uri="{FF2B5EF4-FFF2-40B4-BE49-F238E27FC236}">
                    <a16:creationId xmlns:a16="http://schemas.microsoft.com/office/drawing/2014/main" id="{27FCAD6F-9291-423B-AA2C-B50AB51FCECE}"/>
                  </a:ext>
                </a:extLst>
              </p:cNvPr>
              <p:cNvSpPr>
                <a:spLocks/>
              </p:cNvSpPr>
              <p:nvPr/>
            </p:nvSpPr>
            <p:spPr bwMode="auto">
              <a:xfrm>
                <a:off x="2593" y="3440"/>
                <a:ext cx="19" cy="16"/>
              </a:xfrm>
              <a:custGeom>
                <a:avLst/>
                <a:gdLst>
                  <a:gd name="T0" fmla="*/ 0 w 40"/>
                  <a:gd name="T1" fmla="*/ 1 h 31"/>
                  <a:gd name="T2" fmla="*/ 0 w 40"/>
                  <a:gd name="T3" fmla="*/ 1 h 31"/>
                  <a:gd name="T4" fmla="*/ 0 w 40"/>
                  <a:gd name="T5" fmla="*/ 1 h 31"/>
                  <a:gd name="T6" fmla="*/ 0 w 40"/>
                  <a:gd name="T7" fmla="*/ 1 h 31"/>
                  <a:gd name="T8" fmla="*/ 0 w 40"/>
                  <a:gd name="T9" fmla="*/ 1 h 31"/>
                  <a:gd name="T10" fmla="*/ 0 w 40"/>
                  <a:gd name="T11" fmla="*/ 0 h 31"/>
                  <a:gd name="T12" fmla="*/ 0 w 40"/>
                  <a:gd name="T13" fmla="*/ 1 h 31"/>
                  <a:gd name="T14" fmla="*/ 0 w 40"/>
                  <a:gd name="T15" fmla="*/ 0 h 31"/>
                  <a:gd name="T16" fmla="*/ 0 w 40"/>
                  <a:gd name="T17" fmla="*/ 1 h 31"/>
                  <a:gd name="T18" fmla="*/ 0 w 40"/>
                  <a:gd name="T19" fmla="*/ 1 h 31"/>
                  <a:gd name="T20" fmla="*/ 0 w 40"/>
                  <a:gd name="T21" fmla="*/ 1 h 31"/>
                  <a:gd name="T22" fmla="*/ 0 w 40"/>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1">
                    <a:moveTo>
                      <a:pt x="3" y="14"/>
                    </a:moveTo>
                    <a:lnTo>
                      <a:pt x="3" y="13"/>
                    </a:lnTo>
                    <a:lnTo>
                      <a:pt x="33" y="31"/>
                    </a:lnTo>
                    <a:lnTo>
                      <a:pt x="40" y="20"/>
                    </a:lnTo>
                    <a:lnTo>
                      <a:pt x="10" y="1"/>
                    </a:lnTo>
                    <a:lnTo>
                      <a:pt x="10" y="0"/>
                    </a:lnTo>
                    <a:lnTo>
                      <a:pt x="10" y="1"/>
                    </a:lnTo>
                    <a:lnTo>
                      <a:pt x="5" y="0"/>
                    </a:lnTo>
                    <a:lnTo>
                      <a:pt x="2" y="3"/>
                    </a:lnTo>
                    <a:lnTo>
                      <a:pt x="0" y="8"/>
                    </a:lnTo>
                    <a:lnTo>
                      <a:pt x="3" y="13"/>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3" name="Freeform 1331">
                <a:extLst>
                  <a:ext uri="{FF2B5EF4-FFF2-40B4-BE49-F238E27FC236}">
                    <a16:creationId xmlns:a16="http://schemas.microsoft.com/office/drawing/2014/main" id="{0C74688B-A3C6-41B7-A921-37EB1C2CECBF}"/>
                  </a:ext>
                </a:extLst>
              </p:cNvPr>
              <p:cNvSpPr>
                <a:spLocks/>
              </p:cNvSpPr>
              <p:nvPr/>
            </p:nvSpPr>
            <p:spPr bwMode="auto">
              <a:xfrm>
                <a:off x="2578" y="3434"/>
                <a:ext cx="19" cy="13"/>
              </a:xfrm>
              <a:custGeom>
                <a:avLst/>
                <a:gdLst>
                  <a:gd name="T0" fmla="*/ 0 w 40"/>
                  <a:gd name="T1" fmla="*/ 0 h 28"/>
                  <a:gd name="T2" fmla="*/ 0 w 40"/>
                  <a:gd name="T3" fmla="*/ 0 h 28"/>
                  <a:gd name="T4" fmla="*/ 0 w 40"/>
                  <a:gd name="T5" fmla="*/ 0 h 28"/>
                  <a:gd name="T6" fmla="*/ 0 w 40"/>
                  <a:gd name="T7" fmla="*/ 0 h 28"/>
                  <a:gd name="T8" fmla="*/ 0 w 40"/>
                  <a:gd name="T9" fmla="*/ 0 h 28"/>
                  <a:gd name="T10" fmla="*/ 0 w 40"/>
                  <a:gd name="T11" fmla="*/ 0 h 28"/>
                  <a:gd name="T12" fmla="*/ 0 w 40"/>
                  <a:gd name="T13" fmla="*/ 0 h 28"/>
                  <a:gd name="T14" fmla="*/ 0 w 40"/>
                  <a:gd name="T15" fmla="*/ 0 h 28"/>
                  <a:gd name="T16" fmla="*/ 0 w 40"/>
                  <a:gd name="T17" fmla="*/ 0 h 28"/>
                  <a:gd name="T18" fmla="*/ 0 w 40"/>
                  <a:gd name="T19" fmla="*/ 0 h 28"/>
                  <a:gd name="T20" fmla="*/ 0 w 40"/>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28">
                    <a:moveTo>
                      <a:pt x="5" y="14"/>
                    </a:moveTo>
                    <a:lnTo>
                      <a:pt x="5" y="14"/>
                    </a:lnTo>
                    <a:lnTo>
                      <a:pt x="33" y="28"/>
                    </a:lnTo>
                    <a:lnTo>
                      <a:pt x="40" y="14"/>
                    </a:lnTo>
                    <a:lnTo>
                      <a:pt x="12" y="0"/>
                    </a:lnTo>
                    <a:lnTo>
                      <a:pt x="6" y="0"/>
                    </a:lnTo>
                    <a:lnTo>
                      <a:pt x="2" y="4"/>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4" name="Freeform 1332">
                <a:extLst>
                  <a:ext uri="{FF2B5EF4-FFF2-40B4-BE49-F238E27FC236}">
                    <a16:creationId xmlns:a16="http://schemas.microsoft.com/office/drawing/2014/main" id="{AA3FABCF-84F0-4557-A226-8AD440087E69}"/>
                  </a:ext>
                </a:extLst>
              </p:cNvPr>
              <p:cNvSpPr>
                <a:spLocks/>
              </p:cNvSpPr>
              <p:nvPr/>
            </p:nvSpPr>
            <p:spPr bwMode="auto">
              <a:xfrm>
                <a:off x="2565" y="3427"/>
                <a:ext cx="19" cy="13"/>
              </a:xfrm>
              <a:custGeom>
                <a:avLst/>
                <a:gdLst>
                  <a:gd name="T0" fmla="*/ 1 w 37"/>
                  <a:gd name="T1" fmla="*/ 0 h 28"/>
                  <a:gd name="T2" fmla="*/ 1 w 37"/>
                  <a:gd name="T3" fmla="*/ 0 h 28"/>
                  <a:gd name="T4" fmla="*/ 1 w 37"/>
                  <a:gd name="T5" fmla="*/ 0 h 28"/>
                  <a:gd name="T6" fmla="*/ 1 w 37"/>
                  <a:gd name="T7" fmla="*/ 0 h 28"/>
                  <a:gd name="T8" fmla="*/ 1 w 37"/>
                  <a:gd name="T9" fmla="*/ 0 h 28"/>
                  <a:gd name="T10" fmla="*/ 1 w 37"/>
                  <a:gd name="T11" fmla="*/ 0 h 28"/>
                  <a:gd name="T12" fmla="*/ 1 w 37"/>
                  <a:gd name="T13" fmla="*/ 0 h 28"/>
                  <a:gd name="T14" fmla="*/ 1 w 37"/>
                  <a:gd name="T15" fmla="*/ 0 h 28"/>
                  <a:gd name="T16" fmla="*/ 1 w 37"/>
                  <a:gd name="T17" fmla="*/ 0 h 28"/>
                  <a:gd name="T18" fmla="*/ 0 w 37"/>
                  <a:gd name="T19" fmla="*/ 0 h 28"/>
                  <a:gd name="T20" fmla="*/ 1 w 37"/>
                  <a:gd name="T21" fmla="*/ 0 h 28"/>
                  <a:gd name="T22" fmla="*/ 1 w 37"/>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4" y="13"/>
                    </a:moveTo>
                    <a:lnTo>
                      <a:pt x="5" y="14"/>
                    </a:lnTo>
                    <a:lnTo>
                      <a:pt x="30" y="28"/>
                    </a:lnTo>
                    <a:lnTo>
                      <a:pt x="37" y="14"/>
                    </a:lnTo>
                    <a:lnTo>
                      <a:pt x="12" y="0"/>
                    </a:lnTo>
                    <a:lnTo>
                      <a:pt x="13" y="1"/>
                    </a:lnTo>
                    <a:lnTo>
                      <a:pt x="12" y="0"/>
                    </a:lnTo>
                    <a:lnTo>
                      <a:pt x="6" y="0"/>
                    </a:lnTo>
                    <a:lnTo>
                      <a:pt x="1" y="4"/>
                    </a:lnTo>
                    <a:lnTo>
                      <a:pt x="0" y="9"/>
                    </a:lnTo>
                    <a:lnTo>
                      <a:pt x="5" y="14"/>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5" name="Freeform 1333">
                <a:extLst>
                  <a:ext uri="{FF2B5EF4-FFF2-40B4-BE49-F238E27FC236}">
                    <a16:creationId xmlns:a16="http://schemas.microsoft.com/office/drawing/2014/main" id="{6B46A06A-9DFB-4AA6-90A2-CDC75751ADC7}"/>
                  </a:ext>
                </a:extLst>
              </p:cNvPr>
              <p:cNvSpPr>
                <a:spLocks/>
              </p:cNvSpPr>
              <p:nvPr/>
            </p:nvSpPr>
            <p:spPr bwMode="auto">
              <a:xfrm>
                <a:off x="2548" y="3413"/>
                <a:ext cx="23" cy="20"/>
              </a:xfrm>
              <a:custGeom>
                <a:avLst/>
                <a:gdLst>
                  <a:gd name="T0" fmla="*/ 1 w 46"/>
                  <a:gd name="T1" fmla="*/ 1 h 40"/>
                  <a:gd name="T2" fmla="*/ 1 w 46"/>
                  <a:gd name="T3" fmla="*/ 1 h 40"/>
                  <a:gd name="T4" fmla="*/ 1 w 46"/>
                  <a:gd name="T5" fmla="*/ 1 h 40"/>
                  <a:gd name="T6" fmla="*/ 1 w 46"/>
                  <a:gd name="T7" fmla="*/ 1 h 40"/>
                  <a:gd name="T8" fmla="*/ 1 w 46"/>
                  <a:gd name="T9" fmla="*/ 1 h 40"/>
                  <a:gd name="T10" fmla="*/ 1 w 46"/>
                  <a:gd name="T11" fmla="*/ 1 h 40"/>
                  <a:gd name="T12" fmla="*/ 1 w 46"/>
                  <a:gd name="T13" fmla="*/ 1 h 40"/>
                  <a:gd name="T14" fmla="*/ 1 w 46"/>
                  <a:gd name="T15" fmla="*/ 0 h 40"/>
                  <a:gd name="T16" fmla="*/ 1 w 46"/>
                  <a:gd name="T17" fmla="*/ 1 h 40"/>
                  <a:gd name="T18" fmla="*/ 0 w 46"/>
                  <a:gd name="T19" fmla="*/ 1 h 40"/>
                  <a:gd name="T20" fmla="*/ 1 w 46"/>
                  <a:gd name="T21" fmla="*/ 1 h 40"/>
                  <a:gd name="T22" fmla="*/ 1 w 46"/>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40">
                    <a:moveTo>
                      <a:pt x="1" y="11"/>
                    </a:moveTo>
                    <a:lnTo>
                      <a:pt x="2" y="12"/>
                    </a:lnTo>
                    <a:lnTo>
                      <a:pt x="37" y="40"/>
                    </a:lnTo>
                    <a:lnTo>
                      <a:pt x="46" y="28"/>
                    </a:lnTo>
                    <a:lnTo>
                      <a:pt x="11" y="1"/>
                    </a:lnTo>
                    <a:lnTo>
                      <a:pt x="12" y="2"/>
                    </a:lnTo>
                    <a:lnTo>
                      <a:pt x="11" y="1"/>
                    </a:lnTo>
                    <a:lnTo>
                      <a:pt x="5" y="0"/>
                    </a:lnTo>
                    <a:lnTo>
                      <a:pt x="2" y="2"/>
                    </a:lnTo>
                    <a:lnTo>
                      <a:pt x="0" y="8"/>
                    </a:lnTo>
                    <a:lnTo>
                      <a:pt x="2" y="12"/>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6" name="Freeform 1334">
                <a:extLst>
                  <a:ext uri="{FF2B5EF4-FFF2-40B4-BE49-F238E27FC236}">
                    <a16:creationId xmlns:a16="http://schemas.microsoft.com/office/drawing/2014/main" id="{7B36DC58-70F9-4572-823F-76BACA872657}"/>
                  </a:ext>
                </a:extLst>
              </p:cNvPr>
              <p:cNvSpPr>
                <a:spLocks/>
              </p:cNvSpPr>
              <p:nvPr/>
            </p:nvSpPr>
            <p:spPr bwMode="auto">
              <a:xfrm>
                <a:off x="2538" y="3400"/>
                <a:ext cx="17" cy="19"/>
              </a:xfrm>
              <a:custGeom>
                <a:avLst/>
                <a:gdLst>
                  <a:gd name="T0" fmla="*/ 0 w 33"/>
                  <a:gd name="T1" fmla="*/ 1 h 37"/>
                  <a:gd name="T2" fmla="*/ 1 w 33"/>
                  <a:gd name="T3" fmla="*/ 1 h 37"/>
                  <a:gd name="T4" fmla="*/ 1 w 33"/>
                  <a:gd name="T5" fmla="*/ 1 h 37"/>
                  <a:gd name="T6" fmla="*/ 1 w 33"/>
                  <a:gd name="T7" fmla="*/ 1 h 37"/>
                  <a:gd name="T8" fmla="*/ 1 w 33"/>
                  <a:gd name="T9" fmla="*/ 1 h 37"/>
                  <a:gd name="T10" fmla="*/ 1 w 33"/>
                  <a:gd name="T11" fmla="*/ 1 h 37"/>
                  <a:gd name="T12" fmla="*/ 1 w 33"/>
                  <a:gd name="T13" fmla="*/ 1 h 37"/>
                  <a:gd name="T14" fmla="*/ 1 w 33"/>
                  <a:gd name="T15" fmla="*/ 0 h 37"/>
                  <a:gd name="T16" fmla="*/ 1 w 33"/>
                  <a:gd name="T17" fmla="*/ 1 h 37"/>
                  <a:gd name="T18" fmla="*/ 0 w 33"/>
                  <a:gd name="T19" fmla="*/ 1 h 37"/>
                  <a:gd name="T20" fmla="*/ 1 w 33"/>
                  <a:gd name="T21" fmla="*/ 1 h 37"/>
                  <a:gd name="T22" fmla="*/ 0 w 33"/>
                  <a:gd name="T23" fmla="*/ 1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7">
                    <a:moveTo>
                      <a:pt x="0" y="10"/>
                    </a:moveTo>
                    <a:lnTo>
                      <a:pt x="1" y="12"/>
                    </a:lnTo>
                    <a:lnTo>
                      <a:pt x="22" y="37"/>
                    </a:lnTo>
                    <a:lnTo>
                      <a:pt x="33" y="28"/>
                    </a:lnTo>
                    <a:lnTo>
                      <a:pt x="13" y="3"/>
                    </a:lnTo>
                    <a:lnTo>
                      <a:pt x="14" y="5"/>
                    </a:lnTo>
                    <a:lnTo>
                      <a:pt x="13" y="3"/>
                    </a:lnTo>
                    <a:lnTo>
                      <a:pt x="8" y="0"/>
                    </a:lnTo>
                    <a:lnTo>
                      <a:pt x="2" y="1"/>
                    </a:lnTo>
                    <a:lnTo>
                      <a:pt x="0" y="6"/>
                    </a:lnTo>
                    <a:lnTo>
                      <a:pt x="1" y="12"/>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7" name="Freeform 1335">
                <a:extLst>
                  <a:ext uri="{FF2B5EF4-FFF2-40B4-BE49-F238E27FC236}">
                    <a16:creationId xmlns:a16="http://schemas.microsoft.com/office/drawing/2014/main" id="{130150A2-4403-4302-A3CF-D6EC9B013DE3}"/>
                  </a:ext>
                </a:extLst>
              </p:cNvPr>
              <p:cNvSpPr>
                <a:spLocks/>
              </p:cNvSpPr>
              <p:nvPr/>
            </p:nvSpPr>
            <p:spPr bwMode="auto">
              <a:xfrm>
                <a:off x="2532" y="3386"/>
                <a:ext cx="13" cy="19"/>
              </a:xfrm>
              <a:custGeom>
                <a:avLst/>
                <a:gdLst>
                  <a:gd name="T0" fmla="*/ 0 w 26"/>
                  <a:gd name="T1" fmla="*/ 1 h 37"/>
                  <a:gd name="T2" fmla="*/ 0 w 26"/>
                  <a:gd name="T3" fmla="*/ 1 h 37"/>
                  <a:gd name="T4" fmla="*/ 1 w 26"/>
                  <a:gd name="T5" fmla="*/ 1 h 37"/>
                  <a:gd name="T6" fmla="*/ 1 w 26"/>
                  <a:gd name="T7" fmla="*/ 1 h 37"/>
                  <a:gd name="T8" fmla="*/ 1 w 26"/>
                  <a:gd name="T9" fmla="*/ 1 h 37"/>
                  <a:gd name="T10" fmla="*/ 1 w 26"/>
                  <a:gd name="T11" fmla="*/ 1 h 37"/>
                  <a:gd name="T12" fmla="*/ 1 w 26"/>
                  <a:gd name="T13" fmla="*/ 1 h 37"/>
                  <a:gd name="T14" fmla="*/ 1 w 26"/>
                  <a:gd name="T15" fmla="*/ 0 h 37"/>
                  <a:gd name="T16" fmla="*/ 1 w 26"/>
                  <a:gd name="T17" fmla="*/ 0 h 37"/>
                  <a:gd name="T18" fmla="*/ 1 w 26"/>
                  <a:gd name="T19" fmla="*/ 1 h 37"/>
                  <a:gd name="T20" fmla="*/ 0 w 26"/>
                  <a:gd name="T21" fmla="*/ 1 h 37"/>
                  <a:gd name="T22" fmla="*/ 0 w 26"/>
                  <a:gd name="T23" fmla="*/ 1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0" y="7"/>
                    </a:moveTo>
                    <a:lnTo>
                      <a:pt x="0" y="9"/>
                    </a:lnTo>
                    <a:lnTo>
                      <a:pt x="12" y="37"/>
                    </a:lnTo>
                    <a:lnTo>
                      <a:pt x="26" y="32"/>
                    </a:lnTo>
                    <a:lnTo>
                      <a:pt x="14" y="4"/>
                    </a:lnTo>
                    <a:lnTo>
                      <a:pt x="14" y="7"/>
                    </a:lnTo>
                    <a:lnTo>
                      <a:pt x="14" y="4"/>
                    </a:lnTo>
                    <a:lnTo>
                      <a:pt x="11" y="0"/>
                    </a:lnTo>
                    <a:lnTo>
                      <a:pt x="6" y="0"/>
                    </a:lnTo>
                    <a:lnTo>
                      <a:pt x="2" y="3"/>
                    </a:lnTo>
                    <a:lnTo>
                      <a:pt x="0" y="9"/>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8" name="Freeform 1336">
                <a:extLst>
                  <a:ext uri="{FF2B5EF4-FFF2-40B4-BE49-F238E27FC236}">
                    <a16:creationId xmlns:a16="http://schemas.microsoft.com/office/drawing/2014/main" id="{5DDFDB38-11C7-4947-84F5-9C4B12BD18AF}"/>
                  </a:ext>
                </a:extLst>
              </p:cNvPr>
              <p:cNvSpPr>
                <a:spLocks/>
              </p:cNvSpPr>
              <p:nvPr/>
            </p:nvSpPr>
            <p:spPr bwMode="auto">
              <a:xfrm>
                <a:off x="2531" y="3371"/>
                <a:ext cx="8" cy="19"/>
              </a:xfrm>
              <a:custGeom>
                <a:avLst/>
                <a:gdLst>
                  <a:gd name="T0" fmla="*/ 0 w 16"/>
                  <a:gd name="T1" fmla="*/ 1 h 37"/>
                  <a:gd name="T2" fmla="*/ 0 w 16"/>
                  <a:gd name="T3" fmla="*/ 1 h 37"/>
                  <a:gd name="T4" fmla="*/ 1 w 16"/>
                  <a:gd name="T5" fmla="*/ 1 h 37"/>
                  <a:gd name="T6" fmla="*/ 1 w 16"/>
                  <a:gd name="T7" fmla="*/ 1 h 37"/>
                  <a:gd name="T8" fmla="*/ 1 w 16"/>
                  <a:gd name="T9" fmla="*/ 1 h 37"/>
                  <a:gd name="T10" fmla="*/ 1 w 16"/>
                  <a:gd name="T11" fmla="*/ 1 h 37"/>
                  <a:gd name="T12" fmla="*/ 1 w 16"/>
                  <a:gd name="T13" fmla="*/ 1 h 37"/>
                  <a:gd name="T14" fmla="*/ 1 w 16"/>
                  <a:gd name="T15" fmla="*/ 1 h 37"/>
                  <a:gd name="T16" fmla="*/ 1 w 16"/>
                  <a:gd name="T17" fmla="*/ 0 h 37"/>
                  <a:gd name="T18" fmla="*/ 1 w 16"/>
                  <a:gd name="T19" fmla="*/ 1 h 37"/>
                  <a:gd name="T20" fmla="*/ 0 w 16"/>
                  <a:gd name="T21" fmla="*/ 1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7">
                    <a:moveTo>
                      <a:pt x="0" y="7"/>
                    </a:moveTo>
                    <a:lnTo>
                      <a:pt x="0" y="7"/>
                    </a:lnTo>
                    <a:lnTo>
                      <a:pt x="2" y="37"/>
                    </a:lnTo>
                    <a:lnTo>
                      <a:pt x="16" y="37"/>
                    </a:lnTo>
                    <a:lnTo>
                      <a:pt x="14" y="7"/>
                    </a:lnTo>
                    <a:lnTo>
                      <a:pt x="12" y="1"/>
                    </a:lnTo>
                    <a:lnTo>
                      <a:pt x="7" y="0"/>
                    </a:lnTo>
                    <a:lnTo>
                      <a:pt x="2" y="1"/>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9" name="Freeform 1337">
                <a:extLst>
                  <a:ext uri="{FF2B5EF4-FFF2-40B4-BE49-F238E27FC236}">
                    <a16:creationId xmlns:a16="http://schemas.microsoft.com/office/drawing/2014/main" id="{35CA0CDE-1F36-40B5-A42C-78EF190F29F6}"/>
                  </a:ext>
                </a:extLst>
              </p:cNvPr>
              <p:cNvSpPr>
                <a:spLocks/>
              </p:cNvSpPr>
              <p:nvPr/>
            </p:nvSpPr>
            <p:spPr bwMode="auto">
              <a:xfrm>
                <a:off x="2531" y="3355"/>
                <a:ext cx="9" cy="20"/>
              </a:xfrm>
              <a:custGeom>
                <a:avLst/>
                <a:gdLst>
                  <a:gd name="T0" fmla="*/ 0 w 19"/>
                  <a:gd name="T1" fmla="*/ 1 h 40"/>
                  <a:gd name="T2" fmla="*/ 0 w 19"/>
                  <a:gd name="T3" fmla="*/ 1 h 40"/>
                  <a:gd name="T4" fmla="*/ 0 w 19"/>
                  <a:gd name="T5" fmla="*/ 1 h 40"/>
                  <a:gd name="T6" fmla="*/ 0 w 19"/>
                  <a:gd name="T7" fmla="*/ 1 h 40"/>
                  <a:gd name="T8" fmla="*/ 0 w 19"/>
                  <a:gd name="T9" fmla="*/ 1 h 40"/>
                  <a:gd name="T10" fmla="*/ 0 w 19"/>
                  <a:gd name="T11" fmla="*/ 1 h 40"/>
                  <a:gd name="T12" fmla="*/ 0 w 19"/>
                  <a:gd name="T13" fmla="*/ 1 h 40"/>
                  <a:gd name="T14" fmla="*/ 0 w 19"/>
                  <a:gd name="T15" fmla="*/ 1 h 40"/>
                  <a:gd name="T16" fmla="*/ 0 w 19"/>
                  <a:gd name="T17" fmla="*/ 0 h 40"/>
                  <a:gd name="T18" fmla="*/ 0 w 19"/>
                  <a:gd name="T19" fmla="*/ 1 h 40"/>
                  <a:gd name="T20" fmla="*/ 0 w 19"/>
                  <a:gd name="T21" fmla="*/ 1 h 40"/>
                  <a:gd name="T22" fmla="*/ 0 w 19"/>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40">
                    <a:moveTo>
                      <a:pt x="5" y="5"/>
                    </a:moveTo>
                    <a:lnTo>
                      <a:pt x="5" y="7"/>
                    </a:lnTo>
                    <a:lnTo>
                      <a:pt x="0" y="40"/>
                    </a:lnTo>
                    <a:lnTo>
                      <a:pt x="14" y="40"/>
                    </a:lnTo>
                    <a:lnTo>
                      <a:pt x="19" y="7"/>
                    </a:lnTo>
                    <a:lnTo>
                      <a:pt x="19" y="10"/>
                    </a:lnTo>
                    <a:lnTo>
                      <a:pt x="19" y="7"/>
                    </a:lnTo>
                    <a:lnTo>
                      <a:pt x="16" y="2"/>
                    </a:lnTo>
                    <a:lnTo>
                      <a:pt x="12" y="0"/>
                    </a:lnTo>
                    <a:lnTo>
                      <a:pt x="7" y="2"/>
                    </a:lnTo>
                    <a:lnTo>
                      <a:pt x="5" y="7"/>
                    </a:lnTo>
                    <a:lnTo>
                      <a:pt x="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0" name="Freeform 1338">
                <a:extLst>
                  <a:ext uri="{FF2B5EF4-FFF2-40B4-BE49-F238E27FC236}">
                    <a16:creationId xmlns:a16="http://schemas.microsoft.com/office/drawing/2014/main" id="{18640601-1B67-4DD0-AB78-38A1C0236CC8}"/>
                  </a:ext>
                </a:extLst>
              </p:cNvPr>
              <p:cNvSpPr>
                <a:spLocks/>
              </p:cNvSpPr>
              <p:nvPr/>
            </p:nvSpPr>
            <p:spPr bwMode="auto">
              <a:xfrm>
                <a:off x="2533" y="3338"/>
                <a:ext cx="13" cy="22"/>
              </a:xfrm>
              <a:custGeom>
                <a:avLst/>
                <a:gdLst>
                  <a:gd name="T0" fmla="*/ 1 w 25"/>
                  <a:gd name="T1" fmla="*/ 1 h 44"/>
                  <a:gd name="T2" fmla="*/ 1 w 25"/>
                  <a:gd name="T3" fmla="*/ 1 h 44"/>
                  <a:gd name="T4" fmla="*/ 0 w 25"/>
                  <a:gd name="T5" fmla="*/ 1 h 44"/>
                  <a:gd name="T6" fmla="*/ 1 w 25"/>
                  <a:gd name="T7" fmla="*/ 1 h 44"/>
                  <a:gd name="T8" fmla="*/ 1 w 25"/>
                  <a:gd name="T9" fmla="*/ 1 h 44"/>
                  <a:gd name="T10" fmla="*/ 1 w 25"/>
                  <a:gd name="T11" fmla="*/ 1 h 44"/>
                  <a:gd name="T12" fmla="*/ 1 w 25"/>
                  <a:gd name="T13" fmla="*/ 1 h 44"/>
                  <a:gd name="T14" fmla="*/ 1 w 25"/>
                  <a:gd name="T15" fmla="*/ 1 h 44"/>
                  <a:gd name="T16" fmla="*/ 1 w 25"/>
                  <a:gd name="T17" fmla="*/ 0 h 44"/>
                  <a:gd name="T18" fmla="*/ 1 w 25"/>
                  <a:gd name="T19" fmla="*/ 0 h 44"/>
                  <a:gd name="T20" fmla="*/ 1 w 25"/>
                  <a:gd name="T21" fmla="*/ 1 h 44"/>
                  <a:gd name="T22" fmla="*/ 1 w 25"/>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44">
                    <a:moveTo>
                      <a:pt x="11" y="3"/>
                    </a:moveTo>
                    <a:lnTo>
                      <a:pt x="11" y="4"/>
                    </a:lnTo>
                    <a:lnTo>
                      <a:pt x="0" y="39"/>
                    </a:lnTo>
                    <a:lnTo>
                      <a:pt x="14" y="44"/>
                    </a:lnTo>
                    <a:lnTo>
                      <a:pt x="25" y="9"/>
                    </a:lnTo>
                    <a:lnTo>
                      <a:pt x="25" y="10"/>
                    </a:lnTo>
                    <a:lnTo>
                      <a:pt x="25" y="9"/>
                    </a:lnTo>
                    <a:lnTo>
                      <a:pt x="24" y="3"/>
                    </a:lnTo>
                    <a:lnTo>
                      <a:pt x="21" y="0"/>
                    </a:lnTo>
                    <a:lnTo>
                      <a:pt x="15" y="0"/>
                    </a:lnTo>
                    <a:lnTo>
                      <a:pt x="11" y="4"/>
                    </a:lnTo>
                    <a:lnTo>
                      <a:pt x="1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1" name="Freeform 1339">
                <a:extLst>
                  <a:ext uri="{FF2B5EF4-FFF2-40B4-BE49-F238E27FC236}">
                    <a16:creationId xmlns:a16="http://schemas.microsoft.com/office/drawing/2014/main" id="{ED40FC16-6DAB-4E56-A5DD-E394DA1EF168}"/>
                  </a:ext>
                </a:extLst>
              </p:cNvPr>
              <p:cNvSpPr>
                <a:spLocks/>
              </p:cNvSpPr>
              <p:nvPr/>
            </p:nvSpPr>
            <p:spPr bwMode="auto">
              <a:xfrm>
                <a:off x="2539" y="3321"/>
                <a:ext cx="15" cy="22"/>
              </a:xfrm>
              <a:custGeom>
                <a:avLst/>
                <a:gdLst>
                  <a:gd name="T0" fmla="*/ 1 w 30"/>
                  <a:gd name="T1" fmla="*/ 1 h 44"/>
                  <a:gd name="T2" fmla="*/ 1 w 30"/>
                  <a:gd name="T3" fmla="*/ 1 h 44"/>
                  <a:gd name="T4" fmla="*/ 0 w 30"/>
                  <a:gd name="T5" fmla="*/ 1 h 44"/>
                  <a:gd name="T6" fmla="*/ 1 w 30"/>
                  <a:gd name="T7" fmla="*/ 1 h 44"/>
                  <a:gd name="T8" fmla="*/ 1 w 30"/>
                  <a:gd name="T9" fmla="*/ 1 h 44"/>
                  <a:gd name="T10" fmla="*/ 1 w 30"/>
                  <a:gd name="T11" fmla="*/ 1 h 44"/>
                  <a:gd name="T12" fmla="*/ 1 w 30"/>
                  <a:gd name="T13" fmla="*/ 1 h 44"/>
                  <a:gd name="T14" fmla="*/ 1 w 30"/>
                  <a:gd name="T15" fmla="*/ 1 h 44"/>
                  <a:gd name="T16" fmla="*/ 1 w 30"/>
                  <a:gd name="T17" fmla="*/ 1 h 44"/>
                  <a:gd name="T18" fmla="*/ 1 w 30"/>
                  <a:gd name="T19" fmla="*/ 0 h 44"/>
                  <a:gd name="T20" fmla="*/ 1 w 30"/>
                  <a:gd name="T21" fmla="*/ 1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44">
                    <a:moveTo>
                      <a:pt x="16" y="5"/>
                    </a:moveTo>
                    <a:lnTo>
                      <a:pt x="16" y="5"/>
                    </a:lnTo>
                    <a:lnTo>
                      <a:pt x="0" y="37"/>
                    </a:lnTo>
                    <a:lnTo>
                      <a:pt x="14" y="44"/>
                    </a:lnTo>
                    <a:lnTo>
                      <a:pt x="30" y="12"/>
                    </a:lnTo>
                    <a:lnTo>
                      <a:pt x="30" y="6"/>
                    </a:lnTo>
                    <a:lnTo>
                      <a:pt x="27" y="2"/>
                    </a:lnTo>
                    <a:lnTo>
                      <a:pt x="21" y="0"/>
                    </a:lnTo>
                    <a:lnTo>
                      <a:pt x="1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2" name="Freeform 1340">
                <a:extLst>
                  <a:ext uri="{FF2B5EF4-FFF2-40B4-BE49-F238E27FC236}">
                    <a16:creationId xmlns:a16="http://schemas.microsoft.com/office/drawing/2014/main" id="{B22E9CD5-7059-4501-829D-5AAF9CCDB75D}"/>
                  </a:ext>
                </a:extLst>
              </p:cNvPr>
              <p:cNvSpPr>
                <a:spLocks/>
              </p:cNvSpPr>
              <p:nvPr/>
            </p:nvSpPr>
            <p:spPr bwMode="auto">
              <a:xfrm>
                <a:off x="2547" y="3303"/>
                <a:ext cx="17" cy="24"/>
              </a:xfrm>
              <a:custGeom>
                <a:avLst/>
                <a:gdLst>
                  <a:gd name="T0" fmla="*/ 0 w 35"/>
                  <a:gd name="T1" fmla="*/ 1 h 48"/>
                  <a:gd name="T2" fmla="*/ 0 w 35"/>
                  <a:gd name="T3" fmla="*/ 1 h 48"/>
                  <a:gd name="T4" fmla="*/ 0 w 35"/>
                  <a:gd name="T5" fmla="*/ 1 h 48"/>
                  <a:gd name="T6" fmla="*/ 0 w 35"/>
                  <a:gd name="T7" fmla="*/ 1 h 48"/>
                  <a:gd name="T8" fmla="*/ 0 w 35"/>
                  <a:gd name="T9" fmla="*/ 1 h 48"/>
                  <a:gd name="T10" fmla="*/ 0 w 35"/>
                  <a:gd name="T11" fmla="*/ 1 h 48"/>
                  <a:gd name="T12" fmla="*/ 0 w 35"/>
                  <a:gd name="T13" fmla="*/ 1 h 48"/>
                  <a:gd name="T14" fmla="*/ 0 w 35"/>
                  <a:gd name="T15" fmla="*/ 1 h 48"/>
                  <a:gd name="T16" fmla="*/ 0 w 35"/>
                  <a:gd name="T17" fmla="*/ 1 h 48"/>
                  <a:gd name="T18" fmla="*/ 0 w 35"/>
                  <a:gd name="T19" fmla="*/ 0 h 48"/>
                  <a:gd name="T20" fmla="*/ 0 w 35"/>
                  <a:gd name="T21" fmla="*/ 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48">
                    <a:moveTo>
                      <a:pt x="21" y="4"/>
                    </a:moveTo>
                    <a:lnTo>
                      <a:pt x="21" y="4"/>
                    </a:lnTo>
                    <a:lnTo>
                      <a:pt x="0" y="41"/>
                    </a:lnTo>
                    <a:lnTo>
                      <a:pt x="14" y="48"/>
                    </a:lnTo>
                    <a:lnTo>
                      <a:pt x="35" y="11"/>
                    </a:lnTo>
                    <a:lnTo>
                      <a:pt x="35" y="5"/>
                    </a:lnTo>
                    <a:lnTo>
                      <a:pt x="32" y="1"/>
                    </a:lnTo>
                    <a:lnTo>
                      <a:pt x="26" y="0"/>
                    </a:lnTo>
                    <a:lnTo>
                      <a:pt x="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3" name="Freeform 1341">
                <a:extLst>
                  <a:ext uri="{FF2B5EF4-FFF2-40B4-BE49-F238E27FC236}">
                    <a16:creationId xmlns:a16="http://schemas.microsoft.com/office/drawing/2014/main" id="{7B6118AC-401B-4C24-924A-5E9BE0BD20FD}"/>
                  </a:ext>
                </a:extLst>
              </p:cNvPr>
              <p:cNvSpPr>
                <a:spLocks/>
              </p:cNvSpPr>
              <p:nvPr/>
            </p:nvSpPr>
            <p:spPr bwMode="auto">
              <a:xfrm>
                <a:off x="2558" y="3283"/>
                <a:ext cx="17" cy="26"/>
              </a:xfrm>
              <a:custGeom>
                <a:avLst/>
                <a:gdLst>
                  <a:gd name="T0" fmla="*/ 0 w 35"/>
                  <a:gd name="T1" fmla="*/ 1 h 51"/>
                  <a:gd name="T2" fmla="*/ 0 w 35"/>
                  <a:gd name="T3" fmla="*/ 1 h 51"/>
                  <a:gd name="T4" fmla="*/ 0 w 35"/>
                  <a:gd name="T5" fmla="*/ 1 h 51"/>
                  <a:gd name="T6" fmla="*/ 0 w 35"/>
                  <a:gd name="T7" fmla="*/ 1 h 51"/>
                  <a:gd name="T8" fmla="*/ 0 w 35"/>
                  <a:gd name="T9" fmla="*/ 1 h 51"/>
                  <a:gd name="T10" fmla="*/ 0 w 35"/>
                  <a:gd name="T11" fmla="*/ 1 h 51"/>
                  <a:gd name="T12" fmla="*/ 0 w 35"/>
                  <a:gd name="T13" fmla="*/ 1 h 51"/>
                  <a:gd name="T14" fmla="*/ 0 w 35"/>
                  <a:gd name="T15" fmla="*/ 1 h 51"/>
                  <a:gd name="T16" fmla="*/ 0 w 35"/>
                  <a:gd name="T17" fmla="*/ 1 h 51"/>
                  <a:gd name="T18" fmla="*/ 0 w 35"/>
                  <a:gd name="T19" fmla="*/ 0 h 51"/>
                  <a:gd name="T20" fmla="*/ 0 w 35"/>
                  <a:gd name="T21" fmla="*/ 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51">
                    <a:moveTo>
                      <a:pt x="21" y="5"/>
                    </a:moveTo>
                    <a:lnTo>
                      <a:pt x="21" y="5"/>
                    </a:lnTo>
                    <a:lnTo>
                      <a:pt x="0" y="44"/>
                    </a:lnTo>
                    <a:lnTo>
                      <a:pt x="14" y="51"/>
                    </a:lnTo>
                    <a:lnTo>
                      <a:pt x="35" y="12"/>
                    </a:lnTo>
                    <a:lnTo>
                      <a:pt x="35" y="6"/>
                    </a:lnTo>
                    <a:lnTo>
                      <a:pt x="31" y="2"/>
                    </a:lnTo>
                    <a:lnTo>
                      <a:pt x="26" y="0"/>
                    </a:lnTo>
                    <a:lnTo>
                      <a:pt x="2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4" name="Freeform 1342">
                <a:extLst>
                  <a:ext uri="{FF2B5EF4-FFF2-40B4-BE49-F238E27FC236}">
                    <a16:creationId xmlns:a16="http://schemas.microsoft.com/office/drawing/2014/main" id="{7F3938F7-CF0A-47C8-8837-DE8D9FF303B9}"/>
                  </a:ext>
                </a:extLst>
              </p:cNvPr>
              <p:cNvSpPr>
                <a:spLocks/>
              </p:cNvSpPr>
              <p:nvPr/>
            </p:nvSpPr>
            <p:spPr bwMode="auto">
              <a:xfrm>
                <a:off x="2568" y="3264"/>
                <a:ext cx="17" cy="25"/>
              </a:xfrm>
              <a:custGeom>
                <a:avLst/>
                <a:gdLst>
                  <a:gd name="T0" fmla="*/ 1 w 34"/>
                  <a:gd name="T1" fmla="*/ 0 h 51"/>
                  <a:gd name="T2" fmla="*/ 1 w 34"/>
                  <a:gd name="T3" fmla="*/ 0 h 51"/>
                  <a:gd name="T4" fmla="*/ 0 w 34"/>
                  <a:gd name="T5" fmla="*/ 0 h 51"/>
                  <a:gd name="T6" fmla="*/ 1 w 34"/>
                  <a:gd name="T7" fmla="*/ 0 h 51"/>
                  <a:gd name="T8" fmla="*/ 1 w 34"/>
                  <a:gd name="T9" fmla="*/ 0 h 51"/>
                  <a:gd name="T10" fmla="*/ 1 w 34"/>
                  <a:gd name="T11" fmla="*/ 0 h 51"/>
                  <a:gd name="T12" fmla="*/ 1 w 34"/>
                  <a:gd name="T13" fmla="*/ 0 h 51"/>
                  <a:gd name="T14" fmla="*/ 1 w 34"/>
                  <a:gd name="T15" fmla="*/ 0 h 51"/>
                  <a:gd name="T16" fmla="*/ 1 w 34"/>
                  <a:gd name="T17" fmla="*/ 0 h 51"/>
                  <a:gd name="T18" fmla="*/ 1 w 34"/>
                  <a:gd name="T19" fmla="*/ 0 h 51"/>
                  <a:gd name="T20" fmla="*/ 1 w 34"/>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51">
                    <a:moveTo>
                      <a:pt x="21" y="5"/>
                    </a:moveTo>
                    <a:lnTo>
                      <a:pt x="21" y="5"/>
                    </a:lnTo>
                    <a:lnTo>
                      <a:pt x="0" y="44"/>
                    </a:lnTo>
                    <a:lnTo>
                      <a:pt x="14" y="51"/>
                    </a:lnTo>
                    <a:lnTo>
                      <a:pt x="34" y="12"/>
                    </a:lnTo>
                    <a:lnTo>
                      <a:pt x="34" y="6"/>
                    </a:lnTo>
                    <a:lnTo>
                      <a:pt x="31" y="1"/>
                    </a:lnTo>
                    <a:lnTo>
                      <a:pt x="25" y="0"/>
                    </a:lnTo>
                    <a:lnTo>
                      <a:pt x="2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5" name="Freeform 1343">
                <a:extLst>
                  <a:ext uri="{FF2B5EF4-FFF2-40B4-BE49-F238E27FC236}">
                    <a16:creationId xmlns:a16="http://schemas.microsoft.com/office/drawing/2014/main" id="{771162DB-490C-4F54-87CA-5D404C47DA0B}"/>
                  </a:ext>
                </a:extLst>
              </p:cNvPr>
              <p:cNvSpPr>
                <a:spLocks/>
              </p:cNvSpPr>
              <p:nvPr/>
            </p:nvSpPr>
            <p:spPr bwMode="auto">
              <a:xfrm>
                <a:off x="2578" y="3243"/>
                <a:ext cx="18" cy="26"/>
              </a:xfrm>
              <a:custGeom>
                <a:avLst/>
                <a:gdLst>
                  <a:gd name="T0" fmla="*/ 1 w 34"/>
                  <a:gd name="T1" fmla="*/ 0 h 53"/>
                  <a:gd name="T2" fmla="*/ 1 w 34"/>
                  <a:gd name="T3" fmla="*/ 0 h 53"/>
                  <a:gd name="T4" fmla="*/ 0 w 34"/>
                  <a:gd name="T5" fmla="*/ 0 h 53"/>
                  <a:gd name="T6" fmla="*/ 1 w 34"/>
                  <a:gd name="T7" fmla="*/ 0 h 53"/>
                  <a:gd name="T8" fmla="*/ 1 w 34"/>
                  <a:gd name="T9" fmla="*/ 0 h 53"/>
                  <a:gd name="T10" fmla="*/ 1 w 34"/>
                  <a:gd name="T11" fmla="*/ 0 h 53"/>
                  <a:gd name="T12" fmla="*/ 1 w 34"/>
                  <a:gd name="T13" fmla="*/ 0 h 53"/>
                  <a:gd name="T14" fmla="*/ 1 w 34"/>
                  <a:gd name="T15" fmla="*/ 0 h 53"/>
                  <a:gd name="T16" fmla="*/ 1 w 34"/>
                  <a:gd name="T17" fmla="*/ 0 h 53"/>
                  <a:gd name="T18" fmla="*/ 1 w 34"/>
                  <a:gd name="T19" fmla="*/ 0 h 53"/>
                  <a:gd name="T20" fmla="*/ 1 w 34"/>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53">
                    <a:moveTo>
                      <a:pt x="20" y="4"/>
                    </a:moveTo>
                    <a:lnTo>
                      <a:pt x="20" y="4"/>
                    </a:lnTo>
                    <a:lnTo>
                      <a:pt x="0" y="46"/>
                    </a:lnTo>
                    <a:lnTo>
                      <a:pt x="13" y="53"/>
                    </a:lnTo>
                    <a:lnTo>
                      <a:pt x="34" y="11"/>
                    </a:lnTo>
                    <a:lnTo>
                      <a:pt x="34" y="6"/>
                    </a:lnTo>
                    <a:lnTo>
                      <a:pt x="31" y="1"/>
                    </a:lnTo>
                    <a:lnTo>
                      <a:pt x="25" y="0"/>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6" name="Freeform 1344">
                <a:extLst>
                  <a:ext uri="{FF2B5EF4-FFF2-40B4-BE49-F238E27FC236}">
                    <a16:creationId xmlns:a16="http://schemas.microsoft.com/office/drawing/2014/main" id="{F3404AA7-E9CB-49F4-9680-50D44857E7A5}"/>
                  </a:ext>
                </a:extLst>
              </p:cNvPr>
              <p:cNvSpPr>
                <a:spLocks/>
              </p:cNvSpPr>
              <p:nvPr/>
            </p:nvSpPr>
            <p:spPr bwMode="auto">
              <a:xfrm>
                <a:off x="2589" y="3223"/>
                <a:ext cx="18" cy="26"/>
              </a:xfrm>
              <a:custGeom>
                <a:avLst/>
                <a:gdLst>
                  <a:gd name="T0" fmla="*/ 0 w 37"/>
                  <a:gd name="T1" fmla="*/ 1 h 50"/>
                  <a:gd name="T2" fmla="*/ 0 w 37"/>
                  <a:gd name="T3" fmla="*/ 1 h 50"/>
                  <a:gd name="T4" fmla="*/ 0 w 37"/>
                  <a:gd name="T5" fmla="*/ 1 h 50"/>
                  <a:gd name="T6" fmla="*/ 0 w 37"/>
                  <a:gd name="T7" fmla="*/ 1 h 50"/>
                  <a:gd name="T8" fmla="*/ 0 w 37"/>
                  <a:gd name="T9" fmla="*/ 1 h 50"/>
                  <a:gd name="T10" fmla="*/ 0 w 37"/>
                  <a:gd name="T11" fmla="*/ 1 h 50"/>
                  <a:gd name="T12" fmla="*/ 0 w 37"/>
                  <a:gd name="T13" fmla="*/ 1 h 50"/>
                  <a:gd name="T14" fmla="*/ 0 w 37"/>
                  <a:gd name="T15" fmla="*/ 1 h 50"/>
                  <a:gd name="T16" fmla="*/ 0 w 37"/>
                  <a:gd name="T17" fmla="*/ 1 h 50"/>
                  <a:gd name="T18" fmla="*/ 0 w 37"/>
                  <a:gd name="T19" fmla="*/ 0 h 50"/>
                  <a:gd name="T20" fmla="*/ 0 w 37"/>
                  <a:gd name="T21" fmla="*/ 1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23" y="4"/>
                    </a:moveTo>
                    <a:lnTo>
                      <a:pt x="23" y="4"/>
                    </a:lnTo>
                    <a:lnTo>
                      <a:pt x="0" y="43"/>
                    </a:lnTo>
                    <a:lnTo>
                      <a:pt x="14" y="50"/>
                    </a:lnTo>
                    <a:lnTo>
                      <a:pt x="37" y="11"/>
                    </a:lnTo>
                    <a:lnTo>
                      <a:pt x="37" y="5"/>
                    </a:lnTo>
                    <a:lnTo>
                      <a:pt x="34" y="1"/>
                    </a:lnTo>
                    <a:lnTo>
                      <a:pt x="28" y="0"/>
                    </a:lnTo>
                    <a:lnTo>
                      <a:pt x="2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7" name="Freeform 1345">
                <a:extLst>
                  <a:ext uri="{FF2B5EF4-FFF2-40B4-BE49-F238E27FC236}">
                    <a16:creationId xmlns:a16="http://schemas.microsoft.com/office/drawing/2014/main" id="{1D6CFAF0-639E-4A75-BEA5-26184EDD3677}"/>
                  </a:ext>
                </a:extLst>
              </p:cNvPr>
              <p:cNvSpPr>
                <a:spLocks/>
              </p:cNvSpPr>
              <p:nvPr/>
            </p:nvSpPr>
            <p:spPr bwMode="auto">
              <a:xfrm>
                <a:off x="2600" y="3204"/>
                <a:ext cx="19" cy="25"/>
              </a:xfrm>
              <a:custGeom>
                <a:avLst/>
                <a:gdLst>
                  <a:gd name="T0" fmla="*/ 1 w 37"/>
                  <a:gd name="T1" fmla="*/ 0 h 51"/>
                  <a:gd name="T2" fmla="*/ 1 w 37"/>
                  <a:gd name="T3" fmla="*/ 0 h 51"/>
                  <a:gd name="T4" fmla="*/ 0 w 37"/>
                  <a:gd name="T5" fmla="*/ 0 h 51"/>
                  <a:gd name="T6" fmla="*/ 1 w 37"/>
                  <a:gd name="T7" fmla="*/ 0 h 51"/>
                  <a:gd name="T8" fmla="*/ 1 w 37"/>
                  <a:gd name="T9" fmla="*/ 0 h 51"/>
                  <a:gd name="T10" fmla="*/ 1 w 37"/>
                  <a:gd name="T11" fmla="*/ 0 h 51"/>
                  <a:gd name="T12" fmla="*/ 1 w 37"/>
                  <a:gd name="T13" fmla="*/ 0 h 51"/>
                  <a:gd name="T14" fmla="*/ 1 w 37"/>
                  <a:gd name="T15" fmla="*/ 0 h 51"/>
                  <a:gd name="T16" fmla="*/ 1 w 37"/>
                  <a:gd name="T17" fmla="*/ 0 h 51"/>
                  <a:gd name="T18" fmla="*/ 1 w 37"/>
                  <a:gd name="T19" fmla="*/ 0 h 51"/>
                  <a:gd name="T20" fmla="*/ 1 w 37"/>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1">
                    <a:moveTo>
                      <a:pt x="23" y="5"/>
                    </a:moveTo>
                    <a:lnTo>
                      <a:pt x="23" y="5"/>
                    </a:lnTo>
                    <a:lnTo>
                      <a:pt x="0" y="44"/>
                    </a:lnTo>
                    <a:lnTo>
                      <a:pt x="14" y="51"/>
                    </a:lnTo>
                    <a:lnTo>
                      <a:pt x="37" y="12"/>
                    </a:lnTo>
                    <a:lnTo>
                      <a:pt x="37" y="6"/>
                    </a:lnTo>
                    <a:lnTo>
                      <a:pt x="34" y="2"/>
                    </a:lnTo>
                    <a:lnTo>
                      <a:pt x="28" y="0"/>
                    </a:lnTo>
                    <a:lnTo>
                      <a:pt x="2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8" name="Freeform 1346">
                <a:extLst>
                  <a:ext uri="{FF2B5EF4-FFF2-40B4-BE49-F238E27FC236}">
                    <a16:creationId xmlns:a16="http://schemas.microsoft.com/office/drawing/2014/main" id="{08CBBCF3-EE56-4E9D-93C5-2315135F8B99}"/>
                  </a:ext>
                </a:extLst>
              </p:cNvPr>
              <p:cNvSpPr>
                <a:spLocks/>
              </p:cNvSpPr>
              <p:nvPr/>
            </p:nvSpPr>
            <p:spPr bwMode="auto">
              <a:xfrm>
                <a:off x="2612" y="3184"/>
                <a:ext cx="18" cy="25"/>
              </a:xfrm>
              <a:custGeom>
                <a:avLst/>
                <a:gdLst>
                  <a:gd name="T0" fmla="*/ 0 w 37"/>
                  <a:gd name="T1" fmla="*/ 0 h 51"/>
                  <a:gd name="T2" fmla="*/ 0 w 37"/>
                  <a:gd name="T3" fmla="*/ 0 h 51"/>
                  <a:gd name="T4" fmla="*/ 0 w 37"/>
                  <a:gd name="T5" fmla="*/ 0 h 51"/>
                  <a:gd name="T6" fmla="*/ 0 w 37"/>
                  <a:gd name="T7" fmla="*/ 0 h 51"/>
                  <a:gd name="T8" fmla="*/ 0 w 37"/>
                  <a:gd name="T9" fmla="*/ 0 h 51"/>
                  <a:gd name="T10" fmla="*/ 0 w 37"/>
                  <a:gd name="T11" fmla="*/ 0 h 51"/>
                  <a:gd name="T12" fmla="*/ 0 w 37"/>
                  <a:gd name="T13" fmla="*/ 0 h 51"/>
                  <a:gd name="T14" fmla="*/ 0 w 37"/>
                  <a:gd name="T15" fmla="*/ 0 h 51"/>
                  <a:gd name="T16" fmla="*/ 0 w 37"/>
                  <a:gd name="T17" fmla="*/ 0 h 51"/>
                  <a:gd name="T18" fmla="*/ 0 w 37"/>
                  <a:gd name="T19" fmla="*/ 0 h 51"/>
                  <a:gd name="T20" fmla="*/ 0 w 37"/>
                  <a:gd name="T21" fmla="*/ 0 h 51"/>
                  <a:gd name="T22" fmla="*/ 0 w 37"/>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1">
                    <a:moveTo>
                      <a:pt x="25" y="5"/>
                    </a:moveTo>
                    <a:lnTo>
                      <a:pt x="24" y="5"/>
                    </a:lnTo>
                    <a:lnTo>
                      <a:pt x="0" y="44"/>
                    </a:lnTo>
                    <a:lnTo>
                      <a:pt x="14" y="51"/>
                    </a:lnTo>
                    <a:lnTo>
                      <a:pt x="37" y="12"/>
                    </a:lnTo>
                    <a:lnTo>
                      <a:pt x="36" y="12"/>
                    </a:lnTo>
                    <a:lnTo>
                      <a:pt x="37" y="12"/>
                    </a:lnTo>
                    <a:lnTo>
                      <a:pt x="37" y="6"/>
                    </a:lnTo>
                    <a:lnTo>
                      <a:pt x="34" y="1"/>
                    </a:lnTo>
                    <a:lnTo>
                      <a:pt x="28" y="0"/>
                    </a:lnTo>
                    <a:lnTo>
                      <a:pt x="24" y="5"/>
                    </a:lnTo>
                    <a:lnTo>
                      <a:pt x="2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9" name="Freeform 1347">
                <a:extLst>
                  <a:ext uri="{FF2B5EF4-FFF2-40B4-BE49-F238E27FC236}">
                    <a16:creationId xmlns:a16="http://schemas.microsoft.com/office/drawing/2014/main" id="{C2D09684-A8F0-4299-BC50-C3FE5FBF13A5}"/>
                  </a:ext>
                </a:extLst>
              </p:cNvPr>
              <p:cNvSpPr>
                <a:spLocks/>
              </p:cNvSpPr>
              <p:nvPr/>
            </p:nvSpPr>
            <p:spPr bwMode="auto">
              <a:xfrm>
                <a:off x="2624" y="3166"/>
                <a:ext cx="19" cy="24"/>
              </a:xfrm>
              <a:custGeom>
                <a:avLst/>
                <a:gdLst>
                  <a:gd name="T0" fmla="*/ 1 w 38"/>
                  <a:gd name="T1" fmla="*/ 0 h 49"/>
                  <a:gd name="T2" fmla="*/ 1 w 38"/>
                  <a:gd name="T3" fmla="*/ 0 h 49"/>
                  <a:gd name="T4" fmla="*/ 0 w 38"/>
                  <a:gd name="T5" fmla="*/ 0 h 49"/>
                  <a:gd name="T6" fmla="*/ 1 w 38"/>
                  <a:gd name="T7" fmla="*/ 0 h 49"/>
                  <a:gd name="T8" fmla="*/ 1 w 38"/>
                  <a:gd name="T9" fmla="*/ 0 h 49"/>
                  <a:gd name="T10" fmla="*/ 1 w 38"/>
                  <a:gd name="T11" fmla="*/ 0 h 49"/>
                  <a:gd name="T12" fmla="*/ 1 w 38"/>
                  <a:gd name="T13" fmla="*/ 0 h 49"/>
                  <a:gd name="T14" fmla="*/ 1 w 38"/>
                  <a:gd name="T15" fmla="*/ 0 h 49"/>
                  <a:gd name="T16" fmla="*/ 1 w 38"/>
                  <a:gd name="T17" fmla="*/ 0 h 49"/>
                  <a:gd name="T18" fmla="*/ 1 w 38"/>
                  <a:gd name="T19" fmla="*/ 0 h 49"/>
                  <a:gd name="T20" fmla="*/ 1 w 38"/>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49">
                    <a:moveTo>
                      <a:pt x="25" y="3"/>
                    </a:moveTo>
                    <a:lnTo>
                      <a:pt x="25" y="3"/>
                    </a:lnTo>
                    <a:lnTo>
                      <a:pt x="0" y="42"/>
                    </a:lnTo>
                    <a:lnTo>
                      <a:pt x="11" y="49"/>
                    </a:lnTo>
                    <a:lnTo>
                      <a:pt x="37" y="10"/>
                    </a:lnTo>
                    <a:lnTo>
                      <a:pt x="38" y="5"/>
                    </a:lnTo>
                    <a:lnTo>
                      <a:pt x="34" y="0"/>
                    </a:lnTo>
                    <a:lnTo>
                      <a:pt x="30" y="0"/>
                    </a:lnTo>
                    <a:lnTo>
                      <a:pt x="2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0" name="Freeform 1348">
                <a:extLst>
                  <a:ext uri="{FF2B5EF4-FFF2-40B4-BE49-F238E27FC236}">
                    <a16:creationId xmlns:a16="http://schemas.microsoft.com/office/drawing/2014/main" id="{0A98DDF5-4C63-4341-98DD-4193EB8B543E}"/>
                  </a:ext>
                </a:extLst>
              </p:cNvPr>
              <p:cNvSpPr>
                <a:spLocks/>
              </p:cNvSpPr>
              <p:nvPr/>
            </p:nvSpPr>
            <p:spPr bwMode="auto">
              <a:xfrm>
                <a:off x="2637" y="3145"/>
                <a:ext cx="19" cy="25"/>
              </a:xfrm>
              <a:custGeom>
                <a:avLst/>
                <a:gdLst>
                  <a:gd name="T0" fmla="*/ 1 w 38"/>
                  <a:gd name="T1" fmla="*/ 0 h 51"/>
                  <a:gd name="T2" fmla="*/ 1 w 38"/>
                  <a:gd name="T3" fmla="*/ 0 h 51"/>
                  <a:gd name="T4" fmla="*/ 0 w 38"/>
                  <a:gd name="T5" fmla="*/ 0 h 51"/>
                  <a:gd name="T6" fmla="*/ 1 w 38"/>
                  <a:gd name="T7" fmla="*/ 0 h 51"/>
                  <a:gd name="T8" fmla="*/ 1 w 38"/>
                  <a:gd name="T9" fmla="*/ 0 h 51"/>
                  <a:gd name="T10" fmla="*/ 1 w 38"/>
                  <a:gd name="T11" fmla="*/ 0 h 51"/>
                  <a:gd name="T12" fmla="*/ 1 w 38"/>
                  <a:gd name="T13" fmla="*/ 0 h 51"/>
                  <a:gd name="T14" fmla="*/ 1 w 38"/>
                  <a:gd name="T15" fmla="*/ 0 h 51"/>
                  <a:gd name="T16" fmla="*/ 1 w 38"/>
                  <a:gd name="T17" fmla="*/ 0 h 51"/>
                  <a:gd name="T18" fmla="*/ 1 w 38"/>
                  <a:gd name="T19" fmla="*/ 0 h 51"/>
                  <a:gd name="T20" fmla="*/ 1 w 38"/>
                  <a:gd name="T21" fmla="*/ 0 h 51"/>
                  <a:gd name="T22" fmla="*/ 1 w 38"/>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51">
                    <a:moveTo>
                      <a:pt x="24" y="5"/>
                    </a:moveTo>
                    <a:lnTo>
                      <a:pt x="25" y="2"/>
                    </a:lnTo>
                    <a:lnTo>
                      <a:pt x="0" y="44"/>
                    </a:lnTo>
                    <a:lnTo>
                      <a:pt x="12" y="51"/>
                    </a:lnTo>
                    <a:lnTo>
                      <a:pt x="37" y="9"/>
                    </a:lnTo>
                    <a:lnTo>
                      <a:pt x="38" y="7"/>
                    </a:lnTo>
                    <a:lnTo>
                      <a:pt x="37" y="9"/>
                    </a:lnTo>
                    <a:lnTo>
                      <a:pt x="38" y="5"/>
                    </a:lnTo>
                    <a:lnTo>
                      <a:pt x="35" y="0"/>
                    </a:lnTo>
                    <a:lnTo>
                      <a:pt x="30" y="0"/>
                    </a:lnTo>
                    <a:lnTo>
                      <a:pt x="25" y="2"/>
                    </a:lnTo>
                    <a:lnTo>
                      <a:pt x="2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1" name="Freeform 1349">
                <a:extLst>
                  <a:ext uri="{FF2B5EF4-FFF2-40B4-BE49-F238E27FC236}">
                    <a16:creationId xmlns:a16="http://schemas.microsoft.com/office/drawing/2014/main" id="{8B250D4F-A7B6-4A96-889B-665AAF3E4FBA}"/>
                  </a:ext>
                </a:extLst>
              </p:cNvPr>
              <p:cNvSpPr>
                <a:spLocks/>
              </p:cNvSpPr>
              <p:nvPr/>
            </p:nvSpPr>
            <p:spPr bwMode="auto">
              <a:xfrm>
                <a:off x="2649" y="3119"/>
                <a:ext cx="13" cy="29"/>
              </a:xfrm>
              <a:custGeom>
                <a:avLst/>
                <a:gdLst>
                  <a:gd name="T0" fmla="*/ 0 w 27"/>
                  <a:gd name="T1" fmla="*/ 0 h 59"/>
                  <a:gd name="T2" fmla="*/ 0 w 27"/>
                  <a:gd name="T3" fmla="*/ 0 h 59"/>
                  <a:gd name="T4" fmla="*/ 0 w 27"/>
                  <a:gd name="T5" fmla="*/ 0 h 59"/>
                  <a:gd name="T6" fmla="*/ 0 w 27"/>
                  <a:gd name="T7" fmla="*/ 0 h 59"/>
                  <a:gd name="T8" fmla="*/ 0 w 27"/>
                  <a:gd name="T9" fmla="*/ 0 h 59"/>
                  <a:gd name="T10" fmla="*/ 0 w 27"/>
                  <a:gd name="T11" fmla="*/ 0 h 59"/>
                  <a:gd name="T12" fmla="*/ 0 w 27"/>
                  <a:gd name="T13" fmla="*/ 0 h 59"/>
                  <a:gd name="T14" fmla="*/ 0 w 27"/>
                  <a:gd name="T15" fmla="*/ 0 h 59"/>
                  <a:gd name="T16" fmla="*/ 0 w 27"/>
                  <a:gd name="T17" fmla="*/ 0 h 59"/>
                  <a:gd name="T18" fmla="*/ 0 w 27"/>
                  <a:gd name="T19" fmla="*/ 0 h 59"/>
                  <a:gd name="T20" fmla="*/ 0 w 27"/>
                  <a:gd name="T21" fmla="*/ 0 h 59"/>
                  <a:gd name="T22" fmla="*/ 0 w 27"/>
                  <a:gd name="T23" fmla="*/ 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59">
                    <a:moveTo>
                      <a:pt x="11" y="7"/>
                    </a:moveTo>
                    <a:lnTo>
                      <a:pt x="12" y="6"/>
                    </a:lnTo>
                    <a:lnTo>
                      <a:pt x="0" y="57"/>
                    </a:lnTo>
                    <a:lnTo>
                      <a:pt x="14" y="59"/>
                    </a:lnTo>
                    <a:lnTo>
                      <a:pt x="26" y="8"/>
                    </a:lnTo>
                    <a:lnTo>
                      <a:pt x="27" y="7"/>
                    </a:lnTo>
                    <a:lnTo>
                      <a:pt x="26" y="8"/>
                    </a:lnTo>
                    <a:lnTo>
                      <a:pt x="24" y="2"/>
                    </a:lnTo>
                    <a:lnTo>
                      <a:pt x="20" y="0"/>
                    </a:lnTo>
                    <a:lnTo>
                      <a:pt x="14" y="1"/>
                    </a:lnTo>
                    <a:lnTo>
                      <a:pt x="12" y="6"/>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2" name="Freeform 1350">
                <a:extLst>
                  <a:ext uri="{FF2B5EF4-FFF2-40B4-BE49-F238E27FC236}">
                    <a16:creationId xmlns:a16="http://schemas.microsoft.com/office/drawing/2014/main" id="{B09D3497-31DA-4BD5-AEDB-B784453B5FC7}"/>
                  </a:ext>
                </a:extLst>
              </p:cNvPr>
              <p:cNvSpPr>
                <a:spLocks/>
              </p:cNvSpPr>
              <p:nvPr/>
            </p:nvSpPr>
            <p:spPr bwMode="auto">
              <a:xfrm>
                <a:off x="2654" y="3083"/>
                <a:ext cx="8" cy="40"/>
              </a:xfrm>
              <a:custGeom>
                <a:avLst/>
                <a:gdLst>
                  <a:gd name="T0" fmla="*/ 1 w 16"/>
                  <a:gd name="T1" fmla="*/ 1 h 79"/>
                  <a:gd name="T2" fmla="*/ 0 w 16"/>
                  <a:gd name="T3" fmla="*/ 1 h 79"/>
                  <a:gd name="T4" fmla="*/ 0 w 16"/>
                  <a:gd name="T5" fmla="*/ 1 h 79"/>
                  <a:gd name="T6" fmla="*/ 1 w 16"/>
                  <a:gd name="T7" fmla="*/ 1 h 79"/>
                  <a:gd name="T8" fmla="*/ 1 w 16"/>
                  <a:gd name="T9" fmla="*/ 1 h 79"/>
                  <a:gd name="T10" fmla="*/ 1 w 16"/>
                  <a:gd name="T11" fmla="*/ 1 h 79"/>
                  <a:gd name="T12" fmla="*/ 1 w 16"/>
                  <a:gd name="T13" fmla="*/ 1 h 79"/>
                  <a:gd name="T14" fmla="*/ 1 w 16"/>
                  <a:gd name="T15" fmla="*/ 1 h 79"/>
                  <a:gd name="T16" fmla="*/ 1 w 16"/>
                  <a:gd name="T17" fmla="*/ 0 h 79"/>
                  <a:gd name="T18" fmla="*/ 1 w 16"/>
                  <a:gd name="T19" fmla="*/ 1 h 79"/>
                  <a:gd name="T20" fmla="*/ 0 w 16"/>
                  <a:gd name="T21" fmla="*/ 1 h 79"/>
                  <a:gd name="T22" fmla="*/ 1 w 16"/>
                  <a:gd name="T23" fmla="*/ 1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79">
                    <a:moveTo>
                      <a:pt x="1" y="9"/>
                    </a:moveTo>
                    <a:lnTo>
                      <a:pt x="0" y="8"/>
                    </a:lnTo>
                    <a:lnTo>
                      <a:pt x="0" y="79"/>
                    </a:lnTo>
                    <a:lnTo>
                      <a:pt x="16" y="79"/>
                    </a:lnTo>
                    <a:lnTo>
                      <a:pt x="16" y="8"/>
                    </a:lnTo>
                    <a:lnTo>
                      <a:pt x="15" y="6"/>
                    </a:lnTo>
                    <a:lnTo>
                      <a:pt x="16" y="8"/>
                    </a:lnTo>
                    <a:lnTo>
                      <a:pt x="13" y="2"/>
                    </a:lnTo>
                    <a:lnTo>
                      <a:pt x="8" y="0"/>
                    </a:lnTo>
                    <a:lnTo>
                      <a:pt x="2" y="2"/>
                    </a:lnTo>
                    <a:lnTo>
                      <a:pt x="0" y="8"/>
                    </a:ln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3" name="Freeform 1351">
                <a:extLst>
                  <a:ext uri="{FF2B5EF4-FFF2-40B4-BE49-F238E27FC236}">
                    <a16:creationId xmlns:a16="http://schemas.microsoft.com/office/drawing/2014/main" id="{19DF3E1A-9335-475C-9EF9-E5F99D073D5C}"/>
                  </a:ext>
                </a:extLst>
              </p:cNvPr>
              <p:cNvSpPr>
                <a:spLocks/>
              </p:cNvSpPr>
              <p:nvPr/>
            </p:nvSpPr>
            <p:spPr bwMode="auto">
              <a:xfrm>
                <a:off x="2647" y="3048"/>
                <a:ext cx="14" cy="39"/>
              </a:xfrm>
              <a:custGeom>
                <a:avLst/>
                <a:gdLst>
                  <a:gd name="T0" fmla="*/ 1 w 28"/>
                  <a:gd name="T1" fmla="*/ 0 h 80"/>
                  <a:gd name="T2" fmla="*/ 0 w 28"/>
                  <a:gd name="T3" fmla="*/ 0 h 80"/>
                  <a:gd name="T4" fmla="*/ 1 w 28"/>
                  <a:gd name="T5" fmla="*/ 0 h 80"/>
                  <a:gd name="T6" fmla="*/ 1 w 28"/>
                  <a:gd name="T7" fmla="*/ 0 h 80"/>
                  <a:gd name="T8" fmla="*/ 1 w 28"/>
                  <a:gd name="T9" fmla="*/ 0 h 80"/>
                  <a:gd name="T10" fmla="*/ 1 w 28"/>
                  <a:gd name="T11" fmla="*/ 0 h 80"/>
                  <a:gd name="T12" fmla="*/ 1 w 28"/>
                  <a:gd name="T13" fmla="*/ 0 h 80"/>
                  <a:gd name="T14" fmla="*/ 1 w 28"/>
                  <a:gd name="T15" fmla="*/ 0 h 80"/>
                  <a:gd name="T16" fmla="*/ 1 w 28"/>
                  <a:gd name="T17" fmla="*/ 0 h 80"/>
                  <a:gd name="T18" fmla="*/ 1 w 28"/>
                  <a:gd name="T19" fmla="*/ 0 h 80"/>
                  <a:gd name="T20" fmla="*/ 0 w 28"/>
                  <a:gd name="T21" fmla="*/ 0 h 80"/>
                  <a:gd name="T22" fmla="*/ 1 w 28"/>
                  <a:gd name="T23" fmla="*/ 0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80">
                    <a:moveTo>
                      <a:pt x="1" y="11"/>
                    </a:moveTo>
                    <a:lnTo>
                      <a:pt x="0" y="8"/>
                    </a:lnTo>
                    <a:lnTo>
                      <a:pt x="14" y="80"/>
                    </a:lnTo>
                    <a:lnTo>
                      <a:pt x="28" y="77"/>
                    </a:lnTo>
                    <a:lnTo>
                      <a:pt x="14" y="6"/>
                    </a:lnTo>
                    <a:lnTo>
                      <a:pt x="13" y="4"/>
                    </a:lnTo>
                    <a:lnTo>
                      <a:pt x="14" y="6"/>
                    </a:lnTo>
                    <a:lnTo>
                      <a:pt x="11" y="1"/>
                    </a:lnTo>
                    <a:lnTo>
                      <a:pt x="6" y="0"/>
                    </a:lnTo>
                    <a:lnTo>
                      <a:pt x="1" y="3"/>
                    </a:lnTo>
                    <a:lnTo>
                      <a:pt x="0" y="8"/>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4" name="Freeform 1352">
                <a:extLst>
                  <a:ext uri="{FF2B5EF4-FFF2-40B4-BE49-F238E27FC236}">
                    <a16:creationId xmlns:a16="http://schemas.microsoft.com/office/drawing/2014/main" id="{FD19F27E-2AD5-4DBF-8257-CBCB8C9E491B}"/>
                  </a:ext>
                </a:extLst>
              </p:cNvPr>
              <p:cNvSpPr>
                <a:spLocks/>
              </p:cNvSpPr>
              <p:nvPr/>
            </p:nvSpPr>
            <p:spPr bwMode="auto">
              <a:xfrm>
                <a:off x="2631" y="3022"/>
                <a:ext cx="23" cy="31"/>
              </a:xfrm>
              <a:custGeom>
                <a:avLst/>
                <a:gdLst>
                  <a:gd name="T0" fmla="*/ 1 w 45"/>
                  <a:gd name="T1" fmla="*/ 0 h 63"/>
                  <a:gd name="T2" fmla="*/ 1 w 45"/>
                  <a:gd name="T3" fmla="*/ 0 h 63"/>
                  <a:gd name="T4" fmla="*/ 1 w 45"/>
                  <a:gd name="T5" fmla="*/ 0 h 63"/>
                  <a:gd name="T6" fmla="*/ 1 w 45"/>
                  <a:gd name="T7" fmla="*/ 0 h 63"/>
                  <a:gd name="T8" fmla="*/ 1 w 45"/>
                  <a:gd name="T9" fmla="*/ 0 h 63"/>
                  <a:gd name="T10" fmla="*/ 1 w 45"/>
                  <a:gd name="T11" fmla="*/ 0 h 63"/>
                  <a:gd name="T12" fmla="*/ 1 w 45"/>
                  <a:gd name="T13" fmla="*/ 0 h 63"/>
                  <a:gd name="T14" fmla="*/ 1 w 45"/>
                  <a:gd name="T15" fmla="*/ 0 h 63"/>
                  <a:gd name="T16" fmla="*/ 1 w 45"/>
                  <a:gd name="T17" fmla="*/ 0 h 63"/>
                  <a:gd name="T18" fmla="*/ 0 w 45"/>
                  <a:gd name="T19" fmla="*/ 0 h 63"/>
                  <a:gd name="T20" fmla="*/ 1 w 45"/>
                  <a:gd name="T21" fmla="*/ 0 h 63"/>
                  <a:gd name="T22" fmla="*/ 1 w 45"/>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63">
                    <a:moveTo>
                      <a:pt x="1" y="11"/>
                    </a:moveTo>
                    <a:lnTo>
                      <a:pt x="1" y="10"/>
                    </a:lnTo>
                    <a:lnTo>
                      <a:pt x="33" y="63"/>
                    </a:lnTo>
                    <a:lnTo>
                      <a:pt x="45" y="56"/>
                    </a:lnTo>
                    <a:lnTo>
                      <a:pt x="12" y="3"/>
                    </a:lnTo>
                    <a:lnTo>
                      <a:pt x="12" y="2"/>
                    </a:lnTo>
                    <a:lnTo>
                      <a:pt x="12" y="3"/>
                    </a:lnTo>
                    <a:lnTo>
                      <a:pt x="8" y="0"/>
                    </a:lnTo>
                    <a:lnTo>
                      <a:pt x="3" y="0"/>
                    </a:lnTo>
                    <a:lnTo>
                      <a:pt x="0" y="5"/>
                    </a:lnTo>
                    <a:lnTo>
                      <a:pt x="1" y="10"/>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5" name="Freeform 1353">
                <a:extLst>
                  <a:ext uri="{FF2B5EF4-FFF2-40B4-BE49-F238E27FC236}">
                    <a16:creationId xmlns:a16="http://schemas.microsoft.com/office/drawing/2014/main" id="{3DC81F68-3A6D-40AC-A959-B6F80C1D0590}"/>
                  </a:ext>
                </a:extLst>
              </p:cNvPr>
              <p:cNvSpPr>
                <a:spLocks/>
              </p:cNvSpPr>
              <p:nvPr/>
            </p:nvSpPr>
            <p:spPr bwMode="auto">
              <a:xfrm>
                <a:off x="2621" y="3010"/>
                <a:ext cx="17" cy="17"/>
              </a:xfrm>
              <a:custGeom>
                <a:avLst/>
                <a:gdLst>
                  <a:gd name="T0" fmla="*/ 1 w 33"/>
                  <a:gd name="T1" fmla="*/ 0 h 35"/>
                  <a:gd name="T2" fmla="*/ 1 w 33"/>
                  <a:gd name="T3" fmla="*/ 0 h 35"/>
                  <a:gd name="T4" fmla="*/ 1 w 33"/>
                  <a:gd name="T5" fmla="*/ 0 h 35"/>
                  <a:gd name="T6" fmla="*/ 1 w 33"/>
                  <a:gd name="T7" fmla="*/ 0 h 35"/>
                  <a:gd name="T8" fmla="*/ 1 w 33"/>
                  <a:gd name="T9" fmla="*/ 0 h 35"/>
                  <a:gd name="T10" fmla="*/ 1 w 33"/>
                  <a:gd name="T11" fmla="*/ 0 h 35"/>
                  <a:gd name="T12" fmla="*/ 1 w 33"/>
                  <a:gd name="T13" fmla="*/ 0 h 35"/>
                  <a:gd name="T14" fmla="*/ 1 w 33"/>
                  <a:gd name="T15" fmla="*/ 0 h 35"/>
                  <a:gd name="T16" fmla="*/ 1 w 33"/>
                  <a:gd name="T17" fmla="*/ 0 h 35"/>
                  <a:gd name="T18" fmla="*/ 0 w 33"/>
                  <a:gd name="T19" fmla="*/ 0 h 35"/>
                  <a:gd name="T20" fmla="*/ 1 w 33"/>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5">
                    <a:moveTo>
                      <a:pt x="1" y="12"/>
                    </a:moveTo>
                    <a:lnTo>
                      <a:pt x="1" y="12"/>
                    </a:lnTo>
                    <a:lnTo>
                      <a:pt x="22" y="35"/>
                    </a:lnTo>
                    <a:lnTo>
                      <a:pt x="33" y="26"/>
                    </a:lnTo>
                    <a:lnTo>
                      <a:pt x="13" y="3"/>
                    </a:lnTo>
                    <a:lnTo>
                      <a:pt x="8" y="0"/>
                    </a:lnTo>
                    <a:lnTo>
                      <a:pt x="2" y="1"/>
                    </a:lnTo>
                    <a:lnTo>
                      <a:pt x="0" y="6"/>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6" name="Freeform 1354">
                <a:extLst>
                  <a:ext uri="{FF2B5EF4-FFF2-40B4-BE49-F238E27FC236}">
                    <a16:creationId xmlns:a16="http://schemas.microsoft.com/office/drawing/2014/main" id="{F5688EB2-AFE9-46FA-855E-95F9726C2B9B}"/>
                  </a:ext>
                </a:extLst>
              </p:cNvPr>
              <p:cNvSpPr>
                <a:spLocks/>
              </p:cNvSpPr>
              <p:nvPr/>
            </p:nvSpPr>
            <p:spPr bwMode="auto">
              <a:xfrm>
                <a:off x="2608" y="2995"/>
                <a:ext cx="19" cy="20"/>
              </a:xfrm>
              <a:custGeom>
                <a:avLst/>
                <a:gdLst>
                  <a:gd name="T0" fmla="*/ 1 w 38"/>
                  <a:gd name="T1" fmla="*/ 0 h 42"/>
                  <a:gd name="T2" fmla="*/ 1 w 38"/>
                  <a:gd name="T3" fmla="*/ 0 h 42"/>
                  <a:gd name="T4" fmla="*/ 1 w 38"/>
                  <a:gd name="T5" fmla="*/ 0 h 42"/>
                  <a:gd name="T6" fmla="*/ 1 w 38"/>
                  <a:gd name="T7" fmla="*/ 0 h 42"/>
                  <a:gd name="T8" fmla="*/ 1 w 38"/>
                  <a:gd name="T9" fmla="*/ 0 h 42"/>
                  <a:gd name="T10" fmla="*/ 1 w 38"/>
                  <a:gd name="T11" fmla="*/ 0 h 42"/>
                  <a:gd name="T12" fmla="*/ 1 w 38"/>
                  <a:gd name="T13" fmla="*/ 0 h 42"/>
                  <a:gd name="T14" fmla="*/ 1 w 38"/>
                  <a:gd name="T15" fmla="*/ 0 h 42"/>
                  <a:gd name="T16" fmla="*/ 1 w 38"/>
                  <a:gd name="T17" fmla="*/ 0 h 42"/>
                  <a:gd name="T18" fmla="*/ 0 w 38"/>
                  <a:gd name="T19" fmla="*/ 0 h 42"/>
                  <a:gd name="T20" fmla="*/ 1 w 38"/>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42">
                    <a:moveTo>
                      <a:pt x="1" y="12"/>
                    </a:moveTo>
                    <a:lnTo>
                      <a:pt x="1" y="12"/>
                    </a:lnTo>
                    <a:lnTo>
                      <a:pt x="26" y="42"/>
                    </a:lnTo>
                    <a:lnTo>
                      <a:pt x="38" y="33"/>
                    </a:lnTo>
                    <a:lnTo>
                      <a:pt x="12" y="3"/>
                    </a:lnTo>
                    <a:lnTo>
                      <a:pt x="8" y="0"/>
                    </a:lnTo>
                    <a:lnTo>
                      <a:pt x="2" y="1"/>
                    </a:lnTo>
                    <a:lnTo>
                      <a:pt x="0" y="6"/>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7" name="Freeform 1355">
                <a:extLst>
                  <a:ext uri="{FF2B5EF4-FFF2-40B4-BE49-F238E27FC236}">
                    <a16:creationId xmlns:a16="http://schemas.microsoft.com/office/drawing/2014/main" id="{29DAFF70-957B-4DA0-8A2C-A69A40ACF45D}"/>
                  </a:ext>
                </a:extLst>
              </p:cNvPr>
              <p:cNvSpPr>
                <a:spLocks/>
              </p:cNvSpPr>
              <p:nvPr/>
            </p:nvSpPr>
            <p:spPr bwMode="auto">
              <a:xfrm>
                <a:off x="2596" y="2977"/>
                <a:ext cx="19" cy="23"/>
              </a:xfrm>
              <a:custGeom>
                <a:avLst/>
                <a:gdLst>
                  <a:gd name="T0" fmla="*/ 1 w 38"/>
                  <a:gd name="T1" fmla="*/ 1 h 46"/>
                  <a:gd name="T2" fmla="*/ 1 w 38"/>
                  <a:gd name="T3" fmla="*/ 1 h 46"/>
                  <a:gd name="T4" fmla="*/ 1 w 38"/>
                  <a:gd name="T5" fmla="*/ 1 h 46"/>
                  <a:gd name="T6" fmla="*/ 1 w 38"/>
                  <a:gd name="T7" fmla="*/ 1 h 46"/>
                  <a:gd name="T8" fmla="*/ 1 w 38"/>
                  <a:gd name="T9" fmla="*/ 1 h 46"/>
                  <a:gd name="T10" fmla="*/ 1 w 38"/>
                  <a:gd name="T11" fmla="*/ 1 h 46"/>
                  <a:gd name="T12" fmla="*/ 1 w 38"/>
                  <a:gd name="T13" fmla="*/ 1 h 46"/>
                  <a:gd name="T14" fmla="*/ 1 w 38"/>
                  <a:gd name="T15" fmla="*/ 0 h 46"/>
                  <a:gd name="T16" fmla="*/ 1 w 38"/>
                  <a:gd name="T17" fmla="*/ 1 h 46"/>
                  <a:gd name="T18" fmla="*/ 0 w 38"/>
                  <a:gd name="T19" fmla="*/ 1 h 46"/>
                  <a:gd name="T20" fmla="*/ 1 w 38"/>
                  <a:gd name="T21" fmla="*/ 1 h 46"/>
                  <a:gd name="T22" fmla="*/ 1 w 38"/>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46">
                    <a:moveTo>
                      <a:pt x="1" y="10"/>
                    </a:moveTo>
                    <a:lnTo>
                      <a:pt x="1" y="11"/>
                    </a:lnTo>
                    <a:lnTo>
                      <a:pt x="27" y="46"/>
                    </a:lnTo>
                    <a:lnTo>
                      <a:pt x="38" y="37"/>
                    </a:lnTo>
                    <a:lnTo>
                      <a:pt x="13" y="2"/>
                    </a:lnTo>
                    <a:lnTo>
                      <a:pt x="13" y="3"/>
                    </a:lnTo>
                    <a:lnTo>
                      <a:pt x="13" y="2"/>
                    </a:lnTo>
                    <a:lnTo>
                      <a:pt x="8" y="0"/>
                    </a:lnTo>
                    <a:lnTo>
                      <a:pt x="3" y="1"/>
                    </a:lnTo>
                    <a:lnTo>
                      <a:pt x="0" y="5"/>
                    </a:lnTo>
                    <a:lnTo>
                      <a:pt x="1" y="11"/>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8" name="Freeform 1356">
                <a:extLst>
                  <a:ext uri="{FF2B5EF4-FFF2-40B4-BE49-F238E27FC236}">
                    <a16:creationId xmlns:a16="http://schemas.microsoft.com/office/drawing/2014/main" id="{22A71D14-4878-40D9-9F13-F8C354424FF7}"/>
                  </a:ext>
                </a:extLst>
              </p:cNvPr>
              <p:cNvSpPr>
                <a:spLocks/>
              </p:cNvSpPr>
              <p:nvPr/>
            </p:nvSpPr>
            <p:spPr bwMode="auto">
              <a:xfrm>
                <a:off x="2582" y="2957"/>
                <a:ext cx="20" cy="26"/>
              </a:xfrm>
              <a:custGeom>
                <a:avLst/>
                <a:gdLst>
                  <a:gd name="T0" fmla="*/ 1 w 40"/>
                  <a:gd name="T1" fmla="*/ 1 h 51"/>
                  <a:gd name="T2" fmla="*/ 1 w 40"/>
                  <a:gd name="T3" fmla="*/ 1 h 51"/>
                  <a:gd name="T4" fmla="*/ 1 w 40"/>
                  <a:gd name="T5" fmla="*/ 1 h 51"/>
                  <a:gd name="T6" fmla="*/ 1 w 40"/>
                  <a:gd name="T7" fmla="*/ 1 h 51"/>
                  <a:gd name="T8" fmla="*/ 1 w 40"/>
                  <a:gd name="T9" fmla="*/ 1 h 51"/>
                  <a:gd name="T10" fmla="*/ 1 w 40"/>
                  <a:gd name="T11" fmla="*/ 1 h 51"/>
                  <a:gd name="T12" fmla="*/ 1 w 40"/>
                  <a:gd name="T13" fmla="*/ 1 h 51"/>
                  <a:gd name="T14" fmla="*/ 1 w 40"/>
                  <a:gd name="T15" fmla="*/ 0 h 51"/>
                  <a:gd name="T16" fmla="*/ 1 w 40"/>
                  <a:gd name="T17" fmla="*/ 0 h 51"/>
                  <a:gd name="T18" fmla="*/ 0 w 40"/>
                  <a:gd name="T19" fmla="*/ 1 h 51"/>
                  <a:gd name="T20" fmla="*/ 1 w 40"/>
                  <a:gd name="T21" fmla="*/ 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1">
                    <a:moveTo>
                      <a:pt x="1" y="10"/>
                    </a:moveTo>
                    <a:lnTo>
                      <a:pt x="1" y="10"/>
                    </a:lnTo>
                    <a:lnTo>
                      <a:pt x="28" y="51"/>
                    </a:lnTo>
                    <a:lnTo>
                      <a:pt x="40" y="44"/>
                    </a:lnTo>
                    <a:lnTo>
                      <a:pt x="12" y="3"/>
                    </a:lnTo>
                    <a:lnTo>
                      <a:pt x="8" y="0"/>
                    </a:lnTo>
                    <a:lnTo>
                      <a:pt x="3" y="0"/>
                    </a:lnTo>
                    <a:lnTo>
                      <a:pt x="0" y="5"/>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9" name="Freeform 1357">
                <a:extLst>
                  <a:ext uri="{FF2B5EF4-FFF2-40B4-BE49-F238E27FC236}">
                    <a16:creationId xmlns:a16="http://schemas.microsoft.com/office/drawing/2014/main" id="{C4205710-BE72-425B-8291-CE2C084DAD12}"/>
                  </a:ext>
                </a:extLst>
              </p:cNvPr>
              <p:cNvSpPr>
                <a:spLocks/>
              </p:cNvSpPr>
              <p:nvPr/>
            </p:nvSpPr>
            <p:spPr bwMode="auto">
              <a:xfrm>
                <a:off x="2568" y="2936"/>
                <a:ext cx="20" cy="26"/>
              </a:xfrm>
              <a:custGeom>
                <a:avLst/>
                <a:gdLst>
                  <a:gd name="T0" fmla="*/ 1 w 40"/>
                  <a:gd name="T1" fmla="*/ 1 h 51"/>
                  <a:gd name="T2" fmla="*/ 1 w 40"/>
                  <a:gd name="T3" fmla="*/ 1 h 51"/>
                  <a:gd name="T4" fmla="*/ 1 w 40"/>
                  <a:gd name="T5" fmla="*/ 1 h 51"/>
                  <a:gd name="T6" fmla="*/ 1 w 40"/>
                  <a:gd name="T7" fmla="*/ 1 h 51"/>
                  <a:gd name="T8" fmla="*/ 1 w 40"/>
                  <a:gd name="T9" fmla="*/ 1 h 51"/>
                  <a:gd name="T10" fmla="*/ 1 w 40"/>
                  <a:gd name="T11" fmla="*/ 1 h 51"/>
                  <a:gd name="T12" fmla="*/ 1 w 40"/>
                  <a:gd name="T13" fmla="*/ 1 h 51"/>
                  <a:gd name="T14" fmla="*/ 1 w 40"/>
                  <a:gd name="T15" fmla="*/ 0 h 51"/>
                  <a:gd name="T16" fmla="*/ 1 w 40"/>
                  <a:gd name="T17" fmla="*/ 0 h 51"/>
                  <a:gd name="T18" fmla="*/ 0 w 40"/>
                  <a:gd name="T19" fmla="*/ 1 h 51"/>
                  <a:gd name="T20" fmla="*/ 1 w 40"/>
                  <a:gd name="T21" fmla="*/ 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1">
                    <a:moveTo>
                      <a:pt x="1" y="9"/>
                    </a:moveTo>
                    <a:lnTo>
                      <a:pt x="1" y="9"/>
                    </a:lnTo>
                    <a:lnTo>
                      <a:pt x="29" y="51"/>
                    </a:lnTo>
                    <a:lnTo>
                      <a:pt x="40" y="44"/>
                    </a:lnTo>
                    <a:lnTo>
                      <a:pt x="13" y="2"/>
                    </a:lnTo>
                    <a:lnTo>
                      <a:pt x="8" y="0"/>
                    </a:lnTo>
                    <a:lnTo>
                      <a:pt x="3" y="0"/>
                    </a:lnTo>
                    <a:lnTo>
                      <a:pt x="0" y="5"/>
                    </a:ln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0" name="Freeform 1358">
                <a:extLst>
                  <a:ext uri="{FF2B5EF4-FFF2-40B4-BE49-F238E27FC236}">
                    <a16:creationId xmlns:a16="http://schemas.microsoft.com/office/drawing/2014/main" id="{3EA3AE9B-5C87-4FC3-92CE-A177F57A1C30}"/>
                  </a:ext>
                </a:extLst>
              </p:cNvPr>
              <p:cNvSpPr>
                <a:spLocks/>
              </p:cNvSpPr>
              <p:nvPr/>
            </p:nvSpPr>
            <p:spPr bwMode="auto">
              <a:xfrm>
                <a:off x="2553" y="2913"/>
                <a:ext cx="21" cy="28"/>
              </a:xfrm>
              <a:custGeom>
                <a:avLst/>
                <a:gdLst>
                  <a:gd name="T0" fmla="*/ 0 w 43"/>
                  <a:gd name="T1" fmla="*/ 1 h 55"/>
                  <a:gd name="T2" fmla="*/ 0 w 43"/>
                  <a:gd name="T3" fmla="*/ 1 h 55"/>
                  <a:gd name="T4" fmla="*/ 0 w 43"/>
                  <a:gd name="T5" fmla="*/ 1 h 55"/>
                  <a:gd name="T6" fmla="*/ 0 w 43"/>
                  <a:gd name="T7" fmla="*/ 1 h 55"/>
                  <a:gd name="T8" fmla="*/ 0 w 43"/>
                  <a:gd name="T9" fmla="*/ 1 h 55"/>
                  <a:gd name="T10" fmla="*/ 0 w 43"/>
                  <a:gd name="T11" fmla="*/ 1 h 55"/>
                  <a:gd name="T12" fmla="*/ 0 w 43"/>
                  <a:gd name="T13" fmla="*/ 1 h 55"/>
                  <a:gd name="T14" fmla="*/ 0 w 43"/>
                  <a:gd name="T15" fmla="*/ 0 h 55"/>
                  <a:gd name="T16" fmla="*/ 0 w 43"/>
                  <a:gd name="T17" fmla="*/ 0 h 55"/>
                  <a:gd name="T18" fmla="*/ 0 w 43"/>
                  <a:gd name="T19" fmla="*/ 1 h 55"/>
                  <a:gd name="T20" fmla="*/ 0 w 43"/>
                  <a:gd name="T21" fmla="*/ 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55">
                    <a:moveTo>
                      <a:pt x="1" y="9"/>
                    </a:moveTo>
                    <a:lnTo>
                      <a:pt x="1" y="9"/>
                    </a:lnTo>
                    <a:lnTo>
                      <a:pt x="31" y="55"/>
                    </a:lnTo>
                    <a:lnTo>
                      <a:pt x="43" y="48"/>
                    </a:lnTo>
                    <a:lnTo>
                      <a:pt x="13" y="2"/>
                    </a:lnTo>
                    <a:lnTo>
                      <a:pt x="8" y="0"/>
                    </a:lnTo>
                    <a:lnTo>
                      <a:pt x="3" y="0"/>
                    </a:lnTo>
                    <a:lnTo>
                      <a:pt x="0" y="4"/>
                    </a:ln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1" name="Freeform 1359">
                <a:extLst>
                  <a:ext uri="{FF2B5EF4-FFF2-40B4-BE49-F238E27FC236}">
                    <a16:creationId xmlns:a16="http://schemas.microsoft.com/office/drawing/2014/main" id="{58BAB900-77FA-4013-A4DA-EAE57F52B040}"/>
                  </a:ext>
                </a:extLst>
              </p:cNvPr>
              <p:cNvSpPr>
                <a:spLocks/>
              </p:cNvSpPr>
              <p:nvPr/>
            </p:nvSpPr>
            <p:spPr bwMode="auto">
              <a:xfrm>
                <a:off x="2537" y="2889"/>
                <a:ext cx="22" cy="29"/>
              </a:xfrm>
              <a:custGeom>
                <a:avLst/>
                <a:gdLst>
                  <a:gd name="T0" fmla="*/ 0 w 45"/>
                  <a:gd name="T1" fmla="*/ 1 h 58"/>
                  <a:gd name="T2" fmla="*/ 0 w 45"/>
                  <a:gd name="T3" fmla="*/ 1 h 58"/>
                  <a:gd name="T4" fmla="*/ 0 w 45"/>
                  <a:gd name="T5" fmla="*/ 1 h 58"/>
                  <a:gd name="T6" fmla="*/ 0 w 45"/>
                  <a:gd name="T7" fmla="*/ 1 h 58"/>
                  <a:gd name="T8" fmla="*/ 0 w 45"/>
                  <a:gd name="T9" fmla="*/ 1 h 58"/>
                  <a:gd name="T10" fmla="*/ 0 w 45"/>
                  <a:gd name="T11" fmla="*/ 1 h 58"/>
                  <a:gd name="T12" fmla="*/ 0 w 45"/>
                  <a:gd name="T13" fmla="*/ 1 h 58"/>
                  <a:gd name="T14" fmla="*/ 0 w 45"/>
                  <a:gd name="T15" fmla="*/ 0 h 58"/>
                  <a:gd name="T16" fmla="*/ 0 w 45"/>
                  <a:gd name="T17" fmla="*/ 0 h 58"/>
                  <a:gd name="T18" fmla="*/ 0 w 45"/>
                  <a:gd name="T19" fmla="*/ 1 h 58"/>
                  <a:gd name="T20" fmla="*/ 0 w 45"/>
                  <a:gd name="T21" fmla="*/ 1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8">
                    <a:moveTo>
                      <a:pt x="1" y="10"/>
                    </a:moveTo>
                    <a:lnTo>
                      <a:pt x="1" y="10"/>
                    </a:lnTo>
                    <a:lnTo>
                      <a:pt x="33" y="58"/>
                    </a:lnTo>
                    <a:lnTo>
                      <a:pt x="45" y="51"/>
                    </a:lnTo>
                    <a:lnTo>
                      <a:pt x="12" y="3"/>
                    </a:lnTo>
                    <a:lnTo>
                      <a:pt x="8" y="0"/>
                    </a:lnTo>
                    <a:lnTo>
                      <a:pt x="3" y="0"/>
                    </a:lnTo>
                    <a:lnTo>
                      <a:pt x="0" y="5"/>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2" name="Freeform 1360">
                <a:extLst>
                  <a:ext uri="{FF2B5EF4-FFF2-40B4-BE49-F238E27FC236}">
                    <a16:creationId xmlns:a16="http://schemas.microsoft.com/office/drawing/2014/main" id="{A5B0E2DC-0D88-4BF0-B804-358B5D3E745C}"/>
                  </a:ext>
                </a:extLst>
              </p:cNvPr>
              <p:cNvSpPr>
                <a:spLocks/>
              </p:cNvSpPr>
              <p:nvPr/>
            </p:nvSpPr>
            <p:spPr bwMode="auto">
              <a:xfrm>
                <a:off x="2522" y="2865"/>
                <a:ext cx="21" cy="29"/>
              </a:xfrm>
              <a:custGeom>
                <a:avLst/>
                <a:gdLst>
                  <a:gd name="T0" fmla="*/ 1 w 42"/>
                  <a:gd name="T1" fmla="*/ 1 h 58"/>
                  <a:gd name="T2" fmla="*/ 1 w 42"/>
                  <a:gd name="T3" fmla="*/ 1 h 58"/>
                  <a:gd name="T4" fmla="*/ 1 w 42"/>
                  <a:gd name="T5" fmla="*/ 1 h 58"/>
                  <a:gd name="T6" fmla="*/ 1 w 42"/>
                  <a:gd name="T7" fmla="*/ 1 h 58"/>
                  <a:gd name="T8" fmla="*/ 1 w 42"/>
                  <a:gd name="T9" fmla="*/ 1 h 58"/>
                  <a:gd name="T10" fmla="*/ 1 w 42"/>
                  <a:gd name="T11" fmla="*/ 1 h 58"/>
                  <a:gd name="T12" fmla="*/ 1 w 42"/>
                  <a:gd name="T13" fmla="*/ 1 h 58"/>
                  <a:gd name="T14" fmla="*/ 1 w 42"/>
                  <a:gd name="T15" fmla="*/ 0 h 58"/>
                  <a:gd name="T16" fmla="*/ 1 w 42"/>
                  <a:gd name="T17" fmla="*/ 0 h 58"/>
                  <a:gd name="T18" fmla="*/ 0 w 42"/>
                  <a:gd name="T19" fmla="*/ 1 h 58"/>
                  <a:gd name="T20" fmla="*/ 1 w 42"/>
                  <a:gd name="T21" fmla="*/ 1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58">
                    <a:moveTo>
                      <a:pt x="1" y="9"/>
                    </a:moveTo>
                    <a:lnTo>
                      <a:pt x="1" y="9"/>
                    </a:lnTo>
                    <a:lnTo>
                      <a:pt x="31" y="58"/>
                    </a:lnTo>
                    <a:lnTo>
                      <a:pt x="42" y="51"/>
                    </a:lnTo>
                    <a:lnTo>
                      <a:pt x="12" y="2"/>
                    </a:lnTo>
                    <a:lnTo>
                      <a:pt x="8" y="0"/>
                    </a:lnTo>
                    <a:lnTo>
                      <a:pt x="3" y="0"/>
                    </a:lnTo>
                    <a:lnTo>
                      <a:pt x="0" y="5"/>
                    </a:ln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3" name="Freeform 1361">
                <a:extLst>
                  <a:ext uri="{FF2B5EF4-FFF2-40B4-BE49-F238E27FC236}">
                    <a16:creationId xmlns:a16="http://schemas.microsoft.com/office/drawing/2014/main" id="{3C70199F-4BF5-496D-9F6D-B87791A2B157}"/>
                  </a:ext>
                </a:extLst>
              </p:cNvPr>
              <p:cNvSpPr>
                <a:spLocks/>
              </p:cNvSpPr>
              <p:nvPr/>
            </p:nvSpPr>
            <p:spPr bwMode="auto">
              <a:xfrm>
                <a:off x="2507" y="2841"/>
                <a:ext cx="21" cy="29"/>
              </a:xfrm>
              <a:custGeom>
                <a:avLst/>
                <a:gdLst>
                  <a:gd name="T0" fmla="*/ 1 w 42"/>
                  <a:gd name="T1" fmla="*/ 1 h 57"/>
                  <a:gd name="T2" fmla="*/ 1 w 42"/>
                  <a:gd name="T3" fmla="*/ 1 h 57"/>
                  <a:gd name="T4" fmla="*/ 1 w 42"/>
                  <a:gd name="T5" fmla="*/ 1 h 57"/>
                  <a:gd name="T6" fmla="*/ 1 w 42"/>
                  <a:gd name="T7" fmla="*/ 1 h 57"/>
                  <a:gd name="T8" fmla="*/ 1 w 42"/>
                  <a:gd name="T9" fmla="*/ 1 h 57"/>
                  <a:gd name="T10" fmla="*/ 1 w 42"/>
                  <a:gd name="T11" fmla="*/ 1 h 57"/>
                  <a:gd name="T12" fmla="*/ 1 w 42"/>
                  <a:gd name="T13" fmla="*/ 1 h 57"/>
                  <a:gd name="T14" fmla="*/ 1 w 42"/>
                  <a:gd name="T15" fmla="*/ 0 h 57"/>
                  <a:gd name="T16" fmla="*/ 1 w 42"/>
                  <a:gd name="T17" fmla="*/ 0 h 57"/>
                  <a:gd name="T18" fmla="*/ 0 w 42"/>
                  <a:gd name="T19" fmla="*/ 1 h 57"/>
                  <a:gd name="T20" fmla="*/ 1 w 42"/>
                  <a:gd name="T21" fmla="*/ 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57">
                    <a:moveTo>
                      <a:pt x="1" y="9"/>
                    </a:moveTo>
                    <a:lnTo>
                      <a:pt x="1" y="9"/>
                    </a:lnTo>
                    <a:lnTo>
                      <a:pt x="31" y="57"/>
                    </a:lnTo>
                    <a:lnTo>
                      <a:pt x="42" y="50"/>
                    </a:lnTo>
                    <a:lnTo>
                      <a:pt x="12" y="2"/>
                    </a:lnTo>
                    <a:lnTo>
                      <a:pt x="8" y="0"/>
                    </a:lnTo>
                    <a:lnTo>
                      <a:pt x="3" y="0"/>
                    </a:lnTo>
                    <a:lnTo>
                      <a:pt x="0" y="4"/>
                    </a:ln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4" name="Freeform 1362">
                <a:extLst>
                  <a:ext uri="{FF2B5EF4-FFF2-40B4-BE49-F238E27FC236}">
                    <a16:creationId xmlns:a16="http://schemas.microsoft.com/office/drawing/2014/main" id="{E7392183-2F29-481F-B3D0-68221EC14A9C}"/>
                  </a:ext>
                </a:extLst>
              </p:cNvPr>
              <p:cNvSpPr>
                <a:spLocks/>
              </p:cNvSpPr>
              <p:nvPr/>
            </p:nvSpPr>
            <p:spPr bwMode="auto">
              <a:xfrm>
                <a:off x="2492" y="2818"/>
                <a:ext cx="21" cy="27"/>
              </a:xfrm>
              <a:custGeom>
                <a:avLst/>
                <a:gdLst>
                  <a:gd name="T0" fmla="*/ 1 w 42"/>
                  <a:gd name="T1" fmla="*/ 0 h 55"/>
                  <a:gd name="T2" fmla="*/ 1 w 42"/>
                  <a:gd name="T3" fmla="*/ 0 h 55"/>
                  <a:gd name="T4" fmla="*/ 1 w 42"/>
                  <a:gd name="T5" fmla="*/ 0 h 55"/>
                  <a:gd name="T6" fmla="*/ 1 w 42"/>
                  <a:gd name="T7" fmla="*/ 0 h 55"/>
                  <a:gd name="T8" fmla="*/ 1 w 42"/>
                  <a:gd name="T9" fmla="*/ 0 h 55"/>
                  <a:gd name="T10" fmla="*/ 1 w 42"/>
                  <a:gd name="T11" fmla="*/ 0 h 55"/>
                  <a:gd name="T12" fmla="*/ 1 w 42"/>
                  <a:gd name="T13" fmla="*/ 0 h 55"/>
                  <a:gd name="T14" fmla="*/ 1 w 42"/>
                  <a:gd name="T15" fmla="*/ 0 h 55"/>
                  <a:gd name="T16" fmla="*/ 1 w 42"/>
                  <a:gd name="T17" fmla="*/ 0 h 55"/>
                  <a:gd name="T18" fmla="*/ 0 w 42"/>
                  <a:gd name="T19" fmla="*/ 0 h 55"/>
                  <a:gd name="T20" fmla="*/ 1 w 42"/>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55">
                    <a:moveTo>
                      <a:pt x="1" y="9"/>
                    </a:moveTo>
                    <a:lnTo>
                      <a:pt x="1" y="9"/>
                    </a:lnTo>
                    <a:lnTo>
                      <a:pt x="31" y="55"/>
                    </a:lnTo>
                    <a:lnTo>
                      <a:pt x="42" y="48"/>
                    </a:lnTo>
                    <a:lnTo>
                      <a:pt x="12" y="2"/>
                    </a:lnTo>
                    <a:lnTo>
                      <a:pt x="8" y="0"/>
                    </a:lnTo>
                    <a:lnTo>
                      <a:pt x="3" y="0"/>
                    </a:lnTo>
                    <a:lnTo>
                      <a:pt x="0" y="4"/>
                    </a:ln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5" name="Freeform 1363">
                <a:extLst>
                  <a:ext uri="{FF2B5EF4-FFF2-40B4-BE49-F238E27FC236}">
                    <a16:creationId xmlns:a16="http://schemas.microsoft.com/office/drawing/2014/main" id="{28E0632A-51D0-422B-B78C-EE5830BF9D96}"/>
                  </a:ext>
                </a:extLst>
              </p:cNvPr>
              <p:cNvSpPr>
                <a:spLocks/>
              </p:cNvSpPr>
              <p:nvPr/>
            </p:nvSpPr>
            <p:spPr bwMode="auto">
              <a:xfrm>
                <a:off x="2477" y="2795"/>
                <a:ext cx="21" cy="27"/>
              </a:xfrm>
              <a:custGeom>
                <a:avLst/>
                <a:gdLst>
                  <a:gd name="T0" fmla="*/ 1 w 42"/>
                  <a:gd name="T1" fmla="*/ 0 h 56"/>
                  <a:gd name="T2" fmla="*/ 1 w 42"/>
                  <a:gd name="T3" fmla="*/ 0 h 56"/>
                  <a:gd name="T4" fmla="*/ 1 w 42"/>
                  <a:gd name="T5" fmla="*/ 0 h 56"/>
                  <a:gd name="T6" fmla="*/ 1 w 42"/>
                  <a:gd name="T7" fmla="*/ 0 h 56"/>
                  <a:gd name="T8" fmla="*/ 1 w 42"/>
                  <a:gd name="T9" fmla="*/ 0 h 56"/>
                  <a:gd name="T10" fmla="*/ 1 w 42"/>
                  <a:gd name="T11" fmla="*/ 0 h 56"/>
                  <a:gd name="T12" fmla="*/ 1 w 42"/>
                  <a:gd name="T13" fmla="*/ 0 h 56"/>
                  <a:gd name="T14" fmla="*/ 1 w 42"/>
                  <a:gd name="T15" fmla="*/ 0 h 56"/>
                  <a:gd name="T16" fmla="*/ 1 w 42"/>
                  <a:gd name="T17" fmla="*/ 0 h 56"/>
                  <a:gd name="T18" fmla="*/ 0 w 42"/>
                  <a:gd name="T19" fmla="*/ 0 h 56"/>
                  <a:gd name="T20" fmla="*/ 1 w 42"/>
                  <a:gd name="T21" fmla="*/ 0 h 56"/>
                  <a:gd name="T22" fmla="*/ 1 w 42"/>
                  <a:gd name="T23" fmla="*/ 0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56">
                    <a:moveTo>
                      <a:pt x="1" y="11"/>
                    </a:moveTo>
                    <a:lnTo>
                      <a:pt x="1" y="10"/>
                    </a:lnTo>
                    <a:lnTo>
                      <a:pt x="31" y="56"/>
                    </a:lnTo>
                    <a:lnTo>
                      <a:pt x="42" y="49"/>
                    </a:lnTo>
                    <a:lnTo>
                      <a:pt x="13" y="3"/>
                    </a:lnTo>
                    <a:lnTo>
                      <a:pt x="13" y="2"/>
                    </a:lnTo>
                    <a:lnTo>
                      <a:pt x="13" y="3"/>
                    </a:lnTo>
                    <a:lnTo>
                      <a:pt x="8" y="0"/>
                    </a:lnTo>
                    <a:lnTo>
                      <a:pt x="3" y="0"/>
                    </a:lnTo>
                    <a:lnTo>
                      <a:pt x="0" y="5"/>
                    </a:lnTo>
                    <a:lnTo>
                      <a:pt x="1" y="10"/>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6" name="Freeform 1364">
                <a:extLst>
                  <a:ext uri="{FF2B5EF4-FFF2-40B4-BE49-F238E27FC236}">
                    <a16:creationId xmlns:a16="http://schemas.microsoft.com/office/drawing/2014/main" id="{F3DA9A9C-F83E-4C9A-AEFD-78EF138AF1B7}"/>
                  </a:ext>
                </a:extLst>
              </p:cNvPr>
              <p:cNvSpPr>
                <a:spLocks/>
              </p:cNvSpPr>
              <p:nvPr/>
            </p:nvSpPr>
            <p:spPr bwMode="auto">
              <a:xfrm>
                <a:off x="2462" y="2773"/>
                <a:ext cx="21" cy="27"/>
              </a:xfrm>
              <a:custGeom>
                <a:avLst/>
                <a:gdLst>
                  <a:gd name="T0" fmla="*/ 0 w 43"/>
                  <a:gd name="T1" fmla="*/ 1 h 53"/>
                  <a:gd name="T2" fmla="*/ 0 w 43"/>
                  <a:gd name="T3" fmla="*/ 1 h 53"/>
                  <a:gd name="T4" fmla="*/ 0 w 43"/>
                  <a:gd name="T5" fmla="*/ 1 h 53"/>
                  <a:gd name="T6" fmla="*/ 0 w 43"/>
                  <a:gd name="T7" fmla="*/ 1 h 53"/>
                  <a:gd name="T8" fmla="*/ 0 w 43"/>
                  <a:gd name="T9" fmla="*/ 1 h 53"/>
                  <a:gd name="T10" fmla="*/ 0 w 43"/>
                  <a:gd name="T11" fmla="*/ 1 h 53"/>
                  <a:gd name="T12" fmla="*/ 0 w 43"/>
                  <a:gd name="T13" fmla="*/ 1 h 53"/>
                  <a:gd name="T14" fmla="*/ 0 w 43"/>
                  <a:gd name="T15" fmla="*/ 0 h 53"/>
                  <a:gd name="T16" fmla="*/ 0 w 43"/>
                  <a:gd name="T17" fmla="*/ 1 h 53"/>
                  <a:gd name="T18" fmla="*/ 0 w 43"/>
                  <a:gd name="T19" fmla="*/ 1 h 53"/>
                  <a:gd name="T20" fmla="*/ 0 w 43"/>
                  <a:gd name="T21" fmla="*/ 1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53">
                    <a:moveTo>
                      <a:pt x="1" y="11"/>
                    </a:moveTo>
                    <a:lnTo>
                      <a:pt x="1" y="11"/>
                    </a:lnTo>
                    <a:lnTo>
                      <a:pt x="31" y="53"/>
                    </a:lnTo>
                    <a:lnTo>
                      <a:pt x="43" y="44"/>
                    </a:lnTo>
                    <a:lnTo>
                      <a:pt x="13" y="2"/>
                    </a:lnTo>
                    <a:lnTo>
                      <a:pt x="8" y="0"/>
                    </a:lnTo>
                    <a:lnTo>
                      <a:pt x="2" y="1"/>
                    </a:lnTo>
                    <a:lnTo>
                      <a:pt x="0" y="6"/>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7" name="Freeform 1365">
                <a:extLst>
                  <a:ext uri="{FF2B5EF4-FFF2-40B4-BE49-F238E27FC236}">
                    <a16:creationId xmlns:a16="http://schemas.microsoft.com/office/drawing/2014/main" id="{D6F98AD7-C33A-4DB7-AB1E-38D8D67FFBC7}"/>
                  </a:ext>
                </a:extLst>
              </p:cNvPr>
              <p:cNvSpPr>
                <a:spLocks/>
              </p:cNvSpPr>
              <p:nvPr/>
            </p:nvSpPr>
            <p:spPr bwMode="auto">
              <a:xfrm>
                <a:off x="2448" y="2755"/>
                <a:ext cx="20" cy="24"/>
              </a:xfrm>
              <a:custGeom>
                <a:avLst/>
                <a:gdLst>
                  <a:gd name="T0" fmla="*/ 0 w 41"/>
                  <a:gd name="T1" fmla="*/ 1 h 48"/>
                  <a:gd name="T2" fmla="*/ 0 w 41"/>
                  <a:gd name="T3" fmla="*/ 1 h 48"/>
                  <a:gd name="T4" fmla="*/ 0 w 41"/>
                  <a:gd name="T5" fmla="*/ 1 h 48"/>
                  <a:gd name="T6" fmla="*/ 0 w 41"/>
                  <a:gd name="T7" fmla="*/ 1 h 48"/>
                  <a:gd name="T8" fmla="*/ 0 w 41"/>
                  <a:gd name="T9" fmla="*/ 1 h 48"/>
                  <a:gd name="T10" fmla="*/ 0 w 41"/>
                  <a:gd name="T11" fmla="*/ 1 h 48"/>
                  <a:gd name="T12" fmla="*/ 0 w 41"/>
                  <a:gd name="T13" fmla="*/ 1 h 48"/>
                  <a:gd name="T14" fmla="*/ 0 w 41"/>
                  <a:gd name="T15" fmla="*/ 0 h 48"/>
                  <a:gd name="T16" fmla="*/ 0 w 41"/>
                  <a:gd name="T17" fmla="*/ 1 h 48"/>
                  <a:gd name="T18" fmla="*/ 0 w 41"/>
                  <a:gd name="T19" fmla="*/ 1 h 48"/>
                  <a:gd name="T20" fmla="*/ 0 w 41"/>
                  <a:gd name="T21" fmla="*/ 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48">
                    <a:moveTo>
                      <a:pt x="1" y="12"/>
                    </a:moveTo>
                    <a:lnTo>
                      <a:pt x="1" y="12"/>
                    </a:lnTo>
                    <a:lnTo>
                      <a:pt x="29" y="48"/>
                    </a:lnTo>
                    <a:lnTo>
                      <a:pt x="41" y="39"/>
                    </a:lnTo>
                    <a:lnTo>
                      <a:pt x="13" y="2"/>
                    </a:lnTo>
                    <a:lnTo>
                      <a:pt x="8" y="0"/>
                    </a:lnTo>
                    <a:lnTo>
                      <a:pt x="3" y="1"/>
                    </a:lnTo>
                    <a:lnTo>
                      <a:pt x="0" y="6"/>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8" name="Freeform 1366">
                <a:extLst>
                  <a:ext uri="{FF2B5EF4-FFF2-40B4-BE49-F238E27FC236}">
                    <a16:creationId xmlns:a16="http://schemas.microsoft.com/office/drawing/2014/main" id="{5A7740F5-30F8-4565-87C5-908204FB67DB}"/>
                  </a:ext>
                </a:extLst>
              </p:cNvPr>
              <p:cNvSpPr>
                <a:spLocks/>
              </p:cNvSpPr>
              <p:nvPr/>
            </p:nvSpPr>
            <p:spPr bwMode="auto">
              <a:xfrm>
                <a:off x="2435" y="2738"/>
                <a:ext cx="19" cy="23"/>
              </a:xfrm>
              <a:custGeom>
                <a:avLst/>
                <a:gdLst>
                  <a:gd name="T0" fmla="*/ 1 w 38"/>
                  <a:gd name="T1" fmla="*/ 0 h 47"/>
                  <a:gd name="T2" fmla="*/ 1 w 38"/>
                  <a:gd name="T3" fmla="*/ 0 h 47"/>
                  <a:gd name="T4" fmla="*/ 1 w 38"/>
                  <a:gd name="T5" fmla="*/ 0 h 47"/>
                  <a:gd name="T6" fmla="*/ 1 w 38"/>
                  <a:gd name="T7" fmla="*/ 0 h 47"/>
                  <a:gd name="T8" fmla="*/ 1 w 38"/>
                  <a:gd name="T9" fmla="*/ 0 h 47"/>
                  <a:gd name="T10" fmla="*/ 1 w 38"/>
                  <a:gd name="T11" fmla="*/ 0 h 47"/>
                  <a:gd name="T12" fmla="*/ 1 w 38"/>
                  <a:gd name="T13" fmla="*/ 0 h 47"/>
                  <a:gd name="T14" fmla="*/ 1 w 38"/>
                  <a:gd name="T15" fmla="*/ 0 h 47"/>
                  <a:gd name="T16" fmla="*/ 1 w 38"/>
                  <a:gd name="T17" fmla="*/ 0 h 47"/>
                  <a:gd name="T18" fmla="*/ 0 w 38"/>
                  <a:gd name="T19" fmla="*/ 0 h 47"/>
                  <a:gd name="T20" fmla="*/ 1 w 3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47">
                    <a:moveTo>
                      <a:pt x="1" y="12"/>
                    </a:moveTo>
                    <a:lnTo>
                      <a:pt x="1" y="12"/>
                    </a:lnTo>
                    <a:lnTo>
                      <a:pt x="26" y="47"/>
                    </a:lnTo>
                    <a:lnTo>
                      <a:pt x="38" y="37"/>
                    </a:lnTo>
                    <a:lnTo>
                      <a:pt x="13" y="3"/>
                    </a:lnTo>
                    <a:lnTo>
                      <a:pt x="8" y="0"/>
                    </a:lnTo>
                    <a:lnTo>
                      <a:pt x="2" y="2"/>
                    </a:lnTo>
                    <a:lnTo>
                      <a:pt x="0" y="6"/>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9" name="Freeform 1367">
                <a:extLst>
                  <a:ext uri="{FF2B5EF4-FFF2-40B4-BE49-F238E27FC236}">
                    <a16:creationId xmlns:a16="http://schemas.microsoft.com/office/drawing/2014/main" id="{E24C51F4-007E-4482-B6A8-233CA8913AFF}"/>
                  </a:ext>
                </a:extLst>
              </p:cNvPr>
              <p:cNvSpPr>
                <a:spLocks/>
              </p:cNvSpPr>
              <p:nvPr/>
            </p:nvSpPr>
            <p:spPr bwMode="auto">
              <a:xfrm>
                <a:off x="2424" y="2724"/>
                <a:ext cx="18" cy="19"/>
              </a:xfrm>
              <a:custGeom>
                <a:avLst/>
                <a:gdLst>
                  <a:gd name="T0" fmla="*/ 1 w 36"/>
                  <a:gd name="T1" fmla="*/ 0 h 39"/>
                  <a:gd name="T2" fmla="*/ 1 w 36"/>
                  <a:gd name="T3" fmla="*/ 0 h 39"/>
                  <a:gd name="T4" fmla="*/ 1 w 36"/>
                  <a:gd name="T5" fmla="*/ 0 h 39"/>
                  <a:gd name="T6" fmla="*/ 1 w 36"/>
                  <a:gd name="T7" fmla="*/ 0 h 39"/>
                  <a:gd name="T8" fmla="*/ 1 w 36"/>
                  <a:gd name="T9" fmla="*/ 0 h 39"/>
                  <a:gd name="T10" fmla="*/ 1 w 36"/>
                  <a:gd name="T11" fmla="*/ 0 h 39"/>
                  <a:gd name="T12" fmla="*/ 1 w 36"/>
                  <a:gd name="T13" fmla="*/ 0 h 39"/>
                  <a:gd name="T14" fmla="*/ 1 w 36"/>
                  <a:gd name="T15" fmla="*/ 0 h 39"/>
                  <a:gd name="T16" fmla="*/ 1 w 36"/>
                  <a:gd name="T17" fmla="*/ 0 h 39"/>
                  <a:gd name="T18" fmla="*/ 0 w 36"/>
                  <a:gd name="T19" fmla="*/ 0 h 39"/>
                  <a:gd name="T20" fmla="*/ 1 w 36"/>
                  <a:gd name="T21" fmla="*/ 0 h 39"/>
                  <a:gd name="T22" fmla="*/ 1 w 36"/>
                  <a:gd name="T23" fmla="*/ 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39">
                    <a:moveTo>
                      <a:pt x="2" y="11"/>
                    </a:moveTo>
                    <a:lnTo>
                      <a:pt x="1" y="11"/>
                    </a:lnTo>
                    <a:lnTo>
                      <a:pt x="24" y="39"/>
                    </a:lnTo>
                    <a:lnTo>
                      <a:pt x="36" y="30"/>
                    </a:lnTo>
                    <a:lnTo>
                      <a:pt x="13" y="2"/>
                    </a:lnTo>
                    <a:lnTo>
                      <a:pt x="11" y="2"/>
                    </a:lnTo>
                    <a:lnTo>
                      <a:pt x="13" y="2"/>
                    </a:lnTo>
                    <a:lnTo>
                      <a:pt x="8" y="0"/>
                    </a:lnTo>
                    <a:lnTo>
                      <a:pt x="2" y="1"/>
                    </a:lnTo>
                    <a:lnTo>
                      <a:pt x="0" y="6"/>
                    </a:lnTo>
                    <a:lnTo>
                      <a:pt x="1" y="11"/>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0" name="Freeform 1368">
                <a:extLst>
                  <a:ext uri="{FF2B5EF4-FFF2-40B4-BE49-F238E27FC236}">
                    <a16:creationId xmlns:a16="http://schemas.microsoft.com/office/drawing/2014/main" id="{C7180A2D-8BDD-4940-BC8B-E0987E2DD14B}"/>
                  </a:ext>
                </a:extLst>
              </p:cNvPr>
              <p:cNvSpPr>
                <a:spLocks/>
              </p:cNvSpPr>
              <p:nvPr/>
            </p:nvSpPr>
            <p:spPr bwMode="auto">
              <a:xfrm>
                <a:off x="2414" y="2714"/>
                <a:ext cx="16" cy="16"/>
              </a:xfrm>
              <a:custGeom>
                <a:avLst/>
                <a:gdLst>
                  <a:gd name="T0" fmla="*/ 1 w 32"/>
                  <a:gd name="T1" fmla="*/ 1 h 32"/>
                  <a:gd name="T2" fmla="*/ 1 w 32"/>
                  <a:gd name="T3" fmla="*/ 1 h 32"/>
                  <a:gd name="T4" fmla="*/ 1 w 32"/>
                  <a:gd name="T5" fmla="*/ 1 h 32"/>
                  <a:gd name="T6" fmla="*/ 1 w 32"/>
                  <a:gd name="T7" fmla="*/ 1 h 32"/>
                  <a:gd name="T8" fmla="*/ 1 w 32"/>
                  <a:gd name="T9" fmla="*/ 1 h 32"/>
                  <a:gd name="T10" fmla="*/ 1 w 32"/>
                  <a:gd name="T11" fmla="*/ 1 h 32"/>
                  <a:gd name="T12" fmla="*/ 1 w 32"/>
                  <a:gd name="T13" fmla="*/ 1 h 32"/>
                  <a:gd name="T14" fmla="*/ 1 w 32"/>
                  <a:gd name="T15" fmla="*/ 0 h 32"/>
                  <a:gd name="T16" fmla="*/ 1 w 32"/>
                  <a:gd name="T17" fmla="*/ 1 h 32"/>
                  <a:gd name="T18" fmla="*/ 0 w 32"/>
                  <a:gd name="T19" fmla="*/ 1 h 32"/>
                  <a:gd name="T20" fmla="*/ 1 w 32"/>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32">
                    <a:moveTo>
                      <a:pt x="2" y="12"/>
                    </a:moveTo>
                    <a:lnTo>
                      <a:pt x="2" y="12"/>
                    </a:lnTo>
                    <a:lnTo>
                      <a:pt x="23" y="32"/>
                    </a:lnTo>
                    <a:lnTo>
                      <a:pt x="32" y="23"/>
                    </a:lnTo>
                    <a:lnTo>
                      <a:pt x="12" y="2"/>
                    </a:lnTo>
                    <a:lnTo>
                      <a:pt x="7" y="0"/>
                    </a:lnTo>
                    <a:lnTo>
                      <a:pt x="2" y="2"/>
                    </a:lnTo>
                    <a:lnTo>
                      <a:pt x="0" y="7"/>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1" name="Freeform 1369">
                <a:extLst>
                  <a:ext uri="{FF2B5EF4-FFF2-40B4-BE49-F238E27FC236}">
                    <a16:creationId xmlns:a16="http://schemas.microsoft.com/office/drawing/2014/main" id="{80CEF9D4-F339-4F40-B8DD-022B0E271D72}"/>
                  </a:ext>
                </a:extLst>
              </p:cNvPr>
              <p:cNvSpPr>
                <a:spLocks/>
              </p:cNvSpPr>
              <p:nvPr/>
            </p:nvSpPr>
            <p:spPr bwMode="auto">
              <a:xfrm>
                <a:off x="2408" y="2708"/>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3">
                    <a:moveTo>
                      <a:pt x="1" y="11"/>
                    </a:moveTo>
                    <a:lnTo>
                      <a:pt x="2" y="11"/>
                    </a:lnTo>
                    <a:lnTo>
                      <a:pt x="13" y="23"/>
                    </a:lnTo>
                    <a:lnTo>
                      <a:pt x="23" y="13"/>
                    </a:lnTo>
                    <a:lnTo>
                      <a:pt x="11" y="2"/>
                    </a:lnTo>
                    <a:lnTo>
                      <a:pt x="12" y="2"/>
                    </a:lnTo>
                    <a:lnTo>
                      <a:pt x="11" y="2"/>
                    </a:lnTo>
                    <a:lnTo>
                      <a:pt x="7" y="0"/>
                    </a:lnTo>
                    <a:lnTo>
                      <a:pt x="2" y="2"/>
                    </a:lnTo>
                    <a:lnTo>
                      <a:pt x="0" y="6"/>
                    </a:lnTo>
                    <a:lnTo>
                      <a:pt x="2" y="11"/>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2" name="Freeform 1370">
                <a:extLst>
                  <a:ext uri="{FF2B5EF4-FFF2-40B4-BE49-F238E27FC236}">
                    <a16:creationId xmlns:a16="http://schemas.microsoft.com/office/drawing/2014/main" id="{9591A08C-43D3-42D5-826A-6BB5591BA314}"/>
                  </a:ext>
                </a:extLst>
              </p:cNvPr>
              <p:cNvSpPr>
                <a:spLocks/>
              </p:cNvSpPr>
              <p:nvPr/>
            </p:nvSpPr>
            <p:spPr bwMode="auto">
              <a:xfrm>
                <a:off x="2403" y="2702"/>
                <a:ext cx="11" cy="12"/>
              </a:xfrm>
              <a:custGeom>
                <a:avLst/>
                <a:gdLst>
                  <a:gd name="T0" fmla="*/ 1 w 22"/>
                  <a:gd name="T1" fmla="*/ 1 h 23"/>
                  <a:gd name="T2" fmla="*/ 1 w 22"/>
                  <a:gd name="T3" fmla="*/ 1 h 23"/>
                  <a:gd name="T4" fmla="*/ 1 w 22"/>
                  <a:gd name="T5" fmla="*/ 1 h 23"/>
                  <a:gd name="T6" fmla="*/ 1 w 22"/>
                  <a:gd name="T7" fmla="*/ 1 h 23"/>
                  <a:gd name="T8" fmla="*/ 1 w 22"/>
                  <a:gd name="T9" fmla="*/ 1 h 23"/>
                  <a:gd name="T10" fmla="*/ 1 w 22"/>
                  <a:gd name="T11" fmla="*/ 1 h 23"/>
                  <a:gd name="T12" fmla="*/ 1 w 22"/>
                  <a:gd name="T13" fmla="*/ 1 h 23"/>
                  <a:gd name="T14" fmla="*/ 1 w 22"/>
                  <a:gd name="T15" fmla="*/ 0 h 23"/>
                  <a:gd name="T16" fmla="*/ 1 w 22"/>
                  <a:gd name="T17" fmla="*/ 1 h 23"/>
                  <a:gd name="T18" fmla="*/ 0 w 22"/>
                  <a:gd name="T19" fmla="*/ 1 h 23"/>
                  <a:gd name="T20" fmla="*/ 1 w 22"/>
                  <a:gd name="T21" fmla="*/ 1 h 23"/>
                  <a:gd name="T22" fmla="*/ 1 w 22"/>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23">
                    <a:moveTo>
                      <a:pt x="3" y="12"/>
                    </a:moveTo>
                    <a:lnTo>
                      <a:pt x="2" y="12"/>
                    </a:lnTo>
                    <a:lnTo>
                      <a:pt x="11" y="23"/>
                    </a:lnTo>
                    <a:lnTo>
                      <a:pt x="22" y="14"/>
                    </a:lnTo>
                    <a:lnTo>
                      <a:pt x="13" y="2"/>
                    </a:lnTo>
                    <a:lnTo>
                      <a:pt x="12" y="2"/>
                    </a:lnTo>
                    <a:lnTo>
                      <a:pt x="13" y="2"/>
                    </a:lnTo>
                    <a:lnTo>
                      <a:pt x="8" y="0"/>
                    </a:lnTo>
                    <a:lnTo>
                      <a:pt x="3" y="1"/>
                    </a:lnTo>
                    <a:lnTo>
                      <a:pt x="0" y="6"/>
                    </a:lnTo>
                    <a:lnTo>
                      <a:pt x="2" y="12"/>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3" name="Freeform 1371">
                <a:extLst>
                  <a:ext uri="{FF2B5EF4-FFF2-40B4-BE49-F238E27FC236}">
                    <a16:creationId xmlns:a16="http://schemas.microsoft.com/office/drawing/2014/main" id="{722F7927-9247-4191-98D6-E56CC533169F}"/>
                  </a:ext>
                </a:extLst>
              </p:cNvPr>
              <p:cNvSpPr>
                <a:spLocks/>
              </p:cNvSpPr>
              <p:nvPr/>
            </p:nvSpPr>
            <p:spPr bwMode="auto">
              <a:xfrm>
                <a:off x="2399" y="2697"/>
                <a:ext cx="10" cy="11"/>
              </a:xfrm>
              <a:custGeom>
                <a:avLst/>
                <a:gdLst>
                  <a:gd name="T0" fmla="*/ 0 w 21"/>
                  <a:gd name="T1" fmla="*/ 1 h 21"/>
                  <a:gd name="T2" fmla="*/ 0 w 21"/>
                  <a:gd name="T3" fmla="*/ 1 h 21"/>
                  <a:gd name="T4" fmla="*/ 0 w 21"/>
                  <a:gd name="T5" fmla="*/ 1 h 21"/>
                  <a:gd name="T6" fmla="*/ 0 w 21"/>
                  <a:gd name="T7" fmla="*/ 1 h 21"/>
                  <a:gd name="T8" fmla="*/ 0 w 21"/>
                  <a:gd name="T9" fmla="*/ 1 h 21"/>
                  <a:gd name="T10" fmla="*/ 0 w 21"/>
                  <a:gd name="T11" fmla="*/ 1 h 21"/>
                  <a:gd name="T12" fmla="*/ 0 w 21"/>
                  <a:gd name="T13" fmla="*/ 1 h 21"/>
                  <a:gd name="T14" fmla="*/ 0 w 21"/>
                  <a:gd name="T15" fmla="*/ 0 h 21"/>
                  <a:gd name="T16" fmla="*/ 0 w 21"/>
                  <a:gd name="T17" fmla="*/ 1 h 21"/>
                  <a:gd name="T18" fmla="*/ 0 w 21"/>
                  <a:gd name="T19" fmla="*/ 1 h 21"/>
                  <a:gd name="T20" fmla="*/ 0 w 21"/>
                  <a:gd name="T21" fmla="*/ 1 h 21"/>
                  <a:gd name="T22" fmla="*/ 0 w 21"/>
                  <a:gd name="T23" fmla="*/ 1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21">
                    <a:moveTo>
                      <a:pt x="2" y="12"/>
                    </a:moveTo>
                    <a:lnTo>
                      <a:pt x="2" y="11"/>
                    </a:lnTo>
                    <a:lnTo>
                      <a:pt x="12" y="21"/>
                    </a:lnTo>
                    <a:lnTo>
                      <a:pt x="21" y="11"/>
                    </a:lnTo>
                    <a:lnTo>
                      <a:pt x="12" y="2"/>
                    </a:lnTo>
                    <a:lnTo>
                      <a:pt x="12" y="1"/>
                    </a:lnTo>
                    <a:lnTo>
                      <a:pt x="12" y="2"/>
                    </a:lnTo>
                    <a:lnTo>
                      <a:pt x="7" y="0"/>
                    </a:lnTo>
                    <a:lnTo>
                      <a:pt x="2" y="2"/>
                    </a:lnTo>
                    <a:lnTo>
                      <a:pt x="0" y="7"/>
                    </a:lnTo>
                    <a:lnTo>
                      <a:pt x="2" y="11"/>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4" name="Freeform 1372">
                <a:extLst>
                  <a:ext uri="{FF2B5EF4-FFF2-40B4-BE49-F238E27FC236}">
                    <a16:creationId xmlns:a16="http://schemas.microsoft.com/office/drawing/2014/main" id="{8E695798-50D8-4B4A-AF77-FEFF9002D6F1}"/>
                  </a:ext>
                </a:extLst>
              </p:cNvPr>
              <p:cNvSpPr>
                <a:spLocks/>
              </p:cNvSpPr>
              <p:nvPr/>
            </p:nvSpPr>
            <p:spPr bwMode="auto">
              <a:xfrm>
                <a:off x="2394" y="2694"/>
                <a:ext cx="10" cy="10"/>
              </a:xfrm>
              <a:custGeom>
                <a:avLst/>
                <a:gdLst>
                  <a:gd name="T0" fmla="*/ 0 w 21"/>
                  <a:gd name="T1" fmla="*/ 1 h 19"/>
                  <a:gd name="T2" fmla="*/ 0 w 21"/>
                  <a:gd name="T3" fmla="*/ 1 h 19"/>
                  <a:gd name="T4" fmla="*/ 0 w 21"/>
                  <a:gd name="T5" fmla="*/ 1 h 19"/>
                  <a:gd name="T6" fmla="*/ 0 w 21"/>
                  <a:gd name="T7" fmla="*/ 1 h 19"/>
                  <a:gd name="T8" fmla="*/ 0 w 21"/>
                  <a:gd name="T9" fmla="*/ 1 h 19"/>
                  <a:gd name="T10" fmla="*/ 0 w 21"/>
                  <a:gd name="T11" fmla="*/ 1 h 19"/>
                  <a:gd name="T12" fmla="*/ 0 w 21"/>
                  <a:gd name="T13" fmla="*/ 1 h 19"/>
                  <a:gd name="T14" fmla="*/ 0 w 21"/>
                  <a:gd name="T15" fmla="*/ 0 h 19"/>
                  <a:gd name="T16" fmla="*/ 0 w 21"/>
                  <a:gd name="T17" fmla="*/ 1 h 19"/>
                  <a:gd name="T18" fmla="*/ 0 w 21"/>
                  <a:gd name="T19" fmla="*/ 1 h 19"/>
                  <a:gd name="T20" fmla="*/ 0 w 21"/>
                  <a:gd name="T21" fmla="*/ 1 h 19"/>
                  <a:gd name="T22" fmla="*/ 0 w 21"/>
                  <a:gd name="T23" fmla="*/ 1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19">
                    <a:moveTo>
                      <a:pt x="3" y="13"/>
                    </a:moveTo>
                    <a:lnTo>
                      <a:pt x="2" y="13"/>
                    </a:lnTo>
                    <a:lnTo>
                      <a:pt x="11" y="19"/>
                    </a:lnTo>
                    <a:lnTo>
                      <a:pt x="21" y="8"/>
                    </a:lnTo>
                    <a:lnTo>
                      <a:pt x="11" y="1"/>
                    </a:lnTo>
                    <a:lnTo>
                      <a:pt x="10" y="1"/>
                    </a:lnTo>
                    <a:lnTo>
                      <a:pt x="11" y="1"/>
                    </a:lnTo>
                    <a:lnTo>
                      <a:pt x="6" y="0"/>
                    </a:lnTo>
                    <a:lnTo>
                      <a:pt x="2" y="2"/>
                    </a:lnTo>
                    <a:lnTo>
                      <a:pt x="0" y="8"/>
                    </a:lnTo>
                    <a:lnTo>
                      <a:pt x="2" y="13"/>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5" name="Freeform 1373">
                <a:extLst>
                  <a:ext uri="{FF2B5EF4-FFF2-40B4-BE49-F238E27FC236}">
                    <a16:creationId xmlns:a16="http://schemas.microsoft.com/office/drawing/2014/main" id="{B877D175-FE6A-4087-B635-29DBB82236F2}"/>
                  </a:ext>
                </a:extLst>
              </p:cNvPr>
              <p:cNvSpPr>
                <a:spLocks/>
              </p:cNvSpPr>
              <p:nvPr/>
            </p:nvSpPr>
            <p:spPr bwMode="auto">
              <a:xfrm>
                <a:off x="2388" y="2689"/>
                <a:ext cx="11" cy="11"/>
              </a:xfrm>
              <a:custGeom>
                <a:avLst/>
                <a:gdLst>
                  <a:gd name="T0" fmla="*/ 0 w 23"/>
                  <a:gd name="T1" fmla="*/ 1 h 22"/>
                  <a:gd name="T2" fmla="*/ 0 w 23"/>
                  <a:gd name="T3" fmla="*/ 1 h 22"/>
                  <a:gd name="T4" fmla="*/ 0 w 23"/>
                  <a:gd name="T5" fmla="*/ 1 h 22"/>
                  <a:gd name="T6" fmla="*/ 0 w 23"/>
                  <a:gd name="T7" fmla="*/ 1 h 22"/>
                  <a:gd name="T8" fmla="*/ 0 w 23"/>
                  <a:gd name="T9" fmla="*/ 1 h 22"/>
                  <a:gd name="T10" fmla="*/ 0 w 23"/>
                  <a:gd name="T11" fmla="*/ 0 h 22"/>
                  <a:gd name="T12" fmla="*/ 0 w 23"/>
                  <a:gd name="T13" fmla="*/ 1 h 22"/>
                  <a:gd name="T14" fmla="*/ 0 w 23"/>
                  <a:gd name="T15" fmla="*/ 0 h 22"/>
                  <a:gd name="T16" fmla="*/ 0 w 23"/>
                  <a:gd name="T17" fmla="*/ 1 h 22"/>
                  <a:gd name="T18" fmla="*/ 0 w 23"/>
                  <a:gd name="T19" fmla="*/ 1 h 22"/>
                  <a:gd name="T20" fmla="*/ 0 w 23"/>
                  <a:gd name="T21" fmla="*/ 1 h 22"/>
                  <a:gd name="T22" fmla="*/ 0 w 23"/>
                  <a:gd name="T23" fmla="*/ 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2">
                    <a:moveTo>
                      <a:pt x="3" y="14"/>
                    </a:moveTo>
                    <a:lnTo>
                      <a:pt x="3" y="12"/>
                    </a:lnTo>
                    <a:lnTo>
                      <a:pt x="16" y="22"/>
                    </a:lnTo>
                    <a:lnTo>
                      <a:pt x="23" y="10"/>
                    </a:lnTo>
                    <a:lnTo>
                      <a:pt x="9" y="1"/>
                    </a:lnTo>
                    <a:lnTo>
                      <a:pt x="9" y="0"/>
                    </a:lnTo>
                    <a:lnTo>
                      <a:pt x="9" y="1"/>
                    </a:lnTo>
                    <a:lnTo>
                      <a:pt x="5" y="0"/>
                    </a:lnTo>
                    <a:lnTo>
                      <a:pt x="1" y="3"/>
                    </a:lnTo>
                    <a:lnTo>
                      <a:pt x="0" y="8"/>
                    </a:lnTo>
                    <a:lnTo>
                      <a:pt x="3" y="12"/>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6" name="Freeform 1374">
                <a:extLst>
                  <a:ext uri="{FF2B5EF4-FFF2-40B4-BE49-F238E27FC236}">
                    <a16:creationId xmlns:a16="http://schemas.microsoft.com/office/drawing/2014/main" id="{B9129172-2A5A-4137-94D5-A52A06EA679B}"/>
                  </a:ext>
                </a:extLst>
              </p:cNvPr>
              <p:cNvSpPr>
                <a:spLocks/>
              </p:cNvSpPr>
              <p:nvPr/>
            </p:nvSpPr>
            <p:spPr bwMode="auto">
              <a:xfrm>
                <a:off x="2380" y="2686"/>
                <a:ext cx="12" cy="10"/>
              </a:xfrm>
              <a:custGeom>
                <a:avLst/>
                <a:gdLst>
                  <a:gd name="T0" fmla="*/ 0 w 25"/>
                  <a:gd name="T1" fmla="*/ 0 h 21"/>
                  <a:gd name="T2" fmla="*/ 0 w 25"/>
                  <a:gd name="T3" fmla="*/ 0 h 21"/>
                  <a:gd name="T4" fmla="*/ 0 w 25"/>
                  <a:gd name="T5" fmla="*/ 0 h 21"/>
                  <a:gd name="T6" fmla="*/ 0 w 25"/>
                  <a:gd name="T7" fmla="*/ 0 h 21"/>
                  <a:gd name="T8" fmla="*/ 0 w 25"/>
                  <a:gd name="T9" fmla="*/ 0 h 21"/>
                  <a:gd name="T10" fmla="*/ 0 w 25"/>
                  <a:gd name="T11" fmla="*/ 0 h 21"/>
                  <a:gd name="T12" fmla="*/ 0 w 25"/>
                  <a:gd name="T13" fmla="*/ 0 h 21"/>
                  <a:gd name="T14" fmla="*/ 0 w 25"/>
                  <a:gd name="T15" fmla="*/ 0 h 21"/>
                  <a:gd name="T16" fmla="*/ 0 w 25"/>
                  <a:gd name="T17" fmla="*/ 0 h 21"/>
                  <a:gd name="T18" fmla="*/ 0 w 25"/>
                  <a:gd name="T19" fmla="*/ 0 h 21"/>
                  <a:gd name="T20" fmla="*/ 0 w 25"/>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21">
                    <a:moveTo>
                      <a:pt x="5" y="14"/>
                    </a:moveTo>
                    <a:lnTo>
                      <a:pt x="5" y="14"/>
                    </a:lnTo>
                    <a:lnTo>
                      <a:pt x="19" y="21"/>
                    </a:lnTo>
                    <a:lnTo>
                      <a:pt x="25" y="7"/>
                    </a:lnTo>
                    <a:lnTo>
                      <a:pt x="12" y="0"/>
                    </a:lnTo>
                    <a:lnTo>
                      <a:pt x="6" y="0"/>
                    </a:lnTo>
                    <a:lnTo>
                      <a:pt x="1" y="3"/>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7" name="Freeform 1375">
                <a:extLst>
                  <a:ext uri="{FF2B5EF4-FFF2-40B4-BE49-F238E27FC236}">
                    <a16:creationId xmlns:a16="http://schemas.microsoft.com/office/drawing/2014/main" id="{9A36BF64-254E-4998-9FA8-EC16B6F87DF9}"/>
                  </a:ext>
                </a:extLst>
              </p:cNvPr>
              <p:cNvSpPr>
                <a:spLocks/>
              </p:cNvSpPr>
              <p:nvPr/>
            </p:nvSpPr>
            <p:spPr bwMode="auto">
              <a:xfrm>
                <a:off x="2370" y="2681"/>
                <a:ext cx="15" cy="12"/>
              </a:xfrm>
              <a:custGeom>
                <a:avLst/>
                <a:gdLst>
                  <a:gd name="T0" fmla="*/ 1 w 30"/>
                  <a:gd name="T1" fmla="*/ 1 h 23"/>
                  <a:gd name="T2" fmla="*/ 1 w 30"/>
                  <a:gd name="T3" fmla="*/ 1 h 23"/>
                  <a:gd name="T4" fmla="*/ 1 w 30"/>
                  <a:gd name="T5" fmla="*/ 1 h 23"/>
                  <a:gd name="T6" fmla="*/ 1 w 30"/>
                  <a:gd name="T7" fmla="*/ 1 h 23"/>
                  <a:gd name="T8" fmla="*/ 1 w 30"/>
                  <a:gd name="T9" fmla="*/ 0 h 23"/>
                  <a:gd name="T10" fmla="*/ 1 w 30"/>
                  <a:gd name="T11" fmla="*/ 0 h 23"/>
                  <a:gd name="T12" fmla="*/ 1 w 30"/>
                  <a:gd name="T13" fmla="*/ 0 h 23"/>
                  <a:gd name="T14" fmla="*/ 1 w 30"/>
                  <a:gd name="T15" fmla="*/ 0 h 23"/>
                  <a:gd name="T16" fmla="*/ 1 w 30"/>
                  <a:gd name="T17" fmla="*/ 1 h 23"/>
                  <a:gd name="T18" fmla="*/ 0 w 30"/>
                  <a:gd name="T19" fmla="*/ 1 h 23"/>
                  <a:gd name="T20" fmla="*/ 1 w 30"/>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23">
                    <a:moveTo>
                      <a:pt x="4" y="13"/>
                    </a:moveTo>
                    <a:lnTo>
                      <a:pt x="4" y="13"/>
                    </a:lnTo>
                    <a:lnTo>
                      <a:pt x="23" y="23"/>
                    </a:lnTo>
                    <a:lnTo>
                      <a:pt x="30" y="9"/>
                    </a:lnTo>
                    <a:lnTo>
                      <a:pt x="11" y="0"/>
                    </a:lnTo>
                    <a:lnTo>
                      <a:pt x="5" y="0"/>
                    </a:lnTo>
                    <a:lnTo>
                      <a:pt x="1" y="3"/>
                    </a:lnTo>
                    <a:lnTo>
                      <a:pt x="0" y="9"/>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8" name="Freeform 1376">
                <a:extLst>
                  <a:ext uri="{FF2B5EF4-FFF2-40B4-BE49-F238E27FC236}">
                    <a16:creationId xmlns:a16="http://schemas.microsoft.com/office/drawing/2014/main" id="{57C516A3-127F-4554-898C-A9442862E0F5}"/>
                  </a:ext>
                </a:extLst>
              </p:cNvPr>
              <p:cNvSpPr>
                <a:spLocks/>
              </p:cNvSpPr>
              <p:nvPr/>
            </p:nvSpPr>
            <p:spPr bwMode="auto">
              <a:xfrm>
                <a:off x="2359" y="2676"/>
                <a:ext cx="17" cy="12"/>
              </a:xfrm>
              <a:custGeom>
                <a:avLst/>
                <a:gdLst>
                  <a:gd name="T0" fmla="*/ 1 w 34"/>
                  <a:gd name="T1" fmla="*/ 0 h 25"/>
                  <a:gd name="T2" fmla="*/ 1 w 34"/>
                  <a:gd name="T3" fmla="*/ 0 h 25"/>
                  <a:gd name="T4" fmla="*/ 1 w 34"/>
                  <a:gd name="T5" fmla="*/ 0 h 25"/>
                  <a:gd name="T6" fmla="*/ 1 w 34"/>
                  <a:gd name="T7" fmla="*/ 0 h 25"/>
                  <a:gd name="T8" fmla="*/ 1 w 34"/>
                  <a:gd name="T9" fmla="*/ 0 h 25"/>
                  <a:gd name="T10" fmla="*/ 1 w 34"/>
                  <a:gd name="T11" fmla="*/ 0 h 25"/>
                  <a:gd name="T12" fmla="*/ 1 w 34"/>
                  <a:gd name="T13" fmla="*/ 0 h 25"/>
                  <a:gd name="T14" fmla="*/ 1 w 34"/>
                  <a:gd name="T15" fmla="*/ 0 h 25"/>
                  <a:gd name="T16" fmla="*/ 1 w 34"/>
                  <a:gd name="T17" fmla="*/ 0 h 25"/>
                  <a:gd name="T18" fmla="*/ 0 w 34"/>
                  <a:gd name="T19" fmla="*/ 0 h 25"/>
                  <a:gd name="T20" fmla="*/ 1 w 34"/>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25">
                    <a:moveTo>
                      <a:pt x="4" y="14"/>
                    </a:moveTo>
                    <a:lnTo>
                      <a:pt x="4" y="14"/>
                    </a:lnTo>
                    <a:lnTo>
                      <a:pt x="27" y="25"/>
                    </a:lnTo>
                    <a:lnTo>
                      <a:pt x="34" y="12"/>
                    </a:lnTo>
                    <a:lnTo>
                      <a:pt x="11" y="0"/>
                    </a:lnTo>
                    <a:lnTo>
                      <a:pt x="5" y="0"/>
                    </a:lnTo>
                    <a:lnTo>
                      <a:pt x="1" y="3"/>
                    </a:lnTo>
                    <a:lnTo>
                      <a:pt x="0" y="9"/>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9" name="Freeform 1377">
                <a:extLst>
                  <a:ext uri="{FF2B5EF4-FFF2-40B4-BE49-F238E27FC236}">
                    <a16:creationId xmlns:a16="http://schemas.microsoft.com/office/drawing/2014/main" id="{6D1F61FF-7D78-4E87-ABF5-27866E035714}"/>
                  </a:ext>
                </a:extLst>
              </p:cNvPr>
              <p:cNvSpPr>
                <a:spLocks/>
              </p:cNvSpPr>
              <p:nvPr/>
            </p:nvSpPr>
            <p:spPr bwMode="auto">
              <a:xfrm>
                <a:off x="2348" y="2670"/>
                <a:ext cx="17" cy="12"/>
              </a:xfrm>
              <a:custGeom>
                <a:avLst/>
                <a:gdLst>
                  <a:gd name="T0" fmla="*/ 1 w 32"/>
                  <a:gd name="T1" fmla="*/ 0 h 25"/>
                  <a:gd name="T2" fmla="*/ 1 w 32"/>
                  <a:gd name="T3" fmla="*/ 0 h 25"/>
                  <a:gd name="T4" fmla="*/ 1 w 32"/>
                  <a:gd name="T5" fmla="*/ 0 h 25"/>
                  <a:gd name="T6" fmla="*/ 1 w 32"/>
                  <a:gd name="T7" fmla="*/ 0 h 25"/>
                  <a:gd name="T8" fmla="*/ 1 w 32"/>
                  <a:gd name="T9" fmla="*/ 0 h 25"/>
                  <a:gd name="T10" fmla="*/ 1 w 32"/>
                  <a:gd name="T11" fmla="*/ 0 h 25"/>
                  <a:gd name="T12" fmla="*/ 1 w 32"/>
                  <a:gd name="T13" fmla="*/ 0 h 25"/>
                  <a:gd name="T14" fmla="*/ 1 w 32"/>
                  <a:gd name="T15" fmla="*/ 0 h 25"/>
                  <a:gd name="T16" fmla="*/ 1 w 32"/>
                  <a:gd name="T17" fmla="*/ 0 h 25"/>
                  <a:gd name="T18" fmla="*/ 0 w 32"/>
                  <a:gd name="T19" fmla="*/ 0 h 25"/>
                  <a:gd name="T20" fmla="*/ 1 w 32"/>
                  <a:gd name="T21" fmla="*/ 0 h 25"/>
                  <a:gd name="T22" fmla="*/ 1 w 32"/>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5">
                    <a:moveTo>
                      <a:pt x="6" y="13"/>
                    </a:moveTo>
                    <a:lnTo>
                      <a:pt x="5" y="13"/>
                    </a:lnTo>
                    <a:lnTo>
                      <a:pt x="25" y="25"/>
                    </a:lnTo>
                    <a:lnTo>
                      <a:pt x="32" y="11"/>
                    </a:lnTo>
                    <a:lnTo>
                      <a:pt x="11" y="0"/>
                    </a:lnTo>
                    <a:lnTo>
                      <a:pt x="10" y="0"/>
                    </a:lnTo>
                    <a:lnTo>
                      <a:pt x="11" y="0"/>
                    </a:lnTo>
                    <a:lnTo>
                      <a:pt x="6" y="0"/>
                    </a:lnTo>
                    <a:lnTo>
                      <a:pt x="1" y="3"/>
                    </a:lnTo>
                    <a:lnTo>
                      <a:pt x="0" y="9"/>
                    </a:lnTo>
                    <a:lnTo>
                      <a:pt x="5" y="13"/>
                    </a:lnTo>
                    <a:lnTo>
                      <a:pt x="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0" name="Freeform 1378">
                <a:extLst>
                  <a:ext uri="{FF2B5EF4-FFF2-40B4-BE49-F238E27FC236}">
                    <a16:creationId xmlns:a16="http://schemas.microsoft.com/office/drawing/2014/main" id="{1B9AFC59-F45F-46B1-8919-DE92C6CEE8EB}"/>
                  </a:ext>
                </a:extLst>
              </p:cNvPr>
              <p:cNvSpPr>
                <a:spLocks/>
              </p:cNvSpPr>
              <p:nvPr/>
            </p:nvSpPr>
            <p:spPr bwMode="auto">
              <a:xfrm>
                <a:off x="2334" y="2663"/>
                <a:ext cx="20" cy="14"/>
              </a:xfrm>
              <a:custGeom>
                <a:avLst/>
                <a:gdLst>
                  <a:gd name="T0" fmla="*/ 1 w 39"/>
                  <a:gd name="T1" fmla="*/ 1 h 27"/>
                  <a:gd name="T2" fmla="*/ 1 w 39"/>
                  <a:gd name="T3" fmla="*/ 1 h 27"/>
                  <a:gd name="T4" fmla="*/ 1 w 39"/>
                  <a:gd name="T5" fmla="*/ 1 h 27"/>
                  <a:gd name="T6" fmla="*/ 1 w 39"/>
                  <a:gd name="T7" fmla="*/ 1 h 27"/>
                  <a:gd name="T8" fmla="*/ 1 w 39"/>
                  <a:gd name="T9" fmla="*/ 0 h 27"/>
                  <a:gd name="T10" fmla="*/ 1 w 39"/>
                  <a:gd name="T11" fmla="*/ 0 h 27"/>
                  <a:gd name="T12" fmla="*/ 1 w 39"/>
                  <a:gd name="T13" fmla="*/ 0 h 27"/>
                  <a:gd name="T14" fmla="*/ 1 w 39"/>
                  <a:gd name="T15" fmla="*/ 1 h 27"/>
                  <a:gd name="T16" fmla="*/ 0 w 39"/>
                  <a:gd name="T17" fmla="*/ 1 h 27"/>
                  <a:gd name="T18" fmla="*/ 0 w 39"/>
                  <a:gd name="T19" fmla="*/ 1 h 27"/>
                  <a:gd name="T20" fmla="*/ 1 w 39"/>
                  <a:gd name="T21" fmla="*/ 1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27">
                    <a:moveTo>
                      <a:pt x="5" y="14"/>
                    </a:moveTo>
                    <a:lnTo>
                      <a:pt x="5" y="14"/>
                    </a:lnTo>
                    <a:lnTo>
                      <a:pt x="35" y="27"/>
                    </a:lnTo>
                    <a:lnTo>
                      <a:pt x="39" y="14"/>
                    </a:lnTo>
                    <a:lnTo>
                      <a:pt x="9" y="0"/>
                    </a:lnTo>
                    <a:lnTo>
                      <a:pt x="4" y="1"/>
                    </a:lnTo>
                    <a:lnTo>
                      <a:pt x="0"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1" name="Freeform 1379">
                <a:extLst>
                  <a:ext uri="{FF2B5EF4-FFF2-40B4-BE49-F238E27FC236}">
                    <a16:creationId xmlns:a16="http://schemas.microsoft.com/office/drawing/2014/main" id="{4A6D1670-D971-42EB-82B1-0CB52B610E47}"/>
                  </a:ext>
                </a:extLst>
              </p:cNvPr>
              <p:cNvSpPr>
                <a:spLocks/>
              </p:cNvSpPr>
              <p:nvPr/>
            </p:nvSpPr>
            <p:spPr bwMode="auto">
              <a:xfrm>
                <a:off x="2312" y="2652"/>
                <a:ext cx="27" cy="18"/>
              </a:xfrm>
              <a:custGeom>
                <a:avLst/>
                <a:gdLst>
                  <a:gd name="T0" fmla="*/ 1 w 53"/>
                  <a:gd name="T1" fmla="*/ 1 h 35"/>
                  <a:gd name="T2" fmla="*/ 1 w 53"/>
                  <a:gd name="T3" fmla="*/ 1 h 35"/>
                  <a:gd name="T4" fmla="*/ 1 w 53"/>
                  <a:gd name="T5" fmla="*/ 1 h 35"/>
                  <a:gd name="T6" fmla="*/ 1 w 53"/>
                  <a:gd name="T7" fmla="*/ 1 h 35"/>
                  <a:gd name="T8" fmla="*/ 1 w 53"/>
                  <a:gd name="T9" fmla="*/ 0 h 35"/>
                  <a:gd name="T10" fmla="*/ 1 w 53"/>
                  <a:gd name="T11" fmla="*/ 0 h 35"/>
                  <a:gd name="T12" fmla="*/ 1 w 53"/>
                  <a:gd name="T13" fmla="*/ 0 h 35"/>
                  <a:gd name="T14" fmla="*/ 1 w 53"/>
                  <a:gd name="T15" fmla="*/ 1 h 35"/>
                  <a:gd name="T16" fmla="*/ 0 w 53"/>
                  <a:gd name="T17" fmla="*/ 1 h 35"/>
                  <a:gd name="T18" fmla="*/ 0 w 53"/>
                  <a:gd name="T19" fmla="*/ 1 h 35"/>
                  <a:gd name="T20" fmla="*/ 1 w 53"/>
                  <a:gd name="T21" fmla="*/ 1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35">
                    <a:moveTo>
                      <a:pt x="5" y="14"/>
                    </a:moveTo>
                    <a:lnTo>
                      <a:pt x="5" y="14"/>
                    </a:lnTo>
                    <a:lnTo>
                      <a:pt x="49" y="35"/>
                    </a:lnTo>
                    <a:lnTo>
                      <a:pt x="53" y="21"/>
                    </a:lnTo>
                    <a:lnTo>
                      <a:pt x="10" y="0"/>
                    </a:lnTo>
                    <a:lnTo>
                      <a:pt x="4" y="1"/>
                    </a:lnTo>
                    <a:lnTo>
                      <a:pt x="0" y="5"/>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2" name="Freeform 1380">
                <a:extLst>
                  <a:ext uri="{FF2B5EF4-FFF2-40B4-BE49-F238E27FC236}">
                    <a16:creationId xmlns:a16="http://schemas.microsoft.com/office/drawing/2014/main" id="{1BC3133E-8BD1-403F-9009-D24CD08A4BDA}"/>
                  </a:ext>
                </a:extLst>
              </p:cNvPr>
              <p:cNvSpPr>
                <a:spLocks/>
              </p:cNvSpPr>
              <p:nvPr/>
            </p:nvSpPr>
            <p:spPr bwMode="auto">
              <a:xfrm>
                <a:off x="2283" y="2640"/>
                <a:ext cx="34" cy="19"/>
              </a:xfrm>
              <a:custGeom>
                <a:avLst/>
                <a:gdLst>
                  <a:gd name="T0" fmla="*/ 1 w 67"/>
                  <a:gd name="T1" fmla="*/ 0 h 39"/>
                  <a:gd name="T2" fmla="*/ 1 w 67"/>
                  <a:gd name="T3" fmla="*/ 0 h 39"/>
                  <a:gd name="T4" fmla="*/ 1 w 67"/>
                  <a:gd name="T5" fmla="*/ 0 h 39"/>
                  <a:gd name="T6" fmla="*/ 1 w 67"/>
                  <a:gd name="T7" fmla="*/ 0 h 39"/>
                  <a:gd name="T8" fmla="*/ 1 w 67"/>
                  <a:gd name="T9" fmla="*/ 0 h 39"/>
                  <a:gd name="T10" fmla="*/ 1 w 67"/>
                  <a:gd name="T11" fmla="*/ 0 h 39"/>
                  <a:gd name="T12" fmla="*/ 1 w 67"/>
                  <a:gd name="T13" fmla="*/ 0 h 39"/>
                  <a:gd name="T14" fmla="*/ 1 w 67"/>
                  <a:gd name="T15" fmla="*/ 0 h 39"/>
                  <a:gd name="T16" fmla="*/ 0 w 67"/>
                  <a:gd name="T17" fmla="*/ 0 h 39"/>
                  <a:gd name="T18" fmla="*/ 0 w 67"/>
                  <a:gd name="T19" fmla="*/ 0 h 39"/>
                  <a:gd name="T20" fmla="*/ 1 w 67"/>
                  <a:gd name="T21" fmla="*/ 0 h 39"/>
                  <a:gd name="T22" fmla="*/ 1 w 67"/>
                  <a:gd name="T23" fmla="*/ 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39">
                    <a:moveTo>
                      <a:pt x="3" y="13"/>
                    </a:moveTo>
                    <a:lnTo>
                      <a:pt x="4" y="13"/>
                    </a:lnTo>
                    <a:lnTo>
                      <a:pt x="62" y="39"/>
                    </a:lnTo>
                    <a:lnTo>
                      <a:pt x="67" y="25"/>
                    </a:lnTo>
                    <a:lnTo>
                      <a:pt x="9" y="0"/>
                    </a:lnTo>
                    <a:lnTo>
                      <a:pt x="10" y="0"/>
                    </a:lnTo>
                    <a:lnTo>
                      <a:pt x="9" y="0"/>
                    </a:lnTo>
                    <a:lnTo>
                      <a:pt x="3" y="1"/>
                    </a:lnTo>
                    <a:lnTo>
                      <a:pt x="0" y="4"/>
                    </a:lnTo>
                    <a:lnTo>
                      <a:pt x="0" y="10"/>
                    </a:lnTo>
                    <a:lnTo>
                      <a:pt x="4" y="13"/>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3" name="Freeform 1381">
                <a:extLst>
                  <a:ext uri="{FF2B5EF4-FFF2-40B4-BE49-F238E27FC236}">
                    <a16:creationId xmlns:a16="http://schemas.microsoft.com/office/drawing/2014/main" id="{FDA995B3-A447-49B7-8136-277309F43AC4}"/>
                  </a:ext>
                </a:extLst>
              </p:cNvPr>
              <p:cNvSpPr>
                <a:spLocks/>
              </p:cNvSpPr>
              <p:nvPr/>
            </p:nvSpPr>
            <p:spPr bwMode="auto">
              <a:xfrm>
                <a:off x="2251" y="2624"/>
                <a:ext cx="38" cy="23"/>
              </a:xfrm>
              <a:custGeom>
                <a:avLst/>
                <a:gdLst>
                  <a:gd name="T0" fmla="*/ 1 w 76"/>
                  <a:gd name="T1" fmla="*/ 1 h 46"/>
                  <a:gd name="T2" fmla="*/ 1 w 76"/>
                  <a:gd name="T3" fmla="*/ 1 h 46"/>
                  <a:gd name="T4" fmla="*/ 1 w 76"/>
                  <a:gd name="T5" fmla="*/ 1 h 46"/>
                  <a:gd name="T6" fmla="*/ 1 w 76"/>
                  <a:gd name="T7" fmla="*/ 1 h 46"/>
                  <a:gd name="T8" fmla="*/ 1 w 76"/>
                  <a:gd name="T9" fmla="*/ 0 h 46"/>
                  <a:gd name="T10" fmla="*/ 1 w 76"/>
                  <a:gd name="T11" fmla="*/ 0 h 46"/>
                  <a:gd name="T12" fmla="*/ 1 w 76"/>
                  <a:gd name="T13" fmla="*/ 0 h 46"/>
                  <a:gd name="T14" fmla="*/ 1 w 76"/>
                  <a:gd name="T15" fmla="*/ 0 h 46"/>
                  <a:gd name="T16" fmla="*/ 1 w 76"/>
                  <a:gd name="T17" fmla="*/ 1 h 46"/>
                  <a:gd name="T18" fmla="*/ 0 w 76"/>
                  <a:gd name="T19" fmla="*/ 1 h 46"/>
                  <a:gd name="T20" fmla="*/ 1 w 76"/>
                  <a:gd name="T21" fmla="*/ 1 h 46"/>
                  <a:gd name="T22" fmla="*/ 1 w 76"/>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46">
                    <a:moveTo>
                      <a:pt x="6" y="14"/>
                    </a:moveTo>
                    <a:lnTo>
                      <a:pt x="5" y="14"/>
                    </a:lnTo>
                    <a:lnTo>
                      <a:pt x="69" y="46"/>
                    </a:lnTo>
                    <a:lnTo>
                      <a:pt x="76" y="33"/>
                    </a:lnTo>
                    <a:lnTo>
                      <a:pt x="12" y="0"/>
                    </a:lnTo>
                    <a:lnTo>
                      <a:pt x="10" y="0"/>
                    </a:lnTo>
                    <a:lnTo>
                      <a:pt x="12" y="0"/>
                    </a:lnTo>
                    <a:lnTo>
                      <a:pt x="6" y="0"/>
                    </a:lnTo>
                    <a:lnTo>
                      <a:pt x="1" y="4"/>
                    </a:lnTo>
                    <a:lnTo>
                      <a:pt x="0" y="10"/>
                    </a:lnTo>
                    <a:lnTo>
                      <a:pt x="5"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4" name="Freeform 1382">
                <a:extLst>
                  <a:ext uri="{FF2B5EF4-FFF2-40B4-BE49-F238E27FC236}">
                    <a16:creationId xmlns:a16="http://schemas.microsoft.com/office/drawing/2014/main" id="{25D94285-68A7-4AB5-8BA7-6EDBE904BAA5}"/>
                  </a:ext>
                </a:extLst>
              </p:cNvPr>
              <p:cNvSpPr>
                <a:spLocks/>
              </p:cNvSpPr>
              <p:nvPr/>
            </p:nvSpPr>
            <p:spPr bwMode="auto">
              <a:xfrm>
                <a:off x="2214" y="2608"/>
                <a:ext cx="42" cy="23"/>
              </a:xfrm>
              <a:custGeom>
                <a:avLst/>
                <a:gdLst>
                  <a:gd name="T0" fmla="*/ 1 w 83"/>
                  <a:gd name="T1" fmla="*/ 1 h 46"/>
                  <a:gd name="T2" fmla="*/ 1 w 83"/>
                  <a:gd name="T3" fmla="*/ 1 h 46"/>
                  <a:gd name="T4" fmla="*/ 1 w 83"/>
                  <a:gd name="T5" fmla="*/ 1 h 46"/>
                  <a:gd name="T6" fmla="*/ 1 w 83"/>
                  <a:gd name="T7" fmla="*/ 1 h 46"/>
                  <a:gd name="T8" fmla="*/ 1 w 83"/>
                  <a:gd name="T9" fmla="*/ 0 h 46"/>
                  <a:gd name="T10" fmla="*/ 1 w 83"/>
                  <a:gd name="T11" fmla="*/ 0 h 46"/>
                  <a:gd name="T12" fmla="*/ 1 w 83"/>
                  <a:gd name="T13" fmla="*/ 0 h 46"/>
                  <a:gd name="T14" fmla="*/ 1 w 83"/>
                  <a:gd name="T15" fmla="*/ 1 h 46"/>
                  <a:gd name="T16" fmla="*/ 0 w 83"/>
                  <a:gd name="T17" fmla="*/ 1 h 46"/>
                  <a:gd name="T18" fmla="*/ 0 w 83"/>
                  <a:gd name="T19" fmla="*/ 1 h 46"/>
                  <a:gd name="T20" fmla="*/ 1 w 83"/>
                  <a:gd name="T21" fmla="*/ 1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 h="46">
                    <a:moveTo>
                      <a:pt x="5" y="14"/>
                    </a:moveTo>
                    <a:lnTo>
                      <a:pt x="5" y="14"/>
                    </a:lnTo>
                    <a:lnTo>
                      <a:pt x="79" y="46"/>
                    </a:lnTo>
                    <a:lnTo>
                      <a:pt x="83" y="32"/>
                    </a:lnTo>
                    <a:lnTo>
                      <a:pt x="10" y="0"/>
                    </a:lnTo>
                    <a:lnTo>
                      <a:pt x="4" y="1"/>
                    </a:lnTo>
                    <a:lnTo>
                      <a:pt x="0" y="5"/>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5" name="Freeform 1383">
                <a:extLst>
                  <a:ext uri="{FF2B5EF4-FFF2-40B4-BE49-F238E27FC236}">
                    <a16:creationId xmlns:a16="http://schemas.microsoft.com/office/drawing/2014/main" id="{C9F2D4E0-D9A4-4687-AC57-7167CF504125}"/>
                  </a:ext>
                </a:extLst>
              </p:cNvPr>
              <p:cNvSpPr>
                <a:spLocks/>
              </p:cNvSpPr>
              <p:nvPr/>
            </p:nvSpPr>
            <p:spPr bwMode="auto">
              <a:xfrm>
                <a:off x="2173" y="2590"/>
                <a:ext cx="46" cy="24"/>
              </a:xfrm>
              <a:custGeom>
                <a:avLst/>
                <a:gdLst>
                  <a:gd name="T0" fmla="*/ 1 w 92"/>
                  <a:gd name="T1" fmla="*/ 1 h 48"/>
                  <a:gd name="T2" fmla="*/ 1 w 92"/>
                  <a:gd name="T3" fmla="*/ 1 h 48"/>
                  <a:gd name="T4" fmla="*/ 1 w 92"/>
                  <a:gd name="T5" fmla="*/ 1 h 48"/>
                  <a:gd name="T6" fmla="*/ 1 w 92"/>
                  <a:gd name="T7" fmla="*/ 1 h 48"/>
                  <a:gd name="T8" fmla="*/ 1 w 92"/>
                  <a:gd name="T9" fmla="*/ 0 h 48"/>
                  <a:gd name="T10" fmla="*/ 1 w 92"/>
                  <a:gd name="T11" fmla="*/ 0 h 48"/>
                  <a:gd name="T12" fmla="*/ 1 w 92"/>
                  <a:gd name="T13" fmla="*/ 0 h 48"/>
                  <a:gd name="T14" fmla="*/ 1 w 92"/>
                  <a:gd name="T15" fmla="*/ 1 h 48"/>
                  <a:gd name="T16" fmla="*/ 0 w 92"/>
                  <a:gd name="T17" fmla="*/ 1 h 48"/>
                  <a:gd name="T18" fmla="*/ 0 w 92"/>
                  <a:gd name="T19" fmla="*/ 1 h 48"/>
                  <a:gd name="T20" fmla="*/ 1 w 92"/>
                  <a:gd name="T21" fmla="*/ 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 h="48">
                    <a:moveTo>
                      <a:pt x="4" y="13"/>
                    </a:moveTo>
                    <a:lnTo>
                      <a:pt x="4" y="13"/>
                    </a:lnTo>
                    <a:lnTo>
                      <a:pt x="87" y="48"/>
                    </a:lnTo>
                    <a:lnTo>
                      <a:pt x="92" y="34"/>
                    </a:lnTo>
                    <a:lnTo>
                      <a:pt x="9" y="0"/>
                    </a:lnTo>
                    <a:lnTo>
                      <a:pt x="3" y="1"/>
                    </a:lnTo>
                    <a:lnTo>
                      <a:pt x="0" y="4"/>
                    </a:lnTo>
                    <a:lnTo>
                      <a:pt x="0" y="10"/>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6" name="Freeform 1384">
                <a:extLst>
                  <a:ext uri="{FF2B5EF4-FFF2-40B4-BE49-F238E27FC236}">
                    <a16:creationId xmlns:a16="http://schemas.microsoft.com/office/drawing/2014/main" id="{03AC40CF-EE95-40AD-B591-E65DCD6BAD0B}"/>
                  </a:ext>
                </a:extLst>
              </p:cNvPr>
              <p:cNvSpPr>
                <a:spLocks/>
              </p:cNvSpPr>
              <p:nvPr/>
            </p:nvSpPr>
            <p:spPr bwMode="auto">
              <a:xfrm>
                <a:off x="2129" y="2571"/>
                <a:ext cx="48" cy="26"/>
              </a:xfrm>
              <a:custGeom>
                <a:avLst/>
                <a:gdLst>
                  <a:gd name="T0" fmla="*/ 0 w 97"/>
                  <a:gd name="T1" fmla="*/ 0 h 53"/>
                  <a:gd name="T2" fmla="*/ 0 w 97"/>
                  <a:gd name="T3" fmla="*/ 0 h 53"/>
                  <a:gd name="T4" fmla="*/ 0 w 97"/>
                  <a:gd name="T5" fmla="*/ 0 h 53"/>
                  <a:gd name="T6" fmla="*/ 0 w 97"/>
                  <a:gd name="T7" fmla="*/ 0 h 53"/>
                  <a:gd name="T8" fmla="*/ 0 w 97"/>
                  <a:gd name="T9" fmla="*/ 0 h 53"/>
                  <a:gd name="T10" fmla="*/ 0 w 97"/>
                  <a:gd name="T11" fmla="*/ 0 h 53"/>
                  <a:gd name="T12" fmla="*/ 0 w 97"/>
                  <a:gd name="T13" fmla="*/ 0 h 53"/>
                  <a:gd name="T14" fmla="*/ 0 w 97"/>
                  <a:gd name="T15" fmla="*/ 0 h 53"/>
                  <a:gd name="T16" fmla="*/ 0 w 97"/>
                  <a:gd name="T17" fmla="*/ 0 h 53"/>
                  <a:gd name="T18" fmla="*/ 0 w 97"/>
                  <a:gd name="T19" fmla="*/ 0 h 53"/>
                  <a:gd name="T20" fmla="*/ 0 w 97"/>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53">
                    <a:moveTo>
                      <a:pt x="5" y="14"/>
                    </a:moveTo>
                    <a:lnTo>
                      <a:pt x="5" y="14"/>
                    </a:lnTo>
                    <a:lnTo>
                      <a:pt x="92" y="53"/>
                    </a:lnTo>
                    <a:lnTo>
                      <a:pt x="97" y="40"/>
                    </a:lnTo>
                    <a:lnTo>
                      <a:pt x="9" y="0"/>
                    </a:lnTo>
                    <a:lnTo>
                      <a:pt x="3" y="2"/>
                    </a:lnTo>
                    <a:lnTo>
                      <a:pt x="0" y="5"/>
                    </a:lnTo>
                    <a:lnTo>
                      <a:pt x="0" y="11"/>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7" name="Freeform 1385">
                <a:extLst>
                  <a:ext uri="{FF2B5EF4-FFF2-40B4-BE49-F238E27FC236}">
                    <a16:creationId xmlns:a16="http://schemas.microsoft.com/office/drawing/2014/main" id="{ECB002AB-05C2-45BA-A1CE-BCFDC20A3687}"/>
                  </a:ext>
                </a:extLst>
              </p:cNvPr>
              <p:cNvSpPr>
                <a:spLocks/>
              </p:cNvSpPr>
              <p:nvPr/>
            </p:nvSpPr>
            <p:spPr bwMode="auto">
              <a:xfrm>
                <a:off x="2081" y="2550"/>
                <a:ext cx="53" cy="28"/>
              </a:xfrm>
              <a:custGeom>
                <a:avLst/>
                <a:gdLst>
                  <a:gd name="T0" fmla="*/ 1 w 106"/>
                  <a:gd name="T1" fmla="*/ 1 h 55"/>
                  <a:gd name="T2" fmla="*/ 1 w 106"/>
                  <a:gd name="T3" fmla="*/ 1 h 55"/>
                  <a:gd name="T4" fmla="*/ 1 w 106"/>
                  <a:gd name="T5" fmla="*/ 1 h 55"/>
                  <a:gd name="T6" fmla="*/ 1 w 106"/>
                  <a:gd name="T7" fmla="*/ 1 h 55"/>
                  <a:gd name="T8" fmla="*/ 1 w 106"/>
                  <a:gd name="T9" fmla="*/ 0 h 55"/>
                  <a:gd name="T10" fmla="*/ 1 w 106"/>
                  <a:gd name="T11" fmla="*/ 0 h 55"/>
                  <a:gd name="T12" fmla="*/ 1 w 106"/>
                  <a:gd name="T13" fmla="*/ 0 h 55"/>
                  <a:gd name="T14" fmla="*/ 1 w 106"/>
                  <a:gd name="T15" fmla="*/ 1 h 55"/>
                  <a:gd name="T16" fmla="*/ 0 w 106"/>
                  <a:gd name="T17" fmla="*/ 1 h 55"/>
                  <a:gd name="T18" fmla="*/ 0 w 106"/>
                  <a:gd name="T19" fmla="*/ 1 h 55"/>
                  <a:gd name="T20" fmla="*/ 1 w 106"/>
                  <a:gd name="T21" fmla="*/ 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55">
                    <a:moveTo>
                      <a:pt x="5" y="14"/>
                    </a:moveTo>
                    <a:lnTo>
                      <a:pt x="5" y="14"/>
                    </a:lnTo>
                    <a:lnTo>
                      <a:pt x="102" y="55"/>
                    </a:lnTo>
                    <a:lnTo>
                      <a:pt x="106" y="41"/>
                    </a:lnTo>
                    <a:lnTo>
                      <a:pt x="9" y="0"/>
                    </a:lnTo>
                    <a:lnTo>
                      <a:pt x="4" y="1"/>
                    </a:lnTo>
                    <a:lnTo>
                      <a:pt x="0"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8" name="Freeform 1386">
                <a:extLst>
                  <a:ext uri="{FF2B5EF4-FFF2-40B4-BE49-F238E27FC236}">
                    <a16:creationId xmlns:a16="http://schemas.microsoft.com/office/drawing/2014/main" id="{CF6C06F4-18F7-4C40-98A0-FBCE1132ED78}"/>
                  </a:ext>
                </a:extLst>
              </p:cNvPr>
              <p:cNvSpPr>
                <a:spLocks/>
              </p:cNvSpPr>
              <p:nvPr/>
            </p:nvSpPr>
            <p:spPr bwMode="auto">
              <a:xfrm>
                <a:off x="2030" y="2528"/>
                <a:ext cx="55" cy="29"/>
              </a:xfrm>
              <a:custGeom>
                <a:avLst/>
                <a:gdLst>
                  <a:gd name="T0" fmla="*/ 1 w 110"/>
                  <a:gd name="T1" fmla="*/ 1 h 58"/>
                  <a:gd name="T2" fmla="*/ 1 w 110"/>
                  <a:gd name="T3" fmla="*/ 1 h 58"/>
                  <a:gd name="T4" fmla="*/ 1 w 110"/>
                  <a:gd name="T5" fmla="*/ 1 h 58"/>
                  <a:gd name="T6" fmla="*/ 1 w 110"/>
                  <a:gd name="T7" fmla="*/ 1 h 58"/>
                  <a:gd name="T8" fmla="*/ 1 w 110"/>
                  <a:gd name="T9" fmla="*/ 0 h 58"/>
                  <a:gd name="T10" fmla="*/ 1 w 110"/>
                  <a:gd name="T11" fmla="*/ 0 h 58"/>
                  <a:gd name="T12" fmla="*/ 1 w 110"/>
                  <a:gd name="T13" fmla="*/ 0 h 58"/>
                  <a:gd name="T14" fmla="*/ 1 w 110"/>
                  <a:gd name="T15" fmla="*/ 1 h 58"/>
                  <a:gd name="T16" fmla="*/ 0 w 110"/>
                  <a:gd name="T17" fmla="*/ 1 h 58"/>
                  <a:gd name="T18" fmla="*/ 0 w 110"/>
                  <a:gd name="T19" fmla="*/ 1 h 58"/>
                  <a:gd name="T20" fmla="*/ 1 w 110"/>
                  <a:gd name="T21" fmla="*/ 1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 h="58">
                    <a:moveTo>
                      <a:pt x="4" y="14"/>
                    </a:moveTo>
                    <a:lnTo>
                      <a:pt x="4" y="14"/>
                    </a:lnTo>
                    <a:lnTo>
                      <a:pt x="106" y="58"/>
                    </a:lnTo>
                    <a:lnTo>
                      <a:pt x="110" y="44"/>
                    </a:lnTo>
                    <a:lnTo>
                      <a:pt x="9" y="0"/>
                    </a:lnTo>
                    <a:lnTo>
                      <a:pt x="3" y="1"/>
                    </a:lnTo>
                    <a:lnTo>
                      <a:pt x="0" y="5"/>
                    </a:lnTo>
                    <a:lnTo>
                      <a:pt x="0"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9" name="Freeform 1387">
                <a:extLst>
                  <a:ext uri="{FF2B5EF4-FFF2-40B4-BE49-F238E27FC236}">
                    <a16:creationId xmlns:a16="http://schemas.microsoft.com/office/drawing/2014/main" id="{81F3A24D-90F2-4C85-8A17-705A50CC4365}"/>
                  </a:ext>
                </a:extLst>
              </p:cNvPr>
              <p:cNvSpPr>
                <a:spLocks/>
              </p:cNvSpPr>
              <p:nvPr/>
            </p:nvSpPr>
            <p:spPr bwMode="auto">
              <a:xfrm>
                <a:off x="1977" y="2505"/>
                <a:ext cx="57" cy="30"/>
              </a:xfrm>
              <a:custGeom>
                <a:avLst/>
                <a:gdLst>
                  <a:gd name="T0" fmla="*/ 0 w 115"/>
                  <a:gd name="T1" fmla="*/ 1 h 60"/>
                  <a:gd name="T2" fmla="*/ 0 w 115"/>
                  <a:gd name="T3" fmla="*/ 1 h 60"/>
                  <a:gd name="T4" fmla="*/ 0 w 115"/>
                  <a:gd name="T5" fmla="*/ 1 h 60"/>
                  <a:gd name="T6" fmla="*/ 0 w 115"/>
                  <a:gd name="T7" fmla="*/ 1 h 60"/>
                  <a:gd name="T8" fmla="*/ 0 w 115"/>
                  <a:gd name="T9" fmla="*/ 0 h 60"/>
                  <a:gd name="T10" fmla="*/ 0 w 115"/>
                  <a:gd name="T11" fmla="*/ 0 h 60"/>
                  <a:gd name="T12" fmla="*/ 0 w 115"/>
                  <a:gd name="T13" fmla="*/ 0 h 60"/>
                  <a:gd name="T14" fmla="*/ 0 w 115"/>
                  <a:gd name="T15" fmla="*/ 1 h 60"/>
                  <a:gd name="T16" fmla="*/ 0 w 115"/>
                  <a:gd name="T17" fmla="*/ 1 h 60"/>
                  <a:gd name="T18" fmla="*/ 0 w 115"/>
                  <a:gd name="T19" fmla="*/ 1 h 60"/>
                  <a:gd name="T20" fmla="*/ 0 w 115"/>
                  <a:gd name="T21" fmla="*/ 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60">
                    <a:moveTo>
                      <a:pt x="4" y="14"/>
                    </a:moveTo>
                    <a:lnTo>
                      <a:pt x="4" y="14"/>
                    </a:lnTo>
                    <a:lnTo>
                      <a:pt x="110" y="60"/>
                    </a:lnTo>
                    <a:lnTo>
                      <a:pt x="115" y="46"/>
                    </a:lnTo>
                    <a:lnTo>
                      <a:pt x="9" y="0"/>
                    </a:lnTo>
                    <a:lnTo>
                      <a:pt x="3" y="1"/>
                    </a:lnTo>
                    <a:lnTo>
                      <a:pt x="0" y="5"/>
                    </a:lnTo>
                    <a:lnTo>
                      <a:pt x="0"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0" name="Freeform 1388">
                <a:extLst>
                  <a:ext uri="{FF2B5EF4-FFF2-40B4-BE49-F238E27FC236}">
                    <a16:creationId xmlns:a16="http://schemas.microsoft.com/office/drawing/2014/main" id="{4D74843D-08D8-4D32-80AA-2B7888344E35}"/>
                  </a:ext>
                </a:extLst>
              </p:cNvPr>
              <p:cNvSpPr>
                <a:spLocks/>
              </p:cNvSpPr>
              <p:nvPr/>
            </p:nvSpPr>
            <p:spPr bwMode="auto">
              <a:xfrm>
                <a:off x="1922" y="2481"/>
                <a:ext cx="59" cy="31"/>
              </a:xfrm>
              <a:custGeom>
                <a:avLst/>
                <a:gdLst>
                  <a:gd name="T0" fmla="*/ 0 w 120"/>
                  <a:gd name="T1" fmla="*/ 1 h 62"/>
                  <a:gd name="T2" fmla="*/ 0 w 120"/>
                  <a:gd name="T3" fmla="*/ 1 h 62"/>
                  <a:gd name="T4" fmla="*/ 0 w 120"/>
                  <a:gd name="T5" fmla="*/ 1 h 62"/>
                  <a:gd name="T6" fmla="*/ 0 w 120"/>
                  <a:gd name="T7" fmla="*/ 1 h 62"/>
                  <a:gd name="T8" fmla="*/ 0 w 120"/>
                  <a:gd name="T9" fmla="*/ 0 h 62"/>
                  <a:gd name="T10" fmla="*/ 0 w 120"/>
                  <a:gd name="T11" fmla="*/ 0 h 62"/>
                  <a:gd name="T12" fmla="*/ 0 w 120"/>
                  <a:gd name="T13" fmla="*/ 0 h 62"/>
                  <a:gd name="T14" fmla="*/ 0 w 120"/>
                  <a:gd name="T15" fmla="*/ 1 h 62"/>
                  <a:gd name="T16" fmla="*/ 0 w 120"/>
                  <a:gd name="T17" fmla="*/ 1 h 62"/>
                  <a:gd name="T18" fmla="*/ 0 w 120"/>
                  <a:gd name="T19" fmla="*/ 1 h 62"/>
                  <a:gd name="T20" fmla="*/ 0 w 120"/>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62">
                    <a:moveTo>
                      <a:pt x="5" y="13"/>
                    </a:moveTo>
                    <a:lnTo>
                      <a:pt x="5" y="13"/>
                    </a:lnTo>
                    <a:lnTo>
                      <a:pt x="115" y="62"/>
                    </a:lnTo>
                    <a:lnTo>
                      <a:pt x="120" y="48"/>
                    </a:lnTo>
                    <a:lnTo>
                      <a:pt x="9" y="0"/>
                    </a:lnTo>
                    <a:lnTo>
                      <a:pt x="4" y="1"/>
                    </a:lnTo>
                    <a:lnTo>
                      <a:pt x="0" y="4"/>
                    </a:lnTo>
                    <a:lnTo>
                      <a:pt x="0" y="10"/>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1" name="Freeform 1389">
                <a:extLst>
                  <a:ext uri="{FF2B5EF4-FFF2-40B4-BE49-F238E27FC236}">
                    <a16:creationId xmlns:a16="http://schemas.microsoft.com/office/drawing/2014/main" id="{5B963974-FF47-4A80-805F-A30C8ED214F3}"/>
                  </a:ext>
                </a:extLst>
              </p:cNvPr>
              <p:cNvSpPr>
                <a:spLocks/>
              </p:cNvSpPr>
              <p:nvPr/>
            </p:nvSpPr>
            <p:spPr bwMode="auto">
              <a:xfrm>
                <a:off x="1864" y="2457"/>
                <a:ext cx="62" cy="31"/>
              </a:xfrm>
              <a:custGeom>
                <a:avLst/>
                <a:gdLst>
                  <a:gd name="T0" fmla="*/ 1 w 124"/>
                  <a:gd name="T1" fmla="*/ 1 h 62"/>
                  <a:gd name="T2" fmla="*/ 1 w 124"/>
                  <a:gd name="T3" fmla="*/ 1 h 62"/>
                  <a:gd name="T4" fmla="*/ 1 w 124"/>
                  <a:gd name="T5" fmla="*/ 1 h 62"/>
                  <a:gd name="T6" fmla="*/ 1 w 124"/>
                  <a:gd name="T7" fmla="*/ 1 h 62"/>
                  <a:gd name="T8" fmla="*/ 1 w 124"/>
                  <a:gd name="T9" fmla="*/ 0 h 62"/>
                  <a:gd name="T10" fmla="*/ 1 w 124"/>
                  <a:gd name="T11" fmla="*/ 0 h 62"/>
                  <a:gd name="T12" fmla="*/ 1 w 124"/>
                  <a:gd name="T13" fmla="*/ 0 h 62"/>
                  <a:gd name="T14" fmla="*/ 1 w 124"/>
                  <a:gd name="T15" fmla="*/ 1 h 62"/>
                  <a:gd name="T16" fmla="*/ 0 w 124"/>
                  <a:gd name="T17" fmla="*/ 1 h 62"/>
                  <a:gd name="T18" fmla="*/ 0 w 124"/>
                  <a:gd name="T19" fmla="*/ 1 h 62"/>
                  <a:gd name="T20" fmla="*/ 1 w 124"/>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62">
                    <a:moveTo>
                      <a:pt x="5" y="14"/>
                    </a:moveTo>
                    <a:lnTo>
                      <a:pt x="5" y="14"/>
                    </a:lnTo>
                    <a:lnTo>
                      <a:pt x="120" y="62"/>
                    </a:lnTo>
                    <a:lnTo>
                      <a:pt x="124" y="49"/>
                    </a:lnTo>
                    <a:lnTo>
                      <a:pt x="9" y="0"/>
                    </a:lnTo>
                    <a:lnTo>
                      <a:pt x="3" y="1"/>
                    </a:lnTo>
                    <a:lnTo>
                      <a:pt x="0" y="5"/>
                    </a:lnTo>
                    <a:lnTo>
                      <a:pt x="0" y="11"/>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2" name="Freeform 1390">
                <a:extLst>
                  <a:ext uri="{FF2B5EF4-FFF2-40B4-BE49-F238E27FC236}">
                    <a16:creationId xmlns:a16="http://schemas.microsoft.com/office/drawing/2014/main" id="{0097A5CA-9B00-4D5B-BB80-3D4123C89C6A}"/>
                  </a:ext>
                </a:extLst>
              </p:cNvPr>
              <p:cNvSpPr>
                <a:spLocks/>
              </p:cNvSpPr>
              <p:nvPr/>
            </p:nvSpPr>
            <p:spPr bwMode="auto">
              <a:xfrm>
                <a:off x="1806" y="2431"/>
                <a:ext cx="63" cy="33"/>
              </a:xfrm>
              <a:custGeom>
                <a:avLst/>
                <a:gdLst>
                  <a:gd name="T0" fmla="*/ 1 w 124"/>
                  <a:gd name="T1" fmla="*/ 1 h 64"/>
                  <a:gd name="T2" fmla="*/ 1 w 124"/>
                  <a:gd name="T3" fmla="*/ 1 h 64"/>
                  <a:gd name="T4" fmla="*/ 1 w 124"/>
                  <a:gd name="T5" fmla="*/ 1 h 64"/>
                  <a:gd name="T6" fmla="*/ 1 w 124"/>
                  <a:gd name="T7" fmla="*/ 1 h 64"/>
                  <a:gd name="T8" fmla="*/ 1 w 124"/>
                  <a:gd name="T9" fmla="*/ 0 h 64"/>
                  <a:gd name="T10" fmla="*/ 1 w 124"/>
                  <a:gd name="T11" fmla="*/ 0 h 64"/>
                  <a:gd name="T12" fmla="*/ 1 w 124"/>
                  <a:gd name="T13" fmla="*/ 0 h 64"/>
                  <a:gd name="T14" fmla="*/ 1 w 124"/>
                  <a:gd name="T15" fmla="*/ 1 h 64"/>
                  <a:gd name="T16" fmla="*/ 0 w 124"/>
                  <a:gd name="T17" fmla="*/ 1 h 64"/>
                  <a:gd name="T18" fmla="*/ 0 w 124"/>
                  <a:gd name="T19" fmla="*/ 1 h 64"/>
                  <a:gd name="T20" fmla="*/ 1 w 124"/>
                  <a:gd name="T21" fmla="*/ 1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64">
                    <a:moveTo>
                      <a:pt x="4" y="13"/>
                    </a:moveTo>
                    <a:lnTo>
                      <a:pt x="4" y="13"/>
                    </a:lnTo>
                    <a:lnTo>
                      <a:pt x="120" y="64"/>
                    </a:lnTo>
                    <a:lnTo>
                      <a:pt x="124" y="50"/>
                    </a:lnTo>
                    <a:lnTo>
                      <a:pt x="9" y="0"/>
                    </a:lnTo>
                    <a:lnTo>
                      <a:pt x="3" y="1"/>
                    </a:lnTo>
                    <a:lnTo>
                      <a:pt x="0" y="4"/>
                    </a:lnTo>
                    <a:lnTo>
                      <a:pt x="0" y="10"/>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3" name="Freeform 1391">
                <a:extLst>
                  <a:ext uri="{FF2B5EF4-FFF2-40B4-BE49-F238E27FC236}">
                    <a16:creationId xmlns:a16="http://schemas.microsoft.com/office/drawing/2014/main" id="{F0CF4F3C-2250-49A0-9584-D018517062A9}"/>
                  </a:ext>
                </a:extLst>
              </p:cNvPr>
              <p:cNvSpPr>
                <a:spLocks/>
              </p:cNvSpPr>
              <p:nvPr/>
            </p:nvSpPr>
            <p:spPr bwMode="auto">
              <a:xfrm>
                <a:off x="1748" y="2406"/>
                <a:ext cx="63" cy="32"/>
              </a:xfrm>
              <a:custGeom>
                <a:avLst/>
                <a:gdLst>
                  <a:gd name="T0" fmla="*/ 0 w 127"/>
                  <a:gd name="T1" fmla="*/ 1 h 64"/>
                  <a:gd name="T2" fmla="*/ 0 w 127"/>
                  <a:gd name="T3" fmla="*/ 1 h 64"/>
                  <a:gd name="T4" fmla="*/ 0 w 127"/>
                  <a:gd name="T5" fmla="*/ 1 h 64"/>
                  <a:gd name="T6" fmla="*/ 0 w 127"/>
                  <a:gd name="T7" fmla="*/ 1 h 64"/>
                  <a:gd name="T8" fmla="*/ 0 w 127"/>
                  <a:gd name="T9" fmla="*/ 0 h 64"/>
                  <a:gd name="T10" fmla="*/ 0 w 127"/>
                  <a:gd name="T11" fmla="*/ 0 h 64"/>
                  <a:gd name="T12" fmla="*/ 0 w 127"/>
                  <a:gd name="T13" fmla="*/ 0 h 64"/>
                  <a:gd name="T14" fmla="*/ 0 w 127"/>
                  <a:gd name="T15" fmla="*/ 1 h 64"/>
                  <a:gd name="T16" fmla="*/ 0 w 127"/>
                  <a:gd name="T17" fmla="*/ 1 h 64"/>
                  <a:gd name="T18" fmla="*/ 0 w 127"/>
                  <a:gd name="T19" fmla="*/ 1 h 64"/>
                  <a:gd name="T20" fmla="*/ 0 w 127"/>
                  <a:gd name="T21" fmla="*/ 1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64">
                    <a:moveTo>
                      <a:pt x="5" y="14"/>
                    </a:moveTo>
                    <a:lnTo>
                      <a:pt x="5" y="14"/>
                    </a:lnTo>
                    <a:lnTo>
                      <a:pt x="122" y="64"/>
                    </a:lnTo>
                    <a:lnTo>
                      <a:pt x="127" y="51"/>
                    </a:lnTo>
                    <a:lnTo>
                      <a:pt x="9" y="0"/>
                    </a:lnTo>
                    <a:lnTo>
                      <a:pt x="4" y="1"/>
                    </a:lnTo>
                    <a:lnTo>
                      <a:pt x="0"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4" name="Freeform 1392">
                <a:extLst>
                  <a:ext uri="{FF2B5EF4-FFF2-40B4-BE49-F238E27FC236}">
                    <a16:creationId xmlns:a16="http://schemas.microsoft.com/office/drawing/2014/main" id="{2F5FE07A-DA04-45B7-95F9-7ED945033D8B}"/>
                  </a:ext>
                </a:extLst>
              </p:cNvPr>
              <p:cNvSpPr>
                <a:spLocks/>
              </p:cNvSpPr>
              <p:nvPr/>
            </p:nvSpPr>
            <p:spPr bwMode="auto">
              <a:xfrm>
                <a:off x="1688" y="2381"/>
                <a:ext cx="64" cy="32"/>
              </a:xfrm>
              <a:custGeom>
                <a:avLst/>
                <a:gdLst>
                  <a:gd name="T0" fmla="*/ 0 w 129"/>
                  <a:gd name="T1" fmla="*/ 0 h 65"/>
                  <a:gd name="T2" fmla="*/ 0 w 129"/>
                  <a:gd name="T3" fmla="*/ 0 h 65"/>
                  <a:gd name="T4" fmla="*/ 0 w 129"/>
                  <a:gd name="T5" fmla="*/ 0 h 65"/>
                  <a:gd name="T6" fmla="*/ 0 w 129"/>
                  <a:gd name="T7" fmla="*/ 0 h 65"/>
                  <a:gd name="T8" fmla="*/ 0 w 129"/>
                  <a:gd name="T9" fmla="*/ 0 h 65"/>
                  <a:gd name="T10" fmla="*/ 0 w 129"/>
                  <a:gd name="T11" fmla="*/ 0 h 65"/>
                  <a:gd name="T12" fmla="*/ 0 w 129"/>
                  <a:gd name="T13" fmla="*/ 0 h 65"/>
                  <a:gd name="T14" fmla="*/ 0 w 129"/>
                  <a:gd name="T15" fmla="*/ 0 h 65"/>
                  <a:gd name="T16" fmla="*/ 0 w 129"/>
                  <a:gd name="T17" fmla="*/ 0 h 65"/>
                  <a:gd name="T18" fmla="*/ 0 w 129"/>
                  <a:gd name="T19" fmla="*/ 0 h 65"/>
                  <a:gd name="T20" fmla="*/ 0 w 129"/>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 h="65">
                    <a:moveTo>
                      <a:pt x="5" y="14"/>
                    </a:moveTo>
                    <a:lnTo>
                      <a:pt x="5" y="14"/>
                    </a:lnTo>
                    <a:lnTo>
                      <a:pt x="125" y="65"/>
                    </a:lnTo>
                    <a:lnTo>
                      <a:pt x="129" y="51"/>
                    </a:lnTo>
                    <a:lnTo>
                      <a:pt x="10" y="0"/>
                    </a:lnTo>
                    <a:lnTo>
                      <a:pt x="4" y="1"/>
                    </a:lnTo>
                    <a:lnTo>
                      <a:pt x="0" y="5"/>
                    </a:lnTo>
                    <a:lnTo>
                      <a:pt x="0" y="11"/>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5" name="Freeform 1393">
                <a:extLst>
                  <a:ext uri="{FF2B5EF4-FFF2-40B4-BE49-F238E27FC236}">
                    <a16:creationId xmlns:a16="http://schemas.microsoft.com/office/drawing/2014/main" id="{685AF9C9-E4CC-4678-9937-2C7349D2E570}"/>
                  </a:ext>
                </a:extLst>
              </p:cNvPr>
              <p:cNvSpPr>
                <a:spLocks/>
              </p:cNvSpPr>
              <p:nvPr/>
            </p:nvSpPr>
            <p:spPr bwMode="auto">
              <a:xfrm>
                <a:off x="1629" y="2354"/>
                <a:ext cx="63" cy="34"/>
              </a:xfrm>
              <a:custGeom>
                <a:avLst/>
                <a:gdLst>
                  <a:gd name="T0" fmla="*/ 0 w 127"/>
                  <a:gd name="T1" fmla="*/ 1 h 67"/>
                  <a:gd name="T2" fmla="*/ 0 w 127"/>
                  <a:gd name="T3" fmla="*/ 1 h 67"/>
                  <a:gd name="T4" fmla="*/ 0 w 127"/>
                  <a:gd name="T5" fmla="*/ 1 h 67"/>
                  <a:gd name="T6" fmla="*/ 0 w 127"/>
                  <a:gd name="T7" fmla="*/ 1 h 67"/>
                  <a:gd name="T8" fmla="*/ 0 w 127"/>
                  <a:gd name="T9" fmla="*/ 0 h 67"/>
                  <a:gd name="T10" fmla="*/ 0 w 127"/>
                  <a:gd name="T11" fmla="*/ 0 h 67"/>
                  <a:gd name="T12" fmla="*/ 0 w 127"/>
                  <a:gd name="T13" fmla="*/ 0 h 67"/>
                  <a:gd name="T14" fmla="*/ 0 w 127"/>
                  <a:gd name="T15" fmla="*/ 1 h 67"/>
                  <a:gd name="T16" fmla="*/ 0 w 127"/>
                  <a:gd name="T17" fmla="*/ 1 h 67"/>
                  <a:gd name="T18" fmla="*/ 0 w 127"/>
                  <a:gd name="T19" fmla="*/ 1 h 67"/>
                  <a:gd name="T20" fmla="*/ 0 w 127"/>
                  <a:gd name="T21" fmla="*/ 1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67">
                    <a:moveTo>
                      <a:pt x="4" y="14"/>
                    </a:moveTo>
                    <a:lnTo>
                      <a:pt x="4" y="14"/>
                    </a:lnTo>
                    <a:lnTo>
                      <a:pt x="122" y="67"/>
                    </a:lnTo>
                    <a:lnTo>
                      <a:pt x="127" y="53"/>
                    </a:lnTo>
                    <a:lnTo>
                      <a:pt x="9" y="0"/>
                    </a:lnTo>
                    <a:lnTo>
                      <a:pt x="3" y="1"/>
                    </a:lnTo>
                    <a:lnTo>
                      <a:pt x="0" y="5"/>
                    </a:lnTo>
                    <a:lnTo>
                      <a:pt x="0" y="11"/>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6" name="Freeform 1394">
                <a:extLst>
                  <a:ext uri="{FF2B5EF4-FFF2-40B4-BE49-F238E27FC236}">
                    <a16:creationId xmlns:a16="http://schemas.microsoft.com/office/drawing/2014/main" id="{D4C750BA-340A-464E-AA71-018C4472606B}"/>
                  </a:ext>
                </a:extLst>
              </p:cNvPr>
              <p:cNvSpPr>
                <a:spLocks/>
              </p:cNvSpPr>
              <p:nvPr/>
            </p:nvSpPr>
            <p:spPr bwMode="auto">
              <a:xfrm>
                <a:off x="1570" y="2330"/>
                <a:ext cx="64" cy="31"/>
              </a:xfrm>
              <a:custGeom>
                <a:avLst/>
                <a:gdLst>
                  <a:gd name="T0" fmla="*/ 1 w 127"/>
                  <a:gd name="T1" fmla="*/ 1 h 62"/>
                  <a:gd name="T2" fmla="*/ 1 w 127"/>
                  <a:gd name="T3" fmla="*/ 1 h 62"/>
                  <a:gd name="T4" fmla="*/ 1 w 127"/>
                  <a:gd name="T5" fmla="*/ 1 h 62"/>
                  <a:gd name="T6" fmla="*/ 1 w 127"/>
                  <a:gd name="T7" fmla="*/ 1 h 62"/>
                  <a:gd name="T8" fmla="*/ 1 w 127"/>
                  <a:gd name="T9" fmla="*/ 0 h 62"/>
                  <a:gd name="T10" fmla="*/ 1 w 127"/>
                  <a:gd name="T11" fmla="*/ 0 h 62"/>
                  <a:gd name="T12" fmla="*/ 1 w 127"/>
                  <a:gd name="T13" fmla="*/ 0 h 62"/>
                  <a:gd name="T14" fmla="*/ 1 w 127"/>
                  <a:gd name="T15" fmla="*/ 1 h 62"/>
                  <a:gd name="T16" fmla="*/ 0 w 127"/>
                  <a:gd name="T17" fmla="*/ 1 h 62"/>
                  <a:gd name="T18" fmla="*/ 0 w 127"/>
                  <a:gd name="T19" fmla="*/ 1 h 62"/>
                  <a:gd name="T20" fmla="*/ 1 w 127"/>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62">
                    <a:moveTo>
                      <a:pt x="5" y="14"/>
                    </a:moveTo>
                    <a:lnTo>
                      <a:pt x="5" y="14"/>
                    </a:lnTo>
                    <a:lnTo>
                      <a:pt x="122" y="62"/>
                    </a:lnTo>
                    <a:lnTo>
                      <a:pt x="127" y="48"/>
                    </a:lnTo>
                    <a:lnTo>
                      <a:pt x="10" y="0"/>
                    </a:lnTo>
                    <a:lnTo>
                      <a:pt x="4" y="1"/>
                    </a:lnTo>
                    <a:lnTo>
                      <a:pt x="0"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7" name="Freeform 1395">
                <a:extLst>
                  <a:ext uri="{FF2B5EF4-FFF2-40B4-BE49-F238E27FC236}">
                    <a16:creationId xmlns:a16="http://schemas.microsoft.com/office/drawing/2014/main" id="{6822150F-19EB-4321-A371-728838A9F018}"/>
                  </a:ext>
                </a:extLst>
              </p:cNvPr>
              <p:cNvSpPr>
                <a:spLocks/>
              </p:cNvSpPr>
              <p:nvPr/>
            </p:nvSpPr>
            <p:spPr bwMode="auto">
              <a:xfrm>
                <a:off x="1513" y="2305"/>
                <a:ext cx="62" cy="32"/>
              </a:xfrm>
              <a:custGeom>
                <a:avLst/>
                <a:gdLst>
                  <a:gd name="T0" fmla="*/ 0 w 125"/>
                  <a:gd name="T1" fmla="*/ 0 h 65"/>
                  <a:gd name="T2" fmla="*/ 0 w 125"/>
                  <a:gd name="T3" fmla="*/ 0 h 65"/>
                  <a:gd name="T4" fmla="*/ 0 w 125"/>
                  <a:gd name="T5" fmla="*/ 0 h 65"/>
                  <a:gd name="T6" fmla="*/ 0 w 125"/>
                  <a:gd name="T7" fmla="*/ 0 h 65"/>
                  <a:gd name="T8" fmla="*/ 0 w 125"/>
                  <a:gd name="T9" fmla="*/ 0 h 65"/>
                  <a:gd name="T10" fmla="*/ 0 w 125"/>
                  <a:gd name="T11" fmla="*/ 0 h 65"/>
                  <a:gd name="T12" fmla="*/ 0 w 125"/>
                  <a:gd name="T13" fmla="*/ 0 h 65"/>
                  <a:gd name="T14" fmla="*/ 0 w 125"/>
                  <a:gd name="T15" fmla="*/ 0 h 65"/>
                  <a:gd name="T16" fmla="*/ 0 w 125"/>
                  <a:gd name="T17" fmla="*/ 0 h 65"/>
                  <a:gd name="T18" fmla="*/ 0 w 125"/>
                  <a:gd name="T19" fmla="*/ 0 h 65"/>
                  <a:gd name="T20" fmla="*/ 0 w 125"/>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5" h="65">
                    <a:moveTo>
                      <a:pt x="5" y="14"/>
                    </a:moveTo>
                    <a:lnTo>
                      <a:pt x="5" y="14"/>
                    </a:lnTo>
                    <a:lnTo>
                      <a:pt x="120" y="65"/>
                    </a:lnTo>
                    <a:lnTo>
                      <a:pt x="125" y="51"/>
                    </a:lnTo>
                    <a:lnTo>
                      <a:pt x="9" y="0"/>
                    </a:lnTo>
                    <a:lnTo>
                      <a:pt x="4" y="1"/>
                    </a:lnTo>
                    <a:lnTo>
                      <a:pt x="0" y="5"/>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8" name="Freeform 1396">
                <a:extLst>
                  <a:ext uri="{FF2B5EF4-FFF2-40B4-BE49-F238E27FC236}">
                    <a16:creationId xmlns:a16="http://schemas.microsoft.com/office/drawing/2014/main" id="{8694B047-9948-4521-B4DD-1EA3B3CFED85}"/>
                  </a:ext>
                </a:extLst>
              </p:cNvPr>
              <p:cNvSpPr>
                <a:spLocks/>
              </p:cNvSpPr>
              <p:nvPr/>
            </p:nvSpPr>
            <p:spPr bwMode="auto">
              <a:xfrm>
                <a:off x="1455" y="2280"/>
                <a:ext cx="62" cy="31"/>
              </a:xfrm>
              <a:custGeom>
                <a:avLst/>
                <a:gdLst>
                  <a:gd name="T0" fmla="*/ 1 w 124"/>
                  <a:gd name="T1" fmla="*/ 1 h 62"/>
                  <a:gd name="T2" fmla="*/ 1 w 124"/>
                  <a:gd name="T3" fmla="*/ 1 h 62"/>
                  <a:gd name="T4" fmla="*/ 1 w 124"/>
                  <a:gd name="T5" fmla="*/ 1 h 62"/>
                  <a:gd name="T6" fmla="*/ 1 w 124"/>
                  <a:gd name="T7" fmla="*/ 1 h 62"/>
                  <a:gd name="T8" fmla="*/ 1 w 124"/>
                  <a:gd name="T9" fmla="*/ 0 h 62"/>
                  <a:gd name="T10" fmla="*/ 1 w 124"/>
                  <a:gd name="T11" fmla="*/ 0 h 62"/>
                  <a:gd name="T12" fmla="*/ 1 w 124"/>
                  <a:gd name="T13" fmla="*/ 0 h 62"/>
                  <a:gd name="T14" fmla="*/ 1 w 124"/>
                  <a:gd name="T15" fmla="*/ 1 h 62"/>
                  <a:gd name="T16" fmla="*/ 0 w 124"/>
                  <a:gd name="T17" fmla="*/ 1 h 62"/>
                  <a:gd name="T18" fmla="*/ 0 w 124"/>
                  <a:gd name="T19" fmla="*/ 1 h 62"/>
                  <a:gd name="T20" fmla="*/ 1 w 124"/>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62">
                    <a:moveTo>
                      <a:pt x="4" y="14"/>
                    </a:moveTo>
                    <a:lnTo>
                      <a:pt x="4" y="14"/>
                    </a:lnTo>
                    <a:lnTo>
                      <a:pt x="120" y="62"/>
                    </a:lnTo>
                    <a:lnTo>
                      <a:pt x="124" y="48"/>
                    </a:lnTo>
                    <a:lnTo>
                      <a:pt x="9" y="0"/>
                    </a:lnTo>
                    <a:lnTo>
                      <a:pt x="3" y="1"/>
                    </a:lnTo>
                    <a:lnTo>
                      <a:pt x="0" y="4"/>
                    </a:lnTo>
                    <a:lnTo>
                      <a:pt x="0"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9" name="Freeform 1397">
                <a:extLst>
                  <a:ext uri="{FF2B5EF4-FFF2-40B4-BE49-F238E27FC236}">
                    <a16:creationId xmlns:a16="http://schemas.microsoft.com/office/drawing/2014/main" id="{6F2F911C-B0CF-4262-86AD-00D5176DF108}"/>
                  </a:ext>
                </a:extLst>
              </p:cNvPr>
              <p:cNvSpPr>
                <a:spLocks/>
              </p:cNvSpPr>
              <p:nvPr/>
            </p:nvSpPr>
            <p:spPr bwMode="auto">
              <a:xfrm>
                <a:off x="1400" y="2257"/>
                <a:ext cx="60" cy="30"/>
              </a:xfrm>
              <a:custGeom>
                <a:avLst/>
                <a:gdLst>
                  <a:gd name="T0" fmla="*/ 1 w 120"/>
                  <a:gd name="T1" fmla="*/ 1 h 60"/>
                  <a:gd name="T2" fmla="*/ 1 w 120"/>
                  <a:gd name="T3" fmla="*/ 1 h 60"/>
                  <a:gd name="T4" fmla="*/ 1 w 120"/>
                  <a:gd name="T5" fmla="*/ 1 h 60"/>
                  <a:gd name="T6" fmla="*/ 1 w 120"/>
                  <a:gd name="T7" fmla="*/ 1 h 60"/>
                  <a:gd name="T8" fmla="*/ 1 w 120"/>
                  <a:gd name="T9" fmla="*/ 0 h 60"/>
                  <a:gd name="T10" fmla="*/ 1 w 120"/>
                  <a:gd name="T11" fmla="*/ 0 h 60"/>
                  <a:gd name="T12" fmla="*/ 1 w 120"/>
                  <a:gd name="T13" fmla="*/ 0 h 60"/>
                  <a:gd name="T14" fmla="*/ 1 w 120"/>
                  <a:gd name="T15" fmla="*/ 1 h 60"/>
                  <a:gd name="T16" fmla="*/ 0 w 120"/>
                  <a:gd name="T17" fmla="*/ 1 h 60"/>
                  <a:gd name="T18" fmla="*/ 0 w 120"/>
                  <a:gd name="T19" fmla="*/ 1 h 60"/>
                  <a:gd name="T20" fmla="*/ 1 w 120"/>
                  <a:gd name="T21" fmla="*/ 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60">
                    <a:moveTo>
                      <a:pt x="5" y="13"/>
                    </a:moveTo>
                    <a:lnTo>
                      <a:pt x="5" y="13"/>
                    </a:lnTo>
                    <a:lnTo>
                      <a:pt x="115" y="60"/>
                    </a:lnTo>
                    <a:lnTo>
                      <a:pt x="120" y="46"/>
                    </a:lnTo>
                    <a:lnTo>
                      <a:pt x="9" y="0"/>
                    </a:lnTo>
                    <a:lnTo>
                      <a:pt x="4" y="1"/>
                    </a:lnTo>
                    <a:lnTo>
                      <a:pt x="0" y="4"/>
                    </a:lnTo>
                    <a:lnTo>
                      <a:pt x="0" y="10"/>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0" name="Freeform 1398">
                <a:extLst>
                  <a:ext uri="{FF2B5EF4-FFF2-40B4-BE49-F238E27FC236}">
                    <a16:creationId xmlns:a16="http://schemas.microsoft.com/office/drawing/2014/main" id="{AE21CD2C-A010-4F66-8689-4A0E583BFF1F}"/>
                  </a:ext>
                </a:extLst>
              </p:cNvPr>
              <p:cNvSpPr>
                <a:spLocks/>
              </p:cNvSpPr>
              <p:nvPr/>
            </p:nvSpPr>
            <p:spPr bwMode="auto">
              <a:xfrm>
                <a:off x="1348" y="2235"/>
                <a:ext cx="56" cy="29"/>
              </a:xfrm>
              <a:custGeom>
                <a:avLst/>
                <a:gdLst>
                  <a:gd name="T0" fmla="*/ 1 w 112"/>
                  <a:gd name="T1" fmla="*/ 1 h 57"/>
                  <a:gd name="T2" fmla="*/ 1 w 112"/>
                  <a:gd name="T3" fmla="*/ 1 h 57"/>
                  <a:gd name="T4" fmla="*/ 1 w 112"/>
                  <a:gd name="T5" fmla="*/ 1 h 57"/>
                  <a:gd name="T6" fmla="*/ 1 w 112"/>
                  <a:gd name="T7" fmla="*/ 1 h 57"/>
                  <a:gd name="T8" fmla="*/ 1 w 112"/>
                  <a:gd name="T9" fmla="*/ 0 h 57"/>
                  <a:gd name="T10" fmla="*/ 1 w 112"/>
                  <a:gd name="T11" fmla="*/ 0 h 57"/>
                  <a:gd name="T12" fmla="*/ 1 w 112"/>
                  <a:gd name="T13" fmla="*/ 0 h 57"/>
                  <a:gd name="T14" fmla="*/ 1 w 112"/>
                  <a:gd name="T15" fmla="*/ 1 h 57"/>
                  <a:gd name="T16" fmla="*/ 0 w 112"/>
                  <a:gd name="T17" fmla="*/ 1 h 57"/>
                  <a:gd name="T18" fmla="*/ 0 w 112"/>
                  <a:gd name="T19" fmla="*/ 1 h 57"/>
                  <a:gd name="T20" fmla="*/ 1 w 112"/>
                  <a:gd name="T21" fmla="*/ 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57">
                    <a:moveTo>
                      <a:pt x="4" y="14"/>
                    </a:moveTo>
                    <a:lnTo>
                      <a:pt x="4" y="14"/>
                    </a:lnTo>
                    <a:lnTo>
                      <a:pt x="108" y="57"/>
                    </a:lnTo>
                    <a:lnTo>
                      <a:pt x="112" y="44"/>
                    </a:lnTo>
                    <a:lnTo>
                      <a:pt x="9" y="0"/>
                    </a:lnTo>
                    <a:lnTo>
                      <a:pt x="3" y="1"/>
                    </a:lnTo>
                    <a:lnTo>
                      <a:pt x="0" y="4"/>
                    </a:lnTo>
                    <a:lnTo>
                      <a:pt x="0"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1" name="Freeform 1399">
                <a:extLst>
                  <a:ext uri="{FF2B5EF4-FFF2-40B4-BE49-F238E27FC236}">
                    <a16:creationId xmlns:a16="http://schemas.microsoft.com/office/drawing/2014/main" id="{71E5D87A-ED99-45EE-929C-B8CFEAA02686}"/>
                  </a:ext>
                </a:extLst>
              </p:cNvPr>
              <p:cNvSpPr>
                <a:spLocks/>
              </p:cNvSpPr>
              <p:nvPr/>
            </p:nvSpPr>
            <p:spPr bwMode="auto">
              <a:xfrm>
                <a:off x="1297" y="2214"/>
                <a:ext cx="55" cy="28"/>
              </a:xfrm>
              <a:custGeom>
                <a:avLst/>
                <a:gdLst>
                  <a:gd name="T0" fmla="*/ 0 w 111"/>
                  <a:gd name="T1" fmla="*/ 0 h 58"/>
                  <a:gd name="T2" fmla="*/ 0 w 111"/>
                  <a:gd name="T3" fmla="*/ 0 h 58"/>
                  <a:gd name="T4" fmla="*/ 0 w 111"/>
                  <a:gd name="T5" fmla="*/ 0 h 58"/>
                  <a:gd name="T6" fmla="*/ 0 w 111"/>
                  <a:gd name="T7" fmla="*/ 0 h 58"/>
                  <a:gd name="T8" fmla="*/ 0 w 111"/>
                  <a:gd name="T9" fmla="*/ 0 h 58"/>
                  <a:gd name="T10" fmla="*/ 0 w 111"/>
                  <a:gd name="T11" fmla="*/ 0 h 58"/>
                  <a:gd name="T12" fmla="*/ 0 w 111"/>
                  <a:gd name="T13" fmla="*/ 0 h 58"/>
                  <a:gd name="T14" fmla="*/ 0 w 111"/>
                  <a:gd name="T15" fmla="*/ 0 h 58"/>
                  <a:gd name="T16" fmla="*/ 0 w 111"/>
                  <a:gd name="T17" fmla="*/ 0 h 58"/>
                  <a:gd name="T18" fmla="*/ 0 w 111"/>
                  <a:gd name="T19" fmla="*/ 0 h 58"/>
                  <a:gd name="T20" fmla="*/ 0 w 111"/>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1" h="58">
                    <a:moveTo>
                      <a:pt x="5" y="14"/>
                    </a:moveTo>
                    <a:lnTo>
                      <a:pt x="5" y="14"/>
                    </a:lnTo>
                    <a:lnTo>
                      <a:pt x="106" y="58"/>
                    </a:lnTo>
                    <a:lnTo>
                      <a:pt x="111" y="44"/>
                    </a:lnTo>
                    <a:lnTo>
                      <a:pt x="9" y="0"/>
                    </a:lnTo>
                    <a:lnTo>
                      <a:pt x="4" y="1"/>
                    </a:lnTo>
                    <a:lnTo>
                      <a:pt x="0" y="5"/>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2" name="Freeform 1400">
                <a:extLst>
                  <a:ext uri="{FF2B5EF4-FFF2-40B4-BE49-F238E27FC236}">
                    <a16:creationId xmlns:a16="http://schemas.microsoft.com/office/drawing/2014/main" id="{A084CE3E-45D9-449A-8AEF-C5E909517BE5}"/>
                  </a:ext>
                </a:extLst>
              </p:cNvPr>
              <p:cNvSpPr>
                <a:spLocks/>
              </p:cNvSpPr>
              <p:nvPr/>
            </p:nvSpPr>
            <p:spPr bwMode="auto">
              <a:xfrm>
                <a:off x="1251" y="2194"/>
                <a:ext cx="51" cy="26"/>
              </a:xfrm>
              <a:custGeom>
                <a:avLst/>
                <a:gdLst>
                  <a:gd name="T0" fmla="*/ 1 w 101"/>
                  <a:gd name="T1" fmla="*/ 0 h 53"/>
                  <a:gd name="T2" fmla="*/ 1 w 101"/>
                  <a:gd name="T3" fmla="*/ 0 h 53"/>
                  <a:gd name="T4" fmla="*/ 1 w 101"/>
                  <a:gd name="T5" fmla="*/ 0 h 53"/>
                  <a:gd name="T6" fmla="*/ 1 w 101"/>
                  <a:gd name="T7" fmla="*/ 0 h 53"/>
                  <a:gd name="T8" fmla="*/ 1 w 101"/>
                  <a:gd name="T9" fmla="*/ 0 h 53"/>
                  <a:gd name="T10" fmla="*/ 1 w 101"/>
                  <a:gd name="T11" fmla="*/ 0 h 53"/>
                  <a:gd name="T12" fmla="*/ 1 w 101"/>
                  <a:gd name="T13" fmla="*/ 0 h 53"/>
                  <a:gd name="T14" fmla="*/ 1 w 101"/>
                  <a:gd name="T15" fmla="*/ 0 h 53"/>
                  <a:gd name="T16" fmla="*/ 0 w 101"/>
                  <a:gd name="T17" fmla="*/ 0 h 53"/>
                  <a:gd name="T18" fmla="*/ 0 w 101"/>
                  <a:gd name="T19" fmla="*/ 0 h 53"/>
                  <a:gd name="T20" fmla="*/ 1 w 101"/>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 h="53">
                    <a:moveTo>
                      <a:pt x="5" y="14"/>
                    </a:moveTo>
                    <a:lnTo>
                      <a:pt x="5" y="14"/>
                    </a:lnTo>
                    <a:lnTo>
                      <a:pt x="97" y="53"/>
                    </a:lnTo>
                    <a:lnTo>
                      <a:pt x="101" y="39"/>
                    </a:lnTo>
                    <a:lnTo>
                      <a:pt x="9" y="0"/>
                    </a:lnTo>
                    <a:lnTo>
                      <a:pt x="3" y="1"/>
                    </a:lnTo>
                    <a:lnTo>
                      <a:pt x="0" y="5"/>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3" name="Freeform 1401">
                <a:extLst>
                  <a:ext uri="{FF2B5EF4-FFF2-40B4-BE49-F238E27FC236}">
                    <a16:creationId xmlns:a16="http://schemas.microsoft.com/office/drawing/2014/main" id="{52756EBD-C00D-43E8-AA0E-14F4C9DAACA8}"/>
                  </a:ext>
                </a:extLst>
              </p:cNvPr>
              <p:cNvSpPr>
                <a:spLocks/>
              </p:cNvSpPr>
              <p:nvPr/>
            </p:nvSpPr>
            <p:spPr bwMode="auto">
              <a:xfrm>
                <a:off x="1207" y="2176"/>
                <a:ext cx="49" cy="25"/>
              </a:xfrm>
              <a:custGeom>
                <a:avLst/>
                <a:gdLst>
                  <a:gd name="T0" fmla="*/ 1 w 97"/>
                  <a:gd name="T1" fmla="*/ 0 h 51"/>
                  <a:gd name="T2" fmla="*/ 1 w 97"/>
                  <a:gd name="T3" fmla="*/ 0 h 51"/>
                  <a:gd name="T4" fmla="*/ 1 w 97"/>
                  <a:gd name="T5" fmla="*/ 0 h 51"/>
                  <a:gd name="T6" fmla="*/ 1 w 97"/>
                  <a:gd name="T7" fmla="*/ 0 h 51"/>
                  <a:gd name="T8" fmla="*/ 1 w 97"/>
                  <a:gd name="T9" fmla="*/ 0 h 51"/>
                  <a:gd name="T10" fmla="*/ 1 w 97"/>
                  <a:gd name="T11" fmla="*/ 0 h 51"/>
                  <a:gd name="T12" fmla="*/ 1 w 97"/>
                  <a:gd name="T13" fmla="*/ 0 h 51"/>
                  <a:gd name="T14" fmla="*/ 1 w 97"/>
                  <a:gd name="T15" fmla="*/ 0 h 51"/>
                  <a:gd name="T16" fmla="*/ 0 w 97"/>
                  <a:gd name="T17" fmla="*/ 0 h 51"/>
                  <a:gd name="T18" fmla="*/ 0 w 97"/>
                  <a:gd name="T19" fmla="*/ 0 h 51"/>
                  <a:gd name="T20" fmla="*/ 1 w 97"/>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51">
                    <a:moveTo>
                      <a:pt x="5" y="14"/>
                    </a:moveTo>
                    <a:lnTo>
                      <a:pt x="5" y="14"/>
                    </a:lnTo>
                    <a:lnTo>
                      <a:pt x="93" y="51"/>
                    </a:lnTo>
                    <a:lnTo>
                      <a:pt x="97" y="37"/>
                    </a:lnTo>
                    <a:lnTo>
                      <a:pt x="10" y="0"/>
                    </a:lnTo>
                    <a:lnTo>
                      <a:pt x="4" y="1"/>
                    </a:lnTo>
                    <a:lnTo>
                      <a:pt x="0" y="5"/>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4" name="Freeform 1402">
                <a:extLst>
                  <a:ext uri="{FF2B5EF4-FFF2-40B4-BE49-F238E27FC236}">
                    <a16:creationId xmlns:a16="http://schemas.microsoft.com/office/drawing/2014/main" id="{B31AC39F-F6D9-41D8-9E1D-D7D1B21E8E89}"/>
                  </a:ext>
                </a:extLst>
              </p:cNvPr>
              <p:cNvSpPr>
                <a:spLocks/>
              </p:cNvSpPr>
              <p:nvPr/>
            </p:nvSpPr>
            <p:spPr bwMode="auto">
              <a:xfrm>
                <a:off x="1167" y="2158"/>
                <a:ext cx="45" cy="24"/>
              </a:xfrm>
              <a:custGeom>
                <a:avLst/>
                <a:gdLst>
                  <a:gd name="T0" fmla="*/ 1 w 90"/>
                  <a:gd name="T1" fmla="*/ 0 h 49"/>
                  <a:gd name="T2" fmla="*/ 1 w 90"/>
                  <a:gd name="T3" fmla="*/ 0 h 49"/>
                  <a:gd name="T4" fmla="*/ 1 w 90"/>
                  <a:gd name="T5" fmla="*/ 0 h 49"/>
                  <a:gd name="T6" fmla="*/ 1 w 90"/>
                  <a:gd name="T7" fmla="*/ 0 h 49"/>
                  <a:gd name="T8" fmla="*/ 1 w 90"/>
                  <a:gd name="T9" fmla="*/ 0 h 49"/>
                  <a:gd name="T10" fmla="*/ 1 w 90"/>
                  <a:gd name="T11" fmla="*/ 0 h 49"/>
                  <a:gd name="T12" fmla="*/ 1 w 90"/>
                  <a:gd name="T13" fmla="*/ 0 h 49"/>
                  <a:gd name="T14" fmla="*/ 1 w 90"/>
                  <a:gd name="T15" fmla="*/ 0 h 49"/>
                  <a:gd name="T16" fmla="*/ 0 w 90"/>
                  <a:gd name="T17" fmla="*/ 0 h 49"/>
                  <a:gd name="T18" fmla="*/ 0 w 90"/>
                  <a:gd name="T19" fmla="*/ 0 h 49"/>
                  <a:gd name="T20" fmla="*/ 1 w 90"/>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 h="49">
                    <a:moveTo>
                      <a:pt x="4" y="14"/>
                    </a:moveTo>
                    <a:lnTo>
                      <a:pt x="4" y="14"/>
                    </a:lnTo>
                    <a:lnTo>
                      <a:pt x="85" y="49"/>
                    </a:lnTo>
                    <a:lnTo>
                      <a:pt x="90" y="35"/>
                    </a:lnTo>
                    <a:lnTo>
                      <a:pt x="9" y="0"/>
                    </a:lnTo>
                    <a:lnTo>
                      <a:pt x="3" y="2"/>
                    </a:lnTo>
                    <a:lnTo>
                      <a:pt x="0" y="5"/>
                    </a:lnTo>
                    <a:lnTo>
                      <a:pt x="0" y="11"/>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5" name="Freeform 1403">
                <a:extLst>
                  <a:ext uri="{FF2B5EF4-FFF2-40B4-BE49-F238E27FC236}">
                    <a16:creationId xmlns:a16="http://schemas.microsoft.com/office/drawing/2014/main" id="{E2138493-59D5-410E-B1AE-D7C548F44102}"/>
                  </a:ext>
                </a:extLst>
              </p:cNvPr>
              <p:cNvSpPr>
                <a:spLocks/>
              </p:cNvSpPr>
              <p:nvPr/>
            </p:nvSpPr>
            <p:spPr bwMode="auto">
              <a:xfrm>
                <a:off x="1132" y="2143"/>
                <a:ext cx="40" cy="22"/>
              </a:xfrm>
              <a:custGeom>
                <a:avLst/>
                <a:gdLst>
                  <a:gd name="T0" fmla="*/ 1 w 78"/>
                  <a:gd name="T1" fmla="*/ 1 h 43"/>
                  <a:gd name="T2" fmla="*/ 1 w 78"/>
                  <a:gd name="T3" fmla="*/ 1 h 43"/>
                  <a:gd name="T4" fmla="*/ 1 w 78"/>
                  <a:gd name="T5" fmla="*/ 1 h 43"/>
                  <a:gd name="T6" fmla="*/ 1 w 78"/>
                  <a:gd name="T7" fmla="*/ 1 h 43"/>
                  <a:gd name="T8" fmla="*/ 1 w 78"/>
                  <a:gd name="T9" fmla="*/ 0 h 43"/>
                  <a:gd name="T10" fmla="*/ 1 w 78"/>
                  <a:gd name="T11" fmla="*/ 0 h 43"/>
                  <a:gd name="T12" fmla="*/ 1 w 78"/>
                  <a:gd name="T13" fmla="*/ 0 h 43"/>
                  <a:gd name="T14" fmla="*/ 1 w 78"/>
                  <a:gd name="T15" fmla="*/ 1 h 43"/>
                  <a:gd name="T16" fmla="*/ 0 w 78"/>
                  <a:gd name="T17" fmla="*/ 1 h 43"/>
                  <a:gd name="T18" fmla="*/ 0 w 78"/>
                  <a:gd name="T19" fmla="*/ 1 h 43"/>
                  <a:gd name="T20" fmla="*/ 1 w 78"/>
                  <a:gd name="T21" fmla="*/ 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43">
                    <a:moveTo>
                      <a:pt x="4" y="13"/>
                    </a:moveTo>
                    <a:lnTo>
                      <a:pt x="4" y="13"/>
                    </a:lnTo>
                    <a:lnTo>
                      <a:pt x="73" y="43"/>
                    </a:lnTo>
                    <a:lnTo>
                      <a:pt x="78" y="29"/>
                    </a:lnTo>
                    <a:lnTo>
                      <a:pt x="9" y="0"/>
                    </a:lnTo>
                    <a:lnTo>
                      <a:pt x="3" y="1"/>
                    </a:lnTo>
                    <a:lnTo>
                      <a:pt x="0" y="4"/>
                    </a:lnTo>
                    <a:lnTo>
                      <a:pt x="0" y="10"/>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6" name="Freeform 1404">
                <a:extLst>
                  <a:ext uri="{FF2B5EF4-FFF2-40B4-BE49-F238E27FC236}">
                    <a16:creationId xmlns:a16="http://schemas.microsoft.com/office/drawing/2014/main" id="{C6D25ACC-5738-4CA7-9C44-BBBD6288EDB7}"/>
                  </a:ext>
                </a:extLst>
              </p:cNvPr>
              <p:cNvSpPr>
                <a:spLocks/>
              </p:cNvSpPr>
              <p:nvPr/>
            </p:nvSpPr>
            <p:spPr bwMode="auto">
              <a:xfrm>
                <a:off x="1101" y="2129"/>
                <a:ext cx="36" cy="21"/>
              </a:xfrm>
              <a:custGeom>
                <a:avLst/>
                <a:gdLst>
                  <a:gd name="T0" fmla="*/ 1 w 72"/>
                  <a:gd name="T1" fmla="*/ 1 h 41"/>
                  <a:gd name="T2" fmla="*/ 1 w 72"/>
                  <a:gd name="T3" fmla="*/ 1 h 41"/>
                  <a:gd name="T4" fmla="*/ 1 w 72"/>
                  <a:gd name="T5" fmla="*/ 1 h 41"/>
                  <a:gd name="T6" fmla="*/ 1 w 72"/>
                  <a:gd name="T7" fmla="*/ 1 h 41"/>
                  <a:gd name="T8" fmla="*/ 1 w 72"/>
                  <a:gd name="T9" fmla="*/ 0 h 41"/>
                  <a:gd name="T10" fmla="*/ 1 w 72"/>
                  <a:gd name="T11" fmla="*/ 0 h 41"/>
                  <a:gd name="T12" fmla="*/ 1 w 72"/>
                  <a:gd name="T13" fmla="*/ 0 h 41"/>
                  <a:gd name="T14" fmla="*/ 1 w 72"/>
                  <a:gd name="T15" fmla="*/ 1 h 41"/>
                  <a:gd name="T16" fmla="*/ 0 w 72"/>
                  <a:gd name="T17" fmla="*/ 1 h 41"/>
                  <a:gd name="T18" fmla="*/ 0 w 72"/>
                  <a:gd name="T19" fmla="*/ 1 h 41"/>
                  <a:gd name="T20" fmla="*/ 1 w 72"/>
                  <a:gd name="T21" fmla="*/ 1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41">
                    <a:moveTo>
                      <a:pt x="5" y="14"/>
                    </a:moveTo>
                    <a:lnTo>
                      <a:pt x="5" y="14"/>
                    </a:lnTo>
                    <a:lnTo>
                      <a:pt x="67" y="41"/>
                    </a:lnTo>
                    <a:lnTo>
                      <a:pt x="72" y="28"/>
                    </a:lnTo>
                    <a:lnTo>
                      <a:pt x="10" y="0"/>
                    </a:lnTo>
                    <a:lnTo>
                      <a:pt x="4" y="1"/>
                    </a:lnTo>
                    <a:lnTo>
                      <a:pt x="0" y="5"/>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7" name="Freeform 1405">
                <a:extLst>
                  <a:ext uri="{FF2B5EF4-FFF2-40B4-BE49-F238E27FC236}">
                    <a16:creationId xmlns:a16="http://schemas.microsoft.com/office/drawing/2014/main" id="{92D633E8-0E68-412F-BC2F-459E73D0D7F4}"/>
                  </a:ext>
                </a:extLst>
              </p:cNvPr>
              <p:cNvSpPr>
                <a:spLocks/>
              </p:cNvSpPr>
              <p:nvPr/>
            </p:nvSpPr>
            <p:spPr bwMode="auto">
              <a:xfrm>
                <a:off x="1076" y="2119"/>
                <a:ext cx="30" cy="17"/>
              </a:xfrm>
              <a:custGeom>
                <a:avLst/>
                <a:gdLst>
                  <a:gd name="T0" fmla="*/ 1 w 60"/>
                  <a:gd name="T1" fmla="*/ 0 h 35"/>
                  <a:gd name="T2" fmla="*/ 1 w 60"/>
                  <a:gd name="T3" fmla="*/ 0 h 35"/>
                  <a:gd name="T4" fmla="*/ 1 w 60"/>
                  <a:gd name="T5" fmla="*/ 0 h 35"/>
                  <a:gd name="T6" fmla="*/ 1 w 60"/>
                  <a:gd name="T7" fmla="*/ 0 h 35"/>
                  <a:gd name="T8" fmla="*/ 1 w 60"/>
                  <a:gd name="T9" fmla="*/ 0 h 35"/>
                  <a:gd name="T10" fmla="*/ 1 w 60"/>
                  <a:gd name="T11" fmla="*/ 0 h 35"/>
                  <a:gd name="T12" fmla="*/ 1 w 60"/>
                  <a:gd name="T13" fmla="*/ 0 h 35"/>
                  <a:gd name="T14" fmla="*/ 1 w 60"/>
                  <a:gd name="T15" fmla="*/ 0 h 35"/>
                  <a:gd name="T16" fmla="*/ 0 w 60"/>
                  <a:gd name="T17" fmla="*/ 0 h 35"/>
                  <a:gd name="T18" fmla="*/ 0 w 60"/>
                  <a:gd name="T19" fmla="*/ 0 h 35"/>
                  <a:gd name="T20" fmla="*/ 1 w 60"/>
                  <a:gd name="T21" fmla="*/ 0 h 35"/>
                  <a:gd name="T22" fmla="*/ 1 w 60"/>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35">
                    <a:moveTo>
                      <a:pt x="3" y="14"/>
                    </a:moveTo>
                    <a:lnTo>
                      <a:pt x="4" y="14"/>
                    </a:lnTo>
                    <a:lnTo>
                      <a:pt x="55" y="35"/>
                    </a:lnTo>
                    <a:lnTo>
                      <a:pt x="60" y="21"/>
                    </a:lnTo>
                    <a:lnTo>
                      <a:pt x="9" y="0"/>
                    </a:lnTo>
                    <a:lnTo>
                      <a:pt x="10" y="0"/>
                    </a:lnTo>
                    <a:lnTo>
                      <a:pt x="9" y="0"/>
                    </a:lnTo>
                    <a:lnTo>
                      <a:pt x="3" y="1"/>
                    </a:lnTo>
                    <a:lnTo>
                      <a:pt x="0" y="5"/>
                    </a:lnTo>
                    <a:lnTo>
                      <a:pt x="0" y="11"/>
                    </a:lnTo>
                    <a:lnTo>
                      <a:pt x="4" y="14"/>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8" name="Freeform 1406">
                <a:extLst>
                  <a:ext uri="{FF2B5EF4-FFF2-40B4-BE49-F238E27FC236}">
                    <a16:creationId xmlns:a16="http://schemas.microsoft.com/office/drawing/2014/main" id="{8FF87870-7E2E-48B6-9EB7-0026D525FDF2}"/>
                  </a:ext>
                </a:extLst>
              </p:cNvPr>
              <p:cNvSpPr>
                <a:spLocks/>
              </p:cNvSpPr>
              <p:nvPr/>
            </p:nvSpPr>
            <p:spPr bwMode="auto">
              <a:xfrm>
                <a:off x="1055" y="2109"/>
                <a:ext cx="26" cy="17"/>
              </a:xfrm>
              <a:custGeom>
                <a:avLst/>
                <a:gdLst>
                  <a:gd name="T0" fmla="*/ 0 w 53"/>
                  <a:gd name="T1" fmla="*/ 0 h 35"/>
                  <a:gd name="T2" fmla="*/ 0 w 53"/>
                  <a:gd name="T3" fmla="*/ 0 h 35"/>
                  <a:gd name="T4" fmla="*/ 0 w 53"/>
                  <a:gd name="T5" fmla="*/ 0 h 35"/>
                  <a:gd name="T6" fmla="*/ 0 w 53"/>
                  <a:gd name="T7" fmla="*/ 0 h 35"/>
                  <a:gd name="T8" fmla="*/ 0 w 53"/>
                  <a:gd name="T9" fmla="*/ 0 h 35"/>
                  <a:gd name="T10" fmla="*/ 0 w 53"/>
                  <a:gd name="T11" fmla="*/ 0 h 35"/>
                  <a:gd name="T12" fmla="*/ 0 w 53"/>
                  <a:gd name="T13" fmla="*/ 0 h 35"/>
                  <a:gd name="T14" fmla="*/ 0 w 53"/>
                  <a:gd name="T15" fmla="*/ 0 h 35"/>
                  <a:gd name="T16" fmla="*/ 0 w 53"/>
                  <a:gd name="T17" fmla="*/ 0 h 35"/>
                  <a:gd name="T18" fmla="*/ 0 w 53"/>
                  <a:gd name="T19" fmla="*/ 0 h 35"/>
                  <a:gd name="T20" fmla="*/ 0 w 53"/>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35">
                    <a:moveTo>
                      <a:pt x="5" y="14"/>
                    </a:moveTo>
                    <a:lnTo>
                      <a:pt x="5" y="14"/>
                    </a:lnTo>
                    <a:lnTo>
                      <a:pt x="46" y="35"/>
                    </a:lnTo>
                    <a:lnTo>
                      <a:pt x="53" y="21"/>
                    </a:lnTo>
                    <a:lnTo>
                      <a:pt x="12" y="0"/>
                    </a:lnTo>
                    <a:lnTo>
                      <a:pt x="6" y="0"/>
                    </a:lnTo>
                    <a:lnTo>
                      <a:pt x="1"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9" name="Freeform 1407">
                <a:extLst>
                  <a:ext uri="{FF2B5EF4-FFF2-40B4-BE49-F238E27FC236}">
                    <a16:creationId xmlns:a16="http://schemas.microsoft.com/office/drawing/2014/main" id="{44F2324E-3FCE-42C7-B098-285390705DB6}"/>
                  </a:ext>
                </a:extLst>
              </p:cNvPr>
              <p:cNvSpPr>
                <a:spLocks/>
              </p:cNvSpPr>
              <p:nvPr/>
            </p:nvSpPr>
            <p:spPr bwMode="auto">
              <a:xfrm>
                <a:off x="1041" y="2102"/>
                <a:ext cx="19" cy="14"/>
              </a:xfrm>
              <a:custGeom>
                <a:avLst/>
                <a:gdLst>
                  <a:gd name="T0" fmla="*/ 0 w 40"/>
                  <a:gd name="T1" fmla="*/ 1 h 27"/>
                  <a:gd name="T2" fmla="*/ 0 w 40"/>
                  <a:gd name="T3" fmla="*/ 1 h 27"/>
                  <a:gd name="T4" fmla="*/ 0 w 40"/>
                  <a:gd name="T5" fmla="*/ 1 h 27"/>
                  <a:gd name="T6" fmla="*/ 0 w 40"/>
                  <a:gd name="T7" fmla="*/ 1 h 27"/>
                  <a:gd name="T8" fmla="*/ 0 w 40"/>
                  <a:gd name="T9" fmla="*/ 0 h 27"/>
                  <a:gd name="T10" fmla="*/ 0 w 40"/>
                  <a:gd name="T11" fmla="*/ 0 h 27"/>
                  <a:gd name="T12" fmla="*/ 0 w 40"/>
                  <a:gd name="T13" fmla="*/ 0 h 27"/>
                  <a:gd name="T14" fmla="*/ 0 w 40"/>
                  <a:gd name="T15" fmla="*/ 0 h 27"/>
                  <a:gd name="T16" fmla="*/ 0 w 40"/>
                  <a:gd name="T17" fmla="*/ 1 h 27"/>
                  <a:gd name="T18" fmla="*/ 0 w 40"/>
                  <a:gd name="T19" fmla="*/ 1 h 27"/>
                  <a:gd name="T20" fmla="*/ 0 w 40"/>
                  <a:gd name="T21" fmla="*/ 1 h 27"/>
                  <a:gd name="T22" fmla="*/ 0 w 40"/>
                  <a:gd name="T23" fmla="*/ 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27">
                    <a:moveTo>
                      <a:pt x="6" y="13"/>
                    </a:moveTo>
                    <a:lnTo>
                      <a:pt x="5" y="13"/>
                    </a:lnTo>
                    <a:lnTo>
                      <a:pt x="33" y="27"/>
                    </a:lnTo>
                    <a:lnTo>
                      <a:pt x="40" y="13"/>
                    </a:lnTo>
                    <a:lnTo>
                      <a:pt x="12" y="0"/>
                    </a:lnTo>
                    <a:lnTo>
                      <a:pt x="11" y="0"/>
                    </a:lnTo>
                    <a:lnTo>
                      <a:pt x="12" y="0"/>
                    </a:lnTo>
                    <a:lnTo>
                      <a:pt x="6" y="0"/>
                    </a:lnTo>
                    <a:lnTo>
                      <a:pt x="2" y="3"/>
                    </a:lnTo>
                    <a:lnTo>
                      <a:pt x="0" y="9"/>
                    </a:lnTo>
                    <a:lnTo>
                      <a:pt x="5" y="13"/>
                    </a:lnTo>
                    <a:lnTo>
                      <a:pt x="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0" name="Freeform 1408">
                <a:extLst>
                  <a:ext uri="{FF2B5EF4-FFF2-40B4-BE49-F238E27FC236}">
                    <a16:creationId xmlns:a16="http://schemas.microsoft.com/office/drawing/2014/main" id="{4D284CA4-6974-43DA-A26C-65EFAEE37485}"/>
                  </a:ext>
                </a:extLst>
              </p:cNvPr>
              <p:cNvSpPr>
                <a:spLocks/>
              </p:cNvSpPr>
              <p:nvPr/>
            </p:nvSpPr>
            <p:spPr bwMode="auto">
              <a:xfrm>
                <a:off x="1033" y="2098"/>
                <a:ext cx="13" cy="11"/>
              </a:xfrm>
              <a:custGeom>
                <a:avLst/>
                <a:gdLst>
                  <a:gd name="T0" fmla="*/ 1 w 26"/>
                  <a:gd name="T1" fmla="*/ 1 h 20"/>
                  <a:gd name="T2" fmla="*/ 1 w 26"/>
                  <a:gd name="T3" fmla="*/ 1 h 20"/>
                  <a:gd name="T4" fmla="*/ 1 w 26"/>
                  <a:gd name="T5" fmla="*/ 1 h 20"/>
                  <a:gd name="T6" fmla="*/ 1 w 26"/>
                  <a:gd name="T7" fmla="*/ 1 h 20"/>
                  <a:gd name="T8" fmla="*/ 1 w 26"/>
                  <a:gd name="T9" fmla="*/ 0 h 20"/>
                  <a:gd name="T10" fmla="*/ 1 w 26"/>
                  <a:gd name="T11" fmla="*/ 0 h 20"/>
                  <a:gd name="T12" fmla="*/ 1 w 26"/>
                  <a:gd name="T13" fmla="*/ 0 h 20"/>
                  <a:gd name="T14" fmla="*/ 1 w 26"/>
                  <a:gd name="T15" fmla="*/ 1 h 20"/>
                  <a:gd name="T16" fmla="*/ 0 w 26"/>
                  <a:gd name="T17" fmla="*/ 1 h 20"/>
                  <a:gd name="T18" fmla="*/ 0 w 26"/>
                  <a:gd name="T19" fmla="*/ 1 h 20"/>
                  <a:gd name="T20" fmla="*/ 1 w 26"/>
                  <a:gd name="T21" fmla="*/ 1 h 20"/>
                  <a:gd name="T22" fmla="*/ 1 w 26"/>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0">
                    <a:moveTo>
                      <a:pt x="4" y="14"/>
                    </a:moveTo>
                    <a:lnTo>
                      <a:pt x="5" y="14"/>
                    </a:lnTo>
                    <a:lnTo>
                      <a:pt x="21" y="20"/>
                    </a:lnTo>
                    <a:lnTo>
                      <a:pt x="26" y="7"/>
                    </a:lnTo>
                    <a:lnTo>
                      <a:pt x="10" y="0"/>
                    </a:lnTo>
                    <a:lnTo>
                      <a:pt x="11" y="0"/>
                    </a:lnTo>
                    <a:lnTo>
                      <a:pt x="10" y="0"/>
                    </a:lnTo>
                    <a:lnTo>
                      <a:pt x="4" y="1"/>
                    </a:lnTo>
                    <a:lnTo>
                      <a:pt x="0" y="4"/>
                    </a:lnTo>
                    <a:lnTo>
                      <a:pt x="0" y="10"/>
                    </a:lnTo>
                    <a:lnTo>
                      <a:pt x="5" y="14"/>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1" name="Freeform 1409">
                <a:extLst>
                  <a:ext uri="{FF2B5EF4-FFF2-40B4-BE49-F238E27FC236}">
                    <a16:creationId xmlns:a16="http://schemas.microsoft.com/office/drawing/2014/main" id="{D30AC4B5-44FC-4E5A-B16B-C487BF2F641D}"/>
                  </a:ext>
                </a:extLst>
              </p:cNvPr>
              <p:cNvSpPr>
                <a:spLocks/>
              </p:cNvSpPr>
              <p:nvPr/>
            </p:nvSpPr>
            <p:spPr bwMode="auto">
              <a:xfrm>
                <a:off x="1017" y="2090"/>
                <a:ext cx="21" cy="15"/>
              </a:xfrm>
              <a:custGeom>
                <a:avLst/>
                <a:gdLst>
                  <a:gd name="T0" fmla="*/ 0 w 44"/>
                  <a:gd name="T1" fmla="*/ 1 h 30"/>
                  <a:gd name="T2" fmla="*/ 0 w 44"/>
                  <a:gd name="T3" fmla="*/ 1 h 30"/>
                  <a:gd name="T4" fmla="*/ 0 w 44"/>
                  <a:gd name="T5" fmla="*/ 1 h 30"/>
                  <a:gd name="T6" fmla="*/ 0 w 44"/>
                  <a:gd name="T7" fmla="*/ 1 h 30"/>
                  <a:gd name="T8" fmla="*/ 0 w 44"/>
                  <a:gd name="T9" fmla="*/ 0 h 30"/>
                  <a:gd name="T10" fmla="*/ 0 w 44"/>
                  <a:gd name="T11" fmla="*/ 0 h 30"/>
                  <a:gd name="T12" fmla="*/ 0 w 44"/>
                  <a:gd name="T13" fmla="*/ 0 h 30"/>
                  <a:gd name="T14" fmla="*/ 0 w 44"/>
                  <a:gd name="T15" fmla="*/ 0 h 30"/>
                  <a:gd name="T16" fmla="*/ 0 w 44"/>
                  <a:gd name="T17" fmla="*/ 1 h 30"/>
                  <a:gd name="T18" fmla="*/ 0 w 44"/>
                  <a:gd name="T19" fmla="*/ 1 h 30"/>
                  <a:gd name="T20" fmla="*/ 0 w 44"/>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0">
                    <a:moveTo>
                      <a:pt x="5" y="13"/>
                    </a:moveTo>
                    <a:lnTo>
                      <a:pt x="5" y="13"/>
                    </a:lnTo>
                    <a:lnTo>
                      <a:pt x="37" y="30"/>
                    </a:lnTo>
                    <a:lnTo>
                      <a:pt x="44" y="16"/>
                    </a:lnTo>
                    <a:lnTo>
                      <a:pt x="12" y="0"/>
                    </a:lnTo>
                    <a:lnTo>
                      <a:pt x="6" y="0"/>
                    </a:lnTo>
                    <a:lnTo>
                      <a:pt x="1" y="3"/>
                    </a:lnTo>
                    <a:lnTo>
                      <a:pt x="0" y="9"/>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2" name="Freeform 1410">
                <a:extLst>
                  <a:ext uri="{FF2B5EF4-FFF2-40B4-BE49-F238E27FC236}">
                    <a16:creationId xmlns:a16="http://schemas.microsoft.com/office/drawing/2014/main" id="{040F0E94-14E4-4A58-B6EF-F69047C17906}"/>
                  </a:ext>
                </a:extLst>
              </p:cNvPr>
              <p:cNvSpPr>
                <a:spLocks/>
              </p:cNvSpPr>
              <p:nvPr/>
            </p:nvSpPr>
            <p:spPr bwMode="auto">
              <a:xfrm>
                <a:off x="999" y="2081"/>
                <a:ext cx="23" cy="16"/>
              </a:xfrm>
              <a:custGeom>
                <a:avLst/>
                <a:gdLst>
                  <a:gd name="T0" fmla="*/ 1 w 46"/>
                  <a:gd name="T1" fmla="*/ 1 h 32"/>
                  <a:gd name="T2" fmla="*/ 1 w 46"/>
                  <a:gd name="T3" fmla="*/ 1 h 32"/>
                  <a:gd name="T4" fmla="*/ 1 w 46"/>
                  <a:gd name="T5" fmla="*/ 1 h 32"/>
                  <a:gd name="T6" fmla="*/ 1 w 46"/>
                  <a:gd name="T7" fmla="*/ 1 h 32"/>
                  <a:gd name="T8" fmla="*/ 1 w 46"/>
                  <a:gd name="T9" fmla="*/ 0 h 32"/>
                  <a:gd name="T10" fmla="*/ 1 w 46"/>
                  <a:gd name="T11" fmla="*/ 0 h 32"/>
                  <a:gd name="T12" fmla="*/ 1 w 46"/>
                  <a:gd name="T13" fmla="*/ 0 h 32"/>
                  <a:gd name="T14" fmla="*/ 1 w 46"/>
                  <a:gd name="T15" fmla="*/ 0 h 32"/>
                  <a:gd name="T16" fmla="*/ 1 w 46"/>
                  <a:gd name="T17" fmla="*/ 1 h 32"/>
                  <a:gd name="T18" fmla="*/ 0 w 46"/>
                  <a:gd name="T19" fmla="*/ 1 h 32"/>
                  <a:gd name="T20" fmla="*/ 1 w 46"/>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2">
                    <a:moveTo>
                      <a:pt x="4" y="14"/>
                    </a:moveTo>
                    <a:lnTo>
                      <a:pt x="4" y="14"/>
                    </a:lnTo>
                    <a:lnTo>
                      <a:pt x="39" y="32"/>
                    </a:lnTo>
                    <a:lnTo>
                      <a:pt x="46" y="19"/>
                    </a:lnTo>
                    <a:lnTo>
                      <a:pt x="11" y="0"/>
                    </a:lnTo>
                    <a:lnTo>
                      <a:pt x="5" y="0"/>
                    </a:lnTo>
                    <a:lnTo>
                      <a:pt x="1" y="4"/>
                    </a:lnTo>
                    <a:lnTo>
                      <a:pt x="0" y="9"/>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3" name="Freeform 1411">
                <a:extLst>
                  <a:ext uri="{FF2B5EF4-FFF2-40B4-BE49-F238E27FC236}">
                    <a16:creationId xmlns:a16="http://schemas.microsoft.com/office/drawing/2014/main" id="{B530EAF7-4C7A-4B76-9E48-83653AEFB0E0}"/>
                  </a:ext>
                </a:extLst>
              </p:cNvPr>
              <p:cNvSpPr>
                <a:spLocks/>
              </p:cNvSpPr>
              <p:nvPr/>
            </p:nvSpPr>
            <p:spPr bwMode="auto">
              <a:xfrm>
                <a:off x="980" y="2071"/>
                <a:ext cx="25" cy="17"/>
              </a:xfrm>
              <a:custGeom>
                <a:avLst/>
                <a:gdLst>
                  <a:gd name="T0" fmla="*/ 0 w 51"/>
                  <a:gd name="T1" fmla="*/ 0 h 35"/>
                  <a:gd name="T2" fmla="*/ 0 w 51"/>
                  <a:gd name="T3" fmla="*/ 0 h 35"/>
                  <a:gd name="T4" fmla="*/ 0 w 51"/>
                  <a:gd name="T5" fmla="*/ 0 h 35"/>
                  <a:gd name="T6" fmla="*/ 0 w 51"/>
                  <a:gd name="T7" fmla="*/ 0 h 35"/>
                  <a:gd name="T8" fmla="*/ 0 w 51"/>
                  <a:gd name="T9" fmla="*/ 0 h 35"/>
                  <a:gd name="T10" fmla="*/ 0 w 51"/>
                  <a:gd name="T11" fmla="*/ 0 h 35"/>
                  <a:gd name="T12" fmla="*/ 0 w 51"/>
                  <a:gd name="T13" fmla="*/ 0 h 35"/>
                  <a:gd name="T14" fmla="*/ 0 w 51"/>
                  <a:gd name="T15" fmla="*/ 0 h 35"/>
                  <a:gd name="T16" fmla="*/ 0 w 51"/>
                  <a:gd name="T17" fmla="*/ 0 h 35"/>
                  <a:gd name="T18" fmla="*/ 0 w 51"/>
                  <a:gd name="T19" fmla="*/ 0 h 35"/>
                  <a:gd name="T20" fmla="*/ 0 w 51"/>
                  <a:gd name="T21" fmla="*/ 0 h 35"/>
                  <a:gd name="T22" fmla="*/ 0 w 51"/>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35">
                    <a:moveTo>
                      <a:pt x="6" y="14"/>
                    </a:moveTo>
                    <a:lnTo>
                      <a:pt x="5" y="14"/>
                    </a:lnTo>
                    <a:lnTo>
                      <a:pt x="44" y="35"/>
                    </a:lnTo>
                    <a:lnTo>
                      <a:pt x="51" y="21"/>
                    </a:lnTo>
                    <a:lnTo>
                      <a:pt x="12" y="0"/>
                    </a:lnTo>
                    <a:lnTo>
                      <a:pt x="11" y="0"/>
                    </a:lnTo>
                    <a:lnTo>
                      <a:pt x="12" y="0"/>
                    </a:lnTo>
                    <a:lnTo>
                      <a:pt x="6" y="0"/>
                    </a:lnTo>
                    <a:lnTo>
                      <a:pt x="1" y="4"/>
                    </a:lnTo>
                    <a:lnTo>
                      <a:pt x="0" y="10"/>
                    </a:lnTo>
                    <a:lnTo>
                      <a:pt x="5"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4" name="Freeform 1412">
                <a:extLst>
                  <a:ext uri="{FF2B5EF4-FFF2-40B4-BE49-F238E27FC236}">
                    <a16:creationId xmlns:a16="http://schemas.microsoft.com/office/drawing/2014/main" id="{26A92A9F-E7CC-4C3B-A9A7-1B43B63B7751}"/>
                  </a:ext>
                </a:extLst>
              </p:cNvPr>
              <p:cNvSpPr>
                <a:spLocks/>
              </p:cNvSpPr>
              <p:nvPr/>
            </p:nvSpPr>
            <p:spPr bwMode="auto">
              <a:xfrm>
                <a:off x="961" y="2061"/>
                <a:ext cx="24" cy="17"/>
              </a:xfrm>
              <a:custGeom>
                <a:avLst/>
                <a:gdLst>
                  <a:gd name="T0" fmla="*/ 0 w 49"/>
                  <a:gd name="T1" fmla="*/ 1 h 32"/>
                  <a:gd name="T2" fmla="*/ 0 w 49"/>
                  <a:gd name="T3" fmla="*/ 1 h 32"/>
                  <a:gd name="T4" fmla="*/ 0 w 49"/>
                  <a:gd name="T5" fmla="*/ 1 h 32"/>
                  <a:gd name="T6" fmla="*/ 0 w 49"/>
                  <a:gd name="T7" fmla="*/ 1 h 32"/>
                  <a:gd name="T8" fmla="*/ 0 w 49"/>
                  <a:gd name="T9" fmla="*/ 0 h 32"/>
                  <a:gd name="T10" fmla="*/ 0 w 49"/>
                  <a:gd name="T11" fmla="*/ 0 h 32"/>
                  <a:gd name="T12" fmla="*/ 0 w 49"/>
                  <a:gd name="T13" fmla="*/ 0 h 32"/>
                  <a:gd name="T14" fmla="*/ 0 w 49"/>
                  <a:gd name="T15" fmla="*/ 1 h 32"/>
                  <a:gd name="T16" fmla="*/ 0 w 49"/>
                  <a:gd name="T17" fmla="*/ 1 h 32"/>
                  <a:gd name="T18" fmla="*/ 0 w 49"/>
                  <a:gd name="T19" fmla="*/ 1 h 32"/>
                  <a:gd name="T20" fmla="*/ 0 w 49"/>
                  <a:gd name="T21" fmla="*/ 1 h 32"/>
                  <a:gd name="T22" fmla="*/ 0 w 49"/>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32">
                    <a:moveTo>
                      <a:pt x="4" y="14"/>
                    </a:moveTo>
                    <a:lnTo>
                      <a:pt x="5" y="14"/>
                    </a:lnTo>
                    <a:lnTo>
                      <a:pt x="44" y="32"/>
                    </a:lnTo>
                    <a:lnTo>
                      <a:pt x="49" y="18"/>
                    </a:lnTo>
                    <a:lnTo>
                      <a:pt x="10" y="0"/>
                    </a:lnTo>
                    <a:lnTo>
                      <a:pt x="11" y="0"/>
                    </a:lnTo>
                    <a:lnTo>
                      <a:pt x="10" y="0"/>
                    </a:lnTo>
                    <a:lnTo>
                      <a:pt x="4" y="1"/>
                    </a:lnTo>
                    <a:lnTo>
                      <a:pt x="0" y="5"/>
                    </a:lnTo>
                    <a:lnTo>
                      <a:pt x="0" y="10"/>
                    </a:lnTo>
                    <a:lnTo>
                      <a:pt x="5" y="14"/>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5" name="Freeform 1413">
                <a:extLst>
                  <a:ext uri="{FF2B5EF4-FFF2-40B4-BE49-F238E27FC236}">
                    <a16:creationId xmlns:a16="http://schemas.microsoft.com/office/drawing/2014/main" id="{51C22D3F-C9C4-4624-9B70-553835F15062}"/>
                  </a:ext>
                </a:extLst>
              </p:cNvPr>
              <p:cNvSpPr>
                <a:spLocks/>
              </p:cNvSpPr>
              <p:nvPr/>
            </p:nvSpPr>
            <p:spPr bwMode="auto">
              <a:xfrm>
                <a:off x="943" y="2052"/>
                <a:ext cx="23" cy="16"/>
              </a:xfrm>
              <a:custGeom>
                <a:avLst/>
                <a:gdLst>
                  <a:gd name="T0" fmla="*/ 1 w 46"/>
                  <a:gd name="T1" fmla="*/ 1 h 32"/>
                  <a:gd name="T2" fmla="*/ 1 w 46"/>
                  <a:gd name="T3" fmla="*/ 1 h 32"/>
                  <a:gd name="T4" fmla="*/ 1 w 46"/>
                  <a:gd name="T5" fmla="*/ 1 h 32"/>
                  <a:gd name="T6" fmla="*/ 1 w 46"/>
                  <a:gd name="T7" fmla="*/ 1 h 32"/>
                  <a:gd name="T8" fmla="*/ 1 w 46"/>
                  <a:gd name="T9" fmla="*/ 0 h 32"/>
                  <a:gd name="T10" fmla="*/ 1 w 46"/>
                  <a:gd name="T11" fmla="*/ 1 h 32"/>
                  <a:gd name="T12" fmla="*/ 1 w 46"/>
                  <a:gd name="T13" fmla="*/ 0 h 32"/>
                  <a:gd name="T14" fmla="*/ 1 w 46"/>
                  <a:gd name="T15" fmla="*/ 0 h 32"/>
                  <a:gd name="T16" fmla="*/ 1 w 46"/>
                  <a:gd name="T17" fmla="*/ 1 h 32"/>
                  <a:gd name="T18" fmla="*/ 0 w 46"/>
                  <a:gd name="T19" fmla="*/ 1 h 32"/>
                  <a:gd name="T20" fmla="*/ 1 w 46"/>
                  <a:gd name="T21" fmla="*/ 1 h 32"/>
                  <a:gd name="T22" fmla="*/ 1 w 46"/>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2">
                    <a:moveTo>
                      <a:pt x="4" y="12"/>
                    </a:moveTo>
                    <a:lnTo>
                      <a:pt x="4" y="13"/>
                    </a:lnTo>
                    <a:lnTo>
                      <a:pt x="39" y="32"/>
                    </a:lnTo>
                    <a:lnTo>
                      <a:pt x="46" y="18"/>
                    </a:lnTo>
                    <a:lnTo>
                      <a:pt x="11" y="0"/>
                    </a:lnTo>
                    <a:lnTo>
                      <a:pt x="11" y="1"/>
                    </a:lnTo>
                    <a:lnTo>
                      <a:pt x="11" y="0"/>
                    </a:lnTo>
                    <a:lnTo>
                      <a:pt x="5" y="0"/>
                    </a:lnTo>
                    <a:lnTo>
                      <a:pt x="1" y="3"/>
                    </a:lnTo>
                    <a:lnTo>
                      <a:pt x="0" y="9"/>
                    </a:lnTo>
                    <a:lnTo>
                      <a:pt x="4" y="13"/>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6" name="Freeform 1414">
                <a:extLst>
                  <a:ext uri="{FF2B5EF4-FFF2-40B4-BE49-F238E27FC236}">
                    <a16:creationId xmlns:a16="http://schemas.microsoft.com/office/drawing/2014/main" id="{78ADC891-1640-480F-B020-BDFBE9A11633}"/>
                  </a:ext>
                </a:extLst>
              </p:cNvPr>
              <p:cNvSpPr>
                <a:spLocks/>
              </p:cNvSpPr>
              <p:nvPr/>
            </p:nvSpPr>
            <p:spPr bwMode="auto">
              <a:xfrm>
                <a:off x="929" y="2043"/>
                <a:ext cx="20" cy="16"/>
              </a:xfrm>
              <a:custGeom>
                <a:avLst/>
                <a:gdLst>
                  <a:gd name="T0" fmla="*/ 1 w 39"/>
                  <a:gd name="T1" fmla="*/ 1 h 31"/>
                  <a:gd name="T2" fmla="*/ 1 w 39"/>
                  <a:gd name="T3" fmla="*/ 1 h 31"/>
                  <a:gd name="T4" fmla="*/ 1 w 39"/>
                  <a:gd name="T5" fmla="*/ 1 h 31"/>
                  <a:gd name="T6" fmla="*/ 1 w 39"/>
                  <a:gd name="T7" fmla="*/ 1 h 31"/>
                  <a:gd name="T8" fmla="*/ 1 w 39"/>
                  <a:gd name="T9" fmla="*/ 1 h 31"/>
                  <a:gd name="T10" fmla="*/ 1 w 39"/>
                  <a:gd name="T11" fmla="*/ 1 h 31"/>
                  <a:gd name="T12" fmla="*/ 1 w 39"/>
                  <a:gd name="T13" fmla="*/ 1 h 31"/>
                  <a:gd name="T14" fmla="*/ 1 w 39"/>
                  <a:gd name="T15" fmla="*/ 0 h 31"/>
                  <a:gd name="T16" fmla="*/ 1 w 39"/>
                  <a:gd name="T17" fmla="*/ 1 h 31"/>
                  <a:gd name="T18" fmla="*/ 0 w 39"/>
                  <a:gd name="T19" fmla="*/ 1 h 31"/>
                  <a:gd name="T20" fmla="*/ 1 w 39"/>
                  <a:gd name="T21" fmla="*/ 1 h 31"/>
                  <a:gd name="T22" fmla="*/ 1 w 39"/>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1">
                    <a:moveTo>
                      <a:pt x="1" y="13"/>
                    </a:moveTo>
                    <a:lnTo>
                      <a:pt x="2" y="13"/>
                    </a:lnTo>
                    <a:lnTo>
                      <a:pt x="32" y="31"/>
                    </a:lnTo>
                    <a:lnTo>
                      <a:pt x="39" y="20"/>
                    </a:lnTo>
                    <a:lnTo>
                      <a:pt x="9" y="1"/>
                    </a:lnTo>
                    <a:lnTo>
                      <a:pt x="10" y="1"/>
                    </a:lnTo>
                    <a:lnTo>
                      <a:pt x="9" y="1"/>
                    </a:lnTo>
                    <a:lnTo>
                      <a:pt x="5" y="0"/>
                    </a:lnTo>
                    <a:lnTo>
                      <a:pt x="1" y="4"/>
                    </a:lnTo>
                    <a:lnTo>
                      <a:pt x="0" y="8"/>
                    </a:lnTo>
                    <a:lnTo>
                      <a:pt x="2" y="13"/>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7" name="Freeform 1415">
                <a:extLst>
                  <a:ext uri="{FF2B5EF4-FFF2-40B4-BE49-F238E27FC236}">
                    <a16:creationId xmlns:a16="http://schemas.microsoft.com/office/drawing/2014/main" id="{92CDB90A-EB0A-4CB1-94AF-DC55CD5512BA}"/>
                  </a:ext>
                </a:extLst>
              </p:cNvPr>
              <p:cNvSpPr>
                <a:spLocks/>
              </p:cNvSpPr>
              <p:nvPr/>
            </p:nvSpPr>
            <p:spPr bwMode="auto">
              <a:xfrm>
                <a:off x="917" y="2034"/>
                <a:ext cx="17" cy="15"/>
              </a:xfrm>
              <a:custGeom>
                <a:avLst/>
                <a:gdLst>
                  <a:gd name="T0" fmla="*/ 1 w 34"/>
                  <a:gd name="T1" fmla="*/ 0 h 31"/>
                  <a:gd name="T2" fmla="*/ 1 w 34"/>
                  <a:gd name="T3" fmla="*/ 0 h 31"/>
                  <a:gd name="T4" fmla="*/ 1 w 34"/>
                  <a:gd name="T5" fmla="*/ 0 h 31"/>
                  <a:gd name="T6" fmla="*/ 1 w 34"/>
                  <a:gd name="T7" fmla="*/ 0 h 31"/>
                  <a:gd name="T8" fmla="*/ 1 w 34"/>
                  <a:gd name="T9" fmla="*/ 0 h 31"/>
                  <a:gd name="T10" fmla="*/ 1 w 34"/>
                  <a:gd name="T11" fmla="*/ 0 h 31"/>
                  <a:gd name="T12" fmla="*/ 1 w 34"/>
                  <a:gd name="T13" fmla="*/ 0 h 31"/>
                  <a:gd name="T14" fmla="*/ 1 w 34"/>
                  <a:gd name="T15" fmla="*/ 0 h 31"/>
                  <a:gd name="T16" fmla="*/ 1 w 34"/>
                  <a:gd name="T17" fmla="*/ 0 h 31"/>
                  <a:gd name="T18" fmla="*/ 0 w 34"/>
                  <a:gd name="T19" fmla="*/ 0 h 31"/>
                  <a:gd name="T20" fmla="*/ 1 w 34"/>
                  <a:gd name="T21" fmla="*/ 0 h 31"/>
                  <a:gd name="T22" fmla="*/ 1 w 34"/>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31">
                    <a:moveTo>
                      <a:pt x="1" y="10"/>
                    </a:moveTo>
                    <a:lnTo>
                      <a:pt x="2" y="12"/>
                    </a:lnTo>
                    <a:lnTo>
                      <a:pt x="25" y="31"/>
                    </a:lnTo>
                    <a:lnTo>
                      <a:pt x="34" y="19"/>
                    </a:lnTo>
                    <a:lnTo>
                      <a:pt x="11" y="1"/>
                    </a:lnTo>
                    <a:lnTo>
                      <a:pt x="12" y="3"/>
                    </a:lnTo>
                    <a:lnTo>
                      <a:pt x="11" y="1"/>
                    </a:lnTo>
                    <a:lnTo>
                      <a:pt x="6" y="0"/>
                    </a:lnTo>
                    <a:lnTo>
                      <a:pt x="2" y="2"/>
                    </a:lnTo>
                    <a:lnTo>
                      <a:pt x="0" y="8"/>
                    </a:lnTo>
                    <a:lnTo>
                      <a:pt x="2" y="12"/>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8" name="Freeform 1416">
                <a:extLst>
                  <a:ext uri="{FF2B5EF4-FFF2-40B4-BE49-F238E27FC236}">
                    <a16:creationId xmlns:a16="http://schemas.microsoft.com/office/drawing/2014/main" id="{E5F3DFBF-9578-455B-9C88-9F3D6F4FFF2F}"/>
                  </a:ext>
                </a:extLst>
              </p:cNvPr>
              <p:cNvSpPr>
                <a:spLocks/>
              </p:cNvSpPr>
              <p:nvPr/>
            </p:nvSpPr>
            <p:spPr bwMode="auto">
              <a:xfrm>
                <a:off x="912" y="2027"/>
                <a:ext cx="11" cy="12"/>
              </a:xfrm>
              <a:custGeom>
                <a:avLst/>
                <a:gdLst>
                  <a:gd name="T0" fmla="*/ 0 w 21"/>
                  <a:gd name="T1" fmla="*/ 1 h 23"/>
                  <a:gd name="T2" fmla="*/ 1 w 21"/>
                  <a:gd name="T3" fmla="*/ 1 h 23"/>
                  <a:gd name="T4" fmla="*/ 1 w 21"/>
                  <a:gd name="T5" fmla="*/ 1 h 23"/>
                  <a:gd name="T6" fmla="*/ 1 w 21"/>
                  <a:gd name="T7" fmla="*/ 1 h 23"/>
                  <a:gd name="T8" fmla="*/ 1 w 21"/>
                  <a:gd name="T9" fmla="*/ 1 h 23"/>
                  <a:gd name="T10" fmla="*/ 1 w 21"/>
                  <a:gd name="T11" fmla="*/ 1 h 23"/>
                  <a:gd name="T12" fmla="*/ 1 w 21"/>
                  <a:gd name="T13" fmla="*/ 1 h 23"/>
                  <a:gd name="T14" fmla="*/ 1 w 21"/>
                  <a:gd name="T15" fmla="*/ 0 h 23"/>
                  <a:gd name="T16" fmla="*/ 1 w 21"/>
                  <a:gd name="T17" fmla="*/ 0 h 23"/>
                  <a:gd name="T18" fmla="*/ 0 w 21"/>
                  <a:gd name="T19" fmla="*/ 1 h 23"/>
                  <a:gd name="T20" fmla="*/ 1 w 21"/>
                  <a:gd name="T21" fmla="*/ 1 h 23"/>
                  <a:gd name="T22" fmla="*/ 0 w 21"/>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23">
                    <a:moveTo>
                      <a:pt x="0" y="8"/>
                    </a:moveTo>
                    <a:lnTo>
                      <a:pt x="1" y="9"/>
                    </a:lnTo>
                    <a:lnTo>
                      <a:pt x="10" y="23"/>
                    </a:lnTo>
                    <a:lnTo>
                      <a:pt x="21" y="16"/>
                    </a:lnTo>
                    <a:lnTo>
                      <a:pt x="12" y="2"/>
                    </a:lnTo>
                    <a:lnTo>
                      <a:pt x="13" y="3"/>
                    </a:lnTo>
                    <a:lnTo>
                      <a:pt x="12" y="2"/>
                    </a:lnTo>
                    <a:lnTo>
                      <a:pt x="8" y="0"/>
                    </a:lnTo>
                    <a:lnTo>
                      <a:pt x="3" y="0"/>
                    </a:lnTo>
                    <a:lnTo>
                      <a:pt x="0" y="5"/>
                    </a:lnTo>
                    <a:lnTo>
                      <a:pt x="1" y="9"/>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9" name="Freeform 1417">
                <a:extLst>
                  <a:ext uri="{FF2B5EF4-FFF2-40B4-BE49-F238E27FC236}">
                    <a16:creationId xmlns:a16="http://schemas.microsoft.com/office/drawing/2014/main" id="{7FE6158D-50A4-4280-B85A-449CF6C97C44}"/>
                  </a:ext>
                </a:extLst>
              </p:cNvPr>
              <p:cNvSpPr>
                <a:spLocks/>
              </p:cNvSpPr>
              <p:nvPr/>
            </p:nvSpPr>
            <p:spPr bwMode="auto">
              <a:xfrm>
                <a:off x="904" y="2006"/>
                <a:ext cx="15" cy="26"/>
              </a:xfrm>
              <a:custGeom>
                <a:avLst/>
                <a:gdLst>
                  <a:gd name="T0" fmla="*/ 0 w 30"/>
                  <a:gd name="T1" fmla="*/ 1 h 51"/>
                  <a:gd name="T2" fmla="*/ 0 w 30"/>
                  <a:gd name="T3" fmla="*/ 1 h 51"/>
                  <a:gd name="T4" fmla="*/ 1 w 30"/>
                  <a:gd name="T5" fmla="*/ 1 h 51"/>
                  <a:gd name="T6" fmla="*/ 1 w 30"/>
                  <a:gd name="T7" fmla="*/ 1 h 51"/>
                  <a:gd name="T8" fmla="*/ 1 w 30"/>
                  <a:gd name="T9" fmla="*/ 1 h 51"/>
                  <a:gd name="T10" fmla="*/ 1 w 30"/>
                  <a:gd name="T11" fmla="*/ 1 h 51"/>
                  <a:gd name="T12" fmla="*/ 1 w 30"/>
                  <a:gd name="T13" fmla="*/ 1 h 51"/>
                  <a:gd name="T14" fmla="*/ 1 w 30"/>
                  <a:gd name="T15" fmla="*/ 0 h 51"/>
                  <a:gd name="T16" fmla="*/ 1 w 30"/>
                  <a:gd name="T17" fmla="*/ 0 h 51"/>
                  <a:gd name="T18" fmla="*/ 1 w 30"/>
                  <a:gd name="T19" fmla="*/ 1 h 51"/>
                  <a:gd name="T20" fmla="*/ 0 w 30"/>
                  <a:gd name="T21" fmla="*/ 1 h 51"/>
                  <a:gd name="T22" fmla="*/ 0 w 30"/>
                  <a:gd name="T23" fmla="*/ 1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51">
                    <a:moveTo>
                      <a:pt x="0" y="11"/>
                    </a:moveTo>
                    <a:lnTo>
                      <a:pt x="0" y="10"/>
                    </a:lnTo>
                    <a:lnTo>
                      <a:pt x="17" y="51"/>
                    </a:lnTo>
                    <a:lnTo>
                      <a:pt x="30" y="46"/>
                    </a:lnTo>
                    <a:lnTo>
                      <a:pt x="14" y="5"/>
                    </a:lnTo>
                    <a:lnTo>
                      <a:pt x="14" y="4"/>
                    </a:lnTo>
                    <a:lnTo>
                      <a:pt x="14" y="5"/>
                    </a:lnTo>
                    <a:lnTo>
                      <a:pt x="11" y="0"/>
                    </a:lnTo>
                    <a:lnTo>
                      <a:pt x="6" y="0"/>
                    </a:lnTo>
                    <a:lnTo>
                      <a:pt x="2" y="4"/>
                    </a:lnTo>
                    <a:lnTo>
                      <a:pt x="0" y="1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0" name="Freeform 1418">
                <a:extLst>
                  <a:ext uri="{FF2B5EF4-FFF2-40B4-BE49-F238E27FC236}">
                    <a16:creationId xmlns:a16="http://schemas.microsoft.com/office/drawing/2014/main" id="{1B7B922C-87BD-4A3B-9448-366D54B85135}"/>
                  </a:ext>
                </a:extLst>
              </p:cNvPr>
              <p:cNvSpPr>
                <a:spLocks/>
              </p:cNvSpPr>
              <p:nvPr/>
            </p:nvSpPr>
            <p:spPr bwMode="auto">
              <a:xfrm>
                <a:off x="894" y="1985"/>
                <a:ext cx="17" cy="26"/>
              </a:xfrm>
              <a:custGeom>
                <a:avLst/>
                <a:gdLst>
                  <a:gd name="T0" fmla="*/ 1 w 34"/>
                  <a:gd name="T1" fmla="*/ 0 h 53"/>
                  <a:gd name="T2" fmla="*/ 0 w 34"/>
                  <a:gd name="T3" fmla="*/ 0 h 53"/>
                  <a:gd name="T4" fmla="*/ 1 w 34"/>
                  <a:gd name="T5" fmla="*/ 0 h 53"/>
                  <a:gd name="T6" fmla="*/ 1 w 34"/>
                  <a:gd name="T7" fmla="*/ 0 h 53"/>
                  <a:gd name="T8" fmla="*/ 1 w 34"/>
                  <a:gd name="T9" fmla="*/ 0 h 53"/>
                  <a:gd name="T10" fmla="*/ 1 w 34"/>
                  <a:gd name="T11" fmla="*/ 0 h 53"/>
                  <a:gd name="T12" fmla="*/ 1 w 34"/>
                  <a:gd name="T13" fmla="*/ 0 h 53"/>
                  <a:gd name="T14" fmla="*/ 1 w 34"/>
                  <a:gd name="T15" fmla="*/ 0 h 53"/>
                  <a:gd name="T16" fmla="*/ 1 w 34"/>
                  <a:gd name="T17" fmla="*/ 0 h 53"/>
                  <a:gd name="T18" fmla="*/ 0 w 34"/>
                  <a:gd name="T19" fmla="*/ 0 h 53"/>
                  <a:gd name="T20" fmla="*/ 0 w 34"/>
                  <a:gd name="T21" fmla="*/ 0 h 53"/>
                  <a:gd name="T22" fmla="*/ 1 w 34"/>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53">
                    <a:moveTo>
                      <a:pt x="1" y="11"/>
                    </a:moveTo>
                    <a:lnTo>
                      <a:pt x="0" y="11"/>
                    </a:lnTo>
                    <a:lnTo>
                      <a:pt x="20" y="53"/>
                    </a:lnTo>
                    <a:lnTo>
                      <a:pt x="34" y="46"/>
                    </a:lnTo>
                    <a:lnTo>
                      <a:pt x="13" y="4"/>
                    </a:lnTo>
                    <a:lnTo>
                      <a:pt x="12" y="4"/>
                    </a:lnTo>
                    <a:lnTo>
                      <a:pt x="13" y="4"/>
                    </a:lnTo>
                    <a:lnTo>
                      <a:pt x="9" y="0"/>
                    </a:lnTo>
                    <a:lnTo>
                      <a:pt x="3" y="1"/>
                    </a:lnTo>
                    <a:lnTo>
                      <a:pt x="0" y="5"/>
                    </a:lnTo>
                    <a:lnTo>
                      <a:pt x="0" y="11"/>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1" name="Freeform 1419">
                <a:extLst>
                  <a:ext uri="{FF2B5EF4-FFF2-40B4-BE49-F238E27FC236}">
                    <a16:creationId xmlns:a16="http://schemas.microsoft.com/office/drawing/2014/main" id="{DCAFE8BB-C86C-40E5-AEC9-4E2CDF420A5E}"/>
                  </a:ext>
                </a:extLst>
              </p:cNvPr>
              <p:cNvSpPr>
                <a:spLocks/>
              </p:cNvSpPr>
              <p:nvPr/>
            </p:nvSpPr>
            <p:spPr bwMode="auto">
              <a:xfrm>
                <a:off x="881" y="1966"/>
                <a:ext cx="19" cy="25"/>
              </a:xfrm>
              <a:custGeom>
                <a:avLst/>
                <a:gdLst>
                  <a:gd name="T0" fmla="*/ 1 w 38"/>
                  <a:gd name="T1" fmla="*/ 1 h 48"/>
                  <a:gd name="T2" fmla="*/ 1 w 38"/>
                  <a:gd name="T3" fmla="*/ 1 h 48"/>
                  <a:gd name="T4" fmla="*/ 1 w 38"/>
                  <a:gd name="T5" fmla="*/ 1 h 48"/>
                  <a:gd name="T6" fmla="*/ 1 w 38"/>
                  <a:gd name="T7" fmla="*/ 1 h 48"/>
                  <a:gd name="T8" fmla="*/ 1 w 38"/>
                  <a:gd name="T9" fmla="*/ 1 h 48"/>
                  <a:gd name="T10" fmla="*/ 1 w 38"/>
                  <a:gd name="T11" fmla="*/ 1 h 48"/>
                  <a:gd name="T12" fmla="*/ 1 w 38"/>
                  <a:gd name="T13" fmla="*/ 1 h 48"/>
                  <a:gd name="T14" fmla="*/ 1 w 38"/>
                  <a:gd name="T15" fmla="*/ 0 h 48"/>
                  <a:gd name="T16" fmla="*/ 1 w 38"/>
                  <a:gd name="T17" fmla="*/ 0 h 48"/>
                  <a:gd name="T18" fmla="*/ 0 w 38"/>
                  <a:gd name="T19" fmla="*/ 1 h 48"/>
                  <a:gd name="T20" fmla="*/ 1 w 38"/>
                  <a:gd name="T21" fmla="*/ 1 h 48"/>
                  <a:gd name="T22" fmla="*/ 1 w 38"/>
                  <a:gd name="T23" fmla="*/ 1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48">
                    <a:moveTo>
                      <a:pt x="1" y="10"/>
                    </a:moveTo>
                    <a:lnTo>
                      <a:pt x="1" y="9"/>
                    </a:lnTo>
                    <a:lnTo>
                      <a:pt x="27" y="48"/>
                    </a:lnTo>
                    <a:lnTo>
                      <a:pt x="38" y="41"/>
                    </a:lnTo>
                    <a:lnTo>
                      <a:pt x="13" y="2"/>
                    </a:lnTo>
                    <a:lnTo>
                      <a:pt x="13" y="1"/>
                    </a:lnTo>
                    <a:lnTo>
                      <a:pt x="13" y="2"/>
                    </a:lnTo>
                    <a:lnTo>
                      <a:pt x="8" y="0"/>
                    </a:lnTo>
                    <a:lnTo>
                      <a:pt x="4" y="0"/>
                    </a:lnTo>
                    <a:lnTo>
                      <a:pt x="0" y="4"/>
                    </a:lnTo>
                    <a:lnTo>
                      <a:pt x="1" y="9"/>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2" name="Freeform 1420">
                <a:extLst>
                  <a:ext uri="{FF2B5EF4-FFF2-40B4-BE49-F238E27FC236}">
                    <a16:creationId xmlns:a16="http://schemas.microsoft.com/office/drawing/2014/main" id="{1DA8518B-BF84-4816-8F0F-0E06C0B24EF8}"/>
                  </a:ext>
                </a:extLst>
              </p:cNvPr>
              <p:cNvSpPr>
                <a:spLocks/>
              </p:cNvSpPr>
              <p:nvPr/>
            </p:nvSpPr>
            <p:spPr bwMode="auto">
              <a:xfrm>
                <a:off x="866" y="1949"/>
                <a:ext cx="21" cy="23"/>
              </a:xfrm>
              <a:custGeom>
                <a:avLst/>
                <a:gdLst>
                  <a:gd name="T0" fmla="*/ 0 w 43"/>
                  <a:gd name="T1" fmla="*/ 1 h 46"/>
                  <a:gd name="T2" fmla="*/ 0 w 43"/>
                  <a:gd name="T3" fmla="*/ 1 h 46"/>
                  <a:gd name="T4" fmla="*/ 0 w 43"/>
                  <a:gd name="T5" fmla="*/ 1 h 46"/>
                  <a:gd name="T6" fmla="*/ 0 w 43"/>
                  <a:gd name="T7" fmla="*/ 1 h 46"/>
                  <a:gd name="T8" fmla="*/ 0 w 43"/>
                  <a:gd name="T9" fmla="*/ 1 h 46"/>
                  <a:gd name="T10" fmla="*/ 0 w 43"/>
                  <a:gd name="T11" fmla="*/ 1 h 46"/>
                  <a:gd name="T12" fmla="*/ 0 w 43"/>
                  <a:gd name="T13" fmla="*/ 1 h 46"/>
                  <a:gd name="T14" fmla="*/ 0 w 43"/>
                  <a:gd name="T15" fmla="*/ 0 h 46"/>
                  <a:gd name="T16" fmla="*/ 0 w 43"/>
                  <a:gd name="T17" fmla="*/ 1 h 46"/>
                  <a:gd name="T18" fmla="*/ 0 w 43"/>
                  <a:gd name="T19" fmla="*/ 1 h 46"/>
                  <a:gd name="T20" fmla="*/ 0 w 43"/>
                  <a:gd name="T21" fmla="*/ 1 h 46"/>
                  <a:gd name="T22" fmla="*/ 0 w 43"/>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46">
                    <a:moveTo>
                      <a:pt x="4" y="13"/>
                    </a:moveTo>
                    <a:lnTo>
                      <a:pt x="2" y="12"/>
                    </a:lnTo>
                    <a:lnTo>
                      <a:pt x="31" y="46"/>
                    </a:lnTo>
                    <a:lnTo>
                      <a:pt x="43" y="37"/>
                    </a:lnTo>
                    <a:lnTo>
                      <a:pt x="13" y="2"/>
                    </a:lnTo>
                    <a:lnTo>
                      <a:pt x="11" y="1"/>
                    </a:lnTo>
                    <a:lnTo>
                      <a:pt x="13" y="2"/>
                    </a:lnTo>
                    <a:lnTo>
                      <a:pt x="8" y="0"/>
                    </a:lnTo>
                    <a:lnTo>
                      <a:pt x="3" y="1"/>
                    </a:lnTo>
                    <a:lnTo>
                      <a:pt x="0" y="6"/>
                    </a:lnTo>
                    <a:lnTo>
                      <a:pt x="2" y="12"/>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3" name="Freeform 1421">
                <a:extLst>
                  <a:ext uri="{FF2B5EF4-FFF2-40B4-BE49-F238E27FC236}">
                    <a16:creationId xmlns:a16="http://schemas.microsoft.com/office/drawing/2014/main" id="{49AE8DE6-5617-442A-B693-D6298A36BE75}"/>
                  </a:ext>
                </a:extLst>
              </p:cNvPr>
              <p:cNvSpPr>
                <a:spLocks/>
              </p:cNvSpPr>
              <p:nvPr/>
            </p:nvSpPr>
            <p:spPr bwMode="auto">
              <a:xfrm>
                <a:off x="851" y="1938"/>
                <a:ext cx="20" cy="17"/>
              </a:xfrm>
              <a:custGeom>
                <a:avLst/>
                <a:gdLst>
                  <a:gd name="T0" fmla="*/ 0 w 42"/>
                  <a:gd name="T1" fmla="*/ 1 h 34"/>
                  <a:gd name="T2" fmla="*/ 0 w 42"/>
                  <a:gd name="T3" fmla="*/ 1 h 34"/>
                  <a:gd name="T4" fmla="*/ 0 w 42"/>
                  <a:gd name="T5" fmla="*/ 1 h 34"/>
                  <a:gd name="T6" fmla="*/ 0 w 42"/>
                  <a:gd name="T7" fmla="*/ 1 h 34"/>
                  <a:gd name="T8" fmla="*/ 0 w 42"/>
                  <a:gd name="T9" fmla="*/ 1 h 34"/>
                  <a:gd name="T10" fmla="*/ 0 w 42"/>
                  <a:gd name="T11" fmla="*/ 0 h 34"/>
                  <a:gd name="T12" fmla="*/ 0 w 42"/>
                  <a:gd name="T13" fmla="*/ 1 h 34"/>
                  <a:gd name="T14" fmla="*/ 0 w 42"/>
                  <a:gd name="T15" fmla="*/ 0 h 34"/>
                  <a:gd name="T16" fmla="*/ 0 w 42"/>
                  <a:gd name="T17" fmla="*/ 1 h 34"/>
                  <a:gd name="T18" fmla="*/ 0 w 42"/>
                  <a:gd name="T19" fmla="*/ 1 h 34"/>
                  <a:gd name="T20" fmla="*/ 0 w 42"/>
                  <a:gd name="T21" fmla="*/ 1 h 34"/>
                  <a:gd name="T22" fmla="*/ 0 w 42"/>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34">
                    <a:moveTo>
                      <a:pt x="6" y="14"/>
                    </a:moveTo>
                    <a:lnTo>
                      <a:pt x="3" y="13"/>
                    </a:lnTo>
                    <a:lnTo>
                      <a:pt x="35" y="34"/>
                    </a:lnTo>
                    <a:lnTo>
                      <a:pt x="42" y="22"/>
                    </a:lnTo>
                    <a:lnTo>
                      <a:pt x="9" y="2"/>
                    </a:lnTo>
                    <a:lnTo>
                      <a:pt x="6" y="0"/>
                    </a:lnTo>
                    <a:lnTo>
                      <a:pt x="9" y="2"/>
                    </a:lnTo>
                    <a:lnTo>
                      <a:pt x="5" y="0"/>
                    </a:lnTo>
                    <a:lnTo>
                      <a:pt x="1" y="4"/>
                    </a:lnTo>
                    <a:lnTo>
                      <a:pt x="0" y="8"/>
                    </a:lnTo>
                    <a:lnTo>
                      <a:pt x="3" y="13"/>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4" name="Freeform 1422">
                <a:extLst>
                  <a:ext uri="{FF2B5EF4-FFF2-40B4-BE49-F238E27FC236}">
                    <a16:creationId xmlns:a16="http://schemas.microsoft.com/office/drawing/2014/main" id="{BEEC597E-1575-4BC2-BD44-197CD3AA253D}"/>
                  </a:ext>
                </a:extLst>
              </p:cNvPr>
              <p:cNvSpPr>
                <a:spLocks/>
              </p:cNvSpPr>
              <p:nvPr/>
            </p:nvSpPr>
            <p:spPr bwMode="auto">
              <a:xfrm>
                <a:off x="832" y="1936"/>
                <a:ext cx="22" cy="9"/>
              </a:xfrm>
              <a:custGeom>
                <a:avLst/>
                <a:gdLst>
                  <a:gd name="T0" fmla="*/ 1 w 44"/>
                  <a:gd name="T1" fmla="*/ 1 h 18"/>
                  <a:gd name="T2" fmla="*/ 1 w 44"/>
                  <a:gd name="T3" fmla="*/ 1 h 18"/>
                  <a:gd name="T4" fmla="*/ 1 w 44"/>
                  <a:gd name="T5" fmla="*/ 1 h 18"/>
                  <a:gd name="T6" fmla="*/ 1 w 44"/>
                  <a:gd name="T7" fmla="*/ 1 h 18"/>
                  <a:gd name="T8" fmla="*/ 1 w 44"/>
                  <a:gd name="T9" fmla="*/ 0 h 18"/>
                  <a:gd name="T10" fmla="*/ 1 w 44"/>
                  <a:gd name="T11" fmla="*/ 0 h 18"/>
                  <a:gd name="T12" fmla="*/ 1 w 44"/>
                  <a:gd name="T13" fmla="*/ 0 h 18"/>
                  <a:gd name="T14" fmla="*/ 1 w 44"/>
                  <a:gd name="T15" fmla="*/ 1 h 18"/>
                  <a:gd name="T16" fmla="*/ 0 w 44"/>
                  <a:gd name="T17" fmla="*/ 1 h 18"/>
                  <a:gd name="T18" fmla="*/ 1 w 44"/>
                  <a:gd name="T19" fmla="*/ 1 h 18"/>
                  <a:gd name="T20" fmla="*/ 1 w 44"/>
                  <a:gd name="T21" fmla="*/ 1 h 18"/>
                  <a:gd name="T22" fmla="*/ 1 w 44"/>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18">
                    <a:moveTo>
                      <a:pt x="9" y="14"/>
                    </a:moveTo>
                    <a:lnTo>
                      <a:pt x="7" y="14"/>
                    </a:lnTo>
                    <a:lnTo>
                      <a:pt x="44" y="18"/>
                    </a:lnTo>
                    <a:lnTo>
                      <a:pt x="44" y="4"/>
                    </a:lnTo>
                    <a:lnTo>
                      <a:pt x="7" y="0"/>
                    </a:lnTo>
                    <a:lnTo>
                      <a:pt x="5" y="0"/>
                    </a:lnTo>
                    <a:lnTo>
                      <a:pt x="7" y="0"/>
                    </a:lnTo>
                    <a:lnTo>
                      <a:pt x="3" y="2"/>
                    </a:lnTo>
                    <a:lnTo>
                      <a:pt x="0" y="7"/>
                    </a:lnTo>
                    <a:lnTo>
                      <a:pt x="3" y="11"/>
                    </a:lnTo>
                    <a:lnTo>
                      <a:pt x="7" y="14"/>
                    </a:lnTo>
                    <a:lnTo>
                      <a:pt x="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5" name="Freeform 1423">
                <a:extLst>
                  <a:ext uri="{FF2B5EF4-FFF2-40B4-BE49-F238E27FC236}">
                    <a16:creationId xmlns:a16="http://schemas.microsoft.com/office/drawing/2014/main" id="{BB6DCD13-CE91-44A2-919C-B89EFABD28D6}"/>
                  </a:ext>
                </a:extLst>
              </p:cNvPr>
              <p:cNvSpPr>
                <a:spLocks/>
              </p:cNvSpPr>
              <p:nvPr/>
            </p:nvSpPr>
            <p:spPr bwMode="auto">
              <a:xfrm>
                <a:off x="812" y="1936"/>
                <a:ext cx="24" cy="14"/>
              </a:xfrm>
              <a:custGeom>
                <a:avLst/>
                <a:gdLst>
                  <a:gd name="T0" fmla="*/ 1 w 48"/>
                  <a:gd name="T1" fmla="*/ 1 h 27"/>
                  <a:gd name="T2" fmla="*/ 1 w 48"/>
                  <a:gd name="T3" fmla="*/ 1 h 27"/>
                  <a:gd name="T4" fmla="*/ 1 w 48"/>
                  <a:gd name="T5" fmla="*/ 1 h 27"/>
                  <a:gd name="T6" fmla="*/ 1 w 48"/>
                  <a:gd name="T7" fmla="*/ 0 h 27"/>
                  <a:gd name="T8" fmla="*/ 1 w 48"/>
                  <a:gd name="T9" fmla="*/ 1 h 27"/>
                  <a:gd name="T10" fmla="*/ 1 w 48"/>
                  <a:gd name="T11" fmla="*/ 1 h 27"/>
                  <a:gd name="T12" fmla="*/ 1 w 48"/>
                  <a:gd name="T13" fmla="*/ 1 h 27"/>
                  <a:gd name="T14" fmla="*/ 0 w 48"/>
                  <a:gd name="T15" fmla="*/ 1 h 27"/>
                  <a:gd name="T16" fmla="*/ 0 w 48"/>
                  <a:gd name="T17" fmla="*/ 1 h 27"/>
                  <a:gd name="T18" fmla="*/ 1 w 48"/>
                  <a:gd name="T19" fmla="*/ 1 h 27"/>
                  <a:gd name="T20" fmla="*/ 1 w 48"/>
                  <a:gd name="T21" fmla="*/ 1 h 27"/>
                  <a:gd name="T22" fmla="*/ 1 w 48"/>
                  <a:gd name="T23" fmla="*/ 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27">
                    <a:moveTo>
                      <a:pt x="12" y="26"/>
                    </a:moveTo>
                    <a:lnTo>
                      <a:pt x="9" y="27"/>
                    </a:lnTo>
                    <a:lnTo>
                      <a:pt x="48" y="14"/>
                    </a:lnTo>
                    <a:lnTo>
                      <a:pt x="44" y="0"/>
                    </a:lnTo>
                    <a:lnTo>
                      <a:pt x="5" y="14"/>
                    </a:lnTo>
                    <a:lnTo>
                      <a:pt x="2" y="15"/>
                    </a:lnTo>
                    <a:lnTo>
                      <a:pt x="5" y="14"/>
                    </a:lnTo>
                    <a:lnTo>
                      <a:pt x="0" y="17"/>
                    </a:lnTo>
                    <a:lnTo>
                      <a:pt x="0" y="22"/>
                    </a:lnTo>
                    <a:lnTo>
                      <a:pt x="4" y="26"/>
                    </a:lnTo>
                    <a:lnTo>
                      <a:pt x="9" y="27"/>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6" name="Freeform 1424">
                <a:extLst>
                  <a:ext uri="{FF2B5EF4-FFF2-40B4-BE49-F238E27FC236}">
                    <a16:creationId xmlns:a16="http://schemas.microsoft.com/office/drawing/2014/main" id="{6B4DD579-B8B8-46CB-9A84-DFC0E4E291E8}"/>
                  </a:ext>
                </a:extLst>
              </p:cNvPr>
              <p:cNvSpPr>
                <a:spLocks/>
              </p:cNvSpPr>
              <p:nvPr/>
            </p:nvSpPr>
            <p:spPr bwMode="auto">
              <a:xfrm>
                <a:off x="791" y="1943"/>
                <a:ext cx="27" cy="25"/>
              </a:xfrm>
              <a:custGeom>
                <a:avLst/>
                <a:gdLst>
                  <a:gd name="T0" fmla="*/ 1 w 53"/>
                  <a:gd name="T1" fmla="*/ 1 h 49"/>
                  <a:gd name="T2" fmla="*/ 1 w 53"/>
                  <a:gd name="T3" fmla="*/ 1 h 49"/>
                  <a:gd name="T4" fmla="*/ 1 w 53"/>
                  <a:gd name="T5" fmla="*/ 1 h 49"/>
                  <a:gd name="T6" fmla="*/ 1 w 53"/>
                  <a:gd name="T7" fmla="*/ 0 h 49"/>
                  <a:gd name="T8" fmla="*/ 1 w 53"/>
                  <a:gd name="T9" fmla="*/ 1 h 49"/>
                  <a:gd name="T10" fmla="*/ 0 w 53"/>
                  <a:gd name="T11" fmla="*/ 1 h 49"/>
                  <a:gd name="T12" fmla="*/ 1 w 53"/>
                  <a:gd name="T13" fmla="*/ 1 h 49"/>
                  <a:gd name="T14" fmla="*/ 0 w 53"/>
                  <a:gd name="T15" fmla="*/ 1 h 49"/>
                  <a:gd name="T16" fmla="*/ 1 w 53"/>
                  <a:gd name="T17" fmla="*/ 1 h 49"/>
                  <a:gd name="T18" fmla="*/ 1 w 53"/>
                  <a:gd name="T19" fmla="*/ 1 h 49"/>
                  <a:gd name="T20" fmla="*/ 1 w 53"/>
                  <a:gd name="T21" fmla="*/ 1 h 49"/>
                  <a:gd name="T22" fmla="*/ 1 w 53"/>
                  <a:gd name="T23" fmla="*/ 1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49">
                    <a:moveTo>
                      <a:pt x="13" y="46"/>
                    </a:moveTo>
                    <a:lnTo>
                      <a:pt x="11" y="48"/>
                    </a:lnTo>
                    <a:lnTo>
                      <a:pt x="53" y="11"/>
                    </a:lnTo>
                    <a:lnTo>
                      <a:pt x="43" y="0"/>
                    </a:lnTo>
                    <a:lnTo>
                      <a:pt x="2" y="37"/>
                    </a:lnTo>
                    <a:lnTo>
                      <a:pt x="0" y="39"/>
                    </a:lnTo>
                    <a:lnTo>
                      <a:pt x="2" y="37"/>
                    </a:lnTo>
                    <a:lnTo>
                      <a:pt x="0" y="41"/>
                    </a:lnTo>
                    <a:lnTo>
                      <a:pt x="2" y="47"/>
                    </a:lnTo>
                    <a:lnTo>
                      <a:pt x="5" y="49"/>
                    </a:lnTo>
                    <a:lnTo>
                      <a:pt x="11" y="48"/>
                    </a:lnTo>
                    <a:lnTo>
                      <a:pt x="1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7" name="Freeform 1425">
                <a:extLst>
                  <a:ext uri="{FF2B5EF4-FFF2-40B4-BE49-F238E27FC236}">
                    <a16:creationId xmlns:a16="http://schemas.microsoft.com/office/drawing/2014/main" id="{880FD891-C1F1-4A0A-ADDE-BA67C78A2E92}"/>
                  </a:ext>
                </a:extLst>
              </p:cNvPr>
              <p:cNvSpPr>
                <a:spLocks/>
              </p:cNvSpPr>
              <p:nvPr/>
            </p:nvSpPr>
            <p:spPr bwMode="auto">
              <a:xfrm>
                <a:off x="783" y="1963"/>
                <a:ext cx="15" cy="21"/>
              </a:xfrm>
              <a:custGeom>
                <a:avLst/>
                <a:gdLst>
                  <a:gd name="T0" fmla="*/ 0 w 31"/>
                  <a:gd name="T1" fmla="*/ 1 h 41"/>
                  <a:gd name="T2" fmla="*/ 0 w 31"/>
                  <a:gd name="T3" fmla="*/ 1 h 41"/>
                  <a:gd name="T4" fmla="*/ 0 w 31"/>
                  <a:gd name="T5" fmla="*/ 1 h 41"/>
                  <a:gd name="T6" fmla="*/ 0 w 31"/>
                  <a:gd name="T7" fmla="*/ 0 h 41"/>
                  <a:gd name="T8" fmla="*/ 0 w 31"/>
                  <a:gd name="T9" fmla="*/ 1 h 41"/>
                  <a:gd name="T10" fmla="*/ 0 w 31"/>
                  <a:gd name="T11" fmla="*/ 1 h 41"/>
                  <a:gd name="T12" fmla="*/ 0 w 31"/>
                  <a:gd name="T13" fmla="*/ 1 h 41"/>
                  <a:gd name="T14" fmla="*/ 0 w 31"/>
                  <a:gd name="T15" fmla="*/ 1 h 41"/>
                  <a:gd name="T16" fmla="*/ 0 w 31"/>
                  <a:gd name="T17" fmla="*/ 1 h 41"/>
                  <a:gd name="T18" fmla="*/ 0 w 31"/>
                  <a:gd name="T19" fmla="*/ 1 h 41"/>
                  <a:gd name="T20" fmla="*/ 0 w 31"/>
                  <a:gd name="T21" fmla="*/ 1 h 41"/>
                  <a:gd name="T22" fmla="*/ 0 w 31"/>
                  <a:gd name="T23" fmla="*/ 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41">
                    <a:moveTo>
                      <a:pt x="16" y="33"/>
                    </a:moveTo>
                    <a:lnTo>
                      <a:pt x="15" y="37"/>
                    </a:lnTo>
                    <a:lnTo>
                      <a:pt x="31" y="7"/>
                    </a:lnTo>
                    <a:lnTo>
                      <a:pt x="18" y="0"/>
                    </a:lnTo>
                    <a:lnTo>
                      <a:pt x="1" y="30"/>
                    </a:lnTo>
                    <a:lnTo>
                      <a:pt x="0" y="33"/>
                    </a:lnTo>
                    <a:lnTo>
                      <a:pt x="1" y="30"/>
                    </a:lnTo>
                    <a:lnTo>
                      <a:pt x="1" y="36"/>
                    </a:lnTo>
                    <a:lnTo>
                      <a:pt x="5" y="40"/>
                    </a:lnTo>
                    <a:lnTo>
                      <a:pt x="11" y="41"/>
                    </a:lnTo>
                    <a:lnTo>
                      <a:pt x="15" y="37"/>
                    </a:lnTo>
                    <a:lnTo>
                      <a:pt x="1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8" name="Freeform 1426">
                <a:extLst>
                  <a:ext uri="{FF2B5EF4-FFF2-40B4-BE49-F238E27FC236}">
                    <a16:creationId xmlns:a16="http://schemas.microsoft.com/office/drawing/2014/main" id="{F5D82662-75EB-4162-A3E2-BF41E278660F}"/>
                  </a:ext>
                </a:extLst>
              </p:cNvPr>
              <p:cNvSpPr>
                <a:spLocks/>
              </p:cNvSpPr>
              <p:nvPr/>
            </p:nvSpPr>
            <p:spPr bwMode="auto">
              <a:xfrm>
                <a:off x="783" y="1980"/>
                <a:ext cx="8" cy="19"/>
              </a:xfrm>
              <a:custGeom>
                <a:avLst/>
                <a:gdLst>
                  <a:gd name="T0" fmla="*/ 1 w 16"/>
                  <a:gd name="T1" fmla="*/ 1 h 38"/>
                  <a:gd name="T2" fmla="*/ 1 w 16"/>
                  <a:gd name="T3" fmla="*/ 1 h 38"/>
                  <a:gd name="T4" fmla="*/ 1 w 16"/>
                  <a:gd name="T5" fmla="*/ 0 h 38"/>
                  <a:gd name="T6" fmla="*/ 0 w 16"/>
                  <a:gd name="T7" fmla="*/ 0 h 38"/>
                  <a:gd name="T8" fmla="*/ 0 w 16"/>
                  <a:gd name="T9" fmla="*/ 1 h 38"/>
                  <a:gd name="T10" fmla="*/ 1 w 16"/>
                  <a:gd name="T11" fmla="*/ 1 h 38"/>
                  <a:gd name="T12" fmla="*/ 0 w 16"/>
                  <a:gd name="T13" fmla="*/ 1 h 38"/>
                  <a:gd name="T14" fmla="*/ 1 w 16"/>
                  <a:gd name="T15" fmla="*/ 1 h 38"/>
                  <a:gd name="T16" fmla="*/ 1 w 16"/>
                  <a:gd name="T17" fmla="*/ 1 h 38"/>
                  <a:gd name="T18" fmla="*/ 1 w 16"/>
                  <a:gd name="T19" fmla="*/ 1 h 38"/>
                  <a:gd name="T20" fmla="*/ 1 w 16"/>
                  <a:gd name="T21" fmla="*/ 1 h 38"/>
                  <a:gd name="T22" fmla="*/ 1 w 16"/>
                  <a:gd name="T23" fmla="*/ 1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38">
                    <a:moveTo>
                      <a:pt x="15" y="27"/>
                    </a:moveTo>
                    <a:lnTo>
                      <a:pt x="16" y="30"/>
                    </a:lnTo>
                    <a:lnTo>
                      <a:pt x="16" y="0"/>
                    </a:lnTo>
                    <a:lnTo>
                      <a:pt x="0" y="0"/>
                    </a:lnTo>
                    <a:lnTo>
                      <a:pt x="0" y="30"/>
                    </a:lnTo>
                    <a:lnTo>
                      <a:pt x="1" y="34"/>
                    </a:lnTo>
                    <a:lnTo>
                      <a:pt x="0" y="30"/>
                    </a:lnTo>
                    <a:lnTo>
                      <a:pt x="3" y="36"/>
                    </a:lnTo>
                    <a:lnTo>
                      <a:pt x="8" y="38"/>
                    </a:lnTo>
                    <a:lnTo>
                      <a:pt x="14" y="36"/>
                    </a:lnTo>
                    <a:lnTo>
                      <a:pt x="16" y="30"/>
                    </a:lnTo>
                    <a:lnTo>
                      <a:pt x="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9" name="Freeform 1427">
                <a:extLst>
                  <a:ext uri="{FF2B5EF4-FFF2-40B4-BE49-F238E27FC236}">
                    <a16:creationId xmlns:a16="http://schemas.microsoft.com/office/drawing/2014/main" id="{7130DB8C-8C19-4096-AB7C-AFA4E3485A52}"/>
                  </a:ext>
                </a:extLst>
              </p:cNvPr>
              <p:cNvSpPr>
                <a:spLocks/>
              </p:cNvSpPr>
              <p:nvPr/>
            </p:nvSpPr>
            <p:spPr bwMode="auto">
              <a:xfrm>
                <a:off x="783" y="1993"/>
                <a:ext cx="14" cy="18"/>
              </a:xfrm>
              <a:custGeom>
                <a:avLst/>
                <a:gdLst>
                  <a:gd name="T0" fmla="*/ 1 w 28"/>
                  <a:gd name="T1" fmla="*/ 0 h 37"/>
                  <a:gd name="T2" fmla="*/ 1 w 28"/>
                  <a:gd name="T3" fmla="*/ 0 h 37"/>
                  <a:gd name="T4" fmla="*/ 1 w 28"/>
                  <a:gd name="T5" fmla="*/ 0 h 37"/>
                  <a:gd name="T6" fmla="*/ 0 w 28"/>
                  <a:gd name="T7" fmla="*/ 0 h 37"/>
                  <a:gd name="T8" fmla="*/ 1 w 28"/>
                  <a:gd name="T9" fmla="*/ 0 h 37"/>
                  <a:gd name="T10" fmla="*/ 1 w 28"/>
                  <a:gd name="T11" fmla="*/ 0 h 37"/>
                  <a:gd name="T12" fmla="*/ 1 w 28"/>
                  <a:gd name="T13" fmla="*/ 0 h 37"/>
                  <a:gd name="T14" fmla="*/ 1 w 28"/>
                  <a:gd name="T15" fmla="*/ 0 h 37"/>
                  <a:gd name="T16" fmla="*/ 1 w 28"/>
                  <a:gd name="T17" fmla="*/ 0 h 37"/>
                  <a:gd name="T18" fmla="*/ 1 w 28"/>
                  <a:gd name="T19" fmla="*/ 0 h 37"/>
                  <a:gd name="T20" fmla="*/ 1 w 28"/>
                  <a:gd name="T21" fmla="*/ 0 h 37"/>
                  <a:gd name="T22" fmla="*/ 1 w 28"/>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37">
                    <a:moveTo>
                      <a:pt x="27" y="24"/>
                    </a:moveTo>
                    <a:lnTo>
                      <a:pt x="28" y="25"/>
                    </a:lnTo>
                    <a:lnTo>
                      <a:pt x="14" y="0"/>
                    </a:lnTo>
                    <a:lnTo>
                      <a:pt x="0" y="7"/>
                    </a:lnTo>
                    <a:lnTo>
                      <a:pt x="14" y="32"/>
                    </a:lnTo>
                    <a:lnTo>
                      <a:pt x="15" y="33"/>
                    </a:lnTo>
                    <a:lnTo>
                      <a:pt x="14" y="32"/>
                    </a:lnTo>
                    <a:lnTo>
                      <a:pt x="19" y="37"/>
                    </a:lnTo>
                    <a:lnTo>
                      <a:pt x="25" y="36"/>
                    </a:lnTo>
                    <a:lnTo>
                      <a:pt x="28" y="31"/>
                    </a:lnTo>
                    <a:lnTo>
                      <a:pt x="28" y="25"/>
                    </a:lnTo>
                    <a:lnTo>
                      <a:pt x="2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0" name="Freeform 1428">
                <a:extLst>
                  <a:ext uri="{FF2B5EF4-FFF2-40B4-BE49-F238E27FC236}">
                    <a16:creationId xmlns:a16="http://schemas.microsoft.com/office/drawing/2014/main" id="{0004FCD1-8105-4B48-BF27-8DB55C3FECAB}"/>
                  </a:ext>
                </a:extLst>
              </p:cNvPr>
              <p:cNvSpPr>
                <a:spLocks/>
              </p:cNvSpPr>
              <p:nvPr/>
            </p:nvSpPr>
            <p:spPr bwMode="auto">
              <a:xfrm>
                <a:off x="791" y="2005"/>
                <a:ext cx="16" cy="17"/>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w 34"/>
                  <a:gd name="T11" fmla="*/ 0 h 35"/>
                  <a:gd name="T12" fmla="*/ 0 w 34"/>
                  <a:gd name="T13" fmla="*/ 0 h 35"/>
                  <a:gd name="T14" fmla="*/ 0 w 34"/>
                  <a:gd name="T15" fmla="*/ 0 h 35"/>
                  <a:gd name="T16" fmla="*/ 0 w 34"/>
                  <a:gd name="T17" fmla="*/ 0 h 35"/>
                  <a:gd name="T18" fmla="*/ 0 w 34"/>
                  <a:gd name="T19" fmla="*/ 0 h 35"/>
                  <a:gd name="T20" fmla="*/ 0 w 34"/>
                  <a:gd name="T21" fmla="*/ 0 h 35"/>
                  <a:gd name="T22" fmla="*/ 0 w 34"/>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35">
                    <a:moveTo>
                      <a:pt x="30" y="22"/>
                    </a:moveTo>
                    <a:lnTo>
                      <a:pt x="33" y="23"/>
                    </a:lnTo>
                    <a:lnTo>
                      <a:pt x="12" y="0"/>
                    </a:lnTo>
                    <a:lnTo>
                      <a:pt x="0" y="9"/>
                    </a:lnTo>
                    <a:lnTo>
                      <a:pt x="21" y="32"/>
                    </a:lnTo>
                    <a:lnTo>
                      <a:pt x="23" y="33"/>
                    </a:lnTo>
                    <a:lnTo>
                      <a:pt x="21" y="32"/>
                    </a:lnTo>
                    <a:lnTo>
                      <a:pt x="26" y="35"/>
                    </a:lnTo>
                    <a:lnTo>
                      <a:pt x="32" y="32"/>
                    </a:lnTo>
                    <a:lnTo>
                      <a:pt x="34" y="29"/>
                    </a:lnTo>
                    <a:lnTo>
                      <a:pt x="33" y="23"/>
                    </a:lnTo>
                    <a:lnTo>
                      <a:pt x="3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1" name="Freeform 1429">
                <a:extLst>
                  <a:ext uri="{FF2B5EF4-FFF2-40B4-BE49-F238E27FC236}">
                    <a16:creationId xmlns:a16="http://schemas.microsoft.com/office/drawing/2014/main" id="{958B317D-28AA-4F24-ABFC-2DAEC624B699}"/>
                  </a:ext>
                </a:extLst>
              </p:cNvPr>
              <p:cNvSpPr>
                <a:spLocks/>
              </p:cNvSpPr>
              <p:nvPr/>
            </p:nvSpPr>
            <p:spPr bwMode="auto">
              <a:xfrm>
                <a:off x="802" y="2016"/>
                <a:ext cx="20" cy="17"/>
              </a:xfrm>
              <a:custGeom>
                <a:avLst/>
                <a:gdLst>
                  <a:gd name="T0" fmla="*/ 1 w 40"/>
                  <a:gd name="T1" fmla="*/ 1 h 33"/>
                  <a:gd name="T2" fmla="*/ 1 w 40"/>
                  <a:gd name="T3" fmla="*/ 1 h 33"/>
                  <a:gd name="T4" fmla="*/ 1 w 40"/>
                  <a:gd name="T5" fmla="*/ 0 h 33"/>
                  <a:gd name="T6" fmla="*/ 0 w 40"/>
                  <a:gd name="T7" fmla="*/ 1 h 33"/>
                  <a:gd name="T8" fmla="*/ 1 w 40"/>
                  <a:gd name="T9" fmla="*/ 1 h 33"/>
                  <a:gd name="T10" fmla="*/ 1 w 40"/>
                  <a:gd name="T11" fmla="*/ 1 h 33"/>
                  <a:gd name="T12" fmla="*/ 1 w 40"/>
                  <a:gd name="T13" fmla="*/ 1 h 33"/>
                  <a:gd name="T14" fmla="*/ 1 w 40"/>
                  <a:gd name="T15" fmla="*/ 1 h 33"/>
                  <a:gd name="T16" fmla="*/ 1 w 40"/>
                  <a:gd name="T17" fmla="*/ 1 h 33"/>
                  <a:gd name="T18" fmla="*/ 1 w 40"/>
                  <a:gd name="T19" fmla="*/ 1 h 33"/>
                  <a:gd name="T20" fmla="*/ 1 w 40"/>
                  <a:gd name="T21" fmla="*/ 1 h 33"/>
                  <a:gd name="T22" fmla="*/ 1 w 40"/>
                  <a:gd name="T23" fmla="*/ 1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3">
                    <a:moveTo>
                      <a:pt x="36" y="20"/>
                    </a:moveTo>
                    <a:lnTo>
                      <a:pt x="37" y="21"/>
                    </a:lnTo>
                    <a:lnTo>
                      <a:pt x="7" y="0"/>
                    </a:lnTo>
                    <a:lnTo>
                      <a:pt x="0" y="11"/>
                    </a:lnTo>
                    <a:lnTo>
                      <a:pt x="30" y="32"/>
                    </a:lnTo>
                    <a:lnTo>
                      <a:pt x="32" y="33"/>
                    </a:lnTo>
                    <a:lnTo>
                      <a:pt x="30" y="32"/>
                    </a:lnTo>
                    <a:lnTo>
                      <a:pt x="35" y="33"/>
                    </a:lnTo>
                    <a:lnTo>
                      <a:pt x="40" y="30"/>
                    </a:lnTo>
                    <a:lnTo>
                      <a:pt x="40" y="25"/>
                    </a:lnTo>
                    <a:lnTo>
                      <a:pt x="37" y="21"/>
                    </a:lnTo>
                    <a:lnTo>
                      <a:pt x="3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2" name="Freeform 1430">
                <a:extLst>
                  <a:ext uri="{FF2B5EF4-FFF2-40B4-BE49-F238E27FC236}">
                    <a16:creationId xmlns:a16="http://schemas.microsoft.com/office/drawing/2014/main" id="{79542BBF-D85C-4F72-B9B8-A6C5B2E14873}"/>
                  </a:ext>
                </a:extLst>
              </p:cNvPr>
              <p:cNvSpPr>
                <a:spLocks/>
              </p:cNvSpPr>
              <p:nvPr/>
            </p:nvSpPr>
            <p:spPr bwMode="auto">
              <a:xfrm>
                <a:off x="818" y="2026"/>
                <a:ext cx="22" cy="14"/>
              </a:xfrm>
              <a:custGeom>
                <a:avLst/>
                <a:gdLst>
                  <a:gd name="T0" fmla="*/ 1 w 43"/>
                  <a:gd name="T1" fmla="*/ 1 h 27"/>
                  <a:gd name="T2" fmla="*/ 1 w 43"/>
                  <a:gd name="T3" fmla="*/ 1 h 27"/>
                  <a:gd name="T4" fmla="*/ 1 w 43"/>
                  <a:gd name="T5" fmla="*/ 0 h 27"/>
                  <a:gd name="T6" fmla="*/ 0 w 43"/>
                  <a:gd name="T7" fmla="*/ 1 h 27"/>
                  <a:gd name="T8" fmla="*/ 1 w 43"/>
                  <a:gd name="T9" fmla="*/ 1 h 27"/>
                  <a:gd name="T10" fmla="*/ 1 w 43"/>
                  <a:gd name="T11" fmla="*/ 1 h 27"/>
                  <a:gd name="T12" fmla="*/ 1 w 43"/>
                  <a:gd name="T13" fmla="*/ 1 h 27"/>
                  <a:gd name="T14" fmla="*/ 1 w 43"/>
                  <a:gd name="T15" fmla="*/ 1 h 27"/>
                  <a:gd name="T16" fmla="*/ 1 w 43"/>
                  <a:gd name="T17" fmla="*/ 1 h 27"/>
                  <a:gd name="T18" fmla="*/ 1 w 43"/>
                  <a:gd name="T19" fmla="*/ 1 h 27"/>
                  <a:gd name="T20" fmla="*/ 1 w 43"/>
                  <a:gd name="T21" fmla="*/ 1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27">
                    <a:moveTo>
                      <a:pt x="39" y="13"/>
                    </a:moveTo>
                    <a:lnTo>
                      <a:pt x="39" y="13"/>
                    </a:lnTo>
                    <a:lnTo>
                      <a:pt x="4" y="0"/>
                    </a:lnTo>
                    <a:lnTo>
                      <a:pt x="0" y="13"/>
                    </a:lnTo>
                    <a:lnTo>
                      <a:pt x="34" y="27"/>
                    </a:lnTo>
                    <a:lnTo>
                      <a:pt x="40" y="26"/>
                    </a:lnTo>
                    <a:lnTo>
                      <a:pt x="43" y="21"/>
                    </a:lnTo>
                    <a:lnTo>
                      <a:pt x="43" y="17"/>
                    </a:lnTo>
                    <a:lnTo>
                      <a:pt x="3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3" name="Freeform 1431">
                <a:extLst>
                  <a:ext uri="{FF2B5EF4-FFF2-40B4-BE49-F238E27FC236}">
                    <a16:creationId xmlns:a16="http://schemas.microsoft.com/office/drawing/2014/main" id="{C9DC1954-6C72-4353-BC19-828CECE4B507}"/>
                  </a:ext>
                </a:extLst>
              </p:cNvPr>
              <p:cNvSpPr>
                <a:spLocks/>
              </p:cNvSpPr>
              <p:nvPr/>
            </p:nvSpPr>
            <p:spPr bwMode="auto">
              <a:xfrm>
                <a:off x="835" y="2033"/>
                <a:ext cx="21" cy="12"/>
              </a:xfrm>
              <a:custGeom>
                <a:avLst/>
                <a:gdLst>
                  <a:gd name="T0" fmla="*/ 1 w 42"/>
                  <a:gd name="T1" fmla="*/ 0 h 26"/>
                  <a:gd name="T2" fmla="*/ 1 w 42"/>
                  <a:gd name="T3" fmla="*/ 0 h 26"/>
                  <a:gd name="T4" fmla="*/ 1 w 42"/>
                  <a:gd name="T5" fmla="*/ 0 h 26"/>
                  <a:gd name="T6" fmla="*/ 0 w 42"/>
                  <a:gd name="T7" fmla="*/ 0 h 26"/>
                  <a:gd name="T8" fmla="*/ 1 w 42"/>
                  <a:gd name="T9" fmla="*/ 0 h 26"/>
                  <a:gd name="T10" fmla="*/ 1 w 42"/>
                  <a:gd name="T11" fmla="*/ 0 h 26"/>
                  <a:gd name="T12" fmla="*/ 1 w 42"/>
                  <a:gd name="T13" fmla="*/ 0 h 26"/>
                  <a:gd name="T14" fmla="*/ 1 w 42"/>
                  <a:gd name="T15" fmla="*/ 0 h 26"/>
                  <a:gd name="T16" fmla="*/ 1 w 42"/>
                  <a:gd name="T17" fmla="*/ 0 h 26"/>
                  <a:gd name="T18" fmla="*/ 1 w 42"/>
                  <a:gd name="T19" fmla="*/ 0 h 26"/>
                  <a:gd name="T20" fmla="*/ 1 w 42"/>
                  <a:gd name="T21" fmla="*/ 0 h 26"/>
                  <a:gd name="T22" fmla="*/ 1 w 42"/>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26">
                    <a:moveTo>
                      <a:pt x="35" y="12"/>
                    </a:moveTo>
                    <a:lnTo>
                      <a:pt x="37" y="12"/>
                    </a:lnTo>
                    <a:lnTo>
                      <a:pt x="5" y="0"/>
                    </a:lnTo>
                    <a:lnTo>
                      <a:pt x="0" y="14"/>
                    </a:lnTo>
                    <a:lnTo>
                      <a:pt x="32" y="26"/>
                    </a:lnTo>
                    <a:lnTo>
                      <a:pt x="35" y="26"/>
                    </a:lnTo>
                    <a:lnTo>
                      <a:pt x="32" y="26"/>
                    </a:lnTo>
                    <a:lnTo>
                      <a:pt x="38" y="25"/>
                    </a:lnTo>
                    <a:lnTo>
                      <a:pt x="42" y="20"/>
                    </a:lnTo>
                    <a:lnTo>
                      <a:pt x="42" y="15"/>
                    </a:lnTo>
                    <a:lnTo>
                      <a:pt x="37" y="12"/>
                    </a:lnTo>
                    <a:lnTo>
                      <a:pt x="3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4" name="Freeform 1432">
                <a:extLst>
                  <a:ext uri="{FF2B5EF4-FFF2-40B4-BE49-F238E27FC236}">
                    <a16:creationId xmlns:a16="http://schemas.microsoft.com/office/drawing/2014/main" id="{E32B2FB6-3594-4EEA-85BD-3B30039AF1D0}"/>
                  </a:ext>
                </a:extLst>
              </p:cNvPr>
              <p:cNvSpPr>
                <a:spLocks/>
              </p:cNvSpPr>
              <p:nvPr/>
            </p:nvSpPr>
            <p:spPr bwMode="auto">
              <a:xfrm>
                <a:off x="852" y="2038"/>
                <a:ext cx="20" cy="10"/>
              </a:xfrm>
              <a:custGeom>
                <a:avLst/>
                <a:gdLst>
                  <a:gd name="T0" fmla="*/ 1 w 39"/>
                  <a:gd name="T1" fmla="*/ 1 h 18"/>
                  <a:gd name="T2" fmla="*/ 1 w 39"/>
                  <a:gd name="T3" fmla="*/ 1 h 18"/>
                  <a:gd name="T4" fmla="*/ 0 w 39"/>
                  <a:gd name="T5" fmla="*/ 0 h 18"/>
                  <a:gd name="T6" fmla="*/ 0 w 39"/>
                  <a:gd name="T7" fmla="*/ 1 h 18"/>
                  <a:gd name="T8" fmla="*/ 1 w 39"/>
                  <a:gd name="T9" fmla="*/ 1 h 18"/>
                  <a:gd name="T10" fmla="*/ 1 w 39"/>
                  <a:gd name="T11" fmla="*/ 1 h 18"/>
                  <a:gd name="T12" fmla="*/ 1 w 39"/>
                  <a:gd name="T13" fmla="*/ 1 h 18"/>
                  <a:gd name="T14" fmla="*/ 1 w 39"/>
                  <a:gd name="T15" fmla="*/ 1 h 18"/>
                  <a:gd name="T16" fmla="*/ 1 w 39"/>
                  <a:gd name="T17" fmla="*/ 1 h 18"/>
                  <a:gd name="T18" fmla="*/ 1 w 39"/>
                  <a:gd name="T19" fmla="*/ 1 h 18"/>
                  <a:gd name="T20" fmla="*/ 1 w 39"/>
                  <a:gd name="T21" fmla="*/ 1 h 18"/>
                  <a:gd name="T22" fmla="*/ 1 w 39"/>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8">
                    <a:moveTo>
                      <a:pt x="33" y="4"/>
                    </a:moveTo>
                    <a:lnTo>
                      <a:pt x="32" y="4"/>
                    </a:lnTo>
                    <a:lnTo>
                      <a:pt x="0" y="0"/>
                    </a:lnTo>
                    <a:lnTo>
                      <a:pt x="0" y="14"/>
                    </a:lnTo>
                    <a:lnTo>
                      <a:pt x="32" y="18"/>
                    </a:lnTo>
                    <a:lnTo>
                      <a:pt x="31" y="18"/>
                    </a:lnTo>
                    <a:lnTo>
                      <a:pt x="32" y="18"/>
                    </a:lnTo>
                    <a:lnTo>
                      <a:pt x="38" y="16"/>
                    </a:lnTo>
                    <a:lnTo>
                      <a:pt x="39" y="11"/>
                    </a:lnTo>
                    <a:lnTo>
                      <a:pt x="38" y="7"/>
                    </a:lnTo>
                    <a:lnTo>
                      <a:pt x="32" y="4"/>
                    </a:lnTo>
                    <a:lnTo>
                      <a:pt x="3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5" name="Freeform 1433">
                <a:extLst>
                  <a:ext uri="{FF2B5EF4-FFF2-40B4-BE49-F238E27FC236}">
                    <a16:creationId xmlns:a16="http://schemas.microsoft.com/office/drawing/2014/main" id="{2C4D658B-ACD4-438E-9D17-693D5A22CA54}"/>
                  </a:ext>
                </a:extLst>
              </p:cNvPr>
              <p:cNvSpPr>
                <a:spLocks/>
              </p:cNvSpPr>
              <p:nvPr/>
            </p:nvSpPr>
            <p:spPr bwMode="auto">
              <a:xfrm>
                <a:off x="868" y="2041"/>
                <a:ext cx="11" cy="8"/>
              </a:xfrm>
              <a:custGeom>
                <a:avLst/>
                <a:gdLst>
                  <a:gd name="T0" fmla="*/ 1 w 22"/>
                  <a:gd name="T1" fmla="*/ 0 h 17"/>
                  <a:gd name="T2" fmla="*/ 1 w 22"/>
                  <a:gd name="T3" fmla="*/ 0 h 17"/>
                  <a:gd name="T4" fmla="*/ 1 w 22"/>
                  <a:gd name="T5" fmla="*/ 0 h 17"/>
                  <a:gd name="T6" fmla="*/ 0 w 22"/>
                  <a:gd name="T7" fmla="*/ 0 h 17"/>
                  <a:gd name="T8" fmla="*/ 1 w 22"/>
                  <a:gd name="T9" fmla="*/ 0 h 17"/>
                  <a:gd name="T10" fmla="*/ 1 w 22"/>
                  <a:gd name="T11" fmla="*/ 0 h 17"/>
                  <a:gd name="T12" fmla="*/ 1 w 22"/>
                  <a:gd name="T13" fmla="*/ 0 h 17"/>
                  <a:gd name="T14" fmla="*/ 1 w 22"/>
                  <a:gd name="T15" fmla="*/ 0 h 17"/>
                  <a:gd name="T16" fmla="*/ 1 w 22"/>
                  <a:gd name="T17" fmla="*/ 0 h 17"/>
                  <a:gd name="T18" fmla="*/ 1 w 22"/>
                  <a:gd name="T19" fmla="*/ 0 h 17"/>
                  <a:gd name="T20" fmla="*/ 1 w 22"/>
                  <a:gd name="T21" fmla="*/ 0 h 17"/>
                  <a:gd name="T22" fmla="*/ 1 w 22"/>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7">
                    <a:moveTo>
                      <a:pt x="15" y="3"/>
                    </a:moveTo>
                    <a:lnTo>
                      <a:pt x="16" y="3"/>
                    </a:lnTo>
                    <a:lnTo>
                      <a:pt x="2" y="0"/>
                    </a:lnTo>
                    <a:lnTo>
                      <a:pt x="0" y="14"/>
                    </a:lnTo>
                    <a:lnTo>
                      <a:pt x="14" y="17"/>
                    </a:lnTo>
                    <a:lnTo>
                      <a:pt x="15" y="17"/>
                    </a:lnTo>
                    <a:lnTo>
                      <a:pt x="14" y="17"/>
                    </a:lnTo>
                    <a:lnTo>
                      <a:pt x="19" y="15"/>
                    </a:lnTo>
                    <a:lnTo>
                      <a:pt x="22" y="11"/>
                    </a:lnTo>
                    <a:lnTo>
                      <a:pt x="21" y="5"/>
                    </a:lnTo>
                    <a:lnTo>
                      <a:pt x="16" y="3"/>
                    </a:lnTo>
                    <a:lnTo>
                      <a:pt x="1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6" name="Freeform 1434">
                <a:extLst>
                  <a:ext uri="{FF2B5EF4-FFF2-40B4-BE49-F238E27FC236}">
                    <a16:creationId xmlns:a16="http://schemas.microsoft.com/office/drawing/2014/main" id="{2E326B68-6D36-456B-958E-0DB75926D846}"/>
                  </a:ext>
                </a:extLst>
              </p:cNvPr>
              <p:cNvSpPr>
                <a:spLocks/>
              </p:cNvSpPr>
              <p:nvPr/>
            </p:nvSpPr>
            <p:spPr bwMode="auto">
              <a:xfrm>
                <a:off x="875" y="2042"/>
                <a:ext cx="13" cy="9"/>
              </a:xfrm>
              <a:custGeom>
                <a:avLst/>
                <a:gdLst>
                  <a:gd name="T0" fmla="*/ 1 w 25"/>
                  <a:gd name="T1" fmla="*/ 1 h 17"/>
                  <a:gd name="T2" fmla="*/ 1 w 25"/>
                  <a:gd name="T3" fmla="*/ 1 h 17"/>
                  <a:gd name="T4" fmla="*/ 0 w 25"/>
                  <a:gd name="T5" fmla="*/ 0 h 17"/>
                  <a:gd name="T6" fmla="*/ 0 w 25"/>
                  <a:gd name="T7" fmla="*/ 1 h 17"/>
                  <a:gd name="T8" fmla="*/ 1 w 25"/>
                  <a:gd name="T9" fmla="*/ 1 h 17"/>
                  <a:gd name="T10" fmla="*/ 1 w 25"/>
                  <a:gd name="T11" fmla="*/ 1 h 17"/>
                  <a:gd name="T12" fmla="*/ 1 w 25"/>
                  <a:gd name="T13" fmla="*/ 1 h 17"/>
                  <a:gd name="T14" fmla="*/ 1 w 25"/>
                  <a:gd name="T15" fmla="*/ 1 h 17"/>
                  <a:gd name="T16" fmla="*/ 1 w 25"/>
                  <a:gd name="T17" fmla="*/ 1 h 17"/>
                  <a:gd name="T18" fmla="*/ 1 w 25"/>
                  <a:gd name="T19" fmla="*/ 1 h 17"/>
                  <a:gd name="T20" fmla="*/ 1 w 25"/>
                  <a:gd name="T21" fmla="*/ 1 h 17"/>
                  <a:gd name="T22" fmla="*/ 1 w 25"/>
                  <a:gd name="T23" fmla="*/ 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17">
                    <a:moveTo>
                      <a:pt x="18" y="1"/>
                    </a:moveTo>
                    <a:lnTo>
                      <a:pt x="18" y="2"/>
                    </a:lnTo>
                    <a:lnTo>
                      <a:pt x="0" y="0"/>
                    </a:lnTo>
                    <a:lnTo>
                      <a:pt x="0" y="14"/>
                    </a:lnTo>
                    <a:lnTo>
                      <a:pt x="18" y="16"/>
                    </a:lnTo>
                    <a:lnTo>
                      <a:pt x="18" y="17"/>
                    </a:lnTo>
                    <a:lnTo>
                      <a:pt x="18" y="16"/>
                    </a:lnTo>
                    <a:lnTo>
                      <a:pt x="24" y="14"/>
                    </a:lnTo>
                    <a:lnTo>
                      <a:pt x="25" y="9"/>
                    </a:lnTo>
                    <a:lnTo>
                      <a:pt x="24" y="4"/>
                    </a:lnTo>
                    <a:lnTo>
                      <a:pt x="18" y="2"/>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7" name="Freeform 1435">
                <a:extLst>
                  <a:ext uri="{FF2B5EF4-FFF2-40B4-BE49-F238E27FC236}">
                    <a16:creationId xmlns:a16="http://schemas.microsoft.com/office/drawing/2014/main" id="{FA96DBC0-3EA4-4984-9FBF-B0D3B74994FE}"/>
                  </a:ext>
                </a:extLst>
              </p:cNvPr>
              <p:cNvSpPr>
                <a:spLocks/>
              </p:cNvSpPr>
              <p:nvPr/>
            </p:nvSpPr>
            <p:spPr bwMode="auto">
              <a:xfrm>
                <a:off x="885" y="2042"/>
                <a:ext cx="14" cy="9"/>
              </a:xfrm>
              <a:custGeom>
                <a:avLst/>
                <a:gdLst>
                  <a:gd name="T0" fmla="*/ 0 w 29"/>
                  <a:gd name="T1" fmla="*/ 0 h 16"/>
                  <a:gd name="T2" fmla="*/ 0 w 29"/>
                  <a:gd name="T3" fmla="*/ 0 h 16"/>
                  <a:gd name="T4" fmla="*/ 0 w 29"/>
                  <a:gd name="T5" fmla="*/ 0 h 16"/>
                  <a:gd name="T6" fmla="*/ 0 w 29"/>
                  <a:gd name="T7" fmla="*/ 1 h 16"/>
                  <a:gd name="T8" fmla="*/ 0 w 29"/>
                  <a:gd name="T9" fmla="*/ 1 h 16"/>
                  <a:gd name="T10" fmla="*/ 0 w 29"/>
                  <a:gd name="T11" fmla="*/ 1 h 16"/>
                  <a:gd name="T12" fmla="*/ 0 w 29"/>
                  <a:gd name="T13" fmla="*/ 1 h 16"/>
                  <a:gd name="T14" fmla="*/ 0 w 29"/>
                  <a:gd name="T15" fmla="*/ 1 h 16"/>
                  <a:gd name="T16" fmla="*/ 0 w 29"/>
                  <a:gd name="T17" fmla="*/ 1 h 16"/>
                  <a:gd name="T18" fmla="*/ 0 w 29"/>
                  <a:gd name="T19" fmla="*/ 1 h 16"/>
                  <a:gd name="T20" fmla="*/ 0 w 29"/>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16">
                    <a:moveTo>
                      <a:pt x="21" y="0"/>
                    </a:moveTo>
                    <a:lnTo>
                      <a:pt x="21" y="0"/>
                    </a:lnTo>
                    <a:lnTo>
                      <a:pt x="0" y="0"/>
                    </a:lnTo>
                    <a:lnTo>
                      <a:pt x="0" y="16"/>
                    </a:lnTo>
                    <a:lnTo>
                      <a:pt x="21" y="16"/>
                    </a:lnTo>
                    <a:lnTo>
                      <a:pt x="27" y="14"/>
                    </a:lnTo>
                    <a:lnTo>
                      <a:pt x="29" y="8"/>
                    </a:lnTo>
                    <a:lnTo>
                      <a:pt x="27" y="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8" name="Freeform 1436">
                <a:extLst>
                  <a:ext uri="{FF2B5EF4-FFF2-40B4-BE49-F238E27FC236}">
                    <a16:creationId xmlns:a16="http://schemas.microsoft.com/office/drawing/2014/main" id="{3A7511BA-F438-4014-B498-DB72A936593E}"/>
                  </a:ext>
                </a:extLst>
              </p:cNvPr>
              <p:cNvSpPr>
                <a:spLocks/>
              </p:cNvSpPr>
              <p:nvPr/>
            </p:nvSpPr>
            <p:spPr bwMode="auto">
              <a:xfrm>
                <a:off x="895" y="2042"/>
                <a:ext cx="13" cy="9"/>
              </a:xfrm>
              <a:custGeom>
                <a:avLst/>
                <a:gdLst>
                  <a:gd name="T0" fmla="*/ 1 w 26"/>
                  <a:gd name="T1" fmla="*/ 1 h 16"/>
                  <a:gd name="T2" fmla="*/ 1 w 26"/>
                  <a:gd name="T3" fmla="*/ 0 h 16"/>
                  <a:gd name="T4" fmla="*/ 0 w 26"/>
                  <a:gd name="T5" fmla="*/ 0 h 16"/>
                  <a:gd name="T6" fmla="*/ 0 w 26"/>
                  <a:gd name="T7" fmla="*/ 1 h 16"/>
                  <a:gd name="T8" fmla="*/ 1 w 26"/>
                  <a:gd name="T9" fmla="*/ 1 h 16"/>
                  <a:gd name="T10" fmla="*/ 1 w 26"/>
                  <a:gd name="T11" fmla="*/ 1 h 16"/>
                  <a:gd name="T12" fmla="*/ 1 w 26"/>
                  <a:gd name="T13" fmla="*/ 1 h 16"/>
                  <a:gd name="T14" fmla="*/ 1 w 26"/>
                  <a:gd name="T15" fmla="*/ 1 h 16"/>
                  <a:gd name="T16" fmla="*/ 1 w 26"/>
                  <a:gd name="T17" fmla="*/ 1 h 16"/>
                  <a:gd name="T18" fmla="*/ 1 w 26"/>
                  <a:gd name="T19" fmla="*/ 1 h 16"/>
                  <a:gd name="T20" fmla="*/ 1 w 26"/>
                  <a:gd name="T21" fmla="*/ 0 h 16"/>
                  <a:gd name="T22" fmla="*/ 1 w 26"/>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16">
                    <a:moveTo>
                      <a:pt x="18" y="1"/>
                    </a:moveTo>
                    <a:lnTo>
                      <a:pt x="18" y="0"/>
                    </a:lnTo>
                    <a:lnTo>
                      <a:pt x="0" y="0"/>
                    </a:lnTo>
                    <a:lnTo>
                      <a:pt x="0" y="16"/>
                    </a:lnTo>
                    <a:lnTo>
                      <a:pt x="18" y="16"/>
                    </a:lnTo>
                    <a:lnTo>
                      <a:pt x="18" y="15"/>
                    </a:lnTo>
                    <a:lnTo>
                      <a:pt x="18" y="16"/>
                    </a:lnTo>
                    <a:lnTo>
                      <a:pt x="24" y="14"/>
                    </a:lnTo>
                    <a:lnTo>
                      <a:pt x="26" y="8"/>
                    </a:lnTo>
                    <a:lnTo>
                      <a:pt x="24" y="2"/>
                    </a:lnTo>
                    <a:lnTo>
                      <a:pt x="18" y="0"/>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9" name="Freeform 1437">
                <a:extLst>
                  <a:ext uri="{FF2B5EF4-FFF2-40B4-BE49-F238E27FC236}">
                    <a16:creationId xmlns:a16="http://schemas.microsoft.com/office/drawing/2014/main" id="{427C5C7D-4BA1-464E-8AD7-BB73314F2FB8}"/>
                  </a:ext>
                </a:extLst>
              </p:cNvPr>
              <p:cNvSpPr>
                <a:spLocks/>
              </p:cNvSpPr>
              <p:nvPr/>
            </p:nvSpPr>
            <p:spPr bwMode="auto">
              <a:xfrm>
                <a:off x="904" y="2043"/>
                <a:ext cx="13" cy="8"/>
              </a:xfrm>
              <a:custGeom>
                <a:avLst/>
                <a:gdLst>
                  <a:gd name="T0" fmla="*/ 1 w 26"/>
                  <a:gd name="T1" fmla="*/ 1 h 16"/>
                  <a:gd name="T2" fmla="*/ 1 w 26"/>
                  <a:gd name="T3" fmla="*/ 1 h 16"/>
                  <a:gd name="T4" fmla="*/ 0 w 26"/>
                  <a:gd name="T5" fmla="*/ 0 h 16"/>
                  <a:gd name="T6" fmla="*/ 0 w 26"/>
                  <a:gd name="T7" fmla="*/ 1 h 16"/>
                  <a:gd name="T8" fmla="*/ 1 w 26"/>
                  <a:gd name="T9" fmla="*/ 1 h 16"/>
                  <a:gd name="T10" fmla="*/ 1 w 26"/>
                  <a:gd name="T11" fmla="*/ 1 h 16"/>
                  <a:gd name="T12" fmla="*/ 1 w 26"/>
                  <a:gd name="T13" fmla="*/ 1 h 16"/>
                  <a:gd name="T14" fmla="*/ 1 w 26"/>
                  <a:gd name="T15" fmla="*/ 1 h 16"/>
                  <a:gd name="T16" fmla="*/ 1 w 26"/>
                  <a:gd name="T17" fmla="*/ 1 h 16"/>
                  <a:gd name="T18" fmla="*/ 1 w 26"/>
                  <a:gd name="T19" fmla="*/ 1 h 16"/>
                  <a:gd name="T20" fmla="*/ 1 w 26"/>
                  <a:gd name="T21" fmla="*/ 1 h 16"/>
                  <a:gd name="T22" fmla="*/ 1 w 26"/>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16">
                    <a:moveTo>
                      <a:pt x="20" y="2"/>
                    </a:moveTo>
                    <a:lnTo>
                      <a:pt x="19" y="2"/>
                    </a:lnTo>
                    <a:lnTo>
                      <a:pt x="0" y="0"/>
                    </a:lnTo>
                    <a:lnTo>
                      <a:pt x="0" y="14"/>
                    </a:lnTo>
                    <a:lnTo>
                      <a:pt x="19" y="16"/>
                    </a:lnTo>
                    <a:lnTo>
                      <a:pt x="18" y="16"/>
                    </a:lnTo>
                    <a:lnTo>
                      <a:pt x="19" y="16"/>
                    </a:lnTo>
                    <a:lnTo>
                      <a:pt x="25" y="14"/>
                    </a:lnTo>
                    <a:lnTo>
                      <a:pt x="26" y="9"/>
                    </a:lnTo>
                    <a:lnTo>
                      <a:pt x="25" y="5"/>
                    </a:lnTo>
                    <a:lnTo>
                      <a:pt x="19" y="2"/>
                    </a:lnTo>
                    <a:lnTo>
                      <a:pt x="2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0" name="Freeform 1438">
                <a:extLst>
                  <a:ext uri="{FF2B5EF4-FFF2-40B4-BE49-F238E27FC236}">
                    <a16:creationId xmlns:a16="http://schemas.microsoft.com/office/drawing/2014/main" id="{3D7BC0AF-B2D3-4FF9-8FA6-1161E3AEF875}"/>
                  </a:ext>
                </a:extLst>
              </p:cNvPr>
              <p:cNvSpPr>
                <a:spLocks/>
              </p:cNvSpPr>
              <p:nvPr/>
            </p:nvSpPr>
            <p:spPr bwMode="auto">
              <a:xfrm>
                <a:off x="913" y="2044"/>
                <a:ext cx="11" cy="8"/>
              </a:xfrm>
              <a:custGeom>
                <a:avLst/>
                <a:gdLst>
                  <a:gd name="T0" fmla="*/ 1 w 22"/>
                  <a:gd name="T1" fmla="*/ 0 h 17"/>
                  <a:gd name="T2" fmla="*/ 1 w 22"/>
                  <a:gd name="T3" fmla="*/ 0 h 17"/>
                  <a:gd name="T4" fmla="*/ 1 w 22"/>
                  <a:gd name="T5" fmla="*/ 0 h 17"/>
                  <a:gd name="T6" fmla="*/ 0 w 22"/>
                  <a:gd name="T7" fmla="*/ 0 h 17"/>
                  <a:gd name="T8" fmla="*/ 1 w 22"/>
                  <a:gd name="T9" fmla="*/ 0 h 17"/>
                  <a:gd name="T10" fmla="*/ 1 w 22"/>
                  <a:gd name="T11" fmla="*/ 0 h 17"/>
                  <a:gd name="T12" fmla="*/ 1 w 22"/>
                  <a:gd name="T13" fmla="*/ 0 h 17"/>
                  <a:gd name="T14" fmla="*/ 1 w 22"/>
                  <a:gd name="T15" fmla="*/ 0 h 17"/>
                  <a:gd name="T16" fmla="*/ 1 w 22"/>
                  <a:gd name="T17" fmla="*/ 0 h 17"/>
                  <a:gd name="T18" fmla="*/ 1 w 22"/>
                  <a:gd name="T19" fmla="*/ 0 h 17"/>
                  <a:gd name="T20" fmla="*/ 1 w 2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7">
                    <a:moveTo>
                      <a:pt x="16" y="3"/>
                    </a:moveTo>
                    <a:lnTo>
                      <a:pt x="16" y="3"/>
                    </a:lnTo>
                    <a:lnTo>
                      <a:pt x="2" y="0"/>
                    </a:lnTo>
                    <a:lnTo>
                      <a:pt x="0" y="14"/>
                    </a:lnTo>
                    <a:lnTo>
                      <a:pt x="14" y="17"/>
                    </a:lnTo>
                    <a:lnTo>
                      <a:pt x="19" y="15"/>
                    </a:lnTo>
                    <a:lnTo>
                      <a:pt x="22" y="11"/>
                    </a:lnTo>
                    <a:lnTo>
                      <a:pt x="20" y="5"/>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1" name="Freeform 1439">
                <a:extLst>
                  <a:ext uri="{FF2B5EF4-FFF2-40B4-BE49-F238E27FC236}">
                    <a16:creationId xmlns:a16="http://schemas.microsoft.com/office/drawing/2014/main" id="{729A4683-7625-41FC-BBAC-561CA71B4AC3}"/>
                  </a:ext>
                </a:extLst>
              </p:cNvPr>
              <p:cNvSpPr>
                <a:spLocks/>
              </p:cNvSpPr>
              <p:nvPr/>
            </p:nvSpPr>
            <p:spPr bwMode="auto">
              <a:xfrm>
                <a:off x="920" y="2045"/>
                <a:ext cx="10" cy="8"/>
              </a:xfrm>
              <a:custGeom>
                <a:avLst/>
                <a:gdLst>
                  <a:gd name="T0" fmla="*/ 1 w 19"/>
                  <a:gd name="T1" fmla="*/ 1 h 16"/>
                  <a:gd name="T2" fmla="*/ 1 w 19"/>
                  <a:gd name="T3" fmla="*/ 1 h 16"/>
                  <a:gd name="T4" fmla="*/ 1 w 19"/>
                  <a:gd name="T5" fmla="*/ 0 h 16"/>
                  <a:gd name="T6" fmla="*/ 0 w 19"/>
                  <a:gd name="T7" fmla="*/ 1 h 16"/>
                  <a:gd name="T8" fmla="*/ 1 w 19"/>
                  <a:gd name="T9" fmla="*/ 1 h 16"/>
                  <a:gd name="T10" fmla="*/ 1 w 19"/>
                  <a:gd name="T11" fmla="*/ 1 h 16"/>
                  <a:gd name="T12" fmla="*/ 1 w 19"/>
                  <a:gd name="T13" fmla="*/ 1 h 16"/>
                  <a:gd name="T14" fmla="*/ 1 w 19"/>
                  <a:gd name="T15" fmla="*/ 1 h 16"/>
                  <a:gd name="T16" fmla="*/ 1 w 19"/>
                  <a:gd name="T17" fmla="*/ 1 h 16"/>
                  <a:gd name="T18" fmla="*/ 1 w 19"/>
                  <a:gd name="T19" fmla="*/ 1 h 16"/>
                  <a:gd name="T20" fmla="*/ 1 w 19"/>
                  <a:gd name="T21" fmla="*/ 1 h 16"/>
                  <a:gd name="T22" fmla="*/ 1 w 19"/>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16">
                    <a:moveTo>
                      <a:pt x="18" y="5"/>
                    </a:moveTo>
                    <a:lnTo>
                      <a:pt x="13" y="2"/>
                    </a:lnTo>
                    <a:lnTo>
                      <a:pt x="2" y="0"/>
                    </a:lnTo>
                    <a:lnTo>
                      <a:pt x="0" y="14"/>
                    </a:lnTo>
                    <a:lnTo>
                      <a:pt x="11" y="16"/>
                    </a:lnTo>
                    <a:lnTo>
                      <a:pt x="6" y="12"/>
                    </a:lnTo>
                    <a:lnTo>
                      <a:pt x="11" y="16"/>
                    </a:lnTo>
                    <a:lnTo>
                      <a:pt x="17" y="15"/>
                    </a:lnTo>
                    <a:lnTo>
                      <a:pt x="19" y="10"/>
                    </a:lnTo>
                    <a:lnTo>
                      <a:pt x="18" y="4"/>
                    </a:lnTo>
                    <a:lnTo>
                      <a:pt x="13" y="2"/>
                    </a:lnTo>
                    <a:lnTo>
                      <a:pt x="1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2" name="Freeform 1440">
                <a:extLst>
                  <a:ext uri="{FF2B5EF4-FFF2-40B4-BE49-F238E27FC236}">
                    <a16:creationId xmlns:a16="http://schemas.microsoft.com/office/drawing/2014/main" id="{172F0F96-2C8A-4AC1-B558-0823430729FF}"/>
                  </a:ext>
                </a:extLst>
              </p:cNvPr>
              <p:cNvSpPr>
                <a:spLocks/>
              </p:cNvSpPr>
              <p:nvPr/>
            </p:nvSpPr>
            <p:spPr bwMode="auto">
              <a:xfrm>
                <a:off x="923" y="2048"/>
                <a:ext cx="9" cy="8"/>
              </a:xfrm>
              <a:custGeom>
                <a:avLst/>
                <a:gdLst>
                  <a:gd name="T0" fmla="*/ 1 w 18"/>
                  <a:gd name="T1" fmla="*/ 0 h 17"/>
                  <a:gd name="T2" fmla="*/ 1 w 18"/>
                  <a:gd name="T3" fmla="*/ 0 h 17"/>
                  <a:gd name="T4" fmla="*/ 1 w 18"/>
                  <a:gd name="T5" fmla="*/ 0 h 17"/>
                  <a:gd name="T6" fmla="*/ 0 w 18"/>
                  <a:gd name="T7" fmla="*/ 0 h 17"/>
                  <a:gd name="T8" fmla="*/ 1 w 18"/>
                  <a:gd name="T9" fmla="*/ 0 h 17"/>
                  <a:gd name="T10" fmla="*/ 1 w 18"/>
                  <a:gd name="T11" fmla="*/ 0 h 17"/>
                  <a:gd name="T12" fmla="*/ 1 w 18"/>
                  <a:gd name="T13" fmla="*/ 0 h 17"/>
                  <a:gd name="T14" fmla="*/ 1 w 18"/>
                  <a:gd name="T15" fmla="*/ 0 h 17"/>
                  <a:gd name="T16" fmla="*/ 1 w 18"/>
                  <a:gd name="T17" fmla="*/ 0 h 17"/>
                  <a:gd name="T18" fmla="*/ 1 w 18"/>
                  <a:gd name="T19" fmla="*/ 0 h 17"/>
                  <a:gd name="T20" fmla="*/ 1 w 18"/>
                  <a:gd name="T21" fmla="*/ 0 h 17"/>
                  <a:gd name="T22" fmla="*/ 1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18" y="10"/>
                    </a:moveTo>
                    <a:lnTo>
                      <a:pt x="17" y="7"/>
                    </a:lnTo>
                    <a:lnTo>
                      <a:pt x="12" y="0"/>
                    </a:lnTo>
                    <a:lnTo>
                      <a:pt x="0" y="7"/>
                    </a:lnTo>
                    <a:lnTo>
                      <a:pt x="5" y="14"/>
                    </a:lnTo>
                    <a:lnTo>
                      <a:pt x="4" y="12"/>
                    </a:lnTo>
                    <a:lnTo>
                      <a:pt x="5" y="14"/>
                    </a:lnTo>
                    <a:lnTo>
                      <a:pt x="10" y="17"/>
                    </a:lnTo>
                    <a:lnTo>
                      <a:pt x="14" y="15"/>
                    </a:lnTo>
                    <a:lnTo>
                      <a:pt x="18" y="12"/>
                    </a:lnTo>
                    <a:lnTo>
                      <a:pt x="17" y="7"/>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3" name="Freeform 1441">
                <a:extLst>
                  <a:ext uri="{FF2B5EF4-FFF2-40B4-BE49-F238E27FC236}">
                    <a16:creationId xmlns:a16="http://schemas.microsoft.com/office/drawing/2014/main" id="{7369A356-4C84-4672-8489-700EC785E5FC}"/>
                  </a:ext>
                </a:extLst>
              </p:cNvPr>
              <p:cNvSpPr>
                <a:spLocks/>
              </p:cNvSpPr>
              <p:nvPr/>
            </p:nvSpPr>
            <p:spPr bwMode="auto">
              <a:xfrm>
                <a:off x="925" y="2053"/>
                <a:ext cx="9" cy="18"/>
              </a:xfrm>
              <a:custGeom>
                <a:avLst/>
                <a:gdLst>
                  <a:gd name="T0" fmla="*/ 1 w 18"/>
                  <a:gd name="T1" fmla="*/ 1 h 35"/>
                  <a:gd name="T2" fmla="*/ 1 w 18"/>
                  <a:gd name="T3" fmla="*/ 1 h 35"/>
                  <a:gd name="T4" fmla="*/ 1 w 18"/>
                  <a:gd name="T5" fmla="*/ 0 h 35"/>
                  <a:gd name="T6" fmla="*/ 0 w 18"/>
                  <a:gd name="T7" fmla="*/ 1 h 35"/>
                  <a:gd name="T8" fmla="*/ 1 w 18"/>
                  <a:gd name="T9" fmla="*/ 1 h 35"/>
                  <a:gd name="T10" fmla="*/ 1 w 18"/>
                  <a:gd name="T11" fmla="*/ 1 h 35"/>
                  <a:gd name="T12" fmla="*/ 1 w 18"/>
                  <a:gd name="T13" fmla="*/ 1 h 35"/>
                  <a:gd name="T14" fmla="*/ 1 w 18"/>
                  <a:gd name="T15" fmla="*/ 1 h 35"/>
                  <a:gd name="T16" fmla="*/ 1 w 18"/>
                  <a:gd name="T17" fmla="*/ 1 h 35"/>
                  <a:gd name="T18" fmla="*/ 1 w 18"/>
                  <a:gd name="T19" fmla="*/ 1 h 35"/>
                  <a:gd name="T20" fmla="*/ 1 w 18"/>
                  <a:gd name="T21" fmla="*/ 1 h 35"/>
                  <a:gd name="T22" fmla="*/ 1 w 18"/>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35">
                    <a:moveTo>
                      <a:pt x="18" y="31"/>
                    </a:moveTo>
                    <a:lnTo>
                      <a:pt x="18" y="27"/>
                    </a:lnTo>
                    <a:lnTo>
                      <a:pt x="14" y="0"/>
                    </a:lnTo>
                    <a:lnTo>
                      <a:pt x="0" y="2"/>
                    </a:lnTo>
                    <a:lnTo>
                      <a:pt x="4" y="30"/>
                    </a:lnTo>
                    <a:lnTo>
                      <a:pt x="4" y="26"/>
                    </a:lnTo>
                    <a:lnTo>
                      <a:pt x="4" y="30"/>
                    </a:lnTo>
                    <a:lnTo>
                      <a:pt x="7" y="34"/>
                    </a:lnTo>
                    <a:lnTo>
                      <a:pt x="13" y="35"/>
                    </a:lnTo>
                    <a:lnTo>
                      <a:pt x="17" y="33"/>
                    </a:lnTo>
                    <a:lnTo>
                      <a:pt x="18" y="27"/>
                    </a:lnTo>
                    <a:lnTo>
                      <a:pt x="1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4" name="Freeform 1442">
                <a:extLst>
                  <a:ext uri="{FF2B5EF4-FFF2-40B4-BE49-F238E27FC236}">
                    <a16:creationId xmlns:a16="http://schemas.microsoft.com/office/drawing/2014/main" id="{04CF0049-49A8-4B71-A6B7-B8B420214EF4}"/>
                  </a:ext>
                </a:extLst>
              </p:cNvPr>
              <p:cNvSpPr>
                <a:spLocks/>
              </p:cNvSpPr>
              <p:nvPr/>
            </p:nvSpPr>
            <p:spPr bwMode="auto">
              <a:xfrm>
                <a:off x="923" y="2066"/>
                <a:ext cx="11" cy="17"/>
              </a:xfrm>
              <a:custGeom>
                <a:avLst/>
                <a:gdLst>
                  <a:gd name="T0" fmla="*/ 0 w 23"/>
                  <a:gd name="T1" fmla="*/ 0 h 35"/>
                  <a:gd name="T2" fmla="*/ 0 w 23"/>
                  <a:gd name="T3" fmla="*/ 0 h 35"/>
                  <a:gd name="T4" fmla="*/ 0 w 23"/>
                  <a:gd name="T5" fmla="*/ 0 h 35"/>
                  <a:gd name="T6" fmla="*/ 0 w 23"/>
                  <a:gd name="T7" fmla="*/ 0 h 35"/>
                  <a:gd name="T8" fmla="*/ 0 w 23"/>
                  <a:gd name="T9" fmla="*/ 0 h 35"/>
                  <a:gd name="T10" fmla="*/ 0 w 23"/>
                  <a:gd name="T11" fmla="*/ 0 h 35"/>
                  <a:gd name="T12" fmla="*/ 0 w 23"/>
                  <a:gd name="T13" fmla="*/ 0 h 35"/>
                  <a:gd name="T14" fmla="*/ 0 w 23"/>
                  <a:gd name="T15" fmla="*/ 0 h 35"/>
                  <a:gd name="T16" fmla="*/ 0 w 23"/>
                  <a:gd name="T17" fmla="*/ 0 h 35"/>
                  <a:gd name="T18" fmla="*/ 0 w 23"/>
                  <a:gd name="T19" fmla="*/ 0 h 35"/>
                  <a:gd name="T20" fmla="*/ 0 w 23"/>
                  <a:gd name="T21" fmla="*/ 0 h 35"/>
                  <a:gd name="T22" fmla="*/ 0 w 2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35">
                    <a:moveTo>
                      <a:pt x="13" y="32"/>
                    </a:moveTo>
                    <a:lnTo>
                      <a:pt x="14" y="30"/>
                    </a:lnTo>
                    <a:lnTo>
                      <a:pt x="23" y="5"/>
                    </a:lnTo>
                    <a:lnTo>
                      <a:pt x="9" y="0"/>
                    </a:lnTo>
                    <a:lnTo>
                      <a:pt x="0" y="26"/>
                    </a:lnTo>
                    <a:lnTo>
                      <a:pt x="1" y="23"/>
                    </a:lnTo>
                    <a:lnTo>
                      <a:pt x="0" y="26"/>
                    </a:lnTo>
                    <a:lnTo>
                      <a:pt x="1" y="31"/>
                    </a:lnTo>
                    <a:lnTo>
                      <a:pt x="6" y="35"/>
                    </a:lnTo>
                    <a:lnTo>
                      <a:pt x="11" y="35"/>
                    </a:lnTo>
                    <a:lnTo>
                      <a:pt x="14" y="30"/>
                    </a:lnTo>
                    <a:lnTo>
                      <a:pt x="1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5" name="Freeform 1443">
                <a:extLst>
                  <a:ext uri="{FF2B5EF4-FFF2-40B4-BE49-F238E27FC236}">
                    <a16:creationId xmlns:a16="http://schemas.microsoft.com/office/drawing/2014/main" id="{FD6E6406-6E4E-42CD-8190-0DF92E2224D5}"/>
                  </a:ext>
                </a:extLst>
              </p:cNvPr>
              <p:cNvSpPr>
                <a:spLocks/>
              </p:cNvSpPr>
              <p:nvPr/>
            </p:nvSpPr>
            <p:spPr bwMode="auto">
              <a:xfrm>
                <a:off x="915" y="2078"/>
                <a:ext cx="14" cy="16"/>
              </a:xfrm>
              <a:custGeom>
                <a:avLst/>
                <a:gdLst>
                  <a:gd name="T0" fmla="*/ 0 w 29"/>
                  <a:gd name="T1" fmla="*/ 1 h 32"/>
                  <a:gd name="T2" fmla="*/ 0 w 29"/>
                  <a:gd name="T3" fmla="*/ 1 h 32"/>
                  <a:gd name="T4" fmla="*/ 0 w 29"/>
                  <a:gd name="T5" fmla="*/ 1 h 32"/>
                  <a:gd name="T6" fmla="*/ 0 w 29"/>
                  <a:gd name="T7" fmla="*/ 0 h 32"/>
                  <a:gd name="T8" fmla="*/ 0 w 29"/>
                  <a:gd name="T9" fmla="*/ 1 h 32"/>
                  <a:gd name="T10" fmla="*/ 0 w 29"/>
                  <a:gd name="T11" fmla="*/ 1 h 32"/>
                  <a:gd name="T12" fmla="*/ 0 w 29"/>
                  <a:gd name="T13" fmla="*/ 1 h 32"/>
                  <a:gd name="T14" fmla="*/ 0 w 29"/>
                  <a:gd name="T15" fmla="*/ 1 h 32"/>
                  <a:gd name="T16" fmla="*/ 0 w 29"/>
                  <a:gd name="T17" fmla="*/ 1 h 32"/>
                  <a:gd name="T18" fmla="*/ 0 w 29"/>
                  <a:gd name="T19" fmla="*/ 1 h 32"/>
                  <a:gd name="T20" fmla="*/ 0 w 29"/>
                  <a:gd name="T21" fmla="*/ 1 h 32"/>
                  <a:gd name="T22" fmla="*/ 0 w 29"/>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2">
                    <a:moveTo>
                      <a:pt x="12" y="31"/>
                    </a:moveTo>
                    <a:lnTo>
                      <a:pt x="13" y="30"/>
                    </a:lnTo>
                    <a:lnTo>
                      <a:pt x="29" y="9"/>
                    </a:lnTo>
                    <a:lnTo>
                      <a:pt x="17" y="0"/>
                    </a:lnTo>
                    <a:lnTo>
                      <a:pt x="1" y="21"/>
                    </a:lnTo>
                    <a:lnTo>
                      <a:pt x="2" y="20"/>
                    </a:lnTo>
                    <a:lnTo>
                      <a:pt x="1" y="21"/>
                    </a:lnTo>
                    <a:lnTo>
                      <a:pt x="0" y="27"/>
                    </a:lnTo>
                    <a:lnTo>
                      <a:pt x="2" y="30"/>
                    </a:lnTo>
                    <a:lnTo>
                      <a:pt x="8" y="32"/>
                    </a:lnTo>
                    <a:lnTo>
                      <a:pt x="13" y="30"/>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6" name="Freeform 1444">
                <a:extLst>
                  <a:ext uri="{FF2B5EF4-FFF2-40B4-BE49-F238E27FC236}">
                    <a16:creationId xmlns:a16="http://schemas.microsoft.com/office/drawing/2014/main" id="{79278DDC-4107-46A1-A3E0-8E6E55225B49}"/>
                  </a:ext>
                </a:extLst>
              </p:cNvPr>
              <p:cNvSpPr>
                <a:spLocks/>
              </p:cNvSpPr>
              <p:nvPr/>
            </p:nvSpPr>
            <p:spPr bwMode="auto">
              <a:xfrm>
                <a:off x="903" y="2087"/>
                <a:ext cx="17" cy="16"/>
              </a:xfrm>
              <a:custGeom>
                <a:avLst/>
                <a:gdLst>
                  <a:gd name="T0" fmla="*/ 0 w 35"/>
                  <a:gd name="T1" fmla="*/ 1 h 31"/>
                  <a:gd name="T2" fmla="*/ 0 w 35"/>
                  <a:gd name="T3" fmla="*/ 1 h 31"/>
                  <a:gd name="T4" fmla="*/ 0 w 35"/>
                  <a:gd name="T5" fmla="*/ 1 h 31"/>
                  <a:gd name="T6" fmla="*/ 0 w 35"/>
                  <a:gd name="T7" fmla="*/ 0 h 31"/>
                  <a:gd name="T8" fmla="*/ 0 w 35"/>
                  <a:gd name="T9" fmla="*/ 1 h 31"/>
                  <a:gd name="T10" fmla="*/ 0 w 35"/>
                  <a:gd name="T11" fmla="*/ 1 h 31"/>
                  <a:gd name="T12" fmla="*/ 0 w 35"/>
                  <a:gd name="T13" fmla="*/ 1 h 31"/>
                  <a:gd name="T14" fmla="*/ 0 w 35"/>
                  <a:gd name="T15" fmla="*/ 1 h 31"/>
                  <a:gd name="T16" fmla="*/ 0 w 35"/>
                  <a:gd name="T17" fmla="*/ 1 h 31"/>
                  <a:gd name="T18" fmla="*/ 0 w 35"/>
                  <a:gd name="T19" fmla="*/ 1 h 31"/>
                  <a:gd name="T20" fmla="*/ 0 w 35"/>
                  <a:gd name="T21" fmla="*/ 1 h 31"/>
                  <a:gd name="T22" fmla="*/ 0 w 35"/>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31">
                    <a:moveTo>
                      <a:pt x="9" y="31"/>
                    </a:moveTo>
                    <a:lnTo>
                      <a:pt x="12" y="30"/>
                    </a:lnTo>
                    <a:lnTo>
                      <a:pt x="35" y="11"/>
                    </a:lnTo>
                    <a:lnTo>
                      <a:pt x="25" y="0"/>
                    </a:lnTo>
                    <a:lnTo>
                      <a:pt x="2" y="18"/>
                    </a:lnTo>
                    <a:lnTo>
                      <a:pt x="5" y="17"/>
                    </a:lnTo>
                    <a:lnTo>
                      <a:pt x="2" y="18"/>
                    </a:lnTo>
                    <a:lnTo>
                      <a:pt x="0" y="23"/>
                    </a:lnTo>
                    <a:lnTo>
                      <a:pt x="2" y="29"/>
                    </a:lnTo>
                    <a:lnTo>
                      <a:pt x="6" y="31"/>
                    </a:lnTo>
                    <a:lnTo>
                      <a:pt x="12" y="30"/>
                    </a:lnTo>
                    <a:lnTo>
                      <a:pt x="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7" name="Freeform 1445">
                <a:extLst>
                  <a:ext uri="{FF2B5EF4-FFF2-40B4-BE49-F238E27FC236}">
                    <a16:creationId xmlns:a16="http://schemas.microsoft.com/office/drawing/2014/main" id="{9430C63E-26A5-47DC-AACD-D5056D3A52CA}"/>
                  </a:ext>
                </a:extLst>
              </p:cNvPr>
              <p:cNvSpPr>
                <a:spLocks/>
              </p:cNvSpPr>
              <p:nvPr/>
            </p:nvSpPr>
            <p:spPr bwMode="auto">
              <a:xfrm>
                <a:off x="889" y="2096"/>
                <a:ext cx="19" cy="13"/>
              </a:xfrm>
              <a:custGeom>
                <a:avLst/>
                <a:gdLst>
                  <a:gd name="T0" fmla="*/ 1 w 37"/>
                  <a:gd name="T1" fmla="*/ 1 h 25"/>
                  <a:gd name="T2" fmla="*/ 1 w 37"/>
                  <a:gd name="T3" fmla="*/ 1 h 25"/>
                  <a:gd name="T4" fmla="*/ 1 w 37"/>
                  <a:gd name="T5" fmla="*/ 1 h 25"/>
                  <a:gd name="T6" fmla="*/ 1 w 37"/>
                  <a:gd name="T7" fmla="*/ 0 h 25"/>
                  <a:gd name="T8" fmla="*/ 1 w 37"/>
                  <a:gd name="T9" fmla="*/ 1 h 25"/>
                  <a:gd name="T10" fmla="*/ 1 w 37"/>
                  <a:gd name="T11" fmla="*/ 1 h 25"/>
                  <a:gd name="T12" fmla="*/ 1 w 37"/>
                  <a:gd name="T13" fmla="*/ 1 h 25"/>
                  <a:gd name="T14" fmla="*/ 0 w 37"/>
                  <a:gd name="T15" fmla="*/ 1 h 25"/>
                  <a:gd name="T16" fmla="*/ 0 w 37"/>
                  <a:gd name="T17" fmla="*/ 1 h 25"/>
                  <a:gd name="T18" fmla="*/ 1 w 37"/>
                  <a:gd name="T19" fmla="*/ 1 h 25"/>
                  <a:gd name="T20" fmla="*/ 1 w 37"/>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5">
                    <a:moveTo>
                      <a:pt x="10" y="25"/>
                    </a:moveTo>
                    <a:lnTo>
                      <a:pt x="10" y="25"/>
                    </a:lnTo>
                    <a:lnTo>
                      <a:pt x="37" y="14"/>
                    </a:lnTo>
                    <a:lnTo>
                      <a:pt x="33" y="0"/>
                    </a:lnTo>
                    <a:lnTo>
                      <a:pt x="5" y="12"/>
                    </a:lnTo>
                    <a:lnTo>
                      <a:pt x="0" y="15"/>
                    </a:lnTo>
                    <a:lnTo>
                      <a:pt x="0" y="20"/>
                    </a:lnTo>
                    <a:lnTo>
                      <a:pt x="4" y="24"/>
                    </a:lnTo>
                    <a:lnTo>
                      <a:pt x="1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8" name="Freeform 1446">
                <a:extLst>
                  <a:ext uri="{FF2B5EF4-FFF2-40B4-BE49-F238E27FC236}">
                    <a16:creationId xmlns:a16="http://schemas.microsoft.com/office/drawing/2014/main" id="{E0B12C15-F929-42AC-9EBF-312D606BF0DD}"/>
                  </a:ext>
                </a:extLst>
              </p:cNvPr>
              <p:cNvSpPr>
                <a:spLocks/>
              </p:cNvSpPr>
              <p:nvPr/>
            </p:nvSpPr>
            <p:spPr bwMode="auto">
              <a:xfrm>
                <a:off x="875" y="2102"/>
                <a:ext cx="19" cy="11"/>
              </a:xfrm>
              <a:custGeom>
                <a:avLst/>
                <a:gdLst>
                  <a:gd name="T0" fmla="*/ 1 w 37"/>
                  <a:gd name="T1" fmla="*/ 0 h 23"/>
                  <a:gd name="T2" fmla="*/ 1 w 37"/>
                  <a:gd name="T3" fmla="*/ 0 h 23"/>
                  <a:gd name="T4" fmla="*/ 1 w 37"/>
                  <a:gd name="T5" fmla="*/ 0 h 23"/>
                  <a:gd name="T6" fmla="*/ 1 w 37"/>
                  <a:gd name="T7" fmla="*/ 0 h 23"/>
                  <a:gd name="T8" fmla="*/ 1 w 37"/>
                  <a:gd name="T9" fmla="*/ 0 h 23"/>
                  <a:gd name="T10" fmla="*/ 1 w 37"/>
                  <a:gd name="T11" fmla="*/ 0 h 23"/>
                  <a:gd name="T12" fmla="*/ 1 w 37"/>
                  <a:gd name="T13" fmla="*/ 0 h 23"/>
                  <a:gd name="T14" fmla="*/ 0 w 37"/>
                  <a:gd name="T15" fmla="*/ 0 h 23"/>
                  <a:gd name="T16" fmla="*/ 0 w 37"/>
                  <a:gd name="T17" fmla="*/ 0 h 23"/>
                  <a:gd name="T18" fmla="*/ 1 w 37"/>
                  <a:gd name="T19" fmla="*/ 0 h 23"/>
                  <a:gd name="T20" fmla="*/ 1 w 37"/>
                  <a:gd name="T21" fmla="*/ 0 h 23"/>
                  <a:gd name="T22" fmla="*/ 1 w 37"/>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3">
                    <a:moveTo>
                      <a:pt x="7" y="23"/>
                    </a:moveTo>
                    <a:lnTo>
                      <a:pt x="9" y="23"/>
                    </a:lnTo>
                    <a:lnTo>
                      <a:pt x="37" y="13"/>
                    </a:lnTo>
                    <a:lnTo>
                      <a:pt x="32" y="0"/>
                    </a:lnTo>
                    <a:lnTo>
                      <a:pt x="4" y="9"/>
                    </a:lnTo>
                    <a:lnTo>
                      <a:pt x="7" y="9"/>
                    </a:lnTo>
                    <a:lnTo>
                      <a:pt x="4" y="9"/>
                    </a:lnTo>
                    <a:lnTo>
                      <a:pt x="0" y="12"/>
                    </a:lnTo>
                    <a:lnTo>
                      <a:pt x="0" y="17"/>
                    </a:lnTo>
                    <a:lnTo>
                      <a:pt x="3" y="21"/>
                    </a:lnTo>
                    <a:lnTo>
                      <a:pt x="9" y="23"/>
                    </a:lnTo>
                    <a:lnTo>
                      <a:pt x="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9" name="Freeform 1447">
                <a:extLst>
                  <a:ext uri="{FF2B5EF4-FFF2-40B4-BE49-F238E27FC236}">
                    <a16:creationId xmlns:a16="http://schemas.microsoft.com/office/drawing/2014/main" id="{5D120EE5-EBAE-430B-A17D-15FB020A40C3}"/>
                  </a:ext>
                </a:extLst>
              </p:cNvPr>
              <p:cNvSpPr>
                <a:spLocks/>
              </p:cNvSpPr>
              <p:nvPr/>
            </p:nvSpPr>
            <p:spPr bwMode="auto">
              <a:xfrm>
                <a:off x="862" y="2106"/>
                <a:ext cx="17" cy="8"/>
              </a:xfrm>
              <a:custGeom>
                <a:avLst/>
                <a:gdLst>
                  <a:gd name="T0" fmla="*/ 0 w 35"/>
                  <a:gd name="T1" fmla="*/ 1 h 16"/>
                  <a:gd name="T2" fmla="*/ 0 w 35"/>
                  <a:gd name="T3" fmla="*/ 1 h 16"/>
                  <a:gd name="T4" fmla="*/ 0 w 35"/>
                  <a:gd name="T5" fmla="*/ 1 h 16"/>
                  <a:gd name="T6" fmla="*/ 0 w 35"/>
                  <a:gd name="T7" fmla="*/ 0 h 16"/>
                  <a:gd name="T8" fmla="*/ 0 w 35"/>
                  <a:gd name="T9" fmla="*/ 1 h 16"/>
                  <a:gd name="T10" fmla="*/ 0 w 35"/>
                  <a:gd name="T11" fmla="*/ 1 h 16"/>
                  <a:gd name="T12" fmla="*/ 0 w 35"/>
                  <a:gd name="T13" fmla="*/ 1 h 16"/>
                  <a:gd name="T14" fmla="*/ 0 w 35"/>
                  <a:gd name="T15" fmla="*/ 1 h 16"/>
                  <a:gd name="T16" fmla="*/ 0 w 35"/>
                  <a:gd name="T17" fmla="*/ 1 h 16"/>
                  <a:gd name="T18" fmla="*/ 0 w 35"/>
                  <a:gd name="T19" fmla="*/ 1 h 16"/>
                  <a:gd name="T20" fmla="*/ 0 w 35"/>
                  <a:gd name="T21" fmla="*/ 1 h 16"/>
                  <a:gd name="T22" fmla="*/ 0 w 35"/>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16">
                    <a:moveTo>
                      <a:pt x="6" y="16"/>
                    </a:moveTo>
                    <a:lnTo>
                      <a:pt x="7" y="16"/>
                    </a:lnTo>
                    <a:lnTo>
                      <a:pt x="35" y="14"/>
                    </a:lnTo>
                    <a:lnTo>
                      <a:pt x="35" y="0"/>
                    </a:lnTo>
                    <a:lnTo>
                      <a:pt x="7" y="2"/>
                    </a:lnTo>
                    <a:lnTo>
                      <a:pt x="8" y="2"/>
                    </a:lnTo>
                    <a:lnTo>
                      <a:pt x="7" y="2"/>
                    </a:lnTo>
                    <a:lnTo>
                      <a:pt x="2" y="4"/>
                    </a:lnTo>
                    <a:lnTo>
                      <a:pt x="0" y="9"/>
                    </a:lnTo>
                    <a:lnTo>
                      <a:pt x="2" y="14"/>
                    </a:lnTo>
                    <a:lnTo>
                      <a:pt x="7" y="16"/>
                    </a:lnTo>
                    <a:lnTo>
                      <a:pt x="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0" name="Freeform 1448">
                <a:extLst>
                  <a:ext uri="{FF2B5EF4-FFF2-40B4-BE49-F238E27FC236}">
                    <a16:creationId xmlns:a16="http://schemas.microsoft.com/office/drawing/2014/main" id="{567B6AF7-8BC9-45B8-94D4-295013FEE30A}"/>
                  </a:ext>
                </a:extLst>
              </p:cNvPr>
              <p:cNvSpPr>
                <a:spLocks/>
              </p:cNvSpPr>
              <p:nvPr/>
            </p:nvSpPr>
            <p:spPr bwMode="auto">
              <a:xfrm>
                <a:off x="849" y="2105"/>
                <a:ext cx="17" cy="9"/>
              </a:xfrm>
              <a:custGeom>
                <a:avLst/>
                <a:gdLst>
                  <a:gd name="T0" fmla="*/ 1 w 33"/>
                  <a:gd name="T1" fmla="*/ 1 h 18"/>
                  <a:gd name="T2" fmla="*/ 1 w 33"/>
                  <a:gd name="T3" fmla="*/ 1 h 18"/>
                  <a:gd name="T4" fmla="*/ 1 w 33"/>
                  <a:gd name="T5" fmla="*/ 1 h 18"/>
                  <a:gd name="T6" fmla="*/ 1 w 33"/>
                  <a:gd name="T7" fmla="*/ 1 h 18"/>
                  <a:gd name="T8" fmla="*/ 1 w 33"/>
                  <a:gd name="T9" fmla="*/ 0 h 18"/>
                  <a:gd name="T10" fmla="*/ 1 w 33"/>
                  <a:gd name="T11" fmla="*/ 0 h 18"/>
                  <a:gd name="T12" fmla="*/ 1 w 33"/>
                  <a:gd name="T13" fmla="*/ 0 h 18"/>
                  <a:gd name="T14" fmla="*/ 1 w 33"/>
                  <a:gd name="T15" fmla="*/ 1 h 18"/>
                  <a:gd name="T16" fmla="*/ 0 w 33"/>
                  <a:gd name="T17" fmla="*/ 1 h 18"/>
                  <a:gd name="T18" fmla="*/ 1 w 33"/>
                  <a:gd name="T19" fmla="*/ 1 h 18"/>
                  <a:gd name="T20" fmla="*/ 1 w 33"/>
                  <a:gd name="T21" fmla="*/ 1 h 18"/>
                  <a:gd name="T22" fmla="*/ 1 w 33"/>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18">
                    <a:moveTo>
                      <a:pt x="4" y="13"/>
                    </a:moveTo>
                    <a:lnTo>
                      <a:pt x="6" y="13"/>
                    </a:lnTo>
                    <a:lnTo>
                      <a:pt x="31" y="18"/>
                    </a:lnTo>
                    <a:lnTo>
                      <a:pt x="33" y="4"/>
                    </a:lnTo>
                    <a:lnTo>
                      <a:pt x="8" y="0"/>
                    </a:lnTo>
                    <a:lnTo>
                      <a:pt x="9" y="0"/>
                    </a:lnTo>
                    <a:lnTo>
                      <a:pt x="8" y="0"/>
                    </a:lnTo>
                    <a:lnTo>
                      <a:pt x="2" y="1"/>
                    </a:lnTo>
                    <a:lnTo>
                      <a:pt x="0" y="5"/>
                    </a:lnTo>
                    <a:lnTo>
                      <a:pt x="1" y="11"/>
                    </a:lnTo>
                    <a:lnTo>
                      <a:pt x="6" y="13"/>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1" name="Freeform 1449">
                <a:extLst>
                  <a:ext uri="{FF2B5EF4-FFF2-40B4-BE49-F238E27FC236}">
                    <a16:creationId xmlns:a16="http://schemas.microsoft.com/office/drawing/2014/main" id="{5F2887BB-F795-4FD9-BA4E-81725FCFD4E2}"/>
                  </a:ext>
                </a:extLst>
              </p:cNvPr>
              <p:cNvSpPr>
                <a:spLocks/>
              </p:cNvSpPr>
              <p:nvPr/>
            </p:nvSpPr>
            <p:spPr bwMode="auto">
              <a:xfrm>
                <a:off x="819" y="2091"/>
                <a:ext cx="35" cy="21"/>
              </a:xfrm>
              <a:custGeom>
                <a:avLst/>
                <a:gdLst>
                  <a:gd name="T0" fmla="*/ 1 w 69"/>
                  <a:gd name="T1" fmla="*/ 1 h 41"/>
                  <a:gd name="T2" fmla="*/ 1 w 69"/>
                  <a:gd name="T3" fmla="*/ 1 h 41"/>
                  <a:gd name="T4" fmla="*/ 1 w 69"/>
                  <a:gd name="T5" fmla="*/ 1 h 41"/>
                  <a:gd name="T6" fmla="*/ 1 w 69"/>
                  <a:gd name="T7" fmla="*/ 1 h 41"/>
                  <a:gd name="T8" fmla="*/ 1 w 69"/>
                  <a:gd name="T9" fmla="*/ 0 h 41"/>
                  <a:gd name="T10" fmla="*/ 1 w 69"/>
                  <a:gd name="T11" fmla="*/ 0 h 41"/>
                  <a:gd name="T12" fmla="*/ 1 w 69"/>
                  <a:gd name="T13" fmla="*/ 0 h 41"/>
                  <a:gd name="T14" fmla="*/ 1 w 69"/>
                  <a:gd name="T15" fmla="*/ 1 h 41"/>
                  <a:gd name="T16" fmla="*/ 0 w 69"/>
                  <a:gd name="T17" fmla="*/ 1 h 41"/>
                  <a:gd name="T18" fmla="*/ 0 w 69"/>
                  <a:gd name="T19" fmla="*/ 1 h 41"/>
                  <a:gd name="T20" fmla="*/ 1 w 69"/>
                  <a:gd name="T21" fmla="*/ 1 h 41"/>
                  <a:gd name="T22" fmla="*/ 1 w 69"/>
                  <a:gd name="T23" fmla="*/ 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9" h="41">
                    <a:moveTo>
                      <a:pt x="3" y="14"/>
                    </a:moveTo>
                    <a:lnTo>
                      <a:pt x="4" y="14"/>
                    </a:lnTo>
                    <a:lnTo>
                      <a:pt x="64" y="41"/>
                    </a:lnTo>
                    <a:lnTo>
                      <a:pt x="69" y="28"/>
                    </a:lnTo>
                    <a:lnTo>
                      <a:pt x="9" y="0"/>
                    </a:lnTo>
                    <a:lnTo>
                      <a:pt x="10" y="0"/>
                    </a:lnTo>
                    <a:lnTo>
                      <a:pt x="9" y="0"/>
                    </a:lnTo>
                    <a:lnTo>
                      <a:pt x="3" y="1"/>
                    </a:lnTo>
                    <a:lnTo>
                      <a:pt x="0" y="4"/>
                    </a:lnTo>
                    <a:lnTo>
                      <a:pt x="0" y="10"/>
                    </a:lnTo>
                    <a:lnTo>
                      <a:pt x="4" y="14"/>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2" name="Freeform 1450">
                <a:extLst>
                  <a:ext uri="{FF2B5EF4-FFF2-40B4-BE49-F238E27FC236}">
                    <a16:creationId xmlns:a16="http://schemas.microsoft.com/office/drawing/2014/main" id="{3600CF9E-EDB5-453C-ADBE-35E9547344A8}"/>
                  </a:ext>
                </a:extLst>
              </p:cNvPr>
              <p:cNvSpPr>
                <a:spLocks/>
              </p:cNvSpPr>
              <p:nvPr/>
            </p:nvSpPr>
            <p:spPr bwMode="auto">
              <a:xfrm>
                <a:off x="791" y="2075"/>
                <a:ext cx="33" cy="23"/>
              </a:xfrm>
              <a:custGeom>
                <a:avLst/>
                <a:gdLst>
                  <a:gd name="T0" fmla="*/ 0 w 67"/>
                  <a:gd name="T1" fmla="*/ 1 h 46"/>
                  <a:gd name="T2" fmla="*/ 0 w 67"/>
                  <a:gd name="T3" fmla="*/ 1 h 46"/>
                  <a:gd name="T4" fmla="*/ 0 w 67"/>
                  <a:gd name="T5" fmla="*/ 1 h 46"/>
                  <a:gd name="T6" fmla="*/ 0 w 67"/>
                  <a:gd name="T7" fmla="*/ 1 h 46"/>
                  <a:gd name="T8" fmla="*/ 0 w 67"/>
                  <a:gd name="T9" fmla="*/ 0 h 46"/>
                  <a:gd name="T10" fmla="*/ 0 w 67"/>
                  <a:gd name="T11" fmla="*/ 1 h 46"/>
                  <a:gd name="T12" fmla="*/ 0 w 67"/>
                  <a:gd name="T13" fmla="*/ 0 h 46"/>
                  <a:gd name="T14" fmla="*/ 0 w 67"/>
                  <a:gd name="T15" fmla="*/ 0 h 46"/>
                  <a:gd name="T16" fmla="*/ 0 w 67"/>
                  <a:gd name="T17" fmla="*/ 1 h 46"/>
                  <a:gd name="T18" fmla="*/ 0 w 67"/>
                  <a:gd name="T19" fmla="*/ 1 h 46"/>
                  <a:gd name="T20" fmla="*/ 0 w 67"/>
                  <a:gd name="T21" fmla="*/ 1 h 46"/>
                  <a:gd name="T22" fmla="*/ 0 w 67"/>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46">
                    <a:moveTo>
                      <a:pt x="5" y="12"/>
                    </a:moveTo>
                    <a:lnTo>
                      <a:pt x="5" y="13"/>
                    </a:lnTo>
                    <a:lnTo>
                      <a:pt x="60" y="46"/>
                    </a:lnTo>
                    <a:lnTo>
                      <a:pt x="67" y="32"/>
                    </a:lnTo>
                    <a:lnTo>
                      <a:pt x="12" y="0"/>
                    </a:lnTo>
                    <a:lnTo>
                      <a:pt x="12" y="1"/>
                    </a:lnTo>
                    <a:lnTo>
                      <a:pt x="12" y="0"/>
                    </a:lnTo>
                    <a:lnTo>
                      <a:pt x="6" y="0"/>
                    </a:lnTo>
                    <a:lnTo>
                      <a:pt x="2" y="3"/>
                    </a:lnTo>
                    <a:lnTo>
                      <a:pt x="0" y="9"/>
                    </a:lnTo>
                    <a:lnTo>
                      <a:pt x="5" y="13"/>
                    </a:lnTo>
                    <a:lnTo>
                      <a:pt x="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3" name="Freeform 1451">
                <a:extLst>
                  <a:ext uri="{FF2B5EF4-FFF2-40B4-BE49-F238E27FC236}">
                    <a16:creationId xmlns:a16="http://schemas.microsoft.com/office/drawing/2014/main" id="{0AF4596A-86E5-4B01-8C9C-DB11B8D3080A}"/>
                  </a:ext>
                </a:extLst>
              </p:cNvPr>
              <p:cNvSpPr>
                <a:spLocks/>
              </p:cNvSpPr>
              <p:nvPr/>
            </p:nvSpPr>
            <p:spPr bwMode="auto">
              <a:xfrm>
                <a:off x="768" y="2059"/>
                <a:ext cx="28" cy="23"/>
              </a:xfrm>
              <a:custGeom>
                <a:avLst/>
                <a:gdLst>
                  <a:gd name="T0" fmla="*/ 0 w 58"/>
                  <a:gd name="T1" fmla="*/ 1 h 45"/>
                  <a:gd name="T2" fmla="*/ 0 w 58"/>
                  <a:gd name="T3" fmla="*/ 1 h 45"/>
                  <a:gd name="T4" fmla="*/ 0 w 58"/>
                  <a:gd name="T5" fmla="*/ 1 h 45"/>
                  <a:gd name="T6" fmla="*/ 0 w 58"/>
                  <a:gd name="T7" fmla="*/ 1 h 45"/>
                  <a:gd name="T8" fmla="*/ 0 w 58"/>
                  <a:gd name="T9" fmla="*/ 1 h 45"/>
                  <a:gd name="T10" fmla="*/ 0 w 58"/>
                  <a:gd name="T11" fmla="*/ 1 h 45"/>
                  <a:gd name="T12" fmla="*/ 0 w 58"/>
                  <a:gd name="T13" fmla="*/ 1 h 45"/>
                  <a:gd name="T14" fmla="*/ 0 w 58"/>
                  <a:gd name="T15" fmla="*/ 0 h 45"/>
                  <a:gd name="T16" fmla="*/ 0 w 58"/>
                  <a:gd name="T17" fmla="*/ 1 h 45"/>
                  <a:gd name="T18" fmla="*/ 0 w 58"/>
                  <a:gd name="T19" fmla="*/ 1 h 45"/>
                  <a:gd name="T20" fmla="*/ 0 w 58"/>
                  <a:gd name="T21" fmla="*/ 1 h 45"/>
                  <a:gd name="T22" fmla="*/ 0 w 58"/>
                  <a:gd name="T23" fmla="*/ 1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5">
                    <a:moveTo>
                      <a:pt x="1" y="13"/>
                    </a:moveTo>
                    <a:lnTo>
                      <a:pt x="3" y="13"/>
                    </a:lnTo>
                    <a:lnTo>
                      <a:pt x="51" y="45"/>
                    </a:lnTo>
                    <a:lnTo>
                      <a:pt x="58" y="34"/>
                    </a:lnTo>
                    <a:lnTo>
                      <a:pt x="10" y="1"/>
                    </a:lnTo>
                    <a:lnTo>
                      <a:pt x="11" y="1"/>
                    </a:lnTo>
                    <a:lnTo>
                      <a:pt x="10" y="1"/>
                    </a:lnTo>
                    <a:lnTo>
                      <a:pt x="5" y="0"/>
                    </a:lnTo>
                    <a:lnTo>
                      <a:pt x="1" y="4"/>
                    </a:lnTo>
                    <a:lnTo>
                      <a:pt x="0" y="8"/>
                    </a:lnTo>
                    <a:lnTo>
                      <a:pt x="3" y="13"/>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4" name="Freeform 1452">
                <a:extLst>
                  <a:ext uri="{FF2B5EF4-FFF2-40B4-BE49-F238E27FC236}">
                    <a16:creationId xmlns:a16="http://schemas.microsoft.com/office/drawing/2014/main" id="{497F5389-40E1-49F8-9E37-952129B8006F}"/>
                  </a:ext>
                </a:extLst>
              </p:cNvPr>
              <p:cNvSpPr>
                <a:spLocks/>
              </p:cNvSpPr>
              <p:nvPr/>
            </p:nvSpPr>
            <p:spPr bwMode="auto">
              <a:xfrm>
                <a:off x="746" y="2040"/>
                <a:ext cx="27" cy="26"/>
              </a:xfrm>
              <a:custGeom>
                <a:avLst/>
                <a:gdLst>
                  <a:gd name="T0" fmla="*/ 1 w 53"/>
                  <a:gd name="T1" fmla="*/ 1 h 52"/>
                  <a:gd name="T2" fmla="*/ 1 w 53"/>
                  <a:gd name="T3" fmla="*/ 1 h 52"/>
                  <a:gd name="T4" fmla="*/ 1 w 53"/>
                  <a:gd name="T5" fmla="*/ 1 h 52"/>
                  <a:gd name="T6" fmla="*/ 1 w 53"/>
                  <a:gd name="T7" fmla="*/ 1 h 52"/>
                  <a:gd name="T8" fmla="*/ 1 w 53"/>
                  <a:gd name="T9" fmla="*/ 1 h 52"/>
                  <a:gd name="T10" fmla="*/ 1 w 53"/>
                  <a:gd name="T11" fmla="*/ 1 h 52"/>
                  <a:gd name="T12" fmla="*/ 1 w 53"/>
                  <a:gd name="T13" fmla="*/ 1 h 52"/>
                  <a:gd name="T14" fmla="*/ 1 w 53"/>
                  <a:gd name="T15" fmla="*/ 0 h 52"/>
                  <a:gd name="T16" fmla="*/ 1 w 53"/>
                  <a:gd name="T17" fmla="*/ 1 h 52"/>
                  <a:gd name="T18" fmla="*/ 0 w 53"/>
                  <a:gd name="T19" fmla="*/ 1 h 52"/>
                  <a:gd name="T20" fmla="*/ 1 w 53"/>
                  <a:gd name="T21" fmla="*/ 1 h 52"/>
                  <a:gd name="T22" fmla="*/ 1 w 53"/>
                  <a:gd name="T23" fmla="*/ 1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52">
                    <a:moveTo>
                      <a:pt x="1" y="12"/>
                    </a:moveTo>
                    <a:lnTo>
                      <a:pt x="2" y="13"/>
                    </a:lnTo>
                    <a:lnTo>
                      <a:pt x="43" y="52"/>
                    </a:lnTo>
                    <a:lnTo>
                      <a:pt x="53" y="40"/>
                    </a:lnTo>
                    <a:lnTo>
                      <a:pt x="11" y="1"/>
                    </a:lnTo>
                    <a:lnTo>
                      <a:pt x="12" y="2"/>
                    </a:lnTo>
                    <a:lnTo>
                      <a:pt x="11" y="1"/>
                    </a:lnTo>
                    <a:lnTo>
                      <a:pt x="5" y="0"/>
                    </a:lnTo>
                    <a:lnTo>
                      <a:pt x="2" y="2"/>
                    </a:lnTo>
                    <a:lnTo>
                      <a:pt x="0" y="8"/>
                    </a:lnTo>
                    <a:lnTo>
                      <a:pt x="2" y="13"/>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5" name="Freeform 1453">
                <a:extLst>
                  <a:ext uri="{FF2B5EF4-FFF2-40B4-BE49-F238E27FC236}">
                    <a16:creationId xmlns:a16="http://schemas.microsoft.com/office/drawing/2014/main" id="{AE271C06-6044-49BA-8D42-9A7BCE577434}"/>
                  </a:ext>
                </a:extLst>
              </p:cNvPr>
              <p:cNvSpPr>
                <a:spLocks/>
              </p:cNvSpPr>
              <p:nvPr/>
            </p:nvSpPr>
            <p:spPr bwMode="auto">
              <a:xfrm>
                <a:off x="730" y="2020"/>
                <a:ext cx="23" cy="25"/>
              </a:xfrm>
              <a:custGeom>
                <a:avLst/>
                <a:gdLst>
                  <a:gd name="T0" fmla="*/ 0 w 45"/>
                  <a:gd name="T1" fmla="*/ 0 h 51"/>
                  <a:gd name="T2" fmla="*/ 1 w 45"/>
                  <a:gd name="T3" fmla="*/ 0 h 51"/>
                  <a:gd name="T4" fmla="*/ 1 w 45"/>
                  <a:gd name="T5" fmla="*/ 0 h 51"/>
                  <a:gd name="T6" fmla="*/ 1 w 45"/>
                  <a:gd name="T7" fmla="*/ 0 h 51"/>
                  <a:gd name="T8" fmla="*/ 1 w 45"/>
                  <a:gd name="T9" fmla="*/ 0 h 51"/>
                  <a:gd name="T10" fmla="*/ 1 w 45"/>
                  <a:gd name="T11" fmla="*/ 0 h 51"/>
                  <a:gd name="T12" fmla="*/ 1 w 45"/>
                  <a:gd name="T13" fmla="*/ 0 h 51"/>
                  <a:gd name="T14" fmla="*/ 1 w 45"/>
                  <a:gd name="T15" fmla="*/ 0 h 51"/>
                  <a:gd name="T16" fmla="*/ 1 w 45"/>
                  <a:gd name="T17" fmla="*/ 0 h 51"/>
                  <a:gd name="T18" fmla="*/ 0 w 45"/>
                  <a:gd name="T19" fmla="*/ 0 h 51"/>
                  <a:gd name="T20" fmla="*/ 1 w 45"/>
                  <a:gd name="T21" fmla="*/ 0 h 51"/>
                  <a:gd name="T22" fmla="*/ 0 w 45"/>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51">
                    <a:moveTo>
                      <a:pt x="0" y="9"/>
                    </a:moveTo>
                    <a:lnTo>
                      <a:pt x="2" y="12"/>
                    </a:lnTo>
                    <a:lnTo>
                      <a:pt x="34" y="51"/>
                    </a:lnTo>
                    <a:lnTo>
                      <a:pt x="45" y="41"/>
                    </a:lnTo>
                    <a:lnTo>
                      <a:pt x="13" y="2"/>
                    </a:lnTo>
                    <a:lnTo>
                      <a:pt x="14" y="5"/>
                    </a:lnTo>
                    <a:lnTo>
                      <a:pt x="13" y="2"/>
                    </a:lnTo>
                    <a:lnTo>
                      <a:pt x="9" y="0"/>
                    </a:lnTo>
                    <a:lnTo>
                      <a:pt x="3" y="1"/>
                    </a:lnTo>
                    <a:lnTo>
                      <a:pt x="0" y="6"/>
                    </a:lnTo>
                    <a:lnTo>
                      <a:pt x="2" y="12"/>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6" name="Freeform 1454">
                <a:extLst>
                  <a:ext uri="{FF2B5EF4-FFF2-40B4-BE49-F238E27FC236}">
                    <a16:creationId xmlns:a16="http://schemas.microsoft.com/office/drawing/2014/main" id="{39AD1932-E558-462F-8D8B-C33A280C0A08}"/>
                  </a:ext>
                </a:extLst>
              </p:cNvPr>
              <p:cNvSpPr>
                <a:spLocks/>
              </p:cNvSpPr>
              <p:nvPr/>
            </p:nvSpPr>
            <p:spPr bwMode="auto">
              <a:xfrm>
                <a:off x="721" y="1997"/>
                <a:ext cx="16" cy="28"/>
              </a:xfrm>
              <a:custGeom>
                <a:avLst/>
                <a:gdLst>
                  <a:gd name="T0" fmla="*/ 0 w 32"/>
                  <a:gd name="T1" fmla="*/ 1 h 55"/>
                  <a:gd name="T2" fmla="*/ 0 w 32"/>
                  <a:gd name="T3" fmla="*/ 1 h 55"/>
                  <a:gd name="T4" fmla="*/ 1 w 32"/>
                  <a:gd name="T5" fmla="*/ 1 h 55"/>
                  <a:gd name="T6" fmla="*/ 1 w 32"/>
                  <a:gd name="T7" fmla="*/ 1 h 55"/>
                  <a:gd name="T8" fmla="*/ 1 w 32"/>
                  <a:gd name="T9" fmla="*/ 1 h 55"/>
                  <a:gd name="T10" fmla="*/ 1 w 32"/>
                  <a:gd name="T11" fmla="*/ 1 h 55"/>
                  <a:gd name="T12" fmla="*/ 1 w 32"/>
                  <a:gd name="T13" fmla="*/ 1 h 55"/>
                  <a:gd name="T14" fmla="*/ 1 w 32"/>
                  <a:gd name="T15" fmla="*/ 0 h 55"/>
                  <a:gd name="T16" fmla="*/ 1 w 32"/>
                  <a:gd name="T17" fmla="*/ 0 h 55"/>
                  <a:gd name="T18" fmla="*/ 1 w 32"/>
                  <a:gd name="T19" fmla="*/ 1 h 55"/>
                  <a:gd name="T20" fmla="*/ 0 w 32"/>
                  <a:gd name="T21" fmla="*/ 1 h 55"/>
                  <a:gd name="T22" fmla="*/ 0 w 32"/>
                  <a:gd name="T23" fmla="*/ 1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55">
                    <a:moveTo>
                      <a:pt x="0" y="7"/>
                    </a:moveTo>
                    <a:lnTo>
                      <a:pt x="0" y="9"/>
                    </a:lnTo>
                    <a:lnTo>
                      <a:pt x="18" y="55"/>
                    </a:lnTo>
                    <a:lnTo>
                      <a:pt x="32" y="51"/>
                    </a:lnTo>
                    <a:lnTo>
                      <a:pt x="14" y="5"/>
                    </a:lnTo>
                    <a:lnTo>
                      <a:pt x="14" y="7"/>
                    </a:lnTo>
                    <a:lnTo>
                      <a:pt x="14" y="5"/>
                    </a:lnTo>
                    <a:lnTo>
                      <a:pt x="10" y="0"/>
                    </a:lnTo>
                    <a:lnTo>
                      <a:pt x="6" y="0"/>
                    </a:lnTo>
                    <a:lnTo>
                      <a:pt x="1" y="3"/>
                    </a:lnTo>
                    <a:lnTo>
                      <a:pt x="0" y="9"/>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7" name="Freeform 1455">
                <a:extLst>
                  <a:ext uri="{FF2B5EF4-FFF2-40B4-BE49-F238E27FC236}">
                    <a16:creationId xmlns:a16="http://schemas.microsoft.com/office/drawing/2014/main" id="{50B8F69B-730E-4F50-A3B7-260CF6C6A0D7}"/>
                  </a:ext>
                </a:extLst>
              </p:cNvPr>
              <p:cNvSpPr>
                <a:spLocks/>
              </p:cNvSpPr>
              <p:nvPr/>
            </p:nvSpPr>
            <p:spPr bwMode="auto">
              <a:xfrm>
                <a:off x="718" y="1973"/>
                <a:ext cx="10" cy="27"/>
              </a:xfrm>
              <a:custGeom>
                <a:avLst/>
                <a:gdLst>
                  <a:gd name="T0" fmla="*/ 0 w 21"/>
                  <a:gd name="T1" fmla="*/ 0 h 55"/>
                  <a:gd name="T2" fmla="*/ 0 w 21"/>
                  <a:gd name="T3" fmla="*/ 0 h 55"/>
                  <a:gd name="T4" fmla="*/ 0 w 21"/>
                  <a:gd name="T5" fmla="*/ 0 h 55"/>
                  <a:gd name="T6" fmla="*/ 0 w 21"/>
                  <a:gd name="T7" fmla="*/ 0 h 55"/>
                  <a:gd name="T8" fmla="*/ 0 w 21"/>
                  <a:gd name="T9" fmla="*/ 0 h 55"/>
                  <a:gd name="T10" fmla="*/ 0 w 21"/>
                  <a:gd name="T11" fmla="*/ 0 h 55"/>
                  <a:gd name="T12" fmla="*/ 0 w 21"/>
                  <a:gd name="T13" fmla="*/ 0 h 55"/>
                  <a:gd name="T14" fmla="*/ 0 w 21"/>
                  <a:gd name="T15" fmla="*/ 0 h 55"/>
                  <a:gd name="T16" fmla="*/ 0 w 21"/>
                  <a:gd name="T17" fmla="*/ 0 h 55"/>
                  <a:gd name="T18" fmla="*/ 0 w 21"/>
                  <a:gd name="T19" fmla="*/ 0 h 55"/>
                  <a:gd name="T20" fmla="*/ 0 w 21"/>
                  <a:gd name="T21" fmla="*/ 0 h 55"/>
                  <a:gd name="T22" fmla="*/ 0 w 21"/>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55">
                    <a:moveTo>
                      <a:pt x="0" y="5"/>
                    </a:moveTo>
                    <a:lnTo>
                      <a:pt x="0" y="6"/>
                    </a:lnTo>
                    <a:lnTo>
                      <a:pt x="7" y="55"/>
                    </a:lnTo>
                    <a:lnTo>
                      <a:pt x="21" y="55"/>
                    </a:lnTo>
                    <a:lnTo>
                      <a:pt x="14" y="6"/>
                    </a:lnTo>
                    <a:lnTo>
                      <a:pt x="14" y="8"/>
                    </a:lnTo>
                    <a:lnTo>
                      <a:pt x="14" y="6"/>
                    </a:lnTo>
                    <a:lnTo>
                      <a:pt x="12" y="1"/>
                    </a:lnTo>
                    <a:lnTo>
                      <a:pt x="7" y="0"/>
                    </a:lnTo>
                    <a:lnTo>
                      <a:pt x="2" y="1"/>
                    </a:lnTo>
                    <a:lnTo>
                      <a:pt x="0" y="6"/>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8" name="Freeform 1456">
                <a:extLst>
                  <a:ext uri="{FF2B5EF4-FFF2-40B4-BE49-F238E27FC236}">
                    <a16:creationId xmlns:a16="http://schemas.microsoft.com/office/drawing/2014/main" id="{9F88FAAF-D255-4C8B-91A5-71ED709E2F68}"/>
                  </a:ext>
                </a:extLst>
              </p:cNvPr>
              <p:cNvSpPr>
                <a:spLocks/>
              </p:cNvSpPr>
              <p:nvPr/>
            </p:nvSpPr>
            <p:spPr bwMode="auto">
              <a:xfrm>
                <a:off x="718" y="1946"/>
                <a:ext cx="11" cy="31"/>
              </a:xfrm>
              <a:custGeom>
                <a:avLst/>
                <a:gdLst>
                  <a:gd name="T0" fmla="*/ 0 w 23"/>
                  <a:gd name="T1" fmla="*/ 1 h 61"/>
                  <a:gd name="T2" fmla="*/ 0 w 23"/>
                  <a:gd name="T3" fmla="*/ 1 h 61"/>
                  <a:gd name="T4" fmla="*/ 0 w 23"/>
                  <a:gd name="T5" fmla="*/ 1 h 61"/>
                  <a:gd name="T6" fmla="*/ 0 w 23"/>
                  <a:gd name="T7" fmla="*/ 1 h 61"/>
                  <a:gd name="T8" fmla="*/ 0 w 23"/>
                  <a:gd name="T9" fmla="*/ 1 h 61"/>
                  <a:gd name="T10" fmla="*/ 0 w 23"/>
                  <a:gd name="T11" fmla="*/ 1 h 61"/>
                  <a:gd name="T12" fmla="*/ 0 w 23"/>
                  <a:gd name="T13" fmla="*/ 1 h 61"/>
                  <a:gd name="T14" fmla="*/ 0 w 23"/>
                  <a:gd name="T15" fmla="*/ 1 h 61"/>
                  <a:gd name="T16" fmla="*/ 0 w 23"/>
                  <a:gd name="T17" fmla="*/ 0 h 61"/>
                  <a:gd name="T18" fmla="*/ 0 w 23"/>
                  <a:gd name="T19" fmla="*/ 1 h 61"/>
                  <a:gd name="T20" fmla="*/ 0 w 23"/>
                  <a:gd name="T21" fmla="*/ 1 h 61"/>
                  <a:gd name="T22" fmla="*/ 0 w 23"/>
                  <a:gd name="T23" fmla="*/ 1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61">
                    <a:moveTo>
                      <a:pt x="9" y="4"/>
                    </a:moveTo>
                    <a:lnTo>
                      <a:pt x="9" y="5"/>
                    </a:lnTo>
                    <a:lnTo>
                      <a:pt x="0" y="58"/>
                    </a:lnTo>
                    <a:lnTo>
                      <a:pt x="14" y="61"/>
                    </a:lnTo>
                    <a:lnTo>
                      <a:pt x="23" y="8"/>
                    </a:lnTo>
                    <a:lnTo>
                      <a:pt x="23" y="9"/>
                    </a:lnTo>
                    <a:lnTo>
                      <a:pt x="23" y="8"/>
                    </a:lnTo>
                    <a:lnTo>
                      <a:pt x="22" y="2"/>
                    </a:lnTo>
                    <a:lnTo>
                      <a:pt x="17" y="0"/>
                    </a:lnTo>
                    <a:lnTo>
                      <a:pt x="12" y="1"/>
                    </a:lnTo>
                    <a:lnTo>
                      <a:pt x="9" y="5"/>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9" name="Freeform 1457">
                <a:extLst>
                  <a:ext uri="{FF2B5EF4-FFF2-40B4-BE49-F238E27FC236}">
                    <a16:creationId xmlns:a16="http://schemas.microsoft.com/office/drawing/2014/main" id="{58494A6A-864B-44E7-87EF-7512C589C4FF}"/>
                  </a:ext>
                </a:extLst>
              </p:cNvPr>
              <p:cNvSpPr>
                <a:spLocks/>
              </p:cNvSpPr>
              <p:nvPr/>
            </p:nvSpPr>
            <p:spPr bwMode="auto">
              <a:xfrm>
                <a:off x="722" y="1930"/>
                <a:ext cx="13" cy="21"/>
              </a:xfrm>
              <a:custGeom>
                <a:avLst/>
                <a:gdLst>
                  <a:gd name="T0" fmla="*/ 1 w 26"/>
                  <a:gd name="T1" fmla="*/ 1 h 42"/>
                  <a:gd name="T2" fmla="*/ 1 w 26"/>
                  <a:gd name="T3" fmla="*/ 1 h 42"/>
                  <a:gd name="T4" fmla="*/ 0 w 26"/>
                  <a:gd name="T5" fmla="*/ 1 h 42"/>
                  <a:gd name="T6" fmla="*/ 1 w 26"/>
                  <a:gd name="T7" fmla="*/ 1 h 42"/>
                  <a:gd name="T8" fmla="*/ 1 w 26"/>
                  <a:gd name="T9" fmla="*/ 1 h 42"/>
                  <a:gd name="T10" fmla="*/ 1 w 26"/>
                  <a:gd name="T11" fmla="*/ 1 h 42"/>
                  <a:gd name="T12" fmla="*/ 1 w 26"/>
                  <a:gd name="T13" fmla="*/ 1 h 42"/>
                  <a:gd name="T14" fmla="*/ 1 w 26"/>
                  <a:gd name="T15" fmla="*/ 1 h 42"/>
                  <a:gd name="T16" fmla="*/ 1 w 26"/>
                  <a:gd name="T17" fmla="*/ 0 h 42"/>
                  <a:gd name="T18" fmla="*/ 1 w 26"/>
                  <a:gd name="T19" fmla="*/ 0 h 42"/>
                  <a:gd name="T20" fmla="*/ 1 w 26"/>
                  <a:gd name="T21" fmla="*/ 1 h 42"/>
                  <a:gd name="T22" fmla="*/ 1 w 26"/>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42">
                    <a:moveTo>
                      <a:pt x="12" y="4"/>
                    </a:moveTo>
                    <a:lnTo>
                      <a:pt x="12" y="5"/>
                    </a:lnTo>
                    <a:lnTo>
                      <a:pt x="0" y="37"/>
                    </a:lnTo>
                    <a:lnTo>
                      <a:pt x="14" y="42"/>
                    </a:lnTo>
                    <a:lnTo>
                      <a:pt x="26" y="10"/>
                    </a:lnTo>
                    <a:lnTo>
                      <a:pt x="26" y="11"/>
                    </a:lnTo>
                    <a:lnTo>
                      <a:pt x="26" y="10"/>
                    </a:lnTo>
                    <a:lnTo>
                      <a:pt x="25" y="4"/>
                    </a:lnTo>
                    <a:lnTo>
                      <a:pt x="21" y="0"/>
                    </a:lnTo>
                    <a:lnTo>
                      <a:pt x="15" y="0"/>
                    </a:lnTo>
                    <a:lnTo>
                      <a:pt x="12" y="5"/>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0" name="Freeform 1458">
                <a:extLst>
                  <a:ext uri="{FF2B5EF4-FFF2-40B4-BE49-F238E27FC236}">
                    <a16:creationId xmlns:a16="http://schemas.microsoft.com/office/drawing/2014/main" id="{FEC8AB58-43BA-40FB-8726-7771FE4B38B8}"/>
                  </a:ext>
                </a:extLst>
              </p:cNvPr>
              <p:cNvSpPr>
                <a:spLocks/>
              </p:cNvSpPr>
              <p:nvPr/>
            </p:nvSpPr>
            <p:spPr bwMode="auto">
              <a:xfrm>
                <a:off x="728" y="1916"/>
                <a:ext cx="15" cy="19"/>
              </a:xfrm>
              <a:custGeom>
                <a:avLst/>
                <a:gdLst>
                  <a:gd name="T0" fmla="*/ 1 w 30"/>
                  <a:gd name="T1" fmla="*/ 0 h 40"/>
                  <a:gd name="T2" fmla="*/ 1 w 30"/>
                  <a:gd name="T3" fmla="*/ 0 h 40"/>
                  <a:gd name="T4" fmla="*/ 0 w 30"/>
                  <a:gd name="T5" fmla="*/ 0 h 40"/>
                  <a:gd name="T6" fmla="*/ 1 w 30"/>
                  <a:gd name="T7" fmla="*/ 0 h 40"/>
                  <a:gd name="T8" fmla="*/ 1 w 30"/>
                  <a:gd name="T9" fmla="*/ 0 h 40"/>
                  <a:gd name="T10" fmla="*/ 1 w 30"/>
                  <a:gd name="T11" fmla="*/ 0 h 40"/>
                  <a:gd name="T12" fmla="*/ 1 w 30"/>
                  <a:gd name="T13" fmla="*/ 0 h 40"/>
                  <a:gd name="T14" fmla="*/ 1 w 30"/>
                  <a:gd name="T15" fmla="*/ 0 h 40"/>
                  <a:gd name="T16" fmla="*/ 1 w 30"/>
                  <a:gd name="T17" fmla="*/ 0 h 40"/>
                  <a:gd name="T18" fmla="*/ 1 w 30"/>
                  <a:gd name="T19" fmla="*/ 0 h 40"/>
                  <a:gd name="T20" fmla="*/ 1 w 30"/>
                  <a:gd name="T21" fmla="*/ 0 h 40"/>
                  <a:gd name="T22" fmla="*/ 1 w 30"/>
                  <a:gd name="T23" fmla="*/ 0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40">
                    <a:moveTo>
                      <a:pt x="17" y="4"/>
                    </a:moveTo>
                    <a:lnTo>
                      <a:pt x="16" y="5"/>
                    </a:lnTo>
                    <a:lnTo>
                      <a:pt x="0" y="33"/>
                    </a:lnTo>
                    <a:lnTo>
                      <a:pt x="14" y="40"/>
                    </a:lnTo>
                    <a:lnTo>
                      <a:pt x="30" y="12"/>
                    </a:lnTo>
                    <a:lnTo>
                      <a:pt x="29" y="13"/>
                    </a:lnTo>
                    <a:lnTo>
                      <a:pt x="30" y="12"/>
                    </a:lnTo>
                    <a:lnTo>
                      <a:pt x="30" y="6"/>
                    </a:lnTo>
                    <a:lnTo>
                      <a:pt x="26" y="2"/>
                    </a:lnTo>
                    <a:lnTo>
                      <a:pt x="21" y="0"/>
                    </a:lnTo>
                    <a:lnTo>
                      <a:pt x="16" y="5"/>
                    </a:lnTo>
                    <a:lnTo>
                      <a:pt x="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1" name="Freeform 1459">
                <a:extLst>
                  <a:ext uri="{FF2B5EF4-FFF2-40B4-BE49-F238E27FC236}">
                    <a16:creationId xmlns:a16="http://schemas.microsoft.com/office/drawing/2014/main" id="{C3942100-A539-4061-89C7-FCD753E07662}"/>
                  </a:ext>
                </a:extLst>
              </p:cNvPr>
              <p:cNvSpPr>
                <a:spLocks/>
              </p:cNvSpPr>
              <p:nvPr/>
            </p:nvSpPr>
            <p:spPr bwMode="auto">
              <a:xfrm>
                <a:off x="737" y="1904"/>
                <a:ext cx="15" cy="18"/>
              </a:xfrm>
              <a:custGeom>
                <a:avLst/>
                <a:gdLst>
                  <a:gd name="T0" fmla="*/ 0 w 31"/>
                  <a:gd name="T1" fmla="*/ 0 h 37"/>
                  <a:gd name="T2" fmla="*/ 0 w 31"/>
                  <a:gd name="T3" fmla="*/ 0 h 37"/>
                  <a:gd name="T4" fmla="*/ 0 w 31"/>
                  <a:gd name="T5" fmla="*/ 0 h 37"/>
                  <a:gd name="T6" fmla="*/ 0 w 31"/>
                  <a:gd name="T7" fmla="*/ 0 h 37"/>
                  <a:gd name="T8" fmla="*/ 0 w 31"/>
                  <a:gd name="T9" fmla="*/ 0 h 37"/>
                  <a:gd name="T10" fmla="*/ 0 w 31"/>
                  <a:gd name="T11" fmla="*/ 0 h 37"/>
                  <a:gd name="T12" fmla="*/ 0 w 31"/>
                  <a:gd name="T13" fmla="*/ 0 h 37"/>
                  <a:gd name="T14" fmla="*/ 0 w 31"/>
                  <a:gd name="T15" fmla="*/ 0 h 37"/>
                  <a:gd name="T16" fmla="*/ 0 w 31"/>
                  <a:gd name="T17" fmla="*/ 0 h 37"/>
                  <a:gd name="T18" fmla="*/ 0 w 31"/>
                  <a:gd name="T19" fmla="*/ 0 h 37"/>
                  <a:gd name="T20" fmla="*/ 0 w 31"/>
                  <a:gd name="T21" fmla="*/ 0 h 37"/>
                  <a:gd name="T22" fmla="*/ 0 w 31"/>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37">
                    <a:moveTo>
                      <a:pt x="20" y="1"/>
                    </a:moveTo>
                    <a:lnTo>
                      <a:pt x="19" y="3"/>
                    </a:lnTo>
                    <a:lnTo>
                      <a:pt x="0" y="28"/>
                    </a:lnTo>
                    <a:lnTo>
                      <a:pt x="12" y="37"/>
                    </a:lnTo>
                    <a:lnTo>
                      <a:pt x="30" y="12"/>
                    </a:lnTo>
                    <a:lnTo>
                      <a:pt x="29" y="13"/>
                    </a:lnTo>
                    <a:lnTo>
                      <a:pt x="30" y="12"/>
                    </a:lnTo>
                    <a:lnTo>
                      <a:pt x="31" y="6"/>
                    </a:lnTo>
                    <a:lnTo>
                      <a:pt x="29" y="1"/>
                    </a:lnTo>
                    <a:lnTo>
                      <a:pt x="23" y="0"/>
                    </a:lnTo>
                    <a:lnTo>
                      <a:pt x="19" y="3"/>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2" name="Freeform 1460">
                <a:extLst>
                  <a:ext uri="{FF2B5EF4-FFF2-40B4-BE49-F238E27FC236}">
                    <a16:creationId xmlns:a16="http://schemas.microsoft.com/office/drawing/2014/main" id="{92815C6F-7AAA-4039-9F9B-BFB701E82A32}"/>
                  </a:ext>
                </a:extLst>
              </p:cNvPr>
              <p:cNvSpPr>
                <a:spLocks/>
              </p:cNvSpPr>
              <p:nvPr/>
            </p:nvSpPr>
            <p:spPr bwMode="auto">
              <a:xfrm>
                <a:off x="746" y="1894"/>
                <a:ext cx="18" cy="16"/>
              </a:xfrm>
              <a:custGeom>
                <a:avLst/>
                <a:gdLst>
                  <a:gd name="T0" fmla="*/ 1 w 34"/>
                  <a:gd name="T1" fmla="*/ 0 h 31"/>
                  <a:gd name="T2" fmla="*/ 1 w 34"/>
                  <a:gd name="T3" fmla="*/ 1 h 31"/>
                  <a:gd name="T4" fmla="*/ 0 w 34"/>
                  <a:gd name="T5" fmla="*/ 1 h 31"/>
                  <a:gd name="T6" fmla="*/ 1 w 34"/>
                  <a:gd name="T7" fmla="*/ 1 h 31"/>
                  <a:gd name="T8" fmla="*/ 1 w 34"/>
                  <a:gd name="T9" fmla="*/ 1 h 31"/>
                  <a:gd name="T10" fmla="*/ 1 w 34"/>
                  <a:gd name="T11" fmla="*/ 1 h 31"/>
                  <a:gd name="T12" fmla="*/ 1 w 34"/>
                  <a:gd name="T13" fmla="*/ 1 h 31"/>
                  <a:gd name="T14" fmla="*/ 1 w 34"/>
                  <a:gd name="T15" fmla="*/ 1 h 31"/>
                  <a:gd name="T16" fmla="*/ 1 w 34"/>
                  <a:gd name="T17" fmla="*/ 1 h 31"/>
                  <a:gd name="T18" fmla="*/ 1 w 34"/>
                  <a:gd name="T19" fmla="*/ 0 h 31"/>
                  <a:gd name="T20" fmla="*/ 1 w 34"/>
                  <a:gd name="T21" fmla="*/ 1 h 31"/>
                  <a:gd name="T22" fmla="*/ 1 w 34"/>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31">
                    <a:moveTo>
                      <a:pt x="24" y="0"/>
                    </a:moveTo>
                    <a:lnTo>
                      <a:pt x="23" y="1"/>
                    </a:lnTo>
                    <a:lnTo>
                      <a:pt x="0" y="19"/>
                    </a:lnTo>
                    <a:lnTo>
                      <a:pt x="9" y="31"/>
                    </a:lnTo>
                    <a:lnTo>
                      <a:pt x="32" y="13"/>
                    </a:lnTo>
                    <a:lnTo>
                      <a:pt x="31" y="14"/>
                    </a:lnTo>
                    <a:lnTo>
                      <a:pt x="32" y="13"/>
                    </a:lnTo>
                    <a:lnTo>
                      <a:pt x="34" y="8"/>
                    </a:lnTo>
                    <a:lnTo>
                      <a:pt x="33" y="2"/>
                    </a:lnTo>
                    <a:lnTo>
                      <a:pt x="29" y="0"/>
                    </a:lnTo>
                    <a:lnTo>
                      <a:pt x="23" y="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3" name="Freeform 1461">
                <a:extLst>
                  <a:ext uri="{FF2B5EF4-FFF2-40B4-BE49-F238E27FC236}">
                    <a16:creationId xmlns:a16="http://schemas.microsoft.com/office/drawing/2014/main" id="{6C39DBCE-AD4A-4F2C-9039-42D7093BC98A}"/>
                  </a:ext>
                </a:extLst>
              </p:cNvPr>
              <p:cNvSpPr>
                <a:spLocks/>
              </p:cNvSpPr>
              <p:nvPr/>
            </p:nvSpPr>
            <p:spPr bwMode="auto">
              <a:xfrm>
                <a:off x="758" y="1886"/>
                <a:ext cx="20" cy="15"/>
              </a:xfrm>
              <a:custGeom>
                <a:avLst/>
                <a:gdLst>
                  <a:gd name="T0" fmla="*/ 1 w 39"/>
                  <a:gd name="T1" fmla="*/ 0 h 30"/>
                  <a:gd name="T2" fmla="*/ 1 w 39"/>
                  <a:gd name="T3" fmla="*/ 0 h 30"/>
                  <a:gd name="T4" fmla="*/ 0 w 39"/>
                  <a:gd name="T5" fmla="*/ 1 h 30"/>
                  <a:gd name="T6" fmla="*/ 1 w 39"/>
                  <a:gd name="T7" fmla="*/ 1 h 30"/>
                  <a:gd name="T8" fmla="*/ 1 w 39"/>
                  <a:gd name="T9" fmla="*/ 1 h 30"/>
                  <a:gd name="T10" fmla="*/ 1 w 39"/>
                  <a:gd name="T11" fmla="*/ 1 h 30"/>
                  <a:gd name="T12" fmla="*/ 1 w 39"/>
                  <a:gd name="T13" fmla="*/ 1 h 30"/>
                  <a:gd name="T14" fmla="*/ 1 w 39"/>
                  <a:gd name="T15" fmla="*/ 1 h 30"/>
                  <a:gd name="T16" fmla="*/ 1 w 39"/>
                  <a:gd name="T17" fmla="*/ 1 h 30"/>
                  <a:gd name="T18" fmla="*/ 1 w 39"/>
                  <a:gd name="T19" fmla="*/ 0 h 30"/>
                  <a:gd name="T20" fmla="*/ 1 w 39"/>
                  <a:gd name="T21" fmla="*/ 0 h 30"/>
                  <a:gd name="T22" fmla="*/ 1 w 39"/>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0">
                    <a:moveTo>
                      <a:pt x="29" y="0"/>
                    </a:moveTo>
                    <a:lnTo>
                      <a:pt x="28" y="0"/>
                    </a:lnTo>
                    <a:lnTo>
                      <a:pt x="0" y="16"/>
                    </a:lnTo>
                    <a:lnTo>
                      <a:pt x="7" y="30"/>
                    </a:lnTo>
                    <a:lnTo>
                      <a:pt x="34" y="14"/>
                    </a:lnTo>
                    <a:lnTo>
                      <a:pt x="33" y="14"/>
                    </a:lnTo>
                    <a:lnTo>
                      <a:pt x="34" y="14"/>
                    </a:lnTo>
                    <a:lnTo>
                      <a:pt x="39" y="9"/>
                    </a:lnTo>
                    <a:lnTo>
                      <a:pt x="38" y="3"/>
                    </a:lnTo>
                    <a:lnTo>
                      <a:pt x="33" y="0"/>
                    </a:lnTo>
                    <a:lnTo>
                      <a:pt x="28"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4" name="Freeform 1462">
                <a:extLst>
                  <a:ext uri="{FF2B5EF4-FFF2-40B4-BE49-F238E27FC236}">
                    <a16:creationId xmlns:a16="http://schemas.microsoft.com/office/drawing/2014/main" id="{1DBC7098-5B77-4B7C-9113-04126A933E64}"/>
                  </a:ext>
                </a:extLst>
              </p:cNvPr>
              <p:cNvSpPr>
                <a:spLocks/>
              </p:cNvSpPr>
              <p:nvPr/>
            </p:nvSpPr>
            <p:spPr bwMode="auto">
              <a:xfrm>
                <a:off x="773" y="1881"/>
                <a:ext cx="21" cy="12"/>
              </a:xfrm>
              <a:custGeom>
                <a:avLst/>
                <a:gdLst>
                  <a:gd name="T0" fmla="*/ 1 w 41"/>
                  <a:gd name="T1" fmla="*/ 0 h 26"/>
                  <a:gd name="T2" fmla="*/ 1 w 41"/>
                  <a:gd name="T3" fmla="*/ 0 h 26"/>
                  <a:gd name="T4" fmla="*/ 0 w 41"/>
                  <a:gd name="T5" fmla="*/ 0 h 26"/>
                  <a:gd name="T6" fmla="*/ 1 w 41"/>
                  <a:gd name="T7" fmla="*/ 0 h 26"/>
                  <a:gd name="T8" fmla="*/ 1 w 41"/>
                  <a:gd name="T9" fmla="*/ 0 h 26"/>
                  <a:gd name="T10" fmla="*/ 1 w 41"/>
                  <a:gd name="T11" fmla="*/ 0 h 26"/>
                  <a:gd name="T12" fmla="*/ 1 w 41"/>
                  <a:gd name="T13" fmla="*/ 0 h 26"/>
                  <a:gd name="T14" fmla="*/ 1 w 41"/>
                  <a:gd name="T15" fmla="*/ 0 h 26"/>
                  <a:gd name="T16" fmla="*/ 1 w 41"/>
                  <a:gd name="T17" fmla="*/ 0 h 26"/>
                  <a:gd name="T18" fmla="*/ 1 w 41"/>
                  <a:gd name="T19" fmla="*/ 0 h 26"/>
                  <a:gd name="T20" fmla="*/ 1 w 41"/>
                  <a:gd name="T21" fmla="*/ 0 h 26"/>
                  <a:gd name="T22" fmla="*/ 1 w 41"/>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26">
                    <a:moveTo>
                      <a:pt x="34" y="0"/>
                    </a:moveTo>
                    <a:lnTo>
                      <a:pt x="32" y="0"/>
                    </a:lnTo>
                    <a:lnTo>
                      <a:pt x="0" y="12"/>
                    </a:lnTo>
                    <a:lnTo>
                      <a:pt x="4" y="26"/>
                    </a:lnTo>
                    <a:lnTo>
                      <a:pt x="37" y="14"/>
                    </a:lnTo>
                    <a:lnTo>
                      <a:pt x="34" y="14"/>
                    </a:lnTo>
                    <a:lnTo>
                      <a:pt x="37" y="14"/>
                    </a:lnTo>
                    <a:lnTo>
                      <a:pt x="41" y="11"/>
                    </a:lnTo>
                    <a:lnTo>
                      <a:pt x="41" y="5"/>
                    </a:lnTo>
                    <a:lnTo>
                      <a:pt x="38" y="1"/>
                    </a:lnTo>
                    <a:lnTo>
                      <a:pt x="32" y="0"/>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5" name="Freeform 1463">
                <a:extLst>
                  <a:ext uri="{FF2B5EF4-FFF2-40B4-BE49-F238E27FC236}">
                    <a16:creationId xmlns:a16="http://schemas.microsoft.com/office/drawing/2014/main" id="{10C78F7A-1EB1-4D01-92D0-7AEC067214C6}"/>
                  </a:ext>
                </a:extLst>
              </p:cNvPr>
              <p:cNvSpPr>
                <a:spLocks/>
              </p:cNvSpPr>
              <p:nvPr/>
            </p:nvSpPr>
            <p:spPr bwMode="auto">
              <a:xfrm>
                <a:off x="790" y="1878"/>
                <a:ext cx="23" cy="10"/>
              </a:xfrm>
              <a:custGeom>
                <a:avLst/>
                <a:gdLst>
                  <a:gd name="T0" fmla="*/ 1 w 46"/>
                  <a:gd name="T1" fmla="*/ 0 h 18"/>
                  <a:gd name="T2" fmla="*/ 1 w 46"/>
                  <a:gd name="T3" fmla="*/ 0 h 18"/>
                  <a:gd name="T4" fmla="*/ 0 w 46"/>
                  <a:gd name="T5" fmla="*/ 1 h 18"/>
                  <a:gd name="T6" fmla="*/ 0 w 46"/>
                  <a:gd name="T7" fmla="*/ 1 h 18"/>
                  <a:gd name="T8" fmla="*/ 1 w 46"/>
                  <a:gd name="T9" fmla="*/ 1 h 18"/>
                  <a:gd name="T10" fmla="*/ 1 w 46"/>
                  <a:gd name="T11" fmla="*/ 1 h 18"/>
                  <a:gd name="T12" fmla="*/ 1 w 46"/>
                  <a:gd name="T13" fmla="*/ 1 h 18"/>
                  <a:gd name="T14" fmla="*/ 1 w 46"/>
                  <a:gd name="T15" fmla="*/ 1 h 18"/>
                  <a:gd name="T16" fmla="*/ 1 w 46"/>
                  <a:gd name="T17" fmla="*/ 1 h 18"/>
                  <a:gd name="T18" fmla="*/ 1 w 46"/>
                  <a:gd name="T19" fmla="*/ 1 h 18"/>
                  <a:gd name="T20" fmla="*/ 1 w 46"/>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18">
                    <a:moveTo>
                      <a:pt x="39" y="0"/>
                    </a:moveTo>
                    <a:lnTo>
                      <a:pt x="39" y="0"/>
                    </a:lnTo>
                    <a:lnTo>
                      <a:pt x="0" y="4"/>
                    </a:lnTo>
                    <a:lnTo>
                      <a:pt x="0" y="18"/>
                    </a:lnTo>
                    <a:lnTo>
                      <a:pt x="39" y="13"/>
                    </a:lnTo>
                    <a:lnTo>
                      <a:pt x="45" y="11"/>
                    </a:lnTo>
                    <a:lnTo>
                      <a:pt x="46" y="7"/>
                    </a:lnTo>
                    <a:lnTo>
                      <a:pt x="45" y="2"/>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6" name="Freeform 1464">
                <a:extLst>
                  <a:ext uri="{FF2B5EF4-FFF2-40B4-BE49-F238E27FC236}">
                    <a16:creationId xmlns:a16="http://schemas.microsoft.com/office/drawing/2014/main" id="{C7A69A59-2BF6-430B-927D-6118E83A05AB}"/>
                  </a:ext>
                </a:extLst>
              </p:cNvPr>
              <p:cNvSpPr>
                <a:spLocks/>
              </p:cNvSpPr>
              <p:nvPr/>
            </p:nvSpPr>
            <p:spPr bwMode="auto">
              <a:xfrm>
                <a:off x="810" y="1877"/>
                <a:ext cx="26" cy="8"/>
              </a:xfrm>
              <a:custGeom>
                <a:avLst/>
                <a:gdLst>
                  <a:gd name="T0" fmla="*/ 0 w 53"/>
                  <a:gd name="T1" fmla="*/ 0 h 16"/>
                  <a:gd name="T2" fmla="*/ 0 w 53"/>
                  <a:gd name="T3" fmla="*/ 0 h 16"/>
                  <a:gd name="T4" fmla="*/ 0 w 53"/>
                  <a:gd name="T5" fmla="*/ 1 h 16"/>
                  <a:gd name="T6" fmla="*/ 0 w 53"/>
                  <a:gd name="T7" fmla="*/ 1 h 16"/>
                  <a:gd name="T8" fmla="*/ 0 w 53"/>
                  <a:gd name="T9" fmla="*/ 1 h 16"/>
                  <a:gd name="T10" fmla="*/ 0 w 53"/>
                  <a:gd name="T11" fmla="*/ 1 h 16"/>
                  <a:gd name="T12" fmla="*/ 0 w 53"/>
                  <a:gd name="T13" fmla="*/ 1 h 16"/>
                  <a:gd name="T14" fmla="*/ 0 w 53"/>
                  <a:gd name="T15" fmla="*/ 1 h 16"/>
                  <a:gd name="T16" fmla="*/ 0 w 53"/>
                  <a:gd name="T17" fmla="*/ 1 h 16"/>
                  <a:gd name="T18" fmla="*/ 0 w 53"/>
                  <a:gd name="T19" fmla="*/ 1 h 16"/>
                  <a:gd name="T20" fmla="*/ 0 w 53"/>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6">
                    <a:moveTo>
                      <a:pt x="47" y="0"/>
                    </a:moveTo>
                    <a:lnTo>
                      <a:pt x="47" y="0"/>
                    </a:lnTo>
                    <a:lnTo>
                      <a:pt x="0" y="3"/>
                    </a:lnTo>
                    <a:lnTo>
                      <a:pt x="0" y="16"/>
                    </a:lnTo>
                    <a:lnTo>
                      <a:pt x="47" y="14"/>
                    </a:lnTo>
                    <a:lnTo>
                      <a:pt x="52" y="12"/>
                    </a:lnTo>
                    <a:lnTo>
                      <a:pt x="53" y="7"/>
                    </a:lnTo>
                    <a:lnTo>
                      <a:pt x="52" y="3"/>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7" name="Freeform 1465">
                <a:extLst>
                  <a:ext uri="{FF2B5EF4-FFF2-40B4-BE49-F238E27FC236}">
                    <a16:creationId xmlns:a16="http://schemas.microsoft.com/office/drawing/2014/main" id="{E73EC595-9C2F-4AA2-AD26-A2A918F87ADB}"/>
                  </a:ext>
                </a:extLst>
              </p:cNvPr>
              <p:cNvSpPr>
                <a:spLocks/>
              </p:cNvSpPr>
              <p:nvPr/>
            </p:nvSpPr>
            <p:spPr bwMode="auto">
              <a:xfrm>
                <a:off x="833" y="1877"/>
                <a:ext cx="33" cy="11"/>
              </a:xfrm>
              <a:custGeom>
                <a:avLst/>
                <a:gdLst>
                  <a:gd name="T0" fmla="*/ 1 w 66"/>
                  <a:gd name="T1" fmla="*/ 1 h 21"/>
                  <a:gd name="T2" fmla="*/ 1 w 66"/>
                  <a:gd name="T3" fmla="*/ 1 h 21"/>
                  <a:gd name="T4" fmla="*/ 0 w 66"/>
                  <a:gd name="T5" fmla="*/ 0 h 21"/>
                  <a:gd name="T6" fmla="*/ 0 w 66"/>
                  <a:gd name="T7" fmla="*/ 1 h 21"/>
                  <a:gd name="T8" fmla="*/ 1 w 66"/>
                  <a:gd name="T9" fmla="*/ 1 h 21"/>
                  <a:gd name="T10" fmla="*/ 1 w 66"/>
                  <a:gd name="T11" fmla="*/ 1 h 21"/>
                  <a:gd name="T12" fmla="*/ 1 w 66"/>
                  <a:gd name="T13" fmla="*/ 1 h 21"/>
                  <a:gd name="T14" fmla="*/ 1 w 66"/>
                  <a:gd name="T15" fmla="*/ 1 h 21"/>
                  <a:gd name="T16" fmla="*/ 1 w 66"/>
                  <a:gd name="T17" fmla="*/ 1 h 21"/>
                  <a:gd name="T18" fmla="*/ 1 w 66"/>
                  <a:gd name="T19" fmla="*/ 1 h 21"/>
                  <a:gd name="T20" fmla="*/ 1 w 66"/>
                  <a:gd name="T21" fmla="*/ 1 h 21"/>
                  <a:gd name="T22" fmla="*/ 1 w 66"/>
                  <a:gd name="T23" fmla="*/ 1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6" h="21">
                    <a:moveTo>
                      <a:pt x="61" y="7"/>
                    </a:moveTo>
                    <a:lnTo>
                      <a:pt x="59" y="7"/>
                    </a:lnTo>
                    <a:lnTo>
                      <a:pt x="0" y="0"/>
                    </a:lnTo>
                    <a:lnTo>
                      <a:pt x="0" y="14"/>
                    </a:lnTo>
                    <a:lnTo>
                      <a:pt x="59" y="21"/>
                    </a:lnTo>
                    <a:lnTo>
                      <a:pt x="58" y="21"/>
                    </a:lnTo>
                    <a:lnTo>
                      <a:pt x="59" y="21"/>
                    </a:lnTo>
                    <a:lnTo>
                      <a:pt x="65" y="19"/>
                    </a:lnTo>
                    <a:lnTo>
                      <a:pt x="66" y="14"/>
                    </a:lnTo>
                    <a:lnTo>
                      <a:pt x="65" y="10"/>
                    </a:lnTo>
                    <a:lnTo>
                      <a:pt x="59" y="7"/>
                    </a:lnTo>
                    <a:lnTo>
                      <a:pt x="6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1995" name="Freeform 1466">
              <a:extLst>
                <a:ext uri="{FF2B5EF4-FFF2-40B4-BE49-F238E27FC236}">
                  <a16:creationId xmlns:a16="http://schemas.microsoft.com/office/drawing/2014/main" id="{196E79ED-C157-43AD-9DD8-D0E114354E1A}"/>
                </a:ext>
              </a:extLst>
            </p:cNvPr>
            <p:cNvSpPr>
              <a:spLocks/>
            </p:cNvSpPr>
            <p:nvPr/>
          </p:nvSpPr>
          <p:spPr bwMode="auto">
            <a:xfrm>
              <a:off x="862" y="1881"/>
              <a:ext cx="28" cy="13"/>
            </a:xfrm>
            <a:custGeom>
              <a:avLst/>
              <a:gdLst>
                <a:gd name="T0" fmla="*/ 0 w 57"/>
                <a:gd name="T1" fmla="*/ 0 h 28"/>
                <a:gd name="T2" fmla="*/ 0 w 57"/>
                <a:gd name="T3" fmla="*/ 0 h 28"/>
                <a:gd name="T4" fmla="*/ 0 w 57"/>
                <a:gd name="T5" fmla="*/ 0 h 28"/>
                <a:gd name="T6" fmla="*/ 0 w 57"/>
                <a:gd name="T7" fmla="*/ 0 h 28"/>
                <a:gd name="T8" fmla="*/ 0 w 57"/>
                <a:gd name="T9" fmla="*/ 0 h 28"/>
                <a:gd name="T10" fmla="*/ 0 w 57"/>
                <a:gd name="T11" fmla="*/ 0 h 28"/>
                <a:gd name="T12" fmla="*/ 0 w 57"/>
                <a:gd name="T13" fmla="*/ 0 h 28"/>
                <a:gd name="T14" fmla="*/ 0 w 57"/>
                <a:gd name="T15" fmla="*/ 0 h 28"/>
                <a:gd name="T16" fmla="*/ 0 w 57"/>
                <a:gd name="T17" fmla="*/ 0 h 28"/>
                <a:gd name="T18" fmla="*/ 0 w 57"/>
                <a:gd name="T19" fmla="*/ 0 h 28"/>
                <a:gd name="T20" fmla="*/ 0 w 57"/>
                <a:gd name="T21" fmla="*/ 0 h 28"/>
                <a:gd name="T22" fmla="*/ 0 w 57"/>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28">
                  <a:moveTo>
                    <a:pt x="52" y="14"/>
                  </a:moveTo>
                  <a:lnTo>
                    <a:pt x="51" y="14"/>
                  </a:lnTo>
                  <a:lnTo>
                    <a:pt x="3" y="0"/>
                  </a:lnTo>
                  <a:lnTo>
                    <a:pt x="0" y="14"/>
                  </a:lnTo>
                  <a:lnTo>
                    <a:pt x="49" y="28"/>
                  </a:lnTo>
                  <a:lnTo>
                    <a:pt x="48" y="28"/>
                  </a:lnTo>
                  <a:lnTo>
                    <a:pt x="49" y="28"/>
                  </a:lnTo>
                  <a:lnTo>
                    <a:pt x="54" y="27"/>
                  </a:lnTo>
                  <a:lnTo>
                    <a:pt x="57" y="22"/>
                  </a:lnTo>
                  <a:lnTo>
                    <a:pt x="56" y="16"/>
                  </a:lnTo>
                  <a:lnTo>
                    <a:pt x="51" y="14"/>
                  </a:lnTo>
                  <a:lnTo>
                    <a:pt x="5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96" name="Freeform 1467">
              <a:extLst>
                <a:ext uri="{FF2B5EF4-FFF2-40B4-BE49-F238E27FC236}">
                  <a16:creationId xmlns:a16="http://schemas.microsoft.com/office/drawing/2014/main" id="{A8D7E0D5-4F95-48CC-85D2-1EFC9F30C7F8}"/>
                </a:ext>
              </a:extLst>
            </p:cNvPr>
            <p:cNvSpPr>
              <a:spLocks/>
            </p:cNvSpPr>
            <p:nvPr/>
          </p:nvSpPr>
          <p:spPr bwMode="auto">
            <a:xfrm>
              <a:off x="886" y="1888"/>
              <a:ext cx="24" cy="16"/>
            </a:xfrm>
            <a:custGeom>
              <a:avLst/>
              <a:gdLst>
                <a:gd name="T0" fmla="*/ 1 w 48"/>
                <a:gd name="T1" fmla="*/ 1 h 32"/>
                <a:gd name="T2" fmla="*/ 1 w 48"/>
                <a:gd name="T3" fmla="*/ 1 h 32"/>
                <a:gd name="T4" fmla="*/ 1 w 48"/>
                <a:gd name="T5" fmla="*/ 0 h 32"/>
                <a:gd name="T6" fmla="*/ 0 w 48"/>
                <a:gd name="T7" fmla="*/ 1 h 32"/>
                <a:gd name="T8" fmla="*/ 1 w 48"/>
                <a:gd name="T9" fmla="*/ 1 h 32"/>
                <a:gd name="T10" fmla="*/ 1 w 48"/>
                <a:gd name="T11" fmla="*/ 1 h 32"/>
                <a:gd name="T12" fmla="*/ 1 w 48"/>
                <a:gd name="T13" fmla="*/ 1 h 32"/>
                <a:gd name="T14" fmla="*/ 1 w 48"/>
                <a:gd name="T15" fmla="*/ 1 h 32"/>
                <a:gd name="T16" fmla="*/ 1 w 48"/>
                <a:gd name="T17" fmla="*/ 1 h 32"/>
                <a:gd name="T18" fmla="*/ 1 w 48"/>
                <a:gd name="T19" fmla="*/ 1 h 32"/>
                <a:gd name="T20" fmla="*/ 1 w 48"/>
                <a:gd name="T21" fmla="*/ 1 h 32"/>
                <a:gd name="T22" fmla="*/ 1 w 48"/>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32">
                  <a:moveTo>
                    <a:pt x="44" y="20"/>
                  </a:moveTo>
                  <a:lnTo>
                    <a:pt x="43" y="18"/>
                  </a:lnTo>
                  <a:lnTo>
                    <a:pt x="4" y="0"/>
                  </a:lnTo>
                  <a:lnTo>
                    <a:pt x="0" y="14"/>
                  </a:lnTo>
                  <a:lnTo>
                    <a:pt x="39" y="32"/>
                  </a:lnTo>
                  <a:lnTo>
                    <a:pt x="38" y="31"/>
                  </a:lnTo>
                  <a:lnTo>
                    <a:pt x="39" y="32"/>
                  </a:lnTo>
                  <a:lnTo>
                    <a:pt x="44" y="31"/>
                  </a:lnTo>
                  <a:lnTo>
                    <a:pt x="48" y="27"/>
                  </a:lnTo>
                  <a:lnTo>
                    <a:pt x="48" y="22"/>
                  </a:lnTo>
                  <a:lnTo>
                    <a:pt x="43" y="18"/>
                  </a:lnTo>
                  <a:lnTo>
                    <a:pt x="4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97" name="Freeform 1468">
              <a:extLst>
                <a:ext uri="{FF2B5EF4-FFF2-40B4-BE49-F238E27FC236}">
                  <a16:creationId xmlns:a16="http://schemas.microsoft.com/office/drawing/2014/main" id="{6903208B-EF9C-408F-A6A9-F28232DECF74}"/>
                </a:ext>
              </a:extLst>
            </p:cNvPr>
            <p:cNvSpPr>
              <a:spLocks/>
            </p:cNvSpPr>
            <p:nvPr/>
          </p:nvSpPr>
          <p:spPr bwMode="auto">
            <a:xfrm>
              <a:off x="905" y="1897"/>
              <a:ext cx="19" cy="17"/>
            </a:xfrm>
            <a:custGeom>
              <a:avLst/>
              <a:gdLst>
                <a:gd name="T0" fmla="*/ 0 w 39"/>
                <a:gd name="T1" fmla="*/ 1 h 33"/>
                <a:gd name="T2" fmla="*/ 0 w 39"/>
                <a:gd name="T3" fmla="*/ 1 h 33"/>
                <a:gd name="T4" fmla="*/ 0 w 39"/>
                <a:gd name="T5" fmla="*/ 0 h 33"/>
                <a:gd name="T6" fmla="*/ 0 w 39"/>
                <a:gd name="T7" fmla="*/ 1 h 33"/>
                <a:gd name="T8" fmla="*/ 0 w 39"/>
                <a:gd name="T9" fmla="*/ 1 h 33"/>
                <a:gd name="T10" fmla="*/ 0 w 39"/>
                <a:gd name="T11" fmla="*/ 1 h 33"/>
                <a:gd name="T12" fmla="*/ 0 w 39"/>
                <a:gd name="T13" fmla="*/ 1 h 33"/>
                <a:gd name="T14" fmla="*/ 0 w 39"/>
                <a:gd name="T15" fmla="*/ 1 h 33"/>
                <a:gd name="T16" fmla="*/ 0 w 39"/>
                <a:gd name="T17" fmla="*/ 1 h 33"/>
                <a:gd name="T18" fmla="*/ 0 w 39"/>
                <a:gd name="T19" fmla="*/ 1 h 33"/>
                <a:gd name="T20" fmla="*/ 0 w 39"/>
                <a:gd name="T21" fmla="*/ 1 h 33"/>
                <a:gd name="T22" fmla="*/ 0 w 39"/>
                <a:gd name="T23" fmla="*/ 1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3">
                  <a:moveTo>
                    <a:pt x="39" y="22"/>
                  </a:moveTo>
                  <a:lnTo>
                    <a:pt x="36" y="20"/>
                  </a:lnTo>
                  <a:lnTo>
                    <a:pt x="6" y="0"/>
                  </a:lnTo>
                  <a:lnTo>
                    <a:pt x="0" y="11"/>
                  </a:lnTo>
                  <a:lnTo>
                    <a:pt x="30" y="32"/>
                  </a:lnTo>
                  <a:lnTo>
                    <a:pt x="27" y="31"/>
                  </a:lnTo>
                  <a:lnTo>
                    <a:pt x="30" y="32"/>
                  </a:lnTo>
                  <a:lnTo>
                    <a:pt x="34" y="33"/>
                  </a:lnTo>
                  <a:lnTo>
                    <a:pt x="39" y="30"/>
                  </a:lnTo>
                  <a:lnTo>
                    <a:pt x="39" y="25"/>
                  </a:lnTo>
                  <a:lnTo>
                    <a:pt x="36" y="20"/>
                  </a:lnTo>
                  <a:lnTo>
                    <a:pt x="3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98" name="Freeform 1469">
              <a:extLst>
                <a:ext uri="{FF2B5EF4-FFF2-40B4-BE49-F238E27FC236}">
                  <a16:creationId xmlns:a16="http://schemas.microsoft.com/office/drawing/2014/main" id="{63A9A2F8-81D3-439B-9812-E02630396068}"/>
                </a:ext>
              </a:extLst>
            </p:cNvPr>
            <p:cNvSpPr>
              <a:spLocks/>
            </p:cNvSpPr>
            <p:nvPr/>
          </p:nvSpPr>
          <p:spPr bwMode="auto">
            <a:xfrm>
              <a:off x="919" y="1908"/>
              <a:ext cx="17" cy="20"/>
            </a:xfrm>
            <a:custGeom>
              <a:avLst/>
              <a:gdLst>
                <a:gd name="T0" fmla="*/ 0 w 36"/>
                <a:gd name="T1" fmla="*/ 1 h 39"/>
                <a:gd name="T2" fmla="*/ 0 w 36"/>
                <a:gd name="T3" fmla="*/ 1 h 39"/>
                <a:gd name="T4" fmla="*/ 0 w 36"/>
                <a:gd name="T5" fmla="*/ 0 h 39"/>
                <a:gd name="T6" fmla="*/ 0 w 36"/>
                <a:gd name="T7" fmla="*/ 1 h 39"/>
                <a:gd name="T8" fmla="*/ 0 w 36"/>
                <a:gd name="T9" fmla="*/ 1 h 39"/>
                <a:gd name="T10" fmla="*/ 0 w 36"/>
                <a:gd name="T11" fmla="*/ 1 h 39"/>
                <a:gd name="T12" fmla="*/ 0 w 36"/>
                <a:gd name="T13" fmla="*/ 1 h 39"/>
                <a:gd name="T14" fmla="*/ 0 w 36"/>
                <a:gd name="T15" fmla="*/ 1 h 39"/>
                <a:gd name="T16" fmla="*/ 0 w 36"/>
                <a:gd name="T17" fmla="*/ 1 h 39"/>
                <a:gd name="T18" fmla="*/ 0 w 36"/>
                <a:gd name="T19" fmla="*/ 1 h 39"/>
                <a:gd name="T20" fmla="*/ 0 w 36"/>
                <a:gd name="T21" fmla="*/ 1 h 39"/>
                <a:gd name="T22" fmla="*/ 0 w 36"/>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39">
                  <a:moveTo>
                    <a:pt x="35" y="28"/>
                  </a:moveTo>
                  <a:lnTo>
                    <a:pt x="35" y="27"/>
                  </a:lnTo>
                  <a:lnTo>
                    <a:pt x="12" y="0"/>
                  </a:lnTo>
                  <a:lnTo>
                    <a:pt x="0" y="9"/>
                  </a:lnTo>
                  <a:lnTo>
                    <a:pt x="23" y="36"/>
                  </a:lnTo>
                  <a:lnTo>
                    <a:pt x="23" y="35"/>
                  </a:lnTo>
                  <a:lnTo>
                    <a:pt x="23" y="36"/>
                  </a:lnTo>
                  <a:lnTo>
                    <a:pt x="28" y="39"/>
                  </a:lnTo>
                  <a:lnTo>
                    <a:pt x="34" y="36"/>
                  </a:lnTo>
                  <a:lnTo>
                    <a:pt x="36" y="33"/>
                  </a:lnTo>
                  <a:lnTo>
                    <a:pt x="35" y="27"/>
                  </a:lnTo>
                  <a:lnTo>
                    <a:pt x="3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99" name="Freeform 1470">
              <a:extLst>
                <a:ext uri="{FF2B5EF4-FFF2-40B4-BE49-F238E27FC236}">
                  <a16:creationId xmlns:a16="http://schemas.microsoft.com/office/drawing/2014/main" id="{88A343DA-1A9B-4415-8AD5-6677AB61239D}"/>
                </a:ext>
              </a:extLst>
            </p:cNvPr>
            <p:cNvSpPr>
              <a:spLocks/>
            </p:cNvSpPr>
            <p:nvPr/>
          </p:nvSpPr>
          <p:spPr bwMode="auto">
            <a:xfrm>
              <a:off x="930" y="1923"/>
              <a:ext cx="16" cy="19"/>
            </a:xfrm>
            <a:custGeom>
              <a:avLst/>
              <a:gdLst>
                <a:gd name="T0" fmla="*/ 1 w 31"/>
                <a:gd name="T1" fmla="*/ 0 h 39"/>
                <a:gd name="T2" fmla="*/ 1 w 31"/>
                <a:gd name="T3" fmla="*/ 0 h 39"/>
                <a:gd name="T4" fmla="*/ 1 w 31"/>
                <a:gd name="T5" fmla="*/ 0 h 39"/>
                <a:gd name="T6" fmla="*/ 0 w 31"/>
                <a:gd name="T7" fmla="*/ 0 h 39"/>
                <a:gd name="T8" fmla="*/ 1 w 31"/>
                <a:gd name="T9" fmla="*/ 0 h 39"/>
                <a:gd name="T10" fmla="*/ 1 w 31"/>
                <a:gd name="T11" fmla="*/ 0 h 39"/>
                <a:gd name="T12" fmla="*/ 1 w 31"/>
                <a:gd name="T13" fmla="*/ 0 h 39"/>
                <a:gd name="T14" fmla="*/ 1 w 31"/>
                <a:gd name="T15" fmla="*/ 0 h 39"/>
                <a:gd name="T16" fmla="*/ 1 w 31"/>
                <a:gd name="T17" fmla="*/ 0 h 39"/>
                <a:gd name="T18" fmla="*/ 1 w 31"/>
                <a:gd name="T19" fmla="*/ 0 h 39"/>
                <a:gd name="T20" fmla="*/ 1 w 31"/>
                <a:gd name="T21" fmla="*/ 0 h 39"/>
                <a:gd name="T22" fmla="*/ 1 w 31"/>
                <a:gd name="T23" fmla="*/ 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39">
                  <a:moveTo>
                    <a:pt x="31" y="30"/>
                  </a:moveTo>
                  <a:lnTo>
                    <a:pt x="30" y="30"/>
                  </a:lnTo>
                  <a:lnTo>
                    <a:pt x="12" y="0"/>
                  </a:lnTo>
                  <a:lnTo>
                    <a:pt x="0" y="7"/>
                  </a:lnTo>
                  <a:lnTo>
                    <a:pt x="19" y="37"/>
                  </a:lnTo>
                  <a:lnTo>
                    <a:pt x="18" y="37"/>
                  </a:lnTo>
                  <a:lnTo>
                    <a:pt x="19" y="37"/>
                  </a:lnTo>
                  <a:lnTo>
                    <a:pt x="23" y="39"/>
                  </a:lnTo>
                  <a:lnTo>
                    <a:pt x="28" y="38"/>
                  </a:lnTo>
                  <a:lnTo>
                    <a:pt x="31" y="35"/>
                  </a:lnTo>
                  <a:lnTo>
                    <a:pt x="30" y="30"/>
                  </a:lnTo>
                  <a:lnTo>
                    <a:pt x="3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00" name="Freeform 1471">
              <a:extLst>
                <a:ext uri="{FF2B5EF4-FFF2-40B4-BE49-F238E27FC236}">
                  <a16:creationId xmlns:a16="http://schemas.microsoft.com/office/drawing/2014/main" id="{6A28B682-D0BA-4A51-9DB1-AB6F77B87A03}"/>
                </a:ext>
              </a:extLst>
            </p:cNvPr>
            <p:cNvSpPr>
              <a:spLocks/>
            </p:cNvSpPr>
            <p:nvPr/>
          </p:nvSpPr>
          <p:spPr bwMode="auto">
            <a:xfrm>
              <a:off x="939" y="1938"/>
              <a:ext cx="15" cy="22"/>
            </a:xfrm>
            <a:custGeom>
              <a:avLst/>
              <a:gdLst>
                <a:gd name="T0" fmla="*/ 1 w 29"/>
                <a:gd name="T1" fmla="*/ 1 h 44"/>
                <a:gd name="T2" fmla="*/ 1 w 29"/>
                <a:gd name="T3" fmla="*/ 1 h 44"/>
                <a:gd name="T4" fmla="*/ 1 w 29"/>
                <a:gd name="T5" fmla="*/ 0 h 44"/>
                <a:gd name="T6" fmla="*/ 0 w 29"/>
                <a:gd name="T7" fmla="*/ 1 h 44"/>
                <a:gd name="T8" fmla="*/ 1 w 29"/>
                <a:gd name="T9" fmla="*/ 1 h 44"/>
                <a:gd name="T10" fmla="*/ 1 w 29"/>
                <a:gd name="T11" fmla="*/ 1 h 44"/>
                <a:gd name="T12" fmla="*/ 1 w 29"/>
                <a:gd name="T13" fmla="*/ 1 h 44"/>
                <a:gd name="T14" fmla="*/ 1 w 29"/>
                <a:gd name="T15" fmla="*/ 1 h 44"/>
                <a:gd name="T16" fmla="*/ 1 w 29"/>
                <a:gd name="T17" fmla="*/ 1 h 44"/>
                <a:gd name="T18" fmla="*/ 1 w 29"/>
                <a:gd name="T19" fmla="*/ 1 h 44"/>
                <a:gd name="T20" fmla="*/ 1 w 29"/>
                <a:gd name="T21" fmla="*/ 1 h 44"/>
                <a:gd name="T22" fmla="*/ 1 w 29"/>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44">
                  <a:moveTo>
                    <a:pt x="29" y="34"/>
                  </a:moveTo>
                  <a:lnTo>
                    <a:pt x="29" y="33"/>
                  </a:lnTo>
                  <a:lnTo>
                    <a:pt x="13" y="0"/>
                  </a:lnTo>
                  <a:lnTo>
                    <a:pt x="0" y="7"/>
                  </a:lnTo>
                  <a:lnTo>
                    <a:pt x="16" y="39"/>
                  </a:lnTo>
                  <a:lnTo>
                    <a:pt x="16" y="38"/>
                  </a:lnTo>
                  <a:lnTo>
                    <a:pt x="16" y="39"/>
                  </a:lnTo>
                  <a:lnTo>
                    <a:pt x="20" y="44"/>
                  </a:lnTo>
                  <a:lnTo>
                    <a:pt x="26" y="43"/>
                  </a:lnTo>
                  <a:lnTo>
                    <a:pt x="29" y="38"/>
                  </a:lnTo>
                  <a:lnTo>
                    <a:pt x="29" y="33"/>
                  </a:lnTo>
                  <a:lnTo>
                    <a:pt x="29"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01" name="Freeform 1472">
              <a:extLst>
                <a:ext uri="{FF2B5EF4-FFF2-40B4-BE49-F238E27FC236}">
                  <a16:creationId xmlns:a16="http://schemas.microsoft.com/office/drawing/2014/main" id="{610EBD68-5D31-4E77-90BF-F0EA2D60464E}"/>
                </a:ext>
              </a:extLst>
            </p:cNvPr>
            <p:cNvSpPr>
              <a:spLocks/>
            </p:cNvSpPr>
            <p:nvPr/>
          </p:nvSpPr>
          <p:spPr bwMode="auto">
            <a:xfrm>
              <a:off x="947" y="1954"/>
              <a:ext cx="13" cy="22"/>
            </a:xfrm>
            <a:custGeom>
              <a:avLst/>
              <a:gdLst>
                <a:gd name="T0" fmla="*/ 1 w 25"/>
                <a:gd name="T1" fmla="*/ 1 h 43"/>
                <a:gd name="T2" fmla="*/ 1 w 25"/>
                <a:gd name="T3" fmla="*/ 1 h 43"/>
                <a:gd name="T4" fmla="*/ 1 w 25"/>
                <a:gd name="T5" fmla="*/ 0 h 43"/>
                <a:gd name="T6" fmla="*/ 0 w 25"/>
                <a:gd name="T7" fmla="*/ 1 h 43"/>
                <a:gd name="T8" fmla="*/ 1 w 25"/>
                <a:gd name="T9" fmla="*/ 1 h 43"/>
                <a:gd name="T10" fmla="*/ 1 w 25"/>
                <a:gd name="T11" fmla="*/ 1 h 43"/>
                <a:gd name="T12" fmla="*/ 1 w 25"/>
                <a:gd name="T13" fmla="*/ 1 h 43"/>
                <a:gd name="T14" fmla="*/ 1 w 25"/>
                <a:gd name="T15" fmla="*/ 1 h 43"/>
                <a:gd name="T16" fmla="*/ 1 w 25"/>
                <a:gd name="T17" fmla="*/ 1 h 43"/>
                <a:gd name="T18" fmla="*/ 1 w 25"/>
                <a:gd name="T19" fmla="*/ 1 h 43"/>
                <a:gd name="T20" fmla="*/ 1 w 25"/>
                <a:gd name="T21" fmla="*/ 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43">
                  <a:moveTo>
                    <a:pt x="25" y="34"/>
                  </a:moveTo>
                  <a:lnTo>
                    <a:pt x="25" y="34"/>
                  </a:lnTo>
                  <a:lnTo>
                    <a:pt x="13" y="0"/>
                  </a:lnTo>
                  <a:lnTo>
                    <a:pt x="0" y="4"/>
                  </a:lnTo>
                  <a:lnTo>
                    <a:pt x="11" y="39"/>
                  </a:lnTo>
                  <a:lnTo>
                    <a:pt x="15" y="43"/>
                  </a:lnTo>
                  <a:lnTo>
                    <a:pt x="20" y="43"/>
                  </a:lnTo>
                  <a:lnTo>
                    <a:pt x="24" y="40"/>
                  </a:lnTo>
                  <a:lnTo>
                    <a:pt x="2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02" name="Freeform 1473">
              <a:extLst>
                <a:ext uri="{FF2B5EF4-FFF2-40B4-BE49-F238E27FC236}">
                  <a16:creationId xmlns:a16="http://schemas.microsoft.com/office/drawing/2014/main" id="{83174202-87D8-4949-89D3-A54C409C596F}"/>
                </a:ext>
              </a:extLst>
            </p:cNvPr>
            <p:cNvSpPr>
              <a:spLocks/>
            </p:cNvSpPr>
            <p:nvPr/>
          </p:nvSpPr>
          <p:spPr bwMode="auto">
            <a:xfrm>
              <a:off x="953" y="1972"/>
              <a:ext cx="11" cy="17"/>
            </a:xfrm>
            <a:custGeom>
              <a:avLst/>
              <a:gdLst>
                <a:gd name="T0" fmla="*/ 0 w 23"/>
                <a:gd name="T1" fmla="*/ 0 h 35"/>
                <a:gd name="T2" fmla="*/ 0 w 23"/>
                <a:gd name="T3" fmla="*/ 0 h 35"/>
                <a:gd name="T4" fmla="*/ 0 w 23"/>
                <a:gd name="T5" fmla="*/ 0 h 35"/>
                <a:gd name="T6" fmla="*/ 0 w 23"/>
                <a:gd name="T7" fmla="*/ 0 h 35"/>
                <a:gd name="T8" fmla="*/ 0 w 23"/>
                <a:gd name="T9" fmla="*/ 0 h 35"/>
                <a:gd name="T10" fmla="*/ 0 w 23"/>
                <a:gd name="T11" fmla="*/ 0 h 35"/>
                <a:gd name="T12" fmla="*/ 0 w 23"/>
                <a:gd name="T13" fmla="*/ 0 h 35"/>
                <a:gd name="T14" fmla="*/ 0 w 23"/>
                <a:gd name="T15" fmla="*/ 0 h 35"/>
                <a:gd name="T16" fmla="*/ 0 w 23"/>
                <a:gd name="T17" fmla="*/ 0 h 35"/>
                <a:gd name="T18" fmla="*/ 0 w 23"/>
                <a:gd name="T19" fmla="*/ 0 h 35"/>
                <a:gd name="T20" fmla="*/ 0 w 23"/>
                <a:gd name="T21" fmla="*/ 0 h 35"/>
                <a:gd name="T22" fmla="*/ 0 w 2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35">
                  <a:moveTo>
                    <a:pt x="22" y="23"/>
                  </a:moveTo>
                  <a:lnTo>
                    <a:pt x="23" y="26"/>
                  </a:lnTo>
                  <a:lnTo>
                    <a:pt x="14" y="0"/>
                  </a:lnTo>
                  <a:lnTo>
                    <a:pt x="0" y="5"/>
                  </a:lnTo>
                  <a:lnTo>
                    <a:pt x="9" y="30"/>
                  </a:lnTo>
                  <a:lnTo>
                    <a:pt x="11" y="32"/>
                  </a:lnTo>
                  <a:lnTo>
                    <a:pt x="9" y="30"/>
                  </a:lnTo>
                  <a:lnTo>
                    <a:pt x="13" y="35"/>
                  </a:lnTo>
                  <a:lnTo>
                    <a:pt x="19" y="35"/>
                  </a:lnTo>
                  <a:lnTo>
                    <a:pt x="22" y="31"/>
                  </a:lnTo>
                  <a:lnTo>
                    <a:pt x="23" y="26"/>
                  </a:lnTo>
                  <a:lnTo>
                    <a:pt x="2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03" name="Freeform 1474">
              <a:extLst>
                <a:ext uri="{FF2B5EF4-FFF2-40B4-BE49-F238E27FC236}">
                  <a16:creationId xmlns:a16="http://schemas.microsoft.com/office/drawing/2014/main" id="{5657FA8D-F29B-4486-AD93-C63F7E99537B}"/>
                </a:ext>
              </a:extLst>
            </p:cNvPr>
            <p:cNvSpPr>
              <a:spLocks/>
            </p:cNvSpPr>
            <p:nvPr/>
          </p:nvSpPr>
          <p:spPr bwMode="auto">
            <a:xfrm>
              <a:off x="958" y="1983"/>
              <a:ext cx="15" cy="16"/>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w 31"/>
                <a:gd name="T13" fmla="*/ 0 h 33"/>
                <a:gd name="T14" fmla="*/ 0 w 31"/>
                <a:gd name="T15" fmla="*/ 0 h 33"/>
                <a:gd name="T16" fmla="*/ 0 w 31"/>
                <a:gd name="T17" fmla="*/ 0 h 33"/>
                <a:gd name="T18" fmla="*/ 0 w 31"/>
                <a:gd name="T19" fmla="*/ 0 h 33"/>
                <a:gd name="T20" fmla="*/ 0 w 31"/>
                <a:gd name="T21" fmla="*/ 0 h 33"/>
                <a:gd name="T22" fmla="*/ 0 w 31"/>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33">
                  <a:moveTo>
                    <a:pt x="27" y="20"/>
                  </a:moveTo>
                  <a:lnTo>
                    <a:pt x="30" y="21"/>
                  </a:lnTo>
                  <a:lnTo>
                    <a:pt x="11" y="0"/>
                  </a:lnTo>
                  <a:lnTo>
                    <a:pt x="0" y="9"/>
                  </a:lnTo>
                  <a:lnTo>
                    <a:pt x="18" y="30"/>
                  </a:lnTo>
                  <a:lnTo>
                    <a:pt x="20" y="31"/>
                  </a:lnTo>
                  <a:lnTo>
                    <a:pt x="18" y="30"/>
                  </a:lnTo>
                  <a:lnTo>
                    <a:pt x="23" y="33"/>
                  </a:lnTo>
                  <a:lnTo>
                    <a:pt x="28" y="30"/>
                  </a:lnTo>
                  <a:lnTo>
                    <a:pt x="31" y="27"/>
                  </a:lnTo>
                  <a:lnTo>
                    <a:pt x="30" y="21"/>
                  </a:lnTo>
                  <a:lnTo>
                    <a:pt x="2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04" name="Freeform 1475">
              <a:extLst>
                <a:ext uri="{FF2B5EF4-FFF2-40B4-BE49-F238E27FC236}">
                  <a16:creationId xmlns:a16="http://schemas.microsoft.com/office/drawing/2014/main" id="{DFAF7451-5BA7-43A0-A6CD-9FB02A714072}"/>
                </a:ext>
              </a:extLst>
            </p:cNvPr>
            <p:cNvSpPr>
              <a:spLocks/>
            </p:cNvSpPr>
            <p:nvPr/>
          </p:nvSpPr>
          <p:spPr bwMode="auto">
            <a:xfrm>
              <a:off x="968" y="1993"/>
              <a:ext cx="16" cy="14"/>
            </a:xfrm>
            <a:custGeom>
              <a:avLst/>
              <a:gdLst>
                <a:gd name="T0" fmla="*/ 0 w 33"/>
                <a:gd name="T1" fmla="*/ 0 h 29"/>
                <a:gd name="T2" fmla="*/ 0 w 33"/>
                <a:gd name="T3" fmla="*/ 0 h 29"/>
                <a:gd name="T4" fmla="*/ 0 w 33"/>
                <a:gd name="T5" fmla="*/ 0 h 29"/>
                <a:gd name="T6" fmla="*/ 0 w 33"/>
                <a:gd name="T7" fmla="*/ 0 h 29"/>
                <a:gd name="T8" fmla="*/ 0 w 33"/>
                <a:gd name="T9" fmla="*/ 0 h 29"/>
                <a:gd name="T10" fmla="*/ 0 w 33"/>
                <a:gd name="T11" fmla="*/ 0 h 29"/>
                <a:gd name="T12" fmla="*/ 0 w 33"/>
                <a:gd name="T13" fmla="*/ 0 h 29"/>
                <a:gd name="T14" fmla="*/ 0 w 33"/>
                <a:gd name="T15" fmla="*/ 0 h 29"/>
                <a:gd name="T16" fmla="*/ 0 w 33"/>
                <a:gd name="T17" fmla="*/ 0 h 29"/>
                <a:gd name="T18" fmla="*/ 0 w 33"/>
                <a:gd name="T19" fmla="*/ 0 h 29"/>
                <a:gd name="T20" fmla="*/ 0 w 33"/>
                <a:gd name="T21" fmla="*/ 0 h 29"/>
                <a:gd name="T22" fmla="*/ 0 w 33"/>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9">
                  <a:moveTo>
                    <a:pt x="30" y="15"/>
                  </a:moveTo>
                  <a:lnTo>
                    <a:pt x="30" y="16"/>
                  </a:lnTo>
                  <a:lnTo>
                    <a:pt x="7" y="0"/>
                  </a:lnTo>
                  <a:lnTo>
                    <a:pt x="0" y="11"/>
                  </a:lnTo>
                  <a:lnTo>
                    <a:pt x="23" y="28"/>
                  </a:lnTo>
                  <a:lnTo>
                    <a:pt x="23" y="29"/>
                  </a:lnTo>
                  <a:lnTo>
                    <a:pt x="23" y="28"/>
                  </a:lnTo>
                  <a:lnTo>
                    <a:pt x="28" y="29"/>
                  </a:lnTo>
                  <a:lnTo>
                    <a:pt x="33" y="25"/>
                  </a:lnTo>
                  <a:lnTo>
                    <a:pt x="33" y="21"/>
                  </a:lnTo>
                  <a:lnTo>
                    <a:pt x="30" y="16"/>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05" name="Freeform 1476">
              <a:extLst>
                <a:ext uri="{FF2B5EF4-FFF2-40B4-BE49-F238E27FC236}">
                  <a16:creationId xmlns:a16="http://schemas.microsoft.com/office/drawing/2014/main" id="{873FD368-3EE5-432A-812F-39D7F8DFE9F2}"/>
                </a:ext>
              </a:extLst>
            </p:cNvPr>
            <p:cNvSpPr>
              <a:spLocks/>
            </p:cNvSpPr>
            <p:nvPr/>
          </p:nvSpPr>
          <p:spPr bwMode="auto">
            <a:xfrm>
              <a:off x="980" y="2000"/>
              <a:ext cx="19" cy="14"/>
            </a:xfrm>
            <a:custGeom>
              <a:avLst/>
              <a:gdLst>
                <a:gd name="T0" fmla="*/ 0 w 40"/>
                <a:gd name="T1" fmla="*/ 1 h 27"/>
                <a:gd name="T2" fmla="*/ 0 w 40"/>
                <a:gd name="T3" fmla="*/ 1 h 27"/>
                <a:gd name="T4" fmla="*/ 0 w 40"/>
                <a:gd name="T5" fmla="*/ 0 h 27"/>
                <a:gd name="T6" fmla="*/ 0 w 40"/>
                <a:gd name="T7" fmla="*/ 1 h 27"/>
                <a:gd name="T8" fmla="*/ 0 w 40"/>
                <a:gd name="T9" fmla="*/ 1 h 27"/>
                <a:gd name="T10" fmla="*/ 0 w 40"/>
                <a:gd name="T11" fmla="*/ 1 h 27"/>
                <a:gd name="T12" fmla="*/ 0 w 40"/>
                <a:gd name="T13" fmla="*/ 1 h 27"/>
                <a:gd name="T14" fmla="*/ 0 w 40"/>
                <a:gd name="T15" fmla="*/ 1 h 27"/>
                <a:gd name="T16" fmla="*/ 0 w 40"/>
                <a:gd name="T17" fmla="*/ 1 h 27"/>
                <a:gd name="T18" fmla="*/ 0 w 40"/>
                <a:gd name="T19" fmla="*/ 1 h 27"/>
                <a:gd name="T20" fmla="*/ 0 w 40"/>
                <a:gd name="T21" fmla="*/ 1 h 27"/>
                <a:gd name="T22" fmla="*/ 0 w 40"/>
                <a:gd name="T23" fmla="*/ 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27">
                  <a:moveTo>
                    <a:pt x="34" y="14"/>
                  </a:moveTo>
                  <a:lnTo>
                    <a:pt x="35" y="14"/>
                  </a:lnTo>
                  <a:lnTo>
                    <a:pt x="7" y="0"/>
                  </a:lnTo>
                  <a:lnTo>
                    <a:pt x="0" y="14"/>
                  </a:lnTo>
                  <a:lnTo>
                    <a:pt x="28" y="27"/>
                  </a:lnTo>
                  <a:lnTo>
                    <a:pt x="29" y="27"/>
                  </a:lnTo>
                  <a:lnTo>
                    <a:pt x="28" y="27"/>
                  </a:lnTo>
                  <a:lnTo>
                    <a:pt x="34" y="27"/>
                  </a:lnTo>
                  <a:lnTo>
                    <a:pt x="38" y="24"/>
                  </a:lnTo>
                  <a:lnTo>
                    <a:pt x="40" y="18"/>
                  </a:lnTo>
                  <a:lnTo>
                    <a:pt x="35" y="14"/>
                  </a:lnTo>
                  <a:lnTo>
                    <a:pt x="3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06" name="Freeform 1477">
              <a:extLst>
                <a:ext uri="{FF2B5EF4-FFF2-40B4-BE49-F238E27FC236}">
                  <a16:creationId xmlns:a16="http://schemas.microsoft.com/office/drawing/2014/main" id="{1AE6B3DB-0C6F-4055-B6F0-A336FD533BDC}"/>
                </a:ext>
              </a:extLst>
            </p:cNvPr>
            <p:cNvSpPr>
              <a:spLocks/>
            </p:cNvSpPr>
            <p:nvPr/>
          </p:nvSpPr>
          <p:spPr bwMode="auto">
            <a:xfrm>
              <a:off x="994" y="2007"/>
              <a:ext cx="22" cy="15"/>
            </a:xfrm>
            <a:custGeom>
              <a:avLst/>
              <a:gdLst>
                <a:gd name="T0" fmla="*/ 1 w 44"/>
                <a:gd name="T1" fmla="*/ 1 h 30"/>
                <a:gd name="T2" fmla="*/ 1 w 44"/>
                <a:gd name="T3" fmla="*/ 1 h 30"/>
                <a:gd name="T4" fmla="*/ 1 w 44"/>
                <a:gd name="T5" fmla="*/ 0 h 30"/>
                <a:gd name="T6" fmla="*/ 0 w 44"/>
                <a:gd name="T7" fmla="*/ 1 h 30"/>
                <a:gd name="T8" fmla="*/ 1 w 44"/>
                <a:gd name="T9" fmla="*/ 1 h 30"/>
                <a:gd name="T10" fmla="*/ 1 w 44"/>
                <a:gd name="T11" fmla="*/ 1 h 30"/>
                <a:gd name="T12" fmla="*/ 1 w 44"/>
                <a:gd name="T13" fmla="*/ 1 h 30"/>
                <a:gd name="T14" fmla="*/ 1 w 44"/>
                <a:gd name="T15" fmla="*/ 1 h 30"/>
                <a:gd name="T16" fmla="*/ 1 w 44"/>
                <a:gd name="T17" fmla="*/ 1 h 30"/>
                <a:gd name="T18" fmla="*/ 1 w 44"/>
                <a:gd name="T19" fmla="*/ 1 h 30"/>
                <a:gd name="T20" fmla="*/ 1 w 44"/>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0">
                  <a:moveTo>
                    <a:pt x="39" y="16"/>
                  </a:moveTo>
                  <a:lnTo>
                    <a:pt x="39" y="16"/>
                  </a:lnTo>
                  <a:lnTo>
                    <a:pt x="5" y="0"/>
                  </a:lnTo>
                  <a:lnTo>
                    <a:pt x="0" y="13"/>
                  </a:lnTo>
                  <a:lnTo>
                    <a:pt x="35" y="30"/>
                  </a:lnTo>
                  <a:lnTo>
                    <a:pt x="40" y="28"/>
                  </a:lnTo>
                  <a:lnTo>
                    <a:pt x="44" y="24"/>
                  </a:lnTo>
                  <a:lnTo>
                    <a:pt x="44" y="19"/>
                  </a:lnTo>
                  <a:lnTo>
                    <a:pt x="3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07" name="Freeform 1478">
              <a:extLst>
                <a:ext uri="{FF2B5EF4-FFF2-40B4-BE49-F238E27FC236}">
                  <a16:creationId xmlns:a16="http://schemas.microsoft.com/office/drawing/2014/main" id="{28114B87-8520-481E-8156-BE7F9B612D7E}"/>
                </a:ext>
              </a:extLst>
            </p:cNvPr>
            <p:cNvSpPr>
              <a:spLocks/>
            </p:cNvSpPr>
            <p:nvPr/>
          </p:nvSpPr>
          <p:spPr bwMode="auto">
            <a:xfrm>
              <a:off x="1011" y="2015"/>
              <a:ext cx="23" cy="14"/>
            </a:xfrm>
            <a:custGeom>
              <a:avLst/>
              <a:gdLst>
                <a:gd name="T0" fmla="*/ 1 w 46"/>
                <a:gd name="T1" fmla="*/ 1 h 27"/>
                <a:gd name="T2" fmla="*/ 1 w 46"/>
                <a:gd name="T3" fmla="*/ 1 h 27"/>
                <a:gd name="T4" fmla="*/ 1 w 46"/>
                <a:gd name="T5" fmla="*/ 0 h 27"/>
                <a:gd name="T6" fmla="*/ 0 w 46"/>
                <a:gd name="T7" fmla="*/ 1 h 27"/>
                <a:gd name="T8" fmla="*/ 1 w 46"/>
                <a:gd name="T9" fmla="*/ 1 h 27"/>
                <a:gd name="T10" fmla="*/ 1 w 46"/>
                <a:gd name="T11" fmla="*/ 1 h 27"/>
                <a:gd name="T12" fmla="*/ 1 w 46"/>
                <a:gd name="T13" fmla="*/ 1 h 27"/>
                <a:gd name="T14" fmla="*/ 1 w 46"/>
                <a:gd name="T15" fmla="*/ 1 h 27"/>
                <a:gd name="T16" fmla="*/ 1 w 46"/>
                <a:gd name="T17" fmla="*/ 1 h 27"/>
                <a:gd name="T18" fmla="*/ 1 w 46"/>
                <a:gd name="T19" fmla="*/ 1 h 27"/>
                <a:gd name="T20" fmla="*/ 1 w 46"/>
                <a:gd name="T21" fmla="*/ 1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27">
                  <a:moveTo>
                    <a:pt x="41" y="14"/>
                  </a:moveTo>
                  <a:lnTo>
                    <a:pt x="41" y="14"/>
                  </a:lnTo>
                  <a:lnTo>
                    <a:pt x="4" y="0"/>
                  </a:lnTo>
                  <a:lnTo>
                    <a:pt x="0" y="14"/>
                  </a:lnTo>
                  <a:lnTo>
                    <a:pt x="37" y="27"/>
                  </a:lnTo>
                  <a:lnTo>
                    <a:pt x="42" y="26"/>
                  </a:lnTo>
                  <a:lnTo>
                    <a:pt x="46" y="22"/>
                  </a:lnTo>
                  <a:lnTo>
                    <a:pt x="46" y="17"/>
                  </a:lnTo>
                  <a:lnTo>
                    <a:pt x="4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08" name="Freeform 1479">
              <a:extLst>
                <a:ext uri="{FF2B5EF4-FFF2-40B4-BE49-F238E27FC236}">
                  <a16:creationId xmlns:a16="http://schemas.microsoft.com/office/drawing/2014/main" id="{402063D9-2E22-4667-86A4-D0312028BD4B}"/>
                </a:ext>
              </a:extLst>
            </p:cNvPr>
            <p:cNvSpPr>
              <a:spLocks/>
            </p:cNvSpPr>
            <p:nvPr/>
          </p:nvSpPr>
          <p:spPr bwMode="auto">
            <a:xfrm>
              <a:off x="1030" y="2022"/>
              <a:ext cx="25" cy="16"/>
            </a:xfrm>
            <a:custGeom>
              <a:avLst/>
              <a:gdLst>
                <a:gd name="T0" fmla="*/ 1 w 50"/>
                <a:gd name="T1" fmla="*/ 1 h 32"/>
                <a:gd name="T2" fmla="*/ 1 w 50"/>
                <a:gd name="T3" fmla="*/ 1 h 32"/>
                <a:gd name="T4" fmla="*/ 1 w 50"/>
                <a:gd name="T5" fmla="*/ 0 h 32"/>
                <a:gd name="T6" fmla="*/ 0 w 50"/>
                <a:gd name="T7" fmla="*/ 1 h 32"/>
                <a:gd name="T8" fmla="*/ 1 w 50"/>
                <a:gd name="T9" fmla="*/ 1 h 32"/>
                <a:gd name="T10" fmla="*/ 1 w 50"/>
                <a:gd name="T11" fmla="*/ 1 h 32"/>
                <a:gd name="T12" fmla="*/ 1 w 50"/>
                <a:gd name="T13" fmla="*/ 1 h 32"/>
                <a:gd name="T14" fmla="*/ 1 w 50"/>
                <a:gd name="T15" fmla="*/ 1 h 32"/>
                <a:gd name="T16" fmla="*/ 1 w 50"/>
                <a:gd name="T17" fmla="*/ 1 h 32"/>
                <a:gd name="T18" fmla="*/ 1 w 50"/>
                <a:gd name="T19" fmla="*/ 1 h 32"/>
                <a:gd name="T20" fmla="*/ 1 w 50"/>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32">
                  <a:moveTo>
                    <a:pt x="46" y="18"/>
                  </a:moveTo>
                  <a:lnTo>
                    <a:pt x="46" y="18"/>
                  </a:lnTo>
                  <a:lnTo>
                    <a:pt x="4" y="0"/>
                  </a:lnTo>
                  <a:lnTo>
                    <a:pt x="0" y="13"/>
                  </a:lnTo>
                  <a:lnTo>
                    <a:pt x="41" y="32"/>
                  </a:lnTo>
                  <a:lnTo>
                    <a:pt x="47" y="31"/>
                  </a:lnTo>
                  <a:lnTo>
                    <a:pt x="50" y="26"/>
                  </a:lnTo>
                  <a:lnTo>
                    <a:pt x="50" y="22"/>
                  </a:lnTo>
                  <a:lnTo>
                    <a:pt x="4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09" name="Freeform 1480">
              <a:extLst>
                <a:ext uri="{FF2B5EF4-FFF2-40B4-BE49-F238E27FC236}">
                  <a16:creationId xmlns:a16="http://schemas.microsoft.com/office/drawing/2014/main" id="{CC9BCBAE-3A33-4383-A1A7-C85AAF8AD1F7}"/>
                </a:ext>
              </a:extLst>
            </p:cNvPr>
            <p:cNvSpPr>
              <a:spLocks/>
            </p:cNvSpPr>
            <p:nvPr/>
          </p:nvSpPr>
          <p:spPr bwMode="auto">
            <a:xfrm>
              <a:off x="1051" y="2032"/>
              <a:ext cx="26" cy="17"/>
            </a:xfrm>
            <a:custGeom>
              <a:avLst/>
              <a:gdLst>
                <a:gd name="T0" fmla="*/ 0 w 53"/>
                <a:gd name="T1" fmla="*/ 0 h 35"/>
                <a:gd name="T2" fmla="*/ 0 w 53"/>
                <a:gd name="T3" fmla="*/ 0 h 35"/>
                <a:gd name="T4" fmla="*/ 0 w 53"/>
                <a:gd name="T5" fmla="*/ 0 h 35"/>
                <a:gd name="T6" fmla="*/ 0 w 53"/>
                <a:gd name="T7" fmla="*/ 0 h 35"/>
                <a:gd name="T8" fmla="*/ 0 w 53"/>
                <a:gd name="T9" fmla="*/ 0 h 35"/>
                <a:gd name="T10" fmla="*/ 0 w 53"/>
                <a:gd name="T11" fmla="*/ 0 h 35"/>
                <a:gd name="T12" fmla="*/ 0 w 53"/>
                <a:gd name="T13" fmla="*/ 0 h 35"/>
                <a:gd name="T14" fmla="*/ 0 w 53"/>
                <a:gd name="T15" fmla="*/ 0 h 35"/>
                <a:gd name="T16" fmla="*/ 0 w 53"/>
                <a:gd name="T17" fmla="*/ 0 h 35"/>
                <a:gd name="T18" fmla="*/ 0 w 53"/>
                <a:gd name="T19" fmla="*/ 0 h 35"/>
                <a:gd name="T20" fmla="*/ 0 w 53"/>
                <a:gd name="T21" fmla="*/ 0 h 35"/>
                <a:gd name="T22" fmla="*/ 0 w 5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35">
                  <a:moveTo>
                    <a:pt x="50" y="21"/>
                  </a:moveTo>
                  <a:lnTo>
                    <a:pt x="48" y="21"/>
                  </a:lnTo>
                  <a:lnTo>
                    <a:pt x="5" y="0"/>
                  </a:lnTo>
                  <a:lnTo>
                    <a:pt x="0" y="14"/>
                  </a:lnTo>
                  <a:lnTo>
                    <a:pt x="44" y="35"/>
                  </a:lnTo>
                  <a:lnTo>
                    <a:pt x="43" y="35"/>
                  </a:lnTo>
                  <a:lnTo>
                    <a:pt x="44" y="35"/>
                  </a:lnTo>
                  <a:lnTo>
                    <a:pt x="50" y="33"/>
                  </a:lnTo>
                  <a:lnTo>
                    <a:pt x="53" y="29"/>
                  </a:lnTo>
                  <a:lnTo>
                    <a:pt x="53" y="24"/>
                  </a:lnTo>
                  <a:lnTo>
                    <a:pt x="48" y="21"/>
                  </a:lnTo>
                  <a:lnTo>
                    <a:pt x="5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0" name="Freeform 1481">
              <a:extLst>
                <a:ext uri="{FF2B5EF4-FFF2-40B4-BE49-F238E27FC236}">
                  <a16:creationId xmlns:a16="http://schemas.microsoft.com/office/drawing/2014/main" id="{5B12D531-2ECE-4519-B723-0593C59785F8}"/>
                </a:ext>
              </a:extLst>
            </p:cNvPr>
            <p:cNvSpPr>
              <a:spLocks/>
            </p:cNvSpPr>
            <p:nvPr/>
          </p:nvSpPr>
          <p:spPr bwMode="auto">
            <a:xfrm>
              <a:off x="1072" y="2042"/>
              <a:ext cx="14" cy="11"/>
            </a:xfrm>
            <a:custGeom>
              <a:avLst/>
              <a:gdLst>
                <a:gd name="T0" fmla="*/ 1 w 27"/>
                <a:gd name="T1" fmla="*/ 0 h 23"/>
                <a:gd name="T2" fmla="*/ 1 w 27"/>
                <a:gd name="T3" fmla="*/ 0 h 23"/>
                <a:gd name="T4" fmla="*/ 1 w 27"/>
                <a:gd name="T5" fmla="*/ 0 h 23"/>
                <a:gd name="T6" fmla="*/ 0 w 27"/>
                <a:gd name="T7" fmla="*/ 0 h 23"/>
                <a:gd name="T8" fmla="*/ 1 w 27"/>
                <a:gd name="T9" fmla="*/ 0 h 23"/>
                <a:gd name="T10" fmla="*/ 1 w 27"/>
                <a:gd name="T11" fmla="*/ 0 h 23"/>
                <a:gd name="T12" fmla="*/ 1 w 27"/>
                <a:gd name="T13" fmla="*/ 0 h 23"/>
                <a:gd name="T14" fmla="*/ 1 w 27"/>
                <a:gd name="T15" fmla="*/ 0 h 23"/>
                <a:gd name="T16" fmla="*/ 1 w 27"/>
                <a:gd name="T17" fmla="*/ 0 h 23"/>
                <a:gd name="T18" fmla="*/ 1 w 27"/>
                <a:gd name="T19" fmla="*/ 0 h 23"/>
                <a:gd name="T20" fmla="*/ 1 w 27"/>
                <a:gd name="T21" fmla="*/ 0 h 23"/>
                <a:gd name="T22" fmla="*/ 1 w 27"/>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3">
                  <a:moveTo>
                    <a:pt x="22" y="9"/>
                  </a:moveTo>
                  <a:lnTo>
                    <a:pt x="23" y="9"/>
                  </a:lnTo>
                  <a:lnTo>
                    <a:pt x="7" y="0"/>
                  </a:lnTo>
                  <a:lnTo>
                    <a:pt x="0" y="14"/>
                  </a:lnTo>
                  <a:lnTo>
                    <a:pt x="16" y="23"/>
                  </a:lnTo>
                  <a:lnTo>
                    <a:pt x="17" y="23"/>
                  </a:lnTo>
                  <a:lnTo>
                    <a:pt x="16" y="23"/>
                  </a:lnTo>
                  <a:lnTo>
                    <a:pt x="22" y="23"/>
                  </a:lnTo>
                  <a:lnTo>
                    <a:pt x="26" y="19"/>
                  </a:lnTo>
                  <a:lnTo>
                    <a:pt x="27" y="14"/>
                  </a:lnTo>
                  <a:lnTo>
                    <a:pt x="23" y="9"/>
                  </a:lnTo>
                  <a:lnTo>
                    <a:pt x="2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1" name="Freeform 1482">
              <a:extLst>
                <a:ext uri="{FF2B5EF4-FFF2-40B4-BE49-F238E27FC236}">
                  <a16:creationId xmlns:a16="http://schemas.microsoft.com/office/drawing/2014/main" id="{1C6577E9-2A96-415B-896A-3C86CB08CDE2}"/>
                </a:ext>
              </a:extLst>
            </p:cNvPr>
            <p:cNvSpPr>
              <a:spLocks/>
            </p:cNvSpPr>
            <p:nvPr/>
          </p:nvSpPr>
          <p:spPr bwMode="auto">
            <a:xfrm>
              <a:off x="1080" y="2047"/>
              <a:ext cx="20" cy="13"/>
            </a:xfrm>
            <a:custGeom>
              <a:avLst/>
              <a:gdLst>
                <a:gd name="T0" fmla="*/ 1 w 39"/>
                <a:gd name="T1" fmla="*/ 0 h 28"/>
                <a:gd name="T2" fmla="*/ 1 w 39"/>
                <a:gd name="T3" fmla="*/ 0 h 28"/>
                <a:gd name="T4" fmla="*/ 1 w 39"/>
                <a:gd name="T5" fmla="*/ 0 h 28"/>
                <a:gd name="T6" fmla="*/ 0 w 39"/>
                <a:gd name="T7" fmla="*/ 0 h 28"/>
                <a:gd name="T8" fmla="*/ 1 w 39"/>
                <a:gd name="T9" fmla="*/ 0 h 28"/>
                <a:gd name="T10" fmla="*/ 1 w 39"/>
                <a:gd name="T11" fmla="*/ 0 h 28"/>
                <a:gd name="T12" fmla="*/ 1 w 39"/>
                <a:gd name="T13" fmla="*/ 0 h 28"/>
                <a:gd name="T14" fmla="*/ 1 w 39"/>
                <a:gd name="T15" fmla="*/ 0 h 28"/>
                <a:gd name="T16" fmla="*/ 1 w 39"/>
                <a:gd name="T17" fmla="*/ 0 h 28"/>
                <a:gd name="T18" fmla="*/ 1 w 39"/>
                <a:gd name="T19" fmla="*/ 0 h 28"/>
                <a:gd name="T20" fmla="*/ 1 w 39"/>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28">
                  <a:moveTo>
                    <a:pt x="35" y="14"/>
                  </a:moveTo>
                  <a:lnTo>
                    <a:pt x="35" y="14"/>
                  </a:lnTo>
                  <a:lnTo>
                    <a:pt x="5" y="0"/>
                  </a:lnTo>
                  <a:lnTo>
                    <a:pt x="0" y="14"/>
                  </a:lnTo>
                  <a:lnTo>
                    <a:pt x="30" y="28"/>
                  </a:lnTo>
                  <a:lnTo>
                    <a:pt x="36" y="26"/>
                  </a:lnTo>
                  <a:lnTo>
                    <a:pt x="39" y="22"/>
                  </a:lnTo>
                  <a:lnTo>
                    <a:pt x="39" y="17"/>
                  </a:lnTo>
                  <a:lnTo>
                    <a:pt x="3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2" name="Freeform 1483">
              <a:extLst>
                <a:ext uri="{FF2B5EF4-FFF2-40B4-BE49-F238E27FC236}">
                  <a16:creationId xmlns:a16="http://schemas.microsoft.com/office/drawing/2014/main" id="{53C8F3F0-D6ED-4E08-9933-DAB1787359DD}"/>
                </a:ext>
              </a:extLst>
            </p:cNvPr>
            <p:cNvSpPr>
              <a:spLocks/>
            </p:cNvSpPr>
            <p:nvPr/>
          </p:nvSpPr>
          <p:spPr bwMode="auto">
            <a:xfrm>
              <a:off x="1095" y="2053"/>
              <a:ext cx="26" cy="17"/>
            </a:xfrm>
            <a:custGeom>
              <a:avLst/>
              <a:gdLst>
                <a:gd name="T0" fmla="*/ 1 w 51"/>
                <a:gd name="T1" fmla="*/ 1 h 32"/>
                <a:gd name="T2" fmla="*/ 1 w 51"/>
                <a:gd name="T3" fmla="*/ 1 h 32"/>
                <a:gd name="T4" fmla="*/ 1 w 51"/>
                <a:gd name="T5" fmla="*/ 0 h 32"/>
                <a:gd name="T6" fmla="*/ 0 w 51"/>
                <a:gd name="T7" fmla="*/ 1 h 32"/>
                <a:gd name="T8" fmla="*/ 1 w 51"/>
                <a:gd name="T9" fmla="*/ 1 h 32"/>
                <a:gd name="T10" fmla="*/ 1 w 51"/>
                <a:gd name="T11" fmla="*/ 1 h 32"/>
                <a:gd name="T12" fmla="*/ 1 w 51"/>
                <a:gd name="T13" fmla="*/ 1 h 32"/>
                <a:gd name="T14" fmla="*/ 1 w 51"/>
                <a:gd name="T15" fmla="*/ 1 h 32"/>
                <a:gd name="T16" fmla="*/ 1 w 51"/>
                <a:gd name="T17" fmla="*/ 1 h 32"/>
                <a:gd name="T18" fmla="*/ 1 w 51"/>
                <a:gd name="T19" fmla="*/ 1 h 32"/>
                <a:gd name="T20" fmla="*/ 1 w 51"/>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32">
                  <a:moveTo>
                    <a:pt x="46" y="18"/>
                  </a:moveTo>
                  <a:lnTo>
                    <a:pt x="46" y="18"/>
                  </a:lnTo>
                  <a:lnTo>
                    <a:pt x="5" y="0"/>
                  </a:lnTo>
                  <a:lnTo>
                    <a:pt x="0" y="14"/>
                  </a:lnTo>
                  <a:lnTo>
                    <a:pt x="41" y="32"/>
                  </a:lnTo>
                  <a:lnTo>
                    <a:pt x="47" y="31"/>
                  </a:lnTo>
                  <a:lnTo>
                    <a:pt x="51" y="26"/>
                  </a:lnTo>
                  <a:lnTo>
                    <a:pt x="51" y="22"/>
                  </a:lnTo>
                  <a:lnTo>
                    <a:pt x="4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3" name="Freeform 1484">
              <a:extLst>
                <a:ext uri="{FF2B5EF4-FFF2-40B4-BE49-F238E27FC236}">
                  <a16:creationId xmlns:a16="http://schemas.microsoft.com/office/drawing/2014/main" id="{DD15C621-D3FA-4CF7-86D9-933DF5F80FDC}"/>
                </a:ext>
              </a:extLst>
            </p:cNvPr>
            <p:cNvSpPr>
              <a:spLocks/>
            </p:cNvSpPr>
            <p:nvPr/>
          </p:nvSpPr>
          <p:spPr bwMode="auto">
            <a:xfrm>
              <a:off x="1116" y="2063"/>
              <a:ext cx="30" cy="18"/>
            </a:xfrm>
            <a:custGeom>
              <a:avLst/>
              <a:gdLst>
                <a:gd name="T0" fmla="*/ 1 w 60"/>
                <a:gd name="T1" fmla="*/ 0 h 37"/>
                <a:gd name="T2" fmla="*/ 1 w 60"/>
                <a:gd name="T3" fmla="*/ 0 h 37"/>
                <a:gd name="T4" fmla="*/ 1 w 60"/>
                <a:gd name="T5" fmla="*/ 0 h 37"/>
                <a:gd name="T6" fmla="*/ 0 w 60"/>
                <a:gd name="T7" fmla="*/ 0 h 37"/>
                <a:gd name="T8" fmla="*/ 1 w 60"/>
                <a:gd name="T9" fmla="*/ 0 h 37"/>
                <a:gd name="T10" fmla="*/ 1 w 60"/>
                <a:gd name="T11" fmla="*/ 0 h 37"/>
                <a:gd name="T12" fmla="*/ 1 w 60"/>
                <a:gd name="T13" fmla="*/ 0 h 37"/>
                <a:gd name="T14" fmla="*/ 1 w 60"/>
                <a:gd name="T15" fmla="*/ 0 h 37"/>
                <a:gd name="T16" fmla="*/ 1 w 60"/>
                <a:gd name="T17" fmla="*/ 0 h 37"/>
                <a:gd name="T18" fmla="*/ 1 w 60"/>
                <a:gd name="T19" fmla="*/ 0 h 37"/>
                <a:gd name="T20" fmla="*/ 1 w 60"/>
                <a:gd name="T21" fmla="*/ 0 h 37"/>
                <a:gd name="T22" fmla="*/ 1 w 60"/>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37">
                  <a:moveTo>
                    <a:pt x="57" y="23"/>
                  </a:moveTo>
                  <a:lnTo>
                    <a:pt x="56" y="23"/>
                  </a:lnTo>
                  <a:lnTo>
                    <a:pt x="5" y="0"/>
                  </a:lnTo>
                  <a:lnTo>
                    <a:pt x="0" y="14"/>
                  </a:lnTo>
                  <a:lnTo>
                    <a:pt x="51" y="37"/>
                  </a:lnTo>
                  <a:lnTo>
                    <a:pt x="50" y="37"/>
                  </a:lnTo>
                  <a:lnTo>
                    <a:pt x="51" y="37"/>
                  </a:lnTo>
                  <a:lnTo>
                    <a:pt x="57" y="36"/>
                  </a:lnTo>
                  <a:lnTo>
                    <a:pt x="60" y="31"/>
                  </a:lnTo>
                  <a:lnTo>
                    <a:pt x="60" y="27"/>
                  </a:lnTo>
                  <a:lnTo>
                    <a:pt x="56" y="23"/>
                  </a:lnTo>
                  <a:lnTo>
                    <a:pt x="5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4" name="Freeform 1485">
              <a:extLst>
                <a:ext uri="{FF2B5EF4-FFF2-40B4-BE49-F238E27FC236}">
                  <a16:creationId xmlns:a16="http://schemas.microsoft.com/office/drawing/2014/main" id="{6FE67665-2A06-4830-8477-FA3E963BA6F0}"/>
                </a:ext>
              </a:extLst>
            </p:cNvPr>
            <p:cNvSpPr>
              <a:spLocks/>
            </p:cNvSpPr>
            <p:nvPr/>
          </p:nvSpPr>
          <p:spPr bwMode="auto">
            <a:xfrm>
              <a:off x="1141" y="2074"/>
              <a:ext cx="37" cy="22"/>
            </a:xfrm>
            <a:custGeom>
              <a:avLst/>
              <a:gdLst>
                <a:gd name="T0" fmla="*/ 1 w 74"/>
                <a:gd name="T1" fmla="*/ 1 h 44"/>
                <a:gd name="T2" fmla="*/ 1 w 74"/>
                <a:gd name="T3" fmla="*/ 1 h 44"/>
                <a:gd name="T4" fmla="*/ 1 w 74"/>
                <a:gd name="T5" fmla="*/ 0 h 44"/>
                <a:gd name="T6" fmla="*/ 0 w 74"/>
                <a:gd name="T7" fmla="*/ 1 h 44"/>
                <a:gd name="T8" fmla="*/ 1 w 74"/>
                <a:gd name="T9" fmla="*/ 1 h 44"/>
                <a:gd name="T10" fmla="*/ 1 w 74"/>
                <a:gd name="T11" fmla="*/ 1 h 44"/>
                <a:gd name="T12" fmla="*/ 1 w 74"/>
                <a:gd name="T13" fmla="*/ 1 h 44"/>
                <a:gd name="T14" fmla="*/ 1 w 74"/>
                <a:gd name="T15" fmla="*/ 1 h 44"/>
                <a:gd name="T16" fmla="*/ 1 w 74"/>
                <a:gd name="T17" fmla="*/ 1 h 44"/>
                <a:gd name="T18" fmla="*/ 1 w 74"/>
                <a:gd name="T19" fmla="*/ 1 h 44"/>
                <a:gd name="T20" fmla="*/ 1 w 74"/>
                <a:gd name="T21" fmla="*/ 1 h 44"/>
                <a:gd name="T22" fmla="*/ 1 w 74"/>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4" h="44">
                  <a:moveTo>
                    <a:pt x="68" y="30"/>
                  </a:moveTo>
                  <a:lnTo>
                    <a:pt x="69" y="30"/>
                  </a:lnTo>
                  <a:lnTo>
                    <a:pt x="7" y="0"/>
                  </a:lnTo>
                  <a:lnTo>
                    <a:pt x="0" y="14"/>
                  </a:lnTo>
                  <a:lnTo>
                    <a:pt x="62" y="44"/>
                  </a:lnTo>
                  <a:lnTo>
                    <a:pt x="63" y="44"/>
                  </a:lnTo>
                  <a:lnTo>
                    <a:pt x="62" y="44"/>
                  </a:lnTo>
                  <a:lnTo>
                    <a:pt x="68" y="44"/>
                  </a:lnTo>
                  <a:lnTo>
                    <a:pt x="73" y="41"/>
                  </a:lnTo>
                  <a:lnTo>
                    <a:pt x="74" y="35"/>
                  </a:lnTo>
                  <a:lnTo>
                    <a:pt x="69" y="30"/>
                  </a:lnTo>
                  <a:lnTo>
                    <a:pt x="68"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5" name="Freeform 1486">
              <a:extLst>
                <a:ext uri="{FF2B5EF4-FFF2-40B4-BE49-F238E27FC236}">
                  <a16:creationId xmlns:a16="http://schemas.microsoft.com/office/drawing/2014/main" id="{7B9351A8-5B1A-4943-8E8B-9026683D9883}"/>
                </a:ext>
              </a:extLst>
            </p:cNvPr>
            <p:cNvSpPr>
              <a:spLocks/>
            </p:cNvSpPr>
            <p:nvPr/>
          </p:nvSpPr>
          <p:spPr bwMode="auto">
            <a:xfrm>
              <a:off x="1173" y="2089"/>
              <a:ext cx="41" cy="22"/>
            </a:xfrm>
            <a:custGeom>
              <a:avLst/>
              <a:gdLst>
                <a:gd name="T0" fmla="*/ 0 w 83"/>
                <a:gd name="T1" fmla="*/ 1 h 44"/>
                <a:gd name="T2" fmla="*/ 0 w 83"/>
                <a:gd name="T3" fmla="*/ 1 h 44"/>
                <a:gd name="T4" fmla="*/ 0 w 83"/>
                <a:gd name="T5" fmla="*/ 0 h 44"/>
                <a:gd name="T6" fmla="*/ 0 w 83"/>
                <a:gd name="T7" fmla="*/ 1 h 44"/>
                <a:gd name="T8" fmla="*/ 0 w 83"/>
                <a:gd name="T9" fmla="*/ 1 h 44"/>
                <a:gd name="T10" fmla="*/ 0 w 83"/>
                <a:gd name="T11" fmla="*/ 1 h 44"/>
                <a:gd name="T12" fmla="*/ 0 w 83"/>
                <a:gd name="T13" fmla="*/ 1 h 44"/>
                <a:gd name="T14" fmla="*/ 0 w 83"/>
                <a:gd name="T15" fmla="*/ 1 h 44"/>
                <a:gd name="T16" fmla="*/ 0 w 83"/>
                <a:gd name="T17" fmla="*/ 1 h 44"/>
                <a:gd name="T18" fmla="*/ 0 w 83"/>
                <a:gd name="T19" fmla="*/ 1 h 44"/>
                <a:gd name="T20" fmla="*/ 0 w 83"/>
                <a:gd name="T21" fmla="*/ 1 h 44"/>
                <a:gd name="T22" fmla="*/ 0 w 83"/>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44">
                  <a:moveTo>
                    <a:pt x="80" y="30"/>
                  </a:moveTo>
                  <a:lnTo>
                    <a:pt x="79" y="30"/>
                  </a:lnTo>
                  <a:lnTo>
                    <a:pt x="5" y="0"/>
                  </a:lnTo>
                  <a:lnTo>
                    <a:pt x="0" y="14"/>
                  </a:lnTo>
                  <a:lnTo>
                    <a:pt x="74" y="44"/>
                  </a:lnTo>
                  <a:lnTo>
                    <a:pt x="73" y="44"/>
                  </a:lnTo>
                  <a:lnTo>
                    <a:pt x="74" y="44"/>
                  </a:lnTo>
                  <a:lnTo>
                    <a:pt x="80" y="43"/>
                  </a:lnTo>
                  <a:lnTo>
                    <a:pt x="83" y="38"/>
                  </a:lnTo>
                  <a:lnTo>
                    <a:pt x="83" y="34"/>
                  </a:lnTo>
                  <a:lnTo>
                    <a:pt x="79"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6" name="Freeform 1487">
              <a:extLst>
                <a:ext uri="{FF2B5EF4-FFF2-40B4-BE49-F238E27FC236}">
                  <a16:creationId xmlns:a16="http://schemas.microsoft.com/office/drawing/2014/main" id="{E6B28DE1-3C19-440E-9524-FCA805D5289A}"/>
                </a:ext>
              </a:extLst>
            </p:cNvPr>
            <p:cNvSpPr>
              <a:spLocks/>
            </p:cNvSpPr>
            <p:nvPr/>
          </p:nvSpPr>
          <p:spPr bwMode="auto">
            <a:xfrm>
              <a:off x="1209" y="2104"/>
              <a:ext cx="46" cy="27"/>
            </a:xfrm>
            <a:custGeom>
              <a:avLst/>
              <a:gdLst>
                <a:gd name="T0" fmla="*/ 1 w 92"/>
                <a:gd name="T1" fmla="*/ 1 h 53"/>
                <a:gd name="T2" fmla="*/ 1 w 92"/>
                <a:gd name="T3" fmla="*/ 1 h 53"/>
                <a:gd name="T4" fmla="*/ 1 w 92"/>
                <a:gd name="T5" fmla="*/ 0 h 53"/>
                <a:gd name="T6" fmla="*/ 0 w 92"/>
                <a:gd name="T7" fmla="*/ 1 h 53"/>
                <a:gd name="T8" fmla="*/ 1 w 92"/>
                <a:gd name="T9" fmla="*/ 1 h 53"/>
                <a:gd name="T10" fmla="*/ 1 w 92"/>
                <a:gd name="T11" fmla="*/ 1 h 53"/>
                <a:gd name="T12" fmla="*/ 1 w 92"/>
                <a:gd name="T13" fmla="*/ 1 h 53"/>
                <a:gd name="T14" fmla="*/ 1 w 92"/>
                <a:gd name="T15" fmla="*/ 1 h 53"/>
                <a:gd name="T16" fmla="*/ 1 w 92"/>
                <a:gd name="T17" fmla="*/ 1 h 53"/>
                <a:gd name="T18" fmla="*/ 1 w 92"/>
                <a:gd name="T19" fmla="*/ 1 h 53"/>
                <a:gd name="T20" fmla="*/ 1 w 92"/>
                <a:gd name="T21" fmla="*/ 1 h 53"/>
                <a:gd name="T22" fmla="*/ 1 w 92"/>
                <a:gd name="T23" fmla="*/ 1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2" h="53">
                  <a:moveTo>
                    <a:pt x="86" y="39"/>
                  </a:moveTo>
                  <a:lnTo>
                    <a:pt x="87" y="39"/>
                  </a:lnTo>
                  <a:lnTo>
                    <a:pt x="7" y="0"/>
                  </a:lnTo>
                  <a:lnTo>
                    <a:pt x="0" y="14"/>
                  </a:lnTo>
                  <a:lnTo>
                    <a:pt x="81" y="53"/>
                  </a:lnTo>
                  <a:lnTo>
                    <a:pt x="82" y="53"/>
                  </a:lnTo>
                  <a:lnTo>
                    <a:pt x="81" y="53"/>
                  </a:lnTo>
                  <a:lnTo>
                    <a:pt x="86" y="53"/>
                  </a:lnTo>
                  <a:lnTo>
                    <a:pt x="91" y="50"/>
                  </a:lnTo>
                  <a:lnTo>
                    <a:pt x="92" y="44"/>
                  </a:lnTo>
                  <a:lnTo>
                    <a:pt x="87" y="39"/>
                  </a:lnTo>
                  <a:lnTo>
                    <a:pt x="86"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7" name="Freeform 1488">
              <a:extLst>
                <a:ext uri="{FF2B5EF4-FFF2-40B4-BE49-F238E27FC236}">
                  <a16:creationId xmlns:a16="http://schemas.microsoft.com/office/drawing/2014/main" id="{6AAE9498-EDFB-499C-8B61-4B1D8FB2713A}"/>
                </a:ext>
              </a:extLst>
            </p:cNvPr>
            <p:cNvSpPr>
              <a:spLocks/>
            </p:cNvSpPr>
            <p:nvPr/>
          </p:nvSpPr>
          <p:spPr bwMode="auto">
            <a:xfrm>
              <a:off x="1250" y="2124"/>
              <a:ext cx="48" cy="25"/>
            </a:xfrm>
            <a:custGeom>
              <a:avLst/>
              <a:gdLst>
                <a:gd name="T0" fmla="*/ 1 w 96"/>
                <a:gd name="T1" fmla="*/ 0 h 51"/>
                <a:gd name="T2" fmla="*/ 1 w 96"/>
                <a:gd name="T3" fmla="*/ 0 h 51"/>
                <a:gd name="T4" fmla="*/ 1 w 96"/>
                <a:gd name="T5" fmla="*/ 0 h 51"/>
                <a:gd name="T6" fmla="*/ 0 w 96"/>
                <a:gd name="T7" fmla="*/ 0 h 51"/>
                <a:gd name="T8" fmla="*/ 1 w 96"/>
                <a:gd name="T9" fmla="*/ 0 h 51"/>
                <a:gd name="T10" fmla="*/ 1 w 96"/>
                <a:gd name="T11" fmla="*/ 0 h 51"/>
                <a:gd name="T12" fmla="*/ 1 w 96"/>
                <a:gd name="T13" fmla="*/ 0 h 51"/>
                <a:gd name="T14" fmla="*/ 1 w 96"/>
                <a:gd name="T15" fmla="*/ 0 h 51"/>
                <a:gd name="T16" fmla="*/ 1 w 96"/>
                <a:gd name="T17" fmla="*/ 0 h 51"/>
                <a:gd name="T18" fmla="*/ 1 w 96"/>
                <a:gd name="T19" fmla="*/ 0 h 51"/>
                <a:gd name="T20" fmla="*/ 1 w 96"/>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51">
                  <a:moveTo>
                    <a:pt x="92" y="37"/>
                  </a:moveTo>
                  <a:lnTo>
                    <a:pt x="92" y="37"/>
                  </a:lnTo>
                  <a:lnTo>
                    <a:pt x="4" y="0"/>
                  </a:lnTo>
                  <a:lnTo>
                    <a:pt x="0" y="14"/>
                  </a:lnTo>
                  <a:lnTo>
                    <a:pt x="87" y="51"/>
                  </a:lnTo>
                  <a:lnTo>
                    <a:pt x="93" y="50"/>
                  </a:lnTo>
                  <a:lnTo>
                    <a:pt x="96" y="45"/>
                  </a:lnTo>
                  <a:lnTo>
                    <a:pt x="96" y="41"/>
                  </a:lnTo>
                  <a:lnTo>
                    <a:pt x="9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8" name="Freeform 1489">
              <a:extLst>
                <a:ext uri="{FF2B5EF4-FFF2-40B4-BE49-F238E27FC236}">
                  <a16:creationId xmlns:a16="http://schemas.microsoft.com/office/drawing/2014/main" id="{0EC5EFB7-72A9-4DB7-8001-63FC923AB2C4}"/>
                </a:ext>
              </a:extLst>
            </p:cNvPr>
            <p:cNvSpPr>
              <a:spLocks/>
            </p:cNvSpPr>
            <p:nvPr/>
          </p:nvSpPr>
          <p:spPr bwMode="auto">
            <a:xfrm>
              <a:off x="1294" y="2142"/>
              <a:ext cx="51" cy="28"/>
            </a:xfrm>
            <a:custGeom>
              <a:avLst/>
              <a:gdLst>
                <a:gd name="T0" fmla="*/ 0 w 104"/>
                <a:gd name="T1" fmla="*/ 1 h 56"/>
                <a:gd name="T2" fmla="*/ 0 w 104"/>
                <a:gd name="T3" fmla="*/ 1 h 56"/>
                <a:gd name="T4" fmla="*/ 0 w 104"/>
                <a:gd name="T5" fmla="*/ 0 h 56"/>
                <a:gd name="T6" fmla="*/ 0 w 104"/>
                <a:gd name="T7" fmla="*/ 1 h 56"/>
                <a:gd name="T8" fmla="*/ 0 w 104"/>
                <a:gd name="T9" fmla="*/ 1 h 56"/>
                <a:gd name="T10" fmla="*/ 0 w 104"/>
                <a:gd name="T11" fmla="*/ 1 h 56"/>
                <a:gd name="T12" fmla="*/ 0 w 104"/>
                <a:gd name="T13" fmla="*/ 1 h 56"/>
                <a:gd name="T14" fmla="*/ 0 w 104"/>
                <a:gd name="T15" fmla="*/ 1 h 56"/>
                <a:gd name="T16" fmla="*/ 0 w 104"/>
                <a:gd name="T17" fmla="*/ 1 h 56"/>
                <a:gd name="T18" fmla="*/ 0 w 104"/>
                <a:gd name="T19" fmla="*/ 1 h 56"/>
                <a:gd name="T20" fmla="*/ 0 w 104"/>
                <a:gd name="T21" fmla="*/ 1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56">
                  <a:moveTo>
                    <a:pt x="99" y="42"/>
                  </a:moveTo>
                  <a:lnTo>
                    <a:pt x="99" y="42"/>
                  </a:lnTo>
                  <a:lnTo>
                    <a:pt x="5" y="0"/>
                  </a:lnTo>
                  <a:lnTo>
                    <a:pt x="0" y="14"/>
                  </a:lnTo>
                  <a:lnTo>
                    <a:pt x="95" y="56"/>
                  </a:lnTo>
                  <a:lnTo>
                    <a:pt x="101" y="54"/>
                  </a:lnTo>
                  <a:lnTo>
                    <a:pt x="104" y="50"/>
                  </a:lnTo>
                  <a:lnTo>
                    <a:pt x="104" y="45"/>
                  </a:lnTo>
                  <a:lnTo>
                    <a:pt x="99"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9" name="Freeform 1490">
              <a:extLst>
                <a:ext uri="{FF2B5EF4-FFF2-40B4-BE49-F238E27FC236}">
                  <a16:creationId xmlns:a16="http://schemas.microsoft.com/office/drawing/2014/main" id="{281A1399-836D-41A7-942C-B0260A318BF4}"/>
                </a:ext>
              </a:extLst>
            </p:cNvPr>
            <p:cNvSpPr>
              <a:spLocks/>
            </p:cNvSpPr>
            <p:nvPr/>
          </p:nvSpPr>
          <p:spPr bwMode="auto">
            <a:xfrm>
              <a:off x="1341" y="2163"/>
              <a:ext cx="55" cy="29"/>
            </a:xfrm>
            <a:custGeom>
              <a:avLst/>
              <a:gdLst>
                <a:gd name="T0" fmla="*/ 1 w 110"/>
                <a:gd name="T1" fmla="*/ 1 h 57"/>
                <a:gd name="T2" fmla="*/ 1 w 110"/>
                <a:gd name="T3" fmla="*/ 1 h 57"/>
                <a:gd name="T4" fmla="*/ 1 w 110"/>
                <a:gd name="T5" fmla="*/ 0 h 57"/>
                <a:gd name="T6" fmla="*/ 0 w 110"/>
                <a:gd name="T7" fmla="*/ 1 h 57"/>
                <a:gd name="T8" fmla="*/ 1 w 110"/>
                <a:gd name="T9" fmla="*/ 1 h 57"/>
                <a:gd name="T10" fmla="*/ 1 w 110"/>
                <a:gd name="T11" fmla="*/ 1 h 57"/>
                <a:gd name="T12" fmla="*/ 1 w 110"/>
                <a:gd name="T13" fmla="*/ 1 h 57"/>
                <a:gd name="T14" fmla="*/ 1 w 110"/>
                <a:gd name="T15" fmla="*/ 1 h 57"/>
                <a:gd name="T16" fmla="*/ 1 w 110"/>
                <a:gd name="T17" fmla="*/ 1 h 57"/>
                <a:gd name="T18" fmla="*/ 1 w 110"/>
                <a:gd name="T19" fmla="*/ 1 h 57"/>
                <a:gd name="T20" fmla="*/ 1 w 110"/>
                <a:gd name="T21" fmla="*/ 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 h="57">
                  <a:moveTo>
                    <a:pt x="106" y="43"/>
                  </a:moveTo>
                  <a:lnTo>
                    <a:pt x="106" y="43"/>
                  </a:lnTo>
                  <a:lnTo>
                    <a:pt x="4" y="0"/>
                  </a:lnTo>
                  <a:lnTo>
                    <a:pt x="0" y="14"/>
                  </a:lnTo>
                  <a:lnTo>
                    <a:pt x="101" y="57"/>
                  </a:lnTo>
                  <a:lnTo>
                    <a:pt x="107" y="56"/>
                  </a:lnTo>
                  <a:lnTo>
                    <a:pt x="110" y="52"/>
                  </a:lnTo>
                  <a:lnTo>
                    <a:pt x="110" y="47"/>
                  </a:lnTo>
                  <a:lnTo>
                    <a:pt x="10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20" name="Freeform 1491">
              <a:extLst>
                <a:ext uri="{FF2B5EF4-FFF2-40B4-BE49-F238E27FC236}">
                  <a16:creationId xmlns:a16="http://schemas.microsoft.com/office/drawing/2014/main" id="{86EB6936-9357-4469-9BB5-46C9B84F7B3A}"/>
                </a:ext>
              </a:extLst>
            </p:cNvPr>
            <p:cNvSpPr>
              <a:spLocks/>
            </p:cNvSpPr>
            <p:nvPr/>
          </p:nvSpPr>
          <p:spPr bwMode="auto">
            <a:xfrm>
              <a:off x="1392" y="2185"/>
              <a:ext cx="57" cy="30"/>
            </a:xfrm>
            <a:custGeom>
              <a:avLst/>
              <a:gdLst>
                <a:gd name="T0" fmla="*/ 0 w 115"/>
                <a:gd name="T1" fmla="*/ 1 h 60"/>
                <a:gd name="T2" fmla="*/ 0 w 115"/>
                <a:gd name="T3" fmla="*/ 1 h 60"/>
                <a:gd name="T4" fmla="*/ 0 w 115"/>
                <a:gd name="T5" fmla="*/ 0 h 60"/>
                <a:gd name="T6" fmla="*/ 0 w 115"/>
                <a:gd name="T7" fmla="*/ 1 h 60"/>
                <a:gd name="T8" fmla="*/ 0 w 115"/>
                <a:gd name="T9" fmla="*/ 1 h 60"/>
                <a:gd name="T10" fmla="*/ 0 w 115"/>
                <a:gd name="T11" fmla="*/ 1 h 60"/>
                <a:gd name="T12" fmla="*/ 0 w 115"/>
                <a:gd name="T13" fmla="*/ 1 h 60"/>
                <a:gd name="T14" fmla="*/ 0 w 115"/>
                <a:gd name="T15" fmla="*/ 1 h 60"/>
                <a:gd name="T16" fmla="*/ 0 w 115"/>
                <a:gd name="T17" fmla="*/ 1 h 60"/>
                <a:gd name="T18" fmla="*/ 0 w 115"/>
                <a:gd name="T19" fmla="*/ 1 h 60"/>
                <a:gd name="T20" fmla="*/ 0 w 115"/>
                <a:gd name="T21" fmla="*/ 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60">
                  <a:moveTo>
                    <a:pt x="111" y="47"/>
                  </a:moveTo>
                  <a:lnTo>
                    <a:pt x="111" y="47"/>
                  </a:lnTo>
                  <a:lnTo>
                    <a:pt x="5" y="0"/>
                  </a:lnTo>
                  <a:lnTo>
                    <a:pt x="0" y="14"/>
                  </a:lnTo>
                  <a:lnTo>
                    <a:pt x="106" y="60"/>
                  </a:lnTo>
                  <a:lnTo>
                    <a:pt x="112" y="59"/>
                  </a:lnTo>
                  <a:lnTo>
                    <a:pt x="115" y="55"/>
                  </a:lnTo>
                  <a:lnTo>
                    <a:pt x="115" y="50"/>
                  </a:lnTo>
                  <a:lnTo>
                    <a:pt x="111"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21" name="Freeform 1492">
              <a:extLst>
                <a:ext uri="{FF2B5EF4-FFF2-40B4-BE49-F238E27FC236}">
                  <a16:creationId xmlns:a16="http://schemas.microsoft.com/office/drawing/2014/main" id="{25D0135A-CAC7-4F57-B17A-0BF39D92D0A2}"/>
                </a:ext>
              </a:extLst>
            </p:cNvPr>
            <p:cNvSpPr>
              <a:spLocks/>
            </p:cNvSpPr>
            <p:nvPr/>
          </p:nvSpPr>
          <p:spPr bwMode="auto">
            <a:xfrm>
              <a:off x="1445" y="2208"/>
              <a:ext cx="59" cy="31"/>
            </a:xfrm>
            <a:custGeom>
              <a:avLst/>
              <a:gdLst>
                <a:gd name="T0" fmla="*/ 0 w 120"/>
                <a:gd name="T1" fmla="*/ 1 h 62"/>
                <a:gd name="T2" fmla="*/ 0 w 120"/>
                <a:gd name="T3" fmla="*/ 1 h 62"/>
                <a:gd name="T4" fmla="*/ 0 w 120"/>
                <a:gd name="T5" fmla="*/ 0 h 62"/>
                <a:gd name="T6" fmla="*/ 0 w 120"/>
                <a:gd name="T7" fmla="*/ 1 h 62"/>
                <a:gd name="T8" fmla="*/ 0 w 120"/>
                <a:gd name="T9" fmla="*/ 1 h 62"/>
                <a:gd name="T10" fmla="*/ 0 w 120"/>
                <a:gd name="T11" fmla="*/ 1 h 62"/>
                <a:gd name="T12" fmla="*/ 0 w 120"/>
                <a:gd name="T13" fmla="*/ 1 h 62"/>
                <a:gd name="T14" fmla="*/ 0 w 120"/>
                <a:gd name="T15" fmla="*/ 1 h 62"/>
                <a:gd name="T16" fmla="*/ 0 w 120"/>
                <a:gd name="T17" fmla="*/ 1 h 62"/>
                <a:gd name="T18" fmla="*/ 0 w 120"/>
                <a:gd name="T19" fmla="*/ 1 h 62"/>
                <a:gd name="T20" fmla="*/ 0 w 120"/>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62">
                  <a:moveTo>
                    <a:pt x="115" y="48"/>
                  </a:moveTo>
                  <a:lnTo>
                    <a:pt x="115" y="48"/>
                  </a:lnTo>
                  <a:lnTo>
                    <a:pt x="5" y="0"/>
                  </a:lnTo>
                  <a:lnTo>
                    <a:pt x="0" y="13"/>
                  </a:lnTo>
                  <a:lnTo>
                    <a:pt x="111" y="62"/>
                  </a:lnTo>
                  <a:lnTo>
                    <a:pt x="117" y="61"/>
                  </a:lnTo>
                  <a:lnTo>
                    <a:pt x="120" y="56"/>
                  </a:lnTo>
                  <a:lnTo>
                    <a:pt x="120" y="51"/>
                  </a:lnTo>
                  <a:lnTo>
                    <a:pt x="115"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22" name="Freeform 1493">
              <a:extLst>
                <a:ext uri="{FF2B5EF4-FFF2-40B4-BE49-F238E27FC236}">
                  <a16:creationId xmlns:a16="http://schemas.microsoft.com/office/drawing/2014/main" id="{7862178F-C9B2-49E5-A2E2-911A44E941FE}"/>
                </a:ext>
              </a:extLst>
            </p:cNvPr>
            <p:cNvSpPr>
              <a:spLocks/>
            </p:cNvSpPr>
            <p:nvPr/>
          </p:nvSpPr>
          <p:spPr bwMode="auto">
            <a:xfrm>
              <a:off x="1500" y="2232"/>
              <a:ext cx="63" cy="31"/>
            </a:xfrm>
            <a:custGeom>
              <a:avLst/>
              <a:gdLst>
                <a:gd name="T0" fmla="*/ 1 w 126"/>
                <a:gd name="T1" fmla="*/ 1 h 62"/>
                <a:gd name="T2" fmla="*/ 1 w 126"/>
                <a:gd name="T3" fmla="*/ 1 h 62"/>
                <a:gd name="T4" fmla="*/ 1 w 126"/>
                <a:gd name="T5" fmla="*/ 0 h 62"/>
                <a:gd name="T6" fmla="*/ 0 w 126"/>
                <a:gd name="T7" fmla="*/ 1 h 62"/>
                <a:gd name="T8" fmla="*/ 1 w 126"/>
                <a:gd name="T9" fmla="*/ 1 h 62"/>
                <a:gd name="T10" fmla="*/ 1 w 126"/>
                <a:gd name="T11" fmla="*/ 1 h 62"/>
                <a:gd name="T12" fmla="*/ 1 w 126"/>
                <a:gd name="T13" fmla="*/ 1 h 62"/>
                <a:gd name="T14" fmla="*/ 1 w 126"/>
                <a:gd name="T15" fmla="*/ 1 h 62"/>
                <a:gd name="T16" fmla="*/ 1 w 126"/>
                <a:gd name="T17" fmla="*/ 1 h 62"/>
                <a:gd name="T18" fmla="*/ 1 w 126"/>
                <a:gd name="T19" fmla="*/ 1 h 62"/>
                <a:gd name="T20" fmla="*/ 1 w 126"/>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62">
                  <a:moveTo>
                    <a:pt x="122" y="48"/>
                  </a:moveTo>
                  <a:lnTo>
                    <a:pt x="122" y="48"/>
                  </a:lnTo>
                  <a:lnTo>
                    <a:pt x="4" y="0"/>
                  </a:lnTo>
                  <a:lnTo>
                    <a:pt x="0" y="14"/>
                  </a:lnTo>
                  <a:lnTo>
                    <a:pt x="117" y="62"/>
                  </a:lnTo>
                  <a:lnTo>
                    <a:pt x="123" y="61"/>
                  </a:lnTo>
                  <a:lnTo>
                    <a:pt x="126" y="56"/>
                  </a:lnTo>
                  <a:lnTo>
                    <a:pt x="126" y="52"/>
                  </a:lnTo>
                  <a:lnTo>
                    <a:pt x="12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23" name="Freeform 1494">
              <a:extLst>
                <a:ext uri="{FF2B5EF4-FFF2-40B4-BE49-F238E27FC236}">
                  <a16:creationId xmlns:a16="http://schemas.microsoft.com/office/drawing/2014/main" id="{A311BC8A-374E-4707-9F1F-F42C069D2F3E}"/>
                </a:ext>
              </a:extLst>
            </p:cNvPr>
            <p:cNvSpPr>
              <a:spLocks/>
            </p:cNvSpPr>
            <p:nvPr/>
          </p:nvSpPr>
          <p:spPr bwMode="auto">
            <a:xfrm>
              <a:off x="1559" y="2256"/>
              <a:ext cx="62" cy="32"/>
            </a:xfrm>
            <a:custGeom>
              <a:avLst/>
              <a:gdLst>
                <a:gd name="T0" fmla="*/ 0 w 125"/>
                <a:gd name="T1" fmla="*/ 0 h 65"/>
                <a:gd name="T2" fmla="*/ 0 w 125"/>
                <a:gd name="T3" fmla="*/ 0 h 65"/>
                <a:gd name="T4" fmla="*/ 0 w 125"/>
                <a:gd name="T5" fmla="*/ 0 h 65"/>
                <a:gd name="T6" fmla="*/ 0 w 125"/>
                <a:gd name="T7" fmla="*/ 0 h 65"/>
                <a:gd name="T8" fmla="*/ 0 w 125"/>
                <a:gd name="T9" fmla="*/ 0 h 65"/>
                <a:gd name="T10" fmla="*/ 0 w 125"/>
                <a:gd name="T11" fmla="*/ 0 h 65"/>
                <a:gd name="T12" fmla="*/ 0 w 125"/>
                <a:gd name="T13" fmla="*/ 0 h 65"/>
                <a:gd name="T14" fmla="*/ 0 w 125"/>
                <a:gd name="T15" fmla="*/ 0 h 65"/>
                <a:gd name="T16" fmla="*/ 0 w 125"/>
                <a:gd name="T17" fmla="*/ 0 h 65"/>
                <a:gd name="T18" fmla="*/ 0 w 125"/>
                <a:gd name="T19" fmla="*/ 0 h 65"/>
                <a:gd name="T20" fmla="*/ 0 w 125"/>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5" h="65">
                  <a:moveTo>
                    <a:pt x="120" y="51"/>
                  </a:moveTo>
                  <a:lnTo>
                    <a:pt x="120" y="51"/>
                  </a:lnTo>
                  <a:lnTo>
                    <a:pt x="5" y="0"/>
                  </a:lnTo>
                  <a:lnTo>
                    <a:pt x="0" y="14"/>
                  </a:lnTo>
                  <a:lnTo>
                    <a:pt x="115" y="65"/>
                  </a:lnTo>
                  <a:lnTo>
                    <a:pt x="121" y="64"/>
                  </a:lnTo>
                  <a:lnTo>
                    <a:pt x="125" y="59"/>
                  </a:lnTo>
                  <a:lnTo>
                    <a:pt x="125" y="54"/>
                  </a:lnTo>
                  <a:lnTo>
                    <a:pt x="12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24" name="Freeform 1495">
              <a:extLst>
                <a:ext uri="{FF2B5EF4-FFF2-40B4-BE49-F238E27FC236}">
                  <a16:creationId xmlns:a16="http://schemas.microsoft.com/office/drawing/2014/main" id="{71E84EA8-39EC-4909-9B39-0734D5F832CF}"/>
                </a:ext>
              </a:extLst>
            </p:cNvPr>
            <p:cNvSpPr>
              <a:spLocks/>
            </p:cNvSpPr>
            <p:nvPr/>
          </p:nvSpPr>
          <p:spPr bwMode="auto">
            <a:xfrm>
              <a:off x="1616" y="2282"/>
              <a:ext cx="64" cy="32"/>
            </a:xfrm>
            <a:custGeom>
              <a:avLst/>
              <a:gdLst>
                <a:gd name="T0" fmla="*/ 1 w 127"/>
                <a:gd name="T1" fmla="*/ 0 h 65"/>
                <a:gd name="T2" fmla="*/ 1 w 127"/>
                <a:gd name="T3" fmla="*/ 0 h 65"/>
                <a:gd name="T4" fmla="*/ 1 w 127"/>
                <a:gd name="T5" fmla="*/ 0 h 65"/>
                <a:gd name="T6" fmla="*/ 0 w 127"/>
                <a:gd name="T7" fmla="*/ 0 h 65"/>
                <a:gd name="T8" fmla="*/ 1 w 127"/>
                <a:gd name="T9" fmla="*/ 0 h 65"/>
                <a:gd name="T10" fmla="*/ 1 w 127"/>
                <a:gd name="T11" fmla="*/ 0 h 65"/>
                <a:gd name="T12" fmla="*/ 1 w 127"/>
                <a:gd name="T13" fmla="*/ 0 h 65"/>
                <a:gd name="T14" fmla="*/ 1 w 127"/>
                <a:gd name="T15" fmla="*/ 0 h 65"/>
                <a:gd name="T16" fmla="*/ 1 w 127"/>
                <a:gd name="T17" fmla="*/ 0 h 65"/>
                <a:gd name="T18" fmla="*/ 1 w 127"/>
                <a:gd name="T19" fmla="*/ 0 h 65"/>
                <a:gd name="T20" fmla="*/ 1 w 127"/>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65">
                  <a:moveTo>
                    <a:pt x="123" y="51"/>
                  </a:moveTo>
                  <a:lnTo>
                    <a:pt x="123" y="51"/>
                  </a:lnTo>
                  <a:lnTo>
                    <a:pt x="5" y="0"/>
                  </a:lnTo>
                  <a:lnTo>
                    <a:pt x="0" y="14"/>
                  </a:lnTo>
                  <a:lnTo>
                    <a:pt x="118" y="65"/>
                  </a:lnTo>
                  <a:lnTo>
                    <a:pt x="124" y="63"/>
                  </a:lnTo>
                  <a:lnTo>
                    <a:pt x="127" y="59"/>
                  </a:lnTo>
                  <a:lnTo>
                    <a:pt x="127" y="54"/>
                  </a:lnTo>
                  <a:lnTo>
                    <a:pt x="123"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25" name="Freeform 1496">
              <a:extLst>
                <a:ext uri="{FF2B5EF4-FFF2-40B4-BE49-F238E27FC236}">
                  <a16:creationId xmlns:a16="http://schemas.microsoft.com/office/drawing/2014/main" id="{F20156ED-463F-4448-A1A9-EA3BB7671D5F}"/>
                </a:ext>
              </a:extLst>
            </p:cNvPr>
            <p:cNvSpPr>
              <a:spLocks/>
            </p:cNvSpPr>
            <p:nvPr/>
          </p:nvSpPr>
          <p:spPr bwMode="auto">
            <a:xfrm>
              <a:off x="1675" y="2307"/>
              <a:ext cx="65" cy="32"/>
            </a:xfrm>
            <a:custGeom>
              <a:avLst/>
              <a:gdLst>
                <a:gd name="T0" fmla="*/ 1 w 129"/>
                <a:gd name="T1" fmla="*/ 1 h 64"/>
                <a:gd name="T2" fmla="*/ 1 w 129"/>
                <a:gd name="T3" fmla="*/ 1 h 64"/>
                <a:gd name="T4" fmla="*/ 1 w 129"/>
                <a:gd name="T5" fmla="*/ 0 h 64"/>
                <a:gd name="T6" fmla="*/ 0 w 129"/>
                <a:gd name="T7" fmla="*/ 1 h 64"/>
                <a:gd name="T8" fmla="*/ 1 w 129"/>
                <a:gd name="T9" fmla="*/ 1 h 64"/>
                <a:gd name="T10" fmla="*/ 1 w 129"/>
                <a:gd name="T11" fmla="*/ 1 h 64"/>
                <a:gd name="T12" fmla="*/ 1 w 129"/>
                <a:gd name="T13" fmla="*/ 1 h 64"/>
                <a:gd name="T14" fmla="*/ 1 w 129"/>
                <a:gd name="T15" fmla="*/ 1 h 64"/>
                <a:gd name="T16" fmla="*/ 1 w 129"/>
                <a:gd name="T17" fmla="*/ 1 h 64"/>
                <a:gd name="T18" fmla="*/ 1 w 129"/>
                <a:gd name="T19" fmla="*/ 1 h 64"/>
                <a:gd name="T20" fmla="*/ 1 w 129"/>
                <a:gd name="T21" fmla="*/ 1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 h="64">
                  <a:moveTo>
                    <a:pt x="124" y="50"/>
                  </a:moveTo>
                  <a:lnTo>
                    <a:pt x="124" y="50"/>
                  </a:lnTo>
                  <a:lnTo>
                    <a:pt x="5" y="0"/>
                  </a:lnTo>
                  <a:lnTo>
                    <a:pt x="0" y="14"/>
                  </a:lnTo>
                  <a:lnTo>
                    <a:pt x="120" y="64"/>
                  </a:lnTo>
                  <a:lnTo>
                    <a:pt x="126" y="63"/>
                  </a:lnTo>
                  <a:lnTo>
                    <a:pt x="129" y="58"/>
                  </a:lnTo>
                  <a:lnTo>
                    <a:pt x="129" y="54"/>
                  </a:lnTo>
                  <a:lnTo>
                    <a:pt x="124"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26" name="Freeform 1497">
              <a:extLst>
                <a:ext uri="{FF2B5EF4-FFF2-40B4-BE49-F238E27FC236}">
                  <a16:creationId xmlns:a16="http://schemas.microsoft.com/office/drawing/2014/main" id="{70DC002E-FC78-40B7-856C-7EC53AEB93FD}"/>
                </a:ext>
              </a:extLst>
            </p:cNvPr>
            <p:cNvSpPr>
              <a:spLocks/>
            </p:cNvSpPr>
            <p:nvPr/>
          </p:nvSpPr>
          <p:spPr bwMode="auto">
            <a:xfrm>
              <a:off x="1735" y="2332"/>
              <a:ext cx="64" cy="32"/>
            </a:xfrm>
            <a:custGeom>
              <a:avLst/>
              <a:gdLst>
                <a:gd name="T0" fmla="*/ 0 w 129"/>
                <a:gd name="T1" fmla="*/ 0 h 65"/>
                <a:gd name="T2" fmla="*/ 0 w 129"/>
                <a:gd name="T3" fmla="*/ 0 h 65"/>
                <a:gd name="T4" fmla="*/ 0 w 129"/>
                <a:gd name="T5" fmla="*/ 0 h 65"/>
                <a:gd name="T6" fmla="*/ 0 w 129"/>
                <a:gd name="T7" fmla="*/ 0 h 65"/>
                <a:gd name="T8" fmla="*/ 0 w 129"/>
                <a:gd name="T9" fmla="*/ 0 h 65"/>
                <a:gd name="T10" fmla="*/ 0 w 129"/>
                <a:gd name="T11" fmla="*/ 0 h 65"/>
                <a:gd name="T12" fmla="*/ 0 w 129"/>
                <a:gd name="T13" fmla="*/ 0 h 65"/>
                <a:gd name="T14" fmla="*/ 0 w 129"/>
                <a:gd name="T15" fmla="*/ 0 h 65"/>
                <a:gd name="T16" fmla="*/ 0 w 129"/>
                <a:gd name="T17" fmla="*/ 0 h 65"/>
                <a:gd name="T18" fmla="*/ 0 w 129"/>
                <a:gd name="T19" fmla="*/ 0 h 65"/>
                <a:gd name="T20" fmla="*/ 0 w 129"/>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 h="65">
                  <a:moveTo>
                    <a:pt x="124" y="51"/>
                  </a:moveTo>
                  <a:lnTo>
                    <a:pt x="124" y="51"/>
                  </a:lnTo>
                  <a:lnTo>
                    <a:pt x="4" y="0"/>
                  </a:lnTo>
                  <a:lnTo>
                    <a:pt x="0" y="14"/>
                  </a:lnTo>
                  <a:lnTo>
                    <a:pt x="120" y="65"/>
                  </a:lnTo>
                  <a:lnTo>
                    <a:pt x="125" y="64"/>
                  </a:lnTo>
                  <a:lnTo>
                    <a:pt x="129" y="59"/>
                  </a:lnTo>
                  <a:lnTo>
                    <a:pt x="129" y="55"/>
                  </a:lnTo>
                  <a:lnTo>
                    <a:pt x="124"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27" name="Freeform 1498">
              <a:extLst>
                <a:ext uri="{FF2B5EF4-FFF2-40B4-BE49-F238E27FC236}">
                  <a16:creationId xmlns:a16="http://schemas.microsoft.com/office/drawing/2014/main" id="{92390F28-40C4-4467-819A-3C366E156E46}"/>
                </a:ext>
              </a:extLst>
            </p:cNvPr>
            <p:cNvSpPr>
              <a:spLocks/>
            </p:cNvSpPr>
            <p:nvPr/>
          </p:nvSpPr>
          <p:spPr bwMode="auto">
            <a:xfrm>
              <a:off x="1795" y="2358"/>
              <a:ext cx="63" cy="33"/>
            </a:xfrm>
            <a:custGeom>
              <a:avLst/>
              <a:gdLst>
                <a:gd name="T0" fmla="*/ 1 w 126"/>
                <a:gd name="T1" fmla="*/ 0 h 67"/>
                <a:gd name="T2" fmla="*/ 1 w 126"/>
                <a:gd name="T3" fmla="*/ 0 h 67"/>
                <a:gd name="T4" fmla="*/ 1 w 126"/>
                <a:gd name="T5" fmla="*/ 0 h 67"/>
                <a:gd name="T6" fmla="*/ 0 w 126"/>
                <a:gd name="T7" fmla="*/ 0 h 67"/>
                <a:gd name="T8" fmla="*/ 1 w 126"/>
                <a:gd name="T9" fmla="*/ 0 h 67"/>
                <a:gd name="T10" fmla="*/ 1 w 126"/>
                <a:gd name="T11" fmla="*/ 0 h 67"/>
                <a:gd name="T12" fmla="*/ 1 w 126"/>
                <a:gd name="T13" fmla="*/ 0 h 67"/>
                <a:gd name="T14" fmla="*/ 1 w 126"/>
                <a:gd name="T15" fmla="*/ 0 h 67"/>
                <a:gd name="T16" fmla="*/ 1 w 126"/>
                <a:gd name="T17" fmla="*/ 0 h 67"/>
                <a:gd name="T18" fmla="*/ 1 w 126"/>
                <a:gd name="T19" fmla="*/ 0 h 67"/>
                <a:gd name="T20" fmla="*/ 1 w 126"/>
                <a:gd name="T21" fmla="*/ 0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67">
                  <a:moveTo>
                    <a:pt x="122" y="53"/>
                  </a:moveTo>
                  <a:lnTo>
                    <a:pt x="122" y="53"/>
                  </a:lnTo>
                  <a:lnTo>
                    <a:pt x="4" y="0"/>
                  </a:lnTo>
                  <a:lnTo>
                    <a:pt x="0" y="14"/>
                  </a:lnTo>
                  <a:lnTo>
                    <a:pt x="117" y="67"/>
                  </a:lnTo>
                  <a:lnTo>
                    <a:pt x="123" y="66"/>
                  </a:lnTo>
                  <a:lnTo>
                    <a:pt x="126" y="61"/>
                  </a:lnTo>
                  <a:lnTo>
                    <a:pt x="126" y="57"/>
                  </a:lnTo>
                  <a:lnTo>
                    <a:pt x="122"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28" name="Freeform 1499">
              <a:extLst>
                <a:ext uri="{FF2B5EF4-FFF2-40B4-BE49-F238E27FC236}">
                  <a16:creationId xmlns:a16="http://schemas.microsoft.com/office/drawing/2014/main" id="{B851D6CB-FD5F-4BD1-895B-B608DA187A3F}"/>
                </a:ext>
              </a:extLst>
            </p:cNvPr>
            <p:cNvSpPr>
              <a:spLocks/>
            </p:cNvSpPr>
            <p:nvPr/>
          </p:nvSpPr>
          <p:spPr bwMode="auto">
            <a:xfrm>
              <a:off x="1854" y="2384"/>
              <a:ext cx="62" cy="32"/>
            </a:xfrm>
            <a:custGeom>
              <a:avLst/>
              <a:gdLst>
                <a:gd name="T0" fmla="*/ 0 w 125"/>
                <a:gd name="T1" fmla="*/ 0 h 65"/>
                <a:gd name="T2" fmla="*/ 0 w 125"/>
                <a:gd name="T3" fmla="*/ 0 h 65"/>
                <a:gd name="T4" fmla="*/ 0 w 125"/>
                <a:gd name="T5" fmla="*/ 0 h 65"/>
                <a:gd name="T6" fmla="*/ 0 w 125"/>
                <a:gd name="T7" fmla="*/ 0 h 65"/>
                <a:gd name="T8" fmla="*/ 0 w 125"/>
                <a:gd name="T9" fmla="*/ 0 h 65"/>
                <a:gd name="T10" fmla="*/ 0 w 125"/>
                <a:gd name="T11" fmla="*/ 0 h 65"/>
                <a:gd name="T12" fmla="*/ 0 w 125"/>
                <a:gd name="T13" fmla="*/ 0 h 65"/>
                <a:gd name="T14" fmla="*/ 0 w 125"/>
                <a:gd name="T15" fmla="*/ 0 h 65"/>
                <a:gd name="T16" fmla="*/ 0 w 125"/>
                <a:gd name="T17" fmla="*/ 0 h 65"/>
                <a:gd name="T18" fmla="*/ 0 w 125"/>
                <a:gd name="T19" fmla="*/ 0 h 65"/>
                <a:gd name="T20" fmla="*/ 0 w 125"/>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5" h="65">
                  <a:moveTo>
                    <a:pt x="120" y="51"/>
                  </a:moveTo>
                  <a:lnTo>
                    <a:pt x="120" y="51"/>
                  </a:lnTo>
                  <a:lnTo>
                    <a:pt x="5" y="0"/>
                  </a:lnTo>
                  <a:lnTo>
                    <a:pt x="0" y="14"/>
                  </a:lnTo>
                  <a:lnTo>
                    <a:pt x="115" y="65"/>
                  </a:lnTo>
                  <a:lnTo>
                    <a:pt x="121" y="63"/>
                  </a:lnTo>
                  <a:lnTo>
                    <a:pt x="125" y="59"/>
                  </a:lnTo>
                  <a:lnTo>
                    <a:pt x="125" y="54"/>
                  </a:lnTo>
                  <a:lnTo>
                    <a:pt x="12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29" name="Freeform 1500">
              <a:extLst>
                <a:ext uri="{FF2B5EF4-FFF2-40B4-BE49-F238E27FC236}">
                  <a16:creationId xmlns:a16="http://schemas.microsoft.com/office/drawing/2014/main" id="{FF788414-80CB-410F-B415-5DB239E5AE54}"/>
                </a:ext>
              </a:extLst>
            </p:cNvPr>
            <p:cNvSpPr>
              <a:spLocks/>
            </p:cNvSpPr>
            <p:nvPr/>
          </p:nvSpPr>
          <p:spPr bwMode="auto">
            <a:xfrm>
              <a:off x="1911" y="2409"/>
              <a:ext cx="62" cy="31"/>
            </a:xfrm>
            <a:custGeom>
              <a:avLst/>
              <a:gdLst>
                <a:gd name="T0" fmla="*/ 0 w 125"/>
                <a:gd name="T1" fmla="*/ 1 h 62"/>
                <a:gd name="T2" fmla="*/ 0 w 125"/>
                <a:gd name="T3" fmla="*/ 1 h 62"/>
                <a:gd name="T4" fmla="*/ 0 w 125"/>
                <a:gd name="T5" fmla="*/ 0 h 62"/>
                <a:gd name="T6" fmla="*/ 0 w 125"/>
                <a:gd name="T7" fmla="*/ 1 h 62"/>
                <a:gd name="T8" fmla="*/ 0 w 125"/>
                <a:gd name="T9" fmla="*/ 1 h 62"/>
                <a:gd name="T10" fmla="*/ 0 w 125"/>
                <a:gd name="T11" fmla="*/ 1 h 62"/>
                <a:gd name="T12" fmla="*/ 0 w 125"/>
                <a:gd name="T13" fmla="*/ 1 h 62"/>
                <a:gd name="T14" fmla="*/ 0 w 125"/>
                <a:gd name="T15" fmla="*/ 1 h 62"/>
                <a:gd name="T16" fmla="*/ 0 w 125"/>
                <a:gd name="T17" fmla="*/ 1 h 62"/>
                <a:gd name="T18" fmla="*/ 0 w 125"/>
                <a:gd name="T19" fmla="*/ 1 h 62"/>
                <a:gd name="T20" fmla="*/ 0 w 125"/>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5" h="62">
                  <a:moveTo>
                    <a:pt x="120" y="48"/>
                  </a:moveTo>
                  <a:lnTo>
                    <a:pt x="120" y="48"/>
                  </a:lnTo>
                  <a:lnTo>
                    <a:pt x="5" y="0"/>
                  </a:lnTo>
                  <a:lnTo>
                    <a:pt x="0" y="14"/>
                  </a:lnTo>
                  <a:lnTo>
                    <a:pt x="116" y="62"/>
                  </a:lnTo>
                  <a:lnTo>
                    <a:pt x="121" y="61"/>
                  </a:lnTo>
                  <a:lnTo>
                    <a:pt x="125" y="56"/>
                  </a:lnTo>
                  <a:lnTo>
                    <a:pt x="125" y="52"/>
                  </a:lnTo>
                  <a:lnTo>
                    <a:pt x="12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0" name="Freeform 1501">
              <a:extLst>
                <a:ext uri="{FF2B5EF4-FFF2-40B4-BE49-F238E27FC236}">
                  <a16:creationId xmlns:a16="http://schemas.microsoft.com/office/drawing/2014/main" id="{8A7CA07B-FF0D-4F85-88EE-2C7502738CC4}"/>
                </a:ext>
              </a:extLst>
            </p:cNvPr>
            <p:cNvSpPr>
              <a:spLocks/>
            </p:cNvSpPr>
            <p:nvPr/>
          </p:nvSpPr>
          <p:spPr bwMode="auto">
            <a:xfrm>
              <a:off x="1969" y="2434"/>
              <a:ext cx="59" cy="30"/>
            </a:xfrm>
            <a:custGeom>
              <a:avLst/>
              <a:gdLst>
                <a:gd name="T0" fmla="*/ 1 w 117"/>
                <a:gd name="T1" fmla="*/ 1 h 60"/>
                <a:gd name="T2" fmla="*/ 1 w 117"/>
                <a:gd name="T3" fmla="*/ 1 h 60"/>
                <a:gd name="T4" fmla="*/ 1 w 117"/>
                <a:gd name="T5" fmla="*/ 0 h 60"/>
                <a:gd name="T6" fmla="*/ 0 w 117"/>
                <a:gd name="T7" fmla="*/ 1 h 60"/>
                <a:gd name="T8" fmla="*/ 1 w 117"/>
                <a:gd name="T9" fmla="*/ 1 h 60"/>
                <a:gd name="T10" fmla="*/ 1 w 117"/>
                <a:gd name="T11" fmla="*/ 1 h 60"/>
                <a:gd name="T12" fmla="*/ 1 w 117"/>
                <a:gd name="T13" fmla="*/ 1 h 60"/>
                <a:gd name="T14" fmla="*/ 1 w 117"/>
                <a:gd name="T15" fmla="*/ 1 h 60"/>
                <a:gd name="T16" fmla="*/ 1 w 117"/>
                <a:gd name="T17" fmla="*/ 1 h 60"/>
                <a:gd name="T18" fmla="*/ 1 w 117"/>
                <a:gd name="T19" fmla="*/ 1 h 60"/>
                <a:gd name="T20" fmla="*/ 1 w 117"/>
                <a:gd name="T21" fmla="*/ 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 h="60">
                  <a:moveTo>
                    <a:pt x="113" y="46"/>
                  </a:moveTo>
                  <a:lnTo>
                    <a:pt x="113" y="46"/>
                  </a:lnTo>
                  <a:lnTo>
                    <a:pt x="4" y="0"/>
                  </a:lnTo>
                  <a:lnTo>
                    <a:pt x="0" y="14"/>
                  </a:lnTo>
                  <a:lnTo>
                    <a:pt x="108" y="60"/>
                  </a:lnTo>
                  <a:lnTo>
                    <a:pt x="114" y="59"/>
                  </a:lnTo>
                  <a:lnTo>
                    <a:pt x="117" y="54"/>
                  </a:lnTo>
                  <a:lnTo>
                    <a:pt x="117" y="50"/>
                  </a:lnTo>
                  <a:lnTo>
                    <a:pt x="11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1" name="Freeform 1502">
              <a:extLst>
                <a:ext uri="{FF2B5EF4-FFF2-40B4-BE49-F238E27FC236}">
                  <a16:creationId xmlns:a16="http://schemas.microsoft.com/office/drawing/2014/main" id="{1D84DC38-631E-4BD6-849F-EB1A6CE1BB68}"/>
                </a:ext>
              </a:extLst>
            </p:cNvPr>
            <p:cNvSpPr>
              <a:spLocks/>
            </p:cNvSpPr>
            <p:nvPr/>
          </p:nvSpPr>
          <p:spPr bwMode="auto">
            <a:xfrm>
              <a:off x="2023" y="2457"/>
              <a:ext cx="58" cy="30"/>
            </a:xfrm>
            <a:custGeom>
              <a:avLst/>
              <a:gdLst>
                <a:gd name="T0" fmla="*/ 1 w 115"/>
                <a:gd name="T1" fmla="*/ 1 h 60"/>
                <a:gd name="T2" fmla="*/ 1 w 115"/>
                <a:gd name="T3" fmla="*/ 1 h 60"/>
                <a:gd name="T4" fmla="*/ 1 w 115"/>
                <a:gd name="T5" fmla="*/ 0 h 60"/>
                <a:gd name="T6" fmla="*/ 0 w 115"/>
                <a:gd name="T7" fmla="*/ 1 h 60"/>
                <a:gd name="T8" fmla="*/ 1 w 115"/>
                <a:gd name="T9" fmla="*/ 1 h 60"/>
                <a:gd name="T10" fmla="*/ 1 w 115"/>
                <a:gd name="T11" fmla="*/ 1 h 60"/>
                <a:gd name="T12" fmla="*/ 1 w 115"/>
                <a:gd name="T13" fmla="*/ 1 h 60"/>
                <a:gd name="T14" fmla="*/ 1 w 115"/>
                <a:gd name="T15" fmla="*/ 1 h 60"/>
                <a:gd name="T16" fmla="*/ 1 w 115"/>
                <a:gd name="T17" fmla="*/ 1 h 60"/>
                <a:gd name="T18" fmla="*/ 1 w 115"/>
                <a:gd name="T19" fmla="*/ 1 h 60"/>
                <a:gd name="T20" fmla="*/ 1 w 115"/>
                <a:gd name="T21" fmla="*/ 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60">
                  <a:moveTo>
                    <a:pt x="111" y="46"/>
                  </a:moveTo>
                  <a:lnTo>
                    <a:pt x="111" y="46"/>
                  </a:lnTo>
                  <a:lnTo>
                    <a:pt x="5" y="0"/>
                  </a:lnTo>
                  <a:lnTo>
                    <a:pt x="0" y="14"/>
                  </a:lnTo>
                  <a:lnTo>
                    <a:pt x="106" y="60"/>
                  </a:lnTo>
                  <a:lnTo>
                    <a:pt x="112" y="59"/>
                  </a:lnTo>
                  <a:lnTo>
                    <a:pt x="115" y="54"/>
                  </a:lnTo>
                  <a:lnTo>
                    <a:pt x="115" y="50"/>
                  </a:lnTo>
                  <a:lnTo>
                    <a:pt x="111"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2" name="Freeform 1503">
              <a:extLst>
                <a:ext uri="{FF2B5EF4-FFF2-40B4-BE49-F238E27FC236}">
                  <a16:creationId xmlns:a16="http://schemas.microsoft.com/office/drawing/2014/main" id="{1EDF0A9C-BC50-4190-BA5C-1834B6934F64}"/>
                </a:ext>
              </a:extLst>
            </p:cNvPr>
            <p:cNvSpPr>
              <a:spLocks/>
            </p:cNvSpPr>
            <p:nvPr/>
          </p:nvSpPr>
          <p:spPr bwMode="auto">
            <a:xfrm>
              <a:off x="2076" y="2480"/>
              <a:ext cx="55" cy="28"/>
            </a:xfrm>
            <a:custGeom>
              <a:avLst/>
              <a:gdLst>
                <a:gd name="T0" fmla="*/ 0 w 111"/>
                <a:gd name="T1" fmla="*/ 0 h 58"/>
                <a:gd name="T2" fmla="*/ 0 w 111"/>
                <a:gd name="T3" fmla="*/ 0 h 58"/>
                <a:gd name="T4" fmla="*/ 0 w 111"/>
                <a:gd name="T5" fmla="*/ 0 h 58"/>
                <a:gd name="T6" fmla="*/ 0 w 111"/>
                <a:gd name="T7" fmla="*/ 0 h 58"/>
                <a:gd name="T8" fmla="*/ 0 w 111"/>
                <a:gd name="T9" fmla="*/ 0 h 58"/>
                <a:gd name="T10" fmla="*/ 0 w 111"/>
                <a:gd name="T11" fmla="*/ 0 h 58"/>
                <a:gd name="T12" fmla="*/ 0 w 111"/>
                <a:gd name="T13" fmla="*/ 0 h 58"/>
                <a:gd name="T14" fmla="*/ 0 w 111"/>
                <a:gd name="T15" fmla="*/ 0 h 58"/>
                <a:gd name="T16" fmla="*/ 0 w 111"/>
                <a:gd name="T17" fmla="*/ 0 h 58"/>
                <a:gd name="T18" fmla="*/ 0 w 111"/>
                <a:gd name="T19" fmla="*/ 0 h 58"/>
                <a:gd name="T20" fmla="*/ 0 w 111"/>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1" h="58">
                  <a:moveTo>
                    <a:pt x="106" y="44"/>
                  </a:moveTo>
                  <a:lnTo>
                    <a:pt x="106" y="44"/>
                  </a:lnTo>
                  <a:lnTo>
                    <a:pt x="5" y="0"/>
                  </a:lnTo>
                  <a:lnTo>
                    <a:pt x="0" y="14"/>
                  </a:lnTo>
                  <a:lnTo>
                    <a:pt x="101" y="58"/>
                  </a:lnTo>
                  <a:lnTo>
                    <a:pt x="107" y="57"/>
                  </a:lnTo>
                  <a:lnTo>
                    <a:pt x="111" y="52"/>
                  </a:lnTo>
                  <a:lnTo>
                    <a:pt x="111" y="48"/>
                  </a:lnTo>
                  <a:lnTo>
                    <a:pt x="106"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3" name="Freeform 1504">
              <a:extLst>
                <a:ext uri="{FF2B5EF4-FFF2-40B4-BE49-F238E27FC236}">
                  <a16:creationId xmlns:a16="http://schemas.microsoft.com/office/drawing/2014/main" id="{30BF5B6B-23EF-4358-9C85-D5670316E19F}"/>
                </a:ext>
              </a:extLst>
            </p:cNvPr>
            <p:cNvSpPr>
              <a:spLocks/>
            </p:cNvSpPr>
            <p:nvPr/>
          </p:nvSpPr>
          <p:spPr bwMode="auto">
            <a:xfrm>
              <a:off x="2127" y="2502"/>
              <a:ext cx="52" cy="26"/>
            </a:xfrm>
            <a:custGeom>
              <a:avLst/>
              <a:gdLst>
                <a:gd name="T0" fmla="*/ 1 w 104"/>
                <a:gd name="T1" fmla="*/ 0 h 53"/>
                <a:gd name="T2" fmla="*/ 1 w 104"/>
                <a:gd name="T3" fmla="*/ 0 h 53"/>
                <a:gd name="T4" fmla="*/ 1 w 104"/>
                <a:gd name="T5" fmla="*/ 0 h 53"/>
                <a:gd name="T6" fmla="*/ 0 w 104"/>
                <a:gd name="T7" fmla="*/ 0 h 53"/>
                <a:gd name="T8" fmla="*/ 1 w 104"/>
                <a:gd name="T9" fmla="*/ 0 h 53"/>
                <a:gd name="T10" fmla="*/ 1 w 104"/>
                <a:gd name="T11" fmla="*/ 0 h 53"/>
                <a:gd name="T12" fmla="*/ 1 w 104"/>
                <a:gd name="T13" fmla="*/ 0 h 53"/>
                <a:gd name="T14" fmla="*/ 1 w 104"/>
                <a:gd name="T15" fmla="*/ 0 h 53"/>
                <a:gd name="T16" fmla="*/ 1 w 104"/>
                <a:gd name="T17" fmla="*/ 0 h 53"/>
                <a:gd name="T18" fmla="*/ 1 w 104"/>
                <a:gd name="T19" fmla="*/ 0 h 53"/>
                <a:gd name="T20" fmla="*/ 1 w 104"/>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53">
                  <a:moveTo>
                    <a:pt x="99" y="39"/>
                  </a:moveTo>
                  <a:lnTo>
                    <a:pt x="99" y="39"/>
                  </a:lnTo>
                  <a:lnTo>
                    <a:pt x="5" y="0"/>
                  </a:lnTo>
                  <a:lnTo>
                    <a:pt x="0" y="14"/>
                  </a:lnTo>
                  <a:lnTo>
                    <a:pt x="95" y="53"/>
                  </a:lnTo>
                  <a:lnTo>
                    <a:pt x="101" y="52"/>
                  </a:lnTo>
                  <a:lnTo>
                    <a:pt x="104" y="47"/>
                  </a:lnTo>
                  <a:lnTo>
                    <a:pt x="104" y="43"/>
                  </a:lnTo>
                  <a:lnTo>
                    <a:pt x="9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4" name="Freeform 1505">
              <a:extLst>
                <a:ext uri="{FF2B5EF4-FFF2-40B4-BE49-F238E27FC236}">
                  <a16:creationId xmlns:a16="http://schemas.microsoft.com/office/drawing/2014/main" id="{3C4622BB-A3EE-4870-BCBC-CB716418432A}"/>
                </a:ext>
              </a:extLst>
            </p:cNvPr>
            <p:cNvSpPr>
              <a:spLocks/>
            </p:cNvSpPr>
            <p:nvPr/>
          </p:nvSpPr>
          <p:spPr bwMode="auto">
            <a:xfrm>
              <a:off x="2174" y="2521"/>
              <a:ext cx="48" cy="27"/>
            </a:xfrm>
            <a:custGeom>
              <a:avLst/>
              <a:gdLst>
                <a:gd name="T0" fmla="*/ 0 w 97"/>
                <a:gd name="T1" fmla="*/ 1 h 53"/>
                <a:gd name="T2" fmla="*/ 0 w 97"/>
                <a:gd name="T3" fmla="*/ 1 h 53"/>
                <a:gd name="T4" fmla="*/ 0 w 97"/>
                <a:gd name="T5" fmla="*/ 0 h 53"/>
                <a:gd name="T6" fmla="*/ 0 w 97"/>
                <a:gd name="T7" fmla="*/ 1 h 53"/>
                <a:gd name="T8" fmla="*/ 0 w 97"/>
                <a:gd name="T9" fmla="*/ 1 h 53"/>
                <a:gd name="T10" fmla="*/ 0 w 97"/>
                <a:gd name="T11" fmla="*/ 1 h 53"/>
                <a:gd name="T12" fmla="*/ 0 w 97"/>
                <a:gd name="T13" fmla="*/ 1 h 53"/>
                <a:gd name="T14" fmla="*/ 0 w 97"/>
                <a:gd name="T15" fmla="*/ 1 h 53"/>
                <a:gd name="T16" fmla="*/ 0 w 97"/>
                <a:gd name="T17" fmla="*/ 1 h 53"/>
                <a:gd name="T18" fmla="*/ 0 w 97"/>
                <a:gd name="T19" fmla="*/ 1 h 53"/>
                <a:gd name="T20" fmla="*/ 0 w 97"/>
                <a:gd name="T21" fmla="*/ 1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53">
                  <a:moveTo>
                    <a:pt x="92" y="39"/>
                  </a:moveTo>
                  <a:lnTo>
                    <a:pt x="92" y="39"/>
                  </a:lnTo>
                  <a:lnTo>
                    <a:pt x="4" y="0"/>
                  </a:lnTo>
                  <a:lnTo>
                    <a:pt x="0" y="14"/>
                  </a:lnTo>
                  <a:lnTo>
                    <a:pt x="87" y="53"/>
                  </a:lnTo>
                  <a:lnTo>
                    <a:pt x="93" y="52"/>
                  </a:lnTo>
                  <a:lnTo>
                    <a:pt x="97" y="48"/>
                  </a:lnTo>
                  <a:lnTo>
                    <a:pt x="97" y="43"/>
                  </a:lnTo>
                  <a:lnTo>
                    <a:pt x="9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5" name="Freeform 1506">
              <a:extLst>
                <a:ext uri="{FF2B5EF4-FFF2-40B4-BE49-F238E27FC236}">
                  <a16:creationId xmlns:a16="http://schemas.microsoft.com/office/drawing/2014/main" id="{A657428E-23DF-4268-90EC-76051AD5C215}"/>
                </a:ext>
              </a:extLst>
            </p:cNvPr>
            <p:cNvSpPr>
              <a:spLocks/>
            </p:cNvSpPr>
            <p:nvPr/>
          </p:nvSpPr>
          <p:spPr bwMode="auto">
            <a:xfrm>
              <a:off x="2218" y="2541"/>
              <a:ext cx="45" cy="24"/>
            </a:xfrm>
            <a:custGeom>
              <a:avLst/>
              <a:gdLst>
                <a:gd name="T0" fmla="*/ 1 w 90"/>
                <a:gd name="T1" fmla="*/ 0 h 49"/>
                <a:gd name="T2" fmla="*/ 1 w 90"/>
                <a:gd name="T3" fmla="*/ 0 h 49"/>
                <a:gd name="T4" fmla="*/ 1 w 90"/>
                <a:gd name="T5" fmla="*/ 0 h 49"/>
                <a:gd name="T6" fmla="*/ 0 w 90"/>
                <a:gd name="T7" fmla="*/ 0 h 49"/>
                <a:gd name="T8" fmla="*/ 1 w 90"/>
                <a:gd name="T9" fmla="*/ 0 h 49"/>
                <a:gd name="T10" fmla="*/ 1 w 90"/>
                <a:gd name="T11" fmla="*/ 0 h 49"/>
                <a:gd name="T12" fmla="*/ 1 w 90"/>
                <a:gd name="T13" fmla="*/ 0 h 49"/>
                <a:gd name="T14" fmla="*/ 1 w 90"/>
                <a:gd name="T15" fmla="*/ 0 h 49"/>
                <a:gd name="T16" fmla="*/ 1 w 90"/>
                <a:gd name="T17" fmla="*/ 0 h 49"/>
                <a:gd name="T18" fmla="*/ 1 w 90"/>
                <a:gd name="T19" fmla="*/ 0 h 49"/>
                <a:gd name="T20" fmla="*/ 1 w 90"/>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 h="49">
                  <a:moveTo>
                    <a:pt x="86" y="35"/>
                  </a:moveTo>
                  <a:lnTo>
                    <a:pt x="86" y="35"/>
                  </a:lnTo>
                  <a:lnTo>
                    <a:pt x="5" y="0"/>
                  </a:lnTo>
                  <a:lnTo>
                    <a:pt x="0" y="14"/>
                  </a:lnTo>
                  <a:lnTo>
                    <a:pt x="81" y="49"/>
                  </a:lnTo>
                  <a:lnTo>
                    <a:pt x="87" y="48"/>
                  </a:lnTo>
                  <a:lnTo>
                    <a:pt x="90" y="43"/>
                  </a:lnTo>
                  <a:lnTo>
                    <a:pt x="90" y="38"/>
                  </a:lnTo>
                  <a:lnTo>
                    <a:pt x="8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6" name="Freeform 1507">
              <a:extLst>
                <a:ext uri="{FF2B5EF4-FFF2-40B4-BE49-F238E27FC236}">
                  <a16:creationId xmlns:a16="http://schemas.microsoft.com/office/drawing/2014/main" id="{786DDB32-E739-4819-99C8-9AD0991C2370}"/>
                </a:ext>
              </a:extLst>
            </p:cNvPr>
            <p:cNvSpPr>
              <a:spLocks/>
            </p:cNvSpPr>
            <p:nvPr/>
          </p:nvSpPr>
          <p:spPr bwMode="auto">
            <a:xfrm>
              <a:off x="2258" y="2558"/>
              <a:ext cx="39" cy="22"/>
            </a:xfrm>
            <a:custGeom>
              <a:avLst/>
              <a:gdLst>
                <a:gd name="T0" fmla="*/ 1 w 78"/>
                <a:gd name="T1" fmla="*/ 1 h 44"/>
                <a:gd name="T2" fmla="*/ 1 w 78"/>
                <a:gd name="T3" fmla="*/ 1 h 44"/>
                <a:gd name="T4" fmla="*/ 1 w 78"/>
                <a:gd name="T5" fmla="*/ 0 h 44"/>
                <a:gd name="T6" fmla="*/ 0 w 78"/>
                <a:gd name="T7" fmla="*/ 1 h 44"/>
                <a:gd name="T8" fmla="*/ 1 w 78"/>
                <a:gd name="T9" fmla="*/ 1 h 44"/>
                <a:gd name="T10" fmla="*/ 1 w 78"/>
                <a:gd name="T11" fmla="*/ 1 h 44"/>
                <a:gd name="T12" fmla="*/ 1 w 78"/>
                <a:gd name="T13" fmla="*/ 1 h 44"/>
                <a:gd name="T14" fmla="*/ 1 w 78"/>
                <a:gd name="T15" fmla="*/ 1 h 44"/>
                <a:gd name="T16" fmla="*/ 1 w 78"/>
                <a:gd name="T17" fmla="*/ 1 h 44"/>
                <a:gd name="T18" fmla="*/ 1 w 78"/>
                <a:gd name="T19" fmla="*/ 1 h 44"/>
                <a:gd name="T20" fmla="*/ 1 w 78"/>
                <a:gd name="T21" fmla="*/ 1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44">
                  <a:moveTo>
                    <a:pt x="74" y="30"/>
                  </a:moveTo>
                  <a:lnTo>
                    <a:pt x="74" y="30"/>
                  </a:lnTo>
                  <a:lnTo>
                    <a:pt x="5" y="0"/>
                  </a:lnTo>
                  <a:lnTo>
                    <a:pt x="0" y="14"/>
                  </a:lnTo>
                  <a:lnTo>
                    <a:pt x="69" y="44"/>
                  </a:lnTo>
                  <a:lnTo>
                    <a:pt x="75" y="43"/>
                  </a:lnTo>
                  <a:lnTo>
                    <a:pt x="78" y="38"/>
                  </a:lnTo>
                  <a:lnTo>
                    <a:pt x="78" y="33"/>
                  </a:lnTo>
                  <a:lnTo>
                    <a:pt x="7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7" name="Freeform 1508">
              <a:extLst>
                <a:ext uri="{FF2B5EF4-FFF2-40B4-BE49-F238E27FC236}">
                  <a16:creationId xmlns:a16="http://schemas.microsoft.com/office/drawing/2014/main" id="{034A0C0D-45E1-404D-9511-2180DF9D8770}"/>
                </a:ext>
              </a:extLst>
            </p:cNvPr>
            <p:cNvSpPr>
              <a:spLocks/>
            </p:cNvSpPr>
            <p:nvPr/>
          </p:nvSpPr>
          <p:spPr bwMode="auto">
            <a:xfrm>
              <a:off x="2293" y="2573"/>
              <a:ext cx="36" cy="21"/>
            </a:xfrm>
            <a:custGeom>
              <a:avLst/>
              <a:gdLst>
                <a:gd name="T0" fmla="*/ 0 w 74"/>
                <a:gd name="T1" fmla="*/ 1 h 41"/>
                <a:gd name="T2" fmla="*/ 0 w 74"/>
                <a:gd name="T3" fmla="*/ 1 h 41"/>
                <a:gd name="T4" fmla="*/ 0 w 74"/>
                <a:gd name="T5" fmla="*/ 0 h 41"/>
                <a:gd name="T6" fmla="*/ 0 w 74"/>
                <a:gd name="T7" fmla="*/ 1 h 41"/>
                <a:gd name="T8" fmla="*/ 0 w 74"/>
                <a:gd name="T9" fmla="*/ 1 h 41"/>
                <a:gd name="T10" fmla="*/ 0 w 74"/>
                <a:gd name="T11" fmla="*/ 1 h 41"/>
                <a:gd name="T12" fmla="*/ 0 w 74"/>
                <a:gd name="T13" fmla="*/ 1 h 41"/>
                <a:gd name="T14" fmla="*/ 0 w 74"/>
                <a:gd name="T15" fmla="*/ 1 h 41"/>
                <a:gd name="T16" fmla="*/ 0 w 74"/>
                <a:gd name="T17" fmla="*/ 1 h 41"/>
                <a:gd name="T18" fmla="*/ 0 w 74"/>
                <a:gd name="T19" fmla="*/ 1 h 41"/>
                <a:gd name="T20" fmla="*/ 0 w 74"/>
                <a:gd name="T21" fmla="*/ 1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 h="41">
                  <a:moveTo>
                    <a:pt x="69" y="28"/>
                  </a:moveTo>
                  <a:lnTo>
                    <a:pt x="69" y="28"/>
                  </a:lnTo>
                  <a:lnTo>
                    <a:pt x="5" y="0"/>
                  </a:lnTo>
                  <a:lnTo>
                    <a:pt x="0" y="14"/>
                  </a:lnTo>
                  <a:lnTo>
                    <a:pt x="65" y="41"/>
                  </a:lnTo>
                  <a:lnTo>
                    <a:pt x="70" y="40"/>
                  </a:lnTo>
                  <a:lnTo>
                    <a:pt x="74" y="36"/>
                  </a:lnTo>
                  <a:lnTo>
                    <a:pt x="74" y="31"/>
                  </a:lnTo>
                  <a:lnTo>
                    <a:pt x="6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8" name="Freeform 1509">
              <a:extLst>
                <a:ext uri="{FF2B5EF4-FFF2-40B4-BE49-F238E27FC236}">
                  <a16:creationId xmlns:a16="http://schemas.microsoft.com/office/drawing/2014/main" id="{4B093EF2-001F-4842-B719-1918CDDA5C79}"/>
                </a:ext>
              </a:extLst>
            </p:cNvPr>
            <p:cNvSpPr>
              <a:spLocks/>
            </p:cNvSpPr>
            <p:nvPr/>
          </p:nvSpPr>
          <p:spPr bwMode="auto">
            <a:xfrm>
              <a:off x="2325" y="2587"/>
              <a:ext cx="30" cy="18"/>
            </a:xfrm>
            <a:custGeom>
              <a:avLst/>
              <a:gdLst>
                <a:gd name="T0" fmla="*/ 1 w 60"/>
                <a:gd name="T1" fmla="*/ 1 h 36"/>
                <a:gd name="T2" fmla="*/ 1 w 60"/>
                <a:gd name="T3" fmla="*/ 1 h 36"/>
                <a:gd name="T4" fmla="*/ 1 w 60"/>
                <a:gd name="T5" fmla="*/ 0 h 36"/>
                <a:gd name="T6" fmla="*/ 0 w 60"/>
                <a:gd name="T7" fmla="*/ 1 h 36"/>
                <a:gd name="T8" fmla="*/ 1 w 60"/>
                <a:gd name="T9" fmla="*/ 1 h 36"/>
                <a:gd name="T10" fmla="*/ 1 w 60"/>
                <a:gd name="T11" fmla="*/ 1 h 36"/>
                <a:gd name="T12" fmla="*/ 1 w 60"/>
                <a:gd name="T13" fmla="*/ 1 h 36"/>
                <a:gd name="T14" fmla="*/ 1 w 60"/>
                <a:gd name="T15" fmla="*/ 1 h 36"/>
                <a:gd name="T16" fmla="*/ 1 w 60"/>
                <a:gd name="T17" fmla="*/ 1 h 36"/>
                <a:gd name="T18" fmla="*/ 1 w 60"/>
                <a:gd name="T19" fmla="*/ 1 h 36"/>
                <a:gd name="T20" fmla="*/ 1 w 60"/>
                <a:gd name="T21" fmla="*/ 1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36">
                  <a:moveTo>
                    <a:pt x="55" y="23"/>
                  </a:moveTo>
                  <a:lnTo>
                    <a:pt x="55" y="23"/>
                  </a:lnTo>
                  <a:lnTo>
                    <a:pt x="4" y="0"/>
                  </a:lnTo>
                  <a:lnTo>
                    <a:pt x="0" y="13"/>
                  </a:lnTo>
                  <a:lnTo>
                    <a:pt x="50" y="36"/>
                  </a:lnTo>
                  <a:lnTo>
                    <a:pt x="56" y="35"/>
                  </a:lnTo>
                  <a:lnTo>
                    <a:pt x="60" y="31"/>
                  </a:lnTo>
                  <a:lnTo>
                    <a:pt x="60" y="26"/>
                  </a:lnTo>
                  <a:lnTo>
                    <a:pt x="5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9" name="Freeform 1510">
              <a:extLst>
                <a:ext uri="{FF2B5EF4-FFF2-40B4-BE49-F238E27FC236}">
                  <a16:creationId xmlns:a16="http://schemas.microsoft.com/office/drawing/2014/main" id="{D47B7263-A15E-4F5C-BCC1-993E008B7CE7}"/>
                </a:ext>
              </a:extLst>
            </p:cNvPr>
            <p:cNvSpPr>
              <a:spLocks/>
            </p:cNvSpPr>
            <p:nvPr/>
          </p:nvSpPr>
          <p:spPr bwMode="auto">
            <a:xfrm>
              <a:off x="2350" y="2598"/>
              <a:ext cx="26" cy="16"/>
            </a:xfrm>
            <a:custGeom>
              <a:avLst/>
              <a:gdLst>
                <a:gd name="T0" fmla="*/ 1 w 51"/>
                <a:gd name="T1" fmla="*/ 1 h 32"/>
                <a:gd name="T2" fmla="*/ 1 w 51"/>
                <a:gd name="T3" fmla="*/ 1 h 32"/>
                <a:gd name="T4" fmla="*/ 1 w 51"/>
                <a:gd name="T5" fmla="*/ 0 h 32"/>
                <a:gd name="T6" fmla="*/ 0 w 51"/>
                <a:gd name="T7" fmla="*/ 1 h 32"/>
                <a:gd name="T8" fmla="*/ 1 w 51"/>
                <a:gd name="T9" fmla="*/ 1 h 32"/>
                <a:gd name="T10" fmla="*/ 1 w 51"/>
                <a:gd name="T11" fmla="*/ 1 h 32"/>
                <a:gd name="T12" fmla="*/ 1 w 51"/>
                <a:gd name="T13" fmla="*/ 1 h 32"/>
                <a:gd name="T14" fmla="*/ 1 w 51"/>
                <a:gd name="T15" fmla="*/ 1 h 32"/>
                <a:gd name="T16" fmla="*/ 1 w 51"/>
                <a:gd name="T17" fmla="*/ 1 h 32"/>
                <a:gd name="T18" fmla="*/ 1 w 51"/>
                <a:gd name="T19" fmla="*/ 1 h 32"/>
                <a:gd name="T20" fmla="*/ 1 w 51"/>
                <a:gd name="T21" fmla="*/ 1 h 32"/>
                <a:gd name="T22" fmla="*/ 1 w 51"/>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32">
                  <a:moveTo>
                    <a:pt x="48" y="18"/>
                  </a:moveTo>
                  <a:lnTo>
                    <a:pt x="46" y="18"/>
                  </a:lnTo>
                  <a:lnTo>
                    <a:pt x="5" y="0"/>
                  </a:lnTo>
                  <a:lnTo>
                    <a:pt x="0" y="13"/>
                  </a:lnTo>
                  <a:lnTo>
                    <a:pt x="42" y="32"/>
                  </a:lnTo>
                  <a:lnTo>
                    <a:pt x="41" y="32"/>
                  </a:lnTo>
                  <a:lnTo>
                    <a:pt x="42" y="32"/>
                  </a:lnTo>
                  <a:lnTo>
                    <a:pt x="48" y="31"/>
                  </a:lnTo>
                  <a:lnTo>
                    <a:pt x="51" y="26"/>
                  </a:lnTo>
                  <a:lnTo>
                    <a:pt x="51" y="22"/>
                  </a:lnTo>
                  <a:lnTo>
                    <a:pt x="46" y="18"/>
                  </a:lnTo>
                  <a:lnTo>
                    <a:pt x="4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0" name="Freeform 1511">
              <a:extLst>
                <a:ext uri="{FF2B5EF4-FFF2-40B4-BE49-F238E27FC236}">
                  <a16:creationId xmlns:a16="http://schemas.microsoft.com/office/drawing/2014/main" id="{27C9734C-F4EF-4923-B4D0-FF7FFF1982B6}"/>
                </a:ext>
              </a:extLst>
            </p:cNvPr>
            <p:cNvSpPr>
              <a:spLocks/>
            </p:cNvSpPr>
            <p:nvPr/>
          </p:nvSpPr>
          <p:spPr bwMode="auto">
            <a:xfrm>
              <a:off x="2370" y="2608"/>
              <a:ext cx="20" cy="13"/>
            </a:xfrm>
            <a:custGeom>
              <a:avLst/>
              <a:gdLst>
                <a:gd name="T0" fmla="*/ 1 w 39"/>
                <a:gd name="T1" fmla="*/ 0 h 28"/>
                <a:gd name="T2" fmla="*/ 1 w 39"/>
                <a:gd name="T3" fmla="*/ 0 h 28"/>
                <a:gd name="T4" fmla="*/ 1 w 39"/>
                <a:gd name="T5" fmla="*/ 0 h 28"/>
                <a:gd name="T6" fmla="*/ 0 w 39"/>
                <a:gd name="T7" fmla="*/ 0 h 28"/>
                <a:gd name="T8" fmla="*/ 1 w 39"/>
                <a:gd name="T9" fmla="*/ 0 h 28"/>
                <a:gd name="T10" fmla="*/ 1 w 39"/>
                <a:gd name="T11" fmla="*/ 0 h 28"/>
                <a:gd name="T12" fmla="*/ 1 w 39"/>
                <a:gd name="T13" fmla="*/ 0 h 28"/>
                <a:gd name="T14" fmla="*/ 1 w 39"/>
                <a:gd name="T15" fmla="*/ 0 h 28"/>
                <a:gd name="T16" fmla="*/ 1 w 39"/>
                <a:gd name="T17" fmla="*/ 0 h 28"/>
                <a:gd name="T18" fmla="*/ 1 w 39"/>
                <a:gd name="T19" fmla="*/ 0 h 28"/>
                <a:gd name="T20" fmla="*/ 1 w 39"/>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28">
                  <a:moveTo>
                    <a:pt x="34" y="14"/>
                  </a:moveTo>
                  <a:lnTo>
                    <a:pt x="34" y="14"/>
                  </a:lnTo>
                  <a:lnTo>
                    <a:pt x="7" y="0"/>
                  </a:lnTo>
                  <a:lnTo>
                    <a:pt x="0" y="14"/>
                  </a:lnTo>
                  <a:lnTo>
                    <a:pt x="27" y="28"/>
                  </a:lnTo>
                  <a:lnTo>
                    <a:pt x="33" y="28"/>
                  </a:lnTo>
                  <a:lnTo>
                    <a:pt x="38" y="24"/>
                  </a:lnTo>
                  <a:lnTo>
                    <a:pt x="39" y="19"/>
                  </a:lnTo>
                  <a:lnTo>
                    <a:pt x="3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1" name="Freeform 1512">
              <a:extLst>
                <a:ext uri="{FF2B5EF4-FFF2-40B4-BE49-F238E27FC236}">
                  <a16:creationId xmlns:a16="http://schemas.microsoft.com/office/drawing/2014/main" id="{7E337750-6136-4A81-B59F-9E6791ADB121}"/>
                </a:ext>
              </a:extLst>
            </p:cNvPr>
            <p:cNvSpPr>
              <a:spLocks/>
            </p:cNvSpPr>
            <p:nvPr/>
          </p:nvSpPr>
          <p:spPr bwMode="auto">
            <a:xfrm>
              <a:off x="2384" y="2614"/>
              <a:ext cx="13" cy="11"/>
            </a:xfrm>
            <a:custGeom>
              <a:avLst/>
              <a:gdLst>
                <a:gd name="T0" fmla="*/ 1 w 26"/>
                <a:gd name="T1" fmla="*/ 1 h 21"/>
                <a:gd name="T2" fmla="*/ 1 w 26"/>
                <a:gd name="T3" fmla="*/ 1 h 21"/>
                <a:gd name="T4" fmla="*/ 1 w 26"/>
                <a:gd name="T5" fmla="*/ 0 h 21"/>
                <a:gd name="T6" fmla="*/ 0 w 26"/>
                <a:gd name="T7" fmla="*/ 1 h 21"/>
                <a:gd name="T8" fmla="*/ 1 w 26"/>
                <a:gd name="T9" fmla="*/ 1 h 21"/>
                <a:gd name="T10" fmla="*/ 1 w 26"/>
                <a:gd name="T11" fmla="*/ 1 h 21"/>
                <a:gd name="T12" fmla="*/ 1 w 26"/>
                <a:gd name="T13" fmla="*/ 1 h 21"/>
                <a:gd name="T14" fmla="*/ 1 w 26"/>
                <a:gd name="T15" fmla="*/ 1 h 21"/>
                <a:gd name="T16" fmla="*/ 1 w 26"/>
                <a:gd name="T17" fmla="*/ 1 h 21"/>
                <a:gd name="T18" fmla="*/ 1 w 26"/>
                <a:gd name="T19" fmla="*/ 1 h 21"/>
                <a:gd name="T20" fmla="*/ 1 w 26"/>
                <a:gd name="T21" fmla="*/ 1 h 21"/>
                <a:gd name="T22" fmla="*/ 1 w 26"/>
                <a:gd name="T23" fmla="*/ 1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1">
                  <a:moveTo>
                    <a:pt x="21" y="8"/>
                  </a:moveTo>
                  <a:lnTo>
                    <a:pt x="21" y="7"/>
                  </a:lnTo>
                  <a:lnTo>
                    <a:pt x="7" y="0"/>
                  </a:lnTo>
                  <a:lnTo>
                    <a:pt x="0" y="14"/>
                  </a:lnTo>
                  <a:lnTo>
                    <a:pt x="14" y="21"/>
                  </a:lnTo>
                  <a:lnTo>
                    <a:pt x="14" y="19"/>
                  </a:lnTo>
                  <a:lnTo>
                    <a:pt x="14" y="21"/>
                  </a:lnTo>
                  <a:lnTo>
                    <a:pt x="20" y="21"/>
                  </a:lnTo>
                  <a:lnTo>
                    <a:pt x="25" y="17"/>
                  </a:lnTo>
                  <a:lnTo>
                    <a:pt x="26" y="11"/>
                  </a:lnTo>
                  <a:lnTo>
                    <a:pt x="21" y="7"/>
                  </a:lnTo>
                  <a:lnTo>
                    <a:pt x="2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2" name="Freeform 1513">
              <a:extLst>
                <a:ext uri="{FF2B5EF4-FFF2-40B4-BE49-F238E27FC236}">
                  <a16:creationId xmlns:a16="http://schemas.microsoft.com/office/drawing/2014/main" id="{B8AF929C-993C-4670-8F5A-57A0D8290446}"/>
                </a:ext>
              </a:extLst>
            </p:cNvPr>
            <p:cNvSpPr>
              <a:spLocks/>
            </p:cNvSpPr>
            <p:nvPr/>
          </p:nvSpPr>
          <p:spPr bwMode="auto">
            <a:xfrm>
              <a:off x="2391" y="2618"/>
              <a:ext cx="12" cy="11"/>
            </a:xfrm>
            <a:custGeom>
              <a:avLst/>
              <a:gdLst>
                <a:gd name="T0" fmla="*/ 1 w 23"/>
                <a:gd name="T1" fmla="*/ 1 h 22"/>
                <a:gd name="T2" fmla="*/ 1 w 23"/>
                <a:gd name="T3" fmla="*/ 1 h 22"/>
                <a:gd name="T4" fmla="*/ 1 w 23"/>
                <a:gd name="T5" fmla="*/ 0 h 22"/>
                <a:gd name="T6" fmla="*/ 0 w 23"/>
                <a:gd name="T7" fmla="*/ 1 h 22"/>
                <a:gd name="T8" fmla="*/ 1 w 23"/>
                <a:gd name="T9" fmla="*/ 1 h 22"/>
                <a:gd name="T10" fmla="*/ 1 w 23"/>
                <a:gd name="T11" fmla="*/ 1 h 22"/>
                <a:gd name="T12" fmla="*/ 1 w 23"/>
                <a:gd name="T13" fmla="*/ 1 h 22"/>
                <a:gd name="T14" fmla="*/ 1 w 23"/>
                <a:gd name="T15" fmla="*/ 1 h 22"/>
                <a:gd name="T16" fmla="*/ 1 w 23"/>
                <a:gd name="T17" fmla="*/ 1 h 22"/>
                <a:gd name="T18" fmla="*/ 1 w 23"/>
                <a:gd name="T19" fmla="*/ 1 h 22"/>
                <a:gd name="T20" fmla="*/ 1 w 23"/>
                <a:gd name="T21" fmla="*/ 1 h 22"/>
                <a:gd name="T22" fmla="*/ 1 w 23"/>
                <a:gd name="T23" fmla="*/ 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2">
                  <a:moveTo>
                    <a:pt x="21" y="8"/>
                  </a:moveTo>
                  <a:lnTo>
                    <a:pt x="21" y="9"/>
                  </a:lnTo>
                  <a:lnTo>
                    <a:pt x="7" y="0"/>
                  </a:lnTo>
                  <a:lnTo>
                    <a:pt x="0" y="11"/>
                  </a:lnTo>
                  <a:lnTo>
                    <a:pt x="14" y="21"/>
                  </a:lnTo>
                  <a:lnTo>
                    <a:pt x="14" y="22"/>
                  </a:lnTo>
                  <a:lnTo>
                    <a:pt x="14" y="21"/>
                  </a:lnTo>
                  <a:lnTo>
                    <a:pt x="19" y="22"/>
                  </a:lnTo>
                  <a:lnTo>
                    <a:pt x="23" y="18"/>
                  </a:lnTo>
                  <a:lnTo>
                    <a:pt x="23" y="14"/>
                  </a:lnTo>
                  <a:lnTo>
                    <a:pt x="21" y="9"/>
                  </a:lnTo>
                  <a:lnTo>
                    <a:pt x="2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3" name="Freeform 1514">
              <a:extLst>
                <a:ext uri="{FF2B5EF4-FFF2-40B4-BE49-F238E27FC236}">
                  <a16:creationId xmlns:a16="http://schemas.microsoft.com/office/drawing/2014/main" id="{E2080514-CC90-439A-92BB-921C980479EB}"/>
                </a:ext>
              </a:extLst>
            </p:cNvPr>
            <p:cNvSpPr>
              <a:spLocks/>
            </p:cNvSpPr>
            <p:nvPr/>
          </p:nvSpPr>
          <p:spPr bwMode="auto">
            <a:xfrm>
              <a:off x="2398" y="2623"/>
              <a:ext cx="14" cy="11"/>
            </a:xfrm>
            <a:custGeom>
              <a:avLst/>
              <a:gdLst>
                <a:gd name="T0" fmla="*/ 1 w 28"/>
                <a:gd name="T1" fmla="*/ 0 h 23"/>
                <a:gd name="T2" fmla="*/ 1 w 28"/>
                <a:gd name="T3" fmla="*/ 0 h 23"/>
                <a:gd name="T4" fmla="*/ 1 w 28"/>
                <a:gd name="T5" fmla="*/ 0 h 23"/>
                <a:gd name="T6" fmla="*/ 0 w 28"/>
                <a:gd name="T7" fmla="*/ 0 h 23"/>
                <a:gd name="T8" fmla="*/ 1 w 28"/>
                <a:gd name="T9" fmla="*/ 0 h 23"/>
                <a:gd name="T10" fmla="*/ 1 w 28"/>
                <a:gd name="T11" fmla="*/ 0 h 23"/>
                <a:gd name="T12" fmla="*/ 1 w 28"/>
                <a:gd name="T13" fmla="*/ 0 h 23"/>
                <a:gd name="T14" fmla="*/ 1 w 28"/>
                <a:gd name="T15" fmla="*/ 0 h 23"/>
                <a:gd name="T16" fmla="*/ 1 w 28"/>
                <a:gd name="T17" fmla="*/ 0 h 23"/>
                <a:gd name="T18" fmla="*/ 1 w 28"/>
                <a:gd name="T19" fmla="*/ 0 h 23"/>
                <a:gd name="T20" fmla="*/ 1 w 28"/>
                <a:gd name="T21" fmla="*/ 0 h 23"/>
                <a:gd name="T22" fmla="*/ 1 w 28"/>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3">
                  <a:moveTo>
                    <a:pt x="24" y="10"/>
                  </a:moveTo>
                  <a:lnTo>
                    <a:pt x="23" y="9"/>
                  </a:lnTo>
                  <a:lnTo>
                    <a:pt x="7" y="0"/>
                  </a:lnTo>
                  <a:lnTo>
                    <a:pt x="0" y="14"/>
                  </a:lnTo>
                  <a:lnTo>
                    <a:pt x="16" y="23"/>
                  </a:lnTo>
                  <a:lnTo>
                    <a:pt x="15" y="22"/>
                  </a:lnTo>
                  <a:lnTo>
                    <a:pt x="16" y="23"/>
                  </a:lnTo>
                  <a:lnTo>
                    <a:pt x="22" y="23"/>
                  </a:lnTo>
                  <a:lnTo>
                    <a:pt x="27" y="20"/>
                  </a:lnTo>
                  <a:lnTo>
                    <a:pt x="28" y="14"/>
                  </a:lnTo>
                  <a:lnTo>
                    <a:pt x="23" y="9"/>
                  </a:lnTo>
                  <a:lnTo>
                    <a:pt x="2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4" name="Freeform 1515">
              <a:extLst>
                <a:ext uri="{FF2B5EF4-FFF2-40B4-BE49-F238E27FC236}">
                  <a16:creationId xmlns:a16="http://schemas.microsoft.com/office/drawing/2014/main" id="{4324935C-F050-415A-893C-B4C55D3D7919}"/>
                </a:ext>
              </a:extLst>
            </p:cNvPr>
            <p:cNvSpPr>
              <a:spLocks/>
            </p:cNvSpPr>
            <p:nvPr/>
          </p:nvSpPr>
          <p:spPr bwMode="auto">
            <a:xfrm>
              <a:off x="2405" y="2628"/>
              <a:ext cx="15" cy="13"/>
            </a:xfrm>
            <a:custGeom>
              <a:avLst/>
              <a:gdLst>
                <a:gd name="T0" fmla="*/ 1 w 30"/>
                <a:gd name="T1" fmla="*/ 0 h 27"/>
                <a:gd name="T2" fmla="*/ 1 w 30"/>
                <a:gd name="T3" fmla="*/ 0 h 27"/>
                <a:gd name="T4" fmla="*/ 1 w 30"/>
                <a:gd name="T5" fmla="*/ 0 h 27"/>
                <a:gd name="T6" fmla="*/ 0 w 30"/>
                <a:gd name="T7" fmla="*/ 0 h 27"/>
                <a:gd name="T8" fmla="*/ 1 w 30"/>
                <a:gd name="T9" fmla="*/ 0 h 27"/>
                <a:gd name="T10" fmla="*/ 1 w 30"/>
                <a:gd name="T11" fmla="*/ 0 h 27"/>
                <a:gd name="T12" fmla="*/ 1 w 30"/>
                <a:gd name="T13" fmla="*/ 0 h 27"/>
                <a:gd name="T14" fmla="*/ 1 w 30"/>
                <a:gd name="T15" fmla="*/ 0 h 27"/>
                <a:gd name="T16" fmla="*/ 1 w 30"/>
                <a:gd name="T17" fmla="*/ 0 h 27"/>
                <a:gd name="T18" fmla="*/ 1 w 30"/>
                <a:gd name="T19" fmla="*/ 0 h 27"/>
                <a:gd name="T20" fmla="*/ 1 w 30"/>
                <a:gd name="T21" fmla="*/ 0 h 27"/>
                <a:gd name="T22" fmla="*/ 1 w 30"/>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7">
                  <a:moveTo>
                    <a:pt x="25" y="13"/>
                  </a:moveTo>
                  <a:lnTo>
                    <a:pt x="28" y="14"/>
                  </a:lnTo>
                  <a:lnTo>
                    <a:pt x="9" y="0"/>
                  </a:lnTo>
                  <a:lnTo>
                    <a:pt x="0" y="12"/>
                  </a:lnTo>
                  <a:lnTo>
                    <a:pt x="18" y="26"/>
                  </a:lnTo>
                  <a:lnTo>
                    <a:pt x="21" y="27"/>
                  </a:lnTo>
                  <a:lnTo>
                    <a:pt x="18" y="26"/>
                  </a:lnTo>
                  <a:lnTo>
                    <a:pt x="24" y="27"/>
                  </a:lnTo>
                  <a:lnTo>
                    <a:pt x="29" y="25"/>
                  </a:lnTo>
                  <a:lnTo>
                    <a:pt x="30" y="19"/>
                  </a:lnTo>
                  <a:lnTo>
                    <a:pt x="28" y="14"/>
                  </a:lnTo>
                  <a:lnTo>
                    <a:pt x="2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5" name="Freeform 1516">
              <a:extLst>
                <a:ext uri="{FF2B5EF4-FFF2-40B4-BE49-F238E27FC236}">
                  <a16:creationId xmlns:a16="http://schemas.microsoft.com/office/drawing/2014/main" id="{D6E4F3DA-5B4C-4E4C-9DFC-73A0424236A3}"/>
                </a:ext>
              </a:extLst>
            </p:cNvPr>
            <p:cNvSpPr>
              <a:spLocks/>
            </p:cNvSpPr>
            <p:nvPr/>
          </p:nvSpPr>
          <p:spPr bwMode="auto">
            <a:xfrm>
              <a:off x="2416" y="2634"/>
              <a:ext cx="15" cy="12"/>
            </a:xfrm>
            <a:custGeom>
              <a:avLst/>
              <a:gdLst>
                <a:gd name="T0" fmla="*/ 1 w 30"/>
                <a:gd name="T1" fmla="*/ 1 h 23"/>
                <a:gd name="T2" fmla="*/ 1 w 30"/>
                <a:gd name="T3" fmla="*/ 1 h 23"/>
                <a:gd name="T4" fmla="*/ 1 w 30"/>
                <a:gd name="T5" fmla="*/ 0 h 23"/>
                <a:gd name="T6" fmla="*/ 0 w 30"/>
                <a:gd name="T7" fmla="*/ 1 h 23"/>
                <a:gd name="T8" fmla="*/ 1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3">
                  <a:moveTo>
                    <a:pt x="26" y="10"/>
                  </a:moveTo>
                  <a:lnTo>
                    <a:pt x="25" y="9"/>
                  </a:lnTo>
                  <a:lnTo>
                    <a:pt x="4" y="0"/>
                  </a:lnTo>
                  <a:lnTo>
                    <a:pt x="0" y="14"/>
                  </a:lnTo>
                  <a:lnTo>
                    <a:pt x="20" y="23"/>
                  </a:lnTo>
                  <a:lnTo>
                    <a:pt x="19" y="22"/>
                  </a:lnTo>
                  <a:lnTo>
                    <a:pt x="20" y="23"/>
                  </a:lnTo>
                  <a:lnTo>
                    <a:pt x="26" y="22"/>
                  </a:lnTo>
                  <a:lnTo>
                    <a:pt x="30" y="17"/>
                  </a:lnTo>
                  <a:lnTo>
                    <a:pt x="30" y="13"/>
                  </a:lnTo>
                  <a:lnTo>
                    <a:pt x="25" y="9"/>
                  </a:lnTo>
                  <a:lnTo>
                    <a:pt x="2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6" name="Freeform 1517">
              <a:extLst>
                <a:ext uri="{FF2B5EF4-FFF2-40B4-BE49-F238E27FC236}">
                  <a16:creationId xmlns:a16="http://schemas.microsoft.com/office/drawing/2014/main" id="{CDFB7867-F317-402B-BE49-223CE1C5A95E}"/>
                </a:ext>
              </a:extLst>
            </p:cNvPr>
            <p:cNvSpPr>
              <a:spLocks/>
            </p:cNvSpPr>
            <p:nvPr/>
          </p:nvSpPr>
          <p:spPr bwMode="auto">
            <a:xfrm>
              <a:off x="2426" y="2639"/>
              <a:ext cx="13" cy="12"/>
            </a:xfrm>
            <a:custGeom>
              <a:avLst/>
              <a:gdLst>
                <a:gd name="T0" fmla="*/ 0 w 28"/>
                <a:gd name="T1" fmla="*/ 0 h 25"/>
                <a:gd name="T2" fmla="*/ 0 w 28"/>
                <a:gd name="T3" fmla="*/ 0 h 25"/>
                <a:gd name="T4" fmla="*/ 0 w 28"/>
                <a:gd name="T5" fmla="*/ 0 h 25"/>
                <a:gd name="T6" fmla="*/ 0 w 28"/>
                <a:gd name="T7" fmla="*/ 0 h 25"/>
                <a:gd name="T8" fmla="*/ 0 w 28"/>
                <a:gd name="T9" fmla="*/ 0 h 25"/>
                <a:gd name="T10" fmla="*/ 0 w 28"/>
                <a:gd name="T11" fmla="*/ 0 h 25"/>
                <a:gd name="T12" fmla="*/ 0 w 28"/>
                <a:gd name="T13" fmla="*/ 0 h 25"/>
                <a:gd name="T14" fmla="*/ 0 w 28"/>
                <a:gd name="T15" fmla="*/ 0 h 25"/>
                <a:gd name="T16" fmla="*/ 0 w 28"/>
                <a:gd name="T17" fmla="*/ 0 h 25"/>
                <a:gd name="T18" fmla="*/ 0 w 28"/>
                <a:gd name="T19" fmla="*/ 0 h 25"/>
                <a:gd name="T20" fmla="*/ 0 w 28"/>
                <a:gd name="T21" fmla="*/ 0 h 25"/>
                <a:gd name="T22" fmla="*/ 0 w 28"/>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5">
                  <a:moveTo>
                    <a:pt x="27" y="12"/>
                  </a:moveTo>
                  <a:lnTo>
                    <a:pt x="26" y="12"/>
                  </a:lnTo>
                  <a:lnTo>
                    <a:pt x="7" y="0"/>
                  </a:lnTo>
                  <a:lnTo>
                    <a:pt x="0" y="12"/>
                  </a:lnTo>
                  <a:lnTo>
                    <a:pt x="19" y="23"/>
                  </a:lnTo>
                  <a:lnTo>
                    <a:pt x="18" y="23"/>
                  </a:lnTo>
                  <a:lnTo>
                    <a:pt x="19" y="23"/>
                  </a:lnTo>
                  <a:lnTo>
                    <a:pt x="23" y="25"/>
                  </a:lnTo>
                  <a:lnTo>
                    <a:pt x="28" y="21"/>
                  </a:lnTo>
                  <a:lnTo>
                    <a:pt x="28" y="17"/>
                  </a:lnTo>
                  <a:lnTo>
                    <a:pt x="26" y="12"/>
                  </a:lnTo>
                  <a:lnTo>
                    <a:pt x="2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7" name="Freeform 1518">
              <a:extLst>
                <a:ext uri="{FF2B5EF4-FFF2-40B4-BE49-F238E27FC236}">
                  <a16:creationId xmlns:a16="http://schemas.microsoft.com/office/drawing/2014/main" id="{13DD8272-569D-466A-95D4-2738169930A4}"/>
                </a:ext>
              </a:extLst>
            </p:cNvPr>
            <p:cNvSpPr>
              <a:spLocks/>
            </p:cNvSpPr>
            <p:nvPr/>
          </p:nvSpPr>
          <p:spPr bwMode="auto">
            <a:xfrm>
              <a:off x="2434" y="2645"/>
              <a:ext cx="14" cy="12"/>
            </a:xfrm>
            <a:custGeom>
              <a:avLst/>
              <a:gdLst>
                <a:gd name="T0" fmla="*/ 1 w 27"/>
                <a:gd name="T1" fmla="*/ 1 h 24"/>
                <a:gd name="T2" fmla="*/ 1 w 27"/>
                <a:gd name="T3" fmla="*/ 1 h 24"/>
                <a:gd name="T4" fmla="*/ 1 w 27"/>
                <a:gd name="T5" fmla="*/ 0 h 24"/>
                <a:gd name="T6" fmla="*/ 0 w 27"/>
                <a:gd name="T7" fmla="*/ 1 h 24"/>
                <a:gd name="T8" fmla="*/ 1 w 27"/>
                <a:gd name="T9" fmla="*/ 1 h 24"/>
                <a:gd name="T10" fmla="*/ 1 w 27"/>
                <a:gd name="T11" fmla="*/ 1 h 24"/>
                <a:gd name="T12" fmla="*/ 1 w 27"/>
                <a:gd name="T13" fmla="*/ 1 h 24"/>
                <a:gd name="T14" fmla="*/ 1 w 27"/>
                <a:gd name="T15" fmla="*/ 1 h 24"/>
                <a:gd name="T16" fmla="*/ 1 w 27"/>
                <a:gd name="T17" fmla="*/ 1 h 24"/>
                <a:gd name="T18" fmla="*/ 1 w 27"/>
                <a:gd name="T19" fmla="*/ 1 h 24"/>
                <a:gd name="T20" fmla="*/ 1 w 27"/>
                <a:gd name="T21" fmla="*/ 1 h 24"/>
                <a:gd name="T22" fmla="*/ 1 w 27"/>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4">
                  <a:moveTo>
                    <a:pt x="24" y="11"/>
                  </a:moveTo>
                  <a:lnTo>
                    <a:pt x="25" y="11"/>
                  </a:lnTo>
                  <a:lnTo>
                    <a:pt x="9" y="0"/>
                  </a:lnTo>
                  <a:lnTo>
                    <a:pt x="0" y="11"/>
                  </a:lnTo>
                  <a:lnTo>
                    <a:pt x="16" y="23"/>
                  </a:lnTo>
                  <a:lnTo>
                    <a:pt x="17" y="23"/>
                  </a:lnTo>
                  <a:lnTo>
                    <a:pt x="16" y="23"/>
                  </a:lnTo>
                  <a:lnTo>
                    <a:pt x="21" y="24"/>
                  </a:lnTo>
                  <a:lnTo>
                    <a:pt x="26" y="22"/>
                  </a:lnTo>
                  <a:lnTo>
                    <a:pt x="27" y="16"/>
                  </a:lnTo>
                  <a:lnTo>
                    <a:pt x="25" y="11"/>
                  </a:lnTo>
                  <a:lnTo>
                    <a:pt x="2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8" name="Freeform 1519">
              <a:extLst>
                <a:ext uri="{FF2B5EF4-FFF2-40B4-BE49-F238E27FC236}">
                  <a16:creationId xmlns:a16="http://schemas.microsoft.com/office/drawing/2014/main" id="{3BFD92B2-9FFC-4C2E-BE1E-25541F97F8C3}"/>
                </a:ext>
              </a:extLst>
            </p:cNvPr>
            <p:cNvSpPr>
              <a:spLocks/>
            </p:cNvSpPr>
            <p:nvPr/>
          </p:nvSpPr>
          <p:spPr bwMode="auto">
            <a:xfrm>
              <a:off x="2443" y="2651"/>
              <a:ext cx="11" cy="11"/>
            </a:xfrm>
            <a:custGeom>
              <a:avLst/>
              <a:gdLst>
                <a:gd name="T0" fmla="*/ 0 w 23"/>
                <a:gd name="T1" fmla="*/ 1 h 22"/>
                <a:gd name="T2" fmla="*/ 0 w 23"/>
                <a:gd name="T3" fmla="*/ 1 h 22"/>
                <a:gd name="T4" fmla="*/ 0 w 23"/>
                <a:gd name="T5" fmla="*/ 0 h 22"/>
                <a:gd name="T6" fmla="*/ 0 w 23"/>
                <a:gd name="T7" fmla="*/ 1 h 22"/>
                <a:gd name="T8" fmla="*/ 0 w 23"/>
                <a:gd name="T9" fmla="*/ 1 h 22"/>
                <a:gd name="T10" fmla="*/ 0 w 23"/>
                <a:gd name="T11" fmla="*/ 1 h 22"/>
                <a:gd name="T12" fmla="*/ 0 w 23"/>
                <a:gd name="T13" fmla="*/ 1 h 22"/>
                <a:gd name="T14" fmla="*/ 0 w 23"/>
                <a:gd name="T15" fmla="*/ 1 h 22"/>
                <a:gd name="T16" fmla="*/ 0 w 23"/>
                <a:gd name="T17" fmla="*/ 1 h 22"/>
                <a:gd name="T18" fmla="*/ 0 w 23"/>
                <a:gd name="T19" fmla="*/ 1 h 22"/>
                <a:gd name="T20" fmla="*/ 0 w 23"/>
                <a:gd name="T21" fmla="*/ 1 h 22"/>
                <a:gd name="T22" fmla="*/ 0 w 23"/>
                <a:gd name="T23" fmla="*/ 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2">
                  <a:moveTo>
                    <a:pt x="22" y="10"/>
                  </a:moveTo>
                  <a:lnTo>
                    <a:pt x="21" y="10"/>
                  </a:lnTo>
                  <a:lnTo>
                    <a:pt x="7" y="0"/>
                  </a:lnTo>
                  <a:lnTo>
                    <a:pt x="0" y="12"/>
                  </a:lnTo>
                  <a:lnTo>
                    <a:pt x="14" y="21"/>
                  </a:lnTo>
                  <a:lnTo>
                    <a:pt x="13" y="21"/>
                  </a:lnTo>
                  <a:lnTo>
                    <a:pt x="14" y="21"/>
                  </a:lnTo>
                  <a:lnTo>
                    <a:pt x="18" y="22"/>
                  </a:lnTo>
                  <a:lnTo>
                    <a:pt x="23" y="19"/>
                  </a:lnTo>
                  <a:lnTo>
                    <a:pt x="23" y="14"/>
                  </a:lnTo>
                  <a:lnTo>
                    <a:pt x="21" y="10"/>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9" name="Freeform 1520">
              <a:extLst>
                <a:ext uri="{FF2B5EF4-FFF2-40B4-BE49-F238E27FC236}">
                  <a16:creationId xmlns:a16="http://schemas.microsoft.com/office/drawing/2014/main" id="{9D97646C-9E9C-48B6-A540-7BA3735EC33B}"/>
                </a:ext>
              </a:extLst>
            </p:cNvPr>
            <p:cNvSpPr>
              <a:spLocks/>
            </p:cNvSpPr>
            <p:nvPr/>
          </p:nvSpPr>
          <p:spPr bwMode="auto">
            <a:xfrm>
              <a:off x="2449" y="2655"/>
              <a:ext cx="11" cy="10"/>
            </a:xfrm>
            <a:custGeom>
              <a:avLst/>
              <a:gdLst>
                <a:gd name="T0" fmla="*/ 1 w 20"/>
                <a:gd name="T1" fmla="*/ 1 h 19"/>
                <a:gd name="T2" fmla="*/ 1 w 20"/>
                <a:gd name="T3" fmla="*/ 1 h 19"/>
                <a:gd name="T4" fmla="*/ 1 w 20"/>
                <a:gd name="T5" fmla="*/ 0 h 19"/>
                <a:gd name="T6" fmla="*/ 0 w 20"/>
                <a:gd name="T7" fmla="*/ 1 h 19"/>
                <a:gd name="T8" fmla="*/ 1 w 20"/>
                <a:gd name="T9" fmla="*/ 1 h 19"/>
                <a:gd name="T10" fmla="*/ 1 w 20"/>
                <a:gd name="T11" fmla="*/ 1 h 19"/>
                <a:gd name="T12" fmla="*/ 1 w 20"/>
                <a:gd name="T13" fmla="*/ 1 h 19"/>
                <a:gd name="T14" fmla="*/ 1 w 20"/>
                <a:gd name="T15" fmla="*/ 1 h 19"/>
                <a:gd name="T16" fmla="*/ 1 w 20"/>
                <a:gd name="T17" fmla="*/ 1 h 19"/>
                <a:gd name="T18" fmla="*/ 1 w 20"/>
                <a:gd name="T19" fmla="*/ 1 h 19"/>
                <a:gd name="T20" fmla="*/ 1 w 20"/>
                <a:gd name="T21" fmla="*/ 1 h 19"/>
                <a:gd name="T22" fmla="*/ 1 w 20"/>
                <a:gd name="T23" fmla="*/ 1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19">
                  <a:moveTo>
                    <a:pt x="19" y="8"/>
                  </a:moveTo>
                  <a:lnTo>
                    <a:pt x="18" y="7"/>
                  </a:lnTo>
                  <a:lnTo>
                    <a:pt x="9" y="0"/>
                  </a:lnTo>
                  <a:lnTo>
                    <a:pt x="0" y="11"/>
                  </a:lnTo>
                  <a:lnTo>
                    <a:pt x="9" y="18"/>
                  </a:lnTo>
                  <a:lnTo>
                    <a:pt x="8" y="17"/>
                  </a:lnTo>
                  <a:lnTo>
                    <a:pt x="9" y="18"/>
                  </a:lnTo>
                  <a:lnTo>
                    <a:pt x="15" y="19"/>
                  </a:lnTo>
                  <a:lnTo>
                    <a:pt x="19" y="17"/>
                  </a:lnTo>
                  <a:lnTo>
                    <a:pt x="20" y="11"/>
                  </a:lnTo>
                  <a:lnTo>
                    <a:pt x="18" y="7"/>
                  </a:lnTo>
                  <a:lnTo>
                    <a:pt x="1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0" name="Freeform 1521">
              <a:extLst>
                <a:ext uri="{FF2B5EF4-FFF2-40B4-BE49-F238E27FC236}">
                  <a16:creationId xmlns:a16="http://schemas.microsoft.com/office/drawing/2014/main" id="{2C99EC66-A555-444F-89EF-36E3F4CE320B}"/>
                </a:ext>
              </a:extLst>
            </p:cNvPr>
            <p:cNvSpPr>
              <a:spLocks/>
            </p:cNvSpPr>
            <p:nvPr/>
          </p:nvSpPr>
          <p:spPr bwMode="auto">
            <a:xfrm>
              <a:off x="2453" y="2659"/>
              <a:ext cx="18" cy="19"/>
            </a:xfrm>
            <a:custGeom>
              <a:avLst/>
              <a:gdLst>
                <a:gd name="T0" fmla="*/ 1 w 35"/>
                <a:gd name="T1" fmla="*/ 1 h 37"/>
                <a:gd name="T2" fmla="*/ 1 w 35"/>
                <a:gd name="T3" fmla="*/ 1 h 37"/>
                <a:gd name="T4" fmla="*/ 1 w 35"/>
                <a:gd name="T5" fmla="*/ 0 h 37"/>
                <a:gd name="T6" fmla="*/ 0 w 35"/>
                <a:gd name="T7" fmla="*/ 1 h 37"/>
                <a:gd name="T8" fmla="*/ 1 w 35"/>
                <a:gd name="T9" fmla="*/ 1 h 37"/>
                <a:gd name="T10" fmla="*/ 1 w 35"/>
                <a:gd name="T11" fmla="*/ 1 h 37"/>
                <a:gd name="T12" fmla="*/ 1 w 35"/>
                <a:gd name="T13" fmla="*/ 1 h 37"/>
                <a:gd name="T14" fmla="*/ 1 w 35"/>
                <a:gd name="T15" fmla="*/ 1 h 37"/>
                <a:gd name="T16" fmla="*/ 1 w 35"/>
                <a:gd name="T17" fmla="*/ 1 h 37"/>
                <a:gd name="T18" fmla="*/ 1 w 35"/>
                <a:gd name="T19" fmla="*/ 1 h 37"/>
                <a:gd name="T20" fmla="*/ 1 w 35"/>
                <a:gd name="T21" fmla="*/ 1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37">
                  <a:moveTo>
                    <a:pt x="34" y="25"/>
                  </a:moveTo>
                  <a:lnTo>
                    <a:pt x="34" y="25"/>
                  </a:lnTo>
                  <a:lnTo>
                    <a:pt x="11" y="0"/>
                  </a:lnTo>
                  <a:lnTo>
                    <a:pt x="0" y="9"/>
                  </a:lnTo>
                  <a:lnTo>
                    <a:pt x="23" y="34"/>
                  </a:lnTo>
                  <a:lnTo>
                    <a:pt x="27" y="37"/>
                  </a:lnTo>
                  <a:lnTo>
                    <a:pt x="33" y="34"/>
                  </a:lnTo>
                  <a:lnTo>
                    <a:pt x="35" y="31"/>
                  </a:lnTo>
                  <a:lnTo>
                    <a:pt x="3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1" name="Freeform 1522">
              <a:extLst>
                <a:ext uri="{FF2B5EF4-FFF2-40B4-BE49-F238E27FC236}">
                  <a16:creationId xmlns:a16="http://schemas.microsoft.com/office/drawing/2014/main" id="{BE1BE8E2-0667-41CD-A4E2-FE6B048523B7}"/>
                </a:ext>
              </a:extLst>
            </p:cNvPr>
            <p:cNvSpPr>
              <a:spLocks/>
            </p:cNvSpPr>
            <p:nvPr/>
          </p:nvSpPr>
          <p:spPr bwMode="auto">
            <a:xfrm>
              <a:off x="2465" y="2672"/>
              <a:ext cx="19" cy="22"/>
            </a:xfrm>
            <a:custGeom>
              <a:avLst/>
              <a:gdLst>
                <a:gd name="T0" fmla="*/ 1 w 38"/>
                <a:gd name="T1" fmla="*/ 1 h 44"/>
                <a:gd name="T2" fmla="*/ 1 w 38"/>
                <a:gd name="T3" fmla="*/ 1 h 44"/>
                <a:gd name="T4" fmla="*/ 1 w 38"/>
                <a:gd name="T5" fmla="*/ 0 h 44"/>
                <a:gd name="T6" fmla="*/ 0 w 38"/>
                <a:gd name="T7" fmla="*/ 1 h 44"/>
                <a:gd name="T8" fmla="*/ 1 w 38"/>
                <a:gd name="T9" fmla="*/ 1 h 44"/>
                <a:gd name="T10" fmla="*/ 1 w 38"/>
                <a:gd name="T11" fmla="*/ 1 h 44"/>
                <a:gd name="T12" fmla="*/ 1 w 38"/>
                <a:gd name="T13" fmla="*/ 1 h 44"/>
                <a:gd name="T14" fmla="*/ 1 w 38"/>
                <a:gd name="T15" fmla="*/ 1 h 44"/>
                <a:gd name="T16" fmla="*/ 1 w 38"/>
                <a:gd name="T17" fmla="*/ 1 h 44"/>
                <a:gd name="T18" fmla="*/ 1 w 38"/>
                <a:gd name="T19" fmla="*/ 1 h 44"/>
                <a:gd name="T20" fmla="*/ 1 w 38"/>
                <a:gd name="T21" fmla="*/ 1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44">
                  <a:moveTo>
                    <a:pt x="37" y="32"/>
                  </a:moveTo>
                  <a:lnTo>
                    <a:pt x="37" y="32"/>
                  </a:lnTo>
                  <a:lnTo>
                    <a:pt x="11" y="0"/>
                  </a:lnTo>
                  <a:lnTo>
                    <a:pt x="0" y="9"/>
                  </a:lnTo>
                  <a:lnTo>
                    <a:pt x="25" y="42"/>
                  </a:lnTo>
                  <a:lnTo>
                    <a:pt x="30" y="44"/>
                  </a:lnTo>
                  <a:lnTo>
                    <a:pt x="35" y="42"/>
                  </a:lnTo>
                  <a:lnTo>
                    <a:pt x="38" y="38"/>
                  </a:lnTo>
                  <a:lnTo>
                    <a:pt x="3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2" name="Freeform 1523">
              <a:extLst>
                <a:ext uri="{FF2B5EF4-FFF2-40B4-BE49-F238E27FC236}">
                  <a16:creationId xmlns:a16="http://schemas.microsoft.com/office/drawing/2014/main" id="{742509F4-3762-466E-A835-E8A384F91403}"/>
                </a:ext>
              </a:extLst>
            </p:cNvPr>
            <p:cNvSpPr>
              <a:spLocks/>
            </p:cNvSpPr>
            <p:nvPr/>
          </p:nvSpPr>
          <p:spPr bwMode="auto">
            <a:xfrm>
              <a:off x="2478" y="2688"/>
              <a:ext cx="20" cy="24"/>
            </a:xfrm>
            <a:custGeom>
              <a:avLst/>
              <a:gdLst>
                <a:gd name="T0" fmla="*/ 1 w 40"/>
                <a:gd name="T1" fmla="*/ 0 h 49"/>
                <a:gd name="T2" fmla="*/ 1 w 40"/>
                <a:gd name="T3" fmla="*/ 0 h 49"/>
                <a:gd name="T4" fmla="*/ 1 w 40"/>
                <a:gd name="T5" fmla="*/ 0 h 49"/>
                <a:gd name="T6" fmla="*/ 0 w 40"/>
                <a:gd name="T7" fmla="*/ 0 h 49"/>
                <a:gd name="T8" fmla="*/ 1 w 40"/>
                <a:gd name="T9" fmla="*/ 0 h 49"/>
                <a:gd name="T10" fmla="*/ 1 w 40"/>
                <a:gd name="T11" fmla="*/ 0 h 49"/>
                <a:gd name="T12" fmla="*/ 1 w 40"/>
                <a:gd name="T13" fmla="*/ 0 h 49"/>
                <a:gd name="T14" fmla="*/ 1 w 40"/>
                <a:gd name="T15" fmla="*/ 0 h 49"/>
                <a:gd name="T16" fmla="*/ 1 w 40"/>
                <a:gd name="T17" fmla="*/ 0 h 49"/>
                <a:gd name="T18" fmla="*/ 1 w 40"/>
                <a:gd name="T19" fmla="*/ 0 h 49"/>
                <a:gd name="T20" fmla="*/ 1 w 40"/>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49">
                  <a:moveTo>
                    <a:pt x="39" y="37"/>
                  </a:moveTo>
                  <a:lnTo>
                    <a:pt x="39" y="37"/>
                  </a:lnTo>
                  <a:lnTo>
                    <a:pt x="12" y="0"/>
                  </a:lnTo>
                  <a:lnTo>
                    <a:pt x="0" y="10"/>
                  </a:lnTo>
                  <a:lnTo>
                    <a:pt x="28" y="46"/>
                  </a:lnTo>
                  <a:lnTo>
                    <a:pt x="32" y="49"/>
                  </a:lnTo>
                  <a:lnTo>
                    <a:pt x="38" y="46"/>
                  </a:lnTo>
                  <a:lnTo>
                    <a:pt x="40" y="43"/>
                  </a:lnTo>
                  <a:lnTo>
                    <a:pt x="3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3" name="Freeform 1524">
              <a:extLst>
                <a:ext uri="{FF2B5EF4-FFF2-40B4-BE49-F238E27FC236}">
                  <a16:creationId xmlns:a16="http://schemas.microsoft.com/office/drawing/2014/main" id="{3771AB49-5748-41D8-A9EB-5DFB0AD40F16}"/>
                </a:ext>
              </a:extLst>
            </p:cNvPr>
            <p:cNvSpPr>
              <a:spLocks/>
            </p:cNvSpPr>
            <p:nvPr/>
          </p:nvSpPr>
          <p:spPr bwMode="auto">
            <a:xfrm>
              <a:off x="2491" y="2707"/>
              <a:ext cx="20" cy="25"/>
            </a:xfrm>
            <a:custGeom>
              <a:avLst/>
              <a:gdLst>
                <a:gd name="T0" fmla="*/ 1 w 40"/>
                <a:gd name="T1" fmla="*/ 0 h 51"/>
                <a:gd name="T2" fmla="*/ 1 w 40"/>
                <a:gd name="T3" fmla="*/ 0 h 51"/>
                <a:gd name="T4" fmla="*/ 1 w 40"/>
                <a:gd name="T5" fmla="*/ 0 h 51"/>
                <a:gd name="T6" fmla="*/ 0 w 40"/>
                <a:gd name="T7" fmla="*/ 0 h 51"/>
                <a:gd name="T8" fmla="*/ 1 w 40"/>
                <a:gd name="T9" fmla="*/ 0 h 51"/>
                <a:gd name="T10" fmla="*/ 1 w 40"/>
                <a:gd name="T11" fmla="*/ 0 h 51"/>
                <a:gd name="T12" fmla="*/ 1 w 40"/>
                <a:gd name="T13" fmla="*/ 0 h 51"/>
                <a:gd name="T14" fmla="*/ 1 w 40"/>
                <a:gd name="T15" fmla="*/ 0 h 51"/>
                <a:gd name="T16" fmla="*/ 1 w 40"/>
                <a:gd name="T17" fmla="*/ 0 h 51"/>
                <a:gd name="T18" fmla="*/ 1 w 40"/>
                <a:gd name="T19" fmla="*/ 0 h 51"/>
                <a:gd name="T20" fmla="*/ 1 w 40"/>
                <a:gd name="T21" fmla="*/ 0 h 51"/>
                <a:gd name="T22" fmla="*/ 1 w 40"/>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51">
                  <a:moveTo>
                    <a:pt x="39" y="41"/>
                  </a:moveTo>
                  <a:lnTo>
                    <a:pt x="39" y="39"/>
                  </a:lnTo>
                  <a:lnTo>
                    <a:pt x="11" y="0"/>
                  </a:lnTo>
                  <a:lnTo>
                    <a:pt x="0" y="9"/>
                  </a:lnTo>
                  <a:lnTo>
                    <a:pt x="27" y="49"/>
                  </a:lnTo>
                  <a:lnTo>
                    <a:pt x="27" y="47"/>
                  </a:lnTo>
                  <a:lnTo>
                    <a:pt x="27" y="49"/>
                  </a:lnTo>
                  <a:lnTo>
                    <a:pt x="32" y="51"/>
                  </a:lnTo>
                  <a:lnTo>
                    <a:pt x="38" y="49"/>
                  </a:lnTo>
                  <a:lnTo>
                    <a:pt x="40" y="45"/>
                  </a:lnTo>
                  <a:lnTo>
                    <a:pt x="39" y="39"/>
                  </a:lnTo>
                  <a:lnTo>
                    <a:pt x="3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4" name="Freeform 1525">
              <a:extLst>
                <a:ext uri="{FF2B5EF4-FFF2-40B4-BE49-F238E27FC236}">
                  <a16:creationId xmlns:a16="http://schemas.microsoft.com/office/drawing/2014/main" id="{49340423-C696-4F5B-ADEE-EAC18AFEFDE0}"/>
                </a:ext>
              </a:extLst>
            </p:cNvPr>
            <p:cNvSpPr>
              <a:spLocks/>
            </p:cNvSpPr>
            <p:nvPr/>
          </p:nvSpPr>
          <p:spPr bwMode="auto">
            <a:xfrm>
              <a:off x="2505" y="2727"/>
              <a:ext cx="21" cy="26"/>
            </a:xfrm>
            <a:custGeom>
              <a:avLst/>
              <a:gdLst>
                <a:gd name="T0" fmla="*/ 0 w 43"/>
                <a:gd name="T1" fmla="*/ 0 h 53"/>
                <a:gd name="T2" fmla="*/ 0 w 43"/>
                <a:gd name="T3" fmla="*/ 0 h 53"/>
                <a:gd name="T4" fmla="*/ 0 w 43"/>
                <a:gd name="T5" fmla="*/ 0 h 53"/>
                <a:gd name="T6" fmla="*/ 0 w 43"/>
                <a:gd name="T7" fmla="*/ 0 h 53"/>
                <a:gd name="T8" fmla="*/ 0 w 43"/>
                <a:gd name="T9" fmla="*/ 0 h 53"/>
                <a:gd name="T10" fmla="*/ 0 w 43"/>
                <a:gd name="T11" fmla="*/ 0 h 53"/>
                <a:gd name="T12" fmla="*/ 0 w 43"/>
                <a:gd name="T13" fmla="*/ 0 h 53"/>
                <a:gd name="T14" fmla="*/ 0 w 43"/>
                <a:gd name="T15" fmla="*/ 0 h 53"/>
                <a:gd name="T16" fmla="*/ 0 w 43"/>
                <a:gd name="T17" fmla="*/ 0 h 53"/>
                <a:gd name="T18" fmla="*/ 0 w 43"/>
                <a:gd name="T19" fmla="*/ 0 h 53"/>
                <a:gd name="T20" fmla="*/ 0 w 4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53">
                  <a:moveTo>
                    <a:pt x="42" y="43"/>
                  </a:moveTo>
                  <a:lnTo>
                    <a:pt x="42" y="43"/>
                  </a:lnTo>
                  <a:lnTo>
                    <a:pt x="12" y="0"/>
                  </a:lnTo>
                  <a:lnTo>
                    <a:pt x="0" y="6"/>
                  </a:lnTo>
                  <a:lnTo>
                    <a:pt x="30" y="50"/>
                  </a:lnTo>
                  <a:lnTo>
                    <a:pt x="35" y="53"/>
                  </a:lnTo>
                  <a:lnTo>
                    <a:pt x="39" y="51"/>
                  </a:lnTo>
                  <a:lnTo>
                    <a:pt x="43" y="48"/>
                  </a:lnTo>
                  <a:lnTo>
                    <a:pt x="4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5" name="Freeform 1526">
              <a:extLst>
                <a:ext uri="{FF2B5EF4-FFF2-40B4-BE49-F238E27FC236}">
                  <a16:creationId xmlns:a16="http://schemas.microsoft.com/office/drawing/2014/main" id="{7A938779-A700-4257-8CA0-D2BD0EA9F971}"/>
                </a:ext>
              </a:extLst>
            </p:cNvPr>
            <p:cNvSpPr>
              <a:spLocks/>
            </p:cNvSpPr>
            <p:nvPr/>
          </p:nvSpPr>
          <p:spPr bwMode="auto">
            <a:xfrm>
              <a:off x="2520" y="2749"/>
              <a:ext cx="21" cy="27"/>
            </a:xfrm>
            <a:custGeom>
              <a:avLst/>
              <a:gdLst>
                <a:gd name="T0" fmla="*/ 0 w 43"/>
                <a:gd name="T1" fmla="*/ 0 h 56"/>
                <a:gd name="T2" fmla="*/ 0 w 43"/>
                <a:gd name="T3" fmla="*/ 0 h 56"/>
                <a:gd name="T4" fmla="*/ 0 w 43"/>
                <a:gd name="T5" fmla="*/ 0 h 56"/>
                <a:gd name="T6" fmla="*/ 0 w 43"/>
                <a:gd name="T7" fmla="*/ 0 h 56"/>
                <a:gd name="T8" fmla="*/ 0 w 43"/>
                <a:gd name="T9" fmla="*/ 0 h 56"/>
                <a:gd name="T10" fmla="*/ 0 w 43"/>
                <a:gd name="T11" fmla="*/ 0 h 56"/>
                <a:gd name="T12" fmla="*/ 0 w 43"/>
                <a:gd name="T13" fmla="*/ 0 h 56"/>
                <a:gd name="T14" fmla="*/ 0 w 43"/>
                <a:gd name="T15" fmla="*/ 0 h 56"/>
                <a:gd name="T16" fmla="*/ 0 w 43"/>
                <a:gd name="T17" fmla="*/ 0 h 56"/>
                <a:gd name="T18" fmla="*/ 0 w 43"/>
                <a:gd name="T19" fmla="*/ 0 h 56"/>
                <a:gd name="T20" fmla="*/ 0 w 43"/>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56">
                  <a:moveTo>
                    <a:pt x="42" y="46"/>
                  </a:moveTo>
                  <a:lnTo>
                    <a:pt x="42" y="46"/>
                  </a:lnTo>
                  <a:lnTo>
                    <a:pt x="12" y="0"/>
                  </a:lnTo>
                  <a:lnTo>
                    <a:pt x="0" y="7"/>
                  </a:lnTo>
                  <a:lnTo>
                    <a:pt x="30" y="53"/>
                  </a:lnTo>
                  <a:lnTo>
                    <a:pt x="35" y="56"/>
                  </a:lnTo>
                  <a:lnTo>
                    <a:pt x="39" y="54"/>
                  </a:lnTo>
                  <a:lnTo>
                    <a:pt x="43" y="51"/>
                  </a:lnTo>
                  <a:lnTo>
                    <a:pt x="4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6" name="Freeform 1527">
              <a:extLst>
                <a:ext uri="{FF2B5EF4-FFF2-40B4-BE49-F238E27FC236}">
                  <a16:creationId xmlns:a16="http://schemas.microsoft.com/office/drawing/2014/main" id="{422AB4C4-ECE6-4627-8A29-45370EE80DF2}"/>
                </a:ext>
              </a:extLst>
            </p:cNvPr>
            <p:cNvSpPr>
              <a:spLocks/>
            </p:cNvSpPr>
            <p:nvPr/>
          </p:nvSpPr>
          <p:spPr bwMode="auto">
            <a:xfrm>
              <a:off x="2535" y="2772"/>
              <a:ext cx="21" cy="29"/>
            </a:xfrm>
            <a:custGeom>
              <a:avLst/>
              <a:gdLst>
                <a:gd name="T0" fmla="*/ 0 w 43"/>
                <a:gd name="T1" fmla="*/ 1 h 58"/>
                <a:gd name="T2" fmla="*/ 0 w 43"/>
                <a:gd name="T3" fmla="*/ 1 h 58"/>
                <a:gd name="T4" fmla="*/ 0 w 43"/>
                <a:gd name="T5" fmla="*/ 0 h 58"/>
                <a:gd name="T6" fmla="*/ 0 w 43"/>
                <a:gd name="T7" fmla="*/ 1 h 58"/>
                <a:gd name="T8" fmla="*/ 0 w 43"/>
                <a:gd name="T9" fmla="*/ 1 h 58"/>
                <a:gd name="T10" fmla="*/ 0 w 43"/>
                <a:gd name="T11" fmla="*/ 1 h 58"/>
                <a:gd name="T12" fmla="*/ 0 w 43"/>
                <a:gd name="T13" fmla="*/ 1 h 58"/>
                <a:gd name="T14" fmla="*/ 0 w 43"/>
                <a:gd name="T15" fmla="*/ 1 h 58"/>
                <a:gd name="T16" fmla="*/ 0 w 43"/>
                <a:gd name="T17" fmla="*/ 1 h 58"/>
                <a:gd name="T18" fmla="*/ 0 w 43"/>
                <a:gd name="T19" fmla="*/ 1 h 58"/>
                <a:gd name="T20" fmla="*/ 0 w 43"/>
                <a:gd name="T21" fmla="*/ 1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58">
                  <a:moveTo>
                    <a:pt x="42" y="49"/>
                  </a:moveTo>
                  <a:lnTo>
                    <a:pt x="42" y="49"/>
                  </a:lnTo>
                  <a:lnTo>
                    <a:pt x="12" y="0"/>
                  </a:lnTo>
                  <a:lnTo>
                    <a:pt x="0" y="7"/>
                  </a:lnTo>
                  <a:lnTo>
                    <a:pt x="30" y="56"/>
                  </a:lnTo>
                  <a:lnTo>
                    <a:pt x="35" y="58"/>
                  </a:lnTo>
                  <a:lnTo>
                    <a:pt x="39" y="57"/>
                  </a:lnTo>
                  <a:lnTo>
                    <a:pt x="43" y="53"/>
                  </a:lnTo>
                  <a:lnTo>
                    <a:pt x="4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7" name="Freeform 1528">
              <a:extLst>
                <a:ext uri="{FF2B5EF4-FFF2-40B4-BE49-F238E27FC236}">
                  <a16:creationId xmlns:a16="http://schemas.microsoft.com/office/drawing/2014/main" id="{CF614B65-4E92-480C-914E-9311B7A9E91C}"/>
                </a:ext>
              </a:extLst>
            </p:cNvPr>
            <p:cNvSpPr>
              <a:spLocks/>
            </p:cNvSpPr>
            <p:nvPr/>
          </p:nvSpPr>
          <p:spPr bwMode="auto">
            <a:xfrm>
              <a:off x="2550" y="2796"/>
              <a:ext cx="23" cy="29"/>
            </a:xfrm>
            <a:custGeom>
              <a:avLst/>
              <a:gdLst>
                <a:gd name="T0" fmla="*/ 1 w 45"/>
                <a:gd name="T1" fmla="*/ 1 h 57"/>
                <a:gd name="T2" fmla="*/ 1 w 45"/>
                <a:gd name="T3" fmla="*/ 1 h 57"/>
                <a:gd name="T4" fmla="*/ 1 w 45"/>
                <a:gd name="T5" fmla="*/ 0 h 57"/>
                <a:gd name="T6" fmla="*/ 0 w 45"/>
                <a:gd name="T7" fmla="*/ 1 h 57"/>
                <a:gd name="T8" fmla="*/ 1 w 45"/>
                <a:gd name="T9" fmla="*/ 1 h 57"/>
                <a:gd name="T10" fmla="*/ 1 w 45"/>
                <a:gd name="T11" fmla="*/ 1 h 57"/>
                <a:gd name="T12" fmla="*/ 1 w 45"/>
                <a:gd name="T13" fmla="*/ 1 h 57"/>
                <a:gd name="T14" fmla="*/ 1 w 45"/>
                <a:gd name="T15" fmla="*/ 1 h 57"/>
                <a:gd name="T16" fmla="*/ 1 w 45"/>
                <a:gd name="T17" fmla="*/ 1 h 57"/>
                <a:gd name="T18" fmla="*/ 1 w 45"/>
                <a:gd name="T19" fmla="*/ 1 h 57"/>
                <a:gd name="T20" fmla="*/ 1 w 45"/>
                <a:gd name="T21" fmla="*/ 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7">
                  <a:moveTo>
                    <a:pt x="44" y="48"/>
                  </a:moveTo>
                  <a:lnTo>
                    <a:pt x="44" y="48"/>
                  </a:lnTo>
                  <a:lnTo>
                    <a:pt x="12" y="0"/>
                  </a:lnTo>
                  <a:lnTo>
                    <a:pt x="0" y="7"/>
                  </a:lnTo>
                  <a:lnTo>
                    <a:pt x="32" y="55"/>
                  </a:lnTo>
                  <a:lnTo>
                    <a:pt x="37" y="57"/>
                  </a:lnTo>
                  <a:lnTo>
                    <a:pt x="42" y="56"/>
                  </a:lnTo>
                  <a:lnTo>
                    <a:pt x="45" y="53"/>
                  </a:lnTo>
                  <a:lnTo>
                    <a:pt x="4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8" name="Freeform 1529">
              <a:extLst>
                <a:ext uri="{FF2B5EF4-FFF2-40B4-BE49-F238E27FC236}">
                  <a16:creationId xmlns:a16="http://schemas.microsoft.com/office/drawing/2014/main" id="{A8C89C1B-0DF2-4EB8-8ECC-82DBEE71AA7A}"/>
                </a:ext>
              </a:extLst>
            </p:cNvPr>
            <p:cNvSpPr>
              <a:spLocks/>
            </p:cNvSpPr>
            <p:nvPr/>
          </p:nvSpPr>
          <p:spPr bwMode="auto">
            <a:xfrm>
              <a:off x="2566" y="2820"/>
              <a:ext cx="22" cy="28"/>
            </a:xfrm>
            <a:custGeom>
              <a:avLst/>
              <a:gdLst>
                <a:gd name="T0" fmla="*/ 1 w 43"/>
                <a:gd name="T1" fmla="*/ 1 h 55"/>
                <a:gd name="T2" fmla="*/ 1 w 43"/>
                <a:gd name="T3" fmla="*/ 1 h 55"/>
                <a:gd name="T4" fmla="*/ 1 w 43"/>
                <a:gd name="T5" fmla="*/ 0 h 55"/>
                <a:gd name="T6" fmla="*/ 0 w 43"/>
                <a:gd name="T7" fmla="*/ 1 h 55"/>
                <a:gd name="T8" fmla="*/ 1 w 43"/>
                <a:gd name="T9" fmla="*/ 1 h 55"/>
                <a:gd name="T10" fmla="*/ 1 w 43"/>
                <a:gd name="T11" fmla="*/ 1 h 55"/>
                <a:gd name="T12" fmla="*/ 1 w 43"/>
                <a:gd name="T13" fmla="*/ 1 h 55"/>
                <a:gd name="T14" fmla="*/ 1 w 43"/>
                <a:gd name="T15" fmla="*/ 1 h 55"/>
                <a:gd name="T16" fmla="*/ 1 w 43"/>
                <a:gd name="T17" fmla="*/ 1 h 55"/>
                <a:gd name="T18" fmla="*/ 1 w 43"/>
                <a:gd name="T19" fmla="*/ 1 h 55"/>
                <a:gd name="T20" fmla="*/ 1 w 43"/>
                <a:gd name="T21" fmla="*/ 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55">
                  <a:moveTo>
                    <a:pt x="42" y="46"/>
                  </a:moveTo>
                  <a:lnTo>
                    <a:pt x="42" y="46"/>
                  </a:lnTo>
                  <a:lnTo>
                    <a:pt x="12" y="0"/>
                  </a:lnTo>
                  <a:lnTo>
                    <a:pt x="0" y="7"/>
                  </a:lnTo>
                  <a:lnTo>
                    <a:pt x="30" y="53"/>
                  </a:lnTo>
                  <a:lnTo>
                    <a:pt x="35" y="55"/>
                  </a:lnTo>
                  <a:lnTo>
                    <a:pt x="40" y="54"/>
                  </a:lnTo>
                  <a:lnTo>
                    <a:pt x="43" y="51"/>
                  </a:lnTo>
                  <a:lnTo>
                    <a:pt x="4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9" name="Freeform 1530">
              <a:extLst>
                <a:ext uri="{FF2B5EF4-FFF2-40B4-BE49-F238E27FC236}">
                  <a16:creationId xmlns:a16="http://schemas.microsoft.com/office/drawing/2014/main" id="{6BA46A67-ECE1-45F2-9B53-50B40C3D426A}"/>
                </a:ext>
              </a:extLst>
            </p:cNvPr>
            <p:cNvSpPr>
              <a:spLocks/>
            </p:cNvSpPr>
            <p:nvPr/>
          </p:nvSpPr>
          <p:spPr bwMode="auto">
            <a:xfrm>
              <a:off x="2581" y="2843"/>
              <a:ext cx="23" cy="28"/>
            </a:xfrm>
            <a:custGeom>
              <a:avLst/>
              <a:gdLst>
                <a:gd name="T0" fmla="*/ 1 w 45"/>
                <a:gd name="T1" fmla="*/ 1 h 56"/>
                <a:gd name="T2" fmla="*/ 1 w 45"/>
                <a:gd name="T3" fmla="*/ 1 h 56"/>
                <a:gd name="T4" fmla="*/ 1 w 45"/>
                <a:gd name="T5" fmla="*/ 0 h 56"/>
                <a:gd name="T6" fmla="*/ 0 w 45"/>
                <a:gd name="T7" fmla="*/ 1 h 56"/>
                <a:gd name="T8" fmla="*/ 1 w 45"/>
                <a:gd name="T9" fmla="*/ 1 h 56"/>
                <a:gd name="T10" fmla="*/ 1 w 45"/>
                <a:gd name="T11" fmla="*/ 1 h 56"/>
                <a:gd name="T12" fmla="*/ 1 w 45"/>
                <a:gd name="T13" fmla="*/ 1 h 56"/>
                <a:gd name="T14" fmla="*/ 1 w 45"/>
                <a:gd name="T15" fmla="*/ 1 h 56"/>
                <a:gd name="T16" fmla="*/ 1 w 45"/>
                <a:gd name="T17" fmla="*/ 1 h 56"/>
                <a:gd name="T18" fmla="*/ 1 w 45"/>
                <a:gd name="T19" fmla="*/ 1 h 56"/>
                <a:gd name="T20" fmla="*/ 1 w 45"/>
                <a:gd name="T21" fmla="*/ 1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6">
                  <a:moveTo>
                    <a:pt x="44" y="46"/>
                  </a:moveTo>
                  <a:lnTo>
                    <a:pt x="44" y="46"/>
                  </a:lnTo>
                  <a:lnTo>
                    <a:pt x="12" y="0"/>
                  </a:lnTo>
                  <a:lnTo>
                    <a:pt x="0" y="7"/>
                  </a:lnTo>
                  <a:lnTo>
                    <a:pt x="33" y="53"/>
                  </a:lnTo>
                  <a:lnTo>
                    <a:pt x="37" y="56"/>
                  </a:lnTo>
                  <a:lnTo>
                    <a:pt x="42" y="54"/>
                  </a:lnTo>
                  <a:lnTo>
                    <a:pt x="45" y="51"/>
                  </a:lnTo>
                  <a:lnTo>
                    <a:pt x="44"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0" name="Freeform 1531">
              <a:extLst>
                <a:ext uri="{FF2B5EF4-FFF2-40B4-BE49-F238E27FC236}">
                  <a16:creationId xmlns:a16="http://schemas.microsoft.com/office/drawing/2014/main" id="{8BAC325C-EC34-41B5-B847-E0E813389922}"/>
                </a:ext>
              </a:extLst>
            </p:cNvPr>
            <p:cNvSpPr>
              <a:spLocks/>
            </p:cNvSpPr>
            <p:nvPr/>
          </p:nvSpPr>
          <p:spPr bwMode="auto">
            <a:xfrm>
              <a:off x="2597" y="2866"/>
              <a:ext cx="20" cy="28"/>
            </a:xfrm>
            <a:custGeom>
              <a:avLst/>
              <a:gdLst>
                <a:gd name="T0" fmla="*/ 1 w 40"/>
                <a:gd name="T1" fmla="*/ 1 h 56"/>
                <a:gd name="T2" fmla="*/ 1 w 40"/>
                <a:gd name="T3" fmla="*/ 1 h 56"/>
                <a:gd name="T4" fmla="*/ 1 w 40"/>
                <a:gd name="T5" fmla="*/ 0 h 56"/>
                <a:gd name="T6" fmla="*/ 0 w 40"/>
                <a:gd name="T7" fmla="*/ 1 h 56"/>
                <a:gd name="T8" fmla="*/ 1 w 40"/>
                <a:gd name="T9" fmla="*/ 1 h 56"/>
                <a:gd name="T10" fmla="*/ 1 w 40"/>
                <a:gd name="T11" fmla="*/ 1 h 56"/>
                <a:gd name="T12" fmla="*/ 1 w 40"/>
                <a:gd name="T13" fmla="*/ 1 h 56"/>
                <a:gd name="T14" fmla="*/ 1 w 40"/>
                <a:gd name="T15" fmla="*/ 1 h 56"/>
                <a:gd name="T16" fmla="*/ 1 w 40"/>
                <a:gd name="T17" fmla="*/ 1 h 56"/>
                <a:gd name="T18" fmla="*/ 1 w 40"/>
                <a:gd name="T19" fmla="*/ 1 h 56"/>
                <a:gd name="T20" fmla="*/ 1 w 40"/>
                <a:gd name="T21" fmla="*/ 1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6">
                  <a:moveTo>
                    <a:pt x="39" y="46"/>
                  </a:moveTo>
                  <a:lnTo>
                    <a:pt x="39" y="46"/>
                  </a:lnTo>
                  <a:lnTo>
                    <a:pt x="11" y="0"/>
                  </a:lnTo>
                  <a:lnTo>
                    <a:pt x="0" y="7"/>
                  </a:lnTo>
                  <a:lnTo>
                    <a:pt x="27" y="53"/>
                  </a:lnTo>
                  <a:lnTo>
                    <a:pt x="32" y="56"/>
                  </a:lnTo>
                  <a:lnTo>
                    <a:pt x="37" y="54"/>
                  </a:lnTo>
                  <a:lnTo>
                    <a:pt x="40" y="51"/>
                  </a:lnTo>
                  <a:lnTo>
                    <a:pt x="39"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1" name="Freeform 1532">
              <a:extLst>
                <a:ext uri="{FF2B5EF4-FFF2-40B4-BE49-F238E27FC236}">
                  <a16:creationId xmlns:a16="http://schemas.microsoft.com/office/drawing/2014/main" id="{571DCDCB-A79D-486F-A498-06A37B564E32}"/>
                </a:ext>
              </a:extLst>
            </p:cNvPr>
            <p:cNvSpPr>
              <a:spLocks/>
            </p:cNvSpPr>
            <p:nvPr/>
          </p:nvSpPr>
          <p:spPr bwMode="auto">
            <a:xfrm>
              <a:off x="2611" y="2889"/>
              <a:ext cx="21" cy="27"/>
            </a:xfrm>
            <a:custGeom>
              <a:avLst/>
              <a:gdLst>
                <a:gd name="T0" fmla="*/ 0 w 43"/>
                <a:gd name="T1" fmla="*/ 1 h 53"/>
                <a:gd name="T2" fmla="*/ 0 w 43"/>
                <a:gd name="T3" fmla="*/ 1 h 53"/>
                <a:gd name="T4" fmla="*/ 0 w 43"/>
                <a:gd name="T5" fmla="*/ 0 h 53"/>
                <a:gd name="T6" fmla="*/ 0 w 43"/>
                <a:gd name="T7" fmla="*/ 1 h 53"/>
                <a:gd name="T8" fmla="*/ 0 w 43"/>
                <a:gd name="T9" fmla="*/ 1 h 53"/>
                <a:gd name="T10" fmla="*/ 0 w 43"/>
                <a:gd name="T11" fmla="*/ 1 h 53"/>
                <a:gd name="T12" fmla="*/ 0 w 43"/>
                <a:gd name="T13" fmla="*/ 1 h 53"/>
                <a:gd name="T14" fmla="*/ 0 w 43"/>
                <a:gd name="T15" fmla="*/ 1 h 53"/>
                <a:gd name="T16" fmla="*/ 0 w 43"/>
                <a:gd name="T17" fmla="*/ 1 h 53"/>
                <a:gd name="T18" fmla="*/ 0 w 43"/>
                <a:gd name="T19" fmla="*/ 1 h 53"/>
                <a:gd name="T20" fmla="*/ 0 w 43"/>
                <a:gd name="T21" fmla="*/ 1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53">
                  <a:moveTo>
                    <a:pt x="42" y="44"/>
                  </a:moveTo>
                  <a:lnTo>
                    <a:pt x="42" y="44"/>
                  </a:lnTo>
                  <a:lnTo>
                    <a:pt x="12" y="0"/>
                  </a:lnTo>
                  <a:lnTo>
                    <a:pt x="0" y="7"/>
                  </a:lnTo>
                  <a:lnTo>
                    <a:pt x="30" y="51"/>
                  </a:lnTo>
                  <a:lnTo>
                    <a:pt x="35" y="53"/>
                  </a:lnTo>
                  <a:lnTo>
                    <a:pt x="39" y="52"/>
                  </a:lnTo>
                  <a:lnTo>
                    <a:pt x="43" y="49"/>
                  </a:lnTo>
                  <a:lnTo>
                    <a:pt x="4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2" name="Freeform 1533">
              <a:extLst>
                <a:ext uri="{FF2B5EF4-FFF2-40B4-BE49-F238E27FC236}">
                  <a16:creationId xmlns:a16="http://schemas.microsoft.com/office/drawing/2014/main" id="{547866A1-BA24-4A65-9FC5-FE98A61E8593}"/>
                </a:ext>
              </a:extLst>
            </p:cNvPr>
            <p:cNvSpPr>
              <a:spLocks/>
            </p:cNvSpPr>
            <p:nvPr/>
          </p:nvSpPr>
          <p:spPr bwMode="auto">
            <a:xfrm>
              <a:off x="2626" y="2911"/>
              <a:ext cx="19" cy="23"/>
            </a:xfrm>
            <a:custGeom>
              <a:avLst/>
              <a:gdLst>
                <a:gd name="T0" fmla="*/ 1 w 38"/>
                <a:gd name="T1" fmla="*/ 1 h 46"/>
                <a:gd name="T2" fmla="*/ 1 w 38"/>
                <a:gd name="T3" fmla="*/ 1 h 46"/>
                <a:gd name="T4" fmla="*/ 1 w 38"/>
                <a:gd name="T5" fmla="*/ 0 h 46"/>
                <a:gd name="T6" fmla="*/ 0 w 38"/>
                <a:gd name="T7" fmla="*/ 1 h 46"/>
                <a:gd name="T8" fmla="*/ 1 w 38"/>
                <a:gd name="T9" fmla="*/ 1 h 46"/>
                <a:gd name="T10" fmla="*/ 1 w 38"/>
                <a:gd name="T11" fmla="*/ 1 h 46"/>
                <a:gd name="T12" fmla="*/ 1 w 38"/>
                <a:gd name="T13" fmla="*/ 1 h 46"/>
                <a:gd name="T14" fmla="*/ 1 w 38"/>
                <a:gd name="T15" fmla="*/ 1 h 46"/>
                <a:gd name="T16" fmla="*/ 1 w 38"/>
                <a:gd name="T17" fmla="*/ 1 h 46"/>
                <a:gd name="T18" fmla="*/ 1 w 38"/>
                <a:gd name="T19" fmla="*/ 1 h 46"/>
                <a:gd name="T20" fmla="*/ 1 w 38"/>
                <a:gd name="T21" fmla="*/ 1 h 46"/>
                <a:gd name="T22" fmla="*/ 1 w 38"/>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46">
                  <a:moveTo>
                    <a:pt x="37" y="36"/>
                  </a:moveTo>
                  <a:lnTo>
                    <a:pt x="37" y="37"/>
                  </a:lnTo>
                  <a:lnTo>
                    <a:pt x="12" y="0"/>
                  </a:lnTo>
                  <a:lnTo>
                    <a:pt x="0" y="7"/>
                  </a:lnTo>
                  <a:lnTo>
                    <a:pt x="26" y="44"/>
                  </a:lnTo>
                  <a:lnTo>
                    <a:pt x="26" y="45"/>
                  </a:lnTo>
                  <a:lnTo>
                    <a:pt x="26" y="44"/>
                  </a:lnTo>
                  <a:lnTo>
                    <a:pt x="30" y="46"/>
                  </a:lnTo>
                  <a:lnTo>
                    <a:pt x="35" y="45"/>
                  </a:lnTo>
                  <a:lnTo>
                    <a:pt x="38" y="42"/>
                  </a:lnTo>
                  <a:lnTo>
                    <a:pt x="37" y="37"/>
                  </a:lnTo>
                  <a:lnTo>
                    <a:pt x="3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3" name="Freeform 1534">
              <a:extLst>
                <a:ext uri="{FF2B5EF4-FFF2-40B4-BE49-F238E27FC236}">
                  <a16:creationId xmlns:a16="http://schemas.microsoft.com/office/drawing/2014/main" id="{E20D5FE9-BE31-442E-8071-7E2FE8A585AC}"/>
                </a:ext>
              </a:extLst>
            </p:cNvPr>
            <p:cNvSpPr>
              <a:spLocks/>
            </p:cNvSpPr>
            <p:nvPr/>
          </p:nvSpPr>
          <p:spPr bwMode="auto">
            <a:xfrm>
              <a:off x="2639" y="2929"/>
              <a:ext cx="19" cy="23"/>
            </a:xfrm>
            <a:custGeom>
              <a:avLst/>
              <a:gdLst>
                <a:gd name="T0" fmla="*/ 1 w 38"/>
                <a:gd name="T1" fmla="*/ 1 h 46"/>
                <a:gd name="T2" fmla="*/ 1 w 38"/>
                <a:gd name="T3" fmla="*/ 1 h 46"/>
                <a:gd name="T4" fmla="*/ 1 w 38"/>
                <a:gd name="T5" fmla="*/ 0 h 46"/>
                <a:gd name="T6" fmla="*/ 0 w 38"/>
                <a:gd name="T7" fmla="*/ 1 h 46"/>
                <a:gd name="T8" fmla="*/ 1 w 38"/>
                <a:gd name="T9" fmla="*/ 1 h 46"/>
                <a:gd name="T10" fmla="*/ 1 w 38"/>
                <a:gd name="T11" fmla="*/ 1 h 46"/>
                <a:gd name="T12" fmla="*/ 1 w 38"/>
                <a:gd name="T13" fmla="*/ 1 h 46"/>
                <a:gd name="T14" fmla="*/ 1 w 38"/>
                <a:gd name="T15" fmla="*/ 1 h 46"/>
                <a:gd name="T16" fmla="*/ 1 w 38"/>
                <a:gd name="T17" fmla="*/ 1 h 46"/>
                <a:gd name="T18" fmla="*/ 1 w 38"/>
                <a:gd name="T19" fmla="*/ 1 h 46"/>
                <a:gd name="T20" fmla="*/ 1 w 38"/>
                <a:gd name="T21" fmla="*/ 1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46">
                  <a:moveTo>
                    <a:pt x="36" y="34"/>
                  </a:moveTo>
                  <a:lnTo>
                    <a:pt x="36" y="34"/>
                  </a:lnTo>
                  <a:lnTo>
                    <a:pt x="11" y="0"/>
                  </a:lnTo>
                  <a:lnTo>
                    <a:pt x="0" y="9"/>
                  </a:lnTo>
                  <a:lnTo>
                    <a:pt x="25" y="44"/>
                  </a:lnTo>
                  <a:lnTo>
                    <a:pt x="30" y="46"/>
                  </a:lnTo>
                  <a:lnTo>
                    <a:pt x="35" y="44"/>
                  </a:lnTo>
                  <a:lnTo>
                    <a:pt x="38" y="40"/>
                  </a:lnTo>
                  <a:lnTo>
                    <a:pt x="3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4" name="Freeform 1535">
              <a:extLst>
                <a:ext uri="{FF2B5EF4-FFF2-40B4-BE49-F238E27FC236}">
                  <a16:creationId xmlns:a16="http://schemas.microsoft.com/office/drawing/2014/main" id="{3AB0EB1C-DB98-4450-8433-87365B0FCB51}"/>
                </a:ext>
              </a:extLst>
            </p:cNvPr>
            <p:cNvSpPr>
              <a:spLocks/>
            </p:cNvSpPr>
            <p:nvPr/>
          </p:nvSpPr>
          <p:spPr bwMode="auto">
            <a:xfrm>
              <a:off x="2651" y="2946"/>
              <a:ext cx="17" cy="20"/>
            </a:xfrm>
            <a:custGeom>
              <a:avLst/>
              <a:gdLst>
                <a:gd name="T0" fmla="*/ 1 w 33"/>
                <a:gd name="T1" fmla="*/ 1 h 40"/>
                <a:gd name="T2" fmla="*/ 1 w 33"/>
                <a:gd name="T3" fmla="*/ 1 h 40"/>
                <a:gd name="T4" fmla="*/ 1 w 33"/>
                <a:gd name="T5" fmla="*/ 0 h 40"/>
                <a:gd name="T6" fmla="*/ 0 w 33"/>
                <a:gd name="T7" fmla="*/ 1 h 40"/>
                <a:gd name="T8" fmla="*/ 1 w 33"/>
                <a:gd name="T9" fmla="*/ 1 h 40"/>
                <a:gd name="T10" fmla="*/ 1 w 33"/>
                <a:gd name="T11" fmla="*/ 1 h 40"/>
                <a:gd name="T12" fmla="*/ 1 w 33"/>
                <a:gd name="T13" fmla="*/ 1 h 40"/>
                <a:gd name="T14" fmla="*/ 1 w 33"/>
                <a:gd name="T15" fmla="*/ 1 h 40"/>
                <a:gd name="T16" fmla="*/ 1 w 33"/>
                <a:gd name="T17" fmla="*/ 1 h 40"/>
                <a:gd name="T18" fmla="*/ 1 w 33"/>
                <a:gd name="T19" fmla="*/ 1 h 40"/>
                <a:gd name="T20" fmla="*/ 1 w 33"/>
                <a:gd name="T21" fmla="*/ 1 h 40"/>
                <a:gd name="T22" fmla="*/ 1 w 33"/>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40">
                  <a:moveTo>
                    <a:pt x="31" y="28"/>
                  </a:moveTo>
                  <a:lnTo>
                    <a:pt x="32" y="28"/>
                  </a:lnTo>
                  <a:lnTo>
                    <a:pt x="11" y="0"/>
                  </a:lnTo>
                  <a:lnTo>
                    <a:pt x="0" y="10"/>
                  </a:lnTo>
                  <a:lnTo>
                    <a:pt x="21" y="37"/>
                  </a:lnTo>
                  <a:lnTo>
                    <a:pt x="22" y="37"/>
                  </a:lnTo>
                  <a:lnTo>
                    <a:pt x="21" y="37"/>
                  </a:lnTo>
                  <a:lnTo>
                    <a:pt x="25" y="40"/>
                  </a:lnTo>
                  <a:lnTo>
                    <a:pt x="31" y="37"/>
                  </a:lnTo>
                  <a:lnTo>
                    <a:pt x="33" y="34"/>
                  </a:lnTo>
                  <a:lnTo>
                    <a:pt x="32" y="28"/>
                  </a:lnTo>
                  <a:lnTo>
                    <a:pt x="3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5" name="Freeform 1536">
              <a:extLst>
                <a:ext uri="{FF2B5EF4-FFF2-40B4-BE49-F238E27FC236}">
                  <a16:creationId xmlns:a16="http://schemas.microsoft.com/office/drawing/2014/main" id="{45146B76-02AE-49AA-9C99-6A40EFE330B2}"/>
                </a:ext>
              </a:extLst>
            </p:cNvPr>
            <p:cNvSpPr>
              <a:spLocks/>
            </p:cNvSpPr>
            <p:nvPr/>
          </p:nvSpPr>
          <p:spPr bwMode="auto">
            <a:xfrm>
              <a:off x="2662" y="2960"/>
              <a:ext cx="17" cy="16"/>
            </a:xfrm>
            <a:custGeom>
              <a:avLst/>
              <a:gdLst>
                <a:gd name="T0" fmla="*/ 1 w 32"/>
                <a:gd name="T1" fmla="*/ 1 h 32"/>
                <a:gd name="T2" fmla="*/ 1 w 32"/>
                <a:gd name="T3" fmla="*/ 1 h 32"/>
                <a:gd name="T4" fmla="*/ 1 w 32"/>
                <a:gd name="T5" fmla="*/ 0 h 32"/>
                <a:gd name="T6" fmla="*/ 0 w 32"/>
                <a:gd name="T7" fmla="*/ 1 h 32"/>
                <a:gd name="T8" fmla="*/ 1 w 32"/>
                <a:gd name="T9" fmla="*/ 1 h 32"/>
                <a:gd name="T10" fmla="*/ 1 w 32"/>
                <a:gd name="T11" fmla="*/ 1 h 32"/>
                <a:gd name="T12" fmla="*/ 1 w 32"/>
                <a:gd name="T13" fmla="*/ 1 h 32"/>
                <a:gd name="T14" fmla="*/ 1 w 32"/>
                <a:gd name="T15" fmla="*/ 1 h 32"/>
                <a:gd name="T16" fmla="*/ 1 w 32"/>
                <a:gd name="T17" fmla="*/ 1 h 32"/>
                <a:gd name="T18" fmla="*/ 1 w 32"/>
                <a:gd name="T19" fmla="*/ 1 h 32"/>
                <a:gd name="T20" fmla="*/ 1 w 32"/>
                <a:gd name="T21" fmla="*/ 1 h 32"/>
                <a:gd name="T22" fmla="*/ 1 w 32"/>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32">
                  <a:moveTo>
                    <a:pt x="31" y="21"/>
                  </a:moveTo>
                  <a:lnTo>
                    <a:pt x="30" y="21"/>
                  </a:lnTo>
                  <a:lnTo>
                    <a:pt x="9" y="0"/>
                  </a:lnTo>
                  <a:lnTo>
                    <a:pt x="0" y="9"/>
                  </a:lnTo>
                  <a:lnTo>
                    <a:pt x="21" y="30"/>
                  </a:lnTo>
                  <a:lnTo>
                    <a:pt x="19" y="30"/>
                  </a:lnTo>
                  <a:lnTo>
                    <a:pt x="21" y="30"/>
                  </a:lnTo>
                  <a:lnTo>
                    <a:pt x="25" y="32"/>
                  </a:lnTo>
                  <a:lnTo>
                    <a:pt x="30" y="30"/>
                  </a:lnTo>
                  <a:lnTo>
                    <a:pt x="32" y="25"/>
                  </a:lnTo>
                  <a:lnTo>
                    <a:pt x="30" y="21"/>
                  </a:lnTo>
                  <a:lnTo>
                    <a:pt x="3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6" name="Freeform 1537">
              <a:extLst>
                <a:ext uri="{FF2B5EF4-FFF2-40B4-BE49-F238E27FC236}">
                  <a16:creationId xmlns:a16="http://schemas.microsoft.com/office/drawing/2014/main" id="{3E7F29CA-8272-4B7A-BD67-CF71080D347E}"/>
                </a:ext>
              </a:extLst>
            </p:cNvPr>
            <p:cNvSpPr>
              <a:spLocks/>
            </p:cNvSpPr>
            <p:nvPr/>
          </p:nvSpPr>
          <p:spPr bwMode="auto">
            <a:xfrm>
              <a:off x="2672" y="2970"/>
              <a:ext cx="24" cy="27"/>
            </a:xfrm>
            <a:custGeom>
              <a:avLst/>
              <a:gdLst>
                <a:gd name="T0" fmla="*/ 1 w 48"/>
                <a:gd name="T1" fmla="*/ 1 h 53"/>
                <a:gd name="T2" fmla="*/ 1 w 48"/>
                <a:gd name="T3" fmla="*/ 1 h 53"/>
                <a:gd name="T4" fmla="*/ 1 w 48"/>
                <a:gd name="T5" fmla="*/ 0 h 53"/>
                <a:gd name="T6" fmla="*/ 0 w 48"/>
                <a:gd name="T7" fmla="*/ 1 h 53"/>
                <a:gd name="T8" fmla="*/ 1 w 48"/>
                <a:gd name="T9" fmla="*/ 1 h 53"/>
                <a:gd name="T10" fmla="*/ 1 w 48"/>
                <a:gd name="T11" fmla="*/ 1 h 53"/>
                <a:gd name="T12" fmla="*/ 1 w 48"/>
                <a:gd name="T13" fmla="*/ 1 h 53"/>
                <a:gd name="T14" fmla="*/ 1 w 48"/>
                <a:gd name="T15" fmla="*/ 1 h 53"/>
                <a:gd name="T16" fmla="*/ 1 w 48"/>
                <a:gd name="T17" fmla="*/ 1 h 53"/>
                <a:gd name="T18" fmla="*/ 1 w 48"/>
                <a:gd name="T19" fmla="*/ 1 h 53"/>
                <a:gd name="T20" fmla="*/ 1 w 48"/>
                <a:gd name="T21" fmla="*/ 1 h 53"/>
                <a:gd name="T22" fmla="*/ 1 w 48"/>
                <a:gd name="T23" fmla="*/ 1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53">
                  <a:moveTo>
                    <a:pt x="48" y="42"/>
                  </a:moveTo>
                  <a:lnTo>
                    <a:pt x="47" y="41"/>
                  </a:lnTo>
                  <a:lnTo>
                    <a:pt x="12" y="0"/>
                  </a:lnTo>
                  <a:lnTo>
                    <a:pt x="0" y="9"/>
                  </a:lnTo>
                  <a:lnTo>
                    <a:pt x="35" y="51"/>
                  </a:lnTo>
                  <a:lnTo>
                    <a:pt x="34" y="49"/>
                  </a:lnTo>
                  <a:lnTo>
                    <a:pt x="35" y="51"/>
                  </a:lnTo>
                  <a:lnTo>
                    <a:pt x="40" y="53"/>
                  </a:lnTo>
                  <a:lnTo>
                    <a:pt x="45" y="51"/>
                  </a:lnTo>
                  <a:lnTo>
                    <a:pt x="48" y="47"/>
                  </a:lnTo>
                  <a:lnTo>
                    <a:pt x="47" y="41"/>
                  </a:lnTo>
                  <a:lnTo>
                    <a:pt x="48"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7" name="Freeform 1538">
              <a:extLst>
                <a:ext uri="{FF2B5EF4-FFF2-40B4-BE49-F238E27FC236}">
                  <a16:creationId xmlns:a16="http://schemas.microsoft.com/office/drawing/2014/main" id="{D3CAD7A4-6173-4CBA-BDA7-C839D9C49263}"/>
                </a:ext>
              </a:extLst>
            </p:cNvPr>
            <p:cNvSpPr>
              <a:spLocks/>
            </p:cNvSpPr>
            <p:nvPr/>
          </p:nvSpPr>
          <p:spPr bwMode="auto">
            <a:xfrm>
              <a:off x="2689" y="2992"/>
              <a:ext cx="21" cy="30"/>
            </a:xfrm>
            <a:custGeom>
              <a:avLst/>
              <a:gdLst>
                <a:gd name="T0" fmla="*/ 1 w 41"/>
                <a:gd name="T1" fmla="*/ 1 h 60"/>
                <a:gd name="T2" fmla="*/ 1 w 41"/>
                <a:gd name="T3" fmla="*/ 1 h 60"/>
                <a:gd name="T4" fmla="*/ 1 w 41"/>
                <a:gd name="T5" fmla="*/ 0 h 60"/>
                <a:gd name="T6" fmla="*/ 0 w 41"/>
                <a:gd name="T7" fmla="*/ 1 h 60"/>
                <a:gd name="T8" fmla="*/ 1 w 41"/>
                <a:gd name="T9" fmla="*/ 1 h 60"/>
                <a:gd name="T10" fmla="*/ 1 w 41"/>
                <a:gd name="T11" fmla="*/ 1 h 60"/>
                <a:gd name="T12" fmla="*/ 1 w 41"/>
                <a:gd name="T13" fmla="*/ 1 h 60"/>
                <a:gd name="T14" fmla="*/ 1 w 41"/>
                <a:gd name="T15" fmla="*/ 1 h 60"/>
                <a:gd name="T16" fmla="*/ 1 w 41"/>
                <a:gd name="T17" fmla="*/ 1 h 60"/>
                <a:gd name="T18" fmla="*/ 1 w 41"/>
                <a:gd name="T19" fmla="*/ 1 h 60"/>
                <a:gd name="T20" fmla="*/ 1 w 41"/>
                <a:gd name="T21" fmla="*/ 1 h 60"/>
                <a:gd name="T22" fmla="*/ 1 w 41"/>
                <a:gd name="T23" fmla="*/ 1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60">
                  <a:moveTo>
                    <a:pt x="41" y="50"/>
                  </a:moveTo>
                  <a:lnTo>
                    <a:pt x="41" y="49"/>
                  </a:lnTo>
                  <a:lnTo>
                    <a:pt x="14" y="0"/>
                  </a:lnTo>
                  <a:lnTo>
                    <a:pt x="0" y="7"/>
                  </a:lnTo>
                  <a:lnTo>
                    <a:pt x="28" y="56"/>
                  </a:lnTo>
                  <a:lnTo>
                    <a:pt x="28" y="55"/>
                  </a:lnTo>
                  <a:lnTo>
                    <a:pt x="28" y="56"/>
                  </a:lnTo>
                  <a:lnTo>
                    <a:pt x="32" y="60"/>
                  </a:lnTo>
                  <a:lnTo>
                    <a:pt x="38" y="59"/>
                  </a:lnTo>
                  <a:lnTo>
                    <a:pt x="41" y="55"/>
                  </a:lnTo>
                  <a:lnTo>
                    <a:pt x="41" y="49"/>
                  </a:lnTo>
                  <a:lnTo>
                    <a:pt x="41"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8" name="Freeform 1539">
              <a:extLst>
                <a:ext uri="{FF2B5EF4-FFF2-40B4-BE49-F238E27FC236}">
                  <a16:creationId xmlns:a16="http://schemas.microsoft.com/office/drawing/2014/main" id="{B6EC7403-D9B4-4E41-B110-43991FCBEE9E}"/>
                </a:ext>
              </a:extLst>
            </p:cNvPr>
            <p:cNvSpPr>
              <a:spLocks/>
            </p:cNvSpPr>
            <p:nvPr/>
          </p:nvSpPr>
          <p:spPr bwMode="auto">
            <a:xfrm>
              <a:off x="2703" y="3017"/>
              <a:ext cx="17" cy="31"/>
            </a:xfrm>
            <a:custGeom>
              <a:avLst/>
              <a:gdLst>
                <a:gd name="T0" fmla="*/ 1 w 34"/>
                <a:gd name="T1" fmla="*/ 1 h 62"/>
                <a:gd name="T2" fmla="*/ 1 w 34"/>
                <a:gd name="T3" fmla="*/ 1 h 62"/>
                <a:gd name="T4" fmla="*/ 1 w 34"/>
                <a:gd name="T5" fmla="*/ 0 h 62"/>
                <a:gd name="T6" fmla="*/ 0 w 34"/>
                <a:gd name="T7" fmla="*/ 1 h 62"/>
                <a:gd name="T8" fmla="*/ 1 w 34"/>
                <a:gd name="T9" fmla="*/ 1 h 62"/>
                <a:gd name="T10" fmla="*/ 1 w 34"/>
                <a:gd name="T11" fmla="*/ 1 h 62"/>
                <a:gd name="T12" fmla="*/ 1 w 34"/>
                <a:gd name="T13" fmla="*/ 1 h 62"/>
                <a:gd name="T14" fmla="*/ 1 w 34"/>
                <a:gd name="T15" fmla="*/ 1 h 62"/>
                <a:gd name="T16" fmla="*/ 1 w 34"/>
                <a:gd name="T17" fmla="*/ 1 h 62"/>
                <a:gd name="T18" fmla="*/ 1 w 34"/>
                <a:gd name="T19" fmla="*/ 1 h 62"/>
                <a:gd name="T20" fmla="*/ 1 w 34"/>
                <a:gd name="T21" fmla="*/ 1 h 62"/>
                <a:gd name="T22" fmla="*/ 1 w 34"/>
                <a:gd name="T23" fmla="*/ 1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62">
                  <a:moveTo>
                    <a:pt x="34" y="54"/>
                  </a:moveTo>
                  <a:lnTo>
                    <a:pt x="34" y="53"/>
                  </a:lnTo>
                  <a:lnTo>
                    <a:pt x="13" y="0"/>
                  </a:lnTo>
                  <a:lnTo>
                    <a:pt x="0" y="5"/>
                  </a:lnTo>
                  <a:lnTo>
                    <a:pt x="20" y="58"/>
                  </a:lnTo>
                  <a:lnTo>
                    <a:pt x="20" y="56"/>
                  </a:lnTo>
                  <a:lnTo>
                    <a:pt x="20" y="58"/>
                  </a:lnTo>
                  <a:lnTo>
                    <a:pt x="24" y="62"/>
                  </a:lnTo>
                  <a:lnTo>
                    <a:pt x="29" y="62"/>
                  </a:lnTo>
                  <a:lnTo>
                    <a:pt x="33" y="59"/>
                  </a:lnTo>
                  <a:lnTo>
                    <a:pt x="34" y="53"/>
                  </a:lnTo>
                  <a:lnTo>
                    <a:pt x="3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9" name="Freeform 1540">
              <a:extLst>
                <a:ext uri="{FF2B5EF4-FFF2-40B4-BE49-F238E27FC236}">
                  <a16:creationId xmlns:a16="http://schemas.microsoft.com/office/drawing/2014/main" id="{ED98E30A-38FF-41D5-89FE-26962F3063BB}"/>
                </a:ext>
              </a:extLst>
            </p:cNvPr>
            <p:cNvSpPr>
              <a:spLocks/>
            </p:cNvSpPr>
            <p:nvPr/>
          </p:nvSpPr>
          <p:spPr bwMode="auto">
            <a:xfrm>
              <a:off x="2713" y="3044"/>
              <a:ext cx="13" cy="30"/>
            </a:xfrm>
            <a:custGeom>
              <a:avLst/>
              <a:gdLst>
                <a:gd name="T0" fmla="*/ 1 w 26"/>
                <a:gd name="T1" fmla="*/ 0 h 61"/>
                <a:gd name="T2" fmla="*/ 1 w 26"/>
                <a:gd name="T3" fmla="*/ 0 h 61"/>
                <a:gd name="T4" fmla="*/ 1 w 26"/>
                <a:gd name="T5" fmla="*/ 0 h 61"/>
                <a:gd name="T6" fmla="*/ 0 w 26"/>
                <a:gd name="T7" fmla="*/ 0 h 61"/>
                <a:gd name="T8" fmla="*/ 1 w 26"/>
                <a:gd name="T9" fmla="*/ 0 h 61"/>
                <a:gd name="T10" fmla="*/ 1 w 26"/>
                <a:gd name="T11" fmla="*/ 0 h 61"/>
                <a:gd name="T12" fmla="*/ 1 w 26"/>
                <a:gd name="T13" fmla="*/ 0 h 61"/>
                <a:gd name="T14" fmla="*/ 1 w 26"/>
                <a:gd name="T15" fmla="*/ 0 h 61"/>
                <a:gd name="T16" fmla="*/ 1 w 26"/>
                <a:gd name="T17" fmla="*/ 0 h 61"/>
                <a:gd name="T18" fmla="*/ 1 w 26"/>
                <a:gd name="T19" fmla="*/ 0 h 61"/>
                <a:gd name="T20" fmla="*/ 1 w 26"/>
                <a:gd name="T21" fmla="*/ 0 h 61"/>
                <a:gd name="T22" fmla="*/ 1 w 26"/>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61">
                  <a:moveTo>
                    <a:pt x="26" y="54"/>
                  </a:moveTo>
                  <a:lnTo>
                    <a:pt x="26" y="53"/>
                  </a:lnTo>
                  <a:lnTo>
                    <a:pt x="14" y="0"/>
                  </a:lnTo>
                  <a:lnTo>
                    <a:pt x="0" y="2"/>
                  </a:lnTo>
                  <a:lnTo>
                    <a:pt x="12" y="55"/>
                  </a:lnTo>
                  <a:lnTo>
                    <a:pt x="12" y="54"/>
                  </a:lnTo>
                  <a:lnTo>
                    <a:pt x="12" y="55"/>
                  </a:lnTo>
                  <a:lnTo>
                    <a:pt x="14" y="60"/>
                  </a:lnTo>
                  <a:lnTo>
                    <a:pt x="20" y="61"/>
                  </a:lnTo>
                  <a:lnTo>
                    <a:pt x="24" y="59"/>
                  </a:lnTo>
                  <a:lnTo>
                    <a:pt x="26" y="53"/>
                  </a:lnTo>
                  <a:lnTo>
                    <a:pt x="26"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0" name="Freeform 1541">
              <a:extLst>
                <a:ext uri="{FF2B5EF4-FFF2-40B4-BE49-F238E27FC236}">
                  <a16:creationId xmlns:a16="http://schemas.microsoft.com/office/drawing/2014/main" id="{67B60CD3-A239-4455-B4BB-76776E3F60B6}"/>
                </a:ext>
              </a:extLst>
            </p:cNvPr>
            <p:cNvSpPr>
              <a:spLocks/>
            </p:cNvSpPr>
            <p:nvPr/>
          </p:nvSpPr>
          <p:spPr bwMode="auto">
            <a:xfrm>
              <a:off x="2719" y="3071"/>
              <a:ext cx="11" cy="31"/>
            </a:xfrm>
            <a:custGeom>
              <a:avLst/>
              <a:gdLst>
                <a:gd name="T0" fmla="*/ 1 w 22"/>
                <a:gd name="T1" fmla="*/ 0 h 63"/>
                <a:gd name="T2" fmla="*/ 1 w 22"/>
                <a:gd name="T3" fmla="*/ 0 h 63"/>
                <a:gd name="T4" fmla="*/ 1 w 22"/>
                <a:gd name="T5" fmla="*/ 0 h 63"/>
                <a:gd name="T6" fmla="*/ 0 w 22"/>
                <a:gd name="T7" fmla="*/ 0 h 63"/>
                <a:gd name="T8" fmla="*/ 1 w 22"/>
                <a:gd name="T9" fmla="*/ 0 h 63"/>
                <a:gd name="T10" fmla="*/ 1 w 22"/>
                <a:gd name="T11" fmla="*/ 0 h 63"/>
                <a:gd name="T12" fmla="*/ 1 w 22"/>
                <a:gd name="T13" fmla="*/ 0 h 63"/>
                <a:gd name="T14" fmla="*/ 1 w 22"/>
                <a:gd name="T15" fmla="*/ 0 h 63"/>
                <a:gd name="T16" fmla="*/ 1 w 22"/>
                <a:gd name="T17" fmla="*/ 0 h 63"/>
                <a:gd name="T18" fmla="*/ 1 w 22"/>
                <a:gd name="T19" fmla="*/ 0 h 63"/>
                <a:gd name="T20" fmla="*/ 1 w 22"/>
                <a:gd name="T21" fmla="*/ 0 h 63"/>
                <a:gd name="T22" fmla="*/ 1 w 22"/>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63">
                  <a:moveTo>
                    <a:pt x="22" y="56"/>
                  </a:moveTo>
                  <a:lnTo>
                    <a:pt x="21" y="56"/>
                  </a:lnTo>
                  <a:lnTo>
                    <a:pt x="14" y="0"/>
                  </a:lnTo>
                  <a:lnTo>
                    <a:pt x="0" y="0"/>
                  </a:lnTo>
                  <a:lnTo>
                    <a:pt x="7" y="56"/>
                  </a:lnTo>
                  <a:lnTo>
                    <a:pt x="6" y="56"/>
                  </a:lnTo>
                  <a:lnTo>
                    <a:pt x="7" y="56"/>
                  </a:lnTo>
                  <a:lnTo>
                    <a:pt x="9" y="60"/>
                  </a:lnTo>
                  <a:lnTo>
                    <a:pt x="14" y="63"/>
                  </a:lnTo>
                  <a:lnTo>
                    <a:pt x="18" y="60"/>
                  </a:lnTo>
                  <a:lnTo>
                    <a:pt x="21" y="56"/>
                  </a:lnTo>
                  <a:lnTo>
                    <a:pt x="2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1" name="Freeform 1542">
              <a:extLst>
                <a:ext uri="{FF2B5EF4-FFF2-40B4-BE49-F238E27FC236}">
                  <a16:creationId xmlns:a16="http://schemas.microsoft.com/office/drawing/2014/main" id="{39B85598-BFF4-4A05-AD04-046D047DE6E6}"/>
                </a:ext>
              </a:extLst>
            </p:cNvPr>
            <p:cNvSpPr>
              <a:spLocks/>
            </p:cNvSpPr>
            <p:nvPr/>
          </p:nvSpPr>
          <p:spPr bwMode="auto">
            <a:xfrm>
              <a:off x="2722" y="3098"/>
              <a:ext cx="8" cy="29"/>
            </a:xfrm>
            <a:custGeom>
              <a:avLst/>
              <a:gdLst>
                <a:gd name="T0" fmla="*/ 1 w 16"/>
                <a:gd name="T1" fmla="*/ 1 h 56"/>
                <a:gd name="T2" fmla="*/ 1 w 16"/>
                <a:gd name="T3" fmla="*/ 1 h 56"/>
                <a:gd name="T4" fmla="*/ 1 w 16"/>
                <a:gd name="T5" fmla="*/ 0 h 56"/>
                <a:gd name="T6" fmla="*/ 0 w 16"/>
                <a:gd name="T7" fmla="*/ 0 h 56"/>
                <a:gd name="T8" fmla="*/ 0 w 16"/>
                <a:gd name="T9" fmla="*/ 1 h 56"/>
                <a:gd name="T10" fmla="*/ 1 w 16"/>
                <a:gd name="T11" fmla="*/ 1 h 56"/>
                <a:gd name="T12" fmla="*/ 0 w 16"/>
                <a:gd name="T13" fmla="*/ 1 h 56"/>
                <a:gd name="T14" fmla="*/ 1 w 16"/>
                <a:gd name="T15" fmla="*/ 1 h 56"/>
                <a:gd name="T16" fmla="*/ 1 w 16"/>
                <a:gd name="T17" fmla="*/ 1 h 56"/>
                <a:gd name="T18" fmla="*/ 1 w 16"/>
                <a:gd name="T19" fmla="*/ 1 h 56"/>
                <a:gd name="T20" fmla="*/ 1 w 16"/>
                <a:gd name="T21" fmla="*/ 1 h 56"/>
                <a:gd name="T22" fmla="*/ 1 w 16"/>
                <a:gd name="T23" fmla="*/ 1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56">
                  <a:moveTo>
                    <a:pt x="15" y="49"/>
                  </a:moveTo>
                  <a:lnTo>
                    <a:pt x="16" y="48"/>
                  </a:lnTo>
                  <a:lnTo>
                    <a:pt x="16" y="0"/>
                  </a:lnTo>
                  <a:lnTo>
                    <a:pt x="0" y="0"/>
                  </a:lnTo>
                  <a:lnTo>
                    <a:pt x="0" y="48"/>
                  </a:lnTo>
                  <a:lnTo>
                    <a:pt x="1" y="47"/>
                  </a:lnTo>
                  <a:lnTo>
                    <a:pt x="0" y="48"/>
                  </a:lnTo>
                  <a:lnTo>
                    <a:pt x="2" y="54"/>
                  </a:lnTo>
                  <a:lnTo>
                    <a:pt x="8" y="56"/>
                  </a:lnTo>
                  <a:lnTo>
                    <a:pt x="13" y="54"/>
                  </a:lnTo>
                  <a:lnTo>
                    <a:pt x="16" y="48"/>
                  </a:lnTo>
                  <a:lnTo>
                    <a:pt x="15"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2" name="Freeform 1543">
              <a:extLst>
                <a:ext uri="{FF2B5EF4-FFF2-40B4-BE49-F238E27FC236}">
                  <a16:creationId xmlns:a16="http://schemas.microsoft.com/office/drawing/2014/main" id="{3D585D03-4BE5-4069-BFDE-21D546DF1699}"/>
                </a:ext>
              </a:extLst>
            </p:cNvPr>
            <p:cNvSpPr>
              <a:spLocks/>
            </p:cNvSpPr>
            <p:nvPr/>
          </p:nvSpPr>
          <p:spPr bwMode="auto">
            <a:xfrm>
              <a:off x="2719" y="3122"/>
              <a:ext cx="10" cy="26"/>
            </a:xfrm>
            <a:custGeom>
              <a:avLst/>
              <a:gdLst>
                <a:gd name="T0" fmla="*/ 0 w 21"/>
                <a:gd name="T1" fmla="*/ 1 h 52"/>
                <a:gd name="T2" fmla="*/ 0 w 21"/>
                <a:gd name="T3" fmla="*/ 1 h 52"/>
                <a:gd name="T4" fmla="*/ 0 w 21"/>
                <a:gd name="T5" fmla="*/ 1 h 52"/>
                <a:gd name="T6" fmla="*/ 0 w 21"/>
                <a:gd name="T7" fmla="*/ 0 h 52"/>
                <a:gd name="T8" fmla="*/ 0 w 21"/>
                <a:gd name="T9" fmla="*/ 1 h 52"/>
                <a:gd name="T10" fmla="*/ 0 w 21"/>
                <a:gd name="T11" fmla="*/ 1 h 52"/>
                <a:gd name="T12" fmla="*/ 0 w 21"/>
                <a:gd name="T13" fmla="*/ 1 h 52"/>
                <a:gd name="T14" fmla="*/ 0 w 21"/>
                <a:gd name="T15" fmla="*/ 1 h 52"/>
                <a:gd name="T16" fmla="*/ 0 w 21"/>
                <a:gd name="T17" fmla="*/ 1 h 52"/>
                <a:gd name="T18" fmla="*/ 0 w 21"/>
                <a:gd name="T19" fmla="*/ 1 h 52"/>
                <a:gd name="T20" fmla="*/ 0 w 21"/>
                <a:gd name="T21" fmla="*/ 1 h 52"/>
                <a:gd name="T22" fmla="*/ 0 w 21"/>
                <a:gd name="T23" fmla="*/ 1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52">
                  <a:moveTo>
                    <a:pt x="14" y="47"/>
                  </a:moveTo>
                  <a:lnTo>
                    <a:pt x="14" y="46"/>
                  </a:lnTo>
                  <a:lnTo>
                    <a:pt x="21" y="2"/>
                  </a:lnTo>
                  <a:lnTo>
                    <a:pt x="7" y="0"/>
                  </a:lnTo>
                  <a:lnTo>
                    <a:pt x="0" y="44"/>
                  </a:lnTo>
                  <a:lnTo>
                    <a:pt x="0" y="42"/>
                  </a:lnTo>
                  <a:lnTo>
                    <a:pt x="0" y="44"/>
                  </a:lnTo>
                  <a:lnTo>
                    <a:pt x="1" y="49"/>
                  </a:lnTo>
                  <a:lnTo>
                    <a:pt x="6" y="52"/>
                  </a:lnTo>
                  <a:lnTo>
                    <a:pt x="11" y="51"/>
                  </a:lnTo>
                  <a:lnTo>
                    <a:pt x="14" y="46"/>
                  </a:lnTo>
                  <a:lnTo>
                    <a:pt x="14"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3" name="Freeform 1544">
              <a:extLst>
                <a:ext uri="{FF2B5EF4-FFF2-40B4-BE49-F238E27FC236}">
                  <a16:creationId xmlns:a16="http://schemas.microsoft.com/office/drawing/2014/main" id="{AE2DDC3B-DD5F-4FFB-98FD-51C48B6765BE}"/>
                </a:ext>
              </a:extLst>
            </p:cNvPr>
            <p:cNvSpPr>
              <a:spLocks/>
            </p:cNvSpPr>
            <p:nvPr/>
          </p:nvSpPr>
          <p:spPr bwMode="auto">
            <a:xfrm>
              <a:off x="2713" y="3143"/>
              <a:ext cx="13" cy="23"/>
            </a:xfrm>
            <a:custGeom>
              <a:avLst/>
              <a:gdLst>
                <a:gd name="T0" fmla="*/ 1 w 26"/>
                <a:gd name="T1" fmla="*/ 0 h 47"/>
                <a:gd name="T2" fmla="*/ 1 w 26"/>
                <a:gd name="T3" fmla="*/ 0 h 47"/>
                <a:gd name="T4" fmla="*/ 1 w 26"/>
                <a:gd name="T5" fmla="*/ 0 h 47"/>
                <a:gd name="T6" fmla="*/ 1 w 26"/>
                <a:gd name="T7" fmla="*/ 0 h 47"/>
                <a:gd name="T8" fmla="*/ 0 w 26"/>
                <a:gd name="T9" fmla="*/ 0 h 47"/>
                <a:gd name="T10" fmla="*/ 1 w 26"/>
                <a:gd name="T11" fmla="*/ 0 h 47"/>
                <a:gd name="T12" fmla="*/ 0 w 26"/>
                <a:gd name="T13" fmla="*/ 0 h 47"/>
                <a:gd name="T14" fmla="*/ 1 w 26"/>
                <a:gd name="T15" fmla="*/ 0 h 47"/>
                <a:gd name="T16" fmla="*/ 1 w 26"/>
                <a:gd name="T17" fmla="*/ 0 h 47"/>
                <a:gd name="T18" fmla="*/ 1 w 26"/>
                <a:gd name="T19" fmla="*/ 0 h 47"/>
                <a:gd name="T20" fmla="*/ 1 w 26"/>
                <a:gd name="T21" fmla="*/ 0 h 47"/>
                <a:gd name="T22" fmla="*/ 1 w 26"/>
                <a:gd name="T23" fmla="*/ 0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47">
                  <a:moveTo>
                    <a:pt x="13" y="43"/>
                  </a:moveTo>
                  <a:lnTo>
                    <a:pt x="14" y="42"/>
                  </a:lnTo>
                  <a:lnTo>
                    <a:pt x="26" y="5"/>
                  </a:lnTo>
                  <a:lnTo>
                    <a:pt x="12" y="0"/>
                  </a:lnTo>
                  <a:lnTo>
                    <a:pt x="0" y="37"/>
                  </a:lnTo>
                  <a:lnTo>
                    <a:pt x="1" y="36"/>
                  </a:lnTo>
                  <a:lnTo>
                    <a:pt x="0" y="37"/>
                  </a:lnTo>
                  <a:lnTo>
                    <a:pt x="1" y="43"/>
                  </a:lnTo>
                  <a:lnTo>
                    <a:pt x="6" y="47"/>
                  </a:lnTo>
                  <a:lnTo>
                    <a:pt x="11" y="47"/>
                  </a:lnTo>
                  <a:lnTo>
                    <a:pt x="14" y="42"/>
                  </a:lnTo>
                  <a:lnTo>
                    <a:pt x="13"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4" name="Freeform 1545">
              <a:extLst>
                <a:ext uri="{FF2B5EF4-FFF2-40B4-BE49-F238E27FC236}">
                  <a16:creationId xmlns:a16="http://schemas.microsoft.com/office/drawing/2014/main" id="{AF721048-DC49-4BC5-B570-0397556851DD}"/>
                </a:ext>
              </a:extLst>
            </p:cNvPr>
            <p:cNvSpPr>
              <a:spLocks/>
            </p:cNvSpPr>
            <p:nvPr/>
          </p:nvSpPr>
          <p:spPr bwMode="auto">
            <a:xfrm>
              <a:off x="2703" y="3161"/>
              <a:ext cx="16" cy="21"/>
            </a:xfrm>
            <a:custGeom>
              <a:avLst/>
              <a:gdLst>
                <a:gd name="T0" fmla="*/ 0 w 33"/>
                <a:gd name="T1" fmla="*/ 1 h 42"/>
                <a:gd name="T2" fmla="*/ 0 w 33"/>
                <a:gd name="T3" fmla="*/ 1 h 42"/>
                <a:gd name="T4" fmla="*/ 0 w 33"/>
                <a:gd name="T5" fmla="*/ 1 h 42"/>
                <a:gd name="T6" fmla="*/ 0 w 33"/>
                <a:gd name="T7" fmla="*/ 0 h 42"/>
                <a:gd name="T8" fmla="*/ 0 w 33"/>
                <a:gd name="T9" fmla="*/ 1 h 42"/>
                <a:gd name="T10" fmla="*/ 0 w 33"/>
                <a:gd name="T11" fmla="*/ 1 h 42"/>
                <a:gd name="T12" fmla="*/ 0 w 33"/>
                <a:gd name="T13" fmla="*/ 1 h 42"/>
                <a:gd name="T14" fmla="*/ 0 w 33"/>
                <a:gd name="T15" fmla="*/ 1 h 42"/>
                <a:gd name="T16" fmla="*/ 0 w 33"/>
                <a:gd name="T17" fmla="*/ 1 h 42"/>
                <a:gd name="T18" fmla="*/ 0 w 33"/>
                <a:gd name="T19" fmla="*/ 1 h 42"/>
                <a:gd name="T20" fmla="*/ 0 w 33"/>
                <a:gd name="T21" fmla="*/ 1 h 42"/>
                <a:gd name="T22" fmla="*/ 0 w 33"/>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42">
                  <a:moveTo>
                    <a:pt x="13" y="39"/>
                  </a:moveTo>
                  <a:lnTo>
                    <a:pt x="12" y="39"/>
                  </a:lnTo>
                  <a:lnTo>
                    <a:pt x="33" y="7"/>
                  </a:lnTo>
                  <a:lnTo>
                    <a:pt x="21" y="0"/>
                  </a:lnTo>
                  <a:lnTo>
                    <a:pt x="1" y="32"/>
                  </a:lnTo>
                  <a:lnTo>
                    <a:pt x="0" y="32"/>
                  </a:lnTo>
                  <a:lnTo>
                    <a:pt x="1" y="32"/>
                  </a:lnTo>
                  <a:lnTo>
                    <a:pt x="0" y="37"/>
                  </a:lnTo>
                  <a:lnTo>
                    <a:pt x="3" y="41"/>
                  </a:lnTo>
                  <a:lnTo>
                    <a:pt x="8" y="42"/>
                  </a:lnTo>
                  <a:lnTo>
                    <a:pt x="12" y="39"/>
                  </a:lnTo>
                  <a:lnTo>
                    <a:pt x="1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5" name="Freeform 1546">
              <a:extLst>
                <a:ext uri="{FF2B5EF4-FFF2-40B4-BE49-F238E27FC236}">
                  <a16:creationId xmlns:a16="http://schemas.microsoft.com/office/drawing/2014/main" id="{72A88718-E922-458A-AEA6-6CE0818C65CA}"/>
                </a:ext>
              </a:extLst>
            </p:cNvPr>
            <p:cNvSpPr>
              <a:spLocks/>
            </p:cNvSpPr>
            <p:nvPr/>
          </p:nvSpPr>
          <p:spPr bwMode="auto">
            <a:xfrm>
              <a:off x="2691" y="3177"/>
              <a:ext cx="19" cy="26"/>
            </a:xfrm>
            <a:custGeom>
              <a:avLst/>
              <a:gdLst>
                <a:gd name="T0" fmla="*/ 1 w 37"/>
                <a:gd name="T1" fmla="*/ 1 h 51"/>
                <a:gd name="T2" fmla="*/ 1 w 37"/>
                <a:gd name="T3" fmla="*/ 1 h 51"/>
                <a:gd name="T4" fmla="*/ 1 w 37"/>
                <a:gd name="T5" fmla="*/ 1 h 51"/>
                <a:gd name="T6" fmla="*/ 1 w 37"/>
                <a:gd name="T7" fmla="*/ 0 h 51"/>
                <a:gd name="T8" fmla="*/ 0 w 37"/>
                <a:gd name="T9" fmla="*/ 1 h 51"/>
                <a:gd name="T10" fmla="*/ 1 w 37"/>
                <a:gd name="T11" fmla="*/ 1 h 51"/>
                <a:gd name="T12" fmla="*/ 0 w 37"/>
                <a:gd name="T13" fmla="*/ 1 h 51"/>
                <a:gd name="T14" fmla="*/ 0 w 37"/>
                <a:gd name="T15" fmla="*/ 1 h 51"/>
                <a:gd name="T16" fmla="*/ 1 w 37"/>
                <a:gd name="T17" fmla="*/ 1 h 51"/>
                <a:gd name="T18" fmla="*/ 1 w 37"/>
                <a:gd name="T19" fmla="*/ 1 h 51"/>
                <a:gd name="T20" fmla="*/ 1 w 37"/>
                <a:gd name="T21" fmla="*/ 1 h 51"/>
                <a:gd name="T22" fmla="*/ 1 w 37"/>
                <a:gd name="T23" fmla="*/ 1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1">
                  <a:moveTo>
                    <a:pt x="13" y="47"/>
                  </a:moveTo>
                  <a:lnTo>
                    <a:pt x="14" y="47"/>
                  </a:lnTo>
                  <a:lnTo>
                    <a:pt x="37" y="7"/>
                  </a:lnTo>
                  <a:lnTo>
                    <a:pt x="24" y="0"/>
                  </a:lnTo>
                  <a:lnTo>
                    <a:pt x="0" y="40"/>
                  </a:lnTo>
                  <a:lnTo>
                    <a:pt x="2" y="40"/>
                  </a:lnTo>
                  <a:lnTo>
                    <a:pt x="0" y="40"/>
                  </a:lnTo>
                  <a:lnTo>
                    <a:pt x="0" y="45"/>
                  </a:lnTo>
                  <a:lnTo>
                    <a:pt x="4" y="50"/>
                  </a:lnTo>
                  <a:lnTo>
                    <a:pt x="10" y="51"/>
                  </a:lnTo>
                  <a:lnTo>
                    <a:pt x="14" y="47"/>
                  </a:lnTo>
                  <a:lnTo>
                    <a:pt x="1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6" name="Freeform 1547">
              <a:extLst>
                <a:ext uri="{FF2B5EF4-FFF2-40B4-BE49-F238E27FC236}">
                  <a16:creationId xmlns:a16="http://schemas.microsoft.com/office/drawing/2014/main" id="{AA898941-7606-4438-8589-021096505F49}"/>
                </a:ext>
              </a:extLst>
            </p:cNvPr>
            <p:cNvSpPr>
              <a:spLocks/>
            </p:cNvSpPr>
            <p:nvPr/>
          </p:nvSpPr>
          <p:spPr bwMode="auto">
            <a:xfrm>
              <a:off x="2677" y="3197"/>
              <a:ext cx="21" cy="26"/>
            </a:xfrm>
            <a:custGeom>
              <a:avLst/>
              <a:gdLst>
                <a:gd name="T0" fmla="*/ 1 w 40"/>
                <a:gd name="T1" fmla="*/ 0 h 53"/>
                <a:gd name="T2" fmla="*/ 1 w 40"/>
                <a:gd name="T3" fmla="*/ 0 h 53"/>
                <a:gd name="T4" fmla="*/ 1 w 40"/>
                <a:gd name="T5" fmla="*/ 0 h 53"/>
                <a:gd name="T6" fmla="*/ 1 w 40"/>
                <a:gd name="T7" fmla="*/ 0 h 53"/>
                <a:gd name="T8" fmla="*/ 1 w 40"/>
                <a:gd name="T9" fmla="*/ 0 h 53"/>
                <a:gd name="T10" fmla="*/ 0 w 40"/>
                <a:gd name="T11" fmla="*/ 0 h 53"/>
                <a:gd name="T12" fmla="*/ 1 w 40"/>
                <a:gd name="T13" fmla="*/ 0 h 53"/>
                <a:gd name="T14" fmla="*/ 0 w 40"/>
                <a:gd name="T15" fmla="*/ 0 h 53"/>
                <a:gd name="T16" fmla="*/ 1 w 40"/>
                <a:gd name="T17" fmla="*/ 0 h 53"/>
                <a:gd name="T18" fmla="*/ 1 w 40"/>
                <a:gd name="T19" fmla="*/ 0 h 53"/>
                <a:gd name="T20" fmla="*/ 1 w 40"/>
                <a:gd name="T21" fmla="*/ 0 h 53"/>
                <a:gd name="T22" fmla="*/ 1 w 40"/>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53">
                  <a:moveTo>
                    <a:pt x="14" y="50"/>
                  </a:moveTo>
                  <a:lnTo>
                    <a:pt x="12" y="50"/>
                  </a:lnTo>
                  <a:lnTo>
                    <a:pt x="40" y="7"/>
                  </a:lnTo>
                  <a:lnTo>
                    <a:pt x="29" y="0"/>
                  </a:lnTo>
                  <a:lnTo>
                    <a:pt x="1" y="43"/>
                  </a:lnTo>
                  <a:lnTo>
                    <a:pt x="0" y="43"/>
                  </a:lnTo>
                  <a:lnTo>
                    <a:pt x="1" y="43"/>
                  </a:lnTo>
                  <a:lnTo>
                    <a:pt x="0" y="48"/>
                  </a:lnTo>
                  <a:lnTo>
                    <a:pt x="3" y="51"/>
                  </a:lnTo>
                  <a:lnTo>
                    <a:pt x="8" y="53"/>
                  </a:lnTo>
                  <a:lnTo>
                    <a:pt x="12" y="50"/>
                  </a:lnTo>
                  <a:lnTo>
                    <a:pt x="14"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7" name="Freeform 1548">
              <a:extLst>
                <a:ext uri="{FF2B5EF4-FFF2-40B4-BE49-F238E27FC236}">
                  <a16:creationId xmlns:a16="http://schemas.microsoft.com/office/drawing/2014/main" id="{7A52370D-2BA7-4F60-A30E-0E67D2A09159}"/>
                </a:ext>
              </a:extLst>
            </p:cNvPr>
            <p:cNvSpPr>
              <a:spLocks/>
            </p:cNvSpPr>
            <p:nvPr/>
          </p:nvSpPr>
          <p:spPr bwMode="auto">
            <a:xfrm>
              <a:off x="2664" y="3219"/>
              <a:ext cx="20" cy="30"/>
            </a:xfrm>
            <a:custGeom>
              <a:avLst/>
              <a:gdLst>
                <a:gd name="T0" fmla="*/ 0 w 42"/>
                <a:gd name="T1" fmla="*/ 1 h 60"/>
                <a:gd name="T2" fmla="*/ 0 w 42"/>
                <a:gd name="T3" fmla="*/ 1 h 60"/>
                <a:gd name="T4" fmla="*/ 0 w 42"/>
                <a:gd name="T5" fmla="*/ 1 h 60"/>
                <a:gd name="T6" fmla="*/ 0 w 42"/>
                <a:gd name="T7" fmla="*/ 0 h 60"/>
                <a:gd name="T8" fmla="*/ 0 w 42"/>
                <a:gd name="T9" fmla="*/ 1 h 60"/>
                <a:gd name="T10" fmla="*/ 0 w 42"/>
                <a:gd name="T11" fmla="*/ 1 h 60"/>
                <a:gd name="T12" fmla="*/ 0 w 42"/>
                <a:gd name="T13" fmla="*/ 1 h 60"/>
                <a:gd name="T14" fmla="*/ 0 w 42"/>
                <a:gd name="T15" fmla="*/ 1 h 60"/>
                <a:gd name="T16" fmla="*/ 0 w 42"/>
                <a:gd name="T17" fmla="*/ 1 h 60"/>
                <a:gd name="T18" fmla="*/ 0 w 42"/>
                <a:gd name="T19" fmla="*/ 1 h 60"/>
                <a:gd name="T20" fmla="*/ 0 w 42"/>
                <a:gd name="T21" fmla="*/ 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60">
                  <a:moveTo>
                    <a:pt x="14" y="56"/>
                  </a:moveTo>
                  <a:lnTo>
                    <a:pt x="14" y="56"/>
                  </a:lnTo>
                  <a:lnTo>
                    <a:pt x="42" y="7"/>
                  </a:lnTo>
                  <a:lnTo>
                    <a:pt x="28" y="0"/>
                  </a:lnTo>
                  <a:lnTo>
                    <a:pt x="0" y="49"/>
                  </a:lnTo>
                  <a:lnTo>
                    <a:pt x="0" y="55"/>
                  </a:lnTo>
                  <a:lnTo>
                    <a:pt x="4" y="59"/>
                  </a:lnTo>
                  <a:lnTo>
                    <a:pt x="9" y="60"/>
                  </a:lnTo>
                  <a:lnTo>
                    <a:pt x="14"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8" name="Freeform 1549">
              <a:extLst>
                <a:ext uri="{FF2B5EF4-FFF2-40B4-BE49-F238E27FC236}">
                  <a16:creationId xmlns:a16="http://schemas.microsoft.com/office/drawing/2014/main" id="{0AC6FBFB-0CFD-4773-91C7-B8B260FAE3E0}"/>
                </a:ext>
              </a:extLst>
            </p:cNvPr>
            <p:cNvSpPr>
              <a:spLocks/>
            </p:cNvSpPr>
            <p:nvPr/>
          </p:nvSpPr>
          <p:spPr bwMode="auto">
            <a:xfrm>
              <a:off x="2650" y="3243"/>
              <a:ext cx="20" cy="31"/>
            </a:xfrm>
            <a:custGeom>
              <a:avLst/>
              <a:gdLst>
                <a:gd name="T0" fmla="*/ 0 w 41"/>
                <a:gd name="T1" fmla="*/ 1 h 62"/>
                <a:gd name="T2" fmla="*/ 0 w 41"/>
                <a:gd name="T3" fmla="*/ 1 h 62"/>
                <a:gd name="T4" fmla="*/ 0 w 41"/>
                <a:gd name="T5" fmla="*/ 1 h 62"/>
                <a:gd name="T6" fmla="*/ 0 w 41"/>
                <a:gd name="T7" fmla="*/ 0 h 62"/>
                <a:gd name="T8" fmla="*/ 0 w 41"/>
                <a:gd name="T9" fmla="*/ 1 h 62"/>
                <a:gd name="T10" fmla="*/ 0 w 41"/>
                <a:gd name="T11" fmla="*/ 1 h 62"/>
                <a:gd name="T12" fmla="*/ 0 w 41"/>
                <a:gd name="T13" fmla="*/ 1 h 62"/>
                <a:gd name="T14" fmla="*/ 0 w 41"/>
                <a:gd name="T15" fmla="*/ 1 h 62"/>
                <a:gd name="T16" fmla="*/ 0 w 41"/>
                <a:gd name="T17" fmla="*/ 1 h 62"/>
                <a:gd name="T18" fmla="*/ 0 w 41"/>
                <a:gd name="T19" fmla="*/ 1 h 62"/>
                <a:gd name="T20" fmla="*/ 0 w 41"/>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62">
                  <a:moveTo>
                    <a:pt x="13" y="57"/>
                  </a:moveTo>
                  <a:lnTo>
                    <a:pt x="13" y="57"/>
                  </a:lnTo>
                  <a:lnTo>
                    <a:pt x="41" y="7"/>
                  </a:lnTo>
                  <a:lnTo>
                    <a:pt x="27" y="0"/>
                  </a:lnTo>
                  <a:lnTo>
                    <a:pt x="0" y="50"/>
                  </a:lnTo>
                  <a:lnTo>
                    <a:pt x="0" y="56"/>
                  </a:lnTo>
                  <a:lnTo>
                    <a:pt x="3" y="61"/>
                  </a:lnTo>
                  <a:lnTo>
                    <a:pt x="9" y="62"/>
                  </a:lnTo>
                  <a:lnTo>
                    <a:pt x="1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9" name="Freeform 1550">
              <a:extLst>
                <a:ext uri="{FF2B5EF4-FFF2-40B4-BE49-F238E27FC236}">
                  <a16:creationId xmlns:a16="http://schemas.microsoft.com/office/drawing/2014/main" id="{9A322876-01FD-483D-9CAD-96634D5BC0FA}"/>
                </a:ext>
              </a:extLst>
            </p:cNvPr>
            <p:cNvSpPr>
              <a:spLocks/>
            </p:cNvSpPr>
            <p:nvPr/>
          </p:nvSpPr>
          <p:spPr bwMode="auto">
            <a:xfrm>
              <a:off x="2636" y="3268"/>
              <a:ext cx="21" cy="30"/>
            </a:xfrm>
            <a:custGeom>
              <a:avLst/>
              <a:gdLst>
                <a:gd name="T0" fmla="*/ 1 w 41"/>
                <a:gd name="T1" fmla="*/ 1 h 60"/>
                <a:gd name="T2" fmla="*/ 1 w 41"/>
                <a:gd name="T3" fmla="*/ 1 h 60"/>
                <a:gd name="T4" fmla="*/ 1 w 41"/>
                <a:gd name="T5" fmla="*/ 1 h 60"/>
                <a:gd name="T6" fmla="*/ 1 w 41"/>
                <a:gd name="T7" fmla="*/ 0 h 60"/>
                <a:gd name="T8" fmla="*/ 0 w 41"/>
                <a:gd name="T9" fmla="*/ 1 h 60"/>
                <a:gd name="T10" fmla="*/ 0 w 41"/>
                <a:gd name="T11" fmla="*/ 1 h 60"/>
                <a:gd name="T12" fmla="*/ 0 w 41"/>
                <a:gd name="T13" fmla="*/ 1 h 60"/>
                <a:gd name="T14" fmla="*/ 0 w 41"/>
                <a:gd name="T15" fmla="*/ 1 h 60"/>
                <a:gd name="T16" fmla="*/ 1 w 41"/>
                <a:gd name="T17" fmla="*/ 1 h 60"/>
                <a:gd name="T18" fmla="*/ 1 w 41"/>
                <a:gd name="T19" fmla="*/ 1 h 60"/>
                <a:gd name="T20" fmla="*/ 1 w 41"/>
                <a:gd name="T21" fmla="*/ 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60">
                  <a:moveTo>
                    <a:pt x="14" y="56"/>
                  </a:moveTo>
                  <a:lnTo>
                    <a:pt x="14" y="56"/>
                  </a:lnTo>
                  <a:lnTo>
                    <a:pt x="41" y="7"/>
                  </a:lnTo>
                  <a:lnTo>
                    <a:pt x="28" y="0"/>
                  </a:lnTo>
                  <a:lnTo>
                    <a:pt x="0" y="49"/>
                  </a:lnTo>
                  <a:lnTo>
                    <a:pt x="0" y="55"/>
                  </a:lnTo>
                  <a:lnTo>
                    <a:pt x="3" y="59"/>
                  </a:lnTo>
                  <a:lnTo>
                    <a:pt x="9" y="60"/>
                  </a:lnTo>
                  <a:lnTo>
                    <a:pt x="14"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0" name="Freeform 1551">
              <a:extLst>
                <a:ext uri="{FF2B5EF4-FFF2-40B4-BE49-F238E27FC236}">
                  <a16:creationId xmlns:a16="http://schemas.microsoft.com/office/drawing/2014/main" id="{70CDD4BA-D48E-4668-BE76-EDCCBA1149A1}"/>
                </a:ext>
              </a:extLst>
            </p:cNvPr>
            <p:cNvSpPr>
              <a:spLocks/>
            </p:cNvSpPr>
            <p:nvPr/>
          </p:nvSpPr>
          <p:spPr bwMode="auto">
            <a:xfrm>
              <a:off x="2623" y="3292"/>
              <a:ext cx="20" cy="29"/>
            </a:xfrm>
            <a:custGeom>
              <a:avLst/>
              <a:gdLst>
                <a:gd name="T0" fmla="*/ 1 w 39"/>
                <a:gd name="T1" fmla="*/ 1 h 57"/>
                <a:gd name="T2" fmla="*/ 1 w 39"/>
                <a:gd name="T3" fmla="*/ 1 h 57"/>
                <a:gd name="T4" fmla="*/ 1 w 39"/>
                <a:gd name="T5" fmla="*/ 1 h 57"/>
                <a:gd name="T6" fmla="*/ 1 w 39"/>
                <a:gd name="T7" fmla="*/ 0 h 57"/>
                <a:gd name="T8" fmla="*/ 0 w 39"/>
                <a:gd name="T9" fmla="*/ 1 h 57"/>
                <a:gd name="T10" fmla="*/ 0 w 39"/>
                <a:gd name="T11" fmla="*/ 1 h 57"/>
                <a:gd name="T12" fmla="*/ 0 w 39"/>
                <a:gd name="T13" fmla="*/ 1 h 57"/>
                <a:gd name="T14" fmla="*/ 0 w 39"/>
                <a:gd name="T15" fmla="*/ 1 h 57"/>
                <a:gd name="T16" fmla="*/ 1 w 39"/>
                <a:gd name="T17" fmla="*/ 1 h 57"/>
                <a:gd name="T18" fmla="*/ 1 w 39"/>
                <a:gd name="T19" fmla="*/ 1 h 57"/>
                <a:gd name="T20" fmla="*/ 1 w 39"/>
                <a:gd name="T21" fmla="*/ 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57">
                  <a:moveTo>
                    <a:pt x="13" y="53"/>
                  </a:moveTo>
                  <a:lnTo>
                    <a:pt x="13" y="53"/>
                  </a:lnTo>
                  <a:lnTo>
                    <a:pt x="39" y="7"/>
                  </a:lnTo>
                  <a:lnTo>
                    <a:pt x="25" y="0"/>
                  </a:lnTo>
                  <a:lnTo>
                    <a:pt x="0" y="46"/>
                  </a:lnTo>
                  <a:lnTo>
                    <a:pt x="0" y="52"/>
                  </a:lnTo>
                  <a:lnTo>
                    <a:pt x="3" y="56"/>
                  </a:lnTo>
                  <a:lnTo>
                    <a:pt x="9" y="57"/>
                  </a:lnTo>
                  <a:lnTo>
                    <a:pt x="13"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1" name="Freeform 1552">
              <a:extLst>
                <a:ext uri="{FF2B5EF4-FFF2-40B4-BE49-F238E27FC236}">
                  <a16:creationId xmlns:a16="http://schemas.microsoft.com/office/drawing/2014/main" id="{99381948-5A1A-4BDE-B1C2-A6B417B91D9C}"/>
                </a:ext>
              </a:extLst>
            </p:cNvPr>
            <p:cNvSpPr>
              <a:spLocks/>
            </p:cNvSpPr>
            <p:nvPr/>
          </p:nvSpPr>
          <p:spPr bwMode="auto">
            <a:xfrm>
              <a:off x="2612" y="3315"/>
              <a:ext cx="18" cy="26"/>
            </a:xfrm>
            <a:custGeom>
              <a:avLst/>
              <a:gdLst>
                <a:gd name="T0" fmla="*/ 0 w 37"/>
                <a:gd name="T1" fmla="*/ 1 h 51"/>
                <a:gd name="T2" fmla="*/ 0 w 37"/>
                <a:gd name="T3" fmla="*/ 1 h 51"/>
                <a:gd name="T4" fmla="*/ 0 w 37"/>
                <a:gd name="T5" fmla="*/ 1 h 51"/>
                <a:gd name="T6" fmla="*/ 0 w 37"/>
                <a:gd name="T7" fmla="*/ 0 h 51"/>
                <a:gd name="T8" fmla="*/ 0 w 37"/>
                <a:gd name="T9" fmla="*/ 1 h 51"/>
                <a:gd name="T10" fmla="*/ 0 w 37"/>
                <a:gd name="T11" fmla="*/ 1 h 51"/>
                <a:gd name="T12" fmla="*/ 0 w 37"/>
                <a:gd name="T13" fmla="*/ 1 h 51"/>
                <a:gd name="T14" fmla="*/ 0 w 37"/>
                <a:gd name="T15" fmla="*/ 1 h 51"/>
                <a:gd name="T16" fmla="*/ 0 w 37"/>
                <a:gd name="T17" fmla="*/ 1 h 51"/>
                <a:gd name="T18" fmla="*/ 0 w 37"/>
                <a:gd name="T19" fmla="*/ 1 h 51"/>
                <a:gd name="T20" fmla="*/ 0 w 37"/>
                <a:gd name="T21" fmla="*/ 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1">
                  <a:moveTo>
                    <a:pt x="14" y="46"/>
                  </a:moveTo>
                  <a:lnTo>
                    <a:pt x="14" y="46"/>
                  </a:lnTo>
                  <a:lnTo>
                    <a:pt x="37" y="7"/>
                  </a:lnTo>
                  <a:lnTo>
                    <a:pt x="24" y="0"/>
                  </a:lnTo>
                  <a:lnTo>
                    <a:pt x="0" y="39"/>
                  </a:lnTo>
                  <a:lnTo>
                    <a:pt x="0" y="45"/>
                  </a:lnTo>
                  <a:lnTo>
                    <a:pt x="4" y="49"/>
                  </a:lnTo>
                  <a:lnTo>
                    <a:pt x="10" y="51"/>
                  </a:lnTo>
                  <a:lnTo>
                    <a:pt x="14"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2" name="Freeform 1553">
              <a:extLst>
                <a:ext uri="{FF2B5EF4-FFF2-40B4-BE49-F238E27FC236}">
                  <a16:creationId xmlns:a16="http://schemas.microsoft.com/office/drawing/2014/main" id="{05E7BB45-323B-4A5D-9241-7DE094B815A8}"/>
                </a:ext>
              </a:extLst>
            </p:cNvPr>
            <p:cNvSpPr>
              <a:spLocks/>
            </p:cNvSpPr>
            <p:nvPr/>
          </p:nvSpPr>
          <p:spPr bwMode="auto">
            <a:xfrm>
              <a:off x="2606" y="3335"/>
              <a:ext cx="13" cy="16"/>
            </a:xfrm>
            <a:custGeom>
              <a:avLst/>
              <a:gdLst>
                <a:gd name="T0" fmla="*/ 1 w 25"/>
                <a:gd name="T1" fmla="*/ 1 h 32"/>
                <a:gd name="T2" fmla="*/ 1 w 25"/>
                <a:gd name="T3" fmla="*/ 1 h 32"/>
                <a:gd name="T4" fmla="*/ 1 w 25"/>
                <a:gd name="T5" fmla="*/ 1 h 32"/>
                <a:gd name="T6" fmla="*/ 1 w 25"/>
                <a:gd name="T7" fmla="*/ 0 h 32"/>
                <a:gd name="T8" fmla="*/ 0 w 25"/>
                <a:gd name="T9" fmla="*/ 1 h 32"/>
                <a:gd name="T10" fmla="*/ 0 w 25"/>
                <a:gd name="T11" fmla="*/ 1 h 32"/>
                <a:gd name="T12" fmla="*/ 0 w 25"/>
                <a:gd name="T13" fmla="*/ 1 h 32"/>
                <a:gd name="T14" fmla="*/ 0 w 25"/>
                <a:gd name="T15" fmla="*/ 1 h 32"/>
                <a:gd name="T16" fmla="*/ 1 w 25"/>
                <a:gd name="T17" fmla="*/ 1 h 32"/>
                <a:gd name="T18" fmla="*/ 1 w 25"/>
                <a:gd name="T19" fmla="*/ 1 h 32"/>
                <a:gd name="T20" fmla="*/ 1 w 25"/>
                <a:gd name="T21" fmla="*/ 1 h 32"/>
                <a:gd name="T22" fmla="*/ 1 w 25"/>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32">
                  <a:moveTo>
                    <a:pt x="14" y="27"/>
                  </a:moveTo>
                  <a:lnTo>
                    <a:pt x="14" y="28"/>
                  </a:lnTo>
                  <a:lnTo>
                    <a:pt x="25" y="7"/>
                  </a:lnTo>
                  <a:lnTo>
                    <a:pt x="11" y="0"/>
                  </a:lnTo>
                  <a:lnTo>
                    <a:pt x="0" y="21"/>
                  </a:lnTo>
                  <a:lnTo>
                    <a:pt x="0" y="22"/>
                  </a:lnTo>
                  <a:lnTo>
                    <a:pt x="0" y="21"/>
                  </a:lnTo>
                  <a:lnTo>
                    <a:pt x="0" y="27"/>
                  </a:lnTo>
                  <a:lnTo>
                    <a:pt x="3" y="31"/>
                  </a:lnTo>
                  <a:lnTo>
                    <a:pt x="9" y="32"/>
                  </a:lnTo>
                  <a:lnTo>
                    <a:pt x="14" y="28"/>
                  </a:lnTo>
                  <a:lnTo>
                    <a:pt x="1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3" name="Freeform 1554">
              <a:extLst>
                <a:ext uri="{FF2B5EF4-FFF2-40B4-BE49-F238E27FC236}">
                  <a16:creationId xmlns:a16="http://schemas.microsoft.com/office/drawing/2014/main" id="{20468123-83CE-4340-9932-7E5E056B10C4}"/>
                </a:ext>
              </a:extLst>
            </p:cNvPr>
            <p:cNvSpPr>
              <a:spLocks/>
            </p:cNvSpPr>
            <p:nvPr/>
          </p:nvSpPr>
          <p:spPr bwMode="auto">
            <a:xfrm>
              <a:off x="2602" y="3346"/>
              <a:ext cx="11" cy="13"/>
            </a:xfrm>
            <a:custGeom>
              <a:avLst/>
              <a:gdLst>
                <a:gd name="T0" fmla="*/ 1 w 22"/>
                <a:gd name="T1" fmla="*/ 1 h 25"/>
                <a:gd name="T2" fmla="*/ 1 w 22"/>
                <a:gd name="T3" fmla="*/ 1 h 25"/>
                <a:gd name="T4" fmla="*/ 1 w 22"/>
                <a:gd name="T5" fmla="*/ 1 h 25"/>
                <a:gd name="T6" fmla="*/ 1 w 22"/>
                <a:gd name="T7" fmla="*/ 0 h 25"/>
                <a:gd name="T8" fmla="*/ 1 w 22"/>
                <a:gd name="T9" fmla="*/ 1 h 25"/>
                <a:gd name="T10" fmla="*/ 0 w 22"/>
                <a:gd name="T11" fmla="*/ 1 h 25"/>
                <a:gd name="T12" fmla="*/ 1 w 22"/>
                <a:gd name="T13" fmla="*/ 1 h 25"/>
                <a:gd name="T14" fmla="*/ 1 w 22"/>
                <a:gd name="T15" fmla="*/ 1 h 25"/>
                <a:gd name="T16" fmla="*/ 1 w 22"/>
                <a:gd name="T17" fmla="*/ 1 h 25"/>
                <a:gd name="T18" fmla="*/ 1 w 22"/>
                <a:gd name="T19" fmla="*/ 1 h 25"/>
                <a:gd name="T20" fmla="*/ 1 w 22"/>
                <a:gd name="T21" fmla="*/ 1 h 25"/>
                <a:gd name="T22" fmla="*/ 1 w 22"/>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25">
                  <a:moveTo>
                    <a:pt x="16" y="18"/>
                  </a:moveTo>
                  <a:lnTo>
                    <a:pt x="15" y="21"/>
                  </a:lnTo>
                  <a:lnTo>
                    <a:pt x="22" y="5"/>
                  </a:lnTo>
                  <a:lnTo>
                    <a:pt x="8" y="0"/>
                  </a:lnTo>
                  <a:lnTo>
                    <a:pt x="1" y="16"/>
                  </a:lnTo>
                  <a:lnTo>
                    <a:pt x="0" y="18"/>
                  </a:lnTo>
                  <a:lnTo>
                    <a:pt x="1" y="16"/>
                  </a:lnTo>
                  <a:lnTo>
                    <a:pt x="2" y="22"/>
                  </a:lnTo>
                  <a:lnTo>
                    <a:pt x="7" y="25"/>
                  </a:lnTo>
                  <a:lnTo>
                    <a:pt x="11" y="25"/>
                  </a:lnTo>
                  <a:lnTo>
                    <a:pt x="15" y="21"/>
                  </a:lnTo>
                  <a:lnTo>
                    <a:pt x="1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4" name="Freeform 1555">
              <a:extLst>
                <a:ext uri="{FF2B5EF4-FFF2-40B4-BE49-F238E27FC236}">
                  <a16:creationId xmlns:a16="http://schemas.microsoft.com/office/drawing/2014/main" id="{E087C62C-6893-4E1D-BAC5-11BADE62470E}"/>
                </a:ext>
              </a:extLst>
            </p:cNvPr>
            <p:cNvSpPr>
              <a:spLocks/>
            </p:cNvSpPr>
            <p:nvPr/>
          </p:nvSpPr>
          <p:spPr bwMode="auto">
            <a:xfrm>
              <a:off x="2602" y="3355"/>
              <a:ext cx="8" cy="11"/>
            </a:xfrm>
            <a:custGeom>
              <a:avLst/>
              <a:gdLst>
                <a:gd name="T0" fmla="*/ 1 w 16"/>
                <a:gd name="T1" fmla="*/ 1 h 22"/>
                <a:gd name="T2" fmla="*/ 1 w 16"/>
                <a:gd name="T3" fmla="*/ 1 h 22"/>
                <a:gd name="T4" fmla="*/ 1 w 16"/>
                <a:gd name="T5" fmla="*/ 0 h 22"/>
                <a:gd name="T6" fmla="*/ 0 w 16"/>
                <a:gd name="T7" fmla="*/ 0 h 22"/>
                <a:gd name="T8" fmla="*/ 0 w 16"/>
                <a:gd name="T9" fmla="*/ 1 h 22"/>
                <a:gd name="T10" fmla="*/ 1 w 16"/>
                <a:gd name="T11" fmla="*/ 1 h 22"/>
                <a:gd name="T12" fmla="*/ 0 w 16"/>
                <a:gd name="T13" fmla="*/ 1 h 22"/>
                <a:gd name="T14" fmla="*/ 1 w 16"/>
                <a:gd name="T15" fmla="*/ 1 h 22"/>
                <a:gd name="T16" fmla="*/ 1 w 16"/>
                <a:gd name="T17" fmla="*/ 1 h 22"/>
                <a:gd name="T18" fmla="*/ 1 w 16"/>
                <a:gd name="T19" fmla="*/ 1 h 22"/>
                <a:gd name="T20" fmla="*/ 1 w 16"/>
                <a:gd name="T21" fmla="*/ 1 h 22"/>
                <a:gd name="T22" fmla="*/ 1 w 16"/>
                <a:gd name="T23" fmla="*/ 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22">
                  <a:moveTo>
                    <a:pt x="15" y="13"/>
                  </a:moveTo>
                  <a:lnTo>
                    <a:pt x="16" y="14"/>
                  </a:lnTo>
                  <a:lnTo>
                    <a:pt x="16" y="0"/>
                  </a:lnTo>
                  <a:lnTo>
                    <a:pt x="0" y="0"/>
                  </a:lnTo>
                  <a:lnTo>
                    <a:pt x="0" y="14"/>
                  </a:lnTo>
                  <a:lnTo>
                    <a:pt x="1" y="15"/>
                  </a:lnTo>
                  <a:lnTo>
                    <a:pt x="0" y="14"/>
                  </a:lnTo>
                  <a:lnTo>
                    <a:pt x="2" y="20"/>
                  </a:lnTo>
                  <a:lnTo>
                    <a:pt x="8" y="22"/>
                  </a:lnTo>
                  <a:lnTo>
                    <a:pt x="14" y="20"/>
                  </a:lnTo>
                  <a:lnTo>
                    <a:pt x="16" y="14"/>
                  </a:lnTo>
                  <a:lnTo>
                    <a:pt x="1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5" name="Freeform 1556">
              <a:extLst>
                <a:ext uri="{FF2B5EF4-FFF2-40B4-BE49-F238E27FC236}">
                  <a16:creationId xmlns:a16="http://schemas.microsoft.com/office/drawing/2014/main" id="{64319C3B-D374-488B-B9F5-82B0B632EDAD}"/>
                </a:ext>
              </a:extLst>
            </p:cNvPr>
            <p:cNvSpPr>
              <a:spLocks/>
            </p:cNvSpPr>
            <p:nvPr/>
          </p:nvSpPr>
          <p:spPr bwMode="auto">
            <a:xfrm>
              <a:off x="2603" y="3362"/>
              <a:ext cx="8" cy="9"/>
            </a:xfrm>
            <a:custGeom>
              <a:avLst/>
              <a:gdLst>
                <a:gd name="T0" fmla="*/ 1 w 16"/>
                <a:gd name="T1" fmla="*/ 0 h 20"/>
                <a:gd name="T2" fmla="*/ 1 w 16"/>
                <a:gd name="T3" fmla="*/ 0 h 20"/>
                <a:gd name="T4" fmla="*/ 1 w 16"/>
                <a:gd name="T5" fmla="*/ 0 h 20"/>
                <a:gd name="T6" fmla="*/ 0 w 16"/>
                <a:gd name="T7" fmla="*/ 0 h 20"/>
                <a:gd name="T8" fmla="*/ 1 w 16"/>
                <a:gd name="T9" fmla="*/ 0 h 20"/>
                <a:gd name="T10" fmla="*/ 1 w 16"/>
                <a:gd name="T11" fmla="*/ 0 h 20"/>
                <a:gd name="T12" fmla="*/ 1 w 16"/>
                <a:gd name="T13" fmla="*/ 0 h 20"/>
                <a:gd name="T14" fmla="*/ 1 w 16"/>
                <a:gd name="T15" fmla="*/ 0 h 20"/>
                <a:gd name="T16" fmla="*/ 1 w 16"/>
                <a:gd name="T17" fmla="*/ 0 h 20"/>
                <a:gd name="T18" fmla="*/ 1 w 16"/>
                <a:gd name="T19" fmla="*/ 0 h 20"/>
                <a:gd name="T20" fmla="*/ 1 w 16"/>
                <a:gd name="T21" fmla="*/ 0 h 20"/>
                <a:gd name="T22" fmla="*/ 1 w 16"/>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20">
                  <a:moveTo>
                    <a:pt x="15" y="8"/>
                  </a:moveTo>
                  <a:lnTo>
                    <a:pt x="16" y="12"/>
                  </a:lnTo>
                  <a:lnTo>
                    <a:pt x="14" y="0"/>
                  </a:lnTo>
                  <a:lnTo>
                    <a:pt x="0" y="2"/>
                  </a:lnTo>
                  <a:lnTo>
                    <a:pt x="2" y="14"/>
                  </a:lnTo>
                  <a:lnTo>
                    <a:pt x="3" y="17"/>
                  </a:lnTo>
                  <a:lnTo>
                    <a:pt x="2" y="14"/>
                  </a:lnTo>
                  <a:lnTo>
                    <a:pt x="5" y="19"/>
                  </a:lnTo>
                  <a:lnTo>
                    <a:pt x="10" y="20"/>
                  </a:lnTo>
                  <a:lnTo>
                    <a:pt x="15" y="17"/>
                  </a:lnTo>
                  <a:lnTo>
                    <a:pt x="16" y="12"/>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6" name="Freeform 1557">
              <a:extLst>
                <a:ext uri="{FF2B5EF4-FFF2-40B4-BE49-F238E27FC236}">
                  <a16:creationId xmlns:a16="http://schemas.microsoft.com/office/drawing/2014/main" id="{3763B495-1C3B-4CF2-8CD5-F55BFD779651}"/>
                </a:ext>
              </a:extLst>
            </p:cNvPr>
            <p:cNvSpPr>
              <a:spLocks/>
            </p:cNvSpPr>
            <p:nvPr/>
          </p:nvSpPr>
          <p:spPr bwMode="auto">
            <a:xfrm>
              <a:off x="2604" y="3366"/>
              <a:ext cx="11" cy="11"/>
            </a:xfrm>
            <a:custGeom>
              <a:avLst/>
              <a:gdLst>
                <a:gd name="T0" fmla="*/ 1 w 22"/>
                <a:gd name="T1" fmla="*/ 0 h 23"/>
                <a:gd name="T2" fmla="*/ 1 w 22"/>
                <a:gd name="T3" fmla="*/ 0 h 23"/>
                <a:gd name="T4" fmla="*/ 1 w 22"/>
                <a:gd name="T5" fmla="*/ 0 h 23"/>
                <a:gd name="T6" fmla="*/ 0 w 22"/>
                <a:gd name="T7" fmla="*/ 0 h 23"/>
                <a:gd name="T8" fmla="*/ 1 w 22"/>
                <a:gd name="T9" fmla="*/ 0 h 23"/>
                <a:gd name="T10" fmla="*/ 1 w 22"/>
                <a:gd name="T11" fmla="*/ 0 h 23"/>
                <a:gd name="T12" fmla="*/ 1 w 22"/>
                <a:gd name="T13" fmla="*/ 0 h 23"/>
                <a:gd name="T14" fmla="*/ 1 w 22"/>
                <a:gd name="T15" fmla="*/ 0 h 23"/>
                <a:gd name="T16" fmla="*/ 1 w 22"/>
                <a:gd name="T17" fmla="*/ 0 h 23"/>
                <a:gd name="T18" fmla="*/ 1 w 22"/>
                <a:gd name="T19" fmla="*/ 0 h 23"/>
                <a:gd name="T20" fmla="*/ 1 w 22"/>
                <a:gd name="T21" fmla="*/ 0 h 23"/>
                <a:gd name="T22" fmla="*/ 1 w 22"/>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23">
                  <a:moveTo>
                    <a:pt x="20" y="12"/>
                  </a:moveTo>
                  <a:lnTo>
                    <a:pt x="21" y="12"/>
                  </a:lnTo>
                  <a:lnTo>
                    <a:pt x="12" y="0"/>
                  </a:lnTo>
                  <a:lnTo>
                    <a:pt x="0" y="9"/>
                  </a:lnTo>
                  <a:lnTo>
                    <a:pt x="10" y="21"/>
                  </a:lnTo>
                  <a:lnTo>
                    <a:pt x="11" y="21"/>
                  </a:lnTo>
                  <a:lnTo>
                    <a:pt x="10" y="21"/>
                  </a:lnTo>
                  <a:lnTo>
                    <a:pt x="14" y="23"/>
                  </a:lnTo>
                  <a:lnTo>
                    <a:pt x="20" y="21"/>
                  </a:lnTo>
                  <a:lnTo>
                    <a:pt x="22" y="17"/>
                  </a:lnTo>
                  <a:lnTo>
                    <a:pt x="21" y="12"/>
                  </a:lnTo>
                  <a:lnTo>
                    <a:pt x="2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7" name="Freeform 1558">
              <a:extLst>
                <a:ext uri="{FF2B5EF4-FFF2-40B4-BE49-F238E27FC236}">
                  <a16:creationId xmlns:a16="http://schemas.microsoft.com/office/drawing/2014/main" id="{5C6A42CC-1E1C-45E9-8F14-FDF6DAE301F6}"/>
                </a:ext>
              </a:extLst>
            </p:cNvPr>
            <p:cNvSpPr>
              <a:spLocks/>
            </p:cNvSpPr>
            <p:nvPr/>
          </p:nvSpPr>
          <p:spPr bwMode="auto">
            <a:xfrm>
              <a:off x="2609" y="3371"/>
              <a:ext cx="13" cy="13"/>
            </a:xfrm>
            <a:custGeom>
              <a:avLst/>
              <a:gdLst>
                <a:gd name="T0" fmla="*/ 1 w 25"/>
                <a:gd name="T1" fmla="*/ 1 h 25"/>
                <a:gd name="T2" fmla="*/ 1 w 25"/>
                <a:gd name="T3" fmla="*/ 1 h 25"/>
                <a:gd name="T4" fmla="*/ 1 w 25"/>
                <a:gd name="T5" fmla="*/ 0 h 25"/>
                <a:gd name="T6" fmla="*/ 0 w 25"/>
                <a:gd name="T7" fmla="*/ 1 h 25"/>
                <a:gd name="T8" fmla="*/ 1 w 25"/>
                <a:gd name="T9" fmla="*/ 1 h 25"/>
                <a:gd name="T10" fmla="*/ 1 w 25"/>
                <a:gd name="T11" fmla="*/ 1 h 25"/>
                <a:gd name="T12" fmla="*/ 1 w 25"/>
                <a:gd name="T13" fmla="*/ 1 h 25"/>
                <a:gd name="T14" fmla="*/ 1 w 25"/>
                <a:gd name="T15" fmla="*/ 1 h 25"/>
                <a:gd name="T16" fmla="*/ 1 w 25"/>
                <a:gd name="T17" fmla="*/ 1 h 25"/>
                <a:gd name="T18" fmla="*/ 1 w 25"/>
                <a:gd name="T19" fmla="*/ 1 h 25"/>
                <a:gd name="T20" fmla="*/ 1 w 25"/>
                <a:gd name="T21" fmla="*/ 1 h 25"/>
                <a:gd name="T22" fmla="*/ 1 w 25"/>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25">
                  <a:moveTo>
                    <a:pt x="23" y="12"/>
                  </a:moveTo>
                  <a:lnTo>
                    <a:pt x="23" y="14"/>
                  </a:lnTo>
                  <a:lnTo>
                    <a:pt x="9" y="0"/>
                  </a:lnTo>
                  <a:lnTo>
                    <a:pt x="0" y="9"/>
                  </a:lnTo>
                  <a:lnTo>
                    <a:pt x="14" y="23"/>
                  </a:lnTo>
                  <a:lnTo>
                    <a:pt x="14" y="24"/>
                  </a:lnTo>
                  <a:lnTo>
                    <a:pt x="14" y="23"/>
                  </a:lnTo>
                  <a:lnTo>
                    <a:pt x="18" y="25"/>
                  </a:lnTo>
                  <a:lnTo>
                    <a:pt x="23" y="23"/>
                  </a:lnTo>
                  <a:lnTo>
                    <a:pt x="25" y="18"/>
                  </a:lnTo>
                  <a:lnTo>
                    <a:pt x="23" y="14"/>
                  </a:lnTo>
                  <a:lnTo>
                    <a:pt x="2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8" name="Freeform 1559">
              <a:extLst>
                <a:ext uri="{FF2B5EF4-FFF2-40B4-BE49-F238E27FC236}">
                  <a16:creationId xmlns:a16="http://schemas.microsoft.com/office/drawing/2014/main" id="{781B6ED5-7C61-4A55-BD0C-C54F3FCC5E35}"/>
                </a:ext>
              </a:extLst>
            </p:cNvPr>
            <p:cNvSpPr>
              <a:spLocks/>
            </p:cNvSpPr>
            <p:nvPr/>
          </p:nvSpPr>
          <p:spPr bwMode="auto">
            <a:xfrm>
              <a:off x="2616" y="3378"/>
              <a:ext cx="15" cy="13"/>
            </a:xfrm>
            <a:custGeom>
              <a:avLst/>
              <a:gdLst>
                <a:gd name="T0" fmla="*/ 1 w 30"/>
                <a:gd name="T1" fmla="*/ 0 h 27"/>
                <a:gd name="T2" fmla="*/ 1 w 30"/>
                <a:gd name="T3" fmla="*/ 0 h 27"/>
                <a:gd name="T4" fmla="*/ 1 w 30"/>
                <a:gd name="T5" fmla="*/ 0 h 27"/>
                <a:gd name="T6" fmla="*/ 0 w 30"/>
                <a:gd name="T7" fmla="*/ 0 h 27"/>
                <a:gd name="T8" fmla="*/ 1 w 30"/>
                <a:gd name="T9" fmla="*/ 0 h 27"/>
                <a:gd name="T10" fmla="*/ 1 w 30"/>
                <a:gd name="T11" fmla="*/ 0 h 27"/>
                <a:gd name="T12" fmla="*/ 1 w 30"/>
                <a:gd name="T13" fmla="*/ 0 h 27"/>
                <a:gd name="T14" fmla="*/ 1 w 30"/>
                <a:gd name="T15" fmla="*/ 0 h 27"/>
                <a:gd name="T16" fmla="*/ 1 w 30"/>
                <a:gd name="T17" fmla="*/ 0 h 27"/>
                <a:gd name="T18" fmla="*/ 1 w 30"/>
                <a:gd name="T19" fmla="*/ 0 h 27"/>
                <a:gd name="T20" fmla="*/ 1 w 30"/>
                <a:gd name="T21" fmla="*/ 0 h 27"/>
                <a:gd name="T22" fmla="*/ 1 w 30"/>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7">
                  <a:moveTo>
                    <a:pt x="26" y="14"/>
                  </a:moveTo>
                  <a:lnTo>
                    <a:pt x="27" y="14"/>
                  </a:lnTo>
                  <a:lnTo>
                    <a:pt x="9" y="0"/>
                  </a:lnTo>
                  <a:lnTo>
                    <a:pt x="0" y="12"/>
                  </a:lnTo>
                  <a:lnTo>
                    <a:pt x="18" y="26"/>
                  </a:lnTo>
                  <a:lnTo>
                    <a:pt x="19" y="26"/>
                  </a:lnTo>
                  <a:lnTo>
                    <a:pt x="18" y="26"/>
                  </a:lnTo>
                  <a:lnTo>
                    <a:pt x="24" y="27"/>
                  </a:lnTo>
                  <a:lnTo>
                    <a:pt x="28" y="25"/>
                  </a:lnTo>
                  <a:lnTo>
                    <a:pt x="30" y="19"/>
                  </a:lnTo>
                  <a:lnTo>
                    <a:pt x="27" y="14"/>
                  </a:lnTo>
                  <a:lnTo>
                    <a:pt x="2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9" name="Freeform 1560">
              <a:extLst>
                <a:ext uri="{FF2B5EF4-FFF2-40B4-BE49-F238E27FC236}">
                  <a16:creationId xmlns:a16="http://schemas.microsoft.com/office/drawing/2014/main" id="{74192DD9-48B4-481E-9E2F-F24B344F4C7C}"/>
                </a:ext>
              </a:extLst>
            </p:cNvPr>
            <p:cNvSpPr>
              <a:spLocks/>
            </p:cNvSpPr>
            <p:nvPr/>
          </p:nvSpPr>
          <p:spPr bwMode="auto">
            <a:xfrm>
              <a:off x="2626" y="3385"/>
              <a:ext cx="17" cy="14"/>
            </a:xfrm>
            <a:custGeom>
              <a:avLst/>
              <a:gdLst>
                <a:gd name="T0" fmla="*/ 0 w 35"/>
                <a:gd name="T1" fmla="*/ 0 h 29"/>
                <a:gd name="T2" fmla="*/ 0 w 35"/>
                <a:gd name="T3" fmla="*/ 0 h 29"/>
                <a:gd name="T4" fmla="*/ 0 w 35"/>
                <a:gd name="T5" fmla="*/ 0 h 29"/>
                <a:gd name="T6" fmla="*/ 0 w 35"/>
                <a:gd name="T7" fmla="*/ 0 h 29"/>
                <a:gd name="T8" fmla="*/ 0 w 35"/>
                <a:gd name="T9" fmla="*/ 0 h 29"/>
                <a:gd name="T10" fmla="*/ 0 w 35"/>
                <a:gd name="T11" fmla="*/ 0 h 29"/>
                <a:gd name="T12" fmla="*/ 0 w 35"/>
                <a:gd name="T13" fmla="*/ 0 h 29"/>
                <a:gd name="T14" fmla="*/ 0 w 35"/>
                <a:gd name="T15" fmla="*/ 0 h 29"/>
                <a:gd name="T16" fmla="*/ 0 w 35"/>
                <a:gd name="T17" fmla="*/ 0 h 29"/>
                <a:gd name="T18" fmla="*/ 0 w 35"/>
                <a:gd name="T19" fmla="*/ 0 h 29"/>
                <a:gd name="T20" fmla="*/ 0 w 35"/>
                <a:gd name="T21" fmla="*/ 0 h 29"/>
                <a:gd name="T22" fmla="*/ 0 w 35"/>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9">
                  <a:moveTo>
                    <a:pt x="33" y="15"/>
                  </a:moveTo>
                  <a:lnTo>
                    <a:pt x="33" y="16"/>
                  </a:lnTo>
                  <a:lnTo>
                    <a:pt x="7" y="0"/>
                  </a:lnTo>
                  <a:lnTo>
                    <a:pt x="0" y="12"/>
                  </a:lnTo>
                  <a:lnTo>
                    <a:pt x="26" y="28"/>
                  </a:lnTo>
                  <a:lnTo>
                    <a:pt x="26" y="29"/>
                  </a:lnTo>
                  <a:lnTo>
                    <a:pt x="26" y="28"/>
                  </a:lnTo>
                  <a:lnTo>
                    <a:pt x="30" y="29"/>
                  </a:lnTo>
                  <a:lnTo>
                    <a:pt x="35" y="26"/>
                  </a:lnTo>
                  <a:lnTo>
                    <a:pt x="35" y="21"/>
                  </a:lnTo>
                  <a:lnTo>
                    <a:pt x="33" y="16"/>
                  </a:lnTo>
                  <a:lnTo>
                    <a:pt x="3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0" name="Freeform 1561">
              <a:extLst>
                <a:ext uri="{FF2B5EF4-FFF2-40B4-BE49-F238E27FC236}">
                  <a16:creationId xmlns:a16="http://schemas.microsoft.com/office/drawing/2014/main" id="{95946316-8E94-47BB-AFA3-911A2F431044}"/>
                </a:ext>
              </a:extLst>
            </p:cNvPr>
            <p:cNvSpPr>
              <a:spLocks/>
            </p:cNvSpPr>
            <p:nvPr/>
          </p:nvSpPr>
          <p:spPr bwMode="auto">
            <a:xfrm>
              <a:off x="2639" y="3392"/>
              <a:ext cx="19" cy="15"/>
            </a:xfrm>
            <a:custGeom>
              <a:avLst/>
              <a:gdLst>
                <a:gd name="T0" fmla="*/ 0 w 39"/>
                <a:gd name="T1" fmla="*/ 1 h 30"/>
                <a:gd name="T2" fmla="*/ 0 w 39"/>
                <a:gd name="T3" fmla="*/ 1 h 30"/>
                <a:gd name="T4" fmla="*/ 0 w 39"/>
                <a:gd name="T5" fmla="*/ 0 h 30"/>
                <a:gd name="T6" fmla="*/ 0 w 39"/>
                <a:gd name="T7" fmla="*/ 1 h 30"/>
                <a:gd name="T8" fmla="*/ 0 w 39"/>
                <a:gd name="T9" fmla="*/ 1 h 30"/>
                <a:gd name="T10" fmla="*/ 0 w 39"/>
                <a:gd name="T11" fmla="*/ 1 h 30"/>
                <a:gd name="T12" fmla="*/ 0 w 39"/>
                <a:gd name="T13" fmla="*/ 1 h 30"/>
                <a:gd name="T14" fmla="*/ 0 w 39"/>
                <a:gd name="T15" fmla="*/ 1 h 30"/>
                <a:gd name="T16" fmla="*/ 0 w 39"/>
                <a:gd name="T17" fmla="*/ 1 h 30"/>
                <a:gd name="T18" fmla="*/ 0 w 39"/>
                <a:gd name="T19" fmla="*/ 1 h 30"/>
                <a:gd name="T20" fmla="*/ 0 w 39"/>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0">
                  <a:moveTo>
                    <a:pt x="34" y="16"/>
                  </a:moveTo>
                  <a:lnTo>
                    <a:pt x="34" y="16"/>
                  </a:lnTo>
                  <a:lnTo>
                    <a:pt x="7" y="0"/>
                  </a:lnTo>
                  <a:lnTo>
                    <a:pt x="0" y="14"/>
                  </a:lnTo>
                  <a:lnTo>
                    <a:pt x="27" y="30"/>
                  </a:lnTo>
                  <a:lnTo>
                    <a:pt x="33" y="30"/>
                  </a:lnTo>
                  <a:lnTo>
                    <a:pt x="38" y="27"/>
                  </a:lnTo>
                  <a:lnTo>
                    <a:pt x="39" y="21"/>
                  </a:lnTo>
                  <a:lnTo>
                    <a:pt x="3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1" name="Freeform 1562">
              <a:extLst>
                <a:ext uri="{FF2B5EF4-FFF2-40B4-BE49-F238E27FC236}">
                  <a16:creationId xmlns:a16="http://schemas.microsoft.com/office/drawing/2014/main" id="{025644A7-84F9-4529-B51C-4C82CABB678B}"/>
                </a:ext>
              </a:extLst>
            </p:cNvPr>
            <p:cNvSpPr>
              <a:spLocks/>
            </p:cNvSpPr>
            <p:nvPr/>
          </p:nvSpPr>
          <p:spPr bwMode="auto">
            <a:xfrm>
              <a:off x="2653" y="3400"/>
              <a:ext cx="19" cy="15"/>
            </a:xfrm>
            <a:custGeom>
              <a:avLst/>
              <a:gdLst>
                <a:gd name="T0" fmla="*/ 0 w 39"/>
                <a:gd name="T1" fmla="*/ 1 h 30"/>
                <a:gd name="T2" fmla="*/ 0 w 39"/>
                <a:gd name="T3" fmla="*/ 1 h 30"/>
                <a:gd name="T4" fmla="*/ 0 w 39"/>
                <a:gd name="T5" fmla="*/ 0 h 30"/>
                <a:gd name="T6" fmla="*/ 0 w 39"/>
                <a:gd name="T7" fmla="*/ 1 h 30"/>
                <a:gd name="T8" fmla="*/ 0 w 39"/>
                <a:gd name="T9" fmla="*/ 1 h 30"/>
                <a:gd name="T10" fmla="*/ 0 w 39"/>
                <a:gd name="T11" fmla="*/ 1 h 30"/>
                <a:gd name="T12" fmla="*/ 0 w 39"/>
                <a:gd name="T13" fmla="*/ 1 h 30"/>
                <a:gd name="T14" fmla="*/ 0 w 39"/>
                <a:gd name="T15" fmla="*/ 1 h 30"/>
                <a:gd name="T16" fmla="*/ 0 w 39"/>
                <a:gd name="T17" fmla="*/ 1 h 30"/>
                <a:gd name="T18" fmla="*/ 0 w 39"/>
                <a:gd name="T19" fmla="*/ 1 h 30"/>
                <a:gd name="T20" fmla="*/ 0 w 39"/>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0">
                  <a:moveTo>
                    <a:pt x="35" y="16"/>
                  </a:moveTo>
                  <a:lnTo>
                    <a:pt x="35" y="16"/>
                  </a:lnTo>
                  <a:lnTo>
                    <a:pt x="7" y="0"/>
                  </a:lnTo>
                  <a:lnTo>
                    <a:pt x="0" y="14"/>
                  </a:lnTo>
                  <a:lnTo>
                    <a:pt x="28" y="30"/>
                  </a:lnTo>
                  <a:lnTo>
                    <a:pt x="34" y="30"/>
                  </a:lnTo>
                  <a:lnTo>
                    <a:pt x="38" y="27"/>
                  </a:lnTo>
                  <a:lnTo>
                    <a:pt x="39" y="21"/>
                  </a:lnTo>
                  <a:lnTo>
                    <a:pt x="3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2" name="Freeform 1563">
              <a:extLst>
                <a:ext uri="{FF2B5EF4-FFF2-40B4-BE49-F238E27FC236}">
                  <a16:creationId xmlns:a16="http://schemas.microsoft.com/office/drawing/2014/main" id="{FE20B3E5-E130-4FDB-981F-775B511AB050}"/>
                </a:ext>
              </a:extLst>
            </p:cNvPr>
            <p:cNvSpPr>
              <a:spLocks/>
            </p:cNvSpPr>
            <p:nvPr/>
          </p:nvSpPr>
          <p:spPr bwMode="auto">
            <a:xfrm>
              <a:off x="2666" y="3408"/>
              <a:ext cx="19" cy="14"/>
            </a:xfrm>
            <a:custGeom>
              <a:avLst/>
              <a:gdLst>
                <a:gd name="T0" fmla="*/ 1 w 37"/>
                <a:gd name="T1" fmla="*/ 1 h 28"/>
                <a:gd name="T2" fmla="*/ 1 w 37"/>
                <a:gd name="T3" fmla="*/ 1 h 28"/>
                <a:gd name="T4" fmla="*/ 1 w 37"/>
                <a:gd name="T5" fmla="*/ 0 h 28"/>
                <a:gd name="T6" fmla="*/ 0 w 37"/>
                <a:gd name="T7" fmla="*/ 1 h 28"/>
                <a:gd name="T8" fmla="*/ 1 w 37"/>
                <a:gd name="T9" fmla="*/ 1 h 28"/>
                <a:gd name="T10" fmla="*/ 1 w 37"/>
                <a:gd name="T11" fmla="*/ 1 h 28"/>
                <a:gd name="T12" fmla="*/ 1 w 37"/>
                <a:gd name="T13" fmla="*/ 1 h 28"/>
                <a:gd name="T14" fmla="*/ 1 w 37"/>
                <a:gd name="T15" fmla="*/ 1 h 28"/>
                <a:gd name="T16" fmla="*/ 1 w 37"/>
                <a:gd name="T17" fmla="*/ 1 h 28"/>
                <a:gd name="T18" fmla="*/ 1 w 37"/>
                <a:gd name="T19" fmla="*/ 1 h 28"/>
                <a:gd name="T20" fmla="*/ 1 w 37"/>
                <a:gd name="T21" fmla="*/ 1 h 28"/>
                <a:gd name="T22" fmla="*/ 1 w 37"/>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32" y="15"/>
                  </a:moveTo>
                  <a:lnTo>
                    <a:pt x="32" y="14"/>
                  </a:lnTo>
                  <a:lnTo>
                    <a:pt x="7" y="0"/>
                  </a:lnTo>
                  <a:lnTo>
                    <a:pt x="0" y="14"/>
                  </a:lnTo>
                  <a:lnTo>
                    <a:pt x="25" y="28"/>
                  </a:lnTo>
                  <a:lnTo>
                    <a:pt x="25" y="27"/>
                  </a:lnTo>
                  <a:lnTo>
                    <a:pt x="25" y="28"/>
                  </a:lnTo>
                  <a:lnTo>
                    <a:pt x="31" y="28"/>
                  </a:lnTo>
                  <a:lnTo>
                    <a:pt x="36" y="25"/>
                  </a:lnTo>
                  <a:lnTo>
                    <a:pt x="37" y="19"/>
                  </a:lnTo>
                  <a:lnTo>
                    <a:pt x="32" y="14"/>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3" name="Freeform 1564">
              <a:extLst>
                <a:ext uri="{FF2B5EF4-FFF2-40B4-BE49-F238E27FC236}">
                  <a16:creationId xmlns:a16="http://schemas.microsoft.com/office/drawing/2014/main" id="{72E7D3F5-D418-44F9-945F-A4143DF4CD22}"/>
                </a:ext>
              </a:extLst>
            </p:cNvPr>
            <p:cNvSpPr>
              <a:spLocks/>
            </p:cNvSpPr>
            <p:nvPr/>
          </p:nvSpPr>
          <p:spPr bwMode="auto">
            <a:xfrm>
              <a:off x="2679" y="3416"/>
              <a:ext cx="19" cy="15"/>
            </a:xfrm>
            <a:custGeom>
              <a:avLst/>
              <a:gdLst>
                <a:gd name="T0" fmla="*/ 1 w 37"/>
                <a:gd name="T1" fmla="*/ 0 h 31"/>
                <a:gd name="T2" fmla="*/ 1 w 37"/>
                <a:gd name="T3" fmla="*/ 0 h 31"/>
                <a:gd name="T4" fmla="*/ 1 w 37"/>
                <a:gd name="T5" fmla="*/ 0 h 31"/>
                <a:gd name="T6" fmla="*/ 0 w 37"/>
                <a:gd name="T7" fmla="*/ 0 h 31"/>
                <a:gd name="T8" fmla="*/ 1 w 37"/>
                <a:gd name="T9" fmla="*/ 0 h 31"/>
                <a:gd name="T10" fmla="*/ 1 w 37"/>
                <a:gd name="T11" fmla="*/ 0 h 31"/>
                <a:gd name="T12" fmla="*/ 1 w 37"/>
                <a:gd name="T13" fmla="*/ 0 h 31"/>
                <a:gd name="T14" fmla="*/ 1 w 37"/>
                <a:gd name="T15" fmla="*/ 0 h 31"/>
                <a:gd name="T16" fmla="*/ 1 w 37"/>
                <a:gd name="T17" fmla="*/ 0 h 31"/>
                <a:gd name="T18" fmla="*/ 1 w 37"/>
                <a:gd name="T19" fmla="*/ 0 h 31"/>
                <a:gd name="T20" fmla="*/ 1 w 37"/>
                <a:gd name="T21" fmla="*/ 0 h 31"/>
                <a:gd name="T22" fmla="*/ 1 w 37"/>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1">
                  <a:moveTo>
                    <a:pt x="35" y="18"/>
                  </a:moveTo>
                  <a:lnTo>
                    <a:pt x="35" y="19"/>
                  </a:lnTo>
                  <a:lnTo>
                    <a:pt x="7" y="0"/>
                  </a:lnTo>
                  <a:lnTo>
                    <a:pt x="0" y="12"/>
                  </a:lnTo>
                  <a:lnTo>
                    <a:pt x="28" y="30"/>
                  </a:lnTo>
                  <a:lnTo>
                    <a:pt x="28" y="31"/>
                  </a:lnTo>
                  <a:lnTo>
                    <a:pt x="28" y="30"/>
                  </a:lnTo>
                  <a:lnTo>
                    <a:pt x="33" y="31"/>
                  </a:lnTo>
                  <a:lnTo>
                    <a:pt x="37" y="28"/>
                  </a:lnTo>
                  <a:lnTo>
                    <a:pt x="37" y="23"/>
                  </a:lnTo>
                  <a:lnTo>
                    <a:pt x="35" y="19"/>
                  </a:lnTo>
                  <a:lnTo>
                    <a:pt x="3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4" name="Freeform 1565">
              <a:extLst>
                <a:ext uri="{FF2B5EF4-FFF2-40B4-BE49-F238E27FC236}">
                  <a16:creationId xmlns:a16="http://schemas.microsoft.com/office/drawing/2014/main" id="{3D17A441-9F4B-45CD-84D3-DDC1E248DACF}"/>
                </a:ext>
              </a:extLst>
            </p:cNvPr>
            <p:cNvSpPr>
              <a:spLocks/>
            </p:cNvSpPr>
            <p:nvPr/>
          </p:nvSpPr>
          <p:spPr bwMode="auto">
            <a:xfrm>
              <a:off x="2693" y="3424"/>
              <a:ext cx="18" cy="14"/>
            </a:xfrm>
            <a:custGeom>
              <a:avLst/>
              <a:gdLst>
                <a:gd name="T0" fmla="*/ 0 w 37"/>
                <a:gd name="T1" fmla="*/ 1 h 27"/>
                <a:gd name="T2" fmla="*/ 0 w 37"/>
                <a:gd name="T3" fmla="*/ 1 h 27"/>
                <a:gd name="T4" fmla="*/ 0 w 37"/>
                <a:gd name="T5" fmla="*/ 0 h 27"/>
                <a:gd name="T6" fmla="*/ 0 w 37"/>
                <a:gd name="T7" fmla="*/ 1 h 27"/>
                <a:gd name="T8" fmla="*/ 0 w 37"/>
                <a:gd name="T9" fmla="*/ 1 h 27"/>
                <a:gd name="T10" fmla="*/ 0 w 37"/>
                <a:gd name="T11" fmla="*/ 1 h 27"/>
                <a:gd name="T12" fmla="*/ 0 w 37"/>
                <a:gd name="T13" fmla="*/ 1 h 27"/>
                <a:gd name="T14" fmla="*/ 0 w 37"/>
                <a:gd name="T15" fmla="*/ 1 h 27"/>
                <a:gd name="T16" fmla="*/ 0 w 37"/>
                <a:gd name="T17" fmla="*/ 1 h 27"/>
                <a:gd name="T18" fmla="*/ 0 w 37"/>
                <a:gd name="T19" fmla="*/ 1 h 27"/>
                <a:gd name="T20" fmla="*/ 0 w 37"/>
                <a:gd name="T21" fmla="*/ 1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7">
                  <a:moveTo>
                    <a:pt x="32" y="13"/>
                  </a:moveTo>
                  <a:lnTo>
                    <a:pt x="32" y="13"/>
                  </a:lnTo>
                  <a:lnTo>
                    <a:pt x="7" y="0"/>
                  </a:lnTo>
                  <a:lnTo>
                    <a:pt x="0" y="13"/>
                  </a:lnTo>
                  <a:lnTo>
                    <a:pt x="25" y="27"/>
                  </a:lnTo>
                  <a:lnTo>
                    <a:pt x="31" y="27"/>
                  </a:lnTo>
                  <a:lnTo>
                    <a:pt x="36" y="24"/>
                  </a:lnTo>
                  <a:lnTo>
                    <a:pt x="37" y="18"/>
                  </a:lnTo>
                  <a:lnTo>
                    <a:pt x="3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5" name="Freeform 1566">
              <a:extLst>
                <a:ext uri="{FF2B5EF4-FFF2-40B4-BE49-F238E27FC236}">
                  <a16:creationId xmlns:a16="http://schemas.microsoft.com/office/drawing/2014/main" id="{E3F2619F-19F4-4664-BDAA-C999D08DE3E0}"/>
                </a:ext>
              </a:extLst>
            </p:cNvPr>
            <p:cNvSpPr>
              <a:spLocks/>
            </p:cNvSpPr>
            <p:nvPr/>
          </p:nvSpPr>
          <p:spPr bwMode="auto">
            <a:xfrm>
              <a:off x="2706" y="3431"/>
              <a:ext cx="18" cy="14"/>
            </a:xfrm>
            <a:custGeom>
              <a:avLst/>
              <a:gdLst>
                <a:gd name="T0" fmla="*/ 0 w 37"/>
                <a:gd name="T1" fmla="*/ 1 h 28"/>
                <a:gd name="T2" fmla="*/ 0 w 37"/>
                <a:gd name="T3" fmla="*/ 1 h 28"/>
                <a:gd name="T4" fmla="*/ 0 w 37"/>
                <a:gd name="T5" fmla="*/ 0 h 28"/>
                <a:gd name="T6" fmla="*/ 0 w 37"/>
                <a:gd name="T7" fmla="*/ 1 h 28"/>
                <a:gd name="T8" fmla="*/ 0 w 37"/>
                <a:gd name="T9" fmla="*/ 1 h 28"/>
                <a:gd name="T10" fmla="*/ 0 w 37"/>
                <a:gd name="T11" fmla="*/ 1 h 28"/>
                <a:gd name="T12" fmla="*/ 0 w 37"/>
                <a:gd name="T13" fmla="*/ 1 h 28"/>
                <a:gd name="T14" fmla="*/ 0 w 37"/>
                <a:gd name="T15" fmla="*/ 1 h 28"/>
                <a:gd name="T16" fmla="*/ 0 w 37"/>
                <a:gd name="T17" fmla="*/ 1 h 28"/>
                <a:gd name="T18" fmla="*/ 0 w 37"/>
                <a:gd name="T19" fmla="*/ 1 h 28"/>
                <a:gd name="T20" fmla="*/ 0 w 37"/>
                <a:gd name="T21" fmla="*/ 1 h 28"/>
                <a:gd name="T22" fmla="*/ 0 w 37"/>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33" y="15"/>
                  </a:moveTo>
                  <a:lnTo>
                    <a:pt x="33" y="14"/>
                  </a:lnTo>
                  <a:lnTo>
                    <a:pt x="7" y="0"/>
                  </a:lnTo>
                  <a:lnTo>
                    <a:pt x="0" y="14"/>
                  </a:lnTo>
                  <a:lnTo>
                    <a:pt x="26" y="28"/>
                  </a:lnTo>
                  <a:lnTo>
                    <a:pt x="26" y="27"/>
                  </a:lnTo>
                  <a:lnTo>
                    <a:pt x="26" y="28"/>
                  </a:lnTo>
                  <a:lnTo>
                    <a:pt x="31" y="28"/>
                  </a:lnTo>
                  <a:lnTo>
                    <a:pt x="36" y="25"/>
                  </a:lnTo>
                  <a:lnTo>
                    <a:pt x="37" y="19"/>
                  </a:lnTo>
                  <a:lnTo>
                    <a:pt x="33" y="14"/>
                  </a:lnTo>
                  <a:lnTo>
                    <a:pt x="3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6" name="Freeform 1567">
              <a:extLst>
                <a:ext uri="{FF2B5EF4-FFF2-40B4-BE49-F238E27FC236}">
                  <a16:creationId xmlns:a16="http://schemas.microsoft.com/office/drawing/2014/main" id="{89F1D7E4-B1ED-4802-81DF-0111FBD88B2B}"/>
                </a:ext>
              </a:extLst>
            </p:cNvPr>
            <p:cNvSpPr>
              <a:spLocks/>
            </p:cNvSpPr>
            <p:nvPr/>
          </p:nvSpPr>
          <p:spPr bwMode="auto">
            <a:xfrm>
              <a:off x="2718" y="3439"/>
              <a:ext cx="16" cy="13"/>
            </a:xfrm>
            <a:custGeom>
              <a:avLst/>
              <a:gdLst>
                <a:gd name="T0" fmla="*/ 1 w 32"/>
                <a:gd name="T1" fmla="*/ 0 h 27"/>
                <a:gd name="T2" fmla="*/ 1 w 32"/>
                <a:gd name="T3" fmla="*/ 0 h 27"/>
                <a:gd name="T4" fmla="*/ 1 w 32"/>
                <a:gd name="T5" fmla="*/ 0 h 27"/>
                <a:gd name="T6" fmla="*/ 0 w 32"/>
                <a:gd name="T7" fmla="*/ 0 h 27"/>
                <a:gd name="T8" fmla="*/ 1 w 32"/>
                <a:gd name="T9" fmla="*/ 0 h 27"/>
                <a:gd name="T10" fmla="*/ 1 w 32"/>
                <a:gd name="T11" fmla="*/ 0 h 27"/>
                <a:gd name="T12" fmla="*/ 1 w 32"/>
                <a:gd name="T13" fmla="*/ 0 h 27"/>
                <a:gd name="T14" fmla="*/ 1 w 32"/>
                <a:gd name="T15" fmla="*/ 0 h 27"/>
                <a:gd name="T16" fmla="*/ 1 w 32"/>
                <a:gd name="T17" fmla="*/ 0 h 27"/>
                <a:gd name="T18" fmla="*/ 1 w 32"/>
                <a:gd name="T19" fmla="*/ 0 h 27"/>
                <a:gd name="T20" fmla="*/ 1 w 32"/>
                <a:gd name="T21" fmla="*/ 0 h 27"/>
                <a:gd name="T22" fmla="*/ 1 w 32"/>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7">
                  <a:moveTo>
                    <a:pt x="30" y="13"/>
                  </a:moveTo>
                  <a:lnTo>
                    <a:pt x="30" y="14"/>
                  </a:lnTo>
                  <a:lnTo>
                    <a:pt x="7" y="0"/>
                  </a:lnTo>
                  <a:lnTo>
                    <a:pt x="0" y="12"/>
                  </a:lnTo>
                  <a:lnTo>
                    <a:pt x="23" y="26"/>
                  </a:lnTo>
                  <a:lnTo>
                    <a:pt x="23" y="27"/>
                  </a:lnTo>
                  <a:lnTo>
                    <a:pt x="23" y="26"/>
                  </a:lnTo>
                  <a:lnTo>
                    <a:pt x="27" y="27"/>
                  </a:lnTo>
                  <a:lnTo>
                    <a:pt x="32" y="24"/>
                  </a:lnTo>
                  <a:lnTo>
                    <a:pt x="32" y="19"/>
                  </a:lnTo>
                  <a:lnTo>
                    <a:pt x="30" y="14"/>
                  </a:lnTo>
                  <a:lnTo>
                    <a:pt x="3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7" name="Freeform 1568">
              <a:extLst>
                <a:ext uri="{FF2B5EF4-FFF2-40B4-BE49-F238E27FC236}">
                  <a16:creationId xmlns:a16="http://schemas.microsoft.com/office/drawing/2014/main" id="{56180F6E-5381-449B-A3E7-95BDE4B24A0F}"/>
                </a:ext>
              </a:extLst>
            </p:cNvPr>
            <p:cNvSpPr>
              <a:spLocks/>
            </p:cNvSpPr>
            <p:nvPr/>
          </p:nvSpPr>
          <p:spPr bwMode="auto">
            <a:xfrm>
              <a:off x="2730" y="3445"/>
              <a:ext cx="18" cy="14"/>
            </a:xfrm>
            <a:custGeom>
              <a:avLst/>
              <a:gdLst>
                <a:gd name="T0" fmla="*/ 0 w 37"/>
                <a:gd name="T1" fmla="*/ 1 h 28"/>
                <a:gd name="T2" fmla="*/ 0 w 37"/>
                <a:gd name="T3" fmla="*/ 1 h 28"/>
                <a:gd name="T4" fmla="*/ 0 w 37"/>
                <a:gd name="T5" fmla="*/ 0 h 28"/>
                <a:gd name="T6" fmla="*/ 0 w 37"/>
                <a:gd name="T7" fmla="*/ 1 h 28"/>
                <a:gd name="T8" fmla="*/ 0 w 37"/>
                <a:gd name="T9" fmla="*/ 1 h 28"/>
                <a:gd name="T10" fmla="*/ 0 w 37"/>
                <a:gd name="T11" fmla="*/ 1 h 28"/>
                <a:gd name="T12" fmla="*/ 0 w 37"/>
                <a:gd name="T13" fmla="*/ 1 h 28"/>
                <a:gd name="T14" fmla="*/ 0 w 37"/>
                <a:gd name="T15" fmla="*/ 1 h 28"/>
                <a:gd name="T16" fmla="*/ 0 w 37"/>
                <a:gd name="T17" fmla="*/ 1 h 28"/>
                <a:gd name="T18" fmla="*/ 0 w 37"/>
                <a:gd name="T19" fmla="*/ 1 h 28"/>
                <a:gd name="T20" fmla="*/ 0 w 37"/>
                <a:gd name="T21" fmla="*/ 1 h 28"/>
                <a:gd name="T22" fmla="*/ 0 w 37"/>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32" y="15"/>
                  </a:moveTo>
                  <a:lnTo>
                    <a:pt x="32" y="14"/>
                  </a:lnTo>
                  <a:lnTo>
                    <a:pt x="7" y="0"/>
                  </a:lnTo>
                  <a:lnTo>
                    <a:pt x="0" y="14"/>
                  </a:lnTo>
                  <a:lnTo>
                    <a:pt x="25" y="28"/>
                  </a:lnTo>
                  <a:lnTo>
                    <a:pt x="25" y="27"/>
                  </a:lnTo>
                  <a:lnTo>
                    <a:pt x="25" y="28"/>
                  </a:lnTo>
                  <a:lnTo>
                    <a:pt x="31" y="28"/>
                  </a:lnTo>
                  <a:lnTo>
                    <a:pt x="35" y="24"/>
                  </a:lnTo>
                  <a:lnTo>
                    <a:pt x="37" y="19"/>
                  </a:lnTo>
                  <a:lnTo>
                    <a:pt x="32" y="14"/>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8" name="Freeform 1569">
              <a:extLst>
                <a:ext uri="{FF2B5EF4-FFF2-40B4-BE49-F238E27FC236}">
                  <a16:creationId xmlns:a16="http://schemas.microsoft.com/office/drawing/2014/main" id="{D5B1B9C6-4237-4484-9DFD-970717D5D174}"/>
                </a:ext>
              </a:extLst>
            </p:cNvPr>
            <p:cNvSpPr>
              <a:spLocks/>
            </p:cNvSpPr>
            <p:nvPr/>
          </p:nvSpPr>
          <p:spPr bwMode="auto">
            <a:xfrm>
              <a:off x="2743" y="3453"/>
              <a:ext cx="16" cy="13"/>
            </a:xfrm>
            <a:custGeom>
              <a:avLst/>
              <a:gdLst>
                <a:gd name="T0" fmla="*/ 1 w 32"/>
                <a:gd name="T1" fmla="*/ 0 h 27"/>
                <a:gd name="T2" fmla="*/ 1 w 32"/>
                <a:gd name="T3" fmla="*/ 0 h 27"/>
                <a:gd name="T4" fmla="*/ 1 w 32"/>
                <a:gd name="T5" fmla="*/ 0 h 27"/>
                <a:gd name="T6" fmla="*/ 0 w 32"/>
                <a:gd name="T7" fmla="*/ 0 h 27"/>
                <a:gd name="T8" fmla="*/ 1 w 32"/>
                <a:gd name="T9" fmla="*/ 0 h 27"/>
                <a:gd name="T10" fmla="*/ 1 w 32"/>
                <a:gd name="T11" fmla="*/ 0 h 27"/>
                <a:gd name="T12" fmla="*/ 1 w 32"/>
                <a:gd name="T13" fmla="*/ 0 h 27"/>
                <a:gd name="T14" fmla="*/ 1 w 32"/>
                <a:gd name="T15" fmla="*/ 0 h 27"/>
                <a:gd name="T16" fmla="*/ 1 w 32"/>
                <a:gd name="T17" fmla="*/ 0 h 27"/>
                <a:gd name="T18" fmla="*/ 1 w 32"/>
                <a:gd name="T19" fmla="*/ 0 h 27"/>
                <a:gd name="T20" fmla="*/ 1 w 32"/>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27">
                  <a:moveTo>
                    <a:pt x="30" y="14"/>
                  </a:moveTo>
                  <a:lnTo>
                    <a:pt x="30" y="14"/>
                  </a:lnTo>
                  <a:lnTo>
                    <a:pt x="7" y="0"/>
                  </a:lnTo>
                  <a:lnTo>
                    <a:pt x="0" y="12"/>
                  </a:lnTo>
                  <a:lnTo>
                    <a:pt x="23" y="25"/>
                  </a:lnTo>
                  <a:lnTo>
                    <a:pt x="28" y="27"/>
                  </a:lnTo>
                  <a:lnTo>
                    <a:pt x="32" y="23"/>
                  </a:lnTo>
                  <a:lnTo>
                    <a:pt x="32" y="19"/>
                  </a:lnTo>
                  <a:lnTo>
                    <a:pt x="3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9" name="Freeform 1570">
              <a:extLst>
                <a:ext uri="{FF2B5EF4-FFF2-40B4-BE49-F238E27FC236}">
                  <a16:creationId xmlns:a16="http://schemas.microsoft.com/office/drawing/2014/main" id="{0FA6514A-19BF-4557-ABD5-80A7F1CF95DA}"/>
                </a:ext>
              </a:extLst>
            </p:cNvPr>
            <p:cNvSpPr>
              <a:spLocks/>
            </p:cNvSpPr>
            <p:nvPr/>
          </p:nvSpPr>
          <p:spPr bwMode="auto">
            <a:xfrm>
              <a:off x="2754" y="3459"/>
              <a:ext cx="16" cy="14"/>
            </a:xfrm>
            <a:custGeom>
              <a:avLst/>
              <a:gdLst>
                <a:gd name="T0" fmla="*/ 1 w 32"/>
                <a:gd name="T1" fmla="*/ 1 h 26"/>
                <a:gd name="T2" fmla="*/ 1 w 32"/>
                <a:gd name="T3" fmla="*/ 1 h 26"/>
                <a:gd name="T4" fmla="*/ 1 w 32"/>
                <a:gd name="T5" fmla="*/ 0 h 26"/>
                <a:gd name="T6" fmla="*/ 0 w 32"/>
                <a:gd name="T7" fmla="*/ 1 h 26"/>
                <a:gd name="T8" fmla="*/ 1 w 32"/>
                <a:gd name="T9" fmla="*/ 1 h 26"/>
                <a:gd name="T10" fmla="*/ 1 w 32"/>
                <a:gd name="T11" fmla="*/ 1 h 26"/>
                <a:gd name="T12" fmla="*/ 1 w 32"/>
                <a:gd name="T13" fmla="*/ 1 h 26"/>
                <a:gd name="T14" fmla="*/ 1 w 32"/>
                <a:gd name="T15" fmla="*/ 1 h 26"/>
                <a:gd name="T16" fmla="*/ 1 w 32"/>
                <a:gd name="T17" fmla="*/ 1 h 26"/>
                <a:gd name="T18" fmla="*/ 1 w 32"/>
                <a:gd name="T19" fmla="*/ 1 h 26"/>
                <a:gd name="T20" fmla="*/ 1 w 32"/>
                <a:gd name="T21" fmla="*/ 1 h 26"/>
                <a:gd name="T22" fmla="*/ 1 w 32"/>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6">
                  <a:moveTo>
                    <a:pt x="30" y="13"/>
                  </a:moveTo>
                  <a:lnTo>
                    <a:pt x="30" y="14"/>
                  </a:lnTo>
                  <a:lnTo>
                    <a:pt x="7" y="0"/>
                  </a:lnTo>
                  <a:lnTo>
                    <a:pt x="0" y="11"/>
                  </a:lnTo>
                  <a:lnTo>
                    <a:pt x="23" y="25"/>
                  </a:lnTo>
                  <a:lnTo>
                    <a:pt x="23" y="26"/>
                  </a:lnTo>
                  <a:lnTo>
                    <a:pt x="23" y="25"/>
                  </a:lnTo>
                  <a:lnTo>
                    <a:pt x="28" y="26"/>
                  </a:lnTo>
                  <a:lnTo>
                    <a:pt x="32" y="23"/>
                  </a:lnTo>
                  <a:lnTo>
                    <a:pt x="32" y="18"/>
                  </a:lnTo>
                  <a:lnTo>
                    <a:pt x="30" y="14"/>
                  </a:lnTo>
                  <a:lnTo>
                    <a:pt x="3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0" name="Freeform 1571">
              <a:extLst>
                <a:ext uri="{FF2B5EF4-FFF2-40B4-BE49-F238E27FC236}">
                  <a16:creationId xmlns:a16="http://schemas.microsoft.com/office/drawing/2014/main" id="{CA471142-9EC9-44AD-8D3D-DF29208E5F21}"/>
                </a:ext>
              </a:extLst>
            </p:cNvPr>
            <p:cNvSpPr>
              <a:spLocks/>
            </p:cNvSpPr>
            <p:nvPr/>
          </p:nvSpPr>
          <p:spPr bwMode="auto">
            <a:xfrm>
              <a:off x="2766" y="3466"/>
              <a:ext cx="16" cy="12"/>
            </a:xfrm>
            <a:custGeom>
              <a:avLst/>
              <a:gdLst>
                <a:gd name="T0" fmla="*/ 1 w 32"/>
                <a:gd name="T1" fmla="*/ 0 h 25"/>
                <a:gd name="T2" fmla="*/ 1 w 32"/>
                <a:gd name="T3" fmla="*/ 0 h 25"/>
                <a:gd name="T4" fmla="*/ 1 w 32"/>
                <a:gd name="T5" fmla="*/ 0 h 25"/>
                <a:gd name="T6" fmla="*/ 0 w 32"/>
                <a:gd name="T7" fmla="*/ 0 h 25"/>
                <a:gd name="T8" fmla="*/ 1 w 32"/>
                <a:gd name="T9" fmla="*/ 0 h 25"/>
                <a:gd name="T10" fmla="*/ 1 w 32"/>
                <a:gd name="T11" fmla="*/ 0 h 25"/>
                <a:gd name="T12" fmla="*/ 1 w 32"/>
                <a:gd name="T13" fmla="*/ 0 h 25"/>
                <a:gd name="T14" fmla="*/ 1 w 32"/>
                <a:gd name="T15" fmla="*/ 0 h 25"/>
                <a:gd name="T16" fmla="*/ 1 w 32"/>
                <a:gd name="T17" fmla="*/ 0 h 25"/>
                <a:gd name="T18" fmla="*/ 1 w 32"/>
                <a:gd name="T19" fmla="*/ 0 h 25"/>
                <a:gd name="T20" fmla="*/ 1 w 32"/>
                <a:gd name="T21" fmla="*/ 0 h 25"/>
                <a:gd name="T22" fmla="*/ 1 w 32"/>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5">
                  <a:moveTo>
                    <a:pt x="28" y="12"/>
                  </a:moveTo>
                  <a:lnTo>
                    <a:pt x="28" y="11"/>
                  </a:lnTo>
                  <a:lnTo>
                    <a:pt x="7" y="0"/>
                  </a:lnTo>
                  <a:lnTo>
                    <a:pt x="0" y="13"/>
                  </a:lnTo>
                  <a:lnTo>
                    <a:pt x="21" y="25"/>
                  </a:lnTo>
                  <a:lnTo>
                    <a:pt x="21" y="24"/>
                  </a:lnTo>
                  <a:lnTo>
                    <a:pt x="21" y="25"/>
                  </a:lnTo>
                  <a:lnTo>
                    <a:pt x="27" y="25"/>
                  </a:lnTo>
                  <a:lnTo>
                    <a:pt x="31" y="22"/>
                  </a:lnTo>
                  <a:lnTo>
                    <a:pt x="32" y="16"/>
                  </a:lnTo>
                  <a:lnTo>
                    <a:pt x="28" y="11"/>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1" name="Freeform 1572">
              <a:extLst>
                <a:ext uri="{FF2B5EF4-FFF2-40B4-BE49-F238E27FC236}">
                  <a16:creationId xmlns:a16="http://schemas.microsoft.com/office/drawing/2014/main" id="{57D38E7C-9FE8-4955-A9F5-B80AA3F44E33}"/>
                </a:ext>
              </a:extLst>
            </p:cNvPr>
            <p:cNvSpPr>
              <a:spLocks/>
            </p:cNvSpPr>
            <p:nvPr/>
          </p:nvSpPr>
          <p:spPr bwMode="auto">
            <a:xfrm>
              <a:off x="2776" y="3472"/>
              <a:ext cx="16" cy="13"/>
            </a:xfrm>
            <a:custGeom>
              <a:avLst/>
              <a:gdLst>
                <a:gd name="T0" fmla="*/ 1 w 32"/>
                <a:gd name="T1" fmla="*/ 0 h 27"/>
                <a:gd name="T2" fmla="*/ 1 w 32"/>
                <a:gd name="T3" fmla="*/ 0 h 27"/>
                <a:gd name="T4" fmla="*/ 1 w 32"/>
                <a:gd name="T5" fmla="*/ 0 h 27"/>
                <a:gd name="T6" fmla="*/ 0 w 32"/>
                <a:gd name="T7" fmla="*/ 0 h 27"/>
                <a:gd name="T8" fmla="*/ 1 w 32"/>
                <a:gd name="T9" fmla="*/ 0 h 27"/>
                <a:gd name="T10" fmla="*/ 1 w 32"/>
                <a:gd name="T11" fmla="*/ 0 h 27"/>
                <a:gd name="T12" fmla="*/ 1 w 32"/>
                <a:gd name="T13" fmla="*/ 0 h 27"/>
                <a:gd name="T14" fmla="*/ 1 w 32"/>
                <a:gd name="T15" fmla="*/ 0 h 27"/>
                <a:gd name="T16" fmla="*/ 1 w 32"/>
                <a:gd name="T17" fmla="*/ 0 h 27"/>
                <a:gd name="T18" fmla="*/ 1 w 32"/>
                <a:gd name="T19" fmla="*/ 0 h 27"/>
                <a:gd name="T20" fmla="*/ 1 w 32"/>
                <a:gd name="T21" fmla="*/ 0 h 27"/>
                <a:gd name="T22" fmla="*/ 1 w 32"/>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7">
                  <a:moveTo>
                    <a:pt x="30" y="13"/>
                  </a:moveTo>
                  <a:lnTo>
                    <a:pt x="30" y="14"/>
                  </a:lnTo>
                  <a:lnTo>
                    <a:pt x="7" y="0"/>
                  </a:lnTo>
                  <a:lnTo>
                    <a:pt x="0" y="12"/>
                  </a:lnTo>
                  <a:lnTo>
                    <a:pt x="23" y="26"/>
                  </a:lnTo>
                  <a:lnTo>
                    <a:pt x="23" y="27"/>
                  </a:lnTo>
                  <a:lnTo>
                    <a:pt x="23" y="26"/>
                  </a:lnTo>
                  <a:lnTo>
                    <a:pt x="27" y="27"/>
                  </a:lnTo>
                  <a:lnTo>
                    <a:pt x="32" y="23"/>
                  </a:lnTo>
                  <a:lnTo>
                    <a:pt x="32" y="19"/>
                  </a:lnTo>
                  <a:lnTo>
                    <a:pt x="30" y="14"/>
                  </a:lnTo>
                  <a:lnTo>
                    <a:pt x="3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2" name="Freeform 1573">
              <a:extLst>
                <a:ext uri="{FF2B5EF4-FFF2-40B4-BE49-F238E27FC236}">
                  <a16:creationId xmlns:a16="http://schemas.microsoft.com/office/drawing/2014/main" id="{72ACAC97-E129-4F60-A23D-38EEADFED675}"/>
                </a:ext>
              </a:extLst>
            </p:cNvPr>
            <p:cNvSpPr>
              <a:spLocks/>
            </p:cNvSpPr>
            <p:nvPr/>
          </p:nvSpPr>
          <p:spPr bwMode="auto">
            <a:xfrm>
              <a:off x="2787" y="3478"/>
              <a:ext cx="17" cy="13"/>
            </a:xfrm>
            <a:custGeom>
              <a:avLst/>
              <a:gdLst>
                <a:gd name="T0" fmla="*/ 1 w 32"/>
                <a:gd name="T1" fmla="*/ 1 h 25"/>
                <a:gd name="T2" fmla="*/ 1 w 32"/>
                <a:gd name="T3" fmla="*/ 1 h 25"/>
                <a:gd name="T4" fmla="*/ 1 w 32"/>
                <a:gd name="T5" fmla="*/ 0 h 25"/>
                <a:gd name="T6" fmla="*/ 0 w 32"/>
                <a:gd name="T7" fmla="*/ 1 h 25"/>
                <a:gd name="T8" fmla="*/ 1 w 32"/>
                <a:gd name="T9" fmla="*/ 1 h 25"/>
                <a:gd name="T10" fmla="*/ 1 w 32"/>
                <a:gd name="T11" fmla="*/ 1 h 25"/>
                <a:gd name="T12" fmla="*/ 1 w 32"/>
                <a:gd name="T13" fmla="*/ 1 h 25"/>
                <a:gd name="T14" fmla="*/ 1 w 32"/>
                <a:gd name="T15" fmla="*/ 1 h 25"/>
                <a:gd name="T16" fmla="*/ 1 w 32"/>
                <a:gd name="T17" fmla="*/ 1 h 25"/>
                <a:gd name="T18" fmla="*/ 1 w 32"/>
                <a:gd name="T19" fmla="*/ 1 h 25"/>
                <a:gd name="T20" fmla="*/ 1 w 32"/>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25">
                  <a:moveTo>
                    <a:pt x="28" y="11"/>
                  </a:moveTo>
                  <a:lnTo>
                    <a:pt x="28" y="11"/>
                  </a:lnTo>
                  <a:lnTo>
                    <a:pt x="7" y="0"/>
                  </a:lnTo>
                  <a:lnTo>
                    <a:pt x="0" y="14"/>
                  </a:lnTo>
                  <a:lnTo>
                    <a:pt x="21" y="25"/>
                  </a:lnTo>
                  <a:lnTo>
                    <a:pt x="26" y="25"/>
                  </a:lnTo>
                  <a:lnTo>
                    <a:pt x="31" y="22"/>
                  </a:lnTo>
                  <a:lnTo>
                    <a:pt x="32" y="16"/>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3" name="Freeform 1574">
              <a:extLst>
                <a:ext uri="{FF2B5EF4-FFF2-40B4-BE49-F238E27FC236}">
                  <a16:creationId xmlns:a16="http://schemas.microsoft.com/office/drawing/2014/main" id="{C9A19A5B-09BE-4B0E-87A1-9777364531C4}"/>
                </a:ext>
              </a:extLst>
            </p:cNvPr>
            <p:cNvSpPr>
              <a:spLocks/>
            </p:cNvSpPr>
            <p:nvPr/>
          </p:nvSpPr>
          <p:spPr bwMode="auto">
            <a:xfrm>
              <a:off x="2798" y="3484"/>
              <a:ext cx="16" cy="13"/>
            </a:xfrm>
            <a:custGeom>
              <a:avLst/>
              <a:gdLst>
                <a:gd name="T0" fmla="*/ 1 w 32"/>
                <a:gd name="T1" fmla="*/ 1 h 26"/>
                <a:gd name="T2" fmla="*/ 1 w 32"/>
                <a:gd name="T3" fmla="*/ 1 h 26"/>
                <a:gd name="T4" fmla="*/ 1 w 32"/>
                <a:gd name="T5" fmla="*/ 0 h 26"/>
                <a:gd name="T6" fmla="*/ 0 w 32"/>
                <a:gd name="T7" fmla="*/ 1 h 26"/>
                <a:gd name="T8" fmla="*/ 1 w 32"/>
                <a:gd name="T9" fmla="*/ 1 h 26"/>
                <a:gd name="T10" fmla="*/ 1 w 32"/>
                <a:gd name="T11" fmla="*/ 1 h 26"/>
                <a:gd name="T12" fmla="*/ 1 w 32"/>
                <a:gd name="T13" fmla="*/ 1 h 26"/>
                <a:gd name="T14" fmla="*/ 1 w 32"/>
                <a:gd name="T15" fmla="*/ 1 h 26"/>
                <a:gd name="T16" fmla="*/ 1 w 32"/>
                <a:gd name="T17" fmla="*/ 1 h 26"/>
                <a:gd name="T18" fmla="*/ 1 w 32"/>
                <a:gd name="T19" fmla="*/ 1 h 26"/>
                <a:gd name="T20" fmla="*/ 1 w 32"/>
                <a:gd name="T21" fmla="*/ 1 h 26"/>
                <a:gd name="T22" fmla="*/ 1 w 32"/>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6">
                  <a:moveTo>
                    <a:pt x="27" y="13"/>
                  </a:moveTo>
                  <a:lnTo>
                    <a:pt x="27" y="12"/>
                  </a:lnTo>
                  <a:lnTo>
                    <a:pt x="7" y="0"/>
                  </a:lnTo>
                  <a:lnTo>
                    <a:pt x="0" y="14"/>
                  </a:lnTo>
                  <a:lnTo>
                    <a:pt x="20" y="26"/>
                  </a:lnTo>
                  <a:lnTo>
                    <a:pt x="20" y="25"/>
                  </a:lnTo>
                  <a:lnTo>
                    <a:pt x="20" y="26"/>
                  </a:lnTo>
                  <a:lnTo>
                    <a:pt x="26" y="26"/>
                  </a:lnTo>
                  <a:lnTo>
                    <a:pt x="31" y="22"/>
                  </a:lnTo>
                  <a:lnTo>
                    <a:pt x="32" y="17"/>
                  </a:lnTo>
                  <a:lnTo>
                    <a:pt x="27" y="12"/>
                  </a:lnTo>
                  <a:lnTo>
                    <a:pt x="2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4" name="Freeform 1575">
              <a:extLst>
                <a:ext uri="{FF2B5EF4-FFF2-40B4-BE49-F238E27FC236}">
                  <a16:creationId xmlns:a16="http://schemas.microsoft.com/office/drawing/2014/main" id="{7CD23FA9-D2E4-41C4-A918-98E49E547E8F}"/>
                </a:ext>
              </a:extLst>
            </p:cNvPr>
            <p:cNvSpPr>
              <a:spLocks/>
            </p:cNvSpPr>
            <p:nvPr/>
          </p:nvSpPr>
          <p:spPr bwMode="auto">
            <a:xfrm>
              <a:off x="2808" y="3491"/>
              <a:ext cx="15" cy="13"/>
            </a:xfrm>
            <a:custGeom>
              <a:avLst/>
              <a:gdLst>
                <a:gd name="T0" fmla="*/ 1 w 30"/>
                <a:gd name="T1" fmla="*/ 0 h 27"/>
                <a:gd name="T2" fmla="*/ 1 w 30"/>
                <a:gd name="T3" fmla="*/ 0 h 27"/>
                <a:gd name="T4" fmla="*/ 1 w 30"/>
                <a:gd name="T5" fmla="*/ 0 h 27"/>
                <a:gd name="T6" fmla="*/ 0 w 30"/>
                <a:gd name="T7" fmla="*/ 0 h 27"/>
                <a:gd name="T8" fmla="*/ 1 w 30"/>
                <a:gd name="T9" fmla="*/ 0 h 27"/>
                <a:gd name="T10" fmla="*/ 1 w 30"/>
                <a:gd name="T11" fmla="*/ 0 h 27"/>
                <a:gd name="T12" fmla="*/ 1 w 30"/>
                <a:gd name="T13" fmla="*/ 0 h 27"/>
                <a:gd name="T14" fmla="*/ 1 w 30"/>
                <a:gd name="T15" fmla="*/ 0 h 27"/>
                <a:gd name="T16" fmla="*/ 1 w 30"/>
                <a:gd name="T17" fmla="*/ 0 h 27"/>
                <a:gd name="T18" fmla="*/ 1 w 30"/>
                <a:gd name="T19" fmla="*/ 0 h 27"/>
                <a:gd name="T20" fmla="*/ 1 w 30"/>
                <a:gd name="T21" fmla="*/ 0 h 27"/>
                <a:gd name="T22" fmla="*/ 1 w 30"/>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7">
                  <a:moveTo>
                    <a:pt x="28" y="13"/>
                  </a:moveTo>
                  <a:lnTo>
                    <a:pt x="28" y="14"/>
                  </a:lnTo>
                  <a:lnTo>
                    <a:pt x="7" y="0"/>
                  </a:lnTo>
                  <a:lnTo>
                    <a:pt x="0" y="12"/>
                  </a:lnTo>
                  <a:lnTo>
                    <a:pt x="21" y="26"/>
                  </a:lnTo>
                  <a:lnTo>
                    <a:pt x="21" y="27"/>
                  </a:lnTo>
                  <a:lnTo>
                    <a:pt x="21" y="26"/>
                  </a:lnTo>
                  <a:lnTo>
                    <a:pt x="26" y="27"/>
                  </a:lnTo>
                  <a:lnTo>
                    <a:pt x="30" y="23"/>
                  </a:lnTo>
                  <a:lnTo>
                    <a:pt x="30" y="19"/>
                  </a:lnTo>
                  <a:lnTo>
                    <a:pt x="28" y="14"/>
                  </a:lnTo>
                  <a:lnTo>
                    <a:pt x="2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5" name="Freeform 1576">
              <a:extLst>
                <a:ext uri="{FF2B5EF4-FFF2-40B4-BE49-F238E27FC236}">
                  <a16:creationId xmlns:a16="http://schemas.microsoft.com/office/drawing/2014/main" id="{186A9C8B-F0A2-4090-9B60-A31DC9157F0E}"/>
                </a:ext>
              </a:extLst>
            </p:cNvPr>
            <p:cNvSpPr>
              <a:spLocks/>
            </p:cNvSpPr>
            <p:nvPr/>
          </p:nvSpPr>
          <p:spPr bwMode="auto">
            <a:xfrm>
              <a:off x="2819" y="3497"/>
              <a:ext cx="16" cy="13"/>
            </a:xfrm>
            <a:custGeom>
              <a:avLst/>
              <a:gdLst>
                <a:gd name="T0" fmla="*/ 1 w 32"/>
                <a:gd name="T1" fmla="*/ 1 h 25"/>
                <a:gd name="T2" fmla="*/ 1 w 32"/>
                <a:gd name="T3" fmla="*/ 1 h 25"/>
                <a:gd name="T4" fmla="*/ 1 w 32"/>
                <a:gd name="T5" fmla="*/ 0 h 25"/>
                <a:gd name="T6" fmla="*/ 0 w 32"/>
                <a:gd name="T7" fmla="*/ 1 h 25"/>
                <a:gd name="T8" fmla="*/ 1 w 32"/>
                <a:gd name="T9" fmla="*/ 1 h 25"/>
                <a:gd name="T10" fmla="*/ 1 w 32"/>
                <a:gd name="T11" fmla="*/ 1 h 25"/>
                <a:gd name="T12" fmla="*/ 1 w 32"/>
                <a:gd name="T13" fmla="*/ 1 h 25"/>
                <a:gd name="T14" fmla="*/ 1 w 32"/>
                <a:gd name="T15" fmla="*/ 1 h 25"/>
                <a:gd name="T16" fmla="*/ 1 w 32"/>
                <a:gd name="T17" fmla="*/ 1 h 25"/>
                <a:gd name="T18" fmla="*/ 1 w 32"/>
                <a:gd name="T19" fmla="*/ 1 h 25"/>
                <a:gd name="T20" fmla="*/ 1 w 32"/>
                <a:gd name="T21" fmla="*/ 1 h 25"/>
                <a:gd name="T22" fmla="*/ 1 w 32"/>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5">
                  <a:moveTo>
                    <a:pt x="28" y="13"/>
                  </a:moveTo>
                  <a:lnTo>
                    <a:pt x="28" y="11"/>
                  </a:lnTo>
                  <a:lnTo>
                    <a:pt x="7" y="0"/>
                  </a:lnTo>
                  <a:lnTo>
                    <a:pt x="0" y="14"/>
                  </a:lnTo>
                  <a:lnTo>
                    <a:pt x="21" y="25"/>
                  </a:lnTo>
                  <a:lnTo>
                    <a:pt x="21" y="24"/>
                  </a:lnTo>
                  <a:lnTo>
                    <a:pt x="21" y="25"/>
                  </a:lnTo>
                  <a:lnTo>
                    <a:pt x="27" y="25"/>
                  </a:lnTo>
                  <a:lnTo>
                    <a:pt x="31" y="22"/>
                  </a:lnTo>
                  <a:lnTo>
                    <a:pt x="32" y="16"/>
                  </a:lnTo>
                  <a:lnTo>
                    <a:pt x="28" y="11"/>
                  </a:lnTo>
                  <a:lnTo>
                    <a:pt x="2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6" name="Freeform 1577">
              <a:extLst>
                <a:ext uri="{FF2B5EF4-FFF2-40B4-BE49-F238E27FC236}">
                  <a16:creationId xmlns:a16="http://schemas.microsoft.com/office/drawing/2014/main" id="{E5915098-5D84-4386-BF09-6F2A37B3218F}"/>
                </a:ext>
              </a:extLst>
            </p:cNvPr>
            <p:cNvSpPr>
              <a:spLocks/>
            </p:cNvSpPr>
            <p:nvPr/>
          </p:nvSpPr>
          <p:spPr bwMode="auto">
            <a:xfrm>
              <a:off x="2829" y="3503"/>
              <a:ext cx="20" cy="16"/>
            </a:xfrm>
            <a:custGeom>
              <a:avLst/>
              <a:gdLst>
                <a:gd name="T0" fmla="*/ 1 w 39"/>
                <a:gd name="T1" fmla="*/ 1 h 31"/>
                <a:gd name="T2" fmla="*/ 1 w 39"/>
                <a:gd name="T3" fmla="*/ 1 h 31"/>
                <a:gd name="T4" fmla="*/ 1 w 39"/>
                <a:gd name="T5" fmla="*/ 0 h 31"/>
                <a:gd name="T6" fmla="*/ 0 w 39"/>
                <a:gd name="T7" fmla="*/ 1 h 31"/>
                <a:gd name="T8" fmla="*/ 1 w 39"/>
                <a:gd name="T9" fmla="*/ 1 h 31"/>
                <a:gd name="T10" fmla="*/ 1 w 39"/>
                <a:gd name="T11" fmla="*/ 1 h 31"/>
                <a:gd name="T12" fmla="*/ 1 w 39"/>
                <a:gd name="T13" fmla="*/ 1 h 31"/>
                <a:gd name="T14" fmla="*/ 1 w 39"/>
                <a:gd name="T15" fmla="*/ 1 h 31"/>
                <a:gd name="T16" fmla="*/ 1 w 39"/>
                <a:gd name="T17" fmla="*/ 1 h 31"/>
                <a:gd name="T18" fmla="*/ 1 w 39"/>
                <a:gd name="T19" fmla="*/ 1 h 31"/>
                <a:gd name="T20" fmla="*/ 1 w 39"/>
                <a:gd name="T21" fmla="*/ 1 h 31"/>
                <a:gd name="T22" fmla="*/ 1 w 39"/>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1">
                  <a:moveTo>
                    <a:pt x="37" y="17"/>
                  </a:moveTo>
                  <a:lnTo>
                    <a:pt x="37" y="18"/>
                  </a:lnTo>
                  <a:lnTo>
                    <a:pt x="7" y="0"/>
                  </a:lnTo>
                  <a:lnTo>
                    <a:pt x="0" y="11"/>
                  </a:lnTo>
                  <a:lnTo>
                    <a:pt x="30" y="29"/>
                  </a:lnTo>
                  <a:lnTo>
                    <a:pt x="30" y="31"/>
                  </a:lnTo>
                  <a:lnTo>
                    <a:pt x="30" y="29"/>
                  </a:lnTo>
                  <a:lnTo>
                    <a:pt x="34" y="31"/>
                  </a:lnTo>
                  <a:lnTo>
                    <a:pt x="39" y="27"/>
                  </a:lnTo>
                  <a:lnTo>
                    <a:pt x="39" y="23"/>
                  </a:lnTo>
                  <a:lnTo>
                    <a:pt x="37" y="18"/>
                  </a:lnTo>
                  <a:lnTo>
                    <a:pt x="3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7" name="Freeform 1578">
              <a:extLst>
                <a:ext uri="{FF2B5EF4-FFF2-40B4-BE49-F238E27FC236}">
                  <a16:creationId xmlns:a16="http://schemas.microsoft.com/office/drawing/2014/main" id="{294175ED-B0A4-4556-BA1C-247D6891D691}"/>
                </a:ext>
              </a:extLst>
            </p:cNvPr>
            <p:cNvSpPr>
              <a:spLocks/>
            </p:cNvSpPr>
            <p:nvPr/>
          </p:nvSpPr>
          <p:spPr bwMode="auto">
            <a:xfrm>
              <a:off x="2844" y="3512"/>
              <a:ext cx="17" cy="13"/>
            </a:xfrm>
            <a:custGeom>
              <a:avLst/>
              <a:gdLst>
                <a:gd name="T0" fmla="*/ 1 w 34"/>
                <a:gd name="T1" fmla="*/ 1 h 25"/>
                <a:gd name="T2" fmla="*/ 1 w 34"/>
                <a:gd name="T3" fmla="*/ 1 h 25"/>
                <a:gd name="T4" fmla="*/ 1 w 34"/>
                <a:gd name="T5" fmla="*/ 0 h 25"/>
                <a:gd name="T6" fmla="*/ 0 w 34"/>
                <a:gd name="T7" fmla="*/ 1 h 25"/>
                <a:gd name="T8" fmla="*/ 1 w 34"/>
                <a:gd name="T9" fmla="*/ 1 h 25"/>
                <a:gd name="T10" fmla="*/ 1 w 34"/>
                <a:gd name="T11" fmla="*/ 1 h 25"/>
                <a:gd name="T12" fmla="*/ 1 w 34"/>
                <a:gd name="T13" fmla="*/ 1 h 25"/>
                <a:gd name="T14" fmla="*/ 1 w 34"/>
                <a:gd name="T15" fmla="*/ 1 h 25"/>
                <a:gd name="T16" fmla="*/ 1 w 34"/>
                <a:gd name="T17" fmla="*/ 1 h 25"/>
                <a:gd name="T18" fmla="*/ 1 w 34"/>
                <a:gd name="T19" fmla="*/ 1 h 25"/>
                <a:gd name="T20" fmla="*/ 1 w 34"/>
                <a:gd name="T21" fmla="*/ 1 h 25"/>
                <a:gd name="T22" fmla="*/ 1 w 34"/>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25">
                  <a:moveTo>
                    <a:pt x="29" y="11"/>
                  </a:moveTo>
                  <a:lnTo>
                    <a:pt x="30" y="11"/>
                  </a:lnTo>
                  <a:lnTo>
                    <a:pt x="7" y="0"/>
                  </a:lnTo>
                  <a:lnTo>
                    <a:pt x="0" y="14"/>
                  </a:lnTo>
                  <a:lnTo>
                    <a:pt x="23" y="25"/>
                  </a:lnTo>
                  <a:lnTo>
                    <a:pt x="24" y="25"/>
                  </a:lnTo>
                  <a:lnTo>
                    <a:pt x="23" y="25"/>
                  </a:lnTo>
                  <a:lnTo>
                    <a:pt x="29" y="25"/>
                  </a:lnTo>
                  <a:lnTo>
                    <a:pt x="33" y="22"/>
                  </a:lnTo>
                  <a:lnTo>
                    <a:pt x="34" y="16"/>
                  </a:lnTo>
                  <a:lnTo>
                    <a:pt x="30" y="11"/>
                  </a:lnTo>
                  <a:lnTo>
                    <a:pt x="2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8" name="Freeform 1579">
              <a:extLst>
                <a:ext uri="{FF2B5EF4-FFF2-40B4-BE49-F238E27FC236}">
                  <a16:creationId xmlns:a16="http://schemas.microsoft.com/office/drawing/2014/main" id="{E46380C5-2B58-4747-A73E-532A9A210DED}"/>
                </a:ext>
              </a:extLst>
            </p:cNvPr>
            <p:cNvSpPr>
              <a:spLocks/>
            </p:cNvSpPr>
            <p:nvPr/>
          </p:nvSpPr>
          <p:spPr bwMode="auto">
            <a:xfrm>
              <a:off x="2856" y="3518"/>
              <a:ext cx="15" cy="11"/>
            </a:xfrm>
            <a:custGeom>
              <a:avLst/>
              <a:gdLst>
                <a:gd name="T0" fmla="*/ 1 w 30"/>
                <a:gd name="T1" fmla="*/ 0 h 23"/>
                <a:gd name="T2" fmla="*/ 1 w 30"/>
                <a:gd name="T3" fmla="*/ 0 h 23"/>
                <a:gd name="T4" fmla="*/ 1 w 30"/>
                <a:gd name="T5" fmla="*/ 0 h 23"/>
                <a:gd name="T6" fmla="*/ 0 w 30"/>
                <a:gd name="T7" fmla="*/ 0 h 23"/>
                <a:gd name="T8" fmla="*/ 1 w 30"/>
                <a:gd name="T9" fmla="*/ 0 h 23"/>
                <a:gd name="T10" fmla="*/ 1 w 30"/>
                <a:gd name="T11" fmla="*/ 0 h 23"/>
                <a:gd name="T12" fmla="*/ 1 w 30"/>
                <a:gd name="T13" fmla="*/ 0 h 23"/>
                <a:gd name="T14" fmla="*/ 1 w 30"/>
                <a:gd name="T15" fmla="*/ 0 h 23"/>
                <a:gd name="T16" fmla="*/ 1 w 30"/>
                <a:gd name="T17" fmla="*/ 0 h 23"/>
                <a:gd name="T18" fmla="*/ 1 w 30"/>
                <a:gd name="T19" fmla="*/ 0 h 23"/>
                <a:gd name="T20" fmla="*/ 1 w 30"/>
                <a:gd name="T21" fmla="*/ 0 h 23"/>
                <a:gd name="T22" fmla="*/ 1 w 30"/>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3">
                  <a:moveTo>
                    <a:pt x="23" y="10"/>
                  </a:moveTo>
                  <a:lnTo>
                    <a:pt x="25" y="10"/>
                  </a:lnTo>
                  <a:lnTo>
                    <a:pt x="5" y="0"/>
                  </a:lnTo>
                  <a:lnTo>
                    <a:pt x="0" y="14"/>
                  </a:lnTo>
                  <a:lnTo>
                    <a:pt x="21" y="23"/>
                  </a:lnTo>
                  <a:lnTo>
                    <a:pt x="23" y="23"/>
                  </a:lnTo>
                  <a:lnTo>
                    <a:pt x="21" y="23"/>
                  </a:lnTo>
                  <a:lnTo>
                    <a:pt x="26" y="22"/>
                  </a:lnTo>
                  <a:lnTo>
                    <a:pt x="30" y="18"/>
                  </a:lnTo>
                  <a:lnTo>
                    <a:pt x="30" y="13"/>
                  </a:lnTo>
                  <a:lnTo>
                    <a:pt x="25" y="10"/>
                  </a:lnTo>
                  <a:lnTo>
                    <a:pt x="2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9" name="Freeform 1580">
              <a:extLst>
                <a:ext uri="{FF2B5EF4-FFF2-40B4-BE49-F238E27FC236}">
                  <a16:creationId xmlns:a16="http://schemas.microsoft.com/office/drawing/2014/main" id="{8C67E5BA-8859-438B-A143-39B3FF774556}"/>
                </a:ext>
              </a:extLst>
            </p:cNvPr>
            <p:cNvSpPr>
              <a:spLocks/>
            </p:cNvSpPr>
            <p:nvPr/>
          </p:nvSpPr>
          <p:spPr bwMode="auto">
            <a:xfrm>
              <a:off x="2868" y="3522"/>
              <a:ext cx="11" cy="8"/>
            </a:xfrm>
            <a:custGeom>
              <a:avLst/>
              <a:gdLst>
                <a:gd name="T0" fmla="*/ 0 w 23"/>
                <a:gd name="T1" fmla="*/ 1 h 16"/>
                <a:gd name="T2" fmla="*/ 0 w 23"/>
                <a:gd name="T3" fmla="*/ 1 h 16"/>
                <a:gd name="T4" fmla="*/ 0 w 23"/>
                <a:gd name="T5" fmla="*/ 0 h 16"/>
                <a:gd name="T6" fmla="*/ 0 w 23"/>
                <a:gd name="T7" fmla="*/ 1 h 16"/>
                <a:gd name="T8" fmla="*/ 0 w 23"/>
                <a:gd name="T9" fmla="*/ 1 h 16"/>
                <a:gd name="T10" fmla="*/ 0 w 23"/>
                <a:gd name="T11" fmla="*/ 1 h 16"/>
                <a:gd name="T12" fmla="*/ 0 w 23"/>
                <a:gd name="T13" fmla="*/ 1 h 16"/>
                <a:gd name="T14" fmla="*/ 0 w 23"/>
                <a:gd name="T15" fmla="*/ 1 h 16"/>
                <a:gd name="T16" fmla="*/ 0 w 23"/>
                <a:gd name="T17" fmla="*/ 1 h 16"/>
                <a:gd name="T18" fmla="*/ 0 w 23"/>
                <a:gd name="T19" fmla="*/ 1 h 16"/>
                <a:gd name="T20" fmla="*/ 0 w 23"/>
                <a:gd name="T21" fmla="*/ 1 h 16"/>
                <a:gd name="T22" fmla="*/ 0 w 23"/>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16">
                  <a:moveTo>
                    <a:pt x="15" y="2"/>
                  </a:moveTo>
                  <a:lnTo>
                    <a:pt x="16" y="2"/>
                  </a:lnTo>
                  <a:lnTo>
                    <a:pt x="0" y="0"/>
                  </a:lnTo>
                  <a:lnTo>
                    <a:pt x="0" y="13"/>
                  </a:lnTo>
                  <a:lnTo>
                    <a:pt x="16" y="16"/>
                  </a:lnTo>
                  <a:lnTo>
                    <a:pt x="17" y="16"/>
                  </a:lnTo>
                  <a:lnTo>
                    <a:pt x="16" y="16"/>
                  </a:lnTo>
                  <a:lnTo>
                    <a:pt x="22" y="13"/>
                  </a:lnTo>
                  <a:lnTo>
                    <a:pt x="23" y="9"/>
                  </a:lnTo>
                  <a:lnTo>
                    <a:pt x="22" y="4"/>
                  </a:lnTo>
                  <a:lnTo>
                    <a:pt x="16" y="2"/>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0" name="Freeform 1581">
              <a:extLst>
                <a:ext uri="{FF2B5EF4-FFF2-40B4-BE49-F238E27FC236}">
                  <a16:creationId xmlns:a16="http://schemas.microsoft.com/office/drawing/2014/main" id="{282F7529-CA1B-4F24-B06D-1C928BF2BED5}"/>
                </a:ext>
              </a:extLst>
            </p:cNvPr>
            <p:cNvSpPr>
              <a:spLocks/>
            </p:cNvSpPr>
            <p:nvPr/>
          </p:nvSpPr>
          <p:spPr bwMode="auto">
            <a:xfrm>
              <a:off x="2875" y="3522"/>
              <a:ext cx="11" cy="8"/>
            </a:xfrm>
            <a:custGeom>
              <a:avLst/>
              <a:gdLst>
                <a:gd name="T0" fmla="*/ 1 w 22"/>
                <a:gd name="T1" fmla="*/ 1 h 16"/>
                <a:gd name="T2" fmla="*/ 1 w 22"/>
                <a:gd name="T3" fmla="*/ 0 h 16"/>
                <a:gd name="T4" fmla="*/ 0 w 22"/>
                <a:gd name="T5" fmla="*/ 1 h 16"/>
                <a:gd name="T6" fmla="*/ 1 w 22"/>
                <a:gd name="T7" fmla="*/ 1 h 16"/>
                <a:gd name="T8" fmla="*/ 1 w 22"/>
                <a:gd name="T9" fmla="*/ 1 h 16"/>
                <a:gd name="T10" fmla="*/ 1 w 22"/>
                <a:gd name="T11" fmla="*/ 1 h 16"/>
                <a:gd name="T12" fmla="*/ 1 w 22"/>
                <a:gd name="T13" fmla="*/ 1 h 16"/>
                <a:gd name="T14" fmla="*/ 1 w 22"/>
                <a:gd name="T15" fmla="*/ 1 h 16"/>
                <a:gd name="T16" fmla="*/ 1 w 22"/>
                <a:gd name="T17" fmla="*/ 1 h 16"/>
                <a:gd name="T18" fmla="*/ 1 w 22"/>
                <a:gd name="T19" fmla="*/ 1 h 16"/>
                <a:gd name="T20" fmla="*/ 1 w 22"/>
                <a:gd name="T21" fmla="*/ 0 h 16"/>
                <a:gd name="T22" fmla="*/ 1 w 22"/>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6">
                  <a:moveTo>
                    <a:pt x="10" y="1"/>
                  </a:moveTo>
                  <a:lnTo>
                    <a:pt x="14" y="0"/>
                  </a:lnTo>
                  <a:lnTo>
                    <a:pt x="0" y="2"/>
                  </a:lnTo>
                  <a:lnTo>
                    <a:pt x="2" y="16"/>
                  </a:lnTo>
                  <a:lnTo>
                    <a:pt x="16" y="13"/>
                  </a:lnTo>
                  <a:lnTo>
                    <a:pt x="20" y="12"/>
                  </a:lnTo>
                  <a:lnTo>
                    <a:pt x="16" y="13"/>
                  </a:lnTo>
                  <a:lnTo>
                    <a:pt x="21" y="11"/>
                  </a:lnTo>
                  <a:lnTo>
                    <a:pt x="22" y="5"/>
                  </a:lnTo>
                  <a:lnTo>
                    <a:pt x="20" y="1"/>
                  </a:lnTo>
                  <a:lnTo>
                    <a:pt x="14" y="0"/>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1" name="Freeform 1582">
              <a:extLst>
                <a:ext uri="{FF2B5EF4-FFF2-40B4-BE49-F238E27FC236}">
                  <a16:creationId xmlns:a16="http://schemas.microsoft.com/office/drawing/2014/main" id="{7364E0CC-CC6D-47C3-822B-E37C332A24E1}"/>
                </a:ext>
              </a:extLst>
            </p:cNvPr>
            <p:cNvSpPr>
              <a:spLocks/>
            </p:cNvSpPr>
            <p:nvPr/>
          </p:nvSpPr>
          <p:spPr bwMode="auto">
            <a:xfrm>
              <a:off x="2880" y="3517"/>
              <a:ext cx="13" cy="12"/>
            </a:xfrm>
            <a:custGeom>
              <a:avLst/>
              <a:gdLst>
                <a:gd name="T0" fmla="*/ 1 w 26"/>
                <a:gd name="T1" fmla="*/ 1 h 24"/>
                <a:gd name="T2" fmla="*/ 1 w 26"/>
                <a:gd name="T3" fmla="*/ 1 h 24"/>
                <a:gd name="T4" fmla="*/ 0 w 26"/>
                <a:gd name="T5" fmla="*/ 1 h 24"/>
                <a:gd name="T6" fmla="*/ 1 w 26"/>
                <a:gd name="T7" fmla="*/ 1 h 24"/>
                <a:gd name="T8" fmla="*/ 1 w 26"/>
                <a:gd name="T9" fmla="*/ 1 h 24"/>
                <a:gd name="T10" fmla="*/ 1 w 26"/>
                <a:gd name="T11" fmla="*/ 1 h 24"/>
                <a:gd name="T12" fmla="*/ 1 w 26"/>
                <a:gd name="T13" fmla="*/ 1 h 24"/>
                <a:gd name="T14" fmla="*/ 1 w 26"/>
                <a:gd name="T15" fmla="*/ 1 h 24"/>
                <a:gd name="T16" fmla="*/ 1 w 26"/>
                <a:gd name="T17" fmla="*/ 1 h 24"/>
                <a:gd name="T18" fmla="*/ 1 w 26"/>
                <a:gd name="T19" fmla="*/ 0 h 24"/>
                <a:gd name="T20" fmla="*/ 1 w 26"/>
                <a:gd name="T21" fmla="*/ 1 h 24"/>
                <a:gd name="T22" fmla="*/ 1 w 26"/>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4">
                  <a:moveTo>
                    <a:pt x="13" y="2"/>
                  </a:moveTo>
                  <a:lnTo>
                    <a:pt x="14" y="1"/>
                  </a:lnTo>
                  <a:lnTo>
                    <a:pt x="0" y="13"/>
                  </a:lnTo>
                  <a:lnTo>
                    <a:pt x="10" y="24"/>
                  </a:lnTo>
                  <a:lnTo>
                    <a:pt x="23" y="13"/>
                  </a:lnTo>
                  <a:lnTo>
                    <a:pt x="25" y="12"/>
                  </a:lnTo>
                  <a:lnTo>
                    <a:pt x="23" y="13"/>
                  </a:lnTo>
                  <a:lnTo>
                    <a:pt x="26" y="8"/>
                  </a:lnTo>
                  <a:lnTo>
                    <a:pt x="25" y="2"/>
                  </a:lnTo>
                  <a:lnTo>
                    <a:pt x="20" y="0"/>
                  </a:lnTo>
                  <a:lnTo>
                    <a:pt x="14" y="1"/>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2" name="Freeform 1583">
              <a:extLst>
                <a:ext uri="{FF2B5EF4-FFF2-40B4-BE49-F238E27FC236}">
                  <a16:creationId xmlns:a16="http://schemas.microsoft.com/office/drawing/2014/main" id="{48382B5D-A0AB-43F1-8B70-0FCD0BA90CEA}"/>
                </a:ext>
              </a:extLst>
            </p:cNvPr>
            <p:cNvSpPr>
              <a:spLocks/>
            </p:cNvSpPr>
            <p:nvPr/>
          </p:nvSpPr>
          <p:spPr bwMode="auto">
            <a:xfrm>
              <a:off x="2887" y="3507"/>
              <a:ext cx="14" cy="15"/>
            </a:xfrm>
            <a:custGeom>
              <a:avLst/>
              <a:gdLst>
                <a:gd name="T0" fmla="*/ 0 w 29"/>
                <a:gd name="T1" fmla="*/ 1 h 30"/>
                <a:gd name="T2" fmla="*/ 0 w 29"/>
                <a:gd name="T3" fmla="*/ 1 h 30"/>
                <a:gd name="T4" fmla="*/ 0 w 29"/>
                <a:gd name="T5" fmla="*/ 1 h 30"/>
                <a:gd name="T6" fmla="*/ 0 w 29"/>
                <a:gd name="T7" fmla="*/ 1 h 30"/>
                <a:gd name="T8" fmla="*/ 0 w 29"/>
                <a:gd name="T9" fmla="*/ 1 h 30"/>
                <a:gd name="T10" fmla="*/ 0 w 29"/>
                <a:gd name="T11" fmla="*/ 1 h 30"/>
                <a:gd name="T12" fmla="*/ 0 w 29"/>
                <a:gd name="T13" fmla="*/ 1 h 30"/>
                <a:gd name="T14" fmla="*/ 0 w 29"/>
                <a:gd name="T15" fmla="*/ 1 h 30"/>
                <a:gd name="T16" fmla="*/ 0 w 29"/>
                <a:gd name="T17" fmla="*/ 1 h 30"/>
                <a:gd name="T18" fmla="*/ 0 w 29"/>
                <a:gd name="T19" fmla="*/ 0 h 30"/>
                <a:gd name="T20" fmla="*/ 0 w 29"/>
                <a:gd name="T21" fmla="*/ 1 h 30"/>
                <a:gd name="T22" fmla="*/ 0 w 29"/>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0">
                  <a:moveTo>
                    <a:pt x="15" y="3"/>
                  </a:moveTo>
                  <a:lnTo>
                    <a:pt x="16" y="2"/>
                  </a:lnTo>
                  <a:lnTo>
                    <a:pt x="0" y="20"/>
                  </a:lnTo>
                  <a:lnTo>
                    <a:pt x="12" y="30"/>
                  </a:lnTo>
                  <a:lnTo>
                    <a:pt x="28" y="11"/>
                  </a:lnTo>
                  <a:lnTo>
                    <a:pt x="29" y="10"/>
                  </a:lnTo>
                  <a:lnTo>
                    <a:pt x="28" y="11"/>
                  </a:lnTo>
                  <a:lnTo>
                    <a:pt x="29" y="5"/>
                  </a:lnTo>
                  <a:lnTo>
                    <a:pt x="27" y="1"/>
                  </a:lnTo>
                  <a:lnTo>
                    <a:pt x="21" y="0"/>
                  </a:lnTo>
                  <a:lnTo>
                    <a:pt x="16" y="2"/>
                  </a:lnTo>
                  <a:lnTo>
                    <a:pt x="1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3" name="Freeform 1584">
              <a:extLst>
                <a:ext uri="{FF2B5EF4-FFF2-40B4-BE49-F238E27FC236}">
                  <a16:creationId xmlns:a16="http://schemas.microsoft.com/office/drawing/2014/main" id="{FAFFBD67-F7D5-40B6-B8AD-8A354F03714D}"/>
                </a:ext>
              </a:extLst>
            </p:cNvPr>
            <p:cNvSpPr>
              <a:spLocks/>
            </p:cNvSpPr>
            <p:nvPr/>
          </p:nvSpPr>
          <p:spPr bwMode="auto">
            <a:xfrm>
              <a:off x="2894" y="3493"/>
              <a:ext cx="15" cy="19"/>
            </a:xfrm>
            <a:custGeom>
              <a:avLst/>
              <a:gdLst>
                <a:gd name="T0" fmla="*/ 1 w 30"/>
                <a:gd name="T1" fmla="*/ 0 h 39"/>
                <a:gd name="T2" fmla="*/ 1 w 30"/>
                <a:gd name="T3" fmla="*/ 0 h 39"/>
                <a:gd name="T4" fmla="*/ 0 w 30"/>
                <a:gd name="T5" fmla="*/ 0 h 39"/>
                <a:gd name="T6" fmla="*/ 1 w 30"/>
                <a:gd name="T7" fmla="*/ 0 h 39"/>
                <a:gd name="T8" fmla="*/ 1 w 30"/>
                <a:gd name="T9" fmla="*/ 0 h 39"/>
                <a:gd name="T10" fmla="*/ 1 w 30"/>
                <a:gd name="T11" fmla="*/ 0 h 39"/>
                <a:gd name="T12" fmla="*/ 1 w 30"/>
                <a:gd name="T13" fmla="*/ 0 h 39"/>
                <a:gd name="T14" fmla="*/ 1 w 30"/>
                <a:gd name="T15" fmla="*/ 0 h 39"/>
                <a:gd name="T16" fmla="*/ 1 w 30"/>
                <a:gd name="T17" fmla="*/ 0 h 39"/>
                <a:gd name="T18" fmla="*/ 1 w 30"/>
                <a:gd name="T19" fmla="*/ 0 h 39"/>
                <a:gd name="T20" fmla="*/ 1 w 30"/>
                <a:gd name="T21" fmla="*/ 0 h 39"/>
                <a:gd name="T22" fmla="*/ 1 w 30"/>
                <a:gd name="T23" fmla="*/ 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39">
                  <a:moveTo>
                    <a:pt x="17" y="4"/>
                  </a:moveTo>
                  <a:lnTo>
                    <a:pt x="16" y="4"/>
                  </a:lnTo>
                  <a:lnTo>
                    <a:pt x="0" y="32"/>
                  </a:lnTo>
                  <a:lnTo>
                    <a:pt x="14" y="39"/>
                  </a:lnTo>
                  <a:lnTo>
                    <a:pt x="30" y="11"/>
                  </a:lnTo>
                  <a:lnTo>
                    <a:pt x="29" y="11"/>
                  </a:lnTo>
                  <a:lnTo>
                    <a:pt x="30" y="11"/>
                  </a:lnTo>
                  <a:lnTo>
                    <a:pt x="30" y="6"/>
                  </a:lnTo>
                  <a:lnTo>
                    <a:pt x="27" y="1"/>
                  </a:lnTo>
                  <a:lnTo>
                    <a:pt x="21" y="0"/>
                  </a:lnTo>
                  <a:lnTo>
                    <a:pt x="16" y="4"/>
                  </a:lnTo>
                  <a:lnTo>
                    <a:pt x="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4" name="Freeform 1585">
              <a:extLst>
                <a:ext uri="{FF2B5EF4-FFF2-40B4-BE49-F238E27FC236}">
                  <a16:creationId xmlns:a16="http://schemas.microsoft.com/office/drawing/2014/main" id="{4DACA12D-F25E-4621-B835-0483E0B9EC58}"/>
                </a:ext>
              </a:extLst>
            </p:cNvPr>
            <p:cNvSpPr>
              <a:spLocks/>
            </p:cNvSpPr>
            <p:nvPr/>
          </p:nvSpPr>
          <p:spPr bwMode="auto">
            <a:xfrm>
              <a:off x="2903" y="3481"/>
              <a:ext cx="14" cy="18"/>
            </a:xfrm>
            <a:custGeom>
              <a:avLst/>
              <a:gdLst>
                <a:gd name="T0" fmla="*/ 0 w 29"/>
                <a:gd name="T1" fmla="*/ 1 h 34"/>
                <a:gd name="T2" fmla="*/ 0 w 29"/>
                <a:gd name="T3" fmla="*/ 1 h 34"/>
                <a:gd name="T4" fmla="*/ 0 w 29"/>
                <a:gd name="T5" fmla="*/ 1 h 34"/>
                <a:gd name="T6" fmla="*/ 0 w 29"/>
                <a:gd name="T7" fmla="*/ 1 h 34"/>
                <a:gd name="T8" fmla="*/ 0 w 29"/>
                <a:gd name="T9" fmla="*/ 1 h 34"/>
                <a:gd name="T10" fmla="*/ 0 w 29"/>
                <a:gd name="T11" fmla="*/ 1 h 34"/>
                <a:gd name="T12" fmla="*/ 0 w 29"/>
                <a:gd name="T13" fmla="*/ 1 h 34"/>
                <a:gd name="T14" fmla="*/ 0 w 29"/>
                <a:gd name="T15" fmla="*/ 1 h 34"/>
                <a:gd name="T16" fmla="*/ 0 w 29"/>
                <a:gd name="T17" fmla="*/ 0 h 34"/>
                <a:gd name="T18" fmla="*/ 0 w 29"/>
                <a:gd name="T19" fmla="*/ 0 h 34"/>
                <a:gd name="T20" fmla="*/ 0 w 29"/>
                <a:gd name="T21" fmla="*/ 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4">
                  <a:moveTo>
                    <a:pt x="16" y="2"/>
                  </a:moveTo>
                  <a:lnTo>
                    <a:pt x="16" y="2"/>
                  </a:lnTo>
                  <a:lnTo>
                    <a:pt x="0" y="27"/>
                  </a:lnTo>
                  <a:lnTo>
                    <a:pt x="12" y="34"/>
                  </a:lnTo>
                  <a:lnTo>
                    <a:pt x="28" y="9"/>
                  </a:lnTo>
                  <a:lnTo>
                    <a:pt x="29" y="4"/>
                  </a:lnTo>
                  <a:lnTo>
                    <a:pt x="26" y="0"/>
                  </a:lnTo>
                  <a:lnTo>
                    <a:pt x="21" y="0"/>
                  </a:lnTo>
                  <a:lnTo>
                    <a:pt x="1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5" name="Freeform 1586">
              <a:extLst>
                <a:ext uri="{FF2B5EF4-FFF2-40B4-BE49-F238E27FC236}">
                  <a16:creationId xmlns:a16="http://schemas.microsoft.com/office/drawing/2014/main" id="{48721DF4-7575-4EE9-B237-15135A18A000}"/>
                </a:ext>
              </a:extLst>
            </p:cNvPr>
            <p:cNvSpPr>
              <a:spLocks/>
            </p:cNvSpPr>
            <p:nvPr/>
          </p:nvSpPr>
          <p:spPr bwMode="auto">
            <a:xfrm>
              <a:off x="2911" y="3463"/>
              <a:ext cx="18" cy="23"/>
            </a:xfrm>
            <a:custGeom>
              <a:avLst/>
              <a:gdLst>
                <a:gd name="T0" fmla="*/ 1 w 36"/>
                <a:gd name="T1" fmla="*/ 1 h 46"/>
                <a:gd name="T2" fmla="*/ 1 w 36"/>
                <a:gd name="T3" fmla="*/ 1 h 46"/>
                <a:gd name="T4" fmla="*/ 0 w 36"/>
                <a:gd name="T5" fmla="*/ 1 h 46"/>
                <a:gd name="T6" fmla="*/ 1 w 36"/>
                <a:gd name="T7" fmla="*/ 1 h 46"/>
                <a:gd name="T8" fmla="*/ 1 w 36"/>
                <a:gd name="T9" fmla="*/ 1 h 46"/>
                <a:gd name="T10" fmla="*/ 1 w 36"/>
                <a:gd name="T11" fmla="*/ 1 h 46"/>
                <a:gd name="T12" fmla="*/ 1 w 36"/>
                <a:gd name="T13" fmla="*/ 1 h 46"/>
                <a:gd name="T14" fmla="*/ 1 w 36"/>
                <a:gd name="T15" fmla="*/ 1 h 46"/>
                <a:gd name="T16" fmla="*/ 1 w 36"/>
                <a:gd name="T17" fmla="*/ 0 h 46"/>
                <a:gd name="T18" fmla="*/ 1 w 36"/>
                <a:gd name="T19" fmla="*/ 0 h 46"/>
                <a:gd name="T20" fmla="*/ 1 w 36"/>
                <a:gd name="T21" fmla="*/ 1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46">
                  <a:moveTo>
                    <a:pt x="23" y="2"/>
                  </a:moveTo>
                  <a:lnTo>
                    <a:pt x="23" y="2"/>
                  </a:lnTo>
                  <a:lnTo>
                    <a:pt x="0" y="39"/>
                  </a:lnTo>
                  <a:lnTo>
                    <a:pt x="12" y="46"/>
                  </a:lnTo>
                  <a:lnTo>
                    <a:pt x="35" y="9"/>
                  </a:lnTo>
                  <a:lnTo>
                    <a:pt x="36" y="4"/>
                  </a:lnTo>
                  <a:lnTo>
                    <a:pt x="33" y="0"/>
                  </a:lnTo>
                  <a:lnTo>
                    <a:pt x="28" y="0"/>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6" name="Freeform 1587">
              <a:extLst>
                <a:ext uri="{FF2B5EF4-FFF2-40B4-BE49-F238E27FC236}">
                  <a16:creationId xmlns:a16="http://schemas.microsoft.com/office/drawing/2014/main" id="{A92890DD-D8E1-43AE-A667-728A19EE527B}"/>
                </a:ext>
              </a:extLst>
            </p:cNvPr>
            <p:cNvSpPr>
              <a:spLocks/>
            </p:cNvSpPr>
            <p:nvPr/>
          </p:nvSpPr>
          <p:spPr bwMode="auto">
            <a:xfrm>
              <a:off x="2922" y="3440"/>
              <a:ext cx="20" cy="28"/>
            </a:xfrm>
            <a:custGeom>
              <a:avLst/>
              <a:gdLst>
                <a:gd name="T0" fmla="*/ 0 w 41"/>
                <a:gd name="T1" fmla="*/ 1 h 55"/>
                <a:gd name="T2" fmla="*/ 0 w 41"/>
                <a:gd name="T3" fmla="*/ 1 h 55"/>
                <a:gd name="T4" fmla="*/ 0 w 41"/>
                <a:gd name="T5" fmla="*/ 1 h 55"/>
                <a:gd name="T6" fmla="*/ 0 w 41"/>
                <a:gd name="T7" fmla="*/ 1 h 55"/>
                <a:gd name="T8" fmla="*/ 0 w 41"/>
                <a:gd name="T9" fmla="*/ 1 h 55"/>
                <a:gd name="T10" fmla="*/ 0 w 41"/>
                <a:gd name="T11" fmla="*/ 1 h 55"/>
                <a:gd name="T12" fmla="*/ 0 w 41"/>
                <a:gd name="T13" fmla="*/ 1 h 55"/>
                <a:gd name="T14" fmla="*/ 0 w 41"/>
                <a:gd name="T15" fmla="*/ 1 h 55"/>
                <a:gd name="T16" fmla="*/ 0 w 41"/>
                <a:gd name="T17" fmla="*/ 0 h 55"/>
                <a:gd name="T18" fmla="*/ 0 w 41"/>
                <a:gd name="T19" fmla="*/ 0 h 55"/>
                <a:gd name="T20" fmla="*/ 0 w 41"/>
                <a:gd name="T21" fmla="*/ 1 h 55"/>
                <a:gd name="T22" fmla="*/ 0 w 41"/>
                <a:gd name="T23" fmla="*/ 1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5">
                  <a:moveTo>
                    <a:pt x="27" y="2"/>
                  </a:moveTo>
                  <a:lnTo>
                    <a:pt x="28" y="2"/>
                  </a:lnTo>
                  <a:lnTo>
                    <a:pt x="0" y="48"/>
                  </a:lnTo>
                  <a:lnTo>
                    <a:pt x="12" y="55"/>
                  </a:lnTo>
                  <a:lnTo>
                    <a:pt x="40" y="9"/>
                  </a:lnTo>
                  <a:lnTo>
                    <a:pt x="41" y="9"/>
                  </a:lnTo>
                  <a:lnTo>
                    <a:pt x="40" y="9"/>
                  </a:lnTo>
                  <a:lnTo>
                    <a:pt x="41" y="4"/>
                  </a:lnTo>
                  <a:lnTo>
                    <a:pt x="37" y="0"/>
                  </a:lnTo>
                  <a:lnTo>
                    <a:pt x="33" y="0"/>
                  </a:lnTo>
                  <a:lnTo>
                    <a:pt x="28" y="2"/>
                  </a:lnTo>
                  <a:lnTo>
                    <a:pt x="2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7" name="Freeform 1588">
              <a:extLst>
                <a:ext uri="{FF2B5EF4-FFF2-40B4-BE49-F238E27FC236}">
                  <a16:creationId xmlns:a16="http://schemas.microsoft.com/office/drawing/2014/main" id="{4EF2F5AE-413E-4E32-9E7C-53A0E8CD4F55}"/>
                </a:ext>
              </a:extLst>
            </p:cNvPr>
            <p:cNvSpPr>
              <a:spLocks/>
            </p:cNvSpPr>
            <p:nvPr/>
          </p:nvSpPr>
          <p:spPr bwMode="auto">
            <a:xfrm>
              <a:off x="2935" y="3410"/>
              <a:ext cx="24" cy="34"/>
            </a:xfrm>
            <a:custGeom>
              <a:avLst/>
              <a:gdLst>
                <a:gd name="T0" fmla="*/ 1 w 46"/>
                <a:gd name="T1" fmla="*/ 0 h 69"/>
                <a:gd name="T2" fmla="*/ 1 w 46"/>
                <a:gd name="T3" fmla="*/ 0 h 69"/>
                <a:gd name="T4" fmla="*/ 0 w 46"/>
                <a:gd name="T5" fmla="*/ 0 h 69"/>
                <a:gd name="T6" fmla="*/ 1 w 46"/>
                <a:gd name="T7" fmla="*/ 0 h 69"/>
                <a:gd name="T8" fmla="*/ 1 w 46"/>
                <a:gd name="T9" fmla="*/ 0 h 69"/>
                <a:gd name="T10" fmla="*/ 1 w 46"/>
                <a:gd name="T11" fmla="*/ 0 h 69"/>
                <a:gd name="T12" fmla="*/ 1 w 46"/>
                <a:gd name="T13" fmla="*/ 0 h 69"/>
                <a:gd name="T14" fmla="*/ 1 w 46"/>
                <a:gd name="T15" fmla="*/ 0 h 69"/>
                <a:gd name="T16" fmla="*/ 1 w 46"/>
                <a:gd name="T17" fmla="*/ 0 h 69"/>
                <a:gd name="T18" fmla="*/ 1 w 46"/>
                <a:gd name="T19" fmla="*/ 0 h 69"/>
                <a:gd name="T20" fmla="*/ 1 w 4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69">
                  <a:moveTo>
                    <a:pt x="32" y="4"/>
                  </a:moveTo>
                  <a:lnTo>
                    <a:pt x="32" y="4"/>
                  </a:lnTo>
                  <a:lnTo>
                    <a:pt x="0" y="62"/>
                  </a:lnTo>
                  <a:lnTo>
                    <a:pt x="14" y="69"/>
                  </a:lnTo>
                  <a:lnTo>
                    <a:pt x="46" y="11"/>
                  </a:lnTo>
                  <a:lnTo>
                    <a:pt x="46" y="6"/>
                  </a:lnTo>
                  <a:lnTo>
                    <a:pt x="43" y="1"/>
                  </a:lnTo>
                  <a:lnTo>
                    <a:pt x="37" y="0"/>
                  </a:lnTo>
                  <a:lnTo>
                    <a:pt x="3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8" name="Freeform 1589">
              <a:extLst>
                <a:ext uri="{FF2B5EF4-FFF2-40B4-BE49-F238E27FC236}">
                  <a16:creationId xmlns:a16="http://schemas.microsoft.com/office/drawing/2014/main" id="{6ECE4B99-D694-4616-B7F7-458166602D77}"/>
                </a:ext>
              </a:extLst>
            </p:cNvPr>
            <p:cNvSpPr>
              <a:spLocks/>
            </p:cNvSpPr>
            <p:nvPr/>
          </p:nvSpPr>
          <p:spPr bwMode="auto">
            <a:xfrm>
              <a:off x="2952" y="3380"/>
              <a:ext cx="24" cy="36"/>
            </a:xfrm>
            <a:custGeom>
              <a:avLst/>
              <a:gdLst>
                <a:gd name="T0" fmla="*/ 0 w 49"/>
                <a:gd name="T1" fmla="*/ 1 h 71"/>
                <a:gd name="T2" fmla="*/ 0 w 49"/>
                <a:gd name="T3" fmla="*/ 1 h 71"/>
                <a:gd name="T4" fmla="*/ 0 w 49"/>
                <a:gd name="T5" fmla="*/ 1 h 71"/>
                <a:gd name="T6" fmla="*/ 0 w 49"/>
                <a:gd name="T7" fmla="*/ 1 h 71"/>
                <a:gd name="T8" fmla="*/ 0 w 49"/>
                <a:gd name="T9" fmla="*/ 1 h 71"/>
                <a:gd name="T10" fmla="*/ 0 w 49"/>
                <a:gd name="T11" fmla="*/ 1 h 71"/>
                <a:gd name="T12" fmla="*/ 0 w 49"/>
                <a:gd name="T13" fmla="*/ 1 h 71"/>
                <a:gd name="T14" fmla="*/ 0 w 49"/>
                <a:gd name="T15" fmla="*/ 1 h 71"/>
                <a:gd name="T16" fmla="*/ 0 w 49"/>
                <a:gd name="T17" fmla="*/ 1 h 71"/>
                <a:gd name="T18" fmla="*/ 0 w 49"/>
                <a:gd name="T19" fmla="*/ 0 h 71"/>
                <a:gd name="T20" fmla="*/ 0 w 49"/>
                <a:gd name="T21" fmla="*/ 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71">
                  <a:moveTo>
                    <a:pt x="35" y="5"/>
                  </a:moveTo>
                  <a:lnTo>
                    <a:pt x="35" y="5"/>
                  </a:lnTo>
                  <a:lnTo>
                    <a:pt x="0" y="64"/>
                  </a:lnTo>
                  <a:lnTo>
                    <a:pt x="14" y="71"/>
                  </a:lnTo>
                  <a:lnTo>
                    <a:pt x="49" y="11"/>
                  </a:lnTo>
                  <a:lnTo>
                    <a:pt x="49" y="6"/>
                  </a:lnTo>
                  <a:lnTo>
                    <a:pt x="45" y="1"/>
                  </a:lnTo>
                  <a:lnTo>
                    <a:pt x="39" y="0"/>
                  </a:lnTo>
                  <a:lnTo>
                    <a:pt x="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9" name="Freeform 1590">
              <a:extLst>
                <a:ext uri="{FF2B5EF4-FFF2-40B4-BE49-F238E27FC236}">
                  <a16:creationId xmlns:a16="http://schemas.microsoft.com/office/drawing/2014/main" id="{F0610D6E-91DF-415B-8F5C-663A7D73DE9F}"/>
                </a:ext>
              </a:extLst>
            </p:cNvPr>
            <p:cNvSpPr>
              <a:spLocks/>
            </p:cNvSpPr>
            <p:nvPr/>
          </p:nvSpPr>
          <p:spPr bwMode="auto">
            <a:xfrm>
              <a:off x="2969" y="3347"/>
              <a:ext cx="26" cy="39"/>
            </a:xfrm>
            <a:custGeom>
              <a:avLst/>
              <a:gdLst>
                <a:gd name="T0" fmla="*/ 0 w 53"/>
                <a:gd name="T1" fmla="*/ 1 h 78"/>
                <a:gd name="T2" fmla="*/ 0 w 53"/>
                <a:gd name="T3" fmla="*/ 1 h 78"/>
                <a:gd name="T4" fmla="*/ 0 w 53"/>
                <a:gd name="T5" fmla="*/ 1 h 78"/>
                <a:gd name="T6" fmla="*/ 0 w 53"/>
                <a:gd name="T7" fmla="*/ 1 h 78"/>
                <a:gd name="T8" fmla="*/ 0 w 53"/>
                <a:gd name="T9" fmla="*/ 1 h 78"/>
                <a:gd name="T10" fmla="*/ 0 w 53"/>
                <a:gd name="T11" fmla="*/ 1 h 78"/>
                <a:gd name="T12" fmla="*/ 0 w 53"/>
                <a:gd name="T13" fmla="*/ 1 h 78"/>
                <a:gd name="T14" fmla="*/ 0 w 53"/>
                <a:gd name="T15" fmla="*/ 1 h 78"/>
                <a:gd name="T16" fmla="*/ 0 w 53"/>
                <a:gd name="T17" fmla="*/ 1 h 78"/>
                <a:gd name="T18" fmla="*/ 0 w 53"/>
                <a:gd name="T19" fmla="*/ 0 h 78"/>
                <a:gd name="T20" fmla="*/ 0 w 53"/>
                <a:gd name="T21" fmla="*/ 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78">
                  <a:moveTo>
                    <a:pt x="39" y="5"/>
                  </a:moveTo>
                  <a:lnTo>
                    <a:pt x="39" y="5"/>
                  </a:lnTo>
                  <a:lnTo>
                    <a:pt x="0" y="72"/>
                  </a:lnTo>
                  <a:lnTo>
                    <a:pt x="14" y="78"/>
                  </a:lnTo>
                  <a:lnTo>
                    <a:pt x="53" y="12"/>
                  </a:lnTo>
                  <a:lnTo>
                    <a:pt x="53" y="6"/>
                  </a:lnTo>
                  <a:lnTo>
                    <a:pt x="49" y="1"/>
                  </a:lnTo>
                  <a:lnTo>
                    <a:pt x="44" y="0"/>
                  </a:lnTo>
                  <a:lnTo>
                    <a:pt x="3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0" name="Freeform 1591">
              <a:extLst>
                <a:ext uri="{FF2B5EF4-FFF2-40B4-BE49-F238E27FC236}">
                  <a16:creationId xmlns:a16="http://schemas.microsoft.com/office/drawing/2014/main" id="{2F3D9E14-5AF5-41C8-9D2E-1794EAFEF122}"/>
                </a:ext>
              </a:extLst>
            </p:cNvPr>
            <p:cNvSpPr>
              <a:spLocks/>
            </p:cNvSpPr>
            <p:nvPr/>
          </p:nvSpPr>
          <p:spPr bwMode="auto">
            <a:xfrm>
              <a:off x="2988" y="3312"/>
              <a:ext cx="27" cy="40"/>
            </a:xfrm>
            <a:custGeom>
              <a:avLst/>
              <a:gdLst>
                <a:gd name="T0" fmla="*/ 1 w 53"/>
                <a:gd name="T1" fmla="*/ 0 h 81"/>
                <a:gd name="T2" fmla="*/ 1 w 53"/>
                <a:gd name="T3" fmla="*/ 0 h 81"/>
                <a:gd name="T4" fmla="*/ 0 w 53"/>
                <a:gd name="T5" fmla="*/ 0 h 81"/>
                <a:gd name="T6" fmla="*/ 1 w 53"/>
                <a:gd name="T7" fmla="*/ 0 h 81"/>
                <a:gd name="T8" fmla="*/ 1 w 53"/>
                <a:gd name="T9" fmla="*/ 0 h 81"/>
                <a:gd name="T10" fmla="*/ 1 w 53"/>
                <a:gd name="T11" fmla="*/ 0 h 81"/>
                <a:gd name="T12" fmla="*/ 1 w 53"/>
                <a:gd name="T13" fmla="*/ 0 h 81"/>
                <a:gd name="T14" fmla="*/ 1 w 53"/>
                <a:gd name="T15" fmla="*/ 0 h 81"/>
                <a:gd name="T16" fmla="*/ 1 w 53"/>
                <a:gd name="T17" fmla="*/ 0 h 81"/>
                <a:gd name="T18" fmla="*/ 1 w 53"/>
                <a:gd name="T19" fmla="*/ 0 h 81"/>
                <a:gd name="T20" fmla="*/ 1 w 53"/>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81">
                  <a:moveTo>
                    <a:pt x="39" y="5"/>
                  </a:moveTo>
                  <a:lnTo>
                    <a:pt x="39" y="5"/>
                  </a:lnTo>
                  <a:lnTo>
                    <a:pt x="0" y="74"/>
                  </a:lnTo>
                  <a:lnTo>
                    <a:pt x="14" y="81"/>
                  </a:lnTo>
                  <a:lnTo>
                    <a:pt x="53" y="12"/>
                  </a:lnTo>
                  <a:lnTo>
                    <a:pt x="53" y="6"/>
                  </a:lnTo>
                  <a:lnTo>
                    <a:pt x="50" y="1"/>
                  </a:lnTo>
                  <a:lnTo>
                    <a:pt x="44" y="0"/>
                  </a:lnTo>
                  <a:lnTo>
                    <a:pt x="3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1" name="Freeform 1592">
              <a:extLst>
                <a:ext uri="{FF2B5EF4-FFF2-40B4-BE49-F238E27FC236}">
                  <a16:creationId xmlns:a16="http://schemas.microsoft.com/office/drawing/2014/main" id="{86768DCA-AF1D-4906-AB73-E8413FE2113F}"/>
                </a:ext>
              </a:extLst>
            </p:cNvPr>
            <p:cNvSpPr>
              <a:spLocks/>
            </p:cNvSpPr>
            <p:nvPr/>
          </p:nvSpPr>
          <p:spPr bwMode="auto">
            <a:xfrm>
              <a:off x="3008" y="3277"/>
              <a:ext cx="27" cy="41"/>
            </a:xfrm>
            <a:custGeom>
              <a:avLst/>
              <a:gdLst>
                <a:gd name="T0" fmla="*/ 1 w 53"/>
                <a:gd name="T1" fmla="*/ 1 h 81"/>
                <a:gd name="T2" fmla="*/ 1 w 53"/>
                <a:gd name="T3" fmla="*/ 1 h 81"/>
                <a:gd name="T4" fmla="*/ 0 w 53"/>
                <a:gd name="T5" fmla="*/ 1 h 81"/>
                <a:gd name="T6" fmla="*/ 1 w 53"/>
                <a:gd name="T7" fmla="*/ 1 h 81"/>
                <a:gd name="T8" fmla="*/ 1 w 53"/>
                <a:gd name="T9" fmla="*/ 1 h 81"/>
                <a:gd name="T10" fmla="*/ 1 w 53"/>
                <a:gd name="T11" fmla="*/ 1 h 81"/>
                <a:gd name="T12" fmla="*/ 1 w 53"/>
                <a:gd name="T13" fmla="*/ 1 h 81"/>
                <a:gd name="T14" fmla="*/ 1 w 53"/>
                <a:gd name="T15" fmla="*/ 1 h 81"/>
                <a:gd name="T16" fmla="*/ 1 w 53"/>
                <a:gd name="T17" fmla="*/ 1 h 81"/>
                <a:gd name="T18" fmla="*/ 1 w 53"/>
                <a:gd name="T19" fmla="*/ 0 h 81"/>
                <a:gd name="T20" fmla="*/ 1 w 53"/>
                <a:gd name="T21" fmla="*/ 1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81">
                  <a:moveTo>
                    <a:pt x="39" y="5"/>
                  </a:moveTo>
                  <a:lnTo>
                    <a:pt x="39" y="5"/>
                  </a:lnTo>
                  <a:lnTo>
                    <a:pt x="0" y="74"/>
                  </a:lnTo>
                  <a:lnTo>
                    <a:pt x="14" y="81"/>
                  </a:lnTo>
                  <a:lnTo>
                    <a:pt x="53" y="11"/>
                  </a:lnTo>
                  <a:lnTo>
                    <a:pt x="53" y="6"/>
                  </a:lnTo>
                  <a:lnTo>
                    <a:pt x="50" y="1"/>
                  </a:lnTo>
                  <a:lnTo>
                    <a:pt x="44" y="0"/>
                  </a:lnTo>
                  <a:lnTo>
                    <a:pt x="3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2" name="Freeform 1593">
              <a:extLst>
                <a:ext uri="{FF2B5EF4-FFF2-40B4-BE49-F238E27FC236}">
                  <a16:creationId xmlns:a16="http://schemas.microsoft.com/office/drawing/2014/main" id="{1401EDC7-70E5-46B1-B1C4-5868F269D63F}"/>
                </a:ext>
              </a:extLst>
            </p:cNvPr>
            <p:cNvSpPr>
              <a:spLocks/>
            </p:cNvSpPr>
            <p:nvPr/>
          </p:nvSpPr>
          <p:spPr bwMode="auto">
            <a:xfrm>
              <a:off x="3028" y="3243"/>
              <a:ext cx="26" cy="40"/>
            </a:xfrm>
            <a:custGeom>
              <a:avLst/>
              <a:gdLst>
                <a:gd name="T0" fmla="*/ 0 w 53"/>
                <a:gd name="T1" fmla="*/ 1 h 80"/>
                <a:gd name="T2" fmla="*/ 0 w 53"/>
                <a:gd name="T3" fmla="*/ 1 h 80"/>
                <a:gd name="T4" fmla="*/ 0 w 53"/>
                <a:gd name="T5" fmla="*/ 1 h 80"/>
                <a:gd name="T6" fmla="*/ 0 w 53"/>
                <a:gd name="T7" fmla="*/ 1 h 80"/>
                <a:gd name="T8" fmla="*/ 0 w 53"/>
                <a:gd name="T9" fmla="*/ 1 h 80"/>
                <a:gd name="T10" fmla="*/ 0 w 53"/>
                <a:gd name="T11" fmla="*/ 1 h 80"/>
                <a:gd name="T12" fmla="*/ 0 w 53"/>
                <a:gd name="T13" fmla="*/ 1 h 80"/>
                <a:gd name="T14" fmla="*/ 0 w 53"/>
                <a:gd name="T15" fmla="*/ 1 h 80"/>
                <a:gd name="T16" fmla="*/ 0 w 53"/>
                <a:gd name="T17" fmla="*/ 1 h 80"/>
                <a:gd name="T18" fmla="*/ 0 w 53"/>
                <a:gd name="T19" fmla="*/ 0 h 80"/>
                <a:gd name="T20" fmla="*/ 0 w 53"/>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80">
                  <a:moveTo>
                    <a:pt x="40" y="4"/>
                  </a:moveTo>
                  <a:lnTo>
                    <a:pt x="40" y="4"/>
                  </a:lnTo>
                  <a:lnTo>
                    <a:pt x="0" y="74"/>
                  </a:lnTo>
                  <a:lnTo>
                    <a:pt x="14" y="80"/>
                  </a:lnTo>
                  <a:lnTo>
                    <a:pt x="53" y="11"/>
                  </a:lnTo>
                  <a:lnTo>
                    <a:pt x="53" y="6"/>
                  </a:lnTo>
                  <a:lnTo>
                    <a:pt x="50" y="1"/>
                  </a:lnTo>
                  <a:lnTo>
                    <a:pt x="44" y="0"/>
                  </a:lnTo>
                  <a:lnTo>
                    <a:pt x="4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3" name="Freeform 1594">
              <a:extLst>
                <a:ext uri="{FF2B5EF4-FFF2-40B4-BE49-F238E27FC236}">
                  <a16:creationId xmlns:a16="http://schemas.microsoft.com/office/drawing/2014/main" id="{7A03D642-FD2F-4E69-B36A-D4A1BACCD56B}"/>
                </a:ext>
              </a:extLst>
            </p:cNvPr>
            <p:cNvSpPr>
              <a:spLocks/>
            </p:cNvSpPr>
            <p:nvPr/>
          </p:nvSpPr>
          <p:spPr bwMode="auto">
            <a:xfrm>
              <a:off x="3047" y="3208"/>
              <a:ext cx="27" cy="41"/>
            </a:xfrm>
            <a:custGeom>
              <a:avLst/>
              <a:gdLst>
                <a:gd name="T0" fmla="*/ 1 w 53"/>
                <a:gd name="T1" fmla="*/ 1 h 80"/>
                <a:gd name="T2" fmla="*/ 1 w 53"/>
                <a:gd name="T3" fmla="*/ 1 h 80"/>
                <a:gd name="T4" fmla="*/ 0 w 53"/>
                <a:gd name="T5" fmla="*/ 1 h 80"/>
                <a:gd name="T6" fmla="*/ 1 w 53"/>
                <a:gd name="T7" fmla="*/ 1 h 80"/>
                <a:gd name="T8" fmla="*/ 1 w 53"/>
                <a:gd name="T9" fmla="*/ 1 h 80"/>
                <a:gd name="T10" fmla="*/ 1 w 53"/>
                <a:gd name="T11" fmla="*/ 1 h 80"/>
                <a:gd name="T12" fmla="*/ 1 w 53"/>
                <a:gd name="T13" fmla="*/ 1 h 80"/>
                <a:gd name="T14" fmla="*/ 1 w 53"/>
                <a:gd name="T15" fmla="*/ 1 h 80"/>
                <a:gd name="T16" fmla="*/ 1 w 53"/>
                <a:gd name="T17" fmla="*/ 1 h 80"/>
                <a:gd name="T18" fmla="*/ 1 w 53"/>
                <a:gd name="T19" fmla="*/ 0 h 80"/>
                <a:gd name="T20" fmla="*/ 1 w 53"/>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80">
                  <a:moveTo>
                    <a:pt x="39" y="4"/>
                  </a:moveTo>
                  <a:lnTo>
                    <a:pt x="39" y="4"/>
                  </a:lnTo>
                  <a:lnTo>
                    <a:pt x="0" y="73"/>
                  </a:lnTo>
                  <a:lnTo>
                    <a:pt x="13" y="80"/>
                  </a:lnTo>
                  <a:lnTo>
                    <a:pt x="53" y="11"/>
                  </a:lnTo>
                  <a:lnTo>
                    <a:pt x="53" y="5"/>
                  </a:lnTo>
                  <a:lnTo>
                    <a:pt x="49" y="1"/>
                  </a:lnTo>
                  <a:lnTo>
                    <a:pt x="43" y="0"/>
                  </a:lnTo>
                  <a:lnTo>
                    <a:pt x="3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4" name="Freeform 1595">
              <a:extLst>
                <a:ext uri="{FF2B5EF4-FFF2-40B4-BE49-F238E27FC236}">
                  <a16:creationId xmlns:a16="http://schemas.microsoft.com/office/drawing/2014/main" id="{3746F1BA-51B5-4409-8CEC-6C760DBECBB8}"/>
                </a:ext>
              </a:extLst>
            </p:cNvPr>
            <p:cNvSpPr>
              <a:spLocks/>
            </p:cNvSpPr>
            <p:nvPr/>
          </p:nvSpPr>
          <p:spPr bwMode="auto">
            <a:xfrm>
              <a:off x="3067" y="3177"/>
              <a:ext cx="25" cy="37"/>
            </a:xfrm>
            <a:custGeom>
              <a:avLst/>
              <a:gdLst>
                <a:gd name="T0" fmla="*/ 1 w 50"/>
                <a:gd name="T1" fmla="*/ 1 h 74"/>
                <a:gd name="T2" fmla="*/ 1 w 50"/>
                <a:gd name="T3" fmla="*/ 1 h 74"/>
                <a:gd name="T4" fmla="*/ 0 w 50"/>
                <a:gd name="T5" fmla="*/ 1 h 74"/>
                <a:gd name="T6" fmla="*/ 1 w 50"/>
                <a:gd name="T7" fmla="*/ 1 h 74"/>
                <a:gd name="T8" fmla="*/ 1 w 50"/>
                <a:gd name="T9" fmla="*/ 1 h 74"/>
                <a:gd name="T10" fmla="*/ 1 w 50"/>
                <a:gd name="T11" fmla="*/ 1 h 74"/>
                <a:gd name="T12" fmla="*/ 1 w 50"/>
                <a:gd name="T13" fmla="*/ 1 h 74"/>
                <a:gd name="T14" fmla="*/ 1 w 50"/>
                <a:gd name="T15" fmla="*/ 1 h 74"/>
                <a:gd name="T16" fmla="*/ 1 w 50"/>
                <a:gd name="T17" fmla="*/ 1 h 74"/>
                <a:gd name="T18" fmla="*/ 1 w 50"/>
                <a:gd name="T19" fmla="*/ 0 h 74"/>
                <a:gd name="T20" fmla="*/ 1 w 50"/>
                <a:gd name="T21" fmla="*/ 1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74">
                  <a:moveTo>
                    <a:pt x="37" y="5"/>
                  </a:moveTo>
                  <a:lnTo>
                    <a:pt x="37" y="5"/>
                  </a:lnTo>
                  <a:lnTo>
                    <a:pt x="0" y="67"/>
                  </a:lnTo>
                  <a:lnTo>
                    <a:pt x="14" y="74"/>
                  </a:lnTo>
                  <a:lnTo>
                    <a:pt x="50" y="12"/>
                  </a:lnTo>
                  <a:lnTo>
                    <a:pt x="50" y="6"/>
                  </a:lnTo>
                  <a:lnTo>
                    <a:pt x="47" y="2"/>
                  </a:lnTo>
                  <a:lnTo>
                    <a:pt x="41" y="0"/>
                  </a:lnTo>
                  <a:lnTo>
                    <a:pt x="3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5" name="Freeform 1596">
              <a:extLst>
                <a:ext uri="{FF2B5EF4-FFF2-40B4-BE49-F238E27FC236}">
                  <a16:creationId xmlns:a16="http://schemas.microsoft.com/office/drawing/2014/main" id="{7CB99080-A3D3-4304-B426-786FE13FE96F}"/>
                </a:ext>
              </a:extLst>
            </p:cNvPr>
            <p:cNvSpPr>
              <a:spLocks/>
            </p:cNvSpPr>
            <p:nvPr/>
          </p:nvSpPr>
          <p:spPr bwMode="auto">
            <a:xfrm>
              <a:off x="3085" y="3146"/>
              <a:ext cx="23" cy="37"/>
            </a:xfrm>
            <a:custGeom>
              <a:avLst/>
              <a:gdLst>
                <a:gd name="T0" fmla="*/ 1 w 46"/>
                <a:gd name="T1" fmla="*/ 1 h 74"/>
                <a:gd name="T2" fmla="*/ 1 w 46"/>
                <a:gd name="T3" fmla="*/ 1 h 74"/>
                <a:gd name="T4" fmla="*/ 0 w 46"/>
                <a:gd name="T5" fmla="*/ 1 h 74"/>
                <a:gd name="T6" fmla="*/ 1 w 46"/>
                <a:gd name="T7" fmla="*/ 1 h 74"/>
                <a:gd name="T8" fmla="*/ 1 w 46"/>
                <a:gd name="T9" fmla="*/ 1 h 74"/>
                <a:gd name="T10" fmla="*/ 1 w 46"/>
                <a:gd name="T11" fmla="*/ 1 h 74"/>
                <a:gd name="T12" fmla="*/ 1 w 46"/>
                <a:gd name="T13" fmla="*/ 1 h 74"/>
                <a:gd name="T14" fmla="*/ 1 w 46"/>
                <a:gd name="T15" fmla="*/ 1 h 74"/>
                <a:gd name="T16" fmla="*/ 1 w 46"/>
                <a:gd name="T17" fmla="*/ 1 h 74"/>
                <a:gd name="T18" fmla="*/ 1 w 46"/>
                <a:gd name="T19" fmla="*/ 0 h 74"/>
                <a:gd name="T20" fmla="*/ 1 w 46"/>
                <a:gd name="T21" fmla="*/ 1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74">
                  <a:moveTo>
                    <a:pt x="32" y="5"/>
                  </a:moveTo>
                  <a:lnTo>
                    <a:pt x="32" y="5"/>
                  </a:lnTo>
                  <a:lnTo>
                    <a:pt x="0" y="67"/>
                  </a:lnTo>
                  <a:lnTo>
                    <a:pt x="13" y="74"/>
                  </a:lnTo>
                  <a:lnTo>
                    <a:pt x="46" y="12"/>
                  </a:lnTo>
                  <a:lnTo>
                    <a:pt x="46" y="6"/>
                  </a:lnTo>
                  <a:lnTo>
                    <a:pt x="42" y="1"/>
                  </a:lnTo>
                  <a:lnTo>
                    <a:pt x="36" y="0"/>
                  </a:lnTo>
                  <a:lnTo>
                    <a:pt x="3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6" name="Freeform 1597">
              <a:extLst>
                <a:ext uri="{FF2B5EF4-FFF2-40B4-BE49-F238E27FC236}">
                  <a16:creationId xmlns:a16="http://schemas.microsoft.com/office/drawing/2014/main" id="{1A079F3D-0231-48BC-BE57-1C280B6CDAB7}"/>
                </a:ext>
              </a:extLst>
            </p:cNvPr>
            <p:cNvSpPr>
              <a:spLocks/>
            </p:cNvSpPr>
            <p:nvPr/>
          </p:nvSpPr>
          <p:spPr bwMode="auto">
            <a:xfrm>
              <a:off x="3101" y="3121"/>
              <a:ext cx="22" cy="31"/>
            </a:xfrm>
            <a:custGeom>
              <a:avLst/>
              <a:gdLst>
                <a:gd name="T0" fmla="*/ 1 w 44"/>
                <a:gd name="T1" fmla="*/ 1 h 62"/>
                <a:gd name="T2" fmla="*/ 1 w 44"/>
                <a:gd name="T3" fmla="*/ 1 h 62"/>
                <a:gd name="T4" fmla="*/ 0 w 44"/>
                <a:gd name="T5" fmla="*/ 1 h 62"/>
                <a:gd name="T6" fmla="*/ 1 w 44"/>
                <a:gd name="T7" fmla="*/ 1 h 62"/>
                <a:gd name="T8" fmla="*/ 1 w 44"/>
                <a:gd name="T9" fmla="*/ 1 h 62"/>
                <a:gd name="T10" fmla="*/ 1 w 44"/>
                <a:gd name="T11" fmla="*/ 1 h 62"/>
                <a:gd name="T12" fmla="*/ 1 w 44"/>
                <a:gd name="T13" fmla="*/ 1 h 62"/>
                <a:gd name="T14" fmla="*/ 1 w 44"/>
                <a:gd name="T15" fmla="*/ 1 h 62"/>
                <a:gd name="T16" fmla="*/ 1 w 44"/>
                <a:gd name="T17" fmla="*/ 1 h 62"/>
                <a:gd name="T18" fmla="*/ 1 w 44"/>
                <a:gd name="T19" fmla="*/ 0 h 62"/>
                <a:gd name="T20" fmla="*/ 1 w 44"/>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62">
                  <a:moveTo>
                    <a:pt x="30" y="4"/>
                  </a:moveTo>
                  <a:lnTo>
                    <a:pt x="30" y="4"/>
                  </a:lnTo>
                  <a:lnTo>
                    <a:pt x="0" y="55"/>
                  </a:lnTo>
                  <a:lnTo>
                    <a:pt x="14" y="62"/>
                  </a:lnTo>
                  <a:lnTo>
                    <a:pt x="44" y="11"/>
                  </a:lnTo>
                  <a:lnTo>
                    <a:pt x="44" y="5"/>
                  </a:lnTo>
                  <a:lnTo>
                    <a:pt x="40" y="1"/>
                  </a:lnTo>
                  <a:lnTo>
                    <a:pt x="34" y="0"/>
                  </a:lnTo>
                  <a:lnTo>
                    <a:pt x="3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7" name="Freeform 1598">
              <a:extLst>
                <a:ext uri="{FF2B5EF4-FFF2-40B4-BE49-F238E27FC236}">
                  <a16:creationId xmlns:a16="http://schemas.microsoft.com/office/drawing/2014/main" id="{F315A326-C07D-4D5E-96C8-74C08144F077}"/>
                </a:ext>
              </a:extLst>
            </p:cNvPr>
            <p:cNvSpPr>
              <a:spLocks/>
            </p:cNvSpPr>
            <p:nvPr/>
          </p:nvSpPr>
          <p:spPr bwMode="auto">
            <a:xfrm>
              <a:off x="3116" y="3099"/>
              <a:ext cx="20" cy="28"/>
            </a:xfrm>
            <a:custGeom>
              <a:avLst/>
              <a:gdLst>
                <a:gd name="T0" fmla="*/ 1 w 39"/>
                <a:gd name="T1" fmla="*/ 1 h 55"/>
                <a:gd name="T2" fmla="*/ 1 w 39"/>
                <a:gd name="T3" fmla="*/ 1 h 55"/>
                <a:gd name="T4" fmla="*/ 0 w 39"/>
                <a:gd name="T5" fmla="*/ 1 h 55"/>
                <a:gd name="T6" fmla="*/ 1 w 39"/>
                <a:gd name="T7" fmla="*/ 1 h 55"/>
                <a:gd name="T8" fmla="*/ 1 w 39"/>
                <a:gd name="T9" fmla="*/ 1 h 55"/>
                <a:gd name="T10" fmla="*/ 1 w 39"/>
                <a:gd name="T11" fmla="*/ 1 h 55"/>
                <a:gd name="T12" fmla="*/ 1 w 39"/>
                <a:gd name="T13" fmla="*/ 1 h 55"/>
                <a:gd name="T14" fmla="*/ 1 w 39"/>
                <a:gd name="T15" fmla="*/ 1 h 55"/>
                <a:gd name="T16" fmla="*/ 1 w 39"/>
                <a:gd name="T17" fmla="*/ 1 h 55"/>
                <a:gd name="T18" fmla="*/ 1 w 39"/>
                <a:gd name="T19" fmla="*/ 0 h 55"/>
                <a:gd name="T20" fmla="*/ 1 w 39"/>
                <a:gd name="T21" fmla="*/ 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55">
                  <a:moveTo>
                    <a:pt x="25" y="4"/>
                  </a:moveTo>
                  <a:lnTo>
                    <a:pt x="25" y="4"/>
                  </a:lnTo>
                  <a:lnTo>
                    <a:pt x="0" y="48"/>
                  </a:lnTo>
                  <a:lnTo>
                    <a:pt x="14" y="55"/>
                  </a:lnTo>
                  <a:lnTo>
                    <a:pt x="39" y="11"/>
                  </a:lnTo>
                  <a:lnTo>
                    <a:pt x="39" y="6"/>
                  </a:lnTo>
                  <a:lnTo>
                    <a:pt x="35" y="1"/>
                  </a:lnTo>
                  <a:lnTo>
                    <a:pt x="30" y="0"/>
                  </a:lnTo>
                  <a:lnTo>
                    <a:pt x="2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8" name="Freeform 1599">
              <a:extLst>
                <a:ext uri="{FF2B5EF4-FFF2-40B4-BE49-F238E27FC236}">
                  <a16:creationId xmlns:a16="http://schemas.microsoft.com/office/drawing/2014/main" id="{4740008F-73DD-480F-A5D1-B73CD9CA965E}"/>
                </a:ext>
              </a:extLst>
            </p:cNvPr>
            <p:cNvSpPr>
              <a:spLocks/>
            </p:cNvSpPr>
            <p:nvPr/>
          </p:nvSpPr>
          <p:spPr bwMode="auto">
            <a:xfrm>
              <a:off x="3129" y="3083"/>
              <a:ext cx="15" cy="22"/>
            </a:xfrm>
            <a:custGeom>
              <a:avLst/>
              <a:gdLst>
                <a:gd name="T0" fmla="*/ 1 w 30"/>
                <a:gd name="T1" fmla="*/ 1 h 43"/>
                <a:gd name="T2" fmla="*/ 1 w 30"/>
                <a:gd name="T3" fmla="*/ 1 h 43"/>
                <a:gd name="T4" fmla="*/ 0 w 30"/>
                <a:gd name="T5" fmla="*/ 1 h 43"/>
                <a:gd name="T6" fmla="*/ 1 w 30"/>
                <a:gd name="T7" fmla="*/ 1 h 43"/>
                <a:gd name="T8" fmla="*/ 1 w 30"/>
                <a:gd name="T9" fmla="*/ 1 h 43"/>
                <a:gd name="T10" fmla="*/ 1 w 30"/>
                <a:gd name="T11" fmla="*/ 1 h 43"/>
                <a:gd name="T12" fmla="*/ 1 w 30"/>
                <a:gd name="T13" fmla="*/ 1 h 43"/>
                <a:gd name="T14" fmla="*/ 1 w 30"/>
                <a:gd name="T15" fmla="*/ 1 h 43"/>
                <a:gd name="T16" fmla="*/ 1 w 30"/>
                <a:gd name="T17" fmla="*/ 1 h 43"/>
                <a:gd name="T18" fmla="*/ 1 w 30"/>
                <a:gd name="T19" fmla="*/ 0 h 43"/>
                <a:gd name="T20" fmla="*/ 1 w 30"/>
                <a:gd name="T21" fmla="*/ 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43">
                  <a:moveTo>
                    <a:pt x="16" y="4"/>
                  </a:moveTo>
                  <a:lnTo>
                    <a:pt x="16" y="4"/>
                  </a:lnTo>
                  <a:lnTo>
                    <a:pt x="0" y="36"/>
                  </a:lnTo>
                  <a:lnTo>
                    <a:pt x="14" y="43"/>
                  </a:lnTo>
                  <a:lnTo>
                    <a:pt x="30" y="11"/>
                  </a:lnTo>
                  <a:lnTo>
                    <a:pt x="30" y="5"/>
                  </a:lnTo>
                  <a:lnTo>
                    <a:pt x="27" y="1"/>
                  </a:lnTo>
                  <a:lnTo>
                    <a:pt x="21" y="0"/>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9" name="Freeform 1600">
              <a:extLst>
                <a:ext uri="{FF2B5EF4-FFF2-40B4-BE49-F238E27FC236}">
                  <a16:creationId xmlns:a16="http://schemas.microsoft.com/office/drawing/2014/main" id="{DE5871EB-9634-4632-9733-6506166787DE}"/>
                </a:ext>
              </a:extLst>
            </p:cNvPr>
            <p:cNvSpPr>
              <a:spLocks/>
            </p:cNvSpPr>
            <p:nvPr/>
          </p:nvSpPr>
          <p:spPr bwMode="auto">
            <a:xfrm>
              <a:off x="3137" y="3072"/>
              <a:ext cx="13" cy="17"/>
            </a:xfrm>
            <a:custGeom>
              <a:avLst/>
              <a:gdLst>
                <a:gd name="T0" fmla="*/ 1 w 26"/>
                <a:gd name="T1" fmla="*/ 1 h 32"/>
                <a:gd name="T2" fmla="*/ 1 w 26"/>
                <a:gd name="T3" fmla="*/ 1 h 32"/>
                <a:gd name="T4" fmla="*/ 0 w 26"/>
                <a:gd name="T5" fmla="*/ 1 h 32"/>
                <a:gd name="T6" fmla="*/ 1 w 26"/>
                <a:gd name="T7" fmla="*/ 1 h 32"/>
                <a:gd name="T8" fmla="*/ 1 w 26"/>
                <a:gd name="T9" fmla="*/ 1 h 32"/>
                <a:gd name="T10" fmla="*/ 1 w 26"/>
                <a:gd name="T11" fmla="*/ 1 h 32"/>
                <a:gd name="T12" fmla="*/ 1 w 26"/>
                <a:gd name="T13" fmla="*/ 1 h 32"/>
                <a:gd name="T14" fmla="*/ 1 w 26"/>
                <a:gd name="T15" fmla="*/ 1 h 32"/>
                <a:gd name="T16" fmla="*/ 1 w 26"/>
                <a:gd name="T17" fmla="*/ 1 h 32"/>
                <a:gd name="T18" fmla="*/ 1 w 26"/>
                <a:gd name="T19" fmla="*/ 0 h 32"/>
                <a:gd name="T20" fmla="*/ 1 w 26"/>
                <a:gd name="T21" fmla="*/ 1 h 32"/>
                <a:gd name="T22" fmla="*/ 1 w 26"/>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2">
                  <a:moveTo>
                    <a:pt x="13" y="4"/>
                  </a:moveTo>
                  <a:lnTo>
                    <a:pt x="12" y="4"/>
                  </a:lnTo>
                  <a:lnTo>
                    <a:pt x="0" y="25"/>
                  </a:lnTo>
                  <a:lnTo>
                    <a:pt x="14" y="32"/>
                  </a:lnTo>
                  <a:lnTo>
                    <a:pt x="26" y="11"/>
                  </a:lnTo>
                  <a:lnTo>
                    <a:pt x="24" y="11"/>
                  </a:lnTo>
                  <a:lnTo>
                    <a:pt x="26" y="11"/>
                  </a:lnTo>
                  <a:lnTo>
                    <a:pt x="26" y="6"/>
                  </a:lnTo>
                  <a:lnTo>
                    <a:pt x="22" y="1"/>
                  </a:lnTo>
                  <a:lnTo>
                    <a:pt x="16" y="0"/>
                  </a:lnTo>
                  <a:lnTo>
                    <a:pt x="12" y="4"/>
                  </a:lnTo>
                  <a:lnTo>
                    <a:pt x="1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0" name="Freeform 1601">
              <a:extLst>
                <a:ext uri="{FF2B5EF4-FFF2-40B4-BE49-F238E27FC236}">
                  <a16:creationId xmlns:a16="http://schemas.microsoft.com/office/drawing/2014/main" id="{363C24A6-494A-4B84-B985-B03868997DD8}"/>
                </a:ext>
              </a:extLst>
            </p:cNvPr>
            <p:cNvSpPr>
              <a:spLocks/>
            </p:cNvSpPr>
            <p:nvPr/>
          </p:nvSpPr>
          <p:spPr bwMode="auto">
            <a:xfrm>
              <a:off x="3143" y="3062"/>
              <a:ext cx="14" cy="16"/>
            </a:xfrm>
            <a:custGeom>
              <a:avLst/>
              <a:gdLst>
                <a:gd name="T0" fmla="*/ 1 w 26"/>
                <a:gd name="T1" fmla="*/ 1 h 32"/>
                <a:gd name="T2" fmla="*/ 1 w 26"/>
                <a:gd name="T3" fmla="*/ 1 h 32"/>
                <a:gd name="T4" fmla="*/ 0 w 26"/>
                <a:gd name="T5" fmla="*/ 1 h 32"/>
                <a:gd name="T6" fmla="*/ 1 w 26"/>
                <a:gd name="T7" fmla="*/ 1 h 32"/>
                <a:gd name="T8" fmla="*/ 1 w 26"/>
                <a:gd name="T9" fmla="*/ 1 h 32"/>
                <a:gd name="T10" fmla="*/ 1 w 26"/>
                <a:gd name="T11" fmla="*/ 1 h 32"/>
                <a:gd name="T12" fmla="*/ 1 w 26"/>
                <a:gd name="T13" fmla="*/ 1 h 32"/>
                <a:gd name="T14" fmla="*/ 1 w 26"/>
                <a:gd name="T15" fmla="*/ 1 h 32"/>
                <a:gd name="T16" fmla="*/ 1 w 26"/>
                <a:gd name="T17" fmla="*/ 0 h 32"/>
                <a:gd name="T18" fmla="*/ 1 w 26"/>
                <a:gd name="T19" fmla="*/ 0 h 32"/>
                <a:gd name="T20" fmla="*/ 1 w 26"/>
                <a:gd name="T21" fmla="*/ 1 h 32"/>
                <a:gd name="T22" fmla="*/ 1 w 26"/>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2">
                  <a:moveTo>
                    <a:pt x="14" y="1"/>
                  </a:moveTo>
                  <a:lnTo>
                    <a:pt x="14" y="2"/>
                  </a:lnTo>
                  <a:lnTo>
                    <a:pt x="0" y="25"/>
                  </a:lnTo>
                  <a:lnTo>
                    <a:pt x="11" y="32"/>
                  </a:lnTo>
                  <a:lnTo>
                    <a:pt x="25" y="9"/>
                  </a:lnTo>
                  <a:lnTo>
                    <a:pt x="25" y="10"/>
                  </a:lnTo>
                  <a:lnTo>
                    <a:pt x="25" y="9"/>
                  </a:lnTo>
                  <a:lnTo>
                    <a:pt x="26" y="5"/>
                  </a:lnTo>
                  <a:lnTo>
                    <a:pt x="23" y="0"/>
                  </a:lnTo>
                  <a:lnTo>
                    <a:pt x="18" y="0"/>
                  </a:lnTo>
                  <a:lnTo>
                    <a:pt x="14" y="2"/>
                  </a:lnTo>
                  <a:lnTo>
                    <a:pt x="1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1" name="Freeform 1602">
              <a:extLst>
                <a:ext uri="{FF2B5EF4-FFF2-40B4-BE49-F238E27FC236}">
                  <a16:creationId xmlns:a16="http://schemas.microsoft.com/office/drawing/2014/main" id="{3173CB5B-87DA-42A9-8A35-4C2C9BCD6E1B}"/>
                </a:ext>
              </a:extLst>
            </p:cNvPr>
            <p:cNvSpPr>
              <a:spLocks/>
            </p:cNvSpPr>
            <p:nvPr/>
          </p:nvSpPr>
          <p:spPr bwMode="auto">
            <a:xfrm>
              <a:off x="3150" y="3053"/>
              <a:ext cx="12" cy="14"/>
            </a:xfrm>
            <a:custGeom>
              <a:avLst/>
              <a:gdLst>
                <a:gd name="T0" fmla="*/ 1 w 24"/>
                <a:gd name="T1" fmla="*/ 1 h 27"/>
                <a:gd name="T2" fmla="*/ 1 w 24"/>
                <a:gd name="T3" fmla="*/ 1 h 27"/>
                <a:gd name="T4" fmla="*/ 0 w 24"/>
                <a:gd name="T5" fmla="*/ 1 h 27"/>
                <a:gd name="T6" fmla="*/ 1 w 24"/>
                <a:gd name="T7" fmla="*/ 1 h 27"/>
                <a:gd name="T8" fmla="*/ 1 w 24"/>
                <a:gd name="T9" fmla="*/ 1 h 27"/>
                <a:gd name="T10" fmla="*/ 1 w 24"/>
                <a:gd name="T11" fmla="*/ 1 h 27"/>
                <a:gd name="T12" fmla="*/ 1 w 24"/>
                <a:gd name="T13" fmla="*/ 1 h 27"/>
                <a:gd name="T14" fmla="*/ 1 w 24"/>
                <a:gd name="T15" fmla="*/ 1 h 27"/>
                <a:gd name="T16" fmla="*/ 1 w 24"/>
                <a:gd name="T17" fmla="*/ 1 h 27"/>
                <a:gd name="T18" fmla="*/ 1 w 24"/>
                <a:gd name="T19" fmla="*/ 0 h 27"/>
                <a:gd name="T20" fmla="*/ 1 w 24"/>
                <a:gd name="T21" fmla="*/ 1 h 27"/>
                <a:gd name="T22" fmla="*/ 1 w 24"/>
                <a:gd name="T23" fmla="*/ 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7">
                  <a:moveTo>
                    <a:pt x="10" y="4"/>
                  </a:moveTo>
                  <a:lnTo>
                    <a:pt x="11" y="2"/>
                  </a:lnTo>
                  <a:lnTo>
                    <a:pt x="0" y="18"/>
                  </a:lnTo>
                  <a:lnTo>
                    <a:pt x="11" y="27"/>
                  </a:lnTo>
                  <a:lnTo>
                    <a:pt x="23" y="11"/>
                  </a:lnTo>
                  <a:lnTo>
                    <a:pt x="24" y="9"/>
                  </a:lnTo>
                  <a:lnTo>
                    <a:pt x="23" y="11"/>
                  </a:lnTo>
                  <a:lnTo>
                    <a:pt x="24" y="6"/>
                  </a:lnTo>
                  <a:lnTo>
                    <a:pt x="22" y="1"/>
                  </a:lnTo>
                  <a:lnTo>
                    <a:pt x="16" y="0"/>
                  </a:lnTo>
                  <a:lnTo>
                    <a:pt x="11" y="2"/>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2" name="Freeform 1603">
              <a:extLst>
                <a:ext uri="{FF2B5EF4-FFF2-40B4-BE49-F238E27FC236}">
                  <a16:creationId xmlns:a16="http://schemas.microsoft.com/office/drawing/2014/main" id="{FCF3B3DC-AF89-4313-BF93-27BF8C0DDCF7}"/>
                </a:ext>
              </a:extLst>
            </p:cNvPr>
            <p:cNvSpPr>
              <a:spLocks/>
            </p:cNvSpPr>
            <p:nvPr/>
          </p:nvSpPr>
          <p:spPr bwMode="auto">
            <a:xfrm>
              <a:off x="3156" y="3045"/>
              <a:ext cx="10" cy="13"/>
            </a:xfrm>
            <a:custGeom>
              <a:avLst/>
              <a:gdLst>
                <a:gd name="T0" fmla="*/ 0 w 21"/>
                <a:gd name="T1" fmla="*/ 1 h 25"/>
                <a:gd name="T2" fmla="*/ 0 w 21"/>
                <a:gd name="T3" fmla="*/ 1 h 25"/>
                <a:gd name="T4" fmla="*/ 0 w 21"/>
                <a:gd name="T5" fmla="*/ 1 h 25"/>
                <a:gd name="T6" fmla="*/ 0 w 21"/>
                <a:gd name="T7" fmla="*/ 1 h 25"/>
                <a:gd name="T8" fmla="*/ 0 w 21"/>
                <a:gd name="T9" fmla="*/ 1 h 25"/>
                <a:gd name="T10" fmla="*/ 0 w 21"/>
                <a:gd name="T11" fmla="*/ 1 h 25"/>
                <a:gd name="T12" fmla="*/ 0 w 21"/>
                <a:gd name="T13" fmla="*/ 1 h 25"/>
                <a:gd name="T14" fmla="*/ 0 w 21"/>
                <a:gd name="T15" fmla="*/ 1 h 25"/>
                <a:gd name="T16" fmla="*/ 0 w 21"/>
                <a:gd name="T17" fmla="*/ 0 h 25"/>
                <a:gd name="T18" fmla="*/ 0 w 21"/>
                <a:gd name="T19" fmla="*/ 0 h 25"/>
                <a:gd name="T20" fmla="*/ 0 w 21"/>
                <a:gd name="T21" fmla="*/ 1 h 25"/>
                <a:gd name="T22" fmla="*/ 0 w 21"/>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25">
                  <a:moveTo>
                    <a:pt x="7" y="5"/>
                  </a:moveTo>
                  <a:lnTo>
                    <a:pt x="7" y="4"/>
                  </a:lnTo>
                  <a:lnTo>
                    <a:pt x="0" y="20"/>
                  </a:lnTo>
                  <a:lnTo>
                    <a:pt x="14" y="25"/>
                  </a:lnTo>
                  <a:lnTo>
                    <a:pt x="21" y="9"/>
                  </a:lnTo>
                  <a:lnTo>
                    <a:pt x="21" y="8"/>
                  </a:lnTo>
                  <a:lnTo>
                    <a:pt x="21" y="9"/>
                  </a:lnTo>
                  <a:lnTo>
                    <a:pt x="20" y="3"/>
                  </a:lnTo>
                  <a:lnTo>
                    <a:pt x="16" y="0"/>
                  </a:lnTo>
                  <a:lnTo>
                    <a:pt x="10" y="0"/>
                  </a:lnTo>
                  <a:lnTo>
                    <a:pt x="7" y="4"/>
                  </a:lnTo>
                  <a:lnTo>
                    <a:pt x="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3" name="Freeform 1604">
              <a:extLst>
                <a:ext uri="{FF2B5EF4-FFF2-40B4-BE49-F238E27FC236}">
                  <a16:creationId xmlns:a16="http://schemas.microsoft.com/office/drawing/2014/main" id="{B4392D4F-8CA1-4ED2-913D-32296DE0E6E7}"/>
                </a:ext>
              </a:extLst>
            </p:cNvPr>
            <p:cNvSpPr>
              <a:spLocks/>
            </p:cNvSpPr>
            <p:nvPr/>
          </p:nvSpPr>
          <p:spPr bwMode="auto">
            <a:xfrm>
              <a:off x="3159" y="3040"/>
              <a:ext cx="8" cy="9"/>
            </a:xfrm>
            <a:custGeom>
              <a:avLst/>
              <a:gdLst>
                <a:gd name="T0" fmla="*/ 1 w 16"/>
                <a:gd name="T1" fmla="*/ 0 h 20"/>
                <a:gd name="T2" fmla="*/ 1 w 16"/>
                <a:gd name="T3" fmla="*/ 0 h 20"/>
                <a:gd name="T4" fmla="*/ 0 w 16"/>
                <a:gd name="T5" fmla="*/ 0 h 20"/>
                <a:gd name="T6" fmla="*/ 1 w 16"/>
                <a:gd name="T7" fmla="*/ 0 h 20"/>
                <a:gd name="T8" fmla="*/ 1 w 16"/>
                <a:gd name="T9" fmla="*/ 0 h 20"/>
                <a:gd name="T10" fmla="*/ 1 w 16"/>
                <a:gd name="T11" fmla="*/ 0 h 20"/>
                <a:gd name="T12" fmla="*/ 1 w 16"/>
                <a:gd name="T13" fmla="*/ 0 h 20"/>
                <a:gd name="T14" fmla="*/ 1 w 16"/>
                <a:gd name="T15" fmla="*/ 0 h 20"/>
                <a:gd name="T16" fmla="*/ 1 w 16"/>
                <a:gd name="T17" fmla="*/ 0 h 20"/>
                <a:gd name="T18" fmla="*/ 1 w 16"/>
                <a:gd name="T19" fmla="*/ 0 h 20"/>
                <a:gd name="T20" fmla="*/ 1 w 16"/>
                <a:gd name="T21" fmla="*/ 0 h 20"/>
                <a:gd name="T22" fmla="*/ 1 w 16"/>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20">
                  <a:moveTo>
                    <a:pt x="3" y="10"/>
                  </a:moveTo>
                  <a:lnTo>
                    <a:pt x="2" y="6"/>
                  </a:lnTo>
                  <a:lnTo>
                    <a:pt x="0" y="17"/>
                  </a:lnTo>
                  <a:lnTo>
                    <a:pt x="14" y="20"/>
                  </a:lnTo>
                  <a:lnTo>
                    <a:pt x="16" y="8"/>
                  </a:lnTo>
                  <a:lnTo>
                    <a:pt x="15" y="4"/>
                  </a:lnTo>
                  <a:lnTo>
                    <a:pt x="16" y="8"/>
                  </a:lnTo>
                  <a:lnTo>
                    <a:pt x="15" y="2"/>
                  </a:lnTo>
                  <a:lnTo>
                    <a:pt x="10" y="0"/>
                  </a:lnTo>
                  <a:lnTo>
                    <a:pt x="5" y="1"/>
                  </a:lnTo>
                  <a:lnTo>
                    <a:pt x="2" y="6"/>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4" name="Freeform 1605">
              <a:extLst>
                <a:ext uri="{FF2B5EF4-FFF2-40B4-BE49-F238E27FC236}">
                  <a16:creationId xmlns:a16="http://schemas.microsoft.com/office/drawing/2014/main" id="{33753D87-32F4-477A-9692-42F6C119A9CA}"/>
                </a:ext>
              </a:extLst>
            </p:cNvPr>
            <p:cNvSpPr>
              <a:spLocks/>
            </p:cNvSpPr>
            <p:nvPr/>
          </p:nvSpPr>
          <p:spPr bwMode="auto">
            <a:xfrm>
              <a:off x="3157" y="3034"/>
              <a:ext cx="10" cy="11"/>
            </a:xfrm>
            <a:custGeom>
              <a:avLst/>
              <a:gdLst>
                <a:gd name="T0" fmla="*/ 1 w 20"/>
                <a:gd name="T1" fmla="*/ 1 h 20"/>
                <a:gd name="T2" fmla="*/ 1 w 20"/>
                <a:gd name="T3" fmla="*/ 1 h 20"/>
                <a:gd name="T4" fmla="*/ 1 w 20"/>
                <a:gd name="T5" fmla="*/ 1 h 20"/>
                <a:gd name="T6" fmla="*/ 1 w 20"/>
                <a:gd name="T7" fmla="*/ 1 h 20"/>
                <a:gd name="T8" fmla="*/ 1 w 20"/>
                <a:gd name="T9" fmla="*/ 1 h 20"/>
                <a:gd name="T10" fmla="*/ 1 w 20"/>
                <a:gd name="T11" fmla="*/ 1 h 20"/>
                <a:gd name="T12" fmla="*/ 1 w 20"/>
                <a:gd name="T13" fmla="*/ 1 h 20"/>
                <a:gd name="T14" fmla="*/ 1 w 20"/>
                <a:gd name="T15" fmla="*/ 0 h 20"/>
                <a:gd name="T16" fmla="*/ 1 w 20"/>
                <a:gd name="T17" fmla="*/ 0 h 20"/>
                <a:gd name="T18" fmla="*/ 0 w 20"/>
                <a:gd name="T19" fmla="*/ 1 h 20"/>
                <a:gd name="T20" fmla="*/ 1 w 20"/>
                <a:gd name="T21" fmla="*/ 1 h 20"/>
                <a:gd name="T22" fmla="*/ 1 w 20"/>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20">
                  <a:moveTo>
                    <a:pt x="3" y="10"/>
                  </a:moveTo>
                  <a:lnTo>
                    <a:pt x="2" y="9"/>
                  </a:lnTo>
                  <a:lnTo>
                    <a:pt x="8" y="20"/>
                  </a:lnTo>
                  <a:lnTo>
                    <a:pt x="20" y="14"/>
                  </a:lnTo>
                  <a:lnTo>
                    <a:pt x="13" y="2"/>
                  </a:lnTo>
                  <a:lnTo>
                    <a:pt x="12" y="1"/>
                  </a:lnTo>
                  <a:lnTo>
                    <a:pt x="13" y="2"/>
                  </a:lnTo>
                  <a:lnTo>
                    <a:pt x="8" y="0"/>
                  </a:lnTo>
                  <a:lnTo>
                    <a:pt x="4" y="0"/>
                  </a:lnTo>
                  <a:lnTo>
                    <a:pt x="0" y="4"/>
                  </a:lnTo>
                  <a:lnTo>
                    <a:pt x="2" y="9"/>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5" name="Freeform 1606">
              <a:extLst>
                <a:ext uri="{FF2B5EF4-FFF2-40B4-BE49-F238E27FC236}">
                  <a16:creationId xmlns:a16="http://schemas.microsoft.com/office/drawing/2014/main" id="{04083178-D681-484D-AD53-5B0083CD7511}"/>
                </a:ext>
              </a:extLst>
            </p:cNvPr>
            <p:cNvSpPr>
              <a:spLocks/>
            </p:cNvSpPr>
            <p:nvPr/>
          </p:nvSpPr>
          <p:spPr bwMode="auto">
            <a:xfrm>
              <a:off x="3150" y="3027"/>
              <a:ext cx="12" cy="13"/>
            </a:xfrm>
            <a:custGeom>
              <a:avLst/>
              <a:gdLst>
                <a:gd name="T0" fmla="*/ 0 w 25"/>
                <a:gd name="T1" fmla="*/ 1 h 25"/>
                <a:gd name="T2" fmla="*/ 0 w 25"/>
                <a:gd name="T3" fmla="*/ 1 h 25"/>
                <a:gd name="T4" fmla="*/ 0 w 25"/>
                <a:gd name="T5" fmla="*/ 1 h 25"/>
                <a:gd name="T6" fmla="*/ 0 w 25"/>
                <a:gd name="T7" fmla="*/ 1 h 25"/>
                <a:gd name="T8" fmla="*/ 0 w 25"/>
                <a:gd name="T9" fmla="*/ 1 h 25"/>
                <a:gd name="T10" fmla="*/ 0 w 25"/>
                <a:gd name="T11" fmla="*/ 1 h 25"/>
                <a:gd name="T12" fmla="*/ 0 w 25"/>
                <a:gd name="T13" fmla="*/ 1 h 25"/>
                <a:gd name="T14" fmla="*/ 0 w 25"/>
                <a:gd name="T15" fmla="*/ 0 h 25"/>
                <a:gd name="T16" fmla="*/ 0 w 25"/>
                <a:gd name="T17" fmla="*/ 1 h 25"/>
                <a:gd name="T18" fmla="*/ 0 w 25"/>
                <a:gd name="T19" fmla="*/ 1 h 25"/>
                <a:gd name="T20" fmla="*/ 0 w 25"/>
                <a:gd name="T21" fmla="*/ 1 h 25"/>
                <a:gd name="T22" fmla="*/ 0 w 25"/>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25">
                  <a:moveTo>
                    <a:pt x="3" y="12"/>
                  </a:moveTo>
                  <a:lnTo>
                    <a:pt x="2" y="11"/>
                  </a:lnTo>
                  <a:lnTo>
                    <a:pt x="16" y="25"/>
                  </a:lnTo>
                  <a:lnTo>
                    <a:pt x="25" y="16"/>
                  </a:lnTo>
                  <a:lnTo>
                    <a:pt x="11" y="2"/>
                  </a:lnTo>
                  <a:lnTo>
                    <a:pt x="10" y="1"/>
                  </a:lnTo>
                  <a:lnTo>
                    <a:pt x="11" y="2"/>
                  </a:lnTo>
                  <a:lnTo>
                    <a:pt x="7" y="0"/>
                  </a:lnTo>
                  <a:lnTo>
                    <a:pt x="2" y="2"/>
                  </a:lnTo>
                  <a:lnTo>
                    <a:pt x="0" y="7"/>
                  </a:lnTo>
                  <a:lnTo>
                    <a:pt x="2" y="11"/>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6" name="Freeform 1607">
              <a:extLst>
                <a:ext uri="{FF2B5EF4-FFF2-40B4-BE49-F238E27FC236}">
                  <a16:creationId xmlns:a16="http://schemas.microsoft.com/office/drawing/2014/main" id="{7E837823-DBAC-4E6B-BF5C-9C3D5281184D}"/>
                </a:ext>
              </a:extLst>
            </p:cNvPr>
            <p:cNvSpPr>
              <a:spLocks/>
            </p:cNvSpPr>
            <p:nvPr/>
          </p:nvSpPr>
          <p:spPr bwMode="auto">
            <a:xfrm>
              <a:off x="3139" y="3019"/>
              <a:ext cx="16" cy="14"/>
            </a:xfrm>
            <a:custGeom>
              <a:avLst/>
              <a:gdLst>
                <a:gd name="T0" fmla="*/ 1 w 32"/>
                <a:gd name="T1" fmla="*/ 1 h 28"/>
                <a:gd name="T2" fmla="*/ 1 w 32"/>
                <a:gd name="T3" fmla="*/ 1 h 28"/>
                <a:gd name="T4" fmla="*/ 1 w 32"/>
                <a:gd name="T5" fmla="*/ 1 h 28"/>
                <a:gd name="T6" fmla="*/ 1 w 32"/>
                <a:gd name="T7" fmla="*/ 1 h 28"/>
                <a:gd name="T8" fmla="*/ 1 w 32"/>
                <a:gd name="T9" fmla="*/ 1 h 28"/>
                <a:gd name="T10" fmla="*/ 1 w 32"/>
                <a:gd name="T11" fmla="*/ 1 h 28"/>
                <a:gd name="T12" fmla="*/ 1 w 32"/>
                <a:gd name="T13" fmla="*/ 1 h 28"/>
                <a:gd name="T14" fmla="*/ 1 w 32"/>
                <a:gd name="T15" fmla="*/ 0 h 28"/>
                <a:gd name="T16" fmla="*/ 1 w 32"/>
                <a:gd name="T17" fmla="*/ 1 h 28"/>
                <a:gd name="T18" fmla="*/ 0 w 32"/>
                <a:gd name="T19" fmla="*/ 1 h 28"/>
                <a:gd name="T20" fmla="*/ 1 w 32"/>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28">
                  <a:moveTo>
                    <a:pt x="2" y="12"/>
                  </a:moveTo>
                  <a:lnTo>
                    <a:pt x="2" y="12"/>
                  </a:lnTo>
                  <a:lnTo>
                    <a:pt x="25" y="28"/>
                  </a:lnTo>
                  <a:lnTo>
                    <a:pt x="32" y="17"/>
                  </a:lnTo>
                  <a:lnTo>
                    <a:pt x="9" y="1"/>
                  </a:lnTo>
                  <a:lnTo>
                    <a:pt x="4" y="0"/>
                  </a:lnTo>
                  <a:lnTo>
                    <a:pt x="1" y="3"/>
                  </a:lnTo>
                  <a:lnTo>
                    <a:pt x="0" y="8"/>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7" name="Freeform 1608">
              <a:extLst>
                <a:ext uri="{FF2B5EF4-FFF2-40B4-BE49-F238E27FC236}">
                  <a16:creationId xmlns:a16="http://schemas.microsoft.com/office/drawing/2014/main" id="{440376BD-BB0E-49BB-A7F5-35747BA48F7A}"/>
                </a:ext>
              </a:extLst>
            </p:cNvPr>
            <p:cNvSpPr>
              <a:spLocks/>
            </p:cNvSpPr>
            <p:nvPr/>
          </p:nvSpPr>
          <p:spPr bwMode="auto">
            <a:xfrm>
              <a:off x="3122" y="3008"/>
              <a:ext cx="21" cy="17"/>
            </a:xfrm>
            <a:custGeom>
              <a:avLst/>
              <a:gdLst>
                <a:gd name="T0" fmla="*/ 0 w 44"/>
                <a:gd name="T1" fmla="*/ 1 h 33"/>
                <a:gd name="T2" fmla="*/ 0 w 44"/>
                <a:gd name="T3" fmla="*/ 1 h 33"/>
                <a:gd name="T4" fmla="*/ 0 w 44"/>
                <a:gd name="T5" fmla="*/ 1 h 33"/>
                <a:gd name="T6" fmla="*/ 0 w 44"/>
                <a:gd name="T7" fmla="*/ 1 h 33"/>
                <a:gd name="T8" fmla="*/ 0 w 44"/>
                <a:gd name="T9" fmla="*/ 1 h 33"/>
                <a:gd name="T10" fmla="*/ 0 w 44"/>
                <a:gd name="T11" fmla="*/ 0 h 33"/>
                <a:gd name="T12" fmla="*/ 0 w 44"/>
                <a:gd name="T13" fmla="*/ 1 h 33"/>
                <a:gd name="T14" fmla="*/ 0 w 44"/>
                <a:gd name="T15" fmla="*/ 0 h 33"/>
                <a:gd name="T16" fmla="*/ 0 w 44"/>
                <a:gd name="T17" fmla="*/ 1 h 33"/>
                <a:gd name="T18" fmla="*/ 0 w 44"/>
                <a:gd name="T19" fmla="*/ 1 h 33"/>
                <a:gd name="T20" fmla="*/ 0 w 44"/>
                <a:gd name="T21" fmla="*/ 1 h 33"/>
                <a:gd name="T22" fmla="*/ 0 w 44"/>
                <a:gd name="T23" fmla="*/ 1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3">
                  <a:moveTo>
                    <a:pt x="4" y="14"/>
                  </a:moveTo>
                  <a:lnTo>
                    <a:pt x="2" y="13"/>
                  </a:lnTo>
                  <a:lnTo>
                    <a:pt x="37" y="33"/>
                  </a:lnTo>
                  <a:lnTo>
                    <a:pt x="44" y="22"/>
                  </a:lnTo>
                  <a:lnTo>
                    <a:pt x="9" y="1"/>
                  </a:lnTo>
                  <a:lnTo>
                    <a:pt x="8" y="0"/>
                  </a:lnTo>
                  <a:lnTo>
                    <a:pt x="9" y="1"/>
                  </a:lnTo>
                  <a:lnTo>
                    <a:pt x="5" y="0"/>
                  </a:lnTo>
                  <a:lnTo>
                    <a:pt x="1" y="3"/>
                  </a:lnTo>
                  <a:lnTo>
                    <a:pt x="0" y="8"/>
                  </a:lnTo>
                  <a:lnTo>
                    <a:pt x="2" y="13"/>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8" name="Freeform 1609">
              <a:extLst>
                <a:ext uri="{FF2B5EF4-FFF2-40B4-BE49-F238E27FC236}">
                  <a16:creationId xmlns:a16="http://schemas.microsoft.com/office/drawing/2014/main" id="{36253B10-BABE-42DC-A9AD-C8B661FF6465}"/>
                </a:ext>
              </a:extLst>
            </p:cNvPr>
            <p:cNvSpPr>
              <a:spLocks/>
            </p:cNvSpPr>
            <p:nvPr/>
          </p:nvSpPr>
          <p:spPr bwMode="auto">
            <a:xfrm>
              <a:off x="3108" y="3003"/>
              <a:ext cx="18" cy="12"/>
            </a:xfrm>
            <a:custGeom>
              <a:avLst/>
              <a:gdLst>
                <a:gd name="T0" fmla="*/ 1 w 34"/>
                <a:gd name="T1" fmla="*/ 0 h 26"/>
                <a:gd name="T2" fmla="*/ 1 w 34"/>
                <a:gd name="T3" fmla="*/ 0 h 26"/>
                <a:gd name="T4" fmla="*/ 1 w 34"/>
                <a:gd name="T5" fmla="*/ 0 h 26"/>
                <a:gd name="T6" fmla="*/ 1 w 34"/>
                <a:gd name="T7" fmla="*/ 0 h 26"/>
                <a:gd name="T8" fmla="*/ 1 w 34"/>
                <a:gd name="T9" fmla="*/ 0 h 26"/>
                <a:gd name="T10" fmla="*/ 1 w 34"/>
                <a:gd name="T11" fmla="*/ 0 h 26"/>
                <a:gd name="T12" fmla="*/ 1 w 34"/>
                <a:gd name="T13" fmla="*/ 0 h 26"/>
                <a:gd name="T14" fmla="*/ 1 w 34"/>
                <a:gd name="T15" fmla="*/ 0 h 26"/>
                <a:gd name="T16" fmla="*/ 0 w 34"/>
                <a:gd name="T17" fmla="*/ 0 h 26"/>
                <a:gd name="T18" fmla="*/ 0 w 34"/>
                <a:gd name="T19" fmla="*/ 0 h 26"/>
                <a:gd name="T20" fmla="*/ 1 w 34"/>
                <a:gd name="T21" fmla="*/ 0 h 26"/>
                <a:gd name="T22" fmla="*/ 1 w 34"/>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26">
                  <a:moveTo>
                    <a:pt x="3" y="13"/>
                  </a:moveTo>
                  <a:lnTo>
                    <a:pt x="4" y="14"/>
                  </a:lnTo>
                  <a:lnTo>
                    <a:pt x="30" y="26"/>
                  </a:lnTo>
                  <a:lnTo>
                    <a:pt x="34" y="12"/>
                  </a:lnTo>
                  <a:lnTo>
                    <a:pt x="9" y="0"/>
                  </a:lnTo>
                  <a:lnTo>
                    <a:pt x="10" y="2"/>
                  </a:lnTo>
                  <a:lnTo>
                    <a:pt x="9" y="0"/>
                  </a:lnTo>
                  <a:lnTo>
                    <a:pt x="3" y="2"/>
                  </a:lnTo>
                  <a:lnTo>
                    <a:pt x="0" y="5"/>
                  </a:lnTo>
                  <a:lnTo>
                    <a:pt x="0" y="11"/>
                  </a:lnTo>
                  <a:lnTo>
                    <a:pt x="4" y="14"/>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9" name="Freeform 1610">
              <a:extLst>
                <a:ext uri="{FF2B5EF4-FFF2-40B4-BE49-F238E27FC236}">
                  <a16:creationId xmlns:a16="http://schemas.microsoft.com/office/drawing/2014/main" id="{A823A433-FCA7-4A23-B601-75E35D067DB6}"/>
                </a:ext>
              </a:extLst>
            </p:cNvPr>
            <p:cNvSpPr>
              <a:spLocks/>
            </p:cNvSpPr>
            <p:nvPr/>
          </p:nvSpPr>
          <p:spPr bwMode="auto">
            <a:xfrm>
              <a:off x="3096" y="2995"/>
              <a:ext cx="18" cy="14"/>
            </a:xfrm>
            <a:custGeom>
              <a:avLst/>
              <a:gdLst>
                <a:gd name="T0" fmla="*/ 1 w 35"/>
                <a:gd name="T1" fmla="*/ 0 h 29"/>
                <a:gd name="T2" fmla="*/ 1 w 35"/>
                <a:gd name="T3" fmla="*/ 0 h 29"/>
                <a:gd name="T4" fmla="*/ 1 w 35"/>
                <a:gd name="T5" fmla="*/ 0 h 29"/>
                <a:gd name="T6" fmla="*/ 1 w 35"/>
                <a:gd name="T7" fmla="*/ 0 h 29"/>
                <a:gd name="T8" fmla="*/ 1 w 35"/>
                <a:gd name="T9" fmla="*/ 0 h 29"/>
                <a:gd name="T10" fmla="*/ 1 w 35"/>
                <a:gd name="T11" fmla="*/ 0 h 29"/>
                <a:gd name="T12" fmla="*/ 1 w 35"/>
                <a:gd name="T13" fmla="*/ 0 h 29"/>
                <a:gd name="T14" fmla="*/ 1 w 35"/>
                <a:gd name="T15" fmla="*/ 0 h 29"/>
                <a:gd name="T16" fmla="*/ 1 w 35"/>
                <a:gd name="T17" fmla="*/ 0 h 29"/>
                <a:gd name="T18" fmla="*/ 0 w 35"/>
                <a:gd name="T19" fmla="*/ 0 h 29"/>
                <a:gd name="T20" fmla="*/ 1 w 35"/>
                <a:gd name="T21" fmla="*/ 0 h 29"/>
                <a:gd name="T22" fmla="*/ 1 w 35"/>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9">
                  <a:moveTo>
                    <a:pt x="3" y="14"/>
                  </a:moveTo>
                  <a:lnTo>
                    <a:pt x="3" y="13"/>
                  </a:lnTo>
                  <a:lnTo>
                    <a:pt x="28" y="29"/>
                  </a:lnTo>
                  <a:lnTo>
                    <a:pt x="35" y="18"/>
                  </a:lnTo>
                  <a:lnTo>
                    <a:pt x="10" y="1"/>
                  </a:lnTo>
                  <a:lnTo>
                    <a:pt x="10" y="0"/>
                  </a:lnTo>
                  <a:lnTo>
                    <a:pt x="10" y="1"/>
                  </a:lnTo>
                  <a:lnTo>
                    <a:pt x="5" y="0"/>
                  </a:lnTo>
                  <a:lnTo>
                    <a:pt x="2" y="4"/>
                  </a:lnTo>
                  <a:lnTo>
                    <a:pt x="0" y="8"/>
                  </a:lnTo>
                  <a:lnTo>
                    <a:pt x="3" y="13"/>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0" name="Freeform 1611">
              <a:extLst>
                <a:ext uri="{FF2B5EF4-FFF2-40B4-BE49-F238E27FC236}">
                  <a16:creationId xmlns:a16="http://schemas.microsoft.com/office/drawing/2014/main" id="{C29241D6-12F9-42CD-9ADA-ABD75AD8E475}"/>
                </a:ext>
              </a:extLst>
            </p:cNvPr>
            <p:cNvSpPr>
              <a:spLocks/>
            </p:cNvSpPr>
            <p:nvPr/>
          </p:nvSpPr>
          <p:spPr bwMode="auto">
            <a:xfrm>
              <a:off x="3081" y="2988"/>
              <a:ext cx="20" cy="14"/>
            </a:xfrm>
            <a:custGeom>
              <a:avLst/>
              <a:gdLst>
                <a:gd name="T0" fmla="*/ 1 w 40"/>
                <a:gd name="T1" fmla="*/ 1 h 28"/>
                <a:gd name="T2" fmla="*/ 1 w 40"/>
                <a:gd name="T3" fmla="*/ 1 h 28"/>
                <a:gd name="T4" fmla="*/ 1 w 40"/>
                <a:gd name="T5" fmla="*/ 1 h 28"/>
                <a:gd name="T6" fmla="*/ 1 w 40"/>
                <a:gd name="T7" fmla="*/ 1 h 28"/>
                <a:gd name="T8" fmla="*/ 1 w 40"/>
                <a:gd name="T9" fmla="*/ 0 h 28"/>
                <a:gd name="T10" fmla="*/ 1 w 40"/>
                <a:gd name="T11" fmla="*/ 0 h 28"/>
                <a:gd name="T12" fmla="*/ 1 w 40"/>
                <a:gd name="T13" fmla="*/ 0 h 28"/>
                <a:gd name="T14" fmla="*/ 1 w 40"/>
                <a:gd name="T15" fmla="*/ 0 h 28"/>
                <a:gd name="T16" fmla="*/ 1 w 40"/>
                <a:gd name="T17" fmla="*/ 1 h 28"/>
                <a:gd name="T18" fmla="*/ 0 w 40"/>
                <a:gd name="T19" fmla="*/ 1 h 28"/>
                <a:gd name="T20" fmla="*/ 1 w 40"/>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28">
                  <a:moveTo>
                    <a:pt x="5" y="14"/>
                  </a:moveTo>
                  <a:lnTo>
                    <a:pt x="5" y="14"/>
                  </a:lnTo>
                  <a:lnTo>
                    <a:pt x="33" y="28"/>
                  </a:lnTo>
                  <a:lnTo>
                    <a:pt x="40" y="14"/>
                  </a:lnTo>
                  <a:lnTo>
                    <a:pt x="12" y="0"/>
                  </a:lnTo>
                  <a:lnTo>
                    <a:pt x="6" y="0"/>
                  </a:lnTo>
                  <a:lnTo>
                    <a:pt x="2"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1" name="Freeform 1612">
              <a:extLst>
                <a:ext uri="{FF2B5EF4-FFF2-40B4-BE49-F238E27FC236}">
                  <a16:creationId xmlns:a16="http://schemas.microsoft.com/office/drawing/2014/main" id="{7BA8AC35-DD15-4DD3-BDB6-029714813FC4}"/>
                </a:ext>
              </a:extLst>
            </p:cNvPr>
            <p:cNvSpPr>
              <a:spLocks/>
            </p:cNvSpPr>
            <p:nvPr/>
          </p:nvSpPr>
          <p:spPr bwMode="auto">
            <a:xfrm>
              <a:off x="3066" y="2980"/>
              <a:ext cx="21" cy="15"/>
            </a:xfrm>
            <a:custGeom>
              <a:avLst/>
              <a:gdLst>
                <a:gd name="T0" fmla="*/ 1 w 41"/>
                <a:gd name="T1" fmla="*/ 1 h 30"/>
                <a:gd name="T2" fmla="*/ 1 w 41"/>
                <a:gd name="T3" fmla="*/ 1 h 30"/>
                <a:gd name="T4" fmla="*/ 1 w 41"/>
                <a:gd name="T5" fmla="*/ 1 h 30"/>
                <a:gd name="T6" fmla="*/ 1 w 41"/>
                <a:gd name="T7" fmla="*/ 1 h 30"/>
                <a:gd name="T8" fmla="*/ 1 w 41"/>
                <a:gd name="T9" fmla="*/ 0 h 30"/>
                <a:gd name="T10" fmla="*/ 1 w 41"/>
                <a:gd name="T11" fmla="*/ 1 h 30"/>
                <a:gd name="T12" fmla="*/ 1 w 41"/>
                <a:gd name="T13" fmla="*/ 0 h 30"/>
                <a:gd name="T14" fmla="*/ 1 w 41"/>
                <a:gd name="T15" fmla="*/ 0 h 30"/>
                <a:gd name="T16" fmla="*/ 1 w 41"/>
                <a:gd name="T17" fmla="*/ 1 h 30"/>
                <a:gd name="T18" fmla="*/ 0 w 41"/>
                <a:gd name="T19" fmla="*/ 1 h 30"/>
                <a:gd name="T20" fmla="*/ 1 w 41"/>
                <a:gd name="T21" fmla="*/ 1 h 30"/>
                <a:gd name="T22" fmla="*/ 1 w 41"/>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30">
                  <a:moveTo>
                    <a:pt x="4" y="13"/>
                  </a:moveTo>
                  <a:lnTo>
                    <a:pt x="4" y="14"/>
                  </a:lnTo>
                  <a:lnTo>
                    <a:pt x="34" y="30"/>
                  </a:lnTo>
                  <a:lnTo>
                    <a:pt x="41" y="16"/>
                  </a:lnTo>
                  <a:lnTo>
                    <a:pt x="11" y="0"/>
                  </a:lnTo>
                  <a:lnTo>
                    <a:pt x="11" y="1"/>
                  </a:lnTo>
                  <a:lnTo>
                    <a:pt x="11" y="0"/>
                  </a:lnTo>
                  <a:lnTo>
                    <a:pt x="5" y="0"/>
                  </a:lnTo>
                  <a:lnTo>
                    <a:pt x="1" y="4"/>
                  </a:lnTo>
                  <a:lnTo>
                    <a:pt x="0" y="10"/>
                  </a:lnTo>
                  <a:lnTo>
                    <a:pt x="4" y="14"/>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2" name="Freeform 1613">
              <a:extLst>
                <a:ext uri="{FF2B5EF4-FFF2-40B4-BE49-F238E27FC236}">
                  <a16:creationId xmlns:a16="http://schemas.microsoft.com/office/drawing/2014/main" id="{EB487056-A40E-48AA-8C6D-729B54150B3B}"/>
                </a:ext>
              </a:extLst>
            </p:cNvPr>
            <p:cNvSpPr>
              <a:spLocks/>
            </p:cNvSpPr>
            <p:nvPr/>
          </p:nvSpPr>
          <p:spPr bwMode="auto">
            <a:xfrm>
              <a:off x="3052" y="2970"/>
              <a:ext cx="20" cy="16"/>
            </a:xfrm>
            <a:custGeom>
              <a:avLst/>
              <a:gdLst>
                <a:gd name="T0" fmla="*/ 1 w 39"/>
                <a:gd name="T1" fmla="*/ 1 h 31"/>
                <a:gd name="T2" fmla="*/ 1 w 39"/>
                <a:gd name="T3" fmla="*/ 1 h 31"/>
                <a:gd name="T4" fmla="*/ 1 w 39"/>
                <a:gd name="T5" fmla="*/ 1 h 31"/>
                <a:gd name="T6" fmla="*/ 1 w 39"/>
                <a:gd name="T7" fmla="*/ 1 h 31"/>
                <a:gd name="T8" fmla="*/ 1 w 39"/>
                <a:gd name="T9" fmla="*/ 1 h 31"/>
                <a:gd name="T10" fmla="*/ 1 w 39"/>
                <a:gd name="T11" fmla="*/ 0 h 31"/>
                <a:gd name="T12" fmla="*/ 1 w 39"/>
                <a:gd name="T13" fmla="*/ 1 h 31"/>
                <a:gd name="T14" fmla="*/ 1 w 39"/>
                <a:gd name="T15" fmla="*/ 0 h 31"/>
                <a:gd name="T16" fmla="*/ 1 w 39"/>
                <a:gd name="T17" fmla="*/ 1 h 31"/>
                <a:gd name="T18" fmla="*/ 0 w 39"/>
                <a:gd name="T19" fmla="*/ 1 h 31"/>
                <a:gd name="T20" fmla="*/ 1 w 39"/>
                <a:gd name="T21" fmla="*/ 1 h 31"/>
                <a:gd name="T22" fmla="*/ 1 w 39"/>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1">
                  <a:moveTo>
                    <a:pt x="2" y="14"/>
                  </a:moveTo>
                  <a:lnTo>
                    <a:pt x="2" y="13"/>
                  </a:lnTo>
                  <a:lnTo>
                    <a:pt x="32" y="31"/>
                  </a:lnTo>
                  <a:lnTo>
                    <a:pt x="39" y="19"/>
                  </a:lnTo>
                  <a:lnTo>
                    <a:pt x="9" y="1"/>
                  </a:lnTo>
                  <a:lnTo>
                    <a:pt x="9" y="0"/>
                  </a:lnTo>
                  <a:lnTo>
                    <a:pt x="9" y="1"/>
                  </a:lnTo>
                  <a:lnTo>
                    <a:pt x="4" y="0"/>
                  </a:lnTo>
                  <a:lnTo>
                    <a:pt x="1" y="3"/>
                  </a:lnTo>
                  <a:lnTo>
                    <a:pt x="0" y="8"/>
                  </a:lnTo>
                  <a:lnTo>
                    <a:pt x="2" y="13"/>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3" name="Freeform 1614">
              <a:extLst>
                <a:ext uri="{FF2B5EF4-FFF2-40B4-BE49-F238E27FC236}">
                  <a16:creationId xmlns:a16="http://schemas.microsoft.com/office/drawing/2014/main" id="{D5F092E5-90B3-4C96-A61C-D8B51357B356}"/>
                </a:ext>
              </a:extLst>
            </p:cNvPr>
            <p:cNvSpPr>
              <a:spLocks/>
            </p:cNvSpPr>
            <p:nvPr/>
          </p:nvSpPr>
          <p:spPr bwMode="auto">
            <a:xfrm>
              <a:off x="3035" y="2961"/>
              <a:ext cx="22" cy="16"/>
            </a:xfrm>
            <a:custGeom>
              <a:avLst/>
              <a:gdLst>
                <a:gd name="T0" fmla="*/ 1 w 44"/>
                <a:gd name="T1" fmla="*/ 0 h 33"/>
                <a:gd name="T2" fmla="*/ 1 w 44"/>
                <a:gd name="T3" fmla="*/ 0 h 33"/>
                <a:gd name="T4" fmla="*/ 1 w 44"/>
                <a:gd name="T5" fmla="*/ 0 h 33"/>
                <a:gd name="T6" fmla="*/ 1 w 44"/>
                <a:gd name="T7" fmla="*/ 0 h 33"/>
                <a:gd name="T8" fmla="*/ 1 w 44"/>
                <a:gd name="T9" fmla="*/ 0 h 33"/>
                <a:gd name="T10" fmla="*/ 1 w 44"/>
                <a:gd name="T11" fmla="*/ 0 h 33"/>
                <a:gd name="T12" fmla="*/ 1 w 44"/>
                <a:gd name="T13" fmla="*/ 0 h 33"/>
                <a:gd name="T14" fmla="*/ 1 w 44"/>
                <a:gd name="T15" fmla="*/ 0 h 33"/>
                <a:gd name="T16" fmla="*/ 1 w 44"/>
                <a:gd name="T17" fmla="*/ 0 h 33"/>
                <a:gd name="T18" fmla="*/ 0 w 44"/>
                <a:gd name="T19" fmla="*/ 0 h 33"/>
                <a:gd name="T20" fmla="*/ 1 w 4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3">
                  <a:moveTo>
                    <a:pt x="5" y="14"/>
                  </a:moveTo>
                  <a:lnTo>
                    <a:pt x="5" y="14"/>
                  </a:lnTo>
                  <a:lnTo>
                    <a:pt x="37" y="33"/>
                  </a:lnTo>
                  <a:lnTo>
                    <a:pt x="44" y="19"/>
                  </a:lnTo>
                  <a:lnTo>
                    <a:pt x="12" y="0"/>
                  </a:lnTo>
                  <a:lnTo>
                    <a:pt x="6" y="0"/>
                  </a:lnTo>
                  <a:lnTo>
                    <a:pt x="1"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4" name="Freeform 1615">
              <a:extLst>
                <a:ext uri="{FF2B5EF4-FFF2-40B4-BE49-F238E27FC236}">
                  <a16:creationId xmlns:a16="http://schemas.microsoft.com/office/drawing/2014/main" id="{CB868C8F-CB0B-4167-85E9-4DED8F61AAF6}"/>
                </a:ext>
              </a:extLst>
            </p:cNvPr>
            <p:cNvSpPr>
              <a:spLocks/>
            </p:cNvSpPr>
            <p:nvPr/>
          </p:nvSpPr>
          <p:spPr bwMode="auto">
            <a:xfrm>
              <a:off x="3019" y="2953"/>
              <a:ext cx="22" cy="15"/>
            </a:xfrm>
            <a:custGeom>
              <a:avLst/>
              <a:gdLst>
                <a:gd name="T0" fmla="*/ 1 w 44"/>
                <a:gd name="T1" fmla="*/ 1 h 30"/>
                <a:gd name="T2" fmla="*/ 1 w 44"/>
                <a:gd name="T3" fmla="*/ 1 h 30"/>
                <a:gd name="T4" fmla="*/ 1 w 44"/>
                <a:gd name="T5" fmla="*/ 1 h 30"/>
                <a:gd name="T6" fmla="*/ 1 w 44"/>
                <a:gd name="T7" fmla="*/ 1 h 30"/>
                <a:gd name="T8" fmla="*/ 1 w 44"/>
                <a:gd name="T9" fmla="*/ 0 h 30"/>
                <a:gd name="T10" fmla="*/ 1 w 44"/>
                <a:gd name="T11" fmla="*/ 0 h 30"/>
                <a:gd name="T12" fmla="*/ 1 w 44"/>
                <a:gd name="T13" fmla="*/ 0 h 30"/>
                <a:gd name="T14" fmla="*/ 1 w 44"/>
                <a:gd name="T15" fmla="*/ 0 h 30"/>
                <a:gd name="T16" fmla="*/ 1 w 44"/>
                <a:gd name="T17" fmla="*/ 1 h 30"/>
                <a:gd name="T18" fmla="*/ 0 w 44"/>
                <a:gd name="T19" fmla="*/ 1 h 30"/>
                <a:gd name="T20" fmla="*/ 1 w 44"/>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0">
                  <a:moveTo>
                    <a:pt x="5" y="14"/>
                  </a:moveTo>
                  <a:lnTo>
                    <a:pt x="5" y="14"/>
                  </a:lnTo>
                  <a:lnTo>
                    <a:pt x="37" y="30"/>
                  </a:lnTo>
                  <a:lnTo>
                    <a:pt x="44" y="16"/>
                  </a:lnTo>
                  <a:lnTo>
                    <a:pt x="12" y="0"/>
                  </a:lnTo>
                  <a:lnTo>
                    <a:pt x="6" y="0"/>
                  </a:lnTo>
                  <a:lnTo>
                    <a:pt x="1"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5" name="Freeform 1616">
              <a:extLst>
                <a:ext uri="{FF2B5EF4-FFF2-40B4-BE49-F238E27FC236}">
                  <a16:creationId xmlns:a16="http://schemas.microsoft.com/office/drawing/2014/main" id="{14539054-068F-4443-9F08-D5D60CDBC2DF}"/>
                </a:ext>
              </a:extLst>
            </p:cNvPr>
            <p:cNvSpPr>
              <a:spLocks/>
            </p:cNvSpPr>
            <p:nvPr/>
          </p:nvSpPr>
          <p:spPr bwMode="auto">
            <a:xfrm>
              <a:off x="3003" y="2944"/>
              <a:ext cx="22" cy="16"/>
            </a:xfrm>
            <a:custGeom>
              <a:avLst/>
              <a:gdLst>
                <a:gd name="T0" fmla="*/ 1 w 44"/>
                <a:gd name="T1" fmla="*/ 1 h 32"/>
                <a:gd name="T2" fmla="*/ 1 w 44"/>
                <a:gd name="T3" fmla="*/ 1 h 32"/>
                <a:gd name="T4" fmla="*/ 1 w 44"/>
                <a:gd name="T5" fmla="*/ 1 h 32"/>
                <a:gd name="T6" fmla="*/ 1 w 44"/>
                <a:gd name="T7" fmla="*/ 1 h 32"/>
                <a:gd name="T8" fmla="*/ 1 w 44"/>
                <a:gd name="T9" fmla="*/ 0 h 32"/>
                <a:gd name="T10" fmla="*/ 1 w 44"/>
                <a:gd name="T11" fmla="*/ 0 h 32"/>
                <a:gd name="T12" fmla="*/ 1 w 44"/>
                <a:gd name="T13" fmla="*/ 0 h 32"/>
                <a:gd name="T14" fmla="*/ 1 w 44"/>
                <a:gd name="T15" fmla="*/ 0 h 32"/>
                <a:gd name="T16" fmla="*/ 1 w 44"/>
                <a:gd name="T17" fmla="*/ 1 h 32"/>
                <a:gd name="T18" fmla="*/ 0 w 44"/>
                <a:gd name="T19" fmla="*/ 1 h 32"/>
                <a:gd name="T20" fmla="*/ 1 w 44"/>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2">
                  <a:moveTo>
                    <a:pt x="4" y="14"/>
                  </a:moveTo>
                  <a:lnTo>
                    <a:pt x="4" y="14"/>
                  </a:lnTo>
                  <a:lnTo>
                    <a:pt x="37" y="32"/>
                  </a:lnTo>
                  <a:lnTo>
                    <a:pt x="44" y="18"/>
                  </a:lnTo>
                  <a:lnTo>
                    <a:pt x="11" y="0"/>
                  </a:lnTo>
                  <a:lnTo>
                    <a:pt x="6" y="0"/>
                  </a:lnTo>
                  <a:lnTo>
                    <a:pt x="1" y="3"/>
                  </a:lnTo>
                  <a:lnTo>
                    <a:pt x="0" y="9"/>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6" name="Freeform 1617">
              <a:extLst>
                <a:ext uri="{FF2B5EF4-FFF2-40B4-BE49-F238E27FC236}">
                  <a16:creationId xmlns:a16="http://schemas.microsoft.com/office/drawing/2014/main" id="{6A134687-BB3B-4F31-97B4-996045416DE2}"/>
                </a:ext>
              </a:extLst>
            </p:cNvPr>
            <p:cNvSpPr>
              <a:spLocks/>
            </p:cNvSpPr>
            <p:nvPr/>
          </p:nvSpPr>
          <p:spPr bwMode="auto">
            <a:xfrm>
              <a:off x="2987" y="2935"/>
              <a:ext cx="22" cy="16"/>
            </a:xfrm>
            <a:custGeom>
              <a:avLst/>
              <a:gdLst>
                <a:gd name="T0" fmla="*/ 1 w 43"/>
                <a:gd name="T1" fmla="*/ 0 h 33"/>
                <a:gd name="T2" fmla="*/ 1 w 43"/>
                <a:gd name="T3" fmla="*/ 0 h 33"/>
                <a:gd name="T4" fmla="*/ 1 w 43"/>
                <a:gd name="T5" fmla="*/ 0 h 33"/>
                <a:gd name="T6" fmla="*/ 1 w 43"/>
                <a:gd name="T7" fmla="*/ 0 h 33"/>
                <a:gd name="T8" fmla="*/ 1 w 43"/>
                <a:gd name="T9" fmla="*/ 0 h 33"/>
                <a:gd name="T10" fmla="*/ 1 w 43"/>
                <a:gd name="T11" fmla="*/ 0 h 33"/>
                <a:gd name="T12" fmla="*/ 1 w 43"/>
                <a:gd name="T13" fmla="*/ 0 h 33"/>
                <a:gd name="T14" fmla="*/ 1 w 43"/>
                <a:gd name="T15" fmla="*/ 0 h 33"/>
                <a:gd name="T16" fmla="*/ 1 w 43"/>
                <a:gd name="T17" fmla="*/ 0 h 33"/>
                <a:gd name="T18" fmla="*/ 0 w 43"/>
                <a:gd name="T19" fmla="*/ 0 h 33"/>
                <a:gd name="T20" fmla="*/ 1 w 43"/>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3">
                  <a:moveTo>
                    <a:pt x="4" y="14"/>
                  </a:moveTo>
                  <a:lnTo>
                    <a:pt x="4" y="14"/>
                  </a:lnTo>
                  <a:lnTo>
                    <a:pt x="36" y="33"/>
                  </a:lnTo>
                  <a:lnTo>
                    <a:pt x="43" y="19"/>
                  </a:lnTo>
                  <a:lnTo>
                    <a:pt x="11" y="0"/>
                  </a:lnTo>
                  <a:lnTo>
                    <a:pt x="5" y="0"/>
                  </a:lnTo>
                  <a:lnTo>
                    <a:pt x="1" y="4"/>
                  </a:lnTo>
                  <a:lnTo>
                    <a:pt x="0"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7" name="Freeform 1618">
              <a:extLst>
                <a:ext uri="{FF2B5EF4-FFF2-40B4-BE49-F238E27FC236}">
                  <a16:creationId xmlns:a16="http://schemas.microsoft.com/office/drawing/2014/main" id="{AD315826-4D71-4EC9-981B-16D0DCBA2E06}"/>
                </a:ext>
              </a:extLst>
            </p:cNvPr>
            <p:cNvSpPr>
              <a:spLocks/>
            </p:cNvSpPr>
            <p:nvPr/>
          </p:nvSpPr>
          <p:spPr bwMode="auto">
            <a:xfrm>
              <a:off x="2972" y="2927"/>
              <a:ext cx="21" cy="15"/>
            </a:xfrm>
            <a:custGeom>
              <a:avLst/>
              <a:gdLst>
                <a:gd name="T0" fmla="*/ 1 w 41"/>
                <a:gd name="T1" fmla="*/ 1 h 30"/>
                <a:gd name="T2" fmla="*/ 1 w 41"/>
                <a:gd name="T3" fmla="*/ 1 h 30"/>
                <a:gd name="T4" fmla="*/ 1 w 41"/>
                <a:gd name="T5" fmla="*/ 1 h 30"/>
                <a:gd name="T6" fmla="*/ 1 w 41"/>
                <a:gd name="T7" fmla="*/ 1 h 30"/>
                <a:gd name="T8" fmla="*/ 1 w 41"/>
                <a:gd name="T9" fmla="*/ 0 h 30"/>
                <a:gd name="T10" fmla="*/ 1 w 41"/>
                <a:gd name="T11" fmla="*/ 1 h 30"/>
                <a:gd name="T12" fmla="*/ 1 w 41"/>
                <a:gd name="T13" fmla="*/ 0 h 30"/>
                <a:gd name="T14" fmla="*/ 1 w 41"/>
                <a:gd name="T15" fmla="*/ 0 h 30"/>
                <a:gd name="T16" fmla="*/ 1 w 41"/>
                <a:gd name="T17" fmla="*/ 1 h 30"/>
                <a:gd name="T18" fmla="*/ 0 w 41"/>
                <a:gd name="T19" fmla="*/ 1 h 30"/>
                <a:gd name="T20" fmla="*/ 1 w 41"/>
                <a:gd name="T21" fmla="*/ 1 h 30"/>
                <a:gd name="T22" fmla="*/ 1 w 41"/>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30">
                  <a:moveTo>
                    <a:pt x="4" y="13"/>
                  </a:moveTo>
                  <a:lnTo>
                    <a:pt x="4" y="14"/>
                  </a:lnTo>
                  <a:lnTo>
                    <a:pt x="34" y="30"/>
                  </a:lnTo>
                  <a:lnTo>
                    <a:pt x="41" y="16"/>
                  </a:lnTo>
                  <a:lnTo>
                    <a:pt x="11" y="0"/>
                  </a:lnTo>
                  <a:lnTo>
                    <a:pt x="11" y="1"/>
                  </a:lnTo>
                  <a:lnTo>
                    <a:pt x="11" y="0"/>
                  </a:lnTo>
                  <a:lnTo>
                    <a:pt x="5" y="0"/>
                  </a:lnTo>
                  <a:lnTo>
                    <a:pt x="1" y="4"/>
                  </a:lnTo>
                  <a:lnTo>
                    <a:pt x="0" y="10"/>
                  </a:lnTo>
                  <a:lnTo>
                    <a:pt x="4" y="14"/>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8" name="Freeform 1619">
              <a:extLst>
                <a:ext uri="{FF2B5EF4-FFF2-40B4-BE49-F238E27FC236}">
                  <a16:creationId xmlns:a16="http://schemas.microsoft.com/office/drawing/2014/main" id="{D0C9C2B8-2CC1-4204-829F-6F8F8CB11A81}"/>
                </a:ext>
              </a:extLst>
            </p:cNvPr>
            <p:cNvSpPr>
              <a:spLocks/>
            </p:cNvSpPr>
            <p:nvPr/>
          </p:nvSpPr>
          <p:spPr bwMode="auto">
            <a:xfrm>
              <a:off x="2959" y="2917"/>
              <a:ext cx="19" cy="16"/>
            </a:xfrm>
            <a:custGeom>
              <a:avLst/>
              <a:gdLst>
                <a:gd name="T0" fmla="*/ 1 w 37"/>
                <a:gd name="T1" fmla="*/ 1 h 31"/>
                <a:gd name="T2" fmla="*/ 1 w 37"/>
                <a:gd name="T3" fmla="*/ 1 h 31"/>
                <a:gd name="T4" fmla="*/ 1 w 37"/>
                <a:gd name="T5" fmla="*/ 1 h 31"/>
                <a:gd name="T6" fmla="*/ 1 w 37"/>
                <a:gd name="T7" fmla="*/ 1 h 31"/>
                <a:gd name="T8" fmla="*/ 1 w 37"/>
                <a:gd name="T9" fmla="*/ 1 h 31"/>
                <a:gd name="T10" fmla="*/ 1 w 37"/>
                <a:gd name="T11" fmla="*/ 0 h 31"/>
                <a:gd name="T12" fmla="*/ 1 w 37"/>
                <a:gd name="T13" fmla="*/ 1 h 31"/>
                <a:gd name="T14" fmla="*/ 1 w 37"/>
                <a:gd name="T15" fmla="*/ 0 h 31"/>
                <a:gd name="T16" fmla="*/ 1 w 37"/>
                <a:gd name="T17" fmla="*/ 1 h 31"/>
                <a:gd name="T18" fmla="*/ 0 w 37"/>
                <a:gd name="T19" fmla="*/ 1 h 31"/>
                <a:gd name="T20" fmla="*/ 1 w 37"/>
                <a:gd name="T21" fmla="*/ 1 h 31"/>
                <a:gd name="T22" fmla="*/ 1 w 37"/>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1">
                  <a:moveTo>
                    <a:pt x="3" y="14"/>
                  </a:moveTo>
                  <a:lnTo>
                    <a:pt x="3" y="13"/>
                  </a:lnTo>
                  <a:lnTo>
                    <a:pt x="30" y="31"/>
                  </a:lnTo>
                  <a:lnTo>
                    <a:pt x="37" y="19"/>
                  </a:lnTo>
                  <a:lnTo>
                    <a:pt x="9" y="1"/>
                  </a:lnTo>
                  <a:lnTo>
                    <a:pt x="9" y="0"/>
                  </a:lnTo>
                  <a:lnTo>
                    <a:pt x="9" y="1"/>
                  </a:lnTo>
                  <a:lnTo>
                    <a:pt x="5" y="0"/>
                  </a:lnTo>
                  <a:lnTo>
                    <a:pt x="1" y="3"/>
                  </a:lnTo>
                  <a:lnTo>
                    <a:pt x="0" y="8"/>
                  </a:lnTo>
                  <a:lnTo>
                    <a:pt x="3" y="13"/>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9" name="Freeform 1620">
              <a:extLst>
                <a:ext uri="{FF2B5EF4-FFF2-40B4-BE49-F238E27FC236}">
                  <a16:creationId xmlns:a16="http://schemas.microsoft.com/office/drawing/2014/main" id="{C400818E-3FAB-4A85-9639-0E3C51934DA1}"/>
                </a:ext>
              </a:extLst>
            </p:cNvPr>
            <p:cNvSpPr>
              <a:spLocks/>
            </p:cNvSpPr>
            <p:nvPr/>
          </p:nvSpPr>
          <p:spPr bwMode="auto">
            <a:xfrm>
              <a:off x="2944" y="2911"/>
              <a:ext cx="20" cy="13"/>
            </a:xfrm>
            <a:custGeom>
              <a:avLst/>
              <a:gdLst>
                <a:gd name="T0" fmla="*/ 1 w 39"/>
                <a:gd name="T1" fmla="*/ 0 h 28"/>
                <a:gd name="T2" fmla="*/ 1 w 39"/>
                <a:gd name="T3" fmla="*/ 0 h 28"/>
                <a:gd name="T4" fmla="*/ 1 w 39"/>
                <a:gd name="T5" fmla="*/ 0 h 28"/>
                <a:gd name="T6" fmla="*/ 1 w 39"/>
                <a:gd name="T7" fmla="*/ 0 h 28"/>
                <a:gd name="T8" fmla="*/ 1 w 39"/>
                <a:gd name="T9" fmla="*/ 0 h 28"/>
                <a:gd name="T10" fmla="*/ 1 w 39"/>
                <a:gd name="T11" fmla="*/ 0 h 28"/>
                <a:gd name="T12" fmla="*/ 1 w 39"/>
                <a:gd name="T13" fmla="*/ 0 h 28"/>
                <a:gd name="T14" fmla="*/ 1 w 39"/>
                <a:gd name="T15" fmla="*/ 0 h 28"/>
                <a:gd name="T16" fmla="*/ 1 w 39"/>
                <a:gd name="T17" fmla="*/ 0 h 28"/>
                <a:gd name="T18" fmla="*/ 0 w 39"/>
                <a:gd name="T19" fmla="*/ 0 h 28"/>
                <a:gd name="T20" fmla="*/ 1 w 39"/>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28">
                  <a:moveTo>
                    <a:pt x="5" y="14"/>
                  </a:moveTo>
                  <a:lnTo>
                    <a:pt x="5" y="14"/>
                  </a:lnTo>
                  <a:lnTo>
                    <a:pt x="33" y="28"/>
                  </a:lnTo>
                  <a:lnTo>
                    <a:pt x="39" y="14"/>
                  </a:lnTo>
                  <a:lnTo>
                    <a:pt x="12" y="0"/>
                  </a:lnTo>
                  <a:lnTo>
                    <a:pt x="6" y="0"/>
                  </a:lnTo>
                  <a:lnTo>
                    <a:pt x="1" y="4"/>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0" name="Freeform 1621">
              <a:extLst>
                <a:ext uri="{FF2B5EF4-FFF2-40B4-BE49-F238E27FC236}">
                  <a16:creationId xmlns:a16="http://schemas.microsoft.com/office/drawing/2014/main" id="{3F0C3EFE-0466-4414-A750-980DE93A1CD8}"/>
                </a:ext>
              </a:extLst>
            </p:cNvPr>
            <p:cNvSpPr>
              <a:spLocks/>
            </p:cNvSpPr>
            <p:nvPr/>
          </p:nvSpPr>
          <p:spPr bwMode="auto">
            <a:xfrm>
              <a:off x="2931" y="2904"/>
              <a:ext cx="19" cy="13"/>
            </a:xfrm>
            <a:custGeom>
              <a:avLst/>
              <a:gdLst>
                <a:gd name="T0" fmla="*/ 1 w 37"/>
                <a:gd name="T1" fmla="*/ 0 h 28"/>
                <a:gd name="T2" fmla="*/ 1 w 37"/>
                <a:gd name="T3" fmla="*/ 0 h 28"/>
                <a:gd name="T4" fmla="*/ 1 w 37"/>
                <a:gd name="T5" fmla="*/ 0 h 28"/>
                <a:gd name="T6" fmla="*/ 1 w 37"/>
                <a:gd name="T7" fmla="*/ 0 h 28"/>
                <a:gd name="T8" fmla="*/ 1 w 37"/>
                <a:gd name="T9" fmla="*/ 0 h 28"/>
                <a:gd name="T10" fmla="*/ 1 w 37"/>
                <a:gd name="T11" fmla="*/ 0 h 28"/>
                <a:gd name="T12" fmla="*/ 1 w 37"/>
                <a:gd name="T13" fmla="*/ 0 h 28"/>
                <a:gd name="T14" fmla="*/ 1 w 37"/>
                <a:gd name="T15" fmla="*/ 0 h 28"/>
                <a:gd name="T16" fmla="*/ 1 w 37"/>
                <a:gd name="T17" fmla="*/ 0 h 28"/>
                <a:gd name="T18" fmla="*/ 0 w 37"/>
                <a:gd name="T19" fmla="*/ 0 h 28"/>
                <a:gd name="T20" fmla="*/ 1 w 37"/>
                <a:gd name="T21" fmla="*/ 0 h 28"/>
                <a:gd name="T22" fmla="*/ 1 w 37"/>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5" y="13"/>
                  </a:moveTo>
                  <a:lnTo>
                    <a:pt x="5" y="14"/>
                  </a:lnTo>
                  <a:lnTo>
                    <a:pt x="30" y="28"/>
                  </a:lnTo>
                  <a:lnTo>
                    <a:pt x="37" y="14"/>
                  </a:lnTo>
                  <a:lnTo>
                    <a:pt x="11" y="0"/>
                  </a:lnTo>
                  <a:lnTo>
                    <a:pt x="11" y="1"/>
                  </a:lnTo>
                  <a:lnTo>
                    <a:pt x="11" y="0"/>
                  </a:lnTo>
                  <a:lnTo>
                    <a:pt x="6" y="0"/>
                  </a:lnTo>
                  <a:lnTo>
                    <a:pt x="1" y="4"/>
                  </a:lnTo>
                  <a:lnTo>
                    <a:pt x="0" y="9"/>
                  </a:lnTo>
                  <a:lnTo>
                    <a:pt x="5" y="14"/>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1" name="Freeform 1622">
              <a:extLst>
                <a:ext uri="{FF2B5EF4-FFF2-40B4-BE49-F238E27FC236}">
                  <a16:creationId xmlns:a16="http://schemas.microsoft.com/office/drawing/2014/main" id="{AF010EDF-AAFB-4C68-B3A3-E24C1F882BB6}"/>
                </a:ext>
              </a:extLst>
            </p:cNvPr>
            <p:cNvSpPr>
              <a:spLocks/>
            </p:cNvSpPr>
            <p:nvPr/>
          </p:nvSpPr>
          <p:spPr bwMode="auto">
            <a:xfrm>
              <a:off x="2922" y="2897"/>
              <a:ext cx="15" cy="13"/>
            </a:xfrm>
            <a:custGeom>
              <a:avLst/>
              <a:gdLst>
                <a:gd name="T0" fmla="*/ 1 w 30"/>
                <a:gd name="T1" fmla="*/ 0 h 27"/>
                <a:gd name="T2" fmla="*/ 1 w 30"/>
                <a:gd name="T3" fmla="*/ 0 h 27"/>
                <a:gd name="T4" fmla="*/ 1 w 30"/>
                <a:gd name="T5" fmla="*/ 0 h 27"/>
                <a:gd name="T6" fmla="*/ 1 w 30"/>
                <a:gd name="T7" fmla="*/ 0 h 27"/>
                <a:gd name="T8" fmla="*/ 1 w 30"/>
                <a:gd name="T9" fmla="*/ 0 h 27"/>
                <a:gd name="T10" fmla="*/ 1 w 30"/>
                <a:gd name="T11" fmla="*/ 0 h 27"/>
                <a:gd name="T12" fmla="*/ 1 w 30"/>
                <a:gd name="T13" fmla="*/ 0 h 27"/>
                <a:gd name="T14" fmla="*/ 1 w 30"/>
                <a:gd name="T15" fmla="*/ 0 h 27"/>
                <a:gd name="T16" fmla="*/ 1 w 30"/>
                <a:gd name="T17" fmla="*/ 0 h 27"/>
                <a:gd name="T18" fmla="*/ 0 w 30"/>
                <a:gd name="T19" fmla="*/ 0 h 27"/>
                <a:gd name="T20" fmla="*/ 1 w 30"/>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27">
                  <a:moveTo>
                    <a:pt x="3" y="13"/>
                  </a:moveTo>
                  <a:lnTo>
                    <a:pt x="3" y="13"/>
                  </a:lnTo>
                  <a:lnTo>
                    <a:pt x="24" y="27"/>
                  </a:lnTo>
                  <a:lnTo>
                    <a:pt x="30" y="15"/>
                  </a:lnTo>
                  <a:lnTo>
                    <a:pt x="10" y="2"/>
                  </a:lnTo>
                  <a:lnTo>
                    <a:pt x="5" y="0"/>
                  </a:lnTo>
                  <a:lnTo>
                    <a:pt x="2" y="4"/>
                  </a:lnTo>
                  <a:lnTo>
                    <a:pt x="0" y="8"/>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2" name="Freeform 1623">
              <a:extLst>
                <a:ext uri="{FF2B5EF4-FFF2-40B4-BE49-F238E27FC236}">
                  <a16:creationId xmlns:a16="http://schemas.microsoft.com/office/drawing/2014/main" id="{B964E9FE-506F-4E68-A118-0415533C0C7E}"/>
                </a:ext>
              </a:extLst>
            </p:cNvPr>
            <p:cNvSpPr>
              <a:spLocks/>
            </p:cNvSpPr>
            <p:nvPr/>
          </p:nvSpPr>
          <p:spPr bwMode="auto">
            <a:xfrm>
              <a:off x="2913" y="2891"/>
              <a:ext cx="14" cy="12"/>
            </a:xfrm>
            <a:custGeom>
              <a:avLst/>
              <a:gdLst>
                <a:gd name="T0" fmla="*/ 1 w 28"/>
                <a:gd name="T1" fmla="*/ 1 h 24"/>
                <a:gd name="T2" fmla="*/ 1 w 28"/>
                <a:gd name="T3" fmla="*/ 1 h 24"/>
                <a:gd name="T4" fmla="*/ 1 w 28"/>
                <a:gd name="T5" fmla="*/ 1 h 24"/>
                <a:gd name="T6" fmla="*/ 1 w 28"/>
                <a:gd name="T7" fmla="*/ 1 h 24"/>
                <a:gd name="T8" fmla="*/ 1 w 28"/>
                <a:gd name="T9" fmla="*/ 1 h 24"/>
                <a:gd name="T10" fmla="*/ 1 w 28"/>
                <a:gd name="T11" fmla="*/ 1 h 24"/>
                <a:gd name="T12" fmla="*/ 1 w 28"/>
                <a:gd name="T13" fmla="*/ 1 h 24"/>
                <a:gd name="T14" fmla="*/ 1 w 28"/>
                <a:gd name="T15" fmla="*/ 0 h 24"/>
                <a:gd name="T16" fmla="*/ 1 w 28"/>
                <a:gd name="T17" fmla="*/ 1 h 24"/>
                <a:gd name="T18" fmla="*/ 0 w 28"/>
                <a:gd name="T19" fmla="*/ 1 h 24"/>
                <a:gd name="T20" fmla="*/ 1 w 28"/>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24">
                  <a:moveTo>
                    <a:pt x="2" y="13"/>
                  </a:moveTo>
                  <a:lnTo>
                    <a:pt x="2" y="13"/>
                  </a:lnTo>
                  <a:lnTo>
                    <a:pt x="21" y="24"/>
                  </a:lnTo>
                  <a:lnTo>
                    <a:pt x="28" y="13"/>
                  </a:lnTo>
                  <a:lnTo>
                    <a:pt x="9" y="1"/>
                  </a:lnTo>
                  <a:lnTo>
                    <a:pt x="5" y="0"/>
                  </a:lnTo>
                  <a:lnTo>
                    <a:pt x="1" y="3"/>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3" name="Freeform 1624">
              <a:extLst>
                <a:ext uri="{FF2B5EF4-FFF2-40B4-BE49-F238E27FC236}">
                  <a16:creationId xmlns:a16="http://schemas.microsoft.com/office/drawing/2014/main" id="{1C20F069-1C9C-486C-BCE6-9EE661470D5D}"/>
                </a:ext>
              </a:extLst>
            </p:cNvPr>
            <p:cNvSpPr>
              <a:spLocks/>
            </p:cNvSpPr>
            <p:nvPr/>
          </p:nvSpPr>
          <p:spPr bwMode="auto">
            <a:xfrm>
              <a:off x="2906" y="2886"/>
              <a:ext cx="12" cy="11"/>
            </a:xfrm>
            <a:custGeom>
              <a:avLst/>
              <a:gdLst>
                <a:gd name="T0" fmla="*/ 1 w 23"/>
                <a:gd name="T1" fmla="*/ 1 h 22"/>
                <a:gd name="T2" fmla="*/ 1 w 23"/>
                <a:gd name="T3" fmla="*/ 1 h 22"/>
                <a:gd name="T4" fmla="*/ 1 w 23"/>
                <a:gd name="T5" fmla="*/ 1 h 22"/>
                <a:gd name="T6" fmla="*/ 1 w 23"/>
                <a:gd name="T7" fmla="*/ 1 h 22"/>
                <a:gd name="T8" fmla="*/ 1 w 23"/>
                <a:gd name="T9" fmla="*/ 1 h 22"/>
                <a:gd name="T10" fmla="*/ 1 w 23"/>
                <a:gd name="T11" fmla="*/ 0 h 22"/>
                <a:gd name="T12" fmla="*/ 1 w 23"/>
                <a:gd name="T13" fmla="*/ 1 h 22"/>
                <a:gd name="T14" fmla="*/ 1 w 23"/>
                <a:gd name="T15" fmla="*/ 0 h 22"/>
                <a:gd name="T16" fmla="*/ 1 w 23"/>
                <a:gd name="T17" fmla="*/ 1 h 22"/>
                <a:gd name="T18" fmla="*/ 0 w 23"/>
                <a:gd name="T19" fmla="*/ 1 h 22"/>
                <a:gd name="T20" fmla="*/ 1 w 23"/>
                <a:gd name="T21" fmla="*/ 1 h 22"/>
                <a:gd name="T22" fmla="*/ 1 w 23"/>
                <a:gd name="T23" fmla="*/ 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2">
                  <a:moveTo>
                    <a:pt x="3" y="13"/>
                  </a:moveTo>
                  <a:lnTo>
                    <a:pt x="3" y="12"/>
                  </a:lnTo>
                  <a:lnTo>
                    <a:pt x="16" y="22"/>
                  </a:lnTo>
                  <a:lnTo>
                    <a:pt x="23" y="10"/>
                  </a:lnTo>
                  <a:lnTo>
                    <a:pt x="9" y="1"/>
                  </a:lnTo>
                  <a:lnTo>
                    <a:pt x="9" y="0"/>
                  </a:lnTo>
                  <a:lnTo>
                    <a:pt x="9" y="1"/>
                  </a:lnTo>
                  <a:lnTo>
                    <a:pt x="5" y="0"/>
                  </a:lnTo>
                  <a:lnTo>
                    <a:pt x="1" y="3"/>
                  </a:lnTo>
                  <a:lnTo>
                    <a:pt x="0" y="8"/>
                  </a:lnTo>
                  <a:lnTo>
                    <a:pt x="3" y="12"/>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4" name="Freeform 1625">
              <a:extLst>
                <a:ext uri="{FF2B5EF4-FFF2-40B4-BE49-F238E27FC236}">
                  <a16:creationId xmlns:a16="http://schemas.microsoft.com/office/drawing/2014/main" id="{F881209B-0AFF-4A98-BE12-13C5769CF281}"/>
                </a:ext>
              </a:extLst>
            </p:cNvPr>
            <p:cNvSpPr>
              <a:spLocks/>
            </p:cNvSpPr>
            <p:nvPr/>
          </p:nvSpPr>
          <p:spPr bwMode="auto">
            <a:xfrm>
              <a:off x="2900" y="2884"/>
              <a:ext cx="11" cy="9"/>
            </a:xfrm>
            <a:custGeom>
              <a:avLst/>
              <a:gdLst>
                <a:gd name="T0" fmla="*/ 1 w 20"/>
                <a:gd name="T1" fmla="*/ 1 h 18"/>
                <a:gd name="T2" fmla="*/ 1 w 20"/>
                <a:gd name="T3" fmla="*/ 1 h 18"/>
                <a:gd name="T4" fmla="*/ 1 w 20"/>
                <a:gd name="T5" fmla="*/ 1 h 18"/>
                <a:gd name="T6" fmla="*/ 1 w 20"/>
                <a:gd name="T7" fmla="*/ 1 h 18"/>
                <a:gd name="T8" fmla="*/ 1 w 20"/>
                <a:gd name="T9" fmla="*/ 0 h 18"/>
                <a:gd name="T10" fmla="*/ 1 w 20"/>
                <a:gd name="T11" fmla="*/ 0 h 18"/>
                <a:gd name="T12" fmla="*/ 1 w 20"/>
                <a:gd name="T13" fmla="*/ 0 h 18"/>
                <a:gd name="T14" fmla="*/ 1 w 20"/>
                <a:gd name="T15" fmla="*/ 0 h 18"/>
                <a:gd name="T16" fmla="*/ 1 w 20"/>
                <a:gd name="T17" fmla="*/ 1 h 18"/>
                <a:gd name="T18" fmla="*/ 0 w 20"/>
                <a:gd name="T19" fmla="*/ 1 h 18"/>
                <a:gd name="T20" fmla="*/ 1 w 20"/>
                <a:gd name="T21" fmla="*/ 1 h 18"/>
                <a:gd name="T22" fmla="*/ 1 w 20"/>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18">
                  <a:moveTo>
                    <a:pt x="7" y="14"/>
                  </a:moveTo>
                  <a:lnTo>
                    <a:pt x="4" y="14"/>
                  </a:lnTo>
                  <a:lnTo>
                    <a:pt x="14" y="18"/>
                  </a:lnTo>
                  <a:lnTo>
                    <a:pt x="20" y="5"/>
                  </a:lnTo>
                  <a:lnTo>
                    <a:pt x="11" y="0"/>
                  </a:lnTo>
                  <a:lnTo>
                    <a:pt x="9" y="0"/>
                  </a:lnTo>
                  <a:lnTo>
                    <a:pt x="11" y="0"/>
                  </a:lnTo>
                  <a:lnTo>
                    <a:pt x="5" y="0"/>
                  </a:lnTo>
                  <a:lnTo>
                    <a:pt x="1" y="4"/>
                  </a:lnTo>
                  <a:lnTo>
                    <a:pt x="0" y="9"/>
                  </a:lnTo>
                  <a:lnTo>
                    <a:pt x="4" y="14"/>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5" name="Freeform 1626">
              <a:extLst>
                <a:ext uri="{FF2B5EF4-FFF2-40B4-BE49-F238E27FC236}">
                  <a16:creationId xmlns:a16="http://schemas.microsoft.com/office/drawing/2014/main" id="{AA9436FF-F5D1-48D0-B775-6FB299D40021}"/>
                </a:ext>
              </a:extLst>
            </p:cNvPr>
            <p:cNvSpPr>
              <a:spLocks/>
            </p:cNvSpPr>
            <p:nvPr/>
          </p:nvSpPr>
          <p:spPr bwMode="auto">
            <a:xfrm>
              <a:off x="2894" y="2882"/>
              <a:ext cx="11" cy="9"/>
            </a:xfrm>
            <a:custGeom>
              <a:avLst/>
              <a:gdLst>
                <a:gd name="T0" fmla="*/ 1 w 22"/>
                <a:gd name="T1" fmla="*/ 1 h 17"/>
                <a:gd name="T2" fmla="*/ 1 w 22"/>
                <a:gd name="T3" fmla="*/ 1 h 17"/>
                <a:gd name="T4" fmla="*/ 1 w 22"/>
                <a:gd name="T5" fmla="*/ 1 h 17"/>
                <a:gd name="T6" fmla="*/ 1 w 22"/>
                <a:gd name="T7" fmla="*/ 1 h 17"/>
                <a:gd name="T8" fmla="*/ 1 w 22"/>
                <a:gd name="T9" fmla="*/ 1 h 17"/>
                <a:gd name="T10" fmla="*/ 1 w 22"/>
                <a:gd name="T11" fmla="*/ 0 h 17"/>
                <a:gd name="T12" fmla="*/ 1 w 22"/>
                <a:gd name="T13" fmla="*/ 1 h 17"/>
                <a:gd name="T14" fmla="*/ 1 w 22"/>
                <a:gd name="T15" fmla="*/ 1 h 17"/>
                <a:gd name="T16" fmla="*/ 0 w 22"/>
                <a:gd name="T17" fmla="*/ 1 h 17"/>
                <a:gd name="T18" fmla="*/ 1 w 22"/>
                <a:gd name="T19" fmla="*/ 1 h 17"/>
                <a:gd name="T20" fmla="*/ 1 w 22"/>
                <a:gd name="T21" fmla="*/ 1 h 17"/>
                <a:gd name="T22" fmla="*/ 1 w 22"/>
                <a:gd name="T23" fmla="*/ 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7">
                  <a:moveTo>
                    <a:pt x="7" y="16"/>
                  </a:moveTo>
                  <a:lnTo>
                    <a:pt x="6" y="15"/>
                  </a:lnTo>
                  <a:lnTo>
                    <a:pt x="20" y="17"/>
                  </a:lnTo>
                  <a:lnTo>
                    <a:pt x="22" y="3"/>
                  </a:lnTo>
                  <a:lnTo>
                    <a:pt x="8" y="1"/>
                  </a:lnTo>
                  <a:lnTo>
                    <a:pt x="7" y="0"/>
                  </a:lnTo>
                  <a:lnTo>
                    <a:pt x="8" y="1"/>
                  </a:lnTo>
                  <a:lnTo>
                    <a:pt x="2" y="2"/>
                  </a:lnTo>
                  <a:lnTo>
                    <a:pt x="0" y="7"/>
                  </a:lnTo>
                  <a:lnTo>
                    <a:pt x="1" y="12"/>
                  </a:lnTo>
                  <a:lnTo>
                    <a:pt x="6" y="15"/>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6" name="Freeform 1627">
              <a:extLst>
                <a:ext uri="{FF2B5EF4-FFF2-40B4-BE49-F238E27FC236}">
                  <a16:creationId xmlns:a16="http://schemas.microsoft.com/office/drawing/2014/main" id="{3C41C0AC-EF53-4157-9EBB-57CD3112E9B5}"/>
                </a:ext>
              </a:extLst>
            </p:cNvPr>
            <p:cNvSpPr>
              <a:spLocks/>
            </p:cNvSpPr>
            <p:nvPr/>
          </p:nvSpPr>
          <p:spPr bwMode="auto">
            <a:xfrm>
              <a:off x="2887" y="2882"/>
              <a:ext cx="10" cy="8"/>
            </a:xfrm>
            <a:custGeom>
              <a:avLst/>
              <a:gdLst>
                <a:gd name="T0" fmla="*/ 0 w 22"/>
                <a:gd name="T1" fmla="*/ 1 h 16"/>
                <a:gd name="T2" fmla="*/ 0 w 22"/>
                <a:gd name="T3" fmla="*/ 1 h 16"/>
                <a:gd name="T4" fmla="*/ 0 w 22"/>
                <a:gd name="T5" fmla="*/ 1 h 16"/>
                <a:gd name="T6" fmla="*/ 0 w 22"/>
                <a:gd name="T7" fmla="*/ 0 h 16"/>
                <a:gd name="T8" fmla="*/ 0 w 22"/>
                <a:gd name="T9" fmla="*/ 0 h 16"/>
                <a:gd name="T10" fmla="*/ 0 w 22"/>
                <a:gd name="T11" fmla="*/ 1 h 16"/>
                <a:gd name="T12" fmla="*/ 0 w 22"/>
                <a:gd name="T13" fmla="*/ 0 h 16"/>
                <a:gd name="T14" fmla="*/ 0 w 22"/>
                <a:gd name="T15" fmla="*/ 1 h 16"/>
                <a:gd name="T16" fmla="*/ 0 w 22"/>
                <a:gd name="T17" fmla="*/ 1 h 16"/>
                <a:gd name="T18" fmla="*/ 0 w 22"/>
                <a:gd name="T19" fmla="*/ 1 h 16"/>
                <a:gd name="T20" fmla="*/ 0 w 22"/>
                <a:gd name="T21" fmla="*/ 1 h 16"/>
                <a:gd name="T22" fmla="*/ 0 w 22"/>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6">
                  <a:moveTo>
                    <a:pt x="9" y="15"/>
                  </a:moveTo>
                  <a:lnTo>
                    <a:pt x="8" y="16"/>
                  </a:lnTo>
                  <a:lnTo>
                    <a:pt x="22" y="16"/>
                  </a:lnTo>
                  <a:lnTo>
                    <a:pt x="22" y="0"/>
                  </a:lnTo>
                  <a:lnTo>
                    <a:pt x="8" y="0"/>
                  </a:lnTo>
                  <a:lnTo>
                    <a:pt x="7" y="1"/>
                  </a:lnTo>
                  <a:lnTo>
                    <a:pt x="8" y="0"/>
                  </a:lnTo>
                  <a:lnTo>
                    <a:pt x="2" y="2"/>
                  </a:lnTo>
                  <a:lnTo>
                    <a:pt x="0" y="8"/>
                  </a:lnTo>
                  <a:lnTo>
                    <a:pt x="2" y="13"/>
                  </a:lnTo>
                  <a:lnTo>
                    <a:pt x="8" y="16"/>
                  </a:lnTo>
                  <a:lnTo>
                    <a:pt x="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7" name="Freeform 1628">
              <a:extLst>
                <a:ext uri="{FF2B5EF4-FFF2-40B4-BE49-F238E27FC236}">
                  <a16:creationId xmlns:a16="http://schemas.microsoft.com/office/drawing/2014/main" id="{92AAB70C-061E-48A9-8B70-B0E92CE355B9}"/>
                </a:ext>
              </a:extLst>
            </p:cNvPr>
            <p:cNvSpPr>
              <a:spLocks/>
            </p:cNvSpPr>
            <p:nvPr/>
          </p:nvSpPr>
          <p:spPr bwMode="auto">
            <a:xfrm>
              <a:off x="2880" y="2883"/>
              <a:ext cx="11" cy="8"/>
            </a:xfrm>
            <a:custGeom>
              <a:avLst/>
              <a:gdLst>
                <a:gd name="T0" fmla="*/ 1 w 22"/>
                <a:gd name="T1" fmla="*/ 1 h 16"/>
                <a:gd name="T2" fmla="*/ 1 w 22"/>
                <a:gd name="T3" fmla="*/ 1 h 16"/>
                <a:gd name="T4" fmla="*/ 1 w 22"/>
                <a:gd name="T5" fmla="*/ 1 h 16"/>
                <a:gd name="T6" fmla="*/ 1 w 22"/>
                <a:gd name="T7" fmla="*/ 0 h 16"/>
                <a:gd name="T8" fmla="*/ 1 w 22"/>
                <a:gd name="T9" fmla="*/ 1 h 16"/>
                <a:gd name="T10" fmla="*/ 1 w 22"/>
                <a:gd name="T11" fmla="*/ 1 h 16"/>
                <a:gd name="T12" fmla="*/ 1 w 22"/>
                <a:gd name="T13" fmla="*/ 1 h 16"/>
                <a:gd name="T14" fmla="*/ 1 w 22"/>
                <a:gd name="T15" fmla="*/ 1 h 16"/>
                <a:gd name="T16" fmla="*/ 0 w 22"/>
                <a:gd name="T17" fmla="*/ 1 h 16"/>
                <a:gd name="T18" fmla="*/ 1 w 22"/>
                <a:gd name="T19" fmla="*/ 1 h 16"/>
                <a:gd name="T20" fmla="*/ 1 w 22"/>
                <a:gd name="T21" fmla="*/ 1 h 16"/>
                <a:gd name="T22" fmla="*/ 1 w 22"/>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6">
                  <a:moveTo>
                    <a:pt x="10" y="16"/>
                  </a:moveTo>
                  <a:lnTo>
                    <a:pt x="8" y="16"/>
                  </a:lnTo>
                  <a:lnTo>
                    <a:pt x="22" y="14"/>
                  </a:lnTo>
                  <a:lnTo>
                    <a:pt x="20" y="0"/>
                  </a:lnTo>
                  <a:lnTo>
                    <a:pt x="6" y="2"/>
                  </a:lnTo>
                  <a:lnTo>
                    <a:pt x="5" y="2"/>
                  </a:lnTo>
                  <a:lnTo>
                    <a:pt x="6" y="2"/>
                  </a:lnTo>
                  <a:lnTo>
                    <a:pt x="2" y="4"/>
                  </a:lnTo>
                  <a:lnTo>
                    <a:pt x="0" y="10"/>
                  </a:lnTo>
                  <a:lnTo>
                    <a:pt x="3" y="15"/>
                  </a:lnTo>
                  <a:lnTo>
                    <a:pt x="8" y="16"/>
                  </a:lnTo>
                  <a:lnTo>
                    <a:pt x="1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8" name="Freeform 1629">
              <a:extLst>
                <a:ext uri="{FF2B5EF4-FFF2-40B4-BE49-F238E27FC236}">
                  <a16:creationId xmlns:a16="http://schemas.microsoft.com/office/drawing/2014/main" id="{4CDEC6F9-035E-4961-9FE0-FC62003DE995}"/>
                </a:ext>
              </a:extLst>
            </p:cNvPr>
            <p:cNvSpPr>
              <a:spLocks/>
            </p:cNvSpPr>
            <p:nvPr/>
          </p:nvSpPr>
          <p:spPr bwMode="auto">
            <a:xfrm>
              <a:off x="2873" y="2884"/>
              <a:ext cx="12" cy="9"/>
            </a:xfrm>
            <a:custGeom>
              <a:avLst/>
              <a:gdLst>
                <a:gd name="T0" fmla="*/ 1 w 23"/>
                <a:gd name="T1" fmla="*/ 1 h 18"/>
                <a:gd name="T2" fmla="*/ 1 w 23"/>
                <a:gd name="T3" fmla="*/ 1 h 18"/>
                <a:gd name="T4" fmla="*/ 1 w 23"/>
                <a:gd name="T5" fmla="*/ 1 h 18"/>
                <a:gd name="T6" fmla="*/ 1 w 23"/>
                <a:gd name="T7" fmla="*/ 0 h 18"/>
                <a:gd name="T8" fmla="*/ 1 w 23"/>
                <a:gd name="T9" fmla="*/ 1 h 18"/>
                <a:gd name="T10" fmla="*/ 1 w 23"/>
                <a:gd name="T11" fmla="*/ 1 h 18"/>
                <a:gd name="T12" fmla="*/ 1 w 23"/>
                <a:gd name="T13" fmla="*/ 1 h 18"/>
                <a:gd name="T14" fmla="*/ 0 w 23"/>
                <a:gd name="T15" fmla="*/ 1 h 18"/>
                <a:gd name="T16" fmla="*/ 0 w 23"/>
                <a:gd name="T17" fmla="*/ 1 h 18"/>
                <a:gd name="T18" fmla="*/ 1 w 23"/>
                <a:gd name="T19" fmla="*/ 1 h 18"/>
                <a:gd name="T20" fmla="*/ 1 w 23"/>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18">
                  <a:moveTo>
                    <a:pt x="9" y="18"/>
                  </a:moveTo>
                  <a:lnTo>
                    <a:pt x="9" y="18"/>
                  </a:lnTo>
                  <a:lnTo>
                    <a:pt x="23" y="14"/>
                  </a:lnTo>
                  <a:lnTo>
                    <a:pt x="18" y="0"/>
                  </a:lnTo>
                  <a:lnTo>
                    <a:pt x="4" y="5"/>
                  </a:lnTo>
                  <a:lnTo>
                    <a:pt x="0" y="8"/>
                  </a:lnTo>
                  <a:lnTo>
                    <a:pt x="0" y="13"/>
                  </a:lnTo>
                  <a:lnTo>
                    <a:pt x="3" y="17"/>
                  </a:lnTo>
                  <a:lnTo>
                    <a:pt x="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9" name="Freeform 1630">
              <a:extLst>
                <a:ext uri="{FF2B5EF4-FFF2-40B4-BE49-F238E27FC236}">
                  <a16:creationId xmlns:a16="http://schemas.microsoft.com/office/drawing/2014/main" id="{44FDD87A-B991-47B1-BCE1-3EB4D213C95E}"/>
                </a:ext>
              </a:extLst>
            </p:cNvPr>
            <p:cNvSpPr>
              <a:spLocks/>
            </p:cNvSpPr>
            <p:nvPr/>
          </p:nvSpPr>
          <p:spPr bwMode="auto">
            <a:xfrm>
              <a:off x="2868" y="2886"/>
              <a:ext cx="10" cy="10"/>
            </a:xfrm>
            <a:custGeom>
              <a:avLst/>
              <a:gdLst>
                <a:gd name="T0" fmla="*/ 0 w 21"/>
                <a:gd name="T1" fmla="*/ 1 h 18"/>
                <a:gd name="T2" fmla="*/ 0 w 21"/>
                <a:gd name="T3" fmla="*/ 1 h 18"/>
                <a:gd name="T4" fmla="*/ 0 w 21"/>
                <a:gd name="T5" fmla="*/ 1 h 18"/>
                <a:gd name="T6" fmla="*/ 0 w 21"/>
                <a:gd name="T7" fmla="*/ 0 h 18"/>
                <a:gd name="T8" fmla="*/ 0 w 21"/>
                <a:gd name="T9" fmla="*/ 1 h 18"/>
                <a:gd name="T10" fmla="*/ 0 w 21"/>
                <a:gd name="T11" fmla="*/ 1 h 18"/>
                <a:gd name="T12" fmla="*/ 0 w 21"/>
                <a:gd name="T13" fmla="*/ 1 h 18"/>
                <a:gd name="T14" fmla="*/ 0 w 21"/>
                <a:gd name="T15" fmla="*/ 1 h 18"/>
                <a:gd name="T16" fmla="*/ 0 w 21"/>
                <a:gd name="T17" fmla="*/ 1 h 18"/>
                <a:gd name="T18" fmla="*/ 0 w 21"/>
                <a:gd name="T19" fmla="*/ 1 h 18"/>
                <a:gd name="T20" fmla="*/ 0 w 21"/>
                <a:gd name="T21" fmla="*/ 1 h 18"/>
                <a:gd name="T22" fmla="*/ 0 w 21"/>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18">
                  <a:moveTo>
                    <a:pt x="10" y="17"/>
                  </a:moveTo>
                  <a:lnTo>
                    <a:pt x="9" y="18"/>
                  </a:lnTo>
                  <a:lnTo>
                    <a:pt x="21" y="13"/>
                  </a:lnTo>
                  <a:lnTo>
                    <a:pt x="16" y="0"/>
                  </a:lnTo>
                  <a:lnTo>
                    <a:pt x="5" y="4"/>
                  </a:lnTo>
                  <a:lnTo>
                    <a:pt x="3" y="5"/>
                  </a:lnTo>
                  <a:lnTo>
                    <a:pt x="5" y="4"/>
                  </a:lnTo>
                  <a:lnTo>
                    <a:pt x="0" y="8"/>
                  </a:lnTo>
                  <a:lnTo>
                    <a:pt x="0" y="12"/>
                  </a:lnTo>
                  <a:lnTo>
                    <a:pt x="3" y="17"/>
                  </a:lnTo>
                  <a:lnTo>
                    <a:pt x="9" y="18"/>
                  </a:lnTo>
                  <a:lnTo>
                    <a:pt x="1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0" name="Freeform 1631">
              <a:extLst>
                <a:ext uri="{FF2B5EF4-FFF2-40B4-BE49-F238E27FC236}">
                  <a16:creationId xmlns:a16="http://schemas.microsoft.com/office/drawing/2014/main" id="{50BBDCF6-58BF-4E09-B8C4-6F7F398AF410}"/>
                </a:ext>
              </a:extLst>
            </p:cNvPr>
            <p:cNvSpPr>
              <a:spLocks/>
            </p:cNvSpPr>
            <p:nvPr/>
          </p:nvSpPr>
          <p:spPr bwMode="auto">
            <a:xfrm>
              <a:off x="2862" y="2889"/>
              <a:ext cx="11" cy="10"/>
            </a:xfrm>
            <a:custGeom>
              <a:avLst/>
              <a:gdLst>
                <a:gd name="T0" fmla="*/ 1 w 20"/>
                <a:gd name="T1" fmla="*/ 1 h 20"/>
                <a:gd name="T2" fmla="*/ 1 w 20"/>
                <a:gd name="T3" fmla="*/ 1 h 20"/>
                <a:gd name="T4" fmla="*/ 1 w 20"/>
                <a:gd name="T5" fmla="*/ 1 h 20"/>
                <a:gd name="T6" fmla="*/ 1 w 20"/>
                <a:gd name="T7" fmla="*/ 0 h 20"/>
                <a:gd name="T8" fmla="*/ 1 w 20"/>
                <a:gd name="T9" fmla="*/ 1 h 20"/>
                <a:gd name="T10" fmla="*/ 0 w 20"/>
                <a:gd name="T11" fmla="*/ 1 h 20"/>
                <a:gd name="T12" fmla="*/ 1 w 20"/>
                <a:gd name="T13" fmla="*/ 1 h 20"/>
                <a:gd name="T14" fmla="*/ 0 w 20"/>
                <a:gd name="T15" fmla="*/ 1 h 20"/>
                <a:gd name="T16" fmla="*/ 1 w 20"/>
                <a:gd name="T17" fmla="*/ 1 h 20"/>
                <a:gd name="T18" fmla="*/ 1 w 20"/>
                <a:gd name="T19" fmla="*/ 1 h 20"/>
                <a:gd name="T20" fmla="*/ 1 w 20"/>
                <a:gd name="T21" fmla="*/ 1 h 20"/>
                <a:gd name="T22" fmla="*/ 1 w 20"/>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20">
                  <a:moveTo>
                    <a:pt x="11" y="18"/>
                  </a:moveTo>
                  <a:lnTo>
                    <a:pt x="9" y="19"/>
                  </a:lnTo>
                  <a:lnTo>
                    <a:pt x="20" y="12"/>
                  </a:lnTo>
                  <a:lnTo>
                    <a:pt x="13" y="0"/>
                  </a:lnTo>
                  <a:lnTo>
                    <a:pt x="2" y="7"/>
                  </a:lnTo>
                  <a:lnTo>
                    <a:pt x="0" y="8"/>
                  </a:lnTo>
                  <a:lnTo>
                    <a:pt x="2" y="7"/>
                  </a:lnTo>
                  <a:lnTo>
                    <a:pt x="0" y="12"/>
                  </a:lnTo>
                  <a:lnTo>
                    <a:pt x="1" y="17"/>
                  </a:lnTo>
                  <a:lnTo>
                    <a:pt x="4" y="20"/>
                  </a:lnTo>
                  <a:lnTo>
                    <a:pt x="9" y="19"/>
                  </a:lnTo>
                  <a:lnTo>
                    <a:pt x="1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1" name="Freeform 1632">
              <a:extLst>
                <a:ext uri="{FF2B5EF4-FFF2-40B4-BE49-F238E27FC236}">
                  <a16:creationId xmlns:a16="http://schemas.microsoft.com/office/drawing/2014/main" id="{D9FE043D-AC8B-4990-9DF8-10AF1108D17C}"/>
                </a:ext>
              </a:extLst>
            </p:cNvPr>
            <p:cNvSpPr>
              <a:spLocks/>
            </p:cNvSpPr>
            <p:nvPr/>
          </p:nvSpPr>
          <p:spPr bwMode="auto">
            <a:xfrm>
              <a:off x="2857" y="2893"/>
              <a:ext cx="11" cy="12"/>
            </a:xfrm>
            <a:custGeom>
              <a:avLst/>
              <a:gdLst>
                <a:gd name="T0" fmla="*/ 1 w 22"/>
                <a:gd name="T1" fmla="*/ 1 h 24"/>
                <a:gd name="T2" fmla="*/ 1 w 22"/>
                <a:gd name="T3" fmla="*/ 1 h 24"/>
                <a:gd name="T4" fmla="*/ 1 w 22"/>
                <a:gd name="T5" fmla="*/ 1 h 24"/>
                <a:gd name="T6" fmla="*/ 1 w 22"/>
                <a:gd name="T7" fmla="*/ 0 h 24"/>
                <a:gd name="T8" fmla="*/ 1 w 22"/>
                <a:gd name="T9" fmla="*/ 1 h 24"/>
                <a:gd name="T10" fmla="*/ 1 w 22"/>
                <a:gd name="T11" fmla="*/ 1 h 24"/>
                <a:gd name="T12" fmla="*/ 1 w 22"/>
                <a:gd name="T13" fmla="*/ 1 h 24"/>
                <a:gd name="T14" fmla="*/ 0 w 22"/>
                <a:gd name="T15" fmla="*/ 1 h 24"/>
                <a:gd name="T16" fmla="*/ 1 w 22"/>
                <a:gd name="T17" fmla="*/ 1 h 24"/>
                <a:gd name="T18" fmla="*/ 1 w 22"/>
                <a:gd name="T19" fmla="*/ 1 h 24"/>
                <a:gd name="T20" fmla="*/ 1 w 22"/>
                <a:gd name="T21" fmla="*/ 1 h 24"/>
                <a:gd name="T22" fmla="*/ 1 w 22"/>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24">
                  <a:moveTo>
                    <a:pt x="13" y="20"/>
                  </a:moveTo>
                  <a:lnTo>
                    <a:pt x="13" y="21"/>
                  </a:lnTo>
                  <a:lnTo>
                    <a:pt x="22" y="10"/>
                  </a:lnTo>
                  <a:lnTo>
                    <a:pt x="11" y="0"/>
                  </a:lnTo>
                  <a:lnTo>
                    <a:pt x="1" y="12"/>
                  </a:lnTo>
                  <a:lnTo>
                    <a:pt x="1" y="13"/>
                  </a:lnTo>
                  <a:lnTo>
                    <a:pt x="1" y="12"/>
                  </a:lnTo>
                  <a:lnTo>
                    <a:pt x="0" y="18"/>
                  </a:lnTo>
                  <a:lnTo>
                    <a:pt x="3" y="21"/>
                  </a:lnTo>
                  <a:lnTo>
                    <a:pt x="8" y="24"/>
                  </a:lnTo>
                  <a:lnTo>
                    <a:pt x="13" y="21"/>
                  </a:lnTo>
                  <a:lnTo>
                    <a:pt x="1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2" name="Freeform 1633">
              <a:extLst>
                <a:ext uri="{FF2B5EF4-FFF2-40B4-BE49-F238E27FC236}">
                  <a16:creationId xmlns:a16="http://schemas.microsoft.com/office/drawing/2014/main" id="{C545AD8D-84C8-4026-925A-EDFA0EFE0BE9}"/>
                </a:ext>
              </a:extLst>
            </p:cNvPr>
            <p:cNvSpPr>
              <a:spLocks/>
            </p:cNvSpPr>
            <p:nvPr/>
          </p:nvSpPr>
          <p:spPr bwMode="auto">
            <a:xfrm>
              <a:off x="2849" y="2900"/>
              <a:ext cx="14" cy="17"/>
            </a:xfrm>
            <a:custGeom>
              <a:avLst/>
              <a:gdLst>
                <a:gd name="T0" fmla="*/ 0 w 29"/>
                <a:gd name="T1" fmla="*/ 0 h 35"/>
                <a:gd name="T2" fmla="*/ 0 w 29"/>
                <a:gd name="T3" fmla="*/ 0 h 35"/>
                <a:gd name="T4" fmla="*/ 0 w 29"/>
                <a:gd name="T5" fmla="*/ 0 h 35"/>
                <a:gd name="T6" fmla="*/ 0 w 29"/>
                <a:gd name="T7" fmla="*/ 0 h 35"/>
                <a:gd name="T8" fmla="*/ 0 w 29"/>
                <a:gd name="T9" fmla="*/ 0 h 35"/>
                <a:gd name="T10" fmla="*/ 0 w 29"/>
                <a:gd name="T11" fmla="*/ 0 h 35"/>
                <a:gd name="T12" fmla="*/ 0 w 29"/>
                <a:gd name="T13" fmla="*/ 0 h 35"/>
                <a:gd name="T14" fmla="*/ 0 w 29"/>
                <a:gd name="T15" fmla="*/ 0 h 35"/>
                <a:gd name="T16" fmla="*/ 0 w 29"/>
                <a:gd name="T17" fmla="*/ 0 h 35"/>
                <a:gd name="T18" fmla="*/ 0 w 29"/>
                <a:gd name="T19" fmla="*/ 0 h 35"/>
                <a:gd name="T20" fmla="*/ 0 w 29"/>
                <a:gd name="T21" fmla="*/ 0 h 35"/>
                <a:gd name="T22" fmla="*/ 0 w 29"/>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5">
                  <a:moveTo>
                    <a:pt x="14" y="32"/>
                  </a:moveTo>
                  <a:lnTo>
                    <a:pt x="13" y="32"/>
                  </a:lnTo>
                  <a:lnTo>
                    <a:pt x="29" y="7"/>
                  </a:lnTo>
                  <a:lnTo>
                    <a:pt x="17" y="0"/>
                  </a:lnTo>
                  <a:lnTo>
                    <a:pt x="1" y="26"/>
                  </a:lnTo>
                  <a:lnTo>
                    <a:pt x="0" y="26"/>
                  </a:lnTo>
                  <a:lnTo>
                    <a:pt x="1" y="26"/>
                  </a:lnTo>
                  <a:lnTo>
                    <a:pt x="0" y="30"/>
                  </a:lnTo>
                  <a:lnTo>
                    <a:pt x="4" y="34"/>
                  </a:lnTo>
                  <a:lnTo>
                    <a:pt x="8" y="35"/>
                  </a:lnTo>
                  <a:lnTo>
                    <a:pt x="13" y="32"/>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3" name="Freeform 1634">
              <a:extLst>
                <a:ext uri="{FF2B5EF4-FFF2-40B4-BE49-F238E27FC236}">
                  <a16:creationId xmlns:a16="http://schemas.microsoft.com/office/drawing/2014/main" id="{2A2C8F3C-4B47-4F64-A5D3-5536D2F5326F}"/>
                </a:ext>
              </a:extLst>
            </p:cNvPr>
            <p:cNvSpPr>
              <a:spLocks/>
            </p:cNvSpPr>
            <p:nvPr/>
          </p:nvSpPr>
          <p:spPr bwMode="auto">
            <a:xfrm>
              <a:off x="2842" y="2912"/>
              <a:ext cx="14" cy="20"/>
            </a:xfrm>
            <a:custGeom>
              <a:avLst/>
              <a:gdLst>
                <a:gd name="T0" fmla="*/ 1 w 28"/>
                <a:gd name="T1" fmla="*/ 1 h 39"/>
                <a:gd name="T2" fmla="*/ 1 w 28"/>
                <a:gd name="T3" fmla="*/ 1 h 39"/>
                <a:gd name="T4" fmla="*/ 1 w 28"/>
                <a:gd name="T5" fmla="*/ 1 h 39"/>
                <a:gd name="T6" fmla="*/ 1 w 28"/>
                <a:gd name="T7" fmla="*/ 0 h 39"/>
                <a:gd name="T8" fmla="*/ 0 w 28"/>
                <a:gd name="T9" fmla="*/ 1 h 39"/>
                <a:gd name="T10" fmla="*/ 1 w 28"/>
                <a:gd name="T11" fmla="*/ 1 h 39"/>
                <a:gd name="T12" fmla="*/ 0 w 28"/>
                <a:gd name="T13" fmla="*/ 1 h 39"/>
                <a:gd name="T14" fmla="*/ 0 w 28"/>
                <a:gd name="T15" fmla="*/ 1 h 39"/>
                <a:gd name="T16" fmla="*/ 1 w 28"/>
                <a:gd name="T17" fmla="*/ 1 h 39"/>
                <a:gd name="T18" fmla="*/ 1 w 28"/>
                <a:gd name="T19" fmla="*/ 1 h 39"/>
                <a:gd name="T20" fmla="*/ 1 w 28"/>
                <a:gd name="T21" fmla="*/ 1 h 39"/>
                <a:gd name="T22" fmla="*/ 1 w 28"/>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39">
                  <a:moveTo>
                    <a:pt x="13" y="34"/>
                  </a:moveTo>
                  <a:lnTo>
                    <a:pt x="14" y="34"/>
                  </a:lnTo>
                  <a:lnTo>
                    <a:pt x="28" y="6"/>
                  </a:lnTo>
                  <a:lnTo>
                    <a:pt x="14" y="0"/>
                  </a:lnTo>
                  <a:lnTo>
                    <a:pt x="0" y="27"/>
                  </a:lnTo>
                  <a:lnTo>
                    <a:pt x="1" y="27"/>
                  </a:lnTo>
                  <a:lnTo>
                    <a:pt x="0" y="27"/>
                  </a:lnTo>
                  <a:lnTo>
                    <a:pt x="0" y="33"/>
                  </a:lnTo>
                  <a:lnTo>
                    <a:pt x="4" y="38"/>
                  </a:lnTo>
                  <a:lnTo>
                    <a:pt x="10" y="39"/>
                  </a:lnTo>
                  <a:lnTo>
                    <a:pt x="14" y="34"/>
                  </a:lnTo>
                  <a:lnTo>
                    <a:pt x="1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4" name="Freeform 1635">
              <a:extLst>
                <a:ext uri="{FF2B5EF4-FFF2-40B4-BE49-F238E27FC236}">
                  <a16:creationId xmlns:a16="http://schemas.microsoft.com/office/drawing/2014/main" id="{0C6D4C57-5F70-4900-BFE3-3612592B9814}"/>
                </a:ext>
              </a:extLst>
            </p:cNvPr>
            <p:cNvSpPr>
              <a:spLocks/>
            </p:cNvSpPr>
            <p:nvPr/>
          </p:nvSpPr>
          <p:spPr bwMode="auto">
            <a:xfrm>
              <a:off x="2834" y="2926"/>
              <a:ext cx="15" cy="17"/>
            </a:xfrm>
            <a:custGeom>
              <a:avLst/>
              <a:gdLst>
                <a:gd name="T0" fmla="*/ 1 w 29"/>
                <a:gd name="T1" fmla="*/ 0 h 35"/>
                <a:gd name="T2" fmla="*/ 1 w 29"/>
                <a:gd name="T3" fmla="*/ 0 h 35"/>
                <a:gd name="T4" fmla="*/ 1 w 29"/>
                <a:gd name="T5" fmla="*/ 0 h 35"/>
                <a:gd name="T6" fmla="*/ 1 w 29"/>
                <a:gd name="T7" fmla="*/ 0 h 35"/>
                <a:gd name="T8" fmla="*/ 1 w 29"/>
                <a:gd name="T9" fmla="*/ 0 h 35"/>
                <a:gd name="T10" fmla="*/ 0 w 29"/>
                <a:gd name="T11" fmla="*/ 0 h 35"/>
                <a:gd name="T12" fmla="*/ 1 w 29"/>
                <a:gd name="T13" fmla="*/ 0 h 35"/>
                <a:gd name="T14" fmla="*/ 0 w 29"/>
                <a:gd name="T15" fmla="*/ 0 h 35"/>
                <a:gd name="T16" fmla="*/ 1 w 29"/>
                <a:gd name="T17" fmla="*/ 0 h 35"/>
                <a:gd name="T18" fmla="*/ 1 w 29"/>
                <a:gd name="T19" fmla="*/ 0 h 35"/>
                <a:gd name="T20" fmla="*/ 1 w 29"/>
                <a:gd name="T21" fmla="*/ 0 h 35"/>
                <a:gd name="T22" fmla="*/ 1 w 29"/>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5">
                  <a:moveTo>
                    <a:pt x="14" y="32"/>
                  </a:moveTo>
                  <a:lnTo>
                    <a:pt x="13" y="32"/>
                  </a:lnTo>
                  <a:lnTo>
                    <a:pt x="29" y="7"/>
                  </a:lnTo>
                  <a:lnTo>
                    <a:pt x="17" y="0"/>
                  </a:lnTo>
                  <a:lnTo>
                    <a:pt x="1" y="26"/>
                  </a:lnTo>
                  <a:lnTo>
                    <a:pt x="0" y="26"/>
                  </a:lnTo>
                  <a:lnTo>
                    <a:pt x="1" y="26"/>
                  </a:lnTo>
                  <a:lnTo>
                    <a:pt x="0" y="30"/>
                  </a:lnTo>
                  <a:lnTo>
                    <a:pt x="4" y="34"/>
                  </a:lnTo>
                  <a:lnTo>
                    <a:pt x="8" y="35"/>
                  </a:lnTo>
                  <a:lnTo>
                    <a:pt x="13" y="32"/>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5" name="Freeform 1636">
              <a:extLst>
                <a:ext uri="{FF2B5EF4-FFF2-40B4-BE49-F238E27FC236}">
                  <a16:creationId xmlns:a16="http://schemas.microsoft.com/office/drawing/2014/main" id="{8055206C-4239-4A61-BE37-AB350283245D}"/>
                </a:ext>
              </a:extLst>
            </p:cNvPr>
            <p:cNvSpPr>
              <a:spLocks/>
            </p:cNvSpPr>
            <p:nvPr/>
          </p:nvSpPr>
          <p:spPr bwMode="auto">
            <a:xfrm>
              <a:off x="2827" y="2939"/>
              <a:ext cx="14" cy="18"/>
            </a:xfrm>
            <a:custGeom>
              <a:avLst/>
              <a:gdLst>
                <a:gd name="T0" fmla="*/ 1 w 28"/>
                <a:gd name="T1" fmla="*/ 1 h 36"/>
                <a:gd name="T2" fmla="*/ 1 w 28"/>
                <a:gd name="T3" fmla="*/ 1 h 36"/>
                <a:gd name="T4" fmla="*/ 1 w 28"/>
                <a:gd name="T5" fmla="*/ 1 h 36"/>
                <a:gd name="T6" fmla="*/ 1 w 28"/>
                <a:gd name="T7" fmla="*/ 0 h 36"/>
                <a:gd name="T8" fmla="*/ 0 w 28"/>
                <a:gd name="T9" fmla="*/ 1 h 36"/>
                <a:gd name="T10" fmla="*/ 0 w 28"/>
                <a:gd name="T11" fmla="*/ 1 h 36"/>
                <a:gd name="T12" fmla="*/ 0 w 28"/>
                <a:gd name="T13" fmla="*/ 1 h 36"/>
                <a:gd name="T14" fmla="*/ 0 w 28"/>
                <a:gd name="T15" fmla="*/ 1 h 36"/>
                <a:gd name="T16" fmla="*/ 1 w 28"/>
                <a:gd name="T17" fmla="*/ 1 h 36"/>
                <a:gd name="T18" fmla="*/ 1 w 28"/>
                <a:gd name="T19" fmla="*/ 1 h 36"/>
                <a:gd name="T20" fmla="*/ 1 w 28"/>
                <a:gd name="T21" fmla="*/ 1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36">
                  <a:moveTo>
                    <a:pt x="14" y="32"/>
                  </a:moveTo>
                  <a:lnTo>
                    <a:pt x="14" y="32"/>
                  </a:lnTo>
                  <a:lnTo>
                    <a:pt x="28" y="6"/>
                  </a:lnTo>
                  <a:lnTo>
                    <a:pt x="14" y="0"/>
                  </a:lnTo>
                  <a:lnTo>
                    <a:pt x="0" y="25"/>
                  </a:lnTo>
                  <a:lnTo>
                    <a:pt x="0" y="31"/>
                  </a:lnTo>
                  <a:lnTo>
                    <a:pt x="4" y="35"/>
                  </a:lnTo>
                  <a:lnTo>
                    <a:pt x="10" y="36"/>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6" name="Freeform 1637">
              <a:extLst>
                <a:ext uri="{FF2B5EF4-FFF2-40B4-BE49-F238E27FC236}">
                  <a16:creationId xmlns:a16="http://schemas.microsoft.com/office/drawing/2014/main" id="{13340692-0F6F-4A0F-B991-0173DFE1460E}"/>
                </a:ext>
              </a:extLst>
            </p:cNvPr>
            <p:cNvSpPr>
              <a:spLocks/>
            </p:cNvSpPr>
            <p:nvPr/>
          </p:nvSpPr>
          <p:spPr bwMode="auto">
            <a:xfrm>
              <a:off x="2820" y="2951"/>
              <a:ext cx="14" cy="20"/>
            </a:xfrm>
            <a:custGeom>
              <a:avLst/>
              <a:gdLst>
                <a:gd name="T0" fmla="*/ 1 w 27"/>
                <a:gd name="T1" fmla="*/ 1 h 39"/>
                <a:gd name="T2" fmla="*/ 1 w 27"/>
                <a:gd name="T3" fmla="*/ 1 h 39"/>
                <a:gd name="T4" fmla="*/ 1 w 27"/>
                <a:gd name="T5" fmla="*/ 1 h 39"/>
                <a:gd name="T6" fmla="*/ 1 w 27"/>
                <a:gd name="T7" fmla="*/ 0 h 39"/>
                <a:gd name="T8" fmla="*/ 0 w 27"/>
                <a:gd name="T9" fmla="*/ 1 h 39"/>
                <a:gd name="T10" fmla="*/ 1 w 27"/>
                <a:gd name="T11" fmla="*/ 1 h 39"/>
                <a:gd name="T12" fmla="*/ 0 w 27"/>
                <a:gd name="T13" fmla="*/ 1 h 39"/>
                <a:gd name="T14" fmla="*/ 0 w 27"/>
                <a:gd name="T15" fmla="*/ 1 h 39"/>
                <a:gd name="T16" fmla="*/ 1 w 27"/>
                <a:gd name="T17" fmla="*/ 1 h 39"/>
                <a:gd name="T18" fmla="*/ 1 w 27"/>
                <a:gd name="T19" fmla="*/ 1 h 39"/>
                <a:gd name="T20" fmla="*/ 1 w 27"/>
                <a:gd name="T21" fmla="*/ 1 h 39"/>
                <a:gd name="T22" fmla="*/ 1 w 27"/>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39">
                  <a:moveTo>
                    <a:pt x="12" y="34"/>
                  </a:moveTo>
                  <a:lnTo>
                    <a:pt x="13" y="34"/>
                  </a:lnTo>
                  <a:lnTo>
                    <a:pt x="27" y="7"/>
                  </a:lnTo>
                  <a:lnTo>
                    <a:pt x="13" y="0"/>
                  </a:lnTo>
                  <a:lnTo>
                    <a:pt x="0" y="28"/>
                  </a:lnTo>
                  <a:lnTo>
                    <a:pt x="1" y="28"/>
                  </a:lnTo>
                  <a:lnTo>
                    <a:pt x="0" y="28"/>
                  </a:lnTo>
                  <a:lnTo>
                    <a:pt x="0" y="33"/>
                  </a:lnTo>
                  <a:lnTo>
                    <a:pt x="3" y="38"/>
                  </a:lnTo>
                  <a:lnTo>
                    <a:pt x="9" y="39"/>
                  </a:lnTo>
                  <a:lnTo>
                    <a:pt x="13" y="34"/>
                  </a:lnTo>
                  <a:lnTo>
                    <a:pt x="1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7" name="Freeform 1638">
              <a:extLst>
                <a:ext uri="{FF2B5EF4-FFF2-40B4-BE49-F238E27FC236}">
                  <a16:creationId xmlns:a16="http://schemas.microsoft.com/office/drawing/2014/main" id="{3B53350E-0842-471F-8CCF-7EA30F391497}"/>
                </a:ext>
              </a:extLst>
            </p:cNvPr>
            <p:cNvSpPr>
              <a:spLocks/>
            </p:cNvSpPr>
            <p:nvPr/>
          </p:nvSpPr>
          <p:spPr bwMode="auto">
            <a:xfrm>
              <a:off x="2812" y="2965"/>
              <a:ext cx="15" cy="18"/>
            </a:xfrm>
            <a:custGeom>
              <a:avLst/>
              <a:gdLst>
                <a:gd name="T0" fmla="*/ 1 w 29"/>
                <a:gd name="T1" fmla="*/ 1 h 34"/>
                <a:gd name="T2" fmla="*/ 1 w 29"/>
                <a:gd name="T3" fmla="*/ 1 h 34"/>
                <a:gd name="T4" fmla="*/ 1 w 29"/>
                <a:gd name="T5" fmla="*/ 1 h 34"/>
                <a:gd name="T6" fmla="*/ 1 w 29"/>
                <a:gd name="T7" fmla="*/ 0 h 34"/>
                <a:gd name="T8" fmla="*/ 1 w 29"/>
                <a:gd name="T9" fmla="*/ 1 h 34"/>
                <a:gd name="T10" fmla="*/ 0 w 29"/>
                <a:gd name="T11" fmla="*/ 1 h 34"/>
                <a:gd name="T12" fmla="*/ 1 w 29"/>
                <a:gd name="T13" fmla="*/ 1 h 34"/>
                <a:gd name="T14" fmla="*/ 0 w 29"/>
                <a:gd name="T15" fmla="*/ 1 h 34"/>
                <a:gd name="T16" fmla="*/ 1 w 29"/>
                <a:gd name="T17" fmla="*/ 1 h 34"/>
                <a:gd name="T18" fmla="*/ 1 w 29"/>
                <a:gd name="T19" fmla="*/ 1 h 34"/>
                <a:gd name="T20" fmla="*/ 1 w 29"/>
                <a:gd name="T21" fmla="*/ 1 h 34"/>
                <a:gd name="T22" fmla="*/ 1 w 29"/>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4">
                  <a:moveTo>
                    <a:pt x="14" y="32"/>
                  </a:moveTo>
                  <a:lnTo>
                    <a:pt x="13" y="32"/>
                  </a:lnTo>
                  <a:lnTo>
                    <a:pt x="29" y="6"/>
                  </a:lnTo>
                  <a:lnTo>
                    <a:pt x="18" y="0"/>
                  </a:lnTo>
                  <a:lnTo>
                    <a:pt x="2" y="25"/>
                  </a:lnTo>
                  <a:lnTo>
                    <a:pt x="0" y="25"/>
                  </a:lnTo>
                  <a:lnTo>
                    <a:pt x="2" y="25"/>
                  </a:lnTo>
                  <a:lnTo>
                    <a:pt x="0" y="29"/>
                  </a:lnTo>
                  <a:lnTo>
                    <a:pt x="4" y="33"/>
                  </a:lnTo>
                  <a:lnTo>
                    <a:pt x="8" y="34"/>
                  </a:lnTo>
                  <a:lnTo>
                    <a:pt x="13" y="32"/>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8" name="Freeform 1639">
              <a:extLst>
                <a:ext uri="{FF2B5EF4-FFF2-40B4-BE49-F238E27FC236}">
                  <a16:creationId xmlns:a16="http://schemas.microsoft.com/office/drawing/2014/main" id="{521869A4-5AB2-4225-97B6-B13D899E3749}"/>
                </a:ext>
              </a:extLst>
            </p:cNvPr>
            <p:cNvSpPr>
              <a:spLocks/>
            </p:cNvSpPr>
            <p:nvPr/>
          </p:nvSpPr>
          <p:spPr bwMode="auto">
            <a:xfrm>
              <a:off x="2805" y="2978"/>
              <a:ext cx="14" cy="18"/>
            </a:xfrm>
            <a:custGeom>
              <a:avLst/>
              <a:gdLst>
                <a:gd name="T0" fmla="*/ 1 w 27"/>
                <a:gd name="T1" fmla="*/ 0 h 37"/>
                <a:gd name="T2" fmla="*/ 1 w 27"/>
                <a:gd name="T3" fmla="*/ 0 h 37"/>
                <a:gd name="T4" fmla="*/ 1 w 27"/>
                <a:gd name="T5" fmla="*/ 0 h 37"/>
                <a:gd name="T6" fmla="*/ 1 w 27"/>
                <a:gd name="T7" fmla="*/ 0 h 37"/>
                <a:gd name="T8" fmla="*/ 0 w 27"/>
                <a:gd name="T9" fmla="*/ 0 h 37"/>
                <a:gd name="T10" fmla="*/ 1 w 27"/>
                <a:gd name="T11" fmla="*/ 0 h 37"/>
                <a:gd name="T12" fmla="*/ 0 w 27"/>
                <a:gd name="T13" fmla="*/ 0 h 37"/>
                <a:gd name="T14" fmla="*/ 0 w 27"/>
                <a:gd name="T15" fmla="*/ 0 h 37"/>
                <a:gd name="T16" fmla="*/ 1 w 27"/>
                <a:gd name="T17" fmla="*/ 0 h 37"/>
                <a:gd name="T18" fmla="*/ 1 w 27"/>
                <a:gd name="T19" fmla="*/ 0 h 37"/>
                <a:gd name="T20" fmla="*/ 1 w 27"/>
                <a:gd name="T21" fmla="*/ 0 h 37"/>
                <a:gd name="T22" fmla="*/ 1 w 27"/>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37">
                  <a:moveTo>
                    <a:pt x="12" y="32"/>
                  </a:moveTo>
                  <a:lnTo>
                    <a:pt x="13" y="32"/>
                  </a:lnTo>
                  <a:lnTo>
                    <a:pt x="27" y="7"/>
                  </a:lnTo>
                  <a:lnTo>
                    <a:pt x="13" y="0"/>
                  </a:lnTo>
                  <a:lnTo>
                    <a:pt x="0" y="25"/>
                  </a:lnTo>
                  <a:lnTo>
                    <a:pt x="1" y="25"/>
                  </a:lnTo>
                  <a:lnTo>
                    <a:pt x="0" y="25"/>
                  </a:lnTo>
                  <a:lnTo>
                    <a:pt x="0" y="31"/>
                  </a:lnTo>
                  <a:lnTo>
                    <a:pt x="3" y="36"/>
                  </a:lnTo>
                  <a:lnTo>
                    <a:pt x="9" y="37"/>
                  </a:lnTo>
                  <a:lnTo>
                    <a:pt x="13" y="32"/>
                  </a:lnTo>
                  <a:lnTo>
                    <a:pt x="1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9" name="Freeform 1640">
              <a:extLst>
                <a:ext uri="{FF2B5EF4-FFF2-40B4-BE49-F238E27FC236}">
                  <a16:creationId xmlns:a16="http://schemas.microsoft.com/office/drawing/2014/main" id="{C88B5D68-6850-4EB2-A581-E23A74CCF874}"/>
                </a:ext>
              </a:extLst>
            </p:cNvPr>
            <p:cNvSpPr>
              <a:spLocks/>
            </p:cNvSpPr>
            <p:nvPr/>
          </p:nvSpPr>
          <p:spPr bwMode="auto">
            <a:xfrm>
              <a:off x="2797" y="2991"/>
              <a:ext cx="15" cy="17"/>
            </a:xfrm>
            <a:custGeom>
              <a:avLst/>
              <a:gdLst>
                <a:gd name="T0" fmla="*/ 1 w 29"/>
                <a:gd name="T1" fmla="*/ 0 h 35"/>
                <a:gd name="T2" fmla="*/ 1 w 29"/>
                <a:gd name="T3" fmla="*/ 0 h 35"/>
                <a:gd name="T4" fmla="*/ 1 w 29"/>
                <a:gd name="T5" fmla="*/ 0 h 35"/>
                <a:gd name="T6" fmla="*/ 1 w 29"/>
                <a:gd name="T7" fmla="*/ 0 h 35"/>
                <a:gd name="T8" fmla="*/ 1 w 29"/>
                <a:gd name="T9" fmla="*/ 0 h 35"/>
                <a:gd name="T10" fmla="*/ 1 w 29"/>
                <a:gd name="T11" fmla="*/ 0 h 35"/>
                <a:gd name="T12" fmla="*/ 1 w 29"/>
                <a:gd name="T13" fmla="*/ 0 h 35"/>
                <a:gd name="T14" fmla="*/ 0 w 29"/>
                <a:gd name="T15" fmla="*/ 0 h 35"/>
                <a:gd name="T16" fmla="*/ 1 w 29"/>
                <a:gd name="T17" fmla="*/ 0 h 35"/>
                <a:gd name="T18" fmla="*/ 1 w 29"/>
                <a:gd name="T19" fmla="*/ 0 h 35"/>
                <a:gd name="T20" fmla="*/ 1 w 29"/>
                <a:gd name="T21" fmla="*/ 0 h 35"/>
                <a:gd name="T22" fmla="*/ 1 w 29"/>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5">
                  <a:moveTo>
                    <a:pt x="13" y="34"/>
                  </a:moveTo>
                  <a:lnTo>
                    <a:pt x="13" y="32"/>
                  </a:lnTo>
                  <a:lnTo>
                    <a:pt x="29" y="7"/>
                  </a:lnTo>
                  <a:lnTo>
                    <a:pt x="18" y="0"/>
                  </a:lnTo>
                  <a:lnTo>
                    <a:pt x="2" y="26"/>
                  </a:lnTo>
                  <a:lnTo>
                    <a:pt x="2" y="24"/>
                  </a:lnTo>
                  <a:lnTo>
                    <a:pt x="2" y="26"/>
                  </a:lnTo>
                  <a:lnTo>
                    <a:pt x="0" y="30"/>
                  </a:lnTo>
                  <a:lnTo>
                    <a:pt x="4" y="34"/>
                  </a:lnTo>
                  <a:lnTo>
                    <a:pt x="9" y="35"/>
                  </a:lnTo>
                  <a:lnTo>
                    <a:pt x="13" y="32"/>
                  </a:lnTo>
                  <a:lnTo>
                    <a:pt x="1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0" name="Freeform 1641">
              <a:extLst>
                <a:ext uri="{FF2B5EF4-FFF2-40B4-BE49-F238E27FC236}">
                  <a16:creationId xmlns:a16="http://schemas.microsoft.com/office/drawing/2014/main" id="{9999ECF6-F3B2-4D39-B133-7117AE103949}"/>
                </a:ext>
              </a:extLst>
            </p:cNvPr>
            <p:cNvSpPr>
              <a:spLocks/>
            </p:cNvSpPr>
            <p:nvPr/>
          </p:nvSpPr>
          <p:spPr bwMode="auto">
            <a:xfrm>
              <a:off x="2788" y="3003"/>
              <a:ext cx="16" cy="17"/>
            </a:xfrm>
            <a:custGeom>
              <a:avLst/>
              <a:gdLst>
                <a:gd name="T0" fmla="*/ 1 w 31"/>
                <a:gd name="T1" fmla="*/ 0 h 35"/>
                <a:gd name="T2" fmla="*/ 1 w 31"/>
                <a:gd name="T3" fmla="*/ 0 h 35"/>
                <a:gd name="T4" fmla="*/ 1 w 31"/>
                <a:gd name="T5" fmla="*/ 0 h 35"/>
                <a:gd name="T6" fmla="*/ 1 w 31"/>
                <a:gd name="T7" fmla="*/ 0 h 35"/>
                <a:gd name="T8" fmla="*/ 1 w 31"/>
                <a:gd name="T9" fmla="*/ 0 h 35"/>
                <a:gd name="T10" fmla="*/ 1 w 31"/>
                <a:gd name="T11" fmla="*/ 0 h 35"/>
                <a:gd name="T12" fmla="*/ 1 w 31"/>
                <a:gd name="T13" fmla="*/ 0 h 35"/>
                <a:gd name="T14" fmla="*/ 0 w 31"/>
                <a:gd name="T15" fmla="*/ 0 h 35"/>
                <a:gd name="T16" fmla="*/ 1 w 31"/>
                <a:gd name="T17" fmla="*/ 0 h 35"/>
                <a:gd name="T18" fmla="*/ 1 w 31"/>
                <a:gd name="T19" fmla="*/ 0 h 35"/>
                <a:gd name="T20" fmla="*/ 1 w 31"/>
                <a:gd name="T21" fmla="*/ 0 h 35"/>
                <a:gd name="T22" fmla="*/ 1 w 31"/>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35">
                  <a:moveTo>
                    <a:pt x="9" y="35"/>
                  </a:moveTo>
                  <a:lnTo>
                    <a:pt x="13" y="33"/>
                  </a:lnTo>
                  <a:lnTo>
                    <a:pt x="31" y="10"/>
                  </a:lnTo>
                  <a:lnTo>
                    <a:pt x="20" y="0"/>
                  </a:lnTo>
                  <a:lnTo>
                    <a:pt x="1" y="23"/>
                  </a:lnTo>
                  <a:lnTo>
                    <a:pt x="5" y="21"/>
                  </a:lnTo>
                  <a:lnTo>
                    <a:pt x="1" y="23"/>
                  </a:lnTo>
                  <a:lnTo>
                    <a:pt x="0" y="29"/>
                  </a:lnTo>
                  <a:lnTo>
                    <a:pt x="2" y="33"/>
                  </a:lnTo>
                  <a:lnTo>
                    <a:pt x="8" y="35"/>
                  </a:lnTo>
                  <a:lnTo>
                    <a:pt x="13" y="33"/>
                  </a:lnTo>
                  <a:lnTo>
                    <a:pt x="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1" name="Freeform 1642">
              <a:extLst>
                <a:ext uri="{FF2B5EF4-FFF2-40B4-BE49-F238E27FC236}">
                  <a16:creationId xmlns:a16="http://schemas.microsoft.com/office/drawing/2014/main" id="{A7DB8919-A50B-4144-A644-4CCE090A37D7}"/>
                </a:ext>
              </a:extLst>
            </p:cNvPr>
            <p:cNvSpPr>
              <a:spLocks/>
            </p:cNvSpPr>
            <p:nvPr/>
          </p:nvSpPr>
          <p:spPr bwMode="auto">
            <a:xfrm>
              <a:off x="2776" y="3013"/>
              <a:ext cx="17" cy="12"/>
            </a:xfrm>
            <a:custGeom>
              <a:avLst/>
              <a:gdLst>
                <a:gd name="T0" fmla="*/ 1 w 32"/>
                <a:gd name="T1" fmla="*/ 1 h 23"/>
                <a:gd name="T2" fmla="*/ 1 w 32"/>
                <a:gd name="T3" fmla="*/ 1 h 23"/>
                <a:gd name="T4" fmla="*/ 1 w 32"/>
                <a:gd name="T5" fmla="*/ 1 h 23"/>
                <a:gd name="T6" fmla="*/ 1 w 32"/>
                <a:gd name="T7" fmla="*/ 0 h 23"/>
                <a:gd name="T8" fmla="*/ 1 w 32"/>
                <a:gd name="T9" fmla="*/ 1 h 23"/>
                <a:gd name="T10" fmla="*/ 1 w 32"/>
                <a:gd name="T11" fmla="*/ 1 h 23"/>
                <a:gd name="T12" fmla="*/ 1 w 32"/>
                <a:gd name="T13" fmla="*/ 1 h 23"/>
                <a:gd name="T14" fmla="*/ 0 w 32"/>
                <a:gd name="T15" fmla="*/ 1 h 23"/>
                <a:gd name="T16" fmla="*/ 0 w 32"/>
                <a:gd name="T17" fmla="*/ 1 h 23"/>
                <a:gd name="T18" fmla="*/ 1 w 32"/>
                <a:gd name="T19" fmla="*/ 1 h 23"/>
                <a:gd name="T20" fmla="*/ 1 w 32"/>
                <a:gd name="T21" fmla="*/ 1 h 23"/>
                <a:gd name="T22" fmla="*/ 1 w 32"/>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3">
                  <a:moveTo>
                    <a:pt x="7" y="23"/>
                  </a:moveTo>
                  <a:lnTo>
                    <a:pt x="9" y="23"/>
                  </a:lnTo>
                  <a:lnTo>
                    <a:pt x="32" y="14"/>
                  </a:lnTo>
                  <a:lnTo>
                    <a:pt x="28" y="0"/>
                  </a:lnTo>
                  <a:lnTo>
                    <a:pt x="5" y="9"/>
                  </a:lnTo>
                  <a:lnTo>
                    <a:pt x="7" y="9"/>
                  </a:lnTo>
                  <a:lnTo>
                    <a:pt x="5" y="9"/>
                  </a:lnTo>
                  <a:lnTo>
                    <a:pt x="0" y="13"/>
                  </a:lnTo>
                  <a:lnTo>
                    <a:pt x="0" y="17"/>
                  </a:lnTo>
                  <a:lnTo>
                    <a:pt x="3" y="22"/>
                  </a:lnTo>
                  <a:lnTo>
                    <a:pt x="9" y="23"/>
                  </a:lnTo>
                  <a:lnTo>
                    <a:pt x="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2" name="Freeform 1643">
              <a:extLst>
                <a:ext uri="{FF2B5EF4-FFF2-40B4-BE49-F238E27FC236}">
                  <a16:creationId xmlns:a16="http://schemas.microsoft.com/office/drawing/2014/main" id="{3F7681EA-E73E-4C21-BECB-B011BAB5E365}"/>
                </a:ext>
              </a:extLst>
            </p:cNvPr>
            <p:cNvSpPr>
              <a:spLocks/>
            </p:cNvSpPr>
            <p:nvPr/>
          </p:nvSpPr>
          <p:spPr bwMode="auto">
            <a:xfrm>
              <a:off x="2764" y="3018"/>
              <a:ext cx="16" cy="8"/>
            </a:xfrm>
            <a:custGeom>
              <a:avLst/>
              <a:gdLst>
                <a:gd name="T0" fmla="*/ 1 w 32"/>
                <a:gd name="T1" fmla="*/ 1 h 16"/>
                <a:gd name="T2" fmla="*/ 1 w 32"/>
                <a:gd name="T3" fmla="*/ 1 h 16"/>
                <a:gd name="T4" fmla="*/ 1 w 32"/>
                <a:gd name="T5" fmla="*/ 1 h 16"/>
                <a:gd name="T6" fmla="*/ 1 w 32"/>
                <a:gd name="T7" fmla="*/ 0 h 16"/>
                <a:gd name="T8" fmla="*/ 1 w 32"/>
                <a:gd name="T9" fmla="*/ 1 h 16"/>
                <a:gd name="T10" fmla="*/ 1 w 32"/>
                <a:gd name="T11" fmla="*/ 1 h 16"/>
                <a:gd name="T12" fmla="*/ 1 w 32"/>
                <a:gd name="T13" fmla="*/ 1 h 16"/>
                <a:gd name="T14" fmla="*/ 1 w 32"/>
                <a:gd name="T15" fmla="*/ 1 h 16"/>
                <a:gd name="T16" fmla="*/ 0 w 32"/>
                <a:gd name="T17" fmla="*/ 1 h 16"/>
                <a:gd name="T18" fmla="*/ 1 w 32"/>
                <a:gd name="T19" fmla="*/ 1 h 16"/>
                <a:gd name="T20" fmla="*/ 1 w 32"/>
                <a:gd name="T21" fmla="*/ 1 h 16"/>
                <a:gd name="T22" fmla="*/ 1 w 32"/>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16">
                  <a:moveTo>
                    <a:pt x="4" y="16"/>
                  </a:moveTo>
                  <a:lnTo>
                    <a:pt x="7" y="16"/>
                  </a:lnTo>
                  <a:lnTo>
                    <a:pt x="32" y="14"/>
                  </a:lnTo>
                  <a:lnTo>
                    <a:pt x="32" y="0"/>
                  </a:lnTo>
                  <a:lnTo>
                    <a:pt x="7" y="3"/>
                  </a:lnTo>
                  <a:lnTo>
                    <a:pt x="9" y="3"/>
                  </a:lnTo>
                  <a:lnTo>
                    <a:pt x="7" y="3"/>
                  </a:lnTo>
                  <a:lnTo>
                    <a:pt x="2" y="5"/>
                  </a:lnTo>
                  <a:lnTo>
                    <a:pt x="0" y="10"/>
                  </a:lnTo>
                  <a:lnTo>
                    <a:pt x="2" y="14"/>
                  </a:lnTo>
                  <a:lnTo>
                    <a:pt x="7" y="16"/>
                  </a:lnTo>
                  <a:lnTo>
                    <a:pt x="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3" name="Freeform 1644">
              <a:extLst>
                <a:ext uri="{FF2B5EF4-FFF2-40B4-BE49-F238E27FC236}">
                  <a16:creationId xmlns:a16="http://schemas.microsoft.com/office/drawing/2014/main" id="{1AD4929C-4EA1-4F10-9D4A-0ABD44A278DA}"/>
                </a:ext>
              </a:extLst>
            </p:cNvPr>
            <p:cNvSpPr>
              <a:spLocks/>
            </p:cNvSpPr>
            <p:nvPr/>
          </p:nvSpPr>
          <p:spPr bwMode="auto">
            <a:xfrm>
              <a:off x="2752" y="3014"/>
              <a:ext cx="16" cy="12"/>
            </a:xfrm>
            <a:custGeom>
              <a:avLst/>
              <a:gdLst>
                <a:gd name="T0" fmla="*/ 1 w 32"/>
                <a:gd name="T1" fmla="*/ 1 h 23"/>
                <a:gd name="T2" fmla="*/ 1 w 32"/>
                <a:gd name="T3" fmla="*/ 1 h 23"/>
                <a:gd name="T4" fmla="*/ 1 w 32"/>
                <a:gd name="T5" fmla="*/ 1 h 23"/>
                <a:gd name="T6" fmla="*/ 1 w 32"/>
                <a:gd name="T7" fmla="*/ 1 h 23"/>
                <a:gd name="T8" fmla="*/ 1 w 32"/>
                <a:gd name="T9" fmla="*/ 0 h 23"/>
                <a:gd name="T10" fmla="*/ 1 w 32"/>
                <a:gd name="T11" fmla="*/ 1 h 23"/>
                <a:gd name="T12" fmla="*/ 1 w 32"/>
                <a:gd name="T13" fmla="*/ 0 h 23"/>
                <a:gd name="T14" fmla="*/ 1 w 32"/>
                <a:gd name="T15" fmla="*/ 1 h 23"/>
                <a:gd name="T16" fmla="*/ 0 w 32"/>
                <a:gd name="T17" fmla="*/ 1 h 23"/>
                <a:gd name="T18" fmla="*/ 0 w 32"/>
                <a:gd name="T19" fmla="*/ 1 h 23"/>
                <a:gd name="T20" fmla="*/ 1 w 32"/>
                <a:gd name="T21" fmla="*/ 1 h 23"/>
                <a:gd name="T22" fmla="*/ 1 w 32"/>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3">
                  <a:moveTo>
                    <a:pt x="2" y="13"/>
                  </a:moveTo>
                  <a:lnTo>
                    <a:pt x="4" y="14"/>
                  </a:lnTo>
                  <a:lnTo>
                    <a:pt x="27" y="23"/>
                  </a:lnTo>
                  <a:lnTo>
                    <a:pt x="32" y="10"/>
                  </a:lnTo>
                  <a:lnTo>
                    <a:pt x="9" y="0"/>
                  </a:lnTo>
                  <a:lnTo>
                    <a:pt x="11" y="2"/>
                  </a:lnTo>
                  <a:lnTo>
                    <a:pt x="9" y="0"/>
                  </a:lnTo>
                  <a:lnTo>
                    <a:pt x="3" y="2"/>
                  </a:lnTo>
                  <a:lnTo>
                    <a:pt x="0" y="5"/>
                  </a:lnTo>
                  <a:lnTo>
                    <a:pt x="0" y="11"/>
                  </a:lnTo>
                  <a:lnTo>
                    <a:pt x="4" y="14"/>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4" name="Freeform 1645">
              <a:extLst>
                <a:ext uri="{FF2B5EF4-FFF2-40B4-BE49-F238E27FC236}">
                  <a16:creationId xmlns:a16="http://schemas.microsoft.com/office/drawing/2014/main" id="{076E948D-237C-4294-84E9-ECB7FDAD2260}"/>
                </a:ext>
              </a:extLst>
            </p:cNvPr>
            <p:cNvSpPr>
              <a:spLocks/>
            </p:cNvSpPr>
            <p:nvPr/>
          </p:nvSpPr>
          <p:spPr bwMode="auto">
            <a:xfrm>
              <a:off x="2743" y="3007"/>
              <a:ext cx="15" cy="14"/>
            </a:xfrm>
            <a:custGeom>
              <a:avLst/>
              <a:gdLst>
                <a:gd name="T0" fmla="*/ 0 w 30"/>
                <a:gd name="T1" fmla="*/ 1 h 26"/>
                <a:gd name="T2" fmla="*/ 1 w 30"/>
                <a:gd name="T3" fmla="*/ 1 h 26"/>
                <a:gd name="T4" fmla="*/ 1 w 30"/>
                <a:gd name="T5" fmla="*/ 1 h 26"/>
                <a:gd name="T6" fmla="*/ 1 w 30"/>
                <a:gd name="T7" fmla="*/ 1 h 26"/>
                <a:gd name="T8" fmla="*/ 1 w 30"/>
                <a:gd name="T9" fmla="*/ 1 h 26"/>
                <a:gd name="T10" fmla="*/ 1 w 30"/>
                <a:gd name="T11" fmla="*/ 1 h 26"/>
                <a:gd name="T12" fmla="*/ 1 w 30"/>
                <a:gd name="T13" fmla="*/ 1 h 26"/>
                <a:gd name="T14" fmla="*/ 1 w 30"/>
                <a:gd name="T15" fmla="*/ 0 h 26"/>
                <a:gd name="T16" fmla="*/ 1 w 30"/>
                <a:gd name="T17" fmla="*/ 1 h 26"/>
                <a:gd name="T18" fmla="*/ 0 w 30"/>
                <a:gd name="T19" fmla="*/ 1 h 26"/>
                <a:gd name="T20" fmla="*/ 1 w 30"/>
                <a:gd name="T21" fmla="*/ 1 h 26"/>
                <a:gd name="T22" fmla="*/ 0 w 30"/>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6">
                  <a:moveTo>
                    <a:pt x="0" y="10"/>
                  </a:moveTo>
                  <a:lnTo>
                    <a:pt x="2" y="12"/>
                  </a:lnTo>
                  <a:lnTo>
                    <a:pt x="21" y="26"/>
                  </a:lnTo>
                  <a:lnTo>
                    <a:pt x="30" y="15"/>
                  </a:lnTo>
                  <a:lnTo>
                    <a:pt x="12" y="1"/>
                  </a:lnTo>
                  <a:lnTo>
                    <a:pt x="14" y="3"/>
                  </a:lnTo>
                  <a:lnTo>
                    <a:pt x="12" y="1"/>
                  </a:lnTo>
                  <a:lnTo>
                    <a:pt x="6" y="0"/>
                  </a:lnTo>
                  <a:lnTo>
                    <a:pt x="2" y="2"/>
                  </a:lnTo>
                  <a:lnTo>
                    <a:pt x="0" y="8"/>
                  </a:lnTo>
                  <a:lnTo>
                    <a:pt x="2" y="12"/>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5" name="Freeform 1646">
              <a:extLst>
                <a:ext uri="{FF2B5EF4-FFF2-40B4-BE49-F238E27FC236}">
                  <a16:creationId xmlns:a16="http://schemas.microsoft.com/office/drawing/2014/main" id="{97B41F4B-AE10-4381-AB9E-9D9AD363F595}"/>
                </a:ext>
              </a:extLst>
            </p:cNvPr>
            <p:cNvSpPr>
              <a:spLocks/>
            </p:cNvSpPr>
            <p:nvPr/>
          </p:nvSpPr>
          <p:spPr bwMode="auto">
            <a:xfrm>
              <a:off x="2737" y="2996"/>
              <a:ext cx="13" cy="16"/>
            </a:xfrm>
            <a:custGeom>
              <a:avLst/>
              <a:gdLst>
                <a:gd name="T0" fmla="*/ 0 w 25"/>
                <a:gd name="T1" fmla="*/ 1 h 32"/>
                <a:gd name="T2" fmla="*/ 0 w 25"/>
                <a:gd name="T3" fmla="*/ 1 h 32"/>
                <a:gd name="T4" fmla="*/ 1 w 25"/>
                <a:gd name="T5" fmla="*/ 1 h 32"/>
                <a:gd name="T6" fmla="*/ 1 w 25"/>
                <a:gd name="T7" fmla="*/ 1 h 32"/>
                <a:gd name="T8" fmla="*/ 1 w 25"/>
                <a:gd name="T9" fmla="*/ 1 h 32"/>
                <a:gd name="T10" fmla="*/ 1 w 25"/>
                <a:gd name="T11" fmla="*/ 1 h 32"/>
                <a:gd name="T12" fmla="*/ 1 w 25"/>
                <a:gd name="T13" fmla="*/ 1 h 32"/>
                <a:gd name="T14" fmla="*/ 1 w 25"/>
                <a:gd name="T15" fmla="*/ 0 h 32"/>
                <a:gd name="T16" fmla="*/ 1 w 25"/>
                <a:gd name="T17" fmla="*/ 1 h 32"/>
                <a:gd name="T18" fmla="*/ 0 w 25"/>
                <a:gd name="T19" fmla="*/ 1 h 32"/>
                <a:gd name="T20" fmla="*/ 0 w 25"/>
                <a:gd name="T21" fmla="*/ 1 h 32"/>
                <a:gd name="T22" fmla="*/ 0 w 25"/>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32">
                  <a:moveTo>
                    <a:pt x="0" y="8"/>
                  </a:moveTo>
                  <a:lnTo>
                    <a:pt x="0" y="11"/>
                  </a:lnTo>
                  <a:lnTo>
                    <a:pt x="11" y="32"/>
                  </a:lnTo>
                  <a:lnTo>
                    <a:pt x="25" y="25"/>
                  </a:lnTo>
                  <a:lnTo>
                    <a:pt x="13" y="4"/>
                  </a:lnTo>
                  <a:lnTo>
                    <a:pt x="13" y="8"/>
                  </a:lnTo>
                  <a:lnTo>
                    <a:pt x="13" y="4"/>
                  </a:lnTo>
                  <a:lnTo>
                    <a:pt x="9" y="0"/>
                  </a:lnTo>
                  <a:lnTo>
                    <a:pt x="3" y="1"/>
                  </a:lnTo>
                  <a:lnTo>
                    <a:pt x="0" y="5"/>
                  </a:lnTo>
                  <a:lnTo>
                    <a:pt x="0" y="11"/>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6" name="Freeform 1647">
              <a:extLst>
                <a:ext uri="{FF2B5EF4-FFF2-40B4-BE49-F238E27FC236}">
                  <a16:creationId xmlns:a16="http://schemas.microsoft.com/office/drawing/2014/main" id="{577B4AFA-1C72-4140-8486-00665773E3EE}"/>
                </a:ext>
              </a:extLst>
            </p:cNvPr>
            <p:cNvSpPr>
              <a:spLocks/>
            </p:cNvSpPr>
            <p:nvPr/>
          </p:nvSpPr>
          <p:spPr bwMode="auto">
            <a:xfrm>
              <a:off x="2736" y="2985"/>
              <a:ext cx="8" cy="15"/>
            </a:xfrm>
            <a:custGeom>
              <a:avLst/>
              <a:gdLst>
                <a:gd name="T0" fmla="*/ 0 w 16"/>
                <a:gd name="T1" fmla="*/ 1 h 30"/>
                <a:gd name="T2" fmla="*/ 0 w 16"/>
                <a:gd name="T3" fmla="*/ 1 h 30"/>
                <a:gd name="T4" fmla="*/ 1 w 16"/>
                <a:gd name="T5" fmla="*/ 1 h 30"/>
                <a:gd name="T6" fmla="*/ 1 w 16"/>
                <a:gd name="T7" fmla="*/ 1 h 30"/>
                <a:gd name="T8" fmla="*/ 1 w 16"/>
                <a:gd name="T9" fmla="*/ 1 h 30"/>
                <a:gd name="T10" fmla="*/ 1 w 16"/>
                <a:gd name="T11" fmla="*/ 1 h 30"/>
                <a:gd name="T12" fmla="*/ 1 w 16"/>
                <a:gd name="T13" fmla="*/ 1 h 30"/>
                <a:gd name="T14" fmla="*/ 1 w 16"/>
                <a:gd name="T15" fmla="*/ 1 h 30"/>
                <a:gd name="T16" fmla="*/ 1 w 16"/>
                <a:gd name="T17" fmla="*/ 0 h 30"/>
                <a:gd name="T18" fmla="*/ 1 w 16"/>
                <a:gd name="T19" fmla="*/ 1 h 30"/>
                <a:gd name="T20" fmla="*/ 0 w 16"/>
                <a:gd name="T21" fmla="*/ 1 h 30"/>
                <a:gd name="T22" fmla="*/ 0 w 1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30">
                  <a:moveTo>
                    <a:pt x="0" y="4"/>
                  </a:moveTo>
                  <a:lnTo>
                    <a:pt x="0" y="7"/>
                  </a:lnTo>
                  <a:lnTo>
                    <a:pt x="3" y="30"/>
                  </a:lnTo>
                  <a:lnTo>
                    <a:pt x="16" y="30"/>
                  </a:lnTo>
                  <a:lnTo>
                    <a:pt x="14" y="7"/>
                  </a:lnTo>
                  <a:lnTo>
                    <a:pt x="14" y="9"/>
                  </a:lnTo>
                  <a:lnTo>
                    <a:pt x="14" y="7"/>
                  </a:lnTo>
                  <a:lnTo>
                    <a:pt x="12" y="1"/>
                  </a:lnTo>
                  <a:lnTo>
                    <a:pt x="7" y="0"/>
                  </a:lnTo>
                  <a:lnTo>
                    <a:pt x="3" y="1"/>
                  </a:lnTo>
                  <a:lnTo>
                    <a:pt x="0"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7" name="Freeform 1648">
              <a:extLst>
                <a:ext uri="{FF2B5EF4-FFF2-40B4-BE49-F238E27FC236}">
                  <a16:creationId xmlns:a16="http://schemas.microsoft.com/office/drawing/2014/main" id="{9729BB52-1986-4F15-AA93-A0A3F73EB126}"/>
                </a:ext>
              </a:extLst>
            </p:cNvPr>
            <p:cNvSpPr>
              <a:spLocks/>
            </p:cNvSpPr>
            <p:nvPr/>
          </p:nvSpPr>
          <p:spPr bwMode="auto">
            <a:xfrm>
              <a:off x="2736" y="2972"/>
              <a:ext cx="12" cy="18"/>
            </a:xfrm>
            <a:custGeom>
              <a:avLst/>
              <a:gdLst>
                <a:gd name="T0" fmla="*/ 1 w 23"/>
                <a:gd name="T1" fmla="*/ 0 h 37"/>
                <a:gd name="T2" fmla="*/ 1 w 23"/>
                <a:gd name="T3" fmla="*/ 0 h 37"/>
                <a:gd name="T4" fmla="*/ 0 w 23"/>
                <a:gd name="T5" fmla="*/ 0 h 37"/>
                <a:gd name="T6" fmla="*/ 1 w 23"/>
                <a:gd name="T7" fmla="*/ 0 h 37"/>
                <a:gd name="T8" fmla="*/ 1 w 23"/>
                <a:gd name="T9" fmla="*/ 0 h 37"/>
                <a:gd name="T10" fmla="*/ 1 w 23"/>
                <a:gd name="T11" fmla="*/ 0 h 37"/>
                <a:gd name="T12" fmla="*/ 1 w 23"/>
                <a:gd name="T13" fmla="*/ 0 h 37"/>
                <a:gd name="T14" fmla="*/ 1 w 23"/>
                <a:gd name="T15" fmla="*/ 0 h 37"/>
                <a:gd name="T16" fmla="*/ 1 w 23"/>
                <a:gd name="T17" fmla="*/ 0 h 37"/>
                <a:gd name="T18" fmla="*/ 1 w 23"/>
                <a:gd name="T19" fmla="*/ 0 h 37"/>
                <a:gd name="T20" fmla="*/ 1 w 23"/>
                <a:gd name="T21" fmla="*/ 0 h 37"/>
                <a:gd name="T22" fmla="*/ 1 w 23"/>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37">
                  <a:moveTo>
                    <a:pt x="11" y="4"/>
                  </a:moveTo>
                  <a:lnTo>
                    <a:pt x="10" y="5"/>
                  </a:lnTo>
                  <a:lnTo>
                    <a:pt x="0" y="32"/>
                  </a:lnTo>
                  <a:lnTo>
                    <a:pt x="14" y="37"/>
                  </a:lnTo>
                  <a:lnTo>
                    <a:pt x="23" y="9"/>
                  </a:lnTo>
                  <a:lnTo>
                    <a:pt x="22" y="11"/>
                  </a:lnTo>
                  <a:lnTo>
                    <a:pt x="23" y="9"/>
                  </a:lnTo>
                  <a:lnTo>
                    <a:pt x="22" y="4"/>
                  </a:lnTo>
                  <a:lnTo>
                    <a:pt x="19" y="0"/>
                  </a:lnTo>
                  <a:lnTo>
                    <a:pt x="13" y="0"/>
                  </a:lnTo>
                  <a:lnTo>
                    <a:pt x="10" y="5"/>
                  </a:lnTo>
                  <a:lnTo>
                    <a:pt x="1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28" name="Group 1649">
            <a:extLst>
              <a:ext uri="{FF2B5EF4-FFF2-40B4-BE49-F238E27FC236}">
                <a16:creationId xmlns:a16="http://schemas.microsoft.com/office/drawing/2014/main" id="{322EAC23-9EA6-4A01-A3E0-04671FF6F55D}"/>
              </a:ext>
            </a:extLst>
          </p:cNvPr>
          <p:cNvGrpSpPr>
            <a:grpSpLocks/>
          </p:cNvGrpSpPr>
          <p:nvPr/>
        </p:nvGrpSpPr>
        <p:grpSpPr bwMode="auto">
          <a:xfrm rot="1625512">
            <a:off x="2438400" y="4876800"/>
            <a:ext cx="2130425" cy="757238"/>
            <a:chOff x="1798" y="3120"/>
            <a:chExt cx="1342" cy="477"/>
          </a:xfrm>
        </p:grpSpPr>
        <p:sp>
          <p:nvSpPr>
            <p:cNvPr id="81929" name="Freeform 1650">
              <a:extLst>
                <a:ext uri="{FF2B5EF4-FFF2-40B4-BE49-F238E27FC236}">
                  <a16:creationId xmlns:a16="http://schemas.microsoft.com/office/drawing/2014/main" id="{413E3573-F23F-4B90-BF7D-FC5C7C811C4D}"/>
                </a:ext>
              </a:extLst>
            </p:cNvPr>
            <p:cNvSpPr>
              <a:spLocks/>
            </p:cNvSpPr>
            <p:nvPr/>
          </p:nvSpPr>
          <p:spPr bwMode="auto">
            <a:xfrm>
              <a:off x="1800" y="3122"/>
              <a:ext cx="846" cy="332"/>
            </a:xfrm>
            <a:custGeom>
              <a:avLst/>
              <a:gdLst>
                <a:gd name="T0" fmla="*/ 0 w 3381"/>
                <a:gd name="T1" fmla="*/ 0 h 1328"/>
                <a:gd name="T2" fmla="*/ 0 w 3381"/>
                <a:gd name="T3" fmla="*/ 0 h 1328"/>
                <a:gd name="T4" fmla="*/ 0 w 3381"/>
                <a:gd name="T5" fmla="*/ 0 h 1328"/>
                <a:gd name="T6" fmla="*/ 0 w 3381"/>
                <a:gd name="T7" fmla="*/ 0 h 1328"/>
                <a:gd name="T8" fmla="*/ 0 w 3381"/>
                <a:gd name="T9" fmla="*/ 0 h 1328"/>
                <a:gd name="T10" fmla="*/ 0 w 3381"/>
                <a:gd name="T11" fmla="*/ 0 h 1328"/>
                <a:gd name="T12" fmla="*/ 0 w 3381"/>
                <a:gd name="T13" fmla="*/ 0 h 1328"/>
                <a:gd name="T14" fmla="*/ 0 w 3381"/>
                <a:gd name="T15" fmla="*/ 0 h 1328"/>
                <a:gd name="T16" fmla="*/ 0 w 3381"/>
                <a:gd name="T17" fmla="*/ 0 h 1328"/>
                <a:gd name="T18" fmla="*/ 0 w 3381"/>
                <a:gd name="T19" fmla="*/ 0 h 1328"/>
                <a:gd name="T20" fmla="*/ 0 w 3381"/>
                <a:gd name="T21" fmla="*/ 0 h 1328"/>
                <a:gd name="T22" fmla="*/ 0 w 3381"/>
                <a:gd name="T23" fmla="*/ 0 h 1328"/>
                <a:gd name="T24" fmla="*/ 0 w 3381"/>
                <a:gd name="T25" fmla="*/ 0 h 1328"/>
                <a:gd name="T26" fmla="*/ 0 w 3381"/>
                <a:gd name="T27" fmla="*/ 0 h 1328"/>
                <a:gd name="T28" fmla="*/ 0 w 3381"/>
                <a:gd name="T29" fmla="*/ 0 h 1328"/>
                <a:gd name="T30" fmla="*/ 0 w 3381"/>
                <a:gd name="T31" fmla="*/ 0 h 1328"/>
                <a:gd name="T32" fmla="*/ 0 w 3381"/>
                <a:gd name="T33" fmla="*/ 0 h 1328"/>
                <a:gd name="T34" fmla="*/ 0 w 3381"/>
                <a:gd name="T35" fmla="*/ 0 h 1328"/>
                <a:gd name="T36" fmla="*/ 0 w 3381"/>
                <a:gd name="T37" fmla="*/ 0 h 1328"/>
                <a:gd name="T38" fmla="*/ 0 w 3381"/>
                <a:gd name="T39" fmla="*/ 0 h 1328"/>
                <a:gd name="T40" fmla="*/ 0 w 3381"/>
                <a:gd name="T41" fmla="*/ 0 h 1328"/>
                <a:gd name="T42" fmla="*/ 0 w 3381"/>
                <a:gd name="T43" fmla="*/ 0 h 1328"/>
                <a:gd name="T44" fmla="*/ 0 w 3381"/>
                <a:gd name="T45" fmla="*/ 0 h 1328"/>
                <a:gd name="T46" fmla="*/ 0 w 3381"/>
                <a:gd name="T47" fmla="*/ 0 h 1328"/>
                <a:gd name="T48" fmla="*/ 0 w 3381"/>
                <a:gd name="T49" fmla="*/ 0 h 1328"/>
                <a:gd name="T50" fmla="*/ 0 w 3381"/>
                <a:gd name="T51" fmla="*/ 0 h 1328"/>
                <a:gd name="T52" fmla="*/ 0 w 3381"/>
                <a:gd name="T53" fmla="*/ 0 h 1328"/>
                <a:gd name="T54" fmla="*/ 0 w 3381"/>
                <a:gd name="T55" fmla="*/ 0 h 1328"/>
                <a:gd name="T56" fmla="*/ 0 w 3381"/>
                <a:gd name="T57" fmla="*/ 0 h 1328"/>
                <a:gd name="T58" fmla="*/ 0 w 3381"/>
                <a:gd name="T59" fmla="*/ 0 h 1328"/>
                <a:gd name="T60" fmla="*/ 0 w 3381"/>
                <a:gd name="T61" fmla="*/ 0 h 1328"/>
                <a:gd name="T62" fmla="*/ 0 w 3381"/>
                <a:gd name="T63" fmla="*/ 0 h 1328"/>
                <a:gd name="T64" fmla="*/ 0 w 3381"/>
                <a:gd name="T65" fmla="*/ 0 h 1328"/>
                <a:gd name="T66" fmla="*/ 0 w 3381"/>
                <a:gd name="T67" fmla="*/ 0 h 1328"/>
                <a:gd name="T68" fmla="*/ 0 w 3381"/>
                <a:gd name="T69" fmla="*/ 0 h 1328"/>
                <a:gd name="T70" fmla="*/ 0 w 3381"/>
                <a:gd name="T71" fmla="*/ 0 h 1328"/>
                <a:gd name="T72" fmla="*/ 0 w 3381"/>
                <a:gd name="T73" fmla="*/ 0 h 1328"/>
                <a:gd name="T74" fmla="*/ 0 w 3381"/>
                <a:gd name="T75" fmla="*/ 0 h 1328"/>
                <a:gd name="T76" fmla="*/ 0 w 3381"/>
                <a:gd name="T77" fmla="*/ 0 h 1328"/>
                <a:gd name="T78" fmla="*/ 0 w 3381"/>
                <a:gd name="T79" fmla="*/ 0 h 1328"/>
                <a:gd name="T80" fmla="*/ 0 w 3381"/>
                <a:gd name="T81" fmla="*/ 0 h 1328"/>
                <a:gd name="T82" fmla="*/ 0 w 3381"/>
                <a:gd name="T83" fmla="*/ 0 h 1328"/>
                <a:gd name="T84" fmla="*/ 0 w 3381"/>
                <a:gd name="T85" fmla="*/ 0 h 1328"/>
                <a:gd name="T86" fmla="*/ 0 w 3381"/>
                <a:gd name="T87" fmla="*/ 0 h 1328"/>
                <a:gd name="T88" fmla="*/ 0 w 3381"/>
                <a:gd name="T89" fmla="*/ 0 h 1328"/>
                <a:gd name="T90" fmla="*/ 0 w 3381"/>
                <a:gd name="T91" fmla="*/ 0 h 1328"/>
                <a:gd name="T92" fmla="*/ 0 w 3381"/>
                <a:gd name="T93" fmla="*/ 0 h 1328"/>
                <a:gd name="T94" fmla="*/ 0 w 3381"/>
                <a:gd name="T95" fmla="*/ 0 h 1328"/>
                <a:gd name="T96" fmla="*/ 0 w 3381"/>
                <a:gd name="T97" fmla="*/ 0 h 1328"/>
                <a:gd name="T98" fmla="*/ 0 w 3381"/>
                <a:gd name="T99" fmla="*/ 0 h 1328"/>
                <a:gd name="T100" fmla="*/ 0 w 3381"/>
                <a:gd name="T101" fmla="*/ 0 h 13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81" h="1328">
                  <a:moveTo>
                    <a:pt x="825" y="507"/>
                  </a:moveTo>
                  <a:lnTo>
                    <a:pt x="818" y="492"/>
                  </a:lnTo>
                  <a:lnTo>
                    <a:pt x="806" y="481"/>
                  </a:lnTo>
                  <a:lnTo>
                    <a:pt x="788" y="476"/>
                  </a:lnTo>
                  <a:lnTo>
                    <a:pt x="769" y="473"/>
                  </a:lnTo>
                  <a:lnTo>
                    <a:pt x="748" y="475"/>
                  </a:lnTo>
                  <a:lnTo>
                    <a:pt x="728" y="480"/>
                  </a:lnTo>
                  <a:lnTo>
                    <a:pt x="714" y="489"/>
                  </a:lnTo>
                  <a:lnTo>
                    <a:pt x="704" y="499"/>
                  </a:lnTo>
                  <a:lnTo>
                    <a:pt x="710" y="460"/>
                  </a:lnTo>
                  <a:lnTo>
                    <a:pt x="719" y="419"/>
                  </a:lnTo>
                  <a:lnTo>
                    <a:pt x="730" y="376"/>
                  </a:lnTo>
                  <a:lnTo>
                    <a:pt x="737" y="333"/>
                  </a:lnTo>
                  <a:lnTo>
                    <a:pt x="743" y="291"/>
                  </a:lnTo>
                  <a:lnTo>
                    <a:pt x="741" y="254"/>
                  </a:lnTo>
                  <a:lnTo>
                    <a:pt x="731" y="222"/>
                  </a:lnTo>
                  <a:lnTo>
                    <a:pt x="710" y="198"/>
                  </a:lnTo>
                  <a:lnTo>
                    <a:pt x="683" y="178"/>
                  </a:lnTo>
                  <a:lnTo>
                    <a:pt x="654" y="164"/>
                  </a:lnTo>
                  <a:lnTo>
                    <a:pt x="624" y="151"/>
                  </a:lnTo>
                  <a:lnTo>
                    <a:pt x="593" y="143"/>
                  </a:lnTo>
                  <a:lnTo>
                    <a:pt x="561" y="137"/>
                  </a:lnTo>
                  <a:lnTo>
                    <a:pt x="528" y="133"/>
                  </a:lnTo>
                  <a:lnTo>
                    <a:pt x="496" y="133"/>
                  </a:lnTo>
                  <a:lnTo>
                    <a:pt x="462" y="134"/>
                  </a:lnTo>
                  <a:lnTo>
                    <a:pt x="429" y="138"/>
                  </a:lnTo>
                  <a:lnTo>
                    <a:pt x="397" y="144"/>
                  </a:lnTo>
                  <a:lnTo>
                    <a:pt x="364" y="152"/>
                  </a:lnTo>
                  <a:lnTo>
                    <a:pt x="333" y="161"/>
                  </a:lnTo>
                  <a:lnTo>
                    <a:pt x="302" y="172"/>
                  </a:lnTo>
                  <a:lnTo>
                    <a:pt x="272" y="183"/>
                  </a:lnTo>
                  <a:lnTo>
                    <a:pt x="245" y="196"/>
                  </a:lnTo>
                  <a:lnTo>
                    <a:pt x="218" y="209"/>
                  </a:lnTo>
                  <a:lnTo>
                    <a:pt x="193" y="232"/>
                  </a:lnTo>
                  <a:lnTo>
                    <a:pt x="175" y="263"/>
                  </a:lnTo>
                  <a:lnTo>
                    <a:pt x="166" y="302"/>
                  </a:lnTo>
                  <a:lnTo>
                    <a:pt x="167" y="343"/>
                  </a:lnTo>
                  <a:lnTo>
                    <a:pt x="182" y="385"/>
                  </a:lnTo>
                  <a:lnTo>
                    <a:pt x="212" y="424"/>
                  </a:lnTo>
                  <a:lnTo>
                    <a:pt x="259" y="454"/>
                  </a:lnTo>
                  <a:lnTo>
                    <a:pt x="325" y="475"/>
                  </a:lnTo>
                  <a:lnTo>
                    <a:pt x="3237" y="991"/>
                  </a:lnTo>
                  <a:lnTo>
                    <a:pt x="3381" y="1202"/>
                  </a:lnTo>
                  <a:lnTo>
                    <a:pt x="3228" y="1328"/>
                  </a:lnTo>
                  <a:lnTo>
                    <a:pt x="2703" y="1056"/>
                  </a:lnTo>
                  <a:lnTo>
                    <a:pt x="240" y="587"/>
                  </a:lnTo>
                  <a:lnTo>
                    <a:pt x="218" y="580"/>
                  </a:lnTo>
                  <a:lnTo>
                    <a:pt x="194" y="572"/>
                  </a:lnTo>
                  <a:lnTo>
                    <a:pt x="172" y="561"/>
                  </a:lnTo>
                  <a:lnTo>
                    <a:pt x="150" y="546"/>
                  </a:lnTo>
                  <a:lnTo>
                    <a:pt x="128" y="529"/>
                  </a:lnTo>
                  <a:lnTo>
                    <a:pt x="107" y="511"/>
                  </a:lnTo>
                  <a:lnTo>
                    <a:pt x="88" y="492"/>
                  </a:lnTo>
                  <a:lnTo>
                    <a:pt x="69" y="471"/>
                  </a:lnTo>
                  <a:lnTo>
                    <a:pt x="52" y="447"/>
                  </a:lnTo>
                  <a:lnTo>
                    <a:pt x="38" y="424"/>
                  </a:lnTo>
                  <a:lnTo>
                    <a:pt x="25" y="401"/>
                  </a:lnTo>
                  <a:lnTo>
                    <a:pt x="15" y="376"/>
                  </a:lnTo>
                  <a:lnTo>
                    <a:pt x="7" y="352"/>
                  </a:lnTo>
                  <a:lnTo>
                    <a:pt x="2" y="328"/>
                  </a:lnTo>
                  <a:lnTo>
                    <a:pt x="0" y="304"/>
                  </a:lnTo>
                  <a:lnTo>
                    <a:pt x="2" y="281"/>
                  </a:lnTo>
                  <a:lnTo>
                    <a:pt x="10" y="243"/>
                  </a:lnTo>
                  <a:lnTo>
                    <a:pt x="23" y="208"/>
                  </a:lnTo>
                  <a:lnTo>
                    <a:pt x="39" y="177"/>
                  </a:lnTo>
                  <a:lnTo>
                    <a:pt x="60" y="148"/>
                  </a:lnTo>
                  <a:lnTo>
                    <a:pt x="85" y="122"/>
                  </a:lnTo>
                  <a:lnTo>
                    <a:pt x="114" y="99"/>
                  </a:lnTo>
                  <a:lnTo>
                    <a:pt x="143" y="79"/>
                  </a:lnTo>
                  <a:lnTo>
                    <a:pt x="177" y="61"/>
                  </a:lnTo>
                  <a:lnTo>
                    <a:pt x="212" y="47"/>
                  </a:lnTo>
                  <a:lnTo>
                    <a:pt x="249" y="34"/>
                  </a:lnTo>
                  <a:lnTo>
                    <a:pt x="285" y="22"/>
                  </a:lnTo>
                  <a:lnTo>
                    <a:pt x="324" y="14"/>
                  </a:lnTo>
                  <a:lnTo>
                    <a:pt x="362" y="8"/>
                  </a:lnTo>
                  <a:lnTo>
                    <a:pt x="400" y="4"/>
                  </a:lnTo>
                  <a:lnTo>
                    <a:pt x="437" y="1"/>
                  </a:lnTo>
                  <a:lnTo>
                    <a:pt x="474" y="0"/>
                  </a:lnTo>
                  <a:lnTo>
                    <a:pt x="510" y="1"/>
                  </a:lnTo>
                  <a:lnTo>
                    <a:pt x="544" y="3"/>
                  </a:lnTo>
                  <a:lnTo>
                    <a:pt x="578" y="5"/>
                  </a:lnTo>
                  <a:lnTo>
                    <a:pt x="607" y="8"/>
                  </a:lnTo>
                  <a:lnTo>
                    <a:pt x="637" y="13"/>
                  </a:lnTo>
                  <a:lnTo>
                    <a:pt x="665" y="18"/>
                  </a:lnTo>
                  <a:lnTo>
                    <a:pt x="691" y="25"/>
                  </a:lnTo>
                  <a:lnTo>
                    <a:pt x="715" y="33"/>
                  </a:lnTo>
                  <a:lnTo>
                    <a:pt x="737" y="42"/>
                  </a:lnTo>
                  <a:lnTo>
                    <a:pt x="758" y="52"/>
                  </a:lnTo>
                  <a:lnTo>
                    <a:pt x="778" y="64"/>
                  </a:lnTo>
                  <a:lnTo>
                    <a:pt x="796" y="78"/>
                  </a:lnTo>
                  <a:lnTo>
                    <a:pt x="812" y="92"/>
                  </a:lnTo>
                  <a:lnTo>
                    <a:pt x="826" y="108"/>
                  </a:lnTo>
                  <a:lnTo>
                    <a:pt x="839" y="126"/>
                  </a:lnTo>
                  <a:lnTo>
                    <a:pt x="849" y="146"/>
                  </a:lnTo>
                  <a:lnTo>
                    <a:pt x="865" y="186"/>
                  </a:lnTo>
                  <a:lnTo>
                    <a:pt x="875" y="232"/>
                  </a:lnTo>
                  <a:lnTo>
                    <a:pt x="880" y="280"/>
                  </a:lnTo>
                  <a:lnTo>
                    <a:pt x="879" y="330"/>
                  </a:lnTo>
                  <a:lnTo>
                    <a:pt x="873" y="380"/>
                  </a:lnTo>
                  <a:lnTo>
                    <a:pt x="862" y="428"/>
                  </a:lnTo>
                  <a:lnTo>
                    <a:pt x="845" y="471"/>
                  </a:lnTo>
                  <a:lnTo>
                    <a:pt x="825" y="50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0" name="Freeform 1651">
              <a:extLst>
                <a:ext uri="{FF2B5EF4-FFF2-40B4-BE49-F238E27FC236}">
                  <a16:creationId xmlns:a16="http://schemas.microsoft.com/office/drawing/2014/main" id="{7C25F7B0-5137-462B-AA23-A20F486221CE}"/>
                </a:ext>
              </a:extLst>
            </p:cNvPr>
            <p:cNvSpPr>
              <a:spLocks/>
            </p:cNvSpPr>
            <p:nvPr/>
          </p:nvSpPr>
          <p:spPr bwMode="auto">
            <a:xfrm>
              <a:off x="1974" y="3238"/>
              <a:ext cx="34" cy="11"/>
            </a:xfrm>
            <a:custGeom>
              <a:avLst/>
              <a:gdLst>
                <a:gd name="T0" fmla="*/ 0 w 136"/>
                <a:gd name="T1" fmla="*/ 0 h 45"/>
                <a:gd name="T2" fmla="*/ 0 w 136"/>
                <a:gd name="T3" fmla="*/ 0 h 45"/>
                <a:gd name="T4" fmla="*/ 0 w 136"/>
                <a:gd name="T5" fmla="*/ 0 h 45"/>
                <a:gd name="T6" fmla="*/ 0 w 136"/>
                <a:gd name="T7" fmla="*/ 0 h 45"/>
                <a:gd name="T8" fmla="*/ 0 w 136"/>
                <a:gd name="T9" fmla="*/ 0 h 45"/>
                <a:gd name="T10" fmla="*/ 0 w 136"/>
                <a:gd name="T11" fmla="*/ 0 h 45"/>
                <a:gd name="T12" fmla="*/ 0 w 136"/>
                <a:gd name="T13" fmla="*/ 0 h 45"/>
                <a:gd name="T14" fmla="*/ 0 w 136"/>
                <a:gd name="T15" fmla="*/ 0 h 45"/>
                <a:gd name="T16" fmla="*/ 0 w 136"/>
                <a:gd name="T17" fmla="*/ 0 h 45"/>
                <a:gd name="T18" fmla="*/ 0 w 136"/>
                <a:gd name="T19" fmla="*/ 0 h 45"/>
                <a:gd name="T20" fmla="*/ 0 w 136"/>
                <a:gd name="T21" fmla="*/ 0 h 45"/>
                <a:gd name="T22" fmla="*/ 0 w 136"/>
                <a:gd name="T23" fmla="*/ 0 h 45"/>
                <a:gd name="T24" fmla="*/ 0 w 136"/>
                <a:gd name="T25" fmla="*/ 0 h 45"/>
                <a:gd name="T26" fmla="*/ 0 w 136"/>
                <a:gd name="T27" fmla="*/ 0 h 45"/>
                <a:gd name="T28" fmla="*/ 0 w 136"/>
                <a:gd name="T29" fmla="*/ 0 h 45"/>
                <a:gd name="T30" fmla="*/ 0 w 136"/>
                <a:gd name="T31" fmla="*/ 0 h 45"/>
                <a:gd name="T32" fmla="*/ 0 w 136"/>
                <a:gd name="T33" fmla="*/ 0 h 45"/>
                <a:gd name="T34" fmla="*/ 0 w 136"/>
                <a:gd name="T35" fmla="*/ 0 h 45"/>
                <a:gd name="T36" fmla="*/ 0 w 136"/>
                <a:gd name="T37" fmla="*/ 0 h 45"/>
                <a:gd name="T38" fmla="*/ 0 w 136"/>
                <a:gd name="T39" fmla="*/ 0 h 45"/>
                <a:gd name="T40" fmla="*/ 0 w 136"/>
                <a:gd name="T41" fmla="*/ 0 h 45"/>
                <a:gd name="T42" fmla="*/ 0 w 136"/>
                <a:gd name="T43" fmla="*/ 0 h 45"/>
                <a:gd name="T44" fmla="*/ 0 w 136"/>
                <a:gd name="T45" fmla="*/ 0 h 45"/>
                <a:gd name="T46" fmla="*/ 0 w 136"/>
                <a:gd name="T47" fmla="*/ 0 h 45"/>
                <a:gd name="T48" fmla="*/ 0 w 136"/>
                <a:gd name="T49" fmla="*/ 0 h 45"/>
                <a:gd name="T50" fmla="*/ 0 w 136"/>
                <a:gd name="T51" fmla="*/ 0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6" h="45">
                  <a:moveTo>
                    <a:pt x="0" y="35"/>
                  </a:moveTo>
                  <a:lnTo>
                    <a:pt x="15" y="39"/>
                  </a:lnTo>
                  <a:lnTo>
                    <a:pt x="23" y="32"/>
                  </a:lnTo>
                  <a:lnTo>
                    <a:pt x="35" y="24"/>
                  </a:lnTo>
                  <a:lnTo>
                    <a:pt x="53" y="19"/>
                  </a:lnTo>
                  <a:lnTo>
                    <a:pt x="73" y="19"/>
                  </a:lnTo>
                  <a:lnTo>
                    <a:pt x="91" y="20"/>
                  </a:lnTo>
                  <a:lnTo>
                    <a:pt x="106" y="25"/>
                  </a:lnTo>
                  <a:lnTo>
                    <a:pt x="116" y="32"/>
                  </a:lnTo>
                  <a:lnTo>
                    <a:pt x="121" y="43"/>
                  </a:lnTo>
                  <a:lnTo>
                    <a:pt x="136" y="43"/>
                  </a:lnTo>
                  <a:lnTo>
                    <a:pt x="129" y="24"/>
                  </a:lnTo>
                  <a:lnTo>
                    <a:pt x="114" y="9"/>
                  </a:lnTo>
                  <a:lnTo>
                    <a:pt x="93" y="4"/>
                  </a:lnTo>
                  <a:lnTo>
                    <a:pt x="73" y="0"/>
                  </a:lnTo>
                  <a:lnTo>
                    <a:pt x="51" y="3"/>
                  </a:lnTo>
                  <a:lnTo>
                    <a:pt x="30" y="8"/>
                  </a:lnTo>
                  <a:lnTo>
                    <a:pt x="13" y="19"/>
                  </a:lnTo>
                  <a:lnTo>
                    <a:pt x="0" y="32"/>
                  </a:lnTo>
                  <a:lnTo>
                    <a:pt x="15" y="35"/>
                  </a:lnTo>
                  <a:lnTo>
                    <a:pt x="0" y="32"/>
                  </a:lnTo>
                  <a:lnTo>
                    <a:pt x="0" y="38"/>
                  </a:lnTo>
                  <a:lnTo>
                    <a:pt x="4" y="43"/>
                  </a:lnTo>
                  <a:lnTo>
                    <a:pt x="10" y="45"/>
                  </a:lnTo>
                  <a:lnTo>
                    <a:pt x="15" y="3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1" name="Freeform 1652">
              <a:extLst>
                <a:ext uri="{FF2B5EF4-FFF2-40B4-BE49-F238E27FC236}">
                  <a16:creationId xmlns:a16="http://schemas.microsoft.com/office/drawing/2014/main" id="{9A39B881-7FA1-408C-A434-75169E815E16}"/>
                </a:ext>
              </a:extLst>
            </p:cNvPr>
            <p:cNvSpPr>
              <a:spLocks/>
            </p:cNvSpPr>
            <p:nvPr/>
          </p:nvSpPr>
          <p:spPr bwMode="auto">
            <a:xfrm>
              <a:off x="1974" y="3170"/>
              <a:ext cx="14" cy="77"/>
            </a:xfrm>
            <a:custGeom>
              <a:avLst/>
              <a:gdLst>
                <a:gd name="T0" fmla="*/ 0 w 54"/>
                <a:gd name="T1" fmla="*/ 0 h 308"/>
                <a:gd name="T2" fmla="*/ 0 w 54"/>
                <a:gd name="T3" fmla="*/ 0 h 308"/>
                <a:gd name="T4" fmla="*/ 0 w 54"/>
                <a:gd name="T5" fmla="*/ 0 h 308"/>
                <a:gd name="T6" fmla="*/ 0 w 54"/>
                <a:gd name="T7" fmla="*/ 0 h 308"/>
                <a:gd name="T8" fmla="*/ 0 w 54"/>
                <a:gd name="T9" fmla="*/ 0 h 308"/>
                <a:gd name="T10" fmla="*/ 0 w 54"/>
                <a:gd name="T11" fmla="*/ 0 h 308"/>
                <a:gd name="T12" fmla="*/ 0 w 54"/>
                <a:gd name="T13" fmla="*/ 0 h 308"/>
                <a:gd name="T14" fmla="*/ 0 w 54"/>
                <a:gd name="T15" fmla="*/ 0 h 308"/>
                <a:gd name="T16" fmla="*/ 0 w 54"/>
                <a:gd name="T17" fmla="*/ 0 h 308"/>
                <a:gd name="T18" fmla="*/ 0 w 54"/>
                <a:gd name="T19" fmla="*/ 0 h 308"/>
                <a:gd name="T20" fmla="*/ 0 w 54"/>
                <a:gd name="T21" fmla="*/ 0 h 308"/>
                <a:gd name="T22" fmla="*/ 0 w 54"/>
                <a:gd name="T23" fmla="*/ 0 h 308"/>
                <a:gd name="T24" fmla="*/ 0 w 54"/>
                <a:gd name="T25" fmla="*/ 0 h 308"/>
                <a:gd name="T26" fmla="*/ 0 w 54"/>
                <a:gd name="T27" fmla="*/ 0 h 308"/>
                <a:gd name="T28" fmla="*/ 0 w 54"/>
                <a:gd name="T29" fmla="*/ 0 h 308"/>
                <a:gd name="T30" fmla="*/ 0 w 54"/>
                <a:gd name="T31" fmla="*/ 0 h 308"/>
                <a:gd name="T32" fmla="*/ 0 w 54"/>
                <a:gd name="T33" fmla="*/ 0 h 308"/>
                <a:gd name="T34" fmla="*/ 0 w 54"/>
                <a:gd name="T35" fmla="*/ 0 h 308"/>
                <a:gd name="T36" fmla="*/ 0 w 54"/>
                <a:gd name="T37" fmla="*/ 0 h 308"/>
                <a:gd name="T38" fmla="*/ 0 w 54"/>
                <a:gd name="T39" fmla="*/ 0 h 308"/>
                <a:gd name="T40" fmla="*/ 0 w 54"/>
                <a:gd name="T41" fmla="*/ 0 h 3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308">
                  <a:moveTo>
                    <a:pt x="9" y="13"/>
                  </a:moveTo>
                  <a:lnTo>
                    <a:pt x="9" y="13"/>
                  </a:lnTo>
                  <a:lnTo>
                    <a:pt x="27" y="35"/>
                  </a:lnTo>
                  <a:lnTo>
                    <a:pt x="38" y="64"/>
                  </a:lnTo>
                  <a:lnTo>
                    <a:pt x="39" y="100"/>
                  </a:lnTo>
                  <a:lnTo>
                    <a:pt x="34" y="141"/>
                  </a:lnTo>
                  <a:lnTo>
                    <a:pt x="26" y="184"/>
                  </a:lnTo>
                  <a:lnTo>
                    <a:pt x="15" y="227"/>
                  </a:lnTo>
                  <a:lnTo>
                    <a:pt x="6" y="268"/>
                  </a:lnTo>
                  <a:lnTo>
                    <a:pt x="0" y="308"/>
                  </a:lnTo>
                  <a:lnTo>
                    <a:pt x="15" y="308"/>
                  </a:lnTo>
                  <a:lnTo>
                    <a:pt x="22" y="271"/>
                  </a:lnTo>
                  <a:lnTo>
                    <a:pt x="31" y="229"/>
                  </a:lnTo>
                  <a:lnTo>
                    <a:pt x="41" y="186"/>
                  </a:lnTo>
                  <a:lnTo>
                    <a:pt x="49" y="143"/>
                  </a:lnTo>
                  <a:lnTo>
                    <a:pt x="54" y="100"/>
                  </a:lnTo>
                  <a:lnTo>
                    <a:pt x="53" y="61"/>
                  </a:lnTo>
                  <a:lnTo>
                    <a:pt x="43" y="28"/>
                  </a:lnTo>
                  <a:lnTo>
                    <a:pt x="19" y="0"/>
                  </a:lnTo>
                  <a:lnTo>
                    <a:pt x="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2" name="Freeform 1653">
              <a:extLst>
                <a:ext uri="{FF2B5EF4-FFF2-40B4-BE49-F238E27FC236}">
                  <a16:creationId xmlns:a16="http://schemas.microsoft.com/office/drawing/2014/main" id="{2453D34E-0EC4-4CE6-8D3A-2FDFCFDD09FC}"/>
                </a:ext>
              </a:extLst>
            </p:cNvPr>
            <p:cNvSpPr>
              <a:spLocks/>
            </p:cNvSpPr>
            <p:nvPr/>
          </p:nvSpPr>
          <p:spPr bwMode="auto">
            <a:xfrm>
              <a:off x="1854" y="3153"/>
              <a:ext cx="125" cy="24"/>
            </a:xfrm>
            <a:custGeom>
              <a:avLst/>
              <a:gdLst>
                <a:gd name="T0" fmla="*/ 0 w 501"/>
                <a:gd name="T1" fmla="*/ 0 h 93"/>
                <a:gd name="T2" fmla="*/ 0 w 501"/>
                <a:gd name="T3" fmla="*/ 0 h 93"/>
                <a:gd name="T4" fmla="*/ 0 w 501"/>
                <a:gd name="T5" fmla="*/ 0 h 93"/>
                <a:gd name="T6" fmla="*/ 0 w 501"/>
                <a:gd name="T7" fmla="*/ 0 h 93"/>
                <a:gd name="T8" fmla="*/ 0 w 501"/>
                <a:gd name="T9" fmla="*/ 0 h 93"/>
                <a:gd name="T10" fmla="*/ 0 w 501"/>
                <a:gd name="T11" fmla="*/ 0 h 93"/>
                <a:gd name="T12" fmla="*/ 0 w 501"/>
                <a:gd name="T13" fmla="*/ 0 h 93"/>
                <a:gd name="T14" fmla="*/ 0 w 501"/>
                <a:gd name="T15" fmla="*/ 0 h 93"/>
                <a:gd name="T16" fmla="*/ 0 w 501"/>
                <a:gd name="T17" fmla="*/ 0 h 93"/>
                <a:gd name="T18" fmla="*/ 0 w 501"/>
                <a:gd name="T19" fmla="*/ 0 h 93"/>
                <a:gd name="T20" fmla="*/ 0 w 501"/>
                <a:gd name="T21" fmla="*/ 0 h 93"/>
                <a:gd name="T22" fmla="*/ 0 w 501"/>
                <a:gd name="T23" fmla="*/ 0 h 93"/>
                <a:gd name="T24" fmla="*/ 0 w 501"/>
                <a:gd name="T25" fmla="*/ 0 h 93"/>
                <a:gd name="T26" fmla="*/ 0 w 501"/>
                <a:gd name="T27" fmla="*/ 0 h 93"/>
                <a:gd name="T28" fmla="*/ 0 w 501"/>
                <a:gd name="T29" fmla="*/ 0 h 93"/>
                <a:gd name="T30" fmla="*/ 0 w 501"/>
                <a:gd name="T31" fmla="*/ 0 h 93"/>
                <a:gd name="T32" fmla="*/ 0 w 501"/>
                <a:gd name="T33" fmla="*/ 0 h 93"/>
                <a:gd name="T34" fmla="*/ 0 w 501"/>
                <a:gd name="T35" fmla="*/ 0 h 93"/>
                <a:gd name="T36" fmla="*/ 0 w 501"/>
                <a:gd name="T37" fmla="*/ 0 h 93"/>
                <a:gd name="T38" fmla="*/ 0 w 501"/>
                <a:gd name="T39" fmla="*/ 0 h 93"/>
                <a:gd name="T40" fmla="*/ 0 w 501"/>
                <a:gd name="T41" fmla="*/ 0 h 93"/>
                <a:gd name="T42" fmla="*/ 0 w 501"/>
                <a:gd name="T43" fmla="*/ 0 h 93"/>
                <a:gd name="T44" fmla="*/ 0 w 501"/>
                <a:gd name="T45" fmla="*/ 0 h 93"/>
                <a:gd name="T46" fmla="*/ 0 w 501"/>
                <a:gd name="T47" fmla="*/ 0 h 93"/>
                <a:gd name="T48" fmla="*/ 0 w 501"/>
                <a:gd name="T49" fmla="*/ 0 h 93"/>
                <a:gd name="T50" fmla="*/ 0 w 501"/>
                <a:gd name="T51" fmla="*/ 0 h 93"/>
                <a:gd name="T52" fmla="*/ 0 w 501"/>
                <a:gd name="T53" fmla="*/ 0 h 93"/>
                <a:gd name="T54" fmla="*/ 0 w 501"/>
                <a:gd name="T55" fmla="*/ 0 h 93"/>
                <a:gd name="T56" fmla="*/ 0 w 501"/>
                <a:gd name="T57" fmla="*/ 0 h 93"/>
                <a:gd name="T58" fmla="*/ 0 w 501"/>
                <a:gd name="T59" fmla="*/ 0 h 93"/>
                <a:gd name="T60" fmla="*/ 0 w 501"/>
                <a:gd name="T61" fmla="*/ 0 h 93"/>
                <a:gd name="T62" fmla="*/ 0 w 501"/>
                <a:gd name="T63" fmla="*/ 0 h 93"/>
                <a:gd name="T64" fmla="*/ 0 w 501"/>
                <a:gd name="T65" fmla="*/ 0 h 93"/>
                <a:gd name="T66" fmla="*/ 0 w 501"/>
                <a:gd name="T67" fmla="*/ 0 h 93"/>
                <a:gd name="T68" fmla="*/ 0 w 501"/>
                <a:gd name="T69" fmla="*/ 0 h 93"/>
                <a:gd name="T70" fmla="*/ 0 w 501"/>
                <a:gd name="T71" fmla="*/ 0 h 93"/>
                <a:gd name="T72" fmla="*/ 0 w 501"/>
                <a:gd name="T73" fmla="*/ 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1" h="93">
                  <a:moveTo>
                    <a:pt x="7" y="93"/>
                  </a:moveTo>
                  <a:lnTo>
                    <a:pt x="7" y="93"/>
                  </a:lnTo>
                  <a:lnTo>
                    <a:pt x="35" y="80"/>
                  </a:lnTo>
                  <a:lnTo>
                    <a:pt x="61" y="67"/>
                  </a:lnTo>
                  <a:lnTo>
                    <a:pt x="91" y="56"/>
                  </a:lnTo>
                  <a:lnTo>
                    <a:pt x="122" y="45"/>
                  </a:lnTo>
                  <a:lnTo>
                    <a:pt x="152" y="36"/>
                  </a:lnTo>
                  <a:lnTo>
                    <a:pt x="184" y="28"/>
                  </a:lnTo>
                  <a:lnTo>
                    <a:pt x="217" y="22"/>
                  </a:lnTo>
                  <a:lnTo>
                    <a:pt x="248" y="18"/>
                  </a:lnTo>
                  <a:lnTo>
                    <a:pt x="282" y="18"/>
                  </a:lnTo>
                  <a:lnTo>
                    <a:pt x="314" y="17"/>
                  </a:lnTo>
                  <a:lnTo>
                    <a:pt x="345" y="20"/>
                  </a:lnTo>
                  <a:lnTo>
                    <a:pt x="378" y="27"/>
                  </a:lnTo>
                  <a:lnTo>
                    <a:pt x="408" y="35"/>
                  </a:lnTo>
                  <a:lnTo>
                    <a:pt x="438" y="48"/>
                  </a:lnTo>
                  <a:lnTo>
                    <a:pt x="465" y="61"/>
                  </a:lnTo>
                  <a:lnTo>
                    <a:pt x="491" y="80"/>
                  </a:lnTo>
                  <a:lnTo>
                    <a:pt x="501" y="67"/>
                  </a:lnTo>
                  <a:lnTo>
                    <a:pt x="473" y="48"/>
                  </a:lnTo>
                  <a:lnTo>
                    <a:pt x="443" y="32"/>
                  </a:lnTo>
                  <a:lnTo>
                    <a:pt x="413" y="19"/>
                  </a:lnTo>
                  <a:lnTo>
                    <a:pt x="380" y="11"/>
                  </a:lnTo>
                  <a:lnTo>
                    <a:pt x="348" y="5"/>
                  </a:lnTo>
                  <a:lnTo>
                    <a:pt x="314" y="1"/>
                  </a:lnTo>
                  <a:lnTo>
                    <a:pt x="282" y="0"/>
                  </a:lnTo>
                  <a:lnTo>
                    <a:pt x="248" y="2"/>
                  </a:lnTo>
                  <a:lnTo>
                    <a:pt x="214" y="6"/>
                  </a:lnTo>
                  <a:lnTo>
                    <a:pt x="182" y="13"/>
                  </a:lnTo>
                  <a:lnTo>
                    <a:pt x="149" y="20"/>
                  </a:lnTo>
                  <a:lnTo>
                    <a:pt x="117" y="30"/>
                  </a:lnTo>
                  <a:lnTo>
                    <a:pt x="85" y="40"/>
                  </a:lnTo>
                  <a:lnTo>
                    <a:pt x="56" y="52"/>
                  </a:lnTo>
                  <a:lnTo>
                    <a:pt x="27" y="65"/>
                  </a:lnTo>
                  <a:lnTo>
                    <a:pt x="0" y="78"/>
                  </a:lnTo>
                  <a:lnTo>
                    <a:pt x="7"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3" name="Freeform 1654">
              <a:extLst>
                <a:ext uri="{FF2B5EF4-FFF2-40B4-BE49-F238E27FC236}">
                  <a16:creationId xmlns:a16="http://schemas.microsoft.com/office/drawing/2014/main" id="{0D4DC2EC-1009-43AB-BAF2-0AF899E5A7B3}"/>
                </a:ext>
              </a:extLst>
            </p:cNvPr>
            <p:cNvSpPr>
              <a:spLocks/>
            </p:cNvSpPr>
            <p:nvPr/>
          </p:nvSpPr>
          <p:spPr bwMode="auto">
            <a:xfrm>
              <a:off x="1840" y="3173"/>
              <a:ext cx="42" cy="70"/>
            </a:xfrm>
            <a:custGeom>
              <a:avLst/>
              <a:gdLst>
                <a:gd name="T0" fmla="*/ 0 w 169"/>
                <a:gd name="T1" fmla="*/ 0 h 281"/>
                <a:gd name="T2" fmla="*/ 0 w 169"/>
                <a:gd name="T3" fmla="*/ 0 h 281"/>
                <a:gd name="T4" fmla="*/ 0 w 169"/>
                <a:gd name="T5" fmla="*/ 0 h 281"/>
                <a:gd name="T6" fmla="*/ 0 w 169"/>
                <a:gd name="T7" fmla="*/ 0 h 281"/>
                <a:gd name="T8" fmla="*/ 0 w 169"/>
                <a:gd name="T9" fmla="*/ 0 h 281"/>
                <a:gd name="T10" fmla="*/ 0 w 169"/>
                <a:gd name="T11" fmla="*/ 0 h 281"/>
                <a:gd name="T12" fmla="*/ 0 w 169"/>
                <a:gd name="T13" fmla="*/ 0 h 281"/>
                <a:gd name="T14" fmla="*/ 0 w 169"/>
                <a:gd name="T15" fmla="*/ 0 h 281"/>
                <a:gd name="T16" fmla="*/ 0 w 169"/>
                <a:gd name="T17" fmla="*/ 0 h 281"/>
                <a:gd name="T18" fmla="*/ 0 w 169"/>
                <a:gd name="T19" fmla="*/ 0 h 281"/>
                <a:gd name="T20" fmla="*/ 0 w 169"/>
                <a:gd name="T21" fmla="*/ 0 h 281"/>
                <a:gd name="T22" fmla="*/ 0 w 169"/>
                <a:gd name="T23" fmla="*/ 0 h 281"/>
                <a:gd name="T24" fmla="*/ 0 w 169"/>
                <a:gd name="T25" fmla="*/ 0 h 281"/>
                <a:gd name="T26" fmla="*/ 0 w 169"/>
                <a:gd name="T27" fmla="*/ 0 h 281"/>
                <a:gd name="T28" fmla="*/ 0 w 169"/>
                <a:gd name="T29" fmla="*/ 0 h 281"/>
                <a:gd name="T30" fmla="*/ 0 w 169"/>
                <a:gd name="T31" fmla="*/ 0 h 281"/>
                <a:gd name="T32" fmla="*/ 0 w 169"/>
                <a:gd name="T33" fmla="*/ 0 h 281"/>
                <a:gd name="T34" fmla="*/ 0 w 169"/>
                <a:gd name="T35" fmla="*/ 0 h 281"/>
                <a:gd name="T36" fmla="*/ 0 w 169"/>
                <a:gd name="T37" fmla="*/ 0 h 281"/>
                <a:gd name="T38" fmla="*/ 0 w 169"/>
                <a:gd name="T39" fmla="*/ 0 h 281"/>
                <a:gd name="T40" fmla="*/ 0 w 169"/>
                <a:gd name="T41" fmla="*/ 0 h 2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9" h="281">
                  <a:moveTo>
                    <a:pt x="169" y="265"/>
                  </a:moveTo>
                  <a:lnTo>
                    <a:pt x="169" y="265"/>
                  </a:lnTo>
                  <a:lnTo>
                    <a:pt x="104" y="244"/>
                  </a:lnTo>
                  <a:lnTo>
                    <a:pt x="60" y="216"/>
                  </a:lnTo>
                  <a:lnTo>
                    <a:pt x="32" y="179"/>
                  </a:lnTo>
                  <a:lnTo>
                    <a:pt x="17" y="140"/>
                  </a:lnTo>
                  <a:lnTo>
                    <a:pt x="15" y="100"/>
                  </a:lnTo>
                  <a:lnTo>
                    <a:pt x="24" y="63"/>
                  </a:lnTo>
                  <a:lnTo>
                    <a:pt x="41" y="35"/>
                  </a:lnTo>
                  <a:lnTo>
                    <a:pt x="63" y="15"/>
                  </a:lnTo>
                  <a:lnTo>
                    <a:pt x="56" y="0"/>
                  </a:lnTo>
                  <a:lnTo>
                    <a:pt x="28" y="24"/>
                  </a:lnTo>
                  <a:lnTo>
                    <a:pt x="9" y="58"/>
                  </a:lnTo>
                  <a:lnTo>
                    <a:pt x="0" y="100"/>
                  </a:lnTo>
                  <a:lnTo>
                    <a:pt x="1" y="143"/>
                  </a:lnTo>
                  <a:lnTo>
                    <a:pt x="17" y="187"/>
                  </a:lnTo>
                  <a:lnTo>
                    <a:pt x="49" y="229"/>
                  </a:lnTo>
                  <a:lnTo>
                    <a:pt x="99" y="260"/>
                  </a:lnTo>
                  <a:lnTo>
                    <a:pt x="166" y="281"/>
                  </a:lnTo>
                  <a:lnTo>
                    <a:pt x="169" y="2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4" name="Freeform 1655">
              <a:extLst>
                <a:ext uri="{FF2B5EF4-FFF2-40B4-BE49-F238E27FC236}">
                  <a16:creationId xmlns:a16="http://schemas.microsoft.com/office/drawing/2014/main" id="{620CDF18-ED1B-4BE8-8E4E-777E318FCA65}"/>
                </a:ext>
              </a:extLst>
            </p:cNvPr>
            <p:cNvSpPr>
              <a:spLocks/>
            </p:cNvSpPr>
            <p:nvPr/>
          </p:nvSpPr>
          <p:spPr bwMode="auto">
            <a:xfrm>
              <a:off x="1881" y="3239"/>
              <a:ext cx="730" cy="133"/>
            </a:xfrm>
            <a:custGeom>
              <a:avLst/>
              <a:gdLst>
                <a:gd name="T0" fmla="*/ 0 w 2921"/>
                <a:gd name="T1" fmla="*/ 0 h 532"/>
                <a:gd name="T2" fmla="*/ 0 w 2921"/>
                <a:gd name="T3" fmla="*/ 0 h 532"/>
                <a:gd name="T4" fmla="*/ 0 w 2921"/>
                <a:gd name="T5" fmla="*/ 0 h 532"/>
                <a:gd name="T6" fmla="*/ 0 w 2921"/>
                <a:gd name="T7" fmla="*/ 0 h 532"/>
                <a:gd name="T8" fmla="*/ 0 w 2921"/>
                <a:gd name="T9" fmla="*/ 0 h 532"/>
                <a:gd name="T10" fmla="*/ 0 w 2921"/>
                <a:gd name="T11" fmla="*/ 0 h 532"/>
                <a:gd name="T12" fmla="*/ 0 w 2921"/>
                <a:gd name="T13" fmla="*/ 0 h 532"/>
                <a:gd name="T14" fmla="*/ 0 w 2921"/>
                <a:gd name="T15" fmla="*/ 0 h 532"/>
                <a:gd name="T16" fmla="*/ 0 w 2921"/>
                <a:gd name="T17" fmla="*/ 0 h 532"/>
                <a:gd name="T18" fmla="*/ 0 w 2921"/>
                <a:gd name="T19" fmla="*/ 0 h 532"/>
                <a:gd name="T20" fmla="*/ 0 w 2921"/>
                <a:gd name="T21" fmla="*/ 0 h 532"/>
                <a:gd name="T22" fmla="*/ 0 w 2921"/>
                <a:gd name="T23" fmla="*/ 0 h 5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21" h="532">
                  <a:moveTo>
                    <a:pt x="2919" y="520"/>
                  </a:moveTo>
                  <a:lnTo>
                    <a:pt x="2914" y="516"/>
                  </a:lnTo>
                  <a:lnTo>
                    <a:pt x="3" y="0"/>
                  </a:lnTo>
                  <a:lnTo>
                    <a:pt x="0" y="16"/>
                  </a:lnTo>
                  <a:lnTo>
                    <a:pt x="2912" y="532"/>
                  </a:lnTo>
                  <a:lnTo>
                    <a:pt x="2906" y="528"/>
                  </a:lnTo>
                  <a:lnTo>
                    <a:pt x="2912" y="532"/>
                  </a:lnTo>
                  <a:lnTo>
                    <a:pt x="2918" y="530"/>
                  </a:lnTo>
                  <a:lnTo>
                    <a:pt x="2921" y="525"/>
                  </a:lnTo>
                  <a:lnTo>
                    <a:pt x="2919" y="519"/>
                  </a:lnTo>
                  <a:lnTo>
                    <a:pt x="2914" y="516"/>
                  </a:lnTo>
                  <a:lnTo>
                    <a:pt x="2919"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5" name="Freeform 1656">
              <a:extLst>
                <a:ext uri="{FF2B5EF4-FFF2-40B4-BE49-F238E27FC236}">
                  <a16:creationId xmlns:a16="http://schemas.microsoft.com/office/drawing/2014/main" id="{A8408BD3-EAEF-48F4-BFBD-BCAA98F1A66C}"/>
                </a:ext>
              </a:extLst>
            </p:cNvPr>
            <p:cNvSpPr>
              <a:spLocks/>
            </p:cNvSpPr>
            <p:nvPr/>
          </p:nvSpPr>
          <p:spPr bwMode="auto">
            <a:xfrm>
              <a:off x="2608" y="3369"/>
              <a:ext cx="39" cy="55"/>
            </a:xfrm>
            <a:custGeom>
              <a:avLst/>
              <a:gdLst>
                <a:gd name="T0" fmla="*/ 0 w 159"/>
                <a:gd name="T1" fmla="*/ 0 h 221"/>
                <a:gd name="T2" fmla="*/ 0 w 159"/>
                <a:gd name="T3" fmla="*/ 0 h 221"/>
                <a:gd name="T4" fmla="*/ 0 w 159"/>
                <a:gd name="T5" fmla="*/ 0 h 221"/>
                <a:gd name="T6" fmla="*/ 0 w 159"/>
                <a:gd name="T7" fmla="*/ 0 h 221"/>
                <a:gd name="T8" fmla="*/ 0 w 159"/>
                <a:gd name="T9" fmla="*/ 0 h 221"/>
                <a:gd name="T10" fmla="*/ 0 w 159"/>
                <a:gd name="T11" fmla="*/ 0 h 221"/>
                <a:gd name="T12" fmla="*/ 0 w 159"/>
                <a:gd name="T13" fmla="*/ 0 h 221"/>
                <a:gd name="T14" fmla="*/ 0 w 159"/>
                <a:gd name="T15" fmla="*/ 0 h 221"/>
                <a:gd name="T16" fmla="*/ 0 w 159"/>
                <a:gd name="T17" fmla="*/ 0 h 221"/>
                <a:gd name="T18" fmla="*/ 0 w 159"/>
                <a:gd name="T19" fmla="*/ 0 h 221"/>
                <a:gd name="T20" fmla="*/ 0 w 159"/>
                <a:gd name="T21" fmla="*/ 0 h 221"/>
                <a:gd name="T22" fmla="*/ 0 w 159"/>
                <a:gd name="T23" fmla="*/ 0 h 2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 h="221">
                  <a:moveTo>
                    <a:pt x="156" y="221"/>
                  </a:moveTo>
                  <a:lnTo>
                    <a:pt x="158" y="211"/>
                  </a:lnTo>
                  <a:lnTo>
                    <a:pt x="13" y="0"/>
                  </a:lnTo>
                  <a:lnTo>
                    <a:pt x="0" y="8"/>
                  </a:lnTo>
                  <a:lnTo>
                    <a:pt x="145" y="219"/>
                  </a:lnTo>
                  <a:lnTo>
                    <a:pt x="146" y="208"/>
                  </a:lnTo>
                  <a:lnTo>
                    <a:pt x="145" y="219"/>
                  </a:lnTo>
                  <a:lnTo>
                    <a:pt x="150" y="221"/>
                  </a:lnTo>
                  <a:lnTo>
                    <a:pt x="155" y="220"/>
                  </a:lnTo>
                  <a:lnTo>
                    <a:pt x="159" y="216"/>
                  </a:lnTo>
                  <a:lnTo>
                    <a:pt x="158" y="211"/>
                  </a:lnTo>
                  <a:lnTo>
                    <a:pt x="156" y="2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6" name="Freeform 1657">
              <a:extLst>
                <a:ext uri="{FF2B5EF4-FFF2-40B4-BE49-F238E27FC236}">
                  <a16:creationId xmlns:a16="http://schemas.microsoft.com/office/drawing/2014/main" id="{52C060FD-A74E-4522-A87A-C23982D2CBF6}"/>
                </a:ext>
              </a:extLst>
            </p:cNvPr>
            <p:cNvSpPr>
              <a:spLocks/>
            </p:cNvSpPr>
            <p:nvPr/>
          </p:nvSpPr>
          <p:spPr bwMode="auto">
            <a:xfrm>
              <a:off x="2605" y="3421"/>
              <a:ext cx="42" cy="35"/>
            </a:xfrm>
            <a:custGeom>
              <a:avLst/>
              <a:gdLst>
                <a:gd name="T0" fmla="*/ 0 w 166"/>
                <a:gd name="T1" fmla="*/ 0 h 141"/>
                <a:gd name="T2" fmla="*/ 0 w 166"/>
                <a:gd name="T3" fmla="*/ 0 h 141"/>
                <a:gd name="T4" fmla="*/ 0 w 166"/>
                <a:gd name="T5" fmla="*/ 0 h 141"/>
                <a:gd name="T6" fmla="*/ 0 w 166"/>
                <a:gd name="T7" fmla="*/ 0 h 141"/>
                <a:gd name="T8" fmla="*/ 0 w 166"/>
                <a:gd name="T9" fmla="*/ 0 h 141"/>
                <a:gd name="T10" fmla="*/ 0 w 166"/>
                <a:gd name="T11" fmla="*/ 0 h 141"/>
                <a:gd name="T12" fmla="*/ 0 w 166"/>
                <a:gd name="T13" fmla="*/ 0 h 141"/>
                <a:gd name="T14" fmla="*/ 0 w 166"/>
                <a:gd name="T15" fmla="*/ 0 h 141"/>
                <a:gd name="T16" fmla="*/ 0 w 166"/>
                <a:gd name="T17" fmla="*/ 0 h 141"/>
                <a:gd name="T18" fmla="*/ 0 w 166"/>
                <a:gd name="T19" fmla="*/ 0 h 141"/>
                <a:gd name="T20" fmla="*/ 0 w 166"/>
                <a:gd name="T21" fmla="*/ 0 h 141"/>
                <a:gd name="T22" fmla="*/ 0 w 166"/>
                <a:gd name="T23" fmla="*/ 0 h 1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6" h="141">
                  <a:moveTo>
                    <a:pt x="4" y="141"/>
                  </a:moveTo>
                  <a:lnTo>
                    <a:pt x="13" y="139"/>
                  </a:lnTo>
                  <a:lnTo>
                    <a:pt x="166" y="13"/>
                  </a:lnTo>
                  <a:lnTo>
                    <a:pt x="156" y="0"/>
                  </a:lnTo>
                  <a:lnTo>
                    <a:pt x="3" y="126"/>
                  </a:lnTo>
                  <a:lnTo>
                    <a:pt x="12" y="125"/>
                  </a:lnTo>
                  <a:lnTo>
                    <a:pt x="3" y="126"/>
                  </a:lnTo>
                  <a:lnTo>
                    <a:pt x="0" y="131"/>
                  </a:lnTo>
                  <a:lnTo>
                    <a:pt x="3" y="138"/>
                  </a:lnTo>
                  <a:lnTo>
                    <a:pt x="6" y="141"/>
                  </a:lnTo>
                  <a:lnTo>
                    <a:pt x="13" y="139"/>
                  </a:lnTo>
                  <a:lnTo>
                    <a:pt x="4"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7" name="Freeform 1658">
              <a:extLst>
                <a:ext uri="{FF2B5EF4-FFF2-40B4-BE49-F238E27FC236}">
                  <a16:creationId xmlns:a16="http://schemas.microsoft.com/office/drawing/2014/main" id="{75D554B0-1A75-4FD9-985C-49B99CF91BBF}"/>
                </a:ext>
              </a:extLst>
            </p:cNvPr>
            <p:cNvSpPr>
              <a:spLocks/>
            </p:cNvSpPr>
            <p:nvPr/>
          </p:nvSpPr>
          <p:spPr bwMode="auto">
            <a:xfrm>
              <a:off x="2474" y="3384"/>
              <a:ext cx="134" cy="72"/>
            </a:xfrm>
            <a:custGeom>
              <a:avLst/>
              <a:gdLst>
                <a:gd name="T0" fmla="*/ 0 w 538"/>
                <a:gd name="T1" fmla="*/ 0 h 288"/>
                <a:gd name="T2" fmla="*/ 0 w 538"/>
                <a:gd name="T3" fmla="*/ 0 h 288"/>
                <a:gd name="T4" fmla="*/ 0 w 538"/>
                <a:gd name="T5" fmla="*/ 0 h 288"/>
                <a:gd name="T6" fmla="*/ 0 w 538"/>
                <a:gd name="T7" fmla="*/ 0 h 288"/>
                <a:gd name="T8" fmla="*/ 0 w 538"/>
                <a:gd name="T9" fmla="*/ 0 h 288"/>
                <a:gd name="T10" fmla="*/ 0 w 538"/>
                <a:gd name="T11" fmla="*/ 0 h 288"/>
                <a:gd name="T12" fmla="*/ 0 w 538"/>
                <a:gd name="T13" fmla="*/ 0 h 288"/>
                <a:gd name="T14" fmla="*/ 0 w 538"/>
                <a:gd name="T15" fmla="*/ 0 h 288"/>
                <a:gd name="T16" fmla="*/ 0 w 538"/>
                <a:gd name="T17" fmla="*/ 0 h 288"/>
                <a:gd name="T18" fmla="*/ 0 w 538"/>
                <a:gd name="T19" fmla="*/ 0 h 288"/>
                <a:gd name="T20" fmla="*/ 0 w 538"/>
                <a:gd name="T21" fmla="*/ 0 h 288"/>
                <a:gd name="T22" fmla="*/ 0 w 538"/>
                <a:gd name="T23" fmla="*/ 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8" h="288">
                  <a:moveTo>
                    <a:pt x="7" y="16"/>
                  </a:moveTo>
                  <a:lnTo>
                    <a:pt x="5" y="16"/>
                  </a:lnTo>
                  <a:lnTo>
                    <a:pt x="530" y="288"/>
                  </a:lnTo>
                  <a:lnTo>
                    <a:pt x="538" y="272"/>
                  </a:lnTo>
                  <a:lnTo>
                    <a:pt x="13" y="0"/>
                  </a:lnTo>
                  <a:lnTo>
                    <a:pt x="10" y="0"/>
                  </a:lnTo>
                  <a:lnTo>
                    <a:pt x="13" y="0"/>
                  </a:lnTo>
                  <a:lnTo>
                    <a:pt x="6" y="0"/>
                  </a:lnTo>
                  <a:lnTo>
                    <a:pt x="1" y="4"/>
                  </a:lnTo>
                  <a:lnTo>
                    <a:pt x="0" y="11"/>
                  </a:lnTo>
                  <a:lnTo>
                    <a:pt x="5" y="16"/>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8" name="Freeform 1659">
              <a:extLst>
                <a:ext uri="{FF2B5EF4-FFF2-40B4-BE49-F238E27FC236}">
                  <a16:creationId xmlns:a16="http://schemas.microsoft.com/office/drawing/2014/main" id="{696926AB-12D6-4252-A6AF-9D979CAE42AA}"/>
                </a:ext>
              </a:extLst>
            </p:cNvPr>
            <p:cNvSpPr>
              <a:spLocks/>
            </p:cNvSpPr>
            <p:nvPr/>
          </p:nvSpPr>
          <p:spPr bwMode="auto">
            <a:xfrm>
              <a:off x="1860" y="3267"/>
              <a:ext cx="616" cy="121"/>
            </a:xfrm>
            <a:custGeom>
              <a:avLst/>
              <a:gdLst>
                <a:gd name="T0" fmla="*/ 0 w 2466"/>
                <a:gd name="T1" fmla="*/ 0 h 485"/>
                <a:gd name="T2" fmla="*/ 0 w 2466"/>
                <a:gd name="T3" fmla="*/ 0 h 485"/>
                <a:gd name="T4" fmla="*/ 0 w 2466"/>
                <a:gd name="T5" fmla="*/ 0 h 485"/>
                <a:gd name="T6" fmla="*/ 0 w 2466"/>
                <a:gd name="T7" fmla="*/ 0 h 485"/>
                <a:gd name="T8" fmla="*/ 0 w 2466"/>
                <a:gd name="T9" fmla="*/ 0 h 485"/>
                <a:gd name="T10" fmla="*/ 0 w 2466"/>
                <a:gd name="T11" fmla="*/ 0 h 485"/>
                <a:gd name="T12" fmla="*/ 0 w 2466"/>
                <a:gd name="T13" fmla="*/ 0 h 4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6" h="485">
                  <a:moveTo>
                    <a:pt x="0" y="15"/>
                  </a:moveTo>
                  <a:lnTo>
                    <a:pt x="0" y="15"/>
                  </a:lnTo>
                  <a:lnTo>
                    <a:pt x="2463" y="485"/>
                  </a:lnTo>
                  <a:lnTo>
                    <a:pt x="2466" y="469"/>
                  </a:lnTo>
                  <a:lnTo>
                    <a:pt x="3"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9" name="Freeform 1660">
              <a:extLst>
                <a:ext uri="{FF2B5EF4-FFF2-40B4-BE49-F238E27FC236}">
                  <a16:creationId xmlns:a16="http://schemas.microsoft.com/office/drawing/2014/main" id="{F255A5C3-2928-4197-B617-270F6F7FEDB5}"/>
                </a:ext>
              </a:extLst>
            </p:cNvPr>
            <p:cNvSpPr>
              <a:spLocks/>
            </p:cNvSpPr>
            <p:nvPr/>
          </p:nvSpPr>
          <p:spPr bwMode="auto">
            <a:xfrm>
              <a:off x="1798" y="3192"/>
              <a:ext cx="62" cy="79"/>
            </a:xfrm>
            <a:custGeom>
              <a:avLst/>
              <a:gdLst>
                <a:gd name="T0" fmla="*/ 0 w 250"/>
                <a:gd name="T1" fmla="*/ 0 h 313"/>
                <a:gd name="T2" fmla="*/ 0 w 250"/>
                <a:gd name="T3" fmla="*/ 0 h 313"/>
                <a:gd name="T4" fmla="*/ 0 w 250"/>
                <a:gd name="T5" fmla="*/ 0 h 313"/>
                <a:gd name="T6" fmla="*/ 0 w 250"/>
                <a:gd name="T7" fmla="*/ 0 h 313"/>
                <a:gd name="T8" fmla="*/ 0 w 250"/>
                <a:gd name="T9" fmla="*/ 0 h 313"/>
                <a:gd name="T10" fmla="*/ 0 w 250"/>
                <a:gd name="T11" fmla="*/ 0 h 313"/>
                <a:gd name="T12" fmla="*/ 0 w 250"/>
                <a:gd name="T13" fmla="*/ 0 h 313"/>
                <a:gd name="T14" fmla="*/ 0 w 250"/>
                <a:gd name="T15" fmla="*/ 0 h 313"/>
                <a:gd name="T16" fmla="*/ 0 w 250"/>
                <a:gd name="T17" fmla="*/ 0 h 313"/>
                <a:gd name="T18" fmla="*/ 0 w 250"/>
                <a:gd name="T19" fmla="*/ 0 h 313"/>
                <a:gd name="T20" fmla="*/ 0 w 250"/>
                <a:gd name="T21" fmla="*/ 0 h 313"/>
                <a:gd name="T22" fmla="*/ 0 w 250"/>
                <a:gd name="T23" fmla="*/ 0 h 313"/>
                <a:gd name="T24" fmla="*/ 0 w 250"/>
                <a:gd name="T25" fmla="*/ 0 h 313"/>
                <a:gd name="T26" fmla="*/ 0 w 250"/>
                <a:gd name="T27" fmla="*/ 0 h 313"/>
                <a:gd name="T28" fmla="*/ 0 w 250"/>
                <a:gd name="T29" fmla="*/ 0 h 313"/>
                <a:gd name="T30" fmla="*/ 0 w 250"/>
                <a:gd name="T31" fmla="*/ 0 h 313"/>
                <a:gd name="T32" fmla="*/ 0 w 250"/>
                <a:gd name="T33" fmla="*/ 0 h 313"/>
                <a:gd name="T34" fmla="*/ 0 w 250"/>
                <a:gd name="T35" fmla="*/ 0 h 313"/>
                <a:gd name="T36" fmla="*/ 0 w 250"/>
                <a:gd name="T37" fmla="*/ 0 h 313"/>
                <a:gd name="T38" fmla="*/ 0 w 250"/>
                <a:gd name="T39" fmla="*/ 0 h 313"/>
                <a:gd name="T40" fmla="*/ 0 w 250"/>
                <a:gd name="T41" fmla="*/ 0 h 313"/>
                <a:gd name="T42" fmla="*/ 0 w 250"/>
                <a:gd name="T43" fmla="*/ 0 h 313"/>
                <a:gd name="T44" fmla="*/ 0 w 250"/>
                <a:gd name="T45" fmla="*/ 0 h 313"/>
                <a:gd name="T46" fmla="*/ 0 w 250"/>
                <a:gd name="T47" fmla="*/ 0 h 313"/>
                <a:gd name="T48" fmla="*/ 0 w 250"/>
                <a:gd name="T49" fmla="*/ 0 h 313"/>
                <a:gd name="T50" fmla="*/ 0 w 250"/>
                <a:gd name="T51" fmla="*/ 0 h 313"/>
                <a:gd name="T52" fmla="*/ 0 w 250"/>
                <a:gd name="T53" fmla="*/ 0 h 313"/>
                <a:gd name="T54" fmla="*/ 0 w 250"/>
                <a:gd name="T55" fmla="*/ 0 h 313"/>
                <a:gd name="T56" fmla="*/ 0 w 250"/>
                <a:gd name="T57" fmla="*/ 0 h 313"/>
                <a:gd name="T58" fmla="*/ 0 w 250"/>
                <a:gd name="T59" fmla="*/ 0 h 313"/>
                <a:gd name="T60" fmla="*/ 0 w 250"/>
                <a:gd name="T61" fmla="*/ 0 h 313"/>
                <a:gd name="T62" fmla="*/ 0 w 250"/>
                <a:gd name="T63" fmla="*/ 0 h 313"/>
                <a:gd name="T64" fmla="*/ 0 w 250"/>
                <a:gd name="T65" fmla="*/ 0 h 313"/>
                <a:gd name="T66" fmla="*/ 0 w 250"/>
                <a:gd name="T67" fmla="*/ 0 h 313"/>
                <a:gd name="T68" fmla="*/ 0 w 250"/>
                <a:gd name="T69" fmla="*/ 0 h 313"/>
                <a:gd name="T70" fmla="*/ 0 w 250"/>
                <a:gd name="T71" fmla="*/ 0 h 313"/>
                <a:gd name="T72" fmla="*/ 0 w 250"/>
                <a:gd name="T73" fmla="*/ 0 h 3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0" h="313">
                  <a:moveTo>
                    <a:pt x="3" y="0"/>
                  </a:moveTo>
                  <a:lnTo>
                    <a:pt x="3" y="0"/>
                  </a:lnTo>
                  <a:lnTo>
                    <a:pt x="0" y="23"/>
                  </a:lnTo>
                  <a:lnTo>
                    <a:pt x="3" y="47"/>
                  </a:lnTo>
                  <a:lnTo>
                    <a:pt x="8" y="73"/>
                  </a:lnTo>
                  <a:lnTo>
                    <a:pt x="16" y="97"/>
                  </a:lnTo>
                  <a:lnTo>
                    <a:pt x="26" y="124"/>
                  </a:lnTo>
                  <a:lnTo>
                    <a:pt x="39" y="147"/>
                  </a:lnTo>
                  <a:lnTo>
                    <a:pt x="55" y="170"/>
                  </a:lnTo>
                  <a:lnTo>
                    <a:pt x="72" y="195"/>
                  </a:lnTo>
                  <a:lnTo>
                    <a:pt x="90" y="216"/>
                  </a:lnTo>
                  <a:lnTo>
                    <a:pt x="111" y="237"/>
                  </a:lnTo>
                  <a:lnTo>
                    <a:pt x="132" y="255"/>
                  </a:lnTo>
                  <a:lnTo>
                    <a:pt x="154" y="272"/>
                  </a:lnTo>
                  <a:lnTo>
                    <a:pt x="177" y="287"/>
                  </a:lnTo>
                  <a:lnTo>
                    <a:pt x="201" y="299"/>
                  </a:lnTo>
                  <a:lnTo>
                    <a:pt x="224" y="307"/>
                  </a:lnTo>
                  <a:lnTo>
                    <a:pt x="247" y="313"/>
                  </a:lnTo>
                  <a:lnTo>
                    <a:pt x="250" y="298"/>
                  </a:lnTo>
                  <a:lnTo>
                    <a:pt x="229" y="291"/>
                  </a:lnTo>
                  <a:lnTo>
                    <a:pt x="206" y="283"/>
                  </a:lnTo>
                  <a:lnTo>
                    <a:pt x="185" y="272"/>
                  </a:lnTo>
                  <a:lnTo>
                    <a:pt x="164" y="259"/>
                  </a:lnTo>
                  <a:lnTo>
                    <a:pt x="142" y="242"/>
                  </a:lnTo>
                  <a:lnTo>
                    <a:pt x="121" y="224"/>
                  </a:lnTo>
                  <a:lnTo>
                    <a:pt x="103" y="205"/>
                  </a:lnTo>
                  <a:lnTo>
                    <a:pt x="85" y="185"/>
                  </a:lnTo>
                  <a:lnTo>
                    <a:pt x="68" y="163"/>
                  </a:lnTo>
                  <a:lnTo>
                    <a:pt x="55" y="139"/>
                  </a:lnTo>
                  <a:lnTo>
                    <a:pt x="42" y="116"/>
                  </a:lnTo>
                  <a:lnTo>
                    <a:pt x="32" y="92"/>
                  </a:lnTo>
                  <a:lnTo>
                    <a:pt x="24" y="70"/>
                  </a:lnTo>
                  <a:lnTo>
                    <a:pt x="19" y="47"/>
                  </a:lnTo>
                  <a:lnTo>
                    <a:pt x="19" y="23"/>
                  </a:lnTo>
                  <a:lnTo>
                    <a:pt x="1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0" name="Freeform 1661">
              <a:extLst>
                <a:ext uri="{FF2B5EF4-FFF2-40B4-BE49-F238E27FC236}">
                  <a16:creationId xmlns:a16="http://schemas.microsoft.com/office/drawing/2014/main" id="{A8E43705-8E80-42D4-90EC-143E59A4F278}"/>
                </a:ext>
              </a:extLst>
            </p:cNvPr>
            <p:cNvSpPr>
              <a:spLocks/>
            </p:cNvSpPr>
            <p:nvPr/>
          </p:nvSpPr>
          <p:spPr bwMode="auto">
            <a:xfrm>
              <a:off x="1799" y="3120"/>
              <a:ext cx="120" cy="72"/>
            </a:xfrm>
            <a:custGeom>
              <a:avLst/>
              <a:gdLst>
                <a:gd name="T0" fmla="*/ 0 w 480"/>
                <a:gd name="T1" fmla="*/ 0 h 290"/>
                <a:gd name="T2" fmla="*/ 0 w 480"/>
                <a:gd name="T3" fmla="*/ 0 h 290"/>
                <a:gd name="T4" fmla="*/ 0 w 480"/>
                <a:gd name="T5" fmla="*/ 0 h 290"/>
                <a:gd name="T6" fmla="*/ 0 w 480"/>
                <a:gd name="T7" fmla="*/ 0 h 290"/>
                <a:gd name="T8" fmla="*/ 0 w 480"/>
                <a:gd name="T9" fmla="*/ 0 h 290"/>
                <a:gd name="T10" fmla="*/ 0 w 480"/>
                <a:gd name="T11" fmla="*/ 0 h 290"/>
                <a:gd name="T12" fmla="*/ 0 w 480"/>
                <a:gd name="T13" fmla="*/ 0 h 290"/>
                <a:gd name="T14" fmla="*/ 0 w 480"/>
                <a:gd name="T15" fmla="*/ 0 h 290"/>
                <a:gd name="T16" fmla="*/ 0 w 480"/>
                <a:gd name="T17" fmla="*/ 0 h 290"/>
                <a:gd name="T18" fmla="*/ 0 w 480"/>
                <a:gd name="T19" fmla="*/ 0 h 290"/>
                <a:gd name="T20" fmla="*/ 0 w 480"/>
                <a:gd name="T21" fmla="*/ 0 h 290"/>
                <a:gd name="T22" fmla="*/ 0 w 480"/>
                <a:gd name="T23" fmla="*/ 0 h 290"/>
                <a:gd name="T24" fmla="*/ 0 w 480"/>
                <a:gd name="T25" fmla="*/ 0 h 290"/>
                <a:gd name="T26" fmla="*/ 0 w 480"/>
                <a:gd name="T27" fmla="*/ 0 h 290"/>
                <a:gd name="T28" fmla="*/ 0 w 480"/>
                <a:gd name="T29" fmla="*/ 0 h 290"/>
                <a:gd name="T30" fmla="*/ 0 w 480"/>
                <a:gd name="T31" fmla="*/ 0 h 290"/>
                <a:gd name="T32" fmla="*/ 0 w 480"/>
                <a:gd name="T33" fmla="*/ 0 h 290"/>
                <a:gd name="T34" fmla="*/ 0 w 480"/>
                <a:gd name="T35" fmla="*/ 0 h 290"/>
                <a:gd name="T36" fmla="*/ 0 w 480"/>
                <a:gd name="T37" fmla="*/ 0 h 290"/>
                <a:gd name="T38" fmla="*/ 0 w 480"/>
                <a:gd name="T39" fmla="*/ 0 h 290"/>
                <a:gd name="T40" fmla="*/ 0 w 480"/>
                <a:gd name="T41" fmla="*/ 0 h 290"/>
                <a:gd name="T42" fmla="*/ 0 w 480"/>
                <a:gd name="T43" fmla="*/ 0 h 290"/>
                <a:gd name="T44" fmla="*/ 0 w 480"/>
                <a:gd name="T45" fmla="*/ 0 h 290"/>
                <a:gd name="T46" fmla="*/ 0 w 480"/>
                <a:gd name="T47" fmla="*/ 0 h 290"/>
                <a:gd name="T48" fmla="*/ 0 w 480"/>
                <a:gd name="T49" fmla="*/ 0 h 290"/>
                <a:gd name="T50" fmla="*/ 0 w 480"/>
                <a:gd name="T51" fmla="*/ 0 h 290"/>
                <a:gd name="T52" fmla="*/ 0 w 480"/>
                <a:gd name="T53" fmla="*/ 0 h 290"/>
                <a:gd name="T54" fmla="*/ 0 w 480"/>
                <a:gd name="T55" fmla="*/ 0 h 290"/>
                <a:gd name="T56" fmla="*/ 0 w 480"/>
                <a:gd name="T57" fmla="*/ 0 h 290"/>
                <a:gd name="T58" fmla="*/ 0 w 480"/>
                <a:gd name="T59" fmla="*/ 0 h 290"/>
                <a:gd name="T60" fmla="*/ 0 w 480"/>
                <a:gd name="T61" fmla="*/ 0 h 290"/>
                <a:gd name="T62" fmla="*/ 0 w 480"/>
                <a:gd name="T63" fmla="*/ 0 h 290"/>
                <a:gd name="T64" fmla="*/ 0 w 480"/>
                <a:gd name="T65" fmla="*/ 0 h 290"/>
                <a:gd name="T66" fmla="*/ 0 w 480"/>
                <a:gd name="T67" fmla="*/ 0 h 290"/>
                <a:gd name="T68" fmla="*/ 0 w 480"/>
                <a:gd name="T69" fmla="*/ 0 h 290"/>
                <a:gd name="T70" fmla="*/ 0 w 480"/>
                <a:gd name="T71" fmla="*/ 0 h 290"/>
                <a:gd name="T72" fmla="*/ 0 w 480"/>
                <a:gd name="T73" fmla="*/ 0 h 2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290">
                  <a:moveTo>
                    <a:pt x="480" y="0"/>
                  </a:moveTo>
                  <a:lnTo>
                    <a:pt x="480" y="0"/>
                  </a:lnTo>
                  <a:lnTo>
                    <a:pt x="443" y="3"/>
                  </a:lnTo>
                  <a:lnTo>
                    <a:pt x="406" y="5"/>
                  </a:lnTo>
                  <a:lnTo>
                    <a:pt x="368" y="9"/>
                  </a:lnTo>
                  <a:lnTo>
                    <a:pt x="329" y="16"/>
                  </a:lnTo>
                  <a:lnTo>
                    <a:pt x="290" y="23"/>
                  </a:lnTo>
                  <a:lnTo>
                    <a:pt x="252" y="35"/>
                  </a:lnTo>
                  <a:lnTo>
                    <a:pt x="216" y="48"/>
                  </a:lnTo>
                  <a:lnTo>
                    <a:pt x="181" y="62"/>
                  </a:lnTo>
                  <a:lnTo>
                    <a:pt x="146" y="81"/>
                  </a:lnTo>
                  <a:lnTo>
                    <a:pt x="114" y="101"/>
                  </a:lnTo>
                  <a:lnTo>
                    <a:pt x="86" y="125"/>
                  </a:lnTo>
                  <a:lnTo>
                    <a:pt x="60" y="152"/>
                  </a:lnTo>
                  <a:lnTo>
                    <a:pt x="39" y="182"/>
                  </a:lnTo>
                  <a:lnTo>
                    <a:pt x="21" y="215"/>
                  </a:lnTo>
                  <a:lnTo>
                    <a:pt x="8" y="251"/>
                  </a:lnTo>
                  <a:lnTo>
                    <a:pt x="0" y="290"/>
                  </a:lnTo>
                  <a:lnTo>
                    <a:pt x="16" y="290"/>
                  </a:lnTo>
                  <a:lnTo>
                    <a:pt x="23" y="254"/>
                  </a:lnTo>
                  <a:lnTo>
                    <a:pt x="36" y="220"/>
                  </a:lnTo>
                  <a:lnTo>
                    <a:pt x="52" y="190"/>
                  </a:lnTo>
                  <a:lnTo>
                    <a:pt x="73" y="163"/>
                  </a:lnTo>
                  <a:lnTo>
                    <a:pt x="96" y="138"/>
                  </a:lnTo>
                  <a:lnTo>
                    <a:pt x="125" y="114"/>
                  </a:lnTo>
                  <a:lnTo>
                    <a:pt x="153" y="96"/>
                  </a:lnTo>
                  <a:lnTo>
                    <a:pt x="186" y="78"/>
                  </a:lnTo>
                  <a:lnTo>
                    <a:pt x="221" y="64"/>
                  </a:lnTo>
                  <a:lnTo>
                    <a:pt x="257" y="51"/>
                  </a:lnTo>
                  <a:lnTo>
                    <a:pt x="292" y="39"/>
                  </a:lnTo>
                  <a:lnTo>
                    <a:pt x="331" y="31"/>
                  </a:lnTo>
                  <a:lnTo>
                    <a:pt x="368" y="25"/>
                  </a:lnTo>
                  <a:lnTo>
                    <a:pt x="406" y="21"/>
                  </a:lnTo>
                  <a:lnTo>
                    <a:pt x="443" y="18"/>
                  </a:lnTo>
                  <a:lnTo>
                    <a:pt x="480" y="18"/>
                  </a:lnTo>
                  <a:lnTo>
                    <a:pt x="4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1" name="Freeform 1662">
              <a:extLst>
                <a:ext uri="{FF2B5EF4-FFF2-40B4-BE49-F238E27FC236}">
                  <a16:creationId xmlns:a16="http://schemas.microsoft.com/office/drawing/2014/main" id="{4FE51145-C0AC-4A72-8BEA-ACE96BEEBEB6}"/>
                </a:ext>
              </a:extLst>
            </p:cNvPr>
            <p:cNvSpPr>
              <a:spLocks/>
            </p:cNvSpPr>
            <p:nvPr/>
          </p:nvSpPr>
          <p:spPr bwMode="auto">
            <a:xfrm>
              <a:off x="1919" y="3120"/>
              <a:ext cx="96" cy="40"/>
            </a:xfrm>
            <a:custGeom>
              <a:avLst/>
              <a:gdLst>
                <a:gd name="T0" fmla="*/ 0 w 383"/>
                <a:gd name="T1" fmla="*/ 0 h 159"/>
                <a:gd name="T2" fmla="*/ 0 w 383"/>
                <a:gd name="T3" fmla="*/ 0 h 159"/>
                <a:gd name="T4" fmla="*/ 0 w 383"/>
                <a:gd name="T5" fmla="*/ 0 h 159"/>
                <a:gd name="T6" fmla="*/ 0 w 383"/>
                <a:gd name="T7" fmla="*/ 0 h 159"/>
                <a:gd name="T8" fmla="*/ 0 w 383"/>
                <a:gd name="T9" fmla="*/ 0 h 159"/>
                <a:gd name="T10" fmla="*/ 0 w 383"/>
                <a:gd name="T11" fmla="*/ 0 h 159"/>
                <a:gd name="T12" fmla="*/ 0 w 383"/>
                <a:gd name="T13" fmla="*/ 0 h 159"/>
                <a:gd name="T14" fmla="*/ 0 w 383"/>
                <a:gd name="T15" fmla="*/ 0 h 159"/>
                <a:gd name="T16" fmla="*/ 0 w 383"/>
                <a:gd name="T17" fmla="*/ 0 h 159"/>
                <a:gd name="T18" fmla="*/ 0 w 383"/>
                <a:gd name="T19" fmla="*/ 0 h 159"/>
                <a:gd name="T20" fmla="*/ 0 w 383"/>
                <a:gd name="T21" fmla="*/ 0 h 159"/>
                <a:gd name="T22" fmla="*/ 0 w 383"/>
                <a:gd name="T23" fmla="*/ 0 h 159"/>
                <a:gd name="T24" fmla="*/ 0 w 383"/>
                <a:gd name="T25" fmla="*/ 0 h 159"/>
                <a:gd name="T26" fmla="*/ 0 w 383"/>
                <a:gd name="T27" fmla="*/ 0 h 159"/>
                <a:gd name="T28" fmla="*/ 0 w 383"/>
                <a:gd name="T29" fmla="*/ 0 h 159"/>
                <a:gd name="T30" fmla="*/ 0 w 383"/>
                <a:gd name="T31" fmla="*/ 0 h 159"/>
                <a:gd name="T32" fmla="*/ 0 w 383"/>
                <a:gd name="T33" fmla="*/ 0 h 159"/>
                <a:gd name="T34" fmla="*/ 0 w 383"/>
                <a:gd name="T35" fmla="*/ 0 h 159"/>
                <a:gd name="T36" fmla="*/ 0 w 383"/>
                <a:gd name="T37" fmla="*/ 0 h 159"/>
                <a:gd name="T38" fmla="*/ 0 w 383"/>
                <a:gd name="T39" fmla="*/ 0 h 159"/>
                <a:gd name="T40" fmla="*/ 0 w 383"/>
                <a:gd name="T41" fmla="*/ 0 h 159"/>
                <a:gd name="T42" fmla="*/ 0 w 383"/>
                <a:gd name="T43" fmla="*/ 0 h 159"/>
                <a:gd name="T44" fmla="*/ 0 w 383"/>
                <a:gd name="T45" fmla="*/ 0 h 159"/>
                <a:gd name="T46" fmla="*/ 0 w 383"/>
                <a:gd name="T47" fmla="*/ 0 h 159"/>
                <a:gd name="T48" fmla="*/ 0 w 383"/>
                <a:gd name="T49" fmla="*/ 0 h 159"/>
                <a:gd name="T50" fmla="*/ 0 w 383"/>
                <a:gd name="T51" fmla="*/ 0 h 159"/>
                <a:gd name="T52" fmla="*/ 0 w 383"/>
                <a:gd name="T53" fmla="*/ 0 h 159"/>
                <a:gd name="T54" fmla="*/ 0 w 383"/>
                <a:gd name="T55" fmla="*/ 0 h 159"/>
                <a:gd name="T56" fmla="*/ 0 w 383"/>
                <a:gd name="T57" fmla="*/ 0 h 159"/>
                <a:gd name="T58" fmla="*/ 0 w 383"/>
                <a:gd name="T59" fmla="*/ 0 h 159"/>
                <a:gd name="T60" fmla="*/ 0 w 383"/>
                <a:gd name="T61" fmla="*/ 0 h 159"/>
                <a:gd name="T62" fmla="*/ 0 w 383"/>
                <a:gd name="T63" fmla="*/ 0 h 159"/>
                <a:gd name="T64" fmla="*/ 0 w 383"/>
                <a:gd name="T65" fmla="*/ 0 h 159"/>
                <a:gd name="T66" fmla="*/ 0 w 383"/>
                <a:gd name="T67" fmla="*/ 0 h 159"/>
                <a:gd name="T68" fmla="*/ 0 w 383"/>
                <a:gd name="T69" fmla="*/ 0 h 159"/>
                <a:gd name="T70" fmla="*/ 0 w 383"/>
                <a:gd name="T71" fmla="*/ 0 h 159"/>
                <a:gd name="T72" fmla="*/ 0 w 38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3" h="159">
                  <a:moveTo>
                    <a:pt x="383" y="151"/>
                  </a:moveTo>
                  <a:lnTo>
                    <a:pt x="383" y="151"/>
                  </a:lnTo>
                  <a:lnTo>
                    <a:pt x="371" y="131"/>
                  </a:lnTo>
                  <a:lnTo>
                    <a:pt x="358" y="112"/>
                  </a:lnTo>
                  <a:lnTo>
                    <a:pt x="343" y="96"/>
                  </a:lnTo>
                  <a:lnTo>
                    <a:pt x="327" y="81"/>
                  </a:lnTo>
                  <a:lnTo>
                    <a:pt x="308" y="66"/>
                  </a:lnTo>
                  <a:lnTo>
                    <a:pt x="288" y="53"/>
                  </a:lnTo>
                  <a:lnTo>
                    <a:pt x="266" y="43"/>
                  </a:lnTo>
                  <a:lnTo>
                    <a:pt x="244" y="34"/>
                  </a:lnTo>
                  <a:lnTo>
                    <a:pt x="218" y="26"/>
                  </a:lnTo>
                  <a:lnTo>
                    <a:pt x="192" y="20"/>
                  </a:lnTo>
                  <a:lnTo>
                    <a:pt x="165" y="14"/>
                  </a:lnTo>
                  <a:lnTo>
                    <a:pt x="133" y="9"/>
                  </a:lnTo>
                  <a:lnTo>
                    <a:pt x="104" y="7"/>
                  </a:lnTo>
                  <a:lnTo>
                    <a:pt x="70" y="4"/>
                  </a:lnTo>
                  <a:lnTo>
                    <a:pt x="36" y="3"/>
                  </a:lnTo>
                  <a:lnTo>
                    <a:pt x="0" y="0"/>
                  </a:lnTo>
                  <a:lnTo>
                    <a:pt x="0" y="18"/>
                  </a:lnTo>
                  <a:lnTo>
                    <a:pt x="36" y="18"/>
                  </a:lnTo>
                  <a:lnTo>
                    <a:pt x="70" y="20"/>
                  </a:lnTo>
                  <a:lnTo>
                    <a:pt x="104" y="22"/>
                  </a:lnTo>
                  <a:lnTo>
                    <a:pt x="133" y="25"/>
                  </a:lnTo>
                  <a:lnTo>
                    <a:pt x="162" y="30"/>
                  </a:lnTo>
                  <a:lnTo>
                    <a:pt x="189" y="35"/>
                  </a:lnTo>
                  <a:lnTo>
                    <a:pt x="215" y="42"/>
                  </a:lnTo>
                  <a:lnTo>
                    <a:pt x="239" y="49"/>
                  </a:lnTo>
                  <a:lnTo>
                    <a:pt x="261" y="59"/>
                  </a:lnTo>
                  <a:lnTo>
                    <a:pt x="280" y="69"/>
                  </a:lnTo>
                  <a:lnTo>
                    <a:pt x="300" y="79"/>
                  </a:lnTo>
                  <a:lnTo>
                    <a:pt x="317" y="94"/>
                  </a:lnTo>
                  <a:lnTo>
                    <a:pt x="332" y="107"/>
                  </a:lnTo>
                  <a:lnTo>
                    <a:pt x="345" y="122"/>
                  </a:lnTo>
                  <a:lnTo>
                    <a:pt x="358" y="139"/>
                  </a:lnTo>
                  <a:lnTo>
                    <a:pt x="367" y="159"/>
                  </a:lnTo>
                  <a:lnTo>
                    <a:pt x="383"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2" name="Freeform 1663">
              <a:extLst>
                <a:ext uri="{FF2B5EF4-FFF2-40B4-BE49-F238E27FC236}">
                  <a16:creationId xmlns:a16="http://schemas.microsoft.com/office/drawing/2014/main" id="{A5D7984E-CF77-43E9-AB1B-6D8BAF58E832}"/>
                </a:ext>
              </a:extLst>
            </p:cNvPr>
            <p:cNvSpPr>
              <a:spLocks/>
            </p:cNvSpPr>
            <p:nvPr/>
          </p:nvSpPr>
          <p:spPr bwMode="auto">
            <a:xfrm>
              <a:off x="2004" y="3158"/>
              <a:ext cx="18" cy="93"/>
            </a:xfrm>
            <a:custGeom>
              <a:avLst/>
              <a:gdLst>
                <a:gd name="T0" fmla="*/ 0 w 71"/>
                <a:gd name="T1" fmla="*/ 0 h 373"/>
                <a:gd name="T2" fmla="*/ 0 w 71"/>
                <a:gd name="T3" fmla="*/ 0 h 373"/>
                <a:gd name="T4" fmla="*/ 0 w 71"/>
                <a:gd name="T5" fmla="*/ 0 h 373"/>
                <a:gd name="T6" fmla="*/ 0 w 71"/>
                <a:gd name="T7" fmla="*/ 0 h 373"/>
                <a:gd name="T8" fmla="*/ 0 w 71"/>
                <a:gd name="T9" fmla="*/ 0 h 373"/>
                <a:gd name="T10" fmla="*/ 0 w 71"/>
                <a:gd name="T11" fmla="*/ 0 h 373"/>
                <a:gd name="T12" fmla="*/ 0 w 71"/>
                <a:gd name="T13" fmla="*/ 0 h 373"/>
                <a:gd name="T14" fmla="*/ 0 w 71"/>
                <a:gd name="T15" fmla="*/ 0 h 373"/>
                <a:gd name="T16" fmla="*/ 0 w 71"/>
                <a:gd name="T17" fmla="*/ 0 h 373"/>
                <a:gd name="T18" fmla="*/ 0 w 71"/>
                <a:gd name="T19" fmla="*/ 0 h 373"/>
                <a:gd name="T20" fmla="*/ 0 w 71"/>
                <a:gd name="T21" fmla="*/ 0 h 373"/>
                <a:gd name="T22" fmla="*/ 0 w 71"/>
                <a:gd name="T23" fmla="*/ 0 h 373"/>
                <a:gd name="T24" fmla="*/ 0 w 71"/>
                <a:gd name="T25" fmla="*/ 0 h 373"/>
                <a:gd name="T26" fmla="*/ 0 w 71"/>
                <a:gd name="T27" fmla="*/ 0 h 373"/>
                <a:gd name="T28" fmla="*/ 0 w 71"/>
                <a:gd name="T29" fmla="*/ 0 h 373"/>
                <a:gd name="T30" fmla="*/ 0 w 71"/>
                <a:gd name="T31" fmla="*/ 0 h 373"/>
                <a:gd name="T32" fmla="*/ 0 w 71"/>
                <a:gd name="T33" fmla="*/ 0 h 373"/>
                <a:gd name="T34" fmla="*/ 0 w 71"/>
                <a:gd name="T35" fmla="*/ 0 h 373"/>
                <a:gd name="T36" fmla="*/ 0 w 71"/>
                <a:gd name="T37" fmla="*/ 0 h 373"/>
                <a:gd name="T38" fmla="*/ 0 w 71"/>
                <a:gd name="T39" fmla="*/ 0 h 373"/>
                <a:gd name="T40" fmla="*/ 0 w 71"/>
                <a:gd name="T41" fmla="*/ 0 h 373"/>
                <a:gd name="T42" fmla="*/ 0 w 71"/>
                <a:gd name="T43" fmla="*/ 0 h 373"/>
                <a:gd name="T44" fmla="*/ 0 w 71"/>
                <a:gd name="T45" fmla="*/ 0 h 373"/>
                <a:gd name="T46" fmla="*/ 0 w 71"/>
                <a:gd name="T47" fmla="*/ 0 h 373"/>
                <a:gd name="T48" fmla="*/ 0 w 71"/>
                <a:gd name="T49" fmla="*/ 0 h 373"/>
                <a:gd name="T50" fmla="*/ 0 w 71"/>
                <a:gd name="T51" fmla="*/ 0 h 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1" h="373">
                  <a:moveTo>
                    <a:pt x="0" y="365"/>
                  </a:moveTo>
                  <a:lnTo>
                    <a:pt x="14" y="370"/>
                  </a:lnTo>
                  <a:lnTo>
                    <a:pt x="36" y="331"/>
                  </a:lnTo>
                  <a:lnTo>
                    <a:pt x="53" y="287"/>
                  </a:lnTo>
                  <a:lnTo>
                    <a:pt x="63" y="239"/>
                  </a:lnTo>
                  <a:lnTo>
                    <a:pt x="70" y="188"/>
                  </a:lnTo>
                  <a:lnTo>
                    <a:pt x="71" y="138"/>
                  </a:lnTo>
                  <a:lnTo>
                    <a:pt x="66" y="88"/>
                  </a:lnTo>
                  <a:lnTo>
                    <a:pt x="56" y="41"/>
                  </a:lnTo>
                  <a:lnTo>
                    <a:pt x="40" y="0"/>
                  </a:lnTo>
                  <a:lnTo>
                    <a:pt x="24" y="8"/>
                  </a:lnTo>
                  <a:lnTo>
                    <a:pt x="40" y="47"/>
                  </a:lnTo>
                  <a:lnTo>
                    <a:pt x="50" y="91"/>
                  </a:lnTo>
                  <a:lnTo>
                    <a:pt x="56" y="138"/>
                  </a:lnTo>
                  <a:lnTo>
                    <a:pt x="54" y="188"/>
                  </a:lnTo>
                  <a:lnTo>
                    <a:pt x="48" y="236"/>
                  </a:lnTo>
                  <a:lnTo>
                    <a:pt x="37" y="285"/>
                  </a:lnTo>
                  <a:lnTo>
                    <a:pt x="21" y="326"/>
                  </a:lnTo>
                  <a:lnTo>
                    <a:pt x="1" y="360"/>
                  </a:lnTo>
                  <a:lnTo>
                    <a:pt x="15" y="365"/>
                  </a:lnTo>
                  <a:lnTo>
                    <a:pt x="1" y="360"/>
                  </a:lnTo>
                  <a:lnTo>
                    <a:pt x="0" y="367"/>
                  </a:lnTo>
                  <a:lnTo>
                    <a:pt x="2" y="370"/>
                  </a:lnTo>
                  <a:lnTo>
                    <a:pt x="9" y="373"/>
                  </a:lnTo>
                  <a:lnTo>
                    <a:pt x="14" y="370"/>
                  </a:lnTo>
                  <a:lnTo>
                    <a:pt x="0" y="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3" name="Freeform 1664">
              <a:extLst>
                <a:ext uri="{FF2B5EF4-FFF2-40B4-BE49-F238E27FC236}">
                  <a16:creationId xmlns:a16="http://schemas.microsoft.com/office/drawing/2014/main" id="{50150854-47A9-4D06-BD33-FFA39B178928}"/>
                </a:ext>
              </a:extLst>
            </p:cNvPr>
            <p:cNvSpPr>
              <a:spLocks/>
            </p:cNvSpPr>
            <p:nvPr/>
          </p:nvSpPr>
          <p:spPr bwMode="auto">
            <a:xfrm>
              <a:off x="1876" y="3243"/>
              <a:ext cx="726" cy="131"/>
            </a:xfrm>
            <a:custGeom>
              <a:avLst/>
              <a:gdLst>
                <a:gd name="T0" fmla="*/ 0 w 2905"/>
                <a:gd name="T1" fmla="*/ 0 h 523"/>
                <a:gd name="T2" fmla="*/ 0 w 2905"/>
                <a:gd name="T3" fmla="*/ 0 h 523"/>
                <a:gd name="T4" fmla="*/ 0 w 2905"/>
                <a:gd name="T5" fmla="*/ 0 h 523"/>
                <a:gd name="T6" fmla="*/ 0 w 2905"/>
                <a:gd name="T7" fmla="*/ 0 h 523"/>
                <a:gd name="T8" fmla="*/ 0 w 2905"/>
                <a:gd name="T9" fmla="*/ 0 h 523"/>
                <a:gd name="T10" fmla="*/ 0 w 2905"/>
                <a:gd name="T11" fmla="*/ 0 h 523"/>
                <a:gd name="T12" fmla="*/ 0 w 2905"/>
                <a:gd name="T13" fmla="*/ 0 h 523"/>
                <a:gd name="T14" fmla="*/ 0 w 2905"/>
                <a:gd name="T15" fmla="*/ 0 h 523"/>
                <a:gd name="T16" fmla="*/ 0 w 2905"/>
                <a:gd name="T17" fmla="*/ 0 h 523"/>
                <a:gd name="T18" fmla="*/ 0 w 2905"/>
                <a:gd name="T19" fmla="*/ 0 h 523"/>
                <a:gd name="T20" fmla="*/ 0 w 2905"/>
                <a:gd name="T21" fmla="*/ 0 h 523"/>
                <a:gd name="T22" fmla="*/ 0 w 2905"/>
                <a:gd name="T23" fmla="*/ 0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05" h="523">
                  <a:moveTo>
                    <a:pt x="2905" y="515"/>
                  </a:moveTo>
                  <a:lnTo>
                    <a:pt x="0" y="0"/>
                  </a:lnTo>
                  <a:lnTo>
                    <a:pt x="8" y="5"/>
                  </a:lnTo>
                  <a:lnTo>
                    <a:pt x="19" y="12"/>
                  </a:lnTo>
                  <a:lnTo>
                    <a:pt x="30" y="19"/>
                  </a:lnTo>
                  <a:lnTo>
                    <a:pt x="42" y="26"/>
                  </a:lnTo>
                  <a:lnTo>
                    <a:pt x="55" y="32"/>
                  </a:lnTo>
                  <a:lnTo>
                    <a:pt x="67" y="38"/>
                  </a:lnTo>
                  <a:lnTo>
                    <a:pt x="78" y="43"/>
                  </a:lnTo>
                  <a:lnTo>
                    <a:pt x="89" y="45"/>
                  </a:lnTo>
                  <a:lnTo>
                    <a:pt x="2866" y="523"/>
                  </a:lnTo>
                  <a:lnTo>
                    <a:pt x="2905" y="51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4" name="Freeform 1665">
              <a:extLst>
                <a:ext uri="{FF2B5EF4-FFF2-40B4-BE49-F238E27FC236}">
                  <a16:creationId xmlns:a16="http://schemas.microsoft.com/office/drawing/2014/main" id="{511CBE58-BD1E-48E8-A142-183669B878EE}"/>
                </a:ext>
              </a:extLst>
            </p:cNvPr>
            <p:cNvSpPr>
              <a:spLocks/>
            </p:cNvSpPr>
            <p:nvPr/>
          </p:nvSpPr>
          <p:spPr bwMode="auto">
            <a:xfrm>
              <a:off x="1801" y="3367"/>
              <a:ext cx="841" cy="227"/>
            </a:xfrm>
            <a:custGeom>
              <a:avLst/>
              <a:gdLst>
                <a:gd name="T0" fmla="*/ 0 w 3362"/>
                <a:gd name="T1" fmla="*/ 0 h 910"/>
                <a:gd name="T2" fmla="*/ 0 w 3362"/>
                <a:gd name="T3" fmla="*/ 0 h 910"/>
                <a:gd name="T4" fmla="*/ 0 w 3362"/>
                <a:gd name="T5" fmla="*/ 0 h 910"/>
                <a:gd name="T6" fmla="*/ 0 w 3362"/>
                <a:gd name="T7" fmla="*/ 0 h 910"/>
                <a:gd name="T8" fmla="*/ 0 w 3362"/>
                <a:gd name="T9" fmla="*/ 0 h 910"/>
                <a:gd name="T10" fmla="*/ 0 w 3362"/>
                <a:gd name="T11" fmla="*/ 0 h 910"/>
                <a:gd name="T12" fmla="*/ 0 w 3362"/>
                <a:gd name="T13" fmla="*/ 0 h 910"/>
                <a:gd name="T14" fmla="*/ 0 w 3362"/>
                <a:gd name="T15" fmla="*/ 0 h 910"/>
                <a:gd name="T16" fmla="*/ 0 w 3362"/>
                <a:gd name="T17" fmla="*/ 0 h 910"/>
                <a:gd name="T18" fmla="*/ 0 w 3362"/>
                <a:gd name="T19" fmla="*/ 0 h 910"/>
                <a:gd name="T20" fmla="*/ 0 w 3362"/>
                <a:gd name="T21" fmla="*/ 0 h 910"/>
                <a:gd name="T22" fmla="*/ 0 w 3362"/>
                <a:gd name="T23" fmla="*/ 0 h 910"/>
                <a:gd name="T24" fmla="*/ 0 w 3362"/>
                <a:gd name="T25" fmla="*/ 0 h 910"/>
                <a:gd name="T26" fmla="*/ 0 w 3362"/>
                <a:gd name="T27" fmla="*/ 0 h 910"/>
                <a:gd name="T28" fmla="*/ 0 w 3362"/>
                <a:gd name="T29" fmla="*/ 0 h 910"/>
                <a:gd name="T30" fmla="*/ 0 w 3362"/>
                <a:gd name="T31" fmla="*/ 0 h 910"/>
                <a:gd name="T32" fmla="*/ 0 w 3362"/>
                <a:gd name="T33" fmla="*/ 0 h 910"/>
                <a:gd name="T34" fmla="*/ 0 w 3362"/>
                <a:gd name="T35" fmla="*/ 0 h 910"/>
                <a:gd name="T36" fmla="*/ 0 w 3362"/>
                <a:gd name="T37" fmla="*/ 0 h 910"/>
                <a:gd name="T38" fmla="*/ 0 w 3362"/>
                <a:gd name="T39" fmla="*/ 0 h 910"/>
                <a:gd name="T40" fmla="*/ 0 w 3362"/>
                <a:gd name="T41" fmla="*/ 0 h 910"/>
                <a:gd name="T42" fmla="*/ 0 w 3362"/>
                <a:gd name="T43" fmla="*/ 0 h 910"/>
                <a:gd name="T44" fmla="*/ 0 w 3362"/>
                <a:gd name="T45" fmla="*/ 0 h 910"/>
                <a:gd name="T46" fmla="*/ 0 w 3362"/>
                <a:gd name="T47" fmla="*/ 0 h 910"/>
                <a:gd name="T48" fmla="*/ 0 w 3362"/>
                <a:gd name="T49" fmla="*/ 0 h 910"/>
                <a:gd name="T50" fmla="*/ 0 w 3362"/>
                <a:gd name="T51" fmla="*/ 0 h 910"/>
                <a:gd name="T52" fmla="*/ 0 w 3362"/>
                <a:gd name="T53" fmla="*/ 0 h 910"/>
                <a:gd name="T54" fmla="*/ 0 w 3362"/>
                <a:gd name="T55" fmla="*/ 0 h 910"/>
                <a:gd name="T56" fmla="*/ 0 w 3362"/>
                <a:gd name="T57" fmla="*/ 0 h 910"/>
                <a:gd name="T58" fmla="*/ 0 w 3362"/>
                <a:gd name="T59" fmla="*/ 0 h 910"/>
                <a:gd name="T60" fmla="*/ 0 w 3362"/>
                <a:gd name="T61" fmla="*/ 0 h 910"/>
                <a:gd name="T62" fmla="*/ 0 w 3362"/>
                <a:gd name="T63" fmla="*/ 0 h 910"/>
                <a:gd name="T64" fmla="*/ 0 w 3362"/>
                <a:gd name="T65" fmla="*/ 0 h 910"/>
                <a:gd name="T66" fmla="*/ 0 w 3362"/>
                <a:gd name="T67" fmla="*/ 0 h 910"/>
                <a:gd name="T68" fmla="*/ 0 w 3362"/>
                <a:gd name="T69" fmla="*/ 0 h 910"/>
                <a:gd name="T70" fmla="*/ 0 w 3362"/>
                <a:gd name="T71" fmla="*/ 0 h 910"/>
                <a:gd name="T72" fmla="*/ 0 w 3362"/>
                <a:gd name="T73" fmla="*/ 0 h 910"/>
                <a:gd name="T74" fmla="*/ 0 w 3362"/>
                <a:gd name="T75" fmla="*/ 0 h 910"/>
                <a:gd name="T76" fmla="*/ 0 w 3362"/>
                <a:gd name="T77" fmla="*/ 0 h 910"/>
                <a:gd name="T78" fmla="*/ 0 w 3362"/>
                <a:gd name="T79" fmla="*/ 0 h 910"/>
                <a:gd name="T80" fmla="*/ 0 w 3362"/>
                <a:gd name="T81" fmla="*/ 0 h 910"/>
                <a:gd name="T82" fmla="*/ 0 w 3362"/>
                <a:gd name="T83" fmla="*/ 0 h 910"/>
                <a:gd name="T84" fmla="*/ 0 w 3362"/>
                <a:gd name="T85" fmla="*/ 0 h 910"/>
                <a:gd name="T86" fmla="*/ 0 w 3362"/>
                <a:gd name="T87" fmla="*/ 0 h 910"/>
                <a:gd name="T88" fmla="*/ 0 w 3362"/>
                <a:gd name="T89" fmla="*/ 0 h 910"/>
                <a:gd name="T90" fmla="*/ 0 w 3362"/>
                <a:gd name="T91" fmla="*/ 0 h 910"/>
                <a:gd name="T92" fmla="*/ 0 w 3362"/>
                <a:gd name="T93" fmla="*/ 0 h 910"/>
                <a:gd name="T94" fmla="*/ 0 w 3362"/>
                <a:gd name="T95" fmla="*/ 0 h 910"/>
                <a:gd name="T96" fmla="*/ 0 w 3362"/>
                <a:gd name="T97" fmla="*/ 0 h 910"/>
                <a:gd name="T98" fmla="*/ 0 w 3362"/>
                <a:gd name="T99" fmla="*/ 0 h 910"/>
                <a:gd name="T100" fmla="*/ 0 w 3362"/>
                <a:gd name="T101" fmla="*/ 0 h 910"/>
                <a:gd name="T102" fmla="*/ 0 w 3362"/>
                <a:gd name="T103" fmla="*/ 0 h 910"/>
                <a:gd name="T104" fmla="*/ 0 w 3362"/>
                <a:gd name="T105" fmla="*/ 0 h 9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62" h="910">
                  <a:moveTo>
                    <a:pt x="3362" y="166"/>
                  </a:moveTo>
                  <a:lnTo>
                    <a:pt x="3312" y="203"/>
                  </a:lnTo>
                  <a:lnTo>
                    <a:pt x="3264" y="230"/>
                  </a:lnTo>
                  <a:lnTo>
                    <a:pt x="3219" y="250"/>
                  </a:lnTo>
                  <a:lnTo>
                    <a:pt x="3174" y="263"/>
                  </a:lnTo>
                  <a:lnTo>
                    <a:pt x="3131" y="270"/>
                  </a:lnTo>
                  <a:lnTo>
                    <a:pt x="3090" y="273"/>
                  </a:lnTo>
                  <a:lnTo>
                    <a:pt x="3050" y="273"/>
                  </a:lnTo>
                  <a:lnTo>
                    <a:pt x="3011" y="268"/>
                  </a:lnTo>
                  <a:lnTo>
                    <a:pt x="2972" y="261"/>
                  </a:lnTo>
                  <a:lnTo>
                    <a:pt x="2934" y="254"/>
                  </a:lnTo>
                  <a:lnTo>
                    <a:pt x="2895" y="244"/>
                  </a:lnTo>
                  <a:lnTo>
                    <a:pt x="2857" y="237"/>
                  </a:lnTo>
                  <a:lnTo>
                    <a:pt x="2818" y="230"/>
                  </a:lnTo>
                  <a:lnTo>
                    <a:pt x="2781" y="225"/>
                  </a:lnTo>
                  <a:lnTo>
                    <a:pt x="2740" y="222"/>
                  </a:lnTo>
                  <a:lnTo>
                    <a:pt x="2700" y="224"/>
                  </a:lnTo>
                  <a:lnTo>
                    <a:pt x="242" y="434"/>
                  </a:lnTo>
                  <a:lnTo>
                    <a:pt x="223" y="441"/>
                  </a:lnTo>
                  <a:lnTo>
                    <a:pt x="206" y="455"/>
                  </a:lnTo>
                  <a:lnTo>
                    <a:pt x="191" y="477"/>
                  </a:lnTo>
                  <a:lnTo>
                    <a:pt x="180" y="503"/>
                  </a:lnTo>
                  <a:lnTo>
                    <a:pt x="171" y="532"/>
                  </a:lnTo>
                  <a:lnTo>
                    <a:pt x="165" y="562"/>
                  </a:lnTo>
                  <a:lnTo>
                    <a:pt x="164" y="590"/>
                  </a:lnTo>
                  <a:lnTo>
                    <a:pt x="167" y="616"/>
                  </a:lnTo>
                  <a:lnTo>
                    <a:pt x="173" y="636"/>
                  </a:lnTo>
                  <a:lnTo>
                    <a:pt x="186" y="655"/>
                  </a:lnTo>
                  <a:lnTo>
                    <a:pt x="202" y="674"/>
                  </a:lnTo>
                  <a:lnTo>
                    <a:pt x="223" y="690"/>
                  </a:lnTo>
                  <a:lnTo>
                    <a:pt x="246" y="706"/>
                  </a:lnTo>
                  <a:lnTo>
                    <a:pt x="272" y="719"/>
                  </a:lnTo>
                  <a:lnTo>
                    <a:pt x="301" y="732"/>
                  </a:lnTo>
                  <a:lnTo>
                    <a:pt x="331" y="741"/>
                  </a:lnTo>
                  <a:lnTo>
                    <a:pt x="362" y="748"/>
                  </a:lnTo>
                  <a:lnTo>
                    <a:pt x="394" y="753"/>
                  </a:lnTo>
                  <a:lnTo>
                    <a:pt x="427" y="754"/>
                  </a:lnTo>
                  <a:lnTo>
                    <a:pt x="458" y="752"/>
                  </a:lnTo>
                  <a:lnTo>
                    <a:pt x="489" y="745"/>
                  </a:lnTo>
                  <a:lnTo>
                    <a:pt x="519" y="735"/>
                  </a:lnTo>
                  <a:lnTo>
                    <a:pt x="546" y="720"/>
                  </a:lnTo>
                  <a:lnTo>
                    <a:pt x="571" y="702"/>
                  </a:lnTo>
                  <a:lnTo>
                    <a:pt x="585" y="685"/>
                  </a:lnTo>
                  <a:lnTo>
                    <a:pt x="596" y="666"/>
                  </a:lnTo>
                  <a:lnTo>
                    <a:pt x="602" y="642"/>
                  </a:lnTo>
                  <a:lnTo>
                    <a:pt x="607" y="618"/>
                  </a:lnTo>
                  <a:lnTo>
                    <a:pt x="610" y="590"/>
                  </a:lnTo>
                  <a:lnTo>
                    <a:pt x="614" y="560"/>
                  </a:lnTo>
                  <a:lnTo>
                    <a:pt x="618" y="529"/>
                  </a:lnTo>
                  <a:lnTo>
                    <a:pt x="623" y="497"/>
                  </a:lnTo>
                  <a:lnTo>
                    <a:pt x="629" y="477"/>
                  </a:lnTo>
                  <a:lnTo>
                    <a:pt x="646" y="463"/>
                  </a:lnTo>
                  <a:lnTo>
                    <a:pt x="671" y="454"/>
                  </a:lnTo>
                  <a:lnTo>
                    <a:pt x="700" y="451"/>
                  </a:lnTo>
                  <a:lnTo>
                    <a:pt x="730" y="455"/>
                  </a:lnTo>
                  <a:lnTo>
                    <a:pt x="756" y="465"/>
                  </a:lnTo>
                  <a:lnTo>
                    <a:pt x="776" y="481"/>
                  </a:lnTo>
                  <a:lnTo>
                    <a:pt x="788" y="503"/>
                  </a:lnTo>
                  <a:lnTo>
                    <a:pt x="795" y="541"/>
                  </a:lnTo>
                  <a:lnTo>
                    <a:pt x="797" y="580"/>
                  </a:lnTo>
                  <a:lnTo>
                    <a:pt x="797" y="619"/>
                  </a:lnTo>
                  <a:lnTo>
                    <a:pt x="793" y="661"/>
                  </a:lnTo>
                  <a:lnTo>
                    <a:pt x="784" y="701"/>
                  </a:lnTo>
                  <a:lnTo>
                    <a:pt x="769" y="741"/>
                  </a:lnTo>
                  <a:lnTo>
                    <a:pt x="748" y="779"/>
                  </a:lnTo>
                  <a:lnTo>
                    <a:pt x="720" y="815"/>
                  </a:lnTo>
                  <a:lnTo>
                    <a:pt x="693" y="840"/>
                  </a:lnTo>
                  <a:lnTo>
                    <a:pt x="662" y="861"/>
                  </a:lnTo>
                  <a:lnTo>
                    <a:pt x="626" y="878"/>
                  </a:lnTo>
                  <a:lnTo>
                    <a:pt x="585" y="892"/>
                  </a:lnTo>
                  <a:lnTo>
                    <a:pt x="541" y="901"/>
                  </a:lnTo>
                  <a:lnTo>
                    <a:pt x="496" y="908"/>
                  </a:lnTo>
                  <a:lnTo>
                    <a:pt x="449" y="910"/>
                  </a:lnTo>
                  <a:lnTo>
                    <a:pt x="401" y="909"/>
                  </a:lnTo>
                  <a:lnTo>
                    <a:pt x="351" y="904"/>
                  </a:lnTo>
                  <a:lnTo>
                    <a:pt x="305" y="896"/>
                  </a:lnTo>
                  <a:lnTo>
                    <a:pt x="258" y="884"/>
                  </a:lnTo>
                  <a:lnTo>
                    <a:pt x="214" y="869"/>
                  </a:lnTo>
                  <a:lnTo>
                    <a:pt x="172" y="850"/>
                  </a:lnTo>
                  <a:lnTo>
                    <a:pt x="134" y="827"/>
                  </a:lnTo>
                  <a:lnTo>
                    <a:pt x="100" y="801"/>
                  </a:lnTo>
                  <a:lnTo>
                    <a:pt x="72" y="772"/>
                  </a:lnTo>
                  <a:lnTo>
                    <a:pt x="43" y="732"/>
                  </a:lnTo>
                  <a:lnTo>
                    <a:pt x="22" y="692"/>
                  </a:lnTo>
                  <a:lnTo>
                    <a:pt x="8" y="650"/>
                  </a:lnTo>
                  <a:lnTo>
                    <a:pt x="2" y="609"/>
                  </a:lnTo>
                  <a:lnTo>
                    <a:pt x="0" y="568"/>
                  </a:lnTo>
                  <a:lnTo>
                    <a:pt x="4" y="528"/>
                  </a:lnTo>
                  <a:lnTo>
                    <a:pt x="13" y="489"/>
                  </a:lnTo>
                  <a:lnTo>
                    <a:pt x="28" y="451"/>
                  </a:lnTo>
                  <a:lnTo>
                    <a:pt x="46" y="416"/>
                  </a:lnTo>
                  <a:lnTo>
                    <a:pt x="68" y="385"/>
                  </a:lnTo>
                  <a:lnTo>
                    <a:pt x="93" y="355"/>
                  </a:lnTo>
                  <a:lnTo>
                    <a:pt x="120" y="330"/>
                  </a:lnTo>
                  <a:lnTo>
                    <a:pt x="149" y="308"/>
                  </a:lnTo>
                  <a:lnTo>
                    <a:pt x="180" y="293"/>
                  </a:lnTo>
                  <a:lnTo>
                    <a:pt x="212" y="281"/>
                  </a:lnTo>
                  <a:lnTo>
                    <a:pt x="245" y="274"/>
                  </a:lnTo>
                  <a:lnTo>
                    <a:pt x="3259" y="0"/>
                  </a:lnTo>
                  <a:lnTo>
                    <a:pt x="3286" y="16"/>
                  </a:lnTo>
                  <a:lnTo>
                    <a:pt x="3307" y="32"/>
                  </a:lnTo>
                  <a:lnTo>
                    <a:pt x="3325" y="52"/>
                  </a:lnTo>
                  <a:lnTo>
                    <a:pt x="3338" y="74"/>
                  </a:lnTo>
                  <a:lnTo>
                    <a:pt x="3349" y="96"/>
                  </a:lnTo>
                  <a:lnTo>
                    <a:pt x="3355" y="120"/>
                  </a:lnTo>
                  <a:lnTo>
                    <a:pt x="3359" y="143"/>
                  </a:lnTo>
                  <a:lnTo>
                    <a:pt x="3362" y="16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5" name="Freeform 1666">
              <a:extLst>
                <a:ext uri="{FF2B5EF4-FFF2-40B4-BE49-F238E27FC236}">
                  <a16:creationId xmlns:a16="http://schemas.microsoft.com/office/drawing/2014/main" id="{5DF60656-4435-433F-B38E-3A052B0BDAAC}"/>
                </a:ext>
              </a:extLst>
            </p:cNvPr>
            <p:cNvSpPr>
              <a:spLocks/>
            </p:cNvSpPr>
            <p:nvPr/>
          </p:nvSpPr>
          <p:spPr bwMode="auto">
            <a:xfrm>
              <a:off x="2476" y="3407"/>
              <a:ext cx="167" cy="30"/>
            </a:xfrm>
            <a:custGeom>
              <a:avLst/>
              <a:gdLst>
                <a:gd name="T0" fmla="*/ 0 w 667"/>
                <a:gd name="T1" fmla="*/ 0 h 121"/>
                <a:gd name="T2" fmla="*/ 0 w 667"/>
                <a:gd name="T3" fmla="*/ 0 h 121"/>
                <a:gd name="T4" fmla="*/ 0 w 667"/>
                <a:gd name="T5" fmla="*/ 0 h 121"/>
                <a:gd name="T6" fmla="*/ 0 w 667"/>
                <a:gd name="T7" fmla="*/ 0 h 121"/>
                <a:gd name="T8" fmla="*/ 0 w 667"/>
                <a:gd name="T9" fmla="*/ 0 h 121"/>
                <a:gd name="T10" fmla="*/ 0 w 667"/>
                <a:gd name="T11" fmla="*/ 0 h 121"/>
                <a:gd name="T12" fmla="*/ 0 w 667"/>
                <a:gd name="T13" fmla="*/ 0 h 121"/>
                <a:gd name="T14" fmla="*/ 0 w 667"/>
                <a:gd name="T15" fmla="*/ 0 h 121"/>
                <a:gd name="T16" fmla="*/ 0 w 667"/>
                <a:gd name="T17" fmla="*/ 0 h 121"/>
                <a:gd name="T18" fmla="*/ 0 w 667"/>
                <a:gd name="T19" fmla="*/ 0 h 121"/>
                <a:gd name="T20" fmla="*/ 0 w 667"/>
                <a:gd name="T21" fmla="*/ 0 h 121"/>
                <a:gd name="T22" fmla="*/ 0 w 667"/>
                <a:gd name="T23" fmla="*/ 0 h 121"/>
                <a:gd name="T24" fmla="*/ 0 w 667"/>
                <a:gd name="T25" fmla="*/ 0 h 121"/>
                <a:gd name="T26" fmla="*/ 0 w 667"/>
                <a:gd name="T27" fmla="*/ 0 h 121"/>
                <a:gd name="T28" fmla="*/ 0 w 667"/>
                <a:gd name="T29" fmla="*/ 0 h 121"/>
                <a:gd name="T30" fmla="*/ 0 w 667"/>
                <a:gd name="T31" fmla="*/ 0 h 121"/>
                <a:gd name="T32" fmla="*/ 0 w 667"/>
                <a:gd name="T33" fmla="*/ 0 h 121"/>
                <a:gd name="T34" fmla="*/ 0 w 667"/>
                <a:gd name="T35" fmla="*/ 0 h 121"/>
                <a:gd name="T36" fmla="*/ 0 w 667"/>
                <a:gd name="T37" fmla="*/ 0 h 121"/>
                <a:gd name="T38" fmla="*/ 0 w 667"/>
                <a:gd name="T39" fmla="*/ 0 h 121"/>
                <a:gd name="T40" fmla="*/ 0 w 667"/>
                <a:gd name="T41" fmla="*/ 0 h 121"/>
                <a:gd name="T42" fmla="*/ 0 w 667"/>
                <a:gd name="T43" fmla="*/ 0 h 121"/>
                <a:gd name="T44" fmla="*/ 0 w 667"/>
                <a:gd name="T45" fmla="*/ 0 h 121"/>
                <a:gd name="T46" fmla="*/ 0 w 667"/>
                <a:gd name="T47" fmla="*/ 0 h 121"/>
                <a:gd name="T48" fmla="*/ 0 w 667"/>
                <a:gd name="T49" fmla="*/ 0 h 121"/>
                <a:gd name="T50" fmla="*/ 0 w 667"/>
                <a:gd name="T51" fmla="*/ 0 h 121"/>
                <a:gd name="T52" fmla="*/ 0 w 667"/>
                <a:gd name="T53" fmla="*/ 0 h 121"/>
                <a:gd name="T54" fmla="*/ 0 w 667"/>
                <a:gd name="T55" fmla="*/ 0 h 121"/>
                <a:gd name="T56" fmla="*/ 0 w 667"/>
                <a:gd name="T57" fmla="*/ 0 h 121"/>
                <a:gd name="T58" fmla="*/ 0 w 667"/>
                <a:gd name="T59" fmla="*/ 0 h 121"/>
                <a:gd name="T60" fmla="*/ 0 w 667"/>
                <a:gd name="T61" fmla="*/ 0 h 121"/>
                <a:gd name="T62" fmla="*/ 0 w 667"/>
                <a:gd name="T63" fmla="*/ 0 h 121"/>
                <a:gd name="T64" fmla="*/ 0 w 667"/>
                <a:gd name="T65" fmla="*/ 0 h 121"/>
                <a:gd name="T66" fmla="*/ 0 w 667"/>
                <a:gd name="T67" fmla="*/ 0 h 121"/>
                <a:gd name="T68" fmla="*/ 0 w 667"/>
                <a:gd name="T69" fmla="*/ 0 h 121"/>
                <a:gd name="T70" fmla="*/ 0 w 667"/>
                <a:gd name="T71" fmla="*/ 0 h 121"/>
                <a:gd name="T72" fmla="*/ 0 w 667"/>
                <a:gd name="T73" fmla="*/ 0 h 1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67" h="121">
                  <a:moveTo>
                    <a:pt x="0" y="71"/>
                  </a:moveTo>
                  <a:lnTo>
                    <a:pt x="0" y="71"/>
                  </a:lnTo>
                  <a:lnTo>
                    <a:pt x="40" y="71"/>
                  </a:lnTo>
                  <a:lnTo>
                    <a:pt x="81" y="73"/>
                  </a:lnTo>
                  <a:lnTo>
                    <a:pt x="117" y="78"/>
                  </a:lnTo>
                  <a:lnTo>
                    <a:pt x="156" y="84"/>
                  </a:lnTo>
                  <a:lnTo>
                    <a:pt x="194" y="92"/>
                  </a:lnTo>
                  <a:lnTo>
                    <a:pt x="233" y="101"/>
                  </a:lnTo>
                  <a:lnTo>
                    <a:pt x="270" y="109"/>
                  </a:lnTo>
                  <a:lnTo>
                    <a:pt x="309" y="116"/>
                  </a:lnTo>
                  <a:lnTo>
                    <a:pt x="350" y="121"/>
                  </a:lnTo>
                  <a:lnTo>
                    <a:pt x="390" y="121"/>
                  </a:lnTo>
                  <a:lnTo>
                    <a:pt x="431" y="118"/>
                  </a:lnTo>
                  <a:lnTo>
                    <a:pt x="476" y="110"/>
                  </a:lnTo>
                  <a:lnTo>
                    <a:pt x="521" y="97"/>
                  </a:lnTo>
                  <a:lnTo>
                    <a:pt x="568" y="78"/>
                  </a:lnTo>
                  <a:lnTo>
                    <a:pt x="616" y="49"/>
                  </a:lnTo>
                  <a:lnTo>
                    <a:pt x="667" y="13"/>
                  </a:lnTo>
                  <a:lnTo>
                    <a:pt x="656" y="0"/>
                  </a:lnTo>
                  <a:lnTo>
                    <a:pt x="608" y="36"/>
                  </a:lnTo>
                  <a:lnTo>
                    <a:pt x="560" y="62"/>
                  </a:lnTo>
                  <a:lnTo>
                    <a:pt x="516" y="82"/>
                  </a:lnTo>
                  <a:lnTo>
                    <a:pt x="473" y="95"/>
                  </a:lnTo>
                  <a:lnTo>
                    <a:pt x="431" y="103"/>
                  </a:lnTo>
                  <a:lnTo>
                    <a:pt x="390" y="105"/>
                  </a:lnTo>
                  <a:lnTo>
                    <a:pt x="350" y="105"/>
                  </a:lnTo>
                  <a:lnTo>
                    <a:pt x="312" y="100"/>
                  </a:lnTo>
                  <a:lnTo>
                    <a:pt x="273" y="94"/>
                  </a:lnTo>
                  <a:lnTo>
                    <a:pt x="235" y="86"/>
                  </a:lnTo>
                  <a:lnTo>
                    <a:pt x="196" y="77"/>
                  </a:lnTo>
                  <a:lnTo>
                    <a:pt x="159" y="69"/>
                  </a:lnTo>
                  <a:lnTo>
                    <a:pt x="120" y="62"/>
                  </a:lnTo>
                  <a:lnTo>
                    <a:pt x="81" y="57"/>
                  </a:lnTo>
                  <a:lnTo>
                    <a:pt x="40" y="53"/>
                  </a:lnTo>
                  <a:lnTo>
                    <a:pt x="0" y="56"/>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6" name="Freeform 1667">
              <a:extLst>
                <a:ext uri="{FF2B5EF4-FFF2-40B4-BE49-F238E27FC236}">
                  <a16:creationId xmlns:a16="http://schemas.microsoft.com/office/drawing/2014/main" id="{3EAA92E7-E426-4ABF-9C80-0D6944585CF4}"/>
                </a:ext>
              </a:extLst>
            </p:cNvPr>
            <p:cNvSpPr>
              <a:spLocks/>
            </p:cNvSpPr>
            <p:nvPr/>
          </p:nvSpPr>
          <p:spPr bwMode="auto">
            <a:xfrm>
              <a:off x="1862" y="3421"/>
              <a:ext cx="614" cy="56"/>
            </a:xfrm>
            <a:custGeom>
              <a:avLst/>
              <a:gdLst>
                <a:gd name="T0" fmla="*/ 0 w 2458"/>
                <a:gd name="T1" fmla="*/ 0 h 226"/>
                <a:gd name="T2" fmla="*/ 0 w 2458"/>
                <a:gd name="T3" fmla="*/ 0 h 226"/>
                <a:gd name="T4" fmla="*/ 0 w 2458"/>
                <a:gd name="T5" fmla="*/ 0 h 226"/>
                <a:gd name="T6" fmla="*/ 0 w 2458"/>
                <a:gd name="T7" fmla="*/ 0 h 226"/>
                <a:gd name="T8" fmla="*/ 0 w 2458"/>
                <a:gd name="T9" fmla="*/ 0 h 226"/>
                <a:gd name="T10" fmla="*/ 0 w 2458"/>
                <a:gd name="T11" fmla="*/ 0 h 226"/>
                <a:gd name="T12" fmla="*/ 0 w 2458"/>
                <a:gd name="T13" fmla="*/ 0 h 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58" h="226">
                  <a:moveTo>
                    <a:pt x="0" y="226"/>
                  </a:moveTo>
                  <a:lnTo>
                    <a:pt x="0" y="226"/>
                  </a:lnTo>
                  <a:lnTo>
                    <a:pt x="2458" y="15"/>
                  </a:lnTo>
                  <a:lnTo>
                    <a:pt x="2458" y="0"/>
                  </a:lnTo>
                  <a:lnTo>
                    <a:pt x="0" y="210"/>
                  </a:lnTo>
                  <a:lnTo>
                    <a:pt x="0"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7" name="Freeform 1668">
              <a:extLst>
                <a:ext uri="{FF2B5EF4-FFF2-40B4-BE49-F238E27FC236}">
                  <a16:creationId xmlns:a16="http://schemas.microsoft.com/office/drawing/2014/main" id="{CEDA6C64-602D-4E97-8DB7-40551486AC2E}"/>
                </a:ext>
              </a:extLst>
            </p:cNvPr>
            <p:cNvSpPr>
              <a:spLocks/>
            </p:cNvSpPr>
            <p:nvPr/>
          </p:nvSpPr>
          <p:spPr bwMode="auto">
            <a:xfrm>
              <a:off x="1840" y="3473"/>
              <a:ext cx="22" cy="48"/>
            </a:xfrm>
            <a:custGeom>
              <a:avLst/>
              <a:gdLst>
                <a:gd name="T0" fmla="*/ 0 w 87"/>
                <a:gd name="T1" fmla="*/ 0 h 192"/>
                <a:gd name="T2" fmla="*/ 0 w 87"/>
                <a:gd name="T3" fmla="*/ 0 h 192"/>
                <a:gd name="T4" fmla="*/ 0 w 87"/>
                <a:gd name="T5" fmla="*/ 0 h 192"/>
                <a:gd name="T6" fmla="*/ 0 w 87"/>
                <a:gd name="T7" fmla="*/ 0 h 192"/>
                <a:gd name="T8" fmla="*/ 0 w 87"/>
                <a:gd name="T9" fmla="*/ 0 h 192"/>
                <a:gd name="T10" fmla="*/ 0 w 87"/>
                <a:gd name="T11" fmla="*/ 0 h 192"/>
                <a:gd name="T12" fmla="*/ 0 w 87"/>
                <a:gd name="T13" fmla="*/ 0 h 192"/>
                <a:gd name="T14" fmla="*/ 0 w 87"/>
                <a:gd name="T15" fmla="*/ 0 h 192"/>
                <a:gd name="T16" fmla="*/ 0 w 87"/>
                <a:gd name="T17" fmla="*/ 0 h 192"/>
                <a:gd name="T18" fmla="*/ 0 w 87"/>
                <a:gd name="T19" fmla="*/ 0 h 192"/>
                <a:gd name="T20" fmla="*/ 0 w 87"/>
                <a:gd name="T21" fmla="*/ 0 h 192"/>
                <a:gd name="T22" fmla="*/ 0 w 87"/>
                <a:gd name="T23" fmla="*/ 0 h 192"/>
                <a:gd name="T24" fmla="*/ 0 w 87"/>
                <a:gd name="T25" fmla="*/ 0 h 192"/>
                <a:gd name="T26" fmla="*/ 0 w 87"/>
                <a:gd name="T27" fmla="*/ 0 h 192"/>
                <a:gd name="T28" fmla="*/ 0 w 87"/>
                <a:gd name="T29" fmla="*/ 0 h 192"/>
                <a:gd name="T30" fmla="*/ 0 w 87"/>
                <a:gd name="T31" fmla="*/ 0 h 192"/>
                <a:gd name="T32" fmla="*/ 0 w 87"/>
                <a:gd name="T33" fmla="*/ 0 h 192"/>
                <a:gd name="T34" fmla="*/ 0 w 87"/>
                <a:gd name="T35" fmla="*/ 0 h 192"/>
                <a:gd name="T36" fmla="*/ 0 w 87"/>
                <a:gd name="T37" fmla="*/ 0 h 192"/>
                <a:gd name="T38" fmla="*/ 0 w 87"/>
                <a:gd name="T39" fmla="*/ 0 h 192"/>
                <a:gd name="T40" fmla="*/ 0 w 87"/>
                <a:gd name="T41" fmla="*/ 0 h 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7" h="192">
                  <a:moveTo>
                    <a:pt x="20" y="189"/>
                  </a:moveTo>
                  <a:lnTo>
                    <a:pt x="20" y="189"/>
                  </a:lnTo>
                  <a:lnTo>
                    <a:pt x="18" y="164"/>
                  </a:lnTo>
                  <a:lnTo>
                    <a:pt x="18" y="136"/>
                  </a:lnTo>
                  <a:lnTo>
                    <a:pt x="23" y="107"/>
                  </a:lnTo>
                  <a:lnTo>
                    <a:pt x="33" y="80"/>
                  </a:lnTo>
                  <a:lnTo>
                    <a:pt x="44" y="55"/>
                  </a:lnTo>
                  <a:lnTo>
                    <a:pt x="57" y="34"/>
                  </a:lnTo>
                  <a:lnTo>
                    <a:pt x="72" y="23"/>
                  </a:lnTo>
                  <a:lnTo>
                    <a:pt x="87" y="16"/>
                  </a:lnTo>
                  <a:lnTo>
                    <a:pt x="87" y="0"/>
                  </a:lnTo>
                  <a:lnTo>
                    <a:pt x="64" y="7"/>
                  </a:lnTo>
                  <a:lnTo>
                    <a:pt x="44" y="24"/>
                  </a:lnTo>
                  <a:lnTo>
                    <a:pt x="29" y="47"/>
                  </a:lnTo>
                  <a:lnTo>
                    <a:pt x="17" y="75"/>
                  </a:lnTo>
                  <a:lnTo>
                    <a:pt x="8" y="104"/>
                  </a:lnTo>
                  <a:lnTo>
                    <a:pt x="3" y="136"/>
                  </a:lnTo>
                  <a:lnTo>
                    <a:pt x="0" y="164"/>
                  </a:lnTo>
                  <a:lnTo>
                    <a:pt x="4" y="192"/>
                  </a:lnTo>
                  <a:lnTo>
                    <a:pt x="20"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8" name="Freeform 1669">
              <a:extLst>
                <a:ext uri="{FF2B5EF4-FFF2-40B4-BE49-F238E27FC236}">
                  <a16:creationId xmlns:a16="http://schemas.microsoft.com/office/drawing/2014/main" id="{55EC3F7D-2840-48C1-BC54-5200D283BF05}"/>
                </a:ext>
              </a:extLst>
            </p:cNvPr>
            <p:cNvSpPr>
              <a:spLocks/>
            </p:cNvSpPr>
            <p:nvPr/>
          </p:nvSpPr>
          <p:spPr bwMode="auto">
            <a:xfrm>
              <a:off x="1841" y="3521"/>
              <a:ext cx="104" cy="37"/>
            </a:xfrm>
            <a:custGeom>
              <a:avLst/>
              <a:gdLst>
                <a:gd name="T0" fmla="*/ 0 w 417"/>
                <a:gd name="T1" fmla="*/ 0 h 148"/>
                <a:gd name="T2" fmla="*/ 0 w 417"/>
                <a:gd name="T3" fmla="*/ 0 h 148"/>
                <a:gd name="T4" fmla="*/ 0 w 417"/>
                <a:gd name="T5" fmla="*/ 0 h 148"/>
                <a:gd name="T6" fmla="*/ 0 w 417"/>
                <a:gd name="T7" fmla="*/ 0 h 148"/>
                <a:gd name="T8" fmla="*/ 0 w 417"/>
                <a:gd name="T9" fmla="*/ 0 h 148"/>
                <a:gd name="T10" fmla="*/ 0 w 417"/>
                <a:gd name="T11" fmla="*/ 0 h 148"/>
                <a:gd name="T12" fmla="*/ 0 w 417"/>
                <a:gd name="T13" fmla="*/ 0 h 148"/>
                <a:gd name="T14" fmla="*/ 0 w 417"/>
                <a:gd name="T15" fmla="*/ 0 h 148"/>
                <a:gd name="T16" fmla="*/ 0 w 417"/>
                <a:gd name="T17" fmla="*/ 0 h 148"/>
                <a:gd name="T18" fmla="*/ 0 w 417"/>
                <a:gd name="T19" fmla="*/ 0 h 148"/>
                <a:gd name="T20" fmla="*/ 0 w 417"/>
                <a:gd name="T21" fmla="*/ 0 h 148"/>
                <a:gd name="T22" fmla="*/ 0 w 417"/>
                <a:gd name="T23" fmla="*/ 0 h 148"/>
                <a:gd name="T24" fmla="*/ 0 w 417"/>
                <a:gd name="T25" fmla="*/ 0 h 148"/>
                <a:gd name="T26" fmla="*/ 0 w 417"/>
                <a:gd name="T27" fmla="*/ 0 h 148"/>
                <a:gd name="T28" fmla="*/ 0 w 417"/>
                <a:gd name="T29" fmla="*/ 0 h 148"/>
                <a:gd name="T30" fmla="*/ 0 w 417"/>
                <a:gd name="T31" fmla="*/ 0 h 148"/>
                <a:gd name="T32" fmla="*/ 0 w 417"/>
                <a:gd name="T33" fmla="*/ 0 h 148"/>
                <a:gd name="T34" fmla="*/ 0 w 417"/>
                <a:gd name="T35" fmla="*/ 0 h 148"/>
                <a:gd name="T36" fmla="*/ 0 w 417"/>
                <a:gd name="T37" fmla="*/ 0 h 148"/>
                <a:gd name="T38" fmla="*/ 0 w 417"/>
                <a:gd name="T39" fmla="*/ 0 h 148"/>
                <a:gd name="T40" fmla="*/ 0 w 417"/>
                <a:gd name="T41" fmla="*/ 0 h 148"/>
                <a:gd name="T42" fmla="*/ 0 w 417"/>
                <a:gd name="T43" fmla="*/ 0 h 148"/>
                <a:gd name="T44" fmla="*/ 0 w 417"/>
                <a:gd name="T45" fmla="*/ 0 h 148"/>
                <a:gd name="T46" fmla="*/ 0 w 417"/>
                <a:gd name="T47" fmla="*/ 0 h 148"/>
                <a:gd name="T48" fmla="*/ 0 w 417"/>
                <a:gd name="T49" fmla="*/ 0 h 148"/>
                <a:gd name="T50" fmla="*/ 0 w 417"/>
                <a:gd name="T51" fmla="*/ 0 h 148"/>
                <a:gd name="T52" fmla="*/ 0 w 417"/>
                <a:gd name="T53" fmla="*/ 0 h 148"/>
                <a:gd name="T54" fmla="*/ 0 w 417"/>
                <a:gd name="T55" fmla="*/ 0 h 148"/>
                <a:gd name="T56" fmla="*/ 0 w 417"/>
                <a:gd name="T57" fmla="*/ 0 h 148"/>
                <a:gd name="T58" fmla="*/ 0 w 417"/>
                <a:gd name="T59" fmla="*/ 0 h 148"/>
                <a:gd name="T60" fmla="*/ 0 w 417"/>
                <a:gd name="T61" fmla="*/ 0 h 148"/>
                <a:gd name="T62" fmla="*/ 0 w 417"/>
                <a:gd name="T63" fmla="*/ 0 h 148"/>
                <a:gd name="T64" fmla="*/ 0 w 417"/>
                <a:gd name="T65" fmla="*/ 0 h 148"/>
                <a:gd name="T66" fmla="*/ 0 w 417"/>
                <a:gd name="T67" fmla="*/ 0 h 148"/>
                <a:gd name="T68" fmla="*/ 0 w 417"/>
                <a:gd name="T69" fmla="*/ 0 h 148"/>
                <a:gd name="T70" fmla="*/ 0 w 417"/>
                <a:gd name="T71" fmla="*/ 0 h 148"/>
                <a:gd name="T72" fmla="*/ 0 w 417"/>
                <a:gd name="T73" fmla="*/ 0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17" h="148">
                  <a:moveTo>
                    <a:pt x="407" y="81"/>
                  </a:moveTo>
                  <a:lnTo>
                    <a:pt x="407" y="81"/>
                  </a:lnTo>
                  <a:lnTo>
                    <a:pt x="383" y="99"/>
                  </a:lnTo>
                  <a:lnTo>
                    <a:pt x="357" y="112"/>
                  </a:lnTo>
                  <a:lnTo>
                    <a:pt x="329" y="122"/>
                  </a:lnTo>
                  <a:lnTo>
                    <a:pt x="299" y="129"/>
                  </a:lnTo>
                  <a:lnTo>
                    <a:pt x="268" y="130"/>
                  </a:lnTo>
                  <a:lnTo>
                    <a:pt x="235" y="130"/>
                  </a:lnTo>
                  <a:lnTo>
                    <a:pt x="204" y="125"/>
                  </a:lnTo>
                  <a:lnTo>
                    <a:pt x="173" y="118"/>
                  </a:lnTo>
                  <a:lnTo>
                    <a:pt x="144" y="109"/>
                  </a:lnTo>
                  <a:lnTo>
                    <a:pt x="117" y="96"/>
                  </a:lnTo>
                  <a:lnTo>
                    <a:pt x="91" y="83"/>
                  </a:lnTo>
                  <a:lnTo>
                    <a:pt x="69" y="69"/>
                  </a:lnTo>
                  <a:lnTo>
                    <a:pt x="48" y="52"/>
                  </a:lnTo>
                  <a:lnTo>
                    <a:pt x="34" y="35"/>
                  </a:lnTo>
                  <a:lnTo>
                    <a:pt x="22" y="17"/>
                  </a:lnTo>
                  <a:lnTo>
                    <a:pt x="16" y="0"/>
                  </a:lnTo>
                  <a:lnTo>
                    <a:pt x="0" y="3"/>
                  </a:lnTo>
                  <a:lnTo>
                    <a:pt x="6" y="25"/>
                  </a:lnTo>
                  <a:lnTo>
                    <a:pt x="21" y="46"/>
                  </a:lnTo>
                  <a:lnTo>
                    <a:pt x="38" y="65"/>
                  </a:lnTo>
                  <a:lnTo>
                    <a:pt x="58" y="82"/>
                  </a:lnTo>
                  <a:lnTo>
                    <a:pt x="83" y="99"/>
                  </a:lnTo>
                  <a:lnTo>
                    <a:pt x="109" y="112"/>
                  </a:lnTo>
                  <a:lnTo>
                    <a:pt x="139" y="125"/>
                  </a:lnTo>
                  <a:lnTo>
                    <a:pt x="170" y="134"/>
                  </a:lnTo>
                  <a:lnTo>
                    <a:pt x="201" y="140"/>
                  </a:lnTo>
                  <a:lnTo>
                    <a:pt x="235" y="146"/>
                  </a:lnTo>
                  <a:lnTo>
                    <a:pt x="268" y="148"/>
                  </a:lnTo>
                  <a:lnTo>
                    <a:pt x="299" y="144"/>
                  </a:lnTo>
                  <a:lnTo>
                    <a:pt x="331" y="138"/>
                  </a:lnTo>
                  <a:lnTo>
                    <a:pt x="363" y="127"/>
                  </a:lnTo>
                  <a:lnTo>
                    <a:pt x="391" y="112"/>
                  </a:lnTo>
                  <a:lnTo>
                    <a:pt x="417" y="94"/>
                  </a:lnTo>
                  <a:lnTo>
                    <a:pt x="407"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9" name="Freeform 1670">
              <a:extLst>
                <a:ext uri="{FF2B5EF4-FFF2-40B4-BE49-F238E27FC236}">
                  <a16:creationId xmlns:a16="http://schemas.microsoft.com/office/drawing/2014/main" id="{C58800E0-50C5-4A68-910E-651A1E11D36B}"/>
                </a:ext>
              </a:extLst>
            </p:cNvPr>
            <p:cNvSpPr>
              <a:spLocks/>
            </p:cNvSpPr>
            <p:nvPr/>
          </p:nvSpPr>
          <p:spPr bwMode="auto">
            <a:xfrm>
              <a:off x="1943" y="3489"/>
              <a:ext cx="16" cy="55"/>
            </a:xfrm>
            <a:custGeom>
              <a:avLst/>
              <a:gdLst>
                <a:gd name="T0" fmla="*/ 0 w 65"/>
                <a:gd name="T1" fmla="*/ 0 h 220"/>
                <a:gd name="T2" fmla="*/ 0 w 65"/>
                <a:gd name="T3" fmla="*/ 0 h 220"/>
                <a:gd name="T4" fmla="*/ 0 w 65"/>
                <a:gd name="T5" fmla="*/ 0 h 220"/>
                <a:gd name="T6" fmla="*/ 0 w 65"/>
                <a:gd name="T7" fmla="*/ 0 h 220"/>
                <a:gd name="T8" fmla="*/ 0 w 65"/>
                <a:gd name="T9" fmla="*/ 0 h 220"/>
                <a:gd name="T10" fmla="*/ 0 w 65"/>
                <a:gd name="T11" fmla="*/ 0 h 220"/>
                <a:gd name="T12" fmla="*/ 0 w 65"/>
                <a:gd name="T13" fmla="*/ 0 h 220"/>
                <a:gd name="T14" fmla="*/ 0 w 65"/>
                <a:gd name="T15" fmla="*/ 0 h 220"/>
                <a:gd name="T16" fmla="*/ 0 w 65"/>
                <a:gd name="T17" fmla="*/ 0 h 220"/>
                <a:gd name="T18" fmla="*/ 0 w 65"/>
                <a:gd name="T19" fmla="*/ 0 h 220"/>
                <a:gd name="T20" fmla="*/ 0 w 65"/>
                <a:gd name="T21" fmla="*/ 0 h 220"/>
                <a:gd name="T22" fmla="*/ 0 w 65"/>
                <a:gd name="T23" fmla="*/ 0 h 220"/>
                <a:gd name="T24" fmla="*/ 0 w 65"/>
                <a:gd name="T25" fmla="*/ 0 h 220"/>
                <a:gd name="T26" fmla="*/ 0 w 65"/>
                <a:gd name="T27" fmla="*/ 0 h 220"/>
                <a:gd name="T28" fmla="*/ 0 w 65"/>
                <a:gd name="T29" fmla="*/ 0 h 220"/>
                <a:gd name="T30" fmla="*/ 0 w 65"/>
                <a:gd name="T31" fmla="*/ 0 h 220"/>
                <a:gd name="T32" fmla="*/ 0 w 65"/>
                <a:gd name="T33" fmla="*/ 0 h 220"/>
                <a:gd name="T34" fmla="*/ 0 w 65"/>
                <a:gd name="T35" fmla="*/ 0 h 220"/>
                <a:gd name="T36" fmla="*/ 0 w 65"/>
                <a:gd name="T37" fmla="*/ 0 h 220"/>
                <a:gd name="T38" fmla="*/ 0 w 65"/>
                <a:gd name="T39" fmla="*/ 0 h 220"/>
                <a:gd name="T40" fmla="*/ 0 w 65"/>
                <a:gd name="T41" fmla="*/ 0 h 220"/>
                <a:gd name="T42" fmla="*/ 0 w 65"/>
                <a:gd name="T43" fmla="*/ 0 h 220"/>
                <a:gd name="T44" fmla="*/ 0 w 65"/>
                <a:gd name="T45" fmla="*/ 0 h 220"/>
                <a:gd name="T46" fmla="*/ 0 w 65"/>
                <a:gd name="T47" fmla="*/ 0 h 220"/>
                <a:gd name="T48" fmla="*/ 0 w 65"/>
                <a:gd name="T49" fmla="*/ 0 h 220"/>
                <a:gd name="T50" fmla="*/ 0 w 65"/>
                <a:gd name="T51" fmla="*/ 0 h 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220">
                  <a:moveTo>
                    <a:pt x="49" y="8"/>
                  </a:moveTo>
                  <a:lnTo>
                    <a:pt x="49" y="6"/>
                  </a:lnTo>
                  <a:lnTo>
                    <a:pt x="44" y="40"/>
                  </a:lnTo>
                  <a:lnTo>
                    <a:pt x="40" y="71"/>
                  </a:lnTo>
                  <a:lnTo>
                    <a:pt x="36" y="101"/>
                  </a:lnTo>
                  <a:lnTo>
                    <a:pt x="34" y="127"/>
                  </a:lnTo>
                  <a:lnTo>
                    <a:pt x="28" y="152"/>
                  </a:lnTo>
                  <a:lnTo>
                    <a:pt x="22" y="174"/>
                  </a:lnTo>
                  <a:lnTo>
                    <a:pt x="13" y="192"/>
                  </a:lnTo>
                  <a:lnTo>
                    <a:pt x="0" y="207"/>
                  </a:lnTo>
                  <a:lnTo>
                    <a:pt x="10" y="220"/>
                  </a:lnTo>
                  <a:lnTo>
                    <a:pt x="26" y="200"/>
                  </a:lnTo>
                  <a:lnTo>
                    <a:pt x="37" y="179"/>
                  </a:lnTo>
                  <a:lnTo>
                    <a:pt x="44" y="155"/>
                  </a:lnTo>
                  <a:lnTo>
                    <a:pt x="49" y="130"/>
                  </a:lnTo>
                  <a:lnTo>
                    <a:pt x="52" y="101"/>
                  </a:lnTo>
                  <a:lnTo>
                    <a:pt x="56" y="71"/>
                  </a:lnTo>
                  <a:lnTo>
                    <a:pt x="60" y="40"/>
                  </a:lnTo>
                  <a:lnTo>
                    <a:pt x="65" y="9"/>
                  </a:lnTo>
                  <a:lnTo>
                    <a:pt x="65" y="8"/>
                  </a:lnTo>
                  <a:lnTo>
                    <a:pt x="65" y="9"/>
                  </a:lnTo>
                  <a:lnTo>
                    <a:pt x="63" y="2"/>
                  </a:lnTo>
                  <a:lnTo>
                    <a:pt x="58" y="0"/>
                  </a:lnTo>
                  <a:lnTo>
                    <a:pt x="52" y="1"/>
                  </a:lnTo>
                  <a:lnTo>
                    <a:pt x="49" y="6"/>
                  </a:lnTo>
                  <a:lnTo>
                    <a:pt x="4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0" name="Freeform 1671">
              <a:extLst>
                <a:ext uri="{FF2B5EF4-FFF2-40B4-BE49-F238E27FC236}">
                  <a16:creationId xmlns:a16="http://schemas.microsoft.com/office/drawing/2014/main" id="{79BD1CFB-3D80-4039-826E-5D863CC900CE}"/>
                </a:ext>
              </a:extLst>
            </p:cNvPr>
            <p:cNvSpPr>
              <a:spLocks/>
            </p:cNvSpPr>
            <p:nvPr/>
          </p:nvSpPr>
          <p:spPr bwMode="auto">
            <a:xfrm>
              <a:off x="1955" y="3477"/>
              <a:ext cx="45" cy="16"/>
            </a:xfrm>
            <a:custGeom>
              <a:avLst/>
              <a:gdLst>
                <a:gd name="T0" fmla="*/ 0 w 181"/>
                <a:gd name="T1" fmla="*/ 0 h 62"/>
                <a:gd name="T2" fmla="*/ 0 w 181"/>
                <a:gd name="T3" fmla="*/ 0 h 62"/>
                <a:gd name="T4" fmla="*/ 0 w 181"/>
                <a:gd name="T5" fmla="*/ 0 h 62"/>
                <a:gd name="T6" fmla="*/ 0 w 181"/>
                <a:gd name="T7" fmla="*/ 0 h 62"/>
                <a:gd name="T8" fmla="*/ 0 w 181"/>
                <a:gd name="T9" fmla="*/ 0 h 62"/>
                <a:gd name="T10" fmla="*/ 0 w 181"/>
                <a:gd name="T11" fmla="*/ 0 h 62"/>
                <a:gd name="T12" fmla="*/ 0 w 181"/>
                <a:gd name="T13" fmla="*/ 0 h 62"/>
                <a:gd name="T14" fmla="*/ 0 w 181"/>
                <a:gd name="T15" fmla="*/ 0 h 62"/>
                <a:gd name="T16" fmla="*/ 0 w 181"/>
                <a:gd name="T17" fmla="*/ 0 h 62"/>
                <a:gd name="T18" fmla="*/ 0 w 181"/>
                <a:gd name="T19" fmla="*/ 0 h 62"/>
                <a:gd name="T20" fmla="*/ 0 w 181"/>
                <a:gd name="T21" fmla="*/ 0 h 62"/>
                <a:gd name="T22" fmla="*/ 0 w 181"/>
                <a:gd name="T23" fmla="*/ 0 h 62"/>
                <a:gd name="T24" fmla="*/ 0 w 181"/>
                <a:gd name="T25" fmla="*/ 0 h 62"/>
                <a:gd name="T26" fmla="*/ 0 w 181"/>
                <a:gd name="T27" fmla="*/ 0 h 62"/>
                <a:gd name="T28" fmla="*/ 0 w 181"/>
                <a:gd name="T29" fmla="*/ 0 h 62"/>
                <a:gd name="T30" fmla="*/ 0 w 181"/>
                <a:gd name="T31" fmla="*/ 0 h 62"/>
                <a:gd name="T32" fmla="*/ 0 w 181"/>
                <a:gd name="T33" fmla="*/ 0 h 62"/>
                <a:gd name="T34" fmla="*/ 0 w 181"/>
                <a:gd name="T35" fmla="*/ 0 h 62"/>
                <a:gd name="T36" fmla="*/ 0 w 181"/>
                <a:gd name="T37" fmla="*/ 0 h 62"/>
                <a:gd name="T38" fmla="*/ 0 w 181"/>
                <a:gd name="T39" fmla="*/ 0 h 62"/>
                <a:gd name="T40" fmla="*/ 0 w 181"/>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1" h="62">
                  <a:moveTo>
                    <a:pt x="181" y="60"/>
                  </a:moveTo>
                  <a:lnTo>
                    <a:pt x="181" y="60"/>
                  </a:lnTo>
                  <a:lnTo>
                    <a:pt x="168" y="34"/>
                  </a:lnTo>
                  <a:lnTo>
                    <a:pt x="144" y="16"/>
                  </a:lnTo>
                  <a:lnTo>
                    <a:pt x="116" y="5"/>
                  </a:lnTo>
                  <a:lnTo>
                    <a:pt x="85" y="0"/>
                  </a:lnTo>
                  <a:lnTo>
                    <a:pt x="55" y="4"/>
                  </a:lnTo>
                  <a:lnTo>
                    <a:pt x="27" y="13"/>
                  </a:lnTo>
                  <a:lnTo>
                    <a:pt x="8" y="31"/>
                  </a:lnTo>
                  <a:lnTo>
                    <a:pt x="0" y="55"/>
                  </a:lnTo>
                  <a:lnTo>
                    <a:pt x="16" y="55"/>
                  </a:lnTo>
                  <a:lnTo>
                    <a:pt x="21" y="39"/>
                  </a:lnTo>
                  <a:lnTo>
                    <a:pt x="35" y="29"/>
                  </a:lnTo>
                  <a:lnTo>
                    <a:pt x="57" y="20"/>
                  </a:lnTo>
                  <a:lnTo>
                    <a:pt x="85" y="18"/>
                  </a:lnTo>
                  <a:lnTo>
                    <a:pt x="113" y="21"/>
                  </a:lnTo>
                  <a:lnTo>
                    <a:pt x="137" y="31"/>
                  </a:lnTo>
                  <a:lnTo>
                    <a:pt x="155" y="44"/>
                  </a:lnTo>
                  <a:lnTo>
                    <a:pt x="165" y="62"/>
                  </a:lnTo>
                  <a:lnTo>
                    <a:pt x="18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1" name="Freeform 1672">
              <a:extLst>
                <a:ext uri="{FF2B5EF4-FFF2-40B4-BE49-F238E27FC236}">
                  <a16:creationId xmlns:a16="http://schemas.microsoft.com/office/drawing/2014/main" id="{24073398-A0B0-4D48-85AF-AACF591634D9}"/>
                </a:ext>
              </a:extLst>
            </p:cNvPr>
            <p:cNvSpPr>
              <a:spLocks/>
            </p:cNvSpPr>
            <p:nvPr/>
          </p:nvSpPr>
          <p:spPr bwMode="auto">
            <a:xfrm>
              <a:off x="1980" y="3492"/>
              <a:ext cx="22" cy="80"/>
            </a:xfrm>
            <a:custGeom>
              <a:avLst/>
              <a:gdLst>
                <a:gd name="T0" fmla="*/ 0 w 91"/>
                <a:gd name="T1" fmla="*/ 0 h 318"/>
                <a:gd name="T2" fmla="*/ 0 w 91"/>
                <a:gd name="T3" fmla="*/ 0 h 318"/>
                <a:gd name="T4" fmla="*/ 0 w 91"/>
                <a:gd name="T5" fmla="*/ 0 h 318"/>
                <a:gd name="T6" fmla="*/ 0 w 91"/>
                <a:gd name="T7" fmla="*/ 0 h 318"/>
                <a:gd name="T8" fmla="*/ 0 w 91"/>
                <a:gd name="T9" fmla="*/ 0 h 318"/>
                <a:gd name="T10" fmla="*/ 0 w 91"/>
                <a:gd name="T11" fmla="*/ 0 h 318"/>
                <a:gd name="T12" fmla="*/ 0 w 91"/>
                <a:gd name="T13" fmla="*/ 0 h 318"/>
                <a:gd name="T14" fmla="*/ 0 w 91"/>
                <a:gd name="T15" fmla="*/ 0 h 318"/>
                <a:gd name="T16" fmla="*/ 0 w 91"/>
                <a:gd name="T17" fmla="*/ 0 h 318"/>
                <a:gd name="T18" fmla="*/ 0 w 91"/>
                <a:gd name="T19" fmla="*/ 0 h 318"/>
                <a:gd name="T20" fmla="*/ 0 w 91"/>
                <a:gd name="T21" fmla="*/ 0 h 318"/>
                <a:gd name="T22" fmla="*/ 0 w 91"/>
                <a:gd name="T23" fmla="*/ 0 h 318"/>
                <a:gd name="T24" fmla="*/ 0 w 91"/>
                <a:gd name="T25" fmla="*/ 0 h 318"/>
                <a:gd name="T26" fmla="*/ 0 w 91"/>
                <a:gd name="T27" fmla="*/ 0 h 318"/>
                <a:gd name="T28" fmla="*/ 0 w 91"/>
                <a:gd name="T29" fmla="*/ 0 h 318"/>
                <a:gd name="T30" fmla="*/ 0 w 91"/>
                <a:gd name="T31" fmla="*/ 0 h 318"/>
                <a:gd name="T32" fmla="*/ 0 w 91"/>
                <a:gd name="T33" fmla="*/ 0 h 318"/>
                <a:gd name="T34" fmla="*/ 0 w 91"/>
                <a:gd name="T35" fmla="*/ 0 h 318"/>
                <a:gd name="T36" fmla="*/ 0 w 91"/>
                <a:gd name="T37" fmla="*/ 0 h 318"/>
                <a:gd name="T38" fmla="*/ 0 w 91"/>
                <a:gd name="T39" fmla="*/ 0 h 318"/>
                <a:gd name="T40" fmla="*/ 0 w 91"/>
                <a:gd name="T41" fmla="*/ 0 h 3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318">
                  <a:moveTo>
                    <a:pt x="13" y="318"/>
                  </a:moveTo>
                  <a:lnTo>
                    <a:pt x="13" y="318"/>
                  </a:lnTo>
                  <a:lnTo>
                    <a:pt x="40" y="281"/>
                  </a:lnTo>
                  <a:lnTo>
                    <a:pt x="62" y="242"/>
                  </a:lnTo>
                  <a:lnTo>
                    <a:pt x="78" y="201"/>
                  </a:lnTo>
                  <a:lnTo>
                    <a:pt x="87" y="160"/>
                  </a:lnTo>
                  <a:lnTo>
                    <a:pt x="91" y="117"/>
                  </a:lnTo>
                  <a:lnTo>
                    <a:pt x="91" y="78"/>
                  </a:lnTo>
                  <a:lnTo>
                    <a:pt x="88" y="39"/>
                  </a:lnTo>
                  <a:lnTo>
                    <a:pt x="82" y="0"/>
                  </a:lnTo>
                  <a:lnTo>
                    <a:pt x="66" y="2"/>
                  </a:lnTo>
                  <a:lnTo>
                    <a:pt x="73" y="39"/>
                  </a:lnTo>
                  <a:lnTo>
                    <a:pt x="75" y="78"/>
                  </a:lnTo>
                  <a:lnTo>
                    <a:pt x="75" y="117"/>
                  </a:lnTo>
                  <a:lnTo>
                    <a:pt x="71" y="157"/>
                  </a:lnTo>
                  <a:lnTo>
                    <a:pt x="62" y="196"/>
                  </a:lnTo>
                  <a:lnTo>
                    <a:pt x="47" y="237"/>
                  </a:lnTo>
                  <a:lnTo>
                    <a:pt x="27" y="273"/>
                  </a:lnTo>
                  <a:lnTo>
                    <a:pt x="0" y="308"/>
                  </a:lnTo>
                  <a:lnTo>
                    <a:pt x="13" y="3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2" name="Freeform 1673">
              <a:extLst>
                <a:ext uri="{FF2B5EF4-FFF2-40B4-BE49-F238E27FC236}">
                  <a16:creationId xmlns:a16="http://schemas.microsoft.com/office/drawing/2014/main" id="{89ECA010-172F-4D8A-A0FB-D42DF8018924}"/>
                </a:ext>
              </a:extLst>
            </p:cNvPr>
            <p:cNvSpPr>
              <a:spLocks/>
            </p:cNvSpPr>
            <p:nvPr/>
          </p:nvSpPr>
          <p:spPr bwMode="auto">
            <a:xfrm>
              <a:off x="1818" y="3559"/>
              <a:ext cx="165" cy="38"/>
            </a:xfrm>
            <a:custGeom>
              <a:avLst/>
              <a:gdLst>
                <a:gd name="T0" fmla="*/ 0 w 662"/>
                <a:gd name="T1" fmla="*/ 0 h 152"/>
                <a:gd name="T2" fmla="*/ 0 w 662"/>
                <a:gd name="T3" fmla="*/ 0 h 152"/>
                <a:gd name="T4" fmla="*/ 0 w 662"/>
                <a:gd name="T5" fmla="*/ 0 h 152"/>
                <a:gd name="T6" fmla="*/ 0 w 662"/>
                <a:gd name="T7" fmla="*/ 0 h 152"/>
                <a:gd name="T8" fmla="*/ 0 w 662"/>
                <a:gd name="T9" fmla="*/ 0 h 152"/>
                <a:gd name="T10" fmla="*/ 0 w 662"/>
                <a:gd name="T11" fmla="*/ 0 h 152"/>
                <a:gd name="T12" fmla="*/ 0 w 662"/>
                <a:gd name="T13" fmla="*/ 0 h 152"/>
                <a:gd name="T14" fmla="*/ 0 w 662"/>
                <a:gd name="T15" fmla="*/ 0 h 152"/>
                <a:gd name="T16" fmla="*/ 0 w 662"/>
                <a:gd name="T17" fmla="*/ 0 h 152"/>
                <a:gd name="T18" fmla="*/ 0 w 662"/>
                <a:gd name="T19" fmla="*/ 0 h 152"/>
                <a:gd name="T20" fmla="*/ 0 w 662"/>
                <a:gd name="T21" fmla="*/ 0 h 152"/>
                <a:gd name="T22" fmla="*/ 0 w 662"/>
                <a:gd name="T23" fmla="*/ 0 h 152"/>
                <a:gd name="T24" fmla="*/ 0 w 662"/>
                <a:gd name="T25" fmla="*/ 0 h 152"/>
                <a:gd name="T26" fmla="*/ 0 w 662"/>
                <a:gd name="T27" fmla="*/ 0 h 152"/>
                <a:gd name="T28" fmla="*/ 0 w 662"/>
                <a:gd name="T29" fmla="*/ 0 h 152"/>
                <a:gd name="T30" fmla="*/ 0 w 662"/>
                <a:gd name="T31" fmla="*/ 0 h 152"/>
                <a:gd name="T32" fmla="*/ 0 w 662"/>
                <a:gd name="T33" fmla="*/ 0 h 152"/>
                <a:gd name="T34" fmla="*/ 0 w 662"/>
                <a:gd name="T35" fmla="*/ 0 h 152"/>
                <a:gd name="T36" fmla="*/ 0 w 662"/>
                <a:gd name="T37" fmla="*/ 0 h 152"/>
                <a:gd name="T38" fmla="*/ 0 w 662"/>
                <a:gd name="T39" fmla="*/ 0 h 152"/>
                <a:gd name="T40" fmla="*/ 0 w 662"/>
                <a:gd name="T41" fmla="*/ 0 h 152"/>
                <a:gd name="T42" fmla="*/ 0 w 662"/>
                <a:gd name="T43" fmla="*/ 0 h 152"/>
                <a:gd name="T44" fmla="*/ 0 w 662"/>
                <a:gd name="T45" fmla="*/ 0 h 152"/>
                <a:gd name="T46" fmla="*/ 0 w 662"/>
                <a:gd name="T47" fmla="*/ 0 h 152"/>
                <a:gd name="T48" fmla="*/ 0 w 662"/>
                <a:gd name="T49" fmla="*/ 0 h 152"/>
                <a:gd name="T50" fmla="*/ 0 w 662"/>
                <a:gd name="T51" fmla="*/ 0 h 152"/>
                <a:gd name="T52" fmla="*/ 0 w 662"/>
                <a:gd name="T53" fmla="*/ 0 h 152"/>
                <a:gd name="T54" fmla="*/ 0 w 662"/>
                <a:gd name="T55" fmla="*/ 0 h 152"/>
                <a:gd name="T56" fmla="*/ 0 w 662"/>
                <a:gd name="T57" fmla="*/ 0 h 152"/>
                <a:gd name="T58" fmla="*/ 0 w 662"/>
                <a:gd name="T59" fmla="*/ 0 h 152"/>
                <a:gd name="T60" fmla="*/ 0 w 662"/>
                <a:gd name="T61" fmla="*/ 0 h 152"/>
                <a:gd name="T62" fmla="*/ 0 w 662"/>
                <a:gd name="T63" fmla="*/ 0 h 152"/>
                <a:gd name="T64" fmla="*/ 0 w 662"/>
                <a:gd name="T65" fmla="*/ 0 h 152"/>
                <a:gd name="T66" fmla="*/ 0 w 662"/>
                <a:gd name="T67" fmla="*/ 0 h 152"/>
                <a:gd name="T68" fmla="*/ 0 w 662"/>
                <a:gd name="T69" fmla="*/ 0 h 152"/>
                <a:gd name="T70" fmla="*/ 0 w 662"/>
                <a:gd name="T71" fmla="*/ 0 h 152"/>
                <a:gd name="T72" fmla="*/ 0 w 662"/>
                <a:gd name="T73" fmla="*/ 0 h 1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62" h="152">
                  <a:moveTo>
                    <a:pt x="0" y="11"/>
                  </a:moveTo>
                  <a:lnTo>
                    <a:pt x="0" y="11"/>
                  </a:lnTo>
                  <a:lnTo>
                    <a:pt x="30" y="40"/>
                  </a:lnTo>
                  <a:lnTo>
                    <a:pt x="65" y="66"/>
                  </a:lnTo>
                  <a:lnTo>
                    <a:pt x="103" y="91"/>
                  </a:lnTo>
                  <a:lnTo>
                    <a:pt x="146" y="109"/>
                  </a:lnTo>
                  <a:lnTo>
                    <a:pt x="191" y="125"/>
                  </a:lnTo>
                  <a:lnTo>
                    <a:pt x="238" y="137"/>
                  </a:lnTo>
                  <a:lnTo>
                    <a:pt x="286" y="144"/>
                  </a:lnTo>
                  <a:lnTo>
                    <a:pt x="336" y="150"/>
                  </a:lnTo>
                  <a:lnTo>
                    <a:pt x="384" y="152"/>
                  </a:lnTo>
                  <a:lnTo>
                    <a:pt x="431" y="148"/>
                  </a:lnTo>
                  <a:lnTo>
                    <a:pt x="477" y="142"/>
                  </a:lnTo>
                  <a:lnTo>
                    <a:pt x="522" y="133"/>
                  </a:lnTo>
                  <a:lnTo>
                    <a:pt x="563" y="118"/>
                  </a:lnTo>
                  <a:lnTo>
                    <a:pt x="601" y="102"/>
                  </a:lnTo>
                  <a:lnTo>
                    <a:pt x="633" y="79"/>
                  </a:lnTo>
                  <a:lnTo>
                    <a:pt x="662" y="53"/>
                  </a:lnTo>
                  <a:lnTo>
                    <a:pt x="649" y="43"/>
                  </a:lnTo>
                  <a:lnTo>
                    <a:pt x="623" y="66"/>
                  </a:lnTo>
                  <a:lnTo>
                    <a:pt x="593" y="86"/>
                  </a:lnTo>
                  <a:lnTo>
                    <a:pt x="558" y="103"/>
                  </a:lnTo>
                  <a:lnTo>
                    <a:pt x="519" y="117"/>
                  </a:lnTo>
                  <a:lnTo>
                    <a:pt x="475" y="126"/>
                  </a:lnTo>
                  <a:lnTo>
                    <a:pt x="431" y="133"/>
                  </a:lnTo>
                  <a:lnTo>
                    <a:pt x="384" y="134"/>
                  </a:lnTo>
                  <a:lnTo>
                    <a:pt x="336" y="134"/>
                  </a:lnTo>
                  <a:lnTo>
                    <a:pt x="286" y="129"/>
                  </a:lnTo>
                  <a:lnTo>
                    <a:pt x="241" y="121"/>
                  </a:lnTo>
                  <a:lnTo>
                    <a:pt x="194" y="109"/>
                  </a:lnTo>
                  <a:lnTo>
                    <a:pt x="151" y="94"/>
                  </a:lnTo>
                  <a:lnTo>
                    <a:pt x="111" y="76"/>
                  </a:lnTo>
                  <a:lnTo>
                    <a:pt x="73" y="53"/>
                  </a:lnTo>
                  <a:lnTo>
                    <a:pt x="41" y="27"/>
                  </a:lnTo>
                  <a:lnTo>
                    <a:pt x="13"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3" name="Freeform 1674">
              <a:extLst>
                <a:ext uri="{FF2B5EF4-FFF2-40B4-BE49-F238E27FC236}">
                  <a16:creationId xmlns:a16="http://schemas.microsoft.com/office/drawing/2014/main" id="{73FA05F2-36CB-41F8-ADDD-39A28ACDC3F1}"/>
                </a:ext>
              </a:extLst>
            </p:cNvPr>
            <p:cNvSpPr>
              <a:spLocks/>
            </p:cNvSpPr>
            <p:nvPr/>
          </p:nvSpPr>
          <p:spPr bwMode="auto">
            <a:xfrm>
              <a:off x="1799" y="3433"/>
              <a:ext cx="63" cy="128"/>
            </a:xfrm>
            <a:custGeom>
              <a:avLst/>
              <a:gdLst>
                <a:gd name="T0" fmla="*/ 0 w 252"/>
                <a:gd name="T1" fmla="*/ 0 h 511"/>
                <a:gd name="T2" fmla="*/ 0 w 252"/>
                <a:gd name="T3" fmla="*/ 0 h 511"/>
                <a:gd name="T4" fmla="*/ 0 w 252"/>
                <a:gd name="T5" fmla="*/ 0 h 511"/>
                <a:gd name="T6" fmla="*/ 0 w 252"/>
                <a:gd name="T7" fmla="*/ 0 h 511"/>
                <a:gd name="T8" fmla="*/ 0 w 252"/>
                <a:gd name="T9" fmla="*/ 0 h 511"/>
                <a:gd name="T10" fmla="*/ 0 w 252"/>
                <a:gd name="T11" fmla="*/ 0 h 511"/>
                <a:gd name="T12" fmla="*/ 0 w 252"/>
                <a:gd name="T13" fmla="*/ 0 h 511"/>
                <a:gd name="T14" fmla="*/ 0 w 252"/>
                <a:gd name="T15" fmla="*/ 0 h 511"/>
                <a:gd name="T16" fmla="*/ 0 w 252"/>
                <a:gd name="T17" fmla="*/ 0 h 511"/>
                <a:gd name="T18" fmla="*/ 0 w 252"/>
                <a:gd name="T19" fmla="*/ 0 h 511"/>
                <a:gd name="T20" fmla="*/ 0 w 252"/>
                <a:gd name="T21" fmla="*/ 0 h 511"/>
                <a:gd name="T22" fmla="*/ 0 w 252"/>
                <a:gd name="T23" fmla="*/ 0 h 511"/>
                <a:gd name="T24" fmla="*/ 0 w 252"/>
                <a:gd name="T25" fmla="*/ 0 h 511"/>
                <a:gd name="T26" fmla="*/ 0 w 252"/>
                <a:gd name="T27" fmla="*/ 0 h 511"/>
                <a:gd name="T28" fmla="*/ 0 w 252"/>
                <a:gd name="T29" fmla="*/ 0 h 511"/>
                <a:gd name="T30" fmla="*/ 0 w 252"/>
                <a:gd name="T31" fmla="*/ 0 h 511"/>
                <a:gd name="T32" fmla="*/ 0 w 252"/>
                <a:gd name="T33" fmla="*/ 0 h 511"/>
                <a:gd name="T34" fmla="*/ 0 w 252"/>
                <a:gd name="T35" fmla="*/ 0 h 511"/>
                <a:gd name="T36" fmla="*/ 0 w 252"/>
                <a:gd name="T37" fmla="*/ 0 h 511"/>
                <a:gd name="T38" fmla="*/ 0 w 252"/>
                <a:gd name="T39" fmla="*/ 0 h 511"/>
                <a:gd name="T40" fmla="*/ 0 w 252"/>
                <a:gd name="T41" fmla="*/ 0 h 511"/>
                <a:gd name="T42" fmla="*/ 0 w 252"/>
                <a:gd name="T43" fmla="*/ 0 h 511"/>
                <a:gd name="T44" fmla="*/ 0 w 252"/>
                <a:gd name="T45" fmla="*/ 0 h 511"/>
                <a:gd name="T46" fmla="*/ 0 w 252"/>
                <a:gd name="T47" fmla="*/ 0 h 511"/>
                <a:gd name="T48" fmla="*/ 0 w 252"/>
                <a:gd name="T49" fmla="*/ 0 h 511"/>
                <a:gd name="T50" fmla="*/ 0 w 252"/>
                <a:gd name="T51" fmla="*/ 0 h 511"/>
                <a:gd name="T52" fmla="*/ 0 w 252"/>
                <a:gd name="T53" fmla="*/ 0 h 511"/>
                <a:gd name="T54" fmla="*/ 0 w 252"/>
                <a:gd name="T55" fmla="*/ 0 h 511"/>
                <a:gd name="T56" fmla="*/ 0 w 252"/>
                <a:gd name="T57" fmla="*/ 0 h 511"/>
                <a:gd name="T58" fmla="*/ 0 w 252"/>
                <a:gd name="T59" fmla="*/ 0 h 511"/>
                <a:gd name="T60" fmla="*/ 0 w 252"/>
                <a:gd name="T61" fmla="*/ 0 h 511"/>
                <a:gd name="T62" fmla="*/ 0 w 252"/>
                <a:gd name="T63" fmla="*/ 0 h 511"/>
                <a:gd name="T64" fmla="*/ 0 w 252"/>
                <a:gd name="T65" fmla="*/ 0 h 511"/>
                <a:gd name="T66" fmla="*/ 0 w 252"/>
                <a:gd name="T67" fmla="*/ 0 h 511"/>
                <a:gd name="T68" fmla="*/ 0 w 252"/>
                <a:gd name="T69" fmla="*/ 0 h 511"/>
                <a:gd name="T70" fmla="*/ 0 w 252"/>
                <a:gd name="T71" fmla="*/ 0 h 511"/>
                <a:gd name="T72" fmla="*/ 0 w 252"/>
                <a:gd name="T73" fmla="*/ 0 h 5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2" h="511">
                  <a:moveTo>
                    <a:pt x="252" y="0"/>
                  </a:moveTo>
                  <a:lnTo>
                    <a:pt x="252" y="0"/>
                  </a:lnTo>
                  <a:lnTo>
                    <a:pt x="218" y="6"/>
                  </a:lnTo>
                  <a:lnTo>
                    <a:pt x="184" y="18"/>
                  </a:lnTo>
                  <a:lnTo>
                    <a:pt x="152" y="35"/>
                  </a:lnTo>
                  <a:lnTo>
                    <a:pt x="122" y="57"/>
                  </a:lnTo>
                  <a:lnTo>
                    <a:pt x="93" y="83"/>
                  </a:lnTo>
                  <a:lnTo>
                    <a:pt x="68" y="113"/>
                  </a:lnTo>
                  <a:lnTo>
                    <a:pt x="46" y="145"/>
                  </a:lnTo>
                  <a:lnTo>
                    <a:pt x="27" y="182"/>
                  </a:lnTo>
                  <a:lnTo>
                    <a:pt x="13" y="219"/>
                  </a:lnTo>
                  <a:lnTo>
                    <a:pt x="3" y="260"/>
                  </a:lnTo>
                  <a:lnTo>
                    <a:pt x="0" y="301"/>
                  </a:lnTo>
                  <a:lnTo>
                    <a:pt x="1" y="342"/>
                  </a:lnTo>
                  <a:lnTo>
                    <a:pt x="7" y="384"/>
                  </a:lnTo>
                  <a:lnTo>
                    <a:pt x="22" y="427"/>
                  </a:lnTo>
                  <a:lnTo>
                    <a:pt x="44" y="469"/>
                  </a:lnTo>
                  <a:lnTo>
                    <a:pt x="72" y="511"/>
                  </a:lnTo>
                  <a:lnTo>
                    <a:pt x="85" y="500"/>
                  </a:lnTo>
                  <a:lnTo>
                    <a:pt x="57" y="461"/>
                  </a:lnTo>
                  <a:lnTo>
                    <a:pt x="37" y="422"/>
                  </a:lnTo>
                  <a:lnTo>
                    <a:pt x="23" y="382"/>
                  </a:lnTo>
                  <a:lnTo>
                    <a:pt x="16" y="342"/>
                  </a:lnTo>
                  <a:lnTo>
                    <a:pt x="15" y="301"/>
                  </a:lnTo>
                  <a:lnTo>
                    <a:pt x="19" y="262"/>
                  </a:lnTo>
                  <a:lnTo>
                    <a:pt x="28" y="224"/>
                  </a:lnTo>
                  <a:lnTo>
                    <a:pt x="42" y="187"/>
                  </a:lnTo>
                  <a:lnTo>
                    <a:pt x="59" y="153"/>
                  </a:lnTo>
                  <a:lnTo>
                    <a:pt x="81" y="123"/>
                  </a:lnTo>
                  <a:lnTo>
                    <a:pt x="106" y="93"/>
                  </a:lnTo>
                  <a:lnTo>
                    <a:pt x="132" y="70"/>
                  </a:lnTo>
                  <a:lnTo>
                    <a:pt x="159" y="48"/>
                  </a:lnTo>
                  <a:lnTo>
                    <a:pt x="189" y="33"/>
                  </a:lnTo>
                  <a:lnTo>
                    <a:pt x="221" y="22"/>
                  </a:lnTo>
                  <a:lnTo>
                    <a:pt x="252" y="15"/>
                  </a:lnTo>
                  <a:lnTo>
                    <a:pt x="2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4" name="Freeform 1675">
              <a:extLst>
                <a:ext uri="{FF2B5EF4-FFF2-40B4-BE49-F238E27FC236}">
                  <a16:creationId xmlns:a16="http://schemas.microsoft.com/office/drawing/2014/main" id="{6FDF9476-9D7D-4B6B-9E72-E7A9E19A1431}"/>
                </a:ext>
              </a:extLst>
            </p:cNvPr>
            <p:cNvSpPr>
              <a:spLocks/>
            </p:cNvSpPr>
            <p:nvPr/>
          </p:nvSpPr>
          <p:spPr bwMode="auto">
            <a:xfrm>
              <a:off x="1862" y="3365"/>
              <a:ext cx="756" cy="72"/>
            </a:xfrm>
            <a:custGeom>
              <a:avLst/>
              <a:gdLst>
                <a:gd name="T0" fmla="*/ 0 w 3022"/>
                <a:gd name="T1" fmla="*/ 0 h 290"/>
                <a:gd name="T2" fmla="*/ 0 w 3022"/>
                <a:gd name="T3" fmla="*/ 0 h 290"/>
                <a:gd name="T4" fmla="*/ 0 w 3022"/>
                <a:gd name="T5" fmla="*/ 0 h 290"/>
                <a:gd name="T6" fmla="*/ 0 w 3022"/>
                <a:gd name="T7" fmla="*/ 0 h 290"/>
                <a:gd name="T8" fmla="*/ 0 w 3022"/>
                <a:gd name="T9" fmla="*/ 0 h 290"/>
                <a:gd name="T10" fmla="*/ 0 w 3022"/>
                <a:gd name="T11" fmla="*/ 0 h 290"/>
                <a:gd name="T12" fmla="*/ 0 w 3022"/>
                <a:gd name="T13" fmla="*/ 0 h 290"/>
                <a:gd name="T14" fmla="*/ 0 w 3022"/>
                <a:gd name="T15" fmla="*/ 0 h 290"/>
                <a:gd name="T16" fmla="*/ 0 w 3022"/>
                <a:gd name="T17" fmla="*/ 0 h 290"/>
                <a:gd name="T18" fmla="*/ 0 w 3022"/>
                <a:gd name="T19" fmla="*/ 0 h 290"/>
                <a:gd name="T20" fmla="*/ 0 w 3022"/>
                <a:gd name="T21" fmla="*/ 0 h 290"/>
                <a:gd name="T22" fmla="*/ 0 w 3022"/>
                <a:gd name="T23" fmla="*/ 0 h 2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22" h="290">
                  <a:moveTo>
                    <a:pt x="3016" y="0"/>
                  </a:moveTo>
                  <a:lnTo>
                    <a:pt x="3014" y="0"/>
                  </a:lnTo>
                  <a:lnTo>
                    <a:pt x="0" y="275"/>
                  </a:lnTo>
                  <a:lnTo>
                    <a:pt x="0" y="290"/>
                  </a:lnTo>
                  <a:lnTo>
                    <a:pt x="3014" y="16"/>
                  </a:lnTo>
                  <a:lnTo>
                    <a:pt x="3011" y="16"/>
                  </a:lnTo>
                  <a:lnTo>
                    <a:pt x="3014" y="16"/>
                  </a:lnTo>
                  <a:lnTo>
                    <a:pt x="3020" y="13"/>
                  </a:lnTo>
                  <a:lnTo>
                    <a:pt x="3022" y="8"/>
                  </a:lnTo>
                  <a:lnTo>
                    <a:pt x="3020" y="3"/>
                  </a:lnTo>
                  <a:lnTo>
                    <a:pt x="3014" y="0"/>
                  </a:lnTo>
                  <a:lnTo>
                    <a:pt x="30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5" name="Freeform 1676">
              <a:extLst>
                <a:ext uri="{FF2B5EF4-FFF2-40B4-BE49-F238E27FC236}">
                  <a16:creationId xmlns:a16="http://schemas.microsoft.com/office/drawing/2014/main" id="{5525AF57-5A68-40AE-96CF-B15DA189758F}"/>
                </a:ext>
              </a:extLst>
            </p:cNvPr>
            <p:cNvSpPr>
              <a:spLocks/>
            </p:cNvSpPr>
            <p:nvPr/>
          </p:nvSpPr>
          <p:spPr bwMode="auto">
            <a:xfrm>
              <a:off x="2615" y="3365"/>
              <a:ext cx="29" cy="45"/>
            </a:xfrm>
            <a:custGeom>
              <a:avLst/>
              <a:gdLst>
                <a:gd name="T0" fmla="*/ 0 w 113"/>
                <a:gd name="T1" fmla="*/ 0 h 182"/>
                <a:gd name="T2" fmla="*/ 0 w 113"/>
                <a:gd name="T3" fmla="*/ 0 h 182"/>
                <a:gd name="T4" fmla="*/ 0 w 113"/>
                <a:gd name="T5" fmla="*/ 0 h 182"/>
                <a:gd name="T6" fmla="*/ 0 w 113"/>
                <a:gd name="T7" fmla="*/ 0 h 182"/>
                <a:gd name="T8" fmla="*/ 0 w 113"/>
                <a:gd name="T9" fmla="*/ 0 h 182"/>
                <a:gd name="T10" fmla="*/ 0 w 113"/>
                <a:gd name="T11" fmla="*/ 0 h 182"/>
                <a:gd name="T12" fmla="*/ 0 w 113"/>
                <a:gd name="T13" fmla="*/ 0 h 182"/>
                <a:gd name="T14" fmla="*/ 0 w 113"/>
                <a:gd name="T15" fmla="*/ 0 h 182"/>
                <a:gd name="T16" fmla="*/ 0 w 113"/>
                <a:gd name="T17" fmla="*/ 0 h 182"/>
                <a:gd name="T18" fmla="*/ 0 w 113"/>
                <a:gd name="T19" fmla="*/ 0 h 182"/>
                <a:gd name="T20" fmla="*/ 0 w 113"/>
                <a:gd name="T21" fmla="*/ 0 h 182"/>
                <a:gd name="T22" fmla="*/ 0 w 113"/>
                <a:gd name="T23" fmla="*/ 0 h 182"/>
                <a:gd name="T24" fmla="*/ 0 w 113"/>
                <a:gd name="T25" fmla="*/ 0 h 182"/>
                <a:gd name="T26" fmla="*/ 0 w 113"/>
                <a:gd name="T27" fmla="*/ 0 h 182"/>
                <a:gd name="T28" fmla="*/ 0 w 113"/>
                <a:gd name="T29" fmla="*/ 0 h 182"/>
                <a:gd name="T30" fmla="*/ 0 w 113"/>
                <a:gd name="T31" fmla="*/ 0 h 182"/>
                <a:gd name="T32" fmla="*/ 0 w 113"/>
                <a:gd name="T33" fmla="*/ 0 h 182"/>
                <a:gd name="T34" fmla="*/ 0 w 113"/>
                <a:gd name="T35" fmla="*/ 0 h 182"/>
                <a:gd name="T36" fmla="*/ 0 w 113"/>
                <a:gd name="T37" fmla="*/ 0 h 182"/>
                <a:gd name="T38" fmla="*/ 0 w 113"/>
                <a:gd name="T39" fmla="*/ 0 h 182"/>
                <a:gd name="T40" fmla="*/ 0 w 113"/>
                <a:gd name="T41" fmla="*/ 0 h 182"/>
                <a:gd name="T42" fmla="*/ 0 w 113"/>
                <a:gd name="T43" fmla="*/ 0 h 182"/>
                <a:gd name="T44" fmla="*/ 0 w 113"/>
                <a:gd name="T45" fmla="*/ 0 h 182"/>
                <a:gd name="T46" fmla="*/ 0 w 113"/>
                <a:gd name="T47" fmla="*/ 0 h 182"/>
                <a:gd name="T48" fmla="*/ 0 w 113"/>
                <a:gd name="T49" fmla="*/ 0 h 182"/>
                <a:gd name="T50" fmla="*/ 0 w 113"/>
                <a:gd name="T51" fmla="*/ 0 h 1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182">
                  <a:moveTo>
                    <a:pt x="111" y="181"/>
                  </a:moveTo>
                  <a:lnTo>
                    <a:pt x="113" y="174"/>
                  </a:lnTo>
                  <a:lnTo>
                    <a:pt x="111" y="151"/>
                  </a:lnTo>
                  <a:lnTo>
                    <a:pt x="107" y="126"/>
                  </a:lnTo>
                  <a:lnTo>
                    <a:pt x="100" y="102"/>
                  </a:lnTo>
                  <a:lnTo>
                    <a:pt x="90" y="78"/>
                  </a:lnTo>
                  <a:lnTo>
                    <a:pt x="76" y="55"/>
                  </a:lnTo>
                  <a:lnTo>
                    <a:pt x="56" y="34"/>
                  </a:lnTo>
                  <a:lnTo>
                    <a:pt x="34" y="17"/>
                  </a:lnTo>
                  <a:lnTo>
                    <a:pt x="5" y="0"/>
                  </a:lnTo>
                  <a:lnTo>
                    <a:pt x="0" y="16"/>
                  </a:lnTo>
                  <a:lnTo>
                    <a:pt x="26" y="30"/>
                  </a:lnTo>
                  <a:lnTo>
                    <a:pt x="46" y="47"/>
                  </a:lnTo>
                  <a:lnTo>
                    <a:pt x="63" y="65"/>
                  </a:lnTo>
                  <a:lnTo>
                    <a:pt x="74" y="86"/>
                  </a:lnTo>
                  <a:lnTo>
                    <a:pt x="85" y="107"/>
                  </a:lnTo>
                  <a:lnTo>
                    <a:pt x="91" y="129"/>
                  </a:lnTo>
                  <a:lnTo>
                    <a:pt x="95" y="151"/>
                  </a:lnTo>
                  <a:lnTo>
                    <a:pt x="98" y="174"/>
                  </a:lnTo>
                  <a:lnTo>
                    <a:pt x="100" y="168"/>
                  </a:lnTo>
                  <a:lnTo>
                    <a:pt x="98" y="174"/>
                  </a:lnTo>
                  <a:lnTo>
                    <a:pt x="100" y="180"/>
                  </a:lnTo>
                  <a:lnTo>
                    <a:pt x="106" y="182"/>
                  </a:lnTo>
                  <a:lnTo>
                    <a:pt x="111" y="180"/>
                  </a:lnTo>
                  <a:lnTo>
                    <a:pt x="113" y="174"/>
                  </a:lnTo>
                  <a:lnTo>
                    <a:pt x="111"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6" name="Freeform 1677">
              <a:extLst>
                <a:ext uri="{FF2B5EF4-FFF2-40B4-BE49-F238E27FC236}">
                  <a16:creationId xmlns:a16="http://schemas.microsoft.com/office/drawing/2014/main" id="{CDACB3E5-7953-4CF6-8DF4-F78AFBA0DD47}"/>
                </a:ext>
              </a:extLst>
            </p:cNvPr>
            <p:cNvSpPr>
              <a:spLocks/>
            </p:cNvSpPr>
            <p:nvPr/>
          </p:nvSpPr>
          <p:spPr bwMode="auto">
            <a:xfrm>
              <a:off x="2608" y="3307"/>
              <a:ext cx="530" cy="190"/>
            </a:xfrm>
            <a:custGeom>
              <a:avLst/>
              <a:gdLst>
                <a:gd name="T0" fmla="*/ 0 w 2123"/>
                <a:gd name="T1" fmla="*/ 0 h 762"/>
                <a:gd name="T2" fmla="*/ 0 w 2123"/>
                <a:gd name="T3" fmla="*/ 0 h 762"/>
                <a:gd name="T4" fmla="*/ 0 w 2123"/>
                <a:gd name="T5" fmla="*/ 0 h 762"/>
                <a:gd name="T6" fmla="*/ 0 w 2123"/>
                <a:gd name="T7" fmla="*/ 0 h 762"/>
                <a:gd name="T8" fmla="*/ 0 w 2123"/>
                <a:gd name="T9" fmla="*/ 0 h 762"/>
                <a:gd name="T10" fmla="*/ 0 w 2123"/>
                <a:gd name="T11" fmla="*/ 0 h 762"/>
                <a:gd name="T12" fmla="*/ 0 w 2123"/>
                <a:gd name="T13" fmla="*/ 0 h 762"/>
                <a:gd name="T14" fmla="*/ 0 w 2123"/>
                <a:gd name="T15" fmla="*/ 0 h 762"/>
                <a:gd name="T16" fmla="*/ 0 w 2123"/>
                <a:gd name="T17" fmla="*/ 0 h 762"/>
                <a:gd name="T18" fmla="*/ 0 w 2123"/>
                <a:gd name="T19" fmla="*/ 0 h 762"/>
                <a:gd name="T20" fmla="*/ 0 w 2123"/>
                <a:gd name="T21" fmla="*/ 0 h 762"/>
                <a:gd name="T22" fmla="*/ 0 w 2123"/>
                <a:gd name="T23" fmla="*/ 0 h 762"/>
                <a:gd name="T24" fmla="*/ 0 w 2123"/>
                <a:gd name="T25" fmla="*/ 0 h 762"/>
                <a:gd name="T26" fmla="*/ 0 w 2123"/>
                <a:gd name="T27" fmla="*/ 0 h 762"/>
                <a:gd name="T28" fmla="*/ 0 w 2123"/>
                <a:gd name="T29" fmla="*/ 0 h 762"/>
                <a:gd name="T30" fmla="*/ 0 w 2123"/>
                <a:gd name="T31" fmla="*/ 0 h 762"/>
                <a:gd name="T32" fmla="*/ 0 w 2123"/>
                <a:gd name="T33" fmla="*/ 0 h 762"/>
                <a:gd name="T34" fmla="*/ 0 w 2123"/>
                <a:gd name="T35" fmla="*/ 0 h 762"/>
                <a:gd name="T36" fmla="*/ 0 w 2123"/>
                <a:gd name="T37" fmla="*/ 0 h 762"/>
                <a:gd name="T38" fmla="*/ 0 w 2123"/>
                <a:gd name="T39" fmla="*/ 0 h 762"/>
                <a:gd name="T40" fmla="*/ 0 w 2123"/>
                <a:gd name="T41" fmla="*/ 0 h 762"/>
                <a:gd name="T42" fmla="*/ 0 w 2123"/>
                <a:gd name="T43" fmla="*/ 0 h 762"/>
                <a:gd name="T44" fmla="*/ 0 w 2123"/>
                <a:gd name="T45" fmla="*/ 0 h 762"/>
                <a:gd name="T46" fmla="*/ 0 w 2123"/>
                <a:gd name="T47" fmla="*/ 0 h 762"/>
                <a:gd name="T48" fmla="*/ 0 w 2123"/>
                <a:gd name="T49" fmla="*/ 0 h 762"/>
                <a:gd name="T50" fmla="*/ 0 w 2123"/>
                <a:gd name="T51" fmla="*/ 0 h 762"/>
                <a:gd name="T52" fmla="*/ 0 w 2123"/>
                <a:gd name="T53" fmla="*/ 0 h 762"/>
                <a:gd name="T54" fmla="*/ 0 w 2123"/>
                <a:gd name="T55" fmla="*/ 0 h 762"/>
                <a:gd name="T56" fmla="*/ 0 w 2123"/>
                <a:gd name="T57" fmla="*/ 0 h 762"/>
                <a:gd name="T58" fmla="*/ 0 w 2123"/>
                <a:gd name="T59" fmla="*/ 0 h 762"/>
                <a:gd name="T60" fmla="*/ 0 w 2123"/>
                <a:gd name="T61" fmla="*/ 0 h 762"/>
                <a:gd name="T62" fmla="*/ 0 w 2123"/>
                <a:gd name="T63" fmla="*/ 0 h 762"/>
                <a:gd name="T64" fmla="*/ 0 w 2123"/>
                <a:gd name="T65" fmla="*/ 0 h 762"/>
                <a:gd name="T66" fmla="*/ 0 w 2123"/>
                <a:gd name="T67" fmla="*/ 0 h 762"/>
                <a:gd name="T68" fmla="*/ 0 w 2123"/>
                <a:gd name="T69" fmla="*/ 0 h 762"/>
                <a:gd name="T70" fmla="*/ 0 w 2123"/>
                <a:gd name="T71" fmla="*/ 0 h 762"/>
                <a:gd name="T72" fmla="*/ 0 w 2123"/>
                <a:gd name="T73" fmla="*/ 0 h 762"/>
                <a:gd name="T74" fmla="*/ 0 w 2123"/>
                <a:gd name="T75" fmla="*/ 0 h 762"/>
                <a:gd name="T76" fmla="*/ 0 w 2123"/>
                <a:gd name="T77" fmla="*/ 0 h 762"/>
                <a:gd name="T78" fmla="*/ 0 w 2123"/>
                <a:gd name="T79" fmla="*/ 0 h 762"/>
                <a:gd name="T80" fmla="*/ 0 w 2123"/>
                <a:gd name="T81" fmla="*/ 0 h 762"/>
                <a:gd name="T82" fmla="*/ 0 w 2123"/>
                <a:gd name="T83" fmla="*/ 0 h 762"/>
                <a:gd name="T84" fmla="*/ 0 w 2123"/>
                <a:gd name="T85" fmla="*/ 0 h 762"/>
                <a:gd name="T86" fmla="*/ 0 w 2123"/>
                <a:gd name="T87" fmla="*/ 0 h 762"/>
                <a:gd name="T88" fmla="*/ 0 w 2123"/>
                <a:gd name="T89" fmla="*/ 0 h 762"/>
                <a:gd name="T90" fmla="*/ 0 w 2123"/>
                <a:gd name="T91" fmla="*/ 0 h 762"/>
                <a:gd name="T92" fmla="*/ 0 w 2123"/>
                <a:gd name="T93" fmla="*/ 0 h 7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23" h="762">
                  <a:moveTo>
                    <a:pt x="132" y="421"/>
                  </a:moveTo>
                  <a:lnTo>
                    <a:pt x="168" y="401"/>
                  </a:lnTo>
                  <a:lnTo>
                    <a:pt x="204" y="382"/>
                  </a:lnTo>
                  <a:lnTo>
                    <a:pt x="241" y="364"/>
                  </a:lnTo>
                  <a:lnTo>
                    <a:pt x="276" y="346"/>
                  </a:lnTo>
                  <a:lnTo>
                    <a:pt x="311" y="329"/>
                  </a:lnTo>
                  <a:lnTo>
                    <a:pt x="347" y="312"/>
                  </a:lnTo>
                  <a:lnTo>
                    <a:pt x="384" y="297"/>
                  </a:lnTo>
                  <a:lnTo>
                    <a:pt x="420" y="283"/>
                  </a:lnTo>
                  <a:lnTo>
                    <a:pt x="457" y="270"/>
                  </a:lnTo>
                  <a:lnTo>
                    <a:pt x="496" y="258"/>
                  </a:lnTo>
                  <a:lnTo>
                    <a:pt x="535" y="248"/>
                  </a:lnTo>
                  <a:lnTo>
                    <a:pt x="575" y="239"/>
                  </a:lnTo>
                  <a:lnTo>
                    <a:pt x="616" y="231"/>
                  </a:lnTo>
                  <a:lnTo>
                    <a:pt x="661" y="226"/>
                  </a:lnTo>
                  <a:lnTo>
                    <a:pt x="706" y="222"/>
                  </a:lnTo>
                  <a:lnTo>
                    <a:pt x="753" y="221"/>
                  </a:lnTo>
                  <a:lnTo>
                    <a:pt x="802" y="222"/>
                  </a:lnTo>
                  <a:lnTo>
                    <a:pt x="848" y="226"/>
                  </a:lnTo>
                  <a:lnTo>
                    <a:pt x="892" y="231"/>
                  </a:lnTo>
                  <a:lnTo>
                    <a:pt x="934" y="236"/>
                  </a:lnTo>
                  <a:lnTo>
                    <a:pt x="974" y="244"/>
                  </a:lnTo>
                  <a:lnTo>
                    <a:pt x="1013" y="253"/>
                  </a:lnTo>
                  <a:lnTo>
                    <a:pt x="1049" y="264"/>
                  </a:lnTo>
                  <a:lnTo>
                    <a:pt x="1086" y="274"/>
                  </a:lnTo>
                  <a:lnTo>
                    <a:pt x="1119" y="287"/>
                  </a:lnTo>
                  <a:lnTo>
                    <a:pt x="1154" y="299"/>
                  </a:lnTo>
                  <a:lnTo>
                    <a:pt x="1188" y="313"/>
                  </a:lnTo>
                  <a:lnTo>
                    <a:pt x="1222" y="326"/>
                  </a:lnTo>
                  <a:lnTo>
                    <a:pt x="1256" y="342"/>
                  </a:lnTo>
                  <a:lnTo>
                    <a:pt x="1290" y="356"/>
                  </a:lnTo>
                  <a:lnTo>
                    <a:pt x="1325" y="370"/>
                  </a:lnTo>
                  <a:lnTo>
                    <a:pt x="1360" y="386"/>
                  </a:lnTo>
                  <a:lnTo>
                    <a:pt x="1382" y="394"/>
                  </a:lnTo>
                  <a:lnTo>
                    <a:pt x="1403" y="400"/>
                  </a:lnTo>
                  <a:lnTo>
                    <a:pt x="1422" y="404"/>
                  </a:lnTo>
                  <a:lnTo>
                    <a:pt x="1440" y="407"/>
                  </a:lnTo>
                  <a:lnTo>
                    <a:pt x="1459" y="407"/>
                  </a:lnTo>
                  <a:lnTo>
                    <a:pt x="1476" y="407"/>
                  </a:lnTo>
                  <a:lnTo>
                    <a:pt x="1491" y="405"/>
                  </a:lnTo>
                  <a:lnTo>
                    <a:pt x="1507" y="404"/>
                  </a:lnTo>
                  <a:lnTo>
                    <a:pt x="1522" y="403"/>
                  </a:lnTo>
                  <a:lnTo>
                    <a:pt x="1537" y="401"/>
                  </a:lnTo>
                  <a:lnTo>
                    <a:pt x="1552" y="400"/>
                  </a:lnTo>
                  <a:lnTo>
                    <a:pt x="1565" y="400"/>
                  </a:lnTo>
                  <a:lnTo>
                    <a:pt x="1580" y="401"/>
                  </a:lnTo>
                  <a:lnTo>
                    <a:pt x="1594" y="404"/>
                  </a:lnTo>
                  <a:lnTo>
                    <a:pt x="1608" y="408"/>
                  </a:lnTo>
                  <a:lnTo>
                    <a:pt x="1622" y="414"/>
                  </a:lnTo>
                  <a:lnTo>
                    <a:pt x="1647" y="429"/>
                  </a:lnTo>
                  <a:lnTo>
                    <a:pt x="1670" y="443"/>
                  </a:lnTo>
                  <a:lnTo>
                    <a:pt x="1693" y="460"/>
                  </a:lnTo>
                  <a:lnTo>
                    <a:pt x="1715" y="477"/>
                  </a:lnTo>
                  <a:lnTo>
                    <a:pt x="1737" y="494"/>
                  </a:lnTo>
                  <a:lnTo>
                    <a:pt x="1758" y="513"/>
                  </a:lnTo>
                  <a:lnTo>
                    <a:pt x="1778" y="532"/>
                  </a:lnTo>
                  <a:lnTo>
                    <a:pt x="1798" y="551"/>
                  </a:lnTo>
                  <a:lnTo>
                    <a:pt x="1819" y="571"/>
                  </a:lnTo>
                  <a:lnTo>
                    <a:pt x="1838" y="591"/>
                  </a:lnTo>
                  <a:lnTo>
                    <a:pt x="1858" y="611"/>
                  </a:lnTo>
                  <a:lnTo>
                    <a:pt x="1877" y="630"/>
                  </a:lnTo>
                  <a:lnTo>
                    <a:pt x="1898" y="651"/>
                  </a:lnTo>
                  <a:lnTo>
                    <a:pt x="1917" y="671"/>
                  </a:lnTo>
                  <a:lnTo>
                    <a:pt x="1938" y="690"/>
                  </a:lnTo>
                  <a:lnTo>
                    <a:pt x="1959" y="708"/>
                  </a:lnTo>
                  <a:lnTo>
                    <a:pt x="2019" y="750"/>
                  </a:lnTo>
                  <a:lnTo>
                    <a:pt x="2063" y="762"/>
                  </a:lnTo>
                  <a:lnTo>
                    <a:pt x="2094" y="751"/>
                  </a:lnTo>
                  <a:lnTo>
                    <a:pt x="2112" y="723"/>
                  </a:lnTo>
                  <a:lnTo>
                    <a:pt x="2122" y="685"/>
                  </a:lnTo>
                  <a:lnTo>
                    <a:pt x="2123" y="643"/>
                  </a:lnTo>
                  <a:lnTo>
                    <a:pt x="2118" y="606"/>
                  </a:lnTo>
                  <a:lnTo>
                    <a:pt x="2106" y="578"/>
                  </a:lnTo>
                  <a:lnTo>
                    <a:pt x="2042" y="485"/>
                  </a:lnTo>
                  <a:lnTo>
                    <a:pt x="1980" y="405"/>
                  </a:lnTo>
                  <a:lnTo>
                    <a:pt x="1921" y="340"/>
                  </a:lnTo>
                  <a:lnTo>
                    <a:pt x="1865" y="288"/>
                  </a:lnTo>
                  <a:lnTo>
                    <a:pt x="1812" y="248"/>
                  </a:lnTo>
                  <a:lnTo>
                    <a:pt x="1761" y="218"/>
                  </a:lnTo>
                  <a:lnTo>
                    <a:pt x="1715" y="197"/>
                  </a:lnTo>
                  <a:lnTo>
                    <a:pt x="1670" y="183"/>
                  </a:lnTo>
                  <a:lnTo>
                    <a:pt x="1630" y="177"/>
                  </a:lnTo>
                  <a:lnTo>
                    <a:pt x="1593" y="174"/>
                  </a:lnTo>
                  <a:lnTo>
                    <a:pt x="1557" y="175"/>
                  </a:lnTo>
                  <a:lnTo>
                    <a:pt x="1528" y="178"/>
                  </a:lnTo>
                  <a:lnTo>
                    <a:pt x="1500" y="183"/>
                  </a:lnTo>
                  <a:lnTo>
                    <a:pt x="1477" y="187"/>
                  </a:lnTo>
                  <a:lnTo>
                    <a:pt x="1457" y="190"/>
                  </a:lnTo>
                  <a:lnTo>
                    <a:pt x="1442" y="190"/>
                  </a:lnTo>
                  <a:lnTo>
                    <a:pt x="1399" y="182"/>
                  </a:lnTo>
                  <a:lnTo>
                    <a:pt x="1360" y="171"/>
                  </a:lnTo>
                  <a:lnTo>
                    <a:pt x="1325" y="158"/>
                  </a:lnTo>
                  <a:lnTo>
                    <a:pt x="1292" y="144"/>
                  </a:lnTo>
                  <a:lnTo>
                    <a:pt x="1260" y="128"/>
                  </a:lnTo>
                  <a:lnTo>
                    <a:pt x="1229" y="112"/>
                  </a:lnTo>
                  <a:lnTo>
                    <a:pt x="1196" y="96"/>
                  </a:lnTo>
                  <a:lnTo>
                    <a:pt x="1164" y="79"/>
                  </a:lnTo>
                  <a:lnTo>
                    <a:pt x="1127" y="63"/>
                  </a:lnTo>
                  <a:lnTo>
                    <a:pt x="1088" y="48"/>
                  </a:lnTo>
                  <a:lnTo>
                    <a:pt x="1045" y="34"/>
                  </a:lnTo>
                  <a:lnTo>
                    <a:pt x="997" y="22"/>
                  </a:lnTo>
                  <a:lnTo>
                    <a:pt x="943" y="13"/>
                  </a:lnTo>
                  <a:lnTo>
                    <a:pt x="882" y="5"/>
                  </a:lnTo>
                  <a:lnTo>
                    <a:pt x="813" y="1"/>
                  </a:lnTo>
                  <a:lnTo>
                    <a:pt x="735" y="0"/>
                  </a:lnTo>
                  <a:lnTo>
                    <a:pt x="689" y="1"/>
                  </a:lnTo>
                  <a:lnTo>
                    <a:pt x="644" y="5"/>
                  </a:lnTo>
                  <a:lnTo>
                    <a:pt x="598" y="11"/>
                  </a:lnTo>
                  <a:lnTo>
                    <a:pt x="553" y="20"/>
                  </a:lnTo>
                  <a:lnTo>
                    <a:pt x="507" y="31"/>
                  </a:lnTo>
                  <a:lnTo>
                    <a:pt x="462" y="44"/>
                  </a:lnTo>
                  <a:lnTo>
                    <a:pt x="416" y="58"/>
                  </a:lnTo>
                  <a:lnTo>
                    <a:pt x="371" y="75"/>
                  </a:lnTo>
                  <a:lnTo>
                    <a:pt x="325" y="92"/>
                  </a:lnTo>
                  <a:lnTo>
                    <a:pt x="278" y="110"/>
                  </a:lnTo>
                  <a:lnTo>
                    <a:pt x="233" y="130"/>
                  </a:lnTo>
                  <a:lnTo>
                    <a:pt x="187" y="148"/>
                  </a:lnTo>
                  <a:lnTo>
                    <a:pt x="142" y="169"/>
                  </a:lnTo>
                  <a:lnTo>
                    <a:pt x="97" y="188"/>
                  </a:lnTo>
                  <a:lnTo>
                    <a:pt x="51" y="206"/>
                  </a:lnTo>
                  <a:lnTo>
                    <a:pt x="6" y="226"/>
                  </a:lnTo>
                  <a:lnTo>
                    <a:pt x="2" y="229"/>
                  </a:lnTo>
                  <a:lnTo>
                    <a:pt x="0" y="231"/>
                  </a:lnTo>
                  <a:lnTo>
                    <a:pt x="0" y="232"/>
                  </a:lnTo>
                  <a:lnTo>
                    <a:pt x="2" y="235"/>
                  </a:lnTo>
                  <a:lnTo>
                    <a:pt x="7" y="235"/>
                  </a:lnTo>
                  <a:lnTo>
                    <a:pt x="15" y="236"/>
                  </a:lnTo>
                  <a:lnTo>
                    <a:pt x="24" y="236"/>
                  </a:lnTo>
                  <a:lnTo>
                    <a:pt x="29" y="238"/>
                  </a:lnTo>
                  <a:lnTo>
                    <a:pt x="43" y="247"/>
                  </a:lnTo>
                  <a:lnTo>
                    <a:pt x="56" y="256"/>
                  </a:lnTo>
                  <a:lnTo>
                    <a:pt x="69" y="265"/>
                  </a:lnTo>
                  <a:lnTo>
                    <a:pt x="80" y="275"/>
                  </a:lnTo>
                  <a:lnTo>
                    <a:pt x="90" y="286"/>
                  </a:lnTo>
                  <a:lnTo>
                    <a:pt x="99" y="297"/>
                  </a:lnTo>
                  <a:lnTo>
                    <a:pt x="107" y="309"/>
                  </a:lnTo>
                  <a:lnTo>
                    <a:pt x="113" y="321"/>
                  </a:lnTo>
                  <a:lnTo>
                    <a:pt x="123" y="346"/>
                  </a:lnTo>
                  <a:lnTo>
                    <a:pt x="129" y="372"/>
                  </a:lnTo>
                  <a:lnTo>
                    <a:pt x="132" y="396"/>
                  </a:lnTo>
                  <a:lnTo>
                    <a:pt x="132" y="421"/>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7" name="Freeform 1678">
              <a:extLst>
                <a:ext uri="{FF2B5EF4-FFF2-40B4-BE49-F238E27FC236}">
                  <a16:creationId xmlns:a16="http://schemas.microsoft.com/office/drawing/2014/main" id="{5D874394-94EB-43F1-930D-A7D706452585}"/>
                </a:ext>
              </a:extLst>
            </p:cNvPr>
            <p:cNvSpPr>
              <a:spLocks/>
            </p:cNvSpPr>
            <p:nvPr/>
          </p:nvSpPr>
          <p:spPr bwMode="auto">
            <a:xfrm>
              <a:off x="2640" y="3360"/>
              <a:ext cx="158" cy="54"/>
            </a:xfrm>
            <a:custGeom>
              <a:avLst/>
              <a:gdLst>
                <a:gd name="T0" fmla="*/ 0 w 634"/>
                <a:gd name="T1" fmla="*/ 0 h 217"/>
                <a:gd name="T2" fmla="*/ 0 w 634"/>
                <a:gd name="T3" fmla="*/ 0 h 217"/>
                <a:gd name="T4" fmla="*/ 0 w 634"/>
                <a:gd name="T5" fmla="*/ 0 h 217"/>
                <a:gd name="T6" fmla="*/ 0 w 634"/>
                <a:gd name="T7" fmla="*/ 0 h 217"/>
                <a:gd name="T8" fmla="*/ 0 w 634"/>
                <a:gd name="T9" fmla="*/ 0 h 217"/>
                <a:gd name="T10" fmla="*/ 0 w 634"/>
                <a:gd name="T11" fmla="*/ 0 h 217"/>
                <a:gd name="T12" fmla="*/ 0 w 634"/>
                <a:gd name="T13" fmla="*/ 0 h 217"/>
                <a:gd name="T14" fmla="*/ 0 w 634"/>
                <a:gd name="T15" fmla="*/ 0 h 217"/>
                <a:gd name="T16" fmla="*/ 0 w 634"/>
                <a:gd name="T17" fmla="*/ 0 h 217"/>
                <a:gd name="T18" fmla="*/ 0 w 634"/>
                <a:gd name="T19" fmla="*/ 0 h 217"/>
                <a:gd name="T20" fmla="*/ 0 w 634"/>
                <a:gd name="T21" fmla="*/ 0 h 217"/>
                <a:gd name="T22" fmla="*/ 0 w 634"/>
                <a:gd name="T23" fmla="*/ 0 h 217"/>
                <a:gd name="T24" fmla="*/ 0 w 634"/>
                <a:gd name="T25" fmla="*/ 0 h 217"/>
                <a:gd name="T26" fmla="*/ 0 w 634"/>
                <a:gd name="T27" fmla="*/ 0 h 217"/>
                <a:gd name="T28" fmla="*/ 0 w 634"/>
                <a:gd name="T29" fmla="*/ 0 h 217"/>
                <a:gd name="T30" fmla="*/ 0 w 634"/>
                <a:gd name="T31" fmla="*/ 0 h 217"/>
                <a:gd name="T32" fmla="*/ 0 w 634"/>
                <a:gd name="T33" fmla="*/ 0 h 217"/>
                <a:gd name="T34" fmla="*/ 0 w 634"/>
                <a:gd name="T35" fmla="*/ 0 h 217"/>
                <a:gd name="T36" fmla="*/ 0 w 634"/>
                <a:gd name="T37" fmla="*/ 0 h 217"/>
                <a:gd name="T38" fmla="*/ 0 w 634"/>
                <a:gd name="T39" fmla="*/ 0 h 217"/>
                <a:gd name="T40" fmla="*/ 0 w 634"/>
                <a:gd name="T41" fmla="*/ 0 h 217"/>
                <a:gd name="T42" fmla="*/ 0 w 634"/>
                <a:gd name="T43" fmla="*/ 0 h 217"/>
                <a:gd name="T44" fmla="*/ 0 w 634"/>
                <a:gd name="T45" fmla="*/ 0 h 217"/>
                <a:gd name="T46" fmla="*/ 0 w 634"/>
                <a:gd name="T47" fmla="*/ 0 h 217"/>
                <a:gd name="T48" fmla="*/ 0 w 634"/>
                <a:gd name="T49" fmla="*/ 0 h 217"/>
                <a:gd name="T50" fmla="*/ 0 w 634"/>
                <a:gd name="T51" fmla="*/ 0 h 217"/>
                <a:gd name="T52" fmla="*/ 0 w 634"/>
                <a:gd name="T53" fmla="*/ 0 h 217"/>
                <a:gd name="T54" fmla="*/ 0 w 634"/>
                <a:gd name="T55" fmla="*/ 0 h 217"/>
                <a:gd name="T56" fmla="*/ 0 w 634"/>
                <a:gd name="T57" fmla="*/ 0 h 217"/>
                <a:gd name="T58" fmla="*/ 0 w 634"/>
                <a:gd name="T59" fmla="*/ 0 h 217"/>
                <a:gd name="T60" fmla="*/ 0 w 634"/>
                <a:gd name="T61" fmla="*/ 0 h 217"/>
                <a:gd name="T62" fmla="*/ 0 w 634"/>
                <a:gd name="T63" fmla="*/ 0 h 217"/>
                <a:gd name="T64" fmla="*/ 0 w 634"/>
                <a:gd name="T65" fmla="*/ 0 h 217"/>
                <a:gd name="T66" fmla="*/ 0 w 634"/>
                <a:gd name="T67" fmla="*/ 0 h 217"/>
                <a:gd name="T68" fmla="*/ 0 w 634"/>
                <a:gd name="T69" fmla="*/ 0 h 217"/>
                <a:gd name="T70" fmla="*/ 0 w 634"/>
                <a:gd name="T71" fmla="*/ 0 h 217"/>
                <a:gd name="T72" fmla="*/ 0 w 634"/>
                <a:gd name="T73" fmla="*/ 0 h 217"/>
                <a:gd name="T74" fmla="*/ 0 w 634"/>
                <a:gd name="T75" fmla="*/ 0 h 217"/>
                <a:gd name="T76" fmla="*/ 0 w 634"/>
                <a:gd name="T77" fmla="*/ 0 h 217"/>
                <a:gd name="T78" fmla="*/ 0 w 634"/>
                <a:gd name="T79" fmla="*/ 0 h 217"/>
                <a:gd name="T80" fmla="*/ 0 w 634"/>
                <a:gd name="T81" fmla="*/ 0 h 217"/>
                <a:gd name="T82" fmla="*/ 0 w 634"/>
                <a:gd name="T83" fmla="*/ 0 h 2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4" h="217">
                  <a:moveTo>
                    <a:pt x="625" y="1"/>
                  </a:moveTo>
                  <a:lnTo>
                    <a:pt x="625" y="1"/>
                  </a:lnTo>
                  <a:lnTo>
                    <a:pt x="578" y="2"/>
                  </a:lnTo>
                  <a:lnTo>
                    <a:pt x="533" y="6"/>
                  </a:lnTo>
                  <a:lnTo>
                    <a:pt x="487" y="11"/>
                  </a:lnTo>
                  <a:lnTo>
                    <a:pt x="446" y="19"/>
                  </a:lnTo>
                  <a:lnTo>
                    <a:pt x="405" y="28"/>
                  </a:lnTo>
                  <a:lnTo>
                    <a:pt x="366" y="39"/>
                  </a:lnTo>
                  <a:lnTo>
                    <a:pt x="326" y="50"/>
                  </a:lnTo>
                  <a:lnTo>
                    <a:pt x="290" y="63"/>
                  </a:lnTo>
                  <a:lnTo>
                    <a:pt x="253" y="78"/>
                  </a:lnTo>
                  <a:lnTo>
                    <a:pt x="217" y="92"/>
                  </a:lnTo>
                  <a:lnTo>
                    <a:pt x="180" y="109"/>
                  </a:lnTo>
                  <a:lnTo>
                    <a:pt x="144" y="126"/>
                  </a:lnTo>
                  <a:lnTo>
                    <a:pt x="109" y="144"/>
                  </a:lnTo>
                  <a:lnTo>
                    <a:pt x="72" y="162"/>
                  </a:lnTo>
                  <a:lnTo>
                    <a:pt x="36" y="182"/>
                  </a:lnTo>
                  <a:lnTo>
                    <a:pt x="0" y="201"/>
                  </a:lnTo>
                  <a:lnTo>
                    <a:pt x="8" y="217"/>
                  </a:lnTo>
                  <a:lnTo>
                    <a:pt x="44" y="197"/>
                  </a:lnTo>
                  <a:lnTo>
                    <a:pt x="80" y="178"/>
                  </a:lnTo>
                  <a:lnTo>
                    <a:pt x="117" y="160"/>
                  </a:lnTo>
                  <a:lnTo>
                    <a:pt x="152" y="141"/>
                  </a:lnTo>
                  <a:lnTo>
                    <a:pt x="186" y="124"/>
                  </a:lnTo>
                  <a:lnTo>
                    <a:pt x="222" y="108"/>
                  </a:lnTo>
                  <a:lnTo>
                    <a:pt x="258" y="93"/>
                  </a:lnTo>
                  <a:lnTo>
                    <a:pt x="295" y="79"/>
                  </a:lnTo>
                  <a:lnTo>
                    <a:pt x="331" y="66"/>
                  </a:lnTo>
                  <a:lnTo>
                    <a:pt x="369" y="54"/>
                  </a:lnTo>
                  <a:lnTo>
                    <a:pt x="408" y="44"/>
                  </a:lnTo>
                  <a:lnTo>
                    <a:pt x="448" y="35"/>
                  </a:lnTo>
                  <a:lnTo>
                    <a:pt x="490" y="27"/>
                  </a:lnTo>
                  <a:lnTo>
                    <a:pt x="533" y="22"/>
                  </a:lnTo>
                  <a:lnTo>
                    <a:pt x="578" y="18"/>
                  </a:lnTo>
                  <a:lnTo>
                    <a:pt x="625" y="17"/>
                  </a:lnTo>
                  <a:lnTo>
                    <a:pt x="625" y="18"/>
                  </a:lnTo>
                  <a:lnTo>
                    <a:pt x="631" y="15"/>
                  </a:lnTo>
                  <a:lnTo>
                    <a:pt x="634" y="9"/>
                  </a:lnTo>
                  <a:lnTo>
                    <a:pt x="631" y="2"/>
                  </a:lnTo>
                  <a:lnTo>
                    <a:pt x="625" y="0"/>
                  </a:lnTo>
                  <a:lnTo>
                    <a:pt x="62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8" name="Freeform 1679">
              <a:extLst>
                <a:ext uri="{FF2B5EF4-FFF2-40B4-BE49-F238E27FC236}">
                  <a16:creationId xmlns:a16="http://schemas.microsoft.com/office/drawing/2014/main" id="{95804F56-0E8C-4F31-BF6D-EC547C500645}"/>
                </a:ext>
              </a:extLst>
            </p:cNvPr>
            <p:cNvSpPr>
              <a:spLocks/>
            </p:cNvSpPr>
            <p:nvPr/>
          </p:nvSpPr>
          <p:spPr bwMode="auto">
            <a:xfrm>
              <a:off x="2796" y="3360"/>
              <a:ext cx="152" cy="45"/>
            </a:xfrm>
            <a:custGeom>
              <a:avLst/>
              <a:gdLst>
                <a:gd name="T0" fmla="*/ 0 w 609"/>
                <a:gd name="T1" fmla="*/ 0 h 181"/>
                <a:gd name="T2" fmla="*/ 0 w 609"/>
                <a:gd name="T3" fmla="*/ 0 h 181"/>
                <a:gd name="T4" fmla="*/ 0 w 609"/>
                <a:gd name="T5" fmla="*/ 0 h 181"/>
                <a:gd name="T6" fmla="*/ 0 w 609"/>
                <a:gd name="T7" fmla="*/ 0 h 181"/>
                <a:gd name="T8" fmla="*/ 0 w 609"/>
                <a:gd name="T9" fmla="*/ 0 h 181"/>
                <a:gd name="T10" fmla="*/ 0 w 609"/>
                <a:gd name="T11" fmla="*/ 0 h 181"/>
                <a:gd name="T12" fmla="*/ 0 w 609"/>
                <a:gd name="T13" fmla="*/ 0 h 181"/>
                <a:gd name="T14" fmla="*/ 0 w 609"/>
                <a:gd name="T15" fmla="*/ 0 h 181"/>
                <a:gd name="T16" fmla="*/ 0 w 609"/>
                <a:gd name="T17" fmla="*/ 0 h 181"/>
                <a:gd name="T18" fmla="*/ 0 w 609"/>
                <a:gd name="T19" fmla="*/ 0 h 181"/>
                <a:gd name="T20" fmla="*/ 0 w 609"/>
                <a:gd name="T21" fmla="*/ 0 h 181"/>
                <a:gd name="T22" fmla="*/ 0 w 609"/>
                <a:gd name="T23" fmla="*/ 0 h 181"/>
                <a:gd name="T24" fmla="*/ 0 w 609"/>
                <a:gd name="T25" fmla="*/ 0 h 181"/>
                <a:gd name="T26" fmla="*/ 0 w 609"/>
                <a:gd name="T27" fmla="*/ 0 h 181"/>
                <a:gd name="T28" fmla="*/ 0 w 609"/>
                <a:gd name="T29" fmla="*/ 0 h 181"/>
                <a:gd name="T30" fmla="*/ 0 w 609"/>
                <a:gd name="T31" fmla="*/ 0 h 181"/>
                <a:gd name="T32" fmla="*/ 0 w 609"/>
                <a:gd name="T33" fmla="*/ 0 h 181"/>
                <a:gd name="T34" fmla="*/ 0 w 609"/>
                <a:gd name="T35" fmla="*/ 0 h 181"/>
                <a:gd name="T36" fmla="*/ 0 w 609"/>
                <a:gd name="T37" fmla="*/ 0 h 181"/>
                <a:gd name="T38" fmla="*/ 0 w 609"/>
                <a:gd name="T39" fmla="*/ 0 h 181"/>
                <a:gd name="T40" fmla="*/ 0 w 609"/>
                <a:gd name="T41" fmla="*/ 0 h 181"/>
                <a:gd name="T42" fmla="*/ 0 w 609"/>
                <a:gd name="T43" fmla="*/ 0 h 181"/>
                <a:gd name="T44" fmla="*/ 0 w 609"/>
                <a:gd name="T45" fmla="*/ 0 h 181"/>
                <a:gd name="T46" fmla="*/ 0 w 609"/>
                <a:gd name="T47" fmla="*/ 0 h 181"/>
                <a:gd name="T48" fmla="*/ 0 w 609"/>
                <a:gd name="T49" fmla="*/ 0 h 181"/>
                <a:gd name="T50" fmla="*/ 0 w 609"/>
                <a:gd name="T51" fmla="*/ 0 h 181"/>
                <a:gd name="T52" fmla="*/ 0 w 609"/>
                <a:gd name="T53" fmla="*/ 0 h 181"/>
                <a:gd name="T54" fmla="*/ 0 w 609"/>
                <a:gd name="T55" fmla="*/ 0 h 181"/>
                <a:gd name="T56" fmla="*/ 0 w 609"/>
                <a:gd name="T57" fmla="*/ 0 h 181"/>
                <a:gd name="T58" fmla="*/ 0 w 609"/>
                <a:gd name="T59" fmla="*/ 0 h 181"/>
                <a:gd name="T60" fmla="*/ 0 w 609"/>
                <a:gd name="T61" fmla="*/ 0 h 181"/>
                <a:gd name="T62" fmla="*/ 0 w 609"/>
                <a:gd name="T63" fmla="*/ 0 h 181"/>
                <a:gd name="T64" fmla="*/ 0 w 609"/>
                <a:gd name="T65" fmla="*/ 0 h 181"/>
                <a:gd name="T66" fmla="*/ 0 w 609"/>
                <a:gd name="T67" fmla="*/ 0 h 181"/>
                <a:gd name="T68" fmla="*/ 0 w 609"/>
                <a:gd name="T69" fmla="*/ 0 h 181"/>
                <a:gd name="T70" fmla="*/ 0 w 609"/>
                <a:gd name="T71" fmla="*/ 0 h 181"/>
                <a:gd name="T72" fmla="*/ 0 w 609"/>
                <a:gd name="T73" fmla="*/ 0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9" h="181">
                  <a:moveTo>
                    <a:pt x="609" y="165"/>
                  </a:moveTo>
                  <a:lnTo>
                    <a:pt x="609" y="165"/>
                  </a:lnTo>
                  <a:lnTo>
                    <a:pt x="574" y="149"/>
                  </a:lnTo>
                  <a:lnTo>
                    <a:pt x="539" y="135"/>
                  </a:lnTo>
                  <a:lnTo>
                    <a:pt x="505" y="121"/>
                  </a:lnTo>
                  <a:lnTo>
                    <a:pt x="472" y="105"/>
                  </a:lnTo>
                  <a:lnTo>
                    <a:pt x="438" y="92"/>
                  </a:lnTo>
                  <a:lnTo>
                    <a:pt x="404" y="78"/>
                  </a:lnTo>
                  <a:lnTo>
                    <a:pt x="369" y="66"/>
                  </a:lnTo>
                  <a:lnTo>
                    <a:pt x="335" y="53"/>
                  </a:lnTo>
                  <a:lnTo>
                    <a:pt x="298" y="43"/>
                  </a:lnTo>
                  <a:lnTo>
                    <a:pt x="261" y="32"/>
                  </a:lnTo>
                  <a:lnTo>
                    <a:pt x="222" y="23"/>
                  </a:lnTo>
                  <a:lnTo>
                    <a:pt x="182" y="16"/>
                  </a:lnTo>
                  <a:lnTo>
                    <a:pt x="139" y="10"/>
                  </a:lnTo>
                  <a:lnTo>
                    <a:pt x="95" y="5"/>
                  </a:lnTo>
                  <a:lnTo>
                    <a:pt x="49" y="1"/>
                  </a:lnTo>
                  <a:lnTo>
                    <a:pt x="0" y="0"/>
                  </a:lnTo>
                  <a:lnTo>
                    <a:pt x="0" y="16"/>
                  </a:lnTo>
                  <a:lnTo>
                    <a:pt x="49" y="17"/>
                  </a:lnTo>
                  <a:lnTo>
                    <a:pt x="95" y="21"/>
                  </a:lnTo>
                  <a:lnTo>
                    <a:pt x="139" y="26"/>
                  </a:lnTo>
                  <a:lnTo>
                    <a:pt x="179" y="31"/>
                  </a:lnTo>
                  <a:lnTo>
                    <a:pt x="220" y="39"/>
                  </a:lnTo>
                  <a:lnTo>
                    <a:pt x="259" y="48"/>
                  </a:lnTo>
                  <a:lnTo>
                    <a:pt x="295" y="58"/>
                  </a:lnTo>
                  <a:lnTo>
                    <a:pt x="330" y="69"/>
                  </a:lnTo>
                  <a:lnTo>
                    <a:pt x="364" y="82"/>
                  </a:lnTo>
                  <a:lnTo>
                    <a:pt x="399" y="94"/>
                  </a:lnTo>
                  <a:lnTo>
                    <a:pt x="433" y="108"/>
                  </a:lnTo>
                  <a:lnTo>
                    <a:pt x="466" y="121"/>
                  </a:lnTo>
                  <a:lnTo>
                    <a:pt x="500" y="136"/>
                  </a:lnTo>
                  <a:lnTo>
                    <a:pt x="534" y="151"/>
                  </a:lnTo>
                  <a:lnTo>
                    <a:pt x="569" y="165"/>
                  </a:lnTo>
                  <a:lnTo>
                    <a:pt x="604" y="181"/>
                  </a:lnTo>
                  <a:lnTo>
                    <a:pt x="609"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9" name="Freeform 1680">
              <a:extLst>
                <a:ext uri="{FF2B5EF4-FFF2-40B4-BE49-F238E27FC236}">
                  <a16:creationId xmlns:a16="http://schemas.microsoft.com/office/drawing/2014/main" id="{6BA0DF22-A977-4162-973A-CD9B57EF3D91}"/>
                </a:ext>
              </a:extLst>
            </p:cNvPr>
            <p:cNvSpPr>
              <a:spLocks/>
            </p:cNvSpPr>
            <p:nvPr/>
          </p:nvSpPr>
          <p:spPr bwMode="auto">
            <a:xfrm>
              <a:off x="2947" y="3402"/>
              <a:ext cx="67" cy="11"/>
            </a:xfrm>
            <a:custGeom>
              <a:avLst/>
              <a:gdLst>
                <a:gd name="T0" fmla="*/ 0 w 269"/>
                <a:gd name="T1" fmla="*/ 0 h 44"/>
                <a:gd name="T2" fmla="*/ 0 w 269"/>
                <a:gd name="T3" fmla="*/ 0 h 44"/>
                <a:gd name="T4" fmla="*/ 0 w 269"/>
                <a:gd name="T5" fmla="*/ 0 h 44"/>
                <a:gd name="T6" fmla="*/ 0 w 269"/>
                <a:gd name="T7" fmla="*/ 0 h 44"/>
                <a:gd name="T8" fmla="*/ 0 w 269"/>
                <a:gd name="T9" fmla="*/ 0 h 44"/>
                <a:gd name="T10" fmla="*/ 0 w 269"/>
                <a:gd name="T11" fmla="*/ 0 h 44"/>
                <a:gd name="T12" fmla="*/ 0 w 269"/>
                <a:gd name="T13" fmla="*/ 0 h 44"/>
                <a:gd name="T14" fmla="*/ 0 w 269"/>
                <a:gd name="T15" fmla="*/ 0 h 44"/>
                <a:gd name="T16" fmla="*/ 0 w 269"/>
                <a:gd name="T17" fmla="*/ 0 h 44"/>
                <a:gd name="T18" fmla="*/ 0 w 269"/>
                <a:gd name="T19" fmla="*/ 0 h 44"/>
                <a:gd name="T20" fmla="*/ 0 w 269"/>
                <a:gd name="T21" fmla="*/ 0 h 44"/>
                <a:gd name="T22" fmla="*/ 0 w 269"/>
                <a:gd name="T23" fmla="*/ 0 h 44"/>
                <a:gd name="T24" fmla="*/ 0 w 269"/>
                <a:gd name="T25" fmla="*/ 0 h 44"/>
                <a:gd name="T26" fmla="*/ 0 w 269"/>
                <a:gd name="T27" fmla="*/ 0 h 44"/>
                <a:gd name="T28" fmla="*/ 0 w 269"/>
                <a:gd name="T29" fmla="*/ 0 h 44"/>
                <a:gd name="T30" fmla="*/ 0 w 269"/>
                <a:gd name="T31" fmla="*/ 0 h 44"/>
                <a:gd name="T32" fmla="*/ 0 w 269"/>
                <a:gd name="T33" fmla="*/ 0 h 44"/>
                <a:gd name="T34" fmla="*/ 0 w 269"/>
                <a:gd name="T35" fmla="*/ 0 h 44"/>
                <a:gd name="T36" fmla="*/ 0 w 269"/>
                <a:gd name="T37" fmla="*/ 0 h 44"/>
                <a:gd name="T38" fmla="*/ 0 w 269"/>
                <a:gd name="T39" fmla="*/ 0 h 44"/>
                <a:gd name="T40" fmla="*/ 0 w 269"/>
                <a:gd name="T41" fmla="*/ 0 h 44"/>
                <a:gd name="T42" fmla="*/ 0 w 269"/>
                <a:gd name="T43" fmla="*/ 0 h 44"/>
                <a:gd name="T44" fmla="*/ 0 w 269"/>
                <a:gd name="T45" fmla="*/ 0 h 44"/>
                <a:gd name="T46" fmla="*/ 0 w 269"/>
                <a:gd name="T47" fmla="*/ 0 h 44"/>
                <a:gd name="T48" fmla="*/ 0 w 269"/>
                <a:gd name="T49" fmla="*/ 0 h 44"/>
                <a:gd name="T50" fmla="*/ 0 w 269"/>
                <a:gd name="T51" fmla="*/ 0 h 44"/>
                <a:gd name="T52" fmla="*/ 0 w 269"/>
                <a:gd name="T53" fmla="*/ 0 h 44"/>
                <a:gd name="T54" fmla="*/ 0 w 269"/>
                <a:gd name="T55" fmla="*/ 0 h 44"/>
                <a:gd name="T56" fmla="*/ 0 w 269"/>
                <a:gd name="T57" fmla="*/ 0 h 44"/>
                <a:gd name="T58" fmla="*/ 0 w 269"/>
                <a:gd name="T59" fmla="*/ 0 h 44"/>
                <a:gd name="T60" fmla="*/ 0 w 269"/>
                <a:gd name="T61" fmla="*/ 0 h 44"/>
                <a:gd name="T62" fmla="*/ 0 w 269"/>
                <a:gd name="T63" fmla="*/ 0 h 44"/>
                <a:gd name="T64" fmla="*/ 0 w 269"/>
                <a:gd name="T65" fmla="*/ 0 h 44"/>
                <a:gd name="T66" fmla="*/ 0 w 269"/>
                <a:gd name="T67" fmla="*/ 0 h 44"/>
                <a:gd name="T68" fmla="*/ 0 w 269"/>
                <a:gd name="T69" fmla="*/ 0 h 44"/>
                <a:gd name="T70" fmla="*/ 0 w 269"/>
                <a:gd name="T71" fmla="*/ 0 h 44"/>
                <a:gd name="T72" fmla="*/ 0 w 269"/>
                <a:gd name="T73" fmla="*/ 0 h 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9" h="44">
                  <a:moveTo>
                    <a:pt x="269" y="29"/>
                  </a:moveTo>
                  <a:lnTo>
                    <a:pt x="269" y="29"/>
                  </a:lnTo>
                  <a:lnTo>
                    <a:pt x="254" y="22"/>
                  </a:lnTo>
                  <a:lnTo>
                    <a:pt x="238" y="18"/>
                  </a:lnTo>
                  <a:lnTo>
                    <a:pt x="223" y="16"/>
                  </a:lnTo>
                  <a:lnTo>
                    <a:pt x="208" y="13"/>
                  </a:lnTo>
                  <a:lnTo>
                    <a:pt x="195" y="13"/>
                  </a:lnTo>
                  <a:lnTo>
                    <a:pt x="180" y="16"/>
                  </a:lnTo>
                  <a:lnTo>
                    <a:pt x="165" y="17"/>
                  </a:lnTo>
                  <a:lnTo>
                    <a:pt x="150" y="18"/>
                  </a:lnTo>
                  <a:lnTo>
                    <a:pt x="134" y="20"/>
                  </a:lnTo>
                  <a:lnTo>
                    <a:pt x="119" y="20"/>
                  </a:lnTo>
                  <a:lnTo>
                    <a:pt x="102" y="20"/>
                  </a:lnTo>
                  <a:lnTo>
                    <a:pt x="83" y="21"/>
                  </a:lnTo>
                  <a:lnTo>
                    <a:pt x="67" y="18"/>
                  </a:lnTo>
                  <a:lnTo>
                    <a:pt x="47" y="14"/>
                  </a:lnTo>
                  <a:lnTo>
                    <a:pt x="28" y="8"/>
                  </a:lnTo>
                  <a:lnTo>
                    <a:pt x="5" y="0"/>
                  </a:lnTo>
                  <a:lnTo>
                    <a:pt x="0" y="16"/>
                  </a:lnTo>
                  <a:lnTo>
                    <a:pt x="22" y="23"/>
                  </a:lnTo>
                  <a:lnTo>
                    <a:pt x="44" y="30"/>
                  </a:lnTo>
                  <a:lnTo>
                    <a:pt x="64" y="34"/>
                  </a:lnTo>
                  <a:lnTo>
                    <a:pt x="83" y="36"/>
                  </a:lnTo>
                  <a:lnTo>
                    <a:pt x="102" y="38"/>
                  </a:lnTo>
                  <a:lnTo>
                    <a:pt x="119" y="38"/>
                  </a:lnTo>
                  <a:lnTo>
                    <a:pt x="134" y="35"/>
                  </a:lnTo>
                  <a:lnTo>
                    <a:pt x="150" y="34"/>
                  </a:lnTo>
                  <a:lnTo>
                    <a:pt x="165" y="33"/>
                  </a:lnTo>
                  <a:lnTo>
                    <a:pt x="180" y="31"/>
                  </a:lnTo>
                  <a:lnTo>
                    <a:pt x="195" y="31"/>
                  </a:lnTo>
                  <a:lnTo>
                    <a:pt x="208" y="31"/>
                  </a:lnTo>
                  <a:lnTo>
                    <a:pt x="223" y="31"/>
                  </a:lnTo>
                  <a:lnTo>
                    <a:pt x="236" y="34"/>
                  </a:lnTo>
                  <a:lnTo>
                    <a:pt x="249" y="38"/>
                  </a:lnTo>
                  <a:lnTo>
                    <a:pt x="262" y="44"/>
                  </a:lnTo>
                  <a:lnTo>
                    <a:pt x="26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0" name="Freeform 1681">
              <a:extLst>
                <a:ext uri="{FF2B5EF4-FFF2-40B4-BE49-F238E27FC236}">
                  <a16:creationId xmlns:a16="http://schemas.microsoft.com/office/drawing/2014/main" id="{F3271B44-9977-4214-80A7-920405B42672}"/>
                </a:ext>
              </a:extLst>
            </p:cNvPr>
            <p:cNvSpPr>
              <a:spLocks/>
            </p:cNvSpPr>
            <p:nvPr/>
          </p:nvSpPr>
          <p:spPr bwMode="auto">
            <a:xfrm>
              <a:off x="3012" y="3409"/>
              <a:ext cx="87" cy="77"/>
            </a:xfrm>
            <a:custGeom>
              <a:avLst/>
              <a:gdLst>
                <a:gd name="T0" fmla="*/ 0 w 345"/>
                <a:gd name="T1" fmla="*/ 0 h 308"/>
                <a:gd name="T2" fmla="*/ 0 w 345"/>
                <a:gd name="T3" fmla="*/ 0 h 308"/>
                <a:gd name="T4" fmla="*/ 0 w 345"/>
                <a:gd name="T5" fmla="*/ 0 h 308"/>
                <a:gd name="T6" fmla="*/ 0 w 345"/>
                <a:gd name="T7" fmla="*/ 0 h 308"/>
                <a:gd name="T8" fmla="*/ 0 w 345"/>
                <a:gd name="T9" fmla="*/ 0 h 308"/>
                <a:gd name="T10" fmla="*/ 0 w 345"/>
                <a:gd name="T11" fmla="*/ 0 h 308"/>
                <a:gd name="T12" fmla="*/ 0 w 345"/>
                <a:gd name="T13" fmla="*/ 0 h 308"/>
                <a:gd name="T14" fmla="*/ 0 w 345"/>
                <a:gd name="T15" fmla="*/ 0 h 308"/>
                <a:gd name="T16" fmla="*/ 0 w 345"/>
                <a:gd name="T17" fmla="*/ 0 h 308"/>
                <a:gd name="T18" fmla="*/ 0 w 345"/>
                <a:gd name="T19" fmla="*/ 0 h 308"/>
                <a:gd name="T20" fmla="*/ 0 w 345"/>
                <a:gd name="T21" fmla="*/ 0 h 308"/>
                <a:gd name="T22" fmla="*/ 0 w 345"/>
                <a:gd name="T23" fmla="*/ 0 h 308"/>
                <a:gd name="T24" fmla="*/ 0 w 345"/>
                <a:gd name="T25" fmla="*/ 0 h 308"/>
                <a:gd name="T26" fmla="*/ 0 w 345"/>
                <a:gd name="T27" fmla="*/ 0 h 308"/>
                <a:gd name="T28" fmla="*/ 0 w 345"/>
                <a:gd name="T29" fmla="*/ 0 h 308"/>
                <a:gd name="T30" fmla="*/ 0 w 345"/>
                <a:gd name="T31" fmla="*/ 0 h 308"/>
                <a:gd name="T32" fmla="*/ 0 w 345"/>
                <a:gd name="T33" fmla="*/ 0 h 308"/>
                <a:gd name="T34" fmla="*/ 0 w 345"/>
                <a:gd name="T35" fmla="*/ 0 h 308"/>
                <a:gd name="T36" fmla="*/ 0 w 345"/>
                <a:gd name="T37" fmla="*/ 0 h 308"/>
                <a:gd name="T38" fmla="*/ 0 w 345"/>
                <a:gd name="T39" fmla="*/ 0 h 308"/>
                <a:gd name="T40" fmla="*/ 0 w 345"/>
                <a:gd name="T41" fmla="*/ 0 h 308"/>
                <a:gd name="T42" fmla="*/ 0 w 345"/>
                <a:gd name="T43" fmla="*/ 0 h 308"/>
                <a:gd name="T44" fmla="*/ 0 w 345"/>
                <a:gd name="T45" fmla="*/ 0 h 308"/>
                <a:gd name="T46" fmla="*/ 0 w 345"/>
                <a:gd name="T47" fmla="*/ 0 h 308"/>
                <a:gd name="T48" fmla="*/ 0 w 345"/>
                <a:gd name="T49" fmla="*/ 0 h 308"/>
                <a:gd name="T50" fmla="*/ 0 w 345"/>
                <a:gd name="T51" fmla="*/ 0 h 308"/>
                <a:gd name="T52" fmla="*/ 0 w 345"/>
                <a:gd name="T53" fmla="*/ 0 h 308"/>
                <a:gd name="T54" fmla="*/ 0 w 345"/>
                <a:gd name="T55" fmla="*/ 0 h 308"/>
                <a:gd name="T56" fmla="*/ 0 w 345"/>
                <a:gd name="T57" fmla="*/ 0 h 308"/>
                <a:gd name="T58" fmla="*/ 0 w 345"/>
                <a:gd name="T59" fmla="*/ 0 h 308"/>
                <a:gd name="T60" fmla="*/ 0 w 345"/>
                <a:gd name="T61" fmla="*/ 0 h 308"/>
                <a:gd name="T62" fmla="*/ 0 w 345"/>
                <a:gd name="T63" fmla="*/ 0 h 308"/>
                <a:gd name="T64" fmla="*/ 0 w 345"/>
                <a:gd name="T65" fmla="*/ 0 h 308"/>
                <a:gd name="T66" fmla="*/ 0 w 345"/>
                <a:gd name="T67" fmla="*/ 0 h 308"/>
                <a:gd name="T68" fmla="*/ 0 w 345"/>
                <a:gd name="T69" fmla="*/ 0 h 308"/>
                <a:gd name="T70" fmla="*/ 0 w 345"/>
                <a:gd name="T71" fmla="*/ 0 h 308"/>
                <a:gd name="T72" fmla="*/ 0 w 345"/>
                <a:gd name="T73" fmla="*/ 0 h 3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5" h="308">
                  <a:moveTo>
                    <a:pt x="345" y="295"/>
                  </a:moveTo>
                  <a:lnTo>
                    <a:pt x="345" y="295"/>
                  </a:lnTo>
                  <a:lnTo>
                    <a:pt x="324" y="277"/>
                  </a:lnTo>
                  <a:lnTo>
                    <a:pt x="304" y="257"/>
                  </a:lnTo>
                  <a:lnTo>
                    <a:pt x="284" y="239"/>
                  </a:lnTo>
                  <a:lnTo>
                    <a:pt x="263" y="218"/>
                  </a:lnTo>
                  <a:lnTo>
                    <a:pt x="244" y="199"/>
                  </a:lnTo>
                  <a:lnTo>
                    <a:pt x="226" y="179"/>
                  </a:lnTo>
                  <a:lnTo>
                    <a:pt x="205" y="158"/>
                  </a:lnTo>
                  <a:lnTo>
                    <a:pt x="184" y="138"/>
                  </a:lnTo>
                  <a:lnTo>
                    <a:pt x="165" y="118"/>
                  </a:lnTo>
                  <a:lnTo>
                    <a:pt x="144" y="100"/>
                  </a:lnTo>
                  <a:lnTo>
                    <a:pt x="123" y="80"/>
                  </a:lnTo>
                  <a:lnTo>
                    <a:pt x="101" y="63"/>
                  </a:lnTo>
                  <a:lnTo>
                    <a:pt x="79" y="47"/>
                  </a:lnTo>
                  <a:lnTo>
                    <a:pt x="55" y="30"/>
                  </a:lnTo>
                  <a:lnTo>
                    <a:pt x="32" y="15"/>
                  </a:lnTo>
                  <a:lnTo>
                    <a:pt x="7" y="0"/>
                  </a:lnTo>
                  <a:lnTo>
                    <a:pt x="0" y="15"/>
                  </a:lnTo>
                  <a:lnTo>
                    <a:pt x="24" y="28"/>
                  </a:lnTo>
                  <a:lnTo>
                    <a:pt x="48" y="43"/>
                  </a:lnTo>
                  <a:lnTo>
                    <a:pt x="68" y="60"/>
                  </a:lnTo>
                  <a:lnTo>
                    <a:pt x="90" y="76"/>
                  </a:lnTo>
                  <a:lnTo>
                    <a:pt x="113" y="93"/>
                  </a:lnTo>
                  <a:lnTo>
                    <a:pt x="133" y="113"/>
                  </a:lnTo>
                  <a:lnTo>
                    <a:pt x="154" y="131"/>
                  </a:lnTo>
                  <a:lnTo>
                    <a:pt x="174" y="151"/>
                  </a:lnTo>
                  <a:lnTo>
                    <a:pt x="194" y="169"/>
                  </a:lnTo>
                  <a:lnTo>
                    <a:pt x="213" y="190"/>
                  </a:lnTo>
                  <a:lnTo>
                    <a:pt x="233" y="209"/>
                  </a:lnTo>
                  <a:lnTo>
                    <a:pt x="253" y="229"/>
                  </a:lnTo>
                  <a:lnTo>
                    <a:pt x="274" y="249"/>
                  </a:lnTo>
                  <a:lnTo>
                    <a:pt x="293" y="270"/>
                  </a:lnTo>
                  <a:lnTo>
                    <a:pt x="314" y="290"/>
                  </a:lnTo>
                  <a:lnTo>
                    <a:pt x="335" y="308"/>
                  </a:lnTo>
                  <a:lnTo>
                    <a:pt x="345" y="2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1" name="Freeform 1682">
              <a:extLst>
                <a:ext uri="{FF2B5EF4-FFF2-40B4-BE49-F238E27FC236}">
                  <a16:creationId xmlns:a16="http://schemas.microsoft.com/office/drawing/2014/main" id="{5617BF75-7884-49CF-84C0-52264836A0A1}"/>
                </a:ext>
              </a:extLst>
            </p:cNvPr>
            <p:cNvSpPr>
              <a:spLocks/>
            </p:cNvSpPr>
            <p:nvPr/>
          </p:nvSpPr>
          <p:spPr bwMode="auto">
            <a:xfrm>
              <a:off x="3096" y="3451"/>
              <a:ext cx="44" cy="49"/>
            </a:xfrm>
            <a:custGeom>
              <a:avLst/>
              <a:gdLst>
                <a:gd name="T0" fmla="*/ 0 w 177"/>
                <a:gd name="T1" fmla="*/ 0 h 197"/>
                <a:gd name="T2" fmla="*/ 0 w 177"/>
                <a:gd name="T3" fmla="*/ 0 h 197"/>
                <a:gd name="T4" fmla="*/ 0 w 177"/>
                <a:gd name="T5" fmla="*/ 0 h 197"/>
                <a:gd name="T6" fmla="*/ 0 w 177"/>
                <a:gd name="T7" fmla="*/ 0 h 197"/>
                <a:gd name="T8" fmla="*/ 0 w 177"/>
                <a:gd name="T9" fmla="*/ 0 h 197"/>
                <a:gd name="T10" fmla="*/ 0 w 177"/>
                <a:gd name="T11" fmla="*/ 0 h 197"/>
                <a:gd name="T12" fmla="*/ 0 w 177"/>
                <a:gd name="T13" fmla="*/ 0 h 197"/>
                <a:gd name="T14" fmla="*/ 0 w 177"/>
                <a:gd name="T15" fmla="*/ 0 h 197"/>
                <a:gd name="T16" fmla="*/ 0 w 177"/>
                <a:gd name="T17" fmla="*/ 0 h 197"/>
                <a:gd name="T18" fmla="*/ 0 w 177"/>
                <a:gd name="T19" fmla="*/ 0 h 197"/>
                <a:gd name="T20" fmla="*/ 0 w 177"/>
                <a:gd name="T21" fmla="*/ 0 h 197"/>
                <a:gd name="T22" fmla="*/ 0 w 177"/>
                <a:gd name="T23" fmla="*/ 0 h 197"/>
                <a:gd name="T24" fmla="*/ 0 w 177"/>
                <a:gd name="T25" fmla="*/ 0 h 197"/>
                <a:gd name="T26" fmla="*/ 0 w 177"/>
                <a:gd name="T27" fmla="*/ 0 h 197"/>
                <a:gd name="T28" fmla="*/ 0 w 177"/>
                <a:gd name="T29" fmla="*/ 0 h 197"/>
                <a:gd name="T30" fmla="*/ 0 w 177"/>
                <a:gd name="T31" fmla="*/ 0 h 197"/>
                <a:gd name="T32" fmla="*/ 0 w 177"/>
                <a:gd name="T33" fmla="*/ 0 h 197"/>
                <a:gd name="T34" fmla="*/ 0 w 177"/>
                <a:gd name="T35" fmla="*/ 0 h 197"/>
                <a:gd name="T36" fmla="*/ 0 w 177"/>
                <a:gd name="T37" fmla="*/ 0 h 197"/>
                <a:gd name="T38" fmla="*/ 0 w 177"/>
                <a:gd name="T39" fmla="*/ 0 h 197"/>
                <a:gd name="T40" fmla="*/ 0 w 177"/>
                <a:gd name="T41" fmla="*/ 0 h 1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7" h="197">
                  <a:moveTo>
                    <a:pt x="145" y="8"/>
                  </a:moveTo>
                  <a:lnTo>
                    <a:pt x="145" y="8"/>
                  </a:lnTo>
                  <a:lnTo>
                    <a:pt x="156" y="33"/>
                  </a:lnTo>
                  <a:lnTo>
                    <a:pt x="161" y="69"/>
                  </a:lnTo>
                  <a:lnTo>
                    <a:pt x="160" y="111"/>
                  </a:lnTo>
                  <a:lnTo>
                    <a:pt x="151" y="146"/>
                  </a:lnTo>
                  <a:lnTo>
                    <a:pt x="135" y="171"/>
                  </a:lnTo>
                  <a:lnTo>
                    <a:pt x="109" y="179"/>
                  </a:lnTo>
                  <a:lnTo>
                    <a:pt x="69" y="168"/>
                  </a:lnTo>
                  <a:lnTo>
                    <a:pt x="10" y="128"/>
                  </a:lnTo>
                  <a:lnTo>
                    <a:pt x="0" y="141"/>
                  </a:lnTo>
                  <a:lnTo>
                    <a:pt x="61" y="184"/>
                  </a:lnTo>
                  <a:lnTo>
                    <a:pt x="109" y="197"/>
                  </a:lnTo>
                  <a:lnTo>
                    <a:pt x="145" y="184"/>
                  </a:lnTo>
                  <a:lnTo>
                    <a:pt x="166" y="151"/>
                  </a:lnTo>
                  <a:lnTo>
                    <a:pt x="175" y="111"/>
                  </a:lnTo>
                  <a:lnTo>
                    <a:pt x="177" y="69"/>
                  </a:lnTo>
                  <a:lnTo>
                    <a:pt x="171" y="30"/>
                  </a:lnTo>
                  <a:lnTo>
                    <a:pt x="158" y="0"/>
                  </a:lnTo>
                  <a:lnTo>
                    <a:pt x="14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2" name="Freeform 1683">
              <a:extLst>
                <a:ext uri="{FF2B5EF4-FFF2-40B4-BE49-F238E27FC236}">
                  <a16:creationId xmlns:a16="http://schemas.microsoft.com/office/drawing/2014/main" id="{F8CB44FE-5CB3-4D14-A326-5E4B2ECEE4FE}"/>
                </a:ext>
              </a:extLst>
            </p:cNvPr>
            <p:cNvSpPr>
              <a:spLocks/>
            </p:cNvSpPr>
            <p:nvPr/>
          </p:nvSpPr>
          <p:spPr bwMode="auto">
            <a:xfrm>
              <a:off x="2968" y="3348"/>
              <a:ext cx="168" cy="105"/>
            </a:xfrm>
            <a:custGeom>
              <a:avLst/>
              <a:gdLst>
                <a:gd name="T0" fmla="*/ 0 w 672"/>
                <a:gd name="T1" fmla="*/ 0 h 417"/>
                <a:gd name="T2" fmla="*/ 0 w 672"/>
                <a:gd name="T3" fmla="*/ 0 h 417"/>
                <a:gd name="T4" fmla="*/ 0 w 672"/>
                <a:gd name="T5" fmla="*/ 0 h 417"/>
                <a:gd name="T6" fmla="*/ 0 w 672"/>
                <a:gd name="T7" fmla="*/ 0 h 417"/>
                <a:gd name="T8" fmla="*/ 0 w 672"/>
                <a:gd name="T9" fmla="*/ 0 h 417"/>
                <a:gd name="T10" fmla="*/ 0 w 672"/>
                <a:gd name="T11" fmla="*/ 0 h 417"/>
                <a:gd name="T12" fmla="*/ 0 w 672"/>
                <a:gd name="T13" fmla="*/ 0 h 417"/>
                <a:gd name="T14" fmla="*/ 0 w 672"/>
                <a:gd name="T15" fmla="*/ 0 h 417"/>
                <a:gd name="T16" fmla="*/ 0 w 672"/>
                <a:gd name="T17" fmla="*/ 0 h 417"/>
                <a:gd name="T18" fmla="*/ 0 w 672"/>
                <a:gd name="T19" fmla="*/ 0 h 417"/>
                <a:gd name="T20" fmla="*/ 0 w 672"/>
                <a:gd name="T21" fmla="*/ 0 h 417"/>
                <a:gd name="T22" fmla="*/ 0 w 672"/>
                <a:gd name="T23" fmla="*/ 0 h 417"/>
                <a:gd name="T24" fmla="*/ 0 w 672"/>
                <a:gd name="T25" fmla="*/ 0 h 417"/>
                <a:gd name="T26" fmla="*/ 0 w 672"/>
                <a:gd name="T27" fmla="*/ 0 h 417"/>
                <a:gd name="T28" fmla="*/ 0 w 672"/>
                <a:gd name="T29" fmla="*/ 0 h 417"/>
                <a:gd name="T30" fmla="*/ 0 w 672"/>
                <a:gd name="T31" fmla="*/ 0 h 417"/>
                <a:gd name="T32" fmla="*/ 0 w 672"/>
                <a:gd name="T33" fmla="*/ 0 h 417"/>
                <a:gd name="T34" fmla="*/ 0 w 672"/>
                <a:gd name="T35" fmla="*/ 0 h 417"/>
                <a:gd name="T36" fmla="*/ 0 w 672"/>
                <a:gd name="T37" fmla="*/ 0 h 417"/>
                <a:gd name="T38" fmla="*/ 0 w 672"/>
                <a:gd name="T39" fmla="*/ 0 h 417"/>
                <a:gd name="T40" fmla="*/ 0 w 672"/>
                <a:gd name="T41" fmla="*/ 0 h 417"/>
                <a:gd name="T42" fmla="*/ 0 w 672"/>
                <a:gd name="T43" fmla="*/ 0 h 417"/>
                <a:gd name="T44" fmla="*/ 0 w 672"/>
                <a:gd name="T45" fmla="*/ 0 h 417"/>
                <a:gd name="T46" fmla="*/ 0 w 672"/>
                <a:gd name="T47" fmla="*/ 0 h 417"/>
                <a:gd name="T48" fmla="*/ 0 w 672"/>
                <a:gd name="T49" fmla="*/ 0 h 417"/>
                <a:gd name="T50" fmla="*/ 0 w 672"/>
                <a:gd name="T51" fmla="*/ 0 h 417"/>
                <a:gd name="T52" fmla="*/ 0 w 672"/>
                <a:gd name="T53" fmla="*/ 0 h 417"/>
                <a:gd name="T54" fmla="*/ 0 w 672"/>
                <a:gd name="T55" fmla="*/ 0 h 417"/>
                <a:gd name="T56" fmla="*/ 0 w 672"/>
                <a:gd name="T57" fmla="*/ 0 h 417"/>
                <a:gd name="T58" fmla="*/ 0 w 672"/>
                <a:gd name="T59" fmla="*/ 0 h 417"/>
                <a:gd name="T60" fmla="*/ 0 w 672"/>
                <a:gd name="T61" fmla="*/ 0 h 417"/>
                <a:gd name="T62" fmla="*/ 0 w 672"/>
                <a:gd name="T63" fmla="*/ 0 h 417"/>
                <a:gd name="T64" fmla="*/ 0 w 672"/>
                <a:gd name="T65" fmla="*/ 0 h 417"/>
                <a:gd name="T66" fmla="*/ 0 w 672"/>
                <a:gd name="T67" fmla="*/ 0 h 417"/>
                <a:gd name="T68" fmla="*/ 0 w 672"/>
                <a:gd name="T69" fmla="*/ 0 h 417"/>
                <a:gd name="T70" fmla="*/ 0 w 672"/>
                <a:gd name="T71" fmla="*/ 0 h 417"/>
                <a:gd name="T72" fmla="*/ 0 w 672"/>
                <a:gd name="T73" fmla="*/ 0 h 4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2" h="417">
                  <a:moveTo>
                    <a:pt x="0" y="32"/>
                  </a:moveTo>
                  <a:lnTo>
                    <a:pt x="0" y="32"/>
                  </a:lnTo>
                  <a:lnTo>
                    <a:pt x="17" y="32"/>
                  </a:lnTo>
                  <a:lnTo>
                    <a:pt x="38" y="30"/>
                  </a:lnTo>
                  <a:lnTo>
                    <a:pt x="62" y="26"/>
                  </a:lnTo>
                  <a:lnTo>
                    <a:pt x="88" y="21"/>
                  </a:lnTo>
                  <a:lnTo>
                    <a:pt x="117" y="18"/>
                  </a:lnTo>
                  <a:lnTo>
                    <a:pt x="153" y="18"/>
                  </a:lnTo>
                  <a:lnTo>
                    <a:pt x="190" y="19"/>
                  </a:lnTo>
                  <a:lnTo>
                    <a:pt x="229" y="26"/>
                  </a:lnTo>
                  <a:lnTo>
                    <a:pt x="272" y="40"/>
                  </a:lnTo>
                  <a:lnTo>
                    <a:pt x="318" y="61"/>
                  </a:lnTo>
                  <a:lnTo>
                    <a:pt x="368" y="90"/>
                  </a:lnTo>
                  <a:lnTo>
                    <a:pt x="420" y="130"/>
                  </a:lnTo>
                  <a:lnTo>
                    <a:pt x="475" y="181"/>
                  </a:lnTo>
                  <a:lnTo>
                    <a:pt x="533" y="246"/>
                  </a:lnTo>
                  <a:lnTo>
                    <a:pt x="596" y="325"/>
                  </a:lnTo>
                  <a:lnTo>
                    <a:pt x="659" y="417"/>
                  </a:lnTo>
                  <a:lnTo>
                    <a:pt x="672" y="409"/>
                  </a:lnTo>
                  <a:lnTo>
                    <a:pt x="609" y="315"/>
                  </a:lnTo>
                  <a:lnTo>
                    <a:pt x="546" y="235"/>
                  </a:lnTo>
                  <a:lnTo>
                    <a:pt x="488" y="170"/>
                  </a:lnTo>
                  <a:lnTo>
                    <a:pt x="431" y="117"/>
                  </a:lnTo>
                  <a:lnTo>
                    <a:pt x="376" y="77"/>
                  </a:lnTo>
                  <a:lnTo>
                    <a:pt x="325" y="45"/>
                  </a:lnTo>
                  <a:lnTo>
                    <a:pt x="277" y="25"/>
                  </a:lnTo>
                  <a:lnTo>
                    <a:pt x="232" y="10"/>
                  </a:lnTo>
                  <a:lnTo>
                    <a:pt x="190" y="4"/>
                  </a:lnTo>
                  <a:lnTo>
                    <a:pt x="153" y="0"/>
                  </a:lnTo>
                  <a:lnTo>
                    <a:pt x="117" y="2"/>
                  </a:lnTo>
                  <a:lnTo>
                    <a:pt x="88" y="5"/>
                  </a:lnTo>
                  <a:lnTo>
                    <a:pt x="59" y="10"/>
                  </a:lnTo>
                  <a:lnTo>
                    <a:pt x="36" y="14"/>
                  </a:lnTo>
                  <a:lnTo>
                    <a:pt x="17" y="17"/>
                  </a:lnTo>
                  <a:lnTo>
                    <a:pt x="3" y="17"/>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3" name="Freeform 1684">
              <a:extLst>
                <a:ext uri="{FF2B5EF4-FFF2-40B4-BE49-F238E27FC236}">
                  <a16:creationId xmlns:a16="http://schemas.microsoft.com/office/drawing/2014/main" id="{A2880E30-CA08-43F9-A0C9-EF6FC4EF1636}"/>
                </a:ext>
              </a:extLst>
            </p:cNvPr>
            <p:cNvSpPr>
              <a:spLocks/>
            </p:cNvSpPr>
            <p:nvPr/>
          </p:nvSpPr>
          <p:spPr bwMode="auto">
            <a:xfrm>
              <a:off x="2789" y="3305"/>
              <a:ext cx="180" cy="51"/>
            </a:xfrm>
            <a:custGeom>
              <a:avLst/>
              <a:gdLst>
                <a:gd name="T0" fmla="*/ 0 w 717"/>
                <a:gd name="T1" fmla="*/ 0 h 206"/>
                <a:gd name="T2" fmla="*/ 0 w 717"/>
                <a:gd name="T3" fmla="*/ 0 h 206"/>
                <a:gd name="T4" fmla="*/ 0 w 717"/>
                <a:gd name="T5" fmla="*/ 0 h 206"/>
                <a:gd name="T6" fmla="*/ 0 w 717"/>
                <a:gd name="T7" fmla="*/ 0 h 206"/>
                <a:gd name="T8" fmla="*/ 0 w 717"/>
                <a:gd name="T9" fmla="*/ 0 h 206"/>
                <a:gd name="T10" fmla="*/ 0 w 717"/>
                <a:gd name="T11" fmla="*/ 0 h 206"/>
                <a:gd name="T12" fmla="*/ 0 w 717"/>
                <a:gd name="T13" fmla="*/ 0 h 206"/>
                <a:gd name="T14" fmla="*/ 0 w 717"/>
                <a:gd name="T15" fmla="*/ 0 h 206"/>
                <a:gd name="T16" fmla="*/ 0 w 717"/>
                <a:gd name="T17" fmla="*/ 0 h 206"/>
                <a:gd name="T18" fmla="*/ 0 w 717"/>
                <a:gd name="T19" fmla="*/ 0 h 206"/>
                <a:gd name="T20" fmla="*/ 0 w 717"/>
                <a:gd name="T21" fmla="*/ 0 h 206"/>
                <a:gd name="T22" fmla="*/ 0 w 717"/>
                <a:gd name="T23" fmla="*/ 0 h 206"/>
                <a:gd name="T24" fmla="*/ 0 w 717"/>
                <a:gd name="T25" fmla="*/ 0 h 206"/>
                <a:gd name="T26" fmla="*/ 0 w 717"/>
                <a:gd name="T27" fmla="*/ 0 h 206"/>
                <a:gd name="T28" fmla="*/ 0 w 717"/>
                <a:gd name="T29" fmla="*/ 0 h 206"/>
                <a:gd name="T30" fmla="*/ 0 w 717"/>
                <a:gd name="T31" fmla="*/ 0 h 206"/>
                <a:gd name="T32" fmla="*/ 0 w 717"/>
                <a:gd name="T33" fmla="*/ 0 h 206"/>
                <a:gd name="T34" fmla="*/ 0 w 717"/>
                <a:gd name="T35" fmla="*/ 0 h 206"/>
                <a:gd name="T36" fmla="*/ 0 w 717"/>
                <a:gd name="T37" fmla="*/ 0 h 206"/>
                <a:gd name="T38" fmla="*/ 0 w 717"/>
                <a:gd name="T39" fmla="*/ 0 h 206"/>
                <a:gd name="T40" fmla="*/ 0 w 717"/>
                <a:gd name="T41" fmla="*/ 0 h 206"/>
                <a:gd name="T42" fmla="*/ 0 w 717"/>
                <a:gd name="T43" fmla="*/ 0 h 206"/>
                <a:gd name="T44" fmla="*/ 0 w 717"/>
                <a:gd name="T45" fmla="*/ 0 h 206"/>
                <a:gd name="T46" fmla="*/ 0 w 717"/>
                <a:gd name="T47" fmla="*/ 0 h 206"/>
                <a:gd name="T48" fmla="*/ 0 w 717"/>
                <a:gd name="T49" fmla="*/ 0 h 206"/>
                <a:gd name="T50" fmla="*/ 0 w 717"/>
                <a:gd name="T51" fmla="*/ 0 h 206"/>
                <a:gd name="T52" fmla="*/ 0 w 717"/>
                <a:gd name="T53" fmla="*/ 0 h 206"/>
                <a:gd name="T54" fmla="*/ 0 w 717"/>
                <a:gd name="T55" fmla="*/ 0 h 206"/>
                <a:gd name="T56" fmla="*/ 0 w 717"/>
                <a:gd name="T57" fmla="*/ 0 h 206"/>
                <a:gd name="T58" fmla="*/ 0 w 717"/>
                <a:gd name="T59" fmla="*/ 0 h 206"/>
                <a:gd name="T60" fmla="*/ 0 w 717"/>
                <a:gd name="T61" fmla="*/ 0 h 206"/>
                <a:gd name="T62" fmla="*/ 0 w 717"/>
                <a:gd name="T63" fmla="*/ 0 h 206"/>
                <a:gd name="T64" fmla="*/ 0 w 717"/>
                <a:gd name="T65" fmla="*/ 0 h 206"/>
                <a:gd name="T66" fmla="*/ 0 w 717"/>
                <a:gd name="T67" fmla="*/ 0 h 206"/>
                <a:gd name="T68" fmla="*/ 0 w 717"/>
                <a:gd name="T69" fmla="*/ 0 h 206"/>
                <a:gd name="T70" fmla="*/ 0 w 717"/>
                <a:gd name="T71" fmla="*/ 0 h 206"/>
                <a:gd name="T72" fmla="*/ 0 w 717"/>
                <a:gd name="T73" fmla="*/ 0 h 206"/>
                <a:gd name="T74" fmla="*/ 0 w 717"/>
                <a:gd name="T75" fmla="*/ 0 h 206"/>
                <a:gd name="T76" fmla="*/ 0 w 717"/>
                <a:gd name="T77" fmla="*/ 0 h 206"/>
                <a:gd name="T78" fmla="*/ 0 w 717"/>
                <a:gd name="T79" fmla="*/ 0 h 206"/>
                <a:gd name="T80" fmla="*/ 0 w 717"/>
                <a:gd name="T81" fmla="*/ 0 h 2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17" h="206">
                  <a:moveTo>
                    <a:pt x="9" y="18"/>
                  </a:moveTo>
                  <a:lnTo>
                    <a:pt x="9" y="16"/>
                  </a:lnTo>
                  <a:lnTo>
                    <a:pt x="87" y="18"/>
                  </a:lnTo>
                  <a:lnTo>
                    <a:pt x="156" y="22"/>
                  </a:lnTo>
                  <a:lnTo>
                    <a:pt x="215" y="29"/>
                  </a:lnTo>
                  <a:lnTo>
                    <a:pt x="270" y="39"/>
                  </a:lnTo>
                  <a:lnTo>
                    <a:pt x="318" y="50"/>
                  </a:lnTo>
                  <a:lnTo>
                    <a:pt x="360" y="65"/>
                  </a:lnTo>
                  <a:lnTo>
                    <a:pt x="399" y="80"/>
                  </a:lnTo>
                  <a:lnTo>
                    <a:pt x="435" y="96"/>
                  </a:lnTo>
                  <a:lnTo>
                    <a:pt x="466" y="113"/>
                  </a:lnTo>
                  <a:lnTo>
                    <a:pt x="499" y="128"/>
                  </a:lnTo>
                  <a:lnTo>
                    <a:pt x="530" y="145"/>
                  </a:lnTo>
                  <a:lnTo>
                    <a:pt x="564" y="161"/>
                  </a:lnTo>
                  <a:lnTo>
                    <a:pt x="596" y="175"/>
                  </a:lnTo>
                  <a:lnTo>
                    <a:pt x="631" y="188"/>
                  </a:lnTo>
                  <a:lnTo>
                    <a:pt x="672" y="199"/>
                  </a:lnTo>
                  <a:lnTo>
                    <a:pt x="714" y="206"/>
                  </a:lnTo>
                  <a:lnTo>
                    <a:pt x="717" y="191"/>
                  </a:lnTo>
                  <a:lnTo>
                    <a:pt x="674" y="183"/>
                  </a:lnTo>
                  <a:lnTo>
                    <a:pt x="636" y="173"/>
                  </a:lnTo>
                  <a:lnTo>
                    <a:pt x="601" y="160"/>
                  </a:lnTo>
                  <a:lnTo>
                    <a:pt x="569" y="145"/>
                  </a:lnTo>
                  <a:lnTo>
                    <a:pt x="538" y="130"/>
                  </a:lnTo>
                  <a:lnTo>
                    <a:pt x="506" y="113"/>
                  </a:lnTo>
                  <a:lnTo>
                    <a:pt x="474" y="97"/>
                  </a:lnTo>
                  <a:lnTo>
                    <a:pt x="440" y="80"/>
                  </a:lnTo>
                  <a:lnTo>
                    <a:pt x="404" y="65"/>
                  </a:lnTo>
                  <a:lnTo>
                    <a:pt x="365" y="49"/>
                  </a:lnTo>
                  <a:lnTo>
                    <a:pt x="321" y="35"/>
                  </a:lnTo>
                  <a:lnTo>
                    <a:pt x="273" y="23"/>
                  </a:lnTo>
                  <a:lnTo>
                    <a:pt x="218" y="14"/>
                  </a:lnTo>
                  <a:lnTo>
                    <a:pt x="156" y="6"/>
                  </a:lnTo>
                  <a:lnTo>
                    <a:pt x="87" y="2"/>
                  </a:lnTo>
                  <a:lnTo>
                    <a:pt x="9" y="1"/>
                  </a:lnTo>
                  <a:lnTo>
                    <a:pt x="9" y="0"/>
                  </a:lnTo>
                  <a:lnTo>
                    <a:pt x="2" y="2"/>
                  </a:lnTo>
                  <a:lnTo>
                    <a:pt x="0" y="9"/>
                  </a:lnTo>
                  <a:lnTo>
                    <a:pt x="2" y="15"/>
                  </a:lnTo>
                  <a:lnTo>
                    <a:pt x="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4" name="Freeform 1685">
              <a:extLst>
                <a:ext uri="{FF2B5EF4-FFF2-40B4-BE49-F238E27FC236}">
                  <a16:creationId xmlns:a16="http://schemas.microsoft.com/office/drawing/2014/main" id="{160C9353-7194-4866-BE92-B0016329F50F}"/>
                </a:ext>
              </a:extLst>
            </p:cNvPr>
            <p:cNvSpPr>
              <a:spLocks/>
            </p:cNvSpPr>
            <p:nvPr/>
          </p:nvSpPr>
          <p:spPr bwMode="auto">
            <a:xfrm>
              <a:off x="2607" y="3305"/>
              <a:ext cx="184" cy="60"/>
            </a:xfrm>
            <a:custGeom>
              <a:avLst/>
              <a:gdLst>
                <a:gd name="T0" fmla="*/ 0 w 737"/>
                <a:gd name="T1" fmla="*/ 0 h 243"/>
                <a:gd name="T2" fmla="*/ 0 w 737"/>
                <a:gd name="T3" fmla="*/ 0 h 243"/>
                <a:gd name="T4" fmla="*/ 0 w 737"/>
                <a:gd name="T5" fmla="*/ 0 h 243"/>
                <a:gd name="T6" fmla="*/ 0 w 737"/>
                <a:gd name="T7" fmla="*/ 0 h 243"/>
                <a:gd name="T8" fmla="*/ 0 w 737"/>
                <a:gd name="T9" fmla="*/ 0 h 243"/>
                <a:gd name="T10" fmla="*/ 0 w 737"/>
                <a:gd name="T11" fmla="*/ 0 h 243"/>
                <a:gd name="T12" fmla="*/ 0 w 737"/>
                <a:gd name="T13" fmla="*/ 0 h 243"/>
                <a:gd name="T14" fmla="*/ 0 w 737"/>
                <a:gd name="T15" fmla="*/ 0 h 243"/>
                <a:gd name="T16" fmla="*/ 0 w 737"/>
                <a:gd name="T17" fmla="*/ 0 h 243"/>
                <a:gd name="T18" fmla="*/ 0 w 737"/>
                <a:gd name="T19" fmla="*/ 0 h 243"/>
                <a:gd name="T20" fmla="*/ 0 w 737"/>
                <a:gd name="T21" fmla="*/ 0 h 243"/>
                <a:gd name="T22" fmla="*/ 0 w 737"/>
                <a:gd name="T23" fmla="*/ 0 h 243"/>
                <a:gd name="T24" fmla="*/ 0 w 737"/>
                <a:gd name="T25" fmla="*/ 0 h 243"/>
                <a:gd name="T26" fmla="*/ 0 w 737"/>
                <a:gd name="T27" fmla="*/ 0 h 243"/>
                <a:gd name="T28" fmla="*/ 0 w 737"/>
                <a:gd name="T29" fmla="*/ 0 h 243"/>
                <a:gd name="T30" fmla="*/ 0 w 737"/>
                <a:gd name="T31" fmla="*/ 0 h 243"/>
                <a:gd name="T32" fmla="*/ 0 w 737"/>
                <a:gd name="T33" fmla="*/ 0 h 243"/>
                <a:gd name="T34" fmla="*/ 0 w 737"/>
                <a:gd name="T35" fmla="*/ 0 h 243"/>
                <a:gd name="T36" fmla="*/ 0 w 737"/>
                <a:gd name="T37" fmla="*/ 0 h 243"/>
                <a:gd name="T38" fmla="*/ 0 w 737"/>
                <a:gd name="T39" fmla="*/ 0 h 243"/>
                <a:gd name="T40" fmla="*/ 0 w 737"/>
                <a:gd name="T41" fmla="*/ 0 h 243"/>
                <a:gd name="T42" fmla="*/ 0 w 737"/>
                <a:gd name="T43" fmla="*/ 0 h 243"/>
                <a:gd name="T44" fmla="*/ 0 w 737"/>
                <a:gd name="T45" fmla="*/ 0 h 243"/>
                <a:gd name="T46" fmla="*/ 0 w 737"/>
                <a:gd name="T47" fmla="*/ 0 h 243"/>
                <a:gd name="T48" fmla="*/ 0 w 737"/>
                <a:gd name="T49" fmla="*/ 0 h 243"/>
                <a:gd name="T50" fmla="*/ 0 w 737"/>
                <a:gd name="T51" fmla="*/ 0 h 243"/>
                <a:gd name="T52" fmla="*/ 0 w 737"/>
                <a:gd name="T53" fmla="*/ 0 h 243"/>
                <a:gd name="T54" fmla="*/ 0 w 737"/>
                <a:gd name="T55" fmla="*/ 0 h 243"/>
                <a:gd name="T56" fmla="*/ 0 w 737"/>
                <a:gd name="T57" fmla="*/ 0 h 243"/>
                <a:gd name="T58" fmla="*/ 0 w 737"/>
                <a:gd name="T59" fmla="*/ 0 h 243"/>
                <a:gd name="T60" fmla="*/ 0 w 737"/>
                <a:gd name="T61" fmla="*/ 0 h 243"/>
                <a:gd name="T62" fmla="*/ 0 w 737"/>
                <a:gd name="T63" fmla="*/ 0 h 243"/>
                <a:gd name="T64" fmla="*/ 0 w 737"/>
                <a:gd name="T65" fmla="*/ 0 h 243"/>
                <a:gd name="T66" fmla="*/ 0 w 737"/>
                <a:gd name="T67" fmla="*/ 0 h 243"/>
                <a:gd name="T68" fmla="*/ 0 w 737"/>
                <a:gd name="T69" fmla="*/ 0 h 243"/>
                <a:gd name="T70" fmla="*/ 0 w 737"/>
                <a:gd name="T71" fmla="*/ 0 h 243"/>
                <a:gd name="T72" fmla="*/ 0 w 737"/>
                <a:gd name="T73" fmla="*/ 0 h 243"/>
                <a:gd name="T74" fmla="*/ 0 w 737"/>
                <a:gd name="T75" fmla="*/ 0 h 243"/>
                <a:gd name="T76" fmla="*/ 0 w 737"/>
                <a:gd name="T77" fmla="*/ 0 h 243"/>
                <a:gd name="T78" fmla="*/ 0 w 737"/>
                <a:gd name="T79" fmla="*/ 0 h 243"/>
                <a:gd name="T80" fmla="*/ 0 w 737"/>
                <a:gd name="T81" fmla="*/ 0 h 243"/>
                <a:gd name="T82" fmla="*/ 0 w 737"/>
                <a:gd name="T83" fmla="*/ 0 h 2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7" h="243">
                  <a:moveTo>
                    <a:pt x="13" y="241"/>
                  </a:moveTo>
                  <a:lnTo>
                    <a:pt x="10" y="243"/>
                  </a:lnTo>
                  <a:lnTo>
                    <a:pt x="56" y="223"/>
                  </a:lnTo>
                  <a:lnTo>
                    <a:pt x="101" y="205"/>
                  </a:lnTo>
                  <a:lnTo>
                    <a:pt x="147" y="186"/>
                  </a:lnTo>
                  <a:lnTo>
                    <a:pt x="192" y="165"/>
                  </a:lnTo>
                  <a:lnTo>
                    <a:pt x="238" y="147"/>
                  </a:lnTo>
                  <a:lnTo>
                    <a:pt x="283" y="127"/>
                  </a:lnTo>
                  <a:lnTo>
                    <a:pt x="330" y="109"/>
                  </a:lnTo>
                  <a:lnTo>
                    <a:pt x="375" y="92"/>
                  </a:lnTo>
                  <a:lnTo>
                    <a:pt x="421" y="75"/>
                  </a:lnTo>
                  <a:lnTo>
                    <a:pt x="465" y="61"/>
                  </a:lnTo>
                  <a:lnTo>
                    <a:pt x="511" y="48"/>
                  </a:lnTo>
                  <a:lnTo>
                    <a:pt x="556" y="37"/>
                  </a:lnTo>
                  <a:lnTo>
                    <a:pt x="602" y="28"/>
                  </a:lnTo>
                  <a:lnTo>
                    <a:pt x="646" y="22"/>
                  </a:lnTo>
                  <a:lnTo>
                    <a:pt x="691" y="18"/>
                  </a:lnTo>
                  <a:lnTo>
                    <a:pt x="737" y="18"/>
                  </a:lnTo>
                  <a:lnTo>
                    <a:pt x="737" y="0"/>
                  </a:lnTo>
                  <a:lnTo>
                    <a:pt x="691" y="2"/>
                  </a:lnTo>
                  <a:lnTo>
                    <a:pt x="646" y="6"/>
                  </a:lnTo>
                  <a:lnTo>
                    <a:pt x="599" y="13"/>
                  </a:lnTo>
                  <a:lnTo>
                    <a:pt x="553" y="22"/>
                  </a:lnTo>
                  <a:lnTo>
                    <a:pt x="508" y="32"/>
                  </a:lnTo>
                  <a:lnTo>
                    <a:pt x="462" y="45"/>
                  </a:lnTo>
                  <a:lnTo>
                    <a:pt x="416" y="59"/>
                  </a:lnTo>
                  <a:lnTo>
                    <a:pt x="370" y="76"/>
                  </a:lnTo>
                  <a:lnTo>
                    <a:pt x="325" y="93"/>
                  </a:lnTo>
                  <a:lnTo>
                    <a:pt x="278" y="111"/>
                  </a:lnTo>
                  <a:lnTo>
                    <a:pt x="232" y="131"/>
                  </a:lnTo>
                  <a:lnTo>
                    <a:pt x="187" y="149"/>
                  </a:lnTo>
                  <a:lnTo>
                    <a:pt x="141" y="170"/>
                  </a:lnTo>
                  <a:lnTo>
                    <a:pt x="96" y="189"/>
                  </a:lnTo>
                  <a:lnTo>
                    <a:pt x="50" y="208"/>
                  </a:lnTo>
                  <a:lnTo>
                    <a:pt x="5" y="227"/>
                  </a:lnTo>
                  <a:lnTo>
                    <a:pt x="2" y="228"/>
                  </a:lnTo>
                  <a:lnTo>
                    <a:pt x="5" y="227"/>
                  </a:lnTo>
                  <a:lnTo>
                    <a:pt x="0" y="231"/>
                  </a:lnTo>
                  <a:lnTo>
                    <a:pt x="0" y="236"/>
                  </a:lnTo>
                  <a:lnTo>
                    <a:pt x="4" y="241"/>
                  </a:lnTo>
                  <a:lnTo>
                    <a:pt x="10" y="243"/>
                  </a:lnTo>
                  <a:lnTo>
                    <a:pt x="13" y="2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5" name="Freeform 1686">
              <a:extLst>
                <a:ext uri="{FF2B5EF4-FFF2-40B4-BE49-F238E27FC236}">
                  <a16:creationId xmlns:a16="http://schemas.microsoft.com/office/drawing/2014/main" id="{734280DD-70BE-44BC-8FD3-7A4C71D051CA}"/>
                </a:ext>
              </a:extLst>
            </p:cNvPr>
            <p:cNvSpPr>
              <a:spLocks/>
            </p:cNvSpPr>
            <p:nvPr/>
          </p:nvSpPr>
          <p:spPr bwMode="auto">
            <a:xfrm>
              <a:off x="2606" y="3362"/>
              <a:ext cx="4" cy="6"/>
            </a:xfrm>
            <a:custGeom>
              <a:avLst/>
              <a:gdLst>
                <a:gd name="T0" fmla="*/ 0 w 18"/>
                <a:gd name="T1" fmla="*/ 0 h 24"/>
                <a:gd name="T2" fmla="*/ 0 w 18"/>
                <a:gd name="T3" fmla="*/ 0 h 24"/>
                <a:gd name="T4" fmla="*/ 0 w 18"/>
                <a:gd name="T5" fmla="*/ 0 h 24"/>
                <a:gd name="T6" fmla="*/ 0 w 18"/>
                <a:gd name="T7" fmla="*/ 0 h 24"/>
                <a:gd name="T8" fmla="*/ 0 w 18"/>
                <a:gd name="T9" fmla="*/ 0 h 24"/>
                <a:gd name="T10" fmla="*/ 0 w 18"/>
                <a:gd name="T11" fmla="*/ 0 h 24"/>
                <a:gd name="T12" fmla="*/ 0 w 18"/>
                <a:gd name="T13" fmla="*/ 0 h 24"/>
                <a:gd name="T14" fmla="*/ 0 w 18"/>
                <a:gd name="T15" fmla="*/ 0 h 24"/>
                <a:gd name="T16" fmla="*/ 0 w 18"/>
                <a:gd name="T17" fmla="*/ 0 h 24"/>
                <a:gd name="T18" fmla="*/ 0 w 18"/>
                <a:gd name="T19" fmla="*/ 0 h 24"/>
                <a:gd name="T20" fmla="*/ 0 w 18"/>
                <a:gd name="T21" fmla="*/ 0 h 24"/>
                <a:gd name="T22" fmla="*/ 0 w 18"/>
                <a:gd name="T23" fmla="*/ 0 h 24"/>
                <a:gd name="T24" fmla="*/ 0 w 18"/>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4">
                  <a:moveTo>
                    <a:pt x="13" y="8"/>
                  </a:moveTo>
                  <a:lnTo>
                    <a:pt x="13" y="10"/>
                  </a:lnTo>
                  <a:lnTo>
                    <a:pt x="15" y="11"/>
                  </a:lnTo>
                  <a:lnTo>
                    <a:pt x="15" y="15"/>
                  </a:lnTo>
                  <a:lnTo>
                    <a:pt x="14" y="15"/>
                  </a:lnTo>
                  <a:lnTo>
                    <a:pt x="18" y="13"/>
                  </a:lnTo>
                  <a:lnTo>
                    <a:pt x="7" y="0"/>
                  </a:lnTo>
                  <a:lnTo>
                    <a:pt x="3" y="4"/>
                  </a:lnTo>
                  <a:lnTo>
                    <a:pt x="0" y="10"/>
                  </a:lnTo>
                  <a:lnTo>
                    <a:pt x="0" y="16"/>
                  </a:lnTo>
                  <a:lnTo>
                    <a:pt x="5" y="23"/>
                  </a:lnTo>
                  <a:lnTo>
                    <a:pt x="5" y="24"/>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6" name="Freeform 1687">
              <a:extLst>
                <a:ext uri="{FF2B5EF4-FFF2-40B4-BE49-F238E27FC236}">
                  <a16:creationId xmlns:a16="http://schemas.microsoft.com/office/drawing/2014/main" id="{DD98BA00-81AE-46BB-8C85-09E5F75A22C6}"/>
                </a:ext>
              </a:extLst>
            </p:cNvPr>
            <p:cNvSpPr>
              <a:spLocks/>
            </p:cNvSpPr>
            <p:nvPr/>
          </p:nvSpPr>
          <p:spPr bwMode="auto">
            <a:xfrm>
              <a:off x="2607" y="3364"/>
              <a:ext cx="9" cy="4"/>
            </a:xfrm>
            <a:custGeom>
              <a:avLst/>
              <a:gdLst>
                <a:gd name="T0" fmla="*/ 0 w 35"/>
                <a:gd name="T1" fmla="*/ 0 h 18"/>
                <a:gd name="T2" fmla="*/ 0 w 35"/>
                <a:gd name="T3" fmla="*/ 0 h 18"/>
                <a:gd name="T4" fmla="*/ 0 w 35"/>
                <a:gd name="T5" fmla="*/ 0 h 18"/>
                <a:gd name="T6" fmla="*/ 0 w 35"/>
                <a:gd name="T7" fmla="*/ 0 h 18"/>
                <a:gd name="T8" fmla="*/ 0 w 35"/>
                <a:gd name="T9" fmla="*/ 0 h 18"/>
                <a:gd name="T10" fmla="*/ 0 w 35"/>
                <a:gd name="T11" fmla="*/ 0 h 18"/>
                <a:gd name="T12" fmla="*/ 0 w 35"/>
                <a:gd name="T13" fmla="*/ 0 h 18"/>
                <a:gd name="T14" fmla="*/ 0 w 35"/>
                <a:gd name="T15" fmla="*/ 0 h 18"/>
                <a:gd name="T16" fmla="*/ 0 w 35"/>
                <a:gd name="T17" fmla="*/ 0 h 18"/>
                <a:gd name="T18" fmla="*/ 0 w 35"/>
                <a:gd name="T19" fmla="*/ 0 h 18"/>
                <a:gd name="T20" fmla="*/ 0 w 35"/>
                <a:gd name="T21" fmla="*/ 0 h 18"/>
                <a:gd name="T22" fmla="*/ 0 w 35"/>
                <a:gd name="T23" fmla="*/ 0 h 18"/>
                <a:gd name="T24" fmla="*/ 0 w 35"/>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18">
                  <a:moveTo>
                    <a:pt x="35" y="3"/>
                  </a:moveTo>
                  <a:lnTo>
                    <a:pt x="35" y="4"/>
                  </a:lnTo>
                  <a:lnTo>
                    <a:pt x="26" y="2"/>
                  </a:lnTo>
                  <a:lnTo>
                    <a:pt x="17" y="2"/>
                  </a:lnTo>
                  <a:lnTo>
                    <a:pt x="9" y="0"/>
                  </a:lnTo>
                  <a:lnTo>
                    <a:pt x="8" y="0"/>
                  </a:lnTo>
                  <a:lnTo>
                    <a:pt x="0" y="16"/>
                  </a:lnTo>
                  <a:lnTo>
                    <a:pt x="9" y="16"/>
                  </a:lnTo>
                  <a:lnTo>
                    <a:pt x="17" y="17"/>
                  </a:lnTo>
                  <a:lnTo>
                    <a:pt x="26" y="17"/>
                  </a:lnTo>
                  <a:lnTo>
                    <a:pt x="27" y="17"/>
                  </a:lnTo>
                  <a:lnTo>
                    <a:pt x="27" y="18"/>
                  </a:lnTo>
                  <a:lnTo>
                    <a:pt x="3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7" name="Freeform 1688">
              <a:extLst>
                <a:ext uri="{FF2B5EF4-FFF2-40B4-BE49-F238E27FC236}">
                  <a16:creationId xmlns:a16="http://schemas.microsoft.com/office/drawing/2014/main" id="{72DE886B-B925-465E-84C9-2D962F647DD8}"/>
                </a:ext>
              </a:extLst>
            </p:cNvPr>
            <p:cNvSpPr>
              <a:spLocks/>
            </p:cNvSpPr>
            <p:nvPr/>
          </p:nvSpPr>
          <p:spPr bwMode="auto">
            <a:xfrm>
              <a:off x="2614" y="3364"/>
              <a:ext cx="24" cy="24"/>
            </a:xfrm>
            <a:custGeom>
              <a:avLst/>
              <a:gdLst>
                <a:gd name="T0" fmla="*/ 0 w 96"/>
                <a:gd name="T1" fmla="*/ 0 h 95"/>
                <a:gd name="T2" fmla="*/ 0 w 96"/>
                <a:gd name="T3" fmla="*/ 0 h 95"/>
                <a:gd name="T4" fmla="*/ 0 w 96"/>
                <a:gd name="T5" fmla="*/ 0 h 95"/>
                <a:gd name="T6" fmla="*/ 0 w 96"/>
                <a:gd name="T7" fmla="*/ 0 h 95"/>
                <a:gd name="T8" fmla="*/ 0 w 96"/>
                <a:gd name="T9" fmla="*/ 0 h 95"/>
                <a:gd name="T10" fmla="*/ 0 w 96"/>
                <a:gd name="T11" fmla="*/ 0 h 95"/>
                <a:gd name="T12" fmla="*/ 0 w 96"/>
                <a:gd name="T13" fmla="*/ 0 h 95"/>
                <a:gd name="T14" fmla="*/ 0 w 96"/>
                <a:gd name="T15" fmla="*/ 0 h 95"/>
                <a:gd name="T16" fmla="*/ 0 w 96"/>
                <a:gd name="T17" fmla="*/ 0 h 95"/>
                <a:gd name="T18" fmla="*/ 0 w 96"/>
                <a:gd name="T19" fmla="*/ 0 h 95"/>
                <a:gd name="T20" fmla="*/ 0 w 96"/>
                <a:gd name="T21" fmla="*/ 0 h 95"/>
                <a:gd name="T22" fmla="*/ 0 w 96"/>
                <a:gd name="T23" fmla="*/ 0 h 95"/>
                <a:gd name="T24" fmla="*/ 0 w 96"/>
                <a:gd name="T25" fmla="*/ 0 h 95"/>
                <a:gd name="T26" fmla="*/ 0 w 96"/>
                <a:gd name="T27" fmla="*/ 0 h 95"/>
                <a:gd name="T28" fmla="*/ 0 w 96"/>
                <a:gd name="T29" fmla="*/ 0 h 95"/>
                <a:gd name="T30" fmla="*/ 0 w 96"/>
                <a:gd name="T31" fmla="*/ 0 h 95"/>
                <a:gd name="T32" fmla="*/ 0 w 96"/>
                <a:gd name="T33" fmla="*/ 0 h 95"/>
                <a:gd name="T34" fmla="*/ 0 w 96"/>
                <a:gd name="T35" fmla="*/ 0 h 95"/>
                <a:gd name="T36" fmla="*/ 0 w 96"/>
                <a:gd name="T37" fmla="*/ 0 h 95"/>
                <a:gd name="T38" fmla="*/ 0 w 96"/>
                <a:gd name="T39" fmla="*/ 0 h 95"/>
                <a:gd name="T40" fmla="*/ 0 w 96"/>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95">
                  <a:moveTo>
                    <a:pt x="96" y="87"/>
                  </a:moveTo>
                  <a:lnTo>
                    <a:pt x="96" y="87"/>
                  </a:lnTo>
                  <a:lnTo>
                    <a:pt x="88" y="75"/>
                  </a:lnTo>
                  <a:lnTo>
                    <a:pt x="81" y="62"/>
                  </a:lnTo>
                  <a:lnTo>
                    <a:pt x="72" y="51"/>
                  </a:lnTo>
                  <a:lnTo>
                    <a:pt x="60" y="40"/>
                  </a:lnTo>
                  <a:lnTo>
                    <a:pt x="49" y="28"/>
                  </a:lnTo>
                  <a:lnTo>
                    <a:pt x="35" y="19"/>
                  </a:lnTo>
                  <a:lnTo>
                    <a:pt x="22" y="10"/>
                  </a:lnTo>
                  <a:lnTo>
                    <a:pt x="8" y="0"/>
                  </a:lnTo>
                  <a:lnTo>
                    <a:pt x="0" y="15"/>
                  </a:lnTo>
                  <a:lnTo>
                    <a:pt x="14" y="23"/>
                  </a:lnTo>
                  <a:lnTo>
                    <a:pt x="27" y="32"/>
                  </a:lnTo>
                  <a:lnTo>
                    <a:pt x="39" y="41"/>
                  </a:lnTo>
                  <a:lnTo>
                    <a:pt x="49" y="51"/>
                  </a:lnTo>
                  <a:lnTo>
                    <a:pt x="59" y="61"/>
                  </a:lnTo>
                  <a:lnTo>
                    <a:pt x="68" y="73"/>
                  </a:lnTo>
                  <a:lnTo>
                    <a:pt x="75" y="83"/>
                  </a:lnTo>
                  <a:lnTo>
                    <a:pt x="81" y="95"/>
                  </a:lnTo>
                  <a:lnTo>
                    <a:pt x="96"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8" name="Freeform 1689">
              <a:extLst>
                <a:ext uri="{FF2B5EF4-FFF2-40B4-BE49-F238E27FC236}">
                  <a16:creationId xmlns:a16="http://schemas.microsoft.com/office/drawing/2014/main" id="{D04F79B3-12DD-45F7-B399-74A0E8D415BA}"/>
                </a:ext>
              </a:extLst>
            </p:cNvPr>
            <p:cNvSpPr>
              <a:spLocks/>
            </p:cNvSpPr>
            <p:nvPr/>
          </p:nvSpPr>
          <p:spPr bwMode="auto">
            <a:xfrm>
              <a:off x="2634" y="3386"/>
              <a:ext cx="9" cy="29"/>
            </a:xfrm>
            <a:custGeom>
              <a:avLst/>
              <a:gdLst>
                <a:gd name="T0" fmla="*/ 0 w 35"/>
                <a:gd name="T1" fmla="*/ 0 h 113"/>
                <a:gd name="T2" fmla="*/ 0 w 35"/>
                <a:gd name="T3" fmla="*/ 0 h 113"/>
                <a:gd name="T4" fmla="*/ 0 w 35"/>
                <a:gd name="T5" fmla="*/ 0 h 113"/>
                <a:gd name="T6" fmla="*/ 0 w 35"/>
                <a:gd name="T7" fmla="*/ 0 h 113"/>
                <a:gd name="T8" fmla="*/ 0 w 35"/>
                <a:gd name="T9" fmla="*/ 0 h 113"/>
                <a:gd name="T10" fmla="*/ 0 w 35"/>
                <a:gd name="T11" fmla="*/ 0 h 113"/>
                <a:gd name="T12" fmla="*/ 0 w 35"/>
                <a:gd name="T13" fmla="*/ 0 h 113"/>
                <a:gd name="T14" fmla="*/ 0 w 35"/>
                <a:gd name="T15" fmla="*/ 0 h 113"/>
                <a:gd name="T16" fmla="*/ 0 w 35"/>
                <a:gd name="T17" fmla="*/ 0 h 113"/>
                <a:gd name="T18" fmla="*/ 0 w 35"/>
                <a:gd name="T19" fmla="*/ 0 h 113"/>
                <a:gd name="T20" fmla="*/ 0 w 35"/>
                <a:gd name="T21" fmla="*/ 0 h 113"/>
                <a:gd name="T22" fmla="*/ 0 w 35"/>
                <a:gd name="T23" fmla="*/ 0 h 113"/>
                <a:gd name="T24" fmla="*/ 0 w 35"/>
                <a:gd name="T25" fmla="*/ 0 h 113"/>
                <a:gd name="T26" fmla="*/ 0 w 35"/>
                <a:gd name="T27" fmla="*/ 0 h 113"/>
                <a:gd name="T28" fmla="*/ 0 w 35"/>
                <a:gd name="T29" fmla="*/ 0 h 113"/>
                <a:gd name="T30" fmla="*/ 0 w 35"/>
                <a:gd name="T31" fmla="*/ 0 h 113"/>
                <a:gd name="T32" fmla="*/ 0 w 35"/>
                <a:gd name="T33" fmla="*/ 0 h 113"/>
                <a:gd name="T34" fmla="*/ 0 w 35"/>
                <a:gd name="T35" fmla="*/ 0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113">
                  <a:moveTo>
                    <a:pt x="22" y="96"/>
                  </a:moveTo>
                  <a:lnTo>
                    <a:pt x="33" y="104"/>
                  </a:lnTo>
                  <a:lnTo>
                    <a:pt x="33" y="79"/>
                  </a:lnTo>
                  <a:lnTo>
                    <a:pt x="31" y="53"/>
                  </a:lnTo>
                  <a:lnTo>
                    <a:pt x="24" y="26"/>
                  </a:lnTo>
                  <a:lnTo>
                    <a:pt x="15" y="0"/>
                  </a:lnTo>
                  <a:lnTo>
                    <a:pt x="0" y="8"/>
                  </a:lnTo>
                  <a:lnTo>
                    <a:pt x="9" y="31"/>
                  </a:lnTo>
                  <a:lnTo>
                    <a:pt x="15" y="56"/>
                  </a:lnTo>
                  <a:lnTo>
                    <a:pt x="18" y="79"/>
                  </a:lnTo>
                  <a:lnTo>
                    <a:pt x="18" y="104"/>
                  </a:lnTo>
                  <a:lnTo>
                    <a:pt x="30" y="112"/>
                  </a:lnTo>
                  <a:lnTo>
                    <a:pt x="17" y="104"/>
                  </a:lnTo>
                  <a:lnTo>
                    <a:pt x="19" y="111"/>
                  </a:lnTo>
                  <a:lnTo>
                    <a:pt x="26" y="113"/>
                  </a:lnTo>
                  <a:lnTo>
                    <a:pt x="32" y="111"/>
                  </a:lnTo>
                  <a:lnTo>
                    <a:pt x="35" y="104"/>
                  </a:lnTo>
                  <a:lnTo>
                    <a:pt x="22"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9" name="Freeform 1690">
              <a:extLst>
                <a:ext uri="{FF2B5EF4-FFF2-40B4-BE49-F238E27FC236}">
                  <a16:creationId xmlns:a16="http://schemas.microsoft.com/office/drawing/2014/main" id="{CC8561FB-D10F-4FAF-B4F2-8806018B229E}"/>
                </a:ext>
              </a:extLst>
            </p:cNvPr>
            <p:cNvSpPr>
              <a:spLocks/>
            </p:cNvSpPr>
            <p:nvPr/>
          </p:nvSpPr>
          <p:spPr bwMode="auto">
            <a:xfrm>
              <a:off x="2554" y="3392"/>
              <a:ext cx="51" cy="22"/>
            </a:xfrm>
            <a:custGeom>
              <a:avLst/>
              <a:gdLst>
                <a:gd name="T0" fmla="*/ 0 w 207"/>
                <a:gd name="T1" fmla="*/ 0 h 88"/>
                <a:gd name="T2" fmla="*/ 0 w 207"/>
                <a:gd name="T3" fmla="*/ 0 h 88"/>
                <a:gd name="T4" fmla="*/ 0 w 207"/>
                <a:gd name="T5" fmla="*/ 0 h 88"/>
                <a:gd name="T6" fmla="*/ 0 w 207"/>
                <a:gd name="T7" fmla="*/ 0 h 88"/>
                <a:gd name="T8" fmla="*/ 0 w 207"/>
                <a:gd name="T9" fmla="*/ 0 h 88"/>
                <a:gd name="T10" fmla="*/ 0 w 207"/>
                <a:gd name="T11" fmla="*/ 0 h 88"/>
                <a:gd name="T12" fmla="*/ 0 w 207"/>
                <a:gd name="T13" fmla="*/ 0 h 88"/>
                <a:gd name="T14" fmla="*/ 0 w 207"/>
                <a:gd name="T15" fmla="*/ 0 h 88"/>
                <a:gd name="T16" fmla="*/ 0 w 207"/>
                <a:gd name="T17" fmla="*/ 0 h 88"/>
                <a:gd name="T18" fmla="*/ 0 w 207"/>
                <a:gd name="T19" fmla="*/ 0 h 88"/>
                <a:gd name="T20" fmla="*/ 0 w 207"/>
                <a:gd name="T21" fmla="*/ 0 h 88"/>
                <a:gd name="T22" fmla="*/ 0 w 207"/>
                <a:gd name="T23" fmla="*/ 0 h 88"/>
                <a:gd name="T24" fmla="*/ 0 w 207"/>
                <a:gd name="T25" fmla="*/ 0 h 88"/>
                <a:gd name="T26" fmla="*/ 0 w 207"/>
                <a:gd name="T27" fmla="*/ 0 h 88"/>
                <a:gd name="T28" fmla="*/ 0 w 207"/>
                <a:gd name="T29" fmla="*/ 0 h 88"/>
                <a:gd name="T30" fmla="*/ 0 w 207"/>
                <a:gd name="T31" fmla="*/ 0 h 88"/>
                <a:gd name="T32" fmla="*/ 0 w 207"/>
                <a:gd name="T33" fmla="*/ 0 h 88"/>
                <a:gd name="T34" fmla="*/ 0 w 207"/>
                <a:gd name="T35" fmla="*/ 0 h 88"/>
                <a:gd name="T36" fmla="*/ 0 w 207"/>
                <a:gd name="T37" fmla="*/ 0 h 88"/>
                <a:gd name="T38" fmla="*/ 0 w 207"/>
                <a:gd name="T39" fmla="*/ 0 h 88"/>
                <a:gd name="T40" fmla="*/ 0 w 207"/>
                <a:gd name="T41" fmla="*/ 0 h 88"/>
                <a:gd name="T42" fmla="*/ 0 w 207"/>
                <a:gd name="T43" fmla="*/ 0 h 88"/>
                <a:gd name="T44" fmla="*/ 0 w 207"/>
                <a:gd name="T45" fmla="*/ 0 h 88"/>
                <a:gd name="T46" fmla="*/ 0 w 207"/>
                <a:gd name="T47" fmla="*/ 0 h 88"/>
                <a:gd name="T48" fmla="*/ 0 w 207"/>
                <a:gd name="T49" fmla="*/ 0 h 88"/>
                <a:gd name="T50" fmla="*/ 0 w 207"/>
                <a:gd name="T51" fmla="*/ 0 h 88"/>
                <a:gd name="T52" fmla="*/ 0 w 207"/>
                <a:gd name="T53" fmla="*/ 0 h 88"/>
                <a:gd name="T54" fmla="*/ 0 w 207"/>
                <a:gd name="T55" fmla="*/ 0 h 88"/>
                <a:gd name="T56" fmla="*/ 0 w 207"/>
                <a:gd name="T57" fmla="*/ 0 h 88"/>
                <a:gd name="T58" fmla="*/ 0 w 207"/>
                <a:gd name="T59" fmla="*/ 0 h 88"/>
                <a:gd name="T60" fmla="*/ 0 w 207"/>
                <a:gd name="T61" fmla="*/ 0 h 88"/>
                <a:gd name="T62" fmla="*/ 0 w 207"/>
                <a:gd name="T63" fmla="*/ 0 h 88"/>
                <a:gd name="T64" fmla="*/ 0 w 207"/>
                <a:gd name="T65" fmla="*/ 0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 h="88">
                  <a:moveTo>
                    <a:pt x="103" y="0"/>
                  </a:moveTo>
                  <a:lnTo>
                    <a:pt x="124" y="2"/>
                  </a:lnTo>
                  <a:lnTo>
                    <a:pt x="143" y="4"/>
                  </a:lnTo>
                  <a:lnTo>
                    <a:pt x="161" y="8"/>
                  </a:lnTo>
                  <a:lnTo>
                    <a:pt x="177" y="13"/>
                  </a:lnTo>
                  <a:lnTo>
                    <a:pt x="189" y="20"/>
                  </a:lnTo>
                  <a:lnTo>
                    <a:pt x="199" y="28"/>
                  </a:lnTo>
                  <a:lnTo>
                    <a:pt x="204" y="35"/>
                  </a:lnTo>
                  <a:lnTo>
                    <a:pt x="207" y="45"/>
                  </a:lnTo>
                  <a:lnTo>
                    <a:pt x="204" y="54"/>
                  </a:lnTo>
                  <a:lnTo>
                    <a:pt x="199" y="61"/>
                  </a:lnTo>
                  <a:lnTo>
                    <a:pt x="189" y="68"/>
                  </a:lnTo>
                  <a:lnTo>
                    <a:pt x="177" y="74"/>
                  </a:lnTo>
                  <a:lnTo>
                    <a:pt x="161" y="80"/>
                  </a:lnTo>
                  <a:lnTo>
                    <a:pt x="143" y="84"/>
                  </a:lnTo>
                  <a:lnTo>
                    <a:pt x="124" y="86"/>
                  </a:lnTo>
                  <a:lnTo>
                    <a:pt x="103" y="88"/>
                  </a:lnTo>
                  <a:lnTo>
                    <a:pt x="82" y="86"/>
                  </a:lnTo>
                  <a:lnTo>
                    <a:pt x="64" y="84"/>
                  </a:lnTo>
                  <a:lnTo>
                    <a:pt x="46" y="80"/>
                  </a:lnTo>
                  <a:lnTo>
                    <a:pt x="30" y="74"/>
                  </a:lnTo>
                  <a:lnTo>
                    <a:pt x="18" y="68"/>
                  </a:lnTo>
                  <a:lnTo>
                    <a:pt x="8" y="61"/>
                  </a:lnTo>
                  <a:lnTo>
                    <a:pt x="3" y="54"/>
                  </a:lnTo>
                  <a:lnTo>
                    <a:pt x="0" y="45"/>
                  </a:lnTo>
                  <a:lnTo>
                    <a:pt x="3" y="35"/>
                  </a:lnTo>
                  <a:lnTo>
                    <a:pt x="8" y="28"/>
                  </a:lnTo>
                  <a:lnTo>
                    <a:pt x="18" y="20"/>
                  </a:lnTo>
                  <a:lnTo>
                    <a:pt x="30" y="13"/>
                  </a:lnTo>
                  <a:lnTo>
                    <a:pt x="46" y="8"/>
                  </a:lnTo>
                  <a:lnTo>
                    <a:pt x="64" y="4"/>
                  </a:lnTo>
                  <a:lnTo>
                    <a:pt x="82" y="2"/>
                  </a:lnTo>
                  <a:lnTo>
                    <a:pt x="103"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0" name="Freeform 1691">
              <a:extLst>
                <a:ext uri="{FF2B5EF4-FFF2-40B4-BE49-F238E27FC236}">
                  <a16:creationId xmlns:a16="http://schemas.microsoft.com/office/drawing/2014/main" id="{9FA3A91A-9154-4458-BF5D-7622991ECD5B}"/>
                </a:ext>
              </a:extLst>
            </p:cNvPr>
            <p:cNvSpPr>
              <a:spLocks/>
            </p:cNvSpPr>
            <p:nvPr/>
          </p:nvSpPr>
          <p:spPr bwMode="auto">
            <a:xfrm>
              <a:off x="2554" y="3392"/>
              <a:ext cx="51" cy="22"/>
            </a:xfrm>
            <a:custGeom>
              <a:avLst/>
              <a:gdLst>
                <a:gd name="T0" fmla="*/ 0 w 207"/>
                <a:gd name="T1" fmla="*/ 0 h 88"/>
                <a:gd name="T2" fmla="*/ 0 w 207"/>
                <a:gd name="T3" fmla="*/ 0 h 88"/>
                <a:gd name="T4" fmla="*/ 0 w 207"/>
                <a:gd name="T5" fmla="*/ 0 h 88"/>
                <a:gd name="T6" fmla="*/ 0 w 207"/>
                <a:gd name="T7" fmla="*/ 0 h 88"/>
                <a:gd name="T8" fmla="*/ 0 w 207"/>
                <a:gd name="T9" fmla="*/ 0 h 88"/>
                <a:gd name="T10" fmla="*/ 0 w 207"/>
                <a:gd name="T11" fmla="*/ 0 h 88"/>
                <a:gd name="T12" fmla="*/ 0 w 207"/>
                <a:gd name="T13" fmla="*/ 0 h 88"/>
                <a:gd name="T14" fmla="*/ 0 w 207"/>
                <a:gd name="T15" fmla="*/ 0 h 88"/>
                <a:gd name="T16" fmla="*/ 0 w 207"/>
                <a:gd name="T17" fmla="*/ 0 h 88"/>
                <a:gd name="T18" fmla="*/ 0 w 207"/>
                <a:gd name="T19" fmla="*/ 0 h 88"/>
                <a:gd name="T20" fmla="*/ 0 w 207"/>
                <a:gd name="T21" fmla="*/ 0 h 88"/>
                <a:gd name="T22" fmla="*/ 0 w 207"/>
                <a:gd name="T23" fmla="*/ 0 h 88"/>
                <a:gd name="T24" fmla="*/ 0 w 207"/>
                <a:gd name="T25" fmla="*/ 0 h 88"/>
                <a:gd name="T26" fmla="*/ 0 w 207"/>
                <a:gd name="T27" fmla="*/ 0 h 88"/>
                <a:gd name="T28" fmla="*/ 0 w 207"/>
                <a:gd name="T29" fmla="*/ 0 h 88"/>
                <a:gd name="T30" fmla="*/ 0 w 207"/>
                <a:gd name="T31" fmla="*/ 0 h 88"/>
                <a:gd name="T32" fmla="*/ 0 w 207"/>
                <a:gd name="T33" fmla="*/ 0 h 88"/>
                <a:gd name="T34" fmla="*/ 0 w 207"/>
                <a:gd name="T35" fmla="*/ 0 h 88"/>
                <a:gd name="T36" fmla="*/ 0 w 207"/>
                <a:gd name="T37" fmla="*/ 0 h 88"/>
                <a:gd name="T38" fmla="*/ 0 w 207"/>
                <a:gd name="T39" fmla="*/ 0 h 88"/>
                <a:gd name="T40" fmla="*/ 0 w 207"/>
                <a:gd name="T41" fmla="*/ 0 h 88"/>
                <a:gd name="T42" fmla="*/ 0 w 207"/>
                <a:gd name="T43" fmla="*/ 0 h 88"/>
                <a:gd name="T44" fmla="*/ 0 w 207"/>
                <a:gd name="T45" fmla="*/ 0 h 88"/>
                <a:gd name="T46" fmla="*/ 0 w 207"/>
                <a:gd name="T47" fmla="*/ 0 h 88"/>
                <a:gd name="T48" fmla="*/ 0 w 207"/>
                <a:gd name="T49" fmla="*/ 0 h 88"/>
                <a:gd name="T50" fmla="*/ 0 w 207"/>
                <a:gd name="T51" fmla="*/ 0 h 88"/>
                <a:gd name="T52" fmla="*/ 0 w 207"/>
                <a:gd name="T53" fmla="*/ 0 h 88"/>
                <a:gd name="T54" fmla="*/ 0 w 207"/>
                <a:gd name="T55" fmla="*/ 0 h 88"/>
                <a:gd name="T56" fmla="*/ 0 w 207"/>
                <a:gd name="T57" fmla="*/ 0 h 88"/>
                <a:gd name="T58" fmla="*/ 0 w 207"/>
                <a:gd name="T59" fmla="*/ 0 h 88"/>
                <a:gd name="T60" fmla="*/ 0 w 207"/>
                <a:gd name="T61" fmla="*/ 0 h 88"/>
                <a:gd name="T62" fmla="*/ 0 w 207"/>
                <a:gd name="T63" fmla="*/ 0 h 88"/>
                <a:gd name="T64" fmla="*/ 0 w 207"/>
                <a:gd name="T65" fmla="*/ 0 h 88"/>
                <a:gd name="T66" fmla="*/ 0 w 207"/>
                <a:gd name="T67" fmla="*/ 0 h 88"/>
                <a:gd name="T68" fmla="*/ 0 w 207"/>
                <a:gd name="T69" fmla="*/ 0 h 88"/>
                <a:gd name="T70" fmla="*/ 0 w 207"/>
                <a:gd name="T71" fmla="*/ 0 h 88"/>
                <a:gd name="T72" fmla="*/ 0 w 207"/>
                <a:gd name="T73" fmla="*/ 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7" h="88">
                  <a:moveTo>
                    <a:pt x="103" y="0"/>
                  </a:moveTo>
                  <a:lnTo>
                    <a:pt x="103" y="0"/>
                  </a:lnTo>
                  <a:lnTo>
                    <a:pt x="124" y="2"/>
                  </a:lnTo>
                  <a:lnTo>
                    <a:pt x="143" y="4"/>
                  </a:lnTo>
                  <a:lnTo>
                    <a:pt x="161" y="8"/>
                  </a:lnTo>
                  <a:lnTo>
                    <a:pt x="177" y="13"/>
                  </a:lnTo>
                  <a:lnTo>
                    <a:pt x="189" y="20"/>
                  </a:lnTo>
                  <a:lnTo>
                    <a:pt x="199" y="28"/>
                  </a:lnTo>
                  <a:lnTo>
                    <a:pt x="204" y="35"/>
                  </a:lnTo>
                  <a:lnTo>
                    <a:pt x="207" y="45"/>
                  </a:lnTo>
                  <a:lnTo>
                    <a:pt x="204" y="54"/>
                  </a:lnTo>
                  <a:lnTo>
                    <a:pt x="199" y="61"/>
                  </a:lnTo>
                  <a:lnTo>
                    <a:pt x="189" y="68"/>
                  </a:lnTo>
                  <a:lnTo>
                    <a:pt x="177" y="74"/>
                  </a:lnTo>
                  <a:lnTo>
                    <a:pt x="161" y="80"/>
                  </a:lnTo>
                  <a:lnTo>
                    <a:pt x="143" y="84"/>
                  </a:lnTo>
                  <a:lnTo>
                    <a:pt x="124" y="86"/>
                  </a:lnTo>
                  <a:lnTo>
                    <a:pt x="103" y="88"/>
                  </a:lnTo>
                  <a:lnTo>
                    <a:pt x="82" y="86"/>
                  </a:lnTo>
                  <a:lnTo>
                    <a:pt x="64" y="84"/>
                  </a:lnTo>
                  <a:lnTo>
                    <a:pt x="46" y="80"/>
                  </a:lnTo>
                  <a:lnTo>
                    <a:pt x="30" y="74"/>
                  </a:lnTo>
                  <a:lnTo>
                    <a:pt x="18" y="68"/>
                  </a:lnTo>
                  <a:lnTo>
                    <a:pt x="8" y="61"/>
                  </a:lnTo>
                  <a:lnTo>
                    <a:pt x="3" y="54"/>
                  </a:lnTo>
                  <a:lnTo>
                    <a:pt x="0" y="45"/>
                  </a:lnTo>
                  <a:lnTo>
                    <a:pt x="3" y="35"/>
                  </a:lnTo>
                  <a:lnTo>
                    <a:pt x="8" y="28"/>
                  </a:lnTo>
                  <a:lnTo>
                    <a:pt x="18" y="20"/>
                  </a:lnTo>
                  <a:lnTo>
                    <a:pt x="30" y="13"/>
                  </a:lnTo>
                  <a:lnTo>
                    <a:pt x="46" y="8"/>
                  </a:lnTo>
                  <a:lnTo>
                    <a:pt x="64" y="4"/>
                  </a:lnTo>
                  <a:lnTo>
                    <a:pt x="82" y="2"/>
                  </a:lnTo>
                  <a:lnTo>
                    <a:pt x="10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71" name="Freeform 1692">
              <a:extLst>
                <a:ext uri="{FF2B5EF4-FFF2-40B4-BE49-F238E27FC236}">
                  <a16:creationId xmlns:a16="http://schemas.microsoft.com/office/drawing/2014/main" id="{24970802-271C-4F71-B473-45315EE660BE}"/>
                </a:ext>
              </a:extLst>
            </p:cNvPr>
            <p:cNvSpPr>
              <a:spLocks/>
            </p:cNvSpPr>
            <p:nvPr/>
          </p:nvSpPr>
          <p:spPr bwMode="auto">
            <a:xfrm>
              <a:off x="2641" y="3348"/>
              <a:ext cx="486" cy="142"/>
            </a:xfrm>
            <a:custGeom>
              <a:avLst/>
              <a:gdLst>
                <a:gd name="T0" fmla="*/ 0 w 1943"/>
                <a:gd name="T1" fmla="*/ 0 h 568"/>
                <a:gd name="T2" fmla="*/ 0 w 1943"/>
                <a:gd name="T3" fmla="*/ 0 h 568"/>
                <a:gd name="T4" fmla="*/ 0 w 1943"/>
                <a:gd name="T5" fmla="*/ 0 h 568"/>
                <a:gd name="T6" fmla="*/ 0 w 1943"/>
                <a:gd name="T7" fmla="*/ 0 h 568"/>
                <a:gd name="T8" fmla="*/ 0 w 1943"/>
                <a:gd name="T9" fmla="*/ 0 h 568"/>
                <a:gd name="T10" fmla="*/ 0 w 1943"/>
                <a:gd name="T11" fmla="*/ 0 h 568"/>
                <a:gd name="T12" fmla="*/ 0 w 1943"/>
                <a:gd name="T13" fmla="*/ 0 h 568"/>
                <a:gd name="T14" fmla="*/ 0 w 1943"/>
                <a:gd name="T15" fmla="*/ 0 h 568"/>
                <a:gd name="T16" fmla="*/ 0 w 1943"/>
                <a:gd name="T17" fmla="*/ 0 h 568"/>
                <a:gd name="T18" fmla="*/ 0 w 1943"/>
                <a:gd name="T19" fmla="*/ 0 h 568"/>
                <a:gd name="T20" fmla="*/ 0 w 1943"/>
                <a:gd name="T21" fmla="*/ 0 h 568"/>
                <a:gd name="T22" fmla="*/ 0 w 1943"/>
                <a:gd name="T23" fmla="*/ 0 h 568"/>
                <a:gd name="T24" fmla="*/ 0 w 1943"/>
                <a:gd name="T25" fmla="*/ 0 h 568"/>
                <a:gd name="T26" fmla="*/ 0 w 1943"/>
                <a:gd name="T27" fmla="*/ 0 h 568"/>
                <a:gd name="T28" fmla="*/ 0 w 1943"/>
                <a:gd name="T29" fmla="*/ 0 h 568"/>
                <a:gd name="T30" fmla="*/ 0 w 1943"/>
                <a:gd name="T31" fmla="*/ 0 h 568"/>
                <a:gd name="T32" fmla="*/ 0 w 1943"/>
                <a:gd name="T33" fmla="*/ 0 h 568"/>
                <a:gd name="T34" fmla="*/ 0 w 1943"/>
                <a:gd name="T35" fmla="*/ 0 h 568"/>
                <a:gd name="T36" fmla="*/ 0 w 1943"/>
                <a:gd name="T37" fmla="*/ 0 h 568"/>
                <a:gd name="T38" fmla="*/ 0 w 1943"/>
                <a:gd name="T39" fmla="*/ 0 h 568"/>
                <a:gd name="T40" fmla="*/ 0 w 1943"/>
                <a:gd name="T41" fmla="*/ 0 h 568"/>
                <a:gd name="T42" fmla="*/ 0 w 1943"/>
                <a:gd name="T43" fmla="*/ 0 h 568"/>
                <a:gd name="T44" fmla="*/ 0 w 1943"/>
                <a:gd name="T45" fmla="*/ 0 h 568"/>
                <a:gd name="T46" fmla="*/ 0 w 1943"/>
                <a:gd name="T47" fmla="*/ 0 h 568"/>
                <a:gd name="T48" fmla="*/ 0 w 1943"/>
                <a:gd name="T49" fmla="*/ 0 h 568"/>
                <a:gd name="T50" fmla="*/ 0 w 1943"/>
                <a:gd name="T51" fmla="*/ 0 h 568"/>
                <a:gd name="T52" fmla="*/ 0 w 1943"/>
                <a:gd name="T53" fmla="*/ 0 h 568"/>
                <a:gd name="T54" fmla="*/ 0 w 1943"/>
                <a:gd name="T55" fmla="*/ 0 h 568"/>
                <a:gd name="T56" fmla="*/ 0 w 1943"/>
                <a:gd name="T57" fmla="*/ 0 h 568"/>
                <a:gd name="T58" fmla="*/ 0 w 1943"/>
                <a:gd name="T59" fmla="*/ 0 h 568"/>
                <a:gd name="T60" fmla="*/ 0 w 1943"/>
                <a:gd name="T61" fmla="*/ 0 h 568"/>
                <a:gd name="T62" fmla="*/ 0 w 1943"/>
                <a:gd name="T63" fmla="*/ 0 h 568"/>
                <a:gd name="T64" fmla="*/ 0 w 1943"/>
                <a:gd name="T65" fmla="*/ 0 h 568"/>
                <a:gd name="T66" fmla="*/ 0 w 1943"/>
                <a:gd name="T67" fmla="*/ 0 h 568"/>
                <a:gd name="T68" fmla="*/ 0 w 1943"/>
                <a:gd name="T69" fmla="*/ 0 h 568"/>
                <a:gd name="T70" fmla="*/ 0 w 1943"/>
                <a:gd name="T71" fmla="*/ 0 h 568"/>
                <a:gd name="T72" fmla="*/ 0 w 1943"/>
                <a:gd name="T73" fmla="*/ 0 h 568"/>
                <a:gd name="T74" fmla="*/ 0 w 1943"/>
                <a:gd name="T75" fmla="*/ 0 h 568"/>
                <a:gd name="T76" fmla="*/ 0 w 1943"/>
                <a:gd name="T77" fmla="*/ 0 h 568"/>
                <a:gd name="T78" fmla="*/ 0 w 1943"/>
                <a:gd name="T79" fmla="*/ 0 h 568"/>
                <a:gd name="T80" fmla="*/ 0 w 1943"/>
                <a:gd name="T81" fmla="*/ 0 h 568"/>
                <a:gd name="T82" fmla="*/ 0 w 1943"/>
                <a:gd name="T83" fmla="*/ 0 h 568"/>
                <a:gd name="T84" fmla="*/ 0 w 1943"/>
                <a:gd name="T85" fmla="*/ 0 h 568"/>
                <a:gd name="T86" fmla="*/ 0 w 1943"/>
                <a:gd name="T87" fmla="*/ 0 h 5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43" h="568">
                  <a:moveTo>
                    <a:pt x="22" y="225"/>
                  </a:moveTo>
                  <a:lnTo>
                    <a:pt x="22" y="212"/>
                  </a:lnTo>
                  <a:lnTo>
                    <a:pt x="19" y="197"/>
                  </a:lnTo>
                  <a:lnTo>
                    <a:pt x="13" y="184"/>
                  </a:lnTo>
                  <a:lnTo>
                    <a:pt x="0" y="171"/>
                  </a:lnTo>
                  <a:lnTo>
                    <a:pt x="35" y="158"/>
                  </a:lnTo>
                  <a:lnTo>
                    <a:pt x="70" y="145"/>
                  </a:lnTo>
                  <a:lnTo>
                    <a:pt x="105" y="131"/>
                  </a:lnTo>
                  <a:lnTo>
                    <a:pt x="142" y="117"/>
                  </a:lnTo>
                  <a:lnTo>
                    <a:pt x="178" y="103"/>
                  </a:lnTo>
                  <a:lnTo>
                    <a:pt x="214" y="88"/>
                  </a:lnTo>
                  <a:lnTo>
                    <a:pt x="251" y="75"/>
                  </a:lnTo>
                  <a:lnTo>
                    <a:pt x="287" y="61"/>
                  </a:lnTo>
                  <a:lnTo>
                    <a:pt x="325" y="49"/>
                  </a:lnTo>
                  <a:lnTo>
                    <a:pt x="361" y="38"/>
                  </a:lnTo>
                  <a:lnTo>
                    <a:pt x="399" y="27"/>
                  </a:lnTo>
                  <a:lnTo>
                    <a:pt x="437" y="18"/>
                  </a:lnTo>
                  <a:lnTo>
                    <a:pt x="473" y="10"/>
                  </a:lnTo>
                  <a:lnTo>
                    <a:pt x="511" y="5"/>
                  </a:lnTo>
                  <a:lnTo>
                    <a:pt x="547" y="1"/>
                  </a:lnTo>
                  <a:lnTo>
                    <a:pt x="585" y="0"/>
                  </a:lnTo>
                  <a:lnTo>
                    <a:pt x="632" y="1"/>
                  </a:lnTo>
                  <a:lnTo>
                    <a:pt x="677" y="6"/>
                  </a:lnTo>
                  <a:lnTo>
                    <a:pt x="723" y="12"/>
                  </a:lnTo>
                  <a:lnTo>
                    <a:pt x="767" y="21"/>
                  </a:lnTo>
                  <a:lnTo>
                    <a:pt x="811" y="30"/>
                  </a:lnTo>
                  <a:lnTo>
                    <a:pt x="855" y="41"/>
                  </a:lnTo>
                  <a:lnTo>
                    <a:pt x="899" y="54"/>
                  </a:lnTo>
                  <a:lnTo>
                    <a:pt x="942" y="67"/>
                  </a:lnTo>
                  <a:lnTo>
                    <a:pt x="985" y="82"/>
                  </a:lnTo>
                  <a:lnTo>
                    <a:pt x="1028" y="96"/>
                  </a:lnTo>
                  <a:lnTo>
                    <a:pt x="1070" y="112"/>
                  </a:lnTo>
                  <a:lnTo>
                    <a:pt x="1111" y="126"/>
                  </a:lnTo>
                  <a:lnTo>
                    <a:pt x="1153" y="142"/>
                  </a:lnTo>
                  <a:lnTo>
                    <a:pt x="1194" y="155"/>
                  </a:lnTo>
                  <a:lnTo>
                    <a:pt x="1236" y="169"/>
                  </a:lnTo>
                  <a:lnTo>
                    <a:pt x="1276" y="181"/>
                  </a:lnTo>
                  <a:lnTo>
                    <a:pt x="1288" y="183"/>
                  </a:lnTo>
                  <a:lnTo>
                    <a:pt x="1301" y="184"/>
                  </a:lnTo>
                  <a:lnTo>
                    <a:pt x="1314" y="186"/>
                  </a:lnTo>
                  <a:lnTo>
                    <a:pt x="1327" y="186"/>
                  </a:lnTo>
                  <a:lnTo>
                    <a:pt x="1341" y="186"/>
                  </a:lnTo>
                  <a:lnTo>
                    <a:pt x="1357" y="184"/>
                  </a:lnTo>
                  <a:lnTo>
                    <a:pt x="1371" y="183"/>
                  </a:lnTo>
                  <a:lnTo>
                    <a:pt x="1385" y="183"/>
                  </a:lnTo>
                  <a:lnTo>
                    <a:pt x="1401" y="182"/>
                  </a:lnTo>
                  <a:lnTo>
                    <a:pt x="1415" y="182"/>
                  </a:lnTo>
                  <a:lnTo>
                    <a:pt x="1430" y="182"/>
                  </a:lnTo>
                  <a:lnTo>
                    <a:pt x="1443" y="182"/>
                  </a:lnTo>
                  <a:lnTo>
                    <a:pt x="1456" y="184"/>
                  </a:lnTo>
                  <a:lnTo>
                    <a:pt x="1467" y="186"/>
                  </a:lnTo>
                  <a:lnTo>
                    <a:pt x="1479" y="190"/>
                  </a:lnTo>
                  <a:lnTo>
                    <a:pt x="1489" y="195"/>
                  </a:lnTo>
                  <a:lnTo>
                    <a:pt x="1522" y="216"/>
                  </a:lnTo>
                  <a:lnTo>
                    <a:pt x="1554" y="238"/>
                  </a:lnTo>
                  <a:lnTo>
                    <a:pt x="1586" y="263"/>
                  </a:lnTo>
                  <a:lnTo>
                    <a:pt x="1615" y="290"/>
                  </a:lnTo>
                  <a:lnTo>
                    <a:pt x="1645" y="317"/>
                  </a:lnTo>
                  <a:lnTo>
                    <a:pt x="1675" y="346"/>
                  </a:lnTo>
                  <a:lnTo>
                    <a:pt x="1704" y="374"/>
                  </a:lnTo>
                  <a:lnTo>
                    <a:pt x="1732" y="403"/>
                  </a:lnTo>
                  <a:lnTo>
                    <a:pt x="1760" y="430"/>
                  </a:lnTo>
                  <a:lnTo>
                    <a:pt x="1787" y="456"/>
                  </a:lnTo>
                  <a:lnTo>
                    <a:pt x="1814" y="482"/>
                  </a:lnTo>
                  <a:lnTo>
                    <a:pt x="1840" y="504"/>
                  </a:lnTo>
                  <a:lnTo>
                    <a:pt x="1866" y="525"/>
                  </a:lnTo>
                  <a:lnTo>
                    <a:pt x="1892" y="543"/>
                  </a:lnTo>
                  <a:lnTo>
                    <a:pt x="1918" y="558"/>
                  </a:lnTo>
                  <a:lnTo>
                    <a:pt x="1943" y="568"/>
                  </a:lnTo>
                  <a:lnTo>
                    <a:pt x="1931" y="565"/>
                  </a:lnTo>
                  <a:lnTo>
                    <a:pt x="1920" y="563"/>
                  </a:lnTo>
                  <a:lnTo>
                    <a:pt x="1908" y="562"/>
                  </a:lnTo>
                  <a:lnTo>
                    <a:pt x="1896" y="560"/>
                  </a:lnTo>
                  <a:lnTo>
                    <a:pt x="1885" y="556"/>
                  </a:lnTo>
                  <a:lnTo>
                    <a:pt x="1872" y="551"/>
                  </a:lnTo>
                  <a:lnTo>
                    <a:pt x="1857" y="545"/>
                  </a:lnTo>
                  <a:lnTo>
                    <a:pt x="1843" y="533"/>
                  </a:lnTo>
                  <a:lnTo>
                    <a:pt x="1820" y="512"/>
                  </a:lnTo>
                  <a:lnTo>
                    <a:pt x="1796" y="489"/>
                  </a:lnTo>
                  <a:lnTo>
                    <a:pt x="1771" y="465"/>
                  </a:lnTo>
                  <a:lnTo>
                    <a:pt x="1747" y="441"/>
                  </a:lnTo>
                  <a:lnTo>
                    <a:pt x="1722" y="416"/>
                  </a:lnTo>
                  <a:lnTo>
                    <a:pt x="1697" y="391"/>
                  </a:lnTo>
                  <a:lnTo>
                    <a:pt x="1671" y="367"/>
                  </a:lnTo>
                  <a:lnTo>
                    <a:pt x="1647" y="343"/>
                  </a:lnTo>
                  <a:lnTo>
                    <a:pt x="1622" y="321"/>
                  </a:lnTo>
                  <a:lnTo>
                    <a:pt x="1597" y="299"/>
                  </a:lnTo>
                  <a:lnTo>
                    <a:pt x="1574" y="279"/>
                  </a:lnTo>
                  <a:lnTo>
                    <a:pt x="1550" y="263"/>
                  </a:lnTo>
                  <a:lnTo>
                    <a:pt x="1528" y="247"/>
                  </a:lnTo>
                  <a:lnTo>
                    <a:pt x="1506" y="235"/>
                  </a:lnTo>
                  <a:lnTo>
                    <a:pt x="1486" y="225"/>
                  </a:lnTo>
                  <a:lnTo>
                    <a:pt x="1466" y="220"/>
                  </a:lnTo>
                  <a:lnTo>
                    <a:pt x="1444" y="217"/>
                  </a:lnTo>
                  <a:lnTo>
                    <a:pt x="1422" y="217"/>
                  </a:lnTo>
                  <a:lnTo>
                    <a:pt x="1398" y="218"/>
                  </a:lnTo>
                  <a:lnTo>
                    <a:pt x="1375" y="221"/>
                  </a:lnTo>
                  <a:lnTo>
                    <a:pt x="1353" y="223"/>
                  </a:lnTo>
                  <a:lnTo>
                    <a:pt x="1330" y="225"/>
                  </a:lnTo>
                  <a:lnTo>
                    <a:pt x="1307" y="223"/>
                  </a:lnTo>
                  <a:lnTo>
                    <a:pt x="1287" y="220"/>
                  </a:lnTo>
                  <a:lnTo>
                    <a:pt x="1252" y="208"/>
                  </a:lnTo>
                  <a:lnTo>
                    <a:pt x="1214" y="195"/>
                  </a:lnTo>
                  <a:lnTo>
                    <a:pt x="1176" y="181"/>
                  </a:lnTo>
                  <a:lnTo>
                    <a:pt x="1136" y="165"/>
                  </a:lnTo>
                  <a:lnTo>
                    <a:pt x="1096" y="149"/>
                  </a:lnTo>
                  <a:lnTo>
                    <a:pt x="1053" y="134"/>
                  </a:lnTo>
                  <a:lnTo>
                    <a:pt x="1010" y="118"/>
                  </a:lnTo>
                  <a:lnTo>
                    <a:pt x="966" y="104"/>
                  </a:lnTo>
                  <a:lnTo>
                    <a:pt x="920" y="90"/>
                  </a:lnTo>
                  <a:lnTo>
                    <a:pt x="875" y="75"/>
                  </a:lnTo>
                  <a:lnTo>
                    <a:pt x="828" y="64"/>
                  </a:lnTo>
                  <a:lnTo>
                    <a:pt x="780" y="54"/>
                  </a:lnTo>
                  <a:lnTo>
                    <a:pt x="732" y="47"/>
                  </a:lnTo>
                  <a:lnTo>
                    <a:pt x="684" y="41"/>
                  </a:lnTo>
                  <a:lnTo>
                    <a:pt x="634" y="39"/>
                  </a:lnTo>
                  <a:lnTo>
                    <a:pt x="585" y="39"/>
                  </a:lnTo>
                  <a:lnTo>
                    <a:pt x="548" y="41"/>
                  </a:lnTo>
                  <a:lnTo>
                    <a:pt x="512" y="45"/>
                  </a:lnTo>
                  <a:lnTo>
                    <a:pt x="477" y="52"/>
                  </a:lnTo>
                  <a:lnTo>
                    <a:pt x="441" y="60"/>
                  </a:lnTo>
                  <a:lnTo>
                    <a:pt x="405" y="69"/>
                  </a:lnTo>
                  <a:lnTo>
                    <a:pt x="370" y="79"/>
                  </a:lnTo>
                  <a:lnTo>
                    <a:pt x="334" y="90"/>
                  </a:lnTo>
                  <a:lnTo>
                    <a:pt x="300" y="103"/>
                  </a:lnTo>
                  <a:lnTo>
                    <a:pt x="265" y="116"/>
                  </a:lnTo>
                  <a:lnTo>
                    <a:pt x="230" y="130"/>
                  </a:lnTo>
                  <a:lnTo>
                    <a:pt x="195" y="145"/>
                  </a:lnTo>
                  <a:lnTo>
                    <a:pt x="160" y="160"/>
                  </a:lnTo>
                  <a:lnTo>
                    <a:pt x="126" y="177"/>
                  </a:lnTo>
                  <a:lnTo>
                    <a:pt x="91" y="192"/>
                  </a:lnTo>
                  <a:lnTo>
                    <a:pt x="57" y="208"/>
                  </a:lnTo>
                  <a:lnTo>
                    <a:pt x="22" y="225"/>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2" name="Freeform 1693">
              <a:extLst>
                <a:ext uri="{FF2B5EF4-FFF2-40B4-BE49-F238E27FC236}">
                  <a16:creationId xmlns:a16="http://schemas.microsoft.com/office/drawing/2014/main" id="{6AFF809E-1C1A-4B5F-B24B-EC69CFE34297}"/>
                </a:ext>
              </a:extLst>
            </p:cNvPr>
            <p:cNvSpPr>
              <a:spLocks/>
            </p:cNvSpPr>
            <p:nvPr/>
          </p:nvSpPr>
          <p:spPr bwMode="auto">
            <a:xfrm>
              <a:off x="2623" y="3311"/>
              <a:ext cx="315" cy="51"/>
            </a:xfrm>
            <a:custGeom>
              <a:avLst/>
              <a:gdLst>
                <a:gd name="T0" fmla="*/ 0 w 1260"/>
                <a:gd name="T1" fmla="*/ 0 h 204"/>
                <a:gd name="T2" fmla="*/ 0 w 1260"/>
                <a:gd name="T3" fmla="*/ 0 h 204"/>
                <a:gd name="T4" fmla="*/ 0 w 1260"/>
                <a:gd name="T5" fmla="*/ 0 h 204"/>
                <a:gd name="T6" fmla="*/ 0 w 1260"/>
                <a:gd name="T7" fmla="*/ 0 h 204"/>
                <a:gd name="T8" fmla="*/ 0 w 1260"/>
                <a:gd name="T9" fmla="*/ 0 h 204"/>
                <a:gd name="T10" fmla="*/ 0 w 1260"/>
                <a:gd name="T11" fmla="*/ 0 h 204"/>
                <a:gd name="T12" fmla="*/ 0 w 1260"/>
                <a:gd name="T13" fmla="*/ 0 h 204"/>
                <a:gd name="T14" fmla="*/ 0 w 1260"/>
                <a:gd name="T15" fmla="*/ 0 h 204"/>
                <a:gd name="T16" fmla="*/ 0 w 1260"/>
                <a:gd name="T17" fmla="*/ 0 h 204"/>
                <a:gd name="T18" fmla="*/ 0 w 1260"/>
                <a:gd name="T19" fmla="*/ 0 h 204"/>
                <a:gd name="T20" fmla="*/ 0 w 1260"/>
                <a:gd name="T21" fmla="*/ 0 h 204"/>
                <a:gd name="T22" fmla="*/ 0 w 1260"/>
                <a:gd name="T23" fmla="*/ 0 h 204"/>
                <a:gd name="T24" fmla="*/ 0 w 1260"/>
                <a:gd name="T25" fmla="*/ 0 h 204"/>
                <a:gd name="T26" fmla="*/ 0 w 1260"/>
                <a:gd name="T27" fmla="*/ 0 h 204"/>
                <a:gd name="T28" fmla="*/ 0 w 1260"/>
                <a:gd name="T29" fmla="*/ 0 h 204"/>
                <a:gd name="T30" fmla="*/ 0 w 1260"/>
                <a:gd name="T31" fmla="*/ 0 h 204"/>
                <a:gd name="T32" fmla="*/ 0 w 1260"/>
                <a:gd name="T33" fmla="*/ 0 h 204"/>
                <a:gd name="T34" fmla="*/ 0 w 1260"/>
                <a:gd name="T35" fmla="*/ 0 h 204"/>
                <a:gd name="T36" fmla="*/ 0 w 1260"/>
                <a:gd name="T37" fmla="*/ 0 h 204"/>
                <a:gd name="T38" fmla="*/ 0 w 1260"/>
                <a:gd name="T39" fmla="*/ 0 h 204"/>
                <a:gd name="T40" fmla="*/ 0 w 1260"/>
                <a:gd name="T41" fmla="*/ 0 h 204"/>
                <a:gd name="T42" fmla="*/ 0 w 1260"/>
                <a:gd name="T43" fmla="*/ 0 h 204"/>
                <a:gd name="T44" fmla="*/ 0 w 1260"/>
                <a:gd name="T45" fmla="*/ 0 h 204"/>
                <a:gd name="T46" fmla="*/ 0 w 1260"/>
                <a:gd name="T47" fmla="*/ 0 h 204"/>
                <a:gd name="T48" fmla="*/ 0 w 1260"/>
                <a:gd name="T49" fmla="*/ 0 h 204"/>
                <a:gd name="T50" fmla="*/ 0 w 1260"/>
                <a:gd name="T51" fmla="*/ 0 h 204"/>
                <a:gd name="T52" fmla="*/ 0 w 1260"/>
                <a:gd name="T53" fmla="*/ 0 h 204"/>
                <a:gd name="T54" fmla="*/ 0 w 1260"/>
                <a:gd name="T55" fmla="*/ 0 h 204"/>
                <a:gd name="T56" fmla="*/ 0 w 1260"/>
                <a:gd name="T57" fmla="*/ 0 h 204"/>
                <a:gd name="T58" fmla="*/ 0 w 1260"/>
                <a:gd name="T59" fmla="*/ 0 h 204"/>
                <a:gd name="T60" fmla="*/ 0 w 1260"/>
                <a:gd name="T61" fmla="*/ 0 h 204"/>
                <a:gd name="T62" fmla="*/ 0 w 1260"/>
                <a:gd name="T63" fmla="*/ 0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60" h="204">
                  <a:moveTo>
                    <a:pt x="0" y="204"/>
                  </a:moveTo>
                  <a:lnTo>
                    <a:pt x="38" y="188"/>
                  </a:lnTo>
                  <a:lnTo>
                    <a:pt x="77" y="173"/>
                  </a:lnTo>
                  <a:lnTo>
                    <a:pt x="117" y="156"/>
                  </a:lnTo>
                  <a:lnTo>
                    <a:pt x="159" y="139"/>
                  </a:lnTo>
                  <a:lnTo>
                    <a:pt x="202" y="123"/>
                  </a:lnTo>
                  <a:lnTo>
                    <a:pt x="245" y="106"/>
                  </a:lnTo>
                  <a:lnTo>
                    <a:pt x="288" y="89"/>
                  </a:lnTo>
                  <a:lnTo>
                    <a:pt x="332" y="74"/>
                  </a:lnTo>
                  <a:lnTo>
                    <a:pt x="376" y="59"/>
                  </a:lnTo>
                  <a:lnTo>
                    <a:pt x="420" y="46"/>
                  </a:lnTo>
                  <a:lnTo>
                    <a:pt x="464" y="33"/>
                  </a:lnTo>
                  <a:lnTo>
                    <a:pt x="509" y="23"/>
                  </a:lnTo>
                  <a:lnTo>
                    <a:pt x="552" y="14"/>
                  </a:lnTo>
                  <a:lnTo>
                    <a:pt x="593" y="7"/>
                  </a:lnTo>
                  <a:lnTo>
                    <a:pt x="635" y="2"/>
                  </a:lnTo>
                  <a:lnTo>
                    <a:pt x="675" y="0"/>
                  </a:lnTo>
                  <a:lnTo>
                    <a:pt x="717" y="0"/>
                  </a:lnTo>
                  <a:lnTo>
                    <a:pt x="758" y="1"/>
                  </a:lnTo>
                  <a:lnTo>
                    <a:pt x="798" y="5"/>
                  </a:lnTo>
                  <a:lnTo>
                    <a:pt x="837" y="10"/>
                  </a:lnTo>
                  <a:lnTo>
                    <a:pt x="876" y="17"/>
                  </a:lnTo>
                  <a:lnTo>
                    <a:pt x="914" y="24"/>
                  </a:lnTo>
                  <a:lnTo>
                    <a:pt x="952" y="35"/>
                  </a:lnTo>
                  <a:lnTo>
                    <a:pt x="988" y="45"/>
                  </a:lnTo>
                  <a:lnTo>
                    <a:pt x="1025" y="57"/>
                  </a:lnTo>
                  <a:lnTo>
                    <a:pt x="1060" y="71"/>
                  </a:lnTo>
                  <a:lnTo>
                    <a:pt x="1095" y="84"/>
                  </a:lnTo>
                  <a:lnTo>
                    <a:pt x="1129" y="100"/>
                  </a:lnTo>
                  <a:lnTo>
                    <a:pt x="1162" y="115"/>
                  </a:lnTo>
                  <a:lnTo>
                    <a:pt x="1195" y="132"/>
                  </a:lnTo>
                  <a:lnTo>
                    <a:pt x="1227" y="149"/>
                  </a:lnTo>
                  <a:lnTo>
                    <a:pt x="1260" y="166"/>
                  </a:lnTo>
                  <a:lnTo>
                    <a:pt x="1223" y="152"/>
                  </a:lnTo>
                  <a:lnTo>
                    <a:pt x="1188" y="139"/>
                  </a:lnTo>
                  <a:lnTo>
                    <a:pt x="1155" y="126"/>
                  </a:lnTo>
                  <a:lnTo>
                    <a:pt x="1121" y="114"/>
                  </a:lnTo>
                  <a:lnTo>
                    <a:pt x="1087" y="102"/>
                  </a:lnTo>
                  <a:lnTo>
                    <a:pt x="1053" y="91"/>
                  </a:lnTo>
                  <a:lnTo>
                    <a:pt x="1019" y="80"/>
                  </a:lnTo>
                  <a:lnTo>
                    <a:pt x="986" y="71"/>
                  </a:lnTo>
                  <a:lnTo>
                    <a:pt x="951" y="63"/>
                  </a:lnTo>
                  <a:lnTo>
                    <a:pt x="917" y="57"/>
                  </a:lnTo>
                  <a:lnTo>
                    <a:pt x="880" y="50"/>
                  </a:lnTo>
                  <a:lnTo>
                    <a:pt x="844" y="45"/>
                  </a:lnTo>
                  <a:lnTo>
                    <a:pt x="808" y="41"/>
                  </a:lnTo>
                  <a:lnTo>
                    <a:pt x="769" y="39"/>
                  </a:lnTo>
                  <a:lnTo>
                    <a:pt x="730" y="39"/>
                  </a:lnTo>
                  <a:lnTo>
                    <a:pt x="688" y="39"/>
                  </a:lnTo>
                  <a:lnTo>
                    <a:pt x="649" y="41"/>
                  </a:lnTo>
                  <a:lnTo>
                    <a:pt x="610" y="45"/>
                  </a:lnTo>
                  <a:lnTo>
                    <a:pt x="572" y="52"/>
                  </a:lnTo>
                  <a:lnTo>
                    <a:pt x="533" y="58"/>
                  </a:lnTo>
                  <a:lnTo>
                    <a:pt x="494" y="67"/>
                  </a:lnTo>
                  <a:lnTo>
                    <a:pt x="455" y="78"/>
                  </a:lnTo>
                  <a:lnTo>
                    <a:pt x="415" y="89"/>
                  </a:lnTo>
                  <a:lnTo>
                    <a:pt x="373" y="101"/>
                  </a:lnTo>
                  <a:lnTo>
                    <a:pt x="332" y="114"/>
                  </a:lnTo>
                  <a:lnTo>
                    <a:pt x="289" y="127"/>
                  </a:lnTo>
                  <a:lnTo>
                    <a:pt x="245" y="140"/>
                  </a:lnTo>
                  <a:lnTo>
                    <a:pt x="199" y="153"/>
                  </a:lnTo>
                  <a:lnTo>
                    <a:pt x="152" y="167"/>
                  </a:lnTo>
                  <a:lnTo>
                    <a:pt x="104" y="180"/>
                  </a:lnTo>
                  <a:lnTo>
                    <a:pt x="54" y="192"/>
                  </a:lnTo>
                  <a:lnTo>
                    <a:pt x="0" y="20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3" name="Freeform 1694">
              <a:extLst>
                <a:ext uri="{FF2B5EF4-FFF2-40B4-BE49-F238E27FC236}">
                  <a16:creationId xmlns:a16="http://schemas.microsoft.com/office/drawing/2014/main" id="{1BD367CE-C8F6-450A-B86D-3E82CF0CAC91}"/>
                </a:ext>
              </a:extLst>
            </p:cNvPr>
            <p:cNvSpPr>
              <a:spLocks/>
            </p:cNvSpPr>
            <p:nvPr/>
          </p:nvSpPr>
          <p:spPr bwMode="auto">
            <a:xfrm>
              <a:off x="2997" y="3358"/>
              <a:ext cx="78" cy="36"/>
            </a:xfrm>
            <a:custGeom>
              <a:avLst/>
              <a:gdLst>
                <a:gd name="T0" fmla="*/ 0 w 310"/>
                <a:gd name="T1" fmla="*/ 0 h 143"/>
                <a:gd name="T2" fmla="*/ 0 w 310"/>
                <a:gd name="T3" fmla="*/ 0 h 143"/>
                <a:gd name="T4" fmla="*/ 0 w 310"/>
                <a:gd name="T5" fmla="*/ 0 h 143"/>
                <a:gd name="T6" fmla="*/ 0 w 310"/>
                <a:gd name="T7" fmla="*/ 0 h 143"/>
                <a:gd name="T8" fmla="*/ 0 w 310"/>
                <a:gd name="T9" fmla="*/ 0 h 143"/>
                <a:gd name="T10" fmla="*/ 0 w 310"/>
                <a:gd name="T11" fmla="*/ 0 h 143"/>
                <a:gd name="T12" fmla="*/ 0 w 310"/>
                <a:gd name="T13" fmla="*/ 0 h 143"/>
                <a:gd name="T14" fmla="*/ 0 w 310"/>
                <a:gd name="T15" fmla="*/ 0 h 143"/>
                <a:gd name="T16" fmla="*/ 0 w 310"/>
                <a:gd name="T17" fmla="*/ 0 h 143"/>
                <a:gd name="T18" fmla="*/ 0 w 310"/>
                <a:gd name="T19" fmla="*/ 0 h 143"/>
                <a:gd name="T20" fmla="*/ 0 w 310"/>
                <a:gd name="T21" fmla="*/ 0 h 143"/>
                <a:gd name="T22" fmla="*/ 0 w 310"/>
                <a:gd name="T23" fmla="*/ 0 h 143"/>
                <a:gd name="T24" fmla="*/ 0 w 310"/>
                <a:gd name="T25" fmla="*/ 0 h 143"/>
                <a:gd name="T26" fmla="*/ 0 w 310"/>
                <a:gd name="T27" fmla="*/ 0 h 143"/>
                <a:gd name="T28" fmla="*/ 0 w 310"/>
                <a:gd name="T29" fmla="*/ 0 h 143"/>
                <a:gd name="T30" fmla="*/ 0 w 310"/>
                <a:gd name="T31" fmla="*/ 0 h 143"/>
                <a:gd name="T32" fmla="*/ 0 w 310"/>
                <a:gd name="T33" fmla="*/ 0 h 143"/>
                <a:gd name="T34" fmla="*/ 0 w 310"/>
                <a:gd name="T35" fmla="*/ 0 h 143"/>
                <a:gd name="T36" fmla="*/ 0 w 310"/>
                <a:gd name="T37" fmla="*/ 0 h 143"/>
                <a:gd name="T38" fmla="*/ 0 w 310"/>
                <a:gd name="T39" fmla="*/ 0 h 143"/>
                <a:gd name="T40" fmla="*/ 0 w 310"/>
                <a:gd name="T41" fmla="*/ 0 h 143"/>
                <a:gd name="T42" fmla="*/ 0 w 310"/>
                <a:gd name="T43" fmla="*/ 0 h 143"/>
                <a:gd name="T44" fmla="*/ 0 w 310"/>
                <a:gd name="T45" fmla="*/ 0 h 143"/>
                <a:gd name="T46" fmla="*/ 0 w 310"/>
                <a:gd name="T47" fmla="*/ 0 h 143"/>
                <a:gd name="T48" fmla="*/ 0 w 310"/>
                <a:gd name="T49" fmla="*/ 0 h 143"/>
                <a:gd name="T50" fmla="*/ 0 w 310"/>
                <a:gd name="T51" fmla="*/ 0 h 143"/>
                <a:gd name="T52" fmla="*/ 0 w 310"/>
                <a:gd name="T53" fmla="*/ 0 h 143"/>
                <a:gd name="T54" fmla="*/ 0 w 310"/>
                <a:gd name="T55" fmla="*/ 0 h 143"/>
                <a:gd name="T56" fmla="*/ 0 w 310"/>
                <a:gd name="T57" fmla="*/ 0 h 143"/>
                <a:gd name="T58" fmla="*/ 0 w 310"/>
                <a:gd name="T59" fmla="*/ 0 h 143"/>
                <a:gd name="T60" fmla="*/ 0 w 310"/>
                <a:gd name="T61" fmla="*/ 0 h 143"/>
                <a:gd name="T62" fmla="*/ 0 w 310"/>
                <a:gd name="T63" fmla="*/ 0 h 143"/>
                <a:gd name="T64" fmla="*/ 0 w 310"/>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0" h="143">
                  <a:moveTo>
                    <a:pt x="0" y="12"/>
                  </a:moveTo>
                  <a:lnTo>
                    <a:pt x="18" y="4"/>
                  </a:lnTo>
                  <a:lnTo>
                    <a:pt x="39" y="0"/>
                  </a:lnTo>
                  <a:lnTo>
                    <a:pt x="61" y="0"/>
                  </a:lnTo>
                  <a:lnTo>
                    <a:pt x="83" y="3"/>
                  </a:lnTo>
                  <a:lnTo>
                    <a:pt x="108" y="8"/>
                  </a:lnTo>
                  <a:lnTo>
                    <a:pt x="132" y="16"/>
                  </a:lnTo>
                  <a:lnTo>
                    <a:pt x="157" y="25"/>
                  </a:lnTo>
                  <a:lnTo>
                    <a:pt x="180" y="35"/>
                  </a:lnTo>
                  <a:lnTo>
                    <a:pt x="204" y="48"/>
                  </a:lnTo>
                  <a:lnTo>
                    <a:pt x="226" y="61"/>
                  </a:lnTo>
                  <a:lnTo>
                    <a:pt x="247" y="76"/>
                  </a:lnTo>
                  <a:lnTo>
                    <a:pt x="265" y="90"/>
                  </a:lnTo>
                  <a:lnTo>
                    <a:pt x="282" y="104"/>
                  </a:lnTo>
                  <a:lnTo>
                    <a:pt x="295" y="117"/>
                  </a:lnTo>
                  <a:lnTo>
                    <a:pt x="304" y="131"/>
                  </a:lnTo>
                  <a:lnTo>
                    <a:pt x="310" y="143"/>
                  </a:lnTo>
                  <a:lnTo>
                    <a:pt x="291" y="133"/>
                  </a:lnTo>
                  <a:lnTo>
                    <a:pt x="271" y="121"/>
                  </a:lnTo>
                  <a:lnTo>
                    <a:pt x="252" y="111"/>
                  </a:lnTo>
                  <a:lnTo>
                    <a:pt x="232" y="102"/>
                  </a:lnTo>
                  <a:lnTo>
                    <a:pt x="213" y="91"/>
                  </a:lnTo>
                  <a:lnTo>
                    <a:pt x="195" y="82"/>
                  </a:lnTo>
                  <a:lnTo>
                    <a:pt x="175" y="73"/>
                  </a:lnTo>
                  <a:lnTo>
                    <a:pt x="156" y="65"/>
                  </a:lnTo>
                  <a:lnTo>
                    <a:pt x="137" y="57"/>
                  </a:lnTo>
                  <a:lnTo>
                    <a:pt x="118" y="50"/>
                  </a:lnTo>
                  <a:lnTo>
                    <a:pt x="98" y="42"/>
                  </a:lnTo>
                  <a:lnTo>
                    <a:pt x="79" y="35"/>
                  </a:lnTo>
                  <a:lnTo>
                    <a:pt x="60" y="29"/>
                  </a:lnTo>
                  <a:lnTo>
                    <a:pt x="40" y="22"/>
                  </a:lnTo>
                  <a:lnTo>
                    <a:pt x="19" y="17"/>
                  </a:lnTo>
                  <a:lnTo>
                    <a:pt x="0" y="1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4" name="Freeform 1695">
              <a:extLst>
                <a:ext uri="{FF2B5EF4-FFF2-40B4-BE49-F238E27FC236}">
                  <a16:creationId xmlns:a16="http://schemas.microsoft.com/office/drawing/2014/main" id="{15489B4E-5BBE-4A29-8597-62E5018E6A83}"/>
                </a:ext>
              </a:extLst>
            </p:cNvPr>
            <p:cNvSpPr>
              <a:spLocks/>
            </p:cNvSpPr>
            <p:nvPr/>
          </p:nvSpPr>
          <p:spPr bwMode="auto">
            <a:xfrm>
              <a:off x="1868" y="3370"/>
              <a:ext cx="754" cy="77"/>
            </a:xfrm>
            <a:custGeom>
              <a:avLst/>
              <a:gdLst>
                <a:gd name="T0" fmla="*/ 0 w 3019"/>
                <a:gd name="T1" fmla="*/ 0 h 308"/>
                <a:gd name="T2" fmla="*/ 0 w 3019"/>
                <a:gd name="T3" fmla="*/ 0 h 308"/>
                <a:gd name="T4" fmla="*/ 0 w 3019"/>
                <a:gd name="T5" fmla="*/ 0 h 308"/>
                <a:gd name="T6" fmla="*/ 0 w 3019"/>
                <a:gd name="T7" fmla="*/ 0 h 308"/>
                <a:gd name="T8" fmla="*/ 0 w 3019"/>
                <a:gd name="T9" fmla="*/ 0 h 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9" h="308">
                  <a:moveTo>
                    <a:pt x="0" y="285"/>
                  </a:moveTo>
                  <a:lnTo>
                    <a:pt x="2984" y="0"/>
                  </a:lnTo>
                  <a:lnTo>
                    <a:pt x="3019" y="24"/>
                  </a:lnTo>
                  <a:lnTo>
                    <a:pt x="71" y="308"/>
                  </a:lnTo>
                  <a:lnTo>
                    <a:pt x="0" y="28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5" name="Freeform 1696">
              <a:extLst>
                <a:ext uri="{FF2B5EF4-FFF2-40B4-BE49-F238E27FC236}">
                  <a16:creationId xmlns:a16="http://schemas.microsoft.com/office/drawing/2014/main" id="{AC913540-43D4-4CE6-9582-7FAB4D2027A5}"/>
                </a:ext>
              </a:extLst>
            </p:cNvPr>
            <p:cNvSpPr>
              <a:spLocks/>
            </p:cNvSpPr>
            <p:nvPr/>
          </p:nvSpPr>
          <p:spPr bwMode="auto">
            <a:xfrm>
              <a:off x="2603" y="3419"/>
              <a:ext cx="516" cy="156"/>
            </a:xfrm>
            <a:custGeom>
              <a:avLst/>
              <a:gdLst>
                <a:gd name="T0" fmla="*/ 0 w 2065"/>
                <a:gd name="T1" fmla="*/ 0 h 624"/>
                <a:gd name="T2" fmla="*/ 0 w 2065"/>
                <a:gd name="T3" fmla="*/ 0 h 624"/>
                <a:gd name="T4" fmla="*/ 0 w 2065"/>
                <a:gd name="T5" fmla="*/ 0 h 624"/>
                <a:gd name="T6" fmla="*/ 0 w 2065"/>
                <a:gd name="T7" fmla="*/ 0 h 624"/>
                <a:gd name="T8" fmla="*/ 0 w 2065"/>
                <a:gd name="T9" fmla="*/ 0 h 624"/>
                <a:gd name="T10" fmla="*/ 0 w 2065"/>
                <a:gd name="T11" fmla="*/ 0 h 624"/>
                <a:gd name="T12" fmla="*/ 0 w 2065"/>
                <a:gd name="T13" fmla="*/ 0 h 624"/>
                <a:gd name="T14" fmla="*/ 0 w 2065"/>
                <a:gd name="T15" fmla="*/ 0 h 624"/>
                <a:gd name="T16" fmla="*/ 0 w 2065"/>
                <a:gd name="T17" fmla="*/ 0 h 624"/>
                <a:gd name="T18" fmla="*/ 0 w 2065"/>
                <a:gd name="T19" fmla="*/ 0 h 624"/>
                <a:gd name="T20" fmla="*/ 0 w 2065"/>
                <a:gd name="T21" fmla="*/ 0 h 624"/>
                <a:gd name="T22" fmla="*/ 0 w 2065"/>
                <a:gd name="T23" fmla="*/ 0 h 624"/>
                <a:gd name="T24" fmla="*/ 0 w 2065"/>
                <a:gd name="T25" fmla="*/ 0 h 624"/>
                <a:gd name="T26" fmla="*/ 0 w 2065"/>
                <a:gd name="T27" fmla="*/ 0 h 624"/>
                <a:gd name="T28" fmla="*/ 0 w 2065"/>
                <a:gd name="T29" fmla="*/ 0 h 624"/>
                <a:gd name="T30" fmla="*/ 0 w 2065"/>
                <a:gd name="T31" fmla="*/ 0 h 624"/>
                <a:gd name="T32" fmla="*/ 0 w 2065"/>
                <a:gd name="T33" fmla="*/ 0 h 624"/>
                <a:gd name="T34" fmla="*/ 0 w 2065"/>
                <a:gd name="T35" fmla="*/ 0 h 624"/>
                <a:gd name="T36" fmla="*/ 0 w 2065"/>
                <a:gd name="T37" fmla="*/ 0 h 624"/>
                <a:gd name="T38" fmla="*/ 0 w 2065"/>
                <a:gd name="T39" fmla="*/ 0 h 624"/>
                <a:gd name="T40" fmla="*/ 0 w 2065"/>
                <a:gd name="T41" fmla="*/ 0 h 624"/>
                <a:gd name="T42" fmla="*/ 0 w 2065"/>
                <a:gd name="T43" fmla="*/ 0 h 624"/>
                <a:gd name="T44" fmla="*/ 0 w 2065"/>
                <a:gd name="T45" fmla="*/ 0 h 624"/>
                <a:gd name="T46" fmla="*/ 0 w 2065"/>
                <a:gd name="T47" fmla="*/ 0 h 624"/>
                <a:gd name="T48" fmla="*/ 0 w 2065"/>
                <a:gd name="T49" fmla="*/ 0 h 624"/>
                <a:gd name="T50" fmla="*/ 0 w 2065"/>
                <a:gd name="T51" fmla="*/ 0 h 624"/>
                <a:gd name="T52" fmla="*/ 0 w 2065"/>
                <a:gd name="T53" fmla="*/ 0 h 624"/>
                <a:gd name="T54" fmla="*/ 0 w 2065"/>
                <a:gd name="T55" fmla="*/ 0 h 624"/>
                <a:gd name="T56" fmla="*/ 0 w 2065"/>
                <a:gd name="T57" fmla="*/ 0 h 624"/>
                <a:gd name="T58" fmla="*/ 0 w 2065"/>
                <a:gd name="T59" fmla="*/ 0 h 624"/>
                <a:gd name="T60" fmla="*/ 0 w 2065"/>
                <a:gd name="T61" fmla="*/ 0 h 624"/>
                <a:gd name="T62" fmla="*/ 0 w 2065"/>
                <a:gd name="T63" fmla="*/ 0 h 624"/>
                <a:gd name="T64" fmla="*/ 0 w 2065"/>
                <a:gd name="T65" fmla="*/ 0 h 624"/>
                <a:gd name="T66" fmla="*/ 0 w 2065"/>
                <a:gd name="T67" fmla="*/ 0 h 624"/>
                <a:gd name="T68" fmla="*/ 0 w 2065"/>
                <a:gd name="T69" fmla="*/ 0 h 624"/>
                <a:gd name="T70" fmla="*/ 0 w 2065"/>
                <a:gd name="T71" fmla="*/ 0 h 624"/>
                <a:gd name="T72" fmla="*/ 0 w 2065"/>
                <a:gd name="T73" fmla="*/ 0 h 624"/>
                <a:gd name="T74" fmla="*/ 0 w 2065"/>
                <a:gd name="T75" fmla="*/ 0 h 624"/>
                <a:gd name="T76" fmla="*/ 0 w 2065"/>
                <a:gd name="T77" fmla="*/ 0 h 624"/>
                <a:gd name="T78" fmla="*/ 0 w 2065"/>
                <a:gd name="T79" fmla="*/ 0 h 624"/>
                <a:gd name="T80" fmla="*/ 0 w 2065"/>
                <a:gd name="T81" fmla="*/ 0 h 624"/>
                <a:gd name="T82" fmla="*/ 0 w 2065"/>
                <a:gd name="T83" fmla="*/ 0 h 624"/>
                <a:gd name="T84" fmla="*/ 0 w 2065"/>
                <a:gd name="T85" fmla="*/ 0 h 624"/>
                <a:gd name="T86" fmla="*/ 0 w 2065"/>
                <a:gd name="T87" fmla="*/ 0 h 624"/>
                <a:gd name="T88" fmla="*/ 0 w 2065"/>
                <a:gd name="T89" fmla="*/ 0 h 624"/>
                <a:gd name="T90" fmla="*/ 0 w 2065"/>
                <a:gd name="T91" fmla="*/ 0 h 624"/>
                <a:gd name="T92" fmla="*/ 0 w 2065"/>
                <a:gd name="T93" fmla="*/ 0 h 624"/>
                <a:gd name="T94" fmla="*/ 0 w 2065"/>
                <a:gd name="T95" fmla="*/ 0 h 6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65" h="624">
                  <a:moveTo>
                    <a:pt x="176" y="0"/>
                  </a:moveTo>
                  <a:lnTo>
                    <a:pt x="206" y="21"/>
                  </a:lnTo>
                  <a:lnTo>
                    <a:pt x="237" y="42"/>
                  </a:lnTo>
                  <a:lnTo>
                    <a:pt x="269" y="64"/>
                  </a:lnTo>
                  <a:lnTo>
                    <a:pt x="301" y="86"/>
                  </a:lnTo>
                  <a:lnTo>
                    <a:pt x="335" y="107"/>
                  </a:lnTo>
                  <a:lnTo>
                    <a:pt x="369" y="128"/>
                  </a:lnTo>
                  <a:lnTo>
                    <a:pt x="402" y="149"/>
                  </a:lnTo>
                  <a:lnTo>
                    <a:pt x="439" y="168"/>
                  </a:lnTo>
                  <a:lnTo>
                    <a:pt x="474" y="186"/>
                  </a:lnTo>
                  <a:lnTo>
                    <a:pt x="510" y="202"/>
                  </a:lnTo>
                  <a:lnTo>
                    <a:pt x="547" y="217"/>
                  </a:lnTo>
                  <a:lnTo>
                    <a:pt x="584" y="230"/>
                  </a:lnTo>
                  <a:lnTo>
                    <a:pt x="621" y="241"/>
                  </a:lnTo>
                  <a:lnTo>
                    <a:pt x="659" y="249"/>
                  </a:lnTo>
                  <a:lnTo>
                    <a:pt x="697" y="254"/>
                  </a:lnTo>
                  <a:lnTo>
                    <a:pt x="735" y="256"/>
                  </a:lnTo>
                  <a:lnTo>
                    <a:pt x="775" y="255"/>
                  </a:lnTo>
                  <a:lnTo>
                    <a:pt x="816" y="253"/>
                  </a:lnTo>
                  <a:lnTo>
                    <a:pt x="855" y="249"/>
                  </a:lnTo>
                  <a:lnTo>
                    <a:pt x="895" y="242"/>
                  </a:lnTo>
                  <a:lnTo>
                    <a:pt x="934" y="234"/>
                  </a:lnTo>
                  <a:lnTo>
                    <a:pt x="973" y="225"/>
                  </a:lnTo>
                  <a:lnTo>
                    <a:pt x="1012" y="215"/>
                  </a:lnTo>
                  <a:lnTo>
                    <a:pt x="1052" y="203"/>
                  </a:lnTo>
                  <a:lnTo>
                    <a:pt x="1090" y="191"/>
                  </a:lnTo>
                  <a:lnTo>
                    <a:pt x="1129" y="180"/>
                  </a:lnTo>
                  <a:lnTo>
                    <a:pt x="1168" y="168"/>
                  </a:lnTo>
                  <a:lnTo>
                    <a:pt x="1207" y="156"/>
                  </a:lnTo>
                  <a:lnTo>
                    <a:pt x="1245" y="145"/>
                  </a:lnTo>
                  <a:lnTo>
                    <a:pt x="1284" y="133"/>
                  </a:lnTo>
                  <a:lnTo>
                    <a:pt x="1323" y="123"/>
                  </a:lnTo>
                  <a:lnTo>
                    <a:pt x="1360" y="113"/>
                  </a:lnTo>
                  <a:lnTo>
                    <a:pt x="1379" y="110"/>
                  </a:lnTo>
                  <a:lnTo>
                    <a:pt x="1397" y="106"/>
                  </a:lnTo>
                  <a:lnTo>
                    <a:pt x="1415" y="103"/>
                  </a:lnTo>
                  <a:lnTo>
                    <a:pt x="1433" y="100"/>
                  </a:lnTo>
                  <a:lnTo>
                    <a:pt x="1453" y="99"/>
                  </a:lnTo>
                  <a:lnTo>
                    <a:pt x="1471" y="98"/>
                  </a:lnTo>
                  <a:lnTo>
                    <a:pt x="1489" y="97"/>
                  </a:lnTo>
                  <a:lnTo>
                    <a:pt x="1507" y="97"/>
                  </a:lnTo>
                  <a:lnTo>
                    <a:pt x="1525" y="98"/>
                  </a:lnTo>
                  <a:lnTo>
                    <a:pt x="1542" y="99"/>
                  </a:lnTo>
                  <a:lnTo>
                    <a:pt x="1561" y="102"/>
                  </a:lnTo>
                  <a:lnTo>
                    <a:pt x="1577" y="104"/>
                  </a:lnTo>
                  <a:lnTo>
                    <a:pt x="1596" y="108"/>
                  </a:lnTo>
                  <a:lnTo>
                    <a:pt x="1613" y="113"/>
                  </a:lnTo>
                  <a:lnTo>
                    <a:pt x="1629" y="120"/>
                  </a:lnTo>
                  <a:lnTo>
                    <a:pt x="1646" y="126"/>
                  </a:lnTo>
                  <a:lnTo>
                    <a:pt x="1675" y="141"/>
                  </a:lnTo>
                  <a:lnTo>
                    <a:pt x="1703" y="156"/>
                  </a:lnTo>
                  <a:lnTo>
                    <a:pt x="1731" y="175"/>
                  </a:lnTo>
                  <a:lnTo>
                    <a:pt x="1759" y="193"/>
                  </a:lnTo>
                  <a:lnTo>
                    <a:pt x="1788" y="214"/>
                  </a:lnTo>
                  <a:lnTo>
                    <a:pt x="1815" y="234"/>
                  </a:lnTo>
                  <a:lnTo>
                    <a:pt x="1843" y="256"/>
                  </a:lnTo>
                  <a:lnTo>
                    <a:pt x="1869" y="279"/>
                  </a:lnTo>
                  <a:lnTo>
                    <a:pt x="1895" y="302"/>
                  </a:lnTo>
                  <a:lnTo>
                    <a:pt x="1919" y="325"/>
                  </a:lnTo>
                  <a:lnTo>
                    <a:pt x="1943" y="350"/>
                  </a:lnTo>
                  <a:lnTo>
                    <a:pt x="1966" y="374"/>
                  </a:lnTo>
                  <a:lnTo>
                    <a:pt x="1987" y="397"/>
                  </a:lnTo>
                  <a:lnTo>
                    <a:pt x="2008" y="419"/>
                  </a:lnTo>
                  <a:lnTo>
                    <a:pt x="2027" y="442"/>
                  </a:lnTo>
                  <a:lnTo>
                    <a:pt x="2044" y="463"/>
                  </a:lnTo>
                  <a:lnTo>
                    <a:pt x="2062" y="501"/>
                  </a:lnTo>
                  <a:lnTo>
                    <a:pt x="2065" y="535"/>
                  </a:lnTo>
                  <a:lnTo>
                    <a:pt x="2054" y="566"/>
                  </a:lnTo>
                  <a:lnTo>
                    <a:pt x="2035" y="591"/>
                  </a:lnTo>
                  <a:lnTo>
                    <a:pt x="2010" y="610"/>
                  </a:lnTo>
                  <a:lnTo>
                    <a:pt x="1982" y="622"/>
                  </a:lnTo>
                  <a:lnTo>
                    <a:pt x="1954" y="624"/>
                  </a:lnTo>
                  <a:lnTo>
                    <a:pt x="1931" y="617"/>
                  </a:lnTo>
                  <a:lnTo>
                    <a:pt x="1906" y="600"/>
                  </a:lnTo>
                  <a:lnTo>
                    <a:pt x="1883" y="583"/>
                  </a:lnTo>
                  <a:lnTo>
                    <a:pt x="1859" y="565"/>
                  </a:lnTo>
                  <a:lnTo>
                    <a:pt x="1836" y="546"/>
                  </a:lnTo>
                  <a:lnTo>
                    <a:pt x="1814" y="527"/>
                  </a:lnTo>
                  <a:lnTo>
                    <a:pt x="1792" y="507"/>
                  </a:lnTo>
                  <a:lnTo>
                    <a:pt x="1770" y="488"/>
                  </a:lnTo>
                  <a:lnTo>
                    <a:pt x="1748" y="468"/>
                  </a:lnTo>
                  <a:lnTo>
                    <a:pt x="1727" y="449"/>
                  </a:lnTo>
                  <a:lnTo>
                    <a:pt x="1707" y="431"/>
                  </a:lnTo>
                  <a:lnTo>
                    <a:pt x="1687" y="413"/>
                  </a:lnTo>
                  <a:lnTo>
                    <a:pt x="1667" y="397"/>
                  </a:lnTo>
                  <a:lnTo>
                    <a:pt x="1649" y="380"/>
                  </a:lnTo>
                  <a:lnTo>
                    <a:pt x="1631" y="366"/>
                  </a:lnTo>
                  <a:lnTo>
                    <a:pt x="1613" y="354"/>
                  </a:lnTo>
                  <a:lnTo>
                    <a:pt x="1596" y="342"/>
                  </a:lnTo>
                  <a:lnTo>
                    <a:pt x="1583" y="334"/>
                  </a:lnTo>
                  <a:lnTo>
                    <a:pt x="1570" y="328"/>
                  </a:lnTo>
                  <a:lnTo>
                    <a:pt x="1557" y="324"/>
                  </a:lnTo>
                  <a:lnTo>
                    <a:pt x="1544" y="320"/>
                  </a:lnTo>
                  <a:lnTo>
                    <a:pt x="1531" y="318"/>
                  </a:lnTo>
                  <a:lnTo>
                    <a:pt x="1518" y="316"/>
                  </a:lnTo>
                  <a:lnTo>
                    <a:pt x="1505" y="316"/>
                  </a:lnTo>
                  <a:lnTo>
                    <a:pt x="1493" y="316"/>
                  </a:lnTo>
                  <a:lnTo>
                    <a:pt x="1480" y="318"/>
                  </a:lnTo>
                  <a:lnTo>
                    <a:pt x="1466" y="320"/>
                  </a:lnTo>
                  <a:lnTo>
                    <a:pt x="1453" y="323"/>
                  </a:lnTo>
                  <a:lnTo>
                    <a:pt x="1440" y="325"/>
                  </a:lnTo>
                  <a:lnTo>
                    <a:pt x="1425" y="329"/>
                  </a:lnTo>
                  <a:lnTo>
                    <a:pt x="1411" y="333"/>
                  </a:lnTo>
                  <a:lnTo>
                    <a:pt x="1397" y="337"/>
                  </a:lnTo>
                  <a:lnTo>
                    <a:pt x="1381" y="342"/>
                  </a:lnTo>
                  <a:lnTo>
                    <a:pt x="1349" y="353"/>
                  </a:lnTo>
                  <a:lnTo>
                    <a:pt x="1314" y="363"/>
                  </a:lnTo>
                  <a:lnTo>
                    <a:pt x="1276" y="375"/>
                  </a:lnTo>
                  <a:lnTo>
                    <a:pt x="1238" y="388"/>
                  </a:lnTo>
                  <a:lnTo>
                    <a:pt x="1199" y="400"/>
                  </a:lnTo>
                  <a:lnTo>
                    <a:pt x="1159" y="413"/>
                  </a:lnTo>
                  <a:lnTo>
                    <a:pt x="1117" y="424"/>
                  </a:lnTo>
                  <a:lnTo>
                    <a:pt x="1076" y="436"/>
                  </a:lnTo>
                  <a:lnTo>
                    <a:pt x="1033" y="446"/>
                  </a:lnTo>
                  <a:lnTo>
                    <a:pt x="990" y="457"/>
                  </a:lnTo>
                  <a:lnTo>
                    <a:pt x="947" y="466"/>
                  </a:lnTo>
                  <a:lnTo>
                    <a:pt x="904" y="474"/>
                  </a:lnTo>
                  <a:lnTo>
                    <a:pt x="861" y="480"/>
                  </a:lnTo>
                  <a:lnTo>
                    <a:pt x="818" y="484"/>
                  </a:lnTo>
                  <a:lnTo>
                    <a:pt x="777" y="488"/>
                  </a:lnTo>
                  <a:lnTo>
                    <a:pt x="735" y="488"/>
                  </a:lnTo>
                  <a:lnTo>
                    <a:pt x="681" y="485"/>
                  </a:lnTo>
                  <a:lnTo>
                    <a:pt x="627" y="479"/>
                  </a:lnTo>
                  <a:lnTo>
                    <a:pt x="575" y="468"/>
                  </a:lnTo>
                  <a:lnTo>
                    <a:pt x="526" y="455"/>
                  </a:lnTo>
                  <a:lnTo>
                    <a:pt x="477" y="439"/>
                  </a:lnTo>
                  <a:lnTo>
                    <a:pt x="430" y="419"/>
                  </a:lnTo>
                  <a:lnTo>
                    <a:pt x="384" y="398"/>
                  </a:lnTo>
                  <a:lnTo>
                    <a:pt x="339" y="375"/>
                  </a:lnTo>
                  <a:lnTo>
                    <a:pt x="295" y="350"/>
                  </a:lnTo>
                  <a:lnTo>
                    <a:pt x="252" y="324"/>
                  </a:lnTo>
                  <a:lnTo>
                    <a:pt x="209" y="297"/>
                  </a:lnTo>
                  <a:lnTo>
                    <a:pt x="167" y="268"/>
                  </a:lnTo>
                  <a:lnTo>
                    <a:pt x="124" y="240"/>
                  </a:lnTo>
                  <a:lnTo>
                    <a:pt x="83" y="211"/>
                  </a:lnTo>
                  <a:lnTo>
                    <a:pt x="41" y="182"/>
                  </a:lnTo>
                  <a:lnTo>
                    <a:pt x="0" y="154"/>
                  </a:lnTo>
                  <a:lnTo>
                    <a:pt x="14" y="129"/>
                  </a:lnTo>
                  <a:lnTo>
                    <a:pt x="31" y="107"/>
                  </a:lnTo>
                  <a:lnTo>
                    <a:pt x="49" y="86"/>
                  </a:lnTo>
                  <a:lnTo>
                    <a:pt x="70" y="67"/>
                  </a:lnTo>
                  <a:lnTo>
                    <a:pt x="93" y="48"/>
                  </a:lnTo>
                  <a:lnTo>
                    <a:pt x="119" y="32"/>
                  </a:lnTo>
                  <a:lnTo>
                    <a:pt x="146" y="16"/>
                  </a:lnTo>
                  <a:lnTo>
                    <a:pt x="176" y="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6" name="Freeform 1697">
              <a:extLst>
                <a:ext uri="{FF2B5EF4-FFF2-40B4-BE49-F238E27FC236}">
                  <a16:creationId xmlns:a16="http://schemas.microsoft.com/office/drawing/2014/main" id="{A199D722-664B-494D-98A4-5DB0FB141A9A}"/>
                </a:ext>
              </a:extLst>
            </p:cNvPr>
            <p:cNvSpPr>
              <a:spLocks/>
            </p:cNvSpPr>
            <p:nvPr/>
          </p:nvSpPr>
          <p:spPr bwMode="auto">
            <a:xfrm>
              <a:off x="2646" y="3417"/>
              <a:ext cx="141" cy="68"/>
            </a:xfrm>
            <a:custGeom>
              <a:avLst/>
              <a:gdLst>
                <a:gd name="T0" fmla="*/ 0 w 563"/>
                <a:gd name="T1" fmla="*/ 0 h 270"/>
                <a:gd name="T2" fmla="*/ 0 w 563"/>
                <a:gd name="T3" fmla="*/ 0 h 270"/>
                <a:gd name="T4" fmla="*/ 0 w 563"/>
                <a:gd name="T5" fmla="*/ 0 h 270"/>
                <a:gd name="T6" fmla="*/ 0 w 563"/>
                <a:gd name="T7" fmla="*/ 0 h 270"/>
                <a:gd name="T8" fmla="*/ 0 w 563"/>
                <a:gd name="T9" fmla="*/ 0 h 270"/>
                <a:gd name="T10" fmla="*/ 0 w 563"/>
                <a:gd name="T11" fmla="*/ 0 h 270"/>
                <a:gd name="T12" fmla="*/ 0 w 563"/>
                <a:gd name="T13" fmla="*/ 0 h 270"/>
                <a:gd name="T14" fmla="*/ 0 w 563"/>
                <a:gd name="T15" fmla="*/ 0 h 270"/>
                <a:gd name="T16" fmla="*/ 0 w 563"/>
                <a:gd name="T17" fmla="*/ 0 h 270"/>
                <a:gd name="T18" fmla="*/ 0 w 563"/>
                <a:gd name="T19" fmla="*/ 0 h 270"/>
                <a:gd name="T20" fmla="*/ 0 w 563"/>
                <a:gd name="T21" fmla="*/ 0 h 270"/>
                <a:gd name="T22" fmla="*/ 0 w 563"/>
                <a:gd name="T23" fmla="*/ 0 h 270"/>
                <a:gd name="T24" fmla="*/ 0 w 563"/>
                <a:gd name="T25" fmla="*/ 0 h 270"/>
                <a:gd name="T26" fmla="*/ 0 w 563"/>
                <a:gd name="T27" fmla="*/ 0 h 270"/>
                <a:gd name="T28" fmla="*/ 0 w 563"/>
                <a:gd name="T29" fmla="*/ 0 h 270"/>
                <a:gd name="T30" fmla="*/ 0 w 563"/>
                <a:gd name="T31" fmla="*/ 0 h 270"/>
                <a:gd name="T32" fmla="*/ 0 w 563"/>
                <a:gd name="T33" fmla="*/ 0 h 270"/>
                <a:gd name="T34" fmla="*/ 0 w 563"/>
                <a:gd name="T35" fmla="*/ 0 h 270"/>
                <a:gd name="T36" fmla="*/ 0 w 563"/>
                <a:gd name="T37" fmla="*/ 0 h 270"/>
                <a:gd name="T38" fmla="*/ 0 w 563"/>
                <a:gd name="T39" fmla="*/ 0 h 270"/>
                <a:gd name="T40" fmla="*/ 0 w 563"/>
                <a:gd name="T41" fmla="*/ 0 h 270"/>
                <a:gd name="T42" fmla="*/ 0 w 563"/>
                <a:gd name="T43" fmla="*/ 0 h 270"/>
                <a:gd name="T44" fmla="*/ 0 w 563"/>
                <a:gd name="T45" fmla="*/ 0 h 270"/>
                <a:gd name="T46" fmla="*/ 0 w 563"/>
                <a:gd name="T47" fmla="*/ 0 h 270"/>
                <a:gd name="T48" fmla="*/ 0 w 563"/>
                <a:gd name="T49" fmla="*/ 0 h 270"/>
                <a:gd name="T50" fmla="*/ 0 w 563"/>
                <a:gd name="T51" fmla="*/ 0 h 270"/>
                <a:gd name="T52" fmla="*/ 0 w 563"/>
                <a:gd name="T53" fmla="*/ 0 h 270"/>
                <a:gd name="T54" fmla="*/ 0 w 563"/>
                <a:gd name="T55" fmla="*/ 0 h 270"/>
                <a:gd name="T56" fmla="*/ 0 w 563"/>
                <a:gd name="T57" fmla="*/ 0 h 270"/>
                <a:gd name="T58" fmla="*/ 0 w 563"/>
                <a:gd name="T59" fmla="*/ 0 h 270"/>
                <a:gd name="T60" fmla="*/ 0 w 563"/>
                <a:gd name="T61" fmla="*/ 0 h 270"/>
                <a:gd name="T62" fmla="*/ 0 w 563"/>
                <a:gd name="T63" fmla="*/ 0 h 270"/>
                <a:gd name="T64" fmla="*/ 0 w 563"/>
                <a:gd name="T65" fmla="*/ 0 h 270"/>
                <a:gd name="T66" fmla="*/ 0 w 563"/>
                <a:gd name="T67" fmla="*/ 0 h 270"/>
                <a:gd name="T68" fmla="*/ 0 w 563"/>
                <a:gd name="T69" fmla="*/ 0 h 270"/>
                <a:gd name="T70" fmla="*/ 0 w 563"/>
                <a:gd name="T71" fmla="*/ 0 h 270"/>
                <a:gd name="T72" fmla="*/ 0 w 563"/>
                <a:gd name="T73" fmla="*/ 0 h 2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3" h="270">
                  <a:moveTo>
                    <a:pt x="563" y="255"/>
                  </a:moveTo>
                  <a:lnTo>
                    <a:pt x="563" y="255"/>
                  </a:lnTo>
                  <a:lnTo>
                    <a:pt x="525" y="252"/>
                  </a:lnTo>
                  <a:lnTo>
                    <a:pt x="488" y="247"/>
                  </a:lnTo>
                  <a:lnTo>
                    <a:pt x="450" y="239"/>
                  </a:lnTo>
                  <a:lnTo>
                    <a:pt x="415" y="229"/>
                  </a:lnTo>
                  <a:lnTo>
                    <a:pt x="377" y="216"/>
                  </a:lnTo>
                  <a:lnTo>
                    <a:pt x="341" y="200"/>
                  </a:lnTo>
                  <a:lnTo>
                    <a:pt x="305" y="184"/>
                  </a:lnTo>
                  <a:lnTo>
                    <a:pt x="271" y="166"/>
                  </a:lnTo>
                  <a:lnTo>
                    <a:pt x="234" y="147"/>
                  </a:lnTo>
                  <a:lnTo>
                    <a:pt x="201" y="127"/>
                  </a:lnTo>
                  <a:lnTo>
                    <a:pt x="167" y="106"/>
                  </a:lnTo>
                  <a:lnTo>
                    <a:pt x="133" y="86"/>
                  </a:lnTo>
                  <a:lnTo>
                    <a:pt x="100" y="64"/>
                  </a:lnTo>
                  <a:lnTo>
                    <a:pt x="69" y="41"/>
                  </a:lnTo>
                  <a:lnTo>
                    <a:pt x="38" y="21"/>
                  </a:lnTo>
                  <a:lnTo>
                    <a:pt x="8" y="0"/>
                  </a:lnTo>
                  <a:lnTo>
                    <a:pt x="0" y="13"/>
                  </a:lnTo>
                  <a:lnTo>
                    <a:pt x="30" y="34"/>
                  </a:lnTo>
                  <a:lnTo>
                    <a:pt x="61" y="54"/>
                  </a:lnTo>
                  <a:lnTo>
                    <a:pt x="93" y="77"/>
                  </a:lnTo>
                  <a:lnTo>
                    <a:pt x="125" y="99"/>
                  </a:lnTo>
                  <a:lnTo>
                    <a:pt x="159" y="119"/>
                  </a:lnTo>
                  <a:lnTo>
                    <a:pt x="193" y="140"/>
                  </a:lnTo>
                  <a:lnTo>
                    <a:pt x="227" y="162"/>
                  </a:lnTo>
                  <a:lnTo>
                    <a:pt x="263" y="182"/>
                  </a:lnTo>
                  <a:lnTo>
                    <a:pt x="299" y="200"/>
                  </a:lnTo>
                  <a:lnTo>
                    <a:pt x="336" y="216"/>
                  </a:lnTo>
                  <a:lnTo>
                    <a:pt x="372" y="231"/>
                  </a:lnTo>
                  <a:lnTo>
                    <a:pt x="410" y="244"/>
                  </a:lnTo>
                  <a:lnTo>
                    <a:pt x="448" y="255"/>
                  </a:lnTo>
                  <a:lnTo>
                    <a:pt x="485" y="262"/>
                  </a:lnTo>
                  <a:lnTo>
                    <a:pt x="525" y="268"/>
                  </a:lnTo>
                  <a:lnTo>
                    <a:pt x="563" y="270"/>
                  </a:lnTo>
                  <a:lnTo>
                    <a:pt x="563" y="2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7" name="Freeform 1698">
              <a:extLst>
                <a:ext uri="{FF2B5EF4-FFF2-40B4-BE49-F238E27FC236}">
                  <a16:creationId xmlns:a16="http://schemas.microsoft.com/office/drawing/2014/main" id="{C451409C-C63D-4DAF-96CF-94446EDF45C0}"/>
                </a:ext>
              </a:extLst>
            </p:cNvPr>
            <p:cNvSpPr>
              <a:spLocks/>
            </p:cNvSpPr>
            <p:nvPr/>
          </p:nvSpPr>
          <p:spPr bwMode="auto">
            <a:xfrm>
              <a:off x="2787" y="3445"/>
              <a:ext cx="156" cy="40"/>
            </a:xfrm>
            <a:custGeom>
              <a:avLst/>
              <a:gdLst>
                <a:gd name="T0" fmla="*/ 0 w 627"/>
                <a:gd name="T1" fmla="*/ 0 h 158"/>
                <a:gd name="T2" fmla="*/ 0 w 627"/>
                <a:gd name="T3" fmla="*/ 0 h 158"/>
                <a:gd name="T4" fmla="*/ 0 w 627"/>
                <a:gd name="T5" fmla="*/ 0 h 158"/>
                <a:gd name="T6" fmla="*/ 0 w 627"/>
                <a:gd name="T7" fmla="*/ 0 h 158"/>
                <a:gd name="T8" fmla="*/ 0 w 627"/>
                <a:gd name="T9" fmla="*/ 0 h 158"/>
                <a:gd name="T10" fmla="*/ 0 w 627"/>
                <a:gd name="T11" fmla="*/ 0 h 158"/>
                <a:gd name="T12" fmla="*/ 0 w 627"/>
                <a:gd name="T13" fmla="*/ 0 h 158"/>
                <a:gd name="T14" fmla="*/ 0 w 627"/>
                <a:gd name="T15" fmla="*/ 0 h 158"/>
                <a:gd name="T16" fmla="*/ 0 w 627"/>
                <a:gd name="T17" fmla="*/ 0 h 158"/>
                <a:gd name="T18" fmla="*/ 0 w 627"/>
                <a:gd name="T19" fmla="*/ 0 h 158"/>
                <a:gd name="T20" fmla="*/ 0 w 627"/>
                <a:gd name="T21" fmla="*/ 0 h 158"/>
                <a:gd name="T22" fmla="*/ 0 w 627"/>
                <a:gd name="T23" fmla="*/ 0 h 158"/>
                <a:gd name="T24" fmla="*/ 0 w 627"/>
                <a:gd name="T25" fmla="*/ 0 h 158"/>
                <a:gd name="T26" fmla="*/ 0 w 627"/>
                <a:gd name="T27" fmla="*/ 0 h 158"/>
                <a:gd name="T28" fmla="*/ 0 w 627"/>
                <a:gd name="T29" fmla="*/ 0 h 158"/>
                <a:gd name="T30" fmla="*/ 0 w 627"/>
                <a:gd name="T31" fmla="*/ 0 h 158"/>
                <a:gd name="T32" fmla="*/ 0 w 627"/>
                <a:gd name="T33" fmla="*/ 0 h 158"/>
                <a:gd name="T34" fmla="*/ 0 w 627"/>
                <a:gd name="T35" fmla="*/ 0 h 158"/>
                <a:gd name="T36" fmla="*/ 0 w 627"/>
                <a:gd name="T37" fmla="*/ 0 h 158"/>
                <a:gd name="T38" fmla="*/ 0 w 627"/>
                <a:gd name="T39" fmla="*/ 0 h 158"/>
                <a:gd name="T40" fmla="*/ 0 w 627"/>
                <a:gd name="T41" fmla="*/ 0 h 158"/>
                <a:gd name="T42" fmla="*/ 0 w 627"/>
                <a:gd name="T43" fmla="*/ 0 h 158"/>
                <a:gd name="T44" fmla="*/ 0 w 627"/>
                <a:gd name="T45" fmla="*/ 0 h 158"/>
                <a:gd name="T46" fmla="*/ 0 w 627"/>
                <a:gd name="T47" fmla="*/ 0 h 158"/>
                <a:gd name="T48" fmla="*/ 0 w 627"/>
                <a:gd name="T49" fmla="*/ 0 h 158"/>
                <a:gd name="T50" fmla="*/ 0 w 627"/>
                <a:gd name="T51" fmla="*/ 0 h 158"/>
                <a:gd name="T52" fmla="*/ 0 w 627"/>
                <a:gd name="T53" fmla="*/ 0 h 158"/>
                <a:gd name="T54" fmla="*/ 0 w 627"/>
                <a:gd name="T55" fmla="*/ 0 h 158"/>
                <a:gd name="T56" fmla="*/ 0 w 627"/>
                <a:gd name="T57" fmla="*/ 0 h 158"/>
                <a:gd name="T58" fmla="*/ 0 w 627"/>
                <a:gd name="T59" fmla="*/ 0 h 158"/>
                <a:gd name="T60" fmla="*/ 0 w 627"/>
                <a:gd name="T61" fmla="*/ 0 h 158"/>
                <a:gd name="T62" fmla="*/ 0 w 627"/>
                <a:gd name="T63" fmla="*/ 0 h 158"/>
                <a:gd name="T64" fmla="*/ 0 w 627"/>
                <a:gd name="T65" fmla="*/ 0 h 158"/>
                <a:gd name="T66" fmla="*/ 0 w 627"/>
                <a:gd name="T67" fmla="*/ 0 h 158"/>
                <a:gd name="T68" fmla="*/ 0 w 627"/>
                <a:gd name="T69" fmla="*/ 0 h 158"/>
                <a:gd name="T70" fmla="*/ 0 w 627"/>
                <a:gd name="T71" fmla="*/ 0 h 158"/>
                <a:gd name="T72" fmla="*/ 0 w 627"/>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27" h="158">
                  <a:moveTo>
                    <a:pt x="624" y="0"/>
                  </a:moveTo>
                  <a:lnTo>
                    <a:pt x="624" y="0"/>
                  </a:lnTo>
                  <a:lnTo>
                    <a:pt x="586" y="9"/>
                  </a:lnTo>
                  <a:lnTo>
                    <a:pt x="547" y="19"/>
                  </a:lnTo>
                  <a:lnTo>
                    <a:pt x="507" y="31"/>
                  </a:lnTo>
                  <a:lnTo>
                    <a:pt x="469" y="43"/>
                  </a:lnTo>
                  <a:lnTo>
                    <a:pt x="432" y="54"/>
                  </a:lnTo>
                  <a:lnTo>
                    <a:pt x="393" y="66"/>
                  </a:lnTo>
                  <a:lnTo>
                    <a:pt x="352" y="78"/>
                  </a:lnTo>
                  <a:lnTo>
                    <a:pt x="316" y="89"/>
                  </a:lnTo>
                  <a:lnTo>
                    <a:pt x="276" y="101"/>
                  </a:lnTo>
                  <a:lnTo>
                    <a:pt x="237" y="111"/>
                  </a:lnTo>
                  <a:lnTo>
                    <a:pt x="198" y="121"/>
                  </a:lnTo>
                  <a:lnTo>
                    <a:pt x="159" y="128"/>
                  </a:lnTo>
                  <a:lnTo>
                    <a:pt x="120" y="135"/>
                  </a:lnTo>
                  <a:lnTo>
                    <a:pt x="81" y="139"/>
                  </a:lnTo>
                  <a:lnTo>
                    <a:pt x="40" y="141"/>
                  </a:lnTo>
                  <a:lnTo>
                    <a:pt x="0" y="143"/>
                  </a:lnTo>
                  <a:lnTo>
                    <a:pt x="0" y="158"/>
                  </a:lnTo>
                  <a:lnTo>
                    <a:pt x="40" y="157"/>
                  </a:lnTo>
                  <a:lnTo>
                    <a:pt x="81" y="154"/>
                  </a:lnTo>
                  <a:lnTo>
                    <a:pt x="120" y="150"/>
                  </a:lnTo>
                  <a:lnTo>
                    <a:pt x="161" y="144"/>
                  </a:lnTo>
                  <a:lnTo>
                    <a:pt x="200" y="136"/>
                  </a:lnTo>
                  <a:lnTo>
                    <a:pt x="239" y="127"/>
                  </a:lnTo>
                  <a:lnTo>
                    <a:pt x="278" y="117"/>
                  </a:lnTo>
                  <a:lnTo>
                    <a:pt x="319" y="105"/>
                  </a:lnTo>
                  <a:lnTo>
                    <a:pt x="358" y="93"/>
                  </a:lnTo>
                  <a:lnTo>
                    <a:pt x="395" y="82"/>
                  </a:lnTo>
                  <a:lnTo>
                    <a:pt x="434" y="70"/>
                  </a:lnTo>
                  <a:lnTo>
                    <a:pt x="475" y="58"/>
                  </a:lnTo>
                  <a:lnTo>
                    <a:pt x="512" y="46"/>
                  </a:lnTo>
                  <a:lnTo>
                    <a:pt x="550" y="35"/>
                  </a:lnTo>
                  <a:lnTo>
                    <a:pt x="589" y="24"/>
                  </a:lnTo>
                  <a:lnTo>
                    <a:pt x="627" y="15"/>
                  </a:lnTo>
                  <a:lnTo>
                    <a:pt x="6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8" name="Freeform 1699">
              <a:extLst>
                <a:ext uri="{FF2B5EF4-FFF2-40B4-BE49-F238E27FC236}">
                  <a16:creationId xmlns:a16="http://schemas.microsoft.com/office/drawing/2014/main" id="{E14CD68B-6FDA-412C-8C34-414FF93A892F}"/>
                </a:ext>
              </a:extLst>
            </p:cNvPr>
            <p:cNvSpPr>
              <a:spLocks/>
            </p:cNvSpPr>
            <p:nvPr/>
          </p:nvSpPr>
          <p:spPr bwMode="auto">
            <a:xfrm>
              <a:off x="2943" y="3441"/>
              <a:ext cx="72" cy="12"/>
            </a:xfrm>
            <a:custGeom>
              <a:avLst/>
              <a:gdLst>
                <a:gd name="T0" fmla="*/ 0 w 290"/>
                <a:gd name="T1" fmla="*/ 0 h 47"/>
                <a:gd name="T2" fmla="*/ 0 w 290"/>
                <a:gd name="T3" fmla="*/ 0 h 47"/>
                <a:gd name="T4" fmla="*/ 0 w 290"/>
                <a:gd name="T5" fmla="*/ 0 h 47"/>
                <a:gd name="T6" fmla="*/ 0 w 290"/>
                <a:gd name="T7" fmla="*/ 0 h 47"/>
                <a:gd name="T8" fmla="*/ 0 w 290"/>
                <a:gd name="T9" fmla="*/ 0 h 47"/>
                <a:gd name="T10" fmla="*/ 0 w 290"/>
                <a:gd name="T11" fmla="*/ 0 h 47"/>
                <a:gd name="T12" fmla="*/ 0 w 290"/>
                <a:gd name="T13" fmla="*/ 0 h 47"/>
                <a:gd name="T14" fmla="*/ 0 w 290"/>
                <a:gd name="T15" fmla="*/ 0 h 47"/>
                <a:gd name="T16" fmla="*/ 0 w 290"/>
                <a:gd name="T17" fmla="*/ 0 h 47"/>
                <a:gd name="T18" fmla="*/ 0 w 290"/>
                <a:gd name="T19" fmla="*/ 0 h 47"/>
                <a:gd name="T20" fmla="*/ 0 w 290"/>
                <a:gd name="T21" fmla="*/ 0 h 47"/>
                <a:gd name="T22" fmla="*/ 0 w 290"/>
                <a:gd name="T23" fmla="*/ 0 h 47"/>
                <a:gd name="T24" fmla="*/ 0 w 290"/>
                <a:gd name="T25" fmla="*/ 0 h 47"/>
                <a:gd name="T26" fmla="*/ 0 w 290"/>
                <a:gd name="T27" fmla="*/ 0 h 47"/>
                <a:gd name="T28" fmla="*/ 0 w 290"/>
                <a:gd name="T29" fmla="*/ 0 h 47"/>
                <a:gd name="T30" fmla="*/ 0 w 290"/>
                <a:gd name="T31" fmla="*/ 0 h 47"/>
                <a:gd name="T32" fmla="*/ 0 w 290"/>
                <a:gd name="T33" fmla="*/ 0 h 47"/>
                <a:gd name="T34" fmla="*/ 0 w 290"/>
                <a:gd name="T35" fmla="*/ 0 h 47"/>
                <a:gd name="T36" fmla="*/ 0 w 290"/>
                <a:gd name="T37" fmla="*/ 0 h 47"/>
                <a:gd name="T38" fmla="*/ 0 w 290"/>
                <a:gd name="T39" fmla="*/ 0 h 47"/>
                <a:gd name="T40" fmla="*/ 0 w 290"/>
                <a:gd name="T41" fmla="*/ 0 h 47"/>
                <a:gd name="T42" fmla="*/ 0 w 290"/>
                <a:gd name="T43" fmla="*/ 0 h 47"/>
                <a:gd name="T44" fmla="*/ 0 w 290"/>
                <a:gd name="T45" fmla="*/ 0 h 47"/>
                <a:gd name="T46" fmla="*/ 0 w 290"/>
                <a:gd name="T47" fmla="*/ 0 h 47"/>
                <a:gd name="T48" fmla="*/ 0 w 290"/>
                <a:gd name="T49" fmla="*/ 0 h 47"/>
                <a:gd name="T50" fmla="*/ 0 w 290"/>
                <a:gd name="T51" fmla="*/ 0 h 47"/>
                <a:gd name="T52" fmla="*/ 0 w 290"/>
                <a:gd name="T53" fmla="*/ 0 h 47"/>
                <a:gd name="T54" fmla="*/ 0 w 290"/>
                <a:gd name="T55" fmla="*/ 0 h 47"/>
                <a:gd name="T56" fmla="*/ 0 w 290"/>
                <a:gd name="T57" fmla="*/ 0 h 47"/>
                <a:gd name="T58" fmla="*/ 0 w 290"/>
                <a:gd name="T59" fmla="*/ 0 h 47"/>
                <a:gd name="T60" fmla="*/ 0 w 290"/>
                <a:gd name="T61" fmla="*/ 0 h 47"/>
                <a:gd name="T62" fmla="*/ 0 w 290"/>
                <a:gd name="T63" fmla="*/ 0 h 47"/>
                <a:gd name="T64" fmla="*/ 0 w 290"/>
                <a:gd name="T65" fmla="*/ 0 h 47"/>
                <a:gd name="T66" fmla="*/ 0 w 290"/>
                <a:gd name="T67" fmla="*/ 0 h 47"/>
                <a:gd name="T68" fmla="*/ 0 w 290"/>
                <a:gd name="T69" fmla="*/ 0 h 47"/>
                <a:gd name="T70" fmla="*/ 0 w 290"/>
                <a:gd name="T71" fmla="*/ 0 h 47"/>
                <a:gd name="T72" fmla="*/ 0 w 290"/>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0" h="47">
                  <a:moveTo>
                    <a:pt x="290" y="32"/>
                  </a:moveTo>
                  <a:lnTo>
                    <a:pt x="290" y="32"/>
                  </a:lnTo>
                  <a:lnTo>
                    <a:pt x="273" y="25"/>
                  </a:lnTo>
                  <a:lnTo>
                    <a:pt x="256" y="19"/>
                  </a:lnTo>
                  <a:lnTo>
                    <a:pt x="238" y="13"/>
                  </a:lnTo>
                  <a:lnTo>
                    <a:pt x="220" y="10"/>
                  </a:lnTo>
                  <a:lnTo>
                    <a:pt x="203" y="7"/>
                  </a:lnTo>
                  <a:lnTo>
                    <a:pt x="183" y="4"/>
                  </a:lnTo>
                  <a:lnTo>
                    <a:pt x="166" y="3"/>
                  </a:lnTo>
                  <a:lnTo>
                    <a:pt x="148" y="0"/>
                  </a:lnTo>
                  <a:lnTo>
                    <a:pt x="130" y="0"/>
                  </a:lnTo>
                  <a:lnTo>
                    <a:pt x="112" y="3"/>
                  </a:lnTo>
                  <a:lnTo>
                    <a:pt x="94" y="4"/>
                  </a:lnTo>
                  <a:lnTo>
                    <a:pt x="74" y="6"/>
                  </a:lnTo>
                  <a:lnTo>
                    <a:pt x="56" y="8"/>
                  </a:lnTo>
                  <a:lnTo>
                    <a:pt x="36" y="11"/>
                  </a:lnTo>
                  <a:lnTo>
                    <a:pt x="18" y="15"/>
                  </a:lnTo>
                  <a:lnTo>
                    <a:pt x="0" y="19"/>
                  </a:lnTo>
                  <a:lnTo>
                    <a:pt x="3" y="34"/>
                  </a:lnTo>
                  <a:lnTo>
                    <a:pt x="21" y="30"/>
                  </a:lnTo>
                  <a:lnTo>
                    <a:pt x="39" y="26"/>
                  </a:lnTo>
                  <a:lnTo>
                    <a:pt x="56" y="24"/>
                  </a:lnTo>
                  <a:lnTo>
                    <a:pt x="74" y="21"/>
                  </a:lnTo>
                  <a:lnTo>
                    <a:pt x="94" y="20"/>
                  </a:lnTo>
                  <a:lnTo>
                    <a:pt x="112" y="19"/>
                  </a:lnTo>
                  <a:lnTo>
                    <a:pt x="130" y="19"/>
                  </a:lnTo>
                  <a:lnTo>
                    <a:pt x="148" y="19"/>
                  </a:lnTo>
                  <a:lnTo>
                    <a:pt x="166" y="19"/>
                  </a:lnTo>
                  <a:lnTo>
                    <a:pt x="183" y="20"/>
                  </a:lnTo>
                  <a:lnTo>
                    <a:pt x="200" y="23"/>
                  </a:lnTo>
                  <a:lnTo>
                    <a:pt x="217" y="25"/>
                  </a:lnTo>
                  <a:lnTo>
                    <a:pt x="235" y="29"/>
                  </a:lnTo>
                  <a:lnTo>
                    <a:pt x="251" y="34"/>
                  </a:lnTo>
                  <a:lnTo>
                    <a:pt x="268" y="41"/>
                  </a:lnTo>
                  <a:lnTo>
                    <a:pt x="285" y="47"/>
                  </a:lnTo>
                  <a:lnTo>
                    <a:pt x="29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9" name="Freeform 1700">
              <a:extLst>
                <a:ext uri="{FF2B5EF4-FFF2-40B4-BE49-F238E27FC236}">
                  <a16:creationId xmlns:a16="http://schemas.microsoft.com/office/drawing/2014/main" id="{78591910-6DB5-47B3-A021-C5BEF94D1964}"/>
                </a:ext>
              </a:extLst>
            </p:cNvPr>
            <p:cNvSpPr>
              <a:spLocks/>
            </p:cNvSpPr>
            <p:nvPr/>
          </p:nvSpPr>
          <p:spPr bwMode="auto">
            <a:xfrm>
              <a:off x="3014" y="3449"/>
              <a:ext cx="102" cy="88"/>
            </a:xfrm>
            <a:custGeom>
              <a:avLst/>
              <a:gdLst>
                <a:gd name="T0" fmla="*/ 0 w 408"/>
                <a:gd name="T1" fmla="*/ 0 h 352"/>
                <a:gd name="T2" fmla="*/ 0 w 408"/>
                <a:gd name="T3" fmla="*/ 0 h 352"/>
                <a:gd name="T4" fmla="*/ 0 w 408"/>
                <a:gd name="T5" fmla="*/ 0 h 352"/>
                <a:gd name="T6" fmla="*/ 0 w 408"/>
                <a:gd name="T7" fmla="*/ 0 h 352"/>
                <a:gd name="T8" fmla="*/ 0 w 408"/>
                <a:gd name="T9" fmla="*/ 0 h 352"/>
                <a:gd name="T10" fmla="*/ 0 w 408"/>
                <a:gd name="T11" fmla="*/ 0 h 352"/>
                <a:gd name="T12" fmla="*/ 0 w 408"/>
                <a:gd name="T13" fmla="*/ 0 h 352"/>
                <a:gd name="T14" fmla="*/ 0 w 408"/>
                <a:gd name="T15" fmla="*/ 0 h 352"/>
                <a:gd name="T16" fmla="*/ 0 w 408"/>
                <a:gd name="T17" fmla="*/ 0 h 352"/>
                <a:gd name="T18" fmla="*/ 0 w 408"/>
                <a:gd name="T19" fmla="*/ 0 h 352"/>
                <a:gd name="T20" fmla="*/ 0 w 408"/>
                <a:gd name="T21" fmla="*/ 0 h 352"/>
                <a:gd name="T22" fmla="*/ 0 w 408"/>
                <a:gd name="T23" fmla="*/ 0 h 352"/>
                <a:gd name="T24" fmla="*/ 0 w 408"/>
                <a:gd name="T25" fmla="*/ 0 h 352"/>
                <a:gd name="T26" fmla="*/ 0 w 408"/>
                <a:gd name="T27" fmla="*/ 0 h 352"/>
                <a:gd name="T28" fmla="*/ 0 w 408"/>
                <a:gd name="T29" fmla="*/ 0 h 352"/>
                <a:gd name="T30" fmla="*/ 0 w 408"/>
                <a:gd name="T31" fmla="*/ 0 h 352"/>
                <a:gd name="T32" fmla="*/ 0 w 408"/>
                <a:gd name="T33" fmla="*/ 0 h 352"/>
                <a:gd name="T34" fmla="*/ 0 w 408"/>
                <a:gd name="T35" fmla="*/ 0 h 352"/>
                <a:gd name="T36" fmla="*/ 0 w 408"/>
                <a:gd name="T37" fmla="*/ 0 h 352"/>
                <a:gd name="T38" fmla="*/ 0 w 408"/>
                <a:gd name="T39" fmla="*/ 0 h 352"/>
                <a:gd name="T40" fmla="*/ 0 w 408"/>
                <a:gd name="T41" fmla="*/ 0 h 352"/>
                <a:gd name="T42" fmla="*/ 0 w 408"/>
                <a:gd name="T43" fmla="*/ 0 h 352"/>
                <a:gd name="T44" fmla="*/ 0 w 408"/>
                <a:gd name="T45" fmla="*/ 0 h 352"/>
                <a:gd name="T46" fmla="*/ 0 w 408"/>
                <a:gd name="T47" fmla="*/ 0 h 352"/>
                <a:gd name="T48" fmla="*/ 0 w 408"/>
                <a:gd name="T49" fmla="*/ 0 h 352"/>
                <a:gd name="T50" fmla="*/ 0 w 408"/>
                <a:gd name="T51" fmla="*/ 0 h 352"/>
                <a:gd name="T52" fmla="*/ 0 w 408"/>
                <a:gd name="T53" fmla="*/ 0 h 352"/>
                <a:gd name="T54" fmla="*/ 0 w 408"/>
                <a:gd name="T55" fmla="*/ 0 h 352"/>
                <a:gd name="T56" fmla="*/ 0 w 408"/>
                <a:gd name="T57" fmla="*/ 0 h 352"/>
                <a:gd name="T58" fmla="*/ 0 w 408"/>
                <a:gd name="T59" fmla="*/ 0 h 352"/>
                <a:gd name="T60" fmla="*/ 0 w 408"/>
                <a:gd name="T61" fmla="*/ 0 h 352"/>
                <a:gd name="T62" fmla="*/ 0 w 408"/>
                <a:gd name="T63" fmla="*/ 0 h 352"/>
                <a:gd name="T64" fmla="*/ 0 w 408"/>
                <a:gd name="T65" fmla="*/ 0 h 352"/>
                <a:gd name="T66" fmla="*/ 0 w 408"/>
                <a:gd name="T67" fmla="*/ 0 h 352"/>
                <a:gd name="T68" fmla="*/ 0 w 408"/>
                <a:gd name="T69" fmla="*/ 0 h 352"/>
                <a:gd name="T70" fmla="*/ 0 w 408"/>
                <a:gd name="T71" fmla="*/ 0 h 352"/>
                <a:gd name="T72" fmla="*/ 0 w 408"/>
                <a:gd name="T73" fmla="*/ 0 h 352"/>
                <a:gd name="T74" fmla="*/ 0 w 408"/>
                <a:gd name="T75" fmla="*/ 0 h 352"/>
                <a:gd name="T76" fmla="*/ 0 w 408"/>
                <a:gd name="T77" fmla="*/ 0 h 352"/>
                <a:gd name="T78" fmla="*/ 0 w 408"/>
                <a:gd name="T79" fmla="*/ 0 h 352"/>
                <a:gd name="T80" fmla="*/ 0 w 408"/>
                <a:gd name="T81" fmla="*/ 0 h 3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8" h="352">
                  <a:moveTo>
                    <a:pt x="407" y="339"/>
                  </a:moveTo>
                  <a:lnTo>
                    <a:pt x="407" y="339"/>
                  </a:lnTo>
                  <a:lnTo>
                    <a:pt x="390" y="318"/>
                  </a:lnTo>
                  <a:lnTo>
                    <a:pt x="370" y="295"/>
                  </a:lnTo>
                  <a:lnTo>
                    <a:pt x="349" y="273"/>
                  </a:lnTo>
                  <a:lnTo>
                    <a:pt x="329" y="249"/>
                  </a:lnTo>
                  <a:lnTo>
                    <a:pt x="305" y="226"/>
                  </a:lnTo>
                  <a:lnTo>
                    <a:pt x="280" y="201"/>
                  </a:lnTo>
                  <a:lnTo>
                    <a:pt x="256" y="176"/>
                  </a:lnTo>
                  <a:lnTo>
                    <a:pt x="230" y="153"/>
                  </a:lnTo>
                  <a:lnTo>
                    <a:pt x="204" y="131"/>
                  </a:lnTo>
                  <a:lnTo>
                    <a:pt x="176" y="109"/>
                  </a:lnTo>
                  <a:lnTo>
                    <a:pt x="149" y="88"/>
                  </a:lnTo>
                  <a:lnTo>
                    <a:pt x="119" y="67"/>
                  </a:lnTo>
                  <a:lnTo>
                    <a:pt x="91" y="49"/>
                  </a:lnTo>
                  <a:lnTo>
                    <a:pt x="63" y="31"/>
                  </a:lnTo>
                  <a:lnTo>
                    <a:pt x="35" y="14"/>
                  </a:lnTo>
                  <a:lnTo>
                    <a:pt x="5" y="0"/>
                  </a:lnTo>
                  <a:lnTo>
                    <a:pt x="0" y="15"/>
                  </a:lnTo>
                  <a:lnTo>
                    <a:pt x="27" y="30"/>
                  </a:lnTo>
                  <a:lnTo>
                    <a:pt x="56" y="44"/>
                  </a:lnTo>
                  <a:lnTo>
                    <a:pt x="83" y="62"/>
                  </a:lnTo>
                  <a:lnTo>
                    <a:pt x="111" y="80"/>
                  </a:lnTo>
                  <a:lnTo>
                    <a:pt x="139" y="101"/>
                  </a:lnTo>
                  <a:lnTo>
                    <a:pt x="166" y="122"/>
                  </a:lnTo>
                  <a:lnTo>
                    <a:pt x="193" y="144"/>
                  </a:lnTo>
                  <a:lnTo>
                    <a:pt x="219" y="166"/>
                  </a:lnTo>
                  <a:lnTo>
                    <a:pt x="245" y="189"/>
                  </a:lnTo>
                  <a:lnTo>
                    <a:pt x="270" y="212"/>
                  </a:lnTo>
                  <a:lnTo>
                    <a:pt x="292" y="236"/>
                  </a:lnTo>
                  <a:lnTo>
                    <a:pt x="316" y="260"/>
                  </a:lnTo>
                  <a:lnTo>
                    <a:pt x="336" y="283"/>
                  </a:lnTo>
                  <a:lnTo>
                    <a:pt x="357" y="305"/>
                  </a:lnTo>
                  <a:lnTo>
                    <a:pt x="377" y="329"/>
                  </a:lnTo>
                  <a:lnTo>
                    <a:pt x="394" y="349"/>
                  </a:lnTo>
                  <a:lnTo>
                    <a:pt x="399" y="352"/>
                  </a:lnTo>
                  <a:lnTo>
                    <a:pt x="405" y="349"/>
                  </a:lnTo>
                  <a:lnTo>
                    <a:pt x="408" y="346"/>
                  </a:lnTo>
                  <a:lnTo>
                    <a:pt x="407" y="3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80" name="Freeform 1701">
              <a:extLst>
                <a:ext uri="{FF2B5EF4-FFF2-40B4-BE49-F238E27FC236}">
                  <a16:creationId xmlns:a16="http://schemas.microsoft.com/office/drawing/2014/main" id="{AA06E57A-446B-45D2-8540-50F00CCD10E0}"/>
                </a:ext>
              </a:extLst>
            </p:cNvPr>
            <p:cNvSpPr>
              <a:spLocks/>
            </p:cNvSpPr>
            <p:nvPr/>
          </p:nvSpPr>
          <p:spPr bwMode="auto">
            <a:xfrm>
              <a:off x="3085" y="3534"/>
              <a:ext cx="36" cy="43"/>
            </a:xfrm>
            <a:custGeom>
              <a:avLst/>
              <a:gdLst>
                <a:gd name="T0" fmla="*/ 0 w 146"/>
                <a:gd name="T1" fmla="*/ 0 h 174"/>
                <a:gd name="T2" fmla="*/ 0 w 146"/>
                <a:gd name="T3" fmla="*/ 0 h 174"/>
                <a:gd name="T4" fmla="*/ 0 w 146"/>
                <a:gd name="T5" fmla="*/ 0 h 174"/>
                <a:gd name="T6" fmla="*/ 0 w 146"/>
                <a:gd name="T7" fmla="*/ 0 h 174"/>
                <a:gd name="T8" fmla="*/ 0 w 146"/>
                <a:gd name="T9" fmla="*/ 0 h 174"/>
                <a:gd name="T10" fmla="*/ 0 w 146"/>
                <a:gd name="T11" fmla="*/ 0 h 174"/>
                <a:gd name="T12" fmla="*/ 0 w 146"/>
                <a:gd name="T13" fmla="*/ 0 h 174"/>
                <a:gd name="T14" fmla="*/ 0 w 146"/>
                <a:gd name="T15" fmla="*/ 0 h 174"/>
                <a:gd name="T16" fmla="*/ 0 w 146"/>
                <a:gd name="T17" fmla="*/ 0 h 174"/>
                <a:gd name="T18" fmla="*/ 0 w 146"/>
                <a:gd name="T19" fmla="*/ 0 h 174"/>
                <a:gd name="T20" fmla="*/ 0 w 146"/>
                <a:gd name="T21" fmla="*/ 0 h 174"/>
                <a:gd name="T22" fmla="*/ 0 w 146"/>
                <a:gd name="T23" fmla="*/ 0 h 174"/>
                <a:gd name="T24" fmla="*/ 0 w 146"/>
                <a:gd name="T25" fmla="*/ 0 h 174"/>
                <a:gd name="T26" fmla="*/ 0 w 146"/>
                <a:gd name="T27" fmla="*/ 0 h 174"/>
                <a:gd name="T28" fmla="*/ 0 w 146"/>
                <a:gd name="T29" fmla="*/ 0 h 174"/>
                <a:gd name="T30" fmla="*/ 0 w 146"/>
                <a:gd name="T31" fmla="*/ 0 h 174"/>
                <a:gd name="T32" fmla="*/ 0 w 146"/>
                <a:gd name="T33" fmla="*/ 0 h 174"/>
                <a:gd name="T34" fmla="*/ 0 w 146"/>
                <a:gd name="T35" fmla="*/ 0 h 174"/>
                <a:gd name="T36" fmla="*/ 0 w 146"/>
                <a:gd name="T37" fmla="*/ 0 h 174"/>
                <a:gd name="T38" fmla="*/ 0 w 146"/>
                <a:gd name="T39" fmla="*/ 0 h 174"/>
                <a:gd name="T40" fmla="*/ 0 w 146"/>
                <a:gd name="T41" fmla="*/ 0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6" h="174">
                  <a:moveTo>
                    <a:pt x="0" y="165"/>
                  </a:moveTo>
                  <a:lnTo>
                    <a:pt x="0" y="165"/>
                  </a:lnTo>
                  <a:lnTo>
                    <a:pt x="27" y="174"/>
                  </a:lnTo>
                  <a:lnTo>
                    <a:pt x="56" y="172"/>
                  </a:lnTo>
                  <a:lnTo>
                    <a:pt x="87" y="160"/>
                  </a:lnTo>
                  <a:lnTo>
                    <a:pt x="113" y="138"/>
                  </a:lnTo>
                  <a:lnTo>
                    <a:pt x="135" y="112"/>
                  </a:lnTo>
                  <a:lnTo>
                    <a:pt x="146" y="77"/>
                  </a:lnTo>
                  <a:lnTo>
                    <a:pt x="143" y="42"/>
                  </a:lnTo>
                  <a:lnTo>
                    <a:pt x="124" y="0"/>
                  </a:lnTo>
                  <a:lnTo>
                    <a:pt x="111" y="10"/>
                  </a:lnTo>
                  <a:lnTo>
                    <a:pt x="127" y="44"/>
                  </a:lnTo>
                  <a:lnTo>
                    <a:pt x="130" y="77"/>
                  </a:lnTo>
                  <a:lnTo>
                    <a:pt x="120" y="104"/>
                  </a:lnTo>
                  <a:lnTo>
                    <a:pt x="103" y="127"/>
                  </a:lnTo>
                  <a:lnTo>
                    <a:pt x="79" y="144"/>
                  </a:lnTo>
                  <a:lnTo>
                    <a:pt x="53" y="156"/>
                  </a:lnTo>
                  <a:lnTo>
                    <a:pt x="27" y="159"/>
                  </a:lnTo>
                  <a:lnTo>
                    <a:pt x="8" y="152"/>
                  </a:lnTo>
                  <a:lnTo>
                    <a:pt x="0"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81" name="Freeform 1702">
              <a:extLst>
                <a:ext uri="{FF2B5EF4-FFF2-40B4-BE49-F238E27FC236}">
                  <a16:creationId xmlns:a16="http://schemas.microsoft.com/office/drawing/2014/main" id="{4726CDBF-1310-4B92-A877-41658AC5B2C3}"/>
                </a:ext>
              </a:extLst>
            </p:cNvPr>
            <p:cNvSpPr>
              <a:spLocks/>
            </p:cNvSpPr>
            <p:nvPr/>
          </p:nvSpPr>
          <p:spPr bwMode="auto">
            <a:xfrm>
              <a:off x="3001" y="3503"/>
              <a:ext cx="85" cy="72"/>
            </a:xfrm>
            <a:custGeom>
              <a:avLst/>
              <a:gdLst>
                <a:gd name="T0" fmla="*/ 0 w 343"/>
                <a:gd name="T1" fmla="*/ 0 h 287"/>
                <a:gd name="T2" fmla="*/ 0 w 343"/>
                <a:gd name="T3" fmla="*/ 0 h 287"/>
                <a:gd name="T4" fmla="*/ 0 w 343"/>
                <a:gd name="T5" fmla="*/ 0 h 287"/>
                <a:gd name="T6" fmla="*/ 0 w 343"/>
                <a:gd name="T7" fmla="*/ 0 h 287"/>
                <a:gd name="T8" fmla="*/ 0 w 343"/>
                <a:gd name="T9" fmla="*/ 0 h 287"/>
                <a:gd name="T10" fmla="*/ 0 w 343"/>
                <a:gd name="T11" fmla="*/ 0 h 287"/>
                <a:gd name="T12" fmla="*/ 0 w 343"/>
                <a:gd name="T13" fmla="*/ 0 h 287"/>
                <a:gd name="T14" fmla="*/ 0 w 343"/>
                <a:gd name="T15" fmla="*/ 0 h 287"/>
                <a:gd name="T16" fmla="*/ 0 w 343"/>
                <a:gd name="T17" fmla="*/ 0 h 287"/>
                <a:gd name="T18" fmla="*/ 0 w 343"/>
                <a:gd name="T19" fmla="*/ 0 h 287"/>
                <a:gd name="T20" fmla="*/ 0 w 343"/>
                <a:gd name="T21" fmla="*/ 0 h 287"/>
                <a:gd name="T22" fmla="*/ 0 w 343"/>
                <a:gd name="T23" fmla="*/ 0 h 287"/>
                <a:gd name="T24" fmla="*/ 0 w 343"/>
                <a:gd name="T25" fmla="*/ 0 h 287"/>
                <a:gd name="T26" fmla="*/ 0 w 343"/>
                <a:gd name="T27" fmla="*/ 0 h 287"/>
                <a:gd name="T28" fmla="*/ 0 w 343"/>
                <a:gd name="T29" fmla="*/ 0 h 287"/>
                <a:gd name="T30" fmla="*/ 0 w 343"/>
                <a:gd name="T31" fmla="*/ 0 h 287"/>
                <a:gd name="T32" fmla="*/ 0 w 343"/>
                <a:gd name="T33" fmla="*/ 0 h 287"/>
                <a:gd name="T34" fmla="*/ 0 w 343"/>
                <a:gd name="T35" fmla="*/ 0 h 287"/>
                <a:gd name="T36" fmla="*/ 0 w 343"/>
                <a:gd name="T37" fmla="*/ 0 h 287"/>
                <a:gd name="T38" fmla="*/ 0 w 343"/>
                <a:gd name="T39" fmla="*/ 0 h 287"/>
                <a:gd name="T40" fmla="*/ 0 w 343"/>
                <a:gd name="T41" fmla="*/ 0 h 287"/>
                <a:gd name="T42" fmla="*/ 0 w 343"/>
                <a:gd name="T43" fmla="*/ 0 h 287"/>
                <a:gd name="T44" fmla="*/ 0 w 343"/>
                <a:gd name="T45" fmla="*/ 0 h 287"/>
                <a:gd name="T46" fmla="*/ 0 w 343"/>
                <a:gd name="T47" fmla="*/ 0 h 287"/>
                <a:gd name="T48" fmla="*/ 0 w 343"/>
                <a:gd name="T49" fmla="*/ 0 h 287"/>
                <a:gd name="T50" fmla="*/ 0 w 343"/>
                <a:gd name="T51" fmla="*/ 0 h 287"/>
                <a:gd name="T52" fmla="*/ 0 w 343"/>
                <a:gd name="T53" fmla="*/ 0 h 287"/>
                <a:gd name="T54" fmla="*/ 0 w 343"/>
                <a:gd name="T55" fmla="*/ 0 h 287"/>
                <a:gd name="T56" fmla="*/ 0 w 343"/>
                <a:gd name="T57" fmla="*/ 0 h 287"/>
                <a:gd name="T58" fmla="*/ 0 w 343"/>
                <a:gd name="T59" fmla="*/ 0 h 287"/>
                <a:gd name="T60" fmla="*/ 0 w 343"/>
                <a:gd name="T61" fmla="*/ 0 h 287"/>
                <a:gd name="T62" fmla="*/ 0 w 343"/>
                <a:gd name="T63" fmla="*/ 0 h 287"/>
                <a:gd name="T64" fmla="*/ 0 w 343"/>
                <a:gd name="T65" fmla="*/ 0 h 287"/>
                <a:gd name="T66" fmla="*/ 0 w 343"/>
                <a:gd name="T67" fmla="*/ 0 h 287"/>
                <a:gd name="T68" fmla="*/ 0 w 343"/>
                <a:gd name="T69" fmla="*/ 0 h 287"/>
                <a:gd name="T70" fmla="*/ 0 w 343"/>
                <a:gd name="T71" fmla="*/ 0 h 287"/>
                <a:gd name="T72" fmla="*/ 0 w 343"/>
                <a:gd name="T73" fmla="*/ 0 h 2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3" h="287">
                  <a:moveTo>
                    <a:pt x="0" y="13"/>
                  </a:moveTo>
                  <a:lnTo>
                    <a:pt x="0" y="13"/>
                  </a:lnTo>
                  <a:lnTo>
                    <a:pt x="17" y="25"/>
                  </a:lnTo>
                  <a:lnTo>
                    <a:pt x="34" y="36"/>
                  </a:lnTo>
                  <a:lnTo>
                    <a:pt x="52" y="51"/>
                  </a:lnTo>
                  <a:lnTo>
                    <a:pt x="70" y="67"/>
                  </a:lnTo>
                  <a:lnTo>
                    <a:pt x="89" y="83"/>
                  </a:lnTo>
                  <a:lnTo>
                    <a:pt x="110" y="101"/>
                  </a:lnTo>
                  <a:lnTo>
                    <a:pt x="130" y="119"/>
                  </a:lnTo>
                  <a:lnTo>
                    <a:pt x="150" y="139"/>
                  </a:lnTo>
                  <a:lnTo>
                    <a:pt x="173" y="158"/>
                  </a:lnTo>
                  <a:lnTo>
                    <a:pt x="195" y="178"/>
                  </a:lnTo>
                  <a:lnTo>
                    <a:pt x="217" y="197"/>
                  </a:lnTo>
                  <a:lnTo>
                    <a:pt x="239" y="217"/>
                  </a:lnTo>
                  <a:lnTo>
                    <a:pt x="262" y="235"/>
                  </a:lnTo>
                  <a:lnTo>
                    <a:pt x="286" y="253"/>
                  </a:lnTo>
                  <a:lnTo>
                    <a:pt x="309" y="270"/>
                  </a:lnTo>
                  <a:lnTo>
                    <a:pt x="335" y="287"/>
                  </a:lnTo>
                  <a:lnTo>
                    <a:pt x="343" y="274"/>
                  </a:lnTo>
                  <a:lnTo>
                    <a:pt x="319" y="257"/>
                  </a:lnTo>
                  <a:lnTo>
                    <a:pt x="296" y="240"/>
                  </a:lnTo>
                  <a:lnTo>
                    <a:pt x="273" y="222"/>
                  </a:lnTo>
                  <a:lnTo>
                    <a:pt x="249" y="204"/>
                  </a:lnTo>
                  <a:lnTo>
                    <a:pt x="227" y="184"/>
                  </a:lnTo>
                  <a:lnTo>
                    <a:pt x="205" y="165"/>
                  </a:lnTo>
                  <a:lnTo>
                    <a:pt x="183" y="145"/>
                  </a:lnTo>
                  <a:lnTo>
                    <a:pt x="161" y="126"/>
                  </a:lnTo>
                  <a:lnTo>
                    <a:pt x="140" y="106"/>
                  </a:lnTo>
                  <a:lnTo>
                    <a:pt x="121" y="88"/>
                  </a:lnTo>
                  <a:lnTo>
                    <a:pt x="100" y="70"/>
                  </a:lnTo>
                  <a:lnTo>
                    <a:pt x="80" y="54"/>
                  </a:lnTo>
                  <a:lnTo>
                    <a:pt x="62" y="38"/>
                  </a:lnTo>
                  <a:lnTo>
                    <a:pt x="44" y="23"/>
                  </a:lnTo>
                  <a:lnTo>
                    <a:pt x="24" y="11"/>
                  </a:lnTo>
                  <a:lnTo>
                    <a:pt x="8"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82" name="Freeform 1703">
              <a:extLst>
                <a:ext uri="{FF2B5EF4-FFF2-40B4-BE49-F238E27FC236}">
                  <a16:creationId xmlns:a16="http://schemas.microsoft.com/office/drawing/2014/main" id="{0B44EA33-3100-43E5-98E1-D26B06EE2D60}"/>
                </a:ext>
              </a:extLst>
            </p:cNvPr>
            <p:cNvSpPr>
              <a:spLocks/>
            </p:cNvSpPr>
            <p:nvPr/>
          </p:nvSpPr>
          <p:spPr bwMode="auto">
            <a:xfrm>
              <a:off x="2947" y="3496"/>
              <a:ext cx="56" cy="11"/>
            </a:xfrm>
            <a:custGeom>
              <a:avLst/>
              <a:gdLst>
                <a:gd name="T0" fmla="*/ 0 w 221"/>
                <a:gd name="T1" fmla="*/ 0 h 43"/>
                <a:gd name="T2" fmla="*/ 0 w 221"/>
                <a:gd name="T3" fmla="*/ 0 h 43"/>
                <a:gd name="T4" fmla="*/ 0 w 221"/>
                <a:gd name="T5" fmla="*/ 0 h 43"/>
                <a:gd name="T6" fmla="*/ 0 w 221"/>
                <a:gd name="T7" fmla="*/ 0 h 43"/>
                <a:gd name="T8" fmla="*/ 0 w 221"/>
                <a:gd name="T9" fmla="*/ 0 h 43"/>
                <a:gd name="T10" fmla="*/ 0 w 221"/>
                <a:gd name="T11" fmla="*/ 0 h 43"/>
                <a:gd name="T12" fmla="*/ 0 w 221"/>
                <a:gd name="T13" fmla="*/ 0 h 43"/>
                <a:gd name="T14" fmla="*/ 0 w 221"/>
                <a:gd name="T15" fmla="*/ 0 h 43"/>
                <a:gd name="T16" fmla="*/ 0 w 221"/>
                <a:gd name="T17" fmla="*/ 0 h 43"/>
                <a:gd name="T18" fmla="*/ 0 w 221"/>
                <a:gd name="T19" fmla="*/ 0 h 43"/>
                <a:gd name="T20" fmla="*/ 0 w 221"/>
                <a:gd name="T21" fmla="*/ 0 h 43"/>
                <a:gd name="T22" fmla="*/ 0 w 221"/>
                <a:gd name="T23" fmla="*/ 0 h 43"/>
                <a:gd name="T24" fmla="*/ 0 w 221"/>
                <a:gd name="T25" fmla="*/ 0 h 43"/>
                <a:gd name="T26" fmla="*/ 0 w 221"/>
                <a:gd name="T27" fmla="*/ 0 h 43"/>
                <a:gd name="T28" fmla="*/ 0 w 221"/>
                <a:gd name="T29" fmla="*/ 0 h 43"/>
                <a:gd name="T30" fmla="*/ 0 w 221"/>
                <a:gd name="T31" fmla="*/ 0 h 43"/>
                <a:gd name="T32" fmla="*/ 0 w 221"/>
                <a:gd name="T33" fmla="*/ 0 h 43"/>
                <a:gd name="T34" fmla="*/ 0 w 221"/>
                <a:gd name="T35" fmla="*/ 0 h 43"/>
                <a:gd name="T36" fmla="*/ 0 w 221"/>
                <a:gd name="T37" fmla="*/ 0 h 43"/>
                <a:gd name="T38" fmla="*/ 0 w 221"/>
                <a:gd name="T39" fmla="*/ 0 h 43"/>
                <a:gd name="T40" fmla="*/ 0 w 221"/>
                <a:gd name="T41" fmla="*/ 0 h 43"/>
                <a:gd name="T42" fmla="*/ 0 w 221"/>
                <a:gd name="T43" fmla="*/ 0 h 43"/>
                <a:gd name="T44" fmla="*/ 0 w 221"/>
                <a:gd name="T45" fmla="*/ 0 h 43"/>
                <a:gd name="T46" fmla="*/ 0 w 221"/>
                <a:gd name="T47" fmla="*/ 0 h 43"/>
                <a:gd name="T48" fmla="*/ 0 w 221"/>
                <a:gd name="T49" fmla="*/ 0 h 43"/>
                <a:gd name="T50" fmla="*/ 0 w 221"/>
                <a:gd name="T51" fmla="*/ 0 h 43"/>
                <a:gd name="T52" fmla="*/ 0 w 221"/>
                <a:gd name="T53" fmla="*/ 0 h 43"/>
                <a:gd name="T54" fmla="*/ 0 w 221"/>
                <a:gd name="T55" fmla="*/ 0 h 43"/>
                <a:gd name="T56" fmla="*/ 0 w 221"/>
                <a:gd name="T57" fmla="*/ 0 h 43"/>
                <a:gd name="T58" fmla="*/ 0 w 221"/>
                <a:gd name="T59" fmla="*/ 0 h 43"/>
                <a:gd name="T60" fmla="*/ 0 w 221"/>
                <a:gd name="T61" fmla="*/ 0 h 43"/>
                <a:gd name="T62" fmla="*/ 0 w 221"/>
                <a:gd name="T63" fmla="*/ 0 h 43"/>
                <a:gd name="T64" fmla="*/ 0 w 221"/>
                <a:gd name="T65" fmla="*/ 0 h 43"/>
                <a:gd name="T66" fmla="*/ 0 w 221"/>
                <a:gd name="T67" fmla="*/ 0 h 43"/>
                <a:gd name="T68" fmla="*/ 0 w 221"/>
                <a:gd name="T69" fmla="*/ 0 h 43"/>
                <a:gd name="T70" fmla="*/ 0 w 221"/>
                <a:gd name="T71" fmla="*/ 0 h 43"/>
                <a:gd name="T72" fmla="*/ 0 w 221"/>
                <a:gd name="T73" fmla="*/ 0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1" h="43">
                  <a:moveTo>
                    <a:pt x="5" y="43"/>
                  </a:moveTo>
                  <a:lnTo>
                    <a:pt x="3" y="43"/>
                  </a:lnTo>
                  <a:lnTo>
                    <a:pt x="20" y="38"/>
                  </a:lnTo>
                  <a:lnTo>
                    <a:pt x="33" y="34"/>
                  </a:lnTo>
                  <a:lnTo>
                    <a:pt x="48" y="30"/>
                  </a:lnTo>
                  <a:lnTo>
                    <a:pt x="62" y="26"/>
                  </a:lnTo>
                  <a:lnTo>
                    <a:pt x="75" y="24"/>
                  </a:lnTo>
                  <a:lnTo>
                    <a:pt x="88" y="21"/>
                  </a:lnTo>
                  <a:lnTo>
                    <a:pt x="101" y="18"/>
                  </a:lnTo>
                  <a:lnTo>
                    <a:pt x="114" y="18"/>
                  </a:lnTo>
                  <a:lnTo>
                    <a:pt x="126" y="18"/>
                  </a:lnTo>
                  <a:lnTo>
                    <a:pt x="139" y="18"/>
                  </a:lnTo>
                  <a:lnTo>
                    <a:pt x="150" y="18"/>
                  </a:lnTo>
                  <a:lnTo>
                    <a:pt x="163" y="21"/>
                  </a:lnTo>
                  <a:lnTo>
                    <a:pt x="176" y="25"/>
                  </a:lnTo>
                  <a:lnTo>
                    <a:pt x="188" y="29"/>
                  </a:lnTo>
                  <a:lnTo>
                    <a:pt x="200" y="35"/>
                  </a:lnTo>
                  <a:lnTo>
                    <a:pt x="213" y="42"/>
                  </a:lnTo>
                  <a:lnTo>
                    <a:pt x="221" y="29"/>
                  </a:lnTo>
                  <a:lnTo>
                    <a:pt x="208" y="20"/>
                  </a:lnTo>
                  <a:lnTo>
                    <a:pt x="193" y="13"/>
                  </a:lnTo>
                  <a:lnTo>
                    <a:pt x="179" y="9"/>
                  </a:lnTo>
                  <a:lnTo>
                    <a:pt x="166" y="5"/>
                  </a:lnTo>
                  <a:lnTo>
                    <a:pt x="153" y="3"/>
                  </a:lnTo>
                  <a:lnTo>
                    <a:pt x="139" y="0"/>
                  </a:lnTo>
                  <a:lnTo>
                    <a:pt x="126" y="0"/>
                  </a:lnTo>
                  <a:lnTo>
                    <a:pt x="114" y="0"/>
                  </a:lnTo>
                  <a:lnTo>
                    <a:pt x="101" y="3"/>
                  </a:lnTo>
                  <a:lnTo>
                    <a:pt x="85" y="5"/>
                  </a:lnTo>
                  <a:lnTo>
                    <a:pt x="72" y="8"/>
                  </a:lnTo>
                  <a:lnTo>
                    <a:pt x="59" y="11"/>
                  </a:lnTo>
                  <a:lnTo>
                    <a:pt x="45" y="14"/>
                  </a:lnTo>
                  <a:lnTo>
                    <a:pt x="31" y="18"/>
                  </a:lnTo>
                  <a:lnTo>
                    <a:pt x="15" y="22"/>
                  </a:lnTo>
                  <a:lnTo>
                    <a:pt x="1" y="27"/>
                  </a:lnTo>
                  <a:lnTo>
                    <a:pt x="0" y="27"/>
                  </a:lnTo>
                  <a:lnTo>
                    <a:pt x="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83" name="Freeform 1704">
              <a:extLst>
                <a:ext uri="{FF2B5EF4-FFF2-40B4-BE49-F238E27FC236}">
                  <a16:creationId xmlns:a16="http://schemas.microsoft.com/office/drawing/2014/main" id="{569CBEF2-1CFC-485A-A704-25A6CDE92D19}"/>
                </a:ext>
              </a:extLst>
            </p:cNvPr>
            <p:cNvSpPr>
              <a:spLocks/>
            </p:cNvSpPr>
            <p:nvPr/>
          </p:nvSpPr>
          <p:spPr bwMode="auto">
            <a:xfrm>
              <a:off x="2787" y="3503"/>
              <a:ext cx="162" cy="40"/>
            </a:xfrm>
            <a:custGeom>
              <a:avLst/>
              <a:gdLst>
                <a:gd name="T0" fmla="*/ 0 w 649"/>
                <a:gd name="T1" fmla="*/ 0 h 162"/>
                <a:gd name="T2" fmla="*/ 0 w 649"/>
                <a:gd name="T3" fmla="*/ 0 h 162"/>
                <a:gd name="T4" fmla="*/ 0 w 649"/>
                <a:gd name="T5" fmla="*/ 0 h 162"/>
                <a:gd name="T6" fmla="*/ 0 w 649"/>
                <a:gd name="T7" fmla="*/ 0 h 162"/>
                <a:gd name="T8" fmla="*/ 0 w 649"/>
                <a:gd name="T9" fmla="*/ 0 h 162"/>
                <a:gd name="T10" fmla="*/ 0 w 649"/>
                <a:gd name="T11" fmla="*/ 0 h 162"/>
                <a:gd name="T12" fmla="*/ 0 w 649"/>
                <a:gd name="T13" fmla="*/ 0 h 162"/>
                <a:gd name="T14" fmla="*/ 0 w 649"/>
                <a:gd name="T15" fmla="*/ 0 h 162"/>
                <a:gd name="T16" fmla="*/ 0 w 649"/>
                <a:gd name="T17" fmla="*/ 0 h 162"/>
                <a:gd name="T18" fmla="*/ 0 w 649"/>
                <a:gd name="T19" fmla="*/ 0 h 162"/>
                <a:gd name="T20" fmla="*/ 0 w 649"/>
                <a:gd name="T21" fmla="*/ 0 h 162"/>
                <a:gd name="T22" fmla="*/ 0 w 649"/>
                <a:gd name="T23" fmla="*/ 0 h 162"/>
                <a:gd name="T24" fmla="*/ 0 w 649"/>
                <a:gd name="T25" fmla="*/ 0 h 162"/>
                <a:gd name="T26" fmla="*/ 0 w 649"/>
                <a:gd name="T27" fmla="*/ 0 h 162"/>
                <a:gd name="T28" fmla="*/ 0 w 649"/>
                <a:gd name="T29" fmla="*/ 0 h 162"/>
                <a:gd name="T30" fmla="*/ 0 w 649"/>
                <a:gd name="T31" fmla="*/ 0 h 162"/>
                <a:gd name="T32" fmla="*/ 0 w 649"/>
                <a:gd name="T33" fmla="*/ 0 h 162"/>
                <a:gd name="T34" fmla="*/ 0 w 649"/>
                <a:gd name="T35" fmla="*/ 0 h 162"/>
                <a:gd name="T36" fmla="*/ 0 w 649"/>
                <a:gd name="T37" fmla="*/ 0 h 162"/>
                <a:gd name="T38" fmla="*/ 0 w 649"/>
                <a:gd name="T39" fmla="*/ 0 h 162"/>
                <a:gd name="T40" fmla="*/ 0 w 649"/>
                <a:gd name="T41" fmla="*/ 0 h 162"/>
                <a:gd name="T42" fmla="*/ 0 w 649"/>
                <a:gd name="T43" fmla="*/ 0 h 162"/>
                <a:gd name="T44" fmla="*/ 0 w 649"/>
                <a:gd name="T45" fmla="*/ 0 h 162"/>
                <a:gd name="T46" fmla="*/ 0 w 649"/>
                <a:gd name="T47" fmla="*/ 0 h 162"/>
                <a:gd name="T48" fmla="*/ 0 w 649"/>
                <a:gd name="T49" fmla="*/ 0 h 162"/>
                <a:gd name="T50" fmla="*/ 0 w 649"/>
                <a:gd name="T51" fmla="*/ 0 h 162"/>
                <a:gd name="T52" fmla="*/ 0 w 649"/>
                <a:gd name="T53" fmla="*/ 0 h 162"/>
                <a:gd name="T54" fmla="*/ 0 w 649"/>
                <a:gd name="T55" fmla="*/ 0 h 162"/>
                <a:gd name="T56" fmla="*/ 0 w 649"/>
                <a:gd name="T57" fmla="*/ 0 h 162"/>
                <a:gd name="T58" fmla="*/ 0 w 649"/>
                <a:gd name="T59" fmla="*/ 0 h 162"/>
                <a:gd name="T60" fmla="*/ 0 w 649"/>
                <a:gd name="T61" fmla="*/ 0 h 162"/>
                <a:gd name="T62" fmla="*/ 0 w 649"/>
                <a:gd name="T63" fmla="*/ 0 h 162"/>
                <a:gd name="T64" fmla="*/ 0 w 649"/>
                <a:gd name="T65" fmla="*/ 0 h 162"/>
                <a:gd name="T66" fmla="*/ 0 w 649"/>
                <a:gd name="T67" fmla="*/ 0 h 162"/>
                <a:gd name="T68" fmla="*/ 0 w 649"/>
                <a:gd name="T69" fmla="*/ 0 h 162"/>
                <a:gd name="T70" fmla="*/ 0 w 649"/>
                <a:gd name="T71" fmla="*/ 0 h 162"/>
                <a:gd name="T72" fmla="*/ 0 w 649"/>
                <a:gd name="T73" fmla="*/ 0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9" h="162">
                  <a:moveTo>
                    <a:pt x="0" y="162"/>
                  </a:moveTo>
                  <a:lnTo>
                    <a:pt x="0" y="162"/>
                  </a:lnTo>
                  <a:lnTo>
                    <a:pt x="42" y="162"/>
                  </a:lnTo>
                  <a:lnTo>
                    <a:pt x="83" y="158"/>
                  </a:lnTo>
                  <a:lnTo>
                    <a:pt x="126" y="154"/>
                  </a:lnTo>
                  <a:lnTo>
                    <a:pt x="170" y="147"/>
                  </a:lnTo>
                  <a:lnTo>
                    <a:pt x="213" y="140"/>
                  </a:lnTo>
                  <a:lnTo>
                    <a:pt x="256" y="131"/>
                  </a:lnTo>
                  <a:lnTo>
                    <a:pt x="299" y="120"/>
                  </a:lnTo>
                  <a:lnTo>
                    <a:pt x="342" y="110"/>
                  </a:lnTo>
                  <a:lnTo>
                    <a:pt x="384" y="98"/>
                  </a:lnTo>
                  <a:lnTo>
                    <a:pt x="425" y="86"/>
                  </a:lnTo>
                  <a:lnTo>
                    <a:pt x="467" y="73"/>
                  </a:lnTo>
                  <a:lnTo>
                    <a:pt x="506" y="62"/>
                  </a:lnTo>
                  <a:lnTo>
                    <a:pt x="543" y="49"/>
                  </a:lnTo>
                  <a:lnTo>
                    <a:pt x="581" y="37"/>
                  </a:lnTo>
                  <a:lnTo>
                    <a:pt x="616" y="27"/>
                  </a:lnTo>
                  <a:lnTo>
                    <a:pt x="649" y="16"/>
                  </a:lnTo>
                  <a:lnTo>
                    <a:pt x="644" y="0"/>
                  </a:lnTo>
                  <a:lnTo>
                    <a:pt x="611" y="11"/>
                  </a:lnTo>
                  <a:lnTo>
                    <a:pt x="576" y="21"/>
                  </a:lnTo>
                  <a:lnTo>
                    <a:pt x="538" y="33"/>
                  </a:lnTo>
                  <a:lnTo>
                    <a:pt x="501" y="46"/>
                  </a:lnTo>
                  <a:lnTo>
                    <a:pt x="462" y="58"/>
                  </a:lnTo>
                  <a:lnTo>
                    <a:pt x="423" y="71"/>
                  </a:lnTo>
                  <a:lnTo>
                    <a:pt x="381" y="82"/>
                  </a:lnTo>
                  <a:lnTo>
                    <a:pt x="339" y="94"/>
                  </a:lnTo>
                  <a:lnTo>
                    <a:pt x="297" y="105"/>
                  </a:lnTo>
                  <a:lnTo>
                    <a:pt x="254" y="115"/>
                  </a:lnTo>
                  <a:lnTo>
                    <a:pt x="211" y="124"/>
                  </a:lnTo>
                  <a:lnTo>
                    <a:pt x="168" y="132"/>
                  </a:lnTo>
                  <a:lnTo>
                    <a:pt x="126" y="138"/>
                  </a:lnTo>
                  <a:lnTo>
                    <a:pt x="83" y="142"/>
                  </a:lnTo>
                  <a:lnTo>
                    <a:pt x="42" y="146"/>
                  </a:lnTo>
                  <a:lnTo>
                    <a:pt x="0" y="146"/>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84" name="Freeform 1705">
              <a:extLst>
                <a:ext uri="{FF2B5EF4-FFF2-40B4-BE49-F238E27FC236}">
                  <a16:creationId xmlns:a16="http://schemas.microsoft.com/office/drawing/2014/main" id="{0CBAFF57-26C6-442C-9517-6A7050BEBC1F}"/>
                </a:ext>
              </a:extLst>
            </p:cNvPr>
            <p:cNvSpPr>
              <a:spLocks/>
            </p:cNvSpPr>
            <p:nvPr/>
          </p:nvSpPr>
          <p:spPr bwMode="auto">
            <a:xfrm>
              <a:off x="2601" y="3455"/>
              <a:ext cx="186" cy="88"/>
            </a:xfrm>
            <a:custGeom>
              <a:avLst/>
              <a:gdLst>
                <a:gd name="T0" fmla="*/ 0 w 743"/>
                <a:gd name="T1" fmla="*/ 0 h 350"/>
                <a:gd name="T2" fmla="*/ 0 w 743"/>
                <a:gd name="T3" fmla="*/ 0 h 350"/>
                <a:gd name="T4" fmla="*/ 0 w 743"/>
                <a:gd name="T5" fmla="*/ 0 h 350"/>
                <a:gd name="T6" fmla="*/ 0 w 743"/>
                <a:gd name="T7" fmla="*/ 0 h 350"/>
                <a:gd name="T8" fmla="*/ 0 w 743"/>
                <a:gd name="T9" fmla="*/ 0 h 350"/>
                <a:gd name="T10" fmla="*/ 0 w 743"/>
                <a:gd name="T11" fmla="*/ 0 h 350"/>
                <a:gd name="T12" fmla="*/ 0 w 743"/>
                <a:gd name="T13" fmla="*/ 0 h 350"/>
                <a:gd name="T14" fmla="*/ 0 w 743"/>
                <a:gd name="T15" fmla="*/ 0 h 350"/>
                <a:gd name="T16" fmla="*/ 0 w 743"/>
                <a:gd name="T17" fmla="*/ 0 h 350"/>
                <a:gd name="T18" fmla="*/ 0 w 743"/>
                <a:gd name="T19" fmla="*/ 0 h 350"/>
                <a:gd name="T20" fmla="*/ 0 w 743"/>
                <a:gd name="T21" fmla="*/ 0 h 350"/>
                <a:gd name="T22" fmla="*/ 0 w 743"/>
                <a:gd name="T23" fmla="*/ 0 h 350"/>
                <a:gd name="T24" fmla="*/ 0 w 743"/>
                <a:gd name="T25" fmla="*/ 0 h 350"/>
                <a:gd name="T26" fmla="*/ 0 w 743"/>
                <a:gd name="T27" fmla="*/ 0 h 350"/>
                <a:gd name="T28" fmla="*/ 0 w 743"/>
                <a:gd name="T29" fmla="*/ 0 h 350"/>
                <a:gd name="T30" fmla="*/ 0 w 743"/>
                <a:gd name="T31" fmla="*/ 0 h 350"/>
                <a:gd name="T32" fmla="*/ 0 w 743"/>
                <a:gd name="T33" fmla="*/ 0 h 350"/>
                <a:gd name="T34" fmla="*/ 0 w 743"/>
                <a:gd name="T35" fmla="*/ 0 h 350"/>
                <a:gd name="T36" fmla="*/ 0 w 743"/>
                <a:gd name="T37" fmla="*/ 0 h 350"/>
                <a:gd name="T38" fmla="*/ 0 w 743"/>
                <a:gd name="T39" fmla="*/ 0 h 350"/>
                <a:gd name="T40" fmla="*/ 0 w 743"/>
                <a:gd name="T41" fmla="*/ 0 h 350"/>
                <a:gd name="T42" fmla="*/ 0 w 743"/>
                <a:gd name="T43" fmla="*/ 0 h 350"/>
                <a:gd name="T44" fmla="*/ 0 w 743"/>
                <a:gd name="T45" fmla="*/ 0 h 350"/>
                <a:gd name="T46" fmla="*/ 0 w 743"/>
                <a:gd name="T47" fmla="*/ 0 h 350"/>
                <a:gd name="T48" fmla="*/ 0 w 743"/>
                <a:gd name="T49" fmla="*/ 0 h 350"/>
                <a:gd name="T50" fmla="*/ 0 w 743"/>
                <a:gd name="T51" fmla="*/ 0 h 350"/>
                <a:gd name="T52" fmla="*/ 0 w 743"/>
                <a:gd name="T53" fmla="*/ 0 h 350"/>
                <a:gd name="T54" fmla="*/ 0 w 743"/>
                <a:gd name="T55" fmla="*/ 0 h 350"/>
                <a:gd name="T56" fmla="*/ 0 w 743"/>
                <a:gd name="T57" fmla="*/ 0 h 350"/>
                <a:gd name="T58" fmla="*/ 0 w 743"/>
                <a:gd name="T59" fmla="*/ 0 h 350"/>
                <a:gd name="T60" fmla="*/ 0 w 743"/>
                <a:gd name="T61" fmla="*/ 0 h 350"/>
                <a:gd name="T62" fmla="*/ 0 w 743"/>
                <a:gd name="T63" fmla="*/ 0 h 350"/>
                <a:gd name="T64" fmla="*/ 0 w 743"/>
                <a:gd name="T65" fmla="*/ 0 h 350"/>
                <a:gd name="T66" fmla="*/ 0 w 743"/>
                <a:gd name="T67" fmla="*/ 0 h 350"/>
                <a:gd name="T68" fmla="*/ 0 w 743"/>
                <a:gd name="T69" fmla="*/ 0 h 350"/>
                <a:gd name="T70" fmla="*/ 0 w 743"/>
                <a:gd name="T71" fmla="*/ 0 h 350"/>
                <a:gd name="T72" fmla="*/ 0 w 743"/>
                <a:gd name="T73" fmla="*/ 0 h 350"/>
                <a:gd name="T74" fmla="*/ 0 w 743"/>
                <a:gd name="T75" fmla="*/ 0 h 350"/>
                <a:gd name="T76" fmla="*/ 0 w 743"/>
                <a:gd name="T77" fmla="*/ 0 h 350"/>
                <a:gd name="T78" fmla="*/ 0 w 743"/>
                <a:gd name="T79" fmla="*/ 0 h 350"/>
                <a:gd name="T80" fmla="*/ 0 w 743"/>
                <a:gd name="T81" fmla="*/ 0 h 350"/>
                <a:gd name="T82" fmla="*/ 0 w 743"/>
                <a:gd name="T83" fmla="*/ 0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43" h="350">
                  <a:moveTo>
                    <a:pt x="0" y="4"/>
                  </a:moveTo>
                  <a:lnTo>
                    <a:pt x="4" y="14"/>
                  </a:lnTo>
                  <a:lnTo>
                    <a:pt x="45" y="43"/>
                  </a:lnTo>
                  <a:lnTo>
                    <a:pt x="87" y="71"/>
                  </a:lnTo>
                  <a:lnTo>
                    <a:pt x="128" y="100"/>
                  </a:lnTo>
                  <a:lnTo>
                    <a:pt x="171" y="129"/>
                  </a:lnTo>
                  <a:lnTo>
                    <a:pt x="213" y="157"/>
                  </a:lnTo>
                  <a:lnTo>
                    <a:pt x="256" y="185"/>
                  </a:lnTo>
                  <a:lnTo>
                    <a:pt x="299" y="212"/>
                  </a:lnTo>
                  <a:lnTo>
                    <a:pt x="343" y="237"/>
                  </a:lnTo>
                  <a:lnTo>
                    <a:pt x="388" y="260"/>
                  </a:lnTo>
                  <a:lnTo>
                    <a:pt x="435" y="281"/>
                  </a:lnTo>
                  <a:lnTo>
                    <a:pt x="482" y="300"/>
                  </a:lnTo>
                  <a:lnTo>
                    <a:pt x="531" y="317"/>
                  </a:lnTo>
                  <a:lnTo>
                    <a:pt x="582" y="330"/>
                  </a:lnTo>
                  <a:lnTo>
                    <a:pt x="634" y="341"/>
                  </a:lnTo>
                  <a:lnTo>
                    <a:pt x="689" y="347"/>
                  </a:lnTo>
                  <a:lnTo>
                    <a:pt x="743" y="350"/>
                  </a:lnTo>
                  <a:lnTo>
                    <a:pt x="743" y="334"/>
                  </a:lnTo>
                  <a:lnTo>
                    <a:pt x="689" y="332"/>
                  </a:lnTo>
                  <a:lnTo>
                    <a:pt x="637" y="325"/>
                  </a:lnTo>
                  <a:lnTo>
                    <a:pt x="585" y="315"/>
                  </a:lnTo>
                  <a:lnTo>
                    <a:pt x="537" y="302"/>
                  </a:lnTo>
                  <a:lnTo>
                    <a:pt x="487" y="285"/>
                  </a:lnTo>
                  <a:lnTo>
                    <a:pt x="440" y="265"/>
                  </a:lnTo>
                  <a:lnTo>
                    <a:pt x="396" y="244"/>
                  </a:lnTo>
                  <a:lnTo>
                    <a:pt x="351" y="221"/>
                  </a:lnTo>
                  <a:lnTo>
                    <a:pt x="306" y="196"/>
                  </a:lnTo>
                  <a:lnTo>
                    <a:pt x="264" y="172"/>
                  </a:lnTo>
                  <a:lnTo>
                    <a:pt x="221" y="144"/>
                  </a:lnTo>
                  <a:lnTo>
                    <a:pt x="179" y="116"/>
                  </a:lnTo>
                  <a:lnTo>
                    <a:pt x="136" y="87"/>
                  </a:lnTo>
                  <a:lnTo>
                    <a:pt x="95" y="58"/>
                  </a:lnTo>
                  <a:lnTo>
                    <a:pt x="53" y="30"/>
                  </a:lnTo>
                  <a:lnTo>
                    <a:pt x="11" y="1"/>
                  </a:lnTo>
                  <a:lnTo>
                    <a:pt x="15" y="12"/>
                  </a:lnTo>
                  <a:lnTo>
                    <a:pt x="11" y="1"/>
                  </a:lnTo>
                  <a:lnTo>
                    <a:pt x="6" y="0"/>
                  </a:lnTo>
                  <a:lnTo>
                    <a:pt x="2" y="4"/>
                  </a:lnTo>
                  <a:lnTo>
                    <a:pt x="1" y="9"/>
                  </a:lnTo>
                  <a:lnTo>
                    <a:pt x="4" y="1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85" name="Freeform 1706">
              <a:extLst>
                <a:ext uri="{FF2B5EF4-FFF2-40B4-BE49-F238E27FC236}">
                  <a16:creationId xmlns:a16="http://schemas.microsoft.com/office/drawing/2014/main" id="{96342DA9-FEC1-4BD6-ACAF-C9E1D71B938D}"/>
                </a:ext>
              </a:extLst>
            </p:cNvPr>
            <p:cNvSpPr>
              <a:spLocks/>
            </p:cNvSpPr>
            <p:nvPr/>
          </p:nvSpPr>
          <p:spPr bwMode="auto">
            <a:xfrm>
              <a:off x="2601" y="3417"/>
              <a:ext cx="48" cy="41"/>
            </a:xfrm>
            <a:custGeom>
              <a:avLst/>
              <a:gdLst>
                <a:gd name="T0" fmla="*/ 0 w 193"/>
                <a:gd name="T1" fmla="*/ 0 h 165"/>
                <a:gd name="T2" fmla="*/ 0 w 193"/>
                <a:gd name="T3" fmla="*/ 0 h 165"/>
                <a:gd name="T4" fmla="*/ 0 w 193"/>
                <a:gd name="T5" fmla="*/ 0 h 165"/>
                <a:gd name="T6" fmla="*/ 0 w 193"/>
                <a:gd name="T7" fmla="*/ 0 h 165"/>
                <a:gd name="T8" fmla="*/ 0 w 193"/>
                <a:gd name="T9" fmla="*/ 0 h 165"/>
                <a:gd name="T10" fmla="*/ 0 w 193"/>
                <a:gd name="T11" fmla="*/ 0 h 165"/>
                <a:gd name="T12" fmla="*/ 0 w 193"/>
                <a:gd name="T13" fmla="*/ 0 h 165"/>
                <a:gd name="T14" fmla="*/ 0 w 193"/>
                <a:gd name="T15" fmla="*/ 0 h 165"/>
                <a:gd name="T16" fmla="*/ 0 w 193"/>
                <a:gd name="T17" fmla="*/ 0 h 165"/>
                <a:gd name="T18" fmla="*/ 0 w 193"/>
                <a:gd name="T19" fmla="*/ 0 h 165"/>
                <a:gd name="T20" fmla="*/ 0 w 193"/>
                <a:gd name="T21" fmla="*/ 0 h 165"/>
                <a:gd name="T22" fmla="*/ 0 w 193"/>
                <a:gd name="T23" fmla="*/ 0 h 165"/>
                <a:gd name="T24" fmla="*/ 0 w 193"/>
                <a:gd name="T25" fmla="*/ 0 h 165"/>
                <a:gd name="T26" fmla="*/ 0 w 193"/>
                <a:gd name="T27" fmla="*/ 0 h 165"/>
                <a:gd name="T28" fmla="*/ 0 w 193"/>
                <a:gd name="T29" fmla="*/ 0 h 165"/>
                <a:gd name="T30" fmla="*/ 0 w 193"/>
                <a:gd name="T31" fmla="*/ 0 h 165"/>
                <a:gd name="T32" fmla="*/ 0 w 193"/>
                <a:gd name="T33" fmla="*/ 0 h 165"/>
                <a:gd name="T34" fmla="*/ 0 w 193"/>
                <a:gd name="T35" fmla="*/ 0 h 165"/>
                <a:gd name="T36" fmla="*/ 0 w 193"/>
                <a:gd name="T37" fmla="*/ 0 h 165"/>
                <a:gd name="T38" fmla="*/ 0 w 193"/>
                <a:gd name="T39" fmla="*/ 0 h 165"/>
                <a:gd name="T40" fmla="*/ 0 w 193"/>
                <a:gd name="T41" fmla="*/ 0 h 165"/>
                <a:gd name="T42" fmla="*/ 0 w 193"/>
                <a:gd name="T43" fmla="*/ 0 h 165"/>
                <a:gd name="T44" fmla="*/ 0 w 193"/>
                <a:gd name="T45" fmla="*/ 0 h 165"/>
                <a:gd name="T46" fmla="*/ 0 w 193"/>
                <a:gd name="T47" fmla="*/ 0 h 165"/>
                <a:gd name="T48" fmla="*/ 0 w 193"/>
                <a:gd name="T49" fmla="*/ 0 h 165"/>
                <a:gd name="T50" fmla="*/ 0 w 193"/>
                <a:gd name="T51" fmla="*/ 0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3" h="165">
                  <a:moveTo>
                    <a:pt x="188" y="1"/>
                  </a:moveTo>
                  <a:lnTo>
                    <a:pt x="180" y="0"/>
                  </a:lnTo>
                  <a:lnTo>
                    <a:pt x="151" y="15"/>
                  </a:lnTo>
                  <a:lnTo>
                    <a:pt x="123" y="32"/>
                  </a:lnTo>
                  <a:lnTo>
                    <a:pt x="96" y="49"/>
                  </a:lnTo>
                  <a:lnTo>
                    <a:pt x="73" y="67"/>
                  </a:lnTo>
                  <a:lnTo>
                    <a:pt x="50" y="88"/>
                  </a:lnTo>
                  <a:lnTo>
                    <a:pt x="32" y="109"/>
                  </a:lnTo>
                  <a:lnTo>
                    <a:pt x="15" y="132"/>
                  </a:lnTo>
                  <a:lnTo>
                    <a:pt x="0" y="157"/>
                  </a:lnTo>
                  <a:lnTo>
                    <a:pt x="15" y="165"/>
                  </a:lnTo>
                  <a:lnTo>
                    <a:pt x="28" y="140"/>
                  </a:lnTo>
                  <a:lnTo>
                    <a:pt x="45" y="119"/>
                  </a:lnTo>
                  <a:lnTo>
                    <a:pt x="63" y="98"/>
                  </a:lnTo>
                  <a:lnTo>
                    <a:pt x="83" y="80"/>
                  </a:lnTo>
                  <a:lnTo>
                    <a:pt x="106" y="62"/>
                  </a:lnTo>
                  <a:lnTo>
                    <a:pt x="131" y="45"/>
                  </a:lnTo>
                  <a:lnTo>
                    <a:pt x="158" y="31"/>
                  </a:lnTo>
                  <a:lnTo>
                    <a:pt x="188" y="15"/>
                  </a:lnTo>
                  <a:lnTo>
                    <a:pt x="180" y="14"/>
                  </a:lnTo>
                  <a:lnTo>
                    <a:pt x="188" y="15"/>
                  </a:lnTo>
                  <a:lnTo>
                    <a:pt x="193" y="10"/>
                  </a:lnTo>
                  <a:lnTo>
                    <a:pt x="192" y="3"/>
                  </a:lnTo>
                  <a:lnTo>
                    <a:pt x="187" y="0"/>
                  </a:lnTo>
                  <a:lnTo>
                    <a:pt x="180" y="0"/>
                  </a:lnTo>
                  <a:lnTo>
                    <a:pt x="18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86" name="Freeform 1707">
              <a:extLst>
                <a:ext uri="{FF2B5EF4-FFF2-40B4-BE49-F238E27FC236}">
                  <a16:creationId xmlns:a16="http://schemas.microsoft.com/office/drawing/2014/main" id="{295D705F-4AF1-4406-8966-14732B32D36F}"/>
                </a:ext>
              </a:extLst>
            </p:cNvPr>
            <p:cNvSpPr>
              <a:spLocks/>
            </p:cNvSpPr>
            <p:nvPr/>
          </p:nvSpPr>
          <p:spPr bwMode="auto">
            <a:xfrm>
              <a:off x="2646" y="3430"/>
              <a:ext cx="278" cy="67"/>
            </a:xfrm>
            <a:custGeom>
              <a:avLst/>
              <a:gdLst>
                <a:gd name="T0" fmla="*/ 0 w 1111"/>
                <a:gd name="T1" fmla="*/ 0 h 268"/>
                <a:gd name="T2" fmla="*/ 0 w 1111"/>
                <a:gd name="T3" fmla="*/ 0 h 268"/>
                <a:gd name="T4" fmla="*/ 0 w 1111"/>
                <a:gd name="T5" fmla="*/ 0 h 268"/>
                <a:gd name="T6" fmla="*/ 0 w 1111"/>
                <a:gd name="T7" fmla="*/ 0 h 268"/>
                <a:gd name="T8" fmla="*/ 0 w 1111"/>
                <a:gd name="T9" fmla="*/ 0 h 268"/>
                <a:gd name="T10" fmla="*/ 0 w 1111"/>
                <a:gd name="T11" fmla="*/ 0 h 268"/>
                <a:gd name="T12" fmla="*/ 0 w 1111"/>
                <a:gd name="T13" fmla="*/ 0 h 268"/>
                <a:gd name="T14" fmla="*/ 0 w 1111"/>
                <a:gd name="T15" fmla="*/ 0 h 268"/>
                <a:gd name="T16" fmla="*/ 0 w 1111"/>
                <a:gd name="T17" fmla="*/ 0 h 268"/>
                <a:gd name="T18" fmla="*/ 0 w 1111"/>
                <a:gd name="T19" fmla="*/ 0 h 268"/>
                <a:gd name="T20" fmla="*/ 0 w 1111"/>
                <a:gd name="T21" fmla="*/ 0 h 268"/>
                <a:gd name="T22" fmla="*/ 0 w 1111"/>
                <a:gd name="T23" fmla="*/ 0 h 268"/>
                <a:gd name="T24" fmla="*/ 0 w 1111"/>
                <a:gd name="T25" fmla="*/ 0 h 268"/>
                <a:gd name="T26" fmla="*/ 0 w 1111"/>
                <a:gd name="T27" fmla="*/ 0 h 268"/>
                <a:gd name="T28" fmla="*/ 0 w 1111"/>
                <a:gd name="T29" fmla="*/ 0 h 268"/>
                <a:gd name="T30" fmla="*/ 0 w 1111"/>
                <a:gd name="T31" fmla="*/ 0 h 268"/>
                <a:gd name="T32" fmla="*/ 0 w 1111"/>
                <a:gd name="T33" fmla="*/ 0 h 268"/>
                <a:gd name="T34" fmla="*/ 0 w 1111"/>
                <a:gd name="T35" fmla="*/ 0 h 268"/>
                <a:gd name="T36" fmla="*/ 0 w 1111"/>
                <a:gd name="T37" fmla="*/ 0 h 268"/>
                <a:gd name="T38" fmla="*/ 0 w 1111"/>
                <a:gd name="T39" fmla="*/ 0 h 268"/>
                <a:gd name="T40" fmla="*/ 0 w 1111"/>
                <a:gd name="T41" fmla="*/ 0 h 268"/>
                <a:gd name="T42" fmla="*/ 0 w 1111"/>
                <a:gd name="T43" fmla="*/ 0 h 268"/>
                <a:gd name="T44" fmla="*/ 0 w 1111"/>
                <a:gd name="T45" fmla="*/ 0 h 268"/>
                <a:gd name="T46" fmla="*/ 0 w 1111"/>
                <a:gd name="T47" fmla="*/ 0 h 268"/>
                <a:gd name="T48" fmla="*/ 0 w 1111"/>
                <a:gd name="T49" fmla="*/ 0 h 268"/>
                <a:gd name="T50" fmla="*/ 0 w 1111"/>
                <a:gd name="T51" fmla="*/ 0 h 268"/>
                <a:gd name="T52" fmla="*/ 0 w 1111"/>
                <a:gd name="T53" fmla="*/ 0 h 268"/>
                <a:gd name="T54" fmla="*/ 0 w 1111"/>
                <a:gd name="T55" fmla="*/ 0 h 268"/>
                <a:gd name="T56" fmla="*/ 0 w 1111"/>
                <a:gd name="T57" fmla="*/ 0 h 268"/>
                <a:gd name="T58" fmla="*/ 0 w 1111"/>
                <a:gd name="T59" fmla="*/ 0 h 268"/>
                <a:gd name="T60" fmla="*/ 0 w 1111"/>
                <a:gd name="T61" fmla="*/ 0 h 268"/>
                <a:gd name="T62" fmla="*/ 0 w 1111"/>
                <a:gd name="T63" fmla="*/ 0 h 2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1" h="268">
                  <a:moveTo>
                    <a:pt x="0" y="0"/>
                  </a:moveTo>
                  <a:lnTo>
                    <a:pt x="26" y="26"/>
                  </a:lnTo>
                  <a:lnTo>
                    <a:pt x="54" y="52"/>
                  </a:lnTo>
                  <a:lnTo>
                    <a:pt x="84" y="77"/>
                  </a:lnTo>
                  <a:lnTo>
                    <a:pt x="118" y="100"/>
                  </a:lnTo>
                  <a:lnTo>
                    <a:pt x="152" y="123"/>
                  </a:lnTo>
                  <a:lnTo>
                    <a:pt x="188" y="144"/>
                  </a:lnTo>
                  <a:lnTo>
                    <a:pt x="226" y="165"/>
                  </a:lnTo>
                  <a:lnTo>
                    <a:pt x="265" y="184"/>
                  </a:lnTo>
                  <a:lnTo>
                    <a:pt x="305" y="201"/>
                  </a:lnTo>
                  <a:lnTo>
                    <a:pt x="345" y="217"/>
                  </a:lnTo>
                  <a:lnTo>
                    <a:pt x="387" y="231"/>
                  </a:lnTo>
                  <a:lnTo>
                    <a:pt x="429" y="243"/>
                  </a:lnTo>
                  <a:lnTo>
                    <a:pt x="469" y="252"/>
                  </a:lnTo>
                  <a:lnTo>
                    <a:pt x="510" y="260"/>
                  </a:lnTo>
                  <a:lnTo>
                    <a:pt x="551" y="265"/>
                  </a:lnTo>
                  <a:lnTo>
                    <a:pt x="591" y="268"/>
                  </a:lnTo>
                  <a:lnTo>
                    <a:pt x="633" y="268"/>
                  </a:lnTo>
                  <a:lnTo>
                    <a:pt x="672" y="266"/>
                  </a:lnTo>
                  <a:lnTo>
                    <a:pt x="708" y="264"/>
                  </a:lnTo>
                  <a:lnTo>
                    <a:pt x="743" y="259"/>
                  </a:lnTo>
                  <a:lnTo>
                    <a:pt x="777" y="252"/>
                  </a:lnTo>
                  <a:lnTo>
                    <a:pt x="809" y="246"/>
                  </a:lnTo>
                  <a:lnTo>
                    <a:pt x="842" y="236"/>
                  </a:lnTo>
                  <a:lnTo>
                    <a:pt x="872" y="226"/>
                  </a:lnTo>
                  <a:lnTo>
                    <a:pt x="902" y="216"/>
                  </a:lnTo>
                  <a:lnTo>
                    <a:pt x="932" y="204"/>
                  </a:lnTo>
                  <a:lnTo>
                    <a:pt x="960" y="191"/>
                  </a:lnTo>
                  <a:lnTo>
                    <a:pt x="990" y="177"/>
                  </a:lnTo>
                  <a:lnTo>
                    <a:pt x="1019" y="162"/>
                  </a:lnTo>
                  <a:lnTo>
                    <a:pt x="1049" y="148"/>
                  </a:lnTo>
                  <a:lnTo>
                    <a:pt x="1080" y="132"/>
                  </a:lnTo>
                  <a:lnTo>
                    <a:pt x="1111" y="117"/>
                  </a:lnTo>
                  <a:lnTo>
                    <a:pt x="1075" y="127"/>
                  </a:lnTo>
                  <a:lnTo>
                    <a:pt x="1039" y="138"/>
                  </a:lnTo>
                  <a:lnTo>
                    <a:pt x="1004" y="148"/>
                  </a:lnTo>
                  <a:lnTo>
                    <a:pt x="969" y="157"/>
                  </a:lnTo>
                  <a:lnTo>
                    <a:pt x="936" y="168"/>
                  </a:lnTo>
                  <a:lnTo>
                    <a:pt x="903" y="177"/>
                  </a:lnTo>
                  <a:lnTo>
                    <a:pt x="869" y="184"/>
                  </a:lnTo>
                  <a:lnTo>
                    <a:pt x="838" y="194"/>
                  </a:lnTo>
                  <a:lnTo>
                    <a:pt x="806" y="201"/>
                  </a:lnTo>
                  <a:lnTo>
                    <a:pt x="774" y="208"/>
                  </a:lnTo>
                  <a:lnTo>
                    <a:pt x="744" y="214"/>
                  </a:lnTo>
                  <a:lnTo>
                    <a:pt x="715" y="218"/>
                  </a:lnTo>
                  <a:lnTo>
                    <a:pt x="686" y="223"/>
                  </a:lnTo>
                  <a:lnTo>
                    <a:pt x="657" y="226"/>
                  </a:lnTo>
                  <a:lnTo>
                    <a:pt x="630" y="227"/>
                  </a:lnTo>
                  <a:lnTo>
                    <a:pt x="603" y="229"/>
                  </a:lnTo>
                  <a:lnTo>
                    <a:pt x="560" y="227"/>
                  </a:lnTo>
                  <a:lnTo>
                    <a:pt x="518" y="225"/>
                  </a:lnTo>
                  <a:lnTo>
                    <a:pt x="479" y="220"/>
                  </a:lnTo>
                  <a:lnTo>
                    <a:pt x="442" y="213"/>
                  </a:lnTo>
                  <a:lnTo>
                    <a:pt x="407" y="204"/>
                  </a:lnTo>
                  <a:lnTo>
                    <a:pt x="371" y="194"/>
                  </a:lnTo>
                  <a:lnTo>
                    <a:pt x="338" y="181"/>
                  </a:lnTo>
                  <a:lnTo>
                    <a:pt x="304" y="166"/>
                  </a:lnTo>
                  <a:lnTo>
                    <a:pt x="270" y="151"/>
                  </a:lnTo>
                  <a:lnTo>
                    <a:pt x="235" y="134"/>
                  </a:lnTo>
                  <a:lnTo>
                    <a:pt x="200" y="114"/>
                  </a:lnTo>
                  <a:lnTo>
                    <a:pt x="163" y="93"/>
                  </a:lnTo>
                  <a:lnTo>
                    <a:pt x="126" y="73"/>
                  </a:lnTo>
                  <a:lnTo>
                    <a:pt x="87" y="49"/>
                  </a:lnTo>
                  <a:lnTo>
                    <a:pt x="44" y="25"/>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87" name="Freeform 1708">
              <a:extLst>
                <a:ext uri="{FF2B5EF4-FFF2-40B4-BE49-F238E27FC236}">
                  <a16:creationId xmlns:a16="http://schemas.microsoft.com/office/drawing/2014/main" id="{F48A5ACC-7D1E-4CBF-AE7E-C1DF6A72E98B}"/>
                </a:ext>
              </a:extLst>
            </p:cNvPr>
            <p:cNvSpPr>
              <a:spLocks/>
            </p:cNvSpPr>
            <p:nvPr/>
          </p:nvSpPr>
          <p:spPr bwMode="auto">
            <a:xfrm>
              <a:off x="2970" y="3449"/>
              <a:ext cx="78" cy="35"/>
            </a:xfrm>
            <a:custGeom>
              <a:avLst/>
              <a:gdLst>
                <a:gd name="T0" fmla="*/ 0 w 312"/>
                <a:gd name="T1" fmla="*/ 0 h 142"/>
                <a:gd name="T2" fmla="*/ 0 w 312"/>
                <a:gd name="T3" fmla="*/ 0 h 142"/>
                <a:gd name="T4" fmla="*/ 0 w 312"/>
                <a:gd name="T5" fmla="*/ 0 h 142"/>
                <a:gd name="T6" fmla="*/ 0 w 312"/>
                <a:gd name="T7" fmla="*/ 0 h 142"/>
                <a:gd name="T8" fmla="*/ 0 w 312"/>
                <a:gd name="T9" fmla="*/ 0 h 142"/>
                <a:gd name="T10" fmla="*/ 0 w 312"/>
                <a:gd name="T11" fmla="*/ 0 h 142"/>
                <a:gd name="T12" fmla="*/ 0 w 312"/>
                <a:gd name="T13" fmla="*/ 0 h 142"/>
                <a:gd name="T14" fmla="*/ 0 w 312"/>
                <a:gd name="T15" fmla="*/ 0 h 142"/>
                <a:gd name="T16" fmla="*/ 0 w 312"/>
                <a:gd name="T17" fmla="*/ 0 h 142"/>
                <a:gd name="T18" fmla="*/ 0 w 312"/>
                <a:gd name="T19" fmla="*/ 0 h 142"/>
                <a:gd name="T20" fmla="*/ 0 w 312"/>
                <a:gd name="T21" fmla="*/ 0 h 142"/>
                <a:gd name="T22" fmla="*/ 0 w 312"/>
                <a:gd name="T23" fmla="*/ 0 h 142"/>
                <a:gd name="T24" fmla="*/ 0 w 312"/>
                <a:gd name="T25" fmla="*/ 0 h 142"/>
                <a:gd name="T26" fmla="*/ 0 w 312"/>
                <a:gd name="T27" fmla="*/ 0 h 142"/>
                <a:gd name="T28" fmla="*/ 0 w 312"/>
                <a:gd name="T29" fmla="*/ 0 h 142"/>
                <a:gd name="T30" fmla="*/ 0 w 312"/>
                <a:gd name="T31" fmla="*/ 0 h 142"/>
                <a:gd name="T32" fmla="*/ 0 w 312"/>
                <a:gd name="T33" fmla="*/ 0 h 142"/>
                <a:gd name="T34" fmla="*/ 0 w 312"/>
                <a:gd name="T35" fmla="*/ 0 h 142"/>
                <a:gd name="T36" fmla="*/ 0 w 312"/>
                <a:gd name="T37" fmla="*/ 0 h 142"/>
                <a:gd name="T38" fmla="*/ 0 w 312"/>
                <a:gd name="T39" fmla="*/ 0 h 142"/>
                <a:gd name="T40" fmla="*/ 0 w 312"/>
                <a:gd name="T41" fmla="*/ 0 h 142"/>
                <a:gd name="T42" fmla="*/ 0 w 312"/>
                <a:gd name="T43" fmla="*/ 0 h 142"/>
                <a:gd name="T44" fmla="*/ 0 w 312"/>
                <a:gd name="T45" fmla="*/ 0 h 142"/>
                <a:gd name="T46" fmla="*/ 0 w 312"/>
                <a:gd name="T47" fmla="*/ 0 h 142"/>
                <a:gd name="T48" fmla="*/ 0 w 312"/>
                <a:gd name="T49" fmla="*/ 0 h 142"/>
                <a:gd name="T50" fmla="*/ 0 w 312"/>
                <a:gd name="T51" fmla="*/ 0 h 142"/>
                <a:gd name="T52" fmla="*/ 0 w 312"/>
                <a:gd name="T53" fmla="*/ 0 h 142"/>
                <a:gd name="T54" fmla="*/ 0 w 312"/>
                <a:gd name="T55" fmla="*/ 0 h 142"/>
                <a:gd name="T56" fmla="*/ 0 w 312"/>
                <a:gd name="T57" fmla="*/ 0 h 142"/>
                <a:gd name="T58" fmla="*/ 0 w 312"/>
                <a:gd name="T59" fmla="*/ 0 h 142"/>
                <a:gd name="T60" fmla="*/ 0 w 312"/>
                <a:gd name="T61" fmla="*/ 0 h 142"/>
                <a:gd name="T62" fmla="*/ 0 w 312"/>
                <a:gd name="T63" fmla="*/ 0 h 142"/>
                <a:gd name="T64" fmla="*/ 0 w 312"/>
                <a:gd name="T65" fmla="*/ 0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2" h="142">
                  <a:moveTo>
                    <a:pt x="0" y="10"/>
                  </a:moveTo>
                  <a:lnTo>
                    <a:pt x="18" y="4"/>
                  </a:lnTo>
                  <a:lnTo>
                    <a:pt x="39" y="0"/>
                  </a:lnTo>
                  <a:lnTo>
                    <a:pt x="61" y="0"/>
                  </a:lnTo>
                  <a:lnTo>
                    <a:pt x="84" y="3"/>
                  </a:lnTo>
                  <a:lnTo>
                    <a:pt x="108" y="8"/>
                  </a:lnTo>
                  <a:lnTo>
                    <a:pt x="132" y="14"/>
                  </a:lnTo>
                  <a:lnTo>
                    <a:pt x="157" y="25"/>
                  </a:lnTo>
                  <a:lnTo>
                    <a:pt x="182" y="35"/>
                  </a:lnTo>
                  <a:lnTo>
                    <a:pt x="205" y="47"/>
                  </a:lnTo>
                  <a:lnTo>
                    <a:pt x="227" y="60"/>
                  </a:lnTo>
                  <a:lnTo>
                    <a:pt x="248" y="74"/>
                  </a:lnTo>
                  <a:lnTo>
                    <a:pt x="266" y="88"/>
                  </a:lnTo>
                  <a:lnTo>
                    <a:pt x="283" y="103"/>
                  </a:lnTo>
                  <a:lnTo>
                    <a:pt x="296" y="116"/>
                  </a:lnTo>
                  <a:lnTo>
                    <a:pt x="305" y="130"/>
                  </a:lnTo>
                  <a:lnTo>
                    <a:pt x="312" y="142"/>
                  </a:lnTo>
                  <a:lnTo>
                    <a:pt x="292" y="131"/>
                  </a:lnTo>
                  <a:lnTo>
                    <a:pt x="273" y="120"/>
                  </a:lnTo>
                  <a:lnTo>
                    <a:pt x="253" y="109"/>
                  </a:lnTo>
                  <a:lnTo>
                    <a:pt x="234" y="100"/>
                  </a:lnTo>
                  <a:lnTo>
                    <a:pt x="214" y="90"/>
                  </a:lnTo>
                  <a:lnTo>
                    <a:pt x="195" y="81"/>
                  </a:lnTo>
                  <a:lnTo>
                    <a:pt x="177" y="71"/>
                  </a:lnTo>
                  <a:lnTo>
                    <a:pt x="157" y="64"/>
                  </a:lnTo>
                  <a:lnTo>
                    <a:pt x="138" y="56"/>
                  </a:lnTo>
                  <a:lnTo>
                    <a:pt x="118" y="48"/>
                  </a:lnTo>
                  <a:lnTo>
                    <a:pt x="99" y="40"/>
                  </a:lnTo>
                  <a:lnTo>
                    <a:pt x="79" y="34"/>
                  </a:lnTo>
                  <a:lnTo>
                    <a:pt x="60" y="27"/>
                  </a:lnTo>
                  <a:lnTo>
                    <a:pt x="40" y="21"/>
                  </a:lnTo>
                  <a:lnTo>
                    <a:pt x="19" y="16"/>
                  </a:lnTo>
                  <a:lnTo>
                    <a:pt x="0" y="1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88" name="Freeform 1709">
              <a:extLst>
                <a:ext uri="{FF2B5EF4-FFF2-40B4-BE49-F238E27FC236}">
                  <a16:creationId xmlns:a16="http://schemas.microsoft.com/office/drawing/2014/main" id="{1DB5BA9F-4DF4-45BC-BB49-B7FA7955A9A2}"/>
                </a:ext>
              </a:extLst>
            </p:cNvPr>
            <p:cNvSpPr>
              <a:spLocks/>
            </p:cNvSpPr>
            <p:nvPr/>
          </p:nvSpPr>
          <p:spPr bwMode="auto">
            <a:xfrm>
              <a:off x="2609" y="3447"/>
              <a:ext cx="493" cy="126"/>
            </a:xfrm>
            <a:custGeom>
              <a:avLst/>
              <a:gdLst>
                <a:gd name="T0" fmla="*/ 0 w 1969"/>
                <a:gd name="T1" fmla="*/ 0 h 503"/>
                <a:gd name="T2" fmla="*/ 0 w 1969"/>
                <a:gd name="T3" fmla="*/ 0 h 503"/>
                <a:gd name="T4" fmla="*/ 0 w 1969"/>
                <a:gd name="T5" fmla="*/ 0 h 503"/>
                <a:gd name="T6" fmla="*/ 0 w 1969"/>
                <a:gd name="T7" fmla="*/ 0 h 503"/>
                <a:gd name="T8" fmla="*/ 0 w 1969"/>
                <a:gd name="T9" fmla="*/ 0 h 503"/>
                <a:gd name="T10" fmla="*/ 0 w 1969"/>
                <a:gd name="T11" fmla="*/ 0 h 503"/>
                <a:gd name="T12" fmla="*/ 0 w 1969"/>
                <a:gd name="T13" fmla="*/ 0 h 503"/>
                <a:gd name="T14" fmla="*/ 0 w 1969"/>
                <a:gd name="T15" fmla="*/ 0 h 503"/>
                <a:gd name="T16" fmla="*/ 0 w 1969"/>
                <a:gd name="T17" fmla="*/ 0 h 503"/>
                <a:gd name="T18" fmla="*/ 0 w 1969"/>
                <a:gd name="T19" fmla="*/ 0 h 503"/>
                <a:gd name="T20" fmla="*/ 0 w 1969"/>
                <a:gd name="T21" fmla="*/ 0 h 503"/>
                <a:gd name="T22" fmla="*/ 0 w 1969"/>
                <a:gd name="T23" fmla="*/ 0 h 503"/>
                <a:gd name="T24" fmla="*/ 0 w 1969"/>
                <a:gd name="T25" fmla="*/ 0 h 503"/>
                <a:gd name="T26" fmla="*/ 0 w 1969"/>
                <a:gd name="T27" fmla="*/ 0 h 503"/>
                <a:gd name="T28" fmla="*/ 0 w 1969"/>
                <a:gd name="T29" fmla="*/ 0 h 503"/>
                <a:gd name="T30" fmla="*/ 0 w 1969"/>
                <a:gd name="T31" fmla="*/ 0 h 503"/>
                <a:gd name="T32" fmla="*/ 0 w 1969"/>
                <a:gd name="T33" fmla="*/ 0 h 503"/>
                <a:gd name="T34" fmla="*/ 0 w 1969"/>
                <a:gd name="T35" fmla="*/ 0 h 503"/>
                <a:gd name="T36" fmla="*/ 0 w 1969"/>
                <a:gd name="T37" fmla="*/ 0 h 503"/>
                <a:gd name="T38" fmla="*/ 0 w 1969"/>
                <a:gd name="T39" fmla="*/ 0 h 503"/>
                <a:gd name="T40" fmla="*/ 0 w 1969"/>
                <a:gd name="T41" fmla="*/ 0 h 503"/>
                <a:gd name="T42" fmla="*/ 0 w 1969"/>
                <a:gd name="T43" fmla="*/ 0 h 503"/>
                <a:gd name="T44" fmla="*/ 0 w 1969"/>
                <a:gd name="T45" fmla="*/ 0 h 503"/>
                <a:gd name="T46" fmla="*/ 0 w 1969"/>
                <a:gd name="T47" fmla="*/ 0 h 503"/>
                <a:gd name="T48" fmla="*/ 0 w 1969"/>
                <a:gd name="T49" fmla="*/ 0 h 503"/>
                <a:gd name="T50" fmla="*/ 0 w 1969"/>
                <a:gd name="T51" fmla="*/ 0 h 503"/>
                <a:gd name="T52" fmla="*/ 0 w 1969"/>
                <a:gd name="T53" fmla="*/ 0 h 503"/>
                <a:gd name="T54" fmla="*/ 0 w 1969"/>
                <a:gd name="T55" fmla="*/ 0 h 503"/>
                <a:gd name="T56" fmla="*/ 0 w 1969"/>
                <a:gd name="T57" fmla="*/ 0 h 503"/>
                <a:gd name="T58" fmla="*/ 0 w 1969"/>
                <a:gd name="T59" fmla="*/ 0 h 503"/>
                <a:gd name="T60" fmla="*/ 0 w 1969"/>
                <a:gd name="T61" fmla="*/ 0 h 503"/>
                <a:gd name="T62" fmla="*/ 0 w 1969"/>
                <a:gd name="T63" fmla="*/ 0 h 503"/>
                <a:gd name="T64" fmla="*/ 0 w 1969"/>
                <a:gd name="T65" fmla="*/ 0 h 503"/>
                <a:gd name="T66" fmla="*/ 0 w 1969"/>
                <a:gd name="T67" fmla="*/ 0 h 503"/>
                <a:gd name="T68" fmla="*/ 0 w 1969"/>
                <a:gd name="T69" fmla="*/ 0 h 503"/>
                <a:gd name="T70" fmla="*/ 0 w 1969"/>
                <a:gd name="T71" fmla="*/ 0 h 503"/>
                <a:gd name="T72" fmla="*/ 0 w 1969"/>
                <a:gd name="T73" fmla="*/ 0 h 503"/>
                <a:gd name="T74" fmla="*/ 0 w 1969"/>
                <a:gd name="T75" fmla="*/ 0 h 503"/>
                <a:gd name="T76" fmla="*/ 0 w 1969"/>
                <a:gd name="T77" fmla="*/ 0 h 503"/>
                <a:gd name="T78" fmla="*/ 0 w 1969"/>
                <a:gd name="T79" fmla="*/ 0 h 503"/>
                <a:gd name="T80" fmla="*/ 0 w 1969"/>
                <a:gd name="T81" fmla="*/ 0 h 503"/>
                <a:gd name="T82" fmla="*/ 0 w 1969"/>
                <a:gd name="T83" fmla="*/ 0 h 503"/>
                <a:gd name="T84" fmla="*/ 0 w 1969"/>
                <a:gd name="T85" fmla="*/ 0 h 503"/>
                <a:gd name="T86" fmla="*/ 0 w 1969"/>
                <a:gd name="T87" fmla="*/ 0 h 5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69" h="503">
                  <a:moveTo>
                    <a:pt x="0" y="43"/>
                  </a:moveTo>
                  <a:lnTo>
                    <a:pt x="2" y="30"/>
                  </a:lnTo>
                  <a:lnTo>
                    <a:pt x="8" y="17"/>
                  </a:lnTo>
                  <a:lnTo>
                    <a:pt x="18" y="6"/>
                  </a:lnTo>
                  <a:lnTo>
                    <a:pt x="31" y="0"/>
                  </a:lnTo>
                  <a:lnTo>
                    <a:pt x="67" y="32"/>
                  </a:lnTo>
                  <a:lnTo>
                    <a:pt x="106" y="65"/>
                  </a:lnTo>
                  <a:lnTo>
                    <a:pt x="148" y="96"/>
                  </a:lnTo>
                  <a:lnTo>
                    <a:pt x="191" y="125"/>
                  </a:lnTo>
                  <a:lnTo>
                    <a:pt x="235" y="153"/>
                  </a:lnTo>
                  <a:lnTo>
                    <a:pt x="281" y="181"/>
                  </a:lnTo>
                  <a:lnTo>
                    <a:pt x="326" y="205"/>
                  </a:lnTo>
                  <a:lnTo>
                    <a:pt x="373" y="229"/>
                  </a:lnTo>
                  <a:lnTo>
                    <a:pt x="420" y="250"/>
                  </a:lnTo>
                  <a:lnTo>
                    <a:pt x="465" y="269"/>
                  </a:lnTo>
                  <a:lnTo>
                    <a:pt x="511" y="286"/>
                  </a:lnTo>
                  <a:lnTo>
                    <a:pt x="556" y="299"/>
                  </a:lnTo>
                  <a:lnTo>
                    <a:pt x="599" y="311"/>
                  </a:lnTo>
                  <a:lnTo>
                    <a:pt x="642" y="320"/>
                  </a:lnTo>
                  <a:lnTo>
                    <a:pt x="682" y="325"/>
                  </a:lnTo>
                  <a:lnTo>
                    <a:pt x="720" y="326"/>
                  </a:lnTo>
                  <a:lnTo>
                    <a:pt x="765" y="326"/>
                  </a:lnTo>
                  <a:lnTo>
                    <a:pt x="807" y="324"/>
                  </a:lnTo>
                  <a:lnTo>
                    <a:pt x="846" y="320"/>
                  </a:lnTo>
                  <a:lnTo>
                    <a:pt x="884" y="315"/>
                  </a:lnTo>
                  <a:lnTo>
                    <a:pt x="919" y="309"/>
                  </a:lnTo>
                  <a:lnTo>
                    <a:pt x="953" y="302"/>
                  </a:lnTo>
                  <a:lnTo>
                    <a:pt x="985" y="294"/>
                  </a:lnTo>
                  <a:lnTo>
                    <a:pt x="1018" y="283"/>
                  </a:lnTo>
                  <a:lnTo>
                    <a:pt x="1049" y="274"/>
                  </a:lnTo>
                  <a:lnTo>
                    <a:pt x="1080" y="264"/>
                  </a:lnTo>
                  <a:lnTo>
                    <a:pt x="1111" y="252"/>
                  </a:lnTo>
                  <a:lnTo>
                    <a:pt x="1145" y="240"/>
                  </a:lnTo>
                  <a:lnTo>
                    <a:pt x="1179" y="229"/>
                  </a:lnTo>
                  <a:lnTo>
                    <a:pt x="1214" y="216"/>
                  </a:lnTo>
                  <a:lnTo>
                    <a:pt x="1250" y="204"/>
                  </a:lnTo>
                  <a:lnTo>
                    <a:pt x="1290" y="191"/>
                  </a:lnTo>
                  <a:lnTo>
                    <a:pt x="1302" y="187"/>
                  </a:lnTo>
                  <a:lnTo>
                    <a:pt x="1316" y="183"/>
                  </a:lnTo>
                  <a:lnTo>
                    <a:pt x="1332" y="179"/>
                  </a:lnTo>
                  <a:lnTo>
                    <a:pt x="1349" y="175"/>
                  </a:lnTo>
                  <a:lnTo>
                    <a:pt x="1366" y="171"/>
                  </a:lnTo>
                  <a:lnTo>
                    <a:pt x="1384" y="168"/>
                  </a:lnTo>
                  <a:lnTo>
                    <a:pt x="1404" y="165"/>
                  </a:lnTo>
                  <a:lnTo>
                    <a:pt x="1422" y="162"/>
                  </a:lnTo>
                  <a:lnTo>
                    <a:pt x="1441" y="160"/>
                  </a:lnTo>
                  <a:lnTo>
                    <a:pt x="1459" y="158"/>
                  </a:lnTo>
                  <a:lnTo>
                    <a:pt x="1478" y="157"/>
                  </a:lnTo>
                  <a:lnTo>
                    <a:pt x="1495" y="157"/>
                  </a:lnTo>
                  <a:lnTo>
                    <a:pt x="1510" y="158"/>
                  </a:lnTo>
                  <a:lnTo>
                    <a:pt x="1524" y="161"/>
                  </a:lnTo>
                  <a:lnTo>
                    <a:pt x="1537" y="165"/>
                  </a:lnTo>
                  <a:lnTo>
                    <a:pt x="1548" y="170"/>
                  </a:lnTo>
                  <a:lnTo>
                    <a:pt x="1580" y="190"/>
                  </a:lnTo>
                  <a:lnTo>
                    <a:pt x="1610" y="212"/>
                  </a:lnTo>
                  <a:lnTo>
                    <a:pt x="1640" y="235"/>
                  </a:lnTo>
                  <a:lnTo>
                    <a:pt x="1669" y="259"/>
                  </a:lnTo>
                  <a:lnTo>
                    <a:pt x="1696" y="283"/>
                  </a:lnTo>
                  <a:lnTo>
                    <a:pt x="1722" y="308"/>
                  </a:lnTo>
                  <a:lnTo>
                    <a:pt x="1748" y="333"/>
                  </a:lnTo>
                  <a:lnTo>
                    <a:pt x="1774" y="357"/>
                  </a:lnTo>
                  <a:lnTo>
                    <a:pt x="1799" y="382"/>
                  </a:lnTo>
                  <a:lnTo>
                    <a:pt x="1822" y="404"/>
                  </a:lnTo>
                  <a:lnTo>
                    <a:pt x="1847" y="426"/>
                  </a:lnTo>
                  <a:lnTo>
                    <a:pt x="1870" y="446"/>
                  </a:lnTo>
                  <a:lnTo>
                    <a:pt x="1895" y="464"/>
                  </a:lnTo>
                  <a:lnTo>
                    <a:pt x="1920" y="480"/>
                  </a:lnTo>
                  <a:lnTo>
                    <a:pt x="1944" y="493"/>
                  </a:lnTo>
                  <a:lnTo>
                    <a:pt x="1969" y="503"/>
                  </a:lnTo>
                  <a:lnTo>
                    <a:pt x="1957" y="500"/>
                  </a:lnTo>
                  <a:lnTo>
                    <a:pt x="1946" y="498"/>
                  </a:lnTo>
                  <a:lnTo>
                    <a:pt x="1934" y="497"/>
                  </a:lnTo>
                  <a:lnTo>
                    <a:pt x="1921" y="494"/>
                  </a:lnTo>
                  <a:lnTo>
                    <a:pt x="1909" y="491"/>
                  </a:lnTo>
                  <a:lnTo>
                    <a:pt x="1896" y="486"/>
                  </a:lnTo>
                  <a:lnTo>
                    <a:pt x="1882" y="478"/>
                  </a:lnTo>
                  <a:lnTo>
                    <a:pt x="1868" y="467"/>
                  </a:lnTo>
                  <a:lnTo>
                    <a:pt x="1844" y="446"/>
                  </a:lnTo>
                  <a:lnTo>
                    <a:pt x="1821" y="424"/>
                  </a:lnTo>
                  <a:lnTo>
                    <a:pt x="1797" y="403"/>
                  </a:lnTo>
                  <a:lnTo>
                    <a:pt x="1774" y="381"/>
                  </a:lnTo>
                  <a:lnTo>
                    <a:pt x="1749" y="359"/>
                  </a:lnTo>
                  <a:lnTo>
                    <a:pt x="1726" y="337"/>
                  </a:lnTo>
                  <a:lnTo>
                    <a:pt x="1701" y="316"/>
                  </a:lnTo>
                  <a:lnTo>
                    <a:pt x="1678" y="295"/>
                  </a:lnTo>
                  <a:lnTo>
                    <a:pt x="1654" y="276"/>
                  </a:lnTo>
                  <a:lnTo>
                    <a:pt x="1631" y="257"/>
                  </a:lnTo>
                  <a:lnTo>
                    <a:pt x="1608" y="240"/>
                  </a:lnTo>
                  <a:lnTo>
                    <a:pt x="1586" y="226"/>
                  </a:lnTo>
                  <a:lnTo>
                    <a:pt x="1563" y="213"/>
                  </a:lnTo>
                  <a:lnTo>
                    <a:pt x="1543" y="203"/>
                  </a:lnTo>
                  <a:lnTo>
                    <a:pt x="1523" y="194"/>
                  </a:lnTo>
                  <a:lnTo>
                    <a:pt x="1504" y="188"/>
                  </a:lnTo>
                  <a:lnTo>
                    <a:pt x="1480" y="186"/>
                  </a:lnTo>
                  <a:lnTo>
                    <a:pt x="1456" y="187"/>
                  </a:lnTo>
                  <a:lnTo>
                    <a:pt x="1430" y="190"/>
                  </a:lnTo>
                  <a:lnTo>
                    <a:pt x="1404" y="195"/>
                  </a:lnTo>
                  <a:lnTo>
                    <a:pt x="1376" y="203"/>
                  </a:lnTo>
                  <a:lnTo>
                    <a:pt x="1352" y="210"/>
                  </a:lnTo>
                  <a:lnTo>
                    <a:pt x="1327" y="218"/>
                  </a:lnTo>
                  <a:lnTo>
                    <a:pt x="1305" y="226"/>
                  </a:lnTo>
                  <a:lnTo>
                    <a:pt x="1272" y="238"/>
                  </a:lnTo>
                  <a:lnTo>
                    <a:pt x="1241" y="250"/>
                  </a:lnTo>
                  <a:lnTo>
                    <a:pt x="1209" y="261"/>
                  </a:lnTo>
                  <a:lnTo>
                    <a:pt x="1177" y="273"/>
                  </a:lnTo>
                  <a:lnTo>
                    <a:pt x="1146" y="283"/>
                  </a:lnTo>
                  <a:lnTo>
                    <a:pt x="1115" y="295"/>
                  </a:lnTo>
                  <a:lnTo>
                    <a:pt x="1083" y="305"/>
                  </a:lnTo>
                  <a:lnTo>
                    <a:pt x="1049" y="315"/>
                  </a:lnTo>
                  <a:lnTo>
                    <a:pt x="1014" y="324"/>
                  </a:lnTo>
                  <a:lnTo>
                    <a:pt x="979" y="333"/>
                  </a:lnTo>
                  <a:lnTo>
                    <a:pt x="941" y="341"/>
                  </a:lnTo>
                  <a:lnTo>
                    <a:pt x="902" y="348"/>
                  </a:lnTo>
                  <a:lnTo>
                    <a:pt x="862" y="354"/>
                  </a:lnTo>
                  <a:lnTo>
                    <a:pt x="819" y="359"/>
                  </a:lnTo>
                  <a:lnTo>
                    <a:pt x="773" y="364"/>
                  </a:lnTo>
                  <a:lnTo>
                    <a:pt x="725" y="367"/>
                  </a:lnTo>
                  <a:lnTo>
                    <a:pt x="687" y="367"/>
                  </a:lnTo>
                  <a:lnTo>
                    <a:pt x="650" y="363"/>
                  </a:lnTo>
                  <a:lnTo>
                    <a:pt x="609" y="356"/>
                  </a:lnTo>
                  <a:lnTo>
                    <a:pt x="568" y="347"/>
                  </a:lnTo>
                  <a:lnTo>
                    <a:pt x="525" y="334"/>
                  </a:lnTo>
                  <a:lnTo>
                    <a:pt x="482" y="318"/>
                  </a:lnTo>
                  <a:lnTo>
                    <a:pt x="437" y="300"/>
                  </a:lnTo>
                  <a:lnTo>
                    <a:pt x="391" y="281"/>
                  </a:lnTo>
                  <a:lnTo>
                    <a:pt x="344" y="257"/>
                  </a:lnTo>
                  <a:lnTo>
                    <a:pt x="297" y="233"/>
                  </a:lnTo>
                  <a:lnTo>
                    <a:pt x="249" y="205"/>
                  </a:lnTo>
                  <a:lnTo>
                    <a:pt x="200" y="177"/>
                  </a:lnTo>
                  <a:lnTo>
                    <a:pt x="151" y="145"/>
                  </a:lnTo>
                  <a:lnTo>
                    <a:pt x="101" y="113"/>
                  </a:lnTo>
                  <a:lnTo>
                    <a:pt x="51" y="78"/>
                  </a:lnTo>
                  <a:lnTo>
                    <a:pt x="0" y="43"/>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89" name="Freeform 1710">
              <a:extLst>
                <a:ext uri="{FF2B5EF4-FFF2-40B4-BE49-F238E27FC236}">
                  <a16:creationId xmlns:a16="http://schemas.microsoft.com/office/drawing/2014/main" id="{36F3C950-1016-425B-9252-6E2D28E03CD2}"/>
                </a:ext>
              </a:extLst>
            </p:cNvPr>
            <p:cNvSpPr>
              <a:spLocks/>
            </p:cNvSpPr>
            <p:nvPr/>
          </p:nvSpPr>
          <p:spPr bwMode="auto">
            <a:xfrm>
              <a:off x="1976" y="3238"/>
              <a:ext cx="32" cy="19"/>
            </a:xfrm>
            <a:custGeom>
              <a:avLst/>
              <a:gdLst>
                <a:gd name="T0" fmla="*/ 0 w 129"/>
                <a:gd name="T1" fmla="*/ 0 h 73"/>
                <a:gd name="T2" fmla="*/ 0 w 129"/>
                <a:gd name="T3" fmla="*/ 0 h 73"/>
                <a:gd name="T4" fmla="*/ 0 w 129"/>
                <a:gd name="T5" fmla="*/ 0 h 73"/>
                <a:gd name="T6" fmla="*/ 0 w 129"/>
                <a:gd name="T7" fmla="*/ 0 h 73"/>
                <a:gd name="T8" fmla="*/ 0 w 129"/>
                <a:gd name="T9" fmla="*/ 0 h 73"/>
                <a:gd name="T10" fmla="*/ 0 w 129"/>
                <a:gd name="T11" fmla="*/ 0 h 73"/>
                <a:gd name="T12" fmla="*/ 0 w 129"/>
                <a:gd name="T13" fmla="*/ 0 h 73"/>
                <a:gd name="T14" fmla="*/ 0 w 129"/>
                <a:gd name="T15" fmla="*/ 0 h 73"/>
                <a:gd name="T16" fmla="*/ 0 w 129"/>
                <a:gd name="T17" fmla="*/ 0 h 73"/>
                <a:gd name="T18" fmla="*/ 0 w 129"/>
                <a:gd name="T19" fmla="*/ 0 h 73"/>
                <a:gd name="T20" fmla="*/ 0 w 129"/>
                <a:gd name="T21" fmla="*/ 0 h 73"/>
                <a:gd name="T22" fmla="*/ 0 w 129"/>
                <a:gd name="T23" fmla="*/ 0 h 73"/>
                <a:gd name="T24" fmla="*/ 0 w 129"/>
                <a:gd name="T25" fmla="*/ 0 h 73"/>
                <a:gd name="T26" fmla="*/ 0 w 129"/>
                <a:gd name="T27" fmla="*/ 0 h 73"/>
                <a:gd name="T28" fmla="*/ 0 w 129"/>
                <a:gd name="T29" fmla="*/ 0 h 73"/>
                <a:gd name="T30" fmla="*/ 0 w 129"/>
                <a:gd name="T31" fmla="*/ 0 h 73"/>
                <a:gd name="T32" fmla="*/ 0 w 129"/>
                <a:gd name="T33" fmla="*/ 0 h 73"/>
                <a:gd name="T34" fmla="*/ 0 w 129"/>
                <a:gd name="T35" fmla="*/ 0 h 73"/>
                <a:gd name="T36" fmla="*/ 0 w 129"/>
                <a:gd name="T37" fmla="*/ 0 h 73"/>
                <a:gd name="T38" fmla="*/ 0 w 129"/>
                <a:gd name="T39" fmla="*/ 0 h 73"/>
                <a:gd name="T40" fmla="*/ 0 w 129"/>
                <a:gd name="T41" fmla="*/ 0 h 73"/>
                <a:gd name="T42" fmla="*/ 0 w 129"/>
                <a:gd name="T43" fmla="*/ 0 h 73"/>
                <a:gd name="T44" fmla="*/ 0 w 129"/>
                <a:gd name="T45" fmla="*/ 0 h 73"/>
                <a:gd name="T46" fmla="*/ 0 w 129"/>
                <a:gd name="T47" fmla="*/ 0 h 73"/>
                <a:gd name="T48" fmla="*/ 0 w 129"/>
                <a:gd name="T49" fmla="*/ 0 h 73"/>
                <a:gd name="T50" fmla="*/ 0 w 129"/>
                <a:gd name="T51" fmla="*/ 0 h 73"/>
                <a:gd name="T52" fmla="*/ 0 w 129"/>
                <a:gd name="T53" fmla="*/ 0 h 73"/>
                <a:gd name="T54" fmla="*/ 0 w 129"/>
                <a:gd name="T55" fmla="*/ 0 h 73"/>
                <a:gd name="T56" fmla="*/ 0 w 129"/>
                <a:gd name="T57" fmla="*/ 0 h 73"/>
                <a:gd name="T58" fmla="*/ 0 w 129"/>
                <a:gd name="T59" fmla="*/ 0 h 73"/>
                <a:gd name="T60" fmla="*/ 0 w 129"/>
                <a:gd name="T61" fmla="*/ 0 h 73"/>
                <a:gd name="T62" fmla="*/ 0 w 129"/>
                <a:gd name="T63" fmla="*/ 0 h 73"/>
                <a:gd name="T64" fmla="*/ 0 w 129"/>
                <a:gd name="T65" fmla="*/ 0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9" h="73">
                  <a:moveTo>
                    <a:pt x="65" y="0"/>
                  </a:moveTo>
                  <a:lnTo>
                    <a:pt x="78" y="2"/>
                  </a:lnTo>
                  <a:lnTo>
                    <a:pt x="90" y="3"/>
                  </a:lnTo>
                  <a:lnTo>
                    <a:pt x="100" y="7"/>
                  </a:lnTo>
                  <a:lnTo>
                    <a:pt x="111" y="11"/>
                  </a:lnTo>
                  <a:lnTo>
                    <a:pt x="118" y="17"/>
                  </a:lnTo>
                  <a:lnTo>
                    <a:pt x="124" y="22"/>
                  </a:lnTo>
                  <a:lnTo>
                    <a:pt x="127" y="29"/>
                  </a:lnTo>
                  <a:lnTo>
                    <a:pt x="129" y="37"/>
                  </a:lnTo>
                  <a:lnTo>
                    <a:pt x="127" y="45"/>
                  </a:lnTo>
                  <a:lnTo>
                    <a:pt x="124" y="51"/>
                  </a:lnTo>
                  <a:lnTo>
                    <a:pt x="118" y="56"/>
                  </a:lnTo>
                  <a:lnTo>
                    <a:pt x="111" y="63"/>
                  </a:lnTo>
                  <a:lnTo>
                    <a:pt x="100" y="67"/>
                  </a:lnTo>
                  <a:lnTo>
                    <a:pt x="90" y="71"/>
                  </a:lnTo>
                  <a:lnTo>
                    <a:pt x="78" y="72"/>
                  </a:lnTo>
                  <a:lnTo>
                    <a:pt x="65" y="73"/>
                  </a:lnTo>
                  <a:lnTo>
                    <a:pt x="52" y="72"/>
                  </a:lnTo>
                  <a:lnTo>
                    <a:pt x="40" y="71"/>
                  </a:lnTo>
                  <a:lnTo>
                    <a:pt x="29" y="67"/>
                  </a:lnTo>
                  <a:lnTo>
                    <a:pt x="20" y="63"/>
                  </a:lnTo>
                  <a:lnTo>
                    <a:pt x="12" y="56"/>
                  </a:lnTo>
                  <a:lnTo>
                    <a:pt x="5" y="51"/>
                  </a:lnTo>
                  <a:lnTo>
                    <a:pt x="1" y="45"/>
                  </a:lnTo>
                  <a:lnTo>
                    <a:pt x="0" y="37"/>
                  </a:lnTo>
                  <a:lnTo>
                    <a:pt x="1" y="29"/>
                  </a:lnTo>
                  <a:lnTo>
                    <a:pt x="5" y="22"/>
                  </a:lnTo>
                  <a:lnTo>
                    <a:pt x="12" y="17"/>
                  </a:lnTo>
                  <a:lnTo>
                    <a:pt x="20" y="11"/>
                  </a:lnTo>
                  <a:lnTo>
                    <a:pt x="29" y="7"/>
                  </a:lnTo>
                  <a:lnTo>
                    <a:pt x="40" y="3"/>
                  </a:lnTo>
                  <a:lnTo>
                    <a:pt x="52" y="2"/>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90" name="Freeform 1711">
              <a:extLst>
                <a:ext uri="{FF2B5EF4-FFF2-40B4-BE49-F238E27FC236}">
                  <a16:creationId xmlns:a16="http://schemas.microsoft.com/office/drawing/2014/main" id="{7CA568C1-7DB8-46EF-930C-DA61CB233EDD}"/>
                </a:ext>
              </a:extLst>
            </p:cNvPr>
            <p:cNvSpPr>
              <a:spLocks/>
            </p:cNvSpPr>
            <p:nvPr/>
          </p:nvSpPr>
          <p:spPr bwMode="auto">
            <a:xfrm>
              <a:off x="1976" y="3238"/>
              <a:ext cx="32" cy="19"/>
            </a:xfrm>
            <a:custGeom>
              <a:avLst/>
              <a:gdLst>
                <a:gd name="T0" fmla="*/ 0 w 129"/>
                <a:gd name="T1" fmla="*/ 0 h 73"/>
                <a:gd name="T2" fmla="*/ 0 w 129"/>
                <a:gd name="T3" fmla="*/ 0 h 73"/>
                <a:gd name="T4" fmla="*/ 0 w 129"/>
                <a:gd name="T5" fmla="*/ 0 h 73"/>
                <a:gd name="T6" fmla="*/ 0 w 129"/>
                <a:gd name="T7" fmla="*/ 0 h 73"/>
                <a:gd name="T8" fmla="*/ 0 w 129"/>
                <a:gd name="T9" fmla="*/ 0 h 73"/>
                <a:gd name="T10" fmla="*/ 0 w 129"/>
                <a:gd name="T11" fmla="*/ 0 h 73"/>
                <a:gd name="T12" fmla="*/ 0 w 129"/>
                <a:gd name="T13" fmla="*/ 0 h 73"/>
                <a:gd name="T14" fmla="*/ 0 w 129"/>
                <a:gd name="T15" fmla="*/ 0 h 73"/>
                <a:gd name="T16" fmla="*/ 0 w 129"/>
                <a:gd name="T17" fmla="*/ 0 h 73"/>
                <a:gd name="T18" fmla="*/ 0 w 129"/>
                <a:gd name="T19" fmla="*/ 0 h 73"/>
                <a:gd name="T20" fmla="*/ 0 w 129"/>
                <a:gd name="T21" fmla="*/ 0 h 73"/>
                <a:gd name="T22" fmla="*/ 0 w 129"/>
                <a:gd name="T23" fmla="*/ 0 h 73"/>
                <a:gd name="T24" fmla="*/ 0 w 129"/>
                <a:gd name="T25" fmla="*/ 0 h 73"/>
                <a:gd name="T26" fmla="*/ 0 w 129"/>
                <a:gd name="T27" fmla="*/ 0 h 73"/>
                <a:gd name="T28" fmla="*/ 0 w 129"/>
                <a:gd name="T29" fmla="*/ 0 h 73"/>
                <a:gd name="T30" fmla="*/ 0 w 129"/>
                <a:gd name="T31" fmla="*/ 0 h 73"/>
                <a:gd name="T32" fmla="*/ 0 w 129"/>
                <a:gd name="T33" fmla="*/ 0 h 73"/>
                <a:gd name="T34" fmla="*/ 0 w 129"/>
                <a:gd name="T35" fmla="*/ 0 h 73"/>
                <a:gd name="T36" fmla="*/ 0 w 129"/>
                <a:gd name="T37" fmla="*/ 0 h 73"/>
                <a:gd name="T38" fmla="*/ 0 w 129"/>
                <a:gd name="T39" fmla="*/ 0 h 73"/>
                <a:gd name="T40" fmla="*/ 0 w 129"/>
                <a:gd name="T41" fmla="*/ 0 h 73"/>
                <a:gd name="T42" fmla="*/ 0 w 129"/>
                <a:gd name="T43" fmla="*/ 0 h 73"/>
                <a:gd name="T44" fmla="*/ 0 w 129"/>
                <a:gd name="T45" fmla="*/ 0 h 73"/>
                <a:gd name="T46" fmla="*/ 0 w 129"/>
                <a:gd name="T47" fmla="*/ 0 h 73"/>
                <a:gd name="T48" fmla="*/ 0 w 129"/>
                <a:gd name="T49" fmla="*/ 0 h 73"/>
                <a:gd name="T50" fmla="*/ 0 w 129"/>
                <a:gd name="T51" fmla="*/ 0 h 73"/>
                <a:gd name="T52" fmla="*/ 0 w 129"/>
                <a:gd name="T53" fmla="*/ 0 h 73"/>
                <a:gd name="T54" fmla="*/ 0 w 129"/>
                <a:gd name="T55" fmla="*/ 0 h 73"/>
                <a:gd name="T56" fmla="*/ 0 w 129"/>
                <a:gd name="T57" fmla="*/ 0 h 73"/>
                <a:gd name="T58" fmla="*/ 0 w 129"/>
                <a:gd name="T59" fmla="*/ 0 h 73"/>
                <a:gd name="T60" fmla="*/ 0 w 129"/>
                <a:gd name="T61" fmla="*/ 0 h 73"/>
                <a:gd name="T62" fmla="*/ 0 w 129"/>
                <a:gd name="T63" fmla="*/ 0 h 73"/>
                <a:gd name="T64" fmla="*/ 0 w 129"/>
                <a:gd name="T65" fmla="*/ 0 h 73"/>
                <a:gd name="T66" fmla="*/ 0 w 129"/>
                <a:gd name="T67" fmla="*/ 0 h 73"/>
                <a:gd name="T68" fmla="*/ 0 w 129"/>
                <a:gd name="T69" fmla="*/ 0 h 73"/>
                <a:gd name="T70" fmla="*/ 0 w 129"/>
                <a:gd name="T71" fmla="*/ 0 h 73"/>
                <a:gd name="T72" fmla="*/ 0 w 129"/>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73">
                  <a:moveTo>
                    <a:pt x="65" y="0"/>
                  </a:moveTo>
                  <a:lnTo>
                    <a:pt x="65" y="0"/>
                  </a:lnTo>
                  <a:lnTo>
                    <a:pt x="78" y="2"/>
                  </a:lnTo>
                  <a:lnTo>
                    <a:pt x="90" y="3"/>
                  </a:lnTo>
                  <a:lnTo>
                    <a:pt x="100" y="7"/>
                  </a:lnTo>
                  <a:lnTo>
                    <a:pt x="111" y="11"/>
                  </a:lnTo>
                  <a:lnTo>
                    <a:pt x="118" y="17"/>
                  </a:lnTo>
                  <a:lnTo>
                    <a:pt x="124" y="22"/>
                  </a:lnTo>
                  <a:lnTo>
                    <a:pt x="127" y="29"/>
                  </a:lnTo>
                  <a:lnTo>
                    <a:pt x="129" y="37"/>
                  </a:lnTo>
                  <a:lnTo>
                    <a:pt x="127" y="45"/>
                  </a:lnTo>
                  <a:lnTo>
                    <a:pt x="124" y="51"/>
                  </a:lnTo>
                  <a:lnTo>
                    <a:pt x="118" y="56"/>
                  </a:lnTo>
                  <a:lnTo>
                    <a:pt x="111" y="63"/>
                  </a:lnTo>
                  <a:lnTo>
                    <a:pt x="100" y="67"/>
                  </a:lnTo>
                  <a:lnTo>
                    <a:pt x="90" y="71"/>
                  </a:lnTo>
                  <a:lnTo>
                    <a:pt x="78" y="72"/>
                  </a:lnTo>
                  <a:lnTo>
                    <a:pt x="65" y="73"/>
                  </a:lnTo>
                  <a:lnTo>
                    <a:pt x="52" y="72"/>
                  </a:lnTo>
                  <a:lnTo>
                    <a:pt x="40" y="71"/>
                  </a:lnTo>
                  <a:lnTo>
                    <a:pt x="29" y="67"/>
                  </a:lnTo>
                  <a:lnTo>
                    <a:pt x="20" y="63"/>
                  </a:lnTo>
                  <a:lnTo>
                    <a:pt x="12" y="56"/>
                  </a:lnTo>
                  <a:lnTo>
                    <a:pt x="5" y="51"/>
                  </a:lnTo>
                  <a:lnTo>
                    <a:pt x="1" y="45"/>
                  </a:lnTo>
                  <a:lnTo>
                    <a:pt x="0" y="37"/>
                  </a:lnTo>
                  <a:lnTo>
                    <a:pt x="1" y="29"/>
                  </a:lnTo>
                  <a:lnTo>
                    <a:pt x="5" y="22"/>
                  </a:lnTo>
                  <a:lnTo>
                    <a:pt x="12" y="17"/>
                  </a:lnTo>
                  <a:lnTo>
                    <a:pt x="20" y="11"/>
                  </a:lnTo>
                  <a:lnTo>
                    <a:pt x="29" y="7"/>
                  </a:lnTo>
                  <a:lnTo>
                    <a:pt x="40" y="3"/>
                  </a:lnTo>
                  <a:lnTo>
                    <a:pt x="52" y="2"/>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a:extLst>
              <a:ext uri="{FF2B5EF4-FFF2-40B4-BE49-F238E27FC236}">
                <a16:creationId xmlns:a16="http://schemas.microsoft.com/office/drawing/2014/main" id="{AFDD9DFE-26FC-4D40-9B03-39A8AA45A9AF}"/>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83971" name="Group 3">
            <a:extLst>
              <a:ext uri="{FF2B5EF4-FFF2-40B4-BE49-F238E27FC236}">
                <a16:creationId xmlns:a16="http://schemas.microsoft.com/office/drawing/2014/main" id="{A24CDE42-7B0D-4EE6-A499-2C4F999BB58B}"/>
              </a:ext>
            </a:extLst>
          </p:cNvPr>
          <p:cNvGrpSpPr>
            <a:grpSpLocks/>
          </p:cNvGrpSpPr>
          <p:nvPr/>
        </p:nvGrpSpPr>
        <p:grpSpPr bwMode="auto">
          <a:xfrm>
            <a:off x="4038600" y="6324600"/>
            <a:ext cx="2322513" cy="2436813"/>
            <a:chOff x="2553" y="2592"/>
            <a:chExt cx="1463" cy="1535"/>
          </a:xfrm>
        </p:grpSpPr>
        <p:pic>
          <p:nvPicPr>
            <p:cNvPr id="84827" name="Picture 4" descr="cloro">
              <a:extLst>
                <a:ext uri="{FF2B5EF4-FFF2-40B4-BE49-F238E27FC236}">
                  <a16:creationId xmlns:a16="http://schemas.microsoft.com/office/drawing/2014/main" id="{76C3AC03-3F36-40B6-971E-15A13B414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 y="2999"/>
              <a:ext cx="720"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828" name="Picture 5" descr="Spray bottle">
              <a:extLst>
                <a:ext uri="{FF2B5EF4-FFF2-40B4-BE49-F238E27FC236}">
                  <a16:creationId xmlns:a16="http://schemas.microsoft.com/office/drawing/2014/main" id="{D00E8AB2-6E7E-42B5-88A2-7DBA2A01E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2592"/>
              <a:ext cx="70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972" name="Group 861">
            <a:extLst>
              <a:ext uri="{FF2B5EF4-FFF2-40B4-BE49-F238E27FC236}">
                <a16:creationId xmlns:a16="http://schemas.microsoft.com/office/drawing/2014/main" id="{64CB4341-49E5-414B-8F2B-27331D79F1EB}"/>
              </a:ext>
            </a:extLst>
          </p:cNvPr>
          <p:cNvGrpSpPr>
            <a:grpSpLocks/>
          </p:cNvGrpSpPr>
          <p:nvPr/>
        </p:nvGrpSpPr>
        <p:grpSpPr bwMode="auto">
          <a:xfrm>
            <a:off x="2438400" y="4419600"/>
            <a:ext cx="3417888" cy="1365250"/>
            <a:chOff x="1536" y="2784"/>
            <a:chExt cx="2153" cy="860"/>
          </a:xfrm>
        </p:grpSpPr>
        <p:grpSp>
          <p:nvGrpSpPr>
            <p:cNvPr id="83976" name="Group 6">
              <a:extLst>
                <a:ext uri="{FF2B5EF4-FFF2-40B4-BE49-F238E27FC236}">
                  <a16:creationId xmlns:a16="http://schemas.microsoft.com/office/drawing/2014/main" id="{820E4326-F38D-474D-B61E-F84FAC9AD8AD}"/>
                </a:ext>
              </a:extLst>
            </p:cNvPr>
            <p:cNvGrpSpPr>
              <a:grpSpLocks/>
            </p:cNvGrpSpPr>
            <p:nvPr/>
          </p:nvGrpSpPr>
          <p:grpSpPr bwMode="auto">
            <a:xfrm rot="548226">
              <a:off x="2112" y="2784"/>
              <a:ext cx="1577" cy="860"/>
              <a:chOff x="717" y="1872"/>
              <a:chExt cx="2540" cy="1724"/>
            </a:xfrm>
          </p:grpSpPr>
          <p:grpSp>
            <p:nvGrpSpPr>
              <p:cNvPr id="84040" name="Group 7">
                <a:extLst>
                  <a:ext uri="{FF2B5EF4-FFF2-40B4-BE49-F238E27FC236}">
                    <a16:creationId xmlns:a16="http://schemas.microsoft.com/office/drawing/2014/main" id="{7613E586-CD4F-4DC4-9C4D-9330663881CA}"/>
                  </a:ext>
                </a:extLst>
              </p:cNvPr>
              <p:cNvGrpSpPr>
                <a:grpSpLocks/>
              </p:cNvGrpSpPr>
              <p:nvPr/>
            </p:nvGrpSpPr>
            <p:grpSpPr bwMode="auto">
              <a:xfrm>
                <a:off x="721" y="1876"/>
                <a:ext cx="2536" cy="1549"/>
                <a:chOff x="721" y="1876"/>
                <a:chExt cx="2536" cy="1549"/>
              </a:xfrm>
            </p:grpSpPr>
            <p:sp>
              <p:nvSpPr>
                <p:cNvPr id="84627" name="Freeform 8">
                  <a:extLst>
                    <a:ext uri="{FF2B5EF4-FFF2-40B4-BE49-F238E27FC236}">
                      <a16:creationId xmlns:a16="http://schemas.microsoft.com/office/drawing/2014/main" id="{BF8238B9-351C-438F-8688-57956260652E}"/>
                    </a:ext>
                  </a:extLst>
                </p:cNvPr>
                <p:cNvSpPr>
                  <a:spLocks/>
                </p:cNvSpPr>
                <p:nvPr/>
              </p:nvSpPr>
              <p:spPr bwMode="auto">
                <a:xfrm>
                  <a:off x="721" y="1876"/>
                  <a:ext cx="2532" cy="1546"/>
                </a:xfrm>
                <a:custGeom>
                  <a:avLst/>
                  <a:gdLst>
                    <a:gd name="T0" fmla="*/ 0 w 5065"/>
                    <a:gd name="T1" fmla="*/ 1 h 3092"/>
                    <a:gd name="T2" fmla="*/ 0 w 5065"/>
                    <a:gd name="T3" fmla="*/ 1 h 3092"/>
                    <a:gd name="T4" fmla="*/ 0 w 5065"/>
                    <a:gd name="T5" fmla="*/ 1 h 3092"/>
                    <a:gd name="T6" fmla="*/ 0 w 5065"/>
                    <a:gd name="T7" fmla="*/ 1 h 3092"/>
                    <a:gd name="T8" fmla="*/ 0 w 5065"/>
                    <a:gd name="T9" fmla="*/ 1 h 3092"/>
                    <a:gd name="T10" fmla="*/ 0 w 5065"/>
                    <a:gd name="T11" fmla="*/ 1 h 3092"/>
                    <a:gd name="T12" fmla="*/ 0 w 5065"/>
                    <a:gd name="T13" fmla="*/ 1 h 3092"/>
                    <a:gd name="T14" fmla="*/ 0 w 5065"/>
                    <a:gd name="T15" fmla="*/ 1 h 3092"/>
                    <a:gd name="T16" fmla="*/ 0 w 5065"/>
                    <a:gd name="T17" fmla="*/ 1 h 3092"/>
                    <a:gd name="T18" fmla="*/ 0 w 5065"/>
                    <a:gd name="T19" fmla="*/ 1 h 3092"/>
                    <a:gd name="T20" fmla="*/ 0 w 5065"/>
                    <a:gd name="T21" fmla="*/ 1 h 3092"/>
                    <a:gd name="T22" fmla="*/ 0 w 5065"/>
                    <a:gd name="T23" fmla="*/ 1 h 3092"/>
                    <a:gd name="T24" fmla="*/ 0 w 5065"/>
                    <a:gd name="T25" fmla="*/ 1 h 3092"/>
                    <a:gd name="T26" fmla="*/ 0 w 5065"/>
                    <a:gd name="T27" fmla="*/ 1 h 3092"/>
                    <a:gd name="T28" fmla="*/ 0 w 5065"/>
                    <a:gd name="T29" fmla="*/ 1 h 3092"/>
                    <a:gd name="T30" fmla="*/ 0 w 5065"/>
                    <a:gd name="T31" fmla="*/ 1 h 3092"/>
                    <a:gd name="T32" fmla="*/ 0 w 5065"/>
                    <a:gd name="T33" fmla="*/ 1 h 3092"/>
                    <a:gd name="T34" fmla="*/ 0 w 5065"/>
                    <a:gd name="T35" fmla="*/ 1 h 3092"/>
                    <a:gd name="T36" fmla="*/ 0 w 5065"/>
                    <a:gd name="T37" fmla="*/ 1 h 3092"/>
                    <a:gd name="T38" fmla="*/ 0 w 5065"/>
                    <a:gd name="T39" fmla="*/ 1 h 3092"/>
                    <a:gd name="T40" fmla="*/ 0 w 5065"/>
                    <a:gd name="T41" fmla="*/ 1 h 3092"/>
                    <a:gd name="T42" fmla="*/ 0 w 5065"/>
                    <a:gd name="T43" fmla="*/ 1 h 3092"/>
                    <a:gd name="T44" fmla="*/ 0 w 5065"/>
                    <a:gd name="T45" fmla="*/ 1 h 3092"/>
                    <a:gd name="T46" fmla="*/ 0 w 5065"/>
                    <a:gd name="T47" fmla="*/ 1 h 3092"/>
                    <a:gd name="T48" fmla="*/ 0 w 5065"/>
                    <a:gd name="T49" fmla="*/ 1 h 3092"/>
                    <a:gd name="T50" fmla="*/ 0 w 5065"/>
                    <a:gd name="T51" fmla="*/ 1 h 3092"/>
                    <a:gd name="T52" fmla="*/ 0 w 5065"/>
                    <a:gd name="T53" fmla="*/ 1 h 3092"/>
                    <a:gd name="T54" fmla="*/ 0 w 5065"/>
                    <a:gd name="T55" fmla="*/ 1 h 3092"/>
                    <a:gd name="T56" fmla="*/ 0 w 5065"/>
                    <a:gd name="T57" fmla="*/ 1 h 3092"/>
                    <a:gd name="T58" fmla="*/ 0 w 5065"/>
                    <a:gd name="T59" fmla="*/ 0 h 3092"/>
                    <a:gd name="T60" fmla="*/ 0 w 5065"/>
                    <a:gd name="T61" fmla="*/ 1 h 3092"/>
                    <a:gd name="T62" fmla="*/ 0 w 5065"/>
                    <a:gd name="T63" fmla="*/ 1 h 3092"/>
                    <a:gd name="T64" fmla="*/ 0 w 5065"/>
                    <a:gd name="T65" fmla="*/ 1 h 3092"/>
                    <a:gd name="T66" fmla="*/ 0 w 5065"/>
                    <a:gd name="T67" fmla="*/ 1 h 3092"/>
                    <a:gd name="T68" fmla="*/ 0 w 5065"/>
                    <a:gd name="T69" fmla="*/ 1 h 3092"/>
                    <a:gd name="T70" fmla="*/ 0 w 5065"/>
                    <a:gd name="T71" fmla="*/ 1 h 3092"/>
                    <a:gd name="T72" fmla="*/ 0 w 5065"/>
                    <a:gd name="T73" fmla="*/ 1 h 3092"/>
                    <a:gd name="T74" fmla="*/ 0 w 5065"/>
                    <a:gd name="T75" fmla="*/ 1 h 3092"/>
                    <a:gd name="T76" fmla="*/ 0 w 5065"/>
                    <a:gd name="T77" fmla="*/ 1 h 3092"/>
                    <a:gd name="T78" fmla="*/ 0 w 5065"/>
                    <a:gd name="T79" fmla="*/ 1 h 3092"/>
                    <a:gd name="T80" fmla="*/ 0 w 5065"/>
                    <a:gd name="T81" fmla="*/ 1 h 3092"/>
                    <a:gd name="T82" fmla="*/ 0 w 5065"/>
                    <a:gd name="T83" fmla="*/ 1 h 3092"/>
                    <a:gd name="T84" fmla="*/ 0 w 5065"/>
                    <a:gd name="T85" fmla="*/ 1 h 3092"/>
                    <a:gd name="T86" fmla="*/ 0 w 5065"/>
                    <a:gd name="T87" fmla="*/ 1 h 3092"/>
                    <a:gd name="T88" fmla="*/ 0 w 5065"/>
                    <a:gd name="T89" fmla="*/ 1 h 3092"/>
                    <a:gd name="T90" fmla="*/ 0 w 5065"/>
                    <a:gd name="T91" fmla="*/ 1 h 3092"/>
                    <a:gd name="T92" fmla="*/ 0 w 5065"/>
                    <a:gd name="T93" fmla="*/ 1 h 3092"/>
                    <a:gd name="T94" fmla="*/ 0 w 5065"/>
                    <a:gd name="T95" fmla="*/ 1 h 3092"/>
                    <a:gd name="T96" fmla="*/ 0 w 5065"/>
                    <a:gd name="T97" fmla="*/ 1 h 3092"/>
                    <a:gd name="T98" fmla="*/ 0 w 5065"/>
                    <a:gd name="T99" fmla="*/ 1 h 3092"/>
                    <a:gd name="T100" fmla="*/ 0 w 5065"/>
                    <a:gd name="T101" fmla="*/ 1 h 3092"/>
                    <a:gd name="T102" fmla="*/ 0 w 5065"/>
                    <a:gd name="T103" fmla="*/ 1 h 3092"/>
                    <a:gd name="T104" fmla="*/ 0 w 5065"/>
                    <a:gd name="T105" fmla="*/ 1 h 3092"/>
                    <a:gd name="T106" fmla="*/ 0 w 5065"/>
                    <a:gd name="T107" fmla="*/ 1 h 3092"/>
                    <a:gd name="T108" fmla="*/ 0 w 5065"/>
                    <a:gd name="T109" fmla="*/ 1 h 3092"/>
                    <a:gd name="T110" fmla="*/ 0 w 5065"/>
                    <a:gd name="T111" fmla="*/ 1 h 3092"/>
                    <a:gd name="T112" fmla="*/ 0 w 5065"/>
                    <a:gd name="T113" fmla="*/ 1 h 3092"/>
                    <a:gd name="T114" fmla="*/ 0 w 5065"/>
                    <a:gd name="T115" fmla="*/ 1 h 3092"/>
                    <a:gd name="T116" fmla="*/ 0 w 5065"/>
                    <a:gd name="T117" fmla="*/ 1 h 30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065" h="3092">
                      <a:moveTo>
                        <a:pt x="3841" y="2302"/>
                      </a:moveTo>
                      <a:lnTo>
                        <a:pt x="3821" y="2336"/>
                      </a:lnTo>
                      <a:lnTo>
                        <a:pt x="3802" y="2364"/>
                      </a:lnTo>
                      <a:lnTo>
                        <a:pt x="3786" y="2392"/>
                      </a:lnTo>
                      <a:lnTo>
                        <a:pt x="3770" y="2417"/>
                      </a:lnTo>
                      <a:lnTo>
                        <a:pt x="3754" y="2442"/>
                      </a:lnTo>
                      <a:lnTo>
                        <a:pt x="3738" y="2470"/>
                      </a:lnTo>
                      <a:lnTo>
                        <a:pt x="3719" y="2502"/>
                      </a:lnTo>
                      <a:lnTo>
                        <a:pt x="3696" y="2539"/>
                      </a:lnTo>
                      <a:lnTo>
                        <a:pt x="3687" y="2564"/>
                      </a:lnTo>
                      <a:lnTo>
                        <a:pt x="3682" y="2594"/>
                      </a:lnTo>
                      <a:lnTo>
                        <a:pt x="3687" y="2627"/>
                      </a:lnTo>
                      <a:lnTo>
                        <a:pt x="3696" y="2661"/>
                      </a:lnTo>
                      <a:lnTo>
                        <a:pt x="3710" y="2693"/>
                      </a:lnTo>
                      <a:lnTo>
                        <a:pt x="3726" y="2723"/>
                      </a:lnTo>
                      <a:lnTo>
                        <a:pt x="3749" y="2749"/>
                      </a:lnTo>
                      <a:lnTo>
                        <a:pt x="3772" y="2767"/>
                      </a:lnTo>
                      <a:lnTo>
                        <a:pt x="3800" y="2781"/>
                      </a:lnTo>
                      <a:lnTo>
                        <a:pt x="3830" y="2797"/>
                      </a:lnTo>
                      <a:lnTo>
                        <a:pt x="3860" y="2816"/>
                      </a:lnTo>
                      <a:lnTo>
                        <a:pt x="3892" y="2832"/>
                      </a:lnTo>
                      <a:lnTo>
                        <a:pt x="3924" y="2850"/>
                      </a:lnTo>
                      <a:lnTo>
                        <a:pt x="3959" y="2869"/>
                      </a:lnTo>
                      <a:lnTo>
                        <a:pt x="3993" y="2889"/>
                      </a:lnTo>
                      <a:lnTo>
                        <a:pt x="4028" y="2908"/>
                      </a:lnTo>
                      <a:lnTo>
                        <a:pt x="4060" y="2926"/>
                      </a:lnTo>
                      <a:lnTo>
                        <a:pt x="4095" y="2945"/>
                      </a:lnTo>
                      <a:lnTo>
                        <a:pt x="4127" y="2963"/>
                      </a:lnTo>
                      <a:lnTo>
                        <a:pt x="4159" y="2981"/>
                      </a:lnTo>
                      <a:lnTo>
                        <a:pt x="4189" y="3000"/>
                      </a:lnTo>
                      <a:lnTo>
                        <a:pt x="4217" y="3016"/>
                      </a:lnTo>
                      <a:lnTo>
                        <a:pt x="4245" y="3032"/>
                      </a:lnTo>
                      <a:lnTo>
                        <a:pt x="4268" y="3046"/>
                      </a:lnTo>
                      <a:lnTo>
                        <a:pt x="4309" y="3067"/>
                      </a:lnTo>
                      <a:lnTo>
                        <a:pt x="4346" y="3083"/>
                      </a:lnTo>
                      <a:lnTo>
                        <a:pt x="4381" y="3092"/>
                      </a:lnTo>
                      <a:lnTo>
                        <a:pt x="4411" y="3087"/>
                      </a:lnTo>
                      <a:lnTo>
                        <a:pt x="4441" y="3076"/>
                      </a:lnTo>
                      <a:lnTo>
                        <a:pt x="4470" y="3053"/>
                      </a:lnTo>
                      <a:lnTo>
                        <a:pt x="4498" y="3018"/>
                      </a:lnTo>
                      <a:lnTo>
                        <a:pt x="4526" y="2972"/>
                      </a:lnTo>
                      <a:lnTo>
                        <a:pt x="4542" y="2945"/>
                      </a:lnTo>
                      <a:lnTo>
                        <a:pt x="4565" y="2905"/>
                      </a:lnTo>
                      <a:lnTo>
                        <a:pt x="4595" y="2857"/>
                      </a:lnTo>
                      <a:lnTo>
                        <a:pt x="4627" y="2799"/>
                      </a:lnTo>
                      <a:lnTo>
                        <a:pt x="4666" y="2735"/>
                      </a:lnTo>
                      <a:lnTo>
                        <a:pt x="4706" y="2664"/>
                      </a:lnTo>
                      <a:lnTo>
                        <a:pt x="4747" y="2592"/>
                      </a:lnTo>
                      <a:lnTo>
                        <a:pt x="4793" y="2514"/>
                      </a:lnTo>
                      <a:lnTo>
                        <a:pt x="4837" y="2440"/>
                      </a:lnTo>
                      <a:lnTo>
                        <a:pt x="4878" y="2369"/>
                      </a:lnTo>
                      <a:lnTo>
                        <a:pt x="4918" y="2299"/>
                      </a:lnTo>
                      <a:lnTo>
                        <a:pt x="4954" y="2235"/>
                      </a:lnTo>
                      <a:lnTo>
                        <a:pt x="4987" y="2177"/>
                      </a:lnTo>
                      <a:lnTo>
                        <a:pt x="5014" y="2131"/>
                      </a:lnTo>
                      <a:lnTo>
                        <a:pt x="5035" y="2092"/>
                      </a:lnTo>
                      <a:lnTo>
                        <a:pt x="5051" y="2067"/>
                      </a:lnTo>
                      <a:lnTo>
                        <a:pt x="5058" y="2046"/>
                      </a:lnTo>
                      <a:lnTo>
                        <a:pt x="5063" y="2016"/>
                      </a:lnTo>
                      <a:lnTo>
                        <a:pt x="5065" y="1988"/>
                      </a:lnTo>
                      <a:lnTo>
                        <a:pt x="5058" y="1956"/>
                      </a:lnTo>
                      <a:lnTo>
                        <a:pt x="5047" y="1924"/>
                      </a:lnTo>
                      <a:lnTo>
                        <a:pt x="5028" y="1894"/>
                      </a:lnTo>
                      <a:lnTo>
                        <a:pt x="5003" y="1864"/>
                      </a:lnTo>
                      <a:lnTo>
                        <a:pt x="4966" y="1836"/>
                      </a:lnTo>
                      <a:lnTo>
                        <a:pt x="4943" y="1823"/>
                      </a:lnTo>
                      <a:lnTo>
                        <a:pt x="4918" y="1806"/>
                      </a:lnTo>
                      <a:lnTo>
                        <a:pt x="4888" y="1790"/>
                      </a:lnTo>
                      <a:lnTo>
                        <a:pt x="4855" y="1772"/>
                      </a:lnTo>
                      <a:lnTo>
                        <a:pt x="4821" y="1751"/>
                      </a:lnTo>
                      <a:lnTo>
                        <a:pt x="4784" y="1730"/>
                      </a:lnTo>
                      <a:lnTo>
                        <a:pt x="4747" y="1710"/>
                      </a:lnTo>
                      <a:lnTo>
                        <a:pt x="4710" y="1689"/>
                      </a:lnTo>
                      <a:lnTo>
                        <a:pt x="4673" y="1666"/>
                      </a:lnTo>
                      <a:lnTo>
                        <a:pt x="4636" y="1645"/>
                      </a:lnTo>
                      <a:lnTo>
                        <a:pt x="4600" y="1624"/>
                      </a:lnTo>
                      <a:lnTo>
                        <a:pt x="4565" y="1606"/>
                      </a:lnTo>
                      <a:lnTo>
                        <a:pt x="4533" y="1588"/>
                      </a:lnTo>
                      <a:lnTo>
                        <a:pt x="4505" y="1569"/>
                      </a:lnTo>
                      <a:lnTo>
                        <a:pt x="4477" y="1555"/>
                      </a:lnTo>
                      <a:lnTo>
                        <a:pt x="4454" y="1541"/>
                      </a:lnTo>
                      <a:lnTo>
                        <a:pt x="4413" y="1523"/>
                      </a:lnTo>
                      <a:lnTo>
                        <a:pt x="4378" y="1516"/>
                      </a:lnTo>
                      <a:lnTo>
                        <a:pt x="4348" y="1518"/>
                      </a:lnTo>
                      <a:lnTo>
                        <a:pt x="4318" y="1535"/>
                      </a:lnTo>
                      <a:lnTo>
                        <a:pt x="4293" y="1553"/>
                      </a:lnTo>
                      <a:lnTo>
                        <a:pt x="4270" y="1581"/>
                      </a:lnTo>
                      <a:lnTo>
                        <a:pt x="4247" y="1615"/>
                      </a:lnTo>
                      <a:lnTo>
                        <a:pt x="4224" y="1652"/>
                      </a:lnTo>
                      <a:lnTo>
                        <a:pt x="4203" y="1689"/>
                      </a:lnTo>
                      <a:lnTo>
                        <a:pt x="4182" y="1726"/>
                      </a:lnTo>
                      <a:lnTo>
                        <a:pt x="4162" y="1763"/>
                      </a:lnTo>
                      <a:lnTo>
                        <a:pt x="4139" y="1802"/>
                      </a:lnTo>
                      <a:lnTo>
                        <a:pt x="4118" y="1841"/>
                      </a:lnTo>
                      <a:lnTo>
                        <a:pt x="4093" y="1880"/>
                      </a:lnTo>
                      <a:lnTo>
                        <a:pt x="4070" y="1919"/>
                      </a:lnTo>
                      <a:lnTo>
                        <a:pt x="4044" y="1961"/>
                      </a:lnTo>
                      <a:lnTo>
                        <a:pt x="4030" y="1979"/>
                      </a:lnTo>
                      <a:lnTo>
                        <a:pt x="4010" y="1998"/>
                      </a:lnTo>
                      <a:lnTo>
                        <a:pt x="3980" y="2016"/>
                      </a:lnTo>
                      <a:lnTo>
                        <a:pt x="3947" y="2032"/>
                      </a:lnTo>
                      <a:lnTo>
                        <a:pt x="3911" y="2048"/>
                      </a:lnTo>
                      <a:lnTo>
                        <a:pt x="3876" y="2058"/>
                      </a:lnTo>
                      <a:lnTo>
                        <a:pt x="3841" y="2062"/>
                      </a:lnTo>
                      <a:lnTo>
                        <a:pt x="3811" y="2058"/>
                      </a:lnTo>
                      <a:lnTo>
                        <a:pt x="3781" y="2051"/>
                      </a:lnTo>
                      <a:lnTo>
                        <a:pt x="3742" y="2046"/>
                      </a:lnTo>
                      <a:lnTo>
                        <a:pt x="3701" y="2037"/>
                      </a:lnTo>
                      <a:lnTo>
                        <a:pt x="3655" y="2030"/>
                      </a:lnTo>
                      <a:lnTo>
                        <a:pt x="3604" y="2023"/>
                      </a:lnTo>
                      <a:lnTo>
                        <a:pt x="3553" y="2018"/>
                      </a:lnTo>
                      <a:lnTo>
                        <a:pt x="3498" y="2011"/>
                      </a:lnTo>
                      <a:lnTo>
                        <a:pt x="3445" y="2005"/>
                      </a:lnTo>
                      <a:lnTo>
                        <a:pt x="3390" y="1998"/>
                      </a:lnTo>
                      <a:lnTo>
                        <a:pt x="3337" y="1991"/>
                      </a:lnTo>
                      <a:lnTo>
                        <a:pt x="3286" y="1984"/>
                      </a:lnTo>
                      <a:lnTo>
                        <a:pt x="3238" y="1977"/>
                      </a:lnTo>
                      <a:lnTo>
                        <a:pt x="3192" y="1970"/>
                      </a:lnTo>
                      <a:lnTo>
                        <a:pt x="3150" y="1963"/>
                      </a:lnTo>
                      <a:lnTo>
                        <a:pt x="3116" y="1956"/>
                      </a:lnTo>
                      <a:lnTo>
                        <a:pt x="3088" y="1949"/>
                      </a:lnTo>
                      <a:lnTo>
                        <a:pt x="3069" y="1945"/>
                      </a:lnTo>
                      <a:lnTo>
                        <a:pt x="3053" y="1940"/>
                      </a:lnTo>
                      <a:lnTo>
                        <a:pt x="3039" y="1935"/>
                      </a:lnTo>
                      <a:lnTo>
                        <a:pt x="3028" y="1931"/>
                      </a:lnTo>
                      <a:lnTo>
                        <a:pt x="3014" y="1924"/>
                      </a:lnTo>
                      <a:lnTo>
                        <a:pt x="3000" y="1917"/>
                      </a:lnTo>
                      <a:lnTo>
                        <a:pt x="2984" y="1905"/>
                      </a:lnTo>
                      <a:lnTo>
                        <a:pt x="2966" y="1889"/>
                      </a:lnTo>
                      <a:lnTo>
                        <a:pt x="2947" y="1878"/>
                      </a:lnTo>
                      <a:lnTo>
                        <a:pt x="2917" y="1862"/>
                      </a:lnTo>
                      <a:lnTo>
                        <a:pt x="2878" y="1839"/>
                      </a:lnTo>
                      <a:lnTo>
                        <a:pt x="2830" y="1811"/>
                      </a:lnTo>
                      <a:lnTo>
                        <a:pt x="2772" y="1776"/>
                      </a:lnTo>
                      <a:lnTo>
                        <a:pt x="2708" y="1737"/>
                      </a:lnTo>
                      <a:lnTo>
                        <a:pt x="2634" y="1693"/>
                      </a:lnTo>
                      <a:lnTo>
                        <a:pt x="2556" y="1645"/>
                      </a:lnTo>
                      <a:lnTo>
                        <a:pt x="2473" y="1594"/>
                      </a:lnTo>
                      <a:lnTo>
                        <a:pt x="2383" y="1541"/>
                      </a:lnTo>
                      <a:lnTo>
                        <a:pt x="2291" y="1482"/>
                      </a:lnTo>
                      <a:lnTo>
                        <a:pt x="2194" y="1424"/>
                      </a:lnTo>
                      <a:lnTo>
                        <a:pt x="2095" y="1364"/>
                      </a:lnTo>
                      <a:lnTo>
                        <a:pt x="1993" y="1302"/>
                      </a:lnTo>
                      <a:lnTo>
                        <a:pt x="1890" y="1240"/>
                      </a:lnTo>
                      <a:lnTo>
                        <a:pt x="1788" y="1175"/>
                      </a:lnTo>
                      <a:lnTo>
                        <a:pt x="1684" y="1113"/>
                      </a:lnTo>
                      <a:lnTo>
                        <a:pt x="1581" y="1051"/>
                      </a:lnTo>
                      <a:lnTo>
                        <a:pt x="1479" y="986"/>
                      </a:lnTo>
                      <a:lnTo>
                        <a:pt x="1380" y="926"/>
                      </a:lnTo>
                      <a:lnTo>
                        <a:pt x="1286" y="869"/>
                      </a:lnTo>
                      <a:lnTo>
                        <a:pt x="1194" y="811"/>
                      </a:lnTo>
                      <a:lnTo>
                        <a:pt x="1106" y="758"/>
                      </a:lnTo>
                      <a:lnTo>
                        <a:pt x="1025" y="707"/>
                      </a:lnTo>
                      <a:lnTo>
                        <a:pt x="947" y="661"/>
                      </a:lnTo>
                      <a:lnTo>
                        <a:pt x="878" y="617"/>
                      </a:lnTo>
                      <a:lnTo>
                        <a:pt x="816" y="581"/>
                      </a:lnTo>
                      <a:lnTo>
                        <a:pt x="763" y="546"/>
                      </a:lnTo>
                      <a:lnTo>
                        <a:pt x="717" y="518"/>
                      </a:lnTo>
                      <a:lnTo>
                        <a:pt x="682" y="498"/>
                      </a:lnTo>
                      <a:lnTo>
                        <a:pt x="654" y="482"/>
                      </a:lnTo>
                      <a:lnTo>
                        <a:pt x="641" y="470"/>
                      </a:lnTo>
                      <a:lnTo>
                        <a:pt x="611" y="449"/>
                      </a:lnTo>
                      <a:lnTo>
                        <a:pt x="574" y="426"/>
                      </a:lnTo>
                      <a:lnTo>
                        <a:pt x="537" y="399"/>
                      </a:lnTo>
                      <a:lnTo>
                        <a:pt x="500" y="373"/>
                      </a:lnTo>
                      <a:lnTo>
                        <a:pt x="465" y="350"/>
                      </a:lnTo>
                      <a:lnTo>
                        <a:pt x="431" y="336"/>
                      </a:lnTo>
                      <a:lnTo>
                        <a:pt x="403" y="329"/>
                      </a:lnTo>
                      <a:lnTo>
                        <a:pt x="383" y="336"/>
                      </a:lnTo>
                      <a:lnTo>
                        <a:pt x="346" y="353"/>
                      </a:lnTo>
                      <a:lnTo>
                        <a:pt x="304" y="350"/>
                      </a:lnTo>
                      <a:lnTo>
                        <a:pt x="265" y="332"/>
                      </a:lnTo>
                      <a:lnTo>
                        <a:pt x="226" y="306"/>
                      </a:lnTo>
                      <a:lnTo>
                        <a:pt x="194" y="274"/>
                      </a:lnTo>
                      <a:lnTo>
                        <a:pt x="171" y="242"/>
                      </a:lnTo>
                      <a:lnTo>
                        <a:pt x="161" y="212"/>
                      </a:lnTo>
                      <a:lnTo>
                        <a:pt x="166" y="189"/>
                      </a:lnTo>
                      <a:lnTo>
                        <a:pt x="189" y="164"/>
                      </a:lnTo>
                      <a:lnTo>
                        <a:pt x="217" y="150"/>
                      </a:lnTo>
                      <a:lnTo>
                        <a:pt x="244" y="141"/>
                      </a:lnTo>
                      <a:lnTo>
                        <a:pt x="274" y="141"/>
                      </a:lnTo>
                      <a:lnTo>
                        <a:pt x="300" y="145"/>
                      </a:lnTo>
                      <a:lnTo>
                        <a:pt x="325" y="154"/>
                      </a:lnTo>
                      <a:lnTo>
                        <a:pt x="348" y="166"/>
                      </a:lnTo>
                      <a:lnTo>
                        <a:pt x="366" y="182"/>
                      </a:lnTo>
                      <a:lnTo>
                        <a:pt x="376" y="198"/>
                      </a:lnTo>
                      <a:lnTo>
                        <a:pt x="378" y="219"/>
                      </a:lnTo>
                      <a:lnTo>
                        <a:pt x="378" y="240"/>
                      </a:lnTo>
                      <a:lnTo>
                        <a:pt x="376" y="263"/>
                      </a:lnTo>
                      <a:lnTo>
                        <a:pt x="378" y="283"/>
                      </a:lnTo>
                      <a:lnTo>
                        <a:pt x="385" y="304"/>
                      </a:lnTo>
                      <a:lnTo>
                        <a:pt x="399" y="320"/>
                      </a:lnTo>
                      <a:lnTo>
                        <a:pt x="424" y="334"/>
                      </a:lnTo>
                      <a:lnTo>
                        <a:pt x="452" y="339"/>
                      </a:lnTo>
                      <a:lnTo>
                        <a:pt x="475" y="332"/>
                      </a:lnTo>
                      <a:lnTo>
                        <a:pt x="489" y="311"/>
                      </a:lnTo>
                      <a:lnTo>
                        <a:pt x="498" y="283"/>
                      </a:lnTo>
                      <a:lnTo>
                        <a:pt x="500" y="251"/>
                      </a:lnTo>
                      <a:lnTo>
                        <a:pt x="495" y="214"/>
                      </a:lnTo>
                      <a:lnTo>
                        <a:pt x="486" y="175"/>
                      </a:lnTo>
                      <a:lnTo>
                        <a:pt x="470" y="141"/>
                      </a:lnTo>
                      <a:lnTo>
                        <a:pt x="449" y="113"/>
                      </a:lnTo>
                      <a:lnTo>
                        <a:pt x="426" y="90"/>
                      </a:lnTo>
                      <a:lnTo>
                        <a:pt x="401" y="67"/>
                      </a:lnTo>
                      <a:lnTo>
                        <a:pt x="373" y="48"/>
                      </a:lnTo>
                      <a:lnTo>
                        <a:pt x="343" y="32"/>
                      </a:lnTo>
                      <a:lnTo>
                        <a:pt x="311" y="21"/>
                      </a:lnTo>
                      <a:lnTo>
                        <a:pt x="281" y="12"/>
                      </a:lnTo>
                      <a:lnTo>
                        <a:pt x="249" y="5"/>
                      </a:lnTo>
                      <a:lnTo>
                        <a:pt x="217" y="0"/>
                      </a:lnTo>
                      <a:lnTo>
                        <a:pt x="187" y="0"/>
                      </a:lnTo>
                      <a:lnTo>
                        <a:pt x="157" y="2"/>
                      </a:lnTo>
                      <a:lnTo>
                        <a:pt x="129" y="9"/>
                      </a:lnTo>
                      <a:lnTo>
                        <a:pt x="104" y="18"/>
                      </a:lnTo>
                      <a:lnTo>
                        <a:pt x="81" y="30"/>
                      </a:lnTo>
                      <a:lnTo>
                        <a:pt x="62" y="46"/>
                      </a:lnTo>
                      <a:lnTo>
                        <a:pt x="46" y="65"/>
                      </a:lnTo>
                      <a:lnTo>
                        <a:pt x="25" y="104"/>
                      </a:lnTo>
                      <a:lnTo>
                        <a:pt x="9" y="141"/>
                      </a:lnTo>
                      <a:lnTo>
                        <a:pt x="0" y="173"/>
                      </a:lnTo>
                      <a:lnTo>
                        <a:pt x="0" y="205"/>
                      </a:lnTo>
                      <a:lnTo>
                        <a:pt x="5" y="237"/>
                      </a:lnTo>
                      <a:lnTo>
                        <a:pt x="16" y="270"/>
                      </a:lnTo>
                      <a:lnTo>
                        <a:pt x="32" y="304"/>
                      </a:lnTo>
                      <a:lnTo>
                        <a:pt x="58" y="339"/>
                      </a:lnTo>
                      <a:lnTo>
                        <a:pt x="88" y="373"/>
                      </a:lnTo>
                      <a:lnTo>
                        <a:pt x="120" y="401"/>
                      </a:lnTo>
                      <a:lnTo>
                        <a:pt x="157" y="419"/>
                      </a:lnTo>
                      <a:lnTo>
                        <a:pt x="196" y="435"/>
                      </a:lnTo>
                      <a:lnTo>
                        <a:pt x="235" y="445"/>
                      </a:lnTo>
                      <a:lnTo>
                        <a:pt x="272" y="452"/>
                      </a:lnTo>
                      <a:lnTo>
                        <a:pt x="309" y="456"/>
                      </a:lnTo>
                      <a:lnTo>
                        <a:pt x="341" y="461"/>
                      </a:lnTo>
                      <a:lnTo>
                        <a:pt x="366" y="463"/>
                      </a:lnTo>
                      <a:lnTo>
                        <a:pt x="392" y="472"/>
                      </a:lnTo>
                      <a:lnTo>
                        <a:pt x="417" y="486"/>
                      </a:lnTo>
                      <a:lnTo>
                        <a:pt x="442" y="500"/>
                      </a:lnTo>
                      <a:lnTo>
                        <a:pt x="472" y="518"/>
                      </a:lnTo>
                      <a:lnTo>
                        <a:pt x="502" y="539"/>
                      </a:lnTo>
                      <a:lnTo>
                        <a:pt x="539" y="562"/>
                      </a:lnTo>
                      <a:lnTo>
                        <a:pt x="578" y="585"/>
                      </a:lnTo>
                      <a:lnTo>
                        <a:pt x="595" y="594"/>
                      </a:lnTo>
                      <a:lnTo>
                        <a:pt x="622" y="611"/>
                      </a:lnTo>
                      <a:lnTo>
                        <a:pt x="659" y="634"/>
                      </a:lnTo>
                      <a:lnTo>
                        <a:pt x="705" y="664"/>
                      </a:lnTo>
                      <a:lnTo>
                        <a:pt x="760" y="696"/>
                      </a:lnTo>
                      <a:lnTo>
                        <a:pt x="825" y="735"/>
                      </a:lnTo>
                      <a:lnTo>
                        <a:pt x="896" y="779"/>
                      </a:lnTo>
                      <a:lnTo>
                        <a:pt x="975" y="827"/>
                      </a:lnTo>
                      <a:lnTo>
                        <a:pt x="1058" y="878"/>
                      </a:lnTo>
                      <a:lnTo>
                        <a:pt x="1148" y="933"/>
                      </a:lnTo>
                      <a:lnTo>
                        <a:pt x="1240" y="991"/>
                      </a:lnTo>
                      <a:lnTo>
                        <a:pt x="1337" y="1053"/>
                      </a:lnTo>
                      <a:lnTo>
                        <a:pt x="1438" y="1113"/>
                      </a:lnTo>
                      <a:lnTo>
                        <a:pt x="1539" y="1175"/>
                      </a:lnTo>
                      <a:lnTo>
                        <a:pt x="1645" y="1240"/>
                      </a:lnTo>
                      <a:lnTo>
                        <a:pt x="1749" y="1302"/>
                      </a:lnTo>
                      <a:lnTo>
                        <a:pt x="1853" y="1366"/>
                      </a:lnTo>
                      <a:lnTo>
                        <a:pt x="1956" y="1429"/>
                      </a:lnTo>
                      <a:lnTo>
                        <a:pt x="2058" y="1491"/>
                      </a:lnTo>
                      <a:lnTo>
                        <a:pt x="2157" y="1555"/>
                      </a:lnTo>
                      <a:lnTo>
                        <a:pt x="2254" y="1613"/>
                      </a:lnTo>
                      <a:lnTo>
                        <a:pt x="2346" y="1670"/>
                      </a:lnTo>
                      <a:lnTo>
                        <a:pt x="2433" y="1723"/>
                      </a:lnTo>
                      <a:lnTo>
                        <a:pt x="2516" y="1774"/>
                      </a:lnTo>
                      <a:lnTo>
                        <a:pt x="2592" y="1820"/>
                      </a:lnTo>
                      <a:lnTo>
                        <a:pt x="2662" y="1864"/>
                      </a:lnTo>
                      <a:lnTo>
                        <a:pt x="2724" y="1901"/>
                      </a:lnTo>
                      <a:lnTo>
                        <a:pt x="2779" y="1933"/>
                      </a:lnTo>
                      <a:lnTo>
                        <a:pt x="2823" y="1961"/>
                      </a:lnTo>
                      <a:lnTo>
                        <a:pt x="2857" y="1982"/>
                      </a:lnTo>
                      <a:lnTo>
                        <a:pt x="2883" y="1998"/>
                      </a:lnTo>
                      <a:lnTo>
                        <a:pt x="2897" y="2005"/>
                      </a:lnTo>
                      <a:lnTo>
                        <a:pt x="2910" y="2014"/>
                      </a:lnTo>
                      <a:lnTo>
                        <a:pt x="2929" y="2023"/>
                      </a:lnTo>
                      <a:lnTo>
                        <a:pt x="2947" y="2034"/>
                      </a:lnTo>
                      <a:lnTo>
                        <a:pt x="2966" y="2046"/>
                      </a:lnTo>
                      <a:lnTo>
                        <a:pt x="2984" y="2055"/>
                      </a:lnTo>
                      <a:lnTo>
                        <a:pt x="3003" y="2062"/>
                      </a:lnTo>
                      <a:lnTo>
                        <a:pt x="3016" y="2067"/>
                      </a:lnTo>
                      <a:lnTo>
                        <a:pt x="3026" y="2069"/>
                      </a:lnTo>
                      <a:lnTo>
                        <a:pt x="3060" y="2078"/>
                      </a:lnTo>
                      <a:lnTo>
                        <a:pt x="3099" y="2085"/>
                      </a:lnTo>
                      <a:lnTo>
                        <a:pt x="3143" y="2094"/>
                      </a:lnTo>
                      <a:lnTo>
                        <a:pt x="3194" y="2101"/>
                      </a:lnTo>
                      <a:lnTo>
                        <a:pt x="3245" y="2108"/>
                      </a:lnTo>
                      <a:lnTo>
                        <a:pt x="3298" y="2117"/>
                      </a:lnTo>
                      <a:lnTo>
                        <a:pt x="3353" y="2124"/>
                      </a:lnTo>
                      <a:lnTo>
                        <a:pt x="3408" y="2131"/>
                      </a:lnTo>
                      <a:lnTo>
                        <a:pt x="3463" y="2138"/>
                      </a:lnTo>
                      <a:lnTo>
                        <a:pt x="3516" y="2145"/>
                      </a:lnTo>
                      <a:lnTo>
                        <a:pt x="3567" y="2152"/>
                      </a:lnTo>
                      <a:lnTo>
                        <a:pt x="3618" y="2159"/>
                      </a:lnTo>
                      <a:lnTo>
                        <a:pt x="3662" y="2166"/>
                      </a:lnTo>
                      <a:lnTo>
                        <a:pt x="3701" y="2170"/>
                      </a:lnTo>
                      <a:lnTo>
                        <a:pt x="3735" y="2177"/>
                      </a:lnTo>
                      <a:lnTo>
                        <a:pt x="3763" y="2184"/>
                      </a:lnTo>
                      <a:lnTo>
                        <a:pt x="3791" y="2189"/>
                      </a:lnTo>
                      <a:lnTo>
                        <a:pt x="3818" y="2193"/>
                      </a:lnTo>
                      <a:lnTo>
                        <a:pt x="3846" y="2193"/>
                      </a:lnTo>
                      <a:lnTo>
                        <a:pt x="3876" y="2191"/>
                      </a:lnTo>
                      <a:lnTo>
                        <a:pt x="3906" y="2187"/>
                      </a:lnTo>
                      <a:lnTo>
                        <a:pt x="3934" y="2182"/>
                      </a:lnTo>
                      <a:lnTo>
                        <a:pt x="3961" y="2173"/>
                      </a:lnTo>
                      <a:lnTo>
                        <a:pt x="3989" y="2164"/>
                      </a:lnTo>
                      <a:lnTo>
                        <a:pt x="4014" y="2154"/>
                      </a:lnTo>
                      <a:lnTo>
                        <a:pt x="4040" y="2143"/>
                      </a:lnTo>
                      <a:lnTo>
                        <a:pt x="4063" y="2129"/>
                      </a:lnTo>
                      <a:lnTo>
                        <a:pt x="4083" y="2115"/>
                      </a:lnTo>
                      <a:lnTo>
                        <a:pt x="4102" y="2101"/>
                      </a:lnTo>
                      <a:lnTo>
                        <a:pt x="4118" y="2087"/>
                      </a:lnTo>
                      <a:lnTo>
                        <a:pt x="4132" y="2071"/>
                      </a:lnTo>
                      <a:lnTo>
                        <a:pt x="4143" y="2058"/>
                      </a:lnTo>
                      <a:lnTo>
                        <a:pt x="4159" y="2025"/>
                      </a:lnTo>
                      <a:lnTo>
                        <a:pt x="4180" y="1986"/>
                      </a:lnTo>
                      <a:lnTo>
                        <a:pt x="4205" y="1940"/>
                      </a:lnTo>
                      <a:lnTo>
                        <a:pt x="4231" y="1892"/>
                      </a:lnTo>
                      <a:lnTo>
                        <a:pt x="4258" y="1843"/>
                      </a:lnTo>
                      <a:lnTo>
                        <a:pt x="4286" y="1793"/>
                      </a:lnTo>
                      <a:lnTo>
                        <a:pt x="4314" y="1746"/>
                      </a:lnTo>
                      <a:lnTo>
                        <a:pt x="4337" y="1705"/>
                      </a:lnTo>
                      <a:lnTo>
                        <a:pt x="4348" y="1687"/>
                      </a:lnTo>
                      <a:lnTo>
                        <a:pt x="4360" y="1673"/>
                      </a:lnTo>
                      <a:lnTo>
                        <a:pt x="4371" y="1666"/>
                      </a:lnTo>
                      <a:lnTo>
                        <a:pt x="4383" y="1661"/>
                      </a:lnTo>
                      <a:lnTo>
                        <a:pt x="4397" y="1664"/>
                      </a:lnTo>
                      <a:lnTo>
                        <a:pt x="4413" y="1668"/>
                      </a:lnTo>
                      <a:lnTo>
                        <a:pt x="4434" y="1677"/>
                      </a:lnTo>
                      <a:lnTo>
                        <a:pt x="4461" y="1691"/>
                      </a:lnTo>
                      <a:lnTo>
                        <a:pt x="4489" y="1707"/>
                      </a:lnTo>
                      <a:lnTo>
                        <a:pt x="4517" y="1723"/>
                      </a:lnTo>
                      <a:lnTo>
                        <a:pt x="4542" y="1740"/>
                      </a:lnTo>
                      <a:lnTo>
                        <a:pt x="4567" y="1753"/>
                      </a:lnTo>
                      <a:lnTo>
                        <a:pt x="4593" y="1767"/>
                      </a:lnTo>
                      <a:lnTo>
                        <a:pt x="4618" y="1783"/>
                      </a:lnTo>
                      <a:lnTo>
                        <a:pt x="4641" y="1797"/>
                      </a:lnTo>
                      <a:lnTo>
                        <a:pt x="4666" y="1809"/>
                      </a:lnTo>
                      <a:lnTo>
                        <a:pt x="4689" y="1823"/>
                      </a:lnTo>
                      <a:lnTo>
                        <a:pt x="4712" y="1836"/>
                      </a:lnTo>
                      <a:lnTo>
                        <a:pt x="4733" y="1848"/>
                      </a:lnTo>
                      <a:lnTo>
                        <a:pt x="4756" y="1862"/>
                      </a:lnTo>
                      <a:lnTo>
                        <a:pt x="4777" y="1873"/>
                      </a:lnTo>
                      <a:lnTo>
                        <a:pt x="4800" y="1885"/>
                      </a:lnTo>
                      <a:lnTo>
                        <a:pt x="4818" y="1896"/>
                      </a:lnTo>
                      <a:lnTo>
                        <a:pt x="4839" y="1908"/>
                      </a:lnTo>
                      <a:lnTo>
                        <a:pt x="4869" y="1924"/>
                      </a:lnTo>
                      <a:lnTo>
                        <a:pt x="4894" y="1938"/>
                      </a:lnTo>
                      <a:lnTo>
                        <a:pt x="4913" y="1952"/>
                      </a:lnTo>
                      <a:lnTo>
                        <a:pt x="4927" y="1963"/>
                      </a:lnTo>
                      <a:lnTo>
                        <a:pt x="4934" y="1979"/>
                      </a:lnTo>
                      <a:lnTo>
                        <a:pt x="4934" y="1995"/>
                      </a:lnTo>
                      <a:lnTo>
                        <a:pt x="4927" y="2018"/>
                      </a:lnTo>
                      <a:lnTo>
                        <a:pt x="4915" y="2051"/>
                      </a:lnTo>
                      <a:lnTo>
                        <a:pt x="4899" y="2078"/>
                      </a:lnTo>
                      <a:lnTo>
                        <a:pt x="4876" y="2117"/>
                      </a:lnTo>
                      <a:lnTo>
                        <a:pt x="4848" y="2164"/>
                      </a:lnTo>
                      <a:lnTo>
                        <a:pt x="4816" y="2219"/>
                      </a:lnTo>
                      <a:lnTo>
                        <a:pt x="4779" y="2281"/>
                      </a:lnTo>
                      <a:lnTo>
                        <a:pt x="4740" y="2348"/>
                      </a:lnTo>
                      <a:lnTo>
                        <a:pt x="4701" y="2415"/>
                      </a:lnTo>
                      <a:lnTo>
                        <a:pt x="4662" y="2484"/>
                      </a:lnTo>
                      <a:lnTo>
                        <a:pt x="4620" y="2553"/>
                      </a:lnTo>
                      <a:lnTo>
                        <a:pt x="4581" y="2622"/>
                      </a:lnTo>
                      <a:lnTo>
                        <a:pt x="4547" y="2687"/>
                      </a:lnTo>
                      <a:lnTo>
                        <a:pt x="4512" y="2744"/>
                      </a:lnTo>
                      <a:lnTo>
                        <a:pt x="4482" y="2795"/>
                      </a:lnTo>
                      <a:lnTo>
                        <a:pt x="4459" y="2836"/>
                      </a:lnTo>
                      <a:lnTo>
                        <a:pt x="4441" y="2869"/>
                      </a:lnTo>
                      <a:lnTo>
                        <a:pt x="4429" y="2887"/>
                      </a:lnTo>
                      <a:lnTo>
                        <a:pt x="4415" y="2912"/>
                      </a:lnTo>
                      <a:lnTo>
                        <a:pt x="4404" y="2933"/>
                      </a:lnTo>
                      <a:lnTo>
                        <a:pt x="4394" y="2945"/>
                      </a:lnTo>
                      <a:lnTo>
                        <a:pt x="4383" y="2952"/>
                      </a:lnTo>
                      <a:lnTo>
                        <a:pt x="4369" y="2954"/>
                      </a:lnTo>
                      <a:lnTo>
                        <a:pt x="4351" y="2947"/>
                      </a:lnTo>
                      <a:lnTo>
                        <a:pt x="4323" y="2933"/>
                      </a:lnTo>
                      <a:lnTo>
                        <a:pt x="4286" y="2912"/>
                      </a:lnTo>
                      <a:lnTo>
                        <a:pt x="4263" y="2899"/>
                      </a:lnTo>
                      <a:lnTo>
                        <a:pt x="4238" y="2885"/>
                      </a:lnTo>
                      <a:lnTo>
                        <a:pt x="4210" y="2869"/>
                      </a:lnTo>
                      <a:lnTo>
                        <a:pt x="4182" y="2850"/>
                      </a:lnTo>
                      <a:lnTo>
                        <a:pt x="4152" y="2834"/>
                      </a:lnTo>
                      <a:lnTo>
                        <a:pt x="4120" y="2816"/>
                      </a:lnTo>
                      <a:lnTo>
                        <a:pt x="4090" y="2797"/>
                      </a:lnTo>
                      <a:lnTo>
                        <a:pt x="4058" y="2779"/>
                      </a:lnTo>
                      <a:lnTo>
                        <a:pt x="4026" y="2760"/>
                      </a:lnTo>
                      <a:lnTo>
                        <a:pt x="3996" y="2744"/>
                      </a:lnTo>
                      <a:lnTo>
                        <a:pt x="3968" y="2728"/>
                      </a:lnTo>
                      <a:lnTo>
                        <a:pt x="3943" y="2714"/>
                      </a:lnTo>
                      <a:lnTo>
                        <a:pt x="3917" y="2700"/>
                      </a:lnTo>
                      <a:lnTo>
                        <a:pt x="3897" y="2687"/>
                      </a:lnTo>
                      <a:lnTo>
                        <a:pt x="3876" y="2677"/>
                      </a:lnTo>
                      <a:lnTo>
                        <a:pt x="3862" y="2668"/>
                      </a:lnTo>
                      <a:lnTo>
                        <a:pt x="3844" y="2652"/>
                      </a:lnTo>
                      <a:lnTo>
                        <a:pt x="3830" y="2624"/>
                      </a:lnTo>
                      <a:lnTo>
                        <a:pt x="3823" y="2597"/>
                      </a:lnTo>
                      <a:lnTo>
                        <a:pt x="3830" y="2574"/>
                      </a:lnTo>
                      <a:lnTo>
                        <a:pt x="3844" y="2546"/>
                      </a:lnTo>
                      <a:lnTo>
                        <a:pt x="3860" y="2521"/>
                      </a:lnTo>
                      <a:lnTo>
                        <a:pt x="3876" y="2495"/>
                      </a:lnTo>
                      <a:lnTo>
                        <a:pt x="3890" y="2470"/>
                      </a:lnTo>
                      <a:lnTo>
                        <a:pt x="3906" y="2445"/>
                      </a:lnTo>
                      <a:lnTo>
                        <a:pt x="3922" y="2419"/>
                      </a:lnTo>
                      <a:lnTo>
                        <a:pt x="3936" y="2394"/>
                      </a:lnTo>
                      <a:lnTo>
                        <a:pt x="3950" y="2369"/>
                      </a:lnTo>
                      <a:lnTo>
                        <a:pt x="3959" y="2341"/>
                      </a:lnTo>
                      <a:lnTo>
                        <a:pt x="3957" y="2316"/>
                      </a:lnTo>
                      <a:lnTo>
                        <a:pt x="3943" y="2295"/>
                      </a:lnTo>
                      <a:lnTo>
                        <a:pt x="3924" y="2279"/>
                      </a:lnTo>
                      <a:lnTo>
                        <a:pt x="3904" y="2270"/>
                      </a:lnTo>
                      <a:lnTo>
                        <a:pt x="3881" y="2270"/>
                      </a:lnTo>
                      <a:lnTo>
                        <a:pt x="3858" y="2281"/>
                      </a:lnTo>
                      <a:lnTo>
                        <a:pt x="3841" y="230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28" name="Freeform 9">
                  <a:extLst>
                    <a:ext uri="{FF2B5EF4-FFF2-40B4-BE49-F238E27FC236}">
                      <a16:creationId xmlns:a16="http://schemas.microsoft.com/office/drawing/2014/main" id="{B26680F7-65D5-4100-B287-8345F4088594}"/>
                    </a:ext>
                  </a:extLst>
                </p:cNvPr>
                <p:cNvSpPr>
                  <a:spLocks/>
                </p:cNvSpPr>
                <p:nvPr/>
              </p:nvSpPr>
              <p:spPr bwMode="auto">
                <a:xfrm>
                  <a:off x="2628" y="3025"/>
                  <a:ext cx="17" cy="22"/>
                </a:xfrm>
                <a:custGeom>
                  <a:avLst/>
                  <a:gdLst>
                    <a:gd name="T0" fmla="*/ 1 w 33"/>
                    <a:gd name="T1" fmla="*/ 1 h 44"/>
                    <a:gd name="T2" fmla="*/ 1 w 33"/>
                    <a:gd name="T3" fmla="*/ 1 h 44"/>
                    <a:gd name="T4" fmla="*/ 1 w 33"/>
                    <a:gd name="T5" fmla="*/ 1 h 44"/>
                    <a:gd name="T6" fmla="*/ 1 w 33"/>
                    <a:gd name="T7" fmla="*/ 0 h 44"/>
                    <a:gd name="T8" fmla="*/ 1 w 33"/>
                    <a:gd name="T9" fmla="*/ 1 h 44"/>
                    <a:gd name="T10" fmla="*/ 1 w 33"/>
                    <a:gd name="T11" fmla="*/ 1 h 44"/>
                    <a:gd name="T12" fmla="*/ 1 w 33"/>
                    <a:gd name="T13" fmla="*/ 1 h 44"/>
                    <a:gd name="T14" fmla="*/ 0 w 33"/>
                    <a:gd name="T15" fmla="*/ 1 h 44"/>
                    <a:gd name="T16" fmla="*/ 1 w 33"/>
                    <a:gd name="T17" fmla="*/ 1 h 44"/>
                    <a:gd name="T18" fmla="*/ 1 w 33"/>
                    <a:gd name="T19" fmla="*/ 1 h 44"/>
                    <a:gd name="T20" fmla="*/ 1 w 33"/>
                    <a:gd name="T21" fmla="*/ 1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44">
                      <a:moveTo>
                        <a:pt x="12" y="42"/>
                      </a:moveTo>
                      <a:lnTo>
                        <a:pt x="12" y="42"/>
                      </a:lnTo>
                      <a:lnTo>
                        <a:pt x="33" y="7"/>
                      </a:lnTo>
                      <a:lnTo>
                        <a:pt x="22" y="0"/>
                      </a:lnTo>
                      <a:lnTo>
                        <a:pt x="1" y="35"/>
                      </a:lnTo>
                      <a:lnTo>
                        <a:pt x="0" y="39"/>
                      </a:lnTo>
                      <a:lnTo>
                        <a:pt x="3" y="43"/>
                      </a:lnTo>
                      <a:lnTo>
                        <a:pt x="8" y="44"/>
                      </a:lnTo>
                      <a:lnTo>
                        <a:pt x="1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29" name="Freeform 10">
                  <a:extLst>
                    <a:ext uri="{FF2B5EF4-FFF2-40B4-BE49-F238E27FC236}">
                      <a16:creationId xmlns:a16="http://schemas.microsoft.com/office/drawing/2014/main" id="{477C2081-E6E3-4991-9469-126C7F865485}"/>
                    </a:ext>
                  </a:extLst>
                </p:cNvPr>
                <p:cNvSpPr>
                  <a:spLocks/>
                </p:cNvSpPr>
                <p:nvPr/>
              </p:nvSpPr>
              <p:spPr bwMode="auto">
                <a:xfrm>
                  <a:off x="2619" y="3042"/>
                  <a:ext cx="15" cy="19"/>
                </a:xfrm>
                <a:custGeom>
                  <a:avLst/>
                  <a:gdLst>
                    <a:gd name="T0" fmla="*/ 0 w 31"/>
                    <a:gd name="T1" fmla="*/ 1 h 37"/>
                    <a:gd name="T2" fmla="*/ 0 w 31"/>
                    <a:gd name="T3" fmla="*/ 1 h 37"/>
                    <a:gd name="T4" fmla="*/ 0 w 31"/>
                    <a:gd name="T5" fmla="*/ 1 h 37"/>
                    <a:gd name="T6" fmla="*/ 0 w 31"/>
                    <a:gd name="T7" fmla="*/ 0 h 37"/>
                    <a:gd name="T8" fmla="*/ 0 w 31"/>
                    <a:gd name="T9" fmla="*/ 1 h 37"/>
                    <a:gd name="T10" fmla="*/ 0 w 31"/>
                    <a:gd name="T11" fmla="*/ 1 h 37"/>
                    <a:gd name="T12" fmla="*/ 0 w 31"/>
                    <a:gd name="T13" fmla="*/ 1 h 37"/>
                    <a:gd name="T14" fmla="*/ 0 w 31"/>
                    <a:gd name="T15" fmla="*/ 1 h 37"/>
                    <a:gd name="T16" fmla="*/ 0 w 31"/>
                    <a:gd name="T17" fmla="*/ 1 h 37"/>
                    <a:gd name="T18" fmla="*/ 0 w 31"/>
                    <a:gd name="T19" fmla="*/ 1 h 37"/>
                    <a:gd name="T20" fmla="*/ 0 w 31"/>
                    <a:gd name="T21" fmla="*/ 1 h 37"/>
                    <a:gd name="T22" fmla="*/ 0 w 31"/>
                    <a:gd name="T23" fmla="*/ 1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37">
                      <a:moveTo>
                        <a:pt x="14" y="34"/>
                      </a:moveTo>
                      <a:lnTo>
                        <a:pt x="13" y="34"/>
                      </a:lnTo>
                      <a:lnTo>
                        <a:pt x="31" y="7"/>
                      </a:lnTo>
                      <a:lnTo>
                        <a:pt x="20" y="0"/>
                      </a:lnTo>
                      <a:lnTo>
                        <a:pt x="1" y="28"/>
                      </a:lnTo>
                      <a:lnTo>
                        <a:pt x="0" y="28"/>
                      </a:lnTo>
                      <a:lnTo>
                        <a:pt x="1" y="28"/>
                      </a:lnTo>
                      <a:lnTo>
                        <a:pt x="0" y="32"/>
                      </a:lnTo>
                      <a:lnTo>
                        <a:pt x="4" y="36"/>
                      </a:lnTo>
                      <a:lnTo>
                        <a:pt x="8" y="37"/>
                      </a:lnTo>
                      <a:lnTo>
                        <a:pt x="13" y="34"/>
                      </a:lnTo>
                      <a:lnTo>
                        <a:pt x="1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30" name="Freeform 11">
                  <a:extLst>
                    <a:ext uri="{FF2B5EF4-FFF2-40B4-BE49-F238E27FC236}">
                      <a16:creationId xmlns:a16="http://schemas.microsoft.com/office/drawing/2014/main" id="{041D1C29-C8B9-422B-8ED9-48122A96DC91}"/>
                    </a:ext>
                  </a:extLst>
                </p:cNvPr>
                <p:cNvSpPr>
                  <a:spLocks/>
                </p:cNvSpPr>
                <p:nvPr/>
              </p:nvSpPr>
              <p:spPr bwMode="auto">
                <a:xfrm>
                  <a:off x="2611" y="3056"/>
                  <a:ext cx="15" cy="20"/>
                </a:xfrm>
                <a:custGeom>
                  <a:avLst/>
                  <a:gdLst>
                    <a:gd name="T0" fmla="*/ 1 w 30"/>
                    <a:gd name="T1" fmla="*/ 1 h 39"/>
                    <a:gd name="T2" fmla="*/ 1 w 30"/>
                    <a:gd name="T3" fmla="*/ 1 h 39"/>
                    <a:gd name="T4" fmla="*/ 1 w 30"/>
                    <a:gd name="T5" fmla="*/ 1 h 39"/>
                    <a:gd name="T6" fmla="*/ 1 w 30"/>
                    <a:gd name="T7" fmla="*/ 0 h 39"/>
                    <a:gd name="T8" fmla="*/ 0 w 30"/>
                    <a:gd name="T9" fmla="*/ 1 h 39"/>
                    <a:gd name="T10" fmla="*/ 1 w 30"/>
                    <a:gd name="T11" fmla="*/ 1 h 39"/>
                    <a:gd name="T12" fmla="*/ 0 w 30"/>
                    <a:gd name="T13" fmla="*/ 1 h 39"/>
                    <a:gd name="T14" fmla="*/ 0 w 30"/>
                    <a:gd name="T15" fmla="*/ 1 h 39"/>
                    <a:gd name="T16" fmla="*/ 1 w 30"/>
                    <a:gd name="T17" fmla="*/ 1 h 39"/>
                    <a:gd name="T18" fmla="*/ 1 w 30"/>
                    <a:gd name="T19" fmla="*/ 1 h 39"/>
                    <a:gd name="T20" fmla="*/ 1 w 30"/>
                    <a:gd name="T21" fmla="*/ 1 h 39"/>
                    <a:gd name="T22" fmla="*/ 1 w 30"/>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39">
                      <a:moveTo>
                        <a:pt x="13" y="34"/>
                      </a:moveTo>
                      <a:lnTo>
                        <a:pt x="14" y="34"/>
                      </a:lnTo>
                      <a:lnTo>
                        <a:pt x="30" y="6"/>
                      </a:lnTo>
                      <a:lnTo>
                        <a:pt x="16" y="0"/>
                      </a:lnTo>
                      <a:lnTo>
                        <a:pt x="0" y="27"/>
                      </a:lnTo>
                      <a:lnTo>
                        <a:pt x="1" y="27"/>
                      </a:lnTo>
                      <a:lnTo>
                        <a:pt x="0" y="27"/>
                      </a:lnTo>
                      <a:lnTo>
                        <a:pt x="0" y="33"/>
                      </a:lnTo>
                      <a:lnTo>
                        <a:pt x="4" y="38"/>
                      </a:lnTo>
                      <a:lnTo>
                        <a:pt x="9" y="39"/>
                      </a:lnTo>
                      <a:lnTo>
                        <a:pt x="14" y="34"/>
                      </a:lnTo>
                      <a:lnTo>
                        <a:pt x="1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31" name="Freeform 12">
                  <a:extLst>
                    <a:ext uri="{FF2B5EF4-FFF2-40B4-BE49-F238E27FC236}">
                      <a16:creationId xmlns:a16="http://schemas.microsoft.com/office/drawing/2014/main" id="{0BA0CA60-37F7-4CA2-9364-A22D6F1535CA}"/>
                    </a:ext>
                  </a:extLst>
                </p:cNvPr>
                <p:cNvSpPr>
                  <a:spLocks/>
                </p:cNvSpPr>
                <p:nvPr/>
              </p:nvSpPr>
              <p:spPr bwMode="auto">
                <a:xfrm>
                  <a:off x="2603" y="3070"/>
                  <a:ext cx="14" cy="17"/>
                </a:xfrm>
                <a:custGeom>
                  <a:avLst/>
                  <a:gdLst>
                    <a:gd name="T0" fmla="*/ 0 w 29"/>
                    <a:gd name="T1" fmla="*/ 0 h 35"/>
                    <a:gd name="T2" fmla="*/ 0 w 29"/>
                    <a:gd name="T3" fmla="*/ 0 h 35"/>
                    <a:gd name="T4" fmla="*/ 0 w 29"/>
                    <a:gd name="T5" fmla="*/ 0 h 35"/>
                    <a:gd name="T6" fmla="*/ 0 w 29"/>
                    <a:gd name="T7" fmla="*/ 0 h 35"/>
                    <a:gd name="T8" fmla="*/ 0 w 29"/>
                    <a:gd name="T9" fmla="*/ 0 h 35"/>
                    <a:gd name="T10" fmla="*/ 0 w 29"/>
                    <a:gd name="T11" fmla="*/ 0 h 35"/>
                    <a:gd name="T12" fmla="*/ 0 w 29"/>
                    <a:gd name="T13" fmla="*/ 0 h 35"/>
                    <a:gd name="T14" fmla="*/ 0 w 29"/>
                    <a:gd name="T15" fmla="*/ 0 h 35"/>
                    <a:gd name="T16" fmla="*/ 0 w 29"/>
                    <a:gd name="T17" fmla="*/ 0 h 35"/>
                    <a:gd name="T18" fmla="*/ 0 w 29"/>
                    <a:gd name="T19" fmla="*/ 0 h 35"/>
                    <a:gd name="T20" fmla="*/ 0 w 29"/>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5">
                      <a:moveTo>
                        <a:pt x="13" y="32"/>
                      </a:moveTo>
                      <a:lnTo>
                        <a:pt x="13" y="32"/>
                      </a:lnTo>
                      <a:lnTo>
                        <a:pt x="29" y="7"/>
                      </a:lnTo>
                      <a:lnTo>
                        <a:pt x="17" y="0"/>
                      </a:lnTo>
                      <a:lnTo>
                        <a:pt x="1" y="26"/>
                      </a:lnTo>
                      <a:lnTo>
                        <a:pt x="0" y="30"/>
                      </a:lnTo>
                      <a:lnTo>
                        <a:pt x="3" y="34"/>
                      </a:lnTo>
                      <a:lnTo>
                        <a:pt x="8" y="35"/>
                      </a:lnTo>
                      <a:lnTo>
                        <a:pt x="1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32" name="Freeform 13">
                  <a:extLst>
                    <a:ext uri="{FF2B5EF4-FFF2-40B4-BE49-F238E27FC236}">
                      <a16:creationId xmlns:a16="http://schemas.microsoft.com/office/drawing/2014/main" id="{EA794A25-2633-4086-BF52-C33375B1E93F}"/>
                    </a:ext>
                  </a:extLst>
                </p:cNvPr>
                <p:cNvSpPr>
                  <a:spLocks/>
                </p:cNvSpPr>
                <p:nvPr/>
              </p:nvSpPr>
              <p:spPr bwMode="auto">
                <a:xfrm>
                  <a:off x="2594" y="3083"/>
                  <a:ext cx="15" cy="17"/>
                </a:xfrm>
                <a:custGeom>
                  <a:avLst/>
                  <a:gdLst>
                    <a:gd name="T0" fmla="*/ 1 w 29"/>
                    <a:gd name="T1" fmla="*/ 1 h 34"/>
                    <a:gd name="T2" fmla="*/ 1 w 29"/>
                    <a:gd name="T3" fmla="*/ 1 h 34"/>
                    <a:gd name="T4" fmla="*/ 1 w 29"/>
                    <a:gd name="T5" fmla="*/ 1 h 34"/>
                    <a:gd name="T6" fmla="*/ 1 w 29"/>
                    <a:gd name="T7" fmla="*/ 0 h 34"/>
                    <a:gd name="T8" fmla="*/ 1 w 29"/>
                    <a:gd name="T9" fmla="*/ 1 h 34"/>
                    <a:gd name="T10" fmla="*/ 0 w 29"/>
                    <a:gd name="T11" fmla="*/ 1 h 34"/>
                    <a:gd name="T12" fmla="*/ 1 w 29"/>
                    <a:gd name="T13" fmla="*/ 1 h 34"/>
                    <a:gd name="T14" fmla="*/ 0 w 29"/>
                    <a:gd name="T15" fmla="*/ 1 h 34"/>
                    <a:gd name="T16" fmla="*/ 1 w 29"/>
                    <a:gd name="T17" fmla="*/ 1 h 34"/>
                    <a:gd name="T18" fmla="*/ 1 w 29"/>
                    <a:gd name="T19" fmla="*/ 1 h 34"/>
                    <a:gd name="T20" fmla="*/ 1 w 29"/>
                    <a:gd name="T21" fmla="*/ 1 h 34"/>
                    <a:gd name="T22" fmla="*/ 1 w 29"/>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4">
                      <a:moveTo>
                        <a:pt x="14" y="32"/>
                      </a:moveTo>
                      <a:lnTo>
                        <a:pt x="13" y="32"/>
                      </a:lnTo>
                      <a:lnTo>
                        <a:pt x="29" y="6"/>
                      </a:lnTo>
                      <a:lnTo>
                        <a:pt x="17" y="0"/>
                      </a:lnTo>
                      <a:lnTo>
                        <a:pt x="1" y="25"/>
                      </a:lnTo>
                      <a:lnTo>
                        <a:pt x="0" y="25"/>
                      </a:lnTo>
                      <a:lnTo>
                        <a:pt x="1" y="25"/>
                      </a:lnTo>
                      <a:lnTo>
                        <a:pt x="0" y="29"/>
                      </a:lnTo>
                      <a:lnTo>
                        <a:pt x="3" y="33"/>
                      </a:lnTo>
                      <a:lnTo>
                        <a:pt x="8" y="34"/>
                      </a:lnTo>
                      <a:lnTo>
                        <a:pt x="13" y="32"/>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33" name="Freeform 14">
                  <a:extLst>
                    <a:ext uri="{FF2B5EF4-FFF2-40B4-BE49-F238E27FC236}">
                      <a16:creationId xmlns:a16="http://schemas.microsoft.com/office/drawing/2014/main" id="{FDD48B94-9C74-4041-8558-9A6DE805E523}"/>
                    </a:ext>
                  </a:extLst>
                </p:cNvPr>
                <p:cNvSpPr>
                  <a:spLocks/>
                </p:cNvSpPr>
                <p:nvPr/>
              </p:nvSpPr>
              <p:spPr bwMode="auto">
                <a:xfrm>
                  <a:off x="2586" y="3095"/>
                  <a:ext cx="15" cy="20"/>
                </a:xfrm>
                <a:custGeom>
                  <a:avLst/>
                  <a:gdLst>
                    <a:gd name="T0" fmla="*/ 1 w 30"/>
                    <a:gd name="T1" fmla="*/ 1 h 39"/>
                    <a:gd name="T2" fmla="*/ 1 w 30"/>
                    <a:gd name="T3" fmla="*/ 1 h 39"/>
                    <a:gd name="T4" fmla="*/ 1 w 30"/>
                    <a:gd name="T5" fmla="*/ 1 h 39"/>
                    <a:gd name="T6" fmla="*/ 1 w 30"/>
                    <a:gd name="T7" fmla="*/ 0 h 39"/>
                    <a:gd name="T8" fmla="*/ 0 w 30"/>
                    <a:gd name="T9" fmla="*/ 1 h 39"/>
                    <a:gd name="T10" fmla="*/ 0 w 30"/>
                    <a:gd name="T11" fmla="*/ 1 h 39"/>
                    <a:gd name="T12" fmla="*/ 0 w 30"/>
                    <a:gd name="T13" fmla="*/ 1 h 39"/>
                    <a:gd name="T14" fmla="*/ 0 w 30"/>
                    <a:gd name="T15" fmla="*/ 1 h 39"/>
                    <a:gd name="T16" fmla="*/ 1 w 30"/>
                    <a:gd name="T17" fmla="*/ 1 h 39"/>
                    <a:gd name="T18" fmla="*/ 1 w 30"/>
                    <a:gd name="T19" fmla="*/ 1 h 39"/>
                    <a:gd name="T20" fmla="*/ 1 w 30"/>
                    <a:gd name="T21" fmla="*/ 1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39">
                      <a:moveTo>
                        <a:pt x="14" y="34"/>
                      </a:moveTo>
                      <a:lnTo>
                        <a:pt x="14" y="34"/>
                      </a:lnTo>
                      <a:lnTo>
                        <a:pt x="30" y="7"/>
                      </a:lnTo>
                      <a:lnTo>
                        <a:pt x="16" y="0"/>
                      </a:lnTo>
                      <a:lnTo>
                        <a:pt x="0" y="28"/>
                      </a:lnTo>
                      <a:lnTo>
                        <a:pt x="0" y="33"/>
                      </a:lnTo>
                      <a:lnTo>
                        <a:pt x="3" y="38"/>
                      </a:lnTo>
                      <a:lnTo>
                        <a:pt x="9" y="39"/>
                      </a:lnTo>
                      <a:lnTo>
                        <a:pt x="1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34" name="Freeform 15">
                  <a:extLst>
                    <a:ext uri="{FF2B5EF4-FFF2-40B4-BE49-F238E27FC236}">
                      <a16:creationId xmlns:a16="http://schemas.microsoft.com/office/drawing/2014/main" id="{BFF57A83-6E6A-495A-B6CC-BDC56DD606B7}"/>
                    </a:ext>
                  </a:extLst>
                </p:cNvPr>
                <p:cNvSpPr>
                  <a:spLocks/>
                </p:cNvSpPr>
                <p:nvPr/>
              </p:nvSpPr>
              <p:spPr bwMode="auto">
                <a:xfrm>
                  <a:off x="2577" y="3109"/>
                  <a:ext cx="16" cy="22"/>
                </a:xfrm>
                <a:custGeom>
                  <a:avLst/>
                  <a:gdLst>
                    <a:gd name="T0" fmla="*/ 0 w 33"/>
                    <a:gd name="T1" fmla="*/ 1 h 43"/>
                    <a:gd name="T2" fmla="*/ 0 w 33"/>
                    <a:gd name="T3" fmla="*/ 1 h 43"/>
                    <a:gd name="T4" fmla="*/ 0 w 33"/>
                    <a:gd name="T5" fmla="*/ 1 h 43"/>
                    <a:gd name="T6" fmla="*/ 0 w 33"/>
                    <a:gd name="T7" fmla="*/ 0 h 43"/>
                    <a:gd name="T8" fmla="*/ 0 w 33"/>
                    <a:gd name="T9" fmla="*/ 1 h 43"/>
                    <a:gd name="T10" fmla="*/ 0 w 33"/>
                    <a:gd name="T11" fmla="*/ 1 h 43"/>
                    <a:gd name="T12" fmla="*/ 0 w 33"/>
                    <a:gd name="T13" fmla="*/ 1 h 43"/>
                    <a:gd name="T14" fmla="*/ 0 w 33"/>
                    <a:gd name="T15" fmla="*/ 1 h 43"/>
                    <a:gd name="T16" fmla="*/ 0 w 33"/>
                    <a:gd name="T17" fmla="*/ 1 h 43"/>
                    <a:gd name="T18" fmla="*/ 0 w 33"/>
                    <a:gd name="T19" fmla="*/ 1 h 43"/>
                    <a:gd name="T20" fmla="*/ 0 w 33"/>
                    <a:gd name="T21" fmla="*/ 1 h 43"/>
                    <a:gd name="T22" fmla="*/ 0 w 33"/>
                    <a:gd name="T23" fmla="*/ 1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43">
                      <a:moveTo>
                        <a:pt x="13" y="39"/>
                      </a:moveTo>
                      <a:lnTo>
                        <a:pt x="14" y="39"/>
                      </a:lnTo>
                      <a:lnTo>
                        <a:pt x="33" y="6"/>
                      </a:lnTo>
                      <a:lnTo>
                        <a:pt x="19" y="0"/>
                      </a:lnTo>
                      <a:lnTo>
                        <a:pt x="0" y="32"/>
                      </a:lnTo>
                      <a:lnTo>
                        <a:pt x="1" y="32"/>
                      </a:lnTo>
                      <a:lnTo>
                        <a:pt x="0" y="32"/>
                      </a:lnTo>
                      <a:lnTo>
                        <a:pt x="0" y="38"/>
                      </a:lnTo>
                      <a:lnTo>
                        <a:pt x="4" y="42"/>
                      </a:lnTo>
                      <a:lnTo>
                        <a:pt x="10" y="43"/>
                      </a:lnTo>
                      <a:lnTo>
                        <a:pt x="14" y="39"/>
                      </a:lnTo>
                      <a:lnTo>
                        <a:pt x="1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35" name="Freeform 16">
                  <a:extLst>
                    <a:ext uri="{FF2B5EF4-FFF2-40B4-BE49-F238E27FC236}">
                      <a16:creationId xmlns:a16="http://schemas.microsoft.com/office/drawing/2014/main" id="{F898EFEF-2A56-4C23-9B6D-CA731F6CDEC7}"/>
                    </a:ext>
                  </a:extLst>
                </p:cNvPr>
                <p:cNvSpPr>
                  <a:spLocks/>
                </p:cNvSpPr>
                <p:nvPr/>
              </p:nvSpPr>
              <p:spPr bwMode="auto">
                <a:xfrm>
                  <a:off x="2566" y="3125"/>
                  <a:ext cx="18" cy="23"/>
                </a:xfrm>
                <a:custGeom>
                  <a:avLst/>
                  <a:gdLst>
                    <a:gd name="T0" fmla="*/ 1 w 36"/>
                    <a:gd name="T1" fmla="*/ 1 h 46"/>
                    <a:gd name="T2" fmla="*/ 1 w 36"/>
                    <a:gd name="T3" fmla="*/ 1 h 46"/>
                    <a:gd name="T4" fmla="*/ 1 w 36"/>
                    <a:gd name="T5" fmla="*/ 1 h 46"/>
                    <a:gd name="T6" fmla="*/ 1 w 36"/>
                    <a:gd name="T7" fmla="*/ 0 h 46"/>
                    <a:gd name="T8" fmla="*/ 1 w 36"/>
                    <a:gd name="T9" fmla="*/ 1 h 46"/>
                    <a:gd name="T10" fmla="*/ 0 w 36"/>
                    <a:gd name="T11" fmla="*/ 1 h 46"/>
                    <a:gd name="T12" fmla="*/ 1 w 36"/>
                    <a:gd name="T13" fmla="*/ 1 h 46"/>
                    <a:gd name="T14" fmla="*/ 0 w 36"/>
                    <a:gd name="T15" fmla="*/ 1 h 46"/>
                    <a:gd name="T16" fmla="*/ 1 w 36"/>
                    <a:gd name="T17" fmla="*/ 1 h 46"/>
                    <a:gd name="T18" fmla="*/ 1 w 36"/>
                    <a:gd name="T19" fmla="*/ 1 h 46"/>
                    <a:gd name="T20" fmla="*/ 1 w 36"/>
                    <a:gd name="T21" fmla="*/ 1 h 46"/>
                    <a:gd name="T22" fmla="*/ 1 w 36"/>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46">
                      <a:moveTo>
                        <a:pt x="14" y="42"/>
                      </a:moveTo>
                      <a:lnTo>
                        <a:pt x="13" y="44"/>
                      </a:lnTo>
                      <a:lnTo>
                        <a:pt x="36" y="7"/>
                      </a:lnTo>
                      <a:lnTo>
                        <a:pt x="24" y="0"/>
                      </a:lnTo>
                      <a:lnTo>
                        <a:pt x="1" y="37"/>
                      </a:lnTo>
                      <a:lnTo>
                        <a:pt x="0" y="38"/>
                      </a:lnTo>
                      <a:lnTo>
                        <a:pt x="1" y="37"/>
                      </a:lnTo>
                      <a:lnTo>
                        <a:pt x="0" y="41"/>
                      </a:lnTo>
                      <a:lnTo>
                        <a:pt x="4" y="45"/>
                      </a:lnTo>
                      <a:lnTo>
                        <a:pt x="8" y="46"/>
                      </a:lnTo>
                      <a:lnTo>
                        <a:pt x="13" y="44"/>
                      </a:lnTo>
                      <a:lnTo>
                        <a:pt x="14"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36" name="Freeform 17">
                  <a:extLst>
                    <a:ext uri="{FF2B5EF4-FFF2-40B4-BE49-F238E27FC236}">
                      <a16:creationId xmlns:a16="http://schemas.microsoft.com/office/drawing/2014/main" id="{148EBD5C-EB20-4690-80B7-5760518D513A}"/>
                    </a:ext>
                  </a:extLst>
                </p:cNvPr>
                <p:cNvSpPr>
                  <a:spLocks/>
                </p:cNvSpPr>
                <p:nvPr/>
              </p:nvSpPr>
              <p:spPr bwMode="auto">
                <a:xfrm>
                  <a:off x="2561" y="3144"/>
                  <a:ext cx="12" cy="18"/>
                </a:xfrm>
                <a:custGeom>
                  <a:avLst/>
                  <a:gdLst>
                    <a:gd name="T0" fmla="*/ 1 w 23"/>
                    <a:gd name="T1" fmla="*/ 1 h 34"/>
                    <a:gd name="T2" fmla="*/ 1 w 23"/>
                    <a:gd name="T3" fmla="*/ 1 h 34"/>
                    <a:gd name="T4" fmla="*/ 1 w 23"/>
                    <a:gd name="T5" fmla="*/ 1 h 34"/>
                    <a:gd name="T6" fmla="*/ 1 w 23"/>
                    <a:gd name="T7" fmla="*/ 0 h 34"/>
                    <a:gd name="T8" fmla="*/ 0 w 23"/>
                    <a:gd name="T9" fmla="*/ 1 h 34"/>
                    <a:gd name="T10" fmla="*/ 0 w 23"/>
                    <a:gd name="T11" fmla="*/ 1 h 34"/>
                    <a:gd name="T12" fmla="*/ 0 w 23"/>
                    <a:gd name="T13" fmla="*/ 1 h 34"/>
                    <a:gd name="T14" fmla="*/ 1 w 23"/>
                    <a:gd name="T15" fmla="*/ 1 h 34"/>
                    <a:gd name="T16" fmla="*/ 1 w 23"/>
                    <a:gd name="T17" fmla="*/ 1 h 34"/>
                    <a:gd name="T18" fmla="*/ 1 w 23"/>
                    <a:gd name="T19" fmla="*/ 1 h 34"/>
                    <a:gd name="T20" fmla="*/ 1 w 23"/>
                    <a:gd name="T21" fmla="*/ 1 h 34"/>
                    <a:gd name="T22" fmla="*/ 1 w 23"/>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34">
                      <a:moveTo>
                        <a:pt x="14" y="29"/>
                      </a:moveTo>
                      <a:lnTo>
                        <a:pt x="14" y="30"/>
                      </a:lnTo>
                      <a:lnTo>
                        <a:pt x="23" y="4"/>
                      </a:lnTo>
                      <a:lnTo>
                        <a:pt x="9" y="0"/>
                      </a:lnTo>
                      <a:lnTo>
                        <a:pt x="0" y="25"/>
                      </a:lnTo>
                      <a:lnTo>
                        <a:pt x="0" y="26"/>
                      </a:lnTo>
                      <a:lnTo>
                        <a:pt x="0" y="25"/>
                      </a:lnTo>
                      <a:lnTo>
                        <a:pt x="1" y="31"/>
                      </a:lnTo>
                      <a:lnTo>
                        <a:pt x="6" y="34"/>
                      </a:lnTo>
                      <a:lnTo>
                        <a:pt x="10" y="34"/>
                      </a:lnTo>
                      <a:lnTo>
                        <a:pt x="14" y="30"/>
                      </a:lnTo>
                      <a:lnTo>
                        <a:pt x="1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37" name="Freeform 18">
                  <a:extLst>
                    <a:ext uri="{FF2B5EF4-FFF2-40B4-BE49-F238E27FC236}">
                      <a16:creationId xmlns:a16="http://schemas.microsoft.com/office/drawing/2014/main" id="{B4FEC966-7EA6-4D6B-979A-7B63E4EE46BA}"/>
                    </a:ext>
                  </a:extLst>
                </p:cNvPr>
                <p:cNvSpPr>
                  <a:spLocks/>
                </p:cNvSpPr>
                <p:nvPr/>
              </p:nvSpPr>
              <p:spPr bwMode="auto">
                <a:xfrm>
                  <a:off x="2559" y="3158"/>
                  <a:ext cx="9" cy="19"/>
                </a:xfrm>
                <a:custGeom>
                  <a:avLst/>
                  <a:gdLst>
                    <a:gd name="T0" fmla="*/ 0 w 19"/>
                    <a:gd name="T1" fmla="*/ 1 h 38"/>
                    <a:gd name="T2" fmla="*/ 0 w 19"/>
                    <a:gd name="T3" fmla="*/ 1 h 38"/>
                    <a:gd name="T4" fmla="*/ 0 w 19"/>
                    <a:gd name="T5" fmla="*/ 1 h 38"/>
                    <a:gd name="T6" fmla="*/ 0 w 19"/>
                    <a:gd name="T7" fmla="*/ 0 h 38"/>
                    <a:gd name="T8" fmla="*/ 0 w 19"/>
                    <a:gd name="T9" fmla="*/ 1 h 38"/>
                    <a:gd name="T10" fmla="*/ 0 w 19"/>
                    <a:gd name="T11" fmla="*/ 1 h 38"/>
                    <a:gd name="T12" fmla="*/ 0 w 19"/>
                    <a:gd name="T13" fmla="*/ 1 h 38"/>
                    <a:gd name="T14" fmla="*/ 0 w 19"/>
                    <a:gd name="T15" fmla="*/ 1 h 38"/>
                    <a:gd name="T16" fmla="*/ 0 w 19"/>
                    <a:gd name="T17" fmla="*/ 1 h 38"/>
                    <a:gd name="T18" fmla="*/ 0 w 19"/>
                    <a:gd name="T19" fmla="*/ 1 h 38"/>
                    <a:gd name="T20" fmla="*/ 0 w 19"/>
                    <a:gd name="T21" fmla="*/ 1 h 38"/>
                    <a:gd name="T22" fmla="*/ 0 w 19"/>
                    <a:gd name="T23" fmla="*/ 1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38">
                      <a:moveTo>
                        <a:pt x="14" y="31"/>
                      </a:moveTo>
                      <a:lnTo>
                        <a:pt x="14" y="33"/>
                      </a:lnTo>
                      <a:lnTo>
                        <a:pt x="19" y="3"/>
                      </a:lnTo>
                      <a:lnTo>
                        <a:pt x="5" y="0"/>
                      </a:lnTo>
                      <a:lnTo>
                        <a:pt x="0" y="30"/>
                      </a:lnTo>
                      <a:lnTo>
                        <a:pt x="0" y="31"/>
                      </a:lnTo>
                      <a:lnTo>
                        <a:pt x="0" y="30"/>
                      </a:lnTo>
                      <a:lnTo>
                        <a:pt x="2" y="36"/>
                      </a:lnTo>
                      <a:lnTo>
                        <a:pt x="6" y="38"/>
                      </a:lnTo>
                      <a:lnTo>
                        <a:pt x="12" y="37"/>
                      </a:lnTo>
                      <a:lnTo>
                        <a:pt x="14" y="33"/>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38" name="Freeform 19">
                  <a:extLst>
                    <a:ext uri="{FF2B5EF4-FFF2-40B4-BE49-F238E27FC236}">
                      <a16:creationId xmlns:a16="http://schemas.microsoft.com/office/drawing/2014/main" id="{06C9E8EC-1F8D-4C8A-8AC3-A7C1FD11D149}"/>
                    </a:ext>
                  </a:extLst>
                </p:cNvPr>
                <p:cNvSpPr>
                  <a:spLocks/>
                </p:cNvSpPr>
                <p:nvPr/>
              </p:nvSpPr>
              <p:spPr bwMode="auto">
                <a:xfrm>
                  <a:off x="2559" y="3173"/>
                  <a:ext cx="9" cy="20"/>
                </a:xfrm>
                <a:custGeom>
                  <a:avLst/>
                  <a:gdLst>
                    <a:gd name="T0" fmla="*/ 0 w 19"/>
                    <a:gd name="T1" fmla="*/ 1 h 40"/>
                    <a:gd name="T2" fmla="*/ 0 w 19"/>
                    <a:gd name="T3" fmla="*/ 1 h 40"/>
                    <a:gd name="T4" fmla="*/ 0 w 19"/>
                    <a:gd name="T5" fmla="*/ 0 h 40"/>
                    <a:gd name="T6" fmla="*/ 0 w 19"/>
                    <a:gd name="T7" fmla="*/ 0 h 40"/>
                    <a:gd name="T8" fmla="*/ 0 w 19"/>
                    <a:gd name="T9" fmla="*/ 1 h 40"/>
                    <a:gd name="T10" fmla="*/ 0 w 19"/>
                    <a:gd name="T11" fmla="*/ 1 h 40"/>
                    <a:gd name="T12" fmla="*/ 0 w 19"/>
                    <a:gd name="T13" fmla="*/ 1 h 40"/>
                    <a:gd name="T14" fmla="*/ 0 w 19"/>
                    <a:gd name="T15" fmla="*/ 1 h 40"/>
                    <a:gd name="T16" fmla="*/ 0 w 19"/>
                    <a:gd name="T17" fmla="*/ 1 h 40"/>
                    <a:gd name="T18" fmla="*/ 0 w 19"/>
                    <a:gd name="T19" fmla="*/ 1 h 40"/>
                    <a:gd name="T20" fmla="*/ 0 w 19"/>
                    <a:gd name="T21" fmla="*/ 1 h 40"/>
                    <a:gd name="T22" fmla="*/ 0 w 19"/>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40">
                      <a:moveTo>
                        <a:pt x="19" y="31"/>
                      </a:moveTo>
                      <a:lnTo>
                        <a:pt x="19" y="33"/>
                      </a:lnTo>
                      <a:lnTo>
                        <a:pt x="14" y="0"/>
                      </a:lnTo>
                      <a:lnTo>
                        <a:pt x="0" y="0"/>
                      </a:lnTo>
                      <a:lnTo>
                        <a:pt x="5" y="33"/>
                      </a:lnTo>
                      <a:lnTo>
                        <a:pt x="5" y="34"/>
                      </a:lnTo>
                      <a:lnTo>
                        <a:pt x="5" y="33"/>
                      </a:lnTo>
                      <a:lnTo>
                        <a:pt x="7" y="37"/>
                      </a:lnTo>
                      <a:lnTo>
                        <a:pt x="12" y="40"/>
                      </a:lnTo>
                      <a:lnTo>
                        <a:pt x="17" y="37"/>
                      </a:lnTo>
                      <a:lnTo>
                        <a:pt x="19" y="33"/>
                      </a:lnTo>
                      <a:lnTo>
                        <a:pt x="1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39" name="Freeform 20">
                  <a:extLst>
                    <a:ext uri="{FF2B5EF4-FFF2-40B4-BE49-F238E27FC236}">
                      <a16:creationId xmlns:a16="http://schemas.microsoft.com/office/drawing/2014/main" id="{D8D2C1D8-E77A-428E-9DE0-47CE17D0370F}"/>
                    </a:ext>
                  </a:extLst>
                </p:cNvPr>
                <p:cNvSpPr>
                  <a:spLocks/>
                </p:cNvSpPr>
                <p:nvPr/>
              </p:nvSpPr>
              <p:spPr bwMode="auto">
                <a:xfrm>
                  <a:off x="2561" y="3189"/>
                  <a:ext cx="12" cy="21"/>
                </a:xfrm>
                <a:custGeom>
                  <a:avLst/>
                  <a:gdLst>
                    <a:gd name="T0" fmla="*/ 1 w 23"/>
                    <a:gd name="T1" fmla="*/ 0 h 43"/>
                    <a:gd name="T2" fmla="*/ 1 w 23"/>
                    <a:gd name="T3" fmla="*/ 0 h 43"/>
                    <a:gd name="T4" fmla="*/ 1 w 23"/>
                    <a:gd name="T5" fmla="*/ 0 h 43"/>
                    <a:gd name="T6" fmla="*/ 0 w 23"/>
                    <a:gd name="T7" fmla="*/ 0 h 43"/>
                    <a:gd name="T8" fmla="*/ 1 w 23"/>
                    <a:gd name="T9" fmla="*/ 0 h 43"/>
                    <a:gd name="T10" fmla="*/ 1 w 23"/>
                    <a:gd name="T11" fmla="*/ 0 h 43"/>
                    <a:gd name="T12" fmla="*/ 1 w 23"/>
                    <a:gd name="T13" fmla="*/ 0 h 43"/>
                    <a:gd name="T14" fmla="*/ 1 w 23"/>
                    <a:gd name="T15" fmla="*/ 0 h 43"/>
                    <a:gd name="T16" fmla="*/ 1 w 23"/>
                    <a:gd name="T17" fmla="*/ 0 h 43"/>
                    <a:gd name="T18" fmla="*/ 1 w 23"/>
                    <a:gd name="T19" fmla="*/ 0 h 43"/>
                    <a:gd name="T20" fmla="*/ 1 w 23"/>
                    <a:gd name="T21" fmla="*/ 0 h 43"/>
                    <a:gd name="T22" fmla="*/ 1 w 23"/>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43">
                      <a:moveTo>
                        <a:pt x="23" y="34"/>
                      </a:moveTo>
                      <a:lnTo>
                        <a:pt x="23" y="35"/>
                      </a:lnTo>
                      <a:lnTo>
                        <a:pt x="14" y="0"/>
                      </a:lnTo>
                      <a:lnTo>
                        <a:pt x="0" y="3"/>
                      </a:lnTo>
                      <a:lnTo>
                        <a:pt x="9" y="37"/>
                      </a:lnTo>
                      <a:lnTo>
                        <a:pt x="9" y="39"/>
                      </a:lnTo>
                      <a:lnTo>
                        <a:pt x="9" y="37"/>
                      </a:lnTo>
                      <a:lnTo>
                        <a:pt x="12" y="42"/>
                      </a:lnTo>
                      <a:lnTo>
                        <a:pt x="17" y="43"/>
                      </a:lnTo>
                      <a:lnTo>
                        <a:pt x="22" y="41"/>
                      </a:lnTo>
                      <a:lnTo>
                        <a:pt x="23" y="35"/>
                      </a:lnTo>
                      <a:lnTo>
                        <a:pt x="2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40" name="Freeform 21">
                  <a:extLst>
                    <a:ext uri="{FF2B5EF4-FFF2-40B4-BE49-F238E27FC236}">
                      <a16:creationId xmlns:a16="http://schemas.microsoft.com/office/drawing/2014/main" id="{8F5FDA36-073E-48C4-B938-D5832140F5F2}"/>
                    </a:ext>
                  </a:extLst>
                </p:cNvPr>
                <p:cNvSpPr>
                  <a:spLocks/>
                </p:cNvSpPr>
                <p:nvPr/>
              </p:nvSpPr>
              <p:spPr bwMode="auto">
                <a:xfrm>
                  <a:off x="2566" y="3205"/>
                  <a:ext cx="13" cy="21"/>
                </a:xfrm>
                <a:custGeom>
                  <a:avLst/>
                  <a:gdLst>
                    <a:gd name="T0" fmla="*/ 0 w 28"/>
                    <a:gd name="T1" fmla="*/ 1 h 41"/>
                    <a:gd name="T2" fmla="*/ 0 w 28"/>
                    <a:gd name="T3" fmla="*/ 1 h 41"/>
                    <a:gd name="T4" fmla="*/ 0 w 28"/>
                    <a:gd name="T5" fmla="*/ 0 h 41"/>
                    <a:gd name="T6" fmla="*/ 0 w 28"/>
                    <a:gd name="T7" fmla="*/ 1 h 41"/>
                    <a:gd name="T8" fmla="*/ 0 w 28"/>
                    <a:gd name="T9" fmla="*/ 1 h 41"/>
                    <a:gd name="T10" fmla="*/ 0 w 28"/>
                    <a:gd name="T11" fmla="*/ 1 h 41"/>
                    <a:gd name="T12" fmla="*/ 0 w 28"/>
                    <a:gd name="T13" fmla="*/ 1 h 41"/>
                    <a:gd name="T14" fmla="*/ 0 w 28"/>
                    <a:gd name="T15" fmla="*/ 1 h 41"/>
                    <a:gd name="T16" fmla="*/ 0 w 28"/>
                    <a:gd name="T17" fmla="*/ 1 h 41"/>
                    <a:gd name="T18" fmla="*/ 0 w 28"/>
                    <a:gd name="T19" fmla="*/ 1 h 41"/>
                    <a:gd name="T20" fmla="*/ 0 w 28"/>
                    <a:gd name="T21" fmla="*/ 1 h 41"/>
                    <a:gd name="T22" fmla="*/ 0 w 28"/>
                    <a:gd name="T23" fmla="*/ 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41">
                      <a:moveTo>
                        <a:pt x="28" y="31"/>
                      </a:moveTo>
                      <a:lnTo>
                        <a:pt x="28" y="32"/>
                      </a:lnTo>
                      <a:lnTo>
                        <a:pt x="14" y="0"/>
                      </a:lnTo>
                      <a:lnTo>
                        <a:pt x="0" y="5"/>
                      </a:lnTo>
                      <a:lnTo>
                        <a:pt x="14" y="37"/>
                      </a:lnTo>
                      <a:lnTo>
                        <a:pt x="14" y="38"/>
                      </a:lnTo>
                      <a:lnTo>
                        <a:pt x="14" y="37"/>
                      </a:lnTo>
                      <a:lnTo>
                        <a:pt x="18" y="41"/>
                      </a:lnTo>
                      <a:lnTo>
                        <a:pt x="23" y="41"/>
                      </a:lnTo>
                      <a:lnTo>
                        <a:pt x="27" y="38"/>
                      </a:lnTo>
                      <a:lnTo>
                        <a:pt x="28" y="32"/>
                      </a:lnTo>
                      <a:lnTo>
                        <a:pt x="2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41" name="Freeform 22">
                  <a:extLst>
                    <a:ext uri="{FF2B5EF4-FFF2-40B4-BE49-F238E27FC236}">
                      <a16:creationId xmlns:a16="http://schemas.microsoft.com/office/drawing/2014/main" id="{77995129-D80E-4777-BAF7-8B7FA99F36CB}"/>
                    </a:ext>
                  </a:extLst>
                </p:cNvPr>
                <p:cNvSpPr>
                  <a:spLocks/>
                </p:cNvSpPr>
                <p:nvPr/>
              </p:nvSpPr>
              <p:spPr bwMode="auto">
                <a:xfrm>
                  <a:off x="2573" y="3221"/>
                  <a:ext cx="15" cy="21"/>
                </a:xfrm>
                <a:custGeom>
                  <a:avLst/>
                  <a:gdLst>
                    <a:gd name="T0" fmla="*/ 1 w 30"/>
                    <a:gd name="T1" fmla="*/ 1 h 41"/>
                    <a:gd name="T2" fmla="*/ 1 w 30"/>
                    <a:gd name="T3" fmla="*/ 1 h 41"/>
                    <a:gd name="T4" fmla="*/ 1 w 30"/>
                    <a:gd name="T5" fmla="*/ 0 h 41"/>
                    <a:gd name="T6" fmla="*/ 0 w 30"/>
                    <a:gd name="T7" fmla="*/ 1 h 41"/>
                    <a:gd name="T8" fmla="*/ 1 w 30"/>
                    <a:gd name="T9" fmla="*/ 1 h 41"/>
                    <a:gd name="T10" fmla="*/ 1 w 30"/>
                    <a:gd name="T11" fmla="*/ 1 h 41"/>
                    <a:gd name="T12" fmla="*/ 1 w 30"/>
                    <a:gd name="T13" fmla="*/ 1 h 41"/>
                    <a:gd name="T14" fmla="*/ 1 w 30"/>
                    <a:gd name="T15" fmla="*/ 1 h 41"/>
                    <a:gd name="T16" fmla="*/ 1 w 30"/>
                    <a:gd name="T17" fmla="*/ 1 h 41"/>
                    <a:gd name="T18" fmla="*/ 1 w 30"/>
                    <a:gd name="T19" fmla="*/ 1 h 41"/>
                    <a:gd name="T20" fmla="*/ 1 w 30"/>
                    <a:gd name="T21" fmla="*/ 1 h 41"/>
                    <a:gd name="T22" fmla="*/ 1 w 30"/>
                    <a:gd name="T23" fmla="*/ 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41">
                      <a:moveTo>
                        <a:pt x="29" y="29"/>
                      </a:moveTo>
                      <a:lnTo>
                        <a:pt x="30" y="30"/>
                      </a:lnTo>
                      <a:lnTo>
                        <a:pt x="14" y="0"/>
                      </a:lnTo>
                      <a:lnTo>
                        <a:pt x="0" y="7"/>
                      </a:lnTo>
                      <a:lnTo>
                        <a:pt x="16" y="37"/>
                      </a:lnTo>
                      <a:lnTo>
                        <a:pt x="17" y="38"/>
                      </a:lnTo>
                      <a:lnTo>
                        <a:pt x="16" y="37"/>
                      </a:lnTo>
                      <a:lnTo>
                        <a:pt x="21" y="41"/>
                      </a:lnTo>
                      <a:lnTo>
                        <a:pt x="27" y="40"/>
                      </a:lnTo>
                      <a:lnTo>
                        <a:pt x="30" y="36"/>
                      </a:lnTo>
                      <a:lnTo>
                        <a:pt x="30" y="30"/>
                      </a:lnTo>
                      <a:lnTo>
                        <a:pt x="2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42" name="Freeform 23">
                  <a:extLst>
                    <a:ext uri="{FF2B5EF4-FFF2-40B4-BE49-F238E27FC236}">
                      <a16:creationId xmlns:a16="http://schemas.microsoft.com/office/drawing/2014/main" id="{6282D036-760D-4FD1-80D7-F33DE81EC568}"/>
                    </a:ext>
                  </a:extLst>
                </p:cNvPr>
                <p:cNvSpPr>
                  <a:spLocks/>
                </p:cNvSpPr>
                <p:nvPr/>
              </p:nvSpPr>
              <p:spPr bwMode="auto">
                <a:xfrm>
                  <a:off x="2581" y="3235"/>
                  <a:ext cx="18" cy="19"/>
                </a:xfrm>
                <a:custGeom>
                  <a:avLst/>
                  <a:gdLst>
                    <a:gd name="T0" fmla="*/ 1 w 36"/>
                    <a:gd name="T1" fmla="*/ 1 h 37"/>
                    <a:gd name="T2" fmla="*/ 1 w 36"/>
                    <a:gd name="T3" fmla="*/ 1 h 37"/>
                    <a:gd name="T4" fmla="*/ 1 w 36"/>
                    <a:gd name="T5" fmla="*/ 0 h 37"/>
                    <a:gd name="T6" fmla="*/ 0 w 36"/>
                    <a:gd name="T7" fmla="*/ 1 h 37"/>
                    <a:gd name="T8" fmla="*/ 1 w 36"/>
                    <a:gd name="T9" fmla="*/ 1 h 37"/>
                    <a:gd name="T10" fmla="*/ 1 w 36"/>
                    <a:gd name="T11" fmla="*/ 1 h 37"/>
                    <a:gd name="T12" fmla="*/ 1 w 36"/>
                    <a:gd name="T13" fmla="*/ 1 h 37"/>
                    <a:gd name="T14" fmla="*/ 1 w 36"/>
                    <a:gd name="T15" fmla="*/ 1 h 37"/>
                    <a:gd name="T16" fmla="*/ 1 w 36"/>
                    <a:gd name="T17" fmla="*/ 1 h 37"/>
                    <a:gd name="T18" fmla="*/ 1 w 36"/>
                    <a:gd name="T19" fmla="*/ 1 h 37"/>
                    <a:gd name="T20" fmla="*/ 1 w 36"/>
                    <a:gd name="T21" fmla="*/ 1 h 37"/>
                    <a:gd name="T22" fmla="*/ 1 w 36"/>
                    <a:gd name="T23" fmla="*/ 1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37">
                      <a:moveTo>
                        <a:pt x="34" y="24"/>
                      </a:moveTo>
                      <a:lnTo>
                        <a:pt x="35" y="25"/>
                      </a:lnTo>
                      <a:lnTo>
                        <a:pt x="12" y="0"/>
                      </a:lnTo>
                      <a:lnTo>
                        <a:pt x="0" y="9"/>
                      </a:lnTo>
                      <a:lnTo>
                        <a:pt x="23" y="34"/>
                      </a:lnTo>
                      <a:lnTo>
                        <a:pt x="25" y="36"/>
                      </a:lnTo>
                      <a:lnTo>
                        <a:pt x="23" y="34"/>
                      </a:lnTo>
                      <a:lnTo>
                        <a:pt x="28" y="37"/>
                      </a:lnTo>
                      <a:lnTo>
                        <a:pt x="34" y="34"/>
                      </a:lnTo>
                      <a:lnTo>
                        <a:pt x="36" y="31"/>
                      </a:lnTo>
                      <a:lnTo>
                        <a:pt x="35" y="25"/>
                      </a:lnTo>
                      <a:lnTo>
                        <a:pt x="3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43" name="Freeform 24">
                  <a:extLst>
                    <a:ext uri="{FF2B5EF4-FFF2-40B4-BE49-F238E27FC236}">
                      <a16:creationId xmlns:a16="http://schemas.microsoft.com/office/drawing/2014/main" id="{ED26DE58-2FFA-43B1-912F-A421A29BED01}"/>
                    </a:ext>
                  </a:extLst>
                </p:cNvPr>
                <p:cNvSpPr>
                  <a:spLocks/>
                </p:cNvSpPr>
                <p:nvPr/>
              </p:nvSpPr>
              <p:spPr bwMode="auto">
                <a:xfrm>
                  <a:off x="2593" y="3247"/>
                  <a:ext cx="18" cy="16"/>
                </a:xfrm>
                <a:custGeom>
                  <a:avLst/>
                  <a:gdLst>
                    <a:gd name="T0" fmla="*/ 1 w 34"/>
                    <a:gd name="T1" fmla="*/ 1 h 31"/>
                    <a:gd name="T2" fmla="*/ 1 w 34"/>
                    <a:gd name="T3" fmla="*/ 1 h 31"/>
                    <a:gd name="T4" fmla="*/ 1 w 34"/>
                    <a:gd name="T5" fmla="*/ 0 h 31"/>
                    <a:gd name="T6" fmla="*/ 0 w 34"/>
                    <a:gd name="T7" fmla="*/ 1 h 31"/>
                    <a:gd name="T8" fmla="*/ 1 w 34"/>
                    <a:gd name="T9" fmla="*/ 1 h 31"/>
                    <a:gd name="T10" fmla="*/ 1 w 34"/>
                    <a:gd name="T11" fmla="*/ 1 h 31"/>
                    <a:gd name="T12" fmla="*/ 1 w 34"/>
                    <a:gd name="T13" fmla="*/ 1 h 31"/>
                    <a:gd name="T14" fmla="*/ 1 w 34"/>
                    <a:gd name="T15" fmla="*/ 1 h 31"/>
                    <a:gd name="T16" fmla="*/ 1 w 34"/>
                    <a:gd name="T17" fmla="*/ 1 h 31"/>
                    <a:gd name="T18" fmla="*/ 1 w 34"/>
                    <a:gd name="T19" fmla="*/ 1 h 31"/>
                    <a:gd name="T20" fmla="*/ 1 w 34"/>
                    <a:gd name="T21" fmla="*/ 1 h 31"/>
                    <a:gd name="T22" fmla="*/ 1 w 34"/>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31">
                      <a:moveTo>
                        <a:pt x="31" y="17"/>
                      </a:moveTo>
                      <a:lnTo>
                        <a:pt x="32" y="18"/>
                      </a:lnTo>
                      <a:lnTo>
                        <a:pt x="9" y="0"/>
                      </a:lnTo>
                      <a:lnTo>
                        <a:pt x="0" y="12"/>
                      </a:lnTo>
                      <a:lnTo>
                        <a:pt x="23" y="30"/>
                      </a:lnTo>
                      <a:lnTo>
                        <a:pt x="24" y="31"/>
                      </a:lnTo>
                      <a:lnTo>
                        <a:pt x="23" y="30"/>
                      </a:lnTo>
                      <a:lnTo>
                        <a:pt x="28" y="31"/>
                      </a:lnTo>
                      <a:lnTo>
                        <a:pt x="33" y="29"/>
                      </a:lnTo>
                      <a:lnTo>
                        <a:pt x="34" y="23"/>
                      </a:lnTo>
                      <a:lnTo>
                        <a:pt x="32" y="18"/>
                      </a:lnTo>
                      <a:lnTo>
                        <a:pt x="3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44" name="Freeform 25">
                  <a:extLst>
                    <a:ext uri="{FF2B5EF4-FFF2-40B4-BE49-F238E27FC236}">
                      <a16:creationId xmlns:a16="http://schemas.microsoft.com/office/drawing/2014/main" id="{FF91DDD2-E1C5-4A60-BF11-9DB2A858E7AE}"/>
                    </a:ext>
                  </a:extLst>
                </p:cNvPr>
                <p:cNvSpPr>
                  <a:spLocks/>
                </p:cNvSpPr>
                <p:nvPr/>
              </p:nvSpPr>
              <p:spPr bwMode="auto">
                <a:xfrm>
                  <a:off x="2605" y="3256"/>
                  <a:ext cx="20" cy="14"/>
                </a:xfrm>
                <a:custGeom>
                  <a:avLst/>
                  <a:gdLst>
                    <a:gd name="T0" fmla="*/ 1 w 39"/>
                    <a:gd name="T1" fmla="*/ 1 h 28"/>
                    <a:gd name="T2" fmla="*/ 1 w 39"/>
                    <a:gd name="T3" fmla="*/ 1 h 28"/>
                    <a:gd name="T4" fmla="*/ 1 w 39"/>
                    <a:gd name="T5" fmla="*/ 0 h 28"/>
                    <a:gd name="T6" fmla="*/ 0 w 39"/>
                    <a:gd name="T7" fmla="*/ 1 h 28"/>
                    <a:gd name="T8" fmla="*/ 1 w 39"/>
                    <a:gd name="T9" fmla="*/ 1 h 28"/>
                    <a:gd name="T10" fmla="*/ 1 w 39"/>
                    <a:gd name="T11" fmla="*/ 1 h 28"/>
                    <a:gd name="T12" fmla="*/ 1 w 39"/>
                    <a:gd name="T13" fmla="*/ 1 h 28"/>
                    <a:gd name="T14" fmla="*/ 1 w 39"/>
                    <a:gd name="T15" fmla="*/ 1 h 28"/>
                    <a:gd name="T16" fmla="*/ 1 w 39"/>
                    <a:gd name="T17" fmla="*/ 1 h 28"/>
                    <a:gd name="T18" fmla="*/ 1 w 39"/>
                    <a:gd name="T19" fmla="*/ 1 h 28"/>
                    <a:gd name="T20" fmla="*/ 1 w 39"/>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28">
                      <a:moveTo>
                        <a:pt x="34" y="14"/>
                      </a:moveTo>
                      <a:lnTo>
                        <a:pt x="34" y="14"/>
                      </a:lnTo>
                      <a:lnTo>
                        <a:pt x="7" y="0"/>
                      </a:lnTo>
                      <a:lnTo>
                        <a:pt x="0" y="14"/>
                      </a:lnTo>
                      <a:lnTo>
                        <a:pt x="27" y="28"/>
                      </a:lnTo>
                      <a:lnTo>
                        <a:pt x="33" y="28"/>
                      </a:lnTo>
                      <a:lnTo>
                        <a:pt x="38" y="24"/>
                      </a:lnTo>
                      <a:lnTo>
                        <a:pt x="39" y="19"/>
                      </a:lnTo>
                      <a:lnTo>
                        <a:pt x="3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45" name="Freeform 26">
                  <a:extLst>
                    <a:ext uri="{FF2B5EF4-FFF2-40B4-BE49-F238E27FC236}">
                      <a16:creationId xmlns:a16="http://schemas.microsoft.com/office/drawing/2014/main" id="{132CE477-589B-4B36-A521-83D8300E89DD}"/>
                    </a:ext>
                  </a:extLst>
                </p:cNvPr>
                <p:cNvSpPr>
                  <a:spLocks/>
                </p:cNvSpPr>
                <p:nvPr/>
              </p:nvSpPr>
              <p:spPr bwMode="auto">
                <a:xfrm>
                  <a:off x="2619" y="3263"/>
                  <a:ext cx="21" cy="15"/>
                </a:xfrm>
                <a:custGeom>
                  <a:avLst/>
                  <a:gdLst>
                    <a:gd name="T0" fmla="*/ 1 w 42"/>
                    <a:gd name="T1" fmla="*/ 1 h 30"/>
                    <a:gd name="T2" fmla="*/ 1 w 42"/>
                    <a:gd name="T3" fmla="*/ 1 h 30"/>
                    <a:gd name="T4" fmla="*/ 1 w 42"/>
                    <a:gd name="T5" fmla="*/ 0 h 30"/>
                    <a:gd name="T6" fmla="*/ 0 w 42"/>
                    <a:gd name="T7" fmla="*/ 1 h 30"/>
                    <a:gd name="T8" fmla="*/ 1 w 42"/>
                    <a:gd name="T9" fmla="*/ 1 h 30"/>
                    <a:gd name="T10" fmla="*/ 1 w 42"/>
                    <a:gd name="T11" fmla="*/ 1 h 30"/>
                    <a:gd name="T12" fmla="*/ 1 w 42"/>
                    <a:gd name="T13" fmla="*/ 1 h 30"/>
                    <a:gd name="T14" fmla="*/ 1 w 42"/>
                    <a:gd name="T15" fmla="*/ 1 h 30"/>
                    <a:gd name="T16" fmla="*/ 1 w 42"/>
                    <a:gd name="T17" fmla="*/ 1 h 30"/>
                    <a:gd name="T18" fmla="*/ 1 w 42"/>
                    <a:gd name="T19" fmla="*/ 1 h 30"/>
                    <a:gd name="T20" fmla="*/ 1 w 42"/>
                    <a:gd name="T21" fmla="*/ 1 h 30"/>
                    <a:gd name="T22" fmla="*/ 1 w 42"/>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30">
                      <a:moveTo>
                        <a:pt x="37" y="17"/>
                      </a:moveTo>
                      <a:lnTo>
                        <a:pt x="37" y="16"/>
                      </a:lnTo>
                      <a:lnTo>
                        <a:pt x="7" y="0"/>
                      </a:lnTo>
                      <a:lnTo>
                        <a:pt x="0" y="14"/>
                      </a:lnTo>
                      <a:lnTo>
                        <a:pt x="30" y="30"/>
                      </a:lnTo>
                      <a:lnTo>
                        <a:pt x="30" y="29"/>
                      </a:lnTo>
                      <a:lnTo>
                        <a:pt x="30" y="30"/>
                      </a:lnTo>
                      <a:lnTo>
                        <a:pt x="36" y="30"/>
                      </a:lnTo>
                      <a:lnTo>
                        <a:pt x="41" y="27"/>
                      </a:lnTo>
                      <a:lnTo>
                        <a:pt x="42" y="21"/>
                      </a:lnTo>
                      <a:lnTo>
                        <a:pt x="37" y="16"/>
                      </a:lnTo>
                      <a:lnTo>
                        <a:pt x="3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46" name="Freeform 27">
                  <a:extLst>
                    <a:ext uri="{FF2B5EF4-FFF2-40B4-BE49-F238E27FC236}">
                      <a16:creationId xmlns:a16="http://schemas.microsoft.com/office/drawing/2014/main" id="{43179D1A-91B9-4EA7-AF31-6FA26CD6F0E7}"/>
                    </a:ext>
                  </a:extLst>
                </p:cNvPr>
                <p:cNvSpPr>
                  <a:spLocks/>
                </p:cNvSpPr>
                <p:nvPr/>
              </p:nvSpPr>
              <p:spPr bwMode="auto">
                <a:xfrm>
                  <a:off x="2634" y="3272"/>
                  <a:ext cx="20" cy="15"/>
                </a:xfrm>
                <a:custGeom>
                  <a:avLst/>
                  <a:gdLst>
                    <a:gd name="T0" fmla="*/ 1 w 40"/>
                    <a:gd name="T1" fmla="*/ 0 h 31"/>
                    <a:gd name="T2" fmla="*/ 1 w 40"/>
                    <a:gd name="T3" fmla="*/ 0 h 31"/>
                    <a:gd name="T4" fmla="*/ 1 w 40"/>
                    <a:gd name="T5" fmla="*/ 0 h 31"/>
                    <a:gd name="T6" fmla="*/ 0 w 40"/>
                    <a:gd name="T7" fmla="*/ 0 h 31"/>
                    <a:gd name="T8" fmla="*/ 1 w 40"/>
                    <a:gd name="T9" fmla="*/ 0 h 31"/>
                    <a:gd name="T10" fmla="*/ 1 w 40"/>
                    <a:gd name="T11" fmla="*/ 0 h 31"/>
                    <a:gd name="T12" fmla="*/ 1 w 40"/>
                    <a:gd name="T13" fmla="*/ 0 h 31"/>
                    <a:gd name="T14" fmla="*/ 1 w 40"/>
                    <a:gd name="T15" fmla="*/ 0 h 31"/>
                    <a:gd name="T16" fmla="*/ 1 w 40"/>
                    <a:gd name="T17" fmla="*/ 0 h 31"/>
                    <a:gd name="T18" fmla="*/ 1 w 40"/>
                    <a:gd name="T19" fmla="*/ 0 h 31"/>
                    <a:gd name="T20" fmla="*/ 1 w 40"/>
                    <a:gd name="T21" fmla="*/ 0 h 31"/>
                    <a:gd name="T22" fmla="*/ 1 w 40"/>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1">
                      <a:moveTo>
                        <a:pt x="37" y="18"/>
                      </a:moveTo>
                      <a:lnTo>
                        <a:pt x="37" y="19"/>
                      </a:lnTo>
                      <a:lnTo>
                        <a:pt x="7" y="0"/>
                      </a:lnTo>
                      <a:lnTo>
                        <a:pt x="0" y="12"/>
                      </a:lnTo>
                      <a:lnTo>
                        <a:pt x="30" y="30"/>
                      </a:lnTo>
                      <a:lnTo>
                        <a:pt x="30" y="31"/>
                      </a:lnTo>
                      <a:lnTo>
                        <a:pt x="30" y="30"/>
                      </a:lnTo>
                      <a:lnTo>
                        <a:pt x="35" y="31"/>
                      </a:lnTo>
                      <a:lnTo>
                        <a:pt x="40" y="28"/>
                      </a:lnTo>
                      <a:lnTo>
                        <a:pt x="40" y="23"/>
                      </a:lnTo>
                      <a:lnTo>
                        <a:pt x="37" y="19"/>
                      </a:lnTo>
                      <a:lnTo>
                        <a:pt x="3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47" name="Freeform 28">
                  <a:extLst>
                    <a:ext uri="{FF2B5EF4-FFF2-40B4-BE49-F238E27FC236}">
                      <a16:creationId xmlns:a16="http://schemas.microsoft.com/office/drawing/2014/main" id="{E95F1C5D-BA41-444C-A4DF-A5A0E4C845C5}"/>
                    </a:ext>
                  </a:extLst>
                </p:cNvPr>
                <p:cNvSpPr>
                  <a:spLocks/>
                </p:cNvSpPr>
                <p:nvPr/>
              </p:nvSpPr>
              <p:spPr bwMode="auto">
                <a:xfrm>
                  <a:off x="2649" y="3280"/>
                  <a:ext cx="22" cy="15"/>
                </a:xfrm>
                <a:custGeom>
                  <a:avLst/>
                  <a:gdLst>
                    <a:gd name="T0" fmla="*/ 1 w 44"/>
                    <a:gd name="T1" fmla="*/ 1 h 30"/>
                    <a:gd name="T2" fmla="*/ 1 w 44"/>
                    <a:gd name="T3" fmla="*/ 1 h 30"/>
                    <a:gd name="T4" fmla="*/ 1 w 44"/>
                    <a:gd name="T5" fmla="*/ 0 h 30"/>
                    <a:gd name="T6" fmla="*/ 0 w 44"/>
                    <a:gd name="T7" fmla="*/ 1 h 30"/>
                    <a:gd name="T8" fmla="*/ 1 w 44"/>
                    <a:gd name="T9" fmla="*/ 1 h 30"/>
                    <a:gd name="T10" fmla="*/ 1 w 44"/>
                    <a:gd name="T11" fmla="*/ 1 h 30"/>
                    <a:gd name="T12" fmla="*/ 1 w 44"/>
                    <a:gd name="T13" fmla="*/ 1 h 30"/>
                    <a:gd name="T14" fmla="*/ 1 w 44"/>
                    <a:gd name="T15" fmla="*/ 1 h 30"/>
                    <a:gd name="T16" fmla="*/ 1 w 44"/>
                    <a:gd name="T17" fmla="*/ 1 h 30"/>
                    <a:gd name="T18" fmla="*/ 1 w 44"/>
                    <a:gd name="T19" fmla="*/ 1 h 30"/>
                    <a:gd name="T20" fmla="*/ 1 w 44"/>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0">
                      <a:moveTo>
                        <a:pt x="40" y="16"/>
                      </a:moveTo>
                      <a:lnTo>
                        <a:pt x="40" y="16"/>
                      </a:lnTo>
                      <a:lnTo>
                        <a:pt x="7" y="0"/>
                      </a:lnTo>
                      <a:lnTo>
                        <a:pt x="0" y="13"/>
                      </a:lnTo>
                      <a:lnTo>
                        <a:pt x="33" y="30"/>
                      </a:lnTo>
                      <a:lnTo>
                        <a:pt x="38" y="30"/>
                      </a:lnTo>
                      <a:lnTo>
                        <a:pt x="43" y="26"/>
                      </a:lnTo>
                      <a:lnTo>
                        <a:pt x="44" y="20"/>
                      </a:lnTo>
                      <a:lnTo>
                        <a:pt x="4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48" name="Freeform 29">
                  <a:extLst>
                    <a:ext uri="{FF2B5EF4-FFF2-40B4-BE49-F238E27FC236}">
                      <a16:creationId xmlns:a16="http://schemas.microsoft.com/office/drawing/2014/main" id="{C733BD12-46C8-4F6B-B239-5E1A95C6CF47}"/>
                    </a:ext>
                  </a:extLst>
                </p:cNvPr>
                <p:cNvSpPr>
                  <a:spLocks/>
                </p:cNvSpPr>
                <p:nvPr/>
              </p:nvSpPr>
              <p:spPr bwMode="auto">
                <a:xfrm>
                  <a:off x="2665" y="3288"/>
                  <a:ext cx="22" cy="17"/>
                </a:xfrm>
                <a:custGeom>
                  <a:avLst/>
                  <a:gdLst>
                    <a:gd name="T0" fmla="*/ 1 w 43"/>
                    <a:gd name="T1" fmla="*/ 1 h 32"/>
                    <a:gd name="T2" fmla="*/ 1 w 43"/>
                    <a:gd name="T3" fmla="*/ 1 h 32"/>
                    <a:gd name="T4" fmla="*/ 1 w 43"/>
                    <a:gd name="T5" fmla="*/ 0 h 32"/>
                    <a:gd name="T6" fmla="*/ 0 w 43"/>
                    <a:gd name="T7" fmla="*/ 1 h 32"/>
                    <a:gd name="T8" fmla="*/ 1 w 43"/>
                    <a:gd name="T9" fmla="*/ 1 h 32"/>
                    <a:gd name="T10" fmla="*/ 1 w 43"/>
                    <a:gd name="T11" fmla="*/ 1 h 32"/>
                    <a:gd name="T12" fmla="*/ 1 w 43"/>
                    <a:gd name="T13" fmla="*/ 1 h 32"/>
                    <a:gd name="T14" fmla="*/ 1 w 43"/>
                    <a:gd name="T15" fmla="*/ 1 h 32"/>
                    <a:gd name="T16" fmla="*/ 1 w 43"/>
                    <a:gd name="T17" fmla="*/ 1 h 32"/>
                    <a:gd name="T18" fmla="*/ 1 w 43"/>
                    <a:gd name="T19" fmla="*/ 1 h 32"/>
                    <a:gd name="T20" fmla="*/ 1 w 43"/>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2">
                      <a:moveTo>
                        <a:pt x="39" y="18"/>
                      </a:moveTo>
                      <a:lnTo>
                        <a:pt x="39" y="18"/>
                      </a:lnTo>
                      <a:lnTo>
                        <a:pt x="7" y="0"/>
                      </a:lnTo>
                      <a:lnTo>
                        <a:pt x="0" y="14"/>
                      </a:lnTo>
                      <a:lnTo>
                        <a:pt x="32" y="32"/>
                      </a:lnTo>
                      <a:lnTo>
                        <a:pt x="38" y="32"/>
                      </a:lnTo>
                      <a:lnTo>
                        <a:pt x="42" y="29"/>
                      </a:lnTo>
                      <a:lnTo>
                        <a:pt x="43" y="23"/>
                      </a:lnTo>
                      <a:lnTo>
                        <a:pt x="3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49" name="Freeform 30">
                  <a:extLst>
                    <a:ext uri="{FF2B5EF4-FFF2-40B4-BE49-F238E27FC236}">
                      <a16:creationId xmlns:a16="http://schemas.microsoft.com/office/drawing/2014/main" id="{0EDDC8C1-2875-46D6-89F1-583736F3F282}"/>
                    </a:ext>
                  </a:extLst>
                </p:cNvPr>
                <p:cNvSpPr>
                  <a:spLocks/>
                </p:cNvSpPr>
                <p:nvPr/>
              </p:nvSpPr>
              <p:spPr bwMode="auto">
                <a:xfrm>
                  <a:off x="2681" y="3298"/>
                  <a:ext cx="23" cy="16"/>
                </a:xfrm>
                <a:custGeom>
                  <a:avLst/>
                  <a:gdLst>
                    <a:gd name="T0" fmla="*/ 1 w 46"/>
                    <a:gd name="T1" fmla="*/ 1 h 32"/>
                    <a:gd name="T2" fmla="*/ 1 w 46"/>
                    <a:gd name="T3" fmla="*/ 1 h 32"/>
                    <a:gd name="T4" fmla="*/ 1 w 46"/>
                    <a:gd name="T5" fmla="*/ 0 h 32"/>
                    <a:gd name="T6" fmla="*/ 0 w 46"/>
                    <a:gd name="T7" fmla="*/ 1 h 32"/>
                    <a:gd name="T8" fmla="*/ 1 w 46"/>
                    <a:gd name="T9" fmla="*/ 1 h 32"/>
                    <a:gd name="T10" fmla="*/ 1 w 46"/>
                    <a:gd name="T11" fmla="*/ 1 h 32"/>
                    <a:gd name="T12" fmla="*/ 1 w 46"/>
                    <a:gd name="T13" fmla="*/ 1 h 32"/>
                    <a:gd name="T14" fmla="*/ 1 w 46"/>
                    <a:gd name="T15" fmla="*/ 1 h 32"/>
                    <a:gd name="T16" fmla="*/ 1 w 46"/>
                    <a:gd name="T17" fmla="*/ 1 h 32"/>
                    <a:gd name="T18" fmla="*/ 1 w 46"/>
                    <a:gd name="T19" fmla="*/ 1 h 32"/>
                    <a:gd name="T20" fmla="*/ 1 w 46"/>
                    <a:gd name="T21" fmla="*/ 1 h 32"/>
                    <a:gd name="T22" fmla="*/ 1 w 46"/>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2">
                      <a:moveTo>
                        <a:pt x="41" y="20"/>
                      </a:moveTo>
                      <a:lnTo>
                        <a:pt x="41" y="19"/>
                      </a:lnTo>
                      <a:lnTo>
                        <a:pt x="7" y="0"/>
                      </a:lnTo>
                      <a:lnTo>
                        <a:pt x="0" y="14"/>
                      </a:lnTo>
                      <a:lnTo>
                        <a:pt x="34" y="32"/>
                      </a:lnTo>
                      <a:lnTo>
                        <a:pt x="34" y="31"/>
                      </a:lnTo>
                      <a:lnTo>
                        <a:pt x="34" y="32"/>
                      </a:lnTo>
                      <a:lnTo>
                        <a:pt x="40" y="32"/>
                      </a:lnTo>
                      <a:lnTo>
                        <a:pt x="45" y="29"/>
                      </a:lnTo>
                      <a:lnTo>
                        <a:pt x="46" y="23"/>
                      </a:lnTo>
                      <a:lnTo>
                        <a:pt x="41" y="19"/>
                      </a:lnTo>
                      <a:lnTo>
                        <a:pt x="4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50" name="Freeform 31">
                  <a:extLst>
                    <a:ext uri="{FF2B5EF4-FFF2-40B4-BE49-F238E27FC236}">
                      <a16:creationId xmlns:a16="http://schemas.microsoft.com/office/drawing/2014/main" id="{7AC2C98E-1545-4A70-BF3A-2D385B450639}"/>
                    </a:ext>
                  </a:extLst>
                </p:cNvPr>
                <p:cNvSpPr>
                  <a:spLocks/>
                </p:cNvSpPr>
                <p:nvPr/>
              </p:nvSpPr>
              <p:spPr bwMode="auto">
                <a:xfrm>
                  <a:off x="2699" y="3307"/>
                  <a:ext cx="22" cy="17"/>
                </a:xfrm>
                <a:custGeom>
                  <a:avLst/>
                  <a:gdLst>
                    <a:gd name="T0" fmla="*/ 1 w 44"/>
                    <a:gd name="T1" fmla="*/ 1 h 33"/>
                    <a:gd name="T2" fmla="*/ 1 w 44"/>
                    <a:gd name="T3" fmla="*/ 1 h 33"/>
                    <a:gd name="T4" fmla="*/ 1 w 44"/>
                    <a:gd name="T5" fmla="*/ 0 h 33"/>
                    <a:gd name="T6" fmla="*/ 0 w 44"/>
                    <a:gd name="T7" fmla="*/ 1 h 33"/>
                    <a:gd name="T8" fmla="*/ 1 w 44"/>
                    <a:gd name="T9" fmla="*/ 1 h 33"/>
                    <a:gd name="T10" fmla="*/ 1 w 44"/>
                    <a:gd name="T11" fmla="*/ 1 h 33"/>
                    <a:gd name="T12" fmla="*/ 1 w 44"/>
                    <a:gd name="T13" fmla="*/ 1 h 33"/>
                    <a:gd name="T14" fmla="*/ 1 w 44"/>
                    <a:gd name="T15" fmla="*/ 1 h 33"/>
                    <a:gd name="T16" fmla="*/ 1 w 44"/>
                    <a:gd name="T17" fmla="*/ 1 h 33"/>
                    <a:gd name="T18" fmla="*/ 1 w 44"/>
                    <a:gd name="T19" fmla="*/ 1 h 33"/>
                    <a:gd name="T20" fmla="*/ 1 w 44"/>
                    <a:gd name="T21" fmla="*/ 1 h 33"/>
                    <a:gd name="T22" fmla="*/ 1 w 44"/>
                    <a:gd name="T23" fmla="*/ 1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3">
                      <a:moveTo>
                        <a:pt x="42" y="19"/>
                      </a:moveTo>
                      <a:lnTo>
                        <a:pt x="42" y="21"/>
                      </a:lnTo>
                      <a:lnTo>
                        <a:pt x="7" y="0"/>
                      </a:lnTo>
                      <a:lnTo>
                        <a:pt x="0" y="11"/>
                      </a:lnTo>
                      <a:lnTo>
                        <a:pt x="35" y="32"/>
                      </a:lnTo>
                      <a:lnTo>
                        <a:pt x="35" y="33"/>
                      </a:lnTo>
                      <a:lnTo>
                        <a:pt x="35" y="32"/>
                      </a:lnTo>
                      <a:lnTo>
                        <a:pt x="40" y="33"/>
                      </a:lnTo>
                      <a:lnTo>
                        <a:pt x="44" y="30"/>
                      </a:lnTo>
                      <a:lnTo>
                        <a:pt x="44" y="25"/>
                      </a:lnTo>
                      <a:lnTo>
                        <a:pt x="42" y="21"/>
                      </a:lnTo>
                      <a:lnTo>
                        <a:pt x="4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51" name="Freeform 32">
                  <a:extLst>
                    <a:ext uri="{FF2B5EF4-FFF2-40B4-BE49-F238E27FC236}">
                      <a16:creationId xmlns:a16="http://schemas.microsoft.com/office/drawing/2014/main" id="{8A7BF5C8-7988-491D-BA2B-DA1F8093C18B}"/>
                    </a:ext>
                  </a:extLst>
                </p:cNvPr>
                <p:cNvSpPr>
                  <a:spLocks/>
                </p:cNvSpPr>
                <p:nvPr/>
              </p:nvSpPr>
              <p:spPr bwMode="auto">
                <a:xfrm>
                  <a:off x="2716" y="3317"/>
                  <a:ext cx="23" cy="16"/>
                </a:xfrm>
                <a:custGeom>
                  <a:avLst/>
                  <a:gdLst>
                    <a:gd name="T0" fmla="*/ 1 w 46"/>
                    <a:gd name="T1" fmla="*/ 0 h 33"/>
                    <a:gd name="T2" fmla="*/ 1 w 46"/>
                    <a:gd name="T3" fmla="*/ 0 h 33"/>
                    <a:gd name="T4" fmla="*/ 1 w 46"/>
                    <a:gd name="T5" fmla="*/ 0 h 33"/>
                    <a:gd name="T6" fmla="*/ 0 w 46"/>
                    <a:gd name="T7" fmla="*/ 0 h 33"/>
                    <a:gd name="T8" fmla="*/ 1 w 46"/>
                    <a:gd name="T9" fmla="*/ 0 h 33"/>
                    <a:gd name="T10" fmla="*/ 1 w 46"/>
                    <a:gd name="T11" fmla="*/ 0 h 33"/>
                    <a:gd name="T12" fmla="*/ 1 w 46"/>
                    <a:gd name="T13" fmla="*/ 0 h 33"/>
                    <a:gd name="T14" fmla="*/ 1 w 46"/>
                    <a:gd name="T15" fmla="*/ 0 h 33"/>
                    <a:gd name="T16" fmla="*/ 1 w 46"/>
                    <a:gd name="T17" fmla="*/ 0 h 33"/>
                    <a:gd name="T18" fmla="*/ 1 w 46"/>
                    <a:gd name="T19" fmla="*/ 0 h 33"/>
                    <a:gd name="T20" fmla="*/ 1 w 46"/>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3">
                      <a:moveTo>
                        <a:pt x="41" y="19"/>
                      </a:moveTo>
                      <a:lnTo>
                        <a:pt x="41" y="19"/>
                      </a:lnTo>
                      <a:lnTo>
                        <a:pt x="7" y="0"/>
                      </a:lnTo>
                      <a:lnTo>
                        <a:pt x="0" y="14"/>
                      </a:lnTo>
                      <a:lnTo>
                        <a:pt x="35" y="33"/>
                      </a:lnTo>
                      <a:lnTo>
                        <a:pt x="40" y="33"/>
                      </a:lnTo>
                      <a:lnTo>
                        <a:pt x="45" y="29"/>
                      </a:lnTo>
                      <a:lnTo>
                        <a:pt x="46" y="23"/>
                      </a:lnTo>
                      <a:lnTo>
                        <a:pt x="4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52" name="Freeform 33">
                  <a:extLst>
                    <a:ext uri="{FF2B5EF4-FFF2-40B4-BE49-F238E27FC236}">
                      <a16:creationId xmlns:a16="http://schemas.microsoft.com/office/drawing/2014/main" id="{D237C3E0-8A32-429B-9722-9B34EAA7C64A}"/>
                    </a:ext>
                  </a:extLst>
                </p:cNvPr>
                <p:cNvSpPr>
                  <a:spLocks/>
                </p:cNvSpPr>
                <p:nvPr/>
              </p:nvSpPr>
              <p:spPr bwMode="auto">
                <a:xfrm>
                  <a:off x="2733" y="3326"/>
                  <a:ext cx="22" cy="17"/>
                </a:xfrm>
                <a:custGeom>
                  <a:avLst/>
                  <a:gdLst>
                    <a:gd name="T0" fmla="*/ 1 w 43"/>
                    <a:gd name="T1" fmla="*/ 1 h 32"/>
                    <a:gd name="T2" fmla="*/ 1 w 43"/>
                    <a:gd name="T3" fmla="*/ 1 h 32"/>
                    <a:gd name="T4" fmla="*/ 1 w 43"/>
                    <a:gd name="T5" fmla="*/ 0 h 32"/>
                    <a:gd name="T6" fmla="*/ 0 w 43"/>
                    <a:gd name="T7" fmla="*/ 1 h 32"/>
                    <a:gd name="T8" fmla="*/ 1 w 43"/>
                    <a:gd name="T9" fmla="*/ 1 h 32"/>
                    <a:gd name="T10" fmla="*/ 1 w 43"/>
                    <a:gd name="T11" fmla="*/ 1 h 32"/>
                    <a:gd name="T12" fmla="*/ 1 w 43"/>
                    <a:gd name="T13" fmla="*/ 1 h 32"/>
                    <a:gd name="T14" fmla="*/ 1 w 43"/>
                    <a:gd name="T15" fmla="*/ 1 h 32"/>
                    <a:gd name="T16" fmla="*/ 1 w 43"/>
                    <a:gd name="T17" fmla="*/ 1 h 32"/>
                    <a:gd name="T18" fmla="*/ 1 w 43"/>
                    <a:gd name="T19" fmla="*/ 1 h 32"/>
                    <a:gd name="T20" fmla="*/ 1 w 43"/>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2">
                      <a:moveTo>
                        <a:pt x="39" y="18"/>
                      </a:moveTo>
                      <a:lnTo>
                        <a:pt x="39" y="18"/>
                      </a:lnTo>
                      <a:lnTo>
                        <a:pt x="6" y="0"/>
                      </a:lnTo>
                      <a:lnTo>
                        <a:pt x="0" y="14"/>
                      </a:lnTo>
                      <a:lnTo>
                        <a:pt x="32" y="32"/>
                      </a:lnTo>
                      <a:lnTo>
                        <a:pt x="38" y="32"/>
                      </a:lnTo>
                      <a:lnTo>
                        <a:pt x="42" y="29"/>
                      </a:lnTo>
                      <a:lnTo>
                        <a:pt x="43" y="23"/>
                      </a:lnTo>
                      <a:lnTo>
                        <a:pt x="3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53" name="Freeform 34">
                  <a:extLst>
                    <a:ext uri="{FF2B5EF4-FFF2-40B4-BE49-F238E27FC236}">
                      <a16:creationId xmlns:a16="http://schemas.microsoft.com/office/drawing/2014/main" id="{0FAD479D-9E7B-48FF-A9CF-904F253137AE}"/>
                    </a:ext>
                  </a:extLst>
                </p:cNvPr>
                <p:cNvSpPr>
                  <a:spLocks/>
                </p:cNvSpPr>
                <p:nvPr/>
              </p:nvSpPr>
              <p:spPr bwMode="auto">
                <a:xfrm>
                  <a:off x="2749" y="3336"/>
                  <a:ext cx="23" cy="16"/>
                </a:xfrm>
                <a:custGeom>
                  <a:avLst/>
                  <a:gdLst>
                    <a:gd name="T0" fmla="*/ 1 w 46"/>
                    <a:gd name="T1" fmla="*/ 0 h 33"/>
                    <a:gd name="T2" fmla="*/ 1 w 46"/>
                    <a:gd name="T3" fmla="*/ 0 h 33"/>
                    <a:gd name="T4" fmla="*/ 1 w 46"/>
                    <a:gd name="T5" fmla="*/ 0 h 33"/>
                    <a:gd name="T6" fmla="*/ 0 w 46"/>
                    <a:gd name="T7" fmla="*/ 0 h 33"/>
                    <a:gd name="T8" fmla="*/ 1 w 46"/>
                    <a:gd name="T9" fmla="*/ 0 h 33"/>
                    <a:gd name="T10" fmla="*/ 1 w 46"/>
                    <a:gd name="T11" fmla="*/ 0 h 33"/>
                    <a:gd name="T12" fmla="*/ 1 w 46"/>
                    <a:gd name="T13" fmla="*/ 0 h 33"/>
                    <a:gd name="T14" fmla="*/ 1 w 46"/>
                    <a:gd name="T15" fmla="*/ 0 h 33"/>
                    <a:gd name="T16" fmla="*/ 1 w 46"/>
                    <a:gd name="T17" fmla="*/ 0 h 33"/>
                    <a:gd name="T18" fmla="*/ 1 w 46"/>
                    <a:gd name="T19" fmla="*/ 0 h 33"/>
                    <a:gd name="T20" fmla="*/ 1 w 46"/>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3">
                      <a:moveTo>
                        <a:pt x="41" y="19"/>
                      </a:moveTo>
                      <a:lnTo>
                        <a:pt x="41" y="19"/>
                      </a:lnTo>
                      <a:lnTo>
                        <a:pt x="7" y="0"/>
                      </a:lnTo>
                      <a:lnTo>
                        <a:pt x="0" y="14"/>
                      </a:lnTo>
                      <a:lnTo>
                        <a:pt x="34" y="33"/>
                      </a:lnTo>
                      <a:lnTo>
                        <a:pt x="40" y="33"/>
                      </a:lnTo>
                      <a:lnTo>
                        <a:pt x="45" y="29"/>
                      </a:lnTo>
                      <a:lnTo>
                        <a:pt x="46" y="23"/>
                      </a:lnTo>
                      <a:lnTo>
                        <a:pt x="4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54" name="Freeform 35">
                  <a:extLst>
                    <a:ext uri="{FF2B5EF4-FFF2-40B4-BE49-F238E27FC236}">
                      <a16:creationId xmlns:a16="http://schemas.microsoft.com/office/drawing/2014/main" id="{24C0F042-D6D5-48B6-AE93-5A558CB07BDD}"/>
                    </a:ext>
                  </a:extLst>
                </p:cNvPr>
                <p:cNvSpPr>
                  <a:spLocks/>
                </p:cNvSpPr>
                <p:nvPr/>
              </p:nvSpPr>
              <p:spPr bwMode="auto">
                <a:xfrm>
                  <a:off x="2767" y="3345"/>
                  <a:ext cx="22" cy="16"/>
                </a:xfrm>
                <a:custGeom>
                  <a:avLst/>
                  <a:gdLst>
                    <a:gd name="T0" fmla="*/ 1 w 44"/>
                    <a:gd name="T1" fmla="*/ 1 h 32"/>
                    <a:gd name="T2" fmla="*/ 1 w 44"/>
                    <a:gd name="T3" fmla="*/ 1 h 32"/>
                    <a:gd name="T4" fmla="*/ 1 w 44"/>
                    <a:gd name="T5" fmla="*/ 0 h 32"/>
                    <a:gd name="T6" fmla="*/ 0 w 44"/>
                    <a:gd name="T7" fmla="*/ 1 h 32"/>
                    <a:gd name="T8" fmla="*/ 1 w 44"/>
                    <a:gd name="T9" fmla="*/ 1 h 32"/>
                    <a:gd name="T10" fmla="*/ 1 w 44"/>
                    <a:gd name="T11" fmla="*/ 1 h 32"/>
                    <a:gd name="T12" fmla="*/ 1 w 44"/>
                    <a:gd name="T13" fmla="*/ 1 h 32"/>
                    <a:gd name="T14" fmla="*/ 1 w 44"/>
                    <a:gd name="T15" fmla="*/ 1 h 32"/>
                    <a:gd name="T16" fmla="*/ 1 w 44"/>
                    <a:gd name="T17" fmla="*/ 1 h 32"/>
                    <a:gd name="T18" fmla="*/ 1 w 44"/>
                    <a:gd name="T19" fmla="*/ 1 h 32"/>
                    <a:gd name="T20" fmla="*/ 1 w 44"/>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2">
                      <a:moveTo>
                        <a:pt x="40" y="18"/>
                      </a:moveTo>
                      <a:lnTo>
                        <a:pt x="40" y="18"/>
                      </a:lnTo>
                      <a:lnTo>
                        <a:pt x="7" y="0"/>
                      </a:lnTo>
                      <a:lnTo>
                        <a:pt x="0" y="14"/>
                      </a:lnTo>
                      <a:lnTo>
                        <a:pt x="33" y="32"/>
                      </a:lnTo>
                      <a:lnTo>
                        <a:pt x="38" y="32"/>
                      </a:lnTo>
                      <a:lnTo>
                        <a:pt x="43" y="28"/>
                      </a:lnTo>
                      <a:lnTo>
                        <a:pt x="44" y="23"/>
                      </a:lnTo>
                      <a:lnTo>
                        <a:pt x="4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55" name="Freeform 36">
                  <a:extLst>
                    <a:ext uri="{FF2B5EF4-FFF2-40B4-BE49-F238E27FC236}">
                      <a16:creationId xmlns:a16="http://schemas.microsoft.com/office/drawing/2014/main" id="{DB2AD27B-1294-4CCA-B6A8-318DE6DC3BDA}"/>
                    </a:ext>
                  </a:extLst>
                </p:cNvPr>
                <p:cNvSpPr>
                  <a:spLocks/>
                </p:cNvSpPr>
                <p:nvPr/>
              </p:nvSpPr>
              <p:spPr bwMode="auto">
                <a:xfrm>
                  <a:off x="2783" y="3354"/>
                  <a:ext cx="22" cy="16"/>
                </a:xfrm>
                <a:custGeom>
                  <a:avLst/>
                  <a:gdLst>
                    <a:gd name="T0" fmla="*/ 1 w 43"/>
                    <a:gd name="T1" fmla="*/ 1 h 32"/>
                    <a:gd name="T2" fmla="*/ 1 w 43"/>
                    <a:gd name="T3" fmla="*/ 1 h 32"/>
                    <a:gd name="T4" fmla="*/ 1 w 43"/>
                    <a:gd name="T5" fmla="*/ 0 h 32"/>
                    <a:gd name="T6" fmla="*/ 0 w 43"/>
                    <a:gd name="T7" fmla="*/ 1 h 32"/>
                    <a:gd name="T8" fmla="*/ 1 w 43"/>
                    <a:gd name="T9" fmla="*/ 1 h 32"/>
                    <a:gd name="T10" fmla="*/ 1 w 43"/>
                    <a:gd name="T11" fmla="*/ 1 h 32"/>
                    <a:gd name="T12" fmla="*/ 1 w 43"/>
                    <a:gd name="T13" fmla="*/ 1 h 32"/>
                    <a:gd name="T14" fmla="*/ 1 w 43"/>
                    <a:gd name="T15" fmla="*/ 1 h 32"/>
                    <a:gd name="T16" fmla="*/ 1 w 43"/>
                    <a:gd name="T17" fmla="*/ 1 h 32"/>
                    <a:gd name="T18" fmla="*/ 1 w 43"/>
                    <a:gd name="T19" fmla="*/ 1 h 32"/>
                    <a:gd name="T20" fmla="*/ 1 w 43"/>
                    <a:gd name="T21" fmla="*/ 1 h 32"/>
                    <a:gd name="T22" fmla="*/ 1 w 43"/>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2">
                      <a:moveTo>
                        <a:pt x="39" y="20"/>
                      </a:moveTo>
                      <a:lnTo>
                        <a:pt x="39" y="19"/>
                      </a:lnTo>
                      <a:lnTo>
                        <a:pt x="7" y="0"/>
                      </a:lnTo>
                      <a:lnTo>
                        <a:pt x="0" y="14"/>
                      </a:lnTo>
                      <a:lnTo>
                        <a:pt x="32" y="32"/>
                      </a:lnTo>
                      <a:lnTo>
                        <a:pt x="32" y="31"/>
                      </a:lnTo>
                      <a:lnTo>
                        <a:pt x="32" y="32"/>
                      </a:lnTo>
                      <a:lnTo>
                        <a:pt x="38" y="32"/>
                      </a:lnTo>
                      <a:lnTo>
                        <a:pt x="42" y="29"/>
                      </a:lnTo>
                      <a:lnTo>
                        <a:pt x="43" y="23"/>
                      </a:lnTo>
                      <a:lnTo>
                        <a:pt x="39" y="19"/>
                      </a:lnTo>
                      <a:lnTo>
                        <a:pt x="3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56" name="Freeform 37">
                  <a:extLst>
                    <a:ext uri="{FF2B5EF4-FFF2-40B4-BE49-F238E27FC236}">
                      <a16:creationId xmlns:a16="http://schemas.microsoft.com/office/drawing/2014/main" id="{5EC5B995-9BB6-4CDF-B72C-957570CC6008}"/>
                    </a:ext>
                  </a:extLst>
                </p:cNvPr>
                <p:cNvSpPr>
                  <a:spLocks/>
                </p:cNvSpPr>
                <p:nvPr/>
              </p:nvSpPr>
              <p:spPr bwMode="auto">
                <a:xfrm>
                  <a:off x="2799" y="3364"/>
                  <a:ext cx="20" cy="15"/>
                </a:xfrm>
                <a:custGeom>
                  <a:avLst/>
                  <a:gdLst>
                    <a:gd name="T0" fmla="*/ 1 w 39"/>
                    <a:gd name="T1" fmla="*/ 0 h 31"/>
                    <a:gd name="T2" fmla="*/ 1 w 39"/>
                    <a:gd name="T3" fmla="*/ 0 h 31"/>
                    <a:gd name="T4" fmla="*/ 1 w 39"/>
                    <a:gd name="T5" fmla="*/ 0 h 31"/>
                    <a:gd name="T6" fmla="*/ 0 w 39"/>
                    <a:gd name="T7" fmla="*/ 0 h 31"/>
                    <a:gd name="T8" fmla="*/ 1 w 39"/>
                    <a:gd name="T9" fmla="*/ 0 h 31"/>
                    <a:gd name="T10" fmla="*/ 1 w 39"/>
                    <a:gd name="T11" fmla="*/ 0 h 31"/>
                    <a:gd name="T12" fmla="*/ 1 w 39"/>
                    <a:gd name="T13" fmla="*/ 0 h 31"/>
                    <a:gd name="T14" fmla="*/ 1 w 39"/>
                    <a:gd name="T15" fmla="*/ 0 h 31"/>
                    <a:gd name="T16" fmla="*/ 1 w 39"/>
                    <a:gd name="T17" fmla="*/ 0 h 31"/>
                    <a:gd name="T18" fmla="*/ 1 w 39"/>
                    <a:gd name="T19" fmla="*/ 0 h 31"/>
                    <a:gd name="T20" fmla="*/ 1 w 39"/>
                    <a:gd name="T21" fmla="*/ 0 h 31"/>
                    <a:gd name="T22" fmla="*/ 1 w 39"/>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1">
                      <a:moveTo>
                        <a:pt x="37" y="17"/>
                      </a:moveTo>
                      <a:lnTo>
                        <a:pt x="37" y="18"/>
                      </a:lnTo>
                      <a:lnTo>
                        <a:pt x="7" y="0"/>
                      </a:lnTo>
                      <a:lnTo>
                        <a:pt x="0" y="11"/>
                      </a:lnTo>
                      <a:lnTo>
                        <a:pt x="30" y="30"/>
                      </a:lnTo>
                      <a:lnTo>
                        <a:pt x="30" y="31"/>
                      </a:lnTo>
                      <a:lnTo>
                        <a:pt x="30" y="30"/>
                      </a:lnTo>
                      <a:lnTo>
                        <a:pt x="34" y="31"/>
                      </a:lnTo>
                      <a:lnTo>
                        <a:pt x="39" y="27"/>
                      </a:lnTo>
                      <a:lnTo>
                        <a:pt x="39" y="23"/>
                      </a:lnTo>
                      <a:lnTo>
                        <a:pt x="37" y="18"/>
                      </a:lnTo>
                      <a:lnTo>
                        <a:pt x="3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57" name="Freeform 38">
                  <a:extLst>
                    <a:ext uri="{FF2B5EF4-FFF2-40B4-BE49-F238E27FC236}">
                      <a16:creationId xmlns:a16="http://schemas.microsoft.com/office/drawing/2014/main" id="{739261BE-6DD2-4913-9AD5-CAD0E853926A}"/>
                    </a:ext>
                  </a:extLst>
                </p:cNvPr>
                <p:cNvSpPr>
                  <a:spLocks/>
                </p:cNvSpPr>
                <p:nvPr/>
              </p:nvSpPr>
              <p:spPr bwMode="auto">
                <a:xfrm>
                  <a:off x="2814" y="3372"/>
                  <a:ext cx="20" cy="15"/>
                </a:xfrm>
                <a:custGeom>
                  <a:avLst/>
                  <a:gdLst>
                    <a:gd name="T0" fmla="*/ 1 w 39"/>
                    <a:gd name="T1" fmla="*/ 1 h 30"/>
                    <a:gd name="T2" fmla="*/ 1 w 39"/>
                    <a:gd name="T3" fmla="*/ 1 h 30"/>
                    <a:gd name="T4" fmla="*/ 1 w 39"/>
                    <a:gd name="T5" fmla="*/ 0 h 30"/>
                    <a:gd name="T6" fmla="*/ 0 w 39"/>
                    <a:gd name="T7" fmla="*/ 1 h 30"/>
                    <a:gd name="T8" fmla="*/ 1 w 39"/>
                    <a:gd name="T9" fmla="*/ 1 h 30"/>
                    <a:gd name="T10" fmla="*/ 1 w 39"/>
                    <a:gd name="T11" fmla="*/ 1 h 30"/>
                    <a:gd name="T12" fmla="*/ 1 w 39"/>
                    <a:gd name="T13" fmla="*/ 1 h 30"/>
                    <a:gd name="T14" fmla="*/ 1 w 39"/>
                    <a:gd name="T15" fmla="*/ 1 h 30"/>
                    <a:gd name="T16" fmla="*/ 1 w 39"/>
                    <a:gd name="T17" fmla="*/ 1 h 30"/>
                    <a:gd name="T18" fmla="*/ 1 w 39"/>
                    <a:gd name="T19" fmla="*/ 1 h 30"/>
                    <a:gd name="T20" fmla="*/ 1 w 39"/>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0">
                      <a:moveTo>
                        <a:pt x="34" y="16"/>
                      </a:moveTo>
                      <a:lnTo>
                        <a:pt x="34" y="16"/>
                      </a:lnTo>
                      <a:lnTo>
                        <a:pt x="7" y="0"/>
                      </a:lnTo>
                      <a:lnTo>
                        <a:pt x="0" y="14"/>
                      </a:lnTo>
                      <a:lnTo>
                        <a:pt x="28" y="30"/>
                      </a:lnTo>
                      <a:lnTo>
                        <a:pt x="33" y="30"/>
                      </a:lnTo>
                      <a:lnTo>
                        <a:pt x="38" y="26"/>
                      </a:lnTo>
                      <a:lnTo>
                        <a:pt x="39" y="21"/>
                      </a:lnTo>
                      <a:lnTo>
                        <a:pt x="3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58" name="Freeform 39">
                  <a:extLst>
                    <a:ext uri="{FF2B5EF4-FFF2-40B4-BE49-F238E27FC236}">
                      <a16:creationId xmlns:a16="http://schemas.microsoft.com/office/drawing/2014/main" id="{3760FEEB-E608-4A02-9402-D58160CEF2A0}"/>
                    </a:ext>
                  </a:extLst>
                </p:cNvPr>
                <p:cNvSpPr>
                  <a:spLocks/>
                </p:cNvSpPr>
                <p:nvPr/>
              </p:nvSpPr>
              <p:spPr bwMode="auto">
                <a:xfrm>
                  <a:off x="2828" y="3381"/>
                  <a:ext cx="19" cy="15"/>
                </a:xfrm>
                <a:custGeom>
                  <a:avLst/>
                  <a:gdLst>
                    <a:gd name="T0" fmla="*/ 0 w 39"/>
                    <a:gd name="T1" fmla="*/ 1 h 30"/>
                    <a:gd name="T2" fmla="*/ 0 w 39"/>
                    <a:gd name="T3" fmla="*/ 1 h 30"/>
                    <a:gd name="T4" fmla="*/ 0 w 39"/>
                    <a:gd name="T5" fmla="*/ 0 h 30"/>
                    <a:gd name="T6" fmla="*/ 0 w 39"/>
                    <a:gd name="T7" fmla="*/ 1 h 30"/>
                    <a:gd name="T8" fmla="*/ 0 w 39"/>
                    <a:gd name="T9" fmla="*/ 1 h 30"/>
                    <a:gd name="T10" fmla="*/ 0 w 39"/>
                    <a:gd name="T11" fmla="*/ 1 h 30"/>
                    <a:gd name="T12" fmla="*/ 0 w 39"/>
                    <a:gd name="T13" fmla="*/ 1 h 30"/>
                    <a:gd name="T14" fmla="*/ 0 w 39"/>
                    <a:gd name="T15" fmla="*/ 1 h 30"/>
                    <a:gd name="T16" fmla="*/ 0 w 39"/>
                    <a:gd name="T17" fmla="*/ 1 h 30"/>
                    <a:gd name="T18" fmla="*/ 0 w 39"/>
                    <a:gd name="T19" fmla="*/ 1 h 30"/>
                    <a:gd name="T20" fmla="*/ 0 w 39"/>
                    <a:gd name="T21" fmla="*/ 1 h 30"/>
                    <a:gd name="T22" fmla="*/ 0 w 39"/>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0">
                      <a:moveTo>
                        <a:pt x="34" y="17"/>
                      </a:moveTo>
                      <a:lnTo>
                        <a:pt x="34" y="16"/>
                      </a:lnTo>
                      <a:lnTo>
                        <a:pt x="6" y="0"/>
                      </a:lnTo>
                      <a:lnTo>
                        <a:pt x="0" y="14"/>
                      </a:lnTo>
                      <a:lnTo>
                        <a:pt x="27" y="30"/>
                      </a:lnTo>
                      <a:lnTo>
                        <a:pt x="27" y="29"/>
                      </a:lnTo>
                      <a:lnTo>
                        <a:pt x="27" y="30"/>
                      </a:lnTo>
                      <a:lnTo>
                        <a:pt x="33" y="30"/>
                      </a:lnTo>
                      <a:lnTo>
                        <a:pt x="38" y="27"/>
                      </a:lnTo>
                      <a:lnTo>
                        <a:pt x="39" y="21"/>
                      </a:lnTo>
                      <a:lnTo>
                        <a:pt x="34" y="16"/>
                      </a:lnTo>
                      <a:lnTo>
                        <a:pt x="3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59" name="Freeform 40">
                  <a:extLst>
                    <a:ext uri="{FF2B5EF4-FFF2-40B4-BE49-F238E27FC236}">
                      <a16:creationId xmlns:a16="http://schemas.microsoft.com/office/drawing/2014/main" id="{AF728C74-B5F9-4DB8-857D-9CBAE1C55F8B}"/>
                    </a:ext>
                  </a:extLst>
                </p:cNvPr>
                <p:cNvSpPr>
                  <a:spLocks/>
                </p:cNvSpPr>
                <p:nvPr/>
              </p:nvSpPr>
              <p:spPr bwMode="auto">
                <a:xfrm>
                  <a:off x="2842" y="3389"/>
                  <a:ext cx="16" cy="13"/>
                </a:xfrm>
                <a:custGeom>
                  <a:avLst/>
                  <a:gdLst>
                    <a:gd name="T0" fmla="*/ 1 w 32"/>
                    <a:gd name="T1" fmla="*/ 0 h 27"/>
                    <a:gd name="T2" fmla="*/ 1 w 32"/>
                    <a:gd name="T3" fmla="*/ 0 h 27"/>
                    <a:gd name="T4" fmla="*/ 1 w 32"/>
                    <a:gd name="T5" fmla="*/ 0 h 27"/>
                    <a:gd name="T6" fmla="*/ 0 w 32"/>
                    <a:gd name="T7" fmla="*/ 0 h 27"/>
                    <a:gd name="T8" fmla="*/ 1 w 32"/>
                    <a:gd name="T9" fmla="*/ 0 h 27"/>
                    <a:gd name="T10" fmla="*/ 1 w 32"/>
                    <a:gd name="T11" fmla="*/ 0 h 27"/>
                    <a:gd name="T12" fmla="*/ 1 w 32"/>
                    <a:gd name="T13" fmla="*/ 0 h 27"/>
                    <a:gd name="T14" fmla="*/ 1 w 32"/>
                    <a:gd name="T15" fmla="*/ 0 h 27"/>
                    <a:gd name="T16" fmla="*/ 1 w 32"/>
                    <a:gd name="T17" fmla="*/ 0 h 27"/>
                    <a:gd name="T18" fmla="*/ 1 w 32"/>
                    <a:gd name="T19" fmla="*/ 0 h 27"/>
                    <a:gd name="T20" fmla="*/ 1 w 32"/>
                    <a:gd name="T21" fmla="*/ 0 h 27"/>
                    <a:gd name="T22" fmla="*/ 1 w 32"/>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7">
                      <a:moveTo>
                        <a:pt x="30" y="13"/>
                      </a:moveTo>
                      <a:lnTo>
                        <a:pt x="30" y="14"/>
                      </a:lnTo>
                      <a:lnTo>
                        <a:pt x="7" y="0"/>
                      </a:lnTo>
                      <a:lnTo>
                        <a:pt x="0" y="12"/>
                      </a:lnTo>
                      <a:lnTo>
                        <a:pt x="23" y="26"/>
                      </a:lnTo>
                      <a:lnTo>
                        <a:pt x="23" y="27"/>
                      </a:lnTo>
                      <a:lnTo>
                        <a:pt x="23" y="26"/>
                      </a:lnTo>
                      <a:lnTo>
                        <a:pt x="28" y="27"/>
                      </a:lnTo>
                      <a:lnTo>
                        <a:pt x="32" y="23"/>
                      </a:lnTo>
                      <a:lnTo>
                        <a:pt x="32" y="19"/>
                      </a:lnTo>
                      <a:lnTo>
                        <a:pt x="30" y="14"/>
                      </a:lnTo>
                      <a:lnTo>
                        <a:pt x="3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60" name="Freeform 41">
                  <a:extLst>
                    <a:ext uri="{FF2B5EF4-FFF2-40B4-BE49-F238E27FC236}">
                      <a16:creationId xmlns:a16="http://schemas.microsoft.com/office/drawing/2014/main" id="{AC0B99D7-7892-44E8-8627-06C480DFBC7B}"/>
                    </a:ext>
                  </a:extLst>
                </p:cNvPr>
                <p:cNvSpPr>
                  <a:spLocks/>
                </p:cNvSpPr>
                <p:nvPr/>
              </p:nvSpPr>
              <p:spPr bwMode="auto">
                <a:xfrm>
                  <a:off x="2853" y="3396"/>
                  <a:ext cx="27" cy="17"/>
                </a:xfrm>
                <a:custGeom>
                  <a:avLst/>
                  <a:gdLst>
                    <a:gd name="T0" fmla="*/ 1 w 53"/>
                    <a:gd name="T1" fmla="*/ 0 h 35"/>
                    <a:gd name="T2" fmla="*/ 1 w 53"/>
                    <a:gd name="T3" fmla="*/ 0 h 35"/>
                    <a:gd name="T4" fmla="*/ 1 w 53"/>
                    <a:gd name="T5" fmla="*/ 0 h 35"/>
                    <a:gd name="T6" fmla="*/ 0 w 53"/>
                    <a:gd name="T7" fmla="*/ 0 h 35"/>
                    <a:gd name="T8" fmla="*/ 1 w 53"/>
                    <a:gd name="T9" fmla="*/ 0 h 35"/>
                    <a:gd name="T10" fmla="*/ 1 w 53"/>
                    <a:gd name="T11" fmla="*/ 0 h 35"/>
                    <a:gd name="T12" fmla="*/ 1 w 53"/>
                    <a:gd name="T13" fmla="*/ 0 h 35"/>
                    <a:gd name="T14" fmla="*/ 1 w 53"/>
                    <a:gd name="T15" fmla="*/ 0 h 35"/>
                    <a:gd name="T16" fmla="*/ 1 w 53"/>
                    <a:gd name="T17" fmla="*/ 0 h 35"/>
                    <a:gd name="T18" fmla="*/ 1 w 53"/>
                    <a:gd name="T19" fmla="*/ 0 h 35"/>
                    <a:gd name="T20" fmla="*/ 1 w 53"/>
                    <a:gd name="T21" fmla="*/ 0 h 35"/>
                    <a:gd name="T22" fmla="*/ 1 w 5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35">
                      <a:moveTo>
                        <a:pt x="47" y="21"/>
                      </a:moveTo>
                      <a:lnTo>
                        <a:pt x="49" y="21"/>
                      </a:lnTo>
                      <a:lnTo>
                        <a:pt x="7" y="0"/>
                      </a:lnTo>
                      <a:lnTo>
                        <a:pt x="0" y="14"/>
                      </a:lnTo>
                      <a:lnTo>
                        <a:pt x="42" y="35"/>
                      </a:lnTo>
                      <a:lnTo>
                        <a:pt x="43" y="35"/>
                      </a:lnTo>
                      <a:lnTo>
                        <a:pt x="42" y="35"/>
                      </a:lnTo>
                      <a:lnTo>
                        <a:pt x="47" y="35"/>
                      </a:lnTo>
                      <a:lnTo>
                        <a:pt x="52" y="31"/>
                      </a:lnTo>
                      <a:lnTo>
                        <a:pt x="53" y="25"/>
                      </a:lnTo>
                      <a:lnTo>
                        <a:pt x="49" y="21"/>
                      </a:lnTo>
                      <a:lnTo>
                        <a:pt x="4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61" name="Freeform 42">
                  <a:extLst>
                    <a:ext uri="{FF2B5EF4-FFF2-40B4-BE49-F238E27FC236}">
                      <a16:creationId xmlns:a16="http://schemas.microsoft.com/office/drawing/2014/main" id="{4ABBA04E-EB57-458C-BC12-F92AC60E1C36}"/>
                    </a:ext>
                  </a:extLst>
                </p:cNvPr>
                <p:cNvSpPr>
                  <a:spLocks/>
                </p:cNvSpPr>
                <p:nvPr/>
              </p:nvSpPr>
              <p:spPr bwMode="auto">
                <a:xfrm>
                  <a:off x="2874" y="3406"/>
                  <a:ext cx="23" cy="15"/>
                </a:xfrm>
                <a:custGeom>
                  <a:avLst/>
                  <a:gdLst>
                    <a:gd name="T0" fmla="*/ 1 w 46"/>
                    <a:gd name="T1" fmla="*/ 1 h 30"/>
                    <a:gd name="T2" fmla="*/ 1 w 46"/>
                    <a:gd name="T3" fmla="*/ 1 h 30"/>
                    <a:gd name="T4" fmla="*/ 1 w 46"/>
                    <a:gd name="T5" fmla="*/ 0 h 30"/>
                    <a:gd name="T6" fmla="*/ 0 w 46"/>
                    <a:gd name="T7" fmla="*/ 1 h 30"/>
                    <a:gd name="T8" fmla="*/ 1 w 46"/>
                    <a:gd name="T9" fmla="*/ 1 h 30"/>
                    <a:gd name="T10" fmla="*/ 1 w 46"/>
                    <a:gd name="T11" fmla="*/ 1 h 30"/>
                    <a:gd name="T12" fmla="*/ 1 w 46"/>
                    <a:gd name="T13" fmla="*/ 1 h 30"/>
                    <a:gd name="T14" fmla="*/ 1 w 46"/>
                    <a:gd name="T15" fmla="*/ 1 h 30"/>
                    <a:gd name="T16" fmla="*/ 1 w 46"/>
                    <a:gd name="T17" fmla="*/ 1 h 30"/>
                    <a:gd name="T18" fmla="*/ 1 w 46"/>
                    <a:gd name="T19" fmla="*/ 1 h 30"/>
                    <a:gd name="T20" fmla="*/ 1 w 46"/>
                    <a:gd name="T21" fmla="*/ 1 h 30"/>
                    <a:gd name="T22" fmla="*/ 1 w 4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0">
                      <a:moveTo>
                        <a:pt x="40" y="16"/>
                      </a:moveTo>
                      <a:lnTo>
                        <a:pt x="41" y="16"/>
                      </a:lnTo>
                      <a:lnTo>
                        <a:pt x="4" y="0"/>
                      </a:lnTo>
                      <a:lnTo>
                        <a:pt x="0" y="14"/>
                      </a:lnTo>
                      <a:lnTo>
                        <a:pt x="37" y="30"/>
                      </a:lnTo>
                      <a:lnTo>
                        <a:pt x="38" y="30"/>
                      </a:lnTo>
                      <a:lnTo>
                        <a:pt x="37" y="30"/>
                      </a:lnTo>
                      <a:lnTo>
                        <a:pt x="42" y="29"/>
                      </a:lnTo>
                      <a:lnTo>
                        <a:pt x="46" y="24"/>
                      </a:lnTo>
                      <a:lnTo>
                        <a:pt x="46" y="19"/>
                      </a:lnTo>
                      <a:lnTo>
                        <a:pt x="41" y="16"/>
                      </a:lnTo>
                      <a:lnTo>
                        <a:pt x="4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62" name="Freeform 43">
                  <a:extLst>
                    <a:ext uri="{FF2B5EF4-FFF2-40B4-BE49-F238E27FC236}">
                      <a16:creationId xmlns:a16="http://schemas.microsoft.com/office/drawing/2014/main" id="{8A4A3B9E-4BBA-4D9D-A91B-4640E90DEB80}"/>
                    </a:ext>
                  </a:extLst>
                </p:cNvPr>
                <p:cNvSpPr>
                  <a:spLocks/>
                </p:cNvSpPr>
                <p:nvPr/>
              </p:nvSpPr>
              <p:spPr bwMode="auto">
                <a:xfrm>
                  <a:off x="2893" y="3414"/>
                  <a:ext cx="22" cy="11"/>
                </a:xfrm>
                <a:custGeom>
                  <a:avLst/>
                  <a:gdLst>
                    <a:gd name="T0" fmla="*/ 1 w 43"/>
                    <a:gd name="T1" fmla="*/ 0 h 23"/>
                    <a:gd name="T2" fmla="*/ 1 w 43"/>
                    <a:gd name="T3" fmla="*/ 0 h 23"/>
                    <a:gd name="T4" fmla="*/ 1 w 43"/>
                    <a:gd name="T5" fmla="*/ 0 h 23"/>
                    <a:gd name="T6" fmla="*/ 0 w 43"/>
                    <a:gd name="T7" fmla="*/ 0 h 23"/>
                    <a:gd name="T8" fmla="*/ 1 w 43"/>
                    <a:gd name="T9" fmla="*/ 0 h 23"/>
                    <a:gd name="T10" fmla="*/ 1 w 43"/>
                    <a:gd name="T11" fmla="*/ 0 h 23"/>
                    <a:gd name="T12" fmla="*/ 1 w 43"/>
                    <a:gd name="T13" fmla="*/ 0 h 23"/>
                    <a:gd name="T14" fmla="*/ 1 w 43"/>
                    <a:gd name="T15" fmla="*/ 0 h 23"/>
                    <a:gd name="T16" fmla="*/ 1 w 43"/>
                    <a:gd name="T17" fmla="*/ 0 h 23"/>
                    <a:gd name="T18" fmla="*/ 1 w 43"/>
                    <a:gd name="T19" fmla="*/ 0 h 23"/>
                    <a:gd name="T20" fmla="*/ 1 w 43"/>
                    <a:gd name="T21" fmla="*/ 0 h 23"/>
                    <a:gd name="T22" fmla="*/ 1 w 43"/>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23">
                      <a:moveTo>
                        <a:pt x="34" y="9"/>
                      </a:moveTo>
                      <a:lnTo>
                        <a:pt x="37" y="9"/>
                      </a:lnTo>
                      <a:lnTo>
                        <a:pt x="2" y="0"/>
                      </a:lnTo>
                      <a:lnTo>
                        <a:pt x="0" y="14"/>
                      </a:lnTo>
                      <a:lnTo>
                        <a:pt x="34" y="23"/>
                      </a:lnTo>
                      <a:lnTo>
                        <a:pt x="37" y="23"/>
                      </a:lnTo>
                      <a:lnTo>
                        <a:pt x="34" y="23"/>
                      </a:lnTo>
                      <a:lnTo>
                        <a:pt x="40" y="22"/>
                      </a:lnTo>
                      <a:lnTo>
                        <a:pt x="43" y="17"/>
                      </a:lnTo>
                      <a:lnTo>
                        <a:pt x="41" y="11"/>
                      </a:lnTo>
                      <a:lnTo>
                        <a:pt x="37" y="9"/>
                      </a:lnTo>
                      <a:lnTo>
                        <a:pt x="3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63" name="Freeform 44">
                  <a:extLst>
                    <a:ext uri="{FF2B5EF4-FFF2-40B4-BE49-F238E27FC236}">
                      <a16:creationId xmlns:a16="http://schemas.microsoft.com/office/drawing/2014/main" id="{1A0DBF06-1129-499C-9C00-A11CCE7FAA8E}"/>
                    </a:ext>
                  </a:extLst>
                </p:cNvPr>
                <p:cNvSpPr>
                  <a:spLocks/>
                </p:cNvSpPr>
                <p:nvPr/>
              </p:nvSpPr>
              <p:spPr bwMode="auto">
                <a:xfrm>
                  <a:off x="2911" y="3416"/>
                  <a:ext cx="19" cy="9"/>
                </a:xfrm>
                <a:custGeom>
                  <a:avLst/>
                  <a:gdLst>
                    <a:gd name="T0" fmla="*/ 1 w 38"/>
                    <a:gd name="T1" fmla="*/ 0 h 18"/>
                    <a:gd name="T2" fmla="*/ 1 w 38"/>
                    <a:gd name="T3" fmla="*/ 0 h 18"/>
                    <a:gd name="T4" fmla="*/ 0 w 38"/>
                    <a:gd name="T5" fmla="*/ 1 h 18"/>
                    <a:gd name="T6" fmla="*/ 1 w 38"/>
                    <a:gd name="T7" fmla="*/ 1 h 18"/>
                    <a:gd name="T8" fmla="*/ 1 w 38"/>
                    <a:gd name="T9" fmla="*/ 1 h 18"/>
                    <a:gd name="T10" fmla="*/ 1 w 38"/>
                    <a:gd name="T11" fmla="*/ 1 h 18"/>
                    <a:gd name="T12" fmla="*/ 1 w 38"/>
                    <a:gd name="T13" fmla="*/ 1 h 18"/>
                    <a:gd name="T14" fmla="*/ 1 w 38"/>
                    <a:gd name="T15" fmla="*/ 1 h 18"/>
                    <a:gd name="T16" fmla="*/ 1 w 38"/>
                    <a:gd name="T17" fmla="*/ 1 h 18"/>
                    <a:gd name="T18" fmla="*/ 1 w 38"/>
                    <a:gd name="T19" fmla="*/ 1 h 18"/>
                    <a:gd name="T20" fmla="*/ 1 w 38"/>
                    <a:gd name="T21" fmla="*/ 0 h 18"/>
                    <a:gd name="T22" fmla="*/ 1 w 38"/>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18">
                      <a:moveTo>
                        <a:pt x="29" y="0"/>
                      </a:moveTo>
                      <a:lnTo>
                        <a:pt x="30" y="0"/>
                      </a:lnTo>
                      <a:lnTo>
                        <a:pt x="0" y="4"/>
                      </a:lnTo>
                      <a:lnTo>
                        <a:pt x="3" y="18"/>
                      </a:lnTo>
                      <a:lnTo>
                        <a:pt x="33" y="13"/>
                      </a:lnTo>
                      <a:lnTo>
                        <a:pt x="34" y="13"/>
                      </a:lnTo>
                      <a:lnTo>
                        <a:pt x="33" y="13"/>
                      </a:lnTo>
                      <a:lnTo>
                        <a:pt x="37" y="11"/>
                      </a:lnTo>
                      <a:lnTo>
                        <a:pt x="38" y="5"/>
                      </a:lnTo>
                      <a:lnTo>
                        <a:pt x="36" y="1"/>
                      </a:lnTo>
                      <a:lnTo>
                        <a:pt x="30"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64" name="Freeform 45">
                  <a:extLst>
                    <a:ext uri="{FF2B5EF4-FFF2-40B4-BE49-F238E27FC236}">
                      <a16:creationId xmlns:a16="http://schemas.microsoft.com/office/drawing/2014/main" id="{C1BEA5B1-B919-4766-8BDF-96770411486E}"/>
                    </a:ext>
                  </a:extLst>
                </p:cNvPr>
                <p:cNvSpPr>
                  <a:spLocks/>
                </p:cNvSpPr>
                <p:nvPr/>
              </p:nvSpPr>
              <p:spPr bwMode="auto">
                <a:xfrm>
                  <a:off x="2925" y="3411"/>
                  <a:ext cx="20" cy="12"/>
                </a:xfrm>
                <a:custGeom>
                  <a:avLst/>
                  <a:gdLst>
                    <a:gd name="T0" fmla="*/ 1 w 39"/>
                    <a:gd name="T1" fmla="*/ 0 h 25"/>
                    <a:gd name="T2" fmla="*/ 1 w 39"/>
                    <a:gd name="T3" fmla="*/ 0 h 25"/>
                    <a:gd name="T4" fmla="*/ 0 w 39"/>
                    <a:gd name="T5" fmla="*/ 0 h 25"/>
                    <a:gd name="T6" fmla="*/ 1 w 39"/>
                    <a:gd name="T7" fmla="*/ 0 h 25"/>
                    <a:gd name="T8" fmla="*/ 1 w 39"/>
                    <a:gd name="T9" fmla="*/ 0 h 25"/>
                    <a:gd name="T10" fmla="*/ 1 w 39"/>
                    <a:gd name="T11" fmla="*/ 0 h 25"/>
                    <a:gd name="T12" fmla="*/ 1 w 39"/>
                    <a:gd name="T13" fmla="*/ 0 h 25"/>
                    <a:gd name="T14" fmla="*/ 1 w 39"/>
                    <a:gd name="T15" fmla="*/ 0 h 25"/>
                    <a:gd name="T16" fmla="*/ 1 w 39"/>
                    <a:gd name="T17" fmla="*/ 0 h 25"/>
                    <a:gd name="T18" fmla="*/ 1 w 39"/>
                    <a:gd name="T19" fmla="*/ 0 h 25"/>
                    <a:gd name="T20" fmla="*/ 1 w 39"/>
                    <a:gd name="T21" fmla="*/ 0 h 25"/>
                    <a:gd name="T22" fmla="*/ 1 w 39"/>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5">
                      <a:moveTo>
                        <a:pt x="28" y="1"/>
                      </a:moveTo>
                      <a:lnTo>
                        <a:pt x="30" y="0"/>
                      </a:lnTo>
                      <a:lnTo>
                        <a:pt x="0" y="12"/>
                      </a:lnTo>
                      <a:lnTo>
                        <a:pt x="5" y="25"/>
                      </a:lnTo>
                      <a:lnTo>
                        <a:pt x="35" y="14"/>
                      </a:lnTo>
                      <a:lnTo>
                        <a:pt x="37" y="13"/>
                      </a:lnTo>
                      <a:lnTo>
                        <a:pt x="35" y="14"/>
                      </a:lnTo>
                      <a:lnTo>
                        <a:pt x="39" y="10"/>
                      </a:lnTo>
                      <a:lnTo>
                        <a:pt x="39" y="5"/>
                      </a:lnTo>
                      <a:lnTo>
                        <a:pt x="36" y="1"/>
                      </a:lnTo>
                      <a:lnTo>
                        <a:pt x="30" y="0"/>
                      </a:lnTo>
                      <a:lnTo>
                        <a:pt x="2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65" name="Freeform 46">
                  <a:extLst>
                    <a:ext uri="{FF2B5EF4-FFF2-40B4-BE49-F238E27FC236}">
                      <a16:creationId xmlns:a16="http://schemas.microsoft.com/office/drawing/2014/main" id="{A70A1ACA-6A99-422D-9464-22FD1DE80D3D}"/>
                    </a:ext>
                  </a:extLst>
                </p:cNvPr>
                <p:cNvSpPr>
                  <a:spLocks/>
                </p:cNvSpPr>
                <p:nvPr/>
              </p:nvSpPr>
              <p:spPr bwMode="auto">
                <a:xfrm>
                  <a:off x="2939" y="3399"/>
                  <a:ext cx="21" cy="18"/>
                </a:xfrm>
                <a:custGeom>
                  <a:avLst/>
                  <a:gdLst>
                    <a:gd name="T0" fmla="*/ 1 w 41"/>
                    <a:gd name="T1" fmla="*/ 1 h 36"/>
                    <a:gd name="T2" fmla="*/ 1 w 41"/>
                    <a:gd name="T3" fmla="*/ 1 h 36"/>
                    <a:gd name="T4" fmla="*/ 0 w 41"/>
                    <a:gd name="T5" fmla="*/ 1 h 36"/>
                    <a:gd name="T6" fmla="*/ 1 w 41"/>
                    <a:gd name="T7" fmla="*/ 1 h 36"/>
                    <a:gd name="T8" fmla="*/ 1 w 41"/>
                    <a:gd name="T9" fmla="*/ 1 h 36"/>
                    <a:gd name="T10" fmla="*/ 1 w 41"/>
                    <a:gd name="T11" fmla="*/ 1 h 36"/>
                    <a:gd name="T12" fmla="*/ 1 w 41"/>
                    <a:gd name="T13" fmla="*/ 1 h 36"/>
                    <a:gd name="T14" fmla="*/ 1 w 41"/>
                    <a:gd name="T15" fmla="*/ 1 h 36"/>
                    <a:gd name="T16" fmla="*/ 1 w 41"/>
                    <a:gd name="T17" fmla="*/ 1 h 36"/>
                    <a:gd name="T18" fmla="*/ 1 w 41"/>
                    <a:gd name="T19" fmla="*/ 0 h 36"/>
                    <a:gd name="T20" fmla="*/ 1 w 41"/>
                    <a:gd name="T21" fmla="*/ 1 h 36"/>
                    <a:gd name="T22" fmla="*/ 1 w 41"/>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36">
                      <a:moveTo>
                        <a:pt x="29" y="2"/>
                      </a:moveTo>
                      <a:lnTo>
                        <a:pt x="30" y="1"/>
                      </a:lnTo>
                      <a:lnTo>
                        <a:pt x="0" y="24"/>
                      </a:lnTo>
                      <a:lnTo>
                        <a:pt x="9" y="36"/>
                      </a:lnTo>
                      <a:lnTo>
                        <a:pt x="39" y="13"/>
                      </a:lnTo>
                      <a:lnTo>
                        <a:pt x="40" y="12"/>
                      </a:lnTo>
                      <a:lnTo>
                        <a:pt x="39" y="13"/>
                      </a:lnTo>
                      <a:lnTo>
                        <a:pt x="41" y="8"/>
                      </a:lnTo>
                      <a:lnTo>
                        <a:pt x="40" y="2"/>
                      </a:lnTo>
                      <a:lnTo>
                        <a:pt x="36" y="0"/>
                      </a:lnTo>
                      <a:lnTo>
                        <a:pt x="30" y="1"/>
                      </a:lnTo>
                      <a:lnTo>
                        <a:pt x="2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66" name="Freeform 47">
                  <a:extLst>
                    <a:ext uri="{FF2B5EF4-FFF2-40B4-BE49-F238E27FC236}">
                      <a16:creationId xmlns:a16="http://schemas.microsoft.com/office/drawing/2014/main" id="{E365909F-EFFF-4A49-87FE-887A62402694}"/>
                    </a:ext>
                  </a:extLst>
                </p:cNvPr>
                <p:cNvSpPr>
                  <a:spLocks/>
                </p:cNvSpPr>
                <p:nvPr/>
              </p:nvSpPr>
              <p:spPr bwMode="auto">
                <a:xfrm>
                  <a:off x="2953" y="3382"/>
                  <a:ext cx="21" cy="23"/>
                </a:xfrm>
                <a:custGeom>
                  <a:avLst/>
                  <a:gdLst>
                    <a:gd name="T0" fmla="*/ 1 w 40"/>
                    <a:gd name="T1" fmla="*/ 0 h 47"/>
                    <a:gd name="T2" fmla="*/ 1 w 40"/>
                    <a:gd name="T3" fmla="*/ 0 h 47"/>
                    <a:gd name="T4" fmla="*/ 0 w 40"/>
                    <a:gd name="T5" fmla="*/ 0 h 47"/>
                    <a:gd name="T6" fmla="*/ 1 w 40"/>
                    <a:gd name="T7" fmla="*/ 0 h 47"/>
                    <a:gd name="T8" fmla="*/ 1 w 40"/>
                    <a:gd name="T9" fmla="*/ 0 h 47"/>
                    <a:gd name="T10" fmla="*/ 1 w 40"/>
                    <a:gd name="T11" fmla="*/ 0 h 47"/>
                    <a:gd name="T12" fmla="*/ 1 w 40"/>
                    <a:gd name="T13" fmla="*/ 0 h 47"/>
                    <a:gd name="T14" fmla="*/ 1 w 40"/>
                    <a:gd name="T15" fmla="*/ 0 h 47"/>
                    <a:gd name="T16" fmla="*/ 1 w 40"/>
                    <a:gd name="T17" fmla="*/ 0 h 47"/>
                    <a:gd name="T18" fmla="*/ 1 w 40"/>
                    <a:gd name="T19" fmla="*/ 0 h 47"/>
                    <a:gd name="T20" fmla="*/ 1 w 40"/>
                    <a:gd name="T21" fmla="*/ 0 h 47"/>
                    <a:gd name="T22" fmla="*/ 1 w 40"/>
                    <a:gd name="T23" fmla="*/ 0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47">
                      <a:moveTo>
                        <a:pt x="27" y="4"/>
                      </a:moveTo>
                      <a:lnTo>
                        <a:pt x="27" y="3"/>
                      </a:lnTo>
                      <a:lnTo>
                        <a:pt x="0" y="37"/>
                      </a:lnTo>
                      <a:lnTo>
                        <a:pt x="11" y="47"/>
                      </a:lnTo>
                      <a:lnTo>
                        <a:pt x="39" y="12"/>
                      </a:lnTo>
                      <a:lnTo>
                        <a:pt x="39" y="11"/>
                      </a:lnTo>
                      <a:lnTo>
                        <a:pt x="39" y="12"/>
                      </a:lnTo>
                      <a:lnTo>
                        <a:pt x="40" y="6"/>
                      </a:lnTo>
                      <a:lnTo>
                        <a:pt x="38" y="2"/>
                      </a:lnTo>
                      <a:lnTo>
                        <a:pt x="32" y="0"/>
                      </a:lnTo>
                      <a:lnTo>
                        <a:pt x="27" y="3"/>
                      </a:lnTo>
                      <a:lnTo>
                        <a:pt x="2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67" name="Freeform 48">
                  <a:extLst>
                    <a:ext uri="{FF2B5EF4-FFF2-40B4-BE49-F238E27FC236}">
                      <a16:creationId xmlns:a16="http://schemas.microsoft.com/office/drawing/2014/main" id="{1D443986-218E-4AE4-90B3-E6FDA17D9AC3}"/>
                    </a:ext>
                  </a:extLst>
                </p:cNvPr>
                <p:cNvSpPr>
                  <a:spLocks/>
                </p:cNvSpPr>
                <p:nvPr/>
              </p:nvSpPr>
              <p:spPr bwMode="auto">
                <a:xfrm>
                  <a:off x="2967" y="3359"/>
                  <a:ext cx="20" cy="28"/>
                </a:xfrm>
                <a:custGeom>
                  <a:avLst/>
                  <a:gdLst>
                    <a:gd name="T0" fmla="*/ 0 w 41"/>
                    <a:gd name="T1" fmla="*/ 1 h 56"/>
                    <a:gd name="T2" fmla="*/ 0 w 41"/>
                    <a:gd name="T3" fmla="*/ 1 h 56"/>
                    <a:gd name="T4" fmla="*/ 0 w 41"/>
                    <a:gd name="T5" fmla="*/ 1 h 56"/>
                    <a:gd name="T6" fmla="*/ 0 w 41"/>
                    <a:gd name="T7" fmla="*/ 1 h 56"/>
                    <a:gd name="T8" fmla="*/ 0 w 41"/>
                    <a:gd name="T9" fmla="*/ 1 h 56"/>
                    <a:gd name="T10" fmla="*/ 0 w 41"/>
                    <a:gd name="T11" fmla="*/ 1 h 56"/>
                    <a:gd name="T12" fmla="*/ 0 w 41"/>
                    <a:gd name="T13" fmla="*/ 1 h 56"/>
                    <a:gd name="T14" fmla="*/ 0 w 41"/>
                    <a:gd name="T15" fmla="*/ 1 h 56"/>
                    <a:gd name="T16" fmla="*/ 0 w 41"/>
                    <a:gd name="T17" fmla="*/ 0 h 56"/>
                    <a:gd name="T18" fmla="*/ 0 w 41"/>
                    <a:gd name="T19" fmla="*/ 0 h 56"/>
                    <a:gd name="T20" fmla="*/ 0 w 41"/>
                    <a:gd name="T21" fmla="*/ 1 h 56"/>
                    <a:gd name="T22" fmla="*/ 0 w 41"/>
                    <a:gd name="T23" fmla="*/ 1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6">
                      <a:moveTo>
                        <a:pt x="27" y="3"/>
                      </a:moveTo>
                      <a:lnTo>
                        <a:pt x="28" y="3"/>
                      </a:lnTo>
                      <a:lnTo>
                        <a:pt x="0" y="49"/>
                      </a:lnTo>
                      <a:lnTo>
                        <a:pt x="12" y="56"/>
                      </a:lnTo>
                      <a:lnTo>
                        <a:pt x="40" y="10"/>
                      </a:lnTo>
                      <a:lnTo>
                        <a:pt x="41" y="10"/>
                      </a:lnTo>
                      <a:lnTo>
                        <a:pt x="40" y="10"/>
                      </a:lnTo>
                      <a:lnTo>
                        <a:pt x="41" y="5"/>
                      </a:lnTo>
                      <a:lnTo>
                        <a:pt x="37" y="0"/>
                      </a:lnTo>
                      <a:lnTo>
                        <a:pt x="33" y="0"/>
                      </a:lnTo>
                      <a:lnTo>
                        <a:pt x="28" y="3"/>
                      </a:lnTo>
                      <a:lnTo>
                        <a:pt x="2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68" name="Freeform 49">
                  <a:extLst>
                    <a:ext uri="{FF2B5EF4-FFF2-40B4-BE49-F238E27FC236}">
                      <a16:creationId xmlns:a16="http://schemas.microsoft.com/office/drawing/2014/main" id="{DDF3F505-0B71-4D1B-A660-E86428E22967}"/>
                    </a:ext>
                  </a:extLst>
                </p:cNvPr>
                <p:cNvSpPr>
                  <a:spLocks/>
                </p:cNvSpPr>
                <p:nvPr/>
              </p:nvSpPr>
              <p:spPr bwMode="auto">
                <a:xfrm>
                  <a:off x="2980" y="3344"/>
                  <a:ext cx="15" cy="20"/>
                </a:xfrm>
                <a:custGeom>
                  <a:avLst/>
                  <a:gdLst>
                    <a:gd name="T0" fmla="*/ 1 w 30"/>
                    <a:gd name="T1" fmla="*/ 1 h 39"/>
                    <a:gd name="T2" fmla="*/ 1 w 30"/>
                    <a:gd name="T3" fmla="*/ 1 h 39"/>
                    <a:gd name="T4" fmla="*/ 0 w 30"/>
                    <a:gd name="T5" fmla="*/ 1 h 39"/>
                    <a:gd name="T6" fmla="*/ 1 w 30"/>
                    <a:gd name="T7" fmla="*/ 1 h 39"/>
                    <a:gd name="T8" fmla="*/ 1 w 30"/>
                    <a:gd name="T9" fmla="*/ 1 h 39"/>
                    <a:gd name="T10" fmla="*/ 1 w 30"/>
                    <a:gd name="T11" fmla="*/ 1 h 39"/>
                    <a:gd name="T12" fmla="*/ 1 w 30"/>
                    <a:gd name="T13" fmla="*/ 1 h 39"/>
                    <a:gd name="T14" fmla="*/ 1 w 30"/>
                    <a:gd name="T15" fmla="*/ 1 h 39"/>
                    <a:gd name="T16" fmla="*/ 1 w 30"/>
                    <a:gd name="T17" fmla="*/ 1 h 39"/>
                    <a:gd name="T18" fmla="*/ 1 w 30"/>
                    <a:gd name="T19" fmla="*/ 0 h 39"/>
                    <a:gd name="T20" fmla="*/ 1 w 30"/>
                    <a:gd name="T21" fmla="*/ 1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39">
                      <a:moveTo>
                        <a:pt x="16" y="4"/>
                      </a:moveTo>
                      <a:lnTo>
                        <a:pt x="16" y="4"/>
                      </a:lnTo>
                      <a:lnTo>
                        <a:pt x="0" y="32"/>
                      </a:lnTo>
                      <a:lnTo>
                        <a:pt x="14" y="39"/>
                      </a:lnTo>
                      <a:lnTo>
                        <a:pt x="30" y="11"/>
                      </a:lnTo>
                      <a:lnTo>
                        <a:pt x="30" y="5"/>
                      </a:lnTo>
                      <a:lnTo>
                        <a:pt x="26" y="1"/>
                      </a:lnTo>
                      <a:lnTo>
                        <a:pt x="21" y="0"/>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69" name="Freeform 50">
                  <a:extLst>
                    <a:ext uri="{FF2B5EF4-FFF2-40B4-BE49-F238E27FC236}">
                      <a16:creationId xmlns:a16="http://schemas.microsoft.com/office/drawing/2014/main" id="{C45D6032-CAB8-4E0E-9ECB-943E58AE26C7}"/>
                    </a:ext>
                  </a:extLst>
                </p:cNvPr>
                <p:cNvSpPr>
                  <a:spLocks/>
                </p:cNvSpPr>
                <p:nvPr/>
              </p:nvSpPr>
              <p:spPr bwMode="auto">
                <a:xfrm>
                  <a:off x="2988" y="3325"/>
                  <a:ext cx="19" cy="25"/>
                </a:xfrm>
                <a:custGeom>
                  <a:avLst/>
                  <a:gdLst>
                    <a:gd name="T0" fmla="*/ 1 w 37"/>
                    <a:gd name="T1" fmla="*/ 0 h 51"/>
                    <a:gd name="T2" fmla="*/ 1 w 37"/>
                    <a:gd name="T3" fmla="*/ 0 h 51"/>
                    <a:gd name="T4" fmla="*/ 0 w 37"/>
                    <a:gd name="T5" fmla="*/ 0 h 51"/>
                    <a:gd name="T6" fmla="*/ 1 w 37"/>
                    <a:gd name="T7" fmla="*/ 0 h 51"/>
                    <a:gd name="T8" fmla="*/ 1 w 37"/>
                    <a:gd name="T9" fmla="*/ 0 h 51"/>
                    <a:gd name="T10" fmla="*/ 1 w 37"/>
                    <a:gd name="T11" fmla="*/ 0 h 51"/>
                    <a:gd name="T12" fmla="*/ 1 w 37"/>
                    <a:gd name="T13" fmla="*/ 0 h 51"/>
                    <a:gd name="T14" fmla="*/ 1 w 37"/>
                    <a:gd name="T15" fmla="*/ 0 h 51"/>
                    <a:gd name="T16" fmla="*/ 1 w 37"/>
                    <a:gd name="T17" fmla="*/ 0 h 51"/>
                    <a:gd name="T18" fmla="*/ 1 w 37"/>
                    <a:gd name="T19" fmla="*/ 0 h 51"/>
                    <a:gd name="T20" fmla="*/ 1 w 37"/>
                    <a:gd name="T21" fmla="*/ 0 h 51"/>
                    <a:gd name="T22" fmla="*/ 1 w 37"/>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1">
                      <a:moveTo>
                        <a:pt x="24" y="5"/>
                      </a:moveTo>
                      <a:lnTo>
                        <a:pt x="23" y="5"/>
                      </a:lnTo>
                      <a:lnTo>
                        <a:pt x="0" y="44"/>
                      </a:lnTo>
                      <a:lnTo>
                        <a:pt x="14" y="51"/>
                      </a:lnTo>
                      <a:lnTo>
                        <a:pt x="37" y="12"/>
                      </a:lnTo>
                      <a:lnTo>
                        <a:pt x="36" y="12"/>
                      </a:lnTo>
                      <a:lnTo>
                        <a:pt x="37" y="12"/>
                      </a:lnTo>
                      <a:lnTo>
                        <a:pt x="37" y="6"/>
                      </a:lnTo>
                      <a:lnTo>
                        <a:pt x="33" y="2"/>
                      </a:lnTo>
                      <a:lnTo>
                        <a:pt x="28" y="0"/>
                      </a:lnTo>
                      <a:lnTo>
                        <a:pt x="23" y="5"/>
                      </a:lnTo>
                      <a:lnTo>
                        <a:pt x="2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70" name="Freeform 51">
                  <a:extLst>
                    <a:ext uri="{FF2B5EF4-FFF2-40B4-BE49-F238E27FC236}">
                      <a16:creationId xmlns:a16="http://schemas.microsoft.com/office/drawing/2014/main" id="{F9217E94-63E0-4420-BE47-88575F88BD75}"/>
                    </a:ext>
                  </a:extLst>
                </p:cNvPr>
                <p:cNvSpPr>
                  <a:spLocks/>
                </p:cNvSpPr>
                <p:nvPr/>
              </p:nvSpPr>
              <p:spPr bwMode="auto">
                <a:xfrm>
                  <a:off x="3001" y="3302"/>
                  <a:ext cx="21" cy="28"/>
                </a:xfrm>
                <a:custGeom>
                  <a:avLst/>
                  <a:gdLst>
                    <a:gd name="T0" fmla="*/ 0 w 43"/>
                    <a:gd name="T1" fmla="*/ 0 h 58"/>
                    <a:gd name="T2" fmla="*/ 0 w 43"/>
                    <a:gd name="T3" fmla="*/ 0 h 58"/>
                    <a:gd name="T4" fmla="*/ 0 w 43"/>
                    <a:gd name="T5" fmla="*/ 0 h 58"/>
                    <a:gd name="T6" fmla="*/ 0 w 43"/>
                    <a:gd name="T7" fmla="*/ 0 h 58"/>
                    <a:gd name="T8" fmla="*/ 0 w 43"/>
                    <a:gd name="T9" fmla="*/ 0 h 58"/>
                    <a:gd name="T10" fmla="*/ 0 w 43"/>
                    <a:gd name="T11" fmla="*/ 0 h 58"/>
                    <a:gd name="T12" fmla="*/ 0 w 43"/>
                    <a:gd name="T13" fmla="*/ 0 h 58"/>
                    <a:gd name="T14" fmla="*/ 0 w 43"/>
                    <a:gd name="T15" fmla="*/ 0 h 58"/>
                    <a:gd name="T16" fmla="*/ 0 w 43"/>
                    <a:gd name="T17" fmla="*/ 0 h 58"/>
                    <a:gd name="T18" fmla="*/ 0 w 43"/>
                    <a:gd name="T19" fmla="*/ 0 h 58"/>
                    <a:gd name="T20" fmla="*/ 0 w 43"/>
                    <a:gd name="T21" fmla="*/ 0 h 58"/>
                    <a:gd name="T22" fmla="*/ 0 w 43"/>
                    <a:gd name="T23" fmla="*/ 0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58">
                      <a:moveTo>
                        <a:pt x="29" y="3"/>
                      </a:moveTo>
                      <a:lnTo>
                        <a:pt x="30" y="3"/>
                      </a:lnTo>
                      <a:lnTo>
                        <a:pt x="0" y="51"/>
                      </a:lnTo>
                      <a:lnTo>
                        <a:pt x="12" y="58"/>
                      </a:lnTo>
                      <a:lnTo>
                        <a:pt x="42" y="10"/>
                      </a:lnTo>
                      <a:lnTo>
                        <a:pt x="43" y="10"/>
                      </a:lnTo>
                      <a:lnTo>
                        <a:pt x="42" y="10"/>
                      </a:lnTo>
                      <a:lnTo>
                        <a:pt x="43" y="5"/>
                      </a:lnTo>
                      <a:lnTo>
                        <a:pt x="39" y="0"/>
                      </a:lnTo>
                      <a:lnTo>
                        <a:pt x="35" y="0"/>
                      </a:lnTo>
                      <a:lnTo>
                        <a:pt x="30" y="3"/>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71" name="Freeform 52">
                  <a:extLst>
                    <a:ext uri="{FF2B5EF4-FFF2-40B4-BE49-F238E27FC236}">
                      <a16:creationId xmlns:a16="http://schemas.microsoft.com/office/drawing/2014/main" id="{A4E690B8-A11E-4E85-91EE-84CDCA20332B}"/>
                    </a:ext>
                  </a:extLst>
                </p:cNvPr>
                <p:cNvSpPr>
                  <a:spLocks/>
                </p:cNvSpPr>
                <p:nvPr/>
              </p:nvSpPr>
              <p:spPr bwMode="auto">
                <a:xfrm>
                  <a:off x="3015" y="3272"/>
                  <a:ext cx="23" cy="34"/>
                </a:xfrm>
                <a:custGeom>
                  <a:avLst/>
                  <a:gdLst>
                    <a:gd name="T0" fmla="*/ 1 w 46"/>
                    <a:gd name="T1" fmla="*/ 0 h 70"/>
                    <a:gd name="T2" fmla="*/ 1 w 46"/>
                    <a:gd name="T3" fmla="*/ 0 h 70"/>
                    <a:gd name="T4" fmla="*/ 0 w 46"/>
                    <a:gd name="T5" fmla="*/ 0 h 70"/>
                    <a:gd name="T6" fmla="*/ 1 w 46"/>
                    <a:gd name="T7" fmla="*/ 0 h 70"/>
                    <a:gd name="T8" fmla="*/ 1 w 46"/>
                    <a:gd name="T9" fmla="*/ 0 h 70"/>
                    <a:gd name="T10" fmla="*/ 1 w 46"/>
                    <a:gd name="T11" fmla="*/ 0 h 70"/>
                    <a:gd name="T12" fmla="*/ 1 w 46"/>
                    <a:gd name="T13" fmla="*/ 0 h 70"/>
                    <a:gd name="T14" fmla="*/ 1 w 46"/>
                    <a:gd name="T15" fmla="*/ 0 h 70"/>
                    <a:gd name="T16" fmla="*/ 1 w 46"/>
                    <a:gd name="T17" fmla="*/ 0 h 70"/>
                    <a:gd name="T18" fmla="*/ 1 w 46"/>
                    <a:gd name="T19" fmla="*/ 0 h 70"/>
                    <a:gd name="T20" fmla="*/ 1 w 46"/>
                    <a:gd name="T21" fmla="*/ 0 h 70"/>
                    <a:gd name="T22" fmla="*/ 1 w 46"/>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70">
                      <a:moveTo>
                        <a:pt x="33" y="5"/>
                      </a:moveTo>
                      <a:lnTo>
                        <a:pt x="32" y="5"/>
                      </a:lnTo>
                      <a:lnTo>
                        <a:pt x="0" y="63"/>
                      </a:lnTo>
                      <a:lnTo>
                        <a:pt x="14" y="70"/>
                      </a:lnTo>
                      <a:lnTo>
                        <a:pt x="46" y="12"/>
                      </a:lnTo>
                      <a:lnTo>
                        <a:pt x="45" y="12"/>
                      </a:lnTo>
                      <a:lnTo>
                        <a:pt x="46" y="12"/>
                      </a:lnTo>
                      <a:lnTo>
                        <a:pt x="46" y="6"/>
                      </a:lnTo>
                      <a:lnTo>
                        <a:pt x="43" y="2"/>
                      </a:lnTo>
                      <a:lnTo>
                        <a:pt x="37" y="0"/>
                      </a:lnTo>
                      <a:lnTo>
                        <a:pt x="32" y="5"/>
                      </a:lnTo>
                      <a:lnTo>
                        <a:pt x="3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72" name="Freeform 53">
                  <a:extLst>
                    <a:ext uri="{FF2B5EF4-FFF2-40B4-BE49-F238E27FC236}">
                      <a16:creationId xmlns:a16="http://schemas.microsoft.com/office/drawing/2014/main" id="{0A753169-808F-41DC-8993-3B48CEE66C53}"/>
                    </a:ext>
                  </a:extLst>
                </p:cNvPr>
                <p:cNvSpPr>
                  <a:spLocks/>
                </p:cNvSpPr>
                <p:nvPr/>
              </p:nvSpPr>
              <p:spPr bwMode="auto">
                <a:xfrm>
                  <a:off x="3032" y="3241"/>
                  <a:ext cx="26" cy="36"/>
                </a:xfrm>
                <a:custGeom>
                  <a:avLst/>
                  <a:gdLst>
                    <a:gd name="T0" fmla="*/ 1 w 52"/>
                    <a:gd name="T1" fmla="*/ 0 h 74"/>
                    <a:gd name="T2" fmla="*/ 1 w 52"/>
                    <a:gd name="T3" fmla="*/ 0 h 74"/>
                    <a:gd name="T4" fmla="*/ 0 w 52"/>
                    <a:gd name="T5" fmla="*/ 0 h 74"/>
                    <a:gd name="T6" fmla="*/ 1 w 52"/>
                    <a:gd name="T7" fmla="*/ 0 h 74"/>
                    <a:gd name="T8" fmla="*/ 1 w 52"/>
                    <a:gd name="T9" fmla="*/ 0 h 74"/>
                    <a:gd name="T10" fmla="*/ 1 w 52"/>
                    <a:gd name="T11" fmla="*/ 0 h 74"/>
                    <a:gd name="T12" fmla="*/ 1 w 52"/>
                    <a:gd name="T13" fmla="*/ 0 h 74"/>
                    <a:gd name="T14" fmla="*/ 1 w 52"/>
                    <a:gd name="T15" fmla="*/ 0 h 74"/>
                    <a:gd name="T16" fmla="*/ 1 w 52"/>
                    <a:gd name="T17" fmla="*/ 0 h 74"/>
                    <a:gd name="T18" fmla="*/ 1 w 52"/>
                    <a:gd name="T19" fmla="*/ 0 h 74"/>
                    <a:gd name="T20" fmla="*/ 1 w 52"/>
                    <a:gd name="T21" fmla="*/ 0 h 74"/>
                    <a:gd name="T22" fmla="*/ 1 w 52"/>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 h="74">
                      <a:moveTo>
                        <a:pt x="38" y="2"/>
                      </a:moveTo>
                      <a:lnTo>
                        <a:pt x="40" y="2"/>
                      </a:lnTo>
                      <a:lnTo>
                        <a:pt x="0" y="67"/>
                      </a:lnTo>
                      <a:lnTo>
                        <a:pt x="12" y="74"/>
                      </a:lnTo>
                      <a:lnTo>
                        <a:pt x="51" y="9"/>
                      </a:lnTo>
                      <a:lnTo>
                        <a:pt x="52" y="9"/>
                      </a:lnTo>
                      <a:lnTo>
                        <a:pt x="51" y="9"/>
                      </a:lnTo>
                      <a:lnTo>
                        <a:pt x="52" y="5"/>
                      </a:lnTo>
                      <a:lnTo>
                        <a:pt x="49" y="0"/>
                      </a:lnTo>
                      <a:lnTo>
                        <a:pt x="44" y="0"/>
                      </a:lnTo>
                      <a:lnTo>
                        <a:pt x="40" y="2"/>
                      </a:lnTo>
                      <a:lnTo>
                        <a:pt x="3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73" name="Freeform 54">
                  <a:extLst>
                    <a:ext uri="{FF2B5EF4-FFF2-40B4-BE49-F238E27FC236}">
                      <a16:creationId xmlns:a16="http://schemas.microsoft.com/office/drawing/2014/main" id="{D9FA9596-AE77-4951-A73B-EB4D50CF7978}"/>
                    </a:ext>
                  </a:extLst>
                </p:cNvPr>
                <p:cNvSpPr>
                  <a:spLocks/>
                </p:cNvSpPr>
                <p:nvPr/>
              </p:nvSpPr>
              <p:spPr bwMode="auto">
                <a:xfrm>
                  <a:off x="3051" y="3204"/>
                  <a:ext cx="26" cy="41"/>
                </a:xfrm>
                <a:custGeom>
                  <a:avLst/>
                  <a:gdLst>
                    <a:gd name="T0" fmla="*/ 0 w 53"/>
                    <a:gd name="T1" fmla="*/ 0 h 83"/>
                    <a:gd name="T2" fmla="*/ 0 w 53"/>
                    <a:gd name="T3" fmla="*/ 0 h 83"/>
                    <a:gd name="T4" fmla="*/ 0 w 53"/>
                    <a:gd name="T5" fmla="*/ 0 h 83"/>
                    <a:gd name="T6" fmla="*/ 0 w 53"/>
                    <a:gd name="T7" fmla="*/ 0 h 83"/>
                    <a:gd name="T8" fmla="*/ 0 w 53"/>
                    <a:gd name="T9" fmla="*/ 0 h 83"/>
                    <a:gd name="T10" fmla="*/ 0 w 53"/>
                    <a:gd name="T11" fmla="*/ 0 h 83"/>
                    <a:gd name="T12" fmla="*/ 0 w 53"/>
                    <a:gd name="T13" fmla="*/ 0 h 83"/>
                    <a:gd name="T14" fmla="*/ 0 w 53"/>
                    <a:gd name="T15" fmla="*/ 0 h 83"/>
                    <a:gd name="T16" fmla="*/ 0 w 53"/>
                    <a:gd name="T17" fmla="*/ 0 h 83"/>
                    <a:gd name="T18" fmla="*/ 0 w 53"/>
                    <a:gd name="T19" fmla="*/ 0 h 83"/>
                    <a:gd name="T20" fmla="*/ 0 w 53"/>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83">
                      <a:moveTo>
                        <a:pt x="40" y="5"/>
                      </a:moveTo>
                      <a:lnTo>
                        <a:pt x="40" y="5"/>
                      </a:lnTo>
                      <a:lnTo>
                        <a:pt x="0" y="76"/>
                      </a:lnTo>
                      <a:lnTo>
                        <a:pt x="14" y="83"/>
                      </a:lnTo>
                      <a:lnTo>
                        <a:pt x="53" y="12"/>
                      </a:lnTo>
                      <a:lnTo>
                        <a:pt x="53" y="6"/>
                      </a:lnTo>
                      <a:lnTo>
                        <a:pt x="50" y="2"/>
                      </a:lnTo>
                      <a:lnTo>
                        <a:pt x="44" y="0"/>
                      </a:lnTo>
                      <a:lnTo>
                        <a:pt x="4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74" name="Freeform 55">
                  <a:extLst>
                    <a:ext uri="{FF2B5EF4-FFF2-40B4-BE49-F238E27FC236}">
                      <a16:creationId xmlns:a16="http://schemas.microsoft.com/office/drawing/2014/main" id="{6B65CBE2-E2D4-4B34-A7B5-DBF008E7EAA4}"/>
                    </a:ext>
                  </a:extLst>
                </p:cNvPr>
                <p:cNvSpPr>
                  <a:spLocks/>
                </p:cNvSpPr>
                <p:nvPr/>
              </p:nvSpPr>
              <p:spPr bwMode="auto">
                <a:xfrm>
                  <a:off x="3070" y="3168"/>
                  <a:ext cx="28" cy="41"/>
                </a:xfrm>
                <a:custGeom>
                  <a:avLst/>
                  <a:gdLst>
                    <a:gd name="T0" fmla="*/ 1 w 55"/>
                    <a:gd name="T1" fmla="*/ 0 h 83"/>
                    <a:gd name="T2" fmla="*/ 1 w 55"/>
                    <a:gd name="T3" fmla="*/ 0 h 83"/>
                    <a:gd name="T4" fmla="*/ 0 w 55"/>
                    <a:gd name="T5" fmla="*/ 0 h 83"/>
                    <a:gd name="T6" fmla="*/ 1 w 55"/>
                    <a:gd name="T7" fmla="*/ 0 h 83"/>
                    <a:gd name="T8" fmla="*/ 1 w 55"/>
                    <a:gd name="T9" fmla="*/ 0 h 83"/>
                    <a:gd name="T10" fmla="*/ 1 w 55"/>
                    <a:gd name="T11" fmla="*/ 0 h 83"/>
                    <a:gd name="T12" fmla="*/ 1 w 55"/>
                    <a:gd name="T13" fmla="*/ 0 h 83"/>
                    <a:gd name="T14" fmla="*/ 1 w 55"/>
                    <a:gd name="T15" fmla="*/ 0 h 83"/>
                    <a:gd name="T16" fmla="*/ 1 w 55"/>
                    <a:gd name="T17" fmla="*/ 0 h 83"/>
                    <a:gd name="T18" fmla="*/ 1 w 55"/>
                    <a:gd name="T19" fmla="*/ 0 h 83"/>
                    <a:gd name="T20" fmla="*/ 1 w 55"/>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83">
                      <a:moveTo>
                        <a:pt x="41" y="5"/>
                      </a:moveTo>
                      <a:lnTo>
                        <a:pt x="41" y="5"/>
                      </a:lnTo>
                      <a:lnTo>
                        <a:pt x="0" y="76"/>
                      </a:lnTo>
                      <a:lnTo>
                        <a:pt x="13" y="83"/>
                      </a:lnTo>
                      <a:lnTo>
                        <a:pt x="55" y="12"/>
                      </a:lnTo>
                      <a:lnTo>
                        <a:pt x="55" y="6"/>
                      </a:lnTo>
                      <a:lnTo>
                        <a:pt x="51" y="1"/>
                      </a:lnTo>
                      <a:lnTo>
                        <a:pt x="46" y="0"/>
                      </a:lnTo>
                      <a:lnTo>
                        <a:pt x="4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75" name="Freeform 56">
                  <a:extLst>
                    <a:ext uri="{FF2B5EF4-FFF2-40B4-BE49-F238E27FC236}">
                      <a16:creationId xmlns:a16="http://schemas.microsoft.com/office/drawing/2014/main" id="{065B9F35-8AC4-4547-86F0-05158BA5E725}"/>
                    </a:ext>
                  </a:extLst>
                </p:cNvPr>
                <p:cNvSpPr>
                  <a:spLocks/>
                </p:cNvSpPr>
                <p:nvPr/>
              </p:nvSpPr>
              <p:spPr bwMode="auto">
                <a:xfrm>
                  <a:off x="3091" y="3129"/>
                  <a:ext cx="30" cy="45"/>
                </a:xfrm>
                <a:custGeom>
                  <a:avLst/>
                  <a:gdLst>
                    <a:gd name="T0" fmla="*/ 1 w 60"/>
                    <a:gd name="T1" fmla="*/ 1 h 90"/>
                    <a:gd name="T2" fmla="*/ 1 w 60"/>
                    <a:gd name="T3" fmla="*/ 1 h 90"/>
                    <a:gd name="T4" fmla="*/ 0 w 60"/>
                    <a:gd name="T5" fmla="*/ 1 h 90"/>
                    <a:gd name="T6" fmla="*/ 1 w 60"/>
                    <a:gd name="T7" fmla="*/ 1 h 90"/>
                    <a:gd name="T8" fmla="*/ 1 w 60"/>
                    <a:gd name="T9" fmla="*/ 1 h 90"/>
                    <a:gd name="T10" fmla="*/ 1 w 60"/>
                    <a:gd name="T11" fmla="*/ 1 h 90"/>
                    <a:gd name="T12" fmla="*/ 1 w 60"/>
                    <a:gd name="T13" fmla="*/ 1 h 90"/>
                    <a:gd name="T14" fmla="*/ 1 w 60"/>
                    <a:gd name="T15" fmla="*/ 1 h 90"/>
                    <a:gd name="T16" fmla="*/ 1 w 60"/>
                    <a:gd name="T17" fmla="*/ 1 h 90"/>
                    <a:gd name="T18" fmla="*/ 1 w 60"/>
                    <a:gd name="T19" fmla="*/ 0 h 90"/>
                    <a:gd name="T20" fmla="*/ 1 w 60"/>
                    <a:gd name="T21" fmla="*/ 1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90">
                      <a:moveTo>
                        <a:pt x="46" y="4"/>
                      </a:moveTo>
                      <a:lnTo>
                        <a:pt x="46" y="4"/>
                      </a:lnTo>
                      <a:lnTo>
                        <a:pt x="0" y="83"/>
                      </a:lnTo>
                      <a:lnTo>
                        <a:pt x="14" y="90"/>
                      </a:lnTo>
                      <a:lnTo>
                        <a:pt x="60" y="11"/>
                      </a:lnTo>
                      <a:lnTo>
                        <a:pt x="60" y="5"/>
                      </a:lnTo>
                      <a:lnTo>
                        <a:pt x="57" y="1"/>
                      </a:lnTo>
                      <a:lnTo>
                        <a:pt x="51" y="0"/>
                      </a:lnTo>
                      <a:lnTo>
                        <a:pt x="4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76" name="Freeform 57">
                  <a:extLst>
                    <a:ext uri="{FF2B5EF4-FFF2-40B4-BE49-F238E27FC236}">
                      <a16:creationId xmlns:a16="http://schemas.microsoft.com/office/drawing/2014/main" id="{7F2C3E98-CB3A-46B0-A4C6-517F4FB7E776}"/>
                    </a:ext>
                  </a:extLst>
                </p:cNvPr>
                <p:cNvSpPr>
                  <a:spLocks/>
                </p:cNvSpPr>
                <p:nvPr/>
              </p:nvSpPr>
              <p:spPr bwMode="auto">
                <a:xfrm>
                  <a:off x="3114" y="3092"/>
                  <a:ext cx="29" cy="43"/>
                </a:xfrm>
                <a:custGeom>
                  <a:avLst/>
                  <a:gdLst>
                    <a:gd name="T0" fmla="*/ 1 w 58"/>
                    <a:gd name="T1" fmla="*/ 1 h 85"/>
                    <a:gd name="T2" fmla="*/ 1 w 58"/>
                    <a:gd name="T3" fmla="*/ 1 h 85"/>
                    <a:gd name="T4" fmla="*/ 0 w 58"/>
                    <a:gd name="T5" fmla="*/ 1 h 85"/>
                    <a:gd name="T6" fmla="*/ 1 w 58"/>
                    <a:gd name="T7" fmla="*/ 1 h 85"/>
                    <a:gd name="T8" fmla="*/ 1 w 58"/>
                    <a:gd name="T9" fmla="*/ 1 h 85"/>
                    <a:gd name="T10" fmla="*/ 1 w 58"/>
                    <a:gd name="T11" fmla="*/ 1 h 85"/>
                    <a:gd name="T12" fmla="*/ 1 w 58"/>
                    <a:gd name="T13" fmla="*/ 1 h 85"/>
                    <a:gd name="T14" fmla="*/ 1 w 58"/>
                    <a:gd name="T15" fmla="*/ 1 h 85"/>
                    <a:gd name="T16" fmla="*/ 1 w 58"/>
                    <a:gd name="T17" fmla="*/ 1 h 85"/>
                    <a:gd name="T18" fmla="*/ 1 w 58"/>
                    <a:gd name="T19" fmla="*/ 0 h 85"/>
                    <a:gd name="T20" fmla="*/ 1 w 58"/>
                    <a:gd name="T21" fmla="*/ 1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5">
                      <a:moveTo>
                        <a:pt x="44" y="5"/>
                      </a:moveTo>
                      <a:lnTo>
                        <a:pt x="44" y="5"/>
                      </a:lnTo>
                      <a:lnTo>
                        <a:pt x="0" y="78"/>
                      </a:lnTo>
                      <a:lnTo>
                        <a:pt x="14" y="85"/>
                      </a:lnTo>
                      <a:lnTo>
                        <a:pt x="58" y="11"/>
                      </a:lnTo>
                      <a:lnTo>
                        <a:pt x="58" y="6"/>
                      </a:lnTo>
                      <a:lnTo>
                        <a:pt x="54" y="1"/>
                      </a:lnTo>
                      <a:lnTo>
                        <a:pt x="49" y="0"/>
                      </a:lnTo>
                      <a:lnTo>
                        <a:pt x="4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77" name="Freeform 58">
                  <a:extLst>
                    <a:ext uri="{FF2B5EF4-FFF2-40B4-BE49-F238E27FC236}">
                      <a16:creationId xmlns:a16="http://schemas.microsoft.com/office/drawing/2014/main" id="{46A71111-AA29-492D-AE52-92DBB71E432C}"/>
                    </a:ext>
                  </a:extLst>
                </p:cNvPr>
                <p:cNvSpPr>
                  <a:spLocks/>
                </p:cNvSpPr>
                <p:nvPr/>
              </p:nvSpPr>
              <p:spPr bwMode="auto">
                <a:xfrm>
                  <a:off x="3136" y="3056"/>
                  <a:ext cx="28" cy="42"/>
                </a:xfrm>
                <a:custGeom>
                  <a:avLst/>
                  <a:gdLst>
                    <a:gd name="T0" fmla="*/ 1 w 55"/>
                    <a:gd name="T1" fmla="*/ 1 h 82"/>
                    <a:gd name="T2" fmla="*/ 1 w 55"/>
                    <a:gd name="T3" fmla="*/ 1 h 82"/>
                    <a:gd name="T4" fmla="*/ 0 w 55"/>
                    <a:gd name="T5" fmla="*/ 1 h 82"/>
                    <a:gd name="T6" fmla="*/ 1 w 55"/>
                    <a:gd name="T7" fmla="*/ 1 h 82"/>
                    <a:gd name="T8" fmla="*/ 1 w 55"/>
                    <a:gd name="T9" fmla="*/ 1 h 82"/>
                    <a:gd name="T10" fmla="*/ 1 w 55"/>
                    <a:gd name="T11" fmla="*/ 1 h 82"/>
                    <a:gd name="T12" fmla="*/ 1 w 55"/>
                    <a:gd name="T13" fmla="*/ 1 h 82"/>
                    <a:gd name="T14" fmla="*/ 1 w 55"/>
                    <a:gd name="T15" fmla="*/ 1 h 82"/>
                    <a:gd name="T16" fmla="*/ 1 w 55"/>
                    <a:gd name="T17" fmla="*/ 1 h 82"/>
                    <a:gd name="T18" fmla="*/ 1 w 55"/>
                    <a:gd name="T19" fmla="*/ 0 h 82"/>
                    <a:gd name="T20" fmla="*/ 1 w 55"/>
                    <a:gd name="T21" fmla="*/ 1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82">
                      <a:moveTo>
                        <a:pt x="41" y="4"/>
                      </a:moveTo>
                      <a:lnTo>
                        <a:pt x="41" y="4"/>
                      </a:lnTo>
                      <a:lnTo>
                        <a:pt x="0" y="76"/>
                      </a:lnTo>
                      <a:lnTo>
                        <a:pt x="14" y="82"/>
                      </a:lnTo>
                      <a:lnTo>
                        <a:pt x="55" y="11"/>
                      </a:lnTo>
                      <a:lnTo>
                        <a:pt x="55" y="5"/>
                      </a:lnTo>
                      <a:lnTo>
                        <a:pt x="52" y="1"/>
                      </a:lnTo>
                      <a:lnTo>
                        <a:pt x="46" y="0"/>
                      </a:lnTo>
                      <a:lnTo>
                        <a:pt x="4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78" name="Freeform 59">
                  <a:extLst>
                    <a:ext uri="{FF2B5EF4-FFF2-40B4-BE49-F238E27FC236}">
                      <a16:creationId xmlns:a16="http://schemas.microsoft.com/office/drawing/2014/main" id="{23DB4765-0084-4519-85C4-135243184EFA}"/>
                    </a:ext>
                  </a:extLst>
                </p:cNvPr>
                <p:cNvSpPr>
                  <a:spLocks/>
                </p:cNvSpPr>
                <p:nvPr/>
              </p:nvSpPr>
              <p:spPr bwMode="auto">
                <a:xfrm>
                  <a:off x="3157" y="3022"/>
                  <a:ext cx="26" cy="40"/>
                </a:xfrm>
                <a:custGeom>
                  <a:avLst/>
                  <a:gdLst>
                    <a:gd name="T0" fmla="*/ 0 w 53"/>
                    <a:gd name="T1" fmla="*/ 0 h 81"/>
                    <a:gd name="T2" fmla="*/ 0 w 53"/>
                    <a:gd name="T3" fmla="*/ 0 h 81"/>
                    <a:gd name="T4" fmla="*/ 0 w 53"/>
                    <a:gd name="T5" fmla="*/ 0 h 81"/>
                    <a:gd name="T6" fmla="*/ 0 w 53"/>
                    <a:gd name="T7" fmla="*/ 0 h 81"/>
                    <a:gd name="T8" fmla="*/ 0 w 53"/>
                    <a:gd name="T9" fmla="*/ 0 h 81"/>
                    <a:gd name="T10" fmla="*/ 0 w 53"/>
                    <a:gd name="T11" fmla="*/ 0 h 81"/>
                    <a:gd name="T12" fmla="*/ 0 w 53"/>
                    <a:gd name="T13" fmla="*/ 0 h 81"/>
                    <a:gd name="T14" fmla="*/ 0 w 53"/>
                    <a:gd name="T15" fmla="*/ 0 h 81"/>
                    <a:gd name="T16" fmla="*/ 0 w 53"/>
                    <a:gd name="T17" fmla="*/ 0 h 81"/>
                    <a:gd name="T18" fmla="*/ 0 w 53"/>
                    <a:gd name="T19" fmla="*/ 0 h 81"/>
                    <a:gd name="T20" fmla="*/ 0 w 53"/>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81">
                      <a:moveTo>
                        <a:pt x="40" y="5"/>
                      </a:moveTo>
                      <a:lnTo>
                        <a:pt x="40" y="5"/>
                      </a:lnTo>
                      <a:lnTo>
                        <a:pt x="0" y="74"/>
                      </a:lnTo>
                      <a:lnTo>
                        <a:pt x="14" y="81"/>
                      </a:lnTo>
                      <a:lnTo>
                        <a:pt x="53" y="12"/>
                      </a:lnTo>
                      <a:lnTo>
                        <a:pt x="53" y="6"/>
                      </a:lnTo>
                      <a:lnTo>
                        <a:pt x="50" y="2"/>
                      </a:lnTo>
                      <a:lnTo>
                        <a:pt x="44" y="0"/>
                      </a:lnTo>
                      <a:lnTo>
                        <a:pt x="4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79" name="Freeform 60">
                  <a:extLst>
                    <a:ext uri="{FF2B5EF4-FFF2-40B4-BE49-F238E27FC236}">
                      <a16:creationId xmlns:a16="http://schemas.microsoft.com/office/drawing/2014/main" id="{A4656158-EBBF-4ED7-8B36-B831B617CFCF}"/>
                    </a:ext>
                  </a:extLst>
                </p:cNvPr>
                <p:cNvSpPr>
                  <a:spLocks/>
                </p:cNvSpPr>
                <p:nvPr/>
              </p:nvSpPr>
              <p:spPr bwMode="auto">
                <a:xfrm>
                  <a:off x="3176" y="2989"/>
                  <a:ext cx="26" cy="38"/>
                </a:xfrm>
                <a:custGeom>
                  <a:avLst/>
                  <a:gdLst>
                    <a:gd name="T0" fmla="*/ 1 w 50"/>
                    <a:gd name="T1" fmla="*/ 1 h 76"/>
                    <a:gd name="T2" fmla="*/ 1 w 50"/>
                    <a:gd name="T3" fmla="*/ 1 h 76"/>
                    <a:gd name="T4" fmla="*/ 0 w 50"/>
                    <a:gd name="T5" fmla="*/ 1 h 76"/>
                    <a:gd name="T6" fmla="*/ 1 w 50"/>
                    <a:gd name="T7" fmla="*/ 1 h 76"/>
                    <a:gd name="T8" fmla="*/ 1 w 50"/>
                    <a:gd name="T9" fmla="*/ 1 h 76"/>
                    <a:gd name="T10" fmla="*/ 1 w 50"/>
                    <a:gd name="T11" fmla="*/ 1 h 76"/>
                    <a:gd name="T12" fmla="*/ 1 w 50"/>
                    <a:gd name="T13" fmla="*/ 1 h 76"/>
                    <a:gd name="T14" fmla="*/ 1 w 50"/>
                    <a:gd name="T15" fmla="*/ 1 h 76"/>
                    <a:gd name="T16" fmla="*/ 1 w 50"/>
                    <a:gd name="T17" fmla="*/ 1 h 76"/>
                    <a:gd name="T18" fmla="*/ 1 w 50"/>
                    <a:gd name="T19" fmla="*/ 0 h 76"/>
                    <a:gd name="T20" fmla="*/ 1 w 50"/>
                    <a:gd name="T21" fmla="*/ 1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76">
                      <a:moveTo>
                        <a:pt x="36" y="4"/>
                      </a:moveTo>
                      <a:lnTo>
                        <a:pt x="36" y="4"/>
                      </a:lnTo>
                      <a:lnTo>
                        <a:pt x="0" y="69"/>
                      </a:lnTo>
                      <a:lnTo>
                        <a:pt x="13" y="76"/>
                      </a:lnTo>
                      <a:lnTo>
                        <a:pt x="50" y="11"/>
                      </a:lnTo>
                      <a:lnTo>
                        <a:pt x="50" y="6"/>
                      </a:lnTo>
                      <a:lnTo>
                        <a:pt x="47" y="1"/>
                      </a:lnTo>
                      <a:lnTo>
                        <a:pt x="41" y="0"/>
                      </a:lnTo>
                      <a:lnTo>
                        <a:pt x="3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80" name="Freeform 61">
                  <a:extLst>
                    <a:ext uri="{FF2B5EF4-FFF2-40B4-BE49-F238E27FC236}">
                      <a16:creationId xmlns:a16="http://schemas.microsoft.com/office/drawing/2014/main" id="{50EA8089-73D1-4D23-9CB5-5EE53D2DDAC6}"/>
                    </a:ext>
                  </a:extLst>
                </p:cNvPr>
                <p:cNvSpPr>
                  <a:spLocks/>
                </p:cNvSpPr>
                <p:nvPr/>
              </p:nvSpPr>
              <p:spPr bwMode="auto">
                <a:xfrm>
                  <a:off x="3195" y="2961"/>
                  <a:ext cx="23" cy="34"/>
                </a:xfrm>
                <a:custGeom>
                  <a:avLst/>
                  <a:gdLst>
                    <a:gd name="T0" fmla="*/ 0 w 47"/>
                    <a:gd name="T1" fmla="*/ 0 h 69"/>
                    <a:gd name="T2" fmla="*/ 0 w 47"/>
                    <a:gd name="T3" fmla="*/ 0 h 69"/>
                    <a:gd name="T4" fmla="*/ 0 w 47"/>
                    <a:gd name="T5" fmla="*/ 0 h 69"/>
                    <a:gd name="T6" fmla="*/ 0 w 47"/>
                    <a:gd name="T7" fmla="*/ 0 h 69"/>
                    <a:gd name="T8" fmla="*/ 0 w 47"/>
                    <a:gd name="T9" fmla="*/ 0 h 69"/>
                    <a:gd name="T10" fmla="*/ 0 w 47"/>
                    <a:gd name="T11" fmla="*/ 0 h 69"/>
                    <a:gd name="T12" fmla="*/ 0 w 47"/>
                    <a:gd name="T13" fmla="*/ 0 h 69"/>
                    <a:gd name="T14" fmla="*/ 0 w 47"/>
                    <a:gd name="T15" fmla="*/ 0 h 69"/>
                    <a:gd name="T16" fmla="*/ 0 w 47"/>
                    <a:gd name="T17" fmla="*/ 0 h 69"/>
                    <a:gd name="T18" fmla="*/ 0 w 47"/>
                    <a:gd name="T19" fmla="*/ 0 h 69"/>
                    <a:gd name="T20" fmla="*/ 0 w 47"/>
                    <a:gd name="T21" fmla="*/ 0 h 69"/>
                    <a:gd name="T22" fmla="*/ 0 w 47"/>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69">
                      <a:moveTo>
                        <a:pt x="34" y="5"/>
                      </a:moveTo>
                      <a:lnTo>
                        <a:pt x="33" y="5"/>
                      </a:lnTo>
                      <a:lnTo>
                        <a:pt x="0" y="62"/>
                      </a:lnTo>
                      <a:lnTo>
                        <a:pt x="14" y="69"/>
                      </a:lnTo>
                      <a:lnTo>
                        <a:pt x="47" y="12"/>
                      </a:lnTo>
                      <a:lnTo>
                        <a:pt x="45" y="12"/>
                      </a:lnTo>
                      <a:lnTo>
                        <a:pt x="47" y="12"/>
                      </a:lnTo>
                      <a:lnTo>
                        <a:pt x="47" y="6"/>
                      </a:lnTo>
                      <a:lnTo>
                        <a:pt x="43" y="1"/>
                      </a:lnTo>
                      <a:lnTo>
                        <a:pt x="37" y="0"/>
                      </a:lnTo>
                      <a:lnTo>
                        <a:pt x="33" y="5"/>
                      </a:lnTo>
                      <a:lnTo>
                        <a:pt x="3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81" name="Freeform 62">
                  <a:extLst>
                    <a:ext uri="{FF2B5EF4-FFF2-40B4-BE49-F238E27FC236}">
                      <a16:creationId xmlns:a16="http://schemas.microsoft.com/office/drawing/2014/main" id="{814B2844-6368-4145-A694-E4A2BFD30891}"/>
                    </a:ext>
                  </a:extLst>
                </p:cNvPr>
                <p:cNvSpPr>
                  <a:spLocks/>
                </p:cNvSpPr>
                <p:nvPr/>
              </p:nvSpPr>
              <p:spPr bwMode="auto">
                <a:xfrm>
                  <a:off x="3211" y="2939"/>
                  <a:ext cx="21" cy="27"/>
                </a:xfrm>
                <a:custGeom>
                  <a:avLst/>
                  <a:gdLst>
                    <a:gd name="T0" fmla="*/ 1 w 40"/>
                    <a:gd name="T1" fmla="*/ 0 h 55"/>
                    <a:gd name="T2" fmla="*/ 1 w 40"/>
                    <a:gd name="T3" fmla="*/ 0 h 55"/>
                    <a:gd name="T4" fmla="*/ 0 w 40"/>
                    <a:gd name="T5" fmla="*/ 0 h 55"/>
                    <a:gd name="T6" fmla="*/ 1 w 40"/>
                    <a:gd name="T7" fmla="*/ 0 h 55"/>
                    <a:gd name="T8" fmla="*/ 1 w 40"/>
                    <a:gd name="T9" fmla="*/ 0 h 55"/>
                    <a:gd name="T10" fmla="*/ 1 w 40"/>
                    <a:gd name="T11" fmla="*/ 0 h 55"/>
                    <a:gd name="T12" fmla="*/ 1 w 40"/>
                    <a:gd name="T13" fmla="*/ 0 h 55"/>
                    <a:gd name="T14" fmla="*/ 1 w 40"/>
                    <a:gd name="T15" fmla="*/ 0 h 55"/>
                    <a:gd name="T16" fmla="*/ 1 w 40"/>
                    <a:gd name="T17" fmla="*/ 0 h 55"/>
                    <a:gd name="T18" fmla="*/ 1 w 40"/>
                    <a:gd name="T19" fmla="*/ 0 h 55"/>
                    <a:gd name="T20" fmla="*/ 1 w 40"/>
                    <a:gd name="T21" fmla="*/ 0 h 55"/>
                    <a:gd name="T22" fmla="*/ 1 w 40"/>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55">
                      <a:moveTo>
                        <a:pt x="26" y="2"/>
                      </a:moveTo>
                      <a:lnTo>
                        <a:pt x="28" y="2"/>
                      </a:lnTo>
                      <a:lnTo>
                        <a:pt x="0" y="48"/>
                      </a:lnTo>
                      <a:lnTo>
                        <a:pt x="11" y="55"/>
                      </a:lnTo>
                      <a:lnTo>
                        <a:pt x="39" y="9"/>
                      </a:lnTo>
                      <a:lnTo>
                        <a:pt x="40" y="9"/>
                      </a:lnTo>
                      <a:lnTo>
                        <a:pt x="39" y="9"/>
                      </a:lnTo>
                      <a:lnTo>
                        <a:pt x="40" y="4"/>
                      </a:lnTo>
                      <a:lnTo>
                        <a:pt x="37" y="0"/>
                      </a:lnTo>
                      <a:lnTo>
                        <a:pt x="32" y="0"/>
                      </a:lnTo>
                      <a:lnTo>
                        <a:pt x="28" y="2"/>
                      </a:lnTo>
                      <a:lnTo>
                        <a:pt x="2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82" name="Freeform 63">
                  <a:extLst>
                    <a:ext uri="{FF2B5EF4-FFF2-40B4-BE49-F238E27FC236}">
                      <a16:creationId xmlns:a16="http://schemas.microsoft.com/office/drawing/2014/main" id="{3CDCB40F-B4DE-4060-8CAE-B0760FC526F8}"/>
                    </a:ext>
                  </a:extLst>
                </p:cNvPr>
                <p:cNvSpPr>
                  <a:spLocks/>
                </p:cNvSpPr>
                <p:nvPr/>
              </p:nvSpPr>
              <p:spPr bwMode="auto">
                <a:xfrm>
                  <a:off x="3225" y="2918"/>
                  <a:ext cx="17" cy="25"/>
                </a:xfrm>
                <a:custGeom>
                  <a:avLst/>
                  <a:gdLst>
                    <a:gd name="T0" fmla="*/ 0 w 35"/>
                    <a:gd name="T1" fmla="*/ 0 h 51"/>
                    <a:gd name="T2" fmla="*/ 0 w 35"/>
                    <a:gd name="T3" fmla="*/ 0 h 51"/>
                    <a:gd name="T4" fmla="*/ 0 w 35"/>
                    <a:gd name="T5" fmla="*/ 0 h 51"/>
                    <a:gd name="T6" fmla="*/ 0 w 35"/>
                    <a:gd name="T7" fmla="*/ 0 h 51"/>
                    <a:gd name="T8" fmla="*/ 0 w 35"/>
                    <a:gd name="T9" fmla="*/ 0 h 51"/>
                    <a:gd name="T10" fmla="*/ 0 w 35"/>
                    <a:gd name="T11" fmla="*/ 0 h 51"/>
                    <a:gd name="T12" fmla="*/ 0 w 35"/>
                    <a:gd name="T13" fmla="*/ 0 h 51"/>
                    <a:gd name="T14" fmla="*/ 0 w 35"/>
                    <a:gd name="T15" fmla="*/ 0 h 51"/>
                    <a:gd name="T16" fmla="*/ 0 w 35"/>
                    <a:gd name="T17" fmla="*/ 0 h 51"/>
                    <a:gd name="T18" fmla="*/ 0 w 35"/>
                    <a:gd name="T19" fmla="*/ 0 h 51"/>
                    <a:gd name="T20" fmla="*/ 0 w 35"/>
                    <a:gd name="T21" fmla="*/ 0 h 51"/>
                    <a:gd name="T22" fmla="*/ 0 w 35"/>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51">
                      <a:moveTo>
                        <a:pt x="22" y="5"/>
                      </a:moveTo>
                      <a:lnTo>
                        <a:pt x="21" y="5"/>
                      </a:lnTo>
                      <a:lnTo>
                        <a:pt x="0" y="44"/>
                      </a:lnTo>
                      <a:lnTo>
                        <a:pt x="14" y="51"/>
                      </a:lnTo>
                      <a:lnTo>
                        <a:pt x="35" y="12"/>
                      </a:lnTo>
                      <a:lnTo>
                        <a:pt x="34" y="12"/>
                      </a:lnTo>
                      <a:lnTo>
                        <a:pt x="35" y="12"/>
                      </a:lnTo>
                      <a:lnTo>
                        <a:pt x="35" y="6"/>
                      </a:lnTo>
                      <a:lnTo>
                        <a:pt x="31" y="1"/>
                      </a:lnTo>
                      <a:lnTo>
                        <a:pt x="26" y="0"/>
                      </a:lnTo>
                      <a:lnTo>
                        <a:pt x="21" y="5"/>
                      </a:lnTo>
                      <a:lnTo>
                        <a:pt x="2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83" name="Freeform 64">
                  <a:extLst>
                    <a:ext uri="{FF2B5EF4-FFF2-40B4-BE49-F238E27FC236}">
                      <a16:creationId xmlns:a16="http://schemas.microsoft.com/office/drawing/2014/main" id="{A28881D1-3654-47BD-B8E6-06AC796DD114}"/>
                    </a:ext>
                  </a:extLst>
                </p:cNvPr>
                <p:cNvSpPr>
                  <a:spLocks/>
                </p:cNvSpPr>
                <p:nvPr/>
              </p:nvSpPr>
              <p:spPr bwMode="auto">
                <a:xfrm>
                  <a:off x="3236" y="2906"/>
                  <a:ext cx="14" cy="18"/>
                </a:xfrm>
                <a:custGeom>
                  <a:avLst/>
                  <a:gdLst>
                    <a:gd name="T0" fmla="*/ 0 w 29"/>
                    <a:gd name="T1" fmla="*/ 1 h 35"/>
                    <a:gd name="T2" fmla="*/ 0 w 29"/>
                    <a:gd name="T3" fmla="*/ 1 h 35"/>
                    <a:gd name="T4" fmla="*/ 0 w 29"/>
                    <a:gd name="T5" fmla="*/ 1 h 35"/>
                    <a:gd name="T6" fmla="*/ 0 w 29"/>
                    <a:gd name="T7" fmla="*/ 1 h 35"/>
                    <a:gd name="T8" fmla="*/ 0 w 29"/>
                    <a:gd name="T9" fmla="*/ 1 h 35"/>
                    <a:gd name="T10" fmla="*/ 0 w 29"/>
                    <a:gd name="T11" fmla="*/ 1 h 35"/>
                    <a:gd name="T12" fmla="*/ 0 w 29"/>
                    <a:gd name="T13" fmla="*/ 1 h 35"/>
                    <a:gd name="T14" fmla="*/ 0 w 29"/>
                    <a:gd name="T15" fmla="*/ 1 h 35"/>
                    <a:gd name="T16" fmla="*/ 0 w 29"/>
                    <a:gd name="T17" fmla="*/ 0 h 35"/>
                    <a:gd name="T18" fmla="*/ 0 w 29"/>
                    <a:gd name="T19" fmla="*/ 0 h 35"/>
                    <a:gd name="T20" fmla="*/ 0 w 29"/>
                    <a:gd name="T21" fmla="*/ 1 h 35"/>
                    <a:gd name="T22" fmla="*/ 0 w 29"/>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5">
                      <a:moveTo>
                        <a:pt x="15" y="3"/>
                      </a:moveTo>
                      <a:lnTo>
                        <a:pt x="16" y="2"/>
                      </a:lnTo>
                      <a:lnTo>
                        <a:pt x="0" y="28"/>
                      </a:lnTo>
                      <a:lnTo>
                        <a:pt x="12" y="35"/>
                      </a:lnTo>
                      <a:lnTo>
                        <a:pt x="28" y="9"/>
                      </a:lnTo>
                      <a:lnTo>
                        <a:pt x="29" y="8"/>
                      </a:lnTo>
                      <a:lnTo>
                        <a:pt x="28" y="9"/>
                      </a:lnTo>
                      <a:lnTo>
                        <a:pt x="29" y="5"/>
                      </a:lnTo>
                      <a:lnTo>
                        <a:pt x="26" y="0"/>
                      </a:lnTo>
                      <a:lnTo>
                        <a:pt x="21" y="0"/>
                      </a:lnTo>
                      <a:lnTo>
                        <a:pt x="16" y="2"/>
                      </a:lnTo>
                      <a:lnTo>
                        <a:pt x="1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84" name="Freeform 65">
                  <a:extLst>
                    <a:ext uri="{FF2B5EF4-FFF2-40B4-BE49-F238E27FC236}">
                      <a16:creationId xmlns:a16="http://schemas.microsoft.com/office/drawing/2014/main" id="{8A66F7C9-186F-4DD2-BF62-18E9B3C612AD}"/>
                    </a:ext>
                  </a:extLst>
                </p:cNvPr>
                <p:cNvSpPr>
                  <a:spLocks/>
                </p:cNvSpPr>
                <p:nvPr/>
              </p:nvSpPr>
              <p:spPr bwMode="auto">
                <a:xfrm>
                  <a:off x="3243" y="2896"/>
                  <a:ext cx="10" cy="15"/>
                </a:xfrm>
                <a:custGeom>
                  <a:avLst/>
                  <a:gdLst>
                    <a:gd name="T0" fmla="*/ 0 w 21"/>
                    <a:gd name="T1" fmla="*/ 1 h 30"/>
                    <a:gd name="T2" fmla="*/ 0 w 21"/>
                    <a:gd name="T3" fmla="*/ 1 h 30"/>
                    <a:gd name="T4" fmla="*/ 0 w 21"/>
                    <a:gd name="T5" fmla="*/ 1 h 30"/>
                    <a:gd name="T6" fmla="*/ 0 w 21"/>
                    <a:gd name="T7" fmla="*/ 1 h 30"/>
                    <a:gd name="T8" fmla="*/ 0 w 21"/>
                    <a:gd name="T9" fmla="*/ 1 h 30"/>
                    <a:gd name="T10" fmla="*/ 0 w 21"/>
                    <a:gd name="T11" fmla="*/ 1 h 30"/>
                    <a:gd name="T12" fmla="*/ 0 w 21"/>
                    <a:gd name="T13" fmla="*/ 1 h 30"/>
                    <a:gd name="T14" fmla="*/ 0 w 21"/>
                    <a:gd name="T15" fmla="*/ 1 h 30"/>
                    <a:gd name="T16" fmla="*/ 0 w 21"/>
                    <a:gd name="T17" fmla="*/ 0 h 30"/>
                    <a:gd name="T18" fmla="*/ 0 w 21"/>
                    <a:gd name="T19" fmla="*/ 0 h 30"/>
                    <a:gd name="T20" fmla="*/ 0 w 21"/>
                    <a:gd name="T21" fmla="*/ 1 h 30"/>
                    <a:gd name="T22" fmla="*/ 0 w 21"/>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30">
                      <a:moveTo>
                        <a:pt x="7" y="6"/>
                      </a:moveTo>
                      <a:lnTo>
                        <a:pt x="7" y="5"/>
                      </a:lnTo>
                      <a:lnTo>
                        <a:pt x="0" y="25"/>
                      </a:lnTo>
                      <a:lnTo>
                        <a:pt x="14" y="30"/>
                      </a:lnTo>
                      <a:lnTo>
                        <a:pt x="21" y="9"/>
                      </a:lnTo>
                      <a:lnTo>
                        <a:pt x="21" y="8"/>
                      </a:lnTo>
                      <a:lnTo>
                        <a:pt x="21" y="9"/>
                      </a:lnTo>
                      <a:lnTo>
                        <a:pt x="20" y="4"/>
                      </a:lnTo>
                      <a:lnTo>
                        <a:pt x="16" y="0"/>
                      </a:lnTo>
                      <a:lnTo>
                        <a:pt x="11" y="0"/>
                      </a:lnTo>
                      <a:lnTo>
                        <a:pt x="7" y="5"/>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85" name="Freeform 66">
                  <a:extLst>
                    <a:ext uri="{FF2B5EF4-FFF2-40B4-BE49-F238E27FC236}">
                      <a16:creationId xmlns:a16="http://schemas.microsoft.com/office/drawing/2014/main" id="{5F5CD7DC-D598-460A-AC13-7D01CBA65DC7}"/>
                    </a:ext>
                  </a:extLst>
                </p:cNvPr>
                <p:cNvSpPr>
                  <a:spLocks/>
                </p:cNvSpPr>
                <p:nvPr/>
              </p:nvSpPr>
              <p:spPr bwMode="auto">
                <a:xfrm>
                  <a:off x="3247" y="2881"/>
                  <a:ext cx="9" cy="19"/>
                </a:xfrm>
                <a:custGeom>
                  <a:avLst/>
                  <a:gdLst>
                    <a:gd name="T0" fmla="*/ 0 w 19"/>
                    <a:gd name="T1" fmla="*/ 1 h 38"/>
                    <a:gd name="T2" fmla="*/ 0 w 19"/>
                    <a:gd name="T3" fmla="*/ 1 h 38"/>
                    <a:gd name="T4" fmla="*/ 0 w 19"/>
                    <a:gd name="T5" fmla="*/ 1 h 38"/>
                    <a:gd name="T6" fmla="*/ 0 w 19"/>
                    <a:gd name="T7" fmla="*/ 1 h 38"/>
                    <a:gd name="T8" fmla="*/ 0 w 19"/>
                    <a:gd name="T9" fmla="*/ 1 h 38"/>
                    <a:gd name="T10" fmla="*/ 0 w 19"/>
                    <a:gd name="T11" fmla="*/ 1 h 38"/>
                    <a:gd name="T12" fmla="*/ 0 w 19"/>
                    <a:gd name="T13" fmla="*/ 1 h 38"/>
                    <a:gd name="T14" fmla="*/ 0 w 19"/>
                    <a:gd name="T15" fmla="*/ 1 h 38"/>
                    <a:gd name="T16" fmla="*/ 0 w 19"/>
                    <a:gd name="T17" fmla="*/ 0 h 38"/>
                    <a:gd name="T18" fmla="*/ 0 w 19"/>
                    <a:gd name="T19" fmla="*/ 1 h 38"/>
                    <a:gd name="T20" fmla="*/ 0 w 19"/>
                    <a:gd name="T21" fmla="*/ 1 h 38"/>
                    <a:gd name="T22" fmla="*/ 0 w 19"/>
                    <a:gd name="T23" fmla="*/ 1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38">
                      <a:moveTo>
                        <a:pt x="5" y="7"/>
                      </a:moveTo>
                      <a:lnTo>
                        <a:pt x="5" y="6"/>
                      </a:lnTo>
                      <a:lnTo>
                        <a:pt x="0" y="36"/>
                      </a:lnTo>
                      <a:lnTo>
                        <a:pt x="14" y="38"/>
                      </a:lnTo>
                      <a:lnTo>
                        <a:pt x="19" y="8"/>
                      </a:lnTo>
                      <a:lnTo>
                        <a:pt x="19" y="7"/>
                      </a:lnTo>
                      <a:lnTo>
                        <a:pt x="19" y="8"/>
                      </a:lnTo>
                      <a:lnTo>
                        <a:pt x="17" y="2"/>
                      </a:lnTo>
                      <a:lnTo>
                        <a:pt x="13" y="0"/>
                      </a:lnTo>
                      <a:lnTo>
                        <a:pt x="7" y="1"/>
                      </a:lnTo>
                      <a:lnTo>
                        <a:pt x="5" y="6"/>
                      </a:lnTo>
                      <a:lnTo>
                        <a:pt x="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86" name="Freeform 67">
                  <a:extLst>
                    <a:ext uri="{FF2B5EF4-FFF2-40B4-BE49-F238E27FC236}">
                      <a16:creationId xmlns:a16="http://schemas.microsoft.com/office/drawing/2014/main" id="{ACBEC6F0-6393-4070-8D95-310AB286EDBB}"/>
                    </a:ext>
                  </a:extLst>
                </p:cNvPr>
                <p:cNvSpPr>
                  <a:spLocks/>
                </p:cNvSpPr>
                <p:nvPr/>
              </p:nvSpPr>
              <p:spPr bwMode="auto">
                <a:xfrm>
                  <a:off x="3249" y="2867"/>
                  <a:ext cx="8" cy="17"/>
                </a:xfrm>
                <a:custGeom>
                  <a:avLst/>
                  <a:gdLst>
                    <a:gd name="T0" fmla="*/ 1 w 16"/>
                    <a:gd name="T1" fmla="*/ 1 h 34"/>
                    <a:gd name="T2" fmla="*/ 1 w 16"/>
                    <a:gd name="T3" fmla="*/ 1 h 34"/>
                    <a:gd name="T4" fmla="*/ 0 w 16"/>
                    <a:gd name="T5" fmla="*/ 1 h 34"/>
                    <a:gd name="T6" fmla="*/ 1 w 16"/>
                    <a:gd name="T7" fmla="*/ 1 h 34"/>
                    <a:gd name="T8" fmla="*/ 1 w 16"/>
                    <a:gd name="T9" fmla="*/ 1 h 34"/>
                    <a:gd name="T10" fmla="*/ 1 w 16"/>
                    <a:gd name="T11" fmla="*/ 1 h 34"/>
                    <a:gd name="T12" fmla="*/ 1 w 16"/>
                    <a:gd name="T13" fmla="*/ 1 h 34"/>
                    <a:gd name="T14" fmla="*/ 1 w 16"/>
                    <a:gd name="T15" fmla="*/ 1 h 34"/>
                    <a:gd name="T16" fmla="*/ 1 w 16"/>
                    <a:gd name="T17" fmla="*/ 0 h 34"/>
                    <a:gd name="T18" fmla="*/ 1 w 16"/>
                    <a:gd name="T19" fmla="*/ 1 h 34"/>
                    <a:gd name="T20" fmla="*/ 1 w 16"/>
                    <a:gd name="T21" fmla="*/ 1 h 34"/>
                    <a:gd name="T22" fmla="*/ 1 w 16"/>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34">
                      <a:moveTo>
                        <a:pt x="2" y="8"/>
                      </a:moveTo>
                      <a:lnTo>
                        <a:pt x="2" y="6"/>
                      </a:lnTo>
                      <a:lnTo>
                        <a:pt x="0" y="34"/>
                      </a:lnTo>
                      <a:lnTo>
                        <a:pt x="14" y="34"/>
                      </a:lnTo>
                      <a:lnTo>
                        <a:pt x="16" y="6"/>
                      </a:lnTo>
                      <a:lnTo>
                        <a:pt x="16" y="5"/>
                      </a:lnTo>
                      <a:lnTo>
                        <a:pt x="16" y="6"/>
                      </a:lnTo>
                      <a:lnTo>
                        <a:pt x="14" y="1"/>
                      </a:lnTo>
                      <a:lnTo>
                        <a:pt x="9" y="0"/>
                      </a:lnTo>
                      <a:lnTo>
                        <a:pt x="4" y="1"/>
                      </a:lnTo>
                      <a:lnTo>
                        <a:pt x="2" y="6"/>
                      </a:lnTo>
                      <a:lnTo>
                        <a:pt x="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87" name="Freeform 68">
                  <a:extLst>
                    <a:ext uri="{FF2B5EF4-FFF2-40B4-BE49-F238E27FC236}">
                      <a16:creationId xmlns:a16="http://schemas.microsoft.com/office/drawing/2014/main" id="{215EA502-FB99-4E5C-9EF3-BF456AC117F3}"/>
                    </a:ext>
                  </a:extLst>
                </p:cNvPr>
                <p:cNvSpPr>
                  <a:spLocks/>
                </p:cNvSpPr>
                <p:nvPr/>
              </p:nvSpPr>
              <p:spPr bwMode="auto">
                <a:xfrm>
                  <a:off x="3247" y="2851"/>
                  <a:ext cx="10" cy="20"/>
                </a:xfrm>
                <a:custGeom>
                  <a:avLst/>
                  <a:gdLst>
                    <a:gd name="T0" fmla="*/ 0 w 21"/>
                    <a:gd name="T1" fmla="*/ 0 h 41"/>
                    <a:gd name="T2" fmla="*/ 0 w 21"/>
                    <a:gd name="T3" fmla="*/ 0 h 41"/>
                    <a:gd name="T4" fmla="*/ 0 w 21"/>
                    <a:gd name="T5" fmla="*/ 0 h 41"/>
                    <a:gd name="T6" fmla="*/ 0 w 21"/>
                    <a:gd name="T7" fmla="*/ 0 h 41"/>
                    <a:gd name="T8" fmla="*/ 0 w 21"/>
                    <a:gd name="T9" fmla="*/ 0 h 41"/>
                    <a:gd name="T10" fmla="*/ 0 w 21"/>
                    <a:gd name="T11" fmla="*/ 0 h 41"/>
                    <a:gd name="T12" fmla="*/ 0 w 21"/>
                    <a:gd name="T13" fmla="*/ 0 h 41"/>
                    <a:gd name="T14" fmla="*/ 0 w 21"/>
                    <a:gd name="T15" fmla="*/ 0 h 41"/>
                    <a:gd name="T16" fmla="*/ 0 w 21"/>
                    <a:gd name="T17" fmla="*/ 0 h 41"/>
                    <a:gd name="T18" fmla="*/ 0 w 21"/>
                    <a:gd name="T19" fmla="*/ 0 h 41"/>
                    <a:gd name="T20" fmla="*/ 0 w 21"/>
                    <a:gd name="T21" fmla="*/ 0 h 41"/>
                    <a:gd name="T22" fmla="*/ 0 w 21"/>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1">
                      <a:moveTo>
                        <a:pt x="0" y="9"/>
                      </a:moveTo>
                      <a:lnTo>
                        <a:pt x="0" y="8"/>
                      </a:lnTo>
                      <a:lnTo>
                        <a:pt x="7" y="41"/>
                      </a:lnTo>
                      <a:lnTo>
                        <a:pt x="21" y="38"/>
                      </a:lnTo>
                      <a:lnTo>
                        <a:pt x="14" y="6"/>
                      </a:lnTo>
                      <a:lnTo>
                        <a:pt x="14" y="5"/>
                      </a:lnTo>
                      <a:lnTo>
                        <a:pt x="14" y="6"/>
                      </a:lnTo>
                      <a:lnTo>
                        <a:pt x="12" y="1"/>
                      </a:lnTo>
                      <a:lnTo>
                        <a:pt x="6" y="0"/>
                      </a:lnTo>
                      <a:lnTo>
                        <a:pt x="1" y="3"/>
                      </a:lnTo>
                      <a:lnTo>
                        <a:pt x="0" y="8"/>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88" name="Freeform 69">
                  <a:extLst>
                    <a:ext uri="{FF2B5EF4-FFF2-40B4-BE49-F238E27FC236}">
                      <a16:creationId xmlns:a16="http://schemas.microsoft.com/office/drawing/2014/main" id="{DDB9366C-1222-4809-8CA0-FAD0D3BDE605}"/>
                    </a:ext>
                  </a:extLst>
                </p:cNvPr>
                <p:cNvSpPr>
                  <a:spLocks/>
                </p:cNvSpPr>
                <p:nvPr/>
              </p:nvSpPr>
              <p:spPr bwMode="auto">
                <a:xfrm>
                  <a:off x="3241" y="2834"/>
                  <a:ext cx="12" cy="21"/>
                </a:xfrm>
                <a:custGeom>
                  <a:avLst/>
                  <a:gdLst>
                    <a:gd name="T0" fmla="*/ 0 w 25"/>
                    <a:gd name="T1" fmla="*/ 1 h 41"/>
                    <a:gd name="T2" fmla="*/ 0 w 25"/>
                    <a:gd name="T3" fmla="*/ 1 h 41"/>
                    <a:gd name="T4" fmla="*/ 0 w 25"/>
                    <a:gd name="T5" fmla="*/ 1 h 41"/>
                    <a:gd name="T6" fmla="*/ 0 w 25"/>
                    <a:gd name="T7" fmla="*/ 1 h 41"/>
                    <a:gd name="T8" fmla="*/ 0 w 25"/>
                    <a:gd name="T9" fmla="*/ 1 h 41"/>
                    <a:gd name="T10" fmla="*/ 0 w 25"/>
                    <a:gd name="T11" fmla="*/ 1 h 41"/>
                    <a:gd name="T12" fmla="*/ 0 w 25"/>
                    <a:gd name="T13" fmla="*/ 1 h 41"/>
                    <a:gd name="T14" fmla="*/ 0 w 25"/>
                    <a:gd name="T15" fmla="*/ 0 h 41"/>
                    <a:gd name="T16" fmla="*/ 0 w 25"/>
                    <a:gd name="T17" fmla="*/ 0 h 41"/>
                    <a:gd name="T18" fmla="*/ 0 w 25"/>
                    <a:gd name="T19" fmla="*/ 1 h 41"/>
                    <a:gd name="T20" fmla="*/ 0 w 25"/>
                    <a:gd name="T21" fmla="*/ 1 h 41"/>
                    <a:gd name="T22" fmla="*/ 0 w 25"/>
                    <a:gd name="T23" fmla="*/ 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41">
                      <a:moveTo>
                        <a:pt x="1" y="10"/>
                      </a:moveTo>
                      <a:lnTo>
                        <a:pt x="0" y="9"/>
                      </a:lnTo>
                      <a:lnTo>
                        <a:pt x="11" y="41"/>
                      </a:lnTo>
                      <a:lnTo>
                        <a:pt x="25" y="37"/>
                      </a:lnTo>
                      <a:lnTo>
                        <a:pt x="13" y="5"/>
                      </a:lnTo>
                      <a:lnTo>
                        <a:pt x="12" y="3"/>
                      </a:lnTo>
                      <a:lnTo>
                        <a:pt x="13" y="5"/>
                      </a:lnTo>
                      <a:lnTo>
                        <a:pt x="10" y="0"/>
                      </a:lnTo>
                      <a:lnTo>
                        <a:pt x="5" y="0"/>
                      </a:lnTo>
                      <a:lnTo>
                        <a:pt x="1" y="3"/>
                      </a:lnTo>
                      <a:lnTo>
                        <a:pt x="0" y="9"/>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89" name="Freeform 70">
                  <a:extLst>
                    <a:ext uri="{FF2B5EF4-FFF2-40B4-BE49-F238E27FC236}">
                      <a16:creationId xmlns:a16="http://schemas.microsoft.com/office/drawing/2014/main" id="{9B4FEBB8-E1D0-4BE2-9AD5-C58E6C0C5358}"/>
                    </a:ext>
                  </a:extLst>
                </p:cNvPr>
                <p:cNvSpPr>
                  <a:spLocks/>
                </p:cNvSpPr>
                <p:nvPr/>
              </p:nvSpPr>
              <p:spPr bwMode="auto">
                <a:xfrm>
                  <a:off x="3232" y="2820"/>
                  <a:ext cx="15" cy="20"/>
                </a:xfrm>
                <a:custGeom>
                  <a:avLst/>
                  <a:gdLst>
                    <a:gd name="T0" fmla="*/ 0 w 31"/>
                    <a:gd name="T1" fmla="*/ 1 h 39"/>
                    <a:gd name="T2" fmla="*/ 0 w 31"/>
                    <a:gd name="T3" fmla="*/ 1 h 39"/>
                    <a:gd name="T4" fmla="*/ 0 w 31"/>
                    <a:gd name="T5" fmla="*/ 1 h 39"/>
                    <a:gd name="T6" fmla="*/ 0 w 31"/>
                    <a:gd name="T7" fmla="*/ 1 h 39"/>
                    <a:gd name="T8" fmla="*/ 0 w 31"/>
                    <a:gd name="T9" fmla="*/ 1 h 39"/>
                    <a:gd name="T10" fmla="*/ 0 w 31"/>
                    <a:gd name="T11" fmla="*/ 1 h 39"/>
                    <a:gd name="T12" fmla="*/ 0 w 31"/>
                    <a:gd name="T13" fmla="*/ 1 h 39"/>
                    <a:gd name="T14" fmla="*/ 0 w 31"/>
                    <a:gd name="T15" fmla="*/ 0 h 39"/>
                    <a:gd name="T16" fmla="*/ 0 w 31"/>
                    <a:gd name="T17" fmla="*/ 0 h 39"/>
                    <a:gd name="T18" fmla="*/ 0 w 31"/>
                    <a:gd name="T19" fmla="*/ 1 h 39"/>
                    <a:gd name="T20" fmla="*/ 0 w 31"/>
                    <a:gd name="T21" fmla="*/ 1 h 39"/>
                    <a:gd name="T22" fmla="*/ 0 w 31"/>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39">
                      <a:moveTo>
                        <a:pt x="1" y="11"/>
                      </a:moveTo>
                      <a:lnTo>
                        <a:pt x="1" y="9"/>
                      </a:lnTo>
                      <a:lnTo>
                        <a:pt x="20" y="39"/>
                      </a:lnTo>
                      <a:lnTo>
                        <a:pt x="31" y="32"/>
                      </a:lnTo>
                      <a:lnTo>
                        <a:pt x="13" y="2"/>
                      </a:lnTo>
                      <a:lnTo>
                        <a:pt x="13" y="1"/>
                      </a:lnTo>
                      <a:lnTo>
                        <a:pt x="13" y="2"/>
                      </a:lnTo>
                      <a:lnTo>
                        <a:pt x="8" y="0"/>
                      </a:lnTo>
                      <a:lnTo>
                        <a:pt x="4" y="0"/>
                      </a:lnTo>
                      <a:lnTo>
                        <a:pt x="0" y="5"/>
                      </a:lnTo>
                      <a:lnTo>
                        <a:pt x="1" y="9"/>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90" name="Freeform 71">
                  <a:extLst>
                    <a:ext uri="{FF2B5EF4-FFF2-40B4-BE49-F238E27FC236}">
                      <a16:creationId xmlns:a16="http://schemas.microsoft.com/office/drawing/2014/main" id="{020DA62E-7F47-4A74-ABFE-819D956EBF8D}"/>
                    </a:ext>
                  </a:extLst>
                </p:cNvPr>
                <p:cNvSpPr>
                  <a:spLocks/>
                </p:cNvSpPr>
                <p:nvPr/>
              </p:nvSpPr>
              <p:spPr bwMode="auto">
                <a:xfrm>
                  <a:off x="3219" y="2805"/>
                  <a:ext cx="19" cy="20"/>
                </a:xfrm>
                <a:custGeom>
                  <a:avLst/>
                  <a:gdLst>
                    <a:gd name="T0" fmla="*/ 1 w 38"/>
                    <a:gd name="T1" fmla="*/ 0 h 42"/>
                    <a:gd name="T2" fmla="*/ 1 w 38"/>
                    <a:gd name="T3" fmla="*/ 0 h 42"/>
                    <a:gd name="T4" fmla="*/ 1 w 38"/>
                    <a:gd name="T5" fmla="*/ 0 h 42"/>
                    <a:gd name="T6" fmla="*/ 1 w 38"/>
                    <a:gd name="T7" fmla="*/ 0 h 42"/>
                    <a:gd name="T8" fmla="*/ 1 w 38"/>
                    <a:gd name="T9" fmla="*/ 0 h 42"/>
                    <a:gd name="T10" fmla="*/ 1 w 38"/>
                    <a:gd name="T11" fmla="*/ 0 h 42"/>
                    <a:gd name="T12" fmla="*/ 1 w 38"/>
                    <a:gd name="T13" fmla="*/ 0 h 42"/>
                    <a:gd name="T14" fmla="*/ 1 w 38"/>
                    <a:gd name="T15" fmla="*/ 0 h 42"/>
                    <a:gd name="T16" fmla="*/ 1 w 38"/>
                    <a:gd name="T17" fmla="*/ 0 h 42"/>
                    <a:gd name="T18" fmla="*/ 0 w 38"/>
                    <a:gd name="T19" fmla="*/ 0 h 42"/>
                    <a:gd name="T20" fmla="*/ 1 w 38"/>
                    <a:gd name="T21" fmla="*/ 0 h 42"/>
                    <a:gd name="T22" fmla="*/ 1 w 38"/>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42">
                      <a:moveTo>
                        <a:pt x="2" y="13"/>
                      </a:moveTo>
                      <a:lnTo>
                        <a:pt x="1" y="12"/>
                      </a:lnTo>
                      <a:lnTo>
                        <a:pt x="26" y="42"/>
                      </a:lnTo>
                      <a:lnTo>
                        <a:pt x="38" y="32"/>
                      </a:lnTo>
                      <a:lnTo>
                        <a:pt x="13" y="2"/>
                      </a:lnTo>
                      <a:lnTo>
                        <a:pt x="11" y="1"/>
                      </a:lnTo>
                      <a:lnTo>
                        <a:pt x="13" y="2"/>
                      </a:lnTo>
                      <a:lnTo>
                        <a:pt x="8" y="0"/>
                      </a:lnTo>
                      <a:lnTo>
                        <a:pt x="2" y="1"/>
                      </a:lnTo>
                      <a:lnTo>
                        <a:pt x="0" y="6"/>
                      </a:lnTo>
                      <a:lnTo>
                        <a:pt x="1" y="12"/>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91" name="Freeform 72">
                  <a:extLst>
                    <a:ext uri="{FF2B5EF4-FFF2-40B4-BE49-F238E27FC236}">
                      <a16:creationId xmlns:a16="http://schemas.microsoft.com/office/drawing/2014/main" id="{75B9D6E8-EB51-4D13-8751-A27202DB8938}"/>
                    </a:ext>
                  </a:extLst>
                </p:cNvPr>
                <p:cNvSpPr>
                  <a:spLocks/>
                </p:cNvSpPr>
                <p:nvPr/>
              </p:nvSpPr>
              <p:spPr bwMode="auto">
                <a:xfrm>
                  <a:off x="3200" y="2791"/>
                  <a:ext cx="25" cy="20"/>
                </a:xfrm>
                <a:custGeom>
                  <a:avLst/>
                  <a:gdLst>
                    <a:gd name="T0" fmla="*/ 1 w 48"/>
                    <a:gd name="T1" fmla="*/ 0 h 41"/>
                    <a:gd name="T2" fmla="*/ 1 w 48"/>
                    <a:gd name="T3" fmla="*/ 0 h 41"/>
                    <a:gd name="T4" fmla="*/ 1 w 48"/>
                    <a:gd name="T5" fmla="*/ 0 h 41"/>
                    <a:gd name="T6" fmla="*/ 1 w 48"/>
                    <a:gd name="T7" fmla="*/ 0 h 41"/>
                    <a:gd name="T8" fmla="*/ 1 w 48"/>
                    <a:gd name="T9" fmla="*/ 0 h 41"/>
                    <a:gd name="T10" fmla="*/ 1 w 48"/>
                    <a:gd name="T11" fmla="*/ 0 h 41"/>
                    <a:gd name="T12" fmla="*/ 1 w 48"/>
                    <a:gd name="T13" fmla="*/ 0 h 41"/>
                    <a:gd name="T14" fmla="*/ 1 w 48"/>
                    <a:gd name="T15" fmla="*/ 0 h 41"/>
                    <a:gd name="T16" fmla="*/ 1 w 48"/>
                    <a:gd name="T17" fmla="*/ 0 h 41"/>
                    <a:gd name="T18" fmla="*/ 0 w 48"/>
                    <a:gd name="T19" fmla="*/ 0 h 41"/>
                    <a:gd name="T20" fmla="*/ 1 w 48"/>
                    <a:gd name="T21" fmla="*/ 0 h 41"/>
                    <a:gd name="T22" fmla="*/ 1 w 48"/>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41">
                      <a:moveTo>
                        <a:pt x="3" y="13"/>
                      </a:moveTo>
                      <a:lnTo>
                        <a:pt x="2" y="13"/>
                      </a:lnTo>
                      <a:lnTo>
                        <a:pt x="39" y="41"/>
                      </a:lnTo>
                      <a:lnTo>
                        <a:pt x="48" y="29"/>
                      </a:lnTo>
                      <a:lnTo>
                        <a:pt x="12" y="2"/>
                      </a:lnTo>
                      <a:lnTo>
                        <a:pt x="10" y="2"/>
                      </a:lnTo>
                      <a:lnTo>
                        <a:pt x="12" y="2"/>
                      </a:lnTo>
                      <a:lnTo>
                        <a:pt x="6" y="0"/>
                      </a:lnTo>
                      <a:lnTo>
                        <a:pt x="2" y="3"/>
                      </a:lnTo>
                      <a:lnTo>
                        <a:pt x="0" y="8"/>
                      </a:lnTo>
                      <a:lnTo>
                        <a:pt x="2" y="13"/>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92" name="Freeform 73">
                  <a:extLst>
                    <a:ext uri="{FF2B5EF4-FFF2-40B4-BE49-F238E27FC236}">
                      <a16:creationId xmlns:a16="http://schemas.microsoft.com/office/drawing/2014/main" id="{8B55DE4B-772E-4BD2-91BC-215025FB7DD2}"/>
                    </a:ext>
                  </a:extLst>
                </p:cNvPr>
                <p:cNvSpPr>
                  <a:spLocks/>
                </p:cNvSpPr>
                <p:nvPr/>
              </p:nvSpPr>
              <p:spPr bwMode="auto">
                <a:xfrm>
                  <a:off x="3190" y="2784"/>
                  <a:ext cx="16" cy="13"/>
                </a:xfrm>
                <a:custGeom>
                  <a:avLst/>
                  <a:gdLst>
                    <a:gd name="T0" fmla="*/ 1 w 32"/>
                    <a:gd name="T1" fmla="*/ 1 h 26"/>
                    <a:gd name="T2" fmla="*/ 1 w 32"/>
                    <a:gd name="T3" fmla="*/ 1 h 26"/>
                    <a:gd name="T4" fmla="*/ 1 w 32"/>
                    <a:gd name="T5" fmla="*/ 1 h 26"/>
                    <a:gd name="T6" fmla="*/ 1 w 32"/>
                    <a:gd name="T7" fmla="*/ 1 h 26"/>
                    <a:gd name="T8" fmla="*/ 1 w 32"/>
                    <a:gd name="T9" fmla="*/ 1 h 26"/>
                    <a:gd name="T10" fmla="*/ 1 w 32"/>
                    <a:gd name="T11" fmla="*/ 1 h 26"/>
                    <a:gd name="T12" fmla="*/ 1 w 32"/>
                    <a:gd name="T13" fmla="*/ 1 h 26"/>
                    <a:gd name="T14" fmla="*/ 1 w 32"/>
                    <a:gd name="T15" fmla="*/ 0 h 26"/>
                    <a:gd name="T16" fmla="*/ 1 w 32"/>
                    <a:gd name="T17" fmla="*/ 1 h 26"/>
                    <a:gd name="T18" fmla="*/ 0 w 32"/>
                    <a:gd name="T19" fmla="*/ 1 h 26"/>
                    <a:gd name="T20" fmla="*/ 1 w 32"/>
                    <a:gd name="T21" fmla="*/ 1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26">
                      <a:moveTo>
                        <a:pt x="2" y="12"/>
                      </a:moveTo>
                      <a:lnTo>
                        <a:pt x="2" y="12"/>
                      </a:lnTo>
                      <a:lnTo>
                        <a:pt x="25" y="26"/>
                      </a:lnTo>
                      <a:lnTo>
                        <a:pt x="32" y="15"/>
                      </a:lnTo>
                      <a:lnTo>
                        <a:pt x="9" y="1"/>
                      </a:lnTo>
                      <a:lnTo>
                        <a:pt x="5" y="0"/>
                      </a:lnTo>
                      <a:lnTo>
                        <a:pt x="1" y="3"/>
                      </a:lnTo>
                      <a:lnTo>
                        <a:pt x="0" y="8"/>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93" name="Freeform 74">
                  <a:extLst>
                    <a:ext uri="{FF2B5EF4-FFF2-40B4-BE49-F238E27FC236}">
                      <a16:creationId xmlns:a16="http://schemas.microsoft.com/office/drawing/2014/main" id="{CA9C7730-36CC-4E08-9860-9E0AEA3D642C}"/>
                    </a:ext>
                  </a:extLst>
                </p:cNvPr>
                <p:cNvSpPr>
                  <a:spLocks/>
                </p:cNvSpPr>
                <p:nvPr/>
              </p:nvSpPr>
              <p:spPr bwMode="auto">
                <a:xfrm>
                  <a:off x="3177" y="2776"/>
                  <a:ext cx="17" cy="14"/>
                </a:xfrm>
                <a:custGeom>
                  <a:avLst/>
                  <a:gdLst>
                    <a:gd name="T0" fmla="*/ 1 w 34"/>
                    <a:gd name="T1" fmla="*/ 0 h 29"/>
                    <a:gd name="T2" fmla="*/ 1 w 34"/>
                    <a:gd name="T3" fmla="*/ 0 h 29"/>
                    <a:gd name="T4" fmla="*/ 1 w 34"/>
                    <a:gd name="T5" fmla="*/ 0 h 29"/>
                    <a:gd name="T6" fmla="*/ 1 w 34"/>
                    <a:gd name="T7" fmla="*/ 0 h 29"/>
                    <a:gd name="T8" fmla="*/ 1 w 34"/>
                    <a:gd name="T9" fmla="*/ 0 h 29"/>
                    <a:gd name="T10" fmla="*/ 1 w 34"/>
                    <a:gd name="T11" fmla="*/ 0 h 29"/>
                    <a:gd name="T12" fmla="*/ 1 w 34"/>
                    <a:gd name="T13" fmla="*/ 0 h 29"/>
                    <a:gd name="T14" fmla="*/ 1 w 34"/>
                    <a:gd name="T15" fmla="*/ 0 h 29"/>
                    <a:gd name="T16" fmla="*/ 1 w 34"/>
                    <a:gd name="T17" fmla="*/ 0 h 29"/>
                    <a:gd name="T18" fmla="*/ 0 w 34"/>
                    <a:gd name="T19" fmla="*/ 0 h 29"/>
                    <a:gd name="T20" fmla="*/ 1 w 34"/>
                    <a:gd name="T21" fmla="*/ 0 h 29"/>
                    <a:gd name="T22" fmla="*/ 1 w 34"/>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29">
                      <a:moveTo>
                        <a:pt x="2" y="14"/>
                      </a:moveTo>
                      <a:lnTo>
                        <a:pt x="2" y="13"/>
                      </a:lnTo>
                      <a:lnTo>
                        <a:pt x="27" y="29"/>
                      </a:lnTo>
                      <a:lnTo>
                        <a:pt x="34" y="18"/>
                      </a:lnTo>
                      <a:lnTo>
                        <a:pt x="9" y="2"/>
                      </a:lnTo>
                      <a:lnTo>
                        <a:pt x="9" y="0"/>
                      </a:lnTo>
                      <a:lnTo>
                        <a:pt x="9" y="2"/>
                      </a:lnTo>
                      <a:lnTo>
                        <a:pt x="4" y="0"/>
                      </a:lnTo>
                      <a:lnTo>
                        <a:pt x="1" y="4"/>
                      </a:lnTo>
                      <a:lnTo>
                        <a:pt x="0" y="9"/>
                      </a:lnTo>
                      <a:lnTo>
                        <a:pt x="2" y="13"/>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94" name="Freeform 75">
                  <a:extLst>
                    <a:ext uri="{FF2B5EF4-FFF2-40B4-BE49-F238E27FC236}">
                      <a16:creationId xmlns:a16="http://schemas.microsoft.com/office/drawing/2014/main" id="{FB67C5FC-31E6-4FFF-8C91-342CAE2A5275}"/>
                    </a:ext>
                  </a:extLst>
                </p:cNvPr>
                <p:cNvSpPr>
                  <a:spLocks/>
                </p:cNvSpPr>
                <p:nvPr/>
              </p:nvSpPr>
              <p:spPr bwMode="auto">
                <a:xfrm>
                  <a:off x="3161" y="2768"/>
                  <a:ext cx="20" cy="15"/>
                </a:xfrm>
                <a:custGeom>
                  <a:avLst/>
                  <a:gdLst>
                    <a:gd name="T0" fmla="*/ 0 w 42"/>
                    <a:gd name="T1" fmla="*/ 1 h 30"/>
                    <a:gd name="T2" fmla="*/ 0 w 42"/>
                    <a:gd name="T3" fmla="*/ 1 h 30"/>
                    <a:gd name="T4" fmla="*/ 0 w 42"/>
                    <a:gd name="T5" fmla="*/ 1 h 30"/>
                    <a:gd name="T6" fmla="*/ 0 w 42"/>
                    <a:gd name="T7" fmla="*/ 1 h 30"/>
                    <a:gd name="T8" fmla="*/ 0 w 42"/>
                    <a:gd name="T9" fmla="*/ 0 h 30"/>
                    <a:gd name="T10" fmla="*/ 0 w 42"/>
                    <a:gd name="T11" fmla="*/ 0 h 30"/>
                    <a:gd name="T12" fmla="*/ 0 w 42"/>
                    <a:gd name="T13" fmla="*/ 0 h 30"/>
                    <a:gd name="T14" fmla="*/ 0 w 42"/>
                    <a:gd name="T15" fmla="*/ 0 h 30"/>
                    <a:gd name="T16" fmla="*/ 0 w 42"/>
                    <a:gd name="T17" fmla="*/ 1 h 30"/>
                    <a:gd name="T18" fmla="*/ 0 w 42"/>
                    <a:gd name="T19" fmla="*/ 1 h 30"/>
                    <a:gd name="T20" fmla="*/ 0 w 42"/>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30">
                      <a:moveTo>
                        <a:pt x="5" y="14"/>
                      </a:moveTo>
                      <a:lnTo>
                        <a:pt x="5" y="14"/>
                      </a:lnTo>
                      <a:lnTo>
                        <a:pt x="35" y="30"/>
                      </a:lnTo>
                      <a:lnTo>
                        <a:pt x="42" y="16"/>
                      </a:lnTo>
                      <a:lnTo>
                        <a:pt x="12" y="0"/>
                      </a:lnTo>
                      <a:lnTo>
                        <a:pt x="6" y="0"/>
                      </a:lnTo>
                      <a:lnTo>
                        <a:pt x="2"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95" name="Freeform 76">
                  <a:extLst>
                    <a:ext uri="{FF2B5EF4-FFF2-40B4-BE49-F238E27FC236}">
                      <a16:creationId xmlns:a16="http://schemas.microsoft.com/office/drawing/2014/main" id="{67413498-5657-49A6-ACC4-1FAA66A208A8}"/>
                    </a:ext>
                  </a:extLst>
                </p:cNvPr>
                <p:cNvSpPr>
                  <a:spLocks/>
                </p:cNvSpPr>
                <p:nvPr/>
              </p:nvSpPr>
              <p:spPr bwMode="auto">
                <a:xfrm>
                  <a:off x="3145" y="2758"/>
                  <a:ext cx="22" cy="17"/>
                </a:xfrm>
                <a:custGeom>
                  <a:avLst/>
                  <a:gdLst>
                    <a:gd name="T0" fmla="*/ 1 w 44"/>
                    <a:gd name="T1" fmla="*/ 1 h 32"/>
                    <a:gd name="T2" fmla="*/ 1 w 44"/>
                    <a:gd name="T3" fmla="*/ 1 h 32"/>
                    <a:gd name="T4" fmla="*/ 1 w 44"/>
                    <a:gd name="T5" fmla="*/ 1 h 32"/>
                    <a:gd name="T6" fmla="*/ 1 w 44"/>
                    <a:gd name="T7" fmla="*/ 1 h 32"/>
                    <a:gd name="T8" fmla="*/ 1 w 44"/>
                    <a:gd name="T9" fmla="*/ 0 h 32"/>
                    <a:gd name="T10" fmla="*/ 1 w 44"/>
                    <a:gd name="T11" fmla="*/ 1 h 32"/>
                    <a:gd name="T12" fmla="*/ 1 w 44"/>
                    <a:gd name="T13" fmla="*/ 0 h 32"/>
                    <a:gd name="T14" fmla="*/ 1 w 44"/>
                    <a:gd name="T15" fmla="*/ 0 h 32"/>
                    <a:gd name="T16" fmla="*/ 1 w 44"/>
                    <a:gd name="T17" fmla="*/ 1 h 32"/>
                    <a:gd name="T18" fmla="*/ 0 w 44"/>
                    <a:gd name="T19" fmla="*/ 1 h 32"/>
                    <a:gd name="T20" fmla="*/ 1 w 44"/>
                    <a:gd name="T21" fmla="*/ 1 h 32"/>
                    <a:gd name="T22" fmla="*/ 1 w 44"/>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2">
                      <a:moveTo>
                        <a:pt x="5" y="13"/>
                      </a:moveTo>
                      <a:lnTo>
                        <a:pt x="5" y="14"/>
                      </a:lnTo>
                      <a:lnTo>
                        <a:pt x="37" y="32"/>
                      </a:lnTo>
                      <a:lnTo>
                        <a:pt x="44" y="18"/>
                      </a:lnTo>
                      <a:lnTo>
                        <a:pt x="12" y="0"/>
                      </a:lnTo>
                      <a:lnTo>
                        <a:pt x="12" y="1"/>
                      </a:lnTo>
                      <a:lnTo>
                        <a:pt x="12" y="0"/>
                      </a:lnTo>
                      <a:lnTo>
                        <a:pt x="6" y="0"/>
                      </a:lnTo>
                      <a:lnTo>
                        <a:pt x="1" y="3"/>
                      </a:lnTo>
                      <a:lnTo>
                        <a:pt x="0" y="9"/>
                      </a:lnTo>
                      <a:lnTo>
                        <a:pt x="5" y="14"/>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96" name="Freeform 77">
                  <a:extLst>
                    <a:ext uri="{FF2B5EF4-FFF2-40B4-BE49-F238E27FC236}">
                      <a16:creationId xmlns:a16="http://schemas.microsoft.com/office/drawing/2014/main" id="{0778EC8E-1872-4C6A-A97E-82FA4407BA83}"/>
                    </a:ext>
                  </a:extLst>
                </p:cNvPr>
                <p:cNvSpPr>
                  <a:spLocks/>
                </p:cNvSpPr>
                <p:nvPr/>
              </p:nvSpPr>
              <p:spPr bwMode="auto">
                <a:xfrm>
                  <a:off x="3128" y="2748"/>
                  <a:ext cx="22" cy="17"/>
                </a:xfrm>
                <a:custGeom>
                  <a:avLst/>
                  <a:gdLst>
                    <a:gd name="T0" fmla="*/ 1 w 44"/>
                    <a:gd name="T1" fmla="*/ 1 h 34"/>
                    <a:gd name="T2" fmla="*/ 1 w 44"/>
                    <a:gd name="T3" fmla="*/ 1 h 34"/>
                    <a:gd name="T4" fmla="*/ 1 w 44"/>
                    <a:gd name="T5" fmla="*/ 1 h 34"/>
                    <a:gd name="T6" fmla="*/ 1 w 44"/>
                    <a:gd name="T7" fmla="*/ 1 h 34"/>
                    <a:gd name="T8" fmla="*/ 1 w 44"/>
                    <a:gd name="T9" fmla="*/ 1 h 34"/>
                    <a:gd name="T10" fmla="*/ 1 w 44"/>
                    <a:gd name="T11" fmla="*/ 0 h 34"/>
                    <a:gd name="T12" fmla="*/ 1 w 44"/>
                    <a:gd name="T13" fmla="*/ 1 h 34"/>
                    <a:gd name="T14" fmla="*/ 1 w 44"/>
                    <a:gd name="T15" fmla="*/ 0 h 34"/>
                    <a:gd name="T16" fmla="*/ 1 w 44"/>
                    <a:gd name="T17" fmla="*/ 1 h 34"/>
                    <a:gd name="T18" fmla="*/ 0 w 44"/>
                    <a:gd name="T19" fmla="*/ 1 h 34"/>
                    <a:gd name="T20" fmla="*/ 1 w 44"/>
                    <a:gd name="T21" fmla="*/ 1 h 34"/>
                    <a:gd name="T22" fmla="*/ 1 w 44"/>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4">
                      <a:moveTo>
                        <a:pt x="2" y="14"/>
                      </a:moveTo>
                      <a:lnTo>
                        <a:pt x="2" y="13"/>
                      </a:lnTo>
                      <a:lnTo>
                        <a:pt x="37" y="34"/>
                      </a:lnTo>
                      <a:lnTo>
                        <a:pt x="44" y="22"/>
                      </a:lnTo>
                      <a:lnTo>
                        <a:pt x="9" y="1"/>
                      </a:lnTo>
                      <a:lnTo>
                        <a:pt x="9" y="0"/>
                      </a:lnTo>
                      <a:lnTo>
                        <a:pt x="9" y="1"/>
                      </a:lnTo>
                      <a:lnTo>
                        <a:pt x="5" y="0"/>
                      </a:lnTo>
                      <a:lnTo>
                        <a:pt x="1" y="4"/>
                      </a:lnTo>
                      <a:lnTo>
                        <a:pt x="0" y="8"/>
                      </a:lnTo>
                      <a:lnTo>
                        <a:pt x="2" y="13"/>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97" name="Freeform 78">
                  <a:extLst>
                    <a:ext uri="{FF2B5EF4-FFF2-40B4-BE49-F238E27FC236}">
                      <a16:creationId xmlns:a16="http://schemas.microsoft.com/office/drawing/2014/main" id="{24D613D1-1146-490C-B3A2-D19BD046D734}"/>
                    </a:ext>
                  </a:extLst>
                </p:cNvPr>
                <p:cNvSpPr>
                  <a:spLocks/>
                </p:cNvSpPr>
                <p:nvPr/>
              </p:nvSpPr>
              <p:spPr bwMode="auto">
                <a:xfrm>
                  <a:off x="3109" y="2738"/>
                  <a:ext cx="24" cy="17"/>
                </a:xfrm>
                <a:custGeom>
                  <a:avLst/>
                  <a:gdLst>
                    <a:gd name="T0" fmla="*/ 1 w 48"/>
                    <a:gd name="T1" fmla="*/ 0 h 35"/>
                    <a:gd name="T2" fmla="*/ 1 w 48"/>
                    <a:gd name="T3" fmla="*/ 0 h 35"/>
                    <a:gd name="T4" fmla="*/ 1 w 48"/>
                    <a:gd name="T5" fmla="*/ 0 h 35"/>
                    <a:gd name="T6" fmla="*/ 1 w 48"/>
                    <a:gd name="T7" fmla="*/ 0 h 35"/>
                    <a:gd name="T8" fmla="*/ 1 w 48"/>
                    <a:gd name="T9" fmla="*/ 0 h 35"/>
                    <a:gd name="T10" fmla="*/ 1 w 48"/>
                    <a:gd name="T11" fmla="*/ 0 h 35"/>
                    <a:gd name="T12" fmla="*/ 1 w 48"/>
                    <a:gd name="T13" fmla="*/ 0 h 35"/>
                    <a:gd name="T14" fmla="*/ 1 w 48"/>
                    <a:gd name="T15" fmla="*/ 0 h 35"/>
                    <a:gd name="T16" fmla="*/ 1 w 48"/>
                    <a:gd name="T17" fmla="*/ 0 h 35"/>
                    <a:gd name="T18" fmla="*/ 0 w 48"/>
                    <a:gd name="T19" fmla="*/ 0 h 35"/>
                    <a:gd name="T20" fmla="*/ 1 w 48"/>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35">
                      <a:moveTo>
                        <a:pt x="4" y="14"/>
                      </a:moveTo>
                      <a:lnTo>
                        <a:pt x="4" y="14"/>
                      </a:lnTo>
                      <a:lnTo>
                        <a:pt x="41" y="35"/>
                      </a:lnTo>
                      <a:lnTo>
                        <a:pt x="48" y="21"/>
                      </a:lnTo>
                      <a:lnTo>
                        <a:pt x="11" y="0"/>
                      </a:lnTo>
                      <a:lnTo>
                        <a:pt x="6" y="0"/>
                      </a:lnTo>
                      <a:lnTo>
                        <a:pt x="1" y="4"/>
                      </a:lnTo>
                      <a:lnTo>
                        <a:pt x="0"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98" name="Freeform 79">
                  <a:extLst>
                    <a:ext uri="{FF2B5EF4-FFF2-40B4-BE49-F238E27FC236}">
                      <a16:creationId xmlns:a16="http://schemas.microsoft.com/office/drawing/2014/main" id="{33D25083-BBBE-49D4-8D16-CE0FF8A077FF}"/>
                    </a:ext>
                  </a:extLst>
                </p:cNvPr>
                <p:cNvSpPr>
                  <a:spLocks/>
                </p:cNvSpPr>
                <p:nvPr/>
              </p:nvSpPr>
              <p:spPr bwMode="auto">
                <a:xfrm>
                  <a:off x="3090" y="2727"/>
                  <a:ext cx="25" cy="18"/>
                </a:xfrm>
                <a:custGeom>
                  <a:avLst/>
                  <a:gdLst>
                    <a:gd name="T0" fmla="*/ 1 w 48"/>
                    <a:gd name="T1" fmla="*/ 1 h 34"/>
                    <a:gd name="T2" fmla="*/ 1 w 48"/>
                    <a:gd name="T3" fmla="*/ 1 h 34"/>
                    <a:gd name="T4" fmla="*/ 1 w 48"/>
                    <a:gd name="T5" fmla="*/ 1 h 34"/>
                    <a:gd name="T6" fmla="*/ 1 w 48"/>
                    <a:gd name="T7" fmla="*/ 1 h 34"/>
                    <a:gd name="T8" fmla="*/ 1 w 48"/>
                    <a:gd name="T9" fmla="*/ 0 h 34"/>
                    <a:gd name="T10" fmla="*/ 1 w 48"/>
                    <a:gd name="T11" fmla="*/ 0 h 34"/>
                    <a:gd name="T12" fmla="*/ 1 w 48"/>
                    <a:gd name="T13" fmla="*/ 0 h 34"/>
                    <a:gd name="T14" fmla="*/ 1 w 48"/>
                    <a:gd name="T15" fmla="*/ 0 h 34"/>
                    <a:gd name="T16" fmla="*/ 1 w 48"/>
                    <a:gd name="T17" fmla="*/ 1 h 34"/>
                    <a:gd name="T18" fmla="*/ 0 w 48"/>
                    <a:gd name="T19" fmla="*/ 1 h 34"/>
                    <a:gd name="T20" fmla="*/ 1 w 48"/>
                    <a:gd name="T21" fmla="*/ 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34">
                      <a:moveTo>
                        <a:pt x="5" y="14"/>
                      </a:moveTo>
                      <a:lnTo>
                        <a:pt x="5" y="14"/>
                      </a:lnTo>
                      <a:lnTo>
                        <a:pt x="41" y="34"/>
                      </a:lnTo>
                      <a:lnTo>
                        <a:pt x="48" y="20"/>
                      </a:lnTo>
                      <a:lnTo>
                        <a:pt x="11" y="0"/>
                      </a:lnTo>
                      <a:lnTo>
                        <a:pt x="6" y="0"/>
                      </a:lnTo>
                      <a:lnTo>
                        <a:pt x="1" y="3"/>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99" name="Freeform 80">
                  <a:extLst>
                    <a:ext uri="{FF2B5EF4-FFF2-40B4-BE49-F238E27FC236}">
                      <a16:creationId xmlns:a16="http://schemas.microsoft.com/office/drawing/2014/main" id="{2D16B60D-5035-4CB6-ACAF-596DCBD12D0C}"/>
                    </a:ext>
                  </a:extLst>
                </p:cNvPr>
                <p:cNvSpPr>
                  <a:spLocks/>
                </p:cNvSpPr>
                <p:nvPr/>
              </p:nvSpPr>
              <p:spPr bwMode="auto">
                <a:xfrm>
                  <a:off x="3072" y="2717"/>
                  <a:ext cx="24" cy="17"/>
                </a:xfrm>
                <a:custGeom>
                  <a:avLst/>
                  <a:gdLst>
                    <a:gd name="T0" fmla="*/ 1 w 48"/>
                    <a:gd name="T1" fmla="*/ 0 h 35"/>
                    <a:gd name="T2" fmla="*/ 1 w 48"/>
                    <a:gd name="T3" fmla="*/ 0 h 35"/>
                    <a:gd name="T4" fmla="*/ 1 w 48"/>
                    <a:gd name="T5" fmla="*/ 0 h 35"/>
                    <a:gd name="T6" fmla="*/ 1 w 48"/>
                    <a:gd name="T7" fmla="*/ 0 h 35"/>
                    <a:gd name="T8" fmla="*/ 1 w 48"/>
                    <a:gd name="T9" fmla="*/ 0 h 35"/>
                    <a:gd name="T10" fmla="*/ 1 w 48"/>
                    <a:gd name="T11" fmla="*/ 0 h 35"/>
                    <a:gd name="T12" fmla="*/ 1 w 48"/>
                    <a:gd name="T13" fmla="*/ 0 h 35"/>
                    <a:gd name="T14" fmla="*/ 1 w 48"/>
                    <a:gd name="T15" fmla="*/ 0 h 35"/>
                    <a:gd name="T16" fmla="*/ 1 w 48"/>
                    <a:gd name="T17" fmla="*/ 0 h 35"/>
                    <a:gd name="T18" fmla="*/ 0 w 48"/>
                    <a:gd name="T19" fmla="*/ 0 h 35"/>
                    <a:gd name="T20" fmla="*/ 1 w 48"/>
                    <a:gd name="T21" fmla="*/ 0 h 35"/>
                    <a:gd name="T22" fmla="*/ 1 w 48"/>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35">
                      <a:moveTo>
                        <a:pt x="5" y="13"/>
                      </a:moveTo>
                      <a:lnTo>
                        <a:pt x="5" y="14"/>
                      </a:lnTo>
                      <a:lnTo>
                        <a:pt x="42" y="35"/>
                      </a:lnTo>
                      <a:lnTo>
                        <a:pt x="48" y="21"/>
                      </a:lnTo>
                      <a:lnTo>
                        <a:pt x="12" y="0"/>
                      </a:lnTo>
                      <a:lnTo>
                        <a:pt x="12" y="1"/>
                      </a:lnTo>
                      <a:lnTo>
                        <a:pt x="12" y="0"/>
                      </a:lnTo>
                      <a:lnTo>
                        <a:pt x="6" y="0"/>
                      </a:lnTo>
                      <a:lnTo>
                        <a:pt x="1" y="3"/>
                      </a:lnTo>
                      <a:lnTo>
                        <a:pt x="0" y="9"/>
                      </a:lnTo>
                      <a:lnTo>
                        <a:pt x="5" y="14"/>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00" name="Freeform 81">
                  <a:extLst>
                    <a:ext uri="{FF2B5EF4-FFF2-40B4-BE49-F238E27FC236}">
                      <a16:creationId xmlns:a16="http://schemas.microsoft.com/office/drawing/2014/main" id="{D0D01371-FC43-445D-8E07-70BD2D409D46}"/>
                    </a:ext>
                  </a:extLst>
                </p:cNvPr>
                <p:cNvSpPr>
                  <a:spLocks/>
                </p:cNvSpPr>
                <p:nvPr/>
              </p:nvSpPr>
              <p:spPr bwMode="auto">
                <a:xfrm>
                  <a:off x="3055" y="2705"/>
                  <a:ext cx="23" cy="18"/>
                </a:xfrm>
                <a:custGeom>
                  <a:avLst/>
                  <a:gdLst>
                    <a:gd name="T0" fmla="*/ 0 w 47"/>
                    <a:gd name="T1" fmla="*/ 1 h 36"/>
                    <a:gd name="T2" fmla="*/ 0 w 47"/>
                    <a:gd name="T3" fmla="*/ 1 h 36"/>
                    <a:gd name="T4" fmla="*/ 0 w 47"/>
                    <a:gd name="T5" fmla="*/ 1 h 36"/>
                    <a:gd name="T6" fmla="*/ 0 w 47"/>
                    <a:gd name="T7" fmla="*/ 1 h 36"/>
                    <a:gd name="T8" fmla="*/ 0 w 47"/>
                    <a:gd name="T9" fmla="*/ 1 h 36"/>
                    <a:gd name="T10" fmla="*/ 0 w 47"/>
                    <a:gd name="T11" fmla="*/ 0 h 36"/>
                    <a:gd name="T12" fmla="*/ 0 w 47"/>
                    <a:gd name="T13" fmla="*/ 1 h 36"/>
                    <a:gd name="T14" fmla="*/ 0 w 47"/>
                    <a:gd name="T15" fmla="*/ 0 h 36"/>
                    <a:gd name="T16" fmla="*/ 0 w 47"/>
                    <a:gd name="T17" fmla="*/ 1 h 36"/>
                    <a:gd name="T18" fmla="*/ 0 w 47"/>
                    <a:gd name="T19" fmla="*/ 1 h 36"/>
                    <a:gd name="T20" fmla="*/ 0 w 47"/>
                    <a:gd name="T21" fmla="*/ 1 h 36"/>
                    <a:gd name="T22" fmla="*/ 0 w 47"/>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36">
                      <a:moveTo>
                        <a:pt x="3" y="14"/>
                      </a:moveTo>
                      <a:lnTo>
                        <a:pt x="3" y="13"/>
                      </a:lnTo>
                      <a:lnTo>
                        <a:pt x="40" y="36"/>
                      </a:lnTo>
                      <a:lnTo>
                        <a:pt x="47" y="24"/>
                      </a:lnTo>
                      <a:lnTo>
                        <a:pt x="10" y="1"/>
                      </a:lnTo>
                      <a:lnTo>
                        <a:pt x="10" y="0"/>
                      </a:lnTo>
                      <a:lnTo>
                        <a:pt x="10" y="1"/>
                      </a:lnTo>
                      <a:lnTo>
                        <a:pt x="5" y="0"/>
                      </a:lnTo>
                      <a:lnTo>
                        <a:pt x="2" y="3"/>
                      </a:lnTo>
                      <a:lnTo>
                        <a:pt x="0" y="8"/>
                      </a:lnTo>
                      <a:lnTo>
                        <a:pt x="3" y="13"/>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01" name="Freeform 82">
                  <a:extLst>
                    <a:ext uri="{FF2B5EF4-FFF2-40B4-BE49-F238E27FC236}">
                      <a16:creationId xmlns:a16="http://schemas.microsoft.com/office/drawing/2014/main" id="{2DE164DC-32B4-4056-A6EE-8E8CDD0E38DA}"/>
                    </a:ext>
                  </a:extLst>
                </p:cNvPr>
                <p:cNvSpPr>
                  <a:spLocks/>
                </p:cNvSpPr>
                <p:nvPr/>
              </p:nvSpPr>
              <p:spPr bwMode="auto">
                <a:xfrm>
                  <a:off x="3035" y="2695"/>
                  <a:ext cx="24" cy="17"/>
                </a:xfrm>
                <a:custGeom>
                  <a:avLst/>
                  <a:gdLst>
                    <a:gd name="T0" fmla="*/ 0 w 49"/>
                    <a:gd name="T1" fmla="*/ 0 h 35"/>
                    <a:gd name="T2" fmla="*/ 0 w 49"/>
                    <a:gd name="T3" fmla="*/ 0 h 35"/>
                    <a:gd name="T4" fmla="*/ 0 w 49"/>
                    <a:gd name="T5" fmla="*/ 0 h 35"/>
                    <a:gd name="T6" fmla="*/ 0 w 49"/>
                    <a:gd name="T7" fmla="*/ 0 h 35"/>
                    <a:gd name="T8" fmla="*/ 0 w 49"/>
                    <a:gd name="T9" fmla="*/ 0 h 35"/>
                    <a:gd name="T10" fmla="*/ 0 w 49"/>
                    <a:gd name="T11" fmla="*/ 0 h 35"/>
                    <a:gd name="T12" fmla="*/ 0 w 49"/>
                    <a:gd name="T13" fmla="*/ 0 h 35"/>
                    <a:gd name="T14" fmla="*/ 0 w 49"/>
                    <a:gd name="T15" fmla="*/ 0 h 35"/>
                    <a:gd name="T16" fmla="*/ 0 w 49"/>
                    <a:gd name="T17" fmla="*/ 0 h 35"/>
                    <a:gd name="T18" fmla="*/ 0 w 49"/>
                    <a:gd name="T19" fmla="*/ 0 h 35"/>
                    <a:gd name="T20" fmla="*/ 0 w 49"/>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35">
                      <a:moveTo>
                        <a:pt x="5" y="14"/>
                      </a:moveTo>
                      <a:lnTo>
                        <a:pt x="5" y="14"/>
                      </a:lnTo>
                      <a:lnTo>
                        <a:pt x="42" y="35"/>
                      </a:lnTo>
                      <a:lnTo>
                        <a:pt x="49" y="21"/>
                      </a:lnTo>
                      <a:lnTo>
                        <a:pt x="12" y="0"/>
                      </a:lnTo>
                      <a:lnTo>
                        <a:pt x="6" y="0"/>
                      </a:lnTo>
                      <a:lnTo>
                        <a:pt x="1" y="4"/>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02" name="Freeform 83">
                  <a:extLst>
                    <a:ext uri="{FF2B5EF4-FFF2-40B4-BE49-F238E27FC236}">
                      <a16:creationId xmlns:a16="http://schemas.microsoft.com/office/drawing/2014/main" id="{555945EE-031D-41B6-B2ED-1BB0F156E89C}"/>
                    </a:ext>
                  </a:extLst>
                </p:cNvPr>
                <p:cNvSpPr>
                  <a:spLocks/>
                </p:cNvSpPr>
                <p:nvPr/>
              </p:nvSpPr>
              <p:spPr bwMode="auto">
                <a:xfrm>
                  <a:off x="3017" y="2685"/>
                  <a:ext cx="24" cy="17"/>
                </a:xfrm>
                <a:custGeom>
                  <a:avLst/>
                  <a:gdLst>
                    <a:gd name="T0" fmla="*/ 0 w 49"/>
                    <a:gd name="T1" fmla="*/ 0 h 35"/>
                    <a:gd name="T2" fmla="*/ 0 w 49"/>
                    <a:gd name="T3" fmla="*/ 0 h 35"/>
                    <a:gd name="T4" fmla="*/ 0 w 49"/>
                    <a:gd name="T5" fmla="*/ 0 h 35"/>
                    <a:gd name="T6" fmla="*/ 0 w 49"/>
                    <a:gd name="T7" fmla="*/ 0 h 35"/>
                    <a:gd name="T8" fmla="*/ 0 w 49"/>
                    <a:gd name="T9" fmla="*/ 0 h 35"/>
                    <a:gd name="T10" fmla="*/ 0 w 49"/>
                    <a:gd name="T11" fmla="*/ 0 h 35"/>
                    <a:gd name="T12" fmla="*/ 0 w 49"/>
                    <a:gd name="T13" fmla="*/ 0 h 35"/>
                    <a:gd name="T14" fmla="*/ 0 w 49"/>
                    <a:gd name="T15" fmla="*/ 0 h 35"/>
                    <a:gd name="T16" fmla="*/ 0 w 49"/>
                    <a:gd name="T17" fmla="*/ 0 h 35"/>
                    <a:gd name="T18" fmla="*/ 0 w 49"/>
                    <a:gd name="T19" fmla="*/ 0 h 35"/>
                    <a:gd name="T20" fmla="*/ 0 w 49"/>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35">
                      <a:moveTo>
                        <a:pt x="5" y="14"/>
                      </a:moveTo>
                      <a:lnTo>
                        <a:pt x="5" y="14"/>
                      </a:lnTo>
                      <a:lnTo>
                        <a:pt x="42" y="35"/>
                      </a:lnTo>
                      <a:lnTo>
                        <a:pt x="49" y="21"/>
                      </a:lnTo>
                      <a:lnTo>
                        <a:pt x="12" y="0"/>
                      </a:lnTo>
                      <a:lnTo>
                        <a:pt x="6" y="0"/>
                      </a:lnTo>
                      <a:lnTo>
                        <a:pt x="2"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03" name="Freeform 84">
                  <a:extLst>
                    <a:ext uri="{FF2B5EF4-FFF2-40B4-BE49-F238E27FC236}">
                      <a16:creationId xmlns:a16="http://schemas.microsoft.com/office/drawing/2014/main" id="{15500C6E-3AA1-4DDA-8AFC-272BEF5D604C}"/>
                    </a:ext>
                  </a:extLst>
                </p:cNvPr>
                <p:cNvSpPr>
                  <a:spLocks/>
                </p:cNvSpPr>
                <p:nvPr/>
              </p:nvSpPr>
              <p:spPr bwMode="auto">
                <a:xfrm>
                  <a:off x="2999" y="2676"/>
                  <a:ext cx="23" cy="16"/>
                </a:xfrm>
                <a:custGeom>
                  <a:avLst/>
                  <a:gdLst>
                    <a:gd name="T0" fmla="*/ 1 w 46"/>
                    <a:gd name="T1" fmla="*/ 1 h 32"/>
                    <a:gd name="T2" fmla="*/ 1 w 46"/>
                    <a:gd name="T3" fmla="*/ 1 h 32"/>
                    <a:gd name="T4" fmla="*/ 1 w 46"/>
                    <a:gd name="T5" fmla="*/ 1 h 32"/>
                    <a:gd name="T6" fmla="*/ 1 w 46"/>
                    <a:gd name="T7" fmla="*/ 1 h 32"/>
                    <a:gd name="T8" fmla="*/ 1 w 46"/>
                    <a:gd name="T9" fmla="*/ 0 h 32"/>
                    <a:gd name="T10" fmla="*/ 1 w 46"/>
                    <a:gd name="T11" fmla="*/ 0 h 32"/>
                    <a:gd name="T12" fmla="*/ 1 w 46"/>
                    <a:gd name="T13" fmla="*/ 0 h 32"/>
                    <a:gd name="T14" fmla="*/ 1 w 46"/>
                    <a:gd name="T15" fmla="*/ 0 h 32"/>
                    <a:gd name="T16" fmla="*/ 1 w 46"/>
                    <a:gd name="T17" fmla="*/ 1 h 32"/>
                    <a:gd name="T18" fmla="*/ 0 w 46"/>
                    <a:gd name="T19" fmla="*/ 1 h 32"/>
                    <a:gd name="T20" fmla="*/ 1 w 46"/>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2">
                      <a:moveTo>
                        <a:pt x="4" y="14"/>
                      </a:moveTo>
                      <a:lnTo>
                        <a:pt x="4" y="14"/>
                      </a:lnTo>
                      <a:lnTo>
                        <a:pt x="39" y="32"/>
                      </a:lnTo>
                      <a:lnTo>
                        <a:pt x="46" y="18"/>
                      </a:lnTo>
                      <a:lnTo>
                        <a:pt x="11" y="0"/>
                      </a:lnTo>
                      <a:lnTo>
                        <a:pt x="6" y="0"/>
                      </a:lnTo>
                      <a:lnTo>
                        <a:pt x="1" y="3"/>
                      </a:lnTo>
                      <a:lnTo>
                        <a:pt x="0" y="9"/>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04" name="Freeform 85">
                  <a:extLst>
                    <a:ext uri="{FF2B5EF4-FFF2-40B4-BE49-F238E27FC236}">
                      <a16:creationId xmlns:a16="http://schemas.microsoft.com/office/drawing/2014/main" id="{DB17A477-E13D-4EA8-95C9-536BC05B418E}"/>
                    </a:ext>
                  </a:extLst>
                </p:cNvPr>
                <p:cNvSpPr>
                  <a:spLocks/>
                </p:cNvSpPr>
                <p:nvPr/>
              </p:nvSpPr>
              <p:spPr bwMode="auto">
                <a:xfrm>
                  <a:off x="2983" y="2666"/>
                  <a:ext cx="22" cy="16"/>
                </a:xfrm>
                <a:custGeom>
                  <a:avLst/>
                  <a:gdLst>
                    <a:gd name="T0" fmla="*/ 1 w 43"/>
                    <a:gd name="T1" fmla="*/ 1 h 32"/>
                    <a:gd name="T2" fmla="*/ 1 w 43"/>
                    <a:gd name="T3" fmla="*/ 1 h 32"/>
                    <a:gd name="T4" fmla="*/ 1 w 43"/>
                    <a:gd name="T5" fmla="*/ 1 h 32"/>
                    <a:gd name="T6" fmla="*/ 1 w 43"/>
                    <a:gd name="T7" fmla="*/ 1 h 32"/>
                    <a:gd name="T8" fmla="*/ 1 w 43"/>
                    <a:gd name="T9" fmla="*/ 0 h 32"/>
                    <a:gd name="T10" fmla="*/ 1 w 43"/>
                    <a:gd name="T11" fmla="*/ 1 h 32"/>
                    <a:gd name="T12" fmla="*/ 1 w 43"/>
                    <a:gd name="T13" fmla="*/ 0 h 32"/>
                    <a:gd name="T14" fmla="*/ 1 w 43"/>
                    <a:gd name="T15" fmla="*/ 0 h 32"/>
                    <a:gd name="T16" fmla="*/ 1 w 43"/>
                    <a:gd name="T17" fmla="*/ 1 h 32"/>
                    <a:gd name="T18" fmla="*/ 0 w 43"/>
                    <a:gd name="T19" fmla="*/ 1 h 32"/>
                    <a:gd name="T20" fmla="*/ 1 w 43"/>
                    <a:gd name="T21" fmla="*/ 1 h 32"/>
                    <a:gd name="T22" fmla="*/ 1 w 43"/>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2">
                      <a:moveTo>
                        <a:pt x="4" y="12"/>
                      </a:moveTo>
                      <a:lnTo>
                        <a:pt x="4" y="13"/>
                      </a:lnTo>
                      <a:lnTo>
                        <a:pt x="36" y="32"/>
                      </a:lnTo>
                      <a:lnTo>
                        <a:pt x="43" y="18"/>
                      </a:lnTo>
                      <a:lnTo>
                        <a:pt x="11" y="0"/>
                      </a:lnTo>
                      <a:lnTo>
                        <a:pt x="11" y="1"/>
                      </a:lnTo>
                      <a:lnTo>
                        <a:pt x="11" y="0"/>
                      </a:lnTo>
                      <a:lnTo>
                        <a:pt x="5" y="0"/>
                      </a:lnTo>
                      <a:lnTo>
                        <a:pt x="1" y="3"/>
                      </a:lnTo>
                      <a:lnTo>
                        <a:pt x="0" y="9"/>
                      </a:lnTo>
                      <a:lnTo>
                        <a:pt x="4" y="13"/>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05" name="Freeform 86">
                  <a:extLst>
                    <a:ext uri="{FF2B5EF4-FFF2-40B4-BE49-F238E27FC236}">
                      <a16:creationId xmlns:a16="http://schemas.microsoft.com/office/drawing/2014/main" id="{D1B868D8-FCF6-493B-957F-BDB746C3F5B4}"/>
                    </a:ext>
                  </a:extLst>
                </p:cNvPr>
                <p:cNvSpPr>
                  <a:spLocks/>
                </p:cNvSpPr>
                <p:nvPr/>
              </p:nvSpPr>
              <p:spPr bwMode="auto">
                <a:xfrm>
                  <a:off x="2971" y="2657"/>
                  <a:ext cx="18" cy="16"/>
                </a:xfrm>
                <a:custGeom>
                  <a:avLst/>
                  <a:gdLst>
                    <a:gd name="T0" fmla="*/ 0 w 37"/>
                    <a:gd name="T1" fmla="*/ 1 h 31"/>
                    <a:gd name="T2" fmla="*/ 0 w 37"/>
                    <a:gd name="T3" fmla="*/ 1 h 31"/>
                    <a:gd name="T4" fmla="*/ 0 w 37"/>
                    <a:gd name="T5" fmla="*/ 1 h 31"/>
                    <a:gd name="T6" fmla="*/ 0 w 37"/>
                    <a:gd name="T7" fmla="*/ 1 h 31"/>
                    <a:gd name="T8" fmla="*/ 0 w 37"/>
                    <a:gd name="T9" fmla="*/ 1 h 31"/>
                    <a:gd name="T10" fmla="*/ 0 w 37"/>
                    <a:gd name="T11" fmla="*/ 0 h 31"/>
                    <a:gd name="T12" fmla="*/ 0 w 37"/>
                    <a:gd name="T13" fmla="*/ 1 h 31"/>
                    <a:gd name="T14" fmla="*/ 0 w 37"/>
                    <a:gd name="T15" fmla="*/ 0 h 31"/>
                    <a:gd name="T16" fmla="*/ 0 w 37"/>
                    <a:gd name="T17" fmla="*/ 1 h 31"/>
                    <a:gd name="T18" fmla="*/ 0 w 37"/>
                    <a:gd name="T19" fmla="*/ 1 h 31"/>
                    <a:gd name="T20" fmla="*/ 0 w 37"/>
                    <a:gd name="T21" fmla="*/ 1 h 31"/>
                    <a:gd name="T22" fmla="*/ 0 w 37"/>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1">
                      <a:moveTo>
                        <a:pt x="3" y="14"/>
                      </a:moveTo>
                      <a:lnTo>
                        <a:pt x="3" y="13"/>
                      </a:lnTo>
                      <a:lnTo>
                        <a:pt x="30" y="31"/>
                      </a:lnTo>
                      <a:lnTo>
                        <a:pt x="37" y="20"/>
                      </a:lnTo>
                      <a:lnTo>
                        <a:pt x="9" y="1"/>
                      </a:lnTo>
                      <a:lnTo>
                        <a:pt x="9" y="0"/>
                      </a:lnTo>
                      <a:lnTo>
                        <a:pt x="9" y="1"/>
                      </a:lnTo>
                      <a:lnTo>
                        <a:pt x="5" y="0"/>
                      </a:lnTo>
                      <a:lnTo>
                        <a:pt x="1" y="4"/>
                      </a:lnTo>
                      <a:lnTo>
                        <a:pt x="0" y="8"/>
                      </a:lnTo>
                      <a:lnTo>
                        <a:pt x="3" y="13"/>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06" name="Freeform 87">
                  <a:extLst>
                    <a:ext uri="{FF2B5EF4-FFF2-40B4-BE49-F238E27FC236}">
                      <a16:creationId xmlns:a16="http://schemas.microsoft.com/office/drawing/2014/main" id="{09F409E6-0151-4ABE-8841-3F96E3DF78C4}"/>
                    </a:ext>
                  </a:extLst>
                </p:cNvPr>
                <p:cNvSpPr>
                  <a:spLocks/>
                </p:cNvSpPr>
                <p:nvPr/>
              </p:nvSpPr>
              <p:spPr bwMode="auto">
                <a:xfrm>
                  <a:off x="2956" y="2650"/>
                  <a:ext cx="19" cy="14"/>
                </a:xfrm>
                <a:custGeom>
                  <a:avLst/>
                  <a:gdLst>
                    <a:gd name="T0" fmla="*/ 0 w 39"/>
                    <a:gd name="T1" fmla="*/ 1 h 28"/>
                    <a:gd name="T2" fmla="*/ 0 w 39"/>
                    <a:gd name="T3" fmla="*/ 1 h 28"/>
                    <a:gd name="T4" fmla="*/ 0 w 39"/>
                    <a:gd name="T5" fmla="*/ 1 h 28"/>
                    <a:gd name="T6" fmla="*/ 0 w 39"/>
                    <a:gd name="T7" fmla="*/ 1 h 28"/>
                    <a:gd name="T8" fmla="*/ 0 w 39"/>
                    <a:gd name="T9" fmla="*/ 0 h 28"/>
                    <a:gd name="T10" fmla="*/ 0 w 39"/>
                    <a:gd name="T11" fmla="*/ 1 h 28"/>
                    <a:gd name="T12" fmla="*/ 0 w 39"/>
                    <a:gd name="T13" fmla="*/ 0 h 28"/>
                    <a:gd name="T14" fmla="*/ 0 w 39"/>
                    <a:gd name="T15" fmla="*/ 0 h 28"/>
                    <a:gd name="T16" fmla="*/ 0 w 39"/>
                    <a:gd name="T17" fmla="*/ 1 h 28"/>
                    <a:gd name="T18" fmla="*/ 0 w 39"/>
                    <a:gd name="T19" fmla="*/ 1 h 28"/>
                    <a:gd name="T20" fmla="*/ 0 w 39"/>
                    <a:gd name="T21" fmla="*/ 1 h 28"/>
                    <a:gd name="T22" fmla="*/ 0 w 39"/>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8">
                      <a:moveTo>
                        <a:pt x="5" y="13"/>
                      </a:moveTo>
                      <a:lnTo>
                        <a:pt x="5" y="14"/>
                      </a:lnTo>
                      <a:lnTo>
                        <a:pt x="33" y="28"/>
                      </a:lnTo>
                      <a:lnTo>
                        <a:pt x="39" y="14"/>
                      </a:lnTo>
                      <a:lnTo>
                        <a:pt x="12" y="0"/>
                      </a:lnTo>
                      <a:lnTo>
                        <a:pt x="12" y="1"/>
                      </a:lnTo>
                      <a:lnTo>
                        <a:pt x="12" y="0"/>
                      </a:lnTo>
                      <a:lnTo>
                        <a:pt x="6" y="0"/>
                      </a:lnTo>
                      <a:lnTo>
                        <a:pt x="1" y="4"/>
                      </a:lnTo>
                      <a:lnTo>
                        <a:pt x="0" y="10"/>
                      </a:lnTo>
                      <a:lnTo>
                        <a:pt x="5" y="14"/>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07" name="Freeform 88">
                  <a:extLst>
                    <a:ext uri="{FF2B5EF4-FFF2-40B4-BE49-F238E27FC236}">
                      <a16:creationId xmlns:a16="http://schemas.microsoft.com/office/drawing/2014/main" id="{20ED33C3-D9B0-465C-8608-46EF6A4AB30E}"/>
                    </a:ext>
                  </a:extLst>
                </p:cNvPr>
                <p:cNvSpPr>
                  <a:spLocks/>
                </p:cNvSpPr>
                <p:nvPr/>
              </p:nvSpPr>
              <p:spPr bwMode="auto">
                <a:xfrm>
                  <a:off x="2945" y="2643"/>
                  <a:ext cx="16" cy="14"/>
                </a:xfrm>
                <a:custGeom>
                  <a:avLst/>
                  <a:gdLst>
                    <a:gd name="T0" fmla="*/ 1 w 32"/>
                    <a:gd name="T1" fmla="*/ 1 h 26"/>
                    <a:gd name="T2" fmla="*/ 1 w 32"/>
                    <a:gd name="T3" fmla="*/ 1 h 26"/>
                    <a:gd name="T4" fmla="*/ 1 w 32"/>
                    <a:gd name="T5" fmla="*/ 1 h 26"/>
                    <a:gd name="T6" fmla="*/ 1 w 32"/>
                    <a:gd name="T7" fmla="*/ 1 h 26"/>
                    <a:gd name="T8" fmla="*/ 1 w 32"/>
                    <a:gd name="T9" fmla="*/ 1 h 26"/>
                    <a:gd name="T10" fmla="*/ 1 w 32"/>
                    <a:gd name="T11" fmla="*/ 0 h 26"/>
                    <a:gd name="T12" fmla="*/ 1 w 32"/>
                    <a:gd name="T13" fmla="*/ 1 h 26"/>
                    <a:gd name="T14" fmla="*/ 1 w 32"/>
                    <a:gd name="T15" fmla="*/ 0 h 26"/>
                    <a:gd name="T16" fmla="*/ 1 w 32"/>
                    <a:gd name="T17" fmla="*/ 1 h 26"/>
                    <a:gd name="T18" fmla="*/ 0 w 32"/>
                    <a:gd name="T19" fmla="*/ 1 h 26"/>
                    <a:gd name="T20" fmla="*/ 1 w 32"/>
                    <a:gd name="T21" fmla="*/ 1 h 26"/>
                    <a:gd name="T22" fmla="*/ 1 w 32"/>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6">
                      <a:moveTo>
                        <a:pt x="3" y="13"/>
                      </a:moveTo>
                      <a:lnTo>
                        <a:pt x="2" y="12"/>
                      </a:lnTo>
                      <a:lnTo>
                        <a:pt x="25" y="26"/>
                      </a:lnTo>
                      <a:lnTo>
                        <a:pt x="32" y="14"/>
                      </a:lnTo>
                      <a:lnTo>
                        <a:pt x="9" y="1"/>
                      </a:lnTo>
                      <a:lnTo>
                        <a:pt x="8" y="0"/>
                      </a:lnTo>
                      <a:lnTo>
                        <a:pt x="9" y="1"/>
                      </a:lnTo>
                      <a:lnTo>
                        <a:pt x="4" y="0"/>
                      </a:lnTo>
                      <a:lnTo>
                        <a:pt x="1" y="3"/>
                      </a:lnTo>
                      <a:lnTo>
                        <a:pt x="0" y="8"/>
                      </a:lnTo>
                      <a:lnTo>
                        <a:pt x="2" y="12"/>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08" name="Freeform 89">
                  <a:extLst>
                    <a:ext uri="{FF2B5EF4-FFF2-40B4-BE49-F238E27FC236}">
                      <a16:creationId xmlns:a16="http://schemas.microsoft.com/office/drawing/2014/main" id="{7914D8AB-1DF0-4AEC-8E0E-5B6DB131B992}"/>
                    </a:ext>
                  </a:extLst>
                </p:cNvPr>
                <p:cNvSpPr>
                  <a:spLocks/>
                </p:cNvSpPr>
                <p:nvPr/>
              </p:nvSpPr>
              <p:spPr bwMode="auto">
                <a:xfrm>
                  <a:off x="2924" y="2634"/>
                  <a:ext cx="25" cy="16"/>
                </a:xfrm>
                <a:custGeom>
                  <a:avLst/>
                  <a:gdLst>
                    <a:gd name="T0" fmla="*/ 0 w 51"/>
                    <a:gd name="T1" fmla="*/ 1 h 32"/>
                    <a:gd name="T2" fmla="*/ 0 w 51"/>
                    <a:gd name="T3" fmla="*/ 1 h 32"/>
                    <a:gd name="T4" fmla="*/ 0 w 51"/>
                    <a:gd name="T5" fmla="*/ 1 h 32"/>
                    <a:gd name="T6" fmla="*/ 0 w 51"/>
                    <a:gd name="T7" fmla="*/ 1 h 32"/>
                    <a:gd name="T8" fmla="*/ 0 w 51"/>
                    <a:gd name="T9" fmla="*/ 0 h 32"/>
                    <a:gd name="T10" fmla="*/ 0 w 51"/>
                    <a:gd name="T11" fmla="*/ 0 h 32"/>
                    <a:gd name="T12" fmla="*/ 0 w 51"/>
                    <a:gd name="T13" fmla="*/ 0 h 32"/>
                    <a:gd name="T14" fmla="*/ 0 w 51"/>
                    <a:gd name="T15" fmla="*/ 1 h 32"/>
                    <a:gd name="T16" fmla="*/ 0 w 51"/>
                    <a:gd name="T17" fmla="*/ 1 h 32"/>
                    <a:gd name="T18" fmla="*/ 0 w 51"/>
                    <a:gd name="T19" fmla="*/ 1 h 32"/>
                    <a:gd name="T20" fmla="*/ 0 w 51"/>
                    <a:gd name="T21" fmla="*/ 1 h 32"/>
                    <a:gd name="T22" fmla="*/ 0 w 51"/>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32">
                      <a:moveTo>
                        <a:pt x="6" y="14"/>
                      </a:moveTo>
                      <a:lnTo>
                        <a:pt x="5" y="14"/>
                      </a:lnTo>
                      <a:lnTo>
                        <a:pt x="46" y="32"/>
                      </a:lnTo>
                      <a:lnTo>
                        <a:pt x="51" y="19"/>
                      </a:lnTo>
                      <a:lnTo>
                        <a:pt x="9" y="0"/>
                      </a:lnTo>
                      <a:lnTo>
                        <a:pt x="8" y="0"/>
                      </a:lnTo>
                      <a:lnTo>
                        <a:pt x="9" y="0"/>
                      </a:lnTo>
                      <a:lnTo>
                        <a:pt x="3" y="1"/>
                      </a:lnTo>
                      <a:lnTo>
                        <a:pt x="0" y="5"/>
                      </a:lnTo>
                      <a:lnTo>
                        <a:pt x="0" y="10"/>
                      </a:lnTo>
                      <a:lnTo>
                        <a:pt x="5"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09" name="Freeform 90">
                  <a:extLst>
                    <a:ext uri="{FF2B5EF4-FFF2-40B4-BE49-F238E27FC236}">
                      <a16:creationId xmlns:a16="http://schemas.microsoft.com/office/drawing/2014/main" id="{0E3B9788-1F7A-45B0-BE7D-62FB97B2F2EA}"/>
                    </a:ext>
                  </a:extLst>
                </p:cNvPr>
                <p:cNvSpPr>
                  <a:spLocks/>
                </p:cNvSpPr>
                <p:nvPr/>
              </p:nvSpPr>
              <p:spPr bwMode="auto">
                <a:xfrm>
                  <a:off x="2907" y="2631"/>
                  <a:ext cx="21" cy="10"/>
                </a:xfrm>
                <a:custGeom>
                  <a:avLst/>
                  <a:gdLst>
                    <a:gd name="T0" fmla="*/ 0 w 43"/>
                    <a:gd name="T1" fmla="*/ 0 h 21"/>
                    <a:gd name="T2" fmla="*/ 0 w 43"/>
                    <a:gd name="T3" fmla="*/ 0 h 21"/>
                    <a:gd name="T4" fmla="*/ 0 w 43"/>
                    <a:gd name="T5" fmla="*/ 0 h 21"/>
                    <a:gd name="T6" fmla="*/ 0 w 43"/>
                    <a:gd name="T7" fmla="*/ 0 h 21"/>
                    <a:gd name="T8" fmla="*/ 0 w 43"/>
                    <a:gd name="T9" fmla="*/ 0 h 21"/>
                    <a:gd name="T10" fmla="*/ 0 w 43"/>
                    <a:gd name="T11" fmla="*/ 0 h 21"/>
                    <a:gd name="T12" fmla="*/ 0 w 43"/>
                    <a:gd name="T13" fmla="*/ 0 h 21"/>
                    <a:gd name="T14" fmla="*/ 0 w 43"/>
                    <a:gd name="T15" fmla="*/ 0 h 21"/>
                    <a:gd name="T16" fmla="*/ 0 w 43"/>
                    <a:gd name="T17" fmla="*/ 0 h 21"/>
                    <a:gd name="T18" fmla="*/ 0 w 43"/>
                    <a:gd name="T19" fmla="*/ 0 h 21"/>
                    <a:gd name="T20" fmla="*/ 0 w 43"/>
                    <a:gd name="T21" fmla="*/ 0 h 21"/>
                    <a:gd name="T22" fmla="*/ 0 w 43"/>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21">
                      <a:moveTo>
                        <a:pt x="7" y="14"/>
                      </a:moveTo>
                      <a:lnTo>
                        <a:pt x="6" y="14"/>
                      </a:lnTo>
                      <a:lnTo>
                        <a:pt x="41" y="21"/>
                      </a:lnTo>
                      <a:lnTo>
                        <a:pt x="43" y="7"/>
                      </a:lnTo>
                      <a:lnTo>
                        <a:pt x="8" y="0"/>
                      </a:lnTo>
                      <a:lnTo>
                        <a:pt x="7" y="0"/>
                      </a:lnTo>
                      <a:lnTo>
                        <a:pt x="8" y="0"/>
                      </a:lnTo>
                      <a:lnTo>
                        <a:pt x="3" y="1"/>
                      </a:lnTo>
                      <a:lnTo>
                        <a:pt x="0" y="6"/>
                      </a:lnTo>
                      <a:lnTo>
                        <a:pt x="2" y="12"/>
                      </a:lnTo>
                      <a:lnTo>
                        <a:pt x="6" y="14"/>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10" name="Freeform 91">
                  <a:extLst>
                    <a:ext uri="{FF2B5EF4-FFF2-40B4-BE49-F238E27FC236}">
                      <a16:creationId xmlns:a16="http://schemas.microsoft.com/office/drawing/2014/main" id="{003EC3C1-CD58-4971-8969-0FA9D16BA4C4}"/>
                    </a:ext>
                  </a:extLst>
                </p:cNvPr>
                <p:cNvSpPr>
                  <a:spLocks/>
                </p:cNvSpPr>
                <p:nvPr/>
              </p:nvSpPr>
              <p:spPr bwMode="auto">
                <a:xfrm>
                  <a:off x="2892" y="2631"/>
                  <a:ext cx="18" cy="8"/>
                </a:xfrm>
                <a:custGeom>
                  <a:avLst/>
                  <a:gdLst>
                    <a:gd name="T0" fmla="*/ 0 w 37"/>
                    <a:gd name="T1" fmla="*/ 1 h 16"/>
                    <a:gd name="T2" fmla="*/ 0 w 37"/>
                    <a:gd name="T3" fmla="*/ 1 h 16"/>
                    <a:gd name="T4" fmla="*/ 0 w 37"/>
                    <a:gd name="T5" fmla="*/ 1 h 16"/>
                    <a:gd name="T6" fmla="*/ 0 w 37"/>
                    <a:gd name="T7" fmla="*/ 0 h 16"/>
                    <a:gd name="T8" fmla="*/ 0 w 37"/>
                    <a:gd name="T9" fmla="*/ 1 h 16"/>
                    <a:gd name="T10" fmla="*/ 0 w 37"/>
                    <a:gd name="T11" fmla="*/ 1 h 16"/>
                    <a:gd name="T12" fmla="*/ 0 w 37"/>
                    <a:gd name="T13" fmla="*/ 1 h 16"/>
                    <a:gd name="T14" fmla="*/ 0 w 37"/>
                    <a:gd name="T15" fmla="*/ 1 h 16"/>
                    <a:gd name="T16" fmla="*/ 0 w 37"/>
                    <a:gd name="T17" fmla="*/ 1 h 16"/>
                    <a:gd name="T18" fmla="*/ 0 w 37"/>
                    <a:gd name="T19" fmla="*/ 1 h 16"/>
                    <a:gd name="T20" fmla="*/ 0 w 37"/>
                    <a:gd name="T21" fmla="*/ 1 h 16"/>
                    <a:gd name="T22" fmla="*/ 0 w 37"/>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16">
                      <a:moveTo>
                        <a:pt x="11" y="16"/>
                      </a:moveTo>
                      <a:lnTo>
                        <a:pt x="7" y="16"/>
                      </a:lnTo>
                      <a:lnTo>
                        <a:pt x="37" y="14"/>
                      </a:lnTo>
                      <a:lnTo>
                        <a:pt x="37" y="0"/>
                      </a:lnTo>
                      <a:lnTo>
                        <a:pt x="7" y="2"/>
                      </a:lnTo>
                      <a:lnTo>
                        <a:pt x="4" y="2"/>
                      </a:lnTo>
                      <a:lnTo>
                        <a:pt x="7" y="2"/>
                      </a:lnTo>
                      <a:lnTo>
                        <a:pt x="3" y="5"/>
                      </a:lnTo>
                      <a:lnTo>
                        <a:pt x="0" y="9"/>
                      </a:lnTo>
                      <a:lnTo>
                        <a:pt x="3" y="14"/>
                      </a:lnTo>
                      <a:lnTo>
                        <a:pt x="7" y="16"/>
                      </a:lnTo>
                      <a:lnTo>
                        <a:pt x="1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11" name="Freeform 92">
                  <a:extLst>
                    <a:ext uri="{FF2B5EF4-FFF2-40B4-BE49-F238E27FC236}">
                      <a16:creationId xmlns:a16="http://schemas.microsoft.com/office/drawing/2014/main" id="{28540B3F-B108-4BD9-93A9-7935A2728D92}"/>
                    </a:ext>
                  </a:extLst>
                </p:cNvPr>
                <p:cNvSpPr>
                  <a:spLocks/>
                </p:cNvSpPr>
                <p:nvPr/>
              </p:nvSpPr>
              <p:spPr bwMode="auto">
                <a:xfrm>
                  <a:off x="2876" y="2632"/>
                  <a:ext cx="21" cy="15"/>
                </a:xfrm>
                <a:custGeom>
                  <a:avLst/>
                  <a:gdLst>
                    <a:gd name="T0" fmla="*/ 1 w 42"/>
                    <a:gd name="T1" fmla="*/ 1 h 30"/>
                    <a:gd name="T2" fmla="*/ 1 w 42"/>
                    <a:gd name="T3" fmla="*/ 1 h 30"/>
                    <a:gd name="T4" fmla="*/ 1 w 42"/>
                    <a:gd name="T5" fmla="*/ 1 h 30"/>
                    <a:gd name="T6" fmla="*/ 1 w 42"/>
                    <a:gd name="T7" fmla="*/ 0 h 30"/>
                    <a:gd name="T8" fmla="*/ 1 w 42"/>
                    <a:gd name="T9" fmla="*/ 1 h 30"/>
                    <a:gd name="T10" fmla="*/ 1 w 42"/>
                    <a:gd name="T11" fmla="*/ 1 h 30"/>
                    <a:gd name="T12" fmla="*/ 1 w 42"/>
                    <a:gd name="T13" fmla="*/ 1 h 30"/>
                    <a:gd name="T14" fmla="*/ 0 w 42"/>
                    <a:gd name="T15" fmla="*/ 1 h 30"/>
                    <a:gd name="T16" fmla="*/ 1 w 42"/>
                    <a:gd name="T17" fmla="*/ 1 h 30"/>
                    <a:gd name="T18" fmla="*/ 1 w 42"/>
                    <a:gd name="T19" fmla="*/ 1 h 30"/>
                    <a:gd name="T20" fmla="*/ 1 w 42"/>
                    <a:gd name="T21" fmla="*/ 1 h 30"/>
                    <a:gd name="T22" fmla="*/ 1 w 42"/>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30">
                      <a:moveTo>
                        <a:pt x="13" y="29"/>
                      </a:moveTo>
                      <a:lnTo>
                        <a:pt x="12" y="30"/>
                      </a:lnTo>
                      <a:lnTo>
                        <a:pt x="42" y="14"/>
                      </a:lnTo>
                      <a:lnTo>
                        <a:pt x="35" y="0"/>
                      </a:lnTo>
                      <a:lnTo>
                        <a:pt x="5" y="17"/>
                      </a:lnTo>
                      <a:lnTo>
                        <a:pt x="4" y="18"/>
                      </a:lnTo>
                      <a:lnTo>
                        <a:pt x="5" y="17"/>
                      </a:lnTo>
                      <a:lnTo>
                        <a:pt x="0" y="21"/>
                      </a:lnTo>
                      <a:lnTo>
                        <a:pt x="1" y="27"/>
                      </a:lnTo>
                      <a:lnTo>
                        <a:pt x="6" y="30"/>
                      </a:lnTo>
                      <a:lnTo>
                        <a:pt x="12" y="30"/>
                      </a:lnTo>
                      <a:lnTo>
                        <a:pt x="13"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12" name="Freeform 93">
                  <a:extLst>
                    <a:ext uri="{FF2B5EF4-FFF2-40B4-BE49-F238E27FC236}">
                      <a16:creationId xmlns:a16="http://schemas.microsoft.com/office/drawing/2014/main" id="{232DD9B0-2E56-4CF0-A29B-C69F84129004}"/>
                    </a:ext>
                  </a:extLst>
                </p:cNvPr>
                <p:cNvSpPr>
                  <a:spLocks/>
                </p:cNvSpPr>
                <p:nvPr/>
              </p:nvSpPr>
              <p:spPr bwMode="auto">
                <a:xfrm>
                  <a:off x="2864" y="2640"/>
                  <a:ext cx="18" cy="16"/>
                </a:xfrm>
                <a:custGeom>
                  <a:avLst/>
                  <a:gdLst>
                    <a:gd name="T0" fmla="*/ 0 w 37"/>
                    <a:gd name="T1" fmla="*/ 1 h 31"/>
                    <a:gd name="T2" fmla="*/ 0 w 37"/>
                    <a:gd name="T3" fmla="*/ 1 h 31"/>
                    <a:gd name="T4" fmla="*/ 0 w 37"/>
                    <a:gd name="T5" fmla="*/ 1 h 31"/>
                    <a:gd name="T6" fmla="*/ 0 w 37"/>
                    <a:gd name="T7" fmla="*/ 0 h 31"/>
                    <a:gd name="T8" fmla="*/ 0 w 37"/>
                    <a:gd name="T9" fmla="*/ 1 h 31"/>
                    <a:gd name="T10" fmla="*/ 0 w 37"/>
                    <a:gd name="T11" fmla="*/ 1 h 31"/>
                    <a:gd name="T12" fmla="*/ 0 w 37"/>
                    <a:gd name="T13" fmla="*/ 1 h 31"/>
                    <a:gd name="T14" fmla="*/ 0 w 37"/>
                    <a:gd name="T15" fmla="*/ 1 h 31"/>
                    <a:gd name="T16" fmla="*/ 0 w 37"/>
                    <a:gd name="T17" fmla="*/ 1 h 31"/>
                    <a:gd name="T18" fmla="*/ 0 w 37"/>
                    <a:gd name="T19" fmla="*/ 1 h 31"/>
                    <a:gd name="T20" fmla="*/ 0 w 37"/>
                    <a:gd name="T21" fmla="*/ 1 h 31"/>
                    <a:gd name="T22" fmla="*/ 0 w 37"/>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1">
                      <a:moveTo>
                        <a:pt x="13" y="29"/>
                      </a:moveTo>
                      <a:lnTo>
                        <a:pt x="12" y="30"/>
                      </a:lnTo>
                      <a:lnTo>
                        <a:pt x="37" y="11"/>
                      </a:lnTo>
                      <a:lnTo>
                        <a:pt x="28" y="0"/>
                      </a:lnTo>
                      <a:lnTo>
                        <a:pt x="2" y="18"/>
                      </a:lnTo>
                      <a:lnTo>
                        <a:pt x="1" y="19"/>
                      </a:lnTo>
                      <a:lnTo>
                        <a:pt x="2" y="18"/>
                      </a:lnTo>
                      <a:lnTo>
                        <a:pt x="0" y="23"/>
                      </a:lnTo>
                      <a:lnTo>
                        <a:pt x="2" y="29"/>
                      </a:lnTo>
                      <a:lnTo>
                        <a:pt x="6" y="31"/>
                      </a:lnTo>
                      <a:lnTo>
                        <a:pt x="12" y="30"/>
                      </a:lnTo>
                      <a:lnTo>
                        <a:pt x="13"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13" name="Freeform 94">
                  <a:extLst>
                    <a:ext uri="{FF2B5EF4-FFF2-40B4-BE49-F238E27FC236}">
                      <a16:creationId xmlns:a16="http://schemas.microsoft.com/office/drawing/2014/main" id="{094E321E-AA3B-4999-B14E-66594F47E100}"/>
                    </a:ext>
                  </a:extLst>
                </p:cNvPr>
                <p:cNvSpPr>
                  <a:spLocks/>
                </p:cNvSpPr>
                <p:nvPr/>
              </p:nvSpPr>
              <p:spPr bwMode="auto">
                <a:xfrm>
                  <a:off x="2853" y="2650"/>
                  <a:ext cx="17" cy="20"/>
                </a:xfrm>
                <a:custGeom>
                  <a:avLst/>
                  <a:gdLst>
                    <a:gd name="T0" fmla="*/ 0 w 36"/>
                    <a:gd name="T1" fmla="*/ 1 h 40"/>
                    <a:gd name="T2" fmla="*/ 0 w 36"/>
                    <a:gd name="T3" fmla="*/ 1 h 40"/>
                    <a:gd name="T4" fmla="*/ 0 w 36"/>
                    <a:gd name="T5" fmla="*/ 1 h 40"/>
                    <a:gd name="T6" fmla="*/ 0 w 36"/>
                    <a:gd name="T7" fmla="*/ 0 h 40"/>
                    <a:gd name="T8" fmla="*/ 0 w 36"/>
                    <a:gd name="T9" fmla="*/ 1 h 40"/>
                    <a:gd name="T10" fmla="*/ 0 w 36"/>
                    <a:gd name="T11" fmla="*/ 1 h 40"/>
                    <a:gd name="T12" fmla="*/ 0 w 36"/>
                    <a:gd name="T13" fmla="*/ 1 h 40"/>
                    <a:gd name="T14" fmla="*/ 0 w 36"/>
                    <a:gd name="T15" fmla="*/ 1 h 40"/>
                    <a:gd name="T16" fmla="*/ 0 w 36"/>
                    <a:gd name="T17" fmla="*/ 1 h 40"/>
                    <a:gd name="T18" fmla="*/ 0 w 36"/>
                    <a:gd name="T19" fmla="*/ 1 h 40"/>
                    <a:gd name="T20" fmla="*/ 0 w 36"/>
                    <a:gd name="T21" fmla="*/ 1 h 40"/>
                    <a:gd name="T22" fmla="*/ 0 w 36"/>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40">
                      <a:moveTo>
                        <a:pt x="13" y="36"/>
                      </a:moveTo>
                      <a:lnTo>
                        <a:pt x="13" y="37"/>
                      </a:lnTo>
                      <a:lnTo>
                        <a:pt x="36" y="10"/>
                      </a:lnTo>
                      <a:lnTo>
                        <a:pt x="24" y="0"/>
                      </a:lnTo>
                      <a:lnTo>
                        <a:pt x="1" y="28"/>
                      </a:lnTo>
                      <a:lnTo>
                        <a:pt x="1" y="29"/>
                      </a:lnTo>
                      <a:lnTo>
                        <a:pt x="1" y="28"/>
                      </a:lnTo>
                      <a:lnTo>
                        <a:pt x="0" y="34"/>
                      </a:lnTo>
                      <a:lnTo>
                        <a:pt x="2" y="37"/>
                      </a:lnTo>
                      <a:lnTo>
                        <a:pt x="8" y="40"/>
                      </a:lnTo>
                      <a:lnTo>
                        <a:pt x="13" y="37"/>
                      </a:lnTo>
                      <a:lnTo>
                        <a:pt x="1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14" name="Freeform 95">
                  <a:extLst>
                    <a:ext uri="{FF2B5EF4-FFF2-40B4-BE49-F238E27FC236}">
                      <a16:creationId xmlns:a16="http://schemas.microsoft.com/office/drawing/2014/main" id="{1144AB87-8814-4C47-BFF9-CF1C19A82C21}"/>
                    </a:ext>
                  </a:extLst>
                </p:cNvPr>
                <p:cNvSpPr>
                  <a:spLocks/>
                </p:cNvSpPr>
                <p:nvPr/>
              </p:nvSpPr>
              <p:spPr bwMode="auto">
                <a:xfrm>
                  <a:off x="2841" y="2665"/>
                  <a:ext cx="18" cy="21"/>
                </a:xfrm>
                <a:custGeom>
                  <a:avLst/>
                  <a:gdLst>
                    <a:gd name="T0" fmla="*/ 1 w 36"/>
                    <a:gd name="T1" fmla="*/ 0 h 44"/>
                    <a:gd name="T2" fmla="*/ 1 w 36"/>
                    <a:gd name="T3" fmla="*/ 0 h 44"/>
                    <a:gd name="T4" fmla="*/ 1 w 36"/>
                    <a:gd name="T5" fmla="*/ 0 h 44"/>
                    <a:gd name="T6" fmla="*/ 1 w 36"/>
                    <a:gd name="T7" fmla="*/ 0 h 44"/>
                    <a:gd name="T8" fmla="*/ 1 w 36"/>
                    <a:gd name="T9" fmla="*/ 0 h 44"/>
                    <a:gd name="T10" fmla="*/ 1 w 36"/>
                    <a:gd name="T11" fmla="*/ 0 h 44"/>
                    <a:gd name="T12" fmla="*/ 1 w 36"/>
                    <a:gd name="T13" fmla="*/ 0 h 44"/>
                    <a:gd name="T14" fmla="*/ 0 w 36"/>
                    <a:gd name="T15" fmla="*/ 0 h 44"/>
                    <a:gd name="T16" fmla="*/ 1 w 36"/>
                    <a:gd name="T17" fmla="*/ 0 h 44"/>
                    <a:gd name="T18" fmla="*/ 1 w 36"/>
                    <a:gd name="T19" fmla="*/ 0 h 44"/>
                    <a:gd name="T20" fmla="*/ 1 w 36"/>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44">
                      <a:moveTo>
                        <a:pt x="13" y="42"/>
                      </a:moveTo>
                      <a:lnTo>
                        <a:pt x="13" y="42"/>
                      </a:lnTo>
                      <a:lnTo>
                        <a:pt x="36" y="7"/>
                      </a:lnTo>
                      <a:lnTo>
                        <a:pt x="24" y="0"/>
                      </a:lnTo>
                      <a:lnTo>
                        <a:pt x="1" y="35"/>
                      </a:lnTo>
                      <a:lnTo>
                        <a:pt x="0" y="39"/>
                      </a:lnTo>
                      <a:lnTo>
                        <a:pt x="3" y="43"/>
                      </a:lnTo>
                      <a:lnTo>
                        <a:pt x="8" y="44"/>
                      </a:lnTo>
                      <a:lnTo>
                        <a:pt x="13"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15" name="Freeform 96">
                  <a:extLst>
                    <a:ext uri="{FF2B5EF4-FFF2-40B4-BE49-F238E27FC236}">
                      <a16:creationId xmlns:a16="http://schemas.microsoft.com/office/drawing/2014/main" id="{40153741-D342-4A20-B111-2AED5153B647}"/>
                    </a:ext>
                  </a:extLst>
                </p:cNvPr>
                <p:cNvSpPr>
                  <a:spLocks/>
                </p:cNvSpPr>
                <p:nvPr/>
              </p:nvSpPr>
              <p:spPr bwMode="auto">
                <a:xfrm>
                  <a:off x="2829" y="2682"/>
                  <a:ext cx="18" cy="23"/>
                </a:xfrm>
                <a:custGeom>
                  <a:avLst/>
                  <a:gdLst>
                    <a:gd name="T0" fmla="*/ 1 w 36"/>
                    <a:gd name="T1" fmla="*/ 1 h 46"/>
                    <a:gd name="T2" fmla="*/ 1 w 36"/>
                    <a:gd name="T3" fmla="*/ 1 h 46"/>
                    <a:gd name="T4" fmla="*/ 1 w 36"/>
                    <a:gd name="T5" fmla="*/ 1 h 46"/>
                    <a:gd name="T6" fmla="*/ 1 w 36"/>
                    <a:gd name="T7" fmla="*/ 0 h 46"/>
                    <a:gd name="T8" fmla="*/ 1 w 36"/>
                    <a:gd name="T9" fmla="*/ 1 h 46"/>
                    <a:gd name="T10" fmla="*/ 0 w 36"/>
                    <a:gd name="T11" fmla="*/ 1 h 46"/>
                    <a:gd name="T12" fmla="*/ 1 w 36"/>
                    <a:gd name="T13" fmla="*/ 1 h 46"/>
                    <a:gd name="T14" fmla="*/ 0 w 36"/>
                    <a:gd name="T15" fmla="*/ 1 h 46"/>
                    <a:gd name="T16" fmla="*/ 1 w 36"/>
                    <a:gd name="T17" fmla="*/ 1 h 46"/>
                    <a:gd name="T18" fmla="*/ 1 w 36"/>
                    <a:gd name="T19" fmla="*/ 1 h 46"/>
                    <a:gd name="T20" fmla="*/ 1 w 36"/>
                    <a:gd name="T21" fmla="*/ 1 h 46"/>
                    <a:gd name="T22" fmla="*/ 1 w 36"/>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46">
                      <a:moveTo>
                        <a:pt x="14" y="43"/>
                      </a:moveTo>
                      <a:lnTo>
                        <a:pt x="13" y="43"/>
                      </a:lnTo>
                      <a:lnTo>
                        <a:pt x="36" y="7"/>
                      </a:lnTo>
                      <a:lnTo>
                        <a:pt x="24" y="0"/>
                      </a:lnTo>
                      <a:lnTo>
                        <a:pt x="1" y="37"/>
                      </a:lnTo>
                      <a:lnTo>
                        <a:pt x="0" y="37"/>
                      </a:lnTo>
                      <a:lnTo>
                        <a:pt x="1" y="37"/>
                      </a:lnTo>
                      <a:lnTo>
                        <a:pt x="0" y="41"/>
                      </a:lnTo>
                      <a:lnTo>
                        <a:pt x="3" y="45"/>
                      </a:lnTo>
                      <a:lnTo>
                        <a:pt x="8" y="46"/>
                      </a:lnTo>
                      <a:lnTo>
                        <a:pt x="13" y="43"/>
                      </a:lnTo>
                      <a:lnTo>
                        <a:pt x="1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16" name="Freeform 97">
                  <a:extLst>
                    <a:ext uri="{FF2B5EF4-FFF2-40B4-BE49-F238E27FC236}">
                      <a16:creationId xmlns:a16="http://schemas.microsoft.com/office/drawing/2014/main" id="{3F753ABD-B216-41B5-8F7A-E2A13ECE4C3C}"/>
                    </a:ext>
                  </a:extLst>
                </p:cNvPr>
                <p:cNvSpPr>
                  <a:spLocks/>
                </p:cNvSpPr>
                <p:nvPr/>
              </p:nvSpPr>
              <p:spPr bwMode="auto">
                <a:xfrm>
                  <a:off x="2819" y="2700"/>
                  <a:ext cx="17" cy="24"/>
                </a:xfrm>
                <a:custGeom>
                  <a:avLst/>
                  <a:gdLst>
                    <a:gd name="T0" fmla="*/ 0 w 35"/>
                    <a:gd name="T1" fmla="*/ 1 h 48"/>
                    <a:gd name="T2" fmla="*/ 0 w 35"/>
                    <a:gd name="T3" fmla="*/ 1 h 48"/>
                    <a:gd name="T4" fmla="*/ 0 w 35"/>
                    <a:gd name="T5" fmla="*/ 1 h 48"/>
                    <a:gd name="T6" fmla="*/ 0 w 35"/>
                    <a:gd name="T7" fmla="*/ 0 h 48"/>
                    <a:gd name="T8" fmla="*/ 0 w 35"/>
                    <a:gd name="T9" fmla="*/ 1 h 48"/>
                    <a:gd name="T10" fmla="*/ 0 w 35"/>
                    <a:gd name="T11" fmla="*/ 1 h 48"/>
                    <a:gd name="T12" fmla="*/ 0 w 35"/>
                    <a:gd name="T13" fmla="*/ 1 h 48"/>
                    <a:gd name="T14" fmla="*/ 0 w 35"/>
                    <a:gd name="T15" fmla="*/ 1 h 48"/>
                    <a:gd name="T16" fmla="*/ 0 w 35"/>
                    <a:gd name="T17" fmla="*/ 1 h 48"/>
                    <a:gd name="T18" fmla="*/ 0 w 35"/>
                    <a:gd name="T19" fmla="*/ 1 h 48"/>
                    <a:gd name="T20" fmla="*/ 0 w 35"/>
                    <a:gd name="T21" fmla="*/ 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48">
                      <a:moveTo>
                        <a:pt x="14" y="43"/>
                      </a:moveTo>
                      <a:lnTo>
                        <a:pt x="14" y="43"/>
                      </a:lnTo>
                      <a:lnTo>
                        <a:pt x="35" y="6"/>
                      </a:lnTo>
                      <a:lnTo>
                        <a:pt x="21" y="0"/>
                      </a:lnTo>
                      <a:lnTo>
                        <a:pt x="0" y="36"/>
                      </a:lnTo>
                      <a:lnTo>
                        <a:pt x="0" y="42"/>
                      </a:lnTo>
                      <a:lnTo>
                        <a:pt x="4" y="47"/>
                      </a:lnTo>
                      <a:lnTo>
                        <a:pt x="9" y="48"/>
                      </a:lnTo>
                      <a:lnTo>
                        <a:pt x="1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17" name="Freeform 98">
                  <a:extLst>
                    <a:ext uri="{FF2B5EF4-FFF2-40B4-BE49-F238E27FC236}">
                      <a16:creationId xmlns:a16="http://schemas.microsoft.com/office/drawing/2014/main" id="{9C4725DA-00C7-417F-9EBE-D7B6931466EC}"/>
                    </a:ext>
                  </a:extLst>
                </p:cNvPr>
                <p:cNvSpPr>
                  <a:spLocks/>
                </p:cNvSpPr>
                <p:nvPr/>
              </p:nvSpPr>
              <p:spPr bwMode="auto">
                <a:xfrm>
                  <a:off x="2809" y="2719"/>
                  <a:ext cx="17" cy="24"/>
                </a:xfrm>
                <a:custGeom>
                  <a:avLst/>
                  <a:gdLst>
                    <a:gd name="T0" fmla="*/ 1 w 34"/>
                    <a:gd name="T1" fmla="*/ 0 h 49"/>
                    <a:gd name="T2" fmla="*/ 1 w 34"/>
                    <a:gd name="T3" fmla="*/ 0 h 49"/>
                    <a:gd name="T4" fmla="*/ 1 w 34"/>
                    <a:gd name="T5" fmla="*/ 0 h 49"/>
                    <a:gd name="T6" fmla="*/ 1 w 34"/>
                    <a:gd name="T7" fmla="*/ 0 h 49"/>
                    <a:gd name="T8" fmla="*/ 0 w 34"/>
                    <a:gd name="T9" fmla="*/ 0 h 49"/>
                    <a:gd name="T10" fmla="*/ 0 w 34"/>
                    <a:gd name="T11" fmla="*/ 0 h 49"/>
                    <a:gd name="T12" fmla="*/ 0 w 34"/>
                    <a:gd name="T13" fmla="*/ 0 h 49"/>
                    <a:gd name="T14" fmla="*/ 0 w 34"/>
                    <a:gd name="T15" fmla="*/ 0 h 49"/>
                    <a:gd name="T16" fmla="*/ 1 w 34"/>
                    <a:gd name="T17" fmla="*/ 0 h 49"/>
                    <a:gd name="T18" fmla="*/ 1 w 34"/>
                    <a:gd name="T19" fmla="*/ 0 h 49"/>
                    <a:gd name="T20" fmla="*/ 1 w 34"/>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49">
                      <a:moveTo>
                        <a:pt x="13" y="44"/>
                      </a:moveTo>
                      <a:lnTo>
                        <a:pt x="13" y="44"/>
                      </a:lnTo>
                      <a:lnTo>
                        <a:pt x="34" y="7"/>
                      </a:lnTo>
                      <a:lnTo>
                        <a:pt x="20" y="0"/>
                      </a:lnTo>
                      <a:lnTo>
                        <a:pt x="0" y="37"/>
                      </a:lnTo>
                      <a:lnTo>
                        <a:pt x="0" y="43"/>
                      </a:lnTo>
                      <a:lnTo>
                        <a:pt x="3" y="48"/>
                      </a:lnTo>
                      <a:lnTo>
                        <a:pt x="9" y="49"/>
                      </a:lnTo>
                      <a:lnTo>
                        <a:pt x="1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18" name="Freeform 99">
                  <a:extLst>
                    <a:ext uri="{FF2B5EF4-FFF2-40B4-BE49-F238E27FC236}">
                      <a16:creationId xmlns:a16="http://schemas.microsoft.com/office/drawing/2014/main" id="{75D5E8A4-6D63-4882-AEDF-346F7BF9B528}"/>
                    </a:ext>
                  </a:extLst>
                </p:cNvPr>
                <p:cNvSpPr>
                  <a:spLocks/>
                </p:cNvSpPr>
                <p:nvPr/>
              </p:nvSpPr>
              <p:spPr bwMode="auto">
                <a:xfrm>
                  <a:off x="2798" y="2737"/>
                  <a:ext cx="18" cy="24"/>
                </a:xfrm>
                <a:custGeom>
                  <a:avLst/>
                  <a:gdLst>
                    <a:gd name="T0" fmla="*/ 1 w 34"/>
                    <a:gd name="T1" fmla="*/ 0 h 49"/>
                    <a:gd name="T2" fmla="*/ 1 w 34"/>
                    <a:gd name="T3" fmla="*/ 0 h 49"/>
                    <a:gd name="T4" fmla="*/ 1 w 34"/>
                    <a:gd name="T5" fmla="*/ 0 h 49"/>
                    <a:gd name="T6" fmla="*/ 1 w 34"/>
                    <a:gd name="T7" fmla="*/ 0 h 49"/>
                    <a:gd name="T8" fmla="*/ 0 w 34"/>
                    <a:gd name="T9" fmla="*/ 0 h 49"/>
                    <a:gd name="T10" fmla="*/ 0 w 34"/>
                    <a:gd name="T11" fmla="*/ 0 h 49"/>
                    <a:gd name="T12" fmla="*/ 0 w 34"/>
                    <a:gd name="T13" fmla="*/ 0 h 49"/>
                    <a:gd name="T14" fmla="*/ 0 w 34"/>
                    <a:gd name="T15" fmla="*/ 0 h 49"/>
                    <a:gd name="T16" fmla="*/ 1 w 34"/>
                    <a:gd name="T17" fmla="*/ 0 h 49"/>
                    <a:gd name="T18" fmla="*/ 1 w 34"/>
                    <a:gd name="T19" fmla="*/ 0 h 49"/>
                    <a:gd name="T20" fmla="*/ 1 w 34"/>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49">
                      <a:moveTo>
                        <a:pt x="14" y="44"/>
                      </a:moveTo>
                      <a:lnTo>
                        <a:pt x="14" y="44"/>
                      </a:lnTo>
                      <a:lnTo>
                        <a:pt x="34" y="7"/>
                      </a:lnTo>
                      <a:lnTo>
                        <a:pt x="21" y="0"/>
                      </a:lnTo>
                      <a:lnTo>
                        <a:pt x="0" y="37"/>
                      </a:lnTo>
                      <a:lnTo>
                        <a:pt x="0" y="43"/>
                      </a:lnTo>
                      <a:lnTo>
                        <a:pt x="3" y="48"/>
                      </a:lnTo>
                      <a:lnTo>
                        <a:pt x="9" y="49"/>
                      </a:lnTo>
                      <a:lnTo>
                        <a:pt x="14"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19" name="Freeform 100">
                  <a:extLst>
                    <a:ext uri="{FF2B5EF4-FFF2-40B4-BE49-F238E27FC236}">
                      <a16:creationId xmlns:a16="http://schemas.microsoft.com/office/drawing/2014/main" id="{E8839BDB-A057-47C8-8525-3485D16B5E03}"/>
                    </a:ext>
                  </a:extLst>
                </p:cNvPr>
                <p:cNvSpPr>
                  <a:spLocks/>
                </p:cNvSpPr>
                <p:nvPr/>
              </p:nvSpPr>
              <p:spPr bwMode="auto">
                <a:xfrm>
                  <a:off x="2787" y="2756"/>
                  <a:ext cx="18" cy="25"/>
                </a:xfrm>
                <a:custGeom>
                  <a:avLst/>
                  <a:gdLst>
                    <a:gd name="T0" fmla="*/ 0 w 37"/>
                    <a:gd name="T1" fmla="*/ 0 h 51"/>
                    <a:gd name="T2" fmla="*/ 0 w 37"/>
                    <a:gd name="T3" fmla="*/ 0 h 51"/>
                    <a:gd name="T4" fmla="*/ 0 w 37"/>
                    <a:gd name="T5" fmla="*/ 0 h 51"/>
                    <a:gd name="T6" fmla="*/ 0 w 37"/>
                    <a:gd name="T7" fmla="*/ 0 h 51"/>
                    <a:gd name="T8" fmla="*/ 0 w 37"/>
                    <a:gd name="T9" fmla="*/ 0 h 51"/>
                    <a:gd name="T10" fmla="*/ 0 w 37"/>
                    <a:gd name="T11" fmla="*/ 0 h 51"/>
                    <a:gd name="T12" fmla="*/ 0 w 37"/>
                    <a:gd name="T13" fmla="*/ 0 h 51"/>
                    <a:gd name="T14" fmla="*/ 0 w 37"/>
                    <a:gd name="T15" fmla="*/ 0 h 51"/>
                    <a:gd name="T16" fmla="*/ 0 w 37"/>
                    <a:gd name="T17" fmla="*/ 0 h 51"/>
                    <a:gd name="T18" fmla="*/ 0 w 37"/>
                    <a:gd name="T19" fmla="*/ 0 h 51"/>
                    <a:gd name="T20" fmla="*/ 0 w 37"/>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1">
                      <a:moveTo>
                        <a:pt x="14" y="46"/>
                      </a:moveTo>
                      <a:lnTo>
                        <a:pt x="14" y="46"/>
                      </a:lnTo>
                      <a:lnTo>
                        <a:pt x="37" y="7"/>
                      </a:lnTo>
                      <a:lnTo>
                        <a:pt x="23" y="0"/>
                      </a:lnTo>
                      <a:lnTo>
                        <a:pt x="0" y="39"/>
                      </a:lnTo>
                      <a:lnTo>
                        <a:pt x="0" y="45"/>
                      </a:lnTo>
                      <a:lnTo>
                        <a:pt x="3" y="50"/>
                      </a:lnTo>
                      <a:lnTo>
                        <a:pt x="9" y="51"/>
                      </a:lnTo>
                      <a:lnTo>
                        <a:pt x="14"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20" name="Freeform 101">
                  <a:extLst>
                    <a:ext uri="{FF2B5EF4-FFF2-40B4-BE49-F238E27FC236}">
                      <a16:creationId xmlns:a16="http://schemas.microsoft.com/office/drawing/2014/main" id="{3B4BC89F-54CB-4D13-8632-EECAA7E75EB7}"/>
                    </a:ext>
                  </a:extLst>
                </p:cNvPr>
                <p:cNvSpPr>
                  <a:spLocks/>
                </p:cNvSpPr>
                <p:nvPr/>
              </p:nvSpPr>
              <p:spPr bwMode="auto">
                <a:xfrm>
                  <a:off x="2776" y="2775"/>
                  <a:ext cx="18" cy="26"/>
                </a:xfrm>
                <a:custGeom>
                  <a:avLst/>
                  <a:gdLst>
                    <a:gd name="T0" fmla="*/ 1 w 35"/>
                    <a:gd name="T1" fmla="*/ 1 h 51"/>
                    <a:gd name="T2" fmla="*/ 1 w 35"/>
                    <a:gd name="T3" fmla="*/ 1 h 51"/>
                    <a:gd name="T4" fmla="*/ 1 w 35"/>
                    <a:gd name="T5" fmla="*/ 1 h 51"/>
                    <a:gd name="T6" fmla="*/ 1 w 35"/>
                    <a:gd name="T7" fmla="*/ 0 h 51"/>
                    <a:gd name="T8" fmla="*/ 0 w 35"/>
                    <a:gd name="T9" fmla="*/ 1 h 51"/>
                    <a:gd name="T10" fmla="*/ 1 w 35"/>
                    <a:gd name="T11" fmla="*/ 1 h 51"/>
                    <a:gd name="T12" fmla="*/ 0 w 35"/>
                    <a:gd name="T13" fmla="*/ 1 h 51"/>
                    <a:gd name="T14" fmla="*/ 0 w 35"/>
                    <a:gd name="T15" fmla="*/ 1 h 51"/>
                    <a:gd name="T16" fmla="*/ 1 w 35"/>
                    <a:gd name="T17" fmla="*/ 1 h 51"/>
                    <a:gd name="T18" fmla="*/ 1 w 35"/>
                    <a:gd name="T19" fmla="*/ 1 h 51"/>
                    <a:gd name="T20" fmla="*/ 1 w 35"/>
                    <a:gd name="T21" fmla="*/ 1 h 51"/>
                    <a:gd name="T22" fmla="*/ 1 w 35"/>
                    <a:gd name="T23" fmla="*/ 1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51">
                      <a:moveTo>
                        <a:pt x="13" y="46"/>
                      </a:moveTo>
                      <a:lnTo>
                        <a:pt x="14" y="46"/>
                      </a:lnTo>
                      <a:lnTo>
                        <a:pt x="35" y="7"/>
                      </a:lnTo>
                      <a:lnTo>
                        <a:pt x="21" y="0"/>
                      </a:lnTo>
                      <a:lnTo>
                        <a:pt x="0" y="39"/>
                      </a:lnTo>
                      <a:lnTo>
                        <a:pt x="1" y="39"/>
                      </a:lnTo>
                      <a:lnTo>
                        <a:pt x="0" y="39"/>
                      </a:lnTo>
                      <a:lnTo>
                        <a:pt x="0" y="45"/>
                      </a:lnTo>
                      <a:lnTo>
                        <a:pt x="3" y="50"/>
                      </a:lnTo>
                      <a:lnTo>
                        <a:pt x="9" y="51"/>
                      </a:lnTo>
                      <a:lnTo>
                        <a:pt x="14" y="46"/>
                      </a:lnTo>
                      <a:lnTo>
                        <a:pt x="1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21" name="Freeform 102">
                  <a:extLst>
                    <a:ext uri="{FF2B5EF4-FFF2-40B4-BE49-F238E27FC236}">
                      <a16:creationId xmlns:a16="http://schemas.microsoft.com/office/drawing/2014/main" id="{23383A68-6B34-4603-B39F-BAFCEEC5B1CD}"/>
                    </a:ext>
                  </a:extLst>
                </p:cNvPr>
                <p:cNvSpPr>
                  <a:spLocks/>
                </p:cNvSpPr>
                <p:nvPr/>
              </p:nvSpPr>
              <p:spPr bwMode="auto">
                <a:xfrm>
                  <a:off x="2764" y="2795"/>
                  <a:ext cx="19" cy="24"/>
                </a:xfrm>
                <a:custGeom>
                  <a:avLst/>
                  <a:gdLst>
                    <a:gd name="T0" fmla="*/ 1 w 38"/>
                    <a:gd name="T1" fmla="*/ 0 h 49"/>
                    <a:gd name="T2" fmla="*/ 1 w 38"/>
                    <a:gd name="T3" fmla="*/ 0 h 49"/>
                    <a:gd name="T4" fmla="*/ 1 w 38"/>
                    <a:gd name="T5" fmla="*/ 0 h 49"/>
                    <a:gd name="T6" fmla="*/ 1 w 38"/>
                    <a:gd name="T7" fmla="*/ 0 h 49"/>
                    <a:gd name="T8" fmla="*/ 1 w 38"/>
                    <a:gd name="T9" fmla="*/ 0 h 49"/>
                    <a:gd name="T10" fmla="*/ 0 w 38"/>
                    <a:gd name="T11" fmla="*/ 0 h 49"/>
                    <a:gd name="T12" fmla="*/ 1 w 38"/>
                    <a:gd name="T13" fmla="*/ 0 h 49"/>
                    <a:gd name="T14" fmla="*/ 0 w 38"/>
                    <a:gd name="T15" fmla="*/ 0 h 49"/>
                    <a:gd name="T16" fmla="*/ 1 w 38"/>
                    <a:gd name="T17" fmla="*/ 0 h 49"/>
                    <a:gd name="T18" fmla="*/ 1 w 38"/>
                    <a:gd name="T19" fmla="*/ 0 h 49"/>
                    <a:gd name="T20" fmla="*/ 1 w 38"/>
                    <a:gd name="T21" fmla="*/ 0 h 49"/>
                    <a:gd name="T22" fmla="*/ 1 w 38"/>
                    <a:gd name="T23" fmla="*/ 0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49">
                      <a:moveTo>
                        <a:pt x="13" y="47"/>
                      </a:moveTo>
                      <a:lnTo>
                        <a:pt x="12" y="47"/>
                      </a:lnTo>
                      <a:lnTo>
                        <a:pt x="38" y="7"/>
                      </a:lnTo>
                      <a:lnTo>
                        <a:pt x="26" y="0"/>
                      </a:lnTo>
                      <a:lnTo>
                        <a:pt x="1" y="40"/>
                      </a:lnTo>
                      <a:lnTo>
                        <a:pt x="0" y="40"/>
                      </a:lnTo>
                      <a:lnTo>
                        <a:pt x="1" y="40"/>
                      </a:lnTo>
                      <a:lnTo>
                        <a:pt x="0" y="44"/>
                      </a:lnTo>
                      <a:lnTo>
                        <a:pt x="3" y="48"/>
                      </a:lnTo>
                      <a:lnTo>
                        <a:pt x="8" y="49"/>
                      </a:lnTo>
                      <a:lnTo>
                        <a:pt x="12" y="47"/>
                      </a:lnTo>
                      <a:lnTo>
                        <a:pt x="1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22" name="Freeform 103">
                  <a:extLst>
                    <a:ext uri="{FF2B5EF4-FFF2-40B4-BE49-F238E27FC236}">
                      <a16:creationId xmlns:a16="http://schemas.microsoft.com/office/drawing/2014/main" id="{FBC00040-B005-404D-B40F-3FCEC717E1B7}"/>
                    </a:ext>
                  </a:extLst>
                </p:cNvPr>
                <p:cNvSpPr>
                  <a:spLocks/>
                </p:cNvSpPr>
                <p:nvPr/>
              </p:nvSpPr>
              <p:spPr bwMode="auto">
                <a:xfrm>
                  <a:off x="2752" y="2814"/>
                  <a:ext cx="19" cy="26"/>
                </a:xfrm>
                <a:custGeom>
                  <a:avLst/>
                  <a:gdLst>
                    <a:gd name="T0" fmla="*/ 1 w 36"/>
                    <a:gd name="T1" fmla="*/ 1 h 50"/>
                    <a:gd name="T2" fmla="*/ 1 w 36"/>
                    <a:gd name="T3" fmla="*/ 1 h 50"/>
                    <a:gd name="T4" fmla="*/ 1 w 36"/>
                    <a:gd name="T5" fmla="*/ 1 h 50"/>
                    <a:gd name="T6" fmla="*/ 1 w 36"/>
                    <a:gd name="T7" fmla="*/ 0 h 50"/>
                    <a:gd name="T8" fmla="*/ 0 w 36"/>
                    <a:gd name="T9" fmla="*/ 1 h 50"/>
                    <a:gd name="T10" fmla="*/ 1 w 36"/>
                    <a:gd name="T11" fmla="*/ 1 h 50"/>
                    <a:gd name="T12" fmla="*/ 0 w 36"/>
                    <a:gd name="T13" fmla="*/ 1 h 50"/>
                    <a:gd name="T14" fmla="*/ 0 w 36"/>
                    <a:gd name="T15" fmla="*/ 1 h 50"/>
                    <a:gd name="T16" fmla="*/ 1 w 36"/>
                    <a:gd name="T17" fmla="*/ 1 h 50"/>
                    <a:gd name="T18" fmla="*/ 1 w 36"/>
                    <a:gd name="T19" fmla="*/ 1 h 50"/>
                    <a:gd name="T20" fmla="*/ 1 w 36"/>
                    <a:gd name="T21" fmla="*/ 1 h 50"/>
                    <a:gd name="T22" fmla="*/ 1 w 36"/>
                    <a:gd name="T23" fmla="*/ 1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50">
                      <a:moveTo>
                        <a:pt x="12" y="46"/>
                      </a:moveTo>
                      <a:lnTo>
                        <a:pt x="13" y="46"/>
                      </a:lnTo>
                      <a:lnTo>
                        <a:pt x="36" y="7"/>
                      </a:lnTo>
                      <a:lnTo>
                        <a:pt x="23" y="0"/>
                      </a:lnTo>
                      <a:lnTo>
                        <a:pt x="0" y="39"/>
                      </a:lnTo>
                      <a:lnTo>
                        <a:pt x="1" y="39"/>
                      </a:lnTo>
                      <a:lnTo>
                        <a:pt x="0" y="39"/>
                      </a:lnTo>
                      <a:lnTo>
                        <a:pt x="0" y="45"/>
                      </a:lnTo>
                      <a:lnTo>
                        <a:pt x="3" y="49"/>
                      </a:lnTo>
                      <a:lnTo>
                        <a:pt x="9" y="50"/>
                      </a:lnTo>
                      <a:lnTo>
                        <a:pt x="13" y="46"/>
                      </a:lnTo>
                      <a:lnTo>
                        <a:pt x="1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23" name="Freeform 104">
                  <a:extLst>
                    <a:ext uri="{FF2B5EF4-FFF2-40B4-BE49-F238E27FC236}">
                      <a16:creationId xmlns:a16="http://schemas.microsoft.com/office/drawing/2014/main" id="{7D8054FB-6C4F-429C-8B81-FCB5837410B9}"/>
                    </a:ext>
                  </a:extLst>
                </p:cNvPr>
                <p:cNvSpPr>
                  <a:spLocks/>
                </p:cNvSpPr>
                <p:nvPr/>
              </p:nvSpPr>
              <p:spPr bwMode="auto">
                <a:xfrm>
                  <a:off x="2740" y="2834"/>
                  <a:ext cx="19" cy="25"/>
                </a:xfrm>
                <a:custGeom>
                  <a:avLst/>
                  <a:gdLst>
                    <a:gd name="T0" fmla="*/ 1 w 38"/>
                    <a:gd name="T1" fmla="*/ 0 h 51"/>
                    <a:gd name="T2" fmla="*/ 1 w 38"/>
                    <a:gd name="T3" fmla="*/ 0 h 51"/>
                    <a:gd name="T4" fmla="*/ 1 w 38"/>
                    <a:gd name="T5" fmla="*/ 0 h 51"/>
                    <a:gd name="T6" fmla="*/ 1 w 38"/>
                    <a:gd name="T7" fmla="*/ 0 h 51"/>
                    <a:gd name="T8" fmla="*/ 1 w 38"/>
                    <a:gd name="T9" fmla="*/ 0 h 51"/>
                    <a:gd name="T10" fmla="*/ 1 w 38"/>
                    <a:gd name="T11" fmla="*/ 0 h 51"/>
                    <a:gd name="T12" fmla="*/ 1 w 38"/>
                    <a:gd name="T13" fmla="*/ 0 h 51"/>
                    <a:gd name="T14" fmla="*/ 0 w 38"/>
                    <a:gd name="T15" fmla="*/ 0 h 51"/>
                    <a:gd name="T16" fmla="*/ 1 w 38"/>
                    <a:gd name="T17" fmla="*/ 0 h 51"/>
                    <a:gd name="T18" fmla="*/ 1 w 38"/>
                    <a:gd name="T19" fmla="*/ 0 h 51"/>
                    <a:gd name="T20" fmla="*/ 1 w 38"/>
                    <a:gd name="T21" fmla="*/ 0 h 51"/>
                    <a:gd name="T22" fmla="*/ 1 w 38"/>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51">
                      <a:moveTo>
                        <a:pt x="13" y="49"/>
                      </a:moveTo>
                      <a:lnTo>
                        <a:pt x="13" y="48"/>
                      </a:lnTo>
                      <a:lnTo>
                        <a:pt x="38" y="7"/>
                      </a:lnTo>
                      <a:lnTo>
                        <a:pt x="27" y="0"/>
                      </a:lnTo>
                      <a:lnTo>
                        <a:pt x="1" y="41"/>
                      </a:lnTo>
                      <a:lnTo>
                        <a:pt x="1" y="40"/>
                      </a:lnTo>
                      <a:lnTo>
                        <a:pt x="1" y="41"/>
                      </a:lnTo>
                      <a:lnTo>
                        <a:pt x="0" y="46"/>
                      </a:lnTo>
                      <a:lnTo>
                        <a:pt x="4" y="49"/>
                      </a:lnTo>
                      <a:lnTo>
                        <a:pt x="8" y="51"/>
                      </a:lnTo>
                      <a:lnTo>
                        <a:pt x="13" y="48"/>
                      </a:lnTo>
                      <a:lnTo>
                        <a:pt x="13"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24" name="Freeform 105">
                  <a:extLst>
                    <a:ext uri="{FF2B5EF4-FFF2-40B4-BE49-F238E27FC236}">
                      <a16:creationId xmlns:a16="http://schemas.microsoft.com/office/drawing/2014/main" id="{E7D0E78E-53CF-40B9-93CC-05E0D5E0FFE2}"/>
                    </a:ext>
                  </a:extLst>
                </p:cNvPr>
                <p:cNvSpPr>
                  <a:spLocks/>
                </p:cNvSpPr>
                <p:nvPr/>
              </p:nvSpPr>
              <p:spPr bwMode="auto">
                <a:xfrm>
                  <a:off x="2733" y="2854"/>
                  <a:ext cx="13" cy="15"/>
                </a:xfrm>
                <a:custGeom>
                  <a:avLst/>
                  <a:gdLst>
                    <a:gd name="T0" fmla="*/ 0 w 27"/>
                    <a:gd name="T1" fmla="*/ 1 h 30"/>
                    <a:gd name="T2" fmla="*/ 0 w 27"/>
                    <a:gd name="T3" fmla="*/ 1 h 30"/>
                    <a:gd name="T4" fmla="*/ 0 w 27"/>
                    <a:gd name="T5" fmla="*/ 1 h 30"/>
                    <a:gd name="T6" fmla="*/ 0 w 27"/>
                    <a:gd name="T7" fmla="*/ 0 h 30"/>
                    <a:gd name="T8" fmla="*/ 0 w 27"/>
                    <a:gd name="T9" fmla="*/ 1 h 30"/>
                    <a:gd name="T10" fmla="*/ 0 w 27"/>
                    <a:gd name="T11" fmla="*/ 1 h 30"/>
                    <a:gd name="T12" fmla="*/ 0 w 27"/>
                    <a:gd name="T13" fmla="*/ 1 h 30"/>
                    <a:gd name="T14" fmla="*/ 0 w 27"/>
                    <a:gd name="T15" fmla="*/ 1 h 30"/>
                    <a:gd name="T16" fmla="*/ 0 w 27"/>
                    <a:gd name="T17" fmla="*/ 1 h 30"/>
                    <a:gd name="T18" fmla="*/ 0 w 27"/>
                    <a:gd name="T19" fmla="*/ 1 h 30"/>
                    <a:gd name="T20" fmla="*/ 0 w 27"/>
                    <a:gd name="T21" fmla="*/ 1 h 30"/>
                    <a:gd name="T22" fmla="*/ 0 w 27"/>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30">
                      <a:moveTo>
                        <a:pt x="12" y="29"/>
                      </a:moveTo>
                      <a:lnTo>
                        <a:pt x="13" y="28"/>
                      </a:lnTo>
                      <a:lnTo>
                        <a:pt x="27" y="9"/>
                      </a:lnTo>
                      <a:lnTo>
                        <a:pt x="15" y="0"/>
                      </a:lnTo>
                      <a:lnTo>
                        <a:pt x="2" y="19"/>
                      </a:lnTo>
                      <a:lnTo>
                        <a:pt x="3" y="17"/>
                      </a:lnTo>
                      <a:lnTo>
                        <a:pt x="2" y="19"/>
                      </a:lnTo>
                      <a:lnTo>
                        <a:pt x="0" y="24"/>
                      </a:lnTo>
                      <a:lnTo>
                        <a:pt x="3" y="28"/>
                      </a:lnTo>
                      <a:lnTo>
                        <a:pt x="8" y="30"/>
                      </a:lnTo>
                      <a:lnTo>
                        <a:pt x="13" y="28"/>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25" name="Freeform 106">
                  <a:extLst>
                    <a:ext uri="{FF2B5EF4-FFF2-40B4-BE49-F238E27FC236}">
                      <a16:creationId xmlns:a16="http://schemas.microsoft.com/office/drawing/2014/main" id="{21EA3748-A59F-4EFE-9B10-31D475DF1CA1}"/>
                    </a:ext>
                  </a:extLst>
                </p:cNvPr>
                <p:cNvSpPr>
                  <a:spLocks/>
                </p:cNvSpPr>
                <p:nvPr/>
              </p:nvSpPr>
              <p:spPr bwMode="auto">
                <a:xfrm>
                  <a:off x="2722" y="2863"/>
                  <a:ext cx="16" cy="15"/>
                </a:xfrm>
                <a:custGeom>
                  <a:avLst/>
                  <a:gdLst>
                    <a:gd name="T0" fmla="*/ 1 w 32"/>
                    <a:gd name="T1" fmla="*/ 0 h 32"/>
                    <a:gd name="T2" fmla="*/ 1 w 32"/>
                    <a:gd name="T3" fmla="*/ 0 h 32"/>
                    <a:gd name="T4" fmla="*/ 1 w 32"/>
                    <a:gd name="T5" fmla="*/ 0 h 32"/>
                    <a:gd name="T6" fmla="*/ 1 w 32"/>
                    <a:gd name="T7" fmla="*/ 0 h 32"/>
                    <a:gd name="T8" fmla="*/ 1 w 32"/>
                    <a:gd name="T9" fmla="*/ 0 h 32"/>
                    <a:gd name="T10" fmla="*/ 1 w 32"/>
                    <a:gd name="T11" fmla="*/ 0 h 32"/>
                    <a:gd name="T12" fmla="*/ 1 w 32"/>
                    <a:gd name="T13" fmla="*/ 0 h 32"/>
                    <a:gd name="T14" fmla="*/ 0 w 32"/>
                    <a:gd name="T15" fmla="*/ 0 h 32"/>
                    <a:gd name="T16" fmla="*/ 1 w 32"/>
                    <a:gd name="T17" fmla="*/ 0 h 32"/>
                    <a:gd name="T18" fmla="*/ 1 w 32"/>
                    <a:gd name="T19" fmla="*/ 0 h 32"/>
                    <a:gd name="T20" fmla="*/ 1 w 32"/>
                    <a:gd name="T21" fmla="*/ 0 h 32"/>
                    <a:gd name="T22" fmla="*/ 1 w 32"/>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32">
                      <a:moveTo>
                        <a:pt x="10" y="30"/>
                      </a:moveTo>
                      <a:lnTo>
                        <a:pt x="11" y="30"/>
                      </a:lnTo>
                      <a:lnTo>
                        <a:pt x="32" y="12"/>
                      </a:lnTo>
                      <a:lnTo>
                        <a:pt x="23" y="0"/>
                      </a:lnTo>
                      <a:lnTo>
                        <a:pt x="2" y="19"/>
                      </a:lnTo>
                      <a:lnTo>
                        <a:pt x="3" y="19"/>
                      </a:lnTo>
                      <a:lnTo>
                        <a:pt x="2" y="19"/>
                      </a:lnTo>
                      <a:lnTo>
                        <a:pt x="0" y="23"/>
                      </a:lnTo>
                      <a:lnTo>
                        <a:pt x="2" y="29"/>
                      </a:lnTo>
                      <a:lnTo>
                        <a:pt x="5" y="32"/>
                      </a:lnTo>
                      <a:lnTo>
                        <a:pt x="11" y="30"/>
                      </a:lnTo>
                      <a:lnTo>
                        <a:pt x="1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26" name="Freeform 107">
                  <a:extLst>
                    <a:ext uri="{FF2B5EF4-FFF2-40B4-BE49-F238E27FC236}">
                      <a16:creationId xmlns:a16="http://schemas.microsoft.com/office/drawing/2014/main" id="{D0D7693D-6AB9-4670-B011-972E6E349DEF}"/>
                    </a:ext>
                  </a:extLst>
                </p:cNvPr>
                <p:cNvSpPr>
                  <a:spLocks/>
                </p:cNvSpPr>
                <p:nvPr/>
              </p:nvSpPr>
              <p:spPr bwMode="auto">
                <a:xfrm>
                  <a:off x="2708" y="2872"/>
                  <a:ext cx="20" cy="15"/>
                </a:xfrm>
                <a:custGeom>
                  <a:avLst/>
                  <a:gdLst>
                    <a:gd name="T0" fmla="*/ 1 w 39"/>
                    <a:gd name="T1" fmla="*/ 0 h 31"/>
                    <a:gd name="T2" fmla="*/ 1 w 39"/>
                    <a:gd name="T3" fmla="*/ 0 h 31"/>
                    <a:gd name="T4" fmla="*/ 1 w 39"/>
                    <a:gd name="T5" fmla="*/ 0 h 31"/>
                    <a:gd name="T6" fmla="*/ 1 w 39"/>
                    <a:gd name="T7" fmla="*/ 0 h 31"/>
                    <a:gd name="T8" fmla="*/ 1 w 39"/>
                    <a:gd name="T9" fmla="*/ 0 h 31"/>
                    <a:gd name="T10" fmla="*/ 1 w 39"/>
                    <a:gd name="T11" fmla="*/ 0 h 31"/>
                    <a:gd name="T12" fmla="*/ 1 w 39"/>
                    <a:gd name="T13" fmla="*/ 0 h 31"/>
                    <a:gd name="T14" fmla="*/ 0 w 39"/>
                    <a:gd name="T15" fmla="*/ 0 h 31"/>
                    <a:gd name="T16" fmla="*/ 1 w 39"/>
                    <a:gd name="T17" fmla="*/ 0 h 31"/>
                    <a:gd name="T18" fmla="*/ 1 w 39"/>
                    <a:gd name="T19" fmla="*/ 0 h 31"/>
                    <a:gd name="T20" fmla="*/ 1 w 39"/>
                    <a:gd name="T21" fmla="*/ 0 h 31"/>
                    <a:gd name="T22" fmla="*/ 1 w 39"/>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1">
                      <a:moveTo>
                        <a:pt x="9" y="31"/>
                      </a:moveTo>
                      <a:lnTo>
                        <a:pt x="9" y="30"/>
                      </a:lnTo>
                      <a:lnTo>
                        <a:pt x="39" y="11"/>
                      </a:lnTo>
                      <a:lnTo>
                        <a:pt x="32" y="0"/>
                      </a:lnTo>
                      <a:lnTo>
                        <a:pt x="2" y="18"/>
                      </a:lnTo>
                      <a:lnTo>
                        <a:pt x="2" y="17"/>
                      </a:lnTo>
                      <a:lnTo>
                        <a:pt x="2" y="18"/>
                      </a:lnTo>
                      <a:lnTo>
                        <a:pt x="0" y="23"/>
                      </a:lnTo>
                      <a:lnTo>
                        <a:pt x="1" y="28"/>
                      </a:lnTo>
                      <a:lnTo>
                        <a:pt x="4" y="31"/>
                      </a:lnTo>
                      <a:lnTo>
                        <a:pt x="9" y="30"/>
                      </a:lnTo>
                      <a:lnTo>
                        <a:pt x="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27" name="Freeform 108">
                  <a:extLst>
                    <a:ext uri="{FF2B5EF4-FFF2-40B4-BE49-F238E27FC236}">
                      <a16:creationId xmlns:a16="http://schemas.microsoft.com/office/drawing/2014/main" id="{06502948-95A4-4220-9CB6-B9C580CC6420}"/>
                    </a:ext>
                  </a:extLst>
                </p:cNvPr>
                <p:cNvSpPr>
                  <a:spLocks/>
                </p:cNvSpPr>
                <p:nvPr/>
              </p:nvSpPr>
              <p:spPr bwMode="auto">
                <a:xfrm>
                  <a:off x="2691" y="2881"/>
                  <a:ext cx="22" cy="15"/>
                </a:xfrm>
                <a:custGeom>
                  <a:avLst/>
                  <a:gdLst>
                    <a:gd name="T0" fmla="*/ 1 w 44"/>
                    <a:gd name="T1" fmla="*/ 1 h 30"/>
                    <a:gd name="T2" fmla="*/ 1 w 44"/>
                    <a:gd name="T3" fmla="*/ 1 h 30"/>
                    <a:gd name="T4" fmla="*/ 1 w 44"/>
                    <a:gd name="T5" fmla="*/ 1 h 30"/>
                    <a:gd name="T6" fmla="*/ 1 w 44"/>
                    <a:gd name="T7" fmla="*/ 0 h 30"/>
                    <a:gd name="T8" fmla="*/ 1 w 44"/>
                    <a:gd name="T9" fmla="*/ 1 h 30"/>
                    <a:gd name="T10" fmla="*/ 1 w 44"/>
                    <a:gd name="T11" fmla="*/ 1 h 30"/>
                    <a:gd name="T12" fmla="*/ 1 w 44"/>
                    <a:gd name="T13" fmla="*/ 1 h 30"/>
                    <a:gd name="T14" fmla="*/ 0 w 44"/>
                    <a:gd name="T15" fmla="*/ 1 h 30"/>
                    <a:gd name="T16" fmla="*/ 1 w 44"/>
                    <a:gd name="T17" fmla="*/ 1 h 30"/>
                    <a:gd name="T18" fmla="*/ 1 w 44"/>
                    <a:gd name="T19" fmla="*/ 1 h 30"/>
                    <a:gd name="T20" fmla="*/ 1 w 44"/>
                    <a:gd name="T21" fmla="*/ 1 h 30"/>
                    <a:gd name="T22" fmla="*/ 1 w 44"/>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0">
                      <a:moveTo>
                        <a:pt x="11" y="30"/>
                      </a:moveTo>
                      <a:lnTo>
                        <a:pt x="12" y="30"/>
                      </a:lnTo>
                      <a:lnTo>
                        <a:pt x="44" y="14"/>
                      </a:lnTo>
                      <a:lnTo>
                        <a:pt x="37" y="0"/>
                      </a:lnTo>
                      <a:lnTo>
                        <a:pt x="5" y="16"/>
                      </a:lnTo>
                      <a:lnTo>
                        <a:pt x="6" y="16"/>
                      </a:lnTo>
                      <a:lnTo>
                        <a:pt x="5" y="16"/>
                      </a:lnTo>
                      <a:lnTo>
                        <a:pt x="0" y="21"/>
                      </a:lnTo>
                      <a:lnTo>
                        <a:pt x="1" y="27"/>
                      </a:lnTo>
                      <a:lnTo>
                        <a:pt x="6" y="30"/>
                      </a:lnTo>
                      <a:lnTo>
                        <a:pt x="12" y="30"/>
                      </a:lnTo>
                      <a:lnTo>
                        <a:pt x="1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28" name="Freeform 109">
                  <a:extLst>
                    <a:ext uri="{FF2B5EF4-FFF2-40B4-BE49-F238E27FC236}">
                      <a16:creationId xmlns:a16="http://schemas.microsoft.com/office/drawing/2014/main" id="{B5FF0F06-9FD4-4819-B565-F07EB3DF3992}"/>
                    </a:ext>
                  </a:extLst>
                </p:cNvPr>
                <p:cNvSpPr>
                  <a:spLocks/>
                </p:cNvSpPr>
                <p:nvPr/>
              </p:nvSpPr>
              <p:spPr bwMode="auto">
                <a:xfrm>
                  <a:off x="2673" y="2889"/>
                  <a:ext cx="23" cy="15"/>
                </a:xfrm>
                <a:custGeom>
                  <a:avLst/>
                  <a:gdLst>
                    <a:gd name="T0" fmla="*/ 1 w 46"/>
                    <a:gd name="T1" fmla="*/ 1 h 30"/>
                    <a:gd name="T2" fmla="*/ 1 w 46"/>
                    <a:gd name="T3" fmla="*/ 1 h 30"/>
                    <a:gd name="T4" fmla="*/ 1 w 46"/>
                    <a:gd name="T5" fmla="*/ 1 h 30"/>
                    <a:gd name="T6" fmla="*/ 1 w 46"/>
                    <a:gd name="T7" fmla="*/ 0 h 30"/>
                    <a:gd name="T8" fmla="*/ 1 w 46"/>
                    <a:gd name="T9" fmla="*/ 1 h 30"/>
                    <a:gd name="T10" fmla="*/ 1 w 46"/>
                    <a:gd name="T11" fmla="*/ 1 h 30"/>
                    <a:gd name="T12" fmla="*/ 1 w 46"/>
                    <a:gd name="T13" fmla="*/ 1 h 30"/>
                    <a:gd name="T14" fmla="*/ 0 w 46"/>
                    <a:gd name="T15" fmla="*/ 1 h 30"/>
                    <a:gd name="T16" fmla="*/ 0 w 46"/>
                    <a:gd name="T17" fmla="*/ 1 h 30"/>
                    <a:gd name="T18" fmla="*/ 1 w 46"/>
                    <a:gd name="T19" fmla="*/ 1 h 30"/>
                    <a:gd name="T20" fmla="*/ 1 w 46"/>
                    <a:gd name="T21" fmla="*/ 1 h 30"/>
                    <a:gd name="T22" fmla="*/ 1 w 4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0">
                      <a:moveTo>
                        <a:pt x="8" y="30"/>
                      </a:moveTo>
                      <a:lnTo>
                        <a:pt x="9" y="30"/>
                      </a:lnTo>
                      <a:lnTo>
                        <a:pt x="46" y="14"/>
                      </a:lnTo>
                      <a:lnTo>
                        <a:pt x="41" y="0"/>
                      </a:lnTo>
                      <a:lnTo>
                        <a:pt x="4" y="16"/>
                      </a:lnTo>
                      <a:lnTo>
                        <a:pt x="5" y="16"/>
                      </a:lnTo>
                      <a:lnTo>
                        <a:pt x="4" y="16"/>
                      </a:lnTo>
                      <a:lnTo>
                        <a:pt x="0" y="20"/>
                      </a:lnTo>
                      <a:lnTo>
                        <a:pt x="0" y="24"/>
                      </a:lnTo>
                      <a:lnTo>
                        <a:pt x="3" y="29"/>
                      </a:lnTo>
                      <a:lnTo>
                        <a:pt x="9" y="30"/>
                      </a:lnTo>
                      <a:lnTo>
                        <a:pt x="8"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29" name="Freeform 110">
                  <a:extLst>
                    <a:ext uri="{FF2B5EF4-FFF2-40B4-BE49-F238E27FC236}">
                      <a16:creationId xmlns:a16="http://schemas.microsoft.com/office/drawing/2014/main" id="{2676FC8D-DE96-4A1D-935F-48623073C72D}"/>
                    </a:ext>
                  </a:extLst>
                </p:cNvPr>
                <p:cNvSpPr>
                  <a:spLocks/>
                </p:cNvSpPr>
                <p:nvPr/>
              </p:nvSpPr>
              <p:spPr bwMode="auto">
                <a:xfrm>
                  <a:off x="2656" y="2897"/>
                  <a:ext cx="21" cy="11"/>
                </a:xfrm>
                <a:custGeom>
                  <a:avLst/>
                  <a:gdLst>
                    <a:gd name="T0" fmla="*/ 0 w 43"/>
                    <a:gd name="T1" fmla="*/ 0 h 23"/>
                    <a:gd name="T2" fmla="*/ 0 w 43"/>
                    <a:gd name="T3" fmla="*/ 0 h 23"/>
                    <a:gd name="T4" fmla="*/ 0 w 43"/>
                    <a:gd name="T5" fmla="*/ 0 h 23"/>
                    <a:gd name="T6" fmla="*/ 0 w 43"/>
                    <a:gd name="T7" fmla="*/ 0 h 23"/>
                    <a:gd name="T8" fmla="*/ 0 w 43"/>
                    <a:gd name="T9" fmla="*/ 0 h 23"/>
                    <a:gd name="T10" fmla="*/ 0 w 43"/>
                    <a:gd name="T11" fmla="*/ 0 h 23"/>
                    <a:gd name="T12" fmla="*/ 0 w 43"/>
                    <a:gd name="T13" fmla="*/ 0 h 23"/>
                    <a:gd name="T14" fmla="*/ 0 w 43"/>
                    <a:gd name="T15" fmla="*/ 0 h 23"/>
                    <a:gd name="T16" fmla="*/ 0 w 43"/>
                    <a:gd name="T17" fmla="*/ 0 h 23"/>
                    <a:gd name="T18" fmla="*/ 0 w 43"/>
                    <a:gd name="T19" fmla="*/ 0 h 23"/>
                    <a:gd name="T20" fmla="*/ 0 w 43"/>
                    <a:gd name="T21" fmla="*/ 0 h 23"/>
                    <a:gd name="T22" fmla="*/ 0 w 43"/>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23">
                      <a:moveTo>
                        <a:pt x="7" y="23"/>
                      </a:moveTo>
                      <a:lnTo>
                        <a:pt x="8" y="23"/>
                      </a:lnTo>
                      <a:lnTo>
                        <a:pt x="43" y="14"/>
                      </a:lnTo>
                      <a:lnTo>
                        <a:pt x="40" y="0"/>
                      </a:lnTo>
                      <a:lnTo>
                        <a:pt x="6" y="10"/>
                      </a:lnTo>
                      <a:lnTo>
                        <a:pt x="7" y="10"/>
                      </a:lnTo>
                      <a:lnTo>
                        <a:pt x="6" y="10"/>
                      </a:lnTo>
                      <a:lnTo>
                        <a:pt x="1" y="12"/>
                      </a:lnTo>
                      <a:lnTo>
                        <a:pt x="0" y="18"/>
                      </a:lnTo>
                      <a:lnTo>
                        <a:pt x="2" y="22"/>
                      </a:lnTo>
                      <a:lnTo>
                        <a:pt x="8" y="23"/>
                      </a:lnTo>
                      <a:lnTo>
                        <a:pt x="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30" name="Freeform 111">
                  <a:extLst>
                    <a:ext uri="{FF2B5EF4-FFF2-40B4-BE49-F238E27FC236}">
                      <a16:creationId xmlns:a16="http://schemas.microsoft.com/office/drawing/2014/main" id="{DB06CAB9-F6E4-4184-B13C-AE529A6FD0FB}"/>
                    </a:ext>
                  </a:extLst>
                </p:cNvPr>
                <p:cNvSpPr>
                  <a:spLocks/>
                </p:cNvSpPr>
                <p:nvPr/>
              </p:nvSpPr>
              <p:spPr bwMode="auto">
                <a:xfrm>
                  <a:off x="2638" y="2901"/>
                  <a:ext cx="21" cy="10"/>
                </a:xfrm>
                <a:custGeom>
                  <a:avLst/>
                  <a:gdLst>
                    <a:gd name="T0" fmla="*/ 1 w 42"/>
                    <a:gd name="T1" fmla="*/ 1 h 18"/>
                    <a:gd name="T2" fmla="*/ 1 w 42"/>
                    <a:gd name="T3" fmla="*/ 1 h 18"/>
                    <a:gd name="T4" fmla="*/ 1 w 42"/>
                    <a:gd name="T5" fmla="*/ 1 h 18"/>
                    <a:gd name="T6" fmla="*/ 1 w 42"/>
                    <a:gd name="T7" fmla="*/ 0 h 18"/>
                    <a:gd name="T8" fmla="*/ 1 w 42"/>
                    <a:gd name="T9" fmla="*/ 1 h 18"/>
                    <a:gd name="T10" fmla="*/ 1 w 42"/>
                    <a:gd name="T11" fmla="*/ 1 h 18"/>
                    <a:gd name="T12" fmla="*/ 1 w 42"/>
                    <a:gd name="T13" fmla="*/ 1 h 18"/>
                    <a:gd name="T14" fmla="*/ 1 w 42"/>
                    <a:gd name="T15" fmla="*/ 1 h 18"/>
                    <a:gd name="T16" fmla="*/ 0 w 42"/>
                    <a:gd name="T17" fmla="*/ 1 h 18"/>
                    <a:gd name="T18" fmla="*/ 1 w 42"/>
                    <a:gd name="T19" fmla="*/ 1 h 18"/>
                    <a:gd name="T20" fmla="*/ 1 w 42"/>
                    <a:gd name="T21" fmla="*/ 1 h 18"/>
                    <a:gd name="T22" fmla="*/ 1 w 42"/>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18">
                      <a:moveTo>
                        <a:pt x="6" y="18"/>
                      </a:moveTo>
                      <a:lnTo>
                        <a:pt x="7" y="18"/>
                      </a:lnTo>
                      <a:lnTo>
                        <a:pt x="42" y="13"/>
                      </a:lnTo>
                      <a:lnTo>
                        <a:pt x="42" y="0"/>
                      </a:lnTo>
                      <a:lnTo>
                        <a:pt x="7" y="4"/>
                      </a:lnTo>
                      <a:lnTo>
                        <a:pt x="9" y="4"/>
                      </a:lnTo>
                      <a:lnTo>
                        <a:pt x="7" y="4"/>
                      </a:lnTo>
                      <a:lnTo>
                        <a:pt x="3" y="7"/>
                      </a:lnTo>
                      <a:lnTo>
                        <a:pt x="0" y="11"/>
                      </a:lnTo>
                      <a:lnTo>
                        <a:pt x="3" y="16"/>
                      </a:lnTo>
                      <a:lnTo>
                        <a:pt x="7" y="18"/>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31" name="Freeform 112">
                  <a:extLst>
                    <a:ext uri="{FF2B5EF4-FFF2-40B4-BE49-F238E27FC236}">
                      <a16:creationId xmlns:a16="http://schemas.microsoft.com/office/drawing/2014/main" id="{FEDCC958-B548-431F-B490-97B51E4297A0}"/>
                    </a:ext>
                  </a:extLst>
                </p:cNvPr>
                <p:cNvSpPr>
                  <a:spLocks/>
                </p:cNvSpPr>
                <p:nvPr/>
              </p:nvSpPr>
              <p:spPr bwMode="auto">
                <a:xfrm>
                  <a:off x="2623" y="2901"/>
                  <a:ext cx="19" cy="10"/>
                </a:xfrm>
                <a:custGeom>
                  <a:avLst/>
                  <a:gdLst>
                    <a:gd name="T0" fmla="*/ 1 w 38"/>
                    <a:gd name="T1" fmla="*/ 1 h 18"/>
                    <a:gd name="T2" fmla="*/ 1 w 38"/>
                    <a:gd name="T3" fmla="*/ 1 h 18"/>
                    <a:gd name="T4" fmla="*/ 1 w 38"/>
                    <a:gd name="T5" fmla="*/ 1 h 18"/>
                    <a:gd name="T6" fmla="*/ 1 w 38"/>
                    <a:gd name="T7" fmla="*/ 1 h 18"/>
                    <a:gd name="T8" fmla="*/ 1 w 38"/>
                    <a:gd name="T9" fmla="*/ 0 h 18"/>
                    <a:gd name="T10" fmla="*/ 1 w 38"/>
                    <a:gd name="T11" fmla="*/ 0 h 18"/>
                    <a:gd name="T12" fmla="*/ 1 w 38"/>
                    <a:gd name="T13" fmla="*/ 0 h 18"/>
                    <a:gd name="T14" fmla="*/ 1 w 38"/>
                    <a:gd name="T15" fmla="*/ 1 h 18"/>
                    <a:gd name="T16" fmla="*/ 0 w 38"/>
                    <a:gd name="T17" fmla="*/ 1 h 18"/>
                    <a:gd name="T18" fmla="*/ 1 w 38"/>
                    <a:gd name="T19" fmla="*/ 1 h 18"/>
                    <a:gd name="T20" fmla="*/ 1 w 38"/>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18">
                      <a:moveTo>
                        <a:pt x="5" y="13"/>
                      </a:moveTo>
                      <a:lnTo>
                        <a:pt x="5" y="13"/>
                      </a:lnTo>
                      <a:lnTo>
                        <a:pt x="35" y="18"/>
                      </a:lnTo>
                      <a:lnTo>
                        <a:pt x="38" y="4"/>
                      </a:lnTo>
                      <a:lnTo>
                        <a:pt x="8" y="0"/>
                      </a:lnTo>
                      <a:lnTo>
                        <a:pt x="2" y="1"/>
                      </a:lnTo>
                      <a:lnTo>
                        <a:pt x="0" y="5"/>
                      </a:lnTo>
                      <a:lnTo>
                        <a:pt x="1" y="11"/>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32" name="Freeform 113">
                  <a:extLst>
                    <a:ext uri="{FF2B5EF4-FFF2-40B4-BE49-F238E27FC236}">
                      <a16:creationId xmlns:a16="http://schemas.microsoft.com/office/drawing/2014/main" id="{11C598C1-0CD8-47D2-9CFC-D1440422C7A2}"/>
                    </a:ext>
                  </a:extLst>
                </p:cNvPr>
                <p:cNvSpPr>
                  <a:spLocks/>
                </p:cNvSpPr>
                <p:nvPr/>
              </p:nvSpPr>
              <p:spPr bwMode="auto">
                <a:xfrm>
                  <a:off x="2608" y="2898"/>
                  <a:ext cx="19" cy="10"/>
                </a:xfrm>
                <a:custGeom>
                  <a:avLst/>
                  <a:gdLst>
                    <a:gd name="T0" fmla="*/ 1 w 38"/>
                    <a:gd name="T1" fmla="*/ 1 h 20"/>
                    <a:gd name="T2" fmla="*/ 1 w 38"/>
                    <a:gd name="T3" fmla="*/ 1 h 20"/>
                    <a:gd name="T4" fmla="*/ 1 w 38"/>
                    <a:gd name="T5" fmla="*/ 1 h 20"/>
                    <a:gd name="T6" fmla="*/ 1 w 38"/>
                    <a:gd name="T7" fmla="*/ 1 h 20"/>
                    <a:gd name="T8" fmla="*/ 1 w 38"/>
                    <a:gd name="T9" fmla="*/ 0 h 20"/>
                    <a:gd name="T10" fmla="*/ 1 w 38"/>
                    <a:gd name="T11" fmla="*/ 0 h 20"/>
                    <a:gd name="T12" fmla="*/ 1 w 38"/>
                    <a:gd name="T13" fmla="*/ 0 h 20"/>
                    <a:gd name="T14" fmla="*/ 1 w 38"/>
                    <a:gd name="T15" fmla="*/ 1 h 20"/>
                    <a:gd name="T16" fmla="*/ 0 w 38"/>
                    <a:gd name="T17" fmla="*/ 1 h 20"/>
                    <a:gd name="T18" fmla="*/ 1 w 38"/>
                    <a:gd name="T19" fmla="*/ 1 h 20"/>
                    <a:gd name="T20" fmla="*/ 1 w 38"/>
                    <a:gd name="T21" fmla="*/ 1 h 20"/>
                    <a:gd name="T22" fmla="*/ 1 w 38"/>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20">
                      <a:moveTo>
                        <a:pt x="6" y="14"/>
                      </a:moveTo>
                      <a:lnTo>
                        <a:pt x="5" y="14"/>
                      </a:lnTo>
                      <a:lnTo>
                        <a:pt x="35" y="20"/>
                      </a:lnTo>
                      <a:lnTo>
                        <a:pt x="38" y="7"/>
                      </a:lnTo>
                      <a:lnTo>
                        <a:pt x="8" y="0"/>
                      </a:lnTo>
                      <a:lnTo>
                        <a:pt x="6" y="0"/>
                      </a:lnTo>
                      <a:lnTo>
                        <a:pt x="8" y="0"/>
                      </a:lnTo>
                      <a:lnTo>
                        <a:pt x="2" y="1"/>
                      </a:lnTo>
                      <a:lnTo>
                        <a:pt x="0" y="5"/>
                      </a:lnTo>
                      <a:lnTo>
                        <a:pt x="1" y="11"/>
                      </a:lnTo>
                      <a:lnTo>
                        <a:pt x="5"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33" name="Freeform 114">
                  <a:extLst>
                    <a:ext uri="{FF2B5EF4-FFF2-40B4-BE49-F238E27FC236}">
                      <a16:creationId xmlns:a16="http://schemas.microsoft.com/office/drawing/2014/main" id="{7CA5951F-2A7F-4B5D-BC69-7A19304A0CB1}"/>
                    </a:ext>
                  </a:extLst>
                </p:cNvPr>
                <p:cNvSpPr>
                  <a:spLocks/>
                </p:cNvSpPr>
                <p:nvPr/>
              </p:nvSpPr>
              <p:spPr bwMode="auto">
                <a:xfrm>
                  <a:off x="2589" y="2896"/>
                  <a:ext cx="23" cy="9"/>
                </a:xfrm>
                <a:custGeom>
                  <a:avLst/>
                  <a:gdLst>
                    <a:gd name="T0" fmla="*/ 1 w 46"/>
                    <a:gd name="T1" fmla="*/ 0 h 19"/>
                    <a:gd name="T2" fmla="*/ 1 w 46"/>
                    <a:gd name="T3" fmla="*/ 0 h 19"/>
                    <a:gd name="T4" fmla="*/ 1 w 46"/>
                    <a:gd name="T5" fmla="*/ 0 h 19"/>
                    <a:gd name="T6" fmla="*/ 1 w 46"/>
                    <a:gd name="T7" fmla="*/ 0 h 19"/>
                    <a:gd name="T8" fmla="*/ 1 w 46"/>
                    <a:gd name="T9" fmla="*/ 0 h 19"/>
                    <a:gd name="T10" fmla="*/ 1 w 46"/>
                    <a:gd name="T11" fmla="*/ 0 h 19"/>
                    <a:gd name="T12" fmla="*/ 1 w 46"/>
                    <a:gd name="T13" fmla="*/ 0 h 19"/>
                    <a:gd name="T14" fmla="*/ 1 w 46"/>
                    <a:gd name="T15" fmla="*/ 0 h 19"/>
                    <a:gd name="T16" fmla="*/ 0 w 46"/>
                    <a:gd name="T17" fmla="*/ 0 h 19"/>
                    <a:gd name="T18" fmla="*/ 1 w 46"/>
                    <a:gd name="T19" fmla="*/ 0 h 19"/>
                    <a:gd name="T20" fmla="*/ 1 w 46"/>
                    <a:gd name="T21" fmla="*/ 0 h 19"/>
                    <a:gd name="T22" fmla="*/ 1 w 46"/>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9">
                      <a:moveTo>
                        <a:pt x="6" y="14"/>
                      </a:moveTo>
                      <a:lnTo>
                        <a:pt x="7" y="14"/>
                      </a:lnTo>
                      <a:lnTo>
                        <a:pt x="46" y="19"/>
                      </a:lnTo>
                      <a:lnTo>
                        <a:pt x="46" y="5"/>
                      </a:lnTo>
                      <a:lnTo>
                        <a:pt x="7" y="0"/>
                      </a:lnTo>
                      <a:lnTo>
                        <a:pt x="8" y="0"/>
                      </a:lnTo>
                      <a:lnTo>
                        <a:pt x="7" y="0"/>
                      </a:lnTo>
                      <a:lnTo>
                        <a:pt x="3" y="2"/>
                      </a:lnTo>
                      <a:lnTo>
                        <a:pt x="0" y="7"/>
                      </a:lnTo>
                      <a:lnTo>
                        <a:pt x="3" y="12"/>
                      </a:lnTo>
                      <a:lnTo>
                        <a:pt x="7"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34" name="Freeform 115">
                  <a:extLst>
                    <a:ext uri="{FF2B5EF4-FFF2-40B4-BE49-F238E27FC236}">
                      <a16:creationId xmlns:a16="http://schemas.microsoft.com/office/drawing/2014/main" id="{97C91E05-E894-47B2-B62B-5017E2C071FF}"/>
                    </a:ext>
                  </a:extLst>
                </p:cNvPr>
                <p:cNvSpPr>
                  <a:spLocks/>
                </p:cNvSpPr>
                <p:nvPr/>
              </p:nvSpPr>
              <p:spPr bwMode="auto">
                <a:xfrm>
                  <a:off x="2568" y="2891"/>
                  <a:ext cx="25" cy="11"/>
                </a:xfrm>
                <a:custGeom>
                  <a:avLst/>
                  <a:gdLst>
                    <a:gd name="T0" fmla="*/ 1 w 49"/>
                    <a:gd name="T1" fmla="*/ 0 h 23"/>
                    <a:gd name="T2" fmla="*/ 1 w 49"/>
                    <a:gd name="T3" fmla="*/ 0 h 23"/>
                    <a:gd name="T4" fmla="*/ 1 w 49"/>
                    <a:gd name="T5" fmla="*/ 0 h 23"/>
                    <a:gd name="T6" fmla="*/ 1 w 49"/>
                    <a:gd name="T7" fmla="*/ 0 h 23"/>
                    <a:gd name="T8" fmla="*/ 1 w 49"/>
                    <a:gd name="T9" fmla="*/ 0 h 23"/>
                    <a:gd name="T10" fmla="*/ 1 w 49"/>
                    <a:gd name="T11" fmla="*/ 0 h 23"/>
                    <a:gd name="T12" fmla="*/ 1 w 49"/>
                    <a:gd name="T13" fmla="*/ 0 h 23"/>
                    <a:gd name="T14" fmla="*/ 1 w 49"/>
                    <a:gd name="T15" fmla="*/ 0 h 23"/>
                    <a:gd name="T16" fmla="*/ 0 w 49"/>
                    <a:gd name="T17" fmla="*/ 0 h 23"/>
                    <a:gd name="T18" fmla="*/ 1 w 49"/>
                    <a:gd name="T19" fmla="*/ 0 h 23"/>
                    <a:gd name="T20" fmla="*/ 1 w 49"/>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23">
                      <a:moveTo>
                        <a:pt x="6" y="14"/>
                      </a:moveTo>
                      <a:lnTo>
                        <a:pt x="6" y="14"/>
                      </a:lnTo>
                      <a:lnTo>
                        <a:pt x="47" y="23"/>
                      </a:lnTo>
                      <a:lnTo>
                        <a:pt x="49" y="9"/>
                      </a:lnTo>
                      <a:lnTo>
                        <a:pt x="8" y="0"/>
                      </a:lnTo>
                      <a:lnTo>
                        <a:pt x="2" y="1"/>
                      </a:lnTo>
                      <a:lnTo>
                        <a:pt x="0" y="6"/>
                      </a:lnTo>
                      <a:lnTo>
                        <a:pt x="1" y="11"/>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35" name="Freeform 116">
                  <a:extLst>
                    <a:ext uri="{FF2B5EF4-FFF2-40B4-BE49-F238E27FC236}">
                      <a16:creationId xmlns:a16="http://schemas.microsoft.com/office/drawing/2014/main" id="{D248797E-BC1D-4DBA-A510-BB8C2B4BE1AC}"/>
                    </a:ext>
                  </a:extLst>
                </p:cNvPr>
                <p:cNvSpPr>
                  <a:spLocks/>
                </p:cNvSpPr>
                <p:nvPr/>
              </p:nvSpPr>
              <p:spPr bwMode="auto">
                <a:xfrm>
                  <a:off x="2545" y="2887"/>
                  <a:ext cx="27" cy="11"/>
                </a:xfrm>
                <a:custGeom>
                  <a:avLst/>
                  <a:gdLst>
                    <a:gd name="T0" fmla="*/ 1 w 54"/>
                    <a:gd name="T1" fmla="*/ 1 h 21"/>
                    <a:gd name="T2" fmla="*/ 1 w 54"/>
                    <a:gd name="T3" fmla="*/ 1 h 21"/>
                    <a:gd name="T4" fmla="*/ 1 w 54"/>
                    <a:gd name="T5" fmla="*/ 1 h 21"/>
                    <a:gd name="T6" fmla="*/ 1 w 54"/>
                    <a:gd name="T7" fmla="*/ 1 h 21"/>
                    <a:gd name="T8" fmla="*/ 1 w 54"/>
                    <a:gd name="T9" fmla="*/ 0 h 21"/>
                    <a:gd name="T10" fmla="*/ 1 w 54"/>
                    <a:gd name="T11" fmla="*/ 0 h 21"/>
                    <a:gd name="T12" fmla="*/ 1 w 54"/>
                    <a:gd name="T13" fmla="*/ 0 h 21"/>
                    <a:gd name="T14" fmla="*/ 1 w 54"/>
                    <a:gd name="T15" fmla="*/ 1 h 21"/>
                    <a:gd name="T16" fmla="*/ 0 w 54"/>
                    <a:gd name="T17" fmla="*/ 1 h 21"/>
                    <a:gd name="T18" fmla="*/ 1 w 54"/>
                    <a:gd name="T19" fmla="*/ 1 h 21"/>
                    <a:gd name="T20" fmla="*/ 1 w 54"/>
                    <a:gd name="T21" fmla="*/ 1 h 21"/>
                    <a:gd name="T22" fmla="*/ 1 w 54"/>
                    <a:gd name="T23" fmla="*/ 1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 h="21">
                      <a:moveTo>
                        <a:pt x="7" y="14"/>
                      </a:moveTo>
                      <a:lnTo>
                        <a:pt x="6" y="14"/>
                      </a:lnTo>
                      <a:lnTo>
                        <a:pt x="52" y="21"/>
                      </a:lnTo>
                      <a:lnTo>
                        <a:pt x="54" y="7"/>
                      </a:lnTo>
                      <a:lnTo>
                        <a:pt x="8" y="0"/>
                      </a:lnTo>
                      <a:lnTo>
                        <a:pt x="7" y="0"/>
                      </a:lnTo>
                      <a:lnTo>
                        <a:pt x="8" y="0"/>
                      </a:lnTo>
                      <a:lnTo>
                        <a:pt x="2" y="1"/>
                      </a:lnTo>
                      <a:lnTo>
                        <a:pt x="0" y="6"/>
                      </a:lnTo>
                      <a:lnTo>
                        <a:pt x="1" y="11"/>
                      </a:lnTo>
                      <a:lnTo>
                        <a:pt x="6" y="14"/>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36" name="Freeform 117">
                  <a:extLst>
                    <a:ext uri="{FF2B5EF4-FFF2-40B4-BE49-F238E27FC236}">
                      <a16:creationId xmlns:a16="http://schemas.microsoft.com/office/drawing/2014/main" id="{06573824-0CCE-4F36-86C4-C375A4E9F559}"/>
                    </a:ext>
                  </a:extLst>
                </p:cNvPr>
                <p:cNvSpPr>
                  <a:spLocks/>
                </p:cNvSpPr>
                <p:nvPr/>
              </p:nvSpPr>
              <p:spPr bwMode="auto">
                <a:xfrm>
                  <a:off x="2520" y="2884"/>
                  <a:ext cx="28" cy="10"/>
                </a:xfrm>
                <a:custGeom>
                  <a:avLst/>
                  <a:gdLst>
                    <a:gd name="T0" fmla="*/ 0 w 58"/>
                    <a:gd name="T1" fmla="*/ 0 h 21"/>
                    <a:gd name="T2" fmla="*/ 0 w 58"/>
                    <a:gd name="T3" fmla="*/ 0 h 21"/>
                    <a:gd name="T4" fmla="*/ 0 w 58"/>
                    <a:gd name="T5" fmla="*/ 0 h 21"/>
                    <a:gd name="T6" fmla="*/ 0 w 58"/>
                    <a:gd name="T7" fmla="*/ 0 h 21"/>
                    <a:gd name="T8" fmla="*/ 0 w 58"/>
                    <a:gd name="T9" fmla="*/ 0 h 21"/>
                    <a:gd name="T10" fmla="*/ 0 w 58"/>
                    <a:gd name="T11" fmla="*/ 0 h 21"/>
                    <a:gd name="T12" fmla="*/ 0 w 58"/>
                    <a:gd name="T13" fmla="*/ 0 h 21"/>
                    <a:gd name="T14" fmla="*/ 0 w 58"/>
                    <a:gd name="T15" fmla="*/ 0 h 21"/>
                    <a:gd name="T16" fmla="*/ 0 w 58"/>
                    <a:gd name="T17" fmla="*/ 0 h 21"/>
                    <a:gd name="T18" fmla="*/ 0 w 58"/>
                    <a:gd name="T19" fmla="*/ 0 h 21"/>
                    <a:gd name="T20" fmla="*/ 0 w 58"/>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21">
                      <a:moveTo>
                        <a:pt x="7" y="14"/>
                      </a:moveTo>
                      <a:lnTo>
                        <a:pt x="7" y="14"/>
                      </a:lnTo>
                      <a:lnTo>
                        <a:pt x="58" y="21"/>
                      </a:lnTo>
                      <a:lnTo>
                        <a:pt x="58" y="7"/>
                      </a:lnTo>
                      <a:lnTo>
                        <a:pt x="7" y="0"/>
                      </a:lnTo>
                      <a:lnTo>
                        <a:pt x="2" y="2"/>
                      </a:lnTo>
                      <a:lnTo>
                        <a:pt x="0" y="7"/>
                      </a:lnTo>
                      <a:lnTo>
                        <a:pt x="2" y="12"/>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37" name="Freeform 118">
                  <a:extLst>
                    <a:ext uri="{FF2B5EF4-FFF2-40B4-BE49-F238E27FC236}">
                      <a16:creationId xmlns:a16="http://schemas.microsoft.com/office/drawing/2014/main" id="{523AD815-48A7-4151-A3C9-40F429BDBB1C}"/>
                    </a:ext>
                  </a:extLst>
                </p:cNvPr>
                <p:cNvSpPr>
                  <a:spLocks/>
                </p:cNvSpPr>
                <p:nvPr/>
              </p:nvSpPr>
              <p:spPr bwMode="auto">
                <a:xfrm>
                  <a:off x="2494" y="2882"/>
                  <a:ext cx="29" cy="9"/>
                </a:xfrm>
                <a:custGeom>
                  <a:avLst/>
                  <a:gdLst>
                    <a:gd name="T0" fmla="*/ 1 w 58"/>
                    <a:gd name="T1" fmla="*/ 0 h 19"/>
                    <a:gd name="T2" fmla="*/ 1 w 58"/>
                    <a:gd name="T3" fmla="*/ 0 h 19"/>
                    <a:gd name="T4" fmla="*/ 1 w 58"/>
                    <a:gd name="T5" fmla="*/ 0 h 19"/>
                    <a:gd name="T6" fmla="*/ 1 w 58"/>
                    <a:gd name="T7" fmla="*/ 0 h 19"/>
                    <a:gd name="T8" fmla="*/ 1 w 58"/>
                    <a:gd name="T9" fmla="*/ 0 h 19"/>
                    <a:gd name="T10" fmla="*/ 1 w 58"/>
                    <a:gd name="T11" fmla="*/ 0 h 19"/>
                    <a:gd name="T12" fmla="*/ 1 w 58"/>
                    <a:gd name="T13" fmla="*/ 0 h 19"/>
                    <a:gd name="T14" fmla="*/ 1 w 58"/>
                    <a:gd name="T15" fmla="*/ 0 h 19"/>
                    <a:gd name="T16" fmla="*/ 0 w 58"/>
                    <a:gd name="T17" fmla="*/ 0 h 19"/>
                    <a:gd name="T18" fmla="*/ 1 w 58"/>
                    <a:gd name="T19" fmla="*/ 0 h 19"/>
                    <a:gd name="T20" fmla="*/ 1 w 58"/>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19">
                      <a:moveTo>
                        <a:pt x="7" y="14"/>
                      </a:moveTo>
                      <a:lnTo>
                        <a:pt x="7" y="14"/>
                      </a:lnTo>
                      <a:lnTo>
                        <a:pt x="58" y="19"/>
                      </a:lnTo>
                      <a:lnTo>
                        <a:pt x="58" y="5"/>
                      </a:lnTo>
                      <a:lnTo>
                        <a:pt x="7" y="0"/>
                      </a:lnTo>
                      <a:lnTo>
                        <a:pt x="3" y="3"/>
                      </a:lnTo>
                      <a:lnTo>
                        <a:pt x="0" y="7"/>
                      </a:lnTo>
                      <a:lnTo>
                        <a:pt x="3" y="12"/>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38" name="Freeform 119">
                  <a:extLst>
                    <a:ext uri="{FF2B5EF4-FFF2-40B4-BE49-F238E27FC236}">
                      <a16:creationId xmlns:a16="http://schemas.microsoft.com/office/drawing/2014/main" id="{A682F63F-B0EA-4445-B2ED-8375D92ACC26}"/>
                    </a:ext>
                  </a:extLst>
                </p:cNvPr>
                <p:cNvSpPr>
                  <a:spLocks/>
                </p:cNvSpPr>
                <p:nvPr/>
              </p:nvSpPr>
              <p:spPr bwMode="auto">
                <a:xfrm>
                  <a:off x="2467" y="2878"/>
                  <a:ext cx="31" cy="11"/>
                </a:xfrm>
                <a:custGeom>
                  <a:avLst/>
                  <a:gdLst>
                    <a:gd name="T0" fmla="*/ 1 w 62"/>
                    <a:gd name="T1" fmla="*/ 1 h 20"/>
                    <a:gd name="T2" fmla="*/ 1 w 62"/>
                    <a:gd name="T3" fmla="*/ 1 h 20"/>
                    <a:gd name="T4" fmla="*/ 1 w 62"/>
                    <a:gd name="T5" fmla="*/ 1 h 20"/>
                    <a:gd name="T6" fmla="*/ 1 w 62"/>
                    <a:gd name="T7" fmla="*/ 1 h 20"/>
                    <a:gd name="T8" fmla="*/ 1 w 62"/>
                    <a:gd name="T9" fmla="*/ 0 h 20"/>
                    <a:gd name="T10" fmla="*/ 1 w 62"/>
                    <a:gd name="T11" fmla="*/ 0 h 20"/>
                    <a:gd name="T12" fmla="*/ 1 w 62"/>
                    <a:gd name="T13" fmla="*/ 0 h 20"/>
                    <a:gd name="T14" fmla="*/ 1 w 62"/>
                    <a:gd name="T15" fmla="*/ 1 h 20"/>
                    <a:gd name="T16" fmla="*/ 0 w 62"/>
                    <a:gd name="T17" fmla="*/ 1 h 20"/>
                    <a:gd name="T18" fmla="*/ 1 w 62"/>
                    <a:gd name="T19" fmla="*/ 1 h 20"/>
                    <a:gd name="T20" fmla="*/ 1 w 62"/>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20">
                      <a:moveTo>
                        <a:pt x="7" y="13"/>
                      </a:moveTo>
                      <a:lnTo>
                        <a:pt x="7" y="13"/>
                      </a:lnTo>
                      <a:lnTo>
                        <a:pt x="62" y="20"/>
                      </a:lnTo>
                      <a:lnTo>
                        <a:pt x="62" y="6"/>
                      </a:lnTo>
                      <a:lnTo>
                        <a:pt x="7" y="0"/>
                      </a:lnTo>
                      <a:lnTo>
                        <a:pt x="2" y="2"/>
                      </a:lnTo>
                      <a:lnTo>
                        <a:pt x="0" y="6"/>
                      </a:lnTo>
                      <a:lnTo>
                        <a:pt x="2" y="11"/>
                      </a:lnTo>
                      <a:lnTo>
                        <a:pt x="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39" name="Freeform 120">
                  <a:extLst>
                    <a:ext uri="{FF2B5EF4-FFF2-40B4-BE49-F238E27FC236}">
                      <a16:creationId xmlns:a16="http://schemas.microsoft.com/office/drawing/2014/main" id="{E1D54663-8318-4CE5-B95B-D7179B405D8B}"/>
                    </a:ext>
                  </a:extLst>
                </p:cNvPr>
                <p:cNvSpPr>
                  <a:spLocks/>
                </p:cNvSpPr>
                <p:nvPr/>
              </p:nvSpPr>
              <p:spPr bwMode="auto">
                <a:xfrm>
                  <a:off x="2440" y="2875"/>
                  <a:ext cx="30" cy="10"/>
                </a:xfrm>
                <a:custGeom>
                  <a:avLst/>
                  <a:gdLst>
                    <a:gd name="T0" fmla="*/ 1 w 60"/>
                    <a:gd name="T1" fmla="*/ 1 h 20"/>
                    <a:gd name="T2" fmla="*/ 1 w 60"/>
                    <a:gd name="T3" fmla="*/ 1 h 20"/>
                    <a:gd name="T4" fmla="*/ 1 w 60"/>
                    <a:gd name="T5" fmla="*/ 1 h 20"/>
                    <a:gd name="T6" fmla="*/ 1 w 60"/>
                    <a:gd name="T7" fmla="*/ 1 h 20"/>
                    <a:gd name="T8" fmla="*/ 1 w 60"/>
                    <a:gd name="T9" fmla="*/ 0 h 20"/>
                    <a:gd name="T10" fmla="*/ 1 w 60"/>
                    <a:gd name="T11" fmla="*/ 0 h 20"/>
                    <a:gd name="T12" fmla="*/ 1 w 60"/>
                    <a:gd name="T13" fmla="*/ 0 h 20"/>
                    <a:gd name="T14" fmla="*/ 1 w 60"/>
                    <a:gd name="T15" fmla="*/ 1 h 20"/>
                    <a:gd name="T16" fmla="*/ 0 w 60"/>
                    <a:gd name="T17" fmla="*/ 1 h 20"/>
                    <a:gd name="T18" fmla="*/ 1 w 60"/>
                    <a:gd name="T19" fmla="*/ 1 h 20"/>
                    <a:gd name="T20" fmla="*/ 1 w 60"/>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20">
                      <a:moveTo>
                        <a:pt x="7" y="13"/>
                      </a:moveTo>
                      <a:lnTo>
                        <a:pt x="7" y="13"/>
                      </a:lnTo>
                      <a:lnTo>
                        <a:pt x="60" y="20"/>
                      </a:lnTo>
                      <a:lnTo>
                        <a:pt x="60" y="7"/>
                      </a:lnTo>
                      <a:lnTo>
                        <a:pt x="7" y="0"/>
                      </a:lnTo>
                      <a:lnTo>
                        <a:pt x="2" y="2"/>
                      </a:lnTo>
                      <a:lnTo>
                        <a:pt x="0" y="7"/>
                      </a:lnTo>
                      <a:lnTo>
                        <a:pt x="2" y="11"/>
                      </a:lnTo>
                      <a:lnTo>
                        <a:pt x="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40" name="Freeform 121">
                  <a:extLst>
                    <a:ext uri="{FF2B5EF4-FFF2-40B4-BE49-F238E27FC236}">
                      <a16:creationId xmlns:a16="http://schemas.microsoft.com/office/drawing/2014/main" id="{303FE232-B2E0-40A6-B019-1C863785F64F}"/>
                    </a:ext>
                  </a:extLst>
                </p:cNvPr>
                <p:cNvSpPr>
                  <a:spLocks/>
                </p:cNvSpPr>
                <p:nvPr/>
              </p:nvSpPr>
              <p:spPr bwMode="auto">
                <a:xfrm>
                  <a:off x="2412" y="2871"/>
                  <a:ext cx="32" cy="11"/>
                </a:xfrm>
                <a:custGeom>
                  <a:avLst/>
                  <a:gdLst>
                    <a:gd name="T0" fmla="*/ 1 w 62"/>
                    <a:gd name="T1" fmla="*/ 1 h 20"/>
                    <a:gd name="T2" fmla="*/ 1 w 62"/>
                    <a:gd name="T3" fmla="*/ 1 h 20"/>
                    <a:gd name="T4" fmla="*/ 1 w 62"/>
                    <a:gd name="T5" fmla="*/ 1 h 20"/>
                    <a:gd name="T6" fmla="*/ 1 w 62"/>
                    <a:gd name="T7" fmla="*/ 1 h 20"/>
                    <a:gd name="T8" fmla="*/ 1 w 62"/>
                    <a:gd name="T9" fmla="*/ 0 h 20"/>
                    <a:gd name="T10" fmla="*/ 1 w 62"/>
                    <a:gd name="T11" fmla="*/ 0 h 20"/>
                    <a:gd name="T12" fmla="*/ 1 w 62"/>
                    <a:gd name="T13" fmla="*/ 0 h 20"/>
                    <a:gd name="T14" fmla="*/ 1 w 62"/>
                    <a:gd name="T15" fmla="*/ 1 h 20"/>
                    <a:gd name="T16" fmla="*/ 0 w 62"/>
                    <a:gd name="T17" fmla="*/ 1 h 20"/>
                    <a:gd name="T18" fmla="*/ 1 w 62"/>
                    <a:gd name="T19" fmla="*/ 1 h 20"/>
                    <a:gd name="T20" fmla="*/ 1 w 62"/>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20">
                      <a:moveTo>
                        <a:pt x="7" y="14"/>
                      </a:moveTo>
                      <a:lnTo>
                        <a:pt x="7" y="14"/>
                      </a:lnTo>
                      <a:lnTo>
                        <a:pt x="62" y="20"/>
                      </a:lnTo>
                      <a:lnTo>
                        <a:pt x="62" y="7"/>
                      </a:lnTo>
                      <a:lnTo>
                        <a:pt x="7" y="0"/>
                      </a:lnTo>
                      <a:lnTo>
                        <a:pt x="2" y="2"/>
                      </a:lnTo>
                      <a:lnTo>
                        <a:pt x="0" y="7"/>
                      </a:lnTo>
                      <a:lnTo>
                        <a:pt x="2" y="11"/>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41" name="Freeform 122">
                  <a:extLst>
                    <a:ext uri="{FF2B5EF4-FFF2-40B4-BE49-F238E27FC236}">
                      <a16:creationId xmlns:a16="http://schemas.microsoft.com/office/drawing/2014/main" id="{53D17375-FE39-4674-AFF8-004C545D172C}"/>
                    </a:ext>
                  </a:extLst>
                </p:cNvPr>
                <p:cNvSpPr>
                  <a:spLocks/>
                </p:cNvSpPr>
                <p:nvPr/>
              </p:nvSpPr>
              <p:spPr bwMode="auto">
                <a:xfrm>
                  <a:off x="2386" y="2868"/>
                  <a:ext cx="30" cy="10"/>
                </a:xfrm>
                <a:custGeom>
                  <a:avLst/>
                  <a:gdLst>
                    <a:gd name="T0" fmla="*/ 1 w 60"/>
                    <a:gd name="T1" fmla="*/ 0 h 21"/>
                    <a:gd name="T2" fmla="*/ 1 w 60"/>
                    <a:gd name="T3" fmla="*/ 0 h 21"/>
                    <a:gd name="T4" fmla="*/ 1 w 60"/>
                    <a:gd name="T5" fmla="*/ 0 h 21"/>
                    <a:gd name="T6" fmla="*/ 1 w 60"/>
                    <a:gd name="T7" fmla="*/ 0 h 21"/>
                    <a:gd name="T8" fmla="*/ 1 w 60"/>
                    <a:gd name="T9" fmla="*/ 0 h 21"/>
                    <a:gd name="T10" fmla="*/ 1 w 60"/>
                    <a:gd name="T11" fmla="*/ 0 h 21"/>
                    <a:gd name="T12" fmla="*/ 1 w 60"/>
                    <a:gd name="T13" fmla="*/ 0 h 21"/>
                    <a:gd name="T14" fmla="*/ 1 w 60"/>
                    <a:gd name="T15" fmla="*/ 0 h 21"/>
                    <a:gd name="T16" fmla="*/ 0 w 60"/>
                    <a:gd name="T17" fmla="*/ 0 h 21"/>
                    <a:gd name="T18" fmla="*/ 1 w 60"/>
                    <a:gd name="T19" fmla="*/ 0 h 21"/>
                    <a:gd name="T20" fmla="*/ 1 w 60"/>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21">
                      <a:moveTo>
                        <a:pt x="7" y="14"/>
                      </a:moveTo>
                      <a:lnTo>
                        <a:pt x="7" y="14"/>
                      </a:lnTo>
                      <a:lnTo>
                        <a:pt x="60" y="21"/>
                      </a:lnTo>
                      <a:lnTo>
                        <a:pt x="60" y="7"/>
                      </a:lnTo>
                      <a:lnTo>
                        <a:pt x="7" y="0"/>
                      </a:lnTo>
                      <a:lnTo>
                        <a:pt x="2" y="2"/>
                      </a:lnTo>
                      <a:lnTo>
                        <a:pt x="0" y="7"/>
                      </a:lnTo>
                      <a:lnTo>
                        <a:pt x="2" y="11"/>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42" name="Freeform 123">
                  <a:extLst>
                    <a:ext uri="{FF2B5EF4-FFF2-40B4-BE49-F238E27FC236}">
                      <a16:creationId xmlns:a16="http://schemas.microsoft.com/office/drawing/2014/main" id="{011488CB-D701-45D3-82B1-B399958C35F8}"/>
                    </a:ext>
                  </a:extLst>
                </p:cNvPr>
                <p:cNvSpPr>
                  <a:spLocks/>
                </p:cNvSpPr>
                <p:nvPr/>
              </p:nvSpPr>
              <p:spPr bwMode="auto">
                <a:xfrm>
                  <a:off x="2361" y="2864"/>
                  <a:ext cx="28" cy="11"/>
                </a:xfrm>
                <a:custGeom>
                  <a:avLst/>
                  <a:gdLst>
                    <a:gd name="T0" fmla="*/ 0 w 58"/>
                    <a:gd name="T1" fmla="*/ 1 h 21"/>
                    <a:gd name="T2" fmla="*/ 0 w 58"/>
                    <a:gd name="T3" fmla="*/ 1 h 21"/>
                    <a:gd name="T4" fmla="*/ 0 w 58"/>
                    <a:gd name="T5" fmla="*/ 1 h 21"/>
                    <a:gd name="T6" fmla="*/ 0 w 58"/>
                    <a:gd name="T7" fmla="*/ 1 h 21"/>
                    <a:gd name="T8" fmla="*/ 0 w 58"/>
                    <a:gd name="T9" fmla="*/ 0 h 21"/>
                    <a:gd name="T10" fmla="*/ 0 w 58"/>
                    <a:gd name="T11" fmla="*/ 0 h 21"/>
                    <a:gd name="T12" fmla="*/ 0 w 58"/>
                    <a:gd name="T13" fmla="*/ 0 h 21"/>
                    <a:gd name="T14" fmla="*/ 0 w 58"/>
                    <a:gd name="T15" fmla="*/ 1 h 21"/>
                    <a:gd name="T16" fmla="*/ 0 w 58"/>
                    <a:gd name="T17" fmla="*/ 1 h 21"/>
                    <a:gd name="T18" fmla="*/ 0 w 58"/>
                    <a:gd name="T19" fmla="*/ 1 h 21"/>
                    <a:gd name="T20" fmla="*/ 0 w 58"/>
                    <a:gd name="T21" fmla="*/ 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21">
                      <a:moveTo>
                        <a:pt x="7" y="14"/>
                      </a:moveTo>
                      <a:lnTo>
                        <a:pt x="7" y="14"/>
                      </a:lnTo>
                      <a:lnTo>
                        <a:pt x="58" y="21"/>
                      </a:lnTo>
                      <a:lnTo>
                        <a:pt x="58" y="7"/>
                      </a:lnTo>
                      <a:lnTo>
                        <a:pt x="7" y="0"/>
                      </a:lnTo>
                      <a:lnTo>
                        <a:pt x="2" y="2"/>
                      </a:lnTo>
                      <a:lnTo>
                        <a:pt x="0" y="7"/>
                      </a:lnTo>
                      <a:lnTo>
                        <a:pt x="2" y="11"/>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43" name="Freeform 124">
                  <a:extLst>
                    <a:ext uri="{FF2B5EF4-FFF2-40B4-BE49-F238E27FC236}">
                      <a16:creationId xmlns:a16="http://schemas.microsoft.com/office/drawing/2014/main" id="{2E354AC4-A463-422C-A4ED-A4B51CEF1B4B}"/>
                    </a:ext>
                  </a:extLst>
                </p:cNvPr>
                <p:cNvSpPr>
                  <a:spLocks/>
                </p:cNvSpPr>
                <p:nvPr/>
              </p:nvSpPr>
              <p:spPr bwMode="auto">
                <a:xfrm>
                  <a:off x="2336" y="2861"/>
                  <a:ext cx="28" cy="10"/>
                </a:xfrm>
                <a:custGeom>
                  <a:avLst/>
                  <a:gdLst>
                    <a:gd name="T0" fmla="*/ 1 w 55"/>
                    <a:gd name="T1" fmla="*/ 0 h 21"/>
                    <a:gd name="T2" fmla="*/ 1 w 55"/>
                    <a:gd name="T3" fmla="*/ 0 h 21"/>
                    <a:gd name="T4" fmla="*/ 1 w 55"/>
                    <a:gd name="T5" fmla="*/ 0 h 21"/>
                    <a:gd name="T6" fmla="*/ 1 w 55"/>
                    <a:gd name="T7" fmla="*/ 0 h 21"/>
                    <a:gd name="T8" fmla="*/ 1 w 55"/>
                    <a:gd name="T9" fmla="*/ 0 h 21"/>
                    <a:gd name="T10" fmla="*/ 1 w 55"/>
                    <a:gd name="T11" fmla="*/ 0 h 21"/>
                    <a:gd name="T12" fmla="*/ 1 w 55"/>
                    <a:gd name="T13" fmla="*/ 0 h 21"/>
                    <a:gd name="T14" fmla="*/ 1 w 55"/>
                    <a:gd name="T15" fmla="*/ 0 h 21"/>
                    <a:gd name="T16" fmla="*/ 0 w 55"/>
                    <a:gd name="T17" fmla="*/ 0 h 21"/>
                    <a:gd name="T18" fmla="*/ 1 w 55"/>
                    <a:gd name="T19" fmla="*/ 0 h 21"/>
                    <a:gd name="T20" fmla="*/ 1 w 55"/>
                    <a:gd name="T21" fmla="*/ 0 h 21"/>
                    <a:gd name="T22" fmla="*/ 1 w 55"/>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21">
                      <a:moveTo>
                        <a:pt x="5" y="14"/>
                      </a:moveTo>
                      <a:lnTo>
                        <a:pt x="7" y="14"/>
                      </a:lnTo>
                      <a:lnTo>
                        <a:pt x="55" y="21"/>
                      </a:lnTo>
                      <a:lnTo>
                        <a:pt x="55" y="7"/>
                      </a:lnTo>
                      <a:lnTo>
                        <a:pt x="7" y="0"/>
                      </a:lnTo>
                      <a:lnTo>
                        <a:pt x="8" y="0"/>
                      </a:lnTo>
                      <a:lnTo>
                        <a:pt x="7" y="0"/>
                      </a:lnTo>
                      <a:lnTo>
                        <a:pt x="2" y="2"/>
                      </a:lnTo>
                      <a:lnTo>
                        <a:pt x="0" y="7"/>
                      </a:lnTo>
                      <a:lnTo>
                        <a:pt x="2" y="12"/>
                      </a:lnTo>
                      <a:lnTo>
                        <a:pt x="7" y="14"/>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44" name="Freeform 125">
                  <a:extLst>
                    <a:ext uri="{FF2B5EF4-FFF2-40B4-BE49-F238E27FC236}">
                      <a16:creationId xmlns:a16="http://schemas.microsoft.com/office/drawing/2014/main" id="{1B9526F4-9A24-4EAA-8F6E-DADC59483D5C}"/>
                    </a:ext>
                  </a:extLst>
                </p:cNvPr>
                <p:cNvSpPr>
                  <a:spLocks/>
                </p:cNvSpPr>
                <p:nvPr/>
              </p:nvSpPr>
              <p:spPr bwMode="auto">
                <a:xfrm>
                  <a:off x="2313" y="2858"/>
                  <a:ext cx="27" cy="10"/>
                </a:xfrm>
                <a:custGeom>
                  <a:avLst/>
                  <a:gdLst>
                    <a:gd name="T0" fmla="*/ 1 w 54"/>
                    <a:gd name="T1" fmla="*/ 0 h 21"/>
                    <a:gd name="T2" fmla="*/ 1 w 54"/>
                    <a:gd name="T3" fmla="*/ 0 h 21"/>
                    <a:gd name="T4" fmla="*/ 1 w 54"/>
                    <a:gd name="T5" fmla="*/ 0 h 21"/>
                    <a:gd name="T6" fmla="*/ 1 w 54"/>
                    <a:gd name="T7" fmla="*/ 0 h 21"/>
                    <a:gd name="T8" fmla="*/ 1 w 54"/>
                    <a:gd name="T9" fmla="*/ 0 h 21"/>
                    <a:gd name="T10" fmla="*/ 1 w 54"/>
                    <a:gd name="T11" fmla="*/ 0 h 21"/>
                    <a:gd name="T12" fmla="*/ 1 w 54"/>
                    <a:gd name="T13" fmla="*/ 0 h 21"/>
                    <a:gd name="T14" fmla="*/ 1 w 54"/>
                    <a:gd name="T15" fmla="*/ 0 h 21"/>
                    <a:gd name="T16" fmla="*/ 0 w 54"/>
                    <a:gd name="T17" fmla="*/ 0 h 21"/>
                    <a:gd name="T18" fmla="*/ 1 w 54"/>
                    <a:gd name="T19" fmla="*/ 0 h 21"/>
                    <a:gd name="T20" fmla="*/ 1 w 54"/>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21">
                      <a:moveTo>
                        <a:pt x="5" y="14"/>
                      </a:moveTo>
                      <a:lnTo>
                        <a:pt x="5" y="14"/>
                      </a:lnTo>
                      <a:lnTo>
                        <a:pt x="51" y="21"/>
                      </a:lnTo>
                      <a:lnTo>
                        <a:pt x="54" y="7"/>
                      </a:lnTo>
                      <a:lnTo>
                        <a:pt x="8" y="0"/>
                      </a:lnTo>
                      <a:lnTo>
                        <a:pt x="2" y="1"/>
                      </a:lnTo>
                      <a:lnTo>
                        <a:pt x="0" y="6"/>
                      </a:lnTo>
                      <a:lnTo>
                        <a:pt x="1" y="12"/>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45" name="Freeform 126">
                  <a:extLst>
                    <a:ext uri="{FF2B5EF4-FFF2-40B4-BE49-F238E27FC236}">
                      <a16:creationId xmlns:a16="http://schemas.microsoft.com/office/drawing/2014/main" id="{234AE89A-815A-4106-8631-392ABF5C7152}"/>
                    </a:ext>
                  </a:extLst>
                </p:cNvPr>
                <p:cNvSpPr>
                  <a:spLocks/>
                </p:cNvSpPr>
                <p:nvPr/>
              </p:nvSpPr>
              <p:spPr bwMode="auto">
                <a:xfrm>
                  <a:off x="2293" y="2854"/>
                  <a:ext cx="24" cy="10"/>
                </a:xfrm>
                <a:custGeom>
                  <a:avLst/>
                  <a:gdLst>
                    <a:gd name="T0" fmla="*/ 0 w 50"/>
                    <a:gd name="T1" fmla="*/ 0 h 21"/>
                    <a:gd name="T2" fmla="*/ 0 w 50"/>
                    <a:gd name="T3" fmla="*/ 0 h 21"/>
                    <a:gd name="T4" fmla="*/ 0 w 50"/>
                    <a:gd name="T5" fmla="*/ 0 h 21"/>
                    <a:gd name="T6" fmla="*/ 0 w 50"/>
                    <a:gd name="T7" fmla="*/ 0 h 21"/>
                    <a:gd name="T8" fmla="*/ 0 w 50"/>
                    <a:gd name="T9" fmla="*/ 0 h 21"/>
                    <a:gd name="T10" fmla="*/ 0 w 50"/>
                    <a:gd name="T11" fmla="*/ 0 h 21"/>
                    <a:gd name="T12" fmla="*/ 0 w 50"/>
                    <a:gd name="T13" fmla="*/ 0 h 21"/>
                    <a:gd name="T14" fmla="*/ 0 w 50"/>
                    <a:gd name="T15" fmla="*/ 0 h 21"/>
                    <a:gd name="T16" fmla="*/ 0 w 50"/>
                    <a:gd name="T17" fmla="*/ 0 h 21"/>
                    <a:gd name="T18" fmla="*/ 0 w 50"/>
                    <a:gd name="T19" fmla="*/ 0 h 21"/>
                    <a:gd name="T20" fmla="*/ 0 w 50"/>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21">
                      <a:moveTo>
                        <a:pt x="6" y="14"/>
                      </a:moveTo>
                      <a:lnTo>
                        <a:pt x="6" y="14"/>
                      </a:lnTo>
                      <a:lnTo>
                        <a:pt x="47" y="21"/>
                      </a:lnTo>
                      <a:lnTo>
                        <a:pt x="50" y="7"/>
                      </a:lnTo>
                      <a:lnTo>
                        <a:pt x="8" y="0"/>
                      </a:lnTo>
                      <a:lnTo>
                        <a:pt x="2" y="1"/>
                      </a:lnTo>
                      <a:lnTo>
                        <a:pt x="0" y="6"/>
                      </a:lnTo>
                      <a:lnTo>
                        <a:pt x="1" y="12"/>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46" name="Freeform 127">
                  <a:extLst>
                    <a:ext uri="{FF2B5EF4-FFF2-40B4-BE49-F238E27FC236}">
                      <a16:creationId xmlns:a16="http://schemas.microsoft.com/office/drawing/2014/main" id="{68F1CB48-BCB5-40F2-AC05-3E11B4894ADC}"/>
                    </a:ext>
                  </a:extLst>
                </p:cNvPr>
                <p:cNvSpPr>
                  <a:spLocks/>
                </p:cNvSpPr>
                <p:nvPr/>
              </p:nvSpPr>
              <p:spPr bwMode="auto">
                <a:xfrm>
                  <a:off x="2275" y="2851"/>
                  <a:ext cx="22" cy="10"/>
                </a:xfrm>
                <a:custGeom>
                  <a:avLst/>
                  <a:gdLst>
                    <a:gd name="T0" fmla="*/ 1 w 42"/>
                    <a:gd name="T1" fmla="*/ 0 h 21"/>
                    <a:gd name="T2" fmla="*/ 1 w 42"/>
                    <a:gd name="T3" fmla="*/ 0 h 21"/>
                    <a:gd name="T4" fmla="*/ 1 w 42"/>
                    <a:gd name="T5" fmla="*/ 0 h 21"/>
                    <a:gd name="T6" fmla="*/ 1 w 42"/>
                    <a:gd name="T7" fmla="*/ 0 h 21"/>
                    <a:gd name="T8" fmla="*/ 1 w 42"/>
                    <a:gd name="T9" fmla="*/ 0 h 21"/>
                    <a:gd name="T10" fmla="*/ 1 w 42"/>
                    <a:gd name="T11" fmla="*/ 0 h 21"/>
                    <a:gd name="T12" fmla="*/ 1 w 42"/>
                    <a:gd name="T13" fmla="*/ 0 h 21"/>
                    <a:gd name="T14" fmla="*/ 1 w 42"/>
                    <a:gd name="T15" fmla="*/ 0 h 21"/>
                    <a:gd name="T16" fmla="*/ 0 w 42"/>
                    <a:gd name="T17" fmla="*/ 0 h 21"/>
                    <a:gd name="T18" fmla="*/ 1 w 42"/>
                    <a:gd name="T19" fmla="*/ 0 h 21"/>
                    <a:gd name="T20" fmla="*/ 1 w 42"/>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21">
                      <a:moveTo>
                        <a:pt x="5" y="14"/>
                      </a:moveTo>
                      <a:lnTo>
                        <a:pt x="5" y="14"/>
                      </a:lnTo>
                      <a:lnTo>
                        <a:pt x="40" y="21"/>
                      </a:lnTo>
                      <a:lnTo>
                        <a:pt x="42" y="7"/>
                      </a:lnTo>
                      <a:lnTo>
                        <a:pt x="8" y="0"/>
                      </a:lnTo>
                      <a:lnTo>
                        <a:pt x="2" y="1"/>
                      </a:lnTo>
                      <a:lnTo>
                        <a:pt x="0" y="6"/>
                      </a:lnTo>
                      <a:lnTo>
                        <a:pt x="1" y="12"/>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47" name="Freeform 128">
                  <a:extLst>
                    <a:ext uri="{FF2B5EF4-FFF2-40B4-BE49-F238E27FC236}">
                      <a16:creationId xmlns:a16="http://schemas.microsoft.com/office/drawing/2014/main" id="{04C4E267-8AA0-4EE6-B3DE-5D8FEA938F6D}"/>
                    </a:ext>
                  </a:extLst>
                </p:cNvPr>
                <p:cNvSpPr>
                  <a:spLocks/>
                </p:cNvSpPr>
                <p:nvPr/>
              </p:nvSpPr>
              <p:spPr bwMode="auto">
                <a:xfrm>
                  <a:off x="2261" y="2847"/>
                  <a:ext cx="18" cy="11"/>
                </a:xfrm>
                <a:custGeom>
                  <a:avLst/>
                  <a:gdLst>
                    <a:gd name="T0" fmla="*/ 1 w 36"/>
                    <a:gd name="T1" fmla="*/ 1 h 21"/>
                    <a:gd name="T2" fmla="*/ 1 w 36"/>
                    <a:gd name="T3" fmla="*/ 1 h 21"/>
                    <a:gd name="T4" fmla="*/ 1 w 36"/>
                    <a:gd name="T5" fmla="*/ 1 h 21"/>
                    <a:gd name="T6" fmla="*/ 1 w 36"/>
                    <a:gd name="T7" fmla="*/ 1 h 21"/>
                    <a:gd name="T8" fmla="*/ 1 w 36"/>
                    <a:gd name="T9" fmla="*/ 0 h 21"/>
                    <a:gd name="T10" fmla="*/ 1 w 36"/>
                    <a:gd name="T11" fmla="*/ 0 h 21"/>
                    <a:gd name="T12" fmla="*/ 1 w 36"/>
                    <a:gd name="T13" fmla="*/ 0 h 21"/>
                    <a:gd name="T14" fmla="*/ 1 w 36"/>
                    <a:gd name="T15" fmla="*/ 1 h 21"/>
                    <a:gd name="T16" fmla="*/ 0 w 36"/>
                    <a:gd name="T17" fmla="*/ 1 h 21"/>
                    <a:gd name="T18" fmla="*/ 1 w 36"/>
                    <a:gd name="T19" fmla="*/ 1 h 21"/>
                    <a:gd name="T20" fmla="*/ 1 w 36"/>
                    <a:gd name="T21" fmla="*/ 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21">
                      <a:moveTo>
                        <a:pt x="6" y="14"/>
                      </a:moveTo>
                      <a:lnTo>
                        <a:pt x="6" y="14"/>
                      </a:lnTo>
                      <a:lnTo>
                        <a:pt x="33" y="21"/>
                      </a:lnTo>
                      <a:lnTo>
                        <a:pt x="36" y="7"/>
                      </a:lnTo>
                      <a:lnTo>
                        <a:pt x="8" y="0"/>
                      </a:lnTo>
                      <a:lnTo>
                        <a:pt x="2" y="1"/>
                      </a:lnTo>
                      <a:lnTo>
                        <a:pt x="0" y="6"/>
                      </a:lnTo>
                      <a:lnTo>
                        <a:pt x="1" y="12"/>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48" name="Freeform 129">
                  <a:extLst>
                    <a:ext uri="{FF2B5EF4-FFF2-40B4-BE49-F238E27FC236}">
                      <a16:creationId xmlns:a16="http://schemas.microsoft.com/office/drawing/2014/main" id="{A1FDBB19-28CD-49D5-A704-519AEDCC9C64}"/>
                    </a:ext>
                  </a:extLst>
                </p:cNvPr>
                <p:cNvSpPr>
                  <a:spLocks/>
                </p:cNvSpPr>
                <p:nvPr/>
              </p:nvSpPr>
              <p:spPr bwMode="auto">
                <a:xfrm>
                  <a:off x="2252" y="2845"/>
                  <a:ext cx="14" cy="9"/>
                </a:xfrm>
                <a:custGeom>
                  <a:avLst/>
                  <a:gdLst>
                    <a:gd name="T0" fmla="*/ 1 w 26"/>
                    <a:gd name="T1" fmla="*/ 1 h 18"/>
                    <a:gd name="T2" fmla="*/ 1 w 26"/>
                    <a:gd name="T3" fmla="*/ 1 h 18"/>
                    <a:gd name="T4" fmla="*/ 1 w 26"/>
                    <a:gd name="T5" fmla="*/ 1 h 18"/>
                    <a:gd name="T6" fmla="*/ 1 w 26"/>
                    <a:gd name="T7" fmla="*/ 1 h 18"/>
                    <a:gd name="T8" fmla="*/ 1 w 26"/>
                    <a:gd name="T9" fmla="*/ 0 h 18"/>
                    <a:gd name="T10" fmla="*/ 1 w 26"/>
                    <a:gd name="T11" fmla="*/ 0 h 18"/>
                    <a:gd name="T12" fmla="*/ 1 w 26"/>
                    <a:gd name="T13" fmla="*/ 0 h 18"/>
                    <a:gd name="T14" fmla="*/ 1 w 26"/>
                    <a:gd name="T15" fmla="*/ 1 h 18"/>
                    <a:gd name="T16" fmla="*/ 0 w 26"/>
                    <a:gd name="T17" fmla="*/ 1 h 18"/>
                    <a:gd name="T18" fmla="*/ 1 w 26"/>
                    <a:gd name="T19" fmla="*/ 1 h 18"/>
                    <a:gd name="T20" fmla="*/ 1 w 26"/>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8">
                      <a:moveTo>
                        <a:pt x="5" y="14"/>
                      </a:moveTo>
                      <a:lnTo>
                        <a:pt x="5" y="14"/>
                      </a:lnTo>
                      <a:lnTo>
                        <a:pt x="24" y="18"/>
                      </a:lnTo>
                      <a:lnTo>
                        <a:pt x="26" y="4"/>
                      </a:lnTo>
                      <a:lnTo>
                        <a:pt x="8" y="0"/>
                      </a:lnTo>
                      <a:lnTo>
                        <a:pt x="2" y="1"/>
                      </a:lnTo>
                      <a:lnTo>
                        <a:pt x="0" y="5"/>
                      </a:lnTo>
                      <a:lnTo>
                        <a:pt x="1" y="11"/>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49" name="Freeform 130">
                  <a:extLst>
                    <a:ext uri="{FF2B5EF4-FFF2-40B4-BE49-F238E27FC236}">
                      <a16:creationId xmlns:a16="http://schemas.microsoft.com/office/drawing/2014/main" id="{A5A62D69-9B35-4401-BCD2-C46173898F68}"/>
                    </a:ext>
                  </a:extLst>
                </p:cNvPr>
                <p:cNvSpPr>
                  <a:spLocks/>
                </p:cNvSpPr>
                <p:nvPr/>
              </p:nvSpPr>
              <p:spPr bwMode="auto">
                <a:xfrm>
                  <a:off x="2244" y="2843"/>
                  <a:ext cx="12" cy="9"/>
                </a:xfrm>
                <a:custGeom>
                  <a:avLst/>
                  <a:gdLst>
                    <a:gd name="T0" fmla="*/ 0 w 25"/>
                    <a:gd name="T1" fmla="*/ 0 h 19"/>
                    <a:gd name="T2" fmla="*/ 0 w 25"/>
                    <a:gd name="T3" fmla="*/ 0 h 19"/>
                    <a:gd name="T4" fmla="*/ 0 w 25"/>
                    <a:gd name="T5" fmla="*/ 0 h 19"/>
                    <a:gd name="T6" fmla="*/ 0 w 25"/>
                    <a:gd name="T7" fmla="*/ 0 h 19"/>
                    <a:gd name="T8" fmla="*/ 0 w 25"/>
                    <a:gd name="T9" fmla="*/ 0 h 19"/>
                    <a:gd name="T10" fmla="*/ 0 w 25"/>
                    <a:gd name="T11" fmla="*/ 0 h 19"/>
                    <a:gd name="T12" fmla="*/ 0 w 25"/>
                    <a:gd name="T13" fmla="*/ 0 h 19"/>
                    <a:gd name="T14" fmla="*/ 0 w 25"/>
                    <a:gd name="T15" fmla="*/ 0 h 19"/>
                    <a:gd name="T16" fmla="*/ 0 w 25"/>
                    <a:gd name="T17" fmla="*/ 0 h 19"/>
                    <a:gd name="T18" fmla="*/ 0 w 25"/>
                    <a:gd name="T19" fmla="*/ 0 h 19"/>
                    <a:gd name="T20" fmla="*/ 0 w 25"/>
                    <a:gd name="T21" fmla="*/ 0 h 19"/>
                    <a:gd name="T22" fmla="*/ 0 w 25"/>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19">
                      <a:moveTo>
                        <a:pt x="5" y="14"/>
                      </a:moveTo>
                      <a:lnTo>
                        <a:pt x="6" y="14"/>
                      </a:lnTo>
                      <a:lnTo>
                        <a:pt x="22" y="19"/>
                      </a:lnTo>
                      <a:lnTo>
                        <a:pt x="25" y="5"/>
                      </a:lnTo>
                      <a:lnTo>
                        <a:pt x="8" y="0"/>
                      </a:lnTo>
                      <a:lnTo>
                        <a:pt x="10" y="0"/>
                      </a:lnTo>
                      <a:lnTo>
                        <a:pt x="8" y="0"/>
                      </a:lnTo>
                      <a:lnTo>
                        <a:pt x="3" y="1"/>
                      </a:lnTo>
                      <a:lnTo>
                        <a:pt x="0" y="6"/>
                      </a:lnTo>
                      <a:lnTo>
                        <a:pt x="2" y="12"/>
                      </a:lnTo>
                      <a:lnTo>
                        <a:pt x="6" y="14"/>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50" name="Freeform 131">
                  <a:extLst>
                    <a:ext uri="{FF2B5EF4-FFF2-40B4-BE49-F238E27FC236}">
                      <a16:creationId xmlns:a16="http://schemas.microsoft.com/office/drawing/2014/main" id="{8D6C3A56-57FB-487E-99D6-E3D8C82BF317}"/>
                    </a:ext>
                  </a:extLst>
                </p:cNvPr>
                <p:cNvSpPr>
                  <a:spLocks/>
                </p:cNvSpPr>
                <p:nvPr/>
              </p:nvSpPr>
              <p:spPr bwMode="auto">
                <a:xfrm>
                  <a:off x="2237" y="2840"/>
                  <a:ext cx="12" cy="9"/>
                </a:xfrm>
                <a:custGeom>
                  <a:avLst/>
                  <a:gdLst>
                    <a:gd name="T0" fmla="*/ 1 w 23"/>
                    <a:gd name="T1" fmla="*/ 1 h 18"/>
                    <a:gd name="T2" fmla="*/ 1 w 23"/>
                    <a:gd name="T3" fmla="*/ 1 h 18"/>
                    <a:gd name="T4" fmla="*/ 1 w 23"/>
                    <a:gd name="T5" fmla="*/ 1 h 18"/>
                    <a:gd name="T6" fmla="*/ 1 w 23"/>
                    <a:gd name="T7" fmla="*/ 1 h 18"/>
                    <a:gd name="T8" fmla="*/ 1 w 23"/>
                    <a:gd name="T9" fmla="*/ 0 h 18"/>
                    <a:gd name="T10" fmla="*/ 1 w 23"/>
                    <a:gd name="T11" fmla="*/ 0 h 18"/>
                    <a:gd name="T12" fmla="*/ 1 w 23"/>
                    <a:gd name="T13" fmla="*/ 0 h 18"/>
                    <a:gd name="T14" fmla="*/ 1 w 23"/>
                    <a:gd name="T15" fmla="*/ 1 h 18"/>
                    <a:gd name="T16" fmla="*/ 0 w 23"/>
                    <a:gd name="T17" fmla="*/ 1 h 18"/>
                    <a:gd name="T18" fmla="*/ 0 w 23"/>
                    <a:gd name="T19" fmla="*/ 1 h 18"/>
                    <a:gd name="T20" fmla="*/ 1 w 23"/>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18">
                      <a:moveTo>
                        <a:pt x="4" y="13"/>
                      </a:moveTo>
                      <a:lnTo>
                        <a:pt x="4" y="13"/>
                      </a:lnTo>
                      <a:lnTo>
                        <a:pt x="18" y="18"/>
                      </a:lnTo>
                      <a:lnTo>
                        <a:pt x="23" y="4"/>
                      </a:lnTo>
                      <a:lnTo>
                        <a:pt x="9" y="0"/>
                      </a:lnTo>
                      <a:lnTo>
                        <a:pt x="3" y="1"/>
                      </a:lnTo>
                      <a:lnTo>
                        <a:pt x="0" y="4"/>
                      </a:lnTo>
                      <a:lnTo>
                        <a:pt x="0" y="10"/>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51" name="Freeform 132">
                  <a:extLst>
                    <a:ext uri="{FF2B5EF4-FFF2-40B4-BE49-F238E27FC236}">
                      <a16:creationId xmlns:a16="http://schemas.microsoft.com/office/drawing/2014/main" id="{F81516CF-5B12-47AD-A157-50145C114BEC}"/>
                    </a:ext>
                  </a:extLst>
                </p:cNvPr>
                <p:cNvSpPr>
                  <a:spLocks/>
                </p:cNvSpPr>
                <p:nvPr/>
              </p:nvSpPr>
              <p:spPr bwMode="auto">
                <a:xfrm>
                  <a:off x="2232" y="2838"/>
                  <a:ext cx="10" cy="9"/>
                </a:xfrm>
                <a:custGeom>
                  <a:avLst/>
                  <a:gdLst>
                    <a:gd name="T0" fmla="*/ 0 w 21"/>
                    <a:gd name="T1" fmla="*/ 1 h 18"/>
                    <a:gd name="T2" fmla="*/ 0 w 21"/>
                    <a:gd name="T3" fmla="*/ 1 h 18"/>
                    <a:gd name="T4" fmla="*/ 0 w 21"/>
                    <a:gd name="T5" fmla="*/ 1 h 18"/>
                    <a:gd name="T6" fmla="*/ 0 w 21"/>
                    <a:gd name="T7" fmla="*/ 1 h 18"/>
                    <a:gd name="T8" fmla="*/ 0 w 21"/>
                    <a:gd name="T9" fmla="*/ 0 h 18"/>
                    <a:gd name="T10" fmla="*/ 0 w 21"/>
                    <a:gd name="T11" fmla="*/ 0 h 18"/>
                    <a:gd name="T12" fmla="*/ 0 w 21"/>
                    <a:gd name="T13" fmla="*/ 0 h 18"/>
                    <a:gd name="T14" fmla="*/ 0 w 21"/>
                    <a:gd name="T15" fmla="*/ 1 h 18"/>
                    <a:gd name="T16" fmla="*/ 0 w 21"/>
                    <a:gd name="T17" fmla="*/ 1 h 18"/>
                    <a:gd name="T18" fmla="*/ 0 w 21"/>
                    <a:gd name="T19" fmla="*/ 1 h 18"/>
                    <a:gd name="T20" fmla="*/ 0 w 21"/>
                    <a:gd name="T21" fmla="*/ 1 h 18"/>
                    <a:gd name="T22" fmla="*/ 0 w 21"/>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18">
                      <a:moveTo>
                        <a:pt x="3" y="14"/>
                      </a:moveTo>
                      <a:lnTo>
                        <a:pt x="5" y="14"/>
                      </a:lnTo>
                      <a:lnTo>
                        <a:pt x="16" y="18"/>
                      </a:lnTo>
                      <a:lnTo>
                        <a:pt x="21" y="5"/>
                      </a:lnTo>
                      <a:lnTo>
                        <a:pt x="9" y="0"/>
                      </a:lnTo>
                      <a:lnTo>
                        <a:pt x="10" y="0"/>
                      </a:lnTo>
                      <a:lnTo>
                        <a:pt x="9" y="0"/>
                      </a:lnTo>
                      <a:lnTo>
                        <a:pt x="3" y="1"/>
                      </a:lnTo>
                      <a:lnTo>
                        <a:pt x="0" y="5"/>
                      </a:lnTo>
                      <a:lnTo>
                        <a:pt x="0" y="10"/>
                      </a:lnTo>
                      <a:lnTo>
                        <a:pt x="5" y="14"/>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52" name="Freeform 133">
                  <a:extLst>
                    <a:ext uri="{FF2B5EF4-FFF2-40B4-BE49-F238E27FC236}">
                      <a16:creationId xmlns:a16="http://schemas.microsoft.com/office/drawing/2014/main" id="{68DFFD57-87BB-4EBD-BAD9-020108153BAA}"/>
                    </a:ext>
                  </a:extLst>
                </p:cNvPr>
                <p:cNvSpPr>
                  <a:spLocks/>
                </p:cNvSpPr>
                <p:nvPr/>
              </p:nvSpPr>
              <p:spPr bwMode="auto">
                <a:xfrm>
                  <a:off x="2224" y="2834"/>
                  <a:ext cx="13" cy="11"/>
                </a:xfrm>
                <a:custGeom>
                  <a:avLst/>
                  <a:gdLst>
                    <a:gd name="T0" fmla="*/ 1 w 25"/>
                    <a:gd name="T1" fmla="*/ 1 h 21"/>
                    <a:gd name="T2" fmla="*/ 1 w 25"/>
                    <a:gd name="T3" fmla="*/ 1 h 21"/>
                    <a:gd name="T4" fmla="*/ 1 w 25"/>
                    <a:gd name="T5" fmla="*/ 1 h 21"/>
                    <a:gd name="T6" fmla="*/ 1 w 25"/>
                    <a:gd name="T7" fmla="*/ 1 h 21"/>
                    <a:gd name="T8" fmla="*/ 1 w 25"/>
                    <a:gd name="T9" fmla="*/ 0 h 21"/>
                    <a:gd name="T10" fmla="*/ 1 w 25"/>
                    <a:gd name="T11" fmla="*/ 0 h 21"/>
                    <a:gd name="T12" fmla="*/ 1 w 25"/>
                    <a:gd name="T13" fmla="*/ 0 h 21"/>
                    <a:gd name="T14" fmla="*/ 1 w 25"/>
                    <a:gd name="T15" fmla="*/ 0 h 21"/>
                    <a:gd name="T16" fmla="*/ 1 w 25"/>
                    <a:gd name="T17" fmla="*/ 1 h 21"/>
                    <a:gd name="T18" fmla="*/ 0 w 25"/>
                    <a:gd name="T19" fmla="*/ 1 h 21"/>
                    <a:gd name="T20" fmla="*/ 1 w 25"/>
                    <a:gd name="T21" fmla="*/ 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21">
                      <a:moveTo>
                        <a:pt x="5" y="14"/>
                      </a:moveTo>
                      <a:lnTo>
                        <a:pt x="5" y="14"/>
                      </a:lnTo>
                      <a:lnTo>
                        <a:pt x="18" y="21"/>
                      </a:lnTo>
                      <a:lnTo>
                        <a:pt x="25" y="7"/>
                      </a:lnTo>
                      <a:lnTo>
                        <a:pt x="12" y="0"/>
                      </a:lnTo>
                      <a:lnTo>
                        <a:pt x="6" y="0"/>
                      </a:lnTo>
                      <a:lnTo>
                        <a:pt x="1" y="3"/>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53" name="Freeform 134">
                  <a:extLst>
                    <a:ext uri="{FF2B5EF4-FFF2-40B4-BE49-F238E27FC236}">
                      <a16:creationId xmlns:a16="http://schemas.microsoft.com/office/drawing/2014/main" id="{F3DCDA3D-44D2-4701-83FF-9CA082BEB131}"/>
                    </a:ext>
                  </a:extLst>
                </p:cNvPr>
                <p:cNvSpPr>
                  <a:spLocks/>
                </p:cNvSpPr>
                <p:nvPr/>
              </p:nvSpPr>
              <p:spPr bwMode="auto">
                <a:xfrm>
                  <a:off x="2217" y="2831"/>
                  <a:ext cx="13" cy="10"/>
                </a:xfrm>
                <a:custGeom>
                  <a:avLst/>
                  <a:gdLst>
                    <a:gd name="T0" fmla="*/ 1 w 26"/>
                    <a:gd name="T1" fmla="*/ 0 h 21"/>
                    <a:gd name="T2" fmla="*/ 1 w 26"/>
                    <a:gd name="T3" fmla="*/ 0 h 21"/>
                    <a:gd name="T4" fmla="*/ 1 w 26"/>
                    <a:gd name="T5" fmla="*/ 0 h 21"/>
                    <a:gd name="T6" fmla="*/ 1 w 26"/>
                    <a:gd name="T7" fmla="*/ 0 h 21"/>
                    <a:gd name="T8" fmla="*/ 1 w 26"/>
                    <a:gd name="T9" fmla="*/ 0 h 21"/>
                    <a:gd name="T10" fmla="*/ 1 w 26"/>
                    <a:gd name="T11" fmla="*/ 0 h 21"/>
                    <a:gd name="T12" fmla="*/ 1 w 26"/>
                    <a:gd name="T13" fmla="*/ 0 h 21"/>
                    <a:gd name="T14" fmla="*/ 1 w 26"/>
                    <a:gd name="T15" fmla="*/ 0 h 21"/>
                    <a:gd name="T16" fmla="*/ 1 w 26"/>
                    <a:gd name="T17" fmla="*/ 0 h 21"/>
                    <a:gd name="T18" fmla="*/ 0 w 26"/>
                    <a:gd name="T19" fmla="*/ 0 h 21"/>
                    <a:gd name="T20" fmla="*/ 1 w 26"/>
                    <a:gd name="T21" fmla="*/ 0 h 21"/>
                    <a:gd name="T22" fmla="*/ 1 w 26"/>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1">
                      <a:moveTo>
                        <a:pt x="4" y="13"/>
                      </a:moveTo>
                      <a:lnTo>
                        <a:pt x="5" y="14"/>
                      </a:lnTo>
                      <a:lnTo>
                        <a:pt x="19" y="21"/>
                      </a:lnTo>
                      <a:lnTo>
                        <a:pt x="26" y="7"/>
                      </a:lnTo>
                      <a:lnTo>
                        <a:pt x="12" y="0"/>
                      </a:lnTo>
                      <a:lnTo>
                        <a:pt x="13" y="1"/>
                      </a:lnTo>
                      <a:lnTo>
                        <a:pt x="12" y="0"/>
                      </a:lnTo>
                      <a:lnTo>
                        <a:pt x="6" y="0"/>
                      </a:lnTo>
                      <a:lnTo>
                        <a:pt x="1" y="4"/>
                      </a:lnTo>
                      <a:lnTo>
                        <a:pt x="0" y="9"/>
                      </a:lnTo>
                      <a:lnTo>
                        <a:pt x="5" y="14"/>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54" name="Freeform 135">
                  <a:extLst>
                    <a:ext uri="{FF2B5EF4-FFF2-40B4-BE49-F238E27FC236}">
                      <a16:creationId xmlns:a16="http://schemas.microsoft.com/office/drawing/2014/main" id="{707B2904-22E5-48D6-9190-0FE816A1366D}"/>
                    </a:ext>
                  </a:extLst>
                </p:cNvPr>
                <p:cNvSpPr>
                  <a:spLocks/>
                </p:cNvSpPr>
                <p:nvPr/>
              </p:nvSpPr>
              <p:spPr bwMode="auto">
                <a:xfrm>
                  <a:off x="2210" y="2825"/>
                  <a:ext cx="13" cy="12"/>
                </a:xfrm>
                <a:custGeom>
                  <a:avLst/>
                  <a:gdLst>
                    <a:gd name="T0" fmla="*/ 0 w 28"/>
                    <a:gd name="T1" fmla="*/ 1 h 24"/>
                    <a:gd name="T2" fmla="*/ 0 w 28"/>
                    <a:gd name="T3" fmla="*/ 1 h 24"/>
                    <a:gd name="T4" fmla="*/ 0 w 28"/>
                    <a:gd name="T5" fmla="*/ 1 h 24"/>
                    <a:gd name="T6" fmla="*/ 0 w 28"/>
                    <a:gd name="T7" fmla="*/ 1 h 24"/>
                    <a:gd name="T8" fmla="*/ 0 w 28"/>
                    <a:gd name="T9" fmla="*/ 1 h 24"/>
                    <a:gd name="T10" fmla="*/ 0 w 28"/>
                    <a:gd name="T11" fmla="*/ 1 h 24"/>
                    <a:gd name="T12" fmla="*/ 0 w 28"/>
                    <a:gd name="T13" fmla="*/ 1 h 24"/>
                    <a:gd name="T14" fmla="*/ 0 w 28"/>
                    <a:gd name="T15" fmla="*/ 0 h 24"/>
                    <a:gd name="T16" fmla="*/ 0 w 28"/>
                    <a:gd name="T17" fmla="*/ 1 h 24"/>
                    <a:gd name="T18" fmla="*/ 0 w 28"/>
                    <a:gd name="T19" fmla="*/ 1 h 24"/>
                    <a:gd name="T20" fmla="*/ 0 w 28"/>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24">
                      <a:moveTo>
                        <a:pt x="3" y="12"/>
                      </a:moveTo>
                      <a:lnTo>
                        <a:pt x="3" y="12"/>
                      </a:lnTo>
                      <a:lnTo>
                        <a:pt x="19" y="24"/>
                      </a:lnTo>
                      <a:lnTo>
                        <a:pt x="28" y="12"/>
                      </a:lnTo>
                      <a:lnTo>
                        <a:pt x="12" y="1"/>
                      </a:lnTo>
                      <a:lnTo>
                        <a:pt x="6" y="0"/>
                      </a:lnTo>
                      <a:lnTo>
                        <a:pt x="3" y="2"/>
                      </a:lnTo>
                      <a:lnTo>
                        <a:pt x="0" y="8"/>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55" name="Freeform 136">
                  <a:extLst>
                    <a:ext uri="{FF2B5EF4-FFF2-40B4-BE49-F238E27FC236}">
                      <a16:creationId xmlns:a16="http://schemas.microsoft.com/office/drawing/2014/main" id="{C4150FD7-8EED-47A8-912A-D869207BF983}"/>
                    </a:ext>
                  </a:extLst>
                </p:cNvPr>
                <p:cNvSpPr>
                  <a:spLocks/>
                </p:cNvSpPr>
                <p:nvPr/>
              </p:nvSpPr>
              <p:spPr bwMode="auto">
                <a:xfrm>
                  <a:off x="2200" y="2817"/>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1 w 30"/>
                    <a:gd name="T15" fmla="*/ 0 h 29"/>
                    <a:gd name="T16" fmla="*/ 1 w 30"/>
                    <a:gd name="T17" fmla="*/ 1 h 29"/>
                    <a:gd name="T18" fmla="*/ 0 w 30"/>
                    <a:gd name="T19" fmla="*/ 1 h 29"/>
                    <a:gd name="T20" fmla="*/ 1 w 30"/>
                    <a:gd name="T21" fmla="*/ 1 h 29"/>
                    <a:gd name="T22" fmla="*/ 1 w 30"/>
                    <a:gd name="T23" fmla="*/ 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3" y="13"/>
                      </a:moveTo>
                      <a:lnTo>
                        <a:pt x="2" y="13"/>
                      </a:lnTo>
                      <a:lnTo>
                        <a:pt x="21" y="29"/>
                      </a:lnTo>
                      <a:lnTo>
                        <a:pt x="30" y="18"/>
                      </a:lnTo>
                      <a:lnTo>
                        <a:pt x="11" y="2"/>
                      </a:lnTo>
                      <a:lnTo>
                        <a:pt x="10" y="2"/>
                      </a:lnTo>
                      <a:lnTo>
                        <a:pt x="11" y="2"/>
                      </a:lnTo>
                      <a:lnTo>
                        <a:pt x="6" y="0"/>
                      </a:lnTo>
                      <a:lnTo>
                        <a:pt x="2" y="3"/>
                      </a:lnTo>
                      <a:lnTo>
                        <a:pt x="0" y="8"/>
                      </a:lnTo>
                      <a:lnTo>
                        <a:pt x="2" y="13"/>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56" name="Freeform 137">
                  <a:extLst>
                    <a:ext uri="{FF2B5EF4-FFF2-40B4-BE49-F238E27FC236}">
                      <a16:creationId xmlns:a16="http://schemas.microsoft.com/office/drawing/2014/main" id="{8FC5E471-D0FA-4A73-AF7A-09A90C2288C8}"/>
                    </a:ext>
                  </a:extLst>
                </p:cNvPr>
                <p:cNvSpPr>
                  <a:spLocks/>
                </p:cNvSpPr>
                <p:nvPr/>
              </p:nvSpPr>
              <p:spPr bwMode="auto">
                <a:xfrm>
                  <a:off x="2192" y="2811"/>
                  <a:ext cx="14" cy="13"/>
                </a:xfrm>
                <a:custGeom>
                  <a:avLst/>
                  <a:gdLst>
                    <a:gd name="T0" fmla="*/ 1 w 27"/>
                    <a:gd name="T1" fmla="*/ 1 h 24"/>
                    <a:gd name="T2" fmla="*/ 1 w 27"/>
                    <a:gd name="T3" fmla="*/ 1 h 24"/>
                    <a:gd name="T4" fmla="*/ 1 w 27"/>
                    <a:gd name="T5" fmla="*/ 1 h 24"/>
                    <a:gd name="T6" fmla="*/ 1 w 27"/>
                    <a:gd name="T7" fmla="*/ 1 h 24"/>
                    <a:gd name="T8" fmla="*/ 1 w 27"/>
                    <a:gd name="T9" fmla="*/ 1 h 24"/>
                    <a:gd name="T10" fmla="*/ 1 w 27"/>
                    <a:gd name="T11" fmla="*/ 0 h 24"/>
                    <a:gd name="T12" fmla="*/ 1 w 27"/>
                    <a:gd name="T13" fmla="*/ 1 h 24"/>
                    <a:gd name="T14" fmla="*/ 1 w 27"/>
                    <a:gd name="T15" fmla="*/ 0 h 24"/>
                    <a:gd name="T16" fmla="*/ 1 w 27"/>
                    <a:gd name="T17" fmla="*/ 1 h 24"/>
                    <a:gd name="T18" fmla="*/ 0 w 27"/>
                    <a:gd name="T19" fmla="*/ 1 h 24"/>
                    <a:gd name="T20" fmla="*/ 1 w 27"/>
                    <a:gd name="T21" fmla="*/ 1 h 24"/>
                    <a:gd name="T22" fmla="*/ 1 w 27"/>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4">
                      <a:moveTo>
                        <a:pt x="2" y="14"/>
                      </a:moveTo>
                      <a:lnTo>
                        <a:pt x="2" y="13"/>
                      </a:lnTo>
                      <a:lnTo>
                        <a:pt x="20" y="24"/>
                      </a:lnTo>
                      <a:lnTo>
                        <a:pt x="27" y="13"/>
                      </a:lnTo>
                      <a:lnTo>
                        <a:pt x="9" y="1"/>
                      </a:lnTo>
                      <a:lnTo>
                        <a:pt x="9" y="0"/>
                      </a:lnTo>
                      <a:lnTo>
                        <a:pt x="9" y="1"/>
                      </a:lnTo>
                      <a:lnTo>
                        <a:pt x="4" y="0"/>
                      </a:lnTo>
                      <a:lnTo>
                        <a:pt x="1" y="3"/>
                      </a:lnTo>
                      <a:lnTo>
                        <a:pt x="0" y="8"/>
                      </a:lnTo>
                      <a:lnTo>
                        <a:pt x="2" y="13"/>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57" name="Freeform 138">
                  <a:extLst>
                    <a:ext uri="{FF2B5EF4-FFF2-40B4-BE49-F238E27FC236}">
                      <a16:creationId xmlns:a16="http://schemas.microsoft.com/office/drawing/2014/main" id="{A61FFA3E-0183-43B9-B63A-E948F74EEC88}"/>
                    </a:ext>
                  </a:extLst>
                </p:cNvPr>
                <p:cNvSpPr>
                  <a:spLocks/>
                </p:cNvSpPr>
                <p:nvPr/>
              </p:nvSpPr>
              <p:spPr bwMode="auto">
                <a:xfrm>
                  <a:off x="2176" y="2803"/>
                  <a:ext cx="20" cy="15"/>
                </a:xfrm>
                <a:custGeom>
                  <a:avLst/>
                  <a:gdLst>
                    <a:gd name="T0" fmla="*/ 0 w 42"/>
                    <a:gd name="T1" fmla="*/ 1 h 30"/>
                    <a:gd name="T2" fmla="*/ 0 w 42"/>
                    <a:gd name="T3" fmla="*/ 1 h 30"/>
                    <a:gd name="T4" fmla="*/ 0 w 42"/>
                    <a:gd name="T5" fmla="*/ 1 h 30"/>
                    <a:gd name="T6" fmla="*/ 0 w 42"/>
                    <a:gd name="T7" fmla="*/ 1 h 30"/>
                    <a:gd name="T8" fmla="*/ 0 w 42"/>
                    <a:gd name="T9" fmla="*/ 0 h 30"/>
                    <a:gd name="T10" fmla="*/ 0 w 42"/>
                    <a:gd name="T11" fmla="*/ 0 h 30"/>
                    <a:gd name="T12" fmla="*/ 0 w 42"/>
                    <a:gd name="T13" fmla="*/ 0 h 30"/>
                    <a:gd name="T14" fmla="*/ 0 w 42"/>
                    <a:gd name="T15" fmla="*/ 0 h 30"/>
                    <a:gd name="T16" fmla="*/ 0 w 42"/>
                    <a:gd name="T17" fmla="*/ 1 h 30"/>
                    <a:gd name="T18" fmla="*/ 0 w 42"/>
                    <a:gd name="T19" fmla="*/ 1 h 30"/>
                    <a:gd name="T20" fmla="*/ 0 w 42"/>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30">
                      <a:moveTo>
                        <a:pt x="5" y="14"/>
                      </a:moveTo>
                      <a:lnTo>
                        <a:pt x="5" y="14"/>
                      </a:lnTo>
                      <a:lnTo>
                        <a:pt x="35" y="30"/>
                      </a:lnTo>
                      <a:lnTo>
                        <a:pt x="42" y="16"/>
                      </a:lnTo>
                      <a:lnTo>
                        <a:pt x="12" y="0"/>
                      </a:lnTo>
                      <a:lnTo>
                        <a:pt x="6" y="0"/>
                      </a:lnTo>
                      <a:lnTo>
                        <a:pt x="1" y="3"/>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58" name="Freeform 139">
                  <a:extLst>
                    <a:ext uri="{FF2B5EF4-FFF2-40B4-BE49-F238E27FC236}">
                      <a16:creationId xmlns:a16="http://schemas.microsoft.com/office/drawing/2014/main" id="{C750C503-D06D-4FB6-8076-D73C58A83323}"/>
                    </a:ext>
                  </a:extLst>
                </p:cNvPr>
                <p:cNvSpPr>
                  <a:spLocks/>
                </p:cNvSpPr>
                <p:nvPr/>
              </p:nvSpPr>
              <p:spPr bwMode="auto">
                <a:xfrm>
                  <a:off x="2156" y="2792"/>
                  <a:ext cx="25" cy="18"/>
                </a:xfrm>
                <a:custGeom>
                  <a:avLst/>
                  <a:gdLst>
                    <a:gd name="T0" fmla="*/ 0 w 51"/>
                    <a:gd name="T1" fmla="*/ 0 h 37"/>
                    <a:gd name="T2" fmla="*/ 0 w 51"/>
                    <a:gd name="T3" fmla="*/ 0 h 37"/>
                    <a:gd name="T4" fmla="*/ 0 w 51"/>
                    <a:gd name="T5" fmla="*/ 0 h 37"/>
                    <a:gd name="T6" fmla="*/ 0 w 51"/>
                    <a:gd name="T7" fmla="*/ 0 h 37"/>
                    <a:gd name="T8" fmla="*/ 0 w 51"/>
                    <a:gd name="T9" fmla="*/ 0 h 37"/>
                    <a:gd name="T10" fmla="*/ 0 w 51"/>
                    <a:gd name="T11" fmla="*/ 0 h 37"/>
                    <a:gd name="T12" fmla="*/ 0 w 51"/>
                    <a:gd name="T13" fmla="*/ 0 h 37"/>
                    <a:gd name="T14" fmla="*/ 0 w 51"/>
                    <a:gd name="T15" fmla="*/ 0 h 37"/>
                    <a:gd name="T16" fmla="*/ 0 w 51"/>
                    <a:gd name="T17" fmla="*/ 0 h 37"/>
                    <a:gd name="T18" fmla="*/ 0 w 51"/>
                    <a:gd name="T19" fmla="*/ 0 h 37"/>
                    <a:gd name="T20" fmla="*/ 0 w 51"/>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37">
                      <a:moveTo>
                        <a:pt x="5" y="14"/>
                      </a:moveTo>
                      <a:lnTo>
                        <a:pt x="5" y="14"/>
                      </a:lnTo>
                      <a:lnTo>
                        <a:pt x="44" y="37"/>
                      </a:lnTo>
                      <a:lnTo>
                        <a:pt x="51" y="23"/>
                      </a:lnTo>
                      <a:lnTo>
                        <a:pt x="12" y="0"/>
                      </a:lnTo>
                      <a:lnTo>
                        <a:pt x="6" y="0"/>
                      </a:lnTo>
                      <a:lnTo>
                        <a:pt x="1" y="3"/>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59" name="Freeform 140">
                  <a:extLst>
                    <a:ext uri="{FF2B5EF4-FFF2-40B4-BE49-F238E27FC236}">
                      <a16:creationId xmlns:a16="http://schemas.microsoft.com/office/drawing/2014/main" id="{ECFC8964-6EF7-4517-90D9-D608ADADE563}"/>
                    </a:ext>
                  </a:extLst>
                </p:cNvPr>
                <p:cNvSpPr>
                  <a:spLocks/>
                </p:cNvSpPr>
                <p:nvPr/>
              </p:nvSpPr>
              <p:spPr bwMode="auto">
                <a:xfrm>
                  <a:off x="2132" y="2778"/>
                  <a:ext cx="30" cy="21"/>
                </a:xfrm>
                <a:custGeom>
                  <a:avLst/>
                  <a:gdLst>
                    <a:gd name="T0" fmla="*/ 1 w 60"/>
                    <a:gd name="T1" fmla="*/ 1 h 42"/>
                    <a:gd name="T2" fmla="*/ 1 w 60"/>
                    <a:gd name="T3" fmla="*/ 1 h 42"/>
                    <a:gd name="T4" fmla="*/ 1 w 60"/>
                    <a:gd name="T5" fmla="*/ 1 h 42"/>
                    <a:gd name="T6" fmla="*/ 1 w 60"/>
                    <a:gd name="T7" fmla="*/ 1 h 42"/>
                    <a:gd name="T8" fmla="*/ 1 w 60"/>
                    <a:gd name="T9" fmla="*/ 0 h 42"/>
                    <a:gd name="T10" fmla="*/ 1 w 60"/>
                    <a:gd name="T11" fmla="*/ 1 h 42"/>
                    <a:gd name="T12" fmla="*/ 1 w 60"/>
                    <a:gd name="T13" fmla="*/ 0 h 42"/>
                    <a:gd name="T14" fmla="*/ 1 w 60"/>
                    <a:gd name="T15" fmla="*/ 0 h 42"/>
                    <a:gd name="T16" fmla="*/ 1 w 60"/>
                    <a:gd name="T17" fmla="*/ 1 h 42"/>
                    <a:gd name="T18" fmla="*/ 0 w 60"/>
                    <a:gd name="T19" fmla="*/ 1 h 42"/>
                    <a:gd name="T20" fmla="*/ 1 w 60"/>
                    <a:gd name="T21" fmla="*/ 1 h 42"/>
                    <a:gd name="T22" fmla="*/ 1 w 60"/>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42">
                      <a:moveTo>
                        <a:pt x="4" y="13"/>
                      </a:moveTo>
                      <a:lnTo>
                        <a:pt x="4" y="14"/>
                      </a:lnTo>
                      <a:lnTo>
                        <a:pt x="53" y="42"/>
                      </a:lnTo>
                      <a:lnTo>
                        <a:pt x="60" y="28"/>
                      </a:lnTo>
                      <a:lnTo>
                        <a:pt x="11" y="0"/>
                      </a:lnTo>
                      <a:lnTo>
                        <a:pt x="11" y="1"/>
                      </a:lnTo>
                      <a:lnTo>
                        <a:pt x="11" y="0"/>
                      </a:lnTo>
                      <a:lnTo>
                        <a:pt x="5" y="0"/>
                      </a:lnTo>
                      <a:lnTo>
                        <a:pt x="1" y="4"/>
                      </a:lnTo>
                      <a:lnTo>
                        <a:pt x="0" y="9"/>
                      </a:lnTo>
                      <a:lnTo>
                        <a:pt x="4" y="14"/>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60" name="Freeform 141">
                  <a:extLst>
                    <a:ext uri="{FF2B5EF4-FFF2-40B4-BE49-F238E27FC236}">
                      <a16:creationId xmlns:a16="http://schemas.microsoft.com/office/drawing/2014/main" id="{8D5A0688-E7A3-4463-8FC8-F89A7EA8A97E}"/>
                    </a:ext>
                  </a:extLst>
                </p:cNvPr>
                <p:cNvSpPr>
                  <a:spLocks/>
                </p:cNvSpPr>
                <p:nvPr/>
              </p:nvSpPr>
              <p:spPr bwMode="auto">
                <a:xfrm>
                  <a:off x="2104" y="2761"/>
                  <a:ext cx="34" cy="23"/>
                </a:xfrm>
                <a:custGeom>
                  <a:avLst/>
                  <a:gdLst>
                    <a:gd name="T0" fmla="*/ 1 w 67"/>
                    <a:gd name="T1" fmla="*/ 0 h 47"/>
                    <a:gd name="T2" fmla="*/ 1 w 67"/>
                    <a:gd name="T3" fmla="*/ 0 h 47"/>
                    <a:gd name="T4" fmla="*/ 1 w 67"/>
                    <a:gd name="T5" fmla="*/ 0 h 47"/>
                    <a:gd name="T6" fmla="*/ 1 w 67"/>
                    <a:gd name="T7" fmla="*/ 0 h 47"/>
                    <a:gd name="T8" fmla="*/ 1 w 67"/>
                    <a:gd name="T9" fmla="*/ 0 h 47"/>
                    <a:gd name="T10" fmla="*/ 1 w 67"/>
                    <a:gd name="T11" fmla="*/ 0 h 47"/>
                    <a:gd name="T12" fmla="*/ 1 w 67"/>
                    <a:gd name="T13" fmla="*/ 0 h 47"/>
                    <a:gd name="T14" fmla="*/ 1 w 67"/>
                    <a:gd name="T15" fmla="*/ 0 h 47"/>
                    <a:gd name="T16" fmla="*/ 1 w 67"/>
                    <a:gd name="T17" fmla="*/ 0 h 47"/>
                    <a:gd name="T18" fmla="*/ 0 w 67"/>
                    <a:gd name="T19" fmla="*/ 0 h 47"/>
                    <a:gd name="T20" fmla="*/ 1 w 67"/>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47">
                      <a:moveTo>
                        <a:pt x="3" y="12"/>
                      </a:moveTo>
                      <a:lnTo>
                        <a:pt x="3" y="12"/>
                      </a:lnTo>
                      <a:lnTo>
                        <a:pt x="60" y="47"/>
                      </a:lnTo>
                      <a:lnTo>
                        <a:pt x="67" y="35"/>
                      </a:lnTo>
                      <a:lnTo>
                        <a:pt x="10" y="1"/>
                      </a:lnTo>
                      <a:lnTo>
                        <a:pt x="5" y="0"/>
                      </a:lnTo>
                      <a:lnTo>
                        <a:pt x="2" y="3"/>
                      </a:lnTo>
                      <a:lnTo>
                        <a:pt x="0" y="8"/>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61" name="Freeform 142">
                  <a:extLst>
                    <a:ext uri="{FF2B5EF4-FFF2-40B4-BE49-F238E27FC236}">
                      <a16:creationId xmlns:a16="http://schemas.microsoft.com/office/drawing/2014/main" id="{92E29742-E296-48A5-9C8F-C92CBA2F88BF}"/>
                    </a:ext>
                  </a:extLst>
                </p:cNvPr>
                <p:cNvSpPr>
                  <a:spLocks/>
                </p:cNvSpPr>
                <p:nvPr/>
              </p:nvSpPr>
              <p:spPr bwMode="auto">
                <a:xfrm>
                  <a:off x="2072" y="2741"/>
                  <a:ext cx="37" cy="26"/>
                </a:xfrm>
                <a:custGeom>
                  <a:avLst/>
                  <a:gdLst>
                    <a:gd name="T0" fmla="*/ 1 w 74"/>
                    <a:gd name="T1" fmla="*/ 1 h 52"/>
                    <a:gd name="T2" fmla="*/ 1 w 74"/>
                    <a:gd name="T3" fmla="*/ 1 h 52"/>
                    <a:gd name="T4" fmla="*/ 1 w 74"/>
                    <a:gd name="T5" fmla="*/ 1 h 52"/>
                    <a:gd name="T6" fmla="*/ 1 w 74"/>
                    <a:gd name="T7" fmla="*/ 1 h 52"/>
                    <a:gd name="T8" fmla="*/ 1 w 74"/>
                    <a:gd name="T9" fmla="*/ 1 h 52"/>
                    <a:gd name="T10" fmla="*/ 1 w 74"/>
                    <a:gd name="T11" fmla="*/ 0 h 52"/>
                    <a:gd name="T12" fmla="*/ 1 w 74"/>
                    <a:gd name="T13" fmla="*/ 1 h 52"/>
                    <a:gd name="T14" fmla="*/ 1 w 74"/>
                    <a:gd name="T15" fmla="*/ 0 h 52"/>
                    <a:gd name="T16" fmla="*/ 1 w 74"/>
                    <a:gd name="T17" fmla="*/ 1 h 52"/>
                    <a:gd name="T18" fmla="*/ 0 w 74"/>
                    <a:gd name="T19" fmla="*/ 1 h 52"/>
                    <a:gd name="T20" fmla="*/ 1 w 74"/>
                    <a:gd name="T21" fmla="*/ 1 h 52"/>
                    <a:gd name="T22" fmla="*/ 1 w 74"/>
                    <a:gd name="T23" fmla="*/ 1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4" h="52">
                      <a:moveTo>
                        <a:pt x="2" y="14"/>
                      </a:moveTo>
                      <a:lnTo>
                        <a:pt x="2" y="13"/>
                      </a:lnTo>
                      <a:lnTo>
                        <a:pt x="67" y="52"/>
                      </a:lnTo>
                      <a:lnTo>
                        <a:pt x="74" y="41"/>
                      </a:lnTo>
                      <a:lnTo>
                        <a:pt x="9" y="2"/>
                      </a:lnTo>
                      <a:lnTo>
                        <a:pt x="9" y="0"/>
                      </a:lnTo>
                      <a:lnTo>
                        <a:pt x="9" y="2"/>
                      </a:lnTo>
                      <a:lnTo>
                        <a:pt x="4" y="0"/>
                      </a:lnTo>
                      <a:lnTo>
                        <a:pt x="1" y="4"/>
                      </a:lnTo>
                      <a:lnTo>
                        <a:pt x="0" y="8"/>
                      </a:lnTo>
                      <a:lnTo>
                        <a:pt x="2" y="13"/>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62" name="Freeform 143">
                  <a:extLst>
                    <a:ext uri="{FF2B5EF4-FFF2-40B4-BE49-F238E27FC236}">
                      <a16:creationId xmlns:a16="http://schemas.microsoft.com/office/drawing/2014/main" id="{73CA4B00-1D9F-492B-8809-0B9EA51CC633}"/>
                    </a:ext>
                  </a:extLst>
                </p:cNvPr>
                <p:cNvSpPr>
                  <a:spLocks/>
                </p:cNvSpPr>
                <p:nvPr/>
              </p:nvSpPr>
              <p:spPr bwMode="auto">
                <a:xfrm>
                  <a:off x="2034" y="2719"/>
                  <a:ext cx="43" cy="29"/>
                </a:xfrm>
                <a:custGeom>
                  <a:avLst/>
                  <a:gdLst>
                    <a:gd name="T0" fmla="*/ 1 w 85"/>
                    <a:gd name="T1" fmla="*/ 1 h 57"/>
                    <a:gd name="T2" fmla="*/ 1 w 85"/>
                    <a:gd name="T3" fmla="*/ 1 h 57"/>
                    <a:gd name="T4" fmla="*/ 1 w 85"/>
                    <a:gd name="T5" fmla="*/ 1 h 57"/>
                    <a:gd name="T6" fmla="*/ 1 w 85"/>
                    <a:gd name="T7" fmla="*/ 1 h 57"/>
                    <a:gd name="T8" fmla="*/ 1 w 85"/>
                    <a:gd name="T9" fmla="*/ 0 h 57"/>
                    <a:gd name="T10" fmla="*/ 1 w 85"/>
                    <a:gd name="T11" fmla="*/ 1 h 57"/>
                    <a:gd name="T12" fmla="*/ 1 w 85"/>
                    <a:gd name="T13" fmla="*/ 0 h 57"/>
                    <a:gd name="T14" fmla="*/ 1 w 85"/>
                    <a:gd name="T15" fmla="*/ 0 h 57"/>
                    <a:gd name="T16" fmla="*/ 1 w 85"/>
                    <a:gd name="T17" fmla="*/ 1 h 57"/>
                    <a:gd name="T18" fmla="*/ 0 w 85"/>
                    <a:gd name="T19" fmla="*/ 1 h 57"/>
                    <a:gd name="T20" fmla="*/ 1 w 85"/>
                    <a:gd name="T21" fmla="*/ 1 h 57"/>
                    <a:gd name="T22" fmla="*/ 1 w 85"/>
                    <a:gd name="T23" fmla="*/ 1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57">
                      <a:moveTo>
                        <a:pt x="4" y="12"/>
                      </a:moveTo>
                      <a:lnTo>
                        <a:pt x="4" y="13"/>
                      </a:lnTo>
                      <a:lnTo>
                        <a:pt x="78" y="57"/>
                      </a:lnTo>
                      <a:lnTo>
                        <a:pt x="85" y="43"/>
                      </a:lnTo>
                      <a:lnTo>
                        <a:pt x="11" y="0"/>
                      </a:lnTo>
                      <a:lnTo>
                        <a:pt x="11" y="1"/>
                      </a:lnTo>
                      <a:lnTo>
                        <a:pt x="11" y="0"/>
                      </a:lnTo>
                      <a:lnTo>
                        <a:pt x="6" y="0"/>
                      </a:lnTo>
                      <a:lnTo>
                        <a:pt x="1" y="3"/>
                      </a:lnTo>
                      <a:lnTo>
                        <a:pt x="0" y="9"/>
                      </a:lnTo>
                      <a:lnTo>
                        <a:pt x="4" y="13"/>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63" name="Freeform 144">
                  <a:extLst>
                    <a:ext uri="{FF2B5EF4-FFF2-40B4-BE49-F238E27FC236}">
                      <a16:creationId xmlns:a16="http://schemas.microsoft.com/office/drawing/2014/main" id="{7CCCA4D6-1FF4-4A1E-AA9C-F11F94A93F3A}"/>
                    </a:ext>
                  </a:extLst>
                </p:cNvPr>
                <p:cNvSpPr>
                  <a:spLocks/>
                </p:cNvSpPr>
                <p:nvPr/>
              </p:nvSpPr>
              <p:spPr bwMode="auto">
                <a:xfrm>
                  <a:off x="1996" y="2695"/>
                  <a:ext cx="44" cy="31"/>
                </a:xfrm>
                <a:custGeom>
                  <a:avLst/>
                  <a:gdLst>
                    <a:gd name="T0" fmla="*/ 1 w 87"/>
                    <a:gd name="T1" fmla="*/ 1 h 61"/>
                    <a:gd name="T2" fmla="*/ 1 w 87"/>
                    <a:gd name="T3" fmla="*/ 1 h 61"/>
                    <a:gd name="T4" fmla="*/ 1 w 87"/>
                    <a:gd name="T5" fmla="*/ 1 h 61"/>
                    <a:gd name="T6" fmla="*/ 1 w 87"/>
                    <a:gd name="T7" fmla="*/ 1 h 61"/>
                    <a:gd name="T8" fmla="*/ 1 w 87"/>
                    <a:gd name="T9" fmla="*/ 1 h 61"/>
                    <a:gd name="T10" fmla="*/ 1 w 87"/>
                    <a:gd name="T11" fmla="*/ 1 h 61"/>
                    <a:gd name="T12" fmla="*/ 1 w 87"/>
                    <a:gd name="T13" fmla="*/ 1 h 61"/>
                    <a:gd name="T14" fmla="*/ 1 w 87"/>
                    <a:gd name="T15" fmla="*/ 0 h 61"/>
                    <a:gd name="T16" fmla="*/ 1 w 87"/>
                    <a:gd name="T17" fmla="*/ 1 h 61"/>
                    <a:gd name="T18" fmla="*/ 0 w 87"/>
                    <a:gd name="T19" fmla="*/ 1 h 61"/>
                    <a:gd name="T20" fmla="*/ 1 w 87"/>
                    <a:gd name="T21" fmla="*/ 1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61">
                      <a:moveTo>
                        <a:pt x="2" y="13"/>
                      </a:moveTo>
                      <a:lnTo>
                        <a:pt x="2" y="13"/>
                      </a:lnTo>
                      <a:lnTo>
                        <a:pt x="80" y="61"/>
                      </a:lnTo>
                      <a:lnTo>
                        <a:pt x="87" y="50"/>
                      </a:lnTo>
                      <a:lnTo>
                        <a:pt x="9" y="1"/>
                      </a:lnTo>
                      <a:lnTo>
                        <a:pt x="4" y="0"/>
                      </a:lnTo>
                      <a:lnTo>
                        <a:pt x="1" y="4"/>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64" name="Freeform 145">
                  <a:extLst>
                    <a:ext uri="{FF2B5EF4-FFF2-40B4-BE49-F238E27FC236}">
                      <a16:creationId xmlns:a16="http://schemas.microsoft.com/office/drawing/2014/main" id="{B471A307-1D71-45BD-9A65-0E9B4F147602}"/>
                    </a:ext>
                  </a:extLst>
                </p:cNvPr>
                <p:cNvSpPr>
                  <a:spLocks/>
                </p:cNvSpPr>
                <p:nvPr/>
              </p:nvSpPr>
              <p:spPr bwMode="auto">
                <a:xfrm>
                  <a:off x="1954" y="2670"/>
                  <a:ext cx="46" cy="31"/>
                </a:xfrm>
                <a:custGeom>
                  <a:avLst/>
                  <a:gdLst>
                    <a:gd name="T0" fmla="*/ 1 w 92"/>
                    <a:gd name="T1" fmla="*/ 0 h 63"/>
                    <a:gd name="T2" fmla="*/ 1 w 92"/>
                    <a:gd name="T3" fmla="*/ 0 h 63"/>
                    <a:gd name="T4" fmla="*/ 1 w 92"/>
                    <a:gd name="T5" fmla="*/ 0 h 63"/>
                    <a:gd name="T6" fmla="*/ 1 w 92"/>
                    <a:gd name="T7" fmla="*/ 0 h 63"/>
                    <a:gd name="T8" fmla="*/ 1 w 92"/>
                    <a:gd name="T9" fmla="*/ 0 h 63"/>
                    <a:gd name="T10" fmla="*/ 1 w 92"/>
                    <a:gd name="T11" fmla="*/ 0 h 63"/>
                    <a:gd name="T12" fmla="*/ 1 w 92"/>
                    <a:gd name="T13" fmla="*/ 0 h 63"/>
                    <a:gd name="T14" fmla="*/ 1 w 92"/>
                    <a:gd name="T15" fmla="*/ 0 h 63"/>
                    <a:gd name="T16" fmla="*/ 1 w 92"/>
                    <a:gd name="T17" fmla="*/ 0 h 63"/>
                    <a:gd name="T18" fmla="*/ 0 w 92"/>
                    <a:gd name="T19" fmla="*/ 0 h 63"/>
                    <a:gd name="T20" fmla="*/ 1 w 92"/>
                    <a:gd name="T21" fmla="*/ 0 h 63"/>
                    <a:gd name="T22" fmla="*/ 1 w 92"/>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2" h="63">
                      <a:moveTo>
                        <a:pt x="2" y="13"/>
                      </a:moveTo>
                      <a:lnTo>
                        <a:pt x="2" y="12"/>
                      </a:lnTo>
                      <a:lnTo>
                        <a:pt x="85" y="63"/>
                      </a:lnTo>
                      <a:lnTo>
                        <a:pt x="92" y="51"/>
                      </a:lnTo>
                      <a:lnTo>
                        <a:pt x="9" y="1"/>
                      </a:lnTo>
                      <a:lnTo>
                        <a:pt x="9" y="0"/>
                      </a:lnTo>
                      <a:lnTo>
                        <a:pt x="9" y="1"/>
                      </a:lnTo>
                      <a:lnTo>
                        <a:pt x="4" y="0"/>
                      </a:lnTo>
                      <a:lnTo>
                        <a:pt x="1" y="3"/>
                      </a:lnTo>
                      <a:lnTo>
                        <a:pt x="0" y="8"/>
                      </a:lnTo>
                      <a:lnTo>
                        <a:pt x="2" y="12"/>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65" name="Freeform 146">
                  <a:extLst>
                    <a:ext uri="{FF2B5EF4-FFF2-40B4-BE49-F238E27FC236}">
                      <a16:creationId xmlns:a16="http://schemas.microsoft.com/office/drawing/2014/main" id="{027F7F6F-3529-43FD-9F19-CCE3BF42A5DF}"/>
                    </a:ext>
                  </a:extLst>
                </p:cNvPr>
                <p:cNvSpPr>
                  <a:spLocks/>
                </p:cNvSpPr>
                <p:nvPr/>
              </p:nvSpPr>
              <p:spPr bwMode="auto">
                <a:xfrm>
                  <a:off x="1908" y="2643"/>
                  <a:ext cx="51" cy="34"/>
                </a:xfrm>
                <a:custGeom>
                  <a:avLst/>
                  <a:gdLst>
                    <a:gd name="T0" fmla="*/ 1 w 101"/>
                    <a:gd name="T1" fmla="*/ 1 h 66"/>
                    <a:gd name="T2" fmla="*/ 1 w 101"/>
                    <a:gd name="T3" fmla="*/ 1 h 66"/>
                    <a:gd name="T4" fmla="*/ 1 w 101"/>
                    <a:gd name="T5" fmla="*/ 1 h 66"/>
                    <a:gd name="T6" fmla="*/ 1 w 101"/>
                    <a:gd name="T7" fmla="*/ 1 h 66"/>
                    <a:gd name="T8" fmla="*/ 1 w 101"/>
                    <a:gd name="T9" fmla="*/ 0 h 66"/>
                    <a:gd name="T10" fmla="*/ 1 w 101"/>
                    <a:gd name="T11" fmla="*/ 1 h 66"/>
                    <a:gd name="T12" fmla="*/ 1 w 101"/>
                    <a:gd name="T13" fmla="*/ 0 h 66"/>
                    <a:gd name="T14" fmla="*/ 1 w 101"/>
                    <a:gd name="T15" fmla="*/ 0 h 66"/>
                    <a:gd name="T16" fmla="*/ 1 w 101"/>
                    <a:gd name="T17" fmla="*/ 1 h 66"/>
                    <a:gd name="T18" fmla="*/ 0 w 101"/>
                    <a:gd name="T19" fmla="*/ 1 h 66"/>
                    <a:gd name="T20" fmla="*/ 1 w 101"/>
                    <a:gd name="T21" fmla="*/ 1 h 66"/>
                    <a:gd name="T22" fmla="*/ 1 w 101"/>
                    <a:gd name="T23" fmla="*/ 1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66">
                      <a:moveTo>
                        <a:pt x="4" y="12"/>
                      </a:moveTo>
                      <a:lnTo>
                        <a:pt x="4" y="13"/>
                      </a:lnTo>
                      <a:lnTo>
                        <a:pt x="94" y="66"/>
                      </a:lnTo>
                      <a:lnTo>
                        <a:pt x="101" y="53"/>
                      </a:lnTo>
                      <a:lnTo>
                        <a:pt x="11" y="0"/>
                      </a:lnTo>
                      <a:lnTo>
                        <a:pt x="11" y="1"/>
                      </a:lnTo>
                      <a:lnTo>
                        <a:pt x="11" y="0"/>
                      </a:lnTo>
                      <a:lnTo>
                        <a:pt x="5" y="0"/>
                      </a:lnTo>
                      <a:lnTo>
                        <a:pt x="1" y="3"/>
                      </a:lnTo>
                      <a:lnTo>
                        <a:pt x="0" y="9"/>
                      </a:lnTo>
                      <a:lnTo>
                        <a:pt x="4" y="13"/>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66" name="Freeform 147">
                  <a:extLst>
                    <a:ext uri="{FF2B5EF4-FFF2-40B4-BE49-F238E27FC236}">
                      <a16:creationId xmlns:a16="http://schemas.microsoft.com/office/drawing/2014/main" id="{2C812A37-086B-4402-93B8-FF37B50B7641}"/>
                    </a:ext>
                  </a:extLst>
                </p:cNvPr>
                <p:cNvSpPr>
                  <a:spLocks/>
                </p:cNvSpPr>
                <p:nvPr/>
              </p:nvSpPr>
              <p:spPr bwMode="auto">
                <a:xfrm>
                  <a:off x="1863" y="2613"/>
                  <a:ext cx="51" cy="37"/>
                </a:xfrm>
                <a:custGeom>
                  <a:avLst/>
                  <a:gdLst>
                    <a:gd name="T0" fmla="*/ 1 w 101"/>
                    <a:gd name="T1" fmla="*/ 1 h 72"/>
                    <a:gd name="T2" fmla="*/ 1 w 101"/>
                    <a:gd name="T3" fmla="*/ 1 h 72"/>
                    <a:gd name="T4" fmla="*/ 1 w 101"/>
                    <a:gd name="T5" fmla="*/ 1 h 72"/>
                    <a:gd name="T6" fmla="*/ 1 w 101"/>
                    <a:gd name="T7" fmla="*/ 1 h 72"/>
                    <a:gd name="T8" fmla="*/ 1 w 101"/>
                    <a:gd name="T9" fmla="*/ 1 h 72"/>
                    <a:gd name="T10" fmla="*/ 1 w 101"/>
                    <a:gd name="T11" fmla="*/ 0 h 72"/>
                    <a:gd name="T12" fmla="*/ 1 w 101"/>
                    <a:gd name="T13" fmla="*/ 1 h 72"/>
                    <a:gd name="T14" fmla="*/ 1 w 101"/>
                    <a:gd name="T15" fmla="*/ 0 h 72"/>
                    <a:gd name="T16" fmla="*/ 1 w 101"/>
                    <a:gd name="T17" fmla="*/ 1 h 72"/>
                    <a:gd name="T18" fmla="*/ 0 w 101"/>
                    <a:gd name="T19" fmla="*/ 1 h 72"/>
                    <a:gd name="T20" fmla="*/ 1 w 101"/>
                    <a:gd name="T21" fmla="*/ 1 h 72"/>
                    <a:gd name="T22" fmla="*/ 1 w 101"/>
                    <a:gd name="T23" fmla="*/ 1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72">
                      <a:moveTo>
                        <a:pt x="2" y="13"/>
                      </a:moveTo>
                      <a:lnTo>
                        <a:pt x="2" y="12"/>
                      </a:lnTo>
                      <a:lnTo>
                        <a:pt x="94" y="72"/>
                      </a:lnTo>
                      <a:lnTo>
                        <a:pt x="101" y="61"/>
                      </a:lnTo>
                      <a:lnTo>
                        <a:pt x="9" y="1"/>
                      </a:lnTo>
                      <a:lnTo>
                        <a:pt x="9" y="0"/>
                      </a:lnTo>
                      <a:lnTo>
                        <a:pt x="9" y="1"/>
                      </a:lnTo>
                      <a:lnTo>
                        <a:pt x="4" y="0"/>
                      </a:lnTo>
                      <a:lnTo>
                        <a:pt x="1" y="3"/>
                      </a:lnTo>
                      <a:lnTo>
                        <a:pt x="0" y="8"/>
                      </a:lnTo>
                      <a:lnTo>
                        <a:pt x="2" y="12"/>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67" name="Freeform 148">
                  <a:extLst>
                    <a:ext uri="{FF2B5EF4-FFF2-40B4-BE49-F238E27FC236}">
                      <a16:creationId xmlns:a16="http://schemas.microsoft.com/office/drawing/2014/main" id="{33B071D3-624C-4D91-9475-5EEEA562A940}"/>
                    </a:ext>
                  </a:extLst>
                </p:cNvPr>
                <p:cNvSpPr>
                  <a:spLocks/>
                </p:cNvSpPr>
                <p:nvPr/>
              </p:nvSpPr>
              <p:spPr bwMode="auto">
                <a:xfrm>
                  <a:off x="1815" y="2585"/>
                  <a:ext cx="53" cy="35"/>
                </a:xfrm>
                <a:custGeom>
                  <a:avLst/>
                  <a:gdLst>
                    <a:gd name="T0" fmla="*/ 1 w 106"/>
                    <a:gd name="T1" fmla="*/ 0 h 71"/>
                    <a:gd name="T2" fmla="*/ 1 w 106"/>
                    <a:gd name="T3" fmla="*/ 0 h 71"/>
                    <a:gd name="T4" fmla="*/ 1 w 106"/>
                    <a:gd name="T5" fmla="*/ 0 h 71"/>
                    <a:gd name="T6" fmla="*/ 1 w 106"/>
                    <a:gd name="T7" fmla="*/ 0 h 71"/>
                    <a:gd name="T8" fmla="*/ 1 w 106"/>
                    <a:gd name="T9" fmla="*/ 0 h 71"/>
                    <a:gd name="T10" fmla="*/ 1 w 106"/>
                    <a:gd name="T11" fmla="*/ 0 h 71"/>
                    <a:gd name="T12" fmla="*/ 1 w 106"/>
                    <a:gd name="T13" fmla="*/ 0 h 71"/>
                    <a:gd name="T14" fmla="*/ 1 w 106"/>
                    <a:gd name="T15" fmla="*/ 0 h 71"/>
                    <a:gd name="T16" fmla="*/ 1 w 106"/>
                    <a:gd name="T17" fmla="*/ 0 h 71"/>
                    <a:gd name="T18" fmla="*/ 0 w 106"/>
                    <a:gd name="T19" fmla="*/ 0 h 71"/>
                    <a:gd name="T20" fmla="*/ 1 w 106"/>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71">
                      <a:moveTo>
                        <a:pt x="2" y="13"/>
                      </a:moveTo>
                      <a:lnTo>
                        <a:pt x="2" y="14"/>
                      </a:lnTo>
                      <a:lnTo>
                        <a:pt x="99" y="71"/>
                      </a:lnTo>
                      <a:lnTo>
                        <a:pt x="106" y="58"/>
                      </a:lnTo>
                      <a:lnTo>
                        <a:pt x="9" y="0"/>
                      </a:lnTo>
                      <a:lnTo>
                        <a:pt x="9" y="1"/>
                      </a:lnTo>
                      <a:lnTo>
                        <a:pt x="5" y="0"/>
                      </a:lnTo>
                      <a:lnTo>
                        <a:pt x="1" y="3"/>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68" name="Freeform 149">
                  <a:extLst>
                    <a:ext uri="{FF2B5EF4-FFF2-40B4-BE49-F238E27FC236}">
                      <a16:creationId xmlns:a16="http://schemas.microsoft.com/office/drawing/2014/main" id="{EC16715D-83B5-4B37-9F53-64594C7B7743}"/>
                    </a:ext>
                  </a:extLst>
                </p:cNvPr>
                <p:cNvSpPr>
                  <a:spLocks/>
                </p:cNvSpPr>
                <p:nvPr/>
              </p:nvSpPr>
              <p:spPr bwMode="auto">
                <a:xfrm>
                  <a:off x="1765" y="2555"/>
                  <a:ext cx="55" cy="36"/>
                </a:xfrm>
                <a:custGeom>
                  <a:avLst/>
                  <a:gdLst>
                    <a:gd name="T0" fmla="*/ 1 w 108"/>
                    <a:gd name="T1" fmla="*/ 0 h 73"/>
                    <a:gd name="T2" fmla="*/ 1 w 108"/>
                    <a:gd name="T3" fmla="*/ 0 h 73"/>
                    <a:gd name="T4" fmla="*/ 1 w 108"/>
                    <a:gd name="T5" fmla="*/ 0 h 73"/>
                    <a:gd name="T6" fmla="*/ 1 w 108"/>
                    <a:gd name="T7" fmla="*/ 0 h 73"/>
                    <a:gd name="T8" fmla="*/ 1 w 108"/>
                    <a:gd name="T9" fmla="*/ 0 h 73"/>
                    <a:gd name="T10" fmla="*/ 1 w 108"/>
                    <a:gd name="T11" fmla="*/ 0 h 73"/>
                    <a:gd name="T12" fmla="*/ 1 w 108"/>
                    <a:gd name="T13" fmla="*/ 0 h 73"/>
                    <a:gd name="T14" fmla="*/ 1 w 108"/>
                    <a:gd name="T15" fmla="*/ 0 h 73"/>
                    <a:gd name="T16" fmla="*/ 1 w 108"/>
                    <a:gd name="T17" fmla="*/ 0 h 73"/>
                    <a:gd name="T18" fmla="*/ 0 w 108"/>
                    <a:gd name="T19" fmla="*/ 0 h 73"/>
                    <a:gd name="T20" fmla="*/ 1 w 108"/>
                    <a:gd name="T21" fmla="*/ 0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 h="73">
                      <a:moveTo>
                        <a:pt x="2" y="13"/>
                      </a:moveTo>
                      <a:lnTo>
                        <a:pt x="2" y="13"/>
                      </a:lnTo>
                      <a:lnTo>
                        <a:pt x="101" y="73"/>
                      </a:lnTo>
                      <a:lnTo>
                        <a:pt x="108" y="61"/>
                      </a:lnTo>
                      <a:lnTo>
                        <a:pt x="9" y="1"/>
                      </a:lnTo>
                      <a:lnTo>
                        <a:pt x="5" y="0"/>
                      </a:lnTo>
                      <a:lnTo>
                        <a:pt x="1" y="4"/>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69" name="Freeform 150">
                  <a:extLst>
                    <a:ext uri="{FF2B5EF4-FFF2-40B4-BE49-F238E27FC236}">
                      <a16:creationId xmlns:a16="http://schemas.microsoft.com/office/drawing/2014/main" id="{6374519D-D5AF-4656-9B42-1BAD1C490CF0}"/>
                    </a:ext>
                  </a:extLst>
                </p:cNvPr>
                <p:cNvSpPr>
                  <a:spLocks/>
                </p:cNvSpPr>
                <p:nvPr/>
              </p:nvSpPr>
              <p:spPr bwMode="auto">
                <a:xfrm>
                  <a:off x="1715" y="2523"/>
                  <a:ext cx="55" cy="38"/>
                </a:xfrm>
                <a:custGeom>
                  <a:avLst/>
                  <a:gdLst>
                    <a:gd name="T0" fmla="*/ 1 w 110"/>
                    <a:gd name="T1" fmla="*/ 1 h 75"/>
                    <a:gd name="T2" fmla="*/ 1 w 110"/>
                    <a:gd name="T3" fmla="*/ 1 h 75"/>
                    <a:gd name="T4" fmla="*/ 1 w 110"/>
                    <a:gd name="T5" fmla="*/ 1 h 75"/>
                    <a:gd name="T6" fmla="*/ 1 w 110"/>
                    <a:gd name="T7" fmla="*/ 1 h 75"/>
                    <a:gd name="T8" fmla="*/ 1 w 110"/>
                    <a:gd name="T9" fmla="*/ 1 h 75"/>
                    <a:gd name="T10" fmla="*/ 1 w 110"/>
                    <a:gd name="T11" fmla="*/ 1 h 75"/>
                    <a:gd name="T12" fmla="*/ 1 w 110"/>
                    <a:gd name="T13" fmla="*/ 1 h 75"/>
                    <a:gd name="T14" fmla="*/ 1 w 110"/>
                    <a:gd name="T15" fmla="*/ 0 h 75"/>
                    <a:gd name="T16" fmla="*/ 1 w 110"/>
                    <a:gd name="T17" fmla="*/ 1 h 75"/>
                    <a:gd name="T18" fmla="*/ 0 w 110"/>
                    <a:gd name="T19" fmla="*/ 1 h 75"/>
                    <a:gd name="T20" fmla="*/ 1 w 110"/>
                    <a:gd name="T21" fmla="*/ 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 h="75">
                      <a:moveTo>
                        <a:pt x="2" y="13"/>
                      </a:moveTo>
                      <a:lnTo>
                        <a:pt x="2" y="13"/>
                      </a:lnTo>
                      <a:lnTo>
                        <a:pt x="103" y="75"/>
                      </a:lnTo>
                      <a:lnTo>
                        <a:pt x="110" y="63"/>
                      </a:lnTo>
                      <a:lnTo>
                        <a:pt x="9" y="1"/>
                      </a:lnTo>
                      <a:lnTo>
                        <a:pt x="4" y="0"/>
                      </a:lnTo>
                      <a:lnTo>
                        <a:pt x="1" y="3"/>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70" name="Freeform 151">
                  <a:extLst>
                    <a:ext uri="{FF2B5EF4-FFF2-40B4-BE49-F238E27FC236}">
                      <a16:creationId xmlns:a16="http://schemas.microsoft.com/office/drawing/2014/main" id="{CB4208B9-82F5-4059-AEE2-B1A77258E1A8}"/>
                    </a:ext>
                  </a:extLst>
                </p:cNvPr>
                <p:cNvSpPr>
                  <a:spLocks/>
                </p:cNvSpPr>
                <p:nvPr/>
              </p:nvSpPr>
              <p:spPr bwMode="auto">
                <a:xfrm>
                  <a:off x="1663" y="2492"/>
                  <a:ext cx="56" cy="38"/>
                </a:xfrm>
                <a:custGeom>
                  <a:avLst/>
                  <a:gdLst>
                    <a:gd name="T0" fmla="*/ 0 w 113"/>
                    <a:gd name="T1" fmla="*/ 1 h 75"/>
                    <a:gd name="T2" fmla="*/ 0 w 113"/>
                    <a:gd name="T3" fmla="*/ 1 h 75"/>
                    <a:gd name="T4" fmla="*/ 0 w 113"/>
                    <a:gd name="T5" fmla="*/ 1 h 75"/>
                    <a:gd name="T6" fmla="*/ 0 w 113"/>
                    <a:gd name="T7" fmla="*/ 1 h 75"/>
                    <a:gd name="T8" fmla="*/ 0 w 113"/>
                    <a:gd name="T9" fmla="*/ 1 h 75"/>
                    <a:gd name="T10" fmla="*/ 0 w 113"/>
                    <a:gd name="T11" fmla="*/ 1 h 75"/>
                    <a:gd name="T12" fmla="*/ 0 w 113"/>
                    <a:gd name="T13" fmla="*/ 1 h 75"/>
                    <a:gd name="T14" fmla="*/ 0 w 113"/>
                    <a:gd name="T15" fmla="*/ 0 h 75"/>
                    <a:gd name="T16" fmla="*/ 0 w 113"/>
                    <a:gd name="T17" fmla="*/ 1 h 75"/>
                    <a:gd name="T18" fmla="*/ 0 w 113"/>
                    <a:gd name="T19" fmla="*/ 1 h 75"/>
                    <a:gd name="T20" fmla="*/ 0 w 113"/>
                    <a:gd name="T21" fmla="*/ 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75">
                      <a:moveTo>
                        <a:pt x="2" y="12"/>
                      </a:moveTo>
                      <a:lnTo>
                        <a:pt x="2" y="12"/>
                      </a:lnTo>
                      <a:lnTo>
                        <a:pt x="106" y="75"/>
                      </a:lnTo>
                      <a:lnTo>
                        <a:pt x="113" y="63"/>
                      </a:lnTo>
                      <a:lnTo>
                        <a:pt x="9" y="1"/>
                      </a:lnTo>
                      <a:lnTo>
                        <a:pt x="4" y="0"/>
                      </a:lnTo>
                      <a:lnTo>
                        <a:pt x="1" y="3"/>
                      </a:lnTo>
                      <a:lnTo>
                        <a:pt x="0" y="8"/>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71" name="Freeform 152">
                  <a:extLst>
                    <a:ext uri="{FF2B5EF4-FFF2-40B4-BE49-F238E27FC236}">
                      <a16:creationId xmlns:a16="http://schemas.microsoft.com/office/drawing/2014/main" id="{8949CC25-5257-44D1-8330-0CDA151239E2}"/>
                    </a:ext>
                  </a:extLst>
                </p:cNvPr>
                <p:cNvSpPr>
                  <a:spLocks/>
                </p:cNvSpPr>
                <p:nvPr/>
              </p:nvSpPr>
              <p:spPr bwMode="auto">
                <a:xfrm>
                  <a:off x="1612" y="2460"/>
                  <a:ext cx="56" cy="39"/>
                </a:xfrm>
                <a:custGeom>
                  <a:avLst/>
                  <a:gdLst>
                    <a:gd name="T0" fmla="*/ 1 w 111"/>
                    <a:gd name="T1" fmla="*/ 1 h 77"/>
                    <a:gd name="T2" fmla="*/ 1 w 111"/>
                    <a:gd name="T3" fmla="*/ 1 h 77"/>
                    <a:gd name="T4" fmla="*/ 1 w 111"/>
                    <a:gd name="T5" fmla="*/ 1 h 77"/>
                    <a:gd name="T6" fmla="*/ 1 w 111"/>
                    <a:gd name="T7" fmla="*/ 1 h 77"/>
                    <a:gd name="T8" fmla="*/ 1 w 111"/>
                    <a:gd name="T9" fmla="*/ 1 h 77"/>
                    <a:gd name="T10" fmla="*/ 1 w 111"/>
                    <a:gd name="T11" fmla="*/ 1 h 77"/>
                    <a:gd name="T12" fmla="*/ 1 w 111"/>
                    <a:gd name="T13" fmla="*/ 1 h 77"/>
                    <a:gd name="T14" fmla="*/ 1 w 111"/>
                    <a:gd name="T15" fmla="*/ 0 h 77"/>
                    <a:gd name="T16" fmla="*/ 1 w 111"/>
                    <a:gd name="T17" fmla="*/ 1 h 77"/>
                    <a:gd name="T18" fmla="*/ 0 w 111"/>
                    <a:gd name="T19" fmla="*/ 1 h 77"/>
                    <a:gd name="T20" fmla="*/ 1 w 111"/>
                    <a:gd name="T21" fmla="*/ 1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1" h="77">
                      <a:moveTo>
                        <a:pt x="3" y="13"/>
                      </a:moveTo>
                      <a:lnTo>
                        <a:pt x="3" y="13"/>
                      </a:lnTo>
                      <a:lnTo>
                        <a:pt x="104" y="77"/>
                      </a:lnTo>
                      <a:lnTo>
                        <a:pt x="111" y="66"/>
                      </a:lnTo>
                      <a:lnTo>
                        <a:pt x="10" y="1"/>
                      </a:lnTo>
                      <a:lnTo>
                        <a:pt x="5" y="0"/>
                      </a:lnTo>
                      <a:lnTo>
                        <a:pt x="2" y="4"/>
                      </a:lnTo>
                      <a:lnTo>
                        <a:pt x="0" y="8"/>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72" name="Freeform 153">
                  <a:extLst>
                    <a:ext uri="{FF2B5EF4-FFF2-40B4-BE49-F238E27FC236}">
                      <a16:creationId xmlns:a16="http://schemas.microsoft.com/office/drawing/2014/main" id="{20629A83-DC3C-477A-8345-A4B3B2B401A4}"/>
                    </a:ext>
                  </a:extLst>
                </p:cNvPr>
                <p:cNvSpPr>
                  <a:spLocks/>
                </p:cNvSpPr>
                <p:nvPr/>
              </p:nvSpPr>
              <p:spPr bwMode="auto">
                <a:xfrm>
                  <a:off x="1560" y="2429"/>
                  <a:ext cx="57" cy="37"/>
                </a:xfrm>
                <a:custGeom>
                  <a:avLst/>
                  <a:gdLst>
                    <a:gd name="T0" fmla="*/ 1 w 113"/>
                    <a:gd name="T1" fmla="*/ 0 h 75"/>
                    <a:gd name="T2" fmla="*/ 1 w 113"/>
                    <a:gd name="T3" fmla="*/ 0 h 75"/>
                    <a:gd name="T4" fmla="*/ 1 w 113"/>
                    <a:gd name="T5" fmla="*/ 0 h 75"/>
                    <a:gd name="T6" fmla="*/ 1 w 113"/>
                    <a:gd name="T7" fmla="*/ 0 h 75"/>
                    <a:gd name="T8" fmla="*/ 1 w 113"/>
                    <a:gd name="T9" fmla="*/ 0 h 75"/>
                    <a:gd name="T10" fmla="*/ 1 w 113"/>
                    <a:gd name="T11" fmla="*/ 0 h 75"/>
                    <a:gd name="T12" fmla="*/ 1 w 113"/>
                    <a:gd name="T13" fmla="*/ 0 h 75"/>
                    <a:gd name="T14" fmla="*/ 1 w 113"/>
                    <a:gd name="T15" fmla="*/ 0 h 75"/>
                    <a:gd name="T16" fmla="*/ 1 w 113"/>
                    <a:gd name="T17" fmla="*/ 0 h 75"/>
                    <a:gd name="T18" fmla="*/ 0 w 113"/>
                    <a:gd name="T19" fmla="*/ 0 h 75"/>
                    <a:gd name="T20" fmla="*/ 1 w 11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75">
                      <a:moveTo>
                        <a:pt x="2" y="13"/>
                      </a:moveTo>
                      <a:lnTo>
                        <a:pt x="2" y="13"/>
                      </a:lnTo>
                      <a:lnTo>
                        <a:pt x="106" y="75"/>
                      </a:lnTo>
                      <a:lnTo>
                        <a:pt x="113" y="63"/>
                      </a:lnTo>
                      <a:lnTo>
                        <a:pt x="9" y="1"/>
                      </a:lnTo>
                      <a:lnTo>
                        <a:pt x="4" y="0"/>
                      </a:lnTo>
                      <a:lnTo>
                        <a:pt x="1" y="3"/>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73" name="Freeform 154">
                  <a:extLst>
                    <a:ext uri="{FF2B5EF4-FFF2-40B4-BE49-F238E27FC236}">
                      <a16:creationId xmlns:a16="http://schemas.microsoft.com/office/drawing/2014/main" id="{DD94CBA6-43D2-4810-95CD-49540C3C60F0}"/>
                    </a:ext>
                  </a:extLst>
                </p:cNvPr>
                <p:cNvSpPr>
                  <a:spLocks/>
                </p:cNvSpPr>
                <p:nvPr/>
              </p:nvSpPr>
              <p:spPr bwMode="auto">
                <a:xfrm>
                  <a:off x="1509" y="2398"/>
                  <a:ext cx="56" cy="37"/>
                </a:xfrm>
                <a:custGeom>
                  <a:avLst/>
                  <a:gdLst>
                    <a:gd name="T0" fmla="*/ 0 w 113"/>
                    <a:gd name="T1" fmla="*/ 0 h 75"/>
                    <a:gd name="T2" fmla="*/ 0 w 113"/>
                    <a:gd name="T3" fmla="*/ 0 h 75"/>
                    <a:gd name="T4" fmla="*/ 0 w 113"/>
                    <a:gd name="T5" fmla="*/ 0 h 75"/>
                    <a:gd name="T6" fmla="*/ 0 w 113"/>
                    <a:gd name="T7" fmla="*/ 0 h 75"/>
                    <a:gd name="T8" fmla="*/ 0 w 113"/>
                    <a:gd name="T9" fmla="*/ 0 h 75"/>
                    <a:gd name="T10" fmla="*/ 0 w 113"/>
                    <a:gd name="T11" fmla="*/ 0 h 75"/>
                    <a:gd name="T12" fmla="*/ 0 w 113"/>
                    <a:gd name="T13" fmla="*/ 0 h 75"/>
                    <a:gd name="T14" fmla="*/ 0 w 113"/>
                    <a:gd name="T15" fmla="*/ 0 h 75"/>
                    <a:gd name="T16" fmla="*/ 0 w 113"/>
                    <a:gd name="T17" fmla="*/ 0 h 75"/>
                    <a:gd name="T18" fmla="*/ 0 w 113"/>
                    <a:gd name="T19" fmla="*/ 0 h 75"/>
                    <a:gd name="T20" fmla="*/ 0 w 11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75">
                      <a:moveTo>
                        <a:pt x="2" y="12"/>
                      </a:moveTo>
                      <a:lnTo>
                        <a:pt x="2" y="12"/>
                      </a:lnTo>
                      <a:lnTo>
                        <a:pt x="106" y="75"/>
                      </a:lnTo>
                      <a:lnTo>
                        <a:pt x="113" y="63"/>
                      </a:lnTo>
                      <a:lnTo>
                        <a:pt x="9" y="1"/>
                      </a:lnTo>
                      <a:lnTo>
                        <a:pt x="5" y="0"/>
                      </a:lnTo>
                      <a:lnTo>
                        <a:pt x="1" y="3"/>
                      </a:lnTo>
                      <a:lnTo>
                        <a:pt x="0" y="8"/>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74" name="Freeform 155">
                  <a:extLst>
                    <a:ext uri="{FF2B5EF4-FFF2-40B4-BE49-F238E27FC236}">
                      <a16:creationId xmlns:a16="http://schemas.microsoft.com/office/drawing/2014/main" id="{CDE34E39-DB7C-4C6B-9529-A50DE558BB16}"/>
                    </a:ext>
                  </a:extLst>
                </p:cNvPr>
                <p:cNvSpPr>
                  <a:spLocks/>
                </p:cNvSpPr>
                <p:nvPr/>
              </p:nvSpPr>
              <p:spPr bwMode="auto">
                <a:xfrm>
                  <a:off x="1458" y="2366"/>
                  <a:ext cx="55" cy="38"/>
                </a:xfrm>
                <a:custGeom>
                  <a:avLst/>
                  <a:gdLst>
                    <a:gd name="T0" fmla="*/ 1 w 110"/>
                    <a:gd name="T1" fmla="*/ 0 h 77"/>
                    <a:gd name="T2" fmla="*/ 1 w 110"/>
                    <a:gd name="T3" fmla="*/ 0 h 77"/>
                    <a:gd name="T4" fmla="*/ 1 w 110"/>
                    <a:gd name="T5" fmla="*/ 0 h 77"/>
                    <a:gd name="T6" fmla="*/ 1 w 110"/>
                    <a:gd name="T7" fmla="*/ 0 h 77"/>
                    <a:gd name="T8" fmla="*/ 1 w 110"/>
                    <a:gd name="T9" fmla="*/ 0 h 77"/>
                    <a:gd name="T10" fmla="*/ 1 w 110"/>
                    <a:gd name="T11" fmla="*/ 0 h 77"/>
                    <a:gd name="T12" fmla="*/ 1 w 110"/>
                    <a:gd name="T13" fmla="*/ 0 h 77"/>
                    <a:gd name="T14" fmla="*/ 1 w 110"/>
                    <a:gd name="T15" fmla="*/ 0 h 77"/>
                    <a:gd name="T16" fmla="*/ 1 w 110"/>
                    <a:gd name="T17" fmla="*/ 0 h 77"/>
                    <a:gd name="T18" fmla="*/ 0 w 110"/>
                    <a:gd name="T19" fmla="*/ 0 h 77"/>
                    <a:gd name="T20" fmla="*/ 1 w 110"/>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 h="77">
                      <a:moveTo>
                        <a:pt x="2" y="13"/>
                      </a:moveTo>
                      <a:lnTo>
                        <a:pt x="2" y="13"/>
                      </a:lnTo>
                      <a:lnTo>
                        <a:pt x="103" y="77"/>
                      </a:lnTo>
                      <a:lnTo>
                        <a:pt x="110" y="66"/>
                      </a:lnTo>
                      <a:lnTo>
                        <a:pt x="9" y="1"/>
                      </a:lnTo>
                      <a:lnTo>
                        <a:pt x="4" y="0"/>
                      </a:lnTo>
                      <a:lnTo>
                        <a:pt x="1" y="4"/>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75" name="Freeform 156">
                  <a:extLst>
                    <a:ext uri="{FF2B5EF4-FFF2-40B4-BE49-F238E27FC236}">
                      <a16:creationId xmlns:a16="http://schemas.microsoft.com/office/drawing/2014/main" id="{C47BA4CC-5AE2-475B-8CC1-E009E76F23E8}"/>
                    </a:ext>
                  </a:extLst>
                </p:cNvPr>
                <p:cNvSpPr>
                  <a:spLocks/>
                </p:cNvSpPr>
                <p:nvPr/>
              </p:nvSpPr>
              <p:spPr bwMode="auto">
                <a:xfrm>
                  <a:off x="1408" y="2336"/>
                  <a:ext cx="54" cy="36"/>
                </a:xfrm>
                <a:custGeom>
                  <a:avLst/>
                  <a:gdLst>
                    <a:gd name="T0" fmla="*/ 1 w 108"/>
                    <a:gd name="T1" fmla="*/ 0 h 73"/>
                    <a:gd name="T2" fmla="*/ 1 w 108"/>
                    <a:gd name="T3" fmla="*/ 0 h 73"/>
                    <a:gd name="T4" fmla="*/ 1 w 108"/>
                    <a:gd name="T5" fmla="*/ 0 h 73"/>
                    <a:gd name="T6" fmla="*/ 1 w 108"/>
                    <a:gd name="T7" fmla="*/ 0 h 73"/>
                    <a:gd name="T8" fmla="*/ 1 w 108"/>
                    <a:gd name="T9" fmla="*/ 0 h 73"/>
                    <a:gd name="T10" fmla="*/ 1 w 108"/>
                    <a:gd name="T11" fmla="*/ 0 h 73"/>
                    <a:gd name="T12" fmla="*/ 1 w 108"/>
                    <a:gd name="T13" fmla="*/ 0 h 73"/>
                    <a:gd name="T14" fmla="*/ 1 w 108"/>
                    <a:gd name="T15" fmla="*/ 0 h 73"/>
                    <a:gd name="T16" fmla="*/ 1 w 108"/>
                    <a:gd name="T17" fmla="*/ 0 h 73"/>
                    <a:gd name="T18" fmla="*/ 0 w 108"/>
                    <a:gd name="T19" fmla="*/ 0 h 73"/>
                    <a:gd name="T20" fmla="*/ 1 w 108"/>
                    <a:gd name="T21" fmla="*/ 0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 h="73">
                      <a:moveTo>
                        <a:pt x="2" y="13"/>
                      </a:moveTo>
                      <a:lnTo>
                        <a:pt x="2" y="13"/>
                      </a:lnTo>
                      <a:lnTo>
                        <a:pt x="101" y="73"/>
                      </a:lnTo>
                      <a:lnTo>
                        <a:pt x="108" y="61"/>
                      </a:lnTo>
                      <a:lnTo>
                        <a:pt x="9" y="1"/>
                      </a:lnTo>
                      <a:lnTo>
                        <a:pt x="4" y="0"/>
                      </a:lnTo>
                      <a:lnTo>
                        <a:pt x="1" y="4"/>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76" name="Freeform 157">
                  <a:extLst>
                    <a:ext uri="{FF2B5EF4-FFF2-40B4-BE49-F238E27FC236}">
                      <a16:creationId xmlns:a16="http://schemas.microsoft.com/office/drawing/2014/main" id="{269D9BDC-5561-4108-BA41-CACCAAD349E4}"/>
                    </a:ext>
                  </a:extLst>
                </p:cNvPr>
                <p:cNvSpPr>
                  <a:spLocks/>
                </p:cNvSpPr>
                <p:nvPr/>
              </p:nvSpPr>
              <p:spPr bwMode="auto">
                <a:xfrm>
                  <a:off x="1361" y="2307"/>
                  <a:ext cx="52" cy="35"/>
                </a:xfrm>
                <a:custGeom>
                  <a:avLst/>
                  <a:gdLst>
                    <a:gd name="T0" fmla="*/ 1 w 104"/>
                    <a:gd name="T1" fmla="*/ 1 h 70"/>
                    <a:gd name="T2" fmla="*/ 1 w 104"/>
                    <a:gd name="T3" fmla="*/ 1 h 70"/>
                    <a:gd name="T4" fmla="*/ 1 w 104"/>
                    <a:gd name="T5" fmla="*/ 1 h 70"/>
                    <a:gd name="T6" fmla="*/ 1 w 104"/>
                    <a:gd name="T7" fmla="*/ 1 h 70"/>
                    <a:gd name="T8" fmla="*/ 1 w 104"/>
                    <a:gd name="T9" fmla="*/ 1 h 70"/>
                    <a:gd name="T10" fmla="*/ 1 w 104"/>
                    <a:gd name="T11" fmla="*/ 1 h 70"/>
                    <a:gd name="T12" fmla="*/ 1 w 104"/>
                    <a:gd name="T13" fmla="*/ 1 h 70"/>
                    <a:gd name="T14" fmla="*/ 1 w 104"/>
                    <a:gd name="T15" fmla="*/ 0 h 70"/>
                    <a:gd name="T16" fmla="*/ 1 w 104"/>
                    <a:gd name="T17" fmla="*/ 1 h 70"/>
                    <a:gd name="T18" fmla="*/ 0 w 104"/>
                    <a:gd name="T19" fmla="*/ 1 h 70"/>
                    <a:gd name="T20" fmla="*/ 1 w 104"/>
                    <a:gd name="T21" fmla="*/ 1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70">
                      <a:moveTo>
                        <a:pt x="2" y="12"/>
                      </a:moveTo>
                      <a:lnTo>
                        <a:pt x="2" y="12"/>
                      </a:lnTo>
                      <a:lnTo>
                        <a:pt x="97" y="70"/>
                      </a:lnTo>
                      <a:lnTo>
                        <a:pt x="104" y="58"/>
                      </a:lnTo>
                      <a:lnTo>
                        <a:pt x="9" y="1"/>
                      </a:lnTo>
                      <a:lnTo>
                        <a:pt x="5" y="0"/>
                      </a:lnTo>
                      <a:lnTo>
                        <a:pt x="1" y="3"/>
                      </a:lnTo>
                      <a:lnTo>
                        <a:pt x="0" y="8"/>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77" name="Freeform 158">
                  <a:extLst>
                    <a:ext uri="{FF2B5EF4-FFF2-40B4-BE49-F238E27FC236}">
                      <a16:creationId xmlns:a16="http://schemas.microsoft.com/office/drawing/2014/main" id="{18A161E0-2596-4B8C-8240-C3668F4ECF04}"/>
                    </a:ext>
                  </a:extLst>
                </p:cNvPr>
                <p:cNvSpPr>
                  <a:spLocks/>
                </p:cNvSpPr>
                <p:nvPr/>
              </p:nvSpPr>
              <p:spPr bwMode="auto">
                <a:xfrm>
                  <a:off x="1315" y="2278"/>
                  <a:ext cx="51" cy="35"/>
                </a:xfrm>
                <a:custGeom>
                  <a:avLst/>
                  <a:gdLst>
                    <a:gd name="T0" fmla="*/ 1 w 101"/>
                    <a:gd name="T1" fmla="*/ 1 h 70"/>
                    <a:gd name="T2" fmla="*/ 1 w 101"/>
                    <a:gd name="T3" fmla="*/ 1 h 70"/>
                    <a:gd name="T4" fmla="*/ 1 w 101"/>
                    <a:gd name="T5" fmla="*/ 1 h 70"/>
                    <a:gd name="T6" fmla="*/ 1 w 101"/>
                    <a:gd name="T7" fmla="*/ 1 h 70"/>
                    <a:gd name="T8" fmla="*/ 1 w 101"/>
                    <a:gd name="T9" fmla="*/ 1 h 70"/>
                    <a:gd name="T10" fmla="*/ 1 w 101"/>
                    <a:gd name="T11" fmla="*/ 1 h 70"/>
                    <a:gd name="T12" fmla="*/ 1 w 101"/>
                    <a:gd name="T13" fmla="*/ 1 h 70"/>
                    <a:gd name="T14" fmla="*/ 1 w 101"/>
                    <a:gd name="T15" fmla="*/ 0 h 70"/>
                    <a:gd name="T16" fmla="*/ 1 w 101"/>
                    <a:gd name="T17" fmla="*/ 1 h 70"/>
                    <a:gd name="T18" fmla="*/ 0 w 101"/>
                    <a:gd name="T19" fmla="*/ 1 h 70"/>
                    <a:gd name="T20" fmla="*/ 1 w 101"/>
                    <a:gd name="T21" fmla="*/ 1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 h="70">
                      <a:moveTo>
                        <a:pt x="2" y="13"/>
                      </a:moveTo>
                      <a:lnTo>
                        <a:pt x="2" y="13"/>
                      </a:lnTo>
                      <a:lnTo>
                        <a:pt x="94" y="70"/>
                      </a:lnTo>
                      <a:lnTo>
                        <a:pt x="101" y="59"/>
                      </a:lnTo>
                      <a:lnTo>
                        <a:pt x="9" y="1"/>
                      </a:lnTo>
                      <a:lnTo>
                        <a:pt x="5" y="0"/>
                      </a:lnTo>
                      <a:lnTo>
                        <a:pt x="1" y="4"/>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78" name="Freeform 159">
                  <a:extLst>
                    <a:ext uri="{FF2B5EF4-FFF2-40B4-BE49-F238E27FC236}">
                      <a16:creationId xmlns:a16="http://schemas.microsoft.com/office/drawing/2014/main" id="{CE537851-946C-4B1E-9CC2-063C7D769C54}"/>
                    </a:ext>
                  </a:extLst>
                </p:cNvPr>
                <p:cNvSpPr>
                  <a:spLocks/>
                </p:cNvSpPr>
                <p:nvPr/>
              </p:nvSpPr>
              <p:spPr bwMode="auto">
                <a:xfrm>
                  <a:off x="1271" y="2252"/>
                  <a:ext cx="49" cy="32"/>
                </a:xfrm>
                <a:custGeom>
                  <a:avLst/>
                  <a:gdLst>
                    <a:gd name="T0" fmla="*/ 1 w 97"/>
                    <a:gd name="T1" fmla="*/ 0 h 66"/>
                    <a:gd name="T2" fmla="*/ 1 w 97"/>
                    <a:gd name="T3" fmla="*/ 0 h 66"/>
                    <a:gd name="T4" fmla="*/ 1 w 97"/>
                    <a:gd name="T5" fmla="*/ 0 h 66"/>
                    <a:gd name="T6" fmla="*/ 1 w 97"/>
                    <a:gd name="T7" fmla="*/ 0 h 66"/>
                    <a:gd name="T8" fmla="*/ 1 w 97"/>
                    <a:gd name="T9" fmla="*/ 0 h 66"/>
                    <a:gd name="T10" fmla="*/ 1 w 97"/>
                    <a:gd name="T11" fmla="*/ 0 h 66"/>
                    <a:gd name="T12" fmla="*/ 1 w 97"/>
                    <a:gd name="T13" fmla="*/ 0 h 66"/>
                    <a:gd name="T14" fmla="*/ 1 w 97"/>
                    <a:gd name="T15" fmla="*/ 0 h 66"/>
                    <a:gd name="T16" fmla="*/ 1 w 97"/>
                    <a:gd name="T17" fmla="*/ 0 h 66"/>
                    <a:gd name="T18" fmla="*/ 0 w 97"/>
                    <a:gd name="T19" fmla="*/ 0 h 66"/>
                    <a:gd name="T20" fmla="*/ 1 w 97"/>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66">
                      <a:moveTo>
                        <a:pt x="3" y="13"/>
                      </a:moveTo>
                      <a:lnTo>
                        <a:pt x="3" y="13"/>
                      </a:lnTo>
                      <a:lnTo>
                        <a:pt x="90" y="66"/>
                      </a:lnTo>
                      <a:lnTo>
                        <a:pt x="97" y="54"/>
                      </a:lnTo>
                      <a:lnTo>
                        <a:pt x="10" y="1"/>
                      </a:lnTo>
                      <a:lnTo>
                        <a:pt x="5" y="0"/>
                      </a:lnTo>
                      <a:lnTo>
                        <a:pt x="1" y="4"/>
                      </a:lnTo>
                      <a:lnTo>
                        <a:pt x="0" y="8"/>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79" name="Freeform 160">
                  <a:extLst>
                    <a:ext uri="{FF2B5EF4-FFF2-40B4-BE49-F238E27FC236}">
                      <a16:creationId xmlns:a16="http://schemas.microsoft.com/office/drawing/2014/main" id="{DDFF45D1-3CAC-48D8-8FC6-1C1EB619C8ED}"/>
                    </a:ext>
                  </a:extLst>
                </p:cNvPr>
                <p:cNvSpPr>
                  <a:spLocks/>
                </p:cNvSpPr>
                <p:nvPr/>
              </p:nvSpPr>
              <p:spPr bwMode="auto">
                <a:xfrm>
                  <a:off x="1231" y="2226"/>
                  <a:ext cx="45" cy="32"/>
                </a:xfrm>
                <a:custGeom>
                  <a:avLst/>
                  <a:gdLst>
                    <a:gd name="T0" fmla="*/ 1 w 90"/>
                    <a:gd name="T1" fmla="*/ 1 h 64"/>
                    <a:gd name="T2" fmla="*/ 1 w 90"/>
                    <a:gd name="T3" fmla="*/ 1 h 64"/>
                    <a:gd name="T4" fmla="*/ 1 w 90"/>
                    <a:gd name="T5" fmla="*/ 1 h 64"/>
                    <a:gd name="T6" fmla="*/ 1 w 90"/>
                    <a:gd name="T7" fmla="*/ 1 h 64"/>
                    <a:gd name="T8" fmla="*/ 1 w 90"/>
                    <a:gd name="T9" fmla="*/ 1 h 64"/>
                    <a:gd name="T10" fmla="*/ 1 w 90"/>
                    <a:gd name="T11" fmla="*/ 0 h 64"/>
                    <a:gd name="T12" fmla="*/ 1 w 90"/>
                    <a:gd name="T13" fmla="*/ 1 h 64"/>
                    <a:gd name="T14" fmla="*/ 1 w 90"/>
                    <a:gd name="T15" fmla="*/ 0 h 64"/>
                    <a:gd name="T16" fmla="*/ 1 w 90"/>
                    <a:gd name="T17" fmla="*/ 1 h 64"/>
                    <a:gd name="T18" fmla="*/ 0 w 90"/>
                    <a:gd name="T19" fmla="*/ 1 h 64"/>
                    <a:gd name="T20" fmla="*/ 1 w 90"/>
                    <a:gd name="T21" fmla="*/ 1 h 64"/>
                    <a:gd name="T22" fmla="*/ 1 w 90"/>
                    <a:gd name="T23" fmla="*/ 1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4">
                      <a:moveTo>
                        <a:pt x="2" y="14"/>
                      </a:moveTo>
                      <a:lnTo>
                        <a:pt x="2" y="13"/>
                      </a:lnTo>
                      <a:lnTo>
                        <a:pt x="83" y="64"/>
                      </a:lnTo>
                      <a:lnTo>
                        <a:pt x="90" y="52"/>
                      </a:lnTo>
                      <a:lnTo>
                        <a:pt x="9" y="2"/>
                      </a:lnTo>
                      <a:lnTo>
                        <a:pt x="9" y="0"/>
                      </a:lnTo>
                      <a:lnTo>
                        <a:pt x="9" y="2"/>
                      </a:lnTo>
                      <a:lnTo>
                        <a:pt x="4" y="0"/>
                      </a:lnTo>
                      <a:lnTo>
                        <a:pt x="1" y="4"/>
                      </a:lnTo>
                      <a:lnTo>
                        <a:pt x="0" y="9"/>
                      </a:lnTo>
                      <a:lnTo>
                        <a:pt x="2" y="13"/>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80" name="Freeform 161">
                  <a:extLst>
                    <a:ext uri="{FF2B5EF4-FFF2-40B4-BE49-F238E27FC236}">
                      <a16:creationId xmlns:a16="http://schemas.microsoft.com/office/drawing/2014/main" id="{29DC8D28-5D13-4A5D-BD95-5DBC9DCDBB51}"/>
                    </a:ext>
                  </a:extLst>
                </p:cNvPr>
                <p:cNvSpPr>
                  <a:spLocks/>
                </p:cNvSpPr>
                <p:nvPr/>
              </p:nvSpPr>
              <p:spPr bwMode="auto">
                <a:xfrm>
                  <a:off x="1191" y="2203"/>
                  <a:ext cx="44" cy="30"/>
                </a:xfrm>
                <a:custGeom>
                  <a:avLst/>
                  <a:gdLst>
                    <a:gd name="T0" fmla="*/ 0 w 90"/>
                    <a:gd name="T1" fmla="*/ 1 h 60"/>
                    <a:gd name="T2" fmla="*/ 0 w 90"/>
                    <a:gd name="T3" fmla="*/ 1 h 60"/>
                    <a:gd name="T4" fmla="*/ 0 w 90"/>
                    <a:gd name="T5" fmla="*/ 1 h 60"/>
                    <a:gd name="T6" fmla="*/ 0 w 90"/>
                    <a:gd name="T7" fmla="*/ 1 h 60"/>
                    <a:gd name="T8" fmla="*/ 0 w 90"/>
                    <a:gd name="T9" fmla="*/ 0 h 60"/>
                    <a:gd name="T10" fmla="*/ 0 w 90"/>
                    <a:gd name="T11" fmla="*/ 1 h 60"/>
                    <a:gd name="T12" fmla="*/ 0 w 90"/>
                    <a:gd name="T13" fmla="*/ 0 h 60"/>
                    <a:gd name="T14" fmla="*/ 0 w 90"/>
                    <a:gd name="T15" fmla="*/ 0 h 60"/>
                    <a:gd name="T16" fmla="*/ 0 w 90"/>
                    <a:gd name="T17" fmla="*/ 1 h 60"/>
                    <a:gd name="T18" fmla="*/ 0 w 90"/>
                    <a:gd name="T19" fmla="*/ 1 h 60"/>
                    <a:gd name="T20" fmla="*/ 0 w 90"/>
                    <a:gd name="T21" fmla="*/ 1 h 60"/>
                    <a:gd name="T22" fmla="*/ 0 w 90"/>
                    <a:gd name="T23" fmla="*/ 1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0">
                      <a:moveTo>
                        <a:pt x="5" y="13"/>
                      </a:moveTo>
                      <a:lnTo>
                        <a:pt x="5" y="14"/>
                      </a:lnTo>
                      <a:lnTo>
                        <a:pt x="83" y="60"/>
                      </a:lnTo>
                      <a:lnTo>
                        <a:pt x="90" y="46"/>
                      </a:lnTo>
                      <a:lnTo>
                        <a:pt x="12" y="0"/>
                      </a:lnTo>
                      <a:lnTo>
                        <a:pt x="12" y="2"/>
                      </a:lnTo>
                      <a:lnTo>
                        <a:pt x="12" y="0"/>
                      </a:lnTo>
                      <a:lnTo>
                        <a:pt x="6" y="0"/>
                      </a:lnTo>
                      <a:lnTo>
                        <a:pt x="1" y="4"/>
                      </a:lnTo>
                      <a:lnTo>
                        <a:pt x="0" y="10"/>
                      </a:lnTo>
                      <a:lnTo>
                        <a:pt x="5" y="14"/>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81" name="Freeform 162">
                  <a:extLst>
                    <a:ext uri="{FF2B5EF4-FFF2-40B4-BE49-F238E27FC236}">
                      <a16:creationId xmlns:a16="http://schemas.microsoft.com/office/drawing/2014/main" id="{00732C13-5888-4A4B-AC73-C8A8A89A80F5}"/>
                    </a:ext>
                  </a:extLst>
                </p:cNvPr>
                <p:cNvSpPr>
                  <a:spLocks/>
                </p:cNvSpPr>
                <p:nvPr/>
              </p:nvSpPr>
              <p:spPr bwMode="auto">
                <a:xfrm>
                  <a:off x="1157" y="2181"/>
                  <a:ext cx="39" cy="29"/>
                </a:xfrm>
                <a:custGeom>
                  <a:avLst/>
                  <a:gdLst>
                    <a:gd name="T0" fmla="*/ 0 w 79"/>
                    <a:gd name="T1" fmla="*/ 1 h 56"/>
                    <a:gd name="T2" fmla="*/ 0 w 79"/>
                    <a:gd name="T3" fmla="*/ 1 h 56"/>
                    <a:gd name="T4" fmla="*/ 0 w 79"/>
                    <a:gd name="T5" fmla="*/ 1 h 56"/>
                    <a:gd name="T6" fmla="*/ 0 w 79"/>
                    <a:gd name="T7" fmla="*/ 1 h 56"/>
                    <a:gd name="T8" fmla="*/ 0 w 79"/>
                    <a:gd name="T9" fmla="*/ 1 h 56"/>
                    <a:gd name="T10" fmla="*/ 0 w 79"/>
                    <a:gd name="T11" fmla="*/ 0 h 56"/>
                    <a:gd name="T12" fmla="*/ 0 w 79"/>
                    <a:gd name="T13" fmla="*/ 1 h 56"/>
                    <a:gd name="T14" fmla="*/ 0 w 79"/>
                    <a:gd name="T15" fmla="*/ 0 h 56"/>
                    <a:gd name="T16" fmla="*/ 0 w 79"/>
                    <a:gd name="T17" fmla="*/ 1 h 56"/>
                    <a:gd name="T18" fmla="*/ 0 w 79"/>
                    <a:gd name="T19" fmla="*/ 1 h 56"/>
                    <a:gd name="T20" fmla="*/ 0 w 79"/>
                    <a:gd name="T21" fmla="*/ 1 h 56"/>
                    <a:gd name="T22" fmla="*/ 0 w 79"/>
                    <a:gd name="T23" fmla="*/ 1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 h="56">
                      <a:moveTo>
                        <a:pt x="3" y="13"/>
                      </a:moveTo>
                      <a:lnTo>
                        <a:pt x="3" y="12"/>
                      </a:lnTo>
                      <a:lnTo>
                        <a:pt x="72" y="56"/>
                      </a:lnTo>
                      <a:lnTo>
                        <a:pt x="79" y="45"/>
                      </a:lnTo>
                      <a:lnTo>
                        <a:pt x="9" y="1"/>
                      </a:lnTo>
                      <a:lnTo>
                        <a:pt x="9" y="0"/>
                      </a:lnTo>
                      <a:lnTo>
                        <a:pt x="9" y="1"/>
                      </a:lnTo>
                      <a:lnTo>
                        <a:pt x="5" y="0"/>
                      </a:lnTo>
                      <a:lnTo>
                        <a:pt x="1" y="3"/>
                      </a:lnTo>
                      <a:lnTo>
                        <a:pt x="0" y="8"/>
                      </a:lnTo>
                      <a:lnTo>
                        <a:pt x="3" y="12"/>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82" name="Freeform 163">
                  <a:extLst>
                    <a:ext uri="{FF2B5EF4-FFF2-40B4-BE49-F238E27FC236}">
                      <a16:creationId xmlns:a16="http://schemas.microsoft.com/office/drawing/2014/main" id="{3FEFF3C4-F568-4564-A575-42D22904A568}"/>
                    </a:ext>
                  </a:extLst>
                </p:cNvPr>
                <p:cNvSpPr>
                  <a:spLocks/>
                </p:cNvSpPr>
                <p:nvPr/>
              </p:nvSpPr>
              <p:spPr bwMode="auto">
                <a:xfrm>
                  <a:off x="1125" y="2163"/>
                  <a:ext cx="37" cy="25"/>
                </a:xfrm>
                <a:custGeom>
                  <a:avLst/>
                  <a:gdLst>
                    <a:gd name="T0" fmla="*/ 1 w 73"/>
                    <a:gd name="T1" fmla="*/ 1 h 50"/>
                    <a:gd name="T2" fmla="*/ 1 w 73"/>
                    <a:gd name="T3" fmla="*/ 1 h 50"/>
                    <a:gd name="T4" fmla="*/ 1 w 73"/>
                    <a:gd name="T5" fmla="*/ 1 h 50"/>
                    <a:gd name="T6" fmla="*/ 1 w 73"/>
                    <a:gd name="T7" fmla="*/ 1 h 50"/>
                    <a:gd name="T8" fmla="*/ 1 w 73"/>
                    <a:gd name="T9" fmla="*/ 0 h 50"/>
                    <a:gd name="T10" fmla="*/ 1 w 73"/>
                    <a:gd name="T11" fmla="*/ 1 h 50"/>
                    <a:gd name="T12" fmla="*/ 1 w 73"/>
                    <a:gd name="T13" fmla="*/ 0 h 50"/>
                    <a:gd name="T14" fmla="*/ 1 w 73"/>
                    <a:gd name="T15" fmla="*/ 0 h 50"/>
                    <a:gd name="T16" fmla="*/ 1 w 73"/>
                    <a:gd name="T17" fmla="*/ 1 h 50"/>
                    <a:gd name="T18" fmla="*/ 0 w 73"/>
                    <a:gd name="T19" fmla="*/ 1 h 50"/>
                    <a:gd name="T20" fmla="*/ 1 w 73"/>
                    <a:gd name="T21" fmla="*/ 1 h 50"/>
                    <a:gd name="T22" fmla="*/ 1 w 73"/>
                    <a:gd name="T23" fmla="*/ 1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50">
                      <a:moveTo>
                        <a:pt x="4" y="12"/>
                      </a:moveTo>
                      <a:lnTo>
                        <a:pt x="4" y="14"/>
                      </a:lnTo>
                      <a:lnTo>
                        <a:pt x="67" y="50"/>
                      </a:lnTo>
                      <a:lnTo>
                        <a:pt x="73" y="37"/>
                      </a:lnTo>
                      <a:lnTo>
                        <a:pt x="11" y="0"/>
                      </a:lnTo>
                      <a:lnTo>
                        <a:pt x="11" y="1"/>
                      </a:lnTo>
                      <a:lnTo>
                        <a:pt x="11" y="0"/>
                      </a:lnTo>
                      <a:lnTo>
                        <a:pt x="5" y="0"/>
                      </a:lnTo>
                      <a:lnTo>
                        <a:pt x="1" y="3"/>
                      </a:lnTo>
                      <a:lnTo>
                        <a:pt x="0" y="9"/>
                      </a:lnTo>
                      <a:lnTo>
                        <a:pt x="4" y="14"/>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83" name="Freeform 164">
                  <a:extLst>
                    <a:ext uri="{FF2B5EF4-FFF2-40B4-BE49-F238E27FC236}">
                      <a16:creationId xmlns:a16="http://schemas.microsoft.com/office/drawing/2014/main" id="{2BD3B7F1-9B99-43F9-8839-3116E66750FE}"/>
                    </a:ext>
                  </a:extLst>
                </p:cNvPr>
                <p:cNvSpPr>
                  <a:spLocks/>
                </p:cNvSpPr>
                <p:nvPr/>
              </p:nvSpPr>
              <p:spPr bwMode="auto">
                <a:xfrm>
                  <a:off x="1099" y="2146"/>
                  <a:ext cx="32" cy="23"/>
                </a:xfrm>
                <a:custGeom>
                  <a:avLst/>
                  <a:gdLst>
                    <a:gd name="T0" fmla="*/ 1 w 62"/>
                    <a:gd name="T1" fmla="*/ 0 h 47"/>
                    <a:gd name="T2" fmla="*/ 1 w 62"/>
                    <a:gd name="T3" fmla="*/ 0 h 47"/>
                    <a:gd name="T4" fmla="*/ 1 w 62"/>
                    <a:gd name="T5" fmla="*/ 0 h 47"/>
                    <a:gd name="T6" fmla="*/ 1 w 62"/>
                    <a:gd name="T7" fmla="*/ 0 h 47"/>
                    <a:gd name="T8" fmla="*/ 1 w 62"/>
                    <a:gd name="T9" fmla="*/ 0 h 47"/>
                    <a:gd name="T10" fmla="*/ 1 w 62"/>
                    <a:gd name="T11" fmla="*/ 0 h 47"/>
                    <a:gd name="T12" fmla="*/ 1 w 62"/>
                    <a:gd name="T13" fmla="*/ 0 h 47"/>
                    <a:gd name="T14" fmla="*/ 1 w 62"/>
                    <a:gd name="T15" fmla="*/ 0 h 47"/>
                    <a:gd name="T16" fmla="*/ 1 w 62"/>
                    <a:gd name="T17" fmla="*/ 0 h 47"/>
                    <a:gd name="T18" fmla="*/ 0 w 62"/>
                    <a:gd name="T19" fmla="*/ 0 h 47"/>
                    <a:gd name="T20" fmla="*/ 1 w 62"/>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47">
                      <a:moveTo>
                        <a:pt x="2" y="13"/>
                      </a:moveTo>
                      <a:lnTo>
                        <a:pt x="2" y="13"/>
                      </a:lnTo>
                      <a:lnTo>
                        <a:pt x="55" y="47"/>
                      </a:lnTo>
                      <a:lnTo>
                        <a:pt x="62" y="36"/>
                      </a:lnTo>
                      <a:lnTo>
                        <a:pt x="9" y="1"/>
                      </a:lnTo>
                      <a:lnTo>
                        <a:pt x="5" y="0"/>
                      </a:lnTo>
                      <a:lnTo>
                        <a:pt x="1" y="4"/>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84" name="Freeform 165">
                  <a:extLst>
                    <a:ext uri="{FF2B5EF4-FFF2-40B4-BE49-F238E27FC236}">
                      <a16:creationId xmlns:a16="http://schemas.microsoft.com/office/drawing/2014/main" id="{4F5B4C23-1FF1-4363-98F2-81CAED45E59D}"/>
                    </a:ext>
                  </a:extLst>
                </p:cNvPr>
                <p:cNvSpPr>
                  <a:spLocks/>
                </p:cNvSpPr>
                <p:nvPr/>
              </p:nvSpPr>
              <p:spPr bwMode="auto">
                <a:xfrm>
                  <a:off x="1076" y="2132"/>
                  <a:ext cx="28" cy="20"/>
                </a:xfrm>
                <a:custGeom>
                  <a:avLst/>
                  <a:gdLst>
                    <a:gd name="T0" fmla="*/ 1 w 55"/>
                    <a:gd name="T1" fmla="*/ 1 h 40"/>
                    <a:gd name="T2" fmla="*/ 1 w 55"/>
                    <a:gd name="T3" fmla="*/ 1 h 40"/>
                    <a:gd name="T4" fmla="*/ 1 w 55"/>
                    <a:gd name="T5" fmla="*/ 1 h 40"/>
                    <a:gd name="T6" fmla="*/ 1 w 55"/>
                    <a:gd name="T7" fmla="*/ 1 h 40"/>
                    <a:gd name="T8" fmla="*/ 1 w 55"/>
                    <a:gd name="T9" fmla="*/ 1 h 40"/>
                    <a:gd name="T10" fmla="*/ 1 w 55"/>
                    <a:gd name="T11" fmla="*/ 1 h 40"/>
                    <a:gd name="T12" fmla="*/ 1 w 55"/>
                    <a:gd name="T13" fmla="*/ 1 h 40"/>
                    <a:gd name="T14" fmla="*/ 1 w 55"/>
                    <a:gd name="T15" fmla="*/ 0 h 40"/>
                    <a:gd name="T16" fmla="*/ 1 w 55"/>
                    <a:gd name="T17" fmla="*/ 1 h 40"/>
                    <a:gd name="T18" fmla="*/ 0 w 55"/>
                    <a:gd name="T19" fmla="*/ 1 h 40"/>
                    <a:gd name="T20" fmla="*/ 1 w 55"/>
                    <a:gd name="T21" fmla="*/ 1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40">
                      <a:moveTo>
                        <a:pt x="2" y="12"/>
                      </a:moveTo>
                      <a:lnTo>
                        <a:pt x="2" y="12"/>
                      </a:lnTo>
                      <a:lnTo>
                        <a:pt x="48" y="40"/>
                      </a:lnTo>
                      <a:lnTo>
                        <a:pt x="55" y="28"/>
                      </a:lnTo>
                      <a:lnTo>
                        <a:pt x="9" y="1"/>
                      </a:lnTo>
                      <a:lnTo>
                        <a:pt x="5" y="0"/>
                      </a:lnTo>
                      <a:lnTo>
                        <a:pt x="1" y="3"/>
                      </a:lnTo>
                      <a:lnTo>
                        <a:pt x="0" y="8"/>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85" name="Freeform 166">
                  <a:extLst>
                    <a:ext uri="{FF2B5EF4-FFF2-40B4-BE49-F238E27FC236}">
                      <a16:creationId xmlns:a16="http://schemas.microsoft.com/office/drawing/2014/main" id="{4A621A15-6A4D-4448-9D55-43C39938345A}"/>
                    </a:ext>
                  </a:extLst>
                </p:cNvPr>
                <p:cNvSpPr>
                  <a:spLocks/>
                </p:cNvSpPr>
                <p:nvPr/>
              </p:nvSpPr>
              <p:spPr bwMode="auto">
                <a:xfrm>
                  <a:off x="1059" y="2121"/>
                  <a:ext cx="22" cy="17"/>
                </a:xfrm>
                <a:custGeom>
                  <a:avLst/>
                  <a:gdLst>
                    <a:gd name="T0" fmla="*/ 1 w 44"/>
                    <a:gd name="T1" fmla="*/ 1 h 33"/>
                    <a:gd name="T2" fmla="*/ 1 w 44"/>
                    <a:gd name="T3" fmla="*/ 1 h 33"/>
                    <a:gd name="T4" fmla="*/ 1 w 44"/>
                    <a:gd name="T5" fmla="*/ 1 h 33"/>
                    <a:gd name="T6" fmla="*/ 1 w 44"/>
                    <a:gd name="T7" fmla="*/ 1 h 33"/>
                    <a:gd name="T8" fmla="*/ 1 w 44"/>
                    <a:gd name="T9" fmla="*/ 1 h 33"/>
                    <a:gd name="T10" fmla="*/ 1 w 44"/>
                    <a:gd name="T11" fmla="*/ 0 h 33"/>
                    <a:gd name="T12" fmla="*/ 1 w 44"/>
                    <a:gd name="T13" fmla="*/ 1 h 33"/>
                    <a:gd name="T14" fmla="*/ 1 w 44"/>
                    <a:gd name="T15" fmla="*/ 0 h 33"/>
                    <a:gd name="T16" fmla="*/ 1 w 44"/>
                    <a:gd name="T17" fmla="*/ 1 h 33"/>
                    <a:gd name="T18" fmla="*/ 0 w 44"/>
                    <a:gd name="T19" fmla="*/ 1 h 33"/>
                    <a:gd name="T20" fmla="*/ 1 w 44"/>
                    <a:gd name="T21" fmla="*/ 1 h 33"/>
                    <a:gd name="T22" fmla="*/ 1 w 44"/>
                    <a:gd name="T23" fmla="*/ 1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3">
                      <a:moveTo>
                        <a:pt x="3" y="14"/>
                      </a:moveTo>
                      <a:lnTo>
                        <a:pt x="3" y="12"/>
                      </a:lnTo>
                      <a:lnTo>
                        <a:pt x="37" y="33"/>
                      </a:lnTo>
                      <a:lnTo>
                        <a:pt x="44" y="22"/>
                      </a:lnTo>
                      <a:lnTo>
                        <a:pt x="10" y="1"/>
                      </a:lnTo>
                      <a:lnTo>
                        <a:pt x="10" y="0"/>
                      </a:lnTo>
                      <a:lnTo>
                        <a:pt x="10" y="1"/>
                      </a:lnTo>
                      <a:lnTo>
                        <a:pt x="5" y="0"/>
                      </a:lnTo>
                      <a:lnTo>
                        <a:pt x="1" y="3"/>
                      </a:lnTo>
                      <a:lnTo>
                        <a:pt x="0" y="8"/>
                      </a:lnTo>
                      <a:lnTo>
                        <a:pt x="3" y="12"/>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86" name="Freeform 167">
                  <a:extLst>
                    <a:ext uri="{FF2B5EF4-FFF2-40B4-BE49-F238E27FC236}">
                      <a16:creationId xmlns:a16="http://schemas.microsoft.com/office/drawing/2014/main" id="{98864F9B-7133-4779-9A54-3F3224D353EF}"/>
                    </a:ext>
                  </a:extLst>
                </p:cNvPr>
                <p:cNvSpPr>
                  <a:spLocks/>
                </p:cNvSpPr>
                <p:nvPr/>
              </p:nvSpPr>
              <p:spPr bwMode="auto">
                <a:xfrm>
                  <a:off x="1044" y="2113"/>
                  <a:ext cx="20" cy="15"/>
                </a:xfrm>
                <a:custGeom>
                  <a:avLst/>
                  <a:gdLst>
                    <a:gd name="T0" fmla="*/ 1 w 40"/>
                    <a:gd name="T1" fmla="*/ 1 h 30"/>
                    <a:gd name="T2" fmla="*/ 1 w 40"/>
                    <a:gd name="T3" fmla="*/ 1 h 30"/>
                    <a:gd name="T4" fmla="*/ 1 w 40"/>
                    <a:gd name="T5" fmla="*/ 1 h 30"/>
                    <a:gd name="T6" fmla="*/ 1 w 40"/>
                    <a:gd name="T7" fmla="*/ 1 h 30"/>
                    <a:gd name="T8" fmla="*/ 1 w 40"/>
                    <a:gd name="T9" fmla="*/ 0 h 30"/>
                    <a:gd name="T10" fmla="*/ 1 w 40"/>
                    <a:gd name="T11" fmla="*/ 1 h 30"/>
                    <a:gd name="T12" fmla="*/ 1 w 40"/>
                    <a:gd name="T13" fmla="*/ 0 h 30"/>
                    <a:gd name="T14" fmla="*/ 1 w 40"/>
                    <a:gd name="T15" fmla="*/ 0 h 30"/>
                    <a:gd name="T16" fmla="*/ 1 w 40"/>
                    <a:gd name="T17" fmla="*/ 1 h 30"/>
                    <a:gd name="T18" fmla="*/ 0 w 40"/>
                    <a:gd name="T19" fmla="*/ 1 h 30"/>
                    <a:gd name="T20" fmla="*/ 1 w 40"/>
                    <a:gd name="T21" fmla="*/ 1 h 30"/>
                    <a:gd name="T22" fmla="*/ 1 w 40"/>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0">
                      <a:moveTo>
                        <a:pt x="4" y="12"/>
                      </a:moveTo>
                      <a:lnTo>
                        <a:pt x="5" y="13"/>
                      </a:lnTo>
                      <a:lnTo>
                        <a:pt x="33" y="30"/>
                      </a:lnTo>
                      <a:lnTo>
                        <a:pt x="40" y="16"/>
                      </a:lnTo>
                      <a:lnTo>
                        <a:pt x="12" y="0"/>
                      </a:lnTo>
                      <a:lnTo>
                        <a:pt x="13" y="1"/>
                      </a:lnTo>
                      <a:lnTo>
                        <a:pt x="12" y="0"/>
                      </a:lnTo>
                      <a:lnTo>
                        <a:pt x="6" y="0"/>
                      </a:lnTo>
                      <a:lnTo>
                        <a:pt x="2" y="3"/>
                      </a:lnTo>
                      <a:lnTo>
                        <a:pt x="0" y="9"/>
                      </a:lnTo>
                      <a:lnTo>
                        <a:pt x="5" y="13"/>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87" name="Freeform 168">
                  <a:extLst>
                    <a:ext uri="{FF2B5EF4-FFF2-40B4-BE49-F238E27FC236}">
                      <a16:creationId xmlns:a16="http://schemas.microsoft.com/office/drawing/2014/main" id="{E02F22D7-F7B5-4515-A829-4E4A2D77C6CB}"/>
                    </a:ext>
                  </a:extLst>
                </p:cNvPr>
                <p:cNvSpPr>
                  <a:spLocks/>
                </p:cNvSpPr>
                <p:nvPr/>
              </p:nvSpPr>
              <p:spPr bwMode="auto">
                <a:xfrm>
                  <a:off x="1038" y="2108"/>
                  <a:ext cx="13" cy="12"/>
                </a:xfrm>
                <a:custGeom>
                  <a:avLst/>
                  <a:gdLst>
                    <a:gd name="T0" fmla="*/ 1 w 25"/>
                    <a:gd name="T1" fmla="*/ 1 h 24"/>
                    <a:gd name="T2" fmla="*/ 1 w 25"/>
                    <a:gd name="T3" fmla="*/ 1 h 24"/>
                    <a:gd name="T4" fmla="*/ 1 w 25"/>
                    <a:gd name="T5" fmla="*/ 1 h 24"/>
                    <a:gd name="T6" fmla="*/ 1 w 25"/>
                    <a:gd name="T7" fmla="*/ 1 h 24"/>
                    <a:gd name="T8" fmla="*/ 1 w 25"/>
                    <a:gd name="T9" fmla="*/ 1 h 24"/>
                    <a:gd name="T10" fmla="*/ 1 w 25"/>
                    <a:gd name="T11" fmla="*/ 1 h 24"/>
                    <a:gd name="T12" fmla="*/ 1 w 25"/>
                    <a:gd name="T13" fmla="*/ 1 h 24"/>
                    <a:gd name="T14" fmla="*/ 1 w 25"/>
                    <a:gd name="T15" fmla="*/ 0 h 24"/>
                    <a:gd name="T16" fmla="*/ 1 w 25"/>
                    <a:gd name="T17" fmla="*/ 1 h 24"/>
                    <a:gd name="T18" fmla="*/ 0 w 25"/>
                    <a:gd name="T19" fmla="*/ 1 h 24"/>
                    <a:gd name="T20" fmla="*/ 1 w 25"/>
                    <a:gd name="T21" fmla="*/ 1 h 24"/>
                    <a:gd name="T22" fmla="*/ 1 w 25"/>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24">
                      <a:moveTo>
                        <a:pt x="3" y="13"/>
                      </a:moveTo>
                      <a:lnTo>
                        <a:pt x="2" y="13"/>
                      </a:lnTo>
                      <a:lnTo>
                        <a:pt x="16" y="24"/>
                      </a:lnTo>
                      <a:lnTo>
                        <a:pt x="25" y="13"/>
                      </a:lnTo>
                      <a:lnTo>
                        <a:pt x="11" y="1"/>
                      </a:lnTo>
                      <a:lnTo>
                        <a:pt x="10" y="1"/>
                      </a:lnTo>
                      <a:lnTo>
                        <a:pt x="11" y="1"/>
                      </a:lnTo>
                      <a:lnTo>
                        <a:pt x="5" y="0"/>
                      </a:lnTo>
                      <a:lnTo>
                        <a:pt x="2" y="2"/>
                      </a:lnTo>
                      <a:lnTo>
                        <a:pt x="0" y="8"/>
                      </a:lnTo>
                      <a:lnTo>
                        <a:pt x="2" y="13"/>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88" name="Freeform 169">
                  <a:extLst>
                    <a:ext uri="{FF2B5EF4-FFF2-40B4-BE49-F238E27FC236}">
                      <a16:creationId xmlns:a16="http://schemas.microsoft.com/office/drawing/2014/main" id="{C95298F6-50E4-47D9-99E6-0DDA4B876876}"/>
                    </a:ext>
                  </a:extLst>
                </p:cNvPr>
                <p:cNvSpPr>
                  <a:spLocks/>
                </p:cNvSpPr>
                <p:nvPr/>
              </p:nvSpPr>
              <p:spPr bwMode="auto">
                <a:xfrm>
                  <a:off x="1023" y="2097"/>
                  <a:ext cx="20" cy="17"/>
                </a:xfrm>
                <a:custGeom>
                  <a:avLst/>
                  <a:gdLst>
                    <a:gd name="T0" fmla="*/ 1 w 39"/>
                    <a:gd name="T1" fmla="*/ 1 h 34"/>
                    <a:gd name="T2" fmla="*/ 1 w 39"/>
                    <a:gd name="T3" fmla="*/ 1 h 34"/>
                    <a:gd name="T4" fmla="*/ 1 w 39"/>
                    <a:gd name="T5" fmla="*/ 1 h 34"/>
                    <a:gd name="T6" fmla="*/ 1 w 39"/>
                    <a:gd name="T7" fmla="*/ 1 h 34"/>
                    <a:gd name="T8" fmla="*/ 1 w 39"/>
                    <a:gd name="T9" fmla="*/ 1 h 34"/>
                    <a:gd name="T10" fmla="*/ 1 w 39"/>
                    <a:gd name="T11" fmla="*/ 1 h 34"/>
                    <a:gd name="T12" fmla="*/ 1 w 39"/>
                    <a:gd name="T13" fmla="*/ 1 h 34"/>
                    <a:gd name="T14" fmla="*/ 1 w 39"/>
                    <a:gd name="T15" fmla="*/ 0 h 34"/>
                    <a:gd name="T16" fmla="*/ 1 w 39"/>
                    <a:gd name="T17" fmla="*/ 1 h 34"/>
                    <a:gd name="T18" fmla="*/ 0 w 39"/>
                    <a:gd name="T19" fmla="*/ 1 h 34"/>
                    <a:gd name="T20" fmla="*/ 1 w 39"/>
                    <a:gd name="T21" fmla="*/ 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4">
                      <a:moveTo>
                        <a:pt x="2" y="13"/>
                      </a:moveTo>
                      <a:lnTo>
                        <a:pt x="2" y="13"/>
                      </a:lnTo>
                      <a:lnTo>
                        <a:pt x="32" y="34"/>
                      </a:lnTo>
                      <a:lnTo>
                        <a:pt x="39" y="22"/>
                      </a:lnTo>
                      <a:lnTo>
                        <a:pt x="9" y="2"/>
                      </a:lnTo>
                      <a:lnTo>
                        <a:pt x="5" y="0"/>
                      </a:lnTo>
                      <a:lnTo>
                        <a:pt x="1" y="4"/>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89" name="Freeform 170">
                  <a:extLst>
                    <a:ext uri="{FF2B5EF4-FFF2-40B4-BE49-F238E27FC236}">
                      <a16:creationId xmlns:a16="http://schemas.microsoft.com/office/drawing/2014/main" id="{58E899C1-2BD8-4A02-A7B2-4458C26F0904}"/>
                    </a:ext>
                  </a:extLst>
                </p:cNvPr>
                <p:cNvSpPr>
                  <a:spLocks/>
                </p:cNvSpPr>
                <p:nvPr/>
              </p:nvSpPr>
              <p:spPr bwMode="auto">
                <a:xfrm>
                  <a:off x="1005" y="2086"/>
                  <a:ext cx="23" cy="18"/>
                </a:xfrm>
                <a:custGeom>
                  <a:avLst/>
                  <a:gdLst>
                    <a:gd name="T0" fmla="*/ 1 w 46"/>
                    <a:gd name="T1" fmla="*/ 1 h 36"/>
                    <a:gd name="T2" fmla="*/ 1 w 46"/>
                    <a:gd name="T3" fmla="*/ 1 h 36"/>
                    <a:gd name="T4" fmla="*/ 1 w 46"/>
                    <a:gd name="T5" fmla="*/ 1 h 36"/>
                    <a:gd name="T6" fmla="*/ 1 w 46"/>
                    <a:gd name="T7" fmla="*/ 1 h 36"/>
                    <a:gd name="T8" fmla="*/ 1 w 46"/>
                    <a:gd name="T9" fmla="*/ 1 h 36"/>
                    <a:gd name="T10" fmla="*/ 1 w 46"/>
                    <a:gd name="T11" fmla="*/ 1 h 36"/>
                    <a:gd name="T12" fmla="*/ 1 w 46"/>
                    <a:gd name="T13" fmla="*/ 1 h 36"/>
                    <a:gd name="T14" fmla="*/ 1 w 46"/>
                    <a:gd name="T15" fmla="*/ 0 h 36"/>
                    <a:gd name="T16" fmla="*/ 1 w 46"/>
                    <a:gd name="T17" fmla="*/ 1 h 36"/>
                    <a:gd name="T18" fmla="*/ 0 w 46"/>
                    <a:gd name="T19" fmla="*/ 1 h 36"/>
                    <a:gd name="T20" fmla="*/ 1 w 46"/>
                    <a:gd name="T21" fmla="*/ 1 h 36"/>
                    <a:gd name="T22" fmla="*/ 1 w 46"/>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6">
                      <a:moveTo>
                        <a:pt x="1" y="13"/>
                      </a:moveTo>
                      <a:lnTo>
                        <a:pt x="2" y="13"/>
                      </a:lnTo>
                      <a:lnTo>
                        <a:pt x="39" y="36"/>
                      </a:lnTo>
                      <a:lnTo>
                        <a:pt x="46" y="25"/>
                      </a:lnTo>
                      <a:lnTo>
                        <a:pt x="9" y="1"/>
                      </a:lnTo>
                      <a:lnTo>
                        <a:pt x="10" y="1"/>
                      </a:lnTo>
                      <a:lnTo>
                        <a:pt x="9" y="1"/>
                      </a:lnTo>
                      <a:lnTo>
                        <a:pt x="5" y="0"/>
                      </a:lnTo>
                      <a:lnTo>
                        <a:pt x="1" y="4"/>
                      </a:lnTo>
                      <a:lnTo>
                        <a:pt x="0" y="8"/>
                      </a:lnTo>
                      <a:lnTo>
                        <a:pt x="2" y="13"/>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90" name="Freeform 171">
                  <a:extLst>
                    <a:ext uri="{FF2B5EF4-FFF2-40B4-BE49-F238E27FC236}">
                      <a16:creationId xmlns:a16="http://schemas.microsoft.com/office/drawing/2014/main" id="{6A56569B-DC33-49A0-A48F-6ECDD726B65D}"/>
                    </a:ext>
                  </a:extLst>
                </p:cNvPr>
                <p:cNvSpPr>
                  <a:spLocks/>
                </p:cNvSpPr>
                <p:nvPr/>
              </p:nvSpPr>
              <p:spPr bwMode="auto">
                <a:xfrm>
                  <a:off x="986" y="2072"/>
                  <a:ext cx="24" cy="20"/>
                </a:xfrm>
                <a:custGeom>
                  <a:avLst/>
                  <a:gdLst>
                    <a:gd name="T0" fmla="*/ 1 w 48"/>
                    <a:gd name="T1" fmla="*/ 1 h 40"/>
                    <a:gd name="T2" fmla="*/ 1 w 48"/>
                    <a:gd name="T3" fmla="*/ 1 h 40"/>
                    <a:gd name="T4" fmla="*/ 1 w 48"/>
                    <a:gd name="T5" fmla="*/ 1 h 40"/>
                    <a:gd name="T6" fmla="*/ 1 w 48"/>
                    <a:gd name="T7" fmla="*/ 1 h 40"/>
                    <a:gd name="T8" fmla="*/ 1 w 48"/>
                    <a:gd name="T9" fmla="*/ 1 h 40"/>
                    <a:gd name="T10" fmla="*/ 1 w 48"/>
                    <a:gd name="T11" fmla="*/ 1 h 40"/>
                    <a:gd name="T12" fmla="*/ 1 w 48"/>
                    <a:gd name="T13" fmla="*/ 1 h 40"/>
                    <a:gd name="T14" fmla="*/ 1 w 48"/>
                    <a:gd name="T15" fmla="*/ 0 h 40"/>
                    <a:gd name="T16" fmla="*/ 1 w 48"/>
                    <a:gd name="T17" fmla="*/ 1 h 40"/>
                    <a:gd name="T18" fmla="*/ 0 w 48"/>
                    <a:gd name="T19" fmla="*/ 1 h 40"/>
                    <a:gd name="T20" fmla="*/ 1 w 48"/>
                    <a:gd name="T21" fmla="*/ 1 h 40"/>
                    <a:gd name="T22" fmla="*/ 1 w 48"/>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40">
                      <a:moveTo>
                        <a:pt x="3" y="12"/>
                      </a:moveTo>
                      <a:lnTo>
                        <a:pt x="2" y="12"/>
                      </a:lnTo>
                      <a:lnTo>
                        <a:pt x="39" y="40"/>
                      </a:lnTo>
                      <a:lnTo>
                        <a:pt x="48" y="28"/>
                      </a:lnTo>
                      <a:lnTo>
                        <a:pt x="12" y="1"/>
                      </a:lnTo>
                      <a:lnTo>
                        <a:pt x="10" y="1"/>
                      </a:lnTo>
                      <a:lnTo>
                        <a:pt x="12" y="1"/>
                      </a:lnTo>
                      <a:lnTo>
                        <a:pt x="6" y="0"/>
                      </a:lnTo>
                      <a:lnTo>
                        <a:pt x="2" y="2"/>
                      </a:lnTo>
                      <a:lnTo>
                        <a:pt x="0" y="8"/>
                      </a:lnTo>
                      <a:lnTo>
                        <a:pt x="2" y="12"/>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91" name="Freeform 172">
                  <a:extLst>
                    <a:ext uri="{FF2B5EF4-FFF2-40B4-BE49-F238E27FC236}">
                      <a16:creationId xmlns:a16="http://schemas.microsoft.com/office/drawing/2014/main" id="{C4AE7702-F526-46E7-86C4-DE1CD231F0AD}"/>
                    </a:ext>
                  </a:extLst>
                </p:cNvPr>
                <p:cNvSpPr>
                  <a:spLocks/>
                </p:cNvSpPr>
                <p:nvPr/>
              </p:nvSpPr>
              <p:spPr bwMode="auto">
                <a:xfrm>
                  <a:off x="968" y="2059"/>
                  <a:ext cx="23" cy="19"/>
                </a:xfrm>
                <a:custGeom>
                  <a:avLst/>
                  <a:gdLst>
                    <a:gd name="T0" fmla="*/ 1 w 46"/>
                    <a:gd name="T1" fmla="*/ 1 h 38"/>
                    <a:gd name="T2" fmla="*/ 1 w 46"/>
                    <a:gd name="T3" fmla="*/ 1 h 38"/>
                    <a:gd name="T4" fmla="*/ 1 w 46"/>
                    <a:gd name="T5" fmla="*/ 1 h 38"/>
                    <a:gd name="T6" fmla="*/ 1 w 46"/>
                    <a:gd name="T7" fmla="*/ 1 h 38"/>
                    <a:gd name="T8" fmla="*/ 1 w 46"/>
                    <a:gd name="T9" fmla="*/ 1 h 38"/>
                    <a:gd name="T10" fmla="*/ 1 w 46"/>
                    <a:gd name="T11" fmla="*/ 1 h 38"/>
                    <a:gd name="T12" fmla="*/ 1 w 46"/>
                    <a:gd name="T13" fmla="*/ 1 h 38"/>
                    <a:gd name="T14" fmla="*/ 1 w 46"/>
                    <a:gd name="T15" fmla="*/ 0 h 38"/>
                    <a:gd name="T16" fmla="*/ 1 w 46"/>
                    <a:gd name="T17" fmla="*/ 1 h 38"/>
                    <a:gd name="T18" fmla="*/ 0 w 46"/>
                    <a:gd name="T19" fmla="*/ 1 h 38"/>
                    <a:gd name="T20" fmla="*/ 1 w 46"/>
                    <a:gd name="T21" fmla="*/ 1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8">
                      <a:moveTo>
                        <a:pt x="3" y="13"/>
                      </a:moveTo>
                      <a:lnTo>
                        <a:pt x="3" y="13"/>
                      </a:lnTo>
                      <a:lnTo>
                        <a:pt x="39" y="38"/>
                      </a:lnTo>
                      <a:lnTo>
                        <a:pt x="46" y="27"/>
                      </a:lnTo>
                      <a:lnTo>
                        <a:pt x="10" y="1"/>
                      </a:lnTo>
                      <a:lnTo>
                        <a:pt x="5" y="0"/>
                      </a:lnTo>
                      <a:lnTo>
                        <a:pt x="1" y="4"/>
                      </a:lnTo>
                      <a:lnTo>
                        <a:pt x="0" y="8"/>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92" name="Freeform 173">
                  <a:extLst>
                    <a:ext uri="{FF2B5EF4-FFF2-40B4-BE49-F238E27FC236}">
                      <a16:creationId xmlns:a16="http://schemas.microsoft.com/office/drawing/2014/main" id="{F580BFEF-BFCB-4926-A9D8-64099DCACA39}"/>
                    </a:ext>
                  </a:extLst>
                </p:cNvPr>
                <p:cNvSpPr>
                  <a:spLocks/>
                </p:cNvSpPr>
                <p:nvPr/>
              </p:nvSpPr>
              <p:spPr bwMode="auto">
                <a:xfrm>
                  <a:off x="951" y="2048"/>
                  <a:ext cx="22" cy="18"/>
                </a:xfrm>
                <a:custGeom>
                  <a:avLst/>
                  <a:gdLst>
                    <a:gd name="T0" fmla="*/ 1 w 44"/>
                    <a:gd name="T1" fmla="*/ 1 h 36"/>
                    <a:gd name="T2" fmla="*/ 1 w 44"/>
                    <a:gd name="T3" fmla="*/ 1 h 36"/>
                    <a:gd name="T4" fmla="*/ 1 w 44"/>
                    <a:gd name="T5" fmla="*/ 1 h 36"/>
                    <a:gd name="T6" fmla="*/ 1 w 44"/>
                    <a:gd name="T7" fmla="*/ 1 h 36"/>
                    <a:gd name="T8" fmla="*/ 1 w 44"/>
                    <a:gd name="T9" fmla="*/ 1 h 36"/>
                    <a:gd name="T10" fmla="*/ 1 w 44"/>
                    <a:gd name="T11" fmla="*/ 0 h 36"/>
                    <a:gd name="T12" fmla="*/ 1 w 44"/>
                    <a:gd name="T13" fmla="*/ 1 h 36"/>
                    <a:gd name="T14" fmla="*/ 1 w 44"/>
                    <a:gd name="T15" fmla="*/ 0 h 36"/>
                    <a:gd name="T16" fmla="*/ 1 w 44"/>
                    <a:gd name="T17" fmla="*/ 1 h 36"/>
                    <a:gd name="T18" fmla="*/ 0 w 44"/>
                    <a:gd name="T19" fmla="*/ 1 h 36"/>
                    <a:gd name="T20" fmla="*/ 1 w 44"/>
                    <a:gd name="T21" fmla="*/ 1 h 36"/>
                    <a:gd name="T22" fmla="*/ 1 w 44"/>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6">
                      <a:moveTo>
                        <a:pt x="3" y="14"/>
                      </a:moveTo>
                      <a:lnTo>
                        <a:pt x="2" y="13"/>
                      </a:lnTo>
                      <a:lnTo>
                        <a:pt x="37" y="36"/>
                      </a:lnTo>
                      <a:lnTo>
                        <a:pt x="44" y="24"/>
                      </a:lnTo>
                      <a:lnTo>
                        <a:pt x="9" y="1"/>
                      </a:lnTo>
                      <a:lnTo>
                        <a:pt x="8" y="0"/>
                      </a:lnTo>
                      <a:lnTo>
                        <a:pt x="9" y="1"/>
                      </a:lnTo>
                      <a:lnTo>
                        <a:pt x="4" y="0"/>
                      </a:lnTo>
                      <a:lnTo>
                        <a:pt x="1" y="4"/>
                      </a:lnTo>
                      <a:lnTo>
                        <a:pt x="0" y="8"/>
                      </a:lnTo>
                      <a:lnTo>
                        <a:pt x="2" y="13"/>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93" name="Freeform 174">
                  <a:extLst>
                    <a:ext uri="{FF2B5EF4-FFF2-40B4-BE49-F238E27FC236}">
                      <a16:creationId xmlns:a16="http://schemas.microsoft.com/office/drawing/2014/main" id="{E59ED2DE-71FD-46CE-BAF0-2663B2CAF470}"/>
                    </a:ext>
                  </a:extLst>
                </p:cNvPr>
                <p:cNvSpPr>
                  <a:spLocks/>
                </p:cNvSpPr>
                <p:nvPr/>
              </p:nvSpPr>
              <p:spPr bwMode="auto">
                <a:xfrm>
                  <a:off x="933" y="2041"/>
                  <a:ext cx="22" cy="14"/>
                </a:xfrm>
                <a:custGeom>
                  <a:avLst/>
                  <a:gdLst>
                    <a:gd name="T0" fmla="*/ 1 w 44"/>
                    <a:gd name="T1" fmla="*/ 1 h 28"/>
                    <a:gd name="T2" fmla="*/ 1 w 44"/>
                    <a:gd name="T3" fmla="*/ 1 h 28"/>
                    <a:gd name="T4" fmla="*/ 1 w 44"/>
                    <a:gd name="T5" fmla="*/ 1 h 28"/>
                    <a:gd name="T6" fmla="*/ 1 w 44"/>
                    <a:gd name="T7" fmla="*/ 1 h 28"/>
                    <a:gd name="T8" fmla="*/ 1 w 44"/>
                    <a:gd name="T9" fmla="*/ 0 h 28"/>
                    <a:gd name="T10" fmla="*/ 1 w 44"/>
                    <a:gd name="T11" fmla="*/ 0 h 28"/>
                    <a:gd name="T12" fmla="*/ 1 w 44"/>
                    <a:gd name="T13" fmla="*/ 0 h 28"/>
                    <a:gd name="T14" fmla="*/ 1 w 44"/>
                    <a:gd name="T15" fmla="*/ 1 h 28"/>
                    <a:gd name="T16" fmla="*/ 0 w 44"/>
                    <a:gd name="T17" fmla="*/ 1 h 28"/>
                    <a:gd name="T18" fmla="*/ 0 w 44"/>
                    <a:gd name="T19" fmla="*/ 1 h 28"/>
                    <a:gd name="T20" fmla="*/ 1 w 44"/>
                    <a:gd name="T21" fmla="*/ 1 h 28"/>
                    <a:gd name="T22" fmla="*/ 1 w 44"/>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28">
                      <a:moveTo>
                        <a:pt x="6" y="14"/>
                      </a:moveTo>
                      <a:lnTo>
                        <a:pt x="5" y="14"/>
                      </a:lnTo>
                      <a:lnTo>
                        <a:pt x="39" y="28"/>
                      </a:lnTo>
                      <a:lnTo>
                        <a:pt x="44" y="14"/>
                      </a:lnTo>
                      <a:lnTo>
                        <a:pt x="9" y="0"/>
                      </a:lnTo>
                      <a:lnTo>
                        <a:pt x="8" y="0"/>
                      </a:lnTo>
                      <a:lnTo>
                        <a:pt x="9" y="0"/>
                      </a:lnTo>
                      <a:lnTo>
                        <a:pt x="3" y="2"/>
                      </a:lnTo>
                      <a:lnTo>
                        <a:pt x="0" y="5"/>
                      </a:lnTo>
                      <a:lnTo>
                        <a:pt x="0" y="11"/>
                      </a:lnTo>
                      <a:lnTo>
                        <a:pt x="5"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94" name="Freeform 175">
                  <a:extLst>
                    <a:ext uri="{FF2B5EF4-FFF2-40B4-BE49-F238E27FC236}">
                      <a16:creationId xmlns:a16="http://schemas.microsoft.com/office/drawing/2014/main" id="{E2A67A49-5925-4859-B672-E08B57D4D08E}"/>
                    </a:ext>
                  </a:extLst>
                </p:cNvPr>
                <p:cNvSpPr>
                  <a:spLocks/>
                </p:cNvSpPr>
                <p:nvPr/>
              </p:nvSpPr>
              <p:spPr bwMode="auto">
                <a:xfrm>
                  <a:off x="919" y="2037"/>
                  <a:ext cx="18" cy="11"/>
                </a:xfrm>
                <a:custGeom>
                  <a:avLst/>
                  <a:gdLst>
                    <a:gd name="T0" fmla="*/ 1 w 36"/>
                    <a:gd name="T1" fmla="*/ 1 h 20"/>
                    <a:gd name="T2" fmla="*/ 1 w 36"/>
                    <a:gd name="T3" fmla="*/ 1 h 20"/>
                    <a:gd name="T4" fmla="*/ 1 w 36"/>
                    <a:gd name="T5" fmla="*/ 1 h 20"/>
                    <a:gd name="T6" fmla="*/ 1 w 36"/>
                    <a:gd name="T7" fmla="*/ 1 h 20"/>
                    <a:gd name="T8" fmla="*/ 1 w 36"/>
                    <a:gd name="T9" fmla="*/ 0 h 20"/>
                    <a:gd name="T10" fmla="*/ 1 w 36"/>
                    <a:gd name="T11" fmla="*/ 0 h 20"/>
                    <a:gd name="T12" fmla="*/ 1 w 36"/>
                    <a:gd name="T13" fmla="*/ 0 h 20"/>
                    <a:gd name="T14" fmla="*/ 1 w 36"/>
                    <a:gd name="T15" fmla="*/ 1 h 20"/>
                    <a:gd name="T16" fmla="*/ 0 w 36"/>
                    <a:gd name="T17" fmla="*/ 1 h 20"/>
                    <a:gd name="T18" fmla="*/ 1 w 36"/>
                    <a:gd name="T19" fmla="*/ 1 h 20"/>
                    <a:gd name="T20" fmla="*/ 1 w 36"/>
                    <a:gd name="T21" fmla="*/ 1 h 20"/>
                    <a:gd name="T22" fmla="*/ 1 w 36"/>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20">
                      <a:moveTo>
                        <a:pt x="10" y="13"/>
                      </a:moveTo>
                      <a:lnTo>
                        <a:pt x="6" y="13"/>
                      </a:lnTo>
                      <a:lnTo>
                        <a:pt x="34" y="20"/>
                      </a:lnTo>
                      <a:lnTo>
                        <a:pt x="36" y="6"/>
                      </a:lnTo>
                      <a:lnTo>
                        <a:pt x="8" y="0"/>
                      </a:lnTo>
                      <a:lnTo>
                        <a:pt x="5" y="0"/>
                      </a:lnTo>
                      <a:lnTo>
                        <a:pt x="8" y="0"/>
                      </a:lnTo>
                      <a:lnTo>
                        <a:pt x="3" y="1"/>
                      </a:lnTo>
                      <a:lnTo>
                        <a:pt x="0" y="5"/>
                      </a:lnTo>
                      <a:lnTo>
                        <a:pt x="2" y="11"/>
                      </a:lnTo>
                      <a:lnTo>
                        <a:pt x="6" y="13"/>
                      </a:lnTo>
                      <a:lnTo>
                        <a:pt x="1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95" name="Freeform 176">
                  <a:extLst>
                    <a:ext uri="{FF2B5EF4-FFF2-40B4-BE49-F238E27FC236}">
                      <a16:creationId xmlns:a16="http://schemas.microsoft.com/office/drawing/2014/main" id="{7C68E079-0649-4475-887D-E26170B14A3E}"/>
                    </a:ext>
                  </a:extLst>
                </p:cNvPr>
                <p:cNvSpPr>
                  <a:spLocks/>
                </p:cNvSpPr>
                <p:nvPr/>
              </p:nvSpPr>
              <p:spPr bwMode="auto">
                <a:xfrm>
                  <a:off x="909" y="2037"/>
                  <a:ext cx="15" cy="11"/>
                </a:xfrm>
                <a:custGeom>
                  <a:avLst/>
                  <a:gdLst>
                    <a:gd name="T0" fmla="*/ 1 w 30"/>
                    <a:gd name="T1" fmla="*/ 1 h 20"/>
                    <a:gd name="T2" fmla="*/ 1 w 30"/>
                    <a:gd name="T3" fmla="*/ 1 h 20"/>
                    <a:gd name="T4" fmla="*/ 1 w 30"/>
                    <a:gd name="T5" fmla="*/ 1 h 20"/>
                    <a:gd name="T6" fmla="*/ 1 w 30"/>
                    <a:gd name="T7" fmla="*/ 0 h 20"/>
                    <a:gd name="T8" fmla="*/ 1 w 30"/>
                    <a:gd name="T9" fmla="*/ 1 h 20"/>
                    <a:gd name="T10" fmla="*/ 1 w 30"/>
                    <a:gd name="T11" fmla="*/ 1 h 20"/>
                    <a:gd name="T12" fmla="*/ 1 w 30"/>
                    <a:gd name="T13" fmla="*/ 1 h 20"/>
                    <a:gd name="T14" fmla="*/ 0 w 30"/>
                    <a:gd name="T15" fmla="*/ 1 h 20"/>
                    <a:gd name="T16" fmla="*/ 0 w 30"/>
                    <a:gd name="T17" fmla="*/ 1 h 20"/>
                    <a:gd name="T18" fmla="*/ 1 w 30"/>
                    <a:gd name="T19" fmla="*/ 1 h 20"/>
                    <a:gd name="T20" fmla="*/ 1 w 30"/>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20">
                      <a:moveTo>
                        <a:pt x="9" y="20"/>
                      </a:moveTo>
                      <a:lnTo>
                        <a:pt x="9" y="20"/>
                      </a:lnTo>
                      <a:lnTo>
                        <a:pt x="30" y="13"/>
                      </a:lnTo>
                      <a:lnTo>
                        <a:pt x="25" y="0"/>
                      </a:lnTo>
                      <a:lnTo>
                        <a:pt x="4" y="6"/>
                      </a:lnTo>
                      <a:lnTo>
                        <a:pt x="0" y="10"/>
                      </a:lnTo>
                      <a:lnTo>
                        <a:pt x="0" y="15"/>
                      </a:lnTo>
                      <a:lnTo>
                        <a:pt x="3" y="19"/>
                      </a:lnTo>
                      <a:lnTo>
                        <a:pt x="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96" name="Freeform 177">
                  <a:extLst>
                    <a:ext uri="{FF2B5EF4-FFF2-40B4-BE49-F238E27FC236}">
                      <a16:creationId xmlns:a16="http://schemas.microsoft.com/office/drawing/2014/main" id="{0FDAF730-9012-4998-ACCF-AD12C5CC7899}"/>
                    </a:ext>
                  </a:extLst>
                </p:cNvPr>
                <p:cNvSpPr>
                  <a:spLocks/>
                </p:cNvSpPr>
                <p:nvPr/>
              </p:nvSpPr>
              <p:spPr bwMode="auto">
                <a:xfrm>
                  <a:off x="890" y="2041"/>
                  <a:ext cx="23" cy="15"/>
                </a:xfrm>
                <a:custGeom>
                  <a:avLst/>
                  <a:gdLst>
                    <a:gd name="T0" fmla="*/ 1 w 46"/>
                    <a:gd name="T1" fmla="*/ 1 h 30"/>
                    <a:gd name="T2" fmla="*/ 1 w 46"/>
                    <a:gd name="T3" fmla="*/ 1 h 30"/>
                    <a:gd name="T4" fmla="*/ 1 w 46"/>
                    <a:gd name="T5" fmla="*/ 1 h 30"/>
                    <a:gd name="T6" fmla="*/ 1 w 46"/>
                    <a:gd name="T7" fmla="*/ 0 h 30"/>
                    <a:gd name="T8" fmla="*/ 1 w 46"/>
                    <a:gd name="T9" fmla="*/ 1 h 30"/>
                    <a:gd name="T10" fmla="*/ 1 w 46"/>
                    <a:gd name="T11" fmla="*/ 1 h 30"/>
                    <a:gd name="T12" fmla="*/ 1 w 46"/>
                    <a:gd name="T13" fmla="*/ 1 h 30"/>
                    <a:gd name="T14" fmla="*/ 0 w 46"/>
                    <a:gd name="T15" fmla="*/ 1 h 30"/>
                    <a:gd name="T16" fmla="*/ 0 w 46"/>
                    <a:gd name="T17" fmla="*/ 1 h 30"/>
                    <a:gd name="T18" fmla="*/ 1 w 46"/>
                    <a:gd name="T19" fmla="*/ 1 h 30"/>
                    <a:gd name="T20" fmla="*/ 1 w 46"/>
                    <a:gd name="T21" fmla="*/ 1 h 30"/>
                    <a:gd name="T22" fmla="*/ 1 w 4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0">
                      <a:moveTo>
                        <a:pt x="7" y="30"/>
                      </a:moveTo>
                      <a:lnTo>
                        <a:pt x="9" y="30"/>
                      </a:lnTo>
                      <a:lnTo>
                        <a:pt x="46" y="14"/>
                      </a:lnTo>
                      <a:lnTo>
                        <a:pt x="41" y="0"/>
                      </a:lnTo>
                      <a:lnTo>
                        <a:pt x="4" y="17"/>
                      </a:lnTo>
                      <a:lnTo>
                        <a:pt x="7" y="17"/>
                      </a:lnTo>
                      <a:lnTo>
                        <a:pt x="4" y="17"/>
                      </a:lnTo>
                      <a:lnTo>
                        <a:pt x="0" y="20"/>
                      </a:lnTo>
                      <a:lnTo>
                        <a:pt x="0" y="25"/>
                      </a:lnTo>
                      <a:lnTo>
                        <a:pt x="3" y="29"/>
                      </a:lnTo>
                      <a:lnTo>
                        <a:pt x="9" y="30"/>
                      </a:lnTo>
                      <a:lnTo>
                        <a:pt x="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97" name="Freeform 178">
                  <a:extLst>
                    <a:ext uri="{FF2B5EF4-FFF2-40B4-BE49-F238E27FC236}">
                      <a16:creationId xmlns:a16="http://schemas.microsoft.com/office/drawing/2014/main" id="{723D6C5B-8288-4E8F-89BC-A5CD18F9A71C}"/>
                    </a:ext>
                  </a:extLst>
                </p:cNvPr>
                <p:cNvSpPr>
                  <a:spLocks/>
                </p:cNvSpPr>
                <p:nvPr/>
              </p:nvSpPr>
              <p:spPr bwMode="auto">
                <a:xfrm>
                  <a:off x="870" y="2048"/>
                  <a:ext cx="24" cy="8"/>
                </a:xfrm>
                <a:custGeom>
                  <a:avLst/>
                  <a:gdLst>
                    <a:gd name="T0" fmla="*/ 0 w 49"/>
                    <a:gd name="T1" fmla="*/ 1 h 16"/>
                    <a:gd name="T2" fmla="*/ 0 w 49"/>
                    <a:gd name="T3" fmla="*/ 1 h 16"/>
                    <a:gd name="T4" fmla="*/ 0 w 49"/>
                    <a:gd name="T5" fmla="*/ 1 h 16"/>
                    <a:gd name="T6" fmla="*/ 0 w 49"/>
                    <a:gd name="T7" fmla="*/ 1 h 16"/>
                    <a:gd name="T8" fmla="*/ 0 w 49"/>
                    <a:gd name="T9" fmla="*/ 0 h 16"/>
                    <a:gd name="T10" fmla="*/ 0 w 49"/>
                    <a:gd name="T11" fmla="*/ 0 h 16"/>
                    <a:gd name="T12" fmla="*/ 0 w 49"/>
                    <a:gd name="T13" fmla="*/ 0 h 16"/>
                    <a:gd name="T14" fmla="*/ 0 w 49"/>
                    <a:gd name="T15" fmla="*/ 1 h 16"/>
                    <a:gd name="T16" fmla="*/ 0 w 49"/>
                    <a:gd name="T17" fmla="*/ 1 h 16"/>
                    <a:gd name="T18" fmla="*/ 0 w 49"/>
                    <a:gd name="T19" fmla="*/ 1 h 16"/>
                    <a:gd name="T20" fmla="*/ 0 w 49"/>
                    <a:gd name="T21" fmla="*/ 1 h 16"/>
                    <a:gd name="T22" fmla="*/ 0 w 49"/>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16">
                      <a:moveTo>
                        <a:pt x="5" y="14"/>
                      </a:moveTo>
                      <a:lnTo>
                        <a:pt x="7" y="14"/>
                      </a:lnTo>
                      <a:lnTo>
                        <a:pt x="49" y="16"/>
                      </a:lnTo>
                      <a:lnTo>
                        <a:pt x="49" y="3"/>
                      </a:lnTo>
                      <a:lnTo>
                        <a:pt x="7" y="0"/>
                      </a:lnTo>
                      <a:lnTo>
                        <a:pt x="9" y="0"/>
                      </a:lnTo>
                      <a:lnTo>
                        <a:pt x="7" y="0"/>
                      </a:lnTo>
                      <a:lnTo>
                        <a:pt x="3" y="3"/>
                      </a:lnTo>
                      <a:lnTo>
                        <a:pt x="0" y="7"/>
                      </a:lnTo>
                      <a:lnTo>
                        <a:pt x="3" y="12"/>
                      </a:lnTo>
                      <a:lnTo>
                        <a:pt x="7" y="14"/>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98" name="Freeform 179">
                  <a:extLst>
                    <a:ext uri="{FF2B5EF4-FFF2-40B4-BE49-F238E27FC236}">
                      <a16:creationId xmlns:a16="http://schemas.microsoft.com/office/drawing/2014/main" id="{CCD9B020-7AD9-473D-BB73-531366BE85AB}"/>
                    </a:ext>
                  </a:extLst>
                </p:cNvPr>
                <p:cNvSpPr>
                  <a:spLocks/>
                </p:cNvSpPr>
                <p:nvPr/>
              </p:nvSpPr>
              <p:spPr bwMode="auto">
                <a:xfrm>
                  <a:off x="850" y="2038"/>
                  <a:ext cx="24" cy="17"/>
                </a:xfrm>
                <a:custGeom>
                  <a:avLst/>
                  <a:gdLst>
                    <a:gd name="T0" fmla="*/ 1 w 48"/>
                    <a:gd name="T1" fmla="*/ 1 h 32"/>
                    <a:gd name="T2" fmla="*/ 1 w 48"/>
                    <a:gd name="T3" fmla="*/ 1 h 32"/>
                    <a:gd name="T4" fmla="*/ 1 w 48"/>
                    <a:gd name="T5" fmla="*/ 1 h 32"/>
                    <a:gd name="T6" fmla="*/ 1 w 48"/>
                    <a:gd name="T7" fmla="*/ 1 h 32"/>
                    <a:gd name="T8" fmla="*/ 1 w 48"/>
                    <a:gd name="T9" fmla="*/ 0 h 32"/>
                    <a:gd name="T10" fmla="*/ 1 w 48"/>
                    <a:gd name="T11" fmla="*/ 1 h 32"/>
                    <a:gd name="T12" fmla="*/ 1 w 48"/>
                    <a:gd name="T13" fmla="*/ 0 h 32"/>
                    <a:gd name="T14" fmla="*/ 1 w 48"/>
                    <a:gd name="T15" fmla="*/ 1 h 32"/>
                    <a:gd name="T16" fmla="*/ 0 w 48"/>
                    <a:gd name="T17" fmla="*/ 1 h 32"/>
                    <a:gd name="T18" fmla="*/ 0 w 48"/>
                    <a:gd name="T19" fmla="*/ 1 h 32"/>
                    <a:gd name="T20" fmla="*/ 1 w 48"/>
                    <a:gd name="T21" fmla="*/ 1 h 32"/>
                    <a:gd name="T22" fmla="*/ 1 w 48"/>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32">
                      <a:moveTo>
                        <a:pt x="4" y="13"/>
                      </a:moveTo>
                      <a:lnTo>
                        <a:pt x="5" y="14"/>
                      </a:lnTo>
                      <a:lnTo>
                        <a:pt x="44" y="32"/>
                      </a:lnTo>
                      <a:lnTo>
                        <a:pt x="48" y="18"/>
                      </a:lnTo>
                      <a:lnTo>
                        <a:pt x="9" y="0"/>
                      </a:lnTo>
                      <a:lnTo>
                        <a:pt x="10" y="1"/>
                      </a:lnTo>
                      <a:lnTo>
                        <a:pt x="9" y="0"/>
                      </a:lnTo>
                      <a:lnTo>
                        <a:pt x="4" y="1"/>
                      </a:lnTo>
                      <a:lnTo>
                        <a:pt x="0" y="4"/>
                      </a:lnTo>
                      <a:lnTo>
                        <a:pt x="0" y="10"/>
                      </a:lnTo>
                      <a:lnTo>
                        <a:pt x="5" y="14"/>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99" name="Freeform 180">
                  <a:extLst>
                    <a:ext uri="{FF2B5EF4-FFF2-40B4-BE49-F238E27FC236}">
                      <a16:creationId xmlns:a16="http://schemas.microsoft.com/office/drawing/2014/main" id="{A3F63FCC-01FF-4636-BEAC-6221285DA486}"/>
                    </a:ext>
                  </a:extLst>
                </p:cNvPr>
                <p:cNvSpPr>
                  <a:spLocks/>
                </p:cNvSpPr>
                <p:nvPr/>
              </p:nvSpPr>
              <p:spPr bwMode="auto">
                <a:xfrm>
                  <a:off x="831" y="2026"/>
                  <a:ext cx="24" cy="19"/>
                </a:xfrm>
                <a:custGeom>
                  <a:avLst/>
                  <a:gdLst>
                    <a:gd name="T0" fmla="*/ 1 w 48"/>
                    <a:gd name="T1" fmla="*/ 1 h 38"/>
                    <a:gd name="T2" fmla="*/ 1 w 48"/>
                    <a:gd name="T3" fmla="*/ 1 h 38"/>
                    <a:gd name="T4" fmla="*/ 1 w 48"/>
                    <a:gd name="T5" fmla="*/ 1 h 38"/>
                    <a:gd name="T6" fmla="*/ 1 w 48"/>
                    <a:gd name="T7" fmla="*/ 1 h 38"/>
                    <a:gd name="T8" fmla="*/ 1 w 48"/>
                    <a:gd name="T9" fmla="*/ 1 h 38"/>
                    <a:gd name="T10" fmla="*/ 1 w 48"/>
                    <a:gd name="T11" fmla="*/ 1 h 38"/>
                    <a:gd name="T12" fmla="*/ 1 w 48"/>
                    <a:gd name="T13" fmla="*/ 1 h 38"/>
                    <a:gd name="T14" fmla="*/ 1 w 48"/>
                    <a:gd name="T15" fmla="*/ 0 h 38"/>
                    <a:gd name="T16" fmla="*/ 1 w 48"/>
                    <a:gd name="T17" fmla="*/ 1 h 38"/>
                    <a:gd name="T18" fmla="*/ 0 w 48"/>
                    <a:gd name="T19" fmla="*/ 1 h 38"/>
                    <a:gd name="T20" fmla="*/ 1 w 48"/>
                    <a:gd name="T21" fmla="*/ 1 h 38"/>
                    <a:gd name="T22" fmla="*/ 1 w 48"/>
                    <a:gd name="T23" fmla="*/ 1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38">
                      <a:moveTo>
                        <a:pt x="1" y="11"/>
                      </a:moveTo>
                      <a:lnTo>
                        <a:pt x="2" y="12"/>
                      </a:lnTo>
                      <a:lnTo>
                        <a:pt x="42" y="38"/>
                      </a:lnTo>
                      <a:lnTo>
                        <a:pt x="48" y="26"/>
                      </a:lnTo>
                      <a:lnTo>
                        <a:pt x="9" y="1"/>
                      </a:lnTo>
                      <a:lnTo>
                        <a:pt x="10" y="2"/>
                      </a:lnTo>
                      <a:lnTo>
                        <a:pt x="9" y="1"/>
                      </a:lnTo>
                      <a:lnTo>
                        <a:pt x="5" y="0"/>
                      </a:lnTo>
                      <a:lnTo>
                        <a:pt x="1" y="3"/>
                      </a:lnTo>
                      <a:lnTo>
                        <a:pt x="0" y="8"/>
                      </a:lnTo>
                      <a:lnTo>
                        <a:pt x="2" y="12"/>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00" name="Freeform 181">
                  <a:extLst>
                    <a:ext uri="{FF2B5EF4-FFF2-40B4-BE49-F238E27FC236}">
                      <a16:creationId xmlns:a16="http://schemas.microsoft.com/office/drawing/2014/main" id="{81DC641C-16A9-4481-B060-DECBB932ED37}"/>
                    </a:ext>
                  </a:extLst>
                </p:cNvPr>
                <p:cNvSpPr>
                  <a:spLocks/>
                </p:cNvSpPr>
                <p:nvPr/>
              </p:nvSpPr>
              <p:spPr bwMode="auto">
                <a:xfrm>
                  <a:off x="814" y="2010"/>
                  <a:ext cx="22" cy="22"/>
                </a:xfrm>
                <a:custGeom>
                  <a:avLst/>
                  <a:gdLst>
                    <a:gd name="T0" fmla="*/ 1 w 43"/>
                    <a:gd name="T1" fmla="*/ 1 h 44"/>
                    <a:gd name="T2" fmla="*/ 1 w 43"/>
                    <a:gd name="T3" fmla="*/ 1 h 44"/>
                    <a:gd name="T4" fmla="*/ 1 w 43"/>
                    <a:gd name="T5" fmla="*/ 1 h 44"/>
                    <a:gd name="T6" fmla="*/ 1 w 43"/>
                    <a:gd name="T7" fmla="*/ 1 h 44"/>
                    <a:gd name="T8" fmla="*/ 1 w 43"/>
                    <a:gd name="T9" fmla="*/ 1 h 44"/>
                    <a:gd name="T10" fmla="*/ 1 w 43"/>
                    <a:gd name="T11" fmla="*/ 1 h 44"/>
                    <a:gd name="T12" fmla="*/ 1 w 43"/>
                    <a:gd name="T13" fmla="*/ 1 h 44"/>
                    <a:gd name="T14" fmla="*/ 1 w 43"/>
                    <a:gd name="T15" fmla="*/ 0 h 44"/>
                    <a:gd name="T16" fmla="*/ 1 w 43"/>
                    <a:gd name="T17" fmla="*/ 1 h 44"/>
                    <a:gd name="T18" fmla="*/ 0 w 43"/>
                    <a:gd name="T19" fmla="*/ 1 h 44"/>
                    <a:gd name="T20" fmla="*/ 1 w 43"/>
                    <a:gd name="T21" fmla="*/ 1 h 44"/>
                    <a:gd name="T22" fmla="*/ 1 w 43"/>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44">
                      <a:moveTo>
                        <a:pt x="1" y="12"/>
                      </a:moveTo>
                      <a:lnTo>
                        <a:pt x="2" y="12"/>
                      </a:lnTo>
                      <a:lnTo>
                        <a:pt x="34" y="44"/>
                      </a:lnTo>
                      <a:lnTo>
                        <a:pt x="43" y="35"/>
                      </a:lnTo>
                      <a:lnTo>
                        <a:pt x="11" y="3"/>
                      </a:lnTo>
                      <a:lnTo>
                        <a:pt x="12" y="3"/>
                      </a:lnTo>
                      <a:lnTo>
                        <a:pt x="11" y="3"/>
                      </a:lnTo>
                      <a:lnTo>
                        <a:pt x="7" y="0"/>
                      </a:lnTo>
                      <a:lnTo>
                        <a:pt x="2" y="3"/>
                      </a:lnTo>
                      <a:lnTo>
                        <a:pt x="0" y="7"/>
                      </a:lnTo>
                      <a:lnTo>
                        <a:pt x="2" y="12"/>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01" name="Freeform 182">
                  <a:extLst>
                    <a:ext uri="{FF2B5EF4-FFF2-40B4-BE49-F238E27FC236}">
                      <a16:creationId xmlns:a16="http://schemas.microsoft.com/office/drawing/2014/main" id="{A84FF5C8-2CC6-457E-AA2E-109A6FA45E0A}"/>
                    </a:ext>
                  </a:extLst>
                </p:cNvPr>
                <p:cNvSpPr>
                  <a:spLocks/>
                </p:cNvSpPr>
                <p:nvPr/>
              </p:nvSpPr>
              <p:spPr bwMode="auto">
                <a:xfrm>
                  <a:off x="803" y="1994"/>
                  <a:ext cx="18" cy="21"/>
                </a:xfrm>
                <a:custGeom>
                  <a:avLst/>
                  <a:gdLst>
                    <a:gd name="T0" fmla="*/ 0 w 35"/>
                    <a:gd name="T1" fmla="*/ 0 h 44"/>
                    <a:gd name="T2" fmla="*/ 1 w 35"/>
                    <a:gd name="T3" fmla="*/ 0 h 44"/>
                    <a:gd name="T4" fmla="*/ 1 w 35"/>
                    <a:gd name="T5" fmla="*/ 0 h 44"/>
                    <a:gd name="T6" fmla="*/ 1 w 35"/>
                    <a:gd name="T7" fmla="*/ 0 h 44"/>
                    <a:gd name="T8" fmla="*/ 1 w 35"/>
                    <a:gd name="T9" fmla="*/ 0 h 44"/>
                    <a:gd name="T10" fmla="*/ 1 w 35"/>
                    <a:gd name="T11" fmla="*/ 0 h 44"/>
                    <a:gd name="T12" fmla="*/ 1 w 35"/>
                    <a:gd name="T13" fmla="*/ 0 h 44"/>
                    <a:gd name="T14" fmla="*/ 1 w 35"/>
                    <a:gd name="T15" fmla="*/ 0 h 44"/>
                    <a:gd name="T16" fmla="*/ 1 w 35"/>
                    <a:gd name="T17" fmla="*/ 0 h 44"/>
                    <a:gd name="T18" fmla="*/ 0 w 35"/>
                    <a:gd name="T19" fmla="*/ 0 h 44"/>
                    <a:gd name="T20" fmla="*/ 1 w 35"/>
                    <a:gd name="T21" fmla="*/ 0 h 44"/>
                    <a:gd name="T22" fmla="*/ 0 w 35"/>
                    <a:gd name="T23" fmla="*/ 0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44">
                      <a:moveTo>
                        <a:pt x="0" y="9"/>
                      </a:moveTo>
                      <a:lnTo>
                        <a:pt x="1" y="12"/>
                      </a:lnTo>
                      <a:lnTo>
                        <a:pt x="24" y="44"/>
                      </a:lnTo>
                      <a:lnTo>
                        <a:pt x="35" y="35"/>
                      </a:lnTo>
                      <a:lnTo>
                        <a:pt x="12" y="2"/>
                      </a:lnTo>
                      <a:lnTo>
                        <a:pt x="13" y="5"/>
                      </a:lnTo>
                      <a:lnTo>
                        <a:pt x="12" y="2"/>
                      </a:lnTo>
                      <a:lnTo>
                        <a:pt x="8" y="0"/>
                      </a:lnTo>
                      <a:lnTo>
                        <a:pt x="2" y="1"/>
                      </a:lnTo>
                      <a:lnTo>
                        <a:pt x="0" y="6"/>
                      </a:lnTo>
                      <a:lnTo>
                        <a:pt x="1" y="12"/>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02" name="Freeform 183">
                  <a:extLst>
                    <a:ext uri="{FF2B5EF4-FFF2-40B4-BE49-F238E27FC236}">
                      <a16:creationId xmlns:a16="http://schemas.microsoft.com/office/drawing/2014/main" id="{FDEA578B-C091-47C1-99A5-969939A90246}"/>
                    </a:ext>
                  </a:extLst>
                </p:cNvPr>
                <p:cNvSpPr>
                  <a:spLocks/>
                </p:cNvSpPr>
                <p:nvPr/>
              </p:nvSpPr>
              <p:spPr bwMode="auto">
                <a:xfrm>
                  <a:off x="798" y="1979"/>
                  <a:ext cx="12" cy="19"/>
                </a:xfrm>
                <a:custGeom>
                  <a:avLst/>
                  <a:gdLst>
                    <a:gd name="T0" fmla="*/ 0 w 23"/>
                    <a:gd name="T1" fmla="*/ 0 h 39"/>
                    <a:gd name="T2" fmla="*/ 0 w 23"/>
                    <a:gd name="T3" fmla="*/ 0 h 39"/>
                    <a:gd name="T4" fmla="*/ 1 w 23"/>
                    <a:gd name="T5" fmla="*/ 0 h 39"/>
                    <a:gd name="T6" fmla="*/ 1 w 23"/>
                    <a:gd name="T7" fmla="*/ 0 h 39"/>
                    <a:gd name="T8" fmla="*/ 1 w 23"/>
                    <a:gd name="T9" fmla="*/ 0 h 39"/>
                    <a:gd name="T10" fmla="*/ 1 w 23"/>
                    <a:gd name="T11" fmla="*/ 0 h 39"/>
                    <a:gd name="T12" fmla="*/ 1 w 23"/>
                    <a:gd name="T13" fmla="*/ 0 h 39"/>
                    <a:gd name="T14" fmla="*/ 1 w 23"/>
                    <a:gd name="T15" fmla="*/ 0 h 39"/>
                    <a:gd name="T16" fmla="*/ 1 w 23"/>
                    <a:gd name="T17" fmla="*/ 0 h 39"/>
                    <a:gd name="T18" fmla="*/ 1 w 23"/>
                    <a:gd name="T19" fmla="*/ 0 h 39"/>
                    <a:gd name="T20" fmla="*/ 0 w 23"/>
                    <a:gd name="T21" fmla="*/ 0 h 39"/>
                    <a:gd name="T22" fmla="*/ 0 w 23"/>
                    <a:gd name="T23" fmla="*/ 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39">
                      <a:moveTo>
                        <a:pt x="0" y="6"/>
                      </a:moveTo>
                      <a:lnTo>
                        <a:pt x="0" y="9"/>
                      </a:lnTo>
                      <a:lnTo>
                        <a:pt x="10" y="39"/>
                      </a:lnTo>
                      <a:lnTo>
                        <a:pt x="23" y="35"/>
                      </a:lnTo>
                      <a:lnTo>
                        <a:pt x="14" y="5"/>
                      </a:lnTo>
                      <a:lnTo>
                        <a:pt x="14" y="8"/>
                      </a:lnTo>
                      <a:lnTo>
                        <a:pt x="14" y="5"/>
                      </a:lnTo>
                      <a:lnTo>
                        <a:pt x="11" y="0"/>
                      </a:lnTo>
                      <a:lnTo>
                        <a:pt x="6" y="0"/>
                      </a:lnTo>
                      <a:lnTo>
                        <a:pt x="2" y="4"/>
                      </a:lnTo>
                      <a:lnTo>
                        <a:pt x="0" y="9"/>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03" name="Freeform 184">
                  <a:extLst>
                    <a:ext uri="{FF2B5EF4-FFF2-40B4-BE49-F238E27FC236}">
                      <a16:creationId xmlns:a16="http://schemas.microsoft.com/office/drawing/2014/main" id="{E1916880-01F2-4E7A-8C4F-E941D1EA6594}"/>
                    </a:ext>
                  </a:extLst>
                </p:cNvPr>
                <p:cNvSpPr>
                  <a:spLocks/>
                </p:cNvSpPr>
                <p:nvPr/>
              </p:nvSpPr>
              <p:spPr bwMode="auto">
                <a:xfrm>
                  <a:off x="798" y="1967"/>
                  <a:ext cx="9" cy="16"/>
                </a:xfrm>
                <a:custGeom>
                  <a:avLst/>
                  <a:gdLst>
                    <a:gd name="T0" fmla="*/ 0 w 19"/>
                    <a:gd name="T1" fmla="*/ 1 h 31"/>
                    <a:gd name="T2" fmla="*/ 0 w 19"/>
                    <a:gd name="T3" fmla="*/ 1 h 31"/>
                    <a:gd name="T4" fmla="*/ 0 w 19"/>
                    <a:gd name="T5" fmla="*/ 1 h 31"/>
                    <a:gd name="T6" fmla="*/ 0 w 19"/>
                    <a:gd name="T7" fmla="*/ 1 h 31"/>
                    <a:gd name="T8" fmla="*/ 0 w 19"/>
                    <a:gd name="T9" fmla="*/ 1 h 31"/>
                    <a:gd name="T10" fmla="*/ 0 w 19"/>
                    <a:gd name="T11" fmla="*/ 1 h 31"/>
                    <a:gd name="T12" fmla="*/ 0 w 19"/>
                    <a:gd name="T13" fmla="*/ 1 h 31"/>
                    <a:gd name="T14" fmla="*/ 0 w 19"/>
                    <a:gd name="T15" fmla="*/ 1 h 31"/>
                    <a:gd name="T16" fmla="*/ 0 w 19"/>
                    <a:gd name="T17" fmla="*/ 0 h 31"/>
                    <a:gd name="T18" fmla="*/ 0 w 19"/>
                    <a:gd name="T19" fmla="*/ 1 h 31"/>
                    <a:gd name="T20" fmla="*/ 0 w 19"/>
                    <a:gd name="T21" fmla="*/ 1 h 31"/>
                    <a:gd name="T22" fmla="*/ 0 w 19"/>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31">
                      <a:moveTo>
                        <a:pt x="6" y="2"/>
                      </a:moveTo>
                      <a:lnTo>
                        <a:pt x="5" y="6"/>
                      </a:lnTo>
                      <a:lnTo>
                        <a:pt x="0" y="29"/>
                      </a:lnTo>
                      <a:lnTo>
                        <a:pt x="14" y="31"/>
                      </a:lnTo>
                      <a:lnTo>
                        <a:pt x="19" y="8"/>
                      </a:lnTo>
                      <a:lnTo>
                        <a:pt x="18" y="12"/>
                      </a:lnTo>
                      <a:lnTo>
                        <a:pt x="19" y="8"/>
                      </a:lnTo>
                      <a:lnTo>
                        <a:pt x="18" y="2"/>
                      </a:lnTo>
                      <a:lnTo>
                        <a:pt x="13" y="0"/>
                      </a:lnTo>
                      <a:lnTo>
                        <a:pt x="7" y="1"/>
                      </a:lnTo>
                      <a:lnTo>
                        <a:pt x="5" y="6"/>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04" name="Freeform 185">
                  <a:extLst>
                    <a:ext uri="{FF2B5EF4-FFF2-40B4-BE49-F238E27FC236}">
                      <a16:creationId xmlns:a16="http://schemas.microsoft.com/office/drawing/2014/main" id="{F72AFAAB-9D92-4DC5-82D8-81B57098518F}"/>
                    </a:ext>
                  </a:extLst>
                </p:cNvPr>
                <p:cNvSpPr>
                  <a:spLocks/>
                </p:cNvSpPr>
                <p:nvPr/>
              </p:nvSpPr>
              <p:spPr bwMode="auto">
                <a:xfrm>
                  <a:off x="801" y="1954"/>
                  <a:ext cx="18" cy="19"/>
                </a:xfrm>
                <a:custGeom>
                  <a:avLst/>
                  <a:gdLst>
                    <a:gd name="T0" fmla="*/ 1 w 36"/>
                    <a:gd name="T1" fmla="*/ 0 h 37"/>
                    <a:gd name="T2" fmla="*/ 1 w 36"/>
                    <a:gd name="T3" fmla="*/ 1 h 37"/>
                    <a:gd name="T4" fmla="*/ 0 w 36"/>
                    <a:gd name="T5" fmla="*/ 1 h 37"/>
                    <a:gd name="T6" fmla="*/ 1 w 36"/>
                    <a:gd name="T7" fmla="*/ 1 h 37"/>
                    <a:gd name="T8" fmla="*/ 1 w 36"/>
                    <a:gd name="T9" fmla="*/ 1 h 37"/>
                    <a:gd name="T10" fmla="*/ 1 w 36"/>
                    <a:gd name="T11" fmla="*/ 1 h 37"/>
                    <a:gd name="T12" fmla="*/ 1 w 36"/>
                    <a:gd name="T13" fmla="*/ 1 h 37"/>
                    <a:gd name="T14" fmla="*/ 1 w 36"/>
                    <a:gd name="T15" fmla="*/ 1 h 37"/>
                    <a:gd name="T16" fmla="*/ 1 w 36"/>
                    <a:gd name="T17" fmla="*/ 1 h 37"/>
                    <a:gd name="T18" fmla="*/ 1 w 36"/>
                    <a:gd name="T19" fmla="*/ 0 h 37"/>
                    <a:gd name="T20" fmla="*/ 1 w 36"/>
                    <a:gd name="T21" fmla="*/ 1 h 37"/>
                    <a:gd name="T22" fmla="*/ 1 w 36"/>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37">
                      <a:moveTo>
                        <a:pt x="26" y="0"/>
                      </a:moveTo>
                      <a:lnTo>
                        <a:pt x="23" y="2"/>
                      </a:lnTo>
                      <a:lnTo>
                        <a:pt x="0" y="27"/>
                      </a:lnTo>
                      <a:lnTo>
                        <a:pt x="12" y="37"/>
                      </a:lnTo>
                      <a:lnTo>
                        <a:pt x="35" y="11"/>
                      </a:lnTo>
                      <a:lnTo>
                        <a:pt x="32" y="14"/>
                      </a:lnTo>
                      <a:lnTo>
                        <a:pt x="35" y="11"/>
                      </a:lnTo>
                      <a:lnTo>
                        <a:pt x="36" y="5"/>
                      </a:lnTo>
                      <a:lnTo>
                        <a:pt x="34" y="1"/>
                      </a:lnTo>
                      <a:lnTo>
                        <a:pt x="28" y="0"/>
                      </a:lnTo>
                      <a:lnTo>
                        <a:pt x="23" y="2"/>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05" name="Freeform 186">
                  <a:extLst>
                    <a:ext uri="{FF2B5EF4-FFF2-40B4-BE49-F238E27FC236}">
                      <a16:creationId xmlns:a16="http://schemas.microsoft.com/office/drawing/2014/main" id="{B5D6AEFC-844A-43A1-A554-FD8A11989753}"/>
                    </a:ext>
                  </a:extLst>
                </p:cNvPr>
                <p:cNvSpPr>
                  <a:spLocks/>
                </p:cNvSpPr>
                <p:nvPr/>
              </p:nvSpPr>
              <p:spPr bwMode="auto">
                <a:xfrm>
                  <a:off x="814" y="1947"/>
                  <a:ext cx="19" cy="14"/>
                </a:xfrm>
                <a:custGeom>
                  <a:avLst/>
                  <a:gdLst>
                    <a:gd name="T0" fmla="*/ 0 w 39"/>
                    <a:gd name="T1" fmla="*/ 0 h 28"/>
                    <a:gd name="T2" fmla="*/ 0 w 39"/>
                    <a:gd name="T3" fmla="*/ 0 h 28"/>
                    <a:gd name="T4" fmla="*/ 0 w 39"/>
                    <a:gd name="T5" fmla="*/ 1 h 28"/>
                    <a:gd name="T6" fmla="*/ 0 w 39"/>
                    <a:gd name="T7" fmla="*/ 1 h 28"/>
                    <a:gd name="T8" fmla="*/ 0 w 39"/>
                    <a:gd name="T9" fmla="*/ 1 h 28"/>
                    <a:gd name="T10" fmla="*/ 0 w 39"/>
                    <a:gd name="T11" fmla="*/ 1 h 28"/>
                    <a:gd name="T12" fmla="*/ 0 w 39"/>
                    <a:gd name="T13" fmla="*/ 1 h 28"/>
                    <a:gd name="T14" fmla="*/ 0 w 39"/>
                    <a:gd name="T15" fmla="*/ 1 h 28"/>
                    <a:gd name="T16" fmla="*/ 0 w 39"/>
                    <a:gd name="T17" fmla="*/ 1 h 28"/>
                    <a:gd name="T18" fmla="*/ 0 w 39"/>
                    <a:gd name="T19" fmla="*/ 0 h 28"/>
                    <a:gd name="T20" fmla="*/ 0 w 39"/>
                    <a:gd name="T21" fmla="*/ 0 h 28"/>
                    <a:gd name="T22" fmla="*/ 0 w 39"/>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8">
                      <a:moveTo>
                        <a:pt x="28" y="0"/>
                      </a:moveTo>
                      <a:lnTo>
                        <a:pt x="27" y="0"/>
                      </a:lnTo>
                      <a:lnTo>
                        <a:pt x="0" y="14"/>
                      </a:lnTo>
                      <a:lnTo>
                        <a:pt x="6" y="28"/>
                      </a:lnTo>
                      <a:lnTo>
                        <a:pt x="34" y="14"/>
                      </a:lnTo>
                      <a:lnTo>
                        <a:pt x="33" y="14"/>
                      </a:lnTo>
                      <a:lnTo>
                        <a:pt x="34" y="14"/>
                      </a:lnTo>
                      <a:lnTo>
                        <a:pt x="39" y="9"/>
                      </a:lnTo>
                      <a:lnTo>
                        <a:pt x="38" y="3"/>
                      </a:lnTo>
                      <a:lnTo>
                        <a:pt x="33" y="0"/>
                      </a:lnTo>
                      <a:lnTo>
                        <a:pt x="27"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06" name="Freeform 187">
                  <a:extLst>
                    <a:ext uri="{FF2B5EF4-FFF2-40B4-BE49-F238E27FC236}">
                      <a16:creationId xmlns:a16="http://schemas.microsoft.com/office/drawing/2014/main" id="{CA9D651D-6455-48C0-9D6A-C44F47982429}"/>
                    </a:ext>
                  </a:extLst>
                </p:cNvPr>
                <p:cNvSpPr>
                  <a:spLocks/>
                </p:cNvSpPr>
                <p:nvPr/>
              </p:nvSpPr>
              <p:spPr bwMode="auto">
                <a:xfrm>
                  <a:off x="828" y="1942"/>
                  <a:ext cx="19" cy="12"/>
                </a:xfrm>
                <a:custGeom>
                  <a:avLst/>
                  <a:gdLst>
                    <a:gd name="T0" fmla="*/ 1 w 37"/>
                    <a:gd name="T1" fmla="*/ 0 h 25"/>
                    <a:gd name="T2" fmla="*/ 1 w 37"/>
                    <a:gd name="T3" fmla="*/ 0 h 25"/>
                    <a:gd name="T4" fmla="*/ 0 w 37"/>
                    <a:gd name="T5" fmla="*/ 0 h 25"/>
                    <a:gd name="T6" fmla="*/ 1 w 37"/>
                    <a:gd name="T7" fmla="*/ 0 h 25"/>
                    <a:gd name="T8" fmla="*/ 1 w 37"/>
                    <a:gd name="T9" fmla="*/ 0 h 25"/>
                    <a:gd name="T10" fmla="*/ 1 w 37"/>
                    <a:gd name="T11" fmla="*/ 0 h 25"/>
                    <a:gd name="T12" fmla="*/ 1 w 37"/>
                    <a:gd name="T13" fmla="*/ 0 h 25"/>
                    <a:gd name="T14" fmla="*/ 1 w 37"/>
                    <a:gd name="T15" fmla="*/ 0 h 25"/>
                    <a:gd name="T16" fmla="*/ 1 w 37"/>
                    <a:gd name="T17" fmla="*/ 0 h 25"/>
                    <a:gd name="T18" fmla="*/ 1 w 37"/>
                    <a:gd name="T19" fmla="*/ 0 h 25"/>
                    <a:gd name="T20" fmla="*/ 1 w 37"/>
                    <a:gd name="T21" fmla="*/ 0 h 25"/>
                    <a:gd name="T22" fmla="*/ 1 w 37"/>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5">
                      <a:moveTo>
                        <a:pt x="30" y="0"/>
                      </a:moveTo>
                      <a:lnTo>
                        <a:pt x="28" y="2"/>
                      </a:lnTo>
                      <a:lnTo>
                        <a:pt x="0" y="11"/>
                      </a:lnTo>
                      <a:lnTo>
                        <a:pt x="5" y="25"/>
                      </a:lnTo>
                      <a:lnTo>
                        <a:pt x="33" y="15"/>
                      </a:lnTo>
                      <a:lnTo>
                        <a:pt x="30" y="17"/>
                      </a:lnTo>
                      <a:lnTo>
                        <a:pt x="33" y="15"/>
                      </a:lnTo>
                      <a:lnTo>
                        <a:pt x="37" y="12"/>
                      </a:lnTo>
                      <a:lnTo>
                        <a:pt x="37" y="6"/>
                      </a:lnTo>
                      <a:lnTo>
                        <a:pt x="34" y="3"/>
                      </a:lnTo>
                      <a:lnTo>
                        <a:pt x="28" y="2"/>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07" name="Freeform 188">
                  <a:extLst>
                    <a:ext uri="{FF2B5EF4-FFF2-40B4-BE49-F238E27FC236}">
                      <a16:creationId xmlns:a16="http://schemas.microsoft.com/office/drawing/2014/main" id="{63242681-608E-454A-94C9-FDA8E5703A78}"/>
                    </a:ext>
                  </a:extLst>
                </p:cNvPr>
                <p:cNvSpPr>
                  <a:spLocks/>
                </p:cNvSpPr>
                <p:nvPr/>
              </p:nvSpPr>
              <p:spPr bwMode="auto">
                <a:xfrm>
                  <a:off x="843" y="1942"/>
                  <a:ext cx="19" cy="8"/>
                </a:xfrm>
                <a:custGeom>
                  <a:avLst/>
                  <a:gdLst>
                    <a:gd name="T0" fmla="*/ 1 w 38"/>
                    <a:gd name="T1" fmla="*/ 0 h 17"/>
                    <a:gd name="T2" fmla="*/ 1 w 38"/>
                    <a:gd name="T3" fmla="*/ 0 h 17"/>
                    <a:gd name="T4" fmla="*/ 0 w 38"/>
                    <a:gd name="T5" fmla="*/ 0 h 17"/>
                    <a:gd name="T6" fmla="*/ 0 w 38"/>
                    <a:gd name="T7" fmla="*/ 0 h 17"/>
                    <a:gd name="T8" fmla="*/ 1 w 38"/>
                    <a:gd name="T9" fmla="*/ 0 h 17"/>
                    <a:gd name="T10" fmla="*/ 1 w 38"/>
                    <a:gd name="T11" fmla="*/ 0 h 17"/>
                    <a:gd name="T12" fmla="*/ 1 w 38"/>
                    <a:gd name="T13" fmla="*/ 0 h 17"/>
                    <a:gd name="T14" fmla="*/ 1 w 38"/>
                    <a:gd name="T15" fmla="*/ 0 h 17"/>
                    <a:gd name="T16" fmla="*/ 1 w 38"/>
                    <a:gd name="T17" fmla="*/ 0 h 17"/>
                    <a:gd name="T18" fmla="*/ 1 w 38"/>
                    <a:gd name="T19" fmla="*/ 0 h 17"/>
                    <a:gd name="T20" fmla="*/ 1 w 38"/>
                    <a:gd name="T21" fmla="*/ 0 h 17"/>
                    <a:gd name="T22" fmla="*/ 1 w 3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17">
                      <a:moveTo>
                        <a:pt x="31" y="2"/>
                      </a:moveTo>
                      <a:lnTo>
                        <a:pt x="30" y="0"/>
                      </a:lnTo>
                      <a:lnTo>
                        <a:pt x="0" y="0"/>
                      </a:lnTo>
                      <a:lnTo>
                        <a:pt x="0" y="17"/>
                      </a:lnTo>
                      <a:lnTo>
                        <a:pt x="30" y="17"/>
                      </a:lnTo>
                      <a:lnTo>
                        <a:pt x="29" y="15"/>
                      </a:lnTo>
                      <a:lnTo>
                        <a:pt x="30" y="17"/>
                      </a:lnTo>
                      <a:lnTo>
                        <a:pt x="36" y="14"/>
                      </a:lnTo>
                      <a:lnTo>
                        <a:pt x="38" y="9"/>
                      </a:lnTo>
                      <a:lnTo>
                        <a:pt x="36" y="3"/>
                      </a:lnTo>
                      <a:lnTo>
                        <a:pt x="30" y="0"/>
                      </a:lnTo>
                      <a:lnTo>
                        <a:pt x="3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08" name="Freeform 189">
                  <a:extLst>
                    <a:ext uri="{FF2B5EF4-FFF2-40B4-BE49-F238E27FC236}">
                      <a16:creationId xmlns:a16="http://schemas.microsoft.com/office/drawing/2014/main" id="{33F4629A-5E74-4E90-AB7B-4CA3FC395F94}"/>
                    </a:ext>
                  </a:extLst>
                </p:cNvPr>
                <p:cNvSpPr>
                  <a:spLocks/>
                </p:cNvSpPr>
                <p:nvPr/>
              </p:nvSpPr>
              <p:spPr bwMode="auto">
                <a:xfrm>
                  <a:off x="858" y="1943"/>
                  <a:ext cx="16" cy="9"/>
                </a:xfrm>
                <a:custGeom>
                  <a:avLst/>
                  <a:gdLst>
                    <a:gd name="T0" fmla="*/ 0 w 33"/>
                    <a:gd name="T1" fmla="*/ 1 h 18"/>
                    <a:gd name="T2" fmla="*/ 0 w 33"/>
                    <a:gd name="T3" fmla="*/ 1 h 18"/>
                    <a:gd name="T4" fmla="*/ 0 w 33"/>
                    <a:gd name="T5" fmla="*/ 0 h 18"/>
                    <a:gd name="T6" fmla="*/ 0 w 33"/>
                    <a:gd name="T7" fmla="*/ 1 h 18"/>
                    <a:gd name="T8" fmla="*/ 0 w 33"/>
                    <a:gd name="T9" fmla="*/ 1 h 18"/>
                    <a:gd name="T10" fmla="*/ 0 w 33"/>
                    <a:gd name="T11" fmla="*/ 1 h 18"/>
                    <a:gd name="T12" fmla="*/ 0 w 33"/>
                    <a:gd name="T13" fmla="*/ 1 h 18"/>
                    <a:gd name="T14" fmla="*/ 0 w 33"/>
                    <a:gd name="T15" fmla="*/ 1 h 18"/>
                    <a:gd name="T16" fmla="*/ 0 w 33"/>
                    <a:gd name="T17" fmla="*/ 1 h 18"/>
                    <a:gd name="T18" fmla="*/ 0 w 33"/>
                    <a:gd name="T19" fmla="*/ 1 h 18"/>
                    <a:gd name="T20" fmla="*/ 0 w 33"/>
                    <a:gd name="T21" fmla="*/ 1 h 18"/>
                    <a:gd name="T22" fmla="*/ 0 w 33"/>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18">
                      <a:moveTo>
                        <a:pt x="29" y="4"/>
                      </a:moveTo>
                      <a:lnTo>
                        <a:pt x="28" y="4"/>
                      </a:lnTo>
                      <a:lnTo>
                        <a:pt x="2" y="0"/>
                      </a:lnTo>
                      <a:lnTo>
                        <a:pt x="0" y="13"/>
                      </a:lnTo>
                      <a:lnTo>
                        <a:pt x="25" y="18"/>
                      </a:lnTo>
                      <a:lnTo>
                        <a:pt x="24" y="18"/>
                      </a:lnTo>
                      <a:lnTo>
                        <a:pt x="25" y="18"/>
                      </a:lnTo>
                      <a:lnTo>
                        <a:pt x="31" y="17"/>
                      </a:lnTo>
                      <a:lnTo>
                        <a:pt x="33" y="12"/>
                      </a:lnTo>
                      <a:lnTo>
                        <a:pt x="32" y="7"/>
                      </a:lnTo>
                      <a:lnTo>
                        <a:pt x="28" y="4"/>
                      </a:lnTo>
                      <a:lnTo>
                        <a:pt x="2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09" name="Freeform 190">
                  <a:extLst>
                    <a:ext uri="{FF2B5EF4-FFF2-40B4-BE49-F238E27FC236}">
                      <a16:creationId xmlns:a16="http://schemas.microsoft.com/office/drawing/2014/main" id="{EC424BAD-5E42-45EF-A6F8-A6E7EB8A182C}"/>
                    </a:ext>
                  </a:extLst>
                </p:cNvPr>
                <p:cNvSpPr>
                  <a:spLocks/>
                </p:cNvSpPr>
                <p:nvPr/>
              </p:nvSpPr>
              <p:spPr bwMode="auto">
                <a:xfrm>
                  <a:off x="870" y="1945"/>
                  <a:ext cx="17" cy="12"/>
                </a:xfrm>
                <a:custGeom>
                  <a:avLst/>
                  <a:gdLst>
                    <a:gd name="T0" fmla="*/ 0 w 35"/>
                    <a:gd name="T1" fmla="*/ 1 h 23"/>
                    <a:gd name="T2" fmla="*/ 0 w 35"/>
                    <a:gd name="T3" fmla="*/ 1 h 23"/>
                    <a:gd name="T4" fmla="*/ 0 w 35"/>
                    <a:gd name="T5" fmla="*/ 0 h 23"/>
                    <a:gd name="T6" fmla="*/ 0 w 35"/>
                    <a:gd name="T7" fmla="*/ 1 h 23"/>
                    <a:gd name="T8" fmla="*/ 0 w 35"/>
                    <a:gd name="T9" fmla="*/ 1 h 23"/>
                    <a:gd name="T10" fmla="*/ 0 w 35"/>
                    <a:gd name="T11" fmla="*/ 1 h 23"/>
                    <a:gd name="T12" fmla="*/ 0 w 35"/>
                    <a:gd name="T13" fmla="*/ 1 h 23"/>
                    <a:gd name="T14" fmla="*/ 0 w 35"/>
                    <a:gd name="T15" fmla="*/ 1 h 23"/>
                    <a:gd name="T16" fmla="*/ 0 w 35"/>
                    <a:gd name="T17" fmla="*/ 1 h 23"/>
                    <a:gd name="T18" fmla="*/ 0 w 35"/>
                    <a:gd name="T19" fmla="*/ 1 h 23"/>
                    <a:gd name="T20" fmla="*/ 0 w 35"/>
                    <a:gd name="T21" fmla="*/ 1 h 23"/>
                    <a:gd name="T22" fmla="*/ 0 w 35"/>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3">
                      <a:moveTo>
                        <a:pt x="31" y="9"/>
                      </a:moveTo>
                      <a:lnTo>
                        <a:pt x="30" y="9"/>
                      </a:lnTo>
                      <a:lnTo>
                        <a:pt x="5" y="0"/>
                      </a:lnTo>
                      <a:lnTo>
                        <a:pt x="0" y="14"/>
                      </a:lnTo>
                      <a:lnTo>
                        <a:pt x="26" y="23"/>
                      </a:lnTo>
                      <a:lnTo>
                        <a:pt x="24" y="23"/>
                      </a:lnTo>
                      <a:lnTo>
                        <a:pt x="26" y="23"/>
                      </a:lnTo>
                      <a:lnTo>
                        <a:pt x="31" y="22"/>
                      </a:lnTo>
                      <a:lnTo>
                        <a:pt x="35" y="18"/>
                      </a:lnTo>
                      <a:lnTo>
                        <a:pt x="35" y="13"/>
                      </a:lnTo>
                      <a:lnTo>
                        <a:pt x="30" y="9"/>
                      </a:lnTo>
                      <a:lnTo>
                        <a:pt x="3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10" name="Freeform 191">
                  <a:extLst>
                    <a:ext uri="{FF2B5EF4-FFF2-40B4-BE49-F238E27FC236}">
                      <a16:creationId xmlns:a16="http://schemas.microsoft.com/office/drawing/2014/main" id="{4E37C8D7-B8E6-4105-BB81-491092D2D9AC}"/>
                    </a:ext>
                  </a:extLst>
                </p:cNvPr>
                <p:cNvSpPr>
                  <a:spLocks/>
                </p:cNvSpPr>
                <p:nvPr/>
              </p:nvSpPr>
              <p:spPr bwMode="auto">
                <a:xfrm>
                  <a:off x="882" y="1950"/>
                  <a:ext cx="17" cy="12"/>
                </a:xfrm>
                <a:custGeom>
                  <a:avLst/>
                  <a:gdLst>
                    <a:gd name="T0" fmla="*/ 0 w 35"/>
                    <a:gd name="T1" fmla="*/ 0 h 26"/>
                    <a:gd name="T2" fmla="*/ 0 w 35"/>
                    <a:gd name="T3" fmla="*/ 0 h 26"/>
                    <a:gd name="T4" fmla="*/ 0 w 35"/>
                    <a:gd name="T5" fmla="*/ 0 h 26"/>
                    <a:gd name="T6" fmla="*/ 0 w 35"/>
                    <a:gd name="T7" fmla="*/ 0 h 26"/>
                    <a:gd name="T8" fmla="*/ 0 w 35"/>
                    <a:gd name="T9" fmla="*/ 0 h 26"/>
                    <a:gd name="T10" fmla="*/ 0 w 35"/>
                    <a:gd name="T11" fmla="*/ 0 h 26"/>
                    <a:gd name="T12" fmla="*/ 0 w 35"/>
                    <a:gd name="T13" fmla="*/ 0 h 26"/>
                    <a:gd name="T14" fmla="*/ 0 w 35"/>
                    <a:gd name="T15" fmla="*/ 0 h 26"/>
                    <a:gd name="T16" fmla="*/ 0 w 35"/>
                    <a:gd name="T17" fmla="*/ 0 h 26"/>
                    <a:gd name="T18" fmla="*/ 0 w 35"/>
                    <a:gd name="T19" fmla="*/ 0 h 26"/>
                    <a:gd name="T20" fmla="*/ 0 w 35"/>
                    <a:gd name="T21" fmla="*/ 0 h 26"/>
                    <a:gd name="T22" fmla="*/ 0 w 35"/>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6">
                      <a:moveTo>
                        <a:pt x="32" y="13"/>
                      </a:moveTo>
                      <a:lnTo>
                        <a:pt x="30" y="12"/>
                      </a:lnTo>
                      <a:lnTo>
                        <a:pt x="7" y="0"/>
                      </a:lnTo>
                      <a:lnTo>
                        <a:pt x="0" y="14"/>
                      </a:lnTo>
                      <a:lnTo>
                        <a:pt x="24" y="26"/>
                      </a:lnTo>
                      <a:lnTo>
                        <a:pt x="22" y="25"/>
                      </a:lnTo>
                      <a:lnTo>
                        <a:pt x="24" y="26"/>
                      </a:lnTo>
                      <a:lnTo>
                        <a:pt x="29" y="26"/>
                      </a:lnTo>
                      <a:lnTo>
                        <a:pt x="34" y="22"/>
                      </a:lnTo>
                      <a:lnTo>
                        <a:pt x="35" y="17"/>
                      </a:lnTo>
                      <a:lnTo>
                        <a:pt x="30" y="12"/>
                      </a:lnTo>
                      <a:lnTo>
                        <a:pt x="3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11" name="Freeform 192">
                  <a:extLst>
                    <a:ext uri="{FF2B5EF4-FFF2-40B4-BE49-F238E27FC236}">
                      <a16:creationId xmlns:a16="http://schemas.microsoft.com/office/drawing/2014/main" id="{DA5A243C-1AA5-415E-A1D1-BB0120D20D6D}"/>
                    </a:ext>
                  </a:extLst>
                </p:cNvPr>
                <p:cNvSpPr>
                  <a:spLocks/>
                </p:cNvSpPr>
                <p:nvPr/>
              </p:nvSpPr>
              <p:spPr bwMode="auto">
                <a:xfrm>
                  <a:off x="893" y="1956"/>
                  <a:ext cx="15" cy="14"/>
                </a:xfrm>
                <a:custGeom>
                  <a:avLst/>
                  <a:gdLst>
                    <a:gd name="T0" fmla="*/ 1 w 30"/>
                    <a:gd name="T1" fmla="*/ 0 h 29"/>
                    <a:gd name="T2" fmla="*/ 1 w 30"/>
                    <a:gd name="T3" fmla="*/ 0 h 29"/>
                    <a:gd name="T4" fmla="*/ 1 w 30"/>
                    <a:gd name="T5" fmla="*/ 0 h 29"/>
                    <a:gd name="T6" fmla="*/ 0 w 30"/>
                    <a:gd name="T7" fmla="*/ 0 h 29"/>
                    <a:gd name="T8" fmla="*/ 1 w 30"/>
                    <a:gd name="T9" fmla="*/ 0 h 29"/>
                    <a:gd name="T10" fmla="*/ 1 w 30"/>
                    <a:gd name="T11" fmla="*/ 0 h 29"/>
                    <a:gd name="T12" fmla="*/ 1 w 30"/>
                    <a:gd name="T13" fmla="*/ 0 h 29"/>
                    <a:gd name="T14" fmla="*/ 1 w 30"/>
                    <a:gd name="T15" fmla="*/ 0 h 29"/>
                    <a:gd name="T16" fmla="*/ 1 w 30"/>
                    <a:gd name="T17" fmla="*/ 0 h 29"/>
                    <a:gd name="T18" fmla="*/ 1 w 30"/>
                    <a:gd name="T19" fmla="*/ 0 h 29"/>
                    <a:gd name="T20" fmla="*/ 1 w 30"/>
                    <a:gd name="T21" fmla="*/ 0 h 29"/>
                    <a:gd name="T22" fmla="*/ 1 w 30"/>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30" y="19"/>
                      </a:moveTo>
                      <a:lnTo>
                        <a:pt x="28" y="16"/>
                      </a:lnTo>
                      <a:lnTo>
                        <a:pt x="10" y="0"/>
                      </a:lnTo>
                      <a:lnTo>
                        <a:pt x="0" y="12"/>
                      </a:lnTo>
                      <a:lnTo>
                        <a:pt x="19" y="28"/>
                      </a:lnTo>
                      <a:lnTo>
                        <a:pt x="16" y="25"/>
                      </a:lnTo>
                      <a:lnTo>
                        <a:pt x="19" y="28"/>
                      </a:lnTo>
                      <a:lnTo>
                        <a:pt x="25" y="29"/>
                      </a:lnTo>
                      <a:lnTo>
                        <a:pt x="29" y="27"/>
                      </a:lnTo>
                      <a:lnTo>
                        <a:pt x="30" y="21"/>
                      </a:lnTo>
                      <a:lnTo>
                        <a:pt x="28" y="16"/>
                      </a:lnTo>
                      <a:lnTo>
                        <a:pt x="3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12" name="Freeform 193">
                  <a:extLst>
                    <a:ext uri="{FF2B5EF4-FFF2-40B4-BE49-F238E27FC236}">
                      <a16:creationId xmlns:a16="http://schemas.microsoft.com/office/drawing/2014/main" id="{9701F28D-CE3D-4F4B-97EF-103F489812B5}"/>
                    </a:ext>
                  </a:extLst>
                </p:cNvPr>
                <p:cNvSpPr>
                  <a:spLocks/>
                </p:cNvSpPr>
                <p:nvPr/>
              </p:nvSpPr>
              <p:spPr bwMode="auto">
                <a:xfrm>
                  <a:off x="901" y="1965"/>
                  <a:ext cx="11" cy="14"/>
                </a:xfrm>
                <a:custGeom>
                  <a:avLst/>
                  <a:gdLst>
                    <a:gd name="T0" fmla="*/ 0 w 24"/>
                    <a:gd name="T1" fmla="*/ 1 h 27"/>
                    <a:gd name="T2" fmla="*/ 0 w 24"/>
                    <a:gd name="T3" fmla="*/ 1 h 27"/>
                    <a:gd name="T4" fmla="*/ 0 w 24"/>
                    <a:gd name="T5" fmla="*/ 0 h 27"/>
                    <a:gd name="T6" fmla="*/ 0 w 24"/>
                    <a:gd name="T7" fmla="*/ 1 h 27"/>
                    <a:gd name="T8" fmla="*/ 0 w 24"/>
                    <a:gd name="T9" fmla="*/ 1 h 27"/>
                    <a:gd name="T10" fmla="*/ 0 w 24"/>
                    <a:gd name="T11" fmla="*/ 1 h 27"/>
                    <a:gd name="T12" fmla="*/ 0 w 24"/>
                    <a:gd name="T13" fmla="*/ 1 h 27"/>
                    <a:gd name="T14" fmla="*/ 0 w 24"/>
                    <a:gd name="T15" fmla="*/ 1 h 27"/>
                    <a:gd name="T16" fmla="*/ 0 w 24"/>
                    <a:gd name="T17" fmla="*/ 1 h 27"/>
                    <a:gd name="T18" fmla="*/ 0 w 24"/>
                    <a:gd name="T19" fmla="*/ 1 h 27"/>
                    <a:gd name="T20" fmla="*/ 0 w 24"/>
                    <a:gd name="T21" fmla="*/ 1 h 27"/>
                    <a:gd name="T22" fmla="*/ 0 w 24"/>
                    <a:gd name="T23" fmla="*/ 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7">
                      <a:moveTo>
                        <a:pt x="24" y="19"/>
                      </a:moveTo>
                      <a:lnTo>
                        <a:pt x="24" y="16"/>
                      </a:lnTo>
                      <a:lnTo>
                        <a:pt x="14" y="0"/>
                      </a:lnTo>
                      <a:lnTo>
                        <a:pt x="0" y="6"/>
                      </a:lnTo>
                      <a:lnTo>
                        <a:pt x="10" y="23"/>
                      </a:lnTo>
                      <a:lnTo>
                        <a:pt x="10" y="19"/>
                      </a:lnTo>
                      <a:lnTo>
                        <a:pt x="10" y="23"/>
                      </a:lnTo>
                      <a:lnTo>
                        <a:pt x="14" y="27"/>
                      </a:lnTo>
                      <a:lnTo>
                        <a:pt x="20" y="26"/>
                      </a:lnTo>
                      <a:lnTo>
                        <a:pt x="24" y="21"/>
                      </a:lnTo>
                      <a:lnTo>
                        <a:pt x="24" y="16"/>
                      </a:lnTo>
                      <a:lnTo>
                        <a:pt x="2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13" name="Freeform 194">
                  <a:extLst>
                    <a:ext uri="{FF2B5EF4-FFF2-40B4-BE49-F238E27FC236}">
                      <a16:creationId xmlns:a16="http://schemas.microsoft.com/office/drawing/2014/main" id="{6AD9714F-D46C-4ED5-9C5C-2F06F95777AF}"/>
                    </a:ext>
                  </a:extLst>
                </p:cNvPr>
                <p:cNvSpPr>
                  <a:spLocks/>
                </p:cNvSpPr>
                <p:nvPr/>
              </p:nvSpPr>
              <p:spPr bwMode="auto">
                <a:xfrm>
                  <a:off x="905" y="1975"/>
                  <a:ext cx="9" cy="14"/>
                </a:xfrm>
                <a:custGeom>
                  <a:avLst/>
                  <a:gdLst>
                    <a:gd name="T0" fmla="*/ 1 w 17"/>
                    <a:gd name="T1" fmla="*/ 1 h 28"/>
                    <a:gd name="T2" fmla="*/ 1 w 17"/>
                    <a:gd name="T3" fmla="*/ 1 h 28"/>
                    <a:gd name="T4" fmla="*/ 1 w 17"/>
                    <a:gd name="T5" fmla="*/ 0 h 28"/>
                    <a:gd name="T6" fmla="*/ 0 w 17"/>
                    <a:gd name="T7" fmla="*/ 0 h 28"/>
                    <a:gd name="T8" fmla="*/ 1 w 17"/>
                    <a:gd name="T9" fmla="*/ 1 h 28"/>
                    <a:gd name="T10" fmla="*/ 1 w 17"/>
                    <a:gd name="T11" fmla="*/ 1 h 28"/>
                    <a:gd name="T12" fmla="*/ 1 w 17"/>
                    <a:gd name="T13" fmla="*/ 1 h 28"/>
                    <a:gd name="T14" fmla="*/ 1 w 17"/>
                    <a:gd name="T15" fmla="*/ 1 h 28"/>
                    <a:gd name="T16" fmla="*/ 1 w 17"/>
                    <a:gd name="T17" fmla="*/ 1 h 28"/>
                    <a:gd name="T18" fmla="*/ 1 w 17"/>
                    <a:gd name="T19" fmla="*/ 1 h 28"/>
                    <a:gd name="T20" fmla="*/ 1 w 17"/>
                    <a:gd name="T21" fmla="*/ 1 h 28"/>
                    <a:gd name="T22" fmla="*/ 1 w 17"/>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28">
                      <a:moveTo>
                        <a:pt x="17" y="21"/>
                      </a:moveTo>
                      <a:lnTo>
                        <a:pt x="16" y="21"/>
                      </a:lnTo>
                      <a:lnTo>
                        <a:pt x="14" y="0"/>
                      </a:lnTo>
                      <a:lnTo>
                        <a:pt x="0" y="0"/>
                      </a:lnTo>
                      <a:lnTo>
                        <a:pt x="2" y="21"/>
                      </a:lnTo>
                      <a:lnTo>
                        <a:pt x="1" y="21"/>
                      </a:lnTo>
                      <a:lnTo>
                        <a:pt x="2" y="21"/>
                      </a:lnTo>
                      <a:lnTo>
                        <a:pt x="4" y="25"/>
                      </a:lnTo>
                      <a:lnTo>
                        <a:pt x="9" y="28"/>
                      </a:lnTo>
                      <a:lnTo>
                        <a:pt x="14" y="25"/>
                      </a:lnTo>
                      <a:lnTo>
                        <a:pt x="16" y="21"/>
                      </a:lnTo>
                      <a:lnTo>
                        <a:pt x="1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14" name="Freeform 195">
                  <a:extLst>
                    <a:ext uri="{FF2B5EF4-FFF2-40B4-BE49-F238E27FC236}">
                      <a16:creationId xmlns:a16="http://schemas.microsoft.com/office/drawing/2014/main" id="{AE575D3C-F66C-4712-94C8-06016AB0FE1F}"/>
                    </a:ext>
                  </a:extLst>
                </p:cNvPr>
                <p:cNvSpPr>
                  <a:spLocks/>
                </p:cNvSpPr>
                <p:nvPr/>
              </p:nvSpPr>
              <p:spPr bwMode="auto">
                <a:xfrm>
                  <a:off x="906" y="1985"/>
                  <a:ext cx="8" cy="15"/>
                </a:xfrm>
                <a:custGeom>
                  <a:avLst/>
                  <a:gdLst>
                    <a:gd name="T0" fmla="*/ 1 w 16"/>
                    <a:gd name="T1" fmla="*/ 1 h 29"/>
                    <a:gd name="T2" fmla="*/ 1 w 16"/>
                    <a:gd name="T3" fmla="*/ 1 h 29"/>
                    <a:gd name="T4" fmla="*/ 1 w 16"/>
                    <a:gd name="T5" fmla="*/ 0 h 29"/>
                    <a:gd name="T6" fmla="*/ 0 w 16"/>
                    <a:gd name="T7" fmla="*/ 0 h 29"/>
                    <a:gd name="T8" fmla="*/ 0 w 16"/>
                    <a:gd name="T9" fmla="*/ 1 h 29"/>
                    <a:gd name="T10" fmla="*/ 1 w 16"/>
                    <a:gd name="T11" fmla="*/ 1 h 29"/>
                    <a:gd name="T12" fmla="*/ 0 w 16"/>
                    <a:gd name="T13" fmla="*/ 1 h 29"/>
                    <a:gd name="T14" fmla="*/ 1 w 16"/>
                    <a:gd name="T15" fmla="*/ 1 h 29"/>
                    <a:gd name="T16" fmla="*/ 1 w 16"/>
                    <a:gd name="T17" fmla="*/ 1 h 29"/>
                    <a:gd name="T18" fmla="*/ 1 w 16"/>
                    <a:gd name="T19" fmla="*/ 1 h 29"/>
                    <a:gd name="T20" fmla="*/ 1 w 16"/>
                    <a:gd name="T21" fmla="*/ 1 h 29"/>
                    <a:gd name="T22" fmla="*/ 1 w 16"/>
                    <a:gd name="T23" fmla="*/ 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29">
                      <a:moveTo>
                        <a:pt x="15" y="21"/>
                      </a:moveTo>
                      <a:lnTo>
                        <a:pt x="16" y="21"/>
                      </a:lnTo>
                      <a:lnTo>
                        <a:pt x="16" y="0"/>
                      </a:lnTo>
                      <a:lnTo>
                        <a:pt x="0" y="0"/>
                      </a:lnTo>
                      <a:lnTo>
                        <a:pt x="0" y="21"/>
                      </a:lnTo>
                      <a:lnTo>
                        <a:pt x="1" y="21"/>
                      </a:lnTo>
                      <a:lnTo>
                        <a:pt x="0" y="21"/>
                      </a:lnTo>
                      <a:lnTo>
                        <a:pt x="2" y="26"/>
                      </a:lnTo>
                      <a:lnTo>
                        <a:pt x="8" y="29"/>
                      </a:lnTo>
                      <a:lnTo>
                        <a:pt x="14" y="26"/>
                      </a:lnTo>
                      <a:lnTo>
                        <a:pt x="16" y="21"/>
                      </a:lnTo>
                      <a:lnTo>
                        <a:pt x="15"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15" name="Freeform 196">
                  <a:extLst>
                    <a:ext uri="{FF2B5EF4-FFF2-40B4-BE49-F238E27FC236}">
                      <a16:creationId xmlns:a16="http://schemas.microsoft.com/office/drawing/2014/main" id="{27E1CCB5-287D-4D07-99B9-739677833F83}"/>
                    </a:ext>
                  </a:extLst>
                </p:cNvPr>
                <p:cNvSpPr>
                  <a:spLocks/>
                </p:cNvSpPr>
                <p:nvPr/>
              </p:nvSpPr>
              <p:spPr bwMode="auto">
                <a:xfrm>
                  <a:off x="905" y="1996"/>
                  <a:ext cx="8" cy="15"/>
                </a:xfrm>
                <a:custGeom>
                  <a:avLst/>
                  <a:gdLst>
                    <a:gd name="T0" fmla="*/ 1 w 16"/>
                    <a:gd name="T1" fmla="*/ 1 h 30"/>
                    <a:gd name="T2" fmla="*/ 1 w 16"/>
                    <a:gd name="T3" fmla="*/ 1 h 30"/>
                    <a:gd name="T4" fmla="*/ 1 w 16"/>
                    <a:gd name="T5" fmla="*/ 0 h 30"/>
                    <a:gd name="T6" fmla="*/ 1 w 16"/>
                    <a:gd name="T7" fmla="*/ 0 h 30"/>
                    <a:gd name="T8" fmla="*/ 0 w 16"/>
                    <a:gd name="T9" fmla="*/ 1 h 30"/>
                    <a:gd name="T10" fmla="*/ 0 w 16"/>
                    <a:gd name="T11" fmla="*/ 1 h 30"/>
                    <a:gd name="T12" fmla="*/ 0 w 16"/>
                    <a:gd name="T13" fmla="*/ 1 h 30"/>
                    <a:gd name="T14" fmla="*/ 1 w 16"/>
                    <a:gd name="T15" fmla="*/ 1 h 30"/>
                    <a:gd name="T16" fmla="*/ 1 w 16"/>
                    <a:gd name="T17" fmla="*/ 1 h 30"/>
                    <a:gd name="T18" fmla="*/ 1 w 16"/>
                    <a:gd name="T19" fmla="*/ 1 h 30"/>
                    <a:gd name="T20" fmla="*/ 1 w 16"/>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0">
                      <a:moveTo>
                        <a:pt x="14" y="23"/>
                      </a:moveTo>
                      <a:lnTo>
                        <a:pt x="14" y="23"/>
                      </a:lnTo>
                      <a:lnTo>
                        <a:pt x="16" y="0"/>
                      </a:lnTo>
                      <a:lnTo>
                        <a:pt x="2" y="0"/>
                      </a:lnTo>
                      <a:lnTo>
                        <a:pt x="0" y="23"/>
                      </a:lnTo>
                      <a:lnTo>
                        <a:pt x="2" y="27"/>
                      </a:lnTo>
                      <a:lnTo>
                        <a:pt x="7" y="30"/>
                      </a:lnTo>
                      <a:lnTo>
                        <a:pt x="11" y="27"/>
                      </a:lnTo>
                      <a:lnTo>
                        <a:pt x="1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16" name="Freeform 197">
                  <a:extLst>
                    <a:ext uri="{FF2B5EF4-FFF2-40B4-BE49-F238E27FC236}">
                      <a16:creationId xmlns:a16="http://schemas.microsoft.com/office/drawing/2014/main" id="{9DB00B13-5A66-41BF-B250-627340BD3EFC}"/>
                    </a:ext>
                  </a:extLst>
                </p:cNvPr>
                <p:cNvSpPr>
                  <a:spLocks/>
                </p:cNvSpPr>
                <p:nvPr/>
              </p:nvSpPr>
              <p:spPr bwMode="auto">
                <a:xfrm>
                  <a:off x="905" y="2007"/>
                  <a:ext cx="8" cy="14"/>
                </a:xfrm>
                <a:custGeom>
                  <a:avLst/>
                  <a:gdLst>
                    <a:gd name="T0" fmla="*/ 1 w 16"/>
                    <a:gd name="T1" fmla="*/ 1 h 27"/>
                    <a:gd name="T2" fmla="*/ 1 w 16"/>
                    <a:gd name="T3" fmla="*/ 1 h 27"/>
                    <a:gd name="T4" fmla="*/ 1 w 16"/>
                    <a:gd name="T5" fmla="*/ 0 h 27"/>
                    <a:gd name="T6" fmla="*/ 0 w 16"/>
                    <a:gd name="T7" fmla="*/ 0 h 27"/>
                    <a:gd name="T8" fmla="*/ 1 w 16"/>
                    <a:gd name="T9" fmla="*/ 1 h 27"/>
                    <a:gd name="T10" fmla="*/ 1 w 16"/>
                    <a:gd name="T11" fmla="*/ 1 h 27"/>
                    <a:gd name="T12" fmla="*/ 1 w 16"/>
                    <a:gd name="T13" fmla="*/ 1 h 27"/>
                    <a:gd name="T14" fmla="*/ 1 w 16"/>
                    <a:gd name="T15" fmla="*/ 1 h 27"/>
                    <a:gd name="T16" fmla="*/ 1 w 16"/>
                    <a:gd name="T17" fmla="*/ 1 h 27"/>
                    <a:gd name="T18" fmla="*/ 1 w 16"/>
                    <a:gd name="T19" fmla="*/ 1 h 27"/>
                    <a:gd name="T20" fmla="*/ 1 w 16"/>
                    <a:gd name="T21" fmla="*/ 1 h 27"/>
                    <a:gd name="T22" fmla="*/ 1 w 16"/>
                    <a:gd name="T23" fmla="*/ 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27">
                      <a:moveTo>
                        <a:pt x="16" y="18"/>
                      </a:moveTo>
                      <a:lnTo>
                        <a:pt x="16" y="20"/>
                      </a:lnTo>
                      <a:lnTo>
                        <a:pt x="14" y="0"/>
                      </a:lnTo>
                      <a:lnTo>
                        <a:pt x="0" y="0"/>
                      </a:lnTo>
                      <a:lnTo>
                        <a:pt x="2" y="20"/>
                      </a:lnTo>
                      <a:lnTo>
                        <a:pt x="2" y="23"/>
                      </a:lnTo>
                      <a:lnTo>
                        <a:pt x="2" y="20"/>
                      </a:lnTo>
                      <a:lnTo>
                        <a:pt x="4" y="25"/>
                      </a:lnTo>
                      <a:lnTo>
                        <a:pt x="9" y="27"/>
                      </a:lnTo>
                      <a:lnTo>
                        <a:pt x="14" y="25"/>
                      </a:lnTo>
                      <a:lnTo>
                        <a:pt x="16" y="20"/>
                      </a:lnTo>
                      <a:lnTo>
                        <a:pt x="1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17" name="Freeform 198">
                  <a:extLst>
                    <a:ext uri="{FF2B5EF4-FFF2-40B4-BE49-F238E27FC236}">
                      <a16:creationId xmlns:a16="http://schemas.microsoft.com/office/drawing/2014/main" id="{2929C1CC-9A5A-4E55-9E50-D164874D9EEF}"/>
                    </a:ext>
                  </a:extLst>
                </p:cNvPr>
                <p:cNvSpPr>
                  <a:spLocks/>
                </p:cNvSpPr>
                <p:nvPr/>
              </p:nvSpPr>
              <p:spPr bwMode="auto">
                <a:xfrm>
                  <a:off x="907" y="2017"/>
                  <a:ext cx="10" cy="15"/>
                </a:xfrm>
                <a:custGeom>
                  <a:avLst/>
                  <a:gdLst>
                    <a:gd name="T0" fmla="*/ 0 w 21"/>
                    <a:gd name="T1" fmla="*/ 1 h 30"/>
                    <a:gd name="T2" fmla="*/ 0 w 21"/>
                    <a:gd name="T3" fmla="*/ 1 h 30"/>
                    <a:gd name="T4" fmla="*/ 0 w 21"/>
                    <a:gd name="T5" fmla="*/ 0 h 30"/>
                    <a:gd name="T6" fmla="*/ 0 w 21"/>
                    <a:gd name="T7" fmla="*/ 1 h 30"/>
                    <a:gd name="T8" fmla="*/ 0 w 21"/>
                    <a:gd name="T9" fmla="*/ 1 h 30"/>
                    <a:gd name="T10" fmla="*/ 0 w 21"/>
                    <a:gd name="T11" fmla="*/ 1 h 30"/>
                    <a:gd name="T12" fmla="*/ 0 w 21"/>
                    <a:gd name="T13" fmla="*/ 1 h 30"/>
                    <a:gd name="T14" fmla="*/ 0 w 21"/>
                    <a:gd name="T15" fmla="*/ 1 h 30"/>
                    <a:gd name="T16" fmla="*/ 0 w 21"/>
                    <a:gd name="T17" fmla="*/ 1 h 30"/>
                    <a:gd name="T18" fmla="*/ 0 w 21"/>
                    <a:gd name="T19" fmla="*/ 1 h 30"/>
                    <a:gd name="T20" fmla="*/ 0 w 21"/>
                    <a:gd name="T21" fmla="*/ 1 h 30"/>
                    <a:gd name="T22" fmla="*/ 0 w 21"/>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30">
                      <a:moveTo>
                        <a:pt x="20" y="19"/>
                      </a:moveTo>
                      <a:lnTo>
                        <a:pt x="21" y="21"/>
                      </a:lnTo>
                      <a:lnTo>
                        <a:pt x="14" y="0"/>
                      </a:lnTo>
                      <a:lnTo>
                        <a:pt x="0" y="5"/>
                      </a:lnTo>
                      <a:lnTo>
                        <a:pt x="7" y="25"/>
                      </a:lnTo>
                      <a:lnTo>
                        <a:pt x="8" y="28"/>
                      </a:lnTo>
                      <a:lnTo>
                        <a:pt x="7" y="25"/>
                      </a:lnTo>
                      <a:lnTo>
                        <a:pt x="10" y="30"/>
                      </a:lnTo>
                      <a:lnTo>
                        <a:pt x="16" y="30"/>
                      </a:lnTo>
                      <a:lnTo>
                        <a:pt x="20" y="27"/>
                      </a:lnTo>
                      <a:lnTo>
                        <a:pt x="21" y="21"/>
                      </a:lnTo>
                      <a:lnTo>
                        <a:pt x="2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18" name="Freeform 199">
                  <a:extLst>
                    <a:ext uri="{FF2B5EF4-FFF2-40B4-BE49-F238E27FC236}">
                      <a16:creationId xmlns:a16="http://schemas.microsoft.com/office/drawing/2014/main" id="{7610D665-9F7A-4CCF-9633-CBC38022F247}"/>
                    </a:ext>
                  </a:extLst>
                </p:cNvPr>
                <p:cNvSpPr>
                  <a:spLocks/>
                </p:cNvSpPr>
                <p:nvPr/>
              </p:nvSpPr>
              <p:spPr bwMode="auto">
                <a:xfrm>
                  <a:off x="911" y="2026"/>
                  <a:ext cx="13" cy="14"/>
                </a:xfrm>
                <a:custGeom>
                  <a:avLst/>
                  <a:gdLst>
                    <a:gd name="T0" fmla="*/ 0 w 27"/>
                    <a:gd name="T1" fmla="*/ 1 h 27"/>
                    <a:gd name="T2" fmla="*/ 0 w 27"/>
                    <a:gd name="T3" fmla="*/ 1 h 27"/>
                    <a:gd name="T4" fmla="*/ 0 w 27"/>
                    <a:gd name="T5" fmla="*/ 0 h 27"/>
                    <a:gd name="T6" fmla="*/ 0 w 27"/>
                    <a:gd name="T7" fmla="*/ 1 h 27"/>
                    <a:gd name="T8" fmla="*/ 0 w 27"/>
                    <a:gd name="T9" fmla="*/ 1 h 27"/>
                    <a:gd name="T10" fmla="*/ 0 w 27"/>
                    <a:gd name="T11" fmla="*/ 1 h 27"/>
                    <a:gd name="T12" fmla="*/ 0 w 27"/>
                    <a:gd name="T13" fmla="*/ 1 h 27"/>
                    <a:gd name="T14" fmla="*/ 0 w 27"/>
                    <a:gd name="T15" fmla="*/ 1 h 27"/>
                    <a:gd name="T16" fmla="*/ 0 w 27"/>
                    <a:gd name="T17" fmla="*/ 1 h 27"/>
                    <a:gd name="T18" fmla="*/ 0 w 27"/>
                    <a:gd name="T19" fmla="*/ 1 h 27"/>
                    <a:gd name="T20" fmla="*/ 0 w 27"/>
                    <a:gd name="T21" fmla="*/ 1 h 27"/>
                    <a:gd name="T22" fmla="*/ 0 w 27"/>
                    <a:gd name="T23" fmla="*/ 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7">
                      <a:moveTo>
                        <a:pt x="23" y="13"/>
                      </a:moveTo>
                      <a:lnTo>
                        <a:pt x="25" y="16"/>
                      </a:lnTo>
                      <a:lnTo>
                        <a:pt x="12" y="0"/>
                      </a:lnTo>
                      <a:lnTo>
                        <a:pt x="0" y="9"/>
                      </a:lnTo>
                      <a:lnTo>
                        <a:pt x="14" y="25"/>
                      </a:lnTo>
                      <a:lnTo>
                        <a:pt x="16" y="27"/>
                      </a:lnTo>
                      <a:lnTo>
                        <a:pt x="14" y="25"/>
                      </a:lnTo>
                      <a:lnTo>
                        <a:pt x="19" y="27"/>
                      </a:lnTo>
                      <a:lnTo>
                        <a:pt x="24" y="25"/>
                      </a:lnTo>
                      <a:lnTo>
                        <a:pt x="27" y="21"/>
                      </a:lnTo>
                      <a:lnTo>
                        <a:pt x="25" y="16"/>
                      </a:lnTo>
                      <a:lnTo>
                        <a:pt x="2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19" name="Freeform 200">
                  <a:extLst>
                    <a:ext uri="{FF2B5EF4-FFF2-40B4-BE49-F238E27FC236}">
                      <a16:creationId xmlns:a16="http://schemas.microsoft.com/office/drawing/2014/main" id="{AC83A3BB-A016-4EB6-8589-E78B32B9B313}"/>
                    </a:ext>
                  </a:extLst>
                </p:cNvPr>
                <p:cNvSpPr>
                  <a:spLocks/>
                </p:cNvSpPr>
                <p:nvPr/>
              </p:nvSpPr>
              <p:spPr bwMode="auto">
                <a:xfrm>
                  <a:off x="919" y="2033"/>
                  <a:ext cx="18" cy="14"/>
                </a:xfrm>
                <a:custGeom>
                  <a:avLst/>
                  <a:gdLst>
                    <a:gd name="T0" fmla="*/ 0 w 37"/>
                    <a:gd name="T1" fmla="*/ 1 h 28"/>
                    <a:gd name="T2" fmla="*/ 0 w 37"/>
                    <a:gd name="T3" fmla="*/ 1 h 28"/>
                    <a:gd name="T4" fmla="*/ 0 w 37"/>
                    <a:gd name="T5" fmla="*/ 0 h 28"/>
                    <a:gd name="T6" fmla="*/ 0 w 37"/>
                    <a:gd name="T7" fmla="*/ 1 h 28"/>
                    <a:gd name="T8" fmla="*/ 0 w 37"/>
                    <a:gd name="T9" fmla="*/ 1 h 28"/>
                    <a:gd name="T10" fmla="*/ 0 w 37"/>
                    <a:gd name="T11" fmla="*/ 1 h 28"/>
                    <a:gd name="T12" fmla="*/ 0 w 37"/>
                    <a:gd name="T13" fmla="*/ 1 h 28"/>
                    <a:gd name="T14" fmla="*/ 0 w 37"/>
                    <a:gd name="T15" fmla="*/ 1 h 28"/>
                    <a:gd name="T16" fmla="*/ 0 w 37"/>
                    <a:gd name="T17" fmla="*/ 1 h 28"/>
                    <a:gd name="T18" fmla="*/ 0 w 37"/>
                    <a:gd name="T19" fmla="*/ 1 h 28"/>
                    <a:gd name="T20" fmla="*/ 0 w 37"/>
                    <a:gd name="T21" fmla="*/ 1 h 28"/>
                    <a:gd name="T22" fmla="*/ 0 w 37"/>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30" y="14"/>
                      </a:moveTo>
                      <a:lnTo>
                        <a:pt x="32" y="14"/>
                      </a:lnTo>
                      <a:lnTo>
                        <a:pt x="7" y="0"/>
                      </a:lnTo>
                      <a:lnTo>
                        <a:pt x="0" y="14"/>
                      </a:lnTo>
                      <a:lnTo>
                        <a:pt x="26" y="28"/>
                      </a:lnTo>
                      <a:lnTo>
                        <a:pt x="28" y="28"/>
                      </a:lnTo>
                      <a:lnTo>
                        <a:pt x="26" y="28"/>
                      </a:lnTo>
                      <a:lnTo>
                        <a:pt x="31" y="28"/>
                      </a:lnTo>
                      <a:lnTo>
                        <a:pt x="36" y="25"/>
                      </a:lnTo>
                      <a:lnTo>
                        <a:pt x="37" y="19"/>
                      </a:lnTo>
                      <a:lnTo>
                        <a:pt x="32" y="14"/>
                      </a:lnTo>
                      <a:lnTo>
                        <a:pt x="3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20" name="Freeform 201">
                  <a:extLst>
                    <a:ext uri="{FF2B5EF4-FFF2-40B4-BE49-F238E27FC236}">
                      <a16:creationId xmlns:a16="http://schemas.microsoft.com/office/drawing/2014/main" id="{244AB051-8C2A-4854-B99F-B7B28F145933}"/>
                    </a:ext>
                  </a:extLst>
                </p:cNvPr>
                <p:cNvSpPr>
                  <a:spLocks/>
                </p:cNvSpPr>
                <p:nvPr/>
              </p:nvSpPr>
              <p:spPr bwMode="auto">
                <a:xfrm>
                  <a:off x="932" y="2040"/>
                  <a:ext cx="18" cy="9"/>
                </a:xfrm>
                <a:custGeom>
                  <a:avLst/>
                  <a:gdLst>
                    <a:gd name="T0" fmla="*/ 1 w 36"/>
                    <a:gd name="T1" fmla="*/ 0 h 19"/>
                    <a:gd name="T2" fmla="*/ 1 w 36"/>
                    <a:gd name="T3" fmla="*/ 0 h 19"/>
                    <a:gd name="T4" fmla="*/ 1 w 36"/>
                    <a:gd name="T5" fmla="*/ 0 h 19"/>
                    <a:gd name="T6" fmla="*/ 0 w 36"/>
                    <a:gd name="T7" fmla="*/ 0 h 19"/>
                    <a:gd name="T8" fmla="*/ 1 w 36"/>
                    <a:gd name="T9" fmla="*/ 0 h 19"/>
                    <a:gd name="T10" fmla="*/ 1 w 36"/>
                    <a:gd name="T11" fmla="*/ 0 h 19"/>
                    <a:gd name="T12" fmla="*/ 1 w 36"/>
                    <a:gd name="T13" fmla="*/ 0 h 19"/>
                    <a:gd name="T14" fmla="*/ 1 w 36"/>
                    <a:gd name="T15" fmla="*/ 0 h 19"/>
                    <a:gd name="T16" fmla="*/ 1 w 36"/>
                    <a:gd name="T17" fmla="*/ 0 h 19"/>
                    <a:gd name="T18" fmla="*/ 1 w 36"/>
                    <a:gd name="T19" fmla="*/ 0 h 19"/>
                    <a:gd name="T20" fmla="*/ 1 w 36"/>
                    <a:gd name="T21" fmla="*/ 0 h 19"/>
                    <a:gd name="T22" fmla="*/ 1 w 36"/>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19">
                      <a:moveTo>
                        <a:pt x="28" y="5"/>
                      </a:moveTo>
                      <a:lnTo>
                        <a:pt x="30" y="5"/>
                      </a:lnTo>
                      <a:lnTo>
                        <a:pt x="2" y="0"/>
                      </a:lnTo>
                      <a:lnTo>
                        <a:pt x="0" y="14"/>
                      </a:lnTo>
                      <a:lnTo>
                        <a:pt x="28" y="19"/>
                      </a:lnTo>
                      <a:lnTo>
                        <a:pt x="30" y="19"/>
                      </a:lnTo>
                      <a:lnTo>
                        <a:pt x="28" y="19"/>
                      </a:lnTo>
                      <a:lnTo>
                        <a:pt x="33" y="17"/>
                      </a:lnTo>
                      <a:lnTo>
                        <a:pt x="36" y="13"/>
                      </a:lnTo>
                      <a:lnTo>
                        <a:pt x="34" y="7"/>
                      </a:lnTo>
                      <a:lnTo>
                        <a:pt x="30" y="5"/>
                      </a:lnTo>
                      <a:lnTo>
                        <a:pt x="2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21" name="Freeform 202">
                  <a:extLst>
                    <a:ext uri="{FF2B5EF4-FFF2-40B4-BE49-F238E27FC236}">
                      <a16:creationId xmlns:a16="http://schemas.microsoft.com/office/drawing/2014/main" id="{EDA023B8-7E42-4955-9B0F-F2BD82218E22}"/>
                    </a:ext>
                  </a:extLst>
                </p:cNvPr>
                <p:cNvSpPr>
                  <a:spLocks/>
                </p:cNvSpPr>
                <p:nvPr/>
              </p:nvSpPr>
              <p:spPr bwMode="auto">
                <a:xfrm>
                  <a:off x="946" y="2038"/>
                  <a:ext cx="16" cy="11"/>
                </a:xfrm>
                <a:custGeom>
                  <a:avLst/>
                  <a:gdLst>
                    <a:gd name="T0" fmla="*/ 1 w 31"/>
                    <a:gd name="T1" fmla="*/ 1 h 21"/>
                    <a:gd name="T2" fmla="*/ 1 w 31"/>
                    <a:gd name="T3" fmla="*/ 0 h 21"/>
                    <a:gd name="T4" fmla="*/ 0 w 31"/>
                    <a:gd name="T5" fmla="*/ 1 h 21"/>
                    <a:gd name="T6" fmla="*/ 1 w 31"/>
                    <a:gd name="T7" fmla="*/ 1 h 21"/>
                    <a:gd name="T8" fmla="*/ 1 w 31"/>
                    <a:gd name="T9" fmla="*/ 1 h 21"/>
                    <a:gd name="T10" fmla="*/ 1 w 31"/>
                    <a:gd name="T11" fmla="*/ 1 h 21"/>
                    <a:gd name="T12" fmla="*/ 1 w 31"/>
                    <a:gd name="T13" fmla="*/ 1 h 21"/>
                    <a:gd name="T14" fmla="*/ 1 w 31"/>
                    <a:gd name="T15" fmla="*/ 1 h 21"/>
                    <a:gd name="T16" fmla="*/ 1 w 31"/>
                    <a:gd name="T17" fmla="*/ 1 h 21"/>
                    <a:gd name="T18" fmla="*/ 1 w 31"/>
                    <a:gd name="T19" fmla="*/ 1 h 21"/>
                    <a:gd name="T20" fmla="*/ 1 w 31"/>
                    <a:gd name="T21" fmla="*/ 0 h 21"/>
                    <a:gd name="T22" fmla="*/ 1 w 31"/>
                    <a:gd name="T23" fmla="*/ 1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21">
                      <a:moveTo>
                        <a:pt x="18" y="3"/>
                      </a:moveTo>
                      <a:lnTo>
                        <a:pt x="23" y="0"/>
                      </a:lnTo>
                      <a:lnTo>
                        <a:pt x="0" y="7"/>
                      </a:lnTo>
                      <a:lnTo>
                        <a:pt x="2" y="21"/>
                      </a:lnTo>
                      <a:lnTo>
                        <a:pt x="25" y="14"/>
                      </a:lnTo>
                      <a:lnTo>
                        <a:pt x="29" y="10"/>
                      </a:lnTo>
                      <a:lnTo>
                        <a:pt x="25" y="14"/>
                      </a:lnTo>
                      <a:lnTo>
                        <a:pt x="29" y="11"/>
                      </a:lnTo>
                      <a:lnTo>
                        <a:pt x="31" y="6"/>
                      </a:lnTo>
                      <a:lnTo>
                        <a:pt x="28" y="1"/>
                      </a:lnTo>
                      <a:lnTo>
                        <a:pt x="23" y="0"/>
                      </a:lnTo>
                      <a:lnTo>
                        <a:pt x="1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22" name="Freeform 203">
                  <a:extLst>
                    <a:ext uri="{FF2B5EF4-FFF2-40B4-BE49-F238E27FC236}">
                      <a16:creationId xmlns:a16="http://schemas.microsoft.com/office/drawing/2014/main" id="{975E7687-BDE9-406A-B0DE-BFFDA292745F}"/>
                    </a:ext>
                  </a:extLst>
                </p:cNvPr>
                <p:cNvSpPr>
                  <a:spLocks/>
                </p:cNvSpPr>
                <p:nvPr/>
              </p:nvSpPr>
              <p:spPr bwMode="auto">
                <a:xfrm>
                  <a:off x="955" y="2029"/>
                  <a:ext cx="14" cy="15"/>
                </a:xfrm>
                <a:custGeom>
                  <a:avLst/>
                  <a:gdLst>
                    <a:gd name="T0" fmla="*/ 1 w 26"/>
                    <a:gd name="T1" fmla="*/ 1 h 30"/>
                    <a:gd name="T2" fmla="*/ 1 w 26"/>
                    <a:gd name="T3" fmla="*/ 1 h 30"/>
                    <a:gd name="T4" fmla="*/ 0 w 26"/>
                    <a:gd name="T5" fmla="*/ 1 h 30"/>
                    <a:gd name="T6" fmla="*/ 1 w 26"/>
                    <a:gd name="T7" fmla="*/ 1 h 30"/>
                    <a:gd name="T8" fmla="*/ 1 w 26"/>
                    <a:gd name="T9" fmla="*/ 1 h 30"/>
                    <a:gd name="T10" fmla="*/ 1 w 26"/>
                    <a:gd name="T11" fmla="*/ 1 h 30"/>
                    <a:gd name="T12" fmla="*/ 1 w 26"/>
                    <a:gd name="T13" fmla="*/ 1 h 30"/>
                    <a:gd name="T14" fmla="*/ 1 w 26"/>
                    <a:gd name="T15" fmla="*/ 1 h 30"/>
                    <a:gd name="T16" fmla="*/ 1 w 26"/>
                    <a:gd name="T17" fmla="*/ 0 h 30"/>
                    <a:gd name="T18" fmla="*/ 1 w 26"/>
                    <a:gd name="T19" fmla="*/ 0 h 30"/>
                    <a:gd name="T20" fmla="*/ 1 w 26"/>
                    <a:gd name="T21" fmla="*/ 1 h 30"/>
                    <a:gd name="T22" fmla="*/ 1 w 2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0">
                      <a:moveTo>
                        <a:pt x="13" y="4"/>
                      </a:moveTo>
                      <a:lnTo>
                        <a:pt x="14" y="3"/>
                      </a:lnTo>
                      <a:lnTo>
                        <a:pt x="0" y="23"/>
                      </a:lnTo>
                      <a:lnTo>
                        <a:pt x="11" y="30"/>
                      </a:lnTo>
                      <a:lnTo>
                        <a:pt x="25" y="10"/>
                      </a:lnTo>
                      <a:lnTo>
                        <a:pt x="26" y="8"/>
                      </a:lnTo>
                      <a:lnTo>
                        <a:pt x="25" y="10"/>
                      </a:lnTo>
                      <a:lnTo>
                        <a:pt x="26" y="5"/>
                      </a:lnTo>
                      <a:lnTo>
                        <a:pt x="23" y="0"/>
                      </a:lnTo>
                      <a:lnTo>
                        <a:pt x="18" y="0"/>
                      </a:lnTo>
                      <a:lnTo>
                        <a:pt x="14" y="3"/>
                      </a:lnTo>
                      <a:lnTo>
                        <a:pt x="1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23" name="Freeform 204">
                  <a:extLst>
                    <a:ext uri="{FF2B5EF4-FFF2-40B4-BE49-F238E27FC236}">
                      <a16:creationId xmlns:a16="http://schemas.microsoft.com/office/drawing/2014/main" id="{6E1026CA-7E7D-47D4-B156-01A34287E244}"/>
                    </a:ext>
                  </a:extLst>
                </p:cNvPr>
                <p:cNvSpPr>
                  <a:spLocks/>
                </p:cNvSpPr>
                <p:nvPr/>
              </p:nvSpPr>
              <p:spPr bwMode="auto">
                <a:xfrm>
                  <a:off x="962" y="2014"/>
                  <a:ext cx="11" cy="19"/>
                </a:xfrm>
                <a:custGeom>
                  <a:avLst/>
                  <a:gdLst>
                    <a:gd name="T0" fmla="*/ 0 w 23"/>
                    <a:gd name="T1" fmla="*/ 1 h 37"/>
                    <a:gd name="T2" fmla="*/ 0 w 23"/>
                    <a:gd name="T3" fmla="*/ 1 h 37"/>
                    <a:gd name="T4" fmla="*/ 0 w 23"/>
                    <a:gd name="T5" fmla="*/ 1 h 37"/>
                    <a:gd name="T6" fmla="*/ 0 w 23"/>
                    <a:gd name="T7" fmla="*/ 1 h 37"/>
                    <a:gd name="T8" fmla="*/ 0 w 23"/>
                    <a:gd name="T9" fmla="*/ 1 h 37"/>
                    <a:gd name="T10" fmla="*/ 0 w 23"/>
                    <a:gd name="T11" fmla="*/ 1 h 37"/>
                    <a:gd name="T12" fmla="*/ 0 w 23"/>
                    <a:gd name="T13" fmla="*/ 1 h 37"/>
                    <a:gd name="T14" fmla="*/ 0 w 23"/>
                    <a:gd name="T15" fmla="*/ 1 h 37"/>
                    <a:gd name="T16" fmla="*/ 0 w 23"/>
                    <a:gd name="T17" fmla="*/ 0 h 37"/>
                    <a:gd name="T18" fmla="*/ 0 w 23"/>
                    <a:gd name="T19" fmla="*/ 0 h 37"/>
                    <a:gd name="T20" fmla="*/ 0 w 23"/>
                    <a:gd name="T21" fmla="*/ 1 h 37"/>
                    <a:gd name="T22" fmla="*/ 0 w 23"/>
                    <a:gd name="T23" fmla="*/ 1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37">
                      <a:moveTo>
                        <a:pt x="9" y="7"/>
                      </a:moveTo>
                      <a:lnTo>
                        <a:pt x="9" y="5"/>
                      </a:lnTo>
                      <a:lnTo>
                        <a:pt x="0" y="33"/>
                      </a:lnTo>
                      <a:lnTo>
                        <a:pt x="13" y="37"/>
                      </a:lnTo>
                      <a:lnTo>
                        <a:pt x="23" y="10"/>
                      </a:lnTo>
                      <a:lnTo>
                        <a:pt x="23" y="7"/>
                      </a:lnTo>
                      <a:lnTo>
                        <a:pt x="23" y="10"/>
                      </a:lnTo>
                      <a:lnTo>
                        <a:pt x="22" y="4"/>
                      </a:lnTo>
                      <a:lnTo>
                        <a:pt x="18" y="0"/>
                      </a:lnTo>
                      <a:lnTo>
                        <a:pt x="12" y="0"/>
                      </a:lnTo>
                      <a:lnTo>
                        <a:pt x="9" y="5"/>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24" name="Freeform 205">
                  <a:extLst>
                    <a:ext uri="{FF2B5EF4-FFF2-40B4-BE49-F238E27FC236}">
                      <a16:creationId xmlns:a16="http://schemas.microsoft.com/office/drawing/2014/main" id="{8C4DFB88-6F1C-4931-A41D-372A0CA7702A}"/>
                    </a:ext>
                  </a:extLst>
                </p:cNvPr>
                <p:cNvSpPr>
                  <a:spLocks/>
                </p:cNvSpPr>
                <p:nvPr/>
              </p:nvSpPr>
              <p:spPr bwMode="auto">
                <a:xfrm>
                  <a:off x="966" y="1998"/>
                  <a:ext cx="8" cy="20"/>
                </a:xfrm>
                <a:custGeom>
                  <a:avLst/>
                  <a:gdLst>
                    <a:gd name="T0" fmla="*/ 1 w 16"/>
                    <a:gd name="T1" fmla="*/ 1 h 39"/>
                    <a:gd name="T2" fmla="*/ 1 w 16"/>
                    <a:gd name="T3" fmla="*/ 1 h 39"/>
                    <a:gd name="T4" fmla="*/ 0 w 16"/>
                    <a:gd name="T5" fmla="*/ 1 h 39"/>
                    <a:gd name="T6" fmla="*/ 1 w 16"/>
                    <a:gd name="T7" fmla="*/ 1 h 39"/>
                    <a:gd name="T8" fmla="*/ 1 w 16"/>
                    <a:gd name="T9" fmla="*/ 1 h 39"/>
                    <a:gd name="T10" fmla="*/ 1 w 16"/>
                    <a:gd name="T11" fmla="*/ 1 h 39"/>
                    <a:gd name="T12" fmla="*/ 1 w 16"/>
                    <a:gd name="T13" fmla="*/ 1 h 39"/>
                    <a:gd name="T14" fmla="*/ 1 w 16"/>
                    <a:gd name="T15" fmla="*/ 1 h 39"/>
                    <a:gd name="T16" fmla="*/ 1 w 16"/>
                    <a:gd name="T17" fmla="*/ 0 h 39"/>
                    <a:gd name="T18" fmla="*/ 1 w 16"/>
                    <a:gd name="T19" fmla="*/ 1 h 39"/>
                    <a:gd name="T20" fmla="*/ 1 w 16"/>
                    <a:gd name="T21" fmla="*/ 1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9">
                      <a:moveTo>
                        <a:pt x="2" y="7"/>
                      </a:moveTo>
                      <a:lnTo>
                        <a:pt x="2" y="7"/>
                      </a:lnTo>
                      <a:lnTo>
                        <a:pt x="0" y="39"/>
                      </a:lnTo>
                      <a:lnTo>
                        <a:pt x="14" y="39"/>
                      </a:lnTo>
                      <a:lnTo>
                        <a:pt x="16" y="7"/>
                      </a:lnTo>
                      <a:lnTo>
                        <a:pt x="14" y="1"/>
                      </a:lnTo>
                      <a:lnTo>
                        <a:pt x="9" y="0"/>
                      </a:lnTo>
                      <a:lnTo>
                        <a:pt x="4" y="1"/>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25" name="Freeform 206">
                  <a:extLst>
                    <a:ext uri="{FF2B5EF4-FFF2-40B4-BE49-F238E27FC236}">
                      <a16:creationId xmlns:a16="http://schemas.microsoft.com/office/drawing/2014/main" id="{1068753F-00E8-4127-AA54-2F247930991D}"/>
                    </a:ext>
                  </a:extLst>
                </p:cNvPr>
                <p:cNvSpPr>
                  <a:spLocks/>
                </p:cNvSpPr>
                <p:nvPr/>
              </p:nvSpPr>
              <p:spPr bwMode="auto">
                <a:xfrm>
                  <a:off x="965" y="1980"/>
                  <a:ext cx="9" cy="22"/>
                </a:xfrm>
                <a:custGeom>
                  <a:avLst/>
                  <a:gdLst>
                    <a:gd name="T0" fmla="*/ 0 w 18"/>
                    <a:gd name="T1" fmla="*/ 1 h 44"/>
                    <a:gd name="T2" fmla="*/ 0 w 18"/>
                    <a:gd name="T3" fmla="*/ 1 h 44"/>
                    <a:gd name="T4" fmla="*/ 1 w 18"/>
                    <a:gd name="T5" fmla="*/ 1 h 44"/>
                    <a:gd name="T6" fmla="*/ 1 w 18"/>
                    <a:gd name="T7" fmla="*/ 1 h 44"/>
                    <a:gd name="T8" fmla="*/ 1 w 18"/>
                    <a:gd name="T9" fmla="*/ 1 h 44"/>
                    <a:gd name="T10" fmla="*/ 1 w 18"/>
                    <a:gd name="T11" fmla="*/ 1 h 44"/>
                    <a:gd name="T12" fmla="*/ 1 w 18"/>
                    <a:gd name="T13" fmla="*/ 1 h 44"/>
                    <a:gd name="T14" fmla="*/ 1 w 18"/>
                    <a:gd name="T15" fmla="*/ 1 h 44"/>
                    <a:gd name="T16" fmla="*/ 1 w 18"/>
                    <a:gd name="T17" fmla="*/ 0 h 44"/>
                    <a:gd name="T18" fmla="*/ 1 w 18"/>
                    <a:gd name="T19" fmla="*/ 1 h 44"/>
                    <a:gd name="T20" fmla="*/ 0 w 18"/>
                    <a:gd name="T21" fmla="*/ 1 h 44"/>
                    <a:gd name="T22" fmla="*/ 0 w 18"/>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44">
                      <a:moveTo>
                        <a:pt x="0" y="8"/>
                      </a:moveTo>
                      <a:lnTo>
                        <a:pt x="0" y="7"/>
                      </a:lnTo>
                      <a:lnTo>
                        <a:pt x="4" y="44"/>
                      </a:lnTo>
                      <a:lnTo>
                        <a:pt x="18" y="44"/>
                      </a:lnTo>
                      <a:lnTo>
                        <a:pt x="13" y="7"/>
                      </a:lnTo>
                      <a:lnTo>
                        <a:pt x="13" y="6"/>
                      </a:lnTo>
                      <a:lnTo>
                        <a:pt x="13" y="7"/>
                      </a:lnTo>
                      <a:lnTo>
                        <a:pt x="11" y="2"/>
                      </a:lnTo>
                      <a:lnTo>
                        <a:pt x="6" y="0"/>
                      </a:lnTo>
                      <a:lnTo>
                        <a:pt x="2" y="2"/>
                      </a:lnTo>
                      <a:lnTo>
                        <a:pt x="0" y="7"/>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26" name="Freeform 207">
                  <a:extLst>
                    <a:ext uri="{FF2B5EF4-FFF2-40B4-BE49-F238E27FC236}">
                      <a16:creationId xmlns:a16="http://schemas.microsoft.com/office/drawing/2014/main" id="{E573D8E7-31D1-4B59-BCAE-5A0B49B85638}"/>
                    </a:ext>
                  </a:extLst>
                </p:cNvPr>
                <p:cNvSpPr>
                  <a:spLocks/>
                </p:cNvSpPr>
                <p:nvPr/>
              </p:nvSpPr>
              <p:spPr bwMode="auto">
                <a:xfrm>
                  <a:off x="961" y="1960"/>
                  <a:ext cx="11" cy="24"/>
                </a:xfrm>
                <a:custGeom>
                  <a:avLst/>
                  <a:gdLst>
                    <a:gd name="T0" fmla="*/ 0 w 23"/>
                    <a:gd name="T1" fmla="*/ 1 h 47"/>
                    <a:gd name="T2" fmla="*/ 0 w 23"/>
                    <a:gd name="T3" fmla="*/ 1 h 47"/>
                    <a:gd name="T4" fmla="*/ 0 w 23"/>
                    <a:gd name="T5" fmla="*/ 1 h 47"/>
                    <a:gd name="T6" fmla="*/ 0 w 23"/>
                    <a:gd name="T7" fmla="*/ 1 h 47"/>
                    <a:gd name="T8" fmla="*/ 0 w 23"/>
                    <a:gd name="T9" fmla="*/ 1 h 47"/>
                    <a:gd name="T10" fmla="*/ 0 w 23"/>
                    <a:gd name="T11" fmla="*/ 1 h 47"/>
                    <a:gd name="T12" fmla="*/ 0 w 23"/>
                    <a:gd name="T13" fmla="*/ 1 h 47"/>
                    <a:gd name="T14" fmla="*/ 0 w 23"/>
                    <a:gd name="T15" fmla="*/ 1 h 47"/>
                    <a:gd name="T16" fmla="*/ 0 w 23"/>
                    <a:gd name="T17" fmla="*/ 0 h 47"/>
                    <a:gd name="T18" fmla="*/ 0 w 23"/>
                    <a:gd name="T19" fmla="*/ 1 h 47"/>
                    <a:gd name="T20" fmla="*/ 0 w 23"/>
                    <a:gd name="T21" fmla="*/ 1 h 47"/>
                    <a:gd name="T22" fmla="*/ 0 w 23"/>
                    <a:gd name="T23" fmla="*/ 1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47">
                      <a:moveTo>
                        <a:pt x="0" y="9"/>
                      </a:moveTo>
                      <a:lnTo>
                        <a:pt x="0" y="8"/>
                      </a:lnTo>
                      <a:lnTo>
                        <a:pt x="10" y="47"/>
                      </a:lnTo>
                      <a:lnTo>
                        <a:pt x="23" y="45"/>
                      </a:lnTo>
                      <a:lnTo>
                        <a:pt x="14" y="6"/>
                      </a:lnTo>
                      <a:lnTo>
                        <a:pt x="14" y="5"/>
                      </a:lnTo>
                      <a:lnTo>
                        <a:pt x="14" y="6"/>
                      </a:lnTo>
                      <a:lnTo>
                        <a:pt x="12" y="1"/>
                      </a:lnTo>
                      <a:lnTo>
                        <a:pt x="6" y="0"/>
                      </a:lnTo>
                      <a:lnTo>
                        <a:pt x="1" y="3"/>
                      </a:lnTo>
                      <a:lnTo>
                        <a:pt x="0" y="8"/>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4041" name="Group 208">
                <a:extLst>
                  <a:ext uri="{FF2B5EF4-FFF2-40B4-BE49-F238E27FC236}">
                    <a16:creationId xmlns:a16="http://schemas.microsoft.com/office/drawing/2014/main" id="{B92746B2-39A2-484B-85DF-041553E0B19E}"/>
                  </a:ext>
                </a:extLst>
              </p:cNvPr>
              <p:cNvGrpSpPr>
                <a:grpSpLocks/>
              </p:cNvGrpSpPr>
              <p:nvPr/>
            </p:nvGrpSpPr>
            <p:grpSpPr bwMode="auto">
              <a:xfrm>
                <a:off x="717" y="1872"/>
                <a:ext cx="2475" cy="1484"/>
                <a:chOff x="717" y="1872"/>
                <a:chExt cx="2475" cy="1484"/>
              </a:xfrm>
            </p:grpSpPr>
            <p:sp>
              <p:nvSpPr>
                <p:cNvPr id="84427" name="Freeform 209">
                  <a:extLst>
                    <a:ext uri="{FF2B5EF4-FFF2-40B4-BE49-F238E27FC236}">
                      <a16:creationId xmlns:a16="http://schemas.microsoft.com/office/drawing/2014/main" id="{CCA6294C-569C-4948-A692-9764E422BE2C}"/>
                    </a:ext>
                  </a:extLst>
                </p:cNvPr>
                <p:cNvSpPr>
                  <a:spLocks/>
                </p:cNvSpPr>
                <p:nvPr/>
              </p:nvSpPr>
              <p:spPr bwMode="auto">
                <a:xfrm>
                  <a:off x="953" y="1943"/>
                  <a:ext cx="15" cy="22"/>
                </a:xfrm>
                <a:custGeom>
                  <a:avLst/>
                  <a:gdLst>
                    <a:gd name="T0" fmla="*/ 1 w 30"/>
                    <a:gd name="T1" fmla="*/ 1 h 43"/>
                    <a:gd name="T2" fmla="*/ 0 w 30"/>
                    <a:gd name="T3" fmla="*/ 1 h 43"/>
                    <a:gd name="T4" fmla="*/ 1 w 30"/>
                    <a:gd name="T5" fmla="*/ 1 h 43"/>
                    <a:gd name="T6" fmla="*/ 1 w 30"/>
                    <a:gd name="T7" fmla="*/ 1 h 43"/>
                    <a:gd name="T8" fmla="*/ 1 w 30"/>
                    <a:gd name="T9" fmla="*/ 1 h 43"/>
                    <a:gd name="T10" fmla="*/ 1 w 30"/>
                    <a:gd name="T11" fmla="*/ 1 h 43"/>
                    <a:gd name="T12" fmla="*/ 1 w 30"/>
                    <a:gd name="T13" fmla="*/ 1 h 43"/>
                    <a:gd name="T14" fmla="*/ 1 w 30"/>
                    <a:gd name="T15" fmla="*/ 0 h 43"/>
                    <a:gd name="T16" fmla="*/ 1 w 30"/>
                    <a:gd name="T17" fmla="*/ 0 h 43"/>
                    <a:gd name="T18" fmla="*/ 1 w 30"/>
                    <a:gd name="T19" fmla="*/ 1 h 43"/>
                    <a:gd name="T20" fmla="*/ 0 w 30"/>
                    <a:gd name="T21" fmla="*/ 1 h 43"/>
                    <a:gd name="T22" fmla="*/ 1 w 30"/>
                    <a:gd name="T23" fmla="*/ 1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43">
                      <a:moveTo>
                        <a:pt x="1" y="11"/>
                      </a:moveTo>
                      <a:lnTo>
                        <a:pt x="0" y="9"/>
                      </a:lnTo>
                      <a:lnTo>
                        <a:pt x="16" y="43"/>
                      </a:lnTo>
                      <a:lnTo>
                        <a:pt x="30" y="39"/>
                      </a:lnTo>
                      <a:lnTo>
                        <a:pt x="14" y="4"/>
                      </a:lnTo>
                      <a:lnTo>
                        <a:pt x="13" y="2"/>
                      </a:lnTo>
                      <a:lnTo>
                        <a:pt x="14" y="4"/>
                      </a:lnTo>
                      <a:lnTo>
                        <a:pt x="11" y="0"/>
                      </a:lnTo>
                      <a:lnTo>
                        <a:pt x="6" y="0"/>
                      </a:lnTo>
                      <a:lnTo>
                        <a:pt x="1" y="3"/>
                      </a:lnTo>
                      <a:lnTo>
                        <a:pt x="0" y="9"/>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28" name="Freeform 210">
                  <a:extLst>
                    <a:ext uri="{FF2B5EF4-FFF2-40B4-BE49-F238E27FC236}">
                      <a16:creationId xmlns:a16="http://schemas.microsoft.com/office/drawing/2014/main" id="{51886516-9DB3-4A2E-861E-8153FB7357A7}"/>
                    </a:ext>
                  </a:extLst>
                </p:cNvPr>
                <p:cNvSpPr>
                  <a:spLocks/>
                </p:cNvSpPr>
                <p:nvPr/>
              </p:nvSpPr>
              <p:spPr bwMode="auto">
                <a:xfrm>
                  <a:off x="942" y="1929"/>
                  <a:ext cx="17" cy="20"/>
                </a:xfrm>
                <a:custGeom>
                  <a:avLst/>
                  <a:gdLst>
                    <a:gd name="T0" fmla="*/ 1 w 34"/>
                    <a:gd name="T1" fmla="*/ 1 h 39"/>
                    <a:gd name="T2" fmla="*/ 1 w 34"/>
                    <a:gd name="T3" fmla="*/ 1 h 39"/>
                    <a:gd name="T4" fmla="*/ 1 w 34"/>
                    <a:gd name="T5" fmla="*/ 1 h 39"/>
                    <a:gd name="T6" fmla="*/ 1 w 34"/>
                    <a:gd name="T7" fmla="*/ 1 h 39"/>
                    <a:gd name="T8" fmla="*/ 1 w 34"/>
                    <a:gd name="T9" fmla="*/ 1 h 39"/>
                    <a:gd name="T10" fmla="*/ 1 w 34"/>
                    <a:gd name="T11" fmla="*/ 1 h 39"/>
                    <a:gd name="T12" fmla="*/ 1 w 34"/>
                    <a:gd name="T13" fmla="*/ 1 h 39"/>
                    <a:gd name="T14" fmla="*/ 1 w 34"/>
                    <a:gd name="T15" fmla="*/ 0 h 39"/>
                    <a:gd name="T16" fmla="*/ 1 w 34"/>
                    <a:gd name="T17" fmla="*/ 1 h 39"/>
                    <a:gd name="T18" fmla="*/ 0 w 34"/>
                    <a:gd name="T19" fmla="*/ 1 h 39"/>
                    <a:gd name="T20" fmla="*/ 1 w 34"/>
                    <a:gd name="T21" fmla="*/ 1 h 39"/>
                    <a:gd name="T22" fmla="*/ 1 w 34"/>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39">
                      <a:moveTo>
                        <a:pt x="3" y="12"/>
                      </a:moveTo>
                      <a:lnTo>
                        <a:pt x="2" y="12"/>
                      </a:lnTo>
                      <a:lnTo>
                        <a:pt x="22" y="39"/>
                      </a:lnTo>
                      <a:lnTo>
                        <a:pt x="34" y="30"/>
                      </a:lnTo>
                      <a:lnTo>
                        <a:pt x="13" y="2"/>
                      </a:lnTo>
                      <a:lnTo>
                        <a:pt x="12" y="2"/>
                      </a:lnTo>
                      <a:lnTo>
                        <a:pt x="13" y="2"/>
                      </a:lnTo>
                      <a:lnTo>
                        <a:pt x="9" y="0"/>
                      </a:lnTo>
                      <a:lnTo>
                        <a:pt x="3" y="1"/>
                      </a:lnTo>
                      <a:lnTo>
                        <a:pt x="0" y="6"/>
                      </a:lnTo>
                      <a:lnTo>
                        <a:pt x="2" y="12"/>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29" name="Freeform 211">
                  <a:extLst>
                    <a:ext uri="{FF2B5EF4-FFF2-40B4-BE49-F238E27FC236}">
                      <a16:creationId xmlns:a16="http://schemas.microsoft.com/office/drawing/2014/main" id="{D665A551-910A-4039-BCCA-B9FBD61BDCF6}"/>
                    </a:ext>
                  </a:extLst>
                </p:cNvPr>
                <p:cNvSpPr>
                  <a:spLocks/>
                </p:cNvSpPr>
                <p:nvPr/>
              </p:nvSpPr>
              <p:spPr bwMode="auto">
                <a:xfrm>
                  <a:off x="931" y="1917"/>
                  <a:ext cx="17" cy="18"/>
                </a:xfrm>
                <a:custGeom>
                  <a:avLst/>
                  <a:gdLst>
                    <a:gd name="T0" fmla="*/ 0 w 35"/>
                    <a:gd name="T1" fmla="*/ 1 h 35"/>
                    <a:gd name="T2" fmla="*/ 0 w 35"/>
                    <a:gd name="T3" fmla="*/ 1 h 35"/>
                    <a:gd name="T4" fmla="*/ 0 w 35"/>
                    <a:gd name="T5" fmla="*/ 1 h 35"/>
                    <a:gd name="T6" fmla="*/ 0 w 35"/>
                    <a:gd name="T7" fmla="*/ 1 h 35"/>
                    <a:gd name="T8" fmla="*/ 0 w 35"/>
                    <a:gd name="T9" fmla="*/ 1 h 35"/>
                    <a:gd name="T10" fmla="*/ 0 w 35"/>
                    <a:gd name="T11" fmla="*/ 1 h 35"/>
                    <a:gd name="T12" fmla="*/ 0 w 35"/>
                    <a:gd name="T13" fmla="*/ 1 h 35"/>
                    <a:gd name="T14" fmla="*/ 0 w 35"/>
                    <a:gd name="T15" fmla="*/ 0 h 35"/>
                    <a:gd name="T16" fmla="*/ 0 w 35"/>
                    <a:gd name="T17" fmla="*/ 1 h 35"/>
                    <a:gd name="T18" fmla="*/ 0 w 35"/>
                    <a:gd name="T19" fmla="*/ 1 h 35"/>
                    <a:gd name="T20" fmla="*/ 0 w 35"/>
                    <a:gd name="T21" fmla="*/ 1 h 35"/>
                    <a:gd name="T22" fmla="*/ 0 w 35"/>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35">
                      <a:moveTo>
                        <a:pt x="3" y="13"/>
                      </a:moveTo>
                      <a:lnTo>
                        <a:pt x="3" y="11"/>
                      </a:lnTo>
                      <a:lnTo>
                        <a:pt x="26" y="35"/>
                      </a:lnTo>
                      <a:lnTo>
                        <a:pt x="35" y="25"/>
                      </a:lnTo>
                      <a:lnTo>
                        <a:pt x="12" y="2"/>
                      </a:lnTo>
                      <a:lnTo>
                        <a:pt x="12" y="1"/>
                      </a:lnTo>
                      <a:lnTo>
                        <a:pt x="12" y="2"/>
                      </a:lnTo>
                      <a:lnTo>
                        <a:pt x="7" y="0"/>
                      </a:lnTo>
                      <a:lnTo>
                        <a:pt x="3" y="2"/>
                      </a:lnTo>
                      <a:lnTo>
                        <a:pt x="0" y="7"/>
                      </a:lnTo>
                      <a:lnTo>
                        <a:pt x="3" y="11"/>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30" name="Freeform 212">
                  <a:extLst>
                    <a:ext uri="{FF2B5EF4-FFF2-40B4-BE49-F238E27FC236}">
                      <a16:creationId xmlns:a16="http://schemas.microsoft.com/office/drawing/2014/main" id="{6FBF1C50-A103-4C52-A59A-832212A64C00}"/>
                    </a:ext>
                  </a:extLst>
                </p:cNvPr>
                <p:cNvSpPr>
                  <a:spLocks/>
                </p:cNvSpPr>
                <p:nvPr/>
              </p:nvSpPr>
              <p:spPr bwMode="auto">
                <a:xfrm>
                  <a:off x="918" y="1906"/>
                  <a:ext cx="18" cy="18"/>
                </a:xfrm>
                <a:custGeom>
                  <a:avLst/>
                  <a:gdLst>
                    <a:gd name="T0" fmla="*/ 0 w 37"/>
                    <a:gd name="T1" fmla="*/ 1 h 36"/>
                    <a:gd name="T2" fmla="*/ 0 w 37"/>
                    <a:gd name="T3" fmla="*/ 1 h 36"/>
                    <a:gd name="T4" fmla="*/ 0 w 37"/>
                    <a:gd name="T5" fmla="*/ 1 h 36"/>
                    <a:gd name="T6" fmla="*/ 0 w 37"/>
                    <a:gd name="T7" fmla="*/ 1 h 36"/>
                    <a:gd name="T8" fmla="*/ 0 w 37"/>
                    <a:gd name="T9" fmla="*/ 1 h 36"/>
                    <a:gd name="T10" fmla="*/ 0 w 37"/>
                    <a:gd name="T11" fmla="*/ 1 h 36"/>
                    <a:gd name="T12" fmla="*/ 0 w 37"/>
                    <a:gd name="T13" fmla="*/ 1 h 36"/>
                    <a:gd name="T14" fmla="*/ 0 w 37"/>
                    <a:gd name="T15" fmla="*/ 0 h 36"/>
                    <a:gd name="T16" fmla="*/ 0 w 37"/>
                    <a:gd name="T17" fmla="*/ 1 h 36"/>
                    <a:gd name="T18" fmla="*/ 0 w 37"/>
                    <a:gd name="T19" fmla="*/ 1 h 36"/>
                    <a:gd name="T20" fmla="*/ 0 w 37"/>
                    <a:gd name="T21" fmla="*/ 1 h 36"/>
                    <a:gd name="T22" fmla="*/ 0 w 37"/>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6">
                      <a:moveTo>
                        <a:pt x="4" y="13"/>
                      </a:moveTo>
                      <a:lnTo>
                        <a:pt x="2" y="13"/>
                      </a:lnTo>
                      <a:lnTo>
                        <a:pt x="28" y="36"/>
                      </a:lnTo>
                      <a:lnTo>
                        <a:pt x="37" y="24"/>
                      </a:lnTo>
                      <a:lnTo>
                        <a:pt x="12" y="1"/>
                      </a:lnTo>
                      <a:lnTo>
                        <a:pt x="10" y="1"/>
                      </a:lnTo>
                      <a:lnTo>
                        <a:pt x="12" y="1"/>
                      </a:lnTo>
                      <a:lnTo>
                        <a:pt x="6" y="0"/>
                      </a:lnTo>
                      <a:lnTo>
                        <a:pt x="2" y="2"/>
                      </a:lnTo>
                      <a:lnTo>
                        <a:pt x="0" y="8"/>
                      </a:lnTo>
                      <a:lnTo>
                        <a:pt x="2" y="13"/>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31" name="Freeform 213">
                  <a:extLst>
                    <a:ext uri="{FF2B5EF4-FFF2-40B4-BE49-F238E27FC236}">
                      <a16:creationId xmlns:a16="http://schemas.microsoft.com/office/drawing/2014/main" id="{AE101FD8-FEBF-401D-AB7B-ACD56F051377}"/>
                    </a:ext>
                  </a:extLst>
                </p:cNvPr>
                <p:cNvSpPr>
                  <a:spLocks/>
                </p:cNvSpPr>
                <p:nvPr/>
              </p:nvSpPr>
              <p:spPr bwMode="auto">
                <a:xfrm>
                  <a:off x="905" y="1897"/>
                  <a:ext cx="18" cy="15"/>
                </a:xfrm>
                <a:custGeom>
                  <a:avLst/>
                  <a:gdLst>
                    <a:gd name="T0" fmla="*/ 1 w 36"/>
                    <a:gd name="T1" fmla="*/ 0 h 32"/>
                    <a:gd name="T2" fmla="*/ 1 w 36"/>
                    <a:gd name="T3" fmla="*/ 0 h 32"/>
                    <a:gd name="T4" fmla="*/ 1 w 36"/>
                    <a:gd name="T5" fmla="*/ 0 h 32"/>
                    <a:gd name="T6" fmla="*/ 1 w 36"/>
                    <a:gd name="T7" fmla="*/ 0 h 32"/>
                    <a:gd name="T8" fmla="*/ 1 w 36"/>
                    <a:gd name="T9" fmla="*/ 0 h 32"/>
                    <a:gd name="T10" fmla="*/ 1 w 36"/>
                    <a:gd name="T11" fmla="*/ 0 h 32"/>
                    <a:gd name="T12" fmla="*/ 1 w 36"/>
                    <a:gd name="T13" fmla="*/ 0 h 32"/>
                    <a:gd name="T14" fmla="*/ 1 w 36"/>
                    <a:gd name="T15" fmla="*/ 0 h 32"/>
                    <a:gd name="T16" fmla="*/ 1 w 36"/>
                    <a:gd name="T17" fmla="*/ 0 h 32"/>
                    <a:gd name="T18" fmla="*/ 0 w 36"/>
                    <a:gd name="T19" fmla="*/ 0 h 32"/>
                    <a:gd name="T20" fmla="*/ 1 w 36"/>
                    <a:gd name="T21" fmla="*/ 0 h 32"/>
                    <a:gd name="T22" fmla="*/ 1 w 36"/>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32">
                      <a:moveTo>
                        <a:pt x="2" y="14"/>
                      </a:moveTo>
                      <a:lnTo>
                        <a:pt x="2" y="13"/>
                      </a:lnTo>
                      <a:lnTo>
                        <a:pt x="30" y="32"/>
                      </a:lnTo>
                      <a:lnTo>
                        <a:pt x="36" y="20"/>
                      </a:lnTo>
                      <a:lnTo>
                        <a:pt x="9" y="2"/>
                      </a:lnTo>
                      <a:lnTo>
                        <a:pt x="9" y="0"/>
                      </a:lnTo>
                      <a:lnTo>
                        <a:pt x="9" y="2"/>
                      </a:lnTo>
                      <a:lnTo>
                        <a:pt x="4" y="0"/>
                      </a:lnTo>
                      <a:lnTo>
                        <a:pt x="1" y="4"/>
                      </a:lnTo>
                      <a:lnTo>
                        <a:pt x="0" y="9"/>
                      </a:lnTo>
                      <a:lnTo>
                        <a:pt x="2" y="13"/>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32" name="Freeform 214">
                  <a:extLst>
                    <a:ext uri="{FF2B5EF4-FFF2-40B4-BE49-F238E27FC236}">
                      <a16:creationId xmlns:a16="http://schemas.microsoft.com/office/drawing/2014/main" id="{963FDFD4-0445-409A-BFBA-C62B68C7ECCE}"/>
                    </a:ext>
                  </a:extLst>
                </p:cNvPr>
                <p:cNvSpPr>
                  <a:spLocks/>
                </p:cNvSpPr>
                <p:nvPr/>
              </p:nvSpPr>
              <p:spPr bwMode="auto">
                <a:xfrm>
                  <a:off x="889" y="1889"/>
                  <a:ext cx="20" cy="15"/>
                </a:xfrm>
                <a:custGeom>
                  <a:avLst/>
                  <a:gdLst>
                    <a:gd name="T0" fmla="*/ 0 w 42"/>
                    <a:gd name="T1" fmla="*/ 1 h 30"/>
                    <a:gd name="T2" fmla="*/ 0 w 42"/>
                    <a:gd name="T3" fmla="*/ 1 h 30"/>
                    <a:gd name="T4" fmla="*/ 0 w 42"/>
                    <a:gd name="T5" fmla="*/ 1 h 30"/>
                    <a:gd name="T6" fmla="*/ 0 w 42"/>
                    <a:gd name="T7" fmla="*/ 1 h 30"/>
                    <a:gd name="T8" fmla="*/ 0 w 42"/>
                    <a:gd name="T9" fmla="*/ 0 h 30"/>
                    <a:gd name="T10" fmla="*/ 0 w 42"/>
                    <a:gd name="T11" fmla="*/ 0 h 30"/>
                    <a:gd name="T12" fmla="*/ 0 w 42"/>
                    <a:gd name="T13" fmla="*/ 0 h 30"/>
                    <a:gd name="T14" fmla="*/ 0 w 42"/>
                    <a:gd name="T15" fmla="*/ 0 h 30"/>
                    <a:gd name="T16" fmla="*/ 0 w 42"/>
                    <a:gd name="T17" fmla="*/ 1 h 30"/>
                    <a:gd name="T18" fmla="*/ 0 w 42"/>
                    <a:gd name="T19" fmla="*/ 1 h 30"/>
                    <a:gd name="T20" fmla="*/ 0 w 42"/>
                    <a:gd name="T21" fmla="*/ 1 h 30"/>
                    <a:gd name="T22" fmla="*/ 0 w 42"/>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30">
                      <a:moveTo>
                        <a:pt x="6" y="14"/>
                      </a:moveTo>
                      <a:lnTo>
                        <a:pt x="5" y="14"/>
                      </a:lnTo>
                      <a:lnTo>
                        <a:pt x="35" y="30"/>
                      </a:lnTo>
                      <a:lnTo>
                        <a:pt x="42" y="16"/>
                      </a:lnTo>
                      <a:lnTo>
                        <a:pt x="12" y="0"/>
                      </a:lnTo>
                      <a:lnTo>
                        <a:pt x="11" y="0"/>
                      </a:lnTo>
                      <a:lnTo>
                        <a:pt x="12" y="0"/>
                      </a:lnTo>
                      <a:lnTo>
                        <a:pt x="6" y="0"/>
                      </a:lnTo>
                      <a:lnTo>
                        <a:pt x="1" y="4"/>
                      </a:lnTo>
                      <a:lnTo>
                        <a:pt x="0" y="10"/>
                      </a:lnTo>
                      <a:lnTo>
                        <a:pt x="5"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33" name="Freeform 215">
                  <a:extLst>
                    <a:ext uri="{FF2B5EF4-FFF2-40B4-BE49-F238E27FC236}">
                      <a16:creationId xmlns:a16="http://schemas.microsoft.com/office/drawing/2014/main" id="{F290EDFF-F090-4EF5-90D3-4E9C56AF190E}"/>
                    </a:ext>
                  </a:extLst>
                </p:cNvPr>
                <p:cNvSpPr>
                  <a:spLocks/>
                </p:cNvSpPr>
                <p:nvPr/>
              </p:nvSpPr>
              <p:spPr bwMode="auto">
                <a:xfrm>
                  <a:off x="873" y="1883"/>
                  <a:ext cx="21" cy="13"/>
                </a:xfrm>
                <a:custGeom>
                  <a:avLst/>
                  <a:gdLst>
                    <a:gd name="T0" fmla="*/ 1 w 42"/>
                    <a:gd name="T1" fmla="*/ 1 h 25"/>
                    <a:gd name="T2" fmla="*/ 1 w 42"/>
                    <a:gd name="T3" fmla="*/ 1 h 25"/>
                    <a:gd name="T4" fmla="*/ 1 w 42"/>
                    <a:gd name="T5" fmla="*/ 1 h 25"/>
                    <a:gd name="T6" fmla="*/ 1 w 42"/>
                    <a:gd name="T7" fmla="*/ 1 h 25"/>
                    <a:gd name="T8" fmla="*/ 1 w 42"/>
                    <a:gd name="T9" fmla="*/ 0 h 25"/>
                    <a:gd name="T10" fmla="*/ 1 w 42"/>
                    <a:gd name="T11" fmla="*/ 0 h 25"/>
                    <a:gd name="T12" fmla="*/ 1 w 42"/>
                    <a:gd name="T13" fmla="*/ 0 h 25"/>
                    <a:gd name="T14" fmla="*/ 1 w 42"/>
                    <a:gd name="T15" fmla="*/ 1 h 25"/>
                    <a:gd name="T16" fmla="*/ 0 w 42"/>
                    <a:gd name="T17" fmla="*/ 1 h 25"/>
                    <a:gd name="T18" fmla="*/ 0 w 42"/>
                    <a:gd name="T19" fmla="*/ 1 h 25"/>
                    <a:gd name="T20" fmla="*/ 1 w 42"/>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25">
                      <a:moveTo>
                        <a:pt x="5" y="14"/>
                      </a:moveTo>
                      <a:lnTo>
                        <a:pt x="5" y="14"/>
                      </a:lnTo>
                      <a:lnTo>
                        <a:pt x="37" y="25"/>
                      </a:lnTo>
                      <a:lnTo>
                        <a:pt x="42" y="11"/>
                      </a:lnTo>
                      <a:lnTo>
                        <a:pt x="9" y="0"/>
                      </a:lnTo>
                      <a:lnTo>
                        <a:pt x="4" y="1"/>
                      </a:lnTo>
                      <a:lnTo>
                        <a:pt x="0"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34" name="Freeform 216">
                  <a:extLst>
                    <a:ext uri="{FF2B5EF4-FFF2-40B4-BE49-F238E27FC236}">
                      <a16:creationId xmlns:a16="http://schemas.microsoft.com/office/drawing/2014/main" id="{935E0933-8A54-4D1D-B2A8-754E3E01DF9A}"/>
                    </a:ext>
                  </a:extLst>
                </p:cNvPr>
                <p:cNvSpPr>
                  <a:spLocks/>
                </p:cNvSpPr>
                <p:nvPr/>
              </p:nvSpPr>
              <p:spPr bwMode="auto">
                <a:xfrm>
                  <a:off x="858" y="1878"/>
                  <a:ext cx="20" cy="12"/>
                </a:xfrm>
                <a:custGeom>
                  <a:avLst/>
                  <a:gdLst>
                    <a:gd name="T0" fmla="*/ 1 w 39"/>
                    <a:gd name="T1" fmla="*/ 1 h 23"/>
                    <a:gd name="T2" fmla="*/ 1 w 39"/>
                    <a:gd name="T3" fmla="*/ 1 h 23"/>
                    <a:gd name="T4" fmla="*/ 1 w 39"/>
                    <a:gd name="T5" fmla="*/ 1 h 23"/>
                    <a:gd name="T6" fmla="*/ 1 w 39"/>
                    <a:gd name="T7" fmla="*/ 1 h 23"/>
                    <a:gd name="T8" fmla="*/ 1 w 39"/>
                    <a:gd name="T9" fmla="*/ 0 h 23"/>
                    <a:gd name="T10" fmla="*/ 1 w 39"/>
                    <a:gd name="T11" fmla="*/ 0 h 23"/>
                    <a:gd name="T12" fmla="*/ 1 w 39"/>
                    <a:gd name="T13" fmla="*/ 0 h 23"/>
                    <a:gd name="T14" fmla="*/ 1 w 39"/>
                    <a:gd name="T15" fmla="*/ 1 h 23"/>
                    <a:gd name="T16" fmla="*/ 0 w 39"/>
                    <a:gd name="T17" fmla="*/ 1 h 23"/>
                    <a:gd name="T18" fmla="*/ 0 w 39"/>
                    <a:gd name="T19" fmla="*/ 1 h 23"/>
                    <a:gd name="T20" fmla="*/ 1 w 39"/>
                    <a:gd name="T21" fmla="*/ 1 h 23"/>
                    <a:gd name="T22" fmla="*/ 1 w 39"/>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3">
                      <a:moveTo>
                        <a:pt x="6" y="13"/>
                      </a:moveTo>
                      <a:lnTo>
                        <a:pt x="5" y="13"/>
                      </a:lnTo>
                      <a:lnTo>
                        <a:pt x="35" y="23"/>
                      </a:lnTo>
                      <a:lnTo>
                        <a:pt x="39" y="9"/>
                      </a:lnTo>
                      <a:lnTo>
                        <a:pt x="9" y="0"/>
                      </a:lnTo>
                      <a:lnTo>
                        <a:pt x="8" y="0"/>
                      </a:lnTo>
                      <a:lnTo>
                        <a:pt x="9" y="0"/>
                      </a:lnTo>
                      <a:lnTo>
                        <a:pt x="4" y="1"/>
                      </a:lnTo>
                      <a:lnTo>
                        <a:pt x="0" y="4"/>
                      </a:lnTo>
                      <a:lnTo>
                        <a:pt x="0" y="10"/>
                      </a:lnTo>
                      <a:lnTo>
                        <a:pt x="5" y="13"/>
                      </a:lnTo>
                      <a:lnTo>
                        <a:pt x="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35" name="Freeform 217">
                  <a:extLst>
                    <a:ext uri="{FF2B5EF4-FFF2-40B4-BE49-F238E27FC236}">
                      <a16:creationId xmlns:a16="http://schemas.microsoft.com/office/drawing/2014/main" id="{13F073A7-E886-4B9C-B701-64FC8181BAD4}"/>
                    </a:ext>
                  </a:extLst>
                </p:cNvPr>
                <p:cNvSpPr>
                  <a:spLocks/>
                </p:cNvSpPr>
                <p:nvPr/>
              </p:nvSpPr>
              <p:spPr bwMode="auto">
                <a:xfrm>
                  <a:off x="842" y="1875"/>
                  <a:ext cx="20" cy="10"/>
                </a:xfrm>
                <a:custGeom>
                  <a:avLst/>
                  <a:gdLst>
                    <a:gd name="T0" fmla="*/ 1 w 40"/>
                    <a:gd name="T1" fmla="*/ 1 h 20"/>
                    <a:gd name="T2" fmla="*/ 1 w 40"/>
                    <a:gd name="T3" fmla="*/ 1 h 20"/>
                    <a:gd name="T4" fmla="*/ 1 w 40"/>
                    <a:gd name="T5" fmla="*/ 1 h 20"/>
                    <a:gd name="T6" fmla="*/ 1 w 40"/>
                    <a:gd name="T7" fmla="*/ 1 h 20"/>
                    <a:gd name="T8" fmla="*/ 1 w 40"/>
                    <a:gd name="T9" fmla="*/ 0 h 20"/>
                    <a:gd name="T10" fmla="*/ 1 w 40"/>
                    <a:gd name="T11" fmla="*/ 0 h 20"/>
                    <a:gd name="T12" fmla="*/ 1 w 40"/>
                    <a:gd name="T13" fmla="*/ 0 h 20"/>
                    <a:gd name="T14" fmla="*/ 1 w 40"/>
                    <a:gd name="T15" fmla="*/ 1 h 20"/>
                    <a:gd name="T16" fmla="*/ 0 w 40"/>
                    <a:gd name="T17" fmla="*/ 1 h 20"/>
                    <a:gd name="T18" fmla="*/ 1 w 40"/>
                    <a:gd name="T19" fmla="*/ 1 h 20"/>
                    <a:gd name="T20" fmla="*/ 1 w 40"/>
                    <a:gd name="T21" fmla="*/ 1 h 20"/>
                    <a:gd name="T22" fmla="*/ 1 w 40"/>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20">
                      <a:moveTo>
                        <a:pt x="7" y="14"/>
                      </a:moveTo>
                      <a:lnTo>
                        <a:pt x="6" y="14"/>
                      </a:lnTo>
                      <a:lnTo>
                        <a:pt x="38" y="20"/>
                      </a:lnTo>
                      <a:lnTo>
                        <a:pt x="40" y="7"/>
                      </a:lnTo>
                      <a:lnTo>
                        <a:pt x="8" y="0"/>
                      </a:lnTo>
                      <a:lnTo>
                        <a:pt x="7" y="0"/>
                      </a:lnTo>
                      <a:lnTo>
                        <a:pt x="8" y="0"/>
                      </a:lnTo>
                      <a:lnTo>
                        <a:pt x="2" y="1"/>
                      </a:lnTo>
                      <a:lnTo>
                        <a:pt x="0" y="5"/>
                      </a:lnTo>
                      <a:lnTo>
                        <a:pt x="1" y="11"/>
                      </a:lnTo>
                      <a:lnTo>
                        <a:pt x="6" y="14"/>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36" name="Freeform 218">
                  <a:extLst>
                    <a:ext uri="{FF2B5EF4-FFF2-40B4-BE49-F238E27FC236}">
                      <a16:creationId xmlns:a16="http://schemas.microsoft.com/office/drawing/2014/main" id="{22C2F29B-2291-4454-BC53-E4FC1A0C6A3B}"/>
                    </a:ext>
                  </a:extLst>
                </p:cNvPr>
                <p:cNvSpPr>
                  <a:spLocks/>
                </p:cNvSpPr>
                <p:nvPr/>
              </p:nvSpPr>
              <p:spPr bwMode="auto">
                <a:xfrm>
                  <a:off x="826" y="1872"/>
                  <a:ext cx="19" cy="10"/>
                </a:xfrm>
                <a:custGeom>
                  <a:avLst/>
                  <a:gdLst>
                    <a:gd name="T0" fmla="*/ 0 w 39"/>
                    <a:gd name="T1" fmla="*/ 1 h 20"/>
                    <a:gd name="T2" fmla="*/ 0 w 39"/>
                    <a:gd name="T3" fmla="*/ 1 h 20"/>
                    <a:gd name="T4" fmla="*/ 0 w 39"/>
                    <a:gd name="T5" fmla="*/ 1 h 20"/>
                    <a:gd name="T6" fmla="*/ 0 w 39"/>
                    <a:gd name="T7" fmla="*/ 1 h 20"/>
                    <a:gd name="T8" fmla="*/ 0 w 39"/>
                    <a:gd name="T9" fmla="*/ 1 h 20"/>
                    <a:gd name="T10" fmla="*/ 0 w 39"/>
                    <a:gd name="T11" fmla="*/ 0 h 20"/>
                    <a:gd name="T12" fmla="*/ 0 w 39"/>
                    <a:gd name="T13" fmla="*/ 1 h 20"/>
                    <a:gd name="T14" fmla="*/ 0 w 39"/>
                    <a:gd name="T15" fmla="*/ 1 h 20"/>
                    <a:gd name="T16" fmla="*/ 0 w 39"/>
                    <a:gd name="T17" fmla="*/ 1 h 20"/>
                    <a:gd name="T18" fmla="*/ 0 w 39"/>
                    <a:gd name="T19" fmla="*/ 1 h 20"/>
                    <a:gd name="T20" fmla="*/ 0 w 39"/>
                    <a:gd name="T21" fmla="*/ 1 h 20"/>
                    <a:gd name="T22" fmla="*/ 0 w 39"/>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0">
                      <a:moveTo>
                        <a:pt x="7" y="16"/>
                      </a:moveTo>
                      <a:lnTo>
                        <a:pt x="7" y="15"/>
                      </a:lnTo>
                      <a:lnTo>
                        <a:pt x="39" y="20"/>
                      </a:lnTo>
                      <a:lnTo>
                        <a:pt x="39" y="6"/>
                      </a:lnTo>
                      <a:lnTo>
                        <a:pt x="7" y="1"/>
                      </a:lnTo>
                      <a:lnTo>
                        <a:pt x="7" y="0"/>
                      </a:lnTo>
                      <a:lnTo>
                        <a:pt x="7" y="1"/>
                      </a:lnTo>
                      <a:lnTo>
                        <a:pt x="2" y="3"/>
                      </a:lnTo>
                      <a:lnTo>
                        <a:pt x="0" y="8"/>
                      </a:lnTo>
                      <a:lnTo>
                        <a:pt x="2" y="13"/>
                      </a:lnTo>
                      <a:lnTo>
                        <a:pt x="7" y="15"/>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37" name="Freeform 219">
                  <a:extLst>
                    <a:ext uri="{FF2B5EF4-FFF2-40B4-BE49-F238E27FC236}">
                      <a16:creationId xmlns:a16="http://schemas.microsoft.com/office/drawing/2014/main" id="{F069B337-4783-4CCC-8B04-AB83285501C0}"/>
                    </a:ext>
                  </a:extLst>
                </p:cNvPr>
                <p:cNvSpPr>
                  <a:spLocks/>
                </p:cNvSpPr>
                <p:nvPr/>
              </p:nvSpPr>
              <p:spPr bwMode="auto">
                <a:xfrm>
                  <a:off x="810" y="1872"/>
                  <a:ext cx="19" cy="8"/>
                </a:xfrm>
                <a:custGeom>
                  <a:avLst/>
                  <a:gdLst>
                    <a:gd name="T0" fmla="*/ 1 w 38"/>
                    <a:gd name="T1" fmla="*/ 1 h 16"/>
                    <a:gd name="T2" fmla="*/ 1 w 38"/>
                    <a:gd name="T3" fmla="*/ 1 h 16"/>
                    <a:gd name="T4" fmla="*/ 1 w 38"/>
                    <a:gd name="T5" fmla="*/ 1 h 16"/>
                    <a:gd name="T6" fmla="*/ 1 w 38"/>
                    <a:gd name="T7" fmla="*/ 0 h 16"/>
                    <a:gd name="T8" fmla="*/ 1 w 38"/>
                    <a:gd name="T9" fmla="*/ 0 h 16"/>
                    <a:gd name="T10" fmla="*/ 1 w 38"/>
                    <a:gd name="T11" fmla="*/ 1 h 16"/>
                    <a:gd name="T12" fmla="*/ 1 w 38"/>
                    <a:gd name="T13" fmla="*/ 0 h 16"/>
                    <a:gd name="T14" fmla="*/ 1 w 38"/>
                    <a:gd name="T15" fmla="*/ 1 h 16"/>
                    <a:gd name="T16" fmla="*/ 0 w 38"/>
                    <a:gd name="T17" fmla="*/ 1 h 16"/>
                    <a:gd name="T18" fmla="*/ 1 w 38"/>
                    <a:gd name="T19" fmla="*/ 1 h 16"/>
                    <a:gd name="T20" fmla="*/ 1 w 38"/>
                    <a:gd name="T21" fmla="*/ 1 h 16"/>
                    <a:gd name="T22" fmla="*/ 1 w 38"/>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16">
                      <a:moveTo>
                        <a:pt x="8" y="15"/>
                      </a:moveTo>
                      <a:lnTo>
                        <a:pt x="8" y="16"/>
                      </a:lnTo>
                      <a:lnTo>
                        <a:pt x="38" y="16"/>
                      </a:lnTo>
                      <a:lnTo>
                        <a:pt x="38" y="0"/>
                      </a:lnTo>
                      <a:lnTo>
                        <a:pt x="8" y="0"/>
                      </a:lnTo>
                      <a:lnTo>
                        <a:pt x="8" y="1"/>
                      </a:lnTo>
                      <a:lnTo>
                        <a:pt x="8" y="0"/>
                      </a:lnTo>
                      <a:lnTo>
                        <a:pt x="2" y="2"/>
                      </a:lnTo>
                      <a:lnTo>
                        <a:pt x="0" y="8"/>
                      </a:lnTo>
                      <a:lnTo>
                        <a:pt x="2" y="14"/>
                      </a:lnTo>
                      <a:lnTo>
                        <a:pt x="8" y="16"/>
                      </a:lnTo>
                      <a:lnTo>
                        <a:pt x="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38" name="Freeform 220">
                  <a:extLst>
                    <a:ext uri="{FF2B5EF4-FFF2-40B4-BE49-F238E27FC236}">
                      <a16:creationId xmlns:a16="http://schemas.microsoft.com/office/drawing/2014/main" id="{733E9DC2-9415-4476-8427-8A1EE4D6EE92}"/>
                    </a:ext>
                  </a:extLst>
                </p:cNvPr>
                <p:cNvSpPr>
                  <a:spLocks/>
                </p:cNvSpPr>
                <p:nvPr/>
              </p:nvSpPr>
              <p:spPr bwMode="auto">
                <a:xfrm>
                  <a:off x="796" y="1873"/>
                  <a:ext cx="18" cy="8"/>
                </a:xfrm>
                <a:custGeom>
                  <a:avLst/>
                  <a:gdLst>
                    <a:gd name="T0" fmla="*/ 0 w 37"/>
                    <a:gd name="T1" fmla="*/ 1 h 16"/>
                    <a:gd name="T2" fmla="*/ 0 w 37"/>
                    <a:gd name="T3" fmla="*/ 1 h 16"/>
                    <a:gd name="T4" fmla="*/ 0 w 37"/>
                    <a:gd name="T5" fmla="*/ 1 h 16"/>
                    <a:gd name="T6" fmla="*/ 0 w 37"/>
                    <a:gd name="T7" fmla="*/ 0 h 16"/>
                    <a:gd name="T8" fmla="*/ 0 w 37"/>
                    <a:gd name="T9" fmla="*/ 1 h 16"/>
                    <a:gd name="T10" fmla="*/ 0 w 37"/>
                    <a:gd name="T11" fmla="*/ 1 h 16"/>
                    <a:gd name="T12" fmla="*/ 0 w 37"/>
                    <a:gd name="T13" fmla="*/ 1 h 16"/>
                    <a:gd name="T14" fmla="*/ 0 w 37"/>
                    <a:gd name="T15" fmla="*/ 1 h 16"/>
                    <a:gd name="T16" fmla="*/ 0 w 37"/>
                    <a:gd name="T17" fmla="*/ 1 h 16"/>
                    <a:gd name="T18" fmla="*/ 0 w 37"/>
                    <a:gd name="T19" fmla="*/ 1 h 16"/>
                    <a:gd name="T20" fmla="*/ 0 w 37"/>
                    <a:gd name="T21" fmla="*/ 1 h 16"/>
                    <a:gd name="T22" fmla="*/ 0 w 37"/>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16">
                      <a:moveTo>
                        <a:pt x="8" y="16"/>
                      </a:moveTo>
                      <a:lnTo>
                        <a:pt x="7" y="16"/>
                      </a:lnTo>
                      <a:lnTo>
                        <a:pt x="37" y="14"/>
                      </a:lnTo>
                      <a:lnTo>
                        <a:pt x="37" y="0"/>
                      </a:lnTo>
                      <a:lnTo>
                        <a:pt x="7" y="2"/>
                      </a:lnTo>
                      <a:lnTo>
                        <a:pt x="6" y="2"/>
                      </a:lnTo>
                      <a:lnTo>
                        <a:pt x="7" y="2"/>
                      </a:lnTo>
                      <a:lnTo>
                        <a:pt x="2" y="5"/>
                      </a:lnTo>
                      <a:lnTo>
                        <a:pt x="0" y="9"/>
                      </a:lnTo>
                      <a:lnTo>
                        <a:pt x="2" y="14"/>
                      </a:lnTo>
                      <a:lnTo>
                        <a:pt x="7" y="16"/>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39" name="Freeform 221">
                  <a:extLst>
                    <a:ext uri="{FF2B5EF4-FFF2-40B4-BE49-F238E27FC236}">
                      <a16:creationId xmlns:a16="http://schemas.microsoft.com/office/drawing/2014/main" id="{BC77FBFA-B5B9-4621-BA6D-E3E6AB32C649}"/>
                    </a:ext>
                  </a:extLst>
                </p:cNvPr>
                <p:cNvSpPr>
                  <a:spLocks/>
                </p:cNvSpPr>
                <p:nvPr/>
              </p:nvSpPr>
              <p:spPr bwMode="auto">
                <a:xfrm>
                  <a:off x="782" y="1874"/>
                  <a:ext cx="18" cy="10"/>
                </a:xfrm>
                <a:custGeom>
                  <a:avLst/>
                  <a:gdLst>
                    <a:gd name="T0" fmla="*/ 1 w 36"/>
                    <a:gd name="T1" fmla="*/ 0 h 21"/>
                    <a:gd name="T2" fmla="*/ 1 w 36"/>
                    <a:gd name="T3" fmla="*/ 0 h 21"/>
                    <a:gd name="T4" fmla="*/ 1 w 36"/>
                    <a:gd name="T5" fmla="*/ 0 h 21"/>
                    <a:gd name="T6" fmla="*/ 1 w 36"/>
                    <a:gd name="T7" fmla="*/ 0 h 21"/>
                    <a:gd name="T8" fmla="*/ 1 w 36"/>
                    <a:gd name="T9" fmla="*/ 0 h 21"/>
                    <a:gd name="T10" fmla="*/ 1 w 36"/>
                    <a:gd name="T11" fmla="*/ 0 h 21"/>
                    <a:gd name="T12" fmla="*/ 1 w 36"/>
                    <a:gd name="T13" fmla="*/ 0 h 21"/>
                    <a:gd name="T14" fmla="*/ 1 w 36"/>
                    <a:gd name="T15" fmla="*/ 0 h 21"/>
                    <a:gd name="T16" fmla="*/ 0 w 36"/>
                    <a:gd name="T17" fmla="*/ 0 h 21"/>
                    <a:gd name="T18" fmla="*/ 1 w 36"/>
                    <a:gd name="T19" fmla="*/ 0 h 21"/>
                    <a:gd name="T20" fmla="*/ 1 w 36"/>
                    <a:gd name="T21" fmla="*/ 0 h 21"/>
                    <a:gd name="T22" fmla="*/ 1 w 36"/>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21">
                      <a:moveTo>
                        <a:pt x="9" y="21"/>
                      </a:moveTo>
                      <a:lnTo>
                        <a:pt x="8" y="21"/>
                      </a:lnTo>
                      <a:lnTo>
                        <a:pt x="36" y="14"/>
                      </a:lnTo>
                      <a:lnTo>
                        <a:pt x="34" y="0"/>
                      </a:lnTo>
                      <a:lnTo>
                        <a:pt x="6" y="7"/>
                      </a:lnTo>
                      <a:lnTo>
                        <a:pt x="5" y="7"/>
                      </a:lnTo>
                      <a:lnTo>
                        <a:pt x="6" y="7"/>
                      </a:lnTo>
                      <a:lnTo>
                        <a:pt x="1" y="10"/>
                      </a:lnTo>
                      <a:lnTo>
                        <a:pt x="0" y="15"/>
                      </a:lnTo>
                      <a:lnTo>
                        <a:pt x="2" y="20"/>
                      </a:lnTo>
                      <a:lnTo>
                        <a:pt x="8" y="21"/>
                      </a:lnTo>
                      <a:lnTo>
                        <a:pt x="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40" name="Freeform 222">
                  <a:extLst>
                    <a:ext uri="{FF2B5EF4-FFF2-40B4-BE49-F238E27FC236}">
                      <a16:creationId xmlns:a16="http://schemas.microsoft.com/office/drawing/2014/main" id="{BBA51F57-5A5C-476D-8CFF-FA6688DE61E1}"/>
                    </a:ext>
                  </a:extLst>
                </p:cNvPr>
                <p:cNvSpPr>
                  <a:spLocks/>
                </p:cNvSpPr>
                <p:nvPr/>
              </p:nvSpPr>
              <p:spPr bwMode="auto">
                <a:xfrm>
                  <a:off x="769" y="1877"/>
                  <a:ext cx="18" cy="12"/>
                </a:xfrm>
                <a:custGeom>
                  <a:avLst/>
                  <a:gdLst>
                    <a:gd name="T0" fmla="*/ 1 w 34"/>
                    <a:gd name="T1" fmla="*/ 1 h 23"/>
                    <a:gd name="T2" fmla="*/ 1 w 34"/>
                    <a:gd name="T3" fmla="*/ 1 h 23"/>
                    <a:gd name="T4" fmla="*/ 1 w 34"/>
                    <a:gd name="T5" fmla="*/ 1 h 23"/>
                    <a:gd name="T6" fmla="*/ 1 w 34"/>
                    <a:gd name="T7" fmla="*/ 0 h 23"/>
                    <a:gd name="T8" fmla="*/ 1 w 34"/>
                    <a:gd name="T9" fmla="*/ 1 h 23"/>
                    <a:gd name="T10" fmla="*/ 1 w 34"/>
                    <a:gd name="T11" fmla="*/ 1 h 23"/>
                    <a:gd name="T12" fmla="*/ 1 w 34"/>
                    <a:gd name="T13" fmla="*/ 1 h 23"/>
                    <a:gd name="T14" fmla="*/ 0 w 34"/>
                    <a:gd name="T15" fmla="*/ 1 h 23"/>
                    <a:gd name="T16" fmla="*/ 0 w 34"/>
                    <a:gd name="T17" fmla="*/ 1 h 23"/>
                    <a:gd name="T18" fmla="*/ 1 w 34"/>
                    <a:gd name="T19" fmla="*/ 1 h 23"/>
                    <a:gd name="T20" fmla="*/ 1 w 34"/>
                    <a:gd name="T21" fmla="*/ 1 h 23"/>
                    <a:gd name="T22" fmla="*/ 1 w 34"/>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23">
                      <a:moveTo>
                        <a:pt x="10" y="23"/>
                      </a:moveTo>
                      <a:lnTo>
                        <a:pt x="9" y="23"/>
                      </a:lnTo>
                      <a:lnTo>
                        <a:pt x="34" y="14"/>
                      </a:lnTo>
                      <a:lnTo>
                        <a:pt x="30" y="0"/>
                      </a:lnTo>
                      <a:lnTo>
                        <a:pt x="4" y="10"/>
                      </a:lnTo>
                      <a:lnTo>
                        <a:pt x="3" y="10"/>
                      </a:lnTo>
                      <a:lnTo>
                        <a:pt x="4" y="10"/>
                      </a:lnTo>
                      <a:lnTo>
                        <a:pt x="0" y="13"/>
                      </a:lnTo>
                      <a:lnTo>
                        <a:pt x="0" y="18"/>
                      </a:lnTo>
                      <a:lnTo>
                        <a:pt x="3" y="22"/>
                      </a:lnTo>
                      <a:lnTo>
                        <a:pt x="9" y="23"/>
                      </a:lnTo>
                      <a:lnTo>
                        <a:pt x="1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41" name="Freeform 223">
                  <a:extLst>
                    <a:ext uri="{FF2B5EF4-FFF2-40B4-BE49-F238E27FC236}">
                      <a16:creationId xmlns:a16="http://schemas.microsoft.com/office/drawing/2014/main" id="{BBA6108A-9D3D-4226-B653-5757E2943847}"/>
                    </a:ext>
                  </a:extLst>
                </p:cNvPr>
                <p:cNvSpPr>
                  <a:spLocks/>
                </p:cNvSpPr>
                <p:nvPr/>
              </p:nvSpPr>
              <p:spPr bwMode="auto">
                <a:xfrm>
                  <a:off x="757" y="1882"/>
                  <a:ext cx="18" cy="12"/>
                </a:xfrm>
                <a:custGeom>
                  <a:avLst/>
                  <a:gdLst>
                    <a:gd name="T0" fmla="*/ 1 w 34"/>
                    <a:gd name="T1" fmla="*/ 0 h 25"/>
                    <a:gd name="T2" fmla="*/ 1 w 34"/>
                    <a:gd name="T3" fmla="*/ 0 h 25"/>
                    <a:gd name="T4" fmla="*/ 1 w 34"/>
                    <a:gd name="T5" fmla="*/ 0 h 25"/>
                    <a:gd name="T6" fmla="*/ 1 w 34"/>
                    <a:gd name="T7" fmla="*/ 0 h 25"/>
                    <a:gd name="T8" fmla="*/ 1 w 34"/>
                    <a:gd name="T9" fmla="*/ 0 h 25"/>
                    <a:gd name="T10" fmla="*/ 1 w 34"/>
                    <a:gd name="T11" fmla="*/ 0 h 25"/>
                    <a:gd name="T12" fmla="*/ 1 w 34"/>
                    <a:gd name="T13" fmla="*/ 0 h 25"/>
                    <a:gd name="T14" fmla="*/ 0 w 34"/>
                    <a:gd name="T15" fmla="*/ 0 h 25"/>
                    <a:gd name="T16" fmla="*/ 1 w 34"/>
                    <a:gd name="T17" fmla="*/ 0 h 25"/>
                    <a:gd name="T18" fmla="*/ 1 w 34"/>
                    <a:gd name="T19" fmla="*/ 0 h 25"/>
                    <a:gd name="T20" fmla="*/ 1 w 34"/>
                    <a:gd name="T21" fmla="*/ 0 h 25"/>
                    <a:gd name="T22" fmla="*/ 1 w 34"/>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25">
                      <a:moveTo>
                        <a:pt x="12" y="24"/>
                      </a:moveTo>
                      <a:lnTo>
                        <a:pt x="11" y="25"/>
                      </a:lnTo>
                      <a:lnTo>
                        <a:pt x="34" y="13"/>
                      </a:lnTo>
                      <a:lnTo>
                        <a:pt x="27" y="0"/>
                      </a:lnTo>
                      <a:lnTo>
                        <a:pt x="4" y="11"/>
                      </a:lnTo>
                      <a:lnTo>
                        <a:pt x="3" y="12"/>
                      </a:lnTo>
                      <a:lnTo>
                        <a:pt x="4" y="11"/>
                      </a:lnTo>
                      <a:lnTo>
                        <a:pt x="0" y="16"/>
                      </a:lnTo>
                      <a:lnTo>
                        <a:pt x="1" y="21"/>
                      </a:lnTo>
                      <a:lnTo>
                        <a:pt x="5" y="25"/>
                      </a:lnTo>
                      <a:lnTo>
                        <a:pt x="11" y="25"/>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42" name="Freeform 224">
                  <a:extLst>
                    <a:ext uri="{FF2B5EF4-FFF2-40B4-BE49-F238E27FC236}">
                      <a16:creationId xmlns:a16="http://schemas.microsoft.com/office/drawing/2014/main" id="{249D14C2-2B03-4735-83CF-BF361EE3B27D}"/>
                    </a:ext>
                  </a:extLst>
                </p:cNvPr>
                <p:cNvSpPr>
                  <a:spLocks/>
                </p:cNvSpPr>
                <p:nvPr/>
              </p:nvSpPr>
              <p:spPr bwMode="auto">
                <a:xfrm>
                  <a:off x="749" y="1888"/>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1 w 30"/>
                    <a:gd name="T17" fmla="*/ 0 h 29"/>
                    <a:gd name="T18" fmla="*/ 1 w 30"/>
                    <a:gd name="T19" fmla="*/ 0 h 29"/>
                    <a:gd name="T20" fmla="*/ 1 w 30"/>
                    <a:gd name="T21" fmla="*/ 0 h 29"/>
                    <a:gd name="T22" fmla="*/ 1 w 30"/>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13" y="27"/>
                      </a:moveTo>
                      <a:lnTo>
                        <a:pt x="12" y="28"/>
                      </a:lnTo>
                      <a:lnTo>
                        <a:pt x="30" y="12"/>
                      </a:lnTo>
                      <a:lnTo>
                        <a:pt x="21" y="0"/>
                      </a:lnTo>
                      <a:lnTo>
                        <a:pt x="3" y="16"/>
                      </a:lnTo>
                      <a:lnTo>
                        <a:pt x="1" y="17"/>
                      </a:lnTo>
                      <a:lnTo>
                        <a:pt x="3" y="16"/>
                      </a:lnTo>
                      <a:lnTo>
                        <a:pt x="0" y="21"/>
                      </a:lnTo>
                      <a:lnTo>
                        <a:pt x="3" y="27"/>
                      </a:lnTo>
                      <a:lnTo>
                        <a:pt x="6" y="29"/>
                      </a:lnTo>
                      <a:lnTo>
                        <a:pt x="12" y="28"/>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43" name="Freeform 225">
                  <a:extLst>
                    <a:ext uri="{FF2B5EF4-FFF2-40B4-BE49-F238E27FC236}">
                      <a16:creationId xmlns:a16="http://schemas.microsoft.com/office/drawing/2014/main" id="{14E69D81-9B0C-458B-96FB-B3441BABA97D}"/>
                    </a:ext>
                  </a:extLst>
                </p:cNvPr>
                <p:cNvSpPr>
                  <a:spLocks/>
                </p:cNvSpPr>
                <p:nvPr/>
              </p:nvSpPr>
              <p:spPr bwMode="auto">
                <a:xfrm>
                  <a:off x="741" y="1897"/>
                  <a:ext cx="14" cy="15"/>
                </a:xfrm>
                <a:custGeom>
                  <a:avLst/>
                  <a:gdLst>
                    <a:gd name="T0" fmla="*/ 0 w 29"/>
                    <a:gd name="T1" fmla="*/ 1 h 30"/>
                    <a:gd name="T2" fmla="*/ 0 w 29"/>
                    <a:gd name="T3" fmla="*/ 1 h 30"/>
                    <a:gd name="T4" fmla="*/ 0 w 29"/>
                    <a:gd name="T5" fmla="*/ 1 h 30"/>
                    <a:gd name="T6" fmla="*/ 0 w 29"/>
                    <a:gd name="T7" fmla="*/ 0 h 30"/>
                    <a:gd name="T8" fmla="*/ 0 w 29"/>
                    <a:gd name="T9" fmla="*/ 1 h 30"/>
                    <a:gd name="T10" fmla="*/ 0 w 29"/>
                    <a:gd name="T11" fmla="*/ 1 h 30"/>
                    <a:gd name="T12" fmla="*/ 0 w 29"/>
                    <a:gd name="T13" fmla="*/ 1 h 30"/>
                    <a:gd name="T14" fmla="*/ 0 w 29"/>
                    <a:gd name="T15" fmla="*/ 1 h 30"/>
                    <a:gd name="T16" fmla="*/ 0 w 29"/>
                    <a:gd name="T17" fmla="*/ 1 h 30"/>
                    <a:gd name="T18" fmla="*/ 0 w 29"/>
                    <a:gd name="T19" fmla="*/ 1 h 30"/>
                    <a:gd name="T20" fmla="*/ 0 w 29"/>
                    <a:gd name="T21" fmla="*/ 1 h 30"/>
                    <a:gd name="T22" fmla="*/ 0 w 29"/>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0">
                      <a:moveTo>
                        <a:pt x="14" y="27"/>
                      </a:moveTo>
                      <a:lnTo>
                        <a:pt x="13" y="28"/>
                      </a:lnTo>
                      <a:lnTo>
                        <a:pt x="29" y="10"/>
                      </a:lnTo>
                      <a:lnTo>
                        <a:pt x="17" y="0"/>
                      </a:lnTo>
                      <a:lnTo>
                        <a:pt x="1" y="19"/>
                      </a:lnTo>
                      <a:lnTo>
                        <a:pt x="0" y="20"/>
                      </a:lnTo>
                      <a:lnTo>
                        <a:pt x="1" y="19"/>
                      </a:lnTo>
                      <a:lnTo>
                        <a:pt x="0" y="25"/>
                      </a:lnTo>
                      <a:lnTo>
                        <a:pt x="2" y="28"/>
                      </a:lnTo>
                      <a:lnTo>
                        <a:pt x="8" y="30"/>
                      </a:lnTo>
                      <a:lnTo>
                        <a:pt x="13" y="28"/>
                      </a:lnTo>
                      <a:lnTo>
                        <a:pt x="1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44" name="Freeform 226">
                  <a:extLst>
                    <a:ext uri="{FF2B5EF4-FFF2-40B4-BE49-F238E27FC236}">
                      <a16:creationId xmlns:a16="http://schemas.microsoft.com/office/drawing/2014/main" id="{B8A75EA5-9757-4F53-9284-5016781AF465}"/>
                    </a:ext>
                  </a:extLst>
                </p:cNvPr>
                <p:cNvSpPr>
                  <a:spLocks/>
                </p:cNvSpPr>
                <p:nvPr/>
              </p:nvSpPr>
              <p:spPr bwMode="auto">
                <a:xfrm>
                  <a:off x="730" y="1907"/>
                  <a:ext cx="18" cy="25"/>
                </a:xfrm>
                <a:custGeom>
                  <a:avLst/>
                  <a:gdLst>
                    <a:gd name="T0" fmla="*/ 1 w 35"/>
                    <a:gd name="T1" fmla="*/ 0 h 51"/>
                    <a:gd name="T2" fmla="*/ 1 w 35"/>
                    <a:gd name="T3" fmla="*/ 0 h 51"/>
                    <a:gd name="T4" fmla="*/ 1 w 35"/>
                    <a:gd name="T5" fmla="*/ 0 h 51"/>
                    <a:gd name="T6" fmla="*/ 1 w 35"/>
                    <a:gd name="T7" fmla="*/ 0 h 51"/>
                    <a:gd name="T8" fmla="*/ 0 w 35"/>
                    <a:gd name="T9" fmla="*/ 0 h 51"/>
                    <a:gd name="T10" fmla="*/ 0 w 35"/>
                    <a:gd name="T11" fmla="*/ 0 h 51"/>
                    <a:gd name="T12" fmla="*/ 0 w 35"/>
                    <a:gd name="T13" fmla="*/ 0 h 51"/>
                    <a:gd name="T14" fmla="*/ 0 w 35"/>
                    <a:gd name="T15" fmla="*/ 0 h 51"/>
                    <a:gd name="T16" fmla="*/ 1 w 35"/>
                    <a:gd name="T17" fmla="*/ 0 h 51"/>
                    <a:gd name="T18" fmla="*/ 1 w 35"/>
                    <a:gd name="T19" fmla="*/ 0 h 51"/>
                    <a:gd name="T20" fmla="*/ 1 w 35"/>
                    <a:gd name="T21" fmla="*/ 0 h 51"/>
                    <a:gd name="T22" fmla="*/ 1 w 35"/>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51">
                      <a:moveTo>
                        <a:pt x="14" y="45"/>
                      </a:moveTo>
                      <a:lnTo>
                        <a:pt x="14" y="46"/>
                      </a:lnTo>
                      <a:lnTo>
                        <a:pt x="35" y="7"/>
                      </a:lnTo>
                      <a:lnTo>
                        <a:pt x="21" y="0"/>
                      </a:lnTo>
                      <a:lnTo>
                        <a:pt x="0" y="39"/>
                      </a:lnTo>
                      <a:lnTo>
                        <a:pt x="0" y="40"/>
                      </a:lnTo>
                      <a:lnTo>
                        <a:pt x="0" y="39"/>
                      </a:lnTo>
                      <a:lnTo>
                        <a:pt x="0" y="45"/>
                      </a:lnTo>
                      <a:lnTo>
                        <a:pt x="4" y="50"/>
                      </a:lnTo>
                      <a:lnTo>
                        <a:pt x="10" y="51"/>
                      </a:lnTo>
                      <a:lnTo>
                        <a:pt x="14" y="46"/>
                      </a:lnTo>
                      <a:lnTo>
                        <a:pt x="14"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45" name="Freeform 227">
                  <a:extLst>
                    <a:ext uri="{FF2B5EF4-FFF2-40B4-BE49-F238E27FC236}">
                      <a16:creationId xmlns:a16="http://schemas.microsoft.com/office/drawing/2014/main" id="{67BC215A-DEB3-49D3-9AE9-1A20B24CA0C3}"/>
                    </a:ext>
                  </a:extLst>
                </p:cNvPr>
                <p:cNvSpPr>
                  <a:spLocks/>
                </p:cNvSpPr>
                <p:nvPr/>
              </p:nvSpPr>
              <p:spPr bwMode="auto">
                <a:xfrm>
                  <a:off x="722" y="1927"/>
                  <a:ext cx="15" cy="23"/>
                </a:xfrm>
                <a:custGeom>
                  <a:avLst/>
                  <a:gdLst>
                    <a:gd name="T0" fmla="*/ 1 w 30"/>
                    <a:gd name="T1" fmla="*/ 1 h 46"/>
                    <a:gd name="T2" fmla="*/ 1 w 30"/>
                    <a:gd name="T3" fmla="*/ 1 h 46"/>
                    <a:gd name="T4" fmla="*/ 1 w 30"/>
                    <a:gd name="T5" fmla="*/ 1 h 46"/>
                    <a:gd name="T6" fmla="*/ 1 w 30"/>
                    <a:gd name="T7" fmla="*/ 0 h 46"/>
                    <a:gd name="T8" fmla="*/ 0 w 30"/>
                    <a:gd name="T9" fmla="*/ 1 h 46"/>
                    <a:gd name="T10" fmla="*/ 0 w 30"/>
                    <a:gd name="T11" fmla="*/ 1 h 46"/>
                    <a:gd name="T12" fmla="*/ 0 w 30"/>
                    <a:gd name="T13" fmla="*/ 1 h 46"/>
                    <a:gd name="T14" fmla="*/ 1 w 30"/>
                    <a:gd name="T15" fmla="*/ 1 h 46"/>
                    <a:gd name="T16" fmla="*/ 1 w 30"/>
                    <a:gd name="T17" fmla="*/ 1 h 46"/>
                    <a:gd name="T18" fmla="*/ 1 w 30"/>
                    <a:gd name="T19" fmla="*/ 1 h 46"/>
                    <a:gd name="T20" fmla="*/ 1 w 30"/>
                    <a:gd name="T21" fmla="*/ 1 h 46"/>
                    <a:gd name="T22" fmla="*/ 1 w 30"/>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46">
                      <a:moveTo>
                        <a:pt x="14" y="41"/>
                      </a:moveTo>
                      <a:lnTo>
                        <a:pt x="14" y="42"/>
                      </a:lnTo>
                      <a:lnTo>
                        <a:pt x="30" y="5"/>
                      </a:lnTo>
                      <a:lnTo>
                        <a:pt x="16" y="0"/>
                      </a:lnTo>
                      <a:lnTo>
                        <a:pt x="0" y="37"/>
                      </a:lnTo>
                      <a:lnTo>
                        <a:pt x="0" y="38"/>
                      </a:lnTo>
                      <a:lnTo>
                        <a:pt x="0" y="37"/>
                      </a:lnTo>
                      <a:lnTo>
                        <a:pt x="1" y="43"/>
                      </a:lnTo>
                      <a:lnTo>
                        <a:pt x="6" y="46"/>
                      </a:lnTo>
                      <a:lnTo>
                        <a:pt x="11" y="46"/>
                      </a:lnTo>
                      <a:lnTo>
                        <a:pt x="14" y="42"/>
                      </a:lnTo>
                      <a:lnTo>
                        <a:pt x="1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46" name="Freeform 228">
                  <a:extLst>
                    <a:ext uri="{FF2B5EF4-FFF2-40B4-BE49-F238E27FC236}">
                      <a16:creationId xmlns:a16="http://schemas.microsoft.com/office/drawing/2014/main" id="{CFD41C9C-285C-4E8F-9F1A-9E5D969B2C7A}"/>
                    </a:ext>
                  </a:extLst>
                </p:cNvPr>
                <p:cNvSpPr>
                  <a:spLocks/>
                </p:cNvSpPr>
                <p:nvPr/>
              </p:nvSpPr>
              <p:spPr bwMode="auto">
                <a:xfrm>
                  <a:off x="717" y="1946"/>
                  <a:ext cx="12" cy="20"/>
                </a:xfrm>
                <a:custGeom>
                  <a:avLst/>
                  <a:gdLst>
                    <a:gd name="T0" fmla="*/ 1 w 24"/>
                    <a:gd name="T1" fmla="*/ 0 h 41"/>
                    <a:gd name="T2" fmla="*/ 1 w 24"/>
                    <a:gd name="T3" fmla="*/ 0 h 41"/>
                    <a:gd name="T4" fmla="*/ 1 w 24"/>
                    <a:gd name="T5" fmla="*/ 0 h 41"/>
                    <a:gd name="T6" fmla="*/ 1 w 24"/>
                    <a:gd name="T7" fmla="*/ 0 h 41"/>
                    <a:gd name="T8" fmla="*/ 1 w 24"/>
                    <a:gd name="T9" fmla="*/ 0 h 41"/>
                    <a:gd name="T10" fmla="*/ 0 w 24"/>
                    <a:gd name="T11" fmla="*/ 0 h 41"/>
                    <a:gd name="T12" fmla="*/ 1 w 24"/>
                    <a:gd name="T13" fmla="*/ 0 h 41"/>
                    <a:gd name="T14" fmla="*/ 1 w 24"/>
                    <a:gd name="T15" fmla="*/ 0 h 41"/>
                    <a:gd name="T16" fmla="*/ 1 w 24"/>
                    <a:gd name="T17" fmla="*/ 0 h 41"/>
                    <a:gd name="T18" fmla="*/ 1 w 24"/>
                    <a:gd name="T19" fmla="*/ 0 h 41"/>
                    <a:gd name="T20" fmla="*/ 1 w 24"/>
                    <a:gd name="T21" fmla="*/ 0 h 41"/>
                    <a:gd name="T22" fmla="*/ 1 w 24"/>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41">
                      <a:moveTo>
                        <a:pt x="16" y="34"/>
                      </a:moveTo>
                      <a:lnTo>
                        <a:pt x="15" y="35"/>
                      </a:lnTo>
                      <a:lnTo>
                        <a:pt x="24" y="3"/>
                      </a:lnTo>
                      <a:lnTo>
                        <a:pt x="10" y="0"/>
                      </a:lnTo>
                      <a:lnTo>
                        <a:pt x="1" y="33"/>
                      </a:lnTo>
                      <a:lnTo>
                        <a:pt x="0" y="34"/>
                      </a:lnTo>
                      <a:lnTo>
                        <a:pt x="1" y="33"/>
                      </a:lnTo>
                      <a:lnTo>
                        <a:pt x="2" y="38"/>
                      </a:lnTo>
                      <a:lnTo>
                        <a:pt x="7" y="41"/>
                      </a:lnTo>
                      <a:lnTo>
                        <a:pt x="13" y="40"/>
                      </a:lnTo>
                      <a:lnTo>
                        <a:pt x="15" y="35"/>
                      </a:lnTo>
                      <a:lnTo>
                        <a:pt x="1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47" name="Freeform 229">
                  <a:extLst>
                    <a:ext uri="{FF2B5EF4-FFF2-40B4-BE49-F238E27FC236}">
                      <a16:creationId xmlns:a16="http://schemas.microsoft.com/office/drawing/2014/main" id="{1DCBB800-19F5-436B-B1F4-092EAB89197E}"/>
                    </a:ext>
                  </a:extLst>
                </p:cNvPr>
                <p:cNvSpPr>
                  <a:spLocks/>
                </p:cNvSpPr>
                <p:nvPr/>
              </p:nvSpPr>
              <p:spPr bwMode="auto">
                <a:xfrm>
                  <a:off x="717" y="1962"/>
                  <a:ext cx="8" cy="21"/>
                </a:xfrm>
                <a:custGeom>
                  <a:avLst/>
                  <a:gdLst>
                    <a:gd name="T0" fmla="*/ 1 w 16"/>
                    <a:gd name="T1" fmla="*/ 1 h 40"/>
                    <a:gd name="T2" fmla="*/ 1 w 16"/>
                    <a:gd name="T3" fmla="*/ 1 h 40"/>
                    <a:gd name="T4" fmla="*/ 1 w 16"/>
                    <a:gd name="T5" fmla="*/ 0 h 40"/>
                    <a:gd name="T6" fmla="*/ 0 w 16"/>
                    <a:gd name="T7" fmla="*/ 0 h 40"/>
                    <a:gd name="T8" fmla="*/ 0 w 16"/>
                    <a:gd name="T9" fmla="*/ 1 h 40"/>
                    <a:gd name="T10" fmla="*/ 1 w 16"/>
                    <a:gd name="T11" fmla="*/ 1 h 40"/>
                    <a:gd name="T12" fmla="*/ 0 w 16"/>
                    <a:gd name="T13" fmla="*/ 1 h 40"/>
                    <a:gd name="T14" fmla="*/ 1 w 16"/>
                    <a:gd name="T15" fmla="*/ 1 h 40"/>
                    <a:gd name="T16" fmla="*/ 1 w 16"/>
                    <a:gd name="T17" fmla="*/ 1 h 40"/>
                    <a:gd name="T18" fmla="*/ 1 w 16"/>
                    <a:gd name="T19" fmla="*/ 1 h 40"/>
                    <a:gd name="T20" fmla="*/ 1 w 16"/>
                    <a:gd name="T21" fmla="*/ 1 h 40"/>
                    <a:gd name="T22" fmla="*/ 1 w 16"/>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40">
                      <a:moveTo>
                        <a:pt x="15" y="32"/>
                      </a:moveTo>
                      <a:lnTo>
                        <a:pt x="16" y="32"/>
                      </a:lnTo>
                      <a:lnTo>
                        <a:pt x="16" y="0"/>
                      </a:lnTo>
                      <a:lnTo>
                        <a:pt x="0" y="0"/>
                      </a:lnTo>
                      <a:lnTo>
                        <a:pt x="0" y="32"/>
                      </a:lnTo>
                      <a:lnTo>
                        <a:pt x="1" y="32"/>
                      </a:lnTo>
                      <a:lnTo>
                        <a:pt x="0" y="32"/>
                      </a:lnTo>
                      <a:lnTo>
                        <a:pt x="2" y="38"/>
                      </a:lnTo>
                      <a:lnTo>
                        <a:pt x="8" y="40"/>
                      </a:lnTo>
                      <a:lnTo>
                        <a:pt x="14" y="38"/>
                      </a:lnTo>
                      <a:lnTo>
                        <a:pt x="16" y="32"/>
                      </a:lnTo>
                      <a:lnTo>
                        <a:pt x="1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48" name="Freeform 230">
                  <a:extLst>
                    <a:ext uri="{FF2B5EF4-FFF2-40B4-BE49-F238E27FC236}">
                      <a16:creationId xmlns:a16="http://schemas.microsoft.com/office/drawing/2014/main" id="{3AA7FE0A-8A5A-448E-8698-404BA3928C65}"/>
                    </a:ext>
                  </a:extLst>
                </p:cNvPr>
                <p:cNvSpPr>
                  <a:spLocks/>
                </p:cNvSpPr>
                <p:nvPr/>
              </p:nvSpPr>
              <p:spPr bwMode="auto">
                <a:xfrm>
                  <a:off x="718" y="1979"/>
                  <a:ext cx="9" cy="19"/>
                </a:xfrm>
                <a:custGeom>
                  <a:avLst/>
                  <a:gdLst>
                    <a:gd name="T0" fmla="*/ 0 w 19"/>
                    <a:gd name="T1" fmla="*/ 0 h 39"/>
                    <a:gd name="T2" fmla="*/ 0 w 19"/>
                    <a:gd name="T3" fmla="*/ 0 h 39"/>
                    <a:gd name="T4" fmla="*/ 0 w 19"/>
                    <a:gd name="T5" fmla="*/ 0 h 39"/>
                    <a:gd name="T6" fmla="*/ 0 w 19"/>
                    <a:gd name="T7" fmla="*/ 0 h 39"/>
                    <a:gd name="T8" fmla="*/ 0 w 19"/>
                    <a:gd name="T9" fmla="*/ 0 h 39"/>
                    <a:gd name="T10" fmla="*/ 0 w 19"/>
                    <a:gd name="T11" fmla="*/ 0 h 39"/>
                    <a:gd name="T12" fmla="*/ 0 w 19"/>
                    <a:gd name="T13" fmla="*/ 0 h 39"/>
                    <a:gd name="T14" fmla="*/ 0 w 19"/>
                    <a:gd name="T15" fmla="*/ 0 h 39"/>
                    <a:gd name="T16" fmla="*/ 0 w 19"/>
                    <a:gd name="T17" fmla="*/ 0 h 39"/>
                    <a:gd name="T18" fmla="*/ 0 w 19"/>
                    <a:gd name="T19" fmla="*/ 0 h 39"/>
                    <a:gd name="T20" fmla="*/ 0 w 19"/>
                    <a:gd name="T21" fmla="*/ 0 h 39"/>
                    <a:gd name="T22" fmla="*/ 0 w 19"/>
                    <a:gd name="T23" fmla="*/ 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39">
                      <a:moveTo>
                        <a:pt x="19" y="30"/>
                      </a:moveTo>
                      <a:lnTo>
                        <a:pt x="19" y="32"/>
                      </a:lnTo>
                      <a:lnTo>
                        <a:pt x="14" y="0"/>
                      </a:lnTo>
                      <a:lnTo>
                        <a:pt x="0" y="0"/>
                      </a:lnTo>
                      <a:lnTo>
                        <a:pt x="5" y="32"/>
                      </a:lnTo>
                      <a:lnTo>
                        <a:pt x="5" y="35"/>
                      </a:lnTo>
                      <a:lnTo>
                        <a:pt x="5" y="32"/>
                      </a:lnTo>
                      <a:lnTo>
                        <a:pt x="7" y="37"/>
                      </a:lnTo>
                      <a:lnTo>
                        <a:pt x="12" y="39"/>
                      </a:lnTo>
                      <a:lnTo>
                        <a:pt x="16" y="37"/>
                      </a:lnTo>
                      <a:lnTo>
                        <a:pt x="19" y="32"/>
                      </a:lnTo>
                      <a:lnTo>
                        <a:pt x="19"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49" name="Freeform 231">
                  <a:extLst>
                    <a:ext uri="{FF2B5EF4-FFF2-40B4-BE49-F238E27FC236}">
                      <a16:creationId xmlns:a16="http://schemas.microsoft.com/office/drawing/2014/main" id="{1A2617C9-4BB2-4D69-8A5B-62E4962C1EA1}"/>
                    </a:ext>
                  </a:extLst>
                </p:cNvPr>
                <p:cNvSpPr>
                  <a:spLocks/>
                </p:cNvSpPr>
                <p:nvPr/>
              </p:nvSpPr>
              <p:spPr bwMode="auto">
                <a:xfrm>
                  <a:off x="720" y="1994"/>
                  <a:ext cx="13" cy="20"/>
                </a:xfrm>
                <a:custGeom>
                  <a:avLst/>
                  <a:gdLst>
                    <a:gd name="T0" fmla="*/ 1 w 25"/>
                    <a:gd name="T1" fmla="*/ 0 h 41"/>
                    <a:gd name="T2" fmla="*/ 1 w 25"/>
                    <a:gd name="T3" fmla="*/ 0 h 41"/>
                    <a:gd name="T4" fmla="*/ 1 w 25"/>
                    <a:gd name="T5" fmla="*/ 0 h 41"/>
                    <a:gd name="T6" fmla="*/ 0 w 25"/>
                    <a:gd name="T7" fmla="*/ 0 h 41"/>
                    <a:gd name="T8" fmla="*/ 1 w 25"/>
                    <a:gd name="T9" fmla="*/ 0 h 41"/>
                    <a:gd name="T10" fmla="*/ 1 w 25"/>
                    <a:gd name="T11" fmla="*/ 0 h 41"/>
                    <a:gd name="T12" fmla="*/ 1 w 25"/>
                    <a:gd name="T13" fmla="*/ 0 h 41"/>
                    <a:gd name="T14" fmla="*/ 1 w 25"/>
                    <a:gd name="T15" fmla="*/ 0 h 41"/>
                    <a:gd name="T16" fmla="*/ 1 w 25"/>
                    <a:gd name="T17" fmla="*/ 0 h 41"/>
                    <a:gd name="T18" fmla="*/ 1 w 25"/>
                    <a:gd name="T19" fmla="*/ 0 h 41"/>
                    <a:gd name="T20" fmla="*/ 1 w 25"/>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41">
                      <a:moveTo>
                        <a:pt x="25" y="32"/>
                      </a:moveTo>
                      <a:lnTo>
                        <a:pt x="25" y="32"/>
                      </a:lnTo>
                      <a:lnTo>
                        <a:pt x="14" y="0"/>
                      </a:lnTo>
                      <a:lnTo>
                        <a:pt x="0" y="5"/>
                      </a:lnTo>
                      <a:lnTo>
                        <a:pt x="11" y="37"/>
                      </a:lnTo>
                      <a:lnTo>
                        <a:pt x="15" y="41"/>
                      </a:lnTo>
                      <a:lnTo>
                        <a:pt x="20" y="41"/>
                      </a:lnTo>
                      <a:lnTo>
                        <a:pt x="24" y="38"/>
                      </a:lnTo>
                      <a:lnTo>
                        <a:pt x="2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50" name="Freeform 232">
                  <a:extLst>
                    <a:ext uri="{FF2B5EF4-FFF2-40B4-BE49-F238E27FC236}">
                      <a16:creationId xmlns:a16="http://schemas.microsoft.com/office/drawing/2014/main" id="{F6A5A923-4220-4B30-9944-3448878EBBF9}"/>
                    </a:ext>
                  </a:extLst>
                </p:cNvPr>
                <p:cNvSpPr>
                  <a:spLocks/>
                </p:cNvSpPr>
                <p:nvPr/>
              </p:nvSpPr>
              <p:spPr bwMode="auto">
                <a:xfrm>
                  <a:off x="726" y="2010"/>
                  <a:ext cx="15" cy="22"/>
                </a:xfrm>
                <a:custGeom>
                  <a:avLst/>
                  <a:gdLst>
                    <a:gd name="T0" fmla="*/ 1 w 30"/>
                    <a:gd name="T1" fmla="*/ 1 h 44"/>
                    <a:gd name="T2" fmla="*/ 1 w 30"/>
                    <a:gd name="T3" fmla="*/ 1 h 44"/>
                    <a:gd name="T4" fmla="*/ 1 w 30"/>
                    <a:gd name="T5" fmla="*/ 0 h 44"/>
                    <a:gd name="T6" fmla="*/ 0 w 30"/>
                    <a:gd name="T7" fmla="*/ 1 h 44"/>
                    <a:gd name="T8" fmla="*/ 1 w 30"/>
                    <a:gd name="T9" fmla="*/ 1 h 44"/>
                    <a:gd name="T10" fmla="*/ 1 w 30"/>
                    <a:gd name="T11" fmla="*/ 1 h 44"/>
                    <a:gd name="T12" fmla="*/ 1 w 30"/>
                    <a:gd name="T13" fmla="*/ 1 h 44"/>
                    <a:gd name="T14" fmla="*/ 1 w 30"/>
                    <a:gd name="T15" fmla="*/ 1 h 44"/>
                    <a:gd name="T16" fmla="*/ 1 w 30"/>
                    <a:gd name="T17" fmla="*/ 1 h 44"/>
                    <a:gd name="T18" fmla="*/ 1 w 30"/>
                    <a:gd name="T19" fmla="*/ 1 h 44"/>
                    <a:gd name="T20" fmla="*/ 1 w 30"/>
                    <a:gd name="T21" fmla="*/ 1 h 44"/>
                    <a:gd name="T22" fmla="*/ 1 w 30"/>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44">
                      <a:moveTo>
                        <a:pt x="29" y="33"/>
                      </a:moveTo>
                      <a:lnTo>
                        <a:pt x="30" y="35"/>
                      </a:lnTo>
                      <a:lnTo>
                        <a:pt x="14" y="0"/>
                      </a:lnTo>
                      <a:lnTo>
                        <a:pt x="0" y="5"/>
                      </a:lnTo>
                      <a:lnTo>
                        <a:pt x="16" y="39"/>
                      </a:lnTo>
                      <a:lnTo>
                        <a:pt x="18" y="42"/>
                      </a:lnTo>
                      <a:lnTo>
                        <a:pt x="16" y="39"/>
                      </a:lnTo>
                      <a:lnTo>
                        <a:pt x="20" y="44"/>
                      </a:lnTo>
                      <a:lnTo>
                        <a:pt x="26" y="44"/>
                      </a:lnTo>
                      <a:lnTo>
                        <a:pt x="29" y="41"/>
                      </a:lnTo>
                      <a:lnTo>
                        <a:pt x="30" y="35"/>
                      </a:lnTo>
                      <a:lnTo>
                        <a:pt x="29"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51" name="Freeform 233">
                  <a:extLst>
                    <a:ext uri="{FF2B5EF4-FFF2-40B4-BE49-F238E27FC236}">
                      <a16:creationId xmlns:a16="http://schemas.microsoft.com/office/drawing/2014/main" id="{95071C5C-E71A-442A-8A1C-1602F7348F8B}"/>
                    </a:ext>
                  </a:extLst>
                </p:cNvPr>
                <p:cNvSpPr>
                  <a:spLocks/>
                </p:cNvSpPr>
                <p:nvPr/>
              </p:nvSpPr>
              <p:spPr bwMode="auto">
                <a:xfrm>
                  <a:off x="734" y="2026"/>
                  <a:ext cx="19" cy="23"/>
                </a:xfrm>
                <a:custGeom>
                  <a:avLst/>
                  <a:gdLst>
                    <a:gd name="T0" fmla="*/ 1 w 38"/>
                    <a:gd name="T1" fmla="*/ 1 h 46"/>
                    <a:gd name="T2" fmla="*/ 1 w 38"/>
                    <a:gd name="T3" fmla="*/ 1 h 46"/>
                    <a:gd name="T4" fmla="*/ 1 w 38"/>
                    <a:gd name="T5" fmla="*/ 0 h 46"/>
                    <a:gd name="T6" fmla="*/ 0 w 38"/>
                    <a:gd name="T7" fmla="*/ 1 h 46"/>
                    <a:gd name="T8" fmla="*/ 1 w 38"/>
                    <a:gd name="T9" fmla="*/ 1 h 46"/>
                    <a:gd name="T10" fmla="*/ 1 w 38"/>
                    <a:gd name="T11" fmla="*/ 1 h 46"/>
                    <a:gd name="T12" fmla="*/ 1 w 38"/>
                    <a:gd name="T13" fmla="*/ 1 h 46"/>
                    <a:gd name="T14" fmla="*/ 1 w 38"/>
                    <a:gd name="T15" fmla="*/ 1 h 46"/>
                    <a:gd name="T16" fmla="*/ 1 w 38"/>
                    <a:gd name="T17" fmla="*/ 1 h 46"/>
                    <a:gd name="T18" fmla="*/ 1 w 38"/>
                    <a:gd name="T19" fmla="*/ 1 h 46"/>
                    <a:gd name="T20" fmla="*/ 1 w 38"/>
                    <a:gd name="T21" fmla="*/ 1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46">
                      <a:moveTo>
                        <a:pt x="36" y="34"/>
                      </a:moveTo>
                      <a:lnTo>
                        <a:pt x="36" y="34"/>
                      </a:lnTo>
                      <a:lnTo>
                        <a:pt x="11" y="0"/>
                      </a:lnTo>
                      <a:lnTo>
                        <a:pt x="0" y="9"/>
                      </a:lnTo>
                      <a:lnTo>
                        <a:pt x="25" y="43"/>
                      </a:lnTo>
                      <a:lnTo>
                        <a:pt x="29" y="46"/>
                      </a:lnTo>
                      <a:lnTo>
                        <a:pt x="35" y="43"/>
                      </a:lnTo>
                      <a:lnTo>
                        <a:pt x="38" y="40"/>
                      </a:lnTo>
                      <a:lnTo>
                        <a:pt x="3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52" name="Freeform 234">
                  <a:extLst>
                    <a:ext uri="{FF2B5EF4-FFF2-40B4-BE49-F238E27FC236}">
                      <a16:creationId xmlns:a16="http://schemas.microsoft.com/office/drawing/2014/main" id="{86F7C435-1EB2-40F7-84CF-9467D4C7A1E7}"/>
                    </a:ext>
                  </a:extLst>
                </p:cNvPr>
                <p:cNvSpPr>
                  <a:spLocks/>
                </p:cNvSpPr>
                <p:nvPr/>
              </p:nvSpPr>
              <p:spPr bwMode="auto">
                <a:xfrm>
                  <a:off x="747" y="2043"/>
                  <a:ext cx="21" cy="23"/>
                </a:xfrm>
                <a:custGeom>
                  <a:avLst/>
                  <a:gdLst>
                    <a:gd name="T0" fmla="*/ 1 w 42"/>
                    <a:gd name="T1" fmla="*/ 1 h 46"/>
                    <a:gd name="T2" fmla="*/ 1 w 42"/>
                    <a:gd name="T3" fmla="*/ 1 h 46"/>
                    <a:gd name="T4" fmla="*/ 1 w 42"/>
                    <a:gd name="T5" fmla="*/ 0 h 46"/>
                    <a:gd name="T6" fmla="*/ 0 w 42"/>
                    <a:gd name="T7" fmla="*/ 1 h 46"/>
                    <a:gd name="T8" fmla="*/ 1 w 42"/>
                    <a:gd name="T9" fmla="*/ 1 h 46"/>
                    <a:gd name="T10" fmla="*/ 1 w 42"/>
                    <a:gd name="T11" fmla="*/ 1 h 46"/>
                    <a:gd name="T12" fmla="*/ 1 w 42"/>
                    <a:gd name="T13" fmla="*/ 1 h 46"/>
                    <a:gd name="T14" fmla="*/ 1 w 42"/>
                    <a:gd name="T15" fmla="*/ 1 h 46"/>
                    <a:gd name="T16" fmla="*/ 1 w 42"/>
                    <a:gd name="T17" fmla="*/ 1 h 46"/>
                    <a:gd name="T18" fmla="*/ 1 w 42"/>
                    <a:gd name="T19" fmla="*/ 1 h 46"/>
                    <a:gd name="T20" fmla="*/ 1 w 42"/>
                    <a:gd name="T21" fmla="*/ 1 h 46"/>
                    <a:gd name="T22" fmla="*/ 1 w 42"/>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6">
                      <a:moveTo>
                        <a:pt x="40" y="33"/>
                      </a:moveTo>
                      <a:lnTo>
                        <a:pt x="41" y="35"/>
                      </a:lnTo>
                      <a:lnTo>
                        <a:pt x="11" y="0"/>
                      </a:lnTo>
                      <a:lnTo>
                        <a:pt x="0" y="9"/>
                      </a:lnTo>
                      <a:lnTo>
                        <a:pt x="30" y="44"/>
                      </a:lnTo>
                      <a:lnTo>
                        <a:pt x="31" y="45"/>
                      </a:lnTo>
                      <a:lnTo>
                        <a:pt x="30" y="44"/>
                      </a:lnTo>
                      <a:lnTo>
                        <a:pt x="34" y="46"/>
                      </a:lnTo>
                      <a:lnTo>
                        <a:pt x="40" y="44"/>
                      </a:lnTo>
                      <a:lnTo>
                        <a:pt x="42" y="40"/>
                      </a:lnTo>
                      <a:lnTo>
                        <a:pt x="41" y="35"/>
                      </a:lnTo>
                      <a:lnTo>
                        <a:pt x="4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53" name="Freeform 235">
                  <a:extLst>
                    <a:ext uri="{FF2B5EF4-FFF2-40B4-BE49-F238E27FC236}">
                      <a16:creationId xmlns:a16="http://schemas.microsoft.com/office/drawing/2014/main" id="{558E51CD-13A0-4C07-A05C-2BA63641A7C3}"/>
                    </a:ext>
                  </a:extLst>
                </p:cNvPr>
                <p:cNvSpPr>
                  <a:spLocks/>
                </p:cNvSpPr>
                <p:nvPr/>
              </p:nvSpPr>
              <p:spPr bwMode="auto">
                <a:xfrm>
                  <a:off x="762" y="2060"/>
                  <a:ext cx="22" cy="20"/>
                </a:xfrm>
                <a:custGeom>
                  <a:avLst/>
                  <a:gdLst>
                    <a:gd name="T0" fmla="*/ 1 w 44"/>
                    <a:gd name="T1" fmla="*/ 0 h 41"/>
                    <a:gd name="T2" fmla="*/ 1 w 44"/>
                    <a:gd name="T3" fmla="*/ 0 h 41"/>
                    <a:gd name="T4" fmla="*/ 1 w 44"/>
                    <a:gd name="T5" fmla="*/ 0 h 41"/>
                    <a:gd name="T6" fmla="*/ 0 w 44"/>
                    <a:gd name="T7" fmla="*/ 0 h 41"/>
                    <a:gd name="T8" fmla="*/ 1 w 44"/>
                    <a:gd name="T9" fmla="*/ 0 h 41"/>
                    <a:gd name="T10" fmla="*/ 1 w 44"/>
                    <a:gd name="T11" fmla="*/ 0 h 41"/>
                    <a:gd name="T12" fmla="*/ 1 w 44"/>
                    <a:gd name="T13" fmla="*/ 0 h 41"/>
                    <a:gd name="T14" fmla="*/ 1 w 44"/>
                    <a:gd name="T15" fmla="*/ 0 h 41"/>
                    <a:gd name="T16" fmla="*/ 1 w 44"/>
                    <a:gd name="T17" fmla="*/ 0 h 41"/>
                    <a:gd name="T18" fmla="*/ 1 w 44"/>
                    <a:gd name="T19" fmla="*/ 0 h 41"/>
                    <a:gd name="T20" fmla="*/ 1 w 44"/>
                    <a:gd name="T21" fmla="*/ 0 h 41"/>
                    <a:gd name="T22" fmla="*/ 1 w 44"/>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41">
                      <a:moveTo>
                        <a:pt x="40" y="27"/>
                      </a:moveTo>
                      <a:lnTo>
                        <a:pt x="41" y="28"/>
                      </a:lnTo>
                      <a:lnTo>
                        <a:pt x="9" y="0"/>
                      </a:lnTo>
                      <a:lnTo>
                        <a:pt x="0" y="12"/>
                      </a:lnTo>
                      <a:lnTo>
                        <a:pt x="32" y="40"/>
                      </a:lnTo>
                      <a:lnTo>
                        <a:pt x="33" y="41"/>
                      </a:lnTo>
                      <a:lnTo>
                        <a:pt x="32" y="40"/>
                      </a:lnTo>
                      <a:lnTo>
                        <a:pt x="38" y="41"/>
                      </a:lnTo>
                      <a:lnTo>
                        <a:pt x="43" y="39"/>
                      </a:lnTo>
                      <a:lnTo>
                        <a:pt x="44" y="33"/>
                      </a:lnTo>
                      <a:lnTo>
                        <a:pt x="41" y="28"/>
                      </a:lnTo>
                      <a:lnTo>
                        <a:pt x="4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54" name="Freeform 236">
                  <a:extLst>
                    <a:ext uri="{FF2B5EF4-FFF2-40B4-BE49-F238E27FC236}">
                      <a16:creationId xmlns:a16="http://schemas.microsoft.com/office/drawing/2014/main" id="{A6A96C0D-EB21-422C-9E1C-3ABB20FB321D}"/>
                    </a:ext>
                  </a:extLst>
                </p:cNvPr>
                <p:cNvSpPr>
                  <a:spLocks/>
                </p:cNvSpPr>
                <p:nvPr/>
              </p:nvSpPr>
              <p:spPr bwMode="auto">
                <a:xfrm>
                  <a:off x="779" y="2073"/>
                  <a:ext cx="24" cy="16"/>
                </a:xfrm>
                <a:custGeom>
                  <a:avLst/>
                  <a:gdLst>
                    <a:gd name="T0" fmla="*/ 0 w 49"/>
                    <a:gd name="T1" fmla="*/ 1 h 32"/>
                    <a:gd name="T2" fmla="*/ 0 w 49"/>
                    <a:gd name="T3" fmla="*/ 1 h 32"/>
                    <a:gd name="T4" fmla="*/ 0 w 49"/>
                    <a:gd name="T5" fmla="*/ 0 h 32"/>
                    <a:gd name="T6" fmla="*/ 0 w 49"/>
                    <a:gd name="T7" fmla="*/ 1 h 32"/>
                    <a:gd name="T8" fmla="*/ 0 w 49"/>
                    <a:gd name="T9" fmla="*/ 1 h 32"/>
                    <a:gd name="T10" fmla="*/ 0 w 49"/>
                    <a:gd name="T11" fmla="*/ 1 h 32"/>
                    <a:gd name="T12" fmla="*/ 0 w 49"/>
                    <a:gd name="T13" fmla="*/ 1 h 32"/>
                    <a:gd name="T14" fmla="*/ 0 w 49"/>
                    <a:gd name="T15" fmla="*/ 1 h 32"/>
                    <a:gd name="T16" fmla="*/ 0 w 49"/>
                    <a:gd name="T17" fmla="*/ 1 h 32"/>
                    <a:gd name="T18" fmla="*/ 0 w 49"/>
                    <a:gd name="T19" fmla="*/ 1 h 32"/>
                    <a:gd name="T20" fmla="*/ 0 w 49"/>
                    <a:gd name="T21" fmla="*/ 1 h 32"/>
                    <a:gd name="T22" fmla="*/ 0 w 49"/>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32">
                      <a:moveTo>
                        <a:pt x="43" y="18"/>
                      </a:moveTo>
                      <a:lnTo>
                        <a:pt x="44" y="18"/>
                      </a:lnTo>
                      <a:lnTo>
                        <a:pt x="7" y="0"/>
                      </a:lnTo>
                      <a:lnTo>
                        <a:pt x="0" y="14"/>
                      </a:lnTo>
                      <a:lnTo>
                        <a:pt x="37" y="32"/>
                      </a:lnTo>
                      <a:lnTo>
                        <a:pt x="38" y="32"/>
                      </a:lnTo>
                      <a:lnTo>
                        <a:pt x="37" y="32"/>
                      </a:lnTo>
                      <a:lnTo>
                        <a:pt x="43" y="32"/>
                      </a:lnTo>
                      <a:lnTo>
                        <a:pt x="48" y="29"/>
                      </a:lnTo>
                      <a:lnTo>
                        <a:pt x="49" y="23"/>
                      </a:lnTo>
                      <a:lnTo>
                        <a:pt x="44" y="18"/>
                      </a:lnTo>
                      <a:lnTo>
                        <a:pt x="4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55" name="Freeform 237">
                  <a:extLst>
                    <a:ext uri="{FF2B5EF4-FFF2-40B4-BE49-F238E27FC236}">
                      <a16:creationId xmlns:a16="http://schemas.microsoft.com/office/drawing/2014/main" id="{024EA833-4274-4D5E-BA9F-C02336F92ED9}"/>
                    </a:ext>
                  </a:extLst>
                </p:cNvPr>
                <p:cNvSpPr>
                  <a:spLocks/>
                </p:cNvSpPr>
                <p:nvPr/>
              </p:nvSpPr>
              <p:spPr bwMode="auto">
                <a:xfrm>
                  <a:off x="798" y="2082"/>
                  <a:ext cx="24" cy="15"/>
                </a:xfrm>
                <a:custGeom>
                  <a:avLst/>
                  <a:gdLst>
                    <a:gd name="T0" fmla="*/ 0 w 49"/>
                    <a:gd name="T1" fmla="*/ 1 h 30"/>
                    <a:gd name="T2" fmla="*/ 0 w 49"/>
                    <a:gd name="T3" fmla="*/ 1 h 30"/>
                    <a:gd name="T4" fmla="*/ 0 w 49"/>
                    <a:gd name="T5" fmla="*/ 0 h 30"/>
                    <a:gd name="T6" fmla="*/ 0 w 49"/>
                    <a:gd name="T7" fmla="*/ 1 h 30"/>
                    <a:gd name="T8" fmla="*/ 0 w 49"/>
                    <a:gd name="T9" fmla="*/ 1 h 30"/>
                    <a:gd name="T10" fmla="*/ 0 w 49"/>
                    <a:gd name="T11" fmla="*/ 1 h 30"/>
                    <a:gd name="T12" fmla="*/ 0 w 49"/>
                    <a:gd name="T13" fmla="*/ 1 h 30"/>
                    <a:gd name="T14" fmla="*/ 0 w 49"/>
                    <a:gd name="T15" fmla="*/ 1 h 30"/>
                    <a:gd name="T16" fmla="*/ 0 w 49"/>
                    <a:gd name="T17" fmla="*/ 1 h 30"/>
                    <a:gd name="T18" fmla="*/ 0 w 49"/>
                    <a:gd name="T19" fmla="*/ 1 h 30"/>
                    <a:gd name="T20" fmla="*/ 0 w 49"/>
                    <a:gd name="T21" fmla="*/ 1 h 30"/>
                    <a:gd name="T22" fmla="*/ 0 w 49"/>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30">
                      <a:moveTo>
                        <a:pt x="43" y="17"/>
                      </a:moveTo>
                      <a:lnTo>
                        <a:pt x="44" y="17"/>
                      </a:lnTo>
                      <a:lnTo>
                        <a:pt x="5" y="0"/>
                      </a:lnTo>
                      <a:lnTo>
                        <a:pt x="0" y="14"/>
                      </a:lnTo>
                      <a:lnTo>
                        <a:pt x="40" y="30"/>
                      </a:lnTo>
                      <a:lnTo>
                        <a:pt x="41" y="30"/>
                      </a:lnTo>
                      <a:lnTo>
                        <a:pt x="40" y="30"/>
                      </a:lnTo>
                      <a:lnTo>
                        <a:pt x="45" y="29"/>
                      </a:lnTo>
                      <a:lnTo>
                        <a:pt x="49" y="25"/>
                      </a:lnTo>
                      <a:lnTo>
                        <a:pt x="49" y="20"/>
                      </a:lnTo>
                      <a:lnTo>
                        <a:pt x="44" y="17"/>
                      </a:lnTo>
                      <a:lnTo>
                        <a:pt x="4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56" name="Freeform 238">
                  <a:extLst>
                    <a:ext uri="{FF2B5EF4-FFF2-40B4-BE49-F238E27FC236}">
                      <a16:creationId xmlns:a16="http://schemas.microsoft.com/office/drawing/2014/main" id="{C7DF0CFA-ECB6-429B-8855-7A25F9B51AA7}"/>
                    </a:ext>
                  </a:extLst>
                </p:cNvPr>
                <p:cNvSpPr>
                  <a:spLocks/>
                </p:cNvSpPr>
                <p:nvPr/>
              </p:nvSpPr>
              <p:spPr bwMode="auto">
                <a:xfrm>
                  <a:off x="818" y="2090"/>
                  <a:ext cx="24" cy="12"/>
                </a:xfrm>
                <a:custGeom>
                  <a:avLst/>
                  <a:gdLst>
                    <a:gd name="T0" fmla="*/ 1 w 47"/>
                    <a:gd name="T1" fmla="*/ 1 h 23"/>
                    <a:gd name="T2" fmla="*/ 1 w 47"/>
                    <a:gd name="T3" fmla="*/ 1 h 23"/>
                    <a:gd name="T4" fmla="*/ 1 w 47"/>
                    <a:gd name="T5" fmla="*/ 0 h 23"/>
                    <a:gd name="T6" fmla="*/ 0 w 47"/>
                    <a:gd name="T7" fmla="*/ 1 h 23"/>
                    <a:gd name="T8" fmla="*/ 1 w 47"/>
                    <a:gd name="T9" fmla="*/ 1 h 23"/>
                    <a:gd name="T10" fmla="*/ 1 w 47"/>
                    <a:gd name="T11" fmla="*/ 1 h 23"/>
                    <a:gd name="T12" fmla="*/ 1 w 47"/>
                    <a:gd name="T13" fmla="*/ 1 h 23"/>
                    <a:gd name="T14" fmla="*/ 1 w 47"/>
                    <a:gd name="T15" fmla="*/ 1 h 23"/>
                    <a:gd name="T16" fmla="*/ 1 w 47"/>
                    <a:gd name="T17" fmla="*/ 1 h 23"/>
                    <a:gd name="T18" fmla="*/ 1 w 47"/>
                    <a:gd name="T19" fmla="*/ 1 h 23"/>
                    <a:gd name="T20" fmla="*/ 1 w 47"/>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23">
                      <a:moveTo>
                        <a:pt x="41" y="9"/>
                      </a:moveTo>
                      <a:lnTo>
                        <a:pt x="41" y="9"/>
                      </a:lnTo>
                      <a:lnTo>
                        <a:pt x="2" y="0"/>
                      </a:lnTo>
                      <a:lnTo>
                        <a:pt x="0" y="13"/>
                      </a:lnTo>
                      <a:lnTo>
                        <a:pt x="39" y="23"/>
                      </a:lnTo>
                      <a:lnTo>
                        <a:pt x="45" y="21"/>
                      </a:lnTo>
                      <a:lnTo>
                        <a:pt x="47" y="17"/>
                      </a:lnTo>
                      <a:lnTo>
                        <a:pt x="46" y="11"/>
                      </a:lnTo>
                      <a:lnTo>
                        <a:pt x="4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57" name="Freeform 239">
                  <a:extLst>
                    <a:ext uri="{FF2B5EF4-FFF2-40B4-BE49-F238E27FC236}">
                      <a16:creationId xmlns:a16="http://schemas.microsoft.com/office/drawing/2014/main" id="{0E862911-0BEB-4861-A251-796669877751}"/>
                    </a:ext>
                  </a:extLst>
                </p:cNvPr>
                <p:cNvSpPr>
                  <a:spLocks/>
                </p:cNvSpPr>
                <p:nvPr/>
              </p:nvSpPr>
              <p:spPr bwMode="auto">
                <a:xfrm>
                  <a:off x="838" y="2095"/>
                  <a:ext cx="22" cy="10"/>
                </a:xfrm>
                <a:custGeom>
                  <a:avLst/>
                  <a:gdLst>
                    <a:gd name="T0" fmla="*/ 0 w 45"/>
                    <a:gd name="T1" fmla="*/ 0 h 21"/>
                    <a:gd name="T2" fmla="*/ 0 w 45"/>
                    <a:gd name="T3" fmla="*/ 0 h 21"/>
                    <a:gd name="T4" fmla="*/ 0 w 45"/>
                    <a:gd name="T5" fmla="*/ 0 h 21"/>
                    <a:gd name="T6" fmla="*/ 0 w 45"/>
                    <a:gd name="T7" fmla="*/ 0 h 21"/>
                    <a:gd name="T8" fmla="*/ 0 w 45"/>
                    <a:gd name="T9" fmla="*/ 0 h 21"/>
                    <a:gd name="T10" fmla="*/ 0 w 45"/>
                    <a:gd name="T11" fmla="*/ 0 h 21"/>
                    <a:gd name="T12" fmla="*/ 0 w 45"/>
                    <a:gd name="T13" fmla="*/ 0 h 21"/>
                    <a:gd name="T14" fmla="*/ 0 w 45"/>
                    <a:gd name="T15" fmla="*/ 0 h 21"/>
                    <a:gd name="T16" fmla="*/ 0 w 45"/>
                    <a:gd name="T17" fmla="*/ 0 h 21"/>
                    <a:gd name="T18" fmla="*/ 0 w 45"/>
                    <a:gd name="T19" fmla="*/ 0 h 21"/>
                    <a:gd name="T20" fmla="*/ 0 w 45"/>
                    <a:gd name="T21" fmla="*/ 0 h 21"/>
                    <a:gd name="T22" fmla="*/ 0 w 45"/>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21">
                      <a:moveTo>
                        <a:pt x="38" y="7"/>
                      </a:moveTo>
                      <a:lnTo>
                        <a:pt x="39" y="7"/>
                      </a:lnTo>
                      <a:lnTo>
                        <a:pt x="2" y="0"/>
                      </a:lnTo>
                      <a:lnTo>
                        <a:pt x="0" y="14"/>
                      </a:lnTo>
                      <a:lnTo>
                        <a:pt x="37" y="21"/>
                      </a:lnTo>
                      <a:lnTo>
                        <a:pt x="38" y="21"/>
                      </a:lnTo>
                      <a:lnTo>
                        <a:pt x="37" y="21"/>
                      </a:lnTo>
                      <a:lnTo>
                        <a:pt x="43" y="19"/>
                      </a:lnTo>
                      <a:lnTo>
                        <a:pt x="45" y="15"/>
                      </a:lnTo>
                      <a:lnTo>
                        <a:pt x="44" y="9"/>
                      </a:lnTo>
                      <a:lnTo>
                        <a:pt x="39" y="7"/>
                      </a:lnTo>
                      <a:lnTo>
                        <a:pt x="3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58" name="Freeform 240">
                  <a:extLst>
                    <a:ext uri="{FF2B5EF4-FFF2-40B4-BE49-F238E27FC236}">
                      <a16:creationId xmlns:a16="http://schemas.microsoft.com/office/drawing/2014/main" id="{1D0FA64A-D184-4164-A38B-690B9ADC9FDC}"/>
                    </a:ext>
                  </a:extLst>
                </p:cNvPr>
                <p:cNvSpPr>
                  <a:spLocks/>
                </p:cNvSpPr>
                <p:nvPr/>
              </p:nvSpPr>
              <p:spPr bwMode="auto">
                <a:xfrm>
                  <a:off x="857" y="2098"/>
                  <a:ext cx="22" cy="10"/>
                </a:xfrm>
                <a:custGeom>
                  <a:avLst/>
                  <a:gdLst>
                    <a:gd name="T0" fmla="*/ 1 w 44"/>
                    <a:gd name="T1" fmla="*/ 1 h 18"/>
                    <a:gd name="T2" fmla="*/ 1 w 44"/>
                    <a:gd name="T3" fmla="*/ 1 h 18"/>
                    <a:gd name="T4" fmla="*/ 0 w 44"/>
                    <a:gd name="T5" fmla="*/ 0 h 18"/>
                    <a:gd name="T6" fmla="*/ 0 w 44"/>
                    <a:gd name="T7" fmla="*/ 1 h 18"/>
                    <a:gd name="T8" fmla="*/ 1 w 44"/>
                    <a:gd name="T9" fmla="*/ 1 h 18"/>
                    <a:gd name="T10" fmla="*/ 1 w 44"/>
                    <a:gd name="T11" fmla="*/ 1 h 18"/>
                    <a:gd name="T12" fmla="*/ 1 w 44"/>
                    <a:gd name="T13" fmla="*/ 1 h 18"/>
                    <a:gd name="T14" fmla="*/ 1 w 44"/>
                    <a:gd name="T15" fmla="*/ 1 h 18"/>
                    <a:gd name="T16" fmla="*/ 1 w 44"/>
                    <a:gd name="T17" fmla="*/ 1 h 18"/>
                    <a:gd name="T18" fmla="*/ 1 w 44"/>
                    <a:gd name="T19" fmla="*/ 1 h 18"/>
                    <a:gd name="T20" fmla="*/ 1 w 44"/>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18">
                      <a:moveTo>
                        <a:pt x="37" y="4"/>
                      </a:moveTo>
                      <a:lnTo>
                        <a:pt x="37" y="4"/>
                      </a:lnTo>
                      <a:lnTo>
                        <a:pt x="0" y="0"/>
                      </a:lnTo>
                      <a:lnTo>
                        <a:pt x="0" y="14"/>
                      </a:lnTo>
                      <a:lnTo>
                        <a:pt x="37" y="18"/>
                      </a:lnTo>
                      <a:lnTo>
                        <a:pt x="43" y="16"/>
                      </a:lnTo>
                      <a:lnTo>
                        <a:pt x="44" y="11"/>
                      </a:lnTo>
                      <a:lnTo>
                        <a:pt x="43" y="7"/>
                      </a:lnTo>
                      <a:lnTo>
                        <a:pt x="3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59" name="Freeform 241">
                  <a:extLst>
                    <a:ext uri="{FF2B5EF4-FFF2-40B4-BE49-F238E27FC236}">
                      <a16:creationId xmlns:a16="http://schemas.microsoft.com/office/drawing/2014/main" id="{B7841332-6202-4E88-AC9F-78DBB88515CC}"/>
                    </a:ext>
                  </a:extLst>
                </p:cNvPr>
                <p:cNvSpPr>
                  <a:spLocks/>
                </p:cNvSpPr>
                <p:nvPr/>
              </p:nvSpPr>
              <p:spPr bwMode="auto">
                <a:xfrm>
                  <a:off x="875" y="2101"/>
                  <a:ext cx="20" cy="9"/>
                </a:xfrm>
                <a:custGeom>
                  <a:avLst/>
                  <a:gdLst>
                    <a:gd name="T0" fmla="*/ 1 w 39"/>
                    <a:gd name="T1" fmla="*/ 0 h 19"/>
                    <a:gd name="T2" fmla="*/ 1 w 39"/>
                    <a:gd name="T3" fmla="*/ 0 h 19"/>
                    <a:gd name="T4" fmla="*/ 0 w 39"/>
                    <a:gd name="T5" fmla="*/ 0 h 19"/>
                    <a:gd name="T6" fmla="*/ 0 w 39"/>
                    <a:gd name="T7" fmla="*/ 0 h 19"/>
                    <a:gd name="T8" fmla="*/ 1 w 39"/>
                    <a:gd name="T9" fmla="*/ 0 h 19"/>
                    <a:gd name="T10" fmla="*/ 1 w 39"/>
                    <a:gd name="T11" fmla="*/ 0 h 19"/>
                    <a:gd name="T12" fmla="*/ 1 w 39"/>
                    <a:gd name="T13" fmla="*/ 0 h 19"/>
                    <a:gd name="T14" fmla="*/ 1 w 39"/>
                    <a:gd name="T15" fmla="*/ 0 h 19"/>
                    <a:gd name="T16" fmla="*/ 1 w 39"/>
                    <a:gd name="T17" fmla="*/ 0 h 19"/>
                    <a:gd name="T18" fmla="*/ 1 w 39"/>
                    <a:gd name="T19" fmla="*/ 0 h 19"/>
                    <a:gd name="T20" fmla="*/ 1 w 3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9">
                      <a:moveTo>
                        <a:pt x="32" y="5"/>
                      </a:moveTo>
                      <a:lnTo>
                        <a:pt x="32" y="5"/>
                      </a:lnTo>
                      <a:lnTo>
                        <a:pt x="0" y="0"/>
                      </a:lnTo>
                      <a:lnTo>
                        <a:pt x="0" y="14"/>
                      </a:lnTo>
                      <a:lnTo>
                        <a:pt x="32" y="19"/>
                      </a:lnTo>
                      <a:lnTo>
                        <a:pt x="38" y="16"/>
                      </a:lnTo>
                      <a:lnTo>
                        <a:pt x="39" y="12"/>
                      </a:lnTo>
                      <a:lnTo>
                        <a:pt x="38" y="7"/>
                      </a:lnTo>
                      <a:lnTo>
                        <a:pt x="3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60" name="Freeform 242">
                  <a:extLst>
                    <a:ext uri="{FF2B5EF4-FFF2-40B4-BE49-F238E27FC236}">
                      <a16:creationId xmlns:a16="http://schemas.microsoft.com/office/drawing/2014/main" id="{7F6C4180-B6BC-43DC-8C60-41010A3DFE8B}"/>
                    </a:ext>
                  </a:extLst>
                </p:cNvPr>
                <p:cNvSpPr>
                  <a:spLocks/>
                </p:cNvSpPr>
                <p:nvPr/>
              </p:nvSpPr>
              <p:spPr bwMode="auto">
                <a:xfrm>
                  <a:off x="892" y="2103"/>
                  <a:ext cx="16" cy="8"/>
                </a:xfrm>
                <a:custGeom>
                  <a:avLst/>
                  <a:gdLst>
                    <a:gd name="T0" fmla="*/ 1 w 32"/>
                    <a:gd name="T1" fmla="*/ 1 h 16"/>
                    <a:gd name="T2" fmla="*/ 1 w 32"/>
                    <a:gd name="T3" fmla="*/ 1 h 16"/>
                    <a:gd name="T4" fmla="*/ 0 w 32"/>
                    <a:gd name="T5" fmla="*/ 0 h 16"/>
                    <a:gd name="T6" fmla="*/ 0 w 32"/>
                    <a:gd name="T7" fmla="*/ 1 h 16"/>
                    <a:gd name="T8" fmla="*/ 1 w 32"/>
                    <a:gd name="T9" fmla="*/ 1 h 16"/>
                    <a:gd name="T10" fmla="*/ 1 w 32"/>
                    <a:gd name="T11" fmla="*/ 1 h 16"/>
                    <a:gd name="T12" fmla="*/ 1 w 32"/>
                    <a:gd name="T13" fmla="*/ 1 h 16"/>
                    <a:gd name="T14" fmla="*/ 1 w 32"/>
                    <a:gd name="T15" fmla="*/ 1 h 16"/>
                    <a:gd name="T16" fmla="*/ 1 w 32"/>
                    <a:gd name="T17" fmla="*/ 1 h 16"/>
                    <a:gd name="T18" fmla="*/ 1 w 32"/>
                    <a:gd name="T19" fmla="*/ 1 h 16"/>
                    <a:gd name="T20" fmla="*/ 1 w 32"/>
                    <a:gd name="T21" fmla="*/ 1 h 16"/>
                    <a:gd name="T22" fmla="*/ 1 w 32"/>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16">
                      <a:moveTo>
                        <a:pt x="28" y="2"/>
                      </a:moveTo>
                      <a:lnTo>
                        <a:pt x="25" y="2"/>
                      </a:lnTo>
                      <a:lnTo>
                        <a:pt x="0" y="0"/>
                      </a:lnTo>
                      <a:lnTo>
                        <a:pt x="0" y="14"/>
                      </a:lnTo>
                      <a:lnTo>
                        <a:pt x="25" y="16"/>
                      </a:lnTo>
                      <a:lnTo>
                        <a:pt x="23" y="16"/>
                      </a:lnTo>
                      <a:lnTo>
                        <a:pt x="25" y="16"/>
                      </a:lnTo>
                      <a:lnTo>
                        <a:pt x="31" y="14"/>
                      </a:lnTo>
                      <a:lnTo>
                        <a:pt x="32" y="9"/>
                      </a:lnTo>
                      <a:lnTo>
                        <a:pt x="31" y="5"/>
                      </a:lnTo>
                      <a:lnTo>
                        <a:pt x="25" y="2"/>
                      </a:lnTo>
                      <a:lnTo>
                        <a:pt x="2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61" name="Freeform 243">
                  <a:extLst>
                    <a:ext uri="{FF2B5EF4-FFF2-40B4-BE49-F238E27FC236}">
                      <a16:creationId xmlns:a16="http://schemas.microsoft.com/office/drawing/2014/main" id="{835C0E34-43D9-44DC-89E2-BCF783F1C1C8}"/>
                    </a:ext>
                  </a:extLst>
                </p:cNvPr>
                <p:cNvSpPr>
                  <a:spLocks/>
                </p:cNvSpPr>
                <p:nvPr/>
              </p:nvSpPr>
              <p:spPr bwMode="auto">
                <a:xfrm>
                  <a:off x="903" y="2104"/>
                  <a:ext cx="17" cy="12"/>
                </a:xfrm>
                <a:custGeom>
                  <a:avLst/>
                  <a:gdLst>
                    <a:gd name="T0" fmla="*/ 0 w 35"/>
                    <a:gd name="T1" fmla="*/ 1 h 23"/>
                    <a:gd name="T2" fmla="*/ 0 w 35"/>
                    <a:gd name="T3" fmla="*/ 1 h 23"/>
                    <a:gd name="T4" fmla="*/ 0 w 35"/>
                    <a:gd name="T5" fmla="*/ 0 h 23"/>
                    <a:gd name="T6" fmla="*/ 0 w 35"/>
                    <a:gd name="T7" fmla="*/ 1 h 23"/>
                    <a:gd name="T8" fmla="*/ 0 w 35"/>
                    <a:gd name="T9" fmla="*/ 1 h 23"/>
                    <a:gd name="T10" fmla="*/ 0 w 35"/>
                    <a:gd name="T11" fmla="*/ 1 h 23"/>
                    <a:gd name="T12" fmla="*/ 0 w 35"/>
                    <a:gd name="T13" fmla="*/ 1 h 23"/>
                    <a:gd name="T14" fmla="*/ 0 w 35"/>
                    <a:gd name="T15" fmla="*/ 1 h 23"/>
                    <a:gd name="T16" fmla="*/ 0 w 35"/>
                    <a:gd name="T17" fmla="*/ 1 h 23"/>
                    <a:gd name="T18" fmla="*/ 0 w 35"/>
                    <a:gd name="T19" fmla="*/ 1 h 23"/>
                    <a:gd name="T20" fmla="*/ 0 w 35"/>
                    <a:gd name="T21" fmla="*/ 1 h 23"/>
                    <a:gd name="T22" fmla="*/ 0 w 35"/>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3">
                      <a:moveTo>
                        <a:pt x="31" y="9"/>
                      </a:moveTo>
                      <a:lnTo>
                        <a:pt x="30" y="9"/>
                      </a:lnTo>
                      <a:lnTo>
                        <a:pt x="5" y="0"/>
                      </a:lnTo>
                      <a:lnTo>
                        <a:pt x="0" y="14"/>
                      </a:lnTo>
                      <a:lnTo>
                        <a:pt x="25" y="23"/>
                      </a:lnTo>
                      <a:lnTo>
                        <a:pt x="24" y="23"/>
                      </a:lnTo>
                      <a:lnTo>
                        <a:pt x="25" y="23"/>
                      </a:lnTo>
                      <a:lnTo>
                        <a:pt x="31" y="22"/>
                      </a:lnTo>
                      <a:lnTo>
                        <a:pt x="35" y="17"/>
                      </a:lnTo>
                      <a:lnTo>
                        <a:pt x="35" y="13"/>
                      </a:lnTo>
                      <a:lnTo>
                        <a:pt x="30" y="9"/>
                      </a:lnTo>
                      <a:lnTo>
                        <a:pt x="3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62" name="Freeform 244">
                  <a:extLst>
                    <a:ext uri="{FF2B5EF4-FFF2-40B4-BE49-F238E27FC236}">
                      <a16:creationId xmlns:a16="http://schemas.microsoft.com/office/drawing/2014/main" id="{559146DC-2129-4B4E-B08D-E328697908F2}"/>
                    </a:ext>
                  </a:extLst>
                </p:cNvPr>
                <p:cNvSpPr>
                  <a:spLocks/>
                </p:cNvSpPr>
                <p:nvPr/>
              </p:nvSpPr>
              <p:spPr bwMode="auto">
                <a:xfrm>
                  <a:off x="915" y="2109"/>
                  <a:ext cx="19" cy="14"/>
                </a:xfrm>
                <a:custGeom>
                  <a:avLst/>
                  <a:gdLst>
                    <a:gd name="T0" fmla="*/ 1 w 37"/>
                    <a:gd name="T1" fmla="*/ 1 h 28"/>
                    <a:gd name="T2" fmla="*/ 1 w 37"/>
                    <a:gd name="T3" fmla="*/ 1 h 28"/>
                    <a:gd name="T4" fmla="*/ 1 w 37"/>
                    <a:gd name="T5" fmla="*/ 0 h 28"/>
                    <a:gd name="T6" fmla="*/ 0 w 37"/>
                    <a:gd name="T7" fmla="*/ 1 h 28"/>
                    <a:gd name="T8" fmla="*/ 1 w 37"/>
                    <a:gd name="T9" fmla="*/ 1 h 28"/>
                    <a:gd name="T10" fmla="*/ 1 w 37"/>
                    <a:gd name="T11" fmla="*/ 1 h 28"/>
                    <a:gd name="T12" fmla="*/ 1 w 37"/>
                    <a:gd name="T13" fmla="*/ 1 h 28"/>
                    <a:gd name="T14" fmla="*/ 1 w 37"/>
                    <a:gd name="T15" fmla="*/ 1 h 28"/>
                    <a:gd name="T16" fmla="*/ 1 w 37"/>
                    <a:gd name="T17" fmla="*/ 1 h 28"/>
                    <a:gd name="T18" fmla="*/ 1 w 37"/>
                    <a:gd name="T19" fmla="*/ 1 h 28"/>
                    <a:gd name="T20" fmla="*/ 1 w 37"/>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8">
                      <a:moveTo>
                        <a:pt x="33" y="14"/>
                      </a:moveTo>
                      <a:lnTo>
                        <a:pt x="33" y="14"/>
                      </a:lnTo>
                      <a:lnTo>
                        <a:pt x="7" y="0"/>
                      </a:lnTo>
                      <a:lnTo>
                        <a:pt x="0" y="14"/>
                      </a:lnTo>
                      <a:lnTo>
                        <a:pt x="26" y="28"/>
                      </a:lnTo>
                      <a:lnTo>
                        <a:pt x="31" y="28"/>
                      </a:lnTo>
                      <a:lnTo>
                        <a:pt x="36" y="25"/>
                      </a:lnTo>
                      <a:lnTo>
                        <a:pt x="37" y="19"/>
                      </a:lnTo>
                      <a:lnTo>
                        <a:pt x="3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63" name="Freeform 245">
                  <a:extLst>
                    <a:ext uri="{FF2B5EF4-FFF2-40B4-BE49-F238E27FC236}">
                      <a16:creationId xmlns:a16="http://schemas.microsoft.com/office/drawing/2014/main" id="{96813F57-5016-4E8E-9B86-333EC7CBA542}"/>
                    </a:ext>
                  </a:extLst>
                </p:cNvPr>
                <p:cNvSpPr>
                  <a:spLocks/>
                </p:cNvSpPr>
                <p:nvPr/>
              </p:nvSpPr>
              <p:spPr bwMode="auto">
                <a:xfrm>
                  <a:off x="928" y="2116"/>
                  <a:ext cx="18" cy="13"/>
                </a:xfrm>
                <a:custGeom>
                  <a:avLst/>
                  <a:gdLst>
                    <a:gd name="T0" fmla="*/ 0 w 37"/>
                    <a:gd name="T1" fmla="*/ 0 h 28"/>
                    <a:gd name="T2" fmla="*/ 0 w 37"/>
                    <a:gd name="T3" fmla="*/ 0 h 28"/>
                    <a:gd name="T4" fmla="*/ 0 w 37"/>
                    <a:gd name="T5" fmla="*/ 0 h 28"/>
                    <a:gd name="T6" fmla="*/ 0 w 37"/>
                    <a:gd name="T7" fmla="*/ 0 h 28"/>
                    <a:gd name="T8" fmla="*/ 0 w 37"/>
                    <a:gd name="T9" fmla="*/ 0 h 28"/>
                    <a:gd name="T10" fmla="*/ 0 w 37"/>
                    <a:gd name="T11" fmla="*/ 0 h 28"/>
                    <a:gd name="T12" fmla="*/ 0 w 37"/>
                    <a:gd name="T13" fmla="*/ 0 h 28"/>
                    <a:gd name="T14" fmla="*/ 0 w 37"/>
                    <a:gd name="T15" fmla="*/ 0 h 28"/>
                    <a:gd name="T16" fmla="*/ 0 w 37"/>
                    <a:gd name="T17" fmla="*/ 0 h 28"/>
                    <a:gd name="T18" fmla="*/ 0 w 37"/>
                    <a:gd name="T19" fmla="*/ 0 h 28"/>
                    <a:gd name="T20" fmla="*/ 0 w 37"/>
                    <a:gd name="T21" fmla="*/ 0 h 28"/>
                    <a:gd name="T22" fmla="*/ 0 w 37"/>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32" y="15"/>
                      </a:moveTo>
                      <a:lnTo>
                        <a:pt x="32" y="14"/>
                      </a:lnTo>
                      <a:lnTo>
                        <a:pt x="7" y="0"/>
                      </a:lnTo>
                      <a:lnTo>
                        <a:pt x="0" y="14"/>
                      </a:lnTo>
                      <a:lnTo>
                        <a:pt x="25" y="28"/>
                      </a:lnTo>
                      <a:lnTo>
                        <a:pt x="25" y="27"/>
                      </a:lnTo>
                      <a:lnTo>
                        <a:pt x="25" y="28"/>
                      </a:lnTo>
                      <a:lnTo>
                        <a:pt x="31" y="28"/>
                      </a:lnTo>
                      <a:lnTo>
                        <a:pt x="35" y="24"/>
                      </a:lnTo>
                      <a:lnTo>
                        <a:pt x="37" y="19"/>
                      </a:lnTo>
                      <a:lnTo>
                        <a:pt x="32" y="14"/>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64" name="Freeform 246">
                  <a:extLst>
                    <a:ext uri="{FF2B5EF4-FFF2-40B4-BE49-F238E27FC236}">
                      <a16:creationId xmlns:a16="http://schemas.microsoft.com/office/drawing/2014/main" id="{C74704FC-DDAE-4743-82C7-8F98731FA565}"/>
                    </a:ext>
                  </a:extLst>
                </p:cNvPr>
                <p:cNvSpPr>
                  <a:spLocks/>
                </p:cNvSpPr>
                <p:nvPr/>
              </p:nvSpPr>
              <p:spPr bwMode="auto">
                <a:xfrm>
                  <a:off x="940" y="2123"/>
                  <a:ext cx="20" cy="16"/>
                </a:xfrm>
                <a:custGeom>
                  <a:avLst/>
                  <a:gdLst>
                    <a:gd name="T0" fmla="*/ 1 w 39"/>
                    <a:gd name="T1" fmla="*/ 1 h 31"/>
                    <a:gd name="T2" fmla="*/ 1 w 39"/>
                    <a:gd name="T3" fmla="*/ 1 h 31"/>
                    <a:gd name="T4" fmla="*/ 1 w 39"/>
                    <a:gd name="T5" fmla="*/ 0 h 31"/>
                    <a:gd name="T6" fmla="*/ 0 w 39"/>
                    <a:gd name="T7" fmla="*/ 1 h 31"/>
                    <a:gd name="T8" fmla="*/ 1 w 39"/>
                    <a:gd name="T9" fmla="*/ 1 h 31"/>
                    <a:gd name="T10" fmla="*/ 1 w 39"/>
                    <a:gd name="T11" fmla="*/ 1 h 31"/>
                    <a:gd name="T12" fmla="*/ 1 w 39"/>
                    <a:gd name="T13" fmla="*/ 1 h 31"/>
                    <a:gd name="T14" fmla="*/ 1 w 39"/>
                    <a:gd name="T15" fmla="*/ 1 h 31"/>
                    <a:gd name="T16" fmla="*/ 1 w 39"/>
                    <a:gd name="T17" fmla="*/ 1 h 31"/>
                    <a:gd name="T18" fmla="*/ 1 w 39"/>
                    <a:gd name="T19" fmla="*/ 1 h 31"/>
                    <a:gd name="T20" fmla="*/ 1 w 39"/>
                    <a:gd name="T21" fmla="*/ 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1">
                      <a:moveTo>
                        <a:pt x="37" y="19"/>
                      </a:moveTo>
                      <a:lnTo>
                        <a:pt x="37" y="19"/>
                      </a:lnTo>
                      <a:lnTo>
                        <a:pt x="7" y="0"/>
                      </a:lnTo>
                      <a:lnTo>
                        <a:pt x="0" y="12"/>
                      </a:lnTo>
                      <a:lnTo>
                        <a:pt x="30" y="30"/>
                      </a:lnTo>
                      <a:lnTo>
                        <a:pt x="35" y="31"/>
                      </a:lnTo>
                      <a:lnTo>
                        <a:pt x="39" y="28"/>
                      </a:lnTo>
                      <a:lnTo>
                        <a:pt x="39" y="23"/>
                      </a:lnTo>
                      <a:lnTo>
                        <a:pt x="3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65" name="Freeform 247">
                  <a:extLst>
                    <a:ext uri="{FF2B5EF4-FFF2-40B4-BE49-F238E27FC236}">
                      <a16:creationId xmlns:a16="http://schemas.microsoft.com/office/drawing/2014/main" id="{849C80B9-15B3-4BDB-BB70-EEFB7D1EA040}"/>
                    </a:ext>
                  </a:extLst>
                </p:cNvPr>
                <p:cNvSpPr>
                  <a:spLocks/>
                </p:cNvSpPr>
                <p:nvPr/>
              </p:nvSpPr>
              <p:spPr bwMode="auto">
                <a:xfrm>
                  <a:off x="955" y="2132"/>
                  <a:ext cx="20" cy="17"/>
                </a:xfrm>
                <a:custGeom>
                  <a:avLst/>
                  <a:gdLst>
                    <a:gd name="T0" fmla="*/ 1 w 39"/>
                    <a:gd name="T1" fmla="*/ 1 h 33"/>
                    <a:gd name="T2" fmla="*/ 1 w 39"/>
                    <a:gd name="T3" fmla="*/ 1 h 33"/>
                    <a:gd name="T4" fmla="*/ 1 w 39"/>
                    <a:gd name="T5" fmla="*/ 0 h 33"/>
                    <a:gd name="T6" fmla="*/ 0 w 39"/>
                    <a:gd name="T7" fmla="*/ 1 h 33"/>
                    <a:gd name="T8" fmla="*/ 1 w 39"/>
                    <a:gd name="T9" fmla="*/ 1 h 33"/>
                    <a:gd name="T10" fmla="*/ 1 w 39"/>
                    <a:gd name="T11" fmla="*/ 1 h 33"/>
                    <a:gd name="T12" fmla="*/ 1 w 39"/>
                    <a:gd name="T13" fmla="*/ 1 h 33"/>
                    <a:gd name="T14" fmla="*/ 1 w 39"/>
                    <a:gd name="T15" fmla="*/ 1 h 33"/>
                    <a:gd name="T16" fmla="*/ 1 w 39"/>
                    <a:gd name="T17" fmla="*/ 1 h 33"/>
                    <a:gd name="T18" fmla="*/ 1 w 39"/>
                    <a:gd name="T19" fmla="*/ 1 h 33"/>
                    <a:gd name="T20" fmla="*/ 1 w 39"/>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3">
                      <a:moveTo>
                        <a:pt x="37" y="20"/>
                      </a:moveTo>
                      <a:lnTo>
                        <a:pt x="37" y="20"/>
                      </a:lnTo>
                      <a:lnTo>
                        <a:pt x="7" y="0"/>
                      </a:lnTo>
                      <a:lnTo>
                        <a:pt x="0" y="11"/>
                      </a:lnTo>
                      <a:lnTo>
                        <a:pt x="30" y="32"/>
                      </a:lnTo>
                      <a:lnTo>
                        <a:pt x="35" y="33"/>
                      </a:lnTo>
                      <a:lnTo>
                        <a:pt x="39" y="30"/>
                      </a:lnTo>
                      <a:lnTo>
                        <a:pt x="39" y="25"/>
                      </a:lnTo>
                      <a:lnTo>
                        <a:pt x="3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66" name="Freeform 248">
                  <a:extLst>
                    <a:ext uri="{FF2B5EF4-FFF2-40B4-BE49-F238E27FC236}">
                      <a16:creationId xmlns:a16="http://schemas.microsoft.com/office/drawing/2014/main" id="{2877CD5C-1805-4AE8-A13B-EAED3D0B39AC}"/>
                    </a:ext>
                  </a:extLst>
                </p:cNvPr>
                <p:cNvSpPr>
                  <a:spLocks/>
                </p:cNvSpPr>
                <p:nvPr/>
              </p:nvSpPr>
              <p:spPr bwMode="auto">
                <a:xfrm>
                  <a:off x="970" y="2143"/>
                  <a:ext cx="23" cy="18"/>
                </a:xfrm>
                <a:custGeom>
                  <a:avLst/>
                  <a:gdLst>
                    <a:gd name="T0" fmla="*/ 1 w 46"/>
                    <a:gd name="T1" fmla="*/ 1 h 36"/>
                    <a:gd name="T2" fmla="*/ 1 w 46"/>
                    <a:gd name="T3" fmla="*/ 1 h 36"/>
                    <a:gd name="T4" fmla="*/ 1 w 46"/>
                    <a:gd name="T5" fmla="*/ 0 h 36"/>
                    <a:gd name="T6" fmla="*/ 0 w 46"/>
                    <a:gd name="T7" fmla="*/ 1 h 36"/>
                    <a:gd name="T8" fmla="*/ 1 w 46"/>
                    <a:gd name="T9" fmla="*/ 1 h 36"/>
                    <a:gd name="T10" fmla="*/ 1 w 46"/>
                    <a:gd name="T11" fmla="*/ 1 h 36"/>
                    <a:gd name="T12" fmla="*/ 1 w 46"/>
                    <a:gd name="T13" fmla="*/ 1 h 36"/>
                    <a:gd name="T14" fmla="*/ 1 w 46"/>
                    <a:gd name="T15" fmla="*/ 1 h 36"/>
                    <a:gd name="T16" fmla="*/ 1 w 46"/>
                    <a:gd name="T17" fmla="*/ 1 h 36"/>
                    <a:gd name="T18" fmla="*/ 1 w 46"/>
                    <a:gd name="T19" fmla="*/ 1 h 36"/>
                    <a:gd name="T20" fmla="*/ 1 w 46"/>
                    <a:gd name="T21" fmla="*/ 1 h 36"/>
                    <a:gd name="T22" fmla="*/ 1 w 46"/>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6">
                      <a:moveTo>
                        <a:pt x="44" y="22"/>
                      </a:moveTo>
                      <a:lnTo>
                        <a:pt x="44" y="23"/>
                      </a:lnTo>
                      <a:lnTo>
                        <a:pt x="7" y="0"/>
                      </a:lnTo>
                      <a:lnTo>
                        <a:pt x="0" y="12"/>
                      </a:lnTo>
                      <a:lnTo>
                        <a:pt x="37" y="35"/>
                      </a:lnTo>
                      <a:lnTo>
                        <a:pt x="37" y="36"/>
                      </a:lnTo>
                      <a:lnTo>
                        <a:pt x="37" y="35"/>
                      </a:lnTo>
                      <a:lnTo>
                        <a:pt x="41" y="36"/>
                      </a:lnTo>
                      <a:lnTo>
                        <a:pt x="46" y="33"/>
                      </a:lnTo>
                      <a:lnTo>
                        <a:pt x="46" y="28"/>
                      </a:lnTo>
                      <a:lnTo>
                        <a:pt x="44" y="23"/>
                      </a:lnTo>
                      <a:lnTo>
                        <a:pt x="4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67" name="Freeform 249">
                  <a:extLst>
                    <a:ext uri="{FF2B5EF4-FFF2-40B4-BE49-F238E27FC236}">
                      <a16:creationId xmlns:a16="http://schemas.microsoft.com/office/drawing/2014/main" id="{851D6455-518C-43C5-AA64-3896887F183B}"/>
                    </a:ext>
                  </a:extLst>
                </p:cNvPr>
                <p:cNvSpPr>
                  <a:spLocks/>
                </p:cNvSpPr>
                <p:nvPr/>
              </p:nvSpPr>
              <p:spPr bwMode="auto">
                <a:xfrm>
                  <a:off x="989" y="2154"/>
                  <a:ext cx="25" cy="18"/>
                </a:xfrm>
                <a:custGeom>
                  <a:avLst/>
                  <a:gdLst>
                    <a:gd name="T0" fmla="*/ 1 w 50"/>
                    <a:gd name="T1" fmla="*/ 0 h 37"/>
                    <a:gd name="T2" fmla="*/ 1 w 50"/>
                    <a:gd name="T3" fmla="*/ 0 h 37"/>
                    <a:gd name="T4" fmla="*/ 1 w 50"/>
                    <a:gd name="T5" fmla="*/ 0 h 37"/>
                    <a:gd name="T6" fmla="*/ 0 w 50"/>
                    <a:gd name="T7" fmla="*/ 0 h 37"/>
                    <a:gd name="T8" fmla="*/ 1 w 50"/>
                    <a:gd name="T9" fmla="*/ 0 h 37"/>
                    <a:gd name="T10" fmla="*/ 1 w 50"/>
                    <a:gd name="T11" fmla="*/ 0 h 37"/>
                    <a:gd name="T12" fmla="*/ 1 w 50"/>
                    <a:gd name="T13" fmla="*/ 0 h 37"/>
                    <a:gd name="T14" fmla="*/ 1 w 50"/>
                    <a:gd name="T15" fmla="*/ 0 h 37"/>
                    <a:gd name="T16" fmla="*/ 1 w 50"/>
                    <a:gd name="T17" fmla="*/ 0 h 37"/>
                    <a:gd name="T18" fmla="*/ 1 w 50"/>
                    <a:gd name="T19" fmla="*/ 0 h 37"/>
                    <a:gd name="T20" fmla="*/ 1 w 50"/>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37">
                      <a:moveTo>
                        <a:pt x="46" y="23"/>
                      </a:moveTo>
                      <a:lnTo>
                        <a:pt x="46" y="23"/>
                      </a:lnTo>
                      <a:lnTo>
                        <a:pt x="7" y="0"/>
                      </a:lnTo>
                      <a:lnTo>
                        <a:pt x="0" y="14"/>
                      </a:lnTo>
                      <a:lnTo>
                        <a:pt x="39" y="37"/>
                      </a:lnTo>
                      <a:lnTo>
                        <a:pt x="45" y="37"/>
                      </a:lnTo>
                      <a:lnTo>
                        <a:pt x="49" y="34"/>
                      </a:lnTo>
                      <a:lnTo>
                        <a:pt x="50" y="28"/>
                      </a:lnTo>
                      <a:lnTo>
                        <a:pt x="4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68" name="Freeform 250">
                  <a:extLst>
                    <a:ext uri="{FF2B5EF4-FFF2-40B4-BE49-F238E27FC236}">
                      <a16:creationId xmlns:a16="http://schemas.microsoft.com/office/drawing/2014/main" id="{FDAE4DB5-DD41-46DD-BFA7-40D9E51C7186}"/>
                    </a:ext>
                  </a:extLst>
                </p:cNvPr>
                <p:cNvSpPr>
                  <a:spLocks/>
                </p:cNvSpPr>
                <p:nvPr/>
              </p:nvSpPr>
              <p:spPr bwMode="auto">
                <a:xfrm>
                  <a:off x="1008" y="2165"/>
                  <a:ext cx="14" cy="12"/>
                </a:xfrm>
                <a:custGeom>
                  <a:avLst/>
                  <a:gdLst>
                    <a:gd name="T0" fmla="*/ 1 w 28"/>
                    <a:gd name="T1" fmla="*/ 1 h 23"/>
                    <a:gd name="T2" fmla="*/ 1 w 28"/>
                    <a:gd name="T3" fmla="*/ 1 h 23"/>
                    <a:gd name="T4" fmla="*/ 1 w 28"/>
                    <a:gd name="T5" fmla="*/ 0 h 23"/>
                    <a:gd name="T6" fmla="*/ 0 w 28"/>
                    <a:gd name="T7" fmla="*/ 1 h 23"/>
                    <a:gd name="T8" fmla="*/ 1 w 28"/>
                    <a:gd name="T9" fmla="*/ 1 h 23"/>
                    <a:gd name="T10" fmla="*/ 1 w 28"/>
                    <a:gd name="T11" fmla="*/ 1 h 23"/>
                    <a:gd name="T12" fmla="*/ 1 w 28"/>
                    <a:gd name="T13" fmla="*/ 1 h 23"/>
                    <a:gd name="T14" fmla="*/ 1 w 28"/>
                    <a:gd name="T15" fmla="*/ 1 h 23"/>
                    <a:gd name="T16" fmla="*/ 1 w 28"/>
                    <a:gd name="T17" fmla="*/ 1 h 23"/>
                    <a:gd name="T18" fmla="*/ 1 w 28"/>
                    <a:gd name="T19" fmla="*/ 1 h 23"/>
                    <a:gd name="T20" fmla="*/ 1 w 28"/>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23">
                      <a:moveTo>
                        <a:pt x="23" y="10"/>
                      </a:moveTo>
                      <a:lnTo>
                        <a:pt x="23" y="10"/>
                      </a:lnTo>
                      <a:lnTo>
                        <a:pt x="7" y="0"/>
                      </a:lnTo>
                      <a:lnTo>
                        <a:pt x="0" y="14"/>
                      </a:lnTo>
                      <a:lnTo>
                        <a:pt x="16" y="23"/>
                      </a:lnTo>
                      <a:lnTo>
                        <a:pt x="22" y="23"/>
                      </a:lnTo>
                      <a:lnTo>
                        <a:pt x="26" y="20"/>
                      </a:lnTo>
                      <a:lnTo>
                        <a:pt x="28" y="14"/>
                      </a:lnTo>
                      <a:lnTo>
                        <a:pt x="2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69" name="Freeform 251">
                  <a:extLst>
                    <a:ext uri="{FF2B5EF4-FFF2-40B4-BE49-F238E27FC236}">
                      <a16:creationId xmlns:a16="http://schemas.microsoft.com/office/drawing/2014/main" id="{991D24FE-9430-425E-A9C7-B58871E8B1C6}"/>
                    </a:ext>
                  </a:extLst>
                </p:cNvPr>
                <p:cNvSpPr>
                  <a:spLocks/>
                </p:cNvSpPr>
                <p:nvPr/>
              </p:nvSpPr>
              <p:spPr bwMode="auto">
                <a:xfrm>
                  <a:off x="1017" y="2170"/>
                  <a:ext cx="19" cy="15"/>
                </a:xfrm>
                <a:custGeom>
                  <a:avLst/>
                  <a:gdLst>
                    <a:gd name="T0" fmla="*/ 0 w 39"/>
                    <a:gd name="T1" fmla="*/ 1 h 29"/>
                    <a:gd name="T2" fmla="*/ 0 w 39"/>
                    <a:gd name="T3" fmla="*/ 1 h 29"/>
                    <a:gd name="T4" fmla="*/ 0 w 39"/>
                    <a:gd name="T5" fmla="*/ 0 h 29"/>
                    <a:gd name="T6" fmla="*/ 0 w 39"/>
                    <a:gd name="T7" fmla="*/ 1 h 29"/>
                    <a:gd name="T8" fmla="*/ 0 w 39"/>
                    <a:gd name="T9" fmla="*/ 1 h 29"/>
                    <a:gd name="T10" fmla="*/ 0 w 39"/>
                    <a:gd name="T11" fmla="*/ 1 h 29"/>
                    <a:gd name="T12" fmla="*/ 0 w 39"/>
                    <a:gd name="T13" fmla="*/ 1 h 29"/>
                    <a:gd name="T14" fmla="*/ 0 w 39"/>
                    <a:gd name="T15" fmla="*/ 1 h 29"/>
                    <a:gd name="T16" fmla="*/ 0 w 39"/>
                    <a:gd name="T17" fmla="*/ 1 h 29"/>
                    <a:gd name="T18" fmla="*/ 0 w 39"/>
                    <a:gd name="T19" fmla="*/ 1 h 29"/>
                    <a:gd name="T20" fmla="*/ 0 w 39"/>
                    <a:gd name="T21" fmla="*/ 1 h 29"/>
                    <a:gd name="T22" fmla="*/ 0 w 39"/>
                    <a:gd name="T23" fmla="*/ 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9">
                      <a:moveTo>
                        <a:pt x="35" y="17"/>
                      </a:moveTo>
                      <a:lnTo>
                        <a:pt x="35" y="16"/>
                      </a:lnTo>
                      <a:lnTo>
                        <a:pt x="7" y="0"/>
                      </a:lnTo>
                      <a:lnTo>
                        <a:pt x="0" y="13"/>
                      </a:lnTo>
                      <a:lnTo>
                        <a:pt x="28" y="29"/>
                      </a:lnTo>
                      <a:lnTo>
                        <a:pt x="28" y="28"/>
                      </a:lnTo>
                      <a:lnTo>
                        <a:pt x="28" y="29"/>
                      </a:lnTo>
                      <a:lnTo>
                        <a:pt x="33" y="29"/>
                      </a:lnTo>
                      <a:lnTo>
                        <a:pt x="38" y="26"/>
                      </a:lnTo>
                      <a:lnTo>
                        <a:pt x="39" y="20"/>
                      </a:lnTo>
                      <a:lnTo>
                        <a:pt x="35" y="16"/>
                      </a:lnTo>
                      <a:lnTo>
                        <a:pt x="3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70" name="Freeform 252">
                  <a:extLst>
                    <a:ext uri="{FF2B5EF4-FFF2-40B4-BE49-F238E27FC236}">
                      <a16:creationId xmlns:a16="http://schemas.microsoft.com/office/drawing/2014/main" id="{34DEAAA3-C2D3-4709-9524-0594521B1300}"/>
                    </a:ext>
                  </a:extLst>
                </p:cNvPr>
                <p:cNvSpPr>
                  <a:spLocks/>
                </p:cNvSpPr>
                <p:nvPr/>
              </p:nvSpPr>
              <p:spPr bwMode="auto">
                <a:xfrm>
                  <a:off x="1030" y="2178"/>
                  <a:ext cx="23" cy="18"/>
                </a:xfrm>
                <a:custGeom>
                  <a:avLst/>
                  <a:gdLst>
                    <a:gd name="T0" fmla="*/ 1 w 46"/>
                    <a:gd name="T1" fmla="*/ 1 h 36"/>
                    <a:gd name="T2" fmla="*/ 1 w 46"/>
                    <a:gd name="T3" fmla="*/ 1 h 36"/>
                    <a:gd name="T4" fmla="*/ 1 w 46"/>
                    <a:gd name="T5" fmla="*/ 0 h 36"/>
                    <a:gd name="T6" fmla="*/ 0 w 46"/>
                    <a:gd name="T7" fmla="*/ 1 h 36"/>
                    <a:gd name="T8" fmla="*/ 1 w 46"/>
                    <a:gd name="T9" fmla="*/ 1 h 36"/>
                    <a:gd name="T10" fmla="*/ 1 w 46"/>
                    <a:gd name="T11" fmla="*/ 1 h 36"/>
                    <a:gd name="T12" fmla="*/ 1 w 46"/>
                    <a:gd name="T13" fmla="*/ 1 h 36"/>
                    <a:gd name="T14" fmla="*/ 1 w 46"/>
                    <a:gd name="T15" fmla="*/ 1 h 36"/>
                    <a:gd name="T16" fmla="*/ 1 w 46"/>
                    <a:gd name="T17" fmla="*/ 1 h 36"/>
                    <a:gd name="T18" fmla="*/ 1 w 46"/>
                    <a:gd name="T19" fmla="*/ 1 h 36"/>
                    <a:gd name="T20" fmla="*/ 1 w 46"/>
                    <a:gd name="T21" fmla="*/ 1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6">
                      <a:moveTo>
                        <a:pt x="44" y="23"/>
                      </a:moveTo>
                      <a:lnTo>
                        <a:pt x="44" y="23"/>
                      </a:lnTo>
                      <a:lnTo>
                        <a:pt x="7" y="0"/>
                      </a:lnTo>
                      <a:lnTo>
                        <a:pt x="0" y="11"/>
                      </a:lnTo>
                      <a:lnTo>
                        <a:pt x="37" y="34"/>
                      </a:lnTo>
                      <a:lnTo>
                        <a:pt x="41" y="36"/>
                      </a:lnTo>
                      <a:lnTo>
                        <a:pt x="46" y="32"/>
                      </a:lnTo>
                      <a:lnTo>
                        <a:pt x="46" y="27"/>
                      </a:lnTo>
                      <a:lnTo>
                        <a:pt x="4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71" name="Freeform 253">
                  <a:extLst>
                    <a:ext uri="{FF2B5EF4-FFF2-40B4-BE49-F238E27FC236}">
                      <a16:creationId xmlns:a16="http://schemas.microsoft.com/office/drawing/2014/main" id="{02E8A9D0-157C-4438-AEE7-BA1A43E036F5}"/>
                    </a:ext>
                  </a:extLst>
                </p:cNvPr>
                <p:cNvSpPr>
                  <a:spLocks/>
                </p:cNvSpPr>
                <p:nvPr/>
              </p:nvSpPr>
              <p:spPr bwMode="auto">
                <a:xfrm>
                  <a:off x="1049" y="2190"/>
                  <a:ext cx="27" cy="21"/>
                </a:xfrm>
                <a:custGeom>
                  <a:avLst/>
                  <a:gdLst>
                    <a:gd name="T0" fmla="*/ 0 w 55"/>
                    <a:gd name="T1" fmla="*/ 1 h 42"/>
                    <a:gd name="T2" fmla="*/ 0 w 55"/>
                    <a:gd name="T3" fmla="*/ 1 h 42"/>
                    <a:gd name="T4" fmla="*/ 0 w 55"/>
                    <a:gd name="T5" fmla="*/ 0 h 42"/>
                    <a:gd name="T6" fmla="*/ 0 w 55"/>
                    <a:gd name="T7" fmla="*/ 1 h 42"/>
                    <a:gd name="T8" fmla="*/ 0 w 55"/>
                    <a:gd name="T9" fmla="*/ 1 h 42"/>
                    <a:gd name="T10" fmla="*/ 0 w 55"/>
                    <a:gd name="T11" fmla="*/ 1 h 42"/>
                    <a:gd name="T12" fmla="*/ 0 w 55"/>
                    <a:gd name="T13" fmla="*/ 1 h 42"/>
                    <a:gd name="T14" fmla="*/ 0 w 55"/>
                    <a:gd name="T15" fmla="*/ 1 h 42"/>
                    <a:gd name="T16" fmla="*/ 0 w 55"/>
                    <a:gd name="T17" fmla="*/ 1 h 42"/>
                    <a:gd name="T18" fmla="*/ 0 w 55"/>
                    <a:gd name="T19" fmla="*/ 1 h 42"/>
                    <a:gd name="T20" fmla="*/ 0 w 55"/>
                    <a:gd name="T21" fmla="*/ 1 h 42"/>
                    <a:gd name="T22" fmla="*/ 0 w 55"/>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42">
                      <a:moveTo>
                        <a:pt x="53" y="29"/>
                      </a:moveTo>
                      <a:lnTo>
                        <a:pt x="53" y="30"/>
                      </a:lnTo>
                      <a:lnTo>
                        <a:pt x="7" y="0"/>
                      </a:lnTo>
                      <a:lnTo>
                        <a:pt x="0" y="11"/>
                      </a:lnTo>
                      <a:lnTo>
                        <a:pt x="46" y="41"/>
                      </a:lnTo>
                      <a:lnTo>
                        <a:pt x="46" y="42"/>
                      </a:lnTo>
                      <a:lnTo>
                        <a:pt x="46" y="41"/>
                      </a:lnTo>
                      <a:lnTo>
                        <a:pt x="50" y="42"/>
                      </a:lnTo>
                      <a:lnTo>
                        <a:pt x="55" y="39"/>
                      </a:lnTo>
                      <a:lnTo>
                        <a:pt x="55" y="34"/>
                      </a:lnTo>
                      <a:lnTo>
                        <a:pt x="53" y="30"/>
                      </a:lnTo>
                      <a:lnTo>
                        <a:pt x="53"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72" name="Freeform 254">
                  <a:extLst>
                    <a:ext uri="{FF2B5EF4-FFF2-40B4-BE49-F238E27FC236}">
                      <a16:creationId xmlns:a16="http://schemas.microsoft.com/office/drawing/2014/main" id="{491E0CBB-F26E-4286-93FA-19443B304947}"/>
                    </a:ext>
                  </a:extLst>
                </p:cNvPr>
                <p:cNvSpPr>
                  <a:spLocks/>
                </p:cNvSpPr>
                <p:nvPr/>
              </p:nvSpPr>
              <p:spPr bwMode="auto">
                <a:xfrm>
                  <a:off x="1072" y="2204"/>
                  <a:ext cx="33" cy="23"/>
                </a:xfrm>
                <a:custGeom>
                  <a:avLst/>
                  <a:gdLst>
                    <a:gd name="T0" fmla="*/ 0 w 67"/>
                    <a:gd name="T1" fmla="*/ 1 h 46"/>
                    <a:gd name="T2" fmla="*/ 0 w 67"/>
                    <a:gd name="T3" fmla="*/ 1 h 46"/>
                    <a:gd name="T4" fmla="*/ 0 w 67"/>
                    <a:gd name="T5" fmla="*/ 0 h 46"/>
                    <a:gd name="T6" fmla="*/ 0 w 67"/>
                    <a:gd name="T7" fmla="*/ 1 h 46"/>
                    <a:gd name="T8" fmla="*/ 0 w 67"/>
                    <a:gd name="T9" fmla="*/ 1 h 46"/>
                    <a:gd name="T10" fmla="*/ 0 w 67"/>
                    <a:gd name="T11" fmla="*/ 1 h 46"/>
                    <a:gd name="T12" fmla="*/ 0 w 67"/>
                    <a:gd name="T13" fmla="*/ 1 h 46"/>
                    <a:gd name="T14" fmla="*/ 0 w 67"/>
                    <a:gd name="T15" fmla="*/ 1 h 46"/>
                    <a:gd name="T16" fmla="*/ 0 w 67"/>
                    <a:gd name="T17" fmla="*/ 1 h 46"/>
                    <a:gd name="T18" fmla="*/ 0 w 67"/>
                    <a:gd name="T19" fmla="*/ 1 h 46"/>
                    <a:gd name="T20" fmla="*/ 0 w 67"/>
                    <a:gd name="T21" fmla="*/ 1 h 46"/>
                    <a:gd name="T22" fmla="*/ 0 w 67"/>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46">
                      <a:moveTo>
                        <a:pt x="62" y="33"/>
                      </a:moveTo>
                      <a:lnTo>
                        <a:pt x="62" y="32"/>
                      </a:lnTo>
                      <a:lnTo>
                        <a:pt x="7" y="0"/>
                      </a:lnTo>
                      <a:lnTo>
                        <a:pt x="0" y="13"/>
                      </a:lnTo>
                      <a:lnTo>
                        <a:pt x="55" y="46"/>
                      </a:lnTo>
                      <a:lnTo>
                        <a:pt x="55" y="45"/>
                      </a:lnTo>
                      <a:lnTo>
                        <a:pt x="55" y="46"/>
                      </a:lnTo>
                      <a:lnTo>
                        <a:pt x="61" y="46"/>
                      </a:lnTo>
                      <a:lnTo>
                        <a:pt x="65" y="42"/>
                      </a:lnTo>
                      <a:lnTo>
                        <a:pt x="67" y="37"/>
                      </a:lnTo>
                      <a:lnTo>
                        <a:pt x="62" y="32"/>
                      </a:lnTo>
                      <a:lnTo>
                        <a:pt x="62"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73" name="Freeform 255">
                  <a:extLst>
                    <a:ext uri="{FF2B5EF4-FFF2-40B4-BE49-F238E27FC236}">
                      <a16:creationId xmlns:a16="http://schemas.microsoft.com/office/drawing/2014/main" id="{23D57DE4-CDE2-4467-B6B2-02A7181C2CA9}"/>
                    </a:ext>
                  </a:extLst>
                </p:cNvPr>
                <p:cNvSpPr>
                  <a:spLocks/>
                </p:cNvSpPr>
                <p:nvPr/>
              </p:nvSpPr>
              <p:spPr bwMode="auto">
                <a:xfrm>
                  <a:off x="1099" y="2221"/>
                  <a:ext cx="37" cy="26"/>
                </a:xfrm>
                <a:custGeom>
                  <a:avLst/>
                  <a:gdLst>
                    <a:gd name="T0" fmla="*/ 1 w 74"/>
                    <a:gd name="T1" fmla="*/ 1 h 52"/>
                    <a:gd name="T2" fmla="*/ 1 w 74"/>
                    <a:gd name="T3" fmla="*/ 1 h 52"/>
                    <a:gd name="T4" fmla="*/ 1 w 74"/>
                    <a:gd name="T5" fmla="*/ 0 h 52"/>
                    <a:gd name="T6" fmla="*/ 0 w 74"/>
                    <a:gd name="T7" fmla="*/ 1 h 52"/>
                    <a:gd name="T8" fmla="*/ 1 w 74"/>
                    <a:gd name="T9" fmla="*/ 1 h 52"/>
                    <a:gd name="T10" fmla="*/ 1 w 74"/>
                    <a:gd name="T11" fmla="*/ 1 h 52"/>
                    <a:gd name="T12" fmla="*/ 1 w 74"/>
                    <a:gd name="T13" fmla="*/ 1 h 52"/>
                    <a:gd name="T14" fmla="*/ 1 w 74"/>
                    <a:gd name="T15" fmla="*/ 1 h 52"/>
                    <a:gd name="T16" fmla="*/ 1 w 74"/>
                    <a:gd name="T17" fmla="*/ 1 h 52"/>
                    <a:gd name="T18" fmla="*/ 1 w 74"/>
                    <a:gd name="T19" fmla="*/ 1 h 52"/>
                    <a:gd name="T20" fmla="*/ 1 w 74"/>
                    <a:gd name="T21" fmla="*/ 1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 h="52">
                      <a:moveTo>
                        <a:pt x="71" y="39"/>
                      </a:moveTo>
                      <a:lnTo>
                        <a:pt x="71" y="39"/>
                      </a:lnTo>
                      <a:lnTo>
                        <a:pt x="7" y="0"/>
                      </a:lnTo>
                      <a:lnTo>
                        <a:pt x="0" y="12"/>
                      </a:lnTo>
                      <a:lnTo>
                        <a:pt x="65" y="51"/>
                      </a:lnTo>
                      <a:lnTo>
                        <a:pt x="69" y="52"/>
                      </a:lnTo>
                      <a:lnTo>
                        <a:pt x="74" y="48"/>
                      </a:lnTo>
                      <a:lnTo>
                        <a:pt x="74" y="44"/>
                      </a:lnTo>
                      <a:lnTo>
                        <a:pt x="7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74" name="Freeform 256">
                  <a:extLst>
                    <a:ext uri="{FF2B5EF4-FFF2-40B4-BE49-F238E27FC236}">
                      <a16:creationId xmlns:a16="http://schemas.microsoft.com/office/drawing/2014/main" id="{BD3CF35E-FBC0-48C6-AC28-A0BC1F809331}"/>
                    </a:ext>
                  </a:extLst>
                </p:cNvPr>
                <p:cNvSpPr>
                  <a:spLocks/>
                </p:cNvSpPr>
                <p:nvPr/>
              </p:nvSpPr>
              <p:spPr bwMode="auto">
                <a:xfrm>
                  <a:off x="1132" y="2241"/>
                  <a:ext cx="40" cy="28"/>
                </a:xfrm>
                <a:custGeom>
                  <a:avLst/>
                  <a:gdLst>
                    <a:gd name="T0" fmla="*/ 1 w 80"/>
                    <a:gd name="T1" fmla="*/ 0 h 57"/>
                    <a:gd name="T2" fmla="*/ 1 w 80"/>
                    <a:gd name="T3" fmla="*/ 0 h 57"/>
                    <a:gd name="T4" fmla="*/ 1 w 80"/>
                    <a:gd name="T5" fmla="*/ 0 h 57"/>
                    <a:gd name="T6" fmla="*/ 0 w 80"/>
                    <a:gd name="T7" fmla="*/ 0 h 57"/>
                    <a:gd name="T8" fmla="*/ 1 w 80"/>
                    <a:gd name="T9" fmla="*/ 0 h 57"/>
                    <a:gd name="T10" fmla="*/ 1 w 80"/>
                    <a:gd name="T11" fmla="*/ 0 h 57"/>
                    <a:gd name="T12" fmla="*/ 1 w 80"/>
                    <a:gd name="T13" fmla="*/ 0 h 57"/>
                    <a:gd name="T14" fmla="*/ 1 w 80"/>
                    <a:gd name="T15" fmla="*/ 0 h 57"/>
                    <a:gd name="T16" fmla="*/ 1 w 80"/>
                    <a:gd name="T17" fmla="*/ 0 h 57"/>
                    <a:gd name="T18" fmla="*/ 1 w 80"/>
                    <a:gd name="T19" fmla="*/ 0 h 57"/>
                    <a:gd name="T20" fmla="*/ 1 w 80"/>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57">
                      <a:moveTo>
                        <a:pt x="78" y="44"/>
                      </a:moveTo>
                      <a:lnTo>
                        <a:pt x="78" y="44"/>
                      </a:lnTo>
                      <a:lnTo>
                        <a:pt x="6" y="0"/>
                      </a:lnTo>
                      <a:lnTo>
                        <a:pt x="0" y="12"/>
                      </a:lnTo>
                      <a:lnTo>
                        <a:pt x="71" y="56"/>
                      </a:lnTo>
                      <a:lnTo>
                        <a:pt x="76" y="57"/>
                      </a:lnTo>
                      <a:lnTo>
                        <a:pt x="80" y="53"/>
                      </a:lnTo>
                      <a:lnTo>
                        <a:pt x="80" y="49"/>
                      </a:lnTo>
                      <a:lnTo>
                        <a:pt x="78"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75" name="Freeform 257">
                  <a:extLst>
                    <a:ext uri="{FF2B5EF4-FFF2-40B4-BE49-F238E27FC236}">
                      <a16:creationId xmlns:a16="http://schemas.microsoft.com/office/drawing/2014/main" id="{F6A9D4D8-884A-42C5-9929-9CD6F68F26B2}"/>
                    </a:ext>
                  </a:extLst>
                </p:cNvPr>
                <p:cNvSpPr>
                  <a:spLocks/>
                </p:cNvSpPr>
                <p:nvPr/>
              </p:nvSpPr>
              <p:spPr bwMode="auto">
                <a:xfrm>
                  <a:off x="1167" y="2263"/>
                  <a:ext cx="44" cy="30"/>
                </a:xfrm>
                <a:custGeom>
                  <a:avLst/>
                  <a:gdLst>
                    <a:gd name="T0" fmla="*/ 1 w 88"/>
                    <a:gd name="T1" fmla="*/ 0 h 61"/>
                    <a:gd name="T2" fmla="*/ 1 w 88"/>
                    <a:gd name="T3" fmla="*/ 0 h 61"/>
                    <a:gd name="T4" fmla="*/ 1 w 88"/>
                    <a:gd name="T5" fmla="*/ 0 h 61"/>
                    <a:gd name="T6" fmla="*/ 0 w 88"/>
                    <a:gd name="T7" fmla="*/ 0 h 61"/>
                    <a:gd name="T8" fmla="*/ 1 w 88"/>
                    <a:gd name="T9" fmla="*/ 0 h 61"/>
                    <a:gd name="T10" fmla="*/ 1 w 88"/>
                    <a:gd name="T11" fmla="*/ 0 h 61"/>
                    <a:gd name="T12" fmla="*/ 1 w 88"/>
                    <a:gd name="T13" fmla="*/ 0 h 61"/>
                    <a:gd name="T14" fmla="*/ 1 w 88"/>
                    <a:gd name="T15" fmla="*/ 0 h 61"/>
                    <a:gd name="T16" fmla="*/ 1 w 88"/>
                    <a:gd name="T17" fmla="*/ 0 h 61"/>
                    <a:gd name="T18" fmla="*/ 1 w 88"/>
                    <a:gd name="T19" fmla="*/ 0 h 61"/>
                    <a:gd name="T20" fmla="*/ 1 w 88"/>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61">
                      <a:moveTo>
                        <a:pt x="85" y="48"/>
                      </a:moveTo>
                      <a:lnTo>
                        <a:pt x="85" y="48"/>
                      </a:lnTo>
                      <a:lnTo>
                        <a:pt x="7" y="0"/>
                      </a:lnTo>
                      <a:lnTo>
                        <a:pt x="0" y="12"/>
                      </a:lnTo>
                      <a:lnTo>
                        <a:pt x="78" y="60"/>
                      </a:lnTo>
                      <a:lnTo>
                        <a:pt x="83" y="61"/>
                      </a:lnTo>
                      <a:lnTo>
                        <a:pt x="88" y="58"/>
                      </a:lnTo>
                      <a:lnTo>
                        <a:pt x="88" y="53"/>
                      </a:lnTo>
                      <a:lnTo>
                        <a:pt x="85"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76" name="Freeform 258">
                  <a:extLst>
                    <a:ext uri="{FF2B5EF4-FFF2-40B4-BE49-F238E27FC236}">
                      <a16:creationId xmlns:a16="http://schemas.microsoft.com/office/drawing/2014/main" id="{733747C8-A53E-424F-9FCA-DDF77D34862B}"/>
                    </a:ext>
                  </a:extLst>
                </p:cNvPr>
                <p:cNvSpPr>
                  <a:spLocks/>
                </p:cNvSpPr>
                <p:nvPr/>
              </p:nvSpPr>
              <p:spPr bwMode="auto">
                <a:xfrm>
                  <a:off x="1207" y="2287"/>
                  <a:ext cx="46" cy="31"/>
                </a:xfrm>
                <a:custGeom>
                  <a:avLst/>
                  <a:gdLst>
                    <a:gd name="T0" fmla="*/ 1 w 92"/>
                    <a:gd name="T1" fmla="*/ 0 h 64"/>
                    <a:gd name="T2" fmla="*/ 1 w 92"/>
                    <a:gd name="T3" fmla="*/ 0 h 64"/>
                    <a:gd name="T4" fmla="*/ 1 w 92"/>
                    <a:gd name="T5" fmla="*/ 0 h 64"/>
                    <a:gd name="T6" fmla="*/ 0 w 92"/>
                    <a:gd name="T7" fmla="*/ 0 h 64"/>
                    <a:gd name="T8" fmla="*/ 1 w 92"/>
                    <a:gd name="T9" fmla="*/ 0 h 64"/>
                    <a:gd name="T10" fmla="*/ 1 w 92"/>
                    <a:gd name="T11" fmla="*/ 0 h 64"/>
                    <a:gd name="T12" fmla="*/ 1 w 92"/>
                    <a:gd name="T13" fmla="*/ 0 h 64"/>
                    <a:gd name="T14" fmla="*/ 1 w 92"/>
                    <a:gd name="T15" fmla="*/ 0 h 64"/>
                    <a:gd name="T16" fmla="*/ 1 w 92"/>
                    <a:gd name="T17" fmla="*/ 0 h 64"/>
                    <a:gd name="T18" fmla="*/ 1 w 92"/>
                    <a:gd name="T19" fmla="*/ 0 h 64"/>
                    <a:gd name="T20" fmla="*/ 1 w 92"/>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 h="64">
                      <a:moveTo>
                        <a:pt x="90" y="51"/>
                      </a:moveTo>
                      <a:lnTo>
                        <a:pt x="90" y="51"/>
                      </a:lnTo>
                      <a:lnTo>
                        <a:pt x="7" y="0"/>
                      </a:lnTo>
                      <a:lnTo>
                        <a:pt x="0" y="12"/>
                      </a:lnTo>
                      <a:lnTo>
                        <a:pt x="83" y="63"/>
                      </a:lnTo>
                      <a:lnTo>
                        <a:pt x="88" y="64"/>
                      </a:lnTo>
                      <a:lnTo>
                        <a:pt x="92" y="60"/>
                      </a:lnTo>
                      <a:lnTo>
                        <a:pt x="92" y="56"/>
                      </a:lnTo>
                      <a:lnTo>
                        <a:pt x="9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77" name="Freeform 259">
                  <a:extLst>
                    <a:ext uri="{FF2B5EF4-FFF2-40B4-BE49-F238E27FC236}">
                      <a16:creationId xmlns:a16="http://schemas.microsoft.com/office/drawing/2014/main" id="{815C5B48-F2A9-4553-BE4F-404EF05002CC}"/>
                    </a:ext>
                  </a:extLst>
                </p:cNvPr>
                <p:cNvSpPr>
                  <a:spLocks/>
                </p:cNvSpPr>
                <p:nvPr/>
              </p:nvSpPr>
              <p:spPr bwMode="auto">
                <a:xfrm>
                  <a:off x="1248" y="2312"/>
                  <a:ext cx="50" cy="34"/>
                </a:xfrm>
                <a:custGeom>
                  <a:avLst/>
                  <a:gdLst>
                    <a:gd name="T0" fmla="*/ 1 w 99"/>
                    <a:gd name="T1" fmla="*/ 1 h 68"/>
                    <a:gd name="T2" fmla="*/ 1 w 99"/>
                    <a:gd name="T3" fmla="*/ 1 h 68"/>
                    <a:gd name="T4" fmla="*/ 1 w 99"/>
                    <a:gd name="T5" fmla="*/ 0 h 68"/>
                    <a:gd name="T6" fmla="*/ 0 w 99"/>
                    <a:gd name="T7" fmla="*/ 1 h 68"/>
                    <a:gd name="T8" fmla="*/ 1 w 99"/>
                    <a:gd name="T9" fmla="*/ 1 h 68"/>
                    <a:gd name="T10" fmla="*/ 1 w 99"/>
                    <a:gd name="T11" fmla="*/ 1 h 68"/>
                    <a:gd name="T12" fmla="*/ 1 w 99"/>
                    <a:gd name="T13" fmla="*/ 1 h 68"/>
                    <a:gd name="T14" fmla="*/ 1 w 99"/>
                    <a:gd name="T15" fmla="*/ 1 h 68"/>
                    <a:gd name="T16" fmla="*/ 1 w 99"/>
                    <a:gd name="T17" fmla="*/ 1 h 68"/>
                    <a:gd name="T18" fmla="*/ 1 w 99"/>
                    <a:gd name="T19" fmla="*/ 1 h 68"/>
                    <a:gd name="T20" fmla="*/ 1 w 99"/>
                    <a:gd name="T21" fmla="*/ 1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68">
                      <a:moveTo>
                        <a:pt x="97" y="55"/>
                      </a:moveTo>
                      <a:lnTo>
                        <a:pt x="97" y="55"/>
                      </a:lnTo>
                      <a:lnTo>
                        <a:pt x="7" y="0"/>
                      </a:lnTo>
                      <a:lnTo>
                        <a:pt x="0" y="12"/>
                      </a:lnTo>
                      <a:lnTo>
                        <a:pt x="90" y="67"/>
                      </a:lnTo>
                      <a:lnTo>
                        <a:pt x="95" y="68"/>
                      </a:lnTo>
                      <a:lnTo>
                        <a:pt x="99" y="65"/>
                      </a:lnTo>
                      <a:lnTo>
                        <a:pt x="99" y="60"/>
                      </a:lnTo>
                      <a:lnTo>
                        <a:pt x="97"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78" name="Freeform 260">
                  <a:extLst>
                    <a:ext uri="{FF2B5EF4-FFF2-40B4-BE49-F238E27FC236}">
                      <a16:creationId xmlns:a16="http://schemas.microsoft.com/office/drawing/2014/main" id="{60C9A665-8B58-4862-B28D-E17BDB1938DB}"/>
                    </a:ext>
                  </a:extLst>
                </p:cNvPr>
                <p:cNvSpPr>
                  <a:spLocks/>
                </p:cNvSpPr>
                <p:nvPr/>
              </p:nvSpPr>
              <p:spPr bwMode="auto">
                <a:xfrm>
                  <a:off x="1293" y="2340"/>
                  <a:ext cx="51" cy="35"/>
                </a:xfrm>
                <a:custGeom>
                  <a:avLst/>
                  <a:gdLst>
                    <a:gd name="T0" fmla="*/ 1 w 102"/>
                    <a:gd name="T1" fmla="*/ 0 h 71"/>
                    <a:gd name="T2" fmla="*/ 1 w 102"/>
                    <a:gd name="T3" fmla="*/ 0 h 71"/>
                    <a:gd name="T4" fmla="*/ 1 w 102"/>
                    <a:gd name="T5" fmla="*/ 0 h 71"/>
                    <a:gd name="T6" fmla="*/ 0 w 102"/>
                    <a:gd name="T7" fmla="*/ 0 h 71"/>
                    <a:gd name="T8" fmla="*/ 1 w 102"/>
                    <a:gd name="T9" fmla="*/ 0 h 71"/>
                    <a:gd name="T10" fmla="*/ 1 w 102"/>
                    <a:gd name="T11" fmla="*/ 0 h 71"/>
                    <a:gd name="T12" fmla="*/ 1 w 102"/>
                    <a:gd name="T13" fmla="*/ 0 h 71"/>
                    <a:gd name="T14" fmla="*/ 1 w 102"/>
                    <a:gd name="T15" fmla="*/ 0 h 71"/>
                    <a:gd name="T16" fmla="*/ 1 w 102"/>
                    <a:gd name="T17" fmla="*/ 0 h 71"/>
                    <a:gd name="T18" fmla="*/ 1 w 102"/>
                    <a:gd name="T19" fmla="*/ 0 h 71"/>
                    <a:gd name="T20" fmla="*/ 1 w 102"/>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71">
                      <a:moveTo>
                        <a:pt x="99" y="58"/>
                      </a:moveTo>
                      <a:lnTo>
                        <a:pt x="99" y="58"/>
                      </a:lnTo>
                      <a:lnTo>
                        <a:pt x="7" y="0"/>
                      </a:lnTo>
                      <a:lnTo>
                        <a:pt x="0" y="12"/>
                      </a:lnTo>
                      <a:lnTo>
                        <a:pt x="92" y="70"/>
                      </a:lnTo>
                      <a:lnTo>
                        <a:pt x="97" y="71"/>
                      </a:lnTo>
                      <a:lnTo>
                        <a:pt x="102" y="67"/>
                      </a:lnTo>
                      <a:lnTo>
                        <a:pt x="102" y="63"/>
                      </a:lnTo>
                      <a:lnTo>
                        <a:pt x="99"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79" name="Freeform 261">
                  <a:extLst>
                    <a:ext uri="{FF2B5EF4-FFF2-40B4-BE49-F238E27FC236}">
                      <a16:creationId xmlns:a16="http://schemas.microsoft.com/office/drawing/2014/main" id="{3DC144D0-D221-4B10-BAD2-56FCD6CF1C0B}"/>
                    </a:ext>
                  </a:extLst>
                </p:cNvPr>
                <p:cNvSpPr>
                  <a:spLocks/>
                </p:cNvSpPr>
                <p:nvPr/>
              </p:nvSpPr>
              <p:spPr bwMode="auto">
                <a:xfrm>
                  <a:off x="1339" y="2368"/>
                  <a:ext cx="53" cy="38"/>
                </a:xfrm>
                <a:custGeom>
                  <a:avLst/>
                  <a:gdLst>
                    <a:gd name="T0" fmla="*/ 1 w 106"/>
                    <a:gd name="T1" fmla="*/ 1 h 75"/>
                    <a:gd name="T2" fmla="*/ 1 w 106"/>
                    <a:gd name="T3" fmla="*/ 1 h 75"/>
                    <a:gd name="T4" fmla="*/ 1 w 106"/>
                    <a:gd name="T5" fmla="*/ 0 h 75"/>
                    <a:gd name="T6" fmla="*/ 0 w 106"/>
                    <a:gd name="T7" fmla="*/ 1 h 75"/>
                    <a:gd name="T8" fmla="*/ 1 w 106"/>
                    <a:gd name="T9" fmla="*/ 1 h 75"/>
                    <a:gd name="T10" fmla="*/ 1 w 106"/>
                    <a:gd name="T11" fmla="*/ 1 h 75"/>
                    <a:gd name="T12" fmla="*/ 1 w 106"/>
                    <a:gd name="T13" fmla="*/ 1 h 75"/>
                    <a:gd name="T14" fmla="*/ 1 w 106"/>
                    <a:gd name="T15" fmla="*/ 1 h 75"/>
                    <a:gd name="T16" fmla="*/ 1 w 106"/>
                    <a:gd name="T17" fmla="*/ 1 h 75"/>
                    <a:gd name="T18" fmla="*/ 1 w 106"/>
                    <a:gd name="T19" fmla="*/ 1 h 75"/>
                    <a:gd name="T20" fmla="*/ 1 w 106"/>
                    <a:gd name="T21" fmla="*/ 1 h 75"/>
                    <a:gd name="T22" fmla="*/ 1 w 106"/>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6" h="75">
                      <a:moveTo>
                        <a:pt x="104" y="61"/>
                      </a:moveTo>
                      <a:lnTo>
                        <a:pt x="104" y="62"/>
                      </a:lnTo>
                      <a:lnTo>
                        <a:pt x="7" y="0"/>
                      </a:lnTo>
                      <a:lnTo>
                        <a:pt x="0" y="12"/>
                      </a:lnTo>
                      <a:lnTo>
                        <a:pt x="97" y="74"/>
                      </a:lnTo>
                      <a:lnTo>
                        <a:pt x="97" y="75"/>
                      </a:lnTo>
                      <a:lnTo>
                        <a:pt x="97" y="74"/>
                      </a:lnTo>
                      <a:lnTo>
                        <a:pt x="102" y="75"/>
                      </a:lnTo>
                      <a:lnTo>
                        <a:pt x="106" y="71"/>
                      </a:lnTo>
                      <a:lnTo>
                        <a:pt x="106" y="67"/>
                      </a:lnTo>
                      <a:lnTo>
                        <a:pt x="104" y="62"/>
                      </a:lnTo>
                      <a:lnTo>
                        <a:pt x="104"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80" name="Freeform 262">
                  <a:extLst>
                    <a:ext uri="{FF2B5EF4-FFF2-40B4-BE49-F238E27FC236}">
                      <a16:creationId xmlns:a16="http://schemas.microsoft.com/office/drawing/2014/main" id="{5FDEE833-E5C9-4822-B1ED-B46D4EEAF5F2}"/>
                    </a:ext>
                  </a:extLst>
                </p:cNvPr>
                <p:cNvSpPr>
                  <a:spLocks/>
                </p:cNvSpPr>
                <p:nvPr/>
              </p:nvSpPr>
              <p:spPr bwMode="auto">
                <a:xfrm>
                  <a:off x="1388" y="2399"/>
                  <a:ext cx="56" cy="37"/>
                </a:xfrm>
                <a:custGeom>
                  <a:avLst/>
                  <a:gdLst>
                    <a:gd name="T0" fmla="*/ 0 w 113"/>
                    <a:gd name="T1" fmla="*/ 1 h 74"/>
                    <a:gd name="T2" fmla="*/ 0 w 113"/>
                    <a:gd name="T3" fmla="*/ 1 h 74"/>
                    <a:gd name="T4" fmla="*/ 0 w 113"/>
                    <a:gd name="T5" fmla="*/ 0 h 74"/>
                    <a:gd name="T6" fmla="*/ 0 w 113"/>
                    <a:gd name="T7" fmla="*/ 1 h 74"/>
                    <a:gd name="T8" fmla="*/ 0 w 113"/>
                    <a:gd name="T9" fmla="*/ 1 h 74"/>
                    <a:gd name="T10" fmla="*/ 0 w 113"/>
                    <a:gd name="T11" fmla="*/ 1 h 74"/>
                    <a:gd name="T12" fmla="*/ 0 w 113"/>
                    <a:gd name="T13" fmla="*/ 1 h 74"/>
                    <a:gd name="T14" fmla="*/ 0 w 113"/>
                    <a:gd name="T15" fmla="*/ 1 h 74"/>
                    <a:gd name="T16" fmla="*/ 0 w 113"/>
                    <a:gd name="T17" fmla="*/ 1 h 74"/>
                    <a:gd name="T18" fmla="*/ 0 w 113"/>
                    <a:gd name="T19" fmla="*/ 1 h 74"/>
                    <a:gd name="T20" fmla="*/ 0 w 113"/>
                    <a:gd name="T21" fmla="*/ 1 h 74"/>
                    <a:gd name="T22" fmla="*/ 0 w 113"/>
                    <a:gd name="T23" fmla="*/ 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3" h="74">
                      <a:moveTo>
                        <a:pt x="108" y="61"/>
                      </a:moveTo>
                      <a:lnTo>
                        <a:pt x="108" y="60"/>
                      </a:lnTo>
                      <a:lnTo>
                        <a:pt x="7" y="0"/>
                      </a:lnTo>
                      <a:lnTo>
                        <a:pt x="0" y="14"/>
                      </a:lnTo>
                      <a:lnTo>
                        <a:pt x="101" y="74"/>
                      </a:lnTo>
                      <a:lnTo>
                        <a:pt x="101" y="73"/>
                      </a:lnTo>
                      <a:lnTo>
                        <a:pt x="101" y="74"/>
                      </a:lnTo>
                      <a:lnTo>
                        <a:pt x="107" y="74"/>
                      </a:lnTo>
                      <a:lnTo>
                        <a:pt x="112" y="70"/>
                      </a:lnTo>
                      <a:lnTo>
                        <a:pt x="113" y="65"/>
                      </a:lnTo>
                      <a:lnTo>
                        <a:pt x="108" y="60"/>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81" name="Freeform 263">
                  <a:extLst>
                    <a:ext uri="{FF2B5EF4-FFF2-40B4-BE49-F238E27FC236}">
                      <a16:creationId xmlns:a16="http://schemas.microsoft.com/office/drawing/2014/main" id="{CD010565-2EC1-46E1-A591-A68939B323EE}"/>
                    </a:ext>
                  </a:extLst>
                </p:cNvPr>
                <p:cNvSpPr>
                  <a:spLocks/>
                </p:cNvSpPr>
                <p:nvPr/>
              </p:nvSpPr>
              <p:spPr bwMode="auto">
                <a:xfrm>
                  <a:off x="1438" y="2430"/>
                  <a:ext cx="56" cy="37"/>
                </a:xfrm>
                <a:custGeom>
                  <a:avLst/>
                  <a:gdLst>
                    <a:gd name="T0" fmla="*/ 1 w 111"/>
                    <a:gd name="T1" fmla="*/ 0 h 75"/>
                    <a:gd name="T2" fmla="*/ 1 w 111"/>
                    <a:gd name="T3" fmla="*/ 0 h 75"/>
                    <a:gd name="T4" fmla="*/ 1 w 111"/>
                    <a:gd name="T5" fmla="*/ 0 h 75"/>
                    <a:gd name="T6" fmla="*/ 0 w 111"/>
                    <a:gd name="T7" fmla="*/ 0 h 75"/>
                    <a:gd name="T8" fmla="*/ 1 w 111"/>
                    <a:gd name="T9" fmla="*/ 0 h 75"/>
                    <a:gd name="T10" fmla="*/ 1 w 111"/>
                    <a:gd name="T11" fmla="*/ 0 h 75"/>
                    <a:gd name="T12" fmla="*/ 1 w 111"/>
                    <a:gd name="T13" fmla="*/ 0 h 75"/>
                    <a:gd name="T14" fmla="*/ 1 w 111"/>
                    <a:gd name="T15" fmla="*/ 0 h 75"/>
                    <a:gd name="T16" fmla="*/ 1 w 111"/>
                    <a:gd name="T17" fmla="*/ 0 h 75"/>
                    <a:gd name="T18" fmla="*/ 1 w 111"/>
                    <a:gd name="T19" fmla="*/ 0 h 75"/>
                    <a:gd name="T20" fmla="*/ 1 w 111"/>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1" h="75">
                      <a:moveTo>
                        <a:pt x="109" y="62"/>
                      </a:moveTo>
                      <a:lnTo>
                        <a:pt x="109" y="62"/>
                      </a:lnTo>
                      <a:lnTo>
                        <a:pt x="7" y="0"/>
                      </a:lnTo>
                      <a:lnTo>
                        <a:pt x="0" y="12"/>
                      </a:lnTo>
                      <a:lnTo>
                        <a:pt x="102" y="74"/>
                      </a:lnTo>
                      <a:lnTo>
                        <a:pt x="106" y="75"/>
                      </a:lnTo>
                      <a:lnTo>
                        <a:pt x="111" y="72"/>
                      </a:lnTo>
                      <a:lnTo>
                        <a:pt x="111" y="67"/>
                      </a:lnTo>
                      <a:lnTo>
                        <a:pt x="109"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82" name="Freeform 264">
                  <a:extLst>
                    <a:ext uri="{FF2B5EF4-FFF2-40B4-BE49-F238E27FC236}">
                      <a16:creationId xmlns:a16="http://schemas.microsoft.com/office/drawing/2014/main" id="{490F616C-1576-471B-98F9-A832BAC6B206}"/>
                    </a:ext>
                  </a:extLst>
                </p:cNvPr>
                <p:cNvSpPr>
                  <a:spLocks/>
                </p:cNvSpPr>
                <p:nvPr/>
              </p:nvSpPr>
              <p:spPr bwMode="auto">
                <a:xfrm>
                  <a:off x="1489" y="2461"/>
                  <a:ext cx="58" cy="38"/>
                </a:xfrm>
                <a:custGeom>
                  <a:avLst/>
                  <a:gdLst>
                    <a:gd name="T0" fmla="*/ 1 w 115"/>
                    <a:gd name="T1" fmla="*/ 0 h 78"/>
                    <a:gd name="T2" fmla="*/ 1 w 115"/>
                    <a:gd name="T3" fmla="*/ 0 h 78"/>
                    <a:gd name="T4" fmla="*/ 1 w 115"/>
                    <a:gd name="T5" fmla="*/ 0 h 78"/>
                    <a:gd name="T6" fmla="*/ 0 w 115"/>
                    <a:gd name="T7" fmla="*/ 0 h 78"/>
                    <a:gd name="T8" fmla="*/ 1 w 115"/>
                    <a:gd name="T9" fmla="*/ 0 h 78"/>
                    <a:gd name="T10" fmla="*/ 1 w 115"/>
                    <a:gd name="T11" fmla="*/ 0 h 78"/>
                    <a:gd name="T12" fmla="*/ 1 w 115"/>
                    <a:gd name="T13" fmla="*/ 0 h 78"/>
                    <a:gd name="T14" fmla="*/ 1 w 115"/>
                    <a:gd name="T15" fmla="*/ 0 h 78"/>
                    <a:gd name="T16" fmla="*/ 1 w 115"/>
                    <a:gd name="T17" fmla="*/ 0 h 78"/>
                    <a:gd name="T18" fmla="*/ 1 w 115"/>
                    <a:gd name="T19" fmla="*/ 0 h 78"/>
                    <a:gd name="T20" fmla="*/ 1 w 11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78">
                      <a:moveTo>
                        <a:pt x="113" y="65"/>
                      </a:moveTo>
                      <a:lnTo>
                        <a:pt x="113" y="65"/>
                      </a:lnTo>
                      <a:lnTo>
                        <a:pt x="7" y="0"/>
                      </a:lnTo>
                      <a:lnTo>
                        <a:pt x="0" y="12"/>
                      </a:lnTo>
                      <a:lnTo>
                        <a:pt x="106" y="76"/>
                      </a:lnTo>
                      <a:lnTo>
                        <a:pt x="110" y="78"/>
                      </a:lnTo>
                      <a:lnTo>
                        <a:pt x="115" y="74"/>
                      </a:lnTo>
                      <a:lnTo>
                        <a:pt x="115" y="69"/>
                      </a:lnTo>
                      <a:lnTo>
                        <a:pt x="11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83" name="Freeform 265">
                  <a:extLst>
                    <a:ext uri="{FF2B5EF4-FFF2-40B4-BE49-F238E27FC236}">
                      <a16:creationId xmlns:a16="http://schemas.microsoft.com/office/drawing/2014/main" id="{18E2CA0E-3C1A-4CE0-91CA-09E8F3A7CAA2}"/>
                    </a:ext>
                  </a:extLst>
                </p:cNvPr>
                <p:cNvSpPr>
                  <a:spLocks/>
                </p:cNvSpPr>
                <p:nvPr/>
              </p:nvSpPr>
              <p:spPr bwMode="auto">
                <a:xfrm>
                  <a:off x="1542" y="2493"/>
                  <a:ext cx="56" cy="37"/>
                </a:xfrm>
                <a:custGeom>
                  <a:avLst/>
                  <a:gdLst>
                    <a:gd name="T0" fmla="*/ 0 w 113"/>
                    <a:gd name="T1" fmla="*/ 0 h 75"/>
                    <a:gd name="T2" fmla="*/ 0 w 113"/>
                    <a:gd name="T3" fmla="*/ 0 h 75"/>
                    <a:gd name="T4" fmla="*/ 0 w 113"/>
                    <a:gd name="T5" fmla="*/ 0 h 75"/>
                    <a:gd name="T6" fmla="*/ 0 w 113"/>
                    <a:gd name="T7" fmla="*/ 0 h 75"/>
                    <a:gd name="T8" fmla="*/ 0 w 113"/>
                    <a:gd name="T9" fmla="*/ 0 h 75"/>
                    <a:gd name="T10" fmla="*/ 0 w 113"/>
                    <a:gd name="T11" fmla="*/ 0 h 75"/>
                    <a:gd name="T12" fmla="*/ 0 w 113"/>
                    <a:gd name="T13" fmla="*/ 0 h 75"/>
                    <a:gd name="T14" fmla="*/ 0 w 113"/>
                    <a:gd name="T15" fmla="*/ 0 h 75"/>
                    <a:gd name="T16" fmla="*/ 0 w 113"/>
                    <a:gd name="T17" fmla="*/ 0 h 75"/>
                    <a:gd name="T18" fmla="*/ 0 w 113"/>
                    <a:gd name="T19" fmla="*/ 0 h 75"/>
                    <a:gd name="T20" fmla="*/ 0 w 11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75">
                      <a:moveTo>
                        <a:pt x="110" y="62"/>
                      </a:moveTo>
                      <a:lnTo>
                        <a:pt x="110" y="62"/>
                      </a:lnTo>
                      <a:lnTo>
                        <a:pt x="7" y="0"/>
                      </a:lnTo>
                      <a:lnTo>
                        <a:pt x="0" y="11"/>
                      </a:lnTo>
                      <a:lnTo>
                        <a:pt x="104" y="74"/>
                      </a:lnTo>
                      <a:lnTo>
                        <a:pt x="108" y="75"/>
                      </a:lnTo>
                      <a:lnTo>
                        <a:pt x="113" y="71"/>
                      </a:lnTo>
                      <a:lnTo>
                        <a:pt x="113" y="67"/>
                      </a:lnTo>
                      <a:lnTo>
                        <a:pt x="11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84" name="Freeform 266">
                  <a:extLst>
                    <a:ext uri="{FF2B5EF4-FFF2-40B4-BE49-F238E27FC236}">
                      <a16:creationId xmlns:a16="http://schemas.microsoft.com/office/drawing/2014/main" id="{2ED6F6E2-E11B-453C-BAF0-58B48A543EF1}"/>
                    </a:ext>
                  </a:extLst>
                </p:cNvPr>
                <p:cNvSpPr>
                  <a:spLocks/>
                </p:cNvSpPr>
                <p:nvPr/>
              </p:nvSpPr>
              <p:spPr bwMode="auto">
                <a:xfrm>
                  <a:off x="1594" y="2524"/>
                  <a:ext cx="56" cy="39"/>
                </a:xfrm>
                <a:custGeom>
                  <a:avLst/>
                  <a:gdLst>
                    <a:gd name="T0" fmla="*/ 1 w 112"/>
                    <a:gd name="T1" fmla="*/ 1 h 77"/>
                    <a:gd name="T2" fmla="*/ 1 w 112"/>
                    <a:gd name="T3" fmla="*/ 1 h 77"/>
                    <a:gd name="T4" fmla="*/ 1 w 112"/>
                    <a:gd name="T5" fmla="*/ 0 h 77"/>
                    <a:gd name="T6" fmla="*/ 0 w 112"/>
                    <a:gd name="T7" fmla="*/ 1 h 77"/>
                    <a:gd name="T8" fmla="*/ 1 w 112"/>
                    <a:gd name="T9" fmla="*/ 1 h 77"/>
                    <a:gd name="T10" fmla="*/ 1 w 112"/>
                    <a:gd name="T11" fmla="*/ 1 h 77"/>
                    <a:gd name="T12" fmla="*/ 1 w 112"/>
                    <a:gd name="T13" fmla="*/ 1 h 77"/>
                    <a:gd name="T14" fmla="*/ 1 w 112"/>
                    <a:gd name="T15" fmla="*/ 1 h 77"/>
                    <a:gd name="T16" fmla="*/ 1 w 112"/>
                    <a:gd name="T17" fmla="*/ 1 h 77"/>
                    <a:gd name="T18" fmla="*/ 1 w 112"/>
                    <a:gd name="T19" fmla="*/ 1 h 77"/>
                    <a:gd name="T20" fmla="*/ 1 w 112"/>
                    <a:gd name="T21" fmla="*/ 1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77">
                      <a:moveTo>
                        <a:pt x="110" y="65"/>
                      </a:moveTo>
                      <a:lnTo>
                        <a:pt x="110" y="65"/>
                      </a:lnTo>
                      <a:lnTo>
                        <a:pt x="6" y="0"/>
                      </a:lnTo>
                      <a:lnTo>
                        <a:pt x="0" y="12"/>
                      </a:lnTo>
                      <a:lnTo>
                        <a:pt x="103" y="76"/>
                      </a:lnTo>
                      <a:lnTo>
                        <a:pt x="108" y="77"/>
                      </a:lnTo>
                      <a:lnTo>
                        <a:pt x="112" y="74"/>
                      </a:lnTo>
                      <a:lnTo>
                        <a:pt x="112" y="69"/>
                      </a:lnTo>
                      <a:lnTo>
                        <a:pt x="11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85" name="Freeform 267">
                  <a:extLst>
                    <a:ext uri="{FF2B5EF4-FFF2-40B4-BE49-F238E27FC236}">
                      <a16:creationId xmlns:a16="http://schemas.microsoft.com/office/drawing/2014/main" id="{EDF31E5E-471E-4FA0-930F-8F3F6EF61200}"/>
                    </a:ext>
                  </a:extLst>
                </p:cNvPr>
                <p:cNvSpPr>
                  <a:spLocks/>
                </p:cNvSpPr>
                <p:nvPr/>
              </p:nvSpPr>
              <p:spPr bwMode="auto">
                <a:xfrm>
                  <a:off x="1646" y="2556"/>
                  <a:ext cx="56" cy="38"/>
                </a:xfrm>
                <a:custGeom>
                  <a:avLst/>
                  <a:gdLst>
                    <a:gd name="T0" fmla="*/ 0 w 113"/>
                    <a:gd name="T1" fmla="*/ 1 h 74"/>
                    <a:gd name="T2" fmla="*/ 0 w 113"/>
                    <a:gd name="T3" fmla="*/ 1 h 74"/>
                    <a:gd name="T4" fmla="*/ 0 w 113"/>
                    <a:gd name="T5" fmla="*/ 0 h 74"/>
                    <a:gd name="T6" fmla="*/ 0 w 113"/>
                    <a:gd name="T7" fmla="*/ 1 h 74"/>
                    <a:gd name="T8" fmla="*/ 0 w 113"/>
                    <a:gd name="T9" fmla="*/ 1 h 74"/>
                    <a:gd name="T10" fmla="*/ 0 w 113"/>
                    <a:gd name="T11" fmla="*/ 1 h 74"/>
                    <a:gd name="T12" fmla="*/ 0 w 113"/>
                    <a:gd name="T13" fmla="*/ 1 h 74"/>
                    <a:gd name="T14" fmla="*/ 0 w 113"/>
                    <a:gd name="T15" fmla="*/ 1 h 74"/>
                    <a:gd name="T16" fmla="*/ 0 w 113"/>
                    <a:gd name="T17" fmla="*/ 1 h 74"/>
                    <a:gd name="T18" fmla="*/ 0 w 113"/>
                    <a:gd name="T19" fmla="*/ 1 h 74"/>
                    <a:gd name="T20" fmla="*/ 0 w 113"/>
                    <a:gd name="T21" fmla="*/ 1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74">
                      <a:moveTo>
                        <a:pt x="111" y="62"/>
                      </a:moveTo>
                      <a:lnTo>
                        <a:pt x="111" y="62"/>
                      </a:lnTo>
                      <a:lnTo>
                        <a:pt x="7" y="0"/>
                      </a:lnTo>
                      <a:lnTo>
                        <a:pt x="0" y="11"/>
                      </a:lnTo>
                      <a:lnTo>
                        <a:pt x="104" y="73"/>
                      </a:lnTo>
                      <a:lnTo>
                        <a:pt x="109" y="74"/>
                      </a:lnTo>
                      <a:lnTo>
                        <a:pt x="113" y="71"/>
                      </a:lnTo>
                      <a:lnTo>
                        <a:pt x="113" y="66"/>
                      </a:lnTo>
                      <a:lnTo>
                        <a:pt x="111"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86" name="Freeform 268">
                  <a:extLst>
                    <a:ext uri="{FF2B5EF4-FFF2-40B4-BE49-F238E27FC236}">
                      <a16:creationId xmlns:a16="http://schemas.microsoft.com/office/drawing/2014/main" id="{351A0C2E-CBDB-4A26-9B8C-31EAF4A3B8E0}"/>
                    </a:ext>
                  </a:extLst>
                </p:cNvPr>
                <p:cNvSpPr>
                  <a:spLocks/>
                </p:cNvSpPr>
                <p:nvPr/>
              </p:nvSpPr>
              <p:spPr bwMode="auto">
                <a:xfrm>
                  <a:off x="1697" y="2587"/>
                  <a:ext cx="56" cy="38"/>
                </a:xfrm>
                <a:custGeom>
                  <a:avLst/>
                  <a:gdLst>
                    <a:gd name="T0" fmla="*/ 1 w 111"/>
                    <a:gd name="T1" fmla="*/ 1 h 75"/>
                    <a:gd name="T2" fmla="*/ 1 w 111"/>
                    <a:gd name="T3" fmla="*/ 1 h 75"/>
                    <a:gd name="T4" fmla="*/ 1 w 111"/>
                    <a:gd name="T5" fmla="*/ 0 h 75"/>
                    <a:gd name="T6" fmla="*/ 0 w 111"/>
                    <a:gd name="T7" fmla="*/ 1 h 75"/>
                    <a:gd name="T8" fmla="*/ 1 w 111"/>
                    <a:gd name="T9" fmla="*/ 1 h 75"/>
                    <a:gd name="T10" fmla="*/ 1 w 111"/>
                    <a:gd name="T11" fmla="*/ 1 h 75"/>
                    <a:gd name="T12" fmla="*/ 1 w 111"/>
                    <a:gd name="T13" fmla="*/ 1 h 75"/>
                    <a:gd name="T14" fmla="*/ 1 w 111"/>
                    <a:gd name="T15" fmla="*/ 1 h 75"/>
                    <a:gd name="T16" fmla="*/ 1 w 111"/>
                    <a:gd name="T17" fmla="*/ 1 h 75"/>
                    <a:gd name="T18" fmla="*/ 1 w 111"/>
                    <a:gd name="T19" fmla="*/ 1 h 75"/>
                    <a:gd name="T20" fmla="*/ 1 w 111"/>
                    <a:gd name="T21" fmla="*/ 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1" h="75">
                      <a:moveTo>
                        <a:pt x="108" y="62"/>
                      </a:moveTo>
                      <a:lnTo>
                        <a:pt x="108" y="62"/>
                      </a:lnTo>
                      <a:lnTo>
                        <a:pt x="7" y="0"/>
                      </a:lnTo>
                      <a:lnTo>
                        <a:pt x="0" y="11"/>
                      </a:lnTo>
                      <a:lnTo>
                        <a:pt x="101" y="73"/>
                      </a:lnTo>
                      <a:lnTo>
                        <a:pt x="106" y="75"/>
                      </a:lnTo>
                      <a:lnTo>
                        <a:pt x="111" y="71"/>
                      </a:lnTo>
                      <a:lnTo>
                        <a:pt x="111" y="67"/>
                      </a:lnTo>
                      <a:lnTo>
                        <a:pt x="108"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87" name="Freeform 269">
                  <a:extLst>
                    <a:ext uri="{FF2B5EF4-FFF2-40B4-BE49-F238E27FC236}">
                      <a16:creationId xmlns:a16="http://schemas.microsoft.com/office/drawing/2014/main" id="{A0335028-B4C3-425E-B067-34D7693D859F}"/>
                    </a:ext>
                  </a:extLst>
                </p:cNvPr>
                <p:cNvSpPr>
                  <a:spLocks/>
                </p:cNvSpPr>
                <p:nvPr/>
              </p:nvSpPr>
              <p:spPr bwMode="auto">
                <a:xfrm>
                  <a:off x="1748" y="2618"/>
                  <a:ext cx="54" cy="39"/>
                </a:xfrm>
                <a:custGeom>
                  <a:avLst/>
                  <a:gdLst>
                    <a:gd name="T0" fmla="*/ 0 w 109"/>
                    <a:gd name="T1" fmla="*/ 1 h 77"/>
                    <a:gd name="T2" fmla="*/ 0 w 109"/>
                    <a:gd name="T3" fmla="*/ 1 h 77"/>
                    <a:gd name="T4" fmla="*/ 0 w 109"/>
                    <a:gd name="T5" fmla="*/ 0 h 77"/>
                    <a:gd name="T6" fmla="*/ 0 w 109"/>
                    <a:gd name="T7" fmla="*/ 1 h 77"/>
                    <a:gd name="T8" fmla="*/ 0 w 109"/>
                    <a:gd name="T9" fmla="*/ 1 h 77"/>
                    <a:gd name="T10" fmla="*/ 0 w 109"/>
                    <a:gd name="T11" fmla="*/ 1 h 77"/>
                    <a:gd name="T12" fmla="*/ 0 w 109"/>
                    <a:gd name="T13" fmla="*/ 1 h 77"/>
                    <a:gd name="T14" fmla="*/ 0 w 109"/>
                    <a:gd name="T15" fmla="*/ 1 h 77"/>
                    <a:gd name="T16" fmla="*/ 0 w 109"/>
                    <a:gd name="T17" fmla="*/ 1 h 77"/>
                    <a:gd name="T18" fmla="*/ 0 w 109"/>
                    <a:gd name="T19" fmla="*/ 1 h 77"/>
                    <a:gd name="T20" fmla="*/ 0 w 109"/>
                    <a:gd name="T21" fmla="*/ 1 h 77"/>
                    <a:gd name="T22" fmla="*/ 0 w 109"/>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 h="77">
                      <a:moveTo>
                        <a:pt x="106" y="63"/>
                      </a:moveTo>
                      <a:lnTo>
                        <a:pt x="106" y="64"/>
                      </a:lnTo>
                      <a:lnTo>
                        <a:pt x="7" y="0"/>
                      </a:lnTo>
                      <a:lnTo>
                        <a:pt x="0" y="11"/>
                      </a:lnTo>
                      <a:lnTo>
                        <a:pt x="99" y="76"/>
                      </a:lnTo>
                      <a:lnTo>
                        <a:pt x="99" y="77"/>
                      </a:lnTo>
                      <a:lnTo>
                        <a:pt x="99" y="76"/>
                      </a:lnTo>
                      <a:lnTo>
                        <a:pt x="104" y="77"/>
                      </a:lnTo>
                      <a:lnTo>
                        <a:pt x="109" y="74"/>
                      </a:lnTo>
                      <a:lnTo>
                        <a:pt x="109" y="69"/>
                      </a:lnTo>
                      <a:lnTo>
                        <a:pt x="106" y="64"/>
                      </a:lnTo>
                      <a:lnTo>
                        <a:pt x="106"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88" name="Freeform 270">
                  <a:extLst>
                    <a:ext uri="{FF2B5EF4-FFF2-40B4-BE49-F238E27FC236}">
                      <a16:creationId xmlns:a16="http://schemas.microsoft.com/office/drawing/2014/main" id="{29FF7A5C-16E7-4A25-B60B-EDB8FF7FFA06}"/>
                    </a:ext>
                  </a:extLst>
                </p:cNvPr>
                <p:cNvSpPr>
                  <a:spLocks/>
                </p:cNvSpPr>
                <p:nvPr/>
              </p:nvSpPr>
              <p:spPr bwMode="auto">
                <a:xfrm>
                  <a:off x="1798" y="2650"/>
                  <a:ext cx="53" cy="36"/>
                </a:xfrm>
                <a:custGeom>
                  <a:avLst/>
                  <a:gdLst>
                    <a:gd name="T0" fmla="*/ 1 w 106"/>
                    <a:gd name="T1" fmla="*/ 1 h 72"/>
                    <a:gd name="T2" fmla="*/ 1 w 106"/>
                    <a:gd name="T3" fmla="*/ 1 h 72"/>
                    <a:gd name="T4" fmla="*/ 1 w 106"/>
                    <a:gd name="T5" fmla="*/ 0 h 72"/>
                    <a:gd name="T6" fmla="*/ 0 w 106"/>
                    <a:gd name="T7" fmla="*/ 1 h 72"/>
                    <a:gd name="T8" fmla="*/ 1 w 106"/>
                    <a:gd name="T9" fmla="*/ 1 h 72"/>
                    <a:gd name="T10" fmla="*/ 1 w 106"/>
                    <a:gd name="T11" fmla="*/ 1 h 72"/>
                    <a:gd name="T12" fmla="*/ 1 w 106"/>
                    <a:gd name="T13" fmla="*/ 1 h 72"/>
                    <a:gd name="T14" fmla="*/ 1 w 106"/>
                    <a:gd name="T15" fmla="*/ 1 h 72"/>
                    <a:gd name="T16" fmla="*/ 1 w 106"/>
                    <a:gd name="T17" fmla="*/ 1 h 72"/>
                    <a:gd name="T18" fmla="*/ 1 w 106"/>
                    <a:gd name="T19" fmla="*/ 1 h 72"/>
                    <a:gd name="T20" fmla="*/ 1 w 106"/>
                    <a:gd name="T21" fmla="*/ 1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72">
                      <a:moveTo>
                        <a:pt x="104" y="59"/>
                      </a:moveTo>
                      <a:lnTo>
                        <a:pt x="104" y="58"/>
                      </a:lnTo>
                      <a:lnTo>
                        <a:pt x="7" y="0"/>
                      </a:lnTo>
                      <a:lnTo>
                        <a:pt x="0" y="14"/>
                      </a:lnTo>
                      <a:lnTo>
                        <a:pt x="97" y="72"/>
                      </a:lnTo>
                      <a:lnTo>
                        <a:pt x="97" y="71"/>
                      </a:lnTo>
                      <a:lnTo>
                        <a:pt x="102" y="72"/>
                      </a:lnTo>
                      <a:lnTo>
                        <a:pt x="106" y="68"/>
                      </a:lnTo>
                      <a:lnTo>
                        <a:pt x="106" y="64"/>
                      </a:lnTo>
                      <a:lnTo>
                        <a:pt x="10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89" name="Freeform 271">
                  <a:extLst>
                    <a:ext uri="{FF2B5EF4-FFF2-40B4-BE49-F238E27FC236}">
                      <a16:creationId xmlns:a16="http://schemas.microsoft.com/office/drawing/2014/main" id="{DD65280E-1035-4DA1-8F67-04C7491C96AF}"/>
                    </a:ext>
                  </a:extLst>
                </p:cNvPr>
                <p:cNvSpPr>
                  <a:spLocks/>
                </p:cNvSpPr>
                <p:nvPr/>
              </p:nvSpPr>
              <p:spPr bwMode="auto">
                <a:xfrm>
                  <a:off x="1846" y="2680"/>
                  <a:ext cx="51" cy="35"/>
                </a:xfrm>
                <a:custGeom>
                  <a:avLst/>
                  <a:gdLst>
                    <a:gd name="T0" fmla="*/ 1 w 102"/>
                    <a:gd name="T1" fmla="*/ 1 h 70"/>
                    <a:gd name="T2" fmla="*/ 1 w 102"/>
                    <a:gd name="T3" fmla="*/ 1 h 70"/>
                    <a:gd name="T4" fmla="*/ 1 w 102"/>
                    <a:gd name="T5" fmla="*/ 0 h 70"/>
                    <a:gd name="T6" fmla="*/ 0 w 102"/>
                    <a:gd name="T7" fmla="*/ 1 h 70"/>
                    <a:gd name="T8" fmla="*/ 1 w 102"/>
                    <a:gd name="T9" fmla="*/ 1 h 70"/>
                    <a:gd name="T10" fmla="*/ 1 w 102"/>
                    <a:gd name="T11" fmla="*/ 1 h 70"/>
                    <a:gd name="T12" fmla="*/ 1 w 102"/>
                    <a:gd name="T13" fmla="*/ 1 h 70"/>
                    <a:gd name="T14" fmla="*/ 1 w 102"/>
                    <a:gd name="T15" fmla="*/ 1 h 70"/>
                    <a:gd name="T16" fmla="*/ 1 w 102"/>
                    <a:gd name="T17" fmla="*/ 1 h 70"/>
                    <a:gd name="T18" fmla="*/ 1 w 102"/>
                    <a:gd name="T19" fmla="*/ 1 h 70"/>
                    <a:gd name="T20" fmla="*/ 1 w 102"/>
                    <a:gd name="T21" fmla="*/ 1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70">
                      <a:moveTo>
                        <a:pt x="99" y="58"/>
                      </a:moveTo>
                      <a:lnTo>
                        <a:pt x="99" y="58"/>
                      </a:lnTo>
                      <a:lnTo>
                        <a:pt x="7" y="0"/>
                      </a:lnTo>
                      <a:lnTo>
                        <a:pt x="0" y="12"/>
                      </a:lnTo>
                      <a:lnTo>
                        <a:pt x="92" y="69"/>
                      </a:lnTo>
                      <a:lnTo>
                        <a:pt x="97" y="70"/>
                      </a:lnTo>
                      <a:lnTo>
                        <a:pt x="102" y="67"/>
                      </a:lnTo>
                      <a:lnTo>
                        <a:pt x="102" y="62"/>
                      </a:lnTo>
                      <a:lnTo>
                        <a:pt x="99"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90" name="Freeform 272">
                  <a:extLst>
                    <a:ext uri="{FF2B5EF4-FFF2-40B4-BE49-F238E27FC236}">
                      <a16:creationId xmlns:a16="http://schemas.microsoft.com/office/drawing/2014/main" id="{9A5AC0A8-9283-4F8F-A3B9-2F85CD140C58}"/>
                    </a:ext>
                  </a:extLst>
                </p:cNvPr>
                <p:cNvSpPr>
                  <a:spLocks/>
                </p:cNvSpPr>
                <p:nvPr/>
              </p:nvSpPr>
              <p:spPr bwMode="auto">
                <a:xfrm>
                  <a:off x="1892" y="2708"/>
                  <a:ext cx="49" cy="33"/>
                </a:xfrm>
                <a:custGeom>
                  <a:avLst/>
                  <a:gdLst>
                    <a:gd name="T0" fmla="*/ 1 w 97"/>
                    <a:gd name="T1" fmla="*/ 1 h 65"/>
                    <a:gd name="T2" fmla="*/ 1 w 97"/>
                    <a:gd name="T3" fmla="*/ 1 h 65"/>
                    <a:gd name="T4" fmla="*/ 1 w 97"/>
                    <a:gd name="T5" fmla="*/ 0 h 65"/>
                    <a:gd name="T6" fmla="*/ 0 w 97"/>
                    <a:gd name="T7" fmla="*/ 1 h 65"/>
                    <a:gd name="T8" fmla="*/ 1 w 97"/>
                    <a:gd name="T9" fmla="*/ 1 h 65"/>
                    <a:gd name="T10" fmla="*/ 1 w 97"/>
                    <a:gd name="T11" fmla="*/ 1 h 65"/>
                    <a:gd name="T12" fmla="*/ 1 w 97"/>
                    <a:gd name="T13" fmla="*/ 1 h 65"/>
                    <a:gd name="T14" fmla="*/ 1 w 97"/>
                    <a:gd name="T15" fmla="*/ 1 h 65"/>
                    <a:gd name="T16" fmla="*/ 1 w 97"/>
                    <a:gd name="T17" fmla="*/ 1 h 65"/>
                    <a:gd name="T18" fmla="*/ 1 w 97"/>
                    <a:gd name="T19" fmla="*/ 1 h 65"/>
                    <a:gd name="T20" fmla="*/ 1 w 97"/>
                    <a:gd name="T21" fmla="*/ 1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65">
                      <a:moveTo>
                        <a:pt x="95" y="53"/>
                      </a:moveTo>
                      <a:lnTo>
                        <a:pt x="95" y="53"/>
                      </a:lnTo>
                      <a:lnTo>
                        <a:pt x="7" y="0"/>
                      </a:lnTo>
                      <a:lnTo>
                        <a:pt x="0" y="11"/>
                      </a:lnTo>
                      <a:lnTo>
                        <a:pt x="88" y="64"/>
                      </a:lnTo>
                      <a:lnTo>
                        <a:pt x="93" y="65"/>
                      </a:lnTo>
                      <a:lnTo>
                        <a:pt x="97" y="62"/>
                      </a:lnTo>
                      <a:lnTo>
                        <a:pt x="97" y="57"/>
                      </a:lnTo>
                      <a:lnTo>
                        <a:pt x="95"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91" name="Freeform 273">
                  <a:extLst>
                    <a:ext uri="{FF2B5EF4-FFF2-40B4-BE49-F238E27FC236}">
                      <a16:creationId xmlns:a16="http://schemas.microsoft.com/office/drawing/2014/main" id="{62C4F4E2-341F-4E4A-9175-96B7B6CDBF62}"/>
                    </a:ext>
                  </a:extLst>
                </p:cNvPr>
                <p:cNvSpPr>
                  <a:spLocks/>
                </p:cNvSpPr>
                <p:nvPr/>
              </p:nvSpPr>
              <p:spPr bwMode="auto">
                <a:xfrm>
                  <a:off x="1936" y="2735"/>
                  <a:ext cx="46" cy="32"/>
                </a:xfrm>
                <a:custGeom>
                  <a:avLst/>
                  <a:gdLst>
                    <a:gd name="T0" fmla="*/ 1 w 92"/>
                    <a:gd name="T1" fmla="*/ 1 h 63"/>
                    <a:gd name="T2" fmla="*/ 1 w 92"/>
                    <a:gd name="T3" fmla="*/ 1 h 63"/>
                    <a:gd name="T4" fmla="*/ 1 w 92"/>
                    <a:gd name="T5" fmla="*/ 0 h 63"/>
                    <a:gd name="T6" fmla="*/ 0 w 92"/>
                    <a:gd name="T7" fmla="*/ 1 h 63"/>
                    <a:gd name="T8" fmla="*/ 1 w 92"/>
                    <a:gd name="T9" fmla="*/ 1 h 63"/>
                    <a:gd name="T10" fmla="*/ 1 w 92"/>
                    <a:gd name="T11" fmla="*/ 1 h 63"/>
                    <a:gd name="T12" fmla="*/ 1 w 92"/>
                    <a:gd name="T13" fmla="*/ 1 h 63"/>
                    <a:gd name="T14" fmla="*/ 1 w 92"/>
                    <a:gd name="T15" fmla="*/ 1 h 63"/>
                    <a:gd name="T16" fmla="*/ 1 w 92"/>
                    <a:gd name="T17" fmla="*/ 1 h 63"/>
                    <a:gd name="T18" fmla="*/ 1 w 92"/>
                    <a:gd name="T19" fmla="*/ 1 h 63"/>
                    <a:gd name="T20" fmla="*/ 1 w 92"/>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 h="63">
                      <a:moveTo>
                        <a:pt x="90" y="50"/>
                      </a:moveTo>
                      <a:lnTo>
                        <a:pt x="90" y="50"/>
                      </a:lnTo>
                      <a:lnTo>
                        <a:pt x="7" y="0"/>
                      </a:lnTo>
                      <a:lnTo>
                        <a:pt x="0" y="11"/>
                      </a:lnTo>
                      <a:lnTo>
                        <a:pt x="83" y="62"/>
                      </a:lnTo>
                      <a:lnTo>
                        <a:pt x="88" y="63"/>
                      </a:lnTo>
                      <a:lnTo>
                        <a:pt x="92" y="60"/>
                      </a:lnTo>
                      <a:lnTo>
                        <a:pt x="92" y="55"/>
                      </a:lnTo>
                      <a:lnTo>
                        <a:pt x="9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92" name="Freeform 274">
                  <a:extLst>
                    <a:ext uri="{FF2B5EF4-FFF2-40B4-BE49-F238E27FC236}">
                      <a16:creationId xmlns:a16="http://schemas.microsoft.com/office/drawing/2014/main" id="{E428B877-775B-417C-B4E5-36D889E6A56B}"/>
                    </a:ext>
                  </a:extLst>
                </p:cNvPr>
                <p:cNvSpPr>
                  <a:spLocks/>
                </p:cNvSpPr>
                <p:nvPr/>
              </p:nvSpPr>
              <p:spPr bwMode="auto">
                <a:xfrm>
                  <a:off x="1977" y="2760"/>
                  <a:ext cx="43" cy="30"/>
                </a:xfrm>
                <a:custGeom>
                  <a:avLst/>
                  <a:gdLst>
                    <a:gd name="T0" fmla="*/ 1 w 85"/>
                    <a:gd name="T1" fmla="*/ 1 h 59"/>
                    <a:gd name="T2" fmla="*/ 1 w 85"/>
                    <a:gd name="T3" fmla="*/ 1 h 59"/>
                    <a:gd name="T4" fmla="*/ 1 w 85"/>
                    <a:gd name="T5" fmla="*/ 0 h 59"/>
                    <a:gd name="T6" fmla="*/ 0 w 85"/>
                    <a:gd name="T7" fmla="*/ 1 h 59"/>
                    <a:gd name="T8" fmla="*/ 1 w 85"/>
                    <a:gd name="T9" fmla="*/ 1 h 59"/>
                    <a:gd name="T10" fmla="*/ 1 w 85"/>
                    <a:gd name="T11" fmla="*/ 1 h 59"/>
                    <a:gd name="T12" fmla="*/ 1 w 85"/>
                    <a:gd name="T13" fmla="*/ 1 h 59"/>
                    <a:gd name="T14" fmla="*/ 1 w 85"/>
                    <a:gd name="T15" fmla="*/ 1 h 59"/>
                    <a:gd name="T16" fmla="*/ 1 w 85"/>
                    <a:gd name="T17" fmla="*/ 1 h 59"/>
                    <a:gd name="T18" fmla="*/ 1 w 85"/>
                    <a:gd name="T19" fmla="*/ 1 h 59"/>
                    <a:gd name="T20" fmla="*/ 1 w 85"/>
                    <a:gd name="T21" fmla="*/ 1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9">
                      <a:moveTo>
                        <a:pt x="83" y="46"/>
                      </a:moveTo>
                      <a:lnTo>
                        <a:pt x="83" y="46"/>
                      </a:lnTo>
                      <a:lnTo>
                        <a:pt x="7" y="0"/>
                      </a:lnTo>
                      <a:lnTo>
                        <a:pt x="0" y="12"/>
                      </a:lnTo>
                      <a:lnTo>
                        <a:pt x="76" y="58"/>
                      </a:lnTo>
                      <a:lnTo>
                        <a:pt x="81" y="59"/>
                      </a:lnTo>
                      <a:lnTo>
                        <a:pt x="85" y="56"/>
                      </a:lnTo>
                      <a:lnTo>
                        <a:pt x="85" y="51"/>
                      </a:lnTo>
                      <a:lnTo>
                        <a:pt x="8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93" name="Freeform 275">
                  <a:extLst>
                    <a:ext uri="{FF2B5EF4-FFF2-40B4-BE49-F238E27FC236}">
                      <a16:creationId xmlns:a16="http://schemas.microsoft.com/office/drawing/2014/main" id="{8FE2C744-F10A-4E26-BD7A-0D015EDB2B24}"/>
                    </a:ext>
                  </a:extLst>
                </p:cNvPr>
                <p:cNvSpPr>
                  <a:spLocks/>
                </p:cNvSpPr>
                <p:nvPr/>
              </p:nvSpPr>
              <p:spPr bwMode="auto">
                <a:xfrm>
                  <a:off x="2015" y="2783"/>
                  <a:ext cx="40" cy="28"/>
                </a:xfrm>
                <a:custGeom>
                  <a:avLst/>
                  <a:gdLst>
                    <a:gd name="T0" fmla="*/ 1 w 78"/>
                    <a:gd name="T1" fmla="*/ 0 h 57"/>
                    <a:gd name="T2" fmla="*/ 1 w 78"/>
                    <a:gd name="T3" fmla="*/ 0 h 57"/>
                    <a:gd name="T4" fmla="*/ 1 w 78"/>
                    <a:gd name="T5" fmla="*/ 0 h 57"/>
                    <a:gd name="T6" fmla="*/ 0 w 78"/>
                    <a:gd name="T7" fmla="*/ 0 h 57"/>
                    <a:gd name="T8" fmla="*/ 1 w 78"/>
                    <a:gd name="T9" fmla="*/ 0 h 57"/>
                    <a:gd name="T10" fmla="*/ 1 w 78"/>
                    <a:gd name="T11" fmla="*/ 0 h 57"/>
                    <a:gd name="T12" fmla="*/ 1 w 78"/>
                    <a:gd name="T13" fmla="*/ 0 h 57"/>
                    <a:gd name="T14" fmla="*/ 1 w 78"/>
                    <a:gd name="T15" fmla="*/ 0 h 57"/>
                    <a:gd name="T16" fmla="*/ 1 w 78"/>
                    <a:gd name="T17" fmla="*/ 0 h 57"/>
                    <a:gd name="T18" fmla="*/ 1 w 78"/>
                    <a:gd name="T19" fmla="*/ 0 h 57"/>
                    <a:gd name="T20" fmla="*/ 1 w 78"/>
                    <a:gd name="T21" fmla="*/ 0 h 57"/>
                    <a:gd name="T22" fmla="*/ 1 w 78"/>
                    <a:gd name="T23" fmla="*/ 0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57">
                      <a:moveTo>
                        <a:pt x="76" y="43"/>
                      </a:moveTo>
                      <a:lnTo>
                        <a:pt x="76" y="44"/>
                      </a:lnTo>
                      <a:lnTo>
                        <a:pt x="7" y="0"/>
                      </a:lnTo>
                      <a:lnTo>
                        <a:pt x="0" y="12"/>
                      </a:lnTo>
                      <a:lnTo>
                        <a:pt x="69" y="56"/>
                      </a:lnTo>
                      <a:lnTo>
                        <a:pt x="69" y="57"/>
                      </a:lnTo>
                      <a:lnTo>
                        <a:pt x="69" y="56"/>
                      </a:lnTo>
                      <a:lnTo>
                        <a:pt x="74" y="57"/>
                      </a:lnTo>
                      <a:lnTo>
                        <a:pt x="78" y="53"/>
                      </a:lnTo>
                      <a:lnTo>
                        <a:pt x="78" y="49"/>
                      </a:lnTo>
                      <a:lnTo>
                        <a:pt x="76" y="44"/>
                      </a:ln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94" name="Freeform 276">
                  <a:extLst>
                    <a:ext uri="{FF2B5EF4-FFF2-40B4-BE49-F238E27FC236}">
                      <a16:creationId xmlns:a16="http://schemas.microsoft.com/office/drawing/2014/main" id="{9529D71E-AF6D-47B5-9539-BE89433BBD93}"/>
                    </a:ext>
                  </a:extLst>
                </p:cNvPr>
                <p:cNvSpPr>
                  <a:spLocks/>
                </p:cNvSpPr>
                <p:nvPr/>
              </p:nvSpPr>
              <p:spPr bwMode="auto">
                <a:xfrm>
                  <a:off x="2050" y="2805"/>
                  <a:ext cx="37" cy="25"/>
                </a:xfrm>
                <a:custGeom>
                  <a:avLst/>
                  <a:gdLst>
                    <a:gd name="T0" fmla="*/ 1 w 74"/>
                    <a:gd name="T1" fmla="*/ 0 h 51"/>
                    <a:gd name="T2" fmla="*/ 1 w 74"/>
                    <a:gd name="T3" fmla="*/ 0 h 51"/>
                    <a:gd name="T4" fmla="*/ 1 w 74"/>
                    <a:gd name="T5" fmla="*/ 0 h 51"/>
                    <a:gd name="T6" fmla="*/ 0 w 74"/>
                    <a:gd name="T7" fmla="*/ 0 h 51"/>
                    <a:gd name="T8" fmla="*/ 1 w 74"/>
                    <a:gd name="T9" fmla="*/ 0 h 51"/>
                    <a:gd name="T10" fmla="*/ 1 w 74"/>
                    <a:gd name="T11" fmla="*/ 0 h 51"/>
                    <a:gd name="T12" fmla="*/ 1 w 74"/>
                    <a:gd name="T13" fmla="*/ 0 h 51"/>
                    <a:gd name="T14" fmla="*/ 1 w 74"/>
                    <a:gd name="T15" fmla="*/ 0 h 51"/>
                    <a:gd name="T16" fmla="*/ 1 w 74"/>
                    <a:gd name="T17" fmla="*/ 0 h 51"/>
                    <a:gd name="T18" fmla="*/ 1 w 74"/>
                    <a:gd name="T19" fmla="*/ 0 h 51"/>
                    <a:gd name="T20" fmla="*/ 1 w 74"/>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 h="51">
                      <a:moveTo>
                        <a:pt x="69" y="37"/>
                      </a:moveTo>
                      <a:lnTo>
                        <a:pt x="69" y="37"/>
                      </a:lnTo>
                      <a:lnTo>
                        <a:pt x="7" y="0"/>
                      </a:lnTo>
                      <a:lnTo>
                        <a:pt x="0" y="14"/>
                      </a:lnTo>
                      <a:lnTo>
                        <a:pt x="62" y="51"/>
                      </a:lnTo>
                      <a:lnTo>
                        <a:pt x="68" y="51"/>
                      </a:lnTo>
                      <a:lnTo>
                        <a:pt x="73" y="47"/>
                      </a:lnTo>
                      <a:lnTo>
                        <a:pt x="74" y="42"/>
                      </a:lnTo>
                      <a:lnTo>
                        <a:pt x="6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95" name="Freeform 277">
                  <a:extLst>
                    <a:ext uri="{FF2B5EF4-FFF2-40B4-BE49-F238E27FC236}">
                      <a16:creationId xmlns:a16="http://schemas.microsoft.com/office/drawing/2014/main" id="{284BBAF6-702C-43BB-87A1-085B406D18B1}"/>
                    </a:ext>
                  </a:extLst>
                </p:cNvPr>
                <p:cNvSpPr>
                  <a:spLocks/>
                </p:cNvSpPr>
                <p:nvPr/>
              </p:nvSpPr>
              <p:spPr bwMode="auto">
                <a:xfrm>
                  <a:off x="2081" y="2823"/>
                  <a:ext cx="34" cy="23"/>
                </a:xfrm>
                <a:custGeom>
                  <a:avLst/>
                  <a:gdLst>
                    <a:gd name="T0" fmla="*/ 1 w 67"/>
                    <a:gd name="T1" fmla="*/ 1 h 46"/>
                    <a:gd name="T2" fmla="*/ 1 w 67"/>
                    <a:gd name="T3" fmla="*/ 1 h 46"/>
                    <a:gd name="T4" fmla="*/ 1 w 67"/>
                    <a:gd name="T5" fmla="*/ 0 h 46"/>
                    <a:gd name="T6" fmla="*/ 0 w 67"/>
                    <a:gd name="T7" fmla="*/ 1 h 46"/>
                    <a:gd name="T8" fmla="*/ 1 w 67"/>
                    <a:gd name="T9" fmla="*/ 1 h 46"/>
                    <a:gd name="T10" fmla="*/ 1 w 67"/>
                    <a:gd name="T11" fmla="*/ 1 h 46"/>
                    <a:gd name="T12" fmla="*/ 1 w 67"/>
                    <a:gd name="T13" fmla="*/ 1 h 46"/>
                    <a:gd name="T14" fmla="*/ 1 w 67"/>
                    <a:gd name="T15" fmla="*/ 1 h 46"/>
                    <a:gd name="T16" fmla="*/ 1 w 67"/>
                    <a:gd name="T17" fmla="*/ 1 h 46"/>
                    <a:gd name="T18" fmla="*/ 1 w 67"/>
                    <a:gd name="T19" fmla="*/ 1 h 46"/>
                    <a:gd name="T20" fmla="*/ 1 w 67"/>
                    <a:gd name="T21" fmla="*/ 1 h 46"/>
                    <a:gd name="T22" fmla="*/ 1 w 67"/>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46">
                      <a:moveTo>
                        <a:pt x="63" y="33"/>
                      </a:moveTo>
                      <a:lnTo>
                        <a:pt x="63" y="32"/>
                      </a:lnTo>
                      <a:lnTo>
                        <a:pt x="7" y="0"/>
                      </a:lnTo>
                      <a:lnTo>
                        <a:pt x="0" y="14"/>
                      </a:lnTo>
                      <a:lnTo>
                        <a:pt x="56" y="46"/>
                      </a:lnTo>
                      <a:lnTo>
                        <a:pt x="56" y="45"/>
                      </a:lnTo>
                      <a:lnTo>
                        <a:pt x="56" y="46"/>
                      </a:lnTo>
                      <a:lnTo>
                        <a:pt x="61" y="46"/>
                      </a:lnTo>
                      <a:lnTo>
                        <a:pt x="66" y="43"/>
                      </a:lnTo>
                      <a:lnTo>
                        <a:pt x="67" y="37"/>
                      </a:lnTo>
                      <a:lnTo>
                        <a:pt x="63" y="32"/>
                      </a:lnTo>
                      <a:lnTo>
                        <a:pt x="6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96" name="Freeform 278">
                  <a:extLst>
                    <a:ext uri="{FF2B5EF4-FFF2-40B4-BE49-F238E27FC236}">
                      <a16:creationId xmlns:a16="http://schemas.microsoft.com/office/drawing/2014/main" id="{10A46FA4-619C-4B43-8855-E92B38CEFFD3}"/>
                    </a:ext>
                  </a:extLst>
                </p:cNvPr>
                <p:cNvSpPr>
                  <a:spLocks/>
                </p:cNvSpPr>
                <p:nvPr/>
              </p:nvSpPr>
              <p:spPr bwMode="auto">
                <a:xfrm>
                  <a:off x="2109" y="2840"/>
                  <a:ext cx="26" cy="20"/>
                </a:xfrm>
                <a:custGeom>
                  <a:avLst/>
                  <a:gdLst>
                    <a:gd name="T0" fmla="*/ 0 w 53"/>
                    <a:gd name="T1" fmla="*/ 0 h 41"/>
                    <a:gd name="T2" fmla="*/ 0 w 53"/>
                    <a:gd name="T3" fmla="*/ 0 h 41"/>
                    <a:gd name="T4" fmla="*/ 0 w 53"/>
                    <a:gd name="T5" fmla="*/ 0 h 41"/>
                    <a:gd name="T6" fmla="*/ 0 w 53"/>
                    <a:gd name="T7" fmla="*/ 0 h 41"/>
                    <a:gd name="T8" fmla="*/ 0 w 53"/>
                    <a:gd name="T9" fmla="*/ 0 h 41"/>
                    <a:gd name="T10" fmla="*/ 0 w 53"/>
                    <a:gd name="T11" fmla="*/ 0 h 41"/>
                    <a:gd name="T12" fmla="*/ 0 w 53"/>
                    <a:gd name="T13" fmla="*/ 0 h 41"/>
                    <a:gd name="T14" fmla="*/ 0 w 53"/>
                    <a:gd name="T15" fmla="*/ 0 h 41"/>
                    <a:gd name="T16" fmla="*/ 0 w 53"/>
                    <a:gd name="T17" fmla="*/ 0 h 41"/>
                    <a:gd name="T18" fmla="*/ 0 w 53"/>
                    <a:gd name="T19" fmla="*/ 0 h 41"/>
                    <a:gd name="T20" fmla="*/ 0 w 5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41">
                      <a:moveTo>
                        <a:pt x="50" y="28"/>
                      </a:moveTo>
                      <a:lnTo>
                        <a:pt x="50" y="28"/>
                      </a:lnTo>
                      <a:lnTo>
                        <a:pt x="7" y="0"/>
                      </a:lnTo>
                      <a:lnTo>
                        <a:pt x="0" y="12"/>
                      </a:lnTo>
                      <a:lnTo>
                        <a:pt x="43" y="40"/>
                      </a:lnTo>
                      <a:lnTo>
                        <a:pt x="48" y="41"/>
                      </a:lnTo>
                      <a:lnTo>
                        <a:pt x="53" y="37"/>
                      </a:lnTo>
                      <a:lnTo>
                        <a:pt x="53" y="33"/>
                      </a:lnTo>
                      <a:lnTo>
                        <a:pt x="5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97" name="Freeform 279">
                  <a:extLst>
                    <a:ext uri="{FF2B5EF4-FFF2-40B4-BE49-F238E27FC236}">
                      <a16:creationId xmlns:a16="http://schemas.microsoft.com/office/drawing/2014/main" id="{E9049BD6-DDA6-40B5-ADEB-88D7334763AA}"/>
                    </a:ext>
                  </a:extLst>
                </p:cNvPr>
                <p:cNvSpPr>
                  <a:spLocks/>
                </p:cNvSpPr>
                <p:nvPr/>
              </p:nvSpPr>
              <p:spPr bwMode="auto">
                <a:xfrm>
                  <a:off x="2131" y="2854"/>
                  <a:ext cx="22" cy="16"/>
                </a:xfrm>
                <a:custGeom>
                  <a:avLst/>
                  <a:gdLst>
                    <a:gd name="T0" fmla="*/ 1 w 44"/>
                    <a:gd name="T1" fmla="*/ 0 h 33"/>
                    <a:gd name="T2" fmla="*/ 1 w 44"/>
                    <a:gd name="T3" fmla="*/ 0 h 33"/>
                    <a:gd name="T4" fmla="*/ 1 w 44"/>
                    <a:gd name="T5" fmla="*/ 0 h 33"/>
                    <a:gd name="T6" fmla="*/ 0 w 44"/>
                    <a:gd name="T7" fmla="*/ 0 h 33"/>
                    <a:gd name="T8" fmla="*/ 1 w 44"/>
                    <a:gd name="T9" fmla="*/ 0 h 33"/>
                    <a:gd name="T10" fmla="*/ 1 w 44"/>
                    <a:gd name="T11" fmla="*/ 0 h 33"/>
                    <a:gd name="T12" fmla="*/ 1 w 44"/>
                    <a:gd name="T13" fmla="*/ 0 h 33"/>
                    <a:gd name="T14" fmla="*/ 1 w 44"/>
                    <a:gd name="T15" fmla="*/ 0 h 33"/>
                    <a:gd name="T16" fmla="*/ 1 w 44"/>
                    <a:gd name="T17" fmla="*/ 0 h 33"/>
                    <a:gd name="T18" fmla="*/ 1 w 44"/>
                    <a:gd name="T19" fmla="*/ 0 h 33"/>
                    <a:gd name="T20" fmla="*/ 1 w 4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3">
                      <a:moveTo>
                        <a:pt x="42" y="21"/>
                      </a:moveTo>
                      <a:lnTo>
                        <a:pt x="42" y="21"/>
                      </a:lnTo>
                      <a:lnTo>
                        <a:pt x="7" y="0"/>
                      </a:lnTo>
                      <a:lnTo>
                        <a:pt x="0" y="12"/>
                      </a:lnTo>
                      <a:lnTo>
                        <a:pt x="35" y="32"/>
                      </a:lnTo>
                      <a:lnTo>
                        <a:pt x="40" y="33"/>
                      </a:lnTo>
                      <a:lnTo>
                        <a:pt x="44" y="30"/>
                      </a:lnTo>
                      <a:lnTo>
                        <a:pt x="44" y="25"/>
                      </a:lnTo>
                      <a:lnTo>
                        <a:pt x="4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98" name="Freeform 280">
                  <a:extLst>
                    <a:ext uri="{FF2B5EF4-FFF2-40B4-BE49-F238E27FC236}">
                      <a16:creationId xmlns:a16="http://schemas.microsoft.com/office/drawing/2014/main" id="{8A3EE83A-DD68-49AA-9C05-3B6435874038}"/>
                    </a:ext>
                  </a:extLst>
                </p:cNvPr>
                <p:cNvSpPr>
                  <a:spLocks/>
                </p:cNvSpPr>
                <p:nvPr/>
              </p:nvSpPr>
              <p:spPr bwMode="auto">
                <a:xfrm>
                  <a:off x="2148" y="2864"/>
                  <a:ext cx="17" cy="14"/>
                </a:xfrm>
                <a:custGeom>
                  <a:avLst/>
                  <a:gdLst>
                    <a:gd name="T0" fmla="*/ 0 w 35"/>
                    <a:gd name="T1" fmla="*/ 0 h 29"/>
                    <a:gd name="T2" fmla="*/ 0 w 35"/>
                    <a:gd name="T3" fmla="*/ 0 h 29"/>
                    <a:gd name="T4" fmla="*/ 0 w 35"/>
                    <a:gd name="T5" fmla="*/ 0 h 29"/>
                    <a:gd name="T6" fmla="*/ 0 w 35"/>
                    <a:gd name="T7" fmla="*/ 0 h 29"/>
                    <a:gd name="T8" fmla="*/ 0 w 35"/>
                    <a:gd name="T9" fmla="*/ 0 h 29"/>
                    <a:gd name="T10" fmla="*/ 0 w 35"/>
                    <a:gd name="T11" fmla="*/ 0 h 29"/>
                    <a:gd name="T12" fmla="*/ 0 w 35"/>
                    <a:gd name="T13" fmla="*/ 0 h 29"/>
                    <a:gd name="T14" fmla="*/ 0 w 35"/>
                    <a:gd name="T15" fmla="*/ 0 h 29"/>
                    <a:gd name="T16" fmla="*/ 0 w 35"/>
                    <a:gd name="T17" fmla="*/ 0 h 29"/>
                    <a:gd name="T18" fmla="*/ 0 w 35"/>
                    <a:gd name="T19" fmla="*/ 0 h 29"/>
                    <a:gd name="T20" fmla="*/ 0 w 35"/>
                    <a:gd name="T21" fmla="*/ 0 h 29"/>
                    <a:gd name="T22" fmla="*/ 0 w 35"/>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9">
                      <a:moveTo>
                        <a:pt x="32" y="15"/>
                      </a:moveTo>
                      <a:lnTo>
                        <a:pt x="32" y="16"/>
                      </a:lnTo>
                      <a:lnTo>
                        <a:pt x="7" y="0"/>
                      </a:lnTo>
                      <a:lnTo>
                        <a:pt x="0" y="11"/>
                      </a:lnTo>
                      <a:lnTo>
                        <a:pt x="25" y="27"/>
                      </a:lnTo>
                      <a:lnTo>
                        <a:pt x="25" y="29"/>
                      </a:lnTo>
                      <a:lnTo>
                        <a:pt x="25" y="27"/>
                      </a:lnTo>
                      <a:lnTo>
                        <a:pt x="30" y="29"/>
                      </a:lnTo>
                      <a:lnTo>
                        <a:pt x="35" y="25"/>
                      </a:lnTo>
                      <a:lnTo>
                        <a:pt x="35" y="20"/>
                      </a:lnTo>
                      <a:lnTo>
                        <a:pt x="32" y="16"/>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99" name="Freeform 281">
                  <a:extLst>
                    <a:ext uri="{FF2B5EF4-FFF2-40B4-BE49-F238E27FC236}">
                      <a16:creationId xmlns:a16="http://schemas.microsoft.com/office/drawing/2014/main" id="{A6319046-DFFE-4C68-9543-DD59C4A31EDB}"/>
                    </a:ext>
                  </a:extLst>
                </p:cNvPr>
                <p:cNvSpPr>
                  <a:spLocks/>
                </p:cNvSpPr>
                <p:nvPr/>
              </p:nvSpPr>
              <p:spPr bwMode="auto">
                <a:xfrm>
                  <a:off x="2161" y="2871"/>
                  <a:ext cx="12" cy="11"/>
                </a:xfrm>
                <a:custGeom>
                  <a:avLst/>
                  <a:gdLst>
                    <a:gd name="T0" fmla="*/ 0 w 26"/>
                    <a:gd name="T1" fmla="*/ 1 h 20"/>
                    <a:gd name="T2" fmla="*/ 0 w 26"/>
                    <a:gd name="T3" fmla="*/ 1 h 20"/>
                    <a:gd name="T4" fmla="*/ 0 w 26"/>
                    <a:gd name="T5" fmla="*/ 0 h 20"/>
                    <a:gd name="T6" fmla="*/ 0 w 26"/>
                    <a:gd name="T7" fmla="*/ 1 h 20"/>
                    <a:gd name="T8" fmla="*/ 0 w 26"/>
                    <a:gd name="T9" fmla="*/ 1 h 20"/>
                    <a:gd name="T10" fmla="*/ 0 w 26"/>
                    <a:gd name="T11" fmla="*/ 1 h 20"/>
                    <a:gd name="T12" fmla="*/ 0 w 26"/>
                    <a:gd name="T13" fmla="*/ 1 h 20"/>
                    <a:gd name="T14" fmla="*/ 0 w 26"/>
                    <a:gd name="T15" fmla="*/ 1 h 20"/>
                    <a:gd name="T16" fmla="*/ 0 w 26"/>
                    <a:gd name="T17" fmla="*/ 1 h 20"/>
                    <a:gd name="T18" fmla="*/ 0 w 26"/>
                    <a:gd name="T19" fmla="*/ 1 h 20"/>
                    <a:gd name="T20" fmla="*/ 0 w 26"/>
                    <a:gd name="T21" fmla="*/ 1 h 20"/>
                    <a:gd name="T22" fmla="*/ 0 w 26"/>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0">
                      <a:moveTo>
                        <a:pt x="21" y="8"/>
                      </a:moveTo>
                      <a:lnTo>
                        <a:pt x="21" y="7"/>
                      </a:lnTo>
                      <a:lnTo>
                        <a:pt x="7" y="0"/>
                      </a:lnTo>
                      <a:lnTo>
                        <a:pt x="0" y="14"/>
                      </a:lnTo>
                      <a:lnTo>
                        <a:pt x="14" y="20"/>
                      </a:lnTo>
                      <a:lnTo>
                        <a:pt x="14" y="19"/>
                      </a:lnTo>
                      <a:lnTo>
                        <a:pt x="14" y="20"/>
                      </a:lnTo>
                      <a:lnTo>
                        <a:pt x="20" y="20"/>
                      </a:lnTo>
                      <a:lnTo>
                        <a:pt x="25" y="17"/>
                      </a:lnTo>
                      <a:lnTo>
                        <a:pt x="26" y="11"/>
                      </a:lnTo>
                      <a:lnTo>
                        <a:pt x="21" y="7"/>
                      </a:lnTo>
                      <a:lnTo>
                        <a:pt x="2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00" name="Freeform 282">
                  <a:extLst>
                    <a:ext uri="{FF2B5EF4-FFF2-40B4-BE49-F238E27FC236}">
                      <a16:creationId xmlns:a16="http://schemas.microsoft.com/office/drawing/2014/main" id="{3B25618C-80E6-4A1C-80C6-6A1CF2F0D694}"/>
                    </a:ext>
                  </a:extLst>
                </p:cNvPr>
                <p:cNvSpPr>
                  <a:spLocks/>
                </p:cNvSpPr>
                <p:nvPr/>
              </p:nvSpPr>
              <p:spPr bwMode="auto">
                <a:xfrm>
                  <a:off x="2168" y="2875"/>
                  <a:ext cx="11" cy="11"/>
                </a:xfrm>
                <a:custGeom>
                  <a:avLst/>
                  <a:gdLst>
                    <a:gd name="T0" fmla="*/ 0 w 23"/>
                    <a:gd name="T1" fmla="*/ 1 h 22"/>
                    <a:gd name="T2" fmla="*/ 0 w 23"/>
                    <a:gd name="T3" fmla="*/ 1 h 22"/>
                    <a:gd name="T4" fmla="*/ 0 w 23"/>
                    <a:gd name="T5" fmla="*/ 0 h 22"/>
                    <a:gd name="T6" fmla="*/ 0 w 23"/>
                    <a:gd name="T7" fmla="*/ 1 h 22"/>
                    <a:gd name="T8" fmla="*/ 0 w 23"/>
                    <a:gd name="T9" fmla="*/ 1 h 22"/>
                    <a:gd name="T10" fmla="*/ 0 w 23"/>
                    <a:gd name="T11" fmla="*/ 1 h 22"/>
                    <a:gd name="T12" fmla="*/ 0 w 23"/>
                    <a:gd name="T13" fmla="*/ 1 h 22"/>
                    <a:gd name="T14" fmla="*/ 0 w 23"/>
                    <a:gd name="T15" fmla="*/ 1 h 22"/>
                    <a:gd name="T16" fmla="*/ 0 w 23"/>
                    <a:gd name="T17" fmla="*/ 1 h 22"/>
                    <a:gd name="T18" fmla="*/ 0 w 23"/>
                    <a:gd name="T19" fmla="*/ 1 h 22"/>
                    <a:gd name="T20" fmla="*/ 0 w 23"/>
                    <a:gd name="T21" fmla="*/ 1 h 22"/>
                    <a:gd name="T22" fmla="*/ 0 w 23"/>
                    <a:gd name="T23" fmla="*/ 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2">
                      <a:moveTo>
                        <a:pt x="21" y="8"/>
                      </a:moveTo>
                      <a:lnTo>
                        <a:pt x="21" y="9"/>
                      </a:lnTo>
                      <a:lnTo>
                        <a:pt x="7" y="0"/>
                      </a:lnTo>
                      <a:lnTo>
                        <a:pt x="0" y="11"/>
                      </a:lnTo>
                      <a:lnTo>
                        <a:pt x="14" y="21"/>
                      </a:lnTo>
                      <a:lnTo>
                        <a:pt x="14" y="22"/>
                      </a:lnTo>
                      <a:lnTo>
                        <a:pt x="14" y="21"/>
                      </a:lnTo>
                      <a:lnTo>
                        <a:pt x="19" y="22"/>
                      </a:lnTo>
                      <a:lnTo>
                        <a:pt x="23" y="18"/>
                      </a:lnTo>
                      <a:lnTo>
                        <a:pt x="23" y="14"/>
                      </a:lnTo>
                      <a:lnTo>
                        <a:pt x="21" y="9"/>
                      </a:lnTo>
                      <a:lnTo>
                        <a:pt x="2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01" name="Freeform 283">
                  <a:extLst>
                    <a:ext uri="{FF2B5EF4-FFF2-40B4-BE49-F238E27FC236}">
                      <a16:creationId xmlns:a16="http://schemas.microsoft.com/office/drawing/2014/main" id="{A77CFB6D-5F7F-4A6A-A040-97B668E73203}"/>
                    </a:ext>
                  </a:extLst>
                </p:cNvPr>
                <p:cNvSpPr>
                  <a:spLocks/>
                </p:cNvSpPr>
                <p:nvPr/>
              </p:nvSpPr>
              <p:spPr bwMode="auto">
                <a:xfrm>
                  <a:off x="2174" y="2879"/>
                  <a:ext cx="15" cy="12"/>
                </a:xfrm>
                <a:custGeom>
                  <a:avLst/>
                  <a:gdLst>
                    <a:gd name="T0" fmla="*/ 1 w 30"/>
                    <a:gd name="T1" fmla="*/ 1 h 23"/>
                    <a:gd name="T2" fmla="*/ 1 w 30"/>
                    <a:gd name="T3" fmla="*/ 1 h 23"/>
                    <a:gd name="T4" fmla="*/ 1 w 30"/>
                    <a:gd name="T5" fmla="*/ 0 h 23"/>
                    <a:gd name="T6" fmla="*/ 0 w 30"/>
                    <a:gd name="T7" fmla="*/ 1 h 23"/>
                    <a:gd name="T8" fmla="*/ 1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3">
                      <a:moveTo>
                        <a:pt x="25" y="10"/>
                      </a:moveTo>
                      <a:lnTo>
                        <a:pt x="25" y="9"/>
                      </a:lnTo>
                      <a:lnTo>
                        <a:pt x="7" y="0"/>
                      </a:lnTo>
                      <a:lnTo>
                        <a:pt x="0" y="14"/>
                      </a:lnTo>
                      <a:lnTo>
                        <a:pt x="18" y="23"/>
                      </a:lnTo>
                      <a:lnTo>
                        <a:pt x="18" y="22"/>
                      </a:lnTo>
                      <a:lnTo>
                        <a:pt x="18" y="23"/>
                      </a:lnTo>
                      <a:lnTo>
                        <a:pt x="24" y="23"/>
                      </a:lnTo>
                      <a:lnTo>
                        <a:pt x="29" y="19"/>
                      </a:lnTo>
                      <a:lnTo>
                        <a:pt x="30" y="14"/>
                      </a:lnTo>
                      <a:lnTo>
                        <a:pt x="25" y="9"/>
                      </a:lnTo>
                      <a:lnTo>
                        <a:pt x="2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02" name="Freeform 284">
                  <a:extLst>
                    <a:ext uri="{FF2B5EF4-FFF2-40B4-BE49-F238E27FC236}">
                      <a16:creationId xmlns:a16="http://schemas.microsoft.com/office/drawing/2014/main" id="{F50D692A-F61C-480E-B8A0-F5224C020BAC}"/>
                    </a:ext>
                  </a:extLst>
                </p:cNvPr>
                <p:cNvSpPr>
                  <a:spLocks/>
                </p:cNvSpPr>
                <p:nvPr/>
              </p:nvSpPr>
              <p:spPr bwMode="auto">
                <a:xfrm>
                  <a:off x="2184" y="2885"/>
                  <a:ext cx="14" cy="12"/>
                </a:xfrm>
                <a:custGeom>
                  <a:avLst/>
                  <a:gdLst>
                    <a:gd name="T0" fmla="*/ 1 w 28"/>
                    <a:gd name="T1" fmla="*/ 1 h 24"/>
                    <a:gd name="T2" fmla="*/ 1 w 28"/>
                    <a:gd name="T3" fmla="*/ 1 h 24"/>
                    <a:gd name="T4" fmla="*/ 1 w 28"/>
                    <a:gd name="T5" fmla="*/ 0 h 24"/>
                    <a:gd name="T6" fmla="*/ 0 w 28"/>
                    <a:gd name="T7" fmla="*/ 1 h 24"/>
                    <a:gd name="T8" fmla="*/ 1 w 28"/>
                    <a:gd name="T9" fmla="*/ 1 h 24"/>
                    <a:gd name="T10" fmla="*/ 1 w 28"/>
                    <a:gd name="T11" fmla="*/ 1 h 24"/>
                    <a:gd name="T12" fmla="*/ 1 w 28"/>
                    <a:gd name="T13" fmla="*/ 1 h 24"/>
                    <a:gd name="T14" fmla="*/ 1 w 28"/>
                    <a:gd name="T15" fmla="*/ 1 h 24"/>
                    <a:gd name="T16" fmla="*/ 1 w 28"/>
                    <a:gd name="T17" fmla="*/ 1 h 24"/>
                    <a:gd name="T18" fmla="*/ 1 w 28"/>
                    <a:gd name="T19" fmla="*/ 1 h 24"/>
                    <a:gd name="T20" fmla="*/ 1 w 28"/>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24">
                      <a:moveTo>
                        <a:pt x="26" y="12"/>
                      </a:moveTo>
                      <a:lnTo>
                        <a:pt x="26" y="12"/>
                      </a:lnTo>
                      <a:lnTo>
                        <a:pt x="7" y="0"/>
                      </a:lnTo>
                      <a:lnTo>
                        <a:pt x="0" y="12"/>
                      </a:lnTo>
                      <a:lnTo>
                        <a:pt x="19" y="23"/>
                      </a:lnTo>
                      <a:lnTo>
                        <a:pt x="23" y="24"/>
                      </a:lnTo>
                      <a:lnTo>
                        <a:pt x="28" y="21"/>
                      </a:lnTo>
                      <a:lnTo>
                        <a:pt x="28" y="16"/>
                      </a:lnTo>
                      <a:lnTo>
                        <a:pt x="2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03" name="Freeform 285">
                  <a:extLst>
                    <a:ext uri="{FF2B5EF4-FFF2-40B4-BE49-F238E27FC236}">
                      <a16:creationId xmlns:a16="http://schemas.microsoft.com/office/drawing/2014/main" id="{3ABAC7DA-6493-420D-B7EB-9D3FD9631EA0}"/>
                    </a:ext>
                  </a:extLst>
                </p:cNvPr>
                <p:cNvSpPr>
                  <a:spLocks/>
                </p:cNvSpPr>
                <p:nvPr/>
              </p:nvSpPr>
              <p:spPr bwMode="auto">
                <a:xfrm>
                  <a:off x="2193" y="2890"/>
                  <a:ext cx="14" cy="12"/>
                </a:xfrm>
                <a:custGeom>
                  <a:avLst/>
                  <a:gdLst>
                    <a:gd name="T0" fmla="*/ 1 w 27"/>
                    <a:gd name="T1" fmla="*/ 1 h 24"/>
                    <a:gd name="T2" fmla="*/ 1 w 27"/>
                    <a:gd name="T3" fmla="*/ 1 h 24"/>
                    <a:gd name="T4" fmla="*/ 1 w 27"/>
                    <a:gd name="T5" fmla="*/ 0 h 24"/>
                    <a:gd name="T6" fmla="*/ 0 w 27"/>
                    <a:gd name="T7" fmla="*/ 1 h 24"/>
                    <a:gd name="T8" fmla="*/ 1 w 27"/>
                    <a:gd name="T9" fmla="*/ 1 h 24"/>
                    <a:gd name="T10" fmla="*/ 1 w 27"/>
                    <a:gd name="T11" fmla="*/ 1 h 24"/>
                    <a:gd name="T12" fmla="*/ 1 w 27"/>
                    <a:gd name="T13" fmla="*/ 1 h 24"/>
                    <a:gd name="T14" fmla="*/ 1 w 27"/>
                    <a:gd name="T15" fmla="*/ 1 h 24"/>
                    <a:gd name="T16" fmla="*/ 1 w 27"/>
                    <a:gd name="T17" fmla="*/ 1 h 24"/>
                    <a:gd name="T18" fmla="*/ 1 w 27"/>
                    <a:gd name="T19" fmla="*/ 1 h 24"/>
                    <a:gd name="T20" fmla="*/ 1 w 27"/>
                    <a:gd name="T21" fmla="*/ 1 h 24"/>
                    <a:gd name="T22" fmla="*/ 1 w 27"/>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4">
                      <a:moveTo>
                        <a:pt x="25" y="10"/>
                      </a:moveTo>
                      <a:lnTo>
                        <a:pt x="25" y="11"/>
                      </a:lnTo>
                      <a:lnTo>
                        <a:pt x="7" y="0"/>
                      </a:lnTo>
                      <a:lnTo>
                        <a:pt x="0" y="11"/>
                      </a:lnTo>
                      <a:lnTo>
                        <a:pt x="18" y="23"/>
                      </a:lnTo>
                      <a:lnTo>
                        <a:pt x="18" y="24"/>
                      </a:lnTo>
                      <a:lnTo>
                        <a:pt x="18" y="23"/>
                      </a:lnTo>
                      <a:lnTo>
                        <a:pt x="23" y="24"/>
                      </a:lnTo>
                      <a:lnTo>
                        <a:pt x="27" y="20"/>
                      </a:lnTo>
                      <a:lnTo>
                        <a:pt x="27" y="16"/>
                      </a:lnTo>
                      <a:lnTo>
                        <a:pt x="25" y="11"/>
                      </a:lnTo>
                      <a:lnTo>
                        <a:pt x="2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04" name="Freeform 286">
                  <a:extLst>
                    <a:ext uri="{FF2B5EF4-FFF2-40B4-BE49-F238E27FC236}">
                      <a16:creationId xmlns:a16="http://schemas.microsoft.com/office/drawing/2014/main" id="{36E8DC7D-DFFA-4B77-9627-62005BED151C}"/>
                    </a:ext>
                  </a:extLst>
                </p:cNvPr>
                <p:cNvSpPr>
                  <a:spLocks/>
                </p:cNvSpPr>
                <p:nvPr/>
              </p:nvSpPr>
              <p:spPr bwMode="auto">
                <a:xfrm>
                  <a:off x="2202" y="2896"/>
                  <a:ext cx="15" cy="11"/>
                </a:xfrm>
                <a:custGeom>
                  <a:avLst/>
                  <a:gdLst>
                    <a:gd name="T0" fmla="*/ 1 w 30"/>
                    <a:gd name="T1" fmla="*/ 0 h 23"/>
                    <a:gd name="T2" fmla="*/ 1 w 30"/>
                    <a:gd name="T3" fmla="*/ 0 h 23"/>
                    <a:gd name="T4" fmla="*/ 1 w 30"/>
                    <a:gd name="T5" fmla="*/ 0 h 23"/>
                    <a:gd name="T6" fmla="*/ 0 w 30"/>
                    <a:gd name="T7" fmla="*/ 0 h 23"/>
                    <a:gd name="T8" fmla="*/ 1 w 30"/>
                    <a:gd name="T9" fmla="*/ 0 h 23"/>
                    <a:gd name="T10" fmla="*/ 1 w 30"/>
                    <a:gd name="T11" fmla="*/ 0 h 23"/>
                    <a:gd name="T12" fmla="*/ 1 w 30"/>
                    <a:gd name="T13" fmla="*/ 0 h 23"/>
                    <a:gd name="T14" fmla="*/ 1 w 30"/>
                    <a:gd name="T15" fmla="*/ 0 h 23"/>
                    <a:gd name="T16" fmla="*/ 1 w 30"/>
                    <a:gd name="T17" fmla="*/ 0 h 23"/>
                    <a:gd name="T18" fmla="*/ 1 w 30"/>
                    <a:gd name="T19" fmla="*/ 0 h 23"/>
                    <a:gd name="T20" fmla="*/ 1 w 30"/>
                    <a:gd name="T21" fmla="*/ 0 h 23"/>
                    <a:gd name="T22" fmla="*/ 1 w 30"/>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3">
                      <a:moveTo>
                        <a:pt x="24" y="9"/>
                      </a:moveTo>
                      <a:lnTo>
                        <a:pt x="26" y="9"/>
                      </a:lnTo>
                      <a:lnTo>
                        <a:pt x="7" y="0"/>
                      </a:lnTo>
                      <a:lnTo>
                        <a:pt x="0" y="14"/>
                      </a:lnTo>
                      <a:lnTo>
                        <a:pt x="19" y="23"/>
                      </a:lnTo>
                      <a:lnTo>
                        <a:pt x="20" y="23"/>
                      </a:lnTo>
                      <a:lnTo>
                        <a:pt x="19" y="23"/>
                      </a:lnTo>
                      <a:lnTo>
                        <a:pt x="24" y="23"/>
                      </a:lnTo>
                      <a:lnTo>
                        <a:pt x="29" y="20"/>
                      </a:lnTo>
                      <a:lnTo>
                        <a:pt x="30" y="14"/>
                      </a:lnTo>
                      <a:lnTo>
                        <a:pt x="26" y="9"/>
                      </a:lnTo>
                      <a:lnTo>
                        <a:pt x="2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05" name="Freeform 287">
                  <a:extLst>
                    <a:ext uri="{FF2B5EF4-FFF2-40B4-BE49-F238E27FC236}">
                      <a16:creationId xmlns:a16="http://schemas.microsoft.com/office/drawing/2014/main" id="{ABE89757-2C4D-4843-8522-422FFA41A3A4}"/>
                    </a:ext>
                  </a:extLst>
                </p:cNvPr>
                <p:cNvSpPr>
                  <a:spLocks/>
                </p:cNvSpPr>
                <p:nvPr/>
              </p:nvSpPr>
              <p:spPr bwMode="auto">
                <a:xfrm>
                  <a:off x="2212" y="2900"/>
                  <a:ext cx="14" cy="11"/>
                </a:xfrm>
                <a:custGeom>
                  <a:avLst/>
                  <a:gdLst>
                    <a:gd name="T0" fmla="*/ 1 w 28"/>
                    <a:gd name="T1" fmla="*/ 1 h 21"/>
                    <a:gd name="T2" fmla="*/ 1 w 28"/>
                    <a:gd name="T3" fmla="*/ 1 h 21"/>
                    <a:gd name="T4" fmla="*/ 1 w 28"/>
                    <a:gd name="T5" fmla="*/ 0 h 21"/>
                    <a:gd name="T6" fmla="*/ 0 w 28"/>
                    <a:gd name="T7" fmla="*/ 1 h 21"/>
                    <a:gd name="T8" fmla="*/ 1 w 28"/>
                    <a:gd name="T9" fmla="*/ 1 h 21"/>
                    <a:gd name="T10" fmla="*/ 1 w 28"/>
                    <a:gd name="T11" fmla="*/ 1 h 21"/>
                    <a:gd name="T12" fmla="*/ 1 w 28"/>
                    <a:gd name="T13" fmla="*/ 1 h 21"/>
                    <a:gd name="T14" fmla="*/ 1 w 28"/>
                    <a:gd name="T15" fmla="*/ 1 h 21"/>
                    <a:gd name="T16" fmla="*/ 1 w 28"/>
                    <a:gd name="T17" fmla="*/ 1 h 21"/>
                    <a:gd name="T18" fmla="*/ 1 w 28"/>
                    <a:gd name="T19" fmla="*/ 1 h 21"/>
                    <a:gd name="T20" fmla="*/ 1 w 28"/>
                    <a:gd name="T21" fmla="*/ 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21">
                      <a:moveTo>
                        <a:pt x="23" y="7"/>
                      </a:moveTo>
                      <a:lnTo>
                        <a:pt x="23" y="7"/>
                      </a:lnTo>
                      <a:lnTo>
                        <a:pt x="4" y="0"/>
                      </a:lnTo>
                      <a:lnTo>
                        <a:pt x="0" y="14"/>
                      </a:lnTo>
                      <a:lnTo>
                        <a:pt x="18" y="21"/>
                      </a:lnTo>
                      <a:lnTo>
                        <a:pt x="24" y="20"/>
                      </a:lnTo>
                      <a:lnTo>
                        <a:pt x="28" y="15"/>
                      </a:lnTo>
                      <a:lnTo>
                        <a:pt x="28" y="11"/>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06" name="Freeform 288">
                  <a:extLst>
                    <a:ext uri="{FF2B5EF4-FFF2-40B4-BE49-F238E27FC236}">
                      <a16:creationId xmlns:a16="http://schemas.microsoft.com/office/drawing/2014/main" id="{B7F87C05-C6FB-442A-96D0-B4B4C5651AAF}"/>
                    </a:ext>
                  </a:extLst>
                </p:cNvPr>
                <p:cNvSpPr>
                  <a:spLocks/>
                </p:cNvSpPr>
                <p:nvPr/>
              </p:nvSpPr>
              <p:spPr bwMode="auto">
                <a:xfrm>
                  <a:off x="2221" y="2904"/>
                  <a:ext cx="12" cy="9"/>
                </a:xfrm>
                <a:custGeom>
                  <a:avLst/>
                  <a:gdLst>
                    <a:gd name="T0" fmla="*/ 1 w 23"/>
                    <a:gd name="T1" fmla="*/ 0 h 19"/>
                    <a:gd name="T2" fmla="*/ 1 w 23"/>
                    <a:gd name="T3" fmla="*/ 0 h 19"/>
                    <a:gd name="T4" fmla="*/ 1 w 23"/>
                    <a:gd name="T5" fmla="*/ 0 h 19"/>
                    <a:gd name="T6" fmla="*/ 0 w 23"/>
                    <a:gd name="T7" fmla="*/ 0 h 19"/>
                    <a:gd name="T8" fmla="*/ 1 w 23"/>
                    <a:gd name="T9" fmla="*/ 0 h 19"/>
                    <a:gd name="T10" fmla="*/ 1 w 23"/>
                    <a:gd name="T11" fmla="*/ 0 h 19"/>
                    <a:gd name="T12" fmla="*/ 1 w 23"/>
                    <a:gd name="T13" fmla="*/ 0 h 19"/>
                    <a:gd name="T14" fmla="*/ 1 w 23"/>
                    <a:gd name="T15" fmla="*/ 0 h 19"/>
                    <a:gd name="T16" fmla="*/ 1 w 23"/>
                    <a:gd name="T17" fmla="*/ 0 h 19"/>
                    <a:gd name="T18" fmla="*/ 1 w 23"/>
                    <a:gd name="T19" fmla="*/ 0 h 19"/>
                    <a:gd name="T20" fmla="*/ 1 w 23"/>
                    <a:gd name="T21" fmla="*/ 0 h 19"/>
                    <a:gd name="T22" fmla="*/ 1 w 23"/>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19">
                      <a:moveTo>
                        <a:pt x="18" y="5"/>
                      </a:moveTo>
                      <a:lnTo>
                        <a:pt x="19" y="5"/>
                      </a:lnTo>
                      <a:lnTo>
                        <a:pt x="5" y="0"/>
                      </a:lnTo>
                      <a:lnTo>
                        <a:pt x="0" y="14"/>
                      </a:lnTo>
                      <a:lnTo>
                        <a:pt x="14" y="19"/>
                      </a:lnTo>
                      <a:lnTo>
                        <a:pt x="15" y="19"/>
                      </a:lnTo>
                      <a:lnTo>
                        <a:pt x="14" y="19"/>
                      </a:lnTo>
                      <a:lnTo>
                        <a:pt x="20" y="18"/>
                      </a:lnTo>
                      <a:lnTo>
                        <a:pt x="23" y="13"/>
                      </a:lnTo>
                      <a:lnTo>
                        <a:pt x="23" y="8"/>
                      </a:lnTo>
                      <a:lnTo>
                        <a:pt x="19" y="5"/>
                      </a:lnTo>
                      <a:lnTo>
                        <a:pt x="1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07" name="Freeform 289">
                  <a:extLst>
                    <a:ext uri="{FF2B5EF4-FFF2-40B4-BE49-F238E27FC236}">
                      <a16:creationId xmlns:a16="http://schemas.microsoft.com/office/drawing/2014/main" id="{A1792CC8-C778-4216-B7CC-3CCA3C7CFE37}"/>
                    </a:ext>
                  </a:extLst>
                </p:cNvPr>
                <p:cNvSpPr>
                  <a:spLocks/>
                </p:cNvSpPr>
                <p:nvPr/>
              </p:nvSpPr>
              <p:spPr bwMode="auto">
                <a:xfrm>
                  <a:off x="2229" y="2906"/>
                  <a:ext cx="8" cy="8"/>
                </a:xfrm>
                <a:custGeom>
                  <a:avLst/>
                  <a:gdLst>
                    <a:gd name="T0" fmla="*/ 0 w 18"/>
                    <a:gd name="T1" fmla="*/ 1 h 16"/>
                    <a:gd name="T2" fmla="*/ 0 w 18"/>
                    <a:gd name="T3" fmla="*/ 1 h 16"/>
                    <a:gd name="T4" fmla="*/ 0 w 18"/>
                    <a:gd name="T5" fmla="*/ 0 h 16"/>
                    <a:gd name="T6" fmla="*/ 0 w 18"/>
                    <a:gd name="T7" fmla="*/ 1 h 16"/>
                    <a:gd name="T8" fmla="*/ 0 w 18"/>
                    <a:gd name="T9" fmla="*/ 1 h 16"/>
                    <a:gd name="T10" fmla="*/ 0 w 18"/>
                    <a:gd name="T11" fmla="*/ 1 h 16"/>
                    <a:gd name="T12" fmla="*/ 0 w 18"/>
                    <a:gd name="T13" fmla="*/ 1 h 16"/>
                    <a:gd name="T14" fmla="*/ 0 w 18"/>
                    <a:gd name="T15" fmla="*/ 1 h 16"/>
                    <a:gd name="T16" fmla="*/ 0 w 18"/>
                    <a:gd name="T17" fmla="*/ 1 h 16"/>
                    <a:gd name="T18" fmla="*/ 0 w 18"/>
                    <a:gd name="T19" fmla="*/ 1 h 16"/>
                    <a:gd name="T20" fmla="*/ 0 w 18"/>
                    <a:gd name="T21" fmla="*/ 1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6">
                      <a:moveTo>
                        <a:pt x="12" y="2"/>
                      </a:moveTo>
                      <a:lnTo>
                        <a:pt x="12" y="2"/>
                      </a:lnTo>
                      <a:lnTo>
                        <a:pt x="3" y="0"/>
                      </a:lnTo>
                      <a:lnTo>
                        <a:pt x="0" y="14"/>
                      </a:lnTo>
                      <a:lnTo>
                        <a:pt x="9" y="16"/>
                      </a:lnTo>
                      <a:lnTo>
                        <a:pt x="15" y="15"/>
                      </a:lnTo>
                      <a:lnTo>
                        <a:pt x="18" y="10"/>
                      </a:lnTo>
                      <a:lnTo>
                        <a:pt x="16" y="4"/>
                      </a:lnTo>
                      <a:lnTo>
                        <a:pt x="1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08" name="Freeform 290">
                  <a:extLst>
                    <a:ext uri="{FF2B5EF4-FFF2-40B4-BE49-F238E27FC236}">
                      <a16:creationId xmlns:a16="http://schemas.microsoft.com/office/drawing/2014/main" id="{BCB63DE6-E44D-424C-9A30-65DB15682AAF}"/>
                    </a:ext>
                  </a:extLst>
                </p:cNvPr>
                <p:cNvSpPr>
                  <a:spLocks/>
                </p:cNvSpPr>
                <p:nvPr/>
              </p:nvSpPr>
              <p:spPr bwMode="auto">
                <a:xfrm>
                  <a:off x="2233" y="2907"/>
                  <a:ext cx="22" cy="12"/>
                </a:xfrm>
                <a:custGeom>
                  <a:avLst/>
                  <a:gdLst>
                    <a:gd name="T0" fmla="*/ 1 w 43"/>
                    <a:gd name="T1" fmla="*/ 1 h 23"/>
                    <a:gd name="T2" fmla="*/ 1 w 43"/>
                    <a:gd name="T3" fmla="*/ 1 h 23"/>
                    <a:gd name="T4" fmla="*/ 1 w 43"/>
                    <a:gd name="T5" fmla="*/ 0 h 23"/>
                    <a:gd name="T6" fmla="*/ 0 w 43"/>
                    <a:gd name="T7" fmla="*/ 1 h 23"/>
                    <a:gd name="T8" fmla="*/ 1 w 43"/>
                    <a:gd name="T9" fmla="*/ 1 h 23"/>
                    <a:gd name="T10" fmla="*/ 1 w 43"/>
                    <a:gd name="T11" fmla="*/ 1 h 23"/>
                    <a:gd name="T12" fmla="*/ 1 w 43"/>
                    <a:gd name="T13" fmla="*/ 1 h 23"/>
                    <a:gd name="T14" fmla="*/ 1 w 43"/>
                    <a:gd name="T15" fmla="*/ 1 h 23"/>
                    <a:gd name="T16" fmla="*/ 1 w 43"/>
                    <a:gd name="T17" fmla="*/ 1 h 23"/>
                    <a:gd name="T18" fmla="*/ 1 w 43"/>
                    <a:gd name="T19" fmla="*/ 1 h 23"/>
                    <a:gd name="T20" fmla="*/ 1 w 43"/>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23">
                      <a:moveTo>
                        <a:pt x="37" y="9"/>
                      </a:moveTo>
                      <a:lnTo>
                        <a:pt x="37" y="9"/>
                      </a:lnTo>
                      <a:lnTo>
                        <a:pt x="3" y="0"/>
                      </a:lnTo>
                      <a:lnTo>
                        <a:pt x="0" y="14"/>
                      </a:lnTo>
                      <a:lnTo>
                        <a:pt x="35" y="23"/>
                      </a:lnTo>
                      <a:lnTo>
                        <a:pt x="41" y="22"/>
                      </a:lnTo>
                      <a:lnTo>
                        <a:pt x="43" y="17"/>
                      </a:lnTo>
                      <a:lnTo>
                        <a:pt x="42" y="12"/>
                      </a:lnTo>
                      <a:lnTo>
                        <a:pt x="3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09" name="Freeform 291">
                  <a:extLst>
                    <a:ext uri="{FF2B5EF4-FFF2-40B4-BE49-F238E27FC236}">
                      <a16:creationId xmlns:a16="http://schemas.microsoft.com/office/drawing/2014/main" id="{58423CFE-3022-46BF-A6B8-997B6C637D66}"/>
                    </a:ext>
                  </a:extLst>
                </p:cNvPr>
                <p:cNvSpPr>
                  <a:spLocks/>
                </p:cNvSpPr>
                <p:nvPr/>
              </p:nvSpPr>
              <p:spPr bwMode="auto">
                <a:xfrm>
                  <a:off x="2251" y="2912"/>
                  <a:ext cx="23" cy="10"/>
                </a:xfrm>
                <a:custGeom>
                  <a:avLst/>
                  <a:gdLst>
                    <a:gd name="T0" fmla="*/ 0 w 47"/>
                    <a:gd name="T1" fmla="*/ 0 h 21"/>
                    <a:gd name="T2" fmla="*/ 0 w 47"/>
                    <a:gd name="T3" fmla="*/ 0 h 21"/>
                    <a:gd name="T4" fmla="*/ 0 w 47"/>
                    <a:gd name="T5" fmla="*/ 0 h 21"/>
                    <a:gd name="T6" fmla="*/ 0 w 47"/>
                    <a:gd name="T7" fmla="*/ 0 h 21"/>
                    <a:gd name="T8" fmla="*/ 0 w 47"/>
                    <a:gd name="T9" fmla="*/ 0 h 21"/>
                    <a:gd name="T10" fmla="*/ 0 w 47"/>
                    <a:gd name="T11" fmla="*/ 0 h 21"/>
                    <a:gd name="T12" fmla="*/ 0 w 47"/>
                    <a:gd name="T13" fmla="*/ 0 h 21"/>
                    <a:gd name="T14" fmla="*/ 0 w 47"/>
                    <a:gd name="T15" fmla="*/ 0 h 21"/>
                    <a:gd name="T16" fmla="*/ 0 w 47"/>
                    <a:gd name="T17" fmla="*/ 0 h 21"/>
                    <a:gd name="T18" fmla="*/ 0 w 47"/>
                    <a:gd name="T19" fmla="*/ 0 h 21"/>
                    <a:gd name="T20" fmla="*/ 0 w 4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21">
                      <a:moveTo>
                        <a:pt x="42" y="7"/>
                      </a:moveTo>
                      <a:lnTo>
                        <a:pt x="42" y="7"/>
                      </a:lnTo>
                      <a:lnTo>
                        <a:pt x="2" y="0"/>
                      </a:lnTo>
                      <a:lnTo>
                        <a:pt x="0" y="14"/>
                      </a:lnTo>
                      <a:lnTo>
                        <a:pt x="39" y="21"/>
                      </a:lnTo>
                      <a:lnTo>
                        <a:pt x="45" y="20"/>
                      </a:lnTo>
                      <a:lnTo>
                        <a:pt x="47" y="15"/>
                      </a:lnTo>
                      <a:lnTo>
                        <a:pt x="46" y="10"/>
                      </a:lnTo>
                      <a:lnTo>
                        <a:pt x="4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10" name="Freeform 292">
                  <a:extLst>
                    <a:ext uri="{FF2B5EF4-FFF2-40B4-BE49-F238E27FC236}">
                      <a16:creationId xmlns:a16="http://schemas.microsoft.com/office/drawing/2014/main" id="{F7BBE372-2200-429D-92D1-65CC887BF0A0}"/>
                    </a:ext>
                  </a:extLst>
                </p:cNvPr>
                <p:cNvSpPr>
                  <a:spLocks/>
                </p:cNvSpPr>
                <p:nvPr/>
              </p:nvSpPr>
              <p:spPr bwMode="auto">
                <a:xfrm>
                  <a:off x="2270" y="2915"/>
                  <a:ext cx="26" cy="12"/>
                </a:xfrm>
                <a:custGeom>
                  <a:avLst/>
                  <a:gdLst>
                    <a:gd name="T0" fmla="*/ 1 w 52"/>
                    <a:gd name="T1" fmla="*/ 1 h 23"/>
                    <a:gd name="T2" fmla="*/ 1 w 52"/>
                    <a:gd name="T3" fmla="*/ 1 h 23"/>
                    <a:gd name="T4" fmla="*/ 1 w 52"/>
                    <a:gd name="T5" fmla="*/ 0 h 23"/>
                    <a:gd name="T6" fmla="*/ 0 w 52"/>
                    <a:gd name="T7" fmla="*/ 1 h 23"/>
                    <a:gd name="T8" fmla="*/ 1 w 52"/>
                    <a:gd name="T9" fmla="*/ 1 h 23"/>
                    <a:gd name="T10" fmla="*/ 1 w 52"/>
                    <a:gd name="T11" fmla="*/ 1 h 23"/>
                    <a:gd name="T12" fmla="*/ 1 w 52"/>
                    <a:gd name="T13" fmla="*/ 1 h 23"/>
                    <a:gd name="T14" fmla="*/ 1 w 52"/>
                    <a:gd name="T15" fmla="*/ 1 h 23"/>
                    <a:gd name="T16" fmla="*/ 1 w 52"/>
                    <a:gd name="T17" fmla="*/ 1 h 23"/>
                    <a:gd name="T18" fmla="*/ 1 w 52"/>
                    <a:gd name="T19" fmla="*/ 1 h 23"/>
                    <a:gd name="T20" fmla="*/ 1 w 52"/>
                    <a:gd name="T21" fmla="*/ 1 h 23"/>
                    <a:gd name="T22" fmla="*/ 1 w 52"/>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 h="23">
                      <a:moveTo>
                        <a:pt x="45" y="9"/>
                      </a:moveTo>
                      <a:lnTo>
                        <a:pt x="46" y="9"/>
                      </a:lnTo>
                      <a:lnTo>
                        <a:pt x="3" y="0"/>
                      </a:lnTo>
                      <a:lnTo>
                        <a:pt x="0" y="14"/>
                      </a:lnTo>
                      <a:lnTo>
                        <a:pt x="44" y="23"/>
                      </a:lnTo>
                      <a:lnTo>
                        <a:pt x="45" y="23"/>
                      </a:lnTo>
                      <a:lnTo>
                        <a:pt x="44" y="23"/>
                      </a:lnTo>
                      <a:lnTo>
                        <a:pt x="50" y="22"/>
                      </a:lnTo>
                      <a:lnTo>
                        <a:pt x="52" y="18"/>
                      </a:lnTo>
                      <a:lnTo>
                        <a:pt x="51" y="12"/>
                      </a:lnTo>
                      <a:lnTo>
                        <a:pt x="46" y="9"/>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11" name="Freeform 293">
                  <a:extLst>
                    <a:ext uri="{FF2B5EF4-FFF2-40B4-BE49-F238E27FC236}">
                      <a16:creationId xmlns:a16="http://schemas.microsoft.com/office/drawing/2014/main" id="{A3808D34-CE4C-468C-9068-669ACA22A8A9}"/>
                    </a:ext>
                  </a:extLst>
                </p:cNvPr>
                <p:cNvSpPr>
                  <a:spLocks/>
                </p:cNvSpPr>
                <p:nvPr/>
              </p:nvSpPr>
              <p:spPr bwMode="auto">
                <a:xfrm>
                  <a:off x="2293" y="2920"/>
                  <a:ext cx="28" cy="10"/>
                </a:xfrm>
                <a:custGeom>
                  <a:avLst/>
                  <a:gdLst>
                    <a:gd name="T0" fmla="*/ 0 w 58"/>
                    <a:gd name="T1" fmla="*/ 0 h 21"/>
                    <a:gd name="T2" fmla="*/ 0 w 58"/>
                    <a:gd name="T3" fmla="*/ 0 h 21"/>
                    <a:gd name="T4" fmla="*/ 0 w 58"/>
                    <a:gd name="T5" fmla="*/ 0 h 21"/>
                    <a:gd name="T6" fmla="*/ 0 w 58"/>
                    <a:gd name="T7" fmla="*/ 0 h 21"/>
                    <a:gd name="T8" fmla="*/ 0 w 58"/>
                    <a:gd name="T9" fmla="*/ 0 h 21"/>
                    <a:gd name="T10" fmla="*/ 0 w 58"/>
                    <a:gd name="T11" fmla="*/ 0 h 21"/>
                    <a:gd name="T12" fmla="*/ 0 w 58"/>
                    <a:gd name="T13" fmla="*/ 0 h 21"/>
                    <a:gd name="T14" fmla="*/ 0 w 58"/>
                    <a:gd name="T15" fmla="*/ 0 h 21"/>
                    <a:gd name="T16" fmla="*/ 0 w 58"/>
                    <a:gd name="T17" fmla="*/ 0 h 21"/>
                    <a:gd name="T18" fmla="*/ 0 w 58"/>
                    <a:gd name="T19" fmla="*/ 0 h 21"/>
                    <a:gd name="T20" fmla="*/ 0 w 58"/>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21">
                      <a:moveTo>
                        <a:pt x="51" y="7"/>
                      </a:moveTo>
                      <a:lnTo>
                        <a:pt x="51" y="7"/>
                      </a:lnTo>
                      <a:lnTo>
                        <a:pt x="0" y="0"/>
                      </a:lnTo>
                      <a:lnTo>
                        <a:pt x="0" y="14"/>
                      </a:lnTo>
                      <a:lnTo>
                        <a:pt x="51" y="21"/>
                      </a:lnTo>
                      <a:lnTo>
                        <a:pt x="57" y="19"/>
                      </a:lnTo>
                      <a:lnTo>
                        <a:pt x="58" y="14"/>
                      </a:lnTo>
                      <a:lnTo>
                        <a:pt x="57" y="10"/>
                      </a:lnTo>
                      <a:lnTo>
                        <a:pt x="5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12" name="Freeform 294">
                  <a:extLst>
                    <a:ext uri="{FF2B5EF4-FFF2-40B4-BE49-F238E27FC236}">
                      <a16:creationId xmlns:a16="http://schemas.microsoft.com/office/drawing/2014/main" id="{BBA776C3-4C4B-4D6E-AEC1-FB6A0EE07B74}"/>
                    </a:ext>
                  </a:extLst>
                </p:cNvPr>
                <p:cNvSpPr>
                  <a:spLocks/>
                </p:cNvSpPr>
                <p:nvPr/>
              </p:nvSpPr>
              <p:spPr bwMode="auto">
                <a:xfrm>
                  <a:off x="2318" y="2923"/>
                  <a:ext cx="29" cy="11"/>
                </a:xfrm>
                <a:custGeom>
                  <a:avLst/>
                  <a:gdLst>
                    <a:gd name="T0" fmla="*/ 1 w 57"/>
                    <a:gd name="T1" fmla="*/ 1 h 21"/>
                    <a:gd name="T2" fmla="*/ 1 w 57"/>
                    <a:gd name="T3" fmla="*/ 1 h 21"/>
                    <a:gd name="T4" fmla="*/ 0 w 57"/>
                    <a:gd name="T5" fmla="*/ 0 h 21"/>
                    <a:gd name="T6" fmla="*/ 0 w 57"/>
                    <a:gd name="T7" fmla="*/ 1 h 21"/>
                    <a:gd name="T8" fmla="*/ 1 w 57"/>
                    <a:gd name="T9" fmla="*/ 1 h 21"/>
                    <a:gd name="T10" fmla="*/ 1 w 57"/>
                    <a:gd name="T11" fmla="*/ 1 h 21"/>
                    <a:gd name="T12" fmla="*/ 1 w 57"/>
                    <a:gd name="T13" fmla="*/ 1 h 21"/>
                    <a:gd name="T14" fmla="*/ 1 w 57"/>
                    <a:gd name="T15" fmla="*/ 1 h 21"/>
                    <a:gd name="T16" fmla="*/ 1 w 57"/>
                    <a:gd name="T17" fmla="*/ 1 h 21"/>
                    <a:gd name="T18" fmla="*/ 1 w 57"/>
                    <a:gd name="T19" fmla="*/ 1 h 21"/>
                    <a:gd name="T20" fmla="*/ 1 w 57"/>
                    <a:gd name="T21" fmla="*/ 1 h 21"/>
                    <a:gd name="T22" fmla="*/ 1 w 57"/>
                    <a:gd name="T23" fmla="*/ 1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21">
                      <a:moveTo>
                        <a:pt x="52" y="7"/>
                      </a:moveTo>
                      <a:lnTo>
                        <a:pt x="51" y="7"/>
                      </a:lnTo>
                      <a:lnTo>
                        <a:pt x="0" y="0"/>
                      </a:lnTo>
                      <a:lnTo>
                        <a:pt x="0" y="14"/>
                      </a:lnTo>
                      <a:lnTo>
                        <a:pt x="51" y="21"/>
                      </a:lnTo>
                      <a:lnTo>
                        <a:pt x="49" y="21"/>
                      </a:lnTo>
                      <a:lnTo>
                        <a:pt x="51" y="21"/>
                      </a:lnTo>
                      <a:lnTo>
                        <a:pt x="56" y="19"/>
                      </a:lnTo>
                      <a:lnTo>
                        <a:pt x="57" y="14"/>
                      </a:lnTo>
                      <a:lnTo>
                        <a:pt x="56" y="10"/>
                      </a:lnTo>
                      <a:lnTo>
                        <a:pt x="51" y="7"/>
                      </a:lnTo>
                      <a:lnTo>
                        <a:pt x="5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13" name="Freeform 295">
                  <a:extLst>
                    <a:ext uri="{FF2B5EF4-FFF2-40B4-BE49-F238E27FC236}">
                      <a16:creationId xmlns:a16="http://schemas.microsoft.com/office/drawing/2014/main" id="{B6FFCE99-5E2B-4659-897D-8B0E2D8B39ED}"/>
                    </a:ext>
                  </a:extLst>
                </p:cNvPr>
                <p:cNvSpPr>
                  <a:spLocks/>
                </p:cNvSpPr>
                <p:nvPr/>
              </p:nvSpPr>
              <p:spPr bwMode="auto">
                <a:xfrm>
                  <a:off x="2343" y="2927"/>
                  <a:ext cx="30" cy="11"/>
                </a:xfrm>
                <a:custGeom>
                  <a:avLst/>
                  <a:gdLst>
                    <a:gd name="T0" fmla="*/ 0 w 61"/>
                    <a:gd name="T1" fmla="*/ 0 h 23"/>
                    <a:gd name="T2" fmla="*/ 0 w 61"/>
                    <a:gd name="T3" fmla="*/ 0 h 23"/>
                    <a:gd name="T4" fmla="*/ 0 w 61"/>
                    <a:gd name="T5" fmla="*/ 0 h 23"/>
                    <a:gd name="T6" fmla="*/ 0 w 61"/>
                    <a:gd name="T7" fmla="*/ 0 h 23"/>
                    <a:gd name="T8" fmla="*/ 0 w 61"/>
                    <a:gd name="T9" fmla="*/ 0 h 23"/>
                    <a:gd name="T10" fmla="*/ 0 w 61"/>
                    <a:gd name="T11" fmla="*/ 0 h 23"/>
                    <a:gd name="T12" fmla="*/ 0 w 61"/>
                    <a:gd name="T13" fmla="*/ 0 h 23"/>
                    <a:gd name="T14" fmla="*/ 0 w 61"/>
                    <a:gd name="T15" fmla="*/ 0 h 23"/>
                    <a:gd name="T16" fmla="*/ 0 w 61"/>
                    <a:gd name="T17" fmla="*/ 0 h 23"/>
                    <a:gd name="T18" fmla="*/ 0 w 61"/>
                    <a:gd name="T19" fmla="*/ 0 h 23"/>
                    <a:gd name="T20" fmla="*/ 0 w 61"/>
                    <a:gd name="T21" fmla="*/ 0 h 23"/>
                    <a:gd name="T22" fmla="*/ 0 w 61"/>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1" h="23">
                      <a:moveTo>
                        <a:pt x="55" y="10"/>
                      </a:moveTo>
                      <a:lnTo>
                        <a:pt x="56" y="10"/>
                      </a:lnTo>
                      <a:lnTo>
                        <a:pt x="3" y="0"/>
                      </a:lnTo>
                      <a:lnTo>
                        <a:pt x="0" y="14"/>
                      </a:lnTo>
                      <a:lnTo>
                        <a:pt x="53" y="23"/>
                      </a:lnTo>
                      <a:lnTo>
                        <a:pt x="55" y="23"/>
                      </a:lnTo>
                      <a:lnTo>
                        <a:pt x="53" y="23"/>
                      </a:lnTo>
                      <a:lnTo>
                        <a:pt x="59" y="22"/>
                      </a:lnTo>
                      <a:lnTo>
                        <a:pt x="61" y="18"/>
                      </a:lnTo>
                      <a:lnTo>
                        <a:pt x="60" y="12"/>
                      </a:lnTo>
                      <a:lnTo>
                        <a:pt x="56" y="10"/>
                      </a:lnTo>
                      <a:lnTo>
                        <a:pt x="5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14" name="Freeform 296">
                  <a:extLst>
                    <a:ext uri="{FF2B5EF4-FFF2-40B4-BE49-F238E27FC236}">
                      <a16:creationId xmlns:a16="http://schemas.microsoft.com/office/drawing/2014/main" id="{3C642F1B-4D40-4AA5-BE0D-C11209813E33}"/>
                    </a:ext>
                  </a:extLst>
                </p:cNvPr>
                <p:cNvSpPr>
                  <a:spLocks/>
                </p:cNvSpPr>
                <p:nvPr/>
              </p:nvSpPr>
              <p:spPr bwMode="auto">
                <a:xfrm>
                  <a:off x="2370" y="2931"/>
                  <a:ext cx="31" cy="11"/>
                </a:xfrm>
                <a:custGeom>
                  <a:avLst/>
                  <a:gdLst>
                    <a:gd name="T0" fmla="*/ 1 w 62"/>
                    <a:gd name="T1" fmla="*/ 1 h 20"/>
                    <a:gd name="T2" fmla="*/ 1 w 62"/>
                    <a:gd name="T3" fmla="*/ 1 h 20"/>
                    <a:gd name="T4" fmla="*/ 0 w 62"/>
                    <a:gd name="T5" fmla="*/ 0 h 20"/>
                    <a:gd name="T6" fmla="*/ 0 w 62"/>
                    <a:gd name="T7" fmla="*/ 1 h 20"/>
                    <a:gd name="T8" fmla="*/ 1 w 62"/>
                    <a:gd name="T9" fmla="*/ 1 h 20"/>
                    <a:gd name="T10" fmla="*/ 1 w 62"/>
                    <a:gd name="T11" fmla="*/ 1 h 20"/>
                    <a:gd name="T12" fmla="*/ 1 w 62"/>
                    <a:gd name="T13" fmla="*/ 1 h 20"/>
                    <a:gd name="T14" fmla="*/ 1 w 62"/>
                    <a:gd name="T15" fmla="*/ 1 h 20"/>
                    <a:gd name="T16" fmla="*/ 1 w 62"/>
                    <a:gd name="T17" fmla="*/ 1 h 20"/>
                    <a:gd name="T18" fmla="*/ 1 w 62"/>
                    <a:gd name="T19" fmla="*/ 1 h 20"/>
                    <a:gd name="T20" fmla="*/ 1 w 62"/>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20">
                      <a:moveTo>
                        <a:pt x="55" y="6"/>
                      </a:moveTo>
                      <a:lnTo>
                        <a:pt x="55" y="6"/>
                      </a:lnTo>
                      <a:lnTo>
                        <a:pt x="0" y="0"/>
                      </a:lnTo>
                      <a:lnTo>
                        <a:pt x="0" y="13"/>
                      </a:lnTo>
                      <a:lnTo>
                        <a:pt x="55" y="20"/>
                      </a:lnTo>
                      <a:lnTo>
                        <a:pt x="61" y="18"/>
                      </a:lnTo>
                      <a:lnTo>
                        <a:pt x="62" y="13"/>
                      </a:lnTo>
                      <a:lnTo>
                        <a:pt x="61" y="9"/>
                      </a:lnTo>
                      <a:lnTo>
                        <a:pt x="5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15" name="Freeform 297">
                  <a:extLst>
                    <a:ext uri="{FF2B5EF4-FFF2-40B4-BE49-F238E27FC236}">
                      <a16:creationId xmlns:a16="http://schemas.microsoft.com/office/drawing/2014/main" id="{FD59A653-13BF-4C2E-B686-1181FF132E2D}"/>
                    </a:ext>
                  </a:extLst>
                </p:cNvPr>
                <p:cNvSpPr>
                  <a:spLocks/>
                </p:cNvSpPr>
                <p:nvPr/>
              </p:nvSpPr>
              <p:spPr bwMode="auto">
                <a:xfrm>
                  <a:off x="2397" y="2935"/>
                  <a:ext cx="32" cy="10"/>
                </a:xfrm>
                <a:custGeom>
                  <a:avLst/>
                  <a:gdLst>
                    <a:gd name="T0" fmla="*/ 1 w 62"/>
                    <a:gd name="T1" fmla="*/ 0 h 21"/>
                    <a:gd name="T2" fmla="*/ 1 w 62"/>
                    <a:gd name="T3" fmla="*/ 0 h 21"/>
                    <a:gd name="T4" fmla="*/ 0 w 62"/>
                    <a:gd name="T5" fmla="*/ 0 h 21"/>
                    <a:gd name="T6" fmla="*/ 0 w 62"/>
                    <a:gd name="T7" fmla="*/ 0 h 21"/>
                    <a:gd name="T8" fmla="*/ 1 w 62"/>
                    <a:gd name="T9" fmla="*/ 0 h 21"/>
                    <a:gd name="T10" fmla="*/ 1 w 62"/>
                    <a:gd name="T11" fmla="*/ 0 h 21"/>
                    <a:gd name="T12" fmla="*/ 1 w 62"/>
                    <a:gd name="T13" fmla="*/ 0 h 21"/>
                    <a:gd name="T14" fmla="*/ 1 w 62"/>
                    <a:gd name="T15" fmla="*/ 0 h 21"/>
                    <a:gd name="T16" fmla="*/ 1 w 62"/>
                    <a:gd name="T17" fmla="*/ 0 h 21"/>
                    <a:gd name="T18" fmla="*/ 1 w 62"/>
                    <a:gd name="T19" fmla="*/ 0 h 21"/>
                    <a:gd name="T20" fmla="*/ 1 w 62"/>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21">
                      <a:moveTo>
                        <a:pt x="55" y="7"/>
                      </a:moveTo>
                      <a:lnTo>
                        <a:pt x="55" y="7"/>
                      </a:lnTo>
                      <a:lnTo>
                        <a:pt x="0" y="0"/>
                      </a:lnTo>
                      <a:lnTo>
                        <a:pt x="0" y="14"/>
                      </a:lnTo>
                      <a:lnTo>
                        <a:pt x="55" y="21"/>
                      </a:lnTo>
                      <a:lnTo>
                        <a:pt x="61" y="19"/>
                      </a:lnTo>
                      <a:lnTo>
                        <a:pt x="62" y="14"/>
                      </a:lnTo>
                      <a:lnTo>
                        <a:pt x="61" y="10"/>
                      </a:lnTo>
                      <a:lnTo>
                        <a:pt x="5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16" name="Freeform 298">
                  <a:extLst>
                    <a:ext uri="{FF2B5EF4-FFF2-40B4-BE49-F238E27FC236}">
                      <a16:creationId xmlns:a16="http://schemas.microsoft.com/office/drawing/2014/main" id="{965BDC3E-97C8-4CA2-B2D1-F2DBBDAC22F8}"/>
                    </a:ext>
                  </a:extLst>
                </p:cNvPr>
                <p:cNvSpPr>
                  <a:spLocks/>
                </p:cNvSpPr>
                <p:nvPr/>
              </p:nvSpPr>
              <p:spPr bwMode="auto">
                <a:xfrm>
                  <a:off x="2425" y="2938"/>
                  <a:ext cx="31" cy="11"/>
                </a:xfrm>
                <a:custGeom>
                  <a:avLst/>
                  <a:gdLst>
                    <a:gd name="T0" fmla="*/ 1 w 62"/>
                    <a:gd name="T1" fmla="*/ 1 h 21"/>
                    <a:gd name="T2" fmla="*/ 1 w 62"/>
                    <a:gd name="T3" fmla="*/ 1 h 21"/>
                    <a:gd name="T4" fmla="*/ 0 w 62"/>
                    <a:gd name="T5" fmla="*/ 0 h 21"/>
                    <a:gd name="T6" fmla="*/ 0 w 62"/>
                    <a:gd name="T7" fmla="*/ 1 h 21"/>
                    <a:gd name="T8" fmla="*/ 1 w 62"/>
                    <a:gd name="T9" fmla="*/ 1 h 21"/>
                    <a:gd name="T10" fmla="*/ 1 w 62"/>
                    <a:gd name="T11" fmla="*/ 1 h 21"/>
                    <a:gd name="T12" fmla="*/ 1 w 62"/>
                    <a:gd name="T13" fmla="*/ 1 h 21"/>
                    <a:gd name="T14" fmla="*/ 1 w 62"/>
                    <a:gd name="T15" fmla="*/ 1 h 21"/>
                    <a:gd name="T16" fmla="*/ 1 w 62"/>
                    <a:gd name="T17" fmla="*/ 1 h 21"/>
                    <a:gd name="T18" fmla="*/ 1 w 62"/>
                    <a:gd name="T19" fmla="*/ 1 h 21"/>
                    <a:gd name="T20" fmla="*/ 1 w 62"/>
                    <a:gd name="T21" fmla="*/ 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21">
                      <a:moveTo>
                        <a:pt x="55" y="7"/>
                      </a:moveTo>
                      <a:lnTo>
                        <a:pt x="55" y="7"/>
                      </a:lnTo>
                      <a:lnTo>
                        <a:pt x="0" y="0"/>
                      </a:lnTo>
                      <a:lnTo>
                        <a:pt x="0" y="14"/>
                      </a:lnTo>
                      <a:lnTo>
                        <a:pt x="55" y="21"/>
                      </a:lnTo>
                      <a:lnTo>
                        <a:pt x="61" y="19"/>
                      </a:lnTo>
                      <a:lnTo>
                        <a:pt x="62" y="14"/>
                      </a:lnTo>
                      <a:lnTo>
                        <a:pt x="61" y="10"/>
                      </a:lnTo>
                      <a:lnTo>
                        <a:pt x="5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17" name="Freeform 299">
                  <a:extLst>
                    <a:ext uri="{FF2B5EF4-FFF2-40B4-BE49-F238E27FC236}">
                      <a16:creationId xmlns:a16="http://schemas.microsoft.com/office/drawing/2014/main" id="{D7226C30-CCD1-404A-9D6B-672D0316CB58}"/>
                    </a:ext>
                  </a:extLst>
                </p:cNvPr>
                <p:cNvSpPr>
                  <a:spLocks/>
                </p:cNvSpPr>
                <p:nvPr/>
              </p:nvSpPr>
              <p:spPr bwMode="auto">
                <a:xfrm>
                  <a:off x="2453" y="2942"/>
                  <a:ext cx="30" cy="10"/>
                </a:xfrm>
                <a:custGeom>
                  <a:avLst/>
                  <a:gdLst>
                    <a:gd name="T0" fmla="*/ 1 w 60"/>
                    <a:gd name="T1" fmla="*/ 0 h 21"/>
                    <a:gd name="T2" fmla="*/ 1 w 60"/>
                    <a:gd name="T3" fmla="*/ 0 h 21"/>
                    <a:gd name="T4" fmla="*/ 0 w 60"/>
                    <a:gd name="T5" fmla="*/ 0 h 21"/>
                    <a:gd name="T6" fmla="*/ 0 w 60"/>
                    <a:gd name="T7" fmla="*/ 0 h 21"/>
                    <a:gd name="T8" fmla="*/ 1 w 60"/>
                    <a:gd name="T9" fmla="*/ 0 h 21"/>
                    <a:gd name="T10" fmla="*/ 1 w 60"/>
                    <a:gd name="T11" fmla="*/ 0 h 21"/>
                    <a:gd name="T12" fmla="*/ 1 w 60"/>
                    <a:gd name="T13" fmla="*/ 0 h 21"/>
                    <a:gd name="T14" fmla="*/ 1 w 60"/>
                    <a:gd name="T15" fmla="*/ 0 h 21"/>
                    <a:gd name="T16" fmla="*/ 1 w 60"/>
                    <a:gd name="T17" fmla="*/ 0 h 21"/>
                    <a:gd name="T18" fmla="*/ 1 w 60"/>
                    <a:gd name="T19" fmla="*/ 0 h 21"/>
                    <a:gd name="T20" fmla="*/ 1 w 60"/>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21">
                      <a:moveTo>
                        <a:pt x="53" y="7"/>
                      </a:moveTo>
                      <a:lnTo>
                        <a:pt x="53" y="7"/>
                      </a:lnTo>
                      <a:lnTo>
                        <a:pt x="0" y="0"/>
                      </a:lnTo>
                      <a:lnTo>
                        <a:pt x="0" y="14"/>
                      </a:lnTo>
                      <a:lnTo>
                        <a:pt x="53" y="21"/>
                      </a:lnTo>
                      <a:lnTo>
                        <a:pt x="59" y="19"/>
                      </a:lnTo>
                      <a:lnTo>
                        <a:pt x="60" y="14"/>
                      </a:lnTo>
                      <a:lnTo>
                        <a:pt x="59" y="9"/>
                      </a:lnTo>
                      <a:lnTo>
                        <a:pt x="5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18" name="Freeform 300">
                  <a:extLst>
                    <a:ext uri="{FF2B5EF4-FFF2-40B4-BE49-F238E27FC236}">
                      <a16:creationId xmlns:a16="http://schemas.microsoft.com/office/drawing/2014/main" id="{0F78669E-6CB1-4A79-AFC3-67B81A2A6279}"/>
                    </a:ext>
                  </a:extLst>
                </p:cNvPr>
                <p:cNvSpPr>
                  <a:spLocks/>
                </p:cNvSpPr>
                <p:nvPr/>
              </p:nvSpPr>
              <p:spPr bwMode="auto">
                <a:xfrm>
                  <a:off x="2479" y="2945"/>
                  <a:ext cx="29" cy="10"/>
                </a:xfrm>
                <a:custGeom>
                  <a:avLst/>
                  <a:gdLst>
                    <a:gd name="T0" fmla="*/ 1 w 58"/>
                    <a:gd name="T1" fmla="*/ 0 h 21"/>
                    <a:gd name="T2" fmla="*/ 1 w 58"/>
                    <a:gd name="T3" fmla="*/ 0 h 21"/>
                    <a:gd name="T4" fmla="*/ 0 w 58"/>
                    <a:gd name="T5" fmla="*/ 0 h 21"/>
                    <a:gd name="T6" fmla="*/ 0 w 58"/>
                    <a:gd name="T7" fmla="*/ 0 h 21"/>
                    <a:gd name="T8" fmla="*/ 1 w 58"/>
                    <a:gd name="T9" fmla="*/ 0 h 21"/>
                    <a:gd name="T10" fmla="*/ 1 w 58"/>
                    <a:gd name="T11" fmla="*/ 0 h 21"/>
                    <a:gd name="T12" fmla="*/ 1 w 58"/>
                    <a:gd name="T13" fmla="*/ 0 h 21"/>
                    <a:gd name="T14" fmla="*/ 1 w 58"/>
                    <a:gd name="T15" fmla="*/ 0 h 21"/>
                    <a:gd name="T16" fmla="*/ 1 w 58"/>
                    <a:gd name="T17" fmla="*/ 0 h 21"/>
                    <a:gd name="T18" fmla="*/ 1 w 58"/>
                    <a:gd name="T19" fmla="*/ 0 h 21"/>
                    <a:gd name="T20" fmla="*/ 1 w 58"/>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21">
                      <a:moveTo>
                        <a:pt x="51" y="7"/>
                      </a:moveTo>
                      <a:lnTo>
                        <a:pt x="51" y="7"/>
                      </a:lnTo>
                      <a:lnTo>
                        <a:pt x="0" y="0"/>
                      </a:lnTo>
                      <a:lnTo>
                        <a:pt x="0" y="14"/>
                      </a:lnTo>
                      <a:lnTo>
                        <a:pt x="51" y="21"/>
                      </a:lnTo>
                      <a:lnTo>
                        <a:pt x="57" y="19"/>
                      </a:lnTo>
                      <a:lnTo>
                        <a:pt x="58" y="14"/>
                      </a:lnTo>
                      <a:lnTo>
                        <a:pt x="57" y="9"/>
                      </a:lnTo>
                      <a:lnTo>
                        <a:pt x="5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19" name="Freeform 301">
                  <a:extLst>
                    <a:ext uri="{FF2B5EF4-FFF2-40B4-BE49-F238E27FC236}">
                      <a16:creationId xmlns:a16="http://schemas.microsoft.com/office/drawing/2014/main" id="{31C415B2-247F-452D-96BD-AB6A289D5131}"/>
                    </a:ext>
                  </a:extLst>
                </p:cNvPr>
                <p:cNvSpPr>
                  <a:spLocks/>
                </p:cNvSpPr>
                <p:nvPr/>
              </p:nvSpPr>
              <p:spPr bwMode="auto">
                <a:xfrm>
                  <a:off x="2505" y="2949"/>
                  <a:ext cx="28" cy="10"/>
                </a:xfrm>
                <a:custGeom>
                  <a:avLst/>
                  <a:gdLst>
                    <a:gd name="T0" fmla="*/ 0 w 58"/>
                    <a:gd name="T1" fmla="*/ 0 h 21"/>
                    <a:gd name="T2" fmla="*/ 0 w 58"/>
                    <a:gd name="T3" fmla="*/ 0 h 21"/>
                    <a:gd name="T4" fmla="*/ 0 w 58"/>
                    <a:gd name="T5" fmla="*/ 0 h 21"/>
                    <a:gd name="T6" fmla="*/ 0 w 58"/>
                    <a:gd name="T7" fmla="*/ 0 h 21"/>
                    <a:gd name="T8" fmla="*/ 0 w 58"/>
                    <a:gd name="T9" fmla="*/ 0 h 21"/>
                    <a:gd name="T10" fmla="*/ 0 w 58"/>
                    <a:gd name="T11" fmla="*/ 0 h 21"/>
                    <a:gd name="T12" fmla="*/ 0 w 58"/>
                    <a:gd name="T13" fmla="*/ 0 h 21"/>
                    <a:gd name="T14" fmla="*/ 0 w 58"/>
                    <a:gd name="T15" fmla="*/ 0 h 21"/>
                    <a:gd name="T16" fmla="*/ 0 w 58"/>
                    <a:gd name="T17" fmla="*/ 0 h 21"/>
                    <a:gd name="T18" fmla="*/ 0 w 58"/>
                    <a:gd name="T19" fmla="*/ 0 h 21"/>
                    <a:gd name="T20" fmla="*/ 0 w 58"/>
                    <a:gd name="T21" fmla="*/ 0 h 21"/>
                    <a:gd name="T22" fmla="*/ 0 w 58"/>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21">
                      <a:moveTo>
                        <a:pt x="52" y="7"/>
                      </a:moveTo>
                      <a:lnTo>
                        <a:pt x="51" y="7"/>
                      </a:lnTo>
                      <a:lnTo>
                        <a:pt x="0" y="0"/>
                      </a:lnTo>
                      <a:lnTo>
                        <a:pt x="0" y="14"/>
                      </a:lnTo>
                      <a:lnTo>
                        <a:pt x="51" y="21"/>
                      </a:lnTo>
                      <a:lnTo>
                        <a:pt x="50" y="21"/>
                      </a:lnTo>
                      <a:lnTo>
                        <a:pt x="51" y="21"/>
                      </a:lnTo>
                      <a:lnTo>
                        <a:pt x="57" y="19"/>
                      </a:lnTo>
                      <a:lnTo>
                        <a:pt x="58" y="14"/>
                      </a:lnTo>
                      <a:lnTo>
                        <a:pt x="57" y="9"/>
                      </a:lnTo>
                      <a:lnTo>
                        <a:pt x="51" y="7"/>
                      </a:lnTo>
                      <a:lnTo>
                        <a:pt x="5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20" name="Freeform 302">
                  <a:extLst>
                    <a:ext uri="{FF2B5EF4-FFF2-40B4-BE49-F238E27FC236}">
                      <a16:creationId xmlns:a16="http://schemas.microsoft.com/office/drawing/2014/main" id="{87EE3670-DDB5-4A47-A283-6C5BE43F247E}"/>
                    </a:ext>
                  </a:extLst>
                </p:cNvPr>
                <p:cNvSpPr>
                  <a:spLocks/>
                </p:cNvSpPr>
                <p:nvPr/>
              </p:nvSpPr>
              <p:spPr bwMode="auto">
                <a:xfrm>
                  <a:off x="2529" y="2952"/>
                  <a:ext cx="26" cy="10"/>
                </a:xfrm>
                <a:custGeom>
                  <a:avLst/>
                  <a:gdLst>
                    <a:gd name="T0" fmla="*/ 1 w 52"/>
                    <a:gd name="T1" fmla="*/ 0 h 21"/>
                    <a:gd name="T2" fmla="*/ 1 w 52"/>
                    <a:gd name="T3" fmla="*/ 0 h 21"/>
                    <a:gd name="T4" fmla="*/ 1 w 52"/>
                    <a:gd name="T5" fmla="*/ 0 h 21"/>
                    <a:gd name="T6" fmla="*/ 0 w 52"/>
                    <a:gd name="T7" fmla="*/ 0 h 21"/>
                    <a:gd name="T8" fmla="*/ 1 w 52"/>
                    <a:gd name="T9" fmla="*/ 0 h 21"/>
                    <a:gd name="T10" fmla="*/ 1 w 52"/>
                    <a:gd name="T11" fmla="*/ 0 h 21"/>
                    <a:gd name="T12" fmla="*/ 1 w 52"/>
                    <a:gd name="T13" fmla="*/ 0 h 21"/>
                    <a:gd name="T14" fmla="*/ 1 w 52"/>
                    <a:gd name="T15" fmla="*/ 0 h 21"/>
                    <a:gd name="T16" fmla="*/ 1 w 52"/>
                    <a:gd name="T17" fmla="*/ 0 h 21"/>
                    <a:gd name="T18" fmla="*/ 1 w 52"/>
                    <a:gd name="T19" fmla="*/ 0 h 21"/>
                    <a:gd name="T20" fmla="*/ 1 w 52"/>
                    <a:gd name="T21" fmla="*/ 0 h 21"/>
                    <a:gd name="T22" fmla="*/ 1 w 52"/>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 h="21">
                      <a:moveTo>
                        <a:pt x="45" y="7"/>
                      </a:moveTo>
                      <a:lnTo>
                        <a:pt x="46" y="7"/>
                      </a:lnTo>
                      <a:lnTo>
                        <a:pt x="2" y="0"/>
                      </a:lnTo>
                      <a:lnTo>
                        <a:pt x="0" y="14"/>
                      </a:lnTo>
                      <a:lnTo>
                        <a:pt x="43" y="21"/>
                      </a:lnTo>
                      <a:lnTo>
                        <a:pt x="45" y="21"/>
                      </a:lnTo>
                      <a:lnTo>
                        <a:pt x="43" y="21"/>
                      </a:lnTo>
                      <a:lnTo>
                        <a:pt x="49" y="20"/>
                      </a:lnTo>
                      <a:lnTo>
                        <a:pt x="52" y="15"/>
                      </a:lnTo>
                      <a:lnTo>
                        <a:pt x="50" y="9"/>
                      </a:lnTo>
                      <a:lnTo>
                        <a:pt x="46" y="7"/>
                      </a:lnTo>
                      <a:lnTo>
                        <a:pt x="4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21" name="Freeform 303">
                  <a:extLst>
                    <a:ext uri="{FF2B5EF4-FFF2-40B4-BE49-F238E27FC236}">
                      <a16:creationId xmlns:a16="http://schemas.microsoft.com/office/drawing/2014/main" id="{37E3851B-410D-4CD6-A7E1-8A72C48AD94B}"/>
                    </a:ext>
                  </a:extLst>
                </p:cNvPr>
                <p:cNvSpPr>
                  <a:spLocks/>
                </p:cNvSpPr>
                <p:nvPr/>
              </p:nvSpPr>
              <p:spPr bwMode="auto">
                <a:xfrm>
                  <a:off x="2552" y="2955"/>
                  <a:ext cx="23" cy="10"/>
                </a:xfrm>
                <a:custGeom>
                  <a:avLst/>
                  <a:gdLst>
                    <a:gd name="T0" fmla="*/ 1 w 46"/>
                    <a:gd name="T1" fmla="*/ 1 h 18"/>
                    <a:gd name="T2" fmla="*/ 1 w 46"/>
                    <a:gd name="T3" fmla="*/ 1 h 18"/>
                    <a:gd name="T4" fmla="*/ 0 w 46"/>
                    <a:gd name="T5" fmla="*/ 0 h 18"/>
                    <a:gd name="T6" fmla="*/ 0 w 46"/>
                    <a:gd name="T7" fmla="*/ 1 h 18"/>
                    <a:gd name="T8" fmla="*/ 1 w 46"/>
                    <a:gd name="T9" fmla="*/ 1 h 18"/>
                    <a:gd name="T10" fmla="*/ 1 w 46"/>
                    <a:gd name="T11" fmla="*/ 1 h 18"/>
                    <a:gd name="T12" fmla="*/ 1 w 46"/>
                    <a:gd name="T13" fmla="*/ 1 h 18"/>
                    <a:gd name="T14" fmla="*/ 1 w 46"/>
                    <a:gd name="T15" fmla="*/ 1 h 18"/>
                    <a:gd name="T16" fmla="*/ 1 w 46"/>
                    <a:gd name="T17" fmla="*/ 1 h 18"/>
                    <a:gd name="T18" fmla="*/ 1 w 46"/>
                    <a:gd name="T19" fmla="*/ 1 h 18"/>
                    <a:gd name="T20" fmla="*/ 1 w 46"/>
                    <a:gd name="T21" fmla="*/ 1 h 18"/>
                    <a:gd name="T22" fmla="*/ 1 w 46"/>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8">
                      <a:moveTo>
                        <a:pt x="40" y="5"/>
                      </a:moveTo>
                      <a:lnTo>
                        <a:pt x="39" y="5"/>
                      </a:lnTo>
                      <a:lnTo>
                        <a:pt x="0" y="0"/>
                      </a:lnTo>
                      <a:lnTo>
                        <a:pt x="0" y="14"/>
                      </a:lnTo>
                      <a:lnTo>
                        <a:pt x="39" y="18"/>
                      </a:lnTo>
                      <a:lnTo>
                        <a:pt x="38" y="18"/>
                      </a:lnTo>
                      <a:lnTo>
                        <a:pt x="39" y="18"/>
                      </a:lnTo>
                      <a:lnTo>
                        <a:pt x="45" y="16"/>
                      </a:lnTo>
                      <a:lnTo>
                        <a:pt x="46" y="11"/>
                      </a:lnTo>
                      <a:lnTo>
                        <a:pt x="45" y="7"/>
                      </a:lnTo>
                      <a:lnTo>
                        <a:pt x="39" y="5"/>
                      </a:lnTo>
                      <a:lnTo>
                        <a:pt x="4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22" name="Freeform 304">
                  <a:extLst>
                    <a:ext uri="{FF2B5EF4-FFF2-40B4-BE49-F238E27FC236}">
                      <a16:creationId xmlns:a16="http://schemas.microsoft.com/office/drawing/2014/main" id="{A1309FCB-B089-4234-9C08-AF90E79685D7}"/>
                    </a:ext>
                  </a:extLst>
                </p:cNvPr>
                <p:cNvSpPr>
                  <a:spLocks/>
                </p:cNvSpPr>
                <p:nvPr/>
              </p:nvSpPr>
              <p:spPr bwMode="auto">
                <a:xfrm>
                  <a:off x="2571" y="2958"/>
                  <a:ext cx="21" cy="10"/>
                </a:xfrm>
                <a:custGeom>
                  <a:avLst/>
                  <a:gdLst>
                    <a:gd name="T0" fmla="*/ 1 w 42"/>
                    <a:gd name="T1" fmla="*/ 1 h 20"/>
                    <a:gd name="T2" fmla="*/ 1 w 42"/>
                    <a:gd name="T3" fmla="*/ 1 h 20"/>
                    <a:gd name="T4" fmla="*/ 1 w 42"/>
                    <a:gd name="T5" fmla="*/ 0 h 20"/>
                    <a:gd name="T6" fmla="*/ 0 w 42"/>
                    <a:gd name="T7" fmla="*/ 1 h 20"/>
                    <a:gd name="T8" fmla="*/ 1 w 42"/>
                    <a:gd name="T9" fmla="*/ 1 h 20"/>
                    <a:gd name="T10" fmla="*/ 1 w 42"/>
                    <a:gd name="T11" fmla="*/ 1 h 20"/>
                    <a:gd name="T12" fmla="*/ 1 w 42"/>
                    <a:gd name="T13" fmla="*/ 1 h 20"/>
                    <a:gd name="T14" fmla="*/ 1 w 42"/>
                    <a:gd name="T15" fmla="*/ 1 h 20"/>
                    <a:gd name="T16" fmla="*/ 1 w 42"/>
                    <a:gd name="T17" fmla="*/ 1 h 20"/>
                    <a:gd name="T18" fmla="*/ 1 w 42"/>
                    <a:gd name="T19" fmla="*/ 1 h 20"/>
                    <a:gd name="T20" fmla="*/ 1 w 42"/>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20">
                      <a:moveTo>
                        <a:pt x="37" y="6"/>
                      </a:moveTo>
                      <a:lnTo>
                        <a:pt x="37" y="6"/>
                      </a:lnTo>
                      <a:lnTo>
                        <a:pt x="2" y="0"/>
                      </a:lnTo>
                      <a:lnTo>
                        <a:pt x="0" y="13"/>
                      </a:lnTo>
                      <a:lnTo>
                        <a:pt x="34" y="20"/>
                      </a:lnTo>
                      <a:lnTo>
                        <a:pt x="40" y="19"/>
                      </a:lnTo>
                      <a:lnTo>
                        <a:pt x="42" y="15"/>
                      </a:lnTo>
                      <a:lnTo>
                        <a:pt x="41" y="9"/>
                      </a:lnTo>
                      <a:lnTo>
                        <a:pt x="3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23" name="Freeform 305">
                  <a:extLst>
                    <a:ext uri="{FF2B5EF4-FFF2-40B4-BE49-F238E27FC236}">
                      <a16:creationId xmlns:a16="http://schemas.microsoft.com/office/drawing/2014/main" id="{BFC6DB60-6C10-494D-9ECC-49A9C44262F9}"/>
                    </a:ext>
                  </a:extLst>
                </p:cNvPr>
                <p:cNvSpPr>
                  <a:spLocks/>
                </p:cNvSpPr>
                <p:nvPr/>
              </p:nvSpPr>
              <p:spPr bwMode="auto">
                <a:xfrm>
                  <a:off x="2588" y="2961"/>
                  <a:ext cx="18" cy="11"/>
                </a:xfrm>
                <a:custGeom>
                  <a:avLst/>
                  <a:gdLst>
                    <a:gd name="T0" fmla="*/ 1 w 36"/>
                    <a:gd name="T1" fmla="*/ 1 h 21"/>
                    <a:gd name="T2" fmla="*/ 1 w 36"/>
                    <a:gd name="T3" fmla="*/ 1 h 21"/>
                    <a:gd name="T4" fmla="*/ 1 w 36"/>
                    <a:gd name="T5" fmla="*/ 0 h 21"/>
                    <a:gd name="T6" fmla="*/ 0 w 36"/>
                    <a:gd name="T7" fmla="*/ 1 h 21"/>
                    <a:gd name="T8" fmla="*/ 1 w 36"/>
                    <a:gd name="T9" fmla="*/ 1 h 21"/>
                    <a:gd name="T10" fmla="*/ 1 w 36"/>
                    <a:gd name="T11" fmla="*/ 1 h 21"/>
                    <a:gd name="T12" fmla="*/ 1 w 36"/>
                    <a:gd name="T13" fmla="*/ 1 h 21"/>
                    <a:gd name="T14" fmla="*/ 1 w 36"/>
                    <a:gd name="T15" fmla="*/ 1 h 21"/>
                    <a:gd name="T16" fmla="*/ 1 w 36"/>
                    <a:gd name="T17" fmla="*/ 1 h 21"/>
                    <a:gd name="T18" fmla="*/ 1 w 36"/>
                    <a:gd name="T19" fmla="*/ 1 h 21"/>
                    <a:gd name="T20" fmla="*/ 1 w 36"/>
                    <a:gd name="T21" fmla="*/ 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21">
                      <a:moveTo>
                        <a:pt x="30" y="7"/>
                      </a:moveTo>
                      <a:lnTo>
                        <a:pt x="30" y="7"/>
                      </a:lnTo>
                      <a:lnTo>
                        <a:pt x="3" y="0"/>
                      </a:lnTo>
                      <a:lnTo>
                        <a:pt x="0" y="14"/>
                      </a:lnTo>
                      <a:lnTo>
                        <a:pt x="28" y="21"/>
                      </a:lnTo>
                      <a:lnTo>
                        <a:pt x="34" y="20"/>
                      </a:lnTo>
                      <a:lnTo>
                        <a:pt x="36" y="15"/>
                      </a:lnTo>
                      <a:lnTo>
                        <a:pt x="35" y="10"/>
                      </a:lnTo>
                      <a:lnTo>
                        <a:pt x="3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24" name="Freeform 306">
                  <a:extLst>
                    <a:ext uri="{FF2B5EF4-FFF2-40B4-BE49-F238E27FC236}">
                      <a16:creationId xmlns:a16="http://schemas.microsoft.com/office/drawing/2014/main" id="{4761B437-12BA-4CC3-953D-C795D5A75D90}"/>
                    </a:ext>
                  </a:extLst>
                </p:cNvPr>
                <p:cNvSpPr>
                  <a:spLocks/>
                </p:cNvSpPr>
                <p:nvPr/>
              </p:nvSpPr>
              <p:spPr bwMode="auto">
                <a:xfrm>
                  <a:off x="2602" y="2965"/>
                  <a:ext cx="18" cy="9"/>
                </a:xfrm>
                <a:custGeom>
                  <a:avLst/>
                  <a:gdLst>
                    <a:gd name="T0" fmla="*/ 1 w 36"/>
                    <a:gd name="T1" fmla="*/ 0 h 19"/>
                    <a:gd name="T2" fmla="*/ 1 w 36"/>
                    <a:gd name="T3" fmla="*/ 0 h 19"/>
                    <a:gd name="T4" fmla="*/ 1 w 36"/>
                    <a:gd name="T5" fmla="*/ 0 h 19"/>
                    <a:gd name="T6" fmla="*/ 0 w 36"/>
                    <a:gd name="T7" fmla="*/ 0 h 19"/>
                    <a:gd name="T8" fmla="*/ 1 w 36"/>
                    <a:gd name="T9" fmla="*/ 0 h 19"/>
                    <a:gd name="T10" fmla="*/ 1 w 36"/>
                    <a:gd name="T11" fmla="*/ 0 h 19"/>
                    <a:gd name="T12" fmla="*/ 1 w 36"/>
                    <a:gd name="T13" fmla="*/ 0 h 19"/>
                    <a:gd name="T14" fmla="*/ 1 w 36"/>
                    <a:gd name="T15" fmla="*/ 0 h 19"/>
                    <a:gd name="T16" fmla="*/ 1 w 36"/>
                    <a:gd name="T17" fmla="*/ 0 h 19"/>
                    <a:gd name="T18" fmla="*/ 1 w 36"/>
                    <a:gd name="T19" fmla="*/ 0 h 19"/>
                    <a:gd name="T20" fmla="*/ 1 w 36"/>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9">
                      <a:moveTo>
                        <a:pt x="30" y="5"/>
                      </a:moveTo>
                      <a:lnTo>
                        <a:pt x="30" y="5"/>
                      </a:lnTo>
                      <a:lnTo>
                        <a:pt x="2" y="0"/>
                      </a:lnTo>
                      <a:lnTo>
                        <a:pt x="0" y="14"/>
                      </a:lnTo>
                      <a:lnTo>
                        <a:pt x="28" y="19"/>
                      </a:lnTo>
                      <a:lnTo>
                        <a:pt x="33" y="18"/>
                      </a:lnTo>
                      <a:lnTo>
                        <a:pt x="36" y="13"/>
                      </a:lnTo>
                      <a:lnTo>
                        <a:pt x="34" y="7"/>
                      </a:lnTo>
                      <a:lnTo>
                        <a:pt x="3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25" name="Freeform 307">
                  <a:extLst>
                    <a:ext uri="{FF2B5EF4-FFF2-40B4-BE49-F238E27FC236}">
                      <a16:creationId xmlns:a16="http://schemas.microsoft.com/office/drawing/2014/main" id="{CBBE6EE3-E9BA-46BD-BE4C-89CF9E800AB0}"/>
                    </a:ext>
                  </a:extLst>
                </p:cNvPr>
                <p:cNvSpPr>
                  <a:spLocks/>
                </p:cNvSpPr>
                <p:nvPr/>
              </p:nvSpPr>
              <p:spPr bwMode="auto">
                <a:xfrm>
                  <a:off x="2616" y="2967"/>
                  <a:ext cx="18" cy="10"/>
                </a:xfrm>
                <a:custGeom>
                  <a:avLst/>
                  <a:gdLst>
                    <a:gd name="T0" fmla="*/ 1 w 35"/>
                    <a:gd name="T1" fmla="*/ 1 h 20"/>
                    <a:gd name="T2" fmla="*/ 1 w 35"/>
                    <a:gd name="T3" fmla="*/ 1 h 20"/>
                    <a:gd name="T4" fmla="*/ 1 w 35"/>
                    <a:gd name="T5" fmla="*/ 0 h 20"/>
                    <a:gd name="T6" fmla="*/ 0 w 35"/>
                    <a:gd name="T7" fmla="*/ 1 h 20"/>
                    <a:gd name="T8" fmla="*/ 1 w 35"/>
                    <a:gd name="T9" fmla="*/ 1 h 20"/>
                    <a:gd name="T10" fmla="*/ 1 w 35"/>
                    <a:gd name="T11" fmla="*/ 1 h 20"/>
                    <a:gd name="T12" fmla="*/ 1 w 35"/>
                    <a:gd name="T13" fmla="*/ 1 h 20"/>
                    <a:gd name="T14" fmla="*/ 1 w 35"/>
                    <a:gd name="T15" fmla="*/ 1 h 20"/>
                    <a:gd name="T16" fmla="*/ 1 w 35"/>
                    <a:gd name="T17" fmla="*/ 1 h 20"/>
                    <a:gd name="T18" fmla="*/ 1 w 35"/>
                    <a:gd name="T19" fmla="*/ 1 h 20"/>
                    <a:gd name="T20" fmla="*/ 1 w 35"/>
                    <a:gd name="T21" fmla="*/ 1 h 20"/>
                    <a:gd name="T22" fmla="*/ 1 w 35"/>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0">
                      <a:moveTo>
                        <a:pt x="28" y="3"/>
                      </a:moveTo>
                      <a:lnTo>
                        <a:pt x="29" y="5"/>
                      </a:lnTo>
                      <a:lnTo>
                        <a:pt x="2" y="0"/>
                      </a:lnTo>
                      <a:lnTo>
                        <a:pt x="0" y="14"/>
                      </a:lnTo>
                      <a:lnTo>
                        <a:pt x="27" y="18"/>
                      </a:lnTo>
                      <a:lnTo>
                        <a:pt x="28" y="20"/>
                      </a:lnTo>
                      <a:lnTo>
                        <a:pt x="27" y="18"/>
                      </a:lnTo>
                      <a:lnTo>
                        <a:pt x="33" y="17"/>
                      </a:lnTo>
                      <a:lnTo>
                        <a:pt x="35" y="13"/>
                      </a:lnTo>
                      <a:lnTo>
                        <a:pt x="34" y="7"/>
                      </a:lnTo>
                      <a:lnTo>
                        <a:pt x="29" y="5"/>
                      </a:lnTo>
                      <a:lnTo>
                        <a:pt x="2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26" name="Freeform 308">
                  <a:extLst>
                    <a:ext uri="{FF2B5EF4-FFF2-40B4-BE49-F238E27FC236}">
                      <a16:creationId xmlns:a16="http://schemas.microsoft.com/office/drawing/2014/main" id="{4945CC3D-AFF9-4D9E-8416-53DE9348512B}"/>
                    </a:ext>
                  </a:extLst>
                </p:cNvPr>
                <p:cNvSpPr>
                  <a:spLocks/>
                </p:cNvSpPr>
                <p:nvPr/>
              </p:nvSpPr>
              <p:spPr bwMode="auto">
                <a:xfrm>
                  <a:off x="2630" y="2969"/>
                  <a:ext cx="18" cy="8"/>
                </a:xfrm>
                <a:custGeom>
                  <a:avLst/>
                  <a:gdLst>
                    <a:gd name="T0" fmla="*/ 1 w 36"/>
                    <a:gd name="T1" fmla="*/ 0 h 17"/>
                    <a:gd name="T2" fmla="*/ 1 w 36"/>
                    <a:gd name="T3" fmla="*/ 0 h 17"/>
                    <a:gd name="T4" fmla="*/ 0 w 36"/>
                    <a:gd name="T5" fmla="*/ 0 h 17"/>
                    <a:gd name="T6" fmla="*/ 0 w 36"/>
                    <a:gd name="T7" fmla="*/ 0 h 17"/>
                    <a:gd name="T8" fmla="*/ 1 w 36"/>
                    <a:gd name="T9" fmla="*/ 0 h 17"/>
                    <a:gd name="T10" fmla="*/ 1 w 36"/>
                    <a:gd name="T11" fmla="*/ 0 h 17"/>
                    <a:gd name="T12" fmla="*/ 1 w 36"/>
                    <a:gd name="T13" fmla="*/ 0 h 17"/>
                    <a:gd name="T14" fmla="*/ 1 w 36"/>
                    <a:gd name="T15" fmla="*/ 0 h 17"/>
                    <a:gd name="T16" fmla="*/ 1 w 36"/>
                    <a:gd name="T17" fmla="*/ 0 h 17"/>
                    <a:gd name="T18" fmla="*/ 1 w 36"/>
                    <a:gd name="T19" fmla="*/ 0 h 17"/>
                    <a:gd name="T20" fmla="*/ 1 w 36"/>
                    <a:gd name="T21" fmla="*/ 0 h 17"/>
                    <a:gd name="T22" fmla="*/ 1 w 36"/>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17">
                      <a:moveTo>
                        <a:pt x="28" y="2"/>
                      </a:moveTo>
                      <a:lnTo>
                        <a:pt x="28" y="0"/>
                      </a:lnTo>
                      <a:lnTo>
                        <a:pt x="0" y="0"/>
                      </a:lnTo>
                      <a:lnTo>
                        <a:pt x="0" y="17"/>
                      </a:lnTo>
                      <a:lnTo>
                        <a:pt x="28" y="17"/>
                      </a:lnTo>
                      <a:lnTo>
                        <a:pt x="28" y="15"/>
                      </a:lnTo>
                      <a:lnTo>
                        <a:pt x="28" y="17"/>
                      </a:lnTo>
                      <a:lnTo>
                        <a:pt x="34" y="14"/>
                      </a:lnTo>
                      <a:lnTo>
                        <a:pt x="36" y="8"/>
                      </a:lnTo>
                      <a:lnTo>
                        <a:pt x="34" y="3"/>
                      </a:lnTo>
                      <a:lnTo>
                        <a:pt x="28" y="0"/>
                      </a:lnTo>
                      <a:lnTo>
                        <a:pt x="2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27" name="Freeform 309">
                  <a:extLst>
                    <a:ext uri="{FF2B5EF4-FFF2-40B4-BE49-F238E27FC236}">
                      <a16:creationId xmlns:a16="http://schemas.microsoft.com/office/drawing/2014/main" id="{BCAD12CD-D382-4962-8D9A-AE9F9E8F53AE}"/>
                    </a:ext>
                  </a:extLst>
                </p:cNvPr>
                <p:cNvSpPr>
                  <a:spLocks/>
                </p:cNvSpPr>
                <p:nvPr/>
              </p:nvSpPr>
              <p:spPr bwMode="auto">
                <a:xfrm>
                  <a:off x="2644" y="2968"/>
                  <a:ext cx="18" cy="8"/>
                </a:xfrm>
                <a:custGeom>
                  <a:avLst/>
                  <a:gdLst>
                    <a:gd name="T0" fmla="*/ 0 w 37"/>
                    <a:gd name="T1" fmla="*/ 0 h 16"/>
                    <a:gd name="T2" fmla="*/ 0 w 37"/>
                    <a:gd name="T3" fmla="*/ 0 h 16"/>
                    <a:gd name="T4" fmla="*/ 0 w 37"/>
                    <a:gd name="T5" fmla="*/ 1 h 16"/>
                    <a:gd name="T6" fmla="*/ 0 w 37"/>
                    <a:gd name="T7" fmla="*/ 1 h 16"/>
                    <a:gd name="T8" fmla="*/ 0 w 37"/>
                    <a:gd name="T9" fmla="*/ 1 h 16"/>
                    <a:gd name="T10" fmla="*/ 0 w 37"/>
                    <a:gd name="T11" fmla="*/ 1 h 16"/>
                    <a:gd name="T12" fmla="*/ 0 w 37"/>
                    <a:gd name="T13" fmla="*/ 1 h 16"/>
                    <a:gd name="T14" fmla="*/ 0 w 37"/>
                    <a:gd name="T15" fmla="*/ 1 h 16"/>
                    <a:gd name="T16" fmla="*/ 0 w 37"/>
                    <a:gd name="T17" fmla="*/ 1 h 16"/>
                    <a:gd name="T18" fmla="*/ 0 w 37"/>
                    <a:gd name="T19" fmla="*/ 1 h 16"/>
                    <a:gd name="T20" fmla="*/ 0 w 37"/>
                    <a:gd name="T21" fmla="*/ 0 h 16"/>
                    <a:gd name="T22" fmla="*/ 0 w 37"/>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16">
                      <a:moveTo>
                        <a:pt x="29" y="0"/>
                      </a:moveTo>
                      <a:lnTo>
                        <a:pt x="30" y="0"/>
                      </a:lnTo>
                      <a:lnTo>
                        <a:pt x="0" y="3"/>
                      </a:lnTo>
                      <a:lnTo>
                        <a:pt x="0" y="16"/>
                      </a:lnTo>
                      <a:lnTo>
                        <a:pt x="30" y="14"/>
                      </a:lnTo>
                      <a:lnTo>
                        <a:pt x="31" y="14"/>
                      </a:lnTo>
                      <a:lnTo>
                        <a:pt x="30" y="14"/>
                      </a:lnTo>
                      <a:lnTo>
                        <a:pt x="36" y="12"/>
                      </a:lnTo>
                      <a:lnTo>
                        <a:pt x="37" y="7"/>
                      </a:lnTo>
                      <a:lnTo>
                        <a:pt x="36" y="3"/>
                      </a:lnTo>
                      <a:lnTo>
                        <a:pt x="30"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28" name="Freeform 310">
                  <a:extLst>
                    <a:ext uri="{FF2B5EF4-FFF2-40B4-BE49-F238E27FC236}">
                      <a16:creationId xmlns:a16="http://schemas.microsoft.com/office/drawing/2014/main" id="{A6182F0B-8C6E-4DC4-9190-5554DDA89334}"/>
                    </a:ext>
                  </a:extLst>
                </p:cNvPr>
                <p:cNvSpPr>
                  <a:spLocks/>
                </p:cNvSpPr>
                <p:nvPr/>
              </p:nvSpPr>
              <p:spPr bwMode="auto">
                <a:xfrm>
                  <a:off x="2658" y="2966"/>
                  <a:ext cx="19" cy="9"/>
                </a:xfrm>
                <a:custGeom>
                  <a:avLst/>
                  <a:gdLst>
                    <a:gd name="T0" fmla="*/ 1 w 38"/>
                    <a:gd name="T1" fmla="*/ 0 h 18"/>
                    <a:gd name="T2" fmla="*/ 1 w 38"/>
                    <a:gd name="T3" fmla="*/ 0 h 18"/>
                    <a:gd name="T4" fmla="*/ 0 w 38"/>
                    <a:gd name="T5" fmla="*/ 1 h 18"/>
                    <a:gd name="T6" fmla="*/ 1 w 38"/>
                    <a:gd name="T7" fmla="*/ 1 h 18"/>
                    <a:gd name="T8" fmla="*/ 1 w 38"/>
                    <a:gd name="T9" fmla="*/ 1 h 18"/>
                    <a:gd name="T10" fmla="*/ 1 w 38"/>
                    <a:gd name="T11" fmla="*/ 1 h 18"/>
                    <a:gd name="T12" fmla="*/ 1 w 38"/>
                    <a:gd name="T13" fmla="*/ 1 h 18"/>
                    <a:gd name="T14" fmla="*/ 1 w 38"/>
                    <a:gd name="T15" fmla="*/ 1 h 18"/>
                    <a:gd name="T16" fmla="*/ 1 w 38"/>
                    <a:gd name="T17" fmla="*/ 1 h 18"/>
                    <a:gd name="T18" fmla="*/ 1 w 38"/>
                    <a:gd name="T19" fmla="*/ 1 h 18"/>
                    <a:gd name="T20" fmla="*/ 1 w 38"/>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18">
                      <a:moveTo>
                        <a:pt x="30" y="0"/>
                      </a:moveTo>
                      <a:lnTo>
                        <a:pt x="30" y="0"/>
                      </a:lnTo>
                      <a:lnTo>
                        <a:pt x="0" y="4"/>
                      </a:lnTo>
                      <a:lnTo>
                        <a:pt x="2" y="18"/>
                      </a:lnTo>
                      <a:lnTo>
                        <a:pt x="32" y="13"/>
                      </a:lnTo>
                      <a:lnTo>
                        <a:pt x="37" y="11"/>
                      </a:lnTo>
                      <a:lnTo>
                        <a:pt x="38" y="5"/>
                      </a:lnTo>
                      <a:lnTo>
                        <a:pt x="36" y="1"/>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29" name="Freeform 311">
                  <a:extLst>
                    <a:ext uri="{FF2B5EF4-FFF2-40B4-BE49-F238E27FC236}">
                      <a16:creationId xmlns:a16="http://schemas.microsoft.com/office/drawing/2014/main" id="{5DA6F3F3-3EB2-4767-A614-B114C659EA9C}"/>
                    </a:ext>
                  </a:extLst>
                </p:cNvPr>
                <p:cNvSpPr>
                  <a:spLocks/>
                </p:cNvSpPr>
                <p:nvPr/>
              </p:nvSpPr>
              <p:spPr bwMode="auto">
                <a:xfrm>
                  <a:off x="2673" y="2964"/>
                  <a:ext cx="18" cy="9"/>
                </a:xfrm>
                <a:custGeom>
                  <a:avLst/>
                  <a:gdLst>
                    <a:gd name="T0" fmla="*/ 1 w 35"/>
                    <a:gd name="T1" fmla="*/ 0 h 18"/>
                    <a:gd name="T2" fmla="*/ 1 w 35"/>
                    <a:gd name="T3" fmla="*/ 0 h 18"/>
                    <a:gd name="T4" fmla="*/ 0 w 35"/>
                    <a:gd name="T5" fmla="*/ 1 h 18"/>
                    <a:gd name="T6" fmla="*/ 1 w 35"/>
                    <a:gd name="T7" fmla="*/ 1 h 18"/>
                    <a:gd name="T8" fmla="*/ 1 w 35"/>
                    <a:gd name="T9" fmla="*/ 1 h 18"/>
                    <a:gd name="T10" fmla="*/ 1 w 35"/>
                    <a:gd name="T11" fmla="*/ 1 h 18"/>
                    <a:gd name="T12" fmla="*/ 1 w 35"/>
                    <a:gd name="T13" fmla="*/ 1 h 18"/>
                    <a:gd name="T14" fmla="*/ 1 w 35"/>
                    <a:gd name="T15" fmla="*/ 1 h 18"/>
                    <a:gd name="T16" fmla="*/ 1 w 35"/>
                    <a:gd name="T17" fmla="*/ 1 h 18"/>
                    <a:gd name="T18" fmla="*/ 1 w 35"/>
                    <a:gd name="T19" fmla="*/ 1 h 18"/>
                    <a:gd name="T20" fmla="*/ 1 w 35"/>
                    <a:gd name="T21" fmla="*/ 0 h 18"/>
                    <a:gd name="T22" fmla="*/ 1 w 35"/>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18">
                      <a:moveTo>
                        <a:pt x="26" y="0"/>
                      </a:moveTo>
                      <a:lnTo>
                        <a:pt x="27" y="0"/>
                      </a:lnTo>
                      <a:lnTo>
                        <a:pt x="0" y="5"/>
                      </a:lnTo>
                      <a:lnTo>
                        <a:pt x="2" y="18"/>
                      </a:lnTo>
                      <a:lnTo>
                        <a:pt x="30" y="14"/>
                      </a:lnTo>
                      <a:lnTo>
                        <a:pt x="31" y="14"/>
                      </a:lnTo>
                      <a:lnTo>
                        <a:pt x="30" y="14"/>
                      </a:lnTo>
                      <a:lnTo>
                        <a:pt x="34" y="12"/>
                      </a:lnTo>
                      <a:lnTo>
                        <a:pt x="35" y="6"/>
                      </a:lnTo>
                      <a:lnTo>
                        <a:pt x="33" y="1"/>
                      </a:lnTo>
                      <a:lnTo>
                        <a:pt x="27" y="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30" name="Freeform 312">
                  <a:extLst>
                    <a:ext uri="{FF2B5EF4-FFF2-40B4-BE49-F238E27FC236}">
                      <a16:creationId xmlns:a16="http://schemas.microsoft.com/office/drawing/2014/main" id="{5AF3B150-BA62-4424-8F86-52BD3FDE7ACE}"/>
                    </a:ext>
                  </a:extLst>
                </p:cNvPr>
                <p:cNvSpPr>
                  <a:spLocks/>
                </p:cNvSpPr>
                <p:nvPr/>
              </p:nvSpPr>
              <p:spPr bwMode="auto">
                <a:xfrm>
                  <a:off x="2687" y="2959"/>
                  <a:ext cx="18" cy="11"/>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3">
                      <a:moveTo>
                        <a:pt x="28" y="0"/>
                      </a:moveTo>
                      <a:lnTo>
                        <a:pt x="28" y="0"/>
                      </a:lnTo>
                      <a:lnTo>
                        <a:pt x="0" y="9"/>
                      </a:lnTo>
                      <a:lnTo>
                        <a:pt x="5" y="23"/>
                      </a:lnTo>
                      <a:lnTo>
                        <a:pt x="33" y="14"/>
                      </a:lnTo>
                      <a:lnTo>
                        <a:pt x="37" y="10"/>
                      </a:lnTo>
                      <a:lnTo>
                        <a:pt x="37" y="4"/>
                      </a:lnTo>
                      <a:lnTo>
                        <a:pt x="34" y="1"/>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31" name="Freeform 313">
                  <a:extLst>
                    <a:ext uri="{FF2B5EF4-FFF2-40B4-BE49-F238E27FC236}">
                      <a16:creationId xmlns:a16="http://schemas.microsoft.com/office/drawing/2014/main" id="{79DDE7C1-08B7-4B57-83DF-77475FA28B87}"/>
                    </a:ext>
                  </a:extLst>
                </p:cNvPr>
                <p:cNvSpPr>
                  <a:spLocks/>
                </p:cNvSpPr>
                <p:nvPr/>
              </p:nvSpPr>
              <p:spPr bwMode="auto">
                <a:xfrm>
                  <a:off x="2700" y="2954"/>
                  <a:ext cx="19" cy="12"/>
                </a:xfrm>
                <a:custGeom>
                  <a:avLst/>
                  <a:gdLst>
                    <a:gd name="T0" fmla="*/ 1 w 37"/>
                    <a:gd name="T1" fmla="*/ 0 h 23"/>
                    <a:gd name="T2" fmla="*/ 1 w 37"/>
                    <a:gd name="T3" fmla="*/ 0 h 23"/>
                    <a:gd name="T4" fmla="*/ 0 w 37"/>
                    <a:gd name="T5" fmla="*/ 1 h 23"/>
                    <a:gd name="T6" fmla="*/ 1 w 37"/>
                    <a:gd name="T7" fmla="*/ 1 h 23"/>
                    <a:gd name="T8" fmla="*/ 1 w 37"/>
                    <a:gd name="T9" fmla="*/ 1 h 23"/>
                    <a:gd name="T10" fmla="*/ 1 w 37"/>
                    <a:gd name="T11" fmla="*/ 1 h 23"/>
                    <a:gd name="T12" fmla="*/ 1 w 37"/>
                    <a:gd name="T13" fmla="*/ 1 h 23"/>
                    <a:gd name="T14" fmla="*/ 1 w 37"/>
                    <a:gd name="T15" fmla="*/ 1 h 23"/>
                    <a:gd name="T16" fmla="*/ 1 w 37"/>
                    <a:gd name="T17" fmla="*/ 1 h 23"/>
                    <a:gd name="T18" fmla="*/ 1 w 37"/>
                    <a:gd name="T19" fmla="*/ 1 h 23"/>
                    <a:gd name="T20" fmla="*/ 1 w 3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3">
                      <a:moveTo>
                        <a:pt x="28" y="0"/>
                      </a:moveTo>
                      <a:lnTo>
                        <a:pt x="28" y="0"/>
                      </a:lnTo>
                      <a:lnTo>
                        <a:pt x="0" y="9"/>
                      </a:lnTo>
                      <a:lnTo>
                        <a:pt x="5" y="23"/>
                      </a:lnTo>
                      <a:lnTo>
                        <a:pt x="32" y="13"/>
                      </a:lnTo>
                      <a:lnTo>
                        <a:pt x="37" y="10"/>
                      </a:lnTo>
                      <a:lnTo>
                        <a:pt x="37" y="4"/>
                      </a:lnTo>
                      <a:lnTo>
                        <a:pt x="33" y="1"/>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32" name="Freeform 314">
                  <a:extLst>
                    <a:ext uri="{FF2B5EF4-FFF2-40B4-BE49-F238E27FC236}">
                      <a16:creationId xmlns:a16="http://schemas.microsoft.com/office/drawing/2014/main" id="{1CA84846-3497-4710-BF45-55707A5F3728}"/>
                    </a:ext>
                  </a:extLst>
                </p:cNvPr>
                <p:cNvSpPr>
                  <a:spLocks/>
                </p:cNvSpPr>
                <p:nvPr/>
              </p:nvSpPr>
              <p:spPr bwMode="auto">
                <a:xfrm>
                  <a:off x="2714" y="2950"/>
                  <a:ext cx="18" cy="11"/>
                </a:xfrm>
                <a:custGeom>
                  <a:avLst/>
                  <a:gdLst>
                    <a:gd name="T0" fmla="*/ 1 w 34"/>
                    <a:gd name="T1" fmla="*/ 0 h 23"/>
                    <a:gd name="T2" fmla="*/ 1 w 34"/>
                    <a:gd name="T3" fmla="*/ 0 h 23"/>
                    <a:gd name="T4" fmla="*/ 0 w 34"/>
                    <a:gd name="T5" fmla="*/ 0 h 23"/>
                    <a:gd name="T6" fmla="*/ 1 w 34"/>
                    <a:gd name="T7" fmla="*/ 0 h 23"/>
                    <a:gd name="T8" fmla="*/ 1 w 34"/>
                    <a:gd name="T9" fmla="*/ 0 h 23"/>
                    <a:gd name="T10" fmla="*/ 1 w 34"/>
                    <a:gd name="T11" fmla="*/ 0 h 23"/>
                    <a:gd name="T12" fmla="*/ 1 w 34"/>
                    <a:gd name="T13" fmla="*/ 0 h 23"/>
                    <a:gd name="T14" fmla="*/ 1 w 34"/>
                    <a:gd name="T15" fmla="*/ 0 h 23"/>
                    <a:gd name="T16" fmla="*/ 1 w 34"/>
                    <a:gd name="T17" fmla="*/ 0 h 23"/>
                    <a:gd name="T18" fmla="*/ 1 w 34"/>
                    <a:gd name="T19" fmla="*/ 0 h 23"/>
                    <a:gd name="T20" fmla="*/ 1 w 34"/>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23">
                      <a:moveTo>
                        <a:pt x="25" y="0"/>
                      </a:moveTo>
                      <a:lnTo>
                        <a:pt x="25" y="0"/>
                      </a:lnTo>
                      <a:lnTo>
                        <a:pt x="0" y="10"/>
                      </a:lnTo>
                      <a:lnTo>
                        <a:pt x="4" y="23"/>
                      </a:lnTo>
                      <a:lnTo>
                        <a:pt x="30" y="14"/>
                      </a:lnTo>
                      <a:lnTo>
                        <a:pt x="34" y="11"/>
                      </a:lnTo>
                      <a:lnTo>
                        <a:pt x="34" y="5"/>
                      </a:lnTo>
                      <a:lnTo>
                        <a:pt x="31" y="2"/>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33" name="Freeform 315">
                  <a:extLst>
                    <a:ext uri="{FF2B5EF4-FFF2-40B4-BE49-F238E27FC236}">
                      <a16:creationId xmlns:a16="http://schemas.microsoft.com/office/drawing/2014/main" id="{0DF94494-280B-474C-9458-181C2FED5BCC}"/>
                    </a:ext>
                  </a:extLst>
                </p:cNvPr>
                <p:cNvSpPr>
                  <a:spLocks/>
                </p:cNvSpPr>
                <p:nvPr/>
              </p:nvSpPr>
              <p:spPr bwMode="auto">
                <a:xfrm>
                  <a:off x="2727" y="2944"/>
                  <a:ext cx="17" cy="13"/>
                </a:xfrm>
                <a:custGeom>
                  <a:avLst/>
                  <a:gdLst>
                    <a:gd name="T0" fmla="*/ 1 w 34"/>
                    <a:gd name="T1" fmla="*/ 1 h 25"/>
                    <a:gd name="T2" fmla="*/ 1 w 34"/>
                    <a:gd name="T3" fmla="*/ 0 h 25"/>
                    <a:gd name="T4" fmla="*/ 0 w 34"/>
                    <a:gd name="T5" fmla="*/ 1 h 25"/>
                    <a:gd name="T6" fmla="*/ 1 w 34"/>
                    <a:gd name="T7" fmla="*/ 1 h 25"/>
                    <a:gd name="T8" fmla="*/ 1 w 34"/>
                    <a:gd name="T9" fmla="*/ 1 h 25"/>
                    <a:gd name="T10" fmla="*/ 1 w 34"/>
                    <a:gd name="T11" fmla="*/ 1 h 25"/>
                    <a:gd name="T12" fmla="*/ 1 w 34"/>
                    <a:gd name="T13" fmla="*/ 1 h 25"/>
                    <a:gd name="T14" fmla="*/ 1 w 34"/>
                    <a:gd name="T15" fmla="*/ 1 h 25"/>
                    <a:gd name="T16" fmla="*/ 1 w 34"/>
                    <a:gd name="T17" fmla="*/ 1 h 25"/>
                    <a:gd name="T18" fmla="*/ 1 w 34"/>
                    <a:gd name="T19" fmla="*/ 1 h 25"/>
                    <a:gd name="T20" fmla="*/ 1 w 34"/>
                    <a:gd name="T21" fmla="*/ 0 h 25"/>
                    <a:gd name="T22" fmla="*/ 1 w 34"/>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25">
                      <a:moveTo>
                        <a:pt x="24" y="1"/>
                      </a:moveTo>
                      <a:lnTo>
                        <a:pt x="25" y="0"/>
                      </a:lnTo>
                      <a:lnTo>
                        <a:pt x="0" y="11"/>
                      </a:lnTo>
                      <a:lnTo>
                        <a:pt x="5" y="25"/>
                      </a:lnTo>
                      <a:lnTo>
                        <a:pt x="30" y="14"/>
                      </a:lnTo>
                      <a:lnTo>
                        <a:pt x="31" y="13"/>
                      </a:lnTo>
                      <a:lnTo>
                        <a:pt x="30" y="14"/>
                      </a:lnTo>
                      <a:lnTo>
                        <a:pt x="34" y="10"/>
                      </a:lnTo>
                      <a:lnTo>
                        <a:pt x="34" y="4"/>
                      </a:lnTo>
                      <a:lnTo>
                        <a:pt x="31" y="1"/>
                      </a:lnTo>
                      <a:lnTo>
                        <a:pt x="25" y="0"/>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34" name="Freeform 316">
                  <a:extLst>
                    <a:ext uri="{FF2B5EF4-FFF2-40B4-BE49-F238E27FC236}">
                      <a16:creationId xmlns:a16="http://schemas.microsoft.com/office/drawing/2014/main" id="{CD01218F-CE05-40CB-AD65-9C1956171F9B}"/>
                    </a:ext>
                  </a:extLst>
                </p:cNvPr>
                <p:cNvSpPr>
                  <a:spLocks/>
                </p:cNvSpPr>
                <p:nvPr/>
              </p:nvSpPr>
              <p:spPr bwMode="auto">
                <a:xfrm>
                  <a:off x="2739" y="2937"/>
                  <a:ext cx="16" cy="13"/>
                </a:xfrm>
                <a:custGeom>
                  <a:avLst/>
                  <a:gdLst>
                    <a:gd name="T0" fmla="*/ 1 w 32"/>
                    <a:gd name="T1" fmla="*/ 0 h 27"/>
                    <a:gd name="T2" fmla="*/ 1 w 32"/>
                    <a:gd name="T3" fmla="*/ 0 h 27"/>
                    <a:gd name="T4" fmla="*/ 0 w 32"/>
                    <a:gd name="T5" fmla="*/ 0 h 27"/>
                    <a:gd name="T6" fmla="*/ 1 w 32"/>
                    <a:gd name="T7" fmla="*/ 0 h 27"/>
                    <a:gd name="T8" fmla="*/ 1 w 32"/>
                    <a:gd name="T9" fmla="*/ 0 h 27"/>
                    <a:gd name="T10" fmla="*/ 1 w 32"/>
                    <a:gd name="T11" fmla="*/ 0 h 27"/>
                    <a:gd name="T12" fmla="*/ 1 w 32"/>
                    <a:gd name="T13" fmla="*/ 0 h 27"/>
                    <a:gd name="T14" fmla="*/ 1 w 32"/>
                    <a:gd name="T15" fmla="*/ 0 h 27"/>
                    <a:gd name="T16" fmla="*/ 1 w 32"/>
                    <a:gd name="T17" fmla="*/ 0 h 27"/>
                    <a:gd name="T18" fmla="*/ 1 w 32"/>
                    <a:gd name="T19" fmla="*/ 0 h 27"/>
                    <a:gd name="T20" fmla="*/ 1 w 32"/>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27">
                      <a:moveTo>
                        <a:pt x="23" y="1"/>
                      </a:moveTo>
                      <a:lnTo>
                        <a:pt x="23" y="1"/>
                      </a:lnTo>
                      <a:lnTo>
                        <a:pt x="0" y="15"/>
                      </a:lnTo>
                      <a:lnTo>
                        <a:pt x="7" y="27"/>
                      </a:lnTo>
                      <a:lnTo>
                        <a:pt x="30" y="13"/>
                      </a:lnTo>
                      <a:lnTo>
                        <a:pt x="32" y="8"/>
                      </a:lnTo>
                      <a:lnTo>
                        <a:pt x="32" y="4"/>
                      </a:lnTo>
                      <a:lnTo>
                        <a:pt x="28" y="0"/>
                      </a:lnTo>
                      <a:lnTo>
                        <a:pt x="2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35" name="Freeform 317">
                  <a:extLst>
                    <a:ext uri="{FF2B5EF4-FFF2-40B4-BE49-F238E27FC236}">
                      <a16:creationId xmlns:a16="http://schemas.microsoft.com/office/drawing/2014/main" id="{2E7D37B5-48DD-406E-9847-2EBFCBE25110}"/>
                    </a:ext>
                  </a:extLst>
                </p:cNvPr>
                <p:cNvSpPr>
                  <a:spLocks/>
                </p:cNvSpPr>
                <p:nvPr/>
              </p:nvSpPr>
              <p:spPr bwMode="auto">
                <a:xfrm>
                  <a:off x="2751" y="2930"/>
                  <a:ext cx="15" cy="13"/>
                </a:xfrm>
                <a:custGeom>
                  <a:avLst/>
                  <a:gdLst>
                    <a:gd name="T0" fmla="*/ 1 w 30"/>
                    <a:gd name="T1" fmla="*/ 0 h 27"/>
                    <a:gd name="T2" fmla="*/ 1 w 30"/>
                    <a:gd name="T3" fmla="*/ 0 h 27"/>
                    <a:gd name="T4" fmla="*/ 0 w 30"/>
                    <a:gd name="T5" fmla="*/ 0 h 27"/>
                    <a:gd name="T6" fmla="*/ 1 w 30"/>
                    <a:gd name="T7" fmla="*/ 0 h 27"/>
                    <a:gd name="T8" fmla="*/ 1 w 30"/>
                    <a:gd name="T9" fmla="*/ 0 h 27"/>
                    <a:gd name="T10" fmla="*/ 1 w 30"/>
                    <a:gd name="T11" fmla="*/ 0 h 27"/>
                    <a:gd name="T12" fmla="*/ 1 w 30"/>
                    <a:gd name="T13" fmla="*/ 0 h 27"/>
                    <a:gd name="T14" fmla="*/ 1 w 30"/>
                    <a:gd name="T15" fmla="*/ 0 h 27"/>
                    <a:gd name="T16" fmla="*/ 1 w 30"/>
                    <a:gd name="T17" fmla="*/ 0 h 27"/>
                    <a:gd name="T18" fmla="*/ 1 w 30"/>
                    <a:gd name="T19" fmla="*/ 0 h 27"/>
                    <a:gd name="T20" fmla="*/ 1 w 30"/>
                    <a:gd name="T21" fmla="*/ 0 h 27"/>
                    <a:gd name="T22" fmla="*/ 1 w 30"/>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7">
                      <a:moveTo>
                        <a:pt x="20" y="1"/>
                      </a:moveTo>
                      <a:lnTo>
                        <a:pt x="21" y="1"/>
                      </a:lnTo>
                      <a:lnTo>
                        <a:pt x="0" y="15"/>
                      </a:lnTo>
                      <a:lnTo>
                        <a:pt x="7" y="27"/>
                      </a:lnTo>
                      <a:lnTo>
                        <a:pt x="28" y="13"/>
                      </a:lnTo>
                      <a:lnTo>
                        <a:pt x="29" y="13"/>
                      </a:lnTo>
                      <a:lnTo>
                        <a:pt x="28" y="13"/>
                      </a:lnTo>
                      <a:lnTo>
                        <a:pt x="30" y="8"/>
                      </a:lnTo>
                      <a:lnTo>
                        <a:pt x="30" y="4"/>
                      </a:lnTo>
                      <a:lnTo>
                        <a:pt x="25" y="0"/>
                      </a:lnTo>
                      <a:lnTo>
                        <a:pt x="21" y="1"/>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36" name="Freeform 318">
                  <a:extLst>
                    <a:ext uri="{FF2B5EF4-FFF2-40B4-BE49-F238E27FC236}">
                      <a16:creationId xmlns:a16="http://schemas.microsoft.com/office/drawing/2014/main" id="{AF862421-E625-46F4-AB0E-1C123012E30F}"/>
                    </a:ext>
                  </a:extLst>
                </p:cNvPr>
                <p:cNvSpPr>
                  <a:spLocks/>
                </p:cNvSpPr>
                <p:nvPr/>
              </p:nvSpPr>
              <p:spPr bwMode="auto">
                <a:xfrm>
                  <a:off x="2760" y="2923"/>
                  <a:ext cx="15" cy="13"/>
                </a:xfrm>
                <a:custGeom>
                  <a:avLst/>
                  <a:gdLst>
                    <a:gd name="T0" fmla="*/ 1 w 30"/>
                    <a:gd name="T1" fmla="*/ 0 h 27"/>
                    <a:gd name="T2" fmla="*/ 1 w 30"/>
                    <a:gd name="T3" fmla="*/ 0 h 27"/>
                    <a:gd name="T4" fmla="*/ 0 w 30"/>
                    <a:gd name="T5" fmla="*/ 0 h 27"/>
                    <a:gd name="T6" fmla="*/ 1 w 30"/>
                    <a:gd name="T7" fmla="*/ 0 h 27"/>
                    <a:gd name="T8" fmla="*/ 1 w 30"/>
                    <a:gd name="T9" fmla="*/ 0 h 27"/>
                    <a:gd name="T10" fmla="*/ 1 w 30"/>
                    <a:gd name="T11" fmla="*/ 0 h 27"/>
                    <a:gd name="T12" fmla="*/ 1 w 30"/>
                    <a:gd name="T13" fmla="*/ 0 h 27"/>
                    <a:gd name="T14" fmla="*/ 1 w 30"/>
                    <a:gd name="T15" fmla="*/ 0 h 27"/>
                    <a:gd name="T16" fmla="*/ 1 w 30"/>
                    <a:gd name="T17" fmla="*/ 0 h 27"/>
                    <a:gd name="T18" fmla="*/ 1 w 30"/>
                    <a:gd name="T19" fmla="*/ 0 h 27"/>
                    <a:gd name="T20" fmla="*/ 1 w 30"/>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27">
                      <a:moveTo>
                        <a:pt x="18" y="2"/>
                      </a:moveTo>
                      <a:lnTo>
                        <a:pt x="18" y="2"/>
                      </a:lnTo>
                      <a:lnTo>
                        <a:pt x="0" y="15"/>
                      </a:lnTo>
                      <a:lnTo>
                        <a:pt x="9" y="27"/>
                      </a:lnTo>
                      <a:lnTo>
                        <a:pt x="27" y="13"/>
                      </a:lnTo>
                      <a:lnTo>
                        <a:pt x="30" y="8"/>
                      </a:lnTo>
                      <a:lnTo>
                        <a:pt x="29" y="3"/>
                      </a:lnTo>
                      <a:lnTo>
                        <a:pt x="24" y="0"/>
                      </a:lnTo>
                      <a:lnTo>
                        <a:pt x="1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37" name="Freeform 319">
                  <a:extLst>
                    <a:ext uri="{FF2B5EF4-FFF2-40B4-BE49-F238E27FC236}">
                      <a16:creationId xmlns:a16="http://schemas.microsoft.com/office/drawing/2014/main" id="{10A495D8-8981-408E-959A-DFF380DDBDF1}"/>
                    </a:ext>
                  </a:extLst>
                </p:cNvPr>
                <p:cNvSpPr>
                  <a:spLocks/>
                </p:cNvSpPr>
                <p:nvPr/>
              </p:nvSpPr>
              <p:spPr bwMode="auto">
                <a:xfrm>
                  <a:off x="2770" y="2916"/>
                  <a:ext cx="13" cy="14"/>
                </a:xfrm>
                <a:custGeom>
                  <a:avLst/>
                  <a:gdLst>
                    <a:gd name="T0" fmla="*/ 0 w 28"/>
                    <a:gd name="T1" fmla="*/ 1 h 26"/>
                    <a:gd name="T2" fmla="*/ 0 w 28"/>
                    <a:gd name="T3" fmla="*/ 1 h 26"/>
                    <a:gd name="T4" fmla="*/ 0 w 28"/>
                    <a:gd name="T5" fmla="*/ 1 h 26"/>
                    <a:gd name="T6" fmla="*/ 0 w 28"/>
                    <a:gd name="T7" fmla="*/ 1 h 26"/>
                    <a:gd name="T8" fmla="*/ 0 w 28"/>
                    <a:gd name="T9" fmla="*/ 1 h 26"/>
                    <a:gd name="T10" fmla="*/ 0 w 28"/>
                    <a:gd name="T11" fmla="*/ 1 h 26"/>
                    <a:gd name="T12" fmla="*/ 0 w 28"/>
                    <a:gd name="T13" fmla="*/ 1 h 26"/>
                    <a:gd name="T14" fmla="*/ 0 w 28"/>
                    <a:gd name="T15" fmla="*/ 1 h 26"/>
                    <a:gd name="T16" fmla="*/ 0 w 28"/>
                    <a:gd name="T17" fmla="*/ 1 h 26"/>
                    <a:gd name="T18" fmla="*/ 0 w 28"/>
                    <a:gd name="T19" fmla="*/ 0 h 26"/>
                    <a:gd name="T20" fmla="*/ 0 w 28"/>
                    <a:gd name="T21" fmla="*/ 1 h 26"/>
                    <a:gd name="T22" fmla="*/ 0 w 28"/>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6">
                      <a:moveTo>
                        <a:pt x="15" y="2"/>
                      </a:moveTo>
                      <a:lnTo>
                        <a:pt x="16" y="1"/>
                      </a:lnTo>
                      <a:lnTo>
                        <a:pt x="0" y="15"/>
                      </a:lnTo>
                      <a:lnTo>
                        <a:pt x="9" y="26"/>
                      </a:lnTo>
                      <a:lnTo>
                        <a:pt x="26" y="12"/>
                      </a:lnTo>
                      <a:lnTo>
                        <a:pt x="27" y="11"/>
                      </a:lnTo>
                      <a:lnTo>
                        <a:pt x="26" y="12"/>
                      </a:lnTo>
                      <a:lnTo>
                        <a:pt x="28" y="8"/>
                      </a:lnTo>
                      <a:lnTo>
                        <a:pt x="27" y="2"/>
                      </a:lnTo>
                      <a:lnTo>
                        <a:pt x="22" y="0"/>
                      </a:lnTo>
                      <a:lnTo>
                        <a:pt x="16" y="1"/>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38" name="Freeform 320">
                  <a:extLst>
                    <a:ext uri="{FF2B5EF4-FFF2-40B4-BE49-F238E27FC236}">
                      <a16:creationId xmlns:a16="http://schemas.microsoft.com/office/drawing/2014/main" id="{35195C40-846E-4589-90AC-BB5FA0CC9FDB}"/>
                    </a:ext>
                  </a:extLst>
                </p:cNvPr>
                <p:cNvSpPr>
                  <a:spLocks/>
                </p:cNvSpPr>
                <p:nvPr/>
              </p:nvSpPr>
              <p:spPr bwMode="auto">
                <a:xfrm>
                  <a:off x="2777" y="2908"/>
                  <a:ext cx="13" cy="14"/>
                </a:xfrm>
                <a:custGeom>
                  <a:avLst/>
                  <a:gdLst>
                    <a:gd name="T0" fmla="*/ 0 w 27"/>
                    <a:gd name="T1" fmla="*/ 1 h 28"/>
                    <a:gd name="T2" fmla="*/ 0 w 27"/>
                    <a:gd name="T3" fmla="*/ 1 h 28"/>
                    <a:gd name="T4" fmla="*/ 0 w 27"/>
                    <a:gd name="T5" fmla="*/ 1 h 28"/>
                    <a:gd name="T6" fmla="*/ 0 w 27"/>
                    <a:gd name="T7" fmla="*/ 1 h 28"/>
                    <a:gd name="T8" fmla="*/ 0 w 27"/>
                    <a:gd name="T9" fmla="*/ 1 h 28"/>
                    <a:gd name="T10" fmla="*/ 0 w 27"/>
                    <a:gd name="T11" fmla="*/ 1 h 28"/>
                    <a:gd name="T12" fmla="*/ 0 w 27"/>
                    <a:gd name="T13" fmla="*/ 1 h 28"/>
                    <a:gd name="T14" fmla="*/ 0 w 27"/>
                    <a:gd name="T15" fmla="*/ 1 h 28"/>
                    <a:gd name="T16" fmla="*/ 0 w 27"/>
                    <a:gd name="T17" fmla="*/ 1 h 28"/>
                    <a:gd name="T18" fmla="*/ 0 w 27"/>
                    <a:gd name="T19" fmla="*/ 0 h 28"/>
                    <a:gd name="T20" fmla="*/ 0 w 27"/>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28">
                      <a:moveTo>
                        <a:pt x="14" y="3"/>
                      </a:moveTo>
                      <a:lnTo>
                        <a:pt x="14" y="3"/>
                      </a:lnTo>
                      <a:lnTo>
                        <a:pt x="0" y="19"/>
                      </a:lnTo>
                      <a:lnTo>
                        <a:pt x="12" y="28"/>
                      </a:lnTo>
                      <a:lnTo>
                        <a:pt x="25" y="12"/>
                      </a:lnTo>
                      <a:lnTo>
                        <a:pt x="27" y="6"/>
                      </a:lnTo>
                      <a:lnTo>
                        <a:pt x="24" y="2"/>
                      </a:lnTo>
                      <a:lnTo>
                        <a:pt x="19" y="0"/>
                      </a:lnTo>
                      <a:lnTo>
                        <a:pt x="1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39" name="Freeform 321">
                  <a:extLst>
                    <a:ext uri="{FF2B5EF4-FFF2-40B4-BE49-F238E27FC236}">
                      <a16:creationId xmlns:a16="http://schemas.microsoft.com/office/drawing/2014/main" id="{541A2435-F5EE-47D8-B964-869D45DD3EC7}"/>
                    </a:ext>
                  </a:extLst>
                </p:cNvPr>
                <p:cNvSpPr>
                  <a:spLocks/>
                </p:cNvSpPr>
                <p:nvPr/>
              </p:nvSpPr>
              <p:spPr bwMode="auto">
                <a:xfrm>
                  <a:off x="2784" y="2901"/>
                  <a:ext cx="12" cy="13"/>
                </a:xfrm>
                <a:custGeom>
                  <a:avLst/>
                  <a:gdLst>
                    <a:gd name="T0" fmla="*/ 1 w 24"/>
                    <a:gd name="T1" fmla="*/ 1 h 25"/>
                    <a:gd name="T2" fmla="*/ 1 w 24"/>
                    <a:gd name="T3" fmla="*/ 1 h 25"/>
                    <a:gd name="T4" fmla="*/ 0 w 24"/>
                    <a:gd name="T5" fmla="*/ 1 h 25"/>
                    <a:gd name="T6" fmla="*/ 1 w 24"/>
                    <a:gd name="T7" fmla="*/ 1 h 25"/>
                    <a:gd name="T8" fmla="*/ 1 w 24"/>
                    <a:gd name="T9" fmla="*/ 1 h 25"/>
                    <a:gd name="T10" fmla="*/ 1 w 24"/>
                    <a:gd name="T11" fmla="*/ 1 h 25"/>
                    <a:gd name="T12" fmla="*/ 1 w 24"/>
                    <a:gd name="T13" fmla="*/ 1 h 25"/>
                    <a:gd name="T14" fmla="*/ 1 w 24"/>
                    <a:gd name="T15" fmla="*/ 1 h 25"/>
                    <a:gd name="T16" fmla="*/ 1 w 24"/>
                    <a:gd name="T17" fmla="*/ 1 h 25"/>
                    <a:gd name="T18" fmla="*/ 1 w 24"/>
                    <a:gd name="T19" fmla="*/ 0 h 25"/>
                    <a:gd name="T20" fmla="*/ 1 w 24"/>
                    <a:gd name="T21" fmla="*/ 1 h 25"/>
                    <a:gd name="T22" fmla="*/ 1 w 24"/>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5">
                      <a:moveTo>
                        <a:pt x="10" y="3"/>
                      </a:moveTo>
                      <a:lnTo>
                        <a:pt x="11" y="2"/>
                      </a:lnTo>
                      <a:lnTo>
                        <a:pt x="0" y="16"/>
                      </a:lnTo>
                      <a:lnTo>
                        <a:pt x="11" y="25"/>
                      </a:lnTo>
                      <a:lnTo>
                        <a:pt x="23" y="11"/>
                      </a:lnTo>
                      <a:lnTo>
                        <a:pt x="24" y="10"/>
                      </a:lnTo>
                      <a:lnTo>
                        <a:pt x="23" y="11"/>
                      </a:lnTo>
                      <a:lnTo>
                        <a:pt x="24" y="5"/>
                      </a:lnTo>
                      <a:lnTo>
                        <a:pt x="22" y="1"/>
                      </a:lnTo>
                      <a:lnTo>
                        <a:pt x="16" y="0"/>
                      </a:lnTo>
                      <a:lnTo>
                        <a:pt x="11" y="2"/>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40" name="Freeform 322">
                  <a:extLst>
                    <a:ext uri="{FF2B5EF4-FFF2-40B4-BE49-F238E27FC236}">
                      <a16:creationId xmlns:a16="http://schemas.microsoft.com/office/drawing/2014/main" id="{CEAB33E5-2F48-4FC3-8AA3-9AD1A2B00AF6}"/>
                    </a:ext>
                  </a:extLst>
                </p:cNvPr>
                <p:cNvSpPr>
                  <a:spLocks/>
                </p:cNvSpPr>
                <p:nvPr/>
              </p:nvSpPr>
              <p:spPr bwMode="auto">
                <a:xfrm>
                  <a:off x="2789" y="2885"/>
                  <a:ext cx="15" cy="21"/>
                </a:xfrm>
                <a:custGeom>
                  <a:avLst/>
                  <a:gdLst>
                    <a:gd name="T0" fmla="*/ 1 w 30"/>
                    <a:gd name="T1" fmla="*/ 0 h 44"/>
                    <a:gd name="T2" fmla="*/ 1 w 30"/>
                    <a:gd name="T3" fmla="*/ 0 h 44"/>
                    <a:gd name="T4" fmla="*/ 0 w 30"/>
                    <a:gd name="T5" fmla="*/ 0 h 44"/>
                    <a:gd name="T6" fmla="*/ 1 w 30"/>
                    <a:gd name="T7" fmla="*/ 0 h 44"/>
                    <a:gd name="T8" fmla="*/ 1 w 30"/>
                    <a:gd name="T9" fmla="*/ 0 h 44"/>
                    <a:gd name="T10" fmla="*/ 1 w 30"/>
                    <a:gd name="T11" fmla="*/ 0 h 44"/>
                    <a:gd name="T12" fmla="*/ 1 w 30"/>
                    <a:gd name="T13" fmla="*/ 0 h 44"/>
                    <a:gd name="T14" fmla="*/ 1 w 30"/>
                    <a:gd name="T15" fmla="*/ 0 h 44"/>
                    <a:gd name="T16" fmla="*/ 1 w 30"/>
                    <a:gd name="T17" fmla="*/ 0 h 44"/>
                    <a:gd name="T18" fmla="*/ 1 w 30"/>
                    <a:gd name="T19" fmla="*/ 0 h 44"/>
                    <a:gd name="T20" fmla="*/ 1 w 30"/>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44">
                      <a:moveTo>
                        <a:pt x="16" y="5"/>
                      </a:moveTo>
                      <a:lnTo>
                        <a:pt x="16" y="5"/>
                      </a:lnTo>
                      <a:lnTo>
                        <a:pt x="0" y="37"/>
                      </a:lnTo>
                      <a:lnTo>
                        <a:pt x="14" y="44"/>
                      </a:lnTo>
                      <a:lnTo>
                        <a:pt x="30" y="12"/>
                      </a:lnTo>
                      <a:lnTo>
                        <a:pt x="30" y="6"/>
                      </a:lnTo>
                      <a:lnTo>
                        <a:pt x="27" y="1"/>
                      </a:lnTo>
                      <a:lnTo>
                        <a:pt x="21" y="0"/>
                      </a:lnTo>
                      <a:lnTo>
                        <a:pt x="1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41" name="Freeform 323">
                  <a:extLst>
                    <a:ext uri="{FF2B5EF4-FFF2-40B4-BE49-F238E27FC236}">
                      <a16:creationId xmlns:a16="http://schemas.microsoft.com/office/drawing/2014/main" id="{1B64AC4F-E48D-465F-99C4-E8925B8D0D71}"/>
                    </a:ext>
                  </a:extLst>
                </p:cNvPr>
                <p:cNvSpPr>
                  <a:spLocks/>
                </p:cNvSpPr>
                <p:nvPr/>
              </p:nvSpPr>
              <p:spPr bwMode="auto">
                <a:xfrm>
                  <a:off x="2797" y="2865"/>
                  <a:ext cx="18" cy="25"/>
                </a:xfrm>
                <a:custGeom>
                  <a:avLst/>
                  <a:gdLst>
                    <a:gd name="T0" fmla="*/ 1 w 35"/>
                    <a:gd name="T1" fmla="*/ 0 h 51"/>
                    <a:gd name="T2" fmla="*/ 1 w 35"/>
                    <a:gd name="T3" fmla="*/ 0 h 51"/>
                    <a:gd name="T4" fmla="*/ 0 w 35"/>
                    <a:gd name="T5" fmla="*/ 0 h 51"/>
                    <a:gd name="T6" fmla="*/ 1 w 35"/>
                    <a:gd name="T7" fmla="*/ 0 h 51"/>
                    <a:gd name="T8" fmla="*/ 1 w 35"/>
                    <a:gd name="T9" fmla="*/ 0 h 51"/>
                    <a:gd name="T10" fmla="*/ 1 w 35"/>
                    <a:gd name="T11" fmla="*/ 0 h 51"/>
                    <a:gd name="T12" fmla="*/ 1 w 35"/>
                    <a:gd name="T13" fmla="*/ 0 h 51"/>
                    <a:gd name="T14" fmla="*/ 1 w 35"/>
                    <a:gd name="T15" fmla="*/ 0 h 51"/>
                    <a:gd name="T16" fmla="*/ 1 w 35"/>
                    <a:gd name="T17" fmla="*/ 0 h 51"/>
                    <a:gd name="T18" fmla="*/ 1 w 35"/>
                    <a:gd name="T19" fmla="*/ 0 h 51"/>
                    <a:gd name="T20" fmla="*/ 1 w 35"/>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51">
                      <a:moveTo>
                        <a:pt x="21" y="5"/>
                      </a:moveTo>
                      <a:lnTo>
                        <a:pt x="21" y="5"/>
                      </a:lnTo>
                      <a:lnTo>
                        <a:pt x="0" y="44"/>
                      </a:lnTo>
                      <a:lnTo>
                        <a:pt x="14" y="51"/>
                      </a:lnTo>
                      <a:lnTo>
                        <a:pt x="35" y="12"/>
                      </a:lnTo>
                      <a:lnTo>
                        <a:pt x="35" y="6"/>
                      </a:lnTo>
                      <a:lnTo>
                        <a:pt x="32" y="1"/>
                      </a:lnTo>
                      <a:lnTo>
                        <a:pt x="26" y="0"/>
                      </a:lnTo>
                      <a:lnTo>
                        <a:pt x="2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42" name="Freeform 324">
                  <a:extLst>
                    <a:ext uri="{FF2B5EF4-FFF2-40B4-BE49-F238E27FC236}">
                      <a16:creationId xmlns:a16="http://schemas.microsoft.com/office/drawing/2014/main" id="{A5BF6B0A-5221-4729-90BB-58681739ECB1}"/>
                    </a:ext>
                  </a:extLst>
                </p:cNvPr>
                <p:cNvSpPr>
                  <a:spLocks/>
                </p:cNvSpPr>
                <p:nvPr/>
              </p:nvSpPr>
              <p:spPr bwMode="auto">
                <a:xfrm>
                  <a:off x="2808" y="2842"/>
                  <a:ext cx="19" cy="29"/>
                </a:xfrm>
                <a:custGeom>
                  <a:avLst/>
                  <a:gdLst>
                    <a:gd name="T0" fmla="*/ 0 w 39"/>
                    <a:gd name="T1" fmla="*/ 1 h 58"/>
                    <a:gd name="T2" fmla="*/ 0 w 39"/>
                    <a:gd name="T3" fmla="*/ 1 h 58"/>
                    <a:gd name="T4" fmla="*/ 0 w 39"/>
                    <a:gd name="T5" fmla="*/ 1 h 58"/>
                    <a:gd name="T6" fmla="*/ 0 w 39"/>
                    <a:gd name="T7" fmla="*/ 1 h 58"/>
                    <a:gd name="T8" fmla="*/ 0 w 39"/>
                    <a:gd name="T9" fmla="*/ 1 h 58"/>
                    <a:gd name="T10" fmla="*/ 0 w 39"/>
                    <a:gd name="T11" fmla="*/ 1 h 58"/>
                    <a:gd name="T12" fmla="*/ 0 w 39"/>
                    <a:gd name="T13" fmla="*/ 1 h 58"/>
                    <a:gd name="T14" fmla="*/ 0 w 39"/>
                    <a:gd name="T15" fmla="*/ 1 h 58"/>
                    <a:gd name="T16" fmla="*/ 0 w 39"/>
                    <a:gd name="T17" fmla="*/ 1 h 58"/>
                    <a:gd name="T18" fmla="*/ 0 w 39"/>
                    <a:gd name="T19" fmla="*/ 0 h 58"/>
                    <a:gd name="T20" fmla="*/ 0 w 39"/>
                    <a:gd name="T21" fmla="*/ 1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58">
                      <a:moveTo>
                        <a:pt x="26" y="5"/>
                      </a:moveTo>
                      <a:lnTo>
                        <a:pt x="26" y="5"/>
                      </a:lnTo>
                      <a:lnTo>
                        <a:pt x="0" y="51"/>
                      </a:lnTo>
                      <a:lnTo>
                        <a:pt x="14" y="58"/>
                      </a:lnTo>
                      <a:lnTo>
                        <a:pt x="39" y="11"/>
                      </a:lnTo>
                      <a:lnTo>
                        <a:pt x="39" y="6"/>
                      </a:lnTo>
                      <a:lnTo>
                        <a:pt x="36" y="1"/>
                      </a:lnTo>
                      <a:lnTo>
                        <a:pt x="30" y="0"/>
                      </a:lnTo>
                      <a:lnTo>
                        <a:pt x="2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43" name="Freeform 325">
                  <a:extLst>
                    <a:ext uri="{FF2B5EF4-FFF2-40B4-BE49-F238E27FC236}">
                      <a16:creationId xmlns:a16="http://schemas.microsoft.com/office/drawing/2014/main" id="{15021E86-D076-4C8D-B97A-3D3A4E7AB0CC}"/>
                    </a:ext>
                  </a:extLst>
                </p:cNvPr>
                <p:cNvSpPr>
                  <a:spLocks/>
                </p:cNvSpPr>
                <p:nvPr/>
              </p:nvSpPr>
              <p:spPr bwMode="auto">
                <a:xfrm>
                  <a:off x="2820" y="2818"/>
                  <a:ext cx="20" cy="30"/>
                </a:xfrm>
                <a:custGeom>
                  <a:avLst/>
                  <a:gdLst>
                    <a:gd name="T0" fmla="*/ 1 w 39"/>
                    <a:gd name="T1" fmla="*/ 1 h 59"/>
                    <a:gd name="T2" fmla="*/ 1 w 39"/>
                    <a:gd name="T3" fmla="*/ 1 h 59"/>
                    <a:gd name="T4" fmla="*/ 0 w 39"/>
                    <a:gd name="T5" fmla="*/ 1 h 59"/>
                    <a:gd name="T6" fmla="*/ 1 w 39"/>
                    <a:gd name="T7" fmla="*/ 1 h 59"/>
                    <a:gd name="T8" fmla="*/ 1 w 39"/>
                    <a:gd name="T9" fmla="*/ 1 h 59"/>
                    <a:gd name="T10" fmla="*/ 1 w 39"/>
                    <a:gd name="T11" fmla="*/ 1 h 59"/>
                    <a:gd name="T12" fmla="*/ 1 w 39"/>
                    <a:gd name="T13" fmla="*/ 1 h 59"/>
                    <a:gd name="T14" fmla="*/ 1 w 39"/>
                    <a:gd name="T15" fmla="*/ 1 h 59"/>
                    <a:gd name="T16" fmla="*/ 1 w 39"/>
                    <a:gd name="T17" fmla="*/ 1 h 59"/>
                    <a:gd name="T18" fmla="*/ 1 w 39"/>
                    <a:gd name="T19" fmla="*/ 0 h 59"/>
                    <a:gd name="T20" fmla="*/ 1 w 39"/>
                    <a:gd name="T21" fmla="*/ 1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59">
                      <a:moveTo>
                        <a:pt x="25" y="4"/>
                      </a:moveTo>
                      <a:lnTo>
                        <a:pt x="25" y="4"/>
                      </a:lnTo>
                      <a:lnTo>
                        <a:pt x="0" y="53"/>
                      </a:lnTo>
                      <a:lnTo>
                        <a:pt x="13" y="59"/>
                      </a:lnTo>
                      <a:lnTo>
                        <a:pt x="39" y="11"/>
                      </a:lnTo>
                      <a:lnTo>
                        <a:pt x="39" y="5"/>
                      </a:lnTo>
                      <a:lnTo>
                        <a:pt x="35" y="1"/>
                      </a:lnTo>
                      <a:lnTo>
                        <a:pt x="30" y="0"/>
                      </a:lnTo>
                      <a:lnTo>
                        <a:pt x="2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44" name="Freeform 326">
                  <a:extLst>
                    <a:ext uri="{FF2B5EF4-FFF2-40B4-BE49-F238E27FC236}">
                      <a16:creationId xmlns:a16="http://schemas.microsoft.com/office/drawing/2014/main" id="{B5FA3F79-257F-4EA6-9801-EADE6BFE4EC3}"/>
                    </a:ext>
                  </a:extLst>
                </p:cNvPr>
                <p:cNvSpPr>
                  <a:spLocks/>
                </p:cNvSpPr>
                <p:nvPr/>
              </p:nvSpPr>
              <p:spPr bwMode="auto">
                <a:xfrm>
                  <a:off x="2833" y="2794"/>
                  <a:ext cx="21" cy="30"/>
                </a:xfrm>
                <a:custGeom>
                  <a:avLst/>
                  <a:gdLst>
                    <a:gd name="T0" fmla="*/ 1 w 41"/>
                    <a:gd name="T1" fmla="*/ 1 h 60"/>
                    <a:gd name="T2" fmla="*/ 1 w 41"/>
                    <a:gd name="T3" fmla="*/ 1 h 60"/>
                    <a:gd name="T4" fmla="*/ 0 w 41"/>
                    <a:gd name="T5" fmla="*/ 1 h 60"/>
                    <a:gd name="T6" fmla="*/ 1 w 41"/>
                    <a:gd name="T7" fmla="*/ 1 h 60"/>
                    <a:gd name="T8" fmla="*/ 1 w 41"/>
                    <a:gd name="T9" fmla="*/ 1 h 60"/>
                    <a:gd name="T10" fmla="*/ 1 w 41"/>
                    <a:gd name="T11" fmla="*/ 1 h 60"/>
                    <a:gd name="T12" fmla="*/ 1 w 41"/>
                    <a:gd name="T13" fmla="*/ 1 h 60"/>
                    <a:gd name="T14" fmla="*/ 1 w 41"/>
                    <a:gd name="T15" fmla="*/ 1 h 60"/>
                    <a:gd name="T16" fmla="*/ 1 w 41"/>
                    <a:gd name="T17" fmla="*/ 1 h 60"/>
                    <a:gd name="T18" fmla="*/ 1 w 41"/>
                    <a:gd name="T19" fmla="*/ 0 h 60"/>
                    <a:gd name="T20" fmla="*/ 1 w 41"/>
                    <a:gd name="T21" fmla="*/ 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60">
                      <a:moveTo>
                        <a:pt x="28" y="5"/>
                      </a:moveTo>
                      <a:lnTo>
                        <a:pt x="28" y="5"/>
                      </a:lnTo>
                      <a:lnTo>
                        <a:pt x="0" y="53"/>
                      </a:lnTo>
                      <a:lnTo>
                        <a:pt x="14" y="60"/>
                      </a:lnTo>
                      <a:lnTo>
                        <a:pt x="41" y="12"/>
                      </a:lnTo>
                      <a:lnTo>
                        <a:pt x="41" y="6"/>
                      </a:lnTo>
                      <a:lnTo>
                        <a:pt x="38" y="1"/>
                      </a:lnTo>
                      <a:lnTo>
                        <a:pt x="32" y="0"/>
                      </a:lnTo>
                      <a:lnTo>
                        <a:pt x="2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45" name="Freeform 327">
                  <a:extLst>
                    <a:ext uri="{FF2B5EF4-FFF2-40B4-BE49-F238E27FC236}">
                      <a16:creationId xmlns:a16="http://schemas.microsoft.com/office/drawing/2014/main" id="{9826FC36-2311-4D85-BE7D-9DCBDE1FD512}"/>
                    </a:ext>
                  </a:extLst>
                </p:cNvPr>
                <p:cNvSpPr>
                  <a:spLocks/>
                </p:cNvSpPr>
                <p:nvPr/>
              </p:nvSpPr>
              <p:spPr bwMode="auto">
                <a:xfrm>
                  <a:off x="2847" y="2768"/>
                  <a:ext cx="21" cy="31"/>
                </a:xfrm>
                <a:custGeom>
                  <a:avLst/>
                  <a:gdLst>
                    <a:gd name="T0" fmla="*/ 1 w 41"/>
                    <a:gd name="T1" fmla="*/ 1 h 62"/>
                    <a:gd name="T2" fmla="*/ 1 w 41"/>
                    <a:gd name="T3" fmla="*/ 1 h 62"/>
                    <a:gd name="T4" fmla="*/ 0 w 41"/>
                    <a:gd name="T5" fmla="*/ 1 h 62"/>
                    <a:gd name="T6" fmla="*/ 1 w 41"/>
                    <a:gd name="T7" fmla="*/ 1 h 62"/>
                    <a:gd name="T8" fmla="*/ 1 w 41"/>
                    <a:gd name="T9" fmla="*/ 1 h 62"/>
                    <a:gd name="T10" fmla="*/ 1 w 41"/>
                    <a:gd name="T11" fmla="*/ 1 h 62"/>
                    <a:gd name="T12" fmla="*/ 1 w 41"/>
                    <a:gd name="T13" fmla="*/ 1 h 62"/>
                    <a:gd name="T14" fmla="*/ 1 w 41"/>
                    <a:gd name="T15" fmla="*/ 1 h 62"/>
                    <a:gd name="T16" fmla="*/ 1 w 41"/>
                    <a:gd name="T17" fmla="*/ 1 h 62"/>
                    <a:gd name="T18" fmla="*/ 1 w 41"/>
                    <a:gd name="T19" fmla="*/ 0 h 62"/>
                    <a:gd name="T20" fmla="*/ 1 w 41"/>
                    <a:gd name="T21" fmla="*/ 1 h 62"/>
                    <a:gd name="T22" fmla="*/ 1 w 41"/>
                    <a:gd name="T23" fmla="*/ 1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62">
                      <a:moveTo>
                        <a:pt x="28" y="4"/>
                      </a:moveTo>
                      <a:lnTo>
                        <a:pt x="27" y="4"/>
                      </a:lnTo>
                      <a:lnTo>
                        <a:pt x="0" y="55"/>
                      </a:lnTo>
                      <a:lnTo>
                        <a:pt x="13" y="62"/>
                      </a:lnTo>
                      <a:lnTo>
                        <a:pt x="41" y="11"/>
                      </a:lnTo>
                      <a:lnTo>
                        <a:pt x="40" y="11"/>
                      </a:lnTo>
                      <a:lnTo>
                        <a:pt x="41" y="11"/>
                      </a:lnTo>
                      <a:lnTo>
                        <a:pt x="41" y="5"/>
                      </a:lnTo>
                      <a:lnTo>
                        <a:pt x="38" y="1"/>
                      </a:lnTo>
                      <a:lnTo>
                        <a:pt x="32" y="0"/>
                      </a:lnTo>
                      <a:lnTo>
                        <a:pt x="27" y="4"/>
                      </a:lnTo>
                      <a:lnTo>
                        <a:pt x="2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46" name="Freeform 328">
                  <a:extLst>
                    <a:ext uri="{FF2B5EF4-FFF2-40B4-BE49-F238E27FC236}">
                      <a16:creationId xmlns:a16="http://schemas.microsoft.com/office/drawing/2014/main" id="{3099533A-B782-4116-BD93-77392ACA7089}"/>
                    </a:ext>
                  </a:extLst>
                </p:cNvPr>
                <p:cNvSpPr>
                  <a:spLocks/>
                </p:cNvSpPr>
                <p:nvPr/>
              </p:nvSpPr>
              <p:spPr bwMode="auto">
                <a:xfrm>
                  <a:off x="2861" y="2746"/>
                  <a:ext cx="20" cy="28"/>
                </a:xfrm>
                <a:custGeom>
                  <a:avLst/>
                  <a:gdLst>
                    <a:gd name="T0" fmla="*/ 0 w 41"/>
                    <a:gd name="T1" fmla="*/ 1 h 55"/>
                    <a:gd name="T2" fmla="*/ 0 w 41"/>
                    <a:gd name="T3" fmla="*/ 1 h 55"/>
                    <a:gd name="T4" fmla="*/ 0 w 41"/>
                    <a:gd name="T5" fmla="*/ 1 h 55"/>
                    <a:gd name="T6" fmla="*/ 0 w 41"/>
                    <a:gd name="T7" fmla="*/ 1 h 55"/>
                    <a:gd name="T8" fmla="*/ 0 w 41"/>
                    <a:gd name="T9" fmla="*/ 1 h 55"/>
                    <a:gd name="T10" fmla="*/ 0 w 41"/>
                    <a:gd name="T11" fmla="*/ 1 h 55"/>
                    <a:gd name="T12" fmla="*/ 0 w 41"/>
                    <a:gd name="T13" fmla="*/ 1 h 55"/>
                    <a:gd name="T14" fmla="*/ 0 w 41"/>
                    <a:gd name="T15" fmla="*/ 1 h 55"/>
                    <a:gd name="T16" fmla="*/ 0 w 41"/>
                    <a:gd name="T17" fmla="*/ 0 h 55"/>
                    <a:gd name="T18" fmla="*/ 0 w 41"/>
                    <a:gd name="T19" fmla="*/ 0 h 55"/>
                    <a:gd name="T20" fmla="*/ 0 w 41"/>
                    <a:gd name="T21" fmla="*/ 1 h 55"/>
                    <a:gd name="T22" fmla="*/ 0 w 41"/>
                    <a:gd name="T23" fmla="*/ 1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5">
                      <a:moveTo>
                        <a:pt x="27" y="2"/>
                      </a:moveTo>
                      <a:lnTo>
                        <a:pt x="28" y="2"/>
                      </a:lnTo>
                      <a:lnTo>
                        <a:pt x="0" y="48"/>
                      </a:lnTo>
                      <a:lnTo>
                        <a:pt x="12" y="55"/>
                      </a:lnTo>
                      <a:lnTo>
                        <a:pt x="40" y="9"/>
                      </a:lnTo>
                      <a:lnTo>
                        <a:pt x="41" y="9"/>
                      </a:lnTo>
                      <a:lnTo>
                        <a:pt x="40" y="9"/>
                      </a:lnTo>
                      <a:lnTo>
                        <a:pt x="41" y="4"/>
                      </a:lnTo>
                      <a:lnTo>
                        <a:pt x="37" y="0"/>
                      </a:lnTo>
                      <a:lnTo>
                        <a:pt x="33" y="0"/>
                      </a:lnTo>
                      <a:lnTo>
                        <a:pt x="28" y="2"/>
                      </a:lnTo>
                      <a:lnTo>
                        <a:pt x="2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47" name="Freeform 329">
                  <a:extLst>
                    <a:ext uri="{FF2B5EF4-FFF2-40B4-BE49-F238E27FC236}">
                      <a16:creationId xmlns:a16="http://schemas.microsoft.com/office/drawing/2014/main" id="{B2698212-997F-4BBD-B19D-2EF42C517D1C}"/>
                    </a:ext>
                  </a:extLst>
                </p:cNvPr>
                <p:cNvSpPr>
                  <a:spLocks/>
                </p:cNvSpPr>
                <p:nvPr/>
              </p:nvSpPr>
              <p:spPr bwMode="auto">
                <a:xfrm>
                  <a:off x="2874" y="2724"/>
                  <a:ext cx="19" cy="27"/>
                </a:xfrm>
                <a:custGeom>
                  <a:avLst/>
                  <a:gdLst>
                    <a:gd name="T0" fmla="*/ 1 w 37"/>
                    <a:gd name="T1" fmla="*/ 1 h 53"/>
                    <a:gd name="T2" fmla="*/ 1 w 37"/>
                    <a:gd name="T3" fmla="*/ 1 h 53"/>
                    <a:gd name="T4" fmla="*/ 0 w 37"/>
                    <a:gd name="T5" fmla="*/ 1 h 53"/>
                    <a:gd name="T6" fmla="*/ 1 w 37"/>
                    <a:gd name="T7" fmla="*/ 1 h 53"/>
                    <a:gd name="T8" fmla="*/ 1 w 37"/>
                    <a:gd name="T9" fmla="*/ 1 h 53"/>
                    <a:gd name="T10" fmla="*/ 1 w 37"/>
                    <a:gd name="T11" fmla="*/ 1 h 53"/>
                    <a:gd name="T12" fmla="*/ 1 w 37"/>
                    <a:gd name="T13" fmla="*/ 1 h 53"/>
                    <a:gd name="T14" fmla="*/ 1 w 37"/>
                    <a:gd name="T15" fmla="*/ 1 h 53"/>
                    <a:gd name="T16" fmla="*/ 1 w 37"/>
                    <a:gd name="T17" fmla="*/ 1 h 53"/>
                    <a:gd name="T18" fmla="*/ 1 w 37"/>
                    <a:gd name="T19" fmla="*/ 0 h 53"/>
                    <a:gd name="T20" fmla="*/ 1 w 37"/>
                    <a:gd name="T21" fmla="*/ 1 h 53"/>
                    <a:gd name="T22" fmla="*/ 1 w 37"/>
                    <a:gd name="T23" fmla="*/ 1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3">
                      <a:moveTo>
                        <a:pt x="24" y="5"/>
                      </a:moveTo>
                      <a:lnTo>
                        <a:pt x="23" y="5"/>
                      </a:lnTo>
                      <a:lnTo>
                        <a:pt x="0" y="46"/>
                      </a:lnTo>
                      <a:lnTo>
                        <a:pt x="14" y="53"/>
                      </a:lnTo>
                      <a:lnTo>
                        <a:pt x="37" y="11"/>
                      </a:lnTo>
                      <a:lnTo>
                        <a:pt x="36" y="11"/>
                      </a:lnTo>
                      <a:lnTo>
                        <a:pt x="37" y="11"/>
                      </a:lnTo>
                      <a:lnTo>
                        <a:pt x="37" y="6"/>
                      </a:lnTo>
                      <a:lnTo>
                        <a:pt x="33" y="1"/>
                      </a:lnTo>
                      <a:lnTo>
                        <a:pt x="28" y="0"/>
                      </a:lnTo>
                      <a:lnTo>
                        <a:pt x="23" y="5"/>
                      </a:lnTo>
                      <a:lnTo>
                        <a:pt x="2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48" name="Freeform 330">
                  <a:extLst>
                    <a:ext uri="{FF2B5EF4-FFF2-40B4-BE49-F238E27FC236}">
                      <a16:creationId xmlns:a16="http://schemas.microsoft.com/office/drawing/2014/main" id="{B7572CB1-AD71-4934-8090-4C92731BC1BF}"/>
                    </a:ext>
                  </a:extLst>
                </p:cNvPr>
                <p:cNvSpPr>
                  <a:spLocks/>
                </p:cNvSpPr>
                <p:nvPr/>
              </p:nvSpPr>
              <p:spPr bwMode="auto">
                <a:xfrm>
                  <a:off x="2887" y="2716"/>
                  <a:ext cx="12" cy="14"/>
                </a:xfrm>
                <a:custGeom>
                  <a:avLst/>
                  <a:gdLst>
                    <a:gd name="T0" fmla="*/ 1 w 24"/>
                    <a:gd name="T1" fmla="*/ 1 h 27"/>
                    <a:gd name="T2" fmla="*/ 1 w 24"/>
                    <a:gd name="T3" fmla="*/ 1 h 27"/>
                    <a:gd name="T4" fmla="*/ 0 w 24"/>
                    <a:gd name="T5" fmla="*/ 1 h 27"/>
                    <a:gd name="T6" fmla="*/ 1 w 24"/>
                    <a:gd name="T7" fmla="*/ 1 h 27"/>
                    <a:gd name="T8" fmla="*/ 1 w 24"/>
                    <a:gd name="T9" fmla="*/ 1 h 27"/>
                    <a:gd name="T10" fmla="*/ 1 w 24"/>
                    <a:gd name="T11" fmla="*/ 1 h 27"/>
                    <a:gd name="T12" fmla="*/ 1 w 24"/>
                    <a:gd name="T13" fmla="*/ 1 h 27"/>
                    <a:gd name="T14" fmla="*/ 1 w 24"/>
                    <a:gd name="T15" fmla="*/ 1 h 27"/>
                    <a:gd name="T16" fmla="*/ 1 w 24"/>
                    <a:gd name="T17" fmla="*/ 0 h 27"/>
                    <a:gd name="T18" fmla="*/ 1 w 24"/>
                    <a:gd name="T19" fmla="*/ 0 h 27"/>
                    <a:gd name="T20" fmla="*/ 1 w 24"/>
                    <a:gd name="T21" fmla="*/ 1 h 27"/>
                    <a:gd name="T22" fmla="*/ 1 w 24"/>
                    <a:gd name="T23" fmla="*/ 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7">
                      <a:moveTo>
                        <a:pt x="12" y="1"/>
                      </a:moveTo>
                      <a:lnTo>
                        <a:pt x="12" y="2"/>
                      </a:lnTo>
                      <a:lnTo>
                        <a:pt x="0" y="21"/>
                      </a:lnTo>
                      <a:lnTo>
                        <a:pt x="12" y="27"/>
                      </a:lnTo>
                      <a:lnTo>
                        <a:pt x="23" y="9"/>
                      </a:lnTo>
                      <a:lnTo>
                        <a:pt x="23" y="10"/>
                      </a:lnTo>
                      <a:lnTo>
                        <a:pt x="23" y="9"/>
                      </a:lnTo>
                      <a:lnTo>
                        <a:pt x="24" y="4"/>
                      </a:lnTo>
                      <a:lnTo>
                        <a:pt x="21" y="0"/>
                      </a:lnTo>
                      <a:lnTo>
                        <a:pt x="16" y="0"/>
                      </a:lnTo>
                      <a:lnTo>
                        <a:pt x="12" y="2"/>
                      </a:lnTo>
                      <a:lnTo>
                        <a:pt x="1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49" name="Freeform 331">
                  <a:extLst>
                    <a:ext uri="{FF2B5EF4-FFF2-40B4-BE49-F238E27FC236}">
                      <a16:creationId xmlns:a16="http://schemas.microsoft.com/office/drawing/2014/main" id="{DF1FB4BD-D712-4C7D-AD13-6A8DEF85887D}"/>
                    </a:ext>
                  </a:extLst>
                </p:cNvPr>
                <p:cNvSpPr>
                  <a:spLocks/>
                </p:cNvSpPr>
                <p:nvPr/>
              </p:nvSpPr>
              <p:spPr bwMode="auto">
                <a:xfrm>
                  <a:off x="2892" y="2709"/>
                  <a:ext cx="12" cy="13"/>
                </a:xfrm>
                <a:custGeom>
                  <a:avLst/>
                  <a:gdLst>
                    <a:gd name="T0" fmla="*/ 1 w 24"/>
                    <a:gd name="T1" fmla="*/ 1 h 25"/>
                    <a:gd name="T2" fmla="*/ 1 w 24"/>
                    <a:gd name="T3" fmla="*/ 1 h 25"/>
                    <a:gd name="T4" fmla="*/ 0 w 24"/>
                    <a:gd name="T5" fmla="*/ 1 h 25"/>
                    <a:gd name="T6" fmla="*/ 1 w 24"/>
                    <a:gd name="T7" fmla="*/ 1 h 25"/>
                    <a:gd name="T8" fmla="*/ 1 w 24"/>
                    <a:gd name="T9" fmla="*/ 1 h 25"/>
                    <a:gd name="T10" fmla="*/ 1 w 24"/>
                    <a:gd name="T11" fmla="*/ 1 h 25"/>
                    <a:gd name="T12" fmla="*/ 1 w 24"/>
                    <a:gd name="T13" fmla="*/ 1 h 25"/>
                    <a:gd name="T14" fmla="*/ 1 w 24"/>
                    <a:gd name="T15" fmla="*/ 1 h 25"/>
                    <a:gd name="T16" fmla="*/ 1 w 24"/>
                    <a:gd name="T17" fmla="*/ 1 h 25"/>
                    <a:gd name="T18" fmla="*/ 1 w 24"/>
                    <a:gd name="T19" fmla="*/ 0 h 25"/>
                    <a:gd name="T20" fmla="*/ 1 w 24"/>
                    <a:gd name="T21" fmla="*/ 1 h 25"/>
                    <a:gd name="T22" fmla="*/ 1 w 24"/>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5">
                      <a:moveTo>
                        <a:pt x="13" y="1"/>
                      </a:moveTo>
                      <a:lnTo>
                        <a:pt x="11" y="2"/>
                      </a:lnTo>
                      <a:lnTo>
                        <a:pt x="0" y="16"/>
                      </a:lnTo>
                      <a:lnTo>
                        <a:pt x="11" y="25"/>
                      </a:lnTo>
                      <a:lnTo>
                        <a:pt x="23" y="11"/>
                      </a:lnTo>
                      <a:lnTo>
                        <a:pt x="20" y="13"/>
                      </a:lnTo>
                      <a:lnTo>
                        <a:pt x="23" y="11"/>
                      </a:lnTo>
                      <a:lnTo>
                        <a:pt x="24" y="6"/>
                      </a:lnTo>
                      <a:lnTo>
                        <a:pt x="21" y="1"/>
                      </a:lnTo>
                      <a:lnTo>
                        <a:pt x="16" y="0"/>
                      </a:lnTo>
                      <a:lnTo>
                        <a:pt x="11" y="2"/>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50" name="Freeform 332">
                  <a:extLst>
                    <a:ext uri="{FF2B5EF4-FFF2-40B4-BE49-F238E27FC236}">
                      <a16:creationId xmlns:a16="http://schemas.microsoft.com/office/drawing/2014/main" id="{4C4BD9C8-EEB6-483C-BB43-C0BDD6FCAC17}"/>
                    </a:ext>
                  </a:extLst>
                </p:cNvPr>
                <p:cNvSpPr>
                  <a:spLocks/>
                </p:cNvSpPr>
                <p:nvPr/>
              </p:nvSpPr>
              <p:spPr bwMode="auto">
                <a:xfrm>
                  <a:off x="2899" y="2705"/>
                  <a:ext cx="11" cy="10"/>
                </a:xfrm>
                <a:custGeom>
                  <a:avLst/>
                  <a:gdLst>
                    <a:gd name="T0" fmla="*/ 1 w 21"/>
                    <a:gd name="T1" fmla="*/ 0 h 20"/>
                    <a:gd name="T2" fmla="*/ 1 w 21"/>
                    <a:gd name="T3" fmla="*/ 1 h 20"/>
                    <a:gd name="T4" fmla="*/ 0 w 21"/>
                    <a:gd name="T5" fmla="*/ 1 h 20"/>
                    <a:gd name="T6" fmla="*/ 1 w 21"/>
                    <a:gd name="T7" fmla="*/ 1 h 20"/>
                    <a:gd name="T8" fmla="*/ 1 w 21"/>
                    <a:gd name="T9" fmla="*/ 1 h 20"/>
                    <a:gd name="T10" fmla="*/ 1 w 21"/>
                    <a:gd name="T11" fmla="*/ 1 h 20"/>
                    <a:gd name="T12" fmla="*/ 1 w 21"/>
                    <a:gd name="T13" fmla="*/ 1 h 20"/>
                    <a:gd name="T14" fmla="*/ 1 w 21"/>
                    <a:gd name="T15" fmla="*/ 1 h 20"/>
                    <a:gd name="T16" fmla="*/ 1 w 21"/>
                    <a:gd name="T17" fmla="*/ 1 h 20"/>
                    <a:gd name="T18" fmla="*/ 1 w 21"/>
                    <a:gd name="T19" fmla="*/ 0 h 20"/>
                    <a:gd name="T20" fmla="*/ 1 w 21"/>
                    <a:gd name="T21" fmla="*/ 1 h 20"/>
                    <a:gd name="T22" fmla="*/ 1 w 21"/>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20">
                      <a:moveTo>
                        <a:pt x="13" y="0"/>
                      </a:moveTo>
                      <a:lnTo>
                        <a:pt x="12" y="1"/>
                      </a:lnTo>
                      <a:lnTo>
                        <a:pt x="0" y="8"/>
                      </a:lnTo>
                      <a:lnTo>
                        <a:pt x="7" y="20"/>
                      </a:lnTo>
                      <a:lnTo>
                        <a:pt x="19" y="13"/>
                      </a:lnTo>
                      <a:lnTo>
                        <a:pt x="18" y="14"/>
                      </a:lnTo>
                      <a:lnTo>
                        <a:pt x="19" y="13"/>
                      </a:lnTo>
                      <a:lnTo>
                        <a:pt x="21" y="8"/>
                      </a:lnTo>
                      <a:lnTo>
                        <a:pt x="21" y="3"/>
                      </a:lnTo>
                      <a:lnTo>
                        <a:pt x="17" y="0"/>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51" name="Freeform 333">
                  <a:extLst>
                    <a:ext uri="{FF2B5EF4-FFF2-40B4-BE49-F238E27FC236}">
                      <a16:creationId xmlns:a16="http://schemas.microsoft.com/office/drawing/2014/main" id="{F062BEE4-60C1-4AC8-A932-A3484E961EB0}"/>
                    </a:ext>
                  </a:extLst>
                </p:cNvPr>
                <p:cNvSpPr>
                  <a:spLocks/>
                </p:cNvSpPr>
                <p:nvPr/>
              </p:nvSpPr>
              <p:spPr bwMode="auto">
                <a:xfrm>
                  <a:off x="2906" y="2703"/>
                  <a:ext cx="10" cy="9"/>
                </a:xfrm>
                <a:custGeom>
                  <a:avLst/>
                  <a:gdLst>
                    <a:gd name="T0" fmla="*/ 0 w 21"/>
                    <a:gd name="T1" fmla="*/ 0 h 19"/>
                    <a:gd name="T2" fmla="*/ 0 w 21"/>
                    <a:gd name="T3" fmla="*/ 0 h 19"/>
                    <a:gd name="T4" fmla="*/ 0 w 21"/>
                    <a:gd name="T5" fmla="*/ 0 h 19"/>
                    <a:gd name="T6" fmla="*/ 0 w 21"/>
                    <a:gd name="T7" fmla="*/ 0 h 19"/>
                    <a:gd name="T8" fmla="*/ 0 w 21"/>
                    <a:gd name="T9" fmla="*/ 0 h 19"/>
                    <a:gd name="T10" fmla="*/ 0 w 21"/>
                    <a:gd name="T11" fmla="*/ 0 h 19"/>
                    <a:gd name="T12" fmla="*/ 0 w 21"/>
                    <a:gd name="T13" fmla="*/ 0 h 19"/>
                    <a:gd name="T14" fmla="*/ 0 w 21"/>
                    <a:gd name="T15" fmla="*/ 0 h 19"/>
                    <a:gd name="T16" fmla="*/ 0 w 21"/>
                    <a:gd name="T17" fmla="*/ 0 h 19"/>
                    <a:gd name="T18" fmla="*/ 0 w 21"/>
                    <a:gd name="T19" fmla="*/ 0 h 19"/>
                    <a:gd name="T20" fmla="*/ 0 w 21"/>
                    <a:gd name="T21" fmla="*/ 0 h 19"/>
                    <a:gd name="T22" fmla="*/ 0 w 21"/>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19">
                      <a:moveTo>
                        <a:pt x="15" y="0"/>
                      </a:moveTo>
                      <a:lnTo>
                        <a:pt x="12" y="0"/>
                      </a:lnTo>
                      <a:lnTo>
                        <a:pt x="0" y="5"/>
                      </a:lnTo>
                      <a:lnTo>
                        <a:pt x="5" y="19"/>
                      </a:lnTo>
                      <a:lnTo>
                        <a:pt x="16" y="14"/>
                      </a:lnTo>
                      <a:lnTo>
                        <a:pt x="13" y="14"/>
                      </a:lnTo>
                      <a:lnTo>
                        <a:pt x="16" y="14"/>
                      </a:lnTo>
                      <a:lnTo>
                        <a:pt x="21" y="11"/>
                      </a:lnTo>
                      <a:lnTo>
                        <a:pt x="21" y="5"/>
                      </a:lnTo>
                      <a:lnTo>
                        <a:pt x="17" y="1"/>
                      </a:lnTo>
                      <a:lnTo>
                        <a:pt x="12"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52" name="Freeform 334">
                  <a:extLst>
                    <a:ext uri="{FF2B5EF4-FFF2-40B4-BE49-F238E27FC236}">
                      <a16:creationId xmlns:a16="http://schemas.microsoft.com/office/drawing/2014/main" id="{F652A36B-AF8B-44F4-8956-9F3FB8549C68}"/>
                    </a:ext>
                  </a:extLst>
                </p:cNvPr>
                <p:cNvSpPr>
                  <a:spLocks/>
                </p:cNvSpPr>
                <p:nvPr/>
              </p:nvSpPr>
              <p:spPr bwMode="auto">
                <a:xfrm>
                  <a:off x="2912" y="2703"/>
                  <a:ext cx="11" cy="8"/>
                </a:xfrm>
                <a:custGeom>
                  <a:avLst/>
                  <a:gdLst>
                    <a:gd name="T0" fmla="*/ 1 w 22"/>
                    <a:gd name="T1" fmla="*/ 1 h 16"/>
                    <a:gd name="T2" fmla="*/ 1 w 22"/>
                    <a:gd name="T3" fmla="*/ 1 h 16"/>
                    <a:gd name="T4" fmla="*/ 1 w 22"/>
                    <a:gd name="T5" fmla="*/ 0 h 16"/>
                    <a:gd name="T6" fmla="*/ 0 w 22"/>
                    <a:gd name="T7" fmla="*/ 1 h 16"/>
                    <a:gd name="T8" fmla="*/ 1 w 22"/>
                    <a:gd name="T9" fmla="*/ 1 h 16"/>
                    <a:gd name="T10" fmla="*/ 1 w 22"/>
                    <a:gd name="T11" fmla="*/ 1 h 16"/>
                    <a:gd name="T12" fmla="*/ 1 w 22"/>
                    <a:gd name="T13" fmla="*/ 1 h 16"/>
                    <a:gd name="T14" fmla="*/ 1 w 22"/>
                    <a:gd name="T15" fmla="*/ 1 h 16"/>
                    <a:gd name="T16" fmla="*/ 1 w 22"/>
                    <a:gd name="T17" fmla="*/ 1 h 16"/>
                    <a:gd name="T18" fmla="*/ 1 w 22"/>
                    <a:gd name="T19" fmla="*/ 1 h 16"/>
                    <a:gd name="T20" fmla="*/ 1 w 22"/>
                    <a:gd name="T21" fmla="*/ 1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6">
                      <a:moveTo>
                        <a:pt x="16" y="3"/>
                      </a:moveTo>
                      <a:lnTo>
                        <a:pt x="16" y="3"/>
                      </a:lnTo>
                      <a:lnTo>
                        <a:pt x="2" y="0"/>
                      </a:lnTo>
                      <a:lnTo>
                        <a:pt x="0" y="14"/>
                      </a:lnTo>
                      <a:lnTo>
                        <a:pt x="14" y="16"/>
                      </a:lnTo>
                      <a:lnTo>
                        <a:pt x="19" y="15"/>
                      </a:lnTo>
                      <a:lnTo>
                        <a:pt x="22" y="11"/>
                      </a:lnTo>
                      <a:lnTo>
                        <a:pt x="20" y="5"/>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53" name="Freeform 335">
                  <a:extLst>
                    <a:ext uri="{FF2B5EF4-FFF2-40B4-BE49-F238E27FC236}">
                      <a16:creationId xmlns:a16="http://schemas.microsoft.com/office/drawing/2014/main" id="{EEDC5E2B-667E-4D42-B8E0-086B1852E1E3}"/>
                    </a:ext>
                  </a:extLst>
                </p:cNvPr>
                <p:cNvSpPr>
                  <a:spLocks/>
                </p:cNvSpPr>
                <p:nvPr/>
              </p:nvSpPr>
              <p:spPr bwMode="auto">
                <a:xfrm>
                  <a:off x="2919" y="2704"/>
                  <a:ext cx="12" cy="10"/>
                </a:xfrm>
                <a:custGeom>
                  <a:avLst/>
                  <a:gdLst>
                    <a:gd name="T0" fmla="*/ 1 w 24"/>
                    <a:gd name="T1" fmla="*/ 1 h 18"/>
                    <a:gd name="T2" fmla="*/ 1 w 24"/>
                    <a:gd name="T3" fmla="*/ 1 h 18"/>
                    <a:gd name="T4" fmla="*/ 1 w 24"/>
                    <a:gd name="T5" fmla="*/ 0 h 18"/>
                    <a:gd name="T6" fmla="*/ 0 w 24"/>
                    <a:gd name="T7" fmla="*/ 1 h 18"/>
                    <a:gd name="T8" fmla="*/ 1 w 24"/>
                    <a:gd name="T9" fmla="*/ 1 h 18"/>
                    <a:gd name="T10" fmla="*/ 1 w 24"/>
                    <a:gd name="T11" fmla="*/ 1 h 18"/>
                    <a:gd name="T12" fmla="*/ 1 w 24"/>
                    <a:gd name="T13" fmla="*/ 1 h 18"/>
                    <a:gd name="T14" fmla="*/ 1 w 24"/>
                    <a:gd name="T15" fmla="*/ 1 h 18"/>
                    <a:gd name="T16" fmla="*/ 1 w 24"/>
                    <a:gd name="T17" fmla="*/ 1 h 18"/>
                    <a:gd name="T18" fmla="*/ 1 w 24"/>
                    <a:gd name="T19" fmla="*/ 1 h 18"/>
                    <a:gd name="T20" fmla="*/ 1 w 24"/>
                    <a:gd name="T21" fmla="*/ 1 h 18"/>
                    <a:gd name="T22" fmla="*/ 1 w 24"/>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18">
                      <a:moveTo>
                        <a:pt x="19" y="4"/>
                      </a:moveTo>
                      <a:lnTo>
                        <a:pt x="18" y="4"/>
                      </a:lnTo>
                      <a:lnTo>
                        <a:pt x="2" y="0"/>
                      </a:lnTo>
                      <a:lnTo>
                        <a:pt x="0" y="13"/>
                      </a:lnTo>
                      <a:lnTo>
                        <a:pt x="16" y="18"/>
                      </a:lnTo>
                      <a:lnTo>
                        <a:pt x="15" y="18"/>
                      </a:lnTo>
                      <a:lnTo>
                        <a:pt x="16" y="18"/>
                      </a:lnTo>
                      <a:lnTo>
                        <a:pt x="21" y="17"/>
                      </a:lnTo>
                      <a:lnTo>
                        <a:pt x="24" y="12"/>
                      </a:lnTo>
                      <a:lnTo>
                        <a:pt x="23" y="7"/>
                      </a:lnTo>
                      <a:lnTo>
                        <a:pt x="18" y="4"/>
                      </a:lnTo>
                      <a:lnTo>
                        <a:pt x="1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54" name="Freeform 336">
                  <a:extLst>
                    <a:ext uri="{FF2B5EF4-FFF2-40B4-BE49-F238E27FC236}">
                      <a16:creationId xmlns:a16="http://schemas.microsoft.com/office/drawing/2014/main" id="{F18BB035-63DD-4B03-9599-ED48E85CCB6B}"/>
                    </a:ext>
                  </a:extLst>
                </p:cNvPr>
                <p:cNvSpPr>
                  <a:spLocks/>
                </p:cNvSpPr>
                <p:nvPr/>
              </p:nvSpPr>
              <p:spPr bwMode="auto">
                <a:xfrm>
                  <a:off x="2926" y="2707"/>
                  <a:ext cx="15" cy="11"/>
                </a:xfrm>
                <a:custGeom>
                  <a:avLst/>
                  <a:gdLst>
                    <a:gd name="T0" fmla="*/ 1 w 30"/>
                    <a:gd name="T1" fmla="*/ 0 h 23"/>
                    <a:gd name="T2" fmla="*/ 1 w 30"/>
                    <a:gd name="T3" fmla="*/ 0 h 23"/>
                    <a:gd name="T4" fmla="*/ 1 w 30"/>
                    <a:gd name="T5" fmla="*/ 0 h 23"/>
                    <a:gd name="T6" fmla="*/ 0 w 30"/>
                    <a:gd name="T7" fmla="*/ 0 h 23"/>
                    <a:gd name="T8" fmla="*/ 1 w 30"/>
                    <a:gd name="T9" fmla="*/ 0 h 23"/>
                    <a:gd name="T10" fmla="*/ 1 w 30"/>
                    <a:gd name="T11" fmla="*/ 0 h 23"/>
                    <a:gd name="T12" fmla="*/ 1 w 30"/>
                    <a:gd name="T13" fmla="*/ 0 h 23"/>
                    <a:gd name="T14" fmla="*/ 1 w 30"/>
                    <a:gd name="T15" fmla="*/ 0 h 23"/>
                    <a:gd name="T16" fmla="*/ 1 w 30"/>
                    <a:gd name="T17" fmla="*/ 0 h 23"/>
                    <a:gd name="T18" fmla="*/ 1 w 30"/>
                    <a:gd name="T19" fmla="*/ 0 h 23"/>
                    <a:gd name="T20" fmla="*/ 1 w 30"/>
                    <a:gd name="T21" fmla="*/ 0 h 23"/>
                    <a:gd name="T22" fmla="*/ 1 w 30"/>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3">
                      <a:moveTo>
                        <a:pt x="26" y="9"/>
                      </a:moveTo>
                      <a:lnTo>
                        <a:pt x="25" y="9"/>
                      </a:lnTo>
                      <a:lnTo>
                        <a:pt x="4" y="0"/>
                      </a:lnTo>
                      <a:lnTo>
                        <a:pt x="0" y="14"/>
                      </a:lnTo>
                      <a:lnTo>
                        <a:pt x="20" y="23"/>
                      </a:lnTo>
                      <a:lnTo>
                        <a:pt x="19" y="23"/>
                      </a:lnTo>
                      <a:lnTo>
                        <a:pt x="20" y="23"/>
                      </a:lnTo>
                      <a:lnTo>
                        <a:pt x="26" y="22"/>
                      </a:lnTo>
                      <a:lnTo>
                        <a:pt x="30" y="18"/>
                      </a:lnTo>
                      <a:lnTo>
                        <a:pt x="30" y="13"/>
                      </a:lnTo>
                      <a:lnTo>
                        <a:pt x="25" y="9"/>
                      </a:lnTo>
                      <a:lnTo>
                        <a:pt x="2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55" name="Freeform 337">
                  <a:extLst>
                    <a:ext uri="{FF2B5EF4-FFF2-40B4-BE49-F238E27FC236}">
                      <a16:creationId xmlns:a16="http://schemas.microsoft.com/office/drawing/2014/main" id="{29D303A8-8AF9-4E45-9614-EBE2150120DD}"/>
                    </a:ext>
                  </a:extLst>
                </p:cNvPr>
                <p:cNvSpPr>
                  <a:spLocks/>
                </p:cNvSpPr>
                <p:nvPr/>
              </p:nvSpPr>
              <p:spPr bwMode="auto">
                <a:xfrm>
                  <a:off x="2936" y="2711"/>
                  <a:ext cx="20" cy="14"/>
                </a:xfrm>
                <a:custGeom>
                  <a:avLst/>
                  <a:gdLst>
                    <a:gd name="T0" fmla="*/ 1 w 39"/>
                    <a:gd name="T1" fmla="*/ 1 h 28"/>
                    <a:gd name="T2" fmla="*/ 1 w 39"/>
                    <a:gd name="T3" fmla="*/ 1 h 28"/>
                    <a:gd name="T4" fmla="*/ 1 w 39"/>
                    <a:gd name="T5" fmla="*/ 0 h 28"/>
                    <a:gd name="T6" fmla="*/ 0 w 39"/>
                    <a:gd name="T7" fmla="*/ 1 h 28"/>
                    <a:gd name="T8" fmla="*/ 1 w 39"/>
                    <a:gd name="T9" fmla="*/ 1 h 28"/>
                    <a:gd name="T10" fmla="*/ 1 w 39"/>
                    <a:gd name="T11" fmla="*/ 1 h 28"/>
                    <a:gd name="T12" fmla="*/ 1 w 39"/>
                    <a:gd name="T13" fmla="*/ 1 h 28"/>
                    <a:gd name="T14" fmla="*/ 1 w 39"/>
                    <a:gd name="T15" fmla="*/ 1 h 28"/>
                    <a:gd name="T16" fmla="*/ 1 w 39"/>
                    <a:gd name="T17" fmla="*/ 1 h 28"/>
                    <a:gd name="T18" fmla="*/ 1 w 39"/>
                    <a:gd name="T19" fmla="*/ 1 h 28"/>
                    <a:gd name="T20" fmla="*/ 1 w 39"/>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28">
                      <a:moveTo>
                        <a:pt x="35" y="14"/>
                      </a:moveTo>
                      <a:lnTo>
                        <a:pt x="35" y="14"/>
                      </a:lnTo>
                      <a:lnTo>
                        <a:pt x="7" y="0"/>
                      </a:lnTo>
                      <a:lnTo>
                        <a:pt x="0" y="14"/>
                      </a:lnTo>
                      <a:lnTo>
                        <a:pt x="28" y="28"/>
                      </a:lnTo>
                      <a:lnTo>
                        <a:pt x="34" y="28"/>
                      </a:lnTo>
                      <a:lnTo>
                        <a:pt x="38" y="25"/>
                      </a:lnTo>
                      <a:lnTo>
                        <a:pt x="39" y="19"/>
                      </a:lnTo>
                      <a:lnTo>
                        <a:pt x="3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56" name="Freeform 338">
                  <a:extLst>
                    <a:ext uri="{FF2B5EF4-FFF2-40B4-BE49-F238E27FC236}">
                      <a16:creationId xmlns:a16="http://schemas.microsoft.com/office/drawing/2014/main" id="{3377D22E-5332-446F-BEB2-7F37649FD195}"/>
                    </a:ext>
                  </a:extLst>
                </p:cNvPr>
                <p:cNvSpPr>
                  <a:spLocks/>
                </p:cNvSpPr>
                <p:nvPr/>
              </p:nvSpPr>
              <p:spPr bwMode="auto">
                <a:xfrm>
                  <a:off x="2950" y="2718"/>
                  <a:ext cx="19" cy="15"/>
                </a:xfrm>
                <a:custGeom>
                  <a:avLst/>
                  <a:gdLst>
                    <a:gd name="T0" fmla="*/ 0 w 39"/>
                    <a:gd name="T1" fmla="*/ 1 h 30"/>
                    <a:gd name="T2" fmla="*/ 0 w 39"/>
                    <a:gd name="T3" fmla="*/ 1 h 30"/>
                    <a:gd name="T4" fmla="*/ 0 w 39"/>
                    <a:gd name="T5" fmla="*/ 0 h 30"/>
                    <a:gd name="T6" fmla="*/ 0 w 39"/>
                    <a:gd name="T7" fmla="*/ 1 h 30"/>
                    <a:gd name="T8" fmla="*/ 0 w 39"/>
                    <a:gd name="T9" fmla="*/ 1 h 30"/>
                    <a:gd name="T10" fmla="*/ 0 w 39"/>
                    <a:gd name="T11" fmla="*/ 1 h 30"/>
                    <a:gd name="T12" fmla="*/ 0 w 39"/>
                    <a:gd name="T13" fmla="*/ 1 h 30"/>
                    <a:gd name="T14" fmla="*/ 0 w 39"/>
                    <a:gd name="T15" fmla="*/ 1 h 30"/>
                    <a:gd name="T16" fmla="*/ 0 w 39"/>
                    <a:gd name="T17" fmla="*/ 1 h 30"/>
                    <a:gd name="T18" fmla="*/ 0 w 39"/>
                    <a:gd name="T19" fmla="*/ 1 h 30"/>
                    <a:gd name="T20" fmla="*/ 0 w 39"/>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0">
                      <a:moveTo>
                        <a:pt x="34" y="16"/>
                      </a:moveTo>
                      <a:lnTo>
                        <a:pt x="34" y="16"/>
                      </a:lnTo>
                      <a:lnTo>
                        <a:pt x="7" y="0"/>
                      </a:lnTo>
                      <a:lnTo>
                        <a:pt x="0" y="14"/>
                      </a:lnTo>
                      <a:lnTo>
                        <a:pt x="27" y="30"/>
                      </a:lnTo>
                      <a:lnTo>
                        <a:pt x="33" y="30"/>
                      </a:lnTo>
                      <a:lnTo>
                        <a:pt x="38" y="27"/>
                      </a:lnTo>
                      <a:lnTo>
                        <a:pt x="39" y="21"/>
                      </a:lnTo>
                      <a:lnTo>
                        <a:pt x="3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57" name="Freeform 339">
                  <a:extLst>
                    <a:ext uri="{FF2B5EF4-FFF2-40B4-BE49-F238E27FC236}">
                      <a16:creationId xmlns:a16="http://schemas.microsoft.com/office/drawing/2014/main" id="{E302913F-DD92-4582-98B1-822F1AB4009E}"/>
                    </a:ext>
                  </a:extLst>
                </p:cNvPr>
                <p:cNvSpPr>
                  <a:spLocks/>
                </p:cNvSpPr>
                <p:nvPr/>
              </p:nvSpPr>
              <p:spPr bwMode="auto">
                <a:xfrm>
                  <a:off x="2964" y="2726"/>
                  <a:ext cx="19" cy="15"/>
                </a:xfrm>
                <a:custGeom>
                  <a:avLst/>
                  <a:gdLst>
                    <a:gd name="T0" fmla="*/ 0 w 40"/>
                    <a:gd name="T1" fmla="*/ 1 h 30"/>
                    <a:gd name="T2" fmla="*/ 0 w 40"/>
                    <a:gd name="T3" fmla="*/ 1 h 30"/>
                    <a:gd name="T4" fmla="*/ 0 w 40"/>
                    <a:gd name="T5" fmla="*/ 0 h 30"/>
                    <a:gd name="T6" fmla="*/ 0 w 40"/>
                    <a:gd name="T7" fmla="*/ 1 h 30"/>
                    <a:gd name="T8" fmla="*/ 0 w 40"/>
                    <a:gd name="T9" fmla="*/ 1 h 30"/>
                    <a:gd name="T10" fmla="*/ 0 w 40"/>
                    <a:gd name="T11" fmla="*/ 1 h 30"/>
                    <a:gd name="T12" fmla="*/ 0 w 40"/>
                    <a:gd name="T13" fmla="*/ 1 h 30"/>
                    <a:gd name="T14" fmla="*/ 0 w 40"/>
                    <a:gd name="T15" fmla="*/ 1 h 30"/>
                    <a:gd name="T16" fmla="*/ 0 w 40"/>
                    <a:gd name="T17" fmla="*/ 1 h 30"/>
                    <a:gd name="T18" fmla="*/ 0 w 40"/>
                    <a:gd name="T19" fmla="*/ 1 h 30"/>
                    <a:gd name="T20" fmla="*/ 0 w 40"/>
                    <a:gd name="T21" fmla="*/ 1 h 30"/>
                    <a:gd name="T22" fmla="*/ 0 w 40"/>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0">
                      <a:moveTo>
                        <a:pt x="35" y="18"/>
                      </a:moveTo>
                      <a:lnTo>
                        <a:pt x="35" y="17"/>
                      </a:lnTo>
                      <a:lnTo>
                        <a:pt x="7" y="0"/>
                      </a:lnTo>
                      <a:lnTo>
                        <a:pt x="0" y="14"/>
                      </a:lnTo>
                      <a:lnTo>
                        <a:pt x="28" y="30"/>
                      </a:lnTo>
                      <a:lnTo>
                        <a:pt x="28" y="29"/>
                      </a:lnTo>
                      <a:lnTo>
                        <a:pt x="28" y="30"/>
                      </a:lnTo>
                      <a:lnTo>
                        <a:pt x="34" y="30"/>
                      </a:lnTo>
                      <a:lnTo>
                        <a:pt x="38" y="27"/>
                      </a:lnTo>
                      <a:lnTo>
                        <a:pt x="40" y="21"/>
                      </a:lnTo>
                      <a:lnTo>
                        <a:pt x="35" y="17"/>
                      </a:lnTo>
                      <a:lnTo>
                        <a:pt x="3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58" name="Freeform 340">
                  <a:extLst>
                    <a:ext uri="{FF2B5EF4-FFF2-40B4-BE49-F238E27FC236}">
                      <a16:creationId xmlns:a16="http://schemas.microsoft.com/office/drawing/2014/main" id="{23798804-3154-4E44-B515-B49D6EC94F8F}"/>
                    </a:ext>
                  </a:extLst>
                </p:cNvPr>
                <p:cNvSpPr>
                  <a:spLocks/>
                </p:cNvSpPr>
                <p:nvPr/>
              </p:nvSpPr>
              <p:spPr bwMode="auto">
                <a:xfrm>
                  <a:off x="2978" y="2735"/>
                  <a:ext cx="17" cy="14"/>
                </a:xfrm>
                <a:custGeom>
                  <a:avLst/>
                  <a:gdLst>
                    <a:gd name="T0" fmla="*/ 0 w 35"/>
                    <a:gd name="T1" fmla="*/ 1 h 28"/>
                    <a:gd name="T2" fmla="*/ 0 w 35"/>
                    <a:gd name="T3" fmla="*/ 1 h 28"/>
                    <a:gd name="T4" fmla="*/ 0 w 35"/>
                    <a:gd name="T5" fmla="*/ 0 h 28"/>
                    <a:gd name="T6" fmla="*/ 0 w 35"/>
                    <a:gd name="T7" fmla="*/ 1 h 28"/>
                    <a:gd name="T8" fmla="*/ 0 w 35"/>
                    <a:gd name="T9" fmla="*/ 1 h 28"/>
                    <a:gd name="T10" fmla="*/ 0 w 35"/>
                    <a:gd name="T11" fmla="*/ 1 h 28"/>
                    <a:gd name="T12" fmla="*/ 0 w 35"/>
                    <a:gd name="T13" fmla="*/ 1 h 28"/>
                    <a:gd name="T14" fmla="*/ 0 w 35"/>
                    <a:gd name="T15" fmla="*/ 1 h 28"/>
                    <a:gd name="T16" fmla="*/ 0 w 35"/>
                    <a:gd name="T17" fmla="*/ 1 h 28"/>
                    <a:gd name="T18" fmla="*/ 0 w 35"/>
                    <a:gd name="T19" fmla="*/ 1 h 28"/>
                    <a:gd name="T20" fmla="*/ 0 w 35"/>
                    <a:gd name="T21" fmla="*/ 1 h 28"/>
                    <a:gd name="T22" fmla="*/ 0 w 35"/>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8">
                      <a:moveTo>
                        <a:pt x="32" y="15"/>
                      </a:moveTo>
                      <a:lnTo>
                        <a:pt x="32" y="16"/>
                      </a:lnTo>
                      <a:lnTo>
                        <a:pt x="7" y="0"/>
                      </a:lnTo>
                      <a:lnTo>
                        <a:pt x="0" y="11"/>
                      </a:lnTo>
                      <a:lnTo>
                        <a:pt x="25" y="27"/>
                      </a:lnTo>
                      <a:lnTo>
                        <a:pt x="25" y="28"/>
                      </a:lnTo>
                      <a:lnTo>
                        <a:pt x="25" y="27"/>
                      </a:lnTo>
                      <a:lnTo>
                        <a:pt x="30" y="28"/>
                      </a:lnTo>
                      <a:lnTo>
                        <a:pt x="35" y="25"/>
                      </a:lnTo>
                      <a:lnTo>
                        <a:pt x="35" y="20"/>
                      </a:lnTo>
                      <a:lnTo>
                        <a:pt x="32" y="16"/>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59" name="Freeform 341">
                  <a:extLst>
                    <a:ext uri="{FF2B5EF4-FFF2-40B4-BE49-F238E27FC236}">
                      <a16:creationId xmlns:a16="http://schemas.microsoft.com/office/drawing/2014/main" id="{E0C4F484-5A14-408B-AA29-599A38F9669B}"/>
                    </a:ext>
                  </a:extLst>
                </p:cNvPr>
                <p:cNvSpPr>
                  <a:spLocks/>
                </p:cNvSpPr>
                <p:nvPr/>
              </p:nvSpPr>
              <p:spPr bwMode="auto">
                <a:xfrm>
                  <a:off x="2990" y="2742"/>
                  <a:ext cx="19" cy="14"/>
                </a:xfrm>
                <a:custGeom>
                  <a:avLst/>
                  <a:gdLst>
                    <a:gd name="T0" fmla="*/ 1 w 37"/>
                    <a:gd name="T1" fmla="*/ 1 h 27"/>
                    <a:gd name="T2" fmla="*/ 1 w 37"/>
                    <a:gd name="T3" fmla="*/ 1 h 27"/>
                    <a:gd name="T4" fmla="*/ 1 w 37"/>
                    <a:gd name="T5" fmla="*/ 0 h 27"/>
                    <a:gd name="T6" fmla="*/ 0 w 37"/>
                    <a:gd name="T7" fmla="*/ 1 h 27"/>
                    <a:gd name="T8" fmla="*/ 1 w 37"/>
                    <a:gd name="T9" fmla="*/ 1 h 27"/>
                    <a:gd name="T10" fmla="*/ 1 w 37"/>
                    <a:gd name="T11" fmla="*/ 1 h 27"/>
                    <a:gd name="T12" fmla="*/ 1 w 37"/>
                    <a:gd name="T13" fmla="*/ 1 h 27"/>
                    <a:gd name="T14" fmla="*/ 1 w 37"/>
                    <a:gd name="T15" fmla="*/ 1 h 27"/>
                    <a:gd name="T16" fmla="*/ 1 w 37"/>
                    <a:gd name="T17" fmla="*/ 1 h 27"/>
                    <a:gd name="T18" fmla="*/ 1 w 37"/>
                    <a:gd name="T19" fmla="*/ 1 h 27"/>
                    <a:gd name="T20" fmla="*/ 1 w 37"/>
                    <a:gd name="T21" fmla="*/ 1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7">
                      <a:moveTo>
                        <a:pt x="33" y="13"/>
                      </a:moveTo>
                      <a:lnTo>
                        <a:pt x="33" y="13"/>
                      </a:lnTo>
                      <a:lnTo>
                        <a:pt x="7" y="0"/>
                      </a:lnTo>
                      <a:lnTo>
                        <a:pt x="0" y="13"/>
                      </a:lnTo>
                      <a:lnTo>
                        <a:pt x="26" y="27"/>
                      </a:lnTo>
                      <a:lnTo>
                        <a:pt x="32" y="27"/>
                      </a:lnTo>
                      <a:lnTo>
                        <a:pt x="36" y="24"/>
                      </a:lnTo>
                      <a:lnTo>
                        <a:pt x="37" y="18"/>
                      </a:lnTo>
                      <a:lnTo>
                        <a:pt x="3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60" name="Freeform 342">
                  <a:extLst>
                    <a:ext uri="{FF2B5EF4-FFF2-40B4-BE49-F238E27FC236}">
                      <a16:creationId xmlns:a16="http://schemas.microsoft.com/office/drawing/2014/main" id="{50CE0FB1-6DE5-46EF-B5B6-153C3FEC4FB7}"/>
                    </a:ext>
                  </a:extLst>
                </p:cNvPr>
                <p:cNvSpPr>
                  <a:spLocks/>
                </p:cNvSpPr>
                <p:nvPr/>
              </p:nvSpPr>
              <p:spPr bwMode="auto">
                <a:xfrm>
                  <a:off x="3003" y="2749"/>
                  <a:ext cx="18" cy="14"/>
                </a:xfrm>
                <a:custGeom>
                  <a:avLst/>
                  <a:gdLst>
                    <a:gd name="T0" fmla="*/ 0 w 37"/>
                    <a:gd name="T1" fmla="*/ 1 h 28"/>
                    <a:gd name="T2" fmla="*/ 0 w 37"/>
                    <a:gd name="T3" fmla="*/ 1 h 28"/>
                    <a:gd name="T4" fmla="*/ 0 w 37"/>
                    <a:gd name="T5" fmla="*/ 0 h 28"/>
                    <a:gd name="T6" fmla="*/ 0 w 37"/>
                    <a:gd name="T7" fmla="*/ 1 h 28"/>
                    <a:gd name="T8" fmla="*/ 0 w 37"/>
                    <a:gd name="T9" fmla="*/ 1 h 28"/>
                    <a:gd name="T10" fmla="*/ 0 w 37"/>
                    <a:gd name="T11" fmla="*/ 1 h 28"/>
                    <a:gd name="T12" fmla="*/ 0 w 37"/>
                    <a:gd name="T13" fmla="*/ 1 h 28"/>
                    <a:gd name="T14" fmla="*/ 0 w 37"/>
                    <a:gd name="T15" fmla="*/ 1 h 28"/>
                    <a:gd name="T16" fmla="*/ 0 w 37"/>
                    <a:gd name="T17" fmla="*/ 1 h 28"/>
                    <a:gd name="T18" fmla="*/ 0 w 37"/>
                    <a:gd name="T19" fmla="*/ 1 h 28"/>
                    <a:gd name="T20" fmla="*/ 0 w 37"/>
                    <a:gd name="T21" fmla="*/ 1 h 28"/>
                    <a:gd name="T22" fmla="*/ 0 w 37"/>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32" y="15"/>
                      </a:moveTo>
                      <a:lnTo>
                        <a:pt x="32" y="14"/>
                      </a:lnTo>
                      <a:lnTo>
                        <a:pt x="7" y="0"/>
                      </a:lnTo>
                      <a:lnTo>
                        <a:pt x="0" y="14"/>
                      </a:lnTo>
                      <a:lnTo>
                        <a:pt x="25" y="28"/>
                      </a:lnTo>
                      <a:lnTo>
                        <a:pt x="25" y="27"/>
                      </a:lnTo>
                      <a:lnTo>
                        <a:pt x="25" y="28"/>
                      </a:lnTo>
                      <a:lnTo>
                        <a:pt x="31" y="28"/>
                      </a:lnTo>
                      <a:lnTo>
                        <a:pt x="36" y="25"/>
                      </a:lnTo>
                      <a:lnTo>
                        <a:pt x="37" y="19"/>
                      </a:lnTo>
                      <a:lnTo>
                        <a:pt x="32" y="14"/>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61" name="Freeform 343">
                  <a:extLst>
                    <a:ext uri="{FF2B5EF4-FFF2-40B4-BE49-F238E27FC236}">
                      <a16:creationId xmlns:a16="http://schemas.microsoft.com/office/drawing/2014/main" id="{403CDCAA-777B-4E17-AC30-C4F02B569CE4}"/>
                    </a:ext>
                  </a:extLst>
                </p:cNvPr>
                <p:cNvSpPr>
                  <a:spLocks/>
                </p:cNvSpPr>
                <p:nvPr/>
              </p:nvSpPr>
              <p:spPr bwMode="auto">
                <a:xfrm>
                  <a:off x="3016" y="2757"/>
                  <a:ext cx="17" cy="14"/>
                </a:xfrm>
                <a:custGeom>
                  <a:avLst/>
                  <a:gdLst>
                    <a:gd name="T0" fmla="*/ 0 w 35"/>
                    <a:gd name="T1" fmla="*/ 0 h 29"/>
                    <a:gd name="T2" fmla="*/ 0 w 35"/>
                    <a:gd name="T3" fmla="*/ 0 h 29"/>
                    <a:gd name="T4" fmla="*/ 0 w 35"/>
                    <a:gd name="T5" fmla="*/ 0 h 29"/>
                    <a:gd name="T6" fmla="*/ 0 w 35"/>
                    <a:gd name="T7" fmla="*/ 0 h 29"/>
                    <a:gd name="T8" fmla="*/ 0 w 35"/>
                    <a:gd name="T9" fmla="*/ 0 h 29"/>
                    <a:gd name="T10" fmla="*/ 0 w 35"/>
                    <a:gd name="T11" fmla="*/ 0 h 29"/>
                    <a:gd name="T12" fmla="*/ 0 w 35"/>
                    <a:gd name="T13" fmla="*/ 0 h 29"/>
                    <a:gd name="T14" fmla="*/ 0 w 35"/>
                    <a:gd name="T15" fmla="*/ 0 h 29"/>
                    <a:gd name="T16" fmla="*/ 0 w 35"/>
                    <a:gd name="T17" fmla="*/ 0 h 29"/>
                    <a:gd name="T18" fmla="*/ 0 w 35"/>
                    <a:gd name="T19" fmla="*/ 0 h 29"/>
                    <a:gd name="T20" fmla="*/ 0 w 35"/>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9">
                      <a:moveTo>
                        <a:pt x="32" y="17"/>
                      </a:moveTo>
                      <a:lnTo>
                        <a:pt x="32" y="17"/>
                      </a:lnTo>
                      <a:lnTo>
                        <a:pt x="7" y="0"/>
                      </a:lnTo>
                      <a:lnTo>
                        <a:pt x="0" y="12"/>
                      </a:lnTo>
                      <a:lnTo>
                        <a:pt x="25" y="28"/>
                      </a:lnTo>
                      <a:lnTo>
                        <a:pt x="30" y="29"/>
                      </a:lnTo>
                      <a:lnTo>
                        <a:pt x="35" y="26"/>
                      </a:lnTo>
                      <a:lnTo>
                        <a:pt x="35" y="21"/>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62" name="Freeform 344">
                  <a:extLst>
                    <a:ext uri="{FF2B5EF4-FFF2-40B4-BE49-F238E27FC236}">
                      <a16:creationId xmlns:a16="http://schemas.microsoft.com/office/drawing/2014/main" id="{D2DB871E-7469-42B2-AC96-1A3F6F7F1176}"/>
                    </a:ext>
                  </a:extLst>
                </p:cNvPr>
                <p:cNvSpPr>
                  <a:spLocks/>
                </p:cNvSpPr>
                <p:nvPr/>
              </p:nvSpPr>
              <p:spPr bwMode="auto">
                <a:xfrm>
                  <a:off x="3028" y="2765"/>
                  <a:ext cx="16" cy="13"/>
                </a:xfrm>
                <a:custGeom>
                  <a:avLst/>
                  <a:gdLst>
                    <a:gd name="T0" fmla="*/ 0 w 33"/>
                    <a:gd name="T1" fmla="*/ 1 h 26"/>
                    <a:gd name="T2" fmla="*/ 0 w 33"/>
                    <a:gd name="T3" fmla="*/ 1 h 26"/>
                    <a:gd name="T4" fmla="*/ 0 w 33"/>
                    <a:gd name="T5" fmla="*/ 0 h 26"/>
                    <a:gd name="T6" fmla="*/ 0 w 33"/>
                    <a:gd name="T7" fmla="*/ 1 h 26"/>
                    <a:gd name="T8" fmla="*/ 0 w 33"/>
                    <a:gd name="T9" fmla="*/ 1 h 26"/>
                    <a:gd name="T10" fmla="*/ 0 w 33"/>
                    <a:gd name="T11" fmla="*/ 1 h 26"/>
                    <a:gd name="T12" fmla="*/ 0 w 33"/>
                    <a:gd name="T13" fmla="*/ 1 h 26"/>
                    <a:gd name="T14" fmla="*/ 0 w 33"/>
                    <a:gd name="T15" fmla="*/ 1 h 26"/>
                    <a:gd name="T16" fmla="*/ 0 w 33"/>
                    <a:gd name="T17" fmla="*/ 1 h 26"/>
                    <a:gd name="T18" fmla="*/ 0 w 33"/>
                    <a:gd name="T19" fmla="*/ 1 h 26"/>
                    <a:gd name="T20" fmla="*/ 0 w 33"/>
                    <a:gd name="T21" fmla="*/ 1 h 26"/>
                    <a:gd name="T22" fmla="*/ 0 w 33"/>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6">
                      <a:moveTo>
                        <a:pt x="29" y="12"/>
                      </a:moveTo>
                      <a:lnTo>
                        <a:pt x="30" y="13"/>
                      </a:lnTo>
                      <a:lnTo>
                        <a:pt x="7" y="0"/>
                      </a:lnTo>
                      <a:lnTo>
                        <a:pt x="0" y="11"/>
                      </a:lnTo>
                      <a:lnTo>
                        <a:pt x="24" y="25"/>
                      </a:lnTo>
                      <a:lnTo>
                        <a:pt x="25" y="26"/>
                      </a:lnTo>
                      <a:lnTo>
                        <a:pt x="24" y="25"/>
                      </a:lnTo>
                      <a:lnTo>
                        <a:pt x="28" y="26"/>
                      </a:lnTo>
                      <a:lnTo>
                        <a:pt x="33" y="23"/>
                      </a:lnTo>
                      <a:lnTo>
                        <a:pt x="33" y="18"/>
                      </a:lnTo>
                      <a:lnTo>
                        <a:pt x="30" y="13"/>
                      </a:lnTo>
                      <a:lnTo>
                        <a:pt x="2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63" name="Freeform 345">
                  <a:extLst>
                    <a:ext uri="{FF2B5EF4-FFF2-40B4-BE49-F238E27FC236}">
                      <a16:creationId xmlns:a16="http://schemas.microsoft.com/office/drawing/2014/main" id="{4CBC7A37-C290-4053-BE17-7CD13E1C5802}"/>
                    </a:ext>
                  </a:extLst>
                </p:cNvPr>
                <p:cNvSpPr>
                  <a:spLocks/>
                </p:cNvSpPr>
                <p:nvPr/>
              </p:nvSpPr>
              <p:spPr bwMode="auto">
                <a:xfrm>
                  <a:off x="3040" y="2771"/>
                  <a:ext cx="18" cy="13"/>
                </a:xfrm>
                <a:custGeom>
                  <a:avLst/>
                  <a:gdLst>
                    <a:gd name="T0" fmla="*/ 1 w 34"/>
                    <a:gd name="T1" fmla="*/ 1 h 26"/>
                    <a:gd name="T2" fmla="*/ 1 w 34"/>
                    <a:gd name="T3" fmla="*/ 1 h 26"/>
                    <a:gd name="T4" fmla="*/ 1 w 34"/>
                    <a:gd name="T5" fmla="*/ 0 h 26"/>
                    <a:gd name="T6" fmla="*/ 0 w 34"/>
                    <a:gd name="T7" fmla="*/ 1 h 26"/>
                    <a:gd name="T8" fmla="*/ 1 w 34"/>
                    <a:gd name="T9" fmla="*/ 1 h 26"/>
                    <a:gd name="T10" fmla="*/ 1 w 34"/>
                    <a:gd name="T11" fmla="*/ 1 h 26"/>
                    <a:gd name="T12" fmla="*/ 1 w 34"/>
                    <a:gd name="T13" fmla="*/ 1 h 26"/>
                    <a:gd name="T14" fmla="*/ 1 w 34"/>
                    <a:gd name="T15" fmla="*/ 1 h 26"/>
                    <a:gd name="T16" fmla="*/ 1 w 34"/>
                    <a:gd name="T17" fmla="*/ 1 h 26"/>
                    <a:gd name="T18" fmla="*/ 1 w 34"/>
                    <a:gd name="T19" fmla="*/ 1 h 26"/>
                    <a:gd name="T20" fmla="*/ 1 w 34"/>
                    <a:gd name="T21" fmla="*/ 1 h 26"/>
                    <a:gd name="T22" fmla="*/ 1 w 34"/>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26">
                      <a:moveTo>
                        <a:pt x="31" y="13"/>
                      </a:moveTo>
                      <a:lnTo>
                        <a:pt x="30" y="12"/>
                      </a:lnTo>
                      <a:lnTo>
                        <a:pt x="4" y="0"/>
                      </a:lnTo>
                      <a:lnTo>
                        <a:pt x="0" y="14"/>
                      </a:lnTo>
                      <a:lnTo>
                        <a:pt x="25" y="26"/>
                      </a:lnTo>
                      <a:lnTo>
                        <a:pt x="24" y="24"/>
                      </a:lnTo>
                      <a:lnTo>
                        <a:pt x="25" y="26"/>
                      </a:lnTo>
                      <a:lnTo>
                        <a:pt x="31" y="24"/>
                      </a:lnTo>
                      <a:lnTo>
                        <a:pt x="34" y="20"/>
                      </a:lnTo>
                      <a:lnTo>
                        <a:pt x="34" y="15"/>
                      </a:lnTo>
                      <a:lnTo>
                        <a:pt x="30" y="12"/>
                      </a:lnTo>
                      <a:lnTo>
                        <a:pt x="3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64" name="Freeform 346">
                  <a:extLst>
                    <a:ext uri="{FF2B5EF4-FFF2-40B4-BE49-F238E27FC236}">
                      <a16:creationId xmlns:a16="http://schemas.microsoft.com/office/drawing/2014/main" id="{E7AAD068-4D8F-4D50-AA3F-F535359A3F14}"/>
                    </a:ext>
                  </a:extLst>
                </p:cNvPr>
                <p:cNvSpPr>
                  <a:spLocks/>
                </p:cNvSpPr>
                <p:nvPr/>
              </p:nvSpPr>
              <p:spPr bwMode="auto">
                <a:xfrm>
                  <a:off x="3052" y="2777"/>
                  <a:ext cx="17" cy="14"/>
                </a:xfrm>
                <a:custGeom>
                  <a:avLst/>
                  <a:gdLst>
                    <a:gd name="T0" fmla="*/ 1 w 32"/>
                    <a:gd name="T1" fmla="*/ 1 h 26"/>
                    <a:gd name="T2" fmla="*/ 1 w 32"/>
                    <a:gd name="T3" fmla="*/ 1 h 26"/>
                    <a:gd name="T4" fmla="*/ 1 w 32"/>
                    <a:gd name="T5" fmla="*/ 0 h 26"/>
                    <a:gd name="T6" fmla="*/ 0 w 32"/>
                    <a:gd name="T7" fmla="*/ 1 h 26"/>
                    <a:gd name="T8" fmla="*/ 1 w 32"/>
                    <a:gd name="T9" fmla="*/ 1 h 26"/>
                    <a:gd name="T10" fmla="*/ 1 w 32"/>
                    <a:gd name="T11" fmla="*/ 1 h 26"/>
                    <a:gd name="T12" fmla="*/ 1 w 32"/>
                    <a:gd name="T13" fmla="*/ 1 h 26"/>
                    <a:gd name="T14" fmla="*/ 1 w 32"/>
                    <a:gd name="T15" fmla="*/ 1 h 26"/>
                    <a:gd name="T16" fmla="*/ 1 w 32"/>
                    <a:gd name="T17" fmla="*/ 1 h 26"/>
                    <a:gd name="T18" fmla="*/ 1 w 32"/>
                    <a:gd name="T19" fmla="*/ 1 h 26"/>
                    <a:gd name="T20" fmla="*/ 1 w 32"/>
                    <a:gd name="T21" fmla="*/ 1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26">
                      <a:moveTo>
                        <a:pt x="30" y="14"/>
                      </a:moveTo>
                      <a:lnTo>
                        <a:pt x="30" y="14"/>
                      </a:lnTo>
                      <a:lnTo>
                        <a:pt x="7" y="0"/>
                      </a:lnTo>
                      <a:lnTo>
                        <a:pt x="0" y="11"/>
                      </a:lnTo>
                      <a:lnTo>
                        <a:pt x="23" y="25"/>
                      </a:lnTo>
                      <a:lnTo>
                        <a:pt x="28" y="26"/>
                      </a:lnTo>
                      <a:lnTo>
                        <a:pt x="32" y="23"/>
                      </a:lnTo>
                      <a:lnTo>
                        <a:pt x="32" y="18"/>
                      </a:lnTo>
                      <a:lnTo>
                        <a:pt x="3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65" name="Freeform 347">
                  <a:extLst>
                    <a:ext uri="{FF2B5EF4-FFF2-40B4-BE49-F238E27FC236}">
                      <a16:creationId xmlns:a16="http://schemas.microsoft.com/office/drawing/2014/main" id="{229E6200-52C6-4EB5-9BD1-63875EC8BD6B}"/>
                    </a:ext>
                  </a:extLst>
                </p:cNvPr>
                <p:cNvSpPr>
                  <a:spLocks/>
                </p:cNvSpPr>
                <p:nvPr/>
              </p:nvSpPr>
              <p:spPr bwMode="auto">
                <a:xfrm>
                  <a:off x="3064" y="2784"/>
                  <a:ext cx="16" cy="14"/>
                </a:xfrm>
                <a:custGeom>
                  <a:avLst/>
                  <a:gdLst>
                    <a:gd name="T0" fmla="*/ 1 w 32"/>
                    <a:gd name="T1" fmla="*/ 1 h 26"/>
                    <a:gd name="T2" fmla="*/ 1 w 32"/>
                    <a:gd name="T3" fmla="*/ 1 h 26"/>
                    <a:gd name="T4" fmla="*/ 1 w 32"/>
                    <a:gd name="T5" fmla="*/ 0 h 26"/>
                    <a:gd name="T6" fmla="*/ 0 w 32"/>
                    <a:gd name="T7" fmla="*/ 1 h 26"/>
                    <a:gd name="T8" fmla="*/ 1 w 32"/>
                    <a:gd name="T9" fmla="*/ 1 h 26"/>
                    <a:gd name="T10" fmla="*/ 1 w 32"/>
                    <a:gd name="T11" fmla="*/ 1 h 26"/>
                    <a:gd name="T12" fmla="*/ 1 w 32"/>
                    <a:gd name="T13" fmla="*/ 1 h 26"/>
                    <a:gd name="T14" fmla="*/ 1 w 32"/>
                    <a:gd name="T15" fmla="*/ 1 h 26"/>
                    <a:gd name="T16" fmla="*/ 1 w 32"/>
                    <a:gd name="T17" fmla="*/ 1 h 26"/>
                    <a:gd name="T18" fmla="*/ 1 w 32"/>
                    <a:gd name="T19" fmla="*/ 1 h 26"/>
                    <a:gd name="T20" fmla="*/ 1 w 32"/>
                    <a:gd name="T21" fmla="*/ 1 h 26"/>
                    <a:gd name="T22" fmla="*/ 1 w 32"/>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6">
                      <a:moveTo>
                        <a:pt x="30" y="12"/>
                      </a:moveTo>
                      <a:lnTo>
                        <a:pt x="30" y="14"/>
                      </a:lnTo>
                      <a:lnTo>
                        <a:pt x="7" y="0"/>
                      </a:lnTo>
                      <a:lnTo>
                        <a:pt x="0" y="11"/>
                      </a:lnTo>
                      <a:lnTo>
                        <a:pt x="23" y="25"/>
                      </a:lnTo>
                      <a:lnTo>
                        <a:pt x="23" y="26"/>
                      </a:lnTo>
                      <a:lnTo>
                        <a:pt x="23" y="25"/>
                      </a:lnTo>
                      <a:lnTo>
                        <a:pt x="28" y="26"/>
                      </a:lnTo>
                      <a:lnTo>
                        <a:pt x="32" y="23"/>
                      </a:lnTo>
                      <a:lnTo>
                        <a:pt x="32" y="18"/>
                      </a:lnTo>
                      <a:lnTo>
                        <a:pt x="30" y="14"/>
                      </a:lnTo>
                      <a:lnTo>
                        <a:pt x="3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66" name="Freeform 348">
                  <a:extLst>
                    <a:ext uri="{FF2B5EF4-FFF2-40B4-BE49-F238E27FC236}">
                      <a16:creationId xmlns:a16="http://schemas.microsoft.com/office/drawing/2014/main" id="{4862A812-AFB5-4CF4-8CFD-455FF8078522}"/>
                    </a:ext>
                  </a:extLst>
                </p:cNvPr>
                <p:cNvSpPr>
                  <a:spLocks/>
                </p:cNvSpPr>
                <p:nvPr/>
              </p:nvSpPr>
              <p:spPr bwMode="auto">
                <a:xfrm>
                  <a:off x="3075" y="2791"/>
                  <a:ext cx="17" cy="12"/>
                </a:xfrm>
                <a:custGeom>
                  <a:avLst/>
                  <a:gdLst>
                    <a:gd name="T0" fmla="*/ 1 w 32"/>
                    <a:gd name="T1" fmla="*/ 0 h 26"/>
                    <a:gd name="T2" fmla="*/ 1 w 32"/>
                    <a:gd name="T3" fmla="*/ 0 h 26"/>
                    <a:gd name="T4" fmla="*/ 1 w 32"/>
                    <a:gd name="T5" fmla="*/ 0 h 26"/>
                    <a:gd name="T6" fmla="*/ 0 w 32"/>
                    <a:gd name="T7" fmla="*/ 0 h 26"/>
                    <a:gd name="T8" fmla="*/ 1 w 32"/>
                    <a:gd name="T9" fmla="*/ 0 h 26"/>
                    <a:gd name="T10" fmla="*/ 1 w 32"/>
                    <a:gd name="T11" fmla="*/ 0 h 26"/>
                    <a:gd name="T12" fmla="*/ 1 w 32"/>
                    <a:gd name="T13" fmla="*/ 0 h 26"/>
                    <a:gd name="T14" fmla="*/ 1 w 32"/>
                    <a:gd name="T15" fmla="*/ 0 h 26"/>
                    <a:gd name="T16" fmla="*/ 1 w 32"/>
                    <a:gd name="T17" fmla="*/ 0 h 26"/>
                    <a:gd name="T18" fmla="*/ 1 w 32"/>
                    <a:gd name="T19" fmla="*/ 0 h 26"/>
                    <a:gd name="T20" fmla="*/ 1 w 32"/>
                    <a:gd name="T21" fmla="*/ 0 h 26"/>
                    <a:gd name="T22" fmla="*/ 1 w 32"/>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6">
                      <a:moveTo>
                        <a:pt x="28" y="13"/>
                      </a:moveTo>
                      <a:lnTo>
                        <a:pt x="28" y="12"/>
                      </a:lnTo>
                      <a:lnTo>
                        <a:pt x="7" y="0"/>
                      </a:lnTo>
                      <a:lnTo>
                        <a:pt x="0" y="14"/>
                      </a:lnTo>
                      <a:lnTo>
                        <a:pt x="21" y="26"/>
                      </a:lnTo>
                      <a:lnTo>
                        <a:pt x="21" y="25"/>
                      </a:lnTo>
                      <a:lnTo>
                        <a:pt x="21" y="26"/>
                      </a:lnTo>
                      <a:lnTo>
                        <a:pt x="26" y="26"/>
                      </a:lnTo>
                      <a:lnTo>
                        <a:pt x="31" y="22"/>
                      </a:lnTo>
                      <a:lnTo>
                        <a:pt x="32" y="17"/>
                      </a:lnTo>
                      <a:lnTo>
                        <a:pt x="28" y="12"/>
                      </a:lnTo>
                      <a:lnTo>
                        <a:pt x="2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67" name="Freeform 349">
                  <a:extLst>
                    <a:ext uri="{FF2B5EF4-FFF2-40B4-BE49-F238E27FC236}">
                      <a16:creationId xmlns:a16="http://schemas.microsoft.com/office/drawing/2014/main" id="{D4127F9E-916A-459C-A5BA-64C8AECCBB67}"/>
                    </a:ext>
                  </a:extLst>
                </p:cNvPr>
                <p:cNvSpPr>
                  <a:spLocks/>
                </p:cNvSpPr>
                <p:nvPr/>
              </p:nvSpPr>
              <p:spPr bwMode="auto">
                <a:xfrm>
                  <a:off x="3086" y="2797"/>
                  <a:ext cx="16" cy="13"/>
                </a:xfrm>
                <a:custGeom>
                  <a:avLst/>
                  <a:gdLst>
                    <a:gd name="T0" fmla="*/ 1 w 32"/>
                    <a:gd name="T1" fmla="*/ 0 h 27"/>
                    <a:gd name="T2" fmla="*/ 1 w 32"/>
                    <a:gd name="T3" fmla="*/ 0 h 27"/>
                    <a:gd name="T4" fmla="*/ 1 w 32"/>
                    <a:gd name="T5" fmla="*/ 0 h 27"/>
                    <a:gd name="T6" fmla="*/ 0 w 32"/>
                    <a:gd name="T7" fmla="*/ 0 h 27"/>
                    <a:gd name="T8" fmla="*/ 1 w 32"/>
                    <a:gd name="T9" fmla="*/ 0 h 27"/>
                    <a:gd name="T10" fmla="*/ 1 w 32"/>
                    <a:gd name="T11" fmla="*/ 0 h 27"/>
                    <a:gd name="T12" fmla="*/ 1 w 32"/>
                    <a:gd name="T13" fmla="*/ 0 h 27"/>
                    <a:gd name="T14" fmla="*/ 1 w 32"/>
                    <a:gd name="T15" fmla="*/ 0 h 27"/>
                    <a:gd name="T16" fmla="*/ 1 w 32"/>
                    <a:gd name="T17" fmla="*/ 0 h 27"/>
                    <a:gd name="T18" fmla="*/ 1 w 32"/>
                    <a:gd name="T19" fmla="*/ 0 h 27"/>
                    <a:gd name="T20" fmla="*/ 1 w 32"/>
                    <a:gd name="T21" fmla="*/ 0 h 27"/>
                    <a:gd name="T22" fmla="*/ 1 w 32"/>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7">
                      <a:moveTo>
                        <a:pt x="30" y="13"/>
                      </a:moveTo>
                      <a:lnTo>
                        <a:pt x="30" y="14"/>
                      </a:lnTo>
                      <a:lnTo>
                        <a:pt x="7" y="0"/>
                      </a:lnTo>
                      <a:lnTo>
                        <a:pt x="0" y="12"/>
                      </a:lnTo>
                      <a:lnTo>
                        <a:pt x="23" y="25"/>
                      </a:lnTo>
                      <a:lnTo>
                        <a:pt x="23" y="27"/>
                      </a:lnTo>
                      <a:lnTo>
                        <a:pt x="23" y="25"/>
                      </a:lnTo>
                      <a:lnTo>
                        <a:pt x="27" y="27"/>
                      </a:lnTo>
                      <a:lnTo>
                        <a:pt x="32" y="23"/>
                      </a:lnTo>
                      <a:lnTo>
                        <a:pt x="32" y="19"/>
                      </a:lnTo>
                      <a:lnTo>
                        <a:pt x="30" y="14"/>
                      </a:lnTo>
                      <a:lnTo>
                        <a:pt x="3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68" name="Freeform 350">
                  <a:extLst>
                    <a:ext uri="{FF2B5EF4-FFF2-40B4-BE49-F238E27FC236}">
                      <a16:creationId xmlns:a16="http://schemas.microsoft.com/office/drawing/2014/main" id="{70C445CB-BA5D-4B22-8026-BA35B0DC0BBA}"/>
                    </a:ext>
                  </a:extLst>
                </p:cNvPr>
                <p:cNvSpPr>
                  <a:spLocks/>
                </p:cNvSpPr>
                <p:nvPr/>
              </p:nvSpPr>
              <p:spPr bwMode="auto">
                <a:xfrm>
                  <a:off x="3097" y="2803"/>
                  <a:ext cx="17" cy="13"/>
                </a:xfrm>
                <a:custGeom>
                  <a:avLst/>
                  <a:gdLst>
                    <a:gd name="T0" fmla="*/ 1 w 32"/>
                    <a:gd name="T1" fmla="*/ 1 h 25"/>
                    <a:gd name="T2" fmla="*/ 1 w 32"/>
                    <a:gd name="T3" fmla="*/ 1 h 25"/>
                    <a:gd name="T4" fmla="*/ 1 w 32"/>
                    <a:gd name="T5" fmla="*/ 0 h 25"/>
                    <a:gd name="T6" fmla="*/ 0 w 32"/>
                    <a:gd name="T7" fmla="*/ 1 h 25"/>
                    <a:gd name="T8" fmla="*/ 1 w 32"/>
                    <a:gd name="T9" fmla="*/ 1 h 25"/>
                    <a:gd name="T10" fmla="*/ 1 w 32"/>
                    <a:gd name="T11" fmla="*/ 1 h 25"/>
                    <a:gd name="T12" fmla="*/ 1 w 32"/>
                    <a:gd name="T13" fmla="*/ 1 h 25"/>
                    <a:gd name="T14" fmla="*/ 1 w 32"/>
                    <a:gd name="T15" fmla="*/ 1 h 25"/>
                    <a:gd name="T16" fmla="*/ 1 w 32"/>
                    <a:gd name="T17" fmla="*/ 1 h 25"/>
                    <a:gd name="T18" fmla="*/ 1 w 32"/>
                    <a:gd name="T19" fmla="*/ 1 h 25"/>
                    <a:gd name="T20" fmla="*/ 1 w 32"/>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25">
                      <a:moveTo>
                        <a:pt x="27" y="11"/>
                      </a:moveTo>
                      <a:lnTo>
                        <a:pt x="27" y="11"/>
                      </a:lnTo>
                      <a:lnTo>
                        <a:pt x="7" y="0"/>
                      </a:lnTo>
                      <a:lnTo>
                        <a:pt x="0" y="14"/>
                      </a:lnTo>
                      <a:lnTo>
                        <a:pt x="20" y="25"/>
                      </a:lnTo>
                      <a:lnTo>
                        <a:pt x="26" y="25"/>
                      </a:lnTo>
                      <a:lnTo>
                        <a:pt x="31" y="22"/>
                      </a:lnTo>
                      <a:lnTo>
                        <a:pt x="32" y="16"/>
                      </a:lnTo>
                      <a:lnTo>
                        <a:pt x="2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69" name="Freeform 351">
                  <a:extLst>
                    <a:ext uri="{FF2B5EF4-FFF2-40B4-BE49-F238E27FC236}">
                      <a16:creationId xmlns:a16="http://schemas.microsoft.com/office/drawing/2014/main" id="{6B3873B1-5F26-47BE-8167-010FBE34ECA2}"/>
                    </a:ext>
                  </a:extLst>
                </p:cNvPr>
                <p:cNvSpPr>
                  <a:spLocks/>
                </p:cNvSpPr>
                <p:nvPr/>
              </p:nvSpPr>
              <p:spPr bwMode="auto">
                <a:xfrm>
                  <a:off x="3108" y="2809"/>
                  <a:ext cx="17" cy="13"/>
                </a:xfrm>
                <a:custGeom>
                  <a:avLst/>
                  <a:gdLst>
                    <a:gd name="T0" fmla="*/ 0 w 35"/>
                    <a:gd name="T1" fmla="*/ 1 h 26"/>
                    <a:gd name="T2" fmla="*/ 0 w 35"/>
                    <a:gd name="T3" fmla="*/ 1 h 26"/>
                    <a:gd name="T4" fmla="*/ 0 w 35"/>
                    <a:gd name="T5" fmla="*/ 0 h 26"/>
                    <a:gd name="T6" fmla="*/ 0 w 35"/>
                    <a:gd name="T7" fmla="*/ 1 h 26"/>
                    <a:gd name="T8" fmla="*/ 0 w 35"/>
                    <a:gd name="T9" fmla="*/ 1 h 26"/>
                    <a:gd name="T10" fmla="*/ 0 w 35"/>
                    <a:gd name="T11" fmla="*/ 1 h 26"/>
                    <a:gd name="T12" fmla="*/ 0 w 35"/>
                    <a:gd name="T13" fmla="*/ 1 h 26"/>
                    <a:gd name="T14" fmla="*/ 0 w 35"/>
                    <a:gd name="T15" fmla="*/ 1 h 26"/>
                    <a:gd name="T16" fmla="*/ 0 w 35"/>
                    <a:gd name="T17" fmla="*/ 1 h 26"/>
                    <a:gd name="T18" fmla="*/ 0 w 35"/>
                    <a:gd name="T19" fmla="*/ 1 h 26"/>
                    <a:gd name="T20" fmla="*/ 0 w 35"/>
                    <a:gd name="T21" fmla="*/ 1 h 26"/>
                    <a:gd name="T22" fmla="*/ 0 w 35"/>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6">
                      <a:moveTo>
                        <a:pt x="30" y="13"/>
                      </a:moveTo>
                      <a:lnTo>
                        <a:pt x="30" y="12"/>
                      </a:lnTo>
                      <a:lnTo>
                        <a:pt x="7" y="0"/>
                      </a:lnTo>
                      <a:lnTo>
                        <a:pt x="0" y="14"/>
                      </a:lnTo>
                      <a:lnTo>
                        <a:pt x="24" y="26"/>
                      </a:lnTo>
                      <a:lnTo>
                        <a:pt x="24" y="24"/>
                      </a:lnTo>
                      <a:lnTo>
                        <a:pt x="24" y="26"/>
                      </a:lnTo>
                      <a:lnTo>
                        <a:pt x="29" y="26"/>
                      </a:lnTo>
                      <a:lnTo>
                        <a:pt x="34" y="22"/>
                      </a:lnTo>
                      <a:lnTo>
                        <a:pt x="35" y="16"/>
                      </a:lnTo>
                      <a:lnTo>
                        <a:pt x="30" y="12"/>
                      </a:lnTo>
                      <a:lnTo>
                        <a:pt x="3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70" name="Freeform 352">
                  <a:extLst>
                    <a:ext uri="{FF2B5EF4-FFF2-40B4-BE49-F238E27FC236}">
                      <a16:creationId xmlns:a16="http://schemas.microsoft.com/office/drawing/2014/main" id="{E53660E8-C8A8-4B8F-B5A2-1077296EFC3A}"/>
                    </a:ext>
                  </a:extLst>
                </p:cNvPr>
                <p:cNvSpPr>
                  <a:spLocks/>
                </p:cNvSpPr>
                <p:nvPr/>
              </p:nvSpPr>
              <p:spPr bwMode="auto">
                <a:xfrm>
                  <a:off x="3119" y="2815"/>
                  <a:ext cx="14" cy="13"/>
                </a:xfrm>
                <a:custGeom>
                  <a:avLst/>
                  <a:gdLst>
                    <a:gd name="T0" fmla="*/ 1 w 27"/>
                    <a:gd name="T1" fmla="*/ 1 h 24"/>
                    <a:gd name="T2" fmla="*/ 1 w 27"/>
                    <a:gd name="T3" fmla="*/ 1 h 24"/>
                    <a:gd name="T4" fmla="*/ 1 w 27"/>
                    <a:gd name="T5" fmla="*/ 0 h 24"/>
                    <a:gd name="T6" fmla="*/ 0 w 27"/>
                    <a:gd name="T7" fmla="*/ 1 h 24"/>
                    <a:gd name="T8" fmla="*/ 1 w 27"/>
                    <a:gd name="T9" fmla="*/ 1 h 24"/>
                    <a:gd name="T10" fmla="*/ 1 w 27"/>
                    <a:gd name="T11" fmla="*/ 1 h 24"/>
                    <a:gd name="T12" fmla="*/ 1 w 27"/>
                    <a:gd name="T13" fmla="*/ 1 h 24"/>
                    <a:gd name="T14" fmla="*/ 1 w 27"/>
                    <a:gd name="T15" fmla="*/ 1 h 24"/>
                    <a:gd name="T16" fmla="*/ 1 w 27"/>
                    <a:gd name="T17" fmla="*/ 1 h 24"/>
                    <a:gd name="T18" fmla="*/ 1 w 27"/>
                    <a:gd name="T19" fmla="*/ 1 h 24"/>
                    <a:gd name="T20" fmla="*/ 1 w 27"/>
                    <a:gd name="T21" fmla="*/ 1 h 24"/>
                    <a:gd name="T22" fmla="*/ 1 w 27"/>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4">
                      <a:moveTo>
                        <a:pt x="25" y="10"/>
                      </a:moveTo>
                      <a:lnTo>
                        <a:pt x="25" y="11"/>
                      </a:lnTo>
                      <a:lnTo>
                        <a:pt x="6" y="0"/>
                      </a:lnTo>
                      <a:lnTo>
                        <a:pt x="0" y="11"/>
                      </a:lnTo>
                      <a:lnTo>
                        <a:pt x="18" y="23"/>
                      </a:lnTo>
                      <a:lnTo>
                        <a:pt x="18" y="24"/>
                      </a:lnTo>
                      <a:lnTo>
                        <a:pt x="18" y="23"/>
                      </a:lnTo>
                      <a:lnTo>
                        <a:pt x="23" y="24"/>
                      </a:lnTo>
                      <a:lnTo>
                        <a:pt x="27" y="21"/>
                      </a:lnTo>
                      <a:lnTo>
                        <a:pt x="27" y="16"/>
                      </a:lnTo>
                      <a:lnTo>
                        <a:pt x="25" y="11"/>
                      </a:lnTo>
                      <a:lnTo>
                        <a:pt x="2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71" name="Freeform 353">
                  <a:extLst>
                    <a:ext uri="{FF2B5EF4-FFF2-40B4-BE49-F238E27FC236}">
                      <a16:creationId xmlns:a16="http://schemas.microsoft.com/office/drawing/2014/main" id="{96CE242A-F1F4-4274-B45E-964D5513D4FB}"/>
                    </a:ext>
                  </a:extLst>
                </p:cNvPr>
                <p:cNvSpPr>
                  <a:spLocks/>
                </p:cNvSpPr>
                <p:nvPr/>
              </p:nvSpPr>
              <p:spPr bwMode="auto">
                <a:xfrm>
                  <a:off x="3128" y="2821"/>
                  <a:ext cx="17" cy="12"/>
                </a:xfrm>
                <a:custGeom>
                  <a:avLst/>
                  <a:gdLst>
                    <a:gd name="T0" fmla="*/ 1 w 32"/>
                    <a:gd name="T1" fmla="*/ 0 h 26"/>
                    <a:gd name="T2" fmla="*/ 1 w 32"/>
                    <a:gd name="T3" fmla="*/ 0 h 26"/>
                    <a:gd name="T4" fmla="*/ 1 w 32"/>
                    <a:gd name="T5" fmla="*/ 0 h 26"/>
                    <a:gd name="T6" fmla="*/ 0 w 32"/>
                    <a:gd name="T7" fmla="*/ 0 h 26"/>
                    <a:gd name="T8" fmla="*/ 1 w 32"/>
                    <a:gd name="T9" fmla="*/ 0 h 26"/>
                    <a:gd name="T10" fmla="*/ 1 w 32"/>
                    <a:gd name="T11" fmla="*/ 0 h 26"/>
                    <a:gd name="T12" fmla="*/ 1 w 32"/>
                    <a:gd name="T13" fmla="*/ 0 h 26"/>
                    <a:gd name="T14" fmla="*/ 1 w 32"/>
                    <a:gd name="T15" fmla="*/ 0 h 26"/>
                    <a:gd name="T16" fmla="*/ 1 w 32"/>
                    <a:gd name="T17" fmla="*/ 0 h 26"/>
                    <a:gd name="T18" fmla="*/ 1 w 32"/>
                    <a:gd name="T19" fmla="*/ 0 h 26"/>
                    <a:gd name="T20" fmla="*/ 1 w 32"/>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26">
                      <a:moveTo>
                        <a:pt x="28" y="12"/>
                      </a:moveTo>
                      <a:lnTo>
                        <a:pt x="28" y="12"/>
                      </a:lnTo>
                      <a:lnTo>
                        <a:pt x="7" y="0"/>
                      </a:lnTo>
                      <a:lnTo>
                        <a:pt x="0" y="14"/>
                      </a:lnTo>
                      <a:lnTo>
                        <a:pt x="21" y="26"/>
                      </a:lnTo>
                      <a:lnTo>
                        <a:pt x="26" y="26"/>
                      </a:lnTo>
                      <a:lnTo>
                        <a:pt x="31" y="22"/>
                      </a:lnTo>
                      <a:lnTo>
                        <a:pt x="32" y="16"/>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72" name="Freeform 354">
                  <a:extLst>
                    <a:ext uri="{FF2B5EF4-FFF2-40B4-BE49-F238E27FC236}">
                      <a16:creationId xmlns:a16="http://schemas.microsoft.com/office/drawing/2014/main" id="{916CD3D9-C07E-4DAF-821D-3ED8F8225BCD}"/>
                    </a:ext>
                  </a:extLst>
                </p:cNvPr>
                <p:cNvSpPr>
                  <a:spLocks/>
                </p:cNvSpPr>
                <p:nvPr/>
              </p:nvSpPr>
              <p:spPr bwMode="auto">
                <a:xfrm>
                  <a:off x="3139" y="2826"/>
                  <a:ext cx="21" cy="15"/>
                </a:xfrm>
                <a:custGeom>
                  <a:avLst/>
                  <a:gdLst>
                    <a:gd name="T0" fmla="*/ 1 w 41"/>
                    <a:gd name="T1" fmla="*/ 1 h 30"/>
                    <a:gd name="T2" fmla="*/ 1 w 41"/>
                    <a:gd name="T3" fmla="*/ 1 h 30"/>
                    <a:gd name="T4" fmla="*/ 1 w 41"/>
                    <a:gd name="T5" fmla="*/ 0 h 30"/>
                    <a:gd name="T6" fmla="*/ 0 w 41"/>
                    <a:gd name="T7" fmla="*/ 1 h 30"/>
                    <a:gd name="T8" fmla="*/ 1 w 41"/>
                    <a:gd name="T9" fmla="*/ 1 h 30"/>
                    <a:gd name="T10" fmla="*/ 1 w 41"/>
                    <a:gd name="T11" fmla="*/ 1 h 30"/>
                    <a:gd name="T12" fmla="*/ 1 w 41"/>
                    <a:gd name="T13" fmla="*/ 1 h 30"/>
                    <a:gd name="T14" fmla="*/ 1 w 41"/>
                    <a:gd name="T15" fmla="*/ 1 h 30"/>
                    <a:gd name="T16" fmla="*/ 1 w 41"/>
                    <a:gd name="T17" fmla="*/ 1 h 30"/>
                    <a:gd name="T18" fmla="*/ 1 w 41"/>
                    <a:gd name="T19" fmla="*/ 1 h 30"/>
                    <a:gd name="T20" fmla="*/ 1 w 41"/>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30">
                      <a:moveTo>
                        <a:pt x="37" y="16"/>
                      </a:moveTo>
                      <a:lnTo>
                        <a:pt x="37" y="16"/>
                      </a:lnTo>
                      <a:lnTo>
                        <a:pt x="7" y="0"/>
                      </a:lnTo>
                      <a:lnTo>
                        <a:pt x="0" y="14"/>
                      </a:lnTo>
                      <a:lnTo>
                        <a:pt x="30" y="30"/>
                      </a:lnTo>
                      <a:lnTo>
                        <a:pt x="35" y="30"/>
                      </a:lnTo>
                      <a:lnTo>
                        <a:pt x="40" y="26"/>
                      </a:lnTo>
                      <a:lnTo>
                        <a:pt x="41" y="21"/>
                      </a:lnTo>
                      <a:lnTo>
                        <a:pt x="3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73" name="Freeform 355">
                  <a:extLst>
                    <a:ext uri="{FF2B5EF4-FFF2-40B4-BE49-F238E27FC236}">
                      <a16:creationId xmlns:a16="http://schemas.microsoft.com/office/drawing/2014/main" id="{0159BAED-BC17-4AAA-A998-DA77C3D4A02A}"/>
                    </a:ext>
                  </a:extLst>
                </p:cNvPr>
                <p:cNvSpPr>
                  <a:spLocks/>
                </p:cNvSpPr>
                <p:nvPr/>
              </p:nvSpPr>
              <p:spPr bwMode="auto">
                <a:xfrm>
                  <a:off x="3154" y="2834"/>
                  <a:ext cx="18" cy="14"/>
                </a:xfrm>
                <a:custGeom>
                  <a:avLst/>
                  <a:gdLst>
                    <a:gd name="T0" fmla="*/ 0 w 37"/>
                    <a:gd name="T1" fmla="*/ 1 h 28"/>
                    <a:gd name="T2" fmla="*/ 0 w 37"/>
                    <a:gd name="T3" fmla="*/ 1 h 28"/>
                    <a:gd name="T4" fmla="*/ 0 w 37"/>
                    <a:gd name="T5" fmla="*/ 0 h 28"/>
                    <a:gd name="T6" fmla="*/ 0 w 37"/>
                    <a:gd name="T7" fmla="*/ 1 h 28"/>
                    <a:gd name="T8" fmla="*/ 0 w 37"/>
                    <a:gd name="T9" fmla="*/ 1 h 28"/>
                    <a:gd name="T10" fmla="*/ 0 w 37"/>
                    <a:gd name="T11" fmla="*/ 1 h 28"/>
                    <a:gd name="T12" fmla="*/ 0 w 37"/>
                    <a:gd name="T13" fmla="*/ 1 h 28"/>
                    <a:gd name="T14" fmla="*/ 0 w 37"/>
                    <a:gd name="T15" fmla="*/ 1 h 28"/>
                    <a:gd name="T16" fmla="*/ 0 w 37"/>
                    <a:gd name="T17" fmla="*/ 1 h 28"/>
                    <a:gd name="T18" fmla="*/ 0 w 37"/>
                    <a:gd name="T19" fmla="*/ 1 h 28"/>
                    <a:gd name="T20" fmla="*/ 0 w 37"/>
                    <a:gd name="T21" fmla="*/ 1 h 28"/>
                    <a:gd name="T22" fmla="*/ 0 w 37"/>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33" y="15"/>
                      </a:moveTo>
                      <a:lnTo>
                        <a:pt x="32" y="14"/>
                      </a:lnTo>
                      <a:lnTo>
                        <a:pt x="7" y="0"/>
                      </a:lnTo>
                      <a:lnTo>
                        <a:pt x="0" y="14"/>
                      </a:lnTo>
                      <a:lnTo>
                        <a:pt x="25" y="28"/>
                      </a:lnTo>
                      <a:lnTo>
                        <a:pt x="24" y="26"/>
                      </a:lnTo>
                      <a:lnTo>
                        <a:pt x="25" y="28"/>
                      </a:lnTo>
                      <a:lnTo>
                        <a:pt x="31" y="28"/>
                      </a:lnTo>
                      <a:lnTo>
                        <a:pt x="35" y="24"/>
                      </a:lnTo>
                      <a:lnTo>
                        <a:pt x="37" y="18"/>
                      </a:lnTo>
                      <a:lnTo>
                        <a:pt x="32" y="14"/>
                      </a:lnTo>
                      <a:lnTo>
                        <a:pt x="3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74" name="Freeform 356">
                  <a:extLst>
                    <a:ext uri="{FF2B5EF4-FFF2-40B4-BE49-F238E27FC236}">
                      <a16:creationId xmlns:a16="http://schemas.microsoft.com/office/drawing/2014/main" id="{3D6B421A-3805-4E37-B852-45E479B35D0E}"/>
                    </a:ext>
                  </a:extLst>
                </p:cNvPr>
                <p:cNvSpPr>
                  <a:spLocks/>
                </p:cNvSpPr>
                <p:nvPr/>
              </p:nvSpPr>
              <p:spPr bwMode="auto">
                <a:xfrm>
                  <a:off x="3166" y="2842"/>
                  <a:ext cx="15" cy="13"/>
                </a:xfrm>
                <a:custGeom>
                  <a:avLst/>
                  <a:gdLst>
                    <a:gd name="T0" fmla="*/ 1 w 30"/>
                    <a:gd name="T1" fmla="*/ 1 h 26"/>
                    <a:gd name="T2" fmla="*/ 1 w 30"/>
                    <a:gd name="T3" fmla="*/ 1 h 26"/>
                    <a:gd name="T4" fmla="*/ 1 w 30"/>
                    <a:gd name="T5" fmla="*/ 0 h 26"/>
                    <a:gd name="T6" fmla="*/ 0 w 30"/>
                    <a:gd name="T7" fmla="*/ 1 h 26"/>
                    <a:gd name="T8" fmla="*/ 1 w 30"/>
                    <a:gd name="T9" fmla="*/ 1 h 26"/>
                    <a:gd name="T10" fmla="*/ 1 w 30"/>
                    <a:gd name="T11" fmla="*/ 1 h 26"/>
                    <a:gd name="T12" fmla="*/ 1 w 30"/>
                    <a:gd name="T13" fmla="*/ 1 h 26"/>
                    <a:gd name="T14" fmla="*/ 1 w 30"/>
                    <a:gd name="T15" fmla="*/ 1 h 26"/>
                    <a:gd name="T16" fmla="*/ 1 w 30"/>
                    <a:gd name="T17" fmla="*/ 1 h 26"/>
                    <a:gd name="T18" fmla="*/ 1 w 30"/>
                    <a:gd name="T19" fmla="*/ 1 h 26"/>
                    <a:gd name="T20" fmla="*/ 1 w 30"/>
                    <a:gd name="T21" fmla="*/ 1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26">
                      <a:moveTo>
                        <a:pt x="28" y="14"/>
                      </a:moveTo>
                      <a:lnTo>
                        <a:pt x="28" y="14"/>
                      </a:lnTo>
                      <a:lnTo>
                        <a:pt x="9" y="0"/>
                      </a:lnTo>
                      <a:lnTo>
                        <a:pt x="0" y="11"/>
                      </a:lnTo>
                      <a:lnTo>
                        <a:pt x="18" y="25"/>
                      </a:lnTo>
                      <a:lnTo>
                        <a:pt x="24" y="26"/>
                      </a:lnTo>
                      <a:lnTo>
                        <a:pt x="29" y="24"/>
                      </a:lnTo>
                      <a:lnTo>
                        <a:pt x="30" y="18"/>
                      </a:lnTo>
                      <a:lnTo>
                        <a:pt x="2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75" name="Freeform 357">
                  <a:extLst>
                    <a:ext uri="{FF2B5EF4-FFF2-40B4-BE49-F238E27FC236}">
                      <a16:creationId xmlns:a16="http://schemas.microsoft.com/office/drawing/2014/main" id="{15E1423A-9836-4498-BC20-185CE1A9AD3F}"/>
                    </a:ext>
                  </a:extLst>
                </p:cNvPr>
                <p:cNvSpPr>
                  <a:spLocks/>
                </p:cNvSpPr>
                <p:nvPr/>
              </p:nvSpPr>
              <p:spPr bwMode="auto">
                <a:xfrm>
                  <a:off x="3175" y="2849"/>
                  <a:ext cx="13" cy="12"/>
                </a:xfrm>
                <a:custGeom>
                  <a:avLst/>
                  <a:gdLst>
                    <a:gd name="T0" fmla="*/ 1 w 26"/>
                    <a:gd name="T1" fmla="*/ 1 h 24"/>
                    <a:gd name="T2" fmla="*/ 1 w 26"/>
                    <a:gd name="T3" fmla="*/ 1 h 24"/>
                    <a:gd name="T4" fmla="*/ 1 w 26"/>
                    <a:gd name="T5" fmla="*/ 0 h 24"/>
                    <a:gd name="T6" fmla="*/ 0 w 26"/>
                    <a:gd name="T7" fmla="*/ 1 h 24"/>
                    <a:gd name="T8" fmla="*/ 1 w 26"/>
                    <a:gd name="T9" fmla="*/ 1 h 24"/>
                    <a:gd name="T10" fmla="*/ 1 w 26"/>
                    <a:gd name="T11" fmla="*/ 1 h 24"/>
                    <a:gd name="T12" fmla="*/ 1 w 26"/>
                    <a:gd name="T13" fmla="*/ 1 h 24"/>
                    <a:gd name="T14" fmla="*/ 1 w 26"/>
                    <a:gd name="T15" fmla="*/ 1 h 24"/>
                    <a:gd name="T16" fmla="*/ 1 w 26"/>
                    <a:gd name="T17" fmla="*/ 1 h 24"/>
                    <a:gd name="T18" fmla="*/ 1 w 26"/>
                    <a:gd name="T19" fmla="*/ 1 h 24"/>
                    <a:gd name="T20" fmla="*/ 1 w 26"/>
                    <a:gd name="T21" fmla="*/ 1 h 24"/>
                    <a:gd name="T22" fmla="*/ 1 w 26"/>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4">
                      <a:moveTo>
                        <a:pt x="26" y="15"/>
                      </a:moveTo>
                      <a:lnTo>
                        <a:pt x="23" y="11"/>
                      </a:lnTo>
                      <a:lnTo>
                        <a:pt x="10" y="0"/>
                      </a:lnTo>
                      <a:lnTo>
                        <a:pt x="0" y="11"/>
                      </a:lnTo>
                      <a:lnTo>
                        <a:pt x="14" y="23"/>
                      </a:lnTo>
                      <a:lnTo>
                        <a:pt x="12" y="19"/>
                      </a:lnTo>
                      <a:lnTo>
                        <a:pt x="14" y="23"/>
                      </a:lnTo>
                      <a:lnTo>
                        <a:pt x="20" y="24"/>
                      </a:lnTo>
                      <a:lnTo>
                        <a:pt x="24" y="22"/>
                      </a:lnTo>
                      <a:lnTo>
                        <a:pt x="26" y="16"/>
                      </a:lnTo>
                      <a:lnTo>
                        <a:pt x="23" y="11"/>
                      </a:lnTo>
                      <a:lnTo>
                        <a:pt x="2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76" name="Freeform 358">
                  <a:extLst>
                    <a:ext uri="{FF2B5EF4-FFF2-40B4-BE49-F238E27FC236}">
                      <a16:creationId xmlns:a16="http://schemas.microsoft.com/office/drawing/2014/main" id="{3D858F3C-C649-4BFD-B9B8-089219C14BAD}"/>
                    </a:ext>
                  </a:extLst>
                </p:cNvPr>
                <p:cNvSpPr>
                  <a:spLocks/>
                </p:cNvSpPr>
                <p:nvPr/>
              </p:nvSpPr>
              <p:spPr bwMode="auto">
                <a:xfrm>
                  <a:off x="3181" y="2856"/>
                  <a:ext cx="11" cy="13"/>
                </a:xfrm>
                <a:custGeom>
                  <a:avLst/>
                  <a:gdLst>
                    <a:gd name="T0" fmla="*/ 1 w 22"/>
                    <a:gd name="T1" fmla="*/ 1 h 25"/>
                    <a:gd name="T2" fmla="*/ 1 w 22"/>
                    <a:gd name="T3" fmla="*/ 1 h 25"/>
                    <a:gd name="T4" fmla="*/ 1 w 22"/>
                    <a:gd name="T5" fmla="*/ 0 h 25"/>
                    <a:gd name="T6" fmla="*/ 0 w 22"/>
                    <a:gd name="T7" fmla="*/ 1 h 25"/>
                    <a:gd name="T8" fmla="*/ 1 w 22"/>
                    <a:gd name="T9" fmla="*/ 1 h 25"/>
                    <a:gd name="T10" fmla="*/ 1 w 22"/>
                    <a:gd name="T11" fmla="*/ 1 h 25"/>
                    <a:gd name="T12" fmla="*/ 1 w 22"/>
                    <a:gd name="T13" fmla="*/ 1 h 25"/>
                    <a:gd name="T14" fmla="*/ 1 w 22"/>
                    <a:gd name="T15" fmla="*/ 1 h 25"/>
                    <a:gd name="T16" fmla="*/ 1 w 22"/>
                    <a:gd name="T17" fmla="*/ 1 h 25"/>
                    <a:gd name="T18" fmla="*/ 1 w 22"/>
                    <a:gd name="T19" fmla="*/ 1 h 25"/>
                    <a:gd name="T20" fmla="*/ 1 w 22"/>
                    <a:gd name="T21" fmla="*/ 1 h 25"/>
                    <a:gd name="T22" fmla="*/ 1 w 22"/>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25">
                      <a:moveTo>
                        <a:pt x="22" y="18"/>
                      </a:moveTo>
                      <a:lnTo>
                        <a:pt x="21" y="16"/>
                      </a:lnTo>
                      <a:lnTo>
                        <a:pt x="14" y="0"/>
                      </a:lnTo>
                      <a:lnTo>
                        <a:pt x="0" y="4"/>
                      </a:lnTo>
                      <a:lnTo>
                        <a:pt x="7" y="21"/>
                      </a:lnTo>
                      <a:lnTo>
                        <a:pt x="6" y="18"/>
                      </a:lnTo>
                      <a:lnTo>
                        <a:pt x="7" y="21"/>
                      </a:lnTo>
                      <a:lnTo>
                        <a:pt x="10" y="25"/>
                      </a:lnTo>
                      <a:lnTo>
                        <a:pt x="16" y="25"/>
                      </a:lnTo>
                      <a:lnTo>
                        <a:pt x="19" y="22"/>
                      </a:lnTo>
                      <a:lnTo>
                        <a:pt x="21" y="16"/>
                      </a:lnTo>
                      <a:lnTo>
                        <a:pt x="2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77" name="Freeform 359">
                  <a:extLst>
                    <a:ext uri="{FF2B5EF4-FFF2-40B4-BE49-F238E27FC236}">
                      <a16:creationId xmlns:a16="http://schemas.microsoft.com/office/drawing/2014/main" id="{B4F3219A-8389-4766-A3ED-8E56900398E4}"/>
                    </a:ext>
                  </a:extLst>
                </p:cNvPr>
                <p:cNvSpPr>
                  <a:spLocks/>
                </p:cNvSpPr>
                <p:nvPr/>
              </p:nvSpPr>
              <p:spPr bwMode="auto">
                <a:xfrm>
                  <a:off x="3184" y="2866"/>
                  <a:ext cx="8" cy="12"/>
                </a:xfrm>
                <a:custGeom>
                  <a:avLst/>
                  <a:gdLst>
                    <a:gd name="T0" fmla="*/ 1 w 16"/>
                    <a:gd name="T1" fmla="*/ 1 h 24"/>
                    <a:gd name="T2" fmla="*/ 1 w 16"/>
                    <a:gd name="T3" fmla="*/ 1 h 24"/>
                    <a:gd name="T4" fmla="*/ 1 w 16"/>
                    <a:gd name="T5" fmla="*/ 0 h 24"/>
                    <a:gd name="T6" fmla="*/ 0 w 16"/>
                    <a:gd name="T7" fmla="*/ 0 h 24"/>
                    <a:gd name="T8" fmla="*/ 0 w 16"/>
                    <a:gd name="T9" fmla="*/ 1 h 24"/>
                    <a:gd name="T10" fmla="*/ 1 w 16"/>
                    <a:gd name="T11" fmla="*/ 1 h 24"/>
                    <a:gd name="T12" fmla="*/ 0 w 16"/>
                    <a:gd name="T13" fmla="*/ 1 h 24"/>
                    <a:gd name="T14" fmla="*/ 1 w 16"/>
                    <a:gd name="T15" fmla="*/ 1 h 24"/>
                    <a:gd name="T16" fmla="*/ 1 w 16"/>
                    <a:gd name="T17" fmla="*/ 1 h 24"/>
                    <a:gd name="T18" fmla="*/ 1 w 16"/>
                    <a:gd name="T19" fmla="*/ 1 h 24"/>
                    <a:gd name="T20" fmla="*/ 1 w 16"/>
                    <a:gd name="T21" fmla="*/ 1 h 24"/>
                    <a:gd name="T22" fmla="*/ 1 w 16"/>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24">
                      <a:moveTo>
                        <a:pt x="15" y="17"/>
                      </a:moveTo>
                      <a:lnTo>
                        <a:pt x="16" y="16"/>
                      </a:lnTo>
                      <a:lnTo>
                        <a:pt x="16" y="0"/>
                      </a:lnTo>
                      <a:lnTo>
                        <a:pt x="0" y="0"/>
                      </a:lnTo>
                      <a:lnTo>
                        <a:pt x="0" y="16"/>
                      </a:lnTo>
                      <a:lnTo>
                        <a:pt x="1" y="15"/>
                      </a:lnTo>
                      <a:lnTo>
                        <a:pt x="0" y="16"/>
                      </a:lnTo>
                      <a:lnTo>
                        <a:pt x="2" y="22"/>
                      </a:lnTo>
                      <a:lnTo>
                        <a:pt x="8" y="24"/>
                      </a:lnTo>
                      <a:lnTo>
                        <a:pt x="13" y="22"/>
                      </a:lnTo>
                      <a:lnTo>
                        <a:pt x="16" y="16"/>
                      </a:lnTo>
                      <a:lnTo>
                        <a:pt x="1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78" name="Freeform 360">
                  <a:extLst>
                    <a:ext uri="{FF2B5EF4-FFF2-40B4-BE49-F238E27FC236}">
                      <a16:creationId xmlns:a16="http://schemas.microsoft.com/office/drawing/2014/main" id="{997C97B6-B5E4-43BF-B3A2-1B457C770A52}"/>
                    </a:ext>
                  </a:extLst>
                </p:cNvPr>
                <p:cNvSpPr>
                  <a:spLocks/>
                </p:cNvSpPr>
                <p:nvPr/>
              </p:nvSpPr>
              <p:spPr bwMode="auto">
                <a:xfrm>
                  <a:off x="3181" y="2873"/>
                  <a:ext cx="10" cy="16"/>
                </a:xfrm>
                <a:custGeom>
                  <a:avLst/>
                  <a:gdLst>
                    <a:gd name="T0" fmla="*/ 0 w 21"/>
                    <a:gd name="T1" fmla="*/ 1 h 31"/>
                    <a:gd name="T2" fmla="*/ 0 w 21"/>
                    <a:gd name="T3" fmla="*/ 1 h 31"/>
                    <a:gd name="T4" fmla="*/ 0 w 21"/>
                    <a:gd name="T5" fmla="*/ 1 h 31"/>
                    <a:gd name="T6" fmla="*/ 0 w 21"/>
                    <a:gd name="T7" fmla="*/ 0 h 31"/>
                    <a:gd name="T8" fmla="*/ 0 w 21"/>
                    <a:gd name="T9" fmla="*/ 1 h 31"/>
                    <a:gd name="T10" fmla="*/ 0 w 21"/>
                    <a:gd name="T11" fmla="*/ 1 h 31"/>
                    <a:gd name="T12" fmla="*/ 0 w 21"/>
                    <a:gd name="T13" fmla="*/ 1 h 31"/>
                    <a:gd name="T14" fmla="*/ 0 w 21"/>
                    <a:gd name="T15" fmla="*/ 1 h 31"/>
                    <a:gd name="T16" fmla="*/ 0 w 21"/>
                    <a:gd name="T17" fmla="*/ 1 h 31"/>
                    <a:gd name="T18" fmla="*/ 0 w 21"/>
                    <a:gd name="T19" fmla="*/ 1 h 31"/>
                    <a:gd name="T20" fmla="*/ 0 w 21"/>
                    <a:gd name="T21" fmla="*/ 1 h 31"/>
                    <a:gd name="T22" fmla="*/ 0 w 21"/>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31">
                      <a:moveTo>
                        <a:pt x="14" y="27"/>
                      </a:moveTo>
                      <a:lnTo>
                        <a:pt x="14" y="26"/>
                      </a:lnTo>
                      <a:lnTo>
                        <a:pt x="21" y="2"/>
                      </a:lnTo>
                      <a:lnTo>
                        <a:pt x="7" y="0"/>
                      </a:lnTo>
                      <a:lnTo>
                        <a:pt x="0" y="23"/>
                      </a:lnTo>
                      <a:lnTo>
                        <a:pt x="0" y="22"/>
                      </a:lnTo>
                      <a:lnTo>
                        <a:pt x="0" y="23"/>
                      </a:lnTo>
                      <a:lnTo>
                        <a:pt x="1" y="29"/>
                      </a:lnTo>
                      <a:lnTo>
                        <a:pt x="6" y="31"/>
                      </a:lnTo>
                      <a:lnTo>
                        <a:pt x="11" y="30"/>
                      </a:lnTo>
                      <a:lnTo>
                        <a:pt x="14" y="26"/>
                      </a:lnTo>
                      <a:lnTo>
                        <a:pt x="1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79" name="Freeform 361">
                  <a:extLst>
                    <a:ext uri="{FF2B5EF4-FFF2-40B4-BE49-F238E27FC236}">
                      <a16:creationId xmlns:a16="http://schemas.microsoft.com/office/drawing/2014/main" id="{BBF1A2D8-134F-4501-9A85-9FC3A30F0824}"/>
                    </a:ext>
                  </a:extLst>
                </p:cNvPr>
                <p:cNvSpPr>
                  <a:spLocks/>
                </p:cNvSpPr>
                <p:nvPr/>
              </p:nvSpPr>
              <p:spPr bwMode="auto">
                <a:xfrm>
                  <a:off x="3175" y="2884"/>
                  <a:ext cx="13" cy="21"/>
                </a:xfrm>
                <a:custGeom>
                  <a:avLst/>
                  <a:gdLst>
                    <a:gd name="T0" fmla="*/ 1 w 26"/>
                    <a:gd name="T1" fmla="*/ 1 h 42"/>
                    <a:gd name="T2" fmla="*/ 1 w 26"/>
                    <a:gd name="T3" fmla="*/ 1 h 42"/>
                    <a:gd name="T4" fmla="*/ 1 w 26"/>
                    <a:gd name="T5" fmla="*/ 1 h 42"/>
                    <a:gd name="T6" fmla="*/ 1 w 26"/>
                    <a:gd name="T7" fmla="*/ 0 h 42"/>
                    <a:gd name="T8" fmla="*/ 0 w 26"/>
                    <a:gd name="T9" fmla="*/ 1 h 42"/>
                    <a:gd name="T10" fmla="*/ 0 w 26"/>
                    <a:gd name="T11" fmla="*/ 1 h 42"/>
                    <a:gd name="T12" fmla="*/ 0 w 26"/>
                    <a:gd name="T13" fmla="*/ 1 h 42"/>
                    <a:gd name="T14" fmla="*/ 1 w 26"/>
                    <a:gd name="T15" fmla="*/ 1 h 42"/>
                    <a:gd name="T16" fmla="*/ 1 w 26"/>
                    <a:gd name="T17" fmla="*/ 1 h 42"/>
                    <a:gd name="T18" fmla="*/ 1 w 26"/>
                    <a:gd name="T19" fmla="*/ 1 h 42"/>
                    <a:gd name="T20" fmla="*/ 1 w 26"/>
                    <a:gd name="T21" fmla="*/ 1 h 42"/>
                    <a:gd name="T22" fmla="*/ 1 w 26"/>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42">
                      <a:moveTo>
                        <a:pt x="14" y="38"/>
                      </a:moveTo>
                      <a:lnTo>
                        <a:pt x="14" y="37"/>
                      </a:lnTo>
                      <a:lnTo>
                        <a:pt x="26" y="5"/>
                      </a:lnTo>
                      <a:lnTo>
                        <a:pt x="12" y="0"/>
                      </a:lnTo>
                      <a:lnTo>
                        <a:pt x="0" y="32"/>
                      </a:lnTo>
                      <a:lnTo>
                        <a:pt x="0" y="31"/>
                      </a:lnTo>
                      <a:lnTo>
                        <a:pt x="0" y="32"/>
                      </a:lnTo>
                      <a:lnTo>
                        <a:pt x="1" y="38"/>
                      </a:lnTo>
                      <a:lnTo>
                        <a:pt x="6" y="42"/>
                      </a:lnTo>
                      <a:lnTo>
                        <a:pt x="11" y="42"/>
                      </a:lnTo>
                      <a:lnTo>
                        <a:pt x="14" y="37"/>
                      </a:lnTo>
                      <a:lnTo>
                        <a:pt x="1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80" name="Freeform 362">
                  <a:extLst>
                    <a:ext uri="{FF2B5EF4-FFF2-40B4-BE49-F238E27FC236}">
                      <a16:creationId xmlns:a16="http://schemas.microsoft.com/office/drawing/2014/main" id="{B4E1D047-1121-404B-9A72-266E50F8CBEE}"/>
                    </a:ext>
                  </a:extLst>
                </p:cNvPr>
                <p:cNvSpPr>
                  <a:spLocks/>
                </p:cNvSpPr>
                <p:nvPr/>
              </p:nvSpPr>
              <p:spPr bwMode="auto">
                <a:xfrm>
                  <a:off x="3167" y="2900"/>
                  <a:ext cx="15" cy="19"/>
                </a:xfrm>
                <a:custGeom>
                  <a:avLst/>
                  <a:gdLst>
                    <a:gd name="T0" fmla="*/ 1 w 30"/>
                    <a:gd name="T1" fmla="*/ 0 h 39"/>
                    <a:gd name="T2" fmla="*/ 1 w 30"/>
                    <a:gd name="T3" fmla="*/ 0 h 39"/>
                    <a:gd name="T4" fmla="*/ 1 w 30"/>
                    <a:gd name="T5" fmla="*/ 0 h 39"/>
                    <a:gd name="T6" fmla="*/ 1 w 30"/>
                    <a:gd name="T7" fmla="*/ 0 h 39"/>
                    <a:gd name="T8" fmla="*/ 0 w 30"/>
                    <a:gd name="T9" fmla="*/ 0 h 39"/>
                    <a:gd name="T10" fmla="*/ 0 w 30"/>
                    <a:gd name="T11" fmla="*/ 0 h 39"/>
                    <a:gd name="T12" fmla="*/ 0 w 30"/>
                    <a:gd name="T13" fmla="*/ 0 h 39"/>
                    <a:gd name="T14" fmla="*/ 0 w 30"/>
                    <a:gd name="T15" fmla="*/ 0 h 39"/>
                    <a:gd name="T16" fmla="*/ 1 w 30"/>
                    <a:gd name="T17" fmla="*/ 0 h 39"/>
                    <a:gd name="T18" fmla="*/ 1 w 30"/>
                    <a:gd name="T19" fmla="*/ 0 h 39"/>
                    <a:gd name="T20" fmla="*/ 1 w 30"/>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39">
                      <a:moveTo>
                        <a:pt x="14" y="35"/>
                      </a:moveTo>
                      <a:lnTo>
                        <a:pt x="14" y="35"/>
                      </a:lnTo>
                      <a:lnTo>
                        <a:pt x="30" y="7"/>
                      </a:lnTo>
                      <a:lnTo>
                        <a:pt x="16" y="0"/>
                      </a:lnTo>
                      <a:lnTo>
                        <a:pt x="0" y="28"/>
                      </a:lnTo>
                      <a:lnTo>
                        <a:pt x="0" y="34"/>
                      </a:lnTo>
                      <a:lnTo>
                        <a:pt x="4" y="38"/>
                      </a:lnTo>
                      <a:lnTo>
                        <a:pt x="9" y="39"/>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81" name="Freeform 363">
                  <a:extLst>
                    <a:ext uri="{FF2B5EF4-FFF2-40B4-BE49-F238E27FC236}">
                      <a16:creationId xmlns:a16="http://schemas.microsoft.com/office/drawing/2014/main" id="{E4248ABF-5E49-41CF-9802-E7641846AC18}"/>
                    </a:ext>
                  </a:extLst>
                </p:cNvPr>
                <p:cNvSpPr>
                  <a:spLocks/>
                </p:cNvSpPr>
                <p:nvPr/>
              </p:nvSpPr>
              <p:spPr bwMode="auto">
                <a:xfrm>
                  <a:off x="3156" y="2913"/>
                  <a:ext cx="18" cy="26"/>
                </a:xfrm>
                <a:custGeom>
                  <a:avLst/>
                  <a:gdLst>
                    <a:gd name="T0" fmla="*/ 0 w 37"/>
                    <a:gd name="T1" fmla="*/ 1 h 51"/>
                    <a:gd name="T2" fmla="*/ 0 w 37"/>
                    <a:gd name="T3" fmla="*/ 1 h 51"/>
                    <a:gd name="T4" fmla="*/ 0 w 37"/>
                    <a:gd name="T5" fmla="*/ 1 h 51"/>
                    <a:gd name="T6" fmla="*/ 0 w 37"/>
                    <a:gd name="T7" fmla="*/ 0 h 51"/>
                    <a:gd name="T8" fmla="*/ 0 w 37"/>
                    <a:gd name="T9" fmla="*/ 1 h 51"/>
                    <a:gd name="T10" fmla="*/ 0 w 37"/>
                    <a:gd name="T11" fmla="*/ 1 h 51"/>
                    <a:gd name="T12" fmla="*/ 0 w 37"/>
                    <a:gd name="T13" fmla="*/ 1 h 51"/>
                    <a:gd name="T14" fmla="*/ 0 w 37"/>
                    <a:gd name="T15" fmla="*/ 1 h 51"/>
                    <a:gd name="T16" fmla="*/ 0 w 37"/>
                    <a:gd name="T17" fmla="*/ 1 h 51"/>
                    <a:gd name="T18" fmla="*/ 0 w 37"/>
                    <a:gd name="T19" fmla="*/ 1 h 51"/>
                    <a:gd name="T20" fmla="*/ 0 w 37"/>
                    <a:gd name="T21" fmla="*/ 1 h 51"/>
                    <a:gd name="T22" fmla="*/ 0 w 37"/>
                    <a:gd name="T23" fmla="*/ 1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1">
                      <a:moveTo>
                        <a:pt x="13" y="46"/>
                      </a:moveTo>
                      <a:lnTo>
                        <a:pt x="14" y="46"/>
                      </a:lnTo>
                      <a:lnTo>
                        <a:pt x="37" y="7"/>
                      </a:lnTo>
                      <a:lnTo>
                        <a:pt x="23" y="0"/>
                      </a:lnTo>
                      <a:lnTo>
                        <a:pt x="0" y="39"/>
                      </a:lnTo>
                      <a:lnTo>
                        <a:pt x="1" y="39"/>
                      </a:lnTo>
                      <a:lnTo>
                        <a:pt x="0" y="39"/>
                      </a:lnTo>
                      <a:lnTo>
                        <a:pt x="0" y="45"/>
                      </a:lnTo>
                      <a:lnTo>
                        <a:pt x="4" y="49"/>
                      </a:lnTo>
                      <a:lnTo>
                        <a:pt x="9" y="51"/>
                      </a:lnTo>
                      <a:lnTo>
                        <a:pt x="14" y="46"/>
                      </a:lnTo>
                      <a:lnTo>
                        <a:pt x="1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82" name="Freeform 364">
                  <a:extLst>
                    <a:ext uri="{FF2B5EF4-FFF2-40B4-BE49-F238E27FC236}">
                      <a16:creationId xmlns:a16="http://schemas.microsoft.com/office/drawing/2014/main" id="{D7A32B5F-EAA5-4E94-9FAB-3F4826E14686}"/>
                    </a:ext>
                  </a:extLst>
                </p:cNvPr>
                <p:cNvSpPr>
                  <a:spLocks/>
                </p:cNvSpPr>
                <p:nvPr/>
              </p:nvSpPr>
              <p:spPr bwMode="auto">
                <a:xfrm>
                  <a:off x="3142" y="2933"/>
                  <a:ext cx="20" cy="28"/>
                </a:xfrm>
                <a:custGeom>
                  <a:avLst/>
                  <a:gdLst>
                    <a:gd name="T0" fmla="*/ 0 w 41"/>
                    <a:gd name="T1" fmla="*/ 1 h 55"/>
                    <a:gd name="T2" fmla="*/ 0 w 41"/>
                    <a:gd name="T3" fmla="*/ 1 h 55"/>
                    <a:gd name="T4" fmla="*/ 0 w 41"/>
                    <a:gd name="T5" fmla="*/ 1 h 55"/>
                    <a:gd name="T6" fmla="*/ 0 w 41"/>
                    <a:gd name="T7" fmla="*/ 0 h 55"/>
                    <a:gd name="T8" fmla="*/ 0 w 41"/>
                    <a:gd name="T9" fmla="*/ 1 h 55"/>
                    <a:gd name="T10" fmla="*/ 0 w 41"/>
                    <a:gd name="T11" fmla="*/ 1 h 55"/>
                    <a:gd name="T12" fmla="*/ 0 w 41"/>
                    <a:gd name="T13" fmla="*/ 1 h 55"/>
                    <a:gd name="T14" fmla="*/ 0 w 41"/>
                    <a:gd name="T15" fmla="*/ 1 h 55"/>
                    <a:gd name="T16" fmla="*/ 0 w 41"/>
                    <a:gd name="T17" fmla="*/ 1 h 55"/>
                    <a:gd name="T18" fmla="*/ 0 w 41"/>
                    <a:gd name="T19" fmla="*/ 1 h 55"/>
                    <a:gd name="T20" fmla="*/ 0 w 41"/>
                    <a:gd name="T21" fmla="*/ 1 h 55"/>
                    <a:gd name="T22" fmla="*/ 0 w 41"/>
                    <a:gd name="T23" fmla="*/ 1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5">
                      <a:moveTo>
                        <a:pt x="14" y="53"/>
                      </a:moveTo>
                      <a:lnTo>
                        <a:pt x="13" y="53"/>
                      </a:lnTo>
                      <a:lnTo>
                        <a:pt x="41" y="7"/>
                      </a:lnTo>
                      <a:lnTo>
                        <a:pt x="29" y="0"/>
                      </a:lnTo>
                      <a:lnTo>
                        <a:pt x="2" y="46"/>
                      </a:lnTo>
                      <a:lnTo>
                        <a:pt x="0" y="46"/>
                      </a:lnTo>
                      <a:lnTo>
                        <a:pt x="2" y="46"/>
                      </a:lnTo>
                      <a:lnTo>
                        <a:pt x="0" y="51"/>
                      </a:lnTo>
                      <a:lnTo>
                        <a:pt x="4" y="54"/>
                      </a:lnTo>
                      <a:lnTo>
                        <a:pt x="9" y="55"/>
                      </a:lnTo>
                      <a:lnTo>
                        <a:pt x="13" y="53"/>
                      </a:lnTo>
                      <a:lnTo>
                        <a:pt x="1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83" name="Freeform 365">
                  <a:extLst>
                    <a:ext uri="{FF2B5EF4-FFF2-40B4-BE49-F238E27FC236}">
                      <a16:creationId xmlns:a16="http://schemas.microsoft.com/office/drawing/2014/main" id="{911048F7-0FDA-4FAE-8C4F-AE77601A8130}"/>
                    </a:ext>
                  </a:extLst>
                </p:cNvPr>
                <p:cNvSpPr>
                  <a:spLocks/>
                </p:cNvSpPr>
                <p:nvPr/>
              </p:nvSpPr>
              <p:spPr bwMode="auto">
                <a:xfrm>
                  <a:off x="3126" y="2956"/>
                  <a:ext cx="23" cy="33"/>
                </a:xfrm>
                <a:custGeom>
                  <a:avLst/>
                  <a:gdLst>
                    <a:gd name="T0" fmla="*/ 1 w 46"/>
                    <a:gd name="T1" fmla="*/ 0 h 67"/>
                    <a:gd name="T2" fmla="*/ 1 w 46"/>
                    <a:gd name="T3" fmla="*/ 0 h 67"/>
                    <a:gd name="T4" fmla="*/ 1 w 46"/>
                    <a:gd name="T5" fmla="*/ 0 h 67"/>
                    <a:gd name="T6" fmla="*/ 1 w 46"/>
                    <a:gd name="T7" fmla="*/ 0 h 67"/>
                    <a:gd name="T8" fmla="*/ 0 w 46"/>
                    <a:gd name="T9" fmla="*/ 0 h 67"/>
                    <a:gd name="T10" fmla="*/ 0 w 46"/>
                    <a:gd name="T11" fmla="*/ 0 h 67"/>
                    <a:gd name="T12" fmla="*/ 0 w 46"/>
                    <a:gd name="T13" fmla="*/ 0 h 67"/>
                    <a:gd name="T14" fmla="*/ 0 w 46"/>
                    <a:gd name="T15" fmla="*/ 0 h 67"/>
                    <a:gd name="T16" fmla="*/ 1 w 46"/>
                    <a:gd name="T17" fmla="*/ 0 h 67"/>
                    <a:gd name="T18" fmla="*/ 1 w 46"/>
                    <a:gd name="T19" fmla="*/ 0 h 67"/>
                    <a:gd name="T20" fmla="*/ 1 w 46"/>
                    <a:gd name="T21" fmla="*/ 0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67">
                      <a:moveTo>
                        <a:pt x="14" y="62"/>
                      </a:moveTo>
                      <a:lnTo>
                        <a:pt x="14" y="62"/>
                      </a:lnTo>
                      <a:lnTo>
                        <a:pt x="46" y="7"/>
                      </a:lnTo>
                      <a:lnTo>
                        <a:pt x="32" y="0"/>
                      </a:lnTo>
                      <a:lnTo>
                        <a:pt x="0" y="55"/>
                      </a:lnTo>
                      <a:lnTo>
                        <a:pt x="0" y="61"/>
                      </a:lnTo>
                      <a:lnTo>
                        <a:pt x="4" y="66"/>
                      </a:lnTo>
                      <a:lnTo>
                        <a:pt x="9" y="67"/>
                      </a:lnTo>
                      <a:lnTo>
                        <a:pt x="14"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84" name="Freeform 366">
                  <a:extLst>
                    <a:ext uri="{FF2B5EF4-FFF2-40B4-BE49-F238E27FC236}">
                      <a16:creationId xmlns:a16="http://schemas.microsoft.com/office/drawing/2014/main" id="{403B67A4-417B-4B56-9E06-89CAD5DAA40F}"/>
                    </a:ext>
                  </a:extLst>
                </p:cNvPr>
                <p:cNvSpPr>
                  <a:spLocks/>
                </p:cNvSpPr>
                <p:nvPr/>
              </p:nvSpPr>
              <p:spPr bwMode="auto">
                <a:xfrm>
                  <a:off x="3107" y="2984"/>
                  <a:ext cx="26" cy="37"/>
                </a:xfrm>
                <a:custGeom>
                  <a:avLst/>
                  <a:gdLst>
                    <a:gd name="T0" fmla="*/ 1 w 51"/>
                    <a:gd name="T1" fmla="*/ 1 h 74"/>
                    <a:gd name="T2" fmla="*/ 1 w 51"/>
                    <a:gd name="T3" fmla="*/ 1 h 74"/>
                    <a:gd name="T4" fmla="*/ 1 w 51"/>
                    <a:gd name="T5" fmla="*/ 1 h 74"/>
                    <a:gd name="T6" fmla="*/ 1 w 51"/>
                    <a:gd name="T7" fmla="*/ 0 h 74"/>
                    <a:gd name="T8" fmla="*/ 0 w 51"/>
                    <a:gd name="T9" fmla="*/ 1 h 74"/>
                    <a:gd name="T10" fmla="*/ 0 w 51"/>
                    <a:gd name="T11" fmla="*/ 1 h 74"/>
                    <a:gd name="T12" fmla="*/ 0 w 51"/>
                    <a:gd name="T13" fmla="*/ 1 h 74"/>
                    <a:gd name="T14" fmla="*/ 0 w 51"/>
                    <a:gd name="T15" fmla="*/ 1 h 74"/>
                    <a:gd name="T16" fmla="*/ 1 w 51"/>
                    <a:gd name="T17" fmla="*/ 1 h 74"/>
                    <a:gd name="T18" fmla="*/ 1 w 51"/>
                    <a:gd name="T19" fmla="*/ 1 h 74"/>
                    <a:gd name="T20" fmla="*/ 1 w 51"/>
                    <a:gd name="T21" fmla="*/ 1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74">
                      <a:moveTo>
                        <a:pt x="14" y="69"/>
                      </a:moveTo>
                      <a:lnTo>
                        <a:pt x="14" y="69"/>
                      </a:lnTo>
                      <a:lnTo>
                        <a:pt x="51" y="7"/>
                      </a:lnTo>
                      <a:lnTo>
                        <a:pt x="37" y="0"/>
                      </a:lnTo>
                      <a:lnTo>
                        <a:pt x="0" y="63"/>
                      </a:lnTo>
                      <a:lnTo>
                        <a:pt x="0" y="68"/>
                      </a:lnTo>
                      <a:lnTo>
                        <a:pt x="4" y="73"/>
                      </a:lnTo>
                      <a:lnTo>
                        <a:pt x="10" y="74"/>
                      </a:lnTo>
                      <a:lnTo>
                        <a:pt x="1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85" name="Freeform 367">
                  <a:extLst>
                    <a:ext uri="{FF2B5EF4-FFF2-40B4-BE49-F238E27FC236}">
                      <a16:creationId xmlns:a16="http://schemas.microsoft.com/office/drawing/2014/main" id="{45BD9E1B-3B50-4B68-B229-379F4E992D3C}"/>
                    </a:ext>
                  </a:extLst>
                </p:cNvPr>
                <p:cNvSpPr>
                  <a:spLocks/>
                </p:cNvSpPr>
                <p:nvPr/>
              </p:nvSpPr>
              <p:spPr bwMode="auto">
                <a:xfrm>
                  <a:off x="3088" y="3015"/>
                  <a:ext cx="26" cy="39"/>
                </a:xfrm>
                <a:custGeom>
                  <a:avLst/>
                  <a:gdLst>
                    <a:gd name="T0" fmla="*/ 0 w 53"/>
                    <a:gd name="T1" fmla="*/ 1 h 78"/>
                    <a:gd name="T2" fmla="*/ 0 w 53"/>
                    <a:gd name="T3" fmla="*/ 1 h 78"/>
                    <a:gd name="T4" fmla="*/ 0 w 53"/>
                    <a:gd name="T5" fmla="*/ 1 h 78"/>
                    <a:gd name="T6" fmla="*/ 0 w 53"/>
                    <a:gd name="T7" fmla="*/ 0 h 78"/>
                    <a:gd name="T8" fmla="*/ 0 w 53"/>
                    <a:gd name="T9" fmla="*/ 1 h 78"/>
                    <a:gd name="T10" fmla="*/ 0 w 53"/>
                    <a:gd name="T11" fmla="*/ 1 h 78"/>
                    <a:gd name="T12" fmla="*/ 0 w 53"/>
                    <a:gd name="T13" fmla="*/ 1 h 78"/>
                    <a:gd name="T14" fmla="*/ 0 w 53"/>
                    <a:gd name="T15" fmla="*/ 1 h 78"/>
                    <a:gd name="T16" fmla="*/ 0 w 53"/>
                    <a:gd name="T17" fmla="*/ 1 h 78"/>
                    <a:gd name="T18" fmla="*/ 0 w 53"/>
                    <a:gd name="T19" fmla="*/ 1 h 78"/>
                    <a:gd name="T20" fmla="*/ 0 w 53"/>
                    <a:gd name="T21" fmla="*/ 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78">
                      <a:moveTo>
                        <a:pt x="14" y="73"/>
                      </a:moveTo>
                      <a:lnTo>
                        <a:pt x="14" y="73"/>
                      </a:lnTo>
                      <a:lnTo>
                        <a:pt x="53" y="6"/>
                      </a:lnTo>
                      <a:lnTo>
                        <a:pt x="39" y="0"/>
                      </a:lnTo>
                      <a:lnTo>
                        <a:pt x="0" y="66"/>
                      </a:lnTo>
                      <a:lnTo>
                        <a:pt x="0" y="72"/>
                      </a:lnTo>
                      <a:lnTo>
                        <a:pt x="4" y="77"/>
                      </a:lnTo>
                      <a:lnTo>
                        <a:pt x="9" y="78"/>
                      </a:lnTo>
                      <a:lnTo>
                        <a:pt x="14"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86" name="Freeform 368">
                  <a:extLst>
                    <a:ext uri="{FF2B5EF4-FFF2-40B4-BE49-F238E27FC236}">
                      <a16:creationId xmlns:a16="http://schemas.microsoft.com/office/drawing/2014/main" id="{FD2B6539-FDD5-4C99-96FE-F7969FC6FD22}"/>
                    </a:ext>
                  </a:extLst>
                </p:cNvPr>
                <p:cNvSpPr>
                  <a:spLocks/>
                </p:cNvSpPr>
                <p:nvPr/>
              </p:nvSpPr>
              <p:spPr bwMode="auto">
                <a:xfrm>
                  <a:off x="3068" y="3048"/>
                  <a:ext cx="26" cy="39"/>
                </a:xfrm>
                <a:custGeom>
                  <a:avLst/>
                  <a:gdLst>
                    <a:gd name="T0" fmla="*/ 0 w 53"/>
                    <a:gd name="T1" fmla="*/ 0 h 79"/>
                    <a:gd name="T2" fmla="*/ 0 w 53"/>
                    <a:gd name="T3" fmla="*/ 0 h 79"/>
                    <a:gd name="T4" fmla="*/ 0 w 53"/>
                    <a:gd name="T5" fmla="*/ 0 h 79"/>
                    <a:gd name="T6" fmla="*/ 0 w 53"/>
                    <a:gd name="T7" fmla="*/ 0 h 79"/>
                    <a:gd name="T8" fmla="*/ 0 w 53"/>
                    <a:gd name="T9" fmla="*/ 0 h 79"/>
                    <a:gd name="T10" fmla="*/ 0 w 53"/>
                    <a:gd name="T11" fmla="*/ 0 h 79"/>
                    <a:gd name="T12" fmla="*/ 0 w 53"/>
                    <a:gd name="T13" fmla="*/ 0 h 79"/>
                    <a:gd name="T14" fmla="*/ 0 w 53"/>
                    <a:gd name="T15" fmla="*/ 0 h 79"/>
                    <a:gd name="T16" fmla="*/ 0 w 53"/>
                    <a:gd name="T17" fmla="*/ 0 h 79"/>
                    <a:gd name="T18" fmla="*/ 0 w 53"/>
                    <a:gd name="T19" fmla="*/ 0 h 79"/>
                    <a:gd name="T20" fmla="*/ 0 w 53"/>
                    <a:gd name="T21" fmla="*/ 0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79">
                      <a:moveTo>
                        <a:pt x="14" y="74"/>
                      </a:moveTo>
                      <a:lnTo>
                        <a:pt x="14" y="74"/>
                      </a:lnTo>
                      <a:lnTo>
                        <a:pt x="53" y="7"/>
                      </a:lnTo>
                      <a:lnTo>
                        <a:pt x="39" y="0"/>
                      </a:lnTo>
                      <a:lnTo>
                        <a:pt x="0" y="67"/>
                      </a:lnTo>
                      <a:lnTo>
                        <a:pt x="0" y="73"/>
                      </a:lnTo>
                      <a:lnTo>
                        <a:pt x="3" y="78"/>
                      </a:lnTo>
                      <a:lnTo>
                        <a:pt x="9" y="79"/>
                      </a:lnTo>
                      <a:lnTo>
                        <a:pt x="14"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87" name="Freeform 369">
                  <a:extLst>
                    <a:ext uri="{FF2B5EF4-FFF2-40B4-BE49-F238E27FC236}">
                      <a16:creationId xmlns:a16="http://schemas.microsoft.com/office/drawing/2014/main" id="{E4DC4FDC-84A7-47BB-AED5-B75A647E5F0A}"/>
                    </a:ext>
                  </a:extLst>
                </p:cNvPr>
                <p:cNvSpPr>
                  <a:spLocks/>
                </p:cNvSpPr>
                <p:nvPr/>
              </p:nvSpPr>
              <p:spPr bwMode="auto">
                <a:xfrm>
                  <a:off x="3048" y="3082"/>
                  <a:ext cx="27" cy="40"/>
                </a:xfrm>
                <a:custGeom>
                  <a:avLst/>
                  <a:gdLst>
                    <a:gd name="T0" fmla="*/ 1 w 53"/>
                    <a:gd name="T1" fmla="*/ 0 h 81"/>
                    <a:gd name="T2" fmla="*/ 1 w 53"/>
                    <a:gd name="T3" fmla="*/ 0 h 81"/>
                    <a:gd name="T4" fmla="*/ 1 w 53"/>
                    <a:gd name="T5" fmla="*/ 0 h 81"/>
                    <a:gd name="T6" fmla="*/ 1 w 53"/>
                    <a:gd name="T7" fmla="*/ 0 h 81"/>
                    <a:gd name="T8" fmla="*/ 0 w 53"/>
                    <a:gd name="T9" fmla="*/ 0 h 81"/>
                    <a:gd name="T10" fmla="*/ 1 w 53"/>
                    <a:gd name="T11" fmla="*/ 0 h 81"/>
                    <a:gd name="T12" fmla="*/ 0 w 53"/>
                    <a:gd name="T13" fmla="*/ 0 h 81"/>
                    <a:gd name="T14" fmla="*/ 0 w 53"/>
                    <a:gd name="T15" fmla="*/ 0 h 81"/>
                    <a:gd name="T16" fmla="*/ 1 w 53"/>
                    <a:gd name="T17" fmla="*/ 0 h 81"/>
                    <a:gd name="T18" fmla="*/ 1 w 53"/>
                    <a:gd name="T19" fmla="*/ 0 h 81"/>
                    <a:gd name="T20" fmla="*/ 1 w 53"/>
                    <a:gd name="T21" fmla="*/ 0 h 81"/>
                    <a:gd name="T22" fmla="*/ 1 w 53"/>
                    <a:gd name="T23" fmla="*/ 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81">
                      <a:moveTo>
                        <a:pt x="12" y="76"/>
                      </a:moveTo>
                      <a:lnTo>
                        <a:pt x="14" y="76"/>
                      </a:lnTo>
                      <a:lnTo>
                        <a:pt x="53" y="7"/>
                      </a:lnTo>
                      <a:lnTo>
                        <a:pt x="39" y="0"/>
                      </a:lnTo>
                      <a:lnTo>
                        <a:pt x="0" y="69"/>
                      </a:lnTo>
                      <a:lnTo>
                        <a:pt x="1" y="69"/>
                      </a:lnTo>
                      <a:lnTo>
                        <a:pt x="0" y="69"/>
                      </a:lnTo>
                      <a:lnTo>
                        <a:pt x="0" y="75"/>
                      </a:lnTo>
                      <a:lnTo>
                        <a:pt x="3" y="80"/>
                      </a:lnTo>
                      <a:lnTo>
                        <a:pt x="9" y="81"/>
                      </a:lnTo>
                      <a:lnTo>
                        <a:pt x="14" y="76"/>
                      </a:lnTo>
                      <a:lnTo>
                        <a:pt x="12"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88" name="Freeform 370">
                  <a:extLst>
                    <a:ext uri="{FF2B5EF4-FFF2-40B4-BE49-F238E27FC236}">
                      <a16:creationId xmlns:a16="http://schemas.microsoft.com/office/drawing/2014/main" id="{9880F737-9B25-4209-8067-81B6F295E795}"/>
                    </a:ext>
                  </a:extLst>
                </p:cNvPr>
                <p:cNvSpPr>
                  <a:spLocks/>
                </p:cNvSpPr>
                <p:nvPr/>
              </p:nvSpPr>
              <p:spPr bwMode="auto">
                <a:xfrm>
                  <a:off x="3028" y="3116"/>
                  <a:ext cx="27" cy="39"/>
                </a:xfrm>
                <a:custGeom>
                  <a:avLst/>
                  <a:gdLst>
                    <a:gd name="T0" fmla="*/ 1 w 54"/>
                    <a:gd name="T1" fmla="*/ 0 h 79"/>
                    <a:gd name="T2" fmla="*/ 1 w 54"/>
                    <a:gd name="T3" fmla="*/ 0 h 79"/>
                    <a:gd name="T4" fmla="*/ 1 w 54"/>
                    <a:gd name="T5" fmla="*/ 0 h 79"/>
                    <a:gd name="T6" fmla="*/ 1 w 54"/>
                    <a:gd name="T7" fmla="*/ 0 h 79"/>
                    <a:gd name="T8" fmla="*/ 1 w 54"/>
                    <a:gd name="T9" fmla="*/ 0 h 79"/>
                    <a:gd name="T10" fmla="*/ 0 w 54"/>
                    <a:gd name="T11" fmla="*/ 0 h 79"/>
                    <a:gd name="T12" fmla="*/ 1 w 54"/>
                    <a:gd name="T13" fmla="*/ 0 h 79"/>
                    <a:gd name="T14" fmla="*/ 0 w 54"/>
                    <a:gd name="T15" fmla="*/ 0 h 79"/>
                    <a:gd name="T16" fmla="*/ 1 w 54"/>
                    <a:gd name="T17" fmla="*/ 0 h 79"/>
                    <a:gd name="T18" fmla="*/ 1 w 54"/>
                    <a:gd name="T19" fmla="*/ 0 h 79"/>
                    <a:gd name="T20" fmla="*/ 1 w 54"/>
                    <a:gd name="T21" fmla="*/ 0 h 79"/>
                    <a:gd name="T22" fmla="*/ 1 w 54"/>
                    <a:gd name="T23" fmla="*/ 0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 h="79">
                      <a:moveTo>
                        <a:pt x="14" y="76"/>
                      </a:moveTo>
                      <a:lnTo>
                        <a:pt x="13" y="76"/>
                      </a:lnTo>
                      <a:lnTo>
                        <a:pt x="54" y="7"/>
                      </a:lnTo>
                      <a:lnTo>
                        <a:pt x="43" y="0"/>
                      </a:lnTo>
                      <a:lnTo>
                        <a:pt x="1" y="69"/>
                      </a:lnTo>
                      <a:lnTo>
                        <a:pt x="0" y="69"/>
                      </a:lnTo>
                      <a:lnTo>
                        <a:pt x="1" y="69"/>
                      </a:lnTo>
                      <a:lnTo>
                        <a:pt x="0" y="74"/>
                      </a:lnTo>
                      <a:lnTo>
                        <a:pt x="4" y="78"/>
                      </a:lnTo>
                      <a:lnTo>
                        <a:pt x="8" y="79"/>
                      </a:lnTo>
                      <a:lnTo>
                        <a:pt x="13" y="76"/>
                      </a:lnTo>
                      <a:lnTo>
                        <a:pt x="1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89" name="Freeform 371">
                  <a:extLst>
                    <a:ext uri="{FF2B5EF4-FFF2-40B4-BE49-F238E27FC236}">
                      <a16:creationId xmlns:a16="http://schemas.microsoft.com/office/drawing/2014/main" id="{F8E7E0D2-5E6B-4145-9075-0770BCB435FF}"/>
                    </a:ext>
                  </a:extLst>
                </p:cNvPr>
                <p:cNvSpPr>
                  <a:spLocks/>
                </p:cNvSpPr>
                <p:nvPr/>
              </p:nvSpPr>
              <p:spPr bwMode="auto">
                <a:xfrm>
                  <a:off x="3008" y="3151"/>
                  <a:ext cx="27" cy="40"/>
                </a:xfrm>
                <a:custGeom>
                  <a:avLst/>
                  <a:gdLst>
                    <a:gd name="T0" fmla="*/ 1 w 53"/>
                    <a:gd name="T1" fmla="*/ 0 h 81"/>
                    <a:gd name="T2" fmla="*/ 1 w 53"/>
                    <a:gd name="T3" fmla="*/ 0 h 81"/>
                    <a:gd name="T4" fmla="*/ 1 w 53"/>
                    <a:gd name="T5" fmla="*/ 0 h 81"/>
                    <a:gd name="T6" fmla="*/ 1 w 53"/>
                    <a:gd name="T7" fmla="*/ 0 h 81"/>
                    <a:gd name="T8" fmla="*/ 0 w 53"/>
                    <a:gd name="T9" fmla="*/ 0 h 81"/>
                    <a:gd name="T10" fmla="*/ 0 w 53"/>
                    <a:gd name="T11" fmla="*/ 0 h 81"/>
                    <a:gd name="T12" fmla="*/ 0 w 53"/>
                    <a:gd name="T13" fmla="*/ 0 h 81"/>
                    <a:gd name="T14" fmla="*/ 0 w 53"/>
                    <a:gd name="T15" fmla="*/ 0 h 81"/>
                    <a:gd name="T16" fmla="*/ 1 w 53"/>
                    <a:gd name="T17" fmla="*/ 0 h 81"/>
                    <a:gd name="T18" fmla="*/ 1 w 53"/>
                    <a:gd name="T19" fmla="*/ 0 h 81"/>
                    <a:gd name="T20" fmla="*/ 1 w 53"/>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81">
                      <a:moveTo>
                        <a:pt x="14" y="76"/>
                      </a:moveTo>
                      <a:lnTo>
                        <a:pt x="14" y="76"/>
                      </a:lnTo>
                      <a:lnTo>
                        <a:pt x="53" y="7"/>
                      </a:lnTo>
                      <a:lnTo>
                        <a:pt x="39" y="0"/>
                      </a:lnTo>
                      <a:lnTo>
                        <a:pt x="0" y="70"/>
                      </a:lnTo>
                      <a:lnTo>
                        <a:pt x="0" y="75"/>
                      </a:lnTo>
                      <a:lnTo>
                        <a:pt x="4" y="80"/>
                      </a:lnTo>
                      <a:lnTo>
                        <a:pt x="9" y="81"/>
                      </a:lnTo>
                      <a:lnTo>
                        <a:pt x="1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90" name="Freeform 372">
                  <a:extLst>
                    <a:ext uri="{FF2B5EF4-FFF2-40B4-BE49-F238E27FC236}">
                      <a16:creationId xmlns:a16="http://schemas.microsoft.com/office/drawing/2014/main" id="{7FF9A426-479A-4407-9359-CC03AECD7C43}"/>
                    </a:ext>
                  </a:extLst>
                </p:cNvPr>
                <p:cNvSpPr>
                  <a:spLocks/>
                </p:cNvSpPr>
                <p:nvPr/>
              </p:nvSpPr>
              <p:spPr bwMode="auto">
                <a:xfrm>
                  <a:off x="2991" y="3185"/>
                  <a:ext cx="24" cy="38"/>
                </a:xfrm>
                <a:custGeom>
                  <a:avLst/>
                  <a:gdLst>
                    <a:gd name="T0" fmla="*/ 1 w 48"/>
                    <a:gd name="T1" fmla="*/ 1 h 76"/>
                    <a:gd name="T2" fmla="*/ 1 w 48"/>
                    <a:gd name="T3" fmla="*/ 1 h 76"/>
                    <a:gd name="T4" fmla="*/ 1 w 48"/>
                    <a:gd name="T5" fmla="*/ 1 h 76"/>
                    <a:gd name="T6" fmla="*/ 1 w 48"/>
                    <a:gd name="T7" fmla="*/ 0 h 76"/>
                    <a:gd name="T8" fmla="*/ 0 w 48"/>
                    <a:gd name="T9" fmla="*/ 1 h 76"/>
                    <a:gd name="T10" fmla="*/ 1 w 48"/>
                    <a:gd name="T11" fmla="*/ 1 h 76"/>
                    <a:gd name="T12" fmla="*/ 0 w 48"/>
                    <a:gd name="T13" fmla="*/ 1 h 76"/>
                    <a:gd name="T14" fmla="*/ 0 w 48"/>
                    <a:gd name="T15" fmla="*/ 1 h 76"/>
                    <a:gd name="T16" fmla="*/ 1 w 48"/>
                    <a:gd name="T17" fmla="*/ 1 h 76"/>
                    <a:gd name="T18" fmla="*/ 1 w 48"/>
                    <a:gd name="T19" fmla="*/ 1 h 76"/>
                    <a:gd name="T20" fmla="*/ 1 w 48"/>
                    <a:gd name="T21" fmla="*/ 1 h 76"/>
                    <a:gd name="T22" fmla="*/ 1 w 48"/>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76">
                      <a:moveTo>
                        <a:pt x="12" y="71"/>
                      </a:moveTo>
                      <a:lnTo>
                        <a:pt x="13" y="71"/>
                      </a:lnTo>
                      <a:lnTo>
                        <a:pt x="48" y="6"/>
                      </a:lnTo>
                      <a:lnTo>
                        <a:pt x="34" y="0"/>
                      </a:lnTo>
                      <a:lnTo>
                        <a:pt x="0" y="64"/>
                      </a:lnTo>
                      <a:lnTo>
                        <a:pt x="1" y="64"/>
                      </a:lnTo>
                      <a:lnTo>
                        <a:pt x="0" y="64"/>
                      </a:lnTo>
                      <a:lnTo>
                        <a:pt x="0" y="70"/>
                      </a:lnTo>
                      <a:lnTo>
                        <a:pt x="3" y="74"/>
                      </a:lnTo>
                      <a:lnTo>
                        <a:pt x="9" y="76"/>
                      </a:lnTo>
                      <a:lnTo>
                        <a:pt x="13" y="71"/>
                      </a:lnTo>
                      <a:lnTo>
                        <a:pt x="12"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91" name="Freeform 373">
                  <a:extLst>
                    <a:ext uri="{FF2B5EF4-FFF2-40B4-BE49-F238E27FC236}">
                      <a16:creationId xmlns:a16="http://schemas.microsoft.com/office/drawing/2014/main" id="{97000E2F-1E5D-4075-994E-168DBAB67220}"/>
                    </a:ext>
                  </a:extLst>
                </p:cNvPr>
                <p:cNvSpPr>
                  <a:spLocks/>
                </p:cNvSpPr>
                <p:nvPr/>
              </p:nvSpPr>
              <p:spPr bwMode="auto">
                <a:xfrm>
                  <a:off x="2974" y="3218"/>
                  <a:ext cx="23" cy="33"/>
                </a:xfrm>
                <a:custGeom>
                  <a:avLst/>
                  <a:gdLst>
                    <a:gd name="T0" fmla="*/ 0 w 47"/>
                    <a:gd name="T1" fmla="*/ 0 h 67"/>
                    <a:gd name="T2" fmla="*/ 0 w 47"/>
                    <a:gd name="T3" fmla="*/ 0 h 67"/>
                    <a:gd name="T4" fmla="*/ 0 w 47"/>
                    <a:gd name="T5" fmla="*/ 0 h 67"/>
                    <a:gd name="T6" fmla="*/ 0 w 47"/>
                    <a:gd name="T7" fmla="*/ 0 h 67"/>
                    <a:gd name="T8" fmla="*/ 0 w 47"/>
                    <a:gd name="T9" fmla="*/ 0 h 67"/>
                    <a:gd name="T10" fmla="*/ 0 w 47"/>
                    <a:gd name="T11" fmla="*/ 0 h 67"/>
                    <a:gd name="T12" fmla="*/ 0 w 47"/>
                    <a:gd name="T13" fmla="*/ 0 h 67"/>
                    <a:gd name="T14" fmla="*/ 0 w 47"/>
                    <a:gd name="T15" fmla="*/ 0 h 67"/>
                    <a:gd name="T16" fmla="*/ 0 w 47"/>
                    <a:gd name="T17" fmla="*/ 0 h 67"/>
                    <a:gd name="T18" fmla="*/ 0 w 47"/>
                    <a:gd name="T19" fmla="*/ 0 h 67"/>
                    <a:gd name="T20" fmla="*/ 0 w 47"/>
                    <a:gd name="T21" fmla="*/ 0 h 67"/>
                    <a:gd name="T22" fmla="*/ 0 w 47"/>
                    <a:gd name="T23" fmla="*/ 0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67">
                      <a:moveTo>
                        <a:pt x="14" y="65"/>
                      </a:moveTo>
                      <a:lnTo>
                        <a:pt x="13" y="65"/>
                      </a:lnTo>
                      <a:lnTo>
                        <a:pt x="47" y="7"/>
                      </a:lnTo>
                      <a:lnTo>
                        <a:pt x="36" y="0"/>
                      </a:lnTo>
                      <a:lnTo>
                        <a:pt x="1" y="58"/>
                      </a:lnTo>
                      <a:lnTo>
                        <a:pt x="0" y="58"/>
                      </a:lnTo>
                      <a:lnTo>
                        <a:pt x="1" y="58"/>
                      </a:lnTo>
                      <a:lnTo>
                        <a:pt x="0" y="62"/>
                      </a:lnTo>
                      <a:lnTo>
                        <a:pt x="3" y="66"/>
                      </a:lnTo>
                      <a:lnTo>
                        <a:pt x="8" y="67"/>
                      </a:lnTo>
                      <a:lnTo>
                        <a:pt x="13" y="65"/>
                      </a:lnTo>
                      <a:lnTo>
                        <a:pt x="1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92" name="Freeform 374">
                  <a:extLst>
                    <a:ext uri="{FF2B5EF4-FFF2-40B4-BE49-F238E27FC236}">
                      <a16:creationId xmlns:a16="http://schemas.microsoft.com/office/drawing/2014/main" id="{7992ED33-4ECE-43F6-9759-DD3A5BEC69B2}"/>
                    </a:ext>
                  </a:extLst>
                </p:cNvPr>
                <p:cNvSpPr>
                  <a:spLocks/>
                </p:cNvSpPr>
                <p:nvPr/>
              </p:nvSpPr>
              <p:spPr bwMode="auto">
                <a:xfrm>
                  <a:off x="2959" y="3246"/>
                  <a:ext cx="21" cy="31"/>
                </a:xfrm>
                <a:custGeom>
                  <a:avLst/>
                  <a:gdLst>
                    <a:gd name="T0" fmla="*/ 0 w 44"/>
                    <a:gd name="T1" fmla="*/ 1 h 62"/>
                    <a:gd name="T2" fmla="*/ 0 w 44"/>
                    <a:gd name="T3" fmla="*/ 1 h 62"/>
                    <a:gd name="T4" fmla="*/ 0 w 44"/>
                    <a:gd name="T5" fmla="*/ 1 h 62"/>
                    <a:gd name="T6" fmla="*/ 0 w 44"/>
                    <a:gd name="T7" fmla="*/ 0 h 62"/>
                    <a:gd name="T8" fmla="*/ 0 w 44"/>
                    <a:gd name="T9" fmla="*/ 1 h 62"/>
                    <a:gd name="T10" fmla="*/ 0 w 44"/>
                    <a:gd name="T11" fmla="*/ 1 h 62"/>
                    <a:gd name="T12" fmla="*/ 0 w 44"/>
                    <a:gd name="T13" fmla="*/ 1 h 62"/>
                    <a:gd name="T14" fmla="*/ 0 w 44"/>
                    <a:gd name="T15" fmla="*/ 1 h 62"/>
                    <a:gd name="T16" fmla="*/ 0 w 44"/>
                    <a:gd name="T17" fmla="*/ 1 h 62"/>
                    <a:gd name="T18" fmla="*/ 0 w 44"/>
                    <a:gd name="T19" fmla="*/ 1 h 62"/>
                    <a:gd name="T20" fmla="*/ 0 w 44"/>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62">
                      <a:moveTo>
                        <a:pt x="14" y="57"/>
                      </a:moveTo>
                      <a:lnTo>
                        <a:pt x="14" y="57"/>
                      </a:lnTo>
                      <a:lnTo>
                        <a:pt x="44" y="7"/>
                      </a:lnTo>
                      <a:lnTo>
                        <a:pt x="30" y="0"/>
                      </a:lnTo>
                      <a:lnTo>
                        <a:pt x="0" y="50"/>
                      </a:lnTo>
                      <a:lnTo>
                        <a:pt x="0" y="56"/>
                      </a:lnTo>
                      <a:lnTo>
                        <a:pt x="4" y="61"/>
                      </a:lnTo>
                      <a:lnTo>
                        <a:pt x="9" y="62"/>
                      </a:lnTo>
                      <a:lnTo>
                        <a:pt x="14"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93" name="Freeform 375">
                  <a:extLst>
                    <a:ext uri="{FF2B5EF4-FFF2-40B4-BE49-F238E27FC236}">
                      <a16:creationId xmlns:a16="http://schemas.microsoft.com/office/drawing/2014/main" id="{748EDEE7-F9B5-405D-B00F-EEFA6622F55E}"/>
                    </a:ext>
                  </a:extLst>
                </p:cNvPr>
                <p:cNvSpPr>
                  <a:spLocks/>
                </p:cNvSpPr>
                <p:nvPr/>
              </p:nvSpPr>
              <p:spPr bwMode="auto">
                <a:xfrm>
                  <a:off x="2947" y="3272"/>
                  <a:ext cx="18" cy="26"/>
                </a:xfrm>
                <a:custGeom>
                  <a:avLst/>
                  <a:gdLst>
                    <a:gd name="T0" fmla="*/ 0 w 37"/>
                    <a:gd name="T1" fmla="*/ 0 h 53"/>
                    <a:gd name="T2" fmla="*/ 0 w 37"/>
                    <a:gd name="T3" fmla="*/ 0 h 53"/>
                    <a:gd name="T4" fmla="*/ 0 w 37"/>
                    <a:gd name="T5" fmla="*/ 0 h 53"/>
                    <a:gd name="T6" fmla="*/ 0 w 37"/>
                    <a:gd name="T7" fmla="*/ 0 h 53"/>
                    <a:gd name="T8" fmla="*/ 0 w 37"/>
                    <a:gd name="T9" fmla="*/ 0 h 53"/>
                    <a:gd name="T10" fmla="*/ 0 w 37"/>
                    <a:gd name="T11" fmla="*/ 0 h 53"/>
                    <a:gd name="T12" fmla="*/ 0 w 37"/>
                    <a:gd name="T13" fmla="*/ 0 h 53"/>
                    <a:gd name="T14" fmla="*/ 0 w 37"/>
                    <a:gd name="T15" fmla="*/ 0 h 53"/>
                    <a:gd name="T16" fmla="*/ 0 w 37"/>
                    <a:gd name="T17" fmla="*/ 0 h 53"/>
                    <a:gd name="T18" fmla="*/ 0 w 37"/>
                    <a:gd name="T19" fmla="*/ 0 h 53"/>
                    <a:gd name="T20" fmla="*/ 0 w 37"/>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3">
                      <a:moveTo>
                        <a:pt x="14" y="49"/>
                      </a:moveTo>
                      <a:lnTo>
                        <a:pt x="14" y="49"/>
                      </a:lnTo>
                      <a:lnTo>
                        <a:pt x="37" y="7"/>
                      </a:lnTo>
                      <a:lnTo>
                        <a:pt x="23" y="0"/>
                      </a:lnTo>
                      <a:lnTo>
                        <a:pt x="0" y="42"/>
                      </a:lnTo>
                      <a:lnTo>
                        <a:pt x="0" y="48"/>
                      </a:lnTo>
                      <a:lnTo>
                        <a:pt x="3" y="52"/>
                      </a:lnTo>
                      <a:lnTo>
                        <a:pt x="9" y="53"/>
                      </a:lnTo>
                      <a:lnTo>
                        <a:pt x="14"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94" name="Freeform 376">
                  <a:extLst>
                    <a:ext uri="{FF2B5EF4-FFF2-40B4-BE49-F238E27FC236}">
                      <a16:creationId xmlns:a16="http://schemas.microsoft.com/office/drawing/2014/main" id="{4CCED4D3-386F-4752-AEBD-6582513CC417}"/>
                    </a:ext>
                  </a:extLst>
                </p:cNvPr>
                <p:cNvSpPr>
                  <a:spLocks/>
                </p:cNvSpPr>
                <p:nvPr/>
              </p:nvSpPr>
              <p:spPr bwMode="auto">
                <a:xfrm>
                  <a:off x="2938" y="3292"/>
                  <a:ext cx="16" cy="22"/>
                </a:xfrm>
                <a:custGeom>
                  <a:avLst/>
                  <a:gdLst>
                    <a:gd name="T0" fmla="*/ 1 w 32"/>
                    <a:gd name="T1" fmla="*/ 1 h 44"/>
                    <a:gd name="T2" fmla="*/ 1 w 32"/>
                    <a:gd name="T3" fmla="*/ 1 h 44"/>
                    <a:gd name="T4" fmla="*/ 1 w 32"/>
                    <a:gd name="T5" fmla="*/ 1 h 44"/>
                    <a:gd name="T6" fmla="*/ 1 w 32"/>
                    <a:gd name="T7" fmla="*/ 0 h 44"/>
                    <a:gd name="T8" fmla="*/ 0 w 32"/>
                    <a:gd name="T9" fmla="*/ 1 h 44"/>
                    <a:gd name="T10" fmla="*/ 1 w 32"/>
                    <a:gd name="T11" fmla="*/ 1 h 44"/>
                    <a:gd name="T12" fmla="*/ 0 w 32"/>
                    <a:gd name="T13" fmla="*/ 1 h 44"/>
                    <a:gd name="T14" fmla="*/ 0 w 32"/>
                    <a:gd name="T15" fmla="*/ 1 h 44"/>
                    <a:gd name="T16" fmla="*/ 1 w 32"/>
                    <a:gd name="T17" fmla="*/ 1 h 44"/>
                    <a:gd name="T18" fmla="*/ 1 w 32"/>
                    <a:gd name="T19" fmla="*/ 1 h 44"/>
                    <a:gd name="T20" fmla="*/ 1 w 32"/>
                    <a:gd name="T21" fmla="*/ 1 h 44"/>
                    <a:gd name="T22" fmla="*/ 1 w 32"/>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44">
                      <a:moveTo>
                        <a:pt x="12" y="39"/>
                      </a:moveTo>
                      <a:lnTo>
                        <a:pt x="13" y="39"/>
                      </a:lnTo>
                      <a:lnTo>
                        <a:pt x="32" y="7"/>
                      </a:lnTo>
                      <a:lnTo>
                        <a:pt x="18" y="0"/>
                      </a:lnTo>
                      <a:lnTo>
                        <a:pt x="0" y="32"/>
                      </a:lnTo>
                      <a:lnTo>
                        <a:pt x="1" y="32"/>
                      </a:lnTo>
                      <a:lnTo>
                        <a:pt x="0" y="32"/>
                      </a:lnTo>
                      <a:lnTo>
                        <a:pt x="0" y="38"/>
                      </a:lnTo>
                      <a:lnTo>
                        <a:pt x="3" y="42"/>
                      </a:lnTo>
                      <a:lnTo>
                        <a:pt x="9" y="44"/>
                      </a:lnTo>
                      <a:lnTo>
                        <a:pt x="13" y="39"/>
                      </a:lnTo>
                      <a:lnTo>
                        <a:pt x="1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95" name="Freeform 377">
                  <a:extLst>
                    <a:ext uri="{FF2B5EF4-FFF2-40B4-BE49-F238E27FC236}">
                      <a16:creationId xmlns:a16="http://schemas.microsoft.com/office/drawing/2014/main" id="{E1A21289-22E0-46E4-B5BE-390FEA417703}"/>
                    </a:ext>
                  </a:extLst>
                </p:cNvPr>
                <p:cNvSpPr>
                  <a:spLocks/>
                </p:cNvSpPr>
                <p:nvPr/>
              </p:nvSpPr>
              <p:spPr bwMode="auto">
                <a:xfrm>
                  <a:off x="2932" y="3309"/>
                  <a:ext cx="12" cy="13"/>
                </a:xfrm>
                <a:custGeom>
                  <a:avLst/>
                  <a:gdLst>
                    <a:gd name="T0" fmla="*/ 1 w 24"/>
                    <a:gd name="T1" fmla="*/ 0 h 28"/>
                    <a:gd name="T2" fmla="*/ 1 w 24"/>
                    <a:gd name="T3" fmla="*/ 0 h 28"/>
                    <a:gd name="T4" fmla="*/ 1 w 24"/>
                    <a:gd name="T5" fmla="*/ 0 h 28"/>
                    <a:gd name="T6" fmla="*/ 1 w 24"/>
                    <a:gd name="T7" fmla="*/ 0 h 28"/>
                    <a:gd name="T8" fmla="*/ 1 w 24"/>
                    <a:gd name="T9" fmla="*/ 0 h 28"/>
                    <a:gd name="T10" fmla="*/ 0 w 24"/>
                    <a:gd name="T11" fmla="*/ 0 h 28"/>
                    <a:gd name="T12" fmla="*/ 1 w 24"/>
                    <a:gd name="T13" fmla="*/ 0 h 28"/>
                    <a:gd name="T14" fmla="*/ 0 w 24"/>
                    <a:gd name="T15" fmla="*/ 0 h 28"/>
                    <a:gd name="T16" fmla="*/ 1 w 24"/>
                    <a:gd name="T17" fmla="*/ 0 h 28"/>
                    <a:gd name="T18" fmla="*/ 1 w 24"/>
                    <a:gd name="T19" fmla="*/ 0 h 28"/>
                    <a:gd name="T20" fmla="*/ 1 w 24"/>
                    <a:gd name="T21" fmla="*/ 0 h 28"/>
                    <a:gd name="T22" fmla="*/ 1 w 24"/>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8">
                      <a:moveTo>
                        <a:pt x="14" y="25"/>
                      </a:moveTo>
                      <a:lnTo>
                        <a:pt x="13" y="25"/>
                      </a:lnTo>
                      <a:lnTo>
                        <a:pt x="24" y="7"/>
                      </a:lnTo>
                      <a:lnTo>
                        <a:pt x="13" y="0"/>
                      </a:lnTo>
                      <a:lnTo>
                        <a:pt x="1" y="19"/>
                      </a:lnTo>
                      <a:lnTo>
                        <a:pt x="0" y="19"/>
                      </a:lnTo>
                      <a:lnTo>
                        <a:pt x="1" y="19"/>
                      </a:lnTo>
                      <a:lnTo>
                        <a:pt x="0" y="23"/>
                      </a:lnTo>
                      <a:lnTo>
                        <a:pt x="4" y="27"/>
                      </a:lnTo>
                      <a:lnTo>
                        <a:pt x="8" y="28"/>
                      </a:lnTo>
                      <a:lnTo>
                        <a:pt x="13" y="25"/>
                      </a:lnTo>
                      <a:lnTo>
                        <a:pt x="1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96" name="Freeform 378">
                  <a:extLst>
                    <a:ext uri="{FF2B5EF4-FFF2-40B4-BE49-F238E27FC236}">
                      <a16:creationId xmlns:a16="http://schemas.microsoft.com/office/drawing/2014/main" id="{E29C89A5-85E4-4189-980E-1A9249763FAC}"/>
                    </a:ext>
                  </a:extLst>
                </p:cNvPr>
                <p:cNvSpPr>
                  <a:spLocks/>
                </p:cNvSpPr>
                <p:nvPr/>
              </p:nvSpPr>
              <p:spPr bwMode="auto">
                <a:xfrm>
                  <a:off x="2925" y="3318"/>
                  <a:ext cx="14" cy="18"/>
                </a:xfrm>
                <a:custGeom>
                  <a:avLst/>
                  <a:gdLst>
                    <a:gd name="T0" fmla="*/ 1 w 28"/>
                    <a:gd name="T1" fmla="*/ 1 h 36"/>
                    <a:gd name="T2" fmla="*/ 1 w 28"/>
                    <a:gd name="T3" fmla="*/ 1 h 36"/>
                    <a:gd name="T4" fmla="*/ 1 w 28"/>
                    <a:gd name="T5" fmla="*/ 1 h 36"/>
                    <a:gd name="T6" fmla="*/ 1 w 28"/>
                    <a:gd name="T7" fmla="*/ 0 h 36"/>
                    <a:gd name="T8" fmla="*/ 0 w 28"/>
                    <a:gd name="T9" fmla="*/ 1 h 36"/>
                    <a:gd name="T10" fmla="*/ 0 w 28"/>
                    <a:gd name="T11" fmla="*/ 1 h 36"/>
                    <a:gd name="T12" fmla="*/ 0 w 28"/>
                    <a:gd name="T13" fmla="*/ 1 h 36"/>
                    <a:gd name="T14" fmla="*/ 0 w 28"/>
                    <a:gd name="T15" fmla="*/ 1 h 36"/>
                    <a:gd name="T16" fmla="*/ 1 w 28"/>
                    <a:gd name="T17" fmla="*/ 1 h 36"/>
                    <a:gd name="T18" fmla="*/ 1 w 28"/>
                    <a:gd name="T19" fmla="*/ 1 h 36"/>
                    <a:gd name="T20" fmla="*/ 1 w 28"/>
                    <a:gd name="T21" fmla="*/ 1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36">
                      <a:moveTo>
                        <a:pt x="14" y="32"/>
                      </a:moveTo>
                      <a:lnTo>
                        <a:pt x="14" y="32"/>
                      </a:lnTo>
                      <a:lnTo>
                        <a:pt x="28" y="6"/>
                      </a:lnTo>
                      <a:lnTo>
                        <a:pt x="14" y="0"/>
                      </a:lnTo>
                      <a:lnTo>
                        <a:pt x="0" y="25"/>
                      </a:lnTo>
                      <a:lnTo>
                        <a:pt x="0" y="31"/>
                      </a:lnTo>
                      <a:lnTo>
                        <a:pt x="4" y="35"/>
                      </a:lnTo>
                      <a:lnTo>
                        <a:pt x="9" y="36"/>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97" name="Freeform 379">
                  <a:extLst>
                    <a:ext uri="{FF2B5EF4-FFF2-40B4-BE49-F238E27FC236}">
                      <a16:creationId xmlns:a16="http://schemas.microsoft.com/office/drawing/2014/main" id="{FFD77FDB-39A0-40FB-98BC-860DEAD73671}"/>
                    </a:ext>
                  </a:extLst>
                </p:cNvPr>
                <p:cNvSpPr>
                  <a:spLocks/>
                </p:cNvSpPr>
                <p:nvPr/>
              </p:nvSpPr>
              <p:spPr bwMode="auto">
                <a:xfrm>
                  <a:off x="2919" y="3330"/>
                  <a:ext cx="13" cy="17"/>
                </a:xfrm>
                <a:custGeom>
                  <a:avLst/>
                  <a:gdLst>
                    <a:gd name="T0" fmla="*/ 1 w 25"/>
                    <a:gd name="T1" fmla="*/ 1 h 32"/>
                    <a:gd name="T2" fmla="*/ 1 w 25"/>
                    <a:gd name="T3" fmla="*/ 1 h 32"/>
                    <a:gd name="T4" fmla="*/ 1 w 25"/>
                    <a:gd name="T5" fmla="*/ 1 h 32"/>
                    <a:gd name="T6" fmla="*/ 1 w 25"/>
                    <a:gd name="T7" fmla="*/ 0 h 32"/>
                    <a:gd name="T8" fmla="*/ 0 w 25"/>
                    <a:gd name="T9" fmla="*/ 1 h 32"/>
                    <a:gd name="T10" fmla="*/ 1 w 25"/>
                    <a:gd name="T11" fmla="*/ 1 h 32"/>
                    <a:gd name="T12" fmla="*/ 0 w 25"/>
                    <a:gd name="T13" fmla="*/ 1 h 32"/>
                    <a:gd name="T14" fmla="*/ 0 w 25"/>
                    <a:gd name="T15" fmla="*/ 1 h 32"/>
                    <a:gd name="T16" fmla="*/ 1 w 25"/>
                    <a:gd name="T17" fmla="*/ 1 h 32"/>
                    <a:gd name="T18" fmla="*/ 1 w 25"/>
                    <a:gd name="T19" fmla="*/ 1 h 32"/>
                    <a:gd name="T20" fmla="*/ 1 w 25"/>
                    <a:gd name="T21" fmla="*/ 1 h 32"/>
                    <a:gd name="T22" fmla="*/ 1 w 25"/>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32">
                      <a:moveTo>
                        <a:pt x="12" y="29"/>
                      </a:moveTo>
                      <a:lnTo>
                        <a:pt x="14" y="28"/>
                      </a:lnTo>
                      <a:lnTo>
                        <a:pt x="25" y="7"/>
                      </a:lnTo>
                      <a:lnTo>
                        <a:pt x="11" y="0"/>
                      </a:lnTo>
                      <a:lnTo>
                        <a:pt x="0" y="21"/>
                      </a:lnTo>
                      <a:lnTo>
                        <a:pt x="1" y="19"/>
                      </a:lnTo>
                      <a:lnTo>
                        <a:pt x="0" y="21"/>
                      </a:lnTo>
                      <a:lnTo>
                        <a:pt x="0" y="26"/>
                      </a:lnTo>
                      <a:lnTo>
                        <a:pt x="3" y="31"/>
                      </a:lnTo>
                      <a:lnTo>
                        <a:pt x="9" y="32"/>
                      </a:lnTo>
                      <a:lnTo>
                        <a:pt x="14" y="28"/>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98" name="Freeform 380">
                  <a:extLst>
                    <a:ext uri="{FF2B5EF4-FFF2-40B4-BE49-F238E27FC236}">
                      <a16:creationId xmlns:a16="http://schemas.microsoft.com/office/drawing/2014/main" id="{DE3D0E10-FA71-465B-A440-C9FE654903D7}"/>
                    </a:ext>
                  </a:extLst>
                </p:cNvPr>
                <p:cNvSpPr>
                  <a:spLocks/>
                </p:cNvSpPr>
                <p:nvPr/>
              </p:nvSpPr>
              <p:spPr bwMode="auto">
                <a:xfrm>
                  <a:off x="2915" y="3340"/>
                  <a:ext cx="11" cy="12"/>
                </a:xfrm>
                <a:custGeom>
                  <a:avLst/>
                  <a:gdLst>
                    <a:gd name="T0" fmla="*/ 1 w 21"/>
                    <a:gd name="T1" fmla="*/ 1 h 24"/>
                    <a:gd name="T2" fmla="*/ 1 w 21"/>
                    <a:gd name="T3" fmla="*/ 1 h 24"/>
                    <a:gd name="T4" fmla="*/ 1 w 21"/>
                    <a:gd name="T5" fmla="*/ 1 h 24"/>
                    <a:gd name="T6" fmla="*/ 1 w 21"/>
                    <a:gd name="T7" fmla="*/ 0 h 24"/>
                    <a:gd name="T8" fmla="*/ 1 w 21"/>
                    <a:gd name="T9" fmla="*/ 1 h 24"/>
                    <a:gd name="T10" fmla="*/ 1 w 21"/>
                    <a:gd name="T11" fmla="*/ 1 h 24"/>
                    <a:gd name="T12" fmla="*/ 1 w 21"/>
                    <a:gd name="T13" fmla="*/ 1 h 24"/>
                    <a:gd name="T14" fmla="*/ 0 w 21"/>
                    <a:gd name="T15" fmla="*/ 1 h 24"/>
                    <a:gd name="T16" fmla="*/ 1 w 21"/>
                    <a:gd name="T17" fmla="*/ 1 h 24"/>
                    <a:gd name="T18" fmla="*/ 1 w 21"/>
                    <a:gd name="T19" fmla="*/ 1 h 24"/>
                    <a:gd name="T20" fmla="*/ 1 w 21"/>
                    <a:gd name="T21" fmla="*/ 1 h 24"/>
                    <a:gd name="T22" fmla="*/ 1 w 21"/>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24">
                      <a:moveTo>
                        <a:pt x="10" y="22"/>
                      </a:moveTo>
                      <a:lnTo>
                        <a:pt x="12" y="21"/>
                      </a:lnTo>
                      <a:lnTo>
                        <a:pt x="21" y="10"/>
                      </a:lnTo>
                      <a:lnTo>
                        <a:pt x="10" y="0"/>
                      </a:lnTo>
                      <a:lnTo>
                        <a:pt x="1" y="12"/>
                      </a:lnTo>
                      <a:lnTo>
                        <a:pt x="3" y="11"/>
                      </a:lnTo>
                      <a:lnTo>
                        <a:pt x="1" y="12"/>
                      </a:lnTo>
                      <a:lnTo>
                        <a:pt x="0" y="18"/>
                      </a:lnTo>
                      <a:lnTo>
                        <a:pt x="2" y="21"/>
                      </a:lnTo>
                      <a:lnTo>
                        <a:pt x="8" y="24"/>
                      </a:lnTo>
                      <a:lnTo>
                        <a:pt x="12" y="21"/>
                      </a:lnTo>
                      <a:lnTo>
                        <a:pt x="1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99" name="Freeform 381">
                  <a:extLst>
                    <a:ext uri="{FF2B5EF4-FFF2-40B4-BE49-F238E27FC236}">
                      <a16:creationId xmlns:a16="http://schemas.microsoft.com/office/drawing/2014/main" id="{C0EF4B40-F08D-4C13-8B5F-A306C8732715}"/>
                    </a:ext>
                  </a:extLst>
                </p:cNvPr>
                <p:cNvSpPr>
                  <a:spLocks/>
                </p:cNvSpPr>
                <p:nvPr/>
              </p:nvSpPr>
              <p:spPr bwMode="auto">
                <a:xfrm>
                  <a:off x="2910" y="3345"/>
                  <a:ext cx="10" cy="10"/>
                </a:xfrm>
                <a:custGeom>
                  <a:avLst/>
                  <a:gdLst>
                    <a:gd name="T0" fmla="*/ 0 w 21"/>
                    <a:gd name="T1" fmla="*/ 1 h 19"/>
                    <a:gd name="T2" fmla="*/ 0 w 21"/>
                    <a:gd name="T3" fmla="*/ 1 h 19"/>
                    <a:gd name="T4" fmla="*/ 0 w 21"/>
                    <a:gd name="T5" fmla="*/ 1 h 19"/>
                    <a:gd name="T6" fmla="*/ 0 w 21"/>
                    <a:gd name="T7" fmla="*/ 0 h 19"/>
                    <a:gd name="T8" fmla="*/ 0 w 21"/>
                    <a:gd name="T9" fmla="*/ 1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19">
                      <a:moveTo>
                        <a:pt x="7" y="19"/>
                      </a:moveTo>
                      <a:lnTo>
                        <a:pt x="9" y="18"/>
                      </a:lnTo>
                      <a:lnTo>
                        <a:pt x="21" y="11"/>
                      </a:lnTo>
                      <a:lnTo>
                        <a:pt x="14" y="0"/>
                      </a:lnTo>
                      <a:lnTo>
                        <a:pt x="2" y="7"/>
                      </a:lnTo>
                      <a:lnTo>
                        <a:pt x="5" y="6"/>
                      </a:lnTo>
                      <a:lnTo>
                        <a:pt x="2" y="7"/>
                      </a:lnTo>
                      <a:lnTo>
                        <a:pt x="0" y="11"/>
                      </a:lnTo>
                      <a:lnTo>
                        <a:pt x="1" y="16"/>
                      </a:lnTo>
                      <a:lnTo>
                        <a:pt x="5" y="19"/>
                      </a:lnTo>
                      <a:lnTo>
                        <a:pt x="9" y="18"/>
                      </a:lnTo>
                      <a:lnTo>
                        <a:pt x="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00" name="Freeform 382">
                  <a:extLst>
                    <a:ext uri="{FF2B5EF4-FFF2-40B4-BE49-F238E27FC236}">
                      <a16:creationId xmlns:a16="http://schemas.microsoft.com/office/drawing/2014/main" id="{FFFEAF67-652E-4A66-A0C9-BE3896B180E0}"/>
                    </a:ext>
                  </a:extLst>
                </p:cNvPr>
                <p:cNvSpPr>
                  <a:spLocks/>
                </p:cNvSpPr>
                <p:nvPr/>
              </p:nvSpPr>
              <p:spPr bwMode="auto">
                <a:xfrm>
                  <a:off x="2902" y="3348"/>
                  <a:ext cx="11" cy="8"/>
                </a:xfrm>
                <a:custGeom>
                  <a:avLst/>
                  <a:gdLst>
                    <a:gd name="T0" fmla="*/ 1 w 22"/>
                    <a:gd name="T1" fmla="*/ 1 h 16"/>
                    <a:gd name="T2" fmla="*/ 1 w 22"/>
                    <a:gd name="T3" fmla="*/ 1 h 16"/>
                    <a:gd name="T4" fmla="*/ 1 w 22"/>
                    <a:gd name="T5" fmla="*/ 1 h 16"/>
                    <a:gd name="T6" fmla="*/ 1 w 22"/>
                    <a:gd name="T7" fmla="*/ 0 h 16"/>
                    <a:gd name="T8" fmla="*/ 1 w 22"/>
                    <a:gd name="T9" fmla="*/ 1 h 16"/>
                    <a:gd name="T10" fmla="*/ 1 w 22"/>
                    <a:gd name="T11" fmla="*/ 1 h 16"/>
                    <a:gd name="T12" fmla="*/ 1 w 22"/>
                    <a:gd name="T13" fmla="*/ 1 h 16"/>
                    <a:gd name="T14" fmla="*/ 1 w 22"/>
                    <a:gd name="T15" fmla="*/ 1 h 16"/>
                    <a:gd name="T16" fmla="*/ 0 w 22"/>
                    <a:gd name="T17" fmla="*/ 1 h 16"/>
                    <a:gd name="T18" fmla="*/ 1 w 22"/>
                    <a:gd name="T19" fmla="*/ 1 h 16"/>
                    <a:gd name="T20" fmla="*/ 1 w 22"/>
                    <a:gd name="T21" fmla="*/ 1 h 16"/>
                    <a:gd name="T22" fmla="*/ 1 w 22"/>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6">
                      <a:moveTo>
                        <a:pt x="5" y="16"/>
                      </a:moveTo>
                      <a:lnTo>
                        <a:pt x="8" y="16"/>
                      </a:lnTo>
                      <a:lnTo>
                        <a:pt x="22" y="13"/>
                      </a:lnTo>
                      <a:lnTo>
                        <a:pt x="20" y="0"/>
                      </a:lnTo>
                      <a:lnTo>
                        <a:pt x="6" y="2"/>
                      </a:lnTo>
                      <a:lnTo>
                        <a:pt x="9" y="2"/>
                      </a:lnTo>
                      <a:lnTo>
                        <a:pt x="6" y="2"/>
                      </a:lnTo>
                      <a:lnTo>
                        <a:pt x="1" y="4"/>
                      </a:lnTo>
                      <a:lnTo>
                        <a:pt x="0" y="10"/>
                      </a:lnTo>
                      <a:lnTo>
                        <a:pt x="2" y="15"/>
                      </a:lnTo>
                      <a:lnTo>
                        <a:pt x="8" y="16"/>
                      </a:lnTo>
                      <a:lnTo>
                        <a:pt x="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01" name="Freeform 383">
                  <a:extLst>
                    <a:ext uri="{FF2B5EF4-FFF2-40B4-BE49-F238E27FC236}">
                      <a16:creationId xmlns:a16="http://schemas.microsoft.com/office/drawing/2014/main" id="{A7FDB20D-5E3B-4257-8A8B-12177D47C62C}"/>
                    </a:ext>
                  </a:extLst>
                </p:cNvPr>
                <p:cNvSpPr>
                  <a:spLocks/>
                </p:cNvSpPr>
                <p:nvPr/>
              </p:nvSpPr>
              <p:spPr bwMode="auto">
                <a:xfrm>
                  <a:off x="2893" y="3346"/>
                  <a:ext cx="14" cy="10"/>
                </a:xfrm>
                <a:custGeom>
                  <a:avLst/>
                  <a:gdLst>
                    <a:gd name="T0" fmla="*/ 1 w 27"/>
                    <a:gd name="T1" fmla="*/ 0 h 21"/>
                    <a:gd name="T2" fmla="*/ 1 w 27"/>
                    <a:gd name="T3" fmla="*/ 0 h 21"/>
                    <a:gd name="T4" fmla="*/ 1 w 27"/>
                    <a:gd name="T5" fmla="*/ 0 h 21"/>
                    <a:gd name="T6" fmla="*/ 1 w 27"/>
                    <a:gd name="T7" fmla="*/ 0 h 21"/>
                    <a:gd name="T8" fmla="*/ 1 w 27"/>
                    <a:gd name="T9" fmla="*/ 0 h 21"/>
                    <a:gd name="T10" fmla="*/ 1 w 27"/>
                    <a:gd name="T11" fmla="*/ 0 h 21"/>
                    <a:gd name="T12" fmla="*/ 1 w 27"/>
                    <a:gd name="T13" fmla="*/ 0 h 21"/>
                    <a:gd name="T14" fmla="*/ 1 w 27"/>
                    <a:gd name="T15" fmla="*/ 0 h 21"/>
                    <a:gd name="T16" fmla="*/ 0 w 27"/>
                    <a:gd name="T17" fmla="*/ 0 h 21"/>
                    <a:gd name="T18" fmla="*/ 0 w 27"/>
                    <a:gd name="T19" fmla="*/ 0 h 21"/>
                    <a:gd name="T20" fmla="*/ 1 w 27"/>
                    <a:gd name="T21" fmla="*/ 0 h 21"/>
                    <a:gd name="T22" fmla="*/ 1 w 27"/>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1">
                      <a:moveTo>
                        <a:pt x="3" y="14"/>
                      </a:moveTo>
                      <a:lnTo>
                        <a:pt x="4" y="14"/>
                      </a:lnTo>
                      <a:lnTo>
                        <a:pt x="23" y="21"/>
                      </a:lnTo>
                      <a:lnTo>
                        <a:pt x="27" y="7"/>
                      </a:lnTo>
                      <a:lnTo>
                        <a:pt x="9" y="0"/>
                      </a:lnTo>
                      <a:lnTo>
                        <a:pt x="10" y="0"/>
                      </a:lnTo>
                      <a:lnTo>
                        <a:pt x="9" y="0"/>
                      </a:lnTo>
                      <a:lnTo>
                        <a:pt x="3" y="1"/>
                      </a:lnTo>
                      <a:lnTo>
                        <a:pt x="0" y="5"/>
                      </a:lnTo>
                      <a:lnTo>
                        <a:pt x="0" y="10"/>
                      </a:lnTo>
                      <a:lnTo>
                        <a:pt x="4" y="14"/>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02" name="Freeform 384">
                  <a:extLst>
                    <a:ext uri="{FF2B5EF4-FFF2-40B4-BE49-F238E27FC236}">
                      <a16:creationId xmlns:a16="http://schemas.microsoft.com/office/drawing/2014/main" id="{D4AD77B6-60A1-4BA0-9CC1-74C877E214AA}"/>
                    </a:ext>
                  </a:extLst>
                </p:cNvPr>
                <p:cNvSpPr>
                  <a:spLocks/>
                </p:cNvSpPr>
                <p:nvPr/>
              </p:nvSpPr>
              <p:spPr bwMode="auto">
                <a:xfrm>
                  <a:off x="2878" y="3339"/>
                  <a:ext cx="20" cy="14"/>
                </a:xfrm>
                <a:custGeom>
                  <a:avLst/>
                  <a:gdLst>
                    <a:gd name="T0" fmla="*/ 1 w 39"/>
                    <a:gd name="T1" fmla="*/ 1 h 28"/>
                    <a:gd name="T2" fmla="*/ 1 w 39"/>
                    <a:gd name="T3" fmla="*/ 1 h 28"/>
                    <a:gd name="T4" fmla="*/ 1 w 39"/>
                    <a:gd name="T5" fmla="*/ 1 h 28"/>
                    <a:gd name="T6" fmla="*/ 1 w 39"/>
                    <a:gd name="T7" fmla="*/ 1 h 28"/>
                    <a:gd name="T8" fmla="*/ 1 w 39"/>
                    <a:gd name="T9" fmla="*/ 0 h 28"/>
                    <a:gd name="T10" fmla="*/ 1 w 39"/>
                    <a:gd name="T11" fmla="*/ 0 h 28"/>
                    <a:gd name="T12" fmla="*/ 1 w 39"/>
                    <a:gd name="T13" fmla="*/ 0 h 28"/>
                    <a:gd name="T14" fmla="*/ 1 w 39"/>
                    <a:gd name="T15" fmla="*/ 0 h 28"/>
                    <a:gd name="T16" fmla="*/ 1 w 39"/>
                    <a:gd name="T17" fmla="*/ 1 h 28"/>
                    <a:gd name="T18" fmla="*/ 0 w 39"/>
                    <a:gd name="T19" fmla="*/ 1 h 28"/>
                    <a:gd name="T20" fmla="*/ 1 w 39"/>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28">
                      <a:moveTo>
                        <a:pt x="5" y="14"/>
                      </a:moveTo>
                      <a:lnTo>
                        <a:pt x="5" y="14"/>
                      </a:lnTo>
                      <a:lnTo>
                        <a:pt x="32" y="28"/>
                      </a:lnTo>
                      <a:lnTo>
                        <a:pt x="39" y="14"/>
                      </a:lnTo>
                      <a:lnTo>
                        <a:pt x="11" y="0"/>
                      </a:lnTo>
                      <a:lnTo>
                        <a:pt x="6" y="0"/>
                      </a:lnTo>
                      <a:lnTo>
                        <a:pt x="1" y="4"/>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03" name="Freeform 385">
                  <a:extLst>
                    <a:ext uri="{FF2B5EF4-FFF2-40B4-BE49-F238E27FC236}">
                      <a16:creationId xmlns:a16="http://schemas.microsoft.com/office/drawing/2014/main" id="{5B7657F5-7416-4F3F-8576-129204ADFCAE}"/>
                    </a:ext>
                  </a:extLst>
                </p:cNvPr>
                <p:cNvSpPr>
                  <a:spLocks/>
                </p:cNvSpPr>
                <p:nvPr/>
              </p:nvSpPr>
              <p:spPr bwMode="auto">
                <a:xfrm>
                  <a:off x="2860" y="3329"/>
                  <a:ext cx="24" cy="17"/>
                </a:xfrm>
                <a:custGeom>
                  <a:avLst/>
                  <a:gdLst>
                    <a:gd name="T0" fmla="*/ 1 w 48"/>
                    <a:gd name="T1" fmla="*/ 0 h 35"/>
                    <a:gd name="T2" fmla="*/ 1 w 48"/>
                    <a:gd name="T3" fmla="*/ 0 h 35"/>
                    <a:gd name="T4" fmla="*/ 1 w 48"/>
                    <a:gd name="T5" fmla="*/ 0 h 35"/>
                    <a:gd name="T6" fmla="*/ 1 w 48"/>
                    <a:gd name="T7" fmla="*/ 0 h 35"/>
                    <a:gd name="T8" fmla="*/ 1 w 48"/>
                    <a:gd name="T9" fmla="*/ 0 h 35"/>
                    <a:gd name="T10" fmla="*/ 1 w 48"/>
                    <a:gd name="T11" fmla="*/ 0 h 35"/>
                    <a:gd name="T12" fmla="*/ 1 w 48"/>
                    <a:gd name="T13" fmla="*/ 0 h 35"/>
                    <a:gd name="T14" fmla="*/ 1 w 48"/>
                    <a:gd name="T15" fmla="*/ 0 h 35"/>
                    <a:gd name="T16" fmla="*/ 1 w 48"/>
                    <a:gd name="T17" fmla="*/ 0 h 35"/>
                    <a:gd name="T18" fmla="*/ 0 w 48"/>
                    <a:gd name="T19" fmla="*/ 0 h 35"/>
                    <a:gd name="T20" fmla="*/ 1 w 48"/>
                    <a:gd name="T21" fmla="*/ 0 h 35"/>
                    <a:gd name="T22" fmla="*/ 1 w 48"/>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35">
                      <a:moveTo>
                        <a:pt x="5" y="13"/>
                      </a:moveTo>
                      <a:lnTo>
                        <a:pt x="5" y="14"/>
                      </a:lnTo>
                      <a:lnTo>
                        <a:pt x="42" y="35"/>
                      </a:lnTo>
                      <a:lnTo>
                        <a:pt x="48" y="21"/>
                      </a:lnTo>
                      <a:lnTo>
                        <a:pt x="12" y="0"/>
                      </a:lnTo>
                      <a:lnTo>
                        <a:pt x="12" y="2"/>
                      </a:lnTo>
                      <a:lnTo>
                        <a:pt x="12" y="0"/>
                      </a:lnTo>
                      <a:lnTo>
                        <a:pt x="6" y="0"/>
                      </a:lnTo>
                      <a:lnTo>
                        <a:pt x="1" y="4"/>
                      </a:lnTo>
                      <a:lnTo>
                        <a:pt x="0" y="10"/>
                      </a:lnTo>
                      <a:lnTo>
                        <a:pt x="5" y="14"/>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04" name="Freeform 386">
                  <a:extLst>
                    <a:ext uri="{FF2B5EF4-FFF2-40B4-BE49-F238E27FC236}">
                      <a16:creationId xmlns:a16="http://schemas.microsoft.com/office/drawing/2014/main" id="{892FF512-E9CF-40AF-AD3C-DE7DB7AF9580}"/>
                    </a:ext>
                  </a:extLst>
                </p:cNvPr>
                <p:cNvSpPr>
                  <a:spLocks/>
                </p:cNvSpPr>
                <p:nvPr/>
              </p:nvSpPr>
              <p:spPr bwMode="auto">
                <a:xfrm>
                  <a:off x="2850" y="3322"/>
                  <a:ext cx="16" cy="13"/>
                </a:xfrm>
                <a:custGeom>
                  <a:avLst/>
                  <a:gdLst>
                    <a:gd name="T0" fmla="*/ 0 w 33"/>
                    <a:gd name="T1" fmla="*/ 1 h 26"/>
                    <a:gd name="T2" fmla="*/ 0 w 33"/>
                    <a:gd name="T3" fmla="*/ 1 h 26"/>
                    <a:gd name="T4" fmla="*/ 0 w 33"/>
                    <a:gd name="T5" fmla="*/ 1 h 26"/>
                    <a:gd name="T6" fmla="*/ 0 w 33"/>
                    <a:gd name="T7" fmla="*/ 1 h 26"/>
                    <a:gd name="T8" fmla="*/ 0 w 33"/>
                    <a:gd name="T9" fmla="*/ 1 h 26"/>
                    <a:gd name="T10" fmla="*/ 0 w 33"/>
                    <a:gd name="T11" fmla="*/ 0 h 26"/>
                    <a:gd name="T12" fmla="*/ 0 w 33"/>
                    <a:gd name="T13" fmla="*/ 1 h 26"/>
                    <a:gd name="T14" fmla="*/ 0 w 33"/>
                    <a:gd name="T15" fmla="*/ 0 h 26"/>
                    <a:gd name="T16" fmla="*/ 0 w 33"/>
                    <a:gd name="T17" fmla="*/ 1 h 26"/>
                    <a:gd name="T18" fmla="*/ 0 w 33"/>
                    <a:gd name="T19" fmla="*/ 1 h 26"/>
                    <a:gd name="T20" fmla="*/ 0 w 33"/>
                    <a:gd name="T21" fmla="*/ 1 h 26"/>
                    <a:gd name="T22" fmla="*/ 0 w 33"/>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6">
                      <a:moveTo>
                        <a:pt x="3" y="13"/>
                      </a:moveTo>
                      <a:lnTo>
                        <a:pt x="3" y="12"/>
                      </a:lnTo>
                      <a:lnTo>
                        <a:pt x="26" y="26"/>
                      </a:lnTo>
                      <a:lnTo>
                        <a:pt x="33" y="15"/>
                      </a:lnTo>
                      <a:lnTo>
                        <a:pt x="10" y="1"/>
                      </a:lnTo>
                      <a:lnTo>
                        <a:pt x="10" y="0"/>
                      </a:lnTo>
                      <a:lnTo>
                        <a:pt x="10" y="1"/>
                      </a:lnTo>
                      <a:lnTo>
                        <a:pt x="5" y="0"/>
                      </a:lnTo>
                      <a:lnTo>
                        <a:pt x="1" y="3"/>
                      </a:lnTo>
                      <a:lnTo>
                        <a:pt x="0" y="8"/>
                      </a:lnTo>
                      <a:lnTo>
                        <a:pt x="3" y="12"/>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05" name="Freeform 387">
                  <a:extLst>
                    <a:ext uri="{FF2B5EF4-FFF2-40B4-BE49-F238E27FC236}">
                      <a16:creationId xmlns:a16="http://schemas.microsoft.com/office/drawing/2014/main" id="{C479A1B8-ECEF-4E77-BBC0-C4E7B1C0D51D}"/>
                    </a:ext>
                  </a:extLst>
                </p:cNvPr>
                <p:cNvSpPr>
                  <a:spLocks/>
                </p:cNvSpPr>
                <p:nvPr/>
              </p:nvSpPr>
              <p:spPr bwMode="auto">
                <a:xfrm>
                  <a:off x="2836" y="3315"/>
                  <a:ext cx="18" cy="14"/>
                </a:xfrm>
                <a:custGeom>
                  <a:avLst/>
                  <a:gdLst>
                    <a:gd name="T0" fmla="*/ 0 w 37"/>
                    <a:gd name="T1" fmla="*/ 1 h 27"/>
                    <a:gd name="T2" fmla="*/ 0 w 37"/>
                    <a:gd name="T3" fmla="*/ 1 h 27"/>
                    <a:gd name="T4" fmla="*/ 0 w 37"/>
                    <a:gd name="T5" fmla="*/ 1 h 27"/>
                    <a:gd name="T6" fmla="*/ 0 w 37"/>
                    <a:gd name="T7" fmla="*/ 1 h 27"/>
                    <a:gd name="T8" fmla="*/ 0 w 37"/>
                    <a:gd name="T9" fmla="*/ 0 h 27"/>
                    <a:gd name="T10" fmla="*/ 0 w 37"/>
                    <a:gd name="T11" fmla="*/ 0 h 27"/>
                    <a:gd name="T12" fmla="*/ 0 w 37"/>
                    <a:gd name="T13" fmla="*/ 0 h 27"/>
                    <a:gd name="T14" fmla="*/ 0 w 37"/>
                    <a:gd name="T15" fmla="*/ 0 h 27"/>
                    <a:gd name="T16" fmla="*/ 0 w 37"/>
                    <a:gd name="T17" fmla="*/ 1 h 27"/>
                    <a:gd name="T18" fmla="*/ 0 w 37"/>
                    <a:gd name="T19" fmla="*/ 1 h 27"/>
                    <a:gd name="T20" fmla="*/ 0 w 37"/>
                    <a:gd name="T21" fmla="*/ 1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7">
                      <a:moveTo>
                        <a:pt x="4" y="14"/>
                      </a:moveTo>
                      <a:lnTo>
                        <a:pt x="4" y="14"/>
                      </a:lnTo>
                      <a:lnTo>
                        <a:pt x="30" y="27"/>
                      </a:lnTo>
                      <a:lnTo>
                        <a:pt x="37" y="14"/>
                      </a:lnTo>
                      <a:lnTo>
                        <a:pt x="11" y="0"/>
                      </a:lnTo>
                      <a:lnTo>
                        <a:pt x="5" y="0"/>
                      </a:lnTo>
                      <a:lnTo>
                        <a:pt x="1" y="3"/>
                      </a:lnTo>
                      <a:lnTo>
                        <a:pt x="0" y="9"/>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06" name="Freeform 388">
                  <a:extLst>
                    <a:ext uri="{FF2B5EF4-FFF2-40B4-BE49-F238E27FC236}">
                      <a16:creationId xmlns:a16="http://schemas.microsoft.com/office/drawing/2014/main" id="{8A574A74-6926-4917-9D12-B7382665D476}"/>
                    </a:ext>
                  </a:extLst>
                </p:cNvPr>
                <p:cNvSpPr>
                  <a:spLocks/>
                </p:cNvSpPr>
                <p:nvPr/>
              </p:nvSpPr>
              <p:spPr bwMode="auto">
                <a:xfrm>
                  <a:off x="2822" y="3307"/>
                  <a:ext cx="20" cy="15"/>
                </a:xfrm>
                <a:custGeom>
                  <a:avLst/>
                  <a:gdLst>
                    <a:gd name="T0" fmla="*/ 1 w 39"/>
                    <a:gd name="T1" fmla="*/ 1 h 30"/>
                    <a:gd name="T2" fmla="*/ 1 w 39"/>
                    <a:gd name="T3" fmla="*/ 1 h 30"/>
                    <a:gd name="T4" fmla="*/ 1 w 39"/>
                    <a:gd name="T5" fmla="*/ 1 h 30"/>
                    <a:gd name="T6" fmla="*/ 1 w 39"/>
                    <a:gd name="T7" fmla="*/ 1 h 30"/>
                    <a:gd name="T8" fmla="*/ 1 w 39"/>
                    <a:gd name="T9" fmla="*/ 0 h 30"/>
                    <a:gd name="T10" fmla="*/ 1 w 39"/>
                    <a:gd name="T11" fmla="*/ 1 h 30"/>
                    <a:gd name="T12" fmla="*/ 1 w 39"/>
                    <a:gd name="T13" fmla="*/ 0 h 30"/>
                    <a:gd name="T14" fmla="*/ 1 w 39"/>
                    <a:gd name="T15" fmla="*/ 0 h 30"/>
                    <a:gd name="T16" fmla="*/ 1 w 39"/>
                    <a:gd name="T17" fmla="*/ 1 h 30"/>
                    <a:gd name="T18" fmla="*/ 0 w 39"/>
                    <a:gd name="T19" fmla="*/ 1 h 30"/>
                    <a:gd name="T20" fmla="*/ 1 w 39"/>
                    <a:gd name="T21" fmla="*/ 1 h 30"/>
                    <a:gd name="T22" fmla="*/ 1 w 39"/>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0">
                      <a:moveTo>
                        <a:pt x="5" y="12"/>
                      </a:moveTo>
                      <a:lnTo>
                        <a:pt x="5" y="13"/>
                      </a:lnTo>
                      <a:lnTo>
                        <a:pt x="32" y="30"/>
                      </a:lnTo>
                      <a:lnTo>
                        <a:pt x="39" y="16"/>
                      </a:lnTo>
                      <a:lnTo>
                        <a:pt x="12" y="0"/>
                      </a:lnTo>
                      <a:lnTo>
                        <a:pt x="12" y="1"/>
                      </a:lnTo>
                      <a:lnTo>
                        <a:pt x="12" y="0"/>
                      </a:lnTo>
                      <a:lnTo>
                        <a:pt x="6" y="0"/>
                      </a:lnTo>
                      <a:lnTo>
                        <a:pt x="1" y="3"/>
                      </a:lnTo>
                      <a:lnTo>
                        <a:pt x="0" y="9"/>
                      </a:lnTo>
                      <a:lnTo>
                        <a:pt x="5" y="13"/>
                      </a:lnTo>
                      <a:lnTo>
                        <a:pt x="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07" name="Freeform 389">
                  <a:extLst>
                    <a:ext uri="{FF2B5EF4-FFF2-40B4-BE49-F238E27FC236}">
                      <a16:creationId xmlns:a16="http://schemas.microsoft.com/office/drawing/2014/main" id="{FC09211D-5DE8-4BFE-9E58-A04A45BC98FF}"/>
                    </a:ext>
                  </a:extLst>
                </p:cNvPr>
                <p:cNvSpPr>
                  <a:spLocks/>
                </p:cNvSpPr>
                <p:nvPr/>
              </p:nvSpPr>
              <p:spPr bwMode="auto">
                <a:xfrm>
                  <a:off x="2809" y="3298"/>
                  <a:ext cx="19" cy="15"/>
                </a:xfrm>
                <a:custGeom>
                  <a:avLst/>
                  <a:gdLst>
                    <a:gd name="T0" fmla="*/ 1 w 37"/>
                    <a:gd name="T1" fmla="*/ 0 h 31"/>
                    <a:gd name="T2" fmla="*/ 1 w 37"/>
                    <a:gd name="T3" fmla="*/ 0 h 31"/>
                    <a:gd name="T4" fmla="*/ 1 w 37"/>
                    <a:gd name="T5" fmla="*/ 0 h 31"/>
                    <a:gd name="T6" fmla="*/ 1 w 37"/>
                    <a:gd name="T7" fmla="*/ 0 h 31"/>
                    <a:gd name="T8" fmla="*/ 1 w 37"/>
                    <a:gd name="T9" fmla="*/ 0 h 31"/>
                    <a:gd name="T10" fmla="*/ 1 w 37"/>
                    <a:gd name="T11" fmla="*/ 0 h 31"/>
                    <a:gd name="T12" fmla="*/ 1 w 37"/>
                    <a:gd name="T13" fmla="*/ 0 h 31"/>
                    <a:gd name="T14" fmla="*/ 1 w 37"/>
                    <a:gd name="T15" fmla="*/ 0 h 31"/>
                    <a:gd name="T16" fmla="*/ 1 w 37"/>
                    <a:gd name="T17" fmla="*/ 0 h 31"/>
                    <a:gd name="T18" fmla="*/ 0 w 37"/>
                    <a:gd name="T19" fmla="*/ 0 h 31"/>
                    <a:gd name="T20" fmla="*/ 1 w 37"/>
                    <a:gd name="T21" fmla="*/ 0 h 31"/>
                    <a:gd name="T22" fmla="*/ 1 w 37"/>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1">
                      <a:moveTo>
                        <a:pt x="2" y="14"/>
                      </a:moveTo>
                      <a:lnTo>
                        <a:pt x="2" y="13"/>
                      </a:lnTo>
                      <a:lnTo>
                        <a:pt x="30" y="31"/>
                      </a:lnTo>
                      <a:lnTo>
                        <a:pt x="37" y="20"/>
                      </a:lnTo>
                      <a:lnTo>
                        <a:pt x="9" y="1"/>
                      </a:lnTo>
                      <a:lnTo>
                        <a:pt x="9" y="0"/>
                      </a:lnTo>
                      <a:lnTo>
                        <a:pt x="9" y="1"/>
                      </a:lnTo>
                      <a:lnTo>
                        <a:pt x="4" y="0"/>
                      </a:lnTo>
                      <a:lnTo>
                        <a:pt x="1" y="4"/>
                      </a:lnTo>
                      <a:lnTo>
                        <a:pt x="0" y="8"/>
                      </a:lnTo>
                      <a:lnTo>
                        <a:pt x="2" y="13"/>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08" name="Freeform 390">
                  <a:extLst>
                    <a:ext uri="{FF2B5EF4-FFF2-40B4-BE49-F238E27FC236}">
                      <a16:creationId xmlns:a16="http://schemas.microsoft.com/office/drawing/2014/main" id="{F791964D-1D0E-4589-896C-38B0473BD63D}"/>
                    </a:ext>
                  </a:extLst>
                </p:cNvPr>
                <p:cNvSpPr>
                  <a:spLocks/>
                </p:cNvSpPr>
                <p:nvPr/>
              </p:nvSpPr>
              <p:spPr bwMode="auto">
                <a:xfrm>
                  <a:off x="2793" y="3290"/>
                  <a:ext cx="21" cy="15"/>
                </a:xfrm>
                <a:custGeom>
                  <a:avLst/>
                  <a:gdLst>
                    <a:gd name="T0" fmla="*/ 1 w 42"/>
                    <a:gd name="T1" fmla="*/ 1 h 30"/>
                    <a:gd name="T2" fmla="*/ 1 w 42"/>
                    <a:gd name="T3" fmla="*/ 1 h 30"/>
                    <a:gd name="T4" fmla="*/ 1 w 42"/>
                    <a:gd name="T5" fmla="*/ 1 h 30"/>
                    <a:gd name="T6" fmla="*/ 1 w 42"/>
                    <a:gd name="T7" fmla="*/ 1 h 30"/>
                    <a:gd name="T8" fmla="*/ 1 w 42"/>
                    <a:gd name="T9" fmla="*/ 0 h 30"/>
                    <a:gd name="T10" fmla="*/ 1 w 42"/>
                    <a:gd name="T11" fmla="*/ 0 h 30"/>
                    <a:gd name="T12" fmla="*/ 1 w 42"/>
                    <a:gd name="T13" fmla="*/ 0 h 30"/>
                    <a:gd name="T14" fmla="*/ 1 w 42"/>
                    <a:gd name="T15" fmla="*/ 0 h 30"/>
                    <a:gd name="T16" fmla="*/ 1 w 42"/>
                    <a:gd name="T17" fmla="*/ 1 h 30"/>
                    <a:gd name="T18" fmla="*/ 0 w 42"/>
                    <a:gd name="T19" fmla="*/ 1 h 30"/>
                    <a:gd name="T20" fmla="*/ 1 w 42"/>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30">
                      <a:moveTo>
                        <a:pt x="5" y="14"/>
                      </a:moveTo>
                      <a:lnTo>
                        <a:pt x="5" y="14"/>
                      </a:lnTo>
                      <a:lnTo>
                        <a:pt x="35" y="30"/>
                      </a:lnTo>
                      <a:lnTo>
                        <a:pt x="42" y="16"/>
                      </a:lnTo>
                      <a:lnTo>
                        <a:pt x="12" y="0"/>
                      </a:lnTo>
                      <a:lnTo>
                        <a:pt x="6" y="0"/>
                      </a:lnTo>
                      <a:lnTo>
                        <a:pt x="2" y="4"/>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09" name="Freeform 391">
                  <a:extLst>
                    <a:ext uri="{FF2B5EF4-FFF2-40B4-BE49-F238E27FC236}">
                      <a16:creationId xmlns:a16="http://schemas.microsoft.com/office/drawing/2014/main" id="{CF931FCF-4E5B-4975-A11A-CA65470508D9}"/>
                    </a:ext>
                  </a:extLst>
                </p:cNvPr>
                <p:cNvSpPr>
                  <a:spLocks/>
                </p:cNvSpPr>
                <p:nvPr/>
              </p:nvSpPr>
              <p:spPr bwMode="auto">
                <a:xfrm>
                  <a:off x="2777" y="3280"/>
                  <a:ext cx="22" cy="16"/>
                </a:xfrm>
                <a:custGeom>
                  <a:avLst/>
                  <a:gdLst>
                    <a:gd name="T0" fmla="*/ 1 w 44"/>
                    <a:gd name="T1" fmla="*/ 1 h 32"/>
                    <a:gd name="T2" fmla="*/ 1 w 44"/>
                    <a:gd name="T3" fmla="*/ 1 h 32"/>
                    <a:gd name="T4" fmla="*/ 1 w 44"/>
                    <a:gd name="T5" fmla="*/ 1 h 32"/>
                    <a:gd name="T6" fmla="*/ 1 w 44"/>
                    <a:gd name="T7" fmla="*/ 1 h 32"/>
                    <a:gd name="T8" fmla="*/ 1 w 44"/>
                    <a:gd name="T9" fmla="*/ 0 h 32"/>
                    <a:gd name="T10" fmla="*/ 1 w 44"/>
                    <a:gd name="T11" fmla="*/ 1 h 32"/>
                    <a:gd name="T12" fmla="*/ 1 w 44"/>
                    <a:gd name="T13" fmla="*/ 0 h 32"/>
                    <a:gd name="T14" fmla="*/ 1 w 44"/>
                    <a:gd name="T15" fmla="*/ 0 h 32"/>
                    <a:gd name="T16" fmla="*/ 1 w 44"/>
                    <a:gd name="T17" fmla="*/ 1 h 32"/>
                    <a:gd name="T18" fmla="*/ 0 w 44"/>
                    <a:gd name="T19" fmla="*/ 1 h 32"/>
                    <a:gd name="T20" fmla="*/ 1 w 44"/>
                    <a:gd name="T21" fmla="*/ 1 h 32"/>
                    <a:gd name="T22" fmla="*/ 1 w 44"/>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2">
                      <a:moveTo>
                        <a:pt x="5" y="12"/>
                      </a:moveTo>
                      <a:lnTo>
                        <a:pt x="5" y="13"/>
                      </a:lnTo>
                      <a:lnTo>
                        <a:pt x="37" y="32"/>
                      </a:lnTo>
                      <a:lnTo>
                        <a:pt x="44" y="18"/>
                      </a:lnTo>
                      <a:lnTo>
                        <a:pt x="12" y="0"/>
                      </a:lnTo>
                      <a:lnTo>
                        <a:pt x="12" y="1"/>
                      </a:lnTo>
                      <a:lnTo>
                        <a:pt x="12" y="0"/>
                      </a:lnTo>
                      <a:lnTo>
                        <a:pt x="6" y="0"/>
                      </a:lnTo>
                      <a:lnTo>
                        <a:pt x="1" y="3"/>
                      </a:lnTo>
                      <a:lnTo>
                        <a:pt x="0" y="9"/>
                      </a:lnTo>
                      <a:lnTo>
                        <a:pt x="5" y="13"/>
                      </a:lnTo>
                      <a:lnTo>
                        <a:pt x="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10" name="Freeform 392">
                  <a:extLst>
                    <a:ext uri="{FF2B5EF4-FFF2-40B4-BE49-F238E27FC236}">
                      <a16:creationId xmlns:a16="http://schemas.microsoft.com/office/drawing/2014/main" id="{D6AB6EED-3B06-4B04-BD62-294F1DFD404D}"/>
                    </a:ext>
                  </a:extLst>
                </p:cNvPr>
                <p:cNvSpPr>
                  <a:spLocks/>
                </p:cNvSpPr>
                <p:nvPr/>
              </p:nvSpPr>
              <p:spPr bwMode="auto">
                <a:xfrm>
                  <a:off x="2763" y="3271"/>
                  <a:ext cx="20" cy="16"/>
                </a:xfrm>
                <a:custGeom>
                  <a:avLst/>
                  <a:gdLst>
                    <a:gd name="T0" fmla="*/ 1 w 40"/>
                    <a:gd name="T1" fmla="*/ 1 h 31"/>
                    <a:gd name="T2" fmla="*/ 1 w 40"/>
                    <a:gd name="T3" fmla="*/ 1 h 31"/>
                    <a:gd name="T4" fmla="*/ 1 w 40"/>
                    <a:gd name="T5" fmla="*/ 1 h 31"/>
                    <a:gd name="T6" fmla="*/ 1 w 40"/>
                    <a:gd name="T7" fmla="*/ 1 h 31"/>
                    <a:gd name="T8" fmla="*/ 1 w 40"/>
                    <a:gd name="T9" fmla="*/ 1 h 31"/>
                    <a:gd name="T10" fmla="*/ 1 w 40"/>
                    <a:gd name="T11" fmla="*/ 0 h 31"/>
                    <a:gd name="T12" fmla="*/ 1 w 40"/>
                    <a:gd name="T13" fmla="*/ 1 h 31"/>
                    <a:gd name="T14" fmla="*/ 1 w 40"/>
                    <a:gd name="T15" fmla="*/ 0 h 31"/>
                    <a:gd name="T16" fmla="*/ 1 w 40"/>
                    <a:gd name="T17" fmla="*/ 1 h 31"/>
                    <a:gd name="T18" fmla="*/ 0 w 40"/>
                    <a:gd name="T19" fmla="*/ 1 h 31"/>
                    <a:gd name="T20" fmla="*/ 1 w 40"/>
                    <a:gd name="T21" fmla="*/ 1 h 31"/>
                    <a:gd name="T22" fmla="*/ 1 w 40"/>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1">
                      <a:moveTo>
                        <a:pt x="3" y="14"/>
                      </a:moveTo>
                      <a:lnTo>
                        <a:pt x="3" y="13"/>
                      </a:lnTo>
                      <a:lnTo>
                        <a:pt x="33" y="31"/>
                      </a:lnTo>
                      <a:lnTo>
                        <a:pt x="40" y="20"/>
                      </a:lnTo>
                      <a:lnTo>
                        <a:pt x="10" y="1"/>
                      </a:lnTo>
                      <a:lnTo>
                        <a:pt x="10" y="0"/>
                      </a:lnTo>
                      <a:lnTo>
                        <a:pt x="10" y="1"/>
                      </a:lnTo>
                      <a:lnTo>
                        <a:pt x="5" y="0"/>
                      </a:lnTo>
                      <a:lnTo>
                        <a:pt x="2" y="4"/>
                      </a:lnTo>
                      <a:lnTo>
                        <a:pt x="0" y="8"/>
                      </a:lnTo>
                      <a:lnTo>
                        <a:pt x="3" y="13"/>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11" name="Freeform 393">
                  <a:extLst>
                    <a:ext uri="{FF2B5EF4-FFF2-40B4-BE49-F238E27FC236}">
                      <a16:creationId xmlns:a16="http://schemas.microsoft.com/office/drawing/2014/main" id="{26169AE3-187A-4A49-BD4C-762EFFD3A152}"/>
                    </a:ext>
                  </a:extLst>
                </p:cNvPr>
                <p:cNvSpPr>
                  <a:spLocks/>
                </p:cNvSpPr>
                <p:nvPr/>
              </p:nvSpPr>
              <p:spPr bwMode="auto">
                <a:xfrm>
                  <a:off x="2746" y="3262"/>
                  <a:ext cx="22" cy="16"/>
                </a:xfrm>
                <a:custGeom>
                  <a:avLst/>
                  <a:gdLst>
                    <a:gd name="T0" fmla="*/ 1 w 44"/>
                    <a:gd name="T1" fmla="*/ 1 h 32"/>
                    <a:gd name="T2" fmla="*/ 1 w 44"/>
                    <a:gd name="T3" fmla="*/ 1 h 32"/>
                    <a:gd name="T4" fmla="*/ 1 w 44"/>
                    <a:gd name="T5" fmla="*/ 1 h 32"/>
                    <a:gd name="T6" fmla="*/ 1 w 44"/>
                    <a:gd name="T7" fmla="*/ 1 h 32"/>
                    <a:gd name="T8" fmla="*/ 1 w 44"/>
                    <a:gd name="T9" fmla="*/ 0 h 32"/>
                    <a:gd name="T10" fmla="*/ 1 w 44"/>
                    <a:gd name="T11" fmla="*/ 0 h 32"/>
                    <a:gd name="T12" fmla="*/ 1 w 44"/>
                    <a:gd name="T13" fmla="*/ 0 h 32"/>
                    <a:gd name="T14" fmla="*/ 1 w 44"/>
                    <a:gd name="T15" fmla="*/ 0 h 32"/>
                    <a:gd name="T16" fmla="*/ 1 w 44"/>
                    <a:gd name="T17" fmla="*/ 1 h 32"/>
                    <a:gd name="T18" fmla="*/ 0 w 44"/>
                    <a:gd name="T19" fmla="*/ 1 h 32"/>
                    <a:gd name="T20" fmla="*/ 1 w 44"/>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2">
                      <a:moveTo>
                        <a:pt x="5" y="14"/>
                      </a:moveTo>
                      <a:lnTo>
                        <a:pt x="5" y="14"/>
                      </a:lnTo>
                      <a:lnTo>
                        <a:pt x="37" y="32"/>
                      </a:lnTo>
                      <a:lnTo>
                        <a:pt x="44" y="18"/>
                      </a:lnTo>
                      <a:lnTo>
                        <a:pt x="11" y="0"/>
                      </a:lnTo>
                      <a:lnTo>
                        <a:pt x="6" y="0"/>
                      </a:lnTo>
                      <a:lnTo>
                        <a:pt x="1" y="3"/>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12" name="Freeform 394">
                  <a:extLst>
                    <a:ext uri="{FF2B5EF4-FFF2-40B4-BE49-F238E27FC236}">
                      <a16:creationId xmlns:a16="http://schemas.microsoft.com/office/drawing/2014/main" id="{6C7AA715-64E3-4A17-A46C-64FAC2B0D058}"/>
                    </a:ext>
                  </a:extLst>
                </p:cNvPr>
                <p:cNvSpPr>
                  <a:spLocks/>
                </p:cNvSpPr>
                <p:nvPr/>
              </p:nvSpPr>
              <p:spPr bwMode="auto">
                <a:xfrm>
                  <a:off x="2730" y="3253"/>
                  <a:ext cx="22" cy="16"/>
                </a:xfrm>
                <a:custGeom>
                  <a:avLst/>
                  <a:gdLst>
                    <a:gd name="T0" fmla="*/ 1 w 43"/>
                    <a:gd name="T1" fmla="*/ 0 h 33"/>
                    <a:gd name="T2" fmla="*/ 1 w 43"/>
                    <a:gd name="T3" fmla="*/ 0 h 33"/>
                    <a:gd name="T4" fmla="*/ 1 w 43"/>
                    <a:gd name="T5" fmla="*/ 0 h 33"/>
                    <a:gd name="T6" fmla="*/ 1 w 43"/>
                    <a:gd name="T7" fmla="*/ 0 h 33"/>
                    <a:gd name="T8" fmla="*/ 1 w 43"/>
                    <a:gd name="T9" fmla="*/ 0 h 33"/>
                    <a:gd name="T10" fmla="*/ 1 w 43"/>
                    <a:gd name="T11" fmla="*/ 0 h 33"/>
                    <a:gd name="T12" fmla="*/ 1 w 43"/>
                    <a:gd name="T13" fmla="*/ 0 h 33"/>
                    <a:gd name="T14" fmla="*/ 1 w 43"/>
                    <a:gd name="T15" fmla="*/ 0 h 33"/>
                    <a:gd name="T16" fmla="*/ 1 w 43"/>
                    <a:gd name="T17" fmla="*/ 0 h 33"/>
                    <a:gd name="T18" fmla="*/ 0 w 43"/>
                    <a:gd name="T19" fmla="*/ 0 h 33"/>
                    <a:gd name="T20" fmla="*/ 1 w 43"/>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3">
                      <a:moveTo>
                        <a:pt x="4" y="14"/>
                      </a:moveTo>
                      <a:lnTo>
                        <a:pt x="4" y="14"/>
                      </a:lnTo>
                      <a:lnTo>
                        <a:pt x="37" y="33"/>
                      </a:lnTo>
                      <a:lnTo>
                        <a:pt x="43" y="19"/>
                      </a:lnTo>
                      <a:lnTo>
                        <a:pt x="11" y="0"/>
                      </a:lnTo>
                      <a:lnTo>
                        <a:pt x="5" y="0"/>
                      </a:lnTo>
                      <a:lnTo>
                        <a:pt x="1" y="4"/>
                      </a:lnTo>
                      <a:lnTo>
                        <a:pt x="0"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13" name="Freeform 395">
                  <a:extLst>
                    <a:ext uri="{FF2B5EF4-FFF2-40B4-BE49-F238E27FC236}">
                      <a16:creationId xmlns:a16="http://schemas.microsoft.com/office/drawing/2014/main" id="{9E03542A-13C7-4D9B-8386-17FB2ADD9335}"/>
                    </a:ext>
                  </a:extLst>
                </p:cNvPr>
                <p:cNvSpPr>
                  <a:spLocks/>
                </p:cNvSpPr>
                <p:nvPr/>
              </p:nvSpPr>
              <p:spPr bwMode="auto">
                <a:xfrm>
                  <a:off x="2715" y="3245"/>
                  <a:ext cx="21" cy="15"/>
                </a:xfrm>
                <a:custGeom>
                  <a:avLst/>
                  <a:gdLst>
                    <a:gd name="T0" fmla="*/ 1 w 41"/>
                    <a:gd name="T1" fmla="*/ 1 h 30"/>
                    <a:gd name="T2" fmla="*/ 1 w 41"/>
                    <a:gd name="T3" fmla="*/ 1 h 30"/>
                    <a:gd name="T4" fmla="*/ 1 w 41"/>
                    <a:gd name="T5" fmla="*/ 1 h 30"/>
                    <a:gd name="T6" fmla="*/ 1 w 41"/>
                    <a:gd name="T7" fmla="*/ 1 h 30"/>
                    <a:gd name="T8" fmla="*/ 1 w 41"/>
                    <a:gd name="T9" fmla="*/ 0 h 30"/>
                    <a:gd name="T10" fmla="*/ 1 w 41"/>
                    <a:gd name="T11" fmla="*/ 0 h 30"/>
                    <a:gd name="T12" fmla="*/ 1 w 41"/>
                    <a:gd name="T13" fmla="*/ 0 h 30"/>
                    <a:gd name="T14" fmla="*/ 1 w 41"/>
                    <a:gd name="T15" fmla="*/ 0 h 30"/>
                    <a:gd name="T16" fmla="*/ 1 w 41"/>
                    <a:gd name="T17" fmla="*/ 1 h 30"/>
                    <a:gd name="T18" fmla="*/ 0 w 41"/>
                    <a:gd name="T19" fmla="*/ 1 h 30"/>
                    <a:gd name="T20" fmla="*/ 1 w 41"/>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30">
                      <a:moveTo>
                        <a:pt x="4" y="14"/>
                      </a:moveTo>
                      <a:lnTo>
                        <a:pt x="4" y="14"/>
                      </a:lnTo>
                      <a:lnTo>
                        <a:pt x="34" y="30"/>
                      </a:lnTo>
                      <a:lnTo>
                        <a:pt x="41" y="16"/>
                      </a:lnTo>
                      <a:lnTo>
                        <a:pt x="11" y="0"/>
                      </a:lnTo>
                      <a:lnTo>
                        <a:pt x="5" y="0"/>
                      </a:lnTo>
                      <a:lnTo>
                        <a:pt x="1" y="4"/>
                      </a:lnTo>
                      <a:lnTo>
                        <a:pt x="0" y="9"/>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14" name="Freeform 396">
                  <a:extLst>
                    <a:ext uri="{FF2B5EF4-FFF2-40B4-BE49-F238E27FC236}">
                      <a16:creationId xmlns:a16="http://schemas.microsoft.com/office/drawing/2014/main" id="{436EF110-F34B-44FA-A835-A8C3752DEF4E}"/>
                    </a:ext>
                  </a:extLst>
                </p:cNvPr>
                <p:cNvSpPr>
                  <a:spLocks/>
                </p:cNvSpPr>
                <p:nvPr/>
              </p:nvSpPr>
              <p:spPr bwMode="auto">
                <a:xfrm>
                  <a:off x="2701" y="3237"/>
                  <a:ext cx="20" cy="15"/>
                </a:xfrm>
                <a:custGeom>
                  <a:avLst/>
                  <a:gdLst>
                    <a:gd name="T0" fmla="*/ 1 w 39"/>
                    <a:gd name="T1" fmla="*/ 1 h 30"/>
                    <a:gd name="T2" fmla="*/ 1 w 39"/>
                    <a:gd name="T3" fmla="*/ 1 h 30"/>
                    <a:gd name="T4" fmla="*/ 1 w 39"/>
                    <a:gd name="T5" fmla="*/ 1 h 30"/>
                    <a:gd name="T6" fmla="*/ 1 w 39"/>
                    <a:gd name="T7" fmla="*/ 1 h 30"/>
                    <a:gd name="T8" fmla="*/ 1 w 39"/>
                    <a:gd name="T9" fmla="*/ 0 h 30"/>
                    <a:gd name="T10" fmla="*/ 1 w 39"/>
                    <a:gd name="T11" fmla="*/ 0 h 30"/>
                    <a:gd name="T12" fmla="*/ 1 w 39"/>
                    <a:gd name="T13" fmla="*/ 0 h 30"/>
                    <a:gd name="T14" fmla="*/ 1 w 39"/>
                    <a:gd name="T15" fmla="*/ 0 h 30"/>
                    <a:gd name="T16" fmla="*/ 1 w 39"/>
                    <a:gd name="T17" fmla="*/ 1 h 30"/>
                    <a:gd name="T18" fmla="*/ 0 w 39"/>
                    <a:gd name="T19" fmla="*/ 1 h 30"/>
                    <a:gd name="T20" fmla="*/ 1 w 39"/>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0">
                      <a:moveTo>
                        <a:pt x="5" y="14"/>
                      </a:moveTo>
                      <a:lnTo>
                        <a:pt x="5" y="14"/>
                      </a:lnTo>
                      <a:lnTo>
                        <a:pt x="32" y="30"/>
                      </a:lnTo>
                      <a:lnTo>
                        <a:pt x="39" y="16"/>
                      </a:lnTo>
                      <a:lnTo>
                        <a:pt x="12" y="0"/>
                      </a:lnTo>
                      <a:lnTo>
                        <a:pt x="6" y="0"/>
                      </a:lnTo>
                      <a:lnTo>
                        <a:pt x="1" y="4"/>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15" name="Freeform 397">
                  <a:extLst>
                    <a:ext uri="{FF2B5EF4-FFF2-40B4-BE49-F238E27FC236}">
                      <a16:creationId xmlns:a16="http://schemas.microsoft.com/office/drawing/2014/main" id="{7C00BB8B-A8B9-4E51-B06C-B6C9DC854019}"/>
                    </a:ext>
                  </a:extLst>
                </p:cNvPr>
                <p:cNvSpPr>
                  <a:spLocks/>
                </p:cNvSpPr>
                <p:nvPr/>
              </p:nvSpPr>
              <p:spPr bwMode="auto">
                <a:xfrm>
                  <a:off x="2688" y="3230"/>
                  <a:ext cx="19" cy="13"/>
                </a:xfrm>
                <a:custGeom>
                  <a:avLst/>
                  <a:gdLst>
                    <a:gd name="T0" fmla="*/ 1 w 37"/>
                    <a:gd name="T1" fmla="*/ 0 h 28"/>
                    <a:gd name="T2" fmla="*/ 1 w 37"/>
                    <a:gd name="T3" fmla="*/ 0 h 28"/>
                    <a:gd name="T4" fmla="*/ 1 w 37"/>
                    <a:gd name="T5" fmla="*/ 0 h 28"/>
                    <a:gd name="T6" fmla="*/ 1 w 37"/>
                    <a:gd name="T7" fmla="*/ 0 h 28"/>
                    <a:gd name="T8" fmla="*/ 1 w 37"/>
                    <a:gd name="T9" fmla="*/ 0 h 28"/>
                    <a:gd name="T10" fmla="*/ 1 w 37"/>
                    <a:gd name="T11" fmla="*/ 0 h 28"/>
                    <a:gd name="T12" fmla="*/ 1 w 37"/>
                    <a:gd name="T13" fmla="*/ 0 h 28"/>
                    <a:gd name="T14" fmla="*/ 1 w 37"/>
                    <a:gd name="T15" fmla="*/ 0 h 28"/>
                    <a:gd name="T16" fmla="*/ 1 w 37"/>
                    <a:gd name="T17" fmla="*/ 0 h 28"/>
                    <a:gd name="T18" fmla="*/ 0 w 37"/>
                    <a:gd name="T19" fmla="*/ 0 h 28"/>
                    <a:gd name="T20" fmla="*/ 1 w 3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8">
                      <a:moveTo>
                        <a:pt x="4" y="14"/>
                      </a:moveTo>
                      <a:lnTo>
                        <a:pt x="4" y="14"/>
                      </a:lnTo>
                      <a:lnTo>
                        <a:pt x="30" y="28"/>
                      </a:lnTo>
                      <a:lnTo>
                        <a:pt x="37" y="14"/>
                      </a:lnTo>
                      <a:lnTo>
                        <a:pt x="11" y="0"/>
                      </a:lnTo>
                      <a:lnTo>
                        <a:pt x="5" y="0"/>
                      </a:lnTo>
                      <a:lnTo>
                        <a:pt x="1" y="4"/>
                      </a:lnTo>
                      <a:lnTo>
                        <a:pt x="0"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16" name="Freeform 398">
                  <a:extLst>
                    <a:ext uri="{FF2B5EF4-FFF2-40B4-BE49-F238E27FC236}">
                      <a16:creationId xmlns:a16="http://schemas.microsoft.com/office/drawing/2014/main" id="{C4C7D58C-6818-461F-96C4-7BE1A5857F2B}"/>
                    </a:ext>
                  </a:extLst>
                </p:cNvPr>
                <p:cNvSpPr>
                  <a:spLocks/>
                </p:cNvSpPr>
                <p:nvPr/>
              </p:nvSpPr>
              <p:spPr bwMode="auto">
                <a:xfrm>
                  <a:off x="2676" y="3223"/>
                  <a:ext cx="18" cy="14"/>
                </a:xfrm>
                <a:custGeom>
                  <a:avLst/>
                  <a:gdLst>
                    <a:gd name="T0" fmla="*/ 0 w 37"/>
                    <a:gd name="T1" fmla="*/ 1 h 28"/>
                    <a:gd name="T2" fmla="*/ 0 w 37"/>
                    <a:gd name="T3" fmla="*/ 1 h 28"/>
                    <a:gd name="T4" fmla="*/ 0 w 37"/>
                    <a:gd name="T5" fmla="*/ 1 h 28"/>
                    <a:gd name="T6" fmla="*/ 0 w 37"/>
                    <a:gd name="T7" fmla="*/ 1 h 28"/>
                    <a:gd name="T8" fmla="*/ 0 w 37"/>
                    <a:gd name="T9" fmla="*/ 0 h 28"/>
                    <a:gd name="T10" fmla="*/ 0 w 37"/>
                    <a:gd name="T11" fmla="*/ 1 h 28"/>
                    <a:gd name="T12" fmla="*/ 0 w 37"/>
                    <a:gd name="T13" fmla="*/ 0 h 28"/>
                    <a:gd name="T14" fmla="*/ 0 w 37"/>
                    <a:gd name="T15" fmla="*/ 0 h 28"/>
                    <a:gd name="T16" fmla="*/ 0 w 37"/>
                    <a:gd name="T17" fmla="*/ 1 h 28"/>
                    <a:gd name="T18" fmla="*/ 0 w 37"/>
                    <a:gd name="T19" fmla="*/ 1 h 28"/>
                    <a:gd name="T20" fmla="*/ 0 w 37"/>
                    <a:gd name="T21" fmla="*/ 1 h 28"/>
                    <a:gd name="T22" fmla="*/ 0 w 37"/>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5" y="13"/>
                      </a:moveTo>
                      <a:lnTo>
                        <a:pt x="5" y="14"/>
                      </a:lnTo>
                      <a:lnTo>
                        <a:pt x="30" y="28"/>
                      </a:lnTo>
                      <a:lnTo>
                        <a:pt x="37" y="14"/>
                      </a:lnTo>
                      <a:lnTo>
                        <a:pt x="12" y="0"/>
                      </a:lnTo>
                      <a:lnTo>
                        <a:pt x="12" y="2"/>
                      </a:lnTo>
                      <a:lnTo>
                        <a:pt x="12" y="0"/>
                      </a:lnTo>
                      <a:lnTo>
                        <a:pt x="6" y="0"/>
                      </a:lnTo>
                      <a:lnTo>
                        <a:pt x="2" y="4"/>
                      </a:lnTo>
                      <a:lnTo>
                        <a:pt x="0" y="10"/>
                      </a:lnTo>
                      <a:lnTo>
                        <a:pt x="5" y="14"/>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17" name="Freeform 399">
                  <a:extLst>
                    <a:ext uri="{FF2B5EF4-FFF2-40B4-BE49-F238E27FC236}">
                      <a16:creationId xmlns:a16="http://schemas.microsoft.com/office/drawing/2014/main" id="{47C83D73-BE40-4CDC-8871-B7ED6B711A2B}"/>
                    </a:ext>
                  </a:extLst>
                </p:cNvPr>
                <p:cNvSpPr>
                  <a:spLocks/>
                </p:cNvSpPr>
                <p:nvPr/>
              </p:nvSpPr>
              <p:spPr bwMode="auto">
                <a:xfrm>
                  <a:off x="2666" y="3216"/>
                  <a:ext cx="15" cy="13"/>
                </a:xfrm>
                <a:custGeom>
                  <a:avLst/>
                  <a:gdLst>
                    <a:gd name="T0" fmla="*/ 1 w 30"/>
                    <a:gd name="T1" fmla="*/ 1 h 26"/>
                    <a:gd name="T2" fmla="*/ 1 w 30"/>
                    <a:gd name="T3" fmla="*/ 1 h 26"/>
                    <a:gd name="T4" fmla="*/ 1 w 30"/>
                    <a:gd name="T5" fmla="*/ 1 h 26"/>
                    <a:gd name="T6" fmla="*/ 1 w 30"/>
                    <a:gd name="T7" fmla="*/ 1 h 26"/>
                    <a:gd name="T8" fmla="*/ 1 w 30"/>
                    <a:gd name="T9" fmla="*/ 1 h 26"/>
                    <a:gd name="T10" fmla="*/ 1 w 30"/>
                    <a:gd name="T11" fmla="*/ 0 h 26"/>
                    <a:gd name="T12" fmla="*/ 1 w 30"/>
                    <a:gd name="T13" fmla="*/ 1 h 26"/>
                    <a:gd name="T14" fmla="*/ 1 w 30"/>
                    <a:gd name="T15" fmla="*/ 0 h 26"/>
                    <a:gd name="T16" fmla="*/ 1 w 30"/>
                    <a:gd name="T17" fmla="*/ 1 h 26"/>
                    <a:gd name="T18" fmla="*/ 0 w 30"/>
                    <a:gd name="T19" fmla="*/ 1 h 26"/>
                    <a:gd name="T20" fmla="*/ 1 w 30"/>
                    <a:gd name="T21" fmla="*/ 1 h 26"/>
                    <a:gd name="T22" fmla="*/ 1 w 30"/>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6">
                      <a:moveTo>
                        <a:pt x="3" y="13"/>
                      </a:moveTo>
                      <a:lnTo>
                        <a:pt x="2" y="12"/>
                      </a:lnTo>
                      <a:lnTo>
                        <a:pt x="23" y="26"/>
                      </a:lnTo>
                      <a:lnTo>
                        <a:pt x="30" y="15"/>
                      </a:lnTo>
                      <a:lnTo>
                        <a:pt x="9" y="1"/>
                      </a:lnTo>
                      <a:lnTo>
                        <a:pt x="8" y="0"/>
                      </a:lnTo>
                      <a:lnTo>
                        <a:pt x="9" y="1"/>
                      </a:lnTo>
                      <a:lnTo>
                        <a:pt x="5" y="0"/>
                      </a:lnTo>
                      <a:lnTo>
                        <a:pt x="1" y="3"/>
                      </a:lnTo>
                      <a:lnTo>
                        <a:pt x="0" y="8"/>
                      </a:lnTo>
                      <a:lnTo>
                        <a:pt x="2" y="12"/>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18" name="Freeform 400">
                  <a:extLst>
                    <a:ext uri="{FF2B5EF4-FFF2-40B4-BE49-F238E27FC236}">
                      <a16:creationId xmlns:a16="http://schemas.microsoft.com/office/drawing/2014/main" id="{487DFA3C-BDCF-40D7-B8D9-331524EF677A}"/>
                    </a:ext>
                  </a:extLst>
                </p:cNvPr>
                <p:cNvSpPr>
                  <a:spLocks/>
                </p:cNvSpPr>
                <p:nvPr/>
              </p:nvSpPr>
              <p:spPr bwMode="auto">
                <a:xfrm>
                  <a:off x="2656" y="3211"/>
                  <a:ext cx="14" cy="12"/>
                </a:xfrm>
                <a:custGeom>
                  <a:avLst/>
                  <a:gdLst>
                    <a:gd name="T0" fmla="*/ 0 w 30"/>
                    <a:gd name="T1" fmla="*/ 1 h 23"/>
                    <a:gd name="T2" fmla="*/ 0 w 30"/>
                    <a:gd name="T3" fmla="*/ 1 h 23"/>
                    <a:gd name="T4" fmla="*/ 0 w 30"/>
                    <a:gd name="T5" fmla="*/ 1 h 23"/>
                    <a:gd name="T6" fmla="*/ 0 w 30"/>
                    <a:gd name="T7" fmla="*/ 1 h 23"/>
                    <a:gd name="T8" fmla="*/ 0 w 30"/>
                    <a:gd name="T9" fmla="*/ 0 h 23"/>
                    <a:gd name="T10" fmla="*/ 0 w 30"/>
                    <a:gd name="T11" fmla="*/ 1 h 23"/>
                    <a:gd name="T12" fmla="*/ 0 w 30"/>
                    <a:gd name="T13" fmla="*/ 0 h 23"/>
                    <a:gd name="T14" fmla="*/ 0 w 30"/>
                    <a:gd name="T15" fmla="*/ 1 h 23"/>
                    <a:gd name="T16" fmla="*/ 0 w 30"/>
                    <a:gd name="T17" fmla="*/ 1 h 23"/>
                    <a:gd name="T18" fmla="*/ 0 w 30"/>
                    <a:gd name="T19" fmla="*/ 1 h 23"/>
                    <a:gd name="T20" fmla="*/ 0 w 30"/>
                    <a:gd name="T21" fmla="*/ 1 h 23"/>
                    <a:gd name="T22" fmla="*/ 0 w 30"/>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3">
                      <a:moveTo>
                        <a:pt x="3" y="13"/>
                      </a:moveTo>
                      <a:lnTo>
                        <a:pt x="5" y="14"/>
                      </a:lnTo>
                      <a:lnTo>
                        <a:pt x="25" y="23"/>
                      </a:lnTo>
                      <a:lnTo>
                        <a:pt x="30" y="10"/>
                      </a:lnTo>
                      <a:lnTo>
                        <a:pt x="9" y="0"/>
                      </a:lnTo>
                      <a:lnTo>
                        <a:pt x="10" y="2"/>
                      </a:lnTo>
                      <a:lnTo>
                        <a:pt x="9" y="0"/>
                      </a:lnTo>
                      <a:lnTo>
                        <a:pt x="3" y="2"/>
                      </a:lnTo>
                      <a:lnTo>
                        <a:pt x="0" y="5"/>
                      </a:lnTo>
                      <a:lnTo>
                        <a:pt x="0" y="11"/>
                      </a:lnTo>
                      <a:lnTo>
                        <a:pt x="5" y="14"/>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19" name="Freeform 401">
                  <a:extLst>
                    <a:ext uri="{FF2B5EF4-FFF2-40B4-BE49-F238E27FC236}">
                      <a16:creationId xmlns:a16="http://schemas.microsoft.com/office/drawing/2014/main" id="{1E59794A-55C4-4105-8700-5D55AAFC16AB}"/>
                    </a:ext>
                  </a:extLst>
                </p:cNvPr>
                <p:cNvSpPr>
                  <a:spLocks/>
                </p:cNvSpPr>
                <p:nvPr/>
              </p:nvSpPr>
              <p:spPr bwMode="auto">
                <a:xfrm>
                  <a:off x="2649" y="3207"/>
                  <a:ext cx="12" cy="11"/>
                </a:xfrm>
                <a:custGeom>
                  <a:avLst/>
                  <a:gdLst>
                    <a:gd name="T0" fmla="*/ 1 w 23"/>
                    <a:gd name="T1" fmla="*/ 1 h 22"/>
                    <a:gd name="T2" fmla="*/ 1 w 23"/>
                    <a:gd name="T3" fmla="*/ 1 h 22"/>
                    <a:gd name="T4" fmla="*/ 1 w 23"/>
                    <a:gd name="T5" fmla="*/ 1 h 22"/>
                    <a:gd name="T6" fmla="*/ 1 w 23"/>
                    <a:gd name="T7" fmla="*/ 1 h 22"/>
                    <a:gd name="T8" fmla="*/ 1 w 23"/>
                    <a:gd name="T9" fmla="*/ 1 h 22"/>
                    <a:gd name="T10" fmla="*/ 1 w 23"/>
                    <a:gd name="T11" fmla="*/ 1 h 22"/>
                    <a:gd name="T12" fmla="*/ 1 w 23"/>
                    <a:gd name="T13" fmla="*/ 1 h 22"/>
                    <a:gd name="T14" fmla="*/ 1 w 23"/>
                    <a:gd name="T15" fmla="*/ 0 h 22"/>
                    <a:gd name="T16" fmla="*/ 1 w 23"/>
                    <a:gd name="T17" fmla="*/ 1 h 22"/>
                    <a:gd name="T18" fmla="*/ 0 w 23"/>
                    <a:gd name="T19" fmla="*/ 1 h 22"/>
                    <a:gd name="T20" fmla="*/ 1 w 23"/>
                    <a:gd name="T21" fmla="*/ 1 h 22"/>
                    <a:gd name="T22" fmla="*/ 1 w 23"/>
                    <a:gd name="T23" fmla="*/ 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2">
                      <a:moveTo>
                        <a:pt x="2" y="13"/>
                      </a:moveTo>
                      <a:lnTo>
                        <a:pt x="3" y="13"/>
                      </a:lnTo>
                      <a:lnTo>
                        <a:pt x="16" y="22"/>
                      </a:lnTo>
                      <a:lnTo>
                        <a:pt x="23" y="11"/>
                      </a:lnTo>
                      <a:lnTo>
                        <a:pt x="10" y="1"/>
                      </a:lnTo>
                      <a:lnTo>
                        <a:pt x="11" y="1"/>
                      </a:lnTo>
                      <a:lnTo>
                        <a:pt x="10" y="1"/>
                      </a:lnTo>
                      <a:lnTo>
                        <a:pt x="5" y="0"/>
                      </a:lnTo>
                      <a:lnTo>
                        <a:pt x="2" y="4"/>
                      </a:lnTo>
                      <a:lnTo>
                        <a:pt x="0" y="8"/>
                      </a:lnTo>
                      <a:lnTo>
                        <a:pt x="3" y="13"/>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20" name="Freeform 402">
                  <a:extLst>
                    <a:ext uri="{FF2B5EF4-FFF2-40B4-BE49-F238E27FC236}">
                      <a16:creationId xmlns:a16="http://schemas.microsoft.com/office/drawing/2014/main" id="{4AB0B36F-AD67-484D-827E-9F75EA1C44FA}"/>
                    </a:ext>
                  </a:extLst>
                </p:cNvPr>
                <p:cNvSpPr>
                  <a:spLocks/>
                </p:cNvSpPr>
                <p:nvPr/>
              </p:nvSpPr>
              <p:spPr bwMode="auto">
                <a:xfrm>
                  <a:off x="2639" y="3199"/>
                  <a:ext cx="15" cy="14"/>
                </a:xfrm>
                <a:custGeom>
                  <a:avLst/>
                  <a:gdLst>
                    <a:gd name="T0" fmla="*/ 0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1 w 30"/>
                    <a:gd name="T15" fmla="*/ 0 h 29"/>
                    <a:gd name="T16" fmla="*/ 1 w 30"/>
                    <a:gd name="T17" fmla="*/ 0 h 29"/>
                    <a:gd name="T18" fmla="*/ 0 w 30"/>
                    <a:gd name="T19" fmla="*/ 0 h 29"/>
                    <a:gd name="T20" fmla="*/ 1 w 30"/>
                    <a:gd name="T21" fmla="*/ 0 h 29"/>
                    <a:gd name="T22" fmla="*/ 0 w 30"/>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0" y="10"/>
                      </a:moveTo>
                      <a:lnTo>
                        <a:pt x="2" y="13"/>
                      </a:lnTo>
                      <a:lnTo>
                        <a:pt x="21" y="29"/>
                      </a:lnTo>
                      <a:lnTo>
                        <a:pt x="30" y="17"/>
                      </a:lnTo>
                      <a:lnTo>
                        <a:pt x="11" y="1"/>
                      </a:lnTo>
                      <a:lnTo>
                        <a:pt x="14" y="4"/>
                      </a:lnTo>
                      <a:lnTo>
                        <a:pt x="11" y="1"/>
                      </a:lnTo>
                      <a:lnTo>
                        <a:pt x="6" y="0"/>
                      </a:lnTo>
                      <a:lnTo>
                        <a:pt x="2" y="2"/>
                      </a:lnTo>
                      <a:lnTo>
                        <a:pt x="0" y="8"/>
                      </a:lnTo>
                      <a:lnTo>
                        <a:pt x="2" y="1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21" name="Freeform 403">
                  <a:extLst>
                    <a:ext uri="{FF2B5EF4-FFF2-40B4-BE49-F238E27FC236}">
                      <a16:creationId xmlns:a16="http://schemas.microsoft.com/office/drawing/2014/main" id="{BEDE7E8E-611D-4122-9765-A2E67800791E}"/>
                    </a:ext>
                  </a:extLst>
                </p:cNvPr>
                <p:cNvSpPr>
                  <a:spLocks/>
                </p:cNvSpPr>
                <p:nvPr/>
              </p:nvSpPr>
              <p:spPr bwMode="auto">
                <a:xfrm>
                  <a:off x="2632" y="3184"/>
                  <a:ext cx="14" cy="20"/>
                </a:xfrm>
                <a:custGeom>
                  <a:avLst/>
                  <a:gdLst>
                    <a:gd name="T0" fmla="*/ 0 w 28"/>
                    <a:gd name="T1" fmla="*/ 1 h 39"/>
                    <a:gd name="T2" fmla="*/ 0 w 28"/>
                    <a:gd name="T3" fmla="*/ 1 h 39"/>
                    <a:gd name="T4" fmla="*/ 1 w 28"/>
                    <a:gd name="T5" fmla="*/ 1 h 39"/>
                    <a:gd name="T6" fmla="*/ 1 w 28"/>
                    <a:gd name="T7" fmla="*/ 1 h 39"/>
                    <a:gd name="T8" fmla="*/ 1 w 28"/>
                    <a:gd name="T9" fmla="*/ 1 h 39"/>
                    <a:gd name="T10" fmla="*/ 1 w 28"/>
                    <a:gd name="T11" fmla="*/ 1 h 39"/>
                    <a:gd name="T12" fmla="*/ 1 w 28"/>
                    <a:gd name="T13" fmla="*/ 1 h 39"/>
                    <a:gd name="T14" fmla="*/ 1 w 28"/>
                    <a:gd name="T15" fmla="*/ 0 h 39"/>
                    <a:gd name="T16" fmla="*/ 1 w 28"/>
                    <a:gd name="T17" fmla="*/ 1 h 39"/>
                    <a:gd name="T18" fmla="*/ 0 w 28"/>
                    <a:gd name="T19" fmla="*/ 1 h 39"/>
                    <a:gd name="T20" fmla="*/ 0 w 28"/>
                    <a:gd name="T21" fmla="*/ 1 h 39"/>
                    <a:gd name="T22" fmla="*/ 0 w 28"/>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39">
                      <a:moveTo>
                        <a:pt x="0" y="9"/>
                      </a:moveTo>
                      <a:lnTo>
                        <a:pt x="0" y="12"/>
                      </a:lnTo>
                      <a:lnTo>
                        <a:pt x="14" y="39"/>
                      </a:lnTo>
                      <a:lnTo>
                        <a:pt x="28" y="33"/>
                      </a:lnTo>
                      <a:lnTo>
                        <a:pt x="14" y="5"/>
                      </a:lnTo>
                      <a:lnTo>
                        <a:pt x="14" y="7"/>
                      </a:lnTo>
                      <a:lnTo>
                        <a:pt x="14" y="5"/>
                      </a:lnTo>
                      <a:lnTo>
                        <a:pt x="9" y="0"/>
                      </a:lnTo>
                      <a:lnTo>
                        <a:pt x="3" y="1"/>
                      </a:lnTo>
                      <a:lnTo>
                        <a:pt x="0" y="6"/>
                      </a:lnTo>
                      <a:lnTo>
                        <a:pt x="0" y="12"/>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22" name="Freeform 404">
                  <a:extLst>
                    <a:ext uri="{FF2B5EF4-FFF2-40B4-BE49-F238E27FC236}">
                      <a16:creationId xmlns:a16="http://schemas.microsoft.com/office/drawing/2014/main" id="{4C94E3C1-EAA2-49D8-A1CD-171C3316AE79}"/>
                    </a:ext>
                  </a:extLst>
                </p:cNvPr>
                <p:cNvSpPr>
                  <a:spLocks/>
                </p:cNvSpPr>
                <p:nvPr/>
              </p:nvSpPr>
              <p:spPr bwMode="auto">
                <a:xfrm>
                  <a:off x="2629" y="3171"/>
                  <a:ext cx="10" cy="18"/>
                </a:xfrm>
                <a:custGeom>
                  <a:avLst/>
                  <a:gdLst>
                    <a:gd name="T0" fmla="*/ 0 w 21"/>
                    <a:gd name="T1" fmla="*/ 1 h 35"/>
                    <a:gd name="T2" fmla="*/ 0 w 21"/>
                    <a:gd name="T3" fmla="*/ 1 h 35"/>
                    <a:gd name="T4" fmla="*/ 0 w 21"/>
                    <a:gd name="T5" fmla="*/ 1 h 35"/>
                    <a:gd name="T6" fmla="*/ 0 w 21"/>
                    <a:gd name="T7" fmla="*/ 1 h 35"/>
                    <a:gd name="T8" fmla="*/ 0 w 21"/>
                    <a:gd name="T9" fmla="*/ 1 h 35"/>
                    <a:gd name="T10" fmla="*/ 0 w 21"/>
                    <a:gd name="T11" fmla="*/ 1 h 35"/>
                    <a:gd name="T12" fmla="*/ 0 w 21"/>
                    <a:gd name="T13" fmla="*/ 1 h 35"/>
                    <a:gd name="T14" fmla="*/ 0 w 21"/>
                    <a:gd name="T15" fmla="*/ 1 h 35"/>
                    <a:gd name="T16" fmla="*/ 0 w 21"/>
                    <a:gd name="T17" fmla="*/ 0 h 35"/>
                    <a:gd name="T18" fmla="*/ 0 w 21"/>
                    <a:gd name="T19" fmla="*/ 1 h 35"/>
                    <a:gd name="T20" fmla="*/ 0 w 21"/>
                    <a:gd name="T21" fmla="*/ 1 h 35"/>
                    <a:gd name="T22" fmla="*/ 0 w 21"/>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35">
                      <a:moveTo>
                        <a:pt x="0" y="6"/>
                      </a:moveTo>
                      <a:lnTo>
                        <a:pt x="0" y="8"/>
                      </a:lnTo>
                      <a:lnTo>
                        <a:pt x="7" y="35"/>
                      </a:lnTo>
                      <a:lnTo>
                        <a:pt x="21" y="33"/>
                      </a:lnTo>
                      <a:lnTo>
                        <a:pt x="14" y="6"/>
                      </a:lnTo>
                      <a:lnTo>
                        <a:pt x="14" y="8"/>
                      </a:lnTo>
                      <a:lnTo>
                        <a:pt x="14" y="6"/>
                      </a:lnTo>
                      <a:lnTo>
                        <a:pt x="12" y="1"/>
                      </a:lnTo>
                      <a:lnTo>
                        <a:pt x="6" y="0"/>
                      </a:lnTo>
                      <a:lnTo>
                        <a:pt x="1" y="2"/>
                      </a:lnTo>
                      <a:lnTo>
                        <a:pt x="0" y="8"/>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23" name="Freeform 405">
                  <a:extLst>
                    <a:ext uri="{FF2B5EF4-FFF2-40B4-BE49-F238E27FC236}">
                      <a16:creationId xmlns:a16="http://schemas.microsoft.com/office/drawing/2014/main" id="{9CA97EB8-68E0-4253-B9C7-A6FBBC7A21B4}"/>
                    </a:ext>
                  </a:extLst>
                </p:cNvPr>
                <p:cNvSpPr>
                  <a:spLocks/>
                </p:cNvSpPr>
                <p:nvPr/>
              </p:nvSpPr>
              <p:spPr bwMode="auto">
                <a:xfrm>
                  <a:off x="2629" y="3159"/>
                  <a:ext cx="10" cy="16"/>
                </a:xfrm>
                <a:custGeom>
                  <a:avLst/>
                  <a:gdLst>
                    <a:gd name="T0" fmla="*/ 0 w 21"/>
                    <a:gd name="T1" fmla="*/ 1 h 31"/>
                    <a:gd name="T2" fmla="*/ 0 w 21"/>
                    <a:gd name="T3" fmla="*/ 1 h 31"/>
                    <a:gd name="T4" fmla="*/ 0 w 21"/>
                    <a:gd name="T5" fmla="*/ 1 h 31"/>
                    <a:gd name="T6" fmla="*/ 0 w 21"/>
                    <a:gd name="T7" fmla="*/ 1 h 31"/>
                    <a:gd name="T8" fmla="*/ 0 w 21"/>
                    <a:gd name="T9" fmla="*/ 1 h 31"/>
                    <a:gd name="T10" fmla="*/ 0 w 21"/>
                    <a:gd name="T11" fmla="*/ 1 h 31"/>
                    <a:gd name="T12" fmla="*/ 0 w 21"/>
                    <a:gd name="T13" fmla="*/ 1 h 31"/>
                    <a:gd name="T14" fmla="*/ 0 w 21"/>
                    <a:gd name="T15" fmla="*/ 1 h 31"/>
                    <a:gd name="T16" fmla="*/ 0 w 21"/>
                    <a:gd name="T17" fmla="*/ 0 h 31"/>
                    <a:gd name="T18" fmla="*/ 0 w 21"/>
                    <a:gd name="T19" fmla="*/ 1 h 31"/>
                    <a:gd name="T20" fmla="*/ 0 w 21"/>
                    <a:gd name="T21" fmla="*/ 1 h 31"/>
                    <a:gd name="T22" fmla="*/ 0 w 21"/>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31">
                      <a:moveTo>
                        <a:pt x="7" y="3"/>
                      </a:moveTo>
                      <a:lnTo>
                        <a:pt x="7" y="5"/>
                      </a:lnTo>
                      <a:lnTo>
                        <a:pt x="0" y="29"/>
                      </a:lnTo>
                      <a:lnTo>
                        <a:pt x="14" y="31"/>
                      </a:lnTo>
                      <a:lnTo>
                        <a:pt x="21" y="8"/>
                      </a:lnTo>
                      <a:lnTo>
                        <a:pt x="21" y="10"/>
                      </a:lnTo>
                      <a:lnTo>
                        <a:pt x="21" y="8"/>
                      </a:lnTo>
                      <a:lnTo>
                        <a:pt x="20" y="2"/>
                      </a:lnTo>
                      <a:lnTo>
                        <a:pt x="15" y="0"/>
                      </a:lnTo>
                      <a:lnTo>
                        <a:pt x="9" y="1"/>
                      </a:lnTo>
                      <a:lnTo>
                        <a:pt x="7" y="5"/>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24" name="Freeform 406">
                  <a:extLst>
                    <a:ext uri="{FF2B5EF4-FFF2-40B4-BE49-F238E27FC236}">
                      <a16:creationId xmlns:a16="http://schemas.microsoft.com/office/drawing/2014/main" id="{AF4F21B0-810E-48F9-824A-2D08DA170147}"/>
                    </a:ext>
                  </a:extLst>
                </p:cNvPr>
                <p:cNvSpPr>
                  <a:spLocks/>
                </p:cNvSpPr>
                <p:nvPr/>
              </p:nvSpPr>
              <p:spPr bwMode="auto">
                <a:xfrm>
                  <a:off x="2632" y="3145"/>
                  <a:ext cx="14" cy="20"/>
                </a:xfrm>
                <a:custGeom>
                  <a:avLst/>
                  <a:gdLst>
                    <a:gd name="T0" fmla="*/ 1 w 28"/>
                    <a:gd name="T1" fmla="*/ 1 h 39"/>
                    <a:gd name="T2" fmla="*/ 1 w 28"/>
                    <a:gd name="T3" fmla="*/ 1 h 39"/>
                    <a:gd name="T4" fmla="*/ 0 w 28"/>
                    <a:gd name="T5" fmla="*/ 1 h 39"/>
                    <a:gd name="T6" fmla="*/ 1 w 28"/>
                    <a:gd name="T7" fmla="*/ 1 h 39"/>
                    <a:gd name="T8" fmla="*/ 1 w 28"/>
                    <a:gd name="T9" fmla="*/ 1 h 39"/>
                    <a:gd name="T10" fmla="*/ 1 w 28"/>
                    <a:gd name="T11" fmla="*/ 1 h 39"/>
                    <a:gd name="T12" fmla="*/ 1 w 28"/>
                    <a:gd name="T13" fmla="*/ 1 h 39"/>
                    <a:gd name="T14" fmla="*/ 1 w 28"/>
                    <a:gd name="T15" fmla="*/ 1 h 39"/>
                    <a:gd name="T16" fmla="*/ 1 w 28"/>
                    <a:gd name="T17" fmla="*/ 1 h 39"/>
                    <a:gd name="T18" fmla="*/ 1 w 28"/>
                    <a:gd name="T19" fmla="*/ 0 h 39"/>
                    <a:gd name="T20" fmla="*/ 1 w 28"/>
                    <a:gd name="T21" fmla="*/ 1 h 39"/>
                    <a:gd name="T22" fmla="*/ 1 w 28"/>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39">
                      <a:moveTo>
                        <a:pt x="15" y="5"/>
                      </a:moveTo>
                      <a:lnTo>
                        <a:pt x="14" y="5"/>
                      </a:lnTo>
                      <a:lnTo>
                        <a:pt x="0" y="32"/>
                      </a:lnTo>
                      <a:lnTo>
                        <a:pt x="14" y="39"/>
                      </a:lnTo>
                      <a:lnTo>
                        <a:pt x="28" y="11"/>
                      </a:lnTo>
                      <a:lnTo>
                        <a:pt x="26" y="11"/>
                      </a:lnTo>
                      <a:lnTo>
                        <a:pt x="28" y="11"/>
                      </a:lnTo>
                      <a:lnTo>
                        <a:pt x="28" y="6"/>
                      </a:lnTo>
                      <a:lnTo>
                        <a:pt x="24" y="1"/>
                      </a:lnTo>
                      <a:lnTo>
                        <a:pt x="18" y="0"/>
                      </a:lnTo>
                      <a:lnTo>
                        <a:pt x="14" y="5"/>
                      </a:lnTo>
                      <a:lnTo>
                        <a:pt x="1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25" name="Freeform 407">
                  <a:extLst>
                    <a:ext uri="{FF2B5EF4-FFF2-40B4-BE49-F238E27FC236}">
                      <a16:creationId xmlns:a16="http://schemas.microsoft.com/office/drawing/2014/main" id="{8210C76A-9A14-4753-ACB3-AF5A77A7DE3B}"/>
                    </a:ext>
                  </a:extLst>
                </p:cNvPr>
                <p:cNvSpPr>
                  <a:spLocks/>
                </p:cNvSpPr>
                <p:nvPr/>
              </p:nvSpPr>
              <p:spPr bwMode="auto">
                <a:xfrm>
                  <a:off x="2640" y="3133"/>
                  <a:ext cx="14" cy="18"/>
                </a:xfrm>
                <a:custGeom>
                  <a:avLst/>
                  <a:gdLst>
                    <a:gd name="T0" fmla="*/ 0 w 29"/>
                    <a:gd name="T1" fmla="*/ 1 h 34"/>
                    <a:gd name="T2" fmla="*/ 0 w 29"/>
                    <a:gd name="T3" fmla="*/ 1 h 34"/>
                    <a:gd name="T4" fmla="*/ 0 w 29"/>
                    <a:gd name="T5" fmla="*/ 1 h 34"/>
                    <a:gd name="T6" fmla="*/ 0 w 29"/>
                    <a:gd name="T7" fmla="*/ 1 h 34"/>
                    <a:gd name="T8" fmla="*/ 0 w 29"/>
                    <a:gd name="T9" fmla="*/ 1 h 34"/>
                    <a:gd name="T10" fmla="*/ 0 w 29"/>
                    <a:gd name="T11" fmla="*/ 1 h 34"/>
                    <a:gd name="T12" fmla="*/ 0 w 29"/>
                    <a:gd name="T13" fmla="*/ 1 h 34"/>
                    <a:gd name="T14" fmla="*/ 0 w 29"/>
                    <a:gd name="T15" fmla="*/ 1 h 34"/>
                    <a:gd name="T16" fmla="*/ 0 w 29"/>
                    <a:gd name="T17" fmla="*/ 0 h 34"/>
                    <a:gd name="T18" fmla="*/ 0 w 29"/>
                    <a:gd name="T19" fmla="*/ 0 h 34"/>
                    <a:gd name="T20" fmla="*/ 0 w 29"/>
                    <a:gd name="T21" fmla="*/ 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4">
                      <a:moveTo>
                        <a:pt x="16" y="2"/>
                      </a:moveTo>
                      <a:lnTo>
                        <a:pt x="16" y="2"/>
                      </a:lnTo>
                      <a:lnTo>
                        <a:pt x="0" y="28"/>
                      </a:lnTo>
                      <a:lnTo>
                        <a:pt x="11" y="34"/>
                      </a:lnTo>
                      <a:lnTo>
                        <a:pt x="28" y="9"/>
                      </a:lnTo>
                      <a:lnTo>
                        <a:pt x="29" y="5"/>
                      </a:lnTo>
                      <a:lnTo>
                        <a:pt x="25" y="0"/>
                      </a:lnTo>
                      <a:lnTo>
                        <a:pt x="21" y="0"/>
                      </a:lnTo>
                      <a:lnTo>
                        <a:pt x="1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26" name="Freeform 408">
                  <a:extLst>
                    <a:ext uri="{FF2B5EF4-FFF2-40B4-BE49-F238E27FC236}">
                      <a16:creationId xmlns:a16="http://schemas.microsoft.com/office/drawing/2014/main" id="{5FB5E1CC-ABCE-4B5B-9D56-10F1AB46A324}"/>
                    </a:ext>
                  </a:extLst>
                </p:cNvPr>
                <p:cNvSpPr>
                  <a:spLocks/>
                </p:cNvSpPr>
                <p:nvPr/>
              </p:nvSpPr>
              <p:spPr bwMode="auto">
                <a:xfrm>
                  <a:off x="2648" y="3121"/>
                  <a:ext cx="14" cy="17"/>
                </a:xfrm>
                <a:custGeom>
                  <a:avLst/>
                  <a:gdLst>
                    <a:gd name="T0" fmla="*/ 0 w 29"/>
                    <a:gd name="T1" fmla="*/ 1 h 34"/>
                    <a:gd name="T2" fmla="*/ 0 w 29"/>
                    <a:gd name="T3" fmla="*/ 1 h 34"/>
                    <a:gd name="T4" fmla="*/ 0 w 29"/>
                    <a:gd name="T5" fmla="*/ 1 h 34"/>
                    <a:gd name="T6" fmla="*/ 0 w 29"/>
                    <a:gd name="T7" fmla="*/ 1 h 34"/>
                    <a:gd name="T8" fmla="*/ 0 w 29"/>
                    <a:gd name="T9" fmla="*/ 1 h 34"/>
                    <a:gd name="T10" fmla="*/ 0 w 29"/>
                    <a:gd name="T11" fmla="*/ 1 h 34"/>
                    <a:gd name="T12" fmla="*/ 0 w 29"/>
                    <a:gd name="T13" fmla="*/ 1 h 34"/>
                    <a:gd name="T14" fmla="*/ 0 w 29"/>
                    <a:gd name="T15" fmla="*/ 1 h 34"/>
                    <a:gd name="T16" fmla="*/ 0 w 29"/>
                    <a:gd name="T17" fmla="*/ 0 h 34"/>
                    <a:gd name="T18" fmla="*/ 0 w 29"/>
                    <a:gd name="T19" fmla="*/ 0 h 34"/>
                    <a:gd name="T20" fmla="*/ 0 w 29"/>
                    <a:gd name="T21" fmla="*/ 1 h 34"/>
                    <a:gd name="T22" fmla="*/ 0 w 29"/>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4">
                      <a:moveTo>
                        <a:pt x="15" y="2"/>
                      </a:moveTo>
                      <a:lnTo>
                        <a:pt x="16" y="2"/>
                      </a:lnTo>
                      <a:lnTo>
                        <a:pt x="0" y="27"/>
                      </a:lnTo>
                      <a:lnTo>
                        <a:pt x="12" y="34"/>
                      </a:lnTo>
                      <a:lnTo>
                        <a:pt x="28" y="9"/>
                      </a:lnTo>
                      <a:lnTo>
                        <a:pt x="29" y="9"/>
                      </a:lnTo>
                      <a:lnTo>
                        <a:pt x="28" y="9"/>
                      </a:lnTo>
                      <a:lnTo>
                        <a:pt x="29" y="4"/>
                      </a:lnTo>
                      <a:lnTo>
                        <a:pt x="25" y="0"/>
                      </a:lnTo>
                      <a:lnTo>
                        <a:pt x="21" y="0"/>
                      </a:lnTo>
                      <a:lnTo>
                        <a:pt x="16" y="2"/>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4042" name="Freeform 409">
                <a:extLst>
                  <a:ext uri="{FF2B5EF4-FFF2-40B4-BE49-F238E27FC236}">
                    <a16:creationId xmlns:a16="http://schemas.microsoft.com/office/drawing/2014/main" id="{DDC6063F-0AB2-4EE4-95E4-96B71336A991}"/>
                  </a:ext>
                </a:extLst>
              </p:cNvPr>
              <p:cNvSpPr>
                <a:spLocks/>
              </p:cNvSpPr>
              <p:nvPr/>
            </p:nvSpPr>
            <p:spPr bwMode="auto">
              <a:xfrm>
                <a:off x="721" y="1881"/>
                <a:ext cx="2511" cy="1712"/>
              </a:xfrm>
              <a:custGeom>
                <a:avLst/>
                <a:gdLst>
                  <a:gd name="T0" fmla="*/ 1 w 5021"/>
                  <a:gd name="T1" fmla="*/ 1 h 3424"/>
                  <a:gd name="T2" fmla="*/ 1 w 5021"/>
                  <a:gd name="T3" fmla="*/ 1 h 3424"/>
                  <a:gd name="T4" fmla="*/ 1 w 5021"/>
                  <a:gd name="T5" fmla="*/ 1 h 3424"/>
                  <a:gd name="T6" fmla="*/ 1 w 5021"/>
                  <a:gd name="T7" fmla="*/ 1 h 3424"/>
                  <a:gd name="T8" fmla="*/ 1 w 5021"/>
                  <a:gd name="T9" fmla="*/ 1 h 3424"/>
                  <a:gd name="T10" fmla="*/ 1 w 5021"/>
                  <a:gd name="T11" fmla="*/ 1 h 3424"/>
                  <a:gd name="T12" fmla="*/ 1 w 5021"/>
                  <a:gd name="T13" fmla="*/ 1 h 3424"/>
                  <a:gd name="T14" fmla="*/ 1 w 5021"/>
                  <a:gd name="T15" fmla="*/ 1 h 3424"/>
                  <a:gd name="T16" fmla="*/ 1 w 5021"/>
                  <a:gd name="T17" fmla="*/ 1 h 3424"/>
                  <a:gd name="T18" fmla="*/ 1 w 5021"/>
                  <a:gd name="T19" fmla="*/ 1 h 3424"/>
                  <a:gd name="T20" fmla="*/ 1 w 5021"/>
                  <a:gd name="T21" fmla="*/ 1 h 3424"/>
                  <a:gd name="T22" fmla="*/ 1 w 5021"/>
                  <a:gd name="T23" fmla="*/ 1 h 3424"/>
                  <a:gd name="T24" fmla="*/ 1 w 5021"/>
                  <a:gd name="T25" fmla="*/ 1 h 3424"/>
                  <a:gd name="T26" fmla="*/ 1 w 5021"/>
                  <a:gd name="T27" fmla="*/ 1 h 3424"/>
                  <a:gd name="T28" fmla="*/ 1 w 5021"/>
                  <a:gd name="T29" fmla="*/ 1 h 3424"/>
                  <a:gd name="T30" fmla="*/ 1 w 5021"/>
                  <a:gd name="T31" fmla="*/ 1 h 3424"/>
                  <a:gd name="T32" fmla="*/ 1 w 5021"/>
                  <a:gd name="T33" fmla="*/ 1 h 3424"/>
                  <a:gd name="T34" fmla="*/ 1 w 5021"/>
                  <a:gd name="T35" fmla="*/ 1 h 3424"/>
                  <a:gd name="T36" fmla="*/ 1 w 5021"/>
                  <a:gd name="T37" fmla="*/ 1 h 3424"/>
                  <a:gd name="T38" fmla="*/ 1 w 5021"/>
                  <a:gd name="T39" fmla="*/ 1 h 3424"/>
                  <a:gd name="T40" fmla="*/ 1 w 5021"/>
                  <a:gd name="T41" fmla="*/ 1 h 3424"/>
                  <a:gd name="T42" fmla="*/ 1 w 5021"/>
                  <a:gd name="T43" fmla="*/ 1 h 3424"/>
                  <a:gd name="T44" fmla="*/ 1 w 5021"/>
                  <a:gd name="T45" fmla="*/ 1 h 3424"/>
                  <a:gd name="T46" fmla="*/ 1 w 5021"/>
                  <a:gd name="T47" fmla="*/ 1 h 3424"/>
                  <a:gd name="T48" fmla="*/ 1 w 5021"/>
                  <a:gd name="T49" fmla="*/ 1 h 3424"/>
                  <a:gd name="T50" fmla="*/ 1 w 5021"/>
                  <a:gd name="T51" fmla="*/ 1 h 3424"/>
                  <a:gd name="T52" fmla="*/ 1 w 5021"/>
                  <a:gd name="T53" fmla="*/ 1 h 3424"/>
                  <a:gd name="T54" fmla="*/ 1 w 5021"/>
                  <a:gd name="T55" fmla="*/ 1 h 3424"/>
                  <a:gd name="T56" fmla="*/ 1 w 5021"/>
                  <a:gd name="T57" fmla="*/ 1 h 3424"/>
                  <a:gd name="T58" fmla="*/ 1 w 5021"/>
                  <a:gd name="T59" fmla="*/ 1 h 3424"/>
                  <a:gd name="T60" fmla="*/ 1 w 5021"/>
                  <a:gd name="T61" fmla="*/ 1 h 3424"/>
                  <a:gd name="T62" fmla="*/ 1 w 5021"/>
                  <a:gd name="T63" fmla="*/ 1 h 3424"/>
                  <a:gd name="T64" fmla="*/ 1 w 5021"/>
                  <a:gd name="T65" fmla="*/ 1 h 3424"/>
                  <a:gd name="T66" fmla="*/ 1 w 5021"/>
                  <a:gd name="T67" fmla="*/ 1 h 3424"/>
                  <a:gd name="T68" fmla="*/ 1 w 5021"/>
                  <a:gd name="T69" fmla="*/ 1 h 3424"/>
                  <a:gd name="T70" fmla="*/ 1 w 5021"/>
                  <a:gd name="T71" fmla="*/ 1 h 3424"/>
                  <a:gd name="T72" fmla="*/ 1 w 5021"/>
                  <a:gd name="T73" fmla="*/ 1 h 3424"/>
                  <a:gd name="T74" fmla="*/ 1 w 5021"/>
                  <a:gd name="T75" fmla="*/ 1 h 3424"/>
                  <a:gd name="T76" fmla="*/ 1 w 5021"/>
                  <a:gd name="T77" fmla="*/ 1 h 3424"/>
                  <a:gd name="T78" fmla="*/ 1 w 5021"/>
                  <a:gd name="T79" fmla="*/ 1 h 3424"/>
                  <a:gd name="T80" fmla="*/ 1 w 5021"/>
                  <a:gd name="T81" fmla="*/ 1 h 3424"/>
                  <a:gd name="T82" fmla="*/ 1 w 5021"/>
                  <a:gd name="T83" fmla="*/ 1 h 3424"/>
                  <a:gd name="T84" fmla="*/ 1 w 5021"/>
                  <a:gd name="T85" fmla="*/ 1 h 3424"/>
                  <a:gd name="T86" fmla="*/ 1 w 5021"/>
                  <a:gd name="T87" fmla="*/ 1 h 3424"/>
                  <a:gd name="T88" fmla="*/ 1 w 5021"/>
                  <a:gd name="T89" fmla="*/ 1 h 3424"/>
                  <a:gd name="T90" fmla="*/ 1 w 5021"/>
                  <a:gd name="T91" fmla="*/ 1 h 3424"/>
                  <a:gd name="T92" fmla="*/ 1 w 5021"/>
                  <a:gd name="T93" fmla="*/ 1 h 3424"/>
                  <a:gd name="T94" fmla="*/ 1 w 5021"/>
                  <a:gd name="T95" fmla="*/ 1 h 3424"/>
                  <a:gd name="T96" fmla="*/ 1 w 5021"/>
                  <a:gd name="T97" fmla="*/ 1 h 3424"/>
                  <a:gd name="T98" fmla="*/ 1 w 5021"/>
                  <a:gd name="T99" fmla="*/ 1 h 3424"/>
                  <a:gd name="T100" fmla="*/ 1 w 5021"/>
                  <a:gd name="T101" fmla="*/ 1 h 3424"/>
                  <a:gd name="T102" fmla="*/ 1 w 5021"/>
                  <a:gd name="T103" fmla="*/ 1 h 3424"/>
                  <a:gd name="T104" fmla="*/ 1 w 5021"/>
                  <a:gd name="T105" fmla="*/ 1 h 3424"/>
                  <a:gd name="T106" fmla="*/ 1 w 5021"/>
                  <a:gd name="T107" fmla="*/ 1 h 3424"/>
                  <a:gd name="T108" fmla="*/ 1 w 5021"/>
                  <a:gd name="T109" fmla="*/ 1 h 3424"/>
                  <a:gd name="T110" fmla="*/ 1 w 5021"/>
                  <a:gd name="T111" fmla="*/ 1 h 34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1" h="3424">
                    <a:moveTo>
                      <a:pt x="4046" y="2189"/>
                    </a:moveTo>
                    <a:lnTo>
                      <a:pt x="4067" y="2155"/>
                    </a:lnTo>
                    <a:lnTo>
                      <a:pt x="4083" y="2125"/>
                    </a:lnTo>
                    <a:lnTo>
                      <a:pt x="4099" y="2099"/>
                    </a:lnTo>
                    <a:lnTo>
                      <a:pt x="4116" y="2072"/>
                    </a:lnTo>
                    <a:lnTo>
                      <a:pt x="4129" y="2046"/>
                    </a:lnTo>
                    <a:lnTo>
                      <a:pt x="4148" y="2016"/>
                    </a:lnTo>
                    <a:lnTo>
                      <a:pt x="4166" y="1984"/>
                    </a:lnTo>
                    <a:lnTo>
                      <a:pt x="4187" y="1947"/>
                    </a:lnTo>
                    <a:lnTo>
                      <a:pt x="4203" y="1924"/>
                    </a:lnTo>
                    <a:lnTo>
                      <a:pt x="4229" y="1906"/>
                    </a:lnTo>
                    <a:lnTo>
                      <a:pt x="4256" y="1892"/>
                    </a:lnTo>
                    <a:lnTo>
                      <a:pt x="4288" y="1880"/>
                    </a:lnTo>
                    <a:lnTo>
                      <a:pt x="4321" y="1876"/>
                    </a:lnTo>
                    <a:lnTo>
                      <a:pt x="4355" y="1876"/>
                    </a:lnTo>
                    <a:lnTo>
                      <a:pt x="4385" y="1883"/>
                    </a:lnTo>
                    <a:lnTo>
                      <a:pt x="4413" y="1894"/>
                    </a:lnTo>
                    <a:lnTo>
                      <a:pt x="4441" y="1910"/>
                    </a:lnTo>
                    <a:lnTo>
                      <a:pt x="4470" y="1929"/>
                    </a:lnTo>
                    <a:lnTo>
                      <a:pt x="4503" y="1945"/>
                    </a:lnTo>
                    <a:lnTo>
                      <a:pt x="4535" y="1963"/>
                    </a:lnTo>
                    <a:lnTo>
                      <a:pt x="4567" y="1984"/>
                    </a:lnTo>
                    <a:lnTo>
                      <a:pt x="4600" y="2002"/>
                    </a:lnTo>
                    <a:lnTo>
                      <a:pt x="4634" y="2021"/>
                    </a:lnTo>
                    <a:lnTo>
                      <a:pt x="4666" y="2044"/>
                    </a:lnTo>
                    <a:lnTo>
                      <a:pt x="4701" y="2062"/>
                    </a:lnTo>
                    <a:lnTo>
                      <a:pt x="4733" y="2081"/>
                    </a:lnTo>
                    <a:lnTo>
                      <a:pt x="4765" y="2099"/>
                    </a:lnTo>
                    <a:lnTo>
                      <a:pt x="4798" y="2115"/>
                    </a:lnTo>
                    <a:lnTo>
                      <a:pt x="4828" y="2134"/>
                    </a:lnTo>
                    <a:lnTo>
                      <a:pt x="4855" y="2150"/>
                    </a:lnTo>
                    <a:lnTo>
                      <a:pt x="4881" y="2164"/>
                    </a:lnTo>
                    <a:lnTo>
                      <a:pt x="4906" y="2178"/>
                    </a:lnTo>
                    <a:lnTo>
                      <a:pt x="4947" y="2203"/>
                    </a:lnTo>
                    <a:lnTo>
                      <a:pt x="4980" y="2228"/>
                    </a:lnTo>
                    <a:lnTo>
                      <a:pt x="5003" y="2254"/>
                    </a:lnTo>
                    <a:lnTo>
                      <a:pt x="5017" y="2284"/>
                    </a:lnTo>
                    <a:lnTo>
                      <a:pt x="5021" y="2316"/>
                    </a:lnTo>
                    <a:lnTo>
                      <a:pt x="5014" y="2350"/>
                    </a:lnTo>
                    <a:lnTo>
                      <a:pt x="4998" y="2390"/>
                    </a:lnTo>
                    <a:lnTo>
                      <a:pt x="4971" y="2436"/>
                    </a:lnTo>
                    <a:lnTo>
                      <a:pt x="4954" y="2466"/>
                    </a:lnTo>
                    <a:lnTo>
                      <a:pt x="4934" y="2505"/>
                    </a:lnTo>
                    <a:lnTo>
                      <a:pt x="4906" y="2555"/>
                    </a:lnTo>
                    <a:lnTo>
                      <a:pt x="4874" y="2615"/>
                    </a:lnTo>
                    <a:lnTo>
                      <a:pt x="4837" y="2682"/>
                    </a:lnTo>
                    <a:lnTo>
                      <a:pt x="4798" y="2751"/>
                    </a:lnTo>
                    <a:lnTo>
                      <a:pt x="4754" y="2825"/>
                    </a:lnTo>
                    <a:lnTo>
                      <a:pt x="4710" y="2899"/>
                    </a:lnTo>
                    <a:lnTo>
                      <a:pt x="4669" y="2975"/>
                    </a:lnTo>
                    <a:lnTo>
                      <a:pt x="4627" y="3046"/>
                    </a:lnTo>
                    <a:lnTo>
                      <a:pt x="4588" y="3118"/>
                    </a:lnTo>
                    <a:lnTo>
                      <a:pt x="4551" y="3182"/>
                    </a:lnTo>
                    <a:lnTo>
                      <a:pt x="4519" y="3240"/>
                    </a:lnTo>
                    <a:lnTo>
                      <a:pt x="4491" y="3288"/>
                    </a:lnTo>
                    <a:lnTo>
                      <a:pt x="4468" y="3325"/>
                    </a:lnTo>
                    <a:lnTo>
                      <a:pt x="4454" y="3350"/>
                    </a:lnTo>
                    <a:lnTo>
                      <a:pt x="4441" y="3371"/>
                    </a:lnTo>
                    <a:lnTo>
                      <a:pt x="4420" y="3390"/>
                    </a:lnTo>
                    <a:lnTo>
                      <a:pt x="4397" y="3406"/>
                    </a:lnTo>
                    <a:lnTo>
                      <a:pt x="4367" y="3417"/>
                    </a:lnTo>
                    <a:lnTo>
                      <a:pt x="4335" y="3424"/>
                    </a:lnTo>
                    <a:lnTo>
                      <a:pt x="4300" y="3422"/>
                    </a:lnTo>
                    <a:lnTo>
                      <a:pt x="4263" y="3413"/>
                    </a:lnTo>
                    <a:lnTo>
                      <a:pt x="4224" y="3394"/>
                    </a:lnTo>
                    <a:lnTo>
                      <a:pt x="4201" y="3380"/>
                    </a:lnTo>
                    <a:lnTo>
                      <a:pt x="4173" y="3366"/>
                    </a:lnTo>
                    <a:lnTo>
                      <a:pt x="4141" y="3350"/>
                    </a:lnTo>
                    <a:lnTo>
                      <a:pt x="4109" y="3332"/>
                    </a:lnTo>
                    <a:lnTo>
                      <a:pt x="4074" y="3311"/>
                    </a:lnTo>
                    <a:lnTo>
                      <a:pt x="4037" y="3290"/>
                    </a:lnTo>
                    <a:lnTo>
                      <a:pt x="4000" y="3270"/>
                    </a:lnTo>
                    <a:lnTo>
                      <a:pt x="3961" y="3247"/>
                    </a:lnTo>
                    <a:lnTo>
                      <a:pt x="3924" y="3226"/>
                    </a:lnTo>
                    <a:lnTo>
                      <a:pt x="3885" y="3205"/>
                    </a:lnTo>
                    <a:lnTo>
                      <a:pt x="3848" y="3184"/>
                    </a:lnTo>
                    <a:lnTo>
                      <a:pt x="3814" y="3164"/>
                    </a:lnTo>
                    <a:lnTo>
                      <a:pt x="3779" y="3145"/>
                    </a:lnTo>
                    <a:lnTo>
                      <a:pt x="3749" y="3127"/>
                    </a:lnTo>
                    <a:lnTo>
                      <a:pt x="3722" y="3113"/>
                    </a:lnTo>
                    <a:lnTo>
                      <a:pt x="3696" y="3099"/>
                    </a:lnTo>
                    <a:lnTo>
                      <a:pt x="3662" y="3072"/>
                    </a:lnTo>
                    <a:lnTo>
                      <a:pt x="3641" y="3046"/>
                    </a:lnTo>
                    <a:lnTo>
                      <a:pt x="3629" y="3019"/>
                    </a:lnTo>
                    <a:lnTo>
                      <a:pt x="3627" y="2989"/>
                    </a:lnTo>
                    <a:lnTo>
                      <a:pt x="3632" y="2956"/>
                    </a:lnTo>
                    <a:lnTo>
                      <a:pt x="3643" y="2922"/>
                    </a:lnTo>
                    <a:lnTo>
                      <a:pt x="3659" y="2890"/>
                    </a:lnTo>
                    <a:lnTo>
                      <a:pt x="3680" y="2853"/>
                    </a:lnTo>
                    <a:lnTo>
                      <a:pt x="3701" y="2813"/>
                    </a:lnTo>
                    <a:lnTo>
                      <a:pt x="3722" y="2774"/>
                    </a:lnTo>
                    <a:lnTo>
                      <a:pt x="3742" y="2733"/>
                    </a:lnTo>
                    <a:lnTo>
                      <a:pt x="3765" y="2694"/>
                    </a:lnTo>
                    <a:lnTo>
                      <a:pt x="3788" y="2655"/>
                    </a:lnTo>
                    <a:lnTo>
                      <a:pt x="3811" y="2615"/>
                    </a:lnTo>
                    <a:lnTo>
                      <a:pt x="3837" y="2576"/>
                    </a:lnTo>
                    <a:lnTo>
                      <a:pt x="3862" y="2535"/>
                    </a:lnTo>
                    <a:lnTo>
                      <a:pt x="3874" y="2484"/>
                    </a:lnTo>
                    <a:lnTo>
                      <a:pt x="3874" y="2413"/>
                    </a:lnTo>
                    <a:lnTo>
                      <a:pt x="3860" y="2341"/>
                    </a:lnTo>
                    <a:lnTo>
                      <a:pt x="3828" y="2288"/>
                    </a:lnTo>
                    <a:lnTo>
                      <a:pt x="3807" y="2265"/>
                    </a:lnTo>
                    <a:lnTo>
                      <a:pt x="3781" y="2235"/>
                    </a:lnTo>
                    <a:lnTo>
                      <a:pt x="3756" y="2201"/>
                    </a:lnTo>
                    <a:lnTo>
                      <a:pt x="3728" y="2159"/>
                    </a:lnTo>
                    <a:lnTo>
                      <a:pt x="3701" y="2118"/>
                    </a:lnTo>
                    <a:lnTo>
                      <a:pt x="3671" y="2072"/>
                    </a:lnTo>
                    <a:lnTo>
                      <a:pt x="3639" y="2023"/>
                    </a:lnTo>
                    <a:lnTo>
                      <a:pt x="3609" y="1975"/>
                    </a:lnTo>
                    <a:lnTo>
                      <a:pt x="3579" y="1926"/>
                    </a:lnTo>
                    <a:lnTo>
                      <a:pt x="3549" y="1880"/>
                    </a:lnTo>
                    <a:lnTo>
                      <a:pt x="3519" y="1834"/>
                    </a:lnTo>
                    <a:lnTo>
                      <a:pt x="3489" y="1793"/>
                    </a:lnTo>
                    <a:lnTo>
                      <a:pt x="3461" y="1756"/>
                    </a:lnTo>
                    <a:lnTo>
                      <a:pt x="3436" y="1721"/>
                    </a:lnTo>
                    <a:lnTo>
                      <a:pt x="3413" y="1694"/>
                    </a:lnTo>
                    <a:lnTo>
                      <a:pt x="3392" y="1673"/>
                    </a:lnTo>
                    <a:lnTo>
                      <a:pt x="3381" y="1661"/>
                    </a:lnTo>
                    <a:lnTo>
                      <a:pt x="3371" y="1650"/>
                    </a:lnTo>
                    <a:lnTo>
                      <a:pt x="3362" y="1641"/>
                    </a:lnTo>
                    <a:lnTo>
                      <a:pt x="3353" y="1634"/>
                    </a:lnTo>
                    <a:lnTo>
                      <a:pt x="3339" y="1625"/>
                    </a:lnTo>
                    <a:lnTo>
                      <a:pt x="3325" y="1618"/>
                    </a:lnTo>
                    <a:lnTo>
                      <a:pt x="3307" y="1608"/>
                    </a:lnTo>
                    <a:lnTo>
                      <a:pt x="3284" y="1597"/>
                    </a:lnTo>
                    <a:lnTo>
                      <a:pt x="3263" y="1585"/>
                    </a:lnTo>
                    <a:lnTo>
                      <a:pt x="3233" y="1572"/>
                    </a:lnTo>
                    <a:lnTo>
                      <a:pt x="3189" y="1551"/>
                    </a:lnTo>
                    <a:lnTo>
                      <a:pt x="3132" y="1526"/>
                    </a:lnTo>
                    <a:lnTo>
                      <a:pt x="3067" y="1493"/>
                    </a:lnTo>
                    <a:lnTo>
                      <a:pt x="2993" y="1461"/>
                    </a:lnTo>
                    <a:lnTo>
                      <a:pt x="2910" y="1426"/>
                    </a:lnTo>
                    <a:lnTo>
                      <a:pt x="2823" y="1387"/>
                    </a:lnTo>
                    <a:lnTo>
                      <a:pt x="2726" y="1346"/>
                    </a:lnTo>
                    <a:lnTo>
                      <a:pt x="2625" y="1302"/>
                    </a:lnTo>
                    <a:lnTo>
                      <a:pt x="2519" y="1256"/>
                    </a:lnTo>
                    <a:lnTo>
                      <a:pt x="2408" y="1208"/>
                    </a:lnTo>
                    <a:lnTo>
                      <a:pt x="2293" y="1159"/>
                    </a:lnTo>
                    <a:lnTo>
                      <a:pt x="2178" y="1108"/>
                    </a:lnTo>
                    <a:lnTo>
                      <a:pt x="2060" y="1058"/>
                    </a:lnTo>
                    <a:lnTo>
                      <a:pt x="1940" y="1007"/>
                    </a:lnTo>
                    <a:lnTo>
                      <a:pt x="1823" y="954"/>
                    </a:lnTo>
                    <a:lnTo>
                      <a:pt x="1705" y="906"/>
                    </a:lnTo>
                    <a:lnTo>
                      <a:pt x="1590" y="855"/>
                    </a:lnTo>
                    <a:lnTo>
                      <a:pt x="1475" y="807"/>
                    </a:lnTo>
                    <a:lnTo>
                      <a:pt x="1364" y="761"/>
                    </a:lnTo>
                    <a:lnTo>
                      <a:pt x="1260" y="717"/>
                    </a:lnTo>
                    <a:lnTo>
                      <a:pt x="1159" y="673"/>
                    </a:lnTo>
                    <a:lnTo>
                      <a:pt x="1067" y="634"/>
                    </a:lnTo>
                    <a:lnTo>
                      <a:pt x="979" y="597"/>
                    </a:lnTo>
                    <a:lnTo>
                      <a:pt x="899" y="562"/>
                    </a:lnTo>
                    <a:lnTo>
                      <a:pt x="830" y="532"/>
                    </a:lnTo>
                    <a:lnTo>
                      <a:pt x="767" y="505"/>
                    </a:lnTo>
                    <a:lnTo>
                      <a:pt x="717" y="484"/>
                    </a:lnTo>
                    <a:lnTo>
                      <a:pt x="675" y="463"/>
                    </a:lnTo>
                    <a:lnTo>
                      <a:pt x="648" y="450"/>
                    </a:lnTo>
                    <a:lnTo>
                      <a:pt x="631" y="443"/>
                    </a:lnTo>
                    <a:lnTo>
                      <a:pt x="599" y="426"/>
                    </a:lnTo>
                    <a:lnTo>
                      <a:pt x="565" y="408"/>
                    </a:lnTo>
                    <a:lnTo>
                      <a:pt x="525" y="387"/>
                    </a:lnTo>
                    <a:lnTo>
                      <a:pt x="486" y="369"/>
                    </a:lnTo>
                    <a:lnTo>
                      <a:pt x="452" y="350"/>
                    </a:lnTo>
                    <a:lnTo>
                      <a:pt x="422" y="332"/>
                    </a:lnTo>
                    <a:lnTo>
                      <a:pt x="399" y="314"/>
                    </a:lnTo>
                    <a:lnTo>
                      <a:pt x="389" y="300"/>
                    </a:lnTo>
                    <a:lnTo>
                      <a:pt x="373" y="258"/>
                    </a:lnTo>
                    <a:lnTo>
                      <a:pt x="353" y="217"/>
                    </a:lnTo>
                    <a:lnTo>
                      <a:pt x="327" y="178"/>
                    </a:lnTo>
                    <a:lnTo>
                      <a:pt x="297" y="143"/>
                    </a:lnTo>
                    <a:lnTo>
                      <a:pt x="265" y="122"/>
                    </a:lnTo>
                    <a:lnTo>
                      <a:pt x="228" y="118"/>
                    </a:lnTo>
                    <a:lnTo>
                      <a:pt x="189" y="132"/>
                    </a:lnTo>
                    <a:lnTo>
                      <a:pt x="147" y="168"/>
                    </a:lnTo>
                    <a:lnTo>
                      <a:pt x="131" y="198"/>
                    </a:lnTo>
                    <a:lnTo>
                      <a:pt x="131" y="228"/>
                    </a:lnTo>
                    <a:lnTo>
                      <a:pt x="145" y="254"/>
                    </a:lnTo>
                    <a:lnTo>
                      <a:pt x="166" y="277"/>
                    </a:lnTo>
                    <a:lnTo>
                      <a:pt x="196" y="297"/>
                    </a:lnTo>
                    <a:lnTo>
                      <a:pt x="230" y="311"/>
                    </a:lnTo>
                    <a:lnTo>
                      <a:pt x="263" y="323"/>
                    </a:lnTo>
                    <a:lnTo>
                      <a:pt x="295" y="327"/>
                    </a:lnTo>
                    <a:lnTo>
                      <a:pt x="309" y="330"/>
                    </a:lnTo>
                    <a:lnTo>
                      <a:pt x="327" y="332"/>
                    </a:lnTo>
                    <a:lnTo>
                      <a:pt x="348" y="332"/>
                    </a:lnTo>
                    <a:lnTo>
                      <a:pt x="366" y="332"/>
                    </a:lnTo>
                    <a:lnTo>
                      <a:pt x="385" y="334"/>
                    </a:lnTo>
                    <a:lnTo>
                      <a:pt x="399" y="337"/>
                    </a:lnTo>
                    <a:lnTo>
                      <a:pt x="410" y="339"/>
                    </a:lnTo>
                    <a:lnTo>
                      <a:pt x="415" y="346"/>
                    </a:lnTo>
                    <a:lnTo>
                      <a:pt x="419" y="373"/>
                    </a:lnTo>
                    <a:lnTo>
                      <a:pt x="410" y="399"/>
                    </a:lnTo>
                    <a:lnTo>
                      <a:pt x="394" y="420"/>
                    </a:lnTo>
                    <a:lnTo>
                      <a:pt x="371" y="438"/>
                    </a:lnTo>
                    <a:lnTo>
                      <a:pt x="343" y="450"/>
                    </a:lnTo>
                    <a:lnTo>
                      <a:pt x="316" y="459"/>
                    </a:lnTo>
                    <a:lnTo>
                      <a:pt x="288" y="461"/>
                    </a:lnTo>
                    <a:lnTo>
                      <a:pt x="263" y="456"/>
                    </a:lnTo>
                    <a:lnTo>
                      <a:pt x="203" y="429"/>
                    </a:lnTo>
                    <a:lnTo>
                      <a:pt x="147" y="397"/>
                    </a:lnTo>
                    <a:lnTo>
                      <a:pt x="99" y="364"/>
                    </a:lnTo>
                    <a:lnTo>
                      <a:pt x="58" y="325"/>
                    </a:lnTo>
                    <a:lnTo>
                      <a:pt x="25" y="286"/>
                    </a:lnTo>
                    <a:lnTo>
                      <a:pt x="7" y="240"/>
                    </a:lnTo>
                    <a:lnTo>
                      <a:pt x="0" y="191"/>
                    </a:lnTo>
                    <a:lnTo>
                      <a:pt x="9" y="138"/>
                    </a:lnTo>
                    <a:lnTo>
                      <a:pt x="21" y="106"/>
                    </a:lnTo>
                    <a:lnTo>
                      <a:pt x="37" y="79"/>
                    </a:lnTo>
                    <a:lnTo>
                      <a:pt x="55" y="53"/>
                    </a:lnTo>
                    <a:lnTo>
                      <a:pt x="78" y="35"/>
                    </a:lnTo>
                    <a:lnTo>
                      <a:pt x="106" y="19"/>
                    </a:lnTo>
                    <a:lnTo>
                      <a:pt x="138" y="7"/>
                    </a:lnTo>
                    <a:lnTo>
                      <a:pt x="177" y="3"/>
                    </a:lnTo>
                    <a:lnTo>
                      <a:pt x="224" y="0"/>
                    </a:lnTo>
                    <a:lnTo>
                      <a:pt x="283" y="7"/>
                    </a:lnTo>
                    <a:lnTo>
                      <a:pt x="332" y="21"/>
                    </a:lnTo>
                    <a:lnTo>
                      <a:pt x="371" y="39"/>
                    </a:lnTo>
                    <a:lnTo>
                      <a:pt x="401" y="60"/>
                    </a:lnTo>
                    <a:lnTo>
                      <a:pt x="424" y="88"/>
                    </a:lnTo>
                    <a:lnTo>
                      <a:pt x="442" y="118"/>
                    </a:lnTo>
                    <a:lnTo>
                      <a:pt x="459" y="150"/>
                    </a:lnTo>
                    <a:lnTo>
                      <a:pt x="470" y="185"/>
                    </a:lnTo>
                    <a:lnTo>
                      <a:pt x="479" y="210"/>
                    </a:lnTo>
                    <a:lnTo>
                      <a:pt x="498" y="231"/>
                    </a:lnTo>
                    <a:lnTo>
                      <a:pt x="521" y="247"/>
                    </a:lnTo>
                    <a:lnTo>
                      <a:pt x="548" y="261"/>
                    </a:lnTo>
                    <a:lnTo>
                      <a:pt x="583" y="277"/>
                    </a:lnTo>
                    <a:lnTo>
                      <a:pt x="620" y="291"/>
                    </a:lnTo>
                    <a:lnTo>
                      <a:pt x="661" y="309"/>
                    </a:lnTo>
                    <a:lnTo>
                      <a:pt x="705" y="330"/>
                    </a:lnTo>
                    <a:lnTo>
                      <a:pt x="721" y="339"/>
                    </a:lnTo>
                    <a:lnTo>
                      <a:pt x="751" y="353"/>
                    </a:lnTo>
                    <a:lnTo>
                      <a:pt x="793" y="371"/>
                    </a:lnTo>
                    <a:lnTo>
                      <a:pt x="843" y="394"/>
                    </a:lnTo>
                    <a:lnTo>
                      <a:pt x="906" y="424"/>
                    </a:lnTo>
                    <a:lnTo>
                      <a:pt x="979" y="454"/>
                    </a:lnTo>
                    <a:lnTo>
                      <a:pt x="1060" y="493"/>
                    </a:lnTo>
                    <a:lnTo>
                      <a:pt x="1148" y="530"/>
                    </a:lnTo>
                    <a:lnTo>
                      <a:pt x="1242" y="572"/>
                    </a:lnTo>
                    <a:lnTo>
                      <a:pt x="1343" y="615"/>
                    </a:lnTo>
                    <a:lnTo>
                      <a:pt x="1449" y="661"/>
                    </a:lnTo>
                    <a:lnTo>
                      <a:pt x="1560" y="710"/>
                    </a:lnTo>
                    <a:lnTo>
                      <a:pt x="1678" y="758"/>
                    </a:lnTo>
                    <a:lnTo>
                      <a:pt x="1793" y="809"/>
                    </a:lnTo>
                    <a:lnTo>
                      <a:pt x="1910" y="860"/>
                    </a:lnTo>
                    <a:lnTo>
                      <a:pt x="2030" y="910"/>
                    </a:lnTo>
                    <a:lnTo>
                      <a:pt x="2150" y="961"/>
                    </a:lnTo>
                    <a:lnTo>
                      <a:pt x="2267" y="1014"/>
                    </a:lnTo>
                    <a:lnTo>
                      <a:pt x="2383" y="1065"/>
                    </a:lnTo>
                    <a:lnTo>
                      <a:pt x="2498" y="1113"/>
                    </a:lnTo>
                    <a:lnTo>
                      <a:pt x="2606" y="1159"/>
                    </a:lnTo>
                    <a:lnTo>
                      <a:pt x="2712" y="1205"/>
                    </a:lnTo>
                    <a:lnTo>
                      <a:pt x="2814" y="1249"/>
                    </a:lnTo>
                    <a:lnTo>
                      <a:pt x="2908" y="1288"/>
                    </a:lnTo>
                    <a:lnTo>
                      <a:pt x="2996" y="1327"/>
                    </a:lnTo>
                    <a:lnTo>
                      <a:pt x="3076" y="1362"/>
                    </a:lnTo>
                    <a:lnTo>
                      <a:pt x="3145" y="1392"/>
                    </a:lnTo>
                    <a:lnTo>
                      <a:pt x="3210" y="1420"/>
                    </a:lnTo>
                    <a:lnTo>
                      <a:pt x="3261" y="1443"/>
                    </a:lnTo>
                    <a:lnTo>
                      <a:pt x="3302" y="1461"/>
                    </a:lnTo>
                    <a:lnTo>
                      <a:pt x="3330" y="1475"/>
                    </a:lnTo>
                    <a:lnTo>
                      <a:pt x="3344" y="1482"/>
                    </a:lnTo>
                    <a:lnTo>
                      <a:pt x="3357" y="1491"/>
                    </a:lnTo>
                    <a:lnTo>
                      <a:pt x="3374" y="1500"/>
                    </a:lnTo>
                    <a:lnTo>
                      <a:pt x="3392" y="1514"/>
                    </a:lnTo>
                    <a:lnTo>
                      <a:pt x="3413" y="1523"/>
                    </a:lnTo>
                    <a:lnTo>
                      <a:pt x="3431" y="1535"/>
                    </a:lnTo>
                    <a:lnTo>
                      <a:pt x="3447" y="1546"/>
                    </a:lnTo>
                    <a:lnTo>
                      <a:pt x="3461" y="1555"/>
                    </a:lnTo>
                    <a:lnTo>
                      <a:pt x="3470" y="1562"/>
                    </a:lnTo>
                    <a:lnTo>
                      <a:pt x="3493" y="1588"/>
                    </a:lnTo>
                    <a:lnTo>
                      <a:pt x="3519" y="1620"/>
                    </a:lnTo>
                    <a:lnTo>
                      <a:pt x="3546" y="1657"/>
                    </a:lnTo>
                    <a:lnTo>
                      <a:pt x="3574" y="1696"/>
                    </a:lnTo>
                    <a:lnTo>
                      <a:pt x="3604" y="1740"/>
                    </a:lnTo>
                    <a:lnTo>
                      <a:pt x="3634" y="1786"/>
                    </a:lnTo>
                    <a:lnTo>
                      <a:pt x="3664" y="1834"/>
                    </a:lnTo>
                    <a:lnTo>
                      <a:pt x="3696" y="1883"/>
                    </a:lnTo>
                    <a:lnTo>
                      <a:pt x="3726" y="1929"/>
                    </a:lnTo>
                    <a:lnTo>
                      <a:pt x="3758" y="1975"/>
                    </a:lnTo>
                    <a:lnTo>
                      <a:pt x="3786" y="2021"/>
                    </a:lnTo>
                    <a:lnTo>
                      <a:pt x="3816" y="2065"/>
                    </a:lnTo>
                    <a:lnTo>
                      <a:pt x="3841" y="2102"/>
                    </a:lnTo>
                    <a:lnTo>
                      <a:pt x="3867" y="2136"/>
                    </a:lnTo>
                    <a:lnTo>
                      <a:pt x="3887" y="2164"/>
                    </a:lnTo>
                    <a:lnTo>
                      <a:pt x="3908" y="2184"/>
                    </a:lnTo>
                    <a:lnTo>
                      <a:pt x="3943" y="2226"/>
                    </a:lnTo>
                    <a:lnTo>
                      <a:pt x="3970" y="2274"/>
                    </a:lnTo>
                    <a:lnTo>
                      <a:pt x="3991" y="2327"/>
                    </a:lnTo>
                    <a:lnTo>
                      <a:pt x="4003" y="2380"/>
                    </a:lnTo>
                    <a:lnTo>
                      <a:pt x="4010" y="2436"/>
                    </a:lnTo>
                    <a:lnTo>
                      <a:pt x="4010" y="2484"/>
                    </a:lnTo>
                    <a:lnTo>
                      <a:pt x="4003" y="2528"/>
                    </a:lnTo>
                    <a:lnTo>
                      <a:pt x="3991" y="2565"/>
                    </a:lnTo>
                    <a:lnTo>
                      <a:pt x="3970" y="2597"/>
                    </a:lnTo>
                    <a:lnTo>
                      <a:pt x="3947" y="2636"/>
                    </a:lnTo>
                    <a:lnTo>
                      <a:pt x="3920" y="2680"/>
                    </a:lnTo>
                    <a:lnTo>
                      <a:pt x="3892" y="2728"/>
                    </a:lnTo>
                    <a:lnTo>
                      <a:pt x="3864" y="2779"/>
                    </a:lnTo>
                    <a:lnTo>
                      <a:pt x="3837" y="2827"/>
                    </a:lnTo>
                    <a:lnTo>
                      <a:pt x="3811" y="2873"/>
                    </a:lnTo>
                    <a:lnTo>
                      <a:pt x="3788" y="2913"/>
                    </a:lnTo>
                    <a:lnTo>
                      <a:pt x="3777" y="2933"/>
                    </a:lnTo>
                    <a:lnTo>
                      <a:pt x="3770" y="2949"/>
                    </a:lnTo>
                    <a:lnTo>
                      <a:pt x="3770" y="2963"/>
                    </a:lnTo>
                    <a:lnTo>
                      <a:pt x="3772" y="2975"/>
                    </a:lnTo>
                    <a:lnTo>
                      <a:pt x="3781" y="2986"/>
                    </a:lnTo>
                    <a:lnTo>
                      <a:pt x="3795" y="3000"/>
                    </a:lnTo>
                    <a:lnTo>
                      <a:pt x="3814" y="3014"/>
                    </a:lnTo>
                    <a:lnTo>
                      <a:pt x="3839" y="3030"/>
                    </a:lnTo>
                    <a:lnTo>
                      <a:pt x="3867" y="3046"/>
                    </a:lnTo>
                    <a:lnTo>
                      <a:pt x="3894" y="3062"/>
                    </a:lnTo>
                    <a:lnTo>
                      <a:pt x="3920" y="3076"/>
                    </a:lnTo>
                    <a:lnTo>
                      <a:pt x="3947" y="3095"/>
                    </a:lnTo>
                    <a:lnTo>
                      <a:pt x="3973" y="3108"/>
                    </a:lnTo>
                    <a:lnTo>
                      <a:pt x="3998" y="3122"/>
                    </a:lnTo>
                    <a:lnTo>
                      <a:pt x="4021" y="3136"/>
                    </a:lnTo>
                    <a:lnTo>
                      <a:pt x="4046" y="3150"/>
                    </a:lnTo>
                    <a:lnTo>
                      <a:pt x="4070" y="3164"/>
                    </a:lnTo>
                    <a:lnTo>
                      <a:pt x="4093" y="3178"/>
                    </a:lnTo>
                    <a:lnTo>
                      <a:pt x="4113" y="3189"/>
                    </a:lnTo>
                    <a:lnTo>
                      <a:pt x="4136" y="3203"/>
                    </a:lnTo>
                    <a:lnTo>
                      <a:pt x="4157" y="3214"/>
                    </a:lnTo>
                    <a:lnTo>
                      <a:pt x="4178" y="3226"/>
                    </a:lnTo>
                    <a:lnTo>
                      <a:pt x="4199" y="3240"/>
                    </a:lnTo>
                    <a:lnTo>
                      <a:pt x="4219" y="3251"/>
                    </a:lnTo>
                    <a:lnTo>
                      <a:pt x="4249" y="3270"/>
                    </a:lnTo>
                    <a:lnTo>
                      <a:pt x="4272" y="3281"/>
                    </a:lnTo>
                    <a:lnTo>
                      <a:pt x="4293" y="3290"/>
                    </a:lnTo>
                    <a:lnTo>
                      <a:pt x="4309" y="3293"/>
                    </a:lnTo>
                    <a:lnTo>
                      <a:pt x="4323" y="3290"/>
                    </a:lnTo>
                    <a:lnTo>
                      <a:pt x="4337" y="3279"/>
                    </a:lnTo>
                    <a:lnTo>
                      <a:pt x="4353" y="3260"/>
                    </a:lnTo>
                    <a:lnTo>
                      <a:pt x="4369" y="3233"/>
                    </a:lnTo>
                    <a:lnTo>
                      <a:pt x="4385" y="3207"/>
                    </a:lnTo>
                    <a:lnTo>
                      <a:pt x="4408" y="3171"/>
                    </a:lnTo>
                    <a:lnTo>
                      <a:pt x="4436" y="3125"/>
                    </a:lnTo>
                    <a:lnTo>
                      <a:pt x="4468" y="3067"/>
                    </a:lnTo>
                    <a:lnTo>
                      <a:pt x="4503" y="3007"/>
                    </a:lnTo>
                    <a:lnTo>
                      <a:pt x="4542" y="2940"/>
                    </a:lnTo>
                    <a:lnTo>
                      <a:pt x="4581" y="2871"/>
                    </a:lnTo>
                    <a:lnTo>
                      <a:pt x="4620" y="2802"/>
                    </a:lnTo>
                    <a:lnTo>
                      <a:pt x="4659" y="2733"/>
                    </a:lnTo>
                    <a:lnTo>
                      <a:pt x="4699" y="2664"/>
                    </a:lnTo>
                    <a:lnTo>
                      <a:pt x="4735" y="2602"/>
                    </a:lnTo>
                    <a:lnTo>
                      <a:pt x="4768" y="2539"/>
                    </a:lnTo>
                    <a:lnTo>
                      <a:pt x="4798" y="2489"/>
                    </a:lnTo>
                    <a:lnTo>
                      <a:pt x="4823" y="2445"/>
                    </a:lnTo>
                    <a:lnTo>
                      <a:pt x="4839" y="2413"/>
                    </a:lnTo>
                    <a:lnTo>
                      <a:pt x="4851" y="2392"/>
                    </a:lnTo>
                    <a:lnTo>
                      <a:pt x="4865" y="2369"/>
                    </a:lnTo>
                    <a:lnTo>
                      <a:pt x="4876" y="2353"/>
                    </a:lnTo>
                    <a:lnTo>
                      <a:pt x="4883" y="2337"/>
                    </a:lnTo>
                    <a:lnTo>
                      <a:pt x="4885" y="2325"/>
                    </a:lnTo>
                    <a:lnTo>
                      <a:pt x="4878" y="2314"/>
                    </a:lnTo>
                    <a:lnTo>
                      <a:pt x="4865" y="2300"/>
                    </a:lnTo>
                    <a:lnTo>
                      <a:pt x="4841" y="2284"/>
                    </a:lnTo>
                    <a:lnTo>
                      <a:pt x="4807" y="2263"/>
                    </a:lnTo>
                    <a:lnTo>
                      <a:pt x="4782" y="2251"/>
                    </a:lnTo>
                    <a:lnTo>
                      <a:pt x="4756" y="2235"/>
                    </a:lnTo>
                    <a:lnTo>
                      <a:pt x="4729" y="2221"/>
                    </a:lnTo>
                    <a:lnTo>
                      <a:pt x="4699" y="2205"/>
                    </a:lnTo>
                    <a:lnTo>
                      <a:pt x="4669" y="2187"/>
                    </a:lnTo>
                    <a:lnTo>
                      <a:pt x="4636" y="2168"/>
                    </a:lnTo>
                    <a:lnTo>
                      <a:pt x="4604" y="2152"/>
                    </a:lnTo>
                    <a:lnTo>
                      <a:pt x="4572" y="2134"/>
                    </a:lnTo>
                    <a:lnTo>
                      <a:pt x="4540" y="2115"/>
                    </a:lnTo>
                    <a:lnTo>
                      <a:pt x="4510" y="2099"/>
                    </a:lnTo>
                    <a:lnTo>
                      <a:pt x="4482" y="2081"/>
                    </a:lnTo>
                    <a:lnTo>
                      <a:pt x="4454" y="2067"/>
                    </a:lnTo>
                    <a:lnTo>
                      <a:pt x="4429" y="2053"/>
                    </a:lnTo>
                    <a:lnTo>
                      <a:pt x="4408" y="2039"/>
                    </a:lnTo>
                    <a:lnTo>
                      <a:pt x="4390" y="2028"/>
                    </a:lnTo>
                    <a:lnTo>
                      <a:pt x="4376" y="2019"/>
                    </a:lnTo>
                    <a:lnTo>
                      <a:pt x="4367" y="2014"/>
                    </a:lnTo>
                    <a:lnTo>
                      <a:pt x="4353" y="2012"/>
                    </a:lnTo>
                    <a:lnTo>
                      <a:pt x="4339" y="2012"/>
                    </a:lnTo>
                    <a:lnTo>
                      <a:pt x="4325" y="2014"/>
                    </a:lnTo>
                    <a:lnTo>
                      <a:pt x="4311" y="2019"/>
                    </a:lnTo>
                    <a:lnTo>
                      <a:pt x="4300" y="2023"/>
                    </a:lnTo>
                    <a:lnTo>
                      <a:pt x="4288" y="2030"/>
                    </a:lnTo>
                    <a:lnTo>
                      <a:pt x="4279" y="2042"/>
                    </a:lnTo>
                    <a:lnTo>
                      <a:pt x="4263" y="2067"/>
                    </a:lnTo>
                    <a:lnTo>
                      <a:pt x="4249" y="2095"/>
                    </a:lnTo>
                    <a:lnTo>
                      <a:pt x="4233" y="2120"/>
                    </a:lnTo>
                    <a:lnTo>
                      <a:pt x="4219" y="2145"/>
                    </a:lnTo>
                    <a:lnTo>
                      <a:pt x="4205" y="2173"/>
                    </a:lnTo>
                    <a:lnTo>
                      <a:pt x="4189" y="2198"/>
                    </a:lnTo>
                    <a:lnTo>
                      <a:pt x="4176" y="2224"/>
                    </a:lnTo>
                    <a:lnTo>
                      <a:pt x="4159" y="2249"/>
                    </a:lnTo>
                    <a:lnTo>
                      <a:pt x="4141" y="2272"/>
                    </a:lnTo>
                    <a:lnTo>
                      <a:pt x="4118" y="2281"/>
                    </a:lnTo>
                    <a:lnTo>
                      <a:pt x="4093" y="2284"/>
                    </a:lnTo>
                    <a:lnTo>
                      <a:pt x="4070" y="2274"/>
                    </a:lnTo>
                    <a:lnTo>
                      <a:pt x="4051" y="2261"/>
                    </a:lnTo>
                    <a:lnTo>
                      <a:pt x="4040" y="2240"/>
                    </a:lnTo>
                    <a:lnTo>
                      <a:pt x="4037" y="2217"/>
                    </a:lnTo>
                    <a:lnTo>
                      <a:pt x="4046" y="21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4043" name="Group 410">
                <a:extLst>
                  <a:ext uri="{FF2B5EF4-FFF2-40B4-BE49-F238E27FC236}">
                    <a16:creationId xmlns:a16="http://schemas.microsoft.com/office/drawing/2014/main" id="{D8505D17-2A38-4DC2-8EED-79C745F07BAC}"/>
                  </a:ext>
                </a:extLst>
              </p:cNvPr>
              <p:cNvGrpSpPr>
                <a:grpSpLocks/>
              </p:cNvGrpSpPr>
              <p:nvPr/>
            </p:nvGrpSpPr>
            <p:grpSpPr bwMode="auto">
              <a:xfrm>
                <a:off x="718" y="1877"/>
                <a:ext cx="2517" cy="1719"/>
                <a:chOff x="718" y="1877"/>
                <a:chExt cx="2517" cy="1719"/>
              </a:xfrm>
            </p:grpSpPr>
            <p:sp>
              <p:nvSpPr>
                <p:cNvPr id="84227" name="Freeform 411">
                  <a:extLst>
                    <a:ext uri="{FF2B5EF4-FFF2-40B4-BE49-F238E27FC236}">
                      <a16:creationId xmlns:a16="http://schemas.microsoft.com/office/drawing/2014/main" id="{737DFDB6-CE2A-4C82-996B-89E2EC05ED8E}"/>
                    </a:ext>
                  </a:extLst>
                </p:cNvPr>
                <p:cNvSpPr>
                  <a:spLocks/>
                </p:cNvSpPr>
                <p:nvPr/>
              </p:nvSpPr>
              <p:spPr bwMode="auto">
                <a:xfrm>
                  <a:off x="2881" y="2814"/>
                  <a:ext cx="22" cy="8"/>
                </a:xfrm>
                <a:custGeom>
                  <a:avLst/>
                  <a:gdLst>
                    <a:gd name="T0" fmla="*/ 1 w 42"/>
                    <a:gd name="T1" fmla="*/ 1 h 16"/>
                    <a:gd name="T2" fmla="*/ 1 w 42"/>
                    <a:gd name="T3" fmla="*/ 0 h 16"/>
                    <a:gd name="T4" fmla="*/ 0 w 42"/>
                    <a:gd name="T5" fmla="*/ 0 h 16"/>
                    <a:gd name="T6" fmla="*/ 0 w 42"/>
                    <a:gd name="T7" fmla="*/ 1 h 16"/>
                    <a:gd name="T8" fmla="*/ 1 w 42"/>
                    <a:gd name="T9" fmla="*/ 1 h 16"/>
                    <a:gd name="T10" fmla="*/ 1 w 42"/>
                    <a:gd name="T11" fmla="*/ 1 h 16"/>
                    <a:gd name="T12" fmla="*/ 1 w 42"/>
                    <a:gd name="T13" fmla="*/ 1 h 16"/>
                    <a:gd name="T14" fmla="*/ 1 w 42"/>
                    <a:gd name="T15" fmla="*/ 1 h 16"/>
                    <a:gd name="T16" fmla="*/ 1 w 42"/>
                    <a:gd name="T17" fmla="*/ 1 h 16"/>
                    <a:gd name="T18" fmla="*/ 1 w 42"/>
                    <a:gd name="T19" fmla="*/ 1 h 16"/>
                    <a:gd name="T20" fmla="*/ 1 w 42"/>
                    <a:gd name="T21" fmla="*/ 0 h 16"/>
                    <a:gd name="T22" fmla="*/ 1 w 42"/>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16">
                      <a:moveTo>
                        <a:pt x="35" y="1"/>
                      </a:moveTo>
                      <a:lnTo>
                        <a:pt x="34" y="0"/>
                      </a:lnTo>
                      <a:lnTo>
                        <a:pt x="0" y="0"/>
                      </a:lnTo>
                      <a:lnTo>
                        <a:pt x="0" y="16"/>
                      </a:lnTo>
                      <a:lnTo>
                        <a:pt x="34" y="16"/>
                      </a:lnTo>
                      <a:lnTo>
                        <a:pt x="33" y="15"/>
                      </a:lnTo>
                      <a:lnTo>
                        <a:pt x="34" y="16"/>
                      </a:lnTo>
                      <a:lnTo>
                        <a:pt x="40" y="13"/>
                      </a:lnTo>
                      <a:lnTo>
                        <a:pt x="42" y="8"/>
                      </a:lnTo>
                      <a:lnTo>
                        <a:pt x="40" y="2"/>
                      </a:lnTo>
                      <a:lnTo>
                        <a:pt x="34" y="0"/>
                      </a:lnTo>
                      <a:lnTo>
                        <a:pt x="3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28" name="Freeform 412">
                  <a:extLst>
                    <a:ext uri="{FF2B5EF4-FFF2-40B4-BE49-F238E27FC236}">
                      <a16:creationId xmlns:a16="http://schemas.microsoft.com/office/drawing/2014/main" id="{2DADD2CA-16DE-4871-AF1D-5B5A1EE44007}"/>
                    </a:ext>
                  </a:extLst>
                </p:cNvPr>
                <p:cNvSpPr>
                  <a:spLocks/>
                </p:cNvSpPr>
                <p:nvPr/>
              </p:nvSpPr>
              <p:spPr bwMode="auto">
                <a:xfrm>
                  <a:off x="2898" y="2815"/>
                  <a:ext cx="19" cy="10"/>
                </a:xfrm>
                <a:custGeom>
                  <a:avLst/>
                  <a:gdLst>
                    <a:gd name="T0" fmla="*/ 1 w 38"/>
                    <a:gd name="T1" fmla="*/ 0 h 21"/>
                    <a:gd name="T2" fmla="*/ 1 w 38"/>
                    <a:gd name="T3" fmla="*/ 0 h 21"/>
                    <a:gd name="T4" fmla="*/ 1 w 38"/>
                    <a:gd name="T5" fmla="*/ 0 h 21"/>
                    <a:gd name="T6" fmla="*/ 0 w 38"/>
                    <a:gd name="T7" fmla="*/ 0 h 21"/>
                    <a:gd name="T8" fmla="*/ 1 w 38"/>
                    <a:gd name="T9" fmla="*/ 0 h 21"/>
                    <a:gd name="T10" fmla="*/ 1 w 38"/>
                    <a:gd name="T11" fmla="*/ 0 h 21"/>
                    <a:gd name="T12" fmla="*/ 1 w 38"/>
                    <a:gd name="T13" fmla="*/ 0 h 21"/>
                    <a:gd name="T14" fmla="*/ 1 w 38"/>
                    <a:gd name="T15" fmla="*/ 0 h 21"/>
                    <a:gd name="T16" fmla="*/ 1 w 38"/>
                    <a:gd name="T17" fmla="*/ 0 h 21"/>
                    <a:gd name="T18" fmla="*/ 1 w 38"/>
                    <a:gd name="T19" fmla="*/ 0 h 21"/>
                    <a:gd name="T20" fmla="*/ 1 w 38"/>
                    <a:gd name="T21" fmla="*/ 0 h 21"/>
                    <a:gd name="T22" fmla="*/ 1 w 38"/>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21">
                      <a:moveTo>
                        <a:pt x="34" y="7"/>
                      </a:moveTo>
                      <a:lnTo>
                        <a:pt x="32" y="7"/>
                      </a:lnTo>
                      <a:lnTo>
                        <a:pt x="2" y="0"/>
                      </a:lnTo>
                      <a:lnTo>
                        <a:pt x="0" y="14"/>
                      </a:lnTo>
                      <a:lnTo>
                        <a:pt x="30" y="21"/>
                      </a:lnTo>
                      <a:lnTo>
                        <a:pt x="29" y="21"/>
                      </a:lnTo>
                      <a:lnTo>
                        <a:pt x="30" y="21"/>
                      </a:lnTo>
                      <a:lnTo>
                        <a:pt x="36" y="19"/>
                      </a:lnTo>
                      <a:lnTo>
                        <a:pt x="38" y="15"/>
                      </a:lnTo>
                      <a:lnTo>
                        <a:pt x="37" y="9"/>
                      </a:lnTo>
                      <a:lnTo>
                        <a:pt x="32" y="7"/>
                      </a:lnTo>
                      <a:lnTo>
                        <a:pt x="3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29" name="Freeform 413">
                  <a:extLst>
                    <a:ext uri="{FF2B5EF4-FFF2-40B4-BE49-F238E27FC236}">
                      <a16:creationId xmlns:a16="http://schemas.microsoft.com/office/drawing/2014/main" id="{6B243BAD-71C0-4766-807B-1A89888610F5}"/>
                    </a:ext>
                  </a:extLst>
                </p:cNvPr>
                <p:cNvSpPr>
                  <a:spLocks/>
                </p:cNvSpPr>
                <p:nvPr/>
              </p:nvSpPr>
              <p:spPr bwMode="auto">
                <a:xfrm>
                  <a:off x="2912" y="2818"/>
                  <a:ext cx="19" cy="13"/>
                </a:xfrm>
                <a:custGeom>
                  <a:avLst/>
                  <a:gdLst>
                    <a:gd name="T0" fmla="*/ 1 w 37"/>
                    <a:gd name="T1" fmla="*/ 1 h 25"/>
                    <a:gd name="T2" fmla="*/ 1 w 37"/>
                    <a:gd name="T3" fmla="*/ 1 h 25"/>
                    <a:gd name="T4" fmla="*/ 1 w 37"/>
                    <a:gd name="T5" fmla="*/ 0 h 25"/>
                    <a:gd name="T6" fmla="*/ 0 w 37"/>
                    <a:gd name="T7" fmla="*/ 1 h 25"/>
                    <a:gd name="T8" fmla="*/ 1 w 37"/>
                    <a:gd name="T9" fmla="*/ 1 h 25"/>
                    <a:gd name="T10" fmla="*/ 1 w 37"/>
                    <a:gd name="T11" fmla="*/ 1 h 25"/>
                    <a:gd name="T12" fmla="*/ 1 w 37"/>
                    <a:gd name="T13" fmla="*/ 1 h 25"/>
                    <a:gd name="T14" fmla="*/ 1 w 37"/>
                    <a:gd name="T15" fmla="*/ 1 h 25"/>
                    <a:gd name="T16" fmla="*/ 1 w 37"/>
                    <a:gd name="T17" fmla="*/ 1 h 25"/>
                    <a:gd name="T18" fmla="*/ 1 w 37"/>
                    <a:gd name="T19" fmla="*/ 1 h 25"/>
                    <a:gd name="T20" fmla="*/ 1 w 37"/>
                    <a:gd name="T21" fmla="*/ 1 h 25"/>
                    <a:gd name="T22" fmla="*/ 1 w 37"/>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5">
                      <a:moveTo>
                        <a:pt x="33" y="11"/>
                      </a:moveTo>
                      <a:lnTo>
                        <a:pt x="32" y="11"/>
                      </a:lnTo>
                      <a:lnTo>
                        <a:pt x="5" y="0"/>
                      </a:lnTo>
                      <a:lnTo>
                        <a:pt x="0" y="14"/>
                      </a:lnTo>
                      <a:lnTo>
                        <a:pt x="28" y="25"/>
                      </a:lnTo>
                      <a:lnTo>
                        <a:pt x="26" y="25"/>
                      </a:lnTo>
                      <a:lnTo>
                        <a:pt x="28" y="25"/>
                      </a:lnTo>
                      <a:lnTo>
                        <a:pt x="33" y="24"/>
                      </a:lnTo>
                      <a:lnTo>
                        <a:pt x="37" y="19"/>
                      </a:lnTo>
                      <a:lnTo>
                        <a:pt x="37" y="15"/>
                      </a:lnTo>
                      <a:lnTo>
                        <a:pt x="32" y="11"/>
                      </a:lnTo>
                      <a:lnTo>
                        <a:pt x="3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30" name="Freeform 414">
                  <a:extLst>
                    <a:ext uri="{FF2B5EF4-FFF2-40B4-BE49-F238E27FC236}">
                      <a16:creationId xmlns:a16="http://schemas.microsoft.com/office/drawing/2014/main" id="{287E1A20-B2AA-4815-897C-02FAEE665480}"/>
                    </a:ext>
                  </a:extLst>
                </p:cNvPr>
                <p:cNvSpPr>
                  <a:spLocks/>
                </p:cNvSpPr>
                <p:nvPr/>
              </p:nvSpPr>
              <p:spPr bwMode="auto">
                <a:xfrm>
                  <a:off x="2926" y="2824"/>
                  <a:ext cx="19" cy="15"/>
                </a:xfrm>
                <a:custGeom>
                  <a:avLst/>
                  <a:gdLst>
                    <a:gd name="T0" fmla="*/ 0 w 40"/>
                    <a:gd name="T1" fmla="*/ 1 h 30"/>
                    <a:gd name="T2" fmla="*/ 0 w 40"/>
                    <a:gd name="T3" fmla="*/ 1 h 30"/>
                    <a:gd name="T4" fmla="*/ 0 w 40"/>
                    <a:gd name="T5" fmla="*/ 0 h 30"/>
                    <a:gd name="T6" fmla="*/ 0 w 40"/>
                    <a:gd name="T7" fmla="*/ 1 h 30"/>
                    <a:gd name="T8" fmla="*/ 0 w 40"/>
                    <a:gd name="T9" fmla="*/ 1 h 30"/>
                    <a:gd name="T10" fmla="*/ 0 w 40"/>
                    <a:gd name="T11" fmla="*/ 1 h 30"/>
                    <a:gd name="T12" fmla="*/ 0 w 40"/>
                    <a:gd name="T13" fmla="*/ 1 h 30"/>
                    <a:gd name="T14" fmla="*/ 0 w 40"/>
                    <a:gd name="T15" fmla="*/ 1 h 30"/>
                    <a:gd name="T16" fmla="*/ 0 w 40"/>
                    <a:gd name="T17" fmla="*/ 1 h 30"/>
                    <a:gd name="T18" fmla="*/ 0 w 40"/>
                    <a:gd name="T19" fmla="*/ 1 h 30"/>
                    <a:gd name="T20" fmla="*/ 0 w 40"/>
                    <a:gd name="T21" fmla="*/ 1 h 30"/>
                    <a:gd name="T22" fmla="*/ 0 w 40"/>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0">
                      <a:moveTo>
                        <a:pt x="35" y="18"/>
                      </a:moveTo>
                      <a:lnTo>
                        <a:pt x="35" y="16"/>
                      </a:lnTo>
                      <a:lnTo>
                        <a:pt x="7" y="0"/>
                      </a:lnTo>
                      <a:lnTo>
                        <a:pt x="0" y="14"/>
                      </a:lnTo>
                      <a:lnTo>
                        <a:pt x="28" y="30"/>
                      </a:lnTo>
                      <a:lnTo>
                        <a:pt x="28" y="29"/>
                      </a:lnTo>
                      <a:lnTo>
                        <a:pt x="28" y="30"/>
                      </a:lnTo>
                      <a:lnTo>
                        <a:pt x="34" y="30"/>
                      </a:lnTo>
                      <a:lnTo>
                        <a:pt x="38" y="27"/>
                      </a:lnTo>
                      <a:lnTo>
                        <a:pt x="40" y="21"/>
                      </a:lnTo>
                      <a:lnTo>
                        <a:pt x="35" y="16"/>
                      </a:lnTo>
                      <a:lnTo>
                        <a:pt x="3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31" name="Freeform 415">
                  <a:extLst>
                    <a:ext uri="{FF2B5EF4-FFF2-40B4-BE49-F238E27FC236}">
                      <a16:creationId xmlns:a16="http://schemas.microsoft.com/office/drawing/2014/main" id="{4042C61A-5CFD-4192-9E19-721FA2C2F6DA}"/>
                    </a:ext>
                  </a:extLst>
                </p:cNvPr>
                <p:cNvSpPr>
                  <a:spLocks/>
                </p:cNvSpPr>
                <p:nvPr/>
              </p:nvSpPr>
              <p:spPr bwMode="auto">
                <a:xfrm>
                  <a:off x="2940" y="2833"/>
                  <a:ext cx="19" cy="15"/>
                </a:xfrm>
                <a:custGeom>
                  <a:avLst/>
                  <a:gdLst>
                    <a:gd name="T0" fmla="*/ 0 w 39"/>
                    <a:gd name="T1" fmla="*/ 0 h 31"/>
                    <a:gd name="T2" fmla="*/ 0 w 39"/>
                    <a:gd name="T3" fmla="*/ 0 h 31"/>
                    <a:gd name="T4" fmla="*/ 0 w 39"/>
                    <a:gd name="T5" fmla="*/ 0 h 31"/>
                    <a:gd name="T6" fmla="*/ 0 w 39"/>
                    <a:gd name="T7" fmla="*/ 0 h 31"/>
                    <a:gd name="T8" fmla="*/ 0 w 39"/>
                    <a:gd name="T9" fmla="*/ 0 h 31"/>
                    <a:gd name="T10" fmla="*/ 0 w 39"/>
                    <a:gd name="T11" fmla="*/ 0 h 31"/>
                    <a:gd name="T12" fmla="*/ 0 w 39"/>
                    <a:gd name="T13" fmla="*/ 0 h 31"/>
                    <a:gd name="T14" fmla="*/ 0 w 39"/>
                    <a:gd name="T15" fmla="*/ 0 h 31"/>
                    <a:gd name="T16" fmla="*/ 0 w 39"/>
                    <a:gd name="T17" fmla="*/ 0 h 31"/>
                    <a:gd name="T18" fmla="*/ 0 w 39"/>
                    <a:gd name="T19" fmla="*/ 0 h 31"/>
                    <a:gd name="T20" fmla="*/ 0 w 39"/>
                    <a:gd name="T21" fmla="*/ 0 h 31"/>
                    <a:gd name="T22" fmla="*/ 0 w 39"/>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1">
                      <a:moveTo>
                        <a:pt x="37" y="17"/>
                      </a:moveTo>
                      <a:lnTo>
                        <a:pt x="37" y="18"/>
                      </a:lnTo>
                      <a:lnTo>
                        <a:pt x="7" y="0"/>
                      </a:lnTo>
                      <a:lnTo>
                        <a:pt x="0" y="11"/>
                      </a:lnTo>
                      <a:lnTo>
                        <a:pt x="30" y="29"/>
                      </a:lnTo>
                      <a:lnTo>
                        <a:pt x="30" y="31"/>
                      </a:lnTo>
                      <a:lnTo>
                        <a:pt x="30" y="29"/>
                      </a:lnTo>
                      <a:lnTo>
                        <a:pt x="35" y="31"/>
                      </a:lnTo>
                      <a:lnTo>
                        <a:pt x="39" y="27"/>
                      </a:lnTo>
                      <a:lnTo>
                        <a:pt x="39" y="23"/>
                      </a:lnTo>
                      <a:lnTo>
                        <a:pt x="37" y="18"/>
                      </a:lnTo>
                      <a:lnTo>
                        <a:pt x="3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32" name="Freeform 416">
                  <a:extLst>
                    <a:ext uri="{FF2B5EF4-FFF2-40B4-BE49-F238E27FC236}">
                      <a16:creationId xmlns:a16="http://schemas.microsoft.com/office/drawing/2014/main" id="{4D81FBF9-9D26-4AB7-891E-96ED8763996C}"/>
                    </a:ext>
                  </a:extLst>
                </p:cNvPr>
                <p:cNvSpPr>
                  <a:spLocks/>
                </p:cNvSpPr>
                <p:nvPr/>
              </p:nvSpPr>
              <p:spPr bwMode="auto">
                <a:xfrm>
                  <a:off x="2955" y="2841"/>
                  <a:ext cx="21" cy="15"/>
                </a:xfrm>
                <a:custGeom>
                  <a:avLst/>
                  <a:gdLst>
                    <a:gd name="T0" fmla="*/ 0 w 44"/>
                    <a:gd name="T1" fmla="*/ 1 h 30"/>
                    <a:gd name="T2" fmla="*/ 0 w 44"/>
                    <a:gd name="T3" fmla="*/ 1 h 30"/>
                    <a:gd name="T4" fmla="*/ 0 w 44"/>
                    <a:gd name="T5" fmla="*/ 0 h 30"/>
                    <a:gd name="T6" fmla="*/ 0 w 44"/>
                    <a:gd name="T7" fmla="*/ 1 h 30"/>
                    <a:gd name="T8" fmla="*/ 0 w 44"/>
                    <a:gd name="T9" fmla="*/ 1 h 30"/>
                    <a:gd name="T10" fmla="*/ 0 w 44"/>
                    <a:gd name="T11" fmla="*/ 1 h 30"/>
                    <a:gd name="T12" fmla="*/ 0 w 44"/>
                    <a:gd name="T13" fmla="*/ 1 h 30"/>
                    <a:gd name="T14" fmla="*/ 0 w 44"/>
                    <a:gd name="T15" fmla="*/ 1 h 30"/>
                    <a:gd name="T16" fmla="*/ 0 w 44"/>
                    <a:gd name="T17" fmla="*/ 1 h 30"/>
                    <a:gd name="T18" fmla="*/ 0 w 44"/>
                    <a:gd name="T19" fmla="*/ 1 h 30"/>
                    <a:gd name="T20" fmla="*/ 0 w 44"/>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0">
                      <a:moveTo>
                        <a:pt x="39" y="16"/>
                      </a:moveTo>
                      <a:lnTo>
                        <a:pt x="39" y="16"/>
                      </a:lnTo>
                      <a:lnTo>
                        <a:pt x="7" y="0"/>
                      </a:lnTo>
                      <a:lnTo>
                        <a:pt x="0" y="14"/>
                      </a:lnTo>
                      <a:lnTo>
                        <a:pt x="32" y="30"/>
                      </a:lnTo>
                      <a:lnTo>
                        <a:pt x="38" y="30"/>
                      </a:lnTo>
                      <a:lnTo>
                        <a:pt x="43" y="26"/>
                      </a:lnTo>
                      <a:lnTo>
                        <a:pt x="44" y="21"/>
                      </a:lnTo>
                      <a:lnTo>
                        <a:pt x="3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33" name="Freeform 417">
                  <a:extLst>
                    <a:ext uri="{FF2B5EF4-FFF2-40B4-BE49-F238E27FC236}">
                      <a16:creationId xmlns:a16="http://schemas.microsoft.com/office/drawing/2014/main" id="{22394B2B-6994-44F6-A7CB-D5EAB66D0036}"/>
                    </a:ext>
                  </a:extLst>
                </p:cNvPr>
                <p:cNvSpPr>
                  <a:spLocks/>
                </p:cNvSpPr>
                <p:nvPr/>
              </p:nvSpPr>
              <p:spPr bwMode="auto">
                <a:xfrm>
                  <a:off x="2971" y="2849"/>
                  <a:ext cx="22" cy="17"/>
                </a:xfrm>
                <a:custGeom>
                  <a:avLst/>
                  <a:gdLst>
                    <a:gd name="T0" fmla="*/ 1 w 44"/>
                    <a:gd name="T1" fmla="*/ 1 h 32"/>
                    <a:gd name="T2" fmla="*/ 1 w 44"/>
                    <a:gd name="T3" fmla="*/ 1 h 32"/>
                    <a:gd name="T4" fmla="*/ 1 w 44"/>
                    <a:gd name="T5" fmla="*/ 0 h 32"/>
                    <a:gd name="T6" fmla="*/ 0 w 44"/>
                    <a:gd name="T7" fmla="*/ 1 h 32"/>
                    <a:gd name="T8" fmla="*/ 1 w 44"/>
                    <a:gd name="T9" fmla="*/ 1 h 32"/>
                    <a:gd name="T10" fmla="*/ 1 w 44"/>
                    <a:gd name="T11" fmla="*/ 1 h 32"/>
                    <a:gd name="T12" fmla="*/ 1 w 44"/>
                    <a:gd name="T13" fmla="*/ 1 h 32"/>
                    <a:gd name="T14" fmla="*/ 1 w 44"/>
                    <a:gd name="T15" fmla="*/ 1 h 32"/>
                    <a:gd name="T16" fmla="*/ 1 w 44"/>
                    <a:gd name="T17" fmla="*/ 1 h 32"/>
                    <a:gd name="T18" fmla="*/ 1 w 44"/>
                    <a:gd name="T19" fmla="*/ 1 h 32"/>
                    <a:gd name="T20" fmla="*/ 1 w 44"/>
                    <a:gd name="T21" fmla="*/ 1 h 32"/>
                    <a:gd name="T22" fmla="*/ 1 w 44"/>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2">
                      <a:moveTo>
                        <a:pt x="39" y="20"/>
                      </a:moveTo>
                      <a:lnTo>
                        <a:pt x="39" y="18"/>
                      </a:lnTo>
                      <a:lnTo>
                        <a:pt x="7" y="0"/>
                      </a:lnTo>
                      <a:lnTo>
                        <a:pt x="0" y="14"/>
                      </a:lnTo>
                      <a:lnTo>
                        <a:pt x="33" y="32"/>
                      </a:lnTo>
                      <a:lnTo>
                        <a:pt x="33" y="31"/>
                      </a:lnTo>
                      <a:lnTo>
                        <a:pt x="33" y="32"/>
                      </a:lnTo>
                      <a:lnTo>
                        <a:pt x="38" y="32"/>
                      </a:lnTo>
                      <a:lnTo>
                        <a:pt x="43" y="29"/>
                      </a:lnTo>
                      <a:lnTo>
                        <a:pt x="44" y="23"/>
                      </a:lnTo>
                      <a:lnTo>
                        <a:pt x="39" y="18"/>
                      </a:lnTo>
                      <a:lnTo>
                        <a:pt x="3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34" name="Freeform 418">
                  <a:extLst>
                    <a:ext uri="{FF2B5EF4-FFF2-40B4-BE49-F238E27FC236}">
                      <a16:creationId xmlns:a16="http://schemas.microsoft.com/office/drawing/2014/main" id="{580DBE14-B353-4B65-BBC3-13EBE94F2C4C}"/>
                    </a:ext>
                  </a:extLst>
                </p:cNvPr>
                <p:cNvSpPr>
                  <a:spLocks/>
                </p:cNvSpPr>
                <p:nvPr/>
              </p:nvSpPr>
              <p:spPr bwMode="auto">
                <a:xfrm>
                  <a:off x="2987" y="2859"/>
                  <a:ext cx="21" cy="17"/>
                </a:xfrm>
                <a:custGeom>
                  <a:avLst/>
                  <a:gdLst>
                    <a:gd name="T0" fmla="*/ 1 w 41"/>
                    <a:gd name="T1" fmla="*/ 1 h 33"/>
                    <a:gd name="T2" fmla="*/ 1 w 41"/>
                    <a:gd name="T3" fmla="*/ 1 h 33"/>
                    <a:gd name="T4" fmla="*/ 1 w 41"/>
                    <a:gd name="T5" fmla="*/ 0 h 33"/>
                    <a:gd name="T6" fmla="*/ 0 w 41"/>
                    <a:gd name="T7" fmla="*/ 1 h 33"/>
                    <a:gd name="T8" fmla="*/ 1 w 41"/>
                    <a:gd name="T9" fmla="*/ 1 h 33"/>
                    <a:gd name="T10" fmla="*/ 1 w 41"/>
                    <a:gd name="T11" fmla="*/ 1 h 33"/>
                    <a:gd name="T12" fmla="*/ 1 w 41"/>
                    <a:gd name="T13" fmla="*/ 1 h 33"/>
                    <a:gd name="T14" fmla="*/ 1 w 41"/>
                    <a:gd name="T15" fmla="*/ 1 h 33"/>
                    <a:gd name="T16" fmla="*/ 1 w 41"/>
                    <a:gd name="T17" fmla="*/ 1 h 33"/>
                    <a:gd name="T18" fmla="*/ 1 w 41"/>
                    <a:gd name="T19" fmla="*/ 1 h 33"/>
                    <a:gd name="T20" fmla="*/ 1 w 41"/>
                    <a:gd name="T21" fmla="*/ 1 h 33"/>
                    <a:gd name="T22" fmla="*/ 1 w 41"/>
                    <a:gd name="T23" fmla="*/ 1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33">
                      <a:moveTo>
                        <a:pt x="39" y="19"/>
                      </a:moveTo>
                      <a:lnTo>
                        <a:pt x="39" y="20"/>
                      </a:lnTo>
                      <a:lnTo>
                        <a:pt x="6" y="0"/>
                      </a:lnTo>
                      <a:lnTo>
                        <a:pt x="0" y="11"/>
                      </a:lnTo>
                      <a:lnTo>
                        <a:pt x="32" y="32"/>
                      </a:lnTo>
                      <a:lnTo>
                        <a:pt x="32" y="33"/>
                      </a:lnTo>
                      <a:lnTo>
                        <a:pt x="32" y="32"/>
                      </a:lnTo>
                      <a:lnTo>
                        <a:pt x="36" y="33"/>
                      </a:lnTo>
                      <a:lnTo>
                        <a:pt x="41" y="29"/>
                      </a:lnTo>
                      <a:lnTo>
                        <a:pt x="41" y="25"/>
                      </a:lnTo>
                      <a:lnTo>
                        <a:pt x="39" y="20"/>
                      </a:lnTo>
                      <a:lnTo>
                        <a:pt x="3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35" name="Freeform 419">
                  <a:extLst>
                    <a:ext uri="{FF2B5EF4-FFF2-40B4-BE49-F238E27FC236}">
                      <a16:creationId xmlns:a16="http://schemas.microsoft.com/office/drawing/2014/main" id="{C4D0F1A6-1415-4223-B5CD-CCD6750D09D2}"/>
                    </a:ext>
                  </a:extLst>
                </p:cNvPr>
                <p:cNvSpPr>
                  <a:spLocks/>
                </p:cNvSpPr>
                <p:nvPr/>
              </p:nvSpPr>
              <p:spPr bwMode="auto">
                <a:xfrm>
                  <a:off x="3003" y="2869"/>
                  <a:ext cx="22" cy="16"/>
                </a:xfrm>
                <a:custGeom>
                  <a:avLst/>
                  <a:gdLst>
                    <a:gd name="T0" fmla="*/ 1 w 44"/>
                    <a:gd name="T1" fmla="*/ 1 h 32"/>
                    <a:gd name="T2" fmla="*/ 1 w 44"/>
                    <a:gd name="T3" fmla="*/ 1 h 32"/>
                    <a:gd name="T4" fmla="*/ 1 w 44"/>
                    <a:gd name="T5" fmla="*/ 0 h 32"/>
                    <a:gd name="T6" fmla="*/ 0 w 44"/>
                    <a:gd name="T7" fmla="*/ 1 h 32"/>
                    <a:gd name="T8" fmla="*/ 1 w 44"/>
                    <a:gd name="T9" fmla="*/ 1 h 32"/>
                    <a:gd name="T10" fmla="*/ 1 w 44"/>
                    <a:gd name="T11" fmla="*/ 1 h 32"/>
                    <a:gd name="T12" fmla="*/ 1 w 44"/>
                    <a:gd name="T13" fmla="*/ 1 h 32"/>
                    <a:gd name="T14" fmla="*/ 1 w 44"/>
                    <a:gd name="T15" fmla="*/ 1 h 32"/>
                    <a:gd name="T16" fmla="*/ 1 w 44"/>
                    <a:gd name="T17" fmla="*/ 1 h 32"/>
                    <a:gd name="T18" fmla="*/ 1 w 44"/>
                    <a:gd name="T19" fmla="*/ 1 h 32"/>
                    <a:gd name="T20" fmla="*/ 1 w 44"/>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2">
                      <a:moveTo>
                        <a:pt x="39" y="19"/>
                      </a:moveTo>
                      <a:lnTo>
                        <a:pt x="39" y="19"/>
                      </a:lnTo>
                      <a:lnTo>
                        <a:pt x="7" y="0"/>
                      </a:lnTo>
                      <a:lnTo>
                        <a:pt x="0" y="14"/>
                      </a:lnTo>
                      <a:lnTo>
                        <a:pt x="32" y="32"/>
                      </a:lnTo>
                      <a:lnTo>
                        <a:pt x="38" y="32"/>
                      </a:lnTo>
                      <a:lnTo>
                        <a:pt x="42" y="29"/>
                      </a:lnTo>
                      <a:lnTo>
                        <a:pt x="44" y="23"/>
                      </a:lnTo>
                      <a:lnTo>
                        <a:pt x="3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36" name="Freeform 420">
                  <a:extLst>
                    <a:ext uri="{FF2B5EF4-FFF2-40B4-BE49-F238E27FC236}">
                      <a16:creationId xmlns:a16="http://schemas.microsoft.com/office/drawing/2014/main" id="{BB7252AA-B852-4C88-A4DA-7B0BDAE59496}"/>
                    </a:ext>
                  </a:extLst>
                </p:cNvPr>
                <p:cNvSpPr>
                  <a:spLocks/>
                </p:cNvSpPr>
                <p:nvPr/>
              </p:nvSpPr>
              <p:spPr bwMode="auto">
                <a:xfrm>
                  <a:off x="3019" y="2878"/>
                  <a:ext cx="23" cy="16"/>
                </a:xfrm>
                <a:custGeom>
                  <a:avLst/>
                  <a:gdLst>
                    <a:gd name="T0" fmla="*/ 1 w 46"/>
                    <a:gd name="T1" fmla="*/ 1 h 32"/>
                    <a:gd name="T2" fmla="*/ 1 w 46"/>
                    <a:gd name="T3" fmla="*/ 1 h 32"/>
                    <a:gd name="T4" fmla="*/ 1 w 46"/>
                    <a:gd name="T5" fmla="*/ 0 h 32"/>
                    <a:gd name="T6" fmla="*/ 0 w 46"/>
                    <a:gd name="T7" fmla="*/ 1 h 32"/>
                    <a:gd name="T8" fmla="*/ 1 w 46"/>
                    <a:gd name="T9" fmla="*/ 1 h 32"/>
                    <a:gd name="T10" fmla="*/ 1 w 46"/>
                    <a:gd name="T11" fmla="*/ 1 h 32"/>
                    <a:gd name="T12" fmla="*/ 1 w 46"/>
                    <a:gd name="T13" fmla="*/ 1 h 32"/>
                    <a:gd name="T14" fmla="*/ 1 w 46"/>
                    <a:gd name="T15" fmla="*/ 1 h 32"/>
                    <a:gd name="T16" fmla="*/ 1 w 46"/>
                    <a:gd name="T17" fmla="*/ 1 h 32"/>
                    <a:gd name="T18" fmla="*/ 1 w 46"/>
                    <a:gd name="T19" fmla="*/ 1 h 32"/>
                    <a:gd name="T20" fmla="*/ 1 w 46"/>
                    <a:gd name="T21" fmla="*/ 1 h 32"/>
                    <a:gd name="T22" fmla="*/ 1 w 46"/>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2">
                      <a:moveTo>
                        <a:pt x="43" y="19"/>
                      </a:moveTo>
                      <a:lnTo>
                        <a:pt x="42" y="18"/>
                      </a:lnTo>
                      <a:lnTo>
                        <a:pt x="7" y="0"/>
                      </a:lnTo>
                      <a:lnTo>
                        <a:pt x="0" y="13"/>
                      </a:lnTo>
                      <a:lnTo>
                        <a:pt x="35" y="32"/>
                      </a:lnTo>
                      <a:lnTo>
                        <a:pt x="33" y="31"/>
                      </a:lnTo>
                      <a:lnTo>
                        <a:pt x="35" y="32"/>
                      </a:lnTo>
                      <a:lnTo>
                        <a:pt x="40" y="32"/>
                      </a:lnTo>
                      <a:lnTo>
                        <a:pt x="45" y="28"/>
                      </a:lnTo>
                      <a:lnTo>
                        <a:pt x="46" y="23"/>
                      </a:lnTo>
                      <a:lnTo>
                        <a:pt x="42" y="18"/>
                      </a:lnTo>
                      <a:lnTo>
                        <a:pt x="4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37" name="Freeform 421">
                  <a:extLst>
                    <a:ext uri="{FF2B5EF4-FFF2-40B4-BE49-F238E27FC236}">
                      <a16:creationId xmlns:a16="http://schemas.microsoft.com/office/drawing/2014/main" id="{D1C7C4BF-1CEE-4F11-A044-C121ABFCE62C}"/>
                    </a:ext>
                  </a:extLst>
                </p:cNvPr>
                <p:cNvSpPr>
                  <a:spLocks/>
                </p:cNvSpPr>
                <p:nvPr/>
              </p:nvSpPr>
              <p:spPr bwMode="auto">
                <a:xfrm>
                  <a:off x="3036" y="2888"/>
                  <a:ext cx="22" cy="18"/>
                </a:xfrm>
                <a:custGeom>
                  <a:avLst/>
                  <a:gdLst>
                    <a:gd name="T0" fmla="*/ 1 w 44"/>
                    <a:gd name="T1" fmla="*/ 1 h 36"/>
                    <a:gd name="T2" fmla="*/ 1 w 44"/>
                    <a:gd name="T3" fmla="*/ 1 h 36"/>
                    <a:gd name="T4" fmla="*/ 1 w 44"/>
                    <a:gd name="T5" fmla="*/ 0 h 36"/>
                    <a:gd name="T6" fmla="*/ 0 w 44"/>
                    <a:gd name="T7" fmla="*/ 1 h 36"/>
                    <a:gd name="T8" fmla="*/ 1 w 44"/>
                    <a:gd name="T9" fmla="*/ 1 h 36"/>
                    <a:gd name="T10" fmla="*/ 1 w 44"/>
                    <a:gd name="T11" fmla="*/ 1 h 36"/>
                    <a:gd name="T12" fmla="*/ 1 w 44"/>
                    <a:gd name="T13" fmla="*/ 1 h 36"/>
                    <a:gd name="T14" fmla="*/ 1 w 44"/>
                    <a:gd name="T15" fmla="*/ 1 h 36"/>
                    <a:gd name="T16" fmla="*/ 1 w 44"/>
                    <a:gd name="T17" fmla="*/ 1 h 36"/>
                    <a:gd name="T18" fmla="*/ 1 w 44"/>
                    <a:gd name="T19" fmla="*/ 1 h 36"/>
                    <a:gd name="T20" fmla="*/ 1 w 44"/>
                    <a:gd name="T21" fmla="*/ 1 h 36"/>
                    <a:gd name="T22" fmla="*/ 1 w 44"/>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6">
                      <a:moveTo>
                        <a:pt x="41" y="22"/>
                      </a:moveTo>
                      <a:lnTo>
                        <a:pt x="42" y="23"/>
                      </a:lnTo>
                      <a:lnTo>
                        <a:pt x="10" y="0"/>
                      </a:lnTo>
                      <a:lnTo>
                        <a:pt x="0" y="12"/>
                      </a:lnTo>
                      <a:lnTo>
                        <a:pt x="33" y="35"/>
                      </a:lnTo>
                      <a:lnTo>
                        <a:pt x="34" y="36"/>
                      </a:lnTo>
                      <a:lnTo>
                        <a:pt x="33" y="35"/>
                      </a:lnTo>
                      <a:lnTo>
                        <a:pt x="38" y="36"/>
                      </a:lnTo>
                      <a:lnTo>
                        <a:pt x="43" y="34"/>
                      </a:lnTo>
                      <a:lnTo>
                        <a:pt x="44" y="28"/>
                      </a:lnTo>
                      <a:lnTo>
                        <a:pt x="42" y="23"/>
                      </a:lnTo>
                      <a:lnTo>
                        <a:pt x="4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38" name="Freeform 422">
                  <a:extLst>
                    <a:ext uri="{FF2B5EF4-FFF2-40B4-BE49-F238E27FC236}">
                      <a16:creationId xmlns:a16="http://schemas.microsoft.com/office/drawing/2014/main" id="{CB5E6F48-27CE-4A3D-AD5A-BE2D0D19304C}"/>
                    </a:ext>
                  </a:extLst>
                </p:cNvPr>
                <p:cNvSpPr>
                  <a:spLocks/>
                </p:cNvSpPr>
                <p:nvPr/>
              </p:nvSpPr>
              <p:spPr bwMode="auto">
                <a:xfrm>
                  <a:off x="3052" y="2899"/>
                  <a:ext cx="23" cy="16"/>
                </a:xfrm>
                <a:custGeom>
                  <a:avLst/>
                  <a:gdLst>
                    <a:gd name="T0" fmla="*/ 1 w 46"/>
                    <a:gd name="T1" fmla="*/ 1 h 32"/>
                    <a:gd name="T2" fmla="*/ 1 w 46"/>
                    <a:gd name="T3" fmla="*/ 1 h 32"/>
                    <a:gd name="T4" fmla="*/ 1 w 46"/>
                    <a:gd name="T5" fmla="*/ 0 h 32"/>
                    <a:gd name="T6" fmla="*/ 0 w 46"/>
                    <a:gd name="T7" fmla="*/ 1 h 32"/>
                    <a:gd name="T8" fmla="*/ 1 w 46"/>
                    <a:gd name="T9" fmla="*/ 1 h 32"/>
                    <a:gd name="T10" fmla="*/ 1 w 46"/>
                    <a:gd name="T11" fmla="*/ 1 h 32"/>
                    <a:gd name="T12" fmla="*/ 1 w 46"/>
                    <a:gd name="T13" fmla="*/ 1 h 32"/>
                    <a:gd name="T14" fmla="*/ 1 w 46"/>
                    <a:gd name="T15" fmla="*/ 1 h 32"/>
                    <a:gd name="T16" fmla="*/ 1 w 46"/>
                    <a:gd name="T17" fmla="*/ 1 h 32"/>
                    <a:gd name="T18" fmla="*/ 1 w 46"/>
                    <a:gd name="T19" fmla="*/ 1 h 32"/>
                    <a:gd name="T20" fmla="*/ 1 w 46"/>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2">
                      <a:moveTo>
                        <a:pt x="41" y="18"/>
                      </a:moveTo>
                      <a:lnTo>
                        <a:pt x="41" y="18"/>
                      </a:lnTo>
                      <a:lnTo>
                        <a:pt x="7" y="0"/>
                      </a:lnTo>
                      <a:lnTo>
                        <a:pt x="0" y="14"/>
                      </a:lnTo>
                      <a:lnTo>
                        <a:pt x="34" y="32"/>
                      </a:lnTo>
                      <a:lnTo>
                        <a:pt x="40" y="32"/>
                      </a:lnTo>
                      <a:lnTo>
                        <a:pt x="45" y="29"/>
                      </a:lnTo>
                      <a:lnTo>
                        <a:pt x="46" y="23"/>
                      </a:lnTo>
                      <a:lnTo>
                        <a:pt x="4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39" name="Freeform 423">
                  <a:extLst>
                    <a:ext uri="{FF2B5EF4-FFF2-40B4-BE49-F238E27FC236}">
                      <a16:creationId xmlns:a16="http://schemas.microsoft.com/office/drawing/2014/main" id="{285C2941-D85F-40DE-9576-69F9219FC5D8}"/>
                    </a:ext>
                  </a:extLst>
                </p:cNvPr>
                <p:cNvSpPr>
                  <a:spLocks/>
                </p:cNvSpPr>
                <p:nvPr/>
              </p:nvSpPr>
              <p:spPr bwMode="auto">
                <a:xfrm>
                  <a:off x="3070" y="2908"/>
                  <a:ext cx="22" cy="16"/>
                </a:xfrm>
                <a:custGeom>
                  <a:avLst/>
                  <a:gdLst>
                    <a:gd name="T0" fmla="*/ 1 w 44"/>
                    <a:gd name="T1" fmla="*/ 0 h 33"/>
                    <a:gd name="T2" fmla="*/ 1 w 44"/>
                    <a:gd name="T3" fmla="*/ 0 h 33"/>
                    <a:gd name="T4" fmla="*/ 1 w 44"/>
                    <a:gd name="T5" fmla="*/ 0 h 33"/>
                    <a:gd name="T6" fmla="*/ 0 w 44"/>
                    <a:gd name="T7" fmla="*/ 0 h 33"/>
                    <a:gd name="T8" fmla="*/ 1 w 44"/>
                    <a:gd name="T9" fmla="*/ 0 h 33"/>
                    <a:gd name="T10" fmla="*/ 1 w 44"/>
                    <a:gd name="T11" fmla="*/ 0 h 33"/>
                    <a:gd name="T12" fmla="*/ 1 w 44"/>
                    <a:gd name="T13" fmla="*/ 0 h 33"/>
                    <a:gd name="T14" fmla="*/ 1 w 44"/>
                    <a:gd name="T15" fmla="*/ 0 h 33"/>
                    <a:gd name="T16" fmla="*/ 1 w 44"/>
                    <a:gd name="T17" fmla="*/ 0 h 33"/>
                    <a:gd name="T18" fmla="*/ 1 w 44"/>
                    <a:gd name="T19" fmla="*/ 0 h 33"/>
                    <a:gd name="T20" fmla="*/ 1 w 4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3">
                      <a:moveTo>
                        <a:pt x="40" y="19"/>
                      </a:moveTo>
                      <a:lnTo>
                        <a:pt x="40" y="19"/>
                      </a:lnTo>
                      <a:lnTo>
                        <a:pt x="7" y="0"/>
                      </a:lnTo>
                      <a:lnTo>
                        <a:pt x="0" y="14"/>
                      </a:lnTo>
                      <a:lnTo>
                        <a:pt x="33" y="33"/>
                      </a:lnTo>
                      <a:lnTo>
                        <a:pt x="38" y="33"/>
                      </a:lnTo>
                      <a:lnTo>
                        <a:pt x="43" y="29"/>
                      </a:lnTo>
                      <a:lnTo>
                        <a:pt x="44" y="23"/>
                      </a:lnTo>
                      <a:lnTo>
                        <a:pt x="4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40" name="Freeform 424">
                  <a:extLst>
                    <a:ext uri="{FF2B5EF4-FFF2-40B4-BE49-F238E27FC236}">
                      <a16:creationId xmlns:a16="http://schemas.microsoft.com/office/drawing/2014/main" id="{257AE1C9-6FB4-4179-AD69-A0289EB3B36E}"/>
                    </a:ext>
                  </a:extLst>
                </p:cNvPr>
                <p:cNvSpPr>
                  <a:spLocks/>
                </p:cNvSpPr>
                <p:nvPr/>
              </p:nvSpPr>
              <p:spPr bwMode="auto">
                <a:xfrm>
                  <a:off x="3086" y="2917"/>
                  <a:ext cx="22" cy="17"/>
                </a:xfrm>
                <a:custGeom>
                  <a:avLst/>
                  <a:gdLst>
                    <a:gd name="T0" fmla="*/ 1 w 43"/>
                    <a:gd name="T1" fmla="*/ 1 h 32"/>
                    <a:gd name="T2" fmla="*/ 1 w 43"/>
                    <a:gd name="T3" fmla="*/ 1 h 32"/>
                    <a:gd name="T4" fmla="*/ 1 w 43"/>
                    <a:gd name="T5" fmla="*/ 0 h 32"/>
                    <a:gd name="T6" fmla="*/ 0 w 43"/>
                    <a:gd name="T7" fmla="*/ 1 h 32"/>
                    <a:gd name="T8" fmla="*/ 1 w 43"/>
                    <a:gd name="T9" fmla="*/ 1 h 32"/>
                    <a:gd name="T10" fmla="*/ 1 w 43"/>
                    <a:gd name="T11" fmla="*/ 1 h 32"/>
                    <a:gd name="T12" fmla="*/ 1 w 43"/>
                    <a:gd name="T13" fmla="*/ 1 h 32"/>
                    <a:gd name="T14" fmla="*/ 1 w 43"/>
                    <a:gd name="T15" fmla="*/ 1 h 32"/>
                    <a:gd name="T16" fmla="*/ 1 w 43"/>
                    <a:gd name="T17" fmla="*/ 1 h 32"/>
                    <a:gd name="T18" fmla="*/ 1 w 43"/>
                    <a:gd name="T19" fmla="*/ 1 h 32"/>
                    <a:gd name="T20" fmla="*/ 1 w 43"/>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2">
                      <a:moveTo>
                        <a:pt x="39" y="18"/>
                      </a:moveTo>
                      <a:lnTo>
                        <a:pt x="39" y="18"/>
                      </a:lnTo>
                      <a:lnTo>
                        <a:pt x="7" y="0"/>
                      </a:lnTo>
                      <a:lnTo>
                        <a:pt x="0" y="14"/>
                      </a:lnTo>
                      <a:lnTo>
                        <a:pt x="32" y="32"/>
                      </a:lnTo>
                      <a:lnTo>
                        <a:pt x="38" y="32"/>
                      </a:lnTo>
                      <a:lnTo>
                        <a:pt x="42" y="29"/>
                      </a:lnTo>
                      <a:lnTo>
                        <a:pt x="43" y="23"/>
                      </a:lnTo>
                      <a:lnTo>
                        <a:pt x="3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41" name="Freeform 425">
                  <a:extLst>
                    <a:ext uri="{FF2B5EF4-FFF2-40B4-BE49-F238E27FC236}">
                      <a16:creationId xmlns:a16="http://schemas.microsoft.com/office/drawing/2014/main" id="{A5B042CD-E348-4164-BD44-F37604CB82B0}"/>
                    </a:ext>
                  </a:extLst>
                </p:cNvPr>
                <p:cNvSpPr>
                  <a:spLocks/>
                </p:cNvSpPr>
                <p:nvPr/>
              </p:nvSpPr>
              <p:spPr bwMode="auto">
                <a:xfrm>
                  <a:off x="3102" y="2927"/>
                  <a:ext cx="22" cy="15"/>
                </a:xfrm>
                <a:custGeom>
                  <a:avLst/>
                  <a:gdLst>
                    <a:gd name="T0" fmla="*/ 1 w 44"/>
                    <a:gd name="T1" fmla="*/ 1 h 30"/>
                    <a:gd name="T2" fmla="*/ 1 w 44"/>
                    <a:gd name="T3" fmla="*/ 1 h 30"/>
                    <a:gd name="T4" fmla="*/ 1 w 44"/>
                    <a:gd name="T5" fmla="*/ 0 h 30"/>
                    <a:gd name="T6" fmla="*/ 0 w 44"/>
                    <a:gd name="T7" fmla="*/ 1 h 30"/>
                    <a:gd name="T8" fmla="*/ 1 w 44"/>
                    <a:gd name="T9" fmla="*/ 1 h 30"/>
                    <a:gd name="T10" fmla="*/ 1 w 44"/>
                    <a:gd name="T11" fmla="*/ 1 h 30"/>
                    <a:gd name="T12" fmla="*/ 1 w 44"/>
                    <a:gd name="T13" fmla="*/ 1 h 30"/>
                    <a:gd name="T14" fmla="*/ 1 w 44"/>
                    <a:gd name="T15" fmla="*/ 1 h 30"/>
                    <a:gd name="T16" fmla="*/ 1 w 44"/>
                    <a:gd name="T17" fmla="*/ 1 h 30"/>
                    <a:gd name="T18" fmla="*/ 1 w 44"/>
                    <a:gd name="T19" fmla="*/ 1 h 30"/>
                    <a:gd name="T20" fmla="*/ 1 w 44"/>
                    <a:gd name="T21" fmla="*/ 1 h 30"/>
                    <a:gd name="T22" fmla="*/ 1 w 44"/>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0">
                      <a:moveTo>
                        <a:pt x="39" y="18"/>
                      </a:moveTo>
                      <a:lnTo>
                        <a:pt x="39" y="16"/>
                      </a:lnTo>
                      <a:lnTo>
                        <a:pt x="7" y="0"/>
                      </a:lnTo>
                      <a:lnTo>
                        <a:pt x="0" y="14"/>
                      </a:lnTo>
                      <a:lnTo>
                        <a:pt x="32" y="30"/>
                      </a:lnTo>
                      <a:lnTo>
                        <a:pt x="32" y="29"/>
                      </a:lnTo>
                      <a:lnTo>
                        <a:pt x="32" y="30"/>
                      </a:lnTo>
                      <a:lnTo>
                        <a:pt x="38" y="30"/>
                      </a:lnTo>
                      <a:lnTo>
                        <a:pt x="43" y="27"/>
                      </a:lnTo>
                      <a:lnTo>
                        <a:pt x="44" y="21"/>
                      </a:lnTo>
                      <a:lnTo>
                        <a:pt x="39" y="16"/>
                      </a:lnTo>
                      <a:lnTo>
                        <a:pt x="3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42" name="Freeform 426">
                  <a:extLst>
                    <a:ext uri="{FF2B5EF4-FFF2-40B4-BE49-F238E27FC236}">
                      <a16:creationId xmlns:a16="http://schemas.microsoft.com/office/drawing/2014/main" id="{5EDBB978-5671-4FAA-A97E-CB9EEFB88D28}"/>
                    </a:ext>
                  </a:extLst>
                </p:cNvPr>
                <p:cNvSpPr>
                  <a:spLocks/>
                </p:cNvSpPr>
                <p:nvPr/>
              </p:nvSpPr>
              <p:spPr bwMode="auto">
                <a:xfrm>
                  <a:off x="3118" y="2935"/>
                  <a:ext cx="20" cy="16"/>
                </a:xfrm>
                <a:custGeom>
                  <a:avLst/>
                  <a:gdLst>
                    <a:gd name="T0" fmla="*/ 1 w 39"/>
                    <a:gd name="T1" fmla="*/ 1 h 31"/>
                    <a:gd name="T2" fmla="*/ 1 w 39"/>
                    <a:gd name="T3" fmla="*/ 1 h 31"/>
                    <a:gd name="T4" fmla="*/ 1 w 39"/>
                    <a:gd name="T5" fmla="*/ 0 h 31"/>
                    <a:gd name="T6" fmla="*/ 0 w 39"/>
                    <a:gd name="T7" fmla="*/ 1 h 31"/>
                    <a:gd name="T8" fmla="*/ 1 w 39"/>
                    <a:gd name="T9" fmla="*/ 1 h 31"/>
                    <a:gd name="T10" fmla="*/ 1 w 39"/>
                    <a:gd name="T11" fmla="*/ 1 h 31"/>
                    <a:gd name="T12" fmla="*/ 1 w 39"/>
                    <a:gd name="T13" fmla="*/ 1 h 31"/>
                    <a:gd name="T14" fmla="*/ 1 w 39"/>
                    <a:gd name="T15" fmla="*/ 1 h 31"/>
                    <a:gd name="T16" fmla="*/ 1 w 39"/>
                    <a:gd name="T17" fmla="*/ 1 h 31"/>
                    <a:gd name="T18" fmla="*/ 1 w 39"/>
                    <a:gd name="T19" fmla="*/ 1 h 31"/>
                    <a:gd name="T20" fmla="*/ 1 w 39"/>
                    <a:gd name="T21" fmla="*/ 1 h 31"/>
                    <a:gd name="T22" fmla="*/ 1 w 39"/>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1">
                      <a:moveTo>
                        <a:pt x="37" y="17"/>
                      </a:moveTo>
                      <a:lnTo>
                        <a:pt x="37" y="18"/>
                      </a:lnTo>
                      <a:lnTo>
                        <a:pt x="7" y="0"/>
                      </a:lnTo>
                      <a:lnTo>
                        <a:pt x="0" y="11"/>
                      </a:lnTo>
                      <a:lnTo>
                        <a:pt x="30" y="30"/>
                      </a:lnTo>
                      <a:lnTo>
                        <a:pt x="30" y="31"/>
                      </a:lnTo>
                      <a:lnTo>
                        <a:pt x="30" y="30"/>
                      </a:lnTo>
                      <a:lnTo>
                        <a:pt x="35" y="31"/>
                      </a:lnTo>
                      <a:lnTo>
                        <a:pt x="39" y="27"/>
                      </a:lnTo>
                      <a:lnTo>
                        <a:pt x="39" y="23"/>
                      </a:lnTo>
                      <a:lnTo>
                        <a:pt x="37" y="18"/>
                      </a:lnTo>
                      <a:lnTo>
                        <a:pt x="3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43" name="Freeform 427">
                  <a:extLst>
                    <a:ext uri="{FF2B5EF4-FFF2-40B4-BE49-F238E27FC236}">
                      <a16:creationId xmlns:a16="http://schemas.microsoft.com/office/drawing/2014/main" id="{C80DE716-FDE9-468C-B158-C21F9F426742}"/>
                    </a:ext>
                  </a:extLst>
                </p:cNvPr>
                <p:cNvSpPr>
                  <a:spLocks/>
                </p:cNvSpPr>
                <p:nvPr/>
              </p:nvSpPr>
              <p:spPr bwMode="auto">
                <a:xfrm>
                  <a:off x="3133" y="2944"/>
                  <a:ext cx="20" cy="15"/>
                </a:xfrm>
                <a:custGeom>
                  <a:avLst/>
                  <a:gdLst>
                    <a:gd name="T0" fmla="*/ 1 w 39"/>
                    <a:gd name="T1" fmla="*/ 1 h 30"/>
                    <a:gd name="T2" fmla="*/ 1 w 39"/>
                    <a:gd name="T3" fmla="*/ 1 h 30"/>
                    <a:gd name="T4" fmla="*/ 1 w 39"/>
                    <a:gd name="T5" fmla="*/ 0 h 30"/>
                    <a:gd name="T6" fmla="*/ 0 w 39"/>
                    <a:gd name="T7" fmla="*/ 1 h 30"/>
                    <a:gd name="T8" fmla="*/ 1 w 39"/>
                    <a:gd name="T9" fmla="*/ 1 h 30"/>
                    <a:gd name="T10" fmla="*/ 1 w 39"/>
                    <a:gd name="T11" fmla="*/ 1 h 30"/>
                    <a:gd name="T12" fmla="*/ 1 w 39"/>
                    <a:gd name="T13" fmla="*/ 1 h 30"/>
                    <a:gd name="T14" fmla="*/ 1 w 39"/>
                    <a:gd name="T15" fmla="*/ 1 h 30"/>
                    <a:gd name="T16" fmla="*/ 1 w 39"/>
                    <a:gd name="T17" fmla="*/ 1 h 30"/>
                    <a:gd name="T18" fmla="*/ 1 w 39"/>
                    <a:gd name="T19" fmla="*/ 1 h 30"/>
                    <a:gd name="T20" fmla="*/ 1 w 39"/>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0">
                      <a:moveTo>
                        <a:pt x="35" y="16"/>
                      </a:moveTo>
                      <a:lnTo>
                        <a:pt x="35" y="16"/>
                      </a:lnTo>
                      <a:lnTo>
                        <a:pt x="7" y="0"/>
                      </a:lnTo>
                      <a:lnTo>
                        <a:pt x="0" y="14"/>
                      </a:lnTo>
                      <a:lnTo>
                        <a:pt x="28" y="30"/>
                      </a:lnTo>
                      <a:lnTo>
                        <a:pt x="34" y="30"/>
                      </a:lnTo>
                      <a:lnTo>
                        <a:pt x="38" y="26"/>
                      </a:lnTo>
                      <a:lnTo>
                        <a:pt x="39" y="21"/>
                      </a:lnTo>
                      <a:lnTo>
                        <a:pt x="3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44" name="Freeform 428">
                  <a:extLst>
                    <a:ext uri="{FF2B5EF4-FFF2-40B4-BE49-F238E27FC236}">
                      <a16:creationId xmlns:a16="http://schemas.microsoft.com/office/drawing/2014/main" id="{F94FA1E7-2967-487A-8590-04A01ADF2218}"/>
                    </a:ext>
                  </a:extLst>
                </p:cNvPr>
                <p:cNvSpPr>
                  <a:spLocks/>
                </p:cNvSpPr>
                <p:nvPr/>
              </p:nvSpPr>
              <p:spPr bwMode="auto">
                <a:xfrm>
                  <a:off x="3147" y="2952"/>
                  <a:ext cx="18" cy="14"/>
                </a:xfrm>
                <a:custGeom>
                  <a:avLst/>
                  <a:gdLst>
                    <a:gd name="T0" fmla="*/ 0 w 37"/>
                    <a:gd name="T1" fmla="*/ 1 h 28"/>
                    <a:gd name="T2" fmla="*/ 0 w 37"/>
                    <a:gd name="T3" fmla="*/ 1 h 28"/>
                    <a:gd name="T4" fmla="*/ 0 w 37"/>
                    <a:gd name="T5" fmla="*/ 0 h 28"/>
                    <a:gd name="T6" fmla="*/ 0 w 37"/>
                    <a:gd name="T7" fmla="*/ 1 h 28"/>
                    <a:gd name="T8" fmla="*/ 0 w 37"/>
                    <a:gd name="T9" fmla="*/ 1 h 28"/>
                    <a:gd name="T10" fmla="*/ 0 w 37"/>
                    <a:gd name="T11" fmla="*/ 1 h 28"/>
                    <a:gd name="T12" fmla="*/ 0 w 37"/>
                    <a:gd name="T13" fmla="*/ 1 h 28"/>
                    <a:gd name="T14" fmla="*/ 0 w 37"/>
                    <a:gd name="T15" fmla="*/ 1 h 28"/>
                    <a:gd name="T16" fmla="*/ 0 w 37"/>
                    <a:gd name="T17" fmla="*/ 1 h 28"/>
                    <a:gd name="T18" fmla="*/ 0 w 37"/>
                    <a:gd name="T19" fmla="*/ 1 h 28"/>
                    <a:gd name="T20" fmla="*/ 0 w 37"/>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8">
                      <a:moveTo>
                        <a:pt x="32" y="14"/>
                      </a:moveTo>
                      <a:lnTo>
                        <a:pt x="32" y="14"/>
                      </a:lnTo>
                      <a:lnTo>
                        <a:pt x="7" y="0"/>
                      </a:lnTo>
                      <a:lnTo>
                        <a:pt x="0" y="14"/>
                      </a:lnTo>
                      <a:lnTo>
                        <a:pt x="25" y="28"/>
                      </a:lnTo>
                      <a:lnTo>
                        <a:pt x="31" y="28"/>
                      </a:lnTo>
                      <a:lnTo>
                        <a:pt x="36" y="24"/>
                      </a:lnTo>
                      <a:lnTo>
                        <a:pt x="37" y="18"/>
                      </a:lnTo>
                      <a:lnTo>
                        <a:pt x="3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45" name="Freeform 429">
                  <a:extLst>
                    <a:ext uri="{FF2B5EF4-FFF2-40B4-BE49-F238E27FC236}">
                      <a16:creationId xmlns:a16="http://schemas.microsoft.com/office/drawing/2014/main" id="{06B85736-AE5F-4CED-8BA2-32E3E809EBC8}"/>
                    </a:ext>
                  </a:extLst>
                </p:cNvPr>
                <p:cNvSpPr>
                  <a:spLocks/>
                </p:cNvSpPr>
                <p:nvPr/>
              </p:nvSpPr>
              <p:spPr bwMode="auto">
                <a:xfrm>
                  <a:off x="3160" y="2959"/>
                  <a:ext cx="18" cy="14"/>
                </a:xfrm>
                <a:custGeom>
                  <a:avLst/>
                  <a:gdLst>
                    <a:gd name="T0" fmla="*/ 0 w 37"/>
                    <a:gd name="T1" fmla="*/ 1 h 27"/>
                    <a:gd name="T2" fmla="*/ 0 w 37"/>
                    <a:gd name="T3" fmla="*/ 1 h 27"/>
                    <a:gd name="T4" fmla="*/ 0 w 37"/>
                    <a:gd name="T5" fmla="*/ 0 h 27"/>
                    <a:gd name="T6" fmla="*/ 0 w 37"/>
                    <a:gd name="T7" fmla="*/ 1 h 27"/>
                    <a:gd name="T8" fmla="*/ 0 w 37"/>
                    <a:gd name="T9" fmla="*/ 1 h 27"/>
                    <a:gd name="T10" fmla="*/ 0 w 37"/>
                    <a:gd name="T11" fmla="*/ 1 h 27"/>
                    <a:gd name="T12" fmla="*/ 0 w 37"/>
                    <a:gd name="T13" fmla="*/ 1 h 27"/>
                    <a:gd name="T14" fmla="*/ 0 w 37"/>
                    <a:gd name="T15" fmla="*/ 1 h 27"/>
                    <a:gd name="T16" fmla="*/ 0 w 37"/>
                    <a:gd name="T17" fmla="*/ 1 h 27"/>
                    <a:gd name="T18" fmla="*/ 0 w 37"/>
                    <a:gd name="T19" fmla="*/ 1 h 27"/>
                    <a:gd name="T20" fmla="*/ 0 w 37"/>
                    <a:gd name="T21" fmla="*/ 1 h 27"/>
                    <a:gd name="T22" fmla="*/ 0 w 37"/>
                    <a:gd name="T23" fmla="*/ 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7">
                      <a:moveTo>
                        <a:pt x="32" y="15"/>
                      </a:moveTo>
                      <a:lnTo>
                        <a:pt x="32" y="14"/>
                      </a:lnTo>
                      <a:lnTo>
                        <a:pt x="7" y="0"/>
                      </a:lnTo>
                      <a:lnTo>
                        <a:pt x="0" y="14"/>
                      </a:lnTo>
                      <a:lnTo>
                        <a:pt x="26" y="27"/>
                      </a:lnTo>
                      <a:lnTo>
                        <a:pt x="26" y="26"/>
                      </a:lnTo>
                      <a:lnTo>
                        <a:pt x="26" y="27"/>
                      </a:lnTo>
                      <a:lnTo>
                        <a:pt x="31" y="27"/>
                      </a:lnTo>
                      <a:lnTo>
                        <a:pt x="36" y="24"/>
                      </a:lnTo>
                      <a:lnTo>
                        <a:pt x="37" y="18"/>
                      </a:lnTo>
                      <a:lnTo>
                        <a:pt x="32" y="14"/>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46" name="Freeform 430">
                  <a:extLst>
                    <a:ext uri="{FF2B5EF4-FFF2-40B4-BE49-F238E27FC236}">
                      <a16:creationId xmlns:a16="http://schemas.microsoft.com/office/drawing/2014/main" id="{74AB3A59-85BC-4872-B369-8961E0C91249}"/>
                    </a:ext>
                  </a:extLst>
                </p:cNvPr>
                <p:cNvSpPr>
                  <a:spLocks/>
                </p:cNvSpPr>
                <p:nvPr/>
              </p:nvSpPr>
              <p:spPr bwMode="auto">
                <a:xfrm>
                  <a:off x="3172" y="2966"/>
                  <a:ext cx="26" cy="19"/>
                </a:xfrm>
                <a:custGeom>
                  <a:avLst/>
                  <a:gdLst>
                    <a:gd name="T0" fmla="*/ 1 w 50"/>
                    <a:gd name="T1" fmla="*/ 1 h 38"/>
                    <a:gd name="T2" fmla="*/ 1 w 50"/>
                    <a:gd name="T3" fmla="*/ 1 h 38"/>
                    <a:gd name="T4" fmla="*/ 1 w 50"/>
                    <a:gd name="T5" fmla="*/ 0 h 38"/>
                    <a:gd name="T6" fmla="*/ 0 w 50"/>
                    <a:gd name="T7" fmla="*/ 1 h 38"/>
                    <a:gd name="T8" fmla="*/ 1 w 50"/>
                    <a:gd name="T9" fmla="*/ 1 h 38"/>
                    <a:gd name="T10" fmla="*/ 1 w 50"/>
                    <a:gd name="T11" fmla="*/ 1 h 38"/>
                    <a:gd name="T12" fmla="*/ 1 w 50"/>
                    <a:gd name="T13" fmla="*/ 1 h 38"/>
                    <a:gd name="T14" fmla="*/ 1 w 50"/>
                    <a:gd name="T15" fmla="*/ 1 h 38"/>
                    <a:gd name="T16" fmla="*/ 1 w 50"/>
                    <a:gd name="T17" fmla="*/ 1 h 38"/>
                    <a:gd name="T18" fmla="*/ 1 w 50"/>
                    <a:gd name="T19" fmla="*/ 1 h 38"/>
                    <a:gd name="T20" fmla="*/ 1 w 50"/>
                    <a:gd name="T21" fmla="*/ 1 h 38"/>
                    <a:gd name="T22" fmla="*/ 1 w 50"/>
                    <a:gd name="T23" fmla="*/ 1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38">
                      <a:moveTo>
                        <a:pt x="49" y="25"/>
                      </a:moveTo>
                      <a:lnTo>
                        <a:pt x="48" y="25"/>
                      </a:lnTo>
                      <a:lnTo>
                        <a:pt x="6" y="0"/>
                      </a:lnTo>
                      <a:lnTo>
                        <a:pt x="0" y="11"/>
                      </a:lnTo>
                      <a:lnTo>
                        <a:pt x="41" y="37"/>
                      </a:lnTo>
                      <a:lnTo>
                        <a:pt x="40" y="37"/>
                      </a:lnTo>
                      <a:lnTo>
                        <a:pt x="41" y="37"/>
                      </a:lnTo>
                      <a:lnTo>
                        <a:pt x="46" y="38"/>
                      </a:lnTo>
                      <a:lnTo>
                        <a:pt x="50" y="34"/>
                      </a:lnTo>
                      <a:lnTo>
                        <a:pt x="50" y="30"/>
                      </a:lnTo>
                      <a:lnTo>
                        <a:pt x="48" y="25"/>
                      </a:lnTo>
                      <a:lnTo>
                        <a:pt x="4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47" name="Freeform 431">
                  <a:extLst>
                    <a:ext uri="{FF2B5EF4-FFF2-40B4-BE49-F238E27FC236}">
                      <a16:creationId xmlns:a16="http://schemas.microsoft.com/office/drawing/2014/main" id="{4FD8E259-DDAE-45E3-A764-431CFA8CC78F}"/>
                    </a:ext>
                  </a:extLst>
                </p:cNvPr>
                <p:cNvSpPr>
                  <a:spLocks/>
                </p:cNvSpPr>
                <p:nvPr/>
              </p:nvSpPr>
              <p:spPr bwMode="auto">
                <a:xfrm>
                  <a:off x="3192" y="2979"/>
                  <a:ext cx="22" cy="19"/>
                </a:xfrm>
                <a:custGeom>
                  <a:avLst/>
                  <a:gdLst>
                    <a:gd name="T0" fmla="*/ 1 w 44"/>
                    <a:gd name="T1" fmla="*/ 1 h 38"/>
                    <a:gd name="T2" fmla="*/ 1 w 44"/>
                    <a:gd name="T3" fmla="*/ 1 h 38"/>
                    <a:gd name="T4" fmla="*/ 1 w 44"/>
                    <a:gd name="T5" fmla="*/ 0 h 38"/>
                    <a:gd name="T6" fmla="*/ 0 w 44"/>
                    <a:gd name="T7" fmla="*/ 1 h 38"/>
                    <a:gd name="T8" fmla="*/ 1 w 44"/>
                    <a:gd name="T9" fmla="*/ 1 h 38"/>
                    <a:gd name="T10" fmla="*/ 1 w 44"/>
                    <a:gd name="T11" fmla="*/ 1 h 38"/>
                    <a:gd name="T12" fmla="*/ 1 w 44"/>
                    <a:gd name="T13" fmla="*/ 1 h 38"/>
                    <a:gd name="T14" fmla="*/ 1 w 44"/>
                    <a:gd name="T15" fmla="*/ 1 h 38"/>
                    <a:gd name="T16" fmla="*/ 1 w 44"/>
                    <a:gd name="T17" fmla="*/ 1 h 38"/>
                    <a:gd name="T18" fmla="*/ 1 w 44"/>
                    <a:gd name="T19" fmla="*/ 1 h 38"/>
                    <a:gd name="T20" fmla="*/ 1 w 44"/>
                    <a:gd name="T21" fmla="*/ 1 h 38"/>
                    <a:gd name="T22" fmla="*/ 1 w 44"/>
                    <a:gd name="T23" fmla="*/ 1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8">
                      <a:moveTo>
                        <a:pt x="42" y="27"/>
                      </a:moveTo>
                      <a:lnTo>
                        <a:pt x="41" y="25"/>
                      </a:lnTo>
                      <a:lnTo>
                        <a:pt x="9" y="0"/>
                      </a:lnTo>
                      <a:lnTo>
                        <a:pt x="0" y="12"/>
                      </a:lnTo>
                      <a:lnTo>
                        <a:pt x="32" y="37"/>
                      </a:lnTo>
                      <a:lnTo>
                        <a:pt x="31" y="36"/>
                      </a:lnTo>
                      <a:lnTo>
                        <a:pt x="32" y="37"/>
                      </a:lnTo>
                      <a:lnTo>
                        <a:pt x="38" y="38"/>
                      </a:lnTo>
                      <a:lnTo>
                        <a:pt x="42" y="36"/>
                      </a:lnTo>
                      <a:lnTo>
                        <a:pt x="44" y="30"/>
                      </a:lnTo>
                      <a:lnTo>
                        <a:pt x="41" y="25"/>
                      </a:lnTo>
                      <a:lnTo>
                        <a:pt x="4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48" name="Freeform 432">
                  <a:extLst>
                    <a:ext uri="{FF2B5EF4-FFF2-40B4-BE49-F238E27FC236}">
                      <a16:creationId xmlns:a16="http://schemas.microsoft.com/office/drawing/2014/main" id="{3336C15F-E380-4DB9-B631-750F39DB1031}"/>
                    </a:ext>
                  </a:extLst>
                </p:cNvPr>
                <p:cNvSpPr>
                  <a:spLocks/>
                </p:cNvSpPr>
                <p:nvPr/>
              </p:nvSpPr>
              <p:spPr bwMode="auto">
                <a:xfrm>
                  <a:off x="3208" y="2992"/>
                  <a:ext cx="18" cy="19"/>
                </a:xfrm>
                <a:custGeom>
                  <a:avLst/>
                  <a:gdLst>
                    <a:gd name="T0" fmla="*/ 1 w 36"/>
                    <a:gd name="T1" fmla="*/ 1 h 37"/>
                    <a:gd name="T2" fmla="*/ 1 w 36"/>
                    <a:gd name="T3" fmla="*/ 1 h 37"/>
                    <a:gd name="T4" fmla="*/ 1 w 36"/>
                    <a:gd name="T5" fmla="*/ 0 h 37"/>
                    <a:gd name="T6" fmla="*/ 0 w 36"/>
                    <a:gd name="T7" fmla="*/ 1 h 37"/>
                    <a:gd name="T8" fmla="*/ 1 w 36"/>
                    <a:gd name="T9" fmla="*/ 1 h 37"/>
                    <a:gd name="T10" fmla="*/ 1 w 36"/>
                    <a:gd name="T11" fmla="*/ 1 h 37"/>
                    <a:gd name="T12" fmla="*/ 1 w 36"/>
                    <a:gd name="T13" fmla="*/ 1 h 37"/>
                    <a:gd name="T14" fmla="*/ 1 w 36"/>
                    <a:gd name="T15" fmla="*/ 1 h 37"/>
                    <a:gd name="T16" fmla="*/ 1 w 36"/>
                    <a:gd name="T17" fmla="*/ 1 h 37"/>
                    <a:gd name="T18" fmla="*/ 1 w 36"/>
                    <a:gd name="T19" fmla="*/ 1 h 37"/>
                    <a:gd name="T20" fmla="*/ 1 w 36"/>
                    <a:gd name="T21" fmla="*/ 1 h 37"/>
                    <a:gd name="T22" fmla="*/ 1 w 36"/>
                    <a:gd name="T23" fmla="*/ 1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37">
                      <a:moveTo>
                        <a:pt x="36" y="27"/>
                      </a:moveTo>
                      <a:lnTo>
                        <a:pt x="35" y="25"/>
                      </a:lnTo>
                      <a:lnTo>
                        <a:pt x="11" y="0"/>
                      </a:lnTo>
                      <a:lnTo>
                        <a:pt x="0" y="9"/>
                      </a:lnTo>
                      <a:lnTo>
                        <a:pt x="23" y="34"/>
                      </a:lnTo>
                      <a:lnTo>
                        <a:pt x="22" y="32"/>
                      </a:lnTo>
                      <a:lnTo>
                        <a:pt x="23" y="34"/>
                      </a:lnTo>
                      <a:lnTo>
                        <a:pt x="28" y="37"/>
                      </a:lnTo>
                      <a:lnTo>
                        <a:pt x="33" y="34"/>
                      </a:lnTo>
                      <a:lnTo>
                        <a:pt x="36" y="31"/>
                      </a:lnTo>
                      <a:lnTo>
                        <a:pt x="35" y="25"/>
                      </a:lnTo>
                      <a:lnTo>
                        <a:pt x="3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49" name="Freeform 433">
                  <a:extLst>
                    <a:ext uri="{FF2B5EF4-FFF2-40B4-BE49-F238E27FC236}">
                      <a16:creationId xmlns:a16="http://schemas.microsoft.com/office/drawing/2014/main" id="{83B35002-A70D-4C62-A39D-E8642E02E5BB}"/>
                    </a:ext>
                  </a:extLst>
                </p:cNvPr>
                <p:cNvSpPr>
                  <a:spLocks/>
                </p:cNvSpPr>
                <p:nvPr/>
              </p:nvSpPr>
              <p:spPr bwMode="auto">
                <a:xfrm>
                  <a:off x="3219" y="3006"/>
                  <a:ext cx="14" cy="20"/>
                </a:xfrm>
                <a:custGeom>
                  <a:avLst/>
                  <a:gdLst>
                    <a:gd name="T0" fmla="*/ 1 w 28"/>
                    <a:gd name="T1" fmla="*/ 1 h 39"/>
                    <a:gd name="T2" fmla="*/ 1 w 28"/>
                    <a:gd name="T3" fmla="*/ 1 h 39"/>
                    <a:gd name="T4" fmla="*/ 1 w 28"/>
                    <a:gd name="T5" fmla="*/ 0 h 39"/>
                    <a:gd name="T6" fmla="*/ 0 w 28"/>
                    <a:gd name="T7" fmla="*/ 1 h 39"/>
                    <a:gd name="T8" fmla="*/ 1 w 28"/>
                    <a:gd name="T9" fmla="*/ 1 h 39"/>
                    <a:gd name="T10" fmla="*/ 1 w 28"/>
                    <a:gd name="T11" fmla="*/ 1 h 39"/>
                    <a:gd name="T12" fmla="*/ 1 w 28"/>
                    <a:gd name="T13" fmla="*/ 1 h 39"/>
                    <a:gd name="T14" fmla="*/ 1 w 28"/>
                    <a:gd name="T15" fmla="*/ 1 h 39"/>
                    <a:gd name="T16" fmla="*/ 1 w 28"/>
                    <a:gd name="T17" fmla="*/ 1 h 39"/>
                    <a:gd name="T18" fmla="*/ 1 w 28"/>
                    <a:gd name="T19" fmla="*/ 1 h 39"/>
                    <a:gd name="T20" fmla="*/ 1 w 28"/>
                    <a:gd name="T21" fmla="*/ 1 h 39"/>
                    <a:gd name="T22" fmla="*/ 1 w 28"/>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39">
                      <a:moveTo>
                        <a:pt x="28" y="33"/>
                      </a:moveTo>
                      <a:lnTo>
                        <a:pt x="28" y="30"/>
                      </a:lnTo>
                      <a:lnTo>
                        <a:pt x="14" y="0"/>
                      </a:lnTo>
                      <a:lnTo>
                        <a:pt x="0" y="5"/>
                      </a:lnTo>
                      <a:lnTo>
                        <a:pt x="14" y="35"/>
                      </a:lnTo>
                      <a:lnTo>
                        <a:pt x="14" y="33"/>
                      </a:lnTo>
                      <a:lnTo>
                        <a:pt x="14" y="35"/>
                      </a:lnTo>
                      <a:lnTo>
                        <a:pt x="17" y="39"/>
                      </a:lnTo>
                      <a:lnTo>
                        <a:pt x="23" y="39"/>
                      </a:lnTo>
                      <a:lnTo>
                        <a:pt x="26" y="36"/>
                      </a:lnTo>
                      <a:lnTo>
                        <a:pt x="28" y="30"/>
                      </a:lnTo>
                      <a:lnTo>
                        <a:pt x="2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50" name="Freeform 434">
                  <a:extLst>
                    <a:ext uri="{FF2B5EF4-FFF2-40B4-BE49-F238E27FC236}">
                      <a16:creationId xmlns:a16="http://schemas.microsoft.com/office/drawing/2014/main" id="{1A3BB194-5D2A-4D60-AA9B-BB33EC7B039B}"/>
                    </a:ext>
                  </a:extLst>
                </p:cNvPr>
                <p:cNvSpPr>
                  <a:spLocks/>
                </p:cNvSpPr>
                <p:nvPr/>
              </p:nvSpPr>
              <p:spPr bwMode="auto">
                <a:xfrm>
                  <a:off x="3226" y="3022"/>
                  <a:ext cx="9" cy="20"/>
                </a:xfrm>
                <a:custGeom>
                  <a:avLst/>
                  <a:gdLst>
                    <a:gd name="T0" fmla="*/ 1 w 18"/>
                    <a:gd name="T1" fmla="*/ 1 h 39"/>
                    <a:gd name="T2" fmla="*/ 1 w 18"/>
                    <a:gd name="T3" fmla="*/ 1 h 39"/>
                    <a:gd name="T4" fmla="*/ 1 w 18"/>
                    <a:gd name="T5" fmla="*/ 0 h 39"/>
                    <a:gd name="T6" fmla="*/ 0 w 18"/>
                    <a:gd name="T7" fmla="*/ 0 h 39"/>
                    <a:gd name="T8" fmla="*/ 1 w 18"/>
                    <a:gd name="T9" fmla="*/ 1 h 39"/>
                    <a:gd name="T10" fmla="*/ 1 w 18"/>
                    <a:gd name="T11" fmla="*/ 1 h 39"/>
                    <a:gd name="T12" fmla="*/ 1 w 18"/>
                    <a:gd name="T13" fmla="*/ 1 h 39"/>
                    <a:gd name="T14" fmla="*/ 1 w 18"/>
                    <a:gd name="T15" fmla="*/ 1 h 39"/>
                    <a:gd name="T16" fmla="*/ 1 w 18"/>
                    <a:gd name="T17" fmla="*/ 1 h 39"/>
                    <a:gd name="T18" fmla="*/ 1 w 18"/>
                    <a:gd name="T19" fmla="*/ 1 h 39"/>
                    <a:gd name="T20" fmla="*/ 1 w 18"/>
                    <a:gd name="T21" fmla="*/ 1 h 39"/>
                    <a:gd name="T22" fmla="*/ 1 w 18"/>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39">
                      <a:moveTo>
                        <a:pt x="18" y="33"/>
                      </a:moveTo>
                      <a:lnTo>
                        <a:pt x="18" y="32"/>
                      </a:lnTo>
                      <a:lnTo>
                        <a:pt x="14" y="0"/>
                      </a:lnTo>
                      <a:lnTo>
                        <a:pt x="0" y="0"/>
                      </a:lnTo>
                      <a:lnTo>
                        <a:pt x="4" y="32"/>
                      </a:lnTo>
                      <a:lnTo>
                        <a:pt x="4" y="31"/>
                      </a:lnTo>
                      <a:lnTo>
                        <a:pt x="4" y="32"/>
                      </a:lnTo>
                      <a:lnTo>
                        <a:pt x="7" y="36"/>
                      </a:lnTo>
                      <a:lnTo>
                        <a:pt x="11" y="39"/>
                      </a:lnTo>
                      <a:lnTo>
                        <a:pt x="16" y="36"/>
                      </a:lnTo>
                      <a:lnTo>
                        <a:pt x="18" y="32"/>
                      </a:lnTo>
                      <a:lnTo>
                        <a:pt x="1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51" name="Freeform 435">
                  <a:extLst>
                    <a:ext uri="{FF2B5EF4-FFF2-40B4-BE49-F238E27FC236}">
                      <a16:creationId xmlns:a16="http://schemas.microsoft.com/office/drawing/2014/main" id="{9B7A2E2B-2599-4E32-8D52-6E343DDB6C2E}"/>
                    </a:ext>
                  </a:extLst>
                </p:cNvPr>
                <p:cNvSpPr>
                  <a:spLocks/>
                </p:cNvSpPr>
                <p:nvPr/>
              </p:nvSpPr>
              <p:spPr bwMode="auto">
                <a:xfrm>
                  <a:off x="3225" y="3038"/>
                  <a:ext cx="10" cy="21"/>
                </a:xfrm>
                <a:custGeom>
                  <a:avLst/>
                  <a:gdLst>
                    <a:gd name="T0" fmla="*/ 0 w 21"/>
                    <a:gd name="T1" fmla="*/ 1 h 42"/>
                    <a:gd name="T2" fmla="*/ 0 w 21"/>
                    <a:gd name="T3" fmla="*/ 1 h 42"/>
                    <a:gd name="T4" fmla="*/ 0 w 21"/>
                    <a:gd name="T5" fmla="*/ 1 h 42"/>
                    <a:gd name="T6" fmla="*/ 0 w 21"/>
                    <a:gd name="T7" fmla="*/ 0 h 42"/>
                    <a:gd name="T8" fmla="*/ 0 w 21"/>
                    <a:gd name="T9" fmla="*/ 1 h 42"/>
                    <a:gd name="T10" fmla="*/ 0 w 21"/>
                    <a:gd name="T11" fmla="*/ 1 h 42"/>
                    <a:gd name="T12" fmla="*/ 0 w 21"/>
                    <a:gd name="T13" fmla="*/ 1 h 42"/>
                    <a:gd name="T14" fmla="*/ 0 w 21"/>
                    <a:gd name="T15" fmla="*/ 1 h 42"/>
                    <a:gd name="T16" fmla="*/ 0 w 21"/>
                    <a:gd name="T17" fmla="*/ 1 h 42"/>
                    <a:gd name="T18" fmla="*/ 0 w 21"/>
                    <a:gd name="T19" fmla="*/ 1 h 42"/>
                    <a:gd name="T20" fmla="*/ 0 w 21"/>
                    <a:gd name="T21" fmla="*/ 1 h 42"/>
                    <a:gd name="T22" fmla="*/ 0 w 21"/>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2">
                      <a:moveTo>
                        <a:pt x="14" y="38"/>
                      </a:moveTo>
                      <a:lnTo>
                        <a:pt x="14" y="37"/>
                      </a:lnTo>
                      <a:lnTo>
                        <a:pt x="21" y="2"/>
                      </a:lnTo>
                      <a:lnTo>
                        <a:pt x="7" y="0"/>
                      </a:lnTo>
                      <a:lnTo>
                        <a:pt x="0" y="34"/>
                      </a:lnTo>
                      <a:lnTo>
                        <a:pt x="0" y="33"/>
                      </a:lnTo>
                      <a:lnTo>
                        <a:pt x="0" y="34"/>
                      </a:lnTo>
                      <a:lnTo>
                        <a:pt x="2" y="40"/>
                      </a:lnTo>
                      <a:lnTo>
                        <a:pt x="6" y="42"/>
                      </a:lnTo>
                      <a:lnTo>
                        <a:pt x="12" y="41"/>
                      </a:lnTo>
                      <a:lnTo>
                        <a:pt x="14" y="37"/>
                      </a:lnTo>
                      <a:lnTo>
                        <a:pt x="1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52" name="Freeform 436">
                  <a:extLst>
                    <a:ext uri="{FF2B5EF4-FFF2-40B4-BE49-F238E27FC236}">
                      <a16:creationId xmlns:a16="http://schemas.microsoft.com/office/drawing/2014/main" id="{3B666523-3BC9-4ADA-80D7-4A30EE4C97CB}"/>
                    </a:ext>
                  </a:extLst>
                </p:cNvPr>
                <p:cNvSpPr>
                  <a:spLocks/>
                </p:cNvSpPr>
                <p:nvPr/>
              </p:nvSpPr>
              <p:spPr bwMode="auto">
                <a:xfrm>
                  <a:off x="3217" y="3055"/>
                  <a:ext cx="15" cy="24"/>
                </a:xfrm>
                <a:custGeom>
                  <a:avLst/>
                  <a:gdLst>
                    <a:gd name="T0" fmla="*/ 1 w 30"/>
                    <a:gd name="T1" fmla="*/ 1 h 48"/>
                    <a:gd name="T2" fmla="*/ 1 w 30"/>
                    <a:gd name="T3" fmla="*/ 1 h 48"/>
                    <a:gd name="T4" fmla="*/ 1 w 30"/>
                    <a:gd name="T5" fmla="*/ 1 h 48"/>
                    <a:gd name="T6" fmla="*/ 1 w 30"/>
                    <a:gd name="T7" fmla="*/ 0 h 48"/>
                    <a:gd name="T8" fmla="*/ 0 w 30"/>
                    <a:gd name="T9" fmla="*/ 1 h 48"/>
                    <a:gd name="T10" fmla="*/ 1 w 30"/>
                    <a:gd name="T11" fmla="*/ 1 h 48"/>
                    <a:gd name="T12" fmla="*/ 0 w 30"/>
                    <a:gd name="T13" fmla="*/ 1 h 48"/>
                    <a:gd name="T14" fmla="*/ 1 w 30"/>
                    <a:gd name="T15" fmla="*/ 1 h 48"/>
                    <a:gd name="T16" fmla="*/ 1 w 30"/>
                    <a:gd name="T17" fmla="*/ 1 h 48"/>
                    <a:gd name="T18" fmla="*/ 1 w 30"/>
                    <a:gd name="T19" fmla="*/ 1 h 48"/>
                    <a:gd name="T20" fmla="*/ 1 w 30"/>
                    <a:gd name="T21" fmla="*/ 1 h 48"/>
                    <a:gd name="T22" fmla="*/ 1 w 30"/>
                    <a:gd name="T23" fmla="*/ 1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48">
                      <a:moveTo>
                        <a:pt x="13" y="45"/>
                      </a:moveTo>
                      <a:lnTo>
                        <a:pt x="14" y="44"/>
                      </a:lnTo>
                      <a:lnTo>
                        <a:pt x="30" y="5"/>
                      </a:lnTo>
                      <a:lnTo>
                        <a:pt x="16" y="0"/>
                      </a:lnTo>
                      <a:lnTo>
                        <a:pt x="0" y="39"/>
                      </a:lnTo>
                      <a:lnTo>
                        <a:pt x="1" y="38"/>
                      </a:lnTo>
                      <a:lnTo>
                        <a:pt x="0" y="39"/>
                      </a:lnTo>
                      <a:lnTo>
                        <a:pt x="1" y="45"/>
                      </a:lnTo>
                      <a:lnTo>
                        <a:pt x="6" y="48"/>
                      </a:lnTo>
                      <a:lnTo>
                        <a:pt x="11" y="48"/>
                      </a:lnTo>
                      <a:lnTo>
                        <a:pt x="14" y="44"/>
                      </a:lnTo>
                      <a:lnTo>
                        <a:pt x="13"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53" name="Freeform 437">
                  <a:extLst>
                    <a:ext uri="{FF2B5EF4-FFF2-40B4-BE49-F238E27FC236}">
                      <a16:creationId xmlns:a16="http://schemas.microsoft.com/office/drawing/2014/main" id="{D6C89C7D-62C3-4F29-A19A-0A1EC39E1A67}"/>
                    </a:ext>
                  </a:extLst>
                </p:cNvPr>
                <p:cNvSpPr>
                  <a:spLocks/>
                </p:cNvSpPr>
                <p:nvPr/>
              </p:nvSpPr>
              <p:spPr bwMode="auto">
                <a:xfrm>
                  <a:off x="3203" y="3074"/>
                  <a:ext cx="20" cy="27"/>
                </a:xfrm>
                <a:custGeom>
                  <a:avLst/>
                  <a:gdLst>
                    <a:gd name="T0" fmla="*/ 1 w 40"/>
                    <a:gd name="T1" fmla="*/ 0 h 55"/>
                    <a:gd name="T2" fmla="*/ 1 w 40"/>
                    <a:gd name="T3" fmla="*/ 0 h 55"/>
                    <a:gd name="T4" fmla="*/ 1 w 40"/>
                    <a:gd name="T5" fmla="*/ 0 h 55"/>
                    <a:gd name="T6" fmla="*/ 1 w 40"/>
                    <a:gd name="T7" fmla="*/ 0 h 55"/>
                    <a:gd name="T8" fmla="*/ 1 w 40"/>
                    <a:gd name="T9" fmla="*/ 0 h 55"/>
                    <a:gd name="T10" fmla="*/ 0 w 40"/>
                    <a:gd name="T11" fmla="*/ 0 h 55"/>
                    <a:gd name="T12" fmla="*/ 1 w 40"/>
                    <a:gd name="T13" fmla="*/ 0 h 55"/>
                    <a:gd name="T14" fmla="*/ 0 w 40"/>
                    <a:gd name="T15" fmla="*/ 0 h 55"/>
                    <a:gd name="T16" fmla="*/ 1 w 40"/>
                    <a:gd name="T17" fmla="*/ 0 h 55"/>
                    <a:gd name="T18" fmla="*/ 1 w 40"/>
                    <a:gd name="T19" fmla="*/ 0 h 55"/>
                    <a:gd name="T20" fmla="*/ 1 w 40"/>
                    <a:gd name="T21" fmla="*/ 0 h 55"/>
                    <a:gd name="T22" fmla="*/ 1 w 40"/>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55">
                      <a:moveTo>
                        <a:pt x="13" y="53"/>
                      </a:moveTo>
                      <a:lnTo>
                        <a:pt x="12" y="53"/>
                      </a:lnTo>
                      <a:lnTo>
                        <a:pt x="40" y="7"/>
                      </a:lnTo>
                      <a:lnTo>
                        <a:pt x="28" y="0"/>
                      </a:lnTo>
                      <a:lnTo>
                        <a:pt x="1" y="46"/>
                      </a:lnTo>
                      <a:lnTo>
                        <a:pt x="0" y="46"/>
                      </a:lnTo>
                      <a:lnTo>
                        <a:pt x="1" y="46"/>
                      </a:lnTo>
                      <a:lnTo>
                        <a:pt x="0" y="51"/>
                      </a:lnTo>
                      <a:lnTo>
                        <a:pt x="3" y="54"/>
                      </a:lnTo>
                      <a:lnTo>
                        <a:pt x="8" y="55"/>
                      </a:lnTo>
                      <a:lnTo>
                        <a:pt x="12" y="53"/>
                      </a:lnTo>
                      <a:lnTo>
                        <a:pt x="13"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54" name="Freeform 438">
                  <a:extLst>
                    <a:ext uri="{FF2B5EF4-FFF2-40B4-BE49-F238E27FC236}">
                      <a16:creationId xmlns:a16="http://schemas.microsoft.com/office/drawing/2014/main" id="{3E8B2217-6BE0-405E-B3F6-F390DC4F6F67}"/>
                    </a:ext>
                  </a:extLst>
                </p:cNvPr>
                <p:cNvSpPr>
                  <a:spLocks/>
                </p:cNvSpPr>
                <p:nvPr/>
              </p:nvSpPr>
              <p:spPr bwMode="auto">
                <a:xfrm>
                  <a:off x="3195" y="3097"/>
                  <a:ext cx="15" cy="20"/>
                </a:xfrm>
                <a:custGeom>
                  <a:avLst/>
                  <a:gdLst>
                    <a:gd name="T0" fmla="*/ 1 w 30"/>
                    <a:gd name="T1" fmla="*/ 0 h 42"/>
                    <a:gd name="T2" fmla="*/ 1 w 30"/>
                    <a:gd name="T3" fmla="*/ 0 h 42"/>
                    <a:gd name="T4" fmla="*/ 1 w 30"/>
                    <a:gd name="T5" fmla="*/ 0 h 42"/>
                    <a:gd name="T6" fmla="*/ 1 w 30"/>
                    <a:gd name="T7" fmla="*/ 0 h 42"/>
                    <a:gd name="T8" fmla="*/ 0 w 30"/>
                    <a:gd name="T9" fmla="*/ 0 h 42"/>
                    <a:gd name="T10" fmla="*/ 0 w 30"/>
                    <a:gd name="T11" fmla="*/ 0 h 42"/>
                    <a:gd name="T12" fmla="*/ 0 w 30"/>
                    <a:gd name="T13" fmla="*/ 0 h 42"/>
                    <a:gd name="T14" fmla="*/ 0 w 30"/>
                    <a:gd name="T15" fmla="*/ 0 h 42"/>
                    <a:gd name="T16" fmla="*/ 1 w 30"/>
                    <a:gd name="T17" fmla="*/ 0 h 42"/>
                    <a:gd name="T18" fmla="*/ 1 w 30"/>
                    <a:gd name="T19" fmla="*/ 0 h 42"/>
                    <a:gd name="T20" fmla="*/ 1 w 30"/>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42">
                      <a:moveTo>
                        <a:pt x="14" y="37"/>
                      </a:moveTo>
                      <a:lnTo>
                        <a:pt x="14" y="37"/>
                      </a:lnTo>
                      <a:lnTo>
                        <a:pt x="30" y="7"/>
                      </a:lnTo>
                      <a:lnTo>
                        <a:pt x="17" y="0"/>
                      </a:lnTo>
                      <a:lnTo>
                        <a:pt x="0" y="30"/>
                      </a:lnTo>
                      <a:lnTo>
                        <a:pt x="0" y="36"/>
                      </a:lnTo>
                      <a:lnTo>
                        <a:pt x="4" y="40"/>
                      </a:lnTo>
                      <a:lnTo>
                        <a:pt x="10" y="42"/>
                      </a:lnTo>
                      <a:lnTo>
                        <a:pt x="1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55" name="Freeform 439">
                  <a:extLst>
                    <a:ext uri="{FF2B5EF4-FFF2-40B4-BE49-F238E27FC236}">
                      <a16:creationId xmlns:a16="http://schemas.microsoft.com/office/drawing/2014/main" id="{B302BE1C-36DB-42F6-BCE0-98B6F9073967}"/>
                    </a:ext>
                  </a:extLst>
                </p:cNvPr>
                <p:cNvSpPr>
                  <a:spLocks/>
                </p:cNvSpPr>
                <p:nvPr/>
              </p:nvSpPr>
              <p:spPr bwMode="auto">
                <a:xfrm>
                  <a:off x="3184" y="3112"/>
                  <a:ext cx="18" cy="25"/>
                </a:xfrm>
                <a:custGeom>
                  <a:avLst/>
                  <a:gdLst>
                    <a:gd name="T0" fmla="*/ 1 w 34"/>
                    <a:gd name="T1" fmla="*/ 0 h 51"/>
                    <a:gd name="T2" fmla="*/ 1 w 34"/>
                    <a:gd name="T3" fmla="*/ 0 h 51"/>
                    <a:gd name="T4" fmla="*/ 1 w 34"/>
                    <a:gd name="T5" fmla="*/ 0 h 51"/>
                    <a:gd name="T6" fmla="*/ 1 w 34"/>
                    <a:gd name="T7" fmla="*/ 0 h 51"/>
                    <a:gd name="T8" fmla="*/ 0 w 34"/>
                    <a:gd name="T9" fmla="*/ 0 h 51"/>
                    <a:gd name="T10" fmla="*/ 0 w 34"/>
                    <a:gd name="T11" fmla="*/ 0 h 51"/>
                    <a:gd name="T12" fmla="*/ 0 w 34"/>
                    <a:gd name="T13" fmla="*/ 0 h 51"/>
                    <a:gd name="T14" fmla="*/ 0 w 34"/>
                    <a:gd name="T15" fmla="*/ 0 h 51"/>
                    <a:gd name="T16" fmla="*/ 1 w 34"/>
                    <a:gd name="T17" fmla="*/ 0 h 51"/>
                    <a:gd name="T18" fmla="*/ 1 w 34"/>
                    <a:gd name="T19" fmla="*/ 0 h 51"/>
                    <a:gd name="T20" fmla="*/ 1 w 34"/>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51">
                      <a:moveTo>
                        <a:pt x="14" y="46"/>
                      </a:moveTo>
                      <a:lnTo>
                        <a:pt x="14" y="46"/>
                      </a:lnTo>
                      <a:lnTo>
                        <a:pt x="34" y="7"/>
                      </a:lnTo>
                      <a:lnTo>
                        <a:pt x="20" y="0"/>
                      </a:lnTo>
                      <a:lnTo>
                        <a:pt x="0" y="39"/>
                      </a:lnTo>
                      <a:lnTo>
                        <a:pt x="0" y="45"/>
                      </a:lnTo>
                      <a:lnTo>
                        <a:pt x="3" y="50"/>
                      </a:lnTo>
                      <a:lnTo>
                        <a:pt x="9" y="51"/>
                      </a:lnTo>
                      <a:lnTo>
                        <a:pt x="14"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56" name="Freeform 440">
                  <a:extLst>
                    <a:ext uri="{FF2B5EF4-FFF2-40B4-BE49-F238E27FC236}">
                      <a16:creationId xmlns:a16="http://schemas.microsoft.com/office/drawing/2014/main" id="{0150D5EF-6A1C-4D24-AB41-9A453E5C8FAB}"/>
                    </a:ext>
                  </a:extLst>
                </p:cNvPr>
                <p:cNvSpPr>
                  <a:spLocks/>
                </p:cNvSpPr>
                <p:nvPr/>
              </p:nvSpPr>
              <p:spPr bwMode="auto">
                <a:xfrm>
                  <a:off x="3171" y="3131"/>
                  <a:ext cx="20" cy="31"/>
                </a:xfrm>
                <a:custGeom>
                  <a:avLst/>
                  <a:gdLst>
                    <a:gd name="T0" fmla="*/ 0 w 42"/>
                    <a:gd name="T1" fmla="*/ 1 h 62"/>
                    <a:gd name="T2" fmla="*/ 0 w 42"/>
                    <a:gd name="T3" fmla="*/ 1 h 62"/>
                    <a:gd name="T4" fmla="*/ 0 w 42"/>
                    <a:gd name="T5" fmla="*/ 1 h 62"/>
                    <a:gd name="T6" fmla="*/ 0 w 42"/>
                    <a:gd name="T7" fmla="*/ 0 h 62"/>
                    <a:gd name="T8" fmla="*/ 0 w 42"/>
                    <a:gd name="T9" fmla="*/ 1 h 62"/>
                    <a:gd name="T10" fmla="*/ 0 w 42"/>
                    <a:gd name="T11" fmla="*/ 1 h 62"/>
                    <a:gd name="T12" fmla="*/ 0 w 42"/>
                    <a:gd name="T13" fmla="*/ 1 h 62"/>
                    <a:gd name="T14" fmla="*/ 0 w 42"/>
                    <a:gd name="T15" fmla="*/ 1 h 62"/>
                    <a:gd name="T16" fmla="*/ 0 w 42"/>
                    <a:gd name="T17" fmla="*/ 1 h 62"/>
                    <a:gd name="T18" fmla="*/ 0 w 42"/>
                    <a:gd name="T19" fmla="*/ 1 h 62"/>
                    <a:gd name="T20" fmla="*/ 0 w 42"/>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62">
                      <a:moveTo>
                        <a:pt x="14" y="58"/>
                      </a:moveTo>
                      <a:lnTo>
                        <a:pt x="14" y="58"/>
                      </a:lnTo>
                      <a:lnTo>
                        <a:pt x="42" y="7"/>
                      </a:lnTo>
                      <a:lnTo>
                        <a:pt x="28" y="0"/>
                      </a:lnTo>
                      <a:lnTo>
                        <a:pt x="0" y="51"/>
                      </a:lnTo>
                      <a:lnTo>
                        <a:pt x="0" y="57"/>
                      </a:lnTo>
                      <a:lnTo>
                        <a:pt x="4" y="61"/>
                      </a:lnTo>
                      <a:lnTo>
                        <a:pt x="9" y="62"/>
                      </a:ln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57" name="Freeform 441">
                  <a:extLst>
                    <a:ext uri="{FF2B5EF4-FFF2-40B4-BE49-F238E27FC236}">
                      <a16:creationId xmlns:a16="http://schemas.microsoft.com/office/drawing/2014/main" id="{F68AF7A8-E7F4-4A65-AE9F-AA3BF8759BF4}"/>
                    </a:ext>
                  </a:extLst>
                </p:cNvPr>
                <p:cNvSpPr>
                  <a:spLocks/>
                </p:cNvSpPr>
                <p:nvPr/>
              </p:nvSpPr>
              <p:spPr bwMode="auto">
                <a:xfrm>
                  <a:off x="3154" y="3156"/>
                  <a:ext cx="23" cy="36"/>
                </a:xfrm>
                <a:custGeom>
                  <a:avLst/>
                  <a:gdLst>
                    <a:gd name="T0" fmla="*/ 1 w 46"/>
                    <a:gd name="T1" fmla="*/ 1 h 71"/>
                    <a:gd name="T2" fmla="*/ 1 w 46"/>
                    <a:gd name="T3" fmla="*/ 1 h 71"/>
                    <a:gd name="T4" fmla="*/ 1 w 46"/>
                    <a:gd name="T5" fmla="*/ 1 h 71"/>
                    <a:gd name="T6" fmla="*/ 1 w 46"/>
                    <a:gd name="T7" fmla="*/ 0 h 71"/>
                    <a:gd name="T8" fmla="*/ 0 w 46"/>
                    <a:gd name="T9" fmla="*/ 1 h 71"/>
                    <a:gd name="T10" fmla="*/ 0 w 46"/>
                    <a:gd name="T11" fmla="*/ 1 h 71"/>
                    <a:gd name="T12" fmla="*/ 0 w 46"/>
                    <a:gd name="T13" fmla="*/ 1 h 71"/>
                    <a:gd name="T14" fmla="*/ 0 w 46"/>
                    <a:gd name="T15" fmla="*/ 1 h 71"/>
                    <a:gd name="T16" fmla="*/ 1 w 46"/>
                    <a:gd name="T17" fmla="*/ 1 h 71"/>
                    <a:gd name="T18" fmla="*/ 1 w 46"/>
                    <a:gd name="T19" fmla="*/ 1 h 71"/>
                    <a:gd name="T20" fmla="*/ 1 w 46"/>
                    <a:gd name="T21" fmla="*/ 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71">
                      <a:moveTo>
                        <a:pt x="14" y="67"/>
                      </a:moveTo>
                      <a:lnTo>
                        <a:pt x="14" y="67"/>
                      </a:lnTo>
                      <a:lnTo>
                        <a:pt x="46" y="7"/>
                      </a:lnTo>
                      <a:lnTo>
                        <a:pt x="32" y="0"/>
                      </a:lnTo>
                      <a:lnTo>
                        <a:pt x="0" y="60"/>
                      </a:lnTo>
                      <a:lnTo>
                        <a:pt x="0" y="66"/>
                      </a:lnTo>
                      <a:lnTo>
                        <a:pt x="3" y="70"/>
                      </a:lnTo>
                      <a:lnTo>
                        <a:pt x="9" y="71"/>
                      </a:lnTo>
                      <a:lnTo>
                        <a:pt x="14"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58" name="Freeform 442">
                  <a:extLst>
                    <a:ext uri="{FF2B5EF4-FFF2-40B4-BE49-F238E27FC236}">
                      <a16:creationId xmlns:a16="http://schemas.microsoft.com/office/drawing/2014/main" id="{06585DD2-930A-4D89-B8B5-109F7E0720A6}"/>
                    </a:ext>
                  </a:extLst>
                </p:cNvPr>
                <p:cNvSpPr>
                  <a:spLocks/>
                </p:cNvSpPr>
                <p:nvPr/>
              </p:nvSpPr>
              <p:spPr bwMode="auto">
                <a:xfrm>
                  <a:off x="3136" y="3186"/>
                  <a:ext cx="25" cy="40"/>
                </a:xfrm>
                <a:custGeom>
                  <a:avLst/>
                  <a:gdLst>
                    <a:gd name="T0" fmla="*/ 0 w 51"/>
                    <a:gd name="T1" fmla="*/ 1 h 78"/>
                    <a:gd name="T2" fmla="*/ 0 w 51"/>
                    <a:gd name="T3" fmla="*/ 1 h 78"/>
                    <a:gd name="T4" fmla="*/ 0 w 51"/>
                    <a:gd name="T5" fmla="*/ 1 h 78"/>
                    <a:gd name="T6" fmla="*/ 0 w 51"/>
                    <a:gd name="T7" fmla="*/ 0 h 78"/>
                    <a:gd name="T8" fmla="*/ 0 w 51"/>
                    <a:gd name="T9" fmla="*/ 1 h 78"/>
                    <a:gd name="T10" fmla="*/ 0 w 51"/>
                    <a:gd name="T11" fmla="*/ 1 h 78"/>
                    <a:gd name="T12" fmla="*/ 0 w 51"/>
                    <a:gd name="T13" fmla="*/ 1 h 78"/>
                    <a:gd name="T14" fmla="*/ 0 w 51"/>
                    <a:gd name="T15" fmla="*/ 1 h 78"/>
                    <a:gd name="T16" fmla="*/ 0 w 51"/>
                    <a:gd name="T17" fmla="*/ 1 h 78"/>
                    <a:gd name="T18" fmla="*/ 0 w 51"/>
                    <a:gd name="T19" fmla="*/ 1 h 78"/>
                    <a:gd name="T20" fmla="*/ 0 w 51"/>
                    <a:gd name="T21" fmla="*/ 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78">
                      <a:moveTo>
                        <a:pt x="14" y="74"/>
                      </a:moveTo>
                      <a:lnTo>
                        <a:pt x="14" y="74"/>
                      </a:lnTo>
                      <a:lnTo>
                        <a:pt x="51" y="7"/>
                      </a:lnTo>
                      <a:lnTo>
                        <a:pt x="37" y="0"/>
                      </a:lnTo>
                      <a:lnTo>
                        <a:pt x="0" y="67"/>
                      </a:lnTo>
                      <a:lnTo>
                        <a:pt x="0" y="72"/>
                      </a:lnTo>
                      <a:lnTo>
                        <a:pt x="3" y="77"/>
                      </a:lnTo>
                      <a:lnTo>
                        <a:pt x="9" y="78"/>
                      </a:lnTo>
                      <a:lnTo>
                        <a:pt x="14"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59" name="Freeform 443">
                  <a:extLst>
                    <a:ext uri="{FF2B5EF4-FFF2-40B4-BE49-F238E27FC236}">
                      <a16:creationId xmlns:a16="http://schemas.microsoft.com/office/drawing/2014/main" id="{4B4C52E6-7C9A-4AAE-BE00-2FADBB91E42F}"/>
                    </a:ext>
                  </a:extLst>
                </p:cNvPr>
                <p:cNvSpPr>
                  <a:spLocks/>
                </p:cNvSpPr>
                <p:nvPr/>
              </p:nvSpPr>
              <p:spPr bwMode="auto">
                <a:xfrm>
                  <a:off x="3116" y="3220"/>
                  <a:ext cx="27" cy="40"/>
                </a:xfrm>
                <a:custGeom>
                  <a:avLst/>
                  <a:gdLst>
                    <a:gd name="T0" fmla="*/ 1 w 53"/>
                    <a:gd name="T1" fmla="*/ 1 h 80"/>
                    <a:gd name="T2" fmla="*/ 1 w 53"/>
                    <a:gd name="T3" fmla="*/ 1 h 80"/>
                    <a:gd name="T4" fmla="*/ 1 w 53"/>
                    <a:gd name="T5" fmla="*/ 1 h 80"/>
                    <a:gd name="T6" fmla="*/ 1 w 53"/>
                    <a:gd name="T7" fmla="*/ 0 h 80"/>
                    <a:gd name="T8" fmla="*/ 0 w 53"/>
                    <a:gd name="T9" fmla="*/ 1 h 80"/>
                    <a:gd name="T10" fmla="*/ 0 w 53"/>
                    <a:gd name="T11" fmla="*/ 1 h 80"/>
                    <a:gd name="T12" fmla="*/ 0 w 53"/>
                    <a:gd name="T13" fmla="*/ 1 h 80"/>
                    <a:gd name="T14" fmla="*/ 0 w 53"/>
                    <a:gd name="T15" fmla="*/ 1 h 80"/>
                    <a:gd name="T16" fmla="*/ 1 w 53"/>
                    <a:gd name="T17" fmla="*/ 1 h 80"/>
                    <a:gd name="T18" fmla="*/ 1 w 53"/>
                    <a:gd name="T19" fmla="*/ 1 h 80"/>
                    <a:gd name="T20" fmla="*/ 1 w 53"/>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80">
                      <a:moveTo>
                        <a:pt x="14" y="76"/>
                      </a:moveTo>
                      <a:lnTo>
                        <a:pt x="14" y="76"/>
                      </a:lnTo>
                      <a:lnTo>
                        <a:pt x="53" y="7"/>
                      </a:lnTo>
                      <a:lnTo>
                        <a:pt x="39" y="0"/>
                      </a:lnTo>
                      <a:lnTo>
                        <a:pt x="0" y="69"/>
                      </a:lnTo>
                      <a:lnTo>
                        <a:pt x="0" y="75"/>
                      </a:lnTo>
                      <a:lnTo>
                        <a:pt x="3" y="79"/>
                      </a:lnTo>
                      <a:lnTo>
                        <a:pt x="9" y="80"/>
                      </a:lnTo>
                      <a:lnTo>
                        <a:pt x="1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60" name="Freeform 444">
                  <a:extLst>
                    <a:ext uri="{FF2B5EF4-FFF2-40B4-BE49-F238E27FC236}">
                      <a16:creationId xmlns:a16="http://schemas.microsoft.com/office/drawing/2014/main" id="{CB254CBA-03F4-4DDB-BA5B-82A91DFC0573}"/>
                    </a:ext>
                  </a:extLst>
                </p:cNvPr>
                <p:cNvSpPr>
                  <a:spLocks/>
                </p:cNvSpPr>
                <p:nvPr/>
              </p:nvSpPr>
              <p:spPr bwMode="auto">
                <a:xfrm>
                  <a:off x="3094" y="3254"/>
                  <a:ext cx="29" cy="43"/>
                </a:xfrm>
                <a:custGeom>
                  <a:avLst/>
                  <a:gdLst>
                    <a:gd name="T0" fmla="*/ 1 w 58"/>
                    <a:gd name="T1" fmla="*/ 1 h 85"/>
                    <a:gd name="T2" fmla="*/ 1 w 58"/>
                    <a:gd name="T3" fmla="*/ 1 h 85"/>
                    <a:gd name="T4" fmla="*/ 1 w 58"/>
                    <a:gd name="T5" fmla="*/ 1 h 85"/>
                    <a:gd name="T6" fmla="*/ 1 w 58"/>
                    <a:gd name="T7" fmla="*/ 0 h 85"/>
                    <a:gd name="T8" fmla="*/ 0 w 58"/>
                    <a:gd name="T9" fmla="*/ 1 h 85"/>
                    <a:gd name="T10" fmla="*/ 0 w 58"/>
                    <a:gd name="T11" fmla="*/ 1 h 85"/>
                    <a:gd name="T12" fmla="*/ 0 w 58"/>
                    <a:gd name="T13" fmla="*/ 1 h 85"/>
                    <a:gd name="T14" fmla="*/ 0 w 58"/>
                    <a:gd name="T15" fmla="*/ 1 h 85"/>
                    <a:gd name="T16" fmla="*/ 1 w 58"/>
                    <a:gd name="T17" fmla="*/ 1 h 85"/>
                    <a:gd name="T18" fmla="*/ 1 w 58"/>
                    <a:gd name="T19" fmla="*/ 1 h 85"/>
                    <a:gd name="T20" fmla="*/ 1 w 58"/>
                    <a:gd name="T21" fmla="*/ 1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5">
                      <a:moveTo>
                        <a:pt x="14" y="80"/>
                      </a:moveTo>
                      <a:lnTo>
                        <a:pt x="14" y="80"/>
                      </a:lnTo>
                      <a:lnTo>
                        <a:pt x="58" y="7"/>
                      </a:lnTo>
                      <a:lnTo>
                        <a:pt x="44" y="0"/>
                      </a:lnTo>
                      <a:lnTo>
                        <a:pt x="0" y="74"/>
                      </a:lnTo>
                      <a:lnTo>
                        <a:pt x="0" y="79"/>
                      </a:lnTo>
                      <a:lnTo>
                        <a:pt x="3" y="84"/>
                      </a:lnTo>
                      <a:lnTo>
                        <a:pt x="9" y="85"/>
                      </a:lnTo>
                      <a:lnTo>
                        <a:pt x="14"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61" name="Freeform 445">
                  <a:extLst>
                    <a:ext uri="{FF2B5EF4-FFF2-40B4-BE49-F238E27FC236}">
                      <a16:creationId xmlns:a16="http://schemas.microsoft.com/office/drawing/2014/main" id="{03DB0BB7-D124-4363-851E-051DEA3F9743}"/>
                    </a:ext>
                  </a:extLst>
                </p:cNvPr>
                <p:cNvSpPr>
                  <a:spLocks/>
                </p:cNvSpPr>
                <p:nvPr/>
              </p:nvSpPr>
              <p:spPr bwMode="auto">
                <a:xfrm>
                  <a:off x="3073" y="3291"/>
                  <a:ext cx="28" cy="43"/>
                </a:xfrm>
                <a:custGeom>
                  <a:avLst/>
                  <a:gdLst>
                    <a:gd name="T0" fmla="*/ 0 w 58"/>
                    <a:gd name="T1" fmla="*/ 1 h 85"/>
                    <a:gd name="T2" fmla="*/ 0 w 58"/>
                    <a:gd name="T3" fmla="*/ 1 h 85"/>
                    <a:gd name="T4" fmla="*/ 0 w 58"/>
                    <a:gd name="T5" fmla="*/ 1 h 85"/>
                    <a:gd name="T6" fmla="*/ 0 w 58"/>
                    <a:gd name="T7" fmla="*/ 0 h 85"/>
                    <a:gd name="T8" fmla="*/ 0 w 58"/>
                    <a:gd name="T9" fmla="*/ 1 h 85"/>
                    <a:gd name="T10" fmla="*/ 0 w 58"/>
                    <a:gd name="T11" fmla="*/ 1 h 85"/>
                    <a:gd name="T12" fmla="*/ 0 w 58"/>
                    <a:gd name="T13" fmla="*/ 1 h 85"/>
                    <a:gd name="T14" fmla="*/ 0 w 58"/>
                    <a:gd name="T15" fmla="*/ 1 h 85"/>
                    <a:gd name="T16" fmla="*/ 0 w 58"/>
                    <a:gd name="T17" fmla="*/ 1 h 85"/>
                    <a:gd name="T18" fmla="*/ 0 w 58"/>
                    <a:gd name="T19" fmla="*/ 1 h 85"/>
                    <a:gd name="T20" fmla="*/ 0 w 58"/>
                    <a:gd name="T21" fmla="*/ 1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5">
                      <a:moveTo>
                        <a:pt x="14" y="80"/>
                      </a:moveTo>
                      <a:lnTo>
                        <a:pt x="14" y="80"/>
                      </a:lnTo>
                      <a:lnTo>
                        <a:pt x="58" y="6"/>
                      </a:lnTo>
                      <a:lnTo>
                        <a:pt x="44" y="0"/>
                      </a:lnTo>
                      <a:lnTo>
                        <a:pt x="0" y="73"/>
                      </a:lnTo>
                      <a:lnTo>
                        <a:pt x="0" y="79"/>
                      </a:lnTo>
                      <a:lnTo>
                        <a:pt x="4" y="84"/>
                      </a:lnTo>
                      <a:lnTo>
                        <a:pt x="9" y="85"/>
                      </a:lnTo>
                      <a:lnTo>
                        <a:pt x="14"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62" name="Freeform 446">
                  <a:extLst>
                    <a:ext uri="{FF2B5EF4-FFF2-40B4-BE49-F238E27FC236}">
                      <a16:creationId xmlns:a16="http://schemas.microsoft.com/office/drawing/2014/main" id="{E31D6A96-AAD4-41B4-B71F-57D1A5D38C5C}"/>
                    </a:ext>
                  </a:extLst>
                </p:cNvPr>
                <p:cNvSpPr>
                  <a:spLocks/>
                </p:cNvSpPr>
                <p:nvPr/>
              </p:nvSpPr>
              <p:spPr bwMode="auto">
                <a:xfrm>
                  <a:off x="3052" y="3328"/>
                  <a:ext cx="28" cy="44"/>
                </a:xfrm>
                <a:custGeom>
                  <a:avLst/>
                  <a:gdLst>
                    <a:gd name="T0" fmla="*/ 1 w 55"/>
                    <a:gd name="T1" fmla="*/ 1 h 88"/>
                    <a:gd name="T2" fmla="*/ 1 w 55"/>
                    <a:gd name="T3" fmla="*/ 1 h 88"/>
                    <a:gd name="T4" fmla="*/ 1 w 55"/>
                    <a:gd name="T5" fmla="*/ 1 h 88"/>
                    <a:gd name="T6" fmla="*/ 1 w 55"/>
                    <a:gd name="T7" fmla="*/ 0 h 88"/>
                    <a:gd name="T8" fmla="*/ 0 w 55"/>
                    <a:gd name="T9" fmla="*/ 1 h 88"/>
                    <a:gd name="T10" fmla="*/ 0 w 55"/>
                    <a:gd name="T11" fmla="*/ 1 h 88"/>
                    <a:gd name="T12" fmla="*/ 0 w 55"/>
                    <a:gd name="T13" fmla="*/ 1 h 88"/>
                    <a:gd name="T14" fmla="*/ 0 w 55"/>
                    <a:gd name="T15" fmla="*/ 1 h 88"/>
                    <a:gd name="T16" fmla="*/ 1 w 55"/>
                    <a:gd name="T17" fmla="*/ 1 h 88"/>
                    <a:gd name="T18" fmla="*/ 1 w 55"/>
                    <a:gd name="T19" fmla="*/ 1 h 88"/>
                    <a:gd name="T20" fmla="*/ 1 w 55"/>
                    <a:gd name="T21" fmla="*/ 1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88">
                      <a:moveTo>
                        <a:pt x="14" y="83"/>
                      </a:moveTo>
                      <a:lnTo>
                        <a:pt x="14" y="83"/>
                      </a:lnTo>
                      <a:lnTo>
                        <a:pt x="55" y="7"/>
                      </a:lnTo>
                      <a:lnTo>
                        <a:pt x="41" y="0"/>
                      </a:lnTo>
                      <a:lnTo>
                        <a:pt x="0" y="76"/>
                      </a:lnTo>
                      <a:lnTo>
                        <a:pt x="0" y="82"/>
                      </a:lnTo>
                      <a:lnTo>
                        <a:pt x="3" y="87"/>
                      </a:lnTo>
                      <a:lnTo>
                        <a:pt x="9" y="88"/>
                      </a:lnTo>
                      <a:lnTo>
                        <a:pt x="14"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63" name="Freeform 447">
                  <a:extLst>
                    <a:ext uri="{FF2B5EF4-FFF2-40B4-BE49-F238E27FC236}">
                      <a16:creationId xmlns:a16="http://schemas.microsoft.com/office/drawing/2014/main" id="{12AE1BF1-8B42-4A29-B490-9809516CF699}"/>
                    </a:ext>
                  </a:extLst>
                </p:cNvPr>
                <p:cNvSpPr>
                  <a:spLocks/>
                </p:cNvSpPr>
                <p:nvPr/>
              </p:nvSpPr>
              <p:spPr bwMode="auto">
                <a:xfrm>
                  <a:off x="3031" y="3366"/>
                  <a:ext cx="28" cy="42"/>
                </a:xfrm>
                <a:custGeom>
                  <a:avLst/>
                  <a:gdLst>
                    <a:gd name="T0" fmla="*/ 1 w 56"/>
                    <a:gd name="T1" fmla="*/ 1 h 83"/>
                    <a:gd name="T2" fmla="*/ 1 w 56"/>
                    <a:gd name="T3" fmla="*/ 1 h 83"/>
                    <a:gd name="T4" fmla="*/ 1 w 56"/>
                    <a:gd name="T5" fmla="*/ 1 h 83"/>
                    <a:gd name="T6" fmla="*/ 1 w 56"/>
                    <a:gd name="T7" fmla="*/ 0 h 83"/>
                    <a:gd name="T8" fmla="*/ 0 w 56"/>
                    <a:gd name="T9" fmla="*/ 1 h 83"/>
                    <a:gd name="T10" fmla="*/ 0 w 56"/>
                    <a:gd name="T11" fmla="*/ 1 h 83"/>
                    <a:gd name="T12" fmla="*/ 0 w 56"/>
                    <a:gd name="T13" fmla="*/ 1 h 83"/>
                    <a:gd name="T14" fmla="*/ 0 w 56"/>
                    <a:gd name="T15" fmla="*/ 1 h 83"/>
                    <a:gd name="T16" fmla="*/ 1 w 56"/>
                    <a:gd name="T17" fmla="*/ 1 h 83"/>
                    <a:gd name="T18" fmla="*/ 1 w 56"/>
                    <a:gd name="T19" fmla="*/ 1 h 83"/>
                    <a:gd name="T20" fmla="*/ 1 w 56"/>
                    <a:gd name="T21" fmla="*/ 1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83">
                      <a:moveTo>
                        <a:pt x="14" y="79"/>
                      </a:moveTo>
                      <a:lnTo>
                        <a:pt x="14" y="79"/>
                      </a:lnTo>
                      <a:lnTo>
                        <a:pt x="56" y="7"/>
                      </a:lnTo>
                      <a:lnTo>
                        <a:pt x="42" y="0"/>
                      </a:lnTo>
                      <a:lnTo>
                        <a:pt x="0" y="72"/>
                      </a:lnTo>
                      <a:lnTo>
                        <a:pt x="0" y="78"/>
                      </a:lnTo>
                      <a:lnTo>
                        <a:pt x="4" y="82"/>
                      </a:lnTo>
                      <a:lnTo>
                        <a:pt x="9" y="83"/>
                      </a:lnTo>
                      <a:lnTo>
                        <a:pt x="14"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64" name="Freeform 448">
                  <a:extLst>
                    <a:ext uri="{FF2B5EF4-FFF2-40B4-BE49-F238E27FC236}">
                      <a16:creationId xmlns:a16="http://schemas.microsoft.com/office/drawing/2014/main" id="{8073CFEE-F6E2-4C5E-98EF-50026A1EED12}"/>
                    </a:ext>
                  </a:extLst>
                </p:cNvPr>
                <p:cNvSpPr>
                  <a:spLocks/>
                </p:cNvSpPr>
                <p:nvPr/>
              </p:nvSpPr>
              <p:spPr bwMode="auto">
                <a:xfrm>
                  <a:off x="3012" y="3402"/>
                  <a:ext cx="26" cy="41"/>
                </a:xfrm>
                <a:custGeom>
                  <a:avLst/>
                  <a:gdLst>
                    <a:gd name="T0" fmla="*/ 0 w 53"/>
                    <a:gd name="T1" fmla="*/ 0 h 83"/>
                    <a:gd name="T2" fmla="*/ 0 w 53"/>
                    <a:gd name="T3" fmla="*/ 0 h 83"/>
                    <a:gd name="T4" fmla="*/ 0 w 53"/>
                    <a:gd name="T5" fmla="*/ 0 h 83"/>
                    <a:gd name="T6" fmla="*/ 0 w 53"/>
                    <a:gd name="T7" fmla="*/ 0 h 83"/>
                    <a:gd name="T8" fmla="*/ 0 w 53"/>
                    <a:gd name="T9" fmla="*/ 0 h 83"/>
                    <a:gd name="T10" fmla="*/ 0 w 53"/>
                    <a:gd name="T11" fmla="*/ 0 h 83"/>
                    <a:gd name="T12" fmla="*/ 0 w 53"/>
                    <a:gd name="T13" fmla="*/ 0 h 83"/>
                    <a:gd name="T14" fmla="*/ 0 w 53"/>
                    <a:gd name="T15" fmla="*/ 0 h 83"/>
                    <a:gd name="T16" fmla="*/ 0 w 53"/>
                    <a:gd name="T17" fmla="*/ 0 h 83"/>
                    <a:gd name="T18" fmla="*/ 0 w 53"/>
                    <a:gd name="T19" fmla="*/ 0 h 83"/>
                    <a:gd name="T20" fmla="*/ 0 w 53"/>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83">
                      <a:moveTo>
                        <a:pt x="14" y="78"/>
                      </a:moveTo>
                      <a:lnTo>
                        <a:pt x="14" y="78"/>
                      </a:lnTo>
                      <a:lnTo>
                        <a:pt x="53" y="7"/>
                      </a:lnTo>
                      <a:lnTo>
                        <a:pt x="39" y="0"/>
                      </a:lnTo>
                      <a:lnTo>
                        <a:pt x="0" y="71"/>
                      </a:lnTo>
                      <a:lnTo>
                        <a:pt x="0" y="77"/>
                      </a:lnTo>
                      <a:lnTo>
                        <a:pt x="4" y="82"/>
                      </a:lnTo>
                      <a:lnTo>
                        <a:pt x="9" y="83"/>
                      </a:lnTo>
                      <a:lnTo>
                        <a:pt x="14"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65" name="Freeform 449">
                  <a:extLst>
                    <a:ext uri="{FF2B5EF4-FFF2-40B4-BE49-F238E27FC236}">
                      <a16:creationId xmlns:a16="http://schemas.microsoft.com/office/drawing/2014/main" id="{02242F2F-7631-4C9A-B2D2-CF97350FA06A}"/>
                    </a:ext>
                  </a:extLst>
                </p:cNvPr>
                <p:cNvSpPr>
                  <a:spLocks/>
                </p:cNvSpPr>
                <p:nvPr/>
              </p:nvSpPr>
              <p:spPr bwMode="auto">
                <a:xfrm>
                  <a:off x="2993" y="3438"/>
                  <a:ext cx="25" cy="38"/>
                </a:xfrm>
                <a:custGeom>
                  <a:avLst/>
                  <a:gdLst>
                    <a:gd name="T0" fmla="*/ 0 w 51"/>
                    <a:gd name="T1" fmla="*/ 1 h 76"/>
                    <a:gd name="T2" fmla="*/ 0 w 51"/>
                    <a:gd name="T3" fmla="*/ 1 h 76"/>
                    <a:gd name="T4" fmla="*/ 0 w 51"/>
                    <a:gd name="T5" fmla="*/ 1 h 76"/>
                    <a:gd name="T6" fmla="*/ 0 w 51"/>
                    <a:gd name="T7" fmla="*/ 0 h 76"/>
                    <a:gd name="T8" fmla="*/ 0 w 51"/>
                    <a:gd name="T9" fmla="*/ 1 h 76"/>
                    <a:gd name="T10" fmla="*/ 0 w 51"/>
                    <a:gd name="T11" fmla="*/ 1 h 76"/>
                    <a:gd name="T12" fmla="*/ 0 w 51"/>
                    <a:gd name="T13" fmla="*/ 1 h 76"/>
                    <a:gd name="T14" fmla="*/ 0 w 51"/>
                    <a:gd name="T15" fmla="*/ 1 h 76"/>
                    <a:gd name="T16" fmla="*/ 0 w 51"/>
                    <a:gd name="T17" fmla="*/ 1 h 76"/>
                    <a:gd name="T18" fmla="*/ 0 w 51"/>
                    <a:gd name="T19" fmla="*/ 1 h 76"/>
                    <a:gd name="T20" fmla="*/ 0 w 51"/>
                    <a:gd name="T21" fmla="*/ 1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76">
                      <a:moveTo>
                        <a:pt x="14" y="72"/>
                      </a:moveTo>
                      <a:lnTo>
                        <a:pt x="14" y="72"/>
                      </a:lnTo>
                      <a:lnTo>
                        <a:pt x="51" y="7"/>
                      </a:lnTo>
                      <a:lnTo>
                        <a:pt x="37" y="0"/>
                      </a:lnTo>
                      <a:lnTo>
                        <a:pt x="0" y="65"/>
                      </a:lnTo>
                      <a:lnTo>
                        <a:pt x="0" y="70"/>
                      </a:lnTo>
                      <a:lnTo>
                        <a:pt x="4" y="75"/>
                      </a:lnTo>
                      <a:lnTo>
                        <a:pt x="9" y="76"/>
                      </a:lnTo>
                      <a:lnTo>
                        <a:pt x="14"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66" name="Freeform 450">
                  <a:extLst>
                    <a:ext uri="{FF2B5EF4-FFF2-40B4-BE49-F238E27FC236}">
                      <a16:creationId xmlns:a16="http://schemas.microsoft.com/office/drawing/2014/main" id="{CBB89BED-9654-476A-82E8-8B7C528E58C8}"/>
                    </a:ext>
                  </a:extLst>
                </p:cNvPr>
                <p:cNvSpPr>
                  <a:spLocks/>
                </p:cNvSpPr>
                <p:nvPr/>
              </p:nvSpPr>
              <p:spPr bwMode="auto">
                <a:xfrm>
                  <a:off x="2977" y="3470"/>
                  <a:ext cx="23" cy="34"/>
                </a:xfrm>
                <a:custGeom>
                  <a:avLst/>
                  <a:gdLst>
                    <a:gd name="T0" fmla="*/ 1 w 46"/>
                    <a:gd name="T1" fmla="*/ 0 h 69"/>
                    <a:gd name="T2" fmla="*/ 1 w 46"/>
                    <a:gd name="T3" fmla="*/ 0 h 69"/>
                    <a:gd name="T4" fmla="*/ 1 w 46"/>
                    <a:gd name="T5" fmla="*/ 0 h 69"/>
                    <a:gd name="T6" fmla="*/ 1 w 46"/>
                    <a:gd name="T7" fmla="*/ 0 h 69"/>
                    <a:gd name="T8" fmla="*/ 0 w 46"/>
                    <a:gd name="T9" fmla="*/ 0 h 69"/>
                    <a:gd name="T10" fmla="*/ 0 w 46"/>
                    <a:gd name="T11" fmla="*/ 0 h 69"/>
                    <a:gd name="T12" fmla="*/ 0 w 46"/>
                    <a:gd name="T13" fmla="*/ 0 h 69"/>
                    <a:gd name="T14" fmla="*/ 0 w 46"/>
                    <a:gd name="T15" fmla="*/ 0 h 69"/>
                    <a:gd name="T16" fmla="*/ 1 w 46"/>
                    <a:gd name="T17" fmla="*/ 0 h 69"/>
                    <a:gd name="T18" fmla="*/ 1 w 46"/>
                    <a:gd name="T19" fmla="*/ 0 h 69"/>
                    <a:gd name="T20" fmla="*/ 1 w 4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69">
                      <a:moveTo>
                        <a:pt x="14" y="64"/>
                      </a:moveTo>
                      <a:lnTo>
                        <a:pt x="14" y="64"/>
                      </a:lnTo>
                      <a:lnTo>
                        <a:pt x="46" y="7"/>
                      </a:lnTo>
                      <a:lnTo>
                        <a:pt x="32" y="0"/>
                      </a:lnTo>
                      <a:lnTo>
                        <a:pt x="0" y="57"/>
                      </a:lnTo>
                      <a:lnTo>
                        <a:pt x="0" y="63"/>
                      </a:lnTo>
                      <a:lnTo>
                        <a:pt x="3" y="68"/>
                      </a:lnTo>
                      <a:lnTo>
                        <a:pt x="9" y="69"/>
                      </a:lnTo>
                      <a:lnTo>
                        <a:pt x="14"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67" name="Freeform 451">
                  <a:extLst>
                    <a:ext uri="{FF2B5EF4-FFF2-40B4-BE49-F238E27FC236}">
                      <a16:creationId xmlns:a16="http://schemas.microsoft.com/office/drawing/2014/main" id="{8B39C8C5-9B38-488D-A345-5711B64B91F6}"/>
                    </a:ext>
                  </a:extLst>
                </p:cNvPr>
                <p:cNvSpPr>
                  <a:spLocks/>
                </p:cNvSpPr>
                <p:nvPr/>
              </p:nvSpPr>
              <p:spPr bwMode="auto">
                <a:xfrm>
                  <a:off x="2963" y="3499"/>
                  <a:ext cx="21" cy="30"/>
                </a:xfrm>
                <a:custGeom>
                  <a:avLst/>
                  <a:gdLst>
                    <a:gd name="T0" fmla="*/ 1 w 42"/>
                    <a:gd name="T1" fmla="*/ 1 h 60"/>
                    <a:gd name="T2" fmla="*/ 1 w 42"/>
                    <a:gd name="T3" fmla="*/ 1 h 60"/>
                    <a:gd name="T4" fmla="*/ 1 w 42"/>
                    <a:gd name="T5" fmla="*/ 1 h 60"/>
                    <a:gd name="T6" fmla="*/ 1 w 42"/>
                    <a:gd name="T7" fmla="*/ 0 h 60"/>
                    <a:gd name="T8" fmla="*/ 0 w 42"/>
                    <a:gd name="T9" fmla="*/ 1 h 60"/>
                    <a:gd name="T10" fmla="*/ 1 w 42"/>
                    <a:gd name="T11" fmla="*/ 1 h 60"/>
                    <a:gd name="T12" fmla="*/ 0 w 42"/>
                    <a:gd name="T13" fmla="*/ 1 h 60"/>
                    <a:gd name="T14" fmla="*/ 0 w 42"/>
                    <a:gd name="T15" fmla="*/ 1 h 60"/>
                    <a:gd name="T16" fmla="*/ 1 w 42"/>
                    <a:gd name="T17" fmla="*/ 1 h 60"/>
                    <a:gd name="T18" fmla="*/ 1 w 42"/>
                    <a:gd name="T19" fmla="*/ 1 h 60"/>
                    <a:gd name="T20" fmla="*/ 1 w 42"/>
                    <a:gd name="T21" fmla="*/ 1 h 60"/>
                    <a:gd name="T22" fmla="*/ 1 w 42"/>
                    <a:gd name="T23" fmla="*/ 1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60">
                      <a:moveTo>
                        <a:pt x="13" y="56"/>
                      </a:moveTo>
                      <a:lnTo>
                        <a:pt x="14" y="56"/>
                      </a:lnTo>
                      <a:lnTo>
                        <a:pt x="42" y="7"/>
                      </a:lnTo>
                      <a:lnTo>
                        <a:pt x="28" y="0"/>
                      </a:lnTo>
                      <a:lnTo>
                        <a:pt x="0" y="49"/>
                      </a:lnTo>
                      <a:lnTo>
                        <a:pt x="1" y="49"/>
                      </a:lnTo>
                      <a:lnTo>
                        <a:pt x="0" y="49"/>
                      </a:lnTo>
                      <a:lnTo>
                        <a:pt x="0" y="54"/>
                      </a:lnTo>
                      <a:lnTo>
                        <a:pt x="4" y="59"/>
                      </a:lnTo>
                      <a:lnTo>
                        <a:pt x="10" y="60"/>
                      </a:lnTo>
                      <a:lnTo>
                        <a:pt x="14" y="56"/>
                      </a:lnTo>
                      <a:lnTo>
                        <a:pt x="13"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68" name="Freeform 452">
                  <a:extLst>
                    <a:ext uri="{FF2B5EF4-FFF2-40B4-BE49-F238E27FC236}">
                      <a16:creationId xmlns:a16="http://schemas.microsoft.com/office/drawing/2014/main" id="{1BCE698C-B122-4C68-9224-7BC4ACF1B23E}"/>
                    </a:ext>
                  </a:extLst>
                </p:cNvPr>
                <p:cNvSpPr>
                  <a:spLocks/>
                </p:cNvSpPr>
                <p:nvPr/>
              </p:nvSpPr>
              <p:spPr bwMode="auto">
                <a:xfrm>
                  <a:off x="2952" y="3523"/>
                  <a:ext cx="17" cy="23"/>
                </a:xfrm>
                <a:custGeom>
                  <a:avLst/>
                  <a:gdLst>
                    <a:gd name="T0" fmla="*/ 0 w 36"/>
                    <a:gd name="T1" fmla="*/ 1 h 46"/>
                    <a:gd name="T2" fmla="*/ 0 w 36"/>
                    <a:gd name="T3" fmla="*/ 1 h 46"/>
                    <a:gd name="T4" fmla="*/ 0 w 36"/>
                    <a:gd name="T5" fmla="*/ 1 h 46"/>
                    <a:gd name="T6" fmla="*/ 0 w 36"/>
                    <a:gd name="T7" fmla="*/ 0 h 46"/>
                    <a:gd name="T8" fmla="*/ 0 w 36"/>
                    <a:gd name="T9" fmla="*/ 1 h 46"/>
                    <a:gd name="T10" fmla="*/ 0 w 36"/>
                    <a:gd name="T11" fmla="*/ 1 h 46"/>
                    <a:gd name="T12" fmla="*/ 0 w 36"/>
                    <a:gd name="T13" fmla="*/ 1 h 46"/>
                    <a:gd name="T14" fmla="*/ 0 w 36"/>
                    <a:gd name="T15" fmla="*/ 1 h 46"/>
                    <a:gd name="T16" fmla="*/ 0 w 36"/>
                    <a:gd name="T17" fmla="*/ 1 h 46"/>
                    <a:gd name="T18" fmla="*/ 0 w 36"/>
                    <a:gd name="T19" fmla="*/ 1 h 46"/>
                    <a:gd name="T20" fmla="*/ 0 w 36"/>
                    <a:gd name="T21" fmla="*/ 1 h 46"/>
                    <a:gd name="T22" fmla="*/ 0 w 36"/>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46">
                      <a:moveTo>
                        <a:pt x="14" y="43"/>
                      </a:moveTo>
                      <a:lnTo>
                        <a:pt x="13" y="43"/>
                      </a:lnTo>
                      <a:lnTo>
                        <a:pt x="36" y="7"/>
                      </a:lnTo>
                      <a:lnTo>
                        <a:pt x="24" y="0"/>
                      </a:lnTo>
                      <a:lnTo>
                        <a:pt x="1" y="37"/>
                      </a:lnTo>
                      <a:lnTo>
                        <a:pt x="0" y="37"/>
                      </a:lnTo>
                      <a:lnTo>
                        <a:pt x="1" y="37"/>
                      </a:lnTo>
                      <a:lnTo>
                        <a:pt x="0" y="41"/>
                      </a:lnTo>
                      <a:lnTo>
                        <a:pt x="4" y="45"/>
                      </a:lnTo>
                      <a:lnTo>
                        <a:pt x="8" y="46"/>
                      </a:lnTo>
                      <a:lnTo>
                        <a:pt x="13" y="43"/>
                      </a:lnTo>
                      <a:lnTo>
                        <a:pt x="1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69" name="Freeform 453">
                  <a:extLst>
                    <a:ext uri="{FF2B5EF4-FFF2-40B4-BE49-F238E27FC236}">
                      <a16:creationId xmlns:a16="http://schemas.microsoft.com/office/drawing/2014/main" id="{3AB789C0-43E1-4B37-81F0-95A899BDD5B8}"/>
                    </a:ext>
                  </a:extLst>
                </p:cNvPr>
                <p:cNvSpPr>
                  <a:spLocks/>
                </p:cNvSpPr>
                <p:nvPr/>
              </p:nvSpPr>
              <p:spPr bwMode="auto">
                <a:xfrm>
                  <a:off x="2945" y="3541"/>
                  <a:ext cx="14" cy="19"/>
                </a:xfrm>
                <a:custGeom>
                  <a:avLst/>
                  <a:gdLst>
                    <a:gd name="T0" fmla="*/ 1 w 28"/>
                    <a:gd name="T1" fmla="*/ 1 h 36"/>
                    <a:gd name="T2" fmla="*/ 1 w 28"/>
                    <a:gd name="T3" fmla="*/ 1 h 36"/>
                    <a:gd name="T4" fmla="*/ 1 w 28"/>
                    <a:gd name="T5" fmla="*/ 1 h 36"/>
                    <a:gd name="T6" fmla="*/ 1 w 28"/>
                    <a:gd name="T7" fmla="*/ 0 h 36"/>
                    <a:gd name="T8" fmla="*/ 0 w 28"/>
                    <a:gd name="T9" fmla="*/ 1 h 36"/>
                    <a:gd name="T10" fmla="*/ 1 w 28"/>
                    <a:gd name="T11" fmla="*/ 1 h 36"/>
                    <a:gd name="T12" fmla="*/ 0 w 28"/>
                    <a:gd name="T13" fmla="*/ 1 h 36"/>
                    <a:gd name="T14" fmla="*/ 0 w 28"/>
                    <a:gd name="T15" fmla="*/ 1 h 36"/>
                    <a:gd name="T16" fmla="*/ 1 w 28"/>
                    <a:gd name="T17" fmla="*/ 1 h 36"/>
                    <a:gd name="T18" fmla="*/ 1 w 28"/>
                    <a:gd name="T19" fmla="*/ 1 h 36"/>
                    <a:gd name="T20" fmla="*/ 1 w 28"/>
                    <a:gd name="T21" fmla="*/ 1 h 36"/>
                    <a:gd name="T22" fmla="*/ 1 w 28"/>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36">
                      <a:moveTo>
                        <a:pt x="13" y="32"/>
                      </a:moveTo>
                      <a:lnTo>
                        <a:pt x="14" y="32"/>
                      </a:lnTo>
                      <a:lnTo>
                        <a:pt x="28" y="6"/>
                      </a:lnTo>
                      <a:lnTo>
                        <a:pt x="14" y="0"/>
                      </a:lnTo>
                      <a:lnTo>
                        <a:pt x="0" y="25"/>
                      </a:lnTo>
                      <a:lnTo>
                        <a:pt x="2" y="25"/>
                      </a:lnTo>
                      <a:lnTo>
                        <a:pt x="0" y="25"/>
                      </a:lnTo>
                      <a:lnTo>
                        <a:pt x="0" y="31"/>
                      </a:lnTo>
                      <a:lnTo>
                        <a:pt x="4" y="35"/>
                      </a:lnTo>
                      <a:lnTo>
                        <a:pt x="10" y="36"/>
                      </a:lnTo>
                      <a:lnTo>
                        <a:pt x="14" y="32"/>
                      </a:lnTo>
                      <a:lnTo>
                        <a:pt x="1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70" name="Freeform 454">
                  <a:extLst>
                    <a:ext uri="{FF2B5EF4-FFF2-40B4-BE49-F238E27FC236}">
                      <a16:creationId xmlns:a16="http://schemas.microsoft.com/office/drawing/2014/main" id="{5C23F65E-E9E3-45CA-8BEC-8C315A604DED}"/>
                    </a:ext>
                  </a:extLst>
                </p:cNvPr>
                <p:cNvSpPr>
                  <a:spLocks/>
                </p:cNvSpPr>
                <p:nvPr/>
              </p:nvSpPr>
              <p:spPr bwMode="auto">
                <a:xfrm>
                  <a:off x="2938" y="3554"/>
                  <a:ext cx="13" cy="15"/>
                </a:xfrm>
                <a:custGeom>
                  <a:avLst/>
                  <a:gdLst>
                    <a:gd name="T0" fmla="*/ 1 w 26"/>
                    <a:gd name="T1" fmla="*/ 1 h 30"/>
                    <a:gd name="T2" fmla="*/ 1 w 26"/>
                    <a:gd name="T3" fmla="*/ 1 h 30"/>
                    <a:gd name="T4" fmla="*/ 1 w 26"/>
                    <a:gd name="T5" fmla="*/ 1 h 30"/>
                    <a:gd name="T6" fmla="*/ 1 w 26"/>
                    <a:gd name="T7" fmla="*/ 0 h 30"/>
                    <a:gd name="T8" fmla="*/ 1 w 26"/>
                    <a:gd name="T9" fmla="*/ 1 h 30"/>
                    <a:gd name="T10" fmla="*/ 1 w 26"/>
                    <a:gd name="T11" fmla="*/ 1 h 30"/>
                    <a:gd name="T12" fmla="*/ 1 w 26"/>
                    <a:gd name="T13" fmla="*/ 1 h 30"/>
                    <a:gd name="T14" fmla="*/ 0 w 26"/>
                    <a:gd name="T15" fmla="*/ 1 h 30"/>
                    <a:gd name="T16" fmla="*/ 1 w 26"/>
                    <a:gd name="T17" fmla="*/ 1 h 30"/>
                    <a:gd name="T18" fmla="*/ 1 w 26"/>
                    <a:gd name="T19" fmla="*/ 1 h 30"/>
                    <a:gd name="T20" fmla="*/ 1 w 26"/>
                    <a:gd name="T21" fmla="*/ 1 h 30"/>
                    <a:gd name="T22" fmla="*/ 1 w 2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0">
                      <a:moveTo>
                        <a:pt x="11" y="30"/>
                      </a:moveTo>
                      <a:lnTo>
                        <a:pt x="12" y="28"/>
                      </a:lnTo>
                      <a:lnTo>
                        <a:pt x="26" y="7"/>
                      </a:lnTo>
                      <a:lnTo>
                        <a:pt x="15" y="0"/>
                      </a:lnTo>
                      <a:lnTo>
                        <a:pt x="1" y="21"/>
                      </a:lnTo>
                      <a:lnTo>
                        <a:pt x="2" y="18"/>
                      </a:lnTo>
                      <a:lnTo>
                        <a:pt x="1" y="21"/>
                      </a:lnTo>
                      <a:lnTo>
                        <a:pt x="0" y="25"/>
                      </a:lnTo>
                      <a:lnTo>
                        <a:pt x="3" y="29"/>
                      </a:lnTo>
                      <a:lnTo>
                        <a:pt x="8" y="30"/>
                      </a:lnTo>
                      <a:lnTo>
                        <a:pt x="12" y="28"/>
                      </a:lnTo>
                      <a:lnTo>
                        <a:pt x="1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71" name="Freeform 455">
                  <a:extLst>
                    <a:ext uri="{FF2B5EF4-FFF2-40B4-BE49-F238E27FC236}">
                      <a16:creationId xmlns:a16="http://schemas.microsoft.com/office/drawing/2014/main" id="{DD2296B3-B64B-4B23-93E1-D60F8DEB043B}"/>
                    </a:ext>
                  </a:extLst>
                </p:cNvPr>
                <p:cNvSpPr>
                  <a:spLocks/>
                </p:cNvSpPr>
                <p:nvPr/>
              </p:nvSpPr>
              <p:spPr bwMode="auto">
                <a:xfrm>
                  <a:off x="2927" y="3563"/>
                  <a:ext cx="17" cy="16"/>
                </a:xfrm>
                <a:custGeom>
                  <a:avLst/>
                  <a:gdLst>
                    <a:gd name="T0" fmla="*/ 1 w 32"/>
                    <a:gd name="T1" fmla="*/ 1 h 31"/>
                    <a:gd name="T2" fmla="*/ 1 w 32"/>
                    <a:gd name="T3" fmla="*/ 1 h 31"/>
                    <a:gd name="T4" fmla="*/ 1 w 32"/>
                    <a:gd name="T5" fmla="*/ 1 h 31"/>
                    <a:gd name="T6" fmla="*/ 1 w 32"/>
                    <a:gd name="T7" fmla="*/ 0 h 31"/>
                    <a:gd name="T8" fmla="*/ 1 w 32"/>
                    <a:gd name="T9" fmla="*/ 1 h 31"/>
                    <a:gd name="T10" fmla="*/ 1 w 32"/>
                    <a:gd name="T11" fmla="*/ 1 h 31"/>
                    <a:gd name="T12" fmla="*/ 1 w 32"/>
                    <a:gd name="T13" fmla="*/ 1 h 31"/>
                    <a:gd name="T14" fmla="*/ 0 w 32"/>
                    <a:gd name="T15" fmla="*/ 1 h 31"/>
                    <a:gd name="T16" fmla="*/ 1 w 32"/>
                    <a:gd name="T17" fmla="*/ 1 h 31"/>
                    <a:gd name="T18" fmla="*/ 1 w 32"/>
                    <a:gd name="T19" fmla="*/ 1 h 31"/>
                    <a:gd name="T20" fmla="*/ 1 w 32"/>
                    <a:gd name="T21" fmla="*/ 1 h 31"/>
                    <a:gd name="T22" fmla="*/ 1 w 32"/>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31">
                      <a:moveTo>
                        <a:pt x="10" y="30"/>
                      </a:moveTo>
                      <a:lnTo>
                        <a:pt x="11" y="30"/>
                      </a:lnTo>
                      <a:lnTo>
                        <a:pt x="32" y="12"/>
                      </a:lnTo>
                      <a:lnTo>
                        <a:pt x="23" y="0"/>
                      </a:lnTo>
                      <a:lnTo>
                        <a:pt x="2" y="19"/>
                      </a:lnTo>
                      <a:lnTo>
                        <a:pt x="3" y="19"/>
                      </a:lnTo>
                      <a:lnTo>
                        <a:pt x="2" y="19"/>
                      </a:lnTo>
                      <a:lnTo>
                        <a:pt x="0" y="23"/>
                      </a:lnTo>
                      <a:lnTo>
                        <a:pt x="2" y="29"/>
                      </a:lnTo>
                      <a:lnTo>
                        <a:pt x="6" y="31"/>
                      </a:lnTo>
                      <a:lnTo>
                        <a:pt x="11" y="30"/>
                      </a:lnTo>
                      <a:lnTo>
                        <a:pt x="1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72" name="Freeform 456">
                  <a:extLst>
                    <a:ext uri="{FF2B5EF4-FFF2-40B4-BE49-F238E27FC236}">
                      <a16:creationId xmlns:a16="http://schemas.microsoft.com/office/drawing/2014/main" id="{6DCA4896-D223-4943-B30F-5043754B6D94}"/>
                    </a:ext>
                  </a:extLst>
                </p:cNvPr>
                <p:cNvSpPr>
                  <a:spLocks/>
                </p:cNvSpPr>
                <p:nvPr/>
              </p:nvSpPr>
              <p:spPr bwMode="auto">
                <a:xfrm>
                  <a:off x="2916" y="3572"/>
                  <a:ext cx="17" cy="15"/>
                </a:xfrm>
                <a:custGeom>
                  <a:avLst/>
                  <a:gdLst>
                    <a:gd name="T0" fmla="*/ 1 w 32"/>
                    <a:gd name="T1" fmla="*/ 1 h 29"/>
                    <a:gd name="T2" fmla="*/ 1 w 32"/>
                    <a:gd name="T3" fmla="*/ 1 h 29"/>
                    <a:gd name="T4" fmla="*/ 1 w 32"/>
                    <a:gd name="T5" fmla="*/ 1 h 29"/>
                    <a:gd name="T6" fmla="*/ 1 w 32"/>
                    <a:gd name="T7" fmla="*/ 0 h 29"/>
                    <a:gd name="T8" fmla="*/ 1 w 32"/>
                    <a:gd name="T9" fmla="*/ 1 h 29"/>
                    <a:gd name="T10" fmla="*/ 1 w 32"/>
                    <a:gd name="T11" fmla="*/ 1 h 29"/>
                    <a:gd name="T12" fmla="*/ 1 w 32"/>
                    <a:gd name="T13" fmla="*/ 1 h 29"/>
                    <a:gd name="T14" fmla="*/ 0 w 32"/>
                    <a:gd name="T15" fmla="*/ 1 h 29"/>
                    <a:gd name="T16" fmla="*/ 1 w 32"/>
                    <a:gd name="T17" fmla="*/ 1 h 29"/>
                    <a:gd name="T18" fmla="*/ 1 w 32"/>
                    <a:gd name="T19" fmla="*/ 1 h 29"/>
                    <a:gd name="T20" fmla="*/ 1 w 32"/>
                    <a:gd name="T21" fmla="*/ 1 h 29"/>
                    <a:gd name="T22" fmla="*/ 1 w 32"/>
                    <a:gd name="T23" fmla="*/ 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9">
                      <a:moveTo>
                        <a:pt x="8" y="29"/>
                      </a:moveTo>
                      <a:lnTo>
                        <a:pt x="9" y="27"/>
                      </a:lnTo>
                      <a:lnTo>
                        <a:pt x="32" y="11"/>
                      </a:lnTo>
                      <a:lnTo>
                        <a:pt x="25" y="0"/>
                      </a:lnTo>
                      <a:lnTo>
                        <a:pt x="2" y="16"/>
                      </a:lnTo>
                      <a:lnTo>
                        <a:pt x="3" y="15"/>
                      </a:lnTo>
                      <a:lnTo>
                        <a:pt x="2" y="16"/>
                      </a:lnTo>
                      <a:lnTo>
                        <a:pt x="0" y="20"/>
                      </a:lnTo>
                      <a:lnTo>
                        <a:pt x="1" y="25"/>
                      </a:lnTo>
                      <a:lnTo>
                        <a:pt x="5" y="29"/>
                      </a:lnTo>
                      <a:lnTo>
                        <a:pt x="9" y="27"/>
                      </a:lnTo>
                      <a:lnTo>
                        <a:pt x="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73" name="Freeform 457">
                  <a:extLst>
                    <a:ext uri="{FF2B5EF4-FFF2-40B4-BE49-F238E27FC236}">
                      <a16:creationId xmlns:a16="http://schemas.microsoft.com/office/drawing/2014/main" id="{947F3D40-F344-4C3B-87AB-699D939C3FCC}"/>
                    </a:ext>
                  </a:extLst>
                </p:cNvPr>
                <p:cNvSpPr>
                  <a:spLocks/>
                </p:cNvSpPr>
                <p:nvPr/>
              </p:nvSpPr>
              <p:spPr bwMode="auto">
                <a:xfrm>
                  <a:off x="2901" y="3580"/>
                  <a:ext cx="20" cy="13"/>
                </a:xfrm>
                <a:custGeom>
                  <a:avLst/>
                  <a:gdLst>
                    <a:gd name="T0" fmla="*/ 1 w 39"/>
                    <a:gd name="T1" fmla="*/ 1 h 25"/>
                    <a:gd name="T2" fmla="*/ 1 w 39"/>
                    <a:gd name="T3" fmla="*/ 1 h 25"/>
                    <a:gd name="T4" fmla="*/ 1 w 39"/>
                    <a:gd name="T5" fmla="*/ 1 h 25"/>
                    <a:gd name="T6" fmla="*/ 1 w 39"/>
                    <a:gd name="T7" fmla="*/ 0 h 25"/>
                    <a:gd name="T8" fmla="*/ 1 w 39"/>
                    <a:gd name="T9" fmla="*/ 1 h 25"/>
                    <a:gd name="T10" fmla="*/ 1 w 39"/>
                    <a:gd name="T11" fmla="*/ 1 h 25"/>
                    <a:gd name="T12" fmla="*/ 1 w 39"/>
                    <a:gd name="T13" fmla="*/ 1 h 25"/>
                    <a:gd name="T14" fmla="*/ 0 w 39"/>
                    <a:gd name="T15" fmla="*/ 1 h 25"/>
                    <a:gd name="T16" fmla="*/ 0 w 39"/>
                    <a:gd name="T17" fmla="*/ 1 h 25"/>
                    <a:gd name="T18" fmla="*/ 1 w 39"/>
                    <a:gd name="T19" fmla="*/ 1 h 25"/>
                    <a:gd name="T20" fmla="*/ 1 w 39"/>
                    <a:gd name="T21" fmla="*/ 1 h 25"/>
                    <a:gd name="T22" fmla="*/ 1 w 39"/>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5">
                      <a:moveTo>
                        <a:pt x="8" y="25"/>
                      </a:moveTo>
                      <a:lnTo>
                        <a:pt x="9" y="25"/>
                      </a:lnTo>
                      <a:lnTo>
                        <a:pt x="39" y="14"/>
                      </a:lnTo>
                      <a:lnTo>
                        <a:pt x="34" y="0"/>
                      </a:lnTo>
                      <a:lnTo>
                        <a:pt x="4" y="11"/>
                      </a:lnTo>
                      <a:lnTo>
                        <a:pt x="6" y="11"/>
                      </a:lnTo>
                      <a:lnTo>
                        <a:pt x="4" y="11"/>
                      </a:lnTo>
                      <a:lnTo>
                        <a:pt x="0" y="15"/>
                      </a:lnTo>
                      <a:lnTo>
                        <a:pt x="0" y="19"/>
                      </a:lnTo>
                      <a:lnTo>
                        <a:pt x="3" y="24"/>
                      </a:lnTo>
                      <a:lnTo>
                        <a:pt x="9" y="25"/>
                      </a:lnTo>
                      <a:lnTo>
                        <a:pt x="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74" name="Freeform 458">
                  <a:extLst>
                    <a:ext uri="{FF2B5EF4-FFF2-40B4-BE49-F238E27FC236}">
                      <a16:creationId xmlns:a16="http://schemas.microsoft.com/office/drawing/2014/main" id="{B58934F4-32D6-42A8-B819-9BB0D96A4755}"/>
                    </a:ext>
                  </a:extLst>
                </p:cNvPr>
                <p:cNvSpPr>
                  <a:spLocks/>
                </p:cNvSpPr>
                <p:nvPr/>
              </p:nvSpPr>
              <p:spPr bwMode="auto">
                <a:xfrm>
                  <a:off x="2885" y="3586"/>
                  <a:ext cx="20" cy="10"/>
                </a:xfrm>
                <a:custGeom>
                  <a:avLst/>
                  <a:gdLst>
                    <a:gd name="T0" fmla="*/ 1 w 40"/>
                    <a:gd name="T1" fmla="*/ 0 h 21"/>
                    <a:gd name="T2" fmla="*/ 1 w 40"/>
                    <a:gd name="T3" fmla="*/ 0 h 21"/>
                    <a:gd name="T4" fmla="*/ 1 w 40"/>
                    <a:gd name="T5" fmla="*/ 0 h 21"/>
                    <a:gd name="T6" fmla="*/ 1 w 40"/>
                    <a:gd name="T7" fmla="*/ 0 h 21"/>
                    <a:gd name="T8" fmla="*/ 1 w 40"/>
                    <a:gd name="T9" fmla="*/ 0 h 21"/>
                    <a:gd name="T10" fmla="*/ 1 w 40"/>
                    <a:gd name="T11" fmla="*/ 0 h 21"/>
                    <a:gd name="T12" fmla="*/ 1 w 40"/>
                    <a:gd name="T13" fmla="*/ 0 h 21"/>
                    <a:gd name="T14" fmla="*/ 1 w 40"/>
                    <a:gd name="T15" fmla="*/ 0 h 21"/>
                    <a:gd name="T16" fmla="*/ 0 w 40"/>
                    <a:gd name="T17" fmla="*/ 0 h 21"/>
                    <a:gd name="T18" fmla="*/ 1 w 40"/>
                    <a:gd name="T19" fmla="*/ 0 h 21"/>
                    <a:gd name="T20" fmla="*/ 1 w 40"/>
                    <a:gd name="T21" fmla="*/ 0 h 21"/>
                    <a:gd name="T22" fmla="*/ 1 w 40"/>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21">
                      <a:moveTo>
                        <a:pt x="7" y="21"/>
                      </a:moveTo>
                      <a:lnTo>
                        <a:pt x="8" y="21"/>
                      </a:lnTo>
                      <a:lnTo>
                        <a:pt x="40" y="14"/>
                      </a:lnTo>
                      <a:lnTo>
                        <a:pt x="38" y="0"/>
                      </a:lnTo>
                      <a:lnTo>
                        <a:pt x="5" y="7"/>
                      </a:lnTo>
                      <a:lnTo>
                        <a:pt x="7" y="7"/>
                      </a:lnTo>
                      <a:lnTo>
                        <a:pt x="5" y="7"/>
                      </a:lnTo>
                      <a:lnTo>
                        <a:pt x="1" y="9"/>
                      </a:lnTo>
                      <a:lnTo>
                        <a:pt x="0" y="15"/>
                      </a:lnTo>
                      <a:lnTo>
                        <a:pt x="2" y="20"/>
                      </a:lnTo>
                      <a:lnTo>
                        <a:pt x="8" y="21"/>
                      </a:lnTo>
                      <a:lnTo>
                        <a:pt x="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75" name="Freeform 459">
                  <a:extLst>
                    <a:ext uri="{FF2B5EF4-FFF2-40B4-BE49-F238E27FC236}">
                      <a16:creationId xmlns:a16="http://schemas.microsoft.com/office/drawing/2014/main" id="{6B8CB29A-6286-4AAB-9AA8-A958BBE5E16B}"/>
                    </a:ext>
                  </a:extLst>
                </p:cNvPr>
                <p:cNvSpPr>
                  <a:spLocks/>
                </p:cNvSpPr>
                <p:nvPr/>
              </p:nvSpPr>
              <p:spPr bwMode="auto">
                <a:xfrm>
                  <a:off x="2868" y="3588"/>
                  <a:ext cx="20" cy="8"/>
                </a:xfrm>
                <a:custGeom>
                  <a:avLst/>
                  <a:gdLst>
                    <a:gd name="T0" fmla="*/ 0 w 42"/>
                    <a:gd name="T1" fmla="*/ 1 h 16"/>
                    <a:gd name="T2" fmla="*/ 0 w 42"/>
                    <a:gd name="T3" fmla="*/ 1 h 16"/>
                    <a:gd name="T4" fmla="*/ 0 w 42"/>
                    <a:gd name="T5" fmla="*/ 1 h 16"/>
                    <a:gd name="T6" fmla="*/ 0 w 42"/>
                    <a:gd name="T7" fmla="*/ 1 h 16"/>
                    <a:gd name="T8" fmla="*/ 0 w 42"/>
                    <a:gd name="T9" fmla="*/ 0 h 16"/>
                    <a:gd name="T10" fmla="*/ 0 w 42"/>
                    <a:gd name="T11" fmla="*/ 0 h 16"/>
                    <a:gd name="T12" fmla="*/ 0 w 42"/>
                    <a:gd name="T13" fmla="*/ 0 h 16"/>
                    <a:gd name="T14" fmla="*/ 0 w 42"/>
                    <a:gd name="T15" fmla="*/ 1 h 16"/>
                    <a:gd name="T16" fmla="*/ 0 w 42"/>
                    <a:gd name="T17" fmla="*/ 1 h 16"/>
                    <a:gd name="T18" fmla="*/ 0 w 42"/>
                    <a:gd name="T19" fmla="*/ 1 h 16"/>
                    <a:gd name="T20" fmla="*/ 0 w 42"/>
                    <a:gd name="T21" fmla="*/ 1 h 16"/>
                    <a:gd name="T22" fmla="*/ 0 w 42"/>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16">
                      <a:moveTo>
                        <a:pt x="6" y="14"/>
                      </a:moveTo>
                      <a:lnTo>
                        <a:pt x="7" y="14"/>
                      </a:lnTo>
                      <a:lnTo>
                        <a:pt x="42" y="16"/>
                      </a:lnTo>
                      <a:lnTo>
                        <a:pt x="42" y="2"/>
                      </a:lnTo>
                      <a:lnTo>
                        <a:pt x="7" y="0"/>
                      </a:lnTo>
                      <a:lnTo>
                        <a:pt x="8" y="0"/>
                      </a:lnTo>
                      <a:lnTo>
                        <a:pt x="7" y="0"/>
                      </a:lnTo>
                      <a:lnTo>
                        <a:pt x="2" y="2"/>
                      </a:lnTo>
                      <a:lnTo>
                        <a:pt x="0" y="7"/>
                      </a:lnTo>
                      <a:lnTo>
                        <a:pt x="2" y="11"/>
                      </a:lnTo>
                      <a:lnTo>
                        <a:pt x="7"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76" name="Freeform 460">
                  <a:extLst>
                    <a:ext uri="{FF2B5EF4-FFF2-40B4-BE49-F238E27FC236}">
                      <a16:creationId xmlns:a16="http://schemas.microsoft.com/office/drawing/2014/main" id="{A848BB5E-E282-4AC5-B17E-281975AF737A}"/>
                    </a:ext>
                  </a:extLst>
                </p:cNvPr>
                <p:cNvSpPr>
                  <a:spLocks/>
                </p:cNvSpPr>
                <p:nvPr/>
              </p:nvSpPr>
              <p:spPr bwMode="auto">
                <a:xfrm>
                  <a:off x="2849" y="3583"/>
                  <a:ext cx="23" cy="12"/>
                </a:xfrm>
                <a:custGeom>
                  <a:avLst/>
                  <a:gdLst>
                    <a:gd name="T0" fmla="*/ 1 w 45"/>
                    <a:gd name="T1" fmla="*/ 1 h 23"/>
                    <a:gd name="T2" fmla="*/ 1 w 45"/>
                    <a:gd name="T3" fmla="*/ 1 h 23"/>
                    <a:gd name="T4" fmla="*/ 1 w 45"/>
                    <a:gd name="T5" fmla="*/ 1 h 23"/>
                    <a:gd name="T6" fmla="*/ 1 w 45"/>
                    <a:gd name="T7" fmla="*/ 1 h 23"/>
                    <a:gd name="T8" fmla="*/ 1 w 45"/>
                    <a:gd name="T9" fmla="*/ 0 h 23"/>
                    <a:gd name="T10" fmla="*/ 1 w 45"/>
                    <a:gd name="T11" fmla="*/ 0 h 23"/>
                    <a:gd name="T12" fmla="*/ 1 w 45"/>
                    <a:gd name="T13" fmla="*/ 0 h 23"/>
                    <a:gd name="T14" fmla="*/ 1 w 45"/>
                    <a:gd name="T15" fmla="*/ 1 h 23"/>
                    <a:gd name="T16" fmla="*/ 0 w 45"/>
                    <a:gd name="T17" fmla="*/ 1 h 23"/>
                    <a:gd name="T18" fmla="*/ 1 w 45"/>
                    <a:gd name="T19" fmla="*/ 1 h 23"/>
                    <a:gd name="T20" fmla="*/ 1 w 45"/>
                    <a:gd name="T21" fmla="*/ 1 h 23"/>
                    <a:gd name="T22" fmla="*/ 1 w 45"/>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23">
                      <a:moveTo>
                        <a:pt x="5" y="13"/>
                      </a:moveTo>
                      <a:lnTo>
                        <a:pt x="6" y="13"/>
                      </a:lnTo>
                      <a:lnTo>
                        <a:pt x="43" y="23"/>
                      </a:lnTo>
                      <a:lnTo>
                        <a:pt x="45" y="9"/>
                      </a:lnTo>
                      <a:lnTo>
                        <a:pt x="8" y="0"/>
                      </a:lnTo>
                      <a:lnTo>
                        <a:pt x="9" y="0"/>
                      </a:lnTo>
                      <a:lnTo>
                        <a:pt x="8" y="0"/>
                      </a:lnTo>
                      <a:lnTo>
                        <a:pt x="2" y="1"/>
                      </a:lnTo>
                      <a:lnTo>
                        <a:pt x="0" y="5"/>
                      </a:lnTo>
                      <a:lnTo>
                        <a:pt x="1" y="11"/>
                      </a:lnTo>
                      <a:lnTo>
                        <a:pt x="6" y="13"/>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77" name="Freeform 461">
                  <a:extLst>
                    <a:ext uri="{FF2B5EF4-FFF2-40B4-BE49-F238E27FC236}">
                      <a16:creationId xmlns:a16="http://schemas.microsoft.com/office/drawing/2014/main" id="{9713571D-0F40-4B08-A776-A81106D0470D}"/>
                    </a:ext>
                  </a:extLst>
                </p:cNvPr>
                <p:cNvSpPr>
                  <a:spLocks/>
                </p:cNvSpPr>
                <p:nvPr/>
              </p:nvSpPr>
              <p:spPr bwMode="auto">
                <a:xfrm>
                  <a:off x="2829" y="3574"/>
                  <a:ext cx="25" cy="16"/>
                </a:xfrm>
                <a:custGeom>
                  <a:avLst/>
                  <a:gdLst>
                    <a:gd name="T0" fmla="*/ 1 w 48"/>
                    <a:gd name="T1" fmla="*/ 1 h 32"/>
                    <a:gd name="T2" fmla="*/ 1 w 48"/>
                    <a:gd name="T3" fmla="*/ 1 h 32"/>
                    <a:gd name="T4" fmla="*/ 1 w 48"/>
                    <a:gd name="T5" fmla="*/ 1 h 32"/>
                    <a:gd name="T6" fmla="*/ 1 w 48"/>
                    <a:gd name="T7" fmla="*/ 1 h 32"/>
                    <a:gd name="T8" fmla="*/ 1 w 48"/>
                    <a:gd name="T9" fmla="*/ 0 h 32"/>
                    <a:gd name="T10" fmla="*/ 1 w 48"/>
                    <a:gd name="T11" fmla="*/ 1 h 32"/>
                    <a:gd name="T12" fmla="*/ 1 w 48"/>
                    <a:gd name="T13" fmla="*/ 0 h 32"/>
                    <a:gd name="T14" fmla="*/ 1 w 48"/>
                    <a:gd name="T15" fmla="*/ 1 h 32"/>
                    <a:gd name="T16" fmla="*/ 0 w 48"/>
                    <a:gd name="T17" fmla="*/ 1 h 32"/>
                    <a:gd name="T18" fmla="*/ 0 w 48"/>
                    <a:gd name="T19" fmla="*/ 1 h 32"/>
                    <a:gd name="T20" fmla="*/ 1 w 48"/>
                    <a:gd name="T21" fmla="*/ 1 h 32"/>
                    <a:gd name="T22" fmla="*/ 1 w 48"/>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32">
                      <a:moveTo>
                        <a:pt x="3" y="13"/>
                      </a:moveTo>
                      <a:lnTo>
                        <a:pt x="5" y="14"/>
                      </a:lnTo>
                      <a:lnTo>
                        <a:pt x="44" y="32"/>
                      </a:lnTo>
                      <a:lnTo>
                        <a:pt x="48" y="19"/>
                      </a:lnTo>
                      <a:lnTo>
                        <a:pt x="9" y="0"/>
                      </a:lnTo>
                      <a:lnTo>
                        <a:pt x="10" y="1"/>
                      </a:lnTo>
                      <a:lnTo>
                        <a:pt x="9" y="0"/>
                      </a:lnTo>
                      <a:lnTo>
                        <a:pt x="3" y="1"/>
                      </a:lnTo>
                      <a:lnTo>
                        <a:pt x="0" y="5"/>
                      </a:lnTo>
                      <a:lnTo>
                        <a:pt x="0" y="11"/>
                      </a:lnTo>
                      <a:lnTo>
                        <a:pt x="5" y="14"/>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78" name="Freeform 462">
                  <a:extLst>
                    <a:ext uri="{FF2B5EF4-FFF2-40B4-BE49-F238E27FC236}">
                      <a16:creationId xmlns:a16="http://schemas.microsoft.com/office/drawing/2014/main" id="{F35DCE67-254D-434F-88D5-EB013D982065}"/>
                    </a:ext>
                  </a:extLst>
                </p:cNvPr>
                <p:cNvSpPr>
                  <a:spLocks/>
                </p:cNvSpPr>
                <p:nvPr/>
              </p:nvSpPr>
              <p:spPr bwMode="auto">
                <a:xfrm>
                  <a:off x="2819" y="3567"/>
                  <a:ext cx="16" cy="13"/>
                </a:xfrm>
                <a:custGeom>
                  <a:avLst/>
                  <a:gdLst>
                    <a:gd name="T0" fmla="*/ 1 w 32"/>
                    <a:gd name="T1" fmla="*/ 0 h 27"/>
                    <a:gd name="T2" fmla="*/ 1 w 32"/>
                    <a:gd name="T3" fmla="*/ 0 h 27"/>
                    <a:gd name="T4" fmla="*/ 1 w 32"/>
                    <a:gd name="T5" fmla="*/ 0 h 27"/>
                    <a:gd name="T6" fmla="*/ 1 w 32"/>
                    <a:gd name="T7" fmla="*/ 0 h 27"/>
                    <a:gd name="T8" fmla="*/ 1 w 32"/>
                    <a:gd name="T9" fmla="*/ 0 h 27"/>
                    <a:gd name="T10" fmla="*/ 1 w 32"/>
                    <a:gd name="T11" fmla="*/ 0 h 27"/>
                    <a:gd name="T12" fmla="*/ 1 w 32"/>
                    <a:gd name="T13" fmla="*/ 0 h 27"/>
                    <a:gd name="T14" fmla="*/ 1 w 32"/>
                    <a:gd name="T15" fmla="*/ 0 h 27"/>
                    <a:gd name="T16" fmla="*/ 1 w 32"/>
                    <a:gd name="T17" fmla="*/ 0 h 27"/>
                    <a:gd name="T18" fmla="*/ 0 w 32"/>
                    <a:gd name="T19" fmla="*/ 0 h 27"/>
                    <a:gd name="T20" fmla="*/ 1 w 32"/>
                    <a:gd name="T21" fmla="*/ 0 h 27"/>
                    <a:gd name="T22" fmla="*/ 1 w 32"/>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7">
                      <a:moveTo>
                        <a:pt x="2" y="14"/>
                      </a:moveTo>
                      <a:lnTo>
                        <a:pt x="2" y="13"/>
                      </a:lnTo>
                      <a:lnTo>
                        <a:pt x="25" y="27"/>
                      </a:lnTo>
                      <a:lnTo>
                        <a:pt x="32" y="15"/>
                      </a:lnTo>
                      <a:lnTo>
                        <a:pt x="9" y="2"/>
                      </a:lnTo>
                      <a:lnTo>
                        <a:pt x="9" y="0"/>
                      </a:lnTo>
                      <a:lnTo>
                        <a:pt x="9" y="2"/>
                      </a:lnTo>
                      <a:lnTo>
                        <a:pt x="5" y="0"/>
                      </a:lnTo>
                      <a:lnTo>
                        <a:pt x="1" y="4"/>
                      </a:lnTo>
                      <a:lnTo>
                        <a:pt x="0" y="8"/>
                      </a:lnTo>
                      <a:lnTo>
                        <a:pt x="2" y="13"/>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79" name="Freeform 463">
                  <a:extLst>
                    <a:ext uri="{FF2B5EF4-FFF2-40B4-BE49-F238E27FC236}">
                      <a16:creationId xmlns:a16="http://schemas.microsoft.com/office/drawing/2014/main" id="{B29F8E84-93BB-453D-BAEC-175E66FD778C}"/>
                    </a:ext>
                  </a:extLst>
                </p:cNvPr>
                <p:cNvSpPr>
                  <a:spLocks/>
                </p:cNvSpPr>
                <p:nvPr/>
              </p:nvSpPr>
              <p:spPr bwMode="auto">
                <a:xfrm>
                  <a:off x="2804" y="3560"/>
                  <a:ext cx="19" cy="14"/>
                </a:xfrm>
                <a:custGeom>
                  <a:avLst/>
                  <a:gdLst>
                    <a:gd name="T0" fmla="*/ 0 w 39"/>
                    <a:gd name="T1" fmla="*/ 1 h 27"/>
                    <a:gd name="T2" fmla="*/ 0 w 39"/>
                    <a:gd name="T3" fmla="*/ 1 h 27"/>
                    <a:gd name="T4" fmla="*/ 0 w 39"/>
                    <a:gd name="T5" fmla="*/ 1 h 27"/>
                    <a:gd name="T6" fmla="*/ 0 w 39"/>
                    <a:gd name="T7" fmla="*/ 1 h 27"/>
                    <a:gd name="T8" fmla="*/ 0 w 39"/>
                    <a:gd name="T9" fmla="*/ 0 h 27"/>
                    <a:gd name="T10" fmla="*/ 0 w 39"/>
                    <a:gd name="T11" fmla="*/ 0 h 27"/>
                    <a:gd name="T12" fmla="*/ 0 w 39"/>
                    <a:gd name="T13" fmla="*/ 0 h 27"/>
                    <a:gd name="T14" fmla="*/ 0 w 39"/>
                    <a:gd name="T15" fmla="*/ 0 h 27"/>
                    <a:gd name="T16" fmla="*/ 0 w 39"/>
                    <a:gd name="T17" fmla="*/ 1 h 27"/>
                    <a:gd name="T18" fmla="*/ 0 w 39"/>
                    <a:gd name="T19" fmla="*/ 1 h 27"/>
                    <a:gd name="T20" fmla="*/ 0 w 39"/>
                    <a:gd name="T21" fmla="*/ 1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27">
                      <a:moveTo>
                        <a:pt x="5" y="13"/>
                      </a:moveTo>
                      <a:lnTo>
                        <a:pt x="5" y="13"/>
                      </a:lnTo>
                      <a:lnTo>
                        <a:pt x="32" y="27"/>
                      </a:lnTo>
                      <a:lnTo>
                        <a:pt x="39" y="13"/>
                      </a:lnTo>
                      <a:lnTo>
                        <a:pt x="12" y="0"/>
                      </a:lnTo>
                      <a:lnTo>
                        <a:pt x="6" y="0"/>
                      </a:lnTo>
                      <a:lnTo>
                        <a:pt x="1" y="3"/>
                      </a:lnTo>
                      <a:lnTo>
                        <a:pt x="0" y="9"/>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80" name="Freeform 464">
                  <a:extLst>
                    <a:ext uri="{FF2B5EF4-FFF2-40B4-BE49-F238E27FC236}">
                      <a16:creationId xmlns:a16="http://schemas.microsoft.com/office/drawing/2014/main" id="{B268791F-BF76-4E50-AA5E-600565C99C18}"/>
                    </a:ext>
                  </a:extLst>
                </p:cNvPr>
                <p:cNvSpPr>
                  <a:spLocks/>
                </p:cNvSpPr>
                <p:nvPr/>
              </p:nvSpPr>
              <p:spPr bwMode="auto">
                <a:xfrm>
                  <a:off x="2787" y="3552"/>
                  <a:ext cx="22" cy="15"/>
                </a:xfrm>
                <a:custGeom>
                  <a:avLst/>
                  <a:gdLst>
                    <a:gd name="T0" fmla="*/ 1 w 44"/>
                    <a:gd name="T1" fmla="*/ 1 h 30"/>
                    <a:gd name="T2" fmla="*/ 1 w 44"/>
                    <a:gd name="T3" fmla="*/ 1 h 30"/>
                    <a:gd name="T4" fmla="*/ 1 w 44"/>
                    <a:gd name="T5" fmla="*/ 1 h 30"/>
                    <a:gd name="T6" fmla="*/ 1 w 44"/>
                    <a:gd name="T7" fmla="*/ 1 h 30"/>
                    <a:gd name="T8" fmla="*/ 1 w 44"/>
                    <a:gd name="T9" fmla="*/ 0 h 30"/>
                    <a:gd name="T10" fmla="*/ 1 w 44"/>
                    <a:gd name="T11" fmla="*/ 0 h 30"/>
                    <a:gd name="T12" fmla="*/ 1 w 44"/>
                    <a:gd name="T13" fmla="*/ 0 h 30"/>
                    <a:gd name="T14" fmla="*/ 1 w 44"/>
                    <a:gd name="T15" fmla="*/ 0 h 30"/>
                    <a:gd name="T16" fmla="*/ 1 w 44"/>
                    <a:gd name="T17" fmla="*/ 1 h 30"/>
                    <a:gd name="T18" fmla="*/ 0 w 44"/>
                    <a:gd name="T19" fmla="*/ 1 h 30"/>
                    <a:gd name="T20" fmla="*/ 1 w 44"/>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0">
                      <a:moveTo>
                        <a:pt x="4" y="14"/>
                      </a:moveTo>
                      <a:lnTo>
                        <a:pt x="4" y="14"/>
                      </a:lnTo>
                      <a:lnTo>
                        <a:pt x="37" y="30"/>
                      </a:lnTo>
                      <a:lnTo>
                        <a:pt x="44" y="17"/>
                      </a:lnTo>
                      <a:lnTo>
                        <a:pt x="11" y="0"/>
                      </a:lnTo>
                      <a:lnTo>
                        <a:pt x="6" y="0"/>
                      </a:lnTo>
                      <a:lnTo>
                        <a:pt x="1" y="4"/>
                      </a:lnTo>
                      <a:lnTo>
                        <a:pt x="0"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81" name="Freeform 465">
                  <a:extLst>
                    <a:ext uri="{FF2B5EF4-FFF2-40B4-BE49-F238E27FC236}">
                      <a16:creationId xmlns:a16="http://schemas.microsoft.com/office/drawing/2014/main" id="{3E8FEA36-36D7-4ED6-8E93-868E9A0B2C67}"/>
                    </a:ext>
                  </a:extLst>
                </p:cNvPr>
                <p:cNvSpPr>
                  <a:spLocks/>
                </p:cNvSpPr>
                <p:nvPr/>
              </p:nvSpPr>
              <p:spPr bwMode="auto">
                <a:xfrm>
                  <a:off x="2771" y="3543"/>
                  <a:ext cx="22" cy="16"/>
                </a:xfrm>
                <a:custGeom>
                  <a:avLst/>
                  <a:gdLst>
                    <a:gd name="T0" fmla="*/ 1 w 43"/>
                    <a:gd name="T1" fmla="*/ 1 h 32"/>
                    <a:gd name="T2" fmla="*/ 1 w 43"/>
                    <a:gd name="T3" fmla="*/ 1 h 32"/>
                    <a:gd name="T4" fmla="*/ 1 w 43"/>
                    <a:gd name="T5" fmla="*/ 1 h 32"/>
                    <a:gd name="T6" fmla="*/ 1 w 43"/>
                    <a:gd name="T7" fmla="*/ 1 h 32"/>
                    <a:gd name="T8" fmla="*/ 1 w 43"/>
                    <a:gd name="T9" fmla="*/ 0 h 32"/>
                    <a:gd name="T10" fmla="*/ 1 w 43"/>
                    <a:gd name="T11" fmla="*/ 1 h 32"/>
                    <a:gd name="T12" fmla="*/ 1 w 43"/>
                    <a:gd name="T13" fmla="*/ 0 h 32"/>
                    <a:gd name="T14" fmla="*/ 1 w 43"/>
                    <a:gd name="T15" fmla="*/ 0 h 32"/>
                    <a:gd name="T16" fmla="*/ 1 w 43"/>
                    <a:gd name="T17" fmla="*/ 1 h 32"/>
                    <a:gd name="T18" fmla="*/ 0 w 43"/>
                    <a:gd name="T19" fmla="*/ 1 h 32"/>
                    <a:gd name="T20" fmla="*/ 1 w 43"/>
                    <a:gd name="T21" fmla="*/ 1 h 32"/>
                    <a:gd name="T22" fmla="*/ 1 w 43"/>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2">
                      <a:moveTo>
                        <a:pt x="4" y="13"/>
                      </a:moveTo>
                      <a:lnTo>
                        <a:pt x="4" y="14"/>
                      </a:lnTo>
                      <a:lnTo>
                        <a:pt x="36" y="32"/>
                      </a:lnTo>
                      <a:lnTo>
                        <a:pt x="43" y="18"/>
                      </a:lnTo>
                      <a:lnTo>
                        <a:pt x="11" y="0"/>
                      </a:lnTo>
                      <a:lnTo>
                        <a:pt x="11" y="1"/>
                      </a:lnTo>
                      <a:lnTo>
                        <a:pt x="11" y="0"/>
                      </a:lnTo>
                      <a:lnTo>
                        <a:pt x="5" y="0"/>
                      </a:lnTo>
                      <a:lnTo>
                        <a:pt x="1" y="3"/>
                      </a:lnTo>
                      <a:lnTo>
                        <a:pt x="0" y="9"/>
                      </a:lnTo>
                      <a:lnTo>
                        <a:pt x="4" y="14"/>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82" name="Freeform 466">
                  <a:extLst>
                    <a:ext uri="{FF2B5EF4-FFF2-40B4-BE49-F238E27FC236}">
                      <a16:creationId xmlns:a16="http://schemas.microsoft.com/office/drawing/2014/main" id="{E9B0EED6-8921-4313-9ADF-658F38D7CE45}"/>
                    </a:ext>
                  </a:extLst>
                </p:cNvPr>
                <p:cNvSpPr>
                  <a:spLocks/>
                </p:cNvSpPr>
                <p:nvPr/>
              </p:nvSpPr>
              <p:spPr bwMode="auto">
                <a:xfrm>
                  <a:off x="2755" y="3533"/>
                  <a:ext cx="22" cy="16"/>
                </a:xfrm>
                <a:custGeom>
                  <a:avLst/>
                  <a:gdLst>
                    <a:gd name="T0" fmla="*/ 1 w 44"/>
                    <a:gd name="T1" fmla="*/ 0 h 34"/>
                    <a:gd name="T2" fmla="*/ 1 w 44"/>
                    <a:gd name="T3" fmla="*/ 0 h 34"/>
                    <a:gd name="T4" fmla="*/ 1 w 44"/>
                    <a:gd name="T5" fmla="*/ 0 h 34"/>
                    <a:gd name="T6" fmla="*/ 1 w 44"/>
                    <a:gd name="T7" fmla="*/ 0 h 34"/>
                    <a:gd name="T8" fmla="*/ 1 w 44"/>
                    <a:gd name="T9" fmla="*/ 0 h 34"/>
                    <a:gd name="T10" fmla="*/ 1 w 44"/>
                    <a:gd name="T11" fmla="*/ 0 h 34"/>
                    <a:gd name="T12" fmla="*/ 1 w 44"/>
                    <a:gd name="T13" fmla="*/ 0 h 34"/>
                    <a:gd name="T14" fmla="*/ 1 w 44"/>
                    <a:gd name="T15" fmla="*/ 0 h 34"/>
                    <a:gd name="T16" fmla="*/ 1 w 44"/>
                    <a:gd name="T17" fmla="*/ 0 h 34"/>
                    <a:gd name="T18" fmla="*/ 0 w 44"/>
                    <a:gd name="T19" fmla="*/ 0 h 34"/>
                    <a:gd name="T20" fmla="*/ 1 w 44"/>
                    <a:gd name="T21" fmla="*/ 0 h 34"/>
                    <a:gd name="T22" fmla="*/ 1 w 44"/>
                    <a:gd name="T23" fmla="*/ 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4">
                      <a:moveTo>
                        <a:pt x="3" y="14"/>
                      </a:moveTo>
                      <a:lnTo>
                        <a:pt x="3" y="13"/>
                      </a:lnTo>
                      <a:lnTo>
                        <a:pt x="37" y="34"/>
                      </a:lnTo>
                      <a:lnTo>
                        <a:pt x="44" y="22"/>
                      </a:lnTo>
                      <a:lnTo>
                        <a:pt x="10" y="1"/>
                      </a:lnTo>
                      <a:lnTo>
                        <a:pt x="10" y="0"/>
                      </a:lnTo>
                      <a:lnTo>
                        <a:pt x="10" y="1"/>
                      </a:lnTo>
                      <a:lnTo>
                        <a:pt x="5" y="0"/>
                      </a:lnTo>
                      <a:lnTo>
                        <a:pt x="2" y="4"/>
                      </a:lnTo>
                      <a:lnTo>
                        <a:pt x="0" y="8"/>
                      </a:lnTo>
                      <a:lnTo>
                        <a:pt x="3" y="13"/>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83" name="Freeform 467">
                  <a:extLst>
                    <a:ext uri="{FF2B5EF4-FFF2-40B4-BE49-F238E27FC236}">
                      <a16:creationId xmlns:a16="http://schemas.microsoft.com/office/drawing/2014/main" id="{45F7AC5D-9DDC-4B9B-BFAD-842520051DA7}"/>
                    </a:ext>
                  </a:extLst>
                </p:cNvPr>
                <p:cNvSpPr>
                  <a:spLocks/>
                </p:cNvSpPr>
                <p:nvPr/>
              </p:nvSpPr>
              <p:spPr bwMode="auto">
                <a:xfrm>
                  <a:off x="2736" y="3522"/>
                  <a:ext cx="24" cy="18"/>
                </a:xfrm>
                <a:custGeom>
                  <a:avLst/>
                  <a:gdLst>
                    <a:gd name="T0" fmla="*/ 0 w 49"/>
                    <a:gd name="T1" fmla="*/ 1 h 34"/>
                    <a:gd name="T2" fmla="*/ 0 w 49"/>
                    <a:gd name="T3" fmla="*/ 1 h 34"/>
                    <a:gd name="T4" fmla="*/ 0 w 49"/>
                    <a:gd name="T5" fmla="*/ 1 h 34"/>
                    <a:gd name="T6" fmla="*/ 0 w 49"/>
                    <a:gd name="T7" fmla="*/ 1 h 34"/>
                    <a:gd name="T8" fmla="*/ 0 w 49"/>
                    <a:gd name="T9" fmla="*/ 0 h 34"/>
                    <a:gd name="T10" fmla="*/ 0 w 49"/>
                    <a:gd name="T11" fmla="*/ 0 h 34"/>
                    <a:gd name="T12" fmla="*/ 0 w 49"/>
                    <a:gd name="T13" fmla="*/ 0 h 34"/>
                    <a:gd name="T14" fmla="*/ 0 w 49"/>
                    <a:gd name="T15" fmla="*/ 0 h 34"/>
                    <a:gd name="T16" fmla="*/ 0 w 49"/>
                    <a:gd name="T17" fmla="*/ 1 h 34"/>
                    <a:gd name="T18" fmla="*/ 0 w 49"/>
                    <a:gd name="T19" fmla="*/ 1 h 34"/>
                    <a:gd name="T20" fmla="*/ 0 w 49"/>
                    <a:gd name="T21" fmla="*/ 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34">
                      <a:moveTo>
                        <a:pt x="5" y="13"/>
                      </a:moveTo>
                      <a:lnTo>
                        <a:pt x="5" y="13"/>
                      </a:lnTo>
                      <a:lnTo>
                        <a:pt x="42" y="34"/>
                      </a:lnTo>
                      <a:lnTo>
                        <a:pt x="49" y="20"/>
                      </a:lnTo>
                      <a:lnTo>
                        <a:pt x="12" y="0"/>
                      </a:lnTo>
                      <a:lnTo>
                        <a:pt x="6" y="0"/>
                      </a:lnTo>
                      <a:lnTo>
                        <a:pt x="1" y="3"/>
                      </a:lnTo>
                      <a:lnTo>
                        <a:pt x="0" y="9"/>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84" name="Freeform 468">
                  <a:extLst>
                    <a:ext uri="{FF2B5EF4-FFF2-40B4-BE49-F238E27FC236}">
                      <a16:creationId xmlns:a16="http://schemas.microsoft.com/office/drawing/2014/main" id="{C78FB6AA-D4E2-4C10-833C-5DF6953CA79B}"/>
                    </a:ext>
                  </a:extLst>
                </p:cNvPr>
                <p:cNvSpPr>
                  <a:spLocks/>
                </p:cNvSpPr>
                <p:nvPr/>
              </p:nvSpPr>
              <p:spPr bwMode="auto">
                <a:xfrm>
                  <a:off x="2717" y="3512"/>
                  <a:ext cx="24" cy="17"/>
                </a:xfrm>
                <a:custGeom>
                  <a:avLst/>
                  <a:gdLst>
                    <a:gd name="T0" fmla="*/ 0 w 49"/>
                    <a:gd name="T1" fmla="*/ 1 h 34"/>
                    <a:gd name="T2" fmla="*/ 0 w 49"/>
                    <a:gd name="T3" fmla="*/ 1 h 34"/>
                    <a:gd name="T4" fmla="*/ 0 w 49"/>
                    <a:gd name="T5" fmla="*/ 1 h 34"/>
                    <a:gd name="T6" fmla="*/ 0 w 49"/>
                    <a:gd name="T7" fmla="*/ 1 h 34"/>
                    <a:gd name="T8" fmla="*/ 0 w 49"/>
                    <a:gd name="T9" fmla="*/ 0 h 34"/>
                    <a:gd name="T10" fmla="*/ 0 w 49"/>
                    <a:gd name="T11" fmla="*/ 0 h 34"/>
                    <a:gd name="T12" fmla="*/ 0 w 49"/>
                    <a:gd name="T13" fmla="*/ 0 h 34"/>
                    <a:gd name="T14" fmla="*/ 0 w 49"/>
                    <a:gd name="T15" fmla="*/ 0 h 34"/>
                    <a:gd name="T16" fmla="*/ 0 w 49"/>
                    <a:gd name="T17" fmla="*/ 1 h 34"/>
                    <a:gd name="T18" fmla="*/ 0 w 49"/>
                    <a:gd name="T19" fmla="*/ 1 h 34"/>
                    <a:gd name="T20" fmla="*/ 0 w 49"/>
                    <a:gd name="T21" fmla="*/ 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34">
                      <a:moveTo>
                        <a:pt x="5" y="14"/>
                      </a:moveTo>
                      <a:lnTo>
                        <a:pt x="5" y="14"/>
                      </a:lnTo>
                      <a:lnTo>
                        <a:pt x="42" y="34"/>
                      </a:lnTo>
                      <a:lnTo>
                        <a:pt x="49" y="21"/>
                      </a:lnTo>
                      <a:lnTo>
                        <a:pt x="12" y="0"/>
                      </a:lnTo>
                      <a:lnTo>
                        <a:pt x="6" y="0"/>
                      </a:lnTo>
                      <a:lnTo>
                        <a:pt x="1" y="3"/>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85" name="Freeform 469">
                  <a:extLst>
                    <a:ext uri="{FF2B5EF4-FFF2-40B4-BE49-F238E27FC236}">
                      <a16:creationId xmlns:a16="http://schemas.microsoft.com/office/drawing/2014/main" id="{0AF10944-E999-4EB0-8262-92DF77777A4C}"/>
                    </a:ext>
                  </a:extLst>
                </p:cNvPr>
                <p:cNvSpPr>
                  <a:spLocks/>
                </p:cNvSpPr>
                <p:nvPr/>
              </p:nvSpPr>
              <p:spPr bwMode="auto">
                <a:xfrm>
                  <a:off x="2698" y="3500"/>
                  <a:ext cx="25" cy="19"/>
                </a:xfrm>
                <a:custGeom>
                  <a:avLst/>
                  <a:gdLst>
                    <a:gd name="T0" fmla="*/ 0 w 51"/>
                    <a:gd name="T1" fmla="*/ 1 h 37"/>
                    <a:gd name="T2" fmla="*/ 0 w 51"/>
                    <a:gd name="T3" fmla="*/ 1 h 37"/>
                    <a:gd name="T4" fmla="*/ 0 w 51"/>
                    <a:gd name="T5" fmla="*/ 1 h 37"/>
                    <a:gd name="T6" fmla="*/ 0 w 51"/>
                    <a:gd name="T7" fmla="*/ 1 h 37"/>
                    <a:gd name="T8" fmla="*/ 0 w 51"/>
                    <a:gd name="T9" fmla="*/ 0 h 37"/>
                    <a:gd name="T10" fmla="*/ 0 w 51"/>
                    <a:gd name="T11" fmla="*/ 0 h 37"/>
                    <a:gd name="T12" fmla="*/ 0 w 51"/>
                    <a:gd name="T13" fmla="*/ 0 h 37"/>
                    <a:gd name="T14" fmla="*/ 0 w 51"/>
                    <a:gd name="T15" fmla="*/ 0 h 37"/>
                    <a:gd name="T16" fmla="*/ 0 w 51"/>
                    <a:gd name="T17" fmla="*/ 1 h 37"/>
                    <a:gd name="T18" fmla="*/ 0 w 51"/>
                    <a:gd name="T19" fmla="*/ 1 h 37"/>
                    <a:gd name="T20" fmla="*/ 0 w 51"/>
                    <a:gd name="T21" fmla="*/ 1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37">
                      <a:moveTo>
                        <a:pt x="5" y="14"/>
                      </a:moveTo>
                      <a:lnTo>
                        <a:pt x="5" y="14"/>
                      </a:lnTo>
                      <a:lnTo>
                        <a:pt x="44" y="37"/>
                      </a:lnTo>
                      <a:lnTo>
                        <a:pt x="51" y="23"/>
                      </a:lnTo>
                      <a:lnTo>
                        <a:pt x="12" y="0"/>
                      </a:lnTo>
                      <a:lnTo>
                        <a:pt x="6" y="0"/>
                      </a:lnTo>
                      <a:lnTo>
                        <a:pt x="1" y="3"/>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86" name="Freeform 470">
                  <a:extLst>
                    <a:ext uri="{FF2B5EF4-FFF2-40B4-BE49-F238E27FC236}">
                      <a16:creationId xmlns:a16="http://schemas.microsoft.com/office/drawing/2014/main" id="{B02F5F95-53A7-49F8-A0DA-2F671BA0830A}"/>
                    </a:ext>
                  </a:extLst>
                </p:cNvPr>
                <p:cNvSpPr>
                  <a:spLocks/>
                </p:cNvSpPr>
                <p:nvPr/>
              </p:nvSpPr>
              <p:spPr bwMode="auto">
                <a:xfrm>
                  <a:off x="2679" y="3490"/>
                  <a:ext cx="24" cy="17"/>
                </a:xfrm>
                <a:custGeom>
                  <a:avLst/>
                  <a:gdLst>
                    <a:gd name="T0" fmla="*/ 0 w 49"/>
                    <a:gd name="T1" fmla="*/ 0 h 35"/>
                    <a:gd name="T2" fmla="*/ 0 w 49"/>
                    <a:gd name="T3" fmla="*/ 0 h 35"/>
                    <a:gd name="T4" fmla="*/ 0 w 49"/>
                    <a:gd name="T5" fmla="*/ 0 h 35"/>
                    <a:gd name="T6" fmla="*/ 0 w 49"/>
                    <a:gd name="T7" fmla="*/ 0 h 35"/>
                    <a:gd name="T8" fmla="*/ 0 w 49"/>
                    <a:gd name="T9" fmla="*/ 0 h 35"/>
                    <a:gd name="T10" fmla="*/ 0 w 49"/>
                    <a:gd name="T11" fmla="*/ 0 h 35"/>
                    <a:gd name="T12" fmla="*/ 0 w 49"/>
                    <a:gd name="T13" fmla="*/ 0 h 35"/>
                    <a:gd name="T14" fmla="*/ 0 w 49"/>
                    <a:gd name="T15" fmla="*/ 0 h 35"/>
                    <a:gd name="T16" fmla="*/ 0 w 49"/>
                    <a:gd name="T17" fmla="*/ 0 h 35"/>
                    <a:gd name="T18" fmla="*/ 0 w 49"/>
                    <a:gd name="T19" fmla="*/ 0 h 35"/>
                    <a:gd name="T20" fmla="*/ 0 w 49"/>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35">
                      <a:moveTo>
                        <a:pt x="5" y="14"/>
                      </a:moveTo>
                      <a:lnTo>
                        <a:pt x="5" y="14"/>
                      </a:lnTo>
                      <a:lnTo>
                        <a:pt x="42" y="35"/>
                      </a:lnTo>
                      <a:lnTo>
                        <a:pt x="49" y="21"/>
                      </a:lnTo>
                      <a:lnTo>
                        <a:pt x="12" y="0"/>
                      </a:lnTo>
                      <a:lnTo>
                        <a:pt x="6" y="0"/>
                      </a:lnTo>
                      <a:lnTo>
                        <a:pt x="1" y="3"/>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87" name="Freeform 471">
                  <a:extLst>
                    <a:ext uri="{FF2B5EF4-FFF2-40B4-BE49-F238E27FC236}">
                      <a16:creationId xmlns:a16="http://schemas.microsoft.com/office/drawing/2014/main" id="{A3ED21EB-5BDD-4E69-8A6B-66008D6429D5}"/>
                    </a:ext>
                  </a:extLst>
                </p:cNvPr>
                <p:cNvSpPr>
                  <a:spLocks/>
                </p:cNvSpPr>
                <p:nvPr/>
              </p:nvSpPr>
              <p:spPr bwMode="auto">
                <a:xfrm>
                  <a:off x="2660" y="3480"/>
                  <a:ext cx="25" cy="17"/>
                </a:xfrm>
                <a:custGeom>
                  <a:avLst/>
                  <a:gdLst>
                    <a:gd name="T0" fmla="*/ 0 w 51"/>
                    <a:gd name="T1" fmla="*/ 0 h 35"/>
                    <a:gd name="T2" fmla="*/ 0 w 51"/>
                    <a:gd name="T3" fmla="*/ 0 h 35"/>
                    <a:gd name="T4" fmla="*/ 0 w 51"/>
                    <a:gd name="T5" fmla="*/ 0 h 35"/>
                    <a:gd name="T6" fmla="*/ 0 w 51"/>
                    <a:gd name="T7" fmla="*/ 0 h 35"/>
                    <a:gd name="T8" fmla="*/ 0 w 51"/>
                    <a:gd name="T9" fmla="*/ 0 h 35"/>
                    <a:gd name="T10" fmla="*/ 0 w 51"/>
                    <a:gd name="T11" fmla="*/ 0 h 35"/>
                    <a:gd name="T12" fmla="*/ 0 w 51"/>
                    <a:gd name="T13" fmla="*/ 0 h 35"/>
                    <a:gd name="T14" fmla="*/ 0 w 51"/>
                    <a:gd name="T15" fmla="*/ 0 h 35"/>
                    <a:gd name="T16" fmla="*/ 0 w 51"/>
                    <a:gd name="T17" fmla="*/ 0 h 35"/>
                    <a:gd name="T18" fmla="*/ 0 w 51"/>
                    <a:gd name="T19" fmla="*/ 0 h 35"/>
                    <a:gd name="T20" fmla="*/ 0 w 51"/>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35">
                      <a:moveTo>
                        <a:pt x="5" y="14"/>
                      </a:moveTo>
                      <a:lnTo>
                        <a:pt x="5" y="14"/>
                      </a:lnTo>
                      <a:lnTo>
                        <a:pt x="44" y="35"/>
                      </a:lnTo>
                      <a:lnTo>
                        <a:pt x="51" y="21"/>
                      </a:lnTo>
                      <a:lnTo>
                        <a:pt x="12" y="0"/>
                      </a:lnTo>
                      <a:lnTo>
                        <a:pt x="6" y="0"/>
                      </a:lnTo>
                      <a:lnTo>
                        <a:pt x="1" y="4"/>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88" name="Freeform 472">
                  <a:extLst>
                    <a:ext uri="{FF2B5EF4-FFF2-40B4-BE49-F238E27FC236}">
                      <a16:creationId xmlns:a16="http://schemas.microsoft.com/office/drawing/2014/main" id="{F8BE4E60-DAA9-4D42-890F-571A756F21BF}"/>
                    </a:ext>
                  </a:extLst>
                </p:cNvPr>
                <p:cNvSpPr>
                  <a:spLocks/>
                </p:cNvSpPr>
                <p:nvPr/>
              </p:nvSpPr>
              <p:spPr bwMode="auto">
                <a:xfrm>
                  <a:off x="2641" y="3469"/>
                  <a:ext cx="24" cy="18"/>
                </a:xfrm>
                <a:custGeom>
                  <a:avLst/>
                  <a:gdLst>
                    <a:gd name="T0" fmla="*/ 0 w 49"/>
                    <a:gd name="T1" fmla="*/ 1 h 34"/>
                    <a:gd name="T2" fmla="*/ 0 w 49"/>
                    <a:gd name="T3" fmla="*/ 1 h 34"/>
                    <a:gd name="T4" fmla="*/ 0 w 49"/>
                    <a:gd name="T5" fmla="*/ 1 h 34"/>
                    <a:gd name="T6" fmla="*/ 0 w 49"/>
                    <a:gd name="T7" fmla="*/ 1 h 34"/>
                    <a:gd name="T8" fmla="*/ 0 w 49"/>
                    <a:gd name="T9" fmla="*/ 0 h 34"/>
                    <a:gd name="T10" fmla="*/ 0 w 49"/>
                    <a:gd name="T11" fmla="*/ 1 h 34"/>
                    <a:gd name="T12" fmla="*/ 0 w 49"/>
                    <a:gd name="T13" fmla="*/ 0 h 34"/>
                    <a:gd name="T14" fmla="*/ 0 w 49"/>
                    <a:gd name="T15" fmla="*/ 0 h 34"/>
                    <a:gd name="T16" fmla="*/ 0 w 49"/>
                    <a:gd name="T17" fmla="*/ 1 h 34"/>
                    <a:gd name="T18" fmla="*/ 0 w 49"/>
                    <a:gd name="T19" fmla="*/ 1 h 34"/>
                    <a:gd name="T20" fmla="*/ 0 w 49"/>
                    <a:gd name="T21" fmla="*/ 1 h 34"/>
                    <a:gd name="T22" fmla="*/ 0 w 49"/>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34">
                      <a:moveTo>
                        <a:pt x="5" y="12"/>
                      </a:moveTo>
                      <a:lnTo>
                        <a:pt x="5" y="13"/>
                      </a:lnTo>
                      <a:lnTo>
                        <a:pt x="42" y="34"/>
                      </a:lnTo>
                      <a:lnTo>
                        <a:pt x="49" y="20"/>
                      </a:lnTo>
                      <a:lnTo>
                        <a:pt x="12" y="0"/>
                      </a:lnTo>
                      <a:lnTo>
                        <a:pt x="12" y="1"/>
                      </a:lnTo>
                      <a:lnTo>
                        <a:pt x="12" y="0"/>
                      </a:lnTo>
                      <a:lnTo>
                        <a:pt x="6" y="0"/>
                      </a:lnTo>
                      <a:lnTo>
                        <a:pt x="1" y="3"/>
                      </a:lnTo>
                      <a:lnTo>
                        <a:pt x="0" y="9"/>
                      </a:lnTo>
                      <a:lnTo>
                        <a:pt x="5" y="13"/>
                      </a:lnTo>
                      <a:lnTo>
                        <a:pt x="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89" name="Freeform 473">
                  <a:extLst>
                    <a:ext uri="{FF2B5EF4-FFF2-40B4-BE49-F238E27FC236}">
                      <a16:creationId xmlns:a16="http://schemas.microsoft.com/office/drawing/2014/main" id="{7635B607-9FE7-4034-9AC0-D179C783C42D}"/>
                    </a:ext>
                  </a:extLst>
                </p:cNvPr>
                <p:cNvSpPr>
                  <a:spLocks/>
                </p:cNvSpPr>
                <p:nvPr/>
              </p:nvSpPr>
              <p:spPr bwMode="auto">
                <a:xfrm>
                  <a:off x="2625" y="3459"/>
                  <a:ext cx="22" cy="17"/>
                </a:xfrm>
                <a:custGeom>
                  <a:avLst/>
                  <a:gdLst>
                    <a:gd name="T0" fmla="*/ 1 w 44"/>
                    <a:gd name="T1" fmla="*/ 1 h 33"/>
                    <a:gd name="T2" fmla="*/ 1 w 44"/>
                    <a:gd name="T3" fmla="*/ 1 h 33"/>
                    <a:gd name="T4" fmla="*/ 1 w 44"/>
                    <a:gd name="T5" fmla="*/ 1 h 33"/>
                    <a:gd name="T6" fmla="*/ 1 w 44"/>
                    <a:gd name="T7" fmla="*/ 1 h 33"/>
                    <a:gd name="T8" fmla="*/ 1 w 44"/>
                    <a:gd name="T9" fmla="*/ 1 h 33"/>
                    <a:gd name="T10" fmla="*/ 1 w 44"/>
                    <a:gd name="T11" fmla="*/ 0 h 33"/>
                    <a:gd name="T12" fmla="*/ 1 w 44"/>
                    <a:gd name="T13" fmla="*/ 1 h 33"/>
                    <a:gd name="T14" fmla="*/ 1 w 44"/>
                    <a:gd name="T15" fmla="*/ 0 h 33"/>
                    <a:gd name="T16" fmla="*/ 1 w 44"/>
                    <a:gd name="T17" fmla="*/ 1 h 33"/>
                    <a:gd name="T18" fmla="*/ 0 w 44"/>
                    <a:gd name="T19" fmla="*/ 1 h 33"/>
                    <a:gd name="T20" fmla="*/ 1 w 44"/>
                    <a:gd name="T21" fmla="*/ 1 h 33"/>
                    <a:gd name="T22" fmla="*/ 1 w 44"/>
                    <a:gd name="T23" fmla="*/ 1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3">
                      <a:moveTo>
                        <a:pt x="2" y="14"/>
                      </a:moveTo>
                      <a:lnTo>
                        <a:pt x="2" y="12"/>
                      </a:lnTo>
                      <a:lnTo>
                        <a:pt x="37" y="33"/>
                      </a:lnTo>
                      <a:lnTo>
                        <a:pt x="44" y="22"/>
                      </a:lnTo>
                      <a:lnTo>
                        <a:pt x="9" y="1"/>
                      </a:lnTo>
                      <a:lnTo>
                        <a:pt x="9" y="0"/>
                      </a:lnTo>
                      <a:lnTo>
                        <a:pt x="9" y="1"/>
                      </a:lnTo>
                      <a:lnTo>
                        <a:pt x="5" y="0"/>
                      </a:lnTo>
                      <a:lnTo>
                        <a:pt x="1" y="3"/>
                      </a:lnTo>
                      <a:lnTo>
                        <a:pt x="0" y="8"/>
                      </a:lnTo>
                      <a:lnTo>
                        <a:pt x="2" y="12"/>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90" name="Freeform 474">
                  <a:extLst>
                    <a:ext uri="{FF2B5EF4-FFF2-40B4-BE49-F238E27FC236}">
                      <a16:creationId xmlns:a16="http://schemas.microsoft.com/office/drawing/2014/main" id="{7EF08903-D6B9-4183-B898-1E04562B7760}"/>
                    </a:ext>
                  </a:extLst>
                </p:cNvPr>
                <p:cNvSpPr>
                  <a:spLocks/>
                </p:cNvSpPr>
                <p:nvPr/>
              </p:nvSpPr>
              <p:spPr bwMode="auto">
                <a:xfrm>
                  <a:off x="2607" y="3450"/>
                  <a:ext cx="23" cy="16"/>
                </a:xfrm>
                <a:custGeom>
                  <a:avLst/>
                  <a:gdLst>
                    <a:gd name="T0" fmla="*/ 1 w 46"/>
                    <a:gd name="T1" fmla="*/ 0 h 33"/>
                    <a:gd name="T2" fmla="*/ 1 w 46"/>
                    <a:gd name="T3" fmla="*/ 0 h 33"/>
                    <a:gd name="T4" fmla="*/ 1 w 46"/>
                    <a:gd name="T5" fmla="*/ 0 h 33"/>
                    <a:gd name="T6" fmla="*/ 1 w 46"/>
                    <a:gd name="T7" fmla="*/ 0 h 33"/>
                    <a:gd name="T8" fmla="*/ 1 w 46"/>
                    <a:gd name="T9" fmla="*/ 0 h 33"/>
                    <a:gd name="T10" fmla="*/ 1 w 46"/>
                    <a:gd name="T11" fmla="*/ 0 h 33"/>
                    <a:gd name="T12" fmla="*/ 1 w 46"/>
                    <a:gd name="T13" fmla="*/ 0 h 33"/>
                    <a:gd name="T14" fmla="*/ 1 w 46"/>
                    <a:gd name="T15" fmla="*/ 0 h 33"/>
                    <a:gd name="T16" fmla="*/ 1 w 46"/>
                    <a:gd name="T17" fmla="*/ 0 h 33"/>
                    <a:gd name="T18" fmla="*/ 0 w 46"/>
                    <a:gd name="T19" fmla="*/ 0 h 33"/>
                    <a:gd name="T20" fmla="*/ 1 w 46"/>
                    <a:gd name="T21" fmla="*/ 0 h 33"/>
                    <a:gd name="T22" fmla="*/ 1 w 46"/>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3">
                      <a:moveTo>
                        <a:pt x="5" y="13"/>
                      </a:moveTo>
                      <a:lnTo>
                        <a:pt x="5" y="14"/>
                      </a:lnTo>
                      <a:lnTo>
                        <a:pt x="39" y="33"/>
                      </a:lnTo>
                      <a:lnTo>
                        <a:pt x="46" y="19"/>
                      </a:lnTo>
                      <a:lnTo>
                        <a:pt x="12" y="0"/>
                      </a:lnTo>
                      <a:lnTo>
                        <a:pt x="12" y="2"/>
                      </a:lnTo>
                      <a:lnTo>
                        <a:pt x="12" y="0"/>
                      </a:lnTo>
                      <a:lnTo>
                        <a:pt x="6" y="0"/>
                      </a:lnTo>
                      <a:lnTo>
                        <a:pt x="1" y="4"/>
                      </a:lnTo>
                      <a:lnTo>
                        <a:pt x="0" y="10"/>
                      </a:lnTo>
                      <a:lnTo>
                        <a:pt x="5" y="14"/>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91" name="Freeform 475">
                  <a:extLst>
                    <a:ext uri="{FF2B5EF4-FFF2-40B4-BE49-F238E27FC236}">
                      <a16:creationId xmlns:a16="http://schemas.microsoft.com/office/drawing/2014/main" id="{EEE165E3-FC72-4E67-B8BA-88F153F192CB}"/>
                    </a:ext>
                  </a:extLst>
                </p:cNvPr>
                <p:cNvSpPr>
                  <a:spLocks/>
                </p:cNvSpPr>
                <p:nvPr/>
              </p:nvSpPr>
              <p:spPr bwMode="auto">
                <a:xfrm>
                  <a:off x="2593" y="3440"/>
                  <a:ext cx="19" cy="16"/>
                </a:xfrm>
                <a:custGeom>
                  <a:avLst/>
                  <a:gdLst>
                    <a:gd name="T0" fmla="*/ 0 w 40"/>
                    <a:gd name="T1" fmla="*/ 1 h 31"/>
                    <a:gd name="T2" fmla="*/ 0 w 40"/>
                    <a:gd name="T3" fmla="*/ 1 h 31"/>
                    <a:gd name="T4" fmla="*/ 0 w 40"/>
                    <a:gd name="T5" fmla="*/ 1 h 31"/>
                    <a:gd name="T6" fmla="*/ 0 w 40"/>
                    <a:gd name="T7" fmla="*/ 1 h 31"/>
                    <a:gd name="T8" fmla="*/ 0 w 40"/>
                    <a:gd name="T9" fmla="*/ 1 h 31"/>
                    <a:gd name="T10" fmla="*/ 0 w 40"/>
                    <a:gd name="T11" fmla="*/ 0 h 31"/>
                    <a:gd name="T12" fmla="*/ 0 w 40"/>
                    <a:gd name="T13" fmla="*/ 1 h 31"/>
                    <a:gd name="T14" fmla="*/ 0 w 40"/>
                    <a:gd name="T15" fmla="*/ 0 h 31"/>
                    <a:gd name="T16" fmla="*/ 0 w 40"/>
                    <a:gd name="T17" fmla="*/ 1 h 31"/>
                    <a:gd name="T18" fmla="*/ 0 w 40"/>
                    <a:gd name="T19" fmla="*/ 1 h 31"/>
                    <a:gd name="T20" fmla="*/ 0 w 40"/>
                    <a:gd name="T21" fmla="*/ 1 h 31"/>
                    <a:gd name="T22" fmla="*/ 0 w 40"/>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1">
                      <a:moveTo>
                        <a:pt x="3" y="14"/>
                      </a:moveTo>
                      <a:lnTo>
                        <a:pt x="3" y="13"/>
                      </a:lnTo>
                      <a:lnTo>
                        <a:pt x="33" y="31"/>
                      </a:lnTo>
                      <a:lnTo>
                        <a:pt x="40" y="20"/>
                      </a:lnTo>
                      <a:lnTo>
                        <a:pt x="10" y="1"/>
                      </a:lnTo>
                      <a:lnTo>
                        <a:pt x="10" y="0"/>
                      </a:lnTo>
                      <a:lnTo>
                        <a:pt x="10" y="1"/>
                      </a:lnTo>
                      <a:lnTo>
                        <a:pt x="5" y="0"/>
                      </a:lnTo>
                      <a:lnTo>
                        <a:pt x="2" y="3"/>
                      </a:lnTo>
                      <a:lnTo>
                        <a:pt x="0" y="8"/>
                      </a:lnTo>
                      <a:lnTo>
                        <a:pt x="3" y="13"/>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92" name="Freeform 476">
                  <a:extLst>
                    <a:ext uri="{FF2B5EF4-FFF2-40B4-BE49-F238E27FC236}">
                      <a16:creationId xmlns:a16="http://schemas.microsoft.com/office/drawing/2014/main" id="{0E3F32A6-BA0B-4C20-B7F9-DFC92EFE47AB}"/>
                    </a:ext>
                  </a:extLst>
                </p:cNvPr>
                <p:cNvSpPr>
                  <a:spLocks/>
                </p:cNvSpPr>
                <p:nvPr/>
              </p:nvSpPr>
              <p:spPr bwMode="auto">
                <a:xfrm>
                  <a:off x="2578" y="3434"/>
                  <a:ext cx="19" cy="13"/>
                </a:xfrm>
                <a:custGeom>
                  <a:avLst/>
                  <a:gdLst>
                    <a:gd name="T0" fmla="*/ 0 w 40"/>
                    <a:gd name="T1" fmla="*/ 0 h 28"/>
                    <a:gd name="T2" fmla="*/ 0 w 40"/>
                    <a:gd name="T3" fmla="*/ 0 h 28"/>
                    <a:gd name="T4" fmla="*/ 0 w 40"/>
                    <a:gd name="T5" fmla="*/ 0 h 28"/>
                    <a:gd name="T6" fmla="*/ 0 w 40"/>
                    <a:gd name="T7" fmla="*/ 0 h 28"/>
                    <a:gd name="T8" fmla="*/ 0 w 40"/>
                    <a:gd name="T9" fmla="*/ 0 h 28"/>
                    <a:gd name="T10" fmla="*/ 0 w 40"/>
                    <a:gd name="T11" fmla="*/ 0 h 28"/>
                    <a:gd name="T12" fmla="*/ 0 w 40"/>
                    <a:gd name="T13" fmla="*/ 0 h 28"/>
                    <a:gd name="T14" fmla="*/ 0 w 40"/>
                    <a:gd name="T15" fmla="*/ 0 h 28"/>
                    <a:gd name="T16" fmla="*/ 0 w 40"/>
                    <a:gd name="T17" fmla="*/ 0 h 28"/>
                    <a:gd name="T18" fmla="*/ 0 w 40"/>
                    <a:gd name="T19" fmla="*/ 0 h 28"/>
                    <a:gd name="T20" fmla="*/ 0 w 40"/>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28">
                      <a:moveTo>
                        <a:pt x="5" y="14"/>
                      </a:moveTo>
                      <a:lnTo>
                        <a:pt x="5" y="14"/>
                      </a:lnTo>
                      <a:lnTo>
                        <a:pt x="33" y="28"/>
                      </a:lnTo>
                      <a:lnTo>
                        <a:pt x="40" y="14"/>
                      </a:lnTo>
                      <a:lnTo>
                        <a:pt x="12" y="0"/>
                      </a:lnTo>
                      <a:lnTo>
                        <a:pt x="6" y="0"/>
                      </a:lnTo>
                      <a:lnTo>
                        <a:pt x="2" y="4"/>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93" name="Freeform 477">
                  <a:extLst>
                    <a:ext uri="{FF2B5EF4-FFF2-40B4-BE49-F238E27FC236}">
                      <a16:creationId xmlns:a16="http://schemas.microsoft.com/office/drawing/2014/main" id="{CD2450B4-DB88-40AD-993A-56DBE9C4A0C7}"/>
                    </a:ext>
                  </a:extLst>
                </p:cNvPr>
                <p:cNvSpPr>
                  <a:spLocks/>
                </p:cNvSpPr>
                <p:nvPr/>
              </p:nvSpPr>
              <p:spPr bwMode="auto">
                <a:xfrm>
                  <a:off x="2565" y="3427"/>
                  <a:ext cx="19" cy="13"/>
                </a:xfrm>
                <a:custGeom>
                  <a:avLst/>
                  <a:gdLst>
                    <a:gd name="T0" fmla="*/ 1 w 37"/>
                    <a:gd name="T1" fmla="*/ 0 h 28"/>
                    <a:gd name="T2" fmla="*/ 1 w 37"/>
                    <a:gd name="T3" fmla="*/ 0 h 28"/>
                    <a:gd name="T4" fmla="*/ 1 w 37"/>
                    <a:gd name="T5" fmla="*/ 0 h 28"/>
                    <a:gd name="T6" fmla="*/ 1 w 37"/>
                    <a:gd name="T7" fmla="*/ 0 h 28"/>
                    <a:gd name="T8" fmla="*/ 1 w 37"/>
                    <a:gd name="T9" fmla="*/ 0 h 28"/>
                    <a:gd name="T10" fmla="*/ 1 w 37"/>
                    <a:gd name="T11" fmla="*/ 0 h 28"/>
                    <a:gd name="T12" fmla="*/ 1 w 37"/>
                    <a:gd name="T13" fmla="*/ 0 h 28"/>
                    <a:gd name="T14" fmla="*/ 1 w 37"/>
                    <a:gd name="T15" fmla="*/ 0 h 28"/>
                    <a:gd name="T16" fmla="*/ 1 w 37"/>
                    <a:gd name="T17" fmla="*/ 0 h 28"/>
                    <a:gd name="T18" fmla="*/ 0 w 37"/>
                    <a:gd name="T19" fmla="*/ 0 h 28"/>
                    <a:gd name="T20" fmla="*/ 1 w 37"/>
                    <a:gd name="T21" fmla="*/ 0 h 28"/>
                    <a:gd name="T22" fmla="*/ 1 w 37"/>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4" y="13"/>
                      </a:moveTo>
                      <a:lnTo>
                        <a:pt x="5" y="14"/>
                      </a:lnTo>
                      <a:lnTo>
                        <a:pt x="30" y="28"/>
                      </a:lnTo>
                      <a:lnTo>
                        <a:pt x="37" y="14"/>
                      </a:lnTo>
                      <a:lnTo>
                        <a:pt x="12" y="0"/>
                      </a:lnTo>
                      <a:lnTo>
                        <a:pt x="13" y="1"/>
                      </a:lnTo>
                      <a:lnTo>
                        <a:pt x="12" y="0"/>
                      </a:lnTo>
                      <a:lnTo>
                        <a:pt x="6" y="0"/>
                      </a:lnTo>
                      <a:lnTo>
                        <a:pt x="1" y="4"/>
                      </a:lnTo>
                      <a:lnTo>
                        <a:pt x="0" y="9"/>
                      </a:lnTo>
                      <a:lnTo>
                        <a:pt x="5" y="14"/>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94" name="Freeform 478">
                  <a:extLst>
                    <a:ext uri="{FF2B5EF4-FFF2-40B4-BE49-F238E27FC236}">
                      <a16:creationId xmlns:a16="http://schemas.microsoft.com/office/drawing/2014/main" id="{37B4883C-331C-497E-863C-B935C87743C5}"/>
                    </a:ext>
                  </a:extLst>
                </p:cNvPr>
                <p:cNvSpPr>
                  <a:spLocks/>
                </p:cNvSpPr>
                <p:nvPr/>
              </p:nvSpPr>
              <p:spPr bwMode="auto">
                <a:xfrm>
                  <a:off x="2548" y="3413"/>
                  <a:ext cx="23" cy="20"/>
                </a:xfrm>
                <a:custGeom>
                  <a:avLst/>
                  <a:gdLst>
                    <a:gd name="T0" fmla="*/ 1 w 46"/>
                    <a:gd name="T1" fmla="*/ 1 h 40"/>
                    <a:gd name="T2" fmla="*/ 1 w 46"/>
                    <a:gd name="T3" fmla="*/ 1 h 40"/>
                    <a:gd name="T4" fmla="*/ 1 w 46"/>
                    <a:gd name="T5" fmla="*/ 1 h 40"/>
                    <a:gd name="T6" fmla="*/ 1 w 46"/>
                    <a:gd name="T7" fmla="*/ 1 h 40"/>
                    <a:gd name="T8" fmla="*/ 1 w 46"/>
                    <a:gd name="T9" fmla="*/ 1 h 40"/>
                    <a:gd name="T10" fmla="*/ 1 w 46"/>
                    <a:gd name="T11" fmla="*/ 1 h 40"/>
                    <a:gd name="T12" fmla="*/ 1 w 46"/>
                    <a:gd name="T13" fmla="*/ 1 h 40"/>
                    <a:gd name="T14" fmla="*/ 1 w 46"/>
                    <a:gd name="T15" fmla="*/ 0 h 40"/>
                    <a:gd name="T16" fmla="*/ 1 w 46"/>
                    <a:gd name="T17" fmla="*/ 1 h 40"/>
                    <a:gd name="T18" fmla="*/ 0 w 46"/>
                    <a:gd name="T19" fmla="*/ 1 h 40"/>
                    <a:gd name="T20" fmla="*/ 1 w 46"/>
                    <a:gd name="T21" fmla="*/ 1 h 40"/>
                    <a:gd name="T22" fmla="*/ 1 w 46"/>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40">
                      <a:moveTo>
                        <a:pt x="1" y="11"/>
                      </a:moveTo>
                      <a:lnTo>
                        <a:pt x="2" y="12"/>
                      </a:lnTo>
                      <a:lnTo>
                        <a:pt x="37" y="40"/>
                      </a:lnTo>
                      <a:lnTo>
                        <a:pt x="46" y="28"/>
                      </a:lnTo>
                      <a:lnTo>
                        <a:pt x="11" y="1"/>
                      </a:lnTo>
                      <a:lnTo>
                        <a:pt x="12" y="2"/>
                      </a:lnTo>
                      <a:lnTo>
                        <a:pt x="11" y="1"/>
                      </a:lnTo>
                      <a:lnTo>
                        <a:pt x="5" y="0"/>
                      </a:lnTo>
                      <a:lnTo>
                        <a:pt x="2" y="2"/>
                      </a:lnTo>
                      <a:lnTo>
                        <a:pt x="0" y="8"/>
                      </a:lnTo>
                      <a:lnTo>
                        <a:pt x="2" y="12"/>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95" name="Freeform 479">
                  <a:extLst>
                    <a:ext uri="{FF2B5EF4-FFF2-40B4-BE49-F238E27FC236}">
                      <a16:creationId xmlns:a16="http://schemas.microsoft.com/office/drawing/2014/main" id="{3D184301-58BA-42DB-9128-01A3D336C8CC}"/>
                    </a:ext>
                  </a:extLst>
                </p:cNvPr>
                <p:cNvSpPr>
                  <a:spLocks/>
                </p:cNvSpPr>
                <p:nvPr/>
              </p:nvSpPr>
              <p:spPr bwMode="auto">
                <a:xfrm>
                  <a:off x="2538" y="3400"/>
                  <a:ext cx="17" cy="19"/>
                </a:xfrm>
                <a:custGeom>
                  <a:avLst/>
                  <a:gdLst>
                    <a:gd name="T0" fmla="*/ 0 w 33"/>
                    <a:gd name="T1" fmla="*/ 1 h 37"/>
                    <a:gd name="T2" fmla="*/ 1 w 33"/>
                    <a:gd name="T3" fmla="*/ 1 h 37"/>
                    <a:gd name="T4" fmla="*/ 1 w 33"/>
                    <a:gd name="T5" fmla="*/ 1 h 37"/>
                    <a:gd name="T6" fmla="*/ 1 w 33"/>
                    <a:gd name="T7" fmla="*/ 1 h 37"/>
                    <a:gd name="T8" fmla="*/ 1 w 33"/>
                    <a:gd name="T9" fmla="*/ 1 h 37"/>
                    <a:gd name="T10" fmla="*/ 1 w 33"/>
                    <a:gd name="T11" fmla="*/ 1 h 37"/>
                    <a:gd name="T12" fmla="*/ 1 w 33"/>
                    <a:gd name="T13" fmla="*/ 1 h 37"/>
                    <a:gd name="T14" fmla="*/ 1 w 33"/>
                    <a:gd name="T15" fmla="*/ 0 h 37"/>
                    <a:gd name="T16" fmla="*/ 1 w 33"/>
                    <a:gd name="T17" fmla="*/ 1 h 37"/>
                    <a:gd name="T18" fmla="*/ 0 w 33"/>
                    <a:gd name="T19" fmla="*/ 1 h 37"/>
                    <a:gd name="T20" fmla="*/ 1 w 33"/>
                    <a:gd name="T21" fmla="*/ 1 h 37"/>
                    <a:gd name="T22" fmla="*/ 0 w 33"/>
                    <a:gd name="T23" fmla="*/ 1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7">
                      <a:moveTo>
                        <a:pt x="0" y="10"/>
                      </a:moveTo>
                      <a:lnTo>
                        <a:pt x="1" y="12"/>
                      </a:lnTo>
                      <a:lnTo>
                        <a:pt x="22" y="37"/>
                      </a:lnTo>
                      <a:lnTo>
                        <a:pt x="33" y="28"/>
                      </a:lnTo>
                      <a:lnTo>
                        <a:pt x="13" y="3"/>
                      </a:lnTo>
                      <a:lnTo>
                        <a:pt x="14" y="5"/>
                      </a:lnTo>
                      <a:lnTo>
                        <a:pt x="13" y="3"/>
                      </a:lnTo>
                      <a:lnTo>
                        <a:pt x="8" y="0"/>
                      </a:lnTo>
                      <a:lnTo>
                        <a:pt x="2" y="1"/>
                      </a:lnTo>
                      <a:lnTo>
                        <a:pt x="0" y="6"/>
                      </a:lnTo>
                      <a:lnTo>
                        <a:pt x="1" y="12"/>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96" name="Freeform 480">
                  <a:extLst>
                    <a:ext uri="{FF2B5EF4-FFF2-40B4-BE49-F238E27FC236}">
                      <a16:creationId xmlns:a16="http://schemas.microsoft.com/office/drawing/2014/main" id="{5234A106-3D48-4340-8FC0-F9A02A9484E3}"/>
                    </a:ext>
                  </a:extLst>
                </p:cNvPr>
                <p:cNvSpPr>
                  <a:spLocks/>
                </p:cNvSpPr>
                <p:nvPr/>
              </p:nvSpPr>
              <p:spPr bwMode="auto">
                <a:xfrm>
                  <a:off x="2532" y="3386"/>
                  <a:ext cx="13" cy="19"/>
                </a:xfrm>
                <a:custGeom>
                  <a:avLst/>
                  <a:gdLst>
                    <a:gd name="T0" fmla="*/ 0 w 26"/>
                    <a:gd name="T1" fmla="*/ 1 h 37"/>
                    <a:gd name="T2" fmla="*/ 0 w 26"/>
                    <a:gd name="T3" fmla="*/ 1 h 37"/>
                    <a:gd name="T4" fmla="*/ 1 w 26"/>
                    <a:gd name="T5" fmla="*/ 1 h 37"/>
                    <a:gd name="T6" fmla="*/ 1 w 26"/>
                    <a:gd name="T7" fmla="*/ 1 h 37"/>
                    <a:gd name="T8" fmla="*/ 1 w 26"/>
                    <a:gd name="T9" fmla="*/ 1 h 37"/>
                    <a:gd name="T10" fmla="*/ 1 w 26"/>
                    <a:gd name="T11" fmla="*/ 1 h 37"/>
                    <a:gd name="T12" fmla="*/ 1 w 26"/>
                    <a:gd name="T13" fmla="*/ 1 h 37"/>
                    <a:gd name="T14" fmla="*/ 1 w 26"/>
                    <a:gd name="T15" fmla="*/ 0 h 37"/>
                    <a:gd name="T16" fmla="*/ 1 w 26"/>
                    <a:gd name="T17" fmla="*/ 0 h 37"/>
                    <a:gd name="T18" fmla="*/ 1 w 26"/>
                    <a:gd name="T19" fmla="*/ 1 h 37"/>
                    <a:gd name="T20" fmla="*/ 0 w 26"/>
                    <a:gd name="T21" fmla="*/ 1 h 37"/>
                    <a:gd name="T22" fmla="*/ 0 w 26"/>
                    <a:gd name="T23" fmla="*/ 1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0" y="7"/>
                      </a:moveTo>
                      <a:lnTo>
                        <a:pt x="0" y="9"/>
                      </a:lnTo>
                      <a:lnTo>
                        <a:pt x="12" y="37"/>
                      </a:lnTo>
                      <a:lnTo>
                        <a:pt x="26" y="32"/>
                      </a:lnTo>
                      <a:lnTo>
                        <a:pt x="14" y="4"/>
                      </a:lnTo>
                      <a:lnTo>
                        <a:pt x="14" y="7"/>
                      </a:lnTo>
                      <a:lnTo>
                        <a:pt x="14" y="4"/>
                      </a:lnTo>
                      <a:lnTo>
                        <a:pt x="11" y="0"/>
                      </a:lnTo>
                      <a:lnTo>
                        <a:pt x="6" y="0"/>
                      </a:lnTo>
                      <a:lnTo>
                        <a:pt x="2" y="3"/>
                      </a:lnTo>
                      <a:lnTo>
                        <a:pt x="0" y="9"/>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97" name="Freeform 481">
                  <a:extLst>
                    <a:ext uri="{FF2B5EF4-FFF2-40B4-BE49-F238E27FC236}">
                      <a16:creationId xmlns:a16="http://schemas.microsoft.com/office/drawing/2014/main" id="{E40E9DFD-E099-4EC7-AC52-60B12154515C}"/>
                    </a:ext>
                  </a:extLst>
                </p:cNvPr>
                <p:cNvSpPr>
                  <a:spLocks/>
                </p:cNvSpPr>
                <p:nvPr/>
              </p:nvSpPr>
              <p:spPr bwMode="auto">
                <a:xfrm>
                  <a:off x="2531" y="3371"/>
                  <a:ext cx="8" cy="19"/>
                </a:xfrm>
                <a:custGeom>
                  <a:avLst/>
                  <a:gdLst>
                    <a:gd name="T0" fmla="*/ 0 w 16"/>
                    <a:gd name="T1" fmla="*/ 1 h 37"/>
                    <a:gd name="T2" fmla="*/ 0 w 16"/>
                    <a:gd name="T3" fmla="*/ 1 h 37"/>
                    <a:gd name="T4" fmla="*/ 1 w 16"/>
                    <a:gd name="T5" fmla="*/ 1 h 37"/>
                    <a:gd name="T6" fmla="*/ 1 w 16"/>
                    <a:gd name="T7" fmla="*/ 1 h 37"/>
                    <a:gd name="T8" fmla="*/ 1 w 16"/>
                    <a:gd name="T9" fmla="*/ 1 h 37"/>
                    <a:gd name="T10" fmla="*/ 1 w 16"/>
                    <a:gd name="T11" fmla="*/ 1 h 37"/>
                    <a:gd name="T12" fmla="*/ 1 w 16"/>
                    <a:gd name="T13" fmla="*/ 1 h 37"/>
                    <a:gd name="T14" fmla="*/ 1 w 16"/>
                    <a:gd name="T15" fmla="*/ 1 h 37"/>
                    <a:gd name="T16" fmla="*/ 1 w 16"/>
                    <a:gd name="T17" fmla="*/ 0 h 37"/>
                    <a:gd name="T18" fmla="*/ 1 w 16"/>
                    <a:gd name="T19" fmla="*/ 1 h 37"/>
                    <a:gd name="T20" fmla="*/ 0 w 16"/>
                    <a:gd name="T21" fmla="*/ 1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7">
                      <a:moveTo>
                        <a:pt x="0" y="7"/>
                      </a:moveTo>
                      <a:lnTo>
                        <a:pt x="0" y="7"/>
                      </a:lnTo>
                      <a:lnTo>
                        <a:pt x="2" y="37"/>
                      </a:lnTo>
                      <a:lnTo>
                        <a:pt x="16" y="37"/>
                      </a:lnTo>
                      <a:lnTo>
                        <a:pt x="14" y="7"/>
                      </a:lnTo>
                      <a:lnTo>
                        <a:pt x="12" y="1"/>
                      </a:lnTo>
                      <a:lnTo>
                        <a:pt x="7" y="0"/>
                      </a:lnTo>
                      <a:lnTo>
                        <a:pt x="2" y="1"/>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98" name="Freeform 482">
                  <a:extLst>
                    <a:ext uri="{FF2B5EF4-FFF2-40B4-BE49-F238E27FC236}">
                      <a16:creationId xmlns:a16="http://schemas.microsoft.com/office/drawing/2014/main" id="{FC3C02E5-B1DD-40ED-9A73-66FEDC848735}"/>
                    </a:ext>
                  </a:extLst>
                </p:cNvPr>
                <p:cNvSpPr>
                  <a:spLocks/>
                </p:cNvSpPr>
                <p:nvPr/>
              </p:nvSpPr>
              <p:spPr bwMode="auto">
                <a:xfrm>
                  <a:off x="2531" y="3355"/>
                  <a:ext cx="9" cy="20"/>
                </a:xfrm>
                <a:custGeom>
                  <a:avLst/>
                  <a:gdLst>
                    <a:gd name="T0" fmla="*/ 0 w 19"/>
                    <a:gd name="T1" fmla="*/ 1 h 40"/>
                    <a:gd name="T2" fmla="*/ 0 w 19"/>
                    <a:gd name="T3" fmla="*/ 1 h 40"/>
                    <a:gd name="T4" fmla="*/ 0 w 19"/>
                    <a:gd name="T5" fmla="*/ 1 h 40"/>
                    <a:gd name="T6" fmla="*/ 0 w 19"/>
                    <a:gd name="T7" fmla="*/ 1 h 40"/>
                    <a:gd name="T8" fmla="*/ 0 w 19"/>
                    <a:gd name="T9" fmla="*/ 1 h 40"/>
                    <a:gd name="T10" fmla="*/ 0 w 19"/>
                    <a:gd name="T11" fmla="*/ 1 h 40"/>
                    <a:gd name="T12" fmla="*/ 0 w 19"/>
                    <a:gd name="T13" fmla="*/ 1 h 40"/>
                    <a:gd name="T14" fmla="*/ 0 w 19"/>
                    <a:gd name="T15" fmla="*/ 1 h 40"/>
                    <a:gd name="T16" fmla="*/ 0 w 19"/>
                    <a:gd name="T17" fmla="*/ 0 h 40"/>
                    <a:gd name="T18" fmla="*/ 0 w 19"/>
                    <a:gd name="T19" fmla="*/ 1 h 40"/>
                    <a:gd name="T20" fmla="*/ 0 w 19"/>
                    <a:gd name="T21" fmla="*/ 1 h 40"/>
                    <a:gd name="T22" fmla="*/ 0 w 19"/>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40">
                      <a:moveTo>
                        <a:pt x="5" y="5"/>
                      </a:moveTo>
                      <a:lnTo>
                        <a:pt x="5" y="7"/>
                      </a:lnTo>
                      <a:lnTo>
                        <a:pt x="0" y="40"/>
                      </a:lnTo>
                      <a:lnTo>
                        <a:pt x="14" y="40"/>
                      </a:lnTo>
                      <a:lnTo>
                        <a:pt x="19" y="7"/>
                      </a:lnTo>
                      <a:lnTo>
                        <a:pt x="19" y="10"/>
                      </a:lnTo>
                      <a:lnTo>
                        <a:pt x="19" y="7"/>
                      </a:lnTo>
                      <a:lnTo>
                        <a:pt x="16" y="2"/>
                      </a:lnTo>
                      <a:lnTo>
                        <a:pt x="12" y="0"/>
                      </a:lnTo>
                      <a:lnTo>
                        <a:pt x="7" y="2"/>
                      </a:lnTo>
                      <a:lnTo>
                        <a:pt x="5" y="7"/>
                      </a:lnTo>
                      <a:lnTo>
                        <a:pt x="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99" name="Freeform 483">
                  <a:extLst>
                    <a:ext uri="{FF2B5EF4-FFF2-40B4-BE49-F238E27FC236}">
                      <a16:creationId xmlns:a16="http://schemas.microsoft.com/office/drawing/2014/main" id="{D45962EA-2229-4C04-A789-92ABA95BC71E}"/>
                    </a:ext>
                  </a:extLst>
                </p:cNvPr>
                <p:cNvSpPr>
                  <a:spLocks/>
                </p:cNvSpPr>
                <p:nvPr/>
              </p:nvSpPr>
              <p:spPr bwMode="auto">
                <a:xfrm>
                  <a:off x="2533" y="3338"/>
                  <a:ext cx="13" cy="22"/>
                </a:xfrm>
                <a:custGeom>
                  <a:avLst/>
                  <a:gdLst>
                    <a:gd name="T0" fmla="*/ 1 w 25"/>
                    <a:gd name="T1" fmla="*/ 1 h 44"/>
                    <a:gd name="T2" fmla="*/ 1 w 25"/>
                    <a:gd name="T3" fmla="*/ 1 h 44"/>
                    <a:gd name="T4" fmla="*/ 0 w 25"/>
                    <a:gd name="T5" fmla="*/ 1 h 44"/>
                    <a:gd name="T6" fmla="*/ 1 w 25"/>
                    <a:gd name="T7" fmla="*/ 1 h 44"/>
                    <a:gd name="T8" fmla="*/ 1 w 25"/>
                    <a:gd name="T9" fmla="*/ 1 h 44"/>
                    <a:gd name="T10" fmla="*/ 1 w 25"/>
                    <a:gd name="T11" fmla="*/ 1 h 44"/>
                    <a:gd name="T12" fmla="*/ 1 w 25"/>
                    <a:gd name="T13" fmla="*/ 1 h 44"/>
                    <a:gd name="T14" fmla="*/ 1 w 25"/>
                    <a:gd name="T15" fmla="*/ 1 h 44"/>
                    <a:gd name="T16" fmla="*/ 1 w 25"/>
                    <a:gd name="T17" fmla="*/ 0 h 44"/>
                    <a:gd name="T18" fmla="*/ 1 w 25"/>
                    <a:gd name="T19" fmla="*/ 0 h 44"/>
                    <a:gd name="T20" fmla="*/ 1 w 25"/>
                    <a:gd name="T21" fmla="*/ 1 h 44"/>
                    <a:gd name="T22" fmla="*/ 1 w 25"/>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44">
                      <a:moveTo>
                        <a:pt x="11" y="3"/>
                      </a:moveTo>
                      <a:lnTo>
                        <a:pt x="11" y="4"/>
                      </a:lnTo>
                      <a:lnTo>
                        <a:pt x="0" y="39"/>
                      </a:lnTo>
                      <a:lnTo>
                        <a:pt x="14" y="44"/>
                      </a:lnTo>
                      <a:lnTo>
                        <a:pt x="25" y="9"/>
                      </a:lnTo>
                      <a:lnTo>
                        <a:pt x="25" y="10"/>
                      </a:lnTo>
                      <a:lnTo>
                        <a:pt x="25" y="9"/>
                      </a:lnTo>
                      <a:lnTo>
                        <a:pt x="24" y="3"/>
                      </a:lnTo>
                      <a:lnTo>
                        <a:pt x="21" y="0"/>
                      </a:lnTo>
                      <a:lnTo>
                        <a:pt x="15" y="0"/>
                      </a:lnTo>
                      <a:lnTo>
                        <a:pt x="11" y="4"/>
                      </a:lnTo>
                      <a:lnTo>
                        <a:pt x="1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00" name="Freeform 484">
                  <a:extLst>
                    <a:ext uri="{FF2B5EF4-FFF2-40B4-BE49-F238E27FC236}">
                      <a16:creationId xmlns:a16="http://schemas.microsoft.com/office/drawing/2014/main" id="{42A2C4A1-5D96-4CAA-9E8A-C0F2386DEF95}"/>
                    </a:ext>
                  </a:extLst>
                </p:cNvPr>
                <p:cNvSpPr>
                  <a:spLocks/>
                </p:cNvSpPr>
                <p:nvPr/>
              </p:nvSpPr>
              <p:spPr bwMode="auto">
                <a:xfrm>
                  <a:off x="2539" y="3321"/>
                  <a:ext cx="15" cy="22"/>
                </a:xfrm>
                <a:custGeom>
                  <a:avLst/>
                  <a:gdLst>
                    <a:gd name="T0" fmla="*/ 1 w 30"/>
                    <a:gd name="T1" fmla="*/ 1 h 44"/>
                    <a:gd name="T2" fmla="*/ 1 w 30"/>
                    <a:gd name="T3" fmla="*/ 1 h 44"/>
                    <a:gd name="T4" fmla="*/ 0 w 30"/>
                    <a:gd name="T5" fmla="*/ 1 h 44"/>
                    <a:gd name="T6" fmla="*/ 1 w 30"/>
                    <a:gd name="T7" fmla="*/ 1 h 44"/>
                    <a:gd name="T8" fmla="*/ 1 w 30"/>
                    <a:gd name="T9" fmla="*/ 1 h 44"/>
                    <a:gd name="T10" fmla="*/ 1 w 30"/>
                    <a:gd name="T11" fmla="*/ 1 h 44"/>
                    <a:gd name="T12" fmla="*/ 1 w 30"/>
                    <a:gd name="T13" fmla="*/ 1 h 44"/>
                    <a:gd name="T14" fmla="*/ 1 w 30"/>
                    <a:gd name="T15" fmla="*/ 1 h 44"/>
                    <a:gd name="T16" fmla="*/ 1 w 30"/>
                    <a:gd name="T17" fmla="*/ 1 h 44"/>
                    <a:gd name="T18" fmla="*/ 1 w 30"/>
                    <a:gd name="T19" fmla="*/ 0 h 44"/>
                    <a:gd name="T20" fmla="*/ 1 w 30"/>
                    <a:gd name="T21" fmla="*/ 1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44">
                      <a:moveTo>
                        <a:pt x="16" y="5"/>
                      </a:moveTo>
                      <a:lnTo>
                        <a:pt x="16" y="5"/>
                      </a:lnTo>
                      <a:lnTo>
                        <a:pt x="0" y="37"/>
                      </a:lnTo>
                      <a:lnTo>
                        <a:pt x="14" y="44"/>
                      </a:lnTo>
                      <a:lnTo>
                        <a:pt x="30" y="12"/>
                      </a:lnTo>
                      <a:lnTo>
                        <a:pt x="30" y="6"/>
                      </a:lnTo>
                      <a:lnTo>
                        <a:pt x="27" y="2"/>
                      </a:lnTo>
                      <a:lnTo>
                        <a:pt x="21" y="0"/>
                      </a:lnTo>
                      <a:lnTo>
                        <a:pt x="1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01" name="Freeform 485">
                  <a:extLst>
                    <a:ext uri="{FF2B5EF4-FFF2-40B4-BE49-F238E27FC236}">
                      <a16:creationId xmlns:a16="http://schemas.microsoft.com/office/drawing/2014/main" id="{BB3CBE43-9840-4734-B523-A3AD63989729}"/>
                    </a:ext>
                  </a:extLst>
                </p:cNvPr>
                <p:cNvSpPr>
                  <a:spLocks/>
                </p:cNvSpPr>
                <p:nvPr/>
              </p:nvSpPr>
              <p:spPr bwMode="auto">
                <a:xfrm>
                  <a:off x="2547" y="3303"/>
                  <a:ext cx="17" cy="24"/>
                </a:xfrm>
                <a:custGeom>
                  <a:avLst/>
                  <a:gdLst>
                    <a:gd name="T0" fmla="*/ 0 w 35"/>
                    <a:gd name="T1" fmla="*/ 1 h 48"/>
                    <a:gd name="T2" fmla="*/ 0 w 35"/>
                    <a:gd name="T3" fmla="*/ 1 h 48"/>
                    <a:gd name="T4" fmla="*/ 0 w 35"/>
                    <a:gd name="T5" fmla="*/ 1 h 48"/>
                    <a:gd name="T6" fmla="*/ 0 w 35"/>
                    <a:gd name="T7" fmla="*/ 1 h 48"/>
                    <a:gd name="T8" fmla="*/ 0 w 35"/>
                    <a:gd name="T9" fmla="*/ 1 h 48"/>
                    <a:gd name="T10" fmla="*/ 0 w 35"/>
                    <a:gd name="T11" fmla="*/ 1 h 48"/>
                    <a:gd name="T12" fmla="*/ 0 w 35"/>
                    <a:gd name="T13" fmla="*/ 1 h 48"/>
                    <a:gd name="T14" fmla="*/ 0 w 35"/>
                    <a:gd name="T15" fmla="*/ 1 h 48"/>
                    <a:gd name="T16" fmla="*/ 0 w 35"/>
                    <a:gd name="T17" fmla="*/ 1 h 48"/>
                    <a:gd name="T18" fmla="*/ 0 w 35"/>
                    <a:gd name="T19" fmla="*/ 0 h 48"/>
                    <a:gd name="T20" fmla="*/ 0 w 35"/>
                    <a:gd name="T21" fmla="*/ 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48">
                      <a:moveTo>
                        <a:pt x="21" y="4"/>
                      </a:moveTo>
                      <a:lnTo>
                        <a:pt x="21" y="4"/>
                      </a:lnTo>
                      <a:lnTo>
                        <a:pt x="0" y="41"/>
                      </a:lnTo>
                      <a:lnTo>
                        <a:pt x="14" y="48"/>
                      </a:lnTo>
                      <a:lnTo>
                        <a:pt x="35" y="11"/>
                      </a:lnTo>
                      <a:lnTo>
                        <a:pt x="35" y="5"/>
                      </a:lnTo>
                      <a:lnTo>
                        <a:pt x="32" y="1"/>
                      </a:lnTo>
                      <a:lnTo>
                        <a:pt x="26" y="0"/>
                      </a:lnTo>
                      <a:lnTo>
                        <a:pt x="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02" name="Freeform 486">
                  <a:extLst>
                    <a:ext uri="{FF2B5EF4-FFF2-40B4-BE49-F238E27FC236}">
                      <a16:creationId xmlns:a16="http://schemas.microsoft.com/office/drawing/2014/main" id="{19D7D93B-7B6C-4BCA-838D-E10175543742}"/>
                    </a:ext>
                  </a:extLst>
                </p:cNvPr>
                <p:cNvSpPr>
                  <a:spLocks/>
                </p:cNvSpPr>
                <p:nvPr/>
              </p:nvSpPr>
              <p:spPr bwMode="auto">
                <a:xfrm>
                  <a:off x="2558" y="3283"/>
                  <a:ext cx="17" cy="26"/>
                </a:xfrm>
                <a:custGeom>
                  <a:avLst/>
                  <a:gdLst>
                    <a:gd name="T0" fmla="*/ 0 w 35"/>
                    <a:gd name="T1" fmla="*/ 1 h 51"/>
                    <a:gd name="T2" fmla="*/ 0 w 35"/>
                    <a:gd name="T3" fmla="*/ 1 h 51"/>
                    <a:gd name="T4" fmla="*/ 0 w 35"/>
                    <a:gd name="T5" fmla="*/ 1 h 51"/>
                    <a:gd name="T6" fmla="*/ 0 w 35"/>
                    <a:gd name="T7" fmla="*/ 1 h 51"/>
                    <a:gd name="T8" fmla="*/ 0 w 35"/>
                    <a:gd name="T9" fmla="*/ 1 h 51"/>
                    <a:gd name="T10" fmla="*/ 0 w 35"/>
                    <a:gd name="T11" fmla="*/ 1 h 51"/>
                    <a:gd name="T12" fmla="*/ 0 w 35"/>
                    <a:gd name="T13" fmla="*/ 1 h 51"/>
                    <a:gd name="T14" fmla="*/ 0 w 35"/>
                    <a:gd name="T15" fmla="*/ 1 h 51"/>
                    <a:gd name="T16" fmla="*/ 0 w 35"/>
                    <a:gd name="T17" fmla="*/ 1 h 51"/>
                    <a:gd name="T18" fmla="*/ 0 w 35"/>
                    <a:gd name="T19" fmla="*/ 0 h 51"/>
                    <a:gd name="T20" fmla="*/ 0 w 35"/>
                    <a:gd name="T21" fmla="*/ 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51">
                      <a:moveTo>
                        <a:pt x="21" y="5"/>
                      </a:moveTo>
                      <a:lnTo>
                        <a:pt x="21" y="5"/>
                      </a:lnTo>
                      <a:lnTo>
                        <a:pt x="0" y="44"/>
                      </a:lnTo>
                      <a:lnTo>
                        <a:pt x="14" y="51"/>
                      </a:lnTo>
                      <a:lnTo>
                        <a:pt x="35" y="12"/>
                      </a:lnTo>
                      <a:lnTo>
                        <a:pt x="35" y="6"/>
                      </a:lnTo>
                      <a:lnTo>
                        <a:pt x="31" y="2"/>
                      </a:lnTo>
                      <a:lnTo>
                        <a:pt x="26" y="0"/>
                      </a:lnTo>
                      <a:lnTo>
                        <a:pt x="2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03" name="Freeform 487">
                  <a:extLst>
                    <a:ext uri="{FF2B5EF4-FFF2-40B4-BE49-F238E27FC236}">
                      <a16:creationId xmlns:a16="http://schemas.microsoft.com/office/drawing/2014/main" id="{22A5361B-790C-4CCB-837E-C8D5BF0FF927}"/>
                    </a:ext>
                  </a:extLst>
                </p:cNvPr>
                <p:cNvSpPr>
                  <a:spLocks/>
                </p:cNvSpPr>
                <p:nvPr/>
              </p:nvSpPr>
              <p:spPr bwMode="auto">
                <a:xfrm>
                  <a:off x="2568" y="3264"/>
                  <a:ext cx="17" cy="25"/>
                </a:xfrm>
                <a:custGeom>
                  <a:avLst/>
                  <a:gdLst>
                    <a:gd name="T0" fmla="*/ 1 w 34"/>
                    <a:gd name="T1" fmla="*/ 0 h 51"/>
                    <a:gd name="T2" fmla="*/ 1 w 34"/>
                    <a:gd name="T3" fmla="*/ 0 h 51"/>
                    <a:gd name="T4" fmla="*/ 0 w 34"/>
                    <a:gd name="T5" fmla="*/ 0 h 51"/>
                    <a:gd name="T6" fmla="*/ 1 w 34"/>
                    <a:gd name="T7" fmla="*/ 0 h 51"/>
                    <a:gd name="T8" fmla="*/ 1 w 34"/>
                    <a:gd name="T9" fmla="*/ 0 h 51"/>
                    <a:gd name="T10" fmla="*/ 1 w 34"/>
                    <a:gd name="T11" fmla="*/ 0 h 51"/>
                    <a:gd name="T12" fmla="*/ 1 w 34"/>
                    <a:gd name="T13" fmla="*/ 0 h 51"/>
                    <a:gd name="T14" fmla="*/ 1 w 34"/>
                    <a:gd name="T15" fmla="*/ 0 h 51"/>
                    <a:gd name="T16" fmla="*/ 1 w 34"/>
                    <a:gd name="T17" fmla="*/ 0 h 51"/>
                    <a:gd name="T18" fmla="*/ 1 w 34"/>
                    <a:gd name="T19" fmla="*/ 0 h 51"/>
                    <a:gd name="T20" fmla="*/ 1 w 34"/>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51">
                      <a:moveTo>
                        <a:pt x="21" y="5"/>
                      </a:moveTo>
                      <a:lnTo>
                        <a:pt x="21" y="5"/>
                      </a:lnTo>
                      <a:lnTo>
                        <a:pt x="0" y="44"/>
                      </a:lnTo>
                      <a:lnTo>
                        <a:pt x="14" y="51"/>
                      </a:lnTo>
                      <a:lnTo>
                        <a:pt x="34" y="12"/>
                      </a:lnTo>
                      <a:lnTo>
                        <a:pt x="34" y="6"/>
                      </a:lnTo>
                      <a:lnTo>
                        <a:pt x="31" y="1"/>
                      </a:lnTo>
                      <a:lnTo>
                        <a:pt x="25" y="0"/>
                      </a:lnTo>
                      <a:lnTo>
                        <a:pt x="2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04" name="Freeform 488">
                  <a:extLst>
                    <a:ext uri="{FF2B5EF4-FFF2-40B4-BE49-F238E27FC236}">
                      <a16:creationId xmlns:a16="http://schemas.microsoft.com/office/drawing/2014/main" id="{8D4352D0-09FA-4CCA-A25D-CBCF2DD4690D}"/>
                    </a:ext>
                  </a:extLst>
                </p:cNvPr>
                <p:cNvSpPr>
                  <a:spLocks/>
                </p:cNvSpPr>
                <p:nvPr/>
              </p:nvSpPr>
              <p:spPr bwMode="auto">
                <a:xfrm>
                  <a:off x="2578" y="3243"/>
                  <a:ext cx="18" cy="26"/>
                </a:xfrm>
                <a:custGeom>
                  <a:avLst/>
                  <a:gdLst>
                    <a:gd name="T0" fmla="*/ 1 w 34"/>
                    <a:gd name="T1" fmla="*/ 0 h 53"/>
                    <a:gd name="T2" fmla="*/ 1 w 34"/>
                    <a:gd name="T3" fmla="*/ 0 h 53"/>
                    <a:gd name="T4" fmla="*/ 0 w 34"/>
                    <a:gd name="T5" fmla="*/ 0 h 53"/>
                    <a:gd name="T6" fmla="*/ 1 w 34"/>
                    <a:gd name="T7" fmla="*/ 0 h 53"/>
                    <a:gd name="T8" fmla="*/ 1 w 34"/>
                    <a:gd name="T9" fmla="*/ 0 h 53"/>
                    <a:gd name="T10" fmla="*/ 1 w 34"/>
                    <a:gd name="T11" fmla="*/ 0 h 53"/>
                    <a:gd name="T12" fmla="*/ 1 w 34"/>
                    <a:gd name="T13" fmla="*/ 0 h 53"/>
                    <a:gd name="T14" fmla="*/ 1 w 34"/>
                    <a:gd name="T15" fmla="*/ 0 h 53"/>
                    <a:gd name="T16" fmla="*/ 1 w 34"/>
                    <a:gd name="T17" fmla="*/ 0 h 53"/>
                    <a:gd name="T18" fmla="*/ 1 w 34"/>
                    <a:gd name="T19" fmla="*/ 0 h 53"/>
                    <a:gd name="T20" fmla="*/ 1 w 34"/>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53">
                      <a:moveTo>
                        <a:pt x="20" y="4"/>
                      </a:moveTo>
                      <a:lnTo>
                        <a:pt x="20" y="4"/>
                      </a:lnTo>
                      <a:lnTo>
                        <a:pt x="0" y="46"/>
                      </a:lnTo>
                      <a:lnTo>
                        <a:pt x="13" y="53"/>
                      </a:lnTo>
                      <a:lnTo>
                        <a:pt x="34" y="11"/>
                      </a:lnTo>
                      <a:lnTo>
                        <a:pt x="34" y="6"/>
                      </a:lnTo>
                      <a:lnTo>
                        <a:pt x="31" y="1"/>
                      </a:lnTo>
                      <a:lnTo>
                        <a:pt x="25" y="0"/>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05" name="Freeform 489">
                  <a:extLst>
                    <a:ext uri="{FF2B5EF4-FFF2-40B4-BE49-F238E27FC236}">
                      <a16:creationId xmlns:a16="http://schemas.microsoft.com/office/drawing/2014/main" id="{B7755054-6744-41A3-A5F0-AA838B4C735E}"/>
                    </a:ext>
                  </a:extLst>
                </p:cNvPr>
                <p:cNvSpPr>
                  <a:spLocks/>
                </p:cNvSpPr>
                <p:nvPr/>
              </p:nvSpPr>
              <p:spPr bwMode="auto">
                <a:xfrm>
                  <a:off x="2589" y="3223"/>
                  <a:ext cx="18" cy="26"/>
                </a:xfrm>
                <a:custGeom>
                  <a:avLst/>
                  <a:gdLst>
                    <a:gd name="T0" fmla="*/ 0 w 37"/>
                    <a:gd name="T1" fmla="*/ 1 h 50"/>
                    <a:gd name="T2" fmla="*/ 0 w 37"/>
                    <a:gd name="T3" fmla="*/ 1 h 50"/>
                    <a:gd name="T4" fmla="*/ 0 w 37"/>
                    <a:gd name="T5" fmla="*/ 1 h 50"/>
                    <a:gd name="T6" fmla="*/ 0 w 37"/>
                    <a:gd name="T7" fmla="*/ 1 h 50"/>
                    <a:gd name="T8" fmla="*/ 0 w 37"/>
                    <a:gd name="T9" fmla="*/ 1 h 50"/>
                    <a:gd name="T10" fmla="*/ 0 w 37"/>
                    <a:gd name="T11" fmla="*/ 1 h 50"/>
                    <a:gd name="T12" fmla="*/ 0 w 37"/>
                    <a:gd name="T13" fmla="*/ 1 h 50"/>
                    <a:gd name="T14" fmla="*/ 0 w 37"/>
                    <a:gd name="T15" fmla="*/ 1 h 50"/>
                    <a:gd name="T16" fmla="*/ 0 w 37"/>
                    <a:gd name="T17" fmla="*/ 1 h 50"/>
                    <a:gd name="T18" fmla="*/ 0 w 37"/>
                    <a:gd name="T19" fmla="*/ 0 h 50"/>
                    <a:gd name="T20" fmla="*/ 0 w 37"/>
                    <a:gd name="T21" fmla="*/ 1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23" y="4"/>
                      </a:moveTo>
                      <a:lnTo>
                        <a:pt x="23" y="4"/>
                      </a:lnTo>
                      <a:lnTo>
                        <a:pt x="0" y="43"/>
                      </a:lnTo>
                      <a:lnTo>
                        <a:pt x="14" y="50"/>
                      </a:lnTo>
                      <a:lnTo>
                        <a:pt x="37" y="11"/>
                      </a:lnTo>
                      <a:lnTo>
                        <a:pt x="37" y="5"/>
                      </a:lnTo>
                      <a:lnTo>
                        <a:pt x="34" y="1"/>
                      </a:lnTo>
                      <a:lnTo>
                        <a:pt x="28" y="0"/>
                      </a:lnTo>
                      <a:lnTo>
                        <a:pt x="2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06" name="Freeform 490">
                  <a:extLst>
                    <a:ext uri="{FF2B5EF4-FFF2-40B4-BE49-F238E27FC236}">
                      <a16:creationId xmlns:a16="http://schemas.microsoft.com/office/drawing/2014/main" id="{DC3C114F-1098-4330-9BB7-9A09E1F4DC47}"/>
                    </a:ext>
                  </a:extLst>
                </p:cNvPr>
                <p:cNvSpPr>
                  <a:spLocks/>
                </p:cNvSpPr>
                <p:nvPr/>
              </p:nvSpPr>
              <p:spPr bwMode="auto">
                <a:xfrm>
                  <a:off x="2600" y="3204"/>
                  <a:ext cx="19" cy="25"/>
                </a:xfrm>
                <a:custGeom>
                  <a:avLst/>
                  <a:gdLst>
                    <a:gd name="T0" fmla="*/ 1 w 37"/>
                    <a:gd name="T1" fmla="*/ 0 h 51"/>
                    <a:gd name="T2" fmla="*/ 1 w 37"/>
                    <a:gd name="T3" fmla="*/ 0 h 51"/>
                    <a:gd name="T4" fmla="*/ 0 w 37"/>
                    <a:gd name="T5" fmla="*/ 0 h 51"/>
                    <a:gd name="T6" fmla="*/ 1 w 37"/>
                    <a:gd name="T7" fmla="*/ 0 h 51"/>
                    <a:gd name="T8" fmla="*/ 1 w 37"/>
                    <a:gd name="T9" fmla="*/ 0 h 51"/>
                    <a:gd name="T10" fmla="*/ 1 w 37"/>
                    <a:gd name="T11" fmla="*/ 0 h 51"/>
                    <a:gd name="T12" fmla="*/ 1 w 37"/>
                    <a:gd name="T13" fmla="*/ 0 h 51"/>
                    <a:gd name="T14" fmla="*/ 1 w 37"/>
                    <a:gd name="T15" fmla="*/ 0 h 51"/>
                    <a:gd name="T16" fmla="*/ 1 w 37"/>
                    <a:gd name="T17" fmla="*/ 0 h 51"/>
                    <a:gd name="T18" fmla="*/ 1 w 37"/>
                    <a:gd name="T19" fmla="*/ 0 h 51"/>
                    <a:gd name="T20" fmla="*/ 1 w 37"/>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1">
                      <a:moveTo>
                        <a:pt x="23" y="5"/>
                      </a:moveTo>
                      <a:lnTo>
                        <a:pt x="23" y="5"/>
                      </a:lnTo>
                      <a:lnTo>
                        <a:pt x="0" y="44"/>
                      </a:lnTo>
                      <a:lnTo>
                        <a:pt x="14" y="51"/>
                      </a:lnTo>
                      <a:lnTo>
                        <a:pt x="37" y="12"/>
                      </a:lnTo>
                      <a:lnTo>
                        <a:pt x="37" y="6"/>
                      </a:lnTo>
                      <a:lnTo>
                        <a:pt x="34" y="2"/>
                      </a:lnTo>
                      <a:lnTo>
                        <a:pt x="28" y="0"/>
                      </a:lnTo>
                      <a:lnTo>
                        <a:pt x="2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07" name="Freeform 491">
                  <a:extLst>
                    <a:ext uri="{FF2B5EF4-FFF2-40B4-BE49-F238E27FC236}">
                      <a16:creationId xmlns:a16="http://schemas.microsoft.com/office/drawing/2014/main" id="{D0F96FAD-4FB8-4B2F-84E7-CDFFB7CB3480}"/>
                    </a:ext>
                  </a:extLst>
                </p:cNvPr>
                <p:cNvSpPr>
                  <a:spLocks/>
                </p:cNvSpPr>
                <p:nvPr/>
              </p:nvSpPr>
              <p:spPr bwMode="auto">
                <a:xfrm>
                  <a:off x="2612" y="3184"/>
                  <a:ext cx="18" cy="25"/>
                </a:xfrm>
                <a:custGeom>
                  <a:avLst/>
                  <a:gdLst>
                    <a:gd name="T0" fmla="*/ 0 w 37"/>
                    <a:gd name="T1" fmla="*/ 0 h 51"/>
                    <a:gd name="T2" fmla="*/ 0 w 37"/>
                    <a:gd name="T3" fmla="*/ 0 h 51"/>
                    <a:gd name="T4" fmla="*/ 0 w 37"/>
                    <a:gd name="T5" fmla="*/ 0 h 51"/>
                    <a:gd name="T6" fmla="*/ 0 w 37"/>
                    <a:gd name="T7" fmla="*/ 0 h 51"/>
                    <a:gd name="T8" fmla="*/ 0 w 37"/>
                    <a:gd name="T9" fmla="*/ 0 h 51"/>
                    <a:gd name="T10" fmla="*/ 0 w 37"/>
                    <a:gd name="T11" fmla="*/ 0 h 51"/>
                    <a:gd name="T12" fmla="*/ 0 w 37"/>
                    <a:gd name="T13" fmla="*/ 0 h 51"/>
                    <a:gd name="T14" fmla="*/ 0 w 37"/>
                    <a:gd name="T15" fmla="*/ 0 h 51"/>
                    <a:gd name="T16" fmla="*/ 0 w 37"/>
                    <a:gd name="T17" fmla="*/ 0 h 51"/>
                    <a:gd name="T18" fmla="*/ 0 w 37"/>
                    <a:gd name="T19" fmla="*/ 0 h 51"/>
                    <a:gd name="T20" fmla="*/ 0 w 37"/>
                    <a:gd name="T21" fmla="*/ 0 h 51"/>
                    <a:gd name="T22" fmla="*/ 0 w 37"/>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1">
                      <a:moveTo>
                        <a:pt x="25" y="5"/>
                      </a:moveTo>
                      <a:lnTo>
                        <a:pt x="24" y="5"/>
                      </a:lnTo>
                      <a:lnTo>
                        <a:pt x="0" y="44"/>
                      </a:lnTo>
                      <a:lnTo>
                        <a:pt x="14" y="51"/>
                      </a:lnTo>
                      <a:lnTo>
                        <a:pt x="37" y="12"/>
                      </a:lnTo>
                      <a:lnTo>
                        <a:pt x="36" y="12"/>
                      </a:lnTo>
                      <a:lnTo>
                        <a:pt x="37" y="12"/>
                      </a:lnTo>
                      <a:lnTo>
                        <a:pt x="37" y="6"/>
                      </a:lnTo>
                      <a:lnTo>
                        <a:pt x="34" y="1"/>
                      </a:lnTo>
                      <a:lnTo>
                        <a:pt x="28" y="0"/>
                      </a:lnTo>
                      <a:lnTo>
                        <a:pt x="24" y="5"/>
                      </a:lnTo>
                      <a:lnTo>
                        <a:pt x="2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08" name="Freeform 492">
                  <a:extLst>
                    <a:ext uri="{FF2B5EF4-FFF2-40B4-BE49-F238E27FC236}">
                      <a16:creationId xmlns:a16="http://schemas.microsoft.com/office/drawing/2014/main" id="{B6A20D4E-09DB-41AA-8E74-A245A0696A04}"/>
                    </a:ext>
                  </a:extLst>
                </p:cNvPr>
                <p:cNvSpPr>
                  <a:spLocks/>
                </p:cNvSpPr>
                <p:nvPr/>
              </p:nvSpPr>
              <p:spPr bwMode="auto">
                <a:xfrm>
                  <a:off x="2624" y="3166"/>
                  <a:ext cx="19" cy="24"/>
                </a:xfrm>
                <a:custGeom>
                  <a:avLst/>
                  <a:gdLst>
                    <a:gd name="T0" fmla="*/ 1 w 38"/>
                    <a:gd name="T1" fmla="*/ 0 h 49"/>
                    <a:gd name="T2" fmla="*/ 1 w 38"/>
                    <a:gd name="T3" fmla="*/ 0 h 49"/>
                    <a:gd name="T4" fmla="*/ 0 w 38"/>
                    <a:gd name="T5" fmla="*/ 0 h 49"/>
                    <a:gd name="T6" fmla="*/ 1 w 38"/>
                    <a:gd name="T7" fmla="*/ 0 h 49"/>
                    <a:gd name="T8" fmla="*/ 1 w 38"/>
                    <a:gd name="T9" fmla="*/ 0 h 49"/>
                    <a:gd name="T10" fmla="*/ 1 w 38"/>
                    <a:gd name="T11" fmla="*/ 0 h 49"/>
                    <a:gd name="T12" fmla="*/ 1 w 38"/>
                    <a:gd name="T13" fmla="*/ 0 h 49"/>
                    <a:gd name="T14" fmla="*/ 1 w 38"/>
                    <a:gd name="T15" fmla="*/ 0 h 49"/>
                    <a:gd name="T16" fmla="*/ 1 w 38"/>
                    <a:gd name="T17" fmla="*/ 0 h 49"/>
                    <a:gd name="T18" fmla="*/ 1 w 38"/>
                    <a:gd name="T19" fmla="*/ 0 h 49"/>
                    <a:gd name="T20" fmla="*/ 1 w 38"/>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49">
                      <a:moveTo>
                        <a:pt x="25" y="3"/>
                      </a:moveTo>
                      <a:lnTo>
                        <a:pt x="25" y="3"/>
                      </a:lnTo>
                      <a:lnTo>
                        <a:pt x="0" y="42"/>
                      </a:lnTo>
                      <a:lnTo>
                        <a:pt x="11" y="49"/>
                      </a:lnTo>
                      <a:lnTo>
                        <a:pt x="37" y="10"/>
                      </a:lnTo>
                      <a:lnTo>
                        <a:pt x="38" y="5"/>
                      </a:lnTo>
                      <a:lnTo>
                        <a:pt x="34" y="0"/>
                      </a:lnTo>
                      <a:lnTo>
                        <a:pt x="30" y="0"/>
                      </a:lnTo>
                      <a:lnTo>
                        <a:pt x="2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09" name="Freeform 493">
                  <a:extLst>
                    <a:ext uri="{FF2B5EF4-FFF2-40B4-BE49-F238E27FC236}">
                      <a16:creationId xmlns:a16="http://schemas.microsoft.com/office/drawing/2014/main" id="{70245D53-3667-4DAA-BD5A-2EA4ADF468FC}"/>
                    </a:ext>
                  </a:extLst>
                </p:cNvPr>
                <p:cNvSpPr>
                  <a:spLocks/>
                </p:cNvSpPr>
                <p:nvPr/>
              </p:nvSpPr>
              <p:spPr bwMode="auto">
                <a:xfrm>
                  <a:off x="2637" y="3145"/>
                  <a:ext cx="19" cy="25"/>
                </a:xfrm>
                <a:custGeom>
                  <a:avLst/>
                  <a:gdLst>
                    <a:gd name="T0" fmla="*/ 1 w 38"/>
                    <a:gd name="T1" fmla="*/ 0 h 51"/>
                    <a:gd name="T2" fmla="*/ 1 w 38"/>
                    <a:gd name="T3" fmla="*/ 0 h 51"/>
                    <a:gd name="T4" fmla="*/ 0 w 38"/>
                    <a:gd name="T5" fmla="*/ 0 h 51"/>
                    <a:gd name="T6" fmla="*/ 1 w 38"/>
                    <a:gd name="T7" fmla="*/ 0 h 51"/>
                    <a:gd name="T8" fmla="*/ 1 w 38"/>
                    <a:gd name="T9" fmla="*/ 0 h 51"/>
                    <a:gd name="T10" fmla="*/ 1 w 38"/>
                    <a:gd name="T11" fmla="*/ 0 h 51"/>
                    <a:gd name="T12" fmla="*/ 1 w 38"/>
                    <a:gd name="T13" fmla="*/ 0 h 51"/>
                    <a:gd name="T14" fmla="*/ 1 w 38"/>
                    <a:gd name="T15" fmla="*/ 0 h 51"/>
                    <a:gd name="T16" fmla="*/ 1 w 38"/>
                    <a:gd name="T17" fmla="*/ 0 h 51"/>
                    <a:gd name="T18" fmla="*/ 1 w 38"/>
                    <a:gd name="T19" fmla="*/ 0 h 51"/>
                    <a:gd name="T20" fmla="*/ 1 w 38"/>
                    <a:gd name="T21" fmla="*/ 0 h 51"/>
                    <a:gd name="T22" fmla="*/ 1 w 38"/>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51">
                      <a:moveTo>
                        <a:pt x="24" y="5"/>
                      </a:moveTo>
                      <a:lnTo>
                        <a:pt x="25" y="2"/>
                      </a:lnTo>
                      <a:lnTo>
                        <a:pt x="0" y="44"/>
                      </a:lnTo>
                      <a:lnTo>
                        <a:pt x="12" y="51"/>
                      </a:lnTo>
                      <a:lnTo>
                        <a:pt x="37" y="9"/>
                      </a:lnTo>
                      <a:lnTo>
                        <a:pt x="38" y="7"/>
                      </a:lnTo>
                      <a:lnTo>
                        <a:pt x="37" y="9"/>
                      </a:lnTo>
                      <a:lnTo>
                        <a:pt x="38" y="5"/>
                      </a:lnTo>
                      <a:lnTo>
                        <a:pt x="35" y="0"/>
                      </a:lnTo>
                      <a:lnTo>
                        <a:pt x="30" y="0"/>
                      </a:lnTo>
                      <a:lnTo>
                        <a:pt x="25" y="2"/>
                      </a:lnTo>
                      <a:lnTo>
                        <a:pt x="2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10" name="Freeform 494">
                  <a:extLst>
                    <a:ext uri="{FF2B5EF4-FFF2-40B4-BE49-F238E27FC236}">
                      <a16:creationId xmlns:a16="http://schemas.microsoft.com/office/drawing/2014/main" id="{EA4D96ED-B91F-404D-A09B-90ABE48A8834}"/>
                    </a:ext>
                  </a:extLst>
                </p:cNvPr>
                <p:cNvSpPr>
                  <a:spLocks/>
                </p:cNvSpPr>
                <p:nvPr/>
              </p:nvSpPr>
              <p:spPr bwMode="auto">
                <a:xfrm>
                  <a:off x="2649" y="3119"/>
                  <a:ext cx="13" cy="29"/>
                </a:xfrm>
                <a:custGeom>
                  <a:avLst/>
                  <a:gdLst>
                    <a:gd name="T0" fmla="*/ 0 w 27"/>
                    <a:gd name="T1" fmla="*/ 0 h 59"/>
                    <a:gd name="T2" fmla="*/ 0 w 27"/>
                    <a:gd name="T3" fmla="*/ 0 h 59"/>
                    <a:gd name="T4" fmla="*/ 0 w 27"/>
                    <a:gd name="T5" fmla="*/ 0 h 59"/>
                    <a:gd name="T6" fmla="*/ 0 w 27"/>
                    <a:gd name="T7" fmla="*/ 0 h 59"/>
                    <a:gd name="T8" fmla="*/ 0 w 27"/>
                    <a:gd name="T9" fmla="*/ 0 h 59"/>
                    <a:gd name="T10" fmla="*/ 0 w 27"/>
                    <a:gd name="T11" fmla="*/ 0 h 59"/>
                    <a:gd name="T12" fmla="*/ 0 w 27"/>
                    <a:gd name="T13" fmla="*/ 0 h 59"/>
                    <a:gd name="T14" fmla="*/ 0 w 27"/>
                    <a:gd name="T15" fmla="*/ 0 h 59"/>
                    <a:gd name="T16" fmla="*/ 0 w 27"/>
                    <a:gd name="T17" fmla="*/ 0 h 59"/>
                    <a:gd name="T18" fmla="*/ 0 w 27"/>
                    <a:gd name="T19" fmla="*/ 0 h 59"/>
                    <a:gd name="T20" fmla="*/ 0 w 27"/>
                    <a:gd name="T21" fmla="*/ 0 h 59"/>
                    <a:gd name="T22" fmla="*/ 0 w 27"/>
                    <a:gd name="T23" fmla="*/ 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59">
                      <a:moveTo>
                        <a:pt x="11" y="7"/>
                      </a:moveTo>
                      <a:lnTo>
                        <a:pt x="12" y="6"/>
                      </a:lnTo>
                      <a:lnTo>
                        <a:pt x="0" y="57"/>
                      </a:lnTo>
                      <a:lnTo>
                        <a:pt x="14" y="59"/>
                      </a:lnTo>
                      <a:lnTo>
                        <a:pt x="26" y="8"/>
                      </a:lnTo>
                      <a:lnTo>
                        <a:pt x="27" y="7"/>
                      </a:lnTo>
                      <a:lnTo>
                        <a:pt x="26" y="8"/>
                      </a:lnTo>
                      <a:lnTo>
                        <a:pt x="24" y="2"/>
                      </a:lnTo>
                      <a:lnTo>
                        <a:pt x="20" y="0"/>
                      </a:lnTo>
                      <a:lnTo>
                        <a:pt x="14" y="1"/>
                      </a:lnTo>
                      <a:lnTo>
                        <a:pt x="12" y="6"/>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11" name="Freeform 495">
                  <a:extLst>
                    <a:ext uri="{FF2B5EF4-FFF2-40B4-BE49-F238E27FC236}">
                      <a16:creationId xmlns:a16="http://schemas.microsoft.com/office/drawing/2014/main" id="{53DBC9D1-B8BE-4E8D-A3BB-E837981C9D49}"/>
                    </a:ext>
                  </a:extLst>
                </p:cNvPr>
                <p:cNvSpPr>
                  <a:spLocks/>
                </p:cNvSpPr>
                <p:nvPr/>
              </p:nvSpPr>
              <p:spPr bwMode="auto">
                <a:xfrm>
                  <a:off x="2654" y="3083"/>
                  <a:ext cx="8" cy="40"/>
                </a:xfrm>
                <a:custGeom>
                  <a:avLst/>
                  <a:gdLst>
                    <a:gd name="T0" fmla="*/ 1 w 16"/>
                    <a:gd name="T1" fmla="*/ 1 h 79"/>
                    <a:gd name="T2" fmla="*/ 0 w 16"/>
                    <a:gd name="T3" fmla="*/ 1 h 79"/>
                    <a:gd name="T4" fmla="*/ 0 w 16"/>
                    <a:gd name="T5" fmla="*/ 1 h 79"/>
                    <a:gd name="T6" fmla="*/ 1 w 16"/>
                    <a:gd name="T7" fmla="*/ 1 h 79"/>
                    <a:gd name="T8" fmla="*/ 1 w 16"/>
                    <a:gd name="T9" fmla="*/ 1 h 79"/>
                    <a:gd name="T10" fmla="*/ 1 w 16"/>
                    <a:gd name="T11" fmla="*/ 1 h 79"/>
                    <a:gd name="T12" fmla="*/ 1 w 16"/>
                    <a:gd name="T13" fmla="*/ 1 h 79"/>
                    <a:gd name="T14" fmla="*/ 1 w 16"/>
                    <a:gd name="T15" fmla="*/ 1 h 79"/>
                    <a:gd name="T16" fmla="*/ 1 w 16"/>
                    <a:gd name="T17" fmla="*/ 0 h 79"/>
                    <a:gd name="T18" fmla="*/ 1 w 16"/>
                    <a:gd name="T19" fmla="*/ 1 h 79"/>
                    <a:gd name="T20" fmla="*/ 0 w 16"/>
                    <a:gd name="T21" fmla="*/ 1 h 79"/>
                    <a:gd name="T22" fmla="*/ 1 w 16"/>
                    <a:gd name="T23" fmla="*/ 1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79">
                      <a:moveTo>
                        <a:pt x="1" y="9"/>
                      </a:moveTo>
                      <a:lnTo>
                        <a:pt x="0" y="8"/>
                      </a:lnTo>
                      <a:lnTo>
                        <a:pt x="0" y="79"/>
                      </a:lnTo>
                      <a:lnTo>
                        <a:pt x="16" y="79"/>
                      </a:lnTo>
                      <a:lnTo>
                        <a:pt x="16" y="8"/>
                      </a:lnTo>
                      <a:lnTo>
                        <a:pt x="15" y="6"/>
                      </a:lnTo>
                      <a:lnTo>
                        <a:pt x="16" y="8"/>
                      </a:lnTo>
                      <a:lnTo>
                        <a:pt x="13" y="2"/>
                      </a:lnTo>
                      <a:lnTo>
                        <a:pt x="8" y="0"/>
                      </a:lnTo>
                      <a:lnTo>
                        <a:pt x="2" y="2"/>
                      </a:lnTo>
                      <a:lnTo>
                        <a:pt x="0" y="8"/>
                      </a:ln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12" name="Freeform 496">
                  <a:extLst>
                    <a:ext uri="{FF2B5EF4-FFF2-40B4-BE49-F238E27FC236}">
                      <a16:creationId xmlns:a16="http://schemas.microsoft.com/office/drawing/2014/main" id="{F405022A-D957-44F0-BDA1-47808306FB07}"/>
                    </a:ext>
                  </a:extLst>
                </p:cNvPr>
                <p:cNvSpPr>
                  <a:spLocks/>
                </p:cNvSpPr>
                <p:nvPr/>
              </p:nvSpPr>
              <p:spPr bwMode="auto">
                <a:xfrm>
                  <a:off x="2647" y="3048"/>
                  <a:ext cx="14" cy="39"/>
                </a:xfrm>
                <a:custGeom>
                  <a:avLst/>
                  <a:gdLst>
                    <a:gd name="T0" fmla="*/ 1 w 28"/>
                    <a:gd name="T1" fmla="*/ 0 h 80"/>
                    <a:gd name="T2" fmla="*/ 0 w 28"/>
                    <a:gd name="T3" fmla="*/ 0 h 80"/>
                    <a:gd name="T4" fmla="*/ 1 w 28"/>
                    <a:gd name="T5" fmla="*/ 0 h 80"/>
                    <a:gd name="T6" fmla="*/ 1 w 28"/>
                    <a:gd name="T7" fmla="*/ 0 h 80"/>
                    <a:gd name="T8" fmla="*/ 1 w 28"/>
                    <a:gd name="T9" fmla="*/ 0 h 80"/>
                    <a:gd name="T10" fmla="*/ 1 w 28"/>
                    <a:gd name="T11" fmla="*/ 0 h 80"/>
                    <a:gd name="T12" fmla="*/ 1 w 28"/>
                    <a:gd name="T13" fmla="*/ 0 h 80"/>
                    <a:gd name="T14" fmla="*/ 1 w 28"/>
                    <a:gd name="T15" fmla="*/ 0 h 80"/>
                    <a:gd name="T16" fmla="*/ 1 w 28"/>
                    <a:gd name="T17" fmla="*/ 0 h 80"/>
                    <a:gd name="T18" fmla="*/ 1 w 28"/>
                    <a:gd name="T19" fmla="*/ 0 h 80"/>
                    <a:gd name="T20" fmla="*/ 0 w 28"/>
                    <a:gd name="T21" fmla="*/ 0 h 80"/>
                    <a:gd name="T22" fmla="*/ 1 w 28"/>
                    <a:gd name="T23" fmla="*/ 0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80">
                      <a:moveTo>
                        <a:pt x="1" y="11"/>
                      </a:moveTo>
                      <a:lnTo>
                        <a:pt x="0" y="8"/>
                      </a:lnTo>
                      <a:lnTo>
                        <a:pt x="14" y="80"/>
                      </a:lnTo>
                      <a:lnTo>
                        <a:pt x="28" y="77"/>
                      </a:lnTo>
                      <a:lnTo>
                        <a:pt x="14" y="6"/>
                      </a:lnTo>
                      <a:lnTo>
                        <a:pt x="13" y="4"/>
                      </a:lnTo>
                      <a:lnTo>
                        <a:pt x="14" y="6"/>
                      </a:lnTo>
                      <a:lnTo>
                        <a:pt x="11" y="1"/>
                      </a:lnTo>
                      <a:lnTo>
                        <a:pt x="6" y="0"/>
                      </a:lnTo>
                      <a:lnTo>
                        <a:pt x="1" y="3"/>
                      </a:lnTo>
                      <a:lnTo>
                        <a:pt x="0" y="8"/>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13" name="Freeform 497">
                  <a:extLst>
                    <a:ext uri="{FF2B5EF4-FFF2-40B4-BE49-F238E27FC236}">
                      <a16:creationId xmlns:a16="http://schemas.microsoft.com/office/drawing/2014/main" id="{C0BAB5A8-5298-4211-8BDE-A1C1F5FD9155}"/>
                    </a:ext>
                  </a:extLst>
                </p:cNvPr>
                <p:cNvSpPr>
                  <a:spLocks/>
                </p:cNvSpPr>
                <p:nvPr/>
              </p:nvSpPr>
              <p:spPr bwMode="auto">
                <a:xfrm>
                  <a:off x="2631" y="3022"/>
                  <a:ext cx="23" cy="31"/>
                </a:xfrm>
                <a:custGeom>
                  <a:avLst/>
                  <a:gdLst>
                    <a:gd name="T0" fmla="*/ 1 w 45"/>
                    <a:gd name="T1" fmla="*/ 0 h 63"/>
                    <a:gd name="T2" fmla="*/ 1 w 45"/>
                    <a:gd name="T3" fmla="*/ 0 h 63"/>
                    <a:gd name="T4" fmla="*/ 1 w 45"/>
                    <a:gd name="T5" fmla="*/ 0 h 63"/>
                    <a:gd name="T6" fmla="*/ 1 w 45"/>
                    <a:gd name="T7" fmla="*/ 0 h 63"/>
                    <a:gd name="T8" fmla="*/ 1 w 45"/>
                    <a:gd name="T9" fmla="*/ 0 h 63"/>
                    <a:gd name="T10" fmla="*/ 1 w 45"/>
                    <a:gd name="T11" fmla="*/ 0 h 63"/>
                    <a:gd name="T12" fmla="*/ 1 w 45"/>
                    <a:gd name="T13" fmla="*/ 0 h 63"/>
                    <a:gd name="T14" fmla="*/ 1 w 45"/>
                    <a:gd name="T15" fmla="*/ 0 h 63"/>
                    <a:gd name="T16" fmla="*/ 1 w 45"/>
                    <a:gd name="T17" fmla="*/ 0 h 63"/>
                    <a:gd name="T18" fmla="*/ 0 w 45"/>
                    <a:gd name="T19" fmla="*/ 0 h 63"/>
                    <a:gd name="T20" fmla="*/ 1 w 45"/>
                    <a:gd name="T21" fmla="*/ 0 h 63"/>
                    <a:gd name="T22" fmla="*/ 1 w 45"/>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63">
                      <a:moveTo>
                        <a:pt x="1" y="11"/>
                      </a:moveTo>
                      <a:lnTo>
                        <a:pt x="1" y="10"/>
                      </a:lnTo>
                      <a:lnTo>
                        <a:pt x="33" y="63"/>
                      </a:lnTo>
                      <a:lnTo>
                        <a:pt x="45" y="56"/>
                      </a:lnTo>
                      <a:lnTo>
                        <a:pt x="12" y="3"/>
                      </a:lnTo>
                      <a:lnTo>
                        <a:pt x="12" y="2"/>
                      </a:lnTo>
                      <a:lnTo>
                        <a:pt x="12" y="3"/>
                      </a:lnTo>
                      <a:lnTo>
                        <a:pt x="8" y="0"/>
                      </a:lnTo>
                      <a:lnTo>
                        <a:pt x="3" y="0"/>
                      </a:lnTo>
                      <a:lnTo>
                        <a:pt x="0" y="5"/>
                      </a:lnTo>
                      <a:lnTo>
                        <a:pt x="1" y="10"/>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14" name="Freeform 498">
                  <a:extLst>
                    <a:ext uri="{FF2B5EF4-FFF2-40B4-BE49-F238E27FC236}">
                      <a16:creationId xmlns:a16="http://schemas.microsoft.com/office/drawing/2014/main" id="{ED48D0D4-55AB-4BAA-A862-69769DABBE85}"/>
                    </a:ext>
                  </a:extLst>
                </p:cNvPr>
                <p:cNvSpPr>
                  <a:spLocks/>
                </p:cNvSpPr>
                <p:nvPr/>
              </p:nvSpPr>
              <p:spPr bwMode="auto">
                <a:xfrm>
                  <a:off x="2621" y="3010"/>
                  <a:ext cx="17" cy="17"/>
                </a:xfrm>
                <a:custGeom>
                  <a:avLst/>
                  <a:gdLst>
                    <a:gd name="T0" fmla="*/ 1 w 33"/>
                    <a:gd name="T1" fmla="*/ 0 h 35"/>
                    <a:gd name="T2" fmla="*/ 1 w 33"/>
                    <a:gd name="T3" fmla="*/ 0 h 35"/>
                    <a:gd name="T4" fmla="*/ 1 w 33"/>
                    <a:gd name="T5" fmla="*/ 0 h 35"/>
                    <a:gd name="T6" fmla="*/ 1 w 33"/>
                    <a:gd name="T7" fmla="*/ 0 h 35"/>
                    <a:gd name="T8" fmla="*/ 1 w 33"/>
                    <a:gd name="T9" fmla="*/ 0 h 35"/>
                    <a:gd name="T10" fmla="*/ 1 w 33"/>
                    <a:gd name="T11" fmla="*/ 0 h 35"/>
                    <a:gd name="T12" fmla="*/ 1 w 33"/>
                    <a:gd name="T13" fmla="*/ 0 h 35"/>
                    <a:gd name="T14" fmla="*/ 1 w 33"/>
                    <a:gd name="T15" fmla="*/ 0 h 35"/>
                    <a:gd name="T16" fmla="*/ 1 w 33"/>
                    <a:gd name="T17" fmla="*/ 0 h 35"/>
                    <a:gd name="T18" fmla="*/ 0 w 33"/>
                    <a:gd name="T19" fmla="*/ 0 h 35"/>
                    <a:gd name="T20" fmla="*/ 1 w 33"/>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5">
                      <a:moveTo>
                        <a:pt x="1" y="12"/>
                      </a:moveTo>
                      <a:lnTo>
                        <a:pt x="1" y="12"/>
                      </a:lnTo>
                      <a:lnTo>
                        <a:pt x="22" y="35"/>
                      </a:lnTo>
                      <a:lnTo>
                        <a:pt x="33" y="26"/>
                      </a:lnTo>
                      <a:lnTo>
                        <a:pt x="13" y="3"/>
                      </a:lnTo>
                      <a:lnTo>
                        <a:pt x="8" y="0"/>
                      </a:lnTo>
                      <a:lnTo>
                        <a:pt x="2" y="1"/>
                      </a:lnTo>
                      <a:lnTo>
                        <a:pt x="0" y="6"/>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15" name="Freeform 499">
                  <a:extLst>
                    <a:ext uri="{FF2B5EF4-FFF2-40B4-BE49-F238E27FC236}">
                      <a16:creationId xmlns:a16="http://schemas.microsoft.com/office/drawing/2014/main" id="{1E87B9DD-1AC6-43E7-9914-7A5E2F7FC220}"/>
                    </a:ext>
                  </a:extLst>
                </p:cNvPr>
                <p:cNvSpPr>
                  <a:spLocks/>
                </p:cNvSpPr>
                <p:nvPr/>
              </p:nvSpPr>
              <p:spPr bwMode="auto">
                <a:xfrm>
                  <a:off x="2608" y="2995"/>
                  <a:ext cx="19" cy="20"/>
                </a:xfrm>
                <a:custGeom>
                  <a:avLst/>
                  <a:gdLst>
                    <a:gd name="T0" fmla="*/ 1 w 38"/>
                    <a:gd name="T1" fmla="*/ 0 h 42"/>
                    <a:gd name="T2" fmla="*/ 1 w 38"/>
                    <a:gd name="T3" fmla="*/ 0 h 42"/>
                    <a:gd name="T4" fmla="*/ 1 w 38"/>
                    <a:gd name="T5" fmla="*/ 0 h 42"/>
                    <a:gd name="T6" fmla="*/ 1 w 38"/>
                    <a:gd name="T7" fmla="*/ 0 h 42"/>
                    <a:gd name="T8" fmla="*/ 1 w 38"/>
                    <a:gd name="T9" fmla="*/ 0 h 42"/>
                    <a:gd name="T10" fmla="*/ 1 w 38"/>
                    <a:gd name="T11" fmla="*/ 0 h 42"/>
                    <a:gd name="T12" fmla="*/ 1 w 38"/>
                    <a:gd name="T13" fmla="*/ 0 h 42"/>
                    <a:gd name="T14" fmla="*/ 1 w 38"/>
                    <a:gd name="T15" fmla="*/ 0 h 42"/>
                    <a:gd name="T16" fmla="*/ 1 w 38"/>
                    <a:gd name="T17" fmla="*/ 0 h 42"/>
                    <a:gd name="T18" fmla="*/ 0 w 38"/>
                    <a:gd name="T19" fmla="*/ 0 h 42"/>
                    <a:gd name="T20" fmla="*/ 1 w 38"/>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42">
                      <a:moveTo>
                        <a:pt x="1" y="12"/>
                      </a:moveTo>
                      <a:lnTo>
                        <a:pt x="1" y="12"/>
                      </a:lnTo>
                      <a:lnTo>
                        <a:pt x="26" y="42"/>
                      </a:lnTo>
                      <a:lnTo>
                        <a:pt x="38" y="33"/>
                      </a:lnTo>
                      <a:lnTo>
                        <a:pt x="12" y="3"/>
                      </a:lnTo>
                      <a:lnTo>
                        <a:pt x="8" y="0"/>
                      </a:lnTo>
                      <a:lnTo>
                        <a:pt x="2" y="1"/>
                      </a:lnTo>
                      <a:lnTo>
                        <a:pt x="0" y="6"/>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16" name="Freeform 500">
                  <a:extLst>
                    <a:ext uri="{FF2B5EF4-FFF2-40B4-BE49-F238E27FC236}">
                      <a16:creationId xmlns:a16="http://schemas.microsoft.com/office/drawing/2014/main" id="{FCEDED4A-4937-4679-83D9-CC1E59BD109F}"/>
                    </a:ext>
                  </a:extLst>
                </p:cNvPr>
                <p:cNvSpPr>
                  <a:spLocks/>
                </p:cNvSpPr>
                <p:nvPr/>
              </p:nvSpPr>
              <p:spPr bwMode="auto">
                <a:xfrm>
                  <a:off x="2596" y="2977"/>
                  <a:ext cx="19" cy="23"/>
                </a:xfrm>
                <a:custGeom>
                  <a:avLst/>
                  <a:gdLst>
                    <a:gd name="T0" fmla="*/ 1 w 38"/>
                    <a:gd name="T1" fmla="*/ 1 h 46"/>
                    <a:gd name="T2" fmla="*/ 1 w 38"/>
                    <a:gd name="T3" fmla="*/ 1 h 46"/>
                    <a:gd name="T4" fmla="*/ 1 w 38"/>
                    <a:gd name="T5" fmla="*/ 1 h 46"/>
                    <a:gd name="T6" fmla="*/ 1 w 38"/>
                    <a:gd name="T7" fmla="*/ 1 h 46"/>
                    <a:gd name="T8" fmla="*/ 1 w 38"/>
                    <a:gd name="T9" fmla="*/ 1 h 46"/>
                    <a:gd name="T10" fmla="*/ 1 w 38"/>
                    <a:gd name="T11" fmla="*/ 1 h 46"/>
                    <a:gd name="T12" fmla="*/ 1 w 38"/>
                    <a:gd name="T13" fmla="*/ 1 h 46"/>
                    <a:gd name="T14" fmla="*/ 1 w 38"/>
                    <a:gd name="T15" fmla="*/ 0 h 46"/>
                    <a:gd name="T16" fmla="*/ 1 w 38"/>
                    <a:gd name="T17" fmla="*/ 1 h 46"/>
                    <a:gd name="T18" fmla="*/ 0 w 38"/>
                    <a:gd name="T19" fmla="*/ 1 h 46"/>
                    <a:gd name="T20" fmla="*/ 1 w 38"/>
                    <a:gd name="T21" fmla="*/ 1 h 46"/>
                    <a:gd name="T22" fmla="*/ 1 w 38"/>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46">
                      <a:moveTo>
                        <a:pt x="1" y="10"/>
                      </a:moveTo>
                      <a:lnTo>
                        <a:pt x="1" y="11"/>
                      </a:lnTo>
                      <a:lnTo>
                        <a:pt x="27" y="46"/>
                      </a:lnTo>
                      <a:lnTo>
                        <a:pt x="38" y="37"/>
                      </a:lnTo>
                      <a:lnTo>
                        <a:pt x="13" y="2"/>
                      </a:lnTo>
                      <a:lnTo>
                        <a:pt x="13" y="3"/>
                      </a:lnTo>
                      <a:lnTo>
                        <a:pt x="13" y="2"/>
                      </a:lnTo>
                      <a:lnTo>
                        <a:pt x="8" y="0"/>
                      </a:lnTo>
                      <a:lnTo>
                        <a:pt x="3" y="1"/>
                      </a:lnTo>
                      <a:lnTo>
                        <a:pt x="0" y="5"/>
                      </a:lnTo>
                      <a:lnTo>
                        <a:pt x="1" y="11"/>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17" name="Freeform 501">
                  <a:extLst>
                    <a:ext uri="{FF2B5EF4-FFF2-40B4-BE49-F238E27FC236}">
                      <a16:creationId xmlns:a16="http://schemas.microsoft.com/office/drawing/2014/main" id="{99CEE2CE-1FC4-49A4-A983-73883850BD78}"/>
                    </a:ext>
                  </a:extLst>
                </p:cNvPr>
                <p:cNvSpPr>
                  <a:spLocks/>
                </p:cNvSpPr>
                <p:nvPr/>
              </p:nvSpPr>
              <p:spPr bwMode="auto">
                <a:xfrm>
                  <a:off x="2582" y="2957"/>
                  <a:ext cx="20" cy="26"/>
                </a:xfrm>
                <a:custGeom>
                  <a:avLst/>
                  <a:gdLst>
                    <a:gd name="T0" fmla="*/ 1 w 40"/>
                    <a:gd name="T1" fmla="*/ 1 h 51"/>
                    <a:gd name="T2" fmla="*/ 1 w 40"/>
                    <a:gd name="T3" fmla="*/ 1 h 51"/>
                    <a:gd name="T4" fmla="*/ 1 w 40"/>
                    <a:gd name="T5" fmla="*/ 1 h 51"/>
                    <a:gd name="T6" fmla="*/ 1 w 40"/>
                    <a:gd name="T7" fmla="*/ 1 h 51"/>
                    <a:gd name="T8" fmla="*/ 1 w 40"/>
                    <a:gd name="T9" fmla="*/ 1 h 51"/>
                    <a:gd name="T10" fmla="*/ 1 w 40"/>
                    <a:gd name="T11" fmla="*/ 1 h 51"/>
                    <a:gd name="T12" fmla="*/ 1 w 40"/>
                    <a:gd name="T13" fmla="*/ 1 h 51"/>
                    <a:gd name="T14" fmla="*/ 1 w 40"/>
                    <a:gd name="T15" fmla="*/ 0 h 51"/>
                    <a:gd name="T16" fmla="*/ 1 w 40"/>
                    <a:gd name="T17" fmla="*/ 0 h 51"/>
                    <a:gd name="T18" fmla="*/ 0 w 40"/>
                    <a:gd name="T19" fmla="*/ 1 h 51"/>
                    <a:gd name="T20" fmla="*/ 1 w 40"/>
                    <a:gd name="T21" fmla="*/ 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1">
                      <a:moveTo>
                        <a:pt x="1" y="10"/>
                      </a:moveTo>
                      <a:lnTo>
                        <a:pt x="1" y="10"/>
                      </a:lnTo>
                      <a:lnTo>
                        <a:pt x="28" y="51"/>
                      </a:lnTo>
                      <a:lnTo>
                        <a:pt x="40" y="44"/>
                      </a:lnTo>
                      <a:lnTo>
                        <a:pt x="12" y="3"/>
                      </a:lnTo>
                      <a:lnTo>
                        <a:pt x="8" y="0"/>
                      </a:lnTo>
                      <a:lnTo>
                        <a:pt x="3" y="0"/>
                      </a:lnTo>
                      <a:lnTo>
                        <a:pt x="0" y="5"/>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18" name="Freeform 502">
                  <a:extLst>
                    <a:ext uri="{FF2B5EF4-FFF2-40B4-BE49-F238E27FC236}">
                      <a16:creationId xmlns:a16="http://schemas.microsoft.com/office/drawing/2014/main" id="{DD60CEA1-0EB6-4059-BC24-DD862233DE23}"/>
                    </a:ext>
                  </a:extLst>
                </p:cNvPr>
                <p:cNvSpPr>
                  <a:spLocks/>
                </p:cNvSpPr>
                <p:nvPr/>
              </p:nvSpPr>
              <p:spPr bwMode="auto">
                <a:xfrm>
                  <a:off x="2568" y="2936"/>
                  <a:ext cx="20" cy="26"/>
                </a:xfrm>
                <a:custGeom>
                  <a:avLst/>
                  <a:gdLst>
                    <a:gd name="T0" fmla="*/ 1 w 40"/>
                    <a:gd name="T1" fmla="*/ 1 h 51"/>
                    <a:gd name="T2" fmla="*/ 1 w 40"/>
                    <a:gd name="T3" fmla="*/ 1 h 51"/>
                    <a:gd name="T4" fmla="*/ 1 w 40"/>
                    <a:gd name="T5" fmla="*/ 1 h 51"/>
                    <a:gd name="T6" fmla="*/ 1 w 40"/>
                    <a:gd name="T7" fmla="*/ 1 h 51"/>
                    <a:gd name="T8" fmla="*/ 1 w 40"/>
                    <a:gd name="T9" fmla="*/ 1 h 51"/>
                    <a:gd name="T10" fmla="*/ 1 w 40"/>
                    <a:gd name="T11" fmla="*/ 1 h 51"/>
                    <a:gd name="T12" fmla="*/ 1 w 40"/>
                    <a:gd name="T13" fmla="*/ 1 h 51"/>
                    <a:gd name="T14" fmla="*/ 1 w 40"/>
                    <a:gd name="T15" fmla="*/ 0 h 51"/>
                    <a:gd name="T16" fmla="*/ 1 w 40"/>
                    <a:gd name="T17" fmla="*/ 0 h 51"/>
                    <a:gd name="T18" fmla="*/ 0 w 40"/>
                    <a:gd name="T19" fmla="*/ 1 h 51"/>
                    <a:gd name="T20" fmla="*/ 1 w 40"/>
                    <a:gd name="T21" fmla="*/ 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1">
                      <a:moveTo>
                        <a:pt x="1" y="9"/>
                      </a:moveTo>
                      <a:lnTo>
                        <a:pt x="1" y="9"/>
                      </a:lnTo>
                      <a:lnTo>
                        <a:pt x="29" y="51"/>
                      </a:lnTo>
                      <a:lnTo>
                        <a:pt x="40" y="44"/>
                      </a:lnTo>
                      <a:lnTo>
                        <a:pt x="13" y="2"/>
                      </a:lnTo>
                      <a:lnTo>
                        <a:pt x="8" y="0"/>
                      </a:lnTo>
                      <a:lnTo>
                        <a:pt x="3" y="0"/>
                      </a:lnTo>
                      <a:lnTo>
                        <a:pt x="0" y="5"/>
                      </a:ln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19" name="Freeform 503">
                  <a:extLst>
                    <a:ext uri="{FF2B5EF4-FFF2-40B4-BE49-F238E27FC236}">
                      <a16:creationId xmlns:a16="http://schemas.microsoft.com/office/drawing/2014/main" id="{BA9B975B-877F-4CEC-8C5F-A75CCF8EC4AE}"/>
                    </a:ext>
                  </a:extLst>
                </p:cNvPr>
                <p:cNvSpPr>
                  <a:spLocks/>
                </p:cNvSpPr>
                <p:nvPr/>
              </p:nvSpPr>
              <p:spPr bwMode="auto">
                <a:xfrm>
                  <a:off x="2553" y="2913"/>
                  <a:ext cx="21" cy="28"/>
                </a:xfrm>
                <a:custGeom>
                  <a:avLst/>
                  <a:gdLst>
                    <a:gd name="T0" fmla="*/ 0 w 43"/>
                    <a:gd name="T1" fmla="*/ 1 h 55"/>
                    <a:gd name="T2" fmla="*/ 0 w 43"/>
                    <a:gd name="T3" fmla="*/ 1 h 55"/>
                    <a:gd name="T4" fmla="*/ 0 w 43"/>
                    <a:gd name="T5" fmla="*/ 1 h 55"/>
                    <a:gd name="T6" fmla="*/ 0 w 43"/>
                    <a:gd name="T7" fmla="*/ 1 h 55"/>
                    <a:gd name="T8" fmla="*/ 0 w 43"/>
                    <a:gd name="T9" fmla="*/ 1 h 55"/>
                    <a:gd name="T10" fmla="*/ 0 w 43"/>
                    <a:gd name="T11" fmla="*/ 1 h 55"/>
                    <a:gd name="T12" fmla="*/ 0 w 43"/>
                    <a:gd name="T13" fmla="*/ 1 h 55"/>
                    <a:gd name="T14" fmla="*/ 0 w 43"/>
                    <a:gd name="T15" fmla="*/ 0 h 55"/>
                    <a:gd name="T16" fmla="*/ 0 w 43"/>
                    <a:gd name="T17" fmla="*/ 0 h 55"/>
                    <a:gd name="T18" fmla="*/ 0 w 43"/>
                    <a:gd name="T19" fmla="*/ 1 h 55"/>
                    <a:gd name="T20" fmla="*/ 0 w 43"/>
                    <a:gd name="T21" fmla="*/ 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55">
                      <a:moveTo>
                        <a:pt x="1" y="9"/>
                      </a:moveTo>
                      <a:lnTo>
                        <a:pt x="1" y="9"/>
                      </a:lnTo>
                      <a:lnTo>
                        <a:pt x="31" y="55"/>
                      </a:lnTo>
                      <a:lnTo>
                        <a:pt x="43" y="48"/>
                      </a:lnTo>
                      <a:lnTo>
                        <a:pt x="13" y="2"/>
                      </a:lnTo>
                      <a:lnTo>
                        <a:pt x="8" y="0"/>
                      </a:lnTo>
                      <a:lnTo>
                        <a:pt x="3" y="0"/>
                      </a:lnTo>
                      <a:lnTo>
                        <a:pt x="0" y="4"/>
                      </a:ln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20" name="Freeform 504">
                  <a:extLst>
                    <a:ext uri="{FF2B5EF4-FFF2-40B4-BE49-F238E27FC236}">
                      <a16:creationId xmlns:a16="http://schemas.microsoft.com/office/drawing/2014/main" id="{D0606104-1DC7-42F6-A893-9CB4E45CE2CD}"/>
                    </a:ext>
                  </a:extLst>
                </p:cNvPr>
                <p:cNvSpPr>
                  <a:spLocks/>
                </p:cNvSpPr>
                <p:nvPr/>
              </p:nvSpPr>
              <p:spPr bwMode="auto">
                <a:xfrm>
                  <a:off x="2537" y="2889"/>
                  <a:ext cx="22" cy="29"/>
                </a:xfrm>
                <a:custGeom>
                  <a:avLst/>
                  <a:gdLst>
                    <a:gd name="T0" fmla="*/ 0 w 45"/>
                    <a:gd name="T1" fmla="*/ 1 h 58"/>
                    <a:gd name="T2" fmla="*/ 0 w 45"/>
                    <a:gd name="T3" fmla="*/ 1 h 58"/>
                    <a:gd name="T4" fmla="*/ 0 w 45"/>
                    <a:gd name="T5" fmla="*/ 1 h 58"/>
                    <a:gd name="T6" fmla="*/ 0 w 45"/>
                    <a:gd name="T7" fmla="*/ 1 h 58"/>
                    <a:gd name="T8" fmla="*/ 0 w 45"/>
                    <a:gd name="T9" fmla="*/ 1 h 58"/>
                    <a:gd name="T10" fmla="*/ 0 w 45"/>
                    <a:gd name="T11" fmla="*/ 1 h 58"/>
                    <a:gd name="T12" fmla="*/ 0 w 45"/>
                    <a:gd name="T13" fmla="*/ 1 h 58"/>
                    <a:gd name="T14" fmla="*/ 0 w 45"/>
                    <a:gd name="T15" fmla="*/ 0 h 58"/>
                    <a:gd name="T16" fmla="*/ 0 w 45"/>
                    <a:gd name="T17" fmla="*/ 0 h 58"/>
                    <a:gd name="T18" fmla="*/ 0 w 45"/>
                    <a:gd name="T19" fmla="*/ 1 h 58"/>
                    <a:gd name="T20" fmla="*/ 0 w 45"/>
                    <a:gd name="T21" fmla="*/ 1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8">
                      <a:moveTo>
                        <a:pt x="1" y="10"/>
                      </a:moveTo>
                      <a:lnTo>
                        <a:pt x="1" y="10"/>
                      </a:lnTo>
                      <a:lnTo>
                        <a:pt x="33" y="58"/>
                      </a:lnTo>
                      <a:lnTo>
                        <a:pt x="45" y="51"/>
                      </a:lnTo>
                      <a:lnTo>
                        <a:pt x="12" y="3"/>
                      </a:lnTo>
                      <a:lnTo>
                        <a:pt x="8" y="0"/>
                      </a:lnTo>
                      <a:lnTo>
                        <a:pt x="3" y="0"/>
                      </a:lnTo>
                      <a:lnTo>
                        <a:pt x="0" y="5"/>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21" name="Freeform 505">
                  <a:extLst>
                    <a:ext uri="{FF2B5EF4-FFF2-40B4-BE49-F238E27FC236}">
                      <a16:creationId xmlns:a16="http://schemas.microsoft.com/office/drawing/2014/main" id="{ED9CBD54-794B-4A27-8773-B059F3643021}"/>
                    </a:ext>
                  </a:extLst>
                </p:cNvPr>
                <p:cNvSpPr>
                  <a:spLocks/>
                </p:cNvSpPr>
                <p:nvPr/>
              </p:nvSpPr>
              <p:spPr bwMode="auto">
                <a:xfrm>
                  <a:off x="2522" y="2865"/>
                  <a:ext cx="21" cy="29"/>
                </a:xfrm>
                <a:custGeom>
                  <a:avLst/>
                  <a:gdLst>
                    <a:gd name="T0" fmla="*/ 1 w 42"/>
                    <a:gd name="T1" fmla="*/ 1 h 58"/>
                    <a:gd name="T2" fmla="*/ 1 w 42"/>
                    <a:gd name="T3" fmla="*/ 1 h 58"/>
                    <a:gd name="T4" fmla="*/ 1 w 42"/>
                    <a:gd name="T5" fmla="*/ 1 h 58"/>
                    <a:gd name="T6" fmla="*/ 1 w 42"/>
                    <a:gd name="T7" fmla="*/ 1 h 58"/>
                    <a:gd name="T8" fmla="*/ 1 w 42"/>
                    <a:gd name="T9" fmla="*/ 1 h 58"/>
                    <a:gd name="T10" fmla="*/ 1 w 42"/>
                    <a:gd name="T11" fmla="*/ 1 h 58"/>
                    <a:gd name="T12" fmla="*/ 1 w 42"/>
                    <a:gd name="T13" fmla="*/ 1 h 58"/>
                    <a:gd name="T14" fmla="*/ 1 w 42"/>
                    <a:gd name="T15" fmla="*/ 0 h 58"/>
                    <a:gd name="T16" fmla="*/ 1 w 42"/>
                    <a:gd name="T17" fmla="*/ 0 h 58"/>
                    <a:gd name="T18" fmla="*/ 0 w 42"/>
                    <a:gd name="T19" fmla="*/ 1 h 58"/>
                    <a:gd name="T20" fmla="*/ 1 w 42"/>
                    <a:gd name="T21" fmla="*/ 1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58">
                      <a:moveTo>
                        <a:pt x="1" y="9"/>
                      </a:moveTo>
                      <a:lnTo>
                        <a:pt x="1" y="9"/>
                      </a:lnTo>
                      <a:lnTo>
                        <a:pt x="31" y="58"/>
                      </a:lnTo>
                      <a:lnTo>
                        <a:pt x="42" y="51"/>
                      </a:lnTo>
                      <a:lnTo>
                        <a:pt x="12" y="2"/>
                      </a:lnTo>
                      <a:lnTo>
                        <a:pt x="8" y="0"/>
                      </a:lnTo>
                      <a:lnTo>
                        <a:pt x="3" y="0"/>
                      </a:lnTo>
                      <a:lnTo>
                        <a:pt x="0" y="5"/>
                      </a:ln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22" name="Freeform 506">
                  <a:extLst>
                    <a:ext uri="{FF2B5EF4-FFF2-40B4-BE49-F238E27FC236}">
                      <a16:creationId xmlns:a16="http://schemas.microsoft.com/office/drawing/2014/main" id="{289C4983-9445-4F81-BA5F-328878C1086F}"/>
                    </a:ext>
                  </a:extLst>
                </p:cNvPr>
                <p:cNvSpPr>
                  <a:spLocks/>
                </p:cNvSpPr>
                <p:nvPr/>
              </p:nvSpPr>
              <p:spPr bwMode="auto">
                <a:xfrm>
                  <a:off x="2507" y="2841"/>
                  <a:ext cx="21" cy="29"/>
                </a:xfrm>
                <a:custGeom>
                  <a:avLst/>
                  <a:gdLst>
                    <a:gd name="T0" fmla="*/ 1 w 42"/>
                    <a:gd name="T1" fmla="*/ 1 h 57"/>
                    <a:gd name="T2" fmla="*/ 1 w 42"/>
                    <a:gd name="T3" fmla="*/ 1 h 57"/>
                    <a:gd name="T4" fmla="*/ 1 w 42"/>
                    <a:gd name="T5" fmla="*/ 1 h 57"/>
                    <a:gd name="T6" fmla="*/ 1 w 42"/>
                    <a:gd name="T7" fmla="*/ 1 h 57"/>
                    <a:gd name="T8" fmla="*/ 1 w 42"/>
                    <a:gd name="T9" fmla="*/ 1 h 57"/>
                    <a:gd name="T10" fmla="*/ 1 w 42"/>
                    <a:gd name="T11" fmla="*/ 1 h 57"/>
                    <a:gd name="T12" fmla="*/ 1 w 42"/>
                    <a:gd name="T13" fmla="*/ 1 h 57"/>
                    <a:gd name="T14" fmla="*/ 1 w 42"/>
                    <a:gd name="T15" fmla="*/ 0 h 57"/>
                    <a:gd name="T16" fmla="*/ 1 w 42"/>
                    <a:gd name="T17" fmla="*/ 0 h 57"/>
                    <a:gd name="T18" fmla="*/ 0 w 42"/>
                    <a:gd name="T19" fmla="*/ 1 h 57"/>
                    <a:gd name="T20" fmla="*/ 1 w 42"/>
                    <a:gd name="T21" fmla="*/ 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57">
                      <a:moveTo>
                        <a:pt x="1" y="9"/>
                      </a:moveTo>
                      <a:lnTo>
                        <a:pt x="1" y="9"/>
                      </a:lnTo>
                      <a:lnTo>
                        <a:pt x="31" y="57"/>
                      </a:lnTo>
                      <a:lnTo>
                        <a:pt x="42" y="50"/>
                      </a:lnTo>
                      <a:lnTo>
                        <a:pt x="12" y="2"/>
                      </a:lnTo>
                      <a:lnTo>
                        <a:pt x="8" y="0"/>
                      </a:lnTo>
                      <a:lnTo>
                        <a:pt x="3" y="0"/>
                      </a:lnTo>
                      <a:lnTo>
                        <a:pt x="0" y="4"/>
                      </a:ln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23" name="Freeform 507">
                  <a:extLst>
                    <a:ext uri="{FF2B5EF4-FFF2-40B4-BE49-F238E27FC236}">
                      <a16:creationId xmlns:a16="http://schemas.microsoft.com/office/drawing/2014/main" id="{4CD6B3CD-8C39-478B-9E76-00CD37238B0F}"/>
                    </a:ext>
                  </a:extLst>
                </p:cNvPr>
                <p:cNvSpPr>
                  <a:spLocks/>
                </p:cNvSpPr>
                <p:nvPr/>
              </p:nvSpPr>
              <p:spPr bwMode="auto">
                <a:xfrm>
                  <a:off x="2492" y="2818"/>
                  <a:ext cx="21" cy="27"/>
                </a:xfrm>
                <a:custGeom>
                  <a:avLst/>
                  <a:gdLst>
                    <a:gd name="T0" fmla="*/ 1 w 42"/>
                    <a:gd name="T1" fmla="*/ 0 h 55"/>
                    <a:gd name="T2" fmla="*/ 1 w 42"/>
                    <a:gd name="T3" fmla="*/ 0 h 55"/>
                    <a:gd name="T4" fmla="*/ 1 w 42"/>
                    <a:gd name="T5" fmla="*/ 0 h 55"/>
                    <a:gd name="T6" fmla="*/ 1 w 42"/>
                    <a:gd name="T7" fmla="*/ 0 h 55"/>
                    <a:gd name="T8" fmla="*/ 1 w 42"/>
                    <a:gd name="T9" fmla="*/ 0 h 55"/>
                    <a:gd name="T10" fmla="*/ 1 w 42"/>
                    <a:gd name="T11" fmla="*/ 0 h 55"/>
                    <a:gd name="T12" fmla="*/ 1 w 42"/>
                    <a:gd name="T13" fmla="*/ 0 h 55"/>
                    <a:gd name="T14" fmla="*/ 1 w 42"/>
                    <a:gd name="T15" fmla="*/ 0 h 55"/>
                    <a:gd name="T16" fmla="*/ 1 w 42"/>
                    <a:gd name="T17" fmla="*/ 0 h 55"/>
                    <a:gd name="T18" fmla="*/ 0 w 42"/>
                    <a:gd name="T19" fmla="*/ 0 h 55"/>
                    <a:gd name="T20" fmla="*/ 1 w 42"/>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55">
                      <a:moveTo>
                        <a:pt x="1" y="9"/>
                      </a:moveTo>
                      <a:lnTo>
                        <a:pt x="1" y="9"/>
                      </a:lnTo>
                      <a:lnTo>
                        <a:pt x="31" y="55"/>
                      </a:lnTo>
                      <a:lnTo>
                        <a:pt x="42" y="48"/>
                      </a:lnTo>
                      <a:lnTo>
                        <a:pt x="12" y="2"/>
                      </a:lnTo>
                      <a:lnTo>
                        <a:pt x="8" y="0"/>
                      </a:lnTo>
                      <a:lnTo>
                        <a:pt x="3" y="0"/>
                      </a:lnTo>
                      <a:lnTo>
                        <a:pt x="0" y="4"/>
                      </a:ln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24" name="Freeform 508">
                  <a:extLst>
                    <a:ext uri="{FF2B5EF4-FFF2-40B4-BE49-F238E27FC236}">
                      <a16:creationId xmlns:a16="http://schemas.microsoft.com/office/drawing/2014/main" id="{A0FC29FF-454F-4157-8C1E-E015B8ED0684}"/>
                    </a:ext>
                  </a:extLst>
                </p:cNvPr>
                <p:cNvSpPr>
                  <a:spLocks/>
                </p:cNvSpPr>
                <p:nvPr/>
              </p:nvSpPr>
              <p:spPr bwMode="auto">
                <a:xfrm>
                  <a:off x="2477" y="2795"/>
                  <a:ext cx="21" cy="27"/>
                </a:xfrm>
                <a:custGeom>
                  <a:avLst/>
                  <a:gdLst>
                    <a:gd name="T0" fmla="*/ 1 w 42"/>
                    <a:gd name="T1" fmla="*/ 0 h 56"/>
                    <a:gd name="T2" fmla="*/ 1 w 42"/>
                    <a:gd name="T3" fmla="*/ 0 h 56"/>
                    <a:gd name="T4" fmla="*/ 1 w 42"/>
                    <a:gd name="T5" fmla="*/ 0 h 56"/>
                    <a:gd name="T6" fmla="*/ 1 w 42"/>
                    <a:gd name="T7" fmla="*/ 0 h 56"/>
                    <a:gd name="T8" fmla="*/ 1 w 42"/>
                    <a:gd name="T9" fmla="*/ 0 h 56"/>
                    <a:gd name="T10" fmla="*/ 1 w 42"/>
                    <a:gd name="T11" fmla="*/ 0 h 56"/>
                    <a:gd name="T12" fmla="*/ 1 w 42"/>
                    <a:gd name="T13" fmla="*/ 0 h 56"/>
                    <a:gd name="T14" fmla="*/ 1 w 42"/>
                    <a:gd name="T15" fmla="*/ 0 h 56"/>
                    <a:gd name="T16" fmla="*/ 1 w 42"/>
                    <a:gd name="T17" fmla="*/ 0 h 56"/>
                    <a:gd name="T18" fmla="*/ 0 w 42"/>
                    <a:gd name="T19" fmla="*/ 0 h 56"/>
                    <a:gd name="T20" fmla="*/ 1 w 42"/>
                    <a:gd name="T21" fmla="*/ 0 h 56"/>
                    <a:gd name="T22" fmla="*/ 1 w 42"/>
                    <a:gd name="T23" fmla="*/ 0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56">
                      <a:moveTo>
                        <a:pt x="1" y="11"/>
                      </a:moveTo>
                      <a:lnTo>
                        <a:pt x="1" y="10"/>
                      </a:lnTo>
                      <a:lnTo>
                        <a:pt x="31" y="56"/>
                      </a:lnTo>
                      <a:lnTo>
                        <a:pt x="42" y="49"/>
                      </a:lnTo>
                      <a:lnTo>
                        <a:pt x="13" y="3"/>
                      </a:lnTo>
                      <a:lnTo>
                        <a:pt x="13" y="2"/>
                      </a:lnTo>
                      <a:lnTo>
                        <a:pt x="13" y="3"/>
                      </a:lnTo>
                      <a:lnTo>
                        <a:pt x="8" y="0"/>
                      </a:lnTo>
                      <a:lnTo>
                        <a:pt x="3" y="0"/>
                      </a:lnTo>
                      <a:lnTo>
                        <a:pt x="0" y="5"/>
                      </a:lnTo>
                      <a:lnTo>
                        <a:pt x="1" y="10"/>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25" name="Freeform 509">
                  <a:extLst>
                    <a:ext uri="{FF2B5EF4-FFF2-40B4-BE49-F238E27FC236}">
                      <a16:creationId xmlns:a16="http://schemas.microsoft.com/office/drawing/2014/main" id="{D124EA21-6D80-45DB-8BC8-ED8375C6EBBC}"/>
                    </a:ext>
                  </a:extLst>
                </p:cNvPr>
                <p:cNvSpPr>
                  <a:spLocks/>
                </p:cNvSpPr>
                <p:nvPr/>
              </p:nvSpPr>
              <p:spPr bwMode="auto">
                <a:xfrm>
                  <a:off x="2462" y="2773"/>
                  <a:ext cx="21" cy="27"/>
                </a:xfrm>
                <a:custGeom>
                  <a:avLst/>
                  <a:gdLst>
                    <a:gd name="T0" fmla="*/ 0 w 43"/>
                    <a:gd name="T1" fmla="*/ 1 h 53"/>
                    <a:gd name="T2" fmla="*/ 0 w 43"/>
                    <a:gd name="T3" fmla="*/ 1 h 53"/>
                    <a:gd name="T4" fmla="*/ 0 w 43"/>
                    <a:gd name="T5" fmla="*/ 1 h 53"/>
                    <a:gd name="T6" fmla="*/ 0 w 43"/>
                    <a:gd name="T7" fmla="*/ 1 h 53"/>
                    <a:gd name="T8" fmla="*/ 0 w 43"/>
                    <a:gd name="T9" fmla="*/ 1 h 53"/>
                    <a:gd name="T10" fmla="*/ 0 w 43"/>
                    <a:gd name="T11" fmla="*/ 1 h 53"/>
                    <a:gd name="T12" fmla="*/ 0 w 43"/>
                    <a:gd name="T13" fmla="*/ 1 h 53"/>
                    <a:gd name="T14" fmla="*/ 0 w 43"/>
                    <a:gd name="T15" fmla="*/ 0 h 53"/>
                    <a:gd name="T16" fmla="*/ 0 w 43"/>
                    <a:gd name="T17" fmla="*/ 1 h 53"/>
                    <a:gd name="T18" fmla="*/ 0 w 43"/>
                    <a:gd name="T19" fmla="*/ 1 h 53"/>
                    <a:gd name="T20" fmla="*/ 0 w 43"/>
                    <a:gd name="T21" fmla="*/ 1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53">
                      <a:moveTo>
                        <a:pt x="1" y="11"/>
                      </a:moveTo>
                      <a:lnTo>
                        <a:pt x="1" y="11"/>
                      </a:lnTo>
                      <a:lnTo>
                        <a:pt x="31" y="53"/>
                      </a:lnTo>
                      <a:lnTo>
                        <a:pt x="43" y="44"/>
                      </a:lnTo>
                      <a:lnTo>
                        <a:pt x="13" y="2"/>
                      </a:lnTo>
                      <a:lnTo>
                        <a:pt x="8" y="0"/>
                      </a:lnTo>
                      <a:lnTo>
                        <a:pt x="2" y="1"/>
                      </a:lnTo>
                      <a:lnTo>
                        <a:pt x="0" y="6"/>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26" name="Freeform 510">
                  <a:extLst>
                    <a:ext uri="{FF2B5EF4-FFF2-40B4-BE49-F238E27FC236}">
                      <a16:creationId xmlns:a16="http://schemas.microsoft.com/office/drawing/2014/main" id="{AD71E65F-185D-4A54-99D8-70C5A4C28173}"/>
                    </a:ext>
                  </a:extLst>
                </p:cNvPr>
                <p:cNvSpPr>
                  <a:spLocks/>
                </p:cNvSpPr>
                <p:nvPr/>
              </p:nvSpPr>
              <p:spPr bwMode="auto">
                <a:xfrm>
                  <a:off x="2448" y="2755"/>
                  <a:ext cx="20" cy="24"/>
                </a:xfrm>
                <a:custGeom>
                  <a:avLst/>
                  <a:gdLst>
                    <a:gd name="T0" fmla="*/ 0 w 41"/>
                    <a:gd name="T1" fmla="*/ 1 h 48"/>
                    <a:gd name="T2" fmla="*/ 0 w 41"/>
                    <a:gd name="T3" fmla="*/ 1 h 48"/>
                    <a:gd name="T4" fmla="*/ 0 w 41"/>
                    <a:gd name="T5" fmla="*/ 1 h 48"/>
                    <a:gd name="T6" fmla="*/ 0 w 41"/>
                    <a:gd name="T7" fmla="*/ 1 h 48"/>
                    <a:gd name="T8" fmla="*/ 0 w 41"/>
                    <a:gd name="T9" fmla="*/ 1 h 48"/>
                    <a:gd name="T10" fmla="*/ 0 w 41"/>
                    <a:gd name="T11" fmla="*/ 1 h 48"/>
                    <a:gd name="T12" fmla="*/ 0 w 41"/>
                    <a:gd name="T13" fmla="*/ 1 h 48"/>
                    <a:gd name="T14" fmla="*/ 0 w 41"/>
                    <a:gd name="T15" fmla="*/ 0 h 48"/>
                    <a:gd name="T16" fmla="*/ 0 w 41"/>
                    <a:gd name="T17" fmla="*/ 1 h 48"/>
                    <a:gd name="T18" fmla="*/ 0 w 41"/>
                    <a:gd name="T19" fmla="*/ 1 h 48"/>
                    <a:gd name="T20" fmla="*/ 0 w 41"/>
                    <a:gd name="T21" fmla="*/ 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48">
                      <a:moveTo>
                        <a:pt x="1" y="12"/>
                      </a:moveTo>
                      <a:lnTo>
                        <a:pt x="1" y="12"/>
                      </a:lnTo>
                      <a:lnTo>
                        <a:pt x="29" y="48"/>
                      </a:lnTo>
                      <a:lnTo>
                        <a:pt x="41" y="39"/>
                      </a:lnTo>
                      <a:lnTo>
                        <a:pt x="13" y="2"/>
                      </a:lnTo>
                      <a:lnTo>
                        <a:pt x="8" y="0"/>
                      </a:lnTo>
                      <a:lnTo>
                        <a:pt x="3" y="1"/>
                      </a:lnTo>
                      <a:lnTo>
                        <a:pt x="0" y="6"/>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27" name="Freeform 511">
                  <a:extLst>
                    <a:ext uri="{FF2B5EF4-FFF2-40B4-BE49-F238E27FC236}">
                      <a16:creationId xmlns:a16="http://schemas.microsoft.com/office/drawing/2014/main" id="{C9402875-5168-41C2-8CDC-18599686EBD4}"/>
                    </a:ext>
                  </a:extLst>
                </p:cNvPr>
                <p:cNvSpPr>
                  <a:spLocks/>
                </p:cNvSpPr>
                <p:nvPr/>
              </p:nvSpPr>
              <p:spPr bwMode="auto">
                <a:xfrm>
                  <a:off x="2435" y="2738"/>
                  <a:ext cx="19" cy="23"/>
                </a:xfrm>
                <a:custGeom>
                  <a:avLst/>
                  <a:gdLst>
                    <a:gd name="T0" fmla="*/ 1 w 38"/>
                    <a:gd name="T1" fmla="*/ 0 h 47"/>
                    <a:gd name="T2" fmla="*/ 1 w 38"/>
                    <a:gd name="T3" fmla="*/ 0 h 47"/>
                    <a:gd name="T4" fmla="*/ 1 w 38"/>
                    <a:gd name="T5" fmla="*/ 0 h 47"/>
                    <a:gd name="T6" fmla="*/ 1 w 38"/>
                    <a:gd name="T7" fmla="*/ 0 h 47"/>
                    <a:gd name="T8" fmla="*/ 1 w 38"/>
                    <a:gd name="T9" fmla="*/ 0 h 47"/>
                    <a:gd name="T10" fmla="*/ 1 w 38"/>
                    <a:gd name="T11" fmla="*/ 0 h 47"/>
                    <a:gd name="T12" fmla="*/ 1 w 38"/>
                    <a:gd name="T13" fmla="*/ 0 h 47"/>
                    <a:gd name="T14" fmla="*/ 1 w 38"/>
                    <a:gd name="T15" fmla="*/ 0 h 47"/>
                    <a:gd name="T16" fmla="*/ 1 w 38"/>
                    <a:gd name="T17" fmla="*/ 0 h 47"/>
                    <a:gd name="T18" fmla="*/ 0 w 38"/>
                    <a:gd name="T19" fmla="*/ 0 h 47"/>
                    <a:gd name="T20" fmla="*/ 1 w 3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47">
                      <a:moveTo>
                        <a:pt x="1" y="12"/>
                      </a:moveTo>
                      <a:lnTo>
                        <a:pt x="1" y="12"/>
                      </a:lnTo>
                      <a:lnTo>
                        <a:pt x="26" y="47"/>
                      </a:lnTo>
                      <a:lnTo>
                        <a:pt x="38" y="37"/>
                      </a:lnTo>
                      <a:lnTo>
                        <a:pt x="13" y="3"/>
                      </a:lnTo>
                      <a:lnTo>
                        <a:pt x="8" y="0"/>
                      </a:lnTo>
                      <a:lnTo>
                        <a:pt x="2" y="2"/>
                      </a:lnTo>
                      <a:lnTo>
                        <a:pt x="0" y="6"/>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28" name="Freeform 512">
                  <a:extLst>
                    <a:ext uri="{FF2B5EF4-FFF2-40B4-BE49-F238E27FC236}">
                      <a16:creationId xmlns:a16="http://schemas.microsoft.com/office/drawing/2014/main" id="{F8730252-1D0B-4FBD-ADA5-5F439259261B}"/>
                    </a:ext>
                  </a:extLst>
                </p:cNvPr>
                <p:cNvSpPr>
                  <a:spLocks/>
                </p:cNvSpPr>
                <p:nvPr/>
              </p:nvSpPr>
              <p:spPr bwMode="auto">
                <a:xfrm>
                  <a:off x="2424" y="2724"/>
                  <a:ext cx="18" cy="19"/>
                </a:xfrm>
                <a:custGeom>
                  <a:avLst/>
                  <a:gdLst>
                    <a:gd name="T0" fmla="*/ 1 w 36"/>
                    <a:gd name="T1" fmla="*/ 0 h 39"/>
                    <a:gd name="T2" fmla="*/ 1 w 36"/>
                    <a:gd name="T3" fmla="*/ 0 h 39"/>
                    <a:gd name="T4" fmla="*/ 1 w 36"/>
                    <a:gd name="T5" fmla="*/ 0 h 39"/>
                    <a:gd name="T6" fmla="*/ 1 w 36"/>
                    <a:gd name="T7" fmla="*/ 0 h 39"/>
                    <a:gd name="T8" fmla="*/ 1 w 36"/>
                    <a:gd name="T9" fmla="*/ 0 h 39"/>
                    <a:gd name="T10" fmla="*/ 1 w 36"/>
                    <a:gd name="T11" fmla="*/ 0 h 39"/>
                    <a:gd name="T12" fmla="*/ 1 w 36"/>
                    <a:gd name="T13" fmla="*/ 0 h 39"/>
                    <a:gd name="T14" fmla="*/ 1 w 36"/>
                    <a:gd name="T15" fmla="*/ 0 h 39"/>
                    <a:gd name="T16" fmla="*/ 1 w 36"/>
                    <a:gd name="T17" fmla="*/ 0 h 39"/>
                    <a:gd name="T18" fmla="*/ 0 w 36"/>
                    <a:gd name="T19" fmla="*/ 0 h 39"/>
                    <a:gd name="T20" fmla="*/ 1 w 36"/>
                    <a:gd name="T21" fmla="*/ 0 h 39"/>
                    <a:gd name="T22" fmla="*/ 1 w 36"/>
                    <a:gd name="T23" fmla="*/ 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39">
                      <a:moveTo>
                        <a:pt x="2" y="11"/>
                      </a:moveTo>
                      <a:lnTo>
                        <a:pt x="1" y="11"/>
                      </a:lnTo>
                      <a:lnTo>
                        <a:pt x="24" y="39"/>
                      </a:lnTo>
                      <a:lnTo>
                        <a:pt x="36" y="30"/>
                      </a:lnTo>
                      <a:lnTo>
                        <a:pt x="13" y="2"/>
                      </a:lnTo>
                      <a:lnTo>
                        <a:pt x="11" y="2"/>
                      </a:lnTo>
                      <a:lnTo>
                        <a:pt x="13" y="2"/>
                      </a:lnTo>
                      <a:lnTo>
                        <a:pt x="8" y="0"/>
                      </a:lnTo>
                      <a:lnTo>
                        <a:pt x="2" y="1"/>
                      </a:lnTo>
                      <a:lnTo>
                        <a:pt x="0" y="6"/>
                      </a:lnTo>
                      <a:lnTo>
                        <a:pt x="1" y="11"/>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29" name="Freeform 513">
                  <a:extLst>
                    <a:ext uri="{FF2B5EF4-FFF2-40B4-BE49-F238E27FC236}">
                      <a16:creationId xmlns:a16="http://schemas.microsoft.com/office/drawing/2014/main" id="{DEF8735D-663E-4E0B-BC3A-7BDA579E0C70}"/>
                    </a:ext>
                  </a:extLst>
                </p:cNvPr>
                <p:cNvSpPr>
                  <a:spLocks/>
                </p:cNvSpPr>
                <p:nvPr/>
              </p:nvSpPr>
              <p:spPr bwMode="auto">
                <a:xfrm>
                  <a:off x="2414" y="2714"/>
                  <a:ext cx="16" cy="16"/>
                </a:xfrm>
                <a:custGeom>
                  <a:avLst/>
                  <a:gdLst>
                    <a:gd name="T0" fmla="*/ 1 w 32"/>
                    <a:gd name="T1" fmla="*/ 1 h 32"/>
                    <a:gd name="T2" fmla="*/ 1 w 32"/>
                    <a:gd name="T3" fmla="*/ 1 h 32"/>
                    <a:gd name="T4" fmla="*/ 1 w 32"/>
                    <a:gd name="T5" fmla="*/ 1 h 32"/>
                    <a:gd name="T6" fmla="*/ 1 w 32"/>
                    <a:gd name="T7" fmla="*/ 1 h 32"/>
                    <a:gd name="T8" fmla="*/ 1 w 32"/>
                    <a:gd name="T9" fmla="*/ 1 h 32"/>
                    <a:gd name="T10" fmla="*/ 1 w 32"/>
                    <a:gd name="T11" fmla="*/ 1 h 32"/>
                    <a:gd name="T12" fmla="*/ 1 w 32"/>
                    <a:gd name="T13" fmla="*/ 1 h 32"/>
                    <a:gd name="T14" fmla="*/ 1 w 32"/>
                    <a:gd name="T15" fmla="*/ 0 h 32"/>
                    <a:gd name="T16" fmla="*/ 1 w 32"/>
                    <a:gd name="T17" fmla="*/ 1 h 32"/>
                    <a:gd name="T18" fmla="*/ 0 w 32"/>
                    <a:gd name="T19" fmla="*/ 1 h 32"/>
                    <a:gd name="T20" fmla="*/ 1 w 32"/>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32">
                      <a:moveTo>
                        <a:pt x="2" y="12"/>
                      </a:moveTo>
                      <a:lnTo>
                        <a:pt x="2" y="12"/>
                      </a:lnTo>
                      <a:lnTo>
                        <a:pt x="23" y="32"/>
                      </a:lnTo>
                      <a:lnTo>
                        <a:pt x="32" y="23"/>
                      </a:lnTo>
                      <a:lnTo>
                        <a:pt x="12" y="2"/>
                      </a:lnTo>
                      <a:lnTo>
                        <a:pt x="7" y="0"/>
                      </a:lnTo>
                      <a:lnTo>
                        <a:pt x="2" y="2"/>
                      </a:lnTo>
                      <a:lnTo>
                        <a:pt x="0" y="7"/>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30" name="Freeform 514">
                  <a:extLst>
                    <a:ext uri="{FF2B5EF4-FFF2-40B4-BE49-F238E27FC236}">
                      <a16:creationId xmlns:a16="http://schemas.microsoft.com/office/drawing/2014/main" id="{29DB4D8E-B757-46F4-8304-762C69F9BDEE}"/>
                    </a:ext>
                  </a:extLst>
                </p:cNvPr>
                <p:cNvSpPr>
                  <a:spLocks/>
                </p:cNvSpPr>
                <p:nvPr/>
              </p:nvSpPr>
              <p:spPr bwMode="auto">
                <a:xfrm>
                  <a:off x="2408" y="2708"/>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3">
                      <a:moveTo>
                        <a:pt x="1" y="11"/>
                      </a:moveTo>
                      <a:lnTo>
                        <a:pt x="2" y="11"/>
                      </a:lnTo>
                      <a:lnTo>
                        <a:pt x="13" y="23"/>
                      </a:lnTo>
                      <a:lnTo>
                        <a:pt x="23" y="13"/>
                      </a:lnTo>
                      <a:lnTo>
                        <a:pt x="11" y="2"/>
                      </a:lnTo>
                      <a:lnTo>
                        <a:pt x="12" y="2"/>
                      </a:lnTo>
                      <a:lnTo>
                        <a:pt x="11" y="2"/>
                      </a:lnTo>
                      <a:lnTo>
                        <a:pt x="7" y="0"/>
                      </a:lnTo>
                      <a:lnTo>
                        <a:pt x="2" y="2"/>
                      </a:lnTo>
                      <a:lnTo>
                        <a:pt x="0" y="6"/>
                      </a:lnTo>
                      <a:lnTo>
                        <a:pt x="2" y="11"/>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31" name="Freeform 515">
                  <a:extLst>
                    <a:ext uri="{FF2B5EF4-FFF2-40B4-BE49-F238E27FC236}">
                      <a16:creationId xmlns:a16="http://schemas.microsoft.com/office/drawing/2014/main" id="{831CFEA2-85DE-4A1D-8976-5A17C3E6ACC1}"/>
                    </a:ext>
                  </a:extLst>
                </p:cNvPr>
                <p:cNvSpPr>
                  <a:spLocks/>
                </p:cNvSpPr>
                <p:nvPr/>
              </p:nvSpPr>
              <p:spPr bwMode="auto">
                <a:xfrm>
                  <a:off x="2403" y="2702"/>
                  <a:ext cx="11" cy="12"/>
                </a:xfrm>
                <a:custGeom>
                  <a:avLst/>
                  <a:gdLst>
                    <a:gd name="T0" fmla="*/ 1 w 22"/>
                    <a:gd name="T1" fmla="*/ 1 h 23"/>
                    <a:gd name="T2" fmla="*/ 1 w 22"/>
                    <a:gd name="T3" fmla="*/ 1 h 23"/>
                    <a:gd name="T4" fmla="*/ 1 w 22"/>
                    <a:gd name="T5" fmla="*/ 1 h 23"/>
                    <a:gd name="T6" fmla="*/ 1 w 22"/>
                    <a:gd name="T7" fmla="*/ 1 h 23"/>
                    <a:gd name="T8" fmla="*/ 1 w 22"/>
                    <a:gd name="T9" fmla="*/ 1 h 23"/>
                    <a:gd name="T10" fmla="*/ 1 w 22"/>
                    <a:gd name="T11" fmla="*/ 1 h 23"/>
                    <a:gd name="T12" fmla="*/ 1 w 22"/>
                    <a:gd name="T13" fmla="*/ 1 h 23"/>
                    <a:gd name="T14" fmla="*/ 1 w 22"/>
                    <a:gd name="T15" fmla="*/ 0 h 23"/>
                    <a:gd name="T16" fmla="*/ 1 w 22"/>
                    <a:gd name="T17" fmla="*/ 1 h 23"/>
                    <a:gd name="T18" fmla="*/ 0 w 22"/>
                    <a:gd name="T19" fmla="*/ 1 h 23"/>
                    <a:gd name="T20" fmla="*/ 1 w 22"/>
                    <a:gd name="T21" fmla="*/ 1 h 23"/>
                    <a:gd name="T22" fmla="*/ 1 w 22"/>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23">
                      <a:moveTo>
                        <a:pt x="3" y="12"/>
                      </a:moveTo>
                      <a:lnTo>
                        <a:pt x="2" y="12"/>
                      </a:lnTo>
                      <a:lnTo>
                        <a:pt x="11" y="23"/>
                      </a:lnTo>
                      <a:lnTo>
                        <a:pt x="22" y="14"/>
                      </a:lnTo>
                      <a:lnTo>
                        <a:pt x="13" y="2"/>
                      </a:lnTo>
                      <a:lnTo>
                        <a:pt x="12" y="2"/>
                      </a:lnTo>
                      <a:lnTo>
                        <a:pt x="13" y="2"/>
                      </a:lnTo>
                      <a:lnTo>
                        <a:pt x="8" y="0"/>
                      </a:lnTo>
                      <a:lnTo>
                        <a:pt x="3" y="1"/>
                      </a:lnTo>
                      <a:lnTo>
                        <a:pt x="0" y="6"/>
                      </a:lnTo>
                      <a:lnTo>
                        <a:pt x="2" y="12"/>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32" name="Freeform 516">
                  <a:extLst>
                    <a:ext uri="{FF2B5EF4-FFF2-40B4-BE49-F238E27FC236}">
                      <a16:creationId xmlns:a16="http://schemas.microsoft.com/office/drawing/2014/main" id="{BDCE6F7A-B9C9-4DE4-9D03-D3D44856D7EA}"/>
                    </a:ext>
                  </a:extLst>
                </p:cNvPr>
                <p:cNvSpPr>
                  <a:spLocks/>
                </p:cNvSpPr>
                <p:nvPr/>
              </p:nvSpPr>
              <p:spPr bwMode="auto">
                <a:xfrm>
                  <a:off x="2399" y="2697"/>
                  <a:ext cx="10" cy="11"/>
                </a:xfrm>
                <a:custGeom>
                  <a:avLst/>
                  <a:gdLst>
                    <a:gd name="T0" fmla="*/ 0 w 21"/>
                    <a:gd name="T1" fmla="*/ 1 h 21"/>
                    <a:gd name="T2" fmla="*/ 0 w 21"/>
                    <a:gd name="T3" fmla="*/ 1 h 21"/>
                    <a:gd name="T4" fmla="*/ 0 w 21"/>
                    <a:gd name="T5" fmla="*/ 1 h 21"/>
                    <a:gd name="T6" fmla="*/ 0 w 21"/>
                    <a:gd name="T7" fmla="*/ 1 h 21"/>
                    <a:gd name="T8" fmla="*/ 0 w 21"/>
                    <a:gd name="T9" fmla="*/ 1 h 21"/>
                    <a:gd name="T10" fmla="*/ 0 w 21"/>
                    <a:gd name="T11" fmla="*/ 1 h 21"/>
                    <a:gd name="T12" fmla="*/ 0 w 21"/>
                    <a:gd name="T13" fmla="*/ 1 h 21"/>
                    <a:gd name="T14" fmla="*/ 0 w 21"/>
                    <a:gd name="T15" fmla="*/ 0 h 21"/>
                    <a:gd name="T16" fmla="*/ 0 w 21"/>
                    <a:gd name="T17" fmla="*/ 1 h 21"/>
                    <a:gd name="T18" fmla="*/ 0 w 21"/>
                    <a:gd name="T19" fmla="*/ 1 h 21"/>
                    <a:gd name="T20" fmla="*/ 0 w 21"/>
                    <a:gd name="T21" fmla="*/ 1 h 21"/>
                    <a:gd name="T22" fmla="*/ 0 w 21"/>
                    <a:gd name="T23" fmla="*/ 1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21">
                      <a:moveTo>
                        <a:pt x="2" y="12"/>
                      </a:moveTo>
                      <a:lnTo>
                        <a:pt x="2" y="11"/>
                      </a:lnTo>
                      <a:lnTo>
                        <a:pt x="12" y="21"/>
                      </a:lnTo>
                      <a:lnTo>
                        <a:pt x="21" y="11"/>
                      </a:lnTo>
                      <a:lnTo>
                        <a:pt x="12" y="2"/>
                      </a:lnTo>
                      <a:lnTo>
                        <a:pt x="12" y="1"/>
                      </a:lnTo>
                      <a:lnTo>
                        <a:pt x="12" y="2"/>
                      </a:lnTo>
                      <a:lnTo>
                        <a:pt x="7" y="0"/>
                      </a:lnTo>
                      <a:lnTo>
                        <a:pt x="2" y="2"/>
                      </a:lnTo>
                      <a:lnTo>
                        <a:pt x="0" y="7"/>
                      </a:lnTo>
                      <a:lnTo>
                        <a:pt x="2" y="11"/>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33" name="Freeform 517">
                  <a:extLst>
                    <a:ext uri="{FF2B5EF4-FFF2-40B4-BE49-F238E27FC236}">
                      <a16:creationId xmlns:a16="http://schemas.microsoft.com/office/drawing/2014/main" id="{09A32729-F480-4A58-B988-E078D39384CA}"/>
                    </a:ext>
                  </a:extLst>
                </p:cNvPr>
                <p:cNvSpPr>
                  <a:spLocks/>
                </p:cNvSpPr>
                <p:nvPr/>
              </p:nvSpPr>
              <p:spPr bwMode="auto">
                <a:xfrm>
                  <a:off x="2394" y="2694"/>
                  <a:ext cx="10" cy="10"/>
                </a:xfrm>
                <a:custGeom>
                  <a:avLst/>
                  <a:gdLst>
                    <a:gd name="T0" fmla="*/ 0 w 21"/>
                    <a:gd name="T1" fmla="*/ 1 h 19"/>
                    <a:gd name="T2" fmla="*/ 0 w 21"/>
                    <a:gd name="T3" fmla="*/ 1 h 19"/>
                    <a:gd name="T4" fmla="*/ 0 w 21"/>
                    <a:gd name="T5" fmla="*/ 1 h 19"/>
                    <a:gd name="T6" fmla="*/ 0 w 21"/>
                    <a:gd name="T7" fmla="*/ 1 h 19"/>
                    <a:gd name="T8" fmla="*/ 0 w 21"/>
                    <a:gd name="T9" fmla="*/ 1 h 19"/>
                    <a:gd name="T10" fmla="*/ 0 w 21"/>
                    <a:gd name="T11" fmla="*/ 1 h 19"/>
                    <a:gd name="T12" fmla="*/ 0 w 21"/>
                    <a:gd name="T13" fmla="*/ 1 h 19"/>
                    <a:gd name="T14" fmla="*/ 0 w 21"/>
                    <a:gd name="T15" fmla="*/ 0 h 19"/>
                    <a:gd name="T16" fmla="*/ 0 w 21"/>
                    <a:gd name="T17" fmla="*/ 1 h 19"/>
                    <a:gd name="T18" fmla="*/ 0 w 21"/>
                    <a:gd name="T19" fmla="*/ 1 h 19"/>
                    <a:gd name="T20" fmla="*/ 0 w 21"/>
                    <a:gd name="T21" fmla="*/ 1 h 19"/>
                    <a:gd name="T22" fmla="*/ 0 w 21"/>
                    <a:gd name="T23" fmla="*/ 1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19">
                      <a:moveTo>
                        <a:pt x="3" y="13"/>
                      </a:moveTo>
                      <a:lnTo>
                        <a:pt x="2" y="13"/>
                      </a:lnTo>
                      <a:lnTo>
                        <a:pt x="11" y="19"/>
                      </a:lnTo>
                      <a:lnTo>
                        <a:pt x="21" y="8"/>
                      </a:lnTo>
                      <a:lnTo>
                        <a:pt x="11" y="1"/>
                      </a:lnTo>
                      <a:lnTo>
                        <a:pt x="10" y="1"/>
                      </a:lnTo>
                      <a:lnTo>
                        <a:pt x="11" y="1"/>
                      </a:lnTo>
                      <a:lnTo>
                        <a:pt x="6" y="0"/>
                      </a:lnTo>
                      <a:lnTo>
                        <a:pt x="2" y="2"/>
                      </a:lnTo>
                      <a:lnTo>
                        <a:pt x="0" y="8"/>
                      </a:lnTo>
                      <a:lnTo>
                        <a:pt x="2" y="13"/>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34" name="Freeform 518">
                  <a:extLst>
                    <a:ext uri="{FF2B5EF4-FFF2-40B4-BE49-F238E27FC236}">
                      <a16:creationId xmlns:a16="http://schemas.microsoft.com/office/drawing/2014/main" id="{67C54B10-2171-4EFF-8832-F663618E2024}"/>
                    </a:ext>
                  </a:extLst>
                </p:cNvPr>
                <p:cNvSpPr>
                  <a:spLocks/>
                </p:cNvSpPr>
                <p:nvPr/>
              </p:nvSpPr>
              <p:spPr bwMode="auto">
                <a:xfrm>
                  <a:off x="2388" y="2689"/>
                  <a:ext cx="11" cy="11"/>
                </a:xfrm>
                <a:custGeom>
                  <a:avLst/>
                  <a:gdLst>
                    <a:gd name="T0" fmla="*/ 0 w 23"/>
                    <a:gd name="T1" fmla="*/ 1 h 22"/>
                    <a:gd name="T2" fmla="*/ 0 w 23"/>
                    <a:gd name="T3" fmla="*/ 1 h 22"/>
                    <a:gd name="T4" fmla="*/ 0 w 23"/>
                    <a:gd name="T5" fmla="*/ 1 h 22"/>
                    <a:gd name="T6" fmla="*/ 0 w 23"/>
                    <a:gd name="T7" fmla="*/ 1 h 22"/>
                    <a:gd name="T8" fmla="*/ 0 w 23"/>
                    <a:gd name="T9" fmla="*/ 1 h 22"/>
                    <a:gd name="T10" fmla="*/ 0 w 23"/>
                    <a:gd name="T11" fmla="*/ 0 h 22"/>
                    <a:gd name="T12" fmla="*/ 0 w 23"/>
                    <a:gd name="T13" fmla="*/ 1 h 22"/>
                    <a:gd name="T14" fmla="*/ 0 w 23"/>
                    <a:gd name="T15" fmla="*/ 0 h 22"/>
                    <a:gd name="T16" fmla="*/ 0 w 23"/>
                    <a:gd name="T17" fmla="*/ 1 h 22"/>
                    <a:gd name="T18" fmla="*/ 0 w 23"/>
                    <a:gd name="T19" fmla="*/ 1 h 22"/>
                    <a:gd name="T20" fmla="*/ 0 w 23"/>
                    <a:gd name="T21" fmla="*/ 1 h 22"/>
                    <a:gd name="T22" fmla="*/ 0 w 23"/>
                    <a:gd name="T23" fmla="*/ 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2">
                      <a:moveTo>
                        <a:pt x="3" y="14"/>
                      </a:moveTo>
                      <a:lnTo>
                        <a:pt x="3" y="12"/>
                      </a:lnTo>
                      <a:lnTo>
                        <a:pt x="16" y="22"/>
                      </a:lnTo>
                      <a:lnTo>
                        <a:pt x="23" y="10"/>
                      </a:lnTo>
                      <a:lnTo>
                        <a:pt x="9" y="1"/>
                      </a:lnTo>
                      <a:lnTo>
                        <a:pt x="9" y="0"/>
                      </a:lnTo>
                      <a:lnTo>
                        <a:pt x="9" y="1"/>
                      </a:lnTo>
                      <a:lnTo>
                        <a:pt x="5" y="0"/>
                      </a:lnTo>
                      <a:lnTo>
                        <a:pt x="1" y="3"/>
                      </a:lnTo>
                      <a:lnTo>
                        <a:pt x="0" y="8"/>
                      </a:lnTo>
                      <a:lnTo>
                        <a:pt x="3" y="12"/>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35" name="Freeform 519">
                  <a:extLst>
                    <a:ext uri="{FF2B5EF4-FFF2-40B4-BE49-F238E27FC236}">
                      <a16:creationId xmlns:a16="http://schemas.microsoft.com/office/drawing/2014/main" id="{EE5EEC16-2527-44BA-8FCE-B39A2D1FF4CD}"/>
                    </a:ext>
                  </a:extLst>
                </p:cNvPr>
                <p:cNvSpPr>
                  <a:spLocks/>
                </p:cNvSpPr>
                <p:nvPr/>
              </p:nvSpPr>
              <p:spPr bwMode="auto">
                <a:xfrm>
                  <a:off x="2380" y="2686"/>
                  <a:ext cx="12" cy="10"/>
                </a:xfrm>
                <a:custGeom>
                  <a:avLst/>
                  <a:gdLst>
                    <a:gd name="T0" fmla="*/ 0 w 25"/>
                    <a:gd name="T1" fmla="*/ 0 h 21"/>
                    <a:gd name="T2" fmla="*/ 0 w 25"/>
                    <a:gd name="T3" fmla="*/ 0 h 21"/>
                    <a:gd name="T4" fmla="*/ 0 w 25"/>
                    <a:gd name="T5" fmla="*/ 0 h 21"/>
                    <a:gd name="T6" fmla="*/ 0 w 25"/>
                    <a:gd name="T7" fmla="*/ 0 h 21"/>
                    <a:gd name="T8" fmla="*/ 0 w 25"/>
                    <a:gd name="T9" fmla="*/ 0 h 21"/>
                    <a:gd name="T10" fmla="*/ 0 w 25"/>
                    <a:gd name="T11" fmla="*/ 0 h 21"/>
                    <a:gd name="T12" fmla="*/ 0 w 25"/>
                    <a:gd name="T13" fmla="*/ 0 h 21"/>
                    <a:gd name="T14" fmla="*/ 0 w 25"/>
                    <a:gd name="T15" fmla="*/ 0 h 21"/>
                    <a:gd name="T16" fmla="*/ 0 w 25"/>
                    <a:gd name="T17" fmla="*/ 0 h 21"/>
                    <a:gd name="T18" fmla="*/ 0 w 25"/>
                    <a:gd name="T19" fmla="*/ 0 h 21"/>
                    <a:gd name="T20" fmla="*/ 0 w 25"/>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21">
                      <a:moveTo>
                        <a:pt x="5" y="14"/>
                      </a:moveTo>
                      <a:lnTo>
                        <a:pt x="5" y="14"/>
                      </a:lnTo>
                      <a:lnTo>
                        <a:pt x="19" y="21"/>
                      </a:lnTo>
                      <a:lnTo>
                        <a:pt x="25" y="7"/>
                      </a:lnTo>
                      <a:lnTo>
                        <a:pt x="12" y="0"/>
                      </a:lnTo>
                      <a:lnTo>
                        <a:pt x="6" y="0"/>
                      </a:lnTo>
                      <a:lnTo>
                        <a:pt x="1" y="3"/>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36" name="Freeform 520">
                  <a:extLst>
                    <a:ext uri="{FF2B5EF4-FFF2-40B4-BE49-F238E27FC236}">
                      <a16:creationId xmlns:a16="http://schemas.microsoft.com/office/drawing/2014/main" id="{3DFB06BE-726D-4217-B422-159168990C51}"/>
                    </a:ext>
                  </a:extLst>
                </p:cNvPr>
                <p:cNvSpPr>
                  <a:spLocks/>
                </p:cNvSpPr>
                <p:nvPr/>
              </p:nvSpPr>
              <p:spPr bwMode="auto">
                <a:xfrm>
                  <a:off x="2370" y="2681"/>
                  <a:ext cx="15" cy="12"/>
                </a:xfrm>
                <a:custGeom>
                  <a:avLst/>
                  <a:gdLst>
                    <a:gd name="T0" fmla="*/ 1 w 30"/>
                    <a:gd name="T1" fmla="*/ 1 h 23"/>
                    <a:gd name="T2" fmla="*/ 1 w 30"/>
                    <a:gd name="T3" fmla="*/ 1 h 23"/>
                    <a:gd name="T4" fmla="*/ 1 w 30"/>
                    <a:gd name="T5" fmla="*/ 1 h 23"/>
                    <a:gd name="T6" fmla="*/ 1 w 30"/>
                    <a:gd name="T7" fmla="*/ 1 h 23"/>
                    <a:gd name="T8" fmla="*/ 1 w 30"/>
                    <a:gd name="T9" fmla="*/ 0 h 23"/>
                    <a:gd name="T10" fmla="*/ 1 w 30"/>
                    <a:gd name="T11" fmla="*/ 0 h 23"/>
                    <a:gd name="T12" fmla="*/ 1 w 30"/>
                    <a:gd name="T13" fmla="*/ 0 h 23"/>
                    <a:gd name="T14" fmla="*/ 1 w 30"/>
                    <a:gd name="T15" fmla="*/ 0 h 23"/>
                    <a:gd name="T16" fmla="*/ 1 w 30"/>
                    <a:gd name="T17" fmla="*/ 1 h 23"/>
                    <a:gd name="T18" fmla="*/ 0 w 30"/>
                    <a:gd name="T19" fmla="*/ 1 h 23"/>
                    <a:gd name="T20" fmla="*/ 1 w 30"/>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23">
                      <a:moveTo>
                        <a:pt x="4" y="13"/>
                      </a:moveTo>
                      <a:lnTo>
                        <a:pt x="4" y="13"/>
                      </a:lnTo>
                      <a:lnTo>
                        <a:pt x="23" y="23"/>
                      </a:lnTo>
                      <a:lnTo>
                        <a:pt x="30" y="9"/>
                      </a:lnTo>
                      <a:lnTo>
                        <a:pt x="11" y="0"/>
                      </a:lnTo>
                      <a:lnTo>
                        <a:pt x="5" y="0"/>
                      </a:lnTo>
                      <a:lnTo>
                        <a:pt x="1" y="3"/>
                      </a:lnTo>
                      <a:lnTo>
                        <a:pt x="0" y="9"/>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37" name="Freeform 521">
                  <a:extLst>
                    <a:ext uri="{FF2B5EF4-FFF2-40B4-BE49-F238E27FC236}">
                      <a16:creationId xmlns:a16="http://schemas.microsoft.com/office/drawing/2014/main" id="{930DA4FE-A739-4C04-A863-13434088B142}"/>
                    </a:ext>
                  </a:extLst>
                </p:cNvPr>
                <p:cNvSpPr>
                  <a:spLocks/>
                </p:cNvSpPr>
                <p:nvPr/>
              </p:nvSpPr>
              <p:spPr bwMode="auto">
                <a:xfrm>
                  <a:off x="2359" y="2676"/>
                  <a:ext cx="17" cy="12"/>
                </a:xfrm>
                <a:custGeom>
                  <a:avLst/>
                  <a:gdLst>
                    <a:gd name="T0" fmla="*/ 1 w 34"/>
                    <a:gd name="T1" fmla="*/ 0 h 25"/>
                    <a:gd name="T2" fmla="*/ 1 w 34"/>
                    <a:gd name="T3" fmla="*/ 0 h 25"/>
                    <a:gd name="T4" fmla="*/ 1 w 34"/>
                    <a:gd name="T5" fmla="*/ 0 h 25"/>
                    <a:gd name="T6" fmla="*/ 1 w 34"/>
                    <a:gd name="T7" fmla="*/ 0 h 25"/>
                    <a:gd name="T8" fmla="*/ 1 w 34"/>
                    <a:gd name="T9" fmla="*/ 0 h 25"/>
                    <a:gd name="T10" fmla="*/ 1 w 34"/>
                    <a:gd name="T11" fmla="*/ 0 h 25"/>
                    <a:gd name="T12" fmla="*/ 1 w 34"/>
                    <a:gd name="T13" fmla="*/ 0 h 25"/>
                    <a:gd name="T14" fmla="*/ 1 w 34"/>
                    <a:gd name="T15" fmla="*/ 0 h 25"/>
                    <a:gd name="T16" fmla="*/ 1 w 34"/>
                    <a:gd name="T17" fmla="*/ 0 h 25"/>
                    <a:gd name="T18" fmla="*/ 0 w 34"/>
                    <a:gd name="T19" fmla="*/ 0 h 25"/>
                    <a:gd name="T20" fmla="*/ 1 w 34"/>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25">
                      <a:moveTo>
                        <a:pt x="4" y="14"/>
                      </a:moveTo>
                      <a:lnTo>
                        <a:pt x="4" y="14"/>
                      </a:lnTo>
                      <a:lnTo>
                        <a:pt x="27" y="25"/>
                      </a:lnTo>
                      <a:lnTo>
                        <a:pt x="34" y="12"/>
                      </a:lnTo>
                      <a:lnTo>
                        <a:pt x="11" y="0"/>
                      </a:lnTo>
                      <a:lnTo>
                        <a:pt x="5" y="0"/>
                      </a:lnTo>
                      <a:lnTo>
                        <a:pt x="1" y="3"/>
                      </a:lnTo>
                      <a:lnTo>
                        <a:pt x="0" y="9"/>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38" name="Freeform 522">
                  <a:extLst>
                    <a:ext uri="{FF2B5EF4-FFF2-40B4-BE49-F238E27FC236}">
                      <a16:creationId xmlns:a16="http://schemas.microsoft.com/office/drawing/2014/main" id="{9884F697-645D-4344-9E53-9EAFB2392A52}"/>
                    </a:ext>
                  </a:extLst>
                </p:cNvPr>
                <p:cNvSpPr>
                  <a:spLocks/>
                </p:cNvSpPr>
                <p:nvPr/>
              </p:nvSpPr>
              <p:spPr bwMode="auto">
                <a:xfrm>
                  <a:off x="2348" y="2670"/>
                  <a:ext cx="17" cy="12"/>
                </a:xfrm>
                <a:custGeom>
                  <a:avLst/>
                  <a:gdLst>
                    <a:gd name="T0" fmla="*/ 1 w 32"/>
                    <a:gd name="T1" fmla="*/ 0 h 25"/>
                    <a:gd name="T2" fmla="*/ 1 w 32"/>
                    <a:gd name="T3" fmla="*/ 0 h 25"/>
                    <a:gd name="T4" fmla="*/ 1 w 32"/>
                    <a:gd name="T5" fmla="*/ 0 h 25"/>
                    <a:gd name="T6" fmla="*/ 1 w 32"/>
                    <a:gd name="T7" fmla="*/ 0 h 25"/>
                    <a:gd name="T8" fmla="*/ 1 w 32"/>
                    <a:gd name="T9" fmla="*/ 0 h 25"/>
                    <a:gd name="T10" fmla="*/ 1 w 32"/>
                    <a:gd name="T11" fmla="*/ 0 h 25"/>
                    <a:gd name="T12" fmla="*/ 1 w 32"/>
                    <a:gd name="T13" fmla="*/ 0 h 25"/>
                    <a:gd name="T14" fmla="*/ 1 w 32"/>
                    <a:gd name="T15" fmla="*/ 0 h 25"/>
                    <a:gd name="T16" fmla="*/ 1 w 32"/>
                    <a:gd name="T17" fmla="*/ 0 h 25"/>
                    <a:gd name="T18" fmla="*/ 0 w 32"/>
                    <a:gd name="T19" fmla="*/ 0 h 25"/>
                    <a:gd name="T20" fmla="*/ 1 w 32"/>
                    <a:gd name="T21" fmla="*/ 0 h 25"/>
                    <a:gd name="T22" fmla="*/ 1 w 32"/>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5">
                      <a:moveTo>
                        <a:pt x="6" y="13"/>
                      </a:moveTo>
                      <a:lnTo>
                        <a:pt x="5" y="13"/>
                      </a:lnTo>
                      <a:lnTo>
                        <a:pt x="25" y="25"/>
                      </a:lnTo>
                      <a:lnTo>
                        <a:pt x="32" y="11"/>
                      </a:lnTo>
                      <a:lnTo>
                        <a:pt x="11" y="0"/>
                      </a:lnTo>
                      <a:lnTo>
                        <a:pt x="10" y="0"/>
                      </a:lnTo>
                      <a:lnTo>
                        <a:pt x="11" y="0"/>
                      </a:lnTo>
                      <a:lnTo>
                        <a:pt x="6" y="0"/>
                      </a:lnTo>
                      <a:lnTo>
                        <a:pt x="1" y="3"/>
                      </a:lnTo>
                      <a:lnTo>
                        <a:pt x="0" y="9"/>
                      </a:lnTo>
                      <a:lnTo>
                        <a:pt x="5" y="13"/>
                      </a:lnTo>
                      <a:lnTo>
                        <a:pt x="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39" name="Freeform 523">
                  <a:extLst>
                    <a:ext uri="{FF2B5EF4-FFF2-40B4-BE49-F238E27FC236}">
                      <a16:creationId xmlns:a16="http://schemas.microsoft.com/office/drawing/2014/main" id="{B9269975-068C-46F4-9585-AB3B5DE66B2E}"/>
                    </a:ext>
                  </a:extLst>
                </p:cNvPr>
                <p:cNvSpPr>
                  <a:spLocks/>
                </p:cNvSpPr>
                <p:nvPr/>
              </p:nvSpPr>
              <p:spPr bwMode="auto">
                <a:xfrm>
                  <a:off x="2334" y="2663"/>
                  <a:ext cx="20" cy="14"/>
                </a:xfrm>
                <a:custGeom>
                  <a:avLst/>
                  <a:gdLst>
                    <a:gd name="T0" fmla="*/ 1 w 39"/>
                    <a:gd name="T1" fmla="*/ 1 h 27"/>
                    <a:gd name="T2" fmla="*/ 1 w 39"/>
                    <a:gd name="T3" fmla="*/ 1 h 27"/>
                    <a:gd name="T4" fmla="*/ 1 w 39"/>
                    <a:gd name="T5" fmla="*/ 1 h 27"/>
                    <a:gd name="T6" fmla="*/ 1 w 39"/>
                    <a:gd name="T7" fmla="*/ 1 h 27"/>
                    <a:gd name="T8" fmla="*/ 1 w 39"/>
                    <a:gd name="T9" fmla="*/ 0 h 27"/>
                    <a:gd name="T10" fmla="*/ 1 w 39"/>
                    <a:gd name="T11" fmla="*/ 0 h 27"/>
                    <a:gd name="T12" fmla="*/ 1 w 39"/>
                    <a:gd name="T13" fmla="*/ 0 h 27"/>
                    <a:gd name="T14" fmla="*/ 1 w 39"/>
                    <a:gd name="T15" fmla="*/ 1 h 27"/>
                    <a:gd name="T16" fmla="*/ 0 w 39"/>
                    <a:gd name="T17" fmla="*/ 1 h 27"/>
                    <a:gd name="T18" fmla="*/ 0 w 39"/>
                    <a:gd name="T19" fmla="*/ 1 h 27"/>
                    <a:gd name="T20" fmla="*/ 1 w 39"/>
                    <a:gd name="T21" fmla="*/ 1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27">
                      <a:moveTo>
                        <a:pt x="5" y="14"/>
                      </a:moveTo>
                      <a:lnTo>
                        <a:pt x="5" y="14"/>
                      </a:lnTo>
                      <a:lnTo>
                        <a:pt x="35" y="27"/>
                      </a:lnTo>
                      <a:lnTo>
                        <a:pt x="39" y="14"/>
                      </a:lnTo>
                      <a:lnTo>
                        <a:pt x="9" y="0"/>
                      </a:lnTo>
                      <a:lnTo>
                        <a:pt x="4" y="1"/>
                      </a:lnTo>
                      <a:lnTo>
                        <a:pt x="0"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40" name="Freeform 524">
                  <a:extLst>
                    <a:ext uri="{FF2B5EF4-FFF2-40B4-BE49-F238E27FC236}">
                      <a16:creationId xmlns:a16="http://schemas.microsoft.com/office/drawing/2014/main" id="{8D898252-1C56-49CC-AA94-431AF432F266}"/>
                    </a:ext>
                  </a:extLst>
                </p:cNvPr>
                <p:cNvSpPr>
                  <a:spLocks/>
                </p:cNvSpPr>
                <p:nvPr/>
              </p:nvSpPr>
              <p:spPr bwMode="auto">
                <a:xfrm>
                  <a:off x="2312" y="2652"/>
                  <a:ext cx="27" cy="18"/>
                </a:xfrm>
                <a:custGeom>
                  <a:avLst/>
                  <a:gdLst>
                    <a:gd name="T0" fmla="*/ 1 w 53"/>
                    <a:gd name="T1" fmla="*/ 1 h 35"/>
                    <a:gd name="T2" fmla="*/ 1 w 53"/>
                    <a:gd name="T3" fmla="*/ 1 h 35"/>
                    <a:gd name="T4" fmla="*/ 1 w 53"/>
                    <a:gd name="T5" fmla="*/ 1 h 35"/>
                    <a:gd name="T6" fmla="*/ 1 w 53"/>
                    <a:gd name="T7" fmla="*/ 1 h 35"/>
                    <a:gd name="T8" fmla="*/ 1 w 53"/>
                    <a:gd name="T9" fmla="*/ 0 h 35"/>
                    <a:gd name="T10" fmla="*/ 1 w 53"/>
                    <a:gd name="T11" fmla="*/ 0 h 35"/>
                    <a:gd name="T12" fmla="*/ 1 w 53"/>
                    <a:gd name="T13" fmla="*/ 0 h 35"/>
                    <a:gd name="T14" fmla="*/ 1 w 53"/>
                    <a:gd name="T15" fmla="*/ 1 h 35"/>
                    <a:gd name="T16" fmla="*/ 0 w 53"/>
                    <a:gd name="T17" fmla="*/ 1 h 35"/>
                    <a:gd name="T18" fmla="*/ 0 w 53"/>
                    <a:gd name="T19" fmla="*/ 1 h 35"/>
                    <a:gd name="T20" fmla="*/ 1 w 53"/>
                    <a:gd name="T21" fmla="*/ 1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35">
                      <a:moveTo>
                        <a:pt x="5" y="14"/>
                      </a:moveTo>
                      <a:lnTo>
                        <a:pt x="5" y="14"/>
                      </a:lnTo>
                      <a:lnTo>
                        <a:pt x="49" y="35"/>
                      </a:lnTo>
                      <a:lnTo>
                        <a:pt x="53" y="21"/>
                      </a:lnTo>
                      <a:lnTo>
                        <a:pt x="10" y="0"/>
                      </a:lnTo>
                      <a:lnTo>
                        <a:pt x="4" y="1"/>
                      </a:lnTo>
                      <a:lnTo>
                        <a:pt x="0" y="5"/>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41" name="Freeform 525">
                  <a:extLst>
                    <a:ext uri="{FF2B5EF4-FFF2-40B4-BE49-F238E27FC236}">
                      <a16:creationId xmlns:a16="http://schemas.microsoft.com/office/drawing/2014/main" id="{F7A3FFAB-D060-4E2E-B450-CE1D88CA6B0F}"/>
                    </a:ext>
                  </a:extLst>
                </p:cNvPr>
                <p:cNvSpPr>
                  <a:spLocks/>
                </p:cNvSpPr>
                <p:nvPr/>
              </p:nvSpPr>
              <p:spPr bwMode="auto">
                <a:xfrm>
                  <a:off x="2283" y="2640"/>
                  <a:ext cx="34" cy="19"/>
                </a:xfrm>
                <a:custGeom>
                  <a:avLst/>
                  <a:gdLst>
                    <a:gd name="T0" fmla="*/ 1 w 67"/>
                    <a:gd name="T1" fmla="*/ 0 h 39"/>
                    <a:gd name="T2" fmla="*/ 1 w 67"/>
                    <a:gd name="T3" fmla="*/ 0 h 39"/>
                    <a:gd name="T4" fmla="*/ 1 w 67"/>
                    <a:gd name="T5" fmla="*/ 0 h 39"/>
                    <a:gd name="T6" fmla="*/ 1 w 67"/>
                    <a:gd name="T7" fmla="*/ 0 h 39"/>
                    <a:gd name="T8" fmla="*/ 1 w 67"/>
                    <a:gd name="T9" fmla="*/ 0 h 39"/>
                    <a:gd name="T10" fmla="*/ 1 w 67"/>
                    <a:gd name="T11" fmla="*/ 0 h 39"/>
                    <a:gd name="T12" fmla="*/ 1 w 67"/>
                    <a:gd name="T13" fmla="*/ 0 h 39"/>
                    <a:gd name="T14" fmla="*/ 1 w 67"/>
                    <a:gd name="T15" fmla="*/ 0 h 39"/>
                    <a:gd name="T16" fmla="*/ 0 w 67"/>
                    <a:gd name="T17" fmla="*/ 0 h 39"/>
                    <a:gd name="T18" fmla="*/ 0 w 67"/>
                    <a:gd name="T19" fmla="*/ 0 h 39"/>
                    <a:gd name="T20" fmla="*/ 1 w 67"/>
                    <a:gd name="T21" fmla="*/ 0 h 39"/>
                    <a:gd name="T22" fmla="*/ 1 w 67"/>
                    <a:gd name="T23" fmla="*/ 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39">
                      <a:moveTo>
                        <a:pt x="3" y="13"/>
                      </a:moveTo>
                      <a:lnTo>
                        <a:pt x="4" y="13"/>
                      </a:lnTo>
                      <a:lnTo>
                        <a:pt x="62" y="39"/>
                      </a:lnTo>
                      <a:lnTo>
                        <a:pt x="67" y="25"/>
                      </a:lnTo>
                      <a:lnTo>
                        <a:pt x="9" y="0"/>
                      </a:lnTo>
                      <a:lnTo>
                        <a:pt x="10" y="0"/>
                      </a:lnTo>
                      <a:lnTo>
                        <a:pt x="9" y="0"/>
                      </a:lnTo>
                      <a:lnTo>
                        <a:pt x="3" y="1"/>
                      </a:lnTo>
                      <a:lnTo>
                        <a:pt x="0" y="4"/>
                      </a:lnTo>
                      <a:lnTo>
                        <a:pt x="0" y="10"/>
                      </a:lnTo>
                      <a:lnTo>
                        <a:pt x="4" y="13"/>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42" name="Freeform 526">
                  <a:extLst>
                    <a:ext uri="{FF2B5EF4-FFF2-40B4-BE49-F238E27FC236}">
                      <a16:creationId xmlns:a16="http://schemas.microsoft.com/office/drawing/2014/main" id="{B464784D-1693-4047-BD07-D2EA716F4D9F}"/>
                    </a:ext>
                  </a:extLst>
                </p:cNvPr>
                <p:cNvSpPr>
                  <a:spLocks/>
                </p:cNvSpPr>
                <p:nvPr/>
              </p:nvSpPr>
              <p:spPr bwMode="auto">
                <a:xfrm>
                  <a:off x="2251" y="2624"/>
                  <a:ext cx="38" cy="23"/>
                </a:xfrm>
                <a:custGeom>
                  <a:avLst/>
                  <a:gdLst>
                    <a:gd name="T0" fmla="*/ 1 w 76"/>
                    <a:gd name="T1" fmla="*/ 1 h 46"/>
                    <a:gd name="T2" fmla="*/ 1 w 76"/>
                    <a:gd name="T3" fmla="*/ 1 h 46"/>
                    <a:gd name="T4" fmla="*/ 1 w 76"/>
                    <a:gd name="T5" fmla="*/ 1 h 46"/>
                    <a:gd name="T6" fmla="*/ 1 w 76"/>
                    <a:gd name="T7" fmla="*/ 1 h 46"/>
                    <a:gd name="T8" fmla="*/ 1 w 76"/>
                    <a:gd name="T9" fmla="*/ 0 h 46"/>
                    <a:gd name="T10" fmla="*/ 1 w 76"/>
                    <a:gd name="T11" fmla="*/ 0 h 46"/>
                    <a:gd name="T12" fmla="*/ 1 w 76"/>
                    <a:gd name="T13" fmla="*/ 0 h 46"/>
                    <a:gd name="T14" fmla="*/ 1 w 76"/>
                    <a:gd name="T15" fmla="*/ 0 h 46"/>
                    <a:gd name="T16" fmla="*/ 1 w 76"/>
                    <a:gd name="T17" fmla="*/ 1 h 46"/>
                    <a:gd name="T18" fmla="*/ 0 w 76"/>
                    <a:gd name="T19" fmla="*/ 1 h 46"/>
                    <a:gd name="T20" fmla="*/ 1 w 76"/>
                    <a:gd name="T21" fmla="*/ 1 h 46"/>
                    <a:gd name="T22" fmla="*/ 1 w 76"/>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46">
                      <a:moveTo>
                        <a:pt x="6" y="14"/>
                      </a:moveTo>
                      <a:lnTo>
                        <a:pt x="5" y="14"/>
                      </a:lnTo>
                      <a:lnTo>
                        <a:pt x="69" y="46"/>
                      </a:lnTo>
                      <a:lnTo>
                        <a:pt x="76" y="33"/>
                      </a:lnTo>
                      <a:lnTo>
                        <a:pt x="12" y="0"/>
                      </a:lnTo>
                      <a:lnTo>
                        <a:pt x="10" y="0"/>
                      </a:lnTo>
                      <a:lnTo>
                        <a:pt x="12" y="0"/>
                      </a:lnTo>
                      <a:lnTo>
                        <a:pt x="6" y="0"/>
                      </a:lnTo>
                      <a:lnTo>
                        <a:pt x="1" y="4"/>
                      </a:lnTo>
                      <a:lnTo>
                        <a:pt x="0" y="10"/>
                      </a:lnTo>
                      <a:lnTo>
                        <a:pt x="5"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43" name="Freeform 527">
                  <a:extLst>
                    <a:ext uri="{FF2B5EF4-FFF2-40B4-BE49-F238E27FC236}">
                      <a16:creationId xmlns:a16="http://schemas.microsoft.com/office/drawing/2014/main" id="{B1EB4B52-94DC-43EB-8673-5BEBCF139E27}"/>
                    </a:ext>
                  </a:extLst>
                </p:cNvPr>
                <p:cNvSpPr>
                  <a:spLocks/>
                </p:cNvSpPr>
                <p:nvPr/>
              </p:nvSpPr>
              <p:spPr bwMode="auto">
                <a:xfrm>
                  <a:off x="2214" y="2608"/>
                  <a:ext cx="42" cy="23"/>
                </a:xfrm>
                <a:custGeom>
                  <a:avLst/>
                  <a:gdLst>
                    <a:gd name="T0" fmla="*/ 1 w 83"/>
                    <a:gd name="T1" fmla="*/ 1 h 46"/>
                    <a:gd name="T2" fmla="*/ 1 w 83"/>
                    <a:gd name="T3" fmla="*/ 1 h 46"/>
                    <a:gd name="T4" fmla="*/ 1 w 83"/>
                    <a:gd name="T5" fmla="*/ 1 h 46"/>
                    <a:gd name="T6" fmla="*/ 1 w 83"/>
                    <a:gd name="T7" fmla="*/ 1 h 46"/>
                    <a:gd name="T8" fmla="*/ 1 w 83"/>
                    <a:gd name="T9" fmla="*/ 0 h 46"/>
                    <a:gd name="T10" fmla="*/ 1 w 83"/>
                    <a:gd name="T11" fmla="*/ 0 h 46"/>
                    <a:gd name="T12" fmla="*/ 1 w 83"/>
                    <a:gd name="T13" fmla="*/ 0 h 46"/>
                    <a:gd name="T14" fmla="*/ 1 w 83"/>
                    <a:gd name="T15" fmla="*/ 1 h 46"/>
                    <a:gd name="T16" fmla="*/ 0 w 83"/>
                    <a:gd name="T17" fmla="*/ 1 h 46"/>
                    <a:gd name="T18" fmla="*/ 0 w 83"/>
                    <a:gd name="T19" fmla="*/ 1 h 46"/>
                    <a:gd name="T20" fmla="*/ 1 w 83"/>
                    <a:gd name="T21" fmla="*/ 1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 h="46">
                      <a:moveTo>
                        <a:pt x="5" y="14"/>
                      </a:moveTo>
                      <a:lnTo>
                        <a:pt x="5" y="14"/>
                      </a:lnTo>
                      <a:lnTo>
                        <a:pt x="79" y="46"/>
                      </a:lnTo>
                      <a:lnTo>
                        <a:pt x="83" y="32"/>
                      </a:lnTo>
                      <a:lnTo>
                        <a:pt x="10" y="0"/>
                      </a:lnTo>
                      <a:lnTo>
                        <a:pt x="4" y="1"/>
                      </a:lnTo>
                      <a:lnTo>
                        <a:pt x="0" y="5"/>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44" name="Freeform 528">
                  <a:extLst>
                    <a:ext uri="{FF2B5EF4-FFF2-40B4-BE49-F238E27FC236}">
                      <a16:creationId xmlns:a16="http://schemas.microsoft.com/office/drawing/2014/main" id="{3C193BB1-BE57-4EEB-AE82-2494D0CB0629}"/>
                    </a:ext>
                  </a:extLst>
                </p:cNvPr>
                <p:cNvSpPr>
                  <a:spLocks/>
                </p:cNvSpPr>
                <p:nvPr/>
              </p:nvSpPr>
              <p:spPr bwMode="auto">
                <a:xfrm>
                  <a:off x="2173" y="2590"/>
                  <a:ext cx="46" cy="24"/>
                </a:xfrm>
                <a:custGeom>
                  <a:avLst/>
                  <a:gdLst>
                    <a:gd name="T0" fmla="*/ 1 w 92"/>
                    <a:gd name="T1" fmla="*/ 1 h 48"/>
                    <a:gd name="T2" fmla="*/ 1 w 92"/>
                    <a:gd name="T3" fmla="*/ 1 h 48"/>
                    <a:gd name="T4" fmla="*/ 1 w 92"/>
                    <a:gd name="T5" fmla="*/ 1 h 48"/>
                    <a:gd name="T6" fmla="*/ 1 w 92"/>
                    <a:gd name="T7" fmla="*/ 1 h 48"/>
                    <a:gd name="T8" fmla="*/ 1 w 92"/>
                    <a:gd name="T9" fmla="*/ 0 h 48"/>
                    <a:gd name="T10" fmla="*/ 1 w 92"/>
                    <a:gd name="T11" fmla="*/ 0 h 48"/>
                    <a:gd name="T12" fmla="*/ 1 w 92"/>
                    <a:gd name="T13" fmla="*/ 0 h 48"/>
                    <a:gd name="T14" fmla="*/ 1 w 92"/>
                    <a:gd name="T15" fmla="*/ 1 h 48"/>
                    <a:gd name="T16" fmla="*/ 0 w 92"/>
                    <a:gd name="T17" fmla="*/ 1 h 48"/>
                    <a:gd name="T18" fmla="*/ 0 w 92"/>
                    <a:gd name="T19" fmla="*/ 1 h 48"/>
                    <a:gd name="T20" fmla="*/ 1 w 92"/>
                    <a:gd name="T21" fmla="*/ 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 h="48">
                      <a:moveTo>
                        <a:pt x="4" y="13"/>
                      </a:moveTo>
                      <a:lnTo>
                        <a:pt x="4" y="13"/>
                      </a:lnTo>
                      <a:lnTo>
                        <a:pt x="87" y="48"/>
                      </a:lnTo>
                      <a:lnTo>
                        <a:pt x="92" y="34"/>
                      </a:lnTo>
                      <a:lnTo>
                        <a:pt x="9" y="0"/>
                      </a:lnTo>
                      <a:lnTo>
                        <a:pt x="3" y="1"/>
                      </a:lnTo>
                      <a:lnTo>
                        <a:pt x="0" y="4"/>
                      </a:lnTo>
                      <a:lnTo>
                        <a:pt x="0" y="10"/>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45" name="Freeform 529">
                  <a:extLst>
                    <a:ext uri="{FF2B5EF4-FFF2-40B4-BE49-F238E27FC236}">
                      <a16:creationId xmlns:a16="http://schemas.microsoft.com/office/drawing/2014/main" id="{D1AAD46A-9CFC-4328-ADF2-A678346AEB58}"/>
                    </a:ext>
                  </a:extLst>
                </p:cNvPr>
                <p:cNvSpPr>
                  <a:spLocks/>
                </p:cNvSpPr>
                <p:nvPr/>
              </p:nvSpPr>
              <p:spPr bwMode="auto">
                <a:xfrm>
                  <a:off x="2129" y="2571"/>
                  <a:ext cx="48" cy="26"/>
                </a:xfrm>
                <a:custGeom>
                  <a:avLst/>
                  <a:gdLst>
                    <a:gd name="T0" fmla="*/ 0 w 97"/>
                    <a:gd name="T1" fmla="*/ 0 h 53"/>
                    <a:gd name="T2" fmla="*/ 0 w 97"/>
                    <a:gd name="T3" fmla="*/ 0 h 53"/>
                    <a:gd name="T4" fmla="*/ 0 w 97"/>
                    <a:gd name="T5" fmla="*/ 0 h 53"/>
                    <a:gd name="T6" fmla="*/ 0 w 97"/>
                    <a:gd name="T7" fmla="*/ 0 h 53"/>
                    <a:gd name="T8" fmla="*/ 0 w 97"/>
                    <a:gd name="T9" fmla="*/ 0 h 53"/>
                    <a:gd name="T10" fmla="*/ 0 w 97"/>
                    <a:gd name="T11" fmla="*/ 0 h 53"/>
                    <a:gd name="T12" fmla="*/ 0 w 97"/>
                    <a:gd name="T13" fmla="*/ 0 h 53"/>
                    <a:gd name="T14" fmla="*/ 0 w 97"/>
                    <a:gd name="T15" fmla="*/ 0 h 53"/>
                    <a:gd name="T16" fmla="*/ 0 w 97"/>
                    <a:gd name="T17" fmla="*/ 0 h 53"/>
                    <a:gd name="T18" fmla="*/ 0 w 97"/>
                    <a:gd name="T19" fmla="*/ 0 h 53"/>
                    <a:gd name="T20" fmla="*/ 0 w 97"/>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53">
                      <a:moveTo>
                        <a:pt x="5" y="14"/>
                      </a:moveTo>
                      <a:lnTo>
                        <a:pt x="5" y="14"/>
                      </a:lnTo>
                      <a:lnTo>
                        <a:pt x="92" y="53"/>
                      </a:lnTo>
                      <a:lnTo>
                        <a:pt x="97" y="40"/>
                      </a:lnTo>
                      <a:lnTo>
                        <a:pt x="9" y="0"/>
                      </a:lnTo>
                      <a:lnTo>
                        <a:pt x="3" y="2"/>
                      </a:lnTo>
                      <a:lnTo>
                        <a:pt x="0" y="5"/>
                      </a:lnTo>
                      <a:lnTo>
                        <a:pt x="0" y="11"/>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46" name="Freeform 530">
                  <a:extLst>
                    <a:ext uri="{FF2B5EF4-FFF2-40B4-BE49-F238E27FC236}">
                      <a16:creationId xmlns:a16="http://schemas.microsoft.com/office/drawing/2014/main" id="{8F481436-E69A-467E-A20D-286DCC69BD24}"/>
                    </a:ext>
                  </a:extLst>
                </p:cNvPr>
                <p:cNvSpPr>
                  <a:spLocks/>
                </p:cNvSpPr>
                <p:nvPr/>
              </p:nvSpPr>
              <p:spPr bwMode="auto">
                <a:xfrm>
                  <a:off x="2081" y="2550"/>
                  <a:ext cx="53" cy="28"/>
                </a:xfrm>
                <a:custGeom>
                  <a:avLst/>
                  <a:gdLst>
                    <a:gd name="T0" fmla="*/ 1 w 106"/>
                    <a:gd name="T1" fmla="*/ 1 h 55"/>
                    <a:gd name="T2" fmla="*/ 1 w 106"/>
                    <a:gd name="T3" fmla="*/ 1 h 55"/>
                    <a:gd name="T4" fmla="*/ 1 w 106"/>
                    <a:gd name="T5" fmla="*/ 1 h 55"/>
                    <a:gd name="T6" fmla="*/ 1 w 106"/>
                    <a:gd name="T7" fmla="*/ 1 h 55"/>
                    <a:gd name="T8" fmla="*/ 1 w 106"/>
                    <a:gd name="T9" fmla="*/ 0 h 55"/>
                    <a:gd name="T10" fmla="*/ 1 w 106"/>
                    <a:gd name="T11" fmla="*/ 0 h 55"/>
                    <a:gd name="T12" fmla="*/ 1 w 106"/>
                    <a:gd name="T13" fmla="*/ 0 h 55"/>
                    <a:gd name="T14" fmla="*/ 1 w 106"/>
                    <a:gd name="T15" fmla="*/ 1 h 55"/>
                    <a:gd name="T16" fmla="*/ 0 w 106"/>
                    <a:gd name="T17" fmla="*/ 1 h 55"/>
                    <a:gd name="T18" fmla="*/ 0 w 106"/>
                    <a:gd name="T19" fmla="*/ 1 h 55"/>
                    <a:gd name="T20" fmla="*/ 1 w 106"/>
                    <a:gd name="T21" fmla="*/ 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55">
                      <a:moveTo>
                        <a:pt x="5" y="14"/>
                      </a:moveTo>
                      <a:lnTo>
                        <a:pt x="5" y="14"/>
                      </a:lnTo>
                      <a:lnTo>
                        <a:pt x="102" y="55"/>
                      </a:lnTo>
                      <a:lnTo>
                        <a:pt x="106" y="41"/>
                      </a:lnTo>
                      <a:lnTo>
                        <a:pt x="9" y="0"/>
                      </a:lnTo>
                      <a:lnTo>
                        <a:pt x="4" y="1"/>
                      </a:lnTo>
                      <a:lnTo>
                        <a:pt x="0"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47" name="Freeform 531">
                  <a:extLst>
                    <a:ext uri="{FF2B5EF4-FFF2-40B4-BE49-F238E27FC236}">
                      <a16:creationId xmlns:a16="http://schemas.microsoft.com/office/drawing/2014/main" id="{6EDF860A-69AE-4D3A-ADE5-6A108B398493}"/>
                    </a:ext>
                  </a:extLst>
                </p:cNvPr>
                <p:cNvSpPr>
                  <a:spLocks/>
                </p:cNvSpPr>
                <p:nvPr/>
              </p:nvSpPr>
              <p:spPr bwMode="auto">
                <a:xfrm>
                  <a:off x="2030" y="2528"/>
                  <a:ext cx="55" cy="29"/>
                </a:xfrm>
                <a:custGeom>
                  <a:avLst/>
                  <a:gdLst>
                    <a:gd name="T0" fmla="*/ 1 w 110"/>
                    <a:gd name="T1" fmla="*/ 1 h 58"/>
                    <a:gd name="T2" fmla="*/ 1 w 110"/>
                    <a:gd name="T3" fmla="*/ 1 h 58"/>
                    <a:gd name="T4" fmla="*/ 1 w 110"/>
                    <a:gd name="T5" fmla="*/ 1 h 58"/>
                    <a:gd name="T6" fmla="*/ 1 w 110"/>
                    <a:gd name="T7" fmla="*/ 1 h 58"/>
                    <a:gd name="T8" fmla="*/ 1 w 110"/>
                    <a:gd name="T9" fmla="*/ 0 h 58"/>
                    <a:gd name="T10" fmla="*/ 1 w 110"/>
                    <a:gd name="T11" fmla="*/ 0 h 58"/>
                    <a:gd name="T12" fmla="*/ 1 w 110"/>
                    <a:gd name="T13" fmla="*/ 0 h 58"/>
                    <a:gd name="T14" fmla="*/ 1 w 110"/>
                    <a:gd name="T15" fmla="*/ 1 h 58"/>
                    <a:gd name="T16" fmla="*/ 0 w 110"/>
                    <a:gd name="T17" fmla="*/ 1 h 58"/>
                    <a:gd name="T18" fmla="*/ 0 w 110"/>
                    <a:gd name="T19" fmla="*/ 1 h 58"/>
                    <a:gd name="T20" fmla="*/ 1 w 110"/>
                    <a:gd name="T21" fmla="*/ 1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 h="58">
                      <a:moveTo>
                        <a:pt x="4" y="14"/>
                      </a:moveTo>
                      <a:lnTo>
                        <a:pt x="4" y="14"/>
                      </a:lnTo>
                      <a:lnTo>
                        <a:pt x="106" y="58"/>
                      </a:lnTo>
                      <a:lnTo>
                        <a:pt x="110" y="44"/>
                      </a:lnTo>
                      <a:lnTo>
                        <a:pt x="9" y="0"/>
                      </a:lnTo>
                      <a:lnTo>
                        <a:pt x="3" y="1"/>
                      </a:lnTo>
                      <a:lnTo>
                        <a:pt x="0" y="5"/>
                      </a:lnTo>
                      <a:lnTo>
                        <a:pt x="0"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48" name="Freeform 532">
                  <a:extLst>
                    <a:ext uri="{FF2B5EF4-FFF2-40B4-BE49-F238E27FC236}">
                      <a16:creationId xmlns:a16="http://schemas.microsoft.com/office/drawing/2014/main" id="{AFC6760A-164B-41F5-B213-0D3FDE945F49}"/>
                    </a:ext>
                  </a:extLst>
                </p:cNvPr>
                <p:cNvSpPr>
                  <a:spLocks/>
                </p:cNvSpPr>
                <p:nvPr/>
              </p:nvSpPr>
              <p:spPr bwMode="auto">
                <a:xfrm>
                  <a:off x="1977" y="2505"/>
                  <a:ext cx="57" cy="30"/>
                </a:xfrm>
                <a:custGeom>
                  <a:avLst/>
                  <a:gdLst>
                    <a:gd name="T0" fmla="*/ 0 w 115"/>
                    <a:gd name="T1" fmla="*/ 1 h 60"/>
                    <a:gd name="T2" fmla="*/ 0 w 115"/>
                    <a:gd name="T3" fmla="*/ 1 h 60"/>
                    <a:gd name="T4" fmla="*/ 0 w 115"/>
                    <a:gd name="T5" fmla="*/ 1 h 60"/>
                    <a:gd name="T6" fmla="*/ 0 w 115"/>
                    <a:gd name="T7" fmla="*/ 1 h 60"/>
                    <a:gd name="T8" fmla="*/ 0 w 115"/>
                    <a:gd name="T9" fmla="*/ 0 h 60"/>
                    <a:gd name="T10" fmla="*/ 0 w 115"/>
                    <a:gd name="T11" fmla="*/ 0 h 60"/>
                    <a:gd name="T12" fmla="*/ 0 w 115"/>
                    <a:gd name="T13" fmla="*/ 0 h 60"/>
                    <a:gd name="T14" fmla="*/ 0 w 115"/>
                    <a:gd name="T15" fmla="*/ 1 h 60"/>
                    <a:gd name="T16" fmla="*/ 0 w 115"/>
                    <a:gd name="T17" fmla="*/ 1 h 60"/>
                    <a:gd name="T18" fmla="*/ 0 w 115"/>
                    <a:gd name="T19" fmla="*/ 1 h 60"/>
                    <a:gd name="T20" fmla="*/ 0 w 115"/>
                    <a:gd name="T21" fmla="*/ 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60">
                      <a:moveTo>
                        <a:pt x="4" y="14"/>
                      </a:moveTo>
                      <a:lnTo>
                        <a:pt x="4" y="14"/>
                      </a:lnTo>
                      <a:lnTo>
                        <a:pt x="110" y="60"/>
                      </a:lnTo>
                      <a:lnTo>
                        <a:pt x="115" y="46"/>
                      </a:lnTo>
                      <a:lnTo>
                        <a:pt x="9" y="0"/>
                      </a:lnTo>
                      <a:lnTo>
                        <a:pt x="3" y="1"/>
                      </a:lnTo>
                      <a:lnTo>
                        <a:pt x="0" y="5"/>
                      </a:lnTo>
                      <a:lnTo>
                        <a:pt x="0"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49" name="Freeform 533">
                  <a:extLst>
                    <a:ext uri="{FF2B5EF4-FFF2-40B4-BE49-F238E27FC236}">
                      <a16:creationId xmlns:a16="http://schemas.microsoft.com/office/drawing/2014/main" id="{C488FB7F-26A1-4FF8-852E-05E8E12BCD82}"/>
                    </a:ext>
                  </a:extLst>
                </p:cNvPr>
                <p:cNvSpPr>
                  <a:spLocks/>
                </p:cNvSpPr>
                <p:nvPr/>
              </p:nvSpPr>
              <p:spPr bwMode="auto">
                <a:xfrm>
                  <a:off x="1922" y="2481"/>
                  <a:ext cx="59" cy="31"/>
                </a:xfrm>
                <a:custGeom>
                  <a:avLst/>
                  <a:gdLst>
                    <a:gd name="T0" fmla="*/ 0 w 120"/>
                    <a:gd name="T1" fmla="*/ 1 h 62"/>
                    <a:gd name="T2" fmla="*/ 0 w 120"/>
                    <a:gd name="T3" fmla="*/ 1 h 62"/>
                    <a:gd name="T4" fmla="*/ 0 w 120"/>
                    <a:gd name="T5" fmla="*/ 1 h 62"/>
                    <a:gd name="T6" fmla="*/ 0 w 120"/>
                    <a:gd name="T7" fmla="*/ 1 h 62"/>
                    <a:gd name="T8" fmla="*/ 0 w 120"/>
                    <a:gd name="T9" fmla="*/ 0 h 62"/>
                    <a:gd name="T10" fmla="*/ 0 w 120"/>
                    <a:gd name="T11" fmla="*/ 0 h 62"/>
                    <a:gd name="T12" fmla="*/ 0 w 120"/>
                    <a:gd name="T13" fmla="*/ 0 h 62"/>
                    <a:gd name="T14" fmla="*/ 0 w 120"/>
                    <a:gd name="T15" fmla="*/ 1 h 62"/>
                    <a:gd name="T16" fmla="*/ 0 w 120"/>
                    <a:gd name="T17" fmla="*/ 1 h 62"/>
                    <a:gd name="T18" fmla="*/ 0 w 120"/>
                    <a:gd name="T19" fmla="*/ 1 h 62"/>
                    <a:gd name="T20" fmla="*/ 0 w 120"/>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62">
                      <a:moveTo>
                        <a:pt x="5" y="13"/>
                      </a:moveTo>
                      <a:lnTo>
                        <a:pt x="5" y="13"/>
                      </a:lnTo>
                      <a:lnTo>
                        <a:pt x="115" y="62"/>
                      </a:lnTo>
                      <a:lnTo>
                        <a:pt x="120" y="48"/>
                      </a:lnTo>
                      <a:lnTo>
                        <a:pt x="9" y="0"/>
                      </a:lnTo>
                      <a:lnTo>
                        <a:pt x="4" y="1"/>
                      </a:lnTo>
                      <a:lnTo>
                        <a:pt x="0" y="4"/>
                      </a:lnTo>
                      <a:lnTo>
                        <a:pt x="0" y="10"/>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50" name="Freeform 534">
                  <a:extLst>
                    <a:ext uri="{FF2B5EF4-FFF2-40B4-BE49-F238E27FC236}">
                      <a16:creationId xmlns:a16="http://schemas.microsoft.com/office/drawing/2014/main" id="{56678DE2-5E8B-438C-8346-31483EA0FD7D}"/>
                    </a:ext>
                  </a:extLst>
                </p:cNvPr>
                <p:cNvSpPr>
                  <a:spLocks/>
                </p:cNvSpPr>
                <p:nvPr/>
              </p:nvSpPr>
              <p:spPr bwMode="auto">
                <a:xfrm>
                  <a:off x="1864" y="2457"/>
                  <a:ext cx="62" cy="31"/>
                </a:xfrm>
                <a:custGeom>
                  <a:avLst/>
                  <a:gdLst>
                    <a:gd name="T0" fmla="*/ 1 w 124"/>
                    <a:gd name="T1" fmla="*/ 1 h 62"/>
                    <a:gd name="T2" fmla="*/ 1 w 124"/>
                    <a:gd name="T3" fmla="*/ 1 h 62"/>
                    <a:gd name="T4" fmla="*/ 1 w 124"/>
                    <a:gd name="T5" fmla="*/ 1 h 62"/>
                    <a:gd name="T6" fmla="*/ 1 w 124"/>
                    <a:gd name="T7" fmla="*/ 1 h 62"/>
                    <a:gd name="T8" fmla="*/ 1 w 124"/>
                    <a:gd name="T9" fmla="*/ 0 h 62"/>
                    <a:gd name="T10" fmla="*/ 1 w 124"/>
                    <a:gd name="T11" fmla="*/ 0 h 62"/>
                    <a:gd name="T12" fmla="*/ 1 w 124"/>
                    <a:gd name="T13" fmla="*/ 0 h 62"/>
                    <a:gd name="T14" fmla="*/ 1 w 124"/>
                    <a:gd name="T15" fmla="*/ 1 h 62"/>
                    <a:gd name="T16" fmla="*/ 0 w 124"/>
                    <a:gd name="T17" fmla="*/ 1 h 62"/>
                    <a:gd name="T18" fmla="*/ 0 w 124"/>
                    <a:gd name="T19" fmla="*/ 1 h 62"/>
                    <a:gd name="T20" fmla="*/ 1 w 124"/>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62">
                      <a:moveTo>
                        <a:pt x="5" y="14"/>
                      </a:moveTo>
                      <a:lnTo>
                        <a:pt x="5" y="14"/>
                      </a:lnTo>
                      <a:lnTo>
                        <a:pt x="120" y="62"/>
                      </a:lnTo>
                      <a:lnTo>
                        <a:pt x="124" y="49"/>
                      </a:lnTo>
                      <a:lnTo>
                        <a:pt x="9" y="0"/>
                      </a:lnTo>
                      <a:lnTo>
                        <a:pt x="3" y="1"/>
                      </a:lnTo>
                      <a:lnTo>
                        <a:pt x="0" y="5"/>
                      </a:lnTo>
                      <a:lnTo>
                        <a:pt x="0" y="11"/>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51" name="Freeform 535">
                  <a:extLst>
                    <a:ext uri="{FF2B5EF4-FFF2-40B4-BE49-F238E27FC236}">
                      <a16:creationId xmlns:a16="http://schemas.microsoft.com/office/drawing/2014/main" id="{25643BA6-7F63-4E04-B6AF-3A4647FFE0B7}"/>
                    </a:ext>
                  </a:extLst>
                </p:cNvPr>
                <p:cNvSpPr>
                  <a:spLocks/>
                </p:cNvSpPr>
                <p:nvPr/>
              </p:nvSpPr>
              <p:spPr bwMode="auto">
                <a:xfrm>
                  <a:off x="1806" y="2431"/>
                  <a:ext cx="63" cy="33"/>
                </a:xfrm>
                <a:custGeom>
                  <a:avLst/>
                  <a:gdLst>
                    <a:gd name="T0" fmla="*/ 1 w 124"/>
                    <a:gd name="T1" fmla="*/ 1 h 64"/>
                    <a:gd name="T2" fmla="*/ 1 w 124"/>
                    <a:gd name="T3" fmla="*/ 1 h 64"/>
                    <a:gd name="T4" fmla="*/ 1 w 124"/>
                    <a:gd name="T5" fmla="*/ 1 h 64"/>
                    <a:gd name="T6" fmla="*/ 1 w 124"/>
                    <a:gd name="T7" fmla="*/ 1 h 64"/>
                    <a:gd name="T8" fmla="*/ 1 w 124"/>
                    <a:gd name="T9" fmla="*/ 0 h 64"/>
                    <a:gd name="T10" fmla="*/ 1 w 124"/>
                    <a:gd name="T11" fmla="*/ 0 h 64"/>
                    <a:gd name="T12" fmla="*/ 1 w 124"/>
                    <a:gd name="T13" fmla="*/ 0 h 64"/>
                    <a:gd name="T14" fmla="*/ 1 w 124"/>
                    <a:gd name="T15" fmla="*/ 1 h 64"/>
                    <a:gd name="T16" fmla="*/ 0 w 124"/>
                    <a:gd name="T17" fmla="*/ 1 h 64"/>
                    <a:gd name="T18" fmla="*/ 0 w 124"/>
                    <a:gd name="T19" fmla="*/ 1 h 64"/>
                    <a:gd name="T20" fmla="*/ 1 w 124"/>
                    <a:gd name="T21" fmla="*/ 1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64">
                      <a:moveTo>
                        <a:pt x="4" y="13"/>
                      </a:moveTo>
                      <a:lnTo>
                        <a:pt x="4" y="13"/>
                      </a:lnTo>
                      <a:lnTo>
                        <a:pt x="120" y="64"/>
                      </a:lnTo>
                      <a:lnTo>
                        <a:pt x="124" y="50"/>
                      </a:lnTo>
                      <a:lnTo>
                        <a:pt x="9" y="0"/>
                      </a:lnTo>
                      <a:lnTo>
                        <a:pt x="3" y="1"/>
                      </a:lnTo>
                      <a:lnTo>
                        <a:pt x="0" y="4"/>
                      </a:lnTo>
                      <a:lnTo>
                        <a:pt x="0" y="10"/>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52" name="Freeform 536">
                  <a:extLst>
                    <a:ext uri="{FF2B5EF4-FFF2-40B4-BE49-F238E27FC236}">
                      <a16:creationId xmlns:a16="http://schemas.microsoft.com/office/drawing/2014/main" id="{86466E7B-9D78-4A9F-847D-8AD764566338}"/>
                    </a:ext>
                  </a:extLst>
                </p:cNvPr>
                <p:cNvSpPr>
                  <a:spLocks/>
                </p:cNvSpPr>
                <p:nvPr/>
              </p:nvSpPr>
              <p:spPr bwMode="auto">
                <a:xfrm>
                  <a:off x="1748" y="2406"/>
                  <a:ext cx="63" cy="32"/>
                </a:xfrm>
                <a:custGeom>
                  <a:avLst/>
                  <a:gdLst>
                    <a:gd name="T0" fmla="*/ 0 w 127"/>
                    <a:gd name="T1" fmla="*/ 1 h 64"/>
                    <a:gd name="T2" fmla="*/ 0 w 127"/>
                    <a:gd name="T3" fmla="*/ 1 h 64"/>
                    <a:gd name="T4" fmla="*/ 0 w 127"/>
                    <a:gd name="T5" fmla="*/ 1 h 64"/>
                    <a:gd name="T6" fmla="*/ 0 w 127"/>
                    <a:gd name="T7" fmla="*/ 1 h 64"/>
                    <a:gd name="T8" fmla="*/ 0 w 127"/>
                    <a:gd name="T9" fmla="*/ 0 h 64"/>
                    <a:gd name="T10" fmla="*/ 0 w 127"/>
                    <a:gd name="T11" fmla="*/ 0 h 64"/>
                    <a:gd name="T12" fmla="*/ 0 w 127"/>
                    <a:gd name="T13" fmla="*/ 0 h 64"/>
                    <a:gd name="T14" fmla="*/ 0 w 127"/>
                    <a:gd name="T15" fmla="*/ 1 h 64"/>
                    <a:gd name="T16" fmla="*/ 0 w 127"/>
                    <a:gd name="T17" fmla="*/ 1 h 64"/>
                    <a:gd name="T18" fmla="*/ 0 w 127"/>
                    <a:gd name="T19" fmla="*/ 1 h 64"/>
                    <a:gd name="T20" fmla="*/ 0 w 127"/>
                    <a:gd name="T21" fmla="*/ 1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64">
                      <a:moveTo>
                        <a:pt x="5" y="14"/>
                      </a:moveTo>
                      <a:lnTo>
                        <a:pt x="5" y="14"/>
                      </a:lnTo>
                      <a:lnTo>
                        <a:pt x="122" y="64"/>
                      </a:lnTo>
                      <a:lnTo>
                        <a:pt x="127" y="51"/>
                      </a:lnTo>
                      <a:lnTo>
                        <a:pt x="9" y="0"/>
                      </a:lnTo>
                      <a:lnTo>
                        <a:pt x="4" y="1"/>
                      </a:lnTo>
                      <a:lnTo>
                        <a:pt x="0"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53" name="Freeform 537">
                  <a:extLst>
                    <a:ext uri="{FF2B5EF4-FFF2-40B4-BE49-F238E27FC236}">
                      <a16:creationId xmlns:a16="http://schemas.microsoft.com/office/drawing/2014/main" id="{ABC3DA6C-602C-4898-88D8-D322006C823C}"/>
                    </a:ext>
                  </a:extLst>
                </p:cNvPr>
                <p:cNvSpPr>
                  <a:spLocks/>
                </p:cNvSpPr>
                <p:nvPr/>
              </p:nvSpPr>
              <p:spPr bwMode="auto">
                <a:xfrm>
                  <a:off x="1688" y="2381"/>
                  <a:ext cx="64" cy="32"/>
                </a:xfrm>
                <a:custGeom>
                  <a:avLst/>
                  <a:gdLst>
                    <a:gd name="T0" fmla="*/ 0 w 129"/>
                    <a:gd name="T1" fmla="*/ 0 h 65"/>
                    <a:gd name="T2" fmla="*/ 0 w 129"/>
                    <a:gd name="T3" fmla="*/ 0 h 65"/>
                    <a:gd name="T4" fmla="*/ 0 w 129"/>
                    <a:gd name="T5" fmla="*/ 0 h 65"/>
                    <a:gd name="T6" fmla="*/ 0 w 129"/>
                    <a:gd name="T7" fmla="*/ 0 h 65"/>
                    <a:gd name="T8" fmla="*/ 0 w 129"/>
                    <a:gd name="T9" fmla="*/ 0 h 65"/>
                    <a:gd name="T10" fmla="*/ 0 w 129"/>
                    <a:gd name="T11" fmla="*/ 0 h 65"/>
                    <a:gd name="T12" fmla="*/ 0 w 129"/>
                    <a:gd name="T13" fmla="*/ 0 h 65"/>
                    <a:gd name="T14" fmla="*/ 0 w 129"/>
                    <a:gd name="T15" fmla="*/ 0 h 65"/>
                    <a:gd name="T16" fmla="*/ 0 w 129"/>
                    <a:gd name="T17" fmla="*/ 0 h 65"/>
                    <a:gd name="T18" fmla="*/ 0 w 129"/>
                    <a:gd name="T19" fmla="*/ 0 h 65"/>
                    <a:gd name="T20" fmla="*/ 0 w 129"/>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 h="65">
                      <a:moveTo>
                        <a:pt x="5" y="14"/>
                      </a:moveTo>
                      <a:lnTo>
                        <a:pt x="5" y="14"/>
                      </a:lnTo>
                      <a:lnTo>
                        <a:pt x="125" y="65"/>
                      </a:lnTo>
                      <a:lnTo>
                        <a:pt x="129" y="51"/>
                      </a:lnTo>
                      <a:lnTo>
                        <a:pt x="10" y="0"/>
                      </a:lnTo>
                      <a:lnTo>
                        <a:pt x="4" y="1"/>
                      </a:lnTo>
                      <a:lnTo>
                        <a:pt x="0" y="5"/>
                      </a:lnTo>
                      <a:lnTo>
                        <a:pt x="0" y="11"/>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54" name="Freeform 538">
                  <a:extLst>
                    <a:ext uri="{FF2B5EF4-FFF2-40B4-BE49-F238E27FC236}">
                      <a16:creationId xmlns:a16="http://schemas.microsoft.com/office/drawing/2014/main" id="{4873FF17-B50B-4B45-A4D5-64726D520B51}"/>
                    </a:ext>
                  </a:extLst>
                </p:cNvPr>
                <p:cNvSpPr>
                  <a:spLocks/>
                </p:cNvSpPr>
                <p:nvPr/>
              </p:nvSpPr>
              <p:spPr bwMode="auto">
                <a:xfrm>
                  <a:off x="1629" y="2354"/>
                  <a:ext cx="63" cy="34"/>
                </a:xfrm>
                <a:custGeom>
                  <a:avLst/>
                  <a:gdLst>
                    <a:gd name="T0" fmla="*/ 0 w 127"/>
                    <a:gd name="T1" fmla="*/ 1 h 67"/>
                    <a:gd name="T2" fmla="*/ 0 w 127"/>
                    <a:gd name="T3" fmla="*/ 1 h 67"/>
                    <a:gd name="T4" fmla="*/ 0 w 127"/>
                    <a:gd name="T5" fmla="*/ 1 h 67"/>
                    <a:gd name="T6" fmla="*/ 0 w 127"/>
                    <a:gd name="T7" fmla="*/ 1 h 67"/>
                    <a:gd name="T8" fmla="*/ 0 w 127"/>
                    <a:gd name="T9" fmla="*/ 0 h 67"/>
                    <a:gd name="T10" fmla="*/ 0 w 127"/>
                    <a:gd name="T11" fmla="*/ 0 h 67"/>
                    <a:gd name="T12" fmla="*/ 0 w 127"/>
                    <a:gd name="T13" fmla="*/ 0 h 67"/>
                    <a:gd name="T14" fmla="*/ 0 w 127"/>
                    <a:gd name="T15" fmla="*/ 1 h 67"/>
                    <a:gd name="T16" fmla="*/ 0 w 127"/>
                    <a:gd name="T17" fmla="*/ 1 h 67"/>
                    <a:gd name="T18" fmla="*/ 0 w 127"/>
                    <a:gd name="T19" fmla="*/ 1 h 67"/>
                    <a:gd name="T20" fmla="*/ 0 w 127"/>
                    <a:gd name="T21" fmla="*/ 1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67">
                      <a:moveTo>
                        <a:pt x="4" y="14"/>
                      </a:moveTo>
                      <a:lnTo>
                        <a:pt x="4" y="14"/>
                      </a:lnTo>
                      <a:lnTo>
                        <a:pt x="122" y="67"/>
                      </a:lnTo>
                      <a:lnTo>
                        <a:pt x="127" y="53"/>
                      </a:lnTo>
                      <a:lnTo>
                        <a:pt x="9" y="0"/>
                      </a:lnTo>
                      <a:lnTo>
                        <a:pt x="3" y="1"/>
                      </a:lnTo>
                      <a:lnTo>
                        <a:pt x="0" y="5"/>
                      </a:lnTo>
                      <a:lnTo>
                        <a:pt x="0" y="11"/>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55" name="Freeform 539">
                  <a:extLst>
                    <a:ext uri="{FF2B5EF4-FFF2-40B4-BE49-F238E27FC236}">
                      <a16:creationId xmlns:a16="http://schemas.microsoft.com/office/drawing/2014/main" id="{6DC0E69E-FCE1-47CB-A6DF-89E3ED95890D}"/>
                    </a:ext>
                  </a:extLst>
                </p:cNvPr>
                <p:cNvSpPr>
                  <a:spLocks/>
                </p:cNvSpPr>
                <p:nvPr/>
              </p:nvSpPr>
              <p:spPr bwMode="auto">
                <a:xfrm>
                  <a:off x="1570" y="2330"/>
                  <a:ext cx="64" cy="31"/>
                </a:xfrm>
                <a:custGeom>
                  <a:avLst/>
                  <a:gdLst>
                    <a:gd name="T0" fmla="*/ 1 w 127"/>
                    <a:gd name="T1" fmla="*/ 1 h 62"/>
                    <a:gd name="T2" fmla="*/ 1 w 127"/>
                    <a:gd name="T3" fmla="*/ 1 h 62"/>
                    <a:gd name="T4" fmla="*/ 1 w 127"/>
                    <a:gd name="T5" fmla="*/ 1 h 62"/>
                    <a:gd name="T6" fmla="*/ 1 w 127"/>
                    <a:gd name="T7" fmla="*/ 1 h 62"/>
                    <a:gd name="T8" fmla="*/ 1 w 127"/>
                    <a:gd name="T9" fmla="*/ 0 h 62"/>
                    <a:gd name="T10" fmla="*/ 1 w 127"/>
                    <a:gd name="T11" fmla="*/ 0 h 62"/>
                    <a:gd name="T12" fmla="*/ 1 w 127"/>
                    <a:gd name="T13" fmla="*/ 0 h 62"/>
                    <a:gd name="T14" fmla="*/ 1 w 127"/>
                    <a:gd name="T15" fmla="*/ 1 h 62"/>
                    <a:gd name="T16" fmla="*/ 0 w 127"/>
                    <a:gd name="T17" fmla="*/ 1 h 62"/>
                    <a:gd name="T18" fmla="*/ 0 w 127"/>
                    <a:gd name="T19" fmla="*/ 1 h 62"/>
                    <a:gd name="T20" fmla="*/ 1 w 127"/>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62">
                      <a:moveTo>
                        <a:pt x="5" y="14"/>
                      </a:moveTo>
                      <a:lnTo>
                        <a:pt x="5" y="14"/>
                      </a:lnTo>
                      <a:lnTo>
                        <a:pt x="122" y="62"/>
                      </a:lnTo>
                      <a:lnTo>
                        <a:pt x="127" y="48"/>
                      </a:lnTo>
                      <a:lnTo>
                        <a:pt x="10" y="0"/>
                      </a:lnTo>
                      <a:lnTo>
                        <a:pt x="4" y="1"/>
                      </a:lnTo>
                      <a:lnTo>
                        <a:pt x="0"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56" name="Freeform 540">
                  <a:extLst>
                    <a:ext uri="{FF2B5EF4-FFF2-40B4-BE49-F238E27FC236}">
                      <a16:creationId xmlns:a16="http://schemas.microsoft.com/office/drawing/2014/main" id="{39747BA0-CB8D-4EF1-9DBD-940537000BBA}"/>
                    </a:ext>
                  </a:extLst>
                </p:cNvPr>
                <p:cNvSpPr>
                  <a:spLocks/>
                </p:cNvSpPr>
                <p:nvPr/>
              </p:nvSpPr>
              <p:spPr bwMode="auto">
                <a:xfrm>
                  <a:off x="1513" y="2305"/>
                  <a:ext cx="62" cy="32"/>
                </a:xfrm>
                <a:custGeom>
                  <a:avLst/>
                  <a:gdLst>
                    <a:gd name="T0" fmla="*/ 0 w 125"/>
                    <a:gd name="T1" fmla="*/ 0 h 65"/>
                    <a:gd name="T2" fmla="*/ 0 w 125"/>
                    <a:gd name="T3" fmla="*/ 0 h 65"/>
                    <a:gd name="T4" fmla="*/ 0 w 125"/>
                    <a:gd name="T5" fmla="*/ 0 h 65"/>
                    <a:gd name="T6" fmla="*/ 0 w 125"/>
                    <a:gd name="T7" fmla="*/ 0 h 65"/>
                    <a:gd name="T8" fmla="*/ 0 w 125"/>
                    <a:gd name="T9" fmla="*/ 0 h 65"/>
                    <a:gd name="T10" fmla="*/ 0 w 125"/>
                    <a:gd name="T11" fmla="*/ 0 h 65"/>
                    <a:gd name="T12" fmla="*/ 0 w 125"/>
                    <a:gd name="T13" fmla="*/ 0 h 65"/>
                    <a:gd name="T14" fmla="*/ 0 w 125"/>
                    <a:gd name="T15" fmla="*/ 0 h 65"/>
                    <a:gd name="T16" fmla="*/ 0 w 125"/>
                    <a:gd name="T17" fmla="*/ 0 h 65"/>
                    <a:gd name="T18" fmla="*/ 0 w 125"/>
                    <a:gd name="T19" fmla="*/ 0 h 65"/>
                    <a:gd name="T20" fmla="*/ 0 w 125"/>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5" h="65">
                      <a:moveTo>
                        <a:pt x="5" y="14"/>
                      </a:moveTo>
                      <a:lnTo>
                        <a:pt x="5" y="14"/>
                      </a:lnTo>
                      <a:lnTo>
                        <a:pt x="120" y="65"/>
                      </a:lnTo>
                      <a:lnTo>
                        <a:pt x="125" y="51"/>
                      </a:lnTo>
                      <a:lnTo>
                        <a:pt x="9" y="0"/>
                      </a:lnTo>
                      <a:lnTo>
                        <a:pt x="4" y="1"/>
                      </a:lnTo>
                      <a:lnTo>
                        <a:pt x="0" y="5"/>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57" name="Freeform 541">
                  <a:extLst>
                    <a:ext uri="{FF2B5EF4-FFF2-40B4-BE49-F238E27FC236}">
                      <a16:creationId xmlns:a16="http://schemas.microsoft.com/office/drawing/2014/main" id="{FA5FC63F-777A-4915-A163-5F5DAED181CB}"/>
                    </a:ext>
                  </a:extLst>
                </p:cNvPr>
                <p:cNvSpPr>
                  <a:spLocks/>
                </p:cNvSpPr>
                <p:nvPr/>
              </p:nvSpPr>
              <p:spPr bwMode="auto">
                <a:xfrm>
                  <a:off x="1455" y="2280"/>
                  <a:ext cx="62" cy="31"/>
                </a:xfrm>
                <a:custGeom>
                  <a:avLst/>
                  <a:gdLst>
                    <a:gd name="T0" fmla="*/ 1 w 124"/>
                    <a:gd name="T1" fmla="*/ 1 h 62"/>
                    <a:gd name="T2" fmla="*/ 1 w 124"/>
                    <a:gd name="T3" fmla="*/ 1 h 62"/>
                    <a:gd name="T4" fmla="*/ 1 w 124"/>
                    <a:gd name="T5" fmla="*/ 1 h 62"/>
                    <a:gd name="T6" fmla="*/ 1 w 124"/>
                    <a:gd name="T7" fmla="*/ 1 h 62"/>
                    <a:gd name="T8" fmla="*/ 1 w 124"/>
                    <a:gd name="T9" fmla="*/ 0 h 62"/>
                    <a:gd name="T10" fmla="*/ 1 w 124"/>
                    <a:gd name="T11" fmla="*/ 0 h 62"/>
                    <a:gd name="T12" fmla="*/ 1 w 124"/>
                    <a:gd name="T13" fmla="*/ 0 h 62"/>
                    <a:gd name="T14" fmla="*/ 1 w 124"/>
                    <a:gd name="T15" fmla="*/ 1 h 62"/>
                    <a:gd name="T16" fmla="*/ 0 w 124"/>
                    <a:gd name="T17" fmla="*/ 1 h 62"/>
                    <a:gd name="T18" fmla="*/ 0 w 124"/>
                    <a:gd name="T19" fmla="*/ 1 h 62"/>
                    <a:gd name="T20" fmla="*/ 1 w 124"/>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62">
                      <a:moveTo>
                        <a:pt x="4" y="14"/>
                      </a:moveTo>
                      <a:lnTo>
                        <a:pt x="4" y="14"/>
                      </a:lnTo>
                      <a:lnTo>
                        <a:pt x="120" y="62"/>
                      </a:lnTo>
                      <a:lnTo>
                        <a:pt x="124" y="48"/>
                      </a:lnTo>
                      <a:lnTo>
                        <a:pt x="9" y="0"/>
                      </a:lnTo>
                      <a:lnTo>
                        <a:pt x="3" y="1"/>
                      </a:lnTo>
                      <a:lnTo>
                        <a:pt x="0" y="4"/>
                      </a:lnTo>
                      <a:lnTo>
                        <a:pt x="0"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58" name="Freeform 542">
                  <a:extLst>
                    <a:ext uri="{FF2B5EF4-FFF2-40B4-BE49-F238E27FC236}">
                      <a16:creationId xmlns:a16="http://schemas.microsoft.com/office/drawing/2014/main" id="{671BDA5D-9E30-40AA-ABA4-2336C7637866}"/>
                    </a:ext>
                  </a:extLst>
                </p:cNvPr>
                <p:cNvSpPr>
                  <a:spLocks/>
                </p:cNvSpPr>
                <p:nvPr/>
              </p:nvSpPr>
              <p:spPr bwMode="auto">
                <a:xfrm>
                  <a:off x="1400" y="2257"/>
                  <a:ext cx="60" cy="30"/>
                </a:xfrm>
                <a:custGeom>
                  <a:avLst/>
                  <a:gdLst>
                    <a:gd name="T0" fmla="*/ 1 w 120"/>
                    <a:gd name="T1" fmla="*/ 1 h 60"/>
                    <a:gd name="T2" fmla="*/ 1 w 120"/>
                    <a:gd name="T3" fmla="*/ 1 h 60"/>
                    <a:gd name="T4" fmla="*/ 1 w 120"/>
                    <a:gd name="T5" fmla="*/ 1 h 60"/>
                    <a:gd name="T6" fmla="*/ 1 w 120"/>
                    <a:gd name="T7" fmla="*/ 1 h 60"/>
                    <a:gd name="T8" fmla="*/ 1 w 120"/>
                    <a:gd name="T9" fmla="*/ 0 h 60"/>
                    <a:gd name="T10" fmla="*/ 1 w 120"/>
                    <a:gd name="T11" fmla="*/ 0 h 60"/>
                    <a:gd name="T12" fmla="*/ 1 w 120"/>
                    <a:gd name="T13" fmla="*/ 0 h 60"/>
                    <a:gd name="T14" fmla="*/ 1 w 120"/>
                    <a:gd name="T15" fmla="*/ 1 h 60"/>
                    <a:gd name="T16" fmla="*/ 0 w 120"/>
                    <a:gd name="T17" fmla="*/ 1 h 60"/>
                    <a:gd name="T18" fmla="*/ 0 w 120"/>
                    <a:gd name="T19" fmla="*/ 1 h 60"/>
                    <a:gd name="T20" fmla="*/ 1 w 120"/>
                    <a:gd name="T21" fmla="*/ 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60">
                      <a:moveTo>
                        <a:pt x="5" y="13"/>
                      </a:moveTo>
                      <a:lnTo>
                        <a:pt x="5" y="13"/>
                      </a:lnTo>
                      <a:lnTo>
                        <a:pt x="115" y="60"/>
                      </a:lnTo>
                      <a:lnTo>
                        <a:pt x="120" y="46"/>
                      </a:lnTo>
                      <a:lnTo>
                        <a:pt x="9" y="0"/>
                      </a:lnTo>
                      <a:lnTo>
                        <a:pt x="4" y="1"/>
                      </a:lnTo>
                      <a:lnTo>
                        <a:pt x="0" y="4"/>
                      </a:lnTo>
                      <a:lnTo>
                        <a:pt x="0" y="10"/>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59" name="Freeform 543">
                  <a:extLst>
                    <a:ext uri="{FF2B5EF4-FFF2-40B4-BE49-F238E27FC236}">
                      <a16:creationId xmlns:a16="http://schemas.microsoft.com/office/drawing/2014/main" id="{BBD6EEFF-0CC6-4CEF-968A-A2B14A0DFB93}"/>
                    </a:ext>
                  </a:extLst>
                </p:cNvPr>
                <p:cNvSpPr>
                  <a:spLocks/>
                </p:cNvSpPr>
                <p:nvPr/>
              </p:nvSpPr>
              <p:spPr bwMode="auto">
                <a:xfrm>
                  <a:off x="1348" y="2235"/>
                  <a:ext cx="56" cy="29"/>
                </a:xfrm>
                <a:custGeom>
                  <a:avLst/>
                  <a:gdLst>
                    <a:gd name="T0" fmla="*/ 1 w 112"/>
                    <a:gd name="T1" fmla="*/ 1 h 57"/>
                    <a:gd name="T2" fmla="*/ 1 w 112"/>
                    <a:gd name="T3" fmla="*/ 1 h 57"/>
                    <a:gd name="T4" fmla="*/ 1 w 112"/>
                    <a:gd name="T5" fmla="*/ 1 h 57"/>
                    <a:gd name="T6" fmla="*/ 1 w 112"/>
                    <a:gd name="T7" fmla="*/ 1 h 57"/>
                    <a:gd name="T8" fmla="*/ 1 w 112"/>
                    <a:gd name="T9" fmla="*/ 0 h 57"/>
                    <a:gd name="T10" fmla="*/ 1 w 112"/>
                    <a:gd name="T11" fmla="*/ 0 h 57"/>
                    <a:gd name="T12" fmla="*/ 1 w 112"/>
                    <a:gd name="T13" fmla="*/ 0 h 57"/>
                    <a:gd name="T14" fmla="*/ 1 w 112"/>
                    <a:gd name="T15" fmla="*/ 1 h 57"/>
                    <a:gd name="T16" fmla="*/ 0 w 112"/>
                    <a:gd name="T17" fmla="*/ 1 h 57"/>
                    <a:gd name="T18" fmla="*/ 0 w 112"/>
                    <a:gd name="T19" fmla="*/ 1 h 57"/>
                    <a:gd name="T20" fmla="*/ 1 w 112"/>
                    <a:gd name="T21" fmla="*/ 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57">
                      <a:moveTo>
                        <a:pt x="4" y="14"/>
                      </a:moveTo>
                      <a:lnTo>
                        <a:pt x="4" y="14"/>
                      </a:lnTo>
                      <a:lnTo>
                        <a:pt x="108" y="57"/>
                      </a:lnTo>
                      <a:lnTo>
                        <a:pt x="112" y="44"/>
                      </a:lnTo>
                      <a:lnTo>
                        <a:pt x="9" y="0"/>
                      </a:lnTo>
                      <a:lnTo>
                        <a:pt x="3" y="1"/>
                      </a:lnTo>
                      <a:lnTo>
                        <a:pt x="0" y="4"/>
                      </a:lnTo>
                      <a:lnTo>
                        <a:pt x="0"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60" name="Freeform 544">
                  <a:extLst>
                    <a:ext uri="{FF2B5EF4-FFF2-40B4-BE49-F238E27FC236}">
                      <a16:creationId xmlns:a16="http://schemas.microsoft.com/office/drawing/2014/main" id="{A01CD1E5-B265-4B29-B7F1-A5085A589991}"/>
                    </a:ext>
                  </a:extLst>
                </p:cNvPr>
                <p:cNvSpPr>
                  <a:spLocks/>
                </p:cNvSpPr>
                <p:nvPr/>
              </p:nvSpPr>
              <p:spPr bwMode="auto">
                <a:xfrm>
                  <a:off x="1297" y="2214"/>
                  <a:ext cx="55" cy="28"/>
                </a:xfrm>
                <a:custGeom>
                  <a:avLst/>
                  <a:gdLst>
                    <a:gd name="T0" fmla="*/ 0 w 111"/>
                    <a:gd name="T1" fmla="*/ 0 h 58"/>
                    <a:gd name="T2" fmla="*/ 0 w 111"/>
                    <a:gd name="T3" fmla="*/ 0 h 58"/>
                    <a:gd name="T4" fmla="*/ 0 w 111"/>
                    <a:gd name="T5" fmla="*/ 0 h 58"/>
                    <a:gd name="T6" fmla="*/ 0 w 111"/>
                    <a:gd name="T7" fmla="*/ 0 h 58"/>
                    <a:gd name="T8" fmla="*/ 0 w 111"/>
                    <a:gd name="T9" fmla="*/ 0 h 58"/>
                    <a:gd name="T10" fmla="*/ 0 w 111"/>
                    <a:gd name="T11" fmla="*/ 0 h 58"/>
                    <a:gd name="T12" fmla="*/ 0 w 111"/>
                    <a:gd name="T13" fmla="*/ 0 h 58"/>
                    <a:gd name="T14" fmla="*/ 0 w 111"/>
                    <a:gd name="T15" fmla="*/ 0 h 58"/>
                    <a:gd name="T16" fmla="*/ 0 w 111"/>
                    <a:gd name="T17" fmla="*/ 0 h 58"/>
                    <a:gd name="T18" fmla="*/ 0 w 111"/>
                    <a:gd name="T19" fmla="*/ 0 h 58"/>
                    <a:gd name="T20" fmla="*/ 0 w 111"/>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1" h="58">
                      <a:moveTo>
                        <a:pt x="5" y="14"/>
                      </a:moveTo>
                      <a:lnTo>
                        <a:pt x="5" y="14"/>
                      </a:lnTo>
                      <a:lnTo>
                        <a:pt x="106" y="58"/>
                      </a:lnTo>
                      <a:lnTo>
                        <a:pt x="111" y="44"/>
                      </a:lnTo>
                      <a:lnTo>
                        <a:pt x="9" y="0"/>
                      </a:lnTo>
                      <a:lnTo>
                        <a:pt x="4" y="1"/>
                      </a:lnTo>
                      <a:lnTo>
                        <a:pt x="0" y="5"/>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61" name="Freeform 545">
                  <a:extLst>
                    <a:ext uri="{FF2B5EF4-FFF2-40B4-BE49-F238E27FC236}">
                      <a16:creationId xmlns:a16="http://schemas.microsoft.com/office/drawing/2014/main" id="{9A5B4BA7-7F0D-4207-AC3F-A9AC46FD6C61}"/>
                    </a:ext>
                  </a:extLst>
                </p:cNvPr>
                <p:cNvSpPr>
                  <a:spLocks/>
                </p:cNvSpPr>
                <p:nvPr/>
              </p:nvSpPr>
              <p:spPr bwMode="auto">
                <a:xfrm>
                  <a:off x="1251" y="2194"/>
                  <a:ext cx="51" cy="26"/>
                </a:xfrm>
                <a:custGeom>
                  <a:avLst/>
                  <a:gdLst>
                    <a:gd name="T0" fmla="*/ 1 w 101"/>
                    <a:gd name="T1" fmla="*/ 0 h 53"/>
                    <a:gd name="T2" fmla="*/ 1 w 101"/>
                    <a:gd name="T3" fmla="*/ 0 h 53"/>
                    <a:gd name="T4" fmla="*/ 1 w 101"/>
                    <a:gd name="T5" fmla="*/ 0 h 53"/>
                    <a:gd name="T6" fmla="*/ 1 w 101"/>
                    <a:gd name="T7" fmla="*/ 0 h 53"/>
                    <a:gd name="T8" fmla="*/ 1 w 101"/>
                    <a:gd name="T9" fmla="*/ 0 h 53"/>
                    <a:gd name="T10" fmla="*/ 1 w 101"/>
                    <a:gd name="T11" fmla="*/ 0 h 53"/>
                    <a:gd name="T12" fmla="*/ 1 w 101"/>
                    <a:gd name="T13" fmla="*/ 0 h 53"/>
                    <a:gd name="T14" fmla="*/ 1 w 101"/>
                    <a:gd name="T15" fmla="*/ 0 h 53"/>
                    <a:gd name="T16" fmla="*/ 0 w 101"/>
                    <a:gd name="T17" fmla="*/ 0 h 53"/>
                    <a:gd name="T18" fmla="*/ 0 w 101"/>
                    <a:gd name="T19" fmla="*/ 0 h 53"/>
                    <a:gd name="T20" fmla="*/ 1 w 101"/>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 h="53">
                      <a:moveTo>
                        <a:pt x="5" y="14"/>
                      </a:moveTo>
                      <a:lnTo>
                        <a:pt x="5" y="14"/>
                      </a:lnTo>
                      <a:lnTo>
                        <a:pt x="97" y="53"/>
                      </a:lnTo>
                      <a:lnTo>
                        <a:pt x="101" y="39"/>
                      </a:lnTo>
                      <a:lnTo>
                        <a:pt x="9" y="0"/>
                      </a:lnTo>
                      <a:lnTo>
                        <a:pt x="3" y="1"/>
                      </a:lnTo>
                      <a:lnTo>
                        <a:pt x="0" y="5"/>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62" name="Freeform 546">
                  <a:extLst>
                    <a:ext uri="{FF2B5EF4-FFF2-40B4-BE49-F238E27FC236}">
                      <a16:creationId xmlns:a16="http://schemas.microsoft.com/office/drawing/2014/main" id="{FE725EFA-DD02-48CE-8ADD-AB7B906F15AB}"/>
                    </a:ext>
                  </a:extLst>
                </p:cNvPr>
                <p:cNvSpPr>
                  <a:spLocks/>
                </p:cNvSpPr>
                <p:nvPr/>
              </p:nvSpPr>
              <p:spPr bwMode="auto">
                <a:xfrm>
                  <a:off x="1207" y="2176"/>
                  <a:ext cx="49" cy="25"/>
                </a:xfrm>
                <a:custGeom>
                  <a:avLst/>
                  <a:gdLst>
                    <a:gd name="T0" fmla="*/ 1 w 97"/>
                    <a:gd name="T1" fmla="*/ 0 h 51"/>
                    <a:gd name="T2" fmla="*/ 1 w 97"/>
                    <a:gd name="T3" fmla="*/ 0 h 51"/>
                    <a:gd name="T4" fmla="*/ 1 w 97"/>
                    <a:gd name="T5" fmla="*/ 0 h 51"/>
                    <a:gd name="T6" fmla="*/ 1 w 97"/>
                    <a:gd name="T7" fmla="*/ 0 h 51"/>
                    <a:gd name="T8" fmla="*/ 1 w 97"/>
                    <a:gd name="T9" fmla="*/ 0 h 51"/>
                    <a:gd name="T10" fmla="*/ 1 w 97"/>
                    <a:gd name="T11" fmla="*/ 0 h 51"/>
                    <a:gd name="T12" fmla="*/ 1 w 97"/>
                    <a:gd name="T13" fmla="*/ 0 h 51"/>
                    <a:gd name="T14" fmla="*/ 1 w 97"/>
                    <a:gd name="T15" fmla="*/ 0 h 51"/>
                    <a:gd name="T16" fmla="*/ 0 w 97"/>
                    <a:gd name="T17" fmla="*/ 0 h 51"/>
                    <a:gd name="T18" fmla="*/ 0 w 97"/>
                    <a:gd name="T19" fmla="*/ 0 h 51"/>
                    <a:gd name="T20" fmla="*/ 1 w 97"/>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51">
                      <a:moveTo>
                        <a:pt x="5" y="14"/>
                      </a:moveTo>
                      <a:lnTo>
                        <a:pt x="5" y="14"/>
                      </a:lnTo>
                      <a:lnTo>
                        <a:pt x="93" y="51"/>
                      </a:lnTo>
                      <a:lnTo>
                        <a:pt x="97" y="37"/>
                      </a:lnTo>
                      <a:lnTo>
                        <a:pt x="10" y="0"/>
                      </a:lnTo>
                      <a:lnTo>
                        <a:pt x="4" y="1"/>
                      </a:lnTo>
                      <a:lnTo>
                        <a:pt x="0" y="5"/>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63" name="Freeform 547">
                  <a:extLst>
                    <a:ext uri="{FF2B5EF4-FFF2-40B4-BE49-F238E27FC236}">
                      <a16:creationId xmlns:a16="http://schemas.microsoft.com/office/drawing/2014/main" id="{917DEAA0-BF76-410E-BD90-E8416BA6C8DC}"/>
                    </a:ext>
                  </a:extLst>
                </p:cNvPr>
                <p:cNvSpPr>
                  <a:spLocks/>
                </p:cNvSpPr>
                <p:nvPr/>
              </p:nvSpPr>
              <p:spPr bwMode="auto">
                <a:xfrm>
                  <a:off x="1167" y="2158"/>
                  <a:ext cx="45" cy="24"/>
                </a:xfrm>
                <a:custGeom>
                  <a:avLst/>
                  <a:gdLst>
                    <a:gd name="T0" fmla="*/ 1 w 90"/>
                    <a:gd name="T1" fmla="*/ 0 h 49"/>
                    <a:gd name="T2" fmla="*/ 1 w 90"/>
                    <a:gd name="T3" fmla="*/ 0 h 49"/>
                    <a:gd name="T4" fmla="*/ 1 w 90"/>
                    <a:gd name="T5" fmla="*/ 0 h 49"/>
                    <a:gd name="T6" fmla="*/ 1 w 90"/>
                    <a:gd name="T7" fmla="*/ 0 h 49"/>
                    <a:gd name="T8" fmla="*/ 1 w 90"/>
                    <a:gd name="T9" fmla="*/ 0 h 49"/>
                    <a:gd name="T10" fmla="*/ 1 w 90"/>
                    <a:gd name="T11" fmla="*/ 0 h 49"/>
                    <a:gd name="T12" fmla="*/ 1 w 90"/>
                    <a:gd name="T13" fmla="*/ 0 h 49"/>
                    <a:gd name="T14" fmla="*/ 1 w 90"/>
                    <a:gd name="T15" fmla="*/ 0 h 49"/>
                    <a:gd name="T16" fmla="*/ 0 w 90"/>
                    <a:gd name="T17" fmla="*/ 0 h 49"/>
                    <a:gd name="T18" fmla="*/ 0 w 90"/>
                    <a:gd name="T19" fmla="*/ 0 h 49"/>
                    <a:gd name="T20" fmla="*/ 1 w 90"/>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 h="49">
                      <a:moveTo>
                        <a:pt x="4" y="14"/>
                      </a:moveTo>
                      <a:lnTo>
                        <a:pt x="4" y="14"/>
                      </a:lnTo>
                      <a:lnTo>
                        <a:pt x="85" y="49"/>
                      </a:lnTo>
                      <a:lnTo>
                        <a:pt x="90" y="35"/>
                      </a:lnTo>
                      <a:lnTo>
                        <a:pt x="9" y="0"/>
                      </a:lnTo>
                      <a:lnTo>
                        <a:pt x="3" y="2"/>
                      </a:lnTo>
                      <a:lnTo>
                        <a:pt x="0" y="5"/>
                      </a:lnTo>
                      <a:lnTo>
                        <a:pt x="0" y="11"/>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64" name="Freeform 548">
                  <a:extLst>
                    <a:ext uri="{FF2B5EF4-FFF2-40B4-BE49-F238E27FC236}">
                      <a16:creationId xmlns:a16="http://schemas.microsoft.com/office/drawing/2014/main" id="{9FC8793E-A0AE-4AC7-9166-4FA74EA69FD9}"/>
                    </a:ext>
                  </a:extLst>
                </p:cNvPr>
                <p:cNvSpPr>
                  <a:spLocks/>
                </p:cNvSpPr>
                <p:nvPr/>
              </p:nvSpPr>
              <p:spPr bwMode="auto">
                <a:xfrm>
                  <a:off x="1132" y="2143"/>
                  <a:ext cx="40" cy="22"/>
                </a:xfrm>
                <a:custGeom>
                  <a:avLst/>
                  <a:gdLst>
                    <a:gd name="T0" fmla="*/ 1 w 78"/>
                    <a:gd name="T1" fmla="*/ 1 h 43"/>
                    <a:gd name="T2" fmla="*/ 1 w 78"/>
                    <a:gd name="T3" fmla="*/ 1 h 43"/>
                    <a:gd name="T4" fmla="*/ 1 w 78"/>
                    <a:gd name="T5" fmla="*/ 1 h 43"/>
                    <a:gd name="T6" fmla="*/ 1 w 78"/>
                    <a:gd name="T7" fmla="*/ 1 h 43"/>
                    <a:gd name="T8" fmla="*/ 1 w 78"/>
                    <a:gd name="T9" fmla="*/ 0 h 43"/>
                    <a:gd name="T10" fmla="*/ 1 w 78"/>
                    <a:gd name="T11" fmla="*/ 0 h 43"/>
                    <a:gd name="T12" fmla="*/ 1 w 78"/>
                    <a:gd name="T13" fmla="*/ 0 h 43"/>
                    <a:gd name="T14" fmla="*/ 1 w 78"/>
                    <a:gd name="T15" fmla="*/ 1 h 43"/>
                    <a:gd name="T16" fmla="*/ 0 w 78"/>
                    <a:gd name="T17" fmla="*/ 1 h 43"/>
                    <a:gd name="T18" fmla="*/ 0 w 78"/>
                    <a:gd name="T19" fmla="*/ 1 h 43"/>
                    <a:gd name="T20" fmla="*/ 1 w 78"/>
                    <a:gd name="T21" fmla="*/ 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43">
                      <a:moveTo>
                        <a:pt x="4" y="13"/>
                      </a:moveTo>
                      <a:lnTo>
                        <a:pt x="4" y="13"/>
                      </a:lnTo>
                      <a:lnTo>
                        <a:pt x="73" y="43"/>
                      </a:lnTo>
                      <a:lnTo>
                        <a:pt x="78" y="29"/>
                      </a:lnTo>
                      <a:lnTo>
                        <a:pt x="9" y="0"/>
                      </a:lnTo>
                      <a:lnTo>
                        <a:pt x="3" y="1"/>
                      </a:lnTo>
                      <a:lnTo>
                        <a:pt x="0" y="4"/>
                      </a:lnTo>
                      <a:lnTo>
                        <a:pt x="0" y="10"/>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65" name="Freeform 549">
                  <a:extLst>
                    <a:ext uri="{FF2B5EF4-FFF2-40B4-BE49-F238E27FC236}">
                      <a16:creationId xmlns:a16="http://schemas.microsoft.com/office/drawing/2014/main" id="{3F5EC044-6C14-43EE-8B05-9A16A41666F2}"/>
                    </a:ext>
                  </a:extLst>
                </p:cNvPr>
                <p:cNvSpPr>
                  <a:spLocks/>
                </p:cNvSpPr>
                <p:nvPr/>
              </p:nvSpPr>
              <p:spPr bwMode="auto">
                <a:xfrm>
                  <a:off x="1101" y="2129"/>
                  <a:ext cx="36" cy="21"/>
                </a:xfrm>
                <a:custGeom>
                  <a:avLst/>
                  <a:gdLst>
                    <a:gd name="T0" fmla="*/ 1 w 72"/>
                    <a:gd name="T1" fmla="*/ 1 h 41"/>
                    <a:gd name="T2" fmla="*/ 1 w 72"/>
                    <a:gd name="T3" fmla="*/ 1 h 41"/>
                    <a:gd name="T4" fmla="*/ 1 w 72"/>
                    <a:gd name="T5" fmla="*/ 1 h 41"/>
                    <a:gd name="T6" fmla="*/ 1 w 72"/>
                    <a:gd name="T7" fmla="*/ 1 h 41"/>
                    <a:gd name="T8" fmla="*/ 1 w 72"/>
                    <a:gd name="T9" fmla="*/ 0 h 41"/>
                    <a:gd name="T10" fmla="*/ 1 w 72"/>
                    <a:gd name="T11" fmla="*/ 0 h 41"/>
                    <a:gd name="T12" fmla="*/ 1 w 72"/>
                    <a:gd name="T13" fmla="*/ 0 h 41"/>
                    <a:gd name="T14" fmla="*/ 1 w 72"/>
                    <a:gd name="T15" fmla="*/ 1 h 41"/>
                    <a:gd name="T16" fmla="*/ 0 w 72"/>
                    <a:gd name="T17" fmla="*/ 1 h 41"/>
                    <a:gd name="T18" fmla="*/ 0 w 72"/>
                    <a:gd name="T19" fmla="*/ 1 h 41"/>
                    <a:gd name="T20" fmla="*/ 1 w 72"/>
                    <a:gd name="T21" fmla="*/ 1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41">
                      <a:moveTo>
                        <a:pt x="5" y="14"/>
                      </a:moveTo>
                      <a:lnTo>
                        <a:pt x="5" y="14"/>
                      </a:lnTo>
                      <a:lnTo>
                        <a:pt x="67" y="41"/>
                      </a:lnTo>
                      <a:lnTo>
                        <a:pt x="72" y="28"/>
                      </a:lnTo>
                      <a:lnTo>
                        <a:pt x="10" y="0"/>
                      </a:lnTo>
                      <a:lnTo>
                        <a:pt x="4" y="1"/>
                      </a:lnTo>
                      <a:lnTo>
                        <a:pt x="0" y="5"/>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66" name="Freeform 550">
                  <a:extLst>
                    <a:ext uri="{FF2B5EF4-FFF2-40B4-BE49-F238E27FC236}">
                      <a16:creationId xmlns:a16="http://schemas.microsoft.com/office/drawing/2014/main" id="{E20A888F-2CB3-421A-B8C6-7000DFA2CA75}"/>
                    </a:ext>
                  </a:extLst>
                </p:cNvPr>
                <p:cNvSpPr>
                  <a:spLocks/>
                </p:cNvSpPr>
                <p:nvPr/>
              </p:nvSpPr>
              <p:spPr bwMode="auto">
                <a:xfrm>
                  <a:off x="1076" y="2119"/>
                  <a:ext cx="30" cy="17"/>
                </a:xfrm>
                <a:custGeom>
                  <a:avLst/>
                  <a:gdLst>
                    <a:gd name="T0" fmla="*/ 1 w 60"/>
                    <a:gd name="T1" fmla="*/ 0 h 35"/>
                    <a:gd name="T2" fmla="*/ 1 w 60"/>
                    <a:gd name="T3" fmla="*/ 0 h 35"/>
                    <a:gd name="T4" fmla="*/ 1 w 60"/>
                    <a:gd name="T5" fmla="*/ 0 h 35"/>
                    <a:gd name="T6" fmla="*/ 1 w 60"/>
                    <a:gd name="T7" fmla="*/ 0 h 35"/>
                    <a:gd name="T8" fmla="*/ 1 w 60"/>
                    <a:gd name="T9" fmla="*/ 0 h 35"/>
                    <a:gd name="T10" fmla="*/ 1 w 60"/>
                    <a:gd name="T11" fmla="*/ 0 h 35"/>
                    <a:gd name="T12" fmla="*/ 1 w 60"/>
                    <a:gd name="T13" fmla="*/ 0 h 35"/>
                    <a:gd name="T14" fmla="*/ 1 w 60"/>
                    <a:gd name="T15" fmla="*/ 0 h 35"/>
                    <a:gd name="T16" fmla="*/ 0 w 60"/>
                    <a:gd name="T17" fmla="*/ 0 h 35"/>
                    <a:gd name="T18" fmla="*/ 0 w 60"/>
                    <a:gd name="T19" fmla="*/ 0 h 35"/>
                    <a:gd name="T20" fmla="*/ 1 w 60"/>
                    <a:gd name="T21" fmla="*/ 0 h 35"/>
                    <a:gd name="T22" fmla="*/ 1 w 60"/>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35">
                      <a:moveTo>
                        <a:pt x="3" y="14"/>
                      </a:moveTo>
                      <a:lnTo>
                        <a:pt x="4" y="14"/>
                      </a:lnTo>
                      <a:lnTo>
                        <a:pt x="55" y="35"/>
                      </a:lnTo>
                      <a:lnTo>
                        <a:pt x="60" y="21"/>
                      </a:lnTo>
                      <a:lnTo>
                        <a:pt x="9" y="0"/>
                      </a:lnTo>
                      <a:lnTo>
                        <a:pt x="10" y="0"/>
                      </a:lnTo>
                      <a:lnTo>
                        <a:pt x="9" y="0"/>
                      </a:lnTo>
                      <a:lnTo>
                        <a:pt x="3" y="1"/>
                      </a:lnTo>
                      <a:lnTo>
                        <a:pt x="0" y="5"/>
                      </a:lnTo>
                      <a:lnTo>
                        <a:pt x="0" y="11"/>
                      </a:lnTo>
                      <a:lnTo>
                        <a:pt x="4" y="14"/>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67" name="Freeform 551">
                  <a:extLst>
                    <a:ext uri="{FF2B5EF4-FFF2-40B4-BE49-F238E27FC236}">
                      <a16:creationId xmlns:a16="http://schemas.microsoft.com/office/drawing/2014/main" id="{0ED3E084-51D1-4E6A-930C-2AA8F84F36C0}"/>
                    </a:ext>
                  </a:extLst>
                </p:cNvPr>
                <p:cNvSpPr>
                  <a:spLocks/>
                </p:cNvSpPr>
                <p:nvPr/>
              </p:nvSpPr>
              <p:spPr bwMode="auto">
                <a:xfrm>
                  <a:off x="1055" y="2109"/>
                  <a:ext cx="26" cy="17"/>
                </a:xfrm>
                <a:custGeom>
                  <a:avLst/>
                  <a:gdLst>
                    <a:gd name="T0" fmla="*/ 0 w 53"/>
                    <a:gd name="T1" fmla="*/ 0 h 35"/>
                    <a:gd name="T2" fmla="*/ 0 w 53"/>
                    <a:gd name="T3" fmla="*/ 0 h 35"/>
                    <a:gd name="T4" fmla="*/ 0 w 53"/>
                    <a:gd name="T5" fmla="*/ 0 h 35"/>
                    <a:gd name="T6" fmla="*/ 0 w 53"/>
                    <a:gd name="T7" fmla="*/ 0 h 35"/>
                    <a:gd name="T8" fmla="*/ 0 w 53"/>
                    <a:gd name="T9" fmla="*/ 0 h 35"/>
                    <a:gd name="T10" fmla="*/ 0 w 53"/>
                    <a:gd name="T11" fmla="*/ 0 h 35"/>
                    <a:gd name="T12" fmla="*/ 0 w 53"/>
                    <a:gd name="T13" fmla="*/ 0 h 35"/>
                    <a:gd name="T14" fmla="*/ 0 w 53"/>
                    <a:gd name="T15" fmla="*/ 0 h 35"/>
                    <a:gd name="T16" fmla="*/ 0 w 53"/>
                    <a:gd name="T17" fmla="*/ 0 h 35"/>
                    <a:gd name="T18" fmla="*/ 0 w 53"/>
                    <a:gd name="T19" fmla="*/ 0 h 35"/>
                    <a:gd name="T20" fmla="*/ 0 w 53"/>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35">
                      <a:moveTo>
                        <a:pt x="5" y="14"/>
                      </a:moveTo>
                      <a:lnTo>
                        <a:pt x="5" y="14"/>
                      </a:lnTo>
                      <a:lnTo>
                        <a:pt x="46" y="35"/>
                      </a:lnTo>
                      <a:lnTo>
                        <a:pt x="53" y="21"/>
                      </a:lnTo>
                      <a:lnTo>
                        <a:pt x="12" y="0"/>
                      </a:lnTo>
                      <a:lnTo>
                        <a:pt x="6" y="0"/>
                      </a:lnTo>
                      <a:lnTo>
                        <a:pt x="1"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68" name="Freeform 552">
                  <a:extLst>
                    <a:ext uri="{FF2B5EF4-FFF2-40B4-BE49-F238E27FC236}">
                      <a16:creationId xmlns:a16="http://schemas.microsoft.com/office/drawing/2014/main" id="{C5CDDEF6-A075-4254-8052-184B815F5DA9}"/>
                    </a:ext>
                  </a:extLst>
                </p:cNvPr>
                <p:cNvSpPr>
                  <a:spLocks/>
                </p:cNvSpPr>
                <p:nvPr/>
              </p:nvSpPr>
              <p:spPr bwMode="auto">
                <a:xfrm>
                  <a:off x="1041" y="2102"/>
                  <a:ext cx="19" cy="14"/>
                </a:xfrm>
                <a:custGeom>
                  <a:avLst/>
                  <a:gdLst>
                    <a:gd name="T0" fmla="*/ 0 w 40"/>
                    <a:gd name="T1" fmla="*/ 1 h 27"/>
                    <a:gd name="T2" fmla="*/ 0 w 40"/>
                    <a:gd name="T3" fmla="*/ 1 h 27"/>
                    <a:gd name="T4" fmla="*/ 0 w 40"/>
                    <a:gd name="T5" fmla="*/ 1 h 27"/>
                    <a:gd name="T6" fmla="*/ 0 w 40"/>
                    <a:gd name="T7" fmla="*/ 1 h 27"/>
                    <a:gd name="T8" fmla="*/ 0 w 40"/>
                    <a:gd name="T9" fmla="*/ 0 h 27"/>
                    <a:gd name="T10" fmla="*/ 0 w 40"/>
                    <a:gd name="T11" fmla="*/ 0 h 27"/>
                    <a:gd name="T12" fmla="*/ 0 w 40"/>
                    <a:gd name="T13" fmla="*/ 0 h 27"/>
                    <a:gd name="T14" fmla="*/ 0 w 40"/>
                    <a:gd name="T15" fmla="*/ 0 h 27"/>
                    <a:gd name="T16" fmla="*/ 0 w 40"/>
                    <a:gd name="T17" fmla="*/ 1 h 27"/>
                    <a:gd name="T18" fmla="*/ 0 w 40"/>
                    <a:gd name="T19" fmla="*/ 1 h 27"/>
                    <a:gd name="T20" fmla="*/ 0 w 40"/>
                    <a:gd name="T21" fmla="*/ 1 h 27"/>
                    <a:gd name="T22" fmla="*/ 0 w 40"/>
                    <a:gd name="T23" fmla="*/ 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27">
                      <a:moveTo>
                        <a:pt x="6" y="13"/>
                      </a:moveTo>
                      <a:lnTo>
                        <a:pt x="5" y="13"/>
                      </a:lnTo>
                      <a:lnTo>
                        <a:pt x="33" y="27"/>
                      </a:lnTo>
                      <a:lnTo>
                        <a:pt x="40" y="13"/>
                      </a:lnTo>
                      <a:lnTo>
                        <a:pt x="12" y="0"/>
                      </a:lnTo>
                      <a:lnTo>
                        <a:pt x="11" y="0"/>
                      </a:lnTo>
                      <a:lnTo>
                        <a:pt x="12" y="0"/>
                      </a:lnTo>
                      <a:lnTo>
                        <a:pt x="6" y="0"/>
                      </a:lnTo>
                      <a:lnTo>
                        <a:pt x="2" y="3"/>
                      </a:lnTo>
                      <a:lnTo>
                        <a:pt x="0" y="9"/>
                      </a:lnTo>
                      <a:lnTo>
                        <a:pt x="5" y="13"/>
                      </a:lnTo>
                      <a:lnTo>
                        <a:pt x="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69" name="Freeform 553">
                  <a:extLst>
                    <a:ext uri="{FF2B5EF4-FFF2-40B4-BE49-F238E27FC236}">
                      <a16:creationId xmlns:a16="http://schemas.microsoft.com/office/drawing/2014/main" id="{B0E4526F-38A0-4165-BA1A-B9A0E014863D}"/>
                    </a:ext>
                  </a:extLst>
                </p:cNvPr>
                <p:cNvSpPr>
                  <a:spLocks/>
                </p:cNvSpPr>
                <p:nvPr/>
              </p:nvSpPr>
              <p:spPr bwMode="auto">
                <a:xfrm>
                  <a:off x="1033" y="2098"/>
                  <a:ext cx="13" cy="11"/>
                </a:xfrm>
                <a:custGeom>
                  <a:avLst/>
                  <a:gdLst>
                    <a:gd name="T0" fmla="*/ 1 w 26"/>
                    <a:gd name="T1" fmla="*/ 1 h 20"/>
                    <a:gd name="T2" fmla="*/ 1 w 26"/>
                    <a:gd name="T3" fmla="*/ 1 h 20"/>
                    <a:gd name="T4" fmla="*/ 1 w 26"/>
                    <a:gd name="T5" fmla="*/ 1 h 20"/>
                    <a:gd name="T6" fmla="*/ 1 w 26"/>
                    <a:gd name="T7" fmla="*/ 1 h 20"/>
                    <a:gd name="T8" fmla="*/ 1 w 26"/>
                    <a:gd name="T9" fmla="*/ 0 h 20"/>
                    <a:gd name="T10" fmla="*/ 1 w 26"/>
                    <a:gd name="T11" fmla="*/ 0 h 20"/>
                    <a:gd name="T12" fmla="*/ 1 w 26"/>
                    <a:gd name="T13" fmla="*/ 0 h 20"/>
                    <a:gd name="T14" fmla="*/ 1 w 26"/>
                    <a:gd name="T15" fmla="*/ 1 h 20"/>
                    <a:gd name="T16" fmla="*/ 0 w 26"/>
                    <a:gd name="T17" fmla="*/ 1 h 20"/>
                    <a:gd name="T18" fmla="*/ 0 w 26"/>
                    <a:gd name="T19" fmla="*/ 1 h 20"/>
                    <a:gd name="T20" fmla="*/ 1 w 26"/>
                    <a:gd name="T21" fmla="*/ 1 h 20"/>
                    <a:gd name="T22" fmla="*/ 1 w 26"/>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0">
                      <a:moveTo>
                        <a:pt x="4" y="14"/>
                      </a:moveTo>
                      <a:lnTo>
                        <a:pt x="5" y="14"/>
                      </a:lnTo>
                      <a:lnTo>
                        <a:pt x="21" y="20"/>
                      </a:lnTo>
                      <a:lnTo>
                        <a:pt x="26" y="7"/>
                      </a:lnTo>
                      <a:lnTo>
                        <a:pt x="10" y="0"/>
                      </a:lnTo>
                      <a:lnTo>
                        <a:pt x="11" y="0"/>
                      </a:lnTo>
                      <a:lnTo>
                        <a:pt x="10" y="0"/>
                      </a:lnTo>
                      <a:lnTo>
                        <a:pt x="4" y="1"/>
                      </a:lnTo>
                      <a:lnTo>
                        <a:pt x="0" y="4"/>
                      </a:lnTo>
                      <a:lnTo>
                        <a:pt x="0" y="10"/>
                      </a:lnTo>
                      <a:lnTo>
                        <a:pt x="5" y="14"/>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70" name="Freeform 554">
                  <a:extLst>
                    <a:ext uri="{FF2B5EF4-FFF2-40B4-BE49-F238E27FC236}">
                      <a16:creationId xmlns:a16="http://schemas.microsoft.com/office/drawing/2014/main" id="{4DEE89AE-0B6A-4E27-87A2-F4DEEF26328E}"/>
                    </a:ext>
                  </a:extLst>
                </p:cNvPr>
                <p:cNvSpPr>
                  <a:spLocks/>
                </p:cNvSpPr>
                <p:nvPr/>
              </p:nvSpPr>
              <p:spPr bwMode="auto">
                <a:xfrm>
                  <a:off x="1017" y="2090"/>
                  <a:ext cx="21" cy="15"/>
                </a:xfrm>
                <a:custGeom>
                  <a:avLst/>
                  <a:gdLst>
                    <a:gd name="T0" fmla="*/ 0 w 44"/>
                    <a:gd name="T1" fmla="*/ 1 h 30"/>
                    <a:gd name="T2" fmla="*/ 0 w 44"/>
                    <a:gd name="T3" fmla="*/ 1 h 30"/>
                    <a:gd name="T4" fmla="*/ 0 w 44"/>
                    <a:gd name="T5" fmla="*/ 1 h 30"/>
                    <a:gd name="T6" fmla="*/ 0 w 44"/>
                    <a:gd name="T7" fmla="*/ 1 h 30"/>
                    <a:gd name="T8" fmla="*/ 0 w 44"/>
                    <a:gd name="T9" fmla="*/ 0 h 30"/>
                    <a:gd name="T10" fmla="*/ 0 w 44"/>
                    <a:gd name="T11" fmla="*/ 0 h 30"/>
                    <a:gd name="T12" fmla="*/ 0 w 44"/>
                    <a:gd name="T13" fmla="*/ 0 h 30"/>
                    <a:gd name="T14" fmla="*/ 0 w 44"/>
                    <a:gd name="T15" fmla="*/ 0 h 30"/>
                    <a:gd name="T16" fmla="*/ 0 w 44"/>
                    <a:gd name="T17" fmla="*/ 1 h 30"/>
                    <a:gd name="T18" fmla="*/ 0 w 44"/>
                    <a:gd name="T19" fmla="*/ 1 h 30"/>
                    <a:gd name="T20" fmla="*/ 0 w 44"/>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0">
                      <a:moveTo>
                        <a:pt x="5" y="13"/>
                      </a:moveTo>
                      <a:lnTo>
                        <a:pt x="5" y="13"/>
                      </a:lnTo>
                      <a:lnTo>
                        <a:pt x="37" y="30"/>
                      </a:lnTo>
                      <a:lnTo>
                        <a:pt x="44" y="16"/>
                      </a:lnTo>
                      <a:lnTo>
                        <a:pt x="12" y="0"/>
                      </a:lnTo>
                      <a:lnTo>
                        <a:pt x="6" y="0"/>
                      </a:lnTo>
                      <a:lnTo>
                        <a:pt x="1" y="3"/>
                      </a:lnTo>
                      <a:lnTo>
                        <a:pt x="0" y="9"/>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71" name="Freeform 555">
                  <a:extLst>
                    <a:ext uri="{FF2B5EF4-FFF2-40B4-BE49-F238E27FC236}">
                      <a16:creationId xmlns:a16="http://schemas.microsoft.com/office/drawing/2014/main" id="{A8D6F6F5-A933-4ECC-B76E-A1E6307AE1FF}"/>
                    </a:ext>
                  </a:extLst>
                </p:cNvPr>
                <p:cNvSpPr>
                  <a:spLocks/>
                </p:cNvSpPr>
                <p:nvPr/>
              </p:nvSpPr>
              <p:spPr bwMode="auto">
                <a:xfrm>
                  <a:off x="999" y="2081"/>
                  <a:ext cx="23" cy="16"/>
                </a:xfrm>
                <a:custGeom>
                  <a:avLst/>
                  <a:gdLst>
                    <a:gd name="T0" fmla="*/ 1 w 46"/>
                    <a:gd name="T1" fmla="*/ 1 h 32"/>
                    <a:gd name="T2" fmla="*/ 1 w 46"/>
                    <a:gd name="T3" fmla="*/ 1 h 32"/>
                    <a:gd name="T4" fmla="*/ 1 w 46"/>
                    <a:gd name="T5" fmla="*/ 1 h 32"/>
                    <a:gd name="T6" fmla="*/ 1 w 46"/>
                    <a:gd name="T7" fmla="*/ 1 h 32"/>
                    <a:gd name="T8" fmla="*/ 1 w 46"/>
                    <a:gd name="T9" fmla="*/ 0 h 32"/>
                    <a:gd name="T10" fmla="*/ 1 w 46"/>
                    <a:gd name="T11" fmla="*/ 0 h 32"/>
                    <a:gd name="T12" fmla="*/ 1 w 46"/>
                    <a:gd name="T13" fmla="*/ 0 h 32"/>
                    <a:gd name="T14" fmla="*/ 1 w 46"/>
                    <a:gd name="T15" fmla="*/ 0 h 32"/>
                    <a:gd name="T16" fmla="*/ 1 w 46"/>
                    <a:gd name="T17" fmla="*/ 1 h 32"/>
                    <a:gd name="T18" fmla="*/ 0 w 46"/>
                    <a:gd name="T19" fmla="*/ 1 h 32"/>
                    <a:gd name="T20" fmla="*/ 1 w 46"/>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2">
                      <a:moveTo>
                        <a:pt x="4" y="14"/>
                      </a:moveTo>
                      <a:lnTo>
                        <a:pt x="4" y="14"/>
                      </a:lnTo>
                      <a:lnTo>
                        <a:pt x="39" y="32"/>
                      </a:lnTo>
                      <a:lnTo>
                        <a:pt x="46" y="19"/>
                      </a:lnTo>
                      <a:lnTo>
                        <a:pt x="11" y="0"/>
                      </a:lnTo>
                      <a:lnTo>
                        <a:pt x="5" y="0"/>
                      </a:lnTo>
                      <a:lnTo>
                        <a:pt x="1" y="4"/>
                      </a:lnTo>
                      <a:lnTo>
                        <a:pt x="0" y="9"/>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72" name="Freeform 556">
                  <a:extLst>
                    <a:ext uri="{FF2B5EF4-FFF2-40B4-BE49-F238E27FC236}">
                      <a16:creationId xmlns:a16="http://schemas.microsoft.com/office/drawing/2014/main" id="{3C7C64F2-F114-4839-95A3-099DE46F697A}"/>
                    </a:ext>
                  </a:extLst>
                </p:cNvPr>
                <p:cNvSpPr>
                  <a:spLocks/>
                </p:cNvSpPr>
                <p:nvPr/>
              </p:nvSpPr>
              <p:spPr bwMode="auto">
                <a:xfrm>
                  <a:off x="980" y="2071"/>
                  <a:ext cx="25" cy="17"/>
                </a:xfrm>
                <a:custGeom>
                  <a:avLst/>
                  <a:gdLst>
                    <a:gd name="T0" fmla="*/ 0 w 51"/>
                    <a:gd name="T1" fmla="*/ 0 h 35"/>
                    <a:gd name="T2" fmla="*/ 0 w 51"/>
                    <a:gd name="T3" fmla="*/ 0 h 35"/>
                    <a:gd name="T4" fmla="*/ 0 w 51"/>
                    <a:gd name="T5" fmla="*/ 0 h 35"/>
                    <a:gd name="T6" fmla="*/ 0 w 51"/>
                    <a:gd name="T7" fmla="*/ 0 h 35"/>
                    <a:gd name="T8" fmla="*/ 0 w 51"/>
                    <a:gd name="T9" fmla="*/ 0 h 35"/>
                    <a:gd name="T10" fmla="*/ 0 w 51"/>
                    <a:gd name="T11" fmla="*/ 0 h 35"/>
                    <a:gd name="T12" fmla="*/ 0 w 51"/>
                    <a:gd name="T13" fmla="*/ 0 h 35"/>
                    <a:gd name="T14" fmla="*/ 0 w 51"/>
                    <a:gd name="T15" fmla="*/ 0 h 35"/>
                    <a:gd name="T16" fmla="*/ 0 w 51"/>
                    <a:gd name="T17" fmla="*/ 0 h 35"/>
                    <a:gd name="T18" fmla="*/ 0 w 51"/>
                    <a:gd name="T19" fmla="*/ 0 h 35"/>
                    <a:gd name="T20" fmla="*/ 0 w 51"/>
                    <a:gd name="T21" fmla="*/ 0 h 35"/>
                    <a:gd name="T22" fmla="*/ 0 w 51"/>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35">
                      <a:moveTo>
                        <a:pt x="6" y="14"/>
                      </a:moveTo>
                      <a:lnTo>
                        <a:pt x="5" y="14"/>
                      </a:lnTo>
                      <a:lnTo>
                        <a:pt x="44" y="35"/>
                      </a:lnTo>
                      <a:lnTo>
                        <a:pt x="51" y="21"/>
                      </a:lnTo>
                      <a:lnTo>
                        <a:pt x="12" y="0"/>
                      </a:lnTo>
                      <a:lnTo>
                        <a:pt x="11" y="0"/>
                      </a:lnTo>
                      <a:lnTo>
                        <a:pt x="12" y="0"/>
                      </a:lnTo>
                      <a:lnTo>
                        <a:pt x="6" y="0"/>
                      </a:lnTo>
                      <a:lnTo>
                        <a:pt x="1" y="4"/>
                      </a:lnTo>
                      <a:lnTo>
                        <a:pt x="0" y="10"/>
                      </a:lnTo>
                      <a:lnTo>
                        <a:pt x="5"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73" name="Freeform 557">
                  <a:extLst>
                    <a:ext uri="{FF2B5EF4-FFF2-40B4-BE49-F238E27FC236}">
                      <a16:creationId xmlns:a16="http://schemas.microsoft.com/office/drawing/2014/main" id="{EB8C6698-861B-4427-8EC6-8E8FB47609A7}"/>
                    </a:ext>
                  </a:extLst>
                </p:cNvPr>
                <p:cNvSpPr>
                  <a:spLocks/>
                </p:cNvSpPr>
                <p:nvPr/>
              </p:nvSpPr>
              <p:spPr bwMode="auto">
                <a:xfrm>
                  <a:off x="961" y="2061"/>
                  <a:ext cx="24" cy="17"/>
                </a:xfrm>
                <a:custGeom>
                  <a:avLst/>
                  <a:gdLst>
                    <a:gd name="T0" fmla="*/ 0 w 49"/>
                    <a:gd name="T1" fmla="*/ 1 h 32"/>
                    <a:gd name="T2" fmla="*/ 0 w 49"/>
                    <a:gd name="T3" fmla="*/ 1 h 32"/>
                    <a:gd name="T4" fmla="*/ 0 w 49"/>
                    <a:gd name="T5" fmla="*/ 1 h 32"/>
                    <a:gd name="T6" fmla="*/ 0 w 49"/>
                    <a:gd name="T7" fmla="*/ 1 h 32"/>
                    <a:gd name="T8" fmla="*/ 0 w 49"/>
                    <a:gd name="T9" fmla="*/ 0 h 32"/>
                    <a:gd name="T10" fmla="*/ 0 w 49"/>
                    <a:gd name="T11" fmla="*/ 0 h 32"/>
                    <a:gd name="T12" fmla="*/ 0 w 49"/>
                    <a:gd name="T13" fmla="*/ 0 h 32"/>
                    <a:gd name="T14" fmla="*/ 0 w 49"/>
                    <a:gd name="T15" fmla="*/ 1 h 32"/>
                    <a:gd name="T16" fmla="*/ 0 w 49"/>
                    <a:gd name="T17" fmla="*/ 1 h 32"/>
                    <a:gd name="T18" fmla="*/ 0 w 49"/>
                    <a:gd name="T19" fmla="*/ 1 h 32"/>
                    <a:gd name="T20" fmla="*/ 0 w 49"/>
                    <a:gd name="T21" fmla="*/ 1 h 32"/>
                    <a:gd name="T22" fmla="*/ 0 w 49"/>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32">
                      <a:moveTo>
                        <a:pt x="4" y="14"/>
                      </a:moveTo>
                      <a:lnTo>
                        <a:pt x="5" y="14"/>
                      </a:lnTo>
                      <a:lnTo>
                        <a:pt x="44" y="32"/>
                      </a:lnTo>
                      <a:lnTo>
                        <a:pt x="49" y="18"/>
                      </a:lnTo>
                      <a:lnTo>
                        <a:pt x="10" y="0"/>
                      </a:lnTo>
                      <a:lnTo>
                        <a:pt x="11" y="0"/>
                      </a:lnTo>
                      <a:lnTo>
                        <a:pt x="10" y="0"/>
                      </a:lnTo>
                      <a:lnTo>
                        <a:pt x="4" y="1"/>
                      </a:lnTo>
                      <a:lnTo>
                        <a:pt x="0" y="5"/>
                      </a:lnTo>
                      <a:lnTo>
                        <a:pt x="0" y="10"/>
                      </a:lnTo>
                      <a:lnTo>
                        <a:pt x="5" y="14"/>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74" name="Freeform 558">
                  <a:extLst>
                    <a:ext uri="{FF2B5EF4-FFF2-40B4-BE49-F238E27FC236}">
                      <a16:creationId xmlns:a16="http://schemas.microsoft.com/office/drawing/2014/main" id="{5BDAEACB-FB7E-4EE1-B18D-815529A64F7A}"/>
                    </a:ext>
                  </a:extLst>
                </p:cNvPr>
                <p:cNvSpPr>
                  <a:spLocks/>
                </p:cNvSpPr>
                <p:nvPr/>
              </p:nvSpPr>
              <p:spPr bwMode="auto">
                <a:xfrm>
                  <a:off x="943" y="2052"/>
                  <a:ext cx="23" cy="16"/>
                </a:xfrm>
                <a:custGeom>
                  <a:avLst/>
                  <a:gdLst>
                    <a:gd name="T0" fmla="*/ 1 w 46"/>
                    <a:gd name="T1" fmla="*/ 1 h 32"/>
                    <a:gd name="T2" fmla="*/ 1 w 46"/>
                    <a:gd name="T3" fmla="*/ 1 h 32"/>
                    <a:gd name="T4" fmla="*/ 1 w 46"/>
                    <a:gd name="T5" fmla="*/ 1 h 32"/>
                    <a:gd name="T6" fmla="*/ 1 w 46"/>
                    <a:gd name="T7" fmla="*/ 1 h 32"/>
                    <a:gd name="T8" fmla="*/ 1 w 46"/>
                    <a:gd name="T9" fmla="*/ 0 h 32"/>
                    <a:gd name="T10" fmla="*/ 1 w 46"/>
                    <a:gd name="T11" fmla="*/ 1 h 32"/>
                    <a:gd name="T12" fmla="*/ 1 w 46"/>
                    <a:gd name="T13" fmla="*/ 0 h 32"/>
                    <a:gd name="T14" fmla="*/ 1 w 46"/>
                    <a:gd name="T15" fmla="*/ 0 h 32"/>
                    <a:gd name="T16" fmla="*/ 1 w 46"/>
                    <a:gd name="T17" fmla="*/ 1 h 32"/>
                    <a:gd name="T18" fmla="*/ 0 w 46"/>
                    <a:gd name="T19" fmla="*/ 1 h 32"/>
                    <a:gd name="T20" fmla="*/ 1 w 46"/>
                    <a:gd name="T21" fmla="*/ 1 h 32"/>
                    <a:gd name="T22" fmla="*/ 1 w 46"/>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2">
                      <a:moveTo>
                        <a:pt x="4" y="12"/>
                      </a:moveTo>
                      <a:lnTo>
                        <a:pt x="4" y="13"/>
                      </a:lnTo>
                      <a:lnTo>
                        <a:pt x="39" y="32"/>
                      </a:lnTo>
                      <a:lnTo>
                        <a:pt x="46" y="18"/>
                      </a:lnTo>
                      <a:lnTo>
                        <a:pt x="11" y="0"/>
                      </a:lnTo>
                      <a:lnTo>
                        <a:pt x="11" y="1"/>
                      </a:lnTo>
                      <a:lnTo>
                        <a:pt x="11" y="0"/>
                      </a:lnTo>
                      <a:lnTo>
                        <a:pt x="5" y="0"/>
                      </a:lnTo>
                      <a:lnTo>
                        <a:pt x="1" y="3"/>
                      </a:lnTo>
                      <a:lnTo>
                        <a:pt x="0" y="9"/>
                      </a:lnTo>
                      <a:lnTo>
                        <a:pt x="4" y="13"/>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75" name="Freeform 559">
                  <a:extLst>
                    <a:ext uri="{FF2B5EF4-FFF2-40B4-BE49-F238E27FC236}">
                      <a16:creationId xmlns:a16="http://schemas.microsoft.com/office/drawing/2014/main" id="{6B53725C-381D-46B6-82FD-0C3D66887F45}"/>
                    </a:ext>
                  </a:extLst>
                </p:cNvPr>
                <p:cNvSpPr>
                  <a:spLocks/>
                </p:cNvSpPr>
                <p:nvPr/>
              </p:nvSpPr>
              <p:spPr bwMode="auto">
                <a:xfrm>
                  <a:off x="929" y="2043"/>
                  <a:ext cx="20" cy="16"/>
                </a:xfrm>
                <a:custGeom>
                  <a:avLst/>
                  <a:gdLst>
                    <a:gd name="T0" fmla="*/ 1 w 39"/>
                    <a:gd name="T1" fmla="*/ 1 h 31"/>
                    <a:gd name="T2" fmla="*/ 1 w 39"/>
                    <a:gd name="T3" fmla="*/ 1 h 31"/>
                    <a:gd name="T4" fmla="*/ 1 w 39"/>
                    <a:gd name="T5" fmla="*/ 1 h 31"/>
                    <a:gd name="T6" fmla="*/ 1 w 39"/>
                    <a:gd name="T7" fmla="*/ 1 h 31"/>
                    <a:gd name="T8" fmla="*/ 1 w 39"/>
                    <a:gd name="T9" fmla="*/ 1 h 31"/>
                    <a:gd name="T10" fmla="*/ 1 w 39"/>
                    <a:gd name="T11" fmla="*/ 1 h 31"/>
                    <a:gd name="T12" fmla="*/ 1 w 39"/>
                    <a:gd name="T13" fmla="*/ 1 h 31"/>
                    <a:gd name="T14" fmla="*/ 1 w 39"/>
                    <a:gd name="T15" fmla="*/ 0 h 31"/>
                    <a:gd name="T16" fmla="*/ 1 w 39"/>
                    <a:gd name="T17" fmla="*/ 1 h 31"/>
                    <a:gd name="T18" fmla="*/ 0 w 39"/>
                    <a:gd name="T19" fmla="*/ 1 h 31"/>
                    <a:gd name="T20" fmla="*/ 1 w 39"/>
                    <a:gd name="T21" fmla="*/ 1 h 31"/>
                    <a:gd name="T22" fmla="*/ 1 w 39"/>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1">
                      <a:moveTo>
                        <a:pt x="1" y="13"/>
                      </a:moveTo>
                      <a:lnTo>
                        <a:pt x="2" y="13"/>
                      </a:lnTo>
                      <a:lnTo>
                        <a:pt x="32" y="31"/>
                      </a:lnTo>
                      <a:lnTo>
                        <a:pt x="39" y="20"/>
                      </a:lnTo>
                      <a:lnTo>
                        <a:pt x="9" y="1"/>
                      </a:lnTo>
                      <a:lnTo>
                        <a:pt x="10" y="1"/>
                      </a:lnTo>
                      <a:lnTo>
                        <a:pt x="9" y="1"/>
                      </a:lnTo>
                      <a:lnTo>
                        <a:pt x="5" y="0"/>
                      </a:lnTo>
                      <a:lnTo>
                        <a:pt x="1" y="4"/>
                      </a:lnTo>
                      <a:lnTo>
                        <a:pt x="0" y="8"/>
                      </a:lnTo>
                      <a:lnTo>
                        <a:pt x="2" y="13"/>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76" name="Freeform 560">
                  <a:extLst>
                    <a:ext uri="{FF2B5EF4-FFF2-40B4-BE49-F238E27FC236}">
                      <a16:creationId xmlns:a16="http://schemas.microsoft.com/office/drawing/2014/main" id="{A88CBC70-174B-4E34-8355-6267E56BFBF0}"/>
                    </a:ext>
                  </a:extLst>
                </p:cNvPr>
                <p:cNvSpPr>
                  <a:spLocks/>
                </p:cNvSpPr>
                <p:nvPr/>
              </p:nvSpPr>
              <p:spPr bwMode="auto">
                <a:xfrm>
                  <a:off x="917" y="2034"/>
                  <a:ext cx="17" cy="15"/>
                </a:xfrm>
                <a:custGeom>
                  <a:avLst/>
                  <a:gdLst>
                    <a:gd name="T0" fmla="*/ 1 w 34"/>
                    <a:gd name="T1" fmla="*/ 0 h 31"/>
                    <a:gd name="T2" fmla="*/ 1 w 34"/>
                    <a:gd name="T3" fmla="*/ 0 h 31"/>
                    <a:gd name="T4" fmla="*/ 1 w 34"/>
                    <a:gd name="T5" fmla="*/ 0 h 31"/>
                    <a:gd name="T6" fmla="*/ 1 w 34"/>
                    <a:gd name="T7" fmla="*/ 0 h 31"/>
                    <a:gd name="T8" fmla="*/ 1 w 34"/>
                    <a:gd name="T9" fmla="*/ 0 h 31"/>
                    <a:gd name="T10" fmla="*/ 1 w 34"/>
                    <a:gd name="T11" fmla="*/ 0 h 31"/>
                    <a:gd name="T12" fmla="*/ 1 w 34"/>
                    <a:gd name="T13" fmla="*/ 0 h 31"/>
                    <a:gd name="T14" fmla="*/ 1 w 34"/>
                    <a:gd name="T15" fmla="*/ 0 h 31"/>
                    <a:gd name="T16" fmla="*/ 1 w 34"/>
                    <a:gd name="T17" fmla="*/ 0 h 31"/>
                    <a:gd name="T18" fmla="*/ 0 w 34"/>
                    <a:gd name="T19" fmla="*/ 0 h 31"/>
                    <a:gd name="T20" fmla="*/ 1 w 34"/>
                    <a:gd name="T21" fmla="*/ 0 h 31"/>
                    <a:gd name="T22" fmla="*/ 1 w 34"/>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31">
                      <a:moveTo>
                        <a:pt x="1" y="10"/>
                      </a:moveTo>
                      <a:lnTo>
                        <a:pt x="2" y="12"/>
                      </a:lnTo>
                      <a:lnTo>
                        <a:pt x="25" y="31"/>
                      </a:lnTo>
                      <a:lnTo>
                        <a:pt x="34" y="19"/>
                      </a:lnTo>
                      <a:lnTo>
                        <a:pt x="11" y="1"/>
                      </a:lnTo>
                      <a:lnTo>
                        <a:pt x="12" y="3"/>
                      </a:lnTo>
                      <a:lnTo>
                        <a:pt x="11" y="1"/>
                      </a:lnTo>
                      <a:lnTo>
                        <a:pt x="6" y="0"/>
                      </a:lnTo>
                      <a:lnTo>
                        <a:pt x="2" y="2"/>
                      </a:lnTo>
                      <a:lnTo>
                        <a:pt x="0" y="8"/>
                      </a:lnTo>
                      <a:lnTo>
                        <a:pt x="2" y="12"/>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77" name="Freeform 561">
                  <a:extLst>
                    <a:ext uri="{FF2B5EF4-FFF2-40B4-BE49-F238E27FC236}">
                      <a16:creationId xmlns:a16="http://schemas.microsoft.com/office/drawing/2014/main" id="{3C9C83BF-A6E7-4761-A8B5-6F918C5B13A8}"/>
                    </a:ext>
                  </a:extLst>
                </p:cNvPr>
                <p:cNvSpPr>
                  <a:spLocks/>
                </p:cNvSpPr>
                <p:nvPr/>
              </p:nvSpPr>
              <p:spPr bwMode="auto">
                <a:xfrm>
                  <a:off x="912" y="2027"/>
                  <a:ext cx="11" cy="12"/>
                </a:xfrm>
                <a:custGeom>
                  <a:avLst/>
                  <a:gdLst>
                    <a:gd name="T0" fmla="*/ 0 w 21"/>
                    <a:gd name="T1" fmla="*/ 1 h 23"/>
                    <a:gd name="T2" fmla="*/ 1 w 21"/>
                    <a:gd name="T3" fmla="*/ 1 h 23"/>
                    <a:gd name="T4" fmla="*/ 1 w 21"/>
                    <a:gd name="T5" fmla="*/ 1 h 23"/>
                    <a:gd name="T6" fmla="*/ 1 w 21"/>
                    <a:gd name="T7" fmla="*/ 1 h 23"/>
                    <a:gd name="T8" fmla="*/ 1 w 21"/>
                    <a:gd name="T9" fmla="*/ 1 h 23"/>
                    <a:gd name="T10" fmla="*/ 1 w 21"/>
                    <a:gd name="T11" fmla="*/ 1 h 23"/>
                    <a:gd name="T12" fmla="*/ 1 w 21"/>
                    <a:gd name="T13" fmla="*/ 1 h 23"/>
                    <a:gd name="T14" fmla="*/ 1 w 21"/>
                    <a:gd name="T15" fmla="*/ 0 h 23"/>
                    <a:gd name="T16" fmla="*/ 1 w 21"/>
                    <a:gd name="T17" fmla="*/ 0 h 23"/>
                    <a:gd name="T18" fmla="*/ 0 w 21"/>
                    <a:gd name="T19" fmla="*/ 1 h 23"/>
                    <a:gd name="T20" fmla="*/ 1 w 21"/>
                    <a:gd name="T21" fmla="*/ 1 h 23"/>
                    <a:gd name="T22" fmla="*/ 0 w 21"/>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23">
                      <a:moveTo>
                        <a:pt x="0" y="8"/>
                      </a:moveTo>
                      <a:lnTo>
                        <a:pt x="1" y="9"/>
                      </a:lnTo>
                      <a:lnTo>
                        <a:pt x="10" y="23"/>
                      </a:lnTo>
                      <a:lnTo>
                        <a:pt x="21" y="16"/>
                      </a:lnTo>
                      <a:lnTo>
                        <a:pt x="12" y="2"/>
                      </a:lnTo>
                      <a:lnTo>
                        <a:pt x="13" y="3"/>
                      </a:lnTo>
                      <a:lnTo>
                        <a:pt x="12" y="2"/>
                      </a:lnTo>
                      <a:lnTo>
                        <a:pt x="8" y="0"/>
                      </a:lnTo>
                      <a:lnTo>
                        <a:pt x="3" y="0"/>
                      </a:lnTo>
                      <a:lnTo>
                        <a:pt x="0" y="5"/>
                      </a:lnTo>
                      <a:lnTo>
                        <a:pt x="1" y="9"/>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78" name="Freeform 562">
                  <a:extLst>
                    <a:ext uri="{FF2B5EF4-FFF2-40B4-BE49-F238E27FC236}">
                      <a16:creationId xmlns:a16="http://schemas.microsoft.com/office/drawing/2014/main" id="{4A604D92-0504-46AC-A6D0-DBD45E17C4F0}"/>
                    </a:ext>
                  </a:extLst>
                </p:cNvPr>
                <p:cNvSpPr>
                  <a:spLocks/>
                </p:cNvSpPr>
                <p:nvPr/>
              </p:nvSpPr>
              <p:spPr bwMode="auto">
                <a:xfrm>
                  <a:off x="904" y="2006"/>
                  <a:ext cx="15" cy="26"/>
                </a:xfrm>
                <a:custGeom>
                  <a:avLst/>
                  <a:gdLst>
                    <a:gd name="T0" fmla="*/ 0 w 30"/>
                    <a:gd name="T1" fmla="*/ 1 h 51"/>
                    <a:gd name="T2" fmla="*/ 0 w 30"/>
                    <a:gd name="T3" fmla="*/ 1 h 51"/>
                    <a:gd name="T4" fmla="*/ 1 w 30"/>
                    <a:gd name="T5" fmla="*/ 1 h 51"/>
                    <a:gd name="T6" fmla="*/ 1 w 30"/>
                    <a:gd name="T7" fmla="*/ 1 h 51"/>
                    <a:gd name="T8" fmla="*/ 1 w 30"/>
                    <a:gd name="T9" fmla="*/ 1 h 51"/>
                    <a:gd name="T10" fmla="*/ 1 w 30"/>
                    <a:gd name="T11" fmla="*/ 1 h 51"/>
                    <a:gd name="T12" fmla="*/ 1 w 30"/>
                    <a:gd name="T13" fmla="*/ 1 h 51"/>
                    <a:gd name="T14" fmla="*/ 1 w 30"/>
                    <a:gd name="T15" fmla="*/ 0 h 51"/>
                    <a:gd name="T16" fmla="*/ 1 w 30"/>
                    <a:gd name="T17" fmla="*/ 0 h 51"/>
                    <a:gd name="T18" fmla="*/ 1 w 30"/>
                    <a:gd name="T19" fmla="*/ 1 h 51"/>
                    <a:gd name="T20" fmla="*/ 0 w 30"/>
                    <a:gd name="T21" fmla="*/ 1 h 51"/>
                    <a:gd name="T22" fmla="*/ 0 w 30"/>
                    <a:gd name="T23" fmla="*/ 1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51">
                      <a:moveTo>
                        <a:pt x="0" y="11"/>
                      </a:moveTo>
                      <a:lnTo>
                        <a:pt x="0" y="10"/>
                      </a:lnTo>
                      <a:lnTo>
                        <a:pt x="17" y="51"/>
                      </a:lnTo>
                      <a:lnTo>
                        <a:pt x="30" y="46"/>
                      </a:lnTo>
                      <a:lnTo>
                        <a:pt x="14" y="5"/>
                      </a:lnTo>
                      <a:lnTo>
                        <a:pt x="14" y="4"/>
                      </a:lnTo>
                      <a:lnTo>
                        <a:pt x="14" y="5"/>
                      </a:lnTo>
                      <a:lnTo>
                        <a:pt x="11" y="0"/>
                      </a:lnTo>
                      <a:lnTo>
                        <a:pt x="6" y="0"/>
                      </a:lnTo>
                      <a:lnTo>
                        <a:pt x="2" y="4"/>
                      </a:lnTo>
                      <a:lnTo>
                        <a:pt x="0" y="1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79" name="Freeform 563">
                  <a:extLst>
                    <a:ext uri="{FF2B5EF4-FFF2-40B4-BE49-F238E27FC236}">
                      <a16:creationId xmlns:a16="http://schemas.microsoft.com/office/drawing/2014/main" id="{3EA17482-AD06-4706-B7C9-A12FC7D4C708}"/>
                    </a:ext>
                  </a:extLst>
                </p:cNvPr>
                <p:cNvSpPr>
                  <a:spLocks/>
                </p:cNvSpPr>
                <p:nvPr/>
              </p:nvSpPr>
              <p:spPr bwMode="auto">
                <a:xfrm>
                  <a:off x="894" y="1985"/>
                  <a:ext cx="17" cy="26"/>
                </a:xfrm>
                <a:custGeom>
                  <a:avLst/>
                  <a:gdLst>
                    <a:gd name="T0" fmla="*/ 1 w 34"/>
                    <a:gd name="T1" fmla="*/ 0 h 53"/>
                    <a:gd name="T2" fmla="*/ 0 w 34"/>
                    <a:gd name="T3" fmla="*/ 0 h 53"/>
                    <a:gd name="T4" fmla="*/ 1 w 34"/>
                    <a:gd name="T5" fmla="*/ 0 h 53"/>
                    <a:gd name="T6" fmla="*/ 1 w 34"/>
                    <a:gd name="T7" fmla="*/ 0 h 53"/>
                    <a:gd name="T8" fmla="*/ 1 w 34"/>
                    <a:gd name="T9" fmla="*/ 0 h 53"/>
                    <a:gd name="T10" fmla="*/ 1 w 34"/>
                    <a:gd name="T11" fmla="*/ 0 h 53"/>
                    <a:gd name="T12" fmla="*/ 1 w 34"/>
                    <a:gd name="T13" fmla="*/ 0 h 53"/>
                    <a:gd name="T14" fmla="*/ 1 w 34"/>
                    <a:gd name="T15" fmla="*/ 0 h 53"/>
                    <a:gd name="T16" fmla="*/ 1 w 34"/>
                    <a:gd name="T17" fmla="*/ 0 h 53"/>
                    <a:gd name="T18" fmla="*/ 0 w 34"/>
                    <a:gd name="T19" fmla="*/ 0 h 53"/>
                    <a:gd name="T20" fmla="*/ 0 w 34"/>
                    <a:gd name="T21" fmla="*/ 0 h 53"/>
                    <a:gd name="T22" fmla="*/ 1 w 34"/>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53">
                      <a:moveTo>
                        <a:pt x="1" y="11"/>
                      </a:moveTo>
                      <a:lnTo>
                        <a:pt x="0" y="11"/>
                      </a:lnTo>
                      <a:lnTo>
                        <a:pt x="20" y="53"/>
                      </a:lnTo>
                      <a:lnTo>
                        <a:pt x="34" y="46"/>
                      </a:lnTo>
                      <a:lnTo>
                        <a:pt x="13" y="4"/>
                      </a:lnTo>
                      <a:lnTo>
                        <a:pt x="12" y="4"/>
                      </a:lnTo>
                      <a:lnTo>
                        <a:pt x="13" y="4"/>
                      </a:lnTo>
                      <a:lnTo>
                        <a:pt x="9" y="0"/>
                      </a:lnTo>
                      <a:lnTo>
                        <a:pt x="3" y="1"/>
                      </a:lnTo>
                      <a:lnTo>
                        <a:pt x="0" y="5"/>
                      </a:lnTo>
                      <a:lnTo>
                        <a:pt x="0" y="11"/>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80" name="Freeform 564">
                  <a:extLst>
                    <a:ext uri="{FF2B5EF4-FFF2-40B4-BE49-F238E27FC236}">
                      <a16:creationId xmlns:a16="http://schemas.microsoft.com/office/drawing/2014/main" id="{6BCE2CCF-9BDE-47A9-9C00-5A932A446B47}"/>
                    </a:ext>
                  </a:extLst>
                </p:cNvPr>
                <p:cNvSpPr>
                  <a:spLocks/>
                </p:cNvSpPr>
                <p:nvPr/>
              </p:nvSpPr>
              <p:spPr bwMode="auto">
                <a:xfrm>
                  <a:off x="881" y="1966"/>
                  <a:ext cx="19" cy="25"/>
                </a:xfrm>
                <a:custGeom>
                  <a:avLst/>
                  <a:gdLst>
                    <a:gd name="T0" fmla="*/ 1 w 38"/>
                    <a:gd name="T1" fmla="*/ 1 h 48"/>
                    <a:gd name="T2" fmla="*/ 1 w 38"/>
                    <a:gd name="T3" fmla="*/ 1 h 48"/>
                    <a:gd name="T4" fmla="*/ 1 w 38"/>
                    <a:gd name="T5" fmla="*/ 1 h 48"/>
                    <a:gd name="T6" fmla="*/ 1 w 38"/>
                    <a:gd name="T7" fmla="*/ 1 h 48"/>
                    <a:gd name="T8" fmla="*/ 1 w 38"/>
                    <a:gd name="T9" fmla="*/ 1 h 48"/>
                    <a:gd name="T10" fmla="*/ 1 w 38"/>
                    <a:gd name="T11" fmla="*/ 1 h 48"/>
                    <a:gd name="T12" fmla="*/ 1 w 38"/>
                    <a:gd name="T13" fmla="*/ 1 h 48"/>
                    <a:gd name="T14" fmla="*/ 1 w 38"/>
                    <a:gd name="T15" fmla="*/ 0 h 48"/>
                    <a:gd name="T16" fmla="*/ 1 w 38"/>
                    <a:gd name="T17" fmla="*/ 0 h 48"/>
                    <a:gd name="T18" fmla="*/ 0 w 38"/>
                    <a:gd name="T19" fmla="*/ 1 h 48"/>
                    <a:gd name="T20" fmla="*/ 1 w 38"/>
                    <a:gd name="T21" fmla="*/ 1 h 48"/>
                    <a:gd name="T22" fmla="*/ 1 w 38"/>
                    <a:gd name="T23" fmla="*/ 1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48">
                      <a:moveTo>
                        <a:pt x="1" y="10"/>
                      </a:moveTo>
                      <a:lnTo>
                        <a:pt x="1" y="9"/>
                      </a:lnTo>
                      <a:lnTo>
                        <a:pt x="27" y="48"/>
                      </a:lnTo>
                      <a:lnTo>
                        <a:pt x="38" y="41"/>
                      </a:lnTo>
                      <a:lnTo>
                        <a:pt x="13" y="2"/>
                      </a:lnTo>
                      <a:lnTo>
                        <a:pt x="13" y="1"/>
                      </a:lnTo>
                      <a:lnTo>
                        <a:pt x="13" y="2"/>
                      </a:lnTo>
                      <a:lnTo>
                        <a:pt x="8" y="0"/>
                      </a:lnTo>
                      <a:lnTo>
                        <a:pt x="4" y="0"/>
                      </a:lnTo>
                      <a:lnTo>
                        <a:pt x="0" y="4"/>
                      </a:lnTo>
                      <a:lnTo>
                        <a:pt x="1" y="9"/>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81" name="Freeform 565">
                  <a:extLst>
                    <a:ext uri="{FF2B5EF4-FFF2-40B4-BE49-F238E27FC236}">
                      <a16:creationId xmlns:a16="http://schemas.microsoft.com/office/drawing/2014/main" id="{95B84FD4-A395-41C2-9250-5429A4FD2ABC}"/>
                    </a:ext>
                  </a:extLst>
                </p:cNvPr>
                <p:cNvSpPr>
                  <a:spLocks/>
                </p:cNvSpPr>
                <p:nvPr/>
              </p:nvSpPr>
              <p:spPr bwMode="auto">
                <a:xfrm>
                  <a:off x="866" y="1949"/>
                  <a:ext cx="21" cy="23"/>
                </a:xfrm>
                <a:custGeom>
                  <a:avLst/>
                  <a:gdLst>
                    <a:gd name="T0" fmla="*/ 0 w 43"/>
                    <a:gd name="T1" fmla="*/ 1 h 46"/>
                    <a:gd name="T2" fmla="*/ 0 w 43"/>
                    <a:gd name="T3" fmla="*/ 1 h 46"/>
                    <a:gd name="T4" fmla="*/ 0 w 43"/>
                    <a:gd name="T5" fmla="*/ 1 h 46"/>
                    <a:gd name="T6" fmla="*/ 0 w 43"/>
                    <a:gd name="T7" fmla="*/ 1 h 46"/>
                    <a:gd name="T8" fmla="*/ 0 w 43"/>
                    <a:gd name="T9" fmla="*/ 1 h 46"/>
                    <a:gd name="T10" fmla="*/ 0 w 43"/>
                    <a:gd name="T11" fmla="*/ 1 h 46"/>
                    <a:gd name="T12" fmla="*/ 0 w 43"/>
                    <a:gd name="T13" fmla="*/ 1 h 46"/>
                    <a:gd name="T14" fmla="*/ 0 w 43"/>
                    <a:gd name="T15" fmla="*/ 0 h 46"/>
                    <a:gd name="T16" fmla="*/ 0 w 43"/>
                    <a:gd name="T17" fmla="*/ 1 h 46"/>
                    <a:gd name="T18" fmla="*/ 0 w 43"/>
                    <a:gd name="T19" fmla="*/ 1 h 46"/>
                    <a:gd name="T20" fmla="*/ 0 w 43"/>
                    <a:gd name="T21" fmla="*/ 1 h 46"/>
                    <a:gd name="T22" fmla="*/ 0 w 43"/>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46">
                      <a:moveTo>
                        <a:pt x="4" y="13"/>
                      </a:moveTo>
                      <a:lnTo>
                        <a:pt x="2" y="12"/>
                      </a:lnTo>
                      <a:lnTo>
                        <a:pt x="31" y="46"/>
                      </a:lnTo>
                      <a:lnTo>
                        <a:pt x="43" y="37"/>
                      </a:lnTo>
                      <a:lnTo>
                        <a:pt x="13" y="2"/>
                      </a:lnTo>
                      <a:lnTo>
                        <a:pt x="11" y="1"/>
                      </a:lnTo>
                      <a:lnTo>
                        <a:pt x="13" y="2"/>
                      </a:lnTo>
                      <a:lnTo>
                        <a:pt x="8" y="0"/>
                      </a:lnTo>
                      <a:lnTo>
                        <a:pt x="3" y="1"/>
                      </a:lnTo>
                      <a:lnTo>
                        <a:pt x="0" y="6"/>
                      </a:lnTo>
                      <a:lnTo>
                        <a:pt x="2" y="12"/>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82" name="Freeform 566">
                  <a:extLst>
                    <a:ext uri="{FF2B5EF4-FFF2-40B4-BE49-F238E27FC236}">
                      <a16:creationId xmlns:a16="http://schemas.microsoft.com/office/drawing/2014/main" id="{82AB7203-BA69-4BA9-AB97-0F862DE84A04}"/>
                    </a:ext>
                  </a:extLst>
                </p:cNvPr>
                <p:cNvSpPr>
                  <a:spLocks/>
                </p:cNvSpPr>
                <p:nvPr/>
              </p:nvSpPr>
              <p:spPr bwMode="auto">
                <a:xfrm>
                  <a:off x="851" y="1938"/>
                  <a:ext cx="20" cy="17"/>
                </a:xfrm>
                <a:custGeom>
                  <a:avLst/>
                  <a:gdLst>
                    <a:gd name="T0" fmla="*/ 0 w 42"/>
                    <a:gd name="T1" fmla="*/ 1 h 34"/>
                    <a:gd name="T2" fmla="*/ 0 w 42"/>
                    <a:gd name="T3" fmla="*/ 1 h 34"/>
                    <a:gd name="T4" fmla="*/ 0 w 42"/>
                    <a:gd name="T5" fmla="*/ 1 h 34"/>
                    <a:gd name="T6" fmla="*/ 0 w 42"/>
                    <a:gd name="T7" fmla="*/ 1 h 34"/>
                    <a:gd name="T8" fmla="*/ 0 w 42"/>
                    <a:gd name="T9" fmla="*/ 1 h 34"/>
                    <a:gd name="T10" fmla="*/ 0 w 42"/>
                    <a:gd name="T11" fmla="*/ 0 h 34"/>
                    <a:gd name="T12" fmla="*/ 0 w 42"/>
                    <a:gd name="T13" fmla="*/ 1 h 34"/>
                    <a:gd name="T14" fmla="*/ 0 w 42"/>
                    <a:gd name="T15" fmla="*/ 0 h 34"/>
                    <a:gd name="T16" fmla="*/ 0 w 42"/>
                    <a:gd name="T17" fmla="*/ 1 h 34"/>
                    <a:gd name="T18" fmla="*/ 0 w 42"/>
                    <a:gd name="T19" fmla="*/ 1 h 34"/>
                    <a:gd name="T20" fmla="*/ 0 w 42"/>
                    <a:gd name="T21" fmla="*/ 1 h 34"/>
                    <a:gd name="T22" fmla="*/ 0 w 42"/>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34">
                      <a:moveTo>
                        <a:pt x="6" y="14"/>
                      </a:moveTo>
                      <a:lnTo>
                        <a:pt x="3" y="13"/>
                      </a:lnTo>
                      <a:lnTo>
                        <a:pt x="35" y="34"/>
                      </a:lnTo>
                      <a:lnTo>
                        <a:pt x="42" y="22"/>
                      </a:lnTo>
                      <a:lnTo>
                        <a:pt x="9" y="2"/>
                      </a:lnTo>
                      <a:lnTo>
                        <a:pt x="6" y="0"/>
                      </a:lnTo>
                      <a:lnTo>
                        <a:pt x="9" y="2"/>
                      </a:lnTo>
                      <a:lnTo>
                        <a:pt x="5" y="0"/>
                      </a:lnTo>
                      <a:lnTo>
                        <a:pt x="1" y="4"/>
                      </a:lnTo>
                      <a:lnTo>
                        <a:pt x="0" y="8"/>
                      </a:lnTo>
                      <a:lnTo>
                        <a:pt x="3" y="13"/>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83" name="Freeform 567">
                  <a:extLst>
                    <a:ext uri="{FF2B5EF4-FFF2-40B4-BE49-F238E27FC236}">
                      <a16:creationId xmlns:a16="http://schemas.microsoft.com/office/drawing/2014/main" id="{3E9B838A-F33C-4488-A1CD-5BEA948DAC50}"/>
                    </a:ext>
                  </a:extLst>
                </p:cNvPr>
                <p:cNvSpPr>
                  <a:spLocks/>
                </p:cNvSpPr>
                <p:nvPr/>
              </p:nvSpPr>
              <p:spPr bwMode="auto">
                <a:xfrm>
                  <a:off x="832" y="1936"/>
                  <a:ext cx="22" cy="9"/>
                </a:xfrm>
                <a:custGeom>
                  <a:avLst/>
                  <a:gdLst>
                    <a:gd name="T0" fmla="*/ 1 w 44"/>
                    <a:gd name="T1" fmla="*/ 1 h 18"/>
                    <a:gd name="T2" fmla="*/ 1 w 44"/>
                    <a:gd name="T3" fmla="*/ 1 h 18"/>
                    <a:gd name="T4" fmla="*/ 1 w 44"/>
                    <a:gd name="T5" fmla="*/ 1 h 18"/>
                    <a:gd name="T6" fmla="*/ 1 w 44"/>
                    <a:gd name="T7" fmla="*/ 1 h 18"/>
                    <a:gd name="T8" fmla="*/ 1 w 44"/>
                    <a:gd name="T9" fmla="*/ 0 h 18"/>
                    <a:gd name="T10" fmla="*/ 1 w 44"/>
                    <a:gd name="T11" fmla="*/ 0 h 18"/>
                    <a:gd name="T12" fmla="*/ 1 w 44"/>
                    <a:gd name="T13" fmla="*/ 0 h 18"/>
                    <a:gd name="T14" fmla="*/ 1 w 44"/>
                    <a:gd name="T15" fmla="*/ 1 h 18"/>
                    <a:gd name="T16" fmla="*/ 0 w 44"/>
                    <a:gd name="T17" fmla="*/ 1 h 18"/>
                    <a:gd name="T18" fmla="*/ 1 w 44"/>
                    <a:gd name="T19" fmla="*/ 1 h 18"/>
                    <a:gd name="T20" fmla="*/ 1 w 44"/>
                    <a:gd name="T21" fmla="*/ 1 h 18"/>
                    <a:gd name="T22" fmla="*/ 1 w 44"/>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18">
                      <a:moveTo>
                        <a:pt x="9" y="14"/>
                      </a:moveTo>
                      <a:lnTo>
                        <a:pt x="7" y="14"/>
                      </a:lnTo>
                      <a:lnTo>
                        <a:pt x="44" y="18"/>
                      </a:lnTo>
                      <a:lnTo>
                        <a:pt x="44" y="4"/>
                      </a:lnTo>
                      <a:lnTo>
                        <a:pt x="7" y="0"/>
                      </a:lnTo>
                      <a:lnTo>
                        <a:pt x="5" y="0"/>
                      </a:lnTo>
                      <a:lnTo>
                        <a:pt x="7" y="0"/>
                      </a:lnTo>
                      <a:lnTo>
                        <a:pt x="3" y="2"/>
                      </a:lnTo>
                      <a:lnTo>
                        <a:pt x="0" y="7"/>
                      </a:lnTo>
                      <a:lnTo>
                        <a:pt x="3" y="11"/>
                      </a:lnTo>
                      <a:lnTo>
                        <a:pt x="7" y="14"/>
                      </a:lnTo>
                      <a:lnTo>
                        <a:pt x="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84" name="Freeform 568">
                  <a:extLst>
                    <a:ext uri="{FF2B5EF4-FFF2-40B4-BE49-F238E27FC236}">
                      <a16:creationId xmlns:a16="http://schemas.microsoft.com/office/drawing/2014/main" id="{DCE8805C-3B3C-4D8D-9C7E-BD2F8EA6931B}"/>
                    </a:ext>
                  </a:extLst>
                </p:cNvPr>
                <p:cNvSpPr>
                  <a:spLocks/>
                </p:cNvSpPr>
                <p:nvPr/>
              </p:nvSpPr>
              <p:spPr bwMode="auto">
                <a:xfrm>
                  <a:off x="812" y="1936"/>
                  <a:ext cx="24" cy="14"/>
                </a:xfrm>
                <a:custGeom>
                  <a:avLst/>
                  <a:gdLst>
                    <a:gd name="T0" fmla="*/ 1 w 48"/>
                    <a:gd name="T1" fmla="*/ 1 h 27"/>
                    <a:gd name="T2" fmla="*/ 1 w 48"/>
                    <a:gd name="T3" fmla="*/ 1 h 27"/>
                    <a:gd name="T4" fmla="*/ 1 w 48"/>
                    <a:gd name="T5" fmla="*/ 1 h 27"/>
                    <a:gd name="T6" fmla="*/ 1 w 48"/>
                    <a:gd name="T7" fmla="*/ 0 h 27"/>
                    <a:gd name="T8" fmla="*/ 1 w 48"/>
                    <a:gd name="T9" fmla="*/ 1 h 27"/>
                    <a:gd name="T10" fmla="*/ 1 w 48"/>
                    <a:gd name="T11" fmla="*/ 1 h 27"/>
                    <a:gd name="T12" fmla="*/ 1 w 48"/>
                    <a:gd name="T13" fmla="*/ 1 h 27"/>
                    <a:gd name="T14" fmla="*/ 0 w 48"/>
                    <a:gd name="T15" fmla="*/ 1 h 27"/>
                    <a:gd name="T16" fmla="*/ 0 w 48"/>
                    <a:gd name="T17" fmla="*/ 1 h 27"/>
                    <a:gd name="T18" fmla="*/ 1 w 48"/>
                    <a:gd name="T19" fmla="*/ 1 h 27"/>
                    <a:gd name="T20" fmla="*/ 1 w 48"/>
                    <a:gd name="T21" fmla="*/ 1 h 27"/>
                    <a:gd name="T22" fmla="*/ 1 w 48"/>
                    <a:gd name="T23" fmla="*/ 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27">
                      <a:moveTo>
                        <a:pt x="12" y="26"/>
                      </a:moveTo>
                      <a:lnTo>
                        <a:pt x="9" y="27"/>
                      </a:lnTo>
                      <a:lnTo>
                        <a:pt x="48" y="14"/>
                      </a:lnTo>
                      <a:lnTo>
                        <a:pt x="44" y="0"/>
                      </a:lnTo>
                      <a:lnTo>
                        <a:pt x="5" y="14"/>
                      </a:lnTo>
                      <a:lnTo>
                        <a:pt x="2" y="15"/>
                      </a:lnTo>
                      <a:lnTo>
                        <a:pt x="5" y="14"/>
                      </a:lnTo>
                      <a:lnTo>
                        <a:pt x="0" y="17"/>
                      </a:lnTo>
                      <a:lnTo>
                        <a:pt x="0" y="22"/>
                      </a:lnTo>
                      <a:lnTo>
                        <a:pt x="4" y="26"/>
                      </a:lnTo>
                      <a:lnTo>
                        <a:pt x="9" y="27"/>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85" name="Freeform 569">
                  <a:extLst>
                    <a:ext uri="{FF2B5EF4-FFF2-40B4-BE49-F238E27FC236}">
                      <a16:creationId xmlns:a16="http://schemas.microsoft.com/office/drawing/2014/main" id="{2F741ED9-72D5-4BB8-94F7-B39C11B89086}"/>
                    </a:ext>
                  </a:extLst>
                </p:cNvPr>
                <p:cNvSpPr>
                  <a:spLocks/>
                </p:cNvSpPr>
                <p:nvPr/>
              </p:nvSpPr>
              <p:spPr bwMode="auto">
                <a:xfrm>
                  <a:off x="791" y="1943"/>
                  <a:ext cx="27" cy="25"/>
                </a:xfrm>
                <a:custGeom>
                  <a:avLst/>
                  <a:gdLst>
                    <a:gd name="T0" fmla="*/ 1 w 53"/>
                    <a:gd name="T1" fmla="*/ 1 h 49"/>
                    <a:gd name="T2" fmla="*/ 1 w 53"/>
                    <a:gd name="T3" fmla="*/ 1 h 49"/>
                    <a:gd name="T4" fmla="*/ 1 w 53"/>
                    <a:gd name="T5" fmla="*/ 1 h 49"/>
                    <a:gd name="T6" fmla="*/ 1 w 53"/>
                    <a:gd name="T7" fmla="*/ 0 h 49"/>
                    <a:gd name="T8" fmla="*/ 1 w 53"/>
                    <a:gd name="T9" fmla="*/ 1 h 49"/>
                    <a:gd name="T10" fmla="*/ 0 w 53"/>
                    <a:gd name="T11" fmla="*/ 1 h 49"/>
                    <a:gd name="T12" fmla="*/ 1 w 53"/>
                    <a:gd name="T13" fmla="*/ 1 h 49"/>
                    <a:gd name="T14" fmla="*/ 0 w 53"/>
                    <a:gd name="T15" fmla="*/ 1 h 49"/>
                    <a:gd name="T16" fmla="*/ 1 w 53"/>
                    <a:gd name="T17" fmla="*/ 1 h 49"/>
                    <a:gd name="T18" fmla="*/ 1 w 53"/>
                    <a:gd name="T19" fmla="*/ 1 h 49"/>
                    <a:gd name="T20" fmla="*/ 1 w 53"/>
                    <a:gd name="T21" fmla="*/ 1 h 49"/>
                    <a:gd name="T22" fmla="*/ 1 w 53"/>
                    <a:gd name="T23" fmla="*/ 1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49">
                      <a:moveTo>
                        <a:pt x="13" y="46"/>
                      </a:moveTo>
                      <a:lnTo>
                        <a:pt x="11" y="48"/>
                      </a:lnTo>
                      <a:lnTo>
                        <a:pt x="53" y="11"/>
                      </a:lnTo>
                      <a:lnTo>
                        <a:pt x="43" y="0"/>
                      </a:lnTo>
                      <a:lnTo>
                        <a:pt x="2" y="37"/>
                      </a:lnTo>
                      <a:lnTo>
                        <a:pt x="0" y="39"/>
                      </a:lnTo>
                      <a:lnTo>
                        <a:pt x="2" y="37"/>
                      </a:lnTo>
                      <a:lnTo>
                        <a:pt x="0" y="41"/>
                      </a:lnTo>
                      <a:lnTo>
                        <a:pt x="2" y="47"/>
                      </a:lnTo>
                      <a:lnTo>
                        <a:pt x="5" y="49"/>
                      </a:lnTo>
                      <a:lnTo>
                        <a:pt x="11" y="48"/>
                      </a:lnTo>
                      <a:lnTo>
                        <a:pt x="1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86" name="Freeform 570">
                  <a:extLst>
                    <a:ext uri="{FF2B5EF4-FFF2-40B4-BE49-F238E27FC236}">
                      <a16:creationId xmlns:a16="http://schemas.microsoft.com/office/drawing/2014/main" id="{1130098D-FE8A-49A1-A505-151BA070C168}"/>
                    </a:ext>
                  </a:extLst>
                </p:cNvPr>
                <p:cNvSpPr>
                  <a:spLocks/>
                </p:cNvSpPr>
                <p:nvPr/>
              </p:nvSpPr>
              <p:spPr bwMode="auto">
                <a:xfrm>
                  <a:off x="783" y="1963"/>
                  <a:ext cx="15" cy="21"/>
                </a:xfrm>
                <a:custGeom>
                  <a:avLst/>
                  <a:gdLst>
                    <a:gd name="T0" fmla="*/ 0 w 31"/>
                    <a:gd name="T1" fmla="*/ 1 h 41"/>
                    <a:gd name="T2" fmla="*/ 0 w 31"/>
                    <a:gd name="T3" fmla="*/ 1 h 41"/>
                    <a:gd name="T4" fmla="*/ 0 w 31"/>
                    <a:gd name="T5" fmla="*/ 1 h 41"/>
                    <a:gd name="T6" fmla="*/ 0 w 31"/>
                    <a:gd name="T7" fmla="*/ 0 h 41"/>
                    <a:gd name="T8" fmla="*/ 0 w 31"/>
                    <a:gd name="T9" fmla="*/ 1 h 41"/>
                    <a:gd name="T10" fmla="*/ 0 w 31"/>
                    <a:gd name="T11" fmla="*/ 1 h 41"/>
                    <a:gd name="T12" fmla="*/ 0 w 31"/>
                    <a:gd name="T13" fmla="*/ 1 h 41"/>
                    <a:gd name="T14" fmla="*/ 0 w 31"/>
                    <a:gd name="T15" fmla="*/ 1 h 41"/>
                    <a:gd name="T16" fmla="*/ 0 w 31"/>
                    <a:gd name="T17" fmla="*/ 1 h 41"/>
                    <a:gd name="T18" fmla="*/ 0 w 31"/>
                    <a:gd name="T19" fmla="*/ 1 h 41"/>
                    <a:gd name="T20" fmla="*/ 0 w 31"/>
                    <a:gd name="T21" fmla="*/ 1 h 41"/>
                    <a:gd name="T22" fmla="*/ 0 w 31"/>
                    <a:gd name="T23" fmla="*/ 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41">
                      <a:moveTo>
                        <a:pt x="16" y="33"/>
                      </a:moveTo>
                      <a:lnTo>
                        <a:pt x="15" y="37"/>
                      </a:lnTo>
                      <a:lnTo>
                        <a:pt x="31" y="7"/>
                      </a:lnTo>
                      <a:lnTo>
                        <a:pt x="18" y="0"/>
                      </a:lnTo>
                      <a:lnTo>
                        <a:pt x="1" y="30"/>
                      </a:lnTo>
                      <a:lnTo>
                        <a:pt x="0" y="33"/>
                      </a:lnTo>
                      <a:lnTo>
                        <a:pt x="1" y="30"/>
                      </a:lnTo>
                      <a:lnTo>
                        <a:pt x="1" y="36"/>
                      </a:lnTo>
                      <a:lnTo>
                        <a:pt x="5" y="40"/>
                      </a:lnTo>
                      <a:lnTo>
                        <a:pt x="11" y="41"/>
                      </a:lnTo>
                      <a:lnTo>
                        <a:pt x="15" y="37"/>
                      </a:lnTo>
                      <a:lnTo>
                        <a:pt x="1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87" name="Freeform 571">
                  <a:extLst>
                    <a:ext uri="{FF2B5EF4-FFF2-40B4-BE49-F238E27FC236}">
                      <a16:creationId xmlns:a16="http://schemas.microsoft.com/office/drawing/2014/main" id="{8808C44D-F8C9-41FF-A195-2AD5041E5895}"/>
                    </a:ext>
                  </a:extLst>
                </p:cNvPr>
                <p:cNvSpPr>
                  <a:spLocks/>
                </p:cNvSpPr>
                <p:nvPr/>
              </p:nvSpPr>
              <p:spPr bwMode="auto">
                <a:xfrm>
                  <a:off x="783" y="1980"/>
                  <a:ext cx="8" cy="19"/>
                </a:xfrm>
                <a:custGeom>
                  <a:avLst/>
                  <a:gdLst>
                    <a:gd name="T0" fmla="*/ 1 w 16"/>
                    <a:gd name="T1" fmla="*/ 1 h 38"/>
                    <a:gd name="T2" fmla="*/ 1 w 16"/>
                    <a:gd name="T3" fmla="*/ 1 h 38"/>
                    <a:gd name="T4" fmla="*/ 1 w 16"/>
                    <a:gd name="T5" fmla="*/ 0 h 38"/>
                    <a:gd name="T6" fmla="*/ 0 w 16"/>
                    <a:gd name="T7" fmla="*/ 0 h 38"/>
                    <a:gd name="T8" fmla="*/ 0 w 16"/>
                    <a:gd name="T9" fmla="*/ 1 h 38"/>
                    <a:gd name="T10" fmla="*/ 1 w 16"/>
                    <a:gd name="T11" fmla="*/ 1 h 38"/>
                    <a:gd name="T12" fmla="*/ 0 w 16"/>
                    <a:gd name="T13" fmla="*/ 1 h 38"/>
                    <a:gd name="T14" fmla="*/ 1 w 16"/>
                    <a:gd name="T15" fmla="*/ 1 h 38"/>
                    <a:gd name="T16" fmla="*/ 1 w 16"/>
                    <a:gd name="T17" fmla="*/ 1 h 38"/>
                    <a:gd name="T18" fmla="*/ 1 w 16"/>
                    <a:gd name="T19" fmla="*/ 1 h 38"/>
                    <a:gd name="T20" fmla="*/ 1 w 16"/>
                    <a:gd name="T21" fmla="*/ 1 h 38"/>
                    <a:gd name="T22" fmla="*/ 1 w 16"/>
                    <a:gd name="T23" fmla="*/ 1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38">
                      <a:moveTo>
                        <a:pt x="15" y="27"/>
                      </a:moveTo>
                      <a:lnTo>
                        <a:pt x="16" y="30"/>
                      </a:lnTo>
                      <a:lnTo>
                        <a:pt x="16" y="0"/>
                      </a:lnTo>
                      <a:lnTo>
                        <a:pt x="0" y="0"/>
                      </a:lnTo>
                      <a:lnTo>
                        <a:pt x="0" y="30"/>
                      </a:lnTo>
                      <a:lnTo>
                        <a:pt x="1" y="34"/>
                      </a:lnTo>
                      <a:lnTo>
                        <a:pt x="0" y="30"/>
                      </a:lnTo>
                      <a:lnTo>
                        <a:pt x="3" y="36"/>
                      </a:lnTo>
                      <a:lnTo>
                        <a:pt x="8" y="38"/>
                      </a:lnTo>
                      <a:lnTo>
                        <a:pt x="14" y="36"/>
                      </a:lnTo>
                      <a:lnTo>
                        <a:pt x="16" y="30"/>
                      </a:lnTo>
                      <a:lnTo>
                        <a:pt x="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88" name="Freeform 572">
                  <a:extLst>
                    <a:ext uri="{FF2B5EF4-FFF2-40B4-BE49-F238E27FC236}">
                      <a16:creationId xmlns:a16="http://schemas.microsoft.com/office/drawing/2014/main" id="{103D51D0-2F98-4F79-9FA3-A3E95259DB9A}"/>
                    </a:ext>
                  </a:extLst>
                </p:cNvPr>
                <p:cNvSpPr>
                  <a:spLocks/>
                </p:cNvSpPr>
                <p:nvPr/>
              </p:nvSpPr>
              <p:spPr bwMode="auto">
                <a:xfrm>
                  <a:off x="783" y="1993"/>
                  <a:ext cx="14" cy="18"/>
                </a:xfrm>
                <a:custGeom>
                  <a:avLst/>
                  <a:gdLst>
                    <a:gd name="T0" fmla="*/ 1 w 28"/>
                    <a:gd name="T1" fmla="*/ 0 h 37"/>
                    <a:gd name="T2" fmla="*/ 1 w 28"/>
                    <a:gd name="T3" fmla="*/ 0 h 37"/>
                    <a:gd name="T4" fmla="*/ 1 w 28"/>
                    <a:gd name="T5" fmla="*/ 0 h 37"/>
                    <a:gd name="T6" fmla="*/ 0 w 28"/>
                    <a:gd name="T7" fmla="*/ 0 h 37"/>
                    <a:gd name="T8" fmla="*/ 1 w 28"/>
                    <a:gd name="T9" fmla="*/ 0 h 37"/>
                    <a:gd name="T10" fmla="*/ 1 w 28"/>
                    <a:gd name="T11" fmla="*/ 0 h 37"/>
                    <a:gd name="T12" fmla="*/ 1 w 28"/>
                    <a:gd name="T13" fmla="*/ 0 h 37"/>
                    <a:gd name="T14" fmla="*/ 1 w 28"/>
                    <a:gd name="T15" fmla="*/ 0 h 37"/>
                    <a:gd name="T16" fmla="*/ 1 w 28"/>
                    <a:gd name="T17" fmla="*/ 0 h 37"/>
                    <a:gd name="T18" fmla="*/ 1 w 28"/>
                    <a:gd name="T19" fmla="*/ 0 h 37"/>
                    <a:gd name="T20" fmla="*/ 1 w 28"/>
                    <a:gd name="T21" fmla="*/ 0 h 37"/>
                    <a:gd name="T22" fmla="*/ 1 w 28"/>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37">
                      <a:moveTo>
                        <a:pt x="27" y="24"/>
                      </a:moveTo>
                      <a:lnTo>
                        <a:pt x="28" y="25"/>
                      </a:lnTo>
                      <a:lnTo>
                        <a:pt x="14" y="0"/>
                      </a:lnTo>
                      <a:lnTo>
                        <a:pt x="0" y="7"/>
                      </a:lnTo>
                      <a:lnTo>
                        <a:pt x="14" y="32"/>
                      </a:lnTo>
                      <a:lnTo>
                        <a:pt x="15" y="33"/>
                      </a:lnTo>
                      <a:lnTo>
                        <a:pt x="14" y="32"/>
                      </a:lnTo>
                      <a:lnTo>
                        <a:pt x="19" y="37"/>
                      </a:lnTo>
                      <a:lnTo>
                        <a:pt x="25" y="36"/>
                      </a:lnTo>
                      <a:lnTo>
                        <a:pt x="28" y="31"/>
                      </a:lnTo>
                      <a:lnTo>
                        <a:pt x="28" y="25"/>
                      </a:lnTo>
                      <a:lnTo>
                        <a:pt x="2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89" name="Freeform 573">
                  <a:extLst>
                    <a:ext uri="{FF2B5EF4-FFF2-40B4-BE49-F238E27FC236}">
                      <a16:creationId xmlns:a16="http://schemas.microsoft.com/office/drawing/2014/main" id="{D1C1BDA6-C18A-4E8E-A01A-189F1B5C7892}"/>
                    </a:ext>
                  </a:extLst>
                </p:cNvPr>
                <p:cNvSpPr>
                  <a:spLocks/>
                </p:cNvSpPr>
                <p:nvPr/>
              </p:nvSpPr>
              <p:spPr bwMode="auto">
                <a:xfrm>
                  <a:off x="791" y="2005"/>
                  <a:ext cx="16" cy="17"/>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w 34"/>
                    <a:gd name="T11" fmla="*/ 0 h 35"/>
                    <a:gd name="T12" fmla="*/ 0 w 34"/>
                    <a:gd name="T13" fmla="*/ 0 h 35"/>
                    <a:gd name="T14" fmla="*/ 0 w 34"/>
                    <a:gd name="T15" fmla="*/ 0 h 35"/>
                    <a:gd name="T16" fmla="*/ 0 w 34"/>
                    <a:gd name="T17" fmla="*/ 0 h 35"/>
                    <a:gd name="T18" fmla="*/ 0 w 34"/>
                    <a:gd name="T19" fmla="*/ 0 h 35"/>
                    <a:gd name="T20" fmla="*/ 0 w 34"/>
                    <a:gd name="T21" fmla="*/ 0 h 35"/>
                    <a:gd name="T22" fmla="*/ 0 w 34"/>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35">
                      <a:moveTo>
                        <a:pt x="30" y="22"/>
                      </a:moveTo>
                      <a:lnTo>
                        <a:pt x="33" y="23"/>
                      </a:lnTo>
                      <a:lnTo>
                        <a:pt x="12" y="0"/>
                      </a:lnTo>
                      <a:lnTo>
                        <a:pt x="0" y="9"/>
                      </a:lnTo>
                      <a:lnTo>
                        <a:pt x="21" y="32"/>
                      </a:lnTo>
                      <a:lnTo>
                        <a:pt x="23" y="33"/>
                      </a:lnTo>
                      <a:lnTo>
                        <a:pt x="21" y="32"/>
                      </a:lnTo>
                      <a:lnTo>
                        <a:pt x="26" y="35"/>
                      </a:lnTo>
                      <a:lnTo>
                        <a:pt x="32" y="32"/>
                      </a:lnTo>
                      <a:lnTo>
                        <a:pt x="34" y="29"/>
                      </a:lnTo>
                      <a:lnTo>
                        <a:pt x="33" y="23"/>
                      </a:lnTo>
                      <a:lnTo>
                        <a:pt x="3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90" name="Freeform 574">
                  <a:extLst>
                    <a:ext uri="{FF2B5EF4-FFF2-40B4-BE49-F238E27FC236}">
                      <a16:creationId xmlns:a16="http://schemas.microsoft.com/office/drawing/2014/main" id="{C8947757-AD8F-4818-A1CC-F6E3B6BA4C55}"/>
                    </a:ext>
                  </a:extLst>
                </p:cNvPr>
                <p:cNvSpPr>
                  <a:spLocks/>
                </p:cNvSpPr>
                <p:nvPr/>
              </p:nvSpPr>
              <p:spPr bwMode="auto">
                <a:xfrm>
                  <a:off x="802" y="2016"/>
                  <a:ext cx="20" cy="17"/>
                </a:xfrm>
                <a:custGeom>
                  <a:avLst/>
                  <a:gdLst>
                    <a:gd name="T0" fmla="*/ 1 w 40"/>
                    <a:gd name="T1" fmla="*/ 1 h 33"/>
                    <a:gd name="T2" fmla="*/ 1 w 40"/>
                    <a:gd name="T3" fmla="*/ 1 h 33"/>
                    <a:gd name="T4" fmla="*/ 1 w 40"/>
                    <a:gd name="T5" fmla="*/ 0 h 33"/>
                    <a:gd name="T6" fmla="*/ 0 w 40"/>
                    <a:gd name="T7" fmla="*/ 1 h 33"/>
                    <a:gd name="T8" fmla="*/ 1 w 40"/>
                    <a:gd name="T9" fmla="*/ 1 h 33"/>
                    <a:gd name="T10" fmla="*/ 1 w 40"/>
                    <a:gd name="T11" fmla="*/ 1 h 33"/>
                    <a:gd name="T12" fmla="*/ 1 w 40"/>
                    <a:gd name="T13" fmla="*/ 1 h 33"/>
                    <a:gd name="T14" fmla="*/ 1 w 40"/>
                    <a:gd name="T15" fmla="*/ 1 h 33"/>
                    <a:gd name="T16" fmla="*/ 1 w 40"/>
                    <a:gd name="T17" fmla="*/ 1 h 33"/>
                    <a:gd name="T18" fmla="*/ 1 w 40"/>
                    <a:gd name="T19" fmla="*/ 1 h 33"/>
                    <a:gd name="T20" fmla="*/ 1 w 40"/>
                    <a:gd name="T21" fmla="*/ 1 h 33"/>
                    <a:gd name="T22" fmla="*/ 1 w 40"/>
                    <a:gd name="T23" fmla="*/ 1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3">
                      <a:moveTo>
                        <a:pt x="36" y="20"/>
                      </a:moveTo>
                      <a:lnTo>
                        <a:pt x="37" y="21"/>
                      </a:lnTo>
                      <a:lnTo>
                        <a:pt x="7" y="0"/>
                      </a:lnTo>
                      <a:lnTo>
                        <a:pt x="0" y="11"/>
                      </a:lnTo>
                      <a:lnTo>
                        <a:pt x="30" y="32"/>
                      </a:lnTo>
                      <a:lnTo>
                        <a:pt x="32" y="33"/>
                      </a:lnTo>
                      <a:lnTo>
                        <a:pt x="30" y="32"/>
                      </a:lnTo>
                      <a:lnTo>
                        <a:pt x="35" y="33"/>
                      </a:lnTo>
                      <a:lnTo>
                        <a:pt x="40" y="30"/>
                      </a:lnTo>
                      <a:lnTo>
                        <a:pt x="40" y="25"/>
                      </a:lnTo>
                      <a:lnTo>
                        <a:pt x="37" y="21"/>
                      </a:lnTo>
                      <a:lnTo>
                        <a:pt x="3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91" name="Freeform 575">
                  <a:extLst>
                    <a:ext uri="{FF2B5EF4-FFF2-40B4-BE49-F238E27FC236}">
                      <a16:creationId xmlns:a16="http://schemas.microsoft.com/office/drawing/2014/main" id="{489283DC-575A-4638-A010-F41F2011A8D9}"/>
                    </a:ext>
                  </a:extLst>
                </p:cNvPr>
                <p:cNvSpPr>
                  <a:spLocks/>
                </p:cNvSpPr>
                <p:nvPr/>
              </p:nvSpPr>
              <p:spPr bwMode="auto">
                <a:xfrm>
                  <a:off x="818" y="2026"/>
                  <a:ext cx="22" cy="14"/>
                </a:xfrm>
                <a:custGeom>
                  <a:avLst/>
                  <a:gdLst>
                    <a:gd name="T0" fmla="*/ 1 w 43"/>
                    <a:gd name="T1" fmla="*/ 1 h 27"/>
                    <a:gd name="T2" fmla="*/ 1 w 43"/>
                    <a:gd name="T3" fmla="*/ 1 h 27"/>
                    <a:gd name="T4" fmla="*/ 1 w 43"/>
                    <a:gd name="T5" fmla="*/ 0 h 27"/>
                    <a:gd name="T6" fmla="*/ 0 w 43"/>
                    <a:gd name="T7" fmla="*/ 1 h 27"/>
                    <a:gd name="T8" fmla="*/ 1 w 43"/>
                    <a:gd name="T9" fmla="*/ 1 h 27"/>
                    <a:gd name="T10" fmla="*/ 1 w 43"/>
                    <a:gd name="T11" fmla="*/ 1 h 27"/>
                    <a:gd name="T12" fmla="*/ 1 w 43"/>
                    <a:gd name="T13" fmla="*/ 1 h 27"/>
                    <a:gd name="T14" fmla="*/ 1 w 43"/>
                    <a:gd name="T15" fmla="*/ 1 h 27"/>
                    <a:gd name="T16" fmla="*/ 1 w 43"/>
                    <a:gd name="T17" fmla="*/ 1 h 27"/>
                    <a:gd name="T18" fmla="*/ 1 w 43"/>
                    <a:gd name="T19" fmla="*/ 1 h 27"/>
                    <a:gd name="T20" fmla="*/ 1 w 43"/>
                    <a:gd name="T21" fmla="*/ 1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27">
                      <a:moveTo>
                        <a:pt x="39" y="13"/>
                      </a:moveTo>
                      <a:lnTo>
                        <a:pt x="39" y="13"/>
                      </a:lnTo>
                      <a:lnTo>
                        <a:pt x="4" y="0"/>
                      </a:lnTo>
                      <a:lnTo>
                        <a:pt x="0" y="13"/>
                      </a:lnTo>
                      <a:lnTo>
                        <a:pt x="34" y="27"/>
                      </a:lnTo>
                      <a:lnTo>
                        <a:pt x="40" y="26"/>
                      </a:lnTo>
                      <a:lnTo>
                        <a:pt x="43" y="21"/>
                      </a:lnTo>
                      <a:lnTo>
                        <a:pt x="43" y="17"/>
                      </a:lnTo>
                      <a:lnTo>
                        <a:pt x="3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92" name="Freeform 576">
                  <a:extLst>
                    <a:ext uri="{FF2B5EF4-FFF2-40B4-BE49-F238E27FC236}">
                      <a16:creationId xmlns:a16="http://schemas.microsoft.com/office/drawing/2014/main" id="{6AE2C27A-63E7-4BA0-BB56-C6F79F4D2B2C}"/>
                    </a:ext>
                  </a:extLst>
                </p:cNvPr>
                <p:cNvSpPr>
                  <a:spLocks/>
                </p:cNvSpPr>
                <p:nvPr/>
              </p:nvSpPr>
              <p:spPr bwMode="auto">
                <a:xfrm>
                  <a:off x="835" y="2033"/>
                  <a:ext cx="21" cy="12"/>
                </a:xfrm>
                <a:custGeom>
                  <a:avLst/>
                  <a:gdLst>
                    <a:gd name="T0" fmla="*/ 1 w 42"/>
                    <a:gd name="T1" fmla="*/ 0 h 26"/>
                    <a:gd name="T2" fmla="*/ 1 w 42"/>
                    <a:gd name="T3" fmla="*/ 0 h 26"/>
                    <a:gd name="T4" fmla="*/ 1 w 42"/>
                    <a:gd name="T5" fmla="*/ 0 h 26"/>
                    <a:gd name="T6" fmla="*/ 0 w 42"/>
                    <a:gd name="T7" fmla="*/ 0 h 26"/>
                    <a:gd name="T8" fmla="*/ 1 w 42"/>
                    <a:gd name="T9" fmla="*/ 0 h 26"/>
                    <a:gd name="T10" fmla="*/ 1 w 42"/>
                    <a:gd name="T11" fmla="*/ 0 h 26"/>
                    <a:gd name="T12" fmla="*/ 1 w 42"/>
                    <a:gd name="T13" fmla="*/ 0 h 26"/>
                    <a:gd name="T14" fmla="*/ 1 w 42"/>
                    <a:gd name="T15" fmla="*/ 0 h 26"/>
                    <a:gd name="T16" fmla="*/ 1 w 42"/>
                    <a:gd name="T17" fmla="*/ 0 h 26"/>
                    <a:gd name="T18" fmla="*/ 1 w 42"/>
                    <a:gd name="T19" fmla="*/ 0 h 26"/>
                    <a:gd name="T20" fmla="*/ 1 w 42"/>
                    <a:gd name="T21" fmla="*/ 0 h 26"/>
                    <a:gd name="T22" fmla="*/ 1 w 42"/>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26">
                      <a:moveTo>
                        <a:pt x="35" y="12"/>
                      </a:moveTo>
                      <a:lnTo>
                        <a:pt x="37" y="12"/>
                      </a:lnTo>
                      <a:lnTo>
                        <a:pt x="5" y="0"/>
                      </a:lnTo>
                      <a:lnTo>
                        <a:pt x="0" y="14"/>
                      </a:lnTo>
                      <a:lnTo>
                        <a:pt x="32" y="26"/>
                      </a:lnTo>
                      <a:lnTo>
                        <a:pt x="35" y="26"/>
                      </a:lnTo>
                      <a:lnTo>
                        <a:pt x="32" y="26"/>
                      </a:lnTo>
                      <a:lnTo>
                        <a:pt x="38" y="25"/>
                      </a:lnTo>
                      <a:lnTo>
                        <a:pt x="42" y="20"/>
                      </a:lnTo>
                      <a:lnTo>
                        <a:pt x="42" y="15"/>
                      </a:lnTo>
                      <a:lnTo>
                        <a:pt x="37" y="12"/>
                      </a:lnTo>
                      <a:lnTo>
                        <a:pt x="3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93" name="Freeform 577">
                  <a:extLst>
                    <a:ext uri="{FF2B5EF4-FFF2-40B4-BE49-F238E27FC236}">
                      <a16:creationId xmlns:a16="http://schemas.microsoft.com/office/drawing/2014/main" id="{928708E2-E068-4743-BE11-A8DA4EA2EDE5}"/>
                    </a:ext>
                  </a:extLst>
                </p:cNvPr>
                <p:cNvSpPr>
                  <a:spLocks/>
                </p:cNvSpPr>
                <p:nvPr/>
              </p:nvSpPr>
              <p:spPr bwMode="auto">
                <a:xfrm>
                  <a:off x="852" y="2038"/>
                  <a:ext cx="20" cy="10"/>
                </a:xfrm>
                <a:custGeom>
                  <a:avLst/>
                  <a:gdLst>
                    <a:gd name="T0" fmla="*/ 1 w 39"/>
                    <a:gd name="T1" fmla="*/ 1 h 18"/>
                    <a:gd name="T2" fmla="*/ 1 w 39"/>
                    <a:gd name="T3" fmla="*/ 1 h 18"/>
                    <a:gd name="T4" fmla="*/ 0 w 39"/>
                    <a:gd name="T5" fmla="*/ 0 h 18"/>
                    <a:gd name="T6" fmla="*/ 0 w 39"/>
                    <a:gd name="T7" fmla="*/ 1 h 18"/>
                    <a:gd name="T8" fmla="*/ 1 w 39"/>
                    <a:gd name="T9" fmla="*/ 1 h 18"/>
                    <a:gd name="T10" fmla="*/ 1 w 39"/>
                    <a:gd name="T11" fmla="*/ 1 h 18"/>
                    <a:gd name="T12" fmla="*/ 1 w 39"/>
                    <a:gd name="T13" fmla="*/ 1 h 18"/>
                    <a:gd name="T14" fmla="*/ 1 w 39"/>
                    <a:gd name="T15" fmla="*/ 1 h 18"/>
                    <a:gd name="T16" fmla="*/ 1 w 39"/>
                    <a:gd name="T17" fmla="*/ 1 h 18"/>
                    <a:gd name="T18" fmla="*/ 1 w 39"/>
                    <a:gd name="T19" fmla="*/ 1 h 18"/>
                    <a:gd name="T20" fmla="*/ 1 w 39"/>
                    <a:gd name="T21" fmla="*/ 1 h 18"/>
                    <a:gd name="T22" fmla="*/ 1 w 39"/>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8">
                      <a:moveTo>
                        <a:pt x="33" y="4"/>
                      </a:moveTo>
                      <a:lnTo>
                        <a:pt x="32" y="4"/>
                      </a:lnTo>
                      <a:lnTo>
                        <a:pt x="0" y="0"/>
                      </a:lnTo>
                      <a:lnTo>
                        <a:pt x="0" y="14"/>
                      </a:lnTo>
                      <a:lnTo>
                        <a:pt x="32" y="18"/>
                      </a:lnTo>
                      <a:lnTo>
                        <a:pt x="31" y="18"/>
                      </a:lnTo>
                      <a:lnTo>
                        <a:pt x="32" y="18"/>
                      </a:lnTo>
                      <a:lnTo>
                        <a:pt x="38" y="16"/>
                      </a:lnTo>
                      <a:lnTo>
                        <a:pt x="39" y="11"/>
                      </a:lnTo>
                      <a:lnTo>
                        <a:pt x="38" y="7"/>
                      </a:lnTo>
                      <a:lnTo>
                        <a:pt x="32" y="4"/>
                      </a:lnTo>
                      <a:lnTo>
                        <a:pt x="3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94" name="Freeform 578">
                  <a:extLst>
                    <a:ext uri="{FF2B5EF4-FFF2-40B4-BE49-F238E27FC236}">
                      <a16:creationId xmlns:a16="http://schemas.microsoft.com/office/drawing/2014/main" id="{FFA80374-4663-4558-96F8-825015D8B465}"/>
                    </a:ext>
                  </a:extLst>
                </p:cNvPr>
                <p:cNvSpPr>
                  <a:spLocks/>
                </p:cNvSpPr>
                <p:nvPr/>
              </p:nvSpPr>
              <p:spPr bwMode="auto">
                <a:xfrm>
                  <a:off x="868" y="2041"/>
                  <a:ext cx="11" cy="8"/>
                </a:xfrm>
                <a:custGeom>
                  <a:avLst/>
                  <a:gdLst>
                    <a:gd name="T0" fmla="*/ 1 w 22"/>
                    <a:gd name="T1" fmla="*/ 0 h 17"/>
                    <a:gd name="T2" fmla="*/ 1 w 22"/>
                    <a:gd name="T3" fmla="*/ 0 h 17"/>
                    <a:gd name="T4" fmla="*/ 1 w 22"/>
                    <a:gd name="T5" fmla="*/ 0 h 17"/>
                    <a:gd name="T6" fmla="*/ 0 w 22"/>
                    <a:gd name="T7" fmla="*/ 0 h 17"/>
                    <a:gd name="T8" fmla="*/ 1 w 22"/>
                    <a:gd name="T9" fmla="*/ 0 h 17"/>
                    <a:gd name="T10" fmla="*/ 1 w 22"/>
                    <a:gd name="T11" fmla="*/ 0 h 17"/>
                    <a:gd name="T12" fmla="*/ 1 w 22"/>
                    <a:gd name="T13" fmla="*/ 0 h 17"/>
                    <a:gd name="T14" fmla="*/ 1 w 22"/>
                    <a:gd name="T15" fmla="*/ 0 h 17"/>
                    <a:gd name="T16" fmla="*/ 1 w 22"/>
                    <a:gd name="T17" fmla="*/ 0 h 17"/>
                    <a:gd name="T18" fmla="*/ 1 w 22"/>
                    <a:gd name="T19" fmla="*/ 0 h 17"/>
                    <a:gd name="T20" fmla="*/ 1 w 22"/>
                    <a:gd name="T21" fmla="*/ 0 h 17"/>
                    <a:gd name="T22" fmla="*/ 1 w 22"/>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7">
                      <a:moveTo>
                        <a:pt x="15" y="3"/>
                      </a:moveTo>
                      <a:lnTo>
                        <a:pt x="16" y="3"/>
                      </a:lnTo>
                      <a:lnTo>
                        <a:pt x="2" y="0"/>
                      </a:lnTo>
                      <a:lnTo>
                        <a:pt x="0" y="14"/>
                      </a:lnTo>
                      <a:lnTo>
                        <a:pt x="14" y="17"/>
                      </a:lnTo>
                      <a:lnTo>
                        <a:pt x="15" y="17"/>
                      </a:lnTo>
                      <a:lnTo>
                        <a:pt x="14" y="17"/>
                      </a:lnTo>
                      <a:lnTo>
                        <a:pt x="19" y="15"/>
                      </a:lnTo>
                      <a:lnTo>
                        <a:pt x="22" y="11"/>
                      </a:lnTo>
                      <a:lnTo>
                        <a:pt x="21" y="5"/>
                      </a:lnTo>
                      <a:lnTo>
                        <a:pt x="16" y="3"/>
                      </a:lnTo>
                      <a:lnTo>
                        <a:pt x="1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95" name="Freeform 579">
                  <a:extLst>
                    <a:ext uri="{FF2B5EF4-FFF2-40B4-BE49-F238E27FC236}">
                      <a16:creationId xmlns:a16="http://schemas.microsoft.com/office/drawing/2014/main" id="{D8C202E9-2AF7-4CC7-8DFA-77EE32EB4FB6}"/>
                    </a:ext>
                  </a:extLst>
                </p:cNvPr>
                <p:cNvSpPr>
                  <a:spLocks/>
                </p:cNvSpPr>
                <p:nvPr/>
              </p:nvSpPr>
              <p:spPr bwMode="auto">
                <a:xfrm>
                  <a:off x="875" y="2042"/>
                  <a:ext cx="13" cy="9"/>
                </a:xfrm>
                <a:custGeom>
                  <a:avLst/>
                  <a:gdLst>
                    <a:gd name="T0" fmla="*/ 1 w 25"/>
                    <a:gd name="T1" fmla="*/ 1 h 17"/>
                    <a:gd name="T2" fmla="*/ 1 w 25"/>
                    <a:gd name="T3" fmla="*/ 1 h 17"/>
                    <a:gd name="T4" fmla="*/ 0 w 25"/>
                    <a:gd name="T5" fmla="*/ 0 h 17"/>
                    <a:gd name="T6" fmla="*/ 0 w 25"/>
                    <a:gd name="T7" fmla="*/ 1 h 17"/>
                    <a:gd name="T8" fmla="*/ 1 w 25"/>
                    <a:gd name="T9" fmla="*/ 1 h 17"/>
                    <a:gd name="T10" fmla="*/ 1 w 25"/>
                    <a:gd name="T11" fmla="*/ 1 h 17"/>
                    <a:gd name="T12" fmla="*/ 1 w 25"/>
                    <a:gd name="T13" fmla="*/ 1 h 17"/>
                    <a:gd name="T14" fmla="*/ 1 w 25"/>
                    <a:gd name="T15" fmla="*/ 1 h 17"/>
                    <a:gd name="T16" fmla="*/ 1 w 25"/>
                    <a:gd name="T17" fmla="*/ 1 h 17"/>
                    <a:gd name="T18" fmla="*/ 1 w 25"/>
                    <a:gd name="T19" fmla="*/ 1 h 17"/>
                    <a:gd name="T20" fmla="*/ 1 w 25"/>
                    <a:gd name="T21" fmla="*/ 1 h 17"/>
                    <a:gd name="T22" fmla="*/ 1 w 25"/>
                    <a:gd name="T23" fmla="*/ 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17">
                      <a:moveTo>
                        <a:pt x="18" y="1"/>
                      </a:moveTo>
                      <a:lnTo>
                        <a:pt x="18" y="2"/>
                      </a:lnTo>
                      <a:lnTo>
                        <a:pt x="0" y="0"/>
                      </a:lnTo>
                      <a:lnTo>
                        <a:pt x="0" y="14"/>
                      </a:lnTo>
                      <a:lnTo>
                        <a:pt x="18" y="16"/>
                      </a:lnTo>
                      <a:lnTo>
                        <a:pt x="18" y="17"/>
                      </a:lnTo>
                      <a:lnTo>
                        <a:pt x="18" y="16"/>
                      </a:lnTo>
                      <a:lnTo>
                        <a:pt x="24" y="14"/>
                      </a:lnTo>
                      <a:lnTo>
                        <a:pt x="25" y="9"/>
                      </a:lnTo>
                      <a:lnTo>
                        <a:pt x="24" y="4"/>
                      </a:lnTo>
                      <a:lnTo>
                        <a:pt x="18" y="2"/>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96" name="Freeform 580">
                  <a:extLst>
                    <a:ext uri="{FF2B5EF4-FFF2-40B4-BE49-F238E27FC236}">
                      <a16:creationId xmlns:a16="http://schemas.microsoft.com/office/drawing/2014/main" id="{CDAA66DA-5787-40D3-A59C-0B9B0D1A8F06}"/>
                    </a:ext>
                  </a:extLst>
                </p:cNvPr>
                <p:cNvSpPr>
                  <a:spLocks/>
                </p:cNvSpPr>
                <p:nvPr/>
              </p:nvSpPr>
              <p:spPr bwMode="auto">
                <a:xfrm>
                  <a:off x="885" y="2042"/>
                  <a:ext cx="14" cy="9"/>
                </a:xfrm>
                <a:custGeom>
                  <a:avLst/>
                  <a:gdLst>
                    <a:gd name="T0" fmla="*/ 0 w 29"/>
                    <a:gd name="T1" fmla="*/ 0 h 16"/>
                    <a:gd name="T2" fmla="*/ 0 w 29"/>
                    <a:gd name="T3" fmla="*/ 0 h 16"/>
                    <a:gd name="T4" fmla="*/ 0 w 29"/>
                    <a:gd name="T5" fmla="*/ 0 h 16"/>
                    <a:gd name="T6" fmla="*/ 0 w 29"/>
                    <a:gd name="T7" fmla="*/ 1 h 16"/>
                    <a:gd name="T8" fmla="*/ 0 w 29"/>
                    <a:gd name="T9" fmla="*/ 1 h 16"/>
                    <a:gd name="T10" fmla="*/ 0 w 29"/>
                    <a:gd name="T11" fmla="*/ 1 h 16"/>
                    <a:gd name="T12" fmla="*/ 0 w 29"/>
                    <a:gd name="T13" fmla="*/ 1 h 16"/>
                    <a:gd name="T14" fmla="*/ 0 w 29"/>
                    <a:gd name="T15" fmla="*/ 1 h 16"/>
                    <a:gd name="T16" fmla="*/ 0 w 29"/>
                    <a:gd name="T17" fmla="*/ 1 h 16"/>
                    <a:gd name="T18" fmla="*/ 0 w 29"/>
                    <a:gd name="T19" fmla="*/ 1 h 16"/>
                    <a:gd name="T20" fmla="*/ 0 w 29"/>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16">
                      <a:moveTo>
                        <a:pt x="21" y="0"/>
                      </a:moveTo>
                      <a:lnTo>
                        <a:pt x="21" y="0"/>
                      </a:lnTo>
                      <a:lnTo>
                        <a:pt x="0" y="0"/>
                      </a:lnTo>
                      <a:lnTo>
                        <a:pt x="0" y="16"/>
                      </a:lnTo>
                      <a:lnTo>
                        <a:pt x="21" y="16"/>
                      </a:lnTo>
                      <a:lnTo>
                        <a:pt x="27" y="14"/>
                      </a:lnTo>
                      <a:lnTo>
                        <a:pt x="29" y="8"/>
                      </a:lnTo>
                      <a:lnTo>
                        <a:pt x="27" y="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97" name="Freeform 581">
                  <a:extLst>
                    <a:ext uri="{FF2B5EF4-FFF2-40B4-BE49-F238E27FC236}">
                      <a16:creationId xmlns:a16="http://schemas.microsoft.com/office/drawing/2014/main" id="{F4A88C25-F49F-490F-B681-FBBA78B0B4F9}"/>
                    </a:ext>
                  </a:extLst>
                </p:cNvPr>
                <p:cNvSpPr>
                  <a:spLocks/>
                </p:cNvSpPr>
                <p:nvPr/>
              </p:nvSpPr>
              <p:spPr bwMode="auto">
                <a:xfrm>
                  <a:off x="895" y="2042"/>
                  <a:ext cx="13" cy="9"/>
                </a:xfrm>
                <a:custGeom>
                  <a:avLst/>
                  <a:gdLst>
                    <a:gd name="T0" fmla="*/ 1 w 26"/>
                    <a:gd name="T1" fmla="*/ 1 h 16"/>
                    <a:gd name="T2" fmla="*/ 1 w 26"/>
                    <a:gd name="T3" fmla="*/ 0 h 16"/>
                    <a:gd name="T4" fmla="*/ 0 w 26"/>
                    <a:gd name="T5" fmla="*/ 0 h 16"/>
                    <a:gd name="T6" fmla="*/ 0 w 26"/>
                    <a:gd name="T7" fmla="*/ 1 h 16"/>
                    <a:gd name="T8" fmla="*/ 1 w 26"/>
                    <a:gd name="T9" fmla="*/ 1 h 16"/>
                    <a:gd name="T10" fmla="*/ 1 w 26"/>
                    <a:gd name="T11" fmla="*/ 1 h 16"/>
                    <a:gd name="T12" fmla="*/ 1 w 26"/>
                    <a:gd name="T13" fmla="*/ 1 h 16"/>
                    <a:gd name="T14" fmla="*/ 1 w 26"/>
                    <a:gd name="T15" fmla="*/ 1 h 16"/>
                    <a:gd name="T16" fmla="*/ 1 w 26"/>
                    <a:gd name="T17" fmla="*/ 1 h 16"/>
                    <a:gd name="T18" fmla="*/ 1 w 26"/>
                    <a:gd name="T19" fmla="*/ 1 h 16"/>
                    <a:gd name="T20" fmla="*/ 1 w 26"/>
                    <a:gd name="T21" fmla="*/ 0 h 16"/>
                    <a:gd name="T22" fmla="*/ 1 w 26"/>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16">
                      <a:moveTo>
                        <a:pt x="18" y="1"/>
                      </a:moveTo>
                      <a:lnTo>
                        <a:pt x="18" y="0"/>
                      </a:lnTo>
                      <a:lnTo>
                        <a:pt x="0" y="0"/>
                      </a:lnTo>
                      <a:lnTo>
                        <a:pt x="0" y="16"/>
                      </a:lnTo>
                      <a:lnTo>
                        <a:pt x="18" y="16"/>
                      </a:lnTo>
                      <a:lnTo>
                        <a:pt x="18" y="15"/>
                      </a:lnTo>
                      <a:lnTo>
                        <a:pt x="18" y="16"/>
                      </a:lnTo>
                      <a:lnTo>
                        <a:pt x="24" y="14"/>
                      </a:lnTo>
                      <a:lnTo>
                        <a:pt x="26" y="8"/>
                      </a:lnTo>
                      <a:lnTo>
                        <a:pt x="24" y="2"/>
                      </a:lnTo>
                      <a:lnTo>
                        <a:pt x="18" y="0"/>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98" name="Freeform 582">
                  <a:extLst>
                    <a:ext uri="{FF2B5EF4-FFF2-40B4-BE49-F238E27FC236}">
                      <a16:creationId xmlns:a16="http://schemas.microsoft.com/office/drawing/2014/main" id="{DD6FA974-3180-4C1C-A2BE-3681AFFF0054}"/>
                    </a:ext>
                  </a:extLst>
                </p:cNvPr>
                <p:cNvSpPr>
                  <a:spLocks/>
                </p:cNvSpPr>
                <p:nvPr/>
              </p:nvSpPr>
              <p:spPr bwMode="auto">
                <a:xfrm>
                  <a:off x="904" y="2043"/>
                  <a:ext cx="13" cy="8"/>
                </a:xfrm>
                <a:custGeom>
                  <a:avLst/>
                  <a:gdLst>
                    <a:gd name="T0" fmla="*/ 1 w 26"/>
                    <a:gd name="T1" fmla="*/ 1 h 16"/>
                    <a:gd name="T2" fmla="*/ 1 w 26"/>
                    <a:gd name="T3" fmla="*/ 1 h 16"/>
                    <a:gd name="T4" fmla="*/ 0 w 26"/>
                    <a:gd name="T5" fmla="*/ 0 h 16"/>
                    <a:gd name="T6" fmla="*/ 0 w 26"/>
                    <a:gd name="T7" fmla="*/ 1 h 16"/>
                    <a:gd name="T8" fmla="*/ 1 w 26"/>
                    <a:gd name="T9" fmla="*/ 1 h 16"/>
                    <a:gd name="T10" fmla="*/ 1 w 26"/>
                    <a:gd name="T11" fmla="*/ 1 h 16"/>
                    <a:gd name="T12" fmla="*/ 1 w 26"/>
                    <a:gd name="T13" fmla="*/ 1 h 16"/>
                    <a:gd name="T14" fmla="*/ 1 w 26"/>
                    <a:gd name="T15" fmla="*/ 1 h 16"/>
                    <a:gd name="T16" fmla="*/ 1 w 26"/>
                    <a:gd name="T17" fmla="*/ 1 h 16"/>
                    <a:gd name="T18" fmla="*/ 1 w 26"/>
                    <a:gd name="T19" fmla="*/ 1 h 16"/>
                    <a:gd name="T20" fmla="*/ 1 w 26"/>
                    <a:gd name="T21" fmla="*/ 1 h 16"/>
                    <a:gd name="T22" fmla="*/ 1 w 26"/>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16">
                      <a:moveTo>
                        <a:pt x="20" y="2"/>
                      </a:moveTo>
                      <a:lnTo>
                        <a:pt x="19" y="2"/>
                      </a:lnTo>
                      <a:lnTo>
                        <a:pt x="0" y="0"/>
                      </a:lnTo>
                      <a:lnTo>
                        <a:pt x="0" y="14"/>
                      </a:lnTo>
                      <a:lnTo>
                        <a:pt x="19" y="16"/>
                      </a:lnTo>
                      <a:lnTo>
                        <a:pt x="18" y="16"/>
                      </a:lnTo>
                      <a:lnTo>
                        <a:pt x="19" y="16"/>
                      </a:lnTo>
                      <a:lnTo>
                        <a:pt x="25" y="14"/>
                      </a:lnTo>
                      <a:lnTo>
                        <a:pt x="26" y="9"/>
                      </a:lnTo>
                      <a:lnTo>
                        <a:pt x="25" y="5"/>
                      </a:lnTo>
                      <a:lnTo>
                        <a:pt x="19" y="2"/>
                      </a:lnTo>
                      <a:lnTo>
                        <a:pt x="2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99" name="Freeform 583">
                  <a:extLst>
                    <a:ext uri="{FF2B5EF4-FFF2-40B4-BE49-F238E27FC236}">
                      <a16:creationId xmlns:a16="http://schemas.microsoft.com/office/drawing/2014/main" id="{1017FBC2-B74F-45B6-A4B6-0678180902AB}"/>
                    </a:ext>
                  </a:extLst>
                </p:cNvPr>
                <p:cNvSpPr>
                  <a:spLocks/>
                </p:cNvSpPr>
                <p:nvPr/>
              </p:nvSpPr>
              <p:spPr bwMode="auto">
                <a:xfrm>
                  <a:off x="913" y="2044"/>
                  <a:ext cx="11" cy="8"/>
                </a:xfrm>
                <a:custGeom>
                  <a:avLst/>
                  <a:gdLst>
                    <a:gd name="T0" fmla="*/ 1 w 22"/>
                    <a:gd name="T1" fmla="*/ 0 h 17"/>
                    <a:gd name="T2" fmla="*/ 1 w 22"/>
                    <a:gd name="T3" fmla="*/ 0 h 17"/>
                    <a:gd name="T4" fmla="*/ 1 w 22"/>
                    <a:gd name="T5" fmla="*/ 0 h 17"/>
                    <a:gd name="T6" fmla="*/ 0 w 22"/>
                    <a:gd name="T7" fmla="*/ 0 h 17"/>
                    <a:gd name="T8" fmla="*/ 1 w 22"/>
                    <a:gd name="T9" fmla="*/ 0 h 17"/>
                    <a:gd name="T10" fmla="*/ 1 w 22"/>
                    <a:gd name="T11" fmla="*/ 0 h 17"/>
                    <a:gd name="T12" fmla="*/ 1 w 22"/>
                    <a:gd name="T13" fmla="*/ 0 h 17"/>
                    <a:gd name="T14" fmla="*/ 1 w 22"/>
                    <a:gd name="T15" fmla="*/ 0 h 17"/>
                    <a:gd name="T16" fmla="*/ 1 w 22"/>
                    <a:gd name="T17" fmla="*/ 0 h 17"/>
                    <a:gd name="T18" fmla="*/ 1 w 22"/>
                    <a:gd name="T19" fmla="*/ 0 h 17"/>
                    <a:gd name="T20" fmla="*/ 1 w 2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7">
                      <a:moveTo>
                        <a:pt x="16" y="3"/>
                      </a:moveTo>
                      <a:lnTo>
                        <a:pt x="16" y="3"/>
                      </a:lnTo>
                      <a:lnTo>
                        <a:pt x="2" y="0"/>
                      </a:lnTo>
                      <a:lnTo>
                        <a:pt x="0" y="14"/>
                      </a:lnTo>
                      <a:lnTo>
                        <a:pt x="14" y="17"/>
                      </a:lnTo>
                      <a:lnTo>
                        <a:pt x="19" y="15"/>
                      </a:lnTo>
                      <a:lnTo>
                        <a:pt x="22" y="11"/>
                      </a:lnTo>
                      <a:lnTo>
                        <a:pt x="20" y="5"/>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00" name="Freeform 584">
                  <a:extLst>
                    <a:ext uri="{FF2B5EF4-FFF2-40B4-BE49-F238E27FC236}">
                      <a16:creationId xmlns:a16="http://schemas.microsoft.com/office/drawing/2014/main" id="{E90CB822-761C-43A3-89C7-6CF492ECA22D}"/>
                    </a:ext>
                  </a:extLst>
                </p:cNvPr>
                <p:cNvSpPr>
                  <a:spLocks/>
                </p:cNvSpPr>
                <p:nvPr/>
              </p:nvSpPr>
              <p:spPr bwMode="auto">
                <a:xfrm>
                  <a:off x="920" y="2045"/>
                  <a:ext cx="10" cy="8"/>
                </a:xfrm>
                <a:custGeom>
                  <a:avLst/>
                  <a:gdLst>
                    <a:gd name="T0" fmla="*/ 1 w 19"/>
                    <a:gd name="T1" fmla="*/ 1 h 16"/>
                    <a:gd name="T2" fmla="*/ 1 w 19"/>
                    <a:gd name="T3" fmla="*/ 1 h 16"/>
                    <a:gd name="T4" fmla="*/ 1 w 19"/>
                    <a:gd name="T5" fmla="*/ 0 h 16"/>
                    <a:gd name="T6" fmla="*/ 0 w 19"/>
                    <a:gd name="T7" fmla="*/ 1 h 16"/>
                    <a:gd name="T8" fmla="*/ 1 w 19"/>
                    <a:gd name="T9" fmla="*/ 1 h 16"/>
                    <a:gd name="T10" fmla="*/ 1 w 19"/>
                    <a:gd name="T11" fmla="*/ 1 h 16"/>
                    <a:gd name="T12" fmla="*/ 1 w 19"/>
                    <a:gd name="T13" fmla="*/ 1 h 16"/>
                    <a:gd name="T14" fmla="*/ 1 w 19"/>
                    <a:gd name="T15" fmla="*/ 1 h 16"/>
                    <a:gd name="T16" fmla="*/ 1 w 19"/>
                    <a:gd name="T17" fmla="*/ 1 h 16"/>
                    <a:gd name="T18" fmla="*/ 1 w 19"/>
                    <a:gd name="T19" fmla="*/ 1 h 16"/>
                    <a:gd name="T20" fmla="*/ 1 w 19"/>
                    <a:gd name="T21" fmla="*/ 1 h 16"/>
                    <a:gd name="T22" fmla="*/ 1 w 19"/>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16">
                      <a:moveTo>
                        <a:pt x="18" y="5"/>
                      </a:moveTo>
                      <a:lnTo>
                        <a:pt x="13" y="2"/>
                      </a:lnTo>
                      <a:lnTo>
                        <a:pt x="2" y="0"/>
                      </a:lnTo>
                      <a:lnTo>
                        <a:pt x="0" y="14"/>
                      </a:lnTo>
                      <a:lnTo>
                        <a:pt x="11" y="16"/>
                      </a:lnTo>
                      <a:lnTo>
                        <a:pt x="6" y="12"/>
                      </a:lnTo>
                      <a:lnTo>
                        <a:pt x="11" y="16"/>
                      </a:lnTo>
                      <a:lnTo>
                        <a:pt x="17" y="15"/>
                      </a:lnTo>
                      <a:lnTo>
                        <a:pt x="19" y="10"/>
                      </a:lnTo>
                      <a:lnTo>
                        <a:pt x="18" y="4"/>
                      </a:lnTo>
                      <a:lnTo>
                        <a:pt x="13" y="2"/>
                      </a:lnTo>
                      <a:lnTo>
                        <a:pt x="1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01" name="Freeform 585">
                  <a:extLst>
                    <a:ext uri="{FF2B5EF4-FFF2-40B4-BE49-F238E27FC236}">
                      <a16:creationId xmlns:a16="http://schemas.microsoft.com/office/drawing/2014/main" id="{40CB6554-CBD2-493F-A6A4-278BC6C809D5}"/>
                    </a:ext>
                  </a:extLst>
                </p:cNvPr>
                <p:cNvSpPr>
                  <a:spLocks/>
                </p:cNvSpPr>
                <p:nvPr/>
              </p:nvSpPr>
              <p:spPr bwMode="auto">
                <a:xfrm>
                  <a:off x="923" y="2048"/>
                  <a:ext cx="9" cy="8"/>
                </a:xfrm>
                <a:custGeom>
                  <a:avLst/>
                  <a:gdLst>
                    <a:gd name="T0" fmla="*/ 1 w 18"/>
                    <a:gd name="T1" fmla="*/ 0 h 17"/>
                    <a:gd name="T2" fmla="*/ 1 w 18"/>
                    <a:gd name="T3" fmla="*/ 0 h 17"/>
                    <a:gd name="T4" fmla="*/ 1 w 18"/>
                    <a:gd name="T5" fmla="*/ 0 h 17"/>
                    <a:gd name="T6" fmla="*/ 0 w 18"/>
                    <a:gd name="T7" fmla="*/ 0 h 17"/>
                    <a:gd name="T8" fmla="*/ 1 w 18"/>
                    <a:gd name="T9" fmla="*/ 0 h 17"/>
                    <a:gd name="T10" fmla="*/ 1 w 18"/>
                    <a:gd name="T11" fmla="*/ 0 h 17"/>
                    <a:gd name="T12" fmla="*/ 1 w 18"/>
                    <a:gd name="T13" fmla="*/ 0 h 17"/>
                    <a:gd name="T14" fmla="*/ 1 w 18"/>
                    <a:gd name="T15" fmla="*/ 0 h 17"/>
                    <a:gd name="T16" fmla="*/ 1 w 18"/>
                    <a:gd name="T17" fmla="*/ 0 h 17"/>
                    <a:gd name="T18" fmla="*/ 1 w 18"/>
                    <a:gd name="T19" fmla="*/ 0 h 17"/>
                    <a:gd name="T20" fmla="*/ 1 w 18"/>
                    <a:gd name="T21" fmla="*/ 0 h 17"/>
                    <a:gd name="T22" fmla="*/ 1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18" y="10"/>
                      </a:moveTo>
                      <a:lnTo>
                        <a:pt x="17" y="7"/>
                      </a:lnTo>
                      <a:lnTo>
                        <a:pt x="12" y="0"/>
                      </a:lnTo>
                      <a:lnTo>
                        <a:pt x="0" y="7"/>
                      </a:lnTo>
                      <a:lnTo>
                        <a:pt x="5" y="14"/>
                      </a:lnTo>
                      <a:lnTo>
                        <a:pt x="4" y="12"/>
                      </a:lnTo>
                      <a:lnTo>
                        <a:pt x="5" y="14"/>
                      </a:lnTo>
                      <a:lnTo>
                        <a:pt x="10" y="17"/>
                      </a:lnTo>
                      <a:lnTo>
                        <a:pt x="14" y="15"/>
                      </a:lnTo>
                      <a:lnTo>
                        <a:pt x="18" y="12"/>
                      </a:lnTo>
                      <a:lnTo>
                        <a:pt x="17" y="7"/>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02" name="Freeform 586">
                  <a:extLst>
                    <a:ext uri="{FF2B5EF4-FFF2-40B4-BE49-F238E27FC236}">
                      <a16:creationId xmlns:a16="http://schemas.microsoft.com/office/drawing/2014/main" id="{143EF79E-70C7-4261-8DCA-BFF1BA0AFD99}"/>
                    </a:ext>
                  </a:extLst>
                </p:cNvPr>
                <p:cNvSpPr>
                  <a:spLocks/>
                </p:cNvSpPr>
                <p:nvPr/>
              </p:nvSpPr>
              <p:spPr bwMode="auto">
                <a:xfrm>
                  <a:off x="925" y="2053"/>
                  <a:ext cx="9" cy="18"/>
                </a:xfrm>
                <a:custGeom>
                  <a:avLst/>
                  <a:gdLst>
                    <a:gd name="T0" fmla="*/ 1 w 18"/>
                    <a:gd name="T1" fmla="*/ 1 h 35"/>
                    <a:gd name="T2" fmla="*/ 1 w 18"/>
                    <a:gd name="T3" fmla="*/ 1 h 35"/>
                    <a:gd name="T4" fmla="*/ 1 w 18"/>
                    <a:gd name="T5" fmla="*/ 0 h 35"/>
                    <a:gd name="T6" fmla="*/ 0 w 18"/>
                    <a:gd name="T7" fmla="*/ 1 h 35"/>
                    <a:gd name="T8" fmla="*/ 1 w 18"/>
                    <a:gd name="T9" fmla="*/ 1 h 35"/>
                    <a:gd name="T10" fmla="*/ 1 w 18"/>
                    <a:gd name="T11" fmla="*/ 1 h 35"/>
                    <a:gd name="T12" fmla="*/ 1 w 18"/>
                    <a:gd name="T13" fmla="*/ 1 h 35"/>
                    <a:gd name="T14" fmla="*/ 1 w 18"/>
                    <a:gd name="T15" fmla="*/ 1 h 35"/>
                    <a:gd name="T16" fmla="*/ 1 w 18"/>
                    <a:gd name="T17" fmla="*/ 1 h 35"/>
                    <a:gd name="T18" fmla="*/ 1 w 18"/>
                    <a:gd name="T19" fmla="*/ 1 h 35"/>
                    <a:gd name="T20" fmla="*/ 1 w 18"/>
                    <a:gd name="T21" fmla="*/ 1 h 35"/>
                    <a:gd name="T22" fmla="*/ 1 w 18"/>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35">
                      <a:moveTo>
                        <a:pt x="18" y="31"/>
                      </a:moveTo>
                      <a:lnTo>
                        <a:pt x="18" y="27"/>
                      </a:lnTo>
                      <a:lnTo>
                        <a:pt x="14" y="0"/>
                      </a:lnTo>
                      <a:lnTo>
                        <a:pt x="0" y="2"/>
                      </a:lnTo>
                      <a:lnTo>
                        <a:pt x="4" y="30"/>
                      </a:lnTo>
                      <a:lnTo>
                        <a:pt x="4" y="26"/>
                      </a:lnTo>
                      <a:lnTo>
                        <a:pt x="4" y="30"/>
                      </a:lnTo>
                      <a:lnTo>
                        <a:pt x="7" y="34"/>
                      </a:lnTo>
                      <a:lnTo>
                        <a:pt x="13" y="35"/>
                      </a:lnTo>
                      <a:lnTo>
                        <a:pt x="17" y="33"/>
                      </a:lnTo>
                      <a:lnTo>
                        <a:pt x="18" y="27"/>
                      </a:lnTo>
                      <a:lnTo>
                        <a:pt x="1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03" name="Freeform 587">
                  <a:extLst>
                    <a:ext uri="{FF2B5EF4-FFF2-40B4-BE49-F238E27FC236}">
                      <a16:creationId xmlns:a16="http://schemas.microsoft.com/office/drawing/2014/main" id="{4E5E4000-E1E7-4270-9E48-057CB770FFAB}"/>
                    </a:ext>
                  </a:extLst>
                </p:cNvPr>
                <p:cNvSpPr>
                  <a:spLocks/>
                </p:cNvSpPr>
                <p:nvPr/>
              </p:nvSpPr>
              <p:spPr bwMode="auto">
                <a:xfrm>
                  <a:off x="923" y="2066"/>
                  <a:ext cx="11" cy="17"/>
                </a:xfrm>
                <a:custGeom>
                  <a:avLst/>
                  <a:gdLst>
                    <a:gd name="T0" fmla="*/ 0 w 23"/>
                    <a:gd name="T1" fmla="*/ 0 h 35"/>
                    <a:gd name="T2" fmla="*/ 0 w 23"/>
                    <a:gd name="T3" fmla="*/ 0 h 35"/>
                    <a:gd name="T4" fmla="*/ 0 w 23"/>
                    <a:gd name="T5" fmla="*/ 0 h 35"/>
                    <a:gd name="T6" fmla="*/ 0 w 23"/>
                    <a:gd name="T7" fmla="*/ 0 h 35"/>
                    <a:gd name="T8" fmla="*/ 0 w 23"/>
                    <a:gd name="T9" fmla="*/ 0 h 35"/>
                    <a:gd name="T10" fmla="*/ 0 w 23"/>
                    <a:gd name="T11" fmla="*/ 0 h 35"/>
                    <a:gd name="T12" fmla="*/ 0 w 23"/>
                    <a:gd name="T13" fmla="*/ 0 h 35"/>
                    <a:gd name="T14" fmla="*/ 0 w 23"/>
                    <a:gd name="T15" fmla="*/ 0 h 35"/>
                    <a:gd name="T16" fmla="*/ 0 w 23"/>
                    <a:gd name="T17" fmla="*/ 0 h 35"/>
                    <a:gd name="T18" fmla="*/ 0 w 23"/>
                    <a:gd name="T19" fmla="*/ 0 h 35"/>
                    <a:gd name="T20" fmla="*/ 0 w 23"/>
                    <a:gd name="T21" fmla="*/ 0 h 35"/>
                    <a:gd name="T22" fmla="*/ 0 w 2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35">
                      <a:moveTo>
                        <a:pt x="13" y="32"/>
                      </a:moveTo>
                      <a:lnTo>
                        <a:pt x="14" y="30"/>
                      </a:lnTo>
                      <a:lnTo>
                        <a:pt x="23" y="5"/>
                      </a:lnTo>
                      <a:lnTo>
                        <a:pt x="9" y="0"/>
                      </a:lnTo>
                      <a:lnTo>
                        <a:pt x="0" y="26"/>
                      </a:lnTo>
                      <a:lnTo>
                        <a:pt x="1" y="23"/>
                      </a:lnTo>
                      <a:lnTo>
                        <a:pt x="0" y="26"/>
                      </a:lnTo>
                      <a:lnTo>
                        <a:pt x="1" y="31"/>
                      </a:lnTo>
                      <a:lnTo>
                        <a:pt x="6" y="35"/>
                      </a:lnTo>
                      <a:lnTo>
                        <a:pt x="11" y="35"/>
                      </a:lnTo>
                      <a:lnTo>
                        <a:pt x="14" y="30"/>
                      </a:lnTo>
                      <a:lnTo>
                        <a:pt x="1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04" name="Freeform 588">
                  <a:extLst>
                    <a:ext uri="{FF2B5EF4-FFF2-40B4-BE49-F238E27FC236}">
                      <a16:creationId xmlns:a16="http://schemas.microsoft.com/office/drawing/2014/main" id="{76EB8019-6C9A-44D9-8FFA-7393D1AE7A48}"/>
                    </a:ext>
                  </a:extLst>
                </p:cNvPr>
                <p:cNvSpPr>
                  <a:spLocks/>
                </p:cNvSpPr>
                <p:nvPr/>
              </p:nvSpPr>
              <p:spPr bwMode="auto">
                <a:xfrm>
                  <a:off x="915" y="2078"/>
                  <a:ext cx="14" cy="16"/>
                </a:xfrm>
                <a:custGeom>
                  <a:avLst/>
                  <a:gdLst>
                    <a:gd name="T0" fmla="*/ 0 w 29"/>
                    <a:gd name="T1" fmla="*/ 1 h 32"/>
                    <a:gd name="T2" fmla="*/ 0 w 29"/>
                    <a:gd name="T3" fmla="*/ 1 h 32"/>
                    <a:gd name="T4" fmla="*/ 0 w 29"/>
                    <a:gd name="T5" fmla="*/ 1 h 32"/>
                    <a:gd name="T6" fmla="*/ 0 w 29"/>
                    <a:gd name="T7" fmla="*/ 0 h 32"/>
                    <a:gd name="T8" fmla="*/ 0 w 29"/>
                    <a:gd name="T9" fmla="*/ 1 h 32"/>
                    <a:gd name="T10" fmla="*/ 0 w 29"/>
                    <a:gd name="T11" fmla="*/ 1 h 32"/>
                    <a:gd name="T12" fmla="*/ 0 w 29"/>
                    <a:gd name="T13" fmla="*/ 1 h 32"/>
                    <a:gd name="T14" fmla="*/ 0 w 29"/>
                    <a:gd name="T15" fmla="*/ 1 h 32"/>
                    <a:gd name="T16" fmla="*/ 0 w 29"/>
                    <a:gd name="T17" fmla="*/ 1 h 32"/>
                    <a:gd name="T18" fmla="*/ 0 w 29"/>
                    <a:gd name="T19" fmla="*/ 1 h 32"/>
                    <a:gd name="T20" fmla="*/ 0 w 29"/>
                    <a:gd name="T21" fmla="*/ 1 h 32"/>
                    <a:gd name="T22" fmla="*/ 0 w 29"/>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2">
                      <a:moveTo>
                        <a:pt x="12" y="31"/>
                      </a:moveTo>
                      <a:lnTo>
                        <a:pt x="13" y="30"/>
                      </a:lnTo>
                      <a:lnTo>
                        <a:pt x="29" y="9"/>
                      </a:lnTo>
                      <a:lnTo>
                        <a:pt x="17" y="0"/>
                      </a:lnTo>
                      <a:lnTo>
                        <a:pt x="1" y="21"/>
                      </a:lnTo>
                      <a:lnTo>
                        <a:pt x="2" y="20"/>
                      </a:lnTo>
                      <a:lnTo>
                        <a:pt x="1" y="21"/>
                      </a:lnTo>
                      <a:lnTo>
                        <a:pt x="0" y="27"/>
                      </a:lnTo>
                      <a:lnTo>
                        <a:pt x="2" y="30"/>
                      </a:lnTo>
                      <a:lnTo>
                        <a:pt x="8" y="32"/>
                      </a:lnTo>
                      <a:lnTo>
                        <a:pt x="13" y="30"/>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05" name="Freeform 589">
                  <a:extLst>
                    <a:ext uri="{FF2B5EF4-FFF2-40B4-BE49-F238E27FC236}">
                      <a16:creationId xmlns:a16="http://schemas.microsoft.com/office/drawing/2014/main" id="{725E9832-D4AD-4BA2-8A2F-A673C049B6F9}"/>
                    </a:ext>
                  </a:extLst>
                </p:cNvPr>
                <p:cNvSpPr>
                  <a:spLocks/>
                </p:cNvSpPr>
                <p:nvPr/>
              </p:nvSpPr>
              <p:spPr bwMode="auto">
                <a:xfrm>
                  <a:off x="903" y="2087"/>
                  <a:ext cx="17" cy="16"/>
                </a:xfrm>
                <a:custGeom>
                  <a:avLst/>
                  <a:gdLst>
                    <a:gd name="T0" fmla="*/ 0 w 35"/>
                    <a:gd name="T1" fmla="*/ 1 h 31"/>
                    <a:gd name="T2" fmla="*/ 0 w 35"/>
                    <a:gd name="T3" fmla="*/ 1 h 31"/>
                    <a:gd name="T4" fmla="*/ 0 w 35"/>
                    <a:gd name="T5" fmla="*/ 1 h 31"/>
                    <a:gd name="T6" fmla="*/ 0 w 35"/>
                    <a:gd name="T7" fmla="*/ 0 h 31"/>
                    <a:gd name="T8" fmla="*/ 0 w 35"/>
                    <a:gd name="T9" fmla="*/ 1 h 31"/>
                    <a:gd name="T10" fmla="*/ 0 w 35"/>
                    <a:gd name="T11" fmla="*/ 1 h 31"/>
                    <a:gd name="T12" fmla="*/ 0 w 35"/>
                    <a:gd name="T13" fmla="*/ 1 h 31"/>
                    <a:gd name="T14" fmla="*/ 0 w 35"/>
                    <a:gd name="T15" fmla="*/ 1 h 31"/>
                    <a:gd name="T16" fmla="*/ 0 w 35"/>
                    <a:gd name="T17" fmla="*/ 1 h 31"/>
                    <a:gd name="T18" fmla="*/ 0 w 35"/>
                    <a:gd name="T19" fmla="*/ 1 h 31"/>
                    <a:gd name="T20" fmla="*/ 0 w 35"/>
                    <a:gd name="T21" fmla="*/ 1 h 31"/>
                    <a:gd name="T22" fmla="*/ 0 w 35"/>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31">
                      <a:moveTo>
                        <a:pt x="9" y="31"/>
                      </a:moveTo>
                      <a:lnTo>
                        <a:pt x="12" y="30"/>
                      </a:lnTo>
                      <a:lnTo>
                        <a:pt x="35" y="11"/>
                      </a:lnTo>
                      <a:lnTo>
                        <a:pt x="25" y="0"/>
                      </a:lnTo>
                      <a:lnTo>
                        <a:pt x="2" y="18"/>
                      </a:lnTo>
                      <a:lnTo>
                        <a:pt x="5" y="17"/>
                      </a:lnTo>
                      <a:lnTo>
                        <a:pt x="2" y="18"/>
                      </a:lnTo>
                      <a:lnTo>
                        <a:pt x="0" y="23"/>
                      </a:lnTo>
                      <a:lnTo>
                        <a:pt x="2" y="29"/>
                      </a:lnTo>
                      <a:lnTo>
                        <a:pt x="6" y="31"/>
                      </a:lnTo>
                      <a:lnTo>
                        <a:pt x="12" y="30"/>
                      </a:lnTo>
                      <a:lnTo>
                        <a:pt x="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06" name="Freeform 590">
                  <a:extLst>
                    <a:ext uri="{FF2B5EF4-FFF2-40B4-BE49-F238E27FC236}">
                      <a16:creationId xmlns:a16="http://schemas.microsoft.com/office/drawing/2014/main" id="{749129C7-344D-4E9F-BA34-B8D4C50223B1}"/>
                    </a:ext>
                  </a:extLst>
                </p:cNvPr>
                <p:cNvSpPr>
                  <a:spLocks/>
                </p:cNvSpPr>
                <p:nvPr/>
              </p:nvSpPr>
              <p:spPr bwMode="auto">
                <a:xfrm>
                  <a:off x="889" y="2096"/>
                  <a:ext cx="19" cy="13"/>
                </a:xfrm>
                <a:custGeom>
                  <a:avLst/>
                  <a:gdLst>
                    <a:gd name="T0" fmla="*/ 1 w 37"/>
                    <a:gd name="T1" fmla="*/ 1 h 25"/>
                    <a:gd name="T2" fmla="*/ 1 w 37"/>
                    <a:gd name="T3" fmla="*/ 1 h 25"/>
                    <a:gd name="T4" fmla="*/ 1 w 37"/>
                    <a:gd name="T5" fmla="*/ 1 h 25"/>
                    <a:gd name="T6" fmla="*/ 1 w 37"/>
                    <a:gd name="T7" fmla="*/ 0 h 25"/>
                    <a:gd name="T8" fmla="*/ 1 w 37"/>
                    <a:gd name="T9" fmla="*/ 1 h 25"/>
                    <a:gd name="T10" fmla="*/ 1 w 37"/>
                    <a:gd name="T11" fmla="*/ 1 h 25"/>
                    <a:gd name="T12" fmla="*/ 1 w 37"/>
                    <a:gd name="T13" fmla="*/ 1 h 25"/>
                    <a:gd name="T14" fmla="*/ 0 w 37"/>
                    <a:gd name="T15" fmla="*/ 1 h 25"/>
                    <a:gd name="T16" fmla="*/ 0 w 37"/>
                    <a:gd name="T17" fmla="*/ 1 h 25"/>
                    <a:gd name="T18" fmla="*/ 1 w 37"/>
                    <a:gd name="T19" fmla="*/ 1 h 25"/>
                    <a:gd name="T20" fmla="*/ 1 w 37"/>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5">
                      <a:moveTo>
                        <a:pt x="10" y="25"/>
                      </a:moveTo>
                      <a:lnTo>
                        <a:pt x="10" y="25"/>
                      </a:lnTo>
                      <a:lnTo>
                        <a:pt x="37" y="14"/>
                      </a:lnTo>
                      <a:lnTo>
                        <a:pt x="33" y="0"/>
                      </a:lnTo>
                      <a:lnTo>
                        <a:pt x="5" y="12"/>
                      </a:lnTo>
                      <a:lnTo>
                        <a:pt x="0" y="15"/>
                      </a:lnTo>
                      <a:lnTo>
                        <a:pt x="0" y="20"/>
                      </a:lnTo>
                      <a:lnTo>
                        <a:pt x="4" y="24"/>
                      </a:lnTo>
                      <a:lnTo>
                        <a:pt x="1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07" name="Freeform 591">
                  <a:extLst>
                    <a:ext uri="{FF2B5EF4-FFF2-40B4-BE49-F238E27FC236}">
                      <a16:creationId xmlns:a16="http://schemas.microsoft.com/office/drawing/2014/main" id="{7EC36B7A-3678-4A54-BE6D-161F973876CB}"/>
                    </a:ext>
                  </a:extLst>
                </p:cNvPr>
                <p:cNvSpPr>
                  <a:spLocks/>
                </p:cNvSpPr>
                <p:nvPr/>
              </p:nvSpPr>
              <p:spPr bwMode="auto">
                <a:xfrm>
                  <a:off x="875" y="2102"/>
                  <a:ext cx="19" cy="11"/>
                </a:xfrm>
                <a:custGeom>
                  <a:avLst/>
                  <a:gdLst>
                    <a:gd name="T0" fmla="*/ 1 w 37"/>
                    <a:gd name="T1" fmla="*/ 0 h 23"/>
                    <a:gd name="T2" fmla="*/ 1 w 37"/>
                    <a:gd name="T3" fmla="*/ 0 h 23"/>
                    <a:gd name="T4" fmla="*/ 1 w 37"/>
                    <a:gd name="T5" fmla="*/ 0 h 23"/>
                    <a:gd name="T6" fmla="*/ 1 w 37"/>
                    <a:gd name="T7" fmla="*/ 0 h 23"/>
                    <a:gd name="T8" fmla="*/ 1 w 37"/>
                    <a:gd name="T9" fmla="*/ 0 h 23"/>
                    <a:gd name="T10" fmla="*/ 1 w 37"/>
                    <a:gd name="T11" fmla="*/ 0 h 23"/>
                    <a:gd name="T12" fmla="*/ 1 w 37"/>
                    <a:gd name="T13" fmla="*/ 0 h 23"/>
                    <a:gd name="T14" fmla="*/ 0 w 37"/>
                    <a:gd name="T15" fmla="*/ 0 h 23"/>
                    <a:gd name="T16" fmla="*/ 0 w 37"/>
                    <a:gd name="T17" fmla="*/ 0 h 23"/>
                    <a:gd name="T18" fmla="*/ 1 w 37"/>
                    <a:gd name="T19" fmla="*/ 0 h 23"/>
                    <a:gd name="T20" fmla="*/ 1 w 37"/>
                    <a:gd name="T21" fmla="*/ 0 h 23"/>
                    <a:gd name="T22" fmla="*/ 1 w 37"/>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3">
                      <a:moveTo>
                        <a:pt x="7" y="23"/>
                      </a:moveTo>
                      <a:lnTo>
                        <a:pt x="9" y="23"/>
                      </a:lnTo>
                      <a:lnTo>
                        <a:pt x="37" y="13"/>
                      </a:lnTo>
                      <a:lnTo>
                        <a:pt x="32" y="0"/>
                      </a:lnTo>
                      <a:lnTo>
                        <a:pt x="4" y="9"/>
                      </a:lnTo>
                      <a:lnTo>
                        <a:pt x="7" y="9"/>
                      </a:lnTo>
                      <a:lnTo>
                        <a:pt x="4" y="9"/>
                      </a:lnTo>
                      <a:lnTo>
                        <a:pt x="0" y="12"/>
                      </a:lnTo>
                      <a:lnTo>
                        <a:pt x="0" y="17"/>
                      </a:lnTo>
                      <a:lnTo>
                        <a:pt x="3" y="21"/>
                      </a:lnTo>
                      <a:lnTo>
                        <a:pt x="9" y="23"/>
                      </a:lnTo>
                      <a:lnTo>
                        <a:pt x="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08" name="Freeform 592">
                  <a:extLst>
                    <a:ext uri="{FF2B5EF4-FFF2-40B4-BE49-F238E27FC236}">
                      <a16:creationId xmlns:a16="http://schemas.microsoft.com/office/drawing/2014/main" id="{FDB618C4-ABE3-455B-8A08-742D4B151A25}"/>
                    </a:ext>
                  </a:extLst>
                </p:cNvPr>
                <p:cNvSpPr>
                  <a:spLocks/>
                </p:cNvSpPr>
                <p:nvPr/>
              </p:nvSpPr>
              <p:spPr bwMode="auto">
                <a:xfrm>
                  <a:off x="862" y="2106"/>
                  <a:ext cx="17" cy="8"/>
                </a:xfrm>
                <a:custGeom>
                  <a:avLst/>
                  <a:gdLst>
                    <a:gd name="T0" fmla="*/ 0 w 35"/>
                    <a:gd name="T1" fmla="*/ 1 h 16"/>
                    <a:gd name="T2" fmla="*/ 0 w 35"/>
                    <a:gd name="T3" fmla="*/ 1 h 16"/>
                    <a:gd name="T4" fmla="*/ 0 w 35"/>
                    <a:gd name="T5" fmla="*/ 1 h 16"/>
                    <a:gd name="T6" fmla="*/ 0 w 35"/>
                    <a:gd name="T7" fmla="*/ 0 h 16"/>
                    <a:gd name="T8" fmla="*/ 0 w 35"/>
                    <a:gd name="T9" fmla="*/ 1 h 16"/>
                    <a:gd name="T10" fmla="*/ 0 w 35"/>
                    <a:gd name="T11" fmla="*/ 1 h 16"/>
                    <a:gd name="T12" fmla="*/ 0 w 35"/>
                    <a:gd name="T13" fmla="*/ 1 h 16"/>
                    <a:gd name="T14" fmla="*/ 0 w 35"/>
                    <a:gd name="T15" fmla="*/ 1 h 16"/>
                    <a:gd name="T16" fmla="*/ 0 w 35"/>
                    <a:gd name="T17" fmla="*/ 1 h 16"/>
                    <a:gd name="T18" fmla="*/ 0 w 35"/>
                    <a:gd name="T19" fmla="*/ 1 h 16"/>
                    <a:gd name="T20" fmla="*/ 0 w 35"/>
                    <a:gd name="T21" fmla="*/ 1 h 16"/>
                    <a:gd name="T22" fmla="*/ 0 w 35"/>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16">
                      <a:moveTo>
                        <a:pt x="6" y="16"/>
                      </a:moveTo>
                      <a:lnTo>
                        <a:pt x="7" y="16"/>
                      </a:lnTo>
                      <a:lnTo>
                        <a:pt x="35" y="14"/>
                      </a:lnTo>
                      <a:lnTo>
                        <a:pt x="35" y="0"/>
                      </a:lnTo>
                      <a:lnTo>
                        <a:pt x="7" y="2"/>
                      </a:lnTo>
                      <a:lnTo>
                        <a:pt x="8" y="2"/>
                      </a:lnTo>
                      <a:lnTo>
                        <a:pt x="7" y="2"/>
                      </a:lnTo>
                      <a:lnTo>
                        <a:pt x="2" y="4"/>
                      </a:lnTo>
                      <a:lnTo>
                        <a:pt x="0" y="9"/>
                      </a:lnTo>
                      <a:lnTo>
                        <a:pt x="2" y="14"/>
                      </a:lnTo>
                      <a:lnTo>
                        <a:pt x="7" y="16"/>
                      </a:lnTo>
                      <a:lnTo>
                        <a:pt x="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09" name="Freeform 593">
                  <a:extLst>
                    <a:ext uri="{FF2B5EF4-FFF2-40B4-BE49-F238E27FC236}">
                      <a16:creationId xmlns:a16="http://schemas.microsoft.com/office/drawing/2014/main" id="{F3F380B0-96CA-4E2E-A1F9-5C0C8A59CC93}"/>
                    </a:ext>
                  </a:extLst>
                </p:cNvPr>
                <p:cNvSpPr>
                  <a:spLocks/>
                </p:cNvSpPr>
                <p:nvPr/>
              </p:nvSpPr>
              <p:spPr bwMode="auto">
                <a:xfrm>
                  <a:off x="849" y="2105"/>
                  <a:ext cx="17" cy="9"/>
                </a:xfrm>
                <a:custGeom>
                  <a:avLst/>
                  <a:gdLst>
                    <a:gd name="T0" fmla="*/ 1 w 33"/>
                    <a:gd name="T1" fmla="*/ 1 h 18"/>
                    <a:gd name="T2" fmla="*/ 1 w 33"/>
                    <a:gd name="T3" fmla="*/ 1 h 18"/>
                    <a:gd name="T4" fmla="*/ 1 w 33"/>
                    <a:gd name="T5" fmla="*/ 1 h 18"/>
                    <a:gd name="T6" fmla="*/ 1 w 33"/>
                    <a:gd name="T7" fmla="*/ 1 h 18"/>
                    <a:gd name="T8" fmla="*/ 1 w 33"/>
                    <a:gd name="T9" fmla="*/ 0 h 18"/>
                    <a:gd name="T10" fmla="*/ 1 w 33"/>
                    <a:gd name="T11" fmla="*/ 0 h 18"/>
                    <a:gd name="T12" fmla="*/ 1 w 33"/>
                    <a:gd name="T13" fmla="*/ 0 h 18"/>
                    <a:gd name="T14" fmla="*/ 1 w 33"/>
                    <a:gd name="T15" fmla="*/ 1 h 18"/>
                    <a:gd name="T16" fmla="*/ 0 w 33"/>
                    <a:gd name="T17" fmla="*/ 1 h 18"/>
                    <a:gd name="T18" fmla="*/ 1 w 33"/>
                    <a:gd name="T19" fmla="*/ 1 h 18"/>
                    <a:gd name="T20" fmla="*/ 1 w 33"/>
                    <a:gd name="T21" fmla="*/ 1 h 18"/>
                    <a:gd name="T22" fmla="*/ 1 w 33"/>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18">
                      <a:moveTo>
                        <a:pt x="4" y="13"/>
                      </a:moveTo>
                      <a:lnTo>
                        <a:pt x="6" y="13"/>
                      </a:lnTo>
                      <a:lnTo>
                        <a:pt x="31" y="18"/>
                      </a:lnTo>
                      <a:lnTo>
                        <a:pt x="33" y="4"/>
                      </a:lnTo>
                      <a:lnTo>
                        <a:pt x="8" y="0"/>
                      </a:lnTo>
                      <a:lnTo>
                        <a:pt x="9" y="0"/>
                      </a:lnTo>
                      <a:lnTo>
                        <a:pt x="8" y="0"/>
                      </a:lnTo>
                      <a:lnTo>
                        <a:pt x="2" y="1"/>
                      </a:lnTo>
                      <a:lnTo>
                        <a:pt x="0" y="5"/>
                      </a:lnTo>
                      <a:lnTo>
                        <a:pt x="1" y="11"/>
                      </a:lnTo>
                      <a:lnTo>
                        <a:pt x="6" y="13"/>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10" name="Freeform 594">
                  <a:extLst>
                    <a:ext uri="{FF2B5EF4-FFF2-40B4-BE49-F238E27FC236}">
                      <a16:creationId xmlns:a16="http://schemas.microsoft.com/office/drawing/2014/main" id="{D8BA1104-EEF0-4AC6-BB9F-278BC54365C6}"/>
                    </a:ext>
                  </a:extLst>
                </p:cNvPr>
                <p:cNvSpPr>
                  <a:spLocks/>
                </p:cNvSpPr>
                <p:nvPr/>
              </p:nvSpPr>
              <p:spPr bwMode="auto">
                <a:xfrm>
                  <a:off x="819" y="2091"/>
                  <a:ext cx="35" cy="21"/>
                </a:xfrm>
                <a:custGeom>
                  <a:avLst/>
                  <a:gdLst>
                    <a:gd name="T0" fmla="*/ 1 w 69"/>
                    <a:gd name="T1" fmla="*/ 1 h 41"/>
                    <a:gd name="T2" fmla="*/ 1 w 69"/>
                    <a:gd name="T3" fmla="*/ 1 h 41"/>
                    <a:gd name="T4" fmla="*/ 1 w 69"/>
                    <a:gd name="T5" fmla="*/ 1 h 41"/>
                    <a:gd name="T6" fmla="*/ 1 w 69"/>
                    <a:gd name="T7" fmla="*/ 1 h 41"/>
                    <a:gd name="T8" fmla="*/ 1 w 69"/>
                    <a:gd name="T9" fmla="*/ 0 h 41"/>
                    <a:gd name="T10" fmla="*/ 1 w 69"/>
                    <a:gd name="T11" fmla="*/ 0 h 41"/>
                    <a:gd name="T12" fmla="*/ 1 w 69"/>
                    <a:gd name="T13" fmla="*/ 0 h 41"/>
                    <a:gd name="T14" fmla="*/ 1 w 69"/>
                    <a:gd name="T15" fmla="*/ 1 h 41"/>
                    <a:gd name="T16" fmla="*/ 0 w 69"/>
                    <a:gd name="T17" fmla="*/ 1 h 41"/>
                    <a:gd name="T18" fmla="*/ 0 w 69"/>
                    <a:gd name="T19" fmla="*/ 1 h 41"/>
                    <a:gd name="T20" fmla="*/ 1 w 69"/>
                    <a:gd name="T21" fmla="*/ 1 h 41"/>
                    <a:gd name="T22" fmla="*/ 1 w 69"/>
                    <a:gd name="T23" fmla="*/ 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9" h="41">
                      <a:moveTo>
                        <a:pt x="3" y="14"/>
                      </a:moveTo>
                      <a:lnTo>
                        <a:pt x="4" y="14"/>
                      </a:lnTo>
                      <a:lnTo>
                        <a:pt x="64" y="41"/>
                      </a:lnTo>
                      <a:lnTo>
                        <a:pt x="69" y="28"/>
                      </a:lnTo>
                      <a:lnTo>
                        <a:pt x="9" y="0"/>
                      </a:lnTo>
                      <a:lnTo>
                        <a:pt x="10" y="0"/>
                      </a:lnTo>
                      <a:lnTo>
                        <a:pt x="9" y="0"/>
                      </a:lnTo>
                      <a:lnTo>
                        <a:pt x="3" y="1"/>
                      </a:lnTo>
                      <a:lnTo>
                        <a:pt x="0" y="4"/>
                      </a:lnTo>
                      <a:lnTo>
                        <a:pt x="0" y="10"/>
                      </a:lnTo>
                      <a:lnTo>
                        <a:pt x="4" y="14"/>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11" name="Freeform 595">
                  <a:extLst>
                    <a:ext uri="{FF2B5EF4-FFF2-40B4-BE49-F238E27FC236}">
                      <a16:creationId xmlns:a16="http://schemas.microsoft.com/office/drawing/2014/main" id="{FAE86E85-5600-4D05-88B1-4AD3415FB2BD}"/>
                    </a:ext>
                  </a:extLst>
                </p:cNvPr>
                <p:cNvSpPr>
                  <a:spLocks/>
                </p:cNvSpPr>
                <p:nvPr/>
              </p:nvSpPr>
              <p:spPr bwMode="auto">
                <a:xfrm>
                  <a:off x="791" y="2075"/>
                  <a:ext cx="33" cy="23"/>
                </a:xfrm>
                <a:custGeom>
                  <a:avLst/>
                  <a:gdLst>
                    <a:gd name="T0" fmla="*/ 0 w 67"/>
                    <a:gd name="T1" fmla="*/ 1 h 46"/>
                    <a:gd name="T2" fmla="*/ 0 w 67"/>
                    <a:gd name="T3" fmla="*/ 1 h 46"/>
                    <a:gd name="T4" fmla="*/ 0 w 67"/>
                    <a:gd name="T5" fmla="*/ 1 h 46"/>
                    <a:gd name="T6" fmla="*/ 0 w 67"/>
                    <a:gd name="T7" fmla="*/ 1 h 46"/>
                    <a:gd name="T8" fmla="*/ 0 w 67"/>
                    <a:gd name="T9" fmla="*/ 0 h 46"/>
                    <a:gd name="T10" fmla="*/ 0 w 67"/>
                    <a:gd name="T11" fmla="*/ 1 h 46"/>
                    <a:gd name="T12" fmla="*/ 0 w 67"/>
                    <a:gd name="T13" fmla="*/ 0 h 46"/>
                    <a:gd name="T14" fmla="*/ 0 w 67"/>
                    <a:gd name="T15" fmla="*/ 0 h 46"/>
                    <a:gd name="T16" fmla="*/ 0 w 67"/>
                    <a:gd name="T17" fmla="*/ 1 h 46"/>
                    <a:gd name="T18" fmla="*/ 0 w 67"/>
                    <a:gd name="T19" fmla="*/ 1 h 46"/>
                    <a:gd name="T20" fmla="*/ 0 w 67"/>
                    <a:gd name="T21" fmla="*/ 1 h 46"/>
                    <a:gd name="T22" fmla="*/ 0 w 67"/>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46">
                      <a:moveTo>
                        <a:pt x="5" y="12"/>
                      </a:moveTo>
                      <a:lnTo>
                        <a:pt x="5" y="13"/>
                      </a:lnTo>
                      <a:lnTo>
                        <a:pt x="60" y="46"/>
                      </a:lnTo>
                      <a:lnTo>
                        <a:pt x="67" y="32"/>
                      </a:lnTo>
                      <a:lnTo>
                        <a:pt x="12" y="0"/>
                      </a:lnTo>
                      <a:lnTo>
                        <a:pt x="12" y="1"/>
                      </a:lnTo>
                      <a:lnTo>
                        <a:pt x="12" y="0"/>
                      </a:lnTo>
                      <a:lnTo>
                        <a:pt x="6" y="0"/>
                      </a:lnTo>
                      <a:lnTo>
                        <a:pt x="2" y="3"/>
                      </a:lnTo>
                      <a:lnTo>
                        <a:pt x="0" y="9"/>
                      </a:lnTo>
                      <a:lnTo>
                        <a:pt x="5" y="13"/>
                      </a:lnTo>
                      <a:lnTo>
                        <a:pt x="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12" name="Freeform 596">
                  <a:extLst>
                    <a:ext uri="{FF2B5EF4-FFF2-40B4-BE49-F238E27FC236}">
                      <a16:creationId xmlns:a16="http://schemas.microsoft.com/office/drawing/2014/main" id="{6BCAFEFE-7478-4D0C-8357-8DE5D7C0F948}"/>
                    </a:ext>
                  </a:extLst>
                </p:cNvPr>
                <p:cNvSpPr>
                  <a:spLocks/>
                </p:cNvSpPr>
                <p:nvPr/>
              </p:nvSpPr>
              <p:spPr bwMode="auto">
                <a:xfrm>
                  <a:off x="768" y="2059"/>
                  <a:ext cx="28" cy="23"/>
                </a:xfrm>
                <a:custGeom>
                  <a:avLst/>
                  <a:gdLst>
                    <a:gd name="T0" fmla="*/ 0 w 58"/>
                    <a:gd name="T1" fmla="*/ 1 h 45"/>
                    <a:gd name="T2" fmla="*/ 0 w 58"/>
                    <a:gd name="T3" fmla="*/ 1 h 45"/>
                    <a:gd name="T4" fmla="*/ 0 w 58"/>
                    <a:gd name="T5" fmla="*/ 1 h 45"/>
                    <a:gd name="T6" fmla="*/ 0 w 58"/>
                    <a:gd name="T7" fmla="*/ 1 h 45"/>
                    <a:gd name="T8" fmla="*/ 0 w 58"/>
                    <a:gd name="T9" fmla="*/ 1 h 45"/>
                    <a:gd name="T10" fmla="*/ 0 w 58"/>
                    <a:gd name="T11" fmla="*/ 1 h 45"/>
                    <a:gd name="T12" fmla="*/ 0 w 58"/>
                    <a:gd name="T13" fmla="*/ 1 h 45"/>
                    <a:gd name="T14" fmla="*/ 0 w 58"/>
                    <a:gd name="T15" fmla="*/ 0 h 45"/>
                    <a:gd name="T16" fmla="*/ 0 w 58"/>
                    <a:gd name="T17" fmla="*/ 1 h 45"/>
                    <a:gd name="T18" fmla="*/ 0 w 58"/>
                    <a:gd name="T19" fmla="*/ 1 h 45"/>
                    <a:gd name="T20" fmla="*/ 0 w 58"/>
                    <a:gd name="T21" fmla="*/ 1 h 45"/>
                    <a:gd name="T22" fmla="*/ 0 w 58"/>
                    <a:gd name="T23" fmla="*/ 1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5">
                      <a:moveTo>
                        <a:pt x="1" y="13"/>
                      </a:moveTo>
                      <a:lnTo>
                        <a:pt x="3" y="13"/>
                      </a:lnTo>
                      <a:lnTo>
                        <a:pt x="51" y="45"/>
                      </a:lnTo>
                      <a:lnTo>
                        <a:pt x="58" y="34"/>
                      </a:lnTo>
                      <a:lnTo>
                        <a:pt x="10" y="1"/>
                      </a:lnTo>
                      <a:lnTo>
                        <a:pt x="11" y="1"/>
                      </a:lnTo>
                      <a:lnTo>
                        <a:pt x="10" y="1"/>
                      </a:lnTo>
                      <a:lnTo>
                        <a:pt x="5" y="0"/>
                      </a:lnTo>
                      <a:lnTo>
                        <a:pt x="1" y="4"/>
                      </a:lnTo>
                      <a:lnTo>
                        <a:pt x="0" y="8"/>
                      </a:lnTo>
                      <a:lnTo>
                        <a:pt x="3" y="13"/>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13" name="Freeform 597">
                  <a:extLst>
                    <a:ext uri="{FF2B5EF4-FFF2-40B4-BE49-F238E27FC236}">
                      <a16:creationId xmlns:a16="http://schemas.microsoft.com/office/drawing/2014/main" id="{0408999F-9FE4-4524-81BE-17E7167129BF}"/>
                    </a:ext>
                  </a:extLst>
                </p:cNvPr>
                <p:cNvSpPr>
                  <a:spLocks/>
                </p:cNvSpPr>
                <p:nvPr/>
              </p:nvSpPr>
              <p:spPr bwMode="auto">
                <a:xfrm>
                  <a:off x="746" y="2040"/>
                  <a:ext cx="27" cy="26"/>
                </a:xfrm>
                <a:custGeom>
                  <a:avLst/>
                  <a:gdLst>
                    <a:gd name="T0" fmla="*/ 1 w 53"/>
                    <a:gd name="T1" fmla="*/ 1 h 52"/>
                    <a:gd name="T2" fmla="*/ 1 w 53"/>
                    <a:gd name="T3" fmla="*/ 1 h 52"/>
                    <a:gd name="T4" fmla="*/ 1 w 53"/>
                    <a:gd name="T5" fmla="*/ 1 h 52"/>
                    <a:gd name="T6" fmla="*/ 1 w 53"/>
                    <a:gd name="T7" fmla="*/ 1 h 52"/>
                    <a:gd name="T8" fmla="*/ 1 w 53"/>
                    <a:gd name="T9" fmla="*/ 1 h 52"/>
                    <a:gd name="T10" fmla="*/ 1 w 53"/>
                    <a:gd name="T11" fmla="*/ 1 h 52"/>
                    <a:gd name="T12" fmla="*/ 1 w 53"/>
                    <a:gd name="T13" fmla="*/ 1 h 52"/>
                    <a:gd name="T14" fmla="*/ 1 w 53"/>
                    <a:gd name="T15" fmla="*/ 0 h 52"/>
                    <a:gd name="T16" fmla="*/ 1 w 53"/>
                    <a:gd name="T17" fmla="*/ 1 h 52"/>
                    <a:gd name="T18" fmla="*/ 0 w 53"/>
                    <a:gd name="T19" fmla="*/ 1 h 52"/>
                    <a:gd name="T20" fmla="*/ 1 w 53"/>
                    <a:gd name="T21" fmla="*/ 1 h 52"/>
                    <a:gd name="T22" fmla="*/ 1 w 53"/>
                    <a:gd name="T23" fmla="*/ 1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52">
                      <a:moveTo>
                        <a:pt x="1" y="12"/>
                      </a:moveTo>
                      <a:lnTo>
                        <a:pt x="2" y="13"/>
                      </a:lnTo>
                      <a:lnTo>
                        <a:pt x="43" y="52"/>
                      </a:lnTo>
                      <a:lnTo>
                        <a:pt x="53" y="40"/>
                      </a:lnTo>
                      <a:lnTo>
                        <a:pt x="11" y="1"/>
                      </a:lnTo>
                      <a:lnTo>
                        <a:pt x="12" y="2"/>
                      </a:lnTo>
                      <a:lnTo>
                        <a:pt x="11" y="1"/>
                      </a:lnTo>
                      <a:lnTo>
                        <a:pt x="5" y="0"/>
                      </a:lnTo>
                      <a:lnTo>
                        <a:pt x="2" y="2"/>
                      </a:lnTo>
                      <a:lnTo>
                        <a:pt x="0" y="8"/>
                      </a:lnTo>
                      <a:lnTo>
                        <a:pt x="2" y="13"/>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14" name="Freeform 598">
                  <a:extLst>
                    <a:ext uri="{FF2B5EF4-FFF2-40B4-BE49-F238E27FC236}">
                      <a16:creationId xmlns:a16="http://schemas.microsoft.com/office/drawing/2014/main" id="{5D1D318F-BBA9-4869-8C43-7A2E66AFF11D}"/>
                    </a:ext>
                  </a:extLst>
                </p:cNvPr>
                <p:cNvSpPr>
                  <a:spLocks/>
                </p:cNvSpPr>
                <p:nvPr/>
              </p:nvSpPr>
              <p:spPr bwMode="auto">
                <a:xfrm>
                  <a:off x="730" y="2020"/>
                  <a:ext cx="23" cy="25"/>
                </a:xfrm>
                <a:custGeom>
                  <a:avLst/>
                  <a:gdLst>
                    <a:gd name="T0" fmla="*/ 0 w 45"/>
                    <a:gd name="T1" fmla="*/ 0 h 51"/>
                    <a:gd name="T2" fmla="*/ 1 w 45"/>
                    <a:gd name="T3" fmla="*/ 0 h 51"/>
                    <a:gd name="T4" fmla="*/ 1 w 45"/>
                    <a:gd name="T5" fmla="*/ 0 h 51"/>
                    <a:gd name="T6" fmla="*/ 1 w 45"/>
                    <a:gd name="T7" fmla="*/ 0 h 51"/>
                    <a:gd name="T8" fmla="*/ 1 w 45"/>
                    <a:gd name="T9" fmla="*/ 0 h 51"/>
                    <a:gd name="T10" fmla="*/ 1 w 45"/>
                    <a:gd name="T11" fmla="*/ 0 h 51"/>
                    <a:gd name="T12" fmla="*/ 1 w 45"/>
                    <a:gd name="T13" fmla="*/ 0 h 51"/>
                    <a:gd name="T14" fmla="*/ 1 w 45"/>
                    <a:gd name="T15" fmla="*/ 0 h 51"/>
                    <a:gd name="T16" fmla="*/ 1 w 45"/>
                    <a:gd name="T17" fmla="*/ 0 h 51"/>
                    <a:gd name="T18" fmla="*/ 0 w 45"/>
                    <a:gd name="T19" fmla="*/ 0 h 51"/>
                    <a:gd name="T20" fmla="*/ 1 w 45"/>
                    <a:gd name="T21" fmla="*/ 0 h 51"/>
                    <a:gd name="T22" fmla="*/ 0 w 45"/>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51">
                      <a:moveTo>
                        <a:pt x="0" y="9"/>
                      </a:moveTo>
                      <a:lnTo>
                        <a:pt x="2" y="12"/>
                      </a:lnTo>
                      <a:lnTo>
                        <a:pt x="34" y="51"/>
                      </a:lnTo>
                      <a:lnTo>
                        <a:pt x="45" y="41"/>
                      </a:lnTo>
                      <a:lnTo>
                        <a:pt x="13" y="2"/>
                      </a:lnTo>
                      <a:lnTo>
                        <a:pt x="14" y="5"/>
                      </a:lnTo>
                      <a:lnTo>
                        <a:pt x="13" y="2"/>
                      </a:lnTo>
                      <a:lnTo>
                        <a:pt x="9" y="0"/>
                      </a:lnTo>
                      <a:lnTo>
                        <a:pt x="3" y="1"/>
                      </a:lnTo>
                      <a:lnTo>
                        <a:pt x="0" y="6"/>
                      </a:lnTo>
                      <a:lnTo>
                        <a:pt x="2" y="12"/>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15" name="Freeform 599">
                  <a:extLst>
                    <a:ext uri="{FF2B5EF4-FFF2-40B4-BE49-F238E27FC236}">
                      <a16:creationId xmlns:a16="http://schemas.microsoft.com/office/drawing/2014/main" id="{D6BBD7E9-98E9-4689-816F-C23574A16D05}"/>
                    </a:ext>
                  </a:extLst>
                </p:cNvPr>
                <p:cNvSpPr>
                  <a:spLocks/>
                </p:cNvSpPr>
                <p:nvPr/>
              </p:nvSpPr>
              <p:spPr bwMode="auto">
                <a:xfrm>
                  <a:off x="721" y="1997"/>
                  <a:ext cx="16" cy="28"/>
                </a:xfrm>
                <a:custGeom>
                  <a:avLst/>
                  <a:gdLst>
                    <a:gd name="T0" fmla="*/ 0 w 32"/>
                    <a:gd name="T1" fmla="*/ 1 h 55"/>
                    <a:gd name="T2" fmla="*/ 0 w 32"/>
                    <a:gd name="T3" fmla="*/ 1 h 55"/>
                    <a:gd name="T4" fmla="*/ 1 w 32"/>
                    <a:gd name="T5" fmla="*/ 1 h 55"/>
                    <a:gd name="T6" fmla="*/ 1 w 32"/>
                    <a:gd name="T7" fmla="*/ 1 h 55"/>
                    <a:gd name="T8" fmla="*/ 1 w 32"/>
                    <a:gd name="T9" fmla="*/ 1 h 55"/>
                    <a:gd name="T10" fmla="*/ 1 w 32"/>
                    <a:gd name="T11" fmla="*/ 1 h 55"/>
                    <a:gd name="T12" fmla="*/ 1 w 32"/>
                    <a:gd name="T13" fmla="*/ 1 h 55"/>
                    <a:gd name="T14" fmla="*/ 1 w 32"/>
                    <a:gd name="T15" fmla="*/ 0 h 55"/>
                    <a:gd name="T16" fmla="*/ 1 w 32"/>
                    <a:gd name="T17" fmla="*/ 0 h 55"/>
                    <a:gd name="T18" fmla="*/ 1 w 32"/>
                    <a:gd name="T19" fmla="*/ 1 h 55"/>
                    <a:gd name="T20" fmla="*/ 0 w 32"/>
                    <a:gd name="T21" fmla="*/ 1 h 55"/>
                    <a:gd name="T22" fmla="*/ 0 w 32"/>
                    <a:gd name="T23" fmla="*/ 1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55">
                      <a:moveTo>
                        <a:pt x="0" y="7"/>
                      </a:moveTo>
                      <a:lnTo>
                        <a:pt x="0" y="9"/>
                      </a:lnTo>
                      <a:lnTo>
                        <a:pt x="18" y="55"/>
                      </a:lnTo>
                      <a:lnTo>
                        <a:pt x="32" y="51"/>
                      </a:lnTo>
                      <a:lnTo>
                        <a:pt x="14" y="5"/>
                      </a:lnTo>
                      <a:lnTo>
                        <a:pt x="14" y="7"/>
                      </a:lnTo>
                      <a:lnTo>
                        <a:pt x="14" y="5"/>
                      </a:lnTo>
                      <a:lnTo>
                        <a:pt x="10" y="0"/>
                      </a:lnTo>
                      <a:lnTo>
                        <a:pt x="6" y="0"/>
                      </a:lnTo>
                      <a:lnTo>
                        <a:pt x="1" y="3"/>
                      </a:lnTo>
                      <a:lnTo>
                        <a:pt x="0" y="9"/>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16" name="Freeform 600">
                  <a:extLst>
                    <a:ext uri="{FF2B5EF4-FFF2-40B4-BE49-F238E27FC236}">
                      <a16:creationId xmlns:a16="http://schemas.microsoft.com/office/drawing/2014/main" id="{C48F6868-C036-4768-82A2-888436A31A08}"/>
                    </a:ext>
                  </a:extLst>
                </p:cNvPr>
                <p:cNvSpPr>
                  <a:spLocks/>
                </p:cNvSpPr>
                <p:nvPr/>
              </p:nvSpPr>
              <p:spPr bwMode="auto">
                <a:xfrm>
                  <a:off x="718" y="1973"/>
                  <a:ext cx="10" cy="27"/>
                </a:xfrm>
                <a:custGeom>
                  <a:avLst/>
                  <a:gdLst>
                    <a:gd name="T0" fmla="*/ 0 w 21"/>
                    <a:gd name="T1" fmla="*/ 0 h 55"/>
                    <a:gd name="T2" fmla="*/ 0 w 21"/>
                    <a:gd name="T3" fmla="*/ 0 h 55"/>
                    <a:gd name="T4" fmla="*/ 0 w 21"/>
                    <a:gd name="T5" fmla="*/ 0 h 55"/>
                    <a:gd name="T6" fmla="*/ 0 w 21"/>
                    <a:gd name="T7" fmla="*/ 0 h 55"/>
                    <a:gd name="T8" fmla="*/ 0 w 21"/>
                    <a:gd name="T9" fmla="*/ 0 h 55"/>
                    <a:gd name="T10" fmla="*/ 0 w 21"/>
                    <a:gd name="T11" fmla="*/ 0 h 55"/>
                    <a:gd name="T12" fmla="*/ 0 w 21"/>
                    <a:gd name="T13" fmla="*/ 0 h 55"/>
                    <a:gd name="T14" fmla="*/ 0 w 21"/>
                    <a:gd name="T15" fmla="*/ 0 h 55"/>
                    <a:gd name="T16" fmla="*/ 0 w 21"/>
                    <a:gd name="T17" fmla="*/ 0 h 55"/>
                    <a:gd name="T18" fmla="*/ 0 w 21"/>
                    <a:gd name="T19" fmla="*/ 0 h 55"/>
                    <a:gd name="T20" fmla="*/ 0 w 21"/>
                    <a:gd name="T21" fmla="*/ 0 h 55"/>
                    <a:gd name="T22" fmla="*/ 0 w 21"/>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55">
                      <a:moveTo>
                        <a:pt x="0" y="5"/>
                      </a:moveTo>
                      <a:lnTo>
                        <a:pt x="0" y="6"/>
                      </a:lnTo>
                      <a:lnTo>
                        <a:pt x="7" y="55"/>
                      </a:lnTo>
                      <a:lnTo>
                        <a:pt x="21" y="55"/>
                      </a:lnTo>
                      <a:lnTo>
                        <a:pt x="14" y="6"/>
                      </a:lnTo>
                      <a:lnTo>
                        <a:pt x="14" y="8"/>
                      </a:lnTo>
                      <a:lnTo>
                        <a:pt x="14" y="6"/>
                      </a:lnTo>
                      <a:lnTo>
                        <a:pt x="12" y="1"/>
                      </a:lnTo>
                      <a:lnTo>
                        <a:pt x="7" y="0"/>
                      </a:lnTo>
                      <a:lnTo>
                        <a:pt x="2" y="1"/>
                      </a:lnTo>
                      <a:lnTo>
                        <a:pt x="0" y="6"/>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17" name="Freeform 601">
                  <a:extLst>
                    <a:ext uri="{FF2B5EF4-FFF2-40B4-BE49-F238E27FC236}">
                      <a16:creationId xmlns:a16="http://schemas.microsoft.com/office/drawing/2014/main" id="{E6DC548A-2B63-4034-98C7-2F3CC3A72362}"/>
                    </a:ext>
                  </a:extLst>
                </p:cNvPr>
                <p:cNvSpPr>
                  <a:spLocks/>
                </p:cNvSpPr>
                <p:nvPr/>
              </p:nvSpPr>
              <p:spPr bwMode="auto">
                <a:xfrm>
                  <a:off x="718" y="1946"/>
                  <a:ext cx="11" cy="31"/>
                </a:xfrm>
                <a:custGeom>
                  <a:avLst/>
                  <a:gdLst>
                    <a:gd name="T0" fmla="*/ 0 w 23"/>
                    <a:gd name="T1" fmla="*/ 1 h 61"/>
                    <a:gd name="T2" fmla="*/ 0 w 23"/>
                    <a:gd name="T3" fmla="*/ 1 h 61"/>
                    <a:gd name="T4" fmla="*/ 0 w 23"/>
                    <a:gd name="T5" fmla="*/ 1 h 61"/>
                    <a:gd name="T6" fmla="*/ 0 w 23"/>
                    <a:gd name="T7" fmla="*/ 1 h 61"/>
                    <a:gd name="T8" fmla="*/ 0 w 23"/>
                    <a:gd name="T9" fmla="*/ 1 h 61"/>
                    <a:gd name="T10" fmla="*/ 0 w 23"/>
                    <a:gd name="T11" fmla="*/ 1 h 61"/>
                    <a:gd name="T12" fmla="*/ 0 w 23"/>
                    <a:gd name="T13" fmla="*/ 1 h 61"/>
                    <a:gd name="T14" fmla="*/ 0 w 23"/>
                    <a:gd name="T15" fmla="*/ 1 h 61"/>
                    <a:gd name="T16" fmla="*/ 0 w 23"/>
                    <a:gd name="T17" fmla="*/ 0 h 61"/>
                    <a:gd name="T18" fmla="*/ 0 w 23"/>
                    <a:gd name="T19" fmla="*/ 1 h 61"/>
                    <a:gd name="T20" fmla="*/ 0 w 23"/>
                    <a:gd name="T21" fmla="*/ 1 h 61"/>
                    <a:gd name="T22" fmla="*/ 0 w 23"/>
                    <a:gd name="T23" fmla="*/ 1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61">
                      <a:moveTo>
                        <a:pt x="9" y="4"/>
                      </a:moveTo>
                      <a:lnTo>
                        <a:pt x="9" y="5"/>
                      </a:lnTo>
                      <a:lnTo>
                        <a:pt x="0" y="58"/>
                      </a:lnTo>
                      <a:lnTo>
                        <a:pt x="14" y="61"/>
                      </a:lnTo>
                      <a:lnTo>
                        <a:pt x="23" y="8"/>
                      </a:lnTo>
                      <a:lnTo>
                        <a:pt x="23" y="9"/>
                      </a:lnTo>
                      <a:lnTo>
                        <a:pt x="23" y="8"/>
                      </a:lnTo>
                      <a:lnTo>
                        <a:pt x="22" y="2"/>
                      </a:lnTo>
                      <a:lnTo>
                        <a:pt x="17" y="0"/>
                      </a:lnTo>
                      <a:lnTo>
                        <a:pt x="12" y="1"/>
                      </a:lnTo>
                      <a:lnTo>
                        <a:pt x="9" y="5"/>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18" name="Freeform 602">
                  <a:extLst>
                    <a:ext uri="{FF2B5EF4-FFF2-40B4-BE49-F238E27FC236}">
                      <a16:creationId xmlns:a16="http://schemas.microsoft.com/office/drawing/2014/main" id="{8228AFE0-703F-47A6-BBBE-3C2610A1FE83}"/>
                    </a:ext>
                  </a:extLst>
                </p:cNvPr>
                <p:cNvSpPr>
                  <a:spLocks/>
                </p:cNvSpPr>
                <p:nvPr/>
              </p:nvSpPr>
              <p:spPr bwMode="auto">
                <a:xfrm>
                  <a:off x="722" y="1930"/>
                  <a:ext cx="13" cy="21"/>
                </a:xfrm>
                <a:custGeom>
                  <a:avLst/>
                  <a:gdLst>
                    <a:gd name="T0" fmla="*/ 1 w 26"/>
                    <a:gd name="T1" fmla="*/ 1 h 42"/>
                    <a:gd name="T2" fmla="*/ 1 w 26"/>
                    <a:gd name="T3" fmla="*/ 1 h 42"/>
                    <a:gd name="T4" fmla="*/ 0 w 26"/>
                    <a:gd name="T5" fmla="*/ 1 h 42"/>
                    <a:gd name="T6" fmla="*/ 1 w 26"/>
                    <a:gd name="T7" fmla="*/ 1 h 42"/>
                    <a:gd name="T8" fmla="*/ 1 w 26"/>
                    <a:gd name="T9" fmla="*/ 1 h 42"/>
                    <a:gd name="T10" fmla="*/ 1 w 26"/>
                    <a:gd name="T11" fmla="*/ 1 h 42"/>
                    <a:gd name="T12" fmla="*/ 1 w 26"/>
                    <a:gd name="T13" fmla="*/ 1 h 42"/>
                    <a:gd name="T14" fmla="*/ 1 w 26"/>
                    <a:gd name="T15" fmla="*/ 1 h 42"/>
                    <a:gd name="T16" fmla="*/ 1 w 26"/>
                    <a:gd name="T17" fmla="*/ 0 h 42"/>
                    <a:gd name="T18" fmla="*/ 1 w 26"/>
                    <a:gd name="T19" fmla="*/ 0 h 42"/>
                    <a:gd name="T20" fmla="*/ 1 w 26"/>
                    <a:gd name="T21" fmla="*/ 1 h 42"/>
                    <a:gd name="T22" fmla="*/ 1 w 26"/>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42">
                      <a:moveTo>
                        <a:pt x="12" y="4"/>
                      </a:moveTo>
                      <a:lnTo>
                        <a:pt x="12" y="5"/>
                      </a:lnTo>
                      <a:lnTo>
                        <a:pt x="0" y="37"/>
                      </a:lnTo>
                      <a:lnTo>
                        <a:pt x="14" y="42"/>
                      </a:lnTo>
                      <a:lnTo>
                        <a:pt x="26" y="10"/>
                      </a:lnTo>
                      <a:lnTo>
                        <a:pt x="26" y="11"/>
                      </a:lnTo>
                      <a:lnTo>
                        <a:pt x="26" y="10"/>
                      </a:lnTo>
                      <a:lnTo>
                        <a:pt x="25" y="4"/>
                      </a:lnTo>
                      <a:lnTo>
                        <a:pt x="21" y="0"/>
                      </a:lnTo>
                      <a:lnTo>
                        <a:pt x="15" y="0"/>
                      </a:lnTo>
                      <a:lnTo>
                        <a:pt x="12" y="5"/>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19" name="Freeform 603">
                  <a:extLst>
                    <a:ext uri="{FF2B5EF4-FFF2-40B4-BE49-F238E27FC236}">
                      <a16:creationId xmlns:a16="http://schemas.microsoft.com/office/drawing/2014/main" id="{0BD51FD8-C23D-4E9D-9CDC-CB2F7F2C4728}"/>
                    </a:ext>
                  </a:extLst>
                </p:cNvPr>
                <p:cNvSpPr>
                  <a:spLocks/>
                </p:cNvSpPr>
                <p:nvPr/>
              </p:nvSpPr>
              <p:spPr bwMode="auto">
                <a:xfrm>
                  <a:off x="728" y="1916"/>
                  <a:ext cx="15" cy="19"/>
                </a:xfrm>
                <a:custGeom>
                  <a:avLst/>
                  <a:gdLst>
                    <a:gd name="T0" fmla="*/ 1 w 30"/>
                    <a:gd name="T1" fmla="*/ 0 h 40"/>
                    <a:gd name="T2" fmla="*/ 1 w 30"/>
                    <a:gd name="T3" fmla="*/ 0 h 40"/>
                    <a:gd name="T4" fmla="*/ 0 w 30"/>
                    <a:gd name="T5" fmla="*/ 0 h 40"/>
                    <a:gd name="T6" fmla="*/ 1 w 30"/>
                    <a:gd name="T7" fmla="*/ 0 h 40"/>
                    <a:gd name="T8" fmla="*/ 1 w 30"/>
                    <a:gd name="T9" fmla="*/ 0 h 40"/>
                    <a:gd name="T10" fmla="*/ 1 w 30"/>
                    <a:gd name="T11" fmla="*/ 0 h 40"/>
                    <a:gd name="T12" fmla="*/ 1 w 30"/>
                    <a:gd name="T13" fmla="*/ 0 h 40"/>
                    <a:gd name="T14" fmla="*/ 1 w 30"/>
                    <a:gd name="T15" fmla="*/ 0 h 40"/>
                    <a:gd name="T16" fmla="*/ 1 w 30"/>
                    <a:gd name="T17" fmla="*/ 0 h 40"/>
                    <a:gd name="T18" fmla="*/ 1 w 30"/>
                    <a:gd name="T19" fmla="*/ 0 h 40"/>
                    <a:gd name="T20" fmla="*/ 1 w 30"/>
                    <a:gd name="T21" fmla="*/ 0 h 40"/>
                    <a:gd name="T22" fmla="*/ 1 w 30"/>
                    <a:gd name="T23" fmla="*/ 0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40">
                      <a:moveTo>
                        <a:pt x="17" y="4"/>
                      </a:moveTo>
                      <a:lnTo>
                        <a:pt x="16" y="5"/>
                      </a:lnTo>
                      <a:lnTo>
                        <a:pt x="0" y="33"/>
                      </a:lnTo>
                      <a:lnTo>
                        <a:pt x="14" y="40"/>
                      </a:lnTo>
                      <a:lnTo>
                        <a:pt x="30" y="12"/>
                      </a:lnTo>
                      <a:lnTo>
                        <a:pt x="29" y="13"/>
                      </a:lnTo>
                      <a:lnTo>
                        <a:pt x="30" y="12"/>
                      </a:lnTo>
                      <a:lnTo>
                        <a:pt x="30" y="6"/>
                      </a:lnTo>
                      <a:lnTo>
                        <a:pt x="26" y="2"/>
                      </a:lnTo>
                      <a:lnTo>
                        <a:pt x="21" y="0"/>
                      </a:lnTo>
                      <a:lnTo>
                        <a:pt x="16" y="5"/>
                      </a:lnTo>
                      <a:lnTo>
                        <a:pt x="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20" name="Freeform 604">
                  <a:extLst>
                    <a:ext uri="{FF2B5EF4-FFF2-40B4-BE49-F238E27FC236}">
                      <a16:creationId xmlns:a16="http://schemas.microsoft.com/office/drawing/2014/main" id="{D2FB2218-802B-4EBF-9090-3C4A93E9142B}"/>
                    </a:ext>
                  </a:extLst>
                </p:cNvPr>
                <p:cNvSpPr>
                  <a:spLocks/>
                </p:cNvSpPr>
                <p:nvPr/>
              </p:nvSpPr>
              <p:spPr bwMode="auto">
                <a:xfrm>
                  <a:off x="737" y="1904"/>
                  <a:ext cx="15" cy="18"/>
                </a:xfrm>
                <a:custGeom>
                  <a:avLst/>
                  <a:gdLst>
                    <a:gd name="T0" fmla="*/ 0 w 31"/>
                    <a:gd name="T1" fmla="*/ 0 h 37"/>
                    <a:gd name="T2" fmla="*/ 0 w 31"/>
                    <a:gd name="T3" fmla="*/ 0 h 37"/>
                    <a:gd name="T4" fmla="*/ 0 w 31"/>
                    <a:gd name="T5" fmla="*/ 0 h 37"/>
                    <a:gd name="T6" fmla="*/ 0 w 31"/>
                    <a:gd name="T7" fmla="*/ 0 h 37"/>
                    <a:gd name="T8" fmla="*/ 0 w 31"/>
                    <a:gd name="T9" fmla="*/ 0 h 37"/>
                    <a:gd name="T10" fmla="*/ 0 w 31"/>
                    <a:gd name="T11" fmla="*/ 0 h 37"/>
                    <a:gd name="T12" fmla="*/ 0 w 31"/>
                    <a:gd name="T13" fmla="*/ 0 h 37"/>
                    <a:gd name="T14" fmla="*/ 0 w 31"/>
                    <a:gd name="T15" fmla="*/ 0 h 37"/>
                    <a:gd name="T16" fmla="*/ 0 w 31"/>
                    <a:gd name="T17" fmla="*/ 0 h 37"/>
                    <a:gd name="T18" fmla="*/ 0 w 31"/>
                    <a:gd name="T19" fmla="*/ 0 h 37"/>
                    <a:gd name="T20" fmla="*/ 0 w 31"/>
                    <a:gd name="T21" fmla="*/ 0 h 37"/>
                    <a:gd name="T22" fmla="*/ 0 w 31"/>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37">
                      <a:moveTo>
                        <a:pt x="20" y="1"/>
                      </a:moveTo>
                      <a:lnTo>
                        <a:pt x="19" y="3"/>
                      </a:lnTo>
                      <a:lnTo>
                        <a:pt x="0" y="28"/>
                      </a:lnTo>
                      <a:lnTo>
                        <a:pt x="12" y="37"/>
                      </a:lnTo>
                      <a:lnTo>
                        <a:pt x="30" y="12"/>
                      </a:lnTo>
                      <a:lnTo>
                        <a:pt x="29" y="13"/>
                      </a:lnTo>
                      <a:lnTo>
                        <a:pt x="30" y="12"/>
                      </a:lnTo>
                      <a:lnTo>
                        <a:pt x="31" y="6"/>
                      </a:lnTo>
                      <a:lnTo>
                        <a:pt x="29" y="1"/>
                      </a:lnTo>
                      <a:lnTo>
                        <a:pt x="23" y="0"/>
                      </a:lnTo>
                      <a:lnTo>
                        <a:pt x="19" y="3"/>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21" name="Freeform 605">
                  <a:extLst>
                    <a:ext uri="{FF2B5EF4-FFF2-40B4-BE49-F238E27FC236}">
                      <a16:creationId xmlns:a16="http://schemas.microsoft.com/office/drawing/2014/main" id="{694A6BF9-AA3D-48B2-B9A8-9AF7535BC1A3}"/>
                    </a:ext>
                  </a:extLst>
                </p:cNvPr>
                <p:cNvSpPr>
                  <a:spLocks/>
                </p:cNvSpPr>
                <p:nvPr/>
              </p:nvSpPr>
              <p:spPr bwMode="auto">
                <a:xfrm>
                  <a:off x="746" y="1894"/>
                  <a:ext cx="18" cy="16"/>
                </a:xfrm>
                <a:custGeom>
                  <a:avLst/>
                  <a:gdLst>
                    <a:gd name="T0" fmla="*/ 1 w 34"/>
                    <a:gd name="T1" fmla="*/ 0 h 31"/>
                    <a:gd name="T2" fmla="*/ 1 w 34"/>
                    <a:gd name="T3" fmla="*/ 1 h 31"/>
                    <a:gd name="T4" fmla="*/ 0 w 34"/>
                    <a:gd name="T5" fmla="*/ 1 h 31"/>
                    <a:gd name="T6" fmla="*/ 1 w 34"/>
                    <a:gd name="T7" fmla="*/ 1 h 31"/>
                    <a:gd name="T8" fmla="*/ 1 w 34"/>
                    <a:gd name="T9" fmla="*/ 1 h 31"/>
                    <a:gd name="T10" fmla="*/ 1 w 34"/>
                    <a:gd name="T11" fmla="*/ 1 h 31"/>
                    <a:gd name="T12" fmla="*/ 1 w 34"/>
                    <a:gd name="T13" fmla="*/ 1 h 31"/>
                    <a:gd name="T14" fmla="*/ 1 w 34"/>
                    <a:gd name="T15" fmla="*/ 1 h 31"/>
                    <a:gd name="T16" fmla="*/ 1 w 34"/>
                    <a:gd name="T17" fmla="*/ 1 h 31"/>
                    <a:gd name="T18" fmla="*/ 1 w 34"/>
                    <a:gd name="T19" fmla="*/ 0 h 31"/>
                    <a:gd name="T20" fmla="*/ 1 w 34"/>
                    <a:gd name="T21" fmla="*/ 1 h 31"/>
                    <a:gd name="T22" fmla="*/ 1 w 34"/>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31">
                      <a:moveTo>
                        <a:pt x="24" y="0"/>
                      </a:moveTo>
                      <a:lnTo>
                        <a:pt x="23" y="1"/>
                      </a:lnTo>
                      <a:lnTo>
                        <a:pt x="0" y="19"/>
                      </a:lnTo>
                      <a:lnTo>
                        <a:pt x="9" y="31"/>
                      </a:lnTo>
                      <a:lnTo>
                        <a:pt x="32" y="13"/>
                      </a:lnTo>
                      <a:lnTo>
                        <a:pt x="31" y="14"/>
                      </a:lnTo>
                      <a:lnTo>
                        <a:pt x="32" y="13"/>
                      </a:lnTo>
                      <a:lnTo>
                        <a:pt x="34" y="8"/>
                      </a:lnTo>
                      <a:lnTo>
                        <a:pt x="33" y="2"/>
                      </a:lnTo>
                      <a:lnTo>
                        <a:pt x="29" y="0"/>
                      </a:lnTo>
                      <a:lnTo>
                        <a:pt x="23" y="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22" name="Freeform 606">
                  <a:extLst>
                    <a:ext uri="{FF2B5EF4-FFF2-40B4-BE49-F238E27FC236}">
                      <a16:creationId xmlns:a16="http://schemas.microsoft.com/office/drawing/2014/main" id="{1235EBD6-4239-4F00-8435-0B5671E1CA40}"/>
                    </a:ext>
                  </a:extLst>
                </p:cNvPr>
                <p:cNvSpPr>
                  <a:spLocks/>
                </p:cNvSpPr>
                <p:nvPr/>
              </p:nvSpPr>
              <p:spPr bwMode="auto">
                <a:xfrm>
                  <a:off x="758" y="1886"/>
                  <a:ext cx="20" cy="15"/>
                </a:xfrm>
                <a:custGeom>
                  <a:avLst/>
                  <a:gdLst>
                    <a:gd name="T0" fmla="*/ 1 w 39"/>
                    <a:gd name="T1" fmla="*/ 0 h 30"/>
                    <a:gd name="T2" fmla="*/ 1 w 39"/>
                    <a:gd name="T3" fmla="*/ 0 h 30"/>
                    <a:gd name="T4" fmla="*/ 0 w 39"/>
                    <a:gd name="T5" fmla="*/ 1 h 30"/>
                    <a:gd name="T6" fmla="*/ 1 w 39"/>
                    <a:gd name="T7" fmla="*/ 1 h 30"/>
                    <a:gd name="T8" fmla="*/ 1 w 39"/>
                    <a:gd name="T9" fmla="*/ 1 h 30"/>
                    <a:gd name="T10" fmla="*/ 1 w 39"/>
                    <a:gd name="T11" fmla="*/ 1 h 30"/>
                    <a:gd name="T12" fmla="*/ 1 w 39"/>
                    <a:gd name="T13" fmla="*/ 1 h 30"/>
                    <a:gd name="T14" fmla="*/ 1 w 39"/>
                    <a:gd name="T15" fmla="*/ 1 h 30"/>
                    <a:gd name="T16" fmla="*/ 1 w 39"/>
                    <a:gd name="T17" fmla="*/ 1 h 30"/>
                    <a:gd name="T18" fmla="*/ 1 w 39"/>
                    <a:gd name="T19" fmla="*/ 0 h 30"/>
                    <a:gd name="T20" fmla="*/ 1 w 39"/>
                    <a:gd name="T21" fmla="*/ 0 h 30"/>
                    <a:gd name="T22" fmla="*/ 1 w 39"/>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0">
                      <a:moveTo>
                        <a:pt x="29" y="0"/>
                      </a:moveTo>
                      <a:lnTo>
                        <a:pt x="28" y="0"/>
                      </a:lnTo>
                      <a:lnTo>
                        <a:pt x="0" y="16"/>
                      </a:lnTo>
                      <a:lnTo>
                        <a:pt x="7" y="30"/>
                      </a:lnTo>
                      <a:lnTo>
                        <a:pt x="34" y="14"/>
                      </a:lnTo>
                      <a:lnTo>
                        <a:pt x="33" y="14"/>
                      </a:lnTo>
                      <a:lnTo>
                        <a:pt x="34" y="14"/>
                      </a:lnTo>
                      <a:lnTo>
                        <a:pt x="39" y="9"/>
                      </a:lnTo>
                      <a:lnTo>
                        <a:pt x="38" y="3"/>
                      </a:lnTo>
                      <a:lnTo>
                        <a:pt x="33" y="0"/>
                      </a:lnTo>
                      <a:lnTo>
                        <a:pt x="28"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23" name="Freeform 607">
                  <a:extLst>
                    <a:ext uri="{FF2B5EF4-FFF2-40B4-BE49-F238E27FC236}">
                      <a16:creationId xmlns:a16="http://schemas.microsoft.com/office/drawing/2014/main" id="{52B60F22-E0CA-4F1B-88CA-B43C77FF137D}"/>
                    </a:ext>
                  </a:extLst>
                </p:cNvPr>
                <p:cNvSpPr>
                  <a:spLocks/>
                </p:cNvSpPr>
                <p:nvPr/>
              </p:nvSpPr>
              <p:spPr bwMode="auto">
                <a:xfrm>
                  <a:off x="773" y="1881"/>
                  <a:ext cx="21" cy="12"/>
                </a:xfrm>
                <a:custGeom>
                  <a:avLst/>
                  <a:gdLst>
                    <a:gd name="T0" fmla="*/ 1 w 41"/>
                    <a:gd name="T1" fmla="*/ 0 h 26"/>
                    <a:gd name="T2" fmla="*/ 1 w 41"/>
                    <a:gd name="T3" fmla="*/ 0 h 26"/>
                    <a:gd name="T4" fmla="*/ 0 w 41"/>
                    <a:gd name="T5" fmla="*/ 0 h 26"/>
                    <a:gd name="T6" fmla="*/ 1 w 41"/>
                    <a:gd name="T7" fmla="*/ 0 h 26"/>
                    <a:gd name="T8" fmla="*/ 1 w 41"/>
                    <a:gd name="T9" fmla="*/ 0 h 26"/>
                    <a:gd name="T10" fmla="*/ 1 w 41"/>
                    <a:gd name="T11" fmla="*/ 0 h 26"/>
                    <a:gd name="T12" fmla="*/ 1 w 41"/>
                    <a:gd name="T13" fmla="*/ 0 h 26"/>
                    <a:gd name="T14" fmla="*/ 1 w 41"/>
                    <a:gd name="T15" fmla="*/ 0 h 26"/>
                    <a:gd name="T16" fmla="*/ 1 w 41"/>
                    <a:gd name="T17" fmla="*/ 0 h 26"/>
                    <a:gd name="T18" fmla="*/ 1 w 41"/>
                    <a:gd name="T19" fmla="*/ 0 h 26"/>
                    <a:gd name="T20" fmla="*/ 1 w 41"/>
                    <a:gd name="T21" fmla="*/ 0 h 26"/>
                    <a:gd name="T22" fmla="*/ 1 w 41"/>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26">
                      <a:moveTo>
                        <a:pt x="34" y="0"/>
                      </a:moveTo>
                      <a:lnTo>
                        <a:pt x="32" y="0"/>
                      </a:lnTo>
                      <a:lnTo>
                        <a:pt x="0" y="12"/>
                      </a:lnTo>
                      <a:lnTo>
                        <a:pt x="4" y="26"/>
                      </a:lnTo>
                      <a:lnTo>
                        <a:pt x="37" y="14"/>
                      </a:lnTo>
                      <a:lnTo>
                        <a:pt x="34" y="14"/>
                      </a:lnTo>
                      <a:lnTo>
                        <a:pt x="37" y="14"/>
                      </a:lnTo>
                      <a:lnTo>
                        <a:pt x="41" y="11"/>
                      </a:lnTo>
                      <a:lnTo>
                        <a:pt x="41" y="5"/>
                      </a:lnTo>
                      <a:lnTo>
                        <a:pt x="38" y="1"/>
                      </a:lnTo>
                      <a:lnTo>
                        <a:pt x="32" y="0"/>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24" name="Freeform 608">
                  <a:extLst>
                    <a:ext uri="{FF2B5EF4-FFF2-40B4-BE49-F238E27FC236}">
                      <a16:creationId xmlns:a16="http://schemas.microsoft.com/office/drawing/2014/main" id="{FE9EA1CF-E282-4503-AC97-17CD32D83831}"/>
                    </a:ext>
                  </a:extLst>
                </p:cNvPr>
                <p:cNvSpPr>
                  <a:spLocks/>
                </p:cNvSpPr>
                <p:nvPr/>
              </p:nvSpPr>
              <p:spPr bwMode="auto">
                <a:xfrm>
                  <a:off x="790" y="1878"/>
                  <a:ext cx="23" cy="10"/>
                </a:xfrm>
                <a:custGeom>
                  <a:avLst/>
                  <a:gdLst>
                    <a:gd name="T0" fmla="*/ 1 w 46"/>
                    <a:gd name="T1" fmla="*/ 0 h 18"/>
                    <a:gd name="T2" fmla="*/ 1 w 46"/>
                    <a:gd name="T3" fmla="*/ 0 h 18"/>
                    <a:gd name="T4" fmla="*/ 0 w 46"/>
                    <a:gd name="T5" fmla="*/ 1 h 18"/>
                    <a:gd name="T6" fmla="*/ 0 w 46"/>
                    <a:gd name="T7" fmla="*/ 1 h 18"/>
                    <a:gd name="T8" fmla="*/ 1 w 46"/>
                    <a:gd name="T9" fmla="*/ 1 h 18"/>
                    <a:gd name="T10" fmla="*/ 1 w 46"/>
                    <a:gd name="T11" fmla="*/ 1 h 18"/>
                    <a:gd name="T12" fmla="*/ 1 w 46"/>
                    <a:gd name="T13" fmla="*/ 1 h 18"/>
                    <a:gd name="T14" fmla="*/ 1 w 46"/>
                    <a:gd name="T15" fmla="*/ 1 h 18"/>
                    <a:gd name="T16" fmla="*/ 1 w 46"/>
                    <a:gd name="T17" fmla="*/ 1 h 18"/>
                    <a:gd name="T18" fmla="*/ 1 w 46"/>
                    <a:gd name="T19" fmla="*/ 1 h 18"/>
                    <a:gd name="T20" fmla="*/ 1 w 46"/>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18">
                      <a:moveTo>
                        <a:pt x="39" y="0"/>
                      </a:moveTo>
                      <a:lnTo>
                        <a:pt x="39" y="0"/>
                      </a:lnTo>
                      <a:lnTo>
                        <a:pt x="0" y="4"/>
                      </a:lnTo>
                      <a:lnTo>
                        <a:pt x="0" y="18"/>
                      </a:lnTo>
                      <a:lnTo>
                        <a:pt x="39" y="13"/>
                      </a:lnTo>
                      <a:lnTo>
                        <a:pt x="45" y="11"/>
                      </a:lnTo>
                      <a:lnTo>
                        <a:pt x="46" y="7"/>
                      </a:lnTo>
                      <a:lnTo>
                        <a:pt x="45" y="2"/>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25" name="Freeform 609">
                  <a:extLst>
                    <a:ext uri="{FF2B5EF4-FFF2-40B4-BE49-F238E27FC236}">
                      <a16:creationId xmlns:a16="http://schemas.microsoft.com/office/drawing/2014/main" id="{C3F067B0-B069-4B80-AD73-F784A3384BD2}"/>
                    </a:ext>
                  </a:extLst>
                </p:cNvPr>
                <p:cNvSpPr>
                  <a:spLocks/>
                </p:cNvSpPr>
                <p:nvPr/>
              </p:nvSpPr>
              <p:spPr bwMode="auto">
                <a:xfrm>
                  <a:off x="810" y="1877"/>
                  <a:ext cx="26" cy="8"/>
                </a:xfrm>
                <a:custGeom>
                  <a:avLst/>
                  <a:gdLst>
                    <a:gd name="T0" fmla="*/ 0 w 53"/>
                    <a:gd name="T1" fmla="*/ 0 h 16"/>
                    <a:gd name="T2" fmla="*/ 0 w 53"/>
                    <a:gd name="T3" fmla="*/ 0 h 16"/>
                    <a:gd name="T4" fmla="*/ 0 w 53"/>
                    <a:gd name="T5" fmla="*/ 1 h 16"/>
                    <a:gd name="T6" fmla="*/ 0 w 53"/>
                    <a:gd name="T7" fmla="*/ 1 h 16"/>
                    <a:gd name="T8" fmla="*/ 0 w 53"/>
                    <a:gd name="T9" fmla="*/ 1 h 16"/>
                    <a:gd name="T10" fmla="*/ 0 w 53"/>
                    <a:gd name="T11" fmla="*/ 1 h 16"/>
                    <a:gd name="T12" fmla="*/ 0 w 53"/>
                    <a:gd name="T13" fmla="*/ 1 h 16"/>
                    <a:gd name="T14" fmla="*/ 0 w 53"/>
                    <a:gd name="T15" fmla="*/ 1 h 16"/>
                    <a:gd name="T16" fmla="*/ 0 w 53"/>
                    <a:gd name="T17" fmla="*/ 1 h 16"/>
                    <a:gd name="T18" fmla="*/ 0 w 53"/>
                    <a:gd name="T19" fmla="*/ 1 h 16"/>
                    <a:gd name="T20" fmla="*/ 0 w 53"/>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6">
                      <a:moveTo>
                        <a:pt x="47" y="0"/>
                      </a:moveTo>
                      <a:lnTo>
                        <a:pt x="47" y="0"/>
                      </a:lnTo>
                      <a:lnTo>
                        <a:pt x="0" y="3"/>
                      </a:lnTo>
                      <a:lnTo>
                        <a:pt x="0" y="16"/>
                      </a:lnTo>
                      <a:lnTo>
                        <a:pt x="47" y="14"/>
                      </a:lnTo>
                      <a:lnTo>
                        <a:pt x="52" y="12"/>
                      </a:lnTo>
                      <a:lnTo>
                        <a:pt x="53" y="7"/>
                      </a:lnTo>
                      <a:lnTo>
                        <a:pt x="52" y="3"/>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26" name="Freeform 610">
                  <a:extLst>
                    <a:ext uri="{FF2B5EF4-FFF2-40B4-BE49-F238E27FC236}">
                      <a16:creationId xmlns:a16="http://schemas.microsoft.com/office/drawing/2014/main" id="{B3E4FFE6-73D2-4EDD-9027-74C65EDCB7B0}"/>
                    </a:ext>
                  </a:extLst>
                </p:cNvPr>
                <p:cNvSpPr>
                  <a:spLocks/>
                </p:cNvSpPr>
                <p:nvPr/>
              </p:nvSpPr>
              <p:spPr bwMode="auto">
                <a:xfrm>
                  <a:off x="833" y="1877"/>
                  <a:ext cx="33" cy="11"/>
                </a:xfrm>
                <a:custGeom>
                  <a:avLst/>
                  <a:gdLst>
                    <a:gd name="T0" fmla="*/ 1 w 66"/>
                    <a:gd name="T1" fmla="*/ 1 h 21"/>
                    <a:gd name="T2" fmla="*/ 1 w 66"/>
                    <a:gd name="T3" fmla="*/ 1 h 21"/>
                    <a:gd name="T4" fmla="*/ 0 w 66"/>
                    <a:gd name="T5" fmla="*/ 0 h 21"/>
                    <a:gd name="T6" fmla="*/ 0 w 66"/>
                    <a:gd name="T7" fmla="*/ 1 h 21"/>
                    <a:gd name="T8" fmla="*/ 1 w 66"/>
                    <a:gd name="T9" fmla="*/ 1 h 21"/>
                    <a:gd name="T10" fmla="*/ 1 w 66"/>
                    <a:gd name="T11" fmla="*/ 1 h 21"/>
                    <a:gd name="T12" fmla="*/ 1 w 66"/>
                    <a:gd name="T13" fmla="*/ 1 h 21"/>
                    <a:gd name="T14" fmla="*/ 1 w 66"/>
                    <a:gd name="T15" fmla="*/ 1 h 21"/>
                    <a:gd name="T16" fmla="*/ 1 w 66"/>
                    <a:gd name="T17" fmla="*/ 1 h 21"/>
                    <a:gd name="T18" fmla="*/ 1 w 66"/>
                    <a:gd name="T19" fmla="*/ 1 h 21"/>
                    <a:gd name="T20" fmla="*/ 1 w 66"/>
                    <a:gd name="T21" fmla="*/ 1 h 21"/>
                    <a:gd name="T22" fmla="*/ 1 w 66"/>
                    <a:gd name="T23" fmla="*/ 1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6" h="21">
                      <a:moveTo>
                        <a:pt x="61" y="7"/>
                      </a:moveTo>
                      <a:lnTo>
                        <a:pt x="59" y="7"/>
                      </a:lnTo>
                      <a:lnTo>
                        <a:pt x="0" y="0"/>
                      </a:lnTo>
                      <a:lnTo>
                        <a:pt x="0" y="14"/>
                      </a:lnTo>
                      <a:lnTo>
                        <a:pt x="59" y="21"/>
                      </a:lnTo>
                      <a:lnTo>
                        <a:pt x="58" y="21"/>
                      </a:lnTo>
                      <a:lnTo>
                        <a:pt x="59" y="21"/>
                      </a:lnTo>
                      <a:lnTo>
                        <a:pt x="65" y="19"/>
                      </a:lnTo>
                      <a:lnTo>
                        <a:pt x="66" y="14"/>
                      </a:lnTo>
                      <a:lnTo>
                        <a:pt x="65" y="10"/>
                      </a:lnTo>
                      <a:lnTo>
                        <a:pt x="59" y="7"/>
                      </a:lnTo>
                      <a:lnTo>
                        <a:pt x="6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4044" name="Freeform 611">
                <a:extLst>
                  <a:ext uri="{FF2B5EF4-FFF2-40B4-BE49-F238E27FC236}">
                    <a16:creationId xmlns:a16="http://schemas.microsoft.com/office/drawing/2014/main" id="{90430B61-B8E1-4393-AB89-18178CB4B711}"/>
                  </a:ext>
                </a:extLst>
              </p:cNvPr>
              <p:cNvSpPr>
                <a:spLocks/>
              </p:cNvSpPr>
              <p:nvPr/>
            </p:nvSpPr>
            <p:spPr bwMode="auto">
              <a:xfrm>
                <a:off x="862" y="1881"/>
                <a:ext cx="28" cy="13"/>
              </a:xfrm>
              <a:custGeom>
                <a:avLst/>
                <a:gdLst>
                  <a:gd name="T0" fmla="*/ 0 w 57"/>
                  <a:gd name="T1" fmla="*/ 0 h 28"/>
                  <a:gd name="T2" fmla="*/ 0 w 57"/>
                  <a:gd name="T3" fmla="*/ 0 h 28"/>
                  <a:gd name="T4" fmla="*/ 0 w 57"/>
                  <a:gd name="T5" fmla="*/ 0 h 28"/>
                  <a:gd name="T6" fmla="*/ 0 w 57"/>
                  <a:gd name="T7" fmla="*/ 0 h 28"/>
                  <a:gd name="T8" fmla="*/ 0 w 57"/>
                  <a:gd name="T9" fmla="*/ 0 h 28"/>
                  <a:gd name="T10" fmla="*/ 0 w 57"/>
                  <a:gd name="T11" fmla="*/ 0 h 28"/>
                  <a:gd name="T12" fmla="*/ 0 w 57"/>
                  <a:gd name="T13" fmla="*/ 0 h 28"/>
                  <a:gd name="T14" fmla="*/ 0 w 57"/>
                  <a:gd name="T15" fmla="*/ 0 h 28"/>
                  <a:gd name="T16" fmla="*/ 0 w 57"/>
                  <a:gd name="T17" fmla="*/ 0 h 28"/>
                  <a:gd name="T18" fmla="*/ 0 w 57"/>
                  <a:gd name="T19" fmla="*/ 0 h 28"/>
                  <a:gd name="T20" fmla="*/ 0 w 57"/>
                  <a:gd name="T21" fmla="*/ 0 h 28"/>
                  <a:gd name="T22" fmla="*/ 0 w 57"/>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28">
                    <a:moveTo>
                      <a:pt x="52" y="14"/>
                    </a:moveTo>
                    <a:lnTo>
                      <a:pt x="51" y="14"/>
                    </a:lnTo>
                    <a:lnTo>
                      <a:pt x="3" y="0"/>
                    </a:lnTo>
                    <a:lnTo>
                      <a:pt x="0" y="14"/>
                    </a:lnTo>
                    <a:lnTo>
                      <a:pt x="49" y="28"/>
                    </a:lnTo>
                    <a:lnTo>
                      <a:pt x="48" y="28"/>
                    </a:lnTo>
                    <a:lnTo>
                      <a:pt x="49" y="28"/>
                    </a:lnTo>
                    <a:lnTo>
                      <a:pt x="54" y="27"/>
                    </a:lnTo>
                    <a:lnTo>
                      <a:pt x="57" y="22"/>
                    </a:lnTo>
                    <a:lnTo>
                      <a:pt x="56" y="16"/>
                    </a:lnTo>
                    <a:lnTo>
                      <a:pt x="51" y="14"/>
                    </a:lnTo>
                    <a:lnTo>
                      <a:pt x="5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45" name="Freeform 612">
                <a:extLst>
                  <a:ext uri="{FF2B5EF4-FFF2-40B4-BE49-F238E27FC236}">
                    <a16:creationId xmlns:a16="http://schemas.microsoft.com/office/drawing/2014/main" id="{533078BC-2495-4132-857F-05029C0D2623}"/>
                  </a:ext>
                </a:extLst>
              </p:cNvPr>
              <p:cNvSpPr>
                <a:spLocks/>
              </p:cNvSpPr>
              <p:nvPr/>
            </p:nvSpPr>
            <p:spPr bwMode="auto">
              <a:xfrm>
                <a:off x="886" y="1888"/>
                <a:ext cx="24" cy="16"/>
              </a:xfrm>
              <a:custGeom>
                <a:avLst/>
                <a:gdLst>
                  <a:gd name="T0" fmla="*/ 1 w 48"/>
                  <a:gd name="T1" fmla="*/ 1 h 32"/>
                  <a:gd name="T2" fmla="*/ 1 w 48"/>
                  <a:gd name="T3" fmla="*/ 1 h 32"/>
                  <a:gd name="T4" fmla="*/ 1 w 48"/>
                  <a:gd name="T5" fmla="*/ 0 h 32"/>
                  <a:gd name="T6" fmla="*/ 0 w 48"/>
                  <a:gd name="T7" fmla="*/ 1 h 32"/>
                  <a:gd name="T8" fmla="*/ 1 w 48"/>
                  <a:gd name="T9" fmla="*/ 1 h 32"/>
                  <a:gd name="T10" fmla="*/ 1 w 48"/>
                  <a:gd name="T11" fmla="*/ 1 h 32"/>
                  <a:gd name="T12" fmla="*/ 1 w 48"/>
                  <a:gd name="T13" fmla="*/ 1 h 32"/>
                  <a:gd name="T14" fmla="*/ 1 w 48"/>
                  <a:gd name="T15" fmla="*/ 1 h 32"/>
                  <a:gd name="T16" fmla="*/ 1 w 48"/>
                  <a:gd name="T17" fmla="*/ 1 h 32"/>
                  <a:gd name="T18" fmla="*/ 1 w 48"/>
                  <a:gd name="T19" fmla="*/ 1 h 32"/>
                  <a:gd name="T20" fmla="*/ 1 w 48"/>
                  <a:gd name="T21" fmla="*/ 1 h 32"/>
                  <a:gd name="T22" fmla="*/ 1 w 48"/>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32">
                    <a:moveTo>
                      <a:pt x="44" y="20"/>
                    </a:moveTo>
                    <a:lnTo>
                      <a:pt x="43" y="18"/>
                    </a:lnTo>
                    <a:lnTo>
                      <a:pt x="4" y="0"/>
                    </a:lnTo>
                    <a:lnTo>
                      <a:pt x="0" y="14"/>
                    </a:lnTo>
                    <a:lnTo>
                      <a:pt x="39" y="32"/>
                    </a:lnTo>
                    <a:lnTo>
                      <a:pt x="38" y="31"/>
                    </a:lnTo>
                    <a:lnTo>
                      <a:pt x="39" y="32"/>
                    </a:lnTo>
                    <a:lnTo>
                      <a:pt x="44" y="31"/>
                    </a:lnTo>
                    <a:lnTo>
                      <a:pt x="48" y="27"/>
                    </a:lnTo>
                    <a:lnTo>
                      <a:pt x="48" y="22"/>
                    </a:lnTo>
                    <a:lnTo>
                      <a:pt x="43" y="18"/>
                    </a:lnTo>
                    <a:lnTo>
                      <a:pt x="4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46" name="Freeform 613">
                <a:extLst>
                  <a:ext uri="{FF2B5EF4-FFF2-40B4-BE49-F238E27FC236}">
                    <a16:creationId xmlns:a16="http://schemas.microsoft.com/office/drawing/2014/main" id="{D7868E90-DABF-4AF8-87D2-B904A4B0F513}"/>
                  </a:ext>
                </a:extLst>
              </p:cNvPr>
              <p:cNvSpPr>
                <a:spLocks/>
              </p:cNvSpPr>
              <p:nvPr/>
            </p:nvSpPr>
            <p:spPr bwMode="auto">
              <a:xfrm>
                <a:off x="905" y="1897"/>
                <a:ext cx="19" cy="17"/>
              </a:xfrm>
              <a:custGeom>
                <a:avLst/>
                <a:gdLst>
                  <a:gd name="T0" fmla="*/ 0 w 39"/>
                  <a:gd name="T1" fmla="*/ 1 h 33"/>
                  <a:gd name="T2" fmla="*/ 0 w 39"/>
                  <a:gd name="T3" fmla="*/ 1 h 33"/>
                  <a:gd name="T4" fmla="*/ 0 w 39"/>
                  <a:gd name="T5" fmla="*/ 0 h 33"/>
                  <a:gd name="T6" fmla="*/ 0 w 39"/>
                  <a:gd name="T7" fmla="*/ 1 h 33"/>
                  <a:gd name="T8" fmla="*/ 0 w 39"/>
                  <a:gd name="T9" fmla="*/ 1 h 33"/>
                  <a:gd name="T10" fmla="*/ 0 w 39"/>
                  <a:gd name="T11" fmla="*/ 1 h 33"/>
                  <a:gd name="T12" fmla="*/ 0 w 39"/>
                  <a:gd name="T13" fmla="*/ 1 h 33"/>
                  <a:gd name="T14" fmla="*/ 0 w 39"/>
                  <a:gd name="T15" fmla="*/ 1 h 33"/>
                  <a:gd name="T16" fmla="*/ 0 w 39"/>
                  <a:gd name="T17" fmla="*/ 1 h 33"/>
                  <a:gd name="T18" fmla="*/ 0 w 39"/>
                  <a:gd name="T19" fmla="*/ 1 h 33"/>
                  <a:gd name="T20" fmla="*/ 0 w 39"/>
                  <a:gd name="T21" fmla="*/ 1 h 33"/>
                  <a:gd name="T22" fmla="*/ 0 w 39"/>
                  <a:gd name="T23" fmla="*/ 1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3">
                    <a:moveTo>
                      <a:pt x="39" y="22"/>
                    </a:moveTo>
                    <a:lnTo>
                      <a:pt x="36" y="20"/>
                    </a:lnTo>
                    <a:lnTo>
                      <a:pt x="6" y="0"/>
                    </a:lnTo>
                    <a:lnTo>
                      <a:pt x="0" y="11"/>
                    </a:lnTo>
                    <a:lnTo>
                      <a:pt x="30" y="32"/>
                    </a:lnTo>
                    <a:lnTo>
                      <a:pt x="27" y="31"/>
                    </a:lnTo>
                    <a:lnTo>
                      <a:pt x="30" y="32"/>
                    </a:lnTo>
                    <a:lnTo>
                      <a:pt x="34" y="33"/>
                    </a:lnTo>
                    <a:lnTo>
                      <a:pt x="39" y="30"/>
                    </a:lnTo>
                    <a:lnTo>
                      <a:pt x="39" y="25"/>
                    </a:lnTo>
                    <a:lnTo>
                      <a:pt x="36" y="20"/>
                    </a:lnTo>
                    <a:lnTo>
                      <a:pt x="3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47" name="Freeform 614">
                <a:extLst>
                  <a:ext uri="{FF2B5EF4-FFF2-40B4-BE49-F238E27FC236}">
                    <a16:creationId xmlns:a16="http://schemas.microsoft.com/office/drawing/2014/main" id="{0B477A35-E643-4A8C-B726-4B346BA16CF5}"/>
                  </a:ext>
                </a:extLst>
              </p:cNvPr>
              <p:cNvSpPr>
                <a:spLocks/>
              </p:cNvSpPr>
              <p:nvPr/>
            </p:nvSpPr>
            <p:spPr bwMode="auto">
              <a:xfrm>
                <a:off x="919" y="1908"/>
                <a:ext cx="17" cy="20"/>
              </a:xfrm>
              <a:custGeom>
                <a:avLst/>
                <a:gdLst>
                  <a:gd name="T0" fmla="*/ 0 w 36"/>
                  <a:gd name="T1" fmla="*/ 1 h 39"/>
                  <a:gd name="T2" fmla="*/ 0 w 36"/>
                  <a:gd name="T3" fmla="*/ 1 h 39"/>
                  <a:gd name="T4" fmla="*/ 0 w 36"/>
                  <a:gd name="T5" fmla="*/ 0 h 39"/>
                  <a:gd name="T6" fmla="*/ 0 w 36"/>
                  <a:gd name="T7" fmla="*/ 1 h 39"/>
                  <a:gd name="T8" fmla="*/ 0 w 36"/>
                  <a:gd name="T9" fmla="*/ 1 h 39"/>
                  <a:gd name="T10" fmla="*/ 0 w 36"/>
                  <a:gd name="T11" fmla="*/ 1 h 39"/>
                  <a:gd name="T12" fmla="*/ 0 w 36"/>
                  <a:gd name="T13" fmla="*/ 1 h 39"/>
                  <a:gd name="T14" fmla="*/ 0 w 36"/>
                  <a:gd name="T15" fmla="*/ 1 h 39"/>
                  <a:gd name="T16" fmla="*/ 0 w 36"/>
                  <a:gd name="T17" fmla="*/ 1 h 39"/>
                  <a:gd name="T18" fmla="*/ 0 w 36"/>
                  <a:gd name="T19" fmla="*/ 1 h 39"/>
                  <a:gd name="T20" fmla="*/ 0 w 36"/>
                  <a:gd name="T21" fmla="*/ 1 h 39"/>
                  <a:gd name="T22" fmla="*/ 0 w 36"/>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39">
                    <a:moveTo>
                      <a:pt x="35" y="28"/>
                    </a:moveTo>
                    <a:lnTo>
                      <a:pt x="35" y="27"/>
                    </a:lnTo>
                    <a:lnTo>
                      <a:pt x="12" y="0"/>
                    </a:lnTo>
                    <a:lnTo>
                      <a:pt x="0" y="9"/>
                    </a:lnTo>
                    <a:lnTo>
                      <a:pt x="23" y="36"/>
                    </a:lnTo>
                    <a:lnTo>
                      <a:pt x="23" y="35"/>
                    </a:lnTo>
                    <a:lnTo>
                      <a:pt x="23" y="36"/>
                    </a:lnTo>
                    <a:lnTo>
                      <a:pt x="28" y="39"/>
                    </a:lnTo>
                    <a:lnTo>
                      <a:pt x="34" y="36"/>
                    </a:lnTo>
                    <a:lnTo>
                      <a:pt x="36" y="33"/>
                    </a:lnTo>
                    <a:lnTo>
                      <a:pt x="35" y="27"/>
                    </a:lnTo>
                    <a:lnTo>
                      <a:pt x="3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48" name="Freeform 615">
                <a:extLst>
                  <a:ext uri="{FF2B5EF4-FFF2-40B4-BE49-F238E27FC236}">
                    <a16:creationId xmlns:a16="http://schemas.microsoft.com/office/drawing/2014/main" id="{5EE9D492-B204-4981-B3BD-2BFC65EFFB62}"/>
                  </a:ext>
                </a:extLst>
              </p:cNvPr>
              <p:cNvSpPr>
                <a:spLocks/>
              </p:cNvSpPr>
              <p:nvPr/>
            </p:nvSpPr>
            <p:spPr bwMode="auto">
              <a:xfrm>
                <a:off x="930" y="1923"/>
                <a:ext cx="16" cy="19"/>
              </a:xfrm>
              <a:custGeom>
                <a:avLst/>
                <a:gdLst>
                  <a:gd name="T0" fmla="*/ 1 w 31"/>
                  <a:gd name="T1" fmla="*/ 0 h 39"/>
                  <a:gd name="T2" fmla="*/ 1 w 31"/>
                  <a:gd name="T3" fmla="*/ 0 h 39"/>
                  <a:gd name="T4" fmla="*/ 1 w 31"/>
                  <a:gd name="T5" fmla="*/ 0 h 39"/>
                  <a:gd name="T6" fmla="*/ 0 w 31"/>
                  <a:gd name="T7" fmla="*/ 0 h 39"/>
                  <a:gd name="T8" fmla="*/ 1 w 31"/>
                  <a:gd name="T9" fmla="*/ 0 h 39"/>
                  <a:gd name="T10" fmla="*/ 1 w 31"/>
                  <a:gd name="T11" fmla="*/ 0 h 39"/>
                  <a:gd name="T12" fmla="*/ 1 w 31"/>
                  <a:gd name="T13" fmla="*/ 0 h 39"/>
                  <a:gd name="T14" fmla="*/ 1 w 31"/>
                  <a:gd name="T15" fmla="*/ 0 h 39"/>
                  <a:gd name="T16" fmla="*/ 1 w 31"/>
                  <a:gd name="T17" fmla="*/ 0 h 39"/>
                  <a:gd name="T18" fmla="*/ 1 w 31"/>
                  <a:gd name="T19" fmla="*/ 0 h 39"/>
                  <a:gd name="T20" fmla="*/ 1 w 31"/>
                  <a:gd name="T21" fmla="*/ 0 h 39"/>
                  <a:gd name="T22" fmla="*/ 1 w 31"/>
                  <a:gd name="T23" fmla="*/ 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39">
                    <a:moveTo>
                      <a:pt x="31" y="30"/>
                    </a:moveTo>
                    <a:lnTo>
                      <a:pt x="30" y="30"/>
                    </a:lnTo>
                    <a:lnTo>
                      <a:pt x="12" y="0"/>
                    </a:lnTo>
                    <a:lnTo>
                      <a:pt x="0" y="7"/>
                    </a:lnTo>
                    <a:lnTo>
                      <a:pt x="19" y="37"/>
                    </a:lnTo>
                    <a:lnTo>
                      <a:pt x="18" y="37"/>
                    </a:lnTo>
                    <a:lnTo>
                      <a:pt x="19" y="37"/>
                    </a:lnTo>
                    <a:lnTo>
                      <a:pt x="23" y="39"/>
                    </a:lnTo>
                    <a:lnTo>
                      <a:pt x="28" y="38"/>
                    </a:lnTo>
                    <a:lnTo>
                      <a:pt x="31" y="35"/>
                    </a:lnTo>
                    <a:lnTo>
                      <a:pt x="30" y="30"/>
                    </a:lnTo>
                    <a:lnTo>
                      <a:pt x="3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49" name="Freeform 616">
                <a:extLst>
                  <a:ext uri="{FF2B5EF4-FFF2-40B4-BE49-F238E27FC236}">
                    <a16:creationId xmlns:a16="http://schemas.microsoft.com/office/drawing/2014/main" id="{B1A28BE6-BA53-44FB-A355-D9EE27580678}"/>
                  </a:ext>
                </a:extLst>
              </p:cNvPr>
              <p:cNvSpPr>
                <a:spLocks/>
              </p:cNvSpPr>
              <p:nvPr/>
            </p:nvSpPr>
            <p:spPr bwMode="auto">
              <a:xfrm>
                <a:off x="939" y="1938"/>
                <a:ext cx="15" cy="22"/>
              </a:xfrm>
              <a:custGeom>
                <a:avLst/>
                <a:gdLst>
                  <a:gd name="T0" fmla="*/ 1 w 29"/>
                  <a:gd name="T1" fmla="*/ 1 h 44"/>
                  <a:gd name="T2" fmla="*/ 1 w 29"/>
                  <a:gd name="T3" fmla="*/ 1 h 44"/>
                  <a:gd name="T4" fmla="*/ 1 w 29"/>
                  <a:gd name="T5" fmla="*/ 0 h 44"/>
                  <a:gd name="T6" fmla="*/ 0 w 29"/>
                  <a:gd name="T7" fmla="*/ 1 h 44"/>
                  <a:gd name="T8" fmla="*/ 1 w 29"/>
                  <a:gd name="T9" fmla="*/ 1 h 44"/>
                  <a:gd name="T10" fmla="*/ 1 w 29"/>
                  <a:gd name="T11" fmla="*/ 1 h 44"/>
                  <a:gd name="T12" fmla="*/ 1 w 29"/>
                  <a:gd name="T13" fmla="*/ 1 h 44"/>
                  <a:gd name="T14" fmla="*/ 1 w 29"/>
                  <a:gd name="T15" fmla="*/ 1 h 44"/>
                  <a:gd name="T16" fmla="*/ 1 w 29"/>
                  <a:gd name="T17" fmla="*/ 1 h 44"/>
                  <a:gd name="T18" fmla="*/ 1 w 29"/>
                  <a:gd name="T19" fmla="*/ 1 h 44"/>
                  <a:gd name="T20" fmla="*/ 1 w 29"/>
                  <a:gd name="T21" fmla="*/ 1 h 44"/>
                  <a:gd name="T22" fmla="*/ 1 w 29"/>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44">
                    <a:moveTo>
                      <a:pt x="29" y="34"/>
                    </a:moveTo>
                    <a:lnTo>
                      <a:pt x="29" y="33"/>
                    </a:lnTo>
                    <a:lnTo>
                      <a:pt x="13" y="0"/>
                    </a:lnTo>
                    <a:lnTo>
                      <a:pt x="0" y="7"/>
                    </a:lnTo>
                    <a:lnTo>
                      <a:pt x="16" y="39"/>
                    </a:lnTo>
                    <a:lnTo>
                      <a:pt x="16" y="38"/>
                    </a:lnTo>
                    <a:lnTo>
                      <a:pt x="16" y="39"/>
                    </a:lnTo>
                    <a:lnTo>
                      <a:pt x="20" y="44"/>
                    </a:lnTo>
                    <a:lnTo>
                      <a:pt x="26" y="43"/>
                    </a:lnTo>
                    <a:lnTo>
                      <a:pt x="29" y="38"/>
                    </a:lnTo>
                    <a:lnTo>
                      <a:pt x="29" y="33"/>
                    </a:lnTo>
                    <a:lnTo>
                      <a:pt x="29"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50" name="Freeform 617">
                <a:extLst>
                  <a:ext uri="{FF2B5EF4-FFF2-40B4-BE49-F238E27FC236}">
                    <a16:creationId xmlns:a16="http://schemas.microsoft.com/office/drawing/2014/main" id="{D567DEB1-F97F-46D6-8D1E-E372CB49D40D}"/>
                  </a:ext>
                </a:extLst>
              </p:cNvPr>
              <p:cNvSpPr>
                <a:spLocks/>
              </p:cNvSpPr>
              <p:nvPr/>
            </p:nvSpPr>
            <p:spPr bwMode="auto">
              <a:xfrm>
                <a:off x="947" y="1954"/>
                <a:ext cx="13" cy="22"/>
              </a:xfrm>
              <a:custGeom>
                <a:avLst/>
                <a:gdLst>
                  <a:gd name="T0" fmla="*/ 1 w 25"/>
                  <a:gd name="T1" fmla="*/ 1 h 43"/>
                  <a:gd name="T2" fmla="*/ 1 w 25"/>
                  <a:gd name="T3" fmla="*/ 1 h 43"/>
                  <a:gd name="T4" fmla="*/ 1 w 25"/>
                  <a:gd name="T5" fmla="*/ 0 h 43"/>
                  <a:gd name="T6" fmla="*/ 0 w 25"/>
                  <a:gd name="T7" fmla="*/ 1 h 43"/>
                  <a:gd name="T8" fmla="*/ 1 w 25"/>
                  <a:gd name="T9" fmla="*/ 1 h 43"/>
                  <a:gd name="T10" fmla="*/ 1 w 25"/>
                  <a:gd name="T11" fmla="*/ 1 h 43"/>
                  <a:gd name="T12" fmla="*/ 1 w 25"/>
                  <a:gd name="T13" fmla="*/ 1 h 43"/>
                  <a:gd name="T14" fmla="*/ 1 w 25"/>
                  <a:gd name="T15" fmla="*/ 1 h 43"/>
                  <a:gd name="T16" fmla="*/ 1 w 25"/>
                  <a:gd name="T17" fmla="*/ 1 h 43"/>
                  <a:gd name="T18" fmla="*/ 1 w 25"/>
                  <a:gd name="T19" fmla="*/ 1 h 43"/>
                  <a:gd name="T20" fmla="*/ 1 w 25"/>
                  <a:gd name="T21" fmla="*/ 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43">
                    <a:moveTo>
                      <a:pt x="25" y="34"/>
                    </a:moveTo>
                    <a:lnTo>
                      <a:pt x="25" y="34"/>
                    </a:lnTo>
                    <a:lnTo>
                      <a:pt x="13" y="0"/>
                    </a:lnTo>
                    <a:lnTo>
                      <a:pt x="0" y="4"/>
                    </a:lnTo>
                    <a:lnTo>
                      <a:pt x="11" y="39"/>
                    </a:lnTo>
                    <a:lnTo>
                      <a:pt x="15" y="43"/>
                    </a:lnTo>
                    <a:lnTo>
                      <a:pt x="20" y="43"/>
                    </a:lnTo>
                    <a:lnTo>
                      <a:pt x="24" y="40"/>
                    </a:lnTo>
                    <a:lnTo>
                      <a:pt x="2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51" name="Freeform 618">
                <a:extLst>
                  <a:ext uri="{FF2B5EF4-FFF2-40B4-BE49-F238E27FC236}">
                    <a16:creationId xmlns:a16="http://schemas.microsoft.com/office/drawing/2014/main" id="{D9FE6C4E-0A14-4D54-8FB6-B0573262AE4D}"/>
                  </a:ext>
                </a:extLst>
              </p:cNvPr>
              <p:cNvSpPr>
                <a:spLocks/>
              </p:cNvSpPr>
              <p:nvPr/>
            </p:nvSpPr>
            <p:spPr bwMode="auto">
              <a:xfrm>
                <a:off x="953" y="1972"/>
                <a:ext cx="11" cy="17"/>
              </a:xfrm>
              <a:custGeom>
                <a:avLst/>
                <a:gdLst>
                  <a:gd name="T0" fmla="*/ 0 w 23"/>
                  <a:gd name="T1" fmla="*/ 0 h 35"/>
                  <a:gd name="T2" fmla="*/ 0 w 23"/>
                  <a:gd name="T3" fmla="*/ 0 h 35"/>
                  <a:gd name="T4" fmla="*/ 0 w 23"/>
                  <a:gd name="T5" fmla="*/ 0 h 35"/>
                  <a:gd name="T6" fmla="*/ 0 w 23"/>
                  <a:gd name="T7" fmla="*/ 0 h 35"/>
                  <a:gd name="T8" fmla="*/ 0 w 23"/>
                  <a:gd name="T9" fmla="*/ 0 h 35"/>
                  <a:gd name="T10" fmla="*/ 0 w 23"/>
                  <a:gd name="T11" fmla="*/ 0 h 35"/>
                  <a:gd name="T12" fmla="*/ 0 w 23"/>
                  <a:gd name="T13" fmla="*/ 0 h 35"/>
                  <a:gd name="T14" fmla="*/ 0 w 23"/>
                  <a:gd name="T15" fmla="*/ 0 h 35"/>
                  <a:gd name="T16" fmla="*/ 0 w 23"/>
                  <a:gd name="T17" fmla="*/ 0 h 35"/>
                  <a:gd name="T18" fmla="*/ 0 w 23"/>
                  <a:gd name="T19" fmla="*/ 0 h 35"/>
                  <a:gd name="T20" fmla="*/ 0 w 23"/>
                  <a:gd name="T21" fmla="*/ 0 h 35"/>
                  <a:gd name="T22" fmla="*/ 0 w 2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35">
                    <a:moveTo>
                      <a:pt x="22" y="23"/>
                    </a:moveTo>
                    <a:lnTo>
                      <a:pt x="23" y="26"/>
                    </a:lnTo>
                    <a:lnTo>
                      <a:pt x="14" y="0"/>
                    </a:lnTo>
                    <a:lnTo>
                      <a:pt x="0" y="5"/>
                    </a:lnTo>
                    <a:lnTo>
                      <a:pt x="9" y="30"/>
                    </a:lnTo>
                    <a:lnTo>
                      <a:pt x="11" y="32"/>
                    </a:lnTo>
                    <a:lnTo>
                      <a:pt x="9" y="30"/>
                    </a:lnTo>
                    <a:lnTo>
                      <a:pt x="13" y="35"/>
                    </a:lnTo>
                    <a:lnTo>
                      <a:pt x="19" y="35"/>
                    </a:lnTo>
                    <a:lnTo>
                      <a:pt x="22" y="31"/>
                    </a:lnTo>
                    <a:lnTo>
                      <a:pt x="23" y="26"/>
                    </a:lnTo>
                    <a:lnTo>
                      <a:pt x="2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52" name="Freeform 619">
                <a:extLst>
                  <a:ext uri="{FF2B5EF4-FFF2-40B4-BE49-F238E27FC236}">
                    <a16:creationId xmlns:a16="http://schemas.microsoft.com/office/drawing/2014/main" id="{4185432C-0182-48F6-84AA-D484384416E9}"/>
                  </a:ext>
                </a:extLst>
              </p:cNvPr>
              <p:cNvSpPr>
                <a:spLocks/>
              </p:cNvSpPr>
              <p:nvPr/>
            </p:nvSpPr>
            <p:spPr bwMode="auto">
              <a:xfrm>
                <a:off x="958" y="1983"/>
                <a:ext cx="15" cy="16"/>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w 31"/>
                  <a:gd name="T13" fmla="*/ 0 h 33"/>
                  <a:gd name="T14" fmla="*/ 0 w 31"/>
                  <a:gd name="T15" fmla="*/ 0 h 33"/>
                  <a:gd name="T16" fmla="*/ 0 w 31"/>
                  <a:gd name="T17" fmla="*/ 0 h 33"/>
                  <a:gd name="T18" fmla="*/ 0 w 31"/>
                  <a:gd name="T19" fmla="*/ 0 h 33"/>
                  <a:gd name="T20" fmla="*/ 0 w 31"/>
                  <a:gd name="T21" fmla="*/ 0 h 33"/>
                  <a:gd name="T22" fmla="*/ 0 w 31"/>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33">
                    <a:moveTo>
                      <a:pt x="27" y="20"/>
                    </a:moveTo>
                    <a:lnTo>
                      <a:pt x="30" y="21"/>
                    </a:lnTo>
                    <a:lnTo>
                      <a:pt x="11" y="0"/>
                    </a:lnTo>
                    <a:lnTo>
                      <a:pt x="0" y="9"/>
                    </a:lnTo>
                    <a:lnTo>
                      <a:pt x="18" y="30"/>
                    </a:lnTo>
                    <a:lnTo>
                      <a:pt x="20" y="31"/>
                    </a:lnTo>
                    <a:lnTo>
                      <a:pt x="18" y="30"/>
                    </a:lnTo>
                    <a:lnTo>
                      <a:pt x="23" y="33"/>
                    </a:lnTo>
                    <a:lnTo>
                      <a:pt x="28" y="30"/>
                    </a:lnTo>
                    <a:lnTo>
                      <a:pt x="31" y="27"/>
                    </a:lnTo>
                    <a:lnTo>
                      <a:pt x="30" y="21"/>
                    </a:lnTo>
                    <a:lnTo>
                      <a:pt x="2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53" name="Freeform 620">
                <a:extLst>
                  <a:ext uri="{FF2B5EF4-FFF2-40B4-BE49-F238E27FC236}">
                    <a16:creationId xmlns:a16="http://schemas.microsoft.com/office/drawing/2014/main" id="{A66829F3-3599-4869-A854-1001E51446E9}"/>
                  </a:ext>
                </a:extLst>
              </p:cNvPr>
              <p:cNvSpPr>
                <a:spLocks/>
              </p:cNvSpPr>
              <p:nvPr/>
            </p:nvSpPr>
            <p:spPr bwMode="auto">
              <a:xfrm>
                <a:off x="968" y="1993"/>
                <a:ext cx="16" cy="14"/>
              </a:xfrm>
              <a:custGeom>
                <a:avLst/>
                <a:gdLst>
                  <a:gd name="T0" fmla="*/ 0 w 33"/>
                  <a:gd name="T1" fmla="*/ 0 h 29"/>
                  <a:gd name="T2" fmla="*/ 0 w 33"/>
                  <a:gd name="T3" fmla="*/ 0 h 29"/>
                  <a:gd name="T4" fmla="*/ 0 w 33"/>
                  <a:gd name="T5" fmla="*/ 0 h 29"/>
                  <a:gd name="T6" fmla="*/ 0 w 33"/>
                  <a:gd name="T7" fmla="*/ 0 h 29"/>
                  <a:gd name="T8" fmla="*/ 0 w 33"/>
                  <a:gd name="T9" fmla="*/ 0 h 29"/>
                  <a:gd name="T10" fmla="*/ 0 w 33"/>
                  <a:gd name="T11" fmla="*/ 0 h 29"/>
                  <a:gd name="T12" fmla="*/ 0 w 33"/>
                  <a:gd name="T13" fmla="*/ 0 h 29"/>
                  <a:gd name="T14" fmla="*/ 0 w 33"/>
                  <a:gd name="T15" fmla="*/ 0 h 29"/>
                  <a:gd name="T16" fmla="*/ 0 w 33"/>
                  <a:gd name="T17" fmla="*/ 0 h 29"/>
                  <a:gd name="T18" fmla="*/ 0 w 33"/>
                  <a:gd name="T19" fmla="*/ 0 h 29"/>
                  <a:gd name="T20" fmla="*/ 0 w 33"/>
                  <a:gd name="T21" fmla="*/ 0 h 29"/>
                  <a:gd name="T22" fmla="*/ 0 w 33"/>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9">
                    <a:moveTo>
                      <a:pt x="30" y="15"/>
                    </a:moveTo>
                    <a:lnTo>
                      <a:pt x="30" y="16"/>
                    </a:lnTo>
                    <a:lnTo>
                      <a:pt x="7" y="0"/>
                    </a:lnTo>
                    <a:lnTo>
                      <a:pt x="0" y="11"/>
                    </a:lnTo>
                    <a:lnTo>
                      <a:pt x="23" y="28"/>
                    </a:lnTo>
                    <a:lnTo>
                      <a:pt x="23" y="29"/>
                    </a:lnTo>
                    <a:lnTo>
                      <a:pt x="23" y="28"/>
                    </a:lnTo>
                    <a:lnTo>
                      <a:pt x="28" y="29"/>
                    </a:lnTo>
                    <a:lnTo>
                      <a:pt x="33" y="25"/>
                    </a:lnTo>
                    <a:lnTo>
                      <a:pt x="33" y="21"/>
                    </a:lnTo>
                    <a:lnTo>
                      <a:pt x="30" y="16"/>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54" name="Freeform 621">
                <a:extLst>
                  <a:ext uri="{FF2B5EF4-FFF2-40B4-BE49-F238E27FC236}">
                    <a16:creationId xmlns:a16="http://schemas.microsoft.com/office/drawing/2014/main" id="{11E05568-88B2-4E90-993F-FF6D66FBBC61}"/>
                  </a:ext>
                </a:extLst>
              </p:cNvPr>
              <p:cNvSpPr>
                <a:spLocks/>
              </p:cNvSpPr>
              <p:nvPr/>
            </p:nvSpPr>
            <p:spPr bwMode="auto">
              <a:xfrm>
                <a:off x="980" y="2000"/>
                <a:ext cx="19" cy="14"/>
              </a:xfrm>
              <a:custGeom>
                <a:avLst/>
                <a:gdLst>
                  <a:gd name="T0" fmla="*/ 0 w 40"/>
                  <a:gd name="T1" fmla="*/ 1 h 27"/>
                  <a:gd name="T2" fmla="*/ 0 w 40"/>
                  <a:gd name="T3" fmla="*/ 1 h 27"/>
                  <a:gd name="T4" fmla="*/ 0 w 40"/>
                  <a:gd name="T5" fmla="*/ 0 h 27"/>
                  <a:gd name="T6" fmla="*/ 0 w 40"/>
                  <a:gd name="T7" fmla="*/ 1 h 27"/>
                  <a:gd name="T8" fmla="*/ 0 w 40"/>
                  <a:gd name="T9" fmla="*/ 1 h 27"/>
                  <a:gd name="T10" fmla="*/ 0 w 40"/>
                  <a:gd name="T11" fmla="*/ 1 h 27"/>
                  <a:gd name="T12" fmla="*/ 0 w 40"/>
                  <a:gd name="T13" fmla="*/ 1 h 27"/>
                  <a:gd name="T14" fmla="*/ 0 w 40"/>
                  <a:gd name="T15" fmla="*/ 1 h 27"/>
                  <a:gd name="T16" fmla="*/ 0 w 40"/>
                  <a:gd name="T17" fmla="*/ 1 h 27"/>
                  <a:gd name="T18" fmla="*/ 0 w 40"/>
                  <a:gd name="T19" fmla="*/ 1 h 27"/>
                  <a:gd name="T20" fmla="*/ 0 w 40"/>
                  <a:gd name="T21" fmla="*/ 1 h 27"/>
                  <a:gd name="T22" fmla="*/ 0 w 40"/>
                  <a:gd name="T23" fmla="*/ 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27">
                    <a:moveTo>
                      <a:pt x="34" y="14"/>
                    </a:moveTo>
                    <a:lnTo>
                      <a:pt x="35" y="14"/>
                    </a:lnTo>
                    <a:lnTo>
                      <a:pt x="7" y="0"/>
                    </a:lnTo>
                    <a:lnTo>
                      <a:pt x="0" y="14"/>
                    </a:lnTo>
                    <a:lnTo>
                      <a:pt x="28" y="27"/>
                    </a:lnTo>
                    <a:lnTo>
                      <a:pt x="29" y="27"/>
                    </a:lnTo>
                    <a:lnTo>
                      <a:pt x="28" y="27"/>
                    </a:lnTo>
                    <a:lnTo>
                      <a:pt x="34" y="27"/>
                    </a:lnTo>
                    <a:lnTo>
                      <a:pt x="38" y="24"/>
                    </a:lnTo>
                    <a:lnTo>
                      <a:pt x="40" y="18"/>
                    </a:lnTo>
                    <a:lnTo>
                      <a:pt x="35" y="14"/>
                    </a:lnTo>
                    <a:lnTo>
                      <a:pt x="3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55" name="Freeform 622">
                <a:extLst>
                  <a:ext uri="{FF2B5EF4-FFF2-40B4-BE49-F238E27FC236}">
                    <a16:creationId xmlns:a16="http://schemas.microsoft.com/office/drawing/2014/main" id="{BBFA4836-C097-4219-95B5-8E27293FE287}"/>
                  </a:ext>
                </a:extLst>
              </p:cNvPr>
              <p:cNvSpPr>
                <a:spLocks/>
              </p:cNvSpPr>
              <p:nvPr/>
            </p:nvSpPr>
            <p:spPr bwMode="auto">
              <a:xfrm>
                <a:off x="994" y="2007"/>
                <a:ext cx="22" cy="15"/>
              </a:xfrm>
              <a:custGeom>
                <a:avLst/>
                <a:gdLst>
                  <a:gd name="T0" fmla="*/ 1 w 44"/>
                  <a:gd name="T1" fmla="*/ 1 h 30"/>
                  <a:gd name="T2" fmla="*/ 1 w 44"/>
                  <a:gd name="T3" fmla="*/ 1 h 30"/>
                  <a:gd name="T4" fmla="*/ 1 w 44"/>
                  <a:gd name="T5" fmla="*/ 0 h 30"/>
                  <a:gd name="T6" fmla="*/ 0 w 44"/>
                  <a:gd name="T7" fmla="*/ 1 h 30"/>
                  <a:gd name="T8" fmla="*/ 1 w 44"/>
                  <a:gd name="T9" fmla="*/ 1 h 30"/>
                  <a:gd name="T10" fmla="*/ 1 w 44"/>
                  <a:gd name="T11" fmla="*/ 1 h 30"/>
                  <a:gd name="T12" fmla="*/ 1 w 44"/>
                  <a:gd name="T13" fmla="*/ 1 h 30"/>
                  <a:gd name="T14" fmla="*/ 1 w 44"/>
                  <a:gd name="T15" fmla="*/ 1 h 30"/>
                  <a:gd name="T16" fmla="*/ 1 w 44"/>
                  <a:gd name="T17" fmla="*/ 1 h 30"/>
                  <a:gd name="T18" fmla="*/ 1 w 44"/>
                  <a:gd name="T19" fmla="*/ 1 h 30"/>
                  <a:gd name="T20" fmla="*/ 1 w 44"/>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0">
                    <a:moveTo>
                      <a:pt x="39" y="16"/>
                    </a:moveTo>
                    <a:lnTo>
                      <a:pt x="39" y="16"/>
                    </a:lnTo>
                    <a:lnTo>
                      <a:pt x="5" y="0"/>
                    </a:lnTo>
                    <a:lnTo>
                      <a:pt x="0" y="13"/>
                    </a:lnTo>
                    <a:lnTo>
                      <a:pt x="35" y="30"/>
                    </a:lnTo>
                    <a:lnTo>
                      <a:pt x="40" y="28"/>
                    </a:lnTo>
                    <a:lnTo>
                      <a:pt x="44" y="24"/>
                    </a:lnTo>
                    <a:lnTo>
                      <a:pt x="44" y="19"/>
                    </a:lnTo>
                    <a:lnTo>
                      <a:pt x="3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56" name="Freeform 623">
                <a:extLst>
                  <a:ext uri="{FF2B5EF4-FFF2-40B4-BE49-F238E27FC236}">
                    <a16:creationId xmlns:a16="http://schemas.microsoft.com/office/drawing/2014/main" id="{82673147-0AA3-4B10-828B-CE64E3616862}"/>
                  </a:ext>
                </a:extLst>
              </p:cNvPr>
              <p:cNvSpPr>
                <a:spLocks/>
              </p:cNvSpPr>
              <p:nvPr/>
            </p:nvSpPr>
            <p:spPr bwMode="auto">
              <a:xfrm>
                <a:off x="1011" y="2015"/>
                <a:ext cx="23" cy="14"/>
              </a:xfrm>
              <a:custGeom>
                <a:avLst/>
                <a:gdLst>
                  <a:gd name="T0" fmla="*/ 1 w 46"/>
                  <a:gd name="T1" fmla="*/ 1 h 27"/>
                  <a:gd name="T2" fmla="*/ 1 w 46"/>
                  <a:gd name="T3" fmla="*/ 1 h 27"/>
                  <a:gd name="T4" fmla="*/ 1 w 46"/>
                  <a:gd name="T5" fmla="*/ 0 h 27"/>
                  <a:gd name="T6" fmla="*/ 0 w 46"/>
                  <a:gd name="T7" fmla="*/ 1 h 27"/>
                  <a:gd name="T8" fmla="*/ 1 w 46"/>
                  <a:gd name="T9" fmla="*/ 1 h 27"/>
                  <a:gd name="T10" fmla="*/ 1 w 46"/>
                  <a:gd name="T11" fmla="*/ 1 h 27"/>
                  <a:gd name="T12" fmla="*/ 1 w 46"/>
                  <a:gd name="T13" fmla="*/ 1 h 27"/>
                  <a:gd name="T14" fmla="*/ 1 w 46"/>
                  <a:gd name="T15" fmla="*/ 1 h 27"/>
                  <a:gd name="T16" fmla="*/ 1 w 46"/>
                  <a:gd name="T17" fmla="*/ 1 h 27"/>
                  <a:gd name="T18" fmla="*/ 1 w 46"/>
                  <a:gd name="T19" fmla="*/ 1 h 27"/>
                  <a:gd name="T20" fmla="*/ 1 w 46"/>
                  <a:gd name="T21" fmla="*/ 1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27">
                    <a:moveTo>
                      <a:pt x="41" y="14"/>
                    </a:moveTo>
                    <a:lnTo>
                      <a:pt x="41" y="14"/>
                    </a:lnTo>
                    <a:lnTo>
                      <a:pt x="4" y="0"/>
                    </a:lnTo>
                    <a:lnTo>
                      <a:pt x="0" y="14"/>
                    </a:lnTo>
                    <a:lnTo>
                      <a:pt x="37" y="27"/>
                    </a:lnTo>
                    <a:lnTo>
                      <a:pt x="42" y="26"/>
                    </a:lnTo>
                    <a:lnTo>
                      <a:pt x="46" y="22"/>
                    </a:lnTo>
                    <a:lnTo>
                      <a:pt x="46" y="17"/>
                    </a:lnTo>
                    <a:lnTo>
                      <a:pt x="4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57" name="Freeform 624">
                <a:extLst>
                  <a:ext uri="{FF2B5EF4-FFF2-40B4-BE49-F238E27FC236}">
                    <a16:creationId xmlns:a16="http://schemas.microsoft.com/office/drawing/2014/main" id="{C79F18C0-C1FB-4926-ACD8-C9B0C8A96E51}"/>
                  </a:ext>
                </a:extLst>
              </p:cNvPr>
              <p:cNvSpPr>
                <a:spLocks/>
              </p:cNvSpPr>
              <p:nvPr/>
            </p:nvSpPr>
            <p:spPr bwMode="auto">
              <a:xfrm>
                <a:off x="1030" y="2022"/>
                <a:ext cx="25" cy="16"/>
              </a:xfrm>
              <a:custGeom>
                <a:avLst/>
                <a:gdLst>
                  <a:gd name="T0" fmla="*/ 1 w 50"/>
                  <a:gd name="T1" fmla="*/ 1 h 32"/>
                  <a:gd name="T2" fmla="*/ 1 w 50"/>
                  <a:gd name="T3" fmla="*/ 1 h 32"/>
                  <a:gd name="T4" fmla="*/ 1 w 50"/>
                  <a:gd name="T5" fmla="*/ 0 h 32"/>
                  <a:gd name="T6" fmla="*/ 0 w 50"/>
                  <a:gd name="T7" fmla="*/ 1 h 32"/>
                  <a:gd name="T8" fmla="*/ 1 w 50"/>
                  <a:gd name="T9" fmla="*/ 1 h 32"/>
                  <a:gd name="T10" fmla="*/ 1 w 50"/>
                  <a:gd name="T11" fmla="*/ 1 h 32"/>
                  <a:gd name="T12" fmla="*/ 1 w 50"/>
                  <a:gd name="T13" fmla="*/ 1 h 32"/>
                  <a:gd name="T14" fmla="*/ 1 w 50"/>
                  <a:gd name="T15" fmla="*/ 1 h 32"/>
                  <a:gd name="T16" fmla="*/ 1 w 50"/>
                  <a:gd name="T17" fmla="*/ 1 h 32"/>
                  <a:gd name="T18" fmla="*/ 1 w 50"/>
                  <a:gd name="T19" fmla="*/ 1 h 32"/>
                  <a:gd name="T20" fmla="*/ 1 w 50"/>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32">
                    <a:moveTo>
                      <a:pt x="46" y="18"/>
                    </a:moveTo>
                    <a:lnTo>
                      <a:pt x="46" y="18"/>
                    </a:lnTo>
                    <a:lnTo>
                      <a:pt x="4" y="0"/>
                    </a:lnTo>
                    <a:lnTo>
                      <a:pt x="0" y="13"/>
                    </a:lnTo>
                    <a:lnTo>
                      <a:pt x="41" y="32"/>
                    </a:lnTo>
                    <a:lnTo>
                      <a:pt x="47" y="31"/>
                    </a:lnTo>
                    <a:lnTo>
                      <a:pt x="50" y="26"/>
                    </a:lnTo>
                    <a:lnTo>
                      <a:pt x="50" y="22"/>
                    </a:lnTo>
                    <a:lnTo>
                      <a:pt x="4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58" name="Freeform 625">
                <a:extLst>
                  <a:ext uri="{FF2B5EF4-FFF2-40B4-BE49-F238E27FC236}">
                    <a16:creationId xmlns:a16="http://schemas.microsoft.com/office/drawing/2014/main" id="{53FEE299-BEDF-4935-841E-02726B9823AB}"/>
                  </a:ext>
                </a:extLst>
              </p:cNvPr>
              <p:cNvSpPr>
                <a:spLocks/>
              </p:cNvSpPr>
              <p:nvPr/>
            </p:nvSpPr>
            <p:spPr bwMode="auto">
              <a:xfrm>
                <a:off x="1051" y="2032"/>
                <a:ext cx="26" cy="17"/>
              </a:xfrm>
              <a:custGeom>
                <a:avLst/>
                <a:gdLst>
                  <a:gd name="T0" fmla="*/ 0 w 53"/>
                  <a:gd name="T1" fmla="*/ 0 h 35"/>
                  <a:gd name="T2" fmla="*/ 0 w 53"/>
                  <a:gd name="T3" fmla="*/ 0 h 35"/>
                  <a:gd name="T4" fmla="*/ 0 w 53"/>
                  <a:gd name="T5" fmla="*/ 0 h 35"/>
                  <a:gd name="T6" fmla="*/ 0 w 53"/>
                  <a:gd name="T7" fmla="*/ 0 h 35"/>
                  <a:gd name="T8" fmla="*/ 0 w 53"/>
                  <a:gd name="T9" fmla="*/ 0 h 35"/>
                  <a:gd name="T10" fmla="*/ 0 w 53"/>
                  <a:gd name="T11" fmla="*/ 0 h 35"/>
                  <a:gd name="T12" fmla="*/ 0 w 53"/>
                  <a:gd name="T13" fmla="*/ 0 h 35"/>
                  <a:gd name="T14" fmla="*/ 0 w 53"/>
                  <a:gd name="T15" fmla="*/ 0 h 35"/>
                  <a:gd name="T16" fmla="*/ 0 w 53"/>
                  <a:gd name="T17" fmla="*/ 0 h 35"/>
                  <a:gd name="T18" fmla="*/ 0 w 53"/>
                  <a:gd name="T19" fmla="*/ 0 h 35"/>
                  <a:gd name="T20" fmla="*/ 0 w 53"/>
                  <a:gd name="T21" fmla="*/ 0 h 35"/>
                  <a:gd name="T22" fmla="*/ 0 w 53"/>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35">
                    <a:moveTo>
                      <a:pt x="50" y="21"/>
                    </a:moveTo>
                    <a:lnTo>
                      <a:pt x="48" y="21"/>
                    </a:lnTo>
                    <a:lnTo>
                      <a:pt x="5" y="0"/>
                    </a:lnTo>
                    <a:lnTo>
                      <a:pt x="0" y="14"/>
                    </a:lnTo>
                    <a:lnTo>
                      <a:pt x="44" y="35"/>
                    </a:lnTo>
                    <a:lnTo>
                      <a:pt x="43" y="35"/>
                    </a:lnTo>
                    <a:lnTo>
                      <a:pt x="44" y="35"/>
                    </a:lnTo>
                    <a:lnTo>
                      <a:pt x="50" y="33"/>
                    </a:lnTo>
                    <a:lnTo>
                      <a:pt x="53" y="29"/>
                    </a:lnTo>
                    <a:lnTo>
                      <a:pt x="53" y="24"/>
                    </a:lnTo>
                    <a:lnTo>
                      <a:pt x="48" y="21"/>
                    </a:lnTo>
                    <a:lnTo>
                      <a:pt x="5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59" name="Freeform 626">
                <a:extLst>
                  <a:ext uri="{FF2B5EF4-FFF2-40B4-BE49-F238E27FC236}">
                    <a16:creationId xmlns:a16="http://schemas.microsoft.com/office/drawing/2014/main" id="{FC5B7997-3B40-43E4-833A-8633D1403663}"/>
                  </a:ext>
                </a:extLst>
              </p:cNvPr>
              <p:cNvSpPr>
                <a:spLocks/>
              </p:cNvSpPr>
              <p:nvPr/>
            </p:nvSpPr>
            <p:spPr bwMode="auto">
              <a:xfrm>
                <a:off x="1072" y="2042"/>
                <a:ext cx="14" cy="11"/>
              </a:xfrm>
              <a:custGeom>
                <a:avLst/>
                <a:gdLst>
                  <a:gd name="T0" fmla="*/ 1 w 27"/>
                  <a:gd name="T1" fmla="*/ 0 h 23"/>
                  <a:gd name="T2" fmla="*/ 1 w 27"/>
                  <a:gd name="T3" fmla="*/ 0 h 23"/>
                  <a:gd name="T4" fmla="*/ 1 w 27"/>
                  <a:gd name="T5" fmla="*/ 0 h 23"/>
                  <a:gd name="T6" fmla="*/ 0 w 27"/>
                  <a:gd name="T7" fmla="*/ 0 h 23"/>
                  <a:gd name="T8" fmla="*/ 1 w 27"/>
                  <a:gd name="T9" fmla="*/ 0 h 23"/>
                  <a:gd name="T10" fmla="*/ 1 w 27"/>
                  <a:gd name="T11" fmla="*/ 0 h 23"/>
                  <a:gd name="T12" fmla="*/ 1 w 27"/>
                  <a:gd name="T13" fmla="*/ 0 h 23"/>
                  <a:gd name="T14" fmla="*/ 1 w 27"/>
                  <a:gd name="T15" fmla="*/ 0 h 23"/>
                  <a:gd name="T16" fmla="*/ 1 w 27"/>
                  <a:gd name="T17" fmla="*/ 0 h 23"/>
                  <a:gd name="T18" fmla="*/ 1 w 27"/>
                  <a:gd name="T19" fmla="*/ 0 h 23"/>
                  <a:gd name="T20" fmla="*/ 1 w 27"/>
                  <a:gd name="T21" fmla="*/ 0 h 23"/>
                  <a:gd name="T22" fmla="*/ 1 w 27"/>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3">
                    <a:moveTo>
                      <a:pt x="22" y="9"/>
                    </a:moveTo>
                    <a:lnTo>
                      <a:pt x="23" y="9"/>
                    </a:lnTo>
                    <a:lnTo>
                      <a:pt x="7" y="0"/>
                    </a:lnTo>
                    <a:lnTo>
                      <a:pt x="0" y="14"/>
                    </a:lnTo>
                    <a:lnTo>
                      <a:pt x="16" y="23"/>
                    </a:lnTo>
                    <a:lnTo>
                      <a:pt x="17" y="23"/>
                    </a:lnTo>
                    <a:lnTo>
                      <a:pt x="16" y="23"/>
                    </a:lnTo>
                    <a:lnTo>
                      <a:pt x="22" y="23"/>
                    </a:lnTo>
                    <a:lnTo>
                      <a:pt x="26" y="19"/>
                    </a:lnTo>
                    <a:lnTo>
                      <a:pt x="27" y="14"/>
                    </a:lnTo>
                    <a:lnTo>
                      <a:pt x="23" y="9"/>
                    </a:lnTo>
                    <a:lnTo>
                      <a:pt x="2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60" name="Freeform 627">
                <a:extLst>
                  <a:ext uri="{FF2B5EF4-FFF2-40B4-BE49-F238E27FC236}">
                    <a16:creationId xmlns:a16="http://schemas.microsoft.com/office/drawing/2014/main" id="{645F6F39-7660-4B61-9710-E7914F1B8429}"/>
                  </a:ext>
                </a:extLst>
              </p:cNvPr>
              <p:cNvSpPr>
                <a:spLocks/>
              </p:cNvSpPr>
              <p:nvPr/>
            </p:nvSpPr>
            <p:spPr bwMode="auto">
              <a:xfrm>
                <a:off x="1080" y="2047"/>
                <a:ext cx="20" cy="13"/>
              </a:xfrm>
              <a:custGeom>
                <a:avLst/>
                <a:gdLst>
                  <a:gd name="T0" fmla="*/ 1 w 39"/>
                  <a:gd name="T1" fmla="*/ 0 h 28"/>
                  <a:gd name="T2" fmla="*/ 1 w 39"/>
                  <a:gd name="T3" fmla="*/ 0 h 28"/>
                  <a:gd name="T4" fmla="*/ 1 w 39"/>
                  <a:gd name="T5" fmla="*/ 0 h 28"/>
                  <a:gd name="T6" fmla="*/ 0 w 39"/>
                  <a:gd name="T7" fmla="*/ 0 h 28"/>
                  <a:gd name="T8" fmla="*/ 1 w 39"/>
                  <a:gd name="T9" fmla="*/ 0 h 28"/>
                  <a:gd name="T10" fmla="*/ 1 w 39"/>
                  <a:gd name="T11" fmla="*/ 0 h 28"/>
                  <a:gd name="T12" fmla="*/ 1 w 39"/>
                  <a:gd name="T13" fmla="*/ 0 h 28"/>
                  <a:gd name="T14" fmla="*/ 1 w 39"/>
                  <a:gd name="T15" fmla="*/ 0 h 28"/>
                  <a:gd name="T16" fmla="*/ 1 w 39"/>
                  <a:gd name="T17" fmla="*/ 0 h 28"/>
                  <a:gd name="T18" fmla="*/ 1 w 39"/>
                  <a:gd name="T19" fmla="*/ 0 h 28"/>
                  <a:gd name="T20" fmla="*/ 1 w 39"/>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28">
                    <a:moveTo>
                      <a:pt x="35" y="14"/>
                    </a:moveTo>
                    <a:lnTo>
                      <a:pt x="35" y="14"/>
                    </a:lnTo>
                    <a:lnTo>
                      <a:pt x="5" y="0"/>
                    </a:lnTo>
                    <a:lnTo>
                      <a:pt x="0" y="14"/>
                    </a:lnTo>
                    <a:lnTo>
                      <a:pt x="30" y="28"/>
                    </a:lnTo>
                    <a:lnTo>
                      <a:pt x="36" y="26"/>
                    </a:lnTo>
                    <a:lnTo>
                      <a:pt x="39" y="22"/>
                    </a:lnTo>
                    <a:lnTo>
                      <a:pt x="39" y="17"/>
                    </a:lnTo>
                    <a:lnTo>
                      <a:pt x="3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61" name="Freeform 628">
                <a:extLst>
                  <a:ext uri="{FF2B5EF4-FFF2-40B4-BE49-F238E27FC236}">
                    <a16:creationId xmlns:a16="http://schemas.microsoft.com/office/drawing/2014/main" id="{75E62B6D-158C-4E40-AECA-D8F7F2C9208E}"/>
                  </a:ext>
                </a:extLst>
              </p:cNvPr>
              <p:cNvSpPr>
                <a:spLocks/>
              </p:cNvSpPr>
              <p:nvPr/>
            </p:nvSpPr>
            <p:spPr bwMode="auto">
              <a:xfrm>
                <a:off x="1095" y="2053"/>
                <a:ext cx="26" cy="17"/>
              </a:xfrm>
              <a:custGeom>
                <a:avLst/>
                <a:gdLst>
                  <a:gd name="T0" fmla="*/ 1 w 51"/>
                  <a:gd name="T1" fmla="*/ 1 h 32"/>
                  <a:gd name="T2" fmla="*/ 1 w 51"/>
                  <a:gd name="T3" fmla="*/ 1 h 32"/>
                  <a:gd name="T4" fmla="*/ 1 w 51"/>
                  <a:gd name="T5" fmla="*/ 0 h 32"/>
                  <a:gd name="T6" fmla="*/ 0 w 51"/>
                  <a:gd name="T7" fmla="*/ 1 h 32"/>
                  <a:gd name="T8" fmla="*/ 1 w 51"/>
                  <a:gd name="T9" fmla="*/ 1 h 32"/>
                  <a:gd name="T10" fmla="*/ 1 w 51"/>
                  <a:gd name="T11" fmla="*/ 1 h 32"/>
                  <a:gd name="T12" fmla="*/ 1 w 51"/>
                  <a:gd name="T13" fmla="*/ 1 h 32"/>
                  <a:gd name="T14" fmla="*/ 1 w 51"/>
                  <a:gd name="T15" fmla="*/ 1 h 32"/>
                  <a:gd name="T16" fmla="*/ 1 w 51"/>
                  <a:gd name="T17" fmla="*/ 1 h 32"/>
                  <a:gd name="T18" fmla="*/ 1 w 51"/>
                  <a:gd name="T19" fmla="*/ 1 h 32"/>
                  <a:gd name="T20" fmla="*/ 1 w 51"/>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32">
                    <a:moveTo>
                      <a:pt x="46" y="18"/>
                    </a:moveTo>
                    <a:lnTo>
                      <a:pt x="46" y="18"/>
                    </a:lnTo>
                    <a:lnTo>
                      <a:pt x="5" y="0"/>
                    </a:lnTo>
                    <a:lnTo>
                      <a:pt x="0" y="14"/>
                    </a:lnTo>
                    <a:lnTo>
                      <a:pt x="41" y="32"/>
                    </a:lnTo>
                    <a:lnTo>
                      <a:pt x="47" y="31"/>
                    </a:lnTo>
                    <a:lnTo>
                      <a:pt x="51" y="26"/>
                    </a:lnTo>
                    <a:lnTo>
                      <a:pt x="51" y="22"/>
                    </a:lnTo>
                    <a:lnTo>
                      <a:pt x="4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62" name="Freeform 629">
                <a:extLst>
                  <a:ext uri="{FF2B5EF4-FFF2-40B4-BE49-F238E27FC236}">
                    <a16:creationId xmlns:a16="http://schemas.microsoft.com/office/drawing/2014/main" id="{93651021-7114-426E-A968-1D38477CE311}"/>
                  </a:ext>
                </a:extLst>
              </p:cNvPr>
              <p:cNvSpPr>
                <a:spLocks/>
              </p:cNvSpPr>
              <p:nvPr/>
            </p:nvSpPr>
            <p:spPr bwMode="auto">
              <a:xfrm>
                <a:off x="1116" y="2063"/>
                <a:ext cx="30" cy="18"/>
              </a:xfrm>
              <a:custGeom>
                <a:avLst/>
                <a:gdLst>
                  <a:gd name="T0" fmla="*/ 1 w 60"/>
                  <a:gd name="T1" fmla="*/ 0 h 37"/>
                  <a:gd name="T2" fmla="*/ 1 w 60"/>
                  <a:gd name="T3" fmla="*/ 0 h 37"/>
                  <a:gd name="T4" fmla="*/ 1 w 60"/>
                  <a:gd name="T5" fmla="*/ 0 h 37"/>
                  <a:gd name="T6" fmla="*/ 0 w 60"/>
                  <a:gd name="T7" fmla="*/ 0 h 37"/>
                  <a:gd name="T8" fmla="*/ 1 w 60"/>
                  <a:gd name="T9" fmla="*/ 0 h 37"/>
                  <a:gd name="T10" fmla="*/ 1 w 60"/>
                  <a:gd name="T11" fmla="*/ 0 h 37"/>
                  <a:gd name="T12" fmla="*/ 1 w 60"/>
                  <a:gd name="T13" fmla="*/ 0 h 37"/>
                  <a:gd name="T14" fmla="*/ 1 w 60"/>
                  <a:gd name="T15" fmla="*/ 0 h 37"/>
                  <a:gd name="T16" fmla="*/ 1 w 60"/>
                  <a:gd name="T17" fmla="*/ 0 h 37"/>
                  <a:gd name="T18" fmla="*/ 1 w 60"/>
                  <a:gd name="T19" fmla="*/ 0 h 37"/>
                  <a:gd name="T20" fmla="*/ 1 w 60"/>
                  <a:gd name="T21" fmla="*/ 0 h 37"/>
                  <a:gd name="T22" fmla="*/ 1 w 60"/>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37">
                    <a:moveTo>
                      <a:pt x="57" y="23"/>
                    </a:moveTo>
                    <a:lnTo>
                      <a:pt x="56" y="23"/>
                    </a:lnTo>
                    <a:lnTo>
                      <a:pt x="5" y="0"/>
                    </a:lnTo>
                    <a:lnTo>
                      <a:pt x="0" y="14"/>
                    </a:lnTo>
                    <a:lnTo>
                      <a:pt x="51" y="37"/>
                    </a:lnTo>
                    <a:lnTo>
                      <a:pt x="50" y="37"/>
                    </a:lnTo>
                    <a:lnTo>
                      <a:pt x="51" y="37"/>
                    </a:lnTo>
                    <a:lnTo>
                      <a:pt x="57" y="36"/>
                    </a:lnTo>
                    <a:lnTo>
                      <a:pt x="60" y="31"/>
                    </a:lnTo>
                    <a:lnTo>
                      <a:pt x="60" y="27"/>
                    </a:lnTo>
                    <a:lnTo>
                      <a:pt x="56" y="23"/>
                    </a:lnTo>
                    <a:lnTo>
                      <a:pt x="5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63" name="Freeform 630">
                <a:extLst>
                  <a:ext uri="{FF2B5EF4-FFF2-40B4-BE49-F238E27FC236}">
                    <a16:creationId xmlns:a16="http://schemas.microsoft.com/office/drawing/2014/main" id="{AF916380-5742-402F-8CEE-44AFDAC83D15}"/>
                  </a:ext>
                </a:extLst>
              </p:cNvPr>
              <p:cNvSpPr>
                <a:spLocks/>
              </p:cNvSpPr>
              <p:nvPr/>
            </p:nvSpPr>
            <p:spPr bwMode="auto">
              <a:xfrm>
                <a:off x="1141" y="2074"/>
                <a:ext cx="37" cy="22"/>
              </a:xfrm>
              <a:custGeom>
                <a:avLst/>
                <a:gdLst>
                  <a:gd name="T0" fmla="*/ 1 w 74"/>
                  <a:gd name="T1" fmla="*/ 1 h 44"/>
                  <a:gd name="T2" fmla="*/ 1 w 74"/>
                  <a:gd name="T3" fmla="*/ 1 h 44"/>
                  <a:gd name="T4" fmla="*/ 1 w 74"/>
                  <a:gd name="T5" fmla="*/ 0 h 44"/>
                  <a:gd name="T6" fmla="*/ 0 w 74"/>
                  <a:gd name="T7" fmla="*/ 1 h 44"/>
                  <a:gd name="T8" fmla="*/ 1 w 74"/>
                  <a:gd name="T9" fmla="*/ 1 h 44"/>
                  <a:gd name="T10" fmla="*/ 1 w 74"/>
                  <a:gd name="T11" fmla="*/ 1 h 44"/>
                  <a:gd name="T12" fmla="*/ 1 w 74"/>
                  <a:gd name="T13" fmla="*/ 1 h 44"/>
                  <a:gd name="T14" fmla="*/ 1 w 74"/>
                  <a:gd name="T15" fmla="*/ 1 h 44"/>
                  <a:gd name="T16" fmla="*/ 1 w 74"/>
                  <a:gd name="T17" fmla="*/ 1 h 44"/>
                  <a:gd name="T18" fmla="*/ 1 w 74"/>
                  <a:gd name="T19" fmla="*/ 1 h 44"/>
                  <a:gd name="T20" fmla="*/ 1 w 74"/>
                  <a:gd name="T21" fmla="*/ 1 h 44"/>
                  <a:gd name="T22" fmla="*/ 1 w 74"/>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4" h="44">
                    <a:moveTo>
                      <a:pt x="68" y="30"/>
                    </a:moveTo>
                    <a:lnTo>
                      <a:pt x="69" y="30"/>
                    </a:lnTo>
                    <a:lnTo>
                      <a:pt x="7" y="0"/>
                    </a:lnTo>
                    <a:lnTo>
                      <a:pt x="0" y="14"/>
                    </a:lnTo>
                    <a:lnTo>
                      <a:pt x="62" y="44"/>
                    </a:lnTo>
                    <a:lnTo>
                      <a:pt x="63" y="44"/>
                    </a:lnTo>
                    <a:lnTo>
                      <a:pt x="62" y="44"/>
                    </a:lnTo>
                    <a:lnTo>
                      <a:pt x="68" y="44"/>
                    </a:lnTo>
                    <a:lnTo>
                      <a:pt x="73" y="41"/>
                    </a:lnTo>
                    <a:lnTo>
                      <a:pt x="74" y="35"/>
                    </a:lnTo>
                    <a:lnTo>
                      <a:pt x="69" y="30"/>
                    </a:lnTo>
                    <a:lnTo>
                      <a:pt x="68"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64" name="Freeform 631">
                <a:extLst>
                  <a:ext uri="{FF2B5EF4-FFF2-40B4-BE49-F238E27FC236}">
                    <a16:creationId xmlns:a16="http://schemas.microsoft.com/office/drawing/2014/main" id="{7A0CC8CB-AEC1-4724-A35C-CA5507064B89}"/>
                  </a:ext>
                </a:extLst>
              </p:cNvPr>
              <p:cNvSpPr>
                <a:spLocks/>
              </p:cNvSpPr>
              <p:nvPr/>
            </p:nvSpPr>
            <p:spPr bwMode="auto">
              <a:xfrm>
                <a:off x="1173" y="2089"/>
                <a:ext cx="41" cy="22"/>
              </a:xfrm>
              <a:custGeom>
                <a:avLst/>
                <a:gdLst>
                  <a:gd name="T0" fmla="*/ 0 w 83"/>
                  <a:gd name="T1" fmla="*/ 1 h 44"/>
                  <a:gd name="T2" fmla="*/ 0 w 83"/>
                  <a:gd name="T3" fmla="*/ 1 h 44"/>
                  <a:gd name="T4" fmla="*/ 0 w 83"/>
                  <a:gd name="T5" fmla="*/ 0 h 44"/>
                  <a:gd name="T6" fmla="*/ 0 w 83"/>
                  <a:gd name="T7" fmla="*/ 1 h 44"/>
                  <a:gd name="T8" fmla="*/ 0 w 83"/>
                  <a:gd name="T9" fmla="*/ 1 h 44"/>
                  <a:gd name="T10" fmla="*/ 0 w 83"/>
                  <a:gd name="T11" fmla="*/ 1 h 44"/>
                  <a:gd name="T12" fmla="*/ 0 w 83"/>
                  <a:gd name="T13" fmla="*/ 1 h 44"/>
                  <a:gd name="T14" fmla="*/ 0 w 83"/>
                  <a:gd name="T15" fmla="*/ 1 h 44"/>
                  <a:gd name="T16" fmla="*/ 0 w 83"/>
                  <a:gd name="T17" fmla="*/ 1 h 44"/>
                  <a:gd name="T18" fmla="*/ 0 w 83"/>
                  <a:gd name="T19" fmla="*/ 1 h 44"/>
                  <a:gd name="T20" fmla="*/ 0 w 83"/>
                  <a:gd name="T21" fmla="*/ 1 h 44"/>
                  <a:gd name="T22" fmla="*/ 0 w 83"/>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44">
                    <a:moveTo>
                      <a:pt x="80" y="30"/>
                    </a:moveTo>
                    <a:lnTo>
                      <a:pt x="79" y="30"/>
                    </a:lnTo>
                    <a:lnTo>
                      <a:pt x="5" y="0"/>
                    </a:lnTo>
                    <a:lnTo>
                      <a:pt x="0" y="14"/>
                    </a:lnTo>
                    <a:lnTo>
                      <a:pt x="74" y="44"/>
                    </a:lnTo>
                    <a:lnTo>
                      <a:pt x="73" y="44"/>
                    </a:lnTo>
                    <a:lnTo>
                      <a:pt x="74" y="44"/>
                    </a:lnTo>
                    <a:lnTo>
                      <a:pt x="80" y="43"/>
                    </a:lnTo>
                    <a:lnTo>
                      <a:pt x="83" y="38"/>
                    </a:lnTo>
                    <a:lnTo>
                      <a:pt x="83" y="34"/>
                    </a:lnTo>
                    <a:lnTo>
                      <a:pt x="79"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65" name="Freeform 632">
                <a:extLst>
                  <a:ext uri="{FF2B5EF4-FFF2-40B4-BE49-F238E27FC236}">
                    <a16:creationId xmlns:a16="http://schemas.microsoft.com/office/drawing/2014/main" id="{CD9A74AC-141D-4FEF-AC95-E17E426084BF}"/>
                  </a:ext>
                </a:extLst>
              </p:cNvPr>
              <p:cNvSpPr>
                <a:spLocks/>
              </p:cNvSpPr>
              <p:nvPr/>
            </p:nvSpPr>
            <p:spPr bwMode="auto">
              <a:xfrm>
                <a:off x="1209" y="2104"/>
                <a:ext cx="46" cy="27"/>
              </a:xfrm>
              <a:custGeom>
                <a:avLst/>
                <a:gdLst>
                  <a:gd name="T0" fmla="*/ 1 w 92"/>
                  <a:gd name="T1" fmla="*/ 1 h 53"/>
                  <a:gd name="T2" fmla="*/ 1 w 92"/>
                  <a:gd name="T3" fmla="*/ 1 h 53"/>
                  <a:gd name="T4" fmla="*/ 1 w 92"/>
                  <a:gd name="T5" fmla="*/ 0 h 53"/>
                  <a:gd name="T6" fmla="*/ 0 w 92"/>
                  <a:gd name="T7" fmla="*/ 1 h 53"/>
                  <a:gd name="T8" fmla="*/ 1 w 92"/>
                  <a:gd name="T9" fmla="*/ 1 h 53"/>
                  <a:gd name="T10" fmla="*/ 1 w 92"/>
                  <a:gd name="T11" fmla="*/ 1 h 53"/>
                  <a:gd name="T12" fmla="*/ 1 w 92"/>
                  <a:gd name="T13" fmla="*/ 1 h 53"/>
                  <a:gd name="T14" fmla="*/ 1 w 92"/>
                  <a:gd name="T15" fmla="*/ 1 h 53"/>
                  <a:gd name="T16" fmla="*/ 1 w 92"/>
                  <a:gd name="T17" fmla="*/ 1 h 53"/>
                  <a:gd name="T18" fmla="*/ 1 w 92"/>
                  <a:gd name="T19" fmla="*/ 1 h 53"/>
                  <a:gd name="T20" fmla="*/ 1 w 92"/>
                  <a:gd name="T21" fmla="*/ 1 h 53"/>
                  <a:gd name="T22" fmla="*/ 1 w 92"/>
                  <a:gd name="T23" fmla="*/ 1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2" h="53">
                    <a:moveTo>
                      <a:pt x="86" y="39"/>
                    </a:moveTo>
                    <a:lnTo>
                      <a:pt x="87" y="39"/>
                    </a:lnTo>
                    <a:lnTo>
                      <a:pt x="7" y="0"/>
                    </a:lnTo>
                    <a:lnTo>
                      <a:pt x="0" y="14"/>
                    </a:lnTo>
                    <a:lnTo>
                      <a:pt x="81" y="53"/>
                    </a:lnTo>
                    <a:lnTo>
                      <a:pt x="82" y="53"/>
                    </a:lnTo>
                    <a:lnTo>
                      <a:pt x="81" y="53"/>
                    </a:lnTo>
                    <a:lnTo>
                      <a:pt x="86" y="53"/>
                    </a:lnTo>
                    <a:lnTo>
                      <a:pt x="91" y="50"/>
                    </a:lnTo>
                    <a:lnTo>
                      <a:pt x="92" y="44"/>
                    </a:lnTo>
                    <a:lnTo>
                      <a:pt x="87" y="39"/>
                    </a:lnTo>
                    <a:lnTo>
                      <a:pt x="86"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66" name="Freeform 633">
                <a:extLst>
                  <a:ext uri="{FF2B5EF4-FFF2-40B4-BE49-F238E27FC236}">
                    <a16:creationId xmlns:a16="http://schemas.microsoft.com/office/drawing/2014/main" id="{FD847A11-8416-4425-B53E-AB15A84FEF27}"/>
                  </a:ext>
                </a:extLst>
              </p:cNvPr>
              <p:cNvSpPr>
                <a:spLocks/>
              </p:cNvSpPr>
              <p:nvPr/>
            </p:nvSpPr>
            <p:spPr bwMode="auto">
              <a:xfrm>
                <a:off x="1250" y="2124"/>
                <a:ext cx="48" cy="25"/>
              </a:xfrm>
              <a:custGeom>
                <a:avLst/>
                <a:gdLst>
                  <a:gd name="T0" fmla="*/ 1 w 96"/>
                  <a:gd name="T1" fmla="*/ 0 h 51"/>
                  <a:gd name="T2" fmla="*/ 1 w 96"/>
                  <a:gd name="T3" fmla="*/ 0 h 51"/>
                  <a:gd name="T4" fmla="*/ 1 w 96"/>
                  <a:gd name="T5" fmla="*/ 0 h 51"/>
                  <a:gd name="T6" fmla="*/ 0 w 96"/>
                  <a:gd name="T7" fmla="*/ 0 h 51"/>
                  <a:gd name="T8" fmla="*/ 1 w 96"/>
                  <a:gd name="T9" fmla="*/ 0 h 51"/>
                  <a:gd name="T10" fmla="*/ 1 w 96"/>
                  <a:gd name="T11" fmla="*/ 0 h 51"/>
                  <a:gd name="T12" fmla="*/ 1 w 96"/>
                  <a:gd name="T13" fmla="*/ 0 h 51"/>
                  <a:gd name="T14" fmla="*/ 1 w 96"/>
                  <a:gd name="T15" fmla="*/ 0 h 51"/>
                  <a:gd name="T16" fmla="*/ 1 w 96"/>
                  <a:gd name="T17" fmla="*/ 0 h 51"/>
                  <a:gd name="T18" fmla="*/ 1 w 96"/>
                  <a:gd name="T19" fmla="*/ 0 h 51"/>
                  <a:gd name="T20" fmla="*/ 1 w 96"/>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51">
                    <a:moveTo>
                      <a:pt x="92" y="37"/>
                    </a:moveTo>
                    <a:lnTo>
                      <a:pt x="92" y="37"/>
                    </a:lnTo>
                    <a:lnTo>
                      <a:pt x="4" y="0"/>
                    </a:lnTo>
                    <a:lnTo>
                      <a:pt x="0" y="14"/>
                    </a:lnTo>
                    <a:lnTo>
                      <a:pt x="87" y="51"/>
                    </a:lnTo>
                    <a:lnTo>
                      <a:pt x="93" y="50"/>
                    </a:lnTo>
                    <a:lnTo>
                      <a:pt x="96" y="45"/>
                    </a:lnTo>
                    <a:lnTo>
                      <a:pt x="96" y="41"/>
                    </a:lnTo>
                    <a:lnTo>
                      <a:pt x="9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67" name="Freeform 634">
                <a:extLst>
                  <a:ext uri="{FF2B5EF4-FFF2-40B4-BE49-F238E27FC236}">
                    <a16:creationId xmlns:a16="http://schemas.microsoft.com/office/drawing/2014/main" id="{5FA11051-E096-487A-9B11-EA6C834DB577}"/>
                  </a:ext>
                </a:extLst>
              </p:cNvPr>
              <p:cNvSpPr>
                <a:spLocks/>
              </p:cNvSpPr>
              <p:nvPr/>
            </p:nvSpPr>
            <p:spPr bwMode="auto">
              <a:xfrm>
                <a:off x="1294" y="2142"/>
                <a:ext cx="51" cy="28"/>
              </a:xfrm>
              <a:custGeom>
                <a:avLst/>
                <a:gdLst>
                  <a:gd name="T0" fmla="*/ 0 w 104"/>
                  <a:gd name="T1" fmla="*/ 1 h 56"/>
                  <a:gd name="T2" fmla="*/ 0 w 104"/>
                  <a:gd name="T3" fmla="*/ 1 h 56"/>
                  <a:gd name="T4" fmla="*/ 0 w 104"/>
                  <a:gd name="T5" fmla="*/ 0 h 56"/>
                  <a:gd name="T6" fmla="*/ 0 w 104"/>
                  <a:gd name="T7" fmla="*/ 1 h 56"/>
                  <a:gd name="T8" fmla="*/ 0 w 104"/>
                  <a:gd name="T9" fmla="*/ 1 h 56"/>
                  <a:gd name="T10" fmla="*/ 0 w 104"/>
                  <a:gd name="T11" fmla="*/ 1 h 56"/>
                  <a:gd name="T12" fmla="*/ 0 w 104"/>
                  <a:gd name="T13" fmla="*/ 1 h 56"/>
                  <a:gd name="T14" fmla="*/ 0 w 104"/>
                  <a:gd name="T15" fmla="*/ 1 h 56"/>
                  <a:gd name="T16" fmla="*/ 0 w 104"/>
                  <a:gd name="T17" fmla="*/ 1 h 56"/>
                  <a:gd name="T18" fmla="*/ 0 w 104"/>
                  <a:gd name="T19" fmla="*/ 1 h 56"/>
                  <a:gd name="T20" fmla="*/ 0 w 104"/>
                  <a:gd name="T21" fmla="*/ 1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56">
                    <a:moveTo>
                      <a:pt x="99" y="42"/>
                    </a:moveTo>
                    <a:lnTo>
                      <a:pt x="99" y="42"/>
                    </a:lnTo>
                    <a:lnTo>
                      <a:pt x="5" y="0"/>
                    </a:lnTo>
                    <a:lnTo>
                      <a:pt x="0" y="14"/>
                    </a:lnTo>
                    <a:lnTo>
                      <a:pt x="95" y="56"/>
                    </a:lnTo>
                    <a:lnTo>
                      <a:pt x="101" y="54"/>
                    </a:lnTo>
                    <a:lnTo>
                      <a:pt x="104" y="50"/>
                    </a:lnTo>
                    <a:lnTo>
                      <a:pt x="104" y="45"/>
                    </a:lnTo>
                    <a:lnTo>
                      <a:pt x="99"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68" name="Freeform 635">
                <a:extLst>
                  <a:ext uri="{FF2B5EF4-FFF2-40B4-BE49-F238E27FC236}">
                    <a16:creationId xmlns:a16="http://schemas.microsoft.com/office/drawing/2014/main" id="{87C952AB-7192-4FBF-930D-D4DD4EBCD412}"/>
                  </a:ext>
                </a:extLst>
              </p:cNvPr>
              <p:cNvSpPr>
                <a:spLocks/>
              </p:cNvSpPr>
              <p:nvPr/>
            </p:nvSpPr>
            <p:spPr bwMode="auto">
              <a:xfrm>
                <a:off x="1341" y="2163"/>
                <a:ext cx="55" cy="29"/>
              </a:xfrm>
              <a:custGeom>
                <a:avLst/>
                <a:gdLst>
                  <a:gd name="T0" fmla="*/ 1 w 110"/>
                  <a:gd name="T1" fmla="*/ 1 h 57"/>
                  <a:gd name="T2" fmla="*/ 1 w 110"/>
                  <a:gd name="T3" fmla="*/ 1 h 57"/>
                  <a:gd name="T4" fmla="*/ 1 w 110"/>
                  <a:gd name="T5" fmla="*/ 0 h 57"/>
                  <a:gd name="T6" fmla="*/ 0 w 110"/>
                  <a:gd name="T7" fmla="*/ 1 h 57"/>
                  <a:gd name="T8" fmla="*/ 1 w 110"/>
                  <a:gd name="T9" fmla="*/ 1 h 57"/>
                  <a:gd name="T10" fmla="*/ 1 w 110"/>
                  <a:gd name="T11" fmla="*/ 1 h 57"/>
                  <a:gd name="T12" fmla="*/ 1 w 110"/>
                  <a:gd name="T13" fmla="*/ 1 h 57"/>
                  <a:gd name="T14" fmla="*/ 1 w 110"/>
                  <a:gd name="T15" fmla="*/ 1 h 57"/>
                  <a:gd name="T16" fmla="*/ 1 w 110"/>
                  <a:gd name="T17" fmla="*/ 1 h 57"/>
                  <a:gd name="T18" fmla="*/ 1 w 110"/>
                  <a:gd name="T19" fmla="*/ 1 h 57"/>
                  <a:gd name="T20" fmla="*/ 1 w 110"/>
                  <a:gd name="T21" fmla="*/ 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 h="57">
                    <a:moveTo>
                      <a:pt x="106" y="43"/>
                    </a:moveTo>
                    <a:lnTo>
                      <a:pt x="106" y="43"/>
                    </a:lnTo>
                    <a:lnTo>
                      <a:pt x="4" y="0"/>
                    </a:lnTo>
                    <a:lnTo>
                      <a:pt x="0" y="14"/>
                    </a:lnTo>
                    <a:lnTo>
                      <a:pt x="101" y="57"/>
                    </a:lnTo>
                    <a:lnTo>
                      <a:pt x="107" y="56"/>
                    </a:lnTo>
                    <a:lnTo>
                      <a:pt x="110" y="52"/>
                    </a:lnTo>
                    <a:lnTo>
                      <a:pt x="110" y="47"/>
                    </a:lnTo>
                    <a:lnTo>
                      <a:pt x="10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69" name="Freeform 636">
                <a:extLst>
                  <a:ext uri="{FF2B5EF4-FFF2-40B4-BE49-F238E27FC236}">
                    <a16:creationId xmlns:a16="http://schemas.microsoft.com/office/drawing/2014/main" id="{420D8683-3B6E-4D8A-B257-5900FF9D3135}"/>
                  </a:ext>
                </a:extLst>
              </p:cNvPr>
              <p:cNvSpPr>
                <a:spLocks/>
              </p:cNvSpPr>
              <p:nvPr/>
            </p:nvSpPr>
            <p:spPr bwMode="auto">
              <a:xfrm>
                <a:off x="1392" y="2185"/>
                <a:ext cx="57" cy="30"/>
              </a:xfrm>
              <a:custGeom>
                <a:avLst/>
                <a:gdLst>
                  <a:gd name="T0" fmla="*/ 0 w 115"/>
                  <a:gd name="T1" fmla="*/ 1 h 60"/>
                  <a:gd name="T2" fmla="*/ 0 w 115"/>
                  <a:gd name="T3" fmla="*/ 1 h 60"/>
                  <a:gd name="T4" fmla="*/ 0 w 115"/>
                  <a:gd name="T5" fmla="*/ 0 h 60"/>
                  <a:gd name="T6" fmla="*/ 0 w 115"/>
                  <a:gd name="T7" fmla="*/ 1 h 60"/>
                  <a:gd name="T8" fmla="*/ 0 w 115"/>
                  <a:gd name="T9" fmla="*/ 1 h 60"/>
                  <a:gd name="T10" fmla="*/ 0 w 115"/>
                  <a:gd name="T11" fmla="*/ 1 h 60"/>
                  <a:gd name="T12" fmla="*/ 0 w 115"/>
                  <a:gd name="T13" fmla="*/ 1 h 60"/>
                  <a:gd name="T14" fmla="*/ 0 w 115"/>
                  <a:gd name="T15" fmla="*/ 1 h 60"/>
                  <a:gd name="T16" fmla="*/ 0 w 115"/>
                  <a:gd name="T17" fmla="*/ 1 h 60"/>
                  <a:gd name="T18" fmla="*/ 0 w 115"/>
                  <a:gd name="T19" fmla="*/ 1 h 60"/>
                  <a:gd name="T20" fmla="*/ 0 w 115"/>
                  <a:gd name="T21" fmla="*/ 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60">
                    <a:moveTo>
                      <a:pt x="111" y="47"/>
                    </a:moveTo>
                    <a:lnTo>
                      <a:pt x="111" y="47"/>
                    </a:lnTo>
                    <a:lnTo>
                      <a:pt x="5" y="0"/>
                    </a:lnTo>
                    <a:lnTo>
                      <a:pt x="0" y="14"/>
                    </a:lnTo>
                    <a:lnTo>
                      <a:pt x="106" y="60"/>
                    </a:lnTo>
                    <a:lnTo>
                      <a:pt x="112" y="59"/>
                    </a:lnTo>
                    <a:lnTo>
                      <a:pt x="115" y="55"/>
                    </a:lnTo>
                    <a:lnTo>
                      <a:pt x="115" y="50"/>
                    </a:lnTo>
                    <a:lnTo>
                      <a:pt x="111"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70" name="Freeform 637">
                <a:extLst>
                  <a:ext uri="{FF2B5EF4-FFF2-40B4-BE49-F238E27FC236}">
                    <a16:creationId xmlns:a16="http://schemas.microsoft.com/office/drawing/2014/main" id="{20B23F6A-2BFC-49D0-A41D-65496DAFBEAF}"/>
                  </a:ext>
                </a:extLst>
              </p:cNvPr>
              <p:cNvSpPr>
                <a:spLocks/>
              </p:cNvSpPr>
              <p:nvPr/>
            </p:nvSpPr>
            <p:spPr bwMode="auto">
              <a:xfrm>
                <a:off x="1445" y="2208"/>
                <a:ext cx="59" cy="31"/>
              </a:xfrm>
              <a:custGeom>
                <a:avLst/>
                <a:gdLst>
                  <a:gd name="T0" fmla="*/ 0 w 120"/>
                  <a:gd name="T1" fmla="*/ 1 h 62"/>
                  <a:gd name="T2" fmla="*/ 0 w 120"/>
                  <a:gd name="T3" fmla="*/ 1 h 62"/>
                  <a:gd name="T4" fmla="*/ 0 w 120"/>
                  <a:gd name="T5" fmla="*/ 0 h 62"/>
                  <a:gd name="T6" fmla="*/ 0 w 120"/>
                  <a:gd name="T7" fmla="*/ 1 h 62"/>
                  <a:gd name="T8" fmla="*/ 0 w 120"/>
                  <a:gd name="T9" fmla="*/ 1 h 62"/>
                  <a:gd name="T10" fmla="*/ 0 w 120"/>
                  <a:gd name="T11" fmla="*/ 1 h 62"/>
                  <a:gd name="T12" fmla="*/ 0 w 120"/>
                  <a:gd name="T13" fmla="*/ 1 h 62"/>
                  <a:gd name="T14" fmla="*/ 0 w 120"/>
                  <a:gd name="T15" fmla="*/ 1 h 62"/>
                  <a:gd name="T16" fmla="*/ 0 w 120"/>
                  <a:gd name="T17" fmla="*/ 1 h 62"/>
                  <a:gd name="T18" fmla="*/ 0 w 120"/>
                  <a:gd name="T19" fmla="*/ 1 h 62"/>
                  <a:gd name="T20" fmla="*/ 0 w 120"/>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62">
                    <a:moveTo>
                      <a:pt x="115" y="48"/>
                    </a:moveTo>
                    <a:lnTo>
                      <a:pt x="115" y="48"/>
                    </a:lnTo>
                    <a:lnTo>
                      <a:pt x="5" y="0"/>
                    </a:lnTo>
                    <a:lnTo>
                      <a:pt x="0" y="13"/>
                    </a:lnTo>
                    <a:lnTo>
                      <a:pt x="111" y="62"/>
                    </a:lnTo>
                    <a:lnTo>
                      <a:pt x="117" y="61"/>
                    </a:lnTo>
                    <a:lnTo>
                      <a:pt x="120" y="56"/>
                    </a:lnTo>
                    <a:lnTo>
                      <a:pt x="120" y="51"/>
                    </a:lnTo>
                    <a:lnTo>
                      <a:pt x="115"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71" name="Freeform 638">
                <a:extLst>
                  <a:ext uri="{FF2B5EF4-FFF2-40B4-BE49-F238E27FC236}">
                    <a16:creationId xmlns:a16="http://schemas.microsoft.com/office/drawing/2014/main" id="{B1750B04-E930-41D5-9228-3AFC78644D63}"/>
                  </a:ext>
                </a:extLst>
              </p:cNvPr>
              <p:cNvSpPr>
                <a:spLocks/>
              </p:cNvSpPr>
              <p:nvPr/>
            </p:nvSpPr>
            <p:spPr bwMode="auto">
              <a:xfrm>
                <a:off x="1500" y="2232"/>
                <a:ext cx="63" cy="31"/>
              </a:xfrm>
              <a:custGeom>
                <a:avLst/>
                <a:gdLst>
                  <a:gd name="T0" fmla="*/ 1 w 126"/>
                  <a:gd name="T1" fmla="*/ 1 h 62"/>
                  <a:gd name="T2" fmla="*/ 1 w 126"/>
                  <a:gd name="T3" fmla="*/ 1 h 62"/>
                  <a:gd name="T4" fmla="*/ 1 w 126"/>
                  <a:gd name="T5" fmla="*/ 0 h 62"/>
                  <a:gd name="T6" fmla="*/ 0 w 126"/>
                  <a:gd name="T7" fmla="*/ 1 h 62"/>
                  <a:gd name="T8" fmla="*/ 1 w 126"/>
                  <a:gd name="T9" fmla="*/ 1 h 62"/>
                  <a:gd name="T10" fmla="*/ 1 w 126"/>
                  <a:gd name="T11" fmla="*/ 1 h 62"/>
                  <a:gd name="T12" fmla="*/ 1 w 126"/>
                  <a:gd name="T13" fmla="*/ 1 h 62"/>
                  <a:gd name="T14" fmla="*/ 1 w 126"/>
                  <a:gd name="T15" fmla="*/ 1 h 62"/>
                  <a:gd name="T16" fmla="*/ 1 w 126"/>
                  <a:gd name="T17" fmla="*/ 1 h 62"/>
                  <a:gd name="T18" fmla="*/ 1 w 126"/>
                  <a:gd name="T19" fmla="*/ 1 h 62"/>
                  <a:gd name="T20" fmla="*/ 1 w 126"/>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62">
                    <a:moveTo>
                      <a:pt x="122" y="48"/>
                    </a:moveTo>
                    <a:lnTo>
                      <a:pt x="122" y="48"/>
                    </a:lnTo>
                    <a:lnTo>
                      <a:pt x="4" y="0"/>
                    </a:lnTo>
                    <a:lnTo>
                      <a:pt x="0" y="14"/>
                    </a:lnTo>
                    <a:lnTo>
                      <a:pt x="117" y="62"/>
                    </a:lnTo>
                    <a:lnTo>
                      <a:pt x="123" y="61"/>
                    </a:lnTo>
                    <a:lnTo>
                      <a:pt x="126" y="56"/>
                    </a:lnTo>
                    <a:lnTo>
                      <a:pt x="126" y="52"/>
                    </a:lnTo>
                    <a:lnTo>
                      <a:pt x="12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72" name="Freeform 639">
                <a:extLst>
                  <a:ext uri="{FF2B5EF4-FFF2-40B4-BE49-F238E27FC236}">
                    <a16:creationId xmlns:a16="http://schemas.microsoft.com/office/drawing/2014/main" id="{39737B2C-F0A6-4309-B8D6-83730042F868}"/>
                  </a:ext>
                </a:extLst>
              </p:cNvPr>
              <p:cNvSpPr>
                <a:spLocks/>
              </p:cNvSpPr>
              <p:nvPr/>
            </p:nvSpPr>
            <p:spPr bwMode="auto">
              <a:xfrm>
                <a:off x="1559" y="2256"/>
                <a:ext cx="62" cy="32"/>
              </a:xfrm>
              <a:custGeom>
                <a:avLst/>
                <a:gdLst>
                  <a:gd name="T0" fmla="*/ 0 w 125"/>
                  <a:gd name="T1" fmla="*/ 0 h 65"/>
                  <a:gd name="T2" fmla="*/ 0 w 125"/>
                  <a:gd name="T3" fmla="*/ 0 h 65"/>
                  <a:gd name="T4" fmla="*/ 0 w 125"/>
                  <a:gd name="T5" fmla="*/ 0 h 65"/>
                  <a:gd name="T6" fmla="*/ 0 w 125"/>
                  <a:gd name="T7" fmla="*/ 0 h 65"/>
                  <a:gd name="T8" fmla="*/ 0 w 125"/>
                  <a:gd name="T9" fmla="*/ 0 h 65"/>
                  <a:gd name="T10" fmla="*/ 0 w 125"/>
                  <a:gd name="T11" fmla="*/ 0 h 65"/>
                  <a:gd name="T12" fmla="*/ 0 w 125"/>
                  <a:gd name="T13" fmla="*/ 0 h 65"/>
                  <a:gd name="T14" fmla="*/ 0 w 125"/>
                  <a:gd name="T15" fmla="*/ 0 h 65"/>
                  <a:gd name="T16" fmla="*/ 0 w 125"/>
                  <a:gd name="T17" fmla="*/ 0 h 65"/>
                  <a:gd name="T18" fmla="*/ 0 w 125"/>
                  <a:gd name="T19" fmla="*/ 0 h 65"/>
                  <a:gd name="T20" fmla="*/ 0 w 125"/>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5" h="65">
                    <a:moveTo>
                      <a:pt x="120" y="51"/>
                    </a:moveTo>
                    <a:lnTo>
                      <a:pt x="120" y="51"/>
                    </a:lnTo>
                    <a:lnTo>
                      <a:pt x="5" y="0"/>
                    </a:lnTo>
                    <a:lnTo>
                      <a:pt x="0" y="14"/>
                    </a:lnTo>
                    <a:lnTo>
                      <a:pt x="115" y="65"/>
                    </a:lnTo>
                    <a:lnTo>
                      <a:pt x="121" y="64"/>
                    </a:lnTo>
                    <a:lnTo>
                      <a:pt x="125" y="59"/>
                    </a:lnTo>
                    <a:lnTo>
                      <a:pt x="125" y="54"/>
                    </a:lnTo>
                    <a:lnTo>
                      <a:pt x="12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73" name="Freeform 640">
                <a:extLst>
                  <a:ext uri="{FF2B5EF4-FFF2-40B4-BE49-F238E27FC236}">
                    <a16:creationId xmlns:a16="http://schemas.microsoft.com/office/drawing/2014/main" id="{FF072C2E-08BF-49AD-A153-59E7A055A7BB}"/>
                  </a:ext>
                </a:extLst>
              </p:cNvPr>
              <p:cNvSpPr>
                <a:spLocks/>
              </p:cNvSpPr>
              <p:nvPr/>
            </p:nvSpPr>
            <p:spPr bwMode="auto">
              <a:xfrm>
                <a:off x="1616" y="2282"/>
                <a:ext cx="64" cy="32"/>
              </a:xfrm>
              <a:custGeom>
                <a:avLst/>
                <a:gdLst>
                  <a:gd name="T0" fmla="*/ 1 w 127"/>
                  <a:gd name="T1" fmla="*/ 0 h 65"/>
                  <a:gd name="T2" fmla="*/ 1 w 127"/>
                  <a:gd name="T3" fmla="*/ 0 h 65"/>
                  <a:gd name="T4" fmla="*/ 1 w 127"/>
                  <a:gd name="T5" fmla="*/ 0 h 65"/>
                  <a:gd name="T6" fmla="*/ 0 w 127"/>
                  <a:gd name="T7" fmla="*/ 0 h 65"/>
                  <a:gd name="T8" fmla="*/ 1 w 127"/>
                  <a:gd name="T9" fmla="*/ 0 h 65"/>
                  <a:gd name="T10" fmla="*/ 1 w 127"/>
                  <a:gd name="T11" fmla="*/ 0 h 65"/>
                  <a:gd name="T12" fmla="*/ 1 w 127"/>
                  <a:gd name="T13" fmla="*/ 0 h 65"/>
                  <a:gd name="T14" fmla="*/ 1 w 127"/>
                  <a:gd name="T15" fmla="*/ 0 h 65"/>
                  <a:gd name="T16" fmla="*/ 1 w 127"/>
                  <a:gd name="T17" fmla="*/ 0 h 65"/>
                  <a:gd name="T18" fmla="*/ 1 w 127"/>
                  <a:gd name="T19" fmla="*/ 0 h 65"/>
                  <a:gd name="T20" fmla="*/ 1 w 127"/>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65">
                    <a:moveTo>
                      <a:pt x="123" y="51"/>
                    </a:moveTo>
                    <a:lnTo>
                      <a:pt x="123" y="51"/>
                    </a:lnTo>
                    <a:lnTo>
                      <a:pt x="5" y="0"/>
                    </a:lnTo>
                    <a:lnTo>
                      <a:pt x="0" y="14"/>
                    </a:lnTo>
                    <a:lnTo>
                      <a:pt x="118" y="65"/>
                    </a:lnTo>
                    <a:lnTo>
                      <a:pt x="124" y="63"/>
                    </a:lnTo>
                    <a:lnTo>
                      <a:pt x="127" y="59"/>
                    </a:lnTo>
                    <a:lnTo>
                      <a:pt x="127" y="54"/>
                    </a:lnTo>
                    <a:lnTo>
                      <a:pt x="123"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74" name="Freeform 641">
                <a:extLst>
                  <a:ext uri="{FF2B5EF4-FFF2-40B4-BE49-F238E27FC236}">
                    <a16:creationId xmlns:a16="http://schemas.microsoft.com/office/drawing/2014/main" id="{FE593664-8C09-4CE4-8226-2B0A57C3A598}"/>
                  </a:ext>
                </a:extLst>
              </p:cNvPr>
              <p:cNvSpPr>
                <a:spLocks/>
              </p:cNvSpPr>
              <p:nvPr/>
            </p:nvSpPr>
            <p:spPr bwMode="auto">
              <a:xfrm>
                <a:off x="1675" y="2307"/>
                <a:ext cx="65" cy="32"/>
              </a:xfrm>
              <a:custGeom>
                <a:avLst/>
                <a:gdLst>
                  <a:gd name="T0" fmla="*/ 1 w 129"/>
                  <a:gd name="T1" fmla="*/ 1 h 64"/>
                  <a:gd name="T2" fmla="*/ 1 w 129"/>
                  <a:gd name="T3" fmla="*/ 1 h 64"/>
                  <a:gd name="T4" fmla="*/ 1 w 129"/>
                  <a:gd name="T5" fmla="*/ 0 h 64"/>
                  <a:gd name="T6" fmla="*/ 0 w 129"/>
                  <a:gd name="T7" fmla="*/ 1 h 64"/>
                  <a:gd name="T8" fmla="*/ 1 w 129"/>
                  <a:gd name="T9" fmla="*/ 1 h 64"/>
                  <a:gd name="T10" fmla="*/ 1 w 129"/>
                  <a:gd name="T11" fmla="*/ 1 h 64"/>
                  <a:gd name="T12" fmla="*/ 1 w 129"/>
                  <a:gd name="T13" fmla="*/ 1 h 64"/>
                  <a:gd name="T14" fmla="*/ 1 w 129"/>
                  <a:gd name="T15" fmla="*/ 1 h 64"/>
                  <a:gd name="T16" fmla="*/ 1 w 129"/>
                  <a:gd name="T17" fmla="*/ 1 h 64"/>
                  <a:gd name="T18" fmla="*/ 1 w 129"/>
                  <a:gd name="T19" fmla="*/ 1 h 64"/>
                  <a:gd name="T20" fmla="*/ 1 w 129"/>
                  <a:gd name="T21" fmla="*/ 1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 h="64">
                    <a:moveTo>
                      <a:pt x="124" y="50"/>
                    </a:moveTo>
                    <a:lnTo>
                      <a:pt x="124" y="50"/>
                    </a:lnTo>
                    <a:lnTo>
                      <a:pt x="5" y="0"/>
                    </a:lnTo>
                    <a:lnTo>
                      <a:pt x="0" y="14"/>
                    </a:lnTo>
                    <a:lnTo>
                      <a:pt x="120" y="64"/>
                    </a:lnTo>
                    <a:lnTo>
                      <a:pt x="126" y="63"/>
                    </a:lnTo>
                    <a:lnTo>
                      <a:pt x="129" y="58"/>
                    </a:lnTo>
                    <a:lnTo>
                      <a:pt x="129" y="54"/>
                    </a:lnTo>
                    <a:lnTo>
                      <a:pt x="124"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75" name="Freeform 642">
                <a:extLst>
                  <a:ext uri="{FF2B5EF4-FFF2-40B4-BE49-F238E27FC236}">
                    <a16:creationId xmlns:a16="http://schemas.microsoft.com/office/drawing/2014/main" id="{80F5B569-8867-4D72-856C-283070F335FE}"/>
                  </a:ext>
                </a:extLst>
              </p:cNvPr>
              <p:cNvSpPr>
                <a:spLocks/>
              </p:cNvSpPr>
              <p:nvPr/>
            </p:nvSpPr>
            <p:spPr bwMode="auto">
              <a:xfrm>
                <a:off x="1735" y="2332"/>
                <a:ext cx="64" cy="32"/>
              </a:xfrm>
              <a:custGeom>
                <a:avLst/>
                <a:gdLst>
                  <a:gd name="T0" fmla="*/ 0 w 129"/>
                  <a:gd name="T1" fmla="*/ 0 h 65"/>
                  <a:gd name="T2" fmla="*/ 0 w 129"/>
                  <a:gd name="T3" fmla="*/ 0 h 65"/>
                  <a:gd name="T4" fmla="*/ 0 w 129"/>
                  <a:gd name="T5" fmla="*/ 0 h 65"/>
                  <a:gd name="T6" fmla="*/ 0 w 129"/>
                  <a:gd name="T7" fmla="*/ 0 h 65"/>
                  <a:gd name="T8" fmla="*/ 0 w 129"/>
                  <a:gd name="T9" fmla="*/ 0 h 65"/>
                  <a:gd name="T10" fmla="*/ 0 w 129"/>
                  <a:gd name="T11" fmla="*/ 0 h 65"/>
                  <a:gd name="T12" fmla="*/ 0 w 129"/>
                  <a:gd name="T13" fmla="*/ 0 h 65"/>
                  <a:gd name="T14" fmla="*/ 0 w 129"/>
                  <a:gd name="T15" fmla="*/ 0 h 65"/>
                  <a:gd name="T16" fmla="*/ 0 w 129"/>
                  <a:gd name="T17" fmla="*/ 0 h 65"/>
                  <a:gd name="T18" fmla="*/ 0 w 129"/>
                  <a:gd name="T19" fmla="*/ 0 h 65"/>
                  <a:gd name="T20" fmla="*/ 0 w 129"/>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 h="65">
                    <a:moveTo>
                      <a:pt x="124" y="51"/>
                    </a:moveTo>
                    <a:lnTo>
                      <a:pt x="124" y="51"/>
                    </a:lnTo>
                    <a:lnTo>
                      <a:pt x="4" y="0"/>
                    </a:lnTo>
                    <a:lnTo>
                      <a:pt x="0" y="14"/>
                    </a:lnTo>
                    <a:lnTo>
                      <a:pt x="120" y="65"/>
                    </a:lnTo>
                    <a:lnTo>
                      <a:pt x="125" y="64"/>
                    </a:lnTo>
                    <a:lnTo>
                      <a:pt x="129" y="59"/>
                    </a:lnTo>
                    <a:lnTo>
                      <a:pt x="129" y="55"/>
                    </a:lnTo>
                    <a:lnTo>
                      <a:pt x="124"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76" name="Freeform 643">
                <a:extLst>
                  <a:ext uri="{FF2B5EF4-FFF2-40B4-BE49-F238E27FC236}">
                    <a16:creationId xmlns:a16="http://schemas.microsoft.com/office/drawing/2014/main" id="{D6D6F5B6-8191-43E3-ABF9-66BF1D54B480}"/>
                  </a:ext>
                </a:extLst>
              </p:cNvPr>
              <p:cNvSpPr>
                <a:spLocks/>
              </p:cNvSpPr>
              <p:nvPr/>
            </p:nvSpPr>
            <p:spPr bwMode="auto">
              <a:xfrm>
                <a:off x="1795" y="2358"/>
                <a:ext cx="63" cy="33"/>
              </a:xfrm>
              <a:custGeom>
                <a:avLst/>
                <a:gdLst>
                  <a:gd name="T0" fmla="*/ 1 w 126"/>
                  <a:gd name="T1" fmla="*/ 0 h 67"/>
                  <a:gd name="T2" fmla="*/ 1 w 126"/>
                  <a:gd name="T3" fmla="*/ 0 h 67"/>
                  <a:gd name="T4" fmla="*/ 1 w 126"/>
                  <a:gd name="T5" fmla="*/ 0 h 67"/>
                  <a:gd name="T6" fmla="*/ 0 w 126"/>
                  <a:gd name="T7" fmla="*/ 0 h 67"/>
                  <a:gd name="T8" fmla="*/ 1 w 126"/>
                  <a:gd name="T9" fmla="*/ 0 h 67"/>
                  <a:gd name="T10" fmla="*/ 1 w 126"/>
                  <a:gd name="T11" fmla="*/ 0 h 67"/>
                  <a:gd name="T12" fmla="*/ 1 w 126"/>
                  <a:gd name="T13" fmla="*/ 0 h 67"/>
                  <a:gd name="T14" fmla="*/ 1 w 126"/>
                  <a:gd name="T15" fmla="*/ 0 h 67"/>
                  <a:gd name="T16" fmla="*/ 1 w 126"/>
                  <a:gd name="T17" fmla="*/ 0 h 67"/>
                  <a:gd name="T18" fmla="*/ 1 w 126"/>
                  <a:gd name="T19" fmla="*/ 0 h 67"/>
                  <a:gd name="T20" fmla="*/ 1 w 126"/>
                  <a:gd name="T21" fmla="*/ 0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67">
                    <a:moveTo>
                      <a:pt x="122" y="53"/>
                    </a:moveTo>
                    <a:lnTo>
                      <a:pt x="122" y="53"/>
                    </a:lnTo>
                    <a:lnTo>
                      <a:pt x="4" y="0"/>
                    </a:lnTo>
                    <a:lnTo>
                      <a:pt x="0" y="14"/>
                    </a:lnTo>
                    <a:lnTo>
                      <a:pt x="117" y="67"/>
                    </a:lnTo>
                    <a:lnTo>
                      <a:pt x="123" y="66"/>
                    </a:lnTo>
                    <a:lnTo>
                      <a:pt x="126" y="61"/>
                    </a:lnTo>
                    <a:lnTo>
                      <a:pt x="126" y="57"/>
                    </a:lnTo>
                    <a:lnTo>
                      <a:pt x="122"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77" name="Freeform 644">
                <a:extLst>
                  <a:ext uri="{FF2B5EF4-FFF2-40B4-BE49-F238E27FC236}">
                    <a16:creationId xmlns:a16="http://schemas.microsoft.com/office/drawing/2014/main" id="{C0BE5A41-4505-40B7-9D09-CF61111F5422}"/>
                  </a:ext>
                </a:extLst>
              </p:cNvPr>
              <p:cNvSpPr>
                <a:spLocks/>
              </p:cNvSpPr>
              <p:nvPr/>
            </p:nvSpPr>
            <p:spPr bwMode="auto">
              <a:xfrm>
                <a:off x="1854" y="2384"/>
                <a:ext cx="62" cy="32"/>
              </a:xfrm>
              <a:custGeom>
                <a:avLst/>
                <a:gdLst>
                  <a:gd name="T0" fmla="*/ 0 w 125"/>
                  <a:gd name="T1" fmla="*/ 0 h 65"/>
                  <a:gd name="T2" fmla="*/ 0 w 125"/>
                  <a:gd name="T3" fmla="*/ 0 h 65"/>
                  <a:gd name="T4" fmla="*/ 0 w 125"/>
                  <a:gd name="T5" fmla="*/ 0 h 65"/>
                  <a:gd name="T6" fmla="*/ 0 w 125"/>
                  <a:gd name="T7" fmla="*/ 0 h 65"/>
                  <a:gd name="T8" fmla="*/ 0 w 125"/>
                  <a:gd name="T9" fmla="*/ 0 h 65"/>
                  <a:gd name="T10" fmla="*/ 0 w 125"/>
                  <a:gd name="T11" fmla="*/ 0 h 65"/>
                  <a:gd name="T12" fmla="*/ 0 w 125"/>
                  <a:gd name="T13" fmla="*/ 0 h 65"/>
                  <a:gd name="T14" fmla="*/ 0 w 125"/>
                  <a:gd name="T15" fmla="*/ 0 h 65"/>
                  <a:gd name="T16" fmla="*/ 0 w 125"/>
                  <a:gd name="T17" fmla="*/ 0 h 65"/>
                  <a:gd name="T18" fmla="*/ 0 w 125"/>
                  <a:gd name="T19" fmla="*/ 0 h 65"/>
                  <a:gd name="T20" fmla="*/ 0 w 125"/>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5" h="65">
                    <a:moveTo>
                      <a:pt x="120" y="51"/>
                    </a:moveTo>
                    <a:lnTo>
                      <a:pt x="120" y="51"/>
                    </a:lnTo>
                    <a:lnTo>
                      <a:pt x="5" y="0"/>
                    </a:lnTo>
                    <a:lnTo>
                      <a:pt x="0" y="14"/>
                    </a:lnTo>
                    <a:lnTo>
                      <a:pt x="115" y="65"/>
                    </a:lnTo>
                    <a:lnTo>
                      <a:pt x="121" y="63"/>
                    </a:lnTo>
                    <a:lnTo>
                      <a:pt x="125" y="59"/>
                    </a:lnTo>
                    <a:lnTo>
                      <a:pt x="125" y="54"/>
                    </a:lnTo>
                    <a:lnTo>
                      <a:pt x="12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78" name="Freeform 645">
                <a:extLst>
                  <a:ext uri="{FF2B5EF4-FFF2-40B4-BE49-F238E27FC236}">
                    <a16:creationId xmlns:a16="http://schemas.microsoft.com/office/drawing/2014/main" id="{6BF09C97-05B8-4A62-B099-C70FCD7870E9}"/>
                  </a:ext>
                </a:extLst>
              </p:cNvPr>
              <p:cNvSpPr>
                <a:spLocks/>
              </p:cNvSpPr>
              <p:nvPr/>
            </p:nvSpPr>
            <p:spPr bwMode="auto">
              <a:xfrm>
                <a:off x="1911" y="2409"/>
                <a:ext cx="62" cy="31"/>
              </a:xfrm>
              <a:custGeom>
                <a:avLst/>
                <a:gdLst>
                  <a:gd name="T0" fmla="*/ 0 w 125"/>
                  <a:gd name="T1" fmla="*/ 1 h 62"/>
                  <a:gd name="T2" fmla="*/ 0 w 125"/>
                  <a:gd name="T3" fmla="*/ 1 h 62"/>
                  <a:gd name="T4" fmla="*/ 0 w 125"/>
                  <a:gd name="T5" fmla="*/ 0 h 62"/>
                  <a:gd name="T6" fmla="*/ 0 w 125"/>
                  <a:gd name="T7" fmla="*/ 1 h 62"/>
                  <a:gd name="T8" fmla="*/ 0 w 125"/>
                  <a:gd name="T9" fmla="*/ 1 h 62"/>
                  <a:gd name="T10" fmla="*/ 0 w 125"/>
                  <a:gd name="T11" fmla="*/ 1 h 62"/>
                  <a:gd name="T12" fmla="*/ 0 w 125"/>
                  <a:gd name="T13" fmla="*/ 1 h 62"/>
                  <a:gd name="T14" fmla="*/ 0 w 125"/>
                  <a:gd name="T15" fmla="*/ 1 h 62"/>
                  <a:gd name="T16" fmla="*/ 0 w 125"/>
                  <a:gd name="T17" fmla="*/ 1 h 62"/>
                  <a:gd name="T18" fmla="*/ 0 w 125"/>
                  <a:gd name="T19" fmla="*/ 1 h 62"/>
                  <a:gd name="T20" fmla="*/ 0 w 125"/>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5" h="62">
                    <a:moveTo>
                      <a:pt x="120" y="48"/>
                    </a:moveTo>
                    <a:lnTo>
                      <a:pt x="120" y="48"/>
                    </a:lnTo>
                    <a:lnTo>
                      <a:pt x="5" y="0"/>
                    </a:lnTo>
                    <a:lnTo>
                      <a:pt x="0" y="14"/>
                    </a:lnTo>
                    <a:lnTo>
                      <a:pt x="116" y="62"/>
                    </a:lnTo>
                    <a:lnTo>
                      <a:pt x="121" y="61"/>
                    </a:lnTo>
                    <a:lnTo>
                      <a:pt x="125" y="56"/>
                    </a:lnTo>
                    <a:lnTo>
                      <a:pt x="125" y="52"/>
                    </a:lnTo>
                    <a:lnTo>
                      <a:pt x="12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79" name="Freeform 646">
                <a:extLst>
                  <a:ext uri="{FF2B5EF4-FFF2-40B4-BE49-F238E27FC236}">
                    <a16:creationId xmlns:a16="http://schemas.microsoft.com/office/drawing/2014/main" id="{2D886778-8146-443F-BD1F-A113B88F7407}"/>
                  </a:ext>
                </a:extLst>
              </p:cNvPr>
              <p:cNvSpPr>
                <a:spLocks/>
              </p:cNvSpPr>
              <p:nvPr/>
            </p:nvSpPr>
            <p:spPr bwMode="auto">
              <a:xfrm>
                <a:off x="1969" y="2434"/>
                <a:ext cx="59" cy="30"/>
              </a:xfrm>
              <a:custGeom>
                <a:avLst/>
                <a:gdLst>
                  <a:gd name="T0" fmla="*/ 1 w 117"/>
                  <a:gd name="T1" fmla="*/ 1 h 60"/>
                  <a:gd name="T2" fmla="*/ 1 w 117"/>
                  <a:gd name="T3" fmla="*/ 1 h 60"/>
                  <a:gd name="T4" fmla="*/ 1 w 117"/>
                  <a:gd name="T5" fmla="*/ 0 h 60"/>
                  <a:gd name="T6" fmla="*/ 0 w 117"/>
                  <a:gd name="T7" fmla="*/ 1 h 60"/>
                  <a:gd name="T8" fmla="*/ 1 w 117"/>
                  <a:gd name="T9" fmla="*/ 1 h 60"/>
                  <a:gd name="T10" fmla="*/ 1 w 117"/>
                  <a:gd name="T11" fmla="*/ 1 h 60"/>
                  <a:gd name="T12" fmla="*/ 1 w 117"/>
                  <a:gd name="T13" fmla="*/ 1 h 60"/>
                  <a:gd name="T14" fmla="*/ 1 w 117"/>
                  <a:gd name="T15" fmla="*/ 1 h 60"/>
                  <a:gd name="T16" fmla="*/ 1 w 117"/>
                  <a:gd name="T17" fmla="*/ 1 h 60"/>
                  <a:gd name="T18" fmla="*/ 1 w 117"/>
                  <a:gd name="T19" fmla="*/ 1 h 60"/>
                  <a:gd name="T20" fmla="*/ 1 w 117"/>
                  <a:gd name="T21" fmla="*/ 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 h="60">
                    <a:moveTo>
                      <a:pt x="113" y="46"/>
                    </a:moveTo>
                    <a:lnTo>
                      <a:pt x="113" y="46"/>
                    </a:lnTo>
                    <a:lnTo>
                      <a:pt x="4" y="0"/>
                    </a:lnTo>
                    <a:lnTo>
                      <a:pt x="0" y="14"/>
                    </a:lnTo>
                    <a:lnTo>
                      <a:pt x="108" y="60"/>
                    </a:lnTo>
                    <a:lnTo>
                      <a:pt x="114" y="59"/>
                    </a:lnTo>
                    <a:lnTo>
                      <a:pt x="117" y="54"/>
                    </a:lnTo>
                    <a:lnTo>
                      <a:pt x="117" y="50"/>
                    </a:lnTo>
                    <a:lnTo>
                      <a:pt x="11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0" name="Freeform 647">
                <a:extLst>
                  <a:ext uri="{FF2B5EF4-FFF2-40B4-BE49-F238E27FC236}">
                    <a16:creationId xmlns:a16="http://schemas.microsoft.com/office/drawing/2014/main" id="{E72C69D6-0832-4AE6-8101-3DEA358178F6}"/>
                  </a:ext>
                </a:extLst>
              </p:cNvPr>
              <p:cNvSpPr>
                <a:spLocks/>
              </p:cNvSpPr>
              <p:nvPr/>
            </p:nvSpPr>
            <p:spPr bwMode="auto">
              <a:xfrm>
                <a:off x="2023" y="2457"/>
                <a:ext cx="58" cy="30"/>
              </a:xfrm>
              <a:custGeom>
                <a:avLst/>
                <a:gdLst>
                  <a:gd name="T0" fmla="*/ 1 w 115"/>
                  <a:gd name="T1" fmla="*/ 1 h 60"/>
                  <a:gd name="T2" fmla="*/ 1 w 115"/>
                  <a:gd name="T3" fmla="*/ 1 h 60"/>
                  <a:gd name="T4" fmla="*/ 1 w 115"/>
                  <a:gd name="T5" fmla="*/ 0 h 60"/>
                  <a:gd name="T6" fmla="*/ 0 w 115"/>
                  <a:gd name="T7" fmla="*/ 1 h 60"/>
                  <a:gd name="T8" fmla="*/ 1 w 115"/>
                  <a:gd name="T9" fmla="*/ 1 h 60"/>
                  <a:gd name="T10" fmla="*/ 1 w 115"/>
                  <a:gd name="T11" fmla="*/ 1 h 60"/>
                  <a:gd name="T12" fmla="*/ 1 w 115"/>
                  <a:gd name="T13" fmla="*/ 1 h 60"/>
                  <a:gd name="T14" fmla="*/ 1 w 115"/>
                  <a:gd name="T15" fmla="*/ 1 h 60"/>
                  <a:gd name="T16" fmla="*/ 1 w 115"/>
                  <a:gd name="T17" fmla="*/ 1 h 60"/>
                  <a:gd name="T18" fmla="*/ 1 w 115"/>
                  <a:gd name="T19" fmla="*/ 1 h 60"/>
                  <a:gd name="T20" fmla="*/ 1 w 115"/>
                  <a:gd name="T21" fmla="*/ 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60">
                    <a:moveTo>
                      <a:pt x="111" y="46"/>
                    </a:moveTo>
                    <a:lnTo>
                      <a:pt x="111" y="46"/>
                    </a:lnTo>
                    <a:lnTo>
                      <a:pt x="5" y="0"/>
                    </a:lnTo>
                    <a:lnTo>
                      <a:pt x="0" y="14"/>
                    </a:lnTo>
                    <a:lnTo>
                      <a:pt x="106" y="60"/>
                    </a:lnTo>
                    <a:lnTo>
                      <a:pt x="112" y="59"/>
                    </a:lnTo>
                    <a:lnTo>
                      <a:pt x="115" y="54"/>
                    </a:lnTo>
                    <a:lnTo>
                      <a:pt x="115" y="50"/>
                    </a:lnTo>
                    <a:lnTo>
                      <a:pt x="111"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1" name="Freeform 648">
                <a:extLst>
                  <a:ext uri="{FF2B5EF4-FFF2-40B4-BE49-F238E27FC236}">
                    <a16:creationId xmlns:a16="http://schemas.microsoft.com/office/drawing/2014/main" id="{ABA4C4CD-C183-4001-9001-786E78B5A259}"/>
                  </a:ext>
                </a:extLst>
              </p:cNvPr>
              <p:cNvSpPr>
                <a:spLocks/>
              </p:cNvSpPr>
              <p:nvPr/>
            </p:nvSpPr>
            <p:spPr bwMode="auto">
              <a:xfrm>
                <a:off x="2076" y="2480"/>
                <a:ext cx="55" cy="28"/>
              </a:xfrm>
              <a:custGeom>
                <a:avLst/>
                <a:gdLst>
                  <a:gd name="T0" fmla="*/ 0 w 111"/>
                  <a:gd name="T1" fmla="*/ 0 h 58"/>
                  <a:gd name="T2" fmla="*/ 0 w 111"/>
                  <a:gd name="T3" fmla="*/ 0 h 58"/>
                  <a:gd name="T4" fmla="*/ 0 w 111"/>
                  <a:gd name="T5" fmla="*/ 0 h 58"/>
                  <a:gd name="T6" fmla="*/ 0 w 111"/>
                  <a:gd name="T7" fmla="*/ 0 h 58"/>
                  <a:gd name="T8" fmla="*/ 0 w 111"/>
                  <a:gd name="T9" fmla="*/ 0 h 58"/>
                  <a:gd name="T10" fmla="*/ 0 w 111"/>
                  <a:gd name="T11" fmla="*/ 0 h 58"/>
                  <a:gd name="T12" fmla="*/ 0 w 111"/>
                  <a:gd name="T13" fmla="*/ 0 h 58"/>
                  <a:gd name="T14" fmla="*/ 0 w 111"/>
                  <a:gd name="T15" fmla="*/ 0 h 58"/>
                  <a:gd name="T16" fmla="*/ 0 w 111"/>
                  <a:gd name="T17" fmla="*/ 0 h 58"/>
                  <a:gd name="T18" fmla="*/ 0 w 111"/>
                  <a:gd name="T19" fmla="*/ 0 h 58"/>
                  <a:gd name="T20" fmla="*/ 0 w 111"/>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1" h="58">
                    <a:moveTo>
                      <a:pt x="106" y="44"/>
                    </a:moveTo>
                    <a:lnTo>
                      <a:pt x="106" y="44"/>
                    </a:lnTo>
                    <a:lnTo>
                      <a:pt x="5" y="0"/>
                    </a:lnTo>
                    <a:lnTo>
                      <a:pt x="0" y="14"/>
                    </a:lnTo>
                    <a:lnTo>
                      <a:pt x="101" y="58"/>
                    </a:lnTo>
                    <a:lnTo>
                      <a:pt x="107" y="57"/>
                    </a:lnTo>
                    <a:lnTo>
                      <a:pt x="111" y="52"/>
                    </a:lnTo>
                    <a:lnTo>
                      <a:pt x="111" y="48"/>
                    </a:lnTo>
                    <a:lnTo>
                      <a:pt x="106"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2" name="Freeform 649">
                <a:extLst>
                  <a:ext uri="{FF2B5EF4-FFF2-40B4-BE49-F238E27FC236}">
                    <a16:creationId xmlns:a16="http://schemas.microsoft.com/office/drawing/2014/main" id="{DA9C6ECE-A5C9-4D94-AF83-ADC077608B49}"/>
                  </a:ext>
                </a:extLst>
              </p:cNvPr>
              <p:cNvSpPr>
                <a:spLocks/>
              </p:cNvSpPr>
              <p:nvPr/>
            </p:nvSpPr>
            <p:spPr bwMode="auto">
              <a:xfrm>
                <a:off x="2127" y="2502"/>
                <a:ext cx="52" cy="26"/>
              </a:xfrm>
              <a:custGeom>
                <a:avLst/>
                <a:gdLst>
                  <a:gd name="T0" fmla="*/ 1 w 104"/>
                  <a:gd name="T1" fmla="*/ 0 h 53"/>
                  <a:gd name="T2" fmla="*/ 1 w 104"/>
                  <a:gd name="T3" fmla="*/ 0 h 53"/>
                  <a:gd name="T4" fmla="*/ 1 w 104"/>
                  <a:gd name="T5" fmla="*/ 0 h 53"/>
                  <a:gd name="T6" fmla="*/ 0 w 104"/>
                  <a:gd name="T7" fmla="*/ 0 h 53"/>
                  <a:gd name="T8" fmla="*/ 1 w 104"/>
                  <a:gd name="T9" fmla="*/ 0 h 53"/>
                  <a:gd name="T10" fmla="*/ 1 w 104"/>
                  <a:gd name="T11" fmla="*/ 0 h 53"/>
                  <a:gd name="T12" fmla="*/ 1 w 104"/>
                  <a:gd name="T13" fmla="*/ 0 h 53"/>
                  <a:gd name="T14" fmla="*/ 1 w 104"/>
                  <a:gd name="T15" fmla="*/ 0 h 53"/>
                  <a:gd name="T16" fmla="*/ 1 w 104"/>
                  <a:gd name="T17" fmla="*/ 0 h 53"/>
                  <a:gd name="T18" fmla="*/ 1 w 104"/>
                  <a:gd name="T19" fmla="*/ 0 h 53"/>
                  <a:gd name="T20" fmla="*/ 1 w 104"/>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53">
                    <a:moveTo>
                      <a:pt x="99" y="39"/>
                    </a:moveTo>
                    <a:lnTo>
                      <a:pt x="99" y="39"/>
                    </a:lnTo>
                    <a:lnTo>
                      <a:pt x="5" y="0"/>
                    </a:lnTo>
                    <a:lnTo>
                      <a:pt x="0" y="14"/>
                    </a:lnTo>
                    <a:lnTo>
                      <a:pt x="95" y="53"/>
                    </a:lnTo>
                    <a:lnTo>
                      <a:pt x="101" y="52"/>
                    </a:lnTo>
                    <a:lnTo>
                      <a:pt x="104" y="47"/>
                    </a:lnTo>
                    <a:lnTo>
                      <a:pt x="104" y="43"/>
                    </a:lnTo>
                    <a:lnTo>
                      <a:pt x="9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3" name="Freeform 650">
                <a:extLst>
                  <a:ext uri="{FF2B5EF4-FFF2-40B4-BE49-F238E27FC236}">
                    <a16:creationId xmlns:a16="http://schemas.microsoft.com/office/drawing/2014/main" id="{7ADEA224-EFCE-4D93-806C-B13B811B2FD5}"/>
                  </a:ext>
                </a:extLst>
              </p:cNvPr>
              <p:cNvSpPr>
                <a:spLocks/>
              </p:cNvSpPr>
              <p:nvPr/>
            </p:nvSpPr>
            <p:spPr bwMode="auto">
              <a:xfrm>
                <a:off x="2174" y="2521"/>
                <a:ext cx="48" cy="27"/>
              </a:xfrm>
              <a:custGeom>
                <a:avLst/>
                <a:gdLst>
                  <a:gd name="T0" fmla="*/ 0 w 97"/>
                  <a:gd name="T1" fmla="*/ 1 h 53"/>
                  <a:gd name="T2" fmla="*/ 0 w 97"/>
                  <a:gd name="T3" fmla="*/ 1 h 53"/>
                  <a:gd name="T4" fmla="*/ 0 w 97"/>
                  <a:gd name="T5" fmla="*/ 0 h 53"/>
                  <a:gd name="T6" fmla="*/ 0 w 97"/>
                  <a:gd name="T7" fmla="*/ 1 h 53"/>
                  <a:gd name="T8" fmla="*/ 0 w 97"/>
                  <a:gd name="T9" fmla="*/ 1 h 53"/>
                  <a:gd name="T10" fmla="*/ 0 w 97"/>
                  <a:gd name="T11" fmla="*/ 1 h 53"/>
                  <a:gd name="T12" fmla="*/ 0 w 97"/>
                  <a:gd name="T13" fmla="*/ 1 h 53"/>
                  <a:gd name="T14" fmla="*/ 0 w 97"/>
                  <a:gd name="T15" fmla="*/ 1 h 53"/>
                  <a:gd name="T16" fmla="*/ 0 w 97"/>
                  <a:gd name="T17" fmla="*/ 1 h 53"/>
                  <a:gd name="T18" fmla="*/ 0 w 97"/>
                  <a:gd name="T19" fmla="*/ 1 h 53"/>
                  <a:gd name="T20" fmla="*/ 0 w 97"/>
                  <a:gd name="T21" fmla="*/ 1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53">
                    <a:moveTo>
                      <a:pt x="92" y="39"/>
                    </a:moveTo>
                    <a:lnTo>
                      <a:pt x="92" y="39"/>
                    </a:lnTo>
                    <a:lnTo>
                      <a:pt x="4" y="0"/>
                    </a:lnTo>
                    <a:lnTo>
                      <a:pt x="0" y="14"/>
                    </a:lnTo>
                    <a:lnTo>
                      <a:pt x="87" y="53"/>
                    </a:lnTo>
                    <a:lnTo>
                      <a:pt x="93" y="52"/>
                    </a:lnTo>
                    <a:lnTo>
                      <a:pt x="97" y="48"/>
                    </a:lnTo>
                    <a:lnTo>
                      <a:pt x="97" y="43"/>
                    </a:lnTo>
                    <a:lnTo>
                      <a:pt x="9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4" name="Freeform 651">
                <a:extLst>
                  <a:ext uri="{FF2B5EF4-FFF2-40B4-BE49-F238E27FC236}">
                    <a16:creationId xmlns:a16="http://schemas.microsoft.com/office/drawing/2014/main" id="{2BE409AC-E4B0-40E0-81A4-3CAD85BC6226}"/>
                  </a:ext>
                </a:extLst>
              </p:cNvPr>
              <p:cNvSpPr>
                <a:spLocks/>
              </p:cNvSpPr>
              <p:nvPr/>
            </p:nvSpPr>
            <p:spPr bwMode="auto">
              <a:xfrm>
                <a:off x="2218" y="2541"/>
                <a:ext cx="45" cy="24"/>
              </a:xfrm>
              <a:custGeom>
                <a:avLst/>
                <a:gdLst>
                  <a:gd name="T0" fmla="*/ 1 w 90"/>
                  <a:gd name="T1" fmla="*/ 0 h 49"/>
                  <a:gd name="T2" fmla="*/ 1 w 90"/>
                  <a:gd name="T3" fmla="*/ 0 h 49"/>
                  <a:gd name="T4" fmla="*/ 1 w 90"/>
                  <a:gd name="T5" fmla="*/ 0 h 49"/>
                  <a:gd name="T6" fmla="*/ 0 w 90"/>
                  <a:gd name="T7" fmla="*/ 0 h 49"/>
                  <a:gd name="T8" fmla="*/ 1 w 90"/>
                  <a:gd name="T9" fmla="*/ 0 h 49"/>
                  <a:gd name="T10" fmla="*/ 1 w 90"/>
                  <a:gd name="T11" fmla="*/ 0 h 49"/>
                  <a:gd name="T12" fmla="*/ 1 w 90"/>
                  <a:gd name="T13" fmla="*/ 0 h 49"/>
                  <a:gd name="T14" fmla="*/ 1 w 90"/>
                  <a:gd name="T15" fmla="*/ 0 h 49"/>
                  <a:gd name="T16" fmla="*/ 1 w 90"/>
                  <a:gd name="T17" fmla="*/ 0 h 49"/>
                  <a:gd name="T18" fmla="*/ 1 w 90"/>
                  <a:gd name="T19" fmla="*/ 0 h 49"/>
                  <a:gd name="T20" fmla="*/ 1 w 90"/>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 h="49">
                    <a:moveTo>
                      <a:pt x="86" y="35"/>
                    </a:moveTo>
                    <a:lnTo>
                      <a:pt x="86" y="35"/>
                    </a:lnTo>
                    <a:lnTo>
                      <a:pt x="5" y="0"/>
                    </a:lnTo>
                    <a:lnTo>
                      <a:pt x="0" y="14"/>
                    </a:lnTo>
                    <a:lnTo>
                      <a:pt x="81" y="49"/>
                    </a:lnTo>
                    <a:lnTo>
                      <a:pt x="87" y="48"/>
                    </a:lnTo>
                    <a:lnTo>
                      <a:pt x="90" y="43"/>
                    </a:lnTo>
                    <a:lnTo>
                      <a:pt x="90" y="38"/>
                    </a:lnTo>
                    <a:lnTo>
                      <a:pt x="8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5" name="Freeform 652">
                <a:extLst>
                  <a:ext uri="{FF2B5EF4-FFF2-40B4-BE49-F238E27FC236}">
                    <a16:creationId xmlns:a16="http://schemas.microsoft.com/office/drawing/2014/main" id="{EAD2D84F-5679-4ED4-9E63-C821A583913D}"/>
                  </a:ext>
                </a:extLst>
              </p:cNvPr>
              <p:cNvSpPr>
                <a:spLocks/>
              </p:cNvSpPr>
              <p:nvPr/>
            </p:nvSpPr>
            <p:spPr bwMode="auto">
              <a:xfrm>
                <a:off x="2258" y="2558"/>
                <a:ext cx="39" cy="22"/>
              </a:xfrm>
              <a:custGeom>
                <a:avLst/>
                <a:gdLst>
                  <a:gd name="T0" fmla="*/ 1 w 78"/>
                  <a:gd name="T1" fmla="*/ 1 h 44"/>
                  <a:gd name="T2" fmla="*/ 1 w 78"/>
                  <a:gd name="T3" fmla="*/ 1 h 44"/>
                  <a:gd name="T4" fmla="*/ 1 w 78"/>
                  <a:gd name="T5" fmla="*/ 0 h 44"/>
                  <a:gd name="T6" fmla="*/ 0 w 78"/>
                  <a:gd name="T7" fmla="*/ 1 h 44"/>
                  <a:gd name="T8" fmla="*/ 1 w 78"/>
                  <a:gd name="T9" fmla="*/ 1 h 44"/>
                  <a:gd name="T10" fmla="*/ 1 w 78"/>
                  <a:gd name="T11" fmla="*/ 1 h 44"/>
                  <a:gd name="T12" fmla="*/ 1 w 78"/>
                  <a:gd name="T13" fmla="*/ 1 h 44"/>
                  <a:gd name="T14" fmla="*/ 1 w 78"/>
                  <a:gd name="T15" fmla="*/ 1 h 44"/>
                  <a:gd name="T16" fmla="*/ 1 w 78"/>
                  <a:gd name="T17" fmla="*/ 1 h 44"/>
                  <a:gd name="T18" fmla="*/ 1 w 78"/>
                  <a:gd name="T19" fmla="*/ 1 h 44"/>
                  <a:gd name="T20" fmla="*/ 1 w 78"/>
                  <a:gd name="T21" fmla="*/ 1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44">
                    <a:moveTo>
                      <a:pt x="74" y="30"/>
                    </a:moveTo>
                    <a:lnTo>
                      <a:pt x="74" y="30"/>
                    </a:lnTo>
                    <a:lnTo>
                      <a:pt x="5" y="0"/>
                    </a:lnTo>
                    <a:lnTo>
                      <a:pt x="0" y="14"/>
                    </a:lnTo>
                    <a:lnTo>
                      <a:pt x="69" y="44"/>
                    </a:lnTo>
                    <a:lnTo>
                      <a:pt x="75" y="43"/>
                    </a:lnTo>
                    <a:lnTo>
                      <a:pt x="78" y="38"/>
                    </a:lnTo>
                    <a:lnTo>
                      <a:pt x="78" y="33"/>
                    </a:lnTo>
                    <a:lnTo>
                      <a:pt x="7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6" name="Freeform 653">
                <a:extLst>
                  <a:ext uri="{FF2B5EF4-FFF2-40B4-BE49-F238E27FC236}">
                    <a16:creationId xmlns:a16="http://schemas.microsoft.com/office/drawing/2014/main" id="{1076CBE7-D5A4-4808-A9CB-5ECBE8D33502}"/>
                  </a:ext>
                </a:extLst>
              </p:cNvPr>
              <p:cNvSpPr>
                <a:spLocks/>
              </p:cNvSpPr>
              <p:nvPr/>
            </p:nvSpPr>
            <p:spPr bwMode="auto">
              <a:xfrm>
                <a:off x="2293" y="2573"/>
                <a:ext cx="36" cy="21"/>
              </a:xfrm>
              <a:custGeom>
                <a:avLst/>
                <a:gdLst>
                  <a:gd name="T0" fmla="*/ 0 w 74"/>
                  <a:gd name="T1" fmla="*/ 1 h 41"/>
                  <a:gd name="T2" fmla="*/ 0 w 74"/>
                  <a:gd name="T3" fmla="*/ 1 h 41"/>
                  <a:gd name="T4" fmla="*/ 0 w 74"/>
                  <a:gd name="T5" fmla="*/ 0 h 41"/>
                  <a:gd name="T6" fmla="*/ 0 w 74"/>
                  <a:gd name="T7" fmla="*/ 1 h 41"/>
                  <a:gd name="T8" fmla="*/ 0 w 74"/>
                  <a:gd name="T9" fmla="*/ 1 h 41"/>
                  <a:gd name="T10" fmla="*/ 0 w 74"/>
                  <a:gd name="T11" fmla="*/ 1 h 41"/>
                  <a:gd name="T12" fmla="*/ 0 w 74"/>
                  <a:gd name="T13" fmla="*/ 1 h 41"/>
                  <a:gd name="T14" fmla="*/ 0 w 74"/>
                  <a:gd name="T15" fmla="*/ 1 h 41"/>
                  <a:gd name="T16" fmla="*/ 0 w 74"/>
                  <a:gd name="T17" fmla="*/ 1 h 41"/>
                  <a:gd name="T18" fmla="*/ 0 w 74"/>
                  <a:gd name="T19" fmla="*/ 1 h 41"/>
                  <a:gd name="T20" fmla="*/ 0 w 74"/>
                  <a:gd name="T21" fmla="*/ 1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 h="41">
                    <a:moveTo>
                      <a:pt x="69" y="28"/>
                    </a:moveTo>
                    <a:lnTo>
                      <a:pt x="69" y="28"/>
                    </a:lnTo>
                    <a:lnTo>
                      <a:pt x="5" y="0"/>
                    </a:lnTo>
                    <a:lnTo>
                      <a:pt x="0" y="14"/>
                    </a:lnTo>
                    <a:lnTo>
                      <a:pt x="65" y="41"/>
                    </a:lnTo>
                    <a:lnTo>
                      <a:pt x="70" y="40"/>
                    </a:lnTo>
                    <a:lnTo>
                      <a:pt x="74" y="36"/>
                    </a:lnTo>
                    <a:lnTo>
                      <a:pt x="74" y="31"/>
                    </a:lnTo>
                    <a:lnTo>
                      <a:pt x="6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7" name="Freeform 654">
                <a:extLst>
                  <a:ext uri="{FF2B5EF4-FFF2-40B4-BE49-F238E27FC236}">
                    <a16:creationId xmlns:a16="http://schemas.microsoft.com/office/drawing/2014/main" id="{45279538-529D-4035-BF1D-0AF12D16BABC}"/>
                  </a:ext>
                </a:extLst>
              </p:cNvPr>
              <p:cNvSpPr>
                <a:spLocks/>
              </p:cNvSpPr>
              <p:nvPr/>
            </p:nvSpPr>
            <p:spPr bwMode="auto">
              <a:xfrm>
                <a:off x="2325" y="2587"/>
                <a:ext cx="30" cy="18"/>
              </a:xfrm>
              <a:custGeom>
                <a:avLst/>
                <a:gdLst>
                  <a:gd name="T0" fmla="*/ 1 w 60"/>
                  <a:gd name="T1" fmla="*/ 1 h 36"/>
                  <a:gd name="T2" fmla="*/ 1 w 60"/>
                  <a:gd name="T3" fmla="*/ 1 h 36"/>
                  <a:gd name="T4" fmla="*/ 1 w 60"/>
                  <a:gd name="T5" fmla="*/ 0 h 36"/>
                  <a:gd name="T6" fmla="*/ 0 w 60"/>
                  <a:gd name="T7" fmla="*/ 1 h 36"/>
                  <a:gd name="T8" fmla="*/ 1 w 60"/>
                  <a:gd name="T9" fmla="*/ 1 h 36"/>
                  <a:gd name="T10" fmla="*/ 1 w 60"/>
                  <a:gd name="T11" fmla="*/ 1 h 36"/>
                  <a:gd name="T12" fmla="*/ 1 w 60"/>
                  <a:gd name="T13" fmla="*/ 1 h 36"/>
                  <a:gd name="T14" fmla="*/ 1 w 60"/>
                  <a:gd name="T15" fmla="*/ 1 h 36"/>
                  <a:gd name="T16" fmla="*/ 1 w 60"/>
                  <a:gd name="T17" fmla="*/ 1 h 36"/>
                  <a:gd name="T18" fmla="*/ 1 w 60"/>
                  <a:gd name="T19" fmla="*/ 1 h 36"/>
                  <a:gd name="T20" fmla="*/ 1 w 60"/>
                  <a:gd name="T21" fmla="*/ 1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36">
                    <a:moveTo>
                      <a:pt x="55" y="23"/>
                    </a:moveTo>
                    <a:lnTo>
                      <a:pt x="55" y="23"/>
                    </a:lnTo>
                    <a:lnTo>
                      <a:pt x="4" y="0"/>
                    </a:lnTo>
                    <a:lnTo>
                      <a:pt x="0" y="13"/>
                    </a:lnTo>
                    <a:lnTo>
                      <a:pt x="50" y="36"/>
                    </a:lnTo>
                    <a:lnTo>
                      <a:pt x="56" y="35"/>
                    </a:lnTo>
                    <a:lnTo>
                      <a:pt x="60" y="31"/>
                    </a:lnTo>
                    <a:lnTo>
                      <a:pt x="60" y="26"/>
                    </a:lnTo>
                    <a:lnTo>
                      <a:pt x="5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8" name="Freeform 655">
                <a:extLst>
                  <a:ext uri="{FF2B5EF4-FFF2-40B4-BE49-F238E27FC236}">
                    <a16:creationId xmlns:a16="http://schemas.microsoft.com/office/drawing/2014/main" id="{59401055-538F-4AB3-B304-79A0A32CD2E9}"/>
                  </a:ext>
                </a:extLst>
              </p:cNvPr>
              <p:cNvSpPr>
                <a:spLocks/>
              </p:cNvSpPr>
              <p:nvPr/>
            </p:nvSpPr>
            <p:spPr bwMode="auto">
              <a:xfrm>
                <a:off x="2350" y="2598"/>
                <a:ext cx="26" cy="16"/>
              </a:xfrm>
              <a:custGeom>
                <a:avLst/>
                <a:gdLst>
                  <a:gd name="T0" fmla="*/ 1 w 51"/>
                  <a:gd name="T1" fmla="*/ 1 h 32"/>
                  <a:gd name="T2" fmla="*/ 1 w 51"/>
                  <a:gd name="T3" fmla="*/ 1 h 32"/>
                  <a:gd name="T4" fmla="*/ 1 w 51"/>
                  <a:gd name="T5" fmla="*/ 0 h 32"/>
                  <a:gd name="T6" fmla="*/ 0 w 51"/>
                  <a:gd name="T7" fmla="*/ 1 h 32"/>
                  <a:gd name="T8" fmla="*/ 1 w 51"/>
                  <a:gd name="T9" fmla="*/ 1 h 32"/>
                  <a:gd name="T10" fmla="*/ 1 w 51"/>
                  <a:gd name="T11" fmla="*/ 1 h 32"/>
                  <a:gd name="T12" fmla="*/ 1 w 51"/>
                  <a:gd name="T13" fmla="*/ 1 h 32"/>
                  <a:gd name="T14" fmla="*/ 1 w 51"/>
                  <a:gd name="T15" fmla="*/ 1 h 32"/>
                  <a:gd name="T16" fmla="*/ 1 w 51"/>
                  <a:gd name="T17" fmla="*/ 1 h 32"/>
                  <a:gd name="T18" fmla="*/ 1 w 51"/>
                  <a:gd name="T19" fmla="*/ 1 h 32"/>
                  <a:gd name="T20" fmla="*/ 1 w 51"/>
                  <a:gd name="T21" fmla="*/ 1 h 32"/>
                  <a:gd name="T22" fmla="*/ 1 w 51"/>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32">
                    <a:moveTo>
                      <a:pt x="48" y="18"/>
                    </a:moveTo>
                    <a:lnTo>
                      <a:pt x="46" y="18"/>
                    </a:lnTo>
                    <a:lnTo>
                      <a:pt x="5" y="0"/>
                    </a:lnTo>
                    <a:lnTo>
                      <a:pt x="0" y="13"/>
                    </a:lnTo>
                    <a:lnTo>
                      <a:pt x="42" y="32"/>
                    </a:lnTo>
                    <a:lnTo>
                      <a:pt x="41" y="32"/>
                    </a:lnTo>
                    <a:lnTo>
                      <a:pt x="42" y="32"/>
                    </a:lnTo>
                    <a:lnTo>
                      <a:pt x="48" y="31"/>
                    </a:lnTo>
                    <a:lnTo>
                      <a:pt x="51" y="26"/>
                    </a:lnTo>
                    <a:lnTo>
                      <a:pt x="51" y="22"/>
                    </a:lnTo>
                    <a:lnTo>
                      <a:pt x="46" y="18"/>
                    </a:lnTo>
                    <a:lnTo>
                      <a:pt x="4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9" name="Freeform 656">
                <a:extLst>
                  <a:ext uri="{FF2B5EF4-FFF2-40B4-BE49-F238E27FC236}">
                    <a16:creationId xmlns:a16="http://schemas.microsoft.com/office/drawing/2014/main" id="{5A5AF403-1ECA-4784-9388-361BC77D210D}"/>
                  </a:ext>
                </a:extLst>
              </p:cNvPr>
              <p:cNvSpPr>
                <a:spLocks/>
              </p:cNvSpPr>
              <p:nvPr/>
            </p:nvSpPr>
            <p:spPr bwMode="auto">
              <a:xfrm>
                <a:off x="2370" y="2608"/>
                <a:ext cx="20" cy="13"/>
              </a:xfrm>
              <a:custGeom>
                <a:avLst/>
                <a:gdLst>
                  <a:gd name="T0" fmla="*/ 1 w 39"/>
                  <a:gd name="T1" fmla="*/ 0 h 28"/>
                  <a:gd name="T2" fmla="*/ 1 w 39"/>
                  <a:gd name="T3" fmla="*/ 0 h 28"/>
                  <a:gd name="T4" fmla="*/ 1 w 39"/>
                  <a:gd name="T5" fmla="*/ 0 h 28"/>
                  <a:gd name="T6" fmla="*/ 0 w 39"/>
                  <a:gd name="T7" fmla="*/ 0 h 28"/>
                  <a:gd name="T8" fmla="*/ 1 w 39"/>
                  <a:gd name="T9" fmla="*/ 0 h 28"/>
                  <a:gd name="T10" fmla="*/ 1 w 39"/>
                  <a:gd name="T11" fmla="*/ 0 h 28"/>
                  <a:gd name="T12" fmla="*/ 1 w 39"/>
                  <a:gd name="T13" fmla="*/ 0 h 28"/>
                  <a:gd name="T14" fmla="*/ 1 w 39"/>
                  <a:gd name="T15" fmla="*/ 0 h 28"/>
                  <a:gd name="T16" fmla="*/ 1 w 39"/>
                  <a:gd name="T17" fmla="*/ 0 h 28"/>
                  <a:gd name="T18" fmla="*/ 1 w 39"/>
                  <a:gd name="T19" fmla="*/ 0 h 28"/>
                  <a:gd name="T20" fmla="*/ 1 w 39"/>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28">
                    <a:moveTo>
                      <a:pt x="34" y="14"/>
                    </a:moveTo>
                    <a:lnTo>
                      <a:pt x="34" y="14"/>
                    </a:lnTo>
                    <a:lnTo>
                      <a:pt x="7" y="0"/>
                    </a:lnTo>
                    <a:lnTo>
                      <a:pt x="0" y="14"/>
                    </a:lnTo>
                    <a:lnTo>
                      <a:pt x="27" y="28"/>
                    </a:lnTo>
                    <a:lnTo>
                      <a:pt x="33" y="28"/>
                    </a:lnTo>
                    <a:lnTo>
                      <a:pt x="38" y="24"/>
                    </a:lnTo>
                    <a:lnTo>
                      <a:pt x="39" y="19"/>
                    </a:lnTo>
                    <a:lnTo>
                      <a:pt x="3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90" name="Freeform 657">
                <a:extLst>
                  <a:ext uri="{FF2B5EF4-FFF2-40B4-BE49-F238E27FC236}">
                    <a16:creationId xmlns:a16="http://schemas.microsoft.com/office/drawing/2014/main" id="{884BB35E-6EBA-454F-829E-B524017BD4EE}"/>
                  </a:ext>
                </a:extLst>
              </p:cNvPr>
              <p:cNvSpPr>
                <a:spLocks/>
              </p:cNvSpPr>
              <p:nvPr/>
            </p:nvSpPr>
            <p:spPr bwMode="auto">
              <a:xfrm>
                <a:off x="2384" y="2614"/>
                <a:ext cx="13" cy="11"/>
              </a:xfrm>
              <a:custGeom>
                <a:avLst/>
                <a:gdLst>
                  <a:gd name="T0" fmla="*/ 1 w 26"/>
                  <a:gd name="T1" fmla="*/ 1 h 21"/>
                  <a:gd name="T2" fmla="*/ 1 w 26"/>
                  <a:gd name="T3" fmla="*/ 1 h 21"/>
                  <a:gd name="T4" fmla="*/ 1 w 26"/>
                  <a:gd name="T5" fmla="*/ 0 h 21"/>
                  <a:gd name="T6" fmla="*/ 0 w 26"/>
                  <a:gd name="T7" fmla="*/ 1 h 21"/>
                  <a:gd name="T8" fmla="*/ 1 w 26"/>
                  <a:gd name="T9" fmla="*/ 1 h 21"/>
                  <a:gd name="T10" fmla="*/ 1 w 26"/>
                  <a:gd name="T11" fmla="*/ 1 h 21"/>
                  <a:gd name="T12" fmla="*/ 1 w 26"/>
                  <a:gd name="T13" fmla="*/ 1 h 21"/>
                  <a:gd name="T14" fmla="*/ 1 w 26"/>
                  <a:gd name="T15" fmla="*/ 1 h 21"/>
                  <a:gd name="T16" fmla="*/ 1 w 26"/>
                  <a:gd name="T17" fmla="*/ 1 h 21"/>
                  <a:gd name="T18" fmla="*/ 1 w 26"/>
                  <a:gd name="T19" fmla="*/ 1 h 21"/>
                  <a:gd name="T20" fmla="*/ 1 w 26"/>
                  <a:gd name="T21" fmla="*/ 1 h 21"/>
                  <a:gd name="T22" fmla="*/ 1 w 26"/>
                  <a:gd name="T23" fmla="*/ 1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1">
                    <a:moveTo>
                      <a:pt x="21" y="8"/>
                    </a:moveTo>
                    <a:lnTo>
                      <a:pt x="21" y="7"/>
                    </a:lnTo>
                    <a:lnTo>
                      <a:pt x="7" y="0"/>
                    </a:lnTo>
                    <a:lnTo>
                      <a:pt x="0" y="14"/>
                    </a:lnTo>
                    <a:lnTo>
                      <a:pt x="14" y="21"/>
                    </a:lnTo>
                    <a:lnTo>
                      <a:pt x="14" y="19"/>
                    </a:lnTo>
                    <a:lnTo>
                      <a:pt x="14" y="21"/>
                    </a:lnTo>
                    <a:lnTo>
                      <a:pt x="20" y="21"/>
                    </a:lnTo>
                    <a:lnTo>
                      <a:pt x="25" y="17"/>
                    </a:lnTo>
                    <a:lnTo>
                      <a:pt x="26" y="11"/>
                    </a:lnTo>
                    <a:lnTo>
                      <a:pt x="21" y="7"/>
                    </a:lnTo>
                    <a:lnTo>
                      <a:pt x="2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91" name="Freeform 658">
                <a:extLst>
                  <a:ext uri="{FF2B5EF4-FFF2-40B4-BE49-F238E27FC236}">
                    <a16:creationId xmlns:a16="http://schemas.microsoft.com/office/drawing/2014/main" id="{A7184A25-F650-47C3-80D0-886A0249E396}"/>
                  </a:ext>
                </a:extLst>
              </p:cNvPr>
              <p:cNvSpPr>
                <a:spLocks/>
              </p:cNvSpPr>
              <p:nvPr/>
            </p:nvSpPr>
            <p:spPr bwMode="auto">
              <a:xfrm>
                <a:off x="2391" y="2618"/>
                <a:ext cx="12" cy="11"/>
              </a:xfrm>
              <a:custGeom>
                <a:avLst/>
                <a:gdLst>
                  <a:gd name="T0" fmla="*/ 1 w 23"/>
                  <a:gd name="T1" fmla="*/ 1 h 22"/>
                  <a:gd name="T2" fmla="*/ 1 w 23"/>
                  <a:gd name="T3" fmla="*/ 1 h 22"/>
                  <a:gd name="T4" fmla="*/ 1 w 23"/>
                  <a:gd name="T5" fmla="*/ 0 h 22"/>
                  <a:gd name="T6" fmla="*/ 0 w 23"/>
                  <a:gd name="T7" fmla="*/ 1 h 22"/>
                  <a:gd name="T8" fmla="*/ 1 w 23"/>
                  <a:gd name="T9" fmla="*/ 1 h 22"/>
                  <a:gd name="T10" fmla="*/ 1 w 23"/>
                  <a:gd name="T11" fmla="*/ 1 h 22"/>
                  <a:gd name="T12" fmla="*/ 1 w 23"/>
                  <a:gd name="T13" fmla="*/ 1 h 22"/>
                  <a:gd name="T14" fmla="*/ 1 w 23"/>
                  <a:gd name="T15" fmla="*/ 1 h 22"/>
                  <a:gd name="T16" fmla="*/ 1 w 23"/>
                  <a:gd name="T17" fmla="*/ 1 h 22"/>
                  <a:gd name="T18" fmla="*/ 1 w 23"/>
                  <a:gd name="T19" fmla="*/ 1 h 22"/>
                  <a:gd name="T20" fmla="*/ 1 w 23"/>
                  <a:gd name="T21" fmla="*/ 1 h 22"/>
                  <a:gd name="T22" fmla="*/ 1 w 23"/>
                  <a:gd name="T23" fmla="*/ 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2">
                    <a:moveTo>
                      <a:pt x="21" y="8"/>
                    </a:moveTo>
                    <a:lnTo>
                      <a:pt x="21" y="9"/>
                    </a:lnTo>
                    <a:lnTo>
                      <a:pt x="7" y="0"/>
                    </a:lnTo>
                    <a:lnTo>
                      <a:pt x="0" y="11"/>
                    </a:lnTo>
                    <a:lnTo>
                      <a:pt x="14" y="21"/>
                    </a:lnTo>
                    <a:lnTo>
                      <a:pt x="14" y="22"/>
                    </a:lnTo>
                    <a:lnTo>
                      <a:pt x="14" y="21"/>
                    </a:lnTo>
                    <a:lnTo>
                      <a:pt x="19" y="22"/>
                    </a:lnTo>
                    <a:lnTo>
                      <a:pt x="23" y="18"/>
                    </a:lnTo>
                    <a:lnTo>
                      <a:pt x="23" y="14"/>
                    </a:lnTo>
                    <a:lnTo>
                      <a:pt x="21" y="9"/>
                    </a:lnTo>
                    <a:lnTo>
                      <a:pt x="2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92" name="Freeform 659">
                <a:extLst>
                  <a:ext uri="{FF2B5EF4-FFF2-40B4-BE49-F238E27FC236}">
                    <a16:creationId xmlns:a16="http://schemas.microsoft.com/office/drawing/2014/main" id="{31D4A811-6245-4206-91F2-0C03FE3798A2}"/>
                  </a:ext>
                </a:extLst>
              </p:cNvPr>
              <p:cNvSpPr>
                <a:spLocks/>
              </p:cNvSpPr>
              <p:nvPr/>
            </p:nvSpPr>
            <p:spPr bwMode="auto">
              <a:xfrm>
                <a:off x="2398" y="2623"/>
                <a:ext cx="14" cy="11"/>
              </a:xfrm>
              <a:custGeom>
                <a:avLst/>
                <a:gdLst>
                  <a:gd name="T0" fmla="*/ 1 w 28"/>
                  <a:gd name="T1" fmla="*/ 0 h 23"/>
                  <a:gd name="T2" fmla="*/ 1 w 28"/>
                  <a:gd name="T3" fmla="*/ 0 h 23"/>
                  <a:gd name="T4" fmla="*/ 1 w 28"/>
                  <a:gd name="T5" fmla="*/ 0 h 23"/>
                  <a:gd name="T6" fmla="*/ 0 w 28"/>
                  <a:gd name="T7" fmla="*/ 0 h 23"/>
                  <a:gd name="T8" fmla="*/ 1 w 28"/>
                  <a:gd name="T9" fmla="*/ 0 h 23"/>
                  <a:gd name="T10" fmla="*/ 1 w 28"/>
                  <a:gd name="T11" fmla="*/ 0 h 23"/>
                  <a:gd name="T12" fmla="*/ 1 w 28"/>
                  <a:gd name="T13" fmla="*/ 0 h 23"/>
                  <a:gd name="T14" fmla="*/ 1 w 28"/>
                  <a:gd name="T15" fmla="*/ 0 h 23"/>
                  <a:gd name="T16" fmla="*/ 1 w 28"/>
                  <a:gd name="T17" fmla="*/ 0 h 23"/>
                  <a:gd name="T18" fmla="*/ 1 w 28"/>
                  <a:gd name="T19" fmla="*/ 0 h 23"/>
                  <a:gd name="T20" fmla="*/ 1 w 28"/>
                  <a:gd name="T21" fmla="*/ 0 h 23"/>
                  <a:gd name="T22" fmla="*/ 1 w 28"/>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3">
                    <a:moveTo>
                      <a:pt x="24" y="10"/>
                    </a:moveTo>
                    <a:lnTo>
                      <a:pt x="23" y="9"/>
                    </a:lnTo>
                    <a:lnTo>
                      <a:pt x="7" y="0"/>
                    </a:lnTo>
                    <a:lnTo>
                      <a:pt x="0" y="14"/>
                    </a:lnTo>
                    <a:lnTo>
                      <a:pt x="16" y="23"/>
                    </a:lnTo>
                    <a:lnTo>
                      <a:pt x="15" y="22"/>
                    </a:lnTo>
                    <a:lnTo>
                      <a:pt x="16" y="23"/>
                    </a:lnTo>
                    <a:lnTo>
                      <a:pt x="22" y="23"/>
                    </a:lnTo>
                    <a:lnTo>
                      <a:pt x="27" y="20"/>
                    </a:lnTo>
                    <a:lnTo>
                      <a:pt x="28" y="14"/>
                    </a:lnTo>
                    <a:lnTo>
                      <a:pt x="23" y="9"/>
                    </a:lnTo>
                    <a:lnTo>
                      <a:pt x="2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93" name="Freeform 660">
                <a:extLst>
                  <a:ext uri="{FF2B5EF4-FFF2-40B4-BE49-F238E27FC236}">
                    <a16:creationId xmlns:a16="http://schemas.microsoft.com/office/drawing/2014/main" id="{D73C6109-1261-48E0-B9B8-5A6D15BEC720}"/>
                  </a:ext>
                </a:extLst>
              </p:cNvPr>
              <p:cNvSpPr>
                <a:spLocks/>
              </p:cNvSpPr>
              <p:nvPr/>
            </p:nvSpPr>
            <p:spPr bwMode="auto">
              <a:xfrm>
                <a:off x="2405" y="2628"/>
                <a:ext cx="15" cy="13"/>
              </a:xfrm>
              <a:custGeom>
                <a:avLst/>
                <a:gdLst>
                  <a:gd name="T0" fmla="*/ 1 w 30"/>
                  <a:gd name="T1" fmla="*/ 0 h 27"/>
                  <a:gd name="T2" fmla="*/ 1 w 30"/>
                  <a:gd name="T3" fmla="*/ 0 h 27"/>
                  <a:gd name="T4" fmla="*/ 1 w 30"/>
                  <a:gd name="T5" fmla="*/ 0 h 27"/>
                  <a:gd name="T6" fmla="*/ 0 w 30"/>
                  <a:gd name="T7" fmla="*/ 0 h 27"/>
                  <a:gd name="T8" fmla="*/ 1 w 30"/>
                  <a:gd name="T9" fmla="*/ 0 h 27"/>
                  <a:gd name="T10" fmla="*/ 1 w 30"/>
                  <a:gd name="T11" fmla="*/ 0 h 27"/>
                  <a:gd name="T12" fmla="*/ 1 w 30"/>
                  <a:gd name="T13" fmla="*/ 0 h 27"/>
                  <a:gd name="T14" fmla="*/ 1 w 30"/>
                  <a:gd name="T15" fmla="*/ 0 h 27"/>
                  <a:gd name="T16" fmla="*/ 1 w 30"/>
                  <a:gd name="T17" fmla="*/ 0 h 27"/>
                  <a:gd name="T18" fmla="*/ 1 w 30"/>
                  <a:gd name="T19" fmla="*/ 0 h 27"/>
                  <a:gd name="T20" fmla="*/ 1 w 30"/>
                  <a:gd name="T21" fmla="*/ 0 h 27"/>
                  <a:gd name="T22" fmla="*/ 1 w 30"/>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7">
                    <a:moveTo>
                      <a:pt x="25" y="13"/>
                    </a:moveTo>
                    <a:lnTo>
                      <a:pt x="28" y="14"/>
                    </a:lnTo>
                    <a:lnTo>
                      <a:pt x="9" y="0"/>
                    </a:lnTo>
                    <a:lnTo>
                      <a:pt x="0" y="12"/>
                    </a:lnTo>
                    <a:lnTo>
                      <a:pt x="18" y="26"/>
                    </a:lnTo>
                    <a:lnTo>
                      <a:pt x="21" y="27"/>
                    </a:lnTo>
                    <a:lnTo>
                      <a:pt x="18" y="26"/>
                    </a:lnTo>
                    <a:lnTo>
                      <a:pt x="24" y="27"/>
                    </a:lnTo>
                    <a:lnTo>
                      <a:pt x="29" y="25"/>
                    </a:lnTo>
                    <a:lnTo>
                      <a:pt x="30" y="19"/>
                    </a:lnTo>
                    <a:lnTo>
                      <a:pt x="28" y="14"/>
                    </a:lnTo>
                    <a:lnTo>
                      <a:pt x="2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94" name="Freeform 661">
                <a:extLst>
                  <a:ext uri="{FF2B5EF4-FFF2-40B4-BE49-F238E27FC236}">
                    <a16:creationId xmlns:a16="http://schemas.microsoft.com/office/drawing/2014/main" id="{EE4CD463-C7C0-4252-999F-9D19E0E53380}"/>
                  </a:ext>
                </a:extLst>
              </p:cNvPr>
              <p:cNvSpPr>
                <a:spLocks/>
              </p:cNvSpPr>
              <p:nvPr/>
            </p:nvSpPr>
            <p:spPr bwMode="auto">
              <a:xfrm>
                <a:off x="2416" y="2634"/>
                <a:ext cx="15" cy="12"/>
              </a:xfrm>
              <a:custGeom>
                <a:avLst/>
                <a:gdLst>
                  <a:gd name="T0" fmla="*/ 1 w 30"/>
                  <a:gd name="T1" fmla="*/ 1 h 23"/>
                  <a:gd name="T2" fmla="*/ 1 w 30"/>
                  <a:gd name="T3" fmla="*/ 1 h 23"/>
                  <a:gd name="T4" fmla="*/ 1 w 30"/>
                  <a:gd name="T5" fmla="*/ 0 h 23"/>
                  <a:gd name="T6" fmla="*/ 0 w 30"/>
                  <a:gd name="T7" fmla="*/ 1 h 23"/>
                  <a:gd name="T8" fmla="*/ 1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3">
                    <a:moveTo>
                      <a:pt x="26" y="10"/>
                    </a:moveTo>
                    <a:lnTo>
                      <a:pt x="25" y="9"/>
                    </a:lnTo>
                    <a:lnTo>
                      <a:pt x="4" y="0"/>
                    </a:lnTo>
                    <a:lnTo>
                      <a:pt x="0" y="14"/>
                    </a:lnTo>
                    <a:lnTo>
                      <a:pt x="20" y="23"/>
                    </a:lnTo>
                    <a:lnTo>
                      <a:pt x="19" y="22"/>
                    </a:lnTo>
                    <a:lnTo>
                      <a:pt x="20" y="23"/>
                    </a:lnTo>
                    <a:lnTo>
                      <a:pt x="26" y="22"/>
                    </a:lnTo>
                    <a:lnTo>
                      <a:pt x="30" y="17"/>
                    </a:lnTo>
                    <a:lnTo>
                      <a:pt x="30" y="13"/>
                    </a:lnTo>
                    <a:lnTo>
                      <a:pt x="25" y="9"/>
                    </a:lnTo>
                    <a:lnTo>
                      <a:pt x="2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95" name="Freeform 662">
                <a:extLst>
                  <a:ext uri="{FF2B5EF4-FFF2-40B4-BE49-F238E27FC236}">
                    <a16:creationId xmlns:a16="http://schemas.microsoft.com/office/drawing/2014/main" id="{DFDA4E30-3E83-4A8C-BC86-DAD96F9F2B8B}"/>
                  </a:ext>
                </a:extLst>
              </p:cNvPr>
              <p:cNvSpPr>
                <a:spLocks/>
              </p:cNvSpPr>
              <p:nvPr/>
            </p:nvSpPr>
            <p:spPr bwMode="auto">
              <a:xfrm>
                <a:off x="2426" y="2639"/>
                <a:ext cx="13" cy="12"/>
              </a:xfrm>
              <a:custGeom>
                <a:avLst/>
                <a:gdLst>
                  <a:gd name="T0" fmla="*/ 0 w 28"/>
                  <a:gd name="T1" fmla="*/ 0 h 25"/>
                  <a:gd name="T2" fmla="*/ 0 w 28"/>
                  <a:gd name="T3" fmla="*/ 0 h 25"/>
                  <a:gd name="T4" fmla="*/ 0 w 28"/>
                  <a:gd name="T5" fmla="*/ 0 h 25"/>
                  <a:gd name="T6" fmla="*/ 0 w 28"/>
                  <a:gd name="T7" fmla="*/ 0 h 25"/>
                  <a:gd name="T8" fmla="*/ 0 w 28"/>
                  <a:gd name="T9" fmla="*/ 0 h 25"/>
                  <a:gd name="T10" fmla="*/ 0 w 28"/>
                  <a:gd name="T11" fmla="*/ 0 h 25"/>
                  <a:gd name="T12" fmla="*/ 0 w 28"/>
                  <a:gd name="T13" fmla="*/ 0 h 25"/>
                  <a:gd name="T14" fmla="*/ 0 w 28"/>
                  <a:gd name="T15" fmla="*/ 0 h 25"/>
                  <a:gd name="T16" fmla="*/ 0 w 28"/>
                  <a:gd name="T17" fmla="*/ 0 h 25"/>
                  <a:gd name="T18" fmla="*/ 0 w 28"/>
                  <a:gd name="T19" fmla="*/ 0 h 25"/>
                  <a:gd name="T20" fmla="*/ 0 w 28"/>
                  <a:gd name="T21" fmla="*/ 0 h 25"/>
                  <a:gd name="T22" fmla="*/ 0 w 28"/>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5">
                    <a:moveTo>
                      <a:pt x="27" y="12"/>
                    </a:moveTo>
                    <a:lnTo>
                      <a:pt x="26" y="12"/>
                    </a:lnTo>
                    <a:lnTo>
                      <a:pt x="7" y="0"/>
                    </a:lnTo>
                    <a:lnTo>
                      <a:pt x="0" y="12"/>
                    </a:lnTo>
                    <a:lnTo>
                      <a:pt x="19" y="23"/>
                    </a:lnTo>
                    <a:lnTo>
                      <a:pt x="18" y="23"/>
                    </a:lnTo>
                    <a:lnTo>
                      <a:pt x="19" y="23"/>
                    </a:lnTo>
                    <a:lnTo>
                      <a:pt x="23" y="25"/>
                    </a:lnTo>
                    <a:lnTo>
                      <a:pt x="28" y="21"/>
                    </a:lnTo>
                    <a:lnTo>
                      <a:pt x="28" y="17"/>
                    </a:lnTo>
                    <a:lnTo>
                      <a:pt x="26" y="12"/>
                    </a:lnTo>
                    <a:lnTo>
                      <a:pt x="2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96" name="Freeform 663">
                <a:extLst>
                  <a:ext uri="{FF2B5EF4-FFF2-40B4-BE49-F238E27FC236}">
                    <a16:creationId xmlns:a16="http://schemas.microsoft.com/office/drawing/2014/main" id="{D45546DA-04B5-4097-8D26-F5461603A6B8}"/>
                  </a:ext>
                </a:extLst>
              </p:cNvPr>
              <p:cNvSpPr>
                <a:spLocks/>
              </p:cNvSpPr>
              <p:nvPr/>
            </p:nvSpPr>
            <p:spPr bwMode="auto">
              <a:xfrm>
                <a:off x="2434" y="2645"/>
                <a:ext cx="14" cy="12"/>
              </a:xfrm>
              <a:custGeom>
                <a:avLst/>
                <a:gdLst>
                  <a:gd name="T0" fmla="*/ 1 w 27"/>
                  <a:gd name="T1" fmla="*/ 1 h 24"/>
                  <a:gd name="T2" fmla="*/ 1 w 27"/>
                  <a:gd name="T3" fmla="*/ 1 h 24"/>
                  <a:gd name="T4" fmla="*/ 1 w 27"/>
                  <a:gd name="T5" fmla="*/ 0 h 24"/>
                  <a:gd name="T6" fmla="*/ 0 w 27"/>
                  <a:gd name="T7" fmla="*/ 1 h 24"/>
                  <a:gd name="T8" fmla="*/ 1 w 27"/>
                  <a:gd name="T9" fmla="*/ 1 h 24"/>
                  <a:gd name="T10" fmla="*/ 1 w 27"/>
                  <a:gd name="T11" fmla="*/ 1 h 24"/>
                  <a:gd name="T12" fmla="*/ 1 w 27"/>
                  <a:gd name="T13" fmla="*/ 1 h 24"/>
                  <a:gd name="T14" fmla="*/ 1 w 27"/>
                  <a:gd name="T15" fmla="*/ 1 h 24"/>
                  <a:gd name="T16" fmla="*/ 1 w 27"/>
                  <a:gd name="T17" fmla="*/ 1 h 24"/>
                  <a:gd name="T18" fmla="*/ 1 w 27"/>
                  <a:gd name="T19" fmla="*/ 1 h 24"/>
                  <a:gd name="T20" fmla="*/ 1 w 27"/>
                  <a:gd name="T21" fmla="*/ 1 h 24"/>
                  <a:gd name="T22" fmla="*/ 1 w 27"/>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4">
                    <a:moveTo>
                      <a:pt x="24" y="11"/>
                    </a:moveTo>
                    <a:lnTo>
                      <a:pt x="25" y="11"/>
                    </a:lnTo>
                    <a:lnTo>
                      <a:pt x="9" y="0"/>
                    </a:lnTo>
                    <a:lnTo>
                      <a:pt x="0" y="11"/>
                    </a:lnTo>
                    <a:lnTo>
                      <a:pt x="16" y="23"/>
                    </a:lnTo>
                    <a:lnTo>
                      <a:pt x="17" y="23"/>
                    </a:lnTo>
                    <a:lnTo>
                      <a:pt x="16" y="23"/>
                    </a:lnTo>
                    <a:lnTo>
                      <a:pt x="21" y="24"/>
                    </a:lnTo>
                    <a:lnTo>
                      <a:pt x="26" y="22"/>
                    </a:lnTo>
                    <a:lnTo>
                      <a:pt x="27" y="16"/>
                    </a:lnTo>
                    <a:lnTo>
                      <a:pt x="25" y="11"/>
                    </a:lnTo>
                    <a:lnTo>
                      <a:pt x="2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97" name="Freeform 664">
                <a:extLst>
                  <a:ext uri="{FF2B5EF4-FFF2-40B4-BE49-F238E27FC236}">
                    <a16:creationId xmlns:a16="http://schemas.microsoft.com/office/drawing/2014/main" id="{9BAFE3A3-70C8-49E4-BE63-9C51E9BC4ABC}"/>
                  </a:ext>
                </a:extLst>
              </p:cNvPr>
              <p:cNvSpPr>
                <a:spLocks/>
              </p:cNvSpPr>
              <p:nvPr/>
            </p:nvSpPr>
            <p:spPr bwMode="auto">
              <a:xfrm>
                <a:off x="2443" y="2651"/>
                <a:ext cx="11" cy="11"/>
              </a:xfrm>
              <a:custGeom>
                <a:avLst/>
                <a:gdLst>
                  <a:gd name="T0" fmla="*/ 0 w 23"/>
                  <a:gd name="T1" fmla="*/ 1 h 22"/>
                  <a:gd name="T2" fmla="*/ 0 w 23"/>
                  <a:gd name="T3" fmla="*/ 1 h 22"/>
                  <a:gd name="T4" fmla="*/ 0 w 23"/>
                  <a:gd name="T5" fmla="*/ 0 h 22"/>
                  <a:gd name="T6" fmla="*/ 0 w 23"/>
                  <a:gd name="T7" fmla="*/ 1 h 22"/>
                  <a:gd name="T8" fmla="*/ 0 w 23"/>
                  <a:gd name="T9" fmla="*/ 1 h 22"/>
                  <a:gd name="T10" fmla="*/ 0 w 23"/>
                  <a:gd name="T11" fmla="*/ 1 h 22"/>
                  <a:gd name="T12" fmla="*/ 0 w 23"/>
                  <a:gd name="T13" fmla="*/ 1 h 22"/>
                  <a:gd name="T14" fmla="*/ 0 w 23"/>
                  <a:gd name="T15" fmla="*/ 1 h 22"/>
                  <a:gd name="T16" fmla="*/ 0 w 23"/>
                  <a:gd name="T17" fmla="*/ 1 h 22"/>
                  <a:gd name="T18" fmla="*/ 0 w 23"/>
                  <a:gd name="T19" fmla="*/ 1 h 22"/>
                  <a:gd name="T20" fmla="*/ 0 w 23"/>
                  <a:gd name="T21" fmla="*/ 1 h 22"/>
                  <a:gd name="T22" fmla="*/ 0 w 23"/>
                  <a:gd name="T23" fmla="*/ 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2">
                    <a:moveTo>
                      <a:pt x="22" y="10"/>
                    </a:moveTo>
                    <a:lnTo>
                      <a:pt x="21" y="10"/>
                    </a:lnTo>
                    <a:lnTo>
                      <a:pt x="7" y="0"/>
                    </a:lnTo>
                    <a:lnTo>
                      <a:pt x="0" y="12"/>
                    </a:lnTo>
                    <a:lnTo>
                      <a:pt x="14" y="21"/>
                    </a:lnTo>
                    <a:lnTo>
                      <a:pt x="13" y="21"/>
                    </a:lnTo>
                    <a:lnTo>
                      <a:pt x="14" y="21"/>
                    </a:lnTo>
                    <a:lnTo>
                      <a:pt x="18" y="22"/>
                    </a:lnTo>
                    <a:lnTo>
                      <a:pt x="23" y="19"/>
                    </a:lnTo>
                    <a:lnTo>
                      <a:pt x="23" y="14"/>
                    </a:lnTo>
                    <a:lnTo>
                      <a:pt x="21" y="10"/>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98" name="Freeform 665">
                <a:extLst>
                  <a:ext uri="{FF2B5EF4-FFF2-40B4-BE49-F238E27FC236}">
                    <a16:creationId xmlns:a16="http://schemas.microsoft.com/office/drawing/2014/main" id="{D8F743A0-7E75-4C65-9891-71AFBCED0AD3}"/>
                  </a:ext>
                </a:extLst>
              </p:cNvPr>
              <p:cNvSpPr>
                <a:spLocks/>
              </p:cNvSpPr>
              <p:nvPr/>
            </p:nvSpPr>
            <p:spPr bwMode="auto">
              <a:xfrm>
                <a:off x="2449" y="2655"/>
                <a:ext cx="11" cy="10"/>
              </a:xfrm>
              <a:custGeom>
                <a:avLst/>
                <a:gdLst>
                  <a:gd name="T0" fmla="*/ 1 w 20"/>
                  <a:gd name="T1" fmla="*/ 1 h 19"/>
                  <a:gd name="T2" fmla="*/ 1 w 20"/>
                  <a:gd name="T3" fmla="*/ 1 h 19"/>
                  <a:gd name="T4" fmla="*/ 1 w 20"/>
                  <a:gd name="T5" fmla="*/ 0 h 19"/>
                  <a:gd name="T6" fmla="*/ 0 w 20"/>
                  <a:gd name="T7" fmla="*/ 1 h 19"/>
                  <a:gd name="T8" fmla="*/ 1 w 20"/>
                  <a:gd name="T9" fmla="*/ 1 h 19"/>
                  <a:gd name="T10" fmla="*/ 1 w 20"/>
                  <a:gd name="T11" fmla="*/ 1 h 19"/>
                  <a:gd name="T12" fmla="*/ 1 w 20"/>
                  <a:gd name="T13" fmla="*/ 1 h 19"/>
                  <a:gd name="T14" fmla="*/ 1 w 20"/>
                  <a:gd name="T15" fmla="*/ 1 h 19"/>
                  <a:gd name="T16" fmla="*/ 1 w 20"/>
                  <a:gd name="T17" fmla="*/ 1 h 19"/>
                  <a:gd name="T18" fmla="*/ 1 w 20"/>
                  <a:gd name="T19" fmla="*/ 1 h 19"/>
                  <a:gd name="T20" fmla="*/ 1 w 20"/>
                  <a:gd name="T21" fmla="*/ 1 h 19"/>
                  <a:gd name="T22" fmla="*/ 1 w 20"/>
                  <a:gd name="T23" fmla="*/ 1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19">
                    <a:moveTo>
                      <a:pt x="19" y="8"/>
                    </a:moveTo>
                    <a:lnTo>
                      <a:pt x="18" y="7"/>
                    </a:lnTo>
                    <a:lnTo>
                      <a:pt x="9" y="0"/>
                    </a:lnTo>
                    <a:lnTo>
                      <a:pt x="0" y="11"/>
                    </a:lnTo>
                    <a:lnTo>
                      <a:pt x="9" y="18"/>
                    </a:lnTo>
                    <a:lnTo>
                      <a:pt x="8" y="17"/>
                    </a:lnTo>
                    <a:lnTo>
                      <a:pt x="9" y="18"/>
                    </a:lnTo>
                    <a:lnTo>
                      <a:pt x="15" y="19"/>
                    </a:lnTo>
                    <a:lnTo>
                      <a:pt x="19" y="17"/>
                    </a:lnTo>
                    <a:lnTo>
                      <a:pt x="20" y="11"/>
                    </a:lnTo>
                    <a:lnTo>
                      <a:pt x="18" y="7"/>
                    </a:lnTo>
                    <a:lnTo>
                      <a:pt x="1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99" name="Freeform 666">
                <a:extLst>
                  <a:ext uri="{FF2B5EF4-FFF2-40B4-BE49-F238E27FC236}">
                    <a16:creationId xmlns:a16="http://schemas.microsoft.com/office/drawing/2014/main" id="{8D3EA881-AC73-43B0-89B0-D9F5C1D76E6A}"/>
                  </a:ext>
                </a:extLst>
              </p:cNvPr>
              <p:cNvSpPr>
                <a:spLocks/>
              </p:cNvSpPr>
              <p:nvPr/>
            </p:nvSpPr>
            <p:spPr bwMode="auto">
              <a:xfrm>
                <a:off x="2453" y="2659"/>
                <a:ext cx="18" cy="19"/>
              </a:xfrm>
              <a:custGeom>
                <a:avLst/>
                <a:gdLst>
                  <a:gd name="T0" fmla="*/ 1 w 35"/>
                  <a:gd name="T1" fmla="*/ 1 h 37"/>
                  <a:gd name="T2" fmla="*/ 1 w 35"/>
                  <a:gd name="T3" fmla="*/ 1 h 37"/>
                  <a:gd name="T4" fmla="*/ 1 w 35"/>
                  <a:gd name="T5" fmla="*/ 0 h 37"/>
                  <a:gd name="T6" fmla="*/ 0 w 35"/>
                  <a:gd name="T7" fmla="*/ 1 h 37"/>
                  <a:gd name="T8" fmla="*/ 1 w 35"/>
                  <a:gd name="T9" fmla="*/ 1 h 37"/>
                  <a:gd name="T10" fmla="*/ 1 w 35"/>
                  <a:gd name="T11" fmla="*/ 1 h 37"/>
                  <a:gd name="T12" fmla="*/ 1 w 35"/>
                  <a:gd name="T13" fmla="*/ 1 h 37"/>
                  <a:gd name="T14" fmla="*/ 1 w 35"/>
                  <a:gd name="T15" fmla="*/ 1 h 37"/>
                  <a:gd name="T16" fmla="*/ 1 w 35"/>
                  <a:gd name="T17" fmla="*/ 1 h 37"/>
                  <a:gd name="T18" fmla="*/ 1 w 35"/>
                  <a:gd name="T19" fmla="*/ 1 h 37"/>
                  <a:gd name="T20" fmla="*/ 1 w 35"/>
                  <a:gd name="T21" fmla="*/ 1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37">
                    <a:moveTo>
                      <a:pt x="34" y="25"/>
                    </a:moveTo>
                    <a:lnTo>
                      <a:pt x="34" y="25"/>
                    </a:lnTo>
                    <a:lnTo>
                      <a:pt x="11" y="0"/>
                    </a:lnTo>
                    <a:lnTo>
                      <a:pt x="0" y="9"/>
                    </a:lnTo>
                    <a:lnTo>
                      <a:pt x="23" y="34"/>
                    </a:lnTo>
                    <a:lnTo>
                      <a:pt x="27" y="37"/>
                    </a:lnTo>
                    <a:lnTo>
                      <a:pt x="33" y="34"/>
                    </a:lnTo>
                    <a:lnTo>
                      <a:pt x="35" y="31"/>
                    </a:lnTo>
                    <a:lnTo>
                      <a:pt x="3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00" name="Freeform 667">
                <a:extLst>
                  <a:ext uri="{FF2B5EF4-FFF2-40B4-BE49-F238E27FC236}">
                    <a16:creationId xmlns:a16="http://schemas.microsoft.com/office/drawing/2014/main" id="{8BABF531-290E-4DCA-A329-45DEA0F54D54}"/>
                  </a:ext>
                </a:extLst>
              </p:cNvPr>
              <p:cNvSpPr>
                <a:spLocks/>
              </p:cNvSpPr>
              <p:nvPr/>
            </p:nvSpPr>
            <p:spPr bwMode="auto">
              <a:xfrm>
                <a:off x="2465" y="2672"/>
                <a:ext cx="19" cy="22"/>
              </a:xfrm>
              <a:custGeom>
                <a:avLst/>
                <a:gdLst>
                  <a:gd name="T0" fmla="*/ 1 w 38"/>
                  <a:gd name="T1" fmla="*/ 1 h 44"/>
                  <a:gd name="T2" fmla="*/ 1 w 38"/>
                  <a:gd name="T3" fmla="*/ 1 h 44"/>
                  <a:gd name="T4" fmla="*/ 1 w 38"/>
                  <a:gd name="T5" fmla="*/ 0 h 44"/>
                  <a:gd name="T6" fmla="*/ 0 w 38"/>
                  <a:gd name="T7" fmla="*/ 1 h 44"/>
                  <a:gd name="T8" fmla="*/ 1 w 38"/>
                  <a:gd name="T9" fmla="*/ 1 h 44"/>
                  <a:gd name="T10" fmla="*/ 1 w 38"/>
                  <a:gd name="T11" fmla="*/ 1 h 44"/>
                  <a:gd name="T12" fmla="*/ 1 w 38"/>
                  <a:gd name="T13" fmla="*/ 1 h 44"/>
                  <a:gd name="T14" fmla="*/ 1 w 38"/>
                  <a:gd name="T15" fmla="*/ 1 h 44"/>
                  <a:gd name="T16" fmla="*/ 1 w 38"/>
                  <a:gd name="T17" fmla="*/ 1 h 44"/>
                  <a:gd name="T18" fmla="*/ 1 w 38"/>
                  <a:gd name="T19" fmla="*/ 1 h 44"/>
                  <a:gd name="T20" fmla="*/ 1 w 38"/>
                  <a:gd name="T21" fmla="*/ 1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44">
                    <a:moveTo>
                      <a:pt x="37" y="32"/>
                    </a:moveTo>
                    <a:lnTo>
                      <a:pt x="37" y="32"/>
                    </a:lnTo>
                    <a:lnTo>
                      <a:pt x="11" y="0"/>
                    </a:lnTo>
                    <a:lnTo>
                      <a:pt x="0" y="9"/>
                    </a:lnTo>
                    <a:lnTo>
                      <a:pt x="25" y="42"/>
                    </a:lnTo>
                    <a:lnTo>
                      <a:pt x="30" y="44"/>
                    </a:lnTo>
                    <a:lnTo>
                      <a:pt x="35" y="42"/>
                    </a:lnTo>
                    <a:lnTo>
                      <a:pt x="38" y="38"/>
                    </a:lnTo>
                    <a:lnTo>
                      <a:pt x="3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01" name="Freeform 668">
                <a:extLst>
                  <a:ext uri="{FF2B5EF4-FFF2-40B4-BE49-F238E27FC236}">
                    <a16:creationId xmlns:a16="http://schemas.microsoft.com/office/drawing/2014/main" id="{5D96213D-D0EC-469D-AF59-B7EFE9F2CABF}"/>
                  </a:ext>
                </a:extLst>
              </p:cNvPr>
              <p:cNvSpPr>
                <a:spLocks/>
              </p:cNvSpPr>
              <p:nvPr/>
            </p:nvSpPr>
            <p:spPr bwMode="auto">
              <a:xfrm>
                <a:off x="2478" y="2688"/>
                <a:ext cx="20" cy="24"/>
              </a:xfrm>
              <a:custGeom>
                <a:avLst/>
                <a:gdLst>
                  <a:gd name="T0" fmla="*/ 1 w 40"/>
                  <a:gd name="T1" fmla="*/ 0 h 49"/>
                  <a:gd name="T2" fmla="*/ 1 w 40"/>
                  <a:gd name="T3" fmla="*/ 0 h 49"/>
                  <a:gd name="T4" fmla="*/ 1 w 40"/>
                  <a:gd name="T5" fmla="*/ 0 h 49"/>
                  <a:gd name="T6" fmla="*/ 0 w 40"/>
                  <a:gd name="T7" fmla="*/ 0 h 49"/>
                  <a:gd name="T8" fmla="*/ 1 w 40"/>
                  <a:gd name="T9" fmla="*/ 0 h 49"/>
                  <a:gd name="T10" fmla="*/ 1 w 40"/>
                  <a:gd name="T11" fmla="*/ 0 h 49"/>
                  <a:gd name="T12" fmla="*/ 1 w 40"/>
                  <a:gd name="T13" fmla="*/ 0 h 49"/>
                  <a:gd name="T14" fmla="*/ 1 w 40"/>
                  <a:gd name="T15" fmla="*/ 0 h 49"/>
                  <a:gd name="T16" fmla="*/ 1 w 40"/>
                  <a:gd name="T17" fmla="*/ 0 h 49"/>
                  <a:gd name="T18" fmla="*/ 1 w 40"/>
                  <a:gd name="T19" fmla="*/ 0 h 49"/>
                  <a:gd name="T20" fmla="*/ 1 w 40"/>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49">
                    <a:moveTo>
                      <a:pt x="39" y="37"/>
                    </a:moveTo>
                    <a:lnTo>
                      <a:pt x="39" y="37"/>
                    </a:lnTo>
                    <a:lnTo>
                      <a:pt x="12" y="0"/>
                    </a:lnTo>
                    <a:lnTo>
                      <a:pt x="0" y="10"/>
                    </a:lnTo>
                    <a:lnTo>
                      <a:pt x="28" y="46"/>
                    </a:lnTo>
                    <a:lnTo>
                      <a:pt x="32" y="49"/>
                    </a:lnTo>
                    <a:lnTo>
                      <a:pt x="38" y="46"/>
                    </a:lnTo>
                    <a:lnTo>
                      <a:pt x="40" y="43"/>
                    </a:lnTo>
                    <a:lnTo>
                      <a:pt x="3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02" name="Freeform 669">
                <a:extLst>
                  <a:ext uri="{FF2B5EF4-FFF2-40B4-BE49-F238E27FC236}">
                    <a16:creationId xmlns:a16="http://schemas.microsoft.com/office/drawing/2014/main" id="{B2C50763-CFB3-4B49-A8CA-2045170CC686}"/>
                  </a:ext>
                </a:extLst>
              </p:cNvPr>
              <p:cNvSpPr>
                <a:spLocks/>
              </p:cNvSpPr>
              <p:nvPr/>
            </p:nvSpPr>
            <p:spPr bwMode="auto">
              <a:xfrm>
                <a:off x="2491" y="2707"/>
                <a:ext cx="20" cy="25"/>
              </a:xfrm>
              <a:custGeom>
                <a:avLst/>
                <a:gdLst>
                  <a:gd name="T0" fmla="*/ 1 w 40"/>
                  <a:gd name="T1" fmla="*/ 0 h 51"/>
                  <a:gd name="T2" fmla="*/ 1 w 40"/>
                  <a:gd name="T3" fmla="*/ 0 h 51"/>
                  <a:gd name="T4" fmla="*/ 1 w 40"/>
                  <a:gd name="T5" fmla="*/ 0 h 51"/>
                  <a:gd name="T6" fmla="*/ 0 w 40"/>
                  <a:gd name="T7" fmla="*/ 0 h 51"/>
                  <a:gd name="T8" fmla="*/ 1 w 40"/>
                  <a:gd name="T9" fmla="*/ 0 h 51"/>
                  <a:gd name="T10" fmla="*/ 1 w 40"/>
                  <a:gd name="T11" fmla="*/ 0 h 51"/>
                  <a:gd name="T12" fmla="*/ 1 w 40"/>
                  <a:gd name="T13" fmla="*/ 0 h 51"/>
                  <a:gd name="T14" fmla="*/ 1 w 40"/>
                  <a:gd name="T15" fmla="*/ 0 h 51"/>
                  <a:gd name="T16" fmla="*/ 1 w 40"/>
                  <a:gd name="T17" fmla="*/ 0 h 51"/>
                  <a:gd name="T18" fmla="*/ 1 w 40"/>
                  <a:gd name="T19" fmla="*/ 0 h 51"/>
                  <a:gd name="T20" fmla="*/ 1 w 40"/>
                  <a:gd name="T21" fmla="*/ 0 h 51"/>
                  <a:gd name="T22" fmla="*/ 1 w 40"/>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51">
                    <a:moveTo>
                      <a:pt x="39" y="41"/>
                    </a:moveTo>
                    <a:lnTo>
                      <a:pt x="39" y="39"/>
                    </a:lnTo>
                    <a:lnTo>
                      <a:pt x="11" y="0"/>
                    </a:lnTo>
                    <a:lnTo>
                      <a:pt x="0" y="9"/>
                    </a:lnTo>
                    <a:lnTo>
                      <a:pt x="27" y="49"/>
                    </a:lnTo>
                    <a:lnTo>
                      <a:pt x="27" y="47"/>
                    </a:lnTo>
                    <a:lnTo>
                      <a:pt x="27" y="49"/>
                    </a:lnTo>
                    <a:lnTo>
                      <a:pt x="32" y="51"/>
                    </a:lnTo>
                    <a:lnTo>
                      <a:pt x="38" y="49"/>
                    </a:lnTo>
                    <a:lnTo>
                      <a:pt x="40" y="45"/>
                    </a:lnTo>
                    <a:lnTo>
                      <a:pt x="39" y="39"/>
                    </a:lnTo>
                    <a:lnTo>
                      <a:pt x="3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03" name="Freeform 670">
                <a:extLst>
                  <a:ext uri="{FF2B5EF4-FFF2-40B4-BE49-F238E27FC236}">
                    <a16:creationId xmlns:a16="http://schemas.microsoft.com/office/drawing/2014/main" id="{4B74F90E-B3E3-44E5-8DA2-B9B6BB21A90A}"/>
                  </a:ext>
                </a:extLst>
              </p:cNvPr>
              <p:cNvSpPr>
                <a:spLocks/>
              </p:cNvSpPr>
              <p:nvPr/>
            </p:nvSpPr>
            <p:spPr bwMode="auto">
              <a:xfrm>
                <a:off x="2505" y="2727"/>
                <a:ext cx="21" cy="26"/>
              </a:xfrm>
              <a:custGeom>
                <a:avLst/>
                <a:gdLst>
                  <a:gd name="T0" fmla="*/ 0 w 43"/>
                  <a:gd name="T1" fmla="*/ 0 h 53"/>
                  <a:gd name="T2" fmla="*/ 0 w 43"/>
                  <a:gd name="T3" fmla="*/ 0 h 53"/>
                  <a:gd name="T4" fmla="*/ 0 w 43"/>
                  <a:gd name="T5" fmla="*/ 0 h 53"/>
                  <a:gd name="T6" fmla="*/ 0 w 43"/>
                  <a:gd name="T7" fmla="*/ 0 h 53"/>
                  <a:gd name="T8" fmla="*/ 0 w 43"/>
                  <a:gd name="T9" fmla="*/ 0 h 53"/>
                  <a:gd name="T10" fmla="*/ 0 w 43"/>
                  <a:gd name="T11" fmla="*/ 0 h 53"/>
                  <a:gd name="T12" fmla="*/ 0 w 43"/>
                  <a:gd name="T13" fmla="*/ 0 h 53"/>
                  <a:gd name="T14" fmla="*/ 0 w 43"/>
                  <a:gd name="T15" fmla="*/ 0 h 53"/>
                  <a:gd name="T16" fmla="*/ 0 w 43"/>
                  <a:gd name="T17" fmla="*/ 0 h 53"/>
                  <a:gd name="T18" fmla="*/ 0 w 43"/>
                  <a:gd name="T19" fmla="*/ 0 h 53"/>
                  <a:gd name="T20" fmla="*/ 0 w 4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53">
                    <a:moveTo>
                      <a:pt x="42" y="43"/>
                    </a:moveTo>
                    <a:lnTo>
                      <a:pt x="42" y="43"/>
                    </a:lnTo>
                    <a:lnTo>
                      <a:pt x="12" y="0"/>
                    </a:lnTo>
                    <a:lnTo>
                      <a:pt x="0" y="6"/>
                    </a:lnTo>
                    <a:lnTo>
                      <a:pt x="30" y="50"/>
                    </a:lnTo>
                    <a:lnTo>
                      <a:pt x="35" y="53"/>
                    </a:lnTo>
                    <a:lnTo>
                      <a:pt x="39" y="51"/>
                    </a:lnTo>
                    <a:lnTo>
                      <a:pt x="43" y="48"/>
                    </a:lnTo>
                    <a:lnTo>
                      <a:pt x="4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04" name="Freeform 671">
                <a:extLst>
                  <a:ext uri="{FF2B5EF4-FFF2-40B4-BE49-F238E27FC236}">
                    <a16:creationId xmlns:a16="http://schemas.microsoft.com/office/drawing/2014/main" id="{209698FB-750F-4A5D-9B97-DBE6C64E613C}"/>
                  </a:ext>
                </a:extLst>
              </p:cNvPr>
              <p:cNvSpPr>
                <a:spLocks/>
              </p:cNvSpPr>
              <p:nvPr/>
            </p:nvSpPr>
            <p:spPr bwMode="auto">
              <a:xfrm>
                <a:off x="2520" y="2749"/>
                <a:ext cx="21" cy="27"/>
              </a:xfrm>
              <a:custGeom>
                <a:avLst/>
                <a:gdLst>
                  <a:gd name="T0" fmla="*/ 0 w 43"/>
                  <a:gd name="T1" fmla="*/ 0 h 56"/>
                  <a:gd name="T2" fmla="*/ 0 w 43"/>
                  <a:gd name="T3" fmla="*/ 0 h 56"/>
                  <a:gd name="T4" fmla="*/ 0 w 43"/>
                  <a:gd name="T5" fmla="*/ 0 h 56"/>
                  <a:gd name="T6" fmla="*/ 0 w 43"/>
                  <a:gd name="T7" fmla="*/ 0 h 56"/>
                  <a:gd name="T8" fmla="*/ 0 w 43"/>
                  <a:gd name="T9" fmla="*/ 0 h 56"/>
                  <a:gd name="T10" fmla="*/ 0 w 43"/>
                  <a:gd name="T11" fmla="*/ 0 h 56"/>
                  <a:gd name="T12" fmla="*/ 0 w 43"/>
                  <a:gd name="T13" fmla="*/ 0 h 56"/>
                  <a:gd name="T14" fmla="*/ 0 w 43"/>
                  <a:gd name="T15" fmla="*/ 0 h 56"/>
                  <a:gd name="T16" fmla="*/ 0 w 43"/>
                  <a:gd name="T17" fmla="*/ 0 h 56"/>
                  <a:gd name="T18" fmla="*/ 0 w 43"/>
                  <a:gd name="T19" fmla="*/ 0 h 56"/>
                  <a:gd name="T20" fmla="*/ 0 w 43"/>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56">
                    <a:moveTo>
                      <a:pt x="42" y="46"/>
                    </a:moveTo>
                    <a:lnTo>
                      <a:pt x="42" y="46"/>
                    </a:lnTo>
                    <a:lnTo>
                      <a:pt x="12" y="0"/>
                    </a:lnTo>
                    <a:lnTo>
                      <a:pt x="0" y="7"/>
                    </a:lnTo>
                    <a:lnTo>
                      <a:pt x="30" y="53"/>
                    </a:lnTo>
                    <a:lnTo>
                      <a:pt x="35" y="56"/>
                    </a:lnTo>
                    <a:lnTo>
                      <a:pt x="39" y="54"/>
                    </a:lnTo>
                    <a:lnTo>
                      <a:pt x="43" y="51"/>
                    </a:lnTo>
                    <a:lnTo>
                      <a:pt x="4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05" name="Freeform 672">
                <a:extLst>
                  <a:ext uri="{FF2B5EF4-FFF2-40B4-BE49-F238E27FC236}">
                    <a16:creationId xmlns:a16="http://schemas.microsoft.com/office/drawing/2014/main" id="{4BB9E00A-399B-41E3-9D1A-0499B9CB3B83}"/>
                  </a:ext>
                </a:extLst>
              </p:cNvPr>
              <p:cNvSpPr>
                <a:spLocks/>
              </p:cNvSpPr>
              <p:nvPr/>
            </p:nvSpPr>
            <p:spPr bwMode="auto">
              <a:xfrm>
                <a:off x="2535" y="2772"/>
                <a:ext cx="21" cy="29"/>
              </a:xfrm>
              <a:custGeom>
                <a:avLst/>
                <a:gdLst>
                  <a:gd name="T0" fmla="*/ 0 w 43"/>
                  <a:gd name="T1" fmla="*/ 1 h 58"/>
                  <a:gd name="T2" fmla="*/ 0 w 43"/>
                  <a:gd name="T3" fmla="*/ 1 h 58"/>
                  <a:gd name="T4" fmla="*/ 0 w 43"/>
                  <a:gd name="T5" fmla="*/ 0 h 58"/>
                  <a:gd name="T6" fmla="*/ 0 w 43"/>
                  <a:gd name="T7" fmla="*/ 1 h 58"/>
                  <a:gd name="T8" fmla="*/ 0 w 43"/>
                  <a:gd name="T9" fmla="*/ 1 h 58"/>
                  <a:gd name="T10" fmla="*/ 0 w 43"/>
                  <a:gd name="T11" fmla="*/ 1 h 58"/>
                  <a:gd name="T12" fmla="*/ 0 w 43"/>
                  <a:gd name="T13" fmla="*/ 1 h 58"/>
                  <a:gd name="T14" fmla="*/ 0 w 43"/>
                  <a:gd name="T15" fmla="*/ 1 h 58"/>
                  <a:gd name="T16" fmla="*/ 0 w 43"/>
                  <a:gd name="T17" fmla="*/ 1 h 58"/>
                  <a:gd name="T18" fmla="*/ 0 w 43"/>
                  <a:gd name="T19" fmla="*/ 1 h 58"/>
                  <a:gd name="T20" fmla="*/ 0 w 43"/>
                  <a:gd name="T21" fmla="*/ 1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58">
                    <a:moveTo>
                      <a:pt x="42" y="49"/>
                    </a:moveTo>
                    <a:lnTo>
                      <a:pt x="42" y="49"/>
                    </a:lnTo>
                    <a:lnTo>
                      <a:pt x="12" y="0"/>
                    </a:lnTo>
                    <a:lnTo>
                      <a:pt x="0" y="7"/>
                    </a:lnTo>
                    <a:lnTo>
                      <a:pt x="30" y="56"/>
                    </a:lnTo>
                    <a:lnTo>
                      <a:pt x="35" y="58"/>
                    </a:lnTo>
                    <a:lnTo>
                      <a:pt x="39" y="57"/>
                    </a:lnTo>
                    <a:lnTo>
                      <a:pt x="43" y="53"/>
                    </a:lnTo>
                    <a:lnTo>
                      <a:pt x="4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06" name="Freeform 673">
                <a:extLst>
                  <a:ext uri="{FF2B5EF4-FFF2-40B4-BE49-F238E27FC236}">
                    <a16:creationId xmlns:a16="http://schemas.microsoft.com/office/drawing/2014/main" id="{79A18DAD-BA71-4ABF-BD27-CB695805E56A}"/>
                  </a:ext>
                </a:extLst>
              </p:cNvPr>
              <p:cNvSpPr>
                <a:spLocks/>
              </p:cNvSpPr>
              <p:nvPr/>
            </p:nvSpPr>
            <p:spPr bwMode="auto">
              <a:xfrm>
                <a:off x="2550" y="2796"/>
                <a:ext cx="23" cy="29"/>
              </a:xfrm>
              <a:custGeom>
                <a:avLst/>
                <a:gdLst>
                  <a:gd name="T0" fmla="*/ 1 w 45"/>
                  <a:gd name="T1" fmla="*/ 1 h 57"/>
                  <a:gd name="T2" fmla="*/ 1 w 45"/>
                  <a:gd name="T3" fmla="*/ 1 h 57"/>
                  <a:gd name="T4" fmla="*/ 1 w 45"/>
                  <a:gd name="T5" fmla="*/ 0 h 57"/>
                  <a:gd name="T6" fmla="*/ 0 w 45"/>
                  <a:gd name="T7" fmla="*/ 1 h 57"/>
                  <a:gd name="T8" fmla="*/ 1 w 45"/>
                  <a:gd name="T9" fmla="*/ 1 h 57"/>
                  <a:gd name="T10" fmla="*/ 1 w 45"/>
                  <a:gd name="T11" fmla="*/ 1 h 57"/>
                  <a:gd name="T12" fmla="*/ 1 w 45"/>
                  <a:gd name="T13" fmla="*/ 1 h 57"/>
                  <a:gd name="T14" fmla="*/ 1 w 45"/>
                  <a:gd name="T15" fmla="*/ 1 h 57"/>
                  <a:gd name="T16" fmla="*/ 1 w 45"/>
                  <a:gd name="T17" fmla="*/ 1 h 57"/>
                  <a:gd name="T18" fmla="*/ 1 w 45"/>
                  <a:gd name="T19" fmla="*/ 1 h 57"/>
                  <a:gd name="T20" fmla="*/ 1 w 45"/>
                  <a:gd name="T21" fmla="*/ 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7">
                    <a:moveTo>
                      <a:pt x="44" y="48"/>
                    </a:moveTo>
                    <a:lnTo>
                      <a:pt x="44" y="48"/>
                    </a:lnTo>
                    <a:lnTo>
                      <a:pt x="12" y="0"/>
                    </a:lnTo>
                    <a:lnTo>
                      <a:pt x="0" y="7"/>
                    </a:lnTo>
                    <a:lnTo>
                      <a:pt x="32" y="55"/>
                    </a:lnTo>
                    <a:lnTo>
                      <a:pt x="37" y="57"/>
                    </a:lnTo>
                    <a:lnTo>
                      <a:pt x="42" y="56"/>
                    </a:lnTo>
                    <a:lnTo>
                      <a:pt x="45" y="53"/>
                    </a:lnTo>
                    <a:lnTo>
                      <a:pt x="4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07" name="Freeform 674">
                <a:extLst>
                  <a:ext uri="{FF2B5EF4-FFF2-40B4-BE49-F238E27FC236}">
                    <a16:creationId xmlns:a16="http://schemas.microsoft.com/office/drawing/2014/main" id="{B19D5A1B-2C01-469A-84A3-5B980A25CDBE}"/>
                  </a:ext>
                </a:extLst>
              </p:cNvPr>
              <p:cNvSpPr>
                <a:spLocks/>
              </p:cNvSpPr>
              <p:nvPr/>
            </p:nvSpPr>
            <p:spPr bwMode="auto">
              <a:xfrm>
                <a:off x="2566" y="2820"/>
                <a:ext cx="22" cy="28"/>
              </a:xfrm>
              <a:custGeom>
                <a:avLst/>
                <a:gdLst>
                  <a:gd name="T0" fmla="*/ 1 w 43"/>
                  <a:gd name="T1" fmla="*/ 1 h 55"/>
                  <a:gd name="T2" fmla="*/ 1 w 43"/>
                  <a:gd name="T3" fmla="*/ 1 h 55"/>
                  <a:gd name="T4" fmla="*/ 1 w 43"/>
                  <a:gd name="T5" fmla="*/ 0 h 55"/>
                  <a:gd name="T6" fmla="*/ 0 w 43"/>
                  <a:gd name="T7" fmla="*/ 1 h 55"/>
                  <a:gd name="T8" fmla="*/ 1 w 43"/>
                  <a:gd name="T9" fmla="*/ 1 h 55"/>
                  <a:gd name="T10" fmla="*/ 1 w 43"/>
                  <a:gd name="T11" fmla="*/ 1 h 55"/>
                  <a:gd name="T12" fmla="*/ 1 w 43"/>
                  <a:gd name="T13" fmla="*/ 1 h 55"/>
                  <a:gd name="T14" fmla="*/ 1 w 43"/>
                  <a:gd name="T15" fmla="*/ 1 h 55"/>
                  <a:gd name="T16" fmla="*/ 1 w 43"/>
                  <a:gd name="T17" fmla="*/ 1 h 55"/>
                  <a:gd name="T18" fmla="*/ 1 w 43"/>
                  <a:gd name="T19" fmla="*/ 1 h 55"/>
                  <a:gd name="T20" fmla="*/ 1 w 43"/>
                  <a:gd name="T21" fmla="*/ 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55">
                    <a:moveTo>
                      <a:pt x="42" y="46"/>
                    </a:moveTo>
                    <a:lnTo>
                      <a:pt x="42" y="46"/>
                    </a:lnTo>
                    <a:lnTo>
                      <a:pt x="12" y="0"/>
                    </a:lnTo>
                    <a:lnTo>
                      <a:pt x="0" y="7"/>
                    </a:lnTo>
                    <a:lnTo>
                      <a:pt x="30" y="53"/>
                    </a:lnTo>
                    <a:lnTo>
                      <a:pt x="35" y="55"/>
                    </a:lnTo>
                    <a:lnTo>
                      <a:pt x="40" y="54"/>
                    </a:lnTo>
                    <a:lnTo>
                      <a:pt x="43" y="51"/>
                    </a:lnTo>
                    <a:lnTo>
                      <a:pt x="4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08" name="Freeform 675">
                <a:extLst>
                  <a:ext uri="{FF2B5EF4-FFF2-40B4-BE49-F238E27FC236}">
                    <a16:creationId xmlns:a16="http://schemas.microsoft.com/office/drawing/2014/main" id="{DBDCF3DD-1D34-4716-ACE9-E547EE1C4A83}"/>
                  </a:ext>
                </a:extLst>
              </p:cNvPr>
              <p:cNvSpPr>
                <a:spLocks/>
              </p:cNvSpPr>
              <p:nvPr/>
            </p:nvSpPr>
            <p:spPr bwMode="auto">
              <a:xfrm>
                <a:off x="2581" y="2843"/>
                <a:ext cx="23" cy="28"/>
              </a:xfrm>
              <a:custGeom>
                <a:avLst/>
                <a:gdLst>
                  <a:gd name="T0" fmla="*/ 1 w 45"/>
                  <a:gd name="T1" fmla="*/ 1 h 56"/>
                  <a:gd name="T2" fmla="*/ 1 w 45"/>
                  <a:gd name="T3" fmla="*/ 1 h 56"/>
                  <a:gd name="T4" fmla="*/ 1 w 45"/>
                  <a:gd name="T5" fmla="*/ 0 h 56"/>
                  <a:gd name="T6" fmla="*/ 0 w 45"/>
                  <a:gd name="T7" fmla="*/ 1 h 56"/>
                  <a:gd name="T8" fmla="*/ 1 w 45"/>
                  <a:gd name="T9" fmla="*/ 1 h 56"/>
                  <a:gd name="T10" fmla="*/ 1 w 45"/>
                  <a:gd name="T11" fmla="*/ 1 h 56"/>
                  <a:gd name="T12" fmla="*/ 1 w 45"/>
                  <a:gd name="T13" fmla="*/ 1 h 56"/>
                  <a:gd name="T14" fmla="*/ 1 w 45"/>
                  <a:gd name="T15" fmla="*/ 1 h 56"/>
                  <a:gd name="T16" fmla="*/ 1 w 45"/>
                  <a:gd name="T17" fmla="*/ 1 h 56"/>
                  <a:gd name="T18" fmla="*/ 1 w 45"/>
                  <a:gd name="T19" fmla="*/ 1 h 56"/>
                  <a:gd name="T20" fmla="*/ 1 w 45"/>
                  <a:gd name="T21" fmla="*/ 1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6">
                    <a:moveTo>
                      <a:pt x="44" y="46"/>
                    </a:moveTo>
                    <a:lnTo>
                      <a:pt x="44" y="46"/>
                    </a:lnTo>
                    <a:lnTo>
                      <a:pt x="12" y="0"/>
                    </a:lnTo>
                    <a:lnTo>
                      <a:pt x="0" y="7"/>
                    </a:lnTo>
                    <a:lnTo>
                      <a:pt x="33" y="53"/>
                    </a:lnTo>
                    <a:lnTo>
                      <a:pt x="37" y="56"/>
                    </a:lnTo>
                    <a:lnTo>
                      <a:pt x="42" y="54"/>
                    </a:lnTo>
                    <a:lnTo>
                      <a:pt x="45" y="51"/>
                    </a:lnTo>
                    <a:lnTo>
                      <a:pt x="44"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09" name="Freeform 676">
                <a:extLst>
                  <a:ext uri="{FF2B5EF4-FFF2-40B4-BE49-F238E27FC236}">
                    <a16:creationId xmlns:a16="http://schemas.microsoft.com/office/drawing/2014/main" id="{D391F687-5B7B-4A8F-AF79-FC5010CEB0A1}"/>
                  </a:ext>
                </a:extLst>
              </p:cNvPr>
              <p:cNvSpPr>
                <a:spLocks/>
              </p:cNvSpPr>
              <p:nvPr/>
            </p:nvSpPr>
            <p:spPr bwMode="auto">
              <a:xfrm>
                <a:off x="2597" y="2866"/>
                <a:ext cx="20" cy="28"/>
              </a:xfrm>
              <a:custGeom>
                <a:avLst/>
                <a:gdLst>
                  <a:gd name="T0" fmla="*/ 1 w 40"/>
                  <a:gd name="T1" fmla="*/ 1 h 56"/>
                  <a:gd name="T2" fmla="*/ 1 w 40"/>
                  <a:gd name="T3" fmla="*/ 1 h 56"/>
                  <a:gd name="T4" fmla="*/ 1 w 40"/>
                  <a:gd name="T5" fmla="*/ 0 h 56"/>
                  <a:gd name="T6" fmla="*/ 0 w 40"/>
                  <a:gd name="T7" fmla="*/ 1 h 56"/>
                  <a:gd name="T8" fmla="*/ 1 w 40"/>
                  <a:gd name="T9" fmla="*/ 1 h 56"/>
                  <a:gd name="T10" fmla="*/ 1 w 40"/>
                  <a:gd name="T11" fmla="*/ 1 h 56"/>
                  <a:gd name="T12" fmla="*/ 1 w 40"/>
                  <a:gd name="T13" fmla="*/ 1 h 56"/>
                  <a:gd name="T14" fmla="*/ 1 w 40"/>
                  <a:gd name="T15" fmla="*/ 1 h 56"/>
                  <a:gd name="T16" fmla="*/ 1 w 40"/>
                  <a:gd name="T17" fmla="*/ 1 h 56"/>
                  <a:gd name="T18" fmla="*/ 1 w 40"/>
                  <a:gd name="T19" fmla="*/ 1 h 56"/>
                  <a:gd name="T20" fmla="*/ 1 w 40"/>
                  <a:gd name="T21" fmla="*/ 1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6">
                    <a:moveTo>
                      <a:pt x="39" y="46"/>
                    </a:moveTo>
                    <a:lnTo>
                      <a:pt x="39" y="46"/>
                    </a:lnTo>
                    <a:lnTo>
                      <a:pt x="11" y="0"/>
                    </a:lnTo>
                    <a:lnTo>
                      <a:pt x="0" y="7"/>
                    </a:lnTo>
                    <a:lnTo>
                      <a:pt x="27" y="53"/>
                    </a:lnTo>
                    <a:lnTo>
                      <a:pt x="32" y="56"/>
                    </a:lnTo>
                    <a:lnTo>
                      <a:pt x="37" y="54"/>
                    </a:lnTo>
                    <a:lnTo>
                      <a:pt x="40" y="51"/>
                    </a:lnTo>
                    <a:lnTo>
                      <a:pt x="39"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10" name="Freeform 677">
                <a:extLst>
                  <a:ext uri="{FF2B5EF4-FFF2-40B4-BE49-F238E27FC236}">
                    <a16:creationId xmlns:a16="http://schemas.microsoft.com/office/drawing/2014/main" id="{92B3C4D2-8AA7-44C9-AD43-F6500D3292B8}"/>
                  </a:ext>
                </a:extLst>
              </p:cNvPr>
              <p:cNvSpPr>
                <a:spLocks/>
              </p:cNvSpPr>
              <p:nvPr/>
            </p:nvSpPr>
            <p:spPr bwMode="auto">
              <a:xfrm>
                <a:off x="2611" y="2889"/>
                <a:ext cx="21" cy="27"/>
              </a:xfrm>
              <a:custGeom>
                <a:avLst/>
                <a:gdLst>
                  <a:gd name="T0" fmla="*/ 0 w 43"/>
                  <a:gd name="T1" fmla="*/ 1 h 53"/>
                  <a:gd name="T2" fmla="*/ 0 w 43"/>
                  <a:gd name="T3" fmla="*/ 1 h 53"/>
                  <a:gd name="T4" fmla="*/ 0 w 43"/>
                  <a:gd name="T5" fmla="*/ 0 h 53"/>
                  <a:gd name="T6" fmla="*/ 0 w 43"/>
                  <a:gd name="T7" fmla="*/ 1 h 53"/>
                  <a:gd name="T8" fmla="*/ 0 w 43"/>
                  <a:gd name="T9" fmla="*/ 1 h 53"/>
                  <a:gd name="T10" fmla="*/ 0 w 43"/>
                  <a:gd name="T11" fmla="*/ 1 h 53"/>
                  <a:gd name="T12" fmla="*/ 0 w 43"/>
                  <a:gd name="T13" fmla="*/ 1 h 53"/>
                  <a:gd name="T14" fmla="*/ 0 w 43"/>
                  <a:gd name="T15" fmla="*/ 1 h 53"/>
                  <a:gd name="T16" fmla="*/ 0 w 43"/>
                  <a:gd name="T17" fmla="*/ 1 h 53"/>
                  <a:gd name="T18" fmla="*/ 0 w 43"/>
                  <a:gd name="T19" fmla="*/ 1 h 53"/>
                  <a:gd name="T20" fmla="*/ 0 w 43"/>
                  <a:gd name="T21" fmla="*/ 1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53">
                    <a:moveTo>
                      <a:pt x="42" y="44"/>
                    </a:moveTo>
                    <a:lnTo>
                      <a:pt x="42" y="44"/>
                    </a:lnTo>
                    <a:lnTo>
                      <a:pt x="12" y="0"/>
                    </a:lnTo>
                    <a:lnTo>
                      <a:pt x="0" y="7"/>
                    </a:lnTo>
                    <a:lnTo>
                      <a:pt x="30" y="51"/>
                    </a:lnTo>
                    <a:lnTo>
                      <a:pt x="35" y="53"/>
                    </a:lnTo>
                    <a:lnTo>
                      <a:pt x="39" y="52"/>
                    </a:lnTo>
                    <a:lnTo>
                      <a:pt x="43" y="49"/>
                    </a:lnTo>
                    <a:lnTo>
                      <a:pt x="4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11" name="Freeform 678">
                <a:extLst>
                  <a:ext uri="{FF2B5EF4-FFF2-40B4-BE49-F238E27FC236}">
                    <a16:creationId xmlns:a16="http://schemas.microsoft.com/office/drawing/2014/main" id="{785E6B95-7107-403B-98BD-6012D6F63879}"/>
                  </a:ext>
                </a:extLst>
              </p:cNvPr>
              <p:cNvSpPr>
                <a:spLocks/>
              </p:cNvSpPr>
              <p:nvPr/>
            </p:nvSpPr>
            <p:spPr bwMode="auto">
              <a:xfrm>
                <a:off x="2626" y="2911"/>
                <a:ext cx="19" cy="23"/>
              </a:xfrm>
              <a:custGeom>
                <a:avLst/>
                <a:gdLst>
                  <a:gd name="T0" fmla="*/ 1 w 38"/>
                  <a:gd name="T1" fmla="*/ 1 h 46"/>
                  <a:gd name="T2" fmla="*/ 1 w 38"/>
                  <a:gd name="T3" fmla="*/ 1 h 46"/>
                  <a:gd name="T4" fmla="*/ 1 w 38"/>
                  <a:gd name="T5" fmla="*/ 0 h 46"/>
                  <a:gd name="T6" fmla="*/ 0 w 38"/>
                  <a:gd name="T7" fmla="*/ 1 h 46"/>
                  <a:gd name="T8" fmla="*/ 1 w 38"/>
                  <a:gd name="T9" fmla="*/ 1 h 46"/>
                  <a:gd name="T10" fmla="*/ 1 w 38"/>
                  <a:gd name="T11" fmla="*/ 1 h 46"/>
                  <a:gd name="T12" fmla="*/ 1 w 38"/>
                  <a:gd name="T13" fmla="*/ 1 h 46"/>
                  <a:gd name="T14" fmla="*/ 1 w 38"/>
                  <a:gd name="T15" fmla="*/ 1 h 46"/>
                  <a:gd name="T16" fmla="*/ 1 w 38"/>
                  <a:gd name="T17" fmla="*/ 1 h 46"/>
                  <a:gd name="T18" fmla="*/ 1 w 38"/>
                  <a:gd name="T19" fmla="*/ 1 h 46"/>
                  <a:gd name="T20" fmla="*/ 1 w 38"/>
                  <a:gd name="T21" fmla="*/ 1 h 46"/>
                  <a:gd name="T22" fmla="*/ 1 w 38"/>
                  <a:gd name="T23" fmla="*/ 1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46">
                    <a:moveTo>
                      <a:pt x="37" y="36"/>
                    </a:moveTo>
                    <a:lnTo>
                      <a:pt x="37" y="37"/>
                    </a:lnTo>
                    <a:lnTo>
                      <a:pt x="12" y="0"/>
                    </a:lnTo>
                    <a:lnTo>
                      <a:pt x="0" y="7"/>
                    </a:lnTo>
                    <a:lnTo>
                      <a:pt x="26" y="44"/>
                    </a:lnTo>
                    <a:lnTo>
                      <a:pt x="26" y="45"/>
                    </a:lnTo>
                    <a:lnTo>
                      <a:pt x="26" y="44"/>
                    </a:lnTo>
                    <a:lnTo>
                      <a:pt x="30" y="46"/>
                    </a:lnTo>
                    <a:lnTo>
                      <a:pt x="35" y="45"/>
                    </a:lnTo>
                    <a:lnTo>
                      <a:pt x="38" y="42"/>
                    </a:lnTo>
                    <a:lnTo>
                      <a:pt x="37" y="37"/>
                    </a:lnTo>
                    <a:lnTo>
                      <a:pt x="3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12" name="Freeform 679">
                <a:extLst>
                  <a:ext uri="{FF2B5EF4-FFF2-40B4-BE49-F238E27FC236}">
                    <a16:creationId xmlns:a16="http://schemas.microsoft.com/office/drawing/2014/main" id="{F871D07C-FDBD-4B81-88A4-8F649764A52A}"/>
                  </a:ext>
                </a:extLst>
              </p:cNvPr>
              <p:cNvSpPr>
                <a:spLocks/>
              </p:cNvSpPr>
              <p:nvPr/>
            </p:nvSpPr>
            <p:spPr bwMode="auto">
              <a:xfrm>
                <a:off x="2639" y="2929"/>
                <a:ext cx="19" cy="23"/>
              </a:xfrm>
              <a:custGeom>
                <a:avLst/>
                <a:gdLst>
                  <a:gd name="T0" fmla="*/ 1 w 38"/>
                  <a:gd name="T1" fmla="*/ 1 h 46"/>
                  <a:gd name="T2" fmla="*/ 1 w 38"/>
                  <a:gd name="T3" fmla="*/ 1 h 46"/>
                  <a:gd name="T4" fmla="*/ 1 w 38"/>
                  <a:gd name="T5" fmla="*/ 0 h 46"/>
                  <a:gd name="T6" fmla="*/ 0 w 38"/>
                  <a:gd name="T7" fmla="*/ 1 h 46"/>
                  <a:gd name="T8" fmla="*/ 1 w 38"/>
                  <a:gd name="T9" fmla="*/ 1 h 46"/>
                  <a:gd name="T10" fmla="*/ 1 w 38"/>
                  <a:gd name="T11" fmla="*/ 1 h 46"/>
                  <a:gd name="T12" fmla="*/ 1 w 38"/>
                  <a:gd name="T13" fmla="*/ 1 h 46"/>
                  <a:gd name="T14" fmla="*/ 1 w 38"/>
                  <a:gd name="T15" fmla="*/ 1 h 46"/>
                  <a:gd name="T16" fmla="*/ 1 w 38"/>
                  <a:gd name="T17" fmla="*/ 1 h 46"/>
                  <a:gd name="T18" fmla="*/ 1 w 38"/>
                  <a:gd name="T19" fmla="*/ 1 h 46"/>
                  <a:gd name="T20" fmla="*/ 1 w 38"/>
                  <a:gd name="T21" fmla="*/ 1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46">
                    <a:moveTo>
                      <a:pt x="36" y="34"/>
                    </a:moveTo>
                    <a:lnTo>
                      <a:pt x="36" y="34"/>
                    </a:lnTo>
                    <a:lnTo>
                      <a:pt x="11" y="0"/>
                    </a:lnTo>
                    <a:lnTo>
                      <a:pt x="0" y="9"/>
                    </a:lnTo>
                    <a:lnTo>
                      <a:pt x="25" y="44"/>
                    </a:lnTo>
                    <a:lnTo>
                      <a:pt x="30" y="46"/>
                    </a:lnTo>
                    <a:lnTo>
                      <a:pt x="35" y="44"/>
                    </a:lnTo>
                    <a:lnTo>
                      <a:pt x="38" y="40"/>
                    </a:lnTo>
                    <a:lnTo>
                      <a:pt x="3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13" name="Freeform 680">
                <a:extLst>
                  <a:ext uri="{FF2B5EF4-FFF2-40B4-BE49-F238E27FC236}">
                    <a16:creationId xmlns:a16="http://schemas.microsoft.com/office/drawing/2014/main" id="{C117E5D7-6ADB-4448-99D8-53FAAA9C573A}"/>
                  </a:ext>
                </a:extLst>
              </p:cNvPr>
              <p:cNvSpPr>
                <a:spLocks/>
              </p:cNvSpPr>
              <p:nvPr/>
            </p:nvSpPr>
            <p:spPr bwMode="auto">
              <a:xfrm>
                <a:off x="2651" y="2946"/>
                <a:ext cx="17" cy="20"/>
              </a:xfrm>
              <a:custGeom>
                <a:avLst/>
                <a:gdLst>
                  <a:gd name="T0" fmla="*/ 1 w 33"/>
                  <a:gd name="T1" fmla="*/ 1 h 40"/>
                  <a:gd name="T2" fmla="*/ 1 w 33"/>
                  <a:gd name="T3" fmla="*/ 1 h 40"/>
                  <a:gd name="T4" fmla="*/ 1 w 33"/>
                  <a:gd name="T5" fmla="*/ 0 h 40"/>
                  <a:gd name="T6" fmla="*/ 0 w 33"/>
                  <a:gd name="T7" fmla="*/ 1 h 40"/>
                  <a:gd name="T8" fmla="*/ 1 w 33"/>
                  <a:gd name="T9" fmla="*/ 1 h 40"/>
                  <a:gd name="T10" fmla="*/ 1 w 33"/>
                  <a:gd name="T11" fmla="*/ 1 h 40"/>
                  <a:gd name="T12" fmla="*/ 1 w 33"/>
                  <a:gd name="T13" fmla="*/ 1 h 40"/>
                  <a:gd name="T14" fmla="*/ 1 w 33"/>
                  <a:gd name="T15" fmla="*/ 1 h 40"/>
                  <a:gd name="T16" fmla="*/ 1 w 33"/>
                  <a:gd name="T17" fmla="*/ 1 h 40"/>
                  <a:gd name="T18" fmla="*/ 1 w 33"/>
                  <a:gd name="T19" fmla="*/ 1 h 40"/>
                  <a:gd name="T20" fmla="*/ 1 w 33"/>
                  <a:gd name="T21" fmla="*/ 1 h 40"/>
                  <a:gd name="T22" fmla="*/ 1 w 33"/>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40">
                    <a:moveTo>
                      <a:pt x="31" y="28"/>
                    </a:moveTo>
                    <a:lnTo>
                      <a:pt x="32" y="28"/>
                    </a:lnTo>
                    <a:lnTo>
                      <a:pt x="11" y="0"/>
                    </a:lnTo>
                    <a:lnTo>
                      <a:pt x="0" y="10"/>
                    </a:lnTo>
                    <a:lnTo>
                      <a:pt x="21" y="37"/>
                    </a:lnTo>
                    <a:lnTo>
                      <a:pt x="22" y="37"/>
                    </a:lnTo>
                    <a:lnTo>
                      <a:pt x="21" y="37"/>
                    </a:lnTo>
                    <a:lnTo>
                      <a:pt x="25" y="40"/>
                    </a:lnTo>
                    <a:lnTo>
                      <a:pt x="31" y="37"/>
                    </a:lnTo>
                    <a:lnTo>
                      <a:pt x="33" y="34"/>
                    </a:lnTo>
                    <a:lnTo>
                      <a:pt x="32" y="28"/>
                    </a:lnTo>
                    <a:lnTo>
                      <a:pt x="3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14" name="Freeform 681">
                <a:extLst>
                  <a:ext uri="{FF2B5EF4-FFF2-40B4-BE49-F238E27FC236}">
                    <a16:creationId xmlns:a16="http://schemas.microsoft.com/office/drawing/2014/main" id="{B58E5A3C-F8E0-408E-8828-232895E4813A}"/>
                  </a:ext>
                </a:extLst>
              </p:cNvPr>
              <p:cNvSpPr>
                <a:spLocks/>
              </p:cNvSpPr>
              <p:nvPr/>
            </p:nvSpPr>
            <p:spPr bwMode="auto">
              <a:xfrm>
                <a:off x="2662" y="2960"/>
                <a:ext cx="17" cy="16"/>
              </a:xfrm>
              <a:custGeom>
                <a:avLst/>
                <a:gdLst>
                  <a:gd name="T0" fmla="*/ 1 w 32"/>
                  <a:gd name="T1" fmla="*/ 1 h 32"/>
                  <a:gd name="T2" fmla="*/ 1 w 32"/>
                  <a:gd name="T3" fmla="*/ 1 h 32"/>
                  <a:gd name="T4" fmla="*/ 1 w 32"/>
                  <a:gd name="T5" fmla="*/ 0 h 32"/>
                  <a:gd name="T6" fmla="*/ 0 w 32"/>
                  <a:gd name="T7" fmla="*/ 1 h 32"/>
                  <a:gd name="T8" fmla="*/ 1 w 32"/>
                  <a:gd name="T9" fmla="*/ 1 h 32"/>
                  <a:gd name="T10" fmla="*/ 1 w 32"/>
                  <a:gd name="T11" fmla="*/ 1 h 32"/>
                  <a:gd name="T12" fmla="*/ 1 w 32"/>
                  <a:gd name="T13" fmla="*/ 1 h 32"/>
                  <a:gd name="T14" fmla="*/ 1 w 32"/>
                  <a:gd name="T15" fmla="*/ 1 h 32"/>
                  <a:gd name="T16" fmla="*/ 1 w 32"/>
                  <a:gd name="T17" fmla="*/ 1 h 32"/>
                  <a:gd name="T18" fmla="*/ 1 w 32"/>
                  <a:gd name="T19" fmla="*/ 1 h 32"/>
                  <a:gd name="T20" fmla="*/ 1 w 32"/>
                  <a:gd name="T21" fmla="*/ 1 h 32"/>
                  <a:gd name="T22" fmla="*/ 1 w 32"/>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32">
                    <a:moveTo>
                      <a:pt x="31" y="21"/>
                    </a:moveTo>
                    <a:lnTo>
                      <a:pt x="30" y="21"/>
                    </a:lnTo>
                    <a:lnTo>
                      <a:pt x="9" y="0"/>
                    </a:lnTo>
                    <a:lnTo>
                      <a:pt x="0" y="9"/>
                    </a:lnTo>
                    <a:lnTo>
                      <a:pt x="21" y="30"/>
                    </a:lnTo>
                    <a:lnTo>
                      <a:pt x="19" y="30"/>
                    </a:lnTo>
                    <a:lnTo>
                      <a:pt x="21" y="30"/>
                    </a:lnTo>
                    <a:lnTo>
                      <a:pt x="25" y="32"/>
                    </a:lnTo>
                    <a:lnTo>
                      <a:pt x="30" y="30"/>
                    </a:lnTo>
                    <a:lnTo>
                      <a:pt x="32" y="25"/>
                    </a:lnTo>
                    <a:lnTo>
                      <a:pt x="30" y="21"/>
                    </a:lnTo>
                    <a:lnTo>
                      <a:pt x="3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15" name="Freeform 682">
                <a:extLst>
                  <a:ext uri="{FF2B5EF4-FFF2-40B4-BE49-F238E27FC236}">
                    <a16:creationId xmlns:a16="http://schemas.microsoft.com/office/drawing/2014/main" id="{07E4B276-14EA-4956-A2A3-AEFDCD9E8B42}"/>
                  </a:ext>
                </a:extLst>
              </p:cNvPr>
              <p:cNvSpPr>
                <a:spLocks/>
              </p:cNvSpPr>
              <p:nvPr/>
            </p:nvSpPr>
            <p:spPr bwMode="auto">
              <a:xfrm>
                <a:off x="2672" y="2970"/>
                <a:ext cx="24" cy="27"/>
              </a:xfrm>
              <a:custGeom>
                <a:avLst/>
                <a:gdLst>
                  <a:gd name="T0" fmla="*/ 1 w 48"/>
                  <a:gd name="T1" fmla="*/ 1 h 53"/>
                  <a:gd name="T2" fmla="*/ 1 w 48"/>
                  <a:gd name="T3" fmla="*/ 1 h 53"/>
                  <a:gd name="T4" fmla="*/ 1 w 48"/>
                  <a:gd name="T5" fmla="*/ 0 h 53"/>
                  <a:gd name="T6" fmla="*/ 0 w 48"/>
                  <a:gd name="T7" fmla="*/ 1 h 53"/>
                  <a:gd name="T8" fmla="*/ 1 w 48"/>
                  <a:gd name="T9" fmla="*/ 1 h 53"/>
                  <a:gd name="T10" fmla="*/ 1 w 48"/>
                  <a:gd name="T11" fmla="*/ 1 h 53"/>
                  <a:gd name="T12" fmla="*/ 1 w 48"/>
                  <a:gd name="T13" fmla="*/ 1 h 53"/>
                  <a:gd name="T14" fmla="*/ 1 w 48"/>
                  <a:gd name="T15" fmla="*/ 1 h 53"/>
                  <a:gd name="T16" fmla="*/ 1 w 48"/>
                  <a:gd name="T17" fmla="*/ 1 h 53"/>
                  <a:gd name="T18" fmla="*/ 1 w 48"/>
                  <a:gd name="T19" fmla="*/ 1 h 53"/>
                  <a:gd name="T20" fmla="*/ 1 w 48"/>
                  <a:gd name="T21" fmla="*/ 1 h 53"/>
                  <a:gd name="T22" fmla="*/ 1 w 48"/>
                  <a:gd name="T23" fmla="*/ 1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53">
                    <a:moveTo>
                      <a:pt x="48" y="42"/>
                    </a:moveTo>
                    <a:lnTo>
                      <a:pt x="47" y="41"/>
                    </a:lnTo>
                    <a:lnTo>
                      <a:pt x="12" y="0"/>
                    </a:lnTo>
                    <a:lnTo>
                      <a:pt x="0" y="9"/>
                    </a:lnTo>
                    <a:lnTo>
                      <a:pt x="35" y="51"/>
                    </a:lnTo>
                    <a:lnTo>
                      <a:pt x="34" y="49"/>
                    </a:lnTo>
                    <a:lnTo>
                      <a:pt x="35" y="51"/>
                    </a:lnTo>
                    <a:lnTo>
                      <a:pt x="40" y="53"/>
                    </a:lnTo>
                    <a:lnTo>
                      <a:pt x="45" y="51"/>
                    </a:lnTo>
                    <a:lnTo>
                      <a:pt x="48" y="47"/>
                    </a:lnTo>
                    <a:lnTo>
                      <a:pt x="47" y="41"/>
                    </a:lnTo>
                    <a:lnTo>
                      <a:pt x="48"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16" name="Freeform 683">
                <a:extLst>
                  <a:ext uri="{FF2B5EF4-FFF2-40B4-BE49-F238E27FC236}">
                    <a16:creationId xmlns:a16="http://schemas.microsoft.com/office/drawing/2014/main" id="{9B08F57D-29E3-4A07-B112-451387DA2C4A}"/>
                  </a:ext>
                </a:extLst>
              </p:cNvPr>
              <p:cNvSpPr>
                <a:spLocks/>
              </p:cNvSpPr>
              <p:nvPr/>
            </p:nvSpPr>
            <p:spPr bwMode="auto">
              <a:xfrm>
                <a:off x="2689" y="2992"/>
                <a:ext cx="21" cy="30"/>
              </a:xfrm>
              <a:custGeom>
                <a:avLst/>
                <a:gdLst>
                  <a:gd name="T0" fmla="*/ 1 w 41"/>
                  <a:gd name="T1" fmla="*/ 1 h 60"/>
                  <a:gd name="T2" fmla="*/ 1 w 41"/>
                  <a:gd name="T3" fmla="*/ 1 h 60"/>
                  <a:gd name="T4" fmla="*/ 1 w 41"/>
                  <a:gd name="T5" fmla="*/ 0 h 60"/>
                  <a:gd name="T6" fmla="*/ 0 w 41"/>
                  <a:gd name="T7" fmla="*/ 1 h 60"/>
                  <a:gd name="T8" fmla="*/ 1 w 41"/>
                  <a:gd name="T9" fmla="*/ 1 h 60"/>
                  <a:gd name="T10" fmla="*/ 1 w 41"/>
                  <a:gd name="T11" fmla="*/ 1 h 60"/>
                  <a:gd name="T12" fmla="*/ 1 w 41"/>
                  <a:gd name="T13" fmla="*/ 1 h 60"/>
                  <a:gd name="T14" fmla="*/ 1 w 41"/>
                  <a:gd name="T15" fmla="*/ 1 h 60"/>
                  <a:gd name="T16" fmla="*/ 1 w 41"/>
                  <a:gd name="T17" fmla="*/ 1 h 60"/>
                  <a:gd name="T18" fmla="*/ 1 w 41"/>
                  <a:gd name="T19" fmla="*/ 1 h 60"/>
                  <a:gd name="T20" fmla="*/ 1 w 41"/>
                  <a:gd name="T21" fmla="*/ 1 h 60"/>
                  <a:gd name="T22" fmla="*/ 1 w 41"/>
                  <a:gd name="T23" fmla="*/ 1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60">
                    <a:moveTo>
                      <a:pt x="41" y="50"/>
                    </a:moveTo>
                    <a:lnTo>
                      <a:pt x="41" y="49"/>
                    </a:lnTo>
                    <a:lnTo>
                      <a:pt x="14" y="0"/>
                    </a:lnTo>
                    <a:lnTo>
                      <a:pt x="0" y="7"/>
                    </a:lnTo>
                    <a:lnTo>
                      <a:pt x="28" y="56"/>
                    </a:lnTo>
                    <a:lnTo>
                      <a:pt x="28" y="55"/>
                    </a:lnTo>
                    <a:lnTo>
                      <a:pt x="28" y="56"/>
                    </a:lnTo>
                    <a:lnTo>
                      <a:pt x="32" y="60"/>
                    </a:lnTo>
                    <a:lnTo>
                      <a:pt x="38" y="59"/>
                    </a:lnTo>
                    <a:lnTo>
                      <a:pt x="41" y="55"/>
                    </a:lnTo>
                    <a:lnTo>
                      <a:pt x="41" y="49"/>
                    </a:lnTo>
                    <a:lnTo>
                      <a:pt x="41"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17" name="Freeform 684">
                <a:extLst>
                  <a:ext uri="{FF2B5EF4-FFF2-40B4-BE49-F238E27FC236}">
                    <a16:creationId xmlns:a16="http://schemas.microsoft.com/office/drawing/2014/main" id="{1CB176AC-F0F4-465C-A47F-DC22A3C46C44}"/>
                  </a:ext>
                </a:extLst>
              </p:cNvPr>
              <p:cNvSpPr>
                <a:spLocks/>
              </p:cNvSpPr>
              <p:nvPr/>
            </p:nvSpPr>
            <p:spPr bwMode="auto">
              <a:xfrm>
                <a:off x="2703" y="3017"/>
                <a:ext cx="17" cy="31"/>
              </a:xfrm>
              <a:custGeom>
                <a:avLst/>
                <a:gdLst>
                  <a:gd name="T0" fmla="*/ 1 w 34"/>
                  <a:gd name="T1" fmla="*/ 1 h 62"/>
                  <a:gd name="T2" fmla="*/ 1 w 34"/>
                  <a:gd name="T3" fmla="*/ 1 h 62"/>
                  <a:gd name="T4" fmla="*/ 1 w 34"/>
                  <a:gd name="T5" fmla="*/ 0 h 62"/>
                  <a:gd name="T6" fmla="*/ 0 w 34"/>
                  <a:gd name="T7" fmla="*/ 1 h 62"/>
                  <a:gd name="T8" fmla="*/ 1 w 34"/>
                  <a:gd name="T9" fmla="*/ 1 h 62"/>
                  <a:gd name="T10" fmla="*/ 1 w 34"/>
                  <a:gd name="T11" fmla="*/ 1 h 62"/>
                  <a:gd name="T12" fmla="*/ 1 w 34"/>
                  <a:gd name="T13" fmla="*/ 1 h 62"/>
                  <a:gd name="T14" fmla="*/ 1 w 34"/>
                  <a:gd name="T15" fmla="*/ 1 h 62"/>
                  <a:gd name="T16" fmla="*/ 1 w 34"/>
                  <a:gd name="T17" fmla="*/ 1 h 62"/>
                  <a:gd name="T18" fmla="*/ 1 w 34"/>
                  <a:gd name="T19" fmla="*/ 1 h 62"/>
                  <a:gd name="T20" fmla="*/ 1 w 34"/>
                  <a:gd name="T21" fmla="*/ 1 h 62"/>
                  <a:gd name="T22" fmla="*/ 1 w 34"/>
                  <a:gd name="T23" fmla="*/ 1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62">
                    <a:moveTo>
                      <a:pt x="34" y="54"/>
                    </a:moveTo>
                    <a:lnTo>
                      <a:pt x="34" y="53"/>
                    </a:lnTo>
                    <a:lnTo>
                      <a:pt x="13" y="0"/>
                    </a:lnTo>
                    <a:lnTo>
                      <a:pt x="0" y="5"/>
                    </a:lnTo>
                    <a:lnTo>
                      <a:pt x="20" y="58"/>
                    </a:lnTo>
                    <a:lnTo>
                      <a:pt x="20" y="56"/>
                    </a:lnTo>
                    <a:lnTo>
                      <a:pt x="20" y="58"/>
                    </a:lnTo>
                    <a:lnTo>
                      <a:pt x="24" y="62"/>
                    </a:lnTo>
                    <a:lnTo>
                      <a:pt x="29" y="62"/>
                    </a:lnTo>
                    <a:lnTo>
                      <a:pt x="33" y="59"/>
                    </a:lnTo>
                    <a:lnTo>
                      <a:pt x="34" y="53"/>
                    </a:lnTo>
                    <a:lnTo>
                      <a:pt x="3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18" name="Freeform 685">
                <a:extLst>
                  <a:ext uri="{FF2B5EF4-FFF2-40B4-BE49-F238E27FC236}">
                    <a16:creationId xmlns:a16="http://schemas.microsoft.com/office/drawing/2014/main" id="{007B9954-8DD3-4C51-B6BC-76684CAC198D}"/>
                  </a:ext>
                </a:extLst>
              </p:cNvPr>
              <p:cNvSpPr>
                <a:spLocks/>
              </p:cNvSpPr>
              <p:nvPr/>
            </p:nvSpPr>
            <p:spPr bwMode="auto">
              <a:xfrm>
                <a:off x="2713" y="3044"/>
                <a:ext cx="13" cy="30"/>
              </a:xfrm>
              <a:custGeom>
                <a:avLst/>
                <a:gdLst>
                  <a:gd name="T0" fmla="*/ 1 w 26"/>
                  <a:gd name="T1" fmla="*/ 0 h 61"/>
                  <a:gd name="T2" fmla="*/ 1 w 26"/>
                  <a:gd name="T3" fmla="*/ 0 h 61"/>
                  <a:gd name="T4" fmla="*/ 1 w 26"/>
                  <a:gd name="T5" fmla="*/ 0 h 61"/>
                  <a:gd name="T6" fmla="*/ 0 w 26"/>
                  <a:gd name="T7" fmla="*/ 0 h 61"/>
                  <a:gd name="T8" fmla="*/ 1 w 26"/>
                  <a:gd name="T9" fmla="*/ 0 h 61"/>
                  <a:gd name="T10" fmla="*/ 1 w 26"/>
                  <a:gd name="T11" fmla="*/ 0 h 61"/>
                  <a:gd name="T12" fmla="*/ 1 w 26"/>
                  <a:gd name="T13" fmla="*/ 0 h 61"/>
                  <a:gd name="T14" fmla="*/ 1 w 26"/>
                  <a:gd name="T15" fmla="*/ 0 h 61"/>
                  <a:gd name="T16" fmla="*/ 1 w 26"/>
                  <a:gd name="T17" fmla="*/ 0 h 61"/>
                  <a:gd name="T18" fmla="*/ 1 w 26"/>
                  <a:gd name="T19" fmla="*/ 0 h 61"/>
                  <a:gd name="T20" fmla="*/ 1 w 26"/>
                  <a:gd name="T21" fmla="*/ 0 h 61"/>
                  <a:gd name="T22" fmla="*/ 1 w 26"/>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61">
                    <a:moveTo>
                      <a:pt x="26" y="54"/>
                    </a:moveTo>
                    <a:lnTo>
                      <a:pt x="26" y="53"/>
                    </a:lnTo>
                    <a:lnTo>
                      <a:pt x="14" y="0"/>
                    </a:lnTo>
                    <a:lnTo>
                      <a:pt x="0" y="2"/>
                    </a:lnTo>
                    <a:lnTo>
                      <a:pt x="12" y="55"/>
                    </a:lnTo>
                    <a:lnTo>
                      <a:pt x="12" y="54"/>
                    </a:lnTo>
                    <a:lnTo>
                      <a:pt x="12" y="55"/>
                    </a:lnTo>
                    <a:lnTo>
                      <a:pt x="14" y="60"/>
                    </a:lnTo>
                    <a:lnTo>
                      <a:pt x="20" y="61"/>
                    </a:lnTo>
                    <a:lnTo>
                      <a:pt x="24" y="59"/>
                    </a:lnTo>
                    <a:lnTo>
                      <a:pt x="26" y="53"/>
                    </a:lnTo>
                    <a:lnTo>
                      <a:pt x="26"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19" name="Freeform 686">
                <a:extLst>
                  <a:ext uri="{FF2B5EF4-FFF2-40B4-BE49-F238E27FC236}">
                    <a16:creationId xmlns:a16="http://schemas.microsoft.com/office/drawing/2014/main" id="{5F9B7C61-1B7B-421C-953D-4BDA2EE30A16}"/>
                  </a:ext>
                </a:extLst>
              </p:cNvPr>
              <p:cNvSpPr>
                <a:spLocks/>
              </p:cNvSpPr>
              <p:nvPr/>
            </p:nvSpPr>
            <p:spPr bwMode="auto">
              <a:xfrm>
                <a:off x="2719" y="3071"/>
                <a:ext cx="11" cy="31"/>
              </a:xfrm>
              <a:custGeom>
                <a:avLst/>
                <a:gdLst>
                  <a:gd name="T0" fmla="*/ 1 w 22"/>
                  <a:gd name="T1" fmla="*/ 0 h 63"/>
                  <a:gd name="T2" fmla="*/ 1 w 22"/>
                  <a:gd name="T3" fmla="*/ 0 h 63"/>
                  <a:gd name="T4" fmla="*/ 1 w 22"/>
                  <a:gd name="T5" fmla="*/ 0 h 63"/>
                  <a:gd name="T6" fmla="*/ 0 w 22"/>
                  <a:gd name="T7" fmla="*/ 0 h 63"/>
                  <a:gd name="T8" fmla="*/ 1 w 22"/>
                  <a:gd name="T9" fmla="*/ 0 h 63"/>
                  <a:gd name="T10" fmla="*/ 1 w 22"/>
                  <a:gd name="T11" fmla="*/ 0 h 63"/>
                  <a:gd name="T12" fmla="*/ 1 w 22"/>
                  <a:gd name="T13" fmla="*/ 0 h 63"/>
                  <a:gd name="T14" fmla="*/ 1 w 22"/>
                  <a:gd name="T15" fmla="*/ 0 h 63"/>
                  <a:gd name="T16" fmla="*/ 1 w 22"/>
                  <a:gd name="T17" fmla="*/ 0 h 63"/>
                  <a:gd name="T18" fmla="*/ 1 w 22"/>
                  <a:gd name="T19" fmla="*/ 0 h 63"/>
                  <a:gd name="T20" fmla="*/ 1 w 22"/>
                  <a:gd name="T21" fmla="*/ 0 h 63"/>
                  <a:gd name="T22" fmla="*/ 1 w 22"/>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63">
                    <a:moveTo>
                      <a:pt x="22" y="56"/>
                    </a:moveTo>
                    <a:lnTo>
                      <a:pt x="21" y="56"/>
                    </a:lnTo>
                    <a:lnTo>
                      <a:pt x="14" y="0"/>
                    </a:lnTo>
                    <a:lnTo>
                      <a:pt x="0" y="0"/>
                    </a:lnTo>
                    <a:lnTo>
                      <a:pt x="7" y="56"/>
                    </a:lnTo>
                    <a:lnTo>
                      <a:pt x="6" y="56"/>
                    </a:lnTo>
                    <a:lnTo>
                      <a:pt x="7" y="56"/>
                    </a:lnTo>
                    <a:lnTo>
                      <a:pt x="9" y="60"/>
                    </a:lnTo>
                    <a:lnTo>
                      <a:pt x="14" y="63"/>
                    </a:lnTo>
                    <a:lnTo>
                      <a:pt x="18" y="60"/>
                    </a:lnTo>
                    <a:lnTo>
                      <a:pt x="21" y="56"/>
                    </a:lnTo>
                    <a:lnTo>
                      <a:pt x="2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20" name="Freeform 687">
                <a:extLst>
                  <a:ext uri="{FF2B5EF4-FFF2-40B4-BE49-F238E27FC236}">
                    <a16:creationId xmlns:a16="http://schemas.microsoft.com/office/drawing/2014/main" id="{F52A6766-C374-474D-B14C-5E72EC0C545E}"/>
                  </a:ext>
                </a:extLst>
              </p:cNvPr>
              <p:cNvSpPr>
                <a:spLocks/>
              </p:cNvSpPr>
              <p:nvPr/>
            </p:nvSpPr>
            <p:spPr bwMode="auto">
              <a:xfrm>
                <a:off x="2722" y="3098"/>
                <a:ext cx="8" cy="29"/>
              </a:xfrm>
              <a:custGeom>
                <a:avLst/>
                <a:gdLst>
                  <a:gd name="T0" fmla="*/ 1 w 16"/>
                  <a:gd name="T1" fmla="*/ 1 h 56"/>
                  <a:gd name="T2" fmla="*/ 1 w 16"/>
                  <a:gd name="T3" fmla="*/ 1 h 56"/>
                  <a:gd name="T4" fmla="*/ 1 w 16"/>
                  <a:gd name="T5" fmla="*/ 0 h 56"/>
                  <a:gd name="T6" fmla="*/ 0 w 16"/>
                  <a:gd name="T7" fmla="*/ 0 h 56"/>
                  <a:gd name="T8" fmla="*/ 0 w 16"/>
                  <a:gd name="T9" fmla="*/ 1 h 56"/>
                  <a:gd name="T10" fmla="*/ 1 w 16"/>
                  <a:gd name="T11" fmla="*/ 1 h 56"/>
                  <a:gd name="T12" fmla="*/ 0 w 16"/>
                  <a:gd name="T13" fmla="*/ 1 h 56"/>
                  <a:gd name="T14" fmla="*/ 1 w 16"/>
                  <a:gd name="T15" fmla="*/ 1 h 56"/>
                  <a:gd name="T16" fmla="*/ 1 w 16"/>
                  <a:gd name="T17" fmla="*/ 1 h 56"/>
                  <a:gd name="T18" fmla="*/ 1 w 16"/>
                  <a:gd name="T19" fmla="*/ 1 h 56"/>
                  <a:gd name="T20" fmla="*/ 1 w 16"/>
                  <a:gd name="T21" fmla="*/ 1 h 56"/>
                  <a:gd name="T22" fmla="*/ 1 w 16"/>
                  <a:gd name="T23" fmla="*/ 1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56">
                    <a:moveTo>
                      <a:pt x="15" y="49"/>
                    </a:moveTo>
                    <a:lnTo>
                      <a:pt x="16" y="48"/>
                    </a:lnTo>
                    <a:lnTo>
                      <a:pt x="16" y="0"/>
                    </a:lnTo>
                    <a:lnTo>
                      <a:pt x="0" y="0"/>
                    </a:lnTo>
                    <a:lnTo>
                      <a:pt x="0" y="48"/>
                    </a:lnTo>
                    <a:lnTo>
                      <a:pt x="1" y="47"/>
                    </a:lnTo>
                    <a:lnTo>
                      <a:pt x="0" y="48"/>
                    </a:lnTo>
                    <a:lnTo>
                      <a:pt x="2" y="54"/>
                    </a:lnTo>
                    <a:lnTo>
                      <a:pt x="8" y="56"/>
                    </a:lnTo>
                    <a:lnTo>
                      <a:pt x="13" y="54"/>
                    </a:lnTo>
                    <a:lnTo>
                      <a:pt x="16" y="48"/>
                    </a:lnTo>
                    <a:lnTo>
                      <a:pt x="15"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21" name="Freeform 688">
                <a:extLst>
                  <a:ext uri="{FF2B5EF4-FFF2-40B4-BE49-F238E27FC236}">
                    <a16:creationId xmlns:a16="http://schemas.microsoft.com/office/drawing/2014/main" id="{CC2E78CD-0573-4643-946E-87FEC0CE43E7}"/>
                  </a:ext>
                </a:extLst>
              </p:cNvPr>
              <p:cNvSpPr>
                <a:spLocks/>
              </p:cNvSpPr>
              <p:nvPr/>
            </p:nvSpPr>
            <p:spPr bwMode="auto">
              <a:xfrm>
                <a:off x="2719" y="3122"/>
                <a:ext cx="10" cy="26"/>
              </a:xfrm>
              <a:custGeom>
                <a:avLst/>
                <a:gdLst>
                  <a:gd name="T0" fmla="*/ 0 w 21"/>
                  <a:gd name="T1" fmla="*/ 1 h 52"/>
                  <a:gd name="T2" fmla="*/ 0 w 21"/>
                  <a:gd name="T3" fmla="*/ 1 h 52"/>
                  <a:gd name="T4" fmla="*/ 0 w 21"/>
                  <a:gd name="T5" fmla="*/ 1 h 52"/>
                  <a:gd name="T6" fmla="*/ 0 w 21"/>
                  <a:gd name="T7" fmla="*/ 0 h 52"/>
                  <a:gd name="T8" fmla="*/ 0 w 21"/>
                  <a:gd name="T9" fmla="*/ 1 h 52"/>
                  <a:gd name="T10" fmla="*/ 0 w 21"/>
                  <a:gd name="T11" fmla="*/ 1 h 52"/>
                  <a:gd name="T12" fmla="*/ 0 w 21"/>
                  <a:gd name="T13" fmla="*/ 1 h 52"/>
                  <a:gd name="T14" fmla="*/ 0 w 21"/>
                  <a:gd name="T15" fmla="*/ 1 h 52"/>
                  <a:gd name="T16" fmla="*/ 0 w 21"/>
                  <a:gd name="T17" fmla="*/ 1 h 52"/>
                  <a:gd name="T18" fmla="*/ 0 w 21"/>
                  <a:gd name="T19" fmla="*/ 1 h 52"/>
                  <a:gd name="T20" fmla="*/ 0 w 21"/>
                  <a:gd name="T21" fmla="*/ 1 h 52"/>
                  <a:gd name="T22" fmla="*/ 0 w 21"/>
                  <a:gd name="T23" fmla="*/ 1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52">
                    <a:moveTo>
                      <a:pt x="14" y="47"/>
                    </a:moveTo>
                    <a:lnTo>
                      <a:pt x="14" y="46"/>
                    </a:lnTo>
                    <a:lnTo>
                      <a:pt x="21" y="2"/>
                    </a:lnTo>
                    <a:lnTo>
                      <a:pt x="7" y="0"/>
                    </a:lnTo>
                    <a:lnTo>
                      <a:pt x="0" y="44"/>
                    </a:lnTo>
                    <a:lnTo>
                      <a:pt x="0" y="42"/>
                    </a:lnTo>
                    <a:lnTo>
                      <a:pt x="0" y="44"/>
                    </a:lnTo>
                    <a:lnTo>
                      <a:pt x="1" y="49"/>
                    </a:lnTo>
                    <a:lnTo>
                      <a:pt x="6" y="52"/>
                    </a:lnTo>
                    <a:lnTo>
                      <a:pt x="11" y="51"/>
                    </a:lnTo>
                    <a:lnTo>
                      <a:pt x="14" y="46"/>
                    </a:lnTo>
                    <a:lnTo>
                      <a:pt x="14"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22" name="Freeform 689">
                <a:extLst>
                  <a:ext uri="{FF2B5EF4-FFF2-40B4-BE49-F238E27FC236}">
                    <a16:creationId xmlns:a16="http://schemas.microsoft.com/office/drawing/2014/main" id="{C62756A9-F082-47AE-9CA4-6C7AC2FFCB89}"/>
                  </a:ext>
                </a:extLst>
              </p:cNvPr>
              <p:cNvSpPr>
                <a:spLocks/>
              </p:cNvSpPr>
              <p:nvPr/>
            </p:nvSpPr>
            <p:spPr bwMode="auto">
              <a:xfrm>
                <a:off x="2713" y="3143"/>
                <a:ext cx="13" cy="23"/>
              </a:xfrm>
              <a:custGeom>
                <a:avLst/>
                <a:gdLst>
                  <a:gd name="T0" fmla="*/ 1 w 26"/>
                  <a:gd name="T1" fmla="*/ 0 h 47"/>
                  <a:gd name="T2" fmla="*/ 1 w 26"/>
                  <a:gd name="T3" fmla="*/ 0 h 47"/>
                  <a:gd name="T4" fmla="*/ 1 w 26"/>
                  <a:gd name="T5" fmla="*/ 0 h 47"/>
                  <a:gd name="T6" fmla="*/ 1 w 26"/>
                  <a:gd name="T7" fmla="*/ 0 h 47"/>
                  <a:gd name="T8" fmla="*/ 0 w 26"/>
                  <a:gd name="T9" fmla="*/ 0 h 47"/>
                  <a:gd name="T10" fmla="*/ 1 w 26"/>
                  <a:gd name="T11" fmla="*/ 0 h 47"/>
                  <a:gd name="T12" fmla="*/ 0 w 26"/>
                  <a:gd name="T13" fmla="*/ 0 h 47"/>
                  <a:gd name="T14" fmla="*/ 1 w 26"/>
                  <a:gd name="T15" fmla="*/ 0 h 47"/>
                  <a:gd name="T16" fmla="*/ 1 w 26"/>
                  <a:gd name="T17" fmla="*/ 0 h 47"/>
                  <a:gd name="T18" fmla="*/ 1 w 26"/>
                  <a:gd name="T19" fmla="*/ 0 h 47"/>
                  <a:gd name="T20" fmla="*/ 1 w 26"/>
                  <a:gd name="T21" fmla="*/ 0 h 47"/>
                  <a:gd name="T22" fmla="*/ 1 w 26"/>
                  <a:gd name="T23" fmla="*/ 0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47">
                    <a:moveTo>
                      <a:pt x="13" y="43"/>
                    </a:moveTo>
                    <a:lnTo>
                      <a:pt x="14" y="42"/>
                    </a:lnTo>
                    <a:lnTo>
                      <a:pt x="26" y="5"/>
                    </a:lnTo>
                    <a:lnTo>
                      <a:pt x="12" y="0"/>
                    </a:lnTo>
                    <a:lnTo>
                      <a:pt x="0" y="37"/>
                    </a:lnTo>
                    <a:lnTo>
                      <a:pt x="1" y="36"/>
                    </a:lnTo>
                    <a:lnTo>
                      <a:pt x="0" y="37"/>
                    </a:lnTo>
                    <a:lnTo>
                      <a:pt x="1" y="43"/>
                    </a:lnTo>
                    <a:lnTo>
                      <a:pt x="6" y="47"/>
                    </a:lnTo>
                    <a:lnTo>
                      <a:pt x="11" y="47"/>
                    </a:lnTo>
                    <a:lnTo>
                      <a:pt x="14" y="42"/>
                    </a:lnTo>
                    <a:lnTo>
                      <a:pt x="13"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23" name="Freeform 690">
                <a:extLst>
                  <a:ext uri="{FF2B5EF4-FFF2-40B4-BE49-F238E27FC236}">
                    <a16:creationId xmlns:a16="http://schemas.microsoft.com/office/drawing/2014/main" id="{80B1B329-6856-4B69-BCB0-392526EC4FB0}"/>
                  </a:ext>
                </a:extLst>
              </p:cNvPr>
              <p:cNvSpPr>
                <a:spLocks/>
              </p:cNvSpPr>
              <p:nvPr/>
            </p:nvSpPr>
            <p:spPr bwMode="auto">
              <a:xfrm>
                <a:off x="2703" y="3161"/>
                <a:ext cx="16" cy="21"/>
              </a:xfrm>
              <a:custGeom>
                <a:avLst/>
                <a:gdLst>
                  <a:gd name="T0" fmla="*/ 0 w 33"/>
                  <a:gd name="T1" fmla="*/ 1 h 42"/>
                  <a:gd name="T2" fmla="*/ 0 w 33"/>
                  <a:gd name="T3" fmla="*/ 1 h 42"/>
                  <a:gd name="T4" fmla="*/ 0 w 33"/>
                  <a:gd name="T5" fmla="*/ 1 h 42"/>
                  <a:gd name="T6" fmla="*/ 0 w 33"/>
                  <a:gd name="T7" fmla="*/ 0 h 42"/>
                  <a:gd name="T8" fmla="*/ 0 w 33"/>
                  <a:gd name="T9" fmla="*/ 1 h 42"/>
                  <a:gd name="T10" fmla="*/ 0 w 33"/>
                  <a:gd name="T11" fmla="*/ 1 h 42"/>
                  <a:gd name="T12" fmla="*/ 0 w 33"/>
                  <a:gd name="T13" fmla="*/ 1 h 42"/>
                  <a:gd name="T14" fmla="*/ 0 w 33"/>
                  <a:gd name="T15" fmla="*/ 1 h 42"/>
                  <a:gd name="T16" fmla="*/ 0 w 33"/>
                  <a:gd name="T17" fmla="*/ 1 h 42"/>
                  <a:gd name="T18" fmla="*/ 0 w 33"/>
                  <a:gd name="T19" fmla="*/ 1 h 42"/>
                  <a:gd name="T20" fmla="*/ 0 w 33"/>
                  <a:gd name="T21" fmla="*/ 1 h 42"/>
                  <a:gd name="T22" fmla="*/ 0 w 33"/>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42">
                    <a:moveTo>
                      <a:pt x="13" y="39"/>
                    </a:moveTo>
                    <a:lnTo>
                      <a:pt x="12" y="39"/>
                    </a:lnTo>
                    <a:lnTo>
                      <a:pt x="33" y="7"/>
                    </a:lnTo>
                    <a:lnTo>
                      <a:pt x="21" y="0"/>
                    </a:lnTo>
                    <a:lnTo>
                      <a:pt x="1" y="32"/>
                    </a:lnTo>
                    <a:lnTo>
                      <a:pt x="0" y="32"/>
                    </a:lnTo>
                    <a:lnTo>
                      <a:pt x="1" y="32"/>
                    </a:lnTo>
                    <a:lnTo>
                      <a:pt x="0" y="37"/>
                    </a:lnTo>
                    <a:lnTo>
                      <a:pt x="3" y="41"/>
                    </a:lnTo>
                    <a:lnTo>
                      <a:pt x="8" y="42"/>
                    </a:lnTo>
                    <a:lnTo>
                      <a:pt x="12" y="39"/>
                    </a:lnTo>
                    <a:lnTo>
                      <a:pt x="1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24" name="Freeform 691">
                <a:extLst>
                  <a:ext uri="{FF2B5EF4-FFF2-40B4-BE49-F238E27FC236}">
                    <a16:creationId xmlns:a16="http://schemas.microsoft.com/office/drawing/2014/main" id="{E54E02E2-DBA3-4168-9876-3F0872F2536F}"/>
                  </a:ext>
                </a:extLst>
              </p:cNvPr>
              <p:cNvSpPr>
                <a:spLocks/>
              </p:cNvSpPr>
              <p:nvPr/>
            </p:nvSpPr>
            <p:spPr bwMode="auto">
              <a:xfrm>
                <a:off x="2691" y="3177"/>
                <a:ext cx="19" cy="26"/>
              </a:xfrm>
              <a:custGeom>
                <a:avLst/>
                <a:gdLst>
                  <a:gd name="T0" fmla="*/ 1 w 37"/>
                  <a:gd name="T1" fmla="*/ 1 h 51"/>
                  <a:gd name="T2" fmla="*/ 1 w 37"/>
                  <a:gd name="T3" fmla="*/ 1 h 51"/>
                  <a:gd name="T4" fmla="*/ 1 w 37"/>
                  <a:gd name="T5" fmla="*/ 1 h 51"/>
                  <a:gd name="T6" fmla="*/ 1 w 37"/>
                  <a:gd name="T7" fmla="*/ 0 h 51"/>
                  <a:gd name="T8" fmla="*/ 0 w 37"/>
                  <a:gd name="T9" fmla="*/ 1 h 51"/>
                  <a:gd name="T10" fmla="*/ 1 w 37"/>
                  <a:gd name="T11" fmla="*/ 1 h 51"/>
                  <a:gd name="T12" fmla="*/ 0 w 37"/>
                  <a:gd name="T13" fmla="*/ 1 h 51"/>
                  <a:gd name="T14" fmla="*/ 0 w 37"/>
                  <a:gd name="T15" fmla="*/ 1 h 51"/>
                  <a:gd name="T16" fmla="*/ 1 w 37"/>
                  <a:gd name="T17" fmla="*/ 1 h 51"/>
                  <a:gd name="T18" fmla="*/ 1 w 37"/>
                  <a:gd name="T19" fmla="*/ 1 h 51"/>
                  <a:gd name="T20" fmla="*/ 1 w 37"/>
                  <a:gd name="T21" fmla="*/ 1 h 51"/>
                  <a:gd name="T22" fmla="*/ 1 w 37"/>
                  <a:gd name="T23" fmla="*/ 1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1">
                    <a:moveTo>
                      <a:pt x="13" y="47"/>
                    </a:moveTo>
                    <a:lnTo>
                      <a:pt x="14" y="47"/>
                    </a:lnTo>
                    <a:lnTo>
                      <a:pt x="37" y="7"/>
                    </a:lnTo>
                    <a:lnTo>
                      <a:pt x="24" y="0"/>
                    </a:lnTo>
                    <a:lnTo>
                      <a:pt x="0" y="40"/>
                    </a:lnTo>
                    <a:lnTo>
                      <a:pt x="2" y="40"/>
                    </a:lnTo>
                    <a:lnTo>
                      <a:pt x="0" y="40"/>
                    </a:lnTo>
                    <a:lnTo>
                      <a:pt x="0" y="45"/>
                    </a:lnTo>
                    <a:lnTo>
                      <a:pt x="4" y="50"/>
                    </a:lnTo>
                    <a:lnTo>
                      <a:pt x="10" y="51"/>
                    </a:lnTo>
                    <a:lnTo>
                      <a:pt x="14" y="47"/>
                    </a:lnTo>
                    <a:lnTo>
                      <a:pt x="1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25" name="Freeform 692">
                <a:extLst>
                  <a:ext uri="{FF2B5EF4-FFF2-40B4-BE49-F238E27FC236}">
                    <a16:creationId xmlns:a16="http://schemas.microsoft.com/office/drawing/2014/main" id="{D2FEB8AC-1716-46A2-83EC-660B74099448}"/>
                  </a:ext>
                </a:extLst>
              </p:cNvPr>
              <p:cNvSpPr>
                <a:spLocks/>
              </p:cNvSpPr>
              <p:nvPr/>
            </p:nvSpPr>
            <p:spPr bwMode="auto">
              <a:xfrm>
                <a:off x="2677" y="3197"/>
                <a:ext cx="21" cy="26"/>
              </a:xfrm>
              <a:custGeom>
                <a:avLst/>
                <a:gdLst>
                  <a:gd name="T0" fmla="*/ 1 w 40"/>
                  <a:gd name="T1" fmla="*/ 0 h 53"/>
                  <a:gd name="T2" fmla="*/ 1 w 40"/>
                  <a:gd name="T3" fmla="*/ 0 h 53"/>
                  <a:gd name="T4" fmla="*/ 1 w 40"/>
                  <a:gd name="T5" fmla="*/ 0 h 53"/>
                  <a:gd name="T6" fmla="*/ 1 w 40"/>
                  <a:gd name="T7" fmla="*/ 0 h 53"/>
                  <a:gd name="T8" fmla="*/ 1 w 40"/>
                  <a:gd name="T9" fmla="*/ 0 h 53"/>
                  <a:gd name="T10" fmla="*/ 0 w 40"/>
                  <a:gd name="T11" fmla="*/ 0 h 53"/>
                  <a:gd name="T12" fmla="*/ 1 w 40"/>
                  <a:gd name="T13" fmla="*/ 0 h 53"/>
                  <a:gd name="T14" fmla="*/ 0 w 40"/>
                  <a:gd name="T15" fmla="*/ 0 h 53"/>
                  <a:gd name="T16" fmla="*/ 1 w 40"/>
                  <a:gd name="T17" fmla="*/ 0 h 53"/>
                  <a:gd name="T18" fmla="*/ 1 w 40"/>
                  <a:gd name="T19" fmla="*/ 0 h 53"/>
                  <a:gd name="T20" fmla="*/ 1 w 40"/>
                  <a:gd name="T21" fmla="*/ 0 h 53"/>
                  <a:gd name="T22" fmla="*/ 1 w 40"/>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53">
                    <a:moveTo>
                      <a:pt x="14" y="50"/>
                    </a:moveTo>
                    <a:lnTo>
                      <a:pt x="12" y="50"/>
                    </a:lnTo>
                    <a:lnTo>
                      <a:pt x="40" y="7"/>
                    </a:lnTo>
                    <a:lnTo>
                      <a:pt x="29" y="0"/>
                    </a:lnTo>
                    <a:lnTo>
                      <a:pt x="1" y="43"/>
                    </a:lnTo>
                    <a:lnTo>
                      <a:pt x="0" y="43"/>
                    </a:lnTo>
                    <a:lnTo>
                      <a:pt x="1" y="43"/>
                    </a:lnTo>
                    <a:lnTo>
                      <a:pt x="0" y="48"/>
                    </a:lnTo>
                    <a:lnTo>
                      <a:pt x="3" y="51"/>
                    </a:lnTo>
                    <a:lnTo>
                      <a:pt x="8" y="53"/>
                    </a:lnTo>
                    <a:lnTo>
                      <a:pt x="12" y="50"/>
                    </a:lnTo>
                    <a:lnTo>
                      <a:pt x="14"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26" name="Freeform 693">
                <a:extLst>
                  <a:ext uri="{FF2B5EF4-FFF2-40B4-BE49-F238E27FC236}">
                    <a16:creationId xmlns:a16="http://schemas.microsoft.com/office/drawing/2014/main" id="{D713E2A2-B1C3-4B83-9CE2-B3AF8F6D056C}"/>
                  </a:ext>
                </a:extLst>
              </p:cNvPr>
              <p:cNvSpPr>
                <a:spLocks/>
              </p:cNvSpPr>
              <p:nvPr/>
            </p:nvSpPr>
            <p:spPr bwMode="auto">
              <a:xfrm>
                <a:off x="2664" y="3219"/>
                <a:ext cx="20" cy="30"/>
              </a:xfrm>
              <a:custGeom>
                <a:avLst/>
                <a:gdLst>
                  <a:gd name="T0" fmla="*/ 0 w 42"/>
                  <a:gd name="T1" fmla="*/ 1 h 60"/>
                  <a:gd name="T2" fmla="*/ 0 w 42"/>
                  <a:gd name="T3" fmla="*/ 1 h 60"/>
                  <a:gd name="T4" fmla="*/ 0 w 42"/>
                  <a:gd name="T5" fmla="*/ 1 h 60"/>
                  <a:gd name="T6" fmla="*/ 0 w 42"/>
                  <a:gd name="T7" fmla="*/ 0 h 60"/>
                  <a:gd name="T8" fmla="*/ 0 w 42"/>
                  <a:gd name="T9" fmla="*/ 1 h 60"/>
                  <a:gd name="T10" fmla="*/ 0 w 42"/>
                  <a:gd name="T11" fmla="*/ 1 h 60"/>
                  <a:gd name="T12" fmla="*/ 0 w 42"/>
                  <a:gd name="T13" fmla="*/ 1 h 60"/>
                  <a:gd name="T14" fmla="*/ 0 w 42"/>
                  <a:gd name="T15" fmla="*/ 1 h 60"/>
                  <a:gd name="T16" fmla="*/ 0 w 42"/>
                  <a:gd name="T17" fmla="*/ 1 h 60"/>
                  <a:gd name="T18" fmla="*/ 0 w 42"/>
                  <a:gd name="T19" fmla="*/ 1 h 60"/>
                  <a:gd name="T20" fmla="*/ 0 w 42"/>
                  <a:gd name="T21" fmla="*/ 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60">
                    <a:moveTo>
                      <a:pt x="14" y="56"/>
                    </a:moveTo>
                    <a:lnTo>
                      <a:pt x="14" y="56"/>
                    </a:lnTo>
                    <a:lnTo>
                      <a:pt x="42" y="7"/>
                    </a:lnTo>
                    <a:lnTo>
                      <a:pt x="28" y="0"/>
                    </a:lnTo>
                    <a:lnTo>
                      <a:pt x="0" y="49"/>
                    </a:lnTo>
                    <a:lnTo>
                      <a:pt x="0" y="55"/>
                    </a:lnTo>
                    <a:lnTo>
                      <a:pt x="4" y="59"/>
                    </a:lnTo>
                    <a:lnTo>
                      <a:pt x="9" y="60"/>
                    </a:lnTo>
                    <a:lnTo>
                      <a:pt x="14"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27" name="Freeform 694">
                <a:extLst>
                  <a:ext uri="{FF2B5EF4-FFF2-40B4-BE49-F238E27FC236}">
                    <a16:creationId xmlns:a16="http://schemas.microsoft.com/office/drawing/2014/main" id="{864E92F8-D36B-4BB9-8E13-22970BA0358F}"/>
                  </a:ext>
                </a:extLst>
              </p:cNvPr>
              <p:cNvSpPr>
                <a:spLocks/>
              </p:cNvSpPr>
              <p:nvPr/>
            </p:nvSpPr>
            <p:spPr bwMode="auto">
              <a:xfrm>
                <a:off x="2650" y="3243"/>
                <a:ext cx="20" cy="31"/>
              </a:xfrm>
              <a:custGeom>
                <a:avLst/>
                <a:gdLst>
                  <a:gd name="T0" fmla="*/ 0 w 41"/>
                  <a:gd name="T1" fmla="*/ 1 h 62"/>
                  <a:gd name="T2" fmla="*/ 0 w 41"/>
                  <a:gd name="T3" fmla="*/ 1 h 62"/>
                  <a:gd name="T4" fmla="*/ 0 w 41"/>
                  <a:gd name="T5" fmla="*/ 1 h 62"/>
                  <a:gd name="T6" fmla="*/ 0 w 41"/>
                  <a:gd name="T7" fmla="*/ 0 h 62"/>
                  <a:gd name="T8" fmla="*/ 0 w 41"/>
                  <a:gd name="T9" fmla="*/ 1 h 62"/>
                  <a:gd name="T10" fmla="*/ 0 w 41"/>
                  <a:gd name="T11" fmla="*/ 1 h 62"/>
                  <a:gd name="T12" fmla="*/ 0 w 41"/>
                  <a:gd name="T13" fmla="*/ 1 h 62"/>
                  <a:gd name="T14" fmla="*/ 0 w 41"/>
                  <a:gd name="T15" fmla="*/ 1 h 62"/>
                  <a:gd name="T16" fmla="*/ 0 w 41"/>
                  <a:gd name="T17" fmla="*/ 1 h 62"/>
                  <a:gd name="T18" fmla="*/ 0 w 41"/>
                  <a:gd name="T19" fmla="*/ 1 h 62"/>
                  <a:gd name="T20" fmla="*/ 0 w 41"/>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62">
                    <a:moveTo>
                      <a:pt x="13" y="57"/>
                    </a:moveTo>
                    <a:lnTo>
                      <a:pt x="13" y="57"/>
                    </a:lnTo>
                    <a:lnTo>
                      <a:pt x="41" y="7"/>
                    </a:lnTo>
                    <a:lnTo>
                      <a:pt x="27" y="0"/>
                    </a:lnTo>
                    <a:lnTo>
                      <a:pt x="0" y="50"/>
                    </a:lnTo>
                    <a:lnTo>
                      <a:pt x="0" y="56"/>
                    </a:lnTo>
                    <a:lnTo>
                      <a:pt x="3" y="61"/>
                    </a:lnTo>
                    <a:lnTo>
                      <a:pt x="9" y="62"/>
                    </a:lnTo>
                    <a:lnTo>
                      <a:pt x="1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28" name="Freeform 695">
                <a:extLst>
                  <a:ext uri="{FF2B5EF4-FFF2-40B4-BE49-F238E27FC236}">
                    <a16:creationId xmlns:a16="http://schemas.microsoft.com/office/drawing/2014/main" id="{170F9964-274D-4240-95B5-D9FF9643CF78}"/>
                  </a:ext>
                </a:extLst>
              </p:cNvPr>
              <p:cNvSpPr>
                <a:spLocks/>
              </p:cNvSpPr>
              <p:nvPr/>
            </p:nvSpPr>
            <p:spPr bwMode="auto">
              <a:xfrm>
                <a:off x="2636" y="3268"/>
                <a:ext cx="21" cy="30"/>
              </a:xfrm>
              <a:custGeom>
                <a:avLst/>
                <a:gdLst>
                  <a:gd name="T0" fmla="*/ 1 w 41"/>
                  <a:gd name="T1" fmla="*/ 1 h 60"/>
                  <a:gd name="T2" fmla="*/ 1 w 41"/>
                  <a:gd name="T3" fmla="*/ 1 h 60"/>
                  <a:gd name="T4" fmla="*/ 1 w 41"/>
                  <a:gd name="T5" fmla="*/ 1 h 60"/>
                  <a:gd name="T6" fmla="*/ 1 w 41"/>
                  <a:gd name="T7" fmla="*/ 0 h 60"/>
                  <a:gd name="T8" fmla="*/ 0 w 41"/>
                  <a:gd name="T9" fmla="*/ 1 h 60"/>
                  <a:gd name="T10" fmla="*/ 0 w 41"/>
                  <a:gd name="T11" fmla="*/ 1 h 60"/>
                  <a:gd name="T12" fmla="*/ 0 w 41"/>
                  <a:gd name="T13" fmla="*/ 1 h 60"/>
                  <a:gd name="T14" fmla="*/ 0 w 41"/>
                  <a:gd name="T15" fmla="*/ 1 h 60"/>
                  <a:gd name="T16" fmla="*/ 1 w 41"/>
                  <a:gd name="T17" fmla="*/ 1 h 60"/>
                  <a:gd name="T18" fmla="*/ 1 w 41"/>
                  <a:gd name="T19" fmla="*/ 1 h 60"/>
                  <a:gd name="T20" fmla="*/ 1 w 41"/>
                  <a:gd name="T21" fmla="*/ 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60">
                    <a:moveTo>
                      <a:pt x="14" y="56"/>
                    </a:moveTo>
                    <a:lnTo>
                      <a:pt x="14" y="56"/>
                    </a:lnTo>
                    <a:lnTo>
                      <a:pt x="41" y="7"/>
                    </a:lnTo>
                    <a:lnTo>
                      <a:pt x="28" y="0"/>
                    </a:lnTo>
                    <a:lnTo>
                      <a:pt x="0" y="49"/>
                    </a:lnTo>
                    <a:lnTo>
                      <a:pt x="0" y="55"/>
                    </a:lnTo>
                    <a:lnTo>
                      <a:pt x="3" y="59"/>
                    </a:lnTo>
                    <a:lnTo>
                      <a:pt x="9" y="60"/>
                    </a:lnTo>
                    <a:lnTo>
                      <a:pt x="14"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29" name="Freeform 696">
                <a:extLst>
                  <a:ext uri="{FF2B5EF4-FFF2-40B4-BE49-F238E27FC236}">
                    <a16:creationId xmlns:a16="http://schemas.microsoft.com/office/drawing/2014/main" id="{93C83D72-90ED-4663-82EB-1F7559DD9987}"/>
                  </a:ext>
                </a:extLst>
              </p:cNvPr>
              <p:cNvSpPr>
                <a:spLocks/>
              </p:cNvSpPr>
              <p:nvPr/>
            </p:nvSpPr>
            <p:spPr bwMode="auto">
              <a:xfrm>
                <a:off x="2623" y="3292"/>
                <a:ext cx="20" cy="29"/>
              </a:xfrm>
              <a:custGeom>
                <a:avLst/>
                <a:gdLst>
                  <a:gd name="T0" fmla="*/ 1 w 39"/>
                  <a:gd name="T1" fmla="*/ 1 h 57"/>
                  <a:gd name="T2" fmla="*/ 1 w 39"/>
                  <a:gd name="T3" fmla="*/ 1 h 57"/>
                  <a:gd name="T4" fmla="*/ 1 w 39"/>
                  <a:gd name="T5" fmla="*/ 1 h 57"/>
                  <a:gd name="T6" fmla="*/ 1 w 39"/>
                  <a:gd name="T7" fmla="*/ 0 h 57"/>
                  <a:gd name="T8" fmla="*/ 0 w 39"/>
                  <a:gd name="T9" fmla="*/ 1 h 57"/>
                  <a:gd name="T10" fmla="*/ 0 w 39"/>
                  <a:gd name="T11" fmla="*/ 1 h 57"/>
                  <a:gd name="T12" fmla="*/ 0 w 39"/>
                  <a:gd name="T13" fmla="*/ 1 h 57"/>
                  <a:gd name="T14" fmla="*/ 0 w 39"/>
                  <a:gd name="T15" fmla="*/ 1 h 57"/>
                  <a:gd name="T16" fmla="*/ 1 w 39"/>
                  <a:gd name="T17" fmla="*/ 1 h 57"/>
                  <a:gd name="T18" fmla="*/ 1 w 39"/>
                  <a:gd name="T19" fmla="*/ 1 h 57"/>
                  <a:gd name="T20" fmla="*/ 1 w 39"/>
                  <a:gd name="T21" fmla="*/ 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57">
                    <a:moveTo>
                      <a:pt x="13" y="53"/>
                    </a:moveTo>
                    <a:lnTo>
                      <a:pt x="13" y="53"/>
                    </a:lnTo>
                    <a:lnTo>
                      <a:pt x="39" y="7"/>
                    </a:lnTo>
                    <a:lnTo>
                      <a:pt x="25" y="0"/>
                    </a:lnTo>
                    <a:lnTo>
                      <a:pt x="0" y="46"/>
                    </a:lnTo>
                    <a:lnTo>
                      <a:pt x="0" y="52"/>
                    </a:lnTo>
                    <a:lnTo>
                      <a:pt x="3" y="56"/>
                    </a:lnTo>
                    <a:lnTo>
                      <a:pt x="9" y="57"/>
                    </a:lnTo>
                    <a:lnTo>
                      <a:pt x="13"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30" name="Freeform 697">
                <a:extLst>
                  <a:ext uri="{FF2B5EF4-FFF2-40B4-BE49-F238E27FC236}">
                    <a16:creationId xmlns:a16="http://schemas.microsoft.com/office/drawing/2014/main" id="{88D44935-B37D-4EDC-A45C-AAE01C8CCD84}"/>
                  </a:ext>
                </a:extLst>
              </p:cNvPr>
              <p:cNvSpPr>
                <a:spLocks/>
              </p:cNvSpPr>
              <p:nvPr/>
            </p:nvSpPr>
            <p:spPr bwMode="auto">
              <a:xfrm>
                <a:off x="2612" y="3315"/>
                <a:ext cx="18" cy="26"/>
              </a:xfrm>
              <a:custGeom>
                <a:avLst/>
                <a:gdLst>
                  <a:gd name="T0" fmla="*/ 0 w 37"/>
                  <a:gd name="T1" fmla="*/ 1 h 51"/>
                  <a:gd name="T2" fmla="*/ 0 w 37"/>
                  <a:gd name="T3" fmla="*/ 1 h 51"/>
                  <a:gd name="T4" fmla="*/ 0 w 37"/>
                  <a:gd name="T5" fmla="*/ 1 h 51"/>
                  <a:gd name="T6" fmla="*/ 0 w 37"/>
                  <a:gd name="T7" fmla="*/ 0 h 51"/>
                  <a:gd name="T8" fmla="*/ 0 w 37"/>
                  <a:gd name="T9" fmla="*/ 1 h 51"/>
                  <a:gd name="T10" fmla="*/ 0 w 37"/>
                  <a:gd name="T11" fmla="*/ 1 h 51"/>
                  <a:gd name="T12" fmla="*/ 0 w 37"/>
                  <a:gd name="T13" fmla="*/ 1 h 51"/>
                  <a:gd name="T14" fmla="*/ 0 w 37"/>
                  <a:gd name="T15" fmla="*/ 1 h 51"/>
                  <a:gd name="T16" fmla="*/ 0 w 37"/>
                  <a:gd name="T17" fmla="*/ 1 h 51"/>
                  <a:gd name="T18" fmla="*/ 0 w 37"/>
                  <a:gd name="T19" fmla="*/ 1 h 51"/>
                  <a:gd name="T20" fmla="*/ 0 w 37"/>
                  <a:gd name="T21" fmla="*/ 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1">
                    <a:moveTo>
                      <a:pt x="14" y="46"/>
                    </a:moveTo>
                    <a:lnTo>
                      <a:pt x="14" y="46"/>
                    </a:lnTo>
                    <a:lnTo>
                      <a:pt x="37" y="7"/>
                    </a:lnTo>
                    <a:lnTo>
                      <a:pt x="24" y="0"/>
                    </a:lnTo>
                    <a:lnTo>
                      <a:pt x="0" y="39"/>
                    </a:lnTo>
                    <a:lnTo>
                      <a:pt x="0" y="45"/>
                    </a:lnTo>
                    <a:lnTo>
                      <a:pt x="4" y="49"/>
                    </a:lnTo>
                    <a:lnTo>
                      <a:pt x="10" y="51"/>
                    </a:lnTo>
                    <a:lnTo>
                      <a:pt x="14"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31" name="Freeform 698">
                <a:extLst>
                  <a:ext uri="{FF2B5EF4-FFF2-40B4-BE49-F238E27FC236}">
                    <a16:creationId xmlns:a16="http://schemas.microsoft.com/office/drawing/2014/main" id="{E32DF8D3-F56E-485F-A6E7-E1AFB7A62AD9}"/>
                  </a:ext>
                </a:extLst>
              </p:cNvPr>
              <p:cNvSpPr>
                <a:spLocks/>
              </p:cNvSpPr>
              <p:nvPr/>
            </p:nvSpPr>
            <p:spPr bwMode="auto">
              <a:xfrm>
                <a:off x="2606" y="3335"/>
                <a:ext cx="13" cy="16"/>
              </a:xfrm>
              <a:custGeom>
                <a:avLst/>
                <a:gdLst>
                  <a:gd name="T0" fmla="*/ 1 w 25"/>
                  <a:gd name="T1" fmla="*/ 1 h 32"/>
                  <a:gd name="T2" fmla="*/ 1 w 25"/>
                  <a:gd name="T3" fmla="*/ 1 h 32"/>
                  <a:gd name="T4" fmla="*/ 1 w 25"/>
                  <a:gd name="T5" fmla="*/ 1 h 32"/>
                  <a:gd name="T6" fmla="*/ 1 w 25"/>
                  <a:gd name="T7" fmla="*/ 0 h 32"/>
                  <a:gd name="T8" fmla="*/ 0 w 25"/>
                  <a:gd name="T9" fmla="*/ 1 h 32"/>
                  <a:gd name="T10" fmla="*/ 0 w 25"/>
                  <a:gd name="T11" fmla="*/ 1 h 32"/>
                  <a:gd name="T12" fmla="*/ 0 w 25"/>
                  <a:gd name="T13" fmla="*/ 1 h 32"/>
                  <a:gd name="T14" fmla="*/ 0 w 25"/>
                  <a:gd name="T15" fmla="*/ 1 h 32"/>
                  <a:gd name="T16" fmla="*/ 1 w 25"/>
                  <a:gd name="T17" fmla="*/ 1 h 32"/>
                  <a:gd name="T18" fmla="*/ 1 w 25"/>
                  <a:gd name="T19" fmla="*/ 1 h 32"/>
                  <a:gd name="T20" fmla="*/ 1 w 25"/>
                  <a:gd name="T21" fmla="*/ 1 h 32"/>
                  <a:gd name="T22" fmla="*/ 1 w 25"/>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32">
                    <a:moveTo>
                      <a:pt x="14" y="27"/>
                    </a:moveTo>
                    <a:lnTo>
                      <a:pt x="14" y="28"/>
                    </a:lnTo>
                    <a:lnTo>
                      <a:pt x="25" y="7"/>
                    </a:lnTo>
                    <a:lnTo>
                      <a:pt x="11" y="0"/>
                    </a:lnTo>
                    <a:lnTo>
                      <a:pt x="0" y="21"/>
                    </a:lnTo>
                    <a:lnTo>
                      <a:pt x="0" y="22"/>
                    </a:lnTo>
                    <a:lnTo>
                      <a:pt x="0" y="21"/>
                    </a:lnTo>
                    <a:lnTo>
                      <a:pt x="0" y="27"/>
                    </a:lnTo>
                    <a:lnTo>
                      <a:pt x="3" y="31"/>
                    </a:lnTo>
                    <a:lnTo>
                      <a:pt x="9" y="32"/>
                    </a:lnTo>
                    <a:lnTo>
                      <a:pt x="14" y="28"/>
                    </a:lnTo>
                    <a:lnTo>
                      <a:pt x="1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32" name="Freeform 699">
                <a:extLst>
                  <a:ext uri="{FF2B5EF4-FFF2-40B4-BE49-F238E27FC236}">
                    <a16:creationId xmlns:a16="http://schemas.microsoft.com/office/drawing/2014/main" id="{BB412F45-2B8B-4281-92C7-D0F70D08F7BA}"/>
                  </a:ext>
                </a:extLst>
              </p:cNvPr>
              <p:cNvSpPr>
                <a:spLocks/>
              </p:cNvSpPr>
              <p:nvPr/>
            </p:nvSpPr>
            <p:spPr bwMode="auto">
              <a:xfrm>
                <a:off x="2602" y="3346"/>
                <a:ext cx="11" cy="13"/>
              </a:xfrm>
              <a:custGeom>
                <a:avLst/>
                <a:gdLst>
                  <a:gd name="T0" fmla="*/ 1 w 22"/>
                  <a:gd name="T1" fmla="*/ 1 h 25"/>
                  <a:gd name="T2" fmla="*/ 1 w 22"/>
                  <a:gd name="T3" fmla="*/ 1 h 25"/>
                  <a:gd name="T4" fmla="*/ 1 w 22"/>
                  <a:gd name="T5" fmla="*/ 1 h 25"/>
                  <a:gd name="T6" fmla="*/ 1 w 22"/>
                  <a:gd name="T7" fmla="*/ 0 h 25"/>
                  <a:gd name="T8" fmla="*/ 1 w 22"/>
                  <a:gd name="T9" fmla="*/ 1 h 25"/>
                  <a:gd name="T10" fmla="*/ 0 w 22"/>
                  <a:gd name="T11" fmla="*/ 1 h 25"/>
                  <a:gd name="T12" fmla="*/ 1 w 22"/>
                  <a:gd name="T13" fmla="*/ 1 h 25"/>
                  <a:gd name="T14" fmla="*/ 1 w 22"/>
                  <a:gd name="T15" fmla="*/ 1 h 25"/>
                  <a:gd name="T16" fmla="*/ 1 w 22"/>
                  <a:gd name="T17" fmla="*/ 1 h 25"/>
                  <a:gd name="T18" fmla="*/ 1 w 22"/>
                  <a:gd name="T19" fmla="*/ 1 h 25"/>
                  <a:gd name="T20" fmla="*/ 1 w 22"/>
                  <a:gd name="T21" fmla="*/ 1 h 25"/>
                  <a:gd name="T22" fmla="*/ 1 w 22"/>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25">
                    <a:moveTo>
                      <a:pt x="16" y="18"/>
                    </a:moveTo>
                    <a:lnTo>
                      <a:pt x="15" y="21"/>
                    </a:lnTo>
                    <a:lnTo>
                      <a:pt x="22" y="5"/>
                    </a:lnTo>
                    <a:lnTo>
                      <a:pt x="8" y="0"/>
                    </a:lnTo>
                    <a:lnTo>
                      <a:pt x="1" y="16"/>
                    </a:lnTo>
                    <a:lnTo>
                      <a:pt x="0" y="18"/>
                    </a:lnTo>
                    <a:lnTo>
                      <a:pt x="1" y="16"/>
                    </a:lnTo>
                    <a:lnTo>
                      <a:pt x="2" y="22"/>
                    </a:lnTo>
                    <a:lnTo>
                      <a:pt x="7" y="25"/>
                    </a:lnTo>
                    <a:lnTo>
                      <a:pt x="11" y="25"/>
                    </a:lnTo>
                    <a:lnTo>
                      <a:pt x="15" y="21"/>
                    </a:lnTo>
                    <a:lnTo>
                      <a:pt x="1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33" name="Freeform 700">
                <a:extLst>
                  <a:ext uri="{FF2B5EF4-FFF2-40B4-BE49-F238E27FC236}">
                    <a16:creationId xmlns:a16="http://schemas.microsoft.com/office/drawing/2014/main" id="{647EAC09-6F7D-414E-9709-2DD2F41003DE}"/>
                  </a:ext>
                </a:extLst>
              </p:cNvPr>
              <p:cNvSpPr>
                <a:spLocks/>
              </p:cNvSpPr>
              <p:nvPr/>
            </p:nvSpPr>
            <p:spPr bwMode="auto">
              <a:xfrm>
                <a:off x="2602" y="3355"/>
                <a:ext cx="8" cy="11"/>
              </a:xfrm>
              <a:custGeom>
                <a:avLst/>
                <a:gdLst>
                  <a:gd name="T0" fmla="*/ 1 w 16"/>
                  <a:gd name="T1" fmla="*/ 1 h 22"/>
                  <a:gd name="T2" fmla="*/ 1 w 16"/>
                  <a:gd name="T3" fmla="*/ 1 h 22"/>
                  <a:gd name="T4" fmla="*/ 1 w 16"/>
                  <a:gd name="T5" fmla="*/ 0 h 22"/>
                  <a:gd name="T6" fmla="*/ 0 w 16"/>
                  <a:gd name="T7" fmla="*/ 0 h 22"/>
                  <a:gd name="T8" fmla="*/ 0 w 16"/>
                  <a:gd name="T9" fmla="*/ 1 h 22"/>
                  <a:gd name="T10" fmla="*/ 1 w 16"/>
                  <a:gd name="T11" fmla="*/ 1 h 22"/>
                  <a:gd name="T12" fmla="*/ 0 w 16"/>
                  <a:gd name="T13" fmla="*/ 1 h 22"/>
                  <a:gd name="T14" fmla="*/ 1 w 16"/>
                  <a:gd name="T15" fmla="*/ 1 h 22"/>
                  <a:gd name="T16" fmla="*/ 1 w 16"/>
                  <a:gd name="T17" fmla="*/ 1 h 22"/>
                  <a:gd name="T18" fmla="*/ 1 w 16"/>
                  <a:gd name="T19" fmla="*/ 1 h 22"/>
                  <a:gd name="T20" fmla="*/ 1 w 16"/>
                  <a:gd name="T21" fmla="*/ 1 h 22"/>
                  <a:gd name="T22" fmla="*/ 1 w 16"/>
                  <a:gd name="T23" fmla="*/ 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22">
                    <a:moveTo>
                      <a:pt x="15" y="13"/>
                    </a:moveTo>
                    <a:lnTo>
                      <a:pt x="16" y="14"/>
                    </a:lnTo>
                    <a:lnTo>
                      <a:pt x="16" y="0"/>
                    </a:lnTo>
                    <a:lnTo>
                      <a:pt x="0" y="0"/>
                    </a:lnTo>
                    <a:lnTo>
                      <a:pt x="0" y="14"/>
                    </a:lnTo>
                    <a:lnTo>
                      <a:pt x="1" y="15"/>
                    </a:lnTo>
                    <a:lnTo>
                      <a:pt x="0" y="14"/>
                    </a:lnTo>
                    <a:lnTo>
                      <a:pt x="2" y="20"/>
                    </a:lnTo>
                    <a:lnTo>
                      <a:pt x="8" y="22"/>
                    </a:lnTo>
                    <a:lnTo>
                      <a:pt x="14" y="20"/>
                    </a:lnTo>
                    <a:lnTo>
                      <a:pt x="16" y="14"/>
                    </a:lnTo>
                    <a:lnTo>
                      <a:pt x="1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34" name="Freeform 701">
                <a:extLst>
                  <a:ext uri="{FF2B5EF4-FFF2-40B4-BE49-F238E27FC236}">
                    <a16:creationId xmlns:a16="http://schemas.microsoft.com/office/drawing/2014/main" id="{B48524B9-EB96-4D22-B4E1-D89B953CA58B}"/>
                  </a:ext>
                </a:extLst>
              </p:cNvPr>
              <p:cNvSpPr>
                <a:spLocks/>
              </p:cNvSpPr>
              <p:nvPr/>
            </p:nvSpPr>
            <p:spPr bwMode="auto">
              <a:xfrm>
                <a:off x="2603" y="3362"/>
                <a:ext cx="8" cy="9"/>
              </a:xfrm>
              <a:custGeom>
                <a:avLst/>
                <a:gdLst>
                  <a:gd name="T0" fmla="*/ 1 w 16"/>
                  <a:gd name="T1" fmla="*/ 0 h 20"/>
                  <a:gd name="T2" fmla="*/ 1 w 16"/>
                  <a:gd name="T3" fmla="*/ 0 h 20"/>
                  <a:gd name="T4" fmla="*/ 1 w 16"/>
                  <a:gd name="T5" fmla="*/ 0 h 20"/>
                  <a:gd name="T6" fmla="*/ 0 w 16"/>
                  <a:gd name="T7" fmla="*/ 0 h 20"/>
                  <a:gd name="T8" fmla="*/ 1 w 16"/>
                  <a:gd name="T9" fmla="*/ 0 h 20"/>
                  <a:gd name="T10" fmla="*/ 1 w 16"/>
                  <a:gd name="T11" fmla="*/ 0 h 20"/>
                  <a:gd name="T12" fmla="*/ 1 w 16"/>
                  <a:gd name="T13" fmla="*/ 0 h 20"/>
                  <a:gd name="T14" fmla="*/ 1 w 16"/>
                  <a:gd name="T15" fmla="*/ 0 h 20"/>
                  <a:gd name="T16" fmla="*/ 1 w 16"/>
                  <a:gd name="T17" fmla="*/ 0 h 20"/>
                  <a:gd name="T18" fmla="*/ 1 w 16"/>
                  <a:gd name="T19" fmla="*/ 0 h 20"/>
                  <a:gd name="T20" fmla="*/ 1 w 16"/>
                  <a:gd name="T21" fmla="*/ 0 h 20"/>
                  <a:gd name="T22" fmla="*/ 1 w 16"/>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20">
                    <a:moveTo>
                      <a:pt x="15" y="8"/>
                    </a:moveTo>
                    <a:lnTo>
                      <a:pt x="16" y="12"/>
                    </a:lnTo>
                    <a:lnTo>
                      <a:pt x="14" y="0"/>
                    </a:lnTo>
                    <a:lnTo>
                      <a:pt x="0" y="2"/>
                    </a:lnTo>
                    <a:lnTo>
                      <a:pt x="2" y="14"/>
                    </a:lnTo>
                    <a:lnTo>
                      <a:pt x="3" y="17"/>
                    </a:lnTo>
                    <a:lnTo>
                      <a:pt x="2" y="14"/>
                    </a:lnTo>
                    <a:lnTo>
                      <a:pt x="5" y="19"/>
                    </a:lnTo>
                    <a:lnTo>
                      <a:pt x="10" y="20"/>
                    </a:lnTo>
                    <a:lnTo>
                      <a:pt x="15" y="17"/>
                    </a:lnTo>
                    <a:lnTo>
                      <a:pt x="16" y="12"/>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35" name="Freeform 702">
                <a:extLst>
                  <a:ext uri="{FF2B5EF4-FFF2-40B4-BE49-F238E27FC236}">
                    <a16:creationId xmlns:a16="http://schemas.microsoft.com/office/drawing/2014/main" id="{B6F74BDD-1358-4C9E-A991-949BD898C585}"/>
                  </a:ext>
                </a:extLst>
              </p:cNvPr>
              <p:cNvSpPr>
                <a:spLocks/>
              </p:cNvSpPr>
              <p:nvPr/>
            </p:nvSpPr>
            <p:spPr bwMode="auto">
              <a:xfrm>
                <a:off x="2604" y="3366"/>
                <a:ext cx="11" cy="11"/>
              </a:xfrm>
              <a:custGeom>
                <a:avLst/>
                <a:gdLst>
                  <a:gd name="T0" fmla="*/ 1 w 22"/>
                  <a:gd name="T1" fmla="*/ 0 h 23"/>
                  <a:gd name="T2" fmla="*/ 1 w 22"/>
                  <a:gd name="T3" fmla="*/ 0 h 23"/>
                  <a:gd name="T4" fmla="*/ 1 w 22"/>
                  <a:gd name="T5" fmla="*/ 0 h 23"/>
                  <a:gd name="T6" fmla="*/ 0 w 22"/>
                  <a:gd name="T7" fmla="*/ 0 h 23"/>
                  <a:gd name="T8" fmla="*/ 1 w 22"/>
                  <a:gd name="T9" fmla="*/ 0 h 23"/>
                  <a:gd name="T10" fmla="*/ 1 w 22"/>
                  <a:gd name="T11" fmla="*/ 0 h 23"/>
                  <a:gd name="T12" fmla="*/ 1 w 22"/>
                  <a:gd name="T13" fmla="*/ 0 h 23"/>
                  <a:gd name="T14" fmla="*/ 1 w 22"/>
                  <a:gd name="T15" fmla="*/ 0 h 23"/>
                  <a:gd name="T16" fmla="*/ 1 w 22"/>
                  <a:gd name="T17" fmla="*/ 0 h 23"/>
                  <a:gd name="T18" fmla="*/ 1 w 22"/>
                  <a:gd name="T19" fmla="*/ 0 h 23"/>
                  <a:gd name="T20" fmla="*/ 1 w 22"/>
                  <a:gd name="T21" fmla="*/ 0 h 23"/>
                  <a:gd name="T22" fmla="*/ 1 w 22"/>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23">
                    <a:moveTo>
                      <a:pt x="20" y="12"/>
                    </a:moveTo>
                    <a:lnTo>
                      <a:pt x="21" y="12"/>
                    </a:lnTo>
                    <a:lnTo>
                      <a:pt x="12" y="0"/>
                    </a:lnTo>
                    <a:lnTo>
                      <a:pt x="0" y="9"/>
                    </a:lnTo>
                    <a:lnTo>
                      <a:pt x="10" y="21"/>
                    </a:lnTo>
                    <a:lnTo>
                      <a:pt x="11" y="21"/>
                    </a:lnTo>
                    <a:lnTo>
                      <a:pt x="10" y="21"/>
                    </a:lnTo>
                    <a:lnTo>
                      <a:pt x="14" y="23"/>
                    </a:lnTo>
                    <a:lnTo>
                      <a:pt x="20" y="21"/>
                    </a:lnTo>
                    <a:lnTo>
                      <a:pt x="22" y="17"/>
                    </a:lnTo>
                    <a:lnTo>
                      <a:pt x="21" y="12"/>
                    </a:lnTo>
                    <a:lnTo>
                      <a:pt x="2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36" name="Freeform 703">
                <a:extLst>
                  <a:ext uri="{FF2B5EF4-FFF2-40B4-BE49-F238E27FC236}">
                    <a16:creationId xmlns:a16="http://schemas.microsoft.com/office/drawing/2014/main" id="{935A7199-2A3C-443F-B9BA-076EB56E09C3}"/>
                  </a:ext>
                </a:extLst>
              </p:cNvPr>
              <p:cNvSpPr>
                <a:spLocks/>
              </p:cNvSpPr>
              <p:nvPr/>
            </p:nvSpPr>
            <p:spPr bwMode="auto">
              <a:xfrm>
                <a:off x="2609" y="3371"/>
                <a:ext cx="13" cy="13"/>
              </a:xfrm>
              <a:custGeom>
                <a:avLst/>
                <a:gdLst>
                  <a:gd name="T0" fmla="*/ 1 w 25"/>
                  <a:gd name="T1" fmla="*/ 1 h 25"/>
                  <a:gd name="T2" fmla="*/ 1 w 25"/>
                  <a:gd name="T3" fmla="*/ 1 h 25"/>
                  <a:gd name="T4" fmla="*/ 1 w 25"/>
                  <a:gd name="T5" fmla="*/ 0 h 25"/>
                  <a:gd name="T6" fmla="*/ 0 w 25"/>
                  <a:gd name="T7" fmla="*/ 1 h 25"/>
                  <a:gd name="T8" fmla="*/ 1 w 25"/>
                  <a:gd name="T9" fmla="*/ 1 h 25"/>
                  <a:gd name="T10" fmla="*/ 1 w 25"/>
                  <a:gd name="T11" fmla="*/ 1 h 25"/>
                  <a:gd name="T12" fmla="*/ 1 w 25"/>
                  <a:gd name="T13" fmla="*/ 1 h 25"/>
                  <a:gd name="T14" fmla="*/ 1 w 25"/>
                  <a:gd name="T15" fmla="*/ 1 h 25"/>
                  <a:gd name="T16" fmla="*/ 1 w 25"/>
                  <a:gd name="T17" fmla="*/ 1 h 25"/>
                  <a:gd name="T18" fmla="*/ 1 w 25"/>
                  <a:gd name="T19" fmla="*/ 1 h 25"/>
                  <a:gd name="T20" fmla="*/ 1 w 25"/>
                  <a:gd name="T21" fmla="*/ 1 h 25"/>
                  <a:gd name="T22" fmla="*/ 1 w 25"/>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25">
                    <a:moveTo>
                      <a:pt x="23" y="12"/>
                    </a:moveTo>
                    <a:lnTo>
                      <a:pt x="23" y="14"/>
                    </a:lnTo>
                    <a:lnTo>
                      <a:pt x="9" y="0"/>
                    </a:lnTo>
                    <a:lnTo>
                      <a:pt x="0" y="9"/>
                    </a:lnTo>
                    <a:lnTo>
                      <a:pt x="14" y="23"/>
                    </a:lnTo>
                    <a:lnTo>
                      <a:pt x="14" y="24"/>
                    </a:lnTo>
                    <a:lnTo>
                      <a:pt x="14" y="23"/>
                    </a:lnTo>
                    <a:lnTo>
                      <a:pt x="18" y="25"/>
                    </a:lnTo>
                    <a:lnTo>
                      <a:pt x="23" y="23"/>
                    </a:lnTo>
                    <a:lnTo>
                      <a:pt x="25" y="18"/>
                    </a:lnTo>
                    <a:lnTo>
                      <a:pt x="23" y="14"/>
                    </a:lnTo>
                    <a:lnTo>
                      <a:pt x="2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37" name="Freeform 704">
                <a:extLst>
                  <a:ext uri="{FF2B5EF4-FFF2-40B4-BE49-F238E27FC236}">
                    <a16:creationId xmlns:a16="http://schemas.microsoft.com/office/drawing/2014/main" id="{2FEF2A51-DD64-4838-89DB-C9C3CF1475B8}"/>
                  </a:ext>
                </a:extLst>
              </p:cNvPr>
              <p:cNvSpPr>
                <a:spLocks/>
              </p:cNvSpPr>
              <p:nvPr/>
            </p:nvSpPr>
            <p:spPr bwMode="auto">
              <a:xfrm>
                <a:off x="2616" y="3378"/>
                <a:ext cx="15" cy="13"/>
              </a:xfrm>
              <a:custGeom>
                <a:avLst/>
                <a:gdLst>
                  <a:gd name="T0" fmla="*/ 1 w 30"/>
                  <a:gd name="T1" fmla="*/ 0 h 27"/>
                  <a:gd name="T2" fmla="*/ 1 w 30"/>
                  <a:gd name="T3" fmla="*/ 0 h 27"/>
                  <a:gd name="T4" fmla="*/ 1 w 30"/>
                  <a:gd name="T5" fmla="*/ 0 h 27"/>
                  <a:gd name="T6" fmla="*/ 0 w 30"/>
                  <a:gd name="T7" fmla="*/ 0 h 27"/>
                  <a:gd name="T8" fmla="*/ 1 w 30"/>
                  <a:gd name="T9" fmla="*/ 0 h 27"/>
                  <a:gd name="T10" fmla="*/ 1 w 30"/>
                  <a:gd name="T11" fmla="*/ 0 h 27"/>
                  <a:gd name="T12" fmla="*/ 1 w 30"/>
                  <a:gd name="T13" fmla="*/ 0 h 27"/>
                  <a:gd name="T14" fmla="*/ 1 w 30"/>
                  <a:gd name="T15" fmla="*/ 0 h 27"/>
                  <a:gd name="T16" fmla="*/ 1 w 30"/>
                  <a:gd name="T17" fmla="*/ 0 h 27"/>
                  <a:gd name="T18" fmla="*/ 1 w 30"/>
                  <a:gd name="T19" fmla="*/ 0 h 27"/>
                  <a:gd name="T20" fmla="*/ 1 w 30"/>
                  <a:gd name="T21" fmla="*/ 0 h 27"/>
                  <a:gd name="T22" fmla="*/ 1 w 30"/>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7">
                    <a:moveTo>
                      <a:pt x="26" y="14"/>
                    </a:moveTo>
                    <a:lnTo>
                      <a:pt x="27" y="14"/>
                    </a:lnTo>
                    <a:lnTo>
                      <a:pt x="9" y="0"/>
                    </a:lnTo>
                    <a:lnTo>
                      <a:pt x="0" y="12"/>
                    </a:lnTo>
                    <a:lnTo>
                      <a:pt x="18" y="26"/>
                    </a:lnTo>
                    <a:lnTo>
                      <a:pt x="19" y="26"/>
                    </a:lnTo>
                    <a:lnTo>
                      <a:pt x="18" y="26"/>
                    </a:lnTo>
                    <a:lnTo>
                      <a:pt x="24" y="27"/>
                    </a:lnTo>
                    <a:lnTo>
                      <a:pt x="28" y="25"/>
                    </a:lnTo>
                    <a:lnTo>
                      <a:pt x="30" y="19"/>
                    </a:lnTo>
                    <a:lnTo>
                      <a:pt x="27" y="14"/>
                    </a:lnTo>
                    <a:lnTo>
                      <a:pt x="2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38" name="Freeform 705">
                <a:extLst>
                  <a:ext uri="{FF2B5EF4-FFF2-40B4-BE49-F238E27FC236}">
                    <a16:creationId xmlns:a16="http://schemas.microsoft.com/office/drawing/2014/main" id="{928E6A09-CE1A-4DEE-A149-6582F60899F4}"/>
                  </a:ext>
                </a:extLst>
              </p:cNvPr>
              <p:cNvSpPr>
                <a:spLocks/>
              </p:cNvSpPr>
              <p:nvPr/>
            </p:nvSpPr>
            <p:spPr bwMode="auto">
              <a:xfrm>
                <a:off x="2626" y="3385"/>
                <a:ext cx="17" cy="14"/>
              </a:xfrm>
              <a:custGeom>
                <a:avLst/>
                <a:gdLst>
                  <a:gd name="T0" fmla="*/ 0 w 35"/>
                  <a:gd name="T1" fmla="*/ 0 h 29"/>
                  <a:gd name="T2" fmla="*/ 0 w 35"/>
                  <a:gd name="T3" fmla="*/ 0 h 29"/>
                  <a:gd name="T4" fmla="*/ 0 w 35"/>
                  <a:gd name="T5" fmla="*/ 0 h 29"/>
                  <a:gd name="T6" fmla="*/ 0 w 35"/>
                  <a:gd name="T7" fmla="*/ 0 h 29"/>
                  <a:gd name="T8" fmla="*/ 0 w 35"/>
                  <a:gd name="T9" fmla="*/ 0 h 29"/>
                  <a:gd name="T10" fmla="*/ 0 w 35"/>
                  <a:gd name="T11" fmla="*/ 0 h 29"/>
                  <a:gd name="T12" fmla="*/ 0 w 35"/>
                  <a:gd name="T13" fmla="*/ 0 h 29"/>
                  <a:gd name="T14" fmla="*/ 0 w 35"/>
                  <a:gd name="T15" fmla="*/ 0 h 29"/>
                  <a:gd name="T16" fmla="*/ 0 w 35"/>
                  <a:gd name="T17" fmla="*/ 0 h 29"/>
                  <a:gd name="T18" fmla="*/ 0 w 35"/>
                  <a:gd name="T19" fmla="*/ 0 h 29"/>
                  <a:gd name="T20" fmla="*/ 0 w 35"/>
                  <a:gd name="T21" fmla="*/ 0 h 29"/>
                  <a:gd name="T22" fmla="*/ 0 w 35"/>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9">
                    <a:moveTo>
                      <a:pt x="33" y="15"/>
                    </a:moveTo>
                    <a:lnTo>
                      <a:pt x="33" y="16"/>
                    </a:lnTo>
                    <a:lnTo>
                      <a:pt x="7" y="0"/>
                    </a:lnTo>
                    <a:lnTo>
                      <a:pt x="0" y="12"/>
                    </a:lnTo>
                    <a:lnTo>
                      <a:pt x="26" y="28"/>
                    </a:lnTo>
                    <a:lnTo>
                      <a:pt x="26" y="29"/>
                    </a:lnTo>
                    <a:lnTo>
                      <a:pt x="26" y="28"/>
                    </a:lnTo>
                    <a:lnTo>
                      <a:pt x="30" y="29"/>
                    </a:lnTo>
                    <a:lnTo>
                      <a:pt x="35" y="26"/>
                    </a:lnTo>
                    <a:lnTo>
                      <a:pt x="35" y="21"/>
                    </a:lnTo>
                    <a:lnTo>
                      <a:pt x="33" y="16"/>
                    </a:lnTo>
                    <a:lnTo>
                      <a:pt x="3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39" name="Freeform 706">
                <a:extLst>
                  <a:ext uri="{FF2B5EF4-FFF2-40B4-BE49-F238E27FC236}">
                    <a16:creationId xmlns:a16="http://schemas.microsoft.com/office/drawing/2014/main" id="{DF4DF4C7-E525-4825-9CA3-8915BF8557EE}"/>
                  </a:ext>
                </a:extLst>
              </p:cNvPr>
              <p:cNvSpPr>
                <a:spLocks/>
              </p:cNvSpPr>
              <p:nvPr/>
            </p:nvSpPr>
            <p:spPr bwMode="auto">
              <a:xfrm>
                <a:off x="2639" y="3392"/>
                <a:ext cx="19" cy="15"/>
              </a:xfrm>
              <a:custGeom>
                <a:avLst/>
                <a:gdLst>
                  <a:gd name="T0" fmla="*/ 0 w 39"/>
                  <a:gd name="T1" fmla="*/ 1 h 30"/>
                  <a:gd name="T2" fmla="*/ 0 w 39"/>
                  <a:gd name="T3" fmla="*/ 1 h 30"/>
                  <a:gd name="T4" fmla="*/ 0 w 39"/>
                  <a:gd name="T5" fmla="*/ 0 h 30"/>
                  <a:gd name="T6" fmla="*/ 0 w 39"/>
                  <a:gd name="T7" fmla="*/ 1 h 30"/>
                  <a:gd name="T8" fmla="*/ 0 w 39"/>
                  <a:gd name="T9" fmla="*/ 1 h 30"/>
                  <a:gd name="T10" fmla="*/ 0 w 39"/>
                  <a:gd name="T11" fmla="*/ 1 h 30"/>
                  <a:gd name="T12" fmla="*/ 0 w 39"/>
                  <a:gd name="T13" fmla="*/ 1 h 30"/>
                  <a:gd name="T14" fmla="*/ 0 w 39"/>
                  <a:gd name="T15" fmla="*/ 1 h 30"/>
                  <a:gd name="T16" fmla="*/ 0 w 39"/>
                  <a:gd name="T17" fmla="*/ 1 h 30"/>
                  <a:gd name="T18" fmla="*/ 0 w 39"/>
                  <a:gd name="T19" fmla="*/ 1 h 30"/>
                  <a:gd name="T20" fmla="*/ 0 w 39"/>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0">
                    <a:moveTo>
                      <a:pt x="34" y="16"/>
                    </a:moveTo>
                    <a:lnTo>
                      <a:pt x="34" y="16"/>
                    </a:lnTo>
                    <a:lnTo>
                      <a:pt x="7" y="0"/>
                    </a:lnTo>
                    <a:lnTo>
                      <a:pt x="0" y="14"/>
                    </a:lnTo>
                    <a:lnTo>
                      <a:pt x="27" y="30"/>
                    </a:lnTo>
                    <a:lnTo>
                      <a:pt x="33" y="30"/>
                    </a:lnTo>
                    <a:lnTo>
                      <a:pt x="38" y="27"/>
                    </a:lnTo>
                    <a:lnTo>
                      <a:pt x="39" y="21"/>
                    </a:lnTo>
                    <a:lnTo>
                      <a:pt x="3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40" name="Freeform 707">
                <a:extLst>
                  <a:ext uri="{FF2B5EF4-FFF2-40B4-BE49-F238E27FC236}">
                    <a16:creationId xmlns:a16="http://schemas.microsoft.com/office/drawing/2014/main" id="{6C434172-836B-46AD-A459-541494634D02}"/>
                  </a:ext>
                </a:extLst>
              </p:cNvPr>
              <p:cNvSpPr>
                <a:spLocks/>
              </p:cNvSpPr>
              <p:nvPr/>
            </p:nvSpPr>
            <p:spPr bwMode="auto">
              <a:xfrm>
                <a:off x="2653" y="3400"/>
                <a:ext cx="19" cy="15"/>
              </a:xfrm>
              <a:custGeom>
                <a:avLst/>
                <a:gdLst>
                  <a:gd name="T0" fmla="*/ 0 w 39"/>
                  <a:gd name="T1" fmla="*/ 1 h 30"/>
                  <a:gd name="T2" fmla="*/ 0 w 39"/>
                  <a:gd name="T3" fmla="*/ 1 h 30"/>
                  <a:gd name="T4" fmla="*/ 0 w 39"/>
                  <a:gd name="T5" fmla="*/ 0 h 30"/>
                  <a:gd name="T6" fmla="*/ 0 w 39"/>
                  <a:gd name="T7" fmla="*/ 1 h 30"/>
                  <a:gd name="T8" fmla="*/ 0 w 39"/>
                  <a:gd name="T9" fmla="*/ 1 h 30"/>
                  <a:gd name="T10" fmla="*/ 0 w 39"/>
                  <a:gd name="T11" fmla="*/ 1 h 30"/>
                  <a:gd name="T12" fmla="*/ 0 w 39"/>
                  <a:gd name="T13" fmla="*/ 1 h 30"/>
                  <a:gd name="T14" fmla="*/ 0 w 39"/>
                  <a:gd name="T15" fmla="*/ 1 h 30"/>
                  <a:gd name="T16" fmla="*/ 0 w 39"/>
                  <a:gd name="T17" fmla="*/ 1 h 30"/>
                  <a:gd name="T18" fmla="*/ 0 w 39"/>
                  <a:gd name="T19" fmla="*/ 1 h 30"/>
                  <a:gd name="T20" fmla="*/ 0 w 39"/>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0">
                    <a:moveTo>
                      <a:pt x="35" y="16"/>
                    </a:moveTo>
                    <a:lnTo>
                      <a:pt x="35" y="16"/>
                    </a:lnTo>
                    <a:lnTo>
                      <a:pt x="7" y="0"/>
                    </a:lnTo>
                    <a:lnTo>
                      <a:pt x="0" y="14"/>
                    </a:lnTo>
                    <a:lnTo>
                      <a:pt x="28" y="30"/>
                    </a:lnTo>
                    <a:lnTo>
                      <a:pt x="34" y="30"/>
                    </a:lnTo>
                    <a:lnTo>
                      <a:pt x="38" y="27"/>
                    </a:lnTo>
                    <a:lnTo>
                      <a:pt x="39" y="21"/>
                    </a:lnTo>
                    <a:lnTo>
                      <a:pt x="3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41" name="Freeform 708">
                <a:extLst>
                  <a:ext uri="{FF2B5EF4-FFF2-40B4-BE49-F238E27FC236}">
                    <a16:creationId xmlns:a16="http://schemas.microsoft.com/office/drawing/2014/main" id="{FDB11C23-279A-40CE-B19A-EC411611F330}"/>
                  </a:ext>
                </a:extLst>
              </p:cNvPr>
              <p:cNvSpPr>
                <a:spLocks/>
              </p:cNvSpPr>
              <p:nvPr/>
            </p:nvSpPr>
            <p:spPr bwMode="auto">
              <a:xfrm>
                <a:off x="2666" y="3408"/>
                <a:ext cx="19" cy="14"/>
              </a:xfrm>
              <a:custGeom>
                <a:avLst/>
                <a:gdLst>
                  <a:gd name="T0" fmla="*/ 1 w 37"/>
                  <a:gd name="T1" fmla="*/ 1 h 28"/>
                  <a:gd name="T2" fmla="*/ 1 w 37"/>
                  <a:gd name="T3" fmla="*/ 1 h 28"/>
                  <a:gd name="T4" fmla="*/ 1 w 37"/>
                  <a:gd name="T5" fmla="*/ 0 h 28"/>
                  <a:gd name="T6" fmla="*/ 0 w 37"/>
                  <a:gd name="T7" fmla="*/ 1 h 28"/>
                  <a:gd name="T8" fmla="*/ 1 w 37"/>
                  <a:gd name="T9" fmla="*/ 1 h 28"/>
                  <a:gd name="T10" fmla="*/ 1 w 37"/>
                  <a:gd name="T11" fmla="*/ 1 h 28"/>
                  <a:gd name="T12" fmla="*/ 1 w 37"/>
                  <a:gd name="T13" fmla="*/ 1 h 28"/>
                  <a:gd name="T14" fmla="*/ 1 w 37"/>
                  <a:gd name="T15" fmla="*/ 1 h 28"/>
                  <a:gd name="T16" fmla="*/ 1 w 37"/>
                  <a:gd name="T17" fmla="*/ 1 h 28"/>
                  <a:gd name="T18" fmla="*/ 1 w 37"/>
                  <a:gd name="T19" fmla="*/ 1 h 28"/>
                  <a:gd name="T20" fmla="*/ 1 w 37"/>
                  <a:gd name="T21" fmla="*/ 1 h 28"/>
                  <a:gd name="T22" fmla="*/ 1 w 37"/>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32" y="15"/>
                    </a:moveTo>
                    <a:lnTo>
                      <a:pt x="32" y="14"/>
                    </a:lnTo>
                    <a:lnTo>
                      <a:pt x="7" y="0"/>
                    </a:lnTo>
                    <a:lnTo>
                      <a:pt x="0" y="14"/>
                    </a:lnTo>
                    <a:lnTo>
                      <a:pt x="25" y="28"/>
                    </a:lnTo>
                    <a:lnTo>
                      <a:pt x="25" y="27"/>
                    </a:lnTo>
                    <a:lnTo>
                      <a:pt x="25" y="28"/>
                    </a:lnTo>
                    <a:lnTo>
                      <a:pt x="31" y="28"/>
                    </a:lnTo>
                    <a:lnTo>
                      <a:pt x="36" y="25"/>
                    </a:lnTo>
                    <a:lnTo>
                      <a:pt x="37" y="19"/>
                    </a:lnTo>
                    <a:lnTo>
                      <a:pt x="32" y="14"/>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42" name="Freeform 709">
                <a:extLst>
                  <a:ext uri="{FF2B5EF4-FFF2-40B4-BE49-F238E27FC236}">
                    <a16:creationId xmlns:a16="http://schemas.microsoft.com/office/drawing/2014/main" id="{85CE6285-D778-4B7B-9F64-C267916E26CC}"/>
                  </a:ext>
                </a:extLst>
              </p:cNvPr>
              <p:cNvSpPr>
                <a:spLocks/>
              </p:cNvSpPr>
              <p:nvPr/>
            </p:nvSpPr>
            <p:spPr bwMode="auto">
              <a:xfrm>
                <a:off x="2679" y="3416"/>
                <a:ext cx="19" cy="15"/>
              </a:xfrm>
              <a:custGeom>
                <a:avLst/>
                <a:gdLst>
                  <a:gd name="T0" fmla="*/ 1 w 37"/>
                  <a:gd name="T1" fmla="*/ 0 h 31"/>
                  <a:gd name="T2" fmla="*/ 1 w 37"/>
                  <a:gd name="T3" fmla="*/ 0 h 31"/>
                  <a:gd name="T4" fmla="*/ 1 w 37"/>
                  <a:gd name="T5" fmla="*/ 0 h 31"/>
                  <a:gd name="T6" fmla="*/ 0 w 37"/>
                  <a:gd name="T7" fmla="*/ 0 h 31"/>
                  <a:gd name="T8" fmla="*/ 1 w 37"/>
                  <a:gd name="T9" fmla="*/ 0 h 31"/>
                  <a:gd name="T10" fmla="*/ 1 w 37"/>
                  <a:gd name="T11" fmla="*/ 0 h 31"/>
                  <a:gd name="T12" fmla="*/ 1 w 37"/>
                  <a:gd name="T13" fmla="*/ 0 h 31"/>
                  <a:gd name="T14" fmla="*/ 1 w 37"/>
                  <a:gd name="T15" fmla="*/ 0 h 31"/>
                  <a:gd name="T16" fmla="*/ 1 w 37"/>
                  <a:gd name="T17" fmla="*/ 0 h 31"/>
                  <a:gd name="T18" fmla="*/ 1 w 37"/>
                  <a:gd name="T19" fmla="*/ 0 h 31"/>
                  <a:gd name="T20" fmla="*/ 1 w 37"/>
                  <a:gd name="T21" fmla="*/ 0 h 31"/>
                  <a:gd name="T22" fmla="*/ 1 w 37"/>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1">
                    <a:moveTo>
                      <a:pt x="35" y="18"/>
                    </a:moveTo>
                    <a:lnTo>
                      <a:pt x="35" y="19"/>
                    </a:lnTo>
                    <a:lnTo>
                      <a:pt x="7" y="0"/>
                    </a:lnTo>
                    <a:lnTo>
                      <a:pt x="0" y="12"/>
                    </a:lnTo>
                    <a:lnTo>
                      <a:pt x="28" y="30"/>
                    </a:lnTo>
                    <a:lnTo>
                      <a:pt x="28" y="31"/>
                    </a:lnTo>
                    <a:lnTo>
                      <a:pt x="28" y="30"/>
                    </a:lnTo>
                    <a:lnTo>
                      <a:pt x="33" y="31"/>
                    </a:lnTo>
                    <a:lnTo>
                      <a:pt x="37" y="28"/>
                    </a:lnTo>
                    <a:lnTo>
                      <a:pt x="37" y="23"/>
                    </a:lnTo>
                    <a:lnTo>
                      <a:pt x="35" y="19"/>
                    </a:lnTo>
                    <a:lnTo>
                      <a:pt x="3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43" name="Freeform 710">
                <a:extLst>
                  <a:ext uri="{FF2B5EF4-FFF2-40B4-BE49-F238E27FC236}">
                    <a16:creationId xmlns:a16="http://schemas.microsoft.com/office/drawing/2014/main" id="{3B8BA211-79A5-43AE-A912-FF135D2E9765}"/>
                  </a:ext>
                </a:extLst>
              </p:cNvPr>
              <p:cNvSpPr>
                <a:spLocks/>
              </p:cNvSpPr>
              <p:nvPr/>
            </p:nvSpPr>
            <p:spPr bwMode="auto">
              <a:xfrm>
                <a:off x="2693" y="3424"/>
                <a:ext cx="18" cy="14"/>
              </a:xfrm>
              <a:custGeom>
                <a:avLst/>
                <a:gdLst>
                  <a:gd name="T0" fmla="*/ 0 w 37"/>
                  <a:gd name="T1" fmla="*/ 1 h 27"/>
                  <a:gd name="T2" fmla="*/ 0 w 37"/>
                  <a:gd name="T3" fmla="*/ 1 h 27"/>
                  <a:gd name="T4" fmla="*/ 0 w 37"/>
                  <a:gd name="T5" fmla="*/ 0 h 27"/>
                  <a:gd name="T6" fmla="*/ 0 w 37"/>
                  <a:gd name="T7" fmla="*/ 1 h 27"/>
                  <a:gd name="T8" fmla="*/ 0 w 37"/>
                  <a:gd name="T9" fmla="*/ 1 h 27"/>
                  <a:gd name="T10" fmla="*/ 0 w 37"/>
                  <a:gd name="T11" fmla="*/ 1 h 27"/>
                  <a:gd name="T12" fmla="*/ 0 w 37"/>
                  <a:gd name="T13" fmla="*/ 1 h 27"/>
                  <a:gd name="T14" fmla="*/ 0 w 37"/>
                  <a:gd name="T15" fmla="*/ 1 h 27"/>
                  <a:gd name="T16" fmla="*/ 0 w 37"/>
                  <a:gd name="T17" fmla="*/ 1 h 27"/>
                  <a:gd name="T18" fmla="*/ 0 w 37"/>
                  <a:gd name="T19" fmla="*/ 1 h 27"/>
                  <a:gd name="T20" fmla="*/ 0 w 37"/>
                  <a:gd name="T21" fmla="*/ 1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7">
                    <a:moveTo>
                      <a:pt x="32" y="13"/>
                    </a:moveTo>
                    <a:lnTo>
                      <a:pt x="32" y="13"/>
                    </a:lnTo>
                    <a:lnTo>
                      <a:pt x="7" y="0"/>
                    </a:lnTo>
                    <a:lnTo>
                      <a:pt x="0" y="13"/>
                    </a:lnTo>
                    <a:lnTo>
                      <a:pt x="25" y="27"/>
                    </a:lnTo>
                    <a:lnTo>
                      <a:pt x="31" y="27"/>
                    </a:lnTo>
                    <a:lnTo>
                      <a:pt x="36" y="24"/>
                    </a:lnTo>
                    <a:lnTo>
                      <a:pt x="37" y="18"/>
                    </a:lnTo>
                    <a:lnTo>
                      <a:pt x="3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44" name="Freeform 711">
                <a:extLst>
                  <a:ext uri="{FF2B5EF4-FFF2-40B4-BE49-F238E27FC236}">
                    <a16:creationId xmlns:a16="http://schemas.microsoft.com/office/drawing/2014/main" id="{8483F25F-9BC6-4142-927A-40D6FEDA4F24}"/>
                  </a:ext>
                </a:extLst>
              </p:cNvPr>
              <p:cNvSpPr>
                <a:spLocks/>
              </p:cNvSpPr>
              <p:nvPr/>
            </p:nvSpPr>
            <p:spPr bwMode="auto">
              <a:xfrm>
                <a:off x="2706" y="3431"/>
                <a:ext cx="18" cy="14"/>
              </a:xfrm>
              <a:custGeom>
                <a:avLst/>
                <a:gdLst>
                  <a:gd name="T0" fmla="*/ 0 w 37"/>
                  <a:gd name="T1" fmla="*/ 1 h 28"/>
                  <a:gd name="T2" fmla="*/ 0 w 37"/>
                  <a:gd name="T3" fmla="*/ 1 h 28"/>
                  <a:gd name="T4" fmla="*/ 0 w 37"/>
                  <a:gd name="T5" fmla="*/ 0 h 28"/>
                  <a:gd name="T6" fmla="*/ 0 w 37"/>
                  <a:gd name="T7" fmla="*/ 1 h 28"/>
                  <a:gd name="T8" fmla="*/ 0 w 37"/>
                  <a:gd name="T9" fmla="*/ 1 h 28"/>
                  <a:gd name="T10" fmla="*/ 0 w 37"/>
                  <a:gd name="T11" fmla="*/ 1 h 28"/>
                  <a:gd name="T12" fmla="*/ 0 w 37"/>
                  <a:gd name="T13" fmla="*/ 1 h 28"/>
                  <a:gd name="T14" fmla="*/ 0 w 37"/>
                  <a:gd name="T15" fmla="*/ 1 h 28"/>
                  <a:gd name="T16" fmla="*/ 0 w 37"/>
                  <a:gd name="T17" fmla="*/ 1 h 28"/>
                  <a:gd name="T18" fmla="*/ 0 w 37"/>
                  <a:gd name="T19" fmla="*/ 1 h 28"/>
                  <a:gd name="T20" fmla="*/ 0 w 37"/>
                  <a:gd name="T21" fmla="*/ 1 h 28"/>
                  <a:gd name="T22" fmla="*/ 0 w 37"/>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33" y="15"/>
                    </a:moveTo>
                    <a:lnTo>
                      <a:pt x="33" y="14"/>
                    </a:lnTo>
                    <a:lnTo>
                      <a:pt x="7" y="0"/>
                    </a:lnTo>
                    <a:lnTo>
                      <a:pt x="0" y="14"/>
                    </a:lnTo>
                    <a:lnTo>
                      <a:pt x="26" y="28"/>
                    </a:lnTo>
                    <a:lnTo>
                      <a:pt x="26" y="27"/>
                    </a:lnTo>
                    <a:lnTo>
                      <a:pt x="26" y="28"/>
                    </a:lnTo>
                    <a:lnTo>
                      <a:pt x="31" y="28"/>
                    </a:lnTo>
                    <a:lnTo>
                      <a:pt x="36" y="25"/>
                    </a:lnTo>
                    <a:lnTo>
                      <a:pt x="37" y="19"/>
                    </a:lnTo>
                    <a:lnTo>
                      <a:pt x="33" y="14"/>
                    </a:lnTo>
                    <a:lnTo>
                      <a:pt x="3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45" name="Freeform 712">
                <a:extLst>
                  <a:ext uri="{FF2B5EF4-FFF2-40B4-BE49-F238E27FC236}">
                    <a16:creationId xmlns:a16="http://schemas.microsoft.com/office/drawing/2014/main" id="{A2D70E5A-A3E2-4FF7-88A6-E3C13F9E054E}"/>
                  </a:ext>
                </a:extLst>
              </p:cNvPr>
              <p:cNvSpPr>
                <a:spLocks/>
              </p:cNvSpPr>
              <p:nvPr/>
            </p:nvSpPr>
            <p:spPr bwMode="auto">
              <a:xfrm>
                <a:off x="2718" y="3439"/>
                <a:ext cx="16" cy="13"/>
              </a:xfrm>
              <a:custGeom>
                <a:avLst/>
                <a:gdLst>
                  <a:gd name="T0" fmla="*/ 1 w 32"/>
                  <a:gd name="T1" fmla="*/ 0 h 27"/>
                  <a:gd name="T2" fmla="*/ 1 w 32"/>
                  <a:gd name="T3" fmla="*/ 0 h 27"/>
                  <a:gd name="T4" fmla="*/ 1 w 32"/>
                  <a:gd name="T5" fmla="*/ 0 h 27"/>
                  <a:gd name="T6" fmla="*/ 0 w 32"/>
                  <a:gd name="T7" fmla="*/ 0 h 27"/>
                  <a:gd name="T8" fmla="*/ 1 w 32"/>
                  <a:gd name="T9" fmla="*/ 0 h 27"/>
                  <a:gd name="T10" fmla="*/ 1 w 32"/>
                  <a:gd name="T11" fmla="*/ 0 h 27"/>
                  <a:gd name="T12" fmla="*/ 1 w 32"/>
                  <a:gd name="T13" fmla="*/ 0 h 27"/>
                  <a:gd name="T14" fmla="*/ 1 w 32"/>
                  <a:gd name="T15" fmla="*/ 0 h 27"/>
                  <a:gd name="T16" fmla="*/ 1 w 32"/>
                  <a:gd name="T17" fmla="*/ 0 h 27"/>
                  <a:gd name="T18" fmla="*/ 1 w 32"/>
                  <a:gd name="T19" fmla="*/ 0 h 27"/>
                  <a:gd name="T20" fmla="*/ 1 w 32"/>
                  <a:gd name="T21" fmla="*/ 0 h 27"/>
                  <a:gd name="T22" fmla="*/ 1 w 32"/>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7">
                    <a:moveTo>
                      <a:pt x="30" y="13"/>
                    </a:moveTo>
                    <a:lnTo>
                      <a:pt x="30" y="14"/>
                    </a:lnTo>
                    <a:lnTo>
                      <a:pt x="7" y="0"/>
                    </a:lnTo>
                    <a:lnTo>
                      <a:pt x="0" y="12"/>
                    </a:lnTo>
                    <a:lnTo>
                      <a:pt x="23" y="26"/>
                    </a:lnTo>
                    <a:lnTo>
                      <a:pt x="23" y="27"/>
                    </a:lnTo>
                    <a:lnTo>
                      <a:pt x="23" y="26"/>
                    </a:lnTo>
                    <a:lnTo>
                      <a:pt x="27" y="27"/>
                    </a:lnTo>
                    <a:lnTo>
                      <a:pt x="32" y="24"/>
                    </a:lnTo>
                    <a:lnTo>
                      <a:pt x="32" y="19"/>
                    </a:lnTo>
                    <a:lnTo>
                      <a:pt x="30" y="14"/>
                    </a:lnTo>
                    <a:lnTo>
                      <a:pt x="3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46" name="Freeform 713">
                <a:extLst>
                  <a:ext uri="{FF2B5EF4-FFF2-40B4-BE49-F238E27FC236}">
                    <a16:creationId xmlns:a16="http://schemas.microsoft.com/office/drawing/2014/main" id="{BE611CBB-66C7-4B77-850B-E4F804F97896}"/>
                  </a:ext>
                </a:extLst>
              </p:cNvPr>
              <p:cNvSpPr>
                <a:spLocks/>
              </p:cNvSpPr>
              <p:nvPr/>
            </p:nvSpPr>
            <p:spPr bwMode="auto">
              <a:xfrm>
                <a:off x="2730" y="3445"/>
                <a:ext cx="18" cy="14"/>
              </a:xfrm>
              <a:custGeom>
                <a:avLst/>
                <a:gdLst>
                  <a:gd name="T0" fmla="*/ 0 w 37"/>
                  <a:gd name="T1" fmla="*/ 1 h 28"/>
                  <a:gd name="T2" fmla="*/ 0 w 37"/>
                  <a:gd name="T3" fmla="*/ 1 h 28"/>
                  <a:gd name="T4" fmla="*/ 0 w 37"/>
                  <a:gd name="T5" fmla="*/ 0 h 28"/>
                  <a:gd name="T6" fmla="*/ 0 w 37"/>
                  <a:gd name="T7" fmla="*/ 1 h 28"/>
                  <a:gd name="T8" fmla="*/ 0 w 37"/>
                  <a:gd name="T9" fmla="*/ 1 h 28"/>
                  <a:gd name="T10" fmla="*/ 0 w 37"/>
                  <a:gd name="T11" fmla="*/ 1 h 28"/>
                  <a:gd name="T12" fmla="*/ 0 w 37"/>
                  <a:gd name="T13" fmla="*/ 1 h 28"/>
                  <a:gd name="T14" fmla="*/ 0 w 37"/>
                  <a:gd name="T15" fmla="*/ 1 h 28"/>
                  <a:gd name="T16" fmla="*/ 0 w 37"/>
                  <a:gd name="T17" fmla="*/ 1 h 28"/>
                  <a:gd name="T18" fmla="*/ 0 w 37"/>
                  <a:gd name="T19" fmla="*/ 1 h 28"/>
                  <a:gd name="T20" fmla="*/ 0 w 37"/>
                  <a:gd name="T21" fmla="*/ 1 h 28"/>
                  <a:gd name="T22" fmla="*/ 0 w 37"/>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32" y="15"/>
                    </a:moveTo>
                    <a:lnTo>
                      <a:pt x="32" y="14"/>
                    </a:lnTo>
                    <a:lnTo>
                      <a:pt x="7" y="0"/>
                    </a:lnTo>
                    <a:lnTo>
                      <a:pt x="0" y="14"/>
                    </a:lnTo>
                    <a:lnTo>
                      <a:pt x="25" y="28"/>
                    </a:lnTo>
                    <a:lnTo>
                      <a:pt x="25" y="27"/>
                    </a:lnTo>
                    <a:lnTo>
                      <a:pt x="25" y="28"/>
                    </a:lnTo>
                    <a:lnTo>
                      <a:pt x="31" y="28"/>
                    </a:lnTo>
                    <a:lnTo>
                      <a:pt x="35" y="24"/>
                    </a:lnTo>
                    <a:lnTo>
                      <a:pt x="37" y="19"/>
                    </a:lnTo>
                    <a:lnTo>
                      <a:pt x="32" y="14"/>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47" name="Freeform 714">
                <a:extLst>
                  <a:ext uri="{FF2B5EF4-FFF2-40B4-BE49-F238E27FC236}">
                    <a16:creationId xmlns:a16="http://schemas.microsoft.com/office/drawing/2014/main" id="{9BDFDC0C-D0A3-4DF5-84F9-4514BDB8D8CC}"/>
                  </a:ext>
                </a:extLst>
              </p:cNvPr>
              <p:cNvSpPr>
                <a:spLocks/>
              </p:cNvSpPr>
              <p:nvPr/>
            </p:nvSpPr>
            <p:spPr bwMode="auto">
              <a:xfrm>
                <a:off x="2743" y="3453"/>
                <a:ext cx="16" cy="13"/>
              </a:xfrm>
              <a:custGeom>
                <a:avLst/>
                <a:gdLst>
                  <a:gd name="T0" fmla="*/ 1 w 32"/>
                  <a:gd name="T1" fmla="*/ 0 h 27"/>
                  <a:gd name="T2" fmla="*/ 1 w 32"/>
                  <a:gd name="T3" fmla="*/ 0 h 27"/>
                  <a:gd name="T4" fmla="*/ 1 w 32"/>
                  <a:gd name="T5" fmla="*/ 0 h 27"/>
                  <a:gd name="T6" fmla="*/ 0 w 32"/>
                  <a:gd name="T7" fmla="*/ 0 h 27"/>
                  <a:gd name="T8" fmla="*/ 1 w 32"/>
                  <a:gd name="T9" fmla="*/ 0 h 27"/>
                  <a:gd name="T10" fmla="*/ 1 w 32"/>
                  <a:gd name="T11" fmla="*/ 0 h 27"/>
                  <a:gd name="T12" fmla="*/ 1 w 32"/>
                  <a:gd name="T13" fmla="*/ 0 h 27"/>
                  <a:gd name="T14" fmla="*/ 1 w 32"/>
                  <a:gd name="T15" fmla="*/ 0 h 27"/>
                  <a:gd name="T16" fmla="*/ 1 w 32"/>
                  <a:gd name="T17" fmla="*/ 0 h 27"/>
                  <a:gd name="T18" fmla="*/ 1 w 32"/>
                  <a:gd name="T19" fmla="*/ 0 h 27"/>
                  <a:gd name="T20" fmla="*/ 1 w 32"/>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27">
                    <a:moveTo>
                      <a:pt x="30" y="14"/>
                    </a:moveTo>
                    <a:lnTo>
                      <a:pt x="30" y="14"/>
                    </a:lnTo>
                    <a:lnTo>
                      <a:pt x="7" y="0"/>
                    </a:lnTo>
                    <a:lnTo>
                      <a:pt x="0" y="12"/>
                    </a:lnTo>
                    <a:lnTo>
                      <a:pt x="23" y="25"/>
                    </a:lnTo>
                    <a:lnTo>
                      <a:pt x="28" y="27"/>
                    </a:lnTo>
                    <a:lnTo>
                      <a:pt x="32" y="23"/>
                    </a:lnTo>
                    <a:lnTo>
                      <a:pt x="32" y="19"/>
                    </a:lnTo>
                    <a:lnTo>
                      <a:pt x="3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48" name="Freeform 715">
                <a:extLst>
                  <a:ext uri="{FF2B5EF4-FFF2-40B4-BE49-F238E27FC236}">
                    <a16:creationId xmlns:a16="http://schemas.microsoft.com/office/drawing/2014/main" id="{5DDDAA07-2FF1-486A-933A-3762146A5B51}"/>
                  </a:ext>
                </a:extLst>
              </p:cNvPr>
              <p:cNvSpPr>
                <a:spLocks/>
              </p:cNvSpPr>
              <p:nvPr/>
            </p:nvSpPr>
            <p:spPr bwMode="auto">
              <a:xfrm>
                <a:off x="2754" y="3459"/>
                <a:ext cx="16" cy="14"/>
              </a:xfrm>
              <a:custGeom>
                <a:avLst/>
                <a:gdLst>
                  <a:gd name="T0" fmla="*/ 1 w 32"/>
                  <a:gd name="T1" fmla="*/ 1 h 26"/>
                  <a:gd name="T2" fmla="*/ 1 w 32"/>
                  <a:gd name="T3" fmla="*/ 1 h 26"/>
                  <a:gd name="T4" fmla="*/ 1 w 32"/>
                  <a:gd name="T5" fmla="*/ 0 h 26"/>
                  <a:gd name="T6" fmla="*/ 0 w 32"/>
                  <a:gd name="T7" fmla="*/ 1 h 26"/>
                  <a:gd name="T8" fmla="*/ 1 w 32"/>
                  <a:gd name="T9" fmla="*/ 1 h 26"/>
                  <a:gd name="T10" fmla="*/ 1 w 32"/>
                  <a:gd name="T11" fmla="*/ 1 h 26"/>
                  <a:gd name="T12" fmla="*/ 1 w 32"/>
                  <a:gd name="T13" fmla="*/ 1 h 26"/>
                  <a:gd name="T14" fmla="*/ 1 w 32"/>
                  <a:gd name="T15" fmla="*/ 1 h 26"/>
                  <a:gd name="T16" fmla="*/ 1 w 32"/>
                  <a:gd name="T17" fmla="*/ 1 h 26"/>
                  <a:gd name="T18" fmla="*/ 1 w 32"/>
                  <a:gd name="T19" fmla="*/ 1 h 26"/>
                  <a:gd name="T20" fmla="*/ 1 w 32"/>
                  <a:gd name="T21" fmla="*/ 1 h 26"/>
                  <a:gd name="T22" fmla="*/ 1 w 32"/>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6">
                    <a:moveTo>
                      <a:pt x="30" y="13"/>
                    </a:moveTo>
                    <a:lnTo>
                      <a:pt x="30" y="14"/>
                    </a:lnTo>
                    <a:lnTo>
                      <a:pt x="7" y="0"/>
                    </a:lnTo>
                    <a:lnTo>
                      <a:pt x="0" y="11"/>
                    </a:lnTo>
                    <a:lnTo>
                      <a:pt x="23" y="25"/>
                    </a:lnTo>
                    <a:lnTo>
                      <a:pt x="23" y="26"/>
                    </a:lnTo>
                    <a:lnTo>
                      <a:pt x="23" y="25"/>
                    </a:lnTo>
                    <a:lnTo>
                      <a:pt x="28" y="26"/>
                    </a:lnTo>
                    <a:lnTo>
                      <a:pt x="32" y="23"/>
                    </a:lnTo>
                    <a:lnTo>
                      <a:pt x="32" y="18"/>
                    </a:lnTo>
                    <a:lnTo>
                      <a:pt x="30" y="14"/>
                    </a:lnTo>
                    <a:lnTo>
                      <a:pt x="3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49" name="Freeform 716">
                <a:extLst>
                  <a:ext uri="{FF2B5EF4-FFF2-40B4-BE49-F238E27FC236}">
                    <a16:creationId xmlns:a16="http://schemas.microsoft.com/office/drawing/2014/main" id="{1FFB164F-426D-4812-B38F-006ABCF0F8E7}"/>
                  </a:ext>
                </a:extLst>
              </p:cNvPr>
              <p:cNvSpPr>
                <a:spLocks/>
              </p:cNvSpPr>
              <p:nvPr/>
            </p:nvSpPr>
            <p:spPr bwMode="auto">
              <a:xfrm>
                <a:off x="2766" y="3466"/>
                <a:ext cx="16" cy="12"/>
              </a:xfrm>
              <a:custGeom>
                <a:avLst/>
                <a:gdLst>
                  <a:gd name="T0" fmla="*/ 1 w 32"/>
                  <a:gd name="T1" fmla="*/ 0 h 25"/>
                  <a:gd name="T2" fmla="*/ 1 w 32"/>
                  <a:gd name="T3" fmla="*/ 0 h 25"/>
                  <a:gd name="T4" fmla="*/ 1 w 32"/>
                  <a:gd name="T5" fmla="*/ 0 h 25"/>
                  <a:gd name="T6" fmla="*/ 0 w 32"/>
                  <a:gd name="T7" fmla="*/ 0 h 25"/>
                  <a:gd name="T8" fmla="*/ 1 w 32"/>
                  <a:gd name="T9" fmla="*/ 0 h 25"/>
                  <a:gd name="T10" fmla="*/ 1 w 32"/>
                  <a:gd name="T11" fmla="*/ 0 h 25"/>
                  <a:gd name="T12" fmla="*/ 1 w 32"/>
                  <a:gd name="T13" fmla="*/ 0 h 25"/>
                  <a:gd name="T14" fmla="*/ 1 w 32"/>
                  <a:gd name="T15" fmla="*/ 0 h 25"/>
                  <a:gd name="T16" fmla="*/ 1 w 32"/>
                  <a:gd name="T17" fmla="*/ 0 h 25"/>
                  <a:gd name="T18" fmla="*/ 1 w 32"/>
                  <a:gd name="T19" fmla="*/ 0 h 25"/>
                  <a:gd name="T20" fmla="*/ 1 w 32"/>
                  <a:gd name="T21" fmla="*/ 0 h 25"/>
                  <a:gd name="T22" fmla="*/ 1 w 32"/>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5">
                    <a:moveTo>
                      <a:pt x="28" y="12"/>
                    </a:moveTo>
                    <a:lnTo>
                      <a:pt x="28" y="11"/>
                    </a:lnTo>
                    <a:lnTo>
                      <a:pt x="7" y="0"/>
                    </a:lnTo>
                    <a:lnTo>
                      <a:pt x="0" y="13"/>
                    </a:lnTo>
                    <a:lnTo>
                      <a:pt x="21" y="25"/>
                    </a:lnTo>
                    <a:lnTo>
                      <a:pt x="21" y="24"/>
                    </a:lnTo>
                    <a:lnTo>
                      <a:pt x="21" y="25"/>
                    </a:lnTo>
                    <a:lnTo>
                      <a:pt x="27" y="25"/>
                    </a:lnTo>
                    <a:lnTo>
                      <a:pt x="31" y="22"/>
                    </a:lnTo>
                    <a:lnTo>
                      <a:pt x="32" y="16"/>
                    </a:lnTo>
                    <a:lnTo>
                      <a:pt x="28" y="11"/>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50" name="Freeform 717">
                <a:extLst>
                  <a:ext uri="{FF2B5EF4-FFF2-40B4-BE49-F238E27FC236}">
                    <a16:creationId xmlns:a16="http://schemas.microsoft.com/office/drawing/2014/main" id="{1BC4C979-878B-43F4-8F74-A705117FA1D0}"/>
                  </a:ext>
                </a:extLst>
              </p:cNvPr>
              <p:cNvSpPr>
                <a:spLocks/>
              </p:cNvSpPr>
              <p:nvPr/>
            </p:nvSpPr>
            <p:spPr bwMode="auto">
              <a:xfrm>
                <a:off x="2776" y="3472"/>
                <a:ext cx="16" cy="13"/>
              </a:xfrm>
              <a:custGeom>
                <a:avLst/>
                <a:gdLst>
                  <a:gd name="T0" fmla="*/ 1 w 32"/>
                  <a:gd name="T1" fmla="*/ 0 h 27"/>
                  <a:gd name="T2" fmla="*/ 1 w 32"/>
                  <a:gd name="T3" fmla="*/ 0 h 27"/>
                  <a:gd name="T4" fmla="*/ 1 w 32"/>
                  <a:gd name="T5" fmla="*/ 0 h 27"/>
                  <a:gd name="T6" fmla="*/ 0 w 32"/>
                  <a:gd name="T7" fmla="*/ 0 h 27"/>
                  <a:gd name="T8" fmla="*/ 1 w 32"/>
                  <a:gd name="T9" fmla="*/ 0 h 27"/>
                  <a:gd name="T10" fmla="*/ 1 w 32"/>
                  <a:gd name="T11" fmla="*/ 0 h 27"/>
                  <a:gd name="T12" fmla="*/ 1 w 32"/>
                  <a:gd name="T13" fmla="*/ 0 h 27"/>
                  <a:gd name="T14" fmla="*/ 1 w 32"/>
                  <a:gd name="T15" fmla="*/ 0 h 27"/>
                  <a:gd name="T16" fmla="*/ 1 w 32"/>
                  <a:gd name="T17" fmla="*/ 0 h 27"/>
                  <a:gd name="T18" fmla="*/ 1 w 32"/>
                  <a:gd name="T19" fmla="*/ 0 h 27"/>
                  <a:gd name="T20" fmla="*/ 1 w 32"/>
                  <a:gd name="T21" fmla="*/ 0 h 27"/>
                  <a:gd name="T22" fmla="*/ 1 w 32"/>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7">
                    <a:moveTo>
                      <a:pt x="30" y="13"/>
                    </a:moveTo>
                    <a:lnTo>
                      <a:pt x="30" y="14"/>
                    </a:lnTo>
                    <a:lnTo>
                      <a:pt x="7" y="0"/>
                    </a:lnTo>
                    <a:lnTo>
                      <a:pt x="0" y="12"/>
                    </a:lnTo>
                    <a:lnTo>
                      <a:pt x="23" y="26"/>
                    </a:lnTo>
                    <a:lnTo>
                      <a:pt x="23" y="27"/>
                    </a:lnTo>
                    <a:lnTo>
                      <a:pt x="23" y="26"/>
                    </a:lnTo>
                    <a:lnTo>
                      <a:pt x="27" y="27"/>
                    </a:lnTo>
                    <a:lnTo>
                      <a:pt x="32" y="23"/>
                    </a:lnTo>
                    <a:lnTo>
                      <a:pt x="32" y="19"/>
                    </a:lnTo>
                    <a:lnTo>
                      <a:pt x="30" y="14"/>
                    </a:lnTo>
                    <a:lnTo>
                      <a:pt x="3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51" name="Freeform 718">
                <a:extLst>
                  <a:ext uri="{FF2B5EF4-FFF2-40B4-BE49-F238E27FC236}">
                    <a16:creationId xmlns:a16="http://schemas.microsoft.com/office/drawing/2014/main" id="{5D0BEFBF-7BF7-4A91-B2C2-17AE0A8FC292}"/>
                  </a:ext>
                </a:extLst>
              </p:cNvPr>
              <p:cNvSpPr>
                <a:spLocks/>
              </p:cNvSpPr>
              <p:nvPr/>
            </p:nvSpPr>
            <p:spPr bwMode="auto">
              <a:xfrm>
                <a:off x="2787" y="3478"/>
                <a:ext cx="17" cy="13"/>
              </a:xfrm>
              <a:custGeom>
                <a:avLst/>
                <a:gdLst>
                  <a:gd name="T0" fmla="*/ 1 w 32"/>
                  <a:gd name="T1" fmla="*/ 1 h 25"/>
                  <a:gd name="T2" fmla="*/ 1 w 32"/>
                  <a:gd name="T3" fmla="*/ 1 h 25"/>
                  <a:gd name="T4" fmla="*/ 1 w 32"/>
                  <a:gd name="T5" fmla="*/ 0 h 25"/>
                  <a:gd name="T6" fmla="*/ 0 w 32"/>
                  <a:gd name="T7" fmla="*/ 1 h 25"/>
                  <a:gd name="T8" fmla="*/ 1 w 32"/>
                  <a:gd name="T9" fmla="*/ 1 h 25"/>
                  <a:gd name="T10" fmla="*/ 1 w 32"/>
                  <a:gd name="T11" fmla="*/ 1 h 25"/>
                  <a:gd name="T12" fmla="*/ 1 w 32"/>
                  <a:gd name="T13" fmla="*/ 1 h 25"/>
                  <a:gd name="T14" fmla="*/ 1 w 32"/>
                  <a:gd name="T15" fmla="*/ 1 h 25"/>
                  <a:gd name="T16" fmla="*/ 1 w 32"/>
                  <a:gd name="T17" fmla="*/ 1 h 25"/>
                  <a:gd name="T18" fmla="*/ 1 w 32"/>
                  <a:gd name="T19" fmla="*/ 1 h 25"/>
                  <a:gd name="T20" fmla="*/ 1 w 32"/>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25">
                    <a:moveTo>
                      <a:pt x="28" y="11"/>
                    </a:moveTo>
                    <a:lnTo>
                      <a:pt x="28" y="11"/>
                    </a:lnTo>
                    <a:lnTo>
                      <a:pt x="7" y="0"/>
                    </a:lnTo>
                    <a:lnTo>
                      <a:pt x="0" y="14"/>
                    </a:lnTo>
                    <a:lnTo>
                      <a:pt x="21" y="25"/>
                    </a:lnTo>
                    <a:lnTo>
                      <a:pt x="26" y="25"/>
                    </a:lnTo>
                    <a:lnTo>
                      <a:pt x="31" y="22"/>
                    </a:lnTo>
                    <a:lnTo>
                      <a:pt x="32" y="16"/>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52" name="Freeform 719">
                <a:extLst>
                  <a:ext uri="{FF2B5EF4-FFF2-40B4-BE49-F238E27FC236}">
                    <a16:creationId xmlns:a16="http://schemas.microsoft.com/office/drawing/2014/main" id="{E2A5ABD1-29C6-4E41-8889-B43A889DCCD1}"/>
                  </a:ext>
                </a:extLst>
              </p:cNvPr>
              <p:cNvSpPr>
                <a:spLocks/>
              </p:cNvSpPr>
              <p:nvPr/>
            </p:nvSpPr>
            <p:spPr bwMode="auto">
              <a:xfrm>
                <a:off x="2798" y="3484"/>
                <a:ext cx="16" cy="13"/>
              </a:xfrm>
              <a:custGeom>
                <a:avLst/>
                <a:gdLst>
                  <a:gd name="T0" fmla="*/ 1 w 32"/>
                  <a:gd name="T1" fmla="*/ 1 h 26"/>
                  <a:gd name="T2" fmla="*/ 1 w 32"/>
                  <a:gd name="T3" fmla="*/ 1 h 26"/>
                  <a:gd name="T4" fmla="*/ 1 w 32"/>
                  <a:gd name="T5" fmla="*/ 0 h 26"/>
                  <a:gd name="T6" fmla="*/ 0 w 32"/>
                  <a:gd name="T7" fmla="*/ 1 h 26"/>
                  <a:gd name="T8" fmla="*/ 1 w 32"/>
                  <a:gd name="T9" fmla="*/ 1 h 26"/>
                  <a:gd name="T10" fmla="*/ 1 w 32"/>
                  <a:gd name="T11" fmla="*/ 1 h 26"/>
                  <a:gd name="T12" fmla="*/ 1 w 32"/>
                  <a:gd name="T13" fmla="*/ 1 h 26"/>
                  <a:gd name="T14" fmla="*/ 1 w 32"/>
                  <a:gd name="T15" fmla="*/ 1 h 26"/>
                  <a:gd name="T16" fmla="*/ 1 w 32"/>
                  <a:gd name="T17" fmla="*/ 1 h 26"/>
                  <a:gd name="T18" fmla="*/ 1 w 32"/>
                  <a:gd name="T19" fmla="*/ 1 h 26"/>
                  <a:gd name="T20" fmla="*/ 1 w 32"/>
                  <a:gd name="T21" fmla="*/ 1 h 26"/>
                  <a:gd name="T22" fmla="*/ 1 w 32"/>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6">
                    <a:moveTo>
                      <a:pt x="27" y="13"/>
                    </a:moveTo>
                    <a:lnTo>
                      <a:pt x="27" y="12"/>
                    </a:lnTo>
                    <a:lnTo>
                      <a:pt x="7" y="0"/>
                    </a:lnTo>
                    <a:lnTo>
                      <a:pt x="0" y="14"/>
                    </a:lnTo>
                    <a:lnTo>
                      <a:pt x="20" y="26"/>
                    </a:lnTo>
                    <a:lnTo>
                      <a:pt x="20" y="25"/>
                    </a:lnTo>
                    <a:lnTo>
                      <a:pt x="20" y="26"/>
                    </a:lnTo>
                    <a:lnTo>
                      <a:pt x="26" y="26"/>
                    </a:lnTo>
                    <a:lnTo>
                      <a:pt x="31" y="22"/>
                    </a:lnTo>
                    <a:lnTo>
                      <a:pt x="32" y="17"/>
                    </a:lnTo>
                    <a:lnTo>
                      <a:pt x="27" y="12"/>
                    </a:lnTo>
                    <a:lnTo>
                      <a:pt x="2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53" name="Freeform 720">
                <a:extLst>
                  <a:ext uri="{FF2B5EF4-FFF2-40B4-BE49-F238E27FC236}">
                    <a16:creationId xmlns:a16="http://schemas.microsoft.com/office/drawing/2014/main" id="{B68D6B92-5DBF-4D80-BDA2-7B8C6E1CAF70}"/>
                  </a:ext>
                </a:extLst>
              </p:cNvPr>
              <p:cNvSpPr>
                <a:spLocks/>
              </p:cNvSpPr>
              <p:nvPr/>
            </p:nvSpPr>
            <p:spPr bwMode="auto">
              <a:xfrm>
                <a:off x="2808" y="3491"/>
                <a:ext cx="15" cy="13"/>
              </a:xfrm>
              <a:custGeom>
                <a:avLst/>
                <a:gdLst>
                  <a:gd name="T0" fmla="*/ 1 w 30"/>
                  <a:gd name="T1" fmla="*/ 0 h 27"/>
                  <a:gd name="T2" fmla="*/ 1 w 30"/>
                  <a:gd name="T3" fmla="*/ 0 h 27"/>
                  <a:gd name="T4" fmla="*/ 1 w 30"/>
                  <a:gd name="T5" fmla="*/ 0 h 27"/>
                  <a:gd name="T6" fmla="*/ 0 w 30"/>
                  <a:gd name="T7" fmla="*/ 0 h 27"/>
                  <a:gd name="T8" fmla="*/ 1 w 30"/>
                  <a:gd name="T9" fmla="*/ 0 h 27"/>
                  <a:gd name="T10" fmla="*/ 1 w 30"/>
                  <a:gd name="T11" fmla="*/ 0 h 27"/>
                  <a:gd name="T12" fmla="*/ 1 w 30"/>
                  <a:gd name="T13" fmla="*/ 0 h 27"/>
                  <a:gd name="T14" fmla="*/ 1 w 30"/>
                  <a:gd name="T15" fmla="*/ 0 h 27"/>
                  <a:gd name="T16" fmla="*/ 1 w 30"/>
                  <a:gd name="T17" fmla="*/ 0 h 27"/>
                  <a:gd name="T18" fmla="*/ 1 w 30"/>
                  <a:gd name="T19" fmla="*/ 0 h 27"/>
                  <a:gd name="T20" fmla="*/ 1 w 30"/>
                  <a:gd name="T21" fmla="*/ 0 h 27"/>
                  <a:gd name="T22" fmla="*/ 1 w 30"/>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7">
                    <a:moveTo>
                      <a:pt x="28" y="13"/>
                    </a:moveTo>
                    <a:lnTo>
                      <a:pt x="28" y="14"/>
                    </a:lnTo>
                    <a:lnTo>
                      <a:pt x="7" y="0"/>
                    </a:lnTo>
                    <a:lnTo>
                      <a:pt x="0" y="12"/>
                    </a:lnTo>
                    <a:lnTo>
                      <a:pt x="21" y="26"/>
                    </a:lnTo>
                    <a:lnTo>
                      <a:pt x="21" y="27"/>
                    </a:lnTo>
                    <a:lnTo>
                      <a:pt x="21" y="26"/>
                    </a:lnTo>
                    <a:lnTo>
                      <a:pt x="26" y="27"/>
                    </a:lnTo>
                    <a:lnTo>
                      <a:pt x="30" y="23"/>
                    </a:lnTo>
                    <a:lnTo>
                      <a:pt x="30" y="19"/>
                    </a:lnTo>
                    <a:lnTo>
                      <a:pt x="28" y="14"/>
                    </a:lnTo>
                    <a:lnTo>
                      <a:pt x="2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54" name="Freeform 721">
                <a:extLst>
                  <a:ext uri="{FF2B5EF4-FFF2-40B4-BE49-F238E27FC236}">
                    <a16:creationId xmlns:a16="http://schemas.microsoft.com/office/drawing/2014/main" id="{68C832C1-BE5F-4865-B8FF-5A84EA411DF3}"/>
                  </a:ext>
                </a:extLst>
              </p:cNvPr>
              <p:cNvSpPr>
                <a:spLocks/>
              </p:cNvSpPr>
              <p:nvPr/>
            </p:nvSpPr>
            <p:spPr bwMode="auto">
              <a:xfrm>
                <a:off x="2819" y="3497"/>
                <a:ext cx="16" cy="13"/>
              </a:xfrm>
              <a:custGeom>
                <a:avLst/>
                <a:gdLst>
                  <a:gd name="T0" fmla="*/ 1 w 32"/>
                  <a:gd name="T1" fmla="*/ 1 h 25"/>
                  <a:gd name="T2" fmla="*/ 1 w 32"/>
                  <a:gd name="T3" fmla="*/ 1 h 25"/>
                  <a:gd name="T4" fmla="*/ 1 w 32"/>
                  <a:gd name="T5" fmla="*/ 0 h 25"/>
                  <a:gd name="T6" fmla="*/ 0 w 32"/>
                  <a:gd name="T7" fmla="*/ 1 h 25"/>
                  <a:gd name="T8" fmla="*/ 1 w 32"/>
                  <a:gd name="T9" fmla="*/ 1 h 25"/>
                  <a:gd name="T10" fmla="*/ 1 w 32"/>
                  <a:gd name="T11" fmla="*/ 1 h 25"/>
                  <a:gd name="T12" fmla="*/ 1 w 32"/>
                  <a:gd name="T13" fmla="*/ 1 h 25"/>
                  <a:gd name="T14" fmla="*/ 1 w 32"/>
                  <a:gd name="T15" fmla="*/ 1 h 25"/>
                  <a:gd name="T16" fmla="*/ 1 w 32"/>
                  <a:gd name="T17" fmla="*/ 1 h 25"/>
                  <a:gd name="T18" fmla="*/ 1 w 32"/>
                  <a:gd name="T19" fmla="*/ 1 h 25"/>
                  <a:gd name="T20" fmla="*/ 1 w 32"/>
                  <a:gd name="T21" fmla="*/ 1 h 25"/>
                  <a:gd name="T22" fmla="*/ 1 w 32"/>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5">
                    <a:moveTo>
                      <a:pt x="28" y="13"/>
                    </a:moveTo>
                    <a:lnTo>
                      <a:pt x="28" y="11"/>
                    </a:lnTo>
                    <a:lnTo>
                      <a:pt x="7" y="0"/>
                    </a:lnTo>
                    <a:lnTo>
                      <a:pt x="0" y="14"/>
                    </a:lnTo>
                    <a:lnTo>
                      <a:pt x="21" y="25"/>
                    </a:lnTo>
                    <a:lnTo>
                      <a:pt x="21" y="24"/>
                    </a:lnTo>
                    <a:lnTo>
                      <a:pt x="21" y="25"/>
                    </a:lnTo>
                    <a:lnTo>
                      <a:pt x="27" y="25"/>
                    </a:lnTo>
                    <a:lnTo>
                      <a:pt x="31" y="22"/>
                    </a:lnTo>
                    <a:lnTo>
                      <a:pt x="32" y="16"/>
                    </a:lnTo>
                    <a:lnTo>
                      <a:pt x="28" y="11"/>
                    </a:lnTo>
                    <a:lnTo>
                      <a:pt x="2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55" name="Freeform 722">
                <a:extLst>
                  <a:ext uri="{FF2B5EF4-FFF2-40B4-BE49-F238E27FC236}">
                    <a16:creationId xmlns:a16="http://schemas.microsoft.com/office/drawing/2014/main" id="{CE185671-6F15-491D-8686-8C0833A5B5AE}"/>
                  </a:ext>
                </a:extLst>
              </p:cNvPr>
              <p:cNvSpPr>
                <a:spLocks/>
              </p:cNvSpPr>
              <p:nvPr/>
            </p:nvSpPr>
            <p:spPr bwMode="auto">
              <a:xfrm>
                <a:off x="2829" y="3503"/>
                <a:ext cx="20" cy="16"/>
              </a:xfrm>
              <a:custGeom>
                <a:avLst/>
                <a:gdLst>
                  <a:gd name="T0" fmla="*/ 1 w 39"/>
                  <a:gd name="T1" fmla="*/ 1 h 31"/>
                  <a:gd name="T2" fmla="*/ 1 w 39"/>
                  <a:gd name="T3" fmla="*/ 1 h 31"/>
                  <a:gd name="T4" fmla="*/ 1 w 39"/>
                  <a:gd name="T5" fmla="*/ 0 h 31"/>
                  <a:gd name="T6" fmla="*/ 0 w 39"/>
                  <a:gd name="T7" fmla="*/ 1 h 31"/>
                  <a:gd name="T8" fmla="*/ 1 w 39"/>
                  <a:gd name="T9" fmla="*/ 1 h 31"/>
                  <a:gd name="T10" fmla="*/ 1 w 39"/>
                  <a:gd name="T11" fmla="*/ 1 h 31"/>
                  <a:gd name="T12" fmla="*/ 1 w 39"/>
                  <a:gd name="T13" fmla="*/ 1 h 31"/>
                  <a:gd name="T14" fmla="*/ 1 w 39"/>
                  <a:gd name="T15" fmla="*/ 1 h 31"/>
                  <a:gd name="T16" fmla="*/ 1 w 39"/>
                  <a:gd name="T17" fmla="*/ 1 h 31"/>
                  <a:gd name="T18" fmla="*/ 1 w 39"/>
                  <a:gd name="T19" fmla="*/ 1 h 31"/>
                  <a:gd name="T20" fmla="*/ 1 w 39"/>
                  <a:gd name="T21" fmla="*/ 1 h 31"/>
                  <a:gd name="T22" fmla="*/ 1 w 39"/>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1">
                    <a:moveTo>
                      <a:pt x="37" y="17"/>
                    </a:moveTo>
                    <a:lnTo>
                      <a:pt x="37" y="18"/>
                    </a:lnTo>
                    <a:lnTo>
                      <a:pt x="7" y="0"/>
                    </a:lnTo>
                    <a:lnTo>
                      <a:pt x="0" y="11"/>
                    </a:lnTo>
                    <a:lnTo>
                      <a:pt x="30" y="29"/>
                    </a:lnTo>
                    <a:lnTo>
                      <a:pt x="30" y="31"/>
                    </a:lnTo>
                    <a:lnTo>
                      <a:pt x="30" y="29"/>
                    </a:lnTo>
                    <a:lnTo>
                      <a:pt x="34" y="31"/>
                    </a:lnTo>
                    <a:lnTo>
                      <a:pt x="39" y="27"/>
                    </a:lnTo>
                    <a:lnTo>
                      <a:pt x="39" y="23"/>
                    </a:lnTo>
                    <a:lnTo>
                      <a:pt x="37" y="18"/>
                    </a:lnTo>
                    <a:lnTo>
                      <a:pt x="3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56" name="Freeform 723">
                <a:extLst>
                  <a:ext uri="{FF2B5EF4-FFF2-40B4-BE49-F238E27FC236}">
                    <a16:creationId xmlns:a16="http://schemas.microsoft.com/office/drawing/2014/main" id="{5B7A6FC0-5BBA-4BCD-A347-C993B7D9F6BF}"/>
                  </a:ext>
                </a:extLst>
              </p:cNvPr>
              <p:cNvSpPr>
                <a:spLocks/>
              </p:cNvSpPr>
              <p:nvPr/>
            </p:nvSpPr>
            <p:spPr bwMode="auto">
              <a:xfrm>
                <a:off x="2844" y="3512"/>
                <a:ext cx="17" cy="13"/>
              </a:xfrm>
              <a:custGeom>
                <a:avLst/>
                <a:gdLst>
                  <a:gd name="T0" fmla="*/ 1 w 34"/>
                  <a:gd name="T1" fmla="*/ 1 h 25"/>
                  <a:gd name="T2" fmla="*/ 1 w 34"/>
                  <a:gd name="T3" fmla="*/ 1 h 25"/>
                  <a:gd name="T4" fmla="*/ 1 w 34"/>
                  <a:gd name="T5" fmla="*/ 0 h 25"/>
                  <a:gd name="T6" fmla="*/ 0 w 34"/>
                  <a:gd name="T7" fmla="*/ 1 h 25"/>
                  <a:gd name="T8" fmla="*/ 1 w 34"/>
                  <a:gd name="T9" fmla="*/ 1 h 25"/>
                  <a:gd name="T10" fmla="*/ 1 w 34"/>
                  <a:gd name="T11" fmla="*/ 1 h 25"/>
                  <a:gd name="T12" fmla="*/ 1 w 34"/>
                  <a:gd name="T13" fmla="*/ 1 h 25"/>
                  <a:gd name="T14" fmla="*/ 1 w 34"/>
                  <a:gd name="T15" fmla="*/ 1 h 25"/>
                  <a:gd name="T16" fmla="*/ 1 w 34"/>
                  <a:gd name="T17" fmla="*/ 1 h 25"/>
                  <a:gd name="T18" fmla="*/ 1 w 34"/>
                  <a:gd name="T19" fmla="*/ 1 h 25"/>
                  <a:gd name="T20" fmla="*/ 1 w 34"/>
                  <a:gd name="T21" fmla="*/ 1 h 25"/>
                  <a:gd name="T22" fmla="*/ 1 w 34"/>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25">
                    <a:moveTo>
                      <a:pt x="29" y="11"/>
                    </a:moveTo>
                    <a:lnTo>
                      <a:pt x="30" y="11"/>
                    </a:lnTo>
                    <a:lnTo>
                      <a:pt x="7" y="0"/>
                    </a:lnTo>
                    <a:lnTo>
                      <a:pt x="0" y="14"/>
                    </a:lnTo>
                    <a:lnTo>
                      <a:pt x="23" y="25"/>
                    </a:lnTo>
                    <a:lnTo>
                      <a:pt x="24" y="25"/>
                    </a:lnTo>
                    <a:lnTo>
                      <a:pt x="23" y="25"/>
                    </a:lnTo>
                    <a:lnTo>
                      <a:pt x="29" y="25"/>
                    </a:lnTo>
                    <a:lnTo>
                      <a:pt x="33" y="22"/>
                    </a:lnTo>
                    <a:lnTo>
                      <a:pt x="34" y="16"/>
                    </a:lnTo>
                    <a:lnTo>
                      <a:pt x="30" y="11"/>
                    </a:lnTo>
                    <a:lnTo>
                      <a:pt x="2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57" name="Freeform 724">
                <a:extLst>
                  <a:ext uri="{FF2B5EF4-FFF2-40B4-BE49-F238E27FC236}">
                    <a16:creationId xmlns:a16="http://schemas.microsoft.com/office/drawing/2014/main" id="{CEF76B79-0AD7-45D4-9F8E-745DF413D678}"/>
                  </a:ext>
                </a:extLst>
              </p:cNvPr>
              <p:cNvSpPr>
                <a:spLocks/>
              </p:cNvSpPr>
              <p:nvPr/>
            </p:nvSpPr>
            <p:spPr bwMode="auto">
              <a:xfrm>
                <a:off x="2856" y="3518"/>
                <a:ext cx="15" cy="11"/>
              </a:xfrm>
              <a:custGeom>
                <a:avLst/>
                <a:gdLst>
                  <a:gd name="T0" fmla="*/ 1 w 30"/>
                  <a:gd name="T1" fmla="*/ 0 h 23"/>
                  <a:gd name="T2" fmla="*/ 1 w 30"/>
                  <a:gd name="T3" fmla="*/ 0 h 23"/>
                  <a:gd name="T4" fmla="*/ 1 w 30"/>
                  <a:gd name="T5" fmla="*/ 0 h 23"/>
                  <a:gd name="T6" fmla="*/ 0 w 30"/>
                  <a:gd name="T7" fmla="*/ 0 h 23"/>
                  <a:gd name="T8" fmla="*/ 1 w 30"/>
                  <a:gd name="T9" fmla="*/ 0 h 23"/>
                  <a:gd name="T10" fmla="*/ 1 w 30"/>
                  <a:gd name="T11" fmla="*/ 0 h 23"/>
                  <a:gd name="T12" fmla="*/ 1 w 30"/>
                  <a:gd name="T13" fmla="*/ 0 h 23"/>
                  <a:gd name="T14" fmla="*/ 1 w 30"/>
                  <a:gd name="T15" fmla="*/ 0 h 23"/>
                  <a:gd name="T16" fmla="*/ 1 w 30"/>
                  <a:gd name="T17" fmla="*/ 0 h 23"/>
                  <a:gd name="T18" fmla="*/ 1 w 30"/>
                  <a:gd name="T19" fmla="*/ 0 h 23"/>
                  <a:gd name="T20" fmla="*/ 1 w 30"/>
                  <a:gd name="T21" fmla="*/ 0 h 23"/>
                  <a:gd name="T22" fmla="*/ 1 w 30"/>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3">
                    <a:moveTo>
                      <a:pt x="23" y="10"/>
                    </a:moveTo>
                    <a:lnTo>
                      <a:pt x="25" y="10"/>
                    </a:lnTo>
                    <a:lnTo>
                      <a:pt x="5" y="0"/>
                    </a:lnTo>
                    <a:lnTo>
                      <a:pt x="0" y="14"/>
                    </a:lnTo>
                    <a:lnTo>
                      <a:pt x="21" y="23"/>
                    </a:lnTo>
                    <a:lnTo>
                      <a:pt x="23" y="23"/>
                    </a:lnTo>
                    <a:lnTo>
                      <a:pt x="21" y="23"/>
                    </a:lnTo>
                    <a:lnTo>
                      <a:pt x="26" y="22"/>
                    </a:lnTo>
                    <a:lnTo>
                      <a:pt x="30" y="18"/>
                    </a:lnTo>
                    <a:lnTo>
                      <a:pt x="30" y="13"/>
                    </a:lnTo>
                    <a:lnTo>
                      <a:pt x="25" y="10"/>
                    </a:lnTo>
                    <a:lnTo>
                      <a:pt x="2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58" name="Freeform 725">
                <a:extLst>
                  <a:ext uri="{FF2B5EF4-FFF2-40B4-BE49-F238E27FC236}">
                    <a16:creationId xmlns:a16="http://schemas.microsoft.com/office/drawing/2014/main" id="{D82CA4B1-C7F8-4A95-B116-8DD4E66EEBA0}"/>
                  </a:ext>
                </a:extLst>
              </p:cNvPr>
              <p:cNvSpPr>
                <a:spLocks/>
              </p:cNvSpPr>
              <p:nvPr/>
            </p:nvSpPr>
            <p:spPr bwMode="auto">
              <a:xfrm>
                <a:off x="2868" y="3522"/>
                <a:ext cx="11" cy="8"/>
              </a:xfrm>
              <a:custGeom>
                <a:avLst/>
                <a:gdLst>
                  <a:gd name="T0" fmla="*/ 0 w 23"/>
                  <a:gd name="T1" fmla="*/ 1 h 16"/>
                  <a:gd name="T2" fmla="*/ 0 w 23"/>
                  <a:gd name="T3" fmla="*/ 1 h 16"/>
                  <a:gd name="T4" fmla="*/ 0 w 23"/>
                  <a:gd name="T5" fmla="*/ 0 h 16"/>
                  <a:gd name="T6" fmla="*/ 0 w 23"/>
                  <a:gd name="T7" fmla="*/ 1 h 16"/>
                  <a:gd name="T8" fmla="*/ 0 w 23"/>
                  <a:gd name="T9" fmla="*/ 1 h 16"/>
                  <a:gd name="T10" fmla="*/ 0 w 23"/>
                  <a:gd name="T11" fmla="*/ 1 h 16"/>
                  <a:gd name="T12" fmla="*/ 0 w 23"/>
                  <a:gd name="T13" fmla="*/ 1 h 16"/>
                  <a:gd name="T14" fmla="*/ 0 w 23"/>
                  <a:gd name="T15" fmla="*/ 1 h 16"/>
                  <a:gd name="T16" fmla="*/ 0 w 23"/>
                  <a:gd name="T17" fmla="*/ 1 h 16"/>
                  <a:gd name="T18" fmla="*/ 0 w 23"/>
                  <a:gd name="T19" fmla="*/ 1 h 16"/>
                  <a:gd name="T20" fmla="*/ 0 w 23"/>
                  <a:gd name="T21" fmla="*/ 1 h 16"/>
                  <a:gd name="T22" fmla="*/ 0 w 23"/>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16">
                    <a:moveTo>
                      <a:pt x="15" y="2"/>
                    </a:moveTo>
                    <a:lnTo>
                      <a:pt x="16" y="2"/>
                    </a:lnTo>
                    <a:lnTo>
                      <a:pt x="0" y="0"/>
                    </a:lnTo>
                    <a:lnTo>
                      <a:pt x="0" y="13"/>
                    </a:lnTo>
                    <a:lnTo>
                      <a:pt x="16" y="16"/>
                    </a:lnTo>
                    <a:lnTo>
                      <a:pt x="17" y="16"/>
                    </a:lnTo>
                    <a:lnTo>
                      <a:pt x="16" y="16"/>
                    </a:lnTo>
                    <a:lnTo>
                      <a:pt x="22" y="13"/>
                    </a:lnTo>
                    <a:lnTo>
                      <a:pt x="23" y="9"/>
                    </a:lnTo>
                    <a:lnTo>
                      <a:pt x="22" y="4"/>
                    </a:lnTo>
                    <a:lnTo>
                      <a:pt x="16" y="2"/>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59" name="Freeform 726">
                <a:extLst>
                  <a:ext uri="{FF2B5EF4-FFF2-40B4-BE49-F238E27FC236}">
                    <a16:creationId xmlns:a16="http://schemas.microsoft.com/office/drawing/2014/main" id="{B3FB80EE-77DB-4A3C-A6E5-13CFF31F708F}"/>
                  </a:ext>
                </a:extLst>
              </p:cNvPr>
              <p:cNvSpPr>
                <a:spLocks/>
              </p:cNvSpPr>
              <p:nvPr/>
            </p:nvSpPr>
            <p:spPr bwMode="auto">
              <a:xfrm>
                <a:off x="2875" y="3522"/>
                <a:ext cx="11" cy="8"/>
              </a:xfrm>
              <a:custGeom>
                <a:avLst/>
                <a:gdLst>
                  <a:gd name="T0" fmla="*/ 1 w 22"/>
                  <a:gd name="T1" fmla="*/ 1 h 16"/>
                  <a:gd name="T2" fmla="*/ 1 w 22"/>
                  <a:gd name="T3" fmla="*/ 0 h 16"/>
                  <a:gd name="T4" fmla="*/ 0 w 22"/>
                  <a:gd name="T5" fmla="*/ 1 h 16"/>
                  <a:gd name="T6" fmla="*/ 1 w 22"/>
                  <a:gd name="T7" fmla="*/ 1 h 16"/>
                  <a:gd name="T8" fmla="*/ 1 w 22"/>
                  <a:gd name="T9" fmla="*/ 1 h 16"/>
                  <a:gd name="T10" fmla="*/ 1 w 22"/>
                  <a:gd name="T11" fmla="*/ 1 h 16"/>
                  <a:gd name="T12" fmla="*/ 1 w 22"/>
                  <a:gd name="T13" fmla="*/ 1 h 16"/>
                  <a:gd name="T14" fmla="*/ 1 w 22"/>
                  <a:gd name="T15" fmla="*/ 1 h 16"/>
                  <a:gd name="T16" fmla="*/ 1 w 22"/>
                  <a:gd name="T17" fmla="*/ 1 h 16"/>
                  <a:gd name="T18" fmla="*/ 1 w 22"/>
                  <a:gd name="T19" fmla="*/ 1 h 16"/>
                  <a:gd name="T20" fmla="*/ 1 w 22"/>
                  <a:gd name="T21" fmla="*/ 0 h 16"/>
                  <a:gd name="T22" fmla="*/ 1 w 22"/>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6">
                    <a:moveTo>
                      <a:pt x="10" y="1"/>
                    </a:moveTo>
                    <a:lnTo>
                      <a:pt x="14" y="0"/>
                    </a:lnTo>
                    <a:lnTo>
                      <a:pt x="0" y="2"/>
                    </a:lnTo>
                    <a:lnTo>
                      <a:pt x="2" y="16"/>
                    </a:lnTo>
                    <a:lnTo>
                      <a:pt x="16" y="13"/>
                    </a:lnTo>
                    <a:lnTo>
                      <a:pt x="20" y="12"/>
                    </a:lnTo>
                    <a:lnTo>
                      <a:pt x="16" y="13"/>
                    </a:lnTo>
                    <a:lnTo>
                      <a:pt x="21" y="11"/>
                    </a:lnTo>
                    <a:lnTo>
                      <a:pt x="22" y="5"/>
                    </a:lnTo>
                    <a:lnTo>
                      <a:pt x="20" y="1"/>
                    </a:lnTo>
                    <a:lnTo>
                      <a:pt x="14" y="0"/>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60" name="Freeform 727">
                <a:extLst>
                  <a:ext uri="{FF2B5EF4-FFF2-40B4-BE49-F238E27FC236}">
                    <a16:creationId xmlns:a16="http://schemas.microsoft.com/office/drawing/2014/main" id="{230CFA9B-EF28-4806-9D56-569F43D88243}"/>
                  </a:ext>
                </a:extLst>
              </p:cNvPr>
              <p:cNvSpPr>
                <a:spLocks/>
              </p:cNvSpPr>
              <p:nvPr/>
            </p:nvSpPr>
            <p:spPr bwMode="auto">
              <a:xfrm>
                <a:off x="2880" y="3517"/>
                <a:ext cx="13" cy="12"/>
              </a:xfrm>
              <a:custGeom>
                <a:avLst/>
                <a:gdLst>
                  <a:gd name="T0" fmla="*/ 1 w 26"/>
                  <a:gd name="T1" fmla="*/ 1 h 24"/>
                  <a:gd name="T2" fmla="*/ 1 w 26"/>
                  <a:gd name="T3" fmla="*/ 1 h 24"/>
                  <a:gd name="T4" fmla="*/ 0 w 26"/>
                  <a:gd name="T5" fmla="*/ 1 h 24"/>
                  <a:gd name="T6" fmla="*/ 1 w 26"/>
                  <a:gd name="T7" fmla="*/ 1 h 24"/>
                  <a:gd name="T8" fmla="*/ 1 w 26"/>
                  <a:gd name="T9" fmla="*/ 1 h 24"/>
                  <a:gd name="T10" fmla="*/ 1 w 26"/>
                  <a:gd name="T11" fmla="*/ 1 h 24"/>
                  <a:gd name="T12" fmla="*/ 1 w 26"/>
                  <a:gd name="T13" fmla="*/ 1 h 24"/>
                  <a:gd name="T14" fmla="*/ 1 w 26"/>
                  <a:gd name="T15" fmla="*/ 1 h 24"/>
                  <a:gd name="T16" fmla="*/ 1 w 26"/>
                  <a:gd name="T17" fmla="*/ 1 h 24"/>
                  <a:gd name="T18" fmla="*/ 1 w 26"/>
                  <a:gd name="T19" fmla="*/ 0 h 24"/>
                  <a:gd name="T20" fmla="*/ 1 w 26"/>
                  <a:gd name="T21" fmla="*/ 1 h 24"/>
                  <a:gd name="T22" fmla="*/ 1 w 26"/>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4">
                    <a:moveTo>
                      <a:pt x="13" y="2"/>
                    </a:moveTo>
                    <a:lnTo>
                      <a:pt x="14" y="1"/>
                    </a:lnTo>
                    <a:lnTo>
                      <a:pt x="0" y="13"/>
                    </a:lnTo>
                    <a:lnTo>
                      <a:pt x="10" y="24"/>
                    </a:lnTo>
                    <a:lnTo>
                      <a:pt x="23" y="13"/>
                    </a:lnTo>
                    <a:lnTo>
                      <a:pt x="25" y="12"/>
                    </a:lnTo>
                    <a:lnTo>
                      <a:pt x="23" y="13"/>
                    </a:lnTo>
                    <a:lnTo>
                      <a:pt x="26" y="8"/>
                    </a:lnTo>
                    <a:lnTo>
                      <a:pt x="25" y="2"/>
                    </a:lnTo>
                    <a:lnTo>
                      <a:pt x="20" y="0"/>
                    </a:lnTo>
                    <a:lnTo>
                      <a:pt x="14" y="1"/>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61" name="Freeform 728">
                <a:extLst>
                  <a:ext uri="{FF2B5EF4-FFF2-40B4-BE49-F238E27FC236}">
                    <a16:creationId xmlns:a16="http://schemas.microsoft.com/office/drawing/2014/main" id="{FE6D152F-2554-4BCB-ACB3-89C78F1F359E}"/>
                  </a:ext>
                </a:extLst>
              </p:cNvPr>
              <p:cNvSpPr>
                <a:spLocks/>
              </p:cNvSpPr>
              <p:nvPr/>
            </p:nvSpPr>
            <p:spPr bwMode="auto">
              <a:xfrm>
                <a:off x="2887" y="3507"/>
                <a:ext cx="14" cy="15"/>
              </a:xfrm>
              <a:custGeom>
                <a:avLst/>
                <a:gdLst>
                  <a:gd name="T0" fmla="*/ 0 w 29"/>
                  <a:gd name="T1" fmla="*/ 1 h 30"/>
                  <a:gd name="T2" fmla="*/ 0 w 29"/>
                  <a:gd name="T3" fmla="*/ 1 h 30"/>
                  <a:gd name="T4" fmla="*/ 0 w 29"/>
                  <a:gd name="T5" fmla="*/ 1 h 30"/>
                  <a:gd name="T6" fmla="*/ 0 w 29"/>
                  <a:gd name="T7" fmla="*/ 1 h 30"/>
                  <a:gd name="T8" fmla="*/ 0 w 29"/>
                  <a:gd name="T9" fmla="*/ 1 h 30"/>
                  <a:gd name="T10" fmla="*/ 0 w 29"/>
                  <a:gd name="T11" fmla="*/ 1 h 30"/>
                  <a:gd name="T12" fmla="*/ 0 w 29"/>
                  <a:gd name="T13" fmla="*/ 1 h 30"/>
                  <a:gd name="T14" fmla="*/ 0 w 29"/>
                  <a:gd name="T15" fmla="*/ 1 h 30"/>
                  <a:gd name="T16" fmla="*/ 0 w 29"/>
                  <a:gd name="T17" fmla="*/ 1 h 30"/>
                  <a:gd name="T18" fmla="*/ 0 w 29"/>
                  <a:gd name="T19" fmla="*/ 0 h 30"/>
                  <a:gd name="T20" fmla="*/ 0 w 29"/>
                  <a:gd name="T21" fmla="*/ 1 h 30"/>
                  <a:gd name="T22" fmla="*/ 0 w 29"/>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0">
                    <a:moveTo>
                      <a:pt x="15" y="3"/>
                    </a:moveTo>
                    <a:lnTo>
                      <a:pt x="16" y="2"/>
                    </a:lnTo>
                    <a:lnTo>
                      <a:pt x="0" y="20"/>
                    </a:lnTo>
                    <a:lnTo>
                      <a:pt x="12" y="30"/>
                    </a:lnTo>
                    <a:lnTo>
                      <a:pt x="28" y="11"/>
                    </a:lnTo>
                    <a:lnTo>
                      <a:pt x="29" y="10"/>
                    </a:lnTo>
                    <a:lnTo>
                      <a:pt x="28" y="11"/>
                    </a:lnTo>
                    <a:lnTo>
                      <a:pt x="29" y="5"/>
                    </a:lnTo>
                    <a:lnTo>
                      <a:pt x="27" y="1"/>
                    </a:lnTo>
                    <a:lnTo>
                      <a:pt x="21" y="0"/>
                    </a:lnTo>
                    <a:lnTo>
                      <a:pt x="16" y="2"/>
                    </a:lnTo>
                    <a:lnTo>
                      <a:pt x="1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62" name="Freeform 729">
                <a:extLst>
                  <a:ext uri="{FF2B5EF4-FFF2-40B4-BE49-F238E27FC236}">
                    <a16:creationId xmlns:a16="http://schemas.microsoft.com/office/drawing/2014/main" id="{6B0EE9EF-9847-4E86-9D7A-B583EA328444}"/>
                  </a:ext>
                </a:extLst>
              </p:cNvPr>
              <p:cNvSpPr>
                <a:spLocks/>
              </p:cNvSpPr>
              <p:nvPr/>
            </p:nvSpPr>
            <p:spPr bwMode="auto">
              <a:xfrm>
                <a:off x="2894" y="3493"/>
                <a:ext cx="15" cy="19"/>
              </a:xfrm>
              <a:custGeom>
                <a:avLst/>
                <a:gdLst>
                  <a:gd name="T0" fmla="*/ 1 w 30"/>
                  <a:gd name="T1" fmla="*/ 0 h 39"/>
                  <a:gd name="T2" fmla="*/ 1 w 30"/>
                  <a:gd name="T3" fmla="*/ 0 h 39"/>
                  <a:gd name="T4" fmla="*/ 0 w 30"/>
                  <a:gd name="T5" fmla="*/ 0 h 39"/>
                  <a:gd name="T6" fmla="*/ 1 w 30"/>
                  <a:gd name="T7" fmla="*/ 0 h 39"/>
                  <a:gd name="T8" fmla="*/ 1 w 30"/>
                  <a:gd name="T9" fmla="*/ 0 h 39"/>
                  <a:gd name="T10" fmla="*/ 1 w 30"/>
                  <a:gd name="T11" fmla="*/ 0 h 39"/>
                  <a:gd name="T12" fmla="*/ 1 w 30"/>
                  <a:gd name="T13" fmla="*/ 0 h 39"/>
                  <a:gd name="T14" fmla="*/ 1 w 30"/>
                  <a:gd name="T15" fmla="*/ 0 h 39"/>
                  <a:gd name="T16" fmla="*/ 1 w 30"/>
                  <a:gd name="T17" fmla="*/ 0 h 39"/>
                  <a:gd name="T18" fmla="*/ 1 w 30"/>
                  <a:gd name="T19" fmla="*/ 0 h 39"/>
                  <a:gd name="T20" fmla="*/ 1 w 30"/>
                  <a:gd name="T21" fmla="*/ 0 h 39"/>
                  <a:gd name="T22" fmla="*/ 1 w 30"/>
                  <a:gd name="T23" fmla="*/ 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39">
                    <a:moveTo>
                      <a:pt x="17" y="4"/>
                    </a:moveTo>
                    <a:lnTo>
                      <a:pt x="16" y="4"/>
                    </a:lnTo>
                    <a:lnTo>
                      <a:pt x="0" y="32"/>
                    </a:lnTo>
                    <a:lnTo>
                      <a:pt x="14" y="39"/>
                    </a:lnTo>
                    <a:lnTo>
                      <a:pt x="30" y="11"/>
                    </a:lnTo>
                    <a:lnTo>
                      <a:pt x="29" y="11"/>
                    </a:lnTo>
                    <a:lnTo>
                      <a:pt x="30" y="11"/>
                    </a:lnTo>
                    <a:lnTo>
                      <a:pt x="30" y="6"/>
                    </a:lnTo>
                    <a:lnTo>
                      <a:pt x="27" y="1"/>
                    </a:lnTo>
                    <a:lnTo>
                      <a:pt x="21" y="0"/>
                    </a:lnTo>
                    <a:lnTo>
                      <a:pt x="16" y="4"/>
                    </a:lnTo>
                    <a:lnTo>
                      <a:pt x="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63" name="Freeform 730">
                <a:extLst>
                  <a:ext uri="{FF2B5EF4-FFF2-40B4-BE49-F238E27FC236}">
                    <a16:creationId xmlns:a16="http://schemas.microsoft.com/office/drawing/2014/main" id="{06924EAE-8B1D-4347-A697-7BC68ADAF1F7}"/>
                  </a:ext>
                </a:extLst>
              </p:cNvPr>
              <p:cNvSpPr>
                <a:spLocks/>
              </p:cNvSpPr>
              <p:nvPr/>
            </p:nvSpPr>
            <p:spPr bwMode="auto">
              <a:xfrm>
                <a:off x="2903" y="3481"/>
                <a:ext cx="14" cy="18"/>
              </a:xfrm>
              <a:custGeom>
                <a:avLst/>
                <a:gdLst>
                  <a:gd name="T0" fmla="*/ 0 w 29"/>
                  <a:gd name="T1" fmla="*/ 1 h 34"/>
                  <a:gd name="T2" fmla="*/ 0 w 29"/>
                  <a:gd name="T3" fmla="*/ 1 h 34"/>
                  <a:gd name="T4" fmla="*/ 0 w 29"/>
                  <a:gd name="T5" fmla="*/ 1 h 34"/>
                  <a:gd name="T6" fmla="*/ 0 w 29"/>
                  <a:gd name="T7" fmla="*/ 1 h 34"/>
                  <a:gd name="T8" fmla="*/ 0 w 29"/>
                  <a:gd name="T9" fmla="*/ 1 h 34"/>
                  <a:gd name="T10" fmla="*/ 0 w 29"/>
                  <a:gd name="T11" fmla="*/ 1 h 34"/>
                  <a:gd name="T12" fmla="*/ 0 w 29"/>
                  <a:gd name="T13" fmla="*/ 1 h 34"/>
                  <a:gd name="T14" fmla="*/ 0 w 29"/>
                  <a:gd name="T15" fmla="*/ 1 h 34"/>
                  <a:gd name="T16" fmla="*/ 0 w 29"/>
                  <a:gd name="T17" fmla="*/ 0 h 34"/>
                  <a:gd name="T18" fmla="*/ 0 w 29"/>
                  <a:gd name="T19" fmla="*/ 0 h 34"/>
                  <a:gd name="T20" fmla="*/ 0 w 29"/>
                  <a:gd name="T21" fmla="*/ 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4">
                    <a:moveTo>
                      <a:pt x="16" y="2"/>
                    </a:moveTo>
                    <a:lnTo>
                      <a:pt x="16" y="2"/>
                    </a:lnTo>
                    <a:lnTo>
                      <a:pt x="0" y="27"/>
                    </a:lnTo>
                    <a:lnTo>
                      <a:pt x="12" y="34"/>
                    </a:lnTo>
                    <a:lnTo>
                      <a:pt x="28" y="9"/>
                    </a:lnTo>
                    <a:lnTo>
                      <a:pt x="29" y="4"/>
                    </a:lnTo>
                    <a:lnTo>
                      <a:pt x="26" y="0"/>
                    </a:lnTo>
                    <a:lnTo>
                      <a:pt x="21" y="0"/>
                    </a:lnTo>
                    <a:lnTo>
                      <a:pt x="1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64" name="Freeform 731">
                <a:extLst>
                  <a:ext uri="{FF2B5EF4-FFF2-40B4-BE49-F238E27FC236}">
                    <a16:creationId xmlns:a16="http://schemas.microsoft.com/office/drawing/2014/main" id="{7F3D42B2-5503-4F7F-9A6E-42AD1F7AEA1F}"/>
                  </a:ext>
                </a:extLst>
              </p:cNvPr>
              <p:cNvSpPr>
                <a:spLocks/>
              </p:cNvSpPr>
              <p:nvPr/>
            </p:nvSpPr>
            <p:spPr bwMode="auto">
              <a:xfrm>
                <a:off x="2911" y="3463"/>
                <a:ext cx="18" cy="23"/>
              </a:xfrm>
              <a:custGeom>
                <a:avLst/>
                <a:gdLst>
                  <a:gd name="T0" fmla="*/ 1 w 36"/>
                  <a:gd name="T1" fmla="*/ 1 h 46"/>
                  <a:gd name="T2" fmla="*/ 1 w 36"/>
                  <a:gd name="T3" fmla="*/ 1 h 46"/>
                  <a:gd name="T4" fmla="*/ 0 w 36"/>
                  <a:gd name="T5" fmla="*/ 1 h 46"/>
                  <a:gd name="T6" fmla="*/ 1 w 36"/>
                  <a:gd name="T7" fmla="*/ 1 h 46"/>
                  <a:gd name="T8" fmla="*/ 1 w 36"/>
                  <a:gd name="T9" fmla="*/ 1 h 46"/>
                  <a:gd name="T10" fmla="*/ 1 w 36"/>
                  <a:gd name="T11" fmla="*/ 1 h 46"/>
                  <a:gd name="T12" fmla="*/ 1 w 36"/>
                  <a:gd name="T13" fmla="*/ 1 h 46"/>
                  <a:gd name="T14" fmla="*/ 1 w 36"/>
                  <a:gd name="T15" fmla="*/ 1 h 46"/>
                  <a:gd name="T16" fmla="*/ 1 w 36"/>
                  <a:gd name="T17" fmla="*/ 0 h 46"/>
                  <a:gd name="T18" fmla="*/ 1 w 36"/>
                  <a:gd name="T19" fmla="*/ 0 h 46"/>
                  <a:gd name="T20" fmla="*/ 1 w 36"/>
                  <a:gd name="T21" fmla="*/ 1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46">
                    <a:moveTo>
                      <a:pt x="23" y="2"/>
                    </a:moveTo>
                    <a:lnTo>
                      <a:pt x="23" y="2"/>
                    </a:lnTo>
                    <a:lnTo>
                      <a:pt x="0" y="39"/>
                    </a:lnTo>
                    <a:lnTo>
                      <a:pt x="12" y="46"/>
                    </a:lnTo>
                    <a:lnTo>
                      <a:pt x="35" y="9"/>
                    </a:lnTo>
                    <a:lnTo>
                      <a:pt x="36" y="4"/>
                    </a:lnTo>
                    <a:lnTo>
                      <a:pt x="33" y="0"/>
                    </a:lnTo>
                    <a:lnTo>
                      <a:pt x="28" y="0"/>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65" name="Freeform 732">
                <a:extLst>
                  <a:ext uri="{FF2B5EF4-FFF2-40B4-BE49-F238E27FC236}">
                    <a16:creationId xmlns:a16="http://schemas.microsoft.com/office/drawing/2014/main" id="{5432801D-6A18-455D-AA4F-4BA28D6AF9AD}"/>
                  </a:ext>
                </a:extLst>
              </p:cNvPr>
              <p:cNvSpPr>
                <a:spLocks/>
              </p:cNvSpPr>
              <p:nvPr/>
            </p:nvSpPr>
            <p:spPr bwMode="auto">
              <a:xfrm>
                <a:off x="2922" y="3440"/>
                <a:ext cx="20" cy="28"/>
              </a:xfrm>
              <a:custGeom>
                <a:avLst/>
                <a:gdLst>
                  <a:gd name="T0" fmla="*/ 0 w 41"/>
                  <a:gd name="T1" fmla="*/ 1 h 55"/>
                  <a:gd name="T2" fmla="*/ 0 w 41"/>
                  <a:gd name="T3" fmla="*/ 1 h 55"/>
                  <a:gd name="T4" fmla="*/ 0 w 41"/>
                  <a:gd name="T5" fmla="*/ 1 h 55"/>
                  <a:gd name="T6" fmla="*/ 0 w 41"/>
                  <a:gd name="T7" fmla="*/ 1 h 55"/>
                  <a:gd name="T8" fmla="*/ 0 w 41"/>
                  <a:gd name="T9" fmla="*/ 1 h 55"/>
                  <a:gd name="T10" fmla="*/ 0 w 41"/>
                  <a:gd name="T11" fmla="*/ 1 h 55"/>
                  <a:gd name="T12" fmla="*/ 0 w 41"/>
                  <a:gd name="T13" fmla="*/ 1 h 55"/>
                  <a:gd name="T14" fmla="*/ 0 w 41"/>
                  <a:gd name="T15" fmla="*/ 1 h 55"/>
                  <a:gd name="T16" fmla="*/ 0 w 41"/>
                  <a:gd name="T17" fmla="*/ 0 h 55"/>
                  <a:gd name="T18" fmla="*/ 0 w 41"/>
                  <a:gd name="T19" fmla="*/ 0 h 55"/>
                  <a:gd name="T20" fmla="*/ 0 w 41"/>
                  <a:gd name="T21" fmla="*/ 1 h 55"/>
                  <a:gd name="T22" fmla="*/ 0 w 41"/>
                  <a:gd name="T23" fmla="*/ 1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5">
                    <a:moveTo>
                      <a:pt x="27" y="2"/>
                    </a:moveTo>
                    <a:lnTo>
                      <a:pt x="28" y="2"/>
                    </a:lnTo>
                    <a:lnTo>
                      <a:pt x="0" y="48"/>
                    </a:lnTo>
                    <a:lnTo>
                      <a:pt x="12" y="55"/>
                    </a:lnTo>
                    <a:lnTo>
                      <a:pt x="40" y="9"/>
                    </a:lnTo>
                    <a:lnTo>
                      <a:pt x="41" y="9"/>
                    </a:lnTo>
                    <a:lnTo>
                      <a:pt x="40" y="9"/>
                    </a:lnTo>
                    <a:lnTo>
                      <a:pt x="41" y="4"/>
                    </a:lnTo>
                    <a:lnTo>
                      <a:pt x="37" y="0"/>
                    </a:lnTo>
                    <a:lnTo>
                      <a:pt x="33" y="0"/>
                    </a:lnTo>
                    <a:lnTo>
                      <a:pt x="28" y="2"/>
                    </a:lnTo>
                    <a:lnTo>
                      <a:pt x="2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66" name="Freeform 733">
                <a:extLst>
                  <a:ext uri="{FF2B5EF4-FFF2-40B4-BE49-F238E27FC236}">
                    <a16:creationId xmlns:a16="http://schemas.microsoft.com/office/drawing/2014/main" id="{C67E3786-357B-4DD9-8876-E1BCA70620BA}"/>
                  </a:ext>
                </a:extLst>
              </p:cNvPr>
              <p:cNvSpPr>
                <a:spLocks/>
              </p:cNvSpPr>
              <p:nvPr/>
            </p:nvSpPr>
            <p:spPr bwMode="auto">
              <a:xfrm>
                <a:off x="2935" y="3410"/>
                <a:ext cx="24" cy="34"/>
              </a:xfrm>
              <a:custGeom>
                <a:avLst/>
                <a:gdLst>
                  <a:gd name="T0" fmla="*/ 1 w 46"/>
                  <a:gd name="T1" fmla="*/ 0 h 69"/>
                  <a:gd name="T2" fmla="*/ 1 w 46"/>
                  <a:gd name="T3" fmla="*/ 0 h 69"/>
                  <a:gd name="T4" fmla="*/ 0 w 46"/>
                  <a:gd name="T5" fmla="*/ 0 h 69"/>
                  <a:gd name="T6" fmla="*/ 1 w 46"/>
                  <a:gd name="T7" fmla="*/ 0 h 69"/>
                  <a:gd name="T8" fmla="*/ 1 w 46"/>
                  <a:gd name="T9" fmla="*/ 0 h 69"/>
                  <a:gd name="T10" fmla="*/ 1 w 46"/>
                  <a:gd name="T11" fmla="*/ 0 h 69"/>
                  <a:gd name="T12" fmla="*/ 1 w 46"/>
                  <a:gd name="T13" fmla="*/ 0 h 69"/>
                  <a:gd name="T14" fmla="*/ 1 w 46"/>
                  <a:gd name="T15" fmla="*/ 0 h 69"/>
                  <a:gd name="T16" fmla="*/ 1 w 46"/>
                  <a:gd name="T17" fmla="*/ 0 h 69"/>
                  <a:gd name="T18" fmla="*/ 1 w 46"/>
                  <a:gd name="T19" fmla="*/ 0 h 69"/>
                  <a:gd name="T20" fmla="*/ 1 w 4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69">
                    <a:moveTo>
                      <a:pt x="32" y="4"/>
                    </a:moveTo>
                    <a:lnTo>
                      <a:pt x="32" y="4"/>
                    </a:lnTo>
                    <a:lnTo>
                      <a:pt x="0" y="62"/>
                    </a:lnTo>
                    <a:lnTo>
                      <a:pt x="14" y="69"/>
                    </a:lnTo>
                    <a:lnTo>
                      <a:pt x="46" y="11"/>
                    </a:lnTo>
                    <a:lnTo>
                      <a:pt x="46" y="6"/>
                    </a:lnTo>
                    <a:lnTo>
                      <a:pt x="43" y="1"/>
                    </a:lnTo>
                    <a:lnTo>
                      <a:pt x="37" y="0"/>
                    </a:lnTo>
                    <a:lnTo>
                      <a:pt x="3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67" name="Freeform 734">
                <a:extLst>
                  <a:ext uri="{FF2B5EF4-FFF2-40B4-BE49-F238E27FC236}">
                    <a16:creationId xmlns:a16="http://schemas.microsoft.com/office/drawing/2014/main" id="{FC68DF04-862A-485C-9EB4-457F252FCBF1}"/>
                  </a:ext>
                </a:extLst>
              </p:cNvPr>
              <p:cNvSpPr>
                <a:spLocks/>
              </p:cNvSpPr>
              <p:nvPr/>
            </p:nvSpPr>
            <p:spPr bwMode="auto">
              <a:xfrm>
                <a:off x="2952" y="3380"/>
                <a:ext cx="24" cy="36"/>
              </a:xfrm>
              <a:custGeom>
                <a:avLst/>
                <a:gdLst>
                  <a:gd name="T0" fmla="*/ 0 w 49"/>
                  <a:gd name="T1" fmla="*/ 1 h 71"/>
                  <a:gd name="T2" fmla="*/ 0 w 49"/>
                  <a:gd name="T3" fmla="*/ 1 h 71"/>
                  <a:gd name="T4" fmla="*/ 0 w 49"/>
                  <a:gd name="T5" fmla="*/ 1 h 71"/>
                  <a:gd name="T6" fmla="*/ 0 w 49"/>
                  <a:gd name="T7" fmla="*/ 1 h 71"/>
                  <a:gd name="T8" fmla="*/ 0 w 49"/>
                  <a:gd name="T9" fmla="*/ 1 h 71"/>
                  <a:gd name="T10" fmla="*/ 0 w 49"/>
                  <a:gd name="T11" fmla="*/ 1 h 71"/>
                  <a:gd name="T12" fmla="*/ 0 w 49"/>
                  <a:gd name="T13" fmla="*/ 1 h 71"/>
                  <a:gd name="T14" fmla="*/ 0 w 49"/>
                  <a:gd name="T15" fmla="*/ 1 h 71"/>
                  <a:gd name="T16" fmla="*/ 0 w 49"/>
                  <a:gd name="T17" fmla="*/ 1 h 71"/>
                  <a:gd name="T18" fmla="*/ 0 w 49"/>
                  <a:gd name="T19" fmla="*/ 0 h 71"/>
                  <a:gd name="T20" fmla="*/ 0 w 49"/>
                  <a:gd name="T21" fmla="*/ 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71">
                    <a:moveTo>
                      <a:pt x="35" y="5"/>
                    </a:moveTo>
                    <a:lnTo>
                      <a:pt x="35" y="5"/>
                    </a:lnTo>
                    <a:lnTo>
                      <a:pt x="0" y="64"/>
                    </a:lnTo>
                    <a:lnTo>
                      <a:pt x="14" y="71"/>
                    </a:lnTo>
                    <a:lnTo>
                      <a:pt x="49" y="11"/>
                    </a:lnTo>
                    <a:lnTo>
                      <a:pt x="49" y="6"/>
                    </a:lnTo>
                    <a:lnTo>
                      <a:pt x="45" y="1"/>
                    </a:lnTo>
                    <a:lnTo>
                      <a:pt x="39" y="0"/>
                    </a:lnTo>
                    <a:lnTo>
                      <a:pt x="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68" name="Freeform 735">
                <a:extLst>
                  <a:ext uri="{FF2B5EF4-FFF2-40B4-BE49-F238E27FC236}">
                    <a16:creationId xmlns:a16="http://schemas.microsoft.com/office/drawing/2014/main" id="{D8874ADF-2D0C-4CC2-8105-D133E1C89A3D}"/>
                  </a:ext>
                </a:extLst>
              </p:cNvPr>
              <p:cNvSpPr>
                <a:spLocks/>
              </p:cNvSpPr>
              <p:nvPr/>
            </p:nvSpPr>
            <p:spPr bwMode="auto">
              <a:xfrm>
                <a:off x="2969" y="3347"/>
                <a:ext cx="26" cy="39"/>
              </a:xfrm>
              <a:custGeom>
                <a:avLst/>
                <a:gdLst>
                  <a:gd name="T0" fmla="*/ 0 w 53"/>
                  <a:gd name="T1" fmla="*/ 1 h 78"/>
                  <a:gd name="T2" fmla="*/ 0 w 53"/>
                  <a:gd name="T3" fmla="*/ 1 h 78"/>
                  <a:gd name="T4" fmla="*/ 0 w 53"/>
                  <a:gd name="T5" fmla="*/ 1 h 78"/>
                  <a:gd name="T6" fmla="*/ 0 w 53"/>
                  <a:gd name="T7" fmla="*/ 1 h 78"/>
                  <a:gd name="T8" fmla="*/ 0 w 53"/>
                  <a:gd name="T9" fmla="*/ 1 h 78"/>
                  <a:gd name="T10" fmla="*/ 0 w 53"/>
                  <a:gd name="T11" fmla="*/ 1 h 78"/>
                  <a:gd name="T12" fmla="*/ 0 w 53"/>
                  <a:gd name="T13" fmla="*/ 1 h 78"/>
                  <a:gd name="T14" fmla="*/ 0 w 53"/>
                  <a:gd name="T15" fmla="*/ 1 h 78"/>
                  <a:gd name="T16" fmla="*/ 0 w 53"/>
                  <a:gd name="T17" fmla="*/ 1 h 78"/>
                  <a:gd name="T18" fmla="*/ 0 w 53"/>
                  <a:gd name="T19" fmla="*/ 0 h 78"/>
                  <a:gd name="T20" fmla="*/ 0 w 53"/>
                  <a:gd name="T21" fmla="*/ 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78">
                    <a:moveTo>
                      <a:pt x="39" y="5"/>
                    </a:moveTo>
                    <a:lnTo>
                      <a:pt x="39" y="5"/>
                    </a:lnTo>
                    <a:lnTo>
                      <a:pt x="0" y="72"/>
                    </a:lnTo>
                    <a:lnTo>
                      <a:pt x="14" y="78"/>
                    </a:lnTo>
                    <a:lnTo>
                      <a:pt x="53" y="12"/>
                    </a:lnTo>
                    <a:lnTo>
                      <a:pt x="53" y="6"/>
                    </a:lnTo>
                    <a:lnTo>
                      <a:pt x="49" y="1"/>
                    </a:lnTo>
                    <a:lnTo>
                      <a:pt x="44" y="0"/>
                    </a:lnTo>
                    <a:lnTo>
                      <a:pt x="3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69" name="Freeform 736">
                <a:extLst>
                  <a:ext uri="{FF2B5EF4-FFF2-40B4-BE49-F238E27FC236}">
                    <a16:creationId xmlns:a16="http://schemas.microsoft.com/office/drawing/2014/main" id="{4C4C4AB7-7036-4B65-9C05-12E8DD09EB2D}"/>
                  </a:ext>
                </a:extLst>
              </p:cNvPr>
              <p:cNvSpPr>
                <a:spLocks/>
              </p:cNvSpPr>
              <p:nvPr/>
            </p:nvSpPr>
            <p:spPr bwMode="auto">
              <a:xfrm>
                <a:off x="2988" y="3312"/>
                <a:ext cx="27" cy="40"/>
              </a:xfrm>
              <a:custGeom>
                <a:avLst/>
                <a:gdLst>
                  <a:gd name="T0" fmla="*/ 1 w 53"/>
                  <a:gd name="T1" fmla="*/ 0 h 81"/>
                  <a:gd name="T2" fmla="*/ 1 w 53"/>
                  <a:gd name="T3" fmla="*/ 0 h 81"/>
                  <a:gd name="T4" fmla="*/ 0 w 53"/>
                  <a:gd name="T5" fmla="*/ 0 h 81"/>
                  <a:gd name="T6" fmla="*/ 1 w 53"/>
                  <a:gd name="T7" fmla="*/ 0 h 81"/>
                  <a:gd name="T8" fmla="*/ 1 w 53"/>
                  <a:gd name="T9" fmla="*/ 0 h 81"/>
                  <a:gd name="T10" fmla="*/ 1 w 53"/>
                  <a:gd name="T11" fmla="*/ 0 h 81"/>
                  <a:gd name="T12" fmla="*/ 1 w 53"/>
                  <a:gd name="T13" fmla="*/ 0 h 81"/>
                  <a:gd name="T14" fmla="*/ 1 w 53"/>
                  <a:gd name="T15" fmla="*/ 0 h 81"/>
                  <a:gd name="T16" fmla="*/ 1 w 53"/>
                  <a:gd name="T17" fmla="*/ 0 h 81"/>
                  <a:gd name="T18" fmla="*/ 1 w 53"/>
                  <a:gd name="T19" fmla="*/ 0 h 81"/>
                  <a:gd name="T20" fmla="*/ 1 w 53"/>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81">
                    <a:moveTo>
                      <a:pt x="39" y="5"/>
                    </a:moveTo>
                    <a:lnTo>
                      <a:pt x="39" y="5"/>
                    </a:lnTo>
                    <a:lnTo>
                      <a:pt x="0" y="74"/>
                    </a:lnTo>
                    <a:lnTo>
                      <a:pt x="14" y="81"/>
                    </a:lnTo>
                    <a:lnTo>
                      <a:pt x="53" y="12"/>
                    </a:lnTo>
                    <a:lnTo>
                      <a:pt x="53" y="6"/>
                    </a:lnTo>
                    <a:lnTo>
                      <a:pt x="50" y="1"/>
                    </a:lnTo>
                    <a:lnTo>
                      <a:pt x="44" y="0"/>
                    </a:lnTo>
                    <a:lnTo>
                      <a:pt x="3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70" name="Freeform 737">
                <a:extLst>
                  <a:ext uri="{FF2B5EF4-FFF2-40B4-BE49-F238E27FC236}">
                    <a16:creationId xmlns:a16="http://schemas.microsoft.com/office/drawing/2014/main" id="{1641B925-2C74-415F-BBBF-D0B359FA2428}"/>
                  </a:ext>
                </a:extLst>
              </p:cNvPr>
              <p:cNvSpPr>
                <a:spLocks/>
              </p:cNvSpPr>
              <p:nvPr/>
            </p:nvSpPr>
            <p:spPr bwMode="auto">
              <a:xfrm>
                <a:off x="3008" y="3277"/>
                <a:ext cx="27" cy="41"/>
              </a:xfrm>
              <a:custGeom>
                <a:avLst/>
                <a:gdLst>
                  <a:gd name="T0" fmla="*/ 1 w 53"/>
                  <a:gd name="T1" fmla="*/ 1 h 81"/>
                  <a:gd name="T2" fmla="*/ 1 w 53"/>
                  <a:gd name="T3" fmla="*/ 1 h 81"/>
                  <a:gd name="T4" fmla="*/ 0 w 53"/>
                  <a:gd name="T5" fmla="*/ 1 h 81"/>
                  <a:gd name="T6" fmla="*/ 1 w 53"/>
                  <a:gd name="T7" fmla="*/ 1 h 81"/>
                  <a:gd name="T8" fmla="*/ 1 w 53"/>
                  <a:gd name="T9" fmla="*/ 1 h 81"/>
                  <a:gd name="T10" fmla="*/ 1 w 53"/>
                  <a:gd name="T11" fmla="*/ 1 h 81"/>
                  <a:gd name="T12" fmla="*/ 1 w 53"/>
                  <a:gd name="T13" fmla="*/ 1 h 81"/>
                  <a:gd name="T14" fmla="*/ 1 w 53"/>
                  <a:gd name="T15" fmla="*/ 1 h 81"/>
                  <a:gd name="T16" fmla="*/ 1 w 53"/>
                  <a:gd name="T17" fmla="*/ 1 h 81"/>
                  <a:gd name="T18" fmla="*/ 1 w 53"/>
                  <a:gd name="T19" fmla="*/ 0 h 81"/>
                  <a:gd name="T20" fmla="*/ 1 w 53"/>
                  <a:gd name="T21" fmla="*/ 1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81">
                    <a:moveTo>
                      <a:pt x="39" y="5"/>
                    </a:moveTo>
                    <a:lnTo>
                      <a:pt x="39" y="5"/>
                    </a:lnTo>
                    <a:lnTo>
                      <a:pt x="0" y="74"/>
                    </a:lnTo>
                    <a:lnTo>
                      <a:pt x="14" y="81"/>
                    </a:lnTo>
                    <a:lnTo>
                      <a:pt x="53" y="11"/>
                    </a:lnTo>
                    <a:lnTo>
                      <a:pt x="53" y="6"/>
                    </a:lnTo>
                    <a:lnTo>
                      <a:pt x="50" y="1"/>
                    </a:lnTo>
                    <a:lnTo>
                      <a:pt x="44" y="0"/>
                    </a:lnTo>
                    <a:lnTo>
                      <a:pt x="3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71" name="Freeform 738">
                <a:extLst>
                  <a:ext uri="{FF2B5EF4-FFF2-40B4-BE49-F238E27FC236}">
                    <a16:creationId xmlns:a16="http://schemas.microsoft.com/office/drawing/2014/main" id="{492C3024-1EC1-465C-879E-FF505035E0DA}"/>
                  </a:ext>
                </a:extLst>
              </p:cNvPr>
              <p:cNvSpPr>
                <a:spLocks/>
              </p:cNvSpPr>
              <p:nvPr/>
            </p:nvSpPr>
            <p:spPr bwMode="auto">
              <a:xfrm>
                <a:off x="3028" y="3243"/>
                <a:ext cx="26" cy="40"/>
              </a:xfrm>
              <a:custGeom>
                <a:avLst/>
                <a:gdLst>
                  <a:gd name="T0" fmla="*/ 0 w 53"/>
                  <a:gd name="T1" fmla="*/ 1 h 80"/>
                  <a:gd name="T2" fmla="*/ 0 w 53"/>
                  <a:gd name="T3" fmla="*/ 1 h 80"/>
                  <a:gd name="T4" fmla="*/ 0 w 53"/>
                  <a:gd name="T5" fmla="*/ 1 h 80"/>
                  <a:gd name="T6" fmla="*/ 0 w 53"/>
                  <a:gd name="T7" fmla="*/ 1 h 80"/>
                  <a:gd name="T8" fmla="*/ 0 w 53"/>
                  <a:gd name="T9" fmla="*/ 1 h 80"/>
                  <a:gd name="T10" fmla="*/ 0 w 53"/>
                  <a:gd name="T11" fmla="*/ 1 h 80"/>
                  <a:gd name="T12" fmla="*/ 0 w 53"/>
                  <a:gd name="T13" fmla="*/ 1 h 80"/>
                  <a:gd name="T14" fmla="*/ 0 w 53"/>
                  <a:gd name="T15" fmla="*/ 1 h 80"/>
                  <a:gd name="T16" fmla="*/ 0 w 53"/>
                  <a:gd name="T17" fmla="*/ 1 h 80"/>
                  <a:gd name="T18" fmla="*/ 0 w 53"/>
                  <a:gd name="T19" fmla="*/ 0 h 80"/>
                  <a:gd name="T20" fmla="*/ 0 w 53"/>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80">
                    <a:moveTo>
                      <a:pt x="40" y="4"/>
                    </a:moveTo>
                    <a:lnTo>
                      <a:pt x="40" y="4"/>
                    </a:lnTo>
                    <a:lnTo>
                      <a:pt x="0" y="74"/>
                    </a:lnTo>
                    <a:lnTo>
                      <a:pt x="14" y="80"/>
                    </a:lnTo>
                    <a:lnTo>
                      <a:pt x="53" y="11"/>
                    </a:lnTo>
                    <a:lnTo>
                      <a:pt x="53" y="6"/>
                    </a:lnTo>
                    <a:lnTo>
                      <a:pt x="50" y="1"/>
                    </a:lnTo>
                    <a:lnTo>
                      <a:pt x="44" y="0"/>
                    </a:lnTo>
                    <a:lnTo>
                      <a:pt x="4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72" name="Freeform 739">
                <a:extLst>
                  <a:ext uri="{FF2B5EF4-FFF2-40B4-BE49-F238E27FC236}">
                    <a16:creationId xmlns:a16="http://schemas.microsoft.com/office/drawing/2014/main" id="{18C10E84-B1E7-4BE6-BE66-DF1D92680786}"/>
                  </a:ext>
                </a:extLst>
              </p:cNvPr>
              <p:cNvSpPr>
                <a:spLocks/>
              </p:cNvSpPr>
              <p:nvPr/>
            </p:nvSpPr>
            <p:spPr bwMode="auto">
              <a:xfrm>
                <a:off x="3047" y="3208"/>
                <a:ext cx="27" cy="41"/>
              </a:xfrm>
              <a:custGeom>
                <a:avLst/>
                <a:gdLst>
                  <a:gd name="T0" fmla="*/ 1 w 53"/>
                  <a:gd name="T1" fmla="*/ 1 h 80"/>
                  <a:gd name="T2" fmla="*/ 1 w 53"/>
                  <a:gd name="T3" fmla="*/ 1 h 80"/>
                  <a:gd name="T4" fmla="*/ 0 w 53"/>
                  <a:gd name="T5" fmla="*/ 1 h 80"/>
                  <a:gd name="T6" fmla="*/ 1 w 53"/>
                  <a:gd name="T7" fmla="*/ 1 h 80"/>
                  <a:gd name="T8" fmla="*/ 1 w 53"/>
                  <a:gd name="T9" fmla="*/ 1 h 80"/>
                  <a:gd name="T10" fmla="*/ 1 w 53"/>
                  <a:gd name="T11" fmla="*/ 1 h 80"/>
                  <a:gd name="T12" fmla="*/ 1 w 53"/>
                  <a:gd name="T13" fmla="*/ 1 h 80"/>
                  <a:gd name="T14" fmla="*/ 1 w 53"/>
                  <a:gd name="T15" fmla="*/ 1 h 80"/>
                  <a:gd name="T16" fmla="*/ 1 w 53"/>
                  <a:gd name="T17" fmla="*/ 1 h 80"/>
                  <a:gd name="T18" fmla="*/ 1 w 53"/>
                  <a:gd name="T19" fmla="*/ 0 h 80"/>
                  <a:gd name="T20" fmla="*/ 1 w 53"/>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80">
                    <a:moveTo>
                      <a:pt x="39" y="4"/>
                    </a:moveTo>
                    <a:lnTo>
                      <a:pt x="39" y="4"/>
                    </a:lnTo>
                    <a:lnTo>
                      <a:pt x="0" y="73"/>
                    </a:lnTo>
                    <a:lnTo>
                      <a:pt x="13" y="80"/>
                    </a:lnTo>
                    <a:lnTo>
                      <a:pt x="53" y="11"/>
                    </a:lnTo>
                    <a:lnTo>
                      <a:pt x="53" y="5"/>
                    </a:lnTo>
                    <a:lnTo>
                      <a:pt x="49" y="1"/>
                    </a:lnTo>
                    <a:lnTo>
                      <a:pt x="43" y="0"/>
                    </a:lnTo>
                    <a:lnTo>
                      <a:pt x="3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73" name="Freeform 740">
                <a:extLst>
                  <a:ext uri="{FF2B5EF4-FFF2-40B4-BE49-F238E27FC236}">
                    <a16:creationId xmlns:a16="http://schemas.microsoft.com/office/drawing/2014/main" id="{3AED69EF-2CC3-4A67-8EC3-D3567AC87DCE}"/>
                  </a:ext>
                </a:extLst>
              </p:cNvPr>
              <p:cNvSpPr>
                <a:spLocks/>
              </p:cNvSpPr>
              <p:nvPr/>
            </p:nvSpPr>
            <p:spPr bwMode="auto">
              <a:xfrm>
                <a:off x="3067" y="3177"/>
                <a:ext cx="25" cy="37"/>
              </a:xfrm>
              <a:custGeom>
                <a:avLst/>
                <a:gdLst>
                  <a:gd name="T0" fmla="*/ 1 w 50"/>
                  <a:gd name="T1" fmla="*/ 1 h 74"/>
                  <a:gd name="T2" fmla="*/ 1 w 50"/>
                  <a:gd name="T3" fmla="*/ 1 h 74"/>
                  <a:gd name="T4" fmla="*/ 0 w 50"/>
                  <a:gd name="T5" fmla="*/ 1 h 74"/>
                  <a:gd name="T6" fmla="*/ 1 w 50"/>
                  <a:gd name="T7" fmla="*/ 1 h 74"/>
                  <a:gd name="T8" fmla="*/ 1 w 50"/>
                  <a:gd name="T9" fmla="*/ 1 h 74"/>
                  <a:gd name="T10" fmla="*/ 1 w 50"/>
                  <a:gd name="T11" fmla="*/ 1 h 74"/>
                  <a:gd name="T12" fmla="*/ 1 w 50"/>
                  <a:gd name="T13" fmla="*/ 1 h 74"/>
                  <a:gd name="T14" fmla="*/ 1 w 50"/>
                  <a:gd name="T15" fmla="*/ 1 h 74"/>
                  <a:gd name="T16" fmla="*/ 1 w 50"/>
                  <a:gd name="T17" fmla="*/ 1 h 74"/>
                  <a:gd name="T18" fmla="*/ 1 w 50"/>
                  <a:gd name="T19" fmla="*/ 0 h 74"/>
                  <a:gd name="T20" fmla="*/ 1 w 50"/>
                  <a:gd name="T21" fmla="*/ 1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74">
                    <a:moveTo>
                      <a:pt x="37" y="5"/>
                    </a:moveTo>
                    <a:lnTo>
                      <a:pt x="37" y="5"/>
                    </a:lnTo>
                    <a:lnTo>
                      <a:pt x="0" y="67"/>
                    </a:lnTo>
                    <a:lnTo>
                      <a:pt x="14" y="74"/>
                    </a:lnTo>
                    <a:lnTo>
                      <a:pt x="50" y="12"/>
                    </a:lnTo>
                    <a:lnTo>
                      <a:pt x="50" y="6"/>
                    </a:lnTo>
                    <a:lnTo>
                      <a:pt x="47" y="2"/>
                    </a:lnTo>
                    <a:lnTo>
                      <a:pt x="41" y="0"/>
                    </a:lnTo>
                    <a:lnTo>
                      <a:pt x="3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74" name="Freeform 741">
                <a:extLst>
                  <a:ext uri="{FF2B5EF4-FFF2-40B4-BE49-F238E27FC236}">
                    <a16:creationId xmlns:a16="http://schemas.microsoft.com/office/drawing/2014/main" id="{C77DFF70-F19A-473B-8922-86FD386848F3}"/>
                  </a:ext>
                </a:extLst>
              </p:cNvPr>
              <p:cNvSpPr>
                <a:spLocks/>
              </p:cNvSpPr>
              <p:nvPr/>
            </p:nvSpPr>
            <p:spPr bwMode="auto">
              <a:xfrm>
                <a:off x="3085" y="3146"/>
                <a:ext cx="23" cy="37"/>
              </a:xfrm>
              <a:custGeom>
                <a:avLst/>
                <a:gdLst>
                  <a:gd name="T0" fmla="*/ 1 w 46"/>
                  <a:gd name="T1" fmla="*/ 1 h 74"/>
                  <a:gd name="T2" fmla="*/ 1 w 46"/>
                  <a:gd name="T3" fmla="*/ 1 h 74"/>
                  <a:gd name="T4" fmla="*/ 0 w 46"/>
                  <a:gd name="T5" fmla="*/ 1 h 74"/>
                  <a:gd name="T6" fmla="*/ 1 w 46"/>
                  <a:gd name="T7" fmla="*/ 1 h 74"/>
                  <a:gd name="T8" fmla="*/ 1 w 46"/>
                  <a:gd name="T9" fmla="*/ 1 h 74"/>
                  <a:gd name="T10" fmla="*/ 1 w 46"/>
                  <a:gd name="T11" fmla="*/ 1 h 74"/>
                  <a:gd name="T12" fmla="*/ 1 w 46"/>
                  <a:gd name="T13" fmla="*/ 1 h 74"/>
                  <a:gd name="T14" fmla="*/ 1 w 46"/>
                  <a:gd name="T15" fmla="*/ 1 h 74"/>
                  <a:gd name="T16" fmla="*/ 1 w 46"/>
                  <a:gd name="T17" fmla="*/ 1 h 74"/>
                  <a:gd name="T18" fmla="*/ 1 w 46"/>
                  <a:gd name="T19" fmla="*/ 0 h 74"/>
                  <a:gd name="T20" fmla="*/ 1 w 46"/>
                  <a:gd name="T21" fmla="*/ 1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74">
                    <a:moveTo>
                      <a:pt x="32" y="5"/>
                    </a:moveTo>
                    <a:lnTo>
                      <a:pt x="32" y="5"/>
                    </a:lnTo>
                    <a:lnTo>
                      <a:pt x="0" y="67"/>
                    </a:lnTo>
                    <a:lnTo>
                      <a:pt x="13" y="74"/>
                    </a:lnTo>
                    <a:lnTo>
                      <a:pt x="46" y="12"/>
                    </a:lnTo>
                    <a:lnTo>
                      <a:pt x="46" y="6"/>
                    </a:lnTo>
                    <a:lnTo>
                      <a:pt x="42" y="1"/>
                    </a:lnTo>
                    <a:lnTo>
                      <a:pt x="36" y="0"/>
                    </a:lnTo>
                    <a:lnTo>
                      <a:pt x="3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75" name="Freeform 742">
                <a:extLst>
                  <a:ext uri="{FF2B5EF4-FFF2-40B4-BE49-F238E27FC236}">
                    <a16:creationId xmlns:a16="http://schemas.microsoft.com/office/drawing/2014/main" id="{DA6F68E8-EE72-4130-81DE-E64542F3D3C6}"/>
                  </a:ext>
                </a:extLst>
              </p:cNvPr>
              <p:cNvSpPr>
                <a:spLocks/>
              </p:cNvSpPr>
              <p:nvPr/>
            </p:nvSpPr>
            <p:spPr bwMode="auto">
              <a:xfrm>
                <a:off x="3101" y="3121"/>
                <a:ext cx="22" cy="31"/>
              </a:xfrm>
              <a:custGeom>
                <a:avLst/>
                <a:gdLst>
                  <a:gd name="T0" fmla="*/ 1 w 44"/>
                  <a:gd name="T1" fmla="*/ 1 h 62"/>
                  <a:gd name="T2" fmla="*/ 1 w 44"/>
                  <a:gd name="T3" fmla="*/ 1 h 62"/>
                  <a:gd name="T4" fmla="*/ 0 w 44"/>
                  <a:gd name="T5" fmla="*/ 1 h 62"/>
                  <a:gd name="T6" fmla="*/ 1 w 44"/>
                  <a:gd name="T7" fmla="*/ 1 h 62"/>
                  <a:gd name="T8" fmla="*/ 1 w 44"/>
                  <a:gd name="T9" fmla="*/ 1 h 62"/>
                  <a:gd name="T10" fmla="*/ 1 w 44"/>
                  <a:gd name="T11" fmla="*/ 1 h 62"/>
                  <a:gd name="T12" fmla="*/ 1 w 44"/>
                  <a:gd name="T13" fmla="*/ 1 h 62"/>
                  <a:gd name="T14" fmla="*/ 1 w 44"/>
                  <a:gd name="T15" fmla="*/ 1 h 62"/>
                  <a:gd name="T16" fmla="*/ 1 w 44"/>
                  <a:gd name="T17" fmla="*/ 1 h 62"/>
                  <a:gd name="T18" fmla="*/ 1 w 44"/>
                  <a:gd name="T19" fmla="*/ 0 h 62"/>
                  <a:gd name="T20" fmla="*/ 1 w 44"/>
                  <a:gd name="T21" fmla="*/ 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62">
                    <a:moveTo>
                      <a:pt x="30" y="4"/>
                    </a:moveTo>
                    <a:lnTo>
                      <a:pt x="30" y="4"/>
                    </a:lnTo>
                    <a:lnTo>
                      <a:pt x="0" y="55"/>
                    </a:lnTo>
                    <a:lnTo>
                      <a:pt x="14" y="62"/>
                    </a:lnTo>
                    <a:lnTo>
                      <a:pt x="44" y="11"/>
                    </a:lnTo>
                    <a:lnTo>
                      <a:pt x="44" y="5"/>
                    </a:lnTo>
                    <a:lnTo>
                      <a:pt x="40" y="1"/>
                    </a:lnTo>
                    <a:lnTo>
                      <a:pt x="34" y="0"/>
                    </a:lnTo>
                    <a:lnTo>
                      <a:pt x="3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76" name="Freeform 743">
                <a:extLst>
                  <a:ext uri="{FF2B5EF4-FFF2-40B4-BE49-F238E27FC236}">
                    <a16:creationId xmlns:a16="http://schemas.microsoft.com/office/drawing/2014/main" id="{3AA939D4-4270-4918-9494-FE5FF1DD9CB1}"/>
                  </a:ext>
                </a:extLst>
              </p:cNvPr>
              <p:cNvSpPr>
                <a:spLocks/>
              </p:cNvSpPr>
              <p:nvPr/>
            </p:nvSpPr>
            <p:spPr bwMode="auto">
              <a:xfrm>
                <a:off x="3116" y="3099"/>
                <a:ext cx="20" cy="28"/>
              </a:xfrm>
              <a:custGeom>
                <a:avLst/>
                <a:gdLst>
                  <a:gd name="T0" fmla="*/ 1 w 39"/>
                  <a:gd name="T1" fmla="*/ 1 h 55"/>
                  <a:gd name="T2" fmla="*/ 1 w 39"/>
                  <a:gd name="T3" fmla="*/ 1 h 55"/>
                  <a:gd name="T4" fmla="*/ 0 w 39"/>
                  <a:gd name="T5" fmla="*/ 1 h 55"/>
                  <a:gd name="T6" fmla="*/ 1 w 39"/>
                  <a:gd name="T7" fmla="*/ 1 h 55"/>
                  <a:gd name="T8" fmla="*/ 1 w 39"/>
                  <a:gd name="T9" fmla="*/ 1 h 55"/>
                  <a:gd name="T10" fmla="*/ 1 w 39"/>
                  <a:gd name="T11" fmla="*/ 1 h 55"/>
                  <a:gd name="T12" fmla="*/ 1 w 39"/>
                  <a:gd name="T13" fmla="*/ 1 h 55"/>
                  <a:gd name="T14" fmla="*/ 1 w 39"/>
                  <a:gd name="T15" fmla="*/ 1 h 55"/>
                  <a:gd name="T16" fmla="*/ 1 w 39"/>
                  <a:gd name="T17" fmla="*/ 1 h 55"/>
                  <a:gd name="T18" fmla="*/ 1 w 39"/>
                  <a:gd name="T19" fmla="*/ 0 h 55"/>
                  <a:gd name="T20" fmla="*/ 1 w 39"/>
                  <a:gd name="T21" fmla="*/ 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55">
                    <a:moveTo>
                      <a:pt x="25" y="4"/>
                    </a:moveTo>
                    <a:lnTo>
                      <a:pt x="25" y="4"/>
                    </a:lnTo>
                    <a:lnTo>
                      <a:pt x="0" y="48"/>
                    </a:lnTo>
                    <a:lnTo>
                      <a:pt x="14" y="55"/>
                    </a:lnTo>
                    <a:lnTo>
                      <a:pt x="39" y="11"/>
                    </a:lnTo>
                    <a:lnTo>
                      <a:pt x="39" y="6"/>
                    </a:lnTo>
                    <a:lnTo>
                      <a:pt x="35" y="1"/>
                    </a:lnTo>
                    <a:lnTo>
                      <a:pt x="30" y="0"/>
                    </a:lnTo>
                    <a:lnTo>
                      <a:pt x="2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77" name="Freeform 744">
                <a:extLst>
                  <a:ext uri="{FF2B5EF4-FFF2-40B4-BE49-F238E27FC236}">
                    <a16:creationId xmlns:a16="http://schemas.microsoft.com/office/drawing/2014/main" id="{1D6C719E-33FD-4C0A-B2D9-F2D6CC70658F}"/>
                  </a:ext>
                </a:extLst>
              </p:cNvPr>
              <p:cNvSpPr>
                <a:spLocks/>
              </p:cNvSpPr>
              <p:nvPr/>
            </p:nvSpPr>
            <p:spPr bwMode="auto">
              <a:xfrm>
                <a:off x="3129" y="3083"/>
                <a:ext cx="15" cy="22"/>
              </a:xfrm>
              <a:custGeom>
                <a:avLst/>
                <a:gdLst>
                  <a:gd name="T0" fmla="*/ 1 w 30"/>
                  <a:gd name="T1" fmla="*/ 1 h 43"/>
                  <a:gd name="T2" fmla="*/ 1 w 30"/>
                  <a:gd name="T3" fmla="*/ 1 h 43"/>
                  <a:gd name="T4" fmla="*/ 0 w 30"/>
                  <a:gd name="T5" fmla="*/ 1 h 43"/>
                  <a:gd name="T6" fmla="*/ 1 w 30"/>
                  <a:gd name="T7" fmla="*/ 1 h 43"/>
                  <a:gd name="T8" fmla="*/ 1 w 30"/>
                  <a:gd name="T9" fmla="*/ 1 h 43"/>
                  <a:gd name="T10" fmla="*/ 1 w 30"/>
                  <a:gd name="T11" fmla="*/ 1 h 43"/>
                  <a:gd name="T12" fmla="*/ 1 w 30"/>
                  <a:gd name="T13" fmla="*/ 1 h 43"/>
                  <a:gd name="T14" fmla="*/ 1 w 30"/>
                  <a:gd name="T15" fmla="*/ 1 h 43"/>
                  <a:gd name="T16" fmla="*/ 1 w 30"/>
                  <a:gd name="T17" fmla="*/ 1 h 43"/>
                  <a:gd name="T18" fmla="*/ 1 w 30"/>
                  <a:gd name="T19" fmla="*/ 0 h 43"/>
                  <a:gd name="T20" fmla="*/ 1 w 30"/>
                  <a:gd name="T21" fmla="*/ 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43">
                    <a:moveTo>
                      <a:pt x="16" y="4"/>
                    </a:moveTo>
                    <a:lnTo>
                      <a:pt x="16" y="4"/>
                    </a:lnTo>
                    <a:lnTo>
                      <a:pt x="0" y="36"/>
                    </a:lnTo>
                    <a:lnTo>
                      <a:pt x="14" y="43"/>
                    </a:lnTo>
                    <a:lnTo>
                      <a:pt x="30" y="11"/>
                    </a:lnTo>
                    <a:lnTo>
                      <a:pt x="30" y="5"/>
                    </a:lnTo>
                    <a:lnTo>
                      <a:pt x="27" y="1"/>
                    </a:lnTo>
                    <a:lnTo>
                      <a:pt x="21" y="0"/>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78" name="Freeform 745">
                <a:extLst>
                  <a:ext uri="{FF2B5EF4-FFF2-40B4-BE49-F238E27FC236}">
                    <a16:creationId xmlns:a16="http://schemas.microsoft.com/office/drawing/2014/main" id="{9C4347D3-81AA-4132-8A4B-E3270DF93ABB}"/>
                  </a:ext>
                </a:extLst>
              </p:cNvPr>
              <p:cNvSpPr>
                <a:spLocks/>
              </p:cNvSpPr>
              <p:nvPr/>
            </p:nvSpPr>
            <p:spPr bwMode="auto">
              <a:xfrm>
                <a:off x="3137" y="3072"/>
                <a:ext cx="13" cy="17"/>
              </a:xfrm>
              <a:custGeom>
                <a:avLst/>
                <a:gdLst>
                  <a:gd name="T0" fmla="*/ 1 w 26"/>
                  <a:gd name="T1" fmla="*/ 1 h 32"/>
                  <a:gd name="T2" fmla="*/ 1 w 26"/>
                  <a:gd name="T3" fmla="*/ 1 h 32"/>
                  <a:gd name="T4" fmla="*/ 0 w 26"/>
                  <a:gd name="T5" fmla="*/ 1 h 32"/>
                  <a:gd name="T6" fmla="*/ 1 w 26"/>
                  <a:gd name="T7" fmla="*/ 1 h 32"/>
                  <a:gd name="T8" fmla="*/ 1 w 26"/>
                  <a:gd name="T9" fmla="*/ 1 h 32"/>
                  <a:gd name="T10" fmla="*/ 1 w 26"/>
                  <a:gd name="T11" fmla="*/ 1 h 32"/>
                  <a:gd name="T12" fmla="*/ 1 w 26"/>
                  <a:gd name="T13" fmla="*/ 1 h 32"/>
                  <a:gd name="T14" fmla="*/ 1 w 26"/>
                  <a:gd name="T15" fmla="*/ 1 h 32"/>
                  <a:gd name="T16" fmla="*/ 1 w 26"/>
                  <a:gd name="T17" fmla="*/ 1 h 32"/>
                  <a:gd name="T18" fmla="*/ 1 w 26"/>
                  <a:gd name="T19" fmla="*/ 0 h 32"/>
                  <a:gd name="T20" fmla="*/ 1 w 26"/>
                  <a:gd name="T21" fmla="*/ 1 h 32"/>
                  <a:gd name="T22" fmla="*/ 1 w 26"/>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2">
                    <a:moveTo>
                      <a:pt x="13" y="4"/>
                    </a:moveTo>
                    <a:lnTo>
                      <a:pt x="12" y="4"/>
                    </a:lnTo>
                    <a:lnTo>
                      <a:pt x="0" y="25"/>
                    </a:lnTo>
                    <a:lnTo>
                      <a:pt x="14" y="32"/>
                    </a:lnTo>
                    <a:lnTo>
                      <a:pt x="26" y="11"/>
                    </a:lnTo>
                    <a:lnTo>
                      <a:pt x="24" y="11"/>
                    </a:lnTo>
                    <a:lnTo>
                      <a:pt x="26" y="11"/>
                    </a:lnTo>
                    <a:lnTo>
                      <a:pt x="26" y="6"/>
                    </a:lnTo>
                    <a:lnTo>
                      <a:pt x="22" y="1"/>
                    </a:lnTo>
                    <a:lnTo>
                      <a:pt x="16" y="0"/>
                    </a:lnTo>
                    <a:lnTo>
                      <a:pt x="12" y="4"/>
                    </a:lnTo>
                    <a:lnTo>
                      <a:pt x="1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79" name="Freeform 746">
                <a:extLst>
                  <a:ext uri="{FF2B5EF4-FFF2-40B4-BE49-F238E27FC236}">
                    <a16:creationId xmlns:a16="http://schemas.microsoft.com/office/drawing/2014/main" id="{387B049E-D877-4E41-AB60-36EEC9926D9E}"/>
                  </a:ext>
                </a:extLst>
              </p:cNvPr>
              <p:cNvSpPr>
                <a:spLocks/>
              </p:cNvSpPr>
              <p:nvPr/>
            </p:nvSpPr>
            <p:spPr bwMode="auto">
              <a:xfrm>
                <a:off x="3143" y="3062"/>
                <a:ext cx="14" cy="16"/>
              </a:xfrm>
              <a:custGeom>
                <a:avLst/>
                <a:gdLst>
                  <a:gd name="T0" fmla="*/ 1 w 26"/>
                  <a:gd name="T1" fmla="*/ 1 h 32"/>
                  <a:gd name="T2" fmla="*/ 1 w 26"/>
                  <a:gd name="T3" fmla="*/ 1 h 32"/>
                  <a:gd name="T4" fmla="*/ 0 w 26"/>
                  <a:gd name="T5" fmla="*/ 1 h 32"/>
                  <a:gd name="T6" fmla="*/ 1 w 26"/>
                  <a:gd name="T7" fmla="*/ 1 h 32"/>
                  <a:gd name="T8" fmla="*/ 1 w 26"/>
                  <a:gd name="T9" fmla="*/ 1 h 32"/>
                  <a:gd name="T10" fmla="*/ 1 w 26"/>
                  <a:gd name="T11" fmla="*/ 1 h 32"/>
                  <a:gd name="T12" fmla="*/ 1 w 26"/>
                  <a:gd name="T13" fmla="*/ 1 h 32"/>
                  <a:gd name="T14" fmla="*/ 1 w 26"/>
                  <a:gd name="T15" fmla="*/ 1 h 32"/>
                  <a:gd name="T16" fmla="*/ 1 w 26"/>
                  <a:gd name="T17" fmla="*/ 0 h 32"/>
                  <a:gd name="T18" fmla="*/ 1 w 26"/>
                  <a:gd name="T19" fmla="*/ 0 h 32"/>
                  <a:gd name="T20" fmla="*/ 1 w 26"/>
                  <a:gd name="T21" fmla="*/ 1 h 32"/>
                  <a:gd name="T22" fmla="*/ 1 w 26"/>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2">
                    <a:moveTo>
                      <a:pt x="14" y="1"/>
                    </a:moveTo>
                    <a:lnTo>
                      <a:pt x="14" y="2"/>
                    </a:lnTo>
                    <a:lnTo>
                      <a:pt x="0" y="25"/>
                    </a:lnTo>
                    <a:lnTo>
                      <a:pt x="11" y="32"/>
                    </a:lnTo>
                    <a:lnTo>
                      <a:pt x="25" y="9"/>
                    </a:lnTo>
                    <a:lnTo>
                      <a:pt x="25" y="10"/>
                    </a:lnTo>
                    <a:lnTo>
                      <a:pt x="25" y="9"/>
                    </a:lnTo>
                    <a:lnTo>
                      <a:pt x="26" y="5"/>
                    </a:lnTo>
                    <a:lnTo>
                      <a:pt x="23" y="0"/>
                    </a:lnTo>
                    <a:lnTo>
                      <a:pt x="18" y="0"/>
                    </a:lnTo>
                    <a:lnTo>
                      <a:pt x="14" y="2"/>
                    </a:lnTo>
                    <a:lnTo>
                      <a:pt x="1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80" name="Freeform 747">
                <a:extLst>
                  <a:ext uri="{FF2B5EF4-FFF2-40B4-BE49-F238E27FC236}">
                    <a16:creationId xmlns:a16="http://schemas.microsoft.com/office/drawing/2014/main" id="{E41684B6-61E7-49ED-A18B-8E2FE7765CDE}"/>
                  </a:ext>
                </a:extLst>
              </p:cNvPr>
              <p:cNvSpPr>
                <a:spLocks/>
              </p:cNvSpPr>
              <p:nvPr/>
            </p:nvSpPr>
            <p:spPr bwMode="auto">
              <a:xfrm>
                <a:off x="3150" y="3053"/>
                <a:ext cx="12" cy="14"/>
              </a:xfrm>
              <a:custGeom>
                <a:avLst/>
                <a:gdLst>
                  <a:gd name="T0" fmla="*/ 1 w 24"/>
                  <a:gd name="T1" fmla="*/ 1 h 27"/>
                  <a:gd name="T2" fmla="*/ 1 w 24"/>
                  <a:gd name="T3" fmla="*/ 1 h 27"/>
                  <a:gd name="T4" fmla="*/ 0 w 24"/>
                  <a:gd name="T5" fmla="*/ 1 h 27"/>
                  <a:gd name="T6" fmla="*/ 1 w 24"/>
                  <a:gd name="T7" fmla="*/ 1 h 27"/>
                  <a:gd name="T8" fmla="*/ 1 w 24"/>
                  <a:gd name="T9" fmla="*/ 1 h 27"/>
                  <a:gd name="T10" fmla="*/ 1 w 24"/>
                  <a:gd name="T11" fmla="*/ 1 h 27"/>
                  <a:gd name="T12" fmla="*/ 1 w 24"/>
                  <a:gd name="T13" fmla="*/ 1 h 27"/>
                  <a:gd name="T14" fmla="*/ 1 w 24"/>
                  <a:gd name="T15" fmla="*/ 1 h 27"/>
                  <a:gd name="T16" fmla="*/ 1 w 24"/>
                  <a:gd name="T17" fmla="*/ 1 h 27"/>
                  <a:gd name="T18" fmla="*/ 1 w 24"/>
                  <a:gd name="T19" fmla="*/ 0 h 27"/>
                  <a:gd name="T20" fmla="*/ 1 w 24"/>
                  <a:gd name="T21" fmla="*/ 1 h 27"/>
                  <a:gd name="T22" fmla="*/ 1 w 24"/>
                  <a:gd name="T23" fmla="*/ 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7">
                    <a:moveTo>
                      <a:pt x="10" y="4"/>
                    </a:moveTo>
                    <a:lnTo>
                      <a:pt x="11" y="2"/>
                    </a:lnTo>
                    <a:lnTo>
                      <a:pt x="0" y="18"/>
                    </a:lnTo>
                    <a:lnTo>
                      <a:pt x="11" y="27"/>
                    </a:lnTo>
                    <a:lnTo>
                      <a:pt x="23" y="11"/>
                    </a:lnTo>
                    <a:lnTo>
                      <a:pt x="24" y="9"/>
                    </a:lnTo>
                    <a:lnTo>
                      <a:pt x="23" y="11"/>
                    </a:lnTo>
                    <a:lnTo>
                      <a:pt x="24" y="6"/>
                    </a:lnTo>
                    <a:lnTo>
                      <a:pt x="22" y="1"/>
                    </a:lnTo>
                    <a:lnTo>
                      <a:pt x="16" y="0"/>
                    </a:lnTo>
                    <a:lnTo>
                      <a:pt x="11" y="2"/>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81" name="Freeform 748">
                <a:extLst>
                  <a:ext uri="{FF2B5EF4-FFF2-40B4-BE49-F238E27FC236}">
                    <a16:creationId xmlns:a16="http://schemas.microsoft.com/office/drawing/2014/main" id="{3C3576D6-D320-4DF4-A7A4-3279D36D59D4}"/>
                  </a:ext>
                </a:extLst>
              </p:cNvPr>
              <p:cNvSpPr>
                <a:spLocks/>
              </p:cNvSpPr>
              <p:nvPr/>
            </p:nvSpPr>
            <p:spPr bwMode="auto">
              <a:xfrm>
                <a:off x="3156" y="3045"/>
                <a:ext cx="10" cy="13"/>
              </a:xfrm>
              <a:custGeom>
                <a:avLst/>
                <a:gdLst>
                  <a:gd name="T0" fmla="*/ 0 w 21"/>
                  <a:gd name="T1" fmla="*/ 1 h 25"/>
                  <a:gd name="T2" fmla="*/ 0 w 21"/>
                  <a:gd name="T3" fmla="*/ 1 h 25"/>
                  <a:gd name="T4" fmla="*/ 0 w 21"/>
                  <a:gd name="T5" fmla="*/ 1 h 25"/>
                  <a:gd name="T6" fmla="*/ 0 w 21"/>
                  <a:gd name="T7" fmla="*/ 1 h 25"/>
                  <a:gd name="T8" fmla="*/ 0 w 21"/>
                  <a:gd name="T9" fmla="*/ 1 h 25"/>
                  <a:gd name="T10" fmla="*/ 0 w 21"/>
                  <a:gd name="T11" fmla="*/ 1 h 25"/>
                  <a:gd name="T12" fmla="*/ 0 w 21"/>
                  <a:gd name="T13" fmla="*/ 1 h 25"/>
                  <a:gd name="T14" fmla="*/ 0 w 21"/>
                  <a:gd name="T15" fmla="*/ 1 h 25"/>
                  <a:gd name="T16" fmla="*/ 0 w 21"/>
                  <a:gd name="T17" fmla="*/ 0 h 25"/>
                  <a:gd name="T18" fmla="*/ 0 w 21"/>
                  <a:gd name="T19" fmla="*/ 0 h 25"/>
                  <a:gd name="T20" fmla="*/ 0 w 21"/>
                  <a:gd name="T21" fmla="*/ 1 h 25"/>
                  <a:gd name="T22" fmla="*/ 0 w 21"/>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25">
                    <a:moveTo>
                      <a:pt x="7" y="5"/>
                    </a:moveTo>
                    <a:lnTo>
                      <a:pt x="7" y="4"/>
                    </a:lnTo>
                    <a:lnTo>
                      <a:pt x="0" y="20"/>
                    </a:lnTo>
                    <a:lnTo>
                      <a:pt x="14" y="25"/>
                    </a:lnTo>
                    <a:lnTo>
                      <a:pt x="21" y="9"/>
                    </a:lnTo>
                    <a:lnTo>
                      <a:pt x="21" y="8"/>
                    </a:lnTo>
                    <a:lnTo>
                      <a:pt x="21" y="9"/>
                    </a:lnTo>
                    <a:lnTo>
                      <a:pt x="20" y="3"/>
                    </a:lnTo>
                    <a:lnTo>
                      <a:pt x="16" y="0"/>
                    </a:lnTo>
                    <a:lnTo>
                      <a:pt x="10" y="0"/>
                    </a:lnTo>
                    <a:lnTo>
                      <a:pt x="7" y="4"/>
                    </a:lnTo>
                    <a:lnTo>
                      <a:pt x="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82" name="Freeform 749">
                <a:extLst>
                  <a:ext uri="{FF2B5EF4-FFF2-40B4-BE49-F238E27FC236}">
                    <a16:creationId xmlns:a16="http://schemas.microsoft.com/office/drawing/2014/main" id="{B516FE3F-1B90-4A02-90BA-15CBA05AA8F3}"/>
                  </a:ext>
                </a:extLst>
              </p:cNvPr>
              <p:cNvSpPr>
                <a:spLocks/>
              </p:cNvSpPr>
              <p:nvPr/>
            </p:nvSpPr>
            <p:spPr bwMode="auto">
              <a:xfrm>
                <a:off x="3159" y="3040"/>
                <a:ext cx="8" cy="9"/>
              </a:xfrm>
              <a:custGeom>
                <a:avLst/>
                <a:gdLst>
                  <a:gd name="T0" fmla="*/ 1 w 16"/>
                  <a:gd name="T1" fmla="*/ 0 h 20"/>
                  <a:gd name="T2" fmla="*/ 1 w 16"/>
                  <a:gd name="T3" fmla="*/ 0 h 20"/>
                  <a:gd name="T4" fmla="*/ 0 w 16"/>
                  <a:gd name="T5" fmla="*/ 0 h 20"/>
                  <a:gd name="T6" fmla="*/ 1 w 16"/>
                  <a:gd name="T7" fmla="*/ 0 h 20"/>
                  <a:gd name="T8" fmla="*/ 1 w 16"/>
                  <a:gd name="T9" fmla="*/ 0 h 20"/>
                  <a:gd name="T10" fmla="*/ 1 w 16"/>
                  <a:gd name="T11" fmla="*/ 0 h 20"/>
                  <a:gd name="T12" fmla="*/ 1 w 16"/>
                  <a:gd name="T13" fmla="*/ 0 h 20"/>
                  <a:gd name="T14" fmla="*/ 1 w 16"/>
                  <a:gd name="T15" fmla="*/ 0 h 20"/>
                  <a:gd name="T16" fmla="*/ 1 w 16"/>
                  <a:gd name="T17" fmla="*/ 0 h 20"/>
                  <a:gd name="T18" fmla="*/ 1 w 16"/>
                  <a:gd name="T19" fmla="*/ 0 h 20"/>
                  <a:gd name="T20" fmla="*/ 1 w 16"/>
                  <a:gd name="T21" fmla="*/ 0 h 20"/>
                  <a:gd name="T22" fmla="*/ 1 w 16"/>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20">
                    <a:moveTo>
                      <a:pt x="3" y="10"/>
                    </a:moveTo>
                    <a:lnTo>
                      <a:pt x="2" y="6"/>
                    </a:lnTo>
                    <a:lnTo>
                      <a:pt x="0" y="17"/>
                    </a:lnTo>
                    <a:lnTo>
                      <a:pt x="14" y="20"/>
                    </a:lnTo>
                    <a:lnTo>
                      <a:pt x="16" y="8"/>
                    </a:lnTo>
                    <a:lnTo>
                      <a:pt x="15" y="4"/>
                    </a:lnTo>
                    <a:lnTo>
                      <a:pt x="16" y="8"/>
                    </a:lnTo>
                    <a:lnTo>
                      <a:pt x="15" y="2"/>
                    </a:lnTo>
                    <a:lnTo>
                      <a:pt x="10" y="0"/>
                    </a:lnTo>
                    <a:lnTo>
                      <a:pt x="5" y="1"/>
                    </a:lnTo>
                    <a:lnTo>
                      <a:pt x="2" y="6"/>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83" name="Freeform 750">
                <a:extLst>
                  <a:ext uri="{FF2B5EF4-FFF2-40B4-BE49-F238E27FC236}">
                    <a16:creationId xmlns:a16="http://schemas.microsoft.com/office/drawing/2014/main" id="{16C90E56-868E-41CB-908C-C33F53EB84CF}"/>
                  </a:ext>
                </a:extLst>
              </p:cNvPr>
              <p:cNvSpPr>
                <a:spLocks/>
              </p:cNvSpPr>
              <p:nvPr/>
            </p:nvSpPr>
            <p:spPr bwMode="auto">
              <a:xfrm>
                <a:off x="3157" y="3034"/>
                <a:ext cx="10" cy="11"/>
              </a:xfrm>
              <a:custGeom>
                <a:avLst/>
                <a:gdLst>
                  <a:gd name="T0" fmla="*/ 1 w 20"/>
                  <a:gd name="T1" fmla="*/ 1 h 20"/>
                  <a:gd name="T2" fmla="*/ 1 w 20"/>
                  <a:gd name="T3" fmla="*/ 1 h 20"/>
                  <a:gd name="T4" fmla="*/ 1 w 20"/>
                  <a:gd name="T5" fmla="*/ 1 h 20"/>
                  <a:gd name="T6" fmla="*/ 1 w 20"/>
                  <a:gd name="T7" fmla="*/ 1 h 20"/>
                  <a:gd name="T8" fmla="*/ 1 w 20"/>
                  <a:gd name="T9" fmla="*/ 1 h 20"/>
                  <a:gd name="T10" fmla="*/ 1 w 20"/>
                  <a:gd name="T11" fmla="*/ 1 h 20"/>
                  <a:gd name="T12" fmla="*/ 1 w 20"/>
                  <a:gd name="T13" fmla="*/ 1 h 20"/>
                  <a:gd name="T14" fmla="*/ 1 w 20"/>
                  <a:gd name="T15" fmla="*/ 0 h 20"/>
                  <a:gd name="T16" fmla="*/ 1 w 20"/>
                  <a:gd name="T17" fmla="*/ 0 h 20"/>
                  <a:gd name="T18" fmla="*/ 0 w 20"/>
                  <a:gd name="T19" fmla="*/ 1 h 20"/>
                  <a:gd name="T20" fmla="*/ 1 w 20"/>
                  <a:gd name="T21" fmla="*/ 1 h 20"/>
                  <a:gd name="T22" fmla="*/ 1 w 20"/>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20">
                    <a:moveTo>
                      <a:pt x="3" y="10"/>
                    </a:moveTo>
                    <a:lnTo>
                      <a:pt x="2" y="9"/>
                    </a:lnTo>
                    <a:lnTo>
                      <a:pt x="8" y="20"/>
                    </a:lnTo>
                    <a:lnTo>
                      <a:pt x="20" y="14"/>
                    </a:lnTo>
                    <a:lnTo>
                      <a:pt x="13" y="2"/>
                    </a:lnTo>
                    <a:lnTo>
                      <a:pt x="12" y="1"/>
                    </a:lnTo>
                    <a:lnTo>
                      <a:pt x="13" y="2"/>
                    </a:lnTo>
                    <a:lnTo>
                      <a:pt x="8" y="0"/>
                    </a:lnTo>
                    <a:lnTo>
                      <a:pt x="4" y="0"/>
                    </a:lnTo>
                    <a:lnTo>
                      <a:pt x="0" y="4"/>
                    </a:lnTo>
                    <a:lnTo>
                      <a:pt x="2" y="9"/>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84" name="Freeform 751">
                <a:extLst>
                  <a:ext uri="{FF2B5EF4-FFF2-40B4-BE49-F238E27FC236}">
                    <a16:creationId xmlns:a16="http://schemas.microsoft.com/office/drawing/2014/main" id="{66037D2D-3DD9-405D-B31C-AF17C9609F8E}"/>
                  </a:ext>
                </a:extLst>
              </p:cNvPr>
              <p:cNvSpPr>
                <a:spLocks/>
              </p:cNvSpPr>
              <p:nvPr/>
            </p:nvSpPr>
            <p:spPr bwMode="auto">
              <a:xfrm>
                <a:off x="3150" y="3027"/>
                <a:ext cx="12" cy="13"/>
              </a:xfrm>
              <a:custGeom>
                <a:avLst/>
                <a:gdLst>
                  <a:gd name="T0" fmla="*/ 0 w 25"/>
                  <a:gd name="T1" fmla="*/ 1 h 25"/>
                  <a:gd name="T2" fmla="*/ 0 w 25"/>
                  <a:gd name="T3" fmla="*/ 1 h 25"/>
                  <a:gd name="T4" fmla="*/ 0 w 25"/>
                  <a:gd name="T5" fmla="*/ 1 h 25"/>
                  <a:gd name="T6" fmla="*/ 0 w 25"/>
                  <a:gd name="T7" fmla="*/ 1 h 25"/>
                  <a:gd name="T8" fmla="*/ 0 w 25"/>
                  <a:gd name="T9" fmla="*/ 1 h 25"/>
                  <a:gd name="T10" fmla="*/ 0 w 25"/>
                  <a:gd name="T11" fmla="*/ 1 h 25"/>
                  <a:gd name="T12" fmla="*/ 0 w 25"/>
                  <a:gd name="T13" fmla="*/ 1 h 25"/>
                  <a:gd name="T14" fmla="*/ 0 w 25"/>
                  <a:gd name="T15" fmla="*/ 0 h 25"/>
                  <a:gd name="T16" fmla="*/ 0 w 25"/>
                  <a:gd name="T17" fmla="*/ 1 h 25"/>
                  <a:gd name="T18" fmla="*/ 0 w 25"/>
                  <a:gd name="T19" fmla="*/ 1 h 25"/>
                  <a:gd name="T20" fmla="*/ 0 w 25"/>
                  <a:gd name="T21" fmla="*/ 1 h 25"/>
                  <a:gd name="T22" fmla="*/ 0 w 25"/>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25">
                    <a:moveTo>
                      <a:pt x="3" y="12"/>
                    </a:moveTo>
                    <a:lnTo>
                      <a:pt x="2" y="11"/>
                    </a:lnTo>
                    <a:lnTo>
                      <a:pt x="16" y="25"/>
                    </a:lnTo>
                    <a:lnTo>
                      <a:pt x="25" y="16"/>
                    </a:lnTo>
                    <a:lnTo>
                      <a:pt x="11" y="2"/>
                    </a:lnTo>
                    <a:lnTo>
                      <a:pt x="10" y="1"/>
                    </a:lnTo>
                    <a:lnTo>
                      <a:pt x="11" y="2"/>
                    </a:lnTo>
                    <a:lnTo>
                      <a:pt x="7" y="0"/>
                    </a:lnTo>
                    <a:lnTo>
                      <a:pt x="2" y="2"/>
                    </a:lnTo>
                    <a:lnTo>
                      <a:pt x="0" y="7"/>
                    </a:lnTo>
                    <a:lnTo>
                      <a:pt x="2" y="11"/>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85" name="Freeform 752">
                <a:extLst>
                  <a:ext uri="{FF2B5EF4-FFF2-40B4-BE49-F238E27FC236}">
                    <a16:creationId xmlns:a16="http://schemas.microsoft.com/office/drawing/2014/main" id="{6F69A366-787E-4198-A7F0-FE71C1051858}"/>
                  </a:ext>
                </a:extLst>
              </p:cNvPr>
              <p:cNvSpPr>
                <a:spLocks/>
              </p:cNvSpPr>
              <p:nvPr/>
            </p:nvSpPr>
            <p:spPr bwMode="auto">
              <a:xfrm>
                <a:off x="3139" y="3019"/>
                <a:ext cx="16" cy="14"/>
              </a:xfrm>
              <a:custGeom>
                <a:avLst/>
                <a:gdLst>
                  <a:gd name="T0" fmla="*/ 1 w 32"/>
                  <a:gd name="T1" fmla="*/ 1 h 28"/>
                  <a:gd name="T2" fmla="*/ 1 w 32"/>
                  <a:gd name="T3" fmla="*/ 1 h 28"/>
                  <a:gd name="T4" fmla="*/ 1 w 32"/>
                  <a:gd name="T5" fmla="*/ 1 h 28"/>
                  <a:gd name="T6" fmla="*/ 1 w 32"/>
                  <a:gd name="T7" fmla="*/ 1 h 28"/>
                  <a:gd name="T8" fmla="*/ 1 w 32"/>
                  <a:gd name="T9" fmla="*/ 1 h 28"/>
                  <a:gd name="T10" fmla="*/ 1 w 32"/>
                  <a:gd name="T11" fmla="*/ 1 h 28"/>
                  <a:gd name="T12" fmla="*/ 1 w 32"/>
                  <a:gd name="T13" fmla="*/ 1 h 28"/>
                  <a:gd name="T14" fmla="*/ 1 w 32"/>
                  <a:gd name="T15" fmla="*/ 0 h 28"/>
                  <a:gd name="T16" fmla="*/ 1 w 32"/>
                  <a:gd name="T17" fmla="*/ 1 h 28"/>
                  <a:gd name="T18" fmla="*/ 0 w 32"/>
                  <a:gd name="T19" fmla="*/ 1 h 28"/>
                  <a:gd name="T20" fmla="*/ 1 w 32"/>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28">
                    <a:moveTo>
                      <a:pt x="2" y="12"/>
                    </a:moveTo>
                    <a:lnTo>
                      <a:pt x="2" y="12"/>
                    </a:lnTo>
                    <a:lnTo>
                      <a:pt x="25" y="28"/>
                    </a:lnTo>
                    <a:lnTo>
                      <a:pt x="32" y="17"/>
                    </a:lnTo>
                    <a:lnTo>
                      <a:pt x="9" y="1"/>
                    </a:lnTo>
                    <a:lnTo>
                      <a:pt x="4" y="0"/>
                    </a:lnTo>
                    <a:lnTo>
                      <a:pt x="1" y="3"/>
                    </a:lnTo>
                    <a:lnTo>
                      <a:pt x="0" y="8"/>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86" name="Freeform 753">
                <a:extLst>
                  <a:ext uri="{FF2B5EF4-FFF2-40B4-BE49-F238E27FC236}">
                    <a16:creationId xmlns:a16="http://schemas.microsoft.com/office/drawing/2014/main" id="{2E0CC5F1-C66F-459F-9160-BD217DF52F1E}"/>
                  </a:ext>
                </a:extLst>
              </p:cNvPr>
              <p:cNvSpPr>
                <a:spLocks/>
              </p:cNvSpPr>
              <p:nvPr/>
            </p:nvSpPr>
            <p:spPr bwMode="auto">
              <a:xfrm>
                <a:off x="3122" y="3008"/>
                <a:ext cx="21" cy="17"/>
              </a:xfrm>
              <a:custGeom>
                <a:avLst/>
                <a:gdLst>
                  <a:gd name="T0" fmla="*/ 0 w 44"/>
                  <a:gd name="T1" fmla="*/ 1 h 33"/>
                  <a:gd name="T2" fmla="*/ 0 w 44"/>
                  <a:gd name="T3" fmla="*/ 1 h 33"/>
                  <a:gd name="T4" fmla="*/ 0 w 44"/>
                  <a:gd name="T5" fmla="*/ 1 h 33"/>
                  <a:gd name="T6" fmla="*/ 0 w 44"/>
                  <a:gd name="T7" fmla="*/ 1 h 33"/>
                  <a:gd name="T8" fmla="*/ 0 w 44"/>
                  <a:gd name="T9" fmla="*/ 1 h 33"/>
                  <a:gd name="T10" fmla="*/ 0 w 44"/>
                  <a:gd name="T11" fmla="*/ 0 h 33"/>
                  <a:gd name="T12" fmla="*/ 0 w 44"/>
                  <a:gd name="T13" fmla="*/ 1 h 33"/>
                  <a:gd name="T14" fmla="*/ 0 w 44"/>
                  <a:gd name="T15" fmla="*/ 0 h 33"/>
                  <a:gd name="T16" fmla="*/ 0 w 44"/>
                  <a:gd name="T17" fmla="*/ 1 h 33"/>
                  <a:gd name="T18" fmla="*/ 0 w 44"/>
                  <a:gd name="T19" fmla="*/ 1 h 33"/>
                  <a:gd name="T20" fmla="*/ 0 w 44"/>
                  <a:gd name="T21" fmla="*/ 1 h 33"/>
                  <a:gd name="T22" fmla="*/ 0 w 44"/>
                  <a:gd name="T23" fmla="*/ 1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3">
                    <a:moveTo>
                      <a:pt x="4" y="14"/>
                    </a:moveTo>
                    <a:lnTo>
                      <a:pt x="2" y="13"/>
                    </a:lnTo>
                    <a:lnTo>
                      <a:pt x="37" y="33"/>
                    </a:lnTo>
                    <a:lnTo>
                      <a:pt x="44" y="22"/>
                    </a:lnTo>
                    <a:lnTo>
                      <a:pt x="9" y="1"/>
                    </a:lnTo>
                    <a:lnTo>
                      <a:pt x="8" y="0"/>
                    </a:lnTo>
                    <a:lnTo>
                      <a:pt x="9" y="1"/>
                    </a:lnTo>
                    <a:lnTo>
                      <a:pt x="5" y="0"/>
                    </a:lnTo>
                    <a:lnTo>
                      <a:pt x="1" y="3"/>
                    </a:lnTo>
                    <a:lnTo>
                      <a:pt x="0" y="8"/>
                    </a:lnTo>
                    <a:lnTo>
                      <a:pt x="2" y="13"/>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87" name="Freeform 754">
                <a:extLst>
                  <a:ext uri="{FF2B5EF4-FFF2-40B4-BE49-F238E27FC236}">
                    <a16:creationId xmlns:a16="http://schemas.microsoft.com/office/drawing/2014/main" id="{7F741015-892E-4109-A48F-2F5DCAA86F95}"/>
                  </a:ext>
                </a:extLst>
              </p:cNvPr>
              <p:cNvSpPr>
                <a:spLocks/>
              </p:cNvSpPr>
              <p:nvPr/>
            </p:nvSpPr>
            <p:spPr bwMode="auto">
              <a:xfrm>
                <a:off x="3108" y="3003"/>
                <a:ext cx="18" cy="12"/>
              </a:xfrm>
              <a:custGeom>
                <a:avLst/>
                <a:gdLst>
                  <a:gd name="T0" fmla="*/ 1 w 34"/>
                  <a:gd name="T1" fmla="*/ 0 h 26"/>
                  <a:gd name="T2" fmla="*/ 1 w 34"/>
                  <a:gd name="T3" fmla="*/ 0 h 26"/>
                  <a:gd name="T4" fmla="*/ 1 w 34"/>
                  <a:gd name="T5" fmla="*/ 0 h 26"/>
                  <a:gd name="T6" fmla="*/ 1 w 34"/>
                  <a:gd name="T7" fmla="*/ 0 h 26"/>
                  <a:gd name="T8" fmla="*/ 1 w 34"/>
                  <a:gd name="T9" fmla="*/ 0 h 26"/>
                  <a:gd name="T10" fmla="*/ 1 w 34"/>
                  <a:gd name="T11" fmla="*/ 0 h 26"/>
                  <a:gd name="T12" fmla="*/ 1 w 34"/>
                  <a:gd name="T13" fmla="*/ 0 h 26"/>
                  <a:gd name="T14" fmla="*/ 1 w 34"/>
                  <a:gd name="T15" fmla="*/ 0 h 26"/>
                  <a:gd name="T16" fmla="*/ 0 w 34"/>
                  <a:gd name="T17" fmla="*/ 0 h 26"/>
                  <a:gd name="T18" fmla="*/ 0 w 34"/>
                  <a:gd name="T19" fmla="*/ 0 h 26"/>
                  <a:gd name="T20" fmla="*/ 1 w 34"/>
                  <a:gd name="T21" fmla="*/ 0 h 26"/>
                  <a:gd name="T22" fmla="*/ 1 w 34"/>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26">
                    <a:moveTo>
                      <a:pt x="3" y="13"/>
                    </a:moveTo>
                    <a:lnTo>
                      <a:pt x="4" y="14"/>
                    </a:lnTo>
                    <a:lnTo>
                      <a:pt x="30" y="26"/>
                    </a:lnTo>
                    <a:lnTo>
                      <a:pt x="34" y="12"/>
                    </a:lnTo>
                    <a:lnTo>
                      <a:pt x="9" y="0"/>
                    </a:lnTo>
                    <a:lnTo>
                      <a:pt x="10" y="2"/>
                    </a:lnTo>
                    <a:lnTo>
                      <a:pt x="9" y="0"/>
                    </a:lnTo>
                    <a:lnTo>
                      <a:pt x="3" y="2"/>
                    </a:lnTo>
                    <a:lnTo>
                      <a:pt x="0" y="5"/>
                    </a:lnTo>
                    <a:lnTo>
                      <a:pt x="0" y="11"/>
                    </a:lnTo>
                    <a:lnTo>
                      <a:pt x="4" y="14"/>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88" name="Freeform 755">
                <a:extLst>
                  <a:ext uri="{FF2B5EF4-FFF2-40B4-BE49-F238E27FC236}">
                    <a16:creationId xmlns:a16="http://schemas.microsoft.com/office/drawing/2014/main" id="{0C5A5A8D-034C-4077-96D7-7FF4431DD803}"/>
                  </a:ext>
                </a:extLst>
              </p:cNvPr>
              <p:cNvSpPr>
                <a:spLocks/>
              </p:cNvSpPr>
              <p:nvPr/>
            </p:nvSpPr>
            <p:spPr bwMode="auto">
              <a:xfrm>
                <a:off x="3096" y="2995"/>
                <a:ext cx="18" cy="14"/>
              </a:xfrm>
              <a:custGeom>
                <a:avLst/>
                <a:gdLst>
                  <a:gd name="T0" fmla="*/ 1 w 35"/>
                  <a:gd name="T1" fmla="*/ 0 h 29"/>
                  <a:gd name="T2" fmla="*/ 1 w 35"/>
                  <a:gd name="T3" fmla="*/ 0 h 29"/>
                  <a:gd name="T4" fmla="*/ 1 w 35"/>
                  <a:gd name="T5" fmla="*/ 0 h 29"/>
                  <a:gd name="T6" fmla="*/ 1 w 35"/>
                  <a:gd name="T7" fmla="*/ 0 h 29"/>
                  <a:gd name="T8" fmla="*/ 1 w 35"/>
                  <a:gd name="T9" fmla="*/ 0 h 29"/>
                  <a:gd name="T10" fmla="*/ 1 w 35"/>
                  <a:gd name="T11" fmla="*/ 0 h 29"/>
                  <a:gd name="T12" fmla="*/ 1 w 35"/>
                  <a:gd name="T13" fmla="*/ 0 h 29"/>
                  <a:gd name="T14" fmla="*/ 1 w 35"/>
                  <a:gd name="T15" fmla="*/ 0 h 29"/>
                  <a:gd name="T16" fmla="*/ 1 w 35"/>
                  <a:gd name="T17" fmla="*/ 0 h 29"/>
                  <a:gd name="T18" fmla="*/ 0 w 35"/>
                  <a:gd name="T19" fmla="*/ 0 h 29"/>
                  <a:gd name="T20" fmla="*/ 1 w 35"/>
                  <a:gd name="T21" fmla="*/ 0 h 29"/>
                  <a:gd name="T22" fmla="*/ 1 w 35"/>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9">
                    <a:moveTo>
                      <a:pt x="3" y="14"/>
                    </a:moveTo>
                    <a:lnTo>
                      <a:pt x="3" y="13"/>
                    </a:lnTo>
                    <a:lnTo>
                      <a:pt x="28" y="29"/>
                    </a:lnTo>
                    <a:lnTo>
                      <a:pt x="35" y="18"/>
                    </a:lnTo>
                    <a:lnTo>
                      <a:pt x="10" y="1"/>
                    </a:lnTo>
                    <a:lnTo>
                      <a:pt x="10" y="0"/>
                    </a:lnTo>
                    <a:lnTo>
                      <a:pt x="10" y="1"/>
                    </a:lnTo>
                    <a:lnTo>
                      <a:pt x="5" y="0"/>
                    </a:lnTo>
                    <a:lnTo>
                      <a:pt x="2" y="4"/>
                    </a:lnTo>
                    <a:lnTo>
                      <a:pt x="0" y="8"/>
                    </a:lnTo>
                    <a:lnTo>
                      <a:pt x="3" y="13"/>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89" name="Freeform 756">
                <a:extLst>
                  <a:ext uri="{FF2B5EF4-FFF2-40B4-BE49-F238E27FC236}">
                    <a16:creationId xmlns:a16="http://schemas.microsoft.com/office/drawing/2014/main" id="{35E96DAD-4FA8-47E0-87A4-96E5A6F057BD}"/>
                  </a:ext>
                </a:extLst>
              </p:cNvPr>
              <p:cNvSpPr>
                <a:spLocks/>
              </p:cNvSpPr>
              <p:nvPr/>
            </p:nvSpPr>
            <p:spPr bwMode="auto">
              <a:xfrm>
                <a:off x="3081" y="2988"/>
                <a:ext cx="20" cy="14"/>
              </a:xfrm>
              <a:custGeom>
                <a:avLst/>
                <a:gdLst>
                  <a:gd name="T0" fmla="*/ 1 w 40"/>
                  <a:gd name="T1" fmla="*/ 1 h 28"/>
                  <a:gd name="T2" fmla="*/ 1 w 40"/>
                  <a:gd name="T3" fmla="*/ 1 h 28"/>
                  <a:gd name="T4" fmla="*/ 1 w 40"/>
                  <a:gd name="T5" fmla="*/ 1 h 28"/>
                  <a:gd name="T6" fmla="*/ 1 w 40"/>
                  <a:gd name="T7" fmla="*/ 1 h 28"/>
                  <a:gd name="T8" fmla="*/ 1 w 40"/>
                  <a:gd name="T9" fmla="*/ 0 h 28"/>
                  <a:gd name="T10" fmla="*/ 1 w 40"/>
                  <a:gd name="T11" fmla="*/ 0 h 28"/>
                  <a:gd name="T12" fmla="*/ 1 w 40"/>
                  <a:gd name="T13" fmla="*/ 0 h 28"/>
                  <a:gd name="T14" fmla="*/ 1 w 40"/>
                  <a:gd name="T15" fmla="*/ 0 h 28"/>
                  <a:gd name="T16" fmla="*/ 1 w 40"/>
                  <a:gd name="T17" fmla="*/ 1 h 28"/>
                  <a:gd name="T18" fmla="*/ 0 w 40"/>
                  <a:gd name="T19" fmla="*/ 1 h 28"/>
                  <a:gd name="T20" fmla="*/ 1 w 40"/>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28">
                    <a:moveTo>
                      <a:pt x="5" y="14"/>
                    </a:moveTo>
                    <a:lnTo>
                      <a:pt x="5" y="14"/>
                    </a:lnTo>
                    <a:lnTo>
                      <a:pt x="33" y="28"/>
                    </a:lnTo>
                    <a:lnTo>
                      <a:pt x="40" y="14"/>
                    </a:lnTo>
                    <a:lnTo>
                      <a:pt x="12" y="0"/>
                    </a:lnTo>
                    <a:lnTo>
                      <a:pt x="6" y="0"/>
                    </a:lnTo>
                    <a:lnTo>
                      <a:pt x="2"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90" name="Freeform 757">
                <a:extLst>
                  <a:ext uri="{FF2B5EF4-FFF2-40B4-BE49-F238E27FC236}">
                    <a16:creationId xmlns:a16="http://schemas.microsoft.com/office/drawing/2014/main" id="{88E3242B-CB84-4ACB-8E2D-3F191EDC2FA1}"/>
                  </a:ext>
                </a:extLst>
              </p:cNvPr>
              <p:cNvSpPr>
                <a:spLocks/>
              </p:cNvSpPr>
              <p:nvPr/>
            </p:nvSpPr>
            <p:spPr bwMode="auto">
              <a:xfrm>
                <a:off x="3066" y="2980"/>
                <a:ext cx="21" cy="15"/>
              </a:xfrm>
              <a:custGeom>
                <a:avLst/>
                <a:gdLst>
                  <a:gd name="T0" fmla="*/ 1 w 41"/>
                  <a:gd name="T1" fmla="*/ 1 h 30"/>
                  <a:gd name="T2" fmla="*/ 1 w 41"/>
                  <a:gd name="T3" fmla="*/ 1 h 30"/>
                  <a:gd name="T4" fmla="*/ 1 w 41"/>
                  <a:gd name="T5" fmla="*/ 1 h 30"/>
                  <a:gd name="T6" fmla="*/ 1 w 41"/>
                  <a:gd name="T7" fmla="*/ 1 h 30"/>
                  <a:gd name="T8" fmla="*/ 1 w 41"/>
                  <a:gd name="T9" fmla="*/ 0 h 30"/>
                  <a:gd name="T10" fmla="*/ 1 w 41"/>
                  <a:gd name="T11" fmla="*/ 1 h 30"/>
                  <a:gd name="T12" fmla="*/ 1 w 41"/>
                  <a:gd name="T13" fmla="*/ 0 h 30"/>
                  <a:gd name="T14" fmla="*/ 1 w 41"/>
                  <a:gd name="T15" fmla="*/ 0 h 30"/>
                  <a:gd name="T16" fmla="*/ 1 w 41"/>
                  <a:gd name="T17" fmla="*/ 1 h 30"/>
                  <a:gd name="T18" fmla="*/ 0 w 41"/>
                  <a:gd name="T19" fmla="*/ 1 h 30"/>
                  <a:gd name="T20" fmla="*/ 1 w 41"/>
                  <a:gd name="T21" fmla="*/ 1 h 30"/>
                  <a:gd name="T22" fmla="*/ 1 w 41"/>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30">
                    <a:moveTo>
                      <a:pt x="4" y="13"/>
                    </a:moveTo>
                    <a:lnTo>
                      <a:pt x="4" y="14"/>
                    </a:lnTo>
                    <a:lnTo>
                      <a:pt x="34" y="30"/>
                    </a:lnTo>
                    <a:lnTo>
                      <a:pt x="41" y="16"/>
                    </a:lnTo>
                    <a:lnTo>
                      <a:pt x="11" y="0"/>
                    </a:lnTo>
                    <a:lnTo>
                      <a:pt x="11" y="1"/>
                    </a:lnTo>
                    <a:lnTo>
                      <a:pt x="11" y="0"/>
                    </a:lnTo>
                    <a:lnTo>
                      <a:pt x="5" y="0"/>
                    </a:lnTo>
                    <a:lnTo>
                      <a:pt x="1" y="4"/>
                    </a:lnTo>
                    <a:lnTo>
                      <a:pt x="0" y="10"/>
                    </a:lnTo>
                    <a:lnTo>
                      <a:pt x="4" y="14"/>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91" name="Freeform 758">
                <a:extLst>
                  <a:ext uri="{FF2B5EF4-FFF2-40B4-BE49-F238E27FC236}">
                    <a16:creationId xmlns:a16="http://schemas.microsoft.com/office/drawing/2014/main" id="{294AFC39-F9FF-44E5-B78F-F4A145ED216F}"/>
                  </a:ext>
                </a:extLst>
              </p:cNvPr>
              <p:cNvSpPr>
                <a:spLocks/>
              </p:cNvSpPr>
              <p:nvPr/>
            </p:nvSpPr>
            <p:spPr bwMode="auto">
              <a:xfrm>
                <a:off x="3052" y="2970"/>
                <a:ext cx="20" cy="16"/>
              </a:xfrm>
              <a:custGeom>
                <a:avLst/>
                <a:gdLst>
                  <a:gd name="T0" fmla="*/ 1 w 39"/>
                  <a:gd name="T1" fmla="*/ 1 h 31"/>
                  <a:gd name="T2" fmla="*/ 1 w 39"/>
                  <a:gd name="T3" fmla="*/ 1 h 31"/>
                  <a:gd name="T4" fmla="*/ 1 w 39"/>
                  <a:gd name="T5" fmla="*/ 1 h 31"/>
                  <a:gd name="T6" fmla="*/ 1 w 39"/>
                  <a:gd name="T7" fmla="*/ 1 h 31"/>
                  <a:gd name="T8" fmla="*/ 1 w 39"/>
                  <a:gd name="T9" fmla="*/ 1 h 31"/>
                  <a:gd name="T10" fmla="*/ 1 w 39"/>
                  <a:gd name="T11" fmla="*/ 0 h 31"/>
                  <a:gd name="T12" fmla="*/ 1 w 39"/>
                  <a:gd name="T13" fmla="*/ 1 h 31"/>
                  <a:gd name="T14" fmla="*/ 1 w 39"/>
                  <a:gd name="T15" fmla="*/ 0 h 31"/>
                  <a:gd name="T16" fmla="*/ 1 w 39"/>
                  <a:gd name="T17" fmla="*/ 1 h 31"/>
                  <a:gd name="T18" fmla="*/ 0 w 39"/>
                  <a:gd name="T19" fmla="*/ 1 h 31"/>
                  <a:gd name="T20" fmla="*/ 1 w 39"/>
                  <a:gd name="T21" fmla="*/ 1 h 31"/>
                  <a:gd name="T22" fmla="*/ 1 w 39"/>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1">
                    <a:moveTo>
                      <a:pt x="2" y="14"/>
                    </a:moveTo>
                    <a:lnTo>
                      <a:pt x="2" y="13"/>
                    </a:lnTo>
                    <a:lnTo>
                      <a:pt x="32" y="31"/>
                    </a:lnTo>
                    <a:lnTo>
                      <a:pt x="39" y="19"/>
                    </a:lnTo>
                    <a:lnTo>
                      <a:pt x="9" y="1"/>
                    </a:lnTo>
                    <a:lnTo>
                      <a:pt x="9" y="0"/>
                    </a:lnTo>
                    <a:lnTo>
                      <a:pt x="9" y="1"/>
                    </a:lnTo>
                    <a:lnTo>
                      <a:pt x="4" y="0"/>
                    </a:lnTo>
                    <a:lnTo>
                      <a:pt x="1" y="3"/>
                    </a:lnTo>
                    <a:lnTo>
                      <a:pt x="0" y="8"/>
                    </a:lnTo>
                    <a:lnTo>
                      <a:pt x="2" y="13"/>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92" name="Freeform 759">
                <a:extLst>
                  <a:ext uri="{FF2B5EF4-FFF2-40B4-BE49-F238E27FC236}">
                    <a16:creationId xmlns:a16="http://schemas.microsoft.com/office/drawing/2014/main" id="{5FBFE25D-01E3-4F9E-9FEB-46685DEAC311}"/>
                  </a:ext>
                </a:extLst>
              </p:cNvPr>
              <p:cNvSpPr>
                <a:spLocks/>
              </p:cNvSpPr>
              <p:nvPr/>
            </p:nvSpPr>
            <p:spPr bwMode="auto">
              <a:xfrm>
                <a:off x="3035" y="2961"/>
                <a:ext cx="22" cy="16"/>
              </a:xfrm>
              <a:custGeom>
                <a:avLst/>
                <a:gdLst>
                  <a:gd name="T0" fmla="*/ 1 w 44"/>
                  <a:gd name="T1" fmla="*/ 0 h 33"/>
                  <a:gd name="T2" fmla="*/ 1 w 44"/>
                  <a:gd name="T3" fmla="*/ 0 h 33"/>
                  <a:gd name="T4" fmla="*/ 1 w 44"/>
                  <a:gd name="T5" fmla="*/ 0 h 33"/>
                  <a:gd name="T6" fmla="*/ 1 w 44"/>
                  <a:gd name="T7" fmla="*/ 0 h 33"/>
                  <a:gd name="T8" fmla="*/ 1 w 44"/>
                  <a:gd name="T9" fmla="*/ 0 h 33"/>
                  <a:gd name="T10" fmla="*/ 1 w 44"/>
                  <a:gd name="T11" fmla="*/ 0 h 33"/>
                  <a:gd name="T12" fmla="*/ 1 w 44"/>
                  <a:gd name="T13" fmla="*/ 0 h 33"/>
                  <a:gd name="T14" fmla="*/ 1 w 44"/>
                  <a:gd name="T15" fmla="*/ 0 h 33"/>
                  <a:gd name="T16" fmla="*/ 1 w 44"/>
                  <a:gd name="T17" fmla="*/ 0 h 33"/>
                  <a:gd name="T18" fmla="*/ 0 w 44"/>
                  <a:gd name="T19" fmla="*/ 0 h 33"/>
                  <a:gd name="T20" fmla="*/ 1 w 4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3">
                    <a:moveTo>
                      <a:pt x="5" y="14"/>
                    </a:moveTo>
                    <a:lnTo>
                      <a:pt x="5" y="14"/>
                    </a:lnTo>
                    <a:lnTo>
                      <a:pt x="37" y="33"/>
                    </a:lnTo>
                    <a:lnTo>
                      <a:pt x="44" y="19"/>
                    </a:lnTo>
                    <a:lnTo>
                      <a:pt x="12" y="0"/>
                    </a:lnTo>
                    <a:lnTo>
                      <a:pt x="6" y="0"/>
                    </a:lnTo>
                    <a:lnTo>
                      <a:pt x="1"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93" name="Freeform 760">
                <a:extLst>
                  <a:ext uri="{FF2B5EF4-FFF2-40B4-BE49-F238E27FC236}">
                    <a16:creationId xmlns:a16="http://schemas.microsoft.com/office/drawing/2014/main" id="{71B32FDA-3306-4140-8636-99E736D16BF1}"/>
                  </a:ext>
                </a:extLst>
              </p:cNvPr>
              <p:cNvSpPr>
                <a:spLocks/>
              </p:cNvSpPr>
              <p:nvPr/>
            </p:nvSpPr>
            <p:spPr bwMode="auto">
              <a:xfrm>
                <a:off x="3019" y="2953"/>
                <a:ext cx="22" cy="15"/>
              </a:xfrm>
              <a:custGeom>
                <a:avLst/>
                <a:gdLst>
                  <a:gd name="T0" fmla="*/ 1 w 44"/>
                  <a:gd name="T1" fmla="*/ 1 h 30"/>
                  <a:gd name="T2" fmla="*/ 1 w 44"/>
                  <a:gd name="T3" fmla="*/ 1 h 30"/>
                  <a:gd name="T4" fmla="*/ 1 w 44"/>
                  <a:gd name="T5" fmla="*/ 1 h 30"/>
                  <a:gd name="T6" fmla="*/ 1 w 44"/>
                  <a:gd name="T7" fmla="*/ 1 h 30"/>
                  <a:gd name="T8" fmla="*/ 1 w 44"/>
                  <a:gd name="T9" fmla="*/ 0 h 30"/>
                  <a:gd name="T10" fmla="*/ 1 w 44"/>
                  <a:gd name="T11" fmla="*/ 0 h 30"/>
                  <a:gd name="T12" fmla="*/ 1 w 44"/>
                  <a:gd name="T13" fmla="*/ 0 h 30"/>
                  <a:gd name="T14" fmla="*/ 1 w 44"/>
                  <a:gd name="T15" fmla="*/ 0 h 30"/>
                  <a:gd name="T16" fmla="*/ 1 w 44"/>
                  <a:gd name="T17" fmla="*/ 1 h 30"/>
                  <a:gd name="T18" fmla="*/ 0 w 44"/>
                  <a:gd name="T19" fmla="*/ 1 h 30"/>
                  <a:gd name="T20" fmla="*/ 1 w 44"/>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0">
                    <a:moveTo>
                      <a:pt x="5" y="14"/>
                    </a:moveTo>
                    <a:lnTo>
                      <a:pt x="5" y="14"/>
                    </a:lnTo>
                    <a:lnTo>
                      <a:pt x="37" y="30"/>
                    </a:lnTo>
                    <a:lnTo>
                      <a:pt x="44" y="16"/>
                    </a:lnTo>
                    <a:lnTo>
                      <a:pt x="12" y="0"/>
                    </a:lnTo>
                    <a:lnTo>
                      <a:pt x="6" y="0"/>
                    </a:lnTo>
                    <a:lnTo>
                      <a:pt x="1" y="4"/>
                    </a:lnTo>
                    <a:lnTo>
                      <a:pt x="0" y="1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94" name="Freeform 761">
                <a:extLst>
                  <a:ext uri="{FF2B5EF4-FFF2-40B4-BE49-F238E27FC236}">
                    <a16:creationId xmlns:a16="http://schemas.microsoft.com/office/drawing/2014/main" id="{B27184F6-096F-4ADB-A574-AD6131907D67}"/>
                  </a:ext>
                </a:extLst>
              </p:cNvPr>
              <p:cNvSpPr>
                <a:spLocks/>
              </p:cNvSpPr>
              <p:nvPr/>
            </p:nvSpPr>
            <p:spPr bwMode="auto">
              <a:xfrm>
                <a:off x="3003" y="2944"/>
                <a:ext cx="22" cy="16"/>
              </a:xfrm>
              <a:custGeom>
                <a:avLst/>
                <a:gdLst>
                  <a:gd name="T0" fmla="*/ 1 w 44"/>
                  <a:gd name="T1" fmla="*/ 1 h 32"/>
                  <a:gd name="T2" fmla="*/ 1 w 44"/>
                  <a:gd name="T3" fmla="*/ 1 h 32"/>
                  <a:gd name="T4" fmla="*/ 1 w 44"/>
                  <a:gd name="T5" fmla="*/ 1 h 32"/>
                  <a:gd name="T6" fmla="*/ 1 w 44"/>
                  <a:gd name="T7" fmla="*/ 1 h 32"/>
                  <a:gd name="T8" fmla="*/ 1 w 44"/>
                  <a:gd name="T9" fmla="*/ 0 h 32"/>
                  <a:gd name="T10" fmla="*/ 1 w 44"/>
                  <a:gd name="T11" fmla="*/ 0 h 32"/>
                  <a:gd name="T12" fmla="*/ 1 w 44"/>
                  <a:gd name="T13" fmla="*/ 0 h 32"/>
                  <a:gd name="T14" fmla="*/ 1 w 44"/>
                  <a:gd name="T15" fmla="*/ 0 h 32"/>
                  <a:gd name="T16" fmla="*/ 1 w 44"/>
                  <a:gd name="T17" fmla="*/ 1 h 32"/>
                  <a:gd name="T18" fmla="*/ 0 w 44"/>
                  <a:gd name="T19" fmla="*/ 1 h 32"/>
                  <a:gd name="T20" fmla="*/ 1 w 44"/>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2">
                    <a:moveTo>
                      <a:pt x="4" y="14"/>
                    </a:moveTo>
                    <a:lnTo>
                      <a:pt x="4" y="14"/>
                    </a:lnTo>
                    <a:lnTo>
                      <a:pt x="37" y="32"/>
                    </a:lnTo>
                    <a:lnTo>
                      <a:pt x="44" y="18"/>
                    </a:lnTo>
                    <a:lnTo>
                      <a:pt x="11" y="0"/>
                    </a:lnTo>
                    <a:lnTo>
                      <a:pt x="6" y="0"/>
                    </a:lnTo>
                    <a:lnTo>
                      <a:pt x="1" y="3"/>
                    </a:lnTo>
                    <a:lnTo>
                      <a:pt x="0" y="9"/>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95" name="Freeform 762">
                <a:extLst>
                  <a:ext uri="{FF2B5EF4-FFF2-40B4-BE49-F238E27FC236}">
                    <a16:creationId xmlns:a16="http://schemas.microsoft.com/office/drawing/2014/main" id="{7E4D6110-EE11-4C6E-A898-A6E9AAD6166C}"/>
                  </a:ext>
                </a:extLst>
              </p:cNvPr>
              <p:cNvSpPr>
                <a:spLocks/>
              </p:cNvSpPr>
              <p:nvPr/>
            </p:nvSpPr>
            <p:spPr bwMode="auto">
              <a:xfrm>
                <a:off x="2987" y="2935"/>
                <a:ext cx="22" cy="16"/>
              </a:xfrm>
              <a:custGeom>
                <a:avLst/>
                <a:gdLst>
                  <a:gd name="T0" fmla="*/ 1 w 43"/>
                  <a:gd name="T1" fmla="*/ 0 h 33"/>
                  <a:gd name="T2" fmla="*/ 1 w 43"/>
                  <a:gd name="T3" fmla="*/ 0 h 33"/>
                  <a:gd name="T4" fmla="*/ 1 w 43"/>
                  <a:gd name="T5" fmla="*/ 0 h 33"/>
                  <a:gd name="T6" fmla="*/ 1 w 43"/>
                  <a:gd name="T7" fmla="*/ 0 h 33"/>
                  <a:gd name="T8" fmla="*/ 1 w 43"/>
                  <a:gd name="T9" fmla="*/ 0 h 33"/>
                  <a:gd name="T10" fmla="*/ 1 w 43"/>
                  <a:gd name="T11" fmla="*/ 0 h 33"/>
                  <a:gd name="T12" fmla="*/ 1 w 43"/>
                  <a:gd name="T13" fmla="*/ 0 h 33"/>
                  <a:gd name="T14" fmla="*/ 1 w 43"/>
                  <a:gd name="T15" fmla="*/ 0 h 33"/>
                  <a:gd name="T16" fmla="*/ 1 w 43"/>
                  <a:gd name="T17" fmla="*/ 0 h 33"/>
                  <a:gd name="T18" fmla="*/ 0 w 43"/>
                  <a:gd name="T19" fmla="*/ 0 h 33"/>
                  <a:gd name="T20" fmla="*/ 1 w 43"/>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3">
                    <a:moveTo>
                      <a:pt x="4" y="14"/>
                    </a:moveTo>
                    <a:lnTo>
                      <a:pt x="4" y="14"/>
                    </a:lnTo>
                    <a:lnTo>
                      <a:pt x="36" y="33"/>
                    </a:lnTo>
                    <a:lnTo>
                      <a:pt x="43" y="19"/>
                    </a:lnTo>
                    <a:lnTo>
                      <a:pt x="11" y="0"/>
                    </a:lnTo>
                    <a:lnTo>
                      <a:pt x="5" y="0"/>
                    </a:lnTo>
                    <a:lnTo>
                      <a:pt x="1" y="4"/>
                    </a:lnTo>
                    <a:lnTo>
                      <a:pt x="0"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96" name="Freeform 763">
                <a:extLst>
                  <a:ext uri="{FF2B5EF4-FFF2-40B4-BE49-F238E27FC236}">
                    <a16:creationId xmlns:a16="http://schemas.microsoft.com/office/drawing/2014/main" id="{0E9FDEA7-81AB-4029-86F8-35C9CCEA632B}"/>
                  </a:ext>
                </a:extLst>
              </p:cNvPr>
              <p:cNvSpPr>
                <a:spLocks/>
              </p:cNvSpPr>
              <p:nvPr/>
            </p:nvSpPr>
            <p:spPr bwMode="auto">
              <a:xfrm>
                <a:off x="2972" y="2927"/>
                <a:ext cx="21" cy="15"/>
              </a:xfrm>
              <a:custGeom>
                <a:avLst/>
                <a:gdLst>
                  <a:gd name="T0" fmla="*/ 1 w 41"/>
                  <a:gd name="T1" fmla="*/ 1 h 30"/>
                  <a:gd name="T2" fmla="*/ 1 w 41"/>
                  <a:gd name="T3" fmla="*/ 1 h 30"/>
                  <a:gd name="T4" fmla="*/ 1 w 41"/>
                  <a:gd name="T5" fmla="*/ 1 h 30"/>
                  <a:gd name="T6" fmla="*/ 1 w 41"/>
                  <a:gd name="T7" fmla="*/ 1 h 30"/>
                  <a:gd name="T8" fmla="*/ 1 w 41"/>
                  <a:gd name="T9" fmla="*/ 0 h 30"/>
                  <a:gd name="T10" fmla="*/ 1 w 41"/>
                  <a:gd name="T11" fmla="*/ 1 h 30"/>
                  <a:gd name="T12" fmla="*/ 1 w 41"/>
                  <a:gd name="T13" fmla="*/ 0 h 30"/>
                  <a:gd name="T14" fmla="*/ 1 w 41"/>
                  <a:gd name="T15" fmla="*/ 0 h 30"/>
                  <a:gd name="T16" fmla="*/ 1 w 41"/>
                  <a:gd name="T17" fmla="*/ 1 h 30"/>
                  <a:gd name="T18" fmla="*/ 0 w 41"/>
                  <a:gd name="T19" fmla="*/ 1 h 30"/>
                  <a:gd name="T20" fmla="*/ 1 w 41"/>
                  <a:gd name="T21" fmla="*/ 1 h 30"/>
                  <a:gd name="T22" fmla="*/ 1 w 41"/>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30">
                    <a:moveTo>
                      <a:pt x="4" y="13"/>
                    </a:moveTo>
                    <a:lnTo>
                      <a:pt x="4" y="14"/>
                    </a:lnTo>
                    <a:lnTo>
                      <a:pt x="34" y="30"/>
                    </a:lnTo>
                    <a:lnTo>
                      <a:pt x="41" y="16"/>
                    </a:lnTo>
                    <a:lnTo>
                      <a:pt x="11" y="0"/>
                    </a:lnTo>
                    <a:lnTo>
                      <a:pt x="11" y="1"/>
                    </a:lnTo>
                    <a:lnTo>
                      <a:pt x="11" y="0"/>
                    </a:lnTo>
                    <a:lnTo>
                      <a:pt x="5" y="0"/>
                    </a:lnTo>
                    <a:lnTo>
                      <a:pt x="1" y="4"/>
                    </a:lnTo>
                    <a:lnTo>
                      <a:pt x="0" y="10"/>
                    </a:lnTo>
                    <a:lnTo>
                      <a:pt x="4" y="14"/>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97" name="Freeform 764">
                <a:extLst>
                  <a:ext uri="{FF2B5EF4-FFF2-40B4-BE49-F238E27FC236}">
                    <a16:creationId xmlns:a16="http://schemas.microsoft.com/office/drawing/2014/main" id="{913E4CD2-8744-473B-B07B-098AE562D7FA}"/>
                  </a:ext>
                </a:extLst>
              </p:cNvPr>
              <p:cNvSpPr>
                <a:spLocks/>
              </p:cNvSpPr>
              <p:nvPr/>
            </p:nvSpPr>
            <p:spPr bwMode="auto">
              <a:xfrm>
                <a:off x="2959" y="2917"/>
                <a:ext cx="19" cy="16"/>
              </a:xfrm>
              <a:custGeom>
                <a:avLst/>
                <a:gdLst>
                  <a:gd name="T0" fmla="*/ 1 w 37"/>
                  <a:gd name="T1" fmla="*/ 1 h 31"/>
                  <a:gd name="T2" fmla="*/ 1 w 37"/>
                  <a:gd name="T3" fmla="*/ 1 h 31"/>
                  <a:gd name="T4" fmla="*/ 1 w 37"/>
                  <a:gd name="T5" fmla="*/ 1 h 31"/>
                  <a:gd name="T6" fmla="*/ 1 w 37"/>
                  <a:gd name="T7" fmla="*/ 1 h 31"/>
                  <a:gd name="T8" fmla="*/ 1 w 37"/>
                  <a:gd name="T9" fmla="*/ 1 h 31"/>
                  <a:gd name="T10" fmla="*/ 1 w 37"/>
                  <a:gd name="T11" fmla="*/ 0 h 31"/>
                  <a:gd name="T12" fmla="*/ 1 w 37"/>
                  <a:gd name="T13" fmla="*/ 1 h 31"/>
                  <a:gd name="T14" fmla="*/ 1 w 37"/>
                  <a:gd name="T15" fmla="*/ 0 h 31"/>
                  <a:gd name="T16" fmla="*/ 1 w 37"/>
                  <a:gd name="T17" fmla="*/ 1 h 31"/>
                  <a:gd name="T18" fmla="*/ 0 w 37"/>
                  <a:gd name="T19" fmla="*/ 1 h 31"/>
                  <a:gd name="T20" fmla="*/ 1 w 37"/>
                  <a:gd name="T21" fmla="*/ 1 h 31"/>
                  <a:gd name="T22" fmla="*/ 1 w 37"/>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1">
                    <a:moveTo>
                      <a:pt x="3" y="14"/>
                    </a:moveTo>
                    <a:lnTo>
                      <a:pt x="3" y="13"/>
                    </a:lnTo>
                    <a:lnTo>
                      <a:pt x="30" y="31"/>
                    </a:lnTo>
                    <a:lnTo>
                      <a:pt x="37" y="19"/>
                    </a:lnTo>
                    <a:lnTo>
                      <a:pt x="9" y="1"/>
                    </a:lnTo>
                    <a:lnTo>
                      <a:pt x="9" y="0"/>
                    </a:lnTo>
                    <a:lnTo>
                      <a:pt x="9" y="1"/>
                    </a:lnTo>
                    <a:lnTo>
                      <a:pt x="5" y="0"/>
                    </a:lnTo>
                    <a:lnTo>
                      <a:pt x="1" y="3"/>
                    </a:lnTo>
                    <a:lnTo>
                      <a:pt x="0" y="8"/>
                    </a:lnTo>
                    <a:lnTo>
                      <a:pt x="3" y="13"/>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98" name="Freeform 765">
                <a:extLst>
                  <a:ext uri="{FF2B5EF4-FFF2-40B4-BE49-F238E27FC236}">
                    <a16:creationId xmlns:a16="http://schemas.microsoft.com/office/drawing/2014/main" id="{634C944E-4434-4DD3-9A67-543527DC71A1}"/>
                  </a:ext>
                </a:extLst>
              </p:cNvPr>
              <p:cNvSpPr>
                <a:spLocks/>
              </p:cNvSpPr>
              <p:nvPr/>
            </p:nvSpPr>
            <p:spPr bwMode="auto">
              <a:xfrm>
                <a:off x="2944" y="2911"/>
                <a:ext cx="20" cy="13"/>
              </a:xfrm>
              <a:custGeom>
                <a:avLst/>
                <a:gdLst>
                  <a:gd name="T0" fmla="*/ 1 w 39"/>
                  <a:gd name="T1" fmla="*/ 0 h 28"/>
                  <a:gd name="T2" fmla="*/ 1 w 39"/>
                  <a:gd name="T3" fmla="*/ 0 h 28"/>
                  <a:gd name="T4" fmla="*/ 1 w 39"/>
                  <a:gd name="T5" fmla="*/ 0 h 28"/>
                  <a:gd name="T6" fmla="*/ 1 w 39"/>
                  <a:gd name="T7" fmla="*/ 0 h 28"/>
                  <a:gd name="T8" fmla="*/ 1 w 39"/>
                  <a:gd name="T9" fmla="*/ 0 h 28"/>
                  <a:gd name="T10" fmla="*/ 1 w 39"/>
                  <a:gd name="T11" fmla="*/ 0 h 28"/>
                  <a:gd name="T12" fmla="*/ 1 w 39"/>
                  <a:gd name="T13" fmla="*/ 0 h 28"/>
                  <a:gd name="T14" fmla="*/ 1 w 39"/>
                  <a:gd name="T15" fmla="*/ 0 h 28"/>
                  <a:gd name="T16" fmla="*/ 1 w 39"/>
                  <a:gd name="T17" fmla="*/ 0 h 28"/>
                  <a:gd name="T18" fmla="*/ 0 w 39"/>
                  <a:gd name="T19" fmla="*/ 0 h 28"/>
                  <a:gd name="T20" fmla="*/ 1 w 39"/>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28">
                    <a:moveTo>
                      <a:pt x="5" y="14"/>
                    </a:moveTo>
                    <a:lnTo>
                      <a:pt x="5" y="14"/>
                    </a:lnTo>
                    <a:lnTo>
                      <a:pt x="33" y="28"/>
                    </a:lnTo>
                    <a:lnTo>
                      <a:pt x="39" y="14"/>
                    </a:lnTo>
                    <a:lnTo>
                      <a:pt x="12" y="0"/>
                    </a:lnTo>
                    <a:lnTo>
                      <a:pt x="6" y="0"/>
                    </a:lnTo>
                    <a:lnTo>
                      <a:pt x="1" y="4"/>
                    </a:lnTo>
                    <a:lnTo>
                      <a:pt x="0" y="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99" name="Freeform 766">
                <a:extLst>
                  <a:ext uri="{FF2B5EF4-FFF2-40B4-BE49-F238E27FC236}">
                    <a16:creationId xmlns:a16="http://schemas.microsoft.com/office/drawing/2014/main" id="{CAF85A94-9503-44FF-9314-13BBA8289476}"/>
                  </a:ext>
                </a:extLst>
              </p:cNvPr>
              <p:cNvSpPr>
                <a:spLocks/>
              </p:cNvSpPr>
              <p:nvPr/>
            </p:nvSpPr>
            <p:spPr bwMode="auto">
              <a:xfrm>
                <a:off x="2931" y="2904"/>
                <a:ext cx="19" cy="13"/>
              </a:xfrm>
              <a:custGeom>
                <a:avLst/>
                <a:gdLst>
                  <a:gd name="T0" fmla="*/ 1 w 37"/>
                  <a:gd name="T1" fmla="*/ 0 h 28"/>
                  <a:gd name="T2" fmla="*/ 1 w 37"/>
                  <a:gd name="T3" fmla="*/ 0 h 28"/>
                  <a:gd name="T4" fmla="*/ 1 w 37"/>
                  <a:gd name="T5" fmla="*/ 0 h 28"/>
                  <a:gd name="T6" fmla="*/ 1 w 37"/>
                  <a:gd name="T7" fmla="*/ 0 h 28"/>
                  <a:gd name="T8" fmla="*/ 1 w 37"/>
                  <a:gd name="T9" fmla="*/ 0 h 28"/>
                  <a:gd name="T10" fmla="*/ 1 w 37"/>
                  <a:gd name="T11" fmla="*/ 0 h 28"/>
                  <a:gd name="T12" fmla="*/ 1 w 37"/>
                  <a:gd name="T13" fmla="*/ 0 h 28"/>
                  <a:gd name="T14" fmla="*/ 1 w 37"/>
                  <a:gd name="T15" fmla="*/ 0 h 28"/>
                  <a:gd name="T16" fmla="*/ 1 w 37"/>
                  <a:gd name="T17" fmla="*/ 0 h 28"/>
                  <a:gd name="T18" fmla="*/ 0 w 37"/>
                  <a:gd name="T19" fmla="*/ 0 h 28"/>
                  <a:gd name="T20" fmla="*/ 1 w 37"/>
                  <a:gd name="T21" fmla="*/ 0 h 28"/>
                  <a:gd name="T22" fmla="*/ 1 w 37"/>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28">
                    <a:moveTo>
                      <a:pt x="5" y="13"/>
                    </a:moveTo>
                    <a:lnTo>
                      <a:pt x="5" y="14"/>
                    </a:lnTo>
                    <a:lnTo>
                      <a:pt x="30" y="28"/>
                    </a:lnTo>
                    <a:lnTo>
                      <a:pt x="37" y="14"/>
                    </a:lnTo>
                    <a:lnTo>
                      <a:pt x="11" y="0"/>
                    </a:lnTo>
                    <a:lnTo>
                      <a:pt x="11" y="1"/>
                    </a:lnTo>
                    <a:lnTo>
                      <a:pt x="11" y="0"/>
                    </a:lnTo>
                    <a:lnTo>
                      <a:pt x="6" y="0"/>
                    </a:lnTo>
                    <a:lnTo>
                      <a:pt x="1" y="4"/>
                    </a:lnTo>
                    <a:lnTo>
                      <a:pt x="0" y="9"/>
                    </a:lnTo>
                    <a:lnTo>
                      <a:pt x="5" y="14"/>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00" name="Freeform 767">
                <a:extLst>
                  <a:ext uri="{FF2B5EF4-FFF2-40B4-BE49-F238E27FC236}">
                    <a16:creationId xmlns:a16="http://schemas.microsoft.com/office/drawing/2014/main" id="{AF80F0A7-65DE-4C9B-A062-3868B40C1E2F}"/>
                  </a:ext>
                </a:extLst>
              </p:cNvPr>
              <p:cNvSpPr>
                <a:spLocks/>
              </p:cNvSpPr>
              <p:nvPr/>
            </p:nvSpPr>
            <p:spPr bwMode="auto">
              <a:xfrm>
                <a:off x="2922" y="2897"/>
                <a:ext cx="15" cy="13"/>
              </a:xfrm>
              <a:custGeom>
                <a:avLst/>
                <a:gdLst>
                  <a:gd name="T0" fmla="*/ 1 w 30"/>
                  <a:gd name="T1" fmla="*/ 0 h 27"/>
                  <a:gd name="T2" fmla="*/ 1 w 30"/>
                  <a:gd name="T3" fmla="*/ 0 h 27"/>
                  <a:gd name="T4" fmla="*/ 1 w 30"/>
                  <a:gd name="T5" fmla="*/ 0 h 27"/>
                  <a:gd name="T6" fmla="*/ 1 w 30"/>
                  <a:gd name="T7" fmla="*/ 0 h 27"/>
                  <a:gd name="T8" fmla="*/ 1 w 30"/>
                  <a:gd name="T9" fmla="*/ 0 h 27"/>
                  <a:gd name="T10" fmla="*/ 1 w 30"/>
                  <a:gd name="T11" fmla="*/ 0 h 27"/>
                  <a:gd name="T12" fmla="*/ 1 w 30"/>
                  <a:gd name="T13" fmla="*/ 0 h 27"/>
                  <a:gd name="T14" fmla="*/ 1 w 30"/>
                  <a:gd name="T15" fmla="*/ 0 h 27"/>
                  <a:gd name="T16" fmla="*/ 1 w 30"/>
                  <a:gd name="T17" fmla="*/ 0 h 27"/>
                  <a:gd name="T18" fmla="*/ 0 w 30"/>
                  <a:gd name="T19" fmla="*/ 0 h 27"/>
                  <a:gd name="T20" fmla="*/ 1 w 30"/>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27">
                    <a:moveTo>
                      <a:pt x="3" y="13"/>
                    </a:moveTo>
                    <a:lnTo>
                      <a:pt x="3" y="13"/>
                    </a:lnTo>
                    <a:lnTo>
                      <a:pt x="24" y="27"/>
                    </a:lnTo>
                    <a:lnTo>
                      <a:pt x="30" y="15"/>
                    </a:lnTo>
                    <a:lnTo>
                      <a:pt x="10" y="2"/>
                    </a:lnTo>
                    <a:lnTo>
                      <a:pt x="5" y="0"/>
                    </a:lnTo>
                    <a:lnTo>
                      <a:pt x="2" y="4"/>
                    </a:lnTo>
                    <a:lnTo>
                      <a:pt x="0" y="8"/>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01" name="Freeform 768">
                <a:extLst>
                  <a:ext uri="{FF2B5EF4-FFF2-40B4-BE49-F238E27FC236}">
                    <a16:creationId xmlns:a16="http://schemas.microsoft.com/office/drawing/2014/main" id="{DDE8602A-AAA7-4EC3-A9FD-11793EE795BF}"/>
                  </a:ext>
                </a:extLst>
              </p:cNvPr>
              <p:cNvSpPr>
                <a:spLocks/>
              </p:cNvSpPr>
              <p:nvPr/>
            </p:nvSpPr>
            <p:spPr bwMode="auto">
              <a:xfrm>
                <a:off x="2913" y="2891"/>
                <a:ext cx="14" cy="12"/>
              </a:xfrm>
              <a:custGeom>
                <a:avLst/>
                <a:gdLst>
                  <a:gd name="T0" fmla="*/ 1 w 28"/>
                  <a:gd name="T1" fmla="*/ 1 h 24"/>
                  <a:gd name="T2" fmla="*/ 1 w 28"/>
                  <a:gd name="T3" fmla="*/ 1 h 24"/>
                  <a:gd name="T4" fmla="*/ 1 w 28"/>
                  <a:gd name="T5" fmla="*/ 1 h 24"/>
                  <a:gd name="T6" fmla="*/ 1 w 28"/>
                  <a:gd name="T7" fmla="*/ 1 h 24"/>
                  <a:gd name="T8" fmla="*/ 1 w 28"/>
                  <a:gd name="T9" fmla="*/ 1 h 24"/>
                  <a:gd name="T10" fmla="*/ 1 w 28"/>
                  <a:gd name="T11" fmla="*/ 1 h 24"/>
                  <a:gd name="T12" fmla="*/ 1 w 28"/>
                  <a:gd name="T13" fmla="*/ 1 h 24"/>
                  <a:gd name="T14" fmla="*/ 1 w 28"/>
                  <a:gd name="T15" fmla="*/ 0 h 24"/>
                  <a:gd name="T16" fmla="*/ 1 w 28"/>
                  <a:gd name="T17" fmla="*/ 1 h 24"/>
                  <a:gd name="T18" fmla="*/ 0 w 28"/>
                  <a:gd name="T19" fmla="*/ 1 h 24"/>
                  <a:gd name="T20" fmla="*/ 1 w 28"/>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24">
                    <a:moveTo>
                      <a:pt x="2" y="13"/>
                    </a:moveTo>
                    <a:lnTo>
                      <a:pt x="2" y="13"/>
                    </a:lnTo>
                    <a:lnTo>
                      <a:pt x="21" y="24"/>
                    </a:lnTo>
                    <a:lnTo>
                      <a:pt x="28" y="13"/>
                    </a:lnTo>
                    <a:lnTo>
                      <a:pt x="9" y="1"/>
                    </a:lnTo>
                    <a:lnTo>
                      <a:pt x="5" y="0"/>
                    </a:lnTo>
                    <a:lnTo>
                      <a:pt x="1" y="3"/>
                    </a:lnTo>
                    <a:lnTo>
                      <a:pt x="0" y="8"/>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02" name="Freeform 769">
                <a:extLst>
                  <a:ext uri="{FF2B5EF4-FFF2-40B4-BE49-F238E27FC236}">
                    <a16:creationId xmlns:a16="http://schemas.microsoft.com/office/drawing/2014/main" id="{3AE4F3F1-0B3A-4A9A-9573-54A92BA4A649}"/>
                  </a:ext>
                </a:extLst>
              </p:cNvPr>
              <p:cNvSpPr>
                <a:spLocks/>
              </p:cNvSpPr>
              <p:nvPr/>
            </p:nvSpPr>
            <p:spPr bwMode="auto">
              <a:xfrm>
                <a:off x="2906" y="2886"/>
                <a:ext cx="12" cy="11"/>
              </a:xfrm>
              <a:custGeom>
                <a:avLst/>
                <a:gdLst>
                  <a:gd name="T0" fmla="*/ 1 w 23"/>
                  <a:gd name="T1" fmla="*/ 1 h 22"/>
                  <a:gd name="T2" fmla="*/ 1 w 23"/>
                  <a:gd name="T3" fmla="*/ 1 h 22"/>
                  <a:gd name="T4" fmla="*/ 1 w 23"/>
                  <a:gd name="T5" fmla="*/ 1 h 22"/>
                  <a:gd name="T6" fmla="*/ 1 w 23"/>
                  <a:gd name="T7" fmla="*/ 1 h 22"/>
                  <a:gd name="T8" fmla="*/ 1 w 23"/>
                  <a:gd name="T9" fmla="*/ 1 h 22"/>
                  <a:gd name="T10" fmla="*/ 1 w 23"/>
                  <a:gd name="T11" fmla="*/ 0 h 22"/>
                  <a:gd name="T12" fmla="*/ 1 w 23"/>
                  <a:gd name="T13" fmla="*/ 1 h 22"/>
                  <a:gd name="T14" fmla="*/ 1 w 23"/>
                  <a:gd name="T15" fmla="*/ 0 h 22"/>
                  <a:gd name="T16" fmla="*/ 1 w 23"/>
                  <a:gd name="T17" fmla="*/ 1 h 22"/>
                  <a:gd name="T18" fmla="*/ 0 w 23"/>
                  <a:gd name="T19" fmla="*/ 1 h 22"/>
                  <a:gd name="T20" fmla="*/ 1 w 23"/>
                  <a:gd name="T21" fmla="*/ 1 h 22"/>
                  <a:gd name="T22" fmla="*/ 1 w 23"/>
                  <a:gd name="T23" fmla="*/ 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2">
                    <a:moveTo>
                      <a:pt x="3" y="13"/>
                    </a:moveTo>
                    <a:lnTo>
                      <a:pt x="3" y="12"/>
                    </a:lnTo>
                    <a:lnTo>
                      <a:pt x="16" y="22"/>
                    </a:lnTo>
                    <a:lnTo>
                      <a:pt x="23" y="10"/>
                    </a:lnTo>
                    <a:lnTo>
                      <a:pt x="9" y="1"/>
                    </a:lnTo>
                    <a:lnTo>
                      <a:pt x="9" y="0"/>
                    </a:lnTo>
                    <a:lnTo>
                      <a:pt x="9" y="1"/>
                    </a:lnTo>
                    <a:lnTo>
                      <a:pt x="5" y="0"/>
                    </a:lnTo>
                    <a:lnTo>
                      <a:pt x="1" y="3"/>
                    </a:lnTo>
                    <a:lnTo>
                      <a:pt x="0" y="8"/>
                    </a:lnTo>
                    <a:lnTo>
                      <a:pt x="3" y="12"/>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03" name="Freeform 770">
                <a:extLst>
                  <a:ext uri="{FF2B5EF4-FFF2-40B4-BE49-F238E27FC236}">
                    <a16:creationId xmlns:a16="http://schemas.microsoft.com/office/drawing/2014/main" id="{D343BE7A-96C0-440F-89D6-8B7A7D78A4CF}"/>
                  </a:ext>
                </a:extLst>
              </p:cNvPr>
              <p:cNvSpPr>
                <a:spLocks/>
              </p:cNvSpPr>
              <p:nvPr/>
            </p:nvSpPr>
            <p:spPr bwMode="auto">
              <a:xfrm>
                <a:off x="2900" y="2884"/>
                <a:ext cx="11" cy="9"/>
              </a:xfrm>
              <a:custGeom>
                <a:avLst/>
                <a:gdLst>
                  <a:gd name="T0" fmla="*/ 1 w 20"/>
                  <a:gd name="T1" fmla="*/ 1 h 18"/>
                  <a:gd name="T2" fmla="*/ 1 w 20"/>
                  <a:gd name="T3" fmla="*/ 1 h 18"/>
                  <a:gd name="T4" fmla="*/ 1 w 20"/>
                  <a:gd name="T5" fmla="*/ 1 h 18"/>
                  <a:gd name="T6" fmla="*/ 1 w 20"/>
                  <a:gd name="T7" fmla="*/ 1 h 18"/>
                  <a:gd name="T8" fmla="*/ 1 w 20"/>
                  <a:gd name="T9" fmla="*/ 0 h 18"/>
                  <a:gd name="T10" fmla="*/ 1 w 20"/>
                  <a:gd name="T11" fmla="*/ 0 h 18"/>
                  <a:gd name="T12" fmla="*/ 1 w 20"/>
                  <a:gd name="T13" fmla="*/ 0 h 18"/>
                  <a:gd name="T14" fmla="*/ 1 w 20"/>
                  <a:gd name="T15" fmla="*/ 0 h 18"/>
                  <a:gd name="T16" fmla="*/ 1 w 20"/>
                  <a:gd name="T17" fmla="*/ 1 h 18"/>
                  <a:gd name="T18" fmla="*/ 0 w 20"/>
                  <a:gd name="T19" fmla="*/ 1 h 18"/>
                  <a:gd name="T20" fmla="*/ 1 w 20"/>
                  <a:gd name="T21" fmla="*/ 1 h 18"/>
                  <a:gd name="T22" fmla="*/ 1 w 20"/>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18">
                    <a:moveTo>
                      <a:pt x="7" y="14"/>
                    </a:moveTo>
                    <a:lnTo>
                      <a:pt x="4" y="14"/>
                    </a:lnTo>
                    <a:lnTo>
                      <a:pt x="14" y="18"/>
                    </a:lnTo>
                    <a:lnTo>
                      <a:pt x="20" y="5"/>
                    </a:lnTo>
                    <a:lnTo>
                      <a:pt x="11" y="0"/>
                    </a:lnTo>
                    <a:lnTo>
                      <a:pt x="9" y="0"/>
                    </a:lnTo>
                    <a:lnTo>
                      <a:pt x="11" y="0"/>
                    </a:lnTo>
                    <a:lnTo>
                      <a:pt x="5" y="0"/>
                    </a:lnTo>
                    <a:lnTo>
                      <a:pt x="1" y="4"/>
                    </a:lnTo>
                    <a:lnTo>
                      <a:pt x="0" y="9"/>
                    </a:lnTo>
                    <a:lnTo>
                      <a:pt x="4" y="14"/>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04" name="Freeform 771">
                <a:extLst>
                  <a:ext uri="{FF2B5EF4-FFF2-40B4-BE49-F238E27FC236}">
                    <a16:creationId xmlns:a16="http://schemas.microsoft.com/office/drawing/2014/main" id="{661C2FCB-1D3A-4F3F-828E-BAFA6207D671}"/>
                  </a:ext>
                </a:extLst>
              </p:cNvPr>
              <p:cNvSpPr>
                <a:spLocks/>
              </p:cNvSpPr>
              <p:nvPr/>
            </p:nvSpPr>
            <p:spPr bwMode="auto">
              <a:xfrm>
                <a:off x="2894" y="2882"/>
                <a:ext cx="11" cy="9"/>
              </a:xfrm>
              <a:custGeom>
                <a:avLst/>
                <a:gdLst>
                  <a:gd name="T0" fmla="*/ 1 w 22"/>
                  <a:gd name="T1" fmla="*/ 1 h 17"/>
                  <a:gd name="T2" fmla="*/ 1 w 22"/>
                  <a:gd name="T3" fmla="*/ 1 h 17"/>
                  <a:gd name="T4" fmla="*/ 1 w 22"/>
                  <a:gd name="T5" fmla="*/ 1 h 17"/>
                  <a:gd name="T6" fmla="*/ 1 w 22"/>
                  <a:gd name="T7" fmla="*/ 1 h 17"/>
                  <a:gd name="T8" fmla="*/ 1 w 22"/>
                  <a:gd name="T9" fmla="*/ 1 h 17"/>
                  <a:gd name="T10" fmla="*/ 1 w 22"/>
                  <a:gd name="T11" fmla="*/ 0 h 17"/>
                  <a:gd name="T12" fmla="*/ 1 w 22"/>
                  <a:gd name="T13" fmla="*/ 1 h 17"/>
                  <a:gd name="T14" fmla="*/ 1 w 22"/>
                  <a:gd name="T15" fmla="*/ 1 h 17"/>
                  <a:gd name="T16" fmla="*/ 0 w 22"/>
                  <a:gd name="T17" fmla="*/ 1 h 17"/>
                  <a:gd name="T18" fmla="*/ 1 w 22"/>
                  <a:gd name="T19" fmla="*/ 1 h 17"/>
                  <a:gd name="T20" fmla="*/ 1 w 22"/>
                  <a:gd name="T21" fmla="*/ 1 h 17"/>
                  <a:gd name="T22" fmla="*/ 1 w 22"/>
                  <a:gd name="T23" fmla="*/ 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7">
                    <a:moveTo>
                      <a:pt x="7" y="16"/>
                    </a:moveTo>
                    <a:lnTo>
                      <a:pt x="6" y="15"/>
                    </a:lnTo>
                    <a:lnTo>
                      <a:pt x="20" y="17"/>
                    </a:lnTo>
                    <a:lnTo>
                      <a:pt x="22" y="3"/>
                    </a:lnTo>
                    <a:lnTo>
                      <a:pt x="8" y="1"/>
                    </a:lnTo>
                    <a:lnTo>
                      <a:pt x="7" y="0"/>
                    </a:lnTo>
                    <a:lnTo>
                      <a:pt x="8" y="1"/>
                    </a:lnTo>
                    <a:lnTo>
                      <a:pt x="2" y="2"/>
                    </a:lnTo>
                    <a:lnTo>
                      <a:pt x="0" y="7"/>
                    </a:lnTo>
                    <a:lnTo>
                      <a:pt x="1" y="12"/>
                    </a:lnTo>
                    <a:lnTo>
                      <a:pt x="6" y="15"/>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05" name="Freeform 772">
                <a:extLst>
                  <a:ext uri="{FF2B5EF4-FFF2-40B4-BE49-F238E27FC236}">
                    <a16:creationId xmlns:a16="http://schemas.microsoft.com/office/drawing/2014/main" id="{2AACDF7F-7919-4D8A-B237-7154D16D4361}"/>
                  </a:ext>
                </a:extLst>
              </p:cNvPr>
              <p:cNvSpPr>
                <a:spLocks/>
              </p:cNvSpPr>
              <p:nvPr/>
            </p:nvSpPr>
            <p:spPr bwMode="auto">
              <a:xfrm>
                <a:off x="2887" y="2882"/>
                <a:ext cx="10" cy="8"/>
              </a:xfrm>
              <a:custGeom>
                <a:avLst/>
                <a:gdLst>
                  <a:gd name="T0" fmla="*/ 0 w 22"/>
                  <a:gd name="T1" fmla="*/ 1 h 16"/>
                  <a:gd name="T2" fmla="*/ 0 w 22"/>
                  <a:gd name="T3" fmla="*/ 1 h 16"/>
                  <a:gd name="T4" fmla="*/ 0 w 22"/>
                  <a:gd name="T5" fmla="*/ 1 h 16"/>
                  <a:gd name="T6" fmla="*/ 0 w 22"/>
                  <a:gd name="T7" fmla="*/ 0 h 16"/>
                  <a:gd name="T8" fmla="*/ 0 w 22"/>
                  <a:gd name="T9" fmla="*/ 0 h 16"/>
                  <a:gd name="T10" fmla="*/ 0 w 22"/>
                  <a:gd name="T11" fmla="*/ 1 h 16"/>
                  <a:gd name="T12" fmla="*/ 0 w 22"/>
                  <a:gd name="T13" fmla="*/ 0 h 16"/>
                  <a:gd name="T14" fmla="*/ 0 w 22"/>
                  <a:gd name="T15" fmla="*/ 1 h 16"/>
                  <a:gd name="T16" fmla="*/ 0 w 22"/>
                  <a:gd name="T17" fmla="*/ 1 h 16"/>
                  <a:gd name="T18" fmla="*/ 0 w 22"/>
                  <a:gd name="T19" fmla="*/ 1 h 16"/>
                  <a:gd name="T20" fmla="*/ 0 w 22"/>
                  <a:gd name="T21" fmla="*/ 1 h 16"/>
                  <a:gd name="T22" fmla="*/ 0 w 22"/>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6">
                    <a:moveTo>
                      <a:pt x="9" y="15"/>
                    </a:moveTo>
                    <a:lnTo>
                      <a:pt x="8" y="16"/>
                    </a:lnTo>
                    <a:lnTo>
                      <a:pt x="22" y="16"/>
                    </a:lnTo>
                    <a:lnTo>
                      <a:pt x="22" y="0"/>
                    </a:lnTo>
                    <a:lnTo>
                      <a:pt x="8" y="0"/>
                    </a:lnTo>
                    <a:lnTo>
                      <a:pt x="7" y="1"/>
                    </a:lnTo>
                    <a:lnTo>
                      <a:pt x="8" y="0"/>
                    </a:lnTo>
                    <a:lnTo>
                      <a:pt x="2" y="2"/>
                    </a:lnTo>
                    <a:lnTo>
                      <a:pt x="0" y="8"/>
                    </a:lnTo>
                    <a:lnTo>
                      <a:pt x="2" y="13"/>
                    </a:lnTo>
                    <a:lnTo>
                      <a:pt x="8" y="16"/>
                    </a:lnTo>
                    <a:lnTo>
                      <a:pt x="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06" name="Freeform 773">
                <a:extLst>
                  <a:ext uri="{FF2B5EF4-FFF2-40B4-BE49-F238E27FC236}">
                    <a16:creationId xmlns:a16="http://schemas.microsoft.com/office/drawing/2014/main" id="{170BB535-59CD-40DF-BCA1-09FC4DF83172}"/>
                  </a:ext>
                </a:extLst>
              </p:cNvPr>
              <p:cNvSpPr>
                <a:spLocks/>
              </p:cNvSpPr>
              <p:nvPr/>
            </p:nvSpPr>
            <p:spPr bwMode="auto">
              <a:xfrm>
                <a:off x="2880" y="2883"/>
                <a:ext cx="11" cy="8"/>
              </a:xfrm>
              <a:custGeom>
                <a:avLst/>
                <a:gdLst>
                  <a:gd name="T0" fmla="*/ 1 w 22"/>
                  <a:gd name="T1" fmla="*/ 1 h 16"/>
                  <a:gd name="T2" fmla="*/ 1 w 22"/>
                  <a:gd name="T3" fmla="*/ 1 h 16"/>
                  <a:gd name="T4" fmla="*/ 1 w 22"/>
                  <a:gd name="T5" fmla="*/ 1 h 16"/>
                  <a:gd name="T6" fmla="*/ 1 w 22"/>
                  <a:gd name="T7" fmla="*/ 0 h 16"/>
                  <a:gd name="T8" fmla="*/ 1 w 22"/>
                  <a:gd name="T9" fmla="*/ 1 h 16"/>
                  <a:gd name="T10" fmla="*/ 1 w 22"/>
                  <a:gd name="T11" fmla="*/ 1 h 16"/>
                  <a:gd name="T12" fmla="*/ 1 w 22"/>
                  <a:gd name="T13" fmla="*/ 1 h 16"/>
                  <a:gd name="T14" fmla="*/ 1 w 22"/>
                  <a:gd name="T15" fmla="*/ 1 h 16"/>
                  <a:gd name="T16" fmla="*/ 0 w 22"/>
                  <a:gd name="T17" fmla="*/ 1 h 16"/>
                  <a:gd name="T18" fmla="*/ 1 w 22"/>
                  <a:gd name="T19" fmla="*/ 1 h 16"/>
                  <a:gd name="T20" fmla="*/ 1 w 22"/>
                  <a:gd name="T21" fmla="*/ 1 h 16"/>
                  <a:gd name="T22" fmla="*/ 1 w 22"/>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6">
                    <a:moveTo>
                      <a:pt x="10" y="16"/>
                    </a:moveTo>
                    <a:lnTo>
                      <a:pt x="8" y="16"/>
                    </a:lnTo>
                    <a:lnTo>
                      <a:pt x="22" y="14"/>
                    </a:lnTo>
                    <a:lnTo>
                      <a:pt x="20" y="0"/>
                    </a:lnTo>
                    <a:lnTo>
                      <a:pt x="6" y="2"/>
                    </a:lnTo>
                    <a:lnTo>
                      <a:pt x="5" y="2"/>
                    </a:lnTo>
                    <a:lnTo>
                      <a:pt x="6" y="2"/>
                    </a:lnTo>
                    <a:lnTo>
                      <a:pt x="2" y="4"/>
                    </a:lnTo>
                    <a:lnTo>
                      <a:pt x="0" y="10"/>
                    </a:lnTo>
                    <a:lnTo>
                      <a:pt x="3" y="15"/>
                    </a:lnTo>
                    <a:lnTo>
                      <a:pt x="8" y="16"/>
                    </a:lnTo>
                    <a:lnTo>
                      <a:pt x="1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07" name="Freeform 774">
                <a:extLst>
                  <a:ext uri="{FF2B5EF4-FFF2-40B4-BE49-F238E27FC236}">
                    <a16:creationId xmlns:a16="http://schemas.microsoft.com/office/drawing/2014/main" id="{76C4A720-5958-485E-B111-10E97C265943}"/>
                  </a:ext>
                </a:extLst>
              </p:cNvPr>
              <p:cNvSpPr>
                <a:spLocks/>
              </p:cNvSpPr>
              <p:nvPr/>
            </p:nvSpPr>
            <p:spPr bwMode="auto">
              <a:xfrm>
                <a:off x="2873" y="2884"/>
                <a:ext cx="12" cy="9"/>
              </a:xfrm>
              <a:custGeom>
                <a:avLst/>
                <a:gdLst>
                  <a:gd name="T0" fmla="*/ 1 w 23"/>
                  <a:gd name="T1" fmla="*/ 1 h 18"/>
                  <a:gd name="T2" fmla="*/ 1 w 23"/>
                  <a:gd name="T3" fmla="*/ 1 h 18"/>
                  <a:gd name="T4" fmla="*/ 1 w 23"/>
                  <a:gd name="T5" fmla="*/ 1 h 18"/>
                  <a:gd name="T6" fmla="*/ 1 w 23"/>
                  <a:gd name="T7" fmla="*/ 0 h 18"/>
                  <a:gd name="T8" fmla="*/ 1 w 23"/>
                  <a:gd name="T9" fmla="*/ 1 h 18"/>
                  <a:gd name="T10" fmla="*/ 1 w 23"/>
                  <a:gd name="T11" fmla="*/ 1 h 18"/>
                  <a:gd name="T12" fmla="*/ 1 w 23"/>
                  <a:gd name="T13" fmla="*/ 1 h 18"/>
                  <a:gd name="T14" fmla="*/ 0 w 23"/>
                  <a:gd name="T15" fmla="*/ 1 h 18"/>
                  <a:gd name="T16" fmla="*/ 0 w 23"/>
                  <a:gd name="T17" fmla="*/ 1 h 18"/>
                  <a:gd name="T18" fmla="*/ 1 w 23"/>
                  <a:gd name="T19" fmla="*/ 1 h 18"/>
                  <a:gd name="T20" fmla="*/ 1 w 23"/>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18">
                    <a:moveTo>
                      <a:pt x="9" y="18"/>
                    </a:moveTo>
                    <a:lnTo>
                      <a:pt x="9" y="18"/>
                    </a:lnTo>
                    <a:lnTo>
                      <a:pt x="23" y="14"/>
                    </a:lnTo>
                    <a:lnTo>
                      <a:pt x="18" y="0"/>
                    </a:lnTo>
                    <a:lnTo>
                      <a:pt x="4" y="5"/>
                    </a:lnTo>
                    <a:lnTo>
                      <a:pt x="0" y="8"/>
                    </a:lnTo>
                    <a:lnTo>
                      <a:pt x="0" y="13"/>
                    </a:lnTo>
                    <a:lnTo>
                      <a:pt x="3" y="17"/>
                    </a:lnTo>
                    <a:lnTo>
                      <a:pt x="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08" name="Freeform 775">
                <a:extLst>
                  <a:ext uri="{FF2B5EF4-FFF2-40B4-BE49-F238E27FC236}">
                    <a16:creationId xmlns:a16="http://schemas.microsoft.com/office/drawing/2014/main" id="{487AA898-E04C-4B7A-8F5E-3B954A167B79}"/>
                  </a:ext>
                </a:extLst>
              </p:cNvPr>
              <p:cNvSpPr>
                <a:spLocks/>
              </p:cNvSpPr>
              <p:nvPr/>
            </p:nvSpPr>
            <p:spPr bwMode="auto">
              <a:xfrm>
                <a:off x="2868" y="2886"/>
                <a:ext cx="10" cy="10"/>
              </a:xfrm>
              <a:custGeom>
                <a:avLst/>
                <a:gdLst>
                  <a:gd name="T0" fmla="*/ 0 w 21"/>
                  <a:gd name="T1" fmla="*/ 1 h 18"/>
                  <a:gd name="T2" fmla="*/ 0 w 21"/>
                  <a:gd name="T3" fmla="*/ 1 h 18"/>
                  <a:gd name="T4" fmla="*/ 0 w 21"/>
                  <a:gd name="T5" fmla="*/ 1 h 18"/>
                  <a:gd name="T6" fmla="*/ 0 w 21"/>
                  <a:gd name="T7" fmla="*/ 0 h 18"/>
                  <a:gd name="T8" fmla="*/ 0 w 21"/>
                  <a:gd name="T9" fmla="*/ 1 h 18"/>
                  <a:gd name="T10" fmla="*/ 0 w 21"/>
                  <a:gd name="T11" fmla="*/ 1 h 18"/>
                  <a:gd name="T12" fmla="*/ 0 w 21"/>
                  <a:gd name="T13" fmla="*/ 1 h 18"/>
                  <a:gd name="T14" fmla="*/ 0 w 21"/>
                  <a:gd name="T15" fmla="*/ 1 h 18"/>
                  <a:gd name="T16" fmla="*/ 0 w 21"/>
                  <a:gd name="T17" fmla="*/ 1 h 18"/>
                  <a:gd name="T18" fmla="*/ 0 w 21"/>
                  <a:gd name="T19" fmla="*/ 1 h 18"/>
                  <a:gd name="T20" fmla="*/ 0 w 21"/>
                  <a:gd name="T21" fmla="*/ 1 h 18"/>
                  <a:gd name="T22" fmla="*/ 0 w 21"/>
                  <a:gd name="T23" fmla="*/ 1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18">
                    <a:moveTo>
                      <a:pt x="10" y="17"/>
                    </a:moveTo>
                    <a:lnTo>
                      <a:pt x="9" y="18"/>
                    </a:lnTo>
                    <a:lnTo>
                      <a:pt x="21" y="13"/>
                    </a:lnTo>
                    <a:lnTo>
                      <a:pt x="16" y="0"/>
                    </a:lnTo>
                    <a:lnTo>
                      <a:pt x="5" y="4"/>
                    </a:lnTo>
                    <a:lnTo>
                      <a:pt x="3" y="5"/>
                    </a:lnTo>
                    <a:lnTo>
                      <a:pt x="5" y="4"/>
                    </a:lnTo>
                    <a:lnTo>
                      <a:pt x="0" y="8"/>
                    </a:lnTo>
                    <a:lnTo>
                      <a:pt x="0" y="12"/>
                    </a:lnTo>
                    <a:lnTo>
                      <a:pt x="3" y="17"/>
                    </a:lnTo>
                    <a:lnTo>
                      <a:pt x="9" y="18"/>
                    </a:lnTo>
                    <a:lnTo>
                      <a:pt x="1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09" name="Freeform 776">
                <a:extLst>
                  <a:ext uri="{FF2B5EF4-FFF2-40B4-BE49-F238E27FC236}">
                    <a16:creationId xmlns:a16="http://schemas.microsoft.com/office/drawing/2014/main" id="{2B5FB1F6-649E-450D-9EBE-AD15E32CBCC5}"/>
                  </a:ext>
                </a:extLst>
              </p:cNvPr>
              <p:cNvSpPr>
                <a:spLocks/>
              </p:cNvSpPr>
              <p:nvPr/>
            </p:nvSpPr>
            <p:spPr bwMode="auto">
              <a:xfrm>
                <a:off x="2862" y="2889"/>
                <a:ext cx="11" cy="10"/>
              </a:xfrm>
              <a:custGeom>
                <a:avLst/>
                <a:gdLst>
                  <a:gd name="T0" fmla="*/ 1 w 20"/>
                  <a:gd name="T1" fmla="*/ 1 h 20"/>
                  <a:gd name="T2" fmla="*/ 1 w 20"/>
                  <a:gd name="T3" fmla="*/ 1 h 20"/>
                  <a:gd name="T4" fmla="*/ 1 w 20"/>
                  <a:gd name="T5" fmla="*/ 1 h 20"/>
                  <a:gd name="T6" fmla="*/ 1 w 20"/>
                  <a:gd name="T7" fmla="*/ 0 h 20"/>
                  <a:gd name="T8" fmla="*/ 1 w 20"/>
                  <a:gd name="T9" fmla="*/ 1 h 20"/>
                  <a:gd name="T10" fmla="*/ 0 w 20"/>
                  <a:gd name="T11" fmla="*/ 1 h 20"/>
                  <a:gd name="T12" fmla="*/ 1 w 20"/>
                  <a:gd name="T13" fmla="*/ 1 h 20"/>
                  <a:gd name="T14" fmla="*/ 0 w 20"/>
                  <a:gd name="T15" fmla="*/ 1 h 20"/>
                  <a:gd name="T16" fmla="*/ 1 w 20"/>
                  <a:gd name="T17" fmla="*/ 1 h 20"/>
                  <a:gd name="T18" fmla="*/ 1 w 20"/>
                  <a:gd name="T19" fmla="*/ 1 h 20"/>
                  <a:gd name="T20" fmla="*/ 1 w 20"/>
                  <a:gd name="T21" fmla="*/ 1 h 20"/>
                  <a:gd name="T22" fmla="*/ 1 w 20"/>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20">
                    <a:moveTo>
                      <a:pt x="11" y="18"/>
                    </a:moveTo>
                    <a:lnTo>
                      <a:pt x="9" y="19"/>
                    </a:lnTo>
                    <a:lnTo>
                      <a:pt x="20" y="12"/>
                    </a:lnTo>
                    <a:lnTo>
                      <a:pt x="13" y="0"/>
                    </a:lnTo>
                    <a:lnTo>
                      <a:pt x="2" y="7"/>
                    </a:lnTo>
                    <a:lnTo>
                      <a:pt x="0" y="8"/>
                    </a:lnTo>
                    <a:lnTo>
                      <a:pt x="2" y="7"/>
                    </a:lnTo>
                    <a:lnTo>
                      <a:pt x="0" y="12"/>
                    </a:lnTo>
                    <a:lnTo>
                      <a:pt x="1" y="17"/>
                    </a:lnTo>
                    <a:lnTo>
                      <a:pt x="4" y="20"/>
                    </a:lnTo>
                    <a:lnTo>
                      <a:pt x="9" y="19"/>
                    </a:lnTo>
                    <a:lnTo>
                      <a:pt x="1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10" name="Freeform 777">
                <a:extLst>
                  <a:ext uri="{FF2B5EF4-FFF2-40B4-BE49-F238E27FC236}">
                    <a16:creationId xmlns:a16="http://schemas.microsoft.com/office/drawing/2014/main" id="{5F77024B-86A5-45C2-8A81-F10882571A63}"/>
                  </a:ext>
                </a:extLst>
              </p:cNvPr>
              <p:cNvSpPr>
                <a:spLocks/>
              </p:cNvSpPr>
              <p:nvPr/>
            </p:nvSpPr>
            <p:spPr bwMode="auto">
              <a:xfrm>
                <a:off x="2857" y="2893"/>
                <a:ext cx="11" cy="12"/>
              </a:xfrm>
              <a:custGeom>
                <a:avLst/>
                <a:gdLst>
                  <a:gd name="T0" fmla="*/ 1 w 22"/>
                  <a:gd name="T1" fmla="*/ 1 h 24"/>
                  <a:gd name="T2" fmla="*/ 1 w 22"/>
                  <a:gd name="T3" fmla="*/ 1 h 24"/>
                  <a:gd name="T4" fmla="*/ 1 w 22"/>
                  <a:gd name="T5" fmla="*/ 1 h 24"/>
                  <a:gd name="T6" fmla="*/ 1 w 22"/>
                  <a:gd name="T7" fmla="*/ 0 h 24"/>
                  <a:gd name="T8" fmla="*/ 1 w 22"/>
                  <a:gd name="T9" fmla="*/ 1 h 24"/>
                  <a:gd name="T10" fmla="*/ 1 w 22"/>
                  <a:gd name="T11" fmla="*/ 1 h 24"/>
                  <a:gd name="T12" fmla="*/ 1 w 22"/>
                  <a:gd name="T13" fmla="*/ 1 h 24"/>
                  <a:gd name="T14" fmla="*/ 0 w 22"/>
                  <a:gd name="T15" fmla="*/ 1 h 24"/>
                  <a:gd name="T16" fmla="*/ 1 w 22"/>
                  <a:gd name="T17" fmla="*/ 1 h 24"/>
                  <a:gd name="T18" fmla="*/ 1 w 22"/>
                  <a:gd name="T19" fmla="*/ 1 h 24"/>
                  <a:gd name="T20" fmla="*/ 1 w 22"/>
                  <a:gd name="T21" fmla="*/ 1 h 24"/>
                  <a:gd name="T22" fmla="*/ 1 w 22"/>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24">
                    <a:moveTo>
                      <a:pt x="13" y="20"/>
                    </a:moveTo>
                    <a:lnTo>
                      <a:pt x="13" y="21"/>
                    </a:lnTo>
                    <a:lnTo>
                      <a:pt x="22" y="10"/>
                    </a:lnTo>
                    <a:lnTo>
                      <a:pt x="11" y="0"/>
                    </a:lnTo>
                    <a:lnTo>
                      <a:pt x="1" y="12"/>
                    </a:lnTo>
                    <a:lnTo>
                      <a:pt x="1" y="13"/>
                    </a:lnTo>
                    <a:lnTo>
                      <a:pt x="1" y="12"/>
                    </a:lnTo>
                    <a:lnTo>
                      <a:pt x="0" y="18"/>
                    </a:lnTo>
                    <a:lnTo>
                      <a:pt x="3" y="21"/>
                    </a:lnTo>
                    <a:lnTo>
                      <a:pt x="8" y="24"/>
                    </a:lnTo>
                    <a:lnTo>
                      <a:pt x="13" y="21"/>
                    </a:lnTo>
                    <a:lnTo>
                      <a:pt x="1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11" name="Freeform 778">
                <a:extLst>
                  <a:ext uri="{FF2B5EF4-FFF2-40B4-BE49-F238E27FC236}">
                    <a16:creationId xmlns:a16="http://schemas.microsoft.com/office/drawing/2014/main" id="{13A8764F-BD76-45D1-8194-C4FF359C4236}"/>
                  </a:ext>
                </a:extLst>
              </p:cNvPr>
              <p:cNvSpPr>
                <a:spLocks/>
              </p:cNvSpPr>
              <p:nvPr/>
            </p:nvSpPr>
            <p:spPr bwMode="auto">
              <a:xfrm>
                <a:off x="2849" y="2900"/>
                <a:ext cx="14" cy="17"/>
              </a:xfrm>
              <a:custGeom>
                <a:avLst/>
                <a:gdLst>
                  <a:gd name="T0" fmla="*/ 0 w 29"/>
                  <a:gd name="T1" fmla="*/ 0 h 35"/>
                  <a:gd name="T2" fmla="*/ 0 w 29"/>
                  <a:gd name="T3" fmla="*/ 0 h 35"/>
                  <a:gd name="T4" fmla="*/ 0 w 29"/>
                  <a:gd name="T5" fmla="*/ 0 h 35"/>
                  <a:gd name="T6" fmla="*/ 0 w 29"/>
                  <a:gd name="T7" fmla="*/ 0 h 35"/>
                  <a:gd name="T8" fmla="*/ 0 w 29"/>
                  <a:gd name="T9" fmla="*/ 0 h 35"/>
                  <a:gd name="T10" fmla="*/ 0 w 29"/>
                  <a:gd name="T11" fmla="*/ 0 h 35"/>
                  <a:gd name="T12" fmla="*/ 0 w 29"/>
                  <a:gd name="T13" fmla="*/ 0 h 35"/>
                  <a:gd name="T14" fmla="*/ 0 w 29"/>
                  <a:gd name="T15" fmla="*/ 0 h 35"/>
                  <a:gd name="T16" fmla="*/ 0 w 29"/>
                  <a:gd name="T17" fmla="*/ 0 h 35"/>
                  <a:gd name="T18" fmla="*/ 0 w 29"/>
                  <a:gd name="T19" fmla="*/ 0 h 35"/>
                  <a:gd name="T20" fmla="*/ 0 w 29"/>
                  <a:gd name="T21" fmla="*/ 0 h 35"/>
                  <a:gd name="T22" fmla="*/ 0 w 29"/>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5">
                    <a:moveTo>
                      <a:pt x="14" y="32"/>
                    </a:moveTo>
                    <a:lnTo>
                      <a:pt x="13" y="32"/>
                    </a:lnTo>
                    <a:lnTo>
                      <a:pt x="29" y="7"/>
                    </a:lnTo>
                    <a:lnTo>
                      <a:pt x="17" y="0"/>
                    </a:lnTo>
                    <a:lnTo>
                      <a:pt x="1" y="26"/>
                    </a:lnTo>
                    <a:lnTo>
                      <a:pt x="0" y="26"/>
                    </a:lnTo>
                    <a:lnTo>
                      <a:pt x="1" y="26"/>
                    </a:lnTo>
                    <a:lnTo>
                      <a:pt x="0" y="30"/>
                    </a:lnTo>
                    <a:lnTo>
                      <a:pt x="4" y="34"/>
                    </a:lnTo>
                    <a:lnTo>
                      <a:pt x="8" y="35"/>
                    </a:lnTo>
                    <a:lnTo>
                      <a:pt x="13" y="32"/>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12" name="Freeform 779">
                <a:extLst>
                  <a:ext uri="{FF2B5EF4-FFF2-40B4-BE49-F238E27FC236}">
                    <a16:creationId xmlns:a16="http://schemas.microsoft.com/office/drawing/2014/main" id="{6C983BED-36B3-40EF-9AC5-7BDC2531E076}"/>
                  </a:ext>
                </a:extLst>
              </p:cNvPr>
              <p:cNvSpPr>
                <a:spLocks/>
              </p:cNvSpPr>
              <p:nvPr/>
            </p:nvSpPr>
            <p:spPr bwMode="auto">
              <a:xfrm>
                <a:off x="2842" y="2912"/>
                <a:ext cx="14" cy="20"/>
              </a:xfrm>
              <a:custGeom>
                <a:avLst/>
                <a:gdLst>
                  <a:gd name="T0" fmla="*/ 1 w 28"/>
                  <a:gd name="T1" fmla="*/ 1 h 39"/>
                  <a:gd name="T2" fmla="*/ 1 w 28"/>
                  <a:gd name="T3" fmla="*/ 1 h 39"/>
                  <a:gd name="T4" fmla="*/ 1 w 28"/>
                  <a:gd name="T5" fmla="*/ 1 h 39"/>
                  <a:gd name="T6" fmla="*/ 1 w 28"/>
                  <a:gd name="T7" fmla="*/ 0 h 39"/>
                  <a:gd name="T8" fmla="*/ 0 w 28"/>
                  <a:gd name="T9" fmla="*/ 1 h 39"/>
                  <a:gd name="T10" fmla="*/ 1 w 28"/>
                  <a:gd name="T11" fmla="*/ 1 h 39"/>
                  <a:gd name="T12" fmla="*/ 0 w 28"/>
                  <a:gd name="T13" fmla="*/ 1 h 39"/>
                  <a:gd name="T14" fmla="*/ 0 w 28"/>
                  <a:gd name="T15" fmla="*/ 1 h 39"/>
                  <a:gd name="T16" fmla="*/ 1 w 28"/>
                  <a:gd name="T17" fmla="*/ 1 h 39"/>
                  <a:gd name="T18" fmla="*/ 1 w 28"/>
                  <a:gd name="T19" fmla="*/ 1 h 39"/>
                  <a:gd name="T20" fmla="*/ 1 w 28"/>
                  <a:gd name="T21" fmla="*/ 1 h 39"/>
                  <a:gd name="T22" fmla="*/ 1 w 28"/>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39">
                    <a:moveTo>
                      <a:pt x="13" y="34"/>
                    </a:moveTo>
                    <a:lnTo>
                      <a:pt x="14" y="34"/>
                    </a:lnTo>
                    <a:lnTo>
                      <a:pt x="28" y="6"/>
                    </a:lnTo>
                    <a:lnTo>
                      <a:pt x="14" y="0"/>
                    </a:lnTo>
                    <a:lnTo>
                      <a:pt x="0" y="27"/>
                    </a:lnTo>
                    <a:lnTo>
                      <a:pt x="1" y="27"/>
                    </a:lnTo>
                    <a:lnTo>
                      <a:pt x="0" y="27"/>
                    </a:lnTo>
                    <a:lnTo>
                      <a:pt x="0" y="33"/>
                    </a:lnTo>
                    <a:lnTo>
                      <a:pt x="4" y="38"/>
                    </a:lnTo>
                    <a:lnTo>
                      <a:pt x="10" y="39"/>
                    </a:lnTo>
                    <a:lnTo>
                      <a:pt x="14" y="34"/>
                    </a:lnTo>
                    <a:lnTo>
                      <a:pt x="1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13" name="Freeform 780">
                <a:extLst>
                  <a:ext uri="{FF2B5EF4-FFF2-40B4-BE49-F238E27FC236}">
                    <a16:creationId xmlns:a16="http://schemas.microsoft.com/office/drawing/2014/main" id="{7F5840D8-147D-4C5C-A9A7-83C4E6493113}"/>
                  </a:ext>
                </a:extLst>
              </p:cNvPr>
              <p:cNvSpPr>
                <a:spLocks/>
              </p:cNvSpPr>
              <p:nvPr/>
            </p:nvSpPr>
            <p:spPr bwMode="auto">
              <a:xfrm>
                <a:off x="2834" y="2926"/>
                <a:ext cx="15" cy="17"/>
              </a:xfrm>
              <a:custGeom>
                <a:avLst/>
                <a:gdLst>
                  <a:gd name="T0" fmla="*/ 1 w 29"/>
                  <a:gd name="T1" fmla="*/ 0 h 35"/>
                  <a:gd name="T2" fmla="*/ 1 w 29"/>
                  <a:gd name="T3" fmla="*/ 0 h 35"/>
                  <a:gd name="T4" fmla="*/ 1 w 29"/>
                  <a:gd name="T5" fmla="*/ 0 h 35"/>
                  <a:gd name="T6" fmla="*/ 1 w 29"/>
                  <a:gd name="T7" fmla="*/ 0 h 35"/>
                  <a:gd name="T8" fmla="*/ 1 w 29"/>
                  <a:gd name="T9" fmla="*/ 0 h 35"/>
                  <a:gd name="T10" fmla="*/ 0 w 29"/>
                  <a:gd name="T11" fmla="*/ 0 h 35"/>
                  <a:gd name="T12" fmla="*/ 1 w 29"/>
                  <a:gd name="T13" fmla="*/ 0 h 35"/>
                  <a:gd name="T14" fmla="*/ 0 w 29"/>
                  <a:gd name="T15" fmla="*/ 0 h 35"/>
                  <a:gd name="T16" fmla="*/ 1 w 29"/>
                  <a:gd name="T17" fmla="*/ 0 h 35"/>
                  <a:gd name="T18" fmla="*/ 1 w 29"/>
                  <a:gd name="T19" fmla="*/ 0 h 35"/>
                  <a:gd name="T20" fmla="*/ 1 w 29"/>
                  <a:gd name="T21" fmla="*/ 0 h 35"/>
                  <a:gd name="T22" fmla="*/ 1 w 29"/>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5">
                    <a:moveTo>
                      <a:pt x="14" y="32"/>
                    </a:moveTo>
                    <a:lnTo>
                      <a:pt x="13" y="32"/>
                    </a:lnTo>
                    <a:lnTo>
                      <a:pt x="29" y="7"/>
                    </a:lnTo>
                    <a:lnTo>
                      <a:pt x="17" y="0"/>
                    </a:lnTo>
                    <a:lnTo>
                      <a:pt x="1" y="26"/>
                    </a:lnTo>
                    <a:lnTo>
                      <a:pt x="0" y="26"/>
                    </a:lnTo>
                    <a:lnTo>
                      <a:pt x="1" y="26"/>
                    </a:lnTo>
                    <a:lnTo>
                      <a:pt x="0" y="30"/>
                    </a:lnTo>
                    <a:lnTo>
                      <a:pt x="4" y="34"/>
                    </a:lnTo>
                    <a:lnTo>
                      <a:pt x="8" y="35"/>
                    </a:lnTo>
                    <a:lnTo>
                      <a:pt x="13" y="32"/>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14" name="Freeform 781">
                <a:extLst>
                  <a:ext uri="{FF2B5EF4-FFF2-40B4-BE49-F238E27FC236}">
                    <a16:creationId xmlns:a16="http://schemas.microsoft.com/office/drawing/2014/main" id="{95521495-A166-4537-8D98-010E64909817}"/>
                  </a:ext>
                </a:extLst>
              </p:cNvPr>
              <p:cNvSpPr>
                <a:spLocks/>
              </p:cNvSpPr>
              <p:nvPr/>
            </p:nvSpPr>
            <p:spPr bwMode="auto">
              <a:xfrm>
                <a:off x="2827" y="2939"/>
                <a:ext cx="14" cy="18"/>
              </a:xfrm>
              <a:custGeom>
                <a:avLst/>
                <a:gdLst>
                  <a:gd name="T0" fmla="*/ 1 w 28"/>
                  <a:gd name="T1" fmla="*/ 1 h 36"/>
                  <a:gd name="T2" fmla="*/ 1 w 28"/>
                  <a:gd name="T3" fmla="*/ 1 h 36"/>
                  <a:gd name="T4" fmla="*/ 1 w 28"/>
                  <a:gd name="T5" fmla="*/ 1 h 36"/>
                  <a:gd name="T6" fmla="*/ 1 w 28"/>
                  <a:gd name="T7" fmla="*/ 0 h 36"/>
                  <a:gd name="T8" fmla="*/ 0 w 28"/>
                  <a:gd name="T9" fmla="*/ 1 h 36"/>
                  <a:gd name="T10" fmla="*/ 0 w 28"/>
                  <a:gd name="T11" fmla="*/ 1 h 36"/>
                  <a:gd name="T12" fmla="*/ 0 w 28"/>
                  <a:gd name="T13" fmla="*/ 1 h 36"/>
                  <a:gd name="T14" fmla="*/ 0 w 28"/>
                  <a:gd name="T15" fmla="*/ 1 h 36"/>
                  <a:gd name="T16" fmla="*/ 1 w 28"/>
                  <a:gd name="T17" fmla="*/ 1 h 36"/>
                  <a:gd name="T18" fmla="*/ 1 w 28"/>
                  <a:gd name="T19" fmla="*/ 1 h 36"/>
                  <a:gd name="T20" fmla="*/ 1 w 28"/>
                  <a:gd name="T21" fmla="*/ 1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36">
                    <a:moveTo>
                      <a:pt x="14" y="32"/>
                    </a:moveTo>
                    <a:lnTo>
                      <a:pt x="14" y="32"/>
                    </a:lnTo>
                    <a:lnTo>
                      <a:pt x="28" y="6"/>
                    </a:lnTo>
                    <a:lnTo>
                      <a:pt x="14" y="0"/>
                    </a:lnTo>
                    <a:lnTo>
                      <a:pt x="0" y="25"/>
                    </a:lnTo>
                    <a:lnTo>
                      <a:pt x="0" y="31"/>
                    </a:lnTo>
                    <a:lnTo>
                      <a:pt x="4" y="35"/>
                    </a:lnTo>
                    <a:lnTo>
                      <a:pt x="10" y="36"/>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15" name="Freeform 782">
                <a:extLst>
                  <a:ext uri="{FF2B5EF4-FFF2-40B4-BE49-F238E27FC236}">
                    <a16:creationId xmlns:a16="http://schemas.microsoft.com/office/drawing/2014/main" id="{0EAFE93C-15B3-45CE-A098-D20C2605C98E}"/>
                  </a:ext>
                </a:extLst>
              </p:cNvPr>
              <p:cNvSpPr>
                <a:spLocks/>
              </p:cNvSpPr>
              <p:nvPr/>
            </p:nvSpPr>
            <p:spPr bwMode="auto">
              <a:xfrm>
                <a:off x="2820" y="2951"/>
                <a:ext cx="14" cy="20"/>
              </a:xfrm>
              <a:custGeom>
                <a:avLst/>
                <a:gdLst>
                  <a:gd name="T0" fmla="*/ 1 w 27"/>
                  <a:gd name="T1" fmla="*/ 1 h 39"/>
                  <a:gd name="T2" fmla="*/ 1 w 27"/>
                  <a:gd name="T3" fmla="*/ 1 h 39"/>
                  <a:gd name="T4" fmla="*/ 1 w 27"/>
                  <a:gd name="T5" fmla="*/ 1 h 39"/>
                  <a:gd name="T6" fmla="*/ 1 w 27"/>
                  <a:gd name="T7" fmla="*/ 0 h 39"/>
                  <a:gd name="T8" fmla="*/ 0 w 27"/>
                  <a:gd name="T9" fmla="*/ 1 h 39"/>
                  <a:gd name="T10" fmla="*/ 1 w 27"/>
                  <a:gd name="T11" fmla="*/ 1 h 39"/>
                  <a:gd name="T12" fmla="*/ 0 w 27"/>
                  <a:gd name="T13" fmla="*/ 1 h 39"/>
                  <a:gd name="T14" fmla="*/ 0 w 27"/>
                  <a:gd name="T15" fmla="*/ 1 h 39"/>
                  <a:gd name="T16" fmla="*/ 1 w 27"/>
                  <a:gd name="T17" fmla="*/ 1 h 39"/>
                  <a:gd name="T18" fmla="*/ 1 w 27"/>
                  <a:gd name="T19" fmla="*/ 1 h 39"/>
                  <a:gd name="T20" fmla="*/ 1 w 27"/>
                  <a:gd name="T21" fmla="*/ 1 h 39"/>
                  <a:gd name="T22" fmla="*/ 1 w 27"/>
                  <a:gd name="T23" fmla="*/ 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39">
                    <a:moveTo>
                      <a:pt x="12" y="34"/>
                    </a:moveTo>
                    <a:lnTo>
                      <a:pt x="13" y="34"/>
                    </a:lnTo>
                    <a:lnTo>
                      <a:pt x="27" y="7"/>
                    </a:lnTo>
                    <a:lnTo>
                      <a:pt x="13" y="0"/>
                    </a:lnTo>
                    <a:lnTo>
                      <a:pt x="0" y="28"/>
                    </a:lnTo>
                    <a:lnTo>
                      <a:pt x="1" y="28"/>
                    </a:lnTo>
                    <a:lnTo>
                      <a:pt x="0" y="28"/>
                    </a:lnTo>
                    <a:lnTo>
                      <a:pt x="0" y="33"/>
                    </a:lnTo>
                    <a:lnTo>
                      <a:pt x="3" y="38"/>
                    </a:lnTo>
                    <a:lnTo>
                      <a:pt x="9" y="39"/>
                    </a:lnTo>
                    <a:lnTo>
                      <a:pt x="13" y="34"/>
                    </a:lnTo>
                    <a:lnTo>
                      <a:pt x="1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16" name="Freeform 783">
                <a:extLst>
                  <a:ext uri="{FF2B5EF4-FFF2-40B4-BE49-F238E27FC236}">
                    <a16:creationId xmlns:a16="http://schemas.microsoft.com/office/drawing/2014/main" id="{4BBC28BA-C3E2-4556-9F5A-158344A956A1}"/>
                  </a:ext>
                </a:extLst>
              </p:cNvPr>
              <p:cNvSpPr>
                <a:spLocks/>
              </p:cNvSpPr>
              <p:nvPr/>
            </p:nvSpPr>
            <p:spPr bwMode="auto">
              <a:xfrm>
                <a:off x="2812" y="2965"/>
                <a:ext cx="15" cy="18"/>
              </a:xfrm>
              <a:custGeom>
                <a:avLst/>
                <a:gdLst>
                  <a:gd name="T0" fmla="*/ 1 w 29"/>
                  <a:gd name="T1" fmla="*/ 1 h 34"/>
                  <a:gd name="T2" fmla="*/ 1 w 29"/>
                  <a:gd name="T3" fmla="*/ 1 h 34"/>
                  <a:gd name="T4" fmla="*/ 1 w 29"/>
                  <a:gd name="T5" fmla="*/ 1 h 34"/>
                  <a:gd name="T6" fmla="*/ 1 w 29"/>
                  <a:gd name="T7" fmla="*/ 0 h 34"/>
                  <a:gd name="T8" fmla="*/ 1 w 29"/>
                  <a:gd name="T9" fmla="*/ 1 h 34"/>
                  <a:gd name="T10" fmla="*/ 0 w 29"/>
                  <a:gd name="T11" fmla="*/ 1 h 34"/>
                  <a:gd name="T12" fmla="*/ 1 w 29"/>
                  <a:gd name="T13" fmla="*/ 1 h 34"/>
                  <a:gd name="T14" fmla="*/ 0 w 29"/>
                  <a:gd name="T15" fmla="*/ 1 h 34"/>
                  <a:gd name="T16" fmla="*/ 1 w 29"/>
                  <a:gd name="T17" fmla="*/ 1 h 34"/>
                  <a:gd name="T18" fmla="*/ 1 w 29"/>
                  <a:gd name="T19" fmla="*/ 1 h 34"/>
                  <a:gd name="T20" fmla="*/ 1 w 29"/>
                  <a:gd name="T21" fmla="*/ 1 h 34"/>
                  <a:gd name="T22" fmla="*/ 1 w 29"/>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4">
                    <a:moveTo>
                      <a:pt x="14" y="32"/>
                    </a:moveTo>
                    <a:lnTo>
                      <a:pt x="13" y="32"/>
                    </a:lnTo>
                    <a:lnTo>
                      <a:pt x="29" y="6"/>
                    </a:lnTo>
                    <a:lnTo>
                      <a:pt x="18" y="0"/>
                    </a:lnTo>
                    <a:lnTo>
                      <a:pt x="2" y="25"/>
                    </a:lnTo>
                    <a:lnTo>
                      <a:pt x="0" y="25"/>
                    </a:lnTo>
                    <a:lnTo>
                      <a:pt x="2" y="25"/>
                    </a:lnTo>
                    <a:lnTo>
                      <a:pt x="0" y="29"/>
                    </a:lnTo>
                    <a:lnTo>
                      <a:pt x="4" y="33"/>
                    </a:lnTo>
                    <a:lnTo>
                      <a:pt x="8" y="34"/>
                    </a:lnTo>
                    <a:lnTo>
                      <a:pt x="13" y="32"/>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17" name="Freeform 784">
                <a:extLst>
                  <a:ext uri="{FF2B5EF4-FFF2-40B4-BE49-F238E27FC236}">
                    <a16:creationId xmlns:a16="http://schemas.microsoft.com/office/drawing/2014/main" id="{2F07C5C9-E916-4CC4-9FAE-BB188D6C35F3}"/>
                  </a:ext>
                </a:extLst>
              </p:cNvPr>
              <p:cNvSpPr>
                <a:spLocks/>
              </p:cNvSpPr>
              <p:nvPr/>
            </p:nvSpPr>
            <p:spPr bwMode="auto">
              <a:xfrm>
                <a:off x="2805" y="2978"/>
                <a:ext cx="14" cy="18"/>
              </a:xfrm>
              <a:custGeom>
                <a:avLst/>
                <a:gdLst>
                  <a:gd name="T0" fmla="*/ 1 w 27"/>
                  <a:gd name="T1" fmla="*/ 0 h 37"/>
                  <a:gd name="T2" fmla="*/ 1 w 27"/>
                  <a:gd name="T3" fmla="*/ 0 h 37"/>
                  <a:gd name="T4" fmla="*/ 1 w 27"/>
                  <a:gd name="T5" fmla="*/ 0 h 37"/>
                  <a:gd name="T6" fmla="*/ 1 w 27"/>
                  <a:gd name="T7" fmla="*/ 0 h 37"/>
                  <a:gd name="T8" fmla="*/ 0 w 27"/>
                  <a:gd name="T9" fmla="*/ 0 h 37"/>
                  <a:gd name="T10" fmla="*/ 1 w 27"/>
                  <a:gd name="T11" fmla="*/ 0 h 37"/>
                  <a:gd name="T12" fmla="*/ 0 w 27"/>
                  <a:gd name="T13" fmla="*/ 0 h 37"/>
                  <a:gd name="T14" fmla="*/ 0 w 27"/>
                  <a:gd name="T15" fmla="*/ 0 h 37"/>
                  <a:gd name="T16" fmla="*/ 1 w 27"/>
                  <a:gd name="T17" fmla="*/ 0 h 37"/>
                  <a:gd name="T18" fmla="*/ 1 w 27"/>
                  <a:gd name="T19" fmla="*/ 0 h 37"/>
                  <a:gd name="T20" fmla="*/ 1 w 27"/>
                  <a:gd name="T21" fmla="*/ 0 h 37"/>
                  <a:gd name="T22" fmla="*/ 1 w 27"/>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37">
                    <a:moveTo>
                      <a:pt x="12" y="32"/>
                    </a:moveTo>
                    <a:lnTo>
                      <a:pt x="13" y="32"/>
                    </a:lnTo>
                    <a:lnTo>
                      <a:pt x="27" y="7"/>
                    </a:lnTo>
                    <a:lnTo>
                      <a:pt x="13" y="0"/>
                    </a:lnTo>
                    <a:lnTo>
                      <a:pt x="0" y="25"/>
                    </a:lnTo>
                    <a:lnTo>
                      <a:pt x="1" y="25"/>
                    </a:lnTo>
                    <a:lnTo>
                      <a:pt x="0" y="25"/>
                    </a:lnTo>
                    <a:lnTo>
                      <a:pt x="0" y="31"/>
                    </a:lnTo>
                    <a:lnTo>
                      <a:pt x="3" y="36"/>
                    </a:lnTo>
                    <a:lnTo>
                      <a:pt x="9" y="37"/>
                    </a:lnTo>
                    <a:lnTo>
                      <a:pt x="13" y="32"/>
                    </a:lnTo>
                    <a:lnTo>
                      <a:pt x="1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18" name="Freeform 785">
                <a:extLst>
                  <a:ext uri="{FF2B5EF4-FFF2-40B4-BE49-F238E27FC236}">
                    <a16:creationId xmlns:a16="http://schemas.microsoft.com/office/drawing/2014/main" id="{43800EE4-3838-4396-BFA5-60CF13677D95}"/>
                  </a:ext>
                </a:extLst>
              </p:cNvPr>
              <p:cNvSpPr>
                <a:spLocks/>
              </p:cNvSpPr>
              <p:nvPr/>
            </p:nvSpPr>
            <p:spPr bwMode="auto">
              <a:xfrm>
                <a:off x="2797" y="2991"/>
                <a:ext cx="15" cy="17"/>
              </a:xfrm>
              <a:custGeom>
                <a:avLst/>
                <a:gdLst>
                  <a:gd name="T0" fmla="*/ 1 w 29"/>
                  <a:gd name="T1" fmla="*/ 0 h 35"/>
                  <a:gd name="T2" fmla="*/ 1 w 29"/>
                  <a:gd name="T3" fmla="*/ 0 h 35"/>
                  <a:gd name="T4" fmla="*/ 1 w 29"/>
                  <a:gd name="T5" fmla="*/ 0 h 35"/>
                  <a:gd name="T6" fmla="*/ 1 w 29"/>
                  <a:gd name="T7" fmla="*/ 0 h 35"/>
                  <a:gd name="T8" fmla="*/ 1 w 29"/>
                  <a:gd name="T9" fmla="*/ 0 h 35"/>
                  <a:gd name="T10" fmla="*/ 1 w 29"/>
                  <a:gd name="T11" fmla="*/ 0 h 35"/>
                  <a:gd name="T12" fmla="*/ 1 w 29"/>
                  <a:gd name="T13" fmla="*/ 0 h 35"/>
                  <a:gd name="T14" fmla="*/ 0 w 29"/>
                  <a:gd name="T15" fmla="*/ 0 h 35"/>
                  <a:gd name="T16" fmla="*/ 1 w 29"/>
                  <a:gd name="T17" fmla="*/ 0 h 35"/>
                  <a:gd name="T18" fmla="*/ 1 w 29"/>
                  <a:gd name="T19" fmla="*/ 0 h 35"/>
                  <a:gd name="T20" fmla="*/ 1 w 29"/>
                  <a:gd name="T21" fmla="*/ 0 h 35"/>
                  <a:gd name="T22" fmla="*/ 1 w 29"/>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5">
                    <a:moveTo>
                      <a:pt x="13" y="34"/>
                    </a:moveTo>
                    <a:lnTo>
                      <a:pt x="13" y="32"/>
                    </a:lnTo>
                    <a:lnTo>
                      <a:pt x="29" y="7"/>
                    </a:lnTo>
                    <a:lnTo>
                      <a:pt x="18" y="0"/>
                    </a:lnTo>
                    <a:lnTo>
                      <a:pt x="2" y="26"/>
                    </a:lnTo>
                    <a:lnTo>
                      <a:pt x="2" y="24"/>
                    </a:lnTo>
                    <a:lnTo>
                      <a:pt x="2" y="26"/>
                    </a:lnTo>
                    <a:lnTo>
                      <a:pt x="0" y="30"/>
                    </a:lnTo>
                    <a:lnTo>
                      <a:pt x="4" y="34"/>
                    </a:lnTo>
                    <a:lnTo>
                      <a:pt x="9" y="35"/>
                    </a:lnTo>
                    <a:lnTo>
                      <a:pt x="13" y="32"/>
                    </a:lnTo>
                    <a:lnTo>
                      <a:pt x="1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19" name="Freeform 786">
                <a:extLst>
                  <a:ext uri="{FF2B5EF4-FFF2-40B4-BE49-F238E27FC236}">
                    <a16:creationId xmlns:a16="http://schemas.microsoft.com/office/drawing/2014/main" id="{740D10E4-78F5-4C64-8DA8-5EDF9B39E1E0}"/>
                  </a:ext>
                </a:extLst>
              </p:cNvPr>
              <p:cNvSpPr>
                <a:spLocks/>
              </p:cNvSpPr>
              <p:nvPr/>
            </p:nvSpPr>
            <p:spPr bwMode="auto">
              <a:xfrm>
                <a:off x="2788" y="3003"/>
                <a:ext cx="16" cy="17"/>
              </a:xfrm>
              <a:custGeom>
                <a:avLst/>
                <a:gdLst>
                  <a:gd name="T0" fmla="*/ 1 w 31"/>
                  <a:gd name="T1" fmla="*/ 0 h 35"/>
                  <a:gd name="T2" fmla="*/ 1 w 31"/>
                  <a:gd name="T3" fmla="*/ 0 h 35"/>
                  <a:gd name="T4" fmla="*/ 1 w 31"/>
                  <a:gd name="T5" fmla="*/ 0 h 35"/>
                  <a:gd name="T6" fmla="*/ 1 w 31"/>
                  <a:gd name="T7" fmla="*/ 0 h 35"/>
                  <a:gd name="T8" fmla="*/ 1 w 31"/>
                  <a:gd name="T9" fmla="*/ 0 h 35"/>
                  <a:gd name="T10" fmla="*/ 1 w 31"/>
                  <a:gd name="T11" fmla="*/ 0 h 35"/>
                  <a:gd name="T12" fmla="*/ 1 w 31"/>
                  <a:gd name="T13" fmla="*/ 0 h 35"/>
                  <a:gd name="T14" fmla="*/ 0 w 31"/>
                  <a:gd name="T15" fmla="*/ 0 h 35"/>
                  <a:gd name="T16" fmla="*/ 1 w 31"/>
                  <a:gd name="T17" fmla="*/ 0 h 35"/>
                  <a:gd name="T18" fmla="*/ 1 w 31"/>
                  <a:gd name="T19" fmla="*/ 0 h 35"/>
                  <a:gd name="T20" fmla="*/ 1 w 31"/>
                  <a:gd name="T21" fmla="*/ 0 h 35"/>
                  <a:gd name="T22" fmla="*/ 1 w 31"/>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35">
                    <a:moveTo>
                      <a:pt x="9" y="35"/>
                    </a:moveTo>
                    <a:lnTo>
                      <a:pt x="13" y="33"/>
                    </a:lnTo>
                    <a:lnTo>
                      <a:pt x="31" y="10"/>
                    </a:lnTo>
                    <a:lnTo>
                      <a:pt x="20" y="0"/>
                    </a:lnTo>
                    <a:lnTo>
                      <a:pt x="1" y="23"/>
                    </a:lnTo>
                    <a:lnTo>
                      <a:pt x="5" y="21"/>
                    </a:lnTo>
                    <a:lnTo>
                      <a:pt x="1" y="23"/>
                    </a:lnTo>
                    <a:lnTo>
                      <a:pt x="0" y="29"/>
                    </a:lnTo>
                    <a:lnTo>
                      <a:pt x="2" y="33"/>
                    </a:lnTo>
                    <a:lnTo>
                      <a:pt x="8" y="35"/>
                    </a:lnTo>
                    <a:lnTo>
                      <a:pt x="13" y="33"/>
                    </a:lnTo>
                    <a:lnTo>
                      <a:pt x="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20" name="Freeform 787">
                <a:extLst>
                  <a:ext uri="{FF2B5EF4-FFF2-40B4-BE49-F238E27FC236}">
                    <a16:creationId xmlns:a16="http://schemas.microsoft.com/office/drawing/2014/main" id="{09844BF9-C415-458D-A9BA-59B5BC562787}"/>
                  </a:ext>
                </a:extLst>
              </p:cNvPr>
              <p:cNvSpPr>
                <a:spLocks/>
              </p:cNvSpPr>
              <p:nvPr/>
            </p:nvSpPr>
            <p:spPr bwMode="auto">
              <a:xfrm>
                <a:off x="2776" y="3013"/>
                <a:ext cx="17" cy="12"/>
              </a:xfrm>
              <a:custGeom>
                <a:avLst/>
                <a:gdLst>
                  <a:gd name="T0" fmla="*/ 1 w 32"/>
                  <a:gd name="T1" fmla="*/ 1 h 23"/>
                  <a:gd name="T2" fmla="*/ 1 w 32"/>
                  <a:gd name="T3" fmla="*/ 1 h 23"/>
                  <a:gd name="T4" fmla="*/ 1 w 32"/>
                  <a:gd name="T5" fmla="*/ 1 h 23"/>
                  <a:gd name="T6" fmla="*/ 1 w 32"/>
                  <a:gd name="T7" fmla="*/ 0 h 23"/>
                  <a:gd name="T8" fmla="*/ 1 w 32"/>
                  <a:gd name="T9" fmla="*/ 1 h 23"/>
                  <a:gd name="T10" fmla="*/ 1 w 32"/>
                  <a:gd name="T11" fmla="*/ 1 h 23"/>
                  <a:gd name="T12" fmla="*/ 1 w 32"/>
                  <a:gd name="T13" fmla="*/ 1 h 23"/>
                  <a:gd name="T14" fmla="*/ 0 w 32"/>
                  <a:gd name="T15" fmla="*/ 1 h 23"/>
                  <a:gd name="T16" fmla="*/ 0 w 32"/>
                  <a:gd name="T17" fmla="*/ 1 h 23"/>
                  <a:gd name="T18" fmla="*/ 1 w 32"/>
                  <a:gd name="T19" fmla="*/ 1 h 23"/>
                  <a:gd name="T20" fmla="*/ 1 w 32"/>
                  <a:gd name="T21" fmla="*/ 1 h 23"/>
                  <a:gd name="T22" fmla="*/ 1 w 32"/>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3">
                    <a:moveTo>
                      <a:pt x="7" y="23"/>
                    </a:moveTo>
                    <a:lnTo>
                      <a:pt x="9" y="23"/>
                    </a:lnTo>
                    <a:lnTo>
                      <a:pt x="32" y="14"/>
                    </a:lnTo>
                    <a:lnTo>
                      <a:pt x="28" y="0"/>
                    </a:lnTo>
                    <a:lnTo>
                      <a:pt x="5" y="9"/>
                    </a:lnTo>
                    <a:lnTo>
                      <a:pt x="7" y="9"/>
                    </a:lnTo>
                    <a:lnTo>
                      <a:pt x="5" y="9"/>
                    </a:lnTo>
                    <a:lnTo>
                      <a:pt x="0" y="13"/>
                    </a:lnTo>
                    <a:lnTo>
                      <a:pt x="0" y="17"/>
                    </a:lnTo>
                    <a:lnTo>
                      <a:pt x="3" y="22"/>
                    </a:lnTo>
                    <a:lnTo>
                      <a:pt x="9" y="23"/>
                    </a:lnTo>
                    <a:lnTo>
                      <a:pt x="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21" name="Freeform 788">
                <a:extLst>
                  <a:ext uri="{FF2B5EF4-FFF2-40B4-BE49-F238E27FC236}">
                    <a16:creationId xmlns:a16="http://schemas.microsoft.com/office/drawing/2014/main" id="{8C2A81F3-B9A8-46D3-84C9-65420502260D}"/>
                  </a:ext>
                </a:extLst>
              </p:cNvPr>
              <p:cNvSpPr>
                <a:spLocks/>
              </p:cNvSpPr>
              <p:nvPr/>
            </p:nvSpPr>
            <p:spPr bwMode="auto">
              <a:xfrm>
                <a:off x="2764" y="3018"/>
                <a:ext cx="16" cy="8"/>
              </a:xfrm>
              <a:custGeom>
                <a:avLst/>
                <a:gdLst>
                  <a:gd name="T0" fmla="*/ 1 w 32"/>
                  <a:gd name="T1" fmla="*/ 1 h 16"/>
                  <a:gd name="T2" fmla="*/ 1 w 32"/>
                  <a:gd name="T3" fmla="*/ 1 h 16"/>
                  <a:gd name="T4" fmla="*/ 1 w 32"/>
                  <a:gd name="T5" fmla="*/ 1 h 16"/>
                  <a:gd name="T6" fmla="*/ 1 w 32"/>
                  <a:gd name="T7" fmla="*/ 0 h 16"/>
                  <a:gd name="T8" fmla="*/ 1 w 32"/>
                  <a:gd name="T9" fmla="*/ 1 h 16"/>
                  <a:gd name="T10" fmla="*/ 1 w 32"/>
                  <a:gd name="T11" fmla="*/ 1 h 16"/>
                  <a:gd name="T12" fmla="*/ 1 w 32"/>
                  <a:gd name="T13" fmla="*/ 1 h 16"/>
                  <a:gd name="T14" fmla="*/ 1 w 32"/>
                  <a:gd name="T15" fmla="*/ 1 h 16"/>
                  <a:gd name="T16" fmla="*/ 0 w 32"/>
                  <a:gd name="T17" fmla="*/ 1 h 16"/>
                  <a:gd name="T18" fmla="*/ 1 w 32"/>
                  <a:gd name="T19" fmla="*/ 1 h 16"/>
                  <a:gd name="T20" fmla="*/ 1 w 32"/>
                  <a:gd name="T21" fmla="*/ 1 h 16"/>
                  <a:gd name="T22" fmla="*/ 1 w 32"/>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16">
                    <a:moveTo>
                      <a:pt x="4" y="16"/>
                    </a:moveTo>
                    <a:lnTo>
                      <a:pt x="7" y="16"/>
                    </a:lnTo>
                    <a:lnTo>
                      <a:pt x="32" y="14"/>
                    </a:lnTo>
                    <a:lnTo>
                      <a:pt x="32" y="0"/>
                    </a:lnTo>
                    <a:lnTo>
                      <a:pt x="7" y="3"/>
                    </a:lnTo>
                    <a:lnTo>
                      <a:pt x="9" y="3"/>
                    </a:lnTo>
                    <a:lnTo>
                      <a:pt x="7" y="3"/>
                    </a:lnTo>
                    <a:lnTo>
                      <a:pt x="2" y="5"/>
                    </a:lnTo>
                    <a:lnTo>
                      <a:pt x="0" y="10"/>
                    </a:lnTo>
                    <a:lnTo>
                      <a:pt x="2" y="14"/>
                    </a:lnTo>
                    <a:lnTo>
                      <a:pt x="7" y="16"/>
                    </a:lnTo>
                    <a:lnTo>
                      <a:pt x="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22" name="Freeform 789">
                <a:extLst>
                  <a:ext uri="{FF2B5EF4-FFF2-40B4-BE49-F238E27FC236}">
                    <a16:creationId xmlns:a16="http://schemas.microsoft.com/office/drawing/2014/main" id="{FA8E637D-C0F0-4C69-A9D0-0AC73D0D177D}"/>
                  </a:ext>
                </a:extLst>
              </p:cNvPr>
              <p:cNvSpPr>
                <a:spLocks/>
              </p:cNvSpPr>
              <p:nvPr/>
            </p:nvSpPr>
            <p:spPr bwMode="auto">
              <a:xfrm>
                <a:off x="2752" y="3014"/>
                <a:ext cx="16" cy="12"/>
              </a:xfrm>
              <a:custGeom>
                <a:avLst/>
                <a:gdLst>
                  <a:gd name="T0" fmla="*/ 1 w 32"/>
                  <a:gd name="T1" fmla="*/ 1 h 23"/>
                  <a:gd name="T2" fmla="*/ 1 w 32"/>
                  <a:gd name="T3" fmla="*/ 1 h 23"/>
                  <a:gd name="T4" fmla="*/ 1 w 32"/>
                  <a:gd name="T5" fmla="*/ 1 h 23"/>
                  <a:gd name="T6" fmla="*/ 1 w 32"/>
                  <a:gd name="T7" fmla="*/ 1 h 23"/>
                  <a:gd name="T8" fmla="*/ 1 w 32"/>
                  <a:gd name="T9" fmla="*/ 0 h 23"/>
                  <a:gd name="T10" fmla="*/ 1 w 32"/>
                  <a:gd name="T11" fmla="*/ 1 h 23"/>
                  <a:gd name="T12" fmla="*/ 1 w 32"/>
                  <a:gd name="T13" fmla="*/ 0 h 23"/>
                  <a:gd name="T14" fmla="*/ 1 w 32"/>
                  <a:gd name="T15" fmla="*/ 1 h 23"/>
                  <a:gd name="T16" fmla="*/ 0 w 32"/>
                  <a:gd name="T17" fmla="*/ 1 h 23"/>
                  <a:gd name="T18" fmla="*/ 0 w 32"/>
                  <a:gd name="T19" fmla="*/ 1 h 23"/>
                  <a:gd name="T20" fmla="*/ 1 w 32"/>
                  <a:gd name="T21" fmla="*/ 1 h 23"/>
                  <a:gd name="T22" fmla="*/ 1 w 32"/>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3">
                    <a:moveTo>
                      <a:pt x="2" y="13"/>
                    </a:moveTo>
                    <a:lnTo>
                      <a:pt x="4" y="14"/>
                    </a:lnTo>
                    <a:lnTo>
                      <a:pt x="27" y="23"/>
                    </a:lnTo>
                    <a:lnTo>
                      <a:pt x="32" y="10"/>
                    </a:lnTo>
                    <a:lnTo>
                      <a:pt x="9" y="0"/>
                    </a:lnTo>
                    <a:lnTo>
                      <a:pt x="11" y="2"/>
                    </a:lnTo>
                    <a:lnTo>
                      <a:pt x="9" y="0"/>
                    </a:lnTo>
                    <a:lnTo>
                      <a:pt x="3" y="2"/>
                    </a:lnTo>
                    <a:lnTo>
                      <a:pt x="0" y="5"/>
                    </a:lnTo>
                    <a:lnTo>
                      <a:pt x="0" y="11"/>
                    </a:lnTo>
                    <a:lnTo>
                      <a:pt x="4" y="14"/>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23" name="Freeform 790">
                <a:extLst>
                  <a:ext uri="{FF2B5EF4-FFF2-40B4-BE49-F238E27FC236}">
                    <a16:creationId xmlns:a16="http://schemas.microsoft.com/office/drawing/2014/main" id="{F0221C6F-9DE4-4FF9-BE91-42245AAC3930}"/>
                  </a:ext>
                </a:extLst>
              </p:cNvPr>
              <p:cNvSpPr>
                <a:spLocks/>
              </p:cNvSpPr>
              <p:nvPr/>
            </p:nvSpPr>
            <p:spPr bwMode="auto">
              <a:xfrm>
                <a:off x="2743" y="3007"/>
                <a:ext cx="15" cy="14"/>
              </a:xfrm>
              <a:custGeom>
                <a:avLst/>
                <a:gdLst>
                  <a:gd name="T0" fmla="*/ 0 w 30"/>
                  <a:gd name="T1" fmla="*/ 1 h 26"/>
                  <a:gd name="T2" fmla="*/ 1 w 30"/>
                  <a:gd name="T3" fmla="*/ 1 h 26"/>
                  <a:gd name="T4" fmla="*/ 1 w 30"/>
                  <a:gd name="T5" fmla="*/ 1 h 26"/>
                  <a:gd name="T6" fmla="*/ 1 w 30"/>
                  <a:gd name="T7" fmla="*/ 1 h 26"/>
                  <a:gd name="T8" fmla="*/ 1 w 30"/>
                  <a:gd name="T9" fmla="*/ 1 h 26"/>
                  <a:gd name="T10" fmla="*/ 1 w 30"/>
                  <a:gd name="T11" fmla="*/ 1 h 26"/>
                  <a:gd name="T12" fmla="*/ 1 w 30"/>
                  <a:gd name="T13" fmla="*/ 1 h 26"/>
                  <a:gd name="T14" fmla="*/ 1 w 30"/>
                  <a:gd name="T15" fmla="*/ 0 h 26"/>
                  <a:gd name="T16" fmla="*/ 1 w 30"/>
                  <a:gd name="T17" fmla="*/ 1 h 26"/>
                  <a:gd name="T18" fmla="*/ 0 w 30"/>
                  <a:gd name="T19" fmla="*/ 1 h 26"/>
                  <a:gd name="T20" fmla="*/ 1 w 30"/>
                  <a:gd name="T21" fmla="*/ 1 h 26"/>
                  <a:gd name="T22" fmla="*/ 0 w 30"/>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6">
                    <a:moveTo>
                      <a:pt x="0" y="10"/>
                    </a:moveTo>
                    <a:lnTo>
                      <a:pt x="2" y="12"/>
                    </a:lnTo>
                    <a:lnTo>
                      <a:pt x="21" y="26"/>
                    </a:lnTo>
                    <a:lnTo>
                      <a:pt x="30" y="15"/>
                    </a:lnTo>
                    <a:lnTo>
                      <a:pt x="12" y="1"/>
                    </a:lnTo>
                    <a:lnTo>
                      <a:pt x="14" y="3"/>
                    </a:lnTo>
                    <a:lnTo>
                      <a:pt x="12" y="1"/>
                    </a:lnTo>
                    <a:lnTo>
                      <a:pt x="6" y="0"/>
                    </a:lnTo>
                    <a:lnTo>
                      <a:pt x="2" y="2"/>
                    </a:lnTo>
                    <a:lnTo>
                      <a:pt x="0" y="8"/>
                    </a:lnTo>
                    <a:lnTo>
                      <a:pt x="2" y="12"/>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24" name="Freeform 791">
                <a:extLst>
                  <a:ext uri="{FF2B5EF4-FFF2-40B4-BE49-F238E27FC236}">
                    <a16:creationId xmlns:a16="http://schemas.microsoft.com/office/drawing/2014/main" id="{117A3C26-BAEC-4BDE-A6B4-33096AF40A70}"/>
                  </a:ext>
                </a:extLst>
              </p:cNvPr>
              <p:cNvSpPr>
                <a:spLocks/>
              </p:cNvSpPr>
              <p:nvPr/>
            </p:nvSpPr>
            <p:spPr bwMode="auto">
              <a:xfrm>
                <a:off x="2737" y="2996"/>
                <a:ext cx="13" cy="16"/>
              </a:xfrm>
              <a:custGeom>
                <a:avLst/>
                <a:gdLst>
                  <a:gd name="T0" fmla="*/ 0 w 25"/>
                  <a:gd name="T1" fmla="*/ 1 h 32"/>
                  <a:gd name="T2" fmla="*/ 0 w 25"/>
                  <a:gd name="T3" fmla="*/ 1 h 32"/>
                  <a:gd name="T4" fmla="*/ 1 w 25"/>
                  <a:gd name="T5" fmla="*/ 1 h 32"/>
                  <a:gd name="T6" fmla="*/ 1 w 25"/>
                  <a:gd name="T7" fmla="*/ 1 h 32"/>
                  <a:gd name="T8" fmla="*/ 1 w 25"/>
                  <a:gd name="T9" fmla="*/ 1 h 32"/>
                  <a:gd name="T10" fmla="*/ 1 w 25"/>
                  <a:gd name="T11" fmla="*/ 1 h 32"/>
                  <a:gd name="T12" fmla="*/ 1 w 25"/>
                  <a:gd name="T13" fmla="*/ 1 h 32"/>
                  <a:gd name="T14" fmla="*/ 1 w 25"/>
                  <a:gd name="T15" fmla="*/ 0 h 32"/>
                  <a:gd name="T16" fmla="*/ 1 w 25"/>
                  <a:gd name="T17" fmla="*/ 1 h 32"/>
                  <a:gd name="T18" fmla="*/ 0 w 25"/>
                  <a:gd name="T19" fmla="*/ 1 h 32"/>
                  <a:gd name="T20" fmla="*/ 0 w 25"/>
                  <a:gd name="T21" fmla="*/ 1 h 32"/>
                  <a:gd name="T22" fmla="*/ 0 w 25"/>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32">
                    <a:moveTo>
                      <a:pt x="0" y="8"/>
                    </a:moveTo>
                    <a:lnTo>
                      <a:pt x="0" y="11"/>
                    </a:lnTo>
                    <a:lnTo>
                      <a:pt x="11" y="32"/>
                    </a:lnTo>
                    <a:lnTo>
                      <a:pt x="25" y="25"/>
                    </a:lnTo>
                    <a:lnTo>
                      <a:pt x="13" y="4"/>
                    </a:lnTo>
                    <a:lnTo>
                      <a:pt x="13" y="8"/>
                    </a:lnTo>
                    <a:lnTo>
                      <a:pt x="13" y="4"/>
                    </a:lnTo>
                    <a:lnTo>
                      <a:pt x="9" y="0"/>
                    </a:lnTo>
                    <a:lnTo>
                      <a:pt x="3" y="1"/>
                    </a:lnTo>
                    <a:lnTo>
                      <a:pt x="0" y="5"/>
                    </a:lnTo>
                    <a:lnTo>
                      <a:pt x="0" y="11"/>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25" name="Freeform 792">
                <a:extLst>
                  <a:ext uri="{FF2B5EF4-FFF2-40B4-BE49-F238E27FC236}">
                    <a16:creationId xmlns:a16="http://schemas.microsoft.com/office/drawing/2014/main" id="{EF265959-FC38-4702-9A59-C7E61FF28BFF}"/>
                  </a:ext>
                </a:extLst>
              </p:cNvPr>
              <p:cNvSpPr>
                <a:spLocks/>
              </p:cNvSpPr>
              <p:nvPr/>
            </p:nvSpPr>
            <p:spPr bwMode="auto">
              <a:xfrm>
                <a:off x="2736" y="2985"/>
                <a:ext cx="8" cy="15"/>
              </a:xfrm>
              <a:custGeom>
                <a:avLst/>
                <a:gdLst>
                  <a:gd name="T0" fmla="*/ 0 w 16"/>
                  <a:gd name="T1" fmla="*/ 1 h 30"/>
                  <a:gd name="T2" fmla="*/ 0 w 16"/>
                  <a:gd name="T3" fmla="*/ 1 h 30"/>
                  <a:gd name="T4" fmla="*/ 1 w 16"/>
                  <a:gd name="T5" fmla="*/ 1 h 30"/>
                  <a:gd name="T6" fmla="*/ 1 w 16"/>
                  <a:gd name="T7" fmla="*/ 1 h 30"/>
                  <a:gd name="T8" fmla="*/ 1 w 16"/>
                  <a:gd name="T9" fmla="*/ 1 h 30"/>
                  <a:gd name="T10" fmla="*/ 1 w 16"/>
                  <a:gd name="T11" fmla="*/ 1 h 30"/>
                  <a:gd name="T12" fmla="*/ 1 w 16"/>
                  <a:gd name="T13" fmla="*/ 1 h 30"/>
                  <a:gd name="T14" fmla="*/ 1 w 16"/>
                  <a:gd name="T15" fmla="*/ 1 h 30"/>
                  <a:gd name="T16" fmla="*/ 1 w 16"/>
                  <a:gd name="T17" fmla="*/ 0 h 30"/>
                  <a:gd name="T18" fmla="*/ 1 w 16"/>
                  <a:gd name="T19" fmla="*/ 1 h 30"/>
                  <a:gd name="T20" fmla="*/ 0 w 16"/>
                  <a:gd name="T21" fmla="*/ 1 h 30"/>
                  <a:gd name="T22" fmla="*/ 0 w 1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30">
                    <a:moveTo>
                      <a:pt x="0" y="4"/>
                    </a:moveTo>
                    <a:lnTo>
                      <a:pt x="0" y="7"/>
                    </a:lnTo>
                    <a:lnTo>
                      <a:pt x="3" y="30"/>
                    </a:lnTo>
                    <a:lnTo>
                      <a:pt x="16" y="30"/>
                    </a:lnTo>
                    <a:lnTo>
                      <a:pt x="14" y="7"/>
                    </a:lnTo>
                    <a:lnTo>
                      <a:pt x="14" y="9"/>
                    </a:lnTo>
                    <a:lnTo>
                      <a:pt x="14" y="7"/>
                    </a:lnTo>
                    <a:lnTo>
                      <a:pt x="12" y="1"/>
                    </a:lnTo>
                    <a:lnTo>
                      <a:pt x="7" y="0"/>
                    </a:lnTo>
                    <a:lnTo>
                      <a:pt x="3" y="1"/>
                    </a:lnTo>
                    <a:lnTo>
                      <a:pt x="0"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26" name="Freeform 793">
                <a:extLst>
                  <a:ext uri="{FF2B5EF4-FFF2-40B4-BE49-F238E27FC236}">
                    <a16:creationId xmlns:a16="http://schemas.microsoft.com/office/drawing/2014/main" id="{B8356DA8-A670-4937-AE24-86E4A062F36A}"/>
                  </a:ext>
                </a:extLst>
              </p:cNvPr>
              <p:cNvSpPr>
                <a:spLocks/>
              </p:cNvSpPr>
              <p:nvPr/>
            </p:nvSpPr>
            <p:spPr bwMode="auto">
              <a:xfrm>
                <a:off x="2736" y="2972"/>
                <a:ext cx="12" cy="18"/>
              </a:xfrm>
              <a:custGeom>
                <a:avLst/>
                <a:gdLst>
                  <a:gd name="T0" fmla="*/ 1 w 23"/>
                  <a:gd name="T1" fmla="*/ 0 h 37"/>
                  <a:gd name="T2" fmla="*/ 1 w 23"/>
                  <a:gd name="T3" fmla="*/ 0 h 37"/>
                  <a:gd name="T4" fmla="*/ 0 w 23"/>
                  <a:gd name="T5" fmla="*/ 0 h 37"/>
                  <a:gd name="T6" fmla="*/ 1 w 23"/>
                  <a:gd name="T7" fmla="*/ 0 h 37"/>
                  <a:gd name="T8" fmla="*/ 1 w 23"/>
                  <a:gd name="T9" fmla="*/ 0 h 37"/>
                  <a:gd name="T10" fmla="*/ 1 w 23"/>
                  <a:gd name="T11" fmla="*/ 0 h 37"/>
                  <a:gd name="T12" fmla="*/ 1 w 23"/>
                  <a:gd name="T13" fmla="*/ 0 h 37"/>
                  <a:gd name="T14" fmla="*/ 1 w 23"/>
                  <a:gd name="T15" fmla="*/ 0 h 37"/>
                  <a:gd name="T16" fmla="*/ 1 w 23"/>
                  <a:gd name="T17" fmla="*/ 0 h 37"/>
                  <a:gd name="T18" fmla="*/ 1 w 23"/>
                  <a:gd name="T19" fmla="*/ 0 h 37"/>
                  <a:gd name="T20" fmla="*/ 1 w 23"/>
                  <a:gd name="T21" fmla="*/ 0 h 37"/>
                  <a:gd name="T22" fmla="*/ 1 w 23"/>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37">
                    <a:moveTo>
                      <a:pt x="11" y="4"/>
                    </a:moveTo>
                    <a:lnTo>
                      <a:pt x="10" y="5"/>
                    </a:lnTo>
                    <a:lnTo>
                      <a:pt x="0" y="32"/>
                    </a:lnTo>
                    <a:lnTo>
                      <a:pt x="14" y="37"/>
                    </a:lnTo>
                    <a:lnTo>
                      <a:pt x="23" y="9"/>
                    </a:lnTo>
                    <a:lnTo>
                      <a:pt x="22" y="11"/>
                    </a:lnTo>
                    <a:lnTo>
                      <a:pt x="23" y="9"/>
                    </a:lnTo>
                    <a:lnTo>
                      <a:pt x="22" y="4"/>
                    </a:lnTo>
                    <a:lnTo>
                      <a:pt x="19" y="0"/>
                    </a:lnTo>
                    <a:lnTo>
                      <a:pt x="13" y="0"/>
                    </a:lnTo>
                    <a:lnTo>
                      <a:pt x="10" y="5"/>
                    </a:lnTo>
                    <a:lnTo>
                      <a:pt x="1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3977" name="Group 794">
              <a:extLst>
                <a:ext uri="{FF2B5EF4-FFF2-40B4-BE49-F238E27FC236}">
                  <a16:creationId xmlns:a16="http://schemas.microsoft.com/office/drawing/2014/main" id="{2B6BE213-8BA8-410D-815E-BE9D5087FDD2}"/>
                </a:ext>
              </a:extLst>
            </p:cNvPr>
            <p:cNvGrpSpPr>
              <a:grpSpLocks/>
            </p:cNvGrpSpPr>
            <p:nvPr/>
          </p:nvGrpSpPr>
          <p:grpSpPr bwMode="auto">
            <a:xfrm rot="1625512">
              <a:off x="1536" y="3072"/>
              <a:ext cx="1342" cy="477"/>
              <a:chOff x="1798" y="3120"/>
              <a:chExt cx="1342" cy="477"/>
            </a:xfrm>
          </p:grpSpPr>
          <p:sp>
            <p:nvSpPr>
              <p:cNvPr id="83978" name="Freeform 795">
                <a:extLst>
                  <a:ext uri="{FF2B5EF4-FFF2-40B4-BE49-F238E27FC236}">
                    <a16:creationId xmlns:a16="http://schemas.microsoft.com/office/drawing/2014/main" id="{0B30037D-B154-496F-A282-D46F885BF18D}"/>
                  </a:ext>
                </a:extLst>
              </p:cNvPr>
              <p:cNvSpPr>
                <a:spLocks/>
              </p:cNvSpPr>
              <p:nvPr/>
            </p:nvSpPr>
            <p:spPr bwMode="auto">
              <a:xfrm>
                <a:off x="1800" y="3122"/>
                <a:ext cx="846" cy="332"/>
              </a:xfrm>
              <a:custGeom>
                <a:avLst/>
                <a:gdLst>
                  <a:gd name="T0" fmla="*/ 0 w 3381"/>
                  <a:gd name="T1" fmla="*/ 0 h 1328"/>
                  <a:gd name="T2" fmla="*/ 0 w 3381"/>
                  <a:gd name="T3" fmla="*/ 0 h 1328"/>
                  <a:gd name="T4" fmla="*/ 0 w 3381"/>
                  <a:gd name="T5" fmla="*/ 0 h 1328"/>
                  <a:gd name="T6" fmla="*/ 0 w 3381"/>
                  <a:gd name="T7" fmla="*/ 0 h 1328"/>
                  <a:gd name="T8" fmla="*/ 0 w 3381"/>
                  <a:gd name="T9" fmla="*/ 0 h 1328"/>
                  <a:gd name="T10" fmla="*/ 0 w 3381"/>
                  <a:gd name="T11" fmla="*/ 0 h 1328"/>
                  <a:gd name="T12" fmla="*/ 0 w 3381"/>
                  <a:gd name="T13" fmla="*/ 0 h 1328"/>
                  <a:gd name="T14" fmla="*/ 0 w 3381"/>
                  <a:gd name="T15" fmla="*/ 0 h 1328"/>
                  <a:gd name="T16" fmla="*/ 0 w 3381"/>
                  <a:gd name="T17" fmla="*/ 0 h 1328"/>
                  <a:gd name="T18" fmla="*/ 0 w 3381"/>
                  <a:gd name="T19" fmla="*/ 0 h 1328"/>
                  <a:gd name="T20" fmla="*/ 0 w 3381"/>
                  <a:gd name="T21" fmla="*/ 0 h 1328"/>
                  <a:gd name="T22" fmla="*/ 0 w 3381"/>
                  <a:gd name="T23" fmla="*/ 0 h 1328"/>
                  <a:gd name="T24" fmla="*/ 0 w 3381"/>
                  <a:gd name="T25" fmla="*/ 0 h 1328"/>
                  <a:gd name="T26" fmla="*/ 0 w 3381"/>
                  <a:gd name="T27" fmla="*/ 0 h 1328"/>
                  <a:gd name="T28" fmla="*/ 0 w 3381"/>
                  <a:gd name="T29" fmla="*/ 0 h 1328"/>
                  <a:gd name="T30" fmla="*/ 0 w 3381"/>
                  <a:gd name="T31" fmla="*/ 0 h 1328"/>
                  <a:gd name="T32" fmla="*/ 0 w 3381"/>
                  <a:gd name="T33" fmla="*/ 0 h 1328"/>
                  <a:gd name="T34" fmla="*/ 0 w 3381"/>
                  <a:gd name="T35" fmla="*/ 0 h 1328"/>
                  <a:gd name="T36" fmla="*/ 0 w 3381"/>
                  <a:gd name="T37" fmla="*/ 0 h 1328"/>
                  <a:gd name="T38" fmla="*/ 0 w 3381"/>
                  <a:gd name="T39" fmla="*/ 0 h 1328"/>
                  <a:gd name="T40" fmla="*/ 0 w 3381"/>
                  <a:gd name="T41" fmla="*/ 0 h 1328"/>
                  <a:gd name="T42" fmla="*/ 0 w 3381"/>
                  <a:gd name="T43" fmla="*/ 0 h 1328"/>
                  <a:gd name="T44" fmla="*/ 0 w 3381"/>
                  <a:gd name="T45" fmla="*/ 0 h 1328"/>
                  <a:gd name="T46" fmla="*/ 0 w 3381"/>
                  <a:gd name="T47" fmla="*/ 0 h 1328"/>
                  <a:gd name="T48" fmla="*/ 0 w 3381"/>
                  <a:gd name="T49" fmla="*/ 0 h 1328"/>
                  <a:gd name="T50" fmla="*/ 0 w 3381"/>
                  <a:gd name="T51" fmla="*/ 0 h 1328"/>
                  <a:gd name="T52" fmla="*/ 0 w 3381"/>
                  <a:gd name="T53" fmla="*/ 0 h 1328"/>
                  <a:gd name="T54" fmla="*/ 0 w 3381"/>
                  <a:gd name="T55" fmla="*/ 0 h 1328"/>
                  <a:gd name="T56" fmla="*/ 0 w 3381"/>
                  <a:gd name="T57" fmla="*/ 0 h 1328"/>
                  <a:gd name="T58" fmla="*/ 0 w 3381"/>
                  <a:gd name="T59" fmla="*/ 0 h 1328"/>
                  <a:gd name="T60" fmla="*/ 0 w 3381"/>
                  <a:gd name="T61" fmla="*/ 0 h 1328"/>
                  <a:gd name="T62" fmla="*/ 0 w 3381"/>
                  <a:gd name="T63" fmla="*/ 0 h 1328"/>
                  <a:gd name="T64" fmla="*/ 0 w 3381"/>
                  <a:gd name="T65" fmla="*/ 0 h 1328"/>
                  <a:gd name="T66" fmla="*/ 0 w 3381"/>
                  <a:gd name="T67" fmla="*/ 0 h 1328"/>
                  <a:gd name="T68" fmla="*/ 0 w 3381"/>
                  <a:gd name="T69" fmla="*/ 0 h 1328"/>
                  <a:gd name="T70" fmla="*/ 0 w 3381"/>
                  <a:gd name="T71" fmla="*/ 0 h 1328"/>
                  <a:gd name="T72" fmla="*/ 0 w 3381"/>
                  <a:gd name="T73" fmla="*/ 0 h 1328"/>
                  <a:gd name="T74" fmla="*/ 0 w 3381"/>
                  <a:gd name="T75" fmla="*/ 0 h 1328"/>
                  <a:gd name="T76" fmla="*/ 0 w 3381"/>
                  <a:gd name="T77" fmla="*/ 0 h 1328"/>
                  <a:gd name="T78" fmla="*/ 0 w 3381"/>
                  <a:gd name="T79" fmla="*/ 0 h 1328"/>
                  <a:gd name="T80" fmla="*/ 0 w 3381"/>
                  <a:gd name="T81" fmla="*/ 0 h 1328"/>
                  <a:gd name="T82" fmla="*/ 0 w 3381"/>
                  <a:gd name="T83" fmla="*/ 0 h 1328"/>
                  <a:gd name="T84" fmla="*/ 0 w 3381"/>
                  <a:gd name="T85" fmla="*/ 0 h 1328"/>
                  <a:gd name="T86" fmla="*/ 0 w 3381"/>
                  <a:gd name="T87" fmla="*/ 0 h 1328"/>
                  <a:gd name="T88" fmla="*/ 0 w 3381"/>
                  <a:gd name="T89" fmla="*/ 0 h 1328"/>
                  <a:gd name="T90" fmla="*/ 0 w 3381"/>
                  <a:gd name="T91" fmla="*/ 0 h 1328"/>
                  <a:gd name="T92" fmla="*/ 0 w 3381"/>
                  <a:gd name="T93" fmla="*/ 0 h 1328"/>
                  <a:gd name="T94" fmla="*/ 0 w 3381"/>
                  <a:gd name="T95" fmla="*/ 0 h 1328"/>
                  <a:gd name="T96" fmla="*/ 0 w 3381"/>
                  <a:gd name="T97" fmla="*/ 0 h 1328"/>
                  <a:gd name="T98" fmla="*/ 0 w 3381"/>
                  <a:gd name="T99" fmla="*/ 0 h 1328"/>
                  <a:gd name="T100" fmla="*/ 0 w 3381"/>
                  <a:gd name="T101" fmla="*/ 0 h 13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81" h="1328">
                    <a:moveTo>
                      <a:pt x="825" y="507"/>
                    </a:moveTo>
                    <a:lnTo>
                      <a:pt x="818" y="492"/>
                    </a:lnTo>
                    <a:lnTo>
                      <a:pt x="806" y="481"/>
                    </a:lnTo>
                    <a:lnTo>
                      <a:pt x="788" y="476"/>
                    </a:lnTo>
                    <a:lnTo>
                      <a:pt x="769" y="473"/>
                    </a:lnTo>
                    <a:lnTo>
                      <a:pt x="748" y="475"/>
                    </a:lnTo>
                    <a:lnTo>
                      <a:pt x="728" y="480"/>
                    </a:lnTo>
                    <a:lnTo>
                      <a:pt x="714" y="489"/>
                    </a:lnTo>
                    <a:lnTo>
                      <a:pt x="704" y="499"/>
                    </a:lnTo>
                    <a:lnTo>
                      <a:pt x="710" y="460"/>
                    </a:lnTo>
                    <a:lnTo>
                      <a:pt x="719" y="419"/>
                    </a:lnTo>
                    <a:lnTo>
                      <a:pt x="730" y="376"/>
                    </a:lnTo>
                    <a:lnTo>
                      <a:pt x="737" y="333"/>
                    </a:lnTo>
                    <a:lnTo>
                      <a:pt x="743" y="291"/>
                    </a:lnTo>
                    <a:lnTo>
                      <a:pt x="741" y="254"/>
                    </a:lnTo>
                    <a:lnTo>
                      <a:pt x="731" y="222"/>
                    </a:lnTo>
                    <a:lnTo>
                      <a:pt x="710" y="198"/>
                    </a:lnTo>
                    <a:lnTo>
                      <a:pt x="683" y="178"/>
                    </a:lnTo>
                    <a:lnTo>
                      <a:pt x="654" y="164"/>
                    </a:lnTo>
                    <a:lnTo>
                      <a:pt x="624" y="151"/>
                    </a:lnTo>
                    <a:lnTo>
                      <a:pt x="593" y="143"/>
                    </a:lnTo>
                    <a:lnTo>
                      <a:pt x="561" y="137"/>
                    </a:lnTo>
                    <a:lnTo>
                      <a:pt x="528" y="133"/>
                    </a:lnTo>
                    <a:lnTo>
                      <a:pt x="496" y="133"/>
                    </a:lnTo>
                    <a:lnTo>
                      <a:pt x="462" y="134"/>
                    </a:lnTo>
                    <a:lnTo>
                      <a:pt x="429" y="138"/>
                    </a:lnTo>
                    <a:lnTo>
                      <a:pt x="397" y="144"/>
                    </a:lnTo>
                    <a:lnTo>
                      <a:pt x="364" y="152"/>
                    </a:lnTo>
                    <a:lnTo>
                      <a:pt x="333" y="161"/>
                    </a:lnTo>
                    <a:lnTo>
                      <a:pt x="302" y="172"/>
                    </a:lnTo>
                    <a:lnTo>
                      <a:pt x="272" y="183"/>
                    </a:lnTo>
                    <a:lnTo>
                      <a:pt x="245" y="196"/>
                    </a:lnTo>
                    <a:lnTo>
                      <a:pt x="218" y="209"/>
                    </a:lnTo>
                    <a:lnTo>
                      <a:pt x="193" y="232"/>
                    </a:lnTo>
                    <a:lnTo>
                      <a:pt x="175" y="263"/>
                    </a:lnTo>
                    <a:lnTo>
                      <a:pt x="166" y="302"/>
                    </a:lnTo>
                    <a:lnTo>
                      <a:pt x="167" y="343"/>
                    </a:lnTo>
                    <a:lnTo>
                      <a:pt x="182" y="385"/>
                    </a:lnTo>
                    <a:lnTo>
                      <a:pt x="212" y="424"/>
                    </a:lnTo>
                    <a:lnTo>
                      <a:pt x="259" y="454"/>
                    </a:lnTo>
                    <a:lnTo>
                      <a:pt x="325" y="475"/>
                    </a:lnTo>
                    <a:lnTo>
                      <a:pt x="3237" y="991"/>
                    </a:lnTo>
                    <a:lnTo>
                      <a:pt x="3381" y="1202"/>
                    </a:lnTo>
                    <a:lnTo>
                      <a:pt x="3228" y="1328"/>
                    </a:lnTo>
                    <a:lnTo>
                      <a:pt x="2703" y="1056"/>
                    </a:lnTo>
                    <a:lnTo>
                      <a:pt x="240" y="587"/>
                    </a:lnTo>
                    <a:lnTo>
                      <a:pt x="218" y="580"/>
                    </a:lnTo>
                    <a:lnTo>
                      <a:pt x="194" y="572"/>
                    </a:lnTo>
                    <a:lnTo>
                      <a:pt x="172" y="561"/>
                    </a:lnTo>
                    <a:lnTo>
                      <a:pt x="150" y="546"/>
                    </a:lnTo>
                    <a:lnTo>
                      <a:pt x="128" y="529"/>
                    </a:lnTo>
                    <a:lnTo>
                      <a:pt x="107" y="511"/>
                    </a:lnTo>
                    <a:lnTo>
                      <a:pt x="88" y="492"/>
                    </a:lnTo>
                    <a:lnTo>
                      <a:pt x="69" y="471"/>
                    </a:lnTo>
                    <a:lnTo>
                      <a:pt x="52" y="447"/>
                    </a:lnTo>
                    <a:lnTo>
                      <a:pt x="38" y="424"/>
                    </a:lnTo>
                    <a:lnTo>
                      <a:pt x="25" y="401"/>
                    </a:lnTo>
                    <a:lnTo>
                      <a:pt x="15" y="376"/>
                    </a:lnTo>
                    <a:lnTo>
                      <a:pt x="7" y="352"/>
                    </a:lnTo>
                    <a:lnTo>
                      <a:pt x="2" y="328"/>
                    </a:lnTo>
                    <a:lnTo>
                      <a:pt x="0" y="304"/>
                    </a:lnTo>
                    <a:lnTo>
                      <a:pt x="2" y="281"/>
                    </a:lnTo>
                    <a:lnTo>
                      <a:pt x="10" y="243"/>
                    </a:lnTo>
                    <a:lnTo>
                      <a:pt x="23" y="208"/>
                    </a:lnTo>
                    <a:lnTo>
                      <a:pt x="39" y="177"/>
                    </a:lnTo>
                    <a:lnTo>
                      <a:pt x="60" y="148"/>
                    </a:lnTo>
                    <a:lnTo>
                      <a:pt x="85" y="122"/>
                    </a:lnTo>
                    <a:lnTo>
                      <a:pt x="114" y="99"/>
                    </a:lnTo>
                    <a:lnTo>
                      <a:pt x="143" y="79"/>
                    </a:lnTo>
                    <a:lnTo>
                      <a:pt x="177" y="61"/>
                    </a:lnTo>
                    <a:lnTo>
                      <a:pt x="212" y="47"/>
                    </a:lnTo>
                    <a:lnTo>
                      <a:pt x="249" y="34"/>
                    </a:lnTo>
                    <a:lnTo>
                      <a:pt x="285" y="22"/>
                    </a:lnTo>
                    <a:lnTo>
                      <a:pt x="324" y="14"/>
                    </a:lnTo>
                    <a:lnTo>
                      <a:pt x="362" y="8"/>
                    </a:lnTo>
                    <a:lnTo>
                      <a:pt x="400" y="4"/>
                    </a:lnTo>
                    <a:lnTo>
                      <a:pt x="437" y="1"/>
                    </a:lnTo>
                    <a:lnTo>
                      <a:pt x="474" y="0"/>
                    </a:lnTo>
                    <a:lnTo>
                      <a:pt x="510" y="1"/>
                    </a:lnTo>
                    <a:lnTo>
                      <a:pt x="544" y="3"/>
                    </a:lnTo>
                    <a:lnTo>
                      <a:pt x="578" y="5"/>
                    </a:lnTo>
                    <a:lnTo>
                      <a:pt x="607" y="8"/>
                    </a:lnTo>
                    <a:lnTo>
                      <a:pt x="637" y="13"/>
                    </a:lnTo>
                    <a:lnTo>
                      <a:pt x="665" y="18"/>
                    </a:lnTo>
                    <a:lnTo>
                      <a:pt x="691" y="25"/>
                    </a:lnTo>
                    <a:lnTo>
                      <a:pt x="715" y="33"/>
                    </a:lnTo>
                    <a:lnTo>
                      <a:pt x="737" y="42"/>
                    </a:lnTo>
                    <a:lnTo>
                      <a:pt x="758" y="52"/>
                    </a:lnTo>
                    <a:lnTo>
                      <a:pt x="778" y="64"/>
                    </a:lnTo>
                    <a:lnTo>
                      <a:pt x="796" y="78"/>
                    </a:lnTo>
                    <a:lnTo>
                      <a:pt x="812" y="92"/>
                    </a:lnTo>
                    <a:lnTo>
                      <a:pt x="826" y="108"/>
                    </a:lnTo>
                    <a:lnTo>
                      <a:pt x="839" y="126"/>
                    </a:lnTo>
                    <a:lnTo>
                      <a:pt x="849" y="146"/>
                    </a:lnTo>
                    <a:lnTo>
                      <a:pt x="865" y="186"/>
                    </a:lnTo>
                    <a:lnTo>
                      <a:pt x="875" y="232"/>
                    </a:lnTo>
                    <a:lnTo>
                      <a:pt x="880" y="280"/>
                    </a:lnTo>
                    <a:lnTo>
                      <a:pt x="879" y="330"/>
                    </a:lnTo>
                    <a:lnTo>
                      <a:pt x="873" y="380"/>
                    </a:lnTo>
                    <a:lnTo>
                      <a:pt x="862" y="428"/>
                    </a:lnTo>
                    <a:lnTo>
                      <a:pt x="845" y="471"/>
                    </a:lnTo>
                    <a:lnTo>
                      <a:pt x="825" y="50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79" name="Freeform 796">
                <a:extLst>
                  <a:ext uri="{FF2B5EF4-FFF2-40B4-BE49-F238E27FC236}">
                    <a16:creationId xmlns:a16="http://schemas.microsoft.com/office/drawing/2014/main" id="{8E821923-6EEA-411F-B53D-9235D93FF0BD}"/>
                  </a:ext>
                </a:extLst>
              </p:cNvPr>
              <p:cNvSpPr>
                <a:spLocks/>
              </p:cNvSpPr>
              <p:nvPr/>
            </p:nvSpPr>
            <p:spPr bwMode="auto">
              <a:xfrm>
                <a:off x="1974" y="3238"/>
                <a:ext cx="34" cy="11"/>
              </a:xfrm>
              <a:custGeom>
                <a:avLst/>
                <a:gdLst>
                  <a:gd name="T0" fmla="*/ 0 w 136"/>
                  <a:gd name="T1" fmla="*/ 0 h 45"/>
                  <a:gd name="T2" fmla="*/ 0 w 136"/>
                  <a:gd name="T3" fmla="*/ 0 h 45"/>
                  <a:gd name="T4" fmla="*/ 0 w 136"/>
                  <a:gd name="T5" fmla="*/ 0 h 45"/>
                  <a:gd name="T6" fmla="*/ 0 w 136"/>
                  <a:gd name="T7" fmla="*/ 0 h 45"/>
                  <a:gd name="T8" fmla="*/ 0 w 136"/>
                  <a:gd name="T9" fmla="*/ 0 h 45"/>
                  <a:gd name="T10" fmla="*/ 0 w 136"/>
                  <a:gd name="T11" fmla="*/ 0 h 45"/>
                  <a:gd name="T12" fmla="*/ 0 w 136"/>
                  <a:gd name="T13" fmla="*/ 0 h 45"/>
                  <a:gd name="T14" fmla="*/ 0 w 136"/>
                  <a:gd name="T15" fmla="*/ 0 h 45"/>
                  <a:gd name="T16" fmla="*/ 0 w 136"/>
                  <a:gd name="T17" fmla="*/ 0 h 45"/>
                  <a:gd name="T18" fmla="*/ 0 w 136"/>
                  <a:gd name="T19" fmla="*/ 0 h 45"/>
                  <a:gd name="T20" fmla="*/ 0 w 136"/>
                  <a:gd name="T21" fmla="*/ 0 h 45"/>
                  <a:gd name="T22" fmla="*/ 0 w 136"/>
                  <a:gd name="T23" fmla="*/ 0 h 45"/>
                  <a:gd name="T24" fmla="*/ 0 w 136"/>
                  <a:gd name="T25" fmla="*/ 0 h 45"/>
                  <a:gd name="T26" fmla="*/ 0 w 136"/>
                  <a:gd name="T27" fmla="*/ 0 h 45"/>
                  <a:gd name="T28" fmla="*/ 0 w 136"/>
                  <a:gd name="T29" fmla="*/ 0 h 45"/>
                  <a:gd name="T30" fmla="*/ 0 w 136"/>
                  <a:gd name="T31" fmla="*/ 0 h 45"/>
                  <a:gd name="T32" fmla="*/ 0 w 136"/>
                  <a:gd name="T33" fmla="*/ 0 h 45"/>
                  <a:gd name="T34" fmla="*/ 0 w 136"/>
                  <a:gd name="T35" fmla="*/ 0 h 45"/>
                  <a:gd name="T36" fmla="*/ 0 w 136"/>
                  <a:gd name="T37" fmla="*/ 0 h 45"/>
                  <a:gd name="T38" fmla="*/ 0 w 136"/>
                  <a:gd name="T39" fmla="*/ 0 h 45"/>
                  <a:gd name="T40" fmla="*/ 0 w 136"/>
                  <a:gd name="T41" fmla="*/ 0 h 45"/>
                  <a:gd name="T42" fmla="*/ 0 w 136"/>
                  <a:gd name="T43" fmla="*/ 0 h 45"/>
                  <a:gd name="T44" fmla="*/ 0 w 136"/>
                  <a:gd name="T45" fmla="*/ 0 h 45"/>
                  <a:gd name="T46" fmla="*/ 0 w 136"/>
                  <a:gd name="T47" fmla="*/ 0 h 45"/>
                  <a:gd name="T48" fmla="*/ 0 w 136"/>
                  <a:gd name="T49" fmla="*/ 0 h 45"/>
                  <a:gd name="T50" fmla="*/ 0 w 136"/>
                  <a:gd name="T51" fmla="*/ 0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6" h="45">
                    <a:moveTo>
                      <a:pt x="0" y="35"/>
                    </a:moveTo>
                    <a:lnTo>
                      <a:pt x="15" y="39"/>
                    </a:lnTo>
                    <a:lnTo>
                      <a:pt x="23" y="32"/>
                    </a:lnTo>
                    <a:lnTo>
                      <a:pt x="35" y="24"/>
                    </a:lnTo>
                    <a:lnTo>
                      <a:pt x="53" y="19"/>
                    </a:lnTo>
                    <a:lnTo>
                      <a:pt x="73" y="19"/>
                    </a:lnTo>
                    <a:lnTo>
                      <a:pt x="91" y="20"/>
                    </a:lnTo>
                    <a:lnTo>
                      <a:pt x="106" y="25"/>
                    </a:lnTo>
                    <a:lnTo>
                      <a:pt x="116" y="32"/>
                    </a:lnTo>
                    <a:lnTo>
                      <a:pt x="121" y="43"/>
                    </a:lnTo>
                    <a:lnTo>
                      <a:pt x="136" y="43"/>
                    </a:lnTo>
                    <a:lnTo>
                      <a:pt x="129" y="24"/>
                    </a:lnTo>
                    <a:lnTo>
                      <a:pt x="114" y="9"/>
                    </a:lnTo>
                    <a:lnTo>
                      <a:pt x="93" y="4"/>
                    </a:lnTo>
                    <a:lnTo>
                      <a:pt x="73" y="0"/>
                    </a:lnTo>
                    <a:lnTo>
                      <a:pt x="51" y="3"/>
                    </a:lnTo>
                    <a:lnTo>
                      <a:pt x="30" y="8"/>
                    </a:lnTo>
                    <a:lnTo>
                      <a:pt x="13" y="19"/>
                    </a:lnTo>
                    <a:lnTo>
                      <a:pt x="0" y="32"/>
                    </a:lnTo>
                    <a:lnTo>
                      <a:pt x="15" y="35"/>
                    </a:lnTo>
                    <a:lnTo>
                      <a:pt x="0" y="32"/>
                    </a:lnTo>
                    <a:lnTo>
                      <a:pt x="0" y="38"/>
                    </a:lnTo>
                    <a:lnTo>
                      <a:pt x="4" y="43"/>
                    </a:lnTo>
                    <a:lnTo>
                      <a:pt x="10" y="45"/>
                    </a:lnTo>
                    <a:lnTo>
                      <a:pt x="15" y="3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0" name="Freeform 797">
                <a:extLst>
                  <a:ext uri="{FF2B5EF4-FFF2-40B4-BE49-F238E27FC236}">
                    <a16:creationId xmlns:a16="http://schemas.microsoft.com/office/drawing/2014/main" id="{353E7814-4CCA-4068-AA2A-C52D05F37653}"/>
                  </a:ext>
                </a:extLst>
              </p:cNvPr>
              <p:cNvSpPr>
                <a:spLocks/>
              </p:cNvSpPr>
              <p:nvPr/>
            </p:nvSpPr>
            <p:spPr bwMode="auto">
              <a:xfrm>
                <a:off x="1974" y="3170"/>
                <a:ext cx="14" cy="77"/>
              </a:xfrm>
              <a:custGeom>
                <a:avLst/>
                <a:gdLst>
                  <a:gd name="T0" fmla="*/ 0 w 54"/>
                  <a:gd name="T1" fmla="*/ 0 h 308"/>
                  <a:gd name="T2" fmla="*/ 0 w 54"/>
                  <a:gd name="T3" fmla="*/ 0 h 308"/>
                  <a:gd name="T4" fmla="*/ 0 w 54"/>
                  <a:gd name="T5" fmla="*/ 0 h 308"/>
                  <a:gd name="T6" fmla="*/ 0 w 54"/>
                  <a:gd name="T7" fmla="*/ 0 h 308"/>
                  <a:gd name="T8" fmla="*/ 0 w 54"/>
                  <a:gd name="T9" fmla="*/ 0 h 308"/>
                  <a:gd name="T10" fmla="*/ 0 w 54"/>
                  <a:gd name="T11" fmla="*/ 0 h 308"/>
                  <a:gd name="T12" fmla="*/ 0 w 54"/>
                  <a:gd name="T13" fmla="*/ 0 h 308"/>
                  <a:gd name="T14" fmla="*/ 0 w 54"/>
                  <a:gd name="T15" fmla="*/ 0 h 308"/>
                  <a:gd name="T16" fmla="*/ 0 w 54"/>
                  <a:gd name="T17" fmla="*/ 0 h 308"/>
                  <a:gd name="T18" fmla="*/ 0 w 54"/>
                  <a:gd name="T19" fmla="*/ 0 h 308"/>
                  <a:gd name="T20" fmla="*/ 0 w 54"/>
                  <a:gd name="T21" fmla="*/ 0 h 308"/>
                  <a:gd name="T22" fmla="*/ 0 w 54"/>
                  <a:gd name="T23" fmla="*/ 0 h 308"/>
                  <a:gd name="T24" fmla="*/ 0 w 54"/>
                  <a:gd name="T25" fmla="*/ 0 h 308"/>
                  <a:gd name="T26" fmla="*/ 0 w 54"/>
                  <a:gd name="T27" fmla="*/ 0 h 308"/>
                  <a:gd name="T28" fmla="*/ 0 w 54"/>
                  <a:gd name="T29" fmla="*/ 0 h 308"/>
                  <a:gd name="T30" fmla="*/ 0 w 54"/>
                  <a:gd name="T31" fmla="*/ 0 h 308"/>
                  <a:gd name="T32" fmla="*/ 0 w 54"/>
                  <a:gd name="T33" fmla="*/ 0 h 308"/>
                  <a:gd name="T34" fmla="*/ 0 w 54"/>
                  <a:gd name="T35" fmla="*/ 0 h 308"/>
                  <a:gd name="T36" fmla="*/ 0 w 54"/>
                  <a:gd name="T37" fmla="*/ 0 h 308"/>
                  <a:gd name="T38" fmla="*/ 0 w 54"/>
                  <a:gd name="T39" fmla="*/ 0 h 308"/>
                  <a:gd name="T40" fmla="*/ 0 w 54"/>
                  <a:gd name="T41" fmla="*/ 0 h 3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308">
                    <a:moveTo>
                      <a:pt x="9" y="13"/>
                    </a:moveTo>
                    <a:lnTo>
                      <a:pt x="9" y="13"/>
                    </a:lnTo>
                    <a:lnTo>
                      <a:pt x="27" y="35"/>
                    </a:lnTo>
                    <a:lnTo>
                      <a:pt x="38" y="64"/>
                    </a:lnTo>
                    <a:lnTo>
                      <a:pt x="39" y="100"/>
                    </a:lnTo>
                    <a:lnTo>
                      <a:pt x="34" y="141"/>
                    </a:lnTo>
                    <a:lnTo>
                      <a:pt x="26" y="184"/>
                    </a:lnTo>
                    <a:lnTo>
                      <a:pt x="15" y="227"/>
                    </a:lnTo>
                    <a:lnTo>
                      <a:pt x="6" y="268"/>
                    </a:lnTo>
                    <a:lnTo>
                      <a:pt x="0" y="308"/>
                    </a:lnTo>
                    <a:lnTo>
                      <a:pt x="15" y="308"/>
                    </a:lnTo>
                    <a:lnTo>
                      <a:pt x="22" y="271"/>
                    </a:lnTo>
                    <a:lnTo>
                      <a:pt x="31" y="229"/>
                    </a:lnTo>
                    <a:lnTo>
                      <a:pt x="41" y="186"/>
                    </a:lnTo>
                    <a:lnTo>
                      <a:pt x="49" y="143"/>
                    </a:lnTo>
                    <a:lnTo>
                      <a:pt x="54" y="100"/>
                    </a:lnTo>
                    <a:lnTo>
                      <a:pt x="53" y="61"/>
                    </a:lnTo>
                    <a:lnTo>
                      <a:pt x="43" y="28"/>
                    </a:lnTo>
                    <a:lnTo>
                      <a:pt x="19" y="0"/>
                    </a:lnTo>
                    <a:lnTo>
                      <a:pt x="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1" name="Freeform 798">
                <a:extLst>
                  <a:ext uri="{FF2B5EF4-FFF2-40B4-BE49-F238E27FC236}">
                    <a16:creationId xmlns:a16="http://schemas.microsoft.com/office/drawing/2014/main" id="{492F4EC0-642A-470B-BBDE-78891ECD236E}"/>
                  </a:ext>
                </a:extLst>
              </p:cNvPr>
              <p:cNvSpPr>
                <a:spLocks/>
              </p:cNvSpPr>
              <p:nvPr/>
            </p:nvSpPr>
            <p:spPr bwMode="auto">
              <a:xfrm>
                <a:off x="1854" y="3153"/>
                <a:ext cx="125" cy="24"/>
              </a:xfrm>
              <a:custGeom>
                <a:avLst/>
                <a:gdLst>
                  <a:gd name="T0" fmla="*/ 0 w 501"/>
                  <a:gd name="T1" fmla="*/ 0 h 93"/>
                  <a:gd name="T2" fmla="*/ 0 w 501"/>
                  <a:gd name="T3" fmla="*/ 0 h 93"/>
                  <a:gd name="T4" fmla="*/ 0 w 501"/>
                  <a:gd name="T5" fmla="*/ 0 h 93"/>
                  <a:gd name="T6" fmla="*/ 0 w 501"/>
                  <a:gd name="T7" fmla="*/ 0 h 93"/>
                  <a:gd name="T8" fmla="*/ 0 w 501"/>
                  <a:gd name="T9" fmla="*/ 0 h 93"/>
                  <a:gd name="T10" fmla="*/ 0 w 501"/>
                  <a:gd name="T11" fmla="*/ 0 h 93"/>
                  <a:gd name="T12" fmla="*/ 0 w 501"/>
                  <a:gd name="T13" fmla="*/ 0 h 93"/>
                  <a:gd name="T14" fmla="*/ 0 w 501"/>
                  <a:gd name="T15" fmla="*/ 0 h 93"/>
                  <a:gd name="T16" fmla="*/ 0 w 501"/>
                  <a:gd name="T17" fmla="*/ 0 h 93"/>
                  <a:gd name="T18" fmla="*/ 0 w 501"/>
                  <a:gd name="T19" fmla="*/ 0 h 93"/>
                  <a:gd name="T20" fmla="*/ 0 w 501"/>
                  <a:gd name="T21" fmla="*/ 0 h 93"/>
                  <a:gd name="T22" fmla="*/ 0 w 501"/>
                  <a:gd name="T23" fmla="*/ 0 h 93"/>
                  <a:gd name="T24" fmla="*/ 0 w 501"/>
                  <a:gd name="T25" fmla="*/ 0 h 93"/>
                  <a:gd name="T26" fmla="*/ 0 w 501"/>
                  <a:gd name="T27" fmla="*/ 0 h 93"/>
                  <a:gd name="T28" fmla="*/ 0 w 501"/>
                  <a:gd name="T29" fmla="*/ 0 h 93"/>
                  <a:gd name="T30" fmla="*/ 0 w 501"/>
                  <a:gd name="T31" fmla="*/ 0 h 93"/>
                  <a:gd name="T32" fmla="*/ 0 w 501"/>
                  <a:gd name="T33" fmla="*/ 0 h 93"/>
                  <a:gd name="T34" fmla="*/ 0 w 501"/>
                  <a:gd name="T35" fmla="*/ 0 h 93"/>
                  <a:gd name="T36" fmla="*/ 0 w 501"/>
                  <a:gd name="T37" fmla="*/ 0 h 93"/>
                  <a:gd name="T38" fmla="*/ 0 w 501"/>
                  <a:gd name="T39" fmla="*/ 0 h 93"/>
                  <a:gd name="T40" fmla="*/ 0 w 501"/>
                  <a:gd name="T41" fmla="*/ 0 h 93"/>
                  <a:gd name="T42" fmla="*/ 0 w 501"/>
                  <a:gd name="T43" fmla="*/ 0 h 93"/>
                  <a:gd name="T44" fmla="*/ 0 w 501"/>
                  <a:gd name="T45" fmla="*/ 0 h 93"/>
                  <a:gd name="T46" fmla="*/ 0 w 501"/>
                  <a:gd name="T47" fmla="*/ 0 h 93"/>
                  <a:gd name="T48" fmla="*/ 0 w 501"/>
                  <a:gd name="T49" fmla="*/ 0 h 93"/>
                  <a:gd name="T50" fmla="*/ 0 w 501"/>
                  <a:gd name="T51" fmla="*/ 0 h 93"/>
                  <a:gd name="T52" fmla="*/ 0 w 501"/>
                  <a:gd name="T53" fmla="*/ 0 h 93"/>
                  <a:gd name="T54" fmla="*/ 0 w 501"/>
                  <a:gd name="T55" fmla="*/ 0 h 93"/>
                  <a:gd name="T56" fmla="*/ 0 w 501"/>
                  <a:gd name="T57" fmla="*/ 0 h 93"/>
                  <a:gd name="T58" fmla="*/ 0 w 501"/>
                  <a:gd name="T59" fmla="*/ 0 h 93"/>
                  <a:gd name="T60" fmla="*/ 0 w 501"/>
                  <a:gd name="T61" fmla="*/ 0 h 93"/>
                  <a:gd name="T62" fmla="*/ 0 w 501"/>
                  <a:gd name="T63" fmla="*/ 0 h 93"/>
                  <a:gd name="T64" fmla="*/ 0 w 501"/>
                  <a:gd name="T65" fmla="*/ 0 h 93"/>
                  <a:gd name="T66" fmla="*/ 0 w 501"/>
                  <a:gd name="T67" fmla="*/ 0 h 93"/>
                  <a:gd name="T68" fmla="*/ 0 w 501"/>
                  <a:gd name="T69" fmla="*/ 0 h 93"/>
                  <a:gd name="T70" fmla="*/ 0 w 501"/>
                  <a:gd name="T71" fmla="*/ 0 h 93"/>
                  <a:gd name="T72" fmla="*/ 0 w 501"/>
                  <a:gd name="T73" fmla="*/ 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1" h="93">
                    <a:moveTo>
                      <a:pt x="7" y="93"/>
                    </a:moveTo>
                    <a:lnTo>
                      <a:pt x="7" y="93"/>
                    </a:lnTo>
                    <a:lnTo>
                      <a:pt x="35" y="80"/>
                    </a:lnTo>
                    <a:lnTo>
                      <a:pt x="61" y="67"/>
                    </a:lnTo>
                    <a:lnTo>
                      <a:pt x="91" y="56"/>
                    </a:lnTo>
                    <a:lnTo>
                      <a:pt x="122" y="45"/>
                    </a:lnTo>
                    <a:lnTo>
                      <a:pt x="152" y="36"/>
                    </a:lnTo>
                    <a:lnTo>
                      <a:pt x="184" y="28"/>
                    </a:lnTo>
                    <a:lnTo>
                      <a:pt x="217" y="22"/>
                    </a:lnTo>
                    <a:lnTo>
                      <a:pt x="248" y="18"/>
                    </a:lnTo>
                    <a:lnTo>
                      <a:pt x="282" y="18"/>
                    </a:lnTo>
                    <a:lnTo>
                      <a:pt x="314" y="17"/>
                    </a:lnTo>
                    <a:lnTo>
                      <a:pt x="345" y="20"/>
                    </a:lnTo>
                    <a:lnTo>
                      <a:pt x="378" y="27"/>
                    </a:lnTo>
                    <a:lnTo>
                      <a:pt x="408" y="35"/>
                    </a:lnTo>
                    <a:lnTo>
                      <a:pt x="438" y="48"/>
                    </a:lnTo>
                    <a:lnTo>
                      <a:pt x="465" y="61"/>
                    </a:lnTo>
                    <a:lnTo>
                      <a:pt x="491" y="80"/>
                    </a:lnTo>
                    <a:lnTo>
                      <a:pt x="501" y="67"/>
                    </a:lnTo>
                    <a:lnTo>
                      <a:pt x="473" y="48"/>
                    </a:lnTo>
                    <a:lnTo>
                      <a:pt x="443" y="32"/>
                    </a:lnTo>
                    <a:lnTo>
                      <a:pt x="413" y="19"/>
                    </a:lnTo>
                    <a:lnTo>
                      <a:pt x="380" y="11"/>
                    </a:lnTo>
                    <a:lnTo>
                      <a:pt x="348" y="5"/>
                    </a:lnTo>
                    <a:lnTo>
                      <a:pt x="314" y="1"/>
                    </a:lnTo>
                    <a:lnTo>
                      <a:pt x="282" y="0"/>
                    </a:lnTo>
                    <a:lnTo>
                      <a:pt x="248" y="2"/>
                    </a:lnTo>
                    <a:lnTo>
                      <a:pt x="214" y="6"/>
                    </a:lnTo>
                    <a:lnTo>
                      <a:pt x="182" y="13"/>
                    </a:lnTo>
                    <a:lnTo>
                      <a:pt x="149" y="20"/>
                    </a:lnTo>
                    <a:lnTo>
                      <a:pt x="117" y="30"/>
                    </a:lnTo>
                    <a:lnTo>
                      <a:pt x="85" y="40"/>
                    </a:lnTo>
                    <a:lnTo>
                      <a:pt x="56" y="52"/>
                    </a:lnTo>
                    <a:lnTo>
                      <a:pt x="27" y="65"/>
                    </a:lnTo>
                    <a:lnTo>
                      <a:pt x="0" y="78"/>
                    </a:lnTo>
                    <a:lnTo>
                      <a:pt x="7"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2" name="Freeform 799">
                <a:extLst>
                  <a:ext uri="{FF2B5EF4-FFF2-40B4-BE49-F238E27FC236}">
                    <a16:creationId xmlns:a16="http://schemas.microsoft.com/office/drawing/2014/main" id="{AD1332B7-9F51-428F-BF4A-1AF909F4DB07}"/>
                  </a:ext>
                </a:extLst>
              </p:cNvPr>
              <p:cNvSpPr>
                <a:spLocks/>
              </p:cNvSpPr>
              <p:nvPr/>
            </p:nvSpPr>
            <p:spPr bwMode="auto">
              <a:xfrm>
                <a:off x="1840" y="3173"/>
                <a:ext cx="42" cy="70"/>
              </a:xfrm>
              <a:custGeom>
                <a:avLst/>
                <a:gdLst>
                  <a:gd name="T0" fmla="*/ 0 w 169"/>
                  <a:gd name="T1" fmla="*/ 0 h 281"/>
                  <a:gd name="T2" fmla="*/ 0 w 169"/>
                  <a:gd name="T3" fmla="*/ 0 h 281"/>
                  <a:gd name="T4" fmla="*/ 0 w 169"/>
                  <a:gd name="T5" fmla="*/ 0 h 281"/>
                  <a:gd name="T6" fmla="*/ 0 w 169"/>
                  <a:gd name="T7" fmla="*/ 0 h 281"/>
                  <a:gd name="T8" fmla="*/ 0 w 169"/>
                  <a:gd name="T9" fmla="*/ 0 h 281"/>
                  <a:gd name="T10" fmla="*/ 0 w 169"/>
                  <a:gd name="T11" fmla="*/ 0 h 281"/>
                  <a:gd name="T12" fmla="*/ 0 w 169"/>
                  <a:gd name="T13" fmla="*/ 0 h 281"/>
                  <a:gd name="T14" fmla="*/ 0 w 169"/>
                  <a:gd name="T15" fmla="*/ 0 h 281"/>
                  <a:gd name="T16" fmla="*/ 0 w 169"/>
                  <a:gd name="T17" fmla="*/ 0 h 281"/>
                  <a:gd name="T18" fmla="*/ 0 w 169"/>
                  <a:gd name="T19" fmla="*/ 0 h 281"/>
                  <a:gd name="T20" fmla="*/ 0 w 169"/>
                  <a:gd name="T21" fmla="*/ 0 h 281"/>
                  <a:gd name="T22" fmla="*/ 0 w 169"/>
                  <a:gd name="T23" fmla="*/ 0 h 281"/>
                  <a:gd name="T24" fmla="*/ 0 w 169"/>
                  <a:gd name="T25" fmla="*/ 0 h 281"/>
                  <a:gd name="T26" fmla="*/ 0 w 169"/>
                  <a:gd name="T27" fmla="*/ 0 h 281"/>
                  <a:gd name="T28" fmla="*/ 0 w 169"/>
                  <a:gd name="T29" fmla="*/ 0 h 281"/>
                  <a:gd name="T30" fmla="*/ 0 w 169"/>
                  <a:gd name="T31" fmla="*/ 0 h 281"/>
                  <a:gd name="T32" fmla="*/ 0 w 169"/>
                  <a:gd name="T33" fmla="*/ 0 h 281"/>
                  <a:gd name="T34" fmla="*/ 0 w 169"/>
                  <a:gd name="T35" fmla="*/ 0 h 281"/>
                  <a:gd name="T36" fmla="*/ 0 w 169"/>
                  <a:gd name="T37" fmla="*/ 0 h 281"/>
                  <a:gd name="T38" fmla="*/ 0 w 169"/>
                  <a:gd name="T39" fmla="*/ 0 h 281"/>
                  <a:gd name="T40" fmla="*/ 0 w 169"/>
                  <a:gd name="T41" fmla="*/ 0 h 2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9" h="281">
                    <a:moveTo>
                      <a:pt x="169" y="265"/>
                    </a:moveTo>
                    <a:lnTo>
                      <a:pt x="169" y="265"/>
                    </a:lnTo>
                    <a:lnTo>
                      <a:pt x="104" y="244"/>
                    </a:lnTo>
                    <a:lnTo>
                      <a:pt x="60" y="216"/>
                    </a:lnTo>
                    <a:lnTo>
                      <a:pt x="32" y="179"/>
                    </a:lnTo>
                    <a:lnTo>
                      <a:pt x="17" y="140"/>
                    </a:lnTo>
                    <a:lnTo>
                      <a:pt x="15" y="100"/>
                    </a:lnTo>
                    <a:lnTo>
                      <a:pt x="24" y="63"/>
                    </a:lnTo>
                    <a:lnTo>
                      <a:pt x="41" y="35"/>
                    </a:lnTo>
                    <a:lnTo>
                      <a:pt x="63" y="15"/>
                    </a:lnTo>
                    <a:lnTo>
                      <a:pt x="56" y="0"/>
                    </a:lnTo>
                    <a:lnTo>
                      <a:pt x="28" y="24"/>
                    </a:lnTo>
                    <a:lnTo>
                      <a:pt x="9" y="58"/>
                    </a:lnTo>
                    <a:lnTo>
                      <a:pt x="0" y="100"/>
                    </a:lnTo>
                    <a:lnTo>
                      <a:pt x="1" y="143"/>
                    </a:lnTo>
                    <a:lnTo>
                      <a:pt x="17" y="187"/>
                    </a:lnTo>
                    <a:lnTo>
                      <a:pt x="49" y="229"/>
                    </a:lnTo>
                    <a:lnTo>
                      <a:pt x="99" y="260"/>
                    </a:lnTo>
                    <a:lnTo>
                      <a:pt x="166" y="281"/>
                    </a:lnTo>
                    <a:lnTo>
                      <a:pt x="169" y="2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3" name="Freeform 800">
                <a:extLst>
                  <a:ext uri="{FF2B5EF4-FFF2-40B4-BE49-F238E27FC236}">
                    <a16:creationId xmlns:a16="http://schemas.microsoft.com/office/drawing/2014/main" id="{F994B45C-E3F6-417C-B64F-CAC12E9B2697}"/>
                  </a:ext>
                </a:extLst>
              </p:cNvPr>
              <p:cNvSpPr>
                <a:spLocks/>
              </p:cNvSpPr>
              <p:nvPr/>
            </p:nvSpPr>
            <p:spPr bwMode="auto">
              <a:xfrm>
                <a:off x="1881" y="3239"/>
                <a:ext cx="730" cy="133"/>
              </a:xfrm>
              <a:custGeom>
                <a:avLst/>
                <a:gdLst>
                  <a:gd name="T0" fmla="*/ 0 w 2921"/>
                  <a:gd name="T1" fmla="*/ 0 h 532"/>
                  <a:gd name="T2" fmla="*/ 0 w 2921"/>
                  <a:gd name="T3" fmla="*/ 0 h 532"/>
                  <a:gd name="T4" fmla="*/ 0 w 2921"/>
                  <a:gd name="T5" fmla="*/ 0 h 532"/>
                  <a:gd name="T6" fmla="*/ 0 w 2921"/>
                  <a:gd name="T7" fmla="*/ 0 h 532"/>
                  <a:gd name="T8" fmla="*/ 0 w 2921"/>
                  <a:gd name="T9" fmla="*/ 0 h 532"/>
                  <a:gd name="T10" fmla="*/ 0 w 2921"/>
                  <a:gd name="T11" fmla="*/ 0 h 532"/>
                  <a:gd name="T12" fmla="*/ 0 w 2921"/>
                  <a:gd name="T13" fmla="*/ 0 h 532"/>
                  <a:gd name="T14" fmla="*/ 0 w 2921"/>
                  <a:gd name="T15" fmla="*/ 0 h 532"/>
                  <a:gd name="T16" fmla="*/ 0 w 2921"/>
                  <a:gd name="T17" fmla="*/ 0 h 532"/>
                  <a:gd name="T18" fmla="*/ 0 w 2921"/>
                  <a:gd name="T19" fmla="*/ 0 h 532"/>
                  <a:gd name="T20" fmla="*/ 0 w 2921"/>
                  <a:gd name="T21" fmla="*/ 0 h 532"/>
                  <a:gd name="T22" fmla="*/ 0 w 2921"/>
                  <a:gd name="T23" fmla="*/ 0 h 5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21" h="532">
                    <a:moveTo>
                      <a:pt x="2919" y="520"/>
                    </a:moveTo>
                    <a:lnTo>
                      <a:pt x="2914" y="516"/>
                    </a:lnTo>
                    <a:lnTo>
                      <a:pt x="3" y="0"/>
                    </a:lnTo>
                    <a:lnTo>
                      <a:pt x="0" y="16"/>
                    </a:lnTo>
                    <a:lnTo>
                      <a:pt x="2912" y="532"/>
                    </a:lnTo>
                    <a:lnTo>
                      <a:pt x="2906" y="528"/>
                    </a:lnTo>
                    <a:lnTo>
                      <a:pt x="2912" y="532"/>
                    </a:lnTo>
                    <a:lnTo>
                      <a:pt x="2918" y="530"/>
                    </a:lnTo>
                    <a:lnTo>
                      <a:pt x="2921" y="525"/>
                    </a:lnTo>
                    <a:lnTo>
                      <a:pt x="2919" y="519"/>
                    </a:lnTo>
                    <a:lnTo>
                      <a:pt x="2914" y="516"/>
                    </a:lnTo>
                    <a:lnTo>
                      <a:pt x="2919"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4" name="Freeform 801">
                <a:extLst>
                  <a:ext uri="{FF2B5EF4-FFF2-40B4-BE49-F238E27FC236}">
                    <a16:creationId xmlns:a16="http://schemas.microsoft.com/office/drawing/2014/main" id="{2E3FCAA5-8DAC-40BD-8058-5ACD7589A273}"/>
                  </a:ext>
                </a:extLst>
              </p:cNvPr>
              <p:cNvSpPr>
                <a:spLocks/>
              </p:cNvSpPr>
              <p:nvPr/>
            </p:nvSpPr>
            <p:spPr bwMode="auto">
              <a:xfrm>
                <a:off x="2608" y="3369"/>
                <a:ext cx="39" cy="55"/>
              </a:xfrm>
              <a:custGeom>
                <a:avLst/>
                <a:gdLst>
                  <a:gd name="T0" fmla="*/ 0 w 159"/>
                  <a:gd name="T1" fmla="*/ 0 h 221"/>
                  <a:gd name="T2" fmla="*/ 0 w 159"/>
                  <a:gd name="T3" fmla="*/ 0 h 221"/>
                  <a:gd name="T4" fmla="*/ 0 w 159"/>
                  <a:gd name="T5" fmla="*/ 0 h 221"/>
                  <a:gd name="T6" fmla="*/ 0 w 159"/>
                  <a:gd name="T7" fmla="*/ 0 h 221"/>
                  <a:gd name="T8" fmla="*/ 0 w 159"/>
                  <a:gd name="T9" fmla="*/ 0 h 221"/>
                  <a:gd name="T10" fmla="*/ 0 w 159"/>
                  <a:gd name="T11" fmla="*/ 0 h 221"/>
                  <a:gd name="T12" fmla="*/ 0 w 159"/>
                  <a:gd name="T13" fmla="*/ 0 h 221"/>
                  <a:gd name="T14" fmla="*/ 0 w 159"/>
                  <a:gd name="T15" fmla="*/ 0 h 221"/>
                  <a:gd name="T16" fmla="*/ 0 w 159"/>
                  <a:gd name="T17" fmla="*/ 0 h 221"/>
                  <a:gd name="T18" fmla="*/ 0 w 159"/>
                  <a:gd name="T19" fmla="*/ 0 h 221"/>
                  <a:gd name="T20" fmla="*/ 0 w 159"/>
                  <a:gd name="T21" fmla="*/ 0 h 221"/>
                  <a:gd name="T22" fmla="*/ 0 w 159"/>
                  <a:gd name="T23" fmla="*/ 0 h 2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 h="221">
                    <a:moveTo>
                      <a:pt x="156" y="221"/>
                    </a:moveTo>
                    <a:lnTo>
                      <a:pt x="158" y="211"/>
                    </a:lnTo>
                    <a:lnTo>
                      <a:pt x="13" y="0"/>
                    </a:lnTo>
                    <a:lnTo>
                      <a:pt x="0" y="8"/>
                    </a:lnTo>
                    <a:lnTo>
                      <a:pt x="145" y="219"/>
                    </a:lnTo>
                    <a:lnTo>
                      <a:pt x="146" y="208"/>
                    </a:lnTo>
                    <a:lnTo>
                      <a:pt x="145" y="219"/>
                    </a:lnTo>
                    <a:lnTo>
                      <a:pt x="150" y="221"/>
                    </a:lnTo>
                    <a:lnTo>
                      <a:pt x="155" y="220"/>
                    </a:lnTo>
                    <a:lnTo>
                      <a:pt x="159" y="216"/>
                    </a:lnTo>
                    <a:lnTo>
                      <a:pt x="158" y="211"/>
                    </a:lnTo>
                    <a:lnTo>
                      <a:pt x="156" y="2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5" name="Freeform 802">
                <a:extLst>
                  <a:ext uri="{FF2B5EF4-FFF2-40B4-BE49-F238E27FC236}">
                    <a16:creationId xmlns:a16="http://schemas.microsoft.com/office/drawing/2014/main" id="{4C6CC3D8-3AFF-429C-8D61-3274F6B81237}"/>
                  </a:ext>
                </a:extLst>
              </p:cNvPr>
              <p:cNvSpPr>
                <a:spLocks/>
              </p:cNvSpPr>
              <p:nvPr/>
            </p:nvSpPr>
            <p:spPr bwMode="auto">
              <a:xfrm>
                <a:off x="2605" y="3421"/>
                <a:ext cx="42" cy="35"/>
              </a:xfrm>
              <a:custGeom>
                <a:avLst/>
                <a:gdLst>
                  <a:gd name="T0" fmla="*/ 0 w 166"/>
                  <a:gd name="T1" fmla="*/ 0 h 141"/>
                  <a:gd name="T2" fmla="*/ 0 w 166"/>
                  <a:gd name="T3" fmla="*/ 0 h 141"/>
                  <a:gd name="T4" fmla="*/ 0 w 166"/>
                  <a:gd name="T5" fmla="*/ 0 h 141"/>
                  <a:gd name="T6" fmla="*/ 0 w 166"/>
                  <a:gd name="T7" fmla="*/ 0 h 141"/>
                  <a:gd name="T8" fmla="*/ 0 w 166"/>
                  <a:gd name="T9" fmla="*/ 0 h 141"/>
                  <a:gd name="T10" fmla="*/ 0 w 166"/>
                  <a:gd name="T11" fmla="*/ 0 h 141"/>
                  <a:gd name="T12" fmla="*/ 0 w 166"/>
                  <a:gd name="T13" fmla="*/ 0 h 141"/>
                  <a:gd name="T14" fmla="*/ 0 w 166"/>
                  <a:gd name="T15" fmla="*/ 0 h 141"/>
                  <a:gd name="T16" fmla="*/ 0 w 166"/>
                  <a:gd name="T17" fmla="*/ 0 h 141"/>
                  <a:gd name="T18" fmla="*/ 0 w 166"/>
                  <a:gd name="T19" fmla="*/ 0 h 141"/>
                  <a:gd name="T20" fmla="*/ 0 w 166"/>
                  <a:gd name="T21" fmla="*/ 0 h 141"/>
                  <a:gd name="T22" fmla="*/ 0 w 166"/>
                  <a:gd name="T23" fmla="*/ 0 h 1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6" h="141">
                    <a:moveTo>
                      <a:pt x="4" y="141"/>
                    </a:moveTo>
                    <a:lnTo>
                      <a:pt x="13" y="139"/>
                    </a:lnTo>
                    <a:lnTo>
                      <a:pt x="166" y="13"/>
                    </a:lnTo>
                    <a:lnTo>
                      <a:pt x="156" y="0"/>
                    </a:lnTo>
                    <a:lnTo>
                      <a:pt x="3" y="126"/>
                    </a:lnTo>
                    <a:lnTo>
                      <a:pt x="12" y="125"/>
                    </a:lnTo>
                    <a:lnTo>
                      <a:pt x="3" y="126"/>
                    </a:lnTo>
                    <a:lnTo>
                      <a:pt x="0" y="131"/>
                    </a:lnTo>
                    <a:lnTo>
                      <a:pt x="3" y="138"/>
                    </a:lnTo>
                    <a:lnTo>
                      <a:pt x="6" y="141"/>
                    </a:lnTo>
                    <a:lnTo>
                      <a:pt x="13" y="139"/>
                    </a:lnTo>
                    <a:lnTo>
                      <a:pt x="4"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6" name="Freeform 803">
                <a:extLst>
                  <a:ext uri="{FF2B5EF4-FFF2-40B4-BE49-F238E27FC236}">
                    <a16:creationId xmlns:a16="http://schemas.microsoft.com/office/drawing/2014/main" id="{22A18530-1E56-4AE6-BF16-74A7E6E598E1}"/>
                  </a:ext>
                </a:extLst>
              </p:cNvPr>
              <p:cNvSpPr>
                <a:spLocks/>
              </p:cNvSpPr>
              <p:nvPr/>
            </p:nvSpPr>
            <p:spPr bwMode="auto">
              <a:xfrm>
                <a:off x="2474" y="3384"/>
                <a:ext cx="134" cy="72"/>
              </a:xfrm>
              <a:custGeom>
                <a:avLst/>
                <a:gdLst>
                  <a:gd name="T0" fmla="*/ 0 w 538"/>
                  <a:gd name="T1" fmla="*/ 0 h 288"/>
                  <a:gd name="T2" fmla="*/ 0 w 538"/>
                  <a:gd name="T3" fmla="*/ 0 h 288"/>
                  <a:gd name="T4" fmla="*/ 0 w 538"/>
                  <a:gd name="T5" fmla="*/ 0 h 288"/>
                  <a:gd name="T6" fmla="*/ 0 w 538"/>
                  <a:gd name="T7" fmla="*/ 0 h 288"/>
                  <a:gd name="T8" fmla="*/ 0 w 538"/>
                  <a:gd name="T9" fmla="*/ 0 h 288"/>
                  <a:gd name="T10" fmla="*/ 0 w 538"/>
                  <a:gd name="T11" fmla="*/ 0 h 288"/>
                  <a:gd name="T12" fmla="*/ 0 w 538"/>
                  <a:gd name="T13" fmla="*/ 0 h 288"/>
                  <a:gd name="T14" fmla="*/ 0 w 538"/>
                  <a:gd name="T15" fmla="*/ 0 h 288"/>
                  <a:gd name="T16" fmla="*/ 0 w 538"/>
                  <a:gd name="T17" fmla="*/ 0 h 288"/>
                  <a:gd name="T18" fmla="*/ 0 w 538"/>
                  <a:gd name="T19" fmla="*/ 0 h 288"/>
                  <a:gd name="T20" fmla="*/ 0 w 538"/>
                  <a:gd name="T21" fmla="*/ 0 h 288"/>
                  <a:gd name="T22" fmla="*/ 0 w 538"/>
                  <a:gd name="T23" fmla="*/ 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8" h="288">
                    <a:moveTo>
                      <a:pt x="7" y="16"/>
                    </a:moveTo>
                    <a:lnTo>
                      <a:pt x="5" y="16"/>
                    </a:lnTo>
                    <a:lnTo>
                      <a:pt x="530" y="288"/>
                    </a:lnTo>
                    <a:lnTo>
                      <a:pt x="538" y="272"/>
                    </a:lnTo>
                    <a:lnTo>
                      <a:pt x="13" y="0"/>
                    </a:lnTo>
                    <a:lnTo>
                      <a:pt x="10" y="0"/>
                    </a:lnTo>
                    <a:lnTo>
                      <a:pt x="13" y="0"/>
                    </a:lnTo>
                    <a:lnTo>
                      <a:pt x="6" y="0"/>
                    </a:lnTo>
                    <a:lnTo>
                      <a:pt x="1" y="4"/>
                    </a:lnTo>
                    <a:lnTo>
                      <a:pt x="0" y="11"/>
                    </a:lnTo>
                    <a:lnTo>
                      <a:pt x="5" y="16"/>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7" name="Freeform 804">
                <a:extLst>
                  <a:ext uri="{FF2B5EF4-FFF2-40B4-BE49-F238E27FC236}">
                    <a16:creationId xmlns:a16="http://schemas.microsoft.com/office/drawing/2014/main" id="{A2CBDD71-8B2A-4D00-B0DA-98980DE6AC73}"/>
                  </a:ext>
                </a:extLst>
              </p:cNvPr>
              <p:cNvSpPr>
                <a:spLocks/>
              </p:cNvSpPr>
              <p:nvPr/>
            </p:nvSpPr>
            <p:spPr bwMode="auto">
              <a:xfrm>
                <a:off x="1860" y="3267"/>
                <a:ext cx="616" cy="121"/>
              </a:xfrm>
              <a:custGeom>
                <a:avLst/>
                <a:gdLst>
                  <a:gd name="T0" fmla="*/ 0 w 2466"/>
                  <a:gd name="T1" fmla="*/ 0 h 485"/>
                  <a:gd name="T2" fmla="*/ 0 w 2466"/>
                  <a:gd name="T3" fmla="*/ 0 h 485"/>
                  <a:gd name="T4" fmla="*/ 0 w 2466"/>
                  <a:gd name="T5" fmla="*/ 0 h 485"/>
                  <a:gd name="T6" fmla="*/ 0 w 2466"/>
                  <a:gd name="T7" fmla="*/ 0 h 485"/>
                  <a:gd name="T8" fmla="*/ 0 w 2466"/>
                  <a:gd name="T9" fmla="*/ 0 h 485"/>
                  <a:gd name="T10" fmla="*/ 0 w 2466"/>
                  <a:gd name="T11" fmla="*/ 0 h 485"/>
                  <a:gd name="T12" fmla="*/ 0 w 2466"/>
                  <a:gd name="T13" fmla="*/ 0 h 4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6" h="485">
                    <a:moveTo>
                      <a:pt x="0" y="15"/>
                    </a:moveTo>
                    <a:lnTo>
                      <a:pt x="0" y="15"/>
                    </a:lnTo>
                    <a:lnTo>
                      <a:pt x="2463" y="485"/>
                    </a:lnTo>
                    <a:lnTo>
                      <a:pt x="2466" y="469"/>
                    </a:lnTo>
                    <a:lnTo>
                      <a:pt x="3"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8" name="Freeform 805">
                <a:extLst>
                  <a:ext uri="{FF2B5EF4-FFF2-40B4-BE49-F238E27FC236}">
                    <a16:creationId xmlns:a16="http://schemas.microsoft.com/office/drawing/2014/main" id="{34DDC3B9-F221-4984-9869-C2EFBC6FE788}"/>
                  </a:ext>
                </a:extLst>
              </p:cNvPr>
              <p:cNvSpPr>
                <a:spLocks/>
              </p:cNvSpPr>
              <p:nvPr/>
            </p:nvSpPr>
            <p:spPr bwMode="auto">
              <a:xfrm>
                <a:off x="1798" y="3192"/>
                <a:ext cx="62" cy="79"/>
              </a:xfrm>
              <a:custGeom>
                <a:avLst/>
                <a:gdLst>
                  <a:gd name="T0" fmla="*/ 0 w 250"/>
                  <a:gd name="T1" fmla="*/ 0 h 313"/>
                  <a:gd name="T2" fmla="*/ 0 w 250"/>
                  <a:gd name="T3" fmla="*/ 0 h 313"/>
                  <a:gd name="T4" fmla="*/ 0 w 250"/>
                  <a:gd name="T5" fmla="*/ 0 h 313"/>
                  <a:gd name="T6" fmla="*/ 0 w 250"/>
                  <a:gd name="T7" fmla="*/ 0 h 313"/>
                  <a:gd name="T8" fmla="*/ 0 w 250"/>
                  <a:gd name="T9" fmla="*/ 0 h 313"/>
                  <a:gd name="T10" fmla="*/ 0 w 250"/>
                  <a:gd name="T11" fmla="*/ 0 h 313"/>
                  <a:gd name="T12" fmla="*/ 0 w 250"/>
                  <a:gd name="T13" fmla="*/ 0 h 313"/>
                  <a:gd name="T14" fmla="*/ 0 w 250"/>
                  <a:gd name="T15" fmla="*/ 0 h 313"/>
                  <a:gd name="T16" fmla="*/ 0 w 250"/>
                  <a:gd name="T17" fmla="*/ 0 h 313"/>
                  <a:gd name="T18" fmla="*/ 0 w 250"/>
                  <a:gd name="T19" fmla="*/ 0 h 313"/>
                  <a:gd name="T20" fmla="*/ 0 w 250"/>
                  <a:gd name="T21" fmla="*/ 0 h 313"/>
                  <a:gd name="T22" fmla="*/ 0 w 250"/>
                  <a:gd name="T23" fmla="*/ 0 h 313"/>
                  <a:gd name="T24" fmla="*/ 0 w 250"/>
                  <a:gd name="T25" fmla="*/ 0 h 313"/>
                  <a:gd name="T26" fmla="*/ 0 w 250"/>
                  <a:gd name="T27" fmla="*/ 0 h 313"/>
                  <a:gd name="T28" fmla="*/ 0 w 250"/>
                  <a:gd name="T29" fmla="*/ 0 h 313"/>
                  <a:gd name="T30" fmla="*/ 0 w 250"/>
                  <a:gd name="T31" fmla="*/ 0 h 313"/>
                  <a:gd name="T32" fmla="*/ 0 w 250"/>
                  <a:gd name="T33" fmla="*/ 0 h 313"/>
                  <a:gd name="T34" fmla="*/ 0 w 250"/>
                  <a:gd name="T35" fmla="*/ 0 h 313"/>
                  <a:gd name="T36" fmla="*/ 0 w 250"/>
                  <a:gd name="T37" fmla="*/ 0 h 313"/>
                  <a:gd name="T38" fmla="*/ 0 w 250"/>
                  <a:gd name="T39" fmla="*/ 0 h 313"/>
                  <a:gd name="T40" fmla="*/ 0 w 250"/>
                  <a:gd name="T41" fmla="*/ 0 h 313"/>
                  <a:gd name="T42" fmla="*/ 0 w 250"/>
                  <a:gd name="T43" fmla="*/ 0 h 313"/>
                  <a:gd name="T44" fmla="*/ 0 w 250"/>
                  <a:gd name="T45" fmla="*/ 0 h 313"/>
                  <a:gd name="T46" fmla="*/ 0 w 250"/>
                  <a:gd name="T47" fmla="*/ 0 h 313"/>
                  <a:gd name="T48" fmla="*/ 0 w 250"/>
                  <a:gd name="T49" fmla="*/ 0 h 313"/>
                  <a:gd name="T50" fmla="*/ 0 w 250"/>
                  <a:gd name="T51" fmla="*/ 0 h 313"/>
                  <a:gd name="T52" fmla="*/ 0 w 250"/>
                  <a:gd name="T53" fmla="*/ 0 h 313"/>
                  <a:gd name="T54" fmla="*/ 0 w 250"/>
                  <a:gd name="T55" fmla="*/ 0 h 313"/>
                  <a:gd name="T56" fmla="*/ 0 w 250"/>
                  <a:gd name="T57" fmla="*/ 0 h 313"/>
                  <a:gd name="T58" fmla="*/ 0 w 250"/>
                  <a:gd name="T59" fmla="*/ 0 h 313"/>
                  <a:gd name="T60" fmla="*/ 0 w 250"/>
                  <a:gd name="T61" fmla="*/ 0 h 313"/>
                  <a:gd name="T62" fmla="*/ 0 w 250"/>
                  <a:gd name="T63" fmla="*/ 0 h 313"/>
                  <a:gd name="T64" fmla="*/ 0 w 250"/>
                  <a:gd name="T65" fmla="*/ 0 h 313"/>
                  <a:gd name="T66" fmla="*/ 0 w 250"/>
                  <a:gd name="T67" fmla="*/ 0 h 313"/>
                  <a:gd name="T68" fmla="*/ 0 w 250"/>
                  <a:gd name="T69" fmla="*/ 0 h 313"/>
                  <a:gd name="T70" fmla="*/ 0 w 250"/>
                  <a:gd name="T71" fmla="*/ 0 h 313"/>
                  <a:gd name="T72" fmla="*/ 0 w 250"/>
                  <a:gd name="T73" fmla="*/ 0 h 3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0" h="313">
                    <a:moveTo>
                      <a:pt x="3" y="0"/>
                    </a:moveTo>
                    <a:lnTo>
                      <a:pt x="3" y="0"/>
                    </a:lnTo>
                    <a:lnTo>
                      <a:pt x="0" y="23"/>
                    </a:lnTo>
                    <a:lnTo>
                      <a:pt x="3" y="47"/>
                    </a:lnTo>
                    <a:lnTo>
                      <a:pt x="8" y="73"/>
                    </a:lnTo>
                    <a:lnTo>
                      <a:pt x="16" y="97"/>
                    </a:lnTo>
                    <a:lnTo>
                      <a:pt x="26" y="124"/>
                    </a:lnTo>
                    <a:lnTo>
                      <a:pt x="39" y="147"/>
                    </a:lnTo>
                    <a:lnTo>
                      <a:pt x="55" y="170"/>
                    </a:lnTo>
                    <a:lnTo>
                      <a:pt x="72" y="195"/>
                    </a:lnTo>
                    <a:lnTo>
                      <a:pt x="90" y="216"/>
                    </a:lnTo>
                    <a:lnTo>
                      <a:pt x="111" y="237"/>
                    </a:lnTo>
                    <a:lnTo>
                      <a:pt x="132" y="255"/>
                    </a:lnTo>
                    <a:lnTo>
                      <a:pt x="154" y="272"/>
                    </a:lnTo>
                    <a:lnTo>
                      <a:pt x="177" y="287"/>
                    </a:lnTo>
                    <a:lnTo>
                      <a:pt x="201" y="299"/>
                    </a:lnTo>
                    <a:lnTo>
                      <a:pt x="224" y="307"/>
                    </a:lnTo>
                    <a:lnTo>
                      <a:pt x="247" y="313"/>
                    </a:lnTo>
                    <a:lnTo>
                      <a:pt x="250" y="298"/>
                    </a:lnTo>
                    <a:lnTo>
                      <a:pt x="229" y="291"/>
                    </a:lnTo>
                    <a:lnTo>
                      <a:pt x="206" y="283"/>
                    </a:lnTo>
                    <a:lnTo>
                      <a:pt x="185" y="272"/>
                    </a:lnTo>
                    <a:lnTo>
                      <a:pt x="164" y="259"/>
                    </a:lnTo>
                    <a:lnTo>
                      <a:pt x="142" y="242"/>
                    </a:lnTo>
                    <a:lnTo>
                      <a:pt x="121" y="224"/>
                    </a:lnTo>
                    <a:lnTo>
                      <a:pt x="103" y="205"/>
                    </a:lnTo>
                    <a:lnTo>
                      <a:pt x="85" y="185"/>
                    </a:lnTo>
                    <a:lnTo>
                      <a:pt x="68" y="163"/>
                    </a:lnTo>
                    <a:lnTo>
                      <a:pt x="55" y="139"/>
                    </a:lnTo>
                    <a:lnTo>
                      <a:pt x="42" y="116"/>
                    </a:lnTo>
                    <a:lnTo>
                      <a:pt x="32" y="92"/>
                    </a:lnTo>
                    <a:lnTo>
                      <a:pt x="24" y="70"/>
                    </a:lnTo>
                    <a:lnTo>
                      <a:pt x="19" y="47"/>
                    </a:lnTo>
                    <a:lnTo>
                      <a:pt x="19" y="23"/>
                    </a:lnTo>
                    <a:lnTo>
                      <a:pt x="1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9" name="Freeform 806">
                <a:extLst>
                  <a:ext uri="{FF2B5EF4-FFF2-40B4-BE49-F238E27FC236}">
                    <a16:creationId xmlns:a16="http://schemas.microsoft.com/office/drawing/2014/main" id="{817CAB3F-D456-4DBB-95CE-FA41C18A98D1}"/>
                  </a:ext>
                </a:extLst>
              </p:cNvPr>
              <p:cNvSpPr>
                <a:spLocks/>
              </p:cNvSpPr>
              <p:nvPr/>
            </p:nvSpPr>
            <p:spPr bwMode="auto">
              <a:xfrm>
                <a:off x="1799" y="3120"/>
                <a:ext cx="120" cy="72"/>
              </a:xfrm>
              <a:custGeom>
                <a:avLst/>
                <a:gdLst>
                  <a:gd name="T0" fmla="*/ 0 w 480"/>
                  <a:gd name="T1" fmla="*/ 0 h 290"/>
                  <a:gd name="T2" fmla="*/ 0 w 480"/>
                  <a:gd name="T3" fmla="*/ 0 h 290"/>
                  <a:gd name="T4" fmla="*/ 0 w 480"/>
                  <a:gd name="T5" fmla="*/ 0 h 290"/>
                  <a:gd name="T6" fmla="*/ 0 w 480"/>
                  <a:gd name="T7" fmla="*/ 0 h 290"/>
                  <a:gd name="T8" fmla="*/ 0 w 480"/>
                  <a:gd name="T9" fmla="*/ 0 h 290"/>
                  <a:gd name="T10" fmla="*/ 0 w 480"/>
                  <a:gd name="T11" fmla="*/ 0 h 290"/>
                  <a:gd name="T12" fmla="*/ 0 w 480"/>
                  <a:gd name="T13" fmla="*/ 0 h 290"/>
                  <a:gd name="T14" fmla="*/ 0 w 480"/>
                  <a:gd name="T15" fmla="*/ 0 h 290"/>
                  <a:gd name="T16" fmla="*/ 0 w 480"/>
                  <a:gd name="T17" fmla="*/ 0 h 290"/>
                  <a:gd name="T18" fmla="*/ 0 w 480"/>
                  <a:gd name="T19" fmla="*/ 0 h 290"/>
                  <a:gd name="T20" fmla="*/ 0 w 480"/>
                  <a:gd name="T21" fmla="*/ 0 h 290"/>
                  <a:gd name="T22" fmla="*/ 0 w 480"/>
                  <a:gd name="T23" fmla="*/ 0 h 290"/>
                  <a:gd name="T24" fmla="*/ 0 w 480"/>
                  <a:gd name="T25" fmla="*/ 0 h 290"/>
                  <a:gd name="T26" fmla="*/ 0 w 480"/>
                  <a:gd name="T27" fmla="*/ 0 h 290"/>
                  <a:gd name="T28" fmla="*/ 0 w 480"/>
                  <a:gd name="T29" fmla="*/ 0 h 290"/>
                  <a:gd name="T30" fmla="*/ 0 w 480"/>
                  <a:gd name="T31" fmla="*/ 0 h 290"/>
                  <a:gd name="T32" fmla="*/ 0 w 480"/>
                  <a:gd name="T33" fmla="*/ 0 h 290"/>
                  <a:gd name="T34" fmla="*/ 0 w 480"/>
                  <a:gd name="T35" fmla="*/ 0 h 290"/>
                  <a:gd name="T36" fmla="*/ 0 w 480"/>
                  <a:gd name="T37" fmla="*/ 0 h 290"/>
                  <a:gd name="T38" fmla="*/ 0 w 480"/>
                  <a:gd name="T39" fmla="*/ 0 h 290"/>
                  <a:gd name="T40" fmla="*/ 0 w 480"/>
                  <a:gd name="T41" fmla="*/ 0 h 290"/>
                  <a:gd name="T42" fmla="*/ 0 w 480"/>
                  <a:gd name="T43" fmla="*/ 0 h 290"/>
                  <a:gd name="T44" fmla="*/ 0 w 480"/>
                  <a:gd name="T45" fmla="*/ 0 h 290"/>
                  <a:gd name="T46" fmla="*/ 0 w 480"/>
                  <a:gd name="T47" fmla="*/ 0 h 290"/>
                  <a:gd name="T48" fmla="*/ 0 w 480"/>
                  <a:gd name="T49" fmla="*/ 0 h 290"/>
                  <a:gd name="T50" fmla="*/ 0 w 480"/>
                  <a:gd name="T51" fmla="*/ 0 h 290"/>
                  <a:gd name="T52" fmla="*/ 0 w 480"/>
                  <a:gd name="T53" fmla="*/ 0 h 290"/>
                  <a:gd name="T54" fmla="*/ 0 w 480"/>
                  <a:gd name="T55" fmla="*/ 0 h 290"/>
                  <a:gd name="T56" fmla="*/ 0 w 480"/>
                  <a:gd name="T57" fmla="*/ 0 h 290"/>
                  <a:gd name="T58" fmla="*/ 0 w 480"/>
                  <a:gd name="T59" fmla="*/ 0 h 290"/>
                  <a:gd name="T60" fmla="*/ 0 w 480"/>
                  <a:gd name="T61" fmla="*/ 0 h 290"/>
                  <a:gd name="T62" fmla="*/ 0 w 480"/>
                  <a:gd name="T63" fmla="*/ 0 h 290"/>
                  <a:gd name="T64" fmla="*/ 0 w 480"/>
                  <a:gd name="T65" fmla="*/ 0 h 290"/>
                  <a:gd name="T66" fmla="*/ 0 w 480"/>
                  <a:gd name="T67" fmla="*/ 0 h 290"/>
                  <a:gd name="T68" fmla="*/ 0 w 480"/>
                  <a:gd name="T69" fmla="*/ 0 h 290"/>
                  <a:gd name="T70" fmla="*/ 0 w 480"/>
                  <a:gd name="T71" fmla="*/ 0 h 290"/>
                  <a:gd name="T72" fmla="*/ 0 w 480"/>
                  <a:gd name="T73" fmla="*/ 0 h 2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290">
                    <a:moveTo>
                      <a:pt x="480" y="0"/>
                    </a:moveTo>
                    <a:lnTo>
                      <a:pt x="480" y="0"/>
                    </a:lnTo>
                    <a:lnTo>
                      <a:pt x="443" y="3"/>
                    </a:lnTo>
                    <a:lnTo>
                      <a:pt x="406" y="5"/>
                    </a:lnTo>
                    <a:lnTo>
                      <a:pt x="368" y="9"/>
                    </a:lnTo>
                    <a:lnTo>
                      <a:pt x="329" y="16"/>
                    </a:lnTo>
                    <a:lnTo>
                      <a:pt x="290" y="23"/>
                    </a:lnTo>
                    <a:lnTo>
                      <a:pt x="252" y="35"/>
                    </a:lnTo>
                    <a:lnTo>
                      <a:pt x="216" y="48"/>
                    </a:lnTo>
                    <a:lnTo>
                      <a:pt x="181" y="62"/>
                    </a:lnTo>
                    <a:lnTo>
                      <a:pt x="146" y="81"/>
                    </a:lnTo>
                    <a:lnTo>
                      <a:pt x="114" y="101"/>
                    </a:lnTo>
                    <a:lnTo>
                      <a:pt x="86" y="125"/>
                    </a:lnTo>
                    <a:lnTo>
                      <a:pt x="60" y="152"/>
                    </a:lnTo>
                    <a:lnTo>
                      <a:pt x="39" y="182"/>
                    </a:lnTo>
                    <a:lnTo>
                      <a:pt x="21" y="215"/>
                    </a:lnTo>
                    <a:lnTo>
                      <a:pt x="8" y="251"/>
                    </a:lnTo>
                    <a:lnTo>
                      <a:pt x="0" y="290"/>
                    </a:lnTo>
                    <a:lnTo>
                      <a:pt x="16" y="290"/>
                    </a:lnTo>
                    <a:lnTo>
                      <a:pt x="23" y="254"/>
                    </a:lnTo>
                    <a:lnTo>
                      <a:pt x="36" y="220"/>
                    </a:lnTo>
                    <a:lnTo>
                      <a:pt x="52" y="190"/>
                    </a:lnTo>
                    <a:lnTo>
                      <a:pt x="73" y="163"/>
                    </a:lnTo>
                    <a:lnTo>
                      <a:pt x="96" y="138"/>
                    </a:lnTo>
                    <a:lnTo>
                      <a:pt x="125" y="114"/>
                    </a:lnTo>
                    <a:lnTo>
                      <a:pt x="153" y="96"/>
                    </a:lnTo>
                    <a:lnTo>
                      <a:pt x="186" y="78"/>
                    </a:lnTo>
                    <a:lnTo>
                      <a:pt x="221" y="64"/>
                    </a:lnTo>
                    <a:lnTo>
                      <a:pt x="257" y="51"/>
                    </a:lnTo>
                    <a:lnTo>
                      <a:pt x="292" y="39"/>
                    </a:lnTo>
                    <a:lnTo>
                      <a:pt x="331" y="31"/>
                    </a:lnTo>
                    <a:lnTo>
                      <a:pt x="368" y="25"/>
                    </a:lnTo>
                    <a:lnTo>
                      <a:pt x="406" y="21"/>
                    </a:lnTo>
                    <a:lnTo>
                      <a:pt x="443" y="18"/>
                    </a:lnTo>
                    <a:lnTo>
                      <a:pt x="480" y="18"/>
                    </a:lnTo>
                    <a:lnTo>
                      <a:pt x="4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0" name="Freeform 807">
                <a:extLst>
                  <a:ext uri="{FF2B5EF4-FFF2-40B4-BE49-F238E27FC236}">
                    <a16:creationId xmlns:a16="http://schemas.microsoft.com/office/drawing/2014/main" id="{FC0EF985-0693-4DAD-9EC9-91B09C70E350}"/>
                  </a:ext>
                </a:extLst>
              </p:cNvPr>
              <p:cNvSpPr>
                <a:spLocks/>
              </p:cNvSpPr>
              <p:nvPr/>
            </p:nvSpPr>
            <p:spPr bwMode="auto">
              <a:xfrm>
                <a:off x="1919" y="3120"/>
                <a:ext cx="96" cy="40"/>
              </a:xfrm>
              <a:custGeom>
                <a:avLst/>
                <a:gdLst>
                  <a:gd name="T0" fmla="*/ 0 w 383"/>
                  <a:gd name="T1" fmla="*/ 0 h 159"/>
                  <a:gd name="T2" fmla="*/ 0 w 383"/>
                  <a:gd name="T3" fmla="*/ 0 h 159"/>
                  <a:gd name="T4" fmla="*/ 0 w 383"/>
                  <a:gd name="T5" fmla="*/ 0 h 159"/>
                  <a:gd name="T6" fmla="*/ 0 w 383"/>
                  <a:gd name="T7" fmla="*/ 0 h 159"/>
                  <a:gd name="T8" fmla="*/ 0 w 383"/>
                  <a:gd name="T9" fmla="*/ 0 h 159"/>
                  <a:gd name="T10" fmla="*/ 0 w 383"/>
                  <a:gd name="T11" fmla="*/ 0 h 159"/>
                  <a:gd name="T12" fmla="*/ 0 w 383"/>
                  <a:gd name="T13" fmla="*/ 0 h 159"/>
                  <a:gd name="T14" fmla="*/ 0 w 383"/>
                  <a:gd name="T15" fmla="*/ 0 h 159"/>
                  <a:gd name="T16" fmla="*/ 0 w 383"/>
                  <a:gd name="T17" fmla="*/ 0 h 159"/>
                  <a:gd name="T18" fmla="*/ 0 w 383"/>
                  <a:gd name="T19" fmla="*/ 0 h 159"/>
                  <a:gd name="T20" fmla="*/ 0 w 383"/>
                  <a:gd name="T21" fmla="*/ 0 h 159"/>
                  <a:gd name="T22" fmla="*/ 0 w 383"/>
                  <a:gd name="T23" fmla="*/ 0 h 159"/>
                  <a:gd name="T24" fmla="*/ 0 w 383"/>
                  <a:gd name="T25" fmla="*/ 0 h 159"/>
                  <a:gd name="T26" fmla="*/ 0 w 383"/>
                  <a:gd name="T27" fmla="*/ 0 h 159"/>
                  <a:gd name="T28" fmla="*/ 0 w 383"/>
                  <a:gd name="T29" fmla="*/ 0 h 159"/>
                  <a:gd name="T30" fmla="*/ 0 w 383"/>
                  <a:gd name="T31" fmla="*/ 0 h 159"/>
                  <a:gd name="T32" fmla="*/ 0 w 383"/>
                  <a:gd name="T33" fmla="*/ 0 h 159"/>
                  <a:gd name="T34" fmla="*/ 0 w 383"/>
                  <a:gd name="T35" fmla="*/ 0 h 159"/>
                  <a:gd name="T36" fmla="*/ 0 w 383"/>
                  <a:gd name="T37" fmla="*/ 0 h 159"/>
                  <a:gd name="T38" fmla="*/ 0 w 383"/>
                  <a:gd name="T39" fmla="*/ 0 h 159"/>
                  <a:gd name="T40" fmla="*/ 0 w 383"/>
                  <a:gd name="T41" fmla="*/ 0 h 159"/>
                  <a:gd name="T42" fmla="*/ 0 w 383"/>
                  <a:gd name="T43" fmla="*/ 0 h 159"/>
                  <a:gd name="T44" fmla="*/ 0 w 383"/>
                  <a:gd name="T45" fmla="*/ 0 h 159"/>
                  <a:gd name="T46" fmla="*/ 0 w 383"/>
                  <a:gd name="T47" fmla="*/ 0 h 159"/>
                  <a:gd name="T48" fmla="*/ 0 w 383"/>
                  <a:gd name="T49" fmla="*/ 0 h 159"/>
                  <a:gd name="T50" fmla="*/ 0 w 383"/>
                  <a:gd name="T51" fmla="*/ 0 h 159"/>
                  <a:gd name="T52" fmla="*/ 0 w 383"/>
                  <a:gd name="T53" fmla="*/ 0 h 159"/>
                  <a:gd name="T54" fmla="*/ 0 w 383"/>
                  <a:gd name="T55" fmla="*/ 0 h 159"/>
                  <a:gd name="T56" fmla="*/ 0 w 383"/>
                  <a:gd name="T57" fmla="*/ 0 h 159"/>
                  <a:gd name="T58" fmla="*/ 0 w 383"/>
                  <a:gd name="T59" fmla="*/ 0 h 159"/>
                  <a:gd name="T60" fmla="*/ 0 w 383"/>
                  <a:gd name="T61" fmla="*/ 0 h 159"/>
                  <a:gd name="T62" fmla="*/ 0 w 383"/>
                  <a:gd name="T63" fmla="*/ 0 h 159"/>
                  <a:gd name="T64" fmla="*/ 0 w 383"/>
                  <a:gd name="T65" fmla="*/ 0 h 159"/>
                  <a:gd name="T66" fmla="*/ 0 w 383"/>
                  <a:gd name="T67" fmla="*/ 0 h 159"/>
                  <a:gd name="T68" fmla="*/ 0 w 383"/>
                  <a:gd name="T69" fmla="*/ 0 h 159"/>
                  <a:gd name="T70" fmla="*/ 0 w 383"/>
                  <a:gd name="T71" fmla="*/ 0 h 159"/>
                  <a:gd name="T72" fmla="*/ 0 w 38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3" h="159">
                    <a:moveTo>
                      <a:pt x="383" y="151"/>
                    </a:moveTo>
                    <a:lnTo>
                      <a:pt x="383" y="151"/>
                    </a:lnTo>
                    <a:lnTo>
                      <a:pt x="371" y="131"/>
                    </a:lnTo>
                    <a:lnTo>
                      <a:pt x="358" y="112"/>
                    </a:lnTo>
                    <a:lnTo>
                      <a:pt x="343" y="96"/>
                    </a:lnTo>
                    <a:lnTo>
                      <a:pt x="327" y="81"/>
                    </a:lnTo>
                    <a:lnTo>
                      <a:pt x="308" y="66"/>
                    </a:lnTo>
                    <a:lnTo>
                      <a:pt x="288" y="53"/>
                    </a:lnTo>
                    <a:lnTo>
                      <a:pt x="266" y="43"/>
                    </a:lnTo>
                    <a:lnTo>
                      <a:pt x="244" y="34"/>
                    </a:lnTo>
                    <a:lnTo>
                      <a:pt x="218" y="26"/>
                    </a:lnTo>
                    <a:lnTo>
                      <a:pt x="192" y="20"/>
                    </a:lnTo>
                    <a:lnTo>
                      <a:pt x="165" y="14"/>
                    </a:lnTo>
                    <a:lnTo>
                      <a:pt x="133" y="9"/>
                    </a:lnTo>
                    <a:lnTo>
                      <a:pt x="104" y="7"/>
                    </a:lnTo>
                    <a:lnTo>
                      <a:pt x="70" y="4"/>
                    </a:lnTo>
                    <a:lnTo>
                      <a:pt x="36" y="3"/>
                    </a:lnTo>
                    <a:lnTo>
                      <a:pt x="0" y="0"/>
                    </a:lnTo>
                    <a:lnTo>
                      <a:pt x="0" y="18"/>
                    </a:lnTo>
                    <a:lnTo>
                      <a:pt x="36" y="18"/>
                    </a:lnTo>
                    <a:lnTo>
                      <a:pt x="70" y="20"/>
                    </a:lnTo>
                    <a:lnTo>
                      <a:pt x="104" y="22"/>
                    </a:lnTo>
                    <a:lnTo>
                      <a:pt x="133" y="25"/>
                    </a:lnTo>
                    <a:lnTo>
                      <a:pt x="162" y="30"/>
                    </a:lnTo>
                    <a:lnTo>
                      <a:pt x="189" y="35"/>
                    </a:lnTo>
                    <a:lnTo>
                      <a:pt x="215" y="42"/>
                    </a:lnTo>
                    <a:lnTo>
                      <a:pt x="239" y="49"/>
                    </a:lnTo>
                    <a:lnTo>
                      <a:pt x="261" y="59"/>
                    </a:lnTo>
                    <a:lnTo>
                      <a:pt x="280" y="69"/>
                    </a:lnTo>
                    <a:lnTo>
                      <a:pt x="300" y="79"/>
                    </a:lnTo>
                    <a:lnTo>
                      <a:pt x="317" y="94"/>
                    </a:lnTo>
                    <a:lnTo>
                      <a:pt x="332" y="107"/>
                    </a:lnTo>
                    <a:lnTo>
                      <a:pt x="345" y="122"/>
                    </a:lnTo>
                    <a:lnTo>
                      <a:pt x="358" y="139"/>
                    </a:lnTo>
                    <a:lnTo>
                      <a:pt x="367" y="159"/>
                    </a:lnTo>
                    <a:lnTo>
                      <a:pt x="383"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1" name="Freeform 808">
                <a:extLst>
                  <a:ext uri="{FF2B5EF4-FFF2-40B4-BE49-F238E27FC236}">
                    <a16:creationId xmlns:a16="http://schemas.microsoft.com/office/drawing/2014/main" id="{A2B08A0E-ED2D-4189-A229-BDBC69E844FC}"/>
                  </a:ext>
                </a:extLst>
              </p:cNvPr>
              <p:cNvSpPr>
                <a:spLocks/>
              </p:cNvSpPr>
              <p:nvPr/>
            </p:nvSpPr>
            <p:spPr bwMode="auto">
              <a:xfrm>
                <a:off x="2004" y="3158"/>
                <a:ext cx="18" cy="93"/>
              </a:xfrm>
              <a:custGeom>
                <a:avLst/>
                <a:gdLst>
                  <a:gd name="T0" fmla="*/ 0 w 71"/>
                  <a:gd name="T1" fmla="*/ 0 h 373"/>
                  <a:gd name="T2" fmla="*/ 0 w 71"/>
                  <a:gd name="T3" fmla="*/ 0 h 373"/>
                  <a:gd name="T4" fmla="*/ 0 w 71"/>
                  <a:gd name="T5" fmla="*/ 0 h 373"/>
                  <a:gd name="T6" fmla="*/ 0 w 71"/>
                  <a:gd name="T7" fmla="*/ 0 h 373"/>
                  <a:gd name="T8" fmla="*/ 0 w 71"/>
                  <a:gd name="T9" fmla="*/ 0 h 373"/>
                  <a:gd name="T10" fmla="*/ 0 w 71"/>
                  <a:gd name="T11" fmla="*/ 0 h 373"/>
                  <a:gd name="T12" fmla="*/ 0 w 71"/>
                  <a:gd name="T13" fmla="*/ 0 h 373"/>
                  <a:gd name="T14" fmla="*/ 0 w 71"/>
                  <a:gd name="T15" fmla="*/ 0 h 373"/>
                  <a:gd name="T16" fmla="*/ 0 w 71"/>
                  <a:gd name="T17" fmla="*/ 0 h 373"/>
                  <a:gd name="T18" fmla="*/ 0 w 71"/>
                  <a:gd name="T19" fmla="*/ 0 h 373"/>
                  <a:gd name="T20" fmla="*/ 0 w 71"/>
                  <a:gd name="T21" fmla="*/ 0 h 373"/>
                  <a:gd name="T22" fmla="*/ 0 w 71"/>
                  <a:gd name="T23" fmla="*/ 0 h 373"/>
                  <a:gd name="T24" fmla="*/ 0 w 71"/>
                  <a:gd name="T25" fmla="*/ 0 h 373"/>
                  <a:gd name="T26" fmla="*/ 0 w 71"/>
                  <a:gd name="T27" fmla="*/ 0 h 373"/>
                  <a:gd name="T28" fmla="*/ 0 w 71"/>
                  <a:gd name="T29" fmla="*/ 0 h 373"/>
                  <a:gd name="T30" fmla="*/ 0 w 71"/>
                  <a:gd name="T31" fmla="*/ 0 h 373"/>
                  <a:gd name="T32" fmla="*/ 0 w 71"/>
                  <a:gd name="T33" fmla="*/ 0 h 373"/>
                  <a:gd name="T34" fmla="*/ 0 w 71"/>
                  <a:gd name="T35" fmla="*/ 0 h 373"/>
                  <a:gd name="T36" fmla="*/ 0 w 71"/>
                  <a:gd name="T37" fmla="*/ 0 h 373"/>
                  <a:gd name="T38" fmla="*/ 0 w 71"/>
                  <a:gd name="T39" fmla="*/ 0 h 373"/>
                  <a:gd name="T40" fmla="*/ 0 w 71"/>
                  <a:gd name="T41" fmla="*/ 0 h 373"/>
                  <a:gd name="T42" fmla="*/ 0 w 71"/>
                  <a:gd name="T43" fmla="*/ 0 h 373"/>
                  <a:gd name="T44" fmla="*/ 0 w 71"/>
                  <a:gd name="T45" fmla="*/ 0 h 373"/>
                  <a:gd name="T46" fmla="*/ 0 w 71"/>
                  <a:gd name="T47" fmla="*/ 0 h 373"/>
                  <a:gd name="T48" fmla="*/ 0 w 71"/>
                  <a:gd name="T49" fmla="*/ 0 h 373"/>
                  <a:gd name="T50" fmla="*/ 0 w 71"/>
                  <a:gd name="T51" fmla="*/ 0 h 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1" h="373">
                    <a:moveTo>
                      <a:pt x="0" y="365"/>
                    </a:moveTo>
                    <a:lnTo>
                      <a:pt x="14" y="370"/>
                    </a:lnTo>
                    <a:lnTo>
                      <a:pt x="36" y="331"/>
                    </a:lnTo>
                    <a:lnTo>
                      <a:pt x="53" y="287"/>
                    </a:lnTo>
                    <a:lnTo>
                      <a:pt x="63" y="239"/>
                    </a:lnTo>
                    <a:lnTo>
                      <a:pt x="70" y="188"/>
                    </a:lnTo>
                    <a:lnTo>
                      <a:pt x="71" y="138"/>
                    </a:lnTo>
                    <a:lnTo>
                      <a:pt x="66" y="88"/>
                    </a:lnTo>
                    <a:lnTo>
                      <a:pt x="56" y="41"/>
                    </a:lnTo>
                    <a:lnTo>
                      <a:pt x="40" y="0"/>
                    </a:lnTo>
                    <a:lnTo>
                      <a:pt x="24" y="8"/>
                    </a:lnTo>
                    <a:lnTo>
                      <a:pt x="40" y="47"/>
                    </a:lnTo>
                    <a:lnTo>
                      <a:pt x="50" y="91"/>
                    </a:lnTo>
                    <a:lnTo>
                      <a:pt x="56" y="138"/>
                    </a:lnTo>
                    <a:lnTo>
                      <a:pt x="54" y="188"/>
                    </a:lnTo>
                    <a:lnTo>
                      <a:pt x="48" y="236"/>
                    </a:lnTo>
                    <a:lnTo>
                      <a:pt x="37" y="285"/>
                    </a:lnTo>
                    <a:lnTo>
                      <a:pt x="21" y="326"/>
                    </a:lnTo>
                    <a:lnTo>
                      <a:pt x="1" y="360"/>
                    </a:lnTo>
                    <a:lnTo>
                      <a:pt x="15" y="365"/>
                    </a:lnTo>
                    <a:lnTo>
                      <a:pt x="1" y="360"/>
                    </a:lnTo>
                    <a:lnTo>
                      <a:pt x="0" y="367"/>
                    </a:lnTo>
                    <a:lnTo>
                      <a:pt x="2" y="370"/>
                    </a:lnTo>
                    <a:lnTo>
                      <a:pt x="9" y="373"/>
                    </a:lnTo>
                    <a:lnTo>
                      <a:pt x="14" y="370"/>
                    </a:lnTo>
                    <a:lnTo>
                      <a:pt x="0" y="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2" name="Freeform 809">
                <a:extLst>
                  <a:ext uri="{FF2B5EF4-FFF2-40B4-BE49-F238E27FC236}">
                    <a16:creationId xmlns:a16="http://schemas.microsoft.com/office/drawing/2014/main" id="{5862062B-A286-4274-8266-000C002A52DB}"/>
                  </a:ext>
                </a:extLst>
              </p:cNvPr>
              <p:cNvSpPr>
                <a:spLocks/>
              </p:cNvSpPr>
              <p:nvPr/>
            </p:nvSpPr>
            <p:spPr bwMode="auto">
              <a:xfrm>
                <a:off x="1876" y="3243"/>
                <a:ext cx="726" cy="131"/>
              </a:xfrm>
              <a:custGeom>
                <a:avLst/>
                <a:gdLst>
                  <a:gd name="T0" fmla="*/ 0 w 2905"/>
                  <a:gd name="T1" fmla="*/ 0 h 523"/>
                  <a:gd name="T2" fmla="*/ 0 w 2905"/>
                  <a:gd name="T3" fmla="*/ 0 h 523"/>
                  <a:gd name="T4" fmla="*/ 0 w 2905"/>
                  <a:gd name="T5" fmla="*/ 0 h 523"/>
                  <a:gd name="T6" fmla="*/ 0 w 2905"/>
                  <a:gd name="T7" fmla="*/ 0 h 523"/>
                  <a:gd name="T8" fmla="*/ 0 w 2905"/>
                  <a:gd name="T9" fmla="*/ 0 h 523"/>
                  <a:gd name="T10" fmla="*/ 0 w 2905"/>
                  <a:gd name="T11" fmla="*/ 0 h 523"/>
                  <a:gd name="T12" fmla="*/ 0 w 2905"/>
                  <a:gd name="T13" fmla="*/ 0 h 523"/>
                  <a:gd name="T14" fmla="*/ 0 w 2905"/>
                  <a:gd name="T15" fmla="*/ 0 h 523"/>
                  <a:gd name="T16" fmla="*/ 0 w 2905"/>
                  <a:gd name="T17" fmla="*/ 0 h 523"/>
                  <a:gd name="T18" fmla="*/ 0 w 2905"/>
                  <a:gd name="T19" fmla="*/ 0 h 523"/>
                  <a:gd name="T20" fmla="*/ 0 w 2905"/>
                  <a:gd name="T21" fmla="*/ 0 h 523"/>
                  <a:gd name="T22" fmla="*/ 0 w 2905"/>
                  <a:gd name="T23" fmla="*/ 0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05" h="523">
                    <a:moveTo>
                      <a:pt x="2905" y="515"/>
                    </a:moveTo>
                    <a:lnTo>
                      <a:pt x="0" y="0"/>
                    </a:lnTo>
                    <a:lnTo>
                      <a:pt x="8" y="5"/>
                    </a:lnTo>
                    <a:lnTo>
                      <a:pt x="19" y="12"/>
                    </a:lnTo>
                    <a:lnTo>
                      <a:pt x="30" y="19"/>
                    </a:lnTo>
                    <a:lnTo>
                      <a:pt x="42" y="26"/>
                    </a:lnTo>
                    <a:lnTo>
                      <a:pt x="55" y="32"/>
                    </a:lnTo>
                    <a:lnTo>
                      <a:pt x="67" y="38"/>
                    </a:lnTo>
                    <a:lnTo>
                      <a:pt x="78" y="43"/>
                    </a:lnTo>
                    <a:lnTo>
                      <a:pt x="89" y="45"/>
                    </a:lnTo>
                    <a:lnTo>
                      <a:pt x="2866" y="523"/>
                    </a:lnTo>
                    <a:lnTo>
                      <a:pt x="2905" y="51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3" name="Freeform 810">
                <a:extLst>
                  <a:ext uri="{FF2B5EF4-FFF2-40B4-BE49-F238E27FC236}">
                    <a16:creationId xmlns:a16="http://schemas.microsoft.com/office/drawing/2014/main" id="{905CBA0A-DE0B-42C0-8670-241FA93F4EE1}"/>
                  </a:ext>
                </a:extLst>
              </p:cNvPr>
              <p:cNvSpPr>
                <a:spLocks/>
              </p:cNvSpPr>
              <p:nvPr/>
            </p:nvSpPr>
            <p:spPr bwMode="auto">
              <a:xfrm>
                <a:off x="1801" y="3367"/>
                <a:ext cx="841" cy="227"/>
              </a:xfrm>
              <a:custGeom>
                <a:avLst/>
                <a:gdLst>
                  <a:gd name="T0" fmla="*/ 0 w 3362"/>
                  <a:gd name="T1" fmla="*/ 0 h 910"/>
                  <a:gd name="T2" fmla="*/ 0 w 3362"/>
                  <a:gd name="T3" fmla="*/ 0 h 910"/>
                  <a:gd name="T4" fmla="*/ 0 w 3362"/>
                  <a:gd name="T5" fmla="*/ 0 h 910"/>
                  <a:gd name="T6" fmla="*/ 0 w 3362"/>
                  <a:gd name="T7" fmla="*/ 0 h 910"/>
                  <a:gd name="T8" fmla="*/ 0 w 3362"/>
                  <a:gd name="T9" fmla="*/ 0 h 910"/>
                  <a:gd name="T10" fmla="*/ 0 w 3362"/>
                  <a:gd name="T11" fmla="*/ 0 h 910"/>
                  <a:gd name="T12" fmla="*/ 0 w 3362"/>
                  <a:gd name="T13" fmla="*/ 0 h 910"/>
                  <a:gd name="T14" fmla="*/ 0 w 3362"/>
                  <a:gd name="T15" fmla="*/ 0 h 910"/>
                  <a:gd name="T16" fmla="*/ 0 w 3362"/>
                  <a:gd name="T17" fmla="*/ 0 h 910"/>
                  <a:gd name="T18" fmla="*/ 0 w 3362"/>
                  <a:gd name="T19" fmla="*/ 0 h 910"/>
                  <a:gd name="T20" fmla="*/ 0 w 3362"/>
                  <a:gd name="T21" fmla="*/ 0 h 910"/>
                  <a:gd name="T22" fmla="*/ 0 w 3362"/>
                  <a:gd name="T23" fmla="*/ 0 h 910"/>
                  <a:gd name="T24" fmla="*/ 0 w 3362"/>
                  <a:gd name="T25" fmla="*/ 0 h 910"/>
                  <a:gd name="T26" fmla="*/ 0 w 3362"/>
                  <a:gd name="T27" fmla="*/ 0 h 910"/>
                  <a:gd name="T28" fmla="*/ 0 w 3362"/>
                  <a:gd name="T29" fmla="*/ 0 h 910"/>
                  <a:gd name="T30" fmla="*/ 0 w 3362"/>
                  <a:gd name="T31" fmla="*/ 0 h 910"/>
                  <a:gd name="T32" fmla="*/ 0 w 3362"/>
                  <a:gd name="T33" fmla="*/ 0 h 910"/>
                  <a:gd name="T34" fmla="*/ 0 w 3362"/>
                  <a:gd name="T35" fmla="*/ 0 h 910"/>
                  <a:gd name="T36" fmla="*/ 0 w 3362"/>
                  <a:gd name="T37" fmla="*/ 0 h 910"/>
                  <a:gd name="T38" fmla="*/ 0 w 3362"/>
                  <a:gd name="T39" fmla="*/ 0 h 910"/>
                  <a:gd name="T40" fmla="*/ 0 w 3362"/>
                  <a:gd name="T41" fmla="*/ 0 h 910"/>
                  <a:gd name="T42" fmla="*/ 0 w 3362"/>
                  <a:gd name="T43" fmla="*/ 0 h 910"/>
                  <a:gd name="T44" fmla="*/ 0 w 3362"/>
                  <a:gd name="T45" fmla="*/ 0 h 910"/>
                  <a:gd name="T46" fmla="*/ 0 w 3362"/>
                  <a:gd name="T47" fmla="*/ 0 h 910"/>
                  <a:gd name="T48" fmla="*/ 0 w 3362"/>
                  <a:gd name="T49" fmla="*/ 0 h 910"/>
                  <a:gd name="T50" fmla="*/ 0 w 3362"/>
                  <a:gd name="T51" fmla="*/ 0 h 910"/>
                  <a:gd name="T52" fmla="*/ 0 w 3362"/>
                  <a:gd name="T53" fmla="*/ 0 h 910"/>
                  <a:gd name="T54" fmla="*/ 0 w 3362"/>
                  <a:gd name="T55" fmla="*/ 0 h 910"/>
                  <a:gd name="T56" fmla="*/ 0 w 3362"/>
                  <a:gd name="T57" fmla="*/ 0 h 910"/>
                  <a:gd name="T58" fmla="*/ 0 w 3362"/>
                  <a:gd name="T59" fmla="*/ 0 h 910"/>
                  <a:gd name="T60" fmla="*/ 0 w 3362"/>
                  <a:gd name="T61" fmla="*/ 0 h 910"/>
                  <a:gd name="T62" fmla="*/ 0 w 3362"/>
                  <a:gd name="T63" fmla="*/ 0 h 910"/>
                  <a:gd name="T64" fmla="*/ 0 w 3362"/>
                  <a:gd name="T65" fmla="*/ 0 h 910"/>
                  <a:gd name="T66" fmla="*/ 0 w 3362"/>
                  <a:gd name="T67" fmla="*/ 0 h 910"/>
                  <a:gd name="T68" fmla="*/ 0 w 3362"/>
                  <a:gd name="T69" fmla="*/ 0 h 910"/>
                  <a:gd name="T70" fmla="*/ 0 w 3362"/>
                  <a:gd name="T71" fmla="*/ 0 h 910"/>
                  <a:gd name="T72" fmla="*/ 0 w 3362"/>
                  <a:gd name="T73" fmla="*/ 0 h 910"/>
                  <a:gd name="T74" fmla="*/ 0 w 3362"/>
                  <a:gd name="T75" fmla="*/ 0 h 910"/>
                  <a:gd name="T76" fmla="*/ 0 w 3362"/>
                  <a:gd name="T77" fmla="*/ 0 h 910"/>
                  <a:gd name="T78" fmla="*/ 0 w 3362"/>
                  <a:gd name="T79" fmla="*/ 0 h 910"/>
                  <a:gd name="T80" fmla="*/ 0 w 3362"/>
                  <a:gd name="T81" fmla="*/ 0 h 910"/>
                  <a:gd name="T82" fmla="*/ 0 w 3362"/>
                  <a:gd name="T83" fmla="*/ 0 h 910"/>
                  <a:gd name="T84" fmla="*/ 0 w 3362"/>
                  <a:gd name="T85" fmla="*/ 0 h 910"/>
                  <a:gd name="T86" fmla="*/ 0 w 3362"/>
                  <a:gd name="T87" fmla="*/ 0 h 910"/>
                  <a:gd name="T88" fmla="*/ 0 w 3362"/>
                  <a:gd name="T89" fmla="*/ 0 h 910"/>
                  <a:gd name="T90" fmla="*/ 0 w 3362"/>
                  <a:gd name="T91" fmla="*/ 0 h 910"/>
                  <a:gd name="T92" fmla="*/ 0 w 3362"/>
                  <a:gd name="T93" fmla="*/ 0 h 910"/>
                  <a:gd name="T94" fmla="*/ 0 w 3362"/>
                  <a:gd name="T95" fmla="*/ 0 h 910"/>
                  <a:gd name="T96" fmla="*/ 0 w 3362"/>
                  <a:gd name="T97" fmla="*/ 0 h 910"/>
                  <a:gd name="T98" fmla="*/ 0 w 3362"/>
                  <a:gd name="T99" fmla="*/ 0 h 910"/>
                  <a:gd name="T100" fmla="*/ 0 w 3362"/>
                  <a:gd name="T101" fmla="*/ 0 h 910"/>
                  <a:gd name="T102" fmla="*/ 0 w 3362"/>
                  <a:gd name="T103" fmla="*/ 0 h 910"/>
                  <a:gd name="T104" fmla="*/ 0 w 3362"/>
                  <a:gd name="T105" fmla="*/ 0 h 9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62" h="910">
                    <a:moveTo>
                      <a:pt x="3362" y="166"/>
                    </a:moveTo>
                    <a:lnTo>
                      <a:pt x="3312" y="203"/>
                    </a:lnTo>
                    <a:lnTo>
                      <a:pt x="3264" y="230"/>
                    </a:lnTo>
                    <a:lnTo>
                      <a:pt x="3219" y="250"/>
                    </a:lnTo>
                    <a:lnTo>
                      <a:pt x="3174" y="263"/>
                    </a:lnTo>
                    <a:lnTo>
                      <a:pt x="3131" y="270"/>
                    </a:lnTo>
                    <a:lnTo>
                      <a:pt x="3090" y="273"/>
                    </a:lnTo>
                    <a:lnTo>
                      <a:pt x="3050" y="273"/>
                    </a:lnTo>
                    <a:lnTo>
                      <a:pt x="3011" y="268"/>
                    </a:lnTo>
                    <a:lnTo>
                      <a:pt x="2972" y="261"/>
                    </a:lnTo>
                    <a:lnTo>
                      <a:pt x="2934" y="254"/>
                    </a:lnTo>
                    <a:lnTo>
                      <a:pt x="2895" y="244"/>
                    </a:lnTo>
                    <a:lnTo>
                      <a:pt x="2857" y="237"/>
                    </a:lnTo>
                    <a:lnTo>
                      <a:pt x="2818" y="230"/>
                    </a:lnTo>
                    <a:lnTo>
                      <a:pt x="2781" y="225"/>
                    </a:lnTo>
                    <a:lnTo>
                      <a:pt x="2740" y="222"/>
                    </a:lnTo>
                    <a:lnTo>
                      <a:pt x="2700" y="224"/>
                    </a:lnTo>
                    <a:lnTo>
                      <a:pt x="242" y="434"/>
                    </a:lnTo>
                    <a:lnTo>
                      <a:pt x="223" y="441"/>
                    </a:lnTo>
                    <a:lnTo>
                      <a:pt x="206" y="455"/>
                    </a:lnTo>
                    <a:lnTo>
                      <a:pt x="191" y="477"/>
                    </a:lnTo>
                    <a:lnTo>
                      <a:pt x="180" y="503"/>
                    </a:lnTo>
                    <a:lnTo>
                      <a:pt x="171" y="532"/>
                    </a:lnTo>
                    <a:lnTo>
                      <a:pt x="165" y="562"/>
                    </a:lnTo>
                    <a:lnTo>
                      <a:pt x="164" y="590"/>
                    </a:lnTo>
                    <a:lnTo>
                      <a:pt x="167" y="616"/>
                    </a:lnTo>
                    <a:lnTo>
                      <a:pt x="173" y="636"/>
                    </a:lnTo>
                    <a:lnTo>
                      <a:pt x="186" y="655"/>
                    </a:lnTo>
                    <a:lnTo>
                      <a:pt x="202" y="674"/>
                    </a:lnTo>
                    <a:lnTo>
                      <a:pt x="223" y="690"/>
                    </a:lnTo>
                    <a:lnTo>
                      <a:pt x="246" y="706"/>
                    </a:lnTo>
                    <a:lnTo>
                      <a:pt x="272" y="719"/>
                    </a:lnTo>
                    <a:lnTo>
                      <a:pt x="301" y="732"/>
                    </a:lnTo>
                    <a:lnTo>
                      <a:pt x="331" y="741"/>
                    </a:lnTo>
                    <a:lnTo>
                      <a:pt x="362" y="748"/>
                    </a:lnTo>
                    <a:lnTo>
                      <a:pt x="394" y="753"/>
                    </a:lnTo>
                    <a:lnTo>
                      <a:pt x="427" y="754"/>
                    </a:lnTo>
                    <a:lnTo>
                      <a:pt x="458" y="752"/>
                    </a:lnTo>
                    <a:lnTo>
                      <a:pt x="489" y="745"/>
                    </a:lnTo>
                    <a:lnTo>
                      <a:pt x="519" y="735"/>
                    </a:lnTo>
                    <a:lnTo>
                      <a:pt x="546" y="720"/>
                    </a:lnTo>
                    <a:lnTo>
                      <a:pt x="571" y="702"/>
                    </a:lnTo>
                    <a:lnTo>
                      <a:pt x="585" y="685"/>
                    </a:lnTo>
                    <a:lnTo>
                      <a:pt x="596" y="666"/>
                    </a:lnTo>
                    <a:lnTo>
                      <a:pt x="602" y="642"/>
                    </a:lnTo>
                    <a:lnTo>
                      <a:pt x="607" y="618"/>
                    </a:lnTo>
                    <a:lnTo>
                      <a:pt x="610" y="590"/>
                    </a:lnTo>
                    <a:lnTo>
                      <a:pt x="614" y="560"/>
                    </a:lnTo>
                    <a:lnTo>
                      <a:pt x="618" y="529"/>
                    </a:lnTo>
                    <a:lnTo>
                      <a:pt x="623" y="497"/>
                    </a:lnTo>
                    <a:lnTo>
                      <a:pt x="629" y="477"/>
                    </a:lnTo>
                    <a:lnTo>
                      <a:pt x="646" y="463"/>
                    </a:lnTo>
                    <a:lnTo>
                      <a:pt x="671" y="454"/>
                    </a:lnTo>
                    <a:lnTo>
                      <a:pt x="700" y="451"/>
                    </a:lnTo>
                    <a:lnTo>
                      <a:pt x="730" y="455"/>
                    </a:lnTo>
                    <a:lnTo>
                      <a:pt x="756" y="465"/>
                    </a:lnTo>
                    <a:lnTo>
                      <a:pt x="776" y="481"/>
                    </a:lnTo>
                    <a:lnTo>
                      <a:pt x="788" y="503"/>
                    </a:lnTo>
                    <a:lnTo>
                      <a:pt x="795" y="541"/>
                    </a:lnTo>
                    <a:lnTo>
                      <a:pt x="797" y="580"/>
                    </a:lnTo>
                    <a:lnTo>
                      <a:pt x="797" y="619"/>
                    </a:lnTo>
                    <a:lnTo>
                      <a:pt x="793" y="661"/>
                    </a:lnTo>
                    <a:lnTo>
                      <a:pt x="784" y="701"/>
                    </a:lnTo>
                    <a:lnTo>
                      <a:pt x="769" y="741"/>
                    </a:lnTo>
                    <a:lnTo>
                      <a:pt x="748" y="779"/>
                    </a:lnTo>
                    <a:lnTo>
                      <a:pt x="720" y="815"/>
                    </a:lnTo>
                    <a:lnTo>
                      <a:pt x="693" y="840"/>
                    </a:lnTo>
                    <a:lnTo>
                      <a:pt x="662" y="861"/>
                    </a:lnTo>
                    <a:lnTo>
                      <a:pt x="626" y="878"/>
                    </a:lnTo>
                    <a:lnTo>
                      <a:pt x="585" y="892"/>
                    </a:lnTo>
                    <a:lnTo>
                      <a:pt x="541" y="901"/>
                    </a:lnTo>
                    <a:lnTo>
                      <a:pt x="496" y="908"/>
                    </a:lnTo>
                    <a:lnTo>
                      <a:pt x="449" y="910"/>
                    </a:lnTo>
                    <a:lnTo>
                      <a:pt x="401" y="909"/>
                    </a:lnTo>
                    <a:lnTo>
                      <a:pt x="351" y="904"/>
                    </a:lnTo>
                    <a:lnTo>
                      <a:pt x="305" y="896"/>
                    </a:lnTo>
                    <a:lnTo>
                      <a:pt x="258" y="884"/>
                    </a:lnTo>
                    <a:lnTo>
                      <a:pt x="214" y="869"/>
                    </a:lnTo>
                    <a:lnTo>
                      <a:pt x="172" y="850"/>
                    </a:lnTo>
                    <a:lnTo>
                      <a:pt x="134" y="827"/>
                    </a:lnTo>
                    <a:lnTo>
                      <a:pt x="100" y="801"/>
                    </a:lnTo>
                    <a:lnTo>
                      <a:pt x="72" y="772"/>
                    </a:lnTo>
                    <a:lnTo>
                      <a:pt x="43" y="732"/>
                    </a:lnTo>
                    <a:lnTo>
                      <a:pt x="22" y="692"/>
                    </a:lnTo>
                    <a:lnTo>
                      <a:pt x="8" y="650"/>
                    </a:lnTo>
                    <a:lnTo>
                      <a:pt x="2" y="609"/>
                    </a:lnTo>
                    <a:lnTo>
                      <a:pt x="0" y="568"/>
                    </a:lnTo>
                    <a:lnTo>
                      <a:pt x="4" y="528"/>
                    </a:lnTo>
                    <a:lnTo>
                      <a:pt x="13" y="489"/>
                    </a:lnTo>
                    <a:lnTo>
                      <a:pt x="28" y="451"/>
                    </a:lnTo>
                    <a:lnTo>
                      <a:pt x="46" y="416"/>
                    </a:lnTo>
                    <a:lnTo>
                      <a:pt x="68" y="385"/>
                    </a:lnTo>
                    <a:lnTo>
                      <a:pt x="93" y="355"/>
                    </a:lnTo>
                    <a:lnTo>
                      <a:pt x="120" y="330"/>
                    </a:lnTo>
                    <a:lnTo>
                      <a:pt x="149" y="308"/>
                    </a:lnTo>
                    <a:lnTo>
                      <a:pt x="180" y="293"/>
                    </a:lnTo>
                    <a:lnTo>
                      <a:pt x="212" y="281"/>
                    </a:lnTo>
                    <a:lnTo>
                      <a:pt x="245" y="274"/>
                    </a:lnTo>
                    <a:lnTo>
                      <a:pt x="3259" y="0"/>
                    </a:lnTo>
                    <a:lnTo>
                      <a:pt x="3286" y="16"/>
                    </a:lnTo>
                    <a:lnTo>
                      <a:pt x="3307" y="32"/>
                    </a:lnTo>
                    <a:lnTo>
                      <a:pt x="3325" y="52"/>
                    </a:lnTo>
                    <a:lnTo>
                      <a:pt x="3338" y="74"/>
                    </a:lnTo>
                    <a:lnTo>
                      <a:pt x="3349" y="96"/>
                    </a:lnTo>
                    <a:lnTo>
                      <a:pt x="3355" y="120"/>
                    </a:lnTo>
                    <a:lnTo>
                      <a:pt x="3359" y="143"/>
                    </a:lnTo>
                    <a:lnTo>
                      <a:pt x="3362" y="16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4" name="Freeform 811">
                <a:extLst>
                  <a:ext uri="{FF2B5EF4-FFF2-40B4-BE49-F238E27FC236}">
                    <a16:creationId xmlns:a16="http://schemas.microsoft.com/office/drawing/2014/main" id="{E9B7AFCF-E85F-4C25-AEAC-2D4BE4E73086}"/>
                  </a:ext>
                </a:extLst>
              </p:cNvPr>
              <p:cNvSpPr>
                <a:spLocks/>
              </p:cNvSpPr>
              <p:nvPr/>
            </p:nvSpPr>
            <p:spPr bwMode="auto">
              <a:xfrm>
                <a:off x="2476" y="3407"/>
                <a:ext cx="167" cy="30"/>
              </a:xfrm>
              <a:custGeom>
                <a:avLst/>
                <a:gdLst>
                  <a:gd name="T0" fmla="*/ 0 w 667"/>
                  <a:gd name="T1" fmla="*/ 0 h 121"/>
                  <a:gd name="T2" fmla="*/ 0 w 667"/>
                  <a:gd name="T3" fmla="*/ 0 h 121"/>
                  <a:gd name="T4" fmla="*/ 0 w 667"/>
                  <a:gd name="T5" fmla="*/ 0 h 121"/>
                  <a:gd name="T6" fmla="*/ 0 w 667"/>
                  <a:gd name="T7" fmla="*/ 0 h 121"/>
                  <a:gd name="T8" fmla="*/ 0 w 667"/>
                  <a:gd name="T9" fmla="*/ 0 h 121"/>
                  <a:gd name="T10" fmla="*/ 0 w 667"/>
                  <a:gd name="T11" fmla="*/ 0 h 121"/>
                  <a:gd name="T12" fmla="*/ 0 w 667"/>
                  <a:gd name="T13" fmla="*/ 0 h 121"/>
                  <a:gd name="T14" fmla="*/ 0 w 667"/>
                  <a:gd name="T15" fmla="*/ 0 h 121"/>
                  <a:gd name="T16" fmla="*/ 0 w 667"/>
                  <a:gd name="T17" fmla="*/ 0 h 121"/>
                  <a:gd name="T18" fmla="*/ 0 w 667"/>
                  <a:gd name="T19" fmla="*/ 0 h 121"/>
                  <a:gd name="T20" fmla="*/ 0 w 667"/>
                  <a:gd name="T21" fmla="*/ 0 h 121"/>
                  <a:gd name="T22" fmla="*/ 0 w 667"/>
                  <a:gd name="T23" fmla="*/ 0 h 121"/>
                  <a:gd name="T24" fmla="*/ 0 w 667"/>
                  <a:gd name="T25" fmla="*/ 0 h 121"/>
                  <a:gd name="T26" fmla="*/ 0 w 667"/>
                  <a:gd name="T27" fmla="*/ 0 h 121"/>
                  <a:gd name="T28" fmla="*/ 0 w 667"/>
                  <a:gd name="T29" fmla="*/ 0 h 121"/>
                  <a:gd name="T30" fmla="*/ 0 w 667"/>
                  <a:gd name="T31" fmla="*/ 0 h 121"/>
                  <a:gd name="T32" fmla="*/ 0 w 667"/>
                  <a:gd name="T33" fmla="*/ 0 h 121"/>
                  <a:gd name="T34" fmla="*/ 0 w 667"/>
                  <a:gd name="T35" fmla="*/ 0 h 121"/>
                  <a:gd name="T36" fmla="*/ 0 w 667"/>
                  <a:gd name="T37" fmla="*/ 0 h 121"/>
                  <a:gd name="T38" fmla="*/ 0 w 667"/>
                  <a:gd name="T39" fmla="*/ 0 h 121"/>
                  <a:gd name="T40" fmla="*/ 0 w 667"/>
                  <a:gd name="T41" fmla="*/ 0 h 121"/>
                  <a:gd name="T42" fmla="*/ 0 w 667"/>
                  <a:gd name="T43" fmla="*/ 0 h 121"/>
                  <a:gd name="T44" fmla="*/ 0 w 667"/>
                  <a:gd name="T45" fmla="*/ 0 h 121"/>
                  <a:gd name="T46" fmla="*/ 0 w 667"/>
                  <a:gd name="T47" fmla="*/ 0 h 121"/>
                  <a:gd name="T48" fmla="*/ 0 w 667"/>
                  <a:gd name="T49" fmla="*/ 0 h 121"/>
                  <a:gd name="T50" fmla="*/ 0 w 667"/>
                  <a:gd name="T51" fmla="*/ 0 h 121"/>
                  <a:gd name="T52" fmla="*/ 0 w 667"/>
                  <a:gd name="T53" fmla="*/ 0 h 121"/>
                  <a:gd name="T54" fmla="*/ 0 w 667"/>
                  <a:gd name="T55" fmla="*/ 0 h 121"/>
                  <a:gd name="T56" fmla="*/ 0 w 667"/>
                  <a:gd name="T57" fmla="*/ 0 h 121"/>
                  <a:gd name="T58" fmla="*/ 0 w 667"/>
                  <a:gd name="T59" fmla="*/ 0 h 121"/>
                  <a:gd name="T60" fmla="*/ 0 w 667"/>
                  <a:gd name="T61" fmla="*/ 0 h 121"/>
                  <a:gd name="T62" fmla="*/ 0 w 667"/>
                  <a:gd name="T63" fmla="*/ 0 h 121"/>
                  <a:gd name="T64" fmla="*/ 0 w 667"/>
                  <a:gd name="T65" fmla="*/ 0 h 121"/>
                  <a:gd name="T66" fmla="*/ 0 w 667"/>
                  <a:gd name="T67" fmla="*/ 0 h 121"/>
                  <a:gd name="T68" fmla="*/ 0 w 667"/>
                  <a:gd name="T69" fmla="*/ 0 h 121"/>
                  <a:gd name="T70" fmla="*/ 0 w 667"/>
                  <a:gd name="T71" fmla="*/ 0 h 121"/>
                  <a:gd name="T72" fmla="*/ 0 w 667"/>
                  <a:gd name="T73" fmla="*/ 0 h 1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67" h="121">
                    <a:moveTo>
                      <a:pt x="0" y="71"/>
                    </a:moveTo>
                    <a:lnTo>
                      <a:pt x="0" y="71"/>
                    </a:lnTo>
                    <a:lnTo>
                      <a:pt x="40" y="71"/>
                    </a:lnTo>
                    <a:lnTo>
                      <a:pt x="81" y="73"/>
                    </a:lnTo>
                    <a:lnTo>
                      <a:pt x="117" y="78"/>
                    </a:lnTo>
                    <a:lnTo>
                      <a:pt x="156" y="84"/>
                    </a:lnTo>
                    <a:lnTo>
                      <a:pt x="194" y="92"/>
                    </a:lnTo>
                    <a:lnTo>
                      <a:pt x="233" y="101"/>
                    </a:lnTo>
                    <a:lnTo>
                      <a:pt x="270" y="109"/>
                    </a:lnTo>
                    <a:lnTo>
                      <a:pt x="309" y="116"/>
                    </a:lnTo>
                    <a:lnTo>
                      <a:pt x="350" y="121"/>
                    </a:lnTo>
                    <a:lnTo>
                      <a:pt x="390" y="121"/>
                    </a:lnTo>
                    <a:lnTo>
                      <a:pt x="431" y="118"/>
                    </a:lnTo>
                    <a:lnTo>
                      <a:pt x="476" y="110"/>
                    </a:lnTo>
                    <a:lnTo>
                      <a:pt x="521" y="97"/>
                    </a:lnTo>
                    <a:lnTo>
                      <a:pt x="568" y="78"/>
                    </a:lnTo>
                    <a:lnTo>
                      <a:pt x="616" y="49"/>
                    </a:lnTo>
                    <a:lnTo>
                      <a:pt x="667" y="13"/>
                    </a:lnTo>
                    <a:lnTo>
                      <a:pt x="656" y="0"/>
                    </a:lnTo>
                    <a:lnTo>
                      <a:pt x="608" y="36"/>
                    </a:lnTo>
                    <a:lnTo>
                      <a:pt x="560" y="62"/>
                    </a:lnTo>
                    <a:lnTo>
                      <a:pt x="516" y="82"/>
                    </a:lnTo>
                    <a:lnTo>
                      <a:pt x="473" y="95"/>
                    </a:lnTo>
                    <a:lnTo>
                      <a:pt x="431" y="103"/>
                    </a:lnTo>
                    <a:lnTo>
                      <a:pt x="390" y="105"/>
                    </a:lnTo>
                    <a:lnTo>
                      <a:pt x="350" y="105"/>
                    </a:lnTo>
                    <a:lnTo>
                      <a:pt x="312" y="100"/>
                    </a:lnTo>
                    <a:lnTo>
                      <a:pt x="273" y="94"/>
                    </a:lnTo>
                    <a:lnTo>
                      <a:pt x="235" y="86"/>
                    </a:lnTo>
                    <a:lnTo>
                      <a:pt x="196" y="77"/>
                    </a:lnTo>
                    <a:lnTo>
                      <a:pt x="159" y="69"/>
                    </a:lnTo>
                    <a:lnTo>
                      <a:pt x="120" y="62"/>
                    </a:lnTo>
                    <a:lnTo>
                      <a:pt x="81" y="57"/>
                    </a:lnTo>
                    <a:lnTo>
                      <a:pt x="40" y="53"/>
                    </a:lnTo>
                    <a:lnTo>
                      <a:pt x="0" y="56"/>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5" name="Freeform 812">
                <a:extLst>
                  <a:ext uri="{FF2B5EF4-FFF2-40B4-BE49-F238E27FC236}">
                    <a16:creationId xmlns:a16="http://schemas.microsoft.com/office/drawing/2014/main" id="{67E557BB-D019-4A85-9C8B-80C100F2E279}"/>
                  </a:ext>
                </a:extLst>
              </p:cNvPr>
              <p:cNvSpPr>
                <a:spLocks/>
              </p:cNvSpPr>
              <p:nvPr/>
            </p:nvSpPr>
            <p:spPr bwMode="auto">
              <a:xfrm>
                <a:off x="1862" y="3421"/>
                <a:ext cx="614" cy="56"/>
              </a:xfrm>
              <a:custGeom>
                <a:avLst/>
                <a:gdLst>
                  <a:gd name="T0" fmla="*/ 0 w 2458"/>
                  <a:gd name="T1" fmla="*/ 0 h 226"/>
                  <a:gd name="T2" fmla="*/ 0 w 2458"/>
                  <a:gd name="T3" fmla="*/ 0 h 226"/>
                  <a:gd name="T4" fmla="*/ 0 w 2458"/>
                  <a:gd name="T5" fmla="*/ 0 h 226"/>
                  <a:gd name="T6" fmla="*/ 0 w 2458"/>
                  <a:gd name="T7" fmla="*/ 0 h 226"/>
                  <a:gd name="T8" fmla="*/ 0 w 2458"/>
                  <a:gd name="T9" fmla="*/ 0 h 226"/>
                  <a:gd name="T10" fmla="*/ 0 w 2458"/>
                  <a:gd name="T11" fmla="*/ 0 h 226"/>
                  <a:gd name="T12" fmla="*/ 0 w 2458"/>
                  <a:gd name="T13" fmla="*/ 0 h 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58" h="226">
                    <a:moveTo>
                      <a:pt x="0" y="226"/>
                    </a:moveTo>
                    <a:lnTo>
                      <a:pt x="0" y="226"/>
                    </a:lnTo>
                    <a:lnTo>
                      <a:pt x="2458" y="15"/>
                    </a:lnTo>
                    <a:lnTo>
                      <a:pt x="2458" y="0"/>
                    </a:lnTo>
                    <a:lnTo>
                      <a:pt x="0" y="210"/>
                    </a:lnTo>
                    <a:lnTo>
                      <a:pt x="0"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6" name="Freeform 813">
                <a:extLst>
                  <a:ext uri="{FF2B5EF4-FFF2-40B4-BE49-F238E27FC236}">
                    <a16:creationId xmlns:a16="http://schemas.microsoft.com/office/drawing/2014/main" id="{4B5F8C0B-51F2-46D5-8632-07460E96FB76}"/>
                  </a:ext>
                </a:extLst>
              </p:cNvPr>
              <p:cNvSpPr>
                <a:spLocks/>
              </p:cNvSpPr>
              <p:nvPr/>
            </p:nvSpPr>
            <p:spPr bwMode="auto">
              <a:xfrm>
                <a:off x="1840" y="3473"/>
                <a:ext cx="22" cy="48"/>
              </a:xfrm>
              <a:custGeom>
                <a:avLst/>
                <a:gdLst>
                  <a:gd name="T0" fmla="*/ 0 w 87"/>
                  <a:gd name="T1" fmla="*/ 0 h 192"/>
                  <a:gd name="T2" fmla="*/ 0 w 87"/>
                  <a:gd name="T3" fmla="*/ 0 h 192"/>
                  <a:gd name="T4" fmla="*/ 0 w 87"/>
                  <a:gd name="T5" fmla="*/ 0 h 192"/>
                  <a:gd name="T6" fmla="*/ 0 w 87"/>
                  <a:gd name="T7" fmla="*/ 0 h 192"/>
                  <a:gd name="T8" fmla="*/ 0 w 87"/>
                  <a:gd name="T9" fmla="*/ 0 h 192"/>
                  <a:gd name="T10" fmla="*/ 0 w 87"/>
                  <a:gd name="T11" fmla="*/ 0 h 192"/>
                  <a:gd name="T12" fmla="*/ 0 w 87"/>
                  <a:gd name="T13" fmla="*/ 0 h 192"/>
                  <a:gd name="T14" fmla="*/ 0 w 87"/>
                  <a:gd name="T15" fmla="*/ 0 h 192"/>
                  <a:gd name="T16" fmla="*/ 0 w 87"/>
                  <a:gd name="T17" fmla="*/ 0 h 192"/>
                  <a:gd name="T18" fmla="*/ 0 w 87"/>
                  <a:gd name="T19" fmla="*/ 0 h 192"/>
                  <a:gd name="T20" fmla="*/ 0 w 87"/>
                  <a:gd name="T21" fmla="*/ 0 h 192"/>
                  <a:gd name="T22" fmla="*/ 0 w 87"/>
                  <a:gd name="T23" fmla="*/ 0 h 192"/>
                  <a:gd name="T24" fmla="*/ 0 w 87"/>
                  <a:gd name="T25" fmla="*/ 0 h 192"/>
                  <a:gd name="T26" fmla="*/ 0 w 87"/>
                  <a:gd name="T27" fmla="*/ 0 h 192"/>
                  <a:gd name="T28" fmla="*/ 0 w 87"/>
                  <a:gd name="T29" fmla="*/ 0 h 192"/>
                  <a:gd name="T30" fmla="*/ 0 w 87"/>
                  <a:gd name="T31" fmla="*/ 0 h 192"/>
                  <a:gd name="T32" fmla="*/ 0 w 87"/>
                  <a:gd name="T33" fmla="*/ 0 h 192"/>
                  <a:gd name="T34" fmla="*/ 0 w 87"/>
                  <a:gd name="T35" fmla="*/ 0 h 192"/>
                  <a:gd name="T36" fmla="*/ 0 w 87"/>
                  <a:gd name="T37" fmla="*/ 0 h 192"/>
                  <a:gd name="T38" fmla="*/ 0 w 87"/>
                  <a:gd name="T39" fmla="*/ 0 h 192"/>
                  <a:gd name="T40" fmla="*/ 0 w 87"/>
                  <a:gd name="T41" fmla="*/ 0 h 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7" h="192">
                    <a:moveTo>
                      <a:pt x="20" y="189"/>
                    </a:moveTo>
                    <a:lnTo>
                      <a:pt x="20" y="189"/>
                    </a:lnTo>
                    <a:lnTo>
                      <a:pt x="18" y="164"/>
                    </a:lnTo>
                    <a:lnTo>
                      <a:pt x="18" y="136"/>
                    </a:lnTo>
                    <a:lnTo>
                      <a:pt x="23" y="107"/>
                    </a:lnTo>
                    <a:lnTo>
                      <a:pt x="33" y="80"/>
                    </a:lnTo>
                    <a:lnTo>
                      <a:pt x="44" y="55"/>
                    </a:lnTo>
                    <a:lnTo>
                      <a:pt x="57" y="34"/>
                    </a:lnTo>
                    <a:lnTo>
                      <a:pt x="72" y="23"/>
                    </a:lnTo>
                    <a:lnTo>
                      <a:pt x="87" y="16"/>
                    </a:lnTo>
                    <a:lnTo>
                      <a:pt x="87" y="0"/>
                    </a:lnTo>
                    <a:lnTo>
                      <a:pt x="64" y="7"/>
                    </a:lnTo>
                    <a:lnTo>
                      <a:pt x="44" y="24"/>
                    </a:lnTo>
                    <a:lnTo>
                      <a:pt x="29" y="47"/>
                    </a:lnTo>
                    <a:lnTo>
                      <a:pt x="17" y="75"/>
                    </a:lnTo>
                    <a:lnTo>
                      <a:pt x="8" y="104"/>
                    </a:lnTo>
                    <a:lnTo>
                      <a:pt x="3" y="136"/>
                    </a:lnTo>
                    <a:lnTo>
                      <a:pt x="0" y="164"/>
                    </a:lnTo>
                    <a:lnTo>
                      <a:pt x="4" y="192"/>
                    </a:lnTo>
                    <a:lnTo>
                      <a:pt x="20"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7" name="Freeform 814">
                <a:extLst>
                  <a:ext uri="{FF2B5EF4-FFF2-40B4-BE49-F238E27FC236}">
                    <a16:creationId xmlns:a16="http://schemas.microsoft.com/office/drawing/2014/main" id="{478439C9-B71B-493D-AF97-31F7FEA467C0}"/>
                  </a:ext>
                </a:extLst>
              </p:cNvPr>
              <p:cNvSpPr>
                <a:spLocks/>
              </p:cNvSpPr>
              <p:nvPr/>
            </p:nvSpPr>
            <p:spPr bwMode="auto">
              <a:xfrm>
                <a:off x="1841" y="3521"/>
                <a:ext cx="104" cy="37"/>
              </a:xfrm>
              <a:custGeom>
                <a:avLst/>
                <a:gdLst>
                  <a:gd name="T0" fmla="*/ 0 w 417"/>
                  <a:gd name="T1" fmla="*/ 0 h 148"/>
                  <a:gd name="T2" fmla="*/ 0 w 417"/>
                  <a:gd name="T3" fmla="*/ 0 h 148"/>
                  <a:gd name="T4" fmla="*/ 0 w 417"/>
                  <a:gd name="T5" fmla="*/ 0 h 148"/>
                  <a:gd name="T6" fmla="*/ 0 w 417"/>
                  <a:gd name="T7" fmla="*/ 0 h 148"/>
                  <a:gd name="T8" fmla="*/ 0 w 417"/>
                  <a:gd name="T9" fmla="*/ 0 h 148"/>
                  <a:gd name="T10" fmla="*/ 0 w 417"/>
                  <a:gd name="T11" fmla="*/ 0 h 148"/>
                  <a:gd name="T12" fmla="*/ 0 w 417"/>
                  <a:gd name="T13" fmla="*/ 0 h 148"/>
                  <a:gd name="T14" fmla="*/ 0 w 417"/>
                  <a:gd name="T15" fmla="*/ 0 h 148"/>
                  <a:gd name="T16" fmla="*/ 0 w 417"/>
                  <a:gd name="T17" fmla="*/ 0 h 148"/>
                  <a:gd name="T18" fmla="*/ 0 w 417"/>
                  <a:gd name="T19" fmla="*/ 0 h 148"/>
                  <a:gd name="T20" fmla="*/ 0 w 417"/>
                  <a:gd name="T21" fmla="*/ 0 h 148"/>
                  <a:gd name="T22" fmla="*/ 0 w 417"/>
                  <a:gd name="T23" fmla="*/ 0 h 148"/>
                  <a:gd name="T24" fmla="*/ 0 w 417"/>
                  <a:gd name="T25" fmla="*/ 0 h 148"/>
                  <a:gd name="T26" fmla="*/ 0 w 417"/>
                  <a:gd name="T27" fmla="*/ 0 h 148"/>
                  <a:gd name="T28" fmla="*/ 0 w 417"/>
                  <a:gd name="T29" fmla="*/ 0 h 148"/>
                  <a:gd name="T30" fmla="*/ 0 w 417"/>
                  <a:gd name="T31" fmla="*/ 0 h 148"/>
                  <a:gd name="T32" fmla="*/ 0 w 417"/>
                  <a:gd name="T33" fmla="*/ 0 h 148"/>
                  <a:gd name="T34" fmla="*/ 0 w 417"/>
                  <a:gd name="T35" fmla="*/ 0 h 148"/>
                  <a:gd name="T36" fmla="*/ 0 w 417"/>
                  <a:gd name="T37" fmla="*/ 0 h 148"/>
                  <a:gd name="T38" fmla="*/ 0 w 417"/>
                  <a:gd name="T39" fmla="*/ 0 h 148"/>
                  <a:gd name="T40" fmla="*/ 0 w 417"/>
                  <a:gd name="T41" fmla="*/ 0 h 148"/>
                  <a:gd name="T42" fmla="*/ 0 w 417"/>
                  <a:gd name="T43" fmla="*/ 0 h 148"/>
                  <a:gd name="T44" fmla="*/ 0 w 417"/>
                  <a:gd name="T45" fmla="*/ 0 h 148"/>
                  <a:gd name="T46" fmla="*/ 0 w 417"/>
                  <a:gd name="T47" fmla="*/ 0 h 148"/>
                  <a:gd name="T48" fmla="*/ 0 w 417"/>
                  <a:gd name="T49" fmla="*/ 0 h 148"/>
                  <a:gd name="T50" fmla="*/ 0 w 417"/>
                  <a:gd name="T51" fmla="*/ 0 h 148"/>
                  <a:gd name="T52" fmla="*/ 0 w 417"/>
                  <a:gd name="T53" fmla="*/ 0 h 148"/>
                  <a:gd name="T54" fmla="*/ 0 w 417"/>
                  <a:gd name="T55" fmla="*/ 0 h 148"/>
                  <a:gd name="T56" fmla="*/ 0 w 417"/>
                  <a:gd name="T57" fmla="*/ 0 h 148"/>
                  <a:gd name="T58" fmla="*/ 0 w 417"/>
                  <a:gd name="T59" fmla="*/ 0 h 148"/>
                  <a:gd name="T60" fmla="*/ 0 w 417"/>
                  <a:gd name="T61" fmla="*/ 0 h 148"/>
                  <a:gd name="T62" fmla="*/ 0 w 417"/>
                  <a:gd name="T63" fmla="*/ 0 h 148"/>
                  <a:gd name="T64" fmla="*/ 0 w 417"/>
                  <a:gd name="T65" fmla="*/ 0 h 148"/>
                  <a:gd name="T66" fmla="*/ 0 w 417"/>
                  <a:gd name="T67" fmla="*/ 0 h 148"/>
                  <a:gd name="T68" fmla="*/ 0 w 417"/>
                  <a:gd name="T69" fmla="*/ 0 h 148"/>
                  <a:gd name="T70" fmla="*/ 0 w 417"/>
                  <a:gd name="T71" fmla="*/ 0 h 148"/>
                  <a:gd name="T72" fmla="*/ 0 w 417"/>
                  <a:gd name="T73" fmla="*/ 0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17" h="148">
                    <a:moveTo>
                      <a:pt x="407" y="81"/>
                    </a:moveTo>
                    <a:lnTo>
                      <a:pt x="407" y="81"/>
                    </a:lnTo>
                    <a:lnTo>
                      <a:pt x="383" y="99"/>
                    </a:lnTo>
                    <a:lnTo>
                      <a:pt x="357" y="112"/>
                    </a:lnTo>
                    <a:lnTo>
                      <a:pt x="329" y="122"/>
                    </a:lnTo>
                    <a:lnTo>
                      <a:pt x="299" y="129"/>
                    </a:lnTo>
                    <a:lnTo>
                      <a:pt x="268" y="130"/>
                    </a:lnTo>
                    <a:lnTo>
                      <a:pt x="235" y="130"/>
                    </a:lnTo>
                    <a:lnTo>
                      <a:pt x="204" y="125"/>
                    </a:lnTo>
                    <a:lnTo>
                      <a:pt x="173" y="118"/>
                    </a:lnTo>
                    <a:lnTo>
                      <a:pt x="144" y="109"/>
                    </a:lnTo>
                    <a:lnTo>
                      <a:pt x="117" y="96"/>
                    </a:lnTo>
                    <a:lnTo>
                      <a:pt x="91" y="83"/>
                    </a:lnTo>
                    <a:lnTo>
                      <a:pt x="69" y="69"/>
                    </a:lnTo>
                    <a:lnTo>
                      <a:pt x="48" y="52"/>
                    </a:lnTo>
                    <a:lnTo>
                      <a:pt x="34" y="35"/>
                    </a:lnTo>
                    <a:lnTo>
                      <a:pt x="22" y="17"/>
                    </a:lnTo>
                    <a:lnTo>
                      <a:pt x="16" y="0"/>
                    </a:lnTo>
                    <a:lnTo>
                      <a:pt x="0" y="3"/>
                    </a:lnTo>
                    <a:lnTo>
                      <a:pt x="6" y="25"/>
                    </a:lnTo>
                    <a:lnTo>
                      <a:pt x="21" y="46"/>
                    </a:lnTo>
                    <a:lnTo>
                      <a:pt x="38" y="65"/>
                    </a:lnTo>
                    <a:lnTo>
                      <a:pt x="58" y="82"/>
                    </a:lnTo>
                    <a:lnTo>
                      <a:pt x="83" y="99"/>
                    </a:lnTo>
                    <a:lnTo>
                      <a:pt x="109" y="112"/>
                    </a:lnTo>
                    <a:lnTo>
                      <a:pt x="139" y="125"/>
                    </a:lnTo>
                    <a:lnTo>
                      <a:pt x="170" y="134"/>
                    </a:lnTo>
                    <a:lnTo>
                      <a:pt x="201" y="140"/>
                    </a:lnTo>
                    <a:lnTo>
                      <a:pt x="235" y="146"/>
                    </a:lnTo>
                    <a:lnTo>
                      <a:pt x="268" y="148"/>
                    </a:lnTo>
                    <a:lnTo>
                      <a:pt x="299" y="144"/>
                    </a:lnTo>
                    <a:lnTo>
                      <a:pt x="331" y="138"/>
                    </a:lnTo>
                    <a:lnTo>
                      <a:pt x="363" y="127"/>
                    </a:lnTo>
                    <a:lnTo>
                      <a:pt x="391" y="112"/>
                    </a:lnTo>
                    <a:lnTo>
                      <a:pt x="417" y="94"/>
                    </a:lnTo>
                    <a:lnTo>
                      <a:pt x="407"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8" name="Freeform 815">
                <a:extLst>
                  <a:ext uri="{FF2B5EF4-FFF2-40B4-BE49-F238E27FC236}">
                    <a16:creationId xmlns:a16="http://schemas.microsoft.com/office/drawing/2014/main" id="{18F0D672-521B-44BB-B4F2-D6CB73966D79}"/>
                  </a:ext>
                </a:extLst>
              </p:cNvPr>
              <p:cNvSpPr>
                <a:spLocks/>
              </p:cNvSpPr>
              <p:nvPr/>
            </p:nvSpPr>
            <p:spPr bwMode="auto">
              <a:xfrm>
                <a:off x="1943" y="3489"/>
                <a:ext cx="16" cy="55"/>
              </a:xfrm>
              <a:custGeom>
                <a:avLst/>
                <a:gdLst>
                  <a:gd name="T0" fmla="*/ 0 w 65"/>
                  <a:gd name="T1" fmla="*/ 0 h 220"/>
                  <a:gd name="T2" fmla="*/ 0 w 65"/>
                  <a:gd name="T3" fmla="*/ 0 h 220"/>
                  <a:gd name="T4" fmla="*/ 0 w 65"/>
                  <a:gd name="T5" fmla="*/ 0 h 220"/>
                  <a:gd name="T6" fmla="*/ 0 w 65"/>
                  <a:gd name="T7" fmla="*/ 0 h 220"/>
                  <a:gd name="T8" fmla="*/ 0 w 65"/>
                  <a:gd name="T9" fmla="*/ 0 h 220"/>
                  <a:gd name="T10" fmla="*/ 0 w 65"/>
                  <a:gd name="T11" fmla="*/ 0 h 220"/>
                  <a:gd name="T12" fmla="*/ 0 w 65"/>
                  <a:gd name="T13" fmla="*/ 0 h 220"/>
                  <a:gd name="T14" fmla="*/ 0 w 65"/>
                  <a:gd name="T15" fmla="*/ 0 h 220"/>
                  <a:gd name="T16" fmla="*/ 0 w 65"/>
                  <a:gd name="T17" fmla="*/ 0 h 220"/>
                  <a:gd name="T18" fmla="*/ 0 w 65"/>
                  <a:gd name="T19" fmla="*/ 0 h 220"/>
                  <a:gd name="T20" fmla="*/ 0 w 65"/>
                  <a:gd name="T21" fmla="*/ 0 h 220"/>
                  <a:gd name="T22" fmla="*/ 0 w 65"/>
                  <a:gd name="T23" fmla="*/ 0 h 220"/>
                  <a:gd name="T24" fmla="*/ 0 w 65"/>
                  <a:gd name="T25" fmla="*/ 0 h 220"/>
                  <a:gd name="T26" fmla="*/ 0 w 65"/>
                  <a:gd name="T27" fmla="*/ 0 h 220"/>
                  <a:gd name="T28" fmla="*/ 0 w 65"/>
                  <a:gd name="T29" fmla="*/ 0 h 220"/>
                  <a:gd name="T30" fmla="*/ 0 w 65"/>
                  <a:gd name="T31" fmla="*/ 0 h 220"/>
                  <a:gd name="T32" fmla="*/ 0 w 65"/>
                  <a:gd name="T33" fmla="*/ 0 h 220"/>
                  <a:gd name="T34" fmla="*/ 0 w 65"/>
                  <a:gd name="T35" fmla="*/ 0 h 220"/>
                  <a:gd name="T36" fmla="*/ 0 w 65"/>
                  <a:gd name="T37" fmla="*/ 0 h 220"/>
                  <a:gd name="T38" fmla="*/ 0 w 65"/>
                  <a:gd name="T39" fmla="*/ 0 h 220"/>
                  <a:gd name="T40" fmla="*/ 0 w 65"/>
                  <a:gd name="T41" fmla="*/ 0 h 220"/>
                  <a:gd name="T42" fmla="*/ 0 w 65"/>
                  <a:gd name="T43" fmla="*/ 0 h 220"/>
                  <a:gd name="T44" fmla="*/ 0 w 65"/>
                  <a:gd name="T45" fmla="*/ 0 h 220"/>
                  <a:gd name="T46" fmla="*/ 0 w 65"/>
                  <a:gd name="T47" fmla="*/ 0 h 220"/>
                  <a:gd name="T48" fmla="*/ 0 w 65"/>
                  <a:gd name="T49" fmla="*/ 0 h 220"/>
                  <a:gd name="T50" fmla="*/ 0 w 65"/>
                  <a:gd name="T51" fmla="*/ 0 h 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220">
                    <a:moveTo>
                      <a:pt x="49" y="8"/>
                    </a:moveTo>
                    <a:lnTo>
                      <a:pt x="49" y="6"/>
                    </a:lnTo>
                    <a:lnTo>
                      <a:pt x="44" y="40"/>
                    </a:lnTo>
                    <a:lnTo>
                      <a:pt x="40" y="71"/>
                    </a:lnTo>
                    <a:lnTo>
                      <a:pt x="36" y="101"/>
                    </a:lnTo>
                    <a:lnTo>
                      <a:pt x="34" y="127"/>
                    </a:lnTo>
                    <a:lnTo>
                      <a:pt x="28" y="152"/>
                    </a:lnTo>
                    <a:lnTo>
                      <a:pt x="22" y="174"/>
                    </a:lnTo>
                    <a:lnTo>
                      <a:pt x="13" y="192"/>
                    </a:lnTo>
                    <a:lnTo>
                      <a:pt x="0" y="207"/>
                    </a:lnTo>
                    <a:lnTo>
                      <a:pt x="10" y="220"/>
                    </a:lnTo>
                    <a:lnTo>
                      <a:pt x="26" y="200"/>
                    </a:lnTo>
                    <a:lnTo>
                      <a:pt x="37" y="179"/>
                    </a:lnTo>
                    <a:lnTo>
                      <a:pt x="44" y="155"/>
                    </a:lnTo>
                    <a:lnTo>
                      <a:pt x="49" y="130"/>
                    </a:lnTo>
                    <a:lnTo>
                      <a:pt x="52" y="101"/>
                    </a:lnTo>
                    <a:lnTo>
                      <a:pt x="56" y="71"/>
                    </a:lnTo>
                    <a:lnTo>
                      <a:pt x="60" y="40"/>
                    </a:lnTo>
                    <a:lnTo>
                      <a:pt x="65" y="9"/>
                    </a:lnTo>
                    <a:lnTo>
                      <a:pt x="65" y="8"/>
                    </a:lnTo>
                    <a:lnTo>
                      <a:pt x="65" y="9"/>
                    </a:lnTo>
                    <a:lnTo>
                      <a:pt x="63" y="2"/>
                    </a:lnTo>
                    <a:lnTo>
                      <a:pt x="58" y="0"/>
                    </a:lnTo>
                    <a:lnTo>
                      <a:pt x="52" y="1"/>
                    </a:lnTo>
                    <a:lnTo>
                      <a:pt x="49" y="6"/>
                    </a:lnTo>
                    <a:lnTo>
                      <a:pt x="4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9" name="Freeform 816">
                <a:extLst>
                  <a:ext uri="{FF2B5EF4-FFF2-40B4-BE49-F238E27FC236}">
                    <a16:creationId xmlns:a16="http://schemas.microsoft.com/office/drawing/2014/main" id="{D0493D4B-E02D-47FB-BE10-97810206E37B}"/>
                  </a:ext>
                </a:extLst>
              </p:cNvPr>
              <p:cNvSpPr>
                <a:spLocks/>
              </p:cNvSpPr>
              <p:nvPr/>
            </p:nvSpPr>
            <p:spPr bwMode="auto">
              <a:xfrm>
                <a:off x="1955" y="3477"/>
                <a:ext cx="45" cy="16"/>
              </a:xfrm>
              <a:custGeom>
                <a:avLst/>
                <a:gdLst>
                  <a:gd name="T0" fmla="*/ 0 w 181"/>
                  <a:gd name="T1" fmla="*/ 0 h 62"/>
                  <a:gd name="T2" fmla="*/ 0 w 181"/>
                  <a:gd name="T3" fmla="*/ 0 h 62"/>
                  <a:gd name="T4" fmla="*/ 0 w 181"/>
                  <a:gd name="T5" fmla="*/ 0 h 62"/>
                  <a:gd name="T6" fmla="*/ 0 w 181"/>
                  <a:gd name="T7" fmla="*/ 0 h 62"/>
                  <a:gd name="T8" fmla="*/ 0 w 181"/>
                  <a:gd name="T9" fmla="*/ 0 h 62"/>
                  <a:gd name="T10" fmla="*/ 0 w 181"/>
                  <a:gd name="T11" fmla="*/ 0 h 62"/>
                  <a:gd name="T12" fmla="*/ 0 w 181"/>
                  <a:gd name="T13" fmla="*/ 0 h 62"/>
                  <a:gd name="T14" fmla="*/ 0 w 181"/>
                  <a:gd name="T15" fmla="*/ 0 h 62"/>
                  <a:gd name="T16" fmla="*/ 0 w 181"/>
                  <a:gd name="T17" fmla="*/ 0 h 62"/>
                  <a:gd name="T18" fmla="*/ 0 w 181"/>
                  <a:gd name="T19" fmla="*/ 0 h 62"/>
                  <a:gd name="T20" fmla="*/ 0 w 181"/>
                  <a:gd name="T21" fmla="*/ 0 h 62"/>
                  <a:gd name="T22" fmla="*/ 0 w 181"/>
                  <a:gd name="T23" fmla="*/ 0 h 62"/>
                  <a:gd name="T24" fmla="*/ 0 w 181"/>
                  <a:gd name="T25" fmla="*/ 0 h 62"/>
                  <a:gd name="T26" fmla="*/ 0 w 181"/>
                  <a:gd name="T27" fmla="*/ 0 h 62"/>
                  <a:gd name="T28" fmla="*/ 0 w 181"/>
                  <a:gd name="T29" fmla="*/ 0 h 62"/>
                  <a:gd name="T30" fmla="*/ 0 w 181"/>
                  <a:gd name="T31" fmla="*/ 0 h 62"/>
                  <a:gd name="T32" fmla="*/ 0 w 181"/>
                  <a:gd name="T33" fmla="*/ 0 h 62"/>
                  <a:gd name="T34" fmla="*/ 0 w 181"/>
                  <a:gd name="T35" fmla="*/ 0 h 62"/>
                  <a:gd name="T36" fmla="*/ 0 w 181"/>
                  <a:gd name="T37" fmla="*/ 0 h 62"/>
                  <a:gd name="T38" fmla="*/ 0 w 181"/>
                  <a:gd name="T39" fmla="*/ 0 h 62"/>
                  <a:gd name="T40" fmla="*/ 0 w 181"/>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1" h="62">
                    <a:moveTo>
                      <a:pt x="181" y="60"/>
                    </a:moveTo>
                    <a:lnTo>
                      <a:pt x="181" y="60"/>
                    </a:lnTo>
                    <a:lnTo>
                      <a:pt x="168" y="34"/>
                    </a:lnTo>
                    <a:lnTo>
                      <a:pt x="144" y="16"/>
                    </a:lnTo>
                    <a:lnTo>
                      <a:pt x="116" y="5"/>
                    </a:lnTo>
                    <a:lnTo>
                      <a:pt x="85" y="0"/>
                    </a:lnTo>
                    <a:lnTo>
                      <a:pt x="55" y="4"/>
                    </a:lnTo>
                    <a:lnTo>
                      <a:pt x="27" y="13"/>
                    </a:lnTo>
                    <a:lnTo>
                      <a:pt x="8" y="31"/>
                    </a:lnTo>
                    <a:lnTo>
                      <a:pt x="0" y="55"/>
                    </a:lnTo>
                    <a:lnTo>
                      <a:pt x="16" y="55"/>
                    </a:lnTo>
                    <a:lnTo>
                      <a:pt x="21" y="39"/>
                    </a:lnTo>
                    <a:lnTo>
                      <a:pt x="35" y="29"/>
                    </a:lnTo>
                    <a:lnTo>
                      <a:pt x="57" y="20"/>
                    </a:lnTo>
                    <a:lnTo>
                      <a:pt x="85" y="18"/>
                    </a:lnTo>
                    <a:lnTo>
                      <a:pt x="113" y="21"/>
                    </a:lnTo>
                    <a:lnTo>
                      <a:pt x="137" y="31"/>
                    </a:lnTo>
                    <a:lnTo>
                      <a:pt x="155" y="44"/>
                    </a:lnTo>
                    <a:lnTo>
                      <a:pt x="165" y="62"/>
                    </a:lnTo>
                    <a:lnTo>
                      <a:pt x="18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0" name="Freeform 817">
                <a:extLst>
                  <a:ext uri="{FF2B5EF4-FFF2-40B4-BE49-F238E27FC236}">
                    <a16:creationId xmlns:a16="http://schemas.microsoft.com/office/drawing/2014/main" id="{93530B25-118D-449F-A513-63684072F4F1}"/>
                  </a:ext>
                </a:extLst>
              </p:cNvPr>
              <p:cNvSpPr>
                <a:spLocks/>
              </p:cNvSpPr>
              <p:nvPr/>
            </p:nvSpPr>
            <p:spPr bwMode="auto">
              <a:xfrm>
                <a:off x="1980" y="3492"/>
                <a:ext cx="22" cy="80"/>
              </a:xfrm>
              <a:custGeom>
                <a:avLst/>
                <a:gdLst>
                  <a:gd name="T0" fmla="*/ 0 w 91"/>
                  <a:gd name="T1" fmla="*/ 0 h 318"/>
                  <a:gd name="T2" fmla="*/ 0 w 91"/>
                  <a:gd name="T3" fmla="*/ 0 h 318"/>
                  <a:gd name="T4" fmla="*/ 0 w 91"/>
                  <a:gd name="T5" fmla="*/ 0 h 318"/>
                  <a:gd name="T6" fmla="*/ 0 w 91"/>
                  <a:gd name="T7" fmla="*/ 0 h 318"/>
                  <a:gd name="T8" fmla="*/ 0 w 91"/>
                  <a:gd name="T9" fmla="*/ 0 h 318"/>
                  <a:gd name="T10" fmla="*/ 0 w 91"/>
                  <a:gd name="T11" fmla="*/ 0 h 318"/>
                  <a:gd name="T12" fmla="*/ 0 w 91"/>
                  <a:gd name="T13" fmla="*/ 0 h 318"/>
                  <a:gd name="T14" fmla="*/ 0 w 91"/>
                  <a:gd name="T15" fmla="*/ 0 h 318"/>
                  <a:gd name="T16" fmla="*/ 0 w 91"/>
                  <a:gd name="T17" fmla="*/ 0 h 318"/>
                  <a:gd name="T18" fmla="*/ 0 w 91"/>
                  <a:gd name="T19" fmla="*/ 0 h 318"/>
                  <a:gd name="T20" fmla="*/ 0 w 91"/>
                  <a:gd name="T21" fmla="*/ 0 h 318"/>
                  <a:gd name="T22" fmla="*/ 0 w 91"/>
                  <a:gd name="T23" fmla="*/ 0 h 318"/>
                  <a:gd name="T24" fmla="*/ 0 w 91"/>
                  <a:gd name="T25" fmla="*/ 0 h 318"/>
                  <a:gd name="T26" fmla="*/ 0 w 91"/>
                  <a:gd name="T27" fmla="*/ 0 h 318"/>
                  <a:gd name="T28" fmla="*/ 0 w 91"/>
                  <a:gd name="T29" fmla="*/ 0 h 318"/>
                  <a:gd name="T30" fmla="*/ 0 w 91"/>
                  <a:gd name="T31" fmla="*/ 0 h 318"/>
                  <a:gd name="T32" fmla="*/ 0 w 91"/>
                  <a:gd name="T33" fmla="*/ 0 h 318"/>
                  <a:gd name="T34" fmla="*/ 0 w 91"/>
                  <a:gd name="T35" fmla="*/ 0 h 318"/>
                  <a:gd name="T36" fmla="*/ 0 w 91"/>
                  <a:gd name="T37" fmla="*/ 0 h 318"/>
                  <a:gd name="T38" fmla="*/ 0 w 91"/>
                  <a:gd name="T39" fmla="*/ 0 h 318"/>
                  <a:gd name="T40" fmla="*/ 0 w 91"/>
                  <a:gd name="T41" fmla="*/ 0 h 3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318">
                    <a:moveTo>
                      <a:pt x="13" y="318"/>
                    </a:moveTo>
                    <a:lnTo>
                      <a:pt x="13" y="318"/>
                    </a:lnTo>
                    <a:lnTo>
                      <a:pt x="40" y="281"/>
                    </a:lnTo>
                    <a:lnTo>
                      <a:pt x="62" y="242"/>
                    </a:lnTo>
                    <a:lnTo>
                      <a:pt x="78" y="201"/>
                    </a:lnTo>
                    <a:lnTo>
                      <a:pt x="87" y="160"/>
                    </a:lnTo>
                    <a:lnTo>
                      <a:pt x="91" y="117"/>
                    </a:lnTo>
                    <a:lnTo>
                      <a:pt x="91" y="78"/>
                    </a:lnTo>
                    <a:lnTo>
                      <a:pt x="88" y="39"/>
                    </a:lnTo>
                    <a:lnTo>
                      <a:pt x="82" y="0"/>
                    </a:lnTo>
                    <a:lnTo>
                      <a:pt x="66" y="2"/>
                    </a:lnTo>
                    <a:lnTo>
                      <a:pt x="73" y="39"/>
                    </a:lnTo>
                    <a:lnTo>
                      <a:pt x="75" y="78"/>
                    </a:lnTo>
                    <a:lnTo>
                      <a:pt x="75" y="117"/>
                    </a:lnTo>
                    <a:lnTo>
                      <a:pt x="71" y="157"/>
                    </a:lnTo>
                    <a:lnTo>
                      <a:pt x="62" y="196"/>
                    </a:lnTo>
                    <a:lnTo>
                      <a:pt x="47" y="237"/>
                    </a:lnTo>
                    <a:lnTo>
                      <a:pt x="27" y="273"/>
                    </a:lnTo>
                    <a:lnTo>
                      <a:pt x="0" y="308"/>
                    </a:lnTo>
                    <a:lnTo>
                      <a:pt x="13" y="3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1" name="Freeform 818">
                <a:extLst>
                  <a:ext uri="{FF2B5EF4-FFF2-40B4-BE49-F238E27FC236}">
                    <a16:creationId xmlns:a16="http://schemas.microsoft.com/office/drawing/2014/main" id="{C4161109-7A5F-4031-A6E4-0E9D8B030648}"/>
                  </a:ext>
                </a:extLst>
              </p:cNvPr>
              <p:cNvSpPr>
                <a:spLocks/>
              </p:cNvSpPr>
              <p:nvPr/>
            </p:nvSpPr>
            <p:spPr bwMode="auto">
              <a:xfrm>
                <a:off x="1818" y="3559"/>
                <a:ext cx="165" cy="38"/>
              </a:xfrm>
              <a:custGeom>
                <a:avLst/>
                <a:gdLst>
                  <a:gd name="T0" fmla="*/ 0 w 662"/>
                  <a:gd name="T1" fmla="*/ 0 h 152"/>
                  <a:gd name="T2" fmla="*/ 0 w 662"/>
                  <a:gd name="T3" fmla="*/ 0 h 152"/>
                  <a:gd name="T4" fmla="*/ 0 w 662"/>
                  <a:gd name="T5" fmla="*/ 0 h 152"/>
                  <a:gd name="T6" fmla="*/ 0 w 662"/>
                  <a:gd name="T7" fmla="*/ 0 h 152"/>
                  <a:gd name="T8" fmla="*/ 0 w 662"/>
                  <a:gd name="T9" fmla="*/ 0 h 152"/>
                  <a:gd name="T10" fmla="*/ 0 w 662"/>
                  <a:gd name="T11" fmla="*/ 0 h 152"/>
                  <a:gd name="T12" fmla="*/ 0 w 662"/>
                  <a:gd name="T13" fmla="*/ 0 h 152"/>
                  <a:gd name="T14" fmla="*/ 0 w 662"/>
                  <a:gd name="T15" fmla="*/ 0 h 152"/>
                  <a:gd name="T16" fmla="*/ 0 w 662"/>
                  <a:gd name="T17" fmla="*/ 0 h 152"/>
                  <a:gd name="T18" fmla="*/ 0 w 662"/>
                  <a:gd name="T19" fmla="*/ 0 h 152"/>
                  <a:gd name="T20" fmla="*/ 0 w 662"/>
                  <a:gd name="T21" fmla="*/ 0 h 152"/>
                  <a:gd name="T22" fmla="*/ 0 w 662"/>
                  <a:gd name="T23" fmla="*/ 0 h 152"/>
                  <a:gd name="T24" fmla="*/ 0 w 662"/>
                  <a:gd name="T25" fmla="*/ 0 h 152"/>
                  <a:gd name="T26" fmla="*/ 0 w 662"/>
                  <a:gd name="T27" fmla="*/ 0 h 152"/>
                  <a:gd name="T28" fmla="*/ 0 w 662"/>
                  <a:gd name="T29" fmla="*/ 0 h 152"/>
                  <a:gd name="T30" fmla="*/ 0 w 662"/>
                  <a:gd name="T31" fmla="*/ 0 h 152"/>
                  <a:gd name="T32" fmla="*/ 0 w 662"/>
                  <a:gd name="T33" fmla="*/ 0 h 152"/>
                  <a:gd name="T34" fmla="*/ 0 w 662"/>
                  <a:gd name="T35" fmla="*/ 0 h 152"/>
                  <a:gd name="T36" fmla="*/ 0 w 662"/>
                  <a:gd name="T37" fmla="*/ 0 h 152"/>
                  <a:gd name="T38" fmla="*/ 0 w 662"/>
                  <a:gd name="T39" fmla="*/ 0 h 152"/>
                  <a:gd name="T40" fmla="*/ 0 w 662"/>
                  <a:gd name="T41" fmla="*/ 0 h 152"/>
                  <a:gd name="T42" fmla="*/ 0 w 662"/>
                  <a:gd name="T43" fmla="*/ 0 h 152"/>
                  <a:gd name="T44" fmla="*/ 0 w 662"/>
                  <a:gd name="T45" fmla="*/ 0 h 152"/>
                  <a:gd name="T46" fmla="*/ 0 w 662"/>
                  <a:gd name="T47" fmla="*/ 0 h 152"/>
                  <a:gd name="T48" fmla="*/ 0 w 662"/>
                  <a:gd name="T49" fmla="*/ 0 h 152"/>
                  <a:gd name="T50" fmla="*/ 0 w 662"/>
                  <a:gd name="T51" fmla="*/ 0 h 152"/>
                  <a:gd name="T52" fmla="*/ 0 w 662"/>
                  <a:gd name="T53" fmla="*/ 0 h 152"/>
                  <a:gd name="T54" fmla="*/ 0 w 662"/>
                  <a:gd name="T55" fmla="*/ 0 h 152"/>
                  <a:gd name="T56" fmla="*/ 0 w 662"/>
                  <a:gd name="T57" fmla="*/ 0 h 152"/>
                  <a:gd name="T58" fmla="*/ 0 w 662"/>
                  <a:gd name="T59" fmla="*/ 0 h 152"/>
                  <a:gd name="T60" fmla="*/ 0 w 662"/>
                  <a:gd name="T61" fmla="*/ 0 h 152"/>
                  <a:gd name="T62" fmla="*/ 0 w 662"/>
                  <a:gd name="T63" fmla="*/ 0 h 152"/>
                  <a:gd name="T64" fmla="*/ 0 w 662"/>
                  <a:gd name="T65" fmla="*/ 0 h 152"/>
                  <a:gd name="T66" fmla="*/ 0 w 662"/>
                  <a:gd name="T67" fmla="*/ 0 h 152"/>
                  <a:gd name="T68" fmla="*/ 0 w 662"/>
                  <a:gd name="T69" fmla="*/ 0 h 152"/>
                  <a:gd name="T70" fmla="*/ 0 w 662"/>
                  <a:gd name="T71" fmla="*/ 0 h 152"/>
                  <a:gd name="T72" fmla="*/ 0 w 662"/>
                  <a:gd name="T73" fmla="*/ 0 h 1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62" h="152">
                    <a:moveTo>
                      <a:pt x="0" y="11"/>
                    </a:moveTo>
                    <a:lnTo>
                      <a:pt x="0" y="11"/>
                    </a:lnTo>
                    <a:lnTo>
                      <a:pt x="30" y="40"/>
                    </a:lnTo>
                    <a:lnTo>
                      <a:pt x="65" y="66"/>
                    </a:lnTo>
                    <a:lnTo>
                      <a:pt x="103" y="91"/>
                    </a:lnTo>
                    <a:lnTo>
                      <a:pt x="146" y="109"/>
                    </a:lnTo>
                    <a:lnTo>
                      <a:pt x="191" y="125"/>
                    </a:lnTo>
                    <a:lnTo>
                      <a:pt x="238" y="137"/>
                    </a:lnTo>
                    <a:lnTo>
                      <a:pt x="286" y="144"/>
                    </a:lnTo>
                    <a:lnTo>
                      <a:pt x="336" y="150"/>
                    </a:lnTo>
                    <a:lnTo>
                      <a:pt x="384" y="152"/>
                    </a:lnTo>
                    <a:lnTo>
                      <a:pt x="431" y="148"/>
                    </a:lnTo>
                    <a:lnTo>
                      <a:pt x="477" y="142"/>
                    </a:lnTo>
                    <a:lnTo>
                      <a:pt x="522" y="133"/>
                    </a:lnTo>
                    <a:lnTo>
                      <a:pt x="563" y="118"/>
                    </a:lnTo>
                    <a:lnTo>
                      <a:pt x="601" y="102"/>
                    </a:lnTo>
                    <a:lnTo>
                      <a:pt x="633" y="79"/>
                    </a:lnTo>
                    <a:lnTo>
                      <a:pt x="662" y="53"/>
                    </a:lnTo>
                    <a:lnTo>
                      <a:pt x="649" y="43"/>
                    </a:lnTo>
                    <a:lnTo>
                      <a:pt x="623" y="66"/>
                    </a:lnTo>
                    <a:lnTo>
                      <a:pt x="593" y="86"/>
                    </a:lnTo>
                    <a:lnTo>
                      <a:pt x="558" y="103"/>
                    </a:lnTo>
                    <a:lnTo>
                      <a:pt x="519" y="117"/>
                    </a:lnTo>
                    <a:lnTo>
                      <a:pt x="475" y="126"/>
                    </a:lnTo>
                    <a:lnTo>
                      <a:pt x="431" y="133"/>
                    </a:lnTo>
                    <a:lnTo>
                      <a:pt x="384" y="134"/>
                    </a:lnTo>
                    <a:lnTo>
                      <a:pt x="336" y="134"/>
                    </a:lnTo>
                    <a:lnTo>
                      <a:pt x="286" y="129"/>
                    </a:lnTo>
                    <a:lnTo>
                      <a:pt x="241" y="121"/>
                    </a:lnTo>
                    <a:lnTo>
                      <a:pt x="194" y="109"/>
                    </a:lnTo>
                    <a:lnTo>
                      <a:pt x="151" y="94"/>
                    </a:lnTo>
                    <a:lnTo>
                      <a:pt x="111" y="76"/>
                    </a:lnTo>
                    <a:lnTo>
                      <a:pt x="73" y="53"/>
                    </a:lnTo>
                    <a:lnTo>
                      <a:pt x="41" y="27"/>
                    </a:lnTo>
                    <a:lnTo>
                      <a:pt x="13"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2" name="Freeform 819">
                <a:extLst>
                  <a:ext uri="{FF2B5EF4-FFF2-40B4-BE49-F238E27FC236}">
                    <a16:creationId xmlns:a16="http://schemas.microsoft.com/office/drawing/2014/main" id="{501C2D3F-D5EC-42BE-8921-49AFB5B14672}"/>
                  </a:ext>
                </a:extLst>
              </p:cNvPr>
              <p:cNvSpPr>
                <a:spLocks/>
              </p:cNvSpPr>
              <p:nvPr/>
            </p:nvSpPr>
            <p:spPr bwMode="auto">
              <a:xfrm>
                <a:off x="1799" y="3433"/>
                <a:ext cx="63" cy="128"/>
              </a:xfrm>
              <a:custGeom>
                <a:avLst/>
                <a:gdLst>
                  <a:gd name="T0" fmla="*/ 0 w 252"/>
                  <a:gd name="T1" fmla="*/ 0 h 511"/>
                  <a:gd name="T2" fmla="*/ 0 w 252"/>
                  <a:gd name="T3" fmla="*/ 0 h 511"/>
                  <a:gd name="T4" fmla="*/ 0 w 252"/>
                  <a:gd name="T5" fmla="*/ 0 h 511"/>
                  <a:gd name="T6" fmla="*/ 0 w 252"/>
                  <a:gd name="T7" fmla="*/ 0 h 511"/>
                  <a:gd name="T8" fmla="*/ 0 w 252"/>
                  <a:gd name="T9" fmla="*/ 0 h 511"/>
                  <a:gd name="T10" fmla="*/ 0 w 252"/>
                  <a:gd name="T11" fmla="*/ 0 h 511"/>
                  <a:gd name="T12" fmla="*/ 0 w 252"/>
                  <a:gd name="T13" fmla="*/ 0 h 511"/>
                  <a:gd name="T14" fmla="*/ 0 w 252"/>
                  <a:gd name="T15" fmla="*/ 0 h 511"/>
                  <a:gd name="T16" fmla="*/ 0 w 252"/>
                  <a:gd name="T17" fmla="*/ 0 h 511"/>
                  <a:gd name="T18" fmla="*/ 0 w 252"/>
                  <a:gd name="T19" fmla="*/ 0 h 511"/>
                  <a:gd name="T20" fmla="*/ 0 w 252"/>
                  <a:gd name="T21" fmla="*/ 0 h 511"/>
                  <a:gd name="T22" fmla="*/ 0 w 252"/>
                  <a:gd name="T23" fmla="*/ 0 h 511"/>
                  <a:gd name="T24" fmla="*/ 0 w 252"/>
                  <a:gd name="T25" fmla="*/ 0 h 511"/>
                  <a:gd name="T26" fmla="*/ 0 w 252"/>
                  <a:gd name="T27" fmla="*/ 0 h 511"/>
                  <a:gd name="T28" fmla="*/ 0 w 252"/>
                  <a:gd name="T29" fmla="*/ 0 h 511"/>
                  <a:gd name="T30" fmla="*/ 0 w 252"/>
                  <a:gd name="T31" fmla="*/ 0 h 511"/>
                  <a:gd name="T32" fmla="*/ 0 w 252"/>
                  <a:gd name="T33" fmla="*/ 0 h 511"/>
                  <a:gd name="T34" fmla="*/ 0 w 252"/>
                  <a:gd name="T35" fmla="*/ 0 h 511"/>
                  <a:gd name="T36" fmla="*/ 0 w 252"/>
                  <a:gd name="T37" fmla="*/ 0 h 511"/>
                  <a:gd name="T38" fmla="*/ 0 w 252"/>
                  <a:gd name="T39" fmla="*/ 0 h 511"/>
                  <a:gd name="T40" fmla="*/ 0 w 252"/>
                  <a:gd name="T41" fmla="*/ 0 h 511"/>
                  <a:gd name="T42" fmla="*/ 0 w 252"/>
                  <a:gd name="T43" fmla="*/ 0 h 511"/>
                  <a:gd name="T44" fmla="*/ 0 w 252"/>
                  <a:gd name="T45" fmla="*/ 0 h 511"/>
                  <a:gd name="T46" fmla="*/ 0 w 252"/>
                  <a:gd name="T47" fmla="*/ 0 h 511"/>
                  <a:gd name="T48" fmla="*/ 0 w 252"/>
                  <a:gd name="T49" fmla="*/ 0 h 511"/>
                  <a:gd name="T50" fmla="*/ 0 w 252"/>
                  <a:gd name="T51" fmla="*/ 0 h 511"/>
                  <a:gd name="T52" fmla="*/ 0 w 252"/>
                  <a:gd name="T53" fmla="*/ 0 h 511"/>
                  <a:gd name="T54" fmla="*/ 0 w 252"/>
                  <a:gd name="T55" fmla="*/ 0 h 511"/>
                  <a:gd name="T56" fmla="*/ 0 w 252"/>
                  <a:gd name="T57" fmla="*/ 0 h 511"/>
                  <a:gd name="T58" fmla="*/ 0 w 252"/>
                  <a:gd name="T59" fmla="*/ 0 h 511"/>
                  <a:gd name="T60" fmla="*/ 0 w 252"/>
                  <a:gd name="T61" fmla="*/ 0 h 511"/>
                  <a:gd name="T62" fmla="*/ 0 w 252"/>
                  <a:gd name="T63" fmla="*/ 0 h 511"/>
                  <a:gd name="T64" fmla="*/ 0 w 252"/>
                  <a:gd name="T65" fmla="*/ 0 h 511"/>
                  <a:gd name="T66" fmla="*/ 0 w 252"/>
                  <a:gd name="T67" fmla="*/ 0 h 511"/>
                  <a:gd name="T68" fmla="*/ 0 w 252"/>
                  <a:gd name="T69" fmla="*/ 0 h 511"/>
                  <a:gd name="T70" fmla="*/ 0 w 252"/>
                  <a:gd name="T71" fmla="*/ 0 h 511"/>
                  <a:gd name="T72" fmla="*/ 0 w 252"/>
                  <a:gd name="T73" fmla="*/ 0 h 5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2" h="511">
                    <a:moveTo>
                      <a:pt x="252" y="0"/>
                    </a:moveTo>
                    <a:lnTo>
                      <a:pt x="252" y="0"/>
                    </a:lnTo>
                    <a:lnTo>
                      <a:pt x="218" y="6"/>
                    </a:lnTo>
                    <a:lnTo>
                      <a:pt x="184" y="18"/>
                    </a:lnTo>
                    <a:lnTo>
                      <a:pt x="152" y="35"/>
                    </a:lnTo>
                    <a:lnTo>
                      <a:pt x="122" y="57"/>
                    </a:lnTo>
                    <a:lnTo>
                      <a:pt x="93" y="83"/>
                    </a:lnTo>
                    <a:lnTo>
                      <a:pt x="68" y="113"/>
                    </a:lnTo>
                    <a:lnTo>
                      <a:pt x="46" y="145"/>
                    </a:lnTo>
                    <a:lnTo>
                      <a:pt x="27" y="182"/>
                    </a:lnTo>
                    <a:lnTo>
                      <a:pt x="13" y="219"/>
                    </a:lnTo>
                    <a:lnTo>
                      <a:pt x="3" y="260"/>
                    </a:lnTo>
                    <a:lnTo>
                      <a:pt x="0" y="301"/>
                    </a:lnTo>
                    <a:lnTo>
                      <a:pt x="1" y="342"/>
                    </a:lnTo>
                    <a:lnTo>
                      <a:pt x="7" y="384"/>
                    </a:lnTo>
                    <a:lnTo>
                      <a:pt x="22" y="427"/>
                    </a:lnTo>
                    <a:lnTo>
                      <a:pt x="44" y="469"/>
                    </a:lnTo>
                    <a:lnTo>
                      <a:pt x="72" y="511"/>
                    </a:lnTo>
                    <a:lnTo>
                      <a:pt x="85" y="500"/>
                    </a:lnTo>
                    <a:lnTo>
                      <a:pt x="57" y="461"/>
                    </a:lnTo>
                    <a:lnTo>
                      <a:pt x="37" y="422"/>
                    </a:lnTo>
                    <a:lnTo>
                      <a:pt x="23" y="382"/>
                    </a:lnTo>
                    <a:lnTo>
                      <a:pt x="16" y="342"/>
                    </a:lnTo>
                    <a:lnTo>
                      <a:pt x="15" y="301"/>
                    </a:lnTo>
                    <a:lnTo>
                      <a:pt x="19" y="262"/>
                    </a:lnTo>
                    <a:lnTo>
                      <a:pt x="28" y="224"/>
                    </a:lnTo>
                    <a:lnTo>
                      <a:pt x="42" y="187"/>
                    </a:lnTo>
                    <a:lnTo>
                      <a:pt x="59" y="153"/>
                    </a:lnTo>
                    <a:lnTo>
                      <a:pt x="81" y="123"/>
                    </a:lnTo>
                    <a:lnTo>
                      <a:pt x="106" y="93"/>
                    </a:lnTo>
                    <a:lnTo>
                      <a:pt x="132" y="70"/>
                    </a:lnTo>
                    <a:lnTo>
                      <a:pt x="159" y="48"/>
                    </a:lnTo>
                    <a:lnTo>
                      <a:pt x="189" y="33"/>
                    </a:lnTo>
                    <a:lnTo>
                      <a:pt x="221" y="22"/>
                    </a:lnTo>
                    <a:lnTo>
                      <a:pt x="252" y="15"/>
                    </a:lnTo>
                    <a:lnTo>
                      <a:pt x="2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3" name="Freeform 820">
                <a:extLst>
                  <a:ext uri="{FF2B5EF4-FFF2-40B4-BE49-F238E27FC236}">
                    <a16:creationId xmlns:a16="http://schemas.microsoft.com/office/drawing/2014/main" id="{B082082B-A42B-445F-A7DE-A0458E76F40A}"/>
                  </a:ext>
                </a:extLst>
              </p:cNvPr>
              <p:cNvSpPr>
                <a:spLocks/>
              </p:cNvSpPr>
              <p:nvPr/>
            </p:nvSpPr>
            <p:spPr bwMode="auto">
              <a:xfrm>
                <a:off x="1862" y="3365"/>
                <a:ext cx="756" cy="72"/>
              </a:xfrm>
              <a:custGeom>
                <a:avLst/>
                <a:gdLst>
                  <a:gd name="T0" fmla="*/ 0 w 3022"/>
                  <a:gd name="T1" fmla="*/ 0 h 290"/>
                  <a:gd name="T2" fmla="*/ 0 w 3022"/>
                  <a:gd name="T3" fmla="*/ 0 h 290"/>
                  <a:gd name="T4" fmla="*/ 0 w 3022"/>
                  <a:gd name="T5" fmla="*/ 0 h 290"/>
                  <a:gd name="T6" fmla="*/ 0 w 3022"/>
                  <a:gd name="T7" fmla="*/ 0 h 290"/>
                  <a:gd name="T8" fmla="*/ 0 w 3022"/>
                  <a:gd name="T9" fmla="*/ 0 h 290"/>
                  <a:gd name="T10" fmla="*/ 0 w 3022"/>
                  <a:gd name="T11" fmla="*/ 0 h 290"/>
                  <a:gd name="T12" fmla="*/ 0 w 3022"/>
                  <a:gd name="T13" fmla="*/ 0 h 290"/>
                  <a:gd name="T14" fmla="*/ 0 w 3022"/>
                  <a:gd name="T15" fmla="*/ 0 h 290"/>
                  <a:gd name="T16" fmla="*/ 0 w 3022"/>
                  <a:gd name="T17" fmla="*/ 0 h 290"/>
                  <a:gd name="T18" fmla="*/ 0 w 3022"/>
                  <a:gd name="T19" fmla="*/ 0 h 290"/>
                  <a:gd name="T20" fmla="*/ 0 w 3022"/>
                  <a:gd name="T21" fmla="*/ 0 h 290"/>
                  <a:gd name="T22" fmla="*/ 0 w 3022"/>
                  <a:gd name="T23" fmla="*/ 0 h 2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22" h="290">
                    <a:moveTo>
                      <a:pt x="3016" y="0"/>
                    </a:moveTo>
                    <a:lnTo>
                      <a:pt x="3014" y="0"/>
                    </a:lnTo>
                    <a:lnTo>
                      <a:pt x="0" y="275"/>
                    </a:lnTo>
                    <a:lnTo>
                      <a:pt x="0" y="290"/>
                    </a:lnTo>
                    <a:lnTo>
                      <a:pt x="3014" y="16"/>
                    </a:lnTo>
                    <a:lnTo>
                      <a:pt x="3011" y="16"/>
                    </a:lnTo>
                    <a:lnTo>
                      <a:pt x="3014" y="16"/>
                    </a:lnTo>
                    <a:lnTo>
                      <a:pt x="3020" y="13"/>
                    </a:lnTo>
                    <a:lnTo>
                      <a:pt x="3022" y="8"/>
                    </a:lnTo>
                    <a:lnTo>
                      <a:pt x="3020" y="3"/>
                    </a:lnTo>
                    <a:lnTo>
                      <a:pt x="3014" y="0"/>
                    </a:lnTo>
                    <a:lnTo>
                      <a:pt x="30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4" name="Freeform 821">
                <a:extLst>
                  <a:ext uri="{FF2B5EF4-FFF2-40B4-BE49-F238E27FC236}">
                    <a16:creationId xmlns:a16="http://schemas.microsoft.com/office/drawing/2014/main" id="{2DC2116C-9AC5-434E-B829-AE87009F16C9}"/>
                  </a:ext>
                </a:extLst>
              </p:cNvPr>
              <p:cNvSpPr>
                <a:spLocks/>
              </p:cNvSpPr>
              <p:nvPr/>
            </p:nvSpPr>
            <p:spPr bwMode="auto">
              <a:xfrm>
                <a:off x="2615" y="3365"/>
                <a:ext cx="29" cy="45"/>
              </a:xfrm>
              <a:custGeom>
                <a:avLst/>
                <a:gdLst>
                  <a:gd name="T0" fmla="*/ 0 w 113"/>
                  <a:gd name="T1" fmla="*/ 0 h 182"/>
                  <a:gd name="T2" fmla="*/ 0 w 113"/>
                  <a:gd name="T3" fmla="*/ 0 h 182"/>
                  <a:gd name="T4" fmla="*/ 0 w 113"/>
                  <a:gd name="T5" fmla="*/ 0 h 182"/>
                  <a:gd name="T6" fmla="*/ 0 w 113"/>
                  <a:gd name="T7" fmla="*/ 0 h 182"/>
                  <a:gd name="T8" fmla="*/ 0 w 113"/>
                  <a:gd name="T9" fmla="*/ 0 h 182"/>
                  <a:gd name="T10" fmla="*/ 0 w 113"/>
                  <a:gd name="T11" fmla="*/ 0 h 182"/>
                  <a:gd name="T12" fmla="*/ 0 w 113"/>
                  <a:gd name="T13" fmla="*/ 0 h 182"/>
                  <a:gd name="T14" fmla="*/ 0 w 113"/>
                  <a:gd name="T15" fmla="*/ 0 h 182"/>
                  <a:gd name="T16" fmla="*/ 0 w 113"/>
                  <a:gd name="T17" fmla="*/ 0 h 182"/>
                  <a:gd name="T18" fmla="*/ 0 w 113"/>
                  <a:gd name="T19" fmla="*/ 0 h 182"/>
                  <a:gd name="T20" fmla="*/ 0 w 113"/>
                  <a:gd name="T21" fmla="*/ 0 h 182"/>
                  <a:gd name="T22" fmla="*/ 0 w 113"/>
                  <a:gd name="T23" fmla="*/ 0 h 182"/>
                  <a:gd name="T24" fmla="*/ 0 w 113"/>
                  <a:gd name="T25" fmla="*/ 0 h 182"/>
                  <a:gd name="T26" fmla="*/ 0 w 113"/>
                  <a:gd name="T27" fmla="*/ 0 h 182"/>
                  <a:gd name="T28" fmla="*/ 0 w 113"/>
                  <a:gd name="T29" fmla="*/ 0 h 182"/>
                  <a:gd name="T30" fmla="*/ 0 w 113"/>
                  <a:gd name="T31" fmla="*/ 0 h 182"/>
                  <a:gd name="T32" fmla="*/ 0 w 113"/>
                  <a:gd name="T33" fmla="*/ 0 h 182"/>
                  <a:gd name="T34" fmla="*/ 0 w 113"/>
                  <a:gd name="T35" fmla="*/ 0 h 182"/>
                  <a:gd name="T36" fmla="*/ 0 w 113"/>
                  <a:gd name="T37" fmla="*/ 0 h 182"/>
                  <a:gd name="T38" fmla="*/ 0 w 113"/>
                  <a:gd name="T39" fmla="*/ 0 h 182"/>
                  <a:gd name="T40" fmla="*/ 0 w 113"/>
                  <a:gd name="T41" fmla="*/ 0 h 182"/>
                  <a:gd name="T42" fmla="*/ 0 w 113"/>
                  <a:gd name="T43" fmla="*/ 0 h 182"/>
                  <a:gd name="T44" fmla="*/ 0 w 113"/>
                  <a:gd name="T45" fmla="*/ 0 h 182"/>
                  <a:gd name="T46" fmla="*/ 0 w 113"/>
                  <a:gd name="T47" fmla="*/ 0 h 182"/>
                  <a:gd name="T48" fmla="*/ 0 w 113"/>
                  <a:gd name="T49" fmla="*/ 0 h 182"/>
                  <a:gd name="T50" fmla="*/ 0 w 113"/>
                  <a:gd name="T51" fmla="*/ 0 h 1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182">
                    <a:moveTo>
                      <a:pt x="111" y="181"/>
                    </a:moveTo>
                    <a:lnTo>
                      <a:pt x="113" y="174"/>
                    </a:lnTo>
                    <a:lnTo>
                      <a:pt x="111" y="151"/>
                    </a:lnTo>
                    <a:lnTo>
                      <a:pt x="107" y="126"/>
                    </a:lnTo>
                    <a:lnTo>
                      <a:pt x="100" y="102"/>
                    </a:lnTo>
                    <a:lnTo>
                      <a:pt x="90" y="78"/>
                    </a:lnTo>
                    <a:lnTo>
                      <a:pt x="76" y="55"/>
                    </a:lnTo>
                    <a:lnTo>
                      <a:pt x="56" y="34"/>
                    </a:lnTo>
                    <a:lnTo>
                      <a:pt x="34" y="17"/>
                    </a:lnTo>
                    <a:lnTo>
                      <a:pt x="5" y="0"/>
                    </a:lnTo>
                    <a:lnTo>
                      <a:pt x="0" y="16"/>
                    </a:lnTo>
                    <a:lnTo>
                      <a:pt x="26" y="30"/>
                    </a:lnTo>
                    <a:lnTo>
                      <a:pt x="46" y="47"/>
                    </a:lnTo>
                    <a:lnTo>
                      <a:pt x="63" y="65"/>
                    </a:lnTo>
                    <a:lnTo>
                      <a:pt x="74" y="86"/>
                    </a:lnTo>
                    <a:lnTo>
                      <a:pt x="85" y="107"/>
                    </a:lnTo>
                    <a:lnTo>
                      <a:pt x="91" y="129"/>
                    </a:lnTo>
                    <a:lnTo>
                      <a:pt x="95" y="151"/>
                    </a:lnTo>
                    <a:lnTo>
                      <a:pt x="98" y="174"/>
                    </a:lnTo>
                    <a:lnTo>
                      <a:pt x="100" y="168"/>
                    </a:lnTo>
                    <a:lnTo>
                      <a:pt x="98" y="174"/>
                    </a:lnTo>
                    <a:lnTo>
                      <a:pt x="100" y="180"/>
                    </a:lnTo>
                    <a:lnTo>
                      <a:pt x="106" y="182"/>
                    </a:lnTo>
                    <a:lnTo>
                      <a:pt x="111" y="180"/>
                    </a:lnTo>
                    <a:lnTo>
                      <a:pt x="113" y="174"/>
                    </a:lnTo>
                    <a:lnTo>
                      <a:pt x="111"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5" name="Freeform 822">
                <a:extLst>
                  <a:ext uri="{FF2B5EF4-FFF2-40B4-BE49-F238E27FC236}">
                    <a16:creationId xmlns:a16="http://schemas.microsoft.com/office/drawing/2014/main" id="{7C65A8E2-6E7B-4880-A10C-5634CCE5BA3D}"/>
                  </a:ext>
                </a:extLst>
              </p:cNvPr>
              <p:cNvSpPr>
                <a:spLocks/>
              </p:cNvSpPr>
              <p:nvPr/>
            </p:nvSpPr>
            <p:spPr bwMode="auto">
              <a:xfrm>
                <a:off x="2608" y="3307"/>
                <a:ext cx="530" cy="190"/>
              </a:xfrm>
              <a:custGeom>
                <a:avLst/>
                <a:gdLst>
                  <a:gd name="T0" fmla="*/ 0 w 2123"/>
                  <a:gd name="T1" fmla="*/ 0 h 762"/>
                  <a:gd name="T2" fmla="*/ 0 w 2123"/>
                  <a:gd name="T3" fmla="*/ 0 h 762"/>
                  <a:gd name="T4" fmla="*/ 0 w 2123"/>
                  <a:gd name="T5" fmla="*/ 0 h 762"/>
                  <a:gd name="T6" fmla="*/ 0 w 2123"/>
                  <a:gd name="T7" fmla="*/ 0 h 762"/>
                  <a:gd name="T8" fmla="*/ 0 w 2123"/>
                  <a:gd name="T9" fmla="*/ 0 h 762"/>
                  <a:gd name="T10" fmla="*/ 0 w 2123"/>
                  <a:gd name="T11" fmla="*/ 0 h 762"/>
                  <a:gd name="T12" fmla="*/ 0 w 2123"/>
                  <a:gd name="T13" fmla="*/ 0 h 762"/>
                  <a:gd name="T14" fmla="*/ 0 w 2123"/>
                  <a:gd name="T15" fmla="*/ 0 h 762"/>
                  <a:gd name="T16" fmla="*/ 0 w 2123"/>
                  <a:gd name="T17" fmla="*/ 0 h 762"/>
                  <a:gd name="T18" fmla="*/ 0 w 2123"/>
                  <a:gd name="T19" fmla="*/ 0 h 762"/>
                  <a:gd name="T20" fmla="*/ 0 w 2123"/>
                  <a:gd name="T21" fmla="*/ 0 h 762"/>
                  <a:gd name="T22" fmla="*/ 0 w 2123"/>
                  <a:gd name="T23" fmla="*/ 0 h 762"/>
                  <a:gd name="T24" fmla="*/ 0 w 2123"/>
                  <a:gd name="T25" fmla="*/ 0 h 762"/>
                  <a:gd name="T26" fmla="*/ 0 w 2123"/>
                  <a:gd name="T27" fmla="*/ 0 h 762"/>
                  <a:gd name="T28" fmla="*/ 0 w 2123"/>
                  <a:gd name="T29" fmla="*/ 0 h 762"/>
                  <a:gd name="T30" fmla="*/ 0 w 2123"/>
                  <a:gd name="T31" fmla="*/ 0 h 762"/>
                  <a:gd name="T32" fmla="*/ 0 w 2123"/>
                  <a:gd name="T33" fmla="*/ 0 h 762"/>
                  <a:gd name="T34" fmla="*/ 0 w 2123"/>
                  <a:gd name="T35" fmla="*/ 0 h 762"/>
                  <a:gd name="T36" fmla="*/ 0 w 2123"/>
                  <a:gd name="T37" fmla="*/ 0 h 762"/>
                  <a:gd name="T38" fmla="*/ 0 w 2123"/>
                  <a:gd name="T39" fmla="*/ 0 h 762"/>
                  <a:gd name="T40" fmla="*/ 0 w 2123"/>
                  <a:gd name="T41" fmla="*/ 0 h 762"/>
                  <a:gd name="T42" fmla="*/ 0 w 2123"/>
                  <a:gd name="T43" fmla="*/ 0 h 762"/>
                  <a:gd name="T44" fmla="*/ 0 w 2123"/>
                  <a:gd name="T45" fmla="*/ 0 h 762"/>
                  <a:gd name="T46" fmla="*/ 0 w 2123"/>
                  <a:gd name="T47" fmla="*/ 0 h 762"/>
                  <a:gd name="T48" fmla="*/ 0 w 2123"/>
                  <a:gd name="T49" fmla="*/ 0 h 762"/>
                  <a:gd name="T50" fmla="*/ 0 w 2123"/>
                  <a:gd name="T51" fmla="*/ 0 h 762"/>
                  <a:gd name="T52" fmla="*/ 0 w 2123"/>
                  <a:gd name="T53" fmla="*/ 0 h 762"/>
                  <a:gd name="T54" fmla="*/ 0 w 2123"/>
                  <a:gd name="T55" fmla="*/ 0 h 762"/>
                  <a:gd name="T56" fmla="*/ 0 w 2123"/>
                  <a:gd name="T57" fmla="*/ 0 h 762"/>
                  <a:gd name="T58" fmla="*/ 0 w 2123"/>
                  <a:gd name="T59" fmla="*/ 0 h 762"/>
                  <a:gd name="T60" fmla="*/ 0 w 2123"/>
                  <a:gd name="T61" fmla="*/ 0 h 762"/>
                  <a:gd name="T62" fmla="*/ 0 w 2123"/>
                  <a:gd name="T63" fmla="*/ 0 h 762"/>
                  <a:gd name="T64" fmla="*/ 0 w 2123"/>
                  <a:gd name="T65" fmla="*/ 0 h 762"/>
                  <a:gd name="T66" fmla="*/ 0 w 2123"/>
                  <a:gd name="T67" fmla="*/ 0 h 762"/>
                  <a:gd name="T68" fmla="*/ 0 w 2123"/>
                  <a:gd name="T69" fmla="*/ 0 h 762"/>
                  <a:gd name="T70" fmla="*/ 0 w 2123"/>
                  <a:gd name="T71" fmla="*/ 0 h 762"/>
                  <a:gd name="T72" fmla="*/ 0 w 2123"/>
                  <a:gd name="T73" fmla="*/ 0 h 762"/>
                  <a:gd name="T74" fmla="*/ 0 w 2123"/>
                  <a:gd name="T75" fmla="*/ 0 h 762"/>
                  <a:gd name="T76" fmla="*/ 0 w 2123"/>
                  <a:gd name="T77" fmla="*/ 0 h 762"/>
                  <a:gd name="T78" fmla="*/ 0 w 2123"/>
                  <a:gd name="T79" fmla="*/ 0 h 762"/>
                  <a:gd name="T80" fmla="*/ 0 w 2123"/>
                  <a:gd name="T81" fmla="*/ 0 h 762"/>
                  <a:gd name="T82" fmla="*/ 0 w 2123"/>
                  <a:gd name="T83" fmla="*/ 0 h 762"/>
                  <a:gd name="T84" fmla="*/ 0 w 2123"/>
                  <a:gd name="T85" fmla="*/ 0 h 762"/>
                  <a:gd name="T86" fmla="*/ 0 w 2123"/>
                  <a:gd name="T87" fmla="*/ 0 h 762"/>
                  <a:gd name="T88" fmla="*/ 0 w 2123"/>
                  <a:gd name="T89" fmla="*/ 0 h 762"/>
                  <a:gd name="T90" fmla="*/ 0 w 2123"/>
                  <a:gd name="T91" fmla="*/ 0 h 762"/>
                  <a:gd name="T92" fmla="*/ 0 w 2123"/>
                  <a:gd name="T93" fmla="*/ 0 h 7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23" h="762">
                    <a:moveTo>
                      <a:pt x="132" y="421"/>
                    </a:moveTo>
                    <a:lnTo>
                      <a:pt x="168" y="401"/>
                    </a:lnTo>
                    <a:lnTo>
                      <a:pt x="204" y="382"/>
                    </a:lnTo>
                    <a:lnTo>
                      <a:pt x="241" y="364"/>
                    </a:lnTo>
                    <a:lnTo>
                      <a:pt x="276" y="346"/>
                    </a:lnTo>
                    <a:lnTo>
                      <a:pt x="311" y="329"/>
                    </a:lnTo>
                    <a:lnTo>
                      <a:pt x="347" y="312"/>
                    </a:lnTo>
                    <a:lnTo>
                      <a:pt x="384" y="297"/>
                    </a:lnTo>
                    <a:lnTo>
                      <a:pt x="420" y="283"/>
                    </a:lnTo>
                    <a:lnTo>
                      <a:pt x="457" y="270"/>
                    </a:lnTo>
                    <a:lnTo>
                      <a:pt x="496" y="258"/>
                    </a:lnTo>
                    <a:lnTo>
                      <a:pt x="535" y="248"/>
                    </a:lnTo>
                    <a:lnTo>
                      <a:pt x="575" y="239"/>
                    </a:lnTo>
                    <a:lnTo>
                      <a:pt x="616" y="231"/>
                    </a:lnTo>
                    <a:lnTo>
                      <a:pt x="661" y="226"/>
                    </a:lnTo>
                    <a:lnTo>
                      <a:pt x="706" y="222"/>
                    </a:lnTo>
                    <a:lnTo>
                      <a:pt x="753" y="221"/>
                    </a:lnTo>
                    <a:lnTo>
                      <a:pt x="802" y="222"/>
                    </a:lnTo>
                    <a:lnTo>
                      <a:pt x="848" y="226"/>
                    </a:lnTo>
                    <a:lnTo>
                      <a:pt x="892" y="231"/>
                    </a:lnTo>
                    <a:lnTo>
                      <a:pt x="934" y="236"/>
                    </a:lnTo>
                    <a:lnTo>
                      <a:pt x="974" y="244"/>
                    </a:lnTo>
                    <a:lnTo>
                      <a:pt x="1013" y="253"/>
                    </a:lnTo>
                    <a:lnTo>
                      <a:pt x="1049" y="264"/>
                    </a:lnTo>
                    <a:lnTo>
                      <a:pt x="1086" y="274"/>
                    </a:lnTo>
                    <a:lnTo>
                      <a:pt x="1119" y="287"/>
                    </a:lnTo>
                    <a:lnTo>
                      <a:pt x="1154" y="299"/>
                    </a:lnTo>
                    <a:lnTo>
                      <a:pt x="1188" y="313"/>
                    </a:lnTo>
                    <a:lnTo>
                      <a:pt x="1222" y="326"/>
                    </a:lnTo>
                    <a:lnTo>
                      <a:pt x="1256" y="342"/>
                    </a:lnTo>
                    <a:lnTo>
                      <a:pt x="1290" y="356"/>
                    </a:lnTo>
                    <a:lnTo>
                      <a:pt x="1325" y="370"/>
                    </a:lnTo>
                    <a:lnTo>
                      <a:pt x="1360" y="386"/>
                    </a:lnTo>
                    <a:lnTo>
                      <a:pt x="1382" y="394"/>
                    </a:lnTo>
                    <a:lnTo>
                      <a:pt x="1403" y="400"/>
                    </a:lnTo>
                    <a:lnTo>
                      <a:pt x="1422" y="404"/>
                    </a:lnTo>
                    <a:lnTo>
                      <a:pt x="1440" y="407"/>
                    </a:lnTo>
                    <a:lnTo>
                      <a:pt x="1459" y="407"/>
                    </a:lnTo>
                    <a:lnTo>
                      <a:pt x="1476" y="407"/>
                    </a:lnTo>
                    <a:lnTo>
                      <a:pt x="1491" y="405"/>
                    </a:lnTo>
                    <a:lnTo>
                      <a:pt x="1507" y="404"/>
                    </a:lnTo>
                    <a:lnTo>
                      <a:pt x="1522" y="403"/>
                    </a:lnTo>
                    <a:lnTo>
                      <a:pt x="1537" y="401"/>
                    </a:lnTo>
                    <a:lnTo>
                      <a:pt x="1552" y="400"/>
                    </a:lnTo>
                    <a:lnTo>
                      <a:pt x="1565" y="400"/>
                    </a:lnTo>
                    <a:lnTo>
                      <a:pt x="1580" y="401"/>
                    </a:lnTo>
                    <a:lnTo>
                      <a:pt x="1594" y="404"/>
                    </a:lnTo>
                    <a:lnTo>
                      <a:pt x="1608" y="408"/>
                    </a:lnTo>
                    <a:lnTo>
                      <a:pt x="1622" y="414"/>
                    </a:lnTo>
                    <a:lnTo>
                      <a:pt x="1647" y="429"/>
                    </a:lnTo>
                    <a:lnTo>
                      <a:pt x="1670" y="443"/>
                    </a:lnTo>
                    <a:lnTo>
                      <a:pt x="1693" y="460"/>
                    </a:lnTo>
                    <a:lnTo>
                      <a:pt x="1715" y="477"/>
                    </a:lnTo>
                    <a:lnTo>
                      <a:pt x="1737" y="494"/>
                    </a:lnTo>
                    <a:lnTo>
                      <a:pt x="1758" y="513"/>
                    </a:lnTo>
                    <a:lnTo>
                      <a:pt x="1778" y="532"/>
                    </a:lnTo>
                    <a:lnTo>
                      <a:pt x="1798" y="551"/>
                    </a:lnTo>
                    <a:lnTo>
                      <a:pt x="1819" y="571"/>
                    </a:lnTo>
                    <a:lnTo>
                      <a:pt x="1838" y="591"/>
                    </a:lnTo>
                    <a:lnTo>
                      <a:pt x="1858" y="611"/>
                    </a:lnTo>
                    <a:lnTo>
                      <a:pt x="1877" y="630"/>
                    </a:lnTo>
                    <a:lnTo>
                      <a:pt x="1898" y="651"/>
                    </a:lnTo>
                    <a:lnTo>
                      <a:pt x="1917" y="671"/>
                    </a:lnTo>
                    <a:lnTo>
                      <a:pt x="1938" y="690"/>
                    </a:lnTo>
                    <a:lnTo>
                      <a:pt x="1959" y="708"/>
                    </a:lnTo>
                    <a:lnTo>
                      <a:pt x="2019" y="750"/>
                    </a:lnTo>
                    <a:lnTo>
                      <a:pt x="2063" y="762"/>
                    </a:lnTo>
                    <a:lnTo>
                      <a:pt x="2094" y="751"/>
                    </a:lnTo>
                    <a:lnTo>
                      <a:pt x="2112" y="723"/>
                    </a:lnTo>
                    <a:lnTo>
                      <a:pt x="2122" y="685"/>
                    </a:lnTo>
                    <a:lnTo>
                      <a:pt x="2123" y="643"/>
                    </a:lnTo>
                    <a:lnTo>
                      <a:pt x="2118" y="606"/>
                    </a:lnTo>
                    <a:lnTo>
                      <a:pt x="2106" y="578"/>
                    </a:lnTo>
                    <a:lnTo>
                      <a:pt x="2042" y="485"/>
                    </a:lnTo>
                    <a:lnTo>
                      <a:pt x="1980" y="405"/>
                    </a:lnTo>
                    <a:lnTo>
                      <a:pt x="1921" y="340"/>
                    </a:lnTo>
                    <a:lnTo>
                      <a:pt x="1865" y="288"/>
                    </a:lnTo>
                    <a:lnTo>
                      <a:pt x="1812" y="248"/>
                    </a:lnTo>
                    <a:lnTo>
                      <a:pt x="1761" y="218"/>
                    </a:lnTo>
                    <a:lnTo>
                      <a:pt x="1715" y="197"/>
                    </a:lnTo>
                    <a:lnTo>
                      <a:pt x="1670" y="183"/>
                    </a:lnTo>
                    <a:lnTo>
                      <a:pt x="1630" y="177"/>
                    </a:lnTo>
                    <a:lnTo>
                      <a:pt x="1593" y="174"/>
                    </a:lnTo>
                    <a:lnTo>
                      <a:pt x="1557" y="175"/>
                    </a:lnTo>
                    <a:lnTo>
                      <a:pt x="1528" y="178"/>
                    </a:lnTo>
                    <a:lnTo>
                      <a:pt x="1500" y="183"/>
                    </a:lnTo>
                    <a:lnTo>
                      <a:pt x="1477" y="187"/>
                    </a:lnTo>
                    <a:lnTo>
                      <a:pt x="1457" y="190"/>
                    </a:lnTo>
                    <a:lnTo>
                      <a:pt x="1442" y="190"/>
                    </a:lnTo>
                    <a:lnTo>
                      <a:pt x="1399" y="182"/>
                    </a:lnTo>
                    <a:lnTo>
                      <a:pt x="1360" y="171"/>
                    </a:lnTo>
                    <a:lnTo>
                      <a:pt x="1325" y="158"/>
                    </a:lnTo>
                    <a:lnTo>
                      <a:pt x="1292" y="144"/>
                    </a:lnTo>
                    <a:lnTo>
                      <a:pt x="1260" y="128"/>
                    </a:lnTo>
                    <a:lnTo>
                      <a:pt x="1229" y="112"/>
                    </a:lnTo>
                    <a:lnTo>
                      <a:pt x="1196" y="96"/>
                    </a:lnTo>
                    <a:lnTo>
                      <a:pt x="1164" y="79"/>
                    </a:lnTo>
                    <a:lnTo>
                      <a:pt x="1127" y="63"/>
                    </a:lnTo>
                    <a:lnTo>
                      <a:pt x="1088" y="48"/>
                    </a:lnTo>
                    <a:lnTo>
                      <a:pt x="1045" y="34"/>
                    </a:lnTo>
                    <a:lnTo>
                      <a:pt x="997" y="22"/>
                    </a:lnTo>
                    <a:lnTo>
                      <a:pt x="943" y="13"/>
                    </a:lnTo>
                    <a:lnTo>
                      <a:pt x="882" y="5"/>
                    </a:lnTo>
                    <a:lnTo>
                      <a:pt x="813" y="1"/>
                    </a:lnTo>
                    <a:lnTo>
                      <a:pt x="735" y="0"/>
                    </a:lnTo>
                    <a:lnTo>
                      <a:pt x="689" y="1"/>
                    </a:lnTo>
                    <a:lnTo>
                      <a:pt x="644" y="5"/>
                    </a:lnTo>
                    <a:lnTo>
                      <a:pt x="598" y="11"/>
                    </a:lnTo>
                    <a:lnTo>
                      <a:pt x="553" y="20"/>
                    </a:lnTo>
                    <a:lnTo>
                      <a:pt x="507" y="31"/>
                    </a:lnTo>
                    <a:lnTo>
                      <a:pt x="462" y="44"/>
                    </a:lnTo>
                    <a:lnTo>
                      <a:pt x="416" y="58"/>
                    </a:lnTo>
                    <a:lnTo>
                      <a:pt x="371" y="75"/>
                    </a:lnTo>
                    <a:lnTo>
                      <a:pt x="325" y="92"/>
                    </a:lnTo>
                    <a:lnTo>
                      <a:pt x="278" y="110"/>
                    </a:lnTo>
                    <a:lnTo>
                      <a:pt x="233" y="130"/>
                    </a:lnTo>
                    <a:lnTo>
                      <a:pt x="187" y="148"/>
                    </a:lnTo>
                    <a:lnTo>
                      <a:pt x="142" y="169"/>
                    </a:lnTo>
                    <a:lnTo>
                      <a:pt x="97" y="188"/>
                    </a:lnTo>
                    <a:lnTo>
                      <a:pt x="51" y="206"/>
                    </a:lnTo>
                    <a:lnTo>
                      <a:pt x="6" y="226"/>
                    </a:lnTo>
                    <a:lnTo>
                      <a:pt x="2" y="229"/>
                    </a:lnTo>
                    <a:lnTo>
                      <a:pt x="0" y="231"/>
                    </a:lnTo>
                    <a:lnTo>
                      <a:pt x="0" y="232"/>
                    </a:lnTo>
                    <a:lnTo>
                      <a:pt x="2" y="235"/>
                    </a:lnTo>
                    <a:lnTo>
                      <a:pt x="7" y="235"/>
                    </a:lnTo>
                    <a:lnTo>
                      <a:pt x="15" y="236"/>
                    </a:lnTo>
                    <a:lnTo>
                      <a:pt x="24" y="236"/>
                    </a:lnTo>
                    <a:lnTo>
                      <a:pt x="29" y="238"/>
                    </a:lnTo>
                    <a:lnTo>
                      <a:pt x="43" y="247"/>
                    </a:lnTo>
                    <a:lnTo>
                      <a:pt x="56" y="256"/>
                    </a:lnTo>
                    <a:lnTo>
                      <a:pt x="69" y="265"/>
                    </a:lnTo>
                    <a:lnTo>
                      <a:pt x="80" y="275"/>
                    </a:lnTo>
                    <a:lnTo>
                      <a:pt x="90" y="286"/>
                    </a:lnTo>
                    <a:lnTo>
                      <a:pt x="99" y="297"/>
                    </a:lnTo>
                    <a:lnTo>
                      <a:pt x="107" y="309"/>
                    </a:lnTo>
                    <a:lnTo>
                      <a:pt x="113" y="321"/>
                    </a:lnTo>
                    <a:lnTo>
                      <a:pt x="123" y="346"/>
                    </a:lnTo>
                    <a:lnTo>
                      <a:pt x="129" y="372"/>
                    </a:lnTo>
                    <a:lnTo>
                      <a:pt x="132" y="396"/>
                    </a:lnTo>
                    <a:lnTo>
                      <a:pt x="132" y="421"/>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6" name="Freeform 823">
                <a:extLst>
                  <a:ext uri="{FF2B5EF4-FFF2-40B4-BE49-F238E27FC236}">
                    <a16:creationId xmlns:a16="http://schemas.microsoft.com/office/drawing/2014/main" id="{1B6F7534-EADA-43B0-8F38-EA3A41D447D2}"/>
                  </a:ext>
                </a:extLst>
              </p:cNvPr>
              <p:cNvSpPr>
                <a:spLocks/>
              </p:cNvSpPr>
              <p:nvPr/>
            </p:nvSpPr>
            <p:spPr bwMode="auto">
              <a:xfrm>
                <a:off x="2640" y="3360"/>
                <a:ext cx="158" cy="54"/>
              </a:xfrm>
              <a:custGeom>
                <a:avLst/>
                <a:gdLst>
                  <a:gd name="T0" fmla="*/ 0 w 634"/>
                  <a:gd name="T1" fmla="*/ 0 h 217"/>
                  <a:gd name="T2" fmla="*/ 0 w 634"/>
                  <a:gd name="T3" fmla="*/ 0 h 217"/>
                  <a:gd name="T4" fmla="*/ 0 w 634"/>
                  <a:gd name="T5" fmla="*/ 0 h 217"/>
                  <a:gd name="T6" fmla="*/ 0 w 634"/>
                  <a:gd name="T7" fmla="*/ 0 h 217"/>
                  <a:gd name="T8" fmla="*/ 0 w 634"/>
                  <a:gd name="T9" fmla="*/ 0 h 217"/>
                  <a:gd name="T10" fmla="*/ 0 w 634"/>
                  <a:gd name="T11" fmla="*/ 0 h 217"/>
                  <a:gd name="T12" fmla="*/ 0 w 634"/>
                  <a:gd name="T13" fmla="*/ 0 h 217"/>
                  <a:gd name="T14" fmla="*/ 0 w 634"/>
                  <a:gd name="T15" fmla="*/ 0 h 217"/>
                  <a:gd name="T16" fmla="*/ 0 w 634"/>
                  <a:gd name="T17" fmla="*/ 0 h 217"/>
                  <a:gd name="T18" fmla="*/ 0 w 634"/>
                  <a:gd name="T19" fmla="*/ 0 h 217"/>
                  <a:gd name="T20" fmla="*/ 0 w 634"/>
                  <a:gd name="T21" fmla="*/ 0 h 217"/>
                  <a:gd name="T22" fmla="*/ 0 w 634"/>
                  <a:gd name="T23" fmla="*/ 0 h 217"/>
                  <a:gd name="T24" fmla="*/ 0 w 634"/>
                  <a:gd name="T25" fmla="*/ 0 h 217"/>
                  <a:gd name="T26" fmla="*/ 0 w 634"/>
                  <a:gd name="T27" fmla="*/ 0 h 217"/>
                  <a:gd name="T28" fmla="*/ 0 w 634"/>
                  <a:gd name="T29" fmla="*/ 0 h 217"/>
                  <a:gd name="T30" fmla="*/ 0 w 634"/>
                  <a:gd name="T31" fmla="*/ 0 h 217"/>
                  <a:gd name="T32" fmla="*/ 0 w 634"/>
                  <a:gd name="T33" fmla="*/ 0 h 217"/>
                  <a:gd name="T34" fmla="*/ 0 w 634"/>
                  <a:gd name="T35" fmla="*/ 0 h 217"/>
                  <a:gd name="T36" fmla="*/ 0 w 634"/>
                  <a:gd name="T37" fmla="*/ 0 h 217"/>
                  <a:gd name="T38" fmla="*/ 0 w 634"/>
                  <a:gd name="T39" fmla="*/ 0 h 217"/>
                  <a:gd name="T40" fmla="*/ 0 w 634"/>
                  <a:gd name="T41" fmla="*/ 0 h 217"/>
                  <a:gd name="T42" fmla="*/ 0 w 634"/>
                  <a:gd name="T43" fmla="*/ 0 h 217"/>
                  <a:gd name="T44" fmla="*/ 0 w 634"/>
                  <a:gd name="T45" fmla="*/ 0 h 217"/>
                  <a:gd name="T46" fmla="*/ 0 w 634"/>
                  <a:gd name="T47" fmla="*/ 0 h 217"/>
                  <a:gd name="T48" fmla="*/ 0 w 634"/>
                  <a:gd name="T49" fmla="*/ 0 h 217"/>
                  <a:gd name="T50" fmla="*/ 0 w 634"/>
                  <a:gd name="T51" fmla="*/ 0 h 217"/>
                  <a:gd name="T52" fmla="*/ 0 w 634"/>
                  <a:gd name="T53" fmla="*/ 0 h 217"/>
                  <a:gd name="T54" fmla="*/ 0 w 634"/>
                  <a:gd name="T55" fmla="*/ 0 h 217"/>
                  <a:gd name="T56" fmla="*/ 0 w 634"/>
                  <a:gd name="T57" fmla="*/ 0 h 217"/>
                  <a:gd name="T58" fmla="*/ 0 w 634"/>
                  <a:gd name="T59" fmla="*/ 0 h 217"/>
                  <a:gd name="T60" fmla="*/ 0 w 634"/>
                  <a:gd name="T61" fmla="*/ 0 h 217"/>
                  <a:gd name="T62" fmla="*/ 0 w 634"/>
                  <a:gd name="T63" fmla="*/ 0 h 217"/>
                  <a:gd name="T64" fmla="*/ 0 w 634"/>
                  <a:gd name="T65" fmla="*/ 0 h 217"/>
                  <a:gd name="T66" fmla="*/ 0 w 634"/>
                  <a:gd name="T67" fmla="*/ 0 h 217"/>
                  <a:gd name="T68" fmla="*/ 0 w 634"/>
                  <a:gd name="T69" fmla="*/ 0 h 217"/>
                  <a:gd name="T70" fmla="*/ 0 w 634"/>
                  <a:gd name="T71" fmla="*/ 0 h 217"/>
                  <a:gd name="T72" fmla="*/ 0 w 634"/>
                  <a:gd name="T73" fmla="*/ 0 h 217"/>
                  <a:gd name="T74" fmla="*/ 0 w 634"/>
                  <a:gd name="T75" fmla="*/ 0 h 217"/>
                  <a:gd name="T76" fmla="*/ 0 w 634"/>
                  <a:gd name="T77" fmla="*/ 0 h 217"/>
                  <a:gd name="T78" fmla="*/ 0 w 634"/>
                  <a:gd name="T79" fmla="*/ 0 h 217"/>
                  <a:gd name="T80" fmla="*/ 0 w 634"/>
                  <a:gd name="T81" fmla="*/ 0 h 217"/>
                  <a:gd name="T82" fmla="*/ 0 w 634"/>
                  <a:gd name="T83" fmla="*/ 0 h 2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4" h="217">
                    <a:moveTo>
                      <a:pt x="625" y="1"/>
                    </a:moveTo>
                    <a:lnTo>
                      <a:pt x="625" y="1"/>
                    </a:lnTo>
                    <a:lnTo>
                      <a:pt x="578" y="2"/>
                    </a:lnTo>
                    <a:lnTo>
                      <a:pt x="533" y="6"/>
                    </a:lnTo>
                    <a:lnTo>
                      <a:pt x="487" y="11"/>
                    </a:lnTo>
                    <a:lnTo>
                      <a:pt x="446" y="19"/>
                    </a:lnTo>
                    <a:lnTo>
                      <a:pt x="405" y="28"/>
                    </a:lnTo>
                    <a:lnTo>
                      <a:pt x="366" y="39"/>
                    </a:lnTo>
                    <a:lnTo>
                      <a:pt x="326" y="50"/>
                    </a:lnTo>
                    <a:lnTo>
                      <a:pt x="290" y="63"/>
                    </a:lnTo>
                    <a:lnTo>
                      <a:pt x="253" y="78"/>
                    </a:lnTo>
                    <a:lnTo>
                      <a:pt x="217" y="92"/>
                    </a:lnTo>
                    <a:lnTo>
                      <a:pt x="180" y="109"/>
                    </a:lnTo>
                    <a:lnTo>
                      <a:pt x="144" y="126"/>
                    </a:lnTo>
                    <a:lnTo>
                      <a:pt x="109" y="144"/>
                    </a:lnTo>
                    <a:lnTo>
                      <a:pt x="72" y="162"/>
                    </a:lnTo>
                    <a:lnTo>
                      <a:pt x="36" y="182"/>
                    </a:lnTo>
                    <a:lnTo>
                      <a:pt x="0" y="201"/>
                    </a:lnTo>
                    <a:lnTo>
                      <a:pt x="8" y="217"/>
                    </a:lnTo>
                    <a:lnTo>
                      <a:pt x="44" y="197"/>
                    </a:lnTo>
                    <a:lnTo>
                      <a:pt x="80" y="178"/>
                    </a:lnTo>
                    <a:lnTo>
                      <a:pt x="117" y="160"/>
                    </a:lnTo>
                    <a:lnTo>
                      <a:pt x="152" y="141"/>
                    </a:lnTo>
                    <a:lnTo>
                      <a:pt x="186" y="124"/>
                    </a:lnTo>
                    <a:lnTo>
                      <a:pt x="222" y="108"/>
                    </a:lnTo>
                    <a:lnTo>
                      <a:pt x="258" y="93"/>
                    </a:lnTo>
                    <a:lnTo>
                      <a:pt x="295" y="79"/>
                    </a:lnTo>
                    <a:lnTo>
                      <a:pt x="331" y="66"/>
                    </a:lnTo>
                    <a:lnTo>
                      <a:pt x="369" y="54"/>
                    </a:lnTo>
                    <a:lnTo>
                      <a:pt x="408" y="44"/>
                    </a:lnTo>
                    <a:lnTo>
                      <a:pt x="448" y="35"/>
                    </a:lnTo>
                    <a:lnTo>
                      <a:pt x="490" y="27"/>
                    </a:lnTo>
                    <a:lnTo>
                      <a:pt x="533" y="22"/>
                    </a:lnTo>
                    <a:lnTo>
                      <a:pt x="578" y="18"/>
                    </a:lnTo>
                    <a:lnTo>
                      <a:pt x="625" y="17"/>
                    </a:lnTo>
                    <a:lnTo>
                      <a:pt x="625" y="18"/>
                    </a:lnTo>
                    <a:lnTo>
                      <a:pt x="631" y="15"/>
                    </a:lnTo>
                    <a:lnTo>
                      <a:pt x="634" y="9"/>
                    </a:lnTo>
                    <a:lnTo>
                      <a:pt x="631" y="2"/>
                    </a:lnTo>
                    <a:lnTo>
                      <a:pt x="625" y="0"/>
                    </a:lnTo>
                    <a:lnTo>
                      <a:pt x="62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7" name="Freeform 824">
                <a:extLst>
                  <a:ext uri="{FF2B5EF4-FFF2-40B4-BE49-F238E27FC236}">
                    <a16:creationId xmlns:a16="http://schemas.microsoft.com/office/drawing/2014/main" id="{20CCB38B-AD4D-4082-B2C4-FA997201175A}"/>
                  </a:ext>
                </a:extLst>
              </p:cNvPr>
              <p:cNvSpPr>
                <a:spLocks/>
              </p:cNvSpPr>
              <p:nvPr/>
            </p:nvSpPr>
            <p:spPr bwMode="auto">
              <a:xfrm>
                <a:off x="2796" y="3360"/>
                <a:ext cx="152" cy="45"/>
              </a:xfrm>
              <a:custGeom>
                <a:avLst/>
                <a:gdLst>
                  <a:gd name="T0" fmla="*/ 0 w 609"/>
                  <a:gd name="T1" fmla="*/ 0 h 181"/>
                  <a:gd name="T2" fmla="*/ 0 w 609"/>
                  <a:gd name="T3" fmla="*/ 0 h 181"/>
                  <a:gd name="T4" fmla="*/ 0 w 609"/>
                  <a:gd name="T5" fmla="*/ 0 h 181"/>
                  <a:gd name="T6" fmla="*/ 0 w 609"/>
                  <a:gd name="T7" fmla="*/ 0 h 181"/>
                  <a:gd name="T8" fmla="*/ 0 w 609"/>
                  <a:gd name="T9" fmla="*/ 0 h 181"/>
                  <a:gd name="T10" fmla="*/ 0 w 609"/>
                  <a:gd name="T11" fmla="*/ 0 h 181"/>
                  <a:gd name="T12" fmla="*/ 0 w 609"/>
                  <a:gd name="T13" fmla="*/ 0 h 181"/>
                  <a:gd name="T14" fmla="*/ 0 w 609"/>
                  <a:gd name="T15" fmla="*/ 0 h 181"/>
                  <a:gd name="T16" fmla="*/ 0 w 609"/>
                  <a:gd name="T17" fmla="*/ 0 h 181"/>
                  <a:gd name="T18" fmla="*/ 0 w 609"/>
                  <a:gd name="T19" fmla="*/ 0 h 181"/>
                  <a:gd name="T20" fmla="*/ 0 w 609"/>
                  <a:gd name="T21" fmla="*/ 0 h 181"/>
                  <a:gd name="T22" fmla="*/ 0 w 609"/>
                  <a:gd name="T23" fmla="*/ 0 h 181"/>
                  <a:gd name="T24" fmla="*/ 0 w 609"/>
                  <a:gd name="T25" fmla="*/ 0 h 181"/>
                  <a:gd name="T26" fmla="*/ 0 w 609"/>
                  <a:gd name="T27" fmla="*/ 0 h 181"/>
                  <a:gd name="T28" fmla="*/ 0 w 609"/>
                  <a:gd name="T29" fmla="*/ 0 h 181"/>
                  <a:gd name="T30" fmla="*/ 0 w 609"/>
                  <a:gd name="T31" fmla="*/ 0 h 181"/>
                  <a:gd name="T32" fmla="*/ 0 w 609"/>
                  <a:gd name="T33" fmla="*/ 0 h 181"/>
                  <a:gd name="T34" fmla="*/ 0 w 609"/>
                  <a:gd name="T35" fmla="*/ 0 h 181"/>
                  <a:gd name="T36" fmla="*/ 0 w 609"/>
                  <a:gd name="T37" fmla="*/ 0 h 181"/>
                  <a:gd name="T38" fmla="*/ 0 w 609"/>
                  <a:gd name="T39" fmla="*/ 0 h 181"/>
                  <a:gd name="T40" fmla="*/ 0 w 609"/>
                  <a:gd name="T41" fmla="*/ 0 h 181"/>
                  <a:gd name="T42" fmla="*/ 0 w 609"/>
                  <a:gd name="T43" fmla="*/ 0 h 181"/>
                  <a:gd name="T44" fmla="*/ 0 w 609"/>
                  <a:gd name="T45" fmla="*/ 0 h 181"/>
                  <a:gd name="T46" fmla="*/ 0 w 609"/>
                  <a:gd name="T47" fmla="*/ 0 h 181"/>
                  <a:gd name="T48" fmla="*/ 0 w 609"/>
                  <a:gd name="T49" fmla="*/ 0 h 181"/>
                  <a:gd name="T50" fmla="*/ 0 w 609"/>
                  <a:gd name="T51" fmla="*/ 0 h 181"/>
                  <a:gd name="T52" fmla="*/ 0 w 609"/>
                  <a:gd name="T53" fmla="*/ 0 h 181"/>
                  <a:gd name="T54" fmla="*/ 0 w 609"/>
                  <a:gd name="T55" fmla="*/ 0 h 181"/>
                  <a:gd name="T56" fmla="*/ 0 w 609"/>
                  <a:gd name="T57" fmla="*/ 0 h 181"/>
                  <a:gd name="T58" fmla="*/ 0 w 609"/>
                  <a:gd name="T59" fmla="*/ 0 h 181"/>
                  <a:gd name="T60" fmla="*/ 0 w 609"/>
                  <a:gd name="T61" fmla="*/ 0 h 181"/>
                  <a:gd name="T62" fmla="*/ 0 w 609"/>
                  <a:gd name="T63" fmla="*/ 0 h 181"/>
                  <a:gd name="T64" fmla="*/ 0 w 609"/>
                  <a:gd name="T65" fmla="*/ 0 h 181"/>
                  <a:gd name="T66" fmla="*/ 0 w 609"/>
                  <a:gd name="T67" fmla="*/ 0 h 181"/>
                  <a:gd name="T68" fmla="*/ 0 w 609"/>
                  <a:gd name="T69" fmla="*/ 0 h 181"/>
                  <a:gd name="T70" fmla="*/ 0 w 609"/>
                  <a:gd name="T71" fmla="*/ 0 h 181"/>
                  <a:gd name="T72" fmla="*/ 0 w 609"/>
                  <a:gd name="T73" fmla="*/ 0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9" h="181">
                    <a:moveTo>
                      <a:pt x="609" y="165"/>
                    </a:moveTo>
                    <a:lnTo>
                      <a:pt x="609" y="165"/>
                    </a:lnTo>
                    <a:lnTo>
                      <a:pt x="574" y="149"/>
                    </a:lnTo>
                    <a:lnTo>
                      <a:pt x="539" y="135"/>
                    </a:lnTo>
                    <a:lnTo>
                      <a:pt x="505" y="121"/>
                    </a:lnTo>
                    <a:lnTo>
                      <a:pt x="472" y="105"/>
                    </a:lnTo>
                    <a:lnTo>
                      <a:pt x="438" y="92"/>
                    </a:lnTo>
                    <a:lnTo>
                      <a:pt x="404" y="78"/>
                    </a:lnTo>
                    <a:lnTo>
                      <a:pt x="369" y="66"/>
                    </a:lnTo>
                    <a:lnTo>
                      <a:pt x="335" y="53"/>
                    </a:lnTo>
                    <a:lnTo>
                      <a:pt x="298" y="43"/>
                    </a:lnTo>
                    <a:lnTo>
                      <a:pt x="261" y="32"/>
                    </a:lnTo>
                    <a:lnTo>
                      <a:pt x="222" y="23"/>
                    </a:lnTo>
                    <a:lnTo>
                      <a:pt x="182" y="16"/>
                    </a:lnTo>
                    <a:lnTo>
                      <a:pt x="139" y="10"/>
                    </a:lnTo>
                    <a:lnTo>
                      <a:pt x="95" y="5"/>
                    </a:lnTo>
                    <a:lnTo>
                      <a:pt x="49" y="1"/>
                    </a:lnTo>
                    <a:lnTo>
                      <a:pt x="0" y="0"/>
                    </a:lnTo>
                    <a:lnTo>
                      <a:pt x="0" y="16"/>
                    </a:lnTo>
                    <a:lnTo>
                      <a:pt x="49" y="17"/>
                    </a:lnTo>
                    <a:lnTo>
                      <a:pt x="95" y="21"/>
                    </a:lnTo>
                    <a:lnTo>
                      <a:pt x="139" y="26"/>
                    </a:lnTo>
                    <a:lnTo>
                      <a:pt x="179" y="31"/>
                    </a:lnTo>
                    <a:lnTo>
                      <a:pt x="220" y="39"/>
                    </a:lnTo>
                    <a:lnTo>
                      <a:pt x="259" y="48"/>
                    </a:lnTo>
                    <a:lnTo>
                      <a:pt x="295" y="58"/>
                    </a:lnTo>
                    <a:lnTo>
                      <a:pt x="330" y="69"/>
                    </a:lnTo>
                    <a:lnTo>
                      <a:pt x="364" y="82"/>
                    </a:lnTo>
                    <a:lnTo>
                      <a:pt x="399" y="94"/>
                    </a:lnTo>
                    <a:lnTo>
                      <a:pt x="433" y="108"/>
                    </a:lnTo>
                    <a:lnTo>
                      <a:pt x="466" y="121"/>
                    </a:lnTo>
                    <a:lnTo>
                      <a:pt x="500" y="136"/>
                    </a:lnTo>
                    <a:lnTo>
                      <a:pt x="534" y="151"/>
                    </a:lnTo>
                    <a:lnTo>
                      <a:pt x="569" y="165"/>
                    </a:lnTo>
                    <a:lnTo>
                      <a:pt x="604" y="181"/>
                    </a:lnTo>
                    <a:lnTo>
                      <a:pt x="609"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8" name="Freeform 825">
                <a:extLst>
                  <a:ext uri="{FF2B5EF4-FFF2-40B4-BE49-F238E27FC236}">
                    <a16:creationId xmlns:a16="http://schemas.microsoft.com/office/drawing/2014/main" id="{D5DE4876-678C-4114-88B2-37B472A5A75B}"/>
                  </a:ext>
                </a:extLst>
              </p:cNvPr>
              <p:cNvSpPr>
                <a:spLocks/>
              </p:cNvSpPr>
              <p:nvPr/>
            </p:nvSpPr>
            <p:spPr bwMode="auto">
              <a:xfrm>
                <a:off x="2947" y="3402"/>
                <a:ext cx="67" cy="11"/>
              </a:xfrm>
              <a:custGeom>
                <a:avLst/>
                <a:gdLst>
                  <a:gd name="T0" fmla="*/ 0 w 269"/>
                  <a:gd name="T1" fmla="*/ 0 h 44"/>
                  <a:gd name="T2" fmla="*/ 0 w 269"/>
                  <a:gd name="T3" fmla="*/ 0 h 44"/>
                  <a:gd name="T4" fmla="*/ 0 w 269"/>
                  <a:gd name="T5" fmla="*/ 0 h 44"/>
                  <a:gd name="T6" fmla="*/ 0 w 269"/>
                  <a:gd name="T7" fmla="*/ 0 h 44"/>
                  <a:gd name="T8" fmla="*/ 0 w 269"/>
                  <a:gd name="T9" fmla="*/ 0 h 44"/>
                  <a:gd name="T10" fmla="*/ 0 w 269"/>
                  <a:gd name="T11" fmla="*/ 0 h 44"/>
                  <a:gd name="T12" fmla="*/ 0 w 269"/>
                  <a:gd name="T13" fmla="*/ 0 h 44"/>
                  <a:gd name="T14" fmla="*/ 0 w 269"/>
                  <a:gd name="T15" fmla="*/ 0 h 44"/>
                  <a:gd name="T16" fmla="*/ 0 w 269"/>
                  <a:gd name="T17" fmla="*/ 0 h 44"/>
                  <a:gd name="T18" fmla="*/ 0 w 269"/>
                  <a:gd name="T19" fmla="*/ 0 h 44"/>
                  <a:gd name="T20" fmla="*/ 0 w 269"/>
                  <a:gd name="T21" fmla="*/ 0 h 44"/>
                  <a:gd name="T22" fmla="*/ 0 w 269"/>
                  <a:gd name="T23" fmla="*/ 0 h 44"/>
                  <a:gd name="T24" fmla="*/ 0 w 269"/>
                  <a:gd name="T25" fmla="*/ 0 h 44"/>
                  <a:gd name="T26" fmla="*/ 0 w 269"/>
                  <a:gd name="T27" fmla="*/ 0 h 44"/>
                  <a:gd name="T28" fmla="*/ 0 w 269"/>
                  <a:gd name="T29" fmla="*/ 0 h 44"/>
                  <a:gd name="T30" fmla="*/ 0 w 269"/>
                  <a:gd name="T31" fmla="*/ 0 h 44"/>
                  <a:gd name="T32" fmla="*/ 0 w 269"/>
                  <a:gd name="T33" fmla="*/ 0 h 44"/>
                  <a:gd name="T34" fmla="*/ 0 w 269"/>
                  <a:gd name="T35" fmla="*/ 0 h 44"/>
                  <a:gd name="T36" fmla="*/ 0 w 269"/>
                  <a:gd name="T37" fmla="*/ 0 h 44"/>
                  <a:gd name="T38" fmla="*/ 0 w 269"/>
                  <a:gd name="T39" fmla="*/ 0 h 44"/>
                  <a:gd name="T40" fmla="*/ 0 w 269"/>
                  <a:gd name="T41" fmla="*/ 0 h 44"/>
                  <a:gd name="T42" fmla="*/ 0 w 269"/>
                  <a:gd name="T43" fmla="*/ 0 h 44"/>
                  <a:gd name="T44" fmla="*/ 0 w 269"/>
                  <a:gd name="T45" fmla="*/ 0 h 44"/>
                  <a:gd name="T46" fmla="*/ 0 w 269"/>
                  <a:gd name="T47" fmla="*/ 0 h 44"/>
                  <a:gd name="T48" fmla="*/ 0 w 269"/>
                  <a:gd name="T49" fmla="*/ 0 h 44"/>
                  <a:gd name="T50" fmla="*/ 0 w 269"/>
                  <a:gd name="T51" fmla="*/ 0 h 44"/>
                  <a:gd name="T52" fmla="*/ 0 w 269"/>
                  <a:gd name="T53" fmla="*/ 0 h 44"/>
                  <a:gd name="T54" fmla="*/ 0 w 269"/>
                  <a:gd name="T55" fmla="*/ 0 h 44"/>
                  <a:gd name="T56" fmla="*/ 0 w 269"/>
                  <a:gd name="T57" fmla="*/ 0 h 44"/>
                  <a:gd name="T58" fmla="*/ 0 w 269"/>
                  <a:gd name="T59" fmla="*/ 0 h 44"/>
                  <a:gd name="T60" fmla="*/ 0 w 269"/>
                  <a:gd name="T61" fmla="*/ 0 h 44"/>
                  <a:gd name="T62" fmla="*/ 0 w 269"/>
                  <a:gd name="T63" fmla="*/ 0 h 44"/>
                  <a:gd name="T64" fmla="*/ 0 w 269"/>
                  <a:gd name="T65" fmla="*/ 0 h 44"/>
                  <a:gd name="T66" fmla="*/ 0 w 269"/>
                  <a:gd name="T67" fmla="*/ 0 h 44"/>
                  <a:gd name="T68" fmla="*/ 0 w 269"/>
                  <a:gd name="T69" fmla="*/ 0 h 44"/>
                  <a:gd name="T70" fmla="*/ 0 w 269"/>
                  <a:gd name="T71" fmla="*/ 0 h 44"/>
                  <a:gd name="T72" fmla="*/ 0 w 269"/>
                  <a:gd name="T73" fmla="*/ 0 h 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9" h="44">
                    <a:moveTo>
                      <a:pt x="269" y="29"/>
                    </a:moveTo>
                    <a:lnTo>
                      <a:pt x="269" y="29"/>
                    </a:lnTo>
                    <a:lnTo>
                      <a:pt x="254" y="22"/>
                    </a:lnTo>
                    <a:lnTo>
                      <a:pt x="238" y="18"/>
                    </a:lnTo>
                    <a:lnTo>
                      <a:pt x="223" y="16"/>
                    </a:lnTo>
                    <a:lnTo>
                      <a:pt x="208" y="13"/>
                    </a:lnTo>
                    <a:lnTo>
                      <a:pt x="195" y="13"/>
                    </a:lnTo>
                    <a:lnTo>
                      <a:pt x="180" y="16"/>
                    </a:lnTo>
                    <a:lnTo>
                      <a:pt x="165" y="17"/>
                    </a:lnTo>
                    <a:lnTo>
                      <a:pt x="150" y="18"/>
                    </a:lnTo>
                    <a:lnTo>
                      <a:pt x="134" y="20"/>
                    </a:lnTo>
                    <a:lnTo>
                      <a:pt x="119" y="20"/>
                    </a:lnTo>
                    <a:lnTo>
                      <a:pt x="102" y="20"/>
                    </a:lnTo>
                    <a:lnTo>
                      <a:pt x="83" y="21"/>
                    </a:lnTo>
                    <a:lnTo>
                      <a:pt x="67" y="18"/>
                    </a:lnTo>
                    <a:lnTo>
                      <a:pt x="47" y="14"/>
                    </a:lnTo>
                    <a:lnTo>
                      <a:pt x="28" y="8"/>
                    </a:lnTo>
                    <a:lnTo>
                      <a:pt x="5" y="0"/>
                    </a:lnTo>
                    <a:lnTo>
                      <a:pt x="0" y="16"/>
                    </a:lnTo>
                    <a:lnTo>
                      <a:pt x="22" y="23"/>
                    </a:lnTo>
                    <a:lnTo>
                      <a:pt x="44" y="30"/>
                    </a:lnTo>
                    <a:lnTo>
                      <a:pt x="64" y="34"/>
                    </a:lnTo>
                    <a:lnTo>
                      <a:pt x="83" y="36"/>
                    </a:lnTo>
                    <a:lnTo>
                      <a:pt x="102" y="38"/>
                    </a:lnTo>
                    <a:lnTo>
                      <a:pt x="119" y="38"/>
                    </a:lnTo>
                    <a:lnTo>
                      <a:pt x="134" y="35"/>
                    </a:lnTo>
                    <a:lnTo>
                      <a:pt x="150" y="34"/>
                    </a:lnTo>
                    <a:lnTo>
                      <a:pt x="165" y="33"/>
                    </a:lnTo>
                    <a:lnTo>
                      <a:pt x="180" y="31"/>
                    </a:lnTo>
                    <a:lnTo>
                      <a:pt x="195" y="31"/>
                    </a:lnTo>
                    <a:lnTo>
                      <a:pt x="208" y="31"/>
                    </a:lnTo>
                    <a:lnTo>
                      <a:pt x="223" y="31"/>
                    </a:lnTo>
                    <a:lnTo>
                      <a:pt x="236" y="34"/>
                    </a:lnTo>
                    <a:lnTo>
                      <a:pt x="249" y="38"/>
                    </a:lnTo>
                    <a:lnTo>
                      <a:pt x="262" y="44"/>
                    </a:lnTo>
                    <a:lnTo>
                      <a:pt x="26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9" name="Freeform 826">
                <a:extLst>
                  <a:ext uri="{FF2B5EF4-FFF2-40B4-BE49-F238E27FC236}">
                    <a16:creationId xmlns:a16="http://schemas.microsoft.com/office/drawing/2014/main" id="{FD59BABD-7751-4E9F-9428-5A1C9A107493}"/>
                  </a:ext>
                </a:extLst>
              </p:cNvPr>
              <p:cNvSpPr>
                <a:spLocks/>
              </p:cNvSpPr>
              <p:nvPr/>
            </p:nvSpPr>
            <p:spPr bwMode="auto">
              <a:xfrm>
                <a:off x="3012" y="3409"/>
                <a:ext cx="87" cy="77"/>
              </a:xfrm>
              <a:custGeom>
                <a:avLst/>
                <a:gdLst>
                  <a:gd name="T0" fmla="*/ 0 w 345"/>
                  <a:gd name="T1" fmla="*/ 0 h 308"/>
                  <a:gd name="T2" fmla="*/ 0 w 345"/>
                  <a:gd name="T3" fmla="*/ 0 h 308"/>
                  <a:gd name="T4" fmla="*/ 0 w 345"/>
                  <a:gd name="T5" fmla="*/ 0 h 308"/>
                  <a:gd name="T6" fmla="*/ 0 w 345"/>
                  <a:gd name="T7" fmla="*/ 0 h 308"/>
                  <a:gd name="T8" fmla="*/ 0 w 345"/>
                  <a:gd name="T9" fmla="*/ 0 h 308"/>
                  <a:gd name="T10" fmla="*/ 0 w 345"/>
                  <a:gd name="T11" fmla="*/ 0 h 308"/>
                  <a:gd name="T12" fmla="*/ 0 w 345"/>
                  <a:gd name="T13" fmla="*/ 0 h 308"/>
                  <a:gd name="T14" fmla="*/ 0 w 345"/>
                  <a:gd name="T15" fmla="*/ 0 h 308"/>
                  <a:gd name="T16" fmla="*/ 0 w 345"/>
                  <a:gd name="T17" fmla="*/ 0 h 308"/>
                  <a:gd name="T18" fmla="*/ 0 w 345"/>
                  <a:gd name="T19" fmla="*/ 0 h 308"/>
                  <a:gd name="T20" fmla="*/ 0 w 345"/>
                  <a:gd name="T21" fmla="*/ 0 h 308"/>
                  <a:gd name="T22" fmla="*/ 0 w 345"/>
                  <a:gd name="T23" fmla="*/ 0 h 308"/>
                  <a:gd name="T24" fmla="*/ 0 w 345"/>
                  <a:gd name="T25" fmla="*/ 0 h 308"/>
                  <a:gd name="T26" fmla="*/ 0 w 345"/>
                  <a:gd name="T27" fmla="*/ 0 h 308"/>
                  <a:gd name="T28" fmla="*/ 0 w 345"/>
                  <a:gd name="T29" fmla="*/ 0 h 308"/>
                  <a:gd name="T30" fmla="*/ 0 w 345"/>
                  <a:gd name="T31" fmla="*/ 0 h 308"/>
                  <a:gd name="T32" fmla="*/ 0 w 345"/>
                  <a:gd name="T33" fmla="*/ 0 h 308"/>
                  <a:gd name="T34" fmla="*/ 0 w 345"/>
                  <a:gd name="T35" fmla="*/ 0 h 308"/>
                  <a:gd name="T36" fmla="*/ 0 w 345"/>
                  <a:gd name="T37" fmla="*/ 0 h 308"/>
                  <a:gd name="T38" fmla="*/ 0 w 345"/>
                  <a:gd name="T39" fmla="*/ 0 h 308"/>
                  <a:gd name="T40" fmla="*/ 0 w 345"/>
                  <a:gd name="T41" fmla="*/ 0 h 308"/>
                  <a:gd name="T42" fmla="*/ 0 w 345"/>
                  <a:gd name="T43" fmla="*/ 0 h 308"/>
                  <a:gd name="T44" fmla="*/ 0 w 345"/>
                  <a:gd name="T45" fmla="*/ 0 h 308"/>
                  <a:gd name="T46" fmla="*/ 0 w 345"/>
                  <a:gd name="T47" fmla="*/ 0 h 308"/>
                  <a:gd name="T48" fmla="*/ 0 w 345"/>
                  <a:gd name="T49" fmla="*/ 0 h 308"/>
                  <a:gd name="T50" fmla="*/ 0 w 345"/>
                  <a:gd name="T51" fmla="*/ 0 h 308"/>
                  <a:gd name="T52" fmla="*/ 0 w 345"/>
                  <a:gd name="T53" fmla="*/ 0 h 308"/>
                  <a:gd name="T54" fmla="*/ 0 w 345"/>
                  <a:gd name="T55" fmla="*/ 0 h 308"/>
                  <a:gd name="T56" fmla="*/ 0 w 345"/>
                  <a:gd name="T57" fmla="*/ 0 h 308"/>
                  <a:gd name="T58" fmla="*/ 0 w 345"/>
                  <a:gd name="T59" fmla="*/ 0 h 308"/>
                  <a:gd name="T60" fmla="*/ 0 w 345"/>
                  <a:gd name="T61" fmla="*/ 0 h 308"/>
                  <a:gd name="T62" fmla="*/ 0 w 345"/>
                  <a:gd name="T63" fmla="*/ 0 h 308"/>
                  <a:gd name="T64" fmla="*/ 0 w 345"/>
                  <a:gd name="T65" fmla="*/ 0 h 308"/>
                  <a:gd name="T66" fmla="*/ 0 w 345"/>
                  <a:gd name="T67" fmla="*/ 0 h 308"/>
                  <a:gd name="T68" fmla="*/ 0 w 345"/>
                  <a:gd name="T69" fmla="*/ 0 h 308"/>
                  <a:gd name="T70" fmla="*/ 0 w 345"/>
                  <a:gd name="T71" fmla="*/ 0 h 308"/>
                  <a:gd name="T72" fmla="*/ 0 w 345"/>
                  <a:gd name="T73" fmla="*/ 0 h 3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5" h="308">
                    <a:moveTo>
                      <a:pt x="345" y="295"/>
                    </a:moveTo>
                    <a:lnTo>
                      <a:pt x="345" y="295"/>
                    </a:lnTo>
                    <a:lnTo>
                      <a:pt x="324" y="277"/>
                    </a:lnTo>
                    <a:lnTo>
                      <a:pt x="304" y="257"/>
                    </a:lnTo>
                    <a:lnTo>
                      <a:pt x="284" y="239"/>
                    </a:lnTo>
                    <a:lnTo>
                      <a:pt x="263" y="218"/>
                    </a:lnTo>
                    <a:lnTo>
                      <a:pt x="244" y="199"/>
                    </a:lnTo>
                    <a:lnTo>
                      <a:pt x="226" y="179"/>
                    </a:lnTo>
                    <a:lnTo>
                      <a:pt x="205" y="158"/>
                    </a:lnTo>
                    <a:lnTo>
                      <a:pt x="184" y="138"/>
                    </a:lnTo>
                    <a:lnTo>
                      <a:pt x="165" y="118"/>
                    </a:lnTo>
                    <a:lnTo>
                      <a:pt x="144" y="100"/>
                    </a:lnTo>
                    <a:lnTo>
                      <a:pt x="123" y="80"/>
                    </a:lnTo>
                    <a:lnTo>
                      <a:pt x="101" y="63"/>
                    </a:lnTo>
                    <a:lnTo>
                      <a:pt x="79" y="47"/>
                    </a:lnTo>
                    <a:lnTo>
                      <a:pt x="55" y="30"/>
                    </a:lnTo>
                    <a:lnTo>
                      <a:pt x="32" y="15"/>
                    </a:lnTo>
                    <a:lnTo>
                      <a:pt x="7" y="0"/>
                    </a:lnTo>
                    <a:lnTo>
                      <a:pt x="0" y="15"/>
                    </a:lnTo>
                    <a:lnTo>
                      <a:pt x="24" y="28"/>
                    </a:lnTo>
                    <a:lnTo>
                      <a:pt x="48" y="43"/>
                    </a:lnTo>
                    <a:lnTo>
                      <a:pt x="68" y="60"/>
                    </a:lnTo>
                    <a:lnTo>
                      <a:pt x="90" y="76"/>
                    </a:lnTo>
                    <a:lnTo>
                      <a:pt x="113" y="93"/>
                    </a:lnTo>
                    <a:lnTo>
                      <a:pt x="133" y="113"/>
                    </a:lnTo>
                    <a:lnTo>
                      <a:pt x="154" y="131"/>
                    </a:lnTo>
                    <a:lnTo>
                      <a:pt x="174" y="151"/>
                    </a:lnTo>
                    <a:lnTo>
                      <a:pt x="194" y="169"/>
                    </a:lnTo>
                    <a:lnTo>
                      <a:pt x="213" y="190"/>
                    </a:lnTo>
                    <a:lnTo>
                      <a:pt x="233" y="209"/>
                    </a:lnTo>
                    <a:lnTo>
                      <a:pt x="253" y="229"/>
                    </a:lnTo>
                    <a:lnTo>
                      <a:pt x="274" y="249"/>
                    </a:lnTo>
                    <a:lnTo>
                      <a:pt x="293" y="270"/>
                    </a:lnTo>
                    <a:lnTo>
                      <a:pt x="314" y="290"/>
                    </a:lnTo>
                    <a:lnTo>
                      <a:pt x="335" y="308"/>
                    </a:lnTo>
                    <a:lnTo>
                      <a:pt x="345" y="2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0" name="Freeform 827">
                <a:extLst>
                  <a:ext uri="{FF2B5EF4-FFF2-40B4-BE49-F238E27FC236}">
                    <a16:creationId xmlns:a16="http://schemas.microsoft.com/office/drawing/2014/main" id="{D10DFC49-4E7D-4926-B023-8B128B23D7FC}"/>
                  </a:ext>
                </a:extLst>
              </p:cNvPr>
              <p:cNvSpPr>
                <a:spLocks/>
              </p:cNvSpPr>
              <p:nvPr/>
            </p:nvSpPr>
            <p:spPr bwMode="auto">
              <a:xfrm>
                <a:off x="3096" y="3451"/>
                <a:ext cx="44" cy="49"/>
              </a:xfrm>
              <a:custGeom>
                <a:avLst/>
                <a:gdLst>
                  <a:gd name="T0" fmla="*/ 0 w 177"/>
                  <a:gd name="T1" fmla="*/ 0 h 197"/>
                  <a:gd name="T2" fmla="*/ 0 w 177"/>
                  <a:gd name="T3" fmla="*/ 0 h 197"/>
                  <a:gd name="T4" fmla="*/ 0 w 177"/>
                  <a:gd name="T5" fmla="*/ 0 h 197"/>
                  <a:gd name="T6" fmla="*/ 0 w 177"/>
                  <a:gd name="T7" fmla="*/ 0 h 197"/>
                  <a:gd name="T8" fmla="*/ 0 w 177"/>
                  <a:gd name="T9" fmla="*/ 0 h 197"/>
                  <a:gd name="T10" fmla="*/ 0 w 177"/>
                  <a:gd name="T11" fmla="*/ 0 h 197"/>
                  <a:gd name="T12" fmla="*/ 0 w 177"/>
                  <a:gd name="T13" fmla="*/ 0 h 197"/>
                  <a:gd name="T14" fmla="*/ 0 w 177"/>
                  <a:gd name="T15" fmla="*/ 0 h 197"/>
                  <a:gd name="T16" fmla="*/ 0 w 177"/>
                  <a:gd name="T17" fmla="*/ 0 h 197"/>
                  <a:gd name="T18" fmla="*/ 0 w 177"/>
                  <a:gd name="T19" fmla="*/ 0 h 197"/>
                  <a:gd name="T20" fmla="*/ 0 w 177"/>
                  <a:gd name="T21" fmla="*/ 0 h 197"/>
                  <a:gd name="T22" fmla="*/ 0 w 177"/>
                  <a:gd name="T23" fmla="*/ 0 h 197"/>
                  <a:gd name="T24" fmla="*/ 0 w 177"/>
                  <a:gd name="T25" fmla="*/ 0 h 197"/>
                  <a:gd name="T26" fmla="*/ 0 w 177"/>
                  <a:gd name="T27" fmla="*/ 0 h 197"/>
                  <a:gd name="T28" fmla="*/ 0 w 177"/>
                  <a:gd name="T29" fmla="*/ 0 h 197"/>
                  <a:gd name="T30" fmla="*/ 0 w 177"/>
                  <a:gd name="T31" fmla="*/ 0 h 197"/>
                  <a:gd name="T32" fmla="*/ 0 w 177"/>
                  <a:gd name="T33" fmla="*/ 0 h 197"/>
                  <a:gd name="T34" fmla="*/ 0 w 177"/>
                  <a:gd name="T35" fmla="*/ 0 h 197"/>
                  <a:gd name="T36" fmla="*/ 0 w 177"/>
                  <a:gd name="T37" fmla="*/ 0 h 197"/>
                  <a:gd name="T38" fmla="*/ 0 w 177"/>
                  <a:gd name="T39" fmla="*/ 0 h 197"/>
                  <a:gd name="T40" fmla="*/ 0 w 177"/>
                  <a:gd name="T41" fmla="*/ 0 h 1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7" h="197">
                    <a:moveTo>
                      <a:pt x="145" y="8"/>
                    </a:moveTo>
                    <a:lnTo>
                      <a:pt x="145" y="8"/>
                    </a:lnTo>
                    <a:lnTo>
                      <a:pt x="156" y="33"/>
                    </a:lnTo>
                    <a:lnTo>
                      <a:pt x="161" y="69"/>
                    </a:lnTo>
                    <a:lnTo>
                      <a:pt x="160" y="111"/>
                    </a:lnTo>
                    <a:lnTo>
                      <a:pt x="151" y="146"/>
                    </a:lnTo>
                    <a:lnTo>
                      <a:pt x="135" y="171"/>
                    </a:lnTo>
                    <a:lnTo>
                      <a:pt x="109" y="179"/>
                    </a:lnTo>
                    <a:lnTo>
                      <a:pt x="69" y="168"/>
                    </a:lnTo>
                    <a:lnTo>
                      <a:pt x="10" y="128"/>
                    </a:lnTo>
                    <a:lnTo>
                      <a:pt x="0" y="141"/>
                    </a:lnTo>
                    <a:lnTo>
                      <a:pt x="61" y="184"/>
                    </a:lnTo>
                    <a:lnTo>
                      <a:pt x="109" y="197"/>
                    </a:lnTo>
                    <a:lnTo>
                      <a:pt x="145" y="184"/>
                    </a:lnTo>
                    <a:lnTo>
                      <a:pt x="166" y="151"/>
                    </a:lnTo>
                    <a:lnTo>
                      <a:pt x="175" y="111"/>
                    </a:lnTo>
                    <a:lnTo>
                      <a:pt x="177" y="69"/>
                    </a:lnTo>
                    <a:lnTo>
                      <a:pt x="171" y="30"/>
                    </a:lnTo>
                    <a:lnTo>
                      <a:pt x="158" y="0"/>
                    </a:lnTo>
                    <a:lnTo>
                      <a:pt x="14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1" name="Freeform 828">
                <a:extLst>
                  <a:ext uri="{FF2B5EF4-FFF2-40B4-BE49-F238E27FC236}">
                    <a16:creationId xmlns:a16="http://schemas.microsoft.com/office/drawing/2014/main" id="{D87E2B68-3813-476C-B582-928102E6C223}"/>
                  </a:ext>
                </a:extLst>
              </p:cNvPr>
              <p:cNvSpPr>
                <a:spLocks/>
              </p:cNvSpPr>
              <p:nvPr/>
            </p:nvSpPr>
            <p:spPr bwMode="auto">
              <a:xfrm>
                <a:off x="2968" y="3348"/>
                <a:ext cx="168" cy="105"/>
              </a:xfrm>
              <a:custGeom>
                <a:avLst/>
                <a:gdLst>
                  <a:gd name="T0" fmla="*/ 0 w 672"/>
                  <a:gd name="T1" fmla="*/ 0 h 417"/>
                  <a:gd name="T2" fmla="*/ 0 w 672"/>
                  <a:gd name="T3" fmla="*/ 0 h 417"/>
                  <a:gd name="T4" fmla="*/ 0 w 672"/>
                  <a:gd name="T5" fmla="*/ 0 h 417"/>
                  <a:gd name="T6" fmla="*/ 0 w 672"/>
                  <a:gd name="T7" fmla="*/ 0 h 417"/>
                  <a:gd name="T8" fmla="*/ 0 w 672"/>
                  <a:gd name="T9" fmla="*/ 0 h 417"/>
                  <a:gd name="T10" fmla="*/ 0 w 672"/>
                  <a:gd name="T11" fmla="*/ 0 h 417"/>
                  <a:gd name="T12" fmla="*/ 0 w 672"/>
                  <a:gd name="T13" fmla="*/ 0 h 417"/>
                  <a:gd name="T14" fmla="*/ 0 w 672"/>
                  <a:gd name="T15" fmla="*/ 0 h 417"/>
                  <a:gd name="T16" fmla="*/ 0 w 672"/>
                  <a:gd name="T17" fmla="*/ 0 h 417"/>
                  <a:gd name="T18" fmla="*/ 0 w 672"/>
                  <a:gd name="T19" fmla="*/ 0 h 417"/>
                  <a:gd name="T20" fmla="*/ 0 w 672"/>
                  <a:gd name="T21" fmla="*/ 0 h 417"/>
                  <a:gd name="T22" fmla="*/ 0 w 672"/>
                  <a:gd name="T23" fmla="*/ 0 h 417"/>
                  <a:gd name="T24" fmla="*/ 0 w 672"/>
                  <a:gd name="T25" fmla="*/ 0 h 417"/>
                  <a:gd name="T26" fmla="*/ 0 w 672"/>
                  <a:gd name="T27" fmla="*/ 0 h 417"/>
                  <a:gd name="T28" fmla="*/ 0 w 672"/>
                  <a:gd name="T29" fmla="*/ 0 h 417"/>
                  <a:gd name="T30" fmla="*/ 0 w 672"/>
                  <a:gd name="T31" fmla="*/ 0 h 417"/>
                  <a:gd name="T32" fmla="*/ 0 w 672"/>
                  <a:gd name="T33" fmla="*/ 0 h 417"/>
                  <a:gd name="T34" fmla="*/ 0 w 672"/>
                  <a:gd name="T35" fmla="*/ 0 h 417"/>
                  <a:gd name="T36" fmla="*/ 0 w 672"/>
                  <a:gd name="T37" fmla="*/ 0 h 417"/>
                  <a:gd name="T38" fmla="*/ 0 w 672"/>
                  <a:gd name="T39" fmla="*/ 0 h 417"/>
                  <a:gd name="T40" fmla="*/ 0 w 672"/>
                  <a:gd name="T41" fmla="*/ 0 h 417"/>
                  <a:gd name="T42" fmla="*/ 0 w 672"/>
                  <a:gd name="T43" fmla="*/ 0 h 417"/>
                  <a:gd name="T44" fmla="*/ 0 w 672"/>
                  <a:gd name="T45" fmla="*/ 0 h 417"/>
                  <a:gd name="T46" fmla="*/ 0 w 672"/>
                  <a:gd name="T47" fmla="*/ 0 h 417"/>
                  <a:gd name="T48" fmla="*/ 0 w 672"/>
                  <a:gd name="T49" fmla="*/ 0 h 417"/>
                  <a:gd name="T50" fmla="*/ 0 w 672"/>
                  <a:gd name="T51" fmla="*/ 0 h 417"/>
                  <a:gd name="T52" fmla="*/ 0 w 672"/>
                  <a:gd name="T53" fmla="*/ 0 h 417"/>
                  <a:gd name="T54" fmla="*/ 0 w 672"/>
                  <a:gd name="T55" fmla="*/ 0 h 417"/>
                  <a:gd name="T56" fmla="*/ 0 w 672"/>
                  <a:gd name="T57" fmla="*/ 0 h 417"/>
                  <a:gd name="T58" fmla="*/ 0 w 672"/>
                  <a:gd name="T59" fmla="*/ 0 h 417"/>
                  <a:gd name="T60" fmla="*/ 0 w 672"/>
                  <a:gd name="T61" fmla="*/ 0 h 417"/>
                  <a:gd name="T62" fmla="*/ 0 w 672"/>
                  <a:gd name="T63" fmla="*/ 0 h 417"/>
                  <a:gd name="T64" fmla="*/ 0 w 672"/>
                  <a:gd name="T65" fmla="*/ 0 h 417"/>
                  <a:gd name="T66" fmla="*/ 0 w 672"/>
                  <a:gd name="T67" fmla="*/ 0 h 417"/>
                  <a:gd name="T68" fmla="*/ 0 w 672"/>
                  <a:gd name="T69" fmla="*/ 0 h 417"/>
                  <a:gd name="T70" fmla="*/ 0 w 672"/>
                  <a:gd name="T71" fmla="*/ 0 h 417"/>
                  <a:gd name="T72" fmla="*/ 0 w 672"/>
                  <a:gd name="T73" fmla="*/ 0 h 4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2" h="417">
                    <a:moveTo>
                      <a:pt x="0" y="32"/>
                    </a:moveTo>
                    <a:lnTo>
                      <a:pt x="0" y="32"/>
                    </a:lnTo>
                    <a:lnTo>
                      <a:pt x="17" y="32"/>
                    </a:lnTo>
                    <a:lnTo>
                      <a:pt x="38" y="30"/>
                    </a:lnTo>
                    <a:lnTo>
                      <a:pt x="62" y="26"/>
                    </a:lnTo>
                    <a:lnTo>
                      <a:pt x="88" y="21"/>
                    </a:lnTo>
                    <a:lnTo>
                      <a:pt x="117" y="18"/>
                    </a:lnTo>
                    <a:lnTo>
                      <a:pt x="153" y="18"/>
                    </a:lnTo>
                    <a:lnTo>
                      <a:pt x="190" y="19"/>
                    </a:lnTo>
                    <a:lnTo>
                      <a:pt x="229" y="26"/>
                    </a:lnTo>
                    <a:lnTo>
                      <a:pt x="272" y="40"/>
                    </a:lnTo>
                    <a:lnTo>
                      <a:pt x="318" y="61"/>
                    </a:lnTo>
                    <a:lnTo>
                      <a:pt x="368" y="90"/>
                    </a:lnTo>
                    <a:lnTo>
                      <a:pt x="420" y="130"/>
                    </a:lnTo>
                    <a:lnTo>
                      <a:pt x="475" y="181"/>
                    </a:lnTo>
                    <a:lnTo>
                      <a:pt x="533" y="246"/>
                    </a:lnTo>
                    <a:lnTo>
                      <a:pt x="596" y="325"/>
                    </a:lnTo>
                    <a:lnTo>
                      <a:pt x="659" y="417"/>
                    </a:lnTo>
                    <a:lnTo>
                      <a:pt x="672" y="409"/>
                    </a:lnTo>
                    <a:lnTo>
                      <a:pt x="609" y="315"/>
                    </a:lnTo>
                    <a:lnTo>
                      <a:pt x="546" y="235"/>
                    </a:lnTo>
                    <a:lnTo>
                      <a:pt x="488" y="170"/>
                    </a:lnTo>
                    <a:lnTo>
                      <a:pt x="431" y="117"/>
                    </a:lnTo>
                    <a:lnTo>
                      <a:pt x="376" y="77"/>
                    </a:lnTo>
                    <a:lnTo>
                      <a:pt x="325" y="45"/>
                    </a:lnTo>
                    <a:lnTo>
                      <a:pt x="277" y="25"/>
                    </a:lnTo>
                    <a:lnTo>
                      <a:pt x="232" y="10"/>
                    </a:lnTo>
                    <a:lnTo>
                      <a:pt x="190" y="4"/>
                    </a:lnTo>
                    <a:lnTo>
                      <a:pt x="153" y="0"/>
                    </a:lnTo>
                    <a:lnTo>
                      <a:pt x="117" y="2"/>
                    </a:lnTo>
                    <a:lnTo>
                      <a:pt x="88" y="5"/>
                    </a:lnTo>
                    <a:lnTo>
                      <a:pt x="59" y="10"/>
                    </a:lnTo>
                    <a:lnTo>
                      <a:pt x="36" y="14"/>
                    </a:lnTo>
                    <a:lnTo>
                      <a:pt x="17" y="17"/>
                    </a:lnTo>
                    <a:lnTo>
                      <a:pt x="3" y="17"/>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2" name="Freeform 829">
                <a:extLst>
                  <a:ext uri="{FF2B5EF4-FFF2-40B4-BE49-F238E27FC236}">
                    <a16:creationId xmlns:a16="http://schemas.microsoft.com/office/drawing/2014/main" id="{89739367-2E13-476B-BF2D-F531D1D5C2F5}"/>
                  </a:ext>
                </a:extLst>
              </p:cNvPr>
              <p:cNvSpPr>
                <a:spLocks/>
              </p:cNvSpPr>
              <p:nvPr/>
            </p:nvSpPr>
            <p:spPr bwMode="auto">
              <a:xfrm>
                <a:off x="2789" y="3305"/>
                <a:ext cx="180" cy="51"/>
              </a:xfrm>
              <a:custGeom>
                <a:avLst/>
                <a:gdLst>
                  <a:gd name="T0" fmla="*/ 0 w 717"/>
                  <a:gd name="T1" fmla="*/ 0 h 206"/>
                  <a:gd name="T2" fmla="*/ 0 w 717"/>
                  <a:gd name="T3" fmla="*/ 0 h 206"/>
                  <a:gd name="T4" fmla="*/ 0 w 717"/>
                  <a:gd name="T5" fmla="*/ 0 h 206"/>
                  <a:gd name="T6" fmla="*/ 0 w 717"/>
                  <a:gd name="T7" fmla="*/ 0 h 206"/>
                  <a:gd name="T8" fmla="*/ 0 w 717"/>
                  <a:gd name="T9" fmla="*/ 0 h 206"/>
                  <a:gd name="T10" fmla="*/ 0 w 717"/>
                  <a:gd name="T11" fmla="*/ 0 h 206"/>
                  <a:gd name="T12" fmla="*/ 0 w 717"/>
                  <a:gd name="T13" fmla="*/ 0 h 206"/>
                  <a:gd name="T14" fmla="*/ 0 w 717"/>
                  <a:gd name="T15" fmla="*/ 0 h 206"/>
                  <a:gd name="T16" fmla="*/ 0 w 717"/>
                  <a:gd name="T17" fmla="*/ 0 h 206"/>
                  <a:gd name="T18" fmla="*/ 0 w 717"/>
                  <a:gd name="T19" fmla="*/ 0 h 206"/>
                  <a:gd name="T20" fmla="*/ 0 w 717"/>
                  <a:gd name="T21" fmla="*/ 0 h 206"/>
                  <a:gd name="T22" fmla="*/ 0 w 717"/>
                  <a:gd name="T23" fmla="*/ 0 h 206"/>
                  <a:gd name="T24" fmla="*/ 0 w 717"/>
                  <a:gd name="T25" fmla="*/ 0 h 206"/>
                  <a:gd name="T26" fmla="*/ 0 w 717"/>
                  <a:gd name="T27" fmla="*/ 0 h 206"/>
                  <a:gd name="T28" fmla="*/ 0 w 717"/>
                  <a:gd name="T29" fmla="*/ 0 h 206"/>
                  <a:gd name="T30" fmla="*/ 0 w 717"/>
                  <a:gd name="T31" fmla="*/ 0 h 206"/>
                  <a:gd name="T32" fmla="*/ 0 w 717"/>
                  <a:gd name="T33" fmla="*/ 0 h 206"/>
                  <a:gd name="T34" fmla="*/ 0 w 717"/>
                  <a:gd name="T35" fmla="*/ 0 h 206"/>
                  <a:gd name="T36" fmla="*/ 0 w 717"/>
                  <a:gd name="T37" fmla="*/ 0 h 206"/>
                  <a:gd name="T38" fmla="*/ 0 w 717"/>
                  <a:gd name="T39" fmla="*/ 0 h 206"/>
                  <a:gd name="T40" fmla="*/ 0 w 717"/>
                  <a:gd name="T41" fmla="*/ 0 h 206"/>
                  <a:gd name="T42" fmla="*/ 0 w 717"/>
                  <a:gd name="T43" fmla="*/ 0 h 206"/>
                  <a:gd name="T44" fmla="*/ 0 w 717"/>
                  <a:gd name="T45" fmla="*/ 0 h 206"/>
                  <a:gd name="T46" fmla="*/ 0 w 717"/>
                  <a:gd name="T47" fmla="*/ 0 h 206"/>
                  <a:gd name="T48" fmla="*/ 0 w 717"/>
                  <a:gd name="T49" fmla="*/ 0 h 206"/>
                  <a:gd name="T50" fmla="*/ 0 w 717"/>
                  <a:gd name="T51" fmla="*/ 0 h 206"/>
                  <a:gd name="T52" fmla="*/ 0 w 717"/>
                  <a:gd name="T53" fmla="*/ 0 h 206"/>
                  <a:gd name="T54" fmla="*/ 0 w 717"/>
                  <a:gd name="T55" fmla="*/ 0 h 206"/>
                  <a:gd name="T56" fmla="*/ 0 w 717"/>
                  <a:gd name="T57" fmla="*/ 0 h 206"/>
                  <a:gd name="T58" fmla="*/ 0 w 717"/>
                  <a:gd name="T59" fmla="*/ 0 h 206"/>
                  <a:gd name="T60" fmla="*/ 0 w 717"/>
                  <a:gd name="T61" fmla="*/ 0 h 206"/>
                  <a:gd name="T62" fmla="*/ 0 w 717"/>
                  <a:gd name="T63" fmla="*/ 0 h 206"/>
                  <a:gd name="T64" fmla="*/ 0 w 717"/>
                  <a:gd name="T65" fmla="*/ 0 h 206"/>
                  <a:gd name="T66" fmla="*/ 0 w 717"/>
                  <a:gd name="T67" fmla="*/ 0 h 206"/>
                  <a:gd name="T68" fmla="*/ 0 w 717"/>
                  <a:gd name="T69" fmla="*/ 0 h 206"/>
                  <a:gd name="T70" fmla="*/ 0 w 717"/>
                  <a:gd name="T71" fmla="*/ 0 h 206"/>
                  <a:gd name="T72" fmla="*/ 0 w 717"/>
                  <a:gd name="T73" fmla="*/ 0 h 206"/>
                  <a:gd name="T74" fmla="*/ 0 w 717"/>
                  <a:gd name="T75" fmla="*/ 0 h 206"/>
                  <a:gd name="T76" fmla="*/ 0 w 717"/>
                  <a:gd name="T77" fmla="*/ 0 h 206"/>
                  <a:gd name="T78" fmla="*/ 0 w 717"/>
                  <a:gd name="T79" fmla="*/ 0 h 206"/>
                  <a:gd name="T80" fmla="*/ 0 w 717"/>
                  <a:gd name="T81" fmla="*/ 0 h 2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17" h="206">
                    <a:moveTo>
                      <a:pt x="9" y="18"/>
                    </a:moveTo>
                    <a:lnTo>
                      <a:pt x="9" y="16"/>
                    </a:lnTo>
                    <a:lnTo>
                      <a:pt x="87" y="18"/>
                    </a:lnTo>
                    <a:lnTo>
                      <a:pt x="156" y="22"/>
                    </a:lnTo>
                    <a:lnTo>
                      <a:pt x="215" y="29"/>
                    </a:lnTo>
                    <a:lnTo>
                      <a:pt x="270" y="39"/>
                    </a:lnTo>
                    <a:lnTo>
                      <a:pt x="318" y="50"/>
                    </a:lnTo>
                    <a:lnTo>
                      <a:pt x="360" y="65"/>
                    </a:lnTo>
                    <a:lnTo>
                      <a:pt x="399" y="80"/>
                    </a:lnTo>
                    <a:lnTo>
                      <a:pt x="435" y="96"/>
                    </a:lnTo>
                    <a:lnTo>
                      <a:pt x="466" y="113"/>
                    </a:lnTo>
                    <a:lnTo>
                      <a:pt x="499" y="128"/>
                    </a:lnTo>
                    <a:lnTo>
                      <a:pt x="530" y="145"/>
                    </a:lnTo>
                    <a:lnTo>
                      <a:pt x="564" y="161"/>
                    </a:lnTo>
                    <a:lnTo>
                      <a:pt x="596" y="175"/>
                    </a:lnTo>
                    <a:lnTo>
                      <a:pt x="631" y="188"/>
                    </a:lnTo>
                    <a:lnTo>
                      <a:pt x="672" y="199"/>
                    </a:lnTo>
                    <a:lnTo>
                      <a:pt x="714" y="206"/>
                    </a:lnTo>
                    <a:lnTo>
                      <a:pt x="717" y="191"/>
                    </a:lnTo>
                    <a:lnTo>
                      <a:pt x="674" y="183"/>
                    </a:lnTo>
                    <a:lnTo>
                      <a:pt x="636" y="173"/>
                    </a:lnTo>
                    <a:lnTo>
                      <a:pt x="601" y="160"/>
                    </a:lnTo>
                    <a:lnTo>
                      <a:pt x="569" y="145"/>
                    </a:lnTo>
                    <a:lnTo>
                      <a:pt x="538" y="130"/>
                    </a:lnTo>
                    <a:lnTo>
                      <a:pt x="506" y="113"/>
                    </a:lnTo>
                    <a:lnTo>
                      <a:pt x="474" y="97"/>
                    </a:lnTo>
                    <a:lnTo>
                      <a:pt x="440" y="80"/>
                    </a:lnTo>
                    <a:lnTo>
                      <a:pt x="404" y="65"/>
                    </a:lnTo>
                    <a:lnTo>
                      <a:pt x="365" y="49"/>
                    </a:lnTo>
                    <a:lnTo>
                      <a:pt x="321" y="35"/>
                    </a:lnTo>
                    <a:lnTo>
                      <a:pt x="273" y="23"/>
                    </a:lnTo>
                    <a:lnTo>
                      <a:pt x="218" y="14"/>
                    </a:lnTo>
                    <a:lnTo>
                      <a:pt x="156" y="6"/>
                    </a:lnTo>
                    <a:lnTo>
                      <a:pt x="87" y="2"/>
                    </a:lnTo>
                    <a:lnTo>
                      <a:pt x="9" y="1"/>
                    </a:lnTo>
                    <a:lnTo>
                      <a:pt x="9" y="0"/>
                    </a:lnTo>
                    <a:lnTo>
                      <a:pt x="2" y="2"/>
                    </a:lnTo>
                    <a:lnTo>
                      <a:pt x="0" y="9"/>
                    </a:lnTo>
                    <a:lnTo>
                      <a:pt x="2" y="15"/>
                    </a:lnTo>
                    <a:lnTo>
                      <a:pt x="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3" name="Freeform 830">
                <a:extLst>
                  <a:ext uri="{FF2B5EF4-FFF2-40B4-BE49-F238E27FC236}">
                    <a16:creationId xmlns:a16="http://schemas.microsoft.com/office/drawing/2014/main" id="{BFB5AA6C-8C27-4001-BA78-0957B3613DEE}"/>
                  </a:ext>
                </a:extLst>
              </p:cNvPr>
              <p:cNvSpPr>
                <a:spLocks/>
              </p:cNvSpPr>
              <p:nvPr/>
            </p:nvSpPr>
            <p:spPr bwMode="auto">
              <a:xfrm>
                <a:off x="2607" y="3305"/>
                <a:ext cx="184" cy="60"/>
              </a:xfrm>
              <a:custGeom>
                <a:avLst/>
                <a:gdLst>
                  <a:gd name="T0" fmla="*/ 0 w 737"/>
                  <a:gd name="T1" fmla="*/ 0 h 243"/>
                  <a:gd name="T2" fmla="*/ 0 w 737"/>
                  <a:gd name="T3" fmla="*/ 0 h 243"/>
                  <a:gd name="T4" fmla="*/ 0 w 737"/>
                  <a:gd name="T5" fmla="*/ 0 h 243"/>
                  <a:gd name="T6" fmla="*/ 0 w 737"/>
                  <a:gd name="T7" fmla="*/ 0 h 243"/>
                  <a:gd name="T8" fmla="*/ 0 w 737"/>
                  <a:gd name="T9" fmla="*/ 0 h 243"/>
                  <a:gd name="T10" fmla="*/ 0 w 737"/>
                  <a:gd name="T11" fmla="*/ 0 h 243"/>
                  <a:gd name="T12" fmla="*/ 0 w 737"/>
                  <a:gd name="T13" fmla="*/ 0 h 243"/>
                  <a:gd name="T14" fmla="*/ 0 w 737"/>
                  <a:gd name="T15" fmla="*/ 0 h 243"/>
                  <a:gd name="T16" fmla="*/ 0 w 737"/>
                  <a:gd name="T17" fmla="*/ 0 h 243"/>
                  <a:gd name="T18" fmla="*/ 0 w 737"/>
                  <a:gd name="T19" fmla="*/ 0 h 243"/>
                  <a:gd name="T20" fmla="*/ 0 w 737"/>
                  <a:gd name="T21" fmla="*/ 0 h 243"/>
                  <a:gd name="T22" fmla="*/ 0 w 737"/>
                  <a:gd name="T23" fmla="*/ 0 h 243"/>
                  <a:gd name="T24" fmla="*/ 0 w 737"/>
                  <a:gd name="T25" fmla="*/ 0 h 243"/>
                  <a:gd name="T26" fmla="*/ 0 w 737"/>
                  <a:gd name="T27" fmla="*/ 0 h 243"/>
                  <a:gd name="T28" fmla="*/ 0 w 737"/>
                  <a:gd name="T29" fmla="*/ 0 h 243"/>
                  <a:gd name="T30" fmla="*/ 0 w 737"/>
                  <a:gd name="T31" fmla="*/ 0 h 243"/>
                  <a:gd name="T32" fmla="*/ 0 w 737"/>
                  <a:gd name="T33" fmla="*/ 0 h 243"/>
                  <a:gd name="T34" fmla="*/ 0 w 737"/>
                  <a:gd name="T35" fmla="*/ 0 h 243"/>
                  <a:gd name="T36" fmla="*/ 0 w 737"/>
                  <a:gd name="T37" fmla="*/ 0 h 243"/>
                  <a:gd name="T38" fmla="*/ 0 w 737"/>
                  <a:gd name="T39" fmla="*/ 0 h 243"/>
                  <a:gd name="T40" fmla="*/ 0 w 737"/>
                  <a:gd name="T41" fmla="*/ 0 h 243"/>
                  <a:gd name="T42" fmla="*/ 0 w 737"/>
                  <a:gd name="T43" fmla="*/ 0 h 243"/>
                  <a:gd name="T44" fmla="*/ 0 w 737"/>
                  <a:gd name="T45" fmla="*/ 0 h 243"/>
                  <a:gd name="T46" fmla="*/ 0 w 737"/>
                  <a:gd name="T47" fmla="*/ 0 h 243"/>
                  <a:gd name="T48" fmla="*/ 0 w 737"/>
                  <a:gd name="T49" fmla="*/ 0 h 243"/>
                  <a:gd name="T50" fmla="*/ 0 w 737"/>
                  <a:gd name="T51" fmla="*/ 0 h 243"/>
                  <a:gd name="T52" fmla="*/ 0 w 737"/>
                  <a:gd name="T53" fmla="*/ 0 h 243"/>
                  <a:gd name="T54" fmla="*/ 0 w 737"/>
                  <a:gd name="T55" fmla="*/ 0 h 243"/>
                  <a:gd name="T56" fmla="*/ 0 w 737"/>
                  <a:gd name="T57" fmla="*/ 0 h 243"/>
                  <a:gd name="T58" fmla="*/ 0 w 737"/>
                  <a:gd name="T59" fmla="*/ 0 h 243"/>
                  <a:gd name="T60" fmla="*/ 0 w 737"/>
                  <a:gd name="T61" fmla="*/ 0 h 243"/>
                  <a:gd name="T62" fmla="*/ 0 w 737"/>
                  <a:gd name="T63" fmla="*/ 0 h 243"/>
                  <a:gd name="T64" fmla="*/ 0 w 737"/>
                  <a:gd name="T65" fmla="*/ 0 h 243"/>
                  <a:gd name="T66" fmla="*/ 0 w 737"/>
                  <a:gd name="T67" fmla="*/ 0 h 243"/>
                  <a:gd name="T68" fmla="*/ 0 w 737"/>
                  <a:gd name="T69" fmla="*/ 0 h 243"/>
                  <a:gd name="T70" fmla="*/ 0 w 737"/>
                  <a:gd name="T71" fmla="*/ 0 h 243"/>
                  <a:gd name="T72" fmla="*/ 0 w 737"/>
                  <a:gd name="T73" fmla="*/ 0 h 243"/>
                  <a:gd name="T74" fmla="*/ 0 w 737"/>
                  <a:gd name="T75" fmla="*/ 0 h 243"/>
                  <a:gd name="T76" fmla="*/ 0 w 737"/>
                  <a:gd name="T77" fmla="*/ 0 h 243"/>
                  <a:gd name="T78" fmla="*/ 0 w 737"/>
                  <a:gd name="T79" fmla="*/ 0 h 243"/>
                  <a:gd name="T80" fmla="*/ 0 w 737"/>
                  <a:gd name="T81" fmla="*/ 0 h 243"/>
                  <a:gd name="T82" fmla="*/ 0 w 737"/>
                  <a:gd name="T83" fmla="*/ 0 h 2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7" h="243">
                    <a:moveTo>
                      <a:pt x="13" y="241"/>
                    </a:moveTo>
                    <a:lnTo>
                      <a:pt x="10" y="243"/>
                    </a:lnTo>
                    <a:lnTo>
                      <a:pt x="56" y="223"/>
                    </a:lnTo>
                    <a:lnTo>
                      <a:pt x="101" y="205"/>
                    </a:lnTo>
                    <a:lnTo>
                      <a:pt x="147" y="186"/>
                    </a:lnTo>
                    <a:lnTo>
                      <a:pt x="192" y="165"/>
                    </a:lnTo>
                    <a:lnTo>
                      <a:pt x="238" y="147"/>
                    </a:lnTo>
                    <a:lnTo>
                      <a:pt x="283" y="127"/>
                    </a:lnTo>
                    <a:lnTo>
                      <a:pt x="330" y="109"/>
                    </a:lnTo>
                    <a:lnTo>
                      <a:pt x="375" y="92"/>
                    </a:lnTo>
                    <a:lnTo>
                      <a:pt x="421" y="75"/>
                    </a:lnTo>
                    <a:lnTo>
                      <a:pt x="465" y="61"/>
                    </a:lnTo>
                    <a:lnTo>
                      <a:pt x="511" y="48"/>
                    </a:lnTo>
                    <a:lnTo>
                      <a:pt x="556" y="37"/>
                    </a:lnTo>
                    <a:lnTo>
                      <a:pt x="602" y="28"/>
                    </a:lnTo>
                    <a:lnTo>
                      <a:pt x="646" y="22"/>
                    </a:lnTo>
                    <a:lnTo>
                      <a:pt x="691" y="18"/>
                    </a:lnTo>
                    <a:lnTo>
                      <a:pt x="737" y="18"/>
                    </a:lnTo>
                    <a:lnTo>
                      <a:pt x="737" y="0"/>
                    </a:lnTo>
                    <a:lnTo>
                      <a:pt x="691" y="2"/>
                    </a:lnTo>
                    <a:lnTo>
                      <a:pt x="646" y="6"/>
                    </a:lnTo>
                    <a:lnTo>
                      <a:pt x="599" y="13"/>
                    </a:lnTo>
                    <a:lnTo>
                      <a:pt x="553" y="22"/>
                    </a:lnTo>
                    <a:lnTo>
                      <a:pt x="508" y="32"/>
                    </a:lnTo>
                    <a:lnTo>
                      <a:pt x="462" y="45"/>
                    </a:lnTo>
                    <a:lnTo>
                      <a:pt x="416" y="59"/>
                    </a:lnTo>
                    <a:lnTo>
                      <a:pt x="370" y="76"/>
                    </a:lnTo>
                    <a:lnTo>
                      <a:pt x="325" y="93"/>
                    </a:lnTo>
                    <a:lnTo>
                      <a:pt x="278" y="111"/>
                    </a:lnTo>
                    <a:lnTo>
                      <a:pt x="232" y="131"/>
                    </a:lnTo>
                    <a:lnTo>
                      <a:pt x="187" y="149"/>
                    </a:lnTo>
                    <a:lnTo>
                      <a:pt x="141" y="170"/>
                    </a:lnTo>
                    <a:lnTo>
                      <a:pt x="96" y="189"/>
                    </a:lnTo>
                    <a:lnTo>
                      <a:pt x="50" y="208"/>
                    </a:lnTo>
                    <a:lnTo>
                      <a:pt x="5" y="227"/>
                    </a:lnTo>
                    <a:lnTo>
                      <a:pt x="2" y="228"/>
                    </a:lnTo>
                    <a:lnTo>
                      <a:pt x="5" y="227"/>
                    </a:lnTo>
                    <a:lnTo>
                      <a:pt x="0" y="231"/>
                    </a:lnTo>
                    <a:lnTo>
                      <a:pt x="0" y="236"/>
                    </a:lnTo>
                    <a:lnTo>
                      <a:pt x="4" y="241"/>
                    </a:lnTo>
                    <a:lnTo>
                      <a:pt x="10" y="243"/>
                    </a:lnTo>
                    <a:lnTo>
                      <a:pt x="13" y="2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4" name="Freeform 831">
                <a:extLst>
                  <a:ext uri="{FF2B5EF4-FFF2-40B4-BE49-F238E27FC236}">
                    <a16:creationId xmlns:a16="http://schemas.microsoft.com/office/drawing/2014/main" id="{E70616C8-0225-4297-942E-338E22CE7297}"/>
                  </a:ext>
                </a:extLst>
              </p:cNvPr>
              <p:cNvSpPr>
                <a:spLocks/>
              </p:cNvSpPr>
              <p:nvPr/>
            </p:nvSpPr>
            <p:spPr bwMode="auto">
              <a:xfrm>
                <a:off x="2606" y="3362"/>
                <a:ext cx="4" cy="6"/>
              </a:xfrm>
              <a:custGeom>
                <a:avLst/>
                <a:gdLst>
                  <a:gd name="T0" fmla="*/ 0 w 18"/>
                  <a:gd name="T1" fmla="*/ 0 h 24"/>
                  <a:gd name="T2" fmla="*/ 0 w 18"/>
                  <a:gd name="T3" fmla="*/ 0 h 24"/>
                  <a:gd name="T4" fmla="*/ 0 w 18"/>
                  <a:gd name="T5" fmla="*/ 0 h 24"/>
                  <a:gd name="T6" fmla="*/ 0 w 18"/>
                  <a:gd name="T7" fmla="*/ 0 h 24"/>
                  <a:gd name="T8" fmla="*/ 0 w 18"/>
                  <a:gd name="T9" fmla="*/ 0 h 24"/>
                  <a:gd name="T10" fmla="*/ 0 w 18"/>
                  <a:gd name="T11" fmla="*/ 0 h 24"/>
                  <a:gd name="T12" fmla="*/ 0 w 18"/>
                  <a:gd name="T13" fmla="*/ 0 h 24"/>
                  <a:gd name="T14" fmla="*/ 0 w 18"/>
                  <a:gd name="T15" fmla="*/ 0 h 24"/>
                  <a:gd name="T16" fmla="*/ 0 w 18"/>
                  <a:gd name="T17" fmla="*/ 0 h 24"/>
                  <a:gd name="T18" fmla="*/ 0 w 18"/>
                  <a:gd name="T19" fmla="*/ 0 h 24"/>
                  <a:gd name="T20" fmla="*/ 0 w 18"/>
                  <a:gd name="T21" fmla="*/ 0 h 24"/>
                  <a:gd name="T22" fmla="*/ 0 w 18"/>
                  <a:gd name="T23" fmla="*/ 0 h 24"/>
                  <a:gd name="T24" fmla="*/ 0 w 18"/>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4">
                    <a:moveTo>
                      <a:pt x="13" y="8"/>
                    </a:moveTo>
                    <a:lnTo>
                      <a:pt x="13" y="10"/>
                    </a:lnTo>
                    <a:lnTo>
                      <a:pt x="15" y="11"/>
                    </a:lnTo>
                    <a:lnTo>
                      <a:pt x="15" y="15"/>
                    </a:lnTo>
                    <a:lnTo>
                      <a:pt x="14" y="15"/>
                    </a:lnTo>
                    <a:lnTo>
                      <a:pt x="18" y="13"/>
                    </a:lnTo>
                    <a:lnTo>
                      <a:pt x="7" y="0"/>
                    </a:lnTo>
                    <a:lnTo>
                      <a:pt x="3" y="4"/>
                    </a:lnTo>
                    <a:lnTo>
                      <a:pt x="0" y="10"/>
                    </a:lnTo>
                    <a:lnTo>
                      <a:pt x="0" y="16"/>
                    </a:lnTo>
                    <a:lnTo>
                      <a:pt x="5" y="23"/>
                    </a:lnTo>
                    <a:lnTo>
                      <a:pt x="5" y="24"/>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5" name="Freeform 832">
                <a:extLst>
                  <a:ext uri="{FF2B5EF4-FFF2-40B4-BE49-F238E27FC236}">
                    <a16:creationId xmlns:a16="http://schemas.microsoft.com/office/drawing/2014/main" id="{3F62466C-B0B3-4862-A89F-67909D7D5614}"/>
                  </a:ext>
                </a:extLst>
              </p:cNvPr>
              <p:cNvSpPr>
                <a:spLocks/>
              </p:cNvSpPr>
              <p:nvPr/>
            </p:nvSpPr>
            <p:spPr bwMode="auto">
              <a:xfrm>
                <a:off x="2607" y="3364"/>
                <a:ext cx="9" cy="4"/>
              </a:xfrm>
              <a:custGeom>
                <a:avLst/>
                <a:gdLst>
                  <a:gd name="T0" fmla="*/ 0 w 35"/>
                  <a:gd name="T1" fmla="*/ 0 h 18"/>
                  <a:gd name="T2" fmla="*/ 0 w 35"/>
                  <a:gd name="T3" fmla="*/ 0 h 18"/>
                  <a:gd name="T4" fmla="*/ 0 w 35"/>
                  <a:gd name="T5" fmla="*/ 0 h 18"/>
                  <a:gd name="T6" fmla="*/ 0 w 35"/>
                  <a:gd name="T7" fmla="*/ 0 h 18"/>
                  <a:gd name="T8" fmla="*/ 0 w 35"/>
                  <a:gd name="T9" fmla="*/ 0 h 18"/>
                  <a:gd name="T10" fmla="*/ 0 w 35"/>
                  <a:gd name="T11" fmla="*/ 0 h 18"/>
                  <a:gd name="T12" fmla="*/ 0 w 35"/>
                  <a:gd name="T13" fmla="*/ 0 h 18"/>
                  <a:gd name="T14" fmla="*/ 0 w 35"/>
                  <a:gd name="T15" fmla="*/ 0 h 18"/>
                  <a:gd name="T16" fmla="*/ 0 w 35"/>
                  <a:gd name="T17" fmla="*/ 0 h 18"/>
                  <a:gd name="T18" fmla="*/ 0 w 35"/>
                  <a:gd name="T19" fmla="*/ 0 h 18"/>
                  <a:gd name="T20" fmla="*/ 0 w 35"/>
                  <a:gd name="T21" fmla="*/ 0 h 18"/>
                  <a:gd name="T22" fmla="*/ 0 w 35"/>
                  <a:gd name="T23" fmla="*/ 0 h 18"/>
                  <a:gd name="T24" fmla="*/ 0 w 35"/>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18">
                    <a:moveTo>
                      <a:pt x="35" y="3"/>
                    </a:moveTo>
                    <a:lnTo>
                      <a:pt x="35" y="4"/>
                    </a:lnTo>
                    <a:lnTo>
                      <a:pt x="26" y="2"/>
                    </a:lnTo>
                    <a:lnTo>
                      <a:pt x="17" y="2"/>
                    </a:lnTo>
                    <a:lnTo>
                      <a:pt x="9" y="0"/>
                    </a:lnTo>
                    <a:lnTo>
                      <a:pt x="8" y="0"/>
                    </a:lnTo>
                    <a:lnTo>
                      <a:pt x="0" y="16"/>
                    </a:lnTo>
                    <a:lnTo>
                      <a:pt x="9" y="16"/>
                    </a:lnTo>
                    <a:lnTo>
                      <a:pt x="17" y="17"/>
                    </a:lnTo>
                    <a:lnTo>
                      <a:pt x="26" y="17"/>
                    </a:lnTo>
                    <a:lnTo>
                      <a:pt x="27" y="17"/>
                    </a:lnTo>
                    <a:lnTo>
                      <a:pt x="27" y="18"/>
                    </a:lnTo>
                    <a:lnTo>
                      <a:pt x="3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6" name="Freeform 833">
                <a:extLst>
                  <a:ext uri="{FF2B5EF4-FFF2-40B4-BE49-F238E27FC236}">
                    <a16:creationId xmlns:a16="http://schemas.microsoft.com/office/drawing/2014/main" id="{CFDA8B21-1649-4B70-BD2C-AFE6BB5F65EE}"/>
                  </a:ext>
                </a:extLst>
              </p:cNvPr>
              <p:cNvSpPr>
                <a:spLocks/>
              </p:cNvSpPr>
              <p:nvPr/>
            </p:nvSpPr>
            <p:spPr bwMode="auto">
              <a:xfrm>
                <a:off x="2614" y="3364"/>
                <a:ext cx="24" cy="24"/>
              </a:xfrm>
              <a:custGeom>
                <a:avLst/>
                <a:gdLst>
                  <a:gd name="T0" fmla="*/ 0 w 96"/>
                  <a:gd name="T1" fmla="*/ 0 h 95"/>
                  <a:gd name="T2" fmla="*/ 0 w 96"/>
                  <a:gd name="T3" fmla="*/ 0 h 95"/>
                  <a:gd name="T4" fmla="*/ 0 w 96"/>
                  <a:gd name="T5" fmla="*/ 0 h 95"/>
                  <a:gd name="T6" fmla="*/ 0 w 96"/>
                  <a:gd name="T7" fmla="*/ 0 h 95"/>
                  <a:gd name="T8" fmla="*/ 0 w 96"/>
                  <a:gd name="T9" fmla="*/ 0 h 95"/>
                  <a:gd name="T10" fmla="*/ 0 w 96"/>
                  <a:gd name="T11" fmla="*/ 0 h 95"/>
                  <a:gd name="T12" fmla="*/ 0 w 96"/>
                  <a:gd name="T13" fmla="*/ 0 h 95"/>
                  <a:gd name="T14" fmla="*/ 0 w 96"/>
                  <a:gd name="T15" fmla="*/ 0 h 95"/>
                  <a:gd name="T16" fmla="*/ 0 w 96"/>
                  <a:gd name="T17" fmla="*/ 0 h 95"/>
                  <a:gd name="T18" fmla="*/ 0 w 96"/>
                  <a:gd name="T19" fmla="*/ 0 h 95"/>
                  <a:gd name="T20" fmla="*/ 0 w 96"/>
                  <a:gd name="T21" fmla="*/ 0 h 95"/>
                  <a:gd name="T22" fmla="*/ 0 w 96"/>
                  <a:gd name="T23" fmla="*/ 0 h 95"/>
                  <a:gd name="T24" fmla="*/ 0 w 96"/>
                  <a:gd name="T25" fmla="*/ 0 h 95"/>
                  <a:gd name="T26" fmla="*/ 0 w 96"/>
                  <a:gd name="T27" fmla="*/ 0 h 95"/>
                  <a:gd name="T28" fmla="*/ 0 w 96"/>
                  <a:gd name="T29" fmla="*/ 0 h 95"/>
                  <a:gd name="T30" fmla="*/ 0 w 96"/>
                  <a:gd name="T31" fmla="*/ 0 h 95"/>
                  <a:gd name="T32" fmla="*/ 0 w 96"/>
                  <a:gd name="T33" fmla="*/ 0 h 95"/>
                  <a:gd name="T34" fmla="*/ 0 w 96"/>
                  <a:gd name="T35" fmla="*/ 0 h 95"/>
                  <a:gd name="T36" fmla="*/ 0 w 96"/>
                  <a:gd name="T37" fmla="*/ 0 h 95"/>
                  <a:gd name="T38" fmla="*/ 0 w 96"/>
                  <a:gd name="T39" fmla="*/ 0 h 95"/>
                  <a:gd name="T40" fmla="*/ 0 w 96"/>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95">
                    <a:moveTo>
                      <a:pt x="96" y="87"/>
                    </a:moveTo>
                    <a:lnTo>
                      <a:pt x="96" y="87"/>
                    </a:lnTo>
                    <a:lnTo>
                      <a:pt x="88" y="75"/>
                    </a:lnTo>
                    <a:lnTo>
                      <a:pt x="81" y="62"/>
                    </a:lnTo>
                    <a:lnTo>
                      <a:pt x="72" y="51"/>
                    </a:lnTo>
                    <a:lnTo>
                      <a:pt x="60" y="40"/>
                    </a:lnTo>
                    <a:lnTo>
                      <a:pt x="49" y="28"/>
                    </a:lnTo>
                    <a:lnTo>
                      <a:pt x="35" y="19"/>
                    </a:lnTo>
                    <a:lnTo>
                      <a:pt x="22" y="10"/>
                    </a:lnTo>
                    <a:lnTo>
                      <a:pt x="8" y="0"/>
                    </a:lnTo>
                    <a:lnTo>
                      <a:pt x="0" y="15"/>
                    </a:lnTo>
                    <a:lnTo>
                      <a:pt x="14" y="23"/>
                    </a:lnTo>
                    <a:lnTo>
                      <a:pt x="27" y="32"/>
                    </a:lnTo>
                    <a:lnTo>
                      <a:pt x="39" y="41"/>
                    </a:lnTo>
                    <a:lnTo>
                      <a:pt x="49" y="51"/>
                    </a:lnTo>
                    <a:lnTo>
                      <a:pt x="59" y="61"/>
                    </a:lnTo>
                    <a:lnTo>
                      <a:pt x="68" y="73"/>
                    </a:lnTo>
                    <a:lnTo>
                      <a:pt x="75" y="83"/>
                    </a:lnTo>
                    <a:lnTo>
                      <a:pt x="81" y="95"/>
                    </a:lnTo>
                    <a:lnTo>
                      <a:pt x="96"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7" name="Freeform 834">
                <a:extLst>
                  <a:ext uri="{FF2B5EF4-FFF2-40B4-BE49-F238E27FC236}">
                    <a16:creationId xmlns:a16="http://schemas.microsoft.com/office/drawing/2014/main" id="{1190E66B-F2AC-466E-BC6D-D984EDC29112}"/>
                  </a:ext>
                </a:extLst>
              </p:cNvPr>
              <p:cNvSpPr>
                <a:spLocks/>
              </p:cNvSpPr>
              <p:nvPr/>
            </p:nvSpPr>
            <p:spPr bwMode="auto">
              <a:xfrm>
                <a:off x="2634" y="3386"/>
                <a:ext cx="9" cy="29"/>
              </a:xfrm>
              <a:custGeom>
                <a:avLst/>
                <a:gdLst>
                  <a:gd name="T0" fmla="*/ 0 w 35"/>
                  <a:gd name="T1" fmla="*/ 0 h 113"/>
                  <a:gd name="T2" fmla="*/ 0 w 35"/>
                  <a:gd name="T3" fmla="*/ 0 h 113"/>
                  <a:gd name="T4" fmla="*/ 0 w 35"/>
                  <a:gd name="T5" fmla="*/ 0 h 113"/>
                  <a:gd name="T6" fmla="*/ 0 w 35"/>
                  <a:gd name="T7" fmla="*/ 0 h 113"/>
                  <a:gd name="T8" fmla="*/ 0 w 35"/>
                  <a:gd name="T9" fmla="*/ 0 h 113"/>
                  <a:gd name="T10" fmla="*/ 0 w 35"/>
                  <a:gd name="T11" fmla="*/ 0 h 113"/>
                  <a:gd name="T12" fmla="*/ 0 w 35"/>
                  <a:gd name="T13" fmla="*/ 0 h 113"/>
                  <a:gd name="T14" fmla="*/ 0 w 35"/>
                  <a:gd name="T15" fmla="*/ 0 h 113"/>
                  <a:gd name="T16" fmla="*/ 0 w 35"/>
                  <a:gd name="T17" fmla="*/ 0 h 113"/>
                  <a:gd name="T18" fmla="*/ 0 w 35"/>
                  <a:gd name="T19" fmla="*/ 0 h 113"/>
                  <a:gd name="T20" fmla="*/ 0 w 35"/>
                  <a:gd name="T21" fmla="*/ 0 h 113"/>
                  <a:gd name="T22" fmla="*/ 0 w 35"/>
                  <a:gd name="T23" fmla="*/ 0 h 113"/>
                  <a:gd name="T24" fmla="*/ 0 w 35"/>
                  <a:gd name="T25" fmla="*/ 0 h 113"/>
                  <a:gd name="T26" fmla="*/ 0 w 35"/>
                  <a:gd name="T27" fmla="*/ 0 h 113"/>
                  <a:gd name="T28" fmla="*/ 0 w 35"/>
                  <a:gd name="T29" fmla="*/ 0 h 113"/>
                  <a:gd name="T30" fmla="*/ 0 w 35"/>
                  <a:gd name="T31" fmla="*/ 0 h 113"/>
                  <a:gd name="T32" fmla="*/ 0 w 35"/>
                  <a:gd name="T33" fmla="*/ 0 h 113"/>
                  <a:gd name="T34" fmla="*/ 0 w 35"/>
                  <a:gd name="T35" fmla="*/ 0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113">
                    <a:moveTo>
                      <a:pt x="22" y="96"/>
                    </a:moveTo>
                    <a:lnTo>
                      <a:pt x="33" y="104"/>
                    </a:lnTo>
                    <a:lnTo>
                      <a:pt x="33" y="79"/>
                    </a:lnTo>
                    <a:lnTo>
                      <a:pt x="31" y="53"/>
                    </a:lnTo>
                    <a:lnTo>
                      <a:pt x="24" y="26"/>
                    </a:lnTo>
                    <a:lnTo>
                      <a:pt x="15" y="0"/>
                    </a:lnTo>
                    <a:lnTo>
                      <a:pt x="0" y="8"/>
                    </a:lnTo>
                    <a:lnTo>
                      <a:pt x="9" y="31"/>
                    </a:lnTo>
                    <a:lnTo>
                      <a:pt x="15" y="56"/>
                    </a:lnTo>
                    <a:lnTo>
                      <a:pt x="18" y="79"/>
                    </a:lnTo>
                    <a:lnTo>
                      <a:pt x="18" y="104"/>
                    </a:lnTo>
                    <a:lnTo>
                      <a:pt x="30" y="112"/>
                    </a:lnTo>
                    <a:lnTo>
                      <a:pt x="17" y="104"/>
                    </a:lnTo>
                    <a:lnTo>
                      <a:pt x="19" y="111"/>
                    </a:lnTo>
                    <a:lnTo>
                      <a:pt x="26" y="113"/>
                    </a:lnTo>
                    <a:lnTo>
                      <a:pt x="32" y="111"/>
                    </a:lnTo>
                    <a:lnTo>
                      <a:pt x="35" y="104"/>
                    </a:lnTo>
                    <a:lnTo>
                      <a:pt x="22"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8" name="Freeform 835">
                <a:extLst>
                  <a:ext uri="{FF2B5EF4-FFF2-40B4-BE49-F238E27FC236}">
                    <a16:creationId xmlns:a16="http://schemas.microsoft.com/office/drawing/2014/main" id="{30E0065C-6F8F-4FED-AE02-6EA4F4B9A4DD}"/>
                  </a:ext>
                </a:extLst>
              </p:cNvPr>
              <p:cNvSpPr>
                <a:spLocks/>
              </p:cNvSpPr>
              <p:nvPr/>
            </p:nvSpPr>
            <p:spPr bwMode="auto">
              <a:xfrm>
                <a:off x="2554" y="3392"/>
                <a:ext cx="51" cy="22"/>
              </a:xfrm>
              <a:custGeom>
                <a:avLst/>
                <a:gdLst>
                  <a:gd name="T0" fmla="*/ 0 w 207"/>
                  <a:gd name="T1" fmla="*/ 0 h 88"/>
                  <a:gd name="T2" fmla="*/ 0 w 207"/>
                  <a:gd name="T3" fmla="*/ 0 h 88"/>
                  <a:gd name="T4" fmla="*/ 0 w 207"/>
                  <a:gd name="T5" fmla="*/ 0 h 88"/>
                  <a:gd name="T6" fmla="*/ 0 w 207"/>
                  <a:gd name="T7" fmla="*/ 0 h 88"/>
                  <a:gd name="T8" fmla="*/ 0 w 207"/>
                  <a:gd name="T9" fmla="*/ 0 h 88"/>
                  <a:gd name="T10" fmla="*/ 0 w 207"/>
                  <a:gd name="T11" fmla="*/ 0 h 88"/>
                  <a:gd name="T12" fmla="*/ 0 w 207"/>
                  <a:gd name="T13" fmla="*/ 0 h 88"/>
                  <a:gd name="T14" fmla="*/ 0 w 207"/>
                  <a:gd name="T15" fmla="*/ 0 h 88"/>
                  <a:gd name="T16" fmla="*/ 0 w 207"/>
                  <a:gd name="T17" fmla="*/ 0 h 88"/>
                  <a:gd name="T18" fmla="*/ 0 w 207"/>
                  <a:gd name="T19" fmla="*/ 0 h 88"/>
                  <a:gd name="T20" fmla="*/ 0 w 207"/>
                  <a:gd name="T21" fmla="*/ 0 h 88"/>
                  <a:gd name="T22" fmla="*/ 0 w 207"/>
                  <a:gd name="T23" fmla="*/ 0 h 88"/>
                  <a:gd name="T24" fmla="*/ 0 w 207"/>
                  <a:gd name="T25" fmla="*/ 0 h 88"/>
                  <a:gd name="T26" fmla="*/ 0 w 207"/>
                  <a:gd name="T27" fmla="*/ 0 h 88"/>
                  <a:gd name="T28" fmla="*/ 0 w 207"/>
                  <a:gd name="T29" fmla="*/ 0 h 88"/>
                  <a:gd name="T30" fmla="*/ 0 w 207"/>
                  <a:gd name="T31" fmla="*/ 0 h 88"/>
                  <a:gd name="T32" fmla="*/ 0 w 207"/>
                  <a:gd name="T33" fmla="*/ 0 h 88"/>
                  <a:gd name="T34" fmla="*/ 0 w 207"/>
                  <a:gd name="T35" fmla="*/ 0 h 88"/>
                  <a:gd name="T36" fmla="*/ 0 w 207"/>
                  <a:gd name="T37" fmla="*/ 0 h 88"/>
                  <a:gd name="T38" fmla="*/ 0 w 207"/>
                  <a:gd name="T39" fmla="*/ 0 h 88"/>
                  <a:gd name="T40" fmla="*/ 0 w 207"/>
                  <a:gd name="T41" fmla="*/ 0 h 88"/>
                  <a:gd name="T42" fmla="*/ 0 w 207"/>
                  <a:gd name="T43" fmla="*/ 0 h 88"/>
                  <a:gd name="T44" fmla="*/ 0 w 207"/>
                  <a:gd name="T45" fmla="*/ 0 h 88"/>
                  <a:gd name="T46" fmla="*/ 0 w 207"/>
                  <a:gd name="T47" fmla="*/ 0 h 88"/>
                  <a:gd name="T48" fmla="*/ 0 w 207"/>
                  <a:gd name="T49" fmla="*/ 0 h 88"/>
                  <a:gd name="T50" fmla="*/ 0 w 207"/>
                  <a:gd name="T51" fmla="*/ 0 h 88"/>
                  <a:gd name="T52" fmla="*/ 0 w 207"/>
                  <a:gd name="T53" fmla="*/ 0 h 88"/>
                  <a:gd name="T54" fmla="*/ 0 w 207"/>
                  <a:gd name="T55" fmla="*/ 0 h 88"/>
                  <a:gd name="T56" fmla="*/ 0 w 207"/>
                  <a:gd name="T57" fmla="*/ 0 h 88"/>
                  <a:gd name="T58" fmla="*/ 0 w 207"/>
                  <a:gd name="T59" fmla="*/ 0 h 88"/>
                  <a:gd name="T60" fmla="*/ 0 w 207"/>
                  <a:gd name="T61" fmla="*/ 0 h 88"/>
                  <a:gd name="T62" fmla="*/ 0 w 207"/>
                  <a:gd name="T63" fmla="*/ 0 h 88"/>
                  <a:gd name="T64" fmla="*/ 0 w 207"/>
                  <a:gd name="T65" fmla="*/ 0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 h="88">
                    <a:moveTo>
                      <a:pt x="103" y="0"/>
                    </a:moveTo>
                    <a:lnTo>
                      <a:pt x="124" y="2"/>
                    </a:lnTo>
                    <a:lnTo>
                      <a:pt x="143" y="4"/>
                    </a:lnTo>
                    <a:lnTo>
                      <a:pt x="161" y="8"/>
                    </a:lnTo>
                    <a:lnTo>
                      <a:pt x="177" y="13"/>
                    </a:lnTo>
                    <a:lnTo>
                      <a:pt x="189" y="20"/>
                    </a:lnTo>
                    <a:lnTo>
                      <a:pt x="199" y="28"/>
                    </a:lnTo>
                    <a:lnTo>
                      <a:pt x="204" y="35"/>
                    </a:lnTo>
                    <a:lnTo>
                      <a:pt x="207" y="45"/>
                    </a:lnTo>
                    <a:lnTo>
                      <a:pt x="204" y="54"/>
                    </a:lnTo>
                    <a:lnTo>
                      <a:pt x="199" y="61"/>
                    </a:lnTo>
                    <a:lnTo>
                      <a:pt x="189" y="68"/>
                    </a:lnTo>
                    <a:lnTo>
                      <a:pt x="177" y="74"/>
                    </a:lnTo>
                    <a:lnTo>
                      <a:pt x="161" y="80"/>
                    </a:lnTo>
                    <a:lnTo>
                      <a:pt x="143" y="84"/>
                    </a:lnTo>
                    <a:lnTo>
                      <a:pt x="124" y="86"/>
                    </a:lnTo>
                    <a:lnTo>
                      <a:pt x="103" y="88"/>
                    </a:lnTo>
                    <a:lnTo>
                      <a:pt x="82" y="86"/>
                    </a:lnTo>
                    <a:lnTo>
                      <a:pt x="64" y="84"/>
                    </a:lnTo>
                    <a:lnTo>
                      <a:pt x="46" y="80"/>
                    </a:lnTo>
                    <a:lnTo>
                      <a:pt x="30" y="74"/>
                    </a:lnTo>
                    <a:lnTo>
                      <a:pt x="18" y="68"/>
                    </a:lnTo>
                    <a:lnTo>
                      <a:pt x="8" y="61"/>
                    </a:lnTo>
                    <a:lnTo>
                      <a:pt x="3" y="54"/>
                    </a:lnTo>
                    <a:lnTo>
                      <a:pt x="0" y="45"/>
                    </a:lnTo>
                    <a:lnTo>
                      <a:pt x="3" y="35"/>
                    </a:lnTo>
                    <a:lnTo>
                      <a:pt x="8" y="28"/>
                    </a:lnTo>
                    <a:lnTo>
                      <a:pt x="18" y="20"/>
                    </a:lnTo>
                    <a:lnTo>
                      <a:pt x="30" y="13"/>
                    </a:lnTo>
                    <a:lnTo>
                      <a:pt x="46" y="8"/>
                    </a:lnTo>
                    <a:lnTo>
                      <a:pt x="64" y="4"/>
                    </a:lnTo>
                    <a:lnTo>
                      <a:pt x="82" y="2"/>
                    </a:lnTo>
                    <a:lnTo>
                      <a:pt x="103"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9" name="Freeform 836">
                <a:extLst>
                  <a:ext uri="{FF2B5EF4-FFF2-40B4-BE49-F238E27FC236}">
                    <a16:creationId xmlns:a16="http://schemas.microsoft.com/office/drawing/2014/main" id="{7931C8AC-BDFC-4492-8186-A526967E7F20}"/>
                  </a:ext>
                </a:extLst>
              </p:cNvPr>
              <p:cNvSpPr>
                <a:spLocks/>
              </p:cNvSpPr>
              <p:nvPr/>
            </p:nvSpPr>
            <p:spPr bwMode="auto">
              <a:xfrm>
                <a:off x="2554" y="3392"/>
                <a:ext cx="51" cy="22"/>
              </a:xfrm>
              <a:custGeom>
                <a:avLst/>
                <a:gdLst>
                  <a:gd name="T0" fmla="*/ 0 w 207"/>
                  <a:gd name="T1" fmla="*/ 0 h 88"/>
                  <a:gd name="T2" fmla="*/ 0 w 207"/>
                  <a:gd name="T3" fmla="*/ 0 h 88"/>
                  <a:gd name="T4" fmla="*/ 0 w 207"/>
                  <a:gd name="T5" fmla="*/ 0 h 88"/>
                  <a:gd name="T6" fmla="*/ 0 w 207"/>
                  <a:gd name="T7" fmla="*/ 0 h 88"/>
                  <a:gd name="T8" fmla="*/ 0 w 207"/>
                  <a:gd name="T9" fmla="*/ 0 h 88"/>
                  <a:gd name="T10" fmla="*/ 0 w 207"/>
                  <a:gd name="T11" fmla="*/ 0 h 88"/>
                  <a:gd name="T12" fmla="*/ 0 w 207"/>
                  <a:gd name="T13" fmla="*/ 0 h 88"/>
                  <a:gd name="T14" fmla="*/ 0 w 207"/>
                  <a:gd name="T15" fmla="*/ 0 h 88"/>
                  <a:gd name="T16" fmla="*/ 0 w 207"/>
                  <a:gd name="T17" fmla="*/ 0 h 88"/>
                  <a:gd name="T18" fmla="*/ 0 w 207"/>
                  <a:gd name="T19" fmla="*/ 0 h 88"/>
                  <a:gd name="T20" fmla="*/ 0 w 207"/>
                  <a:gd name="T21" fmla="*/ 0 h 88"/>
                  <a:gd name="T22" fmla="*/ 0 w 207"/>
                  <a:gd name="T23" fmla="*/ 0 h 88"/>
                  <a:gd name="T24" fmla="*/ 0 w 207"/>
                  <a:gd name="T25" fmla="*/ 0 h 88"/>
                  <a:gd name="T26" fmla="*/ 0 w 207"/>
                  <a:gd name="T27" fmla="*/ 0 h 88"/>
                  <a:gd name="T28" fmla="*/ 0 w 207"/>
                  <a:gd name="T29" fmla="*/ 0 h 88"/>
                  <a:gd name="T30" fmla="*/ 0 w 207"/>
                  <a:gd name="T31" fmla="*/ 0 h 88"/>
                  <a:gd name="T32" fmla="*/ 0 w 207"/>
                  <a:gd name="T33" fmla="*/ 0 h 88"/>
                  <a:gd name="T34" fmla="*/ 0 w 207"/>
                  <a:gd name="T35" fmla="*/ 0 h 88"/>
                  <a:gd name="T36" fmla="*/ 0 w 207"/>
                  <a:gd name="T37" fmla="*/ 0 h 88"/>
                  <a:gd name="T38" fmla="*/ 0 w 207"/>
                  <a:gd name="T39" fmla="*/ 0 h 88"/>
                  <a:gd name="T40" fmla="*/ 0 w 207"/>
                  <a:gd name="T41" fmla="*/ 0 h 88"/>
                  <a:gd name="T42" fmla="*/ 0 w 207"/>
                  <a:gd name="T43" fmla="*/ 0 h 88"/>
                  <a:gd name="T44" fmla="*/ 0 w 207"/>
                  <a:gd name="T45" fmla="*/ 0 h 88"/>
                  <a:gd name="T46" fmla="*/ 0 w 207"/>
                  <a:gd name="T47" fmla="*/ 0 h 88"/>
                  <a:gd name="T48" fmla="*/ 0 w 207"/>
                  <a:gd name="T49" fmla="*/ 0 h 88"/>
                  <a:gd name="T50" fmla="*/ 0 w 207"/>
                  <a:gd name="T51" fmla="*/ 0 h 88"/>
                  <a:gd name="T52" fmla="*/ 0 w 207"/>
                  <a:gd name="T53" fmla="*/ 0 h 88"/>
                  <a:gd name="T54" fmla="*/ 0 w 207"/>
                  <a:gd name="T55" fmla="*/ 0 h 88"/>
                  <a:gd name="T56" fmla="*/ 0 w 207"/>
                  <a:gd name="T57" fmla="*/ 0 h 88"/>
                  <a:gd name="T58" fmla="*/ 0 w 207"/>
                  <a:gd name="T59" fmla="*/ 0 h 88"/>
                  <a:gd name="T60" fmla="*/ 0 w 207"/>
                  <a:gd name="T61" fmla="*/ 0 h 88"/>
                  <a:gd name="T62" fmla="*/ 0 w 207"/>
                  <a:gd name="T63" fmla="*/ 0 h 88"/>
                  <a:gd name="T64" fmla="*/ 0 w 207"/>
                  <a:gd name="T65" fmla="*/ 0 h 88"/>
                  <a:gd name="T66" fmla="*/ 0 w 207"/>
                  <a:gd name="T67" fmla="*/ 0 h 88"/>
                  <a:gd name="T68" fmla="*/ 0 w 207"/>
                  <a:gd name="T69" fmla="*/ 0 h 88"/>
                  <a:gd name="T70" fmla="*/ 0 w 207"/>
                  <a:gd name="T71" fmla="*/ 0 h 88"/>
                  <a:gd name="T72" fmla="*/ 0 w 207"/>
                  <a:gd name="T73" fmla="*/ 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7" h="88">
                    <a:moveTo>
                      <a:pt x="103" y="0"/>
                    </a:moveTo>
                    <a:lnTo>
                      <a:pt x="103" y="0"/>
                    </a:lnTo>
                    <a:lnTo>
                      <a:pt x="124" y="2"/>
                    </a:lnTo>
                    <a:lnTo>
                      <a:pt x="143" y="4"/>
                    </a:lnTo>
                    <a:lnTo>
                      <a:pt x="161" y="8"/>
                    </a:lnTo>
                    <a:lnTo>
                      <a:pt x="177" y="13"/>
                    </a:lnTo>
                    <a:lnTo>
                      <a:pt x="189" y="20"/>
                    </a:lnTo>
                    <a:lnTo>
                      <a:pt x="199" y="28"/>
                    </a:lnTo>
                    <a:lnTo>
                      <a:pt x="204" y="35"/>
                    </a:lnTo>
                    <a:lnTo>
                      <a:pt x="207" y="45"/>
                    </a:lnTo>
                    <a:lnTo>
                      <a:pt x="204" y="54"/>
                    </a:lnTo>
                    <a:lnTo>
                      <a:pt x="199" y="61"/>
                    </a:lnTo>
                    <a:lnTo>
                      <a:pt x="189" y="68"/>
                    </a:lnTo>
                    <a:lnTo>
                      <a:pt x="177" y="74"/>
                    </a:lnTo>
                    <a:lnTo>
                      <a:pt x="161" y="80"/>
                    </a:lnTo>
                    <a:lnTo>
                      <a:pt x="143" y="84"/>
                    </a:lnTo>
                    <a:lnTo>
                      <a:pt x="124" y="86"/>
                    </a:lnTo>
                    <a:lnTo>
                      <a:pt x="103" y="88"/>
                    </a:lnTo>
                    <a:lnTo>
                      <a:pt x="82" y="86"/>
                    </a:lnTo>
                    <a:lnTo>
                      <a:pt x="64" y="84"/>
                    </a:lnTo>
                    <a:lnTo>
                      <a:pt x="46" y="80"/>
                    </a:lnTo>
                    <a:lnTo>
                      <a:pt x="30" y="74"/>
                    </a:lnTo>
                    <a:lnTo>
                      <a:pt x="18" y="68"/>
                    </a:lnTo>
                    <a:lnTo>
                      <a:pt x="8" y="61"/>
                    </a:lnTo>
                    <a:lnTo>
                      <a:pt x="3" y="54"/>
                    </a:lnTo>
                    <a:lnTo>
                      <a:pt x="0" y="45"/>
                    </a:lnTo>
                    <a:lnTo>
                      <a:pt x="3" y="35"/>
                    </a:lnTo>
                    <a:lnTo>
                      <a:pt x="8" y="28"/>
                    </a:lnTo>
                    <a:lnTo>
                      <a:pt x="18" y="20"/>
                    </a:lnTo>
                    <a:lnTo>
                      <a:pt x="30" y="13"/>
                    </a:lnTo>
                    <a:lnTo>
                      <a:pt x="46" y="8"/>
                    </a:lnTo>
                    <a:lnTo>
                      <a:pt x="64" y="4"/>
                    </a:lnTo>
                    <a:lnTo>
                      <a:pt x="82" y="2"/>
                    </a:lnTo>
                    <a:lnTo>
                      <a:pt x="10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20" name="Freeform 837">
                <a:extLst>
                  <a:ext uri="{FF2B5EF4-FFF2-40B4-BE49-F238E27FC236}">
                    <a16:creationId xmlns:a16="http://schemas.microsoft.com/office/drawing/2014/main" id="{D0CD25C0-E581-43D9-B08B-0F2C4BE39847}"/>
                  </a:ext>
                </a:extLst>
              </p:cNvPr>
              <p:cNvSpPr>
                <a:spLocks/>
              </p:cNvSpPr>
              <p:nvPr/>
            </p:nvSpPr>
            <p:spPr bwMode="auto">
              <a:xfrm>
                <a:off x="2641" y="3348"/>
                <a:ext cx="486" cy="142"/>
              </a:xfrm>
              <a:custGeom>
                <a:avLst/>
                <a:gdLst>
                  <a:gd name="T0" fmla="*/ 0 w 1943"/>
                  <a:gd name="T1" fmla="*/ 0 h 568"/>
                  <a:gd name="T2" fmla="*/ 0 w 1943"/>
                  <a:gd name="T3" fmla="*/ 0 h 568"/>
                  <a:gd name="T4" fmla="*/ 0 w 1943"/>
                  <a:gd name="T5" fmla="*/ 0 h 568"/>
                  <a:gd name="T6" fmla="*/ 0 w 1943"/>
                  <a:gd name="T7" fmla="*/ 0 h 568"/>
                  <a:gd name="T8" fmla="*/ 0 w 1943"/>
                  <a:gd name="T9" fmla="*/ 0 h 568"/>
                  <a:gd name="T10" fmla="*/ 0 w 1943"/>
                  <a:gd name="T11" fmla="*/ 0 h 568"/>
                  <a:gd name="T12" fmla="*/ 0 w 1943"/>
                  <a:gd name="T13" fmla="*/ 0 h 568"/>
                  <a:gd name="T14" fmla="*/ 0 w 1943"/>
                  <a:gd name="T15" fmla="*/ 0 h 568"/>
                  <a:gd name="T16" fmla="*/ 0 w 1943"/>
                  <a:gd name="T17" fmla="*/ 0 h 568"/>
                  <a:gd name="T18" fmla="*/ 0 w 1943"/>
                  <a:gd name="T19" fmla="*/ 0 h 568"/>
                  <a:gd name="T20" fmla="*/ 0 w 1943"/>
                  <a:gd name="T21" fmla="*/ 0 h 568"/>
                  <a:gd name="T22" fmla="*/ 0 w 1943"/>
                  <a:gd name="T23" fmla="*/ 0 h 568"/>
                  <a:gd name="T24" fmla="*/ 0 w 1943"/>
                  <a:gd name="T25" fmla="*/ 0 h 568"/>
                  <a:gd name="T26" fmla="*/ 0 w 1943"/>
                  <a:gd name="T27" fmla="*/ 0 h 568"/>
                  <a:gd name="T28" fmla="*/ 0 w 1943"/>
                  <a:gd name="T29" fmla="*/ 0 h 568"/>
                  <a:gd name="T30" fmla="*/ 0 w 1943"/>
                  <a:gd name="T31" fmla="*/ 0 h 568"/>
                  <a:gd name="T32" fmla="*/ 0 w 1943"/>
                  <a:gd name="T33" fmla="*/ 0 h 568"/>
                  <a:gd name="T34" fmla="*/ 0 w 1943"/>
                  <a:gd name="T35" fmla="*/ 0 h 568"/>
                  <a:gd name="T36" fmla="*/ 0 w 1943"/>
                  <a:gd name="T37" fmla="*/ 0 h 568"/>
                  <a:gd name="T38" fmla="*/ 0 w 1943"/>
                  <a:gd name="T39" fmla="*/ 0 h 568"/>
                  <a:gd name="T40" fmla="*/ 0 w 1943"/>
                  <a:gd name="T41" fmla="*/ 0 h 568"/>
                  <a:gd name="T42" fmla="*/ 0 w 1943"/>
                  <a:gd name="T43" fmla="*/ 0 h 568"/>
                  <a:gd name="T44" fmla="*/ 0 w 1943"/>
                  <a:gd name="T45" fmla="*/ 0 h 568"/>
                  <a:gd name="T46" fmla="*/ 0 w 1943"/>
                  <a:gd name="T47" fmla="*/ 0 h 568"/>
                  <a:gd name="T48" fmla="*/ 0 w 1943"/>
                  <a:gd name="T49" fmla="*/ 0 h 568"/>
                  <a:gd name="T50" fmla="*/ 0 w 1943"/>
                  <a:gd name="T51" fmla="*/ 0 h 568"/>
                  <a:gd name="T52" fmla="*/ 0 w 1943"/>
                  <a:gd name="T53" fmla="*/ 0 h 568"/>
                  <a:gd name="T54" fmla="*/ 0 w 1943"/>
                  <a:gd name="T55" fmla="*/ 0 h 568"/>
                  <a:gd name="T56" fmla="*/ 0 w 1943"/>
                  <a:gd name="T57" fmla="*/ 0 h 568"/>
                  <a:gd name="T58" fmla="*/ 0 w 1943"/>
                  <a:gd name="T59" fmla="*/ 0 h 568"/>
                  <a:gd name="T60" fmla="*/ 0 w 1943"/>
                  <a:gd name="T61" fmla="*/ 0 h 568"/>
                  <a:gd name="T62" fmla="*/ 0 w 1943"/>
                  <a:gd name="T63" fmla="*/ 0 h 568"/>
                  <a:gd name="T64" fmla="*/ 0 w 1943"/>
                  <a:gd name="T65" fmla="*/ 0 h 568"/>
                  <a:gd name="T66" fmla="*/ 0 w 1943"/>
                  <a:gd name="T67" fmla="*/ 0 h 568"/>
                  <a:gd name="T68" fmla="*/ 0 w 1943"/>
                  <a:gd name="T69" fmla="*/ 0 h 568"/>
                  <a:gd name="T70" fmla="*/ 0 w 1943"/>
                  <a:gd name="T71" fmla="*/ 0 h 568"/>
                  <a:gd name="T72" fmla="*/ 0 w 1943"/>
                  <a:gd name="T73" fmla="*/ 0 h 568"/>
                  <a:gd name="T74" fmla="*/ 0 w 1943"/>
                  <a:gd name="T75" fmla="*/ 0 h 568"/>
                  <a:gd name="T76" fmla="*/ 0 w 1943"/>
                  <a:gd name="T77" fmla="*/ 0 h 568"/>
                  <a:gd name="T78" fmla="*/ 0 w 1943"/>
                  <a:gd name="T79" fmla="*/ 0 h 568"/>
                  <a:gd name="T80" fmla="*/ 0 w 1943"/>
                  <a:gd name="T81" fmla="*/ 0 h 568"/>
                  <a:gd name="T82" fmla="*/ 0 w 1943"/>
                  <a:gd name="T83" fmla="*/ 0 h 568"/>
                  <a:gd name="T84" fmla="*/ 0 w 1943"/>
                  <a:gd name="T85" fmla="*/ 0 h 568"/>
                  <a:gd name="T86" fmla="*/ 0 w 1943"/>
                  <a:gd name="T87" fmla="*/ 0 h 5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43" h="568">
                    <a:moveTo>
                      <a:pt x="22" y="225"/>
                    </a:moveTo>
                    <a:lnTo>
                      <a:pt x="22" y="212"/>
                    </a:lnTo>
                    <a:lnTo>
                      <a:pt x="19" y="197"/>
                    </a:lnTo>
                    <a:lnTo>
                      <a:pt x="13" y="184"/>
                    </a:lnTo>
                    <a:lnTo>
                      <a:pt x="0" y="171"/>
                    </a:lnTo>
                    <a:lnTo>
                      <a:pt x="35" y="158"/>
                    </a:lnTo>
                    <a:lnTo>
                      <a:pt x="70" y="145"/>
                    </a:lnTo>
                    <a:lnTo>
                      <a:pt x="105" y="131"/>
                    </a:lnTo>
                    <a:lnTo>
                      <a:pt x="142" y="117"/>
                    </a:lnTo>
                    <a:lnTo>
                      <a:pt x="178" y="103"/>
                    </a:lnTo>
                    <a:lnTo>
                      <a:pt x="214" y="88"/>
                    </a:lnTo>
                    <a:lnTo>
                      <a:pt x="251" y="75"/>
                    </a:lnTo>
                    <a:lnTo>
                      <a:pt x="287" y="61"/>
                    </a:lnTo>
                    <a:lnTo>
                      <a:pt x="325" y="49"/>
                    </a:lnTo>
                    <a:lnTo>
                      <a:pt x="361" y="38"/>
                    </a:lnTo>
                    <a:lnTo>
                      <a:pt x="399" y="27"/>
                    </a:lnTo>
                    <a:lnTo>
                      <a:pt x="437" y="18"/>
                    </a:lnTo>
                    <a:lnTo>
                      <a:pt x="473" y="10"/>
                    </a:lnTo>
                    <a:lnTo>
                      <a:pt x="511" y="5"/>
                    </a:lnTo>
                    <a:lnTo>
                      <a:pt x="547" y="1"/>
                    </a:lnTo>
                    <a:lnTo>
                      <a:pt x="585" y="0"/>
                    </a:lnTo>
                    <a:lnTo>
                      <a:pt x="632" y="1"/>
                    </a:lnTo>
                    <a:lnTo>
                      <a:pt x="677" y="6"/>
                    </a:lnTo>
                    <a:lnTo>
                      <a:pt x="723" y="12"/>
                    </a:lnTo>
                    <a:lnTo>
                      <a:pt x="767" y="21"/>
                    </a:lnTo>
                    <a:lnTo>
                      <a:pt x="811" y="30"/>
                    </a:lnTo>
                    <a:lnTo>
                      <a:pt x="855" y="41"/>
                    </a:lnTo>
                    <a:lnTo>
                      <a:pt x="899" y="54"/>
                    </a:lnTo>
                    <a:lnTo>
                      <a:pt x="942" y="67"/>
                    </a:lnTo>
                    <a:lnTo>
                      <a:pt x="985" y="82"/>
                    </a:lnTo>
                    <a:lnTo>
                      <a:pt x="1028" y="96"/>
                    </a:lnTo>
                    <a:lnTo>
                      <a:pt x="1070" y="112"/>
                    </a:lnTo>
                    <a:lnTo>
                      <a:pt x="1111" y="126"/>
                    </a:lnTo>
                    <a:lnTo>
                      <a:pt x="1153" y="142"/>
                    </a:lnTo>
                    <a:lnTo>
                      <a:pt x="1194" y="155"/>
                    </a:lnTo>
                    <a:lnTo>
                      <a:pt x="1236" y="169"/>
                    </a:lnTo>
                    <a:lnTo>
                      <a:pt x="1276" y="181"/>
                    </a:lnTo>
                    <a:lnTo>
                      <a:pt x="1288" y="183"/>
                    </a:lnTo>
                    <a:lnTo>
                      <a:pt x="1301" y="184"/>
                    </a:lnTo>
                    <a:lnTo>
                      <a:pt x="1314" y="186"/>
                    </a:lnTo>
                    <a:lnTo>
                      <a:pt x="1327" y="186"/>
                    </a:lnTo>
                    <a:lnTo>
                      <a:pt x="1341" y="186"/>
                    </a:lnTo>
                    <a:lnTo>
                      <a:pt x="1357" y="184"/>
                    </a:lnTo>
                    <a:lnTo>
                      <a:pt x="1371" y="183"/>
                    </a:lnTo>
                    <a:lnTo>
                      <a:pt x="1385" y="183"/>
                    </a:lnTo>
                    <a:lnTo>
                      <a:pt x="1401" y="182"/>
                    </a:lnTo>
                    <a:lnTo>
                      <a:pt x="1415" y="182"/>
                    </a:lnTo>
                    <a:lnTo>
                      <a:pt x="1430" y="182"/>
                    </a:lnTo>
                    <a:lnTo>
                      <a:pt x="1443" y="182"/>
                    </a:lnTo>
                    <a:lnTo>
                      <a:pt x="1456" y="184"/>
                    </a:lnTo>
                    <a:lnTo>
                      <a:pt x="1467" y="186"/>
                    </a:lnTo>
                    <a:lnTo>
                      <a:pt x="1479" y="190"/>
                    </a:lnTo>
                    <a:lnTo>
                      <a:pt x="1489" y="195"/>
                    </a:lnTo>
                    <a:lnTo>
                      <a:pt x="1522" y="216"/>
                    </a:lnTo>
                    <a:lnTo>
                      <a:pt x="1554" y="238"/>
                    </a:lnTo>
                    <a:lnTo>
                      <a:pt x="1586" y="263"/>
                    </a:lnTo>
                    <a:lnTo>
                      <a:pt x="1615" y="290"/>
                    </a:lnTo>
                    <a:lnTo>
                      <a:pt x="1645" y="317"/>
                    </a:lnTo>
                    <a:lnTo>
                      <a:pt x="1675" y="346"/>
                    </a:lnTo>
                    <a:lnTo>
                      <a:pt x="1704" y="374"/>
                    </a:lnTo>
                    <a:lnTo>
                      <a:pt x="1732" y="403"/>
                    </a:lnTo>
                    <a:lnTo>
                      <a:pt x="1760" y="430"/>
                    </a:lnTo>
                    <a:lnTo>
                      <a:pt x="1787" y="456"/>
                    </a:lnTo>
                    <a:lnTo>
                      <a:pt x="1814" y="482"/>
                    </a:lnTo>
                    <a:lnTo>
                      <a:pt x="1840" y="504"/>
                    </a:lnTo>
                    <a:lnTo>
                      <a:pt x="1866" y="525"/>
                    </a:lnTo>
                    <a:lnTo>
                      <a:pt x="1892" y="543"/>
                    </a:lnTo>
                    <a:lnTo>
                      <a:pt x="1918" y="558"/>
                    </a:lnTo>
                    <a:lnTo>
                      <a:pt x="1943" y="568"/>
                    </a:lnTo>
                    <a:lnTo>
                      <a:pt x="1931" y="565"/>
                    </a:lnTo>
                    <a:lnTo>
                      <a:pt x="1920" y="563"/>
                    </a:lnTo>
                    <a:lnTo>
                      <a:pt x="1908" y="562"/>
                    </a:lnTo>
                    <a:lnTo>
                      <a:pt x="1896" y="560"/>
                    </a:lnTo>
                    <a:lnTo>
                      <a:pt x="1885" y="556"/>
                    </a:lnTo>
                    <a:lnTo>
                      <a:pt x="1872" y="551"/>
                    </a:lnTo>
                    <a:lnTo>
                      <a:pt x="1857" y="545"/>
                    </a:lnTo>
                    <a:lnTo>
                      <a:pt x="1843" y="533"/>
                    </a:lnTo>
                    <a:lnTo>
                      <a:pt x="1820" y="512"/>
                    </a:lnTo>
                    <a:lnTo>
                      <a:pt x="1796" y="489"/>
                    </a:lnTo>
                    <a:lnTo>
                      <a:pt x="1771" y="465"/>
                    </a:lnTo>
                    <a:lnTo>
                      <a:pt x="1747" y="441"/>
                    </a:lnTo>
                    <a:lnTo>
                      <a:pt x="1722" y="416"/>
                    </a:lnTo>
                    <a:lnTo>
                      <a:pt x="1697" y="391"/>
                    </a:lnTo>
                    <a:lnTo>
                      <a:pt x="1671" y="367"/>
                    </a:lnTo>
                    <a:lnTo>
                      <a:pt x="1647" y="343"/>
                    </a:lnTo>
                    <a:lnTo>
                      <a:pt x="1622" y="321"/>
                    </a:lnTo>
                    <a:lnTo>
                      <a:pt x="1597" y="299"/>
                    </a:lnTo>
                    <a:lnTo>
                      <a:pt x="1574" y="279"/>
                    </a:lnTo>
                    <a:lnTo>
                      <a:pt x="1550" y="263"/>
                    </a:lnTo>
                    <a:lnTo>
                      <a:pt x="1528" y="247"/>
                    </a:lnTo>
                    <a:lnTo>
                      <a:pt x="1506" y="235"/>
                    </a:lnTo>
                    <a:lnTo>
                      <a:pt x="1486" y="225"/>
                    </a:lnTo>
                    <a:lnTo>
                      <a:pt x="1466" y="220"/>
                    </a:lnTo>
                    <a:lnTo>
                      <a:pt x="1444" y="217"/>
                    </a:lnTo>
                    <a:lnTo>
                      <a:pt x="1422" y="217"/>
                    </a:lnTo>
                    <a:lnTo>
                      <a:pt x="1398" y="218"/>
                    </a:lnTo>
                    <a:lnTo>
                      <a:pt x="1375" y="221"/>
                    </a:lnTo>
                    <a:lnTo>
                      <a:pt x="1353" y="223"/>
                    </a:lnTo>
                    <a:lnTo>
                      <a:pt x="1330" y="225"/>
                    </a:lnTo>
                    <a:lnTo>
                      <a:pt x="1307" y="223"/>
                    </a:lnTo>
                    <a:lnTo>
                      <a:pt x="1287" y="220"/>
                    </a:lnTo>
                    <a:lnTo>
                      <a:pt x="1252" y="208"/>
                    </a:lnTo>
                    <a:lnTo>
                      <a:pt x="1214" y="195"/>
                    </a:lnTo>
                    <a:lnTo>
                      <a:pt x="1176" y="181"/>
                    </a:lnTo>
                    <a:lnTo>
                      <a:pt x="1136" y="165"/>
                    </a:lnTo>
                    <a:lnTo>
                      <a:pt x="1096" y="149"/>
                    </a:lnTo>
                    <a:lnTo>
                      <a:pt x="1053" y="134"/>
                    </a:lnTo>
                    <a:lnTo>
                      <a:pt x="1010" y="118"/>
                    </a:lnTo>
                    <a:lnTo>
                      <a:pt x="966" y="104"/>
                    </a:lnTo>
                    <a:lnTo>
                      <a:pt x="920" y="90"/>
                    </a:lnTo>
                    <a:lnTo>
                      <a:pt x="875" y="75"/>
                    </a:lnTo>
                    <a:lnTo>
                      <a:pt x="828" y="64"/>
                    </a:lnTo>
                    <a:lnTo>
                      <a:pt x="780" y="54"/>
                    </a:lnTo>
                    <a:lnTo>
                      <a:pt x="732" y="47"/>
                    </a:lnTo>
                    <a:lnTo>
                      <a:pt x="684" y="41"/>
                    </a:lnTo>
                    <a:lnTo>
                      <a:pt x="634" y="39"/>
                    </a:lnTo>
                    <a:lnTo>
                      <a:pt x="585" y="39"/>
                    </a:lnTo>
                    <a:lnTo>
                      <a:pt x="548" y="41"/>
                    </a:lnTo>
                    <a:lnTo>
                      <a:pt x="512" y="45"/>
                    </a:lnTo>
                    <a:lnTo>
                      <a:pt x="477" y="52"/>
                    </a:lnTo>
                    <a:lnTo>
                      <a:pt x="441" y="60"/>
                    </a:lnTo>
                    <a:lnTo>
                      <a:pt x="405" y="69"/>
                    </a:lnTo>
                    <a:lnTo>
                      <a:pt x="370" y="79"/>
                    </a:lnTo>
                    <a:lnTo>
                      <a:pt x="334" y="90"/>
                    </a:lnTo>
                    <a:lnTo>
                      <a:pt x="300" y="103"/>
                    </a:lnTo>
                    <a:lnTo>
                      <a:pt x="265" y="116"/>
                    </a:lnTo>
                    <a:lnTo>
                      <a:pt x="230" y="130"/>
                    </a:lnTo>
                    <a:lnTo>
                      <a:pt x="195" y="145"/>
                    </a:lnTo>
                    <a:lnTo>
                      <a:pt x="160" y="160"/>
                    </a:lnTo>
                    <a:lnTo>
                      <a:pt x="126" y="177"/>
                    </a:lnTo>
                    <a:lnTo>
                      <a:pt x="91" y="192"/>
                    </a:lnTo>
                    <a:lnTo>
                      <a:pt x="57" y="208"/>
                    </a:lnTo>
                    <a:lnTo>
                      <a:pt x="22" y="225"/>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21" name="Freeform 838">
                <a:extLst>
                  <a:ext uri="{FF2B5EF4-FFF2-40B4-BE49-F238E27FC236}">
                    <a16:creationId xmlns:a16="http://schemas.microsoft.com/office/drawing/2014/main" id="{6D7F17D6-9A24-41FC-A373-C848F5145895}"/>
                  </a:ext>
                </a:extLst>
              </p:cNvPr>
              <p:cNvSpPr>
                <a:spLocks/>
              </p:cNvSpPr>
              <p:nvPr/>
            </p:nvSpPr>
            <p:spPr bwMode="auto">
              <a:xfrm>
                <a:off x="2623" y="3311"/>
                <a:ext cx="315" cy="51"/>
              </a:xfrm>
              <a:custGeom>
                <a:avLst/>
                <a:gdLst>
                  <a:gd name="T0" fmla="*/ 0 w 1260"/>
                  <a:gd name="T1" fmla="*/ 0 h 204"/>
                  <a:gd name="T2" fmla="*/ 0 w 1260"/>
                  <a:gd name="T3" fmla="*/ 0 h 204"/>
                  <a:gd name="T4" fmla="*/ 0 w 1260"/>
                  <a:gd name="T5" fmla="*/ 0 h 204"/>
                  <a:gd name="T6" fmla="*/ 0 w 1260"/>
                  <a:gd name="T7" fmla="*/ 0 h 204"/>
                  <a:gd name="T8" fmla="*/ 0 w 1260"/>
                  <a:gd name="T9" fmla="*/ 0 h 204"/>
                  <a:gd name="T10" fmla="*/ 0 w 1260"/>
                  <a:gd name="T11" fmla="*/ 0 h 204"/>
                  <a:gd name="T12" fmla="*/ 0 w 1260"/>
                  <a:gd name="T13" fmla="*/ 0 h 204"/>
                  <a:gd name="T14" fmla="*/ 0 w 1260"/>
                  <a:gd name="T15" fmla="*/ 0 h 204"/>
                  <a:gd name="T16" fmla="*/ 0 w 1260"/>
                  <a:gd name="T17" fmla="*/ 0 h 204"/>
                  <a:gd name="T18" fmla="*/ 0 w 1260"/>
                  <a:gd name="T19" fmla="*/ 0 h 204"/>
                  <a:gd name="T20" fmla="*/ 0 w 1260"/>
                  <a:gd name="T21" fmla="*/ 0 h 204"/>
                  <a:gd name="T22" fmla="*/ 0 w 1260"/>
                  <a:gd name="T23" fmla="*/ 0 h 204"/>
                  <a:gd name="T24" fmla="*/ 0 w 1260"/>
                  <a:gd name="T25" fmla="*/ 0 h 204"/>
                  <a:gd name="T26" fmla="*/ 0 w 1260"/>
                  <a:gd name="T27" fmla="*/ 0 h 204"/>
                  <a:gd name="T28" fmla="*/ 0 w 1260"/>
                  <a:gd name="T29" fmla="*/ 0 h 204"/>
                  <a:gd name="T30" fmla="*/ 0 w 1260"/>
                  <a:gd name="T31" fmla="*/ 0 h 204"/>
                  <a:gd name="T32" fmla="*/ 0 w 1260"/>
                  <a:gd name="T33" fmla="*/ 0 h 204"/>
                  <a:gd name="T34" fmla="*/ 0 w 1260"/>
                  <a:gd name="T35" fmla="*/ 0 h 204"/>
                  <a:gd name="T36" fmla="*/ 0 w 1260"/>
                  <a:gd name="T37" fmla="*/ 0 h 204"/>
                  <a:gd name="T38" fmla="*/ 0 w 1260"/>
                  <a:gd name="T39" fmla="*/ 0 h 204"/>
                  <a:gd name="T40" fmla="*/ 0 w 1260"/>
                  <a:gd name="T41" fmla="*/ 0 h 204"/>
                  <a:gd name="T42" fmla="*/ 0 w 1260"/>
                  <a:gd name="T43" fmla="*/ 0 h 204"/>
                  <a:gd name="T44" fmla="*/ 0 w 1260"/>
                  <a:gd name="T45" fmla="*/ 0 h 204"/>
                  <a:gd name="T46" fmla="*/ 0 w 1260"/>
                  <a:gd name="T47" fmla="*/ 0 h 204"/>
                  <a:gd name="T48" fmla="*/ 0 w 1260"/>
                  <a:gd name="T49" fmla="*/ 0 h 204"/>
                  <a:gd name="T50" fmla="*/ 0 w 1260"/>
                  <a:gd name="T51" fmla="*/ 0 h 204"/>
                  <a:gd name="T52" fmla="*/ 0 w 1260"/>
                  <a:gd name="T53" fmla="*/ 0 h 204"/>
                  <a:gd name="T54" fmla="*/ 0 w 1260"/>
                  <a:gd name="T55" fmla="*/ 0 h 204"/>
                  <a:gd name="T56" fmla="*/ 0 w 1260"/>
                  <a:gd name="T57" fmla="*/ 0 h 204"/>
                  <a:gd name="T58" fmla="*/ 0 w 1260"/>
                  <a:gd name="T59" fmla="*/ 0 h 204"/>
                  <a:gd name="T60" fmla="*/ 0 w 1260"/>
                  <a:gd name="T61" fmla="*/ 0 h 204"/>
                  <a:gd name="T62" fmla="*/ 0 w 1260"/>
                  <a:gd name="T63" fmla="*/ 0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60" h="204">
                    <a:moveTo>
                      <a:pt x="0" y="204"/>
                    </a:moveTo>
                    <a:lnTo>
                      <a:pt x="38" y="188"/>
                    </a:lnTo>
                    <a:lnTo>
                      <a:pt x="77" y="173"/>
                    </a:lnTo>
                    <a:lnTo>
                      <a:pt x="117" y="156"/>
                    </a:lnTo>
                    <a:lnTo>
                      <a:pt x="159" y="139"/>
                    </a:lnTo>
                    <a:lnTo>
                      <a:pt x="202" y="123"/>
                    </a:lnTo>
                    <a:lnTo>
                      <a:pt x="245" y="106"/>
                    </a:lnTo>
                    <a:lnTo>
                      <a:pt x="288" y="89"/>
                    </a:lnTo>
                    <a:lnTo>
                      <a:pt x="332" y="74"/>
                    </a:lnTo>
                    <a:lnTo>
                      <a:pt x="376" y="59"/>
                    </a:lnTo>
                    <a:lnTo>
                      <a:pt x="420" y="46"/>
                    </a:lnTo>
                    <a:lnTo>
                      <a:pt x="464" y="33"/>
                    </a:lnTo>
                    <a:lnTo>
                      <a:pt x="509" y="23"/>
                    </a:lnTo>
                    <a:lnTo>
                      <a:pt x="552" y="14"/>
                    </a:lnTo>
                    <a:lnTo>
                      <a:pt x="593" y="7"/>
                    </a:lnTo>
                    <a:lnTo>
                      <a:pt x="635" y="2"/>
                    </a:lnTo>
                    <a:lnTo>
                      <a:pt x="675" y="0"/>
                    </a:lnTo>
                    <a:lnTo>
                      <a:pt x="717" y="0"/>
                    </a:lnTo>
                    <a:lnTo>
                      <a:pt x="758" y="1"/>
                    </a:lnTo>
                    <a:lnTo>
                      <a:pt x="798" y="5"/>
                    </a:lnTo>
                    <a:lnTo>
                      <a:pt x="837" y="10"/>
                    </a:lnTo>
                    <a:lnTo>
                      <a:pt x="876" y="17"/>
                    </a:lnTo>
                    <a:lnTo>
                      <a:pt x="914" y="24"/>
                    </a:lnTo>
                    <a:lnTo>
                      <a:pt x="952" y="35"/>
                    </a:lnTo>
                    <a:lnTo>
                      <a:pt x="988" y="45"/>
                    </a:lnTo>
                    <a:lnTo>
                      <a:pt x="1025" y="57"/>
                    </a:lnTo>
                    <a:lnTo>
                      <a:pt x="1060" y="71"/>
                    </a:lnTo>
                    <a:lnTo>
                      <a:pt x="1095" y="84"/>
                    </a:lnTo>
                    <a:lnTo>
                      <a:pt x="1129" y="100"/>
                    </a:lnTo>
                    <a:lnTo>
                      <a:pt x="1162" y="115"/>
                    </a:lnTo>
                    <a:lnTo>
                      <a:pt x="1195" y="132"/>
                    </a:lnTo>
                    <a:lnTo>
                      <a:pt x="1227" y="149"/>
                    </a:lnTo>
                    <a:lnTo>
                      <a:pt x="1260" y="166"/>
                    </a:lnTo>
                    <a:lnTo>
                      <a:pt x="1223" y="152"/>
                    </a:lnTo>
                    <a:lnTo>
                      <a:pt x="1188" y="139"/>
                    </a:lnTo>
                    <a:lnTo>
                      <a:pt x="1155" y="126"/>
                    </a:lnTo>
                    <a:lnTo>
                      <a:pt x="1121" y="114"/>
                    </a:lnTo>
                    <a:lnTo>
                      <a:pt x="1087" y="102"/>
                    </a:lnTo>
                    <a:lnTo>
                      <a:pt x="1053" y="91"/>
                    </a:lnTo>
                    <a:lnTo>
                      <a:pt x="1019" y="80"/>
                    </a:lnTo>
                    <a:lnTo>
                      <a:pt x="986" y="71"/>
                    </a:lnTo>
                    <a:lnTo>
                      <a:pt x="951" y="63"/>
                    </a:lnTo>
                    <a:lnTo>
                      <a:pt x="917" y="57"/>
                    </a:lnTo>
                    <a:lnTo>
                      <a:pt x="880" y="50"/>
                    </a:lnTo>
                    <a:lnTo>
                      <a:pt x="844" y="45"/>
                    </a:lnTo>
                    <a:lnTo>
                      <a:pt x="808" y="41"/>
                    </a:lnTo>
                    <a:lnTo>
                      <a:pt x="769" y="39"/>
                    </a:lnTo>
                    <a:lnTo>
                      <a:pt x="730" y="39"/>
                    </a:lnTo>
                    <a:lnTo>
                      <a:pt x="688" y="39"/>
                    </a:lnTo>
                    <a:lnTo>
                      <a:pt x="649" y="41"/>
                    </a:lnTo>
                    <a:lnTo>
                      <a:pt x="610" y="45"/>
                    </a:lnTo>
                    <a:lnTo>
                      <a:pt x="572" y="52"/>
                    </a:lnTo>
                    <a:lnTo>
                      <a:pt x="533" y="58"/>
                    </a:lnTo>
                    <a:lnTo>
                      <a:pt x="494" y="67"/>
                    </a:lnTo>
                    <a:lnTo>
                      <a:pt x="455" y="78"/>
                    </a:lnTo>
                    <a:lnTo>
                      <a:pt x="415" y="89"/>
                    </a:lnTo>
                    <a:lnTo>
                      <a:pt x="373" y="101"/>
                    </a:lnTo>
                    <a:lnTo>
                      <a:pt x="332" y="114"/>
                    </a:lnTo>
                    <a:lnTo>
                      <a:pt x="289" y="127"/>
                    </a:lnTo>
                    <a:lnTo>
                      <a:pt x="245" y="140"/>
                    </a:lnTo>
                    <a:lnTo>
                      <a:pt x="199" y="153"/>
                    </a:lnTo>
                    <a:lnTo>
                      <a:pt x="152" y="167"/>
                    </a:lnTo>
                    <a:lnTo>
                      <a:pt x="104" y="180"/>
                    </a:lnTo>
                    <a:lnTo>
                      <a:pt x="54" y="192"/>
                    </a:lnTo>
                    <a:lnTo>
                      <a:pt x="0" y="20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22" name="Freeform 839">
                <a:extLst>
                  <a:ext uri="{FF2B5EF4-FFF2-40B4-BE49-F238E27FC236}">
                    <a16:creationId xmlns:a16="http://schemas.microsoft.com/office/drawing/2014/main" id="{9C88F98D-DFE1-4620-9A66-6288430B94B0}"/>
                  </a:ext>
                </a:extLst>
              </p:cNvPr>
              <p:cNvSpPr>
                <a:spLocks/>
              </p:cNvSpPr>
              <p:nvPr/>
            </p:nvSpPr>
            <p:spPr bwMode="auto">
              <a:xfrm>
                <a:off x="2997" y="3358"/>
                <a:ext cx="78" cy="36"/>
              </a:xfrm>
              <a:custGeom>
                <a:avLst/>
                <a:gdLst>
                  <a:gd name="T0" fmla="*/ 0 w 310"/>
                  <a:gd name="T1" fmla="*/ 0 h 143"/>
                  <a:gd name="T2" fmla="*/ 0 w 310"/>
                  <a:gd name="T3" fmla="*/ 0 h 143"/>
                  <a:gd name="T4" fmla="*/ 0 w 310"/>
                  <a:gd name="T5" fmla="*/ 0 h 143"/>
                  <a:gd name="T6" fmla="*/ 0 w 310"/>
                  <a:gd name="T7" fmla="*/ 0 h 143"/>
                  <a:gd name="T8" fmla="*/ 0 w 310"/>
                  <a:gd name="T9" fmla="*/ 0 h 143"/>
                  <a:gd name="T10" fmla="*/ 0 w 310"/>
                  <a:gd name="T11" fmla="*/ 0 h 143"/>
                  <a:gd name="T12" fmla="*/ 0 w 310"/>
                  <a:gd name="T13" fmla="*/ 0 h 143"/>
                  <a:gd name="T14" fmla="*/ 0 w 310"/>
                  <a:gd name="T15" fmla="*/ 0 h 143"/>
                  <a:gd name="T16" fmla="*/ 0 w 310"/>
                  <a:gd name="T17" fmla="*/ 0 h 143"/>
                  <a:gd name="T18" fmla="*/ 0 w 310"/>
                  <a:gd name="T19" fmla="*/ 0 h 143"/>
                  <a:gd name="T20" fmla="*/ 0 w 310"/>
                  <a:gd name="T21" fmla="*/ 0 h 143"/>
                  <a:gd name="T22" fmla="*/ 0 w 310"/>
                  <a:gd name="T23" fmla="*/ 0 h 143"/>
                  <a:gd name="T24" fmla="*/ 0 w 310"/>
                  <a:gd name="T25" fmla="*/ 0 h 143"/>
                  <a:gd name="T26" fmla="*/ 0 w 310"/>
                  <a:gd name="T27" fmla="*/ 0 h 143"/>
                  <a:gd name="T28" fmla="*/ 0 w 310"/>
                  <a:gd name="T29" fmla="*/ 0 h 143"/>
                  <a:gd name="T30" fmla="*/ 0 w 310"/>
                  <a:gd name="T31" fmla="*/ 0 h 143"/>
                  <a:gd name="T32" fmla="*/ 0 w 310"/>
                  <a:gd name="T33" fmla="*/ 0 h 143"/>
                  <a:gd name="T34" fmla="*/ 0 w 310"/>
                  <a:gd name="T35" fmla="*/ 0 h 143"/>
                  <a:gd name="T36" fmla="*/ 0 w 310"/>
                  <a:gd name="T37" fmla="*/ 0 h 143"/>
                  <a:gd name="T38" fmla="*/ 0 w 310"/>
                  <a:gd name="T39" fmla="*/ 0 h 143"/>
                  <a:gd name="T40" fmla="*/ 0 w 310"/>
                  <a:gd name="T41" fmla="*/ 0 h 143"/>
                  <a:gd name="T42" fmla="*/ 0 w 310"/>
                  <a:gd name="T43" fmla="*/ 0 h 143"/>
                  <a:gd name="T44" fmla="*/ 0 w 310"/>
                  <a:gd name="T45" fmla="*/ 0 h 143"/>
                  <a:gd name="T46" fmla="*/ 0 w 310"/>
                  <a:gd name="T47" fmla="*/ 0 h 143"/>
                  <a:gd name="T48" fmla="*/ 0 w 310"/>
                  <a:gd name="T49" fmla="*/ 0 h 143"/>
                  <a:gd name="T50" fmla="*/ 0 w 310"/>
                  <a:gd name="T51" fmla="*/ 0 h 143"/>
                  <a:gd name="T52" fmla="*/ 0 w 310"/>
                  <a:gd name="T53" fmla="*/ 0 h 143"/>
                  <a:gd name="T54" fmla="*/ 0 w 310"/>
                  <a:gd name="T55" fmla="*/ 0 h 143"/>
                  <a:gd name="T56" fmla="*/ 0 w 310"/>
                  <a:gd name="T57" fmla="*/ 0 h 143"/>
                  <a:gd name="T58" fmla="*/ 0 w 310"/>
                  <a:gd name="T59" fmla="*/ 0 h 143"/>
                  <a:gd name="T60" fmla="*/ 0 w 310"/>
                  <a:gd name="T61" fmla="*/ 0 h 143"/>
                  <a:gd name="T62" fmla="*/ 0 w 310"/>
                  <a:gd name="T63" fmla="*/ 0 h 143"/>
                  <a:gd name="T64" fmla="*/ 0 w 310"/>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0" h="143">
                    <a:moveTo>
                      <a:pt x="0" y="12"/>
                    </a:moveTo>
                    <a:lnTo>
                      <a:pt x="18" y="4"/>
                    </a:lnTo>
                    <a:lnTo>
                      <a:pt x="39" y="0"/>
                    </a:lnTo>
                    <a:lnTo>
                      <a:pt x="61" y="0"/>
                    </a:lnTo>
                    <a:lnTo>
                      <a:pt x="83" y="3"/>
                    </a:lnTo>
                    <a:lnTo>
                      <a:pt x="108" y="8"/>
                    </a:lnTo>
                    <a:lnTo>
                      <a:pt x="132" y="16"/>
                    </a:lnTo>
                    <a:lnTo>
                      <a:pt x="157" y="25"/>
                    </a:lnTo>
                    <a:lnTo>
                      <a:pt x="180" y="35"/>
                    </a:lnTo>
                    <a:lnTo>
                      <a:pt x="204" y="48"/>
                    </a:lnTo>
                    <a:lnTo>
                      <a:pt x="226" y="61"/>
                    </a:lnTo>
                    <a:lnTo>
                      <a:pt x="247" y="76"/>
                    </a:lnTo>
                    <a:lnTo>
                      <a:pt x="265" y="90"/>
                    </a:lnTo>
                    <a:lnTo>
                      <a:pt x="282" y="104"/>
                    </a:lnTo>
                    <a:lnTo>
                      <a:pt x="295" y="117"/>
                    </a:lnTo>
                    <a:lnTo>
                      <a:pt x="304" y="131"/>
                    </a:lnTo>
                    <a:lnTo>
                      <a:pt x="310" y="143"/>
                    </a:lnTo>
                    <a:lnTo>
                      <a:pt x="291" y="133"/>
                    </a:lnTo>
                    <a:lnTo>
                      <a:pt x="271" y="121"/>
                    </a:lnTo>
                    <a:lnTo>
                      <a:pt x="252" y="111"/>
                    </a:lnTo>
                    <a:lnTo>
                      <a:pt x="232" y="102"/>
                    </a:lnTo>
                    <a:lnTo>
                      <a:pt x="213" y="91"/>
                    </a:lnTo>
                    <a:lnTo>
                      <a:pt x="195" y="82"/>
                    </a:lnTo>
                    <a:lnTo>
                      <a:pt x="175" y="73"/>
                    </a:lnTo>
                    <a:lnTo>
                      <a:pt x="156" y="65"/>
                    </a:lnTo>
                    <a:lnTo>
                      <a:pt x="137" y="57"/>
                    </a:lnTo>
                    <a:lnTo>
                      <a:pt x="118" y="50"/>
                    </a:lnTo>
                    <a:lnTo>
                      <a:pt x="98" y="42"/>
                    </a:lnTo>
                    <a:lnTo>
                      <a:pt x="79" y="35"/>
                    </a:lnTo>
                    <a:lnTo>
                      <a:pt x="60" y="29"/>
                    </a:lnTo>
                    <a:lnTo>
                      <a:pt x="40" y="22"/>
                    </a:lnTo>
                    <a:lnTo>
                      <a:pt x="19" y="17"/>
                    </a:lnTo>
                    <a:lnTo>
                      <a:pt x="0" y="1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23" name="Freeform 840">
                <a:extLst>
                  <a:ext uri="{FF2B5EF4-FFF2-40B4-BE49-F238E27FC236}">
                    <a16:creationId xmlns:a16="http://schemas.microsoft.com/office/drawing/2014/main" id="{1CB34A84-AA80-4FFD-9E85-8A9EB3B5FC48}"/>
                  </a:ext>
                </a:extLst>
              </p:cNvPr>
              <p:cNvSpPr>
                <a:spLocks/>
              </p:cNvSpPr>
              <p:nvPr/>
            </p:nvSpPr>
            <p:spPr bwMode="auto">
              <a:xfrm>
                <a:off x="1868" y="3370"/>
                <a:ext cx="754" cy="77"/>
              </a:xfrm>
              <a:custGeom>
                <a:avLst/>
                <a:gdLst>
                  <a:gd name="T0" fmla="*/ 0 w 3019"/>
                  <a:gd name="T1" fmla="*/ 0 h 308"/>
                  <a:gd name="T2" fmla="*/ 0 w 3019"/>
                  <a:gd name="T3" fmla="*/ 0 h 308"/>
                  <a:gd name="T4" fmla="*/ 0 w 3019"/>
                  <a:gd name="T5" fmla="*/ 0 h 308"/>
                  <a:gd name="T6" fmla="*/ 0 w 3019"/>
                  <a:gd name="T7" fmla="*/ 0 h 308"/>
                  <a:gd name="T8" fmla="*/ 0 w 3019"/>
                  <a:gd name="T9" fmla="*/ 0 h 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9" h="308">
                    <a:moveTo>
                      <a:pt x="0" y="285"/>
                    </a:moveTo>
                    <a:lnTo>
                      <a:pt x="2984" y="0"/>
                    </a:lnTo>
                    <a:lnTo>
                      <a:pt x="3019" y="24"/>
                    </a:lnTo>
                    <a:lnTo>
                      <a:pt x="71" y="308"/>
                    </a:lnTo>
                    <a:lnTo>
                      <a:pt x="0" y="28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24" name="Freeform 841">
                <a:extLst>
                  <a:ext uri="{FF2B5EF4-FFF2-40B4-BE49-F238E27FC236}">
                    <a16:creationId xmlns:a16="http://schemas.microsoft.com/office/drawing/2014/main" id="{51E7D81C-6119-4EDD-94A3-01F0EC0F9638}"/>
                  </a:ext>
                </a:extLst>
              </p:cNvPr>
              <p:cNvSpPr>
                <a:spLocks/>
              </p:cNvSpPr>
              <p:nvPr/>
            </p:nvSpPr>
            <p:spPr bwMode="auto">
              <a:xfrm>
                <a:off x="2603" y="3419"/>
                <a:ext cx="516" cy="156"/>
              </a:xfrm>
              <a:custGeom>
                <a:avLst/>
                <a:gdLst>
                  <a:gd name="T0" fmla="*/ 0 w 2065"/>
                  <a:gd name="T1" fmla="*/ 0 h 624"/>
                  <a:gd name="T2" fmla="*/ 0 w 2065"/>
                  <a:gd name="T3" fmla="*/ 0 h 624"/>
                  <a:gd name="T4" fmla="*/ 0 w 2065"/>
                  <a:gd name="T5" fmla="*/ 0 h 624"/>
                  <a:gd name="T6" fmla="*/ 0 w 2065"/>
                  <a:gd name="T7" fmla="*/ 0 h 624"/>
                  <a:gd name="T8" fmla="*/ 0 w 2065"/>
                  <a:gd name="T9" fmla="*/ 0 h 624"/>
                  <a:gd name="T10" fmla="*/ 0 w 2065"/>
                  <a:gd name="T11" fmla="*/ 0 h 624"/>
                  <a:gd name="T12" fmla="*/ 0 w 2065"/>
                  <a:gd name="T13" fmla="*/ 0 h 624"/>
                  <a:gd name="T14" fmla="*/ 0 w 2065"/>
                  <a:gd name="T15" fmla="*/ 0 h 624"/>
                  <a:gd name="T16" fmla="*/ 0 w 2065"/>
                  <a:gd name="T17" fmla="*/ 0 h 624"/>
                  <a:gd name="T18" fmla="*/ 0 w 2065"/>
                  <a:gd name="T19" fmla="*/ 0 h 624"/>
                  <a:gd name="T20" fmla="*/ 0 w 2065"/>
                  <a:gd name="T21" fmla="*/ 0 h 624"/>
                  <a:gd name="T22" fmla="*/ 0 w 2065"/>
                  <a:gd name="T23" fmla="*/ 0 h 624"/>
                  <a:gd name="T24" fmla="*/ 0 w 2065"/>
                  <a:gd name="T25" fmla="*/ 0 h 624"/>
                  <a:gd name="T26" fmla="*/ 0 w 2065"/>
                  <a:gd name="T27" fmla="*/ 0 h 624"/>
                  <a:gd name="T28" fmla="*/ 0 w 2065"/>
                  <a:gd name="T29" fmla="*/ 0 h 624"/>
                  <a:gd name="T30" fmla="*/ 0 w 2065"/>
                  <a:gd name="T31" fmla="*/ 0 h 624"/>
                  <a:gd name="T32" fmla="*/ 0 w 2065"/>
                  <a:gd name="T33" fmla="*/ 0 h 624"/>
                  <a:gd name="T34" fmla="*/ 0 w 2065"/>
                  <a:gd name="T35" fmla="*/ 0 h 624"/>
                  <a:gd name="T36" fmla="*/ 0 w 2065"/>
                  <a:gd name="T37" fmla="*/ 0 h 624"/>
                  <a:gd name="T38" fmla="*/ 0 w 2065"/>
                  <a:gd name="T39" fmla="*/ 0 h 624"/>
                  <a:gd name="T40" fmla="*/ 0 w 2065"/>
                  <a:gd name="T41" fmla="*/ 0 h 624"/>
                  <a:gd name="T42" fmla="*/ 0 w 2065"/>
                  <a:gd name="T43" fmla="*/ 0 h 624"/>
                  <a:gd name="T44" fmla="*/ 0 w 2065"/>
                  <a:gd name="T45" fmla="*/ 0 h 624"/>
                  <a:gd name="T46" fmla="*/ 0 w 2065"/>
                  <a:gd name="T47" fmla="*/ 0 h 624"/>
                  <a:gd name="T48" fmla="*/ 0 w 2065"/>
                  <a:gd name="T49" fmla="*/ 0 h 624"/>
                  <a:gd name="T50" fmla="*/ 0 w 2065"/>
                  <a:gd name="T51" fmla="*/ 0 h 624"/>
                  <a:gd name="T52" fmla="*/ 0 w 2065"/>
                  <a:gd name="T53" fmla="*/ 0 h 624"/>
                  <a:gd name="T54" fmla="*/ 0 w 2065"/>
                  <a:gd name="T55" fmla="*/ 0 h 624"/>
                  <a:gd name="T56" fmla="*/ 0 w 2065"/>
                  <a:gd name="T57" fmla="*/ 0 h 624"/>
                  <a:gd name="T58" fmla="*/ 0 w 2065"/>
                  <a:gd name="T59" fmla="*/ 0 h 624"/>
                  <a:gd name="T60" fmla="*/ 0 w 2065"/>
                  <a:gd name="T61" fmla="*/ 0 h 624"/>
                  <a:gd name="T62" fmla="*/ 0 w 2065"/>
                  <a:gd name="T63" fmla="*/ 0 h 624"/>
                  <a:gd name="T64" fmla="*/ 0 w 2065"/>
                  <a:gd name="T65" fmla="*/ 0 h 624"/>
                  <a:gd name="T66" fmla="*/ 0 w 2065"/>
                  <a:gd name="T67" fmla="*/ 0 h 624"/>
                  <a:gd name="T68" fmla="*/ 0 w 2065"/>
                  <a:gd name="T69" fmla="*/ 0 h 624"/>
                  <a:gd name="T70" fmla="*/ 0 w 2065"/>
                  <a:gd name="T71" fmla="*/ 0 h 624"/>
                  <a:gd name="T72" fmla="*/ 0 w 2065"/>
                  <a:gd name="T73" fmla="*/ 0 h 624"/>
                  <a:gd name="T74" fmla="*/ 0 w 2065"/>
                  <a:gd name="T75" fmla="*/ 0 h 624"/>
                  <a:gd name="T76" fmla="*/ 0 w 2065"/>
                  <a:gd name="T77" fmla="*/ 0 h 624"/>
                  <a:gd name="T78" fmla="*/ 0 w 2065"/>
                  <a:gd name="T79" fmla="*/ 0 h 624"/>
                  <a:gd name="T80" fmla="*/ 0 w 2065"/>
                  <a:gd name="T81" fmla="*/ 0 h 624"/>
                  <a:gd name="T82" fmla="*/ 0 w 2065"/>
                  <a:gd name="T83" fmla="*/ 0 h 624"/>
                  <a:gd name="T84" fmla="*/ 0 w 2065"/>
                  <a:gd name="T85" fmla="*/ 0 h 624"/>
                  <a:gd name="T86" fmla="*/ 0 w 2065"/>
                  <a:gd name="T87" fmla="*/ 0 h 624"/>
                  <a:gd name="T88" fmla="*/ 0 w 2065"/>
                  <a:gd name="T89" fmla="*/ 0 h 624"/>
                  <a:gd name="T90" fmla="*/ 0 w 2065"/>
                  <a:gd name="T91" fmla="*/ 0 h 624"/>
                  <a:gd name="T92" fmla="*/ 0 w 2065"/>
                  <a:gd name="T93" fmla="*/ 0 h 624"/>
                  <a:gd name="T94" fmla="*/ 0 w 2065"/>
                  <a:gd name="T95" fmla="*/ 0 h 6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65" h="624">
                    <a:moveTo>
                      <a:pt x="176" y="0"/>
                    </a:moveTo>
                    <a:lnTo>
                      <a:pt x="206" y="21"/>
                    </a:lnTo>
                    <a:lnTo>
                      <a:pt x="237" y="42"/>
                    </a:lnTo>
                    <a:lnTo>
                      <a:pt x="269" y="64"/>
                    </a:lnTo>
                    <a:lnTo>
                      <a:pt x="301" y="86"/>
                    </a:lnTo>
                    <a:lnTo>
                      <a:pt x="335" y="107"/>
                    </a:lnTo>
                    <a:lnTo>
                      <a:pt x="369" y="128"/>
                    </a:lnTo>
                    <a:lnTo>
                      <a:pt x="402" y="149"/>
                    </a:lnTo>
                    <a:lnTo>
                      <a:pt x="439" y="168"/>
                    </a:lnTo>
                    <a:lnTo>
                      <a:pt x="474" y="186"/>
                    </a:lnTo>
                    <a:lnTo>
                      <a:pt x="510" y="202"/>
                    </a:lnTo>
                    <a:lnTo>
                      <a:pt x="547" y="217"/>
                    </a:lnTo>
                    <a:lnTo>
                      <a:pt x="584" y="230"/>
                    </a:lnTo>
                    <a:lnTo>
                      <a:pt x="621" y="241"/>
                    </a:lnTo>
                    <a:lnTo>
                      <a:pt x="659" y="249"/>
                    </a:lnTo>
                    <a:lnTo>
                      <a:pt x="697" y="254"/>
                    </a:lnTo>
                    <a:lnTo>
                      <a:pt x="735" y="256"/>
                    </a:lnTo>
                    <a:lnTo>
                      <a:pt x="775" y="255"/>
                    </a:lnTo>
                    <a:lnTo>
                      <a:pt x="816" y="253"/>
                    </a:lnTo>
                    <a:lnTo>
                      <a:pt x="855" y="249"/>
                    </a:lnTo>
                    <a:lnTo>
                      <a:pt x="895" y="242"/>
                    </a:lnTo>
                    <a:lnTo>
                      <a:pt x="934" y="234"/>
                    </a:lnTo>
                    <a:lnTo>
                      <a:pt x="973" y="225"/>
                    </a:lnTo>
                    <a:lnTo>
                      <a:pt x="1012" y="215"/>
                    </a:lnTo>
                    <a:lnTo>
                      <a:pt x="1052" y="203"/>
                    </a:lnTo>
                    <a:lnTo>
                      <a:pt x="1090" y="191"/>
                    </a:lnTo>
                    <a:lnTo>
                      <a:pt x="1129" y="180"/>
                    </a:lnTo>
                    <a:lnTo>
                      <a:pt x="1168" y="168"/>
                    </a:lnTo>
                    <a:lnTo>
                      <a:pt x="1207" y="156"/>
                    </a:lnTo>
                    <a:lnTo>
                      <a:pt x="1245" y="145"/>
                    </a:lnTo>
                    <a:lnTo>
                      <a:pt x="1284" y="133"/>
                    </a:lnTo>
                    <a:lnTo>
                      <a:pt x="1323" y="123"/>
                    </a:lnTo>
                    <a:lnTo>
                      <a:pt x="1360" y="113"/>
                    </a:lnTo>
                    <a:lnTo>
                      <a:pt x="1379" y="110"/>
                    </a:lnTo>
                    <a:lnTo>
                      <a:pt x="1397" y="106"/>
                    </a:lnTo>
                    <a:lnTo>
                      <a:pt x="1415" y="103"/>
                    </a:lnTo>
                    <a:lnTo>
                      <a:pt x="1433" y="100"/>
                    </a:lnTo>
                    <a:lnTo>
                      <a:pt x="1453" y="99"/>
                    </a:lnTo>
                    <a:lnTo>
                      <a:pt x="1471" y="98"/>
                    </a:lnTo>
                    <a:lnTo>
                      <a:pt x="1489" y="97"/>
                    </a:lnTo>
                    <a:lnTo>
                      <a:pt x="1507" y="97"/>
                    </a:lnTo>
                    <a:lnTo>
                      <a:pt x="1525" y="98"/>
                    </a:lnTo>
                    <a:lnTo>
                      <a:pt x="1542" y="99"/>
                    </a:lnTo>
                    <a:lnTo>
                      <a:pt x="1561" y="102"/>
                    </a:lnTo>
                    <a:lnTo>
                      <a:pt x="1577" y="104"/>
                    </a:lnTo>
                    <a:lnTo>
                      <a:pt x="1596" y="108"/>
                    </a:lnTo>
                    <a:lnTo>
                      <a:pt x="1613" y="113"/>
                    </a:lnTo>
                    <a:lnTo>
                      <a:pt x="1629" y="120"/>
                    </a:lnTo>
                    <a:lnTo>
                      <a:pt x="1646" y="126"/>
                    </a:lnTo>
                    <a:lnTo>
                      <a:pt x="1675" y="141"/>
                    </a:lnTo>
                    <a:lnTo>
                      <a:pt x="1703" y="156"/>
                    </a:lnTo>
                    <a:lnTo>
                      <a:pt x="1731" y="175"/>
                    </a:lnTo>
                    <a:lnTo>
                      <a:pt x="1759" y="193"/>
                    </a:lnTo>
                    <a:lnTo>
                      <a:pt x="1788" y="214"/>
                    </a:lnTo>
                    <a:lnTo>
                      <a:pt x="1815" y="234"/>
                    </a:lnTo>
                    <a:lnTo>
                      <a:pt x="1843" y="256"/>
                    </a:lnTo>
                    <a:lnTo>
                      <a:pt x="1869" y="279"/>
                    </a:lnTo>
                    <a:lnTo>
                      <a:pt x="1895" y="302"/>
                    </a:lnTo>
                    <a:lnTo>
                      <a:pt x="1919" y="325"/>
                    </a:lnTo>
                    <a:lnTo>
                      <a:pt x="1943" y="350"/>
                    </a:lnTo>
                    <a:lnTo>
                      <a:pt x="1966" y="374"/>
                    </a:lnTo>
                    <a:lnTo>
                      <a:pt x="1987" y="397"/>
                    </a:lnTo>
                    <a:lnTo>
                      <a:pt x="2008" y="419"/>
                    </a:lnTo>
                    <a:lnTo>
                      <a:pt x="2027" y="442"/>
                    </a:lnTo>
                    <a:lnTo>
                      <a:pt x="2044" y="463"/>
                    </a:lnTo>
                    <a:lnTo>
                      <a:pt x="2062" y="501"/>
                    </a:lnTo>
                    <a:lnTo>
                      <a:pt x="2065" y="535"/>
                    </a:lnTo>
                    <a:lnTo>
                      <a:pt x="2054" y="566"/>
                    </a:lnTo>
                    <a:lnTo>
                      <a:pt x="2035" y="591"/>
                    </a:lnTo>
                    <a:lnTo>
                      <a:pt x="2010" y="610"/>
                    </a:lnTo>
                    <a:lnTo>
                      <a:pt x="1982" y="622"/>
                    </a:lnTo>
                    <a:lnTo>
                      <a:pt x="1954" y="624"/>
                    </a:lnTo>
                    <a:lnTo>
                      <a:pt x="1931" y="617"/>
                    </a:lnTo>
                    <a:lnTo>
                      <a:pt x="1906" y="600"/>
                    </a:lnTo>
                    <a:lnTo>
                      <a:pt x="1883" y="583"/>
                    </a:lnTo>
                    <a:lnTo>
                      <a:pt x="1859" y="565"/>
                    </a:lnTo>
                    <a:lnTo>
                      <a:pt x="1836" y="546"/>
                    </a:lnTo>
                    <a:lnTo>
                      <a:pt x="1814" y="527"/>
                    </a:lnTo>
                    <a:lnTo>
                      <a:pt x="1792" y="507"/>
                    </a:lnTo>
                    <a:lnTo>
                      <a:pt x="1770" y="488"/>
                    </a:lnTo>
                    <a:lnTo>
                      <a:pt x="1748" y="468"/>
                    </a:lnTo>
                    <a:lnTo>
                      <a:pt x="1727" y="449"/>
                    </a:lnTo>
                    <a:lnTo>
                      <a:pt x="1707" y="431"/>
                    </a:lnTo>
                    <a:lnTo>
                      <a:pt x="1687" y="413"/>
                    </a:lnTo>
                    <a:lnTo>
                      <a:pt x="1667" y="397"/>
                    </a:lnTo>
                    <a:lnTo>
                      <a:pt x="1649" y="380"/>
                    </a:lnTo>
                    <a:lnTo>
                      <a:pt x="1631" y="366"/>
                    </a:lnTo>
                    <a:lnTo>
                      <a:pt x="1613" y="354"/>
                    </a:lnTo>
                    <a:lnTo>
                      <a:pt x="1596" y="342"/>
                    </a:lnTo>
                    <a:lnTo>
                      <a:pt x="1583" y="334"/>
                    </a:lnTo>
                    <a:lnTo>
                      <a:pt x="1570" y="328"/>
                    </a:lnTo>
                    <a:lnTo>
                      <a:pt x="1557" y="324"/>
                    </a:lnTo>
                    <a:lnTo>
                      <a:pt x="1544" y="320"/>
                    </a:lnTo>
                    <a:lnTo>
                      <a:pt x="1531" y="318"/>
                    </a:lnTo>
                    <a:lnTo>
                      <a:pt x="1518" y="316"/>
                    </a:lnTo>
                    <a:lnTo>
                      <a:pt x="1505" y="316"/>
                    </a:lnTo>
                    <a:lnTo>
                      <a:pt x="1493" y="316"/>
                    </a:lnTo>
                    <a:lnTo>
                      <a:pt x="1480" y="318"/>
                    </a:lnTo>
                    <a:lnTo>
                      <a:pt x="1466" y="320"/>
                    </a:lnTo>
                    <a:lnTo>
                      <a:pt x="1453" y="323"/>
                    </a:lnTo>
                    <a:lnTo>
                      <a:pt x="1440" y="325"/>
                    </a:lnTo>
                    <a:lnTo>
                      <a:pt x="1425" y="329"/>
                    </a:lnTo>
                    <a:lnTo>
                      <a:pt x="1411" y="333"/>
                    </a:lnTo>
                    <a:lnTo>
                      <a:pt x="1397" y="337"/>
                    </a:lnTo>
                    <a:lnTo>
                      <a:pt x="1381" y="342"/>
                    </a:lnTo>
                    <a:lnTo>
                      <a:pt x="1349" y="353"/>
                    </a:lnTo>
                    <a:lnTo>
                      <a:pt x="1314" y="363"/>
                    </a:lnTo>
                    <a:lnTo>
                      <a:pt x="1276" y="375"/>
                    </a:lnTo>
                    <a:lnTo>
                      <a:pt x="1238" y="388"/>
                    </a:lnTo>
                    <a:lnTo>
                      <a:pt x="1199" y="400"/>
                    </a:lnTo>
                    <a:lnTo>
                      <a:pt x="1159" y="413"/>
                    </a:lnTo>
                    <a:lnTo>
                      <a:pt x="1117" y="424"/>
                    </a:lnTo>
                    <a:lnTo>
                      <a:pt x="1076" y="436"/>
                    </a:lnTo>
                    <a:lnTo>
                      <a:pt x="1033" y="446"/>
                    </a:lnTo>
                    <a:lnTo>
                      <a:pt x="990" y="457"/>
                    </a:lnTo>
                    <a:lnTo>
                      <a:pt x="947" y="466"/>
                    </a:lnTo>
                    <a:lnTo>
                      <a:pt x="904" y="474"/>
                    </a:lnTo>
                    <a:lnTo>
                      <a:pt x="861" y="480"/>
                    </a:lnTo>
                    <a:lnTo>
                      <a:pt x="818" y="484"/>
                    </a:lnTo>
                    <a:lnTo>
                      <a:pt x="777" y="488"/>
                    </a:lnTo>
                    <a:lnTo>
                      <a:pt x="735" y="488"/>
                    </a:lnTo>
                    <a:lnTo>
                      <a:pt x="681" y="485"/>
                    </a:lnTo>
                    <a:lnTo>
                      <a:pt x="627" y="479"/>
                    </a:lnTo>
                    <a:lnTo>
                      <a:pt x="575" y="468"/>
                    </a:lnTo>
                    <a:lnTo>
                      <a:pt x="526" y="455"/>
                    </a:lnTo>
                    <a:lnTo>
                      <a:pt x="477" y="439"/>
                    </a:lnTo>
                    <a:lnTo>
                      <a:pt x="430" y="419"/>
                    </a:lnTo>
                    <a:lnTo>
                      <a:pt x="384" y="398"/>
                    </a:lnTo>
                    <a:lnTo>
                      <a:pt x="339" y="375"/>
                    </a:lnTo>
                    <a:lnTo>
                      <a:pt x="295" y="350"/>
                    </a:lnTo>
                    <a:lnTo>
                      <a:pt x="252" y="324"/>
                    </a:lnTo>
                    <a:lnTo>
                      <a:pt x="209" y="297"/>
                    </a:lnTo>
                    <a:lnTo>
                      <a:pt x="167" y="268"/>
                    </a:lnTo>
                    <a:lnTo>
                      <a:pt x="124" y="240"/>
                    </a:lnTo>
                    <a:lnTo>
                      <a:pt x="83" y="211"/>
                    </a:lnTo>
                    <a:lnTo>
                      <a:pt x="41" y="182"/>
                    </a:lnTo>
                    <a:lnTo>
                      <a:pt x="0" y="154"/>
                    </a:lnTo>
                    <a:lnTo>
                      <a:pt x="14" y="129"/>
                    </a:lnTo>
                    <a:lnTo>
                      <a:pt x="31" y="107"/>
                    </a:lnTo>
                    <a:lnTo>
                      <a:pt x="49" y="86"/>
                    </a:lnTo>
                    <a:lnTo>
                      <a:pt x="70" y="67"/>
                    </a:lnTo>
                    <a:lnTo>
                      <a:pt x="93" y="48"/>
                    </a:lnTo>
                    <a:lnTo>
                      <a:pt x="119" y="32"/>
                    </a:lnTo>
                    <a:lnTo>
                      <a:pt x="146" y="16"/>
                    </a:lnTo>
                    <a:lnTo>
                      <a:pt x="176" y="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25" name="Freeform 842">
                <a:extLst>
                  <a:ext uri="{FF2B5EF4-FFF2-40B4-BE49-F238E27FC236}">
                    <a16:creationId xmlns:a16="http://schemas.microsoft.com/office/drawing/2014/main" id="{911BAB75-5513-4B2B-ADE6-B43CB606F740}"/>
                  </a:ext>
                </a:extLst>
              </p:cNvPr>
              <p:cNvSpPr>
                <a:spLocks/>
              </p:cNvSpPr>
              <p:nvPr/>
            </p:nvSpPr>
            <p:spPr bwMode="auto">
              <a:xfrm>
                <a:off x="2646" y="3417"/>
                <a:ext cx="141" cy="68"/>
              </a:xfrm>
              <a:custGeom>
                <a:avLst/>
                <a:gdLst>
                  <a:gd name="T0" fmla="*/ 0 w 563"/>
                  <a:gd name="T1" fmla="*/ 0 h 270"/>
                  <a:gd name="T2" fmla="*/ 0 w 563"/>
                  <a:gd name="T3" fmla="*/ 0 h 270"/>
                  <a:gd name="T4" fmla="*/ 0 w 563"/>
                  <a:gd name="T5" fmla="*/ 0 h 270"/>
                  <a:gd name="T6" fmla="*/ 0 w 563"/>
                  <a:gd name="T7" fmla="*/ 0 h 270"/>
                  <a:gd name="T8" fmla="*/ 0 w 563"/>
                  <a:gd name="T9" fmla="*/ 0 h 270"/>
                  <a:gd name="T10" fmla="*/ 0 w 563"/>
                  <a:gd name="T11" fmla="*/ 0 h 270"/>
                  <a:gd name="T12" fmla="*/ 0 w 563"/>
                  <a:gd name="T13" fmla="*/ 0 h 270"/>
                  <a:gd name="T14" fmla="*/ 0 w 563"/>
                  <a:gd name="T15" fmla="*/ 0 h 270"/>
                  <a:gd name="T16" fmla="*/ 0 w 563"/>
                  <a:gd name="T17" fmla="*/ 0 h 270"/>
                  <a:gd name="T18" fmla="*/ 0 w 563"/>
                  <a:gd name="T19" fmla="*/ 0 h 270"/>
                  <a:gd name="T20" fmla="*/ 0 w 563"/>
                  <a:gd name="T21" fmla="*/ 0 h 270"/>
                  <a:gd name="T22" fmla="*/ 0 w 563"/>
                  <a:gd name="T23" fmla="*/ 0 h 270"/>
                  <a:gd name="T24" fmla="*/ 0 w 563"/>
                  <a:gd name="T25" fmla="*/ 0 h 270"/>
                  <a:gd name="T26" fmla="*/ 0 w 563"/>
                  <a:gd name="T27" fmla="*/ 0 h 270"/>
                  <a:gd name="T28" fmla="*/ 0 w 563"/>
                  <a:gd name="T29" fmla="*/ 0 h 270"/>
                  <a:gd name="T30" fmla="*/ 0 w 563"/>
                  <a:gd name="T31" fmla="*/ 0 h 270"/>
                  <a:gd name="T32" fmla="*/ 0 w 563"/>
                  <a:gd name="T33" fmla="*/ 0 h 270"/>
                  <a:gd name="T34" fmla="*/ 0 w 563"/>
                  <a:gd name="T35" fmla="*/ 0 h 270"/>
                  <a:gd name="T36" fmla="*/ 0 w 563"/>
                  <a:gd name="T37" fmla="*/ 0 h 270"/>
                  <a:gd name="T38" fmla="*/ 0 w 563"/>
                  <a:gd name="T39" fmla="*/ 0 h 270"/>
                  <a:gd name="T40" fmla="*/ 0 w 563"/>
                  <a:gd name="T41" fmla="*/ 0 h 270"/>
                  <a:gd name="T42" fmla="*/ 0 w 563"/>
                  <a:gd name="T43" fmla="*/ 0 h 270"/>
                  <a:gd name="T44" fmla="*/ 0 w 563"/>
                  <a:gd name="T45" fmla="*/ 0 h 270"/>
                  <a:gd name="T46" fmla="*/ 0 w 563"/>
                  <a:gd name="T47" fmla="*/ 0 h 270"/>
                  <a:gd name="T48" fmla="*/ 0 w 563"/>
                  <a:gd name="T49" fmla="*/ 0 h 270"/>
                  <a:gd name="T50" fmla="*/ 0 w 563"/>
                  <a:gd name="T51" fmla="*/ 0 h 270"/>
                  <a:gd name="T52" fmla="*/ 0 w 563"/>
                  <a:gd name="T53" fmla="*/ 0 h 270"/>
                  <a:gd name="T54" fmla="*/ 0 w 563"/>
                  <a:gd name="T55" fmla="*/ 0 h 270"/>
                  <a:gd name="T56" fmla="*/ 0 w 563"/>
                  <a:gd name="T57" fmla="*/ 0 h 270"/>
                  <a:gd name="T58" fmla="*/ 0 w 563"/>
                  <a:gd name="T59" fmla="*/ 0 h 270"/>
                  <a:gd name="T60" fmla="*/ 0 w 563"/>
                  <a:gd name="T61" fmla="*/ 0 h 270"/>
                  <a:gd name="T62" fmla="*/ 0 w 563"/>
                  <a:gd name="T63" fmla="*/ 0 h 270"/>
                  <a:gd name="T64" fmla="*/ 0 w 563"/>
                  <a:gd name="T65" fmla="*/ 0 h 270"/>
                  <a:gd name="T66" fmla="*/ 0 w 563"/>
                  <a:gd name="T67" fmla="*/ 0 h 270"/>
                  <a:gd name="T68" fmla="*/ 0 w 563"/>
                  <a:gd name="T69" fmla="*/ 0 h 270"/>
                  <a:gd name="T70" fmla="*/ 0 w 563"/>
                  <a:gd name="T71" fmla="*/ 0 h 270"/>
                  <a:gd name="T72" fmla="*/ 0 w 563"/>
                  <a:gd name="T73" fmla="*/ 0 h 2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3" h="270">
                    <a:moveTo>
                      <a:pt x="563" y="255"/>
                    </a:moveTo>
                    <a:lnTo>
                      <a:pt x="563" y="255"/>
                    </a:lnTo>
                    <a:lnTo>
                      <a:pt x="525" y="252"/>
                    </a:lnTo>
                    <a:lnTo>
                      <a:pt x="488" y="247"/>
                    </a:lnTo>
                    <a:lnTo>
                      <a:pt x="450" y="239"/>
                    </a:lnTo>
                    <a:lnTo>
                      <a:pt x="415" y="229"/>
                    </a:lnTo>
                    <a:lnTo>
                      <a:pt x="377" y="216"/>
                    </a:lnTo>
                    <a:lnTo>
                      <a:pt x="341" y="200"/>
                    </a:lnTo>
                    <a:lnTo>
                      <a:pt x="305" y="184"/>
                    </a:lnTo>
                    <a:lnTo>
                      <a:pt x="271" y="166"/>
                    </a:lnTo>
                    <a:lnTo>
                      <a:pt x="234" y="147"/>
                    </a:lnTo>
                    <a:lnTo>
                      <a:pt x="201" y="127"/>
                    </a:lnTo>
                    <a:lnTo>
                      <a:pt x="167" y="106"/>
                    </a:lnTo>
                    <a:lnTo>
                      <a:pt x="133" y="86"/>
                    </a:lnTo>
                    <a:lnTo>
                      <a:pt x="100" y="64"/>
                    </a:lnTo>
                    <a:lnTo>
                      <a:pt x="69" y="41"/>
                    </a:lnTo>
                    <a:lnTo>
                      <a:pt x="38" y="21"/>
                    </a:lnTo>
                    <a:lnTo>
                      <a:pt x="8" y="0"/>
                    </a:lnTo>
                    <a:lnTo>
                      <a:pt x="0" y="13"/>
                    </a:lnTo>
                    <a:lnTo>
                      <a:pt x="30" y="34"/>
                    </a:lnTo>
                    <a:lnTo>
                      <a:pt x="61" y="54"/>
                    </a:lnTo>
                    <a:lnTo>
                      <a:pt x="93" y="77"/>
                    </a:lnTo>
                    <a:lnTo>
                      <a:pt x="125" y="99"/>
                    </a:lnTo>
                    <a:lnTo>
                      <a:pt x="159" y="119"/>
                    </a:lnTo>
                    <a:lnTo>
                      <a:pt x="193" y="140"/>
                    </a:lnTo>
                    <a:lnTo>
                      <a:pt x="227" y="162"/>
                    </a:lnTo>
                    <a:lnTo>
                      <a:pt x="263" y="182"/>
                    </a:lnTo>
                    <a:lnTo>
                      <a:pt x="299" y="200"/>
                    </a:lnTo>
                    <a:lnTo>
                      <a:pt x="336" y="216"/>
                    </a:lnTo>
                    <a:lnTo>
                      <a:pt x="372" y="231"/>
                    </a:lnTo>
                    <a:lnTo>
                      <a:pt x="410" y="244"/>
                    </a:lnTo>
                    <a:lnTo>
                      <a:pt x="448" y="255"/>
                    </a:lnTo>
                    <a:lnTo>
                      <a:pt x="485" y="262"/>
                    </a:lnTo>
                    <a:lnTo>
                      <a:pt x="525" y="268"/>
                    </a:lnTo>
                    <a:lnTo>
                      <a:pt x="563" y="270"/>
                    </a:lnTo>
                    <a:lnTo>
                      <a:pt x="563" y="2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26" name="Freeform 843">
                <a:extLst>
                  <a:ext uri="{FF2B5EF4-FFF2-40B4-BE49-F238E27FC236}">
                    <a16:creationId xmlns:a16="http://schemas.microsoft.com/office/drawing/2014/main" id="{7B721A1F-73C5-4348-B8A6-7DBC41B6D11B}"/>
                  </a:ext>
                </a:extLst>
              </p:cNvPr>
              <p:cNvSpPr>
                <a:spLocks/>
              </p:cNvSpPr>
              <p:nvPr/>
            </p:nvSpPr>
            <p:spPr bwMode="auto">
              <a:xfrm>
                <a:off x="2787" y="3445"/>
                <a:ext cx="156" cy="40"/>
              </a:xfrm>
              <a:custGeom>
                <a:avLst/>
                <a:gdLst>
                  <a:gd name="T0" fmla="*/ 0 w 627"/>
                  <a:gd name="T1" fmla="*/ 0 h 158"/>
                  <a:gd name="T2" fmla="*/ 0 w 627"/>
                  <a:gd name="T3" fmla="*/ 0 h 158"/>
                  <a:gd name="T4" fmla="*/ 0 w 627"/>
                  <a:gd name="T5" fmla="*/ 0 h 158"/>
                  <a:gd name="T6" fmla="*/ 0 w 627"/>
                  <a:gd name="T7" fmla="*/ 0 h 158"/>
                  <a:gd name="T8" fmla="*/ 0 w 627"/>
                  <a:gd name="T9" fmla="*/ 0 h 158"/>
                  <a:gd name="T10" fmla="*/ 0 w 627"/>
                  <a:gd name="T11" fmla="*/ 0 h 158"/>
                  <a:gd name="T12" fmla="*/ 0 w 627"/>
                  <a:gd name="T13" fmla="*/ 0 h 158"/>
                  <a:gd name="T14" fmla="*/ 0 w 627"/>
                  <a:gd name="T15" fmla="*/ 0 h 158"/>
                  <a:gd name="T16" fmla="*/ 0 w 627"/>
                  <a:gd name="T17" fmla="*/ 0 h 158"/>
                  <a:gd name="T18" fmla="*/ 0 w 627"/>
                  <a:gd name="T19" fmla="*/ 0 h 158"/>
                  <a:gd name="T20" fmla="*/ 0 w 627"/>
                  <a:gd name="T21" fmla="*/ 0 h 158"/>
                  <a:gd name="T22" fmla="*/ 0 w 627"/>
                  <a:gd name="T23" fmla="*/ 0 h 158"/>
                  <a:gd name="T24" fmla="*/ 0 w 627"/>
                  <a:gd name="T25" fmla="*/ 0 h 158"/>
                  <a:gd name="T26" fmla="*/ 0 w 627"/>
                  <a:gd name="T27" fmla="*/ 0 h 158"/>
                  <a:gd name="T28" fmla="*/ 0 w 627"/>
                  <a:gd name="T29" fmla="*/ 0 h 158"/>
                  <a:gd name="T30" fmla="*/ 0 w 627"/>
                  <a:gd name="T31" fmla="*/ 0 h 158"/>
                  <a:gd name="T32" fmla="*/ 0 w 627"/>
                  <a:gd name="T33" fmla="*/ 0 h 158"/>
                  <a:gd name="T34" fmla="*/ 0 w 627"/>
                  <a:gd name="T35" fmla="*/ 0 h 158"/>
                  <a:gd name="T36" fmla="*/ 0 w 627"/>
                  <a:gd name="T37" fmla="*/ 0 h 158"/>
                  <a:gd name="T38" fmla="*/ 0 w 627"/>
                  <a:gd name="T39" fmla="*/ 0 h 158"/>
                  <a:gd name="T40" fmla="*/ 0 w 627"/>
                  <a:gd name="T41" fmla="*/ 0 h 158"/>
                  <a:gd name="T42" fmla="*/ 0 w 627"/>
                  <a:gd name="T43" fmla="*/ 0 h 158"/>
                  <a:gd name="T44" fmla="*/ 0 w 627"/>
                  <a:gd name="T45" fmla="*/ 0 h 158"/>
                  <a:gd name="T46" fmla="*/ 0 w 627"/>
                  <a:gd name="T47" fmla="*/ 0 h 158"/>
                  <a:gd name="T48" fmla="*/ 0 w 627"/>
                  <a:gd name="T49" fmla="*/ 0 h 158"/>
                  <a:gd name="T50" fmla="*/ 0 w 627"/>
                  <a:gd name="T51" fmla="*/ 0 h 158"/>
                  <a:gd name="T52" fmla="*/ 0 w 627"/>
                  <a:gd name="T53" fmla="*/ 0 h 158"/>
                  <a:gd name="T54" fmla="*/ 0 w 627"/>
                  <a:gd name="T55" fmla="*/ 0 h 158"/>
                  <a:gd name="T56" fmla="*/ 0 w 627"/>
                  <a:gd name="T57" fmla="*/ 0 h 158"/>
                  <a:gd name="T58" fmla="*/ 0 w 627"/>
                  <a:gd name="T59" fmla="*/ 0 h 158"/>
                  <a:gd name="T60" fmla="*/ 0 w 627"/>
                  <a:gd name="T61" fmla="*/ 0 h 158"/>
                  <a:gd name="T62" fmla="*/ 0 w 627"/>
                  <a:gd name="T63" fmla="*/ 0 h 158"/>
                  <a:gd name="T64" fmla="*/ 0 w 627"/>
                  <a:gd name="T65" fmla="*/ 0 h 158"/>
                  <a:gd name="T66" fmla="*/ 0 w 627"/>
                  <a:gd name="T67" fmla="*/ 0 h 158"/>
                  <a:gd name="T68" fmla="*/ 0 w 627"/>
                  <a:gd name="T69" fmla="*/ 0 h 158"/>
                  <a:gd name="T70" fmla="*/ 0 w 627"/>
                  <a:gd name="T71" fmla="*/ 0 h 158"/>
                  <a:gd name="T72" fmla="*/ 0 w 627"/>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27" h="158">
                    <a:moveTo>
                      <a:pt x="624" y="0"/>
                    </a:moveTo>
                    <a:lnTo>
                      <a:pt x="624" y="0"/>
                    </a:lnTo>
                    <a:lnTo>
                      <a:pt x="586" y="9"/>
                    </a:lnTo>
                    <a:lnTo>
                      <a:pt x="547" y="19"/>
                    </a:lnTo>
                    <a:lnTo>
                      <a:pt x="507" y="31"/>
                    </a:lnTo>
                    <a:lnTo>
                      <a:pt x="469" y="43"/>
                    </a:lnTo>
                    <a:lnTo>
                      <a:pt x="432" y="54"/>
                    </a:lnTo>
                    <a:lnTo>
                      <a:pt x="393" y="66"/>
                    </a:lnTo>
                    <a:lnTo>
                      <a:pt x="352" y="78"/>
                    </a:lnTo>
                    <a:lnTo>
                      <a:pt x="316" y="89"/>
                    </a:lnTo>
                    <a:lnTo>
                      <a:pt x="276" y="101"/>
                    </a:lnTo>
                    <a:lnTo>
                      <a:pt x="237" y="111"/>
                    </a:lnTo>
                    <a:lnTo>
                      <a:pt x="198" y="121"/>
                    </a:lnTo>
                    <a:lnTo>
                      <a:pt x="159" y="128"/>
                    </a:lnTo>
                    <a:lnTo>
                      <a:pt x="120" y="135"/>
                    </a:lnTo>
                    <a:lnTo>
                      <a:pt x="81" y="139"/>
                    </a:lnTo>
                    <a:lnTo>
                      <a:pt x="40" y="141"/>
                    </a:lnTo>
                    <a:lnTo>
                      <a:pt x="0" y="143"/>
                    </a:lnTo>
                    <a:lnTo>
                      <a:pt x="0" y="158"/>
                    </a:lnTo>
                    <a:lnTo>
                      <a:pt x="40" y="157"/>
                    </a:lnTo>
                    <a:lnTo>
                      <a:pt x="81" y="154"/>
                    </a:lnTo>
                    <a:lnTo>
                      <a:pt x="120" y="150"/>
                    </a:lnTo>
                    <a:lnTo>
                      <a:pt x="161" y="144"/>
                    </a:lnTo>
                    <a:lnTo>
                      <a:pt x="200" y="136"/>
                    </a:lnTo>
                    <a:lnTo>
                      <a:pt x="239" y="127"/>
                    </a:lnTo>
                    <a:lnTo>
                      <a:pt x="278" y="117"/>
                    </a:lnTo>
                    <a:lnTo>
                      <a:pt x="319" y="105"/>
                    </a:lnTo>
                    <a:lnTo>
                      <a:pt x="358" y="93"/>
                    </a:lnTo>
                    <a:lnTo>
                      <a:pt x="395" y="82"/>
                    </a:lnTo>
                    <a:lnTo>
                      <a:pt x="434" y="70"/>
                    </a:lnTo>
                    <a:lnTo>
                      <a:pt x="475" y="58"/>
                    </a:lnTo>
                    <a:lnTo>
                      <a:pt x="512" y="46"/>
                    </a:lnTo>
                    <a:lnTo>
                      <a:pt x="550" y="35"/>
                    </a:lnTo>
                    <a:lnTo>
                      <a:pt x="589" y="24"/>
                    </a:lnTo>
                    <a:lnTo>
                      <a:pt x="627" y="15"/>
                    </a:lnTo>
                    <a:lnTo>
                      <a:pt x="6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27" name="Freeform 844">
                <a:extLst>
                  <a:ext uri="{FF2B5EF4-FFF2-40B4-BE49-F238E27FC236}">
                    <a16:creationId xmlns:a16="http://schemas.microsoft.com/office/drawing/2014/main" id="{1543776D-5F12-4C05-9934-2677C349B341}"/>
                  </a:ext>
                </a:extLst>
              </p:cNvPr>
              <p:cNvSpPr>
                <a:spLocks/>
              </p:cNvSpPr>
              <p:nvPr/>
            </p:nvSpPr>
            <p:spPr bwMode="auto">
              <a:xfrm>
                <a:off x="2943" y="3441"/>
                <a:ext cx="72" cy="12"/>
              </a:xfrm>
              <a:custGeom>
                <a:avLst/>
                <a:gdLst>
                  <a:gd name="T0" fmla="*/ 0 w 290"/>
                  <a:gd name="T1" fmla="*/ 0 h 47"/>
                  <a:gd name="T2" fmla="*/ 0 w 290"/>
                  <a:gd name="T3" fmla="*/ 0 h 47"/>
                  <a:gd name="T4" fmla="*/ 0 w 290"/>
                  <a:gd name="T5" fmla="*/ 0 h 47"/>
                  <a:gd name="T6" fmla="*/ 0 w 290"/>
                  <a:gd name="T7" fmla="*/ 0 h 47"/>
                  <a:gd name="T8" fmla="*/ 0 w 290"/>
                  <a:gd name="T9" fmla="*/ 0 h 47"/>
                  <a:gd name="T10" fmla="*/ 0 w 290"/>
                  <a:gd name="T11" fmla="*/ 0 h 47"/>
                  <a:gd name="T12" fmla="*/ 0 w 290"/>
                  <a:gd name="T13" fmla="*/ 0 h 47"/>
                  <a:gd name="T14" fmla="*/ 0 w 290"/>
                  <a:gd name="T15" fmla="*/ 0 h 47"/>
                  <a:gd name="T16" fmla="*/ 0 w 290"/>
                  <a:gd name="T17" fmla="*/ 0 h 47"/>
                  <a:gd name="T18" fmla="*/ 0 w 290"/>
                  <a:gd name="T19" fmla="*/ 0 h 47"/>
                  <a:gd name="T20" fmla="*/ 0 w 290"/>
                  <a:gd name="T21" fmla="*/ 0 h 47"/>
                  <a:gd name="T22" fmla="*/ 0 w 290"/>
                  <a:gd name="T23" fmla="*/ 0 h 47"/>
                  <a:gd name="T24" fmla="*/ 0 w 290"/>
                  <a:gd name="T25" fmla="*/ 0 h 47"/>
                  <a:gd name="T26" fmla="*/ 0 w 290"/>
                  <a:gd name="T27" fmla="*/ 0 h 47"/>
                  <a:gd name="T28" fmla="*/ 0 w 290"/>
                  <a:gd name="T29" fmla="*/ 0 h 47"/>
                  <a:gd name="T30" fmla="*/ 0 w 290"/>
                  <a:gd name="T31" fmla="*/ 0 h 47"/>
                  <a:gd name="T32" fmla="*/ 0 w 290"/>
                  <a:gd name="T33" fmla="*/ 0 h 47"/>
                  <a:gd name="T34" fmla="*/ 0 w 290"/>
                  <a:gd name="T35" fmla="*/ 0 h 47"/>
                  <a:gd name="T36" fmla="*/ 0 w 290"/>
                  <a:gd name="T37" fmla="*/ 0 h 47"/>
                  <a:gd name="T38" fmla="*/ 0 w 290"/>
                  <a:gd name="T39" fmla="*/ 0 h 47"/>
                  <a:gd name="T40" fmla="*/ 0 w 290"/>
                  <a:gd name="T41" fmla="*/ 0 h 47"/>
                  <a:gd name="T42" fmla="*/ 0 w 290"/>
                  <a:gd name="T43" fmla="*/ 0 h 47"/>
                  <a:gd name="T44" fmla="*/ 0 w 290"/>
                  <a:gd name="T45" fmla="*/ 0 h 47"/>
                  <a:gd name="T46" fmla="*/ 0 w 290"/>
                  <a:gd name="T47" fmla="*/ 0 h 47"/>
                  <a:gd name="T48" fmla="*/ 0 w 290"/>
                  <a:gd name="T49" fmla="*/ 0 h 47"/>
                  <a:gd name="T50" fmla="*/ 0 w 290"/>
                  <a:gd name="T51" fmla="*/ 0 h 47"/>
                  <a:gd name="T52" fmla="*/ 0 w 290"/>
                  <a:gd name="T53" fmla="*/ 0 h 47"/>
                  <a:gd name="T54" fmla="*/ 0 w 290"/>
                  <a:gd name="T55" fmla="*/ 0 h 47"/>
                  <a:gd name="T56" fmla="*/ 0 w 290"/>
                  <a:gd name="T57" fmla="*/ 0 h 47"/>
                  <a:gd name="T58" fmla="*/ 0 w 290"/>
                  <a:gd name="T59" fmla="*/ 0 h 47"/>
                  <a:gd name="T60" fmla="*/ 0 w 290"/>
                  <a:gd name="T61" fmla="*/ 0 h 47"/>
                  <a:gd name="T62" fmla="*/ 0 w 290"/>
                  <a:gd name="T63" fmla="*/ 0 h 47"/>
                  <a:gd name="T64" fmla="*/ 0 w 290"/>
                  <a:gd name="T65" fmla="*/ 0 h 47"/>
                  <a:gd name="T66" fmla="*/ 0 w 290"/>
                  <a:gd name="T67" fmla="*/ 0 h 47"/>
                  <a:gd name="T68" fmla="*/ 0 w 290"/>
                  <a:gd name="T69" fmla="*/ 0 h 47"/>
                  <a:gd name="T70" fmla="*/ 0 w 290"/>
                  <a:gd name="T71" fmla="*/ 0 h 47"/>
                  <a:gd name="T72" fmla="*/ 0 w 290"/>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0" h="47">
                    <a:moveTo>
                      <a:pt x="290" y="32"/>
                    </a:moveTo>
                    <a:lnTo>
                      <a:pt x="290" y="32"/>
                    </a:lnTo>
                    <a:lnTo>
                      <a:pt x="273" y="25"/>
                    </a:lnTo>
                    <a:lnTo>
                      <a:pt x="256" y="19"/>
                    </a:lnTo>
                    <a:lnTo>
                      <a:pt x="238" y="13"/>
                    </a:lnTo>
                    <a:lnTo>
                      <a:pt x="220" y="10"/>
                    </a:lnTo>
                    <a:lnTo>
                      <a:pt x="203" y="7"/>
                    </a:lnTo>
                    <a:lnTo>
                      <a:pt x="183" y="4"/>
                    </a:lnTo>
                    <a:lnTo>
                      <a:pt x="166" y="3"/>
                    </a:lnTo>
                    <a:lnTo>
                      <a:pt x="148" y="0"/>
                    </a:lnTo>
                    <a:lnTo>
                      <a:pt x="130" y="0"/>
                    </a:lnTo>
                    <a:lnTo>
                      <a:pt x="112" y="3"/>
                    </a:lnTo>
                    <a:lnTo>
                      <a:pt x="94" y="4"/>
                    </a:lnTo>
                    <a:lnTo>
                      <a:pt x="74" y="6"/>
                    </a:lnTo>
                    <a:lnTo>
                      <a:pt x="56" y="8"/>
                    </a:lnTo>
                    <a:lnTo>
                      <a:pt x="36" y="11"/>
                    </a:lnTo>
                    <a:lnTo>
                      <a:pt x="18" y="15"/>
                    </a:lnTo>
                    <a:lnTo>
                      <a:pt x="0" y="19"/>
                    </a:lnTo>
                    <a:lnTo>
                      <a:pt x="3" y="34"/>
                    </a:lnTo>
                    <a:lnTo>
                      <a:pt x="21" y="30"/>
                    </a:lnTo>
                    <a:lnTo>
                      <a:pt x="39" y="26"/>
                    </a:lnTo>
                    <a:lnTo>
                      <a:pt x="56" y="24"/>
                    </a:lnTo>
                    <a:lnTo>
                      <a:pt x="74" y="21"/>
                    </a:lnTo>
                    <a:lnTo>
                      <a:pt x="94" y="20"/>
                    </a:lnTo>
                    <a:lnTo>
                      <a:pt x="112" y="19"/>
                    </a:lnTo>
                    <a:lnTo>
                      <a:pt x="130" y="19"/>
                    </a:lnTo>
                    <a:lnTo>
                      <a:pt x="148" y="19"/>
                    </a:lnTo>
                    <a:lnTo>
                      <a:pt x="166" y="19"/>
                    </a:lnTo>
                    <a:lnTo>
                      <a:pt x="183" y="20"/>
                    </a:lnTo>
                    <a:lnTo>
                      <a:pt x="200" y="23"/>
                    </a:lnTo>
                    <a:lnTo>
                      <a:pt x="217" y="25"/>
                    </a:lnTo>
                    <a:lnTo>
                      <a:pt x="235" y="29"/>
                    </a:lnTo>
                    <a:lnTo>
                      <a:pt x="251" y="34"/>
                    </a:lnTo>
                    <a:lnTo>
                      <a:pt x="268" y="41"/>
                    </a:lnTo>
                    <a:lnTo>
                      <a:pt x="285" y="47"/>
                    </a:lnTo>
                    <a:lnTo>
                      <a:pt x="29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28" name="Freeform 845">
                <a:extLst>
                  <a:ext uri="{FF2B5EF4-FFF2-40B4-BE49-F238E27FC236}">
                    <a16:creationId xmlns:a16="http://schemas.microsoft.com/office/drawing/2014/main" id="{867F9C7B-8A5A-4FB0-840E-23BECBA4BAC3}"/>
                  </a:ext>
                </a:extLst>
              </p:cNvPr>
              <p:cNvSpPr>
                <a:spLocks/>
              </p:cNvSpPr>
              <p:nvPr/>
            </p:nvSpPr>
            <p:spPr bwMode="auto">
              <a:xfrm>
                <a:off x="3014" y="3449"/>
                <a:ext cx="102" cy="88"/>
              </a:xfrm>
              <a:custGeom>
                <a:avLst/>
                <a:gdLst>
                  <a:gd name="T0" fmla="*/ 0 w 408"/>
                  <a:gd name="T1" fmla="*/ 0 h 352"/>
                  <a:gd name="T2" fmla="*/ 0 w 408"/>
                  <a:gd name="T3" fmla="*/ 0 h 352"/>
                  <a:gd name="T4" fmla="*/ 0 w 408"/>
                  <a:gd name="T5" fmla="*/ 0 h 352"/>
                  <a:gd name="T6" fmla="*/ 0 w 408"/>
                  <a:gd name="T7" fmla="*/ 0 h 352"/>
                  <a:gd name="T8" fmla="*/ 0 w 408"/>
                  <a:gd name="T9" fmla="*/ 0 h 352"/>
                  <a:gd name="T10" fmla="*/ 0 w 408"/>
                  <a:gd name="T11" fmla="*/ 0 h 352"/>
                  <a:gd name="T12" fmla="*/ 0 w 408"/>
                  <a:gd name="T13" fmla="*/ 0 h 352"/>
                  <a:gd name="T14" fmla="*/ 0 w 408"/>
                  <a:gd name="T15" fmla="*/ 0 h 352"/>
                  <a:gd name="T16" fmla="*/ 0 w 408"/>
                  <a:gd name="T17" fmla="*/ 0 h 352"/>
                  <a:gd name="T18" fmla="*/ 0 w 408"/>
                  <a:gd name="T19" fmla="*/ 0 h 352"/>
                  <a:gd name="T20" fmla="*/ 0 w 408"/>
                  <a:gd name="T21" fmla="*/ 0 h 352"/>
                  <a:gd name="T22" fmla="*/ 0 w 408"/>
                  <a:gd name="T23" fmla="*/ 0 h 352"/>
                  <a:gd name="T24" fmla="*/ 0 w 408"/>
                  <a:gd name="T25" fmla="*/ 0 h 352"/>
                  <a:gd name="T26" fmla="*/ 0 w 408"/>
                  <a:gd name="T27" fmla="*/ 0 h 352"/>
                  <a:gd name="T28" fmla="*/ 0 w 408"/>
                  <a:gd name="T29" fmla="*/ 0 h 352"/>
                  <a:gd name="T30" fmla="*/ 0 w 408"/>
                  <a:gd name="T31" fmla="*/ 0 h 352"/>
                  <a:gd name="T32" fmla="*/ 0 w 408"/>
                  <a:gd name="T33" fmla="*/ 0 h 352"/>
                  <a:gd name="T34" fmla="*/ 0 w 408"/>
                  <a:gd name="T35" fmla="*/ 0 h 352"/>
                  <a:gd name="T36" fmla="*/ 0 w 408"/>
                  <a:gd name="T37" fmla="*/ 0 h 352"/>
                  <a:gd name="T38" fmla="*/ 0 w 408"/>
                  <a:gd name="T39" fmla="*/ 0 h 352"/>
                  <a:gd name="T40" fmla="*/ 0 w 408"/>
                  <a:gd name="T41" fmla="*/ 0 h 352"/>
                  <a:gd name="T42" fmla="*/ 0 w 408"/>
                  <a:gd name="T43" fmla="*/ 0 h 352"/>
                  <a:gd name="T44" fmla="*/ 0 w 408"/>
                  <a:gd name="T45" fmla="*/ 0 h 352"/>
                  <a:gd name="T46" fmla="*/ 0 w 408"/>
                  <a:gd name="T47" fmla="*/ 0 h 352"/>
                  <a:gd name="T48" fmla="*/ 0 w 408"/>
                  <a:gd name="T49" fmla="*/ 0 h 352"/>
                  <a:gd name="T50" fmla="*/ 0 w 408"/>
                  <a:gd name="T51" fmla="*/ 0 h 352"/>
                  <a:gd name="T52" fmla="*/ 0 w 408"/>
                  <a:gd name="T53" fmla="*/ 0 h 352"/>
                  <a:gd name="T54" fmla="*/ 0 w 408"/>
                  <a:gd name="T55" fmla="*/ 0 h 352"/>
                  <a:gd name="T56" fmla="*/ 0 w 408"/>
                  <a:gd name="T57" fmla="*/ 0 h 352"/>
                  <a:gd name="T58" fmla="*/ 0 w 408"/>
                  <a:gd name="T59" fmla="*/ 0 h 352"/>
                  <a:gd name="T60" fmla="*/ 0 w 408"/>
                  <a:gd name="T61" fmla="*/ 0 h 352"/>
                  <a:gd name="T62" fmla="*/ 0 w 408"/>
                  <a:gd name="T63" fmla="*/ 0 h 352"/>
                  <a:gd name="T64" fmla="*/ 0 w 408"/>
                  <a:gd name="T65" fmla="*/ 0 h 352"/>
                  <a:gd name="T66" fmla="*/ 0 w 408"/>
                  <a:gd name="T67" fmla="*/ 0 h 352"/>
                  <a:gd name="T68" fmla="*/ 0 w 408"/>
                  <a:gd name="T69" fmla="*/ 0 h 352"/>
                  <a:gd name="T70" fmla="*/ 0 w 408"/>
                  <a:gd name="T71" fmla="*/ 0 h 352"/>
                  <a:gd name="T72" fmla="*/ 0 w 408"/>
                  <a:gd name="T73" fmla="*/ 0 h 352"/>
                  <a:gd name="T74" fmla="*/ 0 w 408"/>
                  <a:gd name="T75" fmla="*/ 0 h 352"/>
                  <a:gd name="T76" fmla="*/ 0 w 408"/>
                  <a:gd name="T77" fmla="*/ 0 h 352"/>
                  <a:gd name="T78" fmla="*/ 0 w 408"/>
                  <a:gd name="T79" fmla="*/ 0 h 352"/>
                  <a:gd name="T80" fmla="*/ 0 w 408"/>
                  <a:gd name="T81" fmla="*/ 0 h 3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8" h="352">
                    <a:moveTo>
                      <a:pt x="407" y="339"/>
                    </a:moveTo>
                    <a:lnTo>
                      <a:pt x="407" y="339"/>
                    </a:lnTo>
                    <a:lnTo>
                      <a:pt x="390" y="318"/>
                    </a:lnTo>
                    <a:lnTo>
                      <a:pt x="370" y="295"/>
                    </a:lnTo>
                    <a:lnTo>
                      <a:pt x="349" y="273"/>
                    </a:lnTo>
                    <a:lnTo>
                      <a:pt x="329" y="249"/>
                    </a:lnTo>
                    <a:lnTo>
                      <a:pt x="305" y="226"/>
                    </a:lnTo>
                    <a:lnTo>
                      <a:pt x="280" y="201"/>
                    </a:lnTo>
                    <a:lnTo>
                      <a:pt x="256" y="176"/>
                    </a:lnTo>
                    <a:lnTo>
                      <a:pt x="230" y="153"/>
                    </a:lnTo>
                    <a:lnTo>
                      <a:pt x="204" y="131"/>
                    </a:lnTo>
                    <a:lnTo>
                      <a:pt x="176" y="109"/>
                    </a:lnTo>
                    <a:lnTo>
                      <a:pt x="149" y="88"/>
                    </a:lnTo>
                    <a:lnTo>
                      <a:pt x="119" y="67"/>
                    </a:lnTo>
                    <a:lnTo>
                      <a:pt x="91" y="49"/>
                    </a:lnTo>
                    <a:lnTo>
                      <a:pt x="63" y="31"/>
                    </a:lnTo>
                    <a:lnTo>
                      <a:pt x="35" y="14"/>
                    </a:lnTo>
                    <a:lnTo>
                      <a:pt x="5" y="0"/>
                    </a:lnTo>
                    <a:lnTo>
                      <a:pt x="0" y="15"/>
                    </a:lnTo>
                    <a:lnTo>
                      <a:pt x="27" y="30"/>
                    </a:lnTo>
                    <a:lnTo>
                      <a:pt x="56" y="44"/>
                    </a:lnTo>
                    <a:lnTo>
                      <a:pt x="83" y="62"/>
                    </a:lnTo>
                    <a:lnTo>
                      <a:pt x="111" y="80"/>
                    </a:lnTo>
                    <a:lnTo>
                      <a:pt x="139" y="101"/>
                    </a:lnTo>
                    <a:lnTo>
                      <a:pt x="166" y="122"/>
                    </a:lnTo>
                    <a:lnTo>
                      <a:pt x="193" y="144"/>
                    </a:lnTo>
                    <a:lnTo>
                      <a:pt x="219" y="166"/>
                    </a:lnTo>
                    <a:lnTo>
                      <a:pt x="245" y="189"/>
                    </a:lnTo>
                    <a:lnTo>
                      <a:pt x="270" y="212"/>
                    </a:lnTo>
                    <a:lnTo>
                      <a:pt x="292" y="236"/>
                    </a:lnTo>
                    <a:lnTo>
                      <a:pt x="316" y="260"/>
                    </a:lnTo>
                    <a:lnTo>
                      <a:pt x="336" y="283"/>
                    </a:lnTo>
                    <a:lnTo>
                      <a:pt x="357" y="305"/>
                    </a:lnTo>
                    <a:lnTo>
                      <a:pt x="377" y="329"/>
                    </a:lnTo>
                    <a:lnTo>
                      <a:pt x="394" y="349"/>
                    </a:lnTo>
                    <a:lnTo>
                      <a:pt x="399" y="352"/>
                    </a:lnTo>
                    <a:lnTo>
                      <a:pt x="405" y="349"/>
                    </a:lnTo>
                    <a:lnTo>
                      <a:pt x="408" y="346"/>
                    </a:lnTo>
                    <a:lnTo>
                      <a:pt x="407" y="3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29" name="Freeform 846">
                <a:extLst>
                  <a:ext uri="{FF2B5EF4-FFF2-40B4-BE49-F238E27FC236}">
                    <a16:creationId xmlns:a16="http://schemas.microsoft.com/office/drawing/2014/main" id="{81F89932-6341-4169-AD9F-4E24C086F9F3}"/>
                  </a:ext>
                </a:extLst>
              </p:cNvPr>
              <p:cNvSpPr>
                <a:spLocks/>
              </p:cNvSpPr>
              <p:nvPr/>
            </p:nvSpPr>
            <p:spPr bwMode="auto">
              <a:xfrm>
                <a:off x="3085" y="3534"/>
                <a:ext cx="36" cy="43"/>
              </a:xfrm>
              <a:custGeom>
                <a:avLst/>
                <a:gdLst>
                  <a:gd name="T0" fmla="*/ 0 w 146"/>
                  <a:gd name="T1" fmla="*/ 0 h 174"/>
                  <a:gd name="T2" fmla="*/ 0 w 146"/>
                  <a:gd name="T3" fmla="*/ 0 h 174"/>
                  <a:gd name="T4" fmla="*/ 0 w 146"/>
                  <a:gd name="T5" fmla="*/ 0 h 174"/>
                  <a:gd name="T6" fmla="*/ 0 w 146"/>
                  <a:gd name="T7" fmla="*/ 0 h 174"/>
                  <a:gd name="T8" fmla="*/ 0 w 146"/>
                  <a:gd name="T9" fmla="*/ 0 h 174"/>
                  <a:gd name="T10" fmla="*/ 0 w 146"/>
                  <a:gd name="T11" fmla="*/ 0 h 174"/>
                  <a:gd name="T12" fmla="*/ 0 w 146"/>
                  <a:gd name="T13" fmla="*/ 0 h 174"/>
                  <a:gd name="T14" fmla="*/ 0 w 146"/>
                  <a:gd name="T15" fmla="*/ 0 h 174"/>
                  <a:gd name="T16" fmla="*/ 0 w 146"/>
                  <a:gd name="T17" fmla="*/ 0 h 174"/>
                  <a:gd name="T18" fmla="*/ 0 w 146"/>
                  <a:gd name="T19" fmla="*/ 0 h 174"/>
                  <a:gd name="T20" fmla="*/ 0 w 146"/>
                  <a:gd name="T21" fmla="*/ 0 h 174"/>
                  <a:gd name="T22" fmla="*/ 0 w 146"/>
                  <a:gd name="T23" fmla="*/ 0 h 174"/>
                  <a:gd name="T24" fmla="*/ 0 w 146"/>
                  <a:gd name="T25" fmla="*/ 0 h 174"/>
                  <a:gd name="T26" fmla="*/ 0 w 146"/>
                  <a:gd name="T27" fmla="*/ 0 h 174"/>
                  <a:gd name="T28" fmla="*/ 0 w 146"/>
                  <a:gd name="T29" fmla="*/ 0 h 174"/>
                  <a:gd name="T30" fmla="*/ 0 w 146"/>
                  <a:gd name="T31" fmla="*/ 0 h 174"/>
                  <a:gd name="T32" fmla="*/ 0 w 146"/>
                  <a:gd name="T33" fmla="*/ 0 h 174"/>
                  <a:gd name="T34" fmla="*/ 0 w 146"/>
                  <a:gd name="T35" fmla="*/ 0 h 174"/>
                  <a:gd name="T36" fmla="*/ 0 w 146"/>
                  <a:gd name="T37" fmla="*/ 0 h 174"/>
                  <a:gd name="T38" fmla="*/ 0 w 146"/>
                  <a:gd name="T39" fmla="*/ 0 h 174"/>
                  <a:gd name="T40" fmla="*/ 0 w 146"/>
                  <a:gd name="T41" fmla="*/ 0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6" h="174">
                    <a:moveTo>
                      <a:pt x="0" y="165"/>
                    </a:moveTo>
                    <a:lnTo>
                      <a:pt x="0" y="165"/>
                    </a:lnTo>
                    <a:lnTo>
                      <a:pt x="27" y="174"/>
                    </a:lnTo>
                    <a:lnTo>
                      <a:pt x="56" y="172"/>
                    </a:lnTo>
                    <a:lnTo>
                      <a:pt x="87" y="160"/>
                    </a:lnTo>
                    <a:lnTo>
                      <a:pt x="113" y="138"/>
                    </a:lnTo>
                    <a:lnTo>
                      <a:pt x="135" y="112"/>
                    </a:lnTo>
                    <a:lnTo>
                      <a:pt x="146" y="77"/>
                    </a:lnTo>
                    <a:lnTo>
                      <a:pt x="143" y="42"/>
                    </a:lnTo>
                    <a:lnTo>
                      <a:pt x="124" y="0"/>
                    </a:lnTo>
                    <a:lnTo>
                      <a:pt x="111" y="10"/>
                    </a:lnTo>
                    <a:lnTo>
                      <a:pt x="127" y="44"/>
                    </a:lnTo>
                    <a:lnTo>
                      <a:pt x="130" y="77"/>
                    </a:lnTo>
                    <a:lnTo>
                      <a:pt x="120" y="104"/>
                    </a:lnTo>
                    <a:lnTo>
                      <a:pt x="103" y="127"/>
                    </a:lnTo>
                    <a:lnTo>
                      <a:pt x="79" y="144"/>
                    </a:lnTo>
                    <a:lnTo>
                      <a:pt x="53" y="156"/>
                    </a:lnTo>
                    <a:lnTo>
                      <a:pt x="27" y="159"/>
                    </a:lnTo>
                    <a:lnTo>
                      <a:pt x="8" y="152"/>
                    </a:lnTo>
                    <a:lnTo>
                      <a:pt x="0"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30" name="Freeform 847">
                <a:extLst>
                  <a:ext uri="{FF2B5EF4-FFF2-40B4-BE49-F238E27FC236}">
                    <a16:creationId xmlns:a16="http://schemas.microsoft.com/office/drawing/2014/main" id="{5B44A2CA-3914-4E60-AB93-AC0B53358B2A}"/>
                  </a:ext>
                </a:extLst>
              </p:cNvPr>
              <p:cNvSpPr>
                <a:spLocks/>
              </p:cNvSpPr>
              <p:nvPr/>
            </p:nvSpPr>
            <p:spPr bwMode="auto">
              <a:xfrm>
                <a:off x="3001" y="3503"/>
                <a:ext cx="85" cy="72"/>
              </a:xfrm>
              <a:custGeom>
                <a:avLst/>
                <a:gdLst>
                  <a:gd name="T0" fmla="*/ 0 w 343"/>
                  <a:gd name="T1" fmla="*/ 0 h 287"/>
                  <a:gd name="T2" fmla="*/ 0 w 343"/>
                  <a:gd name="T3" fmla="*/ 0 h 287"/>
                  <a:gd name="T4" fmla="*/ 0 w 343"/>
                  <a:gd name="T5" fmla="*/ 0 h 287"/>
                  <a:gd name="T6" fmla="*/ 0 w 343"/>
                  <a:gd name="T7" fmla="*/ 0 h 287"/>
                  <a:gd name="T8" fmla="*/ 0 w 343"/>
                  <a:gd name="T9" fmla="*/ 0 h 287"/>
                  <a:gd name="T10" fmla="*/ 0 w 343"/>
                  <a:gd name="T11" fmla="*/ 0 h 287"/>
                  <a:gd name="T12" fmla="*/ 0 w 343"/>
                  <a:gd name="T13" fmla="*/ 0 h 287"/>
                  <a:gd name="T14" fmla="*/ 0 w 343"/>
                  <a:gd name="T15" fmla="*/ 0 h 287"/>
                  <a:gd name="T16" fmla="*/ 0 w 343"/>
                  <a:gd name="T17" fmla="*/ 0 h 287"/>
                  <a:gd name="T18" fmla="*/ 0 w 343"/>
                  <a:gd name="T19" fmla="*/ 0 h 287"/>
                  <a:gd name="T20" fmla="*/ 0 w 343"/>
                  <a:gd name="T21" fmla="*/ 0 h 287"/>
                  <a:gd name="T22" fmla="*/ 0 w 343"/>
                  <a:gd name="T23" fmla="*/ 0 h 287"/>
                  <a:gd name="T24" fmla="*/ 0 w 343"/>
                  <a:gd name="T25" fmla="*/ 0 h 287"/>
                  <a:gd name="T26" fmla="*/ 0 w 343"/>
                  <a:gd name="T27" fmla="*/ 0 h 287"/>
                  <a:gd name="T28" fmla="*/ 0 w 343"/>
                  <a:gd name="T29" fmla="*/ 0 h 287"/>
                  <a:gd name="T30" fmla="*/ 0 w 343"/>
                  <a:gd name="T31" fmla="*/ 0 h 287"/>
                  <a:gd name="T32" fmla="*/ 0 w 343"/>
                  <a:gd name="T33" fmla="*/ 0 h 287"/>
                  <a:gd name="T34" fmla="*/ 0 w 343"/>
                  <a:gd name="T35" fmla="*/ 0 h 287"/>
                  <a:gd name="T36" fmla="*/ 0 w 343"/>
                  <a:gd name="T37" fmla="*/ 0 h 287"/>
                  <a:gd name="T38" fmla="*/ 0 w 343"/>
                  <a:gd name="T39" fmla="*/ 0 h 287"/>
                  <a:gd name="T40" fmla="*/ 0 w 343"/>
                  <a:gd name="T41" fmla="*/ 0 h 287"/>
                  <a:gd name="T42" fmla="*/ 0 w 343"/>
                  <a:gd name="T43" fmla="*/ 0 h 287"/>
                  <a:gd name="T44" fmla="*/ 0 w 343"/>
                  <a:gd name="T45" fmla="*/ 0 h 287"/>
                  <a:gd name="T46" fmla="*/ 0 w 343"/>
                  <a:gd name="T47" fmla="*/ 0 h 287"/>
                  <a:gd name="T48" fmla="*/ 0 w 343"/>
                  <a:gd name="T49" fmla="*/ 0 h 287"/>
                  <a:gd name="T50" fmla="*/ 0 w 343"/>
                  <a:gd name="T51" fmla="*/ 0 h 287"/>
                  <a:gd name="T52" fmla="*/ 0 w 343"/>
                  <a:gd name="T53" fmla="*/ 0 h 287"/>
                  <a:gd name="T54" fmla="*/ 0 w 343"/>
                  <a:gd name="T55" fmla="*/ 0 h 287"/>
                  <a:gd name="T56" fmla="*/ 0 w 343"/>
                  <a:gd name="T57" fmla="*/ 0 h 287"/>
                  <a:gd name="T58" fmla="*/ 0 w 343"/>
                  <a:gd name="T59" fmla="*/ 0 h 287"/>
                  <a:gd name="T60" fmla="*/ 0 w 343"/>
                  <a:gd name="T61" fmla="*/ 0 h 287"/>
                  <a:gd name="T62" fmla="*/ 0 w 343"/>
                  <a:gd name="T63" fmla="*/ 0 h 287"/>
                  <a:gd name="T64" fmla="*/ 0 w 343"/>
                  <a:gd name="T65" fmla="*/ 0 h 287"/>
                  <a:gd name="T66" fmla="*/ 0 w 343"/>
                  <a:gd name="T67" fmla="*/ 0 h 287"/>
                  <a:gd name="T68" fmla="*/ 0 w 343"/>
                  <a:gd name="T69" fmla="*/ 0 h 287"/>
                  <a:gd name="T70" fmla="*/ 0 w 343"/>
                  <a:gd name="T71" fmla="*/ 0 h 287"/>
                  <a:gd name="T72" fmla="*/ 0 w 343"/>
                  <a:gd name="T73" fmla="*/ 0 h 2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3" h="287">
                    <a:moveTo>
                      <a:pt x="0" y="13"/>
                    </a:moveTo>
                    <a:lnTo>
                      <a:pt x="0" y="13"/>
                    </a:lnTo>
                    <a:lnTo>
                      <a:pt x="17" y="25"/>
                    </a:lnTo>
                    <a:lnTo>
                      <a:pt x="34" y="36"/>
                    </a:lnTo>
                    <a:lnTo>
                      <a:pt x="52" y="51"/>
                    </a:lnTo>
                    <a:lnTo>
                      <a:pt x="70" y="67"/>
                    </a:lnTo>
                    <a:lnTo>
                      <a:pt x="89" y="83"/>
                    </a:lnTo>
                    <a:lnTo>
                      <a:pt x="110" y="101"/>
                    </a:lnTo>
                    <a:lnTo>
                      <a:pt x="130" y="119"/>
                    </a:lnTo>
                    <a:lnTo>
                      <a:pt x="150" y="139"/>
                    </a:lnTo>
                    <a:lnTo>
                      <a:pt x="173" y="158"/>
                    </a:lnTo>
                    <a:lnTo>
                      <a:pt x="195" y="178"/>
                    </a:lnTo>
                    <a:lnTo>
                      <a:pt x="217" y="197"/>
                    </a:lnTo>
                    <a:lnTo>
                      <a:pt x="239" y="217"/>
                    </a:lnTo>
                    <a:lnTo>
                      <a:pt x="262" y="235"/>
                    </a:lnTo>
                    <a:lnTo>
                      <a:pt x="286" y="253"/>
                    </a:lnTo>
                    <a:lnTo>
                      <a:pt x="309" y="270"/>
                    </a:lnTo>
                    <a:lnTo>
                      <a:pt x="335" y="287"/>
                    </a:lnTo>
                    <a:lnTo>
                      <a:pt x="343" y="274"/>
                    </a:lnTo>
                    <a:lnTo>
                      <a:pt x="319" y="257"/>
                    </a:lnTo>
                    <a:lnTo>
                      <a:pt x="296" y="240"/>
                    </a:lnTo>
                    <a:lnTo>
                      <a:pt x="273" y="222"/>
                    </a:lnTo>
                    <a:lnTo>
                      <a:pt x="249" y="204"/>
                    </a:lnTo>
                    <a:lnTo>
                      <a:pt x="227" y="184"/>
                    </a:lnTo>
                    <a:lnTo>
                      <a:pt x="205" y="165"/>
                    </a:lnTo>
                    <a:lnTo>
                      <a:pt x="183" y="145"/>
                    </a:lnTo>
                    <a:lnTo>
                      <a:pt x="161" y="126"/>
                    </a:lnTo>
                    <a:lnTo>
                      <a:pt x="140" y="106"/>
                    </a:lnTo>
                    <a:lnTo>
                      <a:pt x="121" y="88"/>
                    </a:lnTo>
                    <a:lnTo>
                      <a:pt x="100" y="70"/>
                    </a:lnTo>
                    <a:lnTo>
                      <a:pt x="80" y="54"/>
                    </a:lnTo>
                    <a:lnTo>
                      <a:pt x="62" y="38"/>
                    </a:lnTo>
                    <a:lnTo>
                      <a:pt x="44" y="23"/>
                    </a:lnTo>
                    <a:lnTo>
                      <a:pt x="24" y="11"/>
                    </a:lnTo>
                    <a:lnTo>
                      <a:pt x="8"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31" name="Freeform 848">
                <a:extLst>
                  <a:ext uri="{FF2B5EF4-FFF2-40B4-BE49-F238E27FC236}">
                    <a16:creationId xmlns:a16="http://schemas.microsoft.com/office/drawing/2014/main" id="{06361990-8C90-432B-890F-6502A83626DF}"/>
                  </a:ext>
                </a:extLst>
              </p:cNvPr>
              <p:cNvSpPr>
                <a:spLocks/>
              </p:cNvSpPr>
              <p:nvPr/>
            </p:nvSpPr>
            <p:spPr bwMode="auto">
              <a:xfrm>
                <a:off x="2947" y="3496"/>
                <a:ext cx="56" cy="11"/>
              </a:xfrm>
              <a:custGeom>
                <a:avLst/>
                <a:gdLst>
                  <a:gd name="T0" fmla="*/ 0 w 221"/>
                  <a:gd name="T1" fmla="*/ 0 h 43"/>
                  <a:gd name="T2" fmla="*/ 0 w 221"/>
                  <a:gd name="T3" fmla="*/ 0 h 43"/>
                  <a:gd name="T4" fmla="*/ 0 w 221"/>
                  <a:gd name="T5" fmla="*/ 0 h 43"/>
                  <a:gd name="T6" fmla="*/ 0 w 221"/>
                  <a:gd name="T7" fmla="*/ 0 h 43"/>
                  <a:gd name="T8" fmla="*/ 0 w 221"/>
                  <a:gd name="T9" fmla="*/ 0 h 43"/>
                  <a:gd name="T10" fmla="*/ 0 w 221"/>
                  <a:gd name="T11" fmla="*/ 0 h 43"/>
                  <a:gd name="T12" fmla="*/ 0 w 221"/>
                  <a:gd name="T13" fmla="*/ 0 h 43"/>
                  <a:gd name="T14" fmla="*/ 0 w 221"/>
                  <a:gd name="T15" fmla="*/ 0 h 43"/>
                  <a:gd name="T16" fmla="*/ 0 w 221"/>
                  <a:gd name="T17" fmla="*/ 0 h 43"/>
                  <a:gd name="T18" fmla="*/ 0 w 221"/>
                  <a:gd name="T19" fmla="*/ 0 h 43"/>
                  <a:gd name="T20" fmla="*/ 0 w 221"/>
                  <a:gd name="T21" fmla="*/ 0 h 43"/>
                  <a:gd name="T22" fmla="*/ 0 w 221"/>
                  <a:gd name="T23" fmla="*/ 0 h 43"/>
                  <a:gd name="T24" fmla="*/ 0 w 221"/>
                  <a:gd name="T25" fmla="*/ 0 h 43"/>
                  <a:gd name="T26" fmla="*/ 0 w 221"/>
                  <a:gd name="T27" fmla="*/ 0 h 43"/>
                  <a:gd name="T28" fmla="*/ 0 w 221"/>
                  <a:gd name="T29" fmla="*/ 0 h 43"/>
                  <a:gd name="T30" fmla="*/ 0 w 221"/>
                  <a:gd name="T31" fmla="*/ 0 h 43"/>
                  <a:gd name="T32" fmla="*/ 0 w 221"/>
                  <a:gd name="T33" fmla="*/ 0 h 43"/>
                  <a:gd name="T34" fmla="*/ 0 w 221"/>
                  <a:gd name="T35" fmla="*/ 0 h 43"/>
                  <a:gd name="T36" fmla="*/ 0 w 221"/>
                  <a:gd name="T37" fmla="*/ 0 h 43"/>
                  <a:gd name="T38" fmla="*/ 0 w 221"/>
                  <a:gd name="T39" fmla="*/ 0 h 43"/>
                  <a:gd name="T40" fmla="*/ 0 w 221"/>
                  <a:gd name="T41" fmla="*/ 0 h 43"/>
                  <a:gd name="T42" fmla="*/ 0 w 221"/>
                  <a:gd name="T43" fmla="*/ 0 h 43"/>
                  <a:gd name="T44" fmla="*/ 0 w 221"/>
                  <a:gd name="T45" fmla="*/ 0 h 43"/>
                  <a:gd name="T46" fmla="*/ 0 w 221"/>
                  <a:gd name="T47" fmla="*/ 0 h 43"/>
                  <a:gd name="T48" fmla="*/ 0 w 221"/>
                  <a:gd name="T49" fmla="*/ 0 h 43"/>
                  <a:gd name="T50" fmla="*/ 0 w 221"/>
                  <a:gd name="T51" fmla="*/ 0 h 43"/>
                  <a:gd name="T52" fmla="*/ 0 w 221"/>
                  <a:gd name="T53" fmla="*/ 0 h 43"/>
                  <a:gd name="T54" fmla="*/ 0 w 221"/>
                  <a:gd name="T55" fmla="*/ 0 h 43"/>
                  <a:gd name="T56" fmla="*/ 0 w 221"/>
                  <a:gd name="T57" fmla="*/ 0 h 43"/>
                  <a:gd name="T58" fmla="*/ 0 w 221"/>
                  <a:gd name="T59" fmla="*/ 0 h 43"/>
                  <a:gd name="T60" fmla="*/ 0 w 221"/>
                  <a:gd name="T61" fmla="*/ 0 h 43"/>
                  <a:gd name="T62" fmla="*/ 0 w 221"/>
                  <a:gd name="T63" fmla="*/ 0 h 43"/>
                  <a:gd name="T64" fmla="*/ 0 w 221"/>
                  <a:gd name="T65" fmla="*/ 0 h 43"/>
                  <a:gd name="T66" fmla="*/ 0 w 221"/>
                  <a:gd name="T67" fmla="*/ 0 h 43"/>
                  <a:gd name="T68" fmla="*/ 0 w 221"/>
                  <a:gd name="T69" fmla="*/ 0 h 43"/>
                  <a:gd name="T70" fmla="*/ 0 w 221"/>
                  <a:gd name="T71" fmla="*/ 0 h 43"/>
                  <a:gd name="T72" fmla="*/ 0 w 221"/>
                  <a:gd name="T73" fmla="*/ 0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1" h="43">
                    <a:moveTo>
                      <a:pt x="5" y="43"/>
                    </a:moveTo>
                    <a:lnTo>
                      <a:pt x="3" y="43"/>
                    </a:lnTo>
                    <a:lnTo>
                      <a:pt x="20" y="38"/>
                    </a:lnTo>
                    <a:lnTo>
                      <a:pt x="33" y="34"/>
                    </a:lnTo>
                    <a:lnTo>
                      <a:pt x="48" y="30"/>
                    </a:lnTo>
                    <a:lnTo>
                      <a:pt x="62" y="26"/>
                    </a:lnTo>
                    <a:lnTo>
                      <a:pt x="75" y="24"/>
                    </a:lnTo>
                    <a:lnTo>
                      <a:pt x="88" y="21"/>
                    </a:lnTo>
                    <a:lnTo>
                      <a:pt x="101" y="18"/>
                    </a:lnTo>
                    <a:lnTo>
                      <a:pt x="114" y="18"/>
                    </a:lnTo>
                    <a:lnTo>
                      <a:pt x="126" y="18"/>
                    </a:lnTo>
                    <a:lnTo>
                      <a:pt x="139" y="18"/>
                    </a:lnTo>
                    <a:lnTo>
                      <a:pt x="150" y="18"/>
                    </a:lnTo>
                    <a:lnTo>
                      <a:pt x="163" y="21"/>
                    </a:lnTo>
                    <a:lnTo>
                      <a:pt x="176" y="25"/>
                    </a:lnTo>
                    <a:lnTo>
                      <a:pt x="188" y="29"/>
                    </a:lnTo>
                    <a:lnTo>
                      <a:pt x="200" y="35"/>
                    </a:lnTo>
                    <a:lnTo>
                      <a:pt x="213" y="42"/>
                    </a:lnTo>
                    <a:lnTo>
                      <a:pt x="221" y="29"/>
                    </a:lnTo>
                    <a:lnTo>
                      <a:pt x="208" y="20"/>
                    </a:lnTo>
                    <a:lnTo>
                      <a:pt x="193" y="13"/>
                    </a:lnTo>
                    <a:lnTo>
                      <a:pt x="179" y="9"/>
                    </a:lnTo>
                    <a:lnTo>
                      <a:pt x="166" y="5"/>
                    </a:lnTo>
                    <a:lnTo>
                      <a:pt x="153" y="3"/>
                    </a:lnTo>
                    <a:lnTo>
                      <a:pt x="139" y="0"/>
                    </a:lnTo>
                    <a:lnTo>
                      <a:pt x="126" y="0"/>
                    </a:lnTo>
                    <a:lnTo>
                      <a:pt x="114" y="0"/>
                    </a:lnTo>
                    <a:lnTo>
                      <a:pt x="101" y="3"/>
                    </a:lnTo>
                    <a:lnTo>
                      <a:pt x="85" y="5"/>
                    </a:lnTo>
                    <a:lnTo>
                      <a:pt x="72" y="8"/>
                    </a:lnTo>
                    <a:lnTo>
                      <a:pt x="59" y="11"/>
                    </a:lnTo>
                    <a:lnTo>
                      <a:pt x="45" y="14"/>
                    </a:lnTo>
                    <a:lnTo>
                      <a:pt x="31" y="18"/>
                    </a:lnTo>
                    <a:lnTo>
                      <a:pt x="15" y="22"/>
                    </a:lnTo>
                    <a:lnTo>
                      <a:pt x="1" y="27"/>
                    </a:lnTo>
                    <a:lnTo>
                      <a:pt x="0" y="27"/>
                    </a:lnTo>
                    <a:lnTo>
                      <a:pt x="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32" name="Freeform 849">
                <a:extLst>
                  <a:ext uri="{FF2B5EF4-FFF2-40B4-BE49-F238E27FC236}">
                    <a16:creationId xmlns:a16="http://schemas.microsoft.com/office/drawing/2014/main" id="{4FBC508E-B155-480A-B8BE-CC69AD1DFF43}"/>
                  </a:ext>
                </a:extLst>
              </p:cNvPr>
              <p:cNvSpPr>
                <a:spLocks/>
              </p:cNvSpPr>
              <p:nvPr/>
            </p:nvSpPr>
            <p:spPr bwMode="auto">
              <a:xfrm>
                <a:off x="2787" y="3503"/>
                <a:ext cx="162" cy="40"/>
              </a:xfrm>
              <a:custGeom>
                <a:avLst/>
                <a:gdLst>
                  <a:gd name="T0" fmla="*/ 0 w 649"/>
                  <a:gd name="T1" fmla="*/ 0 h 162"/>
                  <a:gd name="T2" fmla="*/ 0 w 649"/>
                  <a:gd name="T3" fmla="*/ 0 h 162"/>
                  <a:gd name="T4" fmla="*/ 0 w 649"/>
                  <a:gd name="T5" fmla="*/ 0 h 162"/>
                  <a:gd name="T6" fmla="*/ 0 w 649"/>
                  <a:gd name="T7" fmla="*/ 0 h 162"/>
                  <a:gd name="T8" fmla="*/ 0 w 649"/>
                  <a:gd name="T9" fmla="*/ 0 h 162"/>
                  <a:gd name="T10" fmla="*/ 0 w 649"/>
                  <a:gd name="T11" fmla="*/ 0 h 162"/>
                  <a:gd name="T12" fmla="*/ 0 w 649"/>
                  <a:gd name="T13" fmla="*/ 0 h 162"/>
                  <a:gd name="T14" fmla="*/ 0 w 649"/>
                  <a:gd name="T15" fmla="*/ 0 h 162"/>
                  <a:gd name="T16" fmla="*/ 0 w 649"/>
                  <a:gd name="T17" fmla="*/ 0 h 162"/>
                  <a:gd name="T18" fmla="*/ 0 w 649"/>
                  <a:gd name="T19" fmla="*/ 0 h 162"/>
                  <a:gd name="T20" fmla="*/ 0 w 649"/>
                  <a:gd name="T21" fmla="*/ 0 h 162"/>
                  <a:gd name="T22" fmla="*/ 0 w 649"/>
                  <a:gd name="T23" fmla="*/ 0 h 162"/>
                  <a:gd name="T24" fmla="*/ 0 w 649"/>
                  <a:gd name="T25" fmla="*/ 0 h 162"/>
                  <a:gd name="T26" fmla="*/ 0 w 649"/>
                  <a:gd name="T27" fmla="*/ 0 h 162"/>
                  <a:gd name="T28" fmla="*/ 0 w 649"/>
                  <a:gd name="T29" fmla="*/ 0 h 162"/>
                  <a:gd name="T30" fmla="*/ 0 w 649"/>
                  <a:gd name="T31" fmla="*/ 0 h 162"/>
                  <a:gd name="T32" fmla="*/ 0 w 649"/>
                  <a:gd name="T33" fmla="*/ 0 h 162"/>
                  <a:gd name="T34" fmla="*/ 0 w 649"/>
                  <a:gd name="T35" fmla="*/ 0 h 162"/>
                  <a:gd name="T36" fmla="*/ 0 w 649"/>
                  <a:gd name="T37" fmla="*/ 0 h 162"/>
                  <a:gd name="T38" fmla="*/ 0 w 649"/>
                  <a:gd name="T39" fmla="*/ 0 h 162"/>
                  <a:gd name="T40" fmla="*/ 0 w 649"/>
                  <a:gd name="T41" fmla="*/ 0 h 162"/>
                  <a:gd name="T42" fmla="*/ 0 w 649"/>
                  <a:gd name="T43" fmla="*/ 0 h 162"/>
                  <a:gd name="T44" fmla="*/ 0 w 649"/>
                  <a:gd name="T45" fmla="*/ 0 h 162"/>
                  <a:gd name="T46" fmla="*/ 0 w 649"/>
                  <a:gd name="T47" fmla="*/ 0 h 162"/>
                  <a:gd name="T48" fmla="*/ 0 w 649"/>
                  <a:gd name="T49" fmla="*/ 0 h 162"/>
                  <a:gd name="T50" fmla="*/ 0 w 649"/>
                  <a:gd name="T51" fmla="*/ 0 h 162"/>
                  <a:gd name="T52" fmla="*/ 0 w 649"/>
                  <a:gd name="T53" fmla="*/ 0 h 162"/>
                  <a:gd name="T54" fmla="*/ 0 w 649"/>
                  <a:gd name="T55" fmla="*/ 0 h 162"/>
                  <a:gd name="T56" fmla="*/ 0 w 649"/>
                  <a:gd name="T57" fmla="*/ 0 h 162"/>
                  <a:gd name="T58" fmla="*/ 0 w 649"/>
                  <a:gd name="T59" fmla="*/ 0 h 162"/>
                  <a:gd name="T60" fmla="*/ 0 w 649"/>
                  <a:gd name="T61" fmla="*/ 0 h 162"/>
                  <a:gd name="T62" fmla="*/ 0 w 649"/>
                  <a:gd name="T63" fmla="*/ 0 h 162"/>
                  <a:gd name="T64" fmla="*/ 0 w 649"/>
                  <a:gd name="T65" fmla="*/ 0 h 162"/>
                  <a:gd name="T66" fmla="*/ 0 w 649"/>
                  <a:gd name="T67" fmla="*/ 0 h 162"/>
                  <a:gd name="T68" fmla="*/ 0 w 649"/>
                  <a:gd name="T69" fmla="*/ 0 h 162"/>
                  <a:gd name="T70" fmla="*/ 0 w 649"/>
                  <a:gd name="T71" fmla="*/ 0 h 162"/>
                  <a:gd name="T72" fmla="*/ 0 w 649"/>
                  <a:gd name="T73" fmla="*/ 0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9" h="162">
                    <a:moveTo>
                      <a:pt x="0" y="162"/>
                    </a:moveTo>
                    <a:lnTo>
                      <a:pt x="0" y="162"/>
                    </a:lnTo>
                    <a:lnTo>
                      <a:pt x="42" y="162"/>
                    </a:lnTo>
                    <a:lnTo>
                      <a:pt x="83" y="158"/>
                    </a:lnTo>
                    <a:lnTo>
                      <a:pt x="126" y="154"/>
                    </a:lnTo>
                    <a:lnTo>
                      <a:pt x="170" y="147"/>
                    </a:lnTo>
                    <a:lnTo>
                      <a:pt x="213" y="140"/>
                    </a:lnTo>
                    <a:lnTo>
                      <a:pt x="256" y="131"/>
                    </a:lnTo>
                    <a:lnTo>
                      <a:pt x="299" y="120"/>
                    </a:lnTo>
                    <a:lnTo>
                      <a:pt x="342" y="110"/>
                    </a:lnTo>
                    <a:lnTo>
                      <a:pt x="384" y="98"/>
                    </a:lnTo>
                    <a:lnTo>
                      <a:pt x="425" y="86"/>
                    </a:lnTo>
                    <a:lnTo>
                      <a:pt x="467" y="73"/>
                    </a:lnTo>
                    <a:lnTo>
                      <a:pt x="506" y="62"/>
                    </a:lnTo>
                    <a:lnTo>
                      <a:pt x="543" y="49"/>
                    </a:lnTo>
                    <a:lnTo>
                      <a:pt x="581" y="37"/>
                    </a:lnTo>
                    <a:lnTo>
                      <a:pt x="616" y="27"/>
                    </a:lnTo>
                    <a:lnTo>
                      <a:pt x="649" y="16"/>
                    </a:lnTo>
                    <a:lnTo>
                      <a:pt x="644" y="0"/>
                    </a:lnTo>
                    <a:lnTo>
                      <a:pt x="611" y="11"/>
                    </a:lnTo>
                    <a:lnTo>
                      <a:pt x="576" y="21"/>
                    </a:lnTo>
                    <a:lnTo>
                      <a:pt x="538" y="33"/>
                    </a:lnTo>
                    <a:lnTo>
                      <a:pt x="501" y="46"/>
                    </a:lnTo>
                    <a:lnTo>
                      <a:pt x="462" y="58"/>
                    </a:lnTo>
                    <a:lnTo>
                      <a:pt x="423" y="71"/>
                    </a:lnTo>
                    <a:lnTo>
                      <a:pt x="381" y="82"/>
                    </a:lnTo>
                    <a:lnTo>
                      <a:pt x="339" y="94"/>
                    </a:lnTo>
                    <a:lnTo>
                      <a:pt x="297" y="105"/>
                    </a:lnTo>
                    <a:lnTo>
                      <a:pt x="254" y="115"/>
                    </a:lnTo>
                    <a:lnTo>
                      <a:pt x="211" y="124"/>
                    </a:lnTo>
                    <a:lnTo>
                      <a:pt x="168" y="132"/>
                    </a:lnTo>
                    <a:lnTo>
                      <a:pt x="126" y="138"/>
                    </a:lnTo>
                    <a:lnTo>
                      <a:pt x="83" y="142"/>
                    </a:lnTo>
                    <a:lnTo>
                      <a:pt x="42" y="146"/>
                    </a:lnTo>
                    <a:lnTo>
                      <a:pt x="0" y="146"/>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33" name="Freeform 850">
                <a:extLst>
                  <a:ext uri="{FF2B5EF4-FFF2-40B4-BE49-F238E27FC236}">
                    <a16:creationId xmlns:a16="http://schemas.microsoft.com/office/drawing/2014/main" id="{4B04C338-3E36-4408-BD49-75F3D2CC38D1}"/>
                  </a:ext>
                </a:extLst>
              </p:cNvPr>
              <p:cNvSpPr>
                <a:spLocks/>
              </p:cNvSpPr>
              <p:nvPr/>
            </p:nvSpPr>
            <p:spPr bwMode="auto">
              <a:xfrm>
                <a:off x="2601" y="3455"/>
                <a:ext cx="186" cy="88"/>
              </a:xfrm>
              <a:custGeom>
                <a:avLst/>
                <a:gdLst>
                  <a:gd name="T0" fmla="*/ 0 w 743"/>
                  <a:gd name="T1" fmla="*/ 0 h 350"/>
                  <a:gd name="T2" fmla="*/ 0 w 743"/>
                  <a:gd name="T3" fmla="*/ 0 h 350"/>
                  <a:gd name="T4" fmla="*/ 0 w 743"/>
                  <a:gd name="T5" fmla="*/ 0 h 350"/>
                  <a:gd name="T6" fmla="*/ 0 w 743"/>
                  <a:gd name="T7" fmla="*/ 0 h 350"/>
                  <a:gd name="T8" fmla="*/ 0 w 743"/>
                  <a:gd name="T9" fmla="*/ 0 h 350"/>
                  <a:gd name="T10" fmla="*/ 0 w 743"/>
                  <a:gd name="T11" fmla="*/ 0 h 350"/>
                  <a:gd name="T12" fmla="*/ 0 w 743"/>
                  <a:gd name="T13" fmla="*/ 0 h 350"/>
                  <a:gd name="T14" fmla="*/ 0 w 743"/>
                  <a:gd name="T15" fmla="*/ 0 h 350"/>
                  <a:gd name="T16" fmla="*/ 0 w 743"/>
                  <a:gd name="T17" fmla="*/ 0 h 350"/>
                  <a:gd name="T18" fmla="*/ 0 w 743"/>
                  <a:gd name="T19" fmla="*/ 0 h 350"/>
                  <a:gd name="T20" fmla="*/ 0 w 743"/>
                  <a:gd name="T21" fmla="*/ 0 h 350"/>
                  <a:gd name="T22" fmla="*/ 0 w 743"/>
                  <a:gd name="T23" fmla="*/ 0 h 350"/>
                  <a:gd name="T24" fmla="*/ 0 w 743"/>
                  <a:gd name="T25" fmla="*/ 0 h 350"/>
                  <a:gd name="T26" fmla="*/ 0 w 743"/>
                  <a:gd name="T27" fmla="*/ 0 h 350"/>
                  <a:gd name="T28" fmla="*/ 0 w 743"/>
                  <a:gd name="T29" fmla="*/ 0 h 350"/>
                  <a:gd name="T30" fmla="*/ 0 w 743"/>
                  <a:gd name="T31" fmla="*/ 0 h 350"/>
                  <a:gd name="T32" fmla="*/ 0 w 743"/>
                  <a:gd name="T33" fmla="*/ 0 h 350"/>
                  <a:gd name="T34" fmla="*/ 0 w 743"/>
                  <a:gd name="T35" fmla="*/ 0 h 350"/>
                  <a:gd name="T36" fmla="*/ 0 w 743"/>
                  <a:gd name="T37" fmla="*/ 0 h 350"/>
                  <a:gd name="T38" fmla="*/ 0 w 743"/>
                  <a:gd name="T39" fmla="*/ 0 h 350"/>
                  <a:gd name="T40" fmla="*/ 0 w 743"/>
                  <a:gd name="T41" fmla="*/ 0 h 350"/>
                  <a:gd name="T42" fmla="*/ 0 w 743"/>
                  <a:gd name="T43" fmla="*/ 0 h 350"/>
                  <a:gd name="T44" fmla="*/ 0 w 743"/>
                  <a:gd name="T45" fmla="*/ 0 h 350"/>
                  <a:gd name="T46" fmla="*/ 0 w 743"/>
                  <a:gd name="T47" fmla="*/ 0 h 350"/>
                  <a:gd name="T48" fmla="*/ 0 w 743"/>
                  <a:gd name="T49" fmla="*/ 0 h 350"/>
                  <a:gd name="T50" fmla="*/ 0 w 743"/>
                  <a:gd name="T51" fmla="*/ 0 h 350"/>
                  <a:gd name="T52" fmla="*/ 0 w 743"/>
                  <a:gd name="T53" fmla="*/ 0 h 350"/>
                  <a:gd name="T54" fmla="*/ 0 w 743"/>
                  <a:gd name="T55" fmla="*/ 0 h 350"/>
                  <a:gd name="T56" fmla="*/ 0 w 743"/>
                  <a:gd name="T57" fmla="*/ 0 h 350"/>
                  <a:gd name="T58" fmla="*/ 0 w 743"/>
                  <a:gd name="T59" fmla="*/ 0 h 350"/>
                  <a:gd name="T60" fmla="*/ 0 w 743"/>
                  <a:gd name="T61" fmla="*/ 0 h 350"/>
                  <a:gd name="T62" fmla="*/ 0 w 743"/>
                  <a:gd name="T63" fmla="*/ 0 h 350"/>
                  <a:gd name="T64" fmla="*/ 0 w 743"/>
                  <a:gd name="T65" fmla="*/ 0 h 350"/>
                  <a:gd name="T66" fmla="*/ 0 w 743"/>
                  <a:gd name="T67" fmla="*/ 0 h 350"/>
                  <a:gd name="T68" fmla="*/ 0 w 743"/>
                  <a:gd name="T69" fmla="*/ 0 h 350"/>
                  <a:gd name="T70" fmla="*/ 0 w 743"/>
                  <a:gd name="T71" fmla="*/ 0 h 350"/>
                  <a:gd name="T72" fmla="*/ 0 w 743"/>
                  <a:gd name="T73" fmla="*/ 0 h 350"/>
                  <a:gd name="T74" fmla="*/ 0 w 743"/>
                  <a:gd name="T75" fmla="*/ 0 h 350"/>
                  <a:gd name="T76" fmla="*/ 0 w 743"/>
                  <a:gd name="T77" fmla="*/ 0 h 350"/>
                  <a:gd name="T78" fmla="*/ 0 w 743"/>
                  <a:gd name="T79" fmla="*/ 0 h 350"/>
                  <a:gd name="T80" fmla="*/ 0 w 743"/>
                  <a:gd name="T81" fmla="*/ 0 h 350"/>
                  <a:gd name="T82" fmla="*/ 0 w 743"/>
                  <a:gd name="T83" fmla="*/ 0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43" h="350">
                    <a:moveTo>
                      <a:pt x="0" y="4"/>
                    </a:moveTo>
                    <a:lnTo>
                      <a:pt x="4" y="14"/>
                    </a:lnTo>
                    <a:lnTo>
                      <a:pt x="45" y="43"/>
                    </a:lnTo>
                    <a:lnTo>
                      <a:pt x="87" y="71"/>
                    </a:lnTo>
                    <a:lnTo>
                      <a:pt x="128" y="100"/>
                    </a:lnTo>
                    <a:lnTo>
                      <a:pt x="171" y="129"/>
                    </a:lnTo>
                    <a:lnTo>
                      <a:pt x="213" y="157"/>
                    </a:lnTo>
                    <a:lnTo>
                      <a:pt x="256" y="185"/>
                    </a:lnTo>
                    <a:lnTo>
                      <a:pt x="299" y="212"/>
                    </a:lnTo>
                    <a:lnTo>
                      <a:pt x="343" y="237"/>
                    </a:lnTo>
                    <a:lnTo>
                      <a:pt x="388" y="260"/>
                    </a:lnTo>
                    <a:lnTo>
                      <a:pt x="435" y="281"/>
                    </a:lnTo>
                    <a:lnTo>
                      <a:pt x="482" y="300"/>
                    </a:lnTo>
                    <a:lnTo>
                      <a:pt x="531" y="317"/>
                    </a:lnTo>
                    <a:lnTo>
                      <a:pt x="582" y="330"/>
                    </a:lnTo>
                    <a:lnTo>
                      <a:pt x="634" y="341"/>
                    </a:lnTo>
                    <a:lnTo>
                      <a:pt x="689" y="347"/>
                    </a:lnTo>
                    <a:lnTo>
                      <a:pt x="743" y="350"/>
                    </a:lnTo>
                    <a:lnTo>
                      <a:pt x="743" y="334"/>
                    </a:lnTo>
                    <a:lnTo>
                      <a:pt x="689" y="332"/>
                    </a:lnTo>
                    <a:lnTo>
                      <a:pt x="637" y="325"/>
                    </a:lnTo>
                    <a:lnTo>
                      <a:pt x="585" y="315"/>
                    </a:lnTo>
                    <a:lnTo>
                      <a:pt x="537" y="302"/>
                    </a:lnTo>
                    <a:lnTo>
                      <a:pt x="487" y="285"/>
                    </a:lnTo>
                    <a:lnTo>
                      <a:pt x="440" y="265"/>
                    </a:lnTo>
                    <a:lnTo>
                      <a:pt x="396" y="244"/>
                    </a:lnTo>
                    <a:lnTo>
                      <a:pt x="351" y="221"/>
                    </a:lnTo>
                    <a:lnTo>
                      <a:pt x="306" y="196"/>
                    </a:lnTo>
                    <a:lnTo>
                      <a:pt x="264" y="172"/>
                    </a:lnTo>
                    <a:lnTo>
                      <a:pt x="221" y="144"/>
                    </a:lnTo>
                    <a:lnTo>
                      <a:pt x="179" y="116"/>
                    </a:lnTo>
                    <a:lnTo>
                      <a:pt x="136" y="87"/>
                    </a:lnTo>
                    <a:lnTo>
                      <a:pt x="95" y="58"/>
                    </a:lnTo>
                    <a:lnTo>
                      <a:pt x="53" y="30"/>
                    </a:lnTo>
                    <a:lnTo>
                      <a:pt x="11" y="1"/>
                    </a:lnTo>
                    <a:lnTo>
                      <a:pt x="15" y="12"/>
                    </a:lnTo>
                    <a:lnTo>
                      <a:pt x="11" y="1"/>
                    </a:lnTo>
                    <a:lnTo>
                      <a:pt x="6" y="0"/>
                    </a:lnTo>
                    <a:lnTo>
                      <a:pt x="2" y="4"/>
                    </a:lnTo>
                    <a:lnTo>
                      <a:pt x="1" y="9"/>
                    </a:lnTo>
                    <a:lnTo>
                      <a:pt x="4" y="1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34" name="Freeform 851">
                <a:extLst>
                  <a:ext uri="{FF2B5EF4-FFF2-40B4-BE49-F238E27FC236}">
                    <a16:creationId xmlns:a16="http://schemas.microsoft.com/office/drawing/2014/main" id="{A0EFA657-16DA-40FD-967C-A18F0A516AB1}"/>
                  </a:ext>
                </a:extLst>
              </p:cNvPr>
              <p:cNvSpPr>
                <a:spLocks/>
              </p:cNvSpPr>
              <p:nvPr/>
            </p:nvSpPr>
            <p:spPr bwMode="auto">
              <a:xfrm>
                <a:off x="2601" y="3417"/>
                <a:ext cx="48" cy="41"/>
              </a:xfrm>
              <a:custGeom>
                <a:avLst/>
                <a:gdLst>
                  <a:gd name="T0" fmla="*/ 0 w 193"/>
                  <a:gd name="T1" fmla="*/ 0 h 165"/>
                  <a:gd name="T2" fmla="*/ 0 w 193"/>
                  <a:gd name="T3" fmla="*/ 0 h 165"/>
                  <a:gd name="T4" fmla="*/ 0 w 193"/>
                  <a:gd name="T5" fmla="*/ 0 h 165"/>
                  <a:gd name="T6" fmla="*/ 0 w 193"/>
                  <a:gd name="T7" fmla="*/ 0 h 165"/>
                  <a:gd name="T8" fmla="*/ 0 w 193"/>
                  <a:gd name="T9" fmla="*/ 0 h 165"/>
                  <a:gd name="T10" fmla="*/ 0 w 193"/>
                  <a:gd name="T11" fmla="*/ 0 h 165"/>
                  <a:gd name="T12" fmla="*/ 0 w 193"/>
                  <a:gd name="T13" fmla="*/ 0 h 165"/>
                  <a:gd name="T14" fmla="*/ 0 w 193"/>
                  <a:gd name="T15" fmla="*/ 0 h 165"/>
                  <a:gd name="T16" fmla="*/ 0 w 193"/>
                  <a:gd name="T17" fmla="*/ 0 h 165"/>
                  <a:gd name="T18" fmla="*/ 0 w 193"/>
                  <a:gd name="T19" fmla="*/ 0 h 165"/>
                  <a:gd name="T20" fmla="*/ 0 w 193"/>
                  <a:gd name="T21" fmla="*/ 0 h 165"/>
                  <a:gd name="T22" fmla="*/ 0 w 193"/>
                  <a:gd name="T23" fmla="*/ 0 h 165"/>
                  <a:gd name="T24" fmla="*/ 0 w 193"/>
                  <a:gd name="T25" fmla="*/ 0 h 165"/>
                  <a:gd name="T26" fmla="*/ 0 w 193"/>
                  <a:gd name="T27" fmla="*/ 0 h 165"/>
                  <a:gd name="T28" fmla="*/ 0 w 193"/>
                  <a:gd name="T29" fmla="*/ 0 h 165"/>
                  <a:gd name="T30" fmla="*/ 0 w 193"/>
                  <a:gd name="T31" fmla="*/ 0 h 165"/>
                  <a:gd name="T32" fmla="*/ 0 w 193"/>
                  <a:gd name="T33" fmla="*/ 0 h 165"/>
                  <a:gd name="T34" fmla="*/ 0 w 193"/>
                  <a:gd name="T35" fmla="*/ 0 h 165"/>
                  <a:gd name="T36" fmla="*/ 0 w 193"/>
                  <a:gd name="T37" fmla="*/ 0 h 165"/>
                  <a:gd name="T38" fmla="*/ 0 w 193"/>
                  <a:gd name="T39" fmla="*/ 0 h 165"/>
                  <a:gd name="T40" fmla="*/ 0 w 193"/>
                  <a:gd name="T41" fmla="*/ 0 h 165"/>
                  <a:gd name="T42" fmla="*/ 0 w 193"/>
                  <a:gd name="T43" fmla="*/ 0 h 165"/>
                  <a:gd name="T44" fmla="*/ 0 w 193"/>
                  <a:gd name="T45" fmla="*/ 0 h 165"/>
                  <a:gd name="T46" fmla="*/ 0 w 193"/>
                  <a:gd name="T47" fmla="*/ 0 h 165"/>
                  <a:gd name="T48" fmla="*/ 0 w 193"/>
                  <a:gd name="T49" fmla="*/ 0 h 165"/>
                  <a:gd name="T50" fmla="*/ 0 w 193"/>
                  <a:gd name="T51" fmla="*/ 0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3" h="165">
                    <a:moveTo>
                      <a:pt x="188" y="1"/>
                    </a:moveTo>
                    <a:lnTo>
                      <a:pt x="180" y="0"/>
                    </a:lnTo>
                    <a:lnTo>
                      <a:pt x="151" y="15"/>
                    </a:lnTo>
                    <a:lnTo>
                      <a:pt x="123" y="32"/>
                    </a:lnTo>
                    <a:lnTo>
                      <a:pt x="96" y="49"/>
                    </a:lnTo>
                    <a:lnTo>
                      <a:pt x="73" y="67"/>
                    </a:lnTo>
                    <a:lnTo>
                      <a:pt x="50" y="88"/>
                    </a:lnTo>
                    <a:lnTo>
                      <a:pt x="32" y="109"/>
                    </a:lnTo>
                    <a:lnTo>
                      <a:pt x="15" y="132"/>
                    </a:lnTo>
                    <a:lnTo>
                      <a:pt x="0" y="157"/>
                    </a:lnTo>
                    <a:lnTo>
                      <a:pt x="15" y="165"/>
                    </a:lnTo>
                    <a:lnTo>
                      <a:pt x="28" y="140"/>
                    </a:lnTo>
                    <a:lnTo>
                      <a:pt x="45" y="119"/>
                    </a:lnTo>
                    <a:lnTo>
                      <a:pt x="63" y="98"/>
                    </a:lnTo>
                    <a:lnTo>
                      <a:pt x="83" y="80"/>
                    </a:lnTo>
                    <a:lnTo>
                      <a:pt x="106" y="62"/>
                    </a:lnTo>
                    <a:lnTo>
                      <a:pt x="131" y="45"/>
                    </a:lnTo>
                    <a:lnTo>
                      <a:pt x="158" y="31"/>
                    </a:lnTo>
                    <a:lnTo>
                      <a:pt x="188" y="15"/>
                    </a:lnTo>
                    <a:lnTo>
                      <a:pt x="180" y="14"/>
                    </a:lnTo>
                    <a:lnTo>
                      <a:pt x="188" y="15"/>
                    </a:lnTo>
                    <a:lnTo>
                      <a:pt x="193" y="10"/>
                    </a:lnTo>
                    <a:lnTo>
                      <a:pt x="192" y="3"/>
                    </a:lnTo>
                    <a:lnTo>
                      <a:pt x="187" y="0"/>
                    </a:lnTo>
                    <a:lnTo>
                      <a:pt x="180" y="0"/>
                    </a:lnTo>
                    <a:lnTo>
                      <a:pt x="18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35" name="Freeform 852">
                <a:extLst>
                  <a:ext uri="{FF2B5EF4-FFF2-40B4-BE49-F238E27FC236}">
                    <a16:creationId xmlns:a16="http://schemas.microsoft.com/office/drawing/2014/main" id="{A672330E-56EB-406C-B73A-45F373F7146F}"/>
                  </a:ext>
                </a:extLst>
              </p:cNvPr>
              <p:cNvSpPr>
                <a:spLocks/>
              </p:cNvSpPr>
              <p:nvPr/>
            </p:nvSpPr>
            <p:spPr bwMode="auto">
              <a:xfrm>
                <a:off x="2646" y="3430"/>
                <a:ext cx="278" cy="67"/>
              </a:xfrm>
              <a:custGeom>
                <a:avLst/>
                <a:gdLst>
                  <a:gd name="T0" fmla="*/ 0 w 1111"/>
                  <a:gd name="T1" fmla="*/ 0 h 268"/>
                  <a:gd name="T2" fmla="*/ 0 w 1111"/>
                  <a:gd name="T3" fmla="*/ 0 h 268"/>
                  <a:gd name="T4" fmla="*/ 0 w 1111"/>
                  <a:gd name="T5" fmla="*/ 0 h 268"/>
                  <a:gd name="T6" fmla="*/ 0 w 1111"/>
                  <a:gd name="T7" fmla="*/ 0 h 268"/>
                  <a:gd name="T8" fmla="*/ 0 w 1111"/>
                  <a:gd name="T9" fmla="*/ 0 h 268"/>
                  <a:gd name="T10" fmla="*/ 0 w 1111"/>
                  <a:gd name="T11" fmla="*/ 0 h 268"/>
                  <a:gd name="T12" fmla="*/ 0 w 1111"/>
                  <a:gd name="T13" fmla="*/ 0 h 268"/>
                  <a:gd name="T14" fmla="*/ 0 w 1111"/>
                  <a:gd name="T15" fmla="*/ 0 h 268"/>
                  <a:gd name="T16" fmla="*/ 0 w 1111"/>
                  <a:gd name="T17" fmla="*/ 0 h 268"/>
                  <a:gd name="T18" fmla="*/ 0 w 1111"/>
                  <a:gd name="T19" fmla="*/ 0 h 268"/>
                  <a:gd name="T20" fmla="*/ 0 w 1111"/>
                  <a:gd name="T21" fmla="*/ 0 h 268"/>
                  <a:gd name="T22" fmla="*/ 0 w 1111"/>
                  <a:gd name="T23" fmla="*/ 0 h 268"/>
                  <a:gd name="T24" fmla="*/ 0 w 1111"/>
                  <a:gd name="T25" fmla="*/ 0 h 268"/>
                  <a:gd name="T26" fmla="*/ 0 w 1111"/>
                  <a:gd name="T27" fmla="*/ 0 h 268"/>
                  <a:gd name="T28" fmla="*/ 0 w 1111"/>
                  <a:gd name="T29" fmla="*/ 0 h 268"/>
                  <a:gd name="T30" fmla="*/ 0 w 1111"/>
                  <a:gd name="T31" fmla="*/ 0 h 268"/>
                  <a:gd name="T32" fmla="*/ 0 w 1111"/>
                  <a:gd name="T33" fmla="*/ 0 h 268"/>
                  <a:gd name="T34" fmla="*/ 0 w 1111"/>
                  <a:gd name="T35" fmla="*/ 0 h 268"/>
                  <a:gd name="T36" fmla="*/ 0 w 1111"/>
                  <a:gd name="T37" fmla="*/ 0 h 268"/>
                  <a:gd name="T38" fmla="*/ 0 w 1111"/>
                  <a:gd name="T39" fmla="*/ 0 h 268"/>
                  <a:gd name="T40" fmla="*/ 0 w 1111"/>
                  <a:gd name="T41" fmla="*/ 0 h 268"/>
                  <a:gd name="T42" fmla="*/ 0 w 1111"/>
                  <a:gd name="T43" fmla="*/ 0 h 268"/>
                  <a:gd name="T44" fmla="*/ 0 w 1111"/>
                  <a:gd name="T45" fmla="*/ 0 h 268"/>
                  <a:gd name="T46" fmla="*/ 0 w 1111"/>
                  <a:gd name="T47" fmla="*/ 0 h 268"/>
                  <a:gd name="T48" fmla="*/ 0 w 1111"/>
                  <a:gd name="T49" fmla="*/ 0 h 268"/>
                  <a:gd name="T50" fmla="*/ 0 w 1111"/>
                  <a:gd name="T51" fmla="*/ 0 h 268"/>
                  <a:gd name="T52" fmla="*/ 0 w 1111"/>
                  <a:gd name="T53" fmla="*/ 0 h 268"/>
                  <a:gd name="T54" fmla="*/ 0 w 1111"/>
                  <a:gd name="T55" fmla="*/ 0 h 268"/>
                  <a:gd name="T56" fmla="*/ 0 w 1111"/>
                  <a:gd name="T57" fmla="*/ 0 h 268"/>
                  <a:gd name="T58" fmla="*/ 0 w 1111"/>
                  <a:gd name="T59" fmla="*/ 0 h 268"/>
                  <a:gd name="T60" fmla="*/ 0 w 1111"/>
                  <a:gd name="T61" fmla="*/ 0 h 268"/>
                  <a:gd name="T62" fmla="*/ 0 w 1111"/>
                  <a:gd name="T63" fmla="*/ 0 h 2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1" h="268">
                    <a:moveTo>
                      <a:pt x="0" y="0"/>
                    </a:moveTo>
                    <a:lnTo>
                      <a:pt x="26" y="26"/>
                    </a:lnTo>
                    <a:lnTo>
                      <a:pt x="54" y="52"/>
                    </a:lnTo>
                    <a:lnTo>
                      <a:pt x="84" y="77"/>
                    </a:lnTo>
                    <a:lnTo>
                      <a:pt x="118" y="100"/>
                    </a:lnTo>
                    <a:lnTo>
                      <a:pt x="152" y="123"/>
                    </a:lnTo>
                    <a:lnTo>
                      <a:pt x="188" y="144"/>
                    </a:lnTo>
                    <a:lnTo>
                      <a:pt x="226" y="165"/>
                    </a:lnTo>
                    <a:lnTo>
                      <a:pt x="265" y="184"/>
                    </a:lnTo>
                    <a:lnTo>
                      <a:pt x="305" y="201"/>
                    </a:lnTo>
                    <a:lnTo>
                      <a:pt x="345" y="217"/>
                    </a:lnTo>
                    <a:lnTo>
                      <a:pt x="387" y="231"/>
                    </a:lnTo>
                    <a:lnTo>
                      <a:pt x="429" y="243"/>
                    </a:lnTo>
                    <a:lnTo>
                      <a:pt x="469" y="252"/>
                    </a:lnTo>
                    <a:lnTo>
                      <a:pt x="510" y="260"/>
                    </a:lnTo>
                    <a:lnTo>
                      <a:pt x="551" y="265"/>
                    </a:lnTo>
                    <a:lnTo>
                      <a:pt x="591" y="268"/>
                    </a:lnTo>
                    <a:lnTo>
                      <a:pt x="633" y="268"/>
                    </a:lnTo>
                    <a:lnTo>
                      <a:pt x="672" y="266"/>
                    </a:lnTo>
                    <a:lnTo>
                      <a:pt x="708" y="264"/>
                    </a:lnTo>
                    <a:lnTo>
                      <a:pt x="743" y="259"/>
                    </a:lnTo>
                    <a:lnTo>
                      <a:pt x="777" y="252"/>
                    </a:lnTo>
                    <a:lnTo>
                      <a:pt x="809" y="246"/>
                    </a:lnTo>
                    <a:lnTo>
                      <a:pt x="842" y="236"/>
                    </a:lnTo>
                    <a:lnTo>
                      <a:pt x="872" y="226"/>
                    </a:lnTo>
                    <a:lnTo>
                      <a:pt x="902" y="216"/>
                    </a:lnTo>
                    <a:lnTo>
                      <a:pt x="932" y="204"/>
                    </a:lnTo>
                    <a:lnTo>
                      <a:pt x="960" y="191"/>
                    </a:lnTo>
                    <a:lnTo>
                      <a:pt x="990" y="177"/>
                    </a:lnTo>
                    <a:lnTo>
                      <a:pt x="1019" y="162"/>
                    </a:lnTo>
                    <a:lnTo>
                      <a:pt x="1049" y="148"/>
                    </a:lnTo>
                    <a:lnTo>
                      <a:pt x="1080" y="132"/>
                    </a:lnTo>
                    <a:lnTo>
                      <a:pt x="1111" y="117"/>
                    </a:lnTo>
                    <a:lnTo>
                      <a:pt x="1075" y="127"/>
                    </a:lnTo>
                    <a:lnTo>
                      <a:pt x="1039" y="138"/>
                    </a:lnTo>
                    <a:lnTo>
                      <a:pt x="1004" y="148"/>
                    </a:lnTo>
                    <a:lnTo>
                      <a:pt x="969" y="157"/>
                    </a:lnTo>
                    <a:lnTo>
                      <a:pt x="936" y="168"/>
                    </a:lnTo>
                    <a:lnTo>
                      <a:pt x="903" y="177"/>
                    </a:lnTo>
                    <a:lnTo>
                      <a:pt x="869" y="184"/>
                    </a:lnTo>
                    <a:lnTo>
                      <a:pt x="838" y="194"/>
                    </a:lnTo>
                    <a:lnTo>
                      <a:pt x="806" y="201"/>
                    </a:lnTo>
                    <a:lnTo>
                      <a:pt x="774" y="208"/>
                    </a:lnTo>
                    <a:lnTo>
                      <a:pt x="744" y="214"/>
                    </a:lnTo>
                    <a:lnTo>
                      <a:pt x="715" y="218"/>
                    </a:lnTo>
                    <a:lnTo>
                      <a:pt x="686" y="223"/>
                    </a:lnTo>
                    <a:lnTo>
                      <a:pt x="657" y="226"/>
                    </a:lnTo>
                    <a:lnTo>
                      <a:pt x="630" y="227"/>
                    </a:lnTo>
                    <a:lnTo>
                      <a:pt x="603" y="229"/>
                    </a:lnTo>
                    <a:lnTo>
                      <a:pt x="560" y="227"/>
                    </a:lnTo>
                    <a:lnTo>
                      <a:pt x="518" y="225"/>
                    </a:lnTo>
                    <a:lnTo>
                      <a:pt x="479" y="220"/>
                    </a:lnTo>
                    <a:lnTo>
                      <a:pt x="442" y="213"/>
                    </a:lnTo>
                    <a:lnTo>
                      <a:pt x="407" y="204"/>
                    </a:lnTo>
                    <a:lnTo>
                      <a:pt x="371" y="194"/>
                    </a:lnTo>
                    <a:lnTo>
                      <a:pt x="338" y="181"/>
                    </a:lnTo>
                    <a:lnTo>
                      <a:pt x="304" y="166"/>
                    </a:lnTo>
                    <a:lnTo>
                      <a:pt x="270" y="151"/>
                    </a:lnTo>
                    <a:lnTo>
                      <a:pt x="235" y="134"/>
                    </a:lnTo>
                    <a:lnTo>
                      <a:pt x="200" y="114"/>
                    </a:lnTo>
                    <a:lnTo>
                      <a:pt x="163" y="93"/>
                    </a:lnTo>
                    <a:lnTo>
                      <a:pt x="126" y="73"/>
                    </a:lnTo>
                    <a:lnTo>
                      <a:pt x="87" y="49"/>
                    </a:lnTo>
                    <a:lnTo>
                      <a:pt x="44" y="25"/>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36" name="Freeform 853">
                <a:extLst>
                  <a:ext uri="{FF2B5EF4-FFF2-40B4-BE49-F238E27FC236}">
                    <a16:creationId xmlns:a16="http://schemas.microsoft.com/office/drawing/2014/main" id="{27D99848-BA79-4822-B4B8-4FDE91DD29D8}"/>
                  </a:ext>
                </a:extLst>
              </p:cNvPr>
              <p:cNvSpPr>
                <a:spLocks/>
              </p:cNvSpPr>
              <p:nvPr/>
            </p:nvSpPr>
            <p:spPr bwMode="auto">
              <a:xfrm>
                <a:off x="2970" y="3449"/>
                <a:ext cx="78" cy="35"/>
              </a:xfrm>
              <a:custGeom>
                <a:avLst/>
                <a:gdLst>
                  <a:gd name="T0" fmla="*/ 0 w 312"/>
                  <a:gd name="T1" fmla="*/ 0 h 142"/>
                  <a:gd name="T2" fmla="*/ 0 w 312"/>
                  <a:gd name="T3" fmla="*/ 0 h 142"/>
                  <a:gd name="T4" fmla="*/ 0 w 312"/>
                  <a:gd name="T5" fmla="*/ 0 h 142"/>
                  <a:gd name="T6" fmla="*/ 0 w 312"/>
                  <a:gd name="T7" fmla="*/ 0 h 142"/>
                  <a:gd name="T8" fmla="*/ 0 w 312"/>
                  <a:gd name="T9" fmla="*/ 0 h 142"/>
                  <a:gd name="T10" fmla="*/ 0 w 312"/>
                  <a:gd name="T11" fmla="*/ 0 h 142"/>
                  <a:gd name="T12" fmla="*/ 0 w 312"/>
                  <a:gd name="T13" fmla="*/ 0 h 142"/>
                  <a:gd name="T14" fmla="*/ 0 w 312"/>
                  <a:gd name="T15" fmla="*/ 0 h 142"/>
                  <a:gd name="T16" fmla="*/ 0 w 312"/>
                  <a:gd name="T17" fmla="*/ 0 h 142"/>
                  <a:gd name="T18" fmla="*/ 0 w 312"/>
                  <a:gd name="T19" fmla="*/ 0 h 142"/>
                  <a:gd name="T20" fmla="*/ 0 w 312"/>
                  <a:gd name="T21" fmla="*/ 0 h 142"/>
                  <a:gd name="T22" fmla="*/ 0 w 312"/>
                  <a:gd name="T23" fmla="*/ 0 h 142"/>
                  <a:gd name="T24" fmla="*/ 0 w 312"/>
                  <a:gd name="T25" fmla="*/ 0 h 142"/>
                  <a:gd name="T26" fmla="*/ 0 w 312"/>
                  <a:gd name="T27" fmla="*/ 0 h 142"/>
                  <a:gd name="T28" fmla="*/ 0 w 312"/>
                  <a:gd name="T29" fmla="*/ 0 h 142"/>
                  <a:gd name="T30" fmla="*/ 0 w 312"/>
                  <a:gd name="T31" fmla="*/ 0 h 142"/>
                  <a:gd name="T32" fmla="*/ 0 w 312"/>
                  <a:gd name="T33" fmla="*/ 0 h 142"/>
                  <a:gd name="T34" fmla="*/ 0 w 312"/>
                  <a:gd name="T35" fmla="*/ 0 h 142"/>
                  <a:gd name="T36" fmla="*/ 0 w 312"/>
                  <a:gd name="T37" fmla="*/ 0 h 142"/>
                  <a:gd name="T38" fmla="*/ 0 w 312"/>
                  <a:gd name="T39" fmla="*/ 0 h 142"/>
                  <a:gd name="T40" fmla="*/ 0 w 312"/>
                  <a:gd name="T41" fmla="*/ 0 h 142"/>
                  <a:gd name="T42" fmla="*/ 0 w 312"/>
                  <a:gd name="T43" fmla="*/ 0 h 142"/>
                  <a:gd name="T44" fmla="*/ 0 w 312"/>
                  <a:gd name="T45" fmla="*/ 0 h 142"/>
                  <a:gd name="T46" fmla="*/ 0 w 312"/>
                  <a:gd name="T47" fmla="*/ 0 h 142"/>
                  <a:gd name="T48" fmla="*/ 0 w 312"/>
                  <a:gd name="T49" fmla="*/ 0 h 142"/>
                  <a:gd name="T50" fmla="*/ 0 w 312"/>
                  <a:gd name="T51" fmla="*/ 0 h 142"/>
                  <a:gd name="T52" fmla="*/ 0 w 312"/>
                  <a:gd name="T53" fmla="*/ 0 h 142"/>
                  <a:gd name="T54" fmla="*/ 0 w 312"/>
                  <a:gd name="T55" fmla="*/ 0 h 142"/>
                  <a:gd name="T56" fmla="*/ 0 w 312"/>
                  <a:gd name="T57" fmla="*/ 0 h 142"/>
                  <a:gd name="T58" fmla="*/ 0 w 312"/>
                  <a:gd name="T59" fmla="*/ 0 h 142"/>
                  <a:gd name="T60" fmla="*/ 0 w 312"/>
                  <a:gd name="T61" fmla="*/ 0 h 142"/>
                  <a:gd name="T62" fmla="*/ 0 w 312"/>
                  <a:gd name="T63" fmla="*/ 0 h 142"/>
                  <a:gd name="T64" fmla="*/ 0 w 312"/>
                  <a:gd name="T65" fmla="*/ 0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2" h="142">
                    <a:moveTo>
                      <a:pt x="0" y="10"/>
                    </a:moveTo>
                    <a:lnTo>
                      <a:pt x="18" y="4"/>
                    </a:lnTo>
                    <a:lnTo>
                      <a:pt x="39" y="0"/>
                    </a:lnTo>
                    <a:lnTo>
                      <a:pt x="61" y="0"/>
                    </a:lnTo>
                    <a:lnTo>
                      <a:pt x="84" y="3"/>
                    </a:lnTo>
                    <a:lnTo>
                      <a:pt x="108" y="8"/>
                    </a:lnTo>
                    <a:lnTo>
                      <a:pt x="132" y="14"/>
                    </a:lnTo>
                    <a:lnTo>
                      <a:pt x="157" y="25"/>
                    </a:lnTo>
                    <a:lnTo>
                      <a:pt x="182" y="35"/>
                    </a:lnTo>
                    <a:lnTo>
                      <a:pt x="205" y="47"/>
                    </a:lnTo>
                    <a:lnTo>
                      <a:pt x="227" y="60"/>
                    </a:lnTo>
                    <a:lnTo>
                      <a:pt x="248" y="74"/>
                    </a:lnTo>
                    <a:lnTo>
                      <a:pt x="266" y="88"/>
                    </a:lnTo>
                    <a:lnTo>
                      <a:pt x="283" y="103"/>
                    </a:lnTo>
                    <a:lnTo>
                      <a:pt x="296" y="116"/>
                    </a:lnTo>
                    <a:lnTo>
                      <a:pt x="305" y="130"/>
                    </a:lnTo>
                    <a:lnTo>
                      <a:pt x="312" y="142"/>
                    </a:lnTo>
                    <a:lnTo>
                      <a:pt x="292" y="131"/>
                    </a:lnTo>
                    <a:lnTo>
                      <a:pt x="273" y="120"/>
                    </a:lnTo>
                    <a:lnTo>
                      <a:pt x="253" y="109"/>
                    </a:lnTo>
                    <a:lnTo>
                      <a:pt x="234" y="100"/>
                    </a:lnTo>
                    <a:lnTo>
                      <a:pt x="214" y="90"/>
                    </a:lnTo>
                    <a:lnTo>
                      <a:pt x="195" y="81"/>
                    </a:lnTo>
                    <a:lnTo>
                      <a:pt x="177" y="71"/>
                    </a:lnTo>
                    <a:lnTo>
                      <a:pt x="157" y="64"/>
                    </a:lnTo>
                    <a:lnTo>
                      <a:pt x="138" y="56"/>
                    </a:lnTo>
                    <a:lnTo>
                      <a:pt x="118" y="48"/>
                    </a:lnTo>
                    <a:lnTo>
                      <a:pt x="99" y="40"/>
                    </a:lnTo>
                    <a:lnTo>
                      <a:pt x="79" y="34"/>
                    </a:lnTo>
                    <a:lnTo>
                      <a:pt x="60" y="27"/>
                    </a:lnTo>
                    <a:lnTo>
                      <a:pt x="40" y="21"/>
                    </a:lnTo>
                    <a:lnTo>
                      <a:pt x="19" y="16"/>
                    </a:lnTo>
                    <a:lnTo>
                      <a:pt x="0" y="1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37" name="Freeform 854">
                <a:extLst>
                  <a:ext uri="{FF2B5EF4-FFF2-40B4-BE49-F238E27FC236}">
                    <a16:creationId xmlns:a16="http://schemas.microsoft.com/office/drawing/2014/main" id="{4BA8EAF2-2413-4E1A-932D-191090AB264D}"/>
                  </a:ext>
                </a:extLst>
              </p:cNvPr>
              <p:cNvSpPr>
                <a:spLocks/>
              </p:cNvSpPr>
              <p:nvPr/>
            </p:nvSpPr>
            <p:spPr bwMode="auto">
              <a:xfrm>
                <a:off x="2609" y="3447"/>
                <a:ext cx="493" cy="126"/>
              </a:xfrm>
              <a:custGeom>
                <a:avLst/>
                <a:gdLst>
                  <a:gd name="T0" fmla="*/ 0 w 1969"/>
                  <a:gd name="T1" fmla="*/ 0 h 503"/>
                  <a:gd name="T2" fmla="*/ 0 w 1969"/>
                  <a:gd name="T3" fmla="*/ 0 h 503"/>
                  <a:gd name="T4" fmla="*/ 0 w 1969"/>
                  <a:gd name="T5" fmla="*/ 0 h 503"/>
                  <a:gd name="T6" fmla="*/ 0 w 1969"/>
                  <a:gd name="T7" fmla="*/ 0 h 503"/>
                  <a:gd name="T8" fmla="*/ 0 w 1969"/>
                  <a:gd name="T9" fmla="*/ 0 h 503"/>
                  <a:gd name="T10" fmla="*/ 0 w 1969"/>
                  <a:gd name="T11" fmla="*/ 0 h 503"/>
                  <a:gd name="T12" fmla="*/ 0 w 1969"/>
                  <a:gd name="T13" fmla="*/ 0 h 503"/>
                  <a:gd name="T14" fmla="*/ 0 w 1969"/>
                  <a:gd name="T15" fmla="*/ 0 h 503"/>
                  <a:gd name="T16" fmla="*/ 0 w 1969"/>
                  <a:gd name="T17" fmla="*/ 0 h 503"/>
                  <a:gd name="T18" fmla="*/ 0 w 1969"/>
                  <a:gd name="T19" fmla="*/ 0 h 503"/>
                  <a:gd name="T20" fmla="*/ 0 w 1969"/>
                  <a:gd name="T21" fmla="*/ 0 h 503"/>
                  <a:gd name="T22" fmla="*/ 0 w 1969"/>
                  <a:gd name="T23" fmla="*/ 0 h 503"/>
                  <a:gd name="T24" fmla="*/ 0 w 1969"/>
                  <a:gd name="T25" fmla="*/ 0 h 503"/>
                  <a:gd name="T26" fmla="*/ 0 w 1969"/>
                  <a:gd name="T27" fmla="*/ 0 h 503"/>
                  <a:gd name="T28" fmla="*/ 0 w 1969"/>
                  <a:gd name="T29" fmla="*/ 0 h 503"/>
                  <a:gd name="T30" fmla="*/ 0 w 1969"/>
                  <a:gd name="T31" fmla="*/ 0 h 503"/>
                  <a:gd name="T32" fmla="*/ 0 w 1969"/>
                  <a:gd name="T33" fmla="*/ 0 h 503"/>
                  <a:gd name="T34" fmla="*/ 0 w 1969"/>
                  <a:gd name="T35" fmla="*/ 0 h 503"/>
                  <a:gd name="T36" fmla="*/ 0 w 1969"/>
                  <a:gd name="T37" fmla="*/ 0 h 503"/>
                  <a:gd name="T38" fmla="*/ 0 w 1969"/>
                  <a:gd name="T39" fmla="*/ 0 h 503"/>
                  <a:gd name="T40" fmla="*/ 0 w 1969"/>
                  <a:gd name="T41" fmla="*/ 0 h 503"/>
                  <a:gd name="T42" fmla="*/ 0 w 1969"/>
                  <a:gd name="T43" fmla="*/ 0 h 503"/>
                  <a:gd name="T44" fmla="*/ 0 w 1969"/>
                  <a:gd name="T45" fmla="*/ 0 h 503"/>
                  <a:gd name="T46" fmla="*/ 0 w 1969"/>
                  <a:gd name="T47" fmla="*/ 0 h 503"/>
                  <a:gd name="T48" fmla="*/ 0 w 1969"/>
                  <a:gd name="T49" fmla="*/ 0 h 503"/>
                  <a:gd name="T50" fmla="*/ 0 w 1969"/>
                  <a:gd name="T51" fmla="*/ 0 h 503"/>
                  <a:gd name="T52" fmla="*/ 0 w 1969"/>
                  <a:gd name="T53" fmla="*/ 0 h 503"/>
                  <a:gd name="T54" fmla="*/ 0 w 1969"/>
                  <a:gd name="T55" fmla="*/ 0 h 503"/>
                  <a:gd name="T56" fmla="*/ 0 w 1969"/>
                  <a:gd name="T57" fmla="*/ 0 h 503"/>
                  <a:gd name="T58" fmla="*/ 0 w 1969"/>
                  <a:gd name="T59" fmla="*/ 0 h 503"/>
                  <a:gd name="T60" fmla="*/ 0 w 1969"/>
                  <a:gd name="T61" fmla="*/ 0 h 503"/>
                  <a:gd name="T62" fmla="*/ 0 w 1969"/>
                  <a:gd name="T63" fmla="*/ 0 h 503"/>
                  <a:gd name="T64" fmla="*/ 0 w 1969"/>
                  <a:gd name="T65" fmla="*/ 0 h 503"/>
                  <a:gd name="T66" fmla="*/ 0 w 1969"/>
                  <a:gd name="T67" fmla="*/ 0 h 503"/>
                  <a:gd name="T68" fmla="*/ 0 w 1969"/>
                  <a:gd name="T69" fmla="*/ 0 h 503"/>
                  <a:gd name="T70" fmla="*/ 0 w 1969"/>
                  <a:gd name="T71" fmla="*/ 0 h 503"/>
                  <a:gd name="T72" fmla="*/ 0 w 1969"/>
                  <a:gd name="T73" fmla="*/ 0 h 503"/>
                  <a:gd name="T74" fmla="*/ 0 w 1969"/>
                  <a:gd name="T75" fmla="*/ 0 h 503"/>
                  <a:gd name="T76" fmla="*/ 0 w 1969"/>
                  <a:gd name="T77" fmla="*/ 0 h 503"/>
                  <a:gd name="T78" fmla="*/ 0 w 1969"/>
                  <a:gd name="T79" fmla="*/ 0 h 503"/>
                  <a:gd name="T80" fmla="*/ 0 w 1969"/>
                  <a:gd name="T81" fmla="*/ 0 h 503"/>
                  <a:gd name="T82" fmla="*/ 0 w 1969"/>
                  <a:gd name="T83" fmla="*/ 0 h 503"/>
                  <a:gd name="T84" fmla="*/ 0 w 1969"/>
                  <a:gd name="T85" fmla="*/ 0 h 503"/>
                  <a:gd name="T86" fmla="*/ 0 w 1969"/>
                  <a:gd name="T87" fmla="*/ 0 h 5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69" h="503">
                    <a:moveTo>
                      <a:pt x="0" y="43"/>
                    </a:moveTo>
                    <a:lnTo>
                      <a:pt x="2" y="30"/>
                    </a:lnTo>
                    <a:lnTo>
                      <a:pt x="8" y="17"/>
                    </a:lnTo>
                    <a:lnTo>
                      <a:pt x="18" y="6"/>
                    </a:lnTo>
                    <a:lnTo>
                      <a:pt x="31" y="0"/>
                    </a:lnTo>
                    <a:lnTo>
                      <a:pt x="67" y="32"/>
                    </a:lnTo>
                    <a:lnTo>
                      <a:pt x="106" y="65"/>
                    </a:lnTo>
                    <a:lnTo>
                      <a:pt x="148" y="96"/>
                    </a:lnTo>
                    <a:lnTo>
                      <a:pt x="191" y="125"/>
                    </a:lnTo>
                    <a:lnTo>
                      <a:pt x="235" y="153"/>
                    </a:lnTo>
                    <a:lnTo>
                      <a:pt x="281" y="181"/>
                    </a:lnTo>
                    <a:lnTo>
                      <a:pt x="326" y="205"/>
                    </a:lnTo>
                    <a:lnTo>
                      <a:pt x="373" y="229"/>
                    </a:lnTo>
                    <a:lnTo>
                      <a:pt x="420" y="250"/>
                    </a:lnTo>
                    <a:lnTo>
                      <a:pt x="465" y="269"/>
                    </a:lnTo>
                    <a:lnTo>
                      <a:pt x="511" y="286"/>
                    </a:lnTo>
                    <a:lnTo>
                      <a:pt x="556" y="299"/>
                    </a:lnTo>
                    <a:lnTo>
                      <a:pt x="599" y="311"/>
                    </a:lnTo>
                    <a:lnTo>
                      <a:pt x="642" y="320"/>
                    </a:lnTo>
                    <a:lnTo>
                      <a:pt x="682" y="325"/>
                    </a:lnTo>
                    <a:lnTo>
                      <a:pt x="720" y="326"/>
                    </a:lnTo>
                    <a:lnTo>
                      <a:pt x="765" y="326"/>
                    </a:lnTo>
                    <a:lnTo>
                      <a:pt x="807" y="324"/>
                    </a:lnTo>
                    <a:lnTo>
                      <a:pt x="846" y="320"/>
                    </a:lnTo>
                    <a:lnTo>
                      <a:pt x="884" y="315"/>
                    </a:lnTo>
                    <a:lnTo>
                      <a:pt x="919" y="309"/>
                    </a:lnTo>
                    <a:lnTo>
                      <a:pt x="953" y="302"/>
                    </a:lnTo>
                    <a:lnTo>
                      <a:pt x="985" y="294"/>
                    </a:lnTo>
                    <a:lnTo>
                      <a:pt x="1018" y="283"/>
                    </a:lnTo>
                    <a:lnTo>
                      <a:pt x="1049" y="274"/>
                    </a:lnTo>
                    <a:lnTo>
                      <a:pt x="1080" y="264"/>
                    </a:lnTo>
                    <a:lnTo>
                      <a:pt x="1111" y="252"/>
                    </a:lnTo>
                    <a:lnTo>
                      <a:pt x="1145" y="240"/>
                    </a:lnTo>
                    <a:lnTo>
                      <a:pt x="1179" y="229"/>
                    </a:lnTo>
                    <a:lnTo>
                      <a:pt x="1214" y="216"/>
                    </a:lnTo>
                    <a:lnTo>
                      <a:pt x="1250" y="204"/>
                    </a:lnTo>
                    <a:lnTo>
                      <a:pt x="1290" y="191"/>
                    </a:lnTo>
                    <a:lnTo>
                      <a:pt x="1302" y="187"/>
                    </a:lnTo>
                    <a:lnTo>
                      <a:pt x="1316" y="183"/>
                    </a:lnTo>
                    <a:lnTo>
                      <a:pt x="1332" y="179"/>
                    </a:lnTo>
                    <a:lnTo>
                      <a:pt x="1349" y="175"/>
                    </a:lnTo>
                    <a:lnTo>
                      <a:pt x="1366" y="171"/>
                    </a:lnTo>
                    <a:lnTo>
                      <a:pt x="1384" y="168"/>
                    </a:lnTo>
                    <a:lnTo>
                      <a:pt x="1404" y="165"/>
                    </a:lnTo>
                    <a:lnTo>
                      <a:pt x="1422" y="162"/>
                    </a:lnTo>
                    <a:lnTo>
                      <a:pt x="1441" y="160"/>
                    </a:lnTo>
                    <a:lnTo>
                      <a:pt x="1459" y="158"/>
                    </a:lnTo>
                    <a:lnTo>
                      <a:pt x="1478" y="157"/>
                    </a:lnTo>
                    <a:lnTo>
                      <a:pt x="1495" y="157"/>
                    </a:lnTo>
                    <a:lnTo>
                      <a:pt x="1510" y="158"/>
                    </a:lnTo>
                    <a:lnTo>
                      <a:pt x="1524" y="161"/>
                    </a:lnTo>
                    <a:lnTo>
                      <a:pt x="1537" y="165"/>
                    </a:lnTo>
                    <a:lnTo>
                      <a:pt x="1548" y="170"/>
                    </a:lnTo>
                    <a:lnTo>
                      <a:pt x="1580" y="190"/>
                    </a:lnTo>
                    <a:lnTo>
                      <a:pt x="1610" y="212"/>
                    </a:lnTo>
                    <a:lnTo>
                      <a:pt x="1640" y="235"/>
                    </a:lnTo>
                    <a:lnTo>
                      <a:pt x="1669" y="259"/>
                    </a:lnTo>
                    <a:lnTo>
                      <a:pt x="1696" y="283"/>
                    </a:lnTo>
                    <a:lnTo>
                      <a:pt x="1722" y="308"/>
                    </a:lnTo>
                    <a:lnTo>
                      <a:pt x="1748" y="333"/>
                    </a:lnTo>
                    <a:lnTo>
                      <a:pt x="1774" y="357"/>
                    </a:lnTo>
                    <a:lnTo>
                      <a:pt x="1799" y="382"/>
                    </a:lnTo>
                    <a:lnTo>
                      <a:pt x="1822" y="404"/>
                    </a:lnTo>
                    <a:lnTo>
                      <a:pt x="1847" y="426"/>
                    </a:lnTo>
                    <a:lnTo>
                      <a:pt x="1870" y="446"/>
                    </a:lnTo>
                    <a:lnTo>
                      <a:pt x="1895" y="464"/>
                    </a:lnTo>
                    <a:lnTo>
                      <a:pt x="1920" y="480"/>
                    </a:lnTo>
                    <a:lnTo>
                      <a:pt x="1944" y="493"/>
                    </a:lnTo>
                    <a:lnTo>
                      <a:pt x="1969" y="503"/>
                    </a:lnTo>
                    <a:lnTo>
                      <a:pt x="1957" y="500"/>
                    </a:lnTo>
                    <a:lnTo>
                      <a:pt x="1946" y="498"/>
                    </a:lnTo>
                    <a:lnTo>
                      <a:pt x="1934" y="497"/>
                    </a:lnTo>
                    <a:lnTo>
                      <a:pt x="1921" y="494"/>
                    </a:lnTo>
                    <a:lnTo>
                      <a:pt x="1909" y="491"/>
                    </a:lnTo>
                    <a:lnTo>
                      <a:pt x="1896" y="486"/>
                    </a:lnTo>
                    <a:lnTo>
                      <a:pt x="1882" y="478"/>
                    </a:lnTo>
                    <a:lnTo>
                      <a:pt x="1868" y="467"/>
                    </a:lnTo>
                    <a:lnTo>
                      <a:pt x="1844" y="446"/>
                    </a:lnTo>
                    <a:lnTo>
                      <a:pt x="1821" y="424"/>
                    </a:lnTo>
                    <a:lnTo>
                      <a:pt x="1797" y="403"/>
                    </a:lnTo>
                    <a:lnTo>
                      <a:pt x="1774" y="381"/>
                    </a:lnTo>
                    <a:lnTo>
                      <a:pt x="1749" y="359"/>
                    </a:lnTo>
                    <a:lnTo>
                      <a:pt x="1726" y="337"/>
                    </a:lnTo>
                    <a:lnTo>
                      <a:pt x="1701" y="316"/>
                    </a:lnTo>
                    <a:lnTo>
                      <a:pt x="1678" y="295"/>
                    </a:lnTo>
                    <a:lnTo>
                      <a:pt x="1654" y="276"/>
                    </a:lnTo>
                    <a:lnTo>
                      <a:pt x="1631" y="257"/>
                    </a:lnTo>
                    <a:lnTo>
                      <a:pt x="1608" y="240"/>
                    </a:lnTo>
                    <a:lnTo>
                      <a:pt x="1586" y="226"/>
                    </a:lnTo>
                    <a:lnTo>
                      <a:pt x="1563" y="213"/>
                    </a:lnTo>
                    <a:lnTo>
                      <a:pt x="1543" y="203"/>
                    </a:lnTo>
                    <a:lnTo>
                      <a:pt x="1523" y="194"/>
                    </a:lnTo>
                    <a:lnTo>
                      <a:pt x="1504" y="188"/>
                    </a:lnTo>
                    <a:lnTo>
                      <a:pt x="1480" y="186"/>
                    </a:lnTo>
                    <a:lnTo>
                      <a:pt x="1456" y="187"/>
                    </a:lnTo>
                    <a:lnTo>
                      <a:pt x="1430" y="190"/>
                    </a:lnTo>
                    <a:lnTo>
                      <a:pt x="1404" y="195"/>
                    </a:lnTo>
                    <a:lnTo>
                      <a:pt x="1376" y="203"/>
                    </a:lnTo>
                    <a:lnTo>
                      <a:pt x="1352" y="210"/>
                    </a:lnTo>
                    <a:lnTo>
                      <a:pt x="1327" y="218"/>
                    </a:lnTo>
                    <a:lnTo>
                      <a:pt x="1305" y="226"/>
                    </a:lnTo>
                    <a:lnTo>
                      <a:pt x="1272" y="238"/>
                    </a:lnTo>
                    <a:lnTo>
                      <a:pt x="1241" y="250"/>
                    </a:lnTo>
                    <a:lnTo>
                      <a:pt x="1209" y="261"/>
                    </a:lnTo>
                    <a:lnTo>
                      <a:pt x="1177" y="273"/>
                    </a:lnTo>
                    <a:lnTo>
                      <a:pt x="1146" y="283"/>
                    </a:lnTo>
                    <a:lnTo>
                      <a:pt x="1115" y="295"/>
                    </a:lnTo>
                    <a:lnTo>
                      <a:pt x="1083" y="305"/>
                    </a:lnTo>
                    <a:lnTo>
                      <a:pt x="1049" y="315"/>
                    </a:lnTo>
                    <a:lnTo>
                      <a:pt x="1014" y="324"/>
                    </a:lnTo>
                    <a:lnTo>
                      <a:pt x="979" y="333"/>
                    </a:lnTo>
                    <a:lnTo>
                      <a:pt x="941" y="341"/>
                    </a:lnTo>
                    <a:lnTo>
                      <a:pt x="902" y="348"/>
                    </a:lnTo>
                    <a:lnTo>
                      <a:pt x="862" y="354"/>
                    </a:lnTo>
                    <a:lnTo>
                      <a:pt x="819" y="359"/>
                    </a:lnTo>
                    <a:lnTo>
                      <a:pt x="773" y="364"/>
                    </a:lnTo>
                    <a:lnTo>
                      <a:pt x="725" y="367"/>
                    </a:lnTo>
                    <a:lnTo>
                      <a:pt x="687" y="367"/>
                    </a:lnTo>
                    <a:lnTo>
                      <a:pt x="650" y="363"/>
                    </a:lnTo>
                    <a:lnTo>
                      <a:pt x="609" y="356"/>
                    </a:lnTo>
                    <a:lnTo>
                      <a:pt x="568" y="347"/>
                    </a:lnTo>
                    <a:lnTo>
                      <a:pt x="525" y="334"/>
                    </a:lnTo>
                    <a:lnTo>
                      <a:pt x="482" y="318"/>
                    </a:lnTo>
                    <a:lnTo>
                      <a:pt x="437" y="300"/>
                    </a:lnTo>
                    <a:lnTo>
                      <a:pt x="391" y="281"/>
                    </a:lnTo>
                    <a:lnTo>
                      <a:pt x="344" y="257"/>
                    </a:lnTo>
                    <a:lnTo>
                      <a:pt x="297" y="233"/>
                    </a:lnTo>
                    <a:lnTo>
                      <a:pt x="249" y="205"/>
                    </a:lnTo>
                    <a:lnTo>
                      <a:pt x="200" y="177"/>
                    </a:lnTo>
                    <a:lnTo>
                      <a:pt x="151" y="145"/>
                    </a:lnTo>
                    <a:lnTo>
                      <a:pt x="101" y="113"/>
                    </a:lnTo>
                    <a:lnTo>
                      <a:pt x="51" y="78"/>
                    </a:lnTo>
                    <a:lnTo>
                      <a:pt x="0" y="43"/>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38" name="Freeform 855">
                <a:extLst>
                  <a:ext uri="{FF2B5EF4-FFF2-40B4-BE49-F238E27FC236}">
                    <a16:creationId xmlns:a16="http://schemas.microsoft.com/office/drawing/2014/main" id="{590F2645-1ABE-46F5-A079-6F39B512214A}"/>
                  </a:ext>
                </a:extLst>
              </p:cNvPr>
              <p:cNvSpPr>
                <a:spLocks/>
              </p:cNvSpPr>
              <p:nvPr/>
            </p:nvSpPr>
            <p:spPr bwMode="auto">
              <a:xfrm>
                <a:off x="1976" y="3238"/>
                <a:ext cx="32" cy="19"/>
              </a:xfrm>
              <a:custGeom>
                <a:avLst/>
                <a:gdLst>
                  <a:gd name="T0" fmla="*/ 0 w 129"/>
                  <a:gd name="T1" fmla="*/ 0 h 73"/>
                  <a:gd name="T2" fmla="*/ 0 w 129"/>
                  <a:gd name="T3" fmla="*/ 0 h 73"/>
                  <a:gd name="T4" fmla="*/ 0 w 129"/>
                  <a:gd name="T5" fmla="*/ 0 h 73"/>
                  <a:gd name="T6" fmla="*/ 0 w 129"/>
                  <a:gd name="T7" fmla="*/ 0 h 73"/>
                  <a:gd name="T8" fmla="*/ 0 w 129"/>
                  <a:gd name="T9" fmla="*/ 0 h 73"/>
                  <a:gd name="T10" fmla="*/ 0 w 129"/>
                  <a:gd name="T11" fmla="*/ 0 h 73"/>
                  <a:gd name="T12" fmla="*/ 0 w 129"/>
                  <a:gd name="T13" fmla="*/ 0 h 73"/>
                  <a:gd name="T14" fmla="*/ 0 w 129"/>
                  <a:gd name="T15" fmla="*/ 0 h 73"/>
                  <a:gd name="T16" fmla="*/ 0 w 129"/>
                  <a:gd name="T17" fmla="*/ 0 h 73"/>
                  <a:gd name="T18" fmla="*/ 0 w 129"/>
                  <a:gd name="T19" fmla="*/ 0 h 73"/>
                  <a:gd name="T20" fmla="*/ 0 w 129"/>
                  <a:gd name="T21" fmla="*/ 0 h 73"/>
                  <a:gd name="T22" fmla="*/ 0 w 129"/>
                  <a:gd name="T23" fmla="*/ 0 h 73"/>
                  <a:gd name="T24" fmla="*/ 0 w 129"/>
                  <a:gd name="T25" fmla="*/ 0 h 73"/>
                  <a:gd name="T26" fmla="*/ 0 w 129"/>
                  <a:gd name="T27" fmla="*/ 0 h 73"/>
                  <a:gd name="T28" fmla="*/ 0 w 129"/>
                  <a:gd name="T29" fmla="*/ 0 h 73"/>
                  <a:gd name="T30" fmla="*/ 0 w 129"/>
                  <a:gd name="T31" fmla="*/ 0 h 73"/>
                  <a:gd name="T32" fmla="*/ 0 w 129"/>
                  <a:gd name="T33" fmla="*/ 0 h 73"/>
                  <a:gd name="T34" fmla="*/ 0 w 129"/>
                  <a:gd name="T35" fmla="*/ 0 h 73"/>
                  <a:gd name="T36" fmla="*/ 0 w 129"/>
                  <a:gd name="T37" fmla="*/ 0 h 73"/>
                  <a:gd name="T38" fmla="*/ 0 w 129"/>
                  <a:gd name="T39" fmla="*/ 0 h 73"/>
                  <a:gd name="T40" fmla="*/ 0 w 129"/>
                  <a:gd name="T41" fmla="*/ 0 h 73"/>
                  <a:gd name="T42" fmla="*/ 0 w 129"/>
                  <a:gd name="T43" fmla="*/ 0 h 73"/>
                  <a:gd name="T44" fmla="*/ 0 w 129"/>
                  <a:gd name="T45" fmla="*/ 0 h 73"/>
                  <a:gd name="T46" fmla="*/ 0 w 129"/>
                  <a:gd name="T47" fmla="*/ 0 h 73"/>
                  <a:gd name="T48" fmla="*/ 0 w 129"/>
                  <a:gd name="T49" fmla="*/ 0 h 73"/>
                  <a:gd name="T50" fmla="*/ 0 w 129"/>
                  <a:gd name="T51" fmla="*/ 0 h 73"/>
                  <a:gd name="T52" fmla="*/ 0 w 129"/>
                  <a:gd name="T53" fmla="*/ 0 h 73"/>
                  <a:gd name="T54" fmla="*/ 0 w 129"/>
                  <a:gd name="T55" fmla="*/ 0 h 73"/>
                  <a:gd name="T56" fmla="*/ 0 w 129"/>
                  <a:gd name="T57" fmla="*/ 0 h 73"/>
                  <a:gd name="T58" fmla="*/ 0 w 129"/>
                  <a:gd name="T59" fmla="*/ 0 h 73"/>
                  <a:gd name="T60" fmla="*/ 0 w 129"/>
                  <a:gd name="T61" fmla="*/ 0 h 73"/>
                  <a:gd name="T62" fmla="*/ 0 w 129"/>
                  <a:gd name="T63" fmla="*/ 0 h 73"/>
                  <a:gd name="T64" fmla="*/ 0 w 129"/>
                  <a:gd name="T65" fmla="*/ 0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9" h="73">
                    <a:moveTo>
                      <a:pt x="65" y="0"/>
                    </a:moveTo>
                    <a:lnTo>
                      <a:pt x="78" y="2"/>
                    </a:lnTo>
                    <a:lnTo>
                      <a:pt x="90" y="3"/>
                    </a:lnTo>
                    <a:lnTo>
                      <a:pt x="100" y="7"/>
                    </a:lnTo>
                    <a:lnTo>
                      <a:pt x="111" y="11"/>
                    </a:lnTo>
                    <a:lnTo>
                      <a:pt x="118" y="17"/>
                    </a:lnTo>
                    <a:lnTo>
                      <a:pt x="124" y="22"/>
                    </a:lnTo>
                    <a:lnTo>
                      <a:pt x="127" y="29"/>
                    </a:lnTo>
                    <a:lnTo>
                      <a:pt x="129" y="37"/>
                    </a:lnTo>
                    <a:lnTo>
                      <a:pt x="127" y="45"/>
                    </a:lnTo>
                    <a:lnTo>
                      <a:pt x="124" y="51"/>
                    </a:lnTo>
                    <a:lnTo>
                      <a:pt x="118" y="56"/>
                    </a:lnTo>
                    <a:lnTo>
                      <a:pt x="111" y="63"/>
                    </a:lnTo>
                    <a:lnTo>
                      <a:pt x="100" y="67"/>
                    </a:lnTo>
                    <a:lnTo>
                      <a:pt x="90" y="71"/>
                    </a:lnTo>
                    <a:lnTo>
                      <a:pt x="78" y="72"/>
                    </a:lnTo>
                    <a:lnTo>
                      <a:pt x="65" y="73"/>
                    </a:lnTo>
                    <a:lnTo>
                      <a:pt x="52" y="72"/>
                    </a:lnTo>
                    <a:lnTo>
                      <a:pt x="40" y="71"/>
                    </a:lnTo>
                    <a:lnTo>
                      <a:pt x="29" y="67"/>
                    </a:lnTo>
                    <a:lnTo>
                      <a:pt x="20" y="63"/>
                    </a:lnTo>
                    <a:lnTo>
                      <a:pt x="12" y="56"/>
                    </a:lnTo>
                    <a:lnTo>
                      <a:pt x="5" y="51"/>
                    </a:lnTo>
                    <a:lnTo>
                      <a:pt x="1" y="45"/>
                    </a:lnTo>
                    <a:lnTo>
                      <a:pt x="0" y="37"/>
                    </a:lnTo>
                    <a:lnTo>
                      <a:pt x="1" y="29"/>
                    </a:lnTo>
                    <a:lnTo>
                      <a:pt x="5" y="22"/>
                    </a:lnTo>
                    <a:lnTo>
                      <a:pt x="12" y="17"/>
                    </a:lnTo>
                    <a:lnTo>
                      <a:pt x="20" y="11"/>
                    </a:lnTo>
                    <a:lnTo>
                      <a:pt x="29" y="7"/>
                    </a:lnTo>
                    <a:lnTo>
                      <a:pt x="40" y="3"/>
                    </a:lnTo>
                    <a:lnTo>
                      <a:pt x="52" y="2"/>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39" name="Freeform 856">
                <a:extLst>
                  <a:ext uri="{FF2B5EF4-FFF2-40B4-BE49-F238E27FC236}">
                    <a16:creationId xmlns:a16="http://schemas.microsoft.com/office/drawing/2014/main" id="{68569A51-9B57-42E9-A334-3E316E971856}"/>
                  </a:ext>
                </a:extLst>
              </p:cNvPr>
              <p:cNvSpPr>
                <a:spLocks/>
              </p:cNvSpPr>
              <p:nvPr/>
            </p:nvSpPr>
            <p:spPr bwMode="auto">
              <a:xfrm>
                <a:off x="1976" y="3238"/>
                <a:ext cx="32" cy="19"/>
              </a:xfrm>
              <a:custGeom>
                <a:avLst/>
                <a:gdLst>
                  <a:gd name="T0" fmla="*/ 0 w 129"/>
                  <a:gd name="T1" fmla="*/ 0 h 73"/>
                  <a:gd name="T2" fmla="*/ 0 w 129"/>
                  <a:gd name="T3" fmla="*/ 0 h 73"/>
                  <a:gd name="T4" fmla="*/ 0 w 129"/>
                  <a:gd name="T5" fmla="*/ 0 h 73"/>
                  <a:gd name="T6" fmla="*/ 0 w 129"/>
                  <a:gd name="T7" fmla="*/ 0 h 73"/>
                  <a:gd name="T8" fmla="*/ 0 w 129"/>
                  <a:gd name="T9" fmla="*/ 0 h 73"/>
                  <a:gd name="T10" fmla="*/ 0 w 129"/>
                  <a:gd name="T11" fmla="*/ 0 h 73"/>
                  <a:gd name="T12" fmla="*/ 0 w 129"/>
                  <a:gd name="T13" fmla="*/ 0 h 73"/>
                  <a:gd name="T14" fmla="*/ 0 w 129"/>
                  <a:gd name="T15" fmla="*/ 0 h 73"/>
                  <a:gd name="T16" fmla="*/ 0 w 129"/>
                  <a:gd name="T17" fmla="*/ 0 h 73"/>
                  <a:gd name="T18" fmla="*/ 0 w 129"/>
                  <a:gd name="T19" fmla="*/ 0 h 73"/>
                  <a:gd name="T20" fmla="*/ 0 w 129"/>
                  <a:gd name="T21" fmla="*/ 0 h 73"/>
                  <a:gd name="T22" fmla="*/ 0 w 129"/>
                  <a:gd name="T23" fmla="*/ 0 h 73"/>
                  <a:gd name="T24" fmla="*/ 0 w 129"/>
                  <a:gd name="T25" fmla="*/ 0 h 73"/>
                  <a:gd name="T26" fmla="*/ 0 w 129"/>
                  <a:gd name="T27" fmla="*/ 0 h 73"/>
                  <a:gd name="T28" fmla="*/ 0 w 129"/>
                  <a:gd name="T29" fmla="*/ 0 h 73"/>
                  <a:gd name="T30" fmla="*/ 0 w 129"/>
                  <a:gd name="T31" fmla="*/ 0 h 73"/>
                  <a:gd name="T32" fmla="*/ 0 w 129"/>
                  <a:gd name="T33" fmla="*/ 0 h 73"/>
                  <a:gd name="T34" fmla="*/ 0 w 129"/>
                  <a:gd name="T35" fmla="*/ 0 h 73"/>
                  <a:gd name="T36" fmla="*/ 0 w 129"/>
                  <a:gd name="T37" fmla="*/ 0 h 73"/>
                  <a:gd name="T38" fmla="*/ 0 w 129"/>
                  <a:gd name="T39" fmla="*/ 0 h 73"/>
                  <a:gd name="T40" fmla="*/ 0 w 129"/>
                  <a:gd name="T41" fmla="*/ 0 h 73"/>
                  <a:gd name="T42" fmla="*/ 0 w 129"/>
                  <a:gd name="T43" fmla="*/ 0 h 73"/>
                  <a:gd name="T44" fmla="*/ 0 w 129"/>
                  <a:gd name="T45" fmla="*/ 0 h 73"/>
                  <a:gd name="T46" fmla="*/ 0 w 129"/>
                  <a:gd name="T47" fmla="*/ 0 h 73"/>
                  <a:gd name="T48" fmla="*/ 0 w 129"/>
                  <a:gd name="T49" fmla="*/ 0 h 73"/>
                  <a:gd name="T50" fmla="*/ 0 w 129"/>
                  <a:gd name="T51" fmla="*/ 0 h 73"/>
                  <a:gd name="T52" fmla="*/ 0 w 129"/>
                  <a:gd name="T53" fmla="*/ 0 h 73"/>
                  <a:gd name="T54" fmla="*/ 0 w 129"/>
                  <a:gd name="T55" fmla="*/ 0 h 73"/>
                  <a:gd name="T56" fmla="*/ 0 w 129"/>
                  <a:gd name="T57" fmla="*/ 0 h 73"/>
                  <a:gd name="T58" fmla="*/ 0 w 129"/>
                  <a:gd name="T59" fmla="*/ 0 h 73"/>
                  <a:gd name="T60" fmla="*/ 0 w 129"/>
                  <a:gd name="T61" fmla="*/ 0 h 73"/>
                  <a:gd name="T62" fmla="*/ 0 w 129"/>
                  <a:gd name="T63" fmla="*/ 0 h 73"/>
                  <a:gd name="T64" fmla="*/ 0 w 129"/>
                  <a:gd name="T65" fmla="*/ 0 h 73"/>
                  <a:gd name="T66" fmla="*/ 0 w 129"/>
                  <a:gd name="T67" fmla="*/ 0 h 73"/>
                  <a:gd name="T68" fmla="*/ 0 w 129"/>
                  <a:gd name="T69" fmla="*/ 0 h 73"/>
                  <a:gd name="T70" fmla="*/ 0 w 129"/>
                  <a:gd name="T71" fmla="*/ 0 h 73"/>
                  <a:gd name="T72" fmla="*/ 0 w 129"/>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73">
                    <a:moveTo>
                      <a:pt x="65" y="0"/>
                    </a:moveTo>
                    <a:lnTo>
                      <a:pt x="65" y="0"/>
                    </a:lnTo>
                    <a:lnTo>
                      <a:pt x="78" y="2"/>
                    </a:lnTo>
                    <a:lnTo>
                      <a:pt x="90" y="3"/>
                    </a:lnTo>
                    <a:lnTo>
                      <a:pt x="100" y="7"/>
                    </a:lnTo>
                    <a:lnTo>
                      <a:pt x="111" y="11"/>
                    </a:lnTo>
                    <a:lnTo>
                      <a:pt x="118" y="17"/>
                    </a:lnTo>
                    <a:lnTo>
                      <a:pt x="124" y="22"/>
                    </a:lnTo>
                    <a:lnTo>
                      <a:pt x="127" y="29"/>
                    </a:lnTo>
                    <a:lnTo>
                      <a:pt x="129" y="37"/>
                    </a:lnTo>
                    <a:lnTo>
                      <a:pt x="127" y="45"/>
                    </a:lnTo>
                    <a:lnTo>
                      <a:pt x="124" y="51"/>
                    </a:lnTo>
                    <a:lnTo>
                      <a:pt x="118" y="56"/>
                    </a:lnTo>
                    <a:lnTo>
                      <a:pt x="111" y="63"/>
                    </a:lnTo>
                    <a:lnTo>
                      <a:pt x="100" y="67"/>
                    </a:lnTo>
                    <a:lnTo>
                      <a:pt x="90" y="71"/>
                    </a:lnTo>
                    <a:lnTo>
                      <a:pt x="78" y="72"/>
                    </a:lnTo>
                    <a:lnTo>
                      <a:pt x="65" y="73"/>
                    </a:lnTo>
                    <a:lnTo>
                      <a:pt x="52" y="72"/>
                    </a:lnTo>
                    <a:lnTo>
                      <a:pt x="40" y="71"/>
                    </a:lnTo>
                    <a:lnTo>
                      <a:pt x="29" y="67"/>
                    </a:lnTo>
                    <a:lnTo>
                      <a:pt x="20" y="63"/>
                    </a:lnTo>
                    <a:lnTo>
                      <a:pt x="12" y="56"/>
                    </a:lnTo>
                    <a:lnTo>
                      <a:pt x="5" y="51"/>
                    </a:lnTo>
                    <a:lnTo>
                      <a:pt x="1" y="45"/>
                    </a:lnTo>
                    <a:lnTo>
                      <a:pt x="0" y="37"/>
                    </a:lnTo>
                    <a:lnTo>
                      <a:pt x="1" y="29"/>
                    </a:lnTo>
                    <a:lnTo>
                      <a:pt x="5" y="22"/>
                    </a:lnTo>
                    <a:lnTo>
                      <a:pt x="12" y="17"/>
                    </a:lnTo>
                    <a:lnTo>
                      <a:pt x="20" y="11"/>
                    </a:lnTo>
                    <a:lnTo>
                      <a:pt x="29" y="7"/>
                    </a:lnTo>
                    <a:lnTo>
                      <a:pt x="40" y="3"/>
                    </a:lnTo>
                    <a:lnTo>
                      <a:pt x="52" y="2"/>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83973" name="Text Box 857">
            <a:extLst>
              <a:ext uri="{FF2B5EF4-FFF2-40B4-BE49-F238E27FC236}">
                <a16:creationId xmlns:a16="http://schemas.microsoft.com/office/drawing/2014/main" id="{B4E46D3B-E2C1-413C-A0D9-A004157540B8}"/>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Orden y limpieza</a:t>
            </a:r>
            <a:endParaRPr lang="en-US" altLang="en-US" sz="2800"/>
          </a:p>
        </p:txBody>
      </p:sp>
      <p:sp>
        <p:nvSpPr>
          <p:cNvPr id="83974" name="Text Box 859">
            <a:extLst>
              <a:ext uri="{FF2B5EF4-FFF2-40B4-BE49-F238E27FC236}">
                <a16:creationId xmlns:a16="http://schemas.microsoft.com/office/drawing/2014/main" id="{2FC3AAA4-9F92-457F-9ED2-5A0536CA5388}"/>
              </a:ext>
            </a:extLst>
          </p:cNvPr>
          <p:cNvSpPr txBox="1">
            <a:spLocks noChangeArrowheads="1"/>
          </p:cNvSpPr>
          <p:nvPr/>
        </p:nvSpPr>
        <p:spPr bwMode="auto">
          <a:xfrm>
            <a:off x="304800" y="1282700"/>
            <a:ext cx="3200400" cy="720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2024063" indent="-30163">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El lugar de trabajo debe mantenerse limpio e higiénico.</a:t>
            </a:r>
          </a:p>
          <a:p>
            <a:endParaRPr lang="es-ES_tradnl" altLang="en-US">
              <a:cs typeface="Times New Roman" panose="02020603050405020304" pitchFamily="18" charset="0"/>
            </a:endParaRPr>
          </a:p>
          <a:p>
            <a:r>
              <a:rPr lang="es-ES_tradnl" altLang="en-US"/>
              <a:t>Algunos de los requisitos:</a:t>
            </a:r>
            <a:endParaRPr lang="es-ES_tradnl" altLang="en-US">
              <a:cs typeface="Times New Roman" panose="02020603050405020304" pitchFamily="18" charset="0"/>
            </a:endParaRP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pPr lvl="1">
              <a:buFont typeface="Wingdings" panose="05000000000000000000" pitchFamily="2" charset="2"/>
              <a:buChar char="Ø"/>
            </a:pPr>
            <a:r>
              <a:rPr lang="es-ES_tradnl" altLang="en-US"/>
              <a:t>Limpiar con regularidad (seguir un horario).</a:t>
            </a:r>
          </a:p>
          <a:p>
            <a:pPr lvl="1">
              <a:buFont typeface="Wingdings" panose="05000000000000000000" pitchFamily="2" charset="2"/>
              <a:buNone/>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r>
              <a:rPr lang="es-ES_tradnl" altLang="en-US"/>
              <a:t>Usar herramientas para</a:t>
            </a:r>
          </a:p>
          <a:p>
            <a:pPr lvl="1">
              <a:buFont typeface="Wingdings" panose="05000000000000000000" pitchFamily="2" charset="2"/>
              <a:buNone/>
            </a:pPr>
            <a:r>
              <a:rPr lang="es-ES_tradnl" altLang="en-US"/>
              <a:t>	recoger objetos</a:t>
            </a:r>
          </a:p>
          <a:p>
            <a:pPr lvl="1">
              <a:buFont typeface="Wingdings" panose="05000000000000000000" pitchFamily="2" charset="2"/>
              <a:buNone/>
            </a:pPr>
            <a:r>
              <a:rPr lang="es-ES_tradnl" altLang="en-US"/>
              <a:t>	contaminados.</a:t>
            </a: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r>
              <a:rPr lang="es-ES_tradnl" altLang="en-US">
                <a:cs typeface="Times New Roman" panose="02020603050405020304" pitchFamily="18" charset="0"/>
              </a:rPr>
              <a:t>Desconta</a:t>
            </a:r>
            <a:r>
              <a:rPr lang="es-ES_tradnl" altLang="en-US"/>
              <a:t>minar superficies de trabajo con sustancias químicas que matan organismos.  </a:t>
            </a:r>
          </a:p>
          <a:p>
            <a:pPr lvl="1">
              <a:buFont typeface="Wingdings" panose="05000000000000000000" pitchFamily="2" charset="2"/>
              <a:buChar char="Ø"/>
            </a:pPr>
            <a:endParaRPr lang="es-ES_tradnl" altLang="en-US">
              <a:cs typeface="Times New Roman" panose="02020603050405020304" pitchFamily="18" charset="0"/>
            </a:endParaRPr>
          </a:p>
        </p:txBody>
      </p:sp>
      <p:pic>
        <p:nvPicPr>
          <p:cNvPr id="83975" name="Picture 860" descr="Schedule Spanish">
            <a:extLst>
              <a:ext uri="{FF2B5EF4-FFF2-40B4-BE49-F238E27FC236}">
                <a16:creationId xmlns:a16="http://schemas.microsoft.com/office/drawing/2014/main" id="{1ED109F0-BB1D-4385-95A0-E285BFEF44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1346200"/>
            <a:ext cx="2225675"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a:extLst>
              <a:ext uri="{FF2B5EF4-FFF2-40B4-BE49-F238E27FC236}">
                <a16:creationId xmlns:a16="http://schemas.microsoft.com/office/drawing/2014/main" id="{E69E533D-858C-4CD7-BD2C-E7DDC8729174}"/>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86019" name="Text Box 3">
            <a:extLst>
              <a:ext uri="{FF2B5EF4-FFF2-40B4-BE49-F238E27FC236}">
                <a16:creationId xmlns:a16="http://schemas.microsoft.com/office/drawing/2014/main" id="{0152269B-AC60-4D2A-80EC-C2F0292AA3A9}"/>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Housekeeping</a:t>
            </a:r>
            <a:endParaRPr lang="en-US" altLang="en-US" sz="2800"/>
          </a:p>
        </p:txBody>
      </p:sp>
      <p:sp>
        <p:nvSpPr>
          <p:cNvPr id="86020" name="Text Box 4">
            <a:extLst>
              <a:ext uri="{FF2B5EF4-FFF2-40B4-BE49-F238E27FC236}">
                <a16:creationId xmlns:a16="http://schemas.microsoft.com/office/drawing/2014/main" id="{3FB79674-B96B-4CD7-BFFA-B618E5FB50B2}"/>
              </a:ext>
            </a:extLst>
          </p:cNvPr>
          <p:cNvSpPr txBox="1">
            <a:spLocks noChangeArrowheads="1"/>
          </p:cNvSpPr>
          <p:nvPr/>
        </p:nvSpPr>
        <p:spPr bwMode="auto">
          <a:xfrm>
            <a:off x="304800" y="1282700"/>
            <a:ext cx="30480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2024063" indent="-30163">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cs typeface="Times New Roman" panose="02020603050405020304" pitchFamily="18" charset="0"/>
              </a:rPr>
              <a:t>The workplace must be kept clean and sanitary.</a:t>
            </a:r>
          </a:p>
          <a:p>
            <a:endParaRPr lang="es-ES_tradnl" altLang="en-US">
              <a:cs typeface="Times New Roman" panose="02020603050405020304" pitchFamily="18" charset="0"/>
            </a:endParaRPr>
          </a:p>
          <a:p>
            <a:r>
              <a:rPr lang="es-ES_tradnl" altLang="en-US">
                <a:cs typeface="Times New Roman" panose="02020603050405020304" pitchFamily="18" charset="0"/>
              </a:rPr>
              <a:t>Some of the requirements:</a:t>
            </a: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pPr lvl="1">
              <a:buFont typeface="Wingdings" panose="05000000000000000000" pitchFamily="2" charset="2"/>
              <a:buChar char="Ø"/>
            </a:pPr>
            <a:r>
              <a:rPr lang="es-ES_tradnl" altLang="en-US">
                <a:cs typeface="Times New Roman" panose="02020603050405020304" pitchFamily="18" charset="0"/>
              </a:rPr>
              <a:t>Place contaminated sharps in labeled, color-coded containers.</a:t>
            </a: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Char char="Ø"/>
            </a:pPr>
            <a:endParaRPr lang="es-ES_tradnl" altLang="en-US">
              <a:cs typeface="Times New Roman" panose="02020603050405020304" pitchFamily="18" charset="0"/>
            </a:endParaRPr>
          </a:p>
          <a:p>
            <a:pPr lvl="1">
              <a:buFont typeface="Wingdings" panose="05000000000000000000" pitchFamily="2" charset="2"/>
              <a:buNone/>
            </a:pPr>
            <a:endParaRPr lang="es-ES_tradnl" altLang="en-US">
              <a:cs typeface="Times New Roman" panose="02020603050405020304" pitchFamily="18" charset="0"/>
            </a:endParaRPr>
          </a:p>
          <a:p>
            <a:pPr lvl="1">
              <a:buFont typeface="Wingdings" panose="05000000000000000000" pitchFamily="2" charset="2"/>
              <a:buChar char="Ø"/>
            </a:pPr>
            <a:r>
              <a:rPr lang="es-ES_tradnl" altLang="en-US">
                <a:cs typeface="Times New Roman" panose="02020603050405020304" pitchFamily="18" charset="0"/>
              </a:rPr>
              <a:t>Handle contaminated items and laundry as little as possible.</a:t>
            </a:r>
          </a:p>
        </p:txBody>
      </p:sp>
      <p:pic>
        <p:nvPicPr>
          <p:cNvPr id="86021" name="Picture 5" descr="Biohazard container">
            <a:extLst>
              <a:ext uri="{FF2B5EF4-FFF2-40B4-BE49-F238E27FC236}">
                <a16:creationId xmlns:a16="http://schemas.microsoft.com/office/drawing/2014/main" id="{CE04F604-6CCB-4655-97FF-DABB392EE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2743200" cy="20605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6022" name="Picture 6" descr="Laundry baskets">
            <a:extLst>
              <a:ext uri="{FF2B5EF4-FFF2-40B4-BE49-F238E27FC236}">
                <a16:creationId xmlns:a16="http://schemas.microsoft.com/office/drawing/2014/main" id="{9EA5DE33-0BB1-497A-A22E-B38B41D89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727700"/>
            <a:ext cx="372745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a:extLst>
              <a:ext uri="{FF2B5EF4-FFF2-40B4-BE49-F238E27FC236}">
                <a16:creationId xmlns:a16="http://schemas.microsoft.com/office/drawing/2014/main" id="{9CA89352-ED28-443D-9362-56E21EF3B3AC}"/>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88067" name="Text Box 4">
            <a:extLst>
              <a:ext uri="{FF2B5EF4-FFF2-40B4-BE49-F238E27FC236}">
                <a16:creationId xmlns:a16="http://schemas.microsoft.com/office/drawing/2014/main" id="{A3BD3444-F1B6-40EC-9D9F-E8D4AF4318FA}"/>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Orden y limpieza</a:t>
            </a:r>
            <a:endParaRPr lang="en-US" altLang="en-US" sz="2800"/>
          </a:p>
        </p:txBody>
      </p:sp>
      <p:sp>
        <p:nvSpPr>
          <p:cNvPr id="88068" name="Text Box 5">
            <a:extLst>
              <a:ext uri="{FF2B5EF4-FFF2-40B4-BE49-F238E27FC236}">
                <a16:creationId xmlns:a16="http://schemas.microsoft.com/office/drawing/2014/main" id="{7E3BF6E3-B849-4267-8050-1B7522329D77}"/>
              </a:ext>
            </a:extLst>
          </p:cNvPr>
          <p:cNvSpPr txBox="1">
            <a:spLocks noChangeArrowheads="1"/>
          </p:cNvSpPr>
          <p:nvPr/>
        </p:nvSpPr>
        <p:spPr bwMode="auto">
          <a:xfrm>
            <a:off x="304800" y="1282700"/>
            <a:ext cx="3048000" cy="375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2024063" indent="-30163">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cs typeface="Times New Roman" panose="02020603050405020304" pitchFamily="18" charset="0"/>
              </a:rPr>
              <a:t>El lugar de trabajo debe mantenerse limpio e higiénico.</a:t>
            </a:r>
          </a:p>
          <a:p>
            <a:endParaRPr lang="es-ES_tradnl" altLang="en-US">
              <a:cs typeface="Times New Roman" panose="02020603050405020304" pitchFamily="18" charset="0"/>
            </a:endParaRPr>
          </a:p>
          <a:p>
            <a:r>
              <a:rPr lang="es-ES_tradnl" altLang="en-US">
                <a:cs typeface="Times New Roman" panose="02020603050405020304" pitchFamily="18" charset="0"/>
              </a:rPr>
              <a:t>Algunos de los requisitos:</a:t>
            </a: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pPr lvl="1">
              <a:buFont typeface="Wingdings" panose="05000000000000000000" pitchFamily="2" charset="2"/>
              <a:buChar char="Ø"/>
            </a:pPr>
            <a:r>
              <a:rPr lang="es-ES_tradnl" altLang="en-US"/>
              <a:t>Ponga objetos filosos contaminados en recipientes etiquetados e identificados con color.</a:t>
            </a:r>
          </a:p>
          <a:p>
            <a:pPr lvl="1">
              <a:buFont typeface="Wingdings" panose="05000000000000000000" pitchFamily="2" charset="2"/>
              <a:buChar char="Ø"/>
            </a:pPr>
            <a:endParaRPr lang="es-ES_tradnl" altLang="en-US"/>
          </a:p>
          <a:p>
            <a:pPr lvl="1">
              <a:buFont typeface="Wingdings" panose="05000000000000000000" pitchFamily="2" charset="2"/>
              <a:buChar char="Ø"/>
            </a:pPr>
            <a:endParaRPr lang="es-ES_tradnl" altLang="en-US"/>
          </a:p>
          <a:p>
            <a:pPr lvl="1">
              <a:buFont typeface="Wingdings" panose="05000000000000000000" pitchFamily="2" charset="2"/>
              <a:buChar char="Ø"/>
            </a:pPr>
            <a:endParaRPr lang="es-ES_tradnl" altLang="en-US"/>
          </a:p>
          <a:p>
            <a:pPr lvl="1">
              <a:buFont typeface="Wingdings" panose="05000000000000000000" pitchFamily="2" charset="2"/>
              <a:buChar char="Ø"/>
            </a:pPr>
            <a:endParaRPr lang="es-ES_tradnl" altLang="en-US"/>
          </a:p>
          <a:p>
            <a:pPr lvl="1">
              <a:buFont typeface="Wingdings" panose="05000000000000000000" pitchFamily="2" charset="2"/>
              <a:buChar char="Ø"/>
            </a:pPr>
            <a:r>
              <a:rPr lang="es-ES_tradnl" altLang="en-US"/>
              <a:t>Maneje objetos contaminados y lavandería le menos posible.</a:t>
            </a:r>
          </a:p>
        </p:txBody>
      </p:sp>
      <p:pic>
        <p:nvPicPr>
          <p:cNvPr id="88069" name="Picture 6" descr="Laundry baskets">
            <a:extLst>
              <a:ext uri="{FF2B5EF4-FFF2-40B4-BE49-F238E27FC236}">
                <a16:creationId xmlns:a16="http://schemas.microsoft.com/office/drawing/2014/main" id="{41D66EDE-6568-4F20-A4AE-16433FD8E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727700"/>
            <a:ext cx="372745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9" descr="C:\AA Work\Telework\Modified Art\Biohazard container Spanish.JPG">
            <a:extLst>
              <a:ext uri="{FF2B5EF4-FFF2-40B4-BE49-F238E27FC236}">
                <a16:creationId xmlns:a16="http://schemas.microsoft.com/office/drawing/2014/main" id="{009D4F87-4308-4A1F-A17C-31C2710BD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371600"/>
            <a:ext cx="2743200" cy="206216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5">
            <a:extLst>
              <a:ext uri="{FF2B5EF4-FFF2-40B4-BE49-F238E27FC236}">
                <a16:creationId xmlns:a16="http://schemas.microsoft.com/office/drawing/2014/main" id="{B17469FF-66B1-41FE-B4F1-433D2C9A8087}"/>
              </a:ext>
            </a:extLst>
          </p:cNvPr>
          <p:cNvSpPr txBox="1">
            <a:spLocks noChangeArrowheads="1"/>
          </p:cNvSpPr>
          <p:nvPr/>
        </p:nvSpPr>
        <p:spPr bwMode="auto">
          <a:xfrm>
            <a:off x="304800" y="1282700"/>
            <a:ext cx="3124200" cy="11588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2024063" indent="-30163">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The workplace must be kept clean and sanitary.</a:t>
            </a:r>
          </a:p>
          <a:p>
            <a:endParaRPr lang="es-ES_tradnl" altLang="en-US"/>
          </a:p>
          <a:p>
            <a:r>
              <a:rPr lang="es-ES_tradnl" altLang="en-US"/>
              <a:t>Handle regulated</a:t>
            </a:r>
          </a:p>
          <a:p>
            <a:r>
              <a:rPr lang="es-ES_tradnl" altLang="en-US"/>
              <a:t>wastes safely.</a:t>
            </a:r>
          </a:p>
        </p:txBody>
      </p:sp>
      <p:sp>
        <p:nvSpPr>
          <p:cNvPr id="90115" name="AutoShape 3">
            <a:extLst>
              <a:ext uri="{FF2B5EF4-FFF2-40B4-BE49-F238E27FC236}">
                <a16:creationId xmlns:a16="http://schemas.microsoft.com/office/drawing/2014/main" id="{3F0427CA-05DF-436A-99E3-1D2C5BD40B03}"/>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90116" name="Group 27">
            <a:extLst>
              <a:ext uri="{FF2B5EF4-FFF2-40B4-BE49-F238E27FC236}">
                <a16:creationId xmlns:a16="http://schemas.microsoft.com/office/drawing/2014/main" id="{69EE0476-2B74-401D-91A2-A01CEF49CB41}"/>
              </a:ext>
            </a:extLst>
          </p:cNvPr>
          <p:cNvGrpSpPr>
            <a:grpSpLocks/>
          </p:cNvGrpSpPr>
          <p:nvPr/>
        </p:nvGrpSpPr>
        <p:grpSpPr bwMode="auto">
          <a:xfrm>
            <a:off x="152400" y="2451100"/>
            <a:ext cx="6553200" cy="6308725"/>
            <a:chOff x="96" y="1544"/>
            <a:chExt cx="4128" cy="3974"/>
          </a:xfrm>
        </p:grpSpPr>
        <p:pic>
          <p:nvPicPr>
            <p:cNvPr id="90118" name="Picture 2" descr="Utility room">
              <a:extLst>
                <a:ext uri="{FF2B5EF4-FFF2-40B4-BE49-F238E27FC236}">
                  <a16:creationId xmlns:a16="http://schemas.microsoft.com/office/drawing/2014/main" id="{3F981486-6530-4EE2-941E-2C62DACFC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 y="2528"/>
              <a:ext cx="3756" cy="231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90119" name="Group 26">
              <a:extLst>
                <a:ext uri="{FF2B5EF4-FFF2-40B4-BE49-F238E27FC236}">
                  <a16:creationId xmlns:a16="http://schemas.microsoft.com/office/drawing/2014/main" id="{5F56B608-0E02-4399-99E7-0192E1B5A601}"/>
                </a:ext>
              </a:extLst>
            </p:cNvPr>
            <p:cNvGrpSpPr>
              <a:grpSpLocks/>
            </p:cNvGrpSpPr>
            <p:nvPr/>
          </p:nvGrpSpPr>
          <p:grpSpPr bwMode="auto">
            <a:xfrm>
              <a:off x="96" y="1544"/>
              <a:ext cx="4128" cy="3974"/>
              <a:chOff x="96" y="1544"/>
              <a:chExt cx="4128" cy="3974"/>
            </a:xfrm>
          </p:grpSpPr>
          <p:sp>
            <p:nvSpPr>
              <p:cNvPr id="90120" name="Text Box 4">
                <a:extLst>
                  <a:ext uri="{FF2B5EF4-FFF2-40B4-BE49-F238E27FC236}">
                    <a16:creationId xmlns:a16="http://schemas.microsoft.com/office/drawing/2014/main" id="{CBB7DD11-0EC4-4630-9182-356C2B0D86A2}"/>
                  </a:ext>
                </a:extLst>
              </p:cNvPr>
              <p:cNvSpPr txBox="1">
                <a:spLocks noChangeArrowheads="1"/>
              </p:cNvSpPr>
              <p:nvPr/>
            </p:nvSpPr>
            <p:spPr bwMode="auto">
              <a:xfrm>
                <a:off x="96" y="4936"/>
                <a:ext cx="816" cy="33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Clean work surface</a:t>
                </a:r>
              </a:p>
            </p:txBody>
          </p:sp>
          <p:sp>
            <p:nvSpPr>
              <p:cNvPr id="90121" name="Text Box 5">
                <a:extLst>
                  <a:ext uri="{FF2B5EF4-FFF2-40B4-BE49-F238E27FC236}">
                    <a16:creationId xmlns:a16="http://schemas.microsoft.com/office/drawing/2014/main" id="{22738D35-5E80-44C8-8D8A-0E1668A84CD9}"/>
                  </a:ext>
                </a:extLst>
              </p:cNvPr>
              <p:cNvSpPr txBox="1">
                <a:spLocks noChangeArrowheads="1"/>
              </p:cNvSpPr>
              <p:nvPr/>
            </p:nvSpPr>
            <p:spPr bwMode="auto">
              <a:xfrm>
                <a:off x="1200" y="2080"/>
                <a:ext cx="816" cy="33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Sharps container</a:t>
                </a:r>
              </a:p>
            </p:txBody>
          </p:sp>
          <p:sp>
            <p:nvSpPr>
              <p:cNvPr id="90122" name="Text Box 6">
                <a:extLst>
                  <a:ext uri="{FF2B5EF4-FFF2-40B4-BE49-F238E27FC236}">
                    <a16:creationId xmlns:a16="http://schemas.microsoft.com/office/drawing/2014/main" id="{22421588-21D4-45A8-ABC5-A0786562F64C}"/>
                  </a:ext>
                </a:extLst>
              </p:cNvPr>
              <p:cNvSpPr txBox="1">
                <a:spLocks noChangeArrowheads="1"/>
              </p:cNvSpPr>
              <p:nvPr/>
            </p:nvSpPr>
            <p:spPr bwMode="auto">
              <a:xfrm>
                <a:off x="2208" y="1544"/>
                <a:ext cx="1152" cy="87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IV pole.</a:t>
                </a:r>
              </a:p>
              <a:p>
                <a:pPr>
                  <a:spcBef>
                    <a:spcPct val="50000"/>
                  </a:spcBef>
                </a:pPr>
                <a:r>
                  <a:rPr lang="en-US" altLang="en-US"/>
                  <a:t>See the warning tag.</a:t>
                </a:r>
              </a:p>
              <a:p>
                <a:pPr>
                  <a:spcBef>
                    <a:spcPct val="50000"/>
                  </a:spcBef>
                </a:pPr>
                <a:r>
                  <a:rPr lang="en-US" altLang="en-US"/>
                  <a:t>This means the pole is contaminated and needs to be cleaned.</a:t>
                </a:r>
              </a:p>
            </p:txBody>
          </p:sp>
          <p:sp>
            <p:nvSpPr>
              <p:cNvPr id="90123" name="Text Box 7">
                <a:extLst>
                  <a:ext uri="{FF2B5EF4-FFF2-40B4-BE49-F238E27FC236}">
                    <a16:creationId xmlns:a16="http://schemas.microsoft.com/office/drawing/2014/main" id="{238D5ABD-DB41-4C06-85AD-791519030091}"/>
                  </a:ext>
                </a:extLst>
              </p:cNvPr>
              <p:cNvSpPr txBox="1">
                <a:spLocks noChangeArrowheads="1"/>
              </p:cNvSpPr>
              <p:nvPr/>
            </p:nvSpPr>
            <p:spPr bwMode="auto">
              <a:xfrm>
                <a:off x="3648" y="2080"/>
                <a:ext cx="576" cy="33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Reusable container</a:t>
                </a:r>
              </a:p>
            </p:txBody>
          </p:sp>
          <p:sp>
            <p:nvSpPr>
              <p:cNvPr id="90124" name="Text Box 8">
                <a:extLst>
                  <a:ext uri="{FF2B5EF4-FFF2-40B4-BE49-F238E27FC236}">
                    <a16:creationId xmlns:a16="http://schemas.microsoft.com/office/drawing/2014/main" id="{D9CBC6D7-98B1-42EB-8799-356ABEF0B325}"/>
                  </a:ext>
                </a:extLst>
              </p:cNvPr>
              <p:cNvSpPr txBox="1">
                <a:spLocks noChangeArrowheads="1"/>
              </p:cNvSpPr>
              <p:nvPr/>
            </p:nvSpPr>
            <p:spPr bwMode="auto">
              <a:xfrm>
                <a:off x="1480" y="4936"/>
                <a:ext cx="816" cy="33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Cleaning solutions</a:t>
                </a:r>
              </a:p>
            </p:txBody>
          </p:sp>
          <p:sp>
            <p:nvSpPr>
              <p:cNvPr id="90125" name="Text Box 9">
                <a:extLst>
                  <a:ext uri="{FF2B5EF4-FFF2-40B4-BE49-F238E27FC236}">
                    <a16:creationId xmlns:a16="http://schemas.microsoft.com/office/drawing/2014/main" id="{52582059-9E8F-4407-8001-EBAE7E84A4E1}"/>
                  </a:ext>
                </a:extLst>
              </p:cNvPr>
              <p:cNvSpPr txBox="1">
                <a:spLocks noChangeArrowheads="1"/>
              </p:cNvSpPr>
              <p:nvPr/>
            </p:nvSpPr>
            <p:spPr bwMode="auto">
              <a:xfrm>
                <a:off x="2072" y="5326"/>
                <a:ext cx="816" cy="19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Disinfectant</a:t>
                </a:r>
              </a:p>
            </p:txBody>
          </p:sp>
          <p:sp>
            <p:nvSpPr>
              <p:cNvPr id="90126" name="Text Box 10">
                <a:extLst>
                  <a:ext uri="{FF2B5EF4-FFF2-40B4-BE49-F238E27FC236}">
                    <a16:creationId xmlns:a16="http://schemas.microsoft.com/office/drawing/2014/main" id="{247DC0BC-F35C-4DE1-BA59-388EEFBAEE9B}"/>
                  </a:ext>
                </a:extLst>
              </p:cNvPr>
              <p:cNvSpPr txBox="1">
                <a:spLocks noChangeArrowheads="1"/>
              </p:cNvSpPr>
              <p:nvPr/>
            </p:nvSpPr>
            <p:spPr bwMode="auto">
              <a:xfrm>
                <a:off x="3344" y="5326"/>
                <a:ext cx="816" cy="19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Dust pan</a:t>
                </a:r>
              </a:p>
            </p:txBody>
          </p:sp>
          <p:sp>
            <p:nvSpPr>
              <p:cNvPr id="90127" name="Text Box 11">
                <a:extLst>
                  <a:ext uri="{FF2B5EF4-FFF2-40B4-BE49-F238E27FC236}">
                    <a16:creationId xmlns:a16="http://schemas.microsoft.com/office/drawing/2014/main" id="{65E53384-8DA8-4C58-9A4F-7E252649A7B7}"/>
                  </a:ext>
                </a:extLst>
              </p:cNvPr>
              <p:cNvSpPr txBox="1">
                <a:spLocks noChangeArrowheads="1"/>
              </p:cNvSpPr>
              <p:nvPr/>
            </p:nvSpPr>
            <p:spPr bwMode="auto">
              <a:xfrm>
                <a:off x="2504" y="4976"/>
                <a:ext cx="816" cy="19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Barricades</a:t>
                </a:r>
              </a:p>
            </p:txBody>
          </p:sp>
          <p:sp>
            <p:nvSpPr>
              <p:cNvPr id="90128" name="Text Box 12">
                <a:extLst>
                  <a:ext uri="{FF2B5EF4-FFF2-40B4-BE49-F238E27FC236}">
                    <a16:creationId xmlns:a16="http://schemas.microsoft.com/office/drawing/2014/main" id="{233850DA-E4D0-47CC-8F18-A89AF7B6AC6A}"/>
                  </a:ext>
                </a:extLst>
              </p:cNvPr>
              <p:cNvSpPr txBox="1">
                <a:spLocks noChangeArrowheads="1"/>
              </p:cNvSpPr>
              <p:nvPr/>
            </p:nvSpPr>
            <p:spPr bwMode="auto">
              <a:xfrm>
                <a:off x="144" y="2120"/>
                <a:ext cx="816" cy="19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Latex gloves</a:t>
                </a:r>
              </a:p>
            </p:txBody>
          </p:sp>
          <p:sp>
            <p:nvSpPr>
              <p:cNvPr id="90129" name="Line 13">
                <a:extLst>
                  <a:ext uri="{FF2B5EF4-FFF2-40B4-BE49-F238E27FC236}">
                    <a16:creationId xmlns:a16="http://schemas.microsoft.com/office/drawing/2014/main" id="{1449480D-11EE-4471-A7AE-89C4D3ACC3BD}"/>
                  </a:ext>
                </a:extLst>
              </p:cNvPr>
              <p:cNvSpPr>
                <a:spLocks noChangeShapeType="1"/>
              </p:cNvSpPr>
              <p:nvPr/>
            </p:nvSpPr>
            <p:spPr bwMode="auto">
              <a:xfrm flipV="1">
                <a:off x="336" y="3600"/>
                <a:ext cx="624" cy="13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sp>
            <p:nvSpPr>
              <p:cNvPr id="90130" name="Line 14">
                <a:extLst>
                  <a:ext uri="{FF2B5EF4-FFF2-40B4-BE49-F238E27FC236}">
                    <a16:creationId xmlns:a16="http://schemas.microsoft.com/office/drawing/2014/main" id="{4BDE9A63-ED3F-435D-9229-AC2864D48DC4}"/>
                  </a:ext>
                </a:extLst>
              </p:cNvPr>
              <p:cNvSpPr>
                <a:spLocks noChangeShapeType="1"/>
              </p:cNvSpPr>
              <p:nvPr/>
            </p:nvSpPr>
            <p:spPr bwMode="auto">
              <a:xfrm flipV="1">
                <a:off x="1728" y="3552"/>
                <a:ext cx="480" cy="13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sp>
            <p:nvSpPr>
              <p:cNvPr id="90131" name="Line 15">
                <a:extLst>
                  <a:ext uri="{FF2B5EF4-FFF2-40B4-BE49-F238E27FC236}">
                    <a16:creationId xmlns:a16="http://schemas.microsoft.com/office/drawing/2014/main" id="{E88D4EEF-262A-4809-9392-D1B23C37B153}"/>
                  </a:ext>
                </a:extLst>
              </p:cNvPr>
              <p:cNvSpPr>
                <a:spLocks noChangeShapeType="1"/>
              </p:cNvSpPr>
              <p:nvPr/>
            </p:nvSpPr>
            <p:spPr bwMode="auto">
              <a:xfrm flipH="1" flipV="1">
                <a:off x="2208" y="4704"/>
                <a:ext cx="48"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p>
                <a:endParaRPr lang="en-US"/>
              </a:p>
            </p:txBody>
          </p:sp>
          <p:sp>
            <p:nvSpPr>
              <p:cNvPr id="90132" name="Line 16">
                <a:extLst>
                  <a:ext uri="{FF2B5EF4-FFF2-40B4-BE49-F238E27FC236}">
                    <a16:creationId xmlns:a16="http://schemas.microsoft.com/office/drawing/2014/main" id="{4F26838A-3E5F-4739-BB45-339294DDBE0B}"/>
                  </a:ext>
                </a:extLst>
              </p:cNvPr>
              <p:cNvSpPr>
                <a:spLocks noChangeShapeType="1"/>
              </p:cNvSpPr>
              <p:nvPr/>
            </p:nvSpPr>
            <p:spPr bwMode="auto">
              <a:xfrm flipH="1" flipV="1">
                <a:off x="2640" y="4560"/>
                <a:ext cx="48"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sp>
            <p:nvSpPr>
              <p:cNvPr id="90133" name="Line 17">
                <a:extLst>
                  <a:ext uri="{FF2B5EF4-FFF2-40B4-BE49-F238E27FC236}">
                    <a16:creationId xmlns:a16="http://schemas.microsoft.com/office/drawing/2014/main" id="{08A5599B-6C19-418F-A945-281594CA4359}"/>
                  </a:ext>
                </a:extLst>
              </p:cNvPr>
              <p:cNvSpPr>
                <a:spLocks noChangeShapeType="1"/>
              </p:cNvSpPr>
              <p:nvPr/>
            </p:nvSpPr>
            <p:spPr bwMode="auto">
              <a:xfrm flipH="1" flipV="1">
                <a:off x="2832" y="4224"/>
                <a:ext cx="720" cy="10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sp>
            <p:nvSpPr>
              <p:cNvPr id="90134" name="Line 18">
                <a:extLst>
                  <a:ext uri="{FF2B5EF4-FFF2-40B4-BE49-F238E27FC236}">
                    <a16:creationId xmlns:a16="http://schemas.microsoft.com/office/drawing/2014/main" id="{EA2922DE-B7A7-4BB8-AB91-D4F7A8195807}"/>
                  </a:ext>
                </a:extLst>
              </p:cNvPr>
              <p:cNvSpPr>
                <a:spLocks noChangeShapeType="1"/>
              </p:cNvSpPr>
              <p:nvPr/>
            </p:nvSpPr>
            <p:spPr bwMode="auto">
              <a:xfrm>
                <a:off x="720" y="2400"/>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sp>
            <p:nvSpPr>
              <p:cNvPr id="90135" name="Line 19">
                <a:extLst>
                  <a:ext uri="{FF2B5EF4-FFF2-40B4-BE49-F238E27FC236}">
                    <a16:creationId xmlns:a16="http://schemas.microsoft.com/office/drawing/2014/main" id="{E6331203-0A37-4E03-B5CE-7A00095F4D52}"/>
                  </a:ext>
                </a:extLst>
              </p:cNvPr>
              <p:cNvSpPr>
                <a:spLocks noChangeShapeType="1"/>
              </p:cNvSpPr>
              <p:nvPr/>
            </p:nvSpPr>
            <p:spPr bwMode="auto">
              <a:xfrm flipH="1">
                <a:off x="1248" y="2400"/>
                <a:ext cx="192"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sp>
            <p:nvSpPr>
              <p:cNvPr id="90136" name="Line 20">
                <a:extLst>
                  <a:ext uri="{FF2B5EF4-FFF2-40B4-BE49-F238E27FC236}">
                    <a16:creationId xmlns:a16="http://schemas.microsoft.com/office/drawing/2014/main" id="{637C66AE-004D-429E-97B5-17FE930AC458}"/>
                  </a:ext>
                </a:extLst>
              </p:cNvPr>
              <p:cNvSpPr>
                <a:spLocks noChangeShapeType="1"/>
              </p:cNvSpPr>
              <p:nvPr/>
            </p:nvSpPr>
            <p:spPr bwMode="auto">
              <a:xfrm>
                <a:off x="3168" y="2400"/>
                <a:ext cx="9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sp>
            <p:nvSpPr>
              <p:cNvPr id="90137" name="Line 21">
                <a:extLst>
                  <a:ext uri="{FF2B5EF4-FFF2-40B4-BE49-F238E27FC236}">
                    <a16:creationId xmlns:a16="http://schemas.microsoft.com/office/drawing/2014/main" id="{8EDBF2A6-579D-42C9-9307-695E171005E9}"/>
                  </a:ext>
                </a:extLst>
              </p:cNvPr>
              <p:cNvSpPr>
                <a:spLocks noChangeShapeType="1"/>
              </p:cNvSpPr>
              <p:nvPr/>
            </p:nvSpPr>
            <p:spPr bwMode="auto">
              <a:xfrm flipH="1">
                <a:off x="3840" y="2448"/>
                <a:ext cx="96" cy="15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grpSp>
      </p:grpSp>
      <p:sp>
        <p:nvSpPr>
          <p:cNvPr id="90117" name="Text Box 22">
            <a:extLst>
              <a:ext uri="{FF2B5EF4-FFF2-40B4-BE49-F238E27FC236}">
                <a16:creationId xmlns:a16="http://schemas.microsoft.com/office/drawing/2014/main" id="{607B34B9-01C4-455A-B0D8-EB7B6C491B20}"/>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Housekeeping</a:t>
            </a:r>
            <a:endParaRPr lang="en-US" altLang="en-US" sz="280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3">
            <a:extLst>
              <a:ext uri="{FF2B5EF4-FFF2-40B4-BE49-F238E27FC236}">
                <a16:creationId xmlns:a16="http://schemas.microsoft.com/office/drawing/2014/main" id="{C3439F19-D130-47EA-9207-2A8B2917DDF6}"/>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92163" name="Group 27">
            <a:extLst>
              <a:ext uri="{FF2B5EF4-FFF2-40B4-BE49-F238E27FC236}">
                <a16:creationId xmlns:a16="http://schemas.microsoft.com/office/drawing/2014/main" id="{65C18E07-33F3-49FB-AF86-5D03DED4E432}"/>
              </a:ext>
            </a:extLst>
          </p:cNvPr>
          <p:cNvGrpSpPr>
            <a:grpSpLocks/>
          </p:cNvGrpSpPr>
          <p:nvPr/>
        </p:nvGrpSpPr>
        <p:grpSpPr bwMode="auto">
          <a:xfrm>
            <a:off x="152400" y="1981200"/>
            <a:ext cx="6642100" cy="6778625"/>
            <a:chOff x="96" y="1248"/>
            <a:chExt cx="4184" cy="4270"/>
          </a:xfrm>
        </p:grpSpPr>
        <p:pic>
          <p:nvPicPr>
            <p:cNvPr id="92167" name="Picture 2" descr="Utility room">
              <a:extLst>
                <a:ext uri="{FF2B5EF4-FFF2-40B4-BE49-F238E27FC236}">
                  <a16:creationId xmlns:a16="http://schemas.microsoft.com/office/drawing/2014/main" id="{25E29BE9-7455-4D72-9C82-DCB9ABBA6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 y="2528"/>
              <a:ext cx="3756" cy="231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92168" name="Group 26">
              <a:extLst>
                <a:ext uri="{FF2B5EF4-FFF2-40B4-BE49-F238E27FC236}">
                  <a16:creationId xmlns:a16="http://schemas.microsoft.com/office/drawing/2014/main" id="{4EF70B12-0A1A-404F-B55B-8503334D41A6}"/>
                </a:ext>
              </a:extLst>
            </p:cNvPr>
            <p:cNvGrpSpPr>
              <a:grpSpLocks/>
            </p:cNvGrpSpPr>
            <p:nvPr/>
          </p:nvGrpSpPr>
          <p:grpSpPr bwMode="auto">
            <a:xfrm>
              <a:off x="96" y="1248"/>
              <a:ext cx="4184" cy="4270"/>
              <a:chOff x="96" y="1248"/>
              <a:chExt cx="4184" cy="4270"/>
            </a:xfrm>
          </p:grpSpPr>
          <p:sp>
            <p:nvSpPr>
              <p:cNvPr id="92169" name="Text Box 4">
                <a:extLst>
                  <a:ext uri="{FF2B5EF4-FFF2-40B4-BE49-F238E27FC236}">
                    <a16:creationId xmlns:a16="http://schemas.microsoft.com/office/drawing/2014/main" id="{C7DFA4B4-59F3-48B4-A5C4-A9E473D02FCE}"/>
                  </a:ext>
                </a:extLst>
              </p:cNvPr>
              <p:cNvSpPr txBox="1">
                <a:spLocks noChangeArrowheads="1"/>
              </p:cNvSpPr>
              <p:nvPr/>
            </p:nvSpPr>
            <p:spPr bwMode="auto">
              <a:xfrm>
                <a:off x="96" y="4936"/>
                <a:ext cx="816" cy="33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Superficie de trabajo limpia</a:t>
                </a:r>
              </a:p>
            </p:txBody>
          </p:sp>
          <p:sp>
            <p:nvSpPr>
              <p:cNvPr id="92170" name="Text Box 5">
                <a:extLst>
                  <a:ext uri="{FF2B5EF4-FFF2-40B4-BE49-F238E27FC236}">
                    <a16:creationId xmlns:a16="http://schemas.microsoft.com/office/drawing/2014/main" id="{7F3CFED2-B5C6-413C-BAB1-DC156D563885}"/>
                  </a:ext>
                </a:extLst>
              </p:cNvPr>
              <p:cNvSpPr txBox="1">
                <a:spLocks noChangeArrowheads="1"/>
              </p:cNvSpPr>
              <p:nvPr/>
            </p:nvSpPr>
            <p:spPr bwMode="auto">
              <a:xfrm>
                <a:off x="1208" y="1920"/>
                <a:ext cx="816" cy="4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Recipiente de objetos filosos contaminados</a:t>
                </a:r>
              </a:p>
            </p:txBody>
          </p:sp>
          <p:sp>
            <p:nvSpPr>
              <p:cNvPr id="92171" name="Text Box 6">
                <a:extLst>
                  <a:ext uri="{FF2B5EF4-FFF2-40B4-BE49-F238E27FC236}">
                    <a16:creationId xmlns:a16="http://schemas.microsoft.com/office/drawing/2014/main" id="{CAF6243D-8B7F-4322-AD76-760AE4B5A561}"/>
                  </a:ext>
                </a:extLst>
              </p:cNvPr>
              <p:cNvSpPr txBox="1">
                <a:spLocks noChangeArrowheads="1"/>
              </p:cNvSpPr>
              <p:nvPr/>
            </p:nvSpPr>
            <p:spPr bwMode="auto">
              <a:xfrm>
                <a:off x="2264" y="1248"/>
                <a:ext cx="1152" cy="114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Porta suero.</a:t>
                </a:r>
              </a:p>
              <a:p>
                <a:pPr>
                  <a:spcBef>
                    <a:spcPct val="50000"/>
                  </a:spcBef>
                </a:pPr>
                <a:r>
                  <a:rPr lang="en-US" altLang="en-US"/>
                  <a:t>Vea la etiqueta de advertencia.</a:t>
                </a:r>
              </a:p>
              <a:p>
                <a:pPr>
                  <a:spcBef>
                    <a:spcPct val="50000"/>
                  </a:spcBef>
                </a:pPr>
                <a:r>
                  <a:rPr lang="en-US" altLang="en-US"/>
                  <a:t>Significa que el porta suero esta contaminado y debe ser limpiado.</a:t>
                </a:r>
              </a:p>
            </p:txBody>
          </p:sp>
          <p:sp>
            <p:nvSpPr>
              <p:cNvPr id="92172" name="Text Box 7">
                <a:extLst>
                  <a:ext uri="{FF2B5EF4-FFF2-40B4-BE49-F238E27FC236}">
                    <a16:creationId xmlns:a16="http://schemas.microsoft.com/office/drawing/2014/main" id="{723336BD-5695-45D7-87F8-899418CBA3CB}"/>
                  </a:ext>
                </a:extLst>
              </p:cNvPr>
              <p:cNvSpPr txBox="1">
                <a:spLocks noChangeArrowheads="1"/>
              </p:cNvSpPr>
              <p:nvPr/>
            </p:nvSpPr>
            <p:spPr bwMode="auto">
              <a:xfrm>
                <a:off x="3632" y="1896"/>
                <a:ext cx="648" cy="4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Recipiente de uso m</a:t>
                </a:r>
                <a:r>
                  <a:rPr lang="es-ES_tradnl" altLang="en-US"/>
                  <a:t>últiple</a:t>
                </a:r>
                <a:endParaRPr lang="en-US" altLang="en-US"/>
              </a:p>
            </p:txBody>
          </p:sp>
          <p:sp>
            <p:nvSpPr>
              <p:cNvPr id="92173" name="Text Box 8">
                <a:extLst>
                  <a:ext uri="{FF2B5EF4-FFF2-40B4-BE49-F238E27FC236}">
                    <a16:creationId xmlns:a16="http://schemas.microsoft.com/office/drawing/2014/main" id="{283BD782-8894-46AC-8038-09E8821FC557}"/>
                  </a:ext>
                </a:extLst>
              </p:cNvPr>
              <p:cNvSpPr txBox="1">
                <a:spLocks noChangeArrowheads="1"/>
              </p:cNvSpPr>
              <p:nvPr/>
            </p:nvSpPr>
            <p:spPr bwMode="auto">
              <a:xfrm>
                <a:off x="1480" y="4936"/>
                <a:ext cx="816" cy="33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Líquidos limpiadores</a:t>
                </a:r>
              </a:p>
            </p:txBody>
          </p:sp>
          <p:sp>
            <p:nvSpPr>
              <p:cNvPr id="92174" name="Text Box 9">
                <a:extLst>
                  <a:ext uri="{FF2B5EF4-FFF2-40B4-BE49-F238E27FC236}">
                    <a16:creationId xmlns:a16="http://schemas.microsoft.com/office/drawing/2014/main" id="{A9DB99FC-84D6-4A44-8ACB-1EB80005AFC5}"/>
                  </a:ext>
                </a:extLst>
              </p:cNvPr>
              <p:cNvSpPr txBox="1">
                <a:spLocks noChangeArrowheads="1"/>
              </p:cNvSpPr>
              <p:nvPr/>
            </p:nvSpPr>
            <p:spPr bwMode="auto">
              <a:xfrm>
                <a:off x="2072" y="5326"/>
                <a:ext cx="816" cy="19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Desinfectante</a:t>
                </a:r>
              </a:p>
            </p:txBody>
          </p:sp>
          <p:sp>
            <p:nvSpPr>
              <p:cNvPr id="92175" name="Text Box 10">
                <a:extLst>
                  <a:ext uri="{FF2B5EF4-FFF2-40B4-BE49-F238E27FC236}">
                    <a16:creationId xmlns:a16="http://schemas.microsoft.com/office/drawing/2014/main" id="{B31B773B-A31E-42DB-84C1-80B8AD242B2A}"/>
                  </a:ext>
                </a:extLst>
              </p:cNvPr>
              <p:cNvSpPr txBox="1">
                <a:spLocks noChangeArrowheads="1"/>
              </p:cNvSpPr>
              <p:nvPr/>
            </p:nvSpPr>
            <p:spPr bwMode="auto">
              <a:xfrm>
                <a:off x="3344" y="5326"/>
                <a:ext cx="816" cy="19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Recogedor</a:t>
                </a:r>
              </a:p>
            </p:txBody>
          </p:sp>
          <p:sp>
            <p:nvSpPr>
              <p:cNvPr id="92176" name="Text Box 11">
                <a:extLst>
                  <a:ext uri="{FF2B5EF4-FFF2-40B4-BE49-F238E27FC236}">
                    <a16:creationId xmlns:a16="http://schemas.microsoft.com/office/drawing/2014/main" id="{4D8EF975-C4F8-4CBE-B9BB-EC2CC07B13FA}"/>
                  </a:ext>
                </a:extLst>
              </p:cNvPr>
              <p:cNvSpPr txBox="1">
                <a:spLocks noChangeArrowheads="1"/>
              </p:cNvSpPr>
              <p:nvPr/>
            </p:nvSpPr>
            <p:spPr bwMode="auto">
              <a:xfrm>
                <a:off x="2504" y="4976"/>
                <a:ext cx="816" cy="19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Barricadas</a:t>
                </a:r>
              </a:p>
            </p:txBody>
          </p:sp>
          <p:sp>
            <p:nvSpPr>
              <p:cNvPr id="92177" name="Text Box 12">
                <a:extLst>
                  <a:ext uri="{FF2B5EF4-FFF2-40B4-BE49-F238E27FC236}">
                    <a16:creationId xmlns:a16="http://schemas.microsoft.com/office/drawing/2014/main" id="{D19C2203-6921-4BA2-A291-5EFF022BB55F}"/>
                  </a:ext>
                </a:extLst>
              </p:cNvPr>
              <p:cNvSpPr txBox="1">
                <a:spLocks noChangeArrowheads="1"/>
              </p:cNvSpPr>
              <p:nvPr/>
            </p:nvSpPr>
            <p:spPr bwMode="auto">
              <a:xfrm>
                <a:off x="144" y="2128"/>
                <a:ext cx="896" cy="33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Guantes de latex</a:t>
                </a:r>
              </a:p>
            </p:txBody>
          </p:sp>
          <p:sp>
            <p:nvSpPr>
              <p:cNvPr id="92178" name="Line 13">
                <a:extLst>
                  <a:ext uri="{FF2B5EF4-FFF2-40B4-BE49-F238E27FC236}">
                    <a16:creationId xmlns:a16="http://schemas.microsoft.com/office/drawing/2014/main" id="{3D35463D-845E-4930-AAAB-8F8CD288F06F}"/>
                  </a:ext>
                </a:extLst>
              </p:cNvPr>
              <p:cNvSpPr>
                <a:spLocks noChangeShapeType="1"/>
              </p:cNvSpPr>
              <p:nvPr/>
            </p:nvSpPr>
            <p:spPr bwMode="auto">
              <a:xfrm flipV="1">
                <a:off x="336" y="3600"/>
                <a:ext cx="624" cy="13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sp>
            <p:nvSpPr>
              <p:cNvPr id="92179" name="Line 14">
                <a:extLst>
                  <a:ext uri="{FF2B5EF4-FFF2-40B4-BE49-F238E27FC236}">
                    <a16:creationId xmlns:a16="http://schemas.microsoft.com/office/drawing/2014/main" id="{E4820B0A-B91C-4FA2-9C93-4753FA911688}"/>
                  </a:ext>
                </a:extLst>
              </p:cNvPr>
              <p:cNvSpPr>
                <a:spLocks noChangeShapeType="1"/>
              </p:cNvSpPr>
              <p:nvPr/>
            </p:nvSpPr>
            <p:spPr bwMode="auto">
              <a:xfrm flipV="1">
                <a:off x="1728" y="3552"/>
                <a:ext cx="480" cy="13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sp>
            <p:nvSpPr>
              <p:cNvPr id="92180" name="Line 15">
                <a:extLst>
                  <a:ext uri="{FF2B5EF4-FFF2-40B4-BE49-F238E27FC236}">
                    <a16:creationId xmlns:a16="http://schemas.microsoft.com/office/drawing/2014/main" id="{120B2AD9-C530-411F-A974-11CD4888760F}"/>
                  </a:ext>
                </a:extLst>
              </p:cNvPr>
              <p:cNvSpPr>
                <a:spLocks noChangeShapeType="1"/>
              </p:cNvSpPr>
              <p:nvPr/>
            </p:nvSpPr>
            <p:spPr bwMode="auto">
              <a:xfrm flipH="1" flipV="1">
                <a:off x="2208" y="4704"/>
                <a:ext cx="48"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p>
                <a:endParaRPr lang="en-US"/>
              </a:p>
            </p:txBody>
          </p:sp>
          <p:sp>
            <p:nvSpPr>
              <p:cNvPr id="92181" name="Line 16">
                <a:extLst>
                  <a:ext uri="{FF2B5EF4-FFF2-40B4-BE49-F238E27FC236}">
                    <a16:creationId xmlns:a16="http://schemas.microsoft.com/office/drawing/2014/main" id="{F45B37AF-E27C-41A9-BC10-C23B38BD326B}"/>
                  </a:ext>
                </a:extLst>
              </p:cNvPr>
              <p:cNvSpPr>
                <a:spLocks noChangeShapeType="1"/>
              </p:cNvSpPr>
              <p:nvPr/>
            </p:nvSpPr>
            <p:spPr bwMode="auto">
              <a:xfrm flipH="1" flipV="1">
                <a:off x="2640" y="4560"/>
                <a:ext cx="48"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sp>
            <p:nvSpPr>
              <p:cNvPr id="92182" name="Line 17">
                <a:extLst>
                  <a:ext uri="{FF2B5EF4-FFF2-40B4-BE49-F238E27FC236}">
                    <a16:creationId xmlns:a16="http://schemas.microsoft.com/office/drawing/2014/main" id="{5C17F772-85E4-4FAF-94F6-4D0C19D39C20}"/>
                  </a:ext>
                </a:extLst>
              </p:cNvPr>
              <p:cNvSpPr>
                <a:spLocks noChangeShapeType="1"/>
              </p:cNvSpPr>
              <p:nvPr/>
            </p:nvSpPr>
            <p:spPr bwMode="auto">
              <a:xfrm flipH="1" flipV="1">
                <a:off x="2832" y="4224"/>
                <a:ext cx="720" cy="10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sp>
            <p:nvSpPr>
              <p:cNvPr id="92183" name="Line 18">
                <a:extLst>
                  <a:ext uri="{FF2B5EF4-FFF2-40B4-BE49-F238E27FC236}">
                    <a16:creationId xmlns:a16="http://schemas.microsoft.com/office/drawing/2014/main" id="{EE1354DF-3916-4DCD-8FFE-347C3612D02D}"/>
                  </a:ext>
                </a:extLst>
              </p:cNvPr>
              <p:cNvSpPr>
                <a:spLocks noChangeShapeType="1"/>
              </p:cNvSpPr>
              <p:nvPr/>
            </p:nvSpPr>
            <p:spPr bwMode="auto">
              <a:xfrm>
                <a:off x="720" y="2400"/>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sp>
            <p:nvSpPr>
              <p:cNvPr id="92184" name="Line 19">
                <a:extLst>
                  <a:ext uri="{FF2B5EF4-FFF2-40B4-BE49-F238E27FC236}">
                    <a16:creationId xmlns:a16="http://schemas.microsoft.com/office/drawing/2014/main" id="{5A1B83E1-7767-4FAB-AB11-0FD729EFCFA9}"/>
                  </a:ext>
                </a:extLst>
              </p:cNvPr>
              <p:cNvSpPr>
                <a:spLocks noChangeShapeType="1"/>
              </p:cNvSpPr>
              <p:nvPr/>
            </p:nvSpPr>
            <p:spPr bwMode="auto">
              <a:xfrm flipH="1">
                <a:off x="1248" y="2400"/>
                <a:ext cx="192"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sp>
            <p:nvSpPr>
              <p:cNvPr id="92185" name="Line 21">
                <a:extLst>
                  <a:ext uri="{FF2B5EF4-FFF2-40B4-BE49-F238E27FC236}">
                    <a16:creationId xmlns:a16="http://schemas.microsoft.com/office/drawing/2014/main" id="{80724B6B-FE4F-499C-9B23-85F4A82CEDE4}"/>
                  </a:ext>
                </a:extLst>
              </p:cNvPr>
              <p:cNvSpPr>
                <a:spLocks noChangeShapeType="1"/>
              </p:cNvSpPr>
              <p:nvPr/>
            </p:nvSpPr>
            <p:spPr bwMode="auto">
              <a:xfrm flipH="1">
                <a:off x="3840" y="2448"/>
                <a:ext cx="96" cy="15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grpSp>
      </p:grpSp>
      <p:sp>
        <p:nvSpPr>
          <p:cNvPr id="92164" name="Text Box 22">
            <a:extLst>
              <a:ext uri="{FF2B5EF4-FFF2-40B4-BE49-F238E27FC236}">
                <a16:creationId xmlns:a16="http://schemas.microsoft.com/office/drawing/2014/main" id="{EBD41FE3-DEEE-40B8-A087-7BBFB05232B8}"/>
              </a:ext>
            </a:extLst>
          </p:cNvPr>
          <p:cNvSpPr txBox="1">
            <a:spLocks noChangeArrowheads="1"/>
          </p:cNvSpPr>
          <p:nvPr/>
        </p:nvSpPr>
        <p:spPr bwMode="auto">
          <a:xfrm>
            <a:off x="304800" y="1282700"/>
            <a:ext cx="3124200" cy="11588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2024063" indent="-30163">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cs typeface="Times New Roman" panose="02020603050405020304" pitchFamily="18" charset="0"/>
              </a:rPr>
              <a:t>El lugar de trabajo debe mantenerse limpio e higiénico.</a:t>
            </a:r>
          </a:p>
          <a:p>
            <a:endParaRPr lang="es-ES_tradnl" altLang="en-US">
              <a:cs typeface="Times New Roman" panose="02020603050405020304" pitchFamily="18" charset="0"/>
            </a:endParaRPr>
          </a:p>
          <a:p>
            <a:r>
              <a:rPr lang="es-ES_tradnl" altLang="en-US"/>
              <a:t>Maneje desperdicios reglamentados en una manera segura.</a:t>
            </a:r>
          </a:p>
        </p:txBody>
      </p:sp>
      <p:sp>
        <p:nvSpPr>
          <p:cNvPr id="92165" name="Text Box 23">
            <a:extLst>
              <a:ext uri="{FF2B5EF4-FFF2-40B4-BE49-F238E27FC236}">
                <a16:creationId xmlns:a16="http://schemas.microsoft.com/office/drawing/2014/main" id="{49BC28CD-9A0A-4C45-A266-7739E3C88FE5}"/>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Orden y limpieza</a:t>
            </a:r>
            <a:endParaRPr lang="en-US" altLang="en-US" sz="2800"/>
          </a:p>
        </p:txBody>
      </p:sp>
      <p:sp>
        <p:nvSpPr>
          <p:cNvPr id="92166" name="Line 20">
            <a:extLst>
              <a:ext uri="{FF2B5EF4-FFF2-40B4-BE49-F238E27FC236}">
                <a16:creationId xmlns:a16="http://schemas.microsoft.com/office/drawing/2014/main" id="{41B52FD7-F44E-4BDC-883F-CC3B266653D2}"/>
              </a:ext>
            </a:extLst>
          </p:cNvPr>
          <p:cNvSpPr>
            <a:spLocks noChangeShapeType="1"/>
          </p:cNvSpPr>
          <p:nvPr/>
        </p:nvSpPr>
        <p:spPr bwMode="auto">
          <a:xfrm>
            <a:off x="5029200" y="3810000"/>
            <a:ext cx="152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a:extLst>
              <a:ext uri="{FF2B5EF4-FFF2-40B4-BE49-F238E27FC236}">
                <a16:creationId xmlns:a16="http://schemas.microsoft.com/office/drawing/2014/main" id="{0148DDC6-E62E-42C2-BADC-75EB306C404F}"/>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94211" name="Text Box 3">
            <a:extLst>
              <a:ext uri="{FF2B5EF4-FFF2-40B4-BE49-F238E27FC236}">
                <a16:creationId xmlns:a16="http://schemas.microsoft.com/office/drawing/2014/main" id="{AAE79257-7542-49BF-A402-C9F229FA7E54}"/>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Labeling</a:t>
            </a:r>
          </a:p>
        </p:txBody>
      </p:sp>
      <p:sp>
        <p:nvSpPr>
          <p:cNvPr id="94212" name="Text Box 4">
            <a:extLst>
              <a:ext uri="{FF2B5EF4-FFF2-40B4-BE49-F238E27FC236}">
                <a16:creationId xmlns:a16="http://schemas.microsoft.com/office/drawing/2014/main" id="{769F5872-EE7C-49EB-8F8F-B058770F4124}"/>
              </a:ext>
            </a:extLst>
          </p:cNvPr>
          <p:cNvSpPr txBox="1">
            <a:spLocks noChangeArrowheads="1"/>
          </p:cNvSpPr>
          <p:nvPr/>
        </p:nvSpPr>
        <p:spPr bwMode="auto">
          <a:xfrm>
            <a:off x="304800" y="1282700"/>
            <a:ext cx="30480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cs typeface="Times New Roman" panose="02020603050405020304" pitchFamily="18" charset="0"/>
              </a:rPr>
              <a:t>Fluorescent orange or orange-red warning labels must be attached to:</a:t>
            </a:r>
          </a:p>
          <a:p>
            <a:endParaRPr lang="en-US" altLang="en-US">
              <a:cs typeface="Times New Roman" panose="02020603050405020304" pitchFamily="18" charset="0"/>
            </a:endParaRPr>
          </a:p>
          <a:p>
            <a:endParaRPr lang="en-US" altLang="en-US">
              <a:cs typeface="Times New Roman" panose="02020603050405020304" pitchFamily="18" charset="0"/>
            </a:endParaRPr>
          </a:p>
          <a:p>
            <a:endParaRPr lang="en-US" altLang="en-US">
              <a:cs typeface="Times New Roman" panose="02020603050405020304" pitchFamily="18" charset="0"/>
            </a:endParaRPr>
          </a:p>
          <a:p>
            <a:endParaRPr lang="en-US" altLang="en-US">
              <a:cs typeface="Times New Roman" panose="02020603050405020304" pitchFamily="18" charset="0"/>
            </a:endParaRPr>
          </a:p>
          <a:p>
            <a:endParaRPr lang="en-US" altLang="en-US">
              <a:cs typeface="Times New Roman" panose="02020603050405020304" pitchFamily="18" charset="0"/>
            </a:endParaRPr>
          </a:p>
          <a:p>
            <a:pPr lvl="1">
              <a:buFont typeface="Wingdings" panose="05000000000000000000" pitchFamily="2" charset="2"/>
              <a:buChar char="Ø"/>
            </a:pPr>
            <a:r>
              <a:rPr lang="en-US" altLang="en-US">
                <a:cs typeface="Times New Roman" panose="02020603050405020304" pitchFamily="18" charset="0"/>
              </a:rPr>
              <a:t>Regulated waste</a:t>
            </a: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endParaRPr lang="en-US" altLang="en-US">
              <a:cs typeface="Times New Roman" panose="02020603050405020304" pitchFamily="18" charset="0"/>
            </a:endParaRPr>
          </a:p>
          <a:p>
            <a:pPr lvl="1">
              <a:buFont typeface="Wingdings" panose="05000000000000000000" pitchFamily="2" charset="2"/>
              <a:buChar char="Ø"/>
            </a:pPr>
            <a:r>
              <a:rPr lang="en-US" altLang="en-US">
                <a:cs typeface="Times New Roman" panose="02020603050405020304" pitchFamily="18" charset="0"/>
              </a:rPr>
              <a:t>Refrigerators and freezers containing blood and OPIM</a:t>
            </a:r>
          </a:p>
        </p:txBody>
      </p:sp>
      <p:pic>
        <p:nvPicPr>
          <p:cNvPr id="94213" name="Picture 5" descr="Bio hazard bag">
            <a:extLst>
              <a:ext uri="{FF2B5EF4-FFF2-40B4-BE49-F238E27FC236}">
                <a16:creationId xmlns:a16="http://schemas.microsoft.com/office/drawing/2014/main" id="{7B9C8BB6-C0A2-439C-97D0-E218CA953A52}"/>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3581400" y="1295400"/>
            <a:ext cx="2247900" cy="19685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4214" name="Text Box 6">
            <a:extLst>
              <a:ext uri="{FF2B5EF4-FFF2-40B4-BE49-F238E27FC236}">
                <a16:creationId xmlns:a16="http://schemas.microsoft.com/office/drawing/2014/main" id="{8FDC046C-BA96-459F-B2F2-DE2551D48DB7}"/>
              </a:ext>
            </a:extLst>
          </p:cNvPr>
          <p:cNvSpPr txBox="1">
            <a:spLocks noChangeArrowheads="1"/>
          </p:cNvSpPr>
          <p:nvPr/>
        </p:nvSpPr>
        <p:spPr bwMode="auto">
          <a:xfrm>
            <a:off x="381000" y="6153150"/>
            <a:ext cx="612457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1400" b="1">
                <a:solidFill>
                  <a:schemeClr val="tx1"/>
                </a:solidFill>
                <a:latin typeface="Times New Roman" panose="02020603050405020304" pitchFamily="18" charset="0"/>
              </a:defRPr>
            </a:lvl1pPr>
            <a:lvl2pPr marL="228600" indent="285750">
              <a:tabLst>
                <a:tab pos="228600" algn="l"/>
              </a:tabLst>
              <a:defRPr sz="1400" b="1">
                <a:solidFill>
                  <a:schemeClr val="tx1"/>
                </a:solidFill>
                <a:latin typeface="Times New Roman" panose="02020603050405020304" pitchFamily="18" charset="0"/>
              </a:defRPr>
            </a:lvl2pPr>
            <a:lvl3pPr marL="1143000" indent="-228600">
              <a:tabLst>
                <a:tab pos="228600" algn="l"/>
              </a:tabLst>
              <a:defRPr sz="1400" b="1">
                <a:solidFill>
                  <a:schemeClr val="tx1"/>
                </a:solidFill>
                <a:latin typeface="Times New Roman" panose="02020603050405020304" pitchFamily="18" charset="0"/>
              </a:defRPr>
            </a:lvl3pPr>
            <a:lvl4pPr marL="1600200" indent="-228600">
              <a:tabLst>
                <a:tab pos="228600" algn="l"/>
              </a:tabLst>
              <a:defRPr sz="1400" b="1">
                <a:solidFill>
                  <a:schemeClr val="tx1"/>
                </a:solidFill>
                <a:latin typeface="Times New Roman" panose="02020603050405020304" pitchFamily="18" charset="0"/>
              </a:defRPr>
            </a:lvl4pPr>
            <a:lvl5pPr marL="2057400" indent="-228600">
              <a:tabLst>
                <a:tab pos="228600"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28600"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28600"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28600"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28600" algn="l"/>
              </a:tabLst>
              <a:defRPr sz="1400" b="1">
                <a:solidFill>
                  <a:schemeClr val="tx1"/>
                </a:solidFill>
                <a:latin typeface="Times New Roman" panose="02020603050405020304" pitchFamily="18" charset="0"/>
              </a:defRPr>
            </a:lvl9pPr>
          </a:lstStyle>
          <a:p>
            <a:pPr>
              <a:buFont typeface="Wingdings" panose="05000000000000000000" pitchFamily="2" charset="2"/>
              <a:buNone/>
            </a:pPr>
            <a:r>
              <a:rPr lang="en-US" altLang="en-US">
                <a:cs typeface="Times New Roman" panose="02020603050405020304" pitchFamily="18" charset="0"/>
              </a:rPr>
              <a:t>REMEMBER, labels are </a:t>
            </a:r>
            <a:r>
              <a:rPr lang="en-US" altLang="en-US" u="sng">
                <a:cs typeface="Times New Roman" panose="02020603050405020304" pitchFamily="18" charset="0"/>
              </a:rPr>
              <a:t>not</a:t>
            </a:r>
            <a:r>
              <a:rPr lang="en-US" altLang="en-US">
                <a:cs typeface="Times New Roman" panose="02020603050405020304" pitchFamily="18" charset="0"/>
              </a:rPr>
              <a:t> required when:</a:t>
            </a:r>
          </a:p>
          <a:p>
            <a:pPr>
              <a:buFont typeface="Wingdings" panose="05000000000000000000" pitchFamily="2" charset="2"/>
              <a:buNone/>
            </a:pPr>
            <a:endParaRPr lang="en-US" altLang="en-US">
              <a:cs typeface="Times New Roman" panose="02020603050405020304" pitchFamily="18" charset="0"/>
            </a:endParaRPr>
          </a:p>
          <a:p>
            <a:pPr>
              <a:buFont typeface="Wingdings" panose="05000000000000000000" pitchFamily="2" charset="2"/>
              <a:buNone/>
            </a:pPr>
            <a:r>
              <a:rPr lang="en-US" altLang="en-US">
                <a:cs typeface="Times New Roman" panose="02020603050405020304" pitchFamily="18" charset="0"/>
              </a:rPr>
              <a:t>1.  Red bags or red containers are used.</a:t>
            </a:r>
          </a:p>
          <a:p>
            <a:pPr>
              <a:buFont typeface="Wingdings" panose="05000000000000000000" pitchFamily="2" charset="2"/>
              <a:buNone/>
            </a:pPr>
            <a:endParaRPr lang="en-US" altLang="en-US">
              <a:cs typeface="Times New Roman" panose="02020603050405020304" pitchFamily="18" charset="0"/>
            </a:endParaRPr>
          </a:p>
          <a:p>
            <a:pPr>
              <a:buFont typeface="Wingdings" panose="05000000000000000000" pitchFamily="2" charset="2"/>
              <a:buNone/>
            </a:pPr>
            <a:endParaRPr lang="en-US" altLang="en-US">
              <a:cs typeface="Times New Roman" panose="02020603050405020304" pitchFamily="18" charset="0"/>
            </a:endParaRPr>
          </a:p>
          <a:p>
            <a:pPr>
              <a:buFont typeface="Wingdings" panose="05000000000000000000" pitchFamily="2" charset="2"/>
              <a:buNone/>
            </a:pPr>
            <a:r>
              <a:rPr lang="en-US" altLang="en-US">
                <a:cs typeface="Times New Roman" panose="02020603050405020304" pitchFamily="18" charset="0"/>
              </a:rPr>
              <a:t>2.  Containers of blood, blood components</a:t>
            </a:r>
            <a:r>
              <a:rPr lang="es-ES_tradnl" altLang="en-US">
                <a:cs typeface="Times New Roman" panose="02020603050405020304" pitchFamily="18" charset="0"/>
              </a:rPr>
              <a:t>,</a:t>
            </a:r>
            <a:r>
              <a:rPr lang="en-US" altLang="en-US">
                <a:cs typeface="Times New Roman" panose="02020603050405020304" pitchFamily="18" charset="0"/>
              </a:rPr>
              <a:t> or products are labeled as to</a:t>
            </a:r>
            <a:r>
              <a:rPr lang="es-ES_tradnl" altLang="en-US">
                <a:cs typeface="Times New Roman" panose="02020603050405020304" pitchFamily="18" charset="0"/>
              </a:rPr>
              <a:t> their 	</a:t>
            </a:r>
            <a:r>
              <a:rPr lang="en-US" altLang="en-US">
                <a:cs typeface="Times New Roman" panose="02020603050405020304" pitchFamily="18" charset="0"/>
              </a:rPr>
              <a:t>contents and have been released for transfusion or other clinical use.</a:t>
            </a:r>
          </a:p>
          <a:p>
            <a:pPr>
              <a:buFont typeface="Wingdings" panose="05000000000000000000" pitchFamily="2" charset="2"/>
              <a:buNone/>
            </a:pPr>
            <a:endParaRPr lang="en-US" altLang="en-US">
              <a:cs typeface="Times New Roman" panose="02020603050405020304" pitchFamily="18" charset="0"/>
            </a:endParaRPr>
          </a:p>
          <a:p>
            <a:pPr>
              <a:buFont typeface="Wingdings" panose="05000000000000000000" pitchFamily="2" charset="2"/>
              <a:buNone/>
            </a:pPr>
            <a:endParaRPr lang="en-US" altLang="en-US">
              <a:cs typeface="Times New Roman" panose="02020603050405020304" pitchFamily="18" charset="0"/>
            </a:endParaRPr>
          </a:p>
          <a:p>
            <a:pPr>
              <a:buFont typeface="Wingdings" panose="05000000000000000000" pitchFamily="2" charset="2"/>
              <a:buNone/>
            </a:pPr>
            <a:r>
              <a:rPr lang="en-US" altLang="en-US">
                <a:cs typeface="Times New Roman" panose="02020603050405020304" pitchFamily="18" charset="0"/>
              </a:rPr>
              <a:t>3.  Individual containers of blood or OPIM are placed in a labeled container 	during storage, transport, shipment</a:t>
            </a:r>
            <a:r>
              <a:rPr lang="es-ES_tradnl" altLang="en-US">
                <a:cs typeface="Times New Roman" panose="02020603050405020304" pitchFamily="18" charset="0"/>
              </a:rPr>
              <a:t>,</a:t>
            </a:r>
            <a:r>
              <a:rPr lang="en-US" altLang="en-US">
                <a:cs typeface="Times New Roman" panose="02020603050405020304" pitchFamily="18" charset="0"/>
              </a:rPr>
              <a:t> or disposal.</a:t>
            </a:r>
          </a:p>
        </p:txBody>
      </p:sp>
      <p:pic>
        <p:nvPicPr>
          <p:cNvPr id="94215" name="Picture 7" descr="Refrigerator Bio Hazard Bilingual">
            <a:extLst>
              <a:ext uri="{FF2B5EF4-FFF2-40B4-BE49-F238E27FC236}">
                <a16:creationId xmlns:a16="http://schemas.microsoft.com/office/drawing/2014/main" id="{39EA87F7-1A7D-4CC6-9AD1-0D0D8ADAA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581400"/>
            <a:ext cx="21590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6" name="Freeform 8">
            <a:extLst>
              <a:ext uri="{FF2B5EF4-FFF2-40B4-BE49-F238E27FC236}">
                <a16:creationId xmlns:a16="http://schemas.microsoft.com/office/drawing/2014/main" id="{B9899BB9-C009-4F95-A482-9B77D27AA80F}"/>
              </a:ext>
            </a:extLst>
          </p:cNvPr>
          <p:cNvSpPr>
            <a:spLocks/>
          </p:cNvSpPr>
          <p:nvPr/>
        </p:nvSpPr>
        <p:spPr bwMode="auto">
          <a:xfrm>
            <a:off x="228600" y="6096000"/>
            <a:ext cx="6477000" cy="307975"/>
          </a:xfrm>
          <a:custGeom>
            <a:avLst/>
            <a:gdLst>
              <a:gd name="T0" fmla="*/ 0 w 4080"/>
              <a:gd name="T1" fmla="*/ 0 h 528"/>
              <a:gd name="T2" fmla="*/ 2147483646 w 4080"/>
              <a:gd name="T3" fmla="*/ 0 h 528"/>
              <a:gd name="T4" fmla="*/ 2147483646 w 4080"/>
              <a:gd name="T5" fmla="*/ 2147483646 h 528"/>
              <a:gd name="T6" fmla="*/ 2147483646 w 4080"/>
              <a:gd name="T7" fmla="*/ 2147483646 h 5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80" h="528">
                <a:moveTo>
                  <a:pt x="0" y="0"/>
                </a:moveTo>
                <a:lnTo>
                  <a:pt x="2544" y="0"/>
                </a:lnTo>
                <a:lnTo>
                  <a:pt x="2544" y="528"/>
                </a:lnTo>
                <a:lnTo>
                  <a:pt x="4080" y="528"/>
                </a:lnTo>
              </a:path>
            </a:pathLst>
          </a:custGeom>
          <a:noFill/>
          <a:ln w="12700" cap="flat" cmpd="sng">
            <a:solidFill>
              <a:schemeClr val="tx1"/>
            </a:solidFill>
            <a:prstDash val="solid"/>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a:extLst>
              <a:ext uri="{FF2B5EF4-FFF2-40B4-BE49-F238E27FC236}">
                <a16:creationId xmlns:a16="http://schemas.microsoft.com/office/drawing/2014/main" id="{E06F805C-D4D7-4D35-AAC5-E5E693870EDD}"/>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96259" name="Text Box 3">
            <a:extLst>
              <a:ext uri="{FF2B5EF4-FFF2-40B4-BE49-F238E27FC236}">
                <a16:creationId xmlns:a16="http://schemas.microsoft.com/office/drawing/2014/main" id="{DE9F6257-8171-4578-BD18-2B4D85A616AF}"/>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Etiquetado</a:t>
            </a:r>
            <a:endParaRPr lang="en-US" altLang="en-US" sz="2800"/>
          </a:p>
        </p:txBody>
      </p:sp>
      <p:sp>
        <p:nvSpPr>
          <p:cNvPr id="96260" name="Text Box 4">
            <a:extLst>
              <a:ext uri="{FF2B5EF4-FFF2-40B4-BE49-F238E27FC236}">
                <a16:creationId xmlns:a16="http://schemas.microsoft.com/office/drawing/2014/main" id="{DD209856-58C9-4EB5-AC5C-5860233E9AFD}"/>
              </a:ext>
            </a:extLst>
          </p:cNvPr>
          <p:cNvSpPr txBox="1">
            <a:spLocks noChangeArrowheads="1"/>
          </p:cNvSpPr>
          <p:nvPr/>
        </p:nvSpPr>
        <p:spPr bwMode="auto">
          <a:xfrm>
            <a:off x="304800" y="1282700"/>
            <a:ext cx="30480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457200" indent="-227013">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cs typeface="Times New Roman" panose="02020603050405020304" pitchFamily="18" charset="0"/>
              </a:rPr>
              <a:t>Etiquetas de advertencia de color naranja ó naranja-rojo debe adherirse a:</a:t>
            </a: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pPr lvl="2">
              <a:buFont typeface="Wingdings" panose="05000000000000000000" pitchFamily="2" charset="2"/>
              <a:buChar char="Ø"/>
            </a:pPr>
            <a:r>
              <a:rPr lang="es-ES_tradnl" altLang="en-US">
                <a:cs typeface="Times New Roman" panose="02020603050405020304" pitchFamily="18" charset="0"/>
              </a:rPr>
              <a:t>Desperdicios reglamentados</a:t>
            </a:r>
          </a:p>
          <a:p>
            <a:pPr lvl="2">
              <a:buFont typeface="Wingdings" panose="05000000000000000000" pitchFamily="2" charset="2"/>
              <a:buChar char="Ø"/>
            </a:pPr>
            <a:endParaRPr lang="es-ES_tradnl" altLang="en-US">
              <a:cs typeface="Times New Roman" panose="02020603050405020304" pitchFamily="18" charset="0"/>
            </a:endParaRPr>
          </a:p>
          <a:p>
            <a:pPr lvl="2">
              <a:buFont typeface="Wingdings" panose="05000000000000000000" pitchFamily="2" charset="2"/>
              <a:buChar char="Ø"/>
            </a:pPr>
            <a:endParaRPr lang="es-ES_tradnl" altLang="en-US">
              <a:cs typeface="Times New Roman" panose="02020603050405020304" pitchFamily="18" charset="0"/>
            </a:endParaRPr>
          </a:p>
          <a:p>
            <a:pPr lvl="2">
              <a:buFont typeface="Wingdings" panose="05000000000000000000" pitchFamily="2" charset="2"/>
              <a:buChar char="Ø"/>
            </a:pPr>
            <a:endParaRPr lang="es-ES_tradnl" altLang="en-US">
              <a:cs typeface="Times New Roman" panose="02020603050405020304" pitchFamily="18" charset="0"/>
            </a:endParaRPr>
          </a:p>
          <a:p>
            <a:pPr lvl="2">
              <a:buFont typeface="Wingdings" panose="05000000000000000000" pitchFamily="2" charset="2"/>
              <a:buChar char="Ø"/>
            </a:pPr>
            <a:endParaRPr lang="es-ES_tradnl" altLang="en-US">
              <a:cs typeface="Times New Roman" panose="02020603050405020304" pitchFamily="18" charset="0"/>
            </a:endParaRPr>
          </a:p>
          <a:p>
            <a:pPr lvl="2">
              <a:buFont typeface="Wingdings" panose="05000000000000000000" pitchFamily="2" charset="2"/>
              <a:buChar char="Ø"/>
            </a:pPr>
            <a:endParaRPr lang="es-ES_tradnl" altLang="en-US">
              <a:cs typeface="Times New Roman" panose="02020603050405020304" pitchFamily="18" charset="0"/>
            </a:endParaRPr>
          </a:p>
          <a:p>
            <a:pPr lvl="2">
              <a:buFont typeface="Wingdings" panose="05000000000000000000" pitchFamily="2" charset="2"/>
              <a:buChar char="Ø"/>
            </a:pPr>
            <a:endParaRPr lang="es-ES_tradnl" altLang="en-US">
              <a:cs typeface="Times New Roman" panose="02020603050405020304" pitchFamily="18" charset="0"/>
            </a:endParaRPr>
          </a:p>
          <a:p>
            <a:pPr lvl="2">
              <a:buFont typeface="Wingdings" panose="05000000000000000000" pitchFamily="2" charset="2"/>
              <a:buChar char="Ø"/>
            </a:pPr>
            <a:endParaRPr lang="es-ES_tradnl" altLang="en-US">
              <a:cs typeface="Times New Roman" panose="02020603050405020304" pitchFamily="18" charset="0"/>
            </a:endParaRPr>
          </a:p>
          <a:p>
            <a:pPr lvl="2">
              <a:buFont typeface="Wingdings" panose="05000000000000000000" pitchFamily="2" charset="2"/>
              <a:buChar char="Ø"/>
            </a:pPr>
            <a:endParaRPr lang="es-ES_tradnl" altLang="en-US">
              <a:cs typeface="Times New Roman" panose="02020603050405020304" pitchFamily="18" charset="0"/>
            </a:endParaRPr>
          </a:p>
          <a:p>
            <a:pPr lvl="2">
              <a:buFont typeface="Wingdings" panose="05000000000000000000" pitchFamily="2" charset="2"/>
              <a:buChar char="Ø"/>
            </a:pPr>
            <a:r>
              <a:rPr lang="es-ES_tradnl" altLang="en-US">
                <a:cs typeface="Times New Roman" panose="02020603050405020304" pitchFamily="18" charset="0"/>
              </a:rPr>
              <a:t>Refrigeradores ó congeladores que contienen sangre u OPIM</a:t>
            </a:r>
          </a:p>
        </p:txBody>
      </p:sp>
      <p:pic>
        <p:nvPicPr>
          <p:cNvPr id="96261" name="Picture 5" descr="Bio hazard bag">
            <a:extLst>
              <a:ext uri="{FF2B5EF4-FFF2-40B4-BE49-F238E27FC236}">
                <a16:creationId xmlns:a16="http://schemas.microsoft.com/office/drawing/2014/main" id="{65AB7B78-CC3D-4F8D-A6C4-56E69889EF9D}"/>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3581400" y="1295400"/>
            <a:ext cx="2247900" cy="19685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6262" name="Text Box 6">
            <a:extLst>
              <a:ext uri="{FF2B5EF4-FFF2-40B4-BE49-F238E27FC236}">
                <a16:creationId xmlns:a16="http://schemas.microsoft.com/office/drawing/2014/main" id="{D31B5EF3-9B0E-4168-B67B-ADE87E9B941E}"/>
              </a:ext>
            </a:extLst>
          </p:cNvPr>
          <p:cNvSpPr txBox="1">
            <a:spLocks noChangeArrowheads="1"/>
          </p:cNvSpPr>
          <p:nvPr/>
        </p:nvSpPr>
        <p:spPr bwMode="auto">
          <a:xfrm>
            <a:off x="381000" y="6153150"/>
            <a:ext cx="6124575"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1400" b="1">
                <a:solidFill>
                  <a:schemeClr val="tx1"/>
                </a:solidFill>
                <a:latin typeface="Times New Roman" panose="02020603050405020304" pitchFamily="18" charset="0"/>
              </a:defRPr>
            </a:lvl1pPr>
            <a:lvl2pPr marL="228600" indent="285750">
              <a:tabLst>
                <a:tab pos="228600" algn="l"/>
              </a:tabLst>
              <a:defRPr sz="1400" b="1">
                <a:solidFill>
                  <a:schemeClr val="tx1"/>
                </a:solidFill>
                <a:latin typeface="Times New Roman" panose="02020603050405020304" pitchFamily="18" charset="0"/>
              </a:defRPr>
            </a:lvl2pPr>
            <a:lvl3pPr marL="1143000" indent="-228600">
              <a:tabLst>
                <a:tab pos="228600" algn="l"/>
              </a:tabLst>
              <a:defRPr sz="1400" b="1">
                <a:solidFill>
                  <a:schemeClr val="tx1"/>
                </a:solidFill>
                <a:latin typeface="Times New Roman" panose="02020603050405020304" pitchFamily="18" charset="0"/>
              </a:defRPr>
            </a:lvl3pPr>
            <a:lvl4pPr marL="1600200" indent="-228600">
              <a:tabLst>
                <a:tab pos="228600" algn="l"/>
              </a:tabLst>
              <a:defRPr sz="1400" b="1">
                <a:solidFill>
                  <a:schemeClr val="tx1"/>
                </a:solidFill>
                <a:latin typeface="Times New Roman" panose="02020603050405020304" pitchFamily="18" charset="0"/>
              </a:defRPr>
            </a:lvl4pPr>
            <a:lvl5pPr marL="2057400" indent="-228600">
              <a:tabLst>
                <a:tab pos="228600"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28600"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28600"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28600"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28600" algn="l"/>
              </a:tabLst>
              <a:defRPr sz="1400" b="1">
                <a:solidFill>
                  <a:schemeClr val="tx1"/>
                </a:solidFill>
                <a:latin typeface="Times New Roman" panose="02020603050405020304" pitchFamily="18" charset="0"/>
              </a:defRPr>
            </a:lvl9pPr>
          </a:lstStyle>
          <a:p>
            <a:pPr>
              <a:buFont typeface="Wingdings" panose="05000000000000000000" pitchFamily="2" charset="2"/>
              <a:buNone/>
            </a:pPr>
            <a:r>
              <a:rPr lang="es-ES_tradnl" altLang="en-US">
                <a:cs typeface="Times New Roman" panose="02020603050405020304" pitchFamily="18" charset="0"/>
              </a:rPr>
              <a:t>RECUERDE, etiquetas </a:t>
            </a:r>
            <a:r>
              <a:rPr lang="es-ES_tradnl" altLang="en-US" u="sng">
                <a:cs typeface="Times New Roman" panose="02020603050405020304" pitchFamily="18" charset="0"/>
              </a:rPr>
              <a:t>no</a:t>
            </a:r>
            <a:r>
              <a:rPr lang="es-ES_tradnl" altLang="en-US">
                <a:cs typeface="Times New Roman" panose="02020603050405020304" pitchFamily="18" charset="0"/>
              </a:rPr>
              <a:t> se necesitan cuando:</a:t>
            </a:r>
          </a:p>
          <a:p>
            <a:pPr>
              <a:buFont typeface="Wingdings" panose="05000000000000000000" pitchFamily="2" charset="2"/>
              <a:buNone/>
            </a:pPr>
            <a:endParaRPr lang="es-ES_tradnl" altLang="en-US">
              <a:cs typeface="Times New Roman" panose="02020603050405020304" pitchFamily="18" charset="0"/>
            </a:endParaRPr>
          </a:p>
          <a:p>
            <a:pPr>
              <a:buFont typeface="Wingdings" panose="05000000000000000000" pitchFamily="2" charset="2"/>
              <a:buNone/>
            </a:pPr>
            <a:r>
              <a:rPr lang="es-ES_tradnl" altLang="en-US">
                <a:cs typeface="Times New Roman" panose="02020603050405020304" pitchFamily="18" charset="0"/>
              </a:rPr>
              <a:t>1.  Se usan bolsas o recipientes rojos.</a:t>
            </a:r>
          </a:p>
          <a:p>
            <a:pPr>
              <a:buFont typeface="Wingdings" panose="05000000000000000000" pitchFamily="2" charset="2"/>
              <a:buNone/>
            </a:pPr>
            <a:endParaRPr lang="es-ES_tradnl" altLang="en-US">
              <a:cs typeface="Times New Roman" panose="02020603050405020304" pitchFamily="18" charset="0"/>
            </a:endParaRPr>
          </a:p>
          <a:p>
            <a:pPr>
              <a:buFont typeface="Wingdings" panose="05000000000000000000" pitchFamily="2" charset="2"/>
              <a:buNone/>
            </a:pPr>
            <a:endParaRPr lang="es-ES_tradnl" altLang="en-US">
              <a:cs typeface="Times New Roman" panose="02020603050405020304" pitchFamily="18" charset="0"/>
            </a:endParaRPr>
          </a:p>
          <a:p>
            <a:pPr>
              <a:buFont typeface="Wingdings" panose="05000000000000000000" pitchFamily="2" charset="2"/>
              <a:buNone/>
            </a:pPr>
            <a:r>
              <a:rPr lang="es-ES_tradnl" altLang="en-US">
                <a:cs typeface="Times New Roman" panose="02020603050405020304" pitchFamily="18" charset="0"/>
              </a:rPr>
              <a:t>2.  Recipientes con sangre, compuestos, o productos de sangre, están 	etiquetados con el contenido y han sido librados para transfusión u otro 	uso clínico.</a:t>
            </a:r>
          </a:p>
          <a:p>
            <a:pPr>
              <a:buFont typeface="Wingdings" panose="05000000000000000000" pitchFamily="2" charset="2"/>
              <a:buNone/>
            </a:pPr>
            <a:endParaRPr lang="es-ES_tradnl" altLang="en-US">
              <a:cs typeface="Times New Roman" panose="02020603050405020304" pitchFamily="18" charset="0"/>
            </a:endParaRPr>
          </a:p>
          <a:p>
            <a:pPr>
              <a:buFont typeface="Wingdings" panose="05000000000000000000" pitchFamily="2" charset="2"/>
              <a:buNone/>
            </a:pPr>
            <a:endParaRPr lang="es-ES_tradnl" altLang="en-US">
              <a:cs typeface="Times New Roman" panose="02020603050405020304" pitchFamily="18" charset="0"/>
            </a:endParaRPr>
          </a:p>
          <a:p>
            <a:pPr>
              <a:buFont typeface="Wingdings" panose="05000000000000000000" pitchFamily="2" charset="2"/>
              <a:buNone/>
            </a:pPr>
            <a:r>
              <a:rPr lang="es-ES_tradnl" altLang="en-US">
                <a:cs typeface="Times New Roman" panose="02020603050405020304" pitchFamily="18" charset="0"/>
              </a:rPr>
              <a:t>3.  Recipientes individuales de sangre u OPIM se guardan en un recipiente 	etiquetado durante su almacenamiento, manejo, envío, o desecho.</a:t>
            </a:r>
          </a:p>
        </p:txBody>
      </p:sp>
      <p:pic>
        <p:nvPicPr>
          <p:cNvPr id="96263" name="Picture 7" descr="Refrigerator Bio Hazard Bilingual">
            <a:extLst>
              <a:ext uri="{FF2B5EF4-FFF2-40B4-BE49-F238E27FC236}">
                <a16:creationId xmlns:a16="http://schemas.microsoft.com/office/drawing/2014/main" id="{7C9B4137-D171-4F43-901F-0B42DF2CD8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581400"/>
            <a:ext cx="21590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4" name="Freeform 8">
            <a:extLst>
              <a:ext uri="{FF2B5EF4-FFF2-40B4-BE49-F238E27FC236}">
                <a16:creationId xmlns:a16="http://schemas.microsoft.com/office/drawing/2014/main" id="{CB000140-78C2-4464-A99F-14FC61411C8E}"/>
              </a:ext>
            </a:extLst>
          </p:cNvPr>
          <p:cNvSpPr>
            <a:spLocks/>
          </p:cNvSpPr>
          <p:nvPr/>
        </p:nvSpPr>
        <p:spPr bwMode="auto">
          <a:xfrm>
            <a:off x="228600" y="6096000"/>
            <a:ext cx="6477000" cy="307975"/>
          </a:xfrm>
          <a:custGeom>
            <a:avLst/>
            <a:gdLst>
              <a:gd name="T0" fmla="*/ 0 w 4080"/>
              <a:gd name="T1" fmla="*/ 0 h 528"/>
              <a:gd name="T2" fmla="*/ 2147483646 w 4080"/>
              <a:gd name="T3" fmla="*/ 0 h 528"/>
              <a:gd name="T4" fmla="*/ 2147483646 w 4080"/>
              <a:gd name="T5" fmla="*/ 2147483646 h 528"/>
              <a:gd name="T6" fmla="*/ 2147483646 w 4080"/>
              <a:gd name="T7" fmla="*/ 2147483646 h 5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80" h="528">
                <a:moveTo>
                  <a:pt x="0" y="0"/>
                </a:moveTo>
                <a:lnTo>
                  <a:pt x="2544" y="0"/>
                </a:lnTo>
                <a:lnTo>
                  <a:pt x="2544" y="528"/>
                </a:lnTo>
                <a:lnTo>
                  <a:pt x="4080" y="528"/>
                </a:lnTo>
              </a:path>
            </a:pathLst>
          </a:custGeom>
          <a:noFill/>
          <a:ln w="12700" cap="flat" cmpd="sng">
            <a:solidFill>
              <a:schemeClr val="tx1"/>
            </a:solidFill>
            <a:prstDash val="solid"/>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a:extLst>
              <a:ext uri="{FF2B5EF4-FFF2-40B4-BE49-F238E27FC236}">
                <a16:creationId xmlns:a16="http://schemas.microsoft.com/office/drawing/2014/main" id="{9CFCE709-A201-448A-8524-B9232A635501}"/>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98307" name="Text Box 3">
            <a:extLst>
              <a:ext uri="{FF2B5EF4-FFF2-40B4-BE49-F238E27FC236}">
                <a16:creationId xmlns:a16="http://schemas.microsoft.com/office/drawing/2014/main" id="{17F18323-3CE3-48A8-AB9A-9E3332764BF4}"/>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Training</a:t>
            </a:r>
            <a:endParaRPr lang="en-US" altLang="en-US" sz="1800"/>
          </a:p>
        </p:txBody>
      </p:sp>
      <p:sp>
        <p:nvSpPr>
          <p:cNvPr id="98308" name="Text Box 4">
            <a:extLst>
              <a:ext uri="{FF2B5EF4-FFF2-40B4-BE49-F238E27FC236}">
                <a16:creationId xmlns:a16="http://schemas.microsoft.com/office/drawing/2014/main" id="{F470F7FC-1AA3-4519-AF25-DE7D10AA1856}"/>
              </a:ext>
            </a:extLst>
          </p:cNvPr>
          <p:cNvSpPr txBox="1">
            <a:spLocks noChangeArrowheads="1"/>
          </p:cNvSpPr>
          <p:nvPr/>
        </p:nvSpPr>
        <p:spPr bwMode="auto">
          <a:xfrm>
            <a:off x="304800" y="2209800"/>
            <a:ext cx="62484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342900" indent="-338138">
              <a:defRPr sz="1400" b="1">
                <a:solidFill>
                  <a:schemeClr val="tx1"/>
                </a:solidFill>
                <a:latin typeface="Times New Roman" panose="02020603050405020304" pitchFamily="18" charset="0"/>
              </a:defRPr>
            </a:lvl4pPr>
            <a:lvl5pPr marL="857250" indent="-11113">
              <a:defRPr sz="1400" b="1">
                <a:solidFill>
                  <a:schemeClr val="tx1"/>
                </a:solidFill>
                <a:latin typeface="Times New Roman" panose="02020603050405020304" pitchFamily="18" charset="0"/>
              </a:defRPr>
            </a:lvl5pPr>
            <a:lvl6pPr marL="1314450" indent="-11113" eaLnBrk="0" fontAlgn="base" hangingPunct="0">
              <a:spcBef>
                <a:spcPct val="0"/>
              </a:spcBef>
              <a:spcAft>
                <a:spcPct val="0"/>
              </a:spcAft>
              <a:defRPr sz="1400" b="1">
                <a:solidFill>
                  <a:schemeClr val="tx1"/>
                </a:solidFill>
                <a:latin typeface="Times New Roman" panose="02020603050405020304" pitchFamily="18" charset="0"/>
              </a:defRPr>
            </a:lvl6pPr>
            <a:lvl7pPr marL="1771650" indent="-11113" eaLnBrk="0" fontAlgn="base" hangingPunct="0">
              <a:spcBef>
                <a:spcPct val="0"/>
              </a:spcBef>
              <a:spcAft>
                <a:spcPct val="0"/>
              </a:spcAft>
              <a:defRPr sz="1400" b="1">
                <a:solidFill>
                  <a:schemeClr val="tx1"/>
                </a:solidFill>
                <a:latin typeface="Times New Roman" panose="02020603050405020304" pitchFamily="18" charset="0"/>
              </a:defRPr>
            </a:lvl7pPr>
            <a:lvl8pPr marL="2228850" indent="-11113" eaLnBrk="0" fontAlgn="base" hangingPunct="0">
              <a:spcBef>
                <a:spcPct val="0"/>
              </a:spcBef>
              <a:spcAft>
                <a:spcPct val="0"/>
              </a:spcAft>
              <a:defRPr sz="1400" b="1">
                <a:solidFill>
                  <a:schemeClr val="tx1"/>
                </a:solidFill>
                <a:latin typeface="Times New Roman" panose="02020603050405020304" pitchFamily="18" charset="0"/>
              </a:defRPr>
            </a:lvl8pPr>
            <a:lvl9pPr marL="2686050" indent="-11113" eaLnBrk="0" fontAlgn="base" hangingPunct="0">
              <a:spcBef>
                <a:spcPct val="0"/>
              </a:spcBef>
              <a:spcAft>
                <a:spcPct val="0"/>
              </a:spcAft>
              <a:defRPr sz="1400" b="1">
                <a:solidFill>
                  <a:schemeClr val="tx1"/>
                </a:solidFill>
                <a:latin typeface="Times New Roman" panose="02020603050405020304" pitchFamily="18" charset="0"/>
              </a:defRPr>
            </a:lvl9pPr>
          </a:lstStyle>
          <a:p>
            <a:pPr lvl="3">
              <a:buFont typeface="Wingdings" panose="05000000000000000000" pitchFamily="2" charset="2"/>
              <a:buChar char="Ø"/>
            </a:pPr>
            <a:endParaRPr lang="en-US" altLang="en-US">
              <a:cs typeface="Times New Roman" panose="02020603050405020304" pitchFamily="18" charset="0"/>
            </a:endParaRPr>
          </a:p>
          <a:p>
            <a:pPr lvl="3">
              <a:buFont typeface="Wingdings" panose="05000000000000000000" pitchFamily="2" charset="2"/>
              <a:buChar char="Ø"/>
            </a:pPr>
            <a:r>
              <a:rPr lang="en-US" altLang="en-US"/>
              <a:t>How bloodborne diseases spread.</a:t>
            </a:r>
          </a:p>
          <a:p>
            <a:pPr lvl="3">
              <a:buFont typeface="Wingdings" panose="05000000000000000000" pitchFamily="2" charset="2"/>
              <a:buChar char="Ø"/>
            </a:pPr>
            <a:endParaRPr lang="en-US" altLang="en-US">
              <a:cs typeface="Times New Roman" panose="02020603050405020304" pitchFamily="18" charset="0"/>
            </a:endParaRPr>
          </a:p>
          <a:p>
            <a:pPr lvl="3">
              <a:buFont typeface="Wingdings" panose="05000000000000000000" pitchFamily="2" charset="2"/>
              <a:buChar char="Ø"/>
            </a:pPr>
            <a:endParaRPr lang="en-US" altLang="en-US">
              <a:cs typeface="Times New Roman" panose="02020603050405020304" pitchFamily="18" charset="0"/>
            </a:endParaRPr>
          </a:p>
          <a:p>
            <a:pPr lvl="3">
              <a:buFont typeface="Wingdings" panose="05000000000000000000" pitchFamily="2" charset="2"/>
              <a:buChar char="Ø"/>
            </a:pPr>
            <a:r>
              <a:rPr lang="en-US" altLang="en-US">
                <a:cs typeface="Times New Roman" panose="02020603050405020304" pitchFamily="18" charset="0"/>
              </a:rPr>
              <a:t>The symptoms of bloodborne diseases.</a:t>
            </a:r>
          </a:p>
          <a:p>
            <a:pPr lvl="3">
              <a:buFont typeface="Wingdings" panose="05000000000000000000" pitchFamily="2" charset="2"/>
              <a:buChar char="Ø"/>
            </a:pPr>
            <a:endParaRPr lang="en-US" altLang="en-US">
              <a:cs typeface="Times New Roman" panose="02020603050405020304" pitchFamily="18" charset="0"/>
            </a:endParaRPr>
          </a:p>
          <a:p>
            <a:pPr lvl="3">
              <a:buFont typeface="Wingdings" panose="05000000000000000000" pitchFamily="2" charset="2"/>
              <a:buChar char="Ø"/>
            </a:pPr>
            <a:endParaRPr lang="en-US" altLang="en-US">
              <a:cs typeface="Times New Roman" panose="02020603050405020304" pitchFamily="18" charset="0"/>
            </a:endParaRPr>
          </a:p>
          <a:p>
            <a:pPr lvl="3">
              <a:buFont typeface="Wingdings" panose="05000000000000000000" pitchFamily="2" charset="2"/>
              <a:buChar char="Ø"/>
            </a:pPr>
            <a:r>
              <a:rPr lang="en-US" altLang="en-US">
                <a:cs typeface="Times New Roman" panose="02020603050405020304" pitchFamily="18" charset="0"/>
              </a:rPr>
              <a:t>The employer’s exposure control plan.</a:t>
            </a:r>
          </a:p>
          <a:p>
            <a:pPr lvl="3">
              <a:buFont typeface="Wingdings" panose="05000000000000000000" pitchFamily="2" charset="2"/>
              <a:buChar char="Ø"/>
            </a:pPr>
            <a:endParaRPr lang="en-US" altLang="en-US">
              <a:cs typeface="Times New Roman" panose="02020603050405020304" pitchFamily="18" charset="0"/>
            </a:endParaRPr>
          </a:p>
          <a:p>
            <a:pPr lvl="3">
              <a:buFont typeface="Wingdings" panose="05000000000000000000" pitchFamily="2" charset="2"/>
              <a:buChar char="Ø"/>
            </a:pPr>
            <a:endParaRPr lang="en-US" altLang="en-US">
              <a:cs typeface="Times New Roman" panose="02020603050405020304" pitchFamily="18" charset="0"/>
            </a:endParaRPr>
          </a:p>
          <a:p>
            <a:pPr lvl="3">
              <a:buFont typeface="Wingdings" panose="05000000000000000000" pitchFamily="2" charset="2"/>
              <a:buChar char="Ø"/>
            </a:pPr>
            <a:r>
              <a:rPr lang="en-US" altLang="en-US">
                <a:cs typeface="Times New Roman" panose="02020603050405020304" pitchFamily="18" charset="0"/>
              </a:rPr>
              <a:t>What tasks may involve exposure to blood or OPIM.</a:t>
            </a:r>
          </a:p>
          <a:p>
            <a:pPr lvl="3">
              <a:buFont typeface="Wingdings" panose="05000000000000000000" pitchFamily="2" charset="2"/>
              <a:buChar char="Ø"/>
            </a:pPr>
            <a:endParaRPr lang="en-US" altLang="en-US">
              <a:cs typeface="Times New Roman" panose="02020603050405020304" pitchFamily="18" charset="0"/>
            </a:endParaRPr>
          </a:p>
          <a:p>
            <a:pPr lvl="3">
              <a:buFont typeface="Wingdings" panose="05000000000000000000" pitchFamily="2" charset="2"/>
              <a:buChar char="Ø"/>
            </a:pPr>
            <a:endParaRPr lang="en-US" altLang="en-US">
              <a:cs typeface="Times New Roman" panose="02020603050405020304" pitchFamily="18" charset="0"/>
            </a:endParaRPr>
          </a:p>
          <a:p>
            <a:pPr lvl="3">
              <a:buFont typeface="Wingdings" panose="05000000000000000000" pitchFamily="2" charset="2"/>
              <a:buChar char="Ø"/>
            </a:pPr>
            <a:r>
              <a:rPr lang="en-US" altLang="en-US">
                <a:cs typeface="Times New Roman" panose="02020603050405020304" pitchFamily="18" charset="0"/>
              </a:rPr>
              <a:t>The methods to prevent or reduce exposure.  The employer must explain that these methods may have limitations in preventing exposure.</a:t>
            </a:r>
          </a:p>
          <a:p>
            <a:pPr lvl="3">
              <a:buFont typeface="Wingdings" panose="05000000000000000000" pitchFamily="2" charset="2"/>
              <a:buChar char="Ø"/>
            </a:pPr>
            <a:endParaRPr lang="en-US" altLang="en-US">
              <a:cs typeface="Times New Roman" panose="02020603050405020304" pitchFamily="18" charset="0"/>
            </a:endParaRPr>
          </a:p>
          <a:p>
            <a:pPr lvl="4">
              <a:buFont typeface="Wingdings" panose="05000000000000000000" pitchFamily="2" charset="2"/>
              <a:buNone/>
            </a:pPr>
            <a:r>
              <a:rPr lang="en-US" altLang="en-US">
                <a:cs typeface="Times New Roman" panose="02020603050405020304" pitchFamily="18" charset="0"/>
              </a:rPr>
              <a:t>For example, engineering, work practices, and personal protective equipment controls.</a:t>
            </a:r>
          </a:p>
        </p:txBody>
      </p:sp>
      <p:pic>
        <p:nvPicPr>
          <p:cNvPr id="98309" name="Picture 5" descr="092a">
            <a:extLst>
              <a:ext uri="{FF2B5EF4-FFF2-40B4-BE49-F238E27FC236}">
                <a16:creationId xmlns:a16="http://schemas.microsoft.com/office/drawing/2014/main" id="{CB90C197-1341-45D5-AD74-198B37826B70}"/>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762000" y="6781800"/>
            <a:ext cx="1663700" cy="20415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8310" name="Picture 6" descr="Nosym_01">
            <a:extLst>
              <a:ext uri="{FF2B5EF4-FFF2-40B4-BE49-F238E27FC236}">
                <a16:creationId xmlns:a16="http://schemas.microsoft.com/office/drawing/2014/main" id="{CDE17E3A-6A85-4F28-85E8-383340BB7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705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Picture 7" descr="Danger">
            <a:extLst>
              <a:ext uri="{FF2B5EF4-FFF2-40B4-BE49-F238E27FC236}">
                <a16:creationId xmlns:a16="http://schemas.microsoft.com/office/drawing/2014/main" id="{5C1635BE-A005-47F8-9449-17B7608900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7467600"/>
            <a:ext cx="2209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2" name="Text Box 8">
            <a:extLst>
              <a:ext uri="{FF2B5EF4-FFF2-40B4-BE49-F238E27FC236}">
                <a16:creationId xmlns:a16="http://schemas.microsoft.com/office/drawing/2014/main" id="{3E1CA75A-743B-4482-984E-BD94C89529CF}"/>
              </a:ext>
            </a:extLst>
          </p:cNvPr>
          <p:cNvSpPr txBox="1">
            <a:spLocks noChangeArrowheads="1"/>
          </p:cNvSpPr>
          <p:nvPr/>
        </p:nvSpPr>
        <p:spPr bwMode="auto">
          <a:xfrm>
            <a:off x="3505200" y="8248650"/>
            <a:ext cx="3200400" cy="523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r">
              <a:spcBef>
                <a:spcPct val="50000"/>
              </a:spcBef>
            </a:pPr>
            <a:r>
              <a:rPr lang="en-US" altLang="en-US"/>
              <a:t>Report something like this immediately!</a:t>
            </a:r>
          </a:p>
        </p:txBody>
      </p:sp>
      <p:sp>
        <p:nvSpPr>
          <p:cNvPr id="98313" name="Freeform 9">
            <a:extLst>
              <a:ext uri="{FF2B5EF4-FFF2-40B4-BE49-F238E27FC236}">
                <a16:creationId xmlns:a16="http://schemas.microsoft.com/office/drawing/2014/main" id="{0C6547BA-290B-4EDC-A16C-882993B6A59D}"/>
              </a:ext>
            </a:extLst>
          </p:cNvPr>
          <p:cNvSpPr>
            <a:spLocks/>
          </p:cNvSpPr>
          <p:nvPr/>
        </p:nvSpPr>
        <p:spPr bwMode="auto">
          <a:xfrm>
            <a:off x="304800" y="6553200"/>
            <a:ext cx="6172200" cy="307975"/>
          </a:xfrm>
          <a:custGeom>
            <a:avLst/>
            <a:gdLst>
              <a:gd name="T0" fmla="*/ 0 w 4032"/>
              <a:gd name="T1" fmla="*/ 0 h 624"/>
              <a:gd name="T2" fmla="*/ 2147483646 w 4032"/>
              <a:gd name="T3" fmla="*/ 0 h 624"/>
              <a:gd name="T4" fmla="*/ 2147483646 w 4032"/>
              <a:gd name="T5" fmla="*/ 2147483646 h 624"/>
              <a:gd name="T6" fmla="*/ 2147483646 w 4032"/>
              <a:gd name="T7" fmla="*/ 2147483646 h 6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32" h="624">
                <a:moveTo>
                  <a:pt x="0" y="0"/>
                </a:moveTo>
                <a:lnTo>
                  <a:pt x="1680" y="0"/>
                </a:lnTo>
                <a:lnTo>
                  <a:pt x="1680" y="624"/>
                </a:lnTo>
                <a:lnTo>
                  <a:pt x="4032" y="624"/>
                </a:ln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98314" name="Text Box 10">
            <a:extLst>
              <a:ext uri="{FF2B5EF4-FFF2-40B4-BE49-F238E27FC236}">
                <a16:creationId xmlns:a16="http://schemas.microsoft.com/office/drawing/2014/main" id="{700F4453-4992-40ED-8FB1-A8C7EACB8212}"/>
              </a:ext>
            </a:extLst>
          </p:cNvPr>
          <p:cNvSpPr txBox="1">
            <a:spLocks noChangeArrowheads="1"/>
          </p:cNvSpPr>
          <p:nvPr/>
        </p:nvSpPr>
        <p:spPr bwMode="auto">
          <a:xfrm>
            <a:off x="381000" y="1295400"/>
            <a:ext cx="5638800" cy="7334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Training must be during working hours, at no cost to the worker,  conducted when tasks with exposure are assigned and at least </a:t>
            </a:r>
            <a:r>
              <a:rPr lang="es-ES_tradnl" altLang="en-US"/>
              <a:t>once a year after that</a:t>
            </a:r>
            <a:r>
              <a:rPr lang="en-US" altLang="en-US"/>
              <a:t>.  At least these things must be covered:</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a:extLst>
              <a:ext uri="{FF2B5EF4-FFF2-40B4-BE49-F238E27FC236}">
                <a16:creationId xmlns:a16="http://schemas.microsoft.com/office/drawing/2014/main" id="{7FA75E65-CFDE-46A4-9A34-2EF0557D52C5}"/>
              </a:ext>
            </a:extLst>
          </p:cNvPr>
          <p:cNvSpPr txBox="1">
            <a:spLocks noChangeArrowheads="1"/>
          </p:cNvSpPr>
          <p:nvPr/>
        </p:nvSpPr>
        <p:spPr bwMode="auto">
          <a:xfrm>
            <a:off x="304800" y="2209800"/>
            <a:ext cx="6248400"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342900" indent="-338138">
              <a:defRPr sz="1400" b="1">
                <a:solidFill>
                  <a:schemeClr val="tx1"/>
                </a:solidFill>
                <a:latin typeface="Times New Roman" panose="02020603050405020304" pitchFamily="18" charset="0"/>
              </a:defRPr>
            </a:lvl4pPr>
            <a:lvl5pPr marL="857250" indent="-11113">
              <a:defRPr sz="1400" b="1">
                <a:solidFill>
                  <a:schemeClr val="tx1"/>
                </a:solidFill>
                <a:latin typeface="Times New Roman" panose="02020603050405020304" pitchFamily="18" charset="0"/>
              </a:defRPr>
            </a:lvl5pPr>
            <a:lvl6pPr marL="1314450" indent="-11113" eaLnBrk="0" fontAlgn="base" hangingPunct="0">
              <a:spcBef>
                <a:spcPct val="0"/>
              </a:spcBef>
              <a:spcAft>
                <a:spcPct val="0"/>
              </a:spcAft>
              <a:defRPr sz="1400" b="1">
                <a:solidFill>
                  <a:schemeClr val="tx1"/>
                </a:solidFill>
                <a:latin typeface="Times New Roman" panose="02020603050405020304" pitchFamily="18" charset="0"/>
              </a:defRPr>
            </a:lvl6pPr>
            <a:lvl7pPr marL="1771650" indent="-11113" eaLnBrk="0" fontAlgn="base" hangingPunct="0">
              <a:spcBef>
                <a:spcPct val="0"/>
              </a:spcBef>
              <a:spcAft>
                <a:spcPct val="0"/>
              </a:spcAft>
              <a:defRPr sz="1400" b="1">
                <a:solidFill>
                  <a:schemeClr val="tx1"/>
                </a:solidFill>
                <a:latin typeface="Times New Roman" panose="02020603050405020304" pitchFamily="18" charset="0"/>
              </a:defRPr>
            </a:lvl7pPr>
            <a:lvl8pPr marL="2228850" indent="-11113" eaLnBrk="0" fontAlgn="base" hangingPunct="0">
              <a:spcBef>
                <a:spcPct val="0"/>
              </a:spcBef>
              <a:spcAft>
                <a:spcPct val="0"/>
              </a:spcAft>
              <a:defRPr sz="1400" b="1">
                <a:solidFill>
                  <a:schemeClr val="tx1"/>
                </a:solidFill>
                <a:latin typeface="Times New Roman" panose="02020603050405020304" pitchFamily="18" charset="0"/>
              </a:defRPr>
            </a:lvl8pPr>
            <a:lvl9pPr marL="2686050" indent="-11113" eaLnBrk="0" fontAlgn="base" hangingPunct="0">
              <a:spcBef>
                <a:spcPct val="0"/>
              </a:spcBef>
              <a:spcAft>
                <a:spcPct val="0"/>
              </a:spcAft>
              <a:defRPr sz="1400" b="1">
                <a:solidFill>
                  <a:schemeClr val="tx1"/>
                </a:solidFill>
                <a:latin typeface="Times New Roman" panose="02020603050405020304" pitchFamily="18" charset="0"/>
              </a:defRPr>
            </a:lvl9pPr>
          </a:lstStyle>
          <a:p>
            <a:pPr lvl="3">
              <a:buFont typeface="Wingdings" panose="05000000000000000000" pitchFamily="2" charset="2"/>
              <a:buChar char="Ø"/>
            </a:pPr>
            <a:endParaRPr lang="es-ES_tradnl" altLang="en-US">
              <a:cs typeface="Times New Roman" panose="02020603050405020304" pitchFamily="18" charset="0"/>
            </a:endParaRPr>
          </a:p>
          <a:p>
            <a:pPr lvl="3">
              <a:buFont typeface="Wingdings" panose="05000000000000000000" pitchFamily="2" charset="2"/>
              <a:buChar char="Ø"/>
            </a:pPr>
            <a:r>
              <a:rPr lang="es-ES_tradnl" altLang="en-US"/>
              <a:t>Como se transmiten enfermedades de la sangre.</a:t>
            </a:r>
          </a:p>
          <a:p>
            <a:pPr lvl="3">
              <a:buFont typeface="Wingdings" panose="05000000000000000000" pitchFamily="2" charset="2"/>
              <a:buChar char="Ø"/>
            </a:pPr>
            <a:endParaRPr lang="es-ES_tradnl" altLang="en-US"/>
          </a:p>
          <a:p>
            <a:pPr lvl="3">
              <a:buFont typeface="Wingdings" panose="05000000000000000000" pitchFamily="2" charset="2"/>
              <a:buChar char="Ø"/>
            </a:pPr>
            <a:endParaRPr lang="es-ES_tradnl" altLang="en-US"/>
          </a:p>
          <a:p>
            <a:pPr lvl="3">
              <a:buFont typeface="Wingdings" panose="05000000000000000000" pitchFamily="2" charset="2"/>
              <a:buChar char="Ø"/>
            </a:pPr>
            <a:r>
              <a:rPr lang="es-ES_tradnl" altLang="en-US"/>
              <a:t>Los síntomas de enfermedades por la sangre.</a:t>
            </a:r>
          </a:p>
          <a:p>
            <a:pPr lvl="3">
              <a:buFont typeface="Wingdings" panose="05000000000000000000" pitchFamily="2" charset="2"/>
              <a:buChar char="Ø"/>
            </a:pPr>
            <a:endParaRPr lang="es-ES_tradnl" altLang="en-US"/>
          </a:p>
          <a:p>
            <a:pPr lvl="3">
              <a:buFont typeface="Wingdings" panose="05000000000000000000" pitchFamily="2" charset="2"/>
              <a:buChar char="Ø"/>
            </a:pPr>
            <a:endParaRPr lang="es-ES_tradnl" altLang="en-US"/>
          </a:p>
          <a:p>
            <a:pPr lvl="3">
              <a:buFont typeface="Wingdings" panose="05000000000000000000" pitchFamily="2" charset="2"/>
              <a:buChar char="Ø"/>
            </a:pPr>
            <a:r>
              <a:rPr lang="es-ES_tradnl" altLang="en-US"/>
              <a:t>El plan de control de exposición del patrón.</a:t>
            </a:r>
          </a:p>
          <a:p>
            <a:pPr lvl="3">
              <a:buFont typeface="Wingdings" panose="05000000000000000000" pitchFamily="2" charset="2"/>
              <a:buChar char="Ø"/>
            </a:pPr>
            <a:endParaRPr lang="es-ES_tradnl" altLang="en-US"/>
          </a:p>
          <a:p>
            <a:pPr lvl="3">
              <a:buFont typeface="Wingdings" panose="05000000000000000000" pitchFamily="2" charset="2"/>
              <a:buChar char="Ø"/>
            </a:pPr>
            <a:endParaRPr lang="es-ES_tradnl" altLang="en-US"/>
          </a:p>
          <a:p>
            <a:pPr lvl="3">
              <a:buFont typeface="Wingdings" panose="05000000000000000000" pitchFamily="2" charset="2"/>
              <a:buChar char="Ø"/>
            </a:pPr>
            <a:r>
              <a:rPr lang="es-ES_tradnl" altLang="en-US"/>
              <a:t>Que deberes podrían tener exposición a sangre u OPIM.</a:t>
            </a:r>
          </a:p>
          <a:p>
            <a:pPr lvl="3">
              <a:buFont typeface="Wingdings" panose="05000000000000000000" pitchFamily="2" charset="2"/>
              <a:buChar char="Ø"/>
            </a:pPr>
            <a:endParaRPr lang="es-ES_tradnl" altLang="en-US"/>
          </a:p>
          <a:p>
            <a:pPr lvl="3">
              <a:buFont typeface="Wingdings" panose="05000000000000000000" pitchFamily="2" charset="2"/>
              <a:buChar char="Ø"/>
            </a:pPr>
            <a:endParaRPr lang="es-ES_tradnl" altLang="en-US"/>
          </a:p>
          <a:p>
            <a:pPr lvl="3">
              <a:buFont typeface="Wingdings" panose="05000000000000000000" pitchFamily="2" charset="2"/>
              <a:buChar char="Ø"/>
            </a:pPr>
            <a:r>
              <a:rPr lang="es-ES_tradnl" altLang="en-US"/>
              <a:t>Los métodos para prevenir o reducir la exposición.  El patrón debe explicar que estos métodos pueden tener límites en la prevención de una exposición.</a:t>
            </a:r>
          </a:p>
          <a:p>
            <a:pPr lvl="3">
              <a:buFont typeface="Wingdings" panose="05000000000000000000" pitchFamily="2" charset="2"/>
              <a:buChar char="Ø"/>
            </a:pPr>
            <a:endParaRPr lang="es-ES_tradnl" altLang="en-US"/>
          </a:p>
          <a:p>
            <a:pPr lvl="4">
              <a:buFont typeface="Wingdings" panose="05000000000000000000" pitchFamily="2" charset="2"/>
              <a:buNone/>
            </a:pPr>
            <a:r>
              <a:rPr lang="es-ES_tradnl" altLang="en-US"/>
              <a:t>Por ejemplo, controles mecánicos, modales de trabajo seguros, ó de equipo de protección personal.</a:t>
            </a:r>
          </a:p>
          <a:p>
            <a:pPr lvl="3">
              <a:buFont typeface="Wingdings" panose="05000000000000000000" pitchFamily="2" charset="2"/>
              <a:buNone/>
            </a:pPr>
            <a:endParaRPr lang="es-ES_tradnl" altLang="en-US">
              <a:cs typeface="Times New Roman" panose="02020603050405020304" pitchFamily="18" charset="0"/>
            </a:endParaRPr>
          </a:p>
        </p:txBody>
      </p:sp>
      <p:sp>
        <p:nvSpPr>
          <p:cNvPr id="100355" name="AutoShape 3">
            <a:extLst>
              <a:ext uri="{FF2B5EF4-FFF2-40B4-BE49-F238E27FC236}">
                <a16:creationId xmlns:a16="http://schemas.microsoft.com/office/drawing/2014/main" id="{D349AABD-E116-410A-BDD1-067B699F95F6}"/>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00356" name="Text Box 4">
            <a:extLst>
              <a:ext uri="{FF2B5EF4-FFF2-40B4-BE49-F238E27FC236}">
                <a16:creationId xmlns:a16="http://schemas.microsoft.com/office/drawing/2014/main" id="{8BAA5A49-FF4D-49EA-9B0E-738DA7D4D719}"/>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Adiestramiento</a:t>
            </a:r>
            <a:endParaRPr lang="en-US" altLang="en-US" sz="2800" dirty="0"/>
          </a:p>
        </p:txBody>
      </p:sp>
      <p:pic>
        <p:nvPicPr>
          <p:cNvPr id="100357" name="Picture 5" descr="092a">
            <a:extLst>
              <a:ext uri="{FF2B5EF4-FFF2-40B4-BE49-F238E27FC236}">
                <a16:creationId xmlns:a16="http://schemas.microsoft.com/office/drawing/2014/main" id="{738C7D55-5710-4EE1-8C61-AD916F530204}"/>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762000" y="6781800"/>
            <a:ext cx="1663700" cy="20415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0358" name="Picture 6" descr="Nosym_01">
            <a:extLst>
              <a:ext uri="{FF2B5EF4-FFF2-40B4-BE49-F238E27FC236}">
                <a16:creationId xmlns:a16="http://schemas.microsoft.com/office/drawing/2014/main" id="{6810DE2E-86C6-4BD4-AEB9-BA075397D5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705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9" name="Text Box 7">
            <a:extLst>
              <a:ext uri="{FF2B5EF4-FFF2-40B4-BE49-F238E27FC236}">
                <a16:creationId xmlns:a16="http://schemas.microsoft.com/office/drawing/2014/main" id="{DB655F33-8B17-4ACE-AA36-6F1FB6411700}"/>
              </a:ext>
            </a:extLst>
          </p:cNvPr>
          <p:cNvSpPr txBox="1">
            <a:spLocks noChangeArrowheads="1"/>
          </p:cNvSpPr>
          <p:nvPr/>
        </p:nvSpPr>
        <p:spPr bwMode="auto">
          <a:xfrm>
            <a:off x="3505200" y="8248650"/>
            <a:ext cx="3200400" cy="523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r">
              <a:spcBef>
                <a:spcPct val="50000"/>
              </a:spcBef>
            </a:pPr>
            <a:r>
              <a:rPr lang="es-ES_tradnl" altLang="en-US"/>
              <a:t>¡Reporte algo como esto inmediatamente</a:t>
            </a:r>
            <a:r>
              <a:rPr lang="en-US" altLang="en-US"/>
              <a:t>!</a:t>
            </a:r>
          </a:p>
        </p:txBody>
      </p:sp>
      <p:pic>
        <p:nvPicPr>
          <p:cNvPr id="100360" name="Picture 8" descr="Sp_dangr">
            <a:extLst>
              <a:ext uri="{FF2B5EF4-FFF2-40B4-BE49-F238E27FC236}">
                <a16:creationId xmlns:a16="http://schemas.microsoft.com/office/drawing/2014/main" id="{747C16D3-9BB0-45E4-964E-EF47C1DC15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7467600"/>
            <a:ext cx="2209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1" name="Text Box 9">
            <a:extLst>
              <a:ext uri="{FF2B5EF4-FFF2-40B4-BE49-F238E27FC236}">
                <a16:creationId xmlns:a16="http://schemas.microsoft.com/office/drawing/2014/main" id="{290D125B-C4F4-45F3-BF7E-B9BEEB0A3C9B}"/>
              </a:ext>
            </a:extLst>
          </p:cNvPr>
          <p:cNvSpPr txBox="1">
            <a:spLocks noChangeArrowheads="1"/>
          </p:cNvSpPr>
          <p:nvPr/>
        </p:nvSpPr>
        <p:spPr bwMode="auto">
          <a:xfrm>
            <a:off x="381000" y="1295400"/>
            <a:ext cx="5638800" cy="9461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Adiestramiento tiene que ser durante tiempo de trabajo, sin costo al trabajador, cuando se le pide que haga  trabajo con exposición y volver a repetirlo a partir de entonces por lo menos una vez al año.  Por lo menos, esto se tiene que discutir:</a:t>
            </a:r>
            <a:endParaRPr lang="en-US" altLang="en-US"/>
          </a:p>
        </p:txBody>
      </p:sp>
      <p:sp>
        <p:nvSpPr>
          <p:cNvPr id="100362" name="Freeform 10">
            <a:extLst>
              <a:ext uri="{FF2B5EF4-FFF2-40B4-BE49-F238E27FC236}">
                <a16:creationId xmlns:a16="http://schemas.microsoft.com/office/drawing/2014/main" id="{00CE9756-7E7B-459A-85EA-B3F8E439D14A}"/>
              </a:ext>
            </a:extLst>
          </p:cNvPr>
          <p:cNvSpPr>
            <a:spLocks/>
          </p:cNvSpPr>
          <p:nvPr/>
        </p:nvSpPr>
        <p:spPr bwMode="auto">
          <a:xfrm>
            <a:off x="304800" y="6553200"/>
            <a:ext cx="6172200" cy="307975"/>
          </a:xfrm>
          <a:custGeom>
            <a:avLst/>
            <a:gdLst>
              <a:gd name="T0" fmla="*/ 0 w 4032"/>
              <a:gd name="T1" fmla="*/ 0 h 624"/>
              <a:gd name="T2" fmla="*/ 2147483646 w 4032"/>
              <a:gd name="T3" fmla="*/ 0 h 624"/>
              <a:gd name="T4" fmla="*/ 2147483646 w 4032"/>
              <a:gd name="T5" fmla="*/ 2147483646 h 624"/>
              <a:gd name="T6" fmla="*/ 2147483646 w 4032"/>
              <a:gd name="T7" fmla="*/ 2147483646 h 6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32" h="624">
                <a:moveTo>
                  <a:pt x="0" y="0"/>
                </a:moveTo>
                <a:lnTo>
                  <a:pt x="1680" y="0"/>
                </a:lnTo>
                <a:lnTo>
                  <a:pt x="1680" y="624"/>
                </a:lnTo>
                <a:lnTo>
                  <a:pt x="4032" y="624"/>
                </a:ln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a:extLst>
              <a:ext uri="{FF2B5EF4-FFF2-40B4-BE49-F238E27FC236}">
                <a16:creationId xmlns:a16="http://schemas.microsoft.com/office/drawing/2014/main" id="{37AAB8BD-8997-4252-BDDD-4C0B53C643EA}"/>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b="1">
                <a:solidFill>
                  <a:schemeClr val="tx1"/>
                </a:solidFill>
                <a:latin typeface="Times New Roman" panose="02020603050405020304" pitchFamily="18" charset="0"/>
              </a:defRPr>
            </a:lvl1pPr>
            <a:lvl2pPr marL="742950" indent="-285750" defTabSz="692150">
              <a:defRPr sz="1400" b="1">
                <a:solidFill>
                  <a:schemeClr val="tx1"/>
                </a:solidFill>
                <a:latin typeface="Times New Roman" panose="02020603050405020304" pitchFamily="18" charset="0"/>
              </a:defRPr>
            </a:lvl2pPr>
            <a:lvl3pPr marL="1143000" indent="-228600" defTabSz="692150">
              <a:defRPr sz="1400" b="1">
                <a:solidFill>
                  <a:schemeClr val="tx1"/>
                </a:solidFill>
                <a:latin typeface="Times New Roman" panose="02020603050405020304" pitchFamily="18" charset="0"/>
              </a:defRPr>
            </a:lvl3pPr>
            <a:lvl4pPr marL="1600200" indent="-228600" defTabSz="692150">
              <a:defRPr sz="1400" b="1">
                <a:solidFill>
                  <a:schemeClr val="tx1"/>
                </a:solidFill>
                <a:latin typeface="Times New Roman" panose="02020603050405020304" pitchFamily="18" charset="0"/>
              </a:defRPr>
            </a:lvl4pPr>
            <a:lvl5pPr marL="2057400" indent="-228600" defTabSz="692150">
              <a:defRPr sz="1400" b="1">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sz="2000"/>
              <a:t>Programa en Español de Seguridad e Higiene en el Trabajo de Oregon OSHA</a:t>
            </a:r>
          </a:p>
        </p:txBody>
      </p:sp>
      <p:sp>
        <p:nvSpPr>
          <p:cNvPr id="11267" name="Text Box 32">
            <a:extLst>
              <a:ext uri="{FF2B5EF4-FFF2-40B4-BE49-F238E27FC236}">
                <a16:creationId xmlns:a16="http://schemas.microsoft.com/office/drawing/2014/main" id="{1262AC2E-1FFF-435D-AE44-F7B05EBB2317}"/>
              </a:ext>
            </a:extLst>
          </p:cNvPr>
          <p:cNvSpPr txBox="1">
            <a:spLocks noChangeArrowheads="1"/>
          </p:cNvSpPr>
          <p:nvPr/>
        </p:nvSpPr>
        <p:spPr bwMode="auto">
          <a:xfrm>
            <a:off x="2486025" y="4840288"/>
            <a:ext cx="1828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 altLang="en-US" sz="1200"/>
              <a:t>Estos instructivos están diseñados para ser enseñados en 30 a 60 minutos.</a:t>
            </a:r>
            <a:endParaRPr lang="es-ES" altLang="en-US"/>
          </a:p>
        </p:txBody>
      </p:sp>
      <p:grpSp>
        <p:nvGrpSpPr>
          <p:cNvPr id="11268" name="Group 35">
            <a:extLst>
              <a:ext uri="{FF2B5EF4-FFF2-40B4-BE49-F238E27FC236}">
                <a16:creationId xmlns:a16="http://schemas.microsoft.com/office/drawing/2014/main" id="{05748012-DA8C-4E6A-98A8-2833512D1065}"/>
              </a:ext>
            </a:extLst>
          </p:cNvPr>
          <p:cNvGrpSpPr>
            <a:grpSpLocks/>
          </p:cNvGrpSpPr>
          <p:nvPr/>
        </p:nvGrpSpPr>
        <p:grpSpPr bwMode="auto">
          <a:xfrm>
            <a:off x="2811463" y="3660775"/>
            <a:ext cx="1176337" cy="1152525"/>
            <a:chOff x="1886" y="3493"/>
            <a:chExt cx="721" cy="706"/>
          </a:xfrm>
        </p:grpSpPr>
        <p:sp>
          <p:nvSpPr>
            <p:cNvPr id="11271" name="Freeform 36">
              <a:extLst>
                <a:ext uri="{FF2B5EF4-FFF2-40B4-BE49-F238E27FC236}">
                  <a16:creationId xmlns:a16="http://schemas.microsoft.com/office/drawing/2014/main" id="{5B02F147-BFA9-4655-AC96-DE39BF4BC3FB}"/>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37">
              <a:extLst>
                <a:ext uri="{FF2B5EF4-FFF2-40B4-BE49-F238E27FC236}">
                  <a16:creationId xmlns:a16="http://schemas.microsoft.com/office/drawing/2014/main" id="{EFB3D3D0-2092-4D3F-A74B-239ABE49955D}"/>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38">
              <a:extLst>
                <a:ext uri="{FF2B5EF4-FFF2-40B4-BE49-F238E27FC236}">
                  <a16:creationId xmlns:a16="http://schemas.microsoft.com/office/drawing/2014/main" id="{E68AE8A6-0504-4DD3-8B67-2ADE23321A79}"/>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39">
              <a:extLst>
                <a:ext uri="{FF2B5EF4-FFF2-40B4-BE49-F238E27FC236}">
                  <a16:creationId xmlns:a16="http://schemas.microsoft.com/office/drawing/2014/main" id="{37D8BBD9-D5A2-4851-8533-460199850AFA}"/>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40">
              <a:extLst>
                <a:ext uri="{FF2B5EF4-FFF2-40B4-BE49-F238E27FC236}">
                  <a16:creationId xmlns:a16="http://schemas.microsoft.com/office/drawing/2014/main" id="{3200665F-ED89-4275-8BCA-968B2BA72E7E}"/>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41">
              <a:extLst>
                <a:ext uri="{FF2B5EF4-FFF2-40B4-BE49-F238E27FC236}">
                  <a16:creationId xmlns:a16="http://schemas.microsoft.com/office/drawing/2014/main" id="{E48F968F-B160-450C-854C-859296CDC019}"/>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42">
              <a:extLst>
                <a:ext uri="{FF2B5EF4-FFF2-40B4-BE49-F238E27FC236}">
                  <a16:creationId xmlns:a16="http://schemas.microsoft.com/office/drawing/2014/main" id="{50FB4873-4D23-4FC9-A3AC-58FF22CF483E}"/>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43">
              <a:extLst>
                <a:ext uri="{FF2B5EF4-FFF2-40B4-BE49-F238E27FC236}">
                  <a16:creationId xmlns:a16="http://schemas.microsoft.com/office/drawing/2014/main" id="{0B5398C7-12DD-4FC5-A9DA-3B8D994533B7}"/>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44">
              <a:extLst>
                <a:ext uri="{FF2B5EF4-FFF2-40B4-BE49-F238E27FC236}">
                  <a16:creationId xmlns:a16="http://schemas.microsoft.com/office/drawing/2014/main" id="{0BB5602B-83F4-4E2D-8BCB-1F395589B80D}"/>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45">
              <a:extLst>
                <a:ext uri="{FF2B5EF4-FFF2-40B4-BE49-F238E27FC236}">
                  <a16:creationId xmlns:a16="http://schemas.microsoft.com/office/drawing/2014/main" id="{CD645B77-27C4-489F-8734-FE0C81778196}"/>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46">
              <a:extLst>
                <a:ext uri="{FF2B5EF4-FFF2-40B4-BE49-F238E27FC236}">
                  <a16:creationId xmlns:a16="http://schemas.microsoft.com/office/drawing/2014/main" id="{5DD5EB3C-22A1-46D5-BE0D-F731A3F74C31}"/>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47">
              <a:extLst>
                <a:ext uri="{FF2B5EF4-FFF2-40B4-BE49-F238E27FC236}">
                  <a16:creationId xmlns:a16="http://schemas.microsoft.com/office/drawing/2014/main" id="{95802F36-5DED-40BF-8022-D308B07CB9FB}"/>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48">
              <a:extLst>
                <a:ext uri="{FF2B5EF4-FFF2-40B4-BE49-F238E27FC236}">
                  <a16:creationId xmlns:a16="http://schemas.microsoft.com/office/drawing/2014/main" id="{D72C3C2B-4DED-40D3-BE08-8CC8681F4D63}"/>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49">
              <a:extLst>
                <a:ext uri="{FF2B5EF4-FFF2-40B4-BE49-F238E27FC236}">
                  <a16:creationId xmlns:a16="http://schemas.microsoft.com/office/drawing/2014/main" id="{20B16C14-2998-4998-9F06-6643867E5668}"/>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0">
              <a:extLst>
                <a:ext uri="{FF2B5EF4-FFF2-40B4-BE49-F238E27FC236}">
                  <a16:creationId xmlns:a16="http://schemas.microsoft.com/office/drawing/2014/main" id="{8465A0B1-7F20-4336-A7BF-C72AC86BFD1A}"/>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1">
              <a:extLst>
                <a:ext uri="{FF2B5EF4-FFF2-40B4-BE49-F238E27FC236}">
                  <a16:creationId xmlns:a16="http://schemas.microsoft.com/office/drawing/2014/main" id="{BDFCE7E6-9C96-4EF0-BDD7-8895DE539044}"/>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52">
              <a:extLst>
                <a:ext uri="{FF2B5EF4-FFF2-40B4-BE49-F238E27FC236}">
                  <a16:creationId xmlns:a16="http://schemas.microsoft.com/office/drawing/2014/main" id="{6E19064C-864A-49C5-AC60-EEACFD0E5232}"/>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53">
              <a:extLst>
                <a:ext uri="{FF2B5EF4-FFF2-40B4-BE49-F238E27FC236}">
                  <a16:creationId xmlns:a16="http://schemas.microsoft.com/office/drawing/2014/main" id="{B368E420-6BAB-468D-A331-8B29E4F54535}"/>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54">
              <a:extLst>
                <a:ext uri="{FF2B5EF4-FFF2-40B4-BE49-F238E27FC236}">
                  <a16:creationId xmlns:a16="http://schemas.microsoft.com/office/drawing/2014/main" id="{D4F9108D-0724-48DA-9459-9A53E6C60AD9}"/>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55">
              <a:extLst>
                <a:ext uri="{FF2B5EF4-FFF2-40B4-BE49-F238E27FC236}">
                  <a16:creationId xmlns:a16="http://schemas.microsoft.com/office/drawing/2014/main" id="{B1AD80CC-05F5-45E7-962A-04BE6A0ADB9B}"/>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56">
              <a:extLst>
                <a:ext uri="{FF2B5EF4-FFF2-40B4-BE49-F238E27FC236}">
                  <a16:creationId xmlns:a16="http://schemas.microsoft.com/office/drawing/2014/main" id="{9FA57F69-40EF-42BB-A161-F059D2155133}"/>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57">
              <a:extLst>
                <a:ext uri="{FF2B5EF4-FFF2-40B4-BE49-F238E27FC236}">
                  <a16:creationId xmlns:a16="http://schemas.microsoft.com/office/drawing/2014/main" id="{6F66E06F-94B1-4C65-A1FA-E0083BDFFC3D}"/>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58">
              <a:extLst>
                <a:ext uri="{FF2B5EF4-FFF2-40B4-BE49-F238E27FC236}">
                  <a16:creationId xmlns:a16="http://schemas.microsoft.com/office/drawing/2014/main" id="{CB07AFA8-F10E-4127-9EF2-B1B92285BBE3}"/>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59">
              <a:extLst>
                <a:ext uri="{FF2B5EF4-FFF2-40B4-BE49-F238E27FC236}">
                  <a16:creationId xmlns:a16="http://schemas.microsoft.com/office/drawing/2014/main" id="{AC1AA80F-AC56-4C05-821E-613C2BF5D770}"/>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269" name="Picture 21" descr="C:\WINDOWS\Desktop\PESO logo2c.jpg">
            <a:extLst>
              <a:ext uri="{FF2B5EF4-FFF2-40B4-BE49-F238E27FC236}">
                <a16:creationId xmlns:a16="http://schemas.microsoft.com/office/drawing/2014/main" id="{C064E5CE-61EA-481D-9064-0EEBDA9C2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
            <a:extLst>
              <a:ext uri="{FF2B5EF4-FFF2-40B4-BE49-F238E27FC236}">
                <a16:creationId xmlns:a16="http://schemas.microsoft.com/office/drawing/2014/main" id="{0A86E726-2D3A-4BB2-A071-CCBC65BD70CD}"/>
              </a:ext>
            </a:extLst>
          </p:cNvPr>
          <p:cNvSpPr txBox="1">
            <a:spLocks noChangeArrowheads="1"/>
          </p:cNvSpPr>
          <p:nvPr/>
        </p:nvSpPr>
        <p:spPr bwMode="auto">
          <a:xfrm>
            <a:off x="796925" y="7502525"/>
            <a:ext cx="5251450" cy="12001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 altLang="en-US" sz="1200"/>
              <a:t>Nota:  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a:extLst>
              <a:ext uri="{FF2B5EF4-FFF2-40B4-BE49-F238E27FC236}">
                <a16:creationId xmlns:a16="http://schemas.microsoft.com/office/drawing/2014/main" id="{4705E867-3A8D-460C-A610-7B43E85CB285}"/>
              </a:ext>
            </a:extLst>
          </p:cNvPr>
          <p:cNvSpPr txBox="1">
            <a:spLocks noChangeArrowheads="1"/>
          </p:cNvSpPr>
          <p:nvPr/>
        </p:nvSpPr>
        <p:spPr bwMode="auto">
          <a:xfrm>
            <a:off x="381000" y="6477000"/>
            <a:ext cx="1352550" cy="20320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635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3">
              <a:spcBef>
                <a:spcPct val="50000"/>
              </a:spcBef>
            </a:pPr>
            <a:r>
              <a:rPr lang="en-US" altLang="en-US"/>
              <a:t>The person that trains must know about the subject and how the information applies to your workplace.</a:t>
            </a:r>
          </a:p>
        </p:txBody>
      </p:sp>
      <p:sp>
        <p:nvSpPr>
          <p:cNvPr id="102403" name="AutoShape 3">
            <a:extLst>
              <a:ext uri="{FF2B5EF4-FFF2-40B4-BE49-F238E27FC236}">
                <a16:creationId xmlns:a16="http://schemas.microsoft.com/office/drawing/2014/main" id="{FC6372F5-8A60-422B-9A0C-948099852913}"/>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02404" name="Text Box 4">
            <a:extLst>
              <a:ext uri="{FF2B5EF4-FFF2-40B4-BE49-F238E27FC236}">
                <a16:creationId xmlns:a16="http://schemas.microsoft.com/office/drawing/2014/main" id="{75C3615C-190E-4633-A3AA-162A74D4E778}"/>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Training </a:t>
            </a:r>
            <a:r>
              <a:rPr lang="es-ES_tradnl" altLang="en-US" sz="1800"/>
              <a:t>(continued)</a:t>
            </a:r>
            <a:endParaRPr lang="en-US" altLang="en-US" sz="1800"/>
          </a:p>
        </p:txBody>
      </p:sp>
      <p:sp>
        <p:nvSpPr>
          <p:cNvPr id="102405" name="Text Box 5">
            <a:extLst>
              <a:ext uri="{FF2B5EF4-FFF2-40B4-BE49-F238E27FC236}">
                <a16:creationId xmlns:a16="http://schemas.microsoft.com/office/drawing/2014/main" id="{9CDD4844-FC14-44A4-9773-24CF8AF9006A}"/>
              </a:ext>
            </a:extLst>
          </p:cNvPr>
          <p:cNvSpPr txBox="1">
            <a:spLocks noChangeArrowheads="1"/>
          </p:cNvSpPr>
          <p:nvPr/>
        </p:nvSpPr>
        <p:spPr bwMode="auto">
          <a:xfrm>
            <a:off x="304800" y="2324100"/>
            <a:ext cx="62484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342900" indent="-338138">
              <a:defRPr sz="1400" b="1">
                <a:solidFill>
                  <a:schemeClr val="tx1"/>
                </a:solidFill>
                <a:latin typeface="Times New Roman" panose="02020603050405020304" pitchFamily="18" charset="0"/>
              </a:defRPr>
            </a:lvl4pPr>
            <a:lvl5pPr marL="1139825" indent="-293688">
              <a:defRPr sz="1400" b="1">
                <a:solidFill>
                  <a:schemeClr val="tx1"/>
                </a:solidFill>
                <a:latin typeface="Times New Roman" panose="02020603050405020304" pitchFamily="18" charset="0"/>
              </a:defRPr>
            </a:lvl5pPr>
            <a:lvl6pPr marL="1597025" indent="-293688" eaLnBrk="0" fontAlgn="base" hangingPunct="0">
              <a:spcBef>
                <a:spcPct val="0"/>
              </a:spcBef>
              <a:spcAft>
                <a:spcPct val="0"/>
              </a:spcAft>
              <a:defRPr sz="1400" b="1">
                <a:solidFill>
                  <a:schemeClr val="tx1"/>
                </a:solidFill>
                <a:latin typeface="Times New Roman" panose="02020603050405020304" pitchFamily="18" charset="0"/>
              </a:defRPr>
            </a:lvl6pPr>
            <a:lvl7pPr marL="2054225" indent="-293688" eaLnBrk="0" fontAlgn="base" hangingPunct="0">
              <a:spcBef>
                <a:spcPct val="0"/>
              </a:spcBef>
              <a:spcAft>
                <a:spcPct val="0"/>
              </a:spcAft>
              <a:defRPr sz="1400" b="1">
                <a:solidFill>
                  <a:schemeClr val="tx1"/>
                </a:solidFill>
                <a:latin typeface="Times New Roman" panose="02020603050405020304" pitchFamily="18" charset="0"/>
              </a:defRPr>
            </a:lvl7pPr>
            <a:lvl8pPr marL="2511425" indent="-293688" eaLnBrk="0" fontAlgn="base" hangingPunct="0">
              <a:spcBef>
                <a:spcPct val="0"/>
              </a:spcBef>
              <a:spcAft>
                <a:spcPct val="0"/>
              </a:spcAft>
              <a:defRPr sz="1400" b="1">
                <a:solidFill>
                  <a:schemeClr val="tx1"/>
                </a:solidFill>
                <a:latin typeface="Times New Roman" panose="02020603050405020304" pitchFamily="18" charset="0"/>
              </a:defRPr>
            </a:lvl8pPr>
            <a:lvl9pPr marL="2968625" indent="-293688" eaLnBrk="0" fontAlgn="base" hangingPunct="0">
              <a:spcBef>
                <a:spcPct val="0"/>
              </a:spcBef>
              <a:spcAft>
                <a:spcPct val="0"/>
              </a:spcAft>
              <a:defRPr sz="1400" b="1">
                <a:solidFill>
                  <a:schemeClr val="tx1"/>
                </a:solidFill>
                <a:latin typeface="Times New Roman" panose="02020603050405020304" pitchFamily="18" charset="0"/>
              </a:defRPr>
            </a:lvl9pPr>
          </a:lstStyle>
          <a:p>
            <a:pPr lvl="3">
              <a:buFont typeface="Wingdings" panose="05000000000000000000" pitchFamily="2" charset="2"/>
              <a:buChar char="Ø"/>
            </a:pPr>
            <a:r>
              <a:rPr lang="en-US" altLang="en-US">
                <a:cs typeface="Times New Roman" panose="02020603050405020304" pitchFamily="18" charset="0"/>
              </a:rPr>
              <a:t>The hepatitis B vaccine, including the benefits of being vaccinated and that the vaccine is free.</a:t>
            </a:r>
          </a:p>
          <a:p>
            <a:pPr lvl="3">
              <a:buFont typeface="Wingdings" panose="05000000000000000000" pitchFamily="2" charset="2"/>
              <a:buChar char="Ø"/>
            </a:pPr>
            <a:endParaRPr lang="en-US" altLang="en-US">
              <a:cs typeface="Times New Roman" panose="02020603050405020304" pitchFamily="18" charset="0"/>
            </a:endParaRPr>
          </a:p>
          <a:p>
            <a:pPr lvl="3">
              <a:buFont typeface="Wingdings" panose="05000000000000000000" pitchFamily="2" charset="2"/>
              <a:buChar char="Ø"/>
            </a:pPr>
            <a:endParaRPr lang="en-US" altLang="en-US">
              <a:cs typeface="Times New Roman" panose="02020603050405020304" pitchFamily="18" charset="0"/>
            </a:endParaRPr>
          </a:p>
          <a:p>
            <a:pPr lvl="3">
              <a:buFont typeface="Wingdings" panose="05000000000000000000" pitchFamily="2" charset="2"/>
              <a:buChar char="Ø"/>
            </a:pPr>
            <a:r>
              <a:rPr lang="en-US" altLang="en-US">
                <a:cs typeface="Times New Roman" panose="02020603050405020304" pitchFamily="18" charset="0"/>
              </a:rPr>
              <a:t>Who to contact in an emergency with blood or OPIM.</a:t>
            </a:r>
          </a:p>
          <a:p>
            <a:pPr lvl="3">
              <a:buFont typeface="Wingdings" panose="05000000000000000000" pitchFamily="2" charset="2"/>
              <a:buChar char="Ø"/>
            </a:pPr>
            <a:endParaRPr lang="en-US" altLang="en-US">
              <a:cs typeface="Times New Roman" panose="02020603050405020304" pitchFamily="18" charset="0"/>
            </a:endParaRPr>
          </a:p>
          <a:p>
            <a:pPr lvl="3">
              <a:buFont typeface="Wingdings" panose="05000000000000000000" pitchFamily="2" charset="2"/>
              <a:buChar char="Ø"/>
            </a:pPr>
            <a:endParaRPr lang="en-US" altLang="en-US">
              <a:cs typeface="Times New Roman" panose="02020603050405020304" pitchFamily="18" charset="0"/>
            </a:endParaRPr>
          </a:p>
          <a:p>
            <a:pPr lvl="3">
              <a:buFont typeface="Wingdings" panose="05000000000000000000" pitchFamily="2" charset="2"/>
              <a:buChar char="Ø"/>
            </a:pPr>
            <a:r>
              <a:rPr lang="en-US" altLang="en-US">
                <a:cs typeface="Times New Roman" panose="02020603050405020304" pitchFamily="18" charset="0"/>
              </a:rPr>
              <a:t>What to do if there is exposure.</a:t>
            </a:r>
          </a:p>
          <a:p>
            <a:pPr lvl="3">
              <a:buFont typeface="Wingdings" panose="05000000000000000000" pitchFamily="2" charset="2"/>
              <a:buChar char="Ø"/>
            </a:pPr>
            <a:endParaRPr lang="en-US" altLang="en-US">
              <a:cs typeface="Times New Roman" panose="02020603050405020304" pitchFamily="18" charset="0"/>
            </a:endParaRPr>
          </a:p>
          <a:p>
            <a:pPr lvl="3">
              <a:buFont typeface="Wingdings" panose="05000000000000000000" pitchFamily="2" charset="2"/>
              <a:buChar char="Ø"/>
            </a:pPr>
            <a:endParaRPr lang="en-US" altLang="en-US">
              <a:cs typeface="Times New Roman" panose="02020603050405020304" pitchFamily="18" charset="0"/>
            </a:endParaRPr>
          </a:p>
          <a:p>
            <a:pPr lvl="3">
              <a:buFont typeface="Wingdings" panose="05000000000000000000" pitchFamily="2" charset="2"/>
              <a:buChar char="Ø"/>
            </a:pPr>
            <a:r>
              <a:rPr lang="en-US" altLang="en-US">
                <a:cs typeface="Times New Roman" panose="02020603050405020304" pitchFamily="18" charset="0"/>
              </a:rPr>
              <a:t>The labeling and color-coding system.</a:t>
            </a:r>
          </a:p>
          <a:p>
            <a:pPr lvl="3">
              <a:buFont typeface="Wingdings" panose="05000000000000000000" pitchFamily="2" charset="2"/>
              <a:buChar char="Ø"/>
            </a:pPr>
            <a:endParaRPr lang="en-US" altLang="en-US">
              <a:cs typeface="Times New Roman" panose="02020603050405020304" pitchFamily="18" charset="0"/>
            </a:endParaRPr>
          </a:p>
          <a:p>
            <a:pPr lvl="3">
              <a:buFont typeface="Wingdings" panose="05000000000000000000" pitchFamily="2" charset="2"/>
              <a:buChar char="Ø"/>
            </a:pPr>
            <a:endParaRPr lang="en-US" altLang="en-US">
              <a:cs typeface="Times New Roman" panose="02020603050405020304" pitchFamily="18" charset="0"/>
            </a:endParaRPr>
          </a:p>
          <a:p>
            <a:pPr lvl="3">
              <a:buFont typeface="Wingdings" panose="05000000000000000000" pitchFamily="2" charset="2"/>
              <a:buChar char="Ø"/>
            </a:pPr>
            <a:r>
              <a:rPr lang="en-US" altLang="en-US">
                <a:cs typeface="Times New Roman" panose="02020603050405020304" pitchFamily="18" charset="0"/>
              </a:rPr>
              <a:t>The right to ask questions and get answers.</a:t>
            </a:r>
          </a:p>
        </p:txBody>
      </p:sp>
      <p:sp>
        <p:nvSpPr>
          <p:cNvPr id="102406" name="Text Box 6">
            <a:extLst>
              <a:ext uri="{FF2B5EF4-FFF2-40B4-BE49-F238E27FC236}">
                <a16:creationId xmlns:a16="http://schemas.microsoft.com/office/drawing/2014/main" id="{460A3228-5537-416D-8F65-2DEA5B6A3B63}"/>
              </a:ext>
            </a:extLst>
          </p:cNvPr>
          <p:cNvSpPr txBox="1">
            <a:spLocks noChangeArrowheads="1"/>
          </p:cNvSpPr>
          <p:nvPr/>
        </p:nvSpPr>
        <p:spPr bwMode="auto">
          <a:xfrm>
            <a:off x="381000" y="1295400"/>
            <a:ext cx="5638800" cy="7334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Training must be during working hours, at no cost to the worker,  conducted when tasks with exposure are assigned and at least </a:t>
            </a:r>
            <a:r>
              <a:rPr lang="es-ES_tradnl" altLang="en-US"/>
              <a:t>once a year after that</a:t>
            </a:r>
            <a:r>
              <a:rPr lang="en-US" altLang="en-US"/>
              <a:t>.  At least these things must be covered:</a:t>
            </a:r>
          </a:p>
        </p:txBody>
      </p:sp>
      <p:pic>
        <p:nvPicPr>
          <p:cNvPr id="102407" name="Picture 7" descr="Trainer in class">
            <a:extLst>
              <a:ext uri="{FF2B5EF4-FFF2-40B4-BE49-F238E27FC236}">
                <a16:creationId xmlns:a16="http://schemas.microsoft.com/office/drawing/2014/main" id="{338B97D1-1EFA-49F7-A1D4-9222C6682196}"/>
              </a:ext>
            </a:extLst>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1914525" y="5632450"/>
            <a:ext cx="47307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a:extLst>
              <a:ext uri="{FF2B5EF4-FFF2-40B4-BE49-F238E27FC236}">
                <a16:creationId xmlns:a16="http://schemas.microsoft.com/office/drawing/2014/main" id="{F7CEC8D9-B827-4156-B35C-545D7EAFBE24}"/>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04451" name="Text Box 3">
            <a:extLst>
              <a:ext uri="{FF2B5EF4-FFF2-40B4-BE49-F238E27FC236}">
                <a16:creationId xmlns:a16="http://schemas.microsoft.com/office/drawing/2014/main" id="{C6E12D2C-7809-42E8-A6FE-A63FB0FC2FDA}"/>
              </a:ext>
            </a:extLst>
          </p:cNvPr>
          <p:cNvSpPr txBox="1">
            <a:spLocks noChangeArrowheads="1"/>
          </p:cNvSpPr>
          <p:nvPr/>
        </p:nvSpPr>
        <p:spPr bwMode="auto">
          <a:xfrm>
            <a:off x="304800" y="2514600"/>
            <a:ext cx="62484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342900" indent="-338138">
              <a:defRPr sz="1400" b="1">
                <a:solidFill>
                  <a:schemeClr val="tx1"/>
                </a:solidFill>
                <a:latin typeface="Times New Roman" panose="02020603050405020304" pitchFamily="18" charset="0"/>
              </a:defRPr>
            </a:lvl4pPr>
            <a:lvl5pPr marL="1139825" indent="-293688">
              <a:defRPr sz="1400" b="1">
                <a:solidFill>
                  <a:schemeClr val="tx1"/>
                </a:solidFill>
                <a:latin typeface="Times New Roman" panose="02020603050405020304" pitchFamily="18" charset="0"/>
              </a:defRPr>
            </a:lvl5pPr>
            <a:lvl6pPr marL="1597025" indent="-293688" eaLnBrk="0" fontAlgn="base" hangingPunct="0">
              <a:spcBef>
                <a:spcPct val="0"/>
              </a:spcBef>
              <a:spcAft>
                <a:spcPct val="0"/>
              </a:spcAft>
              <a:defRPr sz="1400" b="1">
                <a:solidFill>
                  <a:schemeClr val="tx1"/>
                </a:solidFill>
                <a:latin typeface="Times New Roman" panose="02020603050405020304" pitchFamily="18" charset="0"/>
              </a:defRPr>
            </a:lvl6pPr>
            <a:lvl7pPr marL="2054225" indent="-293688" eaLnBrk="0" fontAlgn="base" hangingPunct="0">
              <a:spcBef>
                <a:spcPct val="0"/>
              </a:spcBef>
              <a:spcAft>
                <a:spcPct val="0"/>
              </a:spcAft>
              <a:defRPr sz="1400" b="1">
                <a:solidFill>
                  <a:schemeClr val="tx1"/>
                </a:solidFill>
                <a:latin typeface="Times New Roman" panose="02020603050405020304" pitchFamily="18" charset="0"/>
              </a:defRPr>
            </a:lvl7pPr>
            <a:lvl8pPr marL="2511425" indent="-293688" eaLnBrk="0" fontAlgn="base" hangingPunct="0">
              <a:spcBef>
                <a:spcPct val="0"/>
              </a:spcBef>
              <a:spcAft>
                <a:spcPct val="0"/>
              </a:spcAft>
              <a:defRPr sz="1400" b="1">
                <a:solidFill>
                  <a:schemeClr val="tx1"/>
                </a:solidFill>
                <a:latin typeface="Times New Roman" panose="02020603050405020304" pitchFamily="18" charset="0"/>
              </a:defRPr>
            </a:lvl8pPr>
            <a:lvl9pPr marL="2968625" indent="-293688" eaLnBrk="0" fontAlgn="base" hangingPunct="0">
              <a:spcBef>
                <a:spcPct val="0"/>
              </a:spcBef>
              <a:spcAft>
                <a:spcPct val="0"/>
              </a:spcAft>
              <a:defRPr sz="1400" b="1">
                <a:solidFill>
                  <a:schemeClr val="tx1"/>
                </a:solidFill>
                <a:latin typeface="Times New Roman" panose="02020603050405020304" pitchFamily="18" charset="0"/>
              </a:defRPr>
            </a:lvl9pPr>
          </a:lstStyle>
          <a:p>
            <a:pPr lvl="3">
              <a:buFont typeface="Wingdings" panose="05000000000000000000" pitchFamily="2" charset="2"/>
              <a:buChar char="Ø"/>
            </a:pPr>
            <a:r>
              <a:rPr lang="es-ES_tradnl" altLang="en-US">
                <a:cs typeface="Times New Roman" panose="02020603050405020304" pitchFamily="18" charset="0"/>
              </a:rPr>
              <a:t>La vacuna contra la hepatitis B, incluyendo los beneficios de ser vacunado y que la vacuna es gratis.</a:t>
            </a:r>
          </a:p>
          <a:p>
            <a:pPr lvl="3">
              <a:buFont typeface="Wingdings" panose="05000000000000000000" pitchFamily="2" charset="2"/>
              <a:buChar char="Ø"/>
            </a:pPr>
            <a:endParaRPr lang="es-ES_tradnl" altLang="en-US">
              <a:cs typeface="Times New Roman" panose="02020603050405020304" pitchFamily="18" charset="0"/>
            </a:endParaRPr>
          </a:p>
          <a:p>
            <a:pPr lvl="3">
              <a:buFont typeface="Wingdings" panose="05000000000000000000" pitchFamily="2" charset="2"/>
              <a:buChar char="Ø"/>
            </a:pPr>
            <a:endParaRPr lang="es-ES_tradnl" altLang="en-US">
              <a:cs typeface="Times New Roman" panose="02020603050405020304" pitchFamily="18" charset="0"/>
            </a:endParaRPr>
          </a:p>
          <a:p>
            <a:pPr lvl="3">
              <a:buFont typeface="Wingdings" panose="05000000000000000000" pitchFamily="2" charset="2"/>
              <a:buChar char="Ø"/>
            </a:pPr>
            <a:r>
              <a:rPr lang="es-ES_tradnl" altLang="en-US">
                <a:cs typeface="Times New Roman" panose="02020603050405020304" pitchFamily="18" charset="0"/>
              </a:rPr>
              <a:t>A quién avisar en una emergencia con sangre u OPIM.</a:t>
            </a:r>
          </a:p>
          <a:p>
            <a:pPr lvl="3">
              <a:buFont typeface="Wingdings" panose="05000000000000000000" pitchFamily="2" charset="2"/>
              <a:buChar char="Ø"/>
            </a:pPr>
            <a:endParaRPr lang="es-ES_tradnl" altLang="en-US">
              <a:cs typeface="Times New Roman" panose="02020603050405020304" pitchFamily="18" charset="0"/>
            </a:endParaRPr>
          </a:p>
          <a:p>
            <a:pPr lvl="3">
              <a:buFont typeface="Wingdings" panose="05000000000000000000" pitchFamily="2" charset="2"/>
              <a:buChar char="Ø"/>
            </a:pPr>
            <a:endParaRPr lang="es-ES_tradnl" altLang="en-US">
              <a:cs typeface="Times New Roman" panose="02020603050405020304" pitchFamily="18" charset="0"/>
            </a:endParaRPr>
          </a:p>
          <a:p>
            <a:pPr lvl="3">
              <a:buFont typeface="Wingdings" panose="05000000000000000000" pitchFamily="2" charset="2"/>
              <a:buChar char="Ø"/>
            </a:pPr>
            <a:r>
              <a:rPr lang="es-ES_tradnl" altLang="en-US">
                <a:cs typeface="Times New Roman" panose="02020603050405020304" pitchFamily="18" charset="0"/>
              </a:rPr>
              <a:t>Que hacer si hay exposición.</a:t>
            </a:r>
          </a:p>
          <a:p>
            <a:pPr lvl="3">
              <a:buFont typeface="Wingdings" panose="05000000000000000000" pitchFamily="2" charset="2"/>
              <a:buChar char="Ø"/>
            </a:pPr>
            <a:endParaRPr lang="es-ES_tradnl" altLang="en-US">
              <a:cs typeface="Times New Roman" panose="02020603050405020304" pitchFamily="18" charset="0"/>
            </a:endParaRPr>
          </a:p>
          <a:p>
            <a:pPr lvl="3">
              <a:buFont typeface="Wingdings" panose="05000000000000000000" pitchFamily="2" charset="2"/>
              <a:buChar char="Ø"/>
            </a:pPr>
            <a:endParaRPr lang="es-ES_tradnl" altLang="en-US">
              <a:cs typeface="Times New Roman" panose="02020603050405020304" pitchFamily="18" charset="0"/>
            </a:endParaRPr>
          </a:p>
          <a:p>
            <a:pPr lvl="3">
              <a:buFont typeface="Wingdings" panose="05000000000000000000" pitchFamily="2" charset="2"/>
              <a:buChar char="Ø"/>
            </a:pPr>
            <a:r>
              <a:rPr lang="es-ES_tradnl" altLang="en-US">
                <a:cs typeface="Times New Roman" panose="02020603050405020304" pitchFamily="18" charset="0"/>
              </a:rPr>
              <a:t>El sistema de etiquetado y de identificación de colores.</a:t>
            </a:r>
          </a:p>
          <a:p>
            <a:pPr lvl="3">
              <a:buFont typeface="Wingdings" panose="05000000000000000000" pitchFamily="2" charset="2"/>
              <a:buChar char="Ø"/>
            </a:pPr>
            <a:endParaRPr lang="es-ES_tradnl" altLang="en-US">
              <a:cs typeface="Times New Roman" panose="02020603050405020304" pitchFamily="18" charset="0"/>
            </a:endParaRPr>
          </a:p>
          <a:p>
            <a:pPr lvl="3">
              <a:buFont typeface="Wingdings" panose="05000000000000000000" pitchFamily="2" charset="2"/>
              <a:buChar char="Ø"/>
            </a:pPr>
            <a:endParaRPr lang="es-ES_tradnl" altLang="en-US">
              <a:cs typeface="Times New Roman" panose="02020603050405020304" pitchFamily="18" charset="0"/>
            </a:endParaRPr>
          </a:p>
          <a:p>
            <a:pPr lvl="3">
              <a:buFont typeface="Wingdings" panose="05000000000000000000" pitchFamily="2" charset="2"/>
              <a:buChar char="Ø"/>
            </a:pPr>
            <a:r>
              <a:rPr lang="es-ES_tradnl" altLang="en-US">
                <a:cs typeface="Times New Roman" panose="02020603050405020304" pitchFamily="18" charset="0"/>
              </a:rPr>
              <a:t>El derecho de hacer preguntas y recibir contestaciónes.</a:t>
            </a:r>
          </a:p>
        </p:txBody>
      </p:sp>
      <p:sp>
        <p:nvSpPr>
          <p:cNvPr id="104452" name="Text Box 4">
            <a:extLst>
              <a:ext uri="{FF2B5EF4-FFF2-40B4-BE49-F238E27FC236}">
                <a16:creationId xmlns:a16="http://schemas.microsoft.com/office/drawing/2014/main" id="{C8FB5F92-0EC0-4A10-95D8-845DB5551950}"/>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Adiestramiento </a:t>
            </a:r>
            <a:r>
              <a:rPr lang="es-ES_tradnl" altLang="en-US" sz="1800"/>
              <a:t>(continua)</a:t>
            </a:r>
            <a:endParaRPr lang="en-US" altLang="en-US" sz="2800"/>
          </a:p>
        </p:txBody>
      </p:sp>
      <p:sp>
        <p:nvSpPr>
          <p:cNvPr id="104453" name="Text Box 5">
            <a:extLst>
              <a:ext uri="{FF2B5EF4-FFF2-40B4-BE49-F238E27FC236}">
                <a16:creationId xmlns:a16="http://schemas.microsoft.com/office/drawing/2014/main" id="{292A8601-5C5B-4A60-A143-B45B1B4ED189}"/>
              </a:ext>
            </a:extLst>
          </p:cNvPr>
          <p:cNvSpPr txBox="1">
            <a:spLocks noChangeArrowheads="1"/>
          </p:cNvSpPr>
          <p:nvPr/>
        </p:nvSpPr>
        <p:spPr bwMode="auto">
          <a:xfrm>
            <a:off x="381000" y="1295400"/>
            <a:ext cx="5638800" cy="9461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Adiestramiento tiene que ser durante tiempo de trabajo, sin costo al trabajador, cuando se le pide que haga  trabajo con exposición y volver a repetirlo a partir de entonces por lo menos una vez al año.  Por lo menos, esto se tiene que discutir:</a:t>
            </a:r>
            <a:endParaRPr lang="en-US" altLang="en-US"/>
          </a:p>
        </p:txBody>
      </p:sp>
      <p:sp>
        <p:nvSpPr>
          <p:cNvPr id="104454" name="Text Box 6">
            <a:extLst>
              <a:ext uri="{FF2B5EF4-FFF2-40B4-BE49-F238E27FC236}">
                <a16:creationId xmlns:a16="http://schemas.microsoft.com/office/drawing/2014/main" id="{AF667F05-BE1D-46A1-B723-34A9203E55C6}"/>
              </a:ext>
            </a:extLst>
          </p:cNvPr>
          <p:cNvSpPr txBox="1">
            <a:spLocks noChangeArrowheads="1"/>
          </p:cNvSpPr>
          <p:nvPr/>
        </p:nvSpPr>
        <p:spPr bwMode="auto">
          <a:xfrm>
            <a:off x="381000" y="6477000"/>
            <a:ext cx="1352550" cy="18161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635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3">
              <a:spcBef>
                <a:spcPct val="50000"/>
              </a:spcBef>
            </a:pPr>
            <a:r>
              <a:rPr lang="es-ES_tradnl" altLang="en-US"/>
              <a:t>La persona que adiestra tiene que saber del tema y como usar la información en su lugar de trabajo.</a:t>
            </a:r>
            <a:endParaRPr lang="en-US" altLang="en-US"/>
          </a:p>
        </p:txBody>
      </p:sp>
      <p:pic>
        <p:nvPicPr>
          <p:cNvPr id="104455" name="Picture 7" descr="Trainer in class">
            <a:extLst>
              <a:ext uri="{FF2B5EF4-FFF2-40B4-BE49-F238E27FC236}">
                <a16:creationId xmlns:a16="http://schemas.microsoft.com/office/drawing/2014/main" id="{1B526E09-273C-4162-9A63-93FC0E697C34}"/>
              </a:ext>
            </a:extLst>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1914525" y="5632450"/>
            <a:ext cx="47307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14">
            <a:extLst>
              <a:ext uri="{FF2B5EF4-FFF2-40B4-BE49-F238E27FC236}">
                <a16:creationId xmlns:a16="http://schemas.microsoft.com/office/drawing/2014/main" id="{FAF5AFD2-DF44-4662-A258-D76356AC3866}"/>
              </a:ext>
            </a:extLst>
          </p:cNvPr>
          <p:cNvSpPr txBox="1">
            <a:spLocks noChangeArrowheads="1"/>
          </p:cNvSpPr>
          <p:nvPr/>
        </p:nvSpPr>
        <p:spPr bwMode="auto">
          <a:xfrm>
            <a:off x="533400" y="2462213"/>
            <a:ext cx="5949950" cy="356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tabLst>
                <a:tab pos="457200" algn="l"/>
                <a:tab pos="2971800" algn="l"/>
                <a:tab pos="3771900" algn="l"/>
              </a:tabLst>
              <a:defRPr sz="1400" b="1">
                <a:solidFill>
                  <a:schemeClr val="tx1"/>
                </a:solidFill>
                <a:latin typeface="Times New Roman" panose="02020603050405020304" pitchFamily="18" charset="0"/>
              </a:defRPr>
            </a:lvl1pPr>
            <a:lvl2pPr marL="742950" indent="-285750" defTabSz="571500">
              <a:tabLst>
                <a:tab pos="457200" algn="l"/>
                <a:tab pos="2971800" algn="l"/>
                <a:tab pos="3771900" algn="l"/>
              </a:tabLst>
              <a:defRPr sz="1400" b="1">
                <a:solidFill>
                  <a:schemeClr val="tx1"/>
                </a:solidFill>
                <a:latin typeface="Times New Roman" panose="02020603050405020304" pitchFamily="18" charset="0"/>
              </a:defRPr>
            </a:lvl2pPr>
            <a:lvl3pPr marL="1143000" indent="-228600" defTabSz="571500">
              <a:tabLst>
                <a:tab pos="457200" algn="l"/>
                <a:tab pos="2971800" algn="l"/>
                <a:tab pos="3771900" algn="l"/>
              </a:tabLst>
              <a:defRPr sz="1400" b="1">
                <a:solidFill>
                  <a:schemeClr val="tx1"/>
                </a:solidFill>
                <a:latin typeface="Times New Roman" panose="02020603050405020304" pitchFamily="18" charset="0"/>
              </a:defRPr>
            </a:lvl3pPr>
            <a:lvl4pPr marL="1600200" indent="-228600" defTabSz="571500">
              <a:tabLst>
                <a:tab pos="457200" algn="l"/>
                <a:tab pos="2971800" algn="l"/>
                <a:tab pos="3771900" algn="l"/>
              </a:tabLst>
              <a:defRPr sz="1400" b="1">
                <a:solidFill>
                  <a:schemeClr val="tx1"/>
                </a:solidFill>
                <a:latin typeface="Times New Roman" panose="02020603050405020304" pitchFamily="18" charset="0"/>
              </a:defRPr>
            </a:lvl4pPr>
            <a:lvl5pPr marL="2057400" indent="-228600" defTabSz="571500">
              <a:tabLst>
                <a:tab pos="457200" algn="l"/>
                <a:tab pos="2971800" algn="l"/>
                <a:tab pos="3771900" algn="l"/>
              </a:tabLst>
              <a:defRPr sz="1400" b="1">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9pPr>
          </a:lstStyle>
          <a:p>
            <a:r>
              <a:rPr lang="es-ES_tradnl" altLang="en-US" sz="1200"/>
              <a:t>OTHER TOPICS INCLUDE	OTROS TEMAS INCLUYEN</a:t>
            </a:r>
            <a:endParaRPr lang="es-ES_tradnl" altLang="en-US" sz="1300"/>
          </a:p>
          <a:p>
            <a:r>
              <a:rPr lang="es-ES_tradnl" altLang="en-US" sz="1300"/>
              <a:t>Accident Investigation	Investigación de Accidentes</a:t>
            </a:r>
          </a:p>
          <a:p>
            <a:r>
              <a:rPr lang="es-ES_tradnl" altLang="en-US" sz="1300"/>
              <a:t>Bloodborne Pathogens	Patógenos de la Sangre</a:t>
            </a:r>
          </a:p>
          <a:p>
            <a:r>
              <a:rPr lang="es-ES_tradnl" altLang="en-US" sz="1300"/>
              <a:t>Excavations	Excavaciones	</a:t>
            </a:r>
          </a:p>
          <a:p>
            <a:r>
              <a:rPr lang="es-ES_tradnl" altLang="en-US" sz="1300"/>
              <a:t>Fall Protection	Protección Contra Caídas</a:t>
            </a:r>
          </a:p>
          <a:p>
            <a:r>
              <a:rPr lang="es-ES_tradnl" altLang="en-US" sz="1300"/>
              <a:t>Hazard Communication	Comunicación de Riesgo</a:t>
            </a:r>
          </a:p>
          <a:p>
            <a:r>
              <a:rPr lang="es-ES_tradnl" altLang="en-US" sz="1300"/>
              <a:t>Hazard Identification 	Localización de Riesgos</a:t>
            </a:r>
          </a:p>
          <a:p>
            <a:r>
              <a:rPr lang="es-ES_tradnl" altLang="en-US" sz="1300"/>
              <a:t>Hazardous Energy Control	Control de Energía Peligrosa</a:t>
            </a:r>
          </a:p>
          <a:p>
            <a:r>
              <a:rPr lang="es-ES_tradnl" altLang="en-US" sz="1300"/>
              <a:t>Industrial Vehicles	Vehículos Industriales</a:t>
            </a:r>
          </a:p>
          <a:p>
            <a:r>
              <a:rPr lang="es-ES_tradnl" altLang="en-US" sz="1300"/>
              <a:t>Machine Safeguarding	Resguardos de M</a:t>
            </a:r>
            <a:r>
              <a:rPr lang="es-ES" altLang="en-US" sz="1300"/>
              <a:t>áquinas</a:t>
            </a:r>
            <a:endParaRPr lang="es-ES_tradnl" altLang="en-US" sz="1300"/>
          </a:p>
          <a:p>
            <a:r>
              <a:rPr lang="es-ES_tradnl" altLang="en-US" sz="1300"/>
              <a:t>Manual Material Handling  	Manipulación Manual de Cargas</a:t>
            </a:r>
          </a:p>
          <a:p>
            <a:r>
              <a:rPr lang="es-ES_tradnl" altLang="en-US" sz="1300"/>
              <a:t>Occupational Health 	Higiene Laboral</a:t>
            </a:r>
          </a:p>
          <a:p>
            <a:r>
              <a:rPr lang="es-ES_tradnl" altLang="en-US" sz="1300"/>
              <a:t>Portable Ladders 	Escaleras Portátiles</a:t>
            </a:r>
          </a:p>
          <a:p>
            <a:r>
              <a:rPr lang="es-ES_tradnl" altLang="en-US" sz="1300"/>
              <a:t>Restaurant Safety Tip Sheets	Hojas de Consejos para Restaurantes</a:t>
            </a:r>
          </a:p>
          <a:p>
            <a:r>
              <a:rPr lang="es-ES_tradnl" altLang="en-US" sz="1300"/>
              <a:t>Safety Committees and 	Comités de Seguridad y Reuniones de 	 	Safety Meetings 		Seguridad</a:t>
            </a:r>
          </a:p>
          <a:p>
            <a:r>
              <a:rPr lang="es-ES_tradnl" altLang="en-US" sz="1300"/>
              <a:t>Scaffolds 	Andamios</a:t>
            </a:r>
            <a:endParaRPr lang="en-US" altLang="en-US" sz="1300"/>
          </a:p>
        </p:txBody>
      </p:sp>
      <p:sp>
        <p:nvSpPr>
          <p:cNvPr id="106499" name="Rectangle 1216">
            <a:extLst>
              <a:ext uri="{FF2B5EF4-FFF2-40B4-BE49-F238E27FC236}">
                <a16:creationId xmlns:a16="http://schemas.microsoft.com/office/drawing/2014/main" id="{ACD36FD3-1124-4C58-95D9-AE1782B81C34}"/>
              </a:ext>
            </a:extLst>
          </p:cNvPr>
          <p:cNvSpPr>
            <a:spLocks noChangeArrowheads="1"/>
          </p:cNvSpPr>
          <p:nvPr/>
        </p:nvSpPr>
        <p:spPr bwMode="auto">
          <a:xfrm>
            <a:off x="1917700" y="6915150"/>
            <a:ext cx="317976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200"/>
              <a:t>Toll free number in Spanish: 1 (800) 843-8086</a:t>
            </a:r>
          </a:p>
          <a:p>
            <a:r>
              <a:rPr lang="en-US" altLang="en-US" sz="1200"/>
              <a:t>Toll free number in English: 1 (800) 922-2689</a:t>
            </a:r>
          </a:p>
          <a:p>
            <a:r>
              <a:rPr lang="en-US" altLang="en-US" sz="1200"/>
              <a:t>Web site:</a:t>
            </a:r>
            <a:r>
              <a:rPr lang="en-US" altLang="en-US" sz="1200">
                <a:solidFill>
                  <a:schemeClr val="tx2"/>
                </a:solidFill>
              </a:rPr>
              <a:t>  osha.oregon.gov</a:t>
            </a:r>
          </a:p>
        </p:txBody>
      </p:sp>
      <p:pic>
        <p:nvPicPr>
          <p:cNvPr id="106500" name="Picture 21" descr="C:\WINDOWS\Desktop\PESO logo2c.jpg">
            <a:extLst>
              <a:ext uri="{FF2B5EF4-FFF2-40B4-BE49-F238E27FC236}">
                <a16:creationId xmlns:a16="http://schemas.microsoft.com/office/drawing/2014/main" id="{1F9A0374-191B-4032-8DEA-610E26789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28600"/>
            <a:ext cx="21907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F51A22F1-DF0D-4079-9C54-445A15E3D6FB}"/>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2291" name="Text Box 3">
            <a:extLst>
              <a:ext uri="{FF2B5EF4-FFF2-40B4-BE49-F238E27FC236}">
                <a16:creationId xmlns:a16="http://schemas.microsoft.com/office/drawing/2014/main" id="{ACE354ED-8E37-40F5-9D7A-9DC517781CBB}"/>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Welcome!</a:t>
            </a:r>
          </a:p>
        </p:txBody>
      </p:sp>
      <p:pic>
        <p:nvPicPr>
          <p:cNvPr id="12292" name="Picture 6" descr="rbc">
            <a:extLst>
              <a:ext uri="{FF2B5EF4-FFF2-40B4-BE49-F238E27FC236}">
                <a16:creationId xmlns:a16="http://schemas.microsoft.com/office/drawing/2014/main" id="{BA75DBB5-A2B8-4C61-AC16-AAE11A1050A8}"/>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3744913" y="6473825"/>
            <a:ext cx="28194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7">
            <a:extLst>
              <a:ext uri="{FF2B5EF4-FFF2-40B4-BE49-F238E27FC236}">
                <a16:creationId xmlns:a16="http://schemas.microsoft.com/office/drawing/2014/main" id="{234313C1-416E-4AC9-970B-D1FE3BB185FA}"/>
              </a:ext>
            </a:extLst>
          </p:cNvPr>
          <p:cNvSpPr txBox="1">
            <a:spLocks noChangeArrowheads="1"/>
          </p:cNvSpPr>
          <p:nvPr/>
        </p:nvSpPr>
        <p:spPr bwMode="auto">
          <a:xfrm>
            <a:off x="3687763" y="8472488"/>
            <a:ext cx="1600200" cy="2444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000" b="0"/>
              <a:t>Human red blood cells</a:t>
            </a:r>
          </a:p>
        </p:txBody>
      </p:sp>
      <p:sp>
        <p:nvSpPr>
          <p:cNvPr id="12294" name="Text Box 9">
            <a:extLst>
              <a:ext uri="{FF2B5EF4-FFF2-40B4-BE49-F238E27FC236}">
                <a16:creationId xmlns:a16="http://schemas.microsoft.com/office/drawing/2014/main" id="{63339829-2F7C-439B-A148-E108C81E5CBF}"/>
              </a:ext>
            </a:extLst>
          </p:cNvPr>
          <p:cNvSpPr txBox="1">
            <a:spLocks noChangeArrowheads="1"/>
          </p:cNvSpPr>
          <p:nvPr/>
        </p:nvSpPr>
        <p:spPr bwMode="auto">
          <a:xfrm>
            <a:off x="942975" y="1809750"/>
            <a:ext cx="5534025"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400"/>
              <a:t>The reason for this course</a:t>
            </a:r>
          </a:p>
          <a:p>
            <a:endParaRPr lang="en-US" altLang="en-US" sz="2400"/>
          </a:p>
          <a:p>
            <a:r>
              <a:rPr lang="en-US" altLang="en-US" sz="1800"/>
              <a:t>Bloodborne pathogens are viruses and bacteria in human blood. Hepatitis B virus (HBV) and Human Immunodeficiency Virus (HIV) are two of the viruses in human blood that can cause illnesses or death.</a:t>
            </a:r>
          </a:p>
          <a:p>
            <a:endParaRPr lang="en-US" altLang="en-US" sz="1800"/>
          </a:p>
          <a:p>
            <a:endParaRPr lang="en-US" altLang="en-US" sz="1800"/>
          </a:p>
          <a:p>
            <a:pPr lvl="1"/>
            <a:endParaRPr lang="en-US" altLang="en-US" sz="1600"/>
          </a:p>
          <a:p>
            <a:r>
              <a:rPr lang="en-US" altLang="en-US" sz="2400"/>
              <a:t>The goal of this course</a:t>
            </a:r>
          </a:p>
          <a:p>
            <a:endParaRPr lang="en-US" altLang="en-US" sz="1800"/>
          </a:p>
          <a:p>
            <a:r>
              <a:rPr lang="en-US" altLang="en-US" sz="1800"/>
              <a:t>Learn about the hazards associated with human blood and what your employer must do to protect you from them.</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a:extLst>
              <a:ext uri="{FF2B5EF4-FFF2-40B4-BE49-F238E27FC236}">
                <a16:creationId xmlns:a16="http://schemas.microsoft.com/office/drawing/2014/main" id="{14B8DC52-DAFE-492C-BE15-B6D47571D3E0}"/>
              </a:ext>
            </a:extLst>
          </p:cNvPr>
          <p:cNvSpPr txBox="1">
            <a:spLocks noChangeArrowheads="1"/>
          </p:cNvSpPr>
          <p:nvPr/>
        </p:nvSpPr>
        <p:spPr bwMode="auto">
          <a:xfrm>
            <a:off x="942975" y="1809750"/>
            <a:ext cx="5534025"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400"/>
              <a:t>La razón de este curso</a:t>
            </a:r>
          </a:p>
          <a:p>
            <a:endParaRPr lang="en-US" altLang="en-US" sz="2400"/>
          </a:p>
          <a:p>
            <a:r>
              <a:rPr lang="es-ES_tradnl" altLang="en-US" sz="1800"/>
              <a:t>Los patógenos de la sangre son virus y bacteria en la sangre humana.  El virus de la Hepatitis B (VHB) y el Virus de Inmunodeficiencia Humana (VIH) son dos de los virus en la sangre humana que pueden causar enfermedades ó la muerte.</a:t>
            </a:r>
          </a:p>
          <a:p>
            <a:endParaRPr lang="es-ES_tradnl" altLang="en-US" sz="1800"/>
          </a:p>
          <a:p>
            <a:endParaRPr lang="es-ES_tradnl" altLang="en-US"/>
          </a:p>
          <a:p>
            <a:r>
              <a:rPr lang="es-ES_tradnl" altLang="en-US" sz="2400"/>
              <a:t>La meta de este curso</a:t>
            </a:r>
          </a:p>
          <a:p>
            <a:endParaRPr lang="es-ES_tradnl" altLang="en-US" sz="2400"/>
          </a:p>
          <a:p>
            <a:r>
              <a:rPr lang="es-ES_tradnl" altLang="en-US" sz="1800"/>
              <a:t>Aprender de las enfermedades relacionadas con la sangre humana y que debe hacer su patrón para protegerlos de ellas.</a:t>
            </a:r>
          </a:p>
        </p:txBody>
      </p:sp>
      <p:sp>
        <p:nvSpPr>
          <p:cNvPr id="14339" name="AutoShape 2">
            <a:extLst>
              <a:ext uri="{FF2B5EF4-FFF2-40B4-BE49-F238E27FC236}">
                <a16:creationId xmlns:a16="http://schemas.microsoft.com/office/drawing/2014/main" id="{407FCE5C-BFDA-452A-87E0-4B7AB89FF27D}"/>
              </a:ext>
            </a:extLst>
          </p:cNvPr>
          <p:cNvSpPr>
            <a:spLocks noChangeArrowheads="1"/>
          </p:cNvSpPr>
          <p:nvPr/>
        </p:nvSpPr>
        <p:spPr bwMode="auto">
          <a:xfrm>
            <a:off x="390525" y="9112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4340" name="Text Box 3">
            <a:extLst>
              <a:ext uri="{FF2B5EF4-FFF2-40B4-BE49-F238E27FC236}">
                <a16:creationId xmlns:a16="http://schemas.microsoft.com/office/drawing/2014/main" id="{E3E1A101-3F8E-4820-B41B-FFB81B920B4C}"/>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¡Bienvenidos!</a:t>
            </a:r>
          </a:p>
        </p:txBody>
      </p:sp>
      <p:sp>
        <p:nvSpPr>
          <p:cNvPr id="14341" name="Text Box 7">
            <a:extLst>
              <a:ext uri="{FF2B5EF4-FFF2-40B4-BE49-F238E27FC236}">
                <a16:creationId xmlns:a16="http://schemas.microsoft.com/office/drawing/2014/main" id="{5A59935E-81ED-4ECB-BFB1-B7583B8CC48E}"/>
              </a:ext>
            </a:extLst>
          </p:cNvPr>
          <p:cNvSpPr txBox="1">
            <a:spLocks noChangeArrowheads="1"/>
          </p:cNvSpPr>
          <p:nvPr/>
        </p:nvSpPr>
        <p:spPr bwMode="auto">
          <a:xfrm>
            <a:off x="3687763" y="8472488"/>
            <a:ext cx="2027237" cy="2444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000" b="0"/>
              <a:t>Células rojas de sangre humana</a:t>
            </a:r>
            <a:endParaRPr lang="en-US" altLang="en-US" sz="1000" b="0"/>
          </a:p>
        </p:txBody>
      </p:sp>
      <p:pic>
        <p:nvPicPr>
          <p:cNvPr id="14342" name="Picture 12" descr="rbc">
            <a:extLst>
              <a:ext uri="{FF2B5EF4-FFF2-40B4-BE49-F238E27FC236}">
                <a16:creationId xmlns:a16="http://schemas.microsoft.com/office/drawing/2014/main" id="{5474C515-6EDE-4453-8468-DE7A5AF73BE6}"/>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3744913" y="6473825"/>
            <a:ext cx="28194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a:extLst>
              <a:ext uri="{FF2B5EF4-FFF2-40B4-BE49-F238E27FC236}">
                <a16:creationId xmlns:a16="http://schemas.microsoft.com/office/drawing/2014/main" id="{F112B4B7-08D9-43EA-8B69-8DA4F3CB77BF}"/>
              </a:ext>
            </a:extLst>
          </p:cNvPr>
          <p:cNvSpPr>
            <a:spLocks noChangeArrowheads="1"/>
          </p:cNvSpPr>
          <p:nvPr/>
        </p:nvSpPr>
        <p:spPr bwMode="auto">
          <a:xfrm>
            <a:off x="390525" y="914400"/>
            <a:ext cx="6086475" cy="114300"/>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6387" name="Text Box 3">
            <a:extLst>
              <a:ext uri="{FF2B5EF4-FFF2-40B4-BE49-F238E27FC236}">
                <a16:creationId xmlns:a16="http://schemas.microsoft.com/office/drawing/2014/main" id="{6978EA6E-F1F7-44A6-B553-D4201BE75C90}"/>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Bloodborne pathogens</a:t>
            </a:r>
          </a:p>
        </p:txBody>
      </p:sp>
      <p:sp>
        <p:nvSpPr>
          <p:cNvPr id="16388" name="Text Box 4">
            <a:extLst>
              <a:ext uri="{FF2B5EF4-FFF2-40B4-BE49-F238E27FC236}">
                <a16:creationId xmlns:a16="http://schemas.microsoft.com/office/drawing/2014/main" id="{F8321F31-451A-40B7-B669-2CD9CB7FC090}"/>
              </a:ext>
            </a:extLst>
          </p:cNvPr>
          <p:cNvSpPr txBox="1">
            <a:spLocks noChangeArrowheads="1"/>
          </p:cNvSpPr>
          <p:nvPr/>
        </p:nvSpPr>
        <p:spPr bwMode="auto">
          <a:xfrm>
            <a:off x="381000" y="1371600"/>
            <a:ext cx="3276600" cy="569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cs typeface="Times New Roman" panose="02020603050405020304" pitchFamily="18" charset="0"/>
            </a:endParaRPr>
          </a:p>
          <a:p>
            <a:endParaRPr lang="en-US" altLang="en-US">
              <a:cs typeface="Times New Roman" panose="02020603050405020304" pitchFamily="18" charset="0"/>
            </a:endParaRPr>
          </a:p>
          <a:p>
            <a:endParaRPr lang="en-US" altLang="en-US">
              <a:cs typeface="Times New Roman" panose="02020603050405020304" pitchFamily="18" charset="0"/>
            </a:endParaRPr>
          </a:p>
          <a:p>
            <a:endParaRPr lang="en-US" altLang="en-US">
              <a:cs typeface="Times New Roman" panose="02020603050405020304" pitchFamily="18" charset="0"/>
            </a:endParaRPr>
          </a:p>
          <a:p>
            <a:r>
              <a:rPr lang="en-US" altLang="en-US">
                <a:cs typeface="Times New Roman" panose="02020603050405020304" pitchFamily="18" charset="0"/>
              </a:rPr>
              <a:t>Bloodborne pathogens are small organisms such as</a:t>
            </a:r>
          </a:p>
          <a:p>
            <a:r>
              <a:rPr lang="en-US" altLang="en-US">
                <a:cs typeface="Times New Roman" panose="02020603050405020304" pitchFamily="18" charset="0"/>
              </a:rPr>
              <a:t>viruses and bacteria that</a:t>
            </a:r>
          </a:p>
          <a:p>
            <a:r>
              <a:rPr lang="en-US" altLang="en-US">
                <a:cs typeface="Times New Roman" panose="02020603050405020304" pitchFamily="18" charset="0"/>
              </a:rPr>
              <a:t>can cause diseases.</a:t>
            </a:r>
          </a:p>
          <a:p>
            <a:endParaRPr lang="en-US" altLang="en-US">
              <a:cs typeface="Times New Roman" panose="02020603050405020304" pitchFamily="18" charset="0"/>
            </a:endParaRPr>
          </a:p>
          <a:p>
            <a:endParaRPr lang="en-US" altLang="en-US">
              <a:cs typeface="Times New Roman" panose="02020603050405020304" pitchFamily="18" charset="0"/>
            </a:endParaRPr>
          </a:p>
          <a:p>
            <a:endParaRPr lang="en-US" altLang="en-US">
              <a:cs typeface="Times New Roman" panose="02020603050405020304" pitchFamily="18" charset="0"/>
            </a:endParaRPr>
          </a:p>
          <a:p>
            <a:endParaRPr lang="en-US" altLang="en-US">
              <a:cs typeface="Times New Roman" panose="02020603050405020304" pitchFamily="18" charset="0"/>
            </a:endParaRPr>
          </a:p>
          <a:p>
            <a:endParaRPr lang="en-US" altLang="en-US">
              <a:cs typeface="Times New Roman" panose="02020603050405020304" pitchFamily="18" charset="0"/>
            </a:endParaRPr>
          </a:p>
          <a:p>
            <a:endParaRPr lang="en-US" altLang="en-US">
              <a:cs typeface="Times New Roman" panose="02020603050405020304" pitchFamily="18" charset="0"/>
            </a:endParaRPr>
          </a:p>
          <a:p>
            <a:r>
              <a:rPr lang="en-US" altLang="en-US">
                <a:cs typeface="Times New Roman" panose="02020603050405020304" pitchFamily="18" charset="0"/>
              </a:rPr>
              <a:t>Bloodborne pathogens pass from an infected person to another through blood and certain body fluids.</a:t>
            </a:r>
          </a:p>
          <a:p>
            <a:endParaRPr lang="en-US" altLang="en-US">
              <a:cs typeface="Times New Roman" panose="02020603050405020304" pitchFamily="18" charset="0"/>
            </a:endParaRPr>
          </a:p>
          <a:p>
            <a:endParaRPr lang="en-US" altLang="en-US">
              <a:cs typeface="Times New Roman" panose="02020603050405020304" pitchFamily="18" charset="0"/>
            </a:endParaRPr>
          </a:p>
          <a:p>
            <a:endParaRPr lang="en-US" altLang="en-US">
              <a:cs typeface="Times New Roman" panose="02020603050405020304" pitchFamily="18" charset="0"/>
            </a:endParaRPr>
          </a:p>
          <a:p>
            <a:endParaRPr lang="en-US" altLang="en-US">
              <a:cs typeface="Times New Roman" panose="02020603050405020304" pitchFamily="18" charset="0"/>
            </a:endParaRPr>
          </a:p>
          <a:p>
            <a:endParaRPr lang="en-US" altLang="en-US">
              <a:cs typeface="Times New Roman" panose="02020603050405020304" pitchFamily="18" charset="0"/>
            </a:endParaRPr>
          </a:p>
          <a:p>
            <a:endParaRPr lang="en-US" altLang="en-US">
              <a:cs typeface="Times New Roman" panose="02020603050405020304" pitchFamily="18" charset="0"/>
            </a:endParaRPr>
          </a:p>
          <a:p>
            <a:r>
              <a:rPr lang="en-US" altLang="en-US">
                <a:cs typeface="Times New Roman" panose="02020603050405020304" pitchFamily="18" charset="0"/>
              </a:rPr>
              <a:t>Bloodborne pathogens</a:t>
            </a:r>
          </a:p>
          <a:p>
            <a:r>
              <a:rPr lang="en-US" altLang="en-US">
                <a:cs typeface="Times New Roman" panose="02020603050405020304" pitchFamily="18" charset="0"/>
              </a:rPr>
              <a:t>can cause serious</a:t>
            </a:r>
          </a:p>
          <a:p>
            <a:r>
              <a:rPr lang="en-US" altLang="en-US">
                <a:cs typeface="Times New Roman" panose="02020603050405020304" pitchFamily="18" charset="0"/>
              </a:rPr>
              <a:t>illness and death.</a:t>
            </a:r>
          </a:p>
        </p:txBody>
      </p:sp>
      <p:pic>
        <p:nvPicPr>
          <p:cNvPr id="16389" name="Picture 5" descr="patogenos copy">
            <a:extLst>
              <a:ext uri="{FF2B5EF4-FFF2-40B4-BE49-F238E27FC236}">
                <a16:creationId xmlns:a16="http://schemas.microsoft.com/office/drawing/2014/main" id="{925F3C47-65D7-42DE-A253-5907BD57F00C}"/>
              </a:ext>
            </a:extLst>
          </p:cNvPr>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3067050" y="1476375"/>
            <a:ext cx="3498850" cy="21923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7" descr="Blood filled needle">
            <a:extLst>
              <a:ext uri="{FF2B5EF4-FFF2-40B4-BE49-F238E27FC236}">
                <a16:creationId xmlns:a16="http://schemas.microsoft.com/office/drawing/2014/main" id="{551AD2BF-7F3A-4DD3-8A9D-186316C3AB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738" y="4124325"/>
            <a:ext cx="1049337" cy="15811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8" descr="Comitan">
            <a:extLst>
              <a:ext uri="{FF2B5EF4-FFF2-40B4-BE49-F238E27FC236}">
                <a16:creationId xmlns:a16="http://schemas.microsoft.com/office/drawing/2014/main" id="{9C66E182-654A-4664-95A0-CBCF0479E8F5}"/>
              </a:ext>
            </a:extLst>
          </p:cNvPr>
          <p:cNvPicPr>
            <a:picLocks noChangeAspect="1" noChangeArrowheads="1"/>
          </p:cNvPicPr>
          <p:nvPr/>
        </p:nvPicPr>
        <p:blipFill>
          <a:blip r:embed="rId5">
            <a:lum bright="34000"/>
            <a:grayscl/>
            <a:extLst>
              <a:ext uri="{28A0092B-C50C-407E-A947-70E740481C1C}">
                <a14:useLocalDpi xmlns:a14="http://schemas.microsoft.com/office/drawing/2010/main" val="0"/>
              </a:ext>
            </a:extLst>
          </a:blip>
          <a:srcRect/>
          <a:stretch>
            <a:fillRect/>
          </a:stretch>
        </p:blipFill>
        <p:spPr bwMode="auto">
          <a:xfrm>
            <a:off x="2790825" y="6121400"/>
            <a:ext cx="3806825" cy="235426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2" name="Picture 9">
            <a:extLst>
              <a:ext uri="{FF2B5EF4-FFF2-40B4-BE49-F238E27FC236}">
                <a16:creationId xmlns:a16="http://schemas.microsoft.com/office/drawing/2014/main" id="{FA8ED48E-A7D7-4990-821B-64B306C455CF}"/>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066800" y="7543800"/>
            <a:ext cx="735013" cy="9144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a:extLst>
              <a:ext uri="{FF2B5EF4-FFF2-40B4-BE49-F238E27FC236}">
                <a16:creationId xmlns:a16="http://schemas.microsoft.com/office/drawing/2014/main" id="{0D7920D7-2E01-4C05-9DF0-52D6E56F01E0}"/>
              </a:ext>
            </a:extLst>
          </p:cNvPr>
          <p:cNvSpPr>
            <a:spLocks noChangeArrowheads="1"/>
          </p:cNvSpPr>
          <p:nvPr/>
        </p:nvSpPr>
        <p:spPr bwMode="auto">
          <a:xfrm>
            <a:off x="390525" y="914400"/>
            <a:ext cx="6086475" cy="114300"/>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8435" name="Text Box 3">
            <a:extLst>
              <a:ext uri="{FF2B5EF4-FFF2-40B4-BE49-F238E27FC236}">
                <a16:creationId xmlns:a16="http://schemas.microsoft.com/office/drawing/2014/main" id="{161D7E24-F570-45F0-BB0A-75D6B8D9BBD2}"/>
              </a:ext>
            </a:extLst>
          </p:cNvPr>
          <p:cNvSpPr txBox="1">
            <a:spLocks noChangeArrowheads="1"/>
          </p:cNvSpPr>
          <p:nvPr/>
        </p:nvSpPr>
        <p:spPr bwMode="auto">
          <a:xfrm>
            <a:off x="257175" y="523875"/>
            <a:ext cx="591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a:t>Patógenos de la sangre</a:t>
            </a:r>
            <a:endParaRPr lang="en-US" altLang="en-US" sz="2800"/>
          </a:p>
        </p:txBody>
      </p:sp>
      <p:sp>
        <p:nvSpPr>
          <p:cNvPr id="18436" name="Text Box 4">
            <a:extLst>
              <a:ext uri="{FF2B5EF4-FFF2-40B4-BE49-F238E27FC236}">
                <a16:creationId xmlns:a16="http://schemas.microsoft.com/office/drawing/2014/main" id="{CFC2ADAB-CB0F-4799-BB38-D84A69955751}"/>
              </a:ext>
            </a:extLst>
          </p:cNvPr>
          <p:cNvSpPr txBox="1">
            <a:spLocks noChangeArrowheads="1"/>
          </p:cNvSpPr>
          <p:nvPr/>
        </p:nvSpPr>
        <p:spPr bwMode="auto">
          <a:xfrm>
            <a:off x="381000" y="1371600"/>
            <a:ext cx="3048000" cy="59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692150" indent="-231775">
              <a:defRPr sz="1400" b="1">
                <a:solidFill>
                  <a:schemeClr val="tx1"/>
                </a:solidFill>
                <a:latin typeface="Times New Roman" panose="02020603050405020304" pitchFamily="18" charset="0"/>
              </a:defRPr>
            </a:lvl2pPr>
            <a:lvl3pPr marL="1252538"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s-ES_tradnl" altLang="en-US">
              <a:cs typeface="Times New Roman" panose="02020603050405020304" pitchFamily="18" charset="0"/>
            </a:endParaRP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r>
              <a:rPr lang="es-ES_tradnl" altLang="en-US">
                <a:cs typeface="Times New Roman" panose="02020603050405020304" pitchFamily="18" charset="0"/>
              </a:rPr>
              <a:t>Patógenos de la sangre son</a:t>
            </a:r>
          </a:p>
          <a:p>
            <a:r>
              <a:rPr lang="es-ES_tradnl" altLang="en-US">
                <a:cs typeface="Times New Roman" panose="02020603050405020304" pitchFamily="18" charset="0"/>
              </a:rPr>
              <a:t>organismos pequeños</a:t>
            </a:r>
          </a:p>
          <a:p>
            <a:r>
              <a:rPr lang="es-ES_tradnl" altLang="en-US">
                <a:cs typeface="Times New Roman" panose="02020603050405020304" pitchFamily="18" charset="0"/>
              </a:rPr>
              <a:t>tal como los viruses y</a:t>
            </a:r>
          </a:p>
          <a:p>
            <a:r>
              <a:rPr lang="es-ES_tradnl" altLang="en-US">
                <a:cs typeface="Times New Roman" panose="02020603050405020304" pitchFamily="18" charset="0"/>
              </a:rPr>
              <a:t>la bacteria que pueden</a:t>
            </a:r>
          </a:p>
          <a:p>
            <a:r>
              <a:rPr lang="es-ES_tradnl" altLang="en-US">
                <a:cs typeface="Times New Roman" panose="02020603050405020304" pitchFamily="18" charset="0"/>
              </a:rPr>
              <a:t>causar enfermedades.</a:t>
            </a: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r>
              <a:rPr lang="es-ES_tradnl" altLang="en-US">
                <a:cs typeface="Times New Roman" panose="02020603050405020304" pitchFamily="18" charset="0"/>
              </a:rPr>
              <a:t>Patógenos de la sangre se pasan de una persona infectada a otra por la sangre y ciertos tipos de líquidos del cuerpo.</a:t>
            </a: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endParaRPr lang="es-ES_tradnl" altLang="en-US">
              <a:cs typeface="Times New Roman" panose="02020603050405020304" pitchFamily="18" charset="0"/>
            </a:endParaRPr>
          </a:p>
          <a:p>
            <a:r>
              <a:rPr lang="es-ES_tradnl" altLang="en-US">
                <a:cs typeface="Times New Roman" panose="02020603050405020304" pitchFamily="18" charset="0"/>
              </a:rPr>
              <a:t>Patógenos de la sangre</a:t>
            </a:r>
          </a:p>
          <a:p>
            <a:r>
              <a:rPr lang="es-ES_tradnl" altLang="en-US">
                <a:cs typeface="Times New Roman" panose="02020603050405020304" pitchFamily="18" charset="0"/>
              </a:rPr>
              <a:t>pueden causar serias</a:t>
            </a:r>
          </a:p>
          <a:p>
            <a:r>
              <a:rPr lang="es-ES_tradnl" altLang="en-US">
                <a:cs typeface="Times New Roman" panose="02020603050405020304" pitchFamily="18" charset="0"/>
              </a:rPr>
              <a:t>enfermedades o la muerte.</a:t>
            </a:r>
          </a:p>
        </p:txBody>
      </p:sp>
      <p:pic>
        <p:nvPicPr>
          <p:cNvPr id="18437" name="Picture 5" descr="patogenos copy">
            <a:extLst>
              <a:ext uri="{FF2B5EF4-FFF2-40B4-BE49-F238E27FC236}">
                <a16:creationId xmlns:a16="http://schemas.microsoft.com/office/drawing/2014/main" id="{26BC8F04-D9D8-4EB4-8943-B1A9443188AA}"/>
              </a:ext>
            </a:extLst>
          </p:cNvPr>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3067050" y="1476375"/>
            <a:ext cx="3498850" cy="21923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38" name="Picture 7" descr="Blood filled needle">
            <a:extLst>
              <a:ext uri="{FF2B5EF4-FFF2-40B4-BE49-F238E27FC236}">
                <a16:creationId xmlns:a16="http://schemas.microsoft.com/office/drawing/2014/main" id="{F03ED302-727C-4E47-8D70-B5A10673BF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738" y="4124325"/>
            <a:ext cx="1049337" cy="15811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39" name="Picture 8" descr="Comitan">
            <a:extLst>
              <a:ext uri="{FF2B5EF4-FFF2-40B4-BE49-F238E27FC236}">
                <a16:creationId xmlns:a16="http://schemas.microsoft.com/office/drawing/2014/main" id="{97988439-58EF-4537-9D93-3DB1C918AC66}"/>
              </a:ext>
            </a:extLst>
          </p:cNvPr>
          <p:cNvPicPr>
            <a:picLocks noChangeAspect="1" noChangeArrowheads="1"/>
          </p:cNvPicPr>
          <p:nvPr/>
        </p:nvPicPr>
        <p:blipFill>
          <a:blip r:embed="rId5">
            <a:lum bright="34000"/>
            <a:grayscl/>
            <a:extLst>
              <a:ext uri="{28A0092B-C50C-407E-A947-70E740481C1C}">
                <a14:useLocalDpi xmlns:a14="http://schemas.microsoft.com/office/drawing/2010/main" val="0"/>
              </a:ext>
            </a:extLst>
          </a:blip>
          <a:srcRect/>
          <a:stretch>
            <a:fillRect/>
          </a:stretch>
        </p:blipFill>
        <p:spPr bwMode="auto">
          <a:xfrm>
            <a:off x="2790825" y="6121400"/>
            <a:ext cx="3806825" cy="235426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40" name="Picture 9">
            <a:extLst>
              <a:ext uri="{FF2B5EF4-FFF2-40B4-BE49-F238E27FC236}">
                <a16:creationId xmlns:a16="http://schemas.microsoft.com/office/drawing/2014/main" id="{D57C3D3A-0FDF-4448-B215-1EB6163B3BCD}"/>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066800" y="7543800"/>
            <a:ext cx="735013" cy="9144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25" ma:contentTypeDescription="Training and education materials" ma:contentTypeScope="" ma:versionID="34d1da808c0373fcd75ca49a86825732">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2d08b5255158c9f14c10f9c2e24a5b9c"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 Spanish</Language>
    <Description1 xmlns="4abed4e2-db5c-4e78-ae88-7ca7a6241065" xsi:nil="true"/>
    <TrainingFormat xmlns="4abed4e2-db5c-4e78-ae88-7ca7a6241065">Workbook</TrainingFormat>
    <Topic xmlns="4abed4e2-db5c-4e78-ae88-7ca7a6241065">
      <Value>190</Value>
    </Topic>
    <TrainingType xmlns="4abed4e2-db5c-4e78-ae88-7ca7a6241065">PESO</TrainingType>
    <DateRevised xmlns="4abed4e2-db5c-4e78-ae88-7ca7a6241065">2022-11-14T08:00:00+00:00</DateRevised>
    <AdditionalTitle xmlns="4abed4e2-db5c-4e78-ae88-7ca7a6241065">Riesgos Biológicos</AdditionalTitle>
    <IconOverlay xmlns="http://schemas.microsoft.com/sharepoint/v4" xsi:nil="true"/>
  </documentManagement>
</p:properties>
</file>

<file path=customXml/itemProps1.xml><?xml version="1.0" encoding="utf-8"?>
<ds:datastoreItem xmlns:ds="http://schemas.openxmlformats.org/officeDocument/2006/customXml" ds:itemID="{96225DCB-AE2E-4D51-889D-5BFEA227D7CF}"/>
</file>

<file path=customXml/itemProps2.xml><?xml version="1.0" encoding="utf-8"?>
<ds:datastoreItem xmlns:ds="http://schemas.openxmlformats.org/officeDocument/2006/customXml" ds:itemID="{076BFF46-290D-45CB-BF8E-822EADA0C1E9}"/>
</file>

<file path=customXml/itemProps3.xml><?xml version="1.0" encoding="utf-8"?>
<ds:datastoreItem xmlns:ds="http://schemas.openxmlformats.org/officeDocument/2006/customXml" ds:itemID="{6210EA1F-A91F-4297-8BD2-801A192F2EBD}"/>
</file>

<file path=docProps/app.xml><?xml version="1.0" encoding="utf-8"?>
<Properties xmlns="http://schemas.openxmlformats.org/officeDocument/2006/extended-properties" xmlns:vt="http://schemas.openxmlformats.org/officeDocument/2006/docPropsVTypes">
  <TotalTime>0</TotalTime>
  <Words>3777</Words>
  <Application>Microsoft Office PowerPoint</Application>
  <PresentationFormat>On-screen Show (4:3)</PresentationFormat>
  <Paragraphs>858</Paragraphs>
  <Slides>52</Slides>
  <Notes>50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9" baseType="lpstr">
      <vt:lpstr>Tahoma</vt:lpstr>
      <vt:lpstr>Times New Roman</vt:lpstr>
      <vt:lpstr>Wingdings</vt:lpstr>
      <vt:lpstr>Wingdings 2</vt:lpstr>
      <vt:lpstr>Default Design</vt:lpstr>
      <vt:lpstr>Clip</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https://osha.oregon.gov</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Hazards (pptx)</dc:title>
  <dc:subject>PESO workbook PDF about bloodborne pathogens.</dc:subject>
  <dc:creator/>
  <cp:keywords>bloodborne pathogens</cp:keywords>
  <cp:lastModifiedBy/>
  <cp:revision>1</cp:revision>
  <dcterms:created xsi:type="dcterms:W3CDTF">2021-09-29T21:25:44Z</dcterms:created>
  <dcterms:modified xsi:type="dcterms:W3CDTF">2022-11-21T23:45:48Z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0x010100854524CC3423A244BB56938E3F8ABE270067817B4706841944893504266FF3AFD0</vt:lpwstr>
  </property>
</Properties>
</file>