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88" r:id="rId3"/>
    <p:sldId id="289" r:id="rId4"/>
    <p:sldId id="319" r:id="rId5"/>
    <p:sldId id="312" r:id="rId6"/>
    <p:sldId id="290" r:id="rId7"/>
    <p:sldId id="313" r:id="rId8"/>
    <p:sldId id="314" r:id="rId9"/>
    <p:sldId id="315" r:id="rId10"/>
    <p:sldId id="317" r:id="rId11"/>
    <p:sldId id="318" r:id="rId12"/>
    <p:sldId id="316" r:id="rId13"/>
    <p:sldId id="291" r:id="rId14"/>
    <p:sldId id="292" r:id="rId15"/>
    <p:sldId id="293" r:id="rId16"/>
    <p:sldId id="320" r:id="rId17"/>
    <p:sldId id="321" r:id="rId18"/>
    <p:sldId id="322" r:id="rId19"/>
    <p:sldId id="328" r:id="rId2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FA3"/>
    <a:srgbClr val="CFFFAB"/>
    <a:srgbClr val="FFCC99"/>
    <a:srgbClr val="DD3F60"/>
    <a:srgbClr val="DD4359"/>
    <a:srgbClr val="EAEAEA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7" autoAdjust="0"/>
    <p:restoredTop sz="94660"/>
  </p:normalViewPr>
  <p:slideViewPr>
    <p:cSldViewPr>
      <p:cViewPr varScale="1">
        <p:scale>
          <a:sx n="83" d="100"/>
          <a:sy n="8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1296CD-DBF6-4764-987F-4FE0B49DE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129C302-9434-4A11-9CEE-C48459A23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30C1DFF-3DF2-4645-8640-2BEC4A0CB3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4218A66-630F-4951-804C-7F4FB5BCA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28BE9-7121-4762-B695-E2A5754C0F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3C5537-65EE-48AF-863F-460A66CA21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395425-2EA8-4AF5-B178-D3929D31BA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28AF687-D42D-48E9-9FA2-5538F5021C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AD621E2-A1D3-49BC-B890-65E2465ABA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F01BEDF-87F4-4A4D-A8FB-8D16535D7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yyyyyyyyyyyyyyyyyyyyyyyyyyyyyyy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7FF6C4D-CD2F-49CE-B2EB-B6AEBDB42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7CE34A-2290-4C4D-85B2-B0CD8105A8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7273EE2-7D41-445D-81FB-E00BE0EDC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C5C14A5-DC8A-4ADD-809B-35C16AAB4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06D5E7D-D4D8-49D8-8F2C-AB8E0B01B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3FE7CB-F60D-462C-9025-8F15F139B92B}" type="slidenum">
              <a:rPr lang="en-US" altLang="en-US" sz="1200" b="0" smtClean="0"/>
              <a:pPr/>
              <a:t>19</a:t>
            </a:fld>
            <a:endParaRPr lang="en-US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5552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6052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ESO logo2c">
            <a:extLst>
              <a:ext uri="{FF2B5EF4-FFF2-40B4-BE49-F238E27FC236}">
                <a16:creationId xmlns:a16="http://schemas.microsoft.com/office/drawing/2014/main" id="{35BBD15C-D280-440D-9729-BED34A558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CF64A562-ABAE-4451-8283-E0B566DA06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477000"/>
            <a:ext cx="37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A01B1CA-832C-48F2-BA9D-82C27C67721E}" type="slidenum">
              <a:rPr lang="en-US" altLang="en-US" sz="1200" smtClean="0">
                <a:solidFill>
                  <a:srgbClr val="A6A6A6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200">
              <a:solidFill>
                <a:srgbClr val="A6A6A6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C8C696-4C2E-402E-8FFD-B582E914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71625"/>
            <a:ext cx="41116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Excavations</a:t>
            </a:r>
          </a:p>
          <a:p>
            <a:endParaRPr lang="en-US" altLang="en-US" sz="36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44576EE-0476-4945-BDEC-B98D3447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1570038"/>
            <a:ext cx="3406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3600"/>
              <a:t>Excavaciones</a:t>
            </a:r>
            <a:endParaRPr lang="en-US" altLang="en-US" sz="3600"/>
          </a:p>
        </p:txBody>
      </p:sp>
      <p:pic>
        <p:nvPicPr>
          <p:cNvPr id="4100" name="Picture 21" descr="C:\WINDOWS\Desktop\PESO logo2c.jpg">
            <a:extLst>
              <a:ext uri="{FF2B5EF4-FFF2-40B4-BE49-F238E27FC236}">
                <a16:creationId xmlns:a16="http://schemas.microsoft.com/office/drawing/2014/main" id="{0B008A73-B322-453B-87A3-9DF09F0B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31775"/>
            <a:ext cx="16287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6">
            <a:extLst>
              <a:ext uri="{FF2B5EF4-FFF2-40B4-BE49-F238E27FC236}">
                <a16:creationId xmlns:a16="http://schemas.microsoft.com/office/drawing/2014/main" id="{EF10B64D-4E06-4CFD-88E1-416C3922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30188"/>
            <a:ext cx="18954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0" descr="C:\WINDOWS\Application Data\Microsoft\Media Catalog\Downloaded Clips\cl20\j0082381.wmf">
            <a:extLst>
              <a:ext uri="{FF2B5EF4-FFF2-40B4-BE49-F238E27FC236}">
                <a16:creationId xmlns:a16="http://schemas.microsoft.com/office/drawing/2014/main" id="{8C866BE2-8BEA-4155-A2C8-9EED5FC1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554288"/>
            <a:ext cx="4913313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4CC04F-FD2C-4E5D-AA07-4BAAB2968B67}"/>
              </a:ext>
            </a:extLst>
          </p:cNvPr>
          <p:cNvSpPr/>
          <p:nvPr/>
        </p:nvSpPr>
        <p:spPr>
          <a:xfrm>
            <a:off x="0" y="6319838"/>
            <a:ext cx="10668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1614A09B-F133-4274-9D5C-F4B40724B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More examples of excavation hazards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94EFD60-91F5-40AB-A2E7-A0445CC4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Más ejemplos de peligros en excavaciones</a:t>
            </a:r>
            <a:endParaRPr lang="en-US" altLang="en-US"/>
          </a:p>
        </p:txBody>
      </p:sp>
      <p:pic>
        <p:nvPicPr>
          <p:cNvPr id="13316" name="Picture 1027">
            <a:extLst>
              <a:ext uri="{FF2B5EF4-FFF2-40B4-BE49-F238E27FC236}">
                <a16:creationId xmlns:a16="http://schemas.microsoft.com/office/drawing/2014/main" id="{8F6497DF-5654-457A-BA81-AE3CB47E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365375"/>
            <a:ext cx="32131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2E43B357-FDA1-4346-8D5E-7D26A7BA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More examples of excavation hazards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99E32E6-0A47-4027-9C43-4FCC8FD3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Más ejemplos de peligros en excavaciones</a:t>
            </a:r>
            <a:endParaRPr lang="en-US" altLang="en-US"/>
          </a:p>
        </p:txBody>
      </p:sp>
      <p:pic>
        <p:nvPicPr>
          <p:cNvPr id="14340" name="Picture 1026">
            <a:extLst>
              <a:ext uri="{FF2B5EF4-FFF2-40B4-BE49-F238E27FC236}">
                <a16:creationId xmlns:a16="http://schemas.microsoft.com/office/drawing/2014/main" id="{F3B9153C-04DB-47CC-A317-93D0B6AB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114550"/>
            <a:ext cx="46259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C787519B-34AC-4754-B564-F8F11217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Soil classification system</a:t>
            </a:r>
            <a:endParaRPr lang="en-US" altLang="en-US" sz="1200" b="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FAB89ADA-C555-4532-BF98-40A6F9540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0225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Sistema de clasificación de tierra</a:t>
            </a:r>
            <a:endParaRPr lang="en-US" altLang="en-US" sz="1200" b="0"/>
          </a:p>
        </p:txBody>
      </p:sp>
      <p:grpSp>
        <p:nvGrpSpPr>
          <p:cNvPr id="15364" name="Group 1037">
            <a:extLst>
              <a:ext uri="{FF2B5EF4-FFF2-40B4-BE49-F238E27FC236}">
                <a16:creationId xmlns:a16="http://schemas.microsoft.com/office/drawing/2014/main" id="{32C72BE8-9E61-48AF-A205-8A5F2CECD7C0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2286000"/>
            <a:ext cx="3127375" cy="2474913"/>
            <a:chOff x="3072" y="3840"/>
            <a:chExt cx="384" cy="240"/>
          </a:xfrm>
        </p:grpSpPr>
        <p:graphicFrame>
          <p:nvGraphicFramePr>
            <p:cNvPr id="15366" name="Object 1038">
              <a:hlinkClick r:id="" action="ppaction://ole?verb=0"/>
              <a:extLst>
                <a:ext uri="{FF2B5EF4-FFF2-40B4-BE49-F238E27FC236}">
                  <a16:creationId xmlns:a16="http://schemas.microsoft.com/office/drawing/2014/main" id="{ABE05E16-5E39-433E-A90C-896E4B7E304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072" y="3840"/>
            <a:ext cx="38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Clip" r:id="rId3" imgW="5448300" imgH="2506663" progId="MS_ClipArt_Gallery.2">
                    <p:embed/>
                  </p:oleObj>
                </mc:Choice>
                <mc:Fallback>
                  <p:oleObj name="Clip" r:id="rId3" imgW="5448300" imgH="2506663" progId="MS_ClipArt_Gallery.2">
                    <p:embed/>
                    <p:pic>
                      <p:nvPicPr>
                        <p:cNvPr id="0" name="Object 103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lum brigh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840"/>
                          <a:ext cx="38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1039">
              <a:hlinkClick r:id="" action="ppaction://ole?verb=0"/>
              <a:extLst>
                <a:ext uri="{FF2B5EF4-FFF2-40B4-BE49-F238E27FC236}">
                  <a16:creationId xmlns:a16="http://schemas.microsoft.com/office/drawing/2014/main" id="{5719860E-C93F-4C73-9BA1-0169567D353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68" y="3888"/>
            <a:ext cx="24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Clip" r:id="rId5" imgW="5311775" imgH="2949575" progId="MS_ClipArt_Gallery.2">
                    <p:embed/>
                  </p:oleObj>
                </mc:Choice>
                <mc:Fallback>
                  <p:oleObj name="Clip" r:id="rId5" imgW="5311775" imgH="2949575" progId="MS_ClipArt_Gallery.2">
                    <p:embed/>
                    <p:pic>
                      <p:nvPicPr>
                        <p:cNvPr id="0" name="Object 103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lum brigh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888"/>
                          <a:ext cx="24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5" name="Object 1044">
            <a:extLst>
              <a:ext uri="{FF2B5EF4-FFF2-40B4-BE49-F238E27FC236}">
                <a16:creationId xmlns:a16="http://schemas.microsoft.com/office/drawing/2014/main" id="{78AEAAB6-F4EC-464D-B55C-0A26C38FC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0" y="2470150"/>
          <a:ext cx="339407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Clip" r:id="rId7" imgW="4525224" imgH="3052527" progId="MS_ClipArt_Gallery.2">
                  <p:embed/>
                </p:oleObj>
              </mc:Choice>
              <mc:Fallback>
                <p:oleObj name="Clip" r:id="rId7" imgW="4525224" imgH="3052527" progId="MS_ClipArt_Gallery.2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470150"/>
                        <a:ext cx="3394075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41F591B7-B713-431F-BB04-EDCEB749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Requirements for protective systems</a:t>
            </a:r>
            <a:endParaRPr lang="en-US" altLang="en-US" sz="1200" b="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3D30311-A8DF-4D39-B3A0-6047487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921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Requisitos para sistemas protectores</a:t>
            </a:r>
            <a:endParaRPr lang="en-US" altLang="en-US" sz="1200" b="0"/>
          </a:p>
        </p:txBody>
      </p:sp>
      <p:pic>
        <p:nvPicPr>
          <p:cNvPr id="16388" name="Picture 11" descr="E:\vs07.gif">
            <a:extLst>
              <a:ext uri="{FF2B5EF4-FFF2-40B4-BE49-F238E27FC236}">
                <a16:creationId xmlns:a16="http://schemas.microsoft.com/office/drawing/2014/main" id="{26776BC7-5AB7-4FB1-BF26-698425E3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133600"/>
            <a:ext cx="337185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014417B5-4054-4A0B-B6AE-4C3D1979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361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Other requirements for protective systems</a:t>
            </a:r>
            <a:endParaRPr lang="en-US" alt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12BD561-2765-4269-90F6-29009D15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9212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Otros requisitos para sistemas protectores</a:t>
            </a:r>
            <a:endParaRPr lang="en-US" altLang="en-US" sz="2800" b="0"/>
          </a:p>
        </p:txBody>
      </p:sp>
      <p:grpSp>
        <p:nvGrpSpPr>
          <p:cNvPr id="17412" name="Group 11">
            <a:extLst>
              <a:ext uri="{FF2B5EF4-FFF2-40B4-BE49-F238E27FC236}">
                <a16:creationId xmlns:a16="http://schemas.microsoft.com/office/drawing/2014/main" id="{D3FA7914-44E3-4BDF-BF00-743E48C467F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76600"/>
            <a:ext cx="8115300" cy="1181100"/>
            <a:chOff x="576" y="718"/>
            <a:chExt cx="3160" cy="278"/>
          </a:xfrm>
        </p:grpSpPr>
        <p:graphicFrame>
          <p:nvGraphicFramePr>
            <p:cNvPr id="17413" name="Object 12">
              <a:extLst>
                <a:ext uri="{FF2B5EF4-FFF2-40B4-BE49-F238E27FC236}">
                  <a16:creationId xmlns:a16="http://schemas.microsoft.com/office/drawing/2014/main" id="{026D217A-B74B-416A-B623-766A7893E4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92" y="718"/>
            <a:ext cx="3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Clip" r:id="rId3" imgW="370876" imgH="315153" progId="MS_ClipArt_Gallery.2">
                    <p:embed/>
                  </p:oleObj>
                </mc:Choice>
                <mc:Fallback>
                  <p:oleObj name="Clip" r:id="rId3" imgW="370876" imgH="315153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" y="718"/>
                          <a:ext cx="3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13">
              <a:extLst>
                <a:ext uri="{FF2B5EF4-FFF2-40B4-BE49-F238E27FC236}">
                  <a16:creationId xmlns:a16="http://schemas.microsoft.com/office/drawing/2014/main" id="{7AE82349-CD8E-4D93-B945-F172174B07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00" y="718"/>
            <a:ext cx="3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name="Clip" r:id="rId5" imgW="370876" imgH="315153" progId="MS_ClipArt_Gallery.2">
                    <p:embed/>
                  </p:oleObj>
                </mc:Choice>
                <mc:Fallback>
                  <p:oleObj name="Clip" r:id="rId5" imgW="370876" imgH="315153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" y="718"/>
                          <a:ext cx="3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5" name="Object 14">
              <a:extLst>
                <a:ext uri="{FF2B5EF4-FFF2-40B4-BE49-F238E27FC236}">
                  <a16:creationId xmlns:a16="http://schemas.microsoft.com/office/drawing/2014/main" id="{097ED145-EDEA-435B-947B-8F58B03156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718"/>
            <a:ext cx="3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Clip" r:id="rId6" imgW="370876" imgH="315153" progId="MS_ClipArt_Gallery.2">
                    <p:embed/>
                  </p:oleObj>
                </mc:Choice>
                <mc:Fallback>
                  <p:oleObj name="Clip" r:id="rId6" imgW="370876" imgH="315153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718"/>
                          <a:ext cx="3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15">
              <a:extLst>
                <a:ext uri="{FF2B5EF4-FFF2-40B4-BE49-F238E27FC236}">
                  <a16:creationId xmlns:a16="http://schemas.microsoft.com/office/drawing/2014/main" id="{3B543280-1865-4D26-A359-D38EBAEB97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718"/>
            <a:ext cx="3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Clip" r:id="rId7" imgW="370876" imgH="315153" progId="MS_ClipArt_Gallery.2">
                    <p:embed/>
                  </p:oleObj>
                </mc:Choice>
                <mc:Fallback>
                  <p:oleObj name="Clip" r:id="rId7" imgW="370876" imgH="315153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718"/>
                          <a:ext cx="3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16">
              <a:extLst>
                <a:ext uri="{FF2B5EF4-FFF2-40B4-BE49-F238E27FC236}">
                  <a16:creationId xmlns:a16="http://schemas.microsoft.com/office/drawing/2014/main" id="{91A9833F-7E9F-4799-AA27-3F812CC0F8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4" y="718"/>
            <a:ext cx="328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Clip" r:id="rId8" imgW="370876" imgH="315153" progId="MS_ClipArt_Gallery.2">
                    <p:embed/>
                  </p:oleObj>
                </mc:Choice>
                <mc:Fallback>
                  <p:oleObj name="Clip" r:id="rId8" imgW="370876" imgH="315153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" y="718"/>
                          <a:ext cx="328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AFAE485B-1430-4426-BDE7-433A589B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Correct protective systems</a:t>
            </a:r>
            <a:endParaRPr lang="en-US" altLang="en-US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EDD679E-46C2-48DE-BE38-2230FE8E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Sistemas protectivos correctos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436" name="Picture 1026">
            <a:extLst>
              <a:ext uri="{FF2B5EF4-FFF2-40B4-BE49-F238E27FC236}">
                <a16:creationId xmlns:a16="http://schemas.microsoft.com/office/drawing/2014/main" id="{70C1EB83-4111-4E3D-B41F-76141153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7863"/>
            <a:ext cx="3073400" cy="4430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9ACB11B9-87AC-45BB-B130-744A38F9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Correct protective systems</a:t>
            </a:r>
            <a:endParaRPr lang="en-US" alt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E6CF39D-2048-4FD4-A595-04AD3E4D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Sistemas protectivos correctos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9460" name="Picture 1030">
            <a:extLst>
              <a:ext uri="{FF2B5EF4-FFF2-40B4-BE49-F238E27FC236}">
                <a16:creationId xmlns:a16="http://schemas.microsoft.com/office/drawing/2014/main" id="{56AEE837-4BC5-446C-8BC6-FD17C378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9575"/>
            <a:ext cx="3913188" cy="4310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E3916796-48D9-4611-B296-B37170D6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Correct protective systems</a:t>
            </a:r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B076C0D1-1C9C-49ED-8A07-8FA734CB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Sistemas protectivos correctos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20484" name="Picture 1028">
            <a:extLst>
              <a:ext uri="{FF2B5EF4-FFF2-40B4-BE49-F238E27FC236}">
                <a16:creationId xmlns:a16="http://schemas.microsoft.com/office/drawing/2014/main" id="{65DF8220-FD0E-44C6-AC8E-079EBE4C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757363"/>
            <a:ext cx="4213225" cy="4621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E172E81B-0875-4468-A09A-6FD25AFD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Correct protective systems</a:t>
            </a:r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EA72AEF9-2CCD-4B02-91D3-0EA282B4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Sistemas protectivos correctos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21508" name="Picture 1027">
            <a:extLst>
              <a:ext uri="{FF2B5EF4-FFF2-40B4-BE49-F238E27FC236}">
                <a16:creationId xmlns:a16="http://schemas.microsoft.com/office/drawing/2014/main" id="{2DEE7AFB-4BAA-4775-A494-A072874E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960563"/>
            <a:ext cx="2568575" cy="4391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>
            <a:extLst>
              <a:ext uri="{FF2B5EF4-FFF2-40B4-BE49-F238E27FC236}">
                <a16:creationId xmlns:a16="http://schemas.microsoft.com/office/drawing/2014/main" id="{28027B08-0652-4A65-8ABB-025F7BADE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963"/>
            <a:ext cx="4419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2531" name="TextBox 6">
            <a:extLst>
              <a:ext uri="{FF2B5EF4-FFF2-40B4-BE49-F238E27FC236}">
                <a16:creationId xmlns:a16="http://schemas.microsoft.com/office/drawing/2014/main" id="{3D7D6877-B32E-4FCB-8357-7E448A9B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74963"/>
            <a:ext cx="3733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9FEE14F8-8B25-4C30-947C-402C4DB6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Welcome!</a:t>
            </a:r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reason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The goal</a:t>
            </a:r>
            <a:endParaRPr lang="en-US" altLang="en-US" sz="240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09C3583A-1D4A-48A4-BA0B-B49E4E6F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¡Bienvenidos!</a:t>
            </a:r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razón</a:t>
            </a:r>
            <a:endParaRPr lang="en-US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endParaRPr lang="es-ES_tradnl" altLang="en-US" sz="2400"/>
          </a:p>
          <a:p>
            <a:r>
              <a:rPr lang="es-ES_tradnl" altLang="en-US" sz="2400"/>
              <a:t>La meta</a:t>
            </a:r>
          </a:p>
        </p:txBody>
      </p:sp>
      <p:pic>
        <p:nvPicPr>
          <p:cNvPr id="5124" name="Picture 12" descr="T:\TRASCO\SCHWABE\TRAINING\Pictures\B&amp;g\05jpg.jpg">
            <a:extLst>
              <a:ext uri="{FF2B5EF4-FFF2-40B4-BE49-F238E27FC236}">
                <a16:creationId xmlns:a16="http://schemas.microsoft.com/office/drawing/2014/main" id="{F31CA4DE-5D4D-4036-B094-13311D06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081463"/>
            <a:ext cx="354806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3">
            <a:extLst>
              <a:ext uri="{FF2B5EF4-FFF2-40B4-BE49-F238E27FC236}">
                <a16:creationId xmlns:a16="http://schemas.microsoft.com/office/drawing/2014/main" id="{9E2C03E2-5271-434C-B0E6-C404E10C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4105275"/>
            <a:ext cx="33718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297A2B9D-7238-4C22-9722-EA62B07C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CALL BEFORE YOU DIG</a:t>
            </a:r>
            <a:endParaRPr lang="en-US" altLang="en-US" sz="1200" b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587B12B-EE0F-4F5F-888E-D47872E1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¡LLAME ANTES DE CAVAR! </a:t>
            </a:r>
          </a:p>
          <a:p>
            <a:pPr>
              <a:spcBef>
                <a:spcPct val="50000"/>
              </a:spcBef>
            </a:pPr>
            <a:endParaRPr lang="en-US" altLang="en-US" sz="1200" b="0"/>
          </a:p>
        </p:txBody>
      </p:sp>
      <p:pic>
        <p:nvPicPr>
          <p:cNvPr id="6148" name="Picture 1049" descr="C:\My Documents\img006.gif">
            <a:extLst>
              <a:ext uri="{FF2B5EF4-FFF2-40B4-BE49-F238E27FC236}">
                <a16:creationId xmlns:a16="http://schemas.microsoft.com/office/drawing/2014/main" id="{C50C3340-4815-4BBF-9AF5-05C49386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495800" cy="3373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5E2025C5-24B3-421C-8A5B-F8F6A00A8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8788"/>
            <a:ext cx="1781175" cy="151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A4F66521-354F-4596-84D4-C7751F44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Examples of excavation hazards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EE063A9-1C80-4C7E-8DA4-86EF2FEF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Ejemplos de peligros en excavaciones</a:t>
            </a:r>
          </a:p>
        </p:txBody>
      </p:sp>
      <p:pic>
        <p:nvPicPr>
          <p:cNvPr id="7172" name="Picture 1028">
            <a:extLst>
              <a:ext uri="{FF2B5EF4-FFF2-40B4-BE49-F238E27FC236}">
                <a16:creationId xmlns:a16="http://schemas.microsoft.com/office/drawing/2014/main" id="{6C471A9D-1135-464C-A482-96B8F05A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782888"/>
            <a:ext cx="357187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030">
            <a:extLst>
              <a:ext uri="{FF2B5EF4-FFF2-40B4-BE49-F238E27FC236}">
                <a16:creationId xmlns:a16="http://schemas.microsoft.com/office/drawing/2014/main" id="{134A6987-70F0-4EE8-B823-B9BF0E68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51138"/>
            <a:ext cx="3343275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38AB614A-FF1C-430C-A85E-44D90CF8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79425"/>
            <a:ext cx="2705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Examples of excavation hazards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AD20281-15C0-4D60-98AB-C49914CB9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2125"/>
            <a:ext cx="3124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Ejemplos de peligros en excavaciones</a:t>
            </a:r>
          </a:p>
        </p:txBody>
      </p:sp>
      <p:pic>
        <p:nvPicPr>
          <p:cNvPr id="8196" name="Picture 1026">
            <a:extLst>
              <a:ext uri="{FF2B5EF4-FFF2-40B4-BE49-F238E27FC236}">
                <a16:creationId xmlns:a16="http://schemas.microsoft.com/office/drawing/2014/main" id="{B41C051F-69CB-4417-A451-F529EE50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443163"/>
            <a:ext cx="2406650" cy="3514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032">
            <a:extLst>
              <a:ext uri="{FF2B5EF4-FFF2-40B4-BE49-F238E27FC236}">
                <a16:creationId xmlns:a16="http://schemas.microsoft.com/office/drawing/2014/main" id="{83152ABB-088E-4366-BBF7-1CBDE8E9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06705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F8688F12-30E9-407C-BE2C-551EABED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General requirements</a:t>
            </a:r>
            <a:endParaRPr lang="en-US" altLang="en-US" sz="1200" b="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3AA4410-E716-4FE9-921F-1E56B949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400"/>
              <a:t>Requisitos generales</a:t>
            </a:r>
            <a:endParaRPr lang="es-ES" altLang="en-US" sz="1200" b="0"/>
          </a:p>
        </p:txBody>
      </p:sp>
      <p:graphicFrame>
        <p:nvGraphicFramePr>
          <p:cNvPr id="9220" name="Object 29">
            <a:extLst>
              <a:ext uri="{FF2B5EF4-FFF2-40B4-BE49-F238E27FC236}">
                <a16:creationId xmlns:a16="http://schemas.microsoft.com/office/drawing/2014/main" id="{6EB53CB4-70CF-4964-BB81-8E3543E91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1277938"/>
          <a:ext cx="1866900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lip" r:id="rId3" imgW="1587398" imgH="1826971" progId="MS_ClipArt_Gallery.2">
                  <p:embed/>
                </p:oleObj>
              </mc:Choice>
              <mc:Fallback>
                <p:oleObj name="Clip" r:id="rId3" imgW="1587398" imgH="1826971" progId="MS_ClipArt_Gallery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77938"/>
                        <a:ext cx="1866900" cy="215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13" descr="E:\ss12.gif">
            <a:extLst>
              <a:ext uri="{FF2B5EF4-FFF2-40B4-BE49-F238E27FC236}">
                <a16:creationId xmlns:a16="http://schemas.microsoft.com/office/drawing/2014/main" id="{9A531F03-5AB2-4F0C-A4BF-6DF5863E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0563"/>
            <a:ext cx="2705100" cy="4135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0" descr="A:\excavator.jpg">
            <a:extLst>
              <a:ext uri="{FF2B5EF4-FFF2-40B4-BE49-F238E27FC236}">
                <a16:creationId xmlns:a16="http://schemas.microsoft.com/office/drawing/2014/main" id="{25E92CF0-ADA7-4234-9A98-030F1EE8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029075"/>
            <a:ext cx="3152775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E874D486-96A9-45D3-A80E-2A665106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General requirements</a:t>
            </a:r>
            <a:endParaRPr lang="en-US" altLang="en-US" sz="1200" b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DB8307F-846A-4980-81AC-508292DE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400"/>
              <a:t>Requisitos generales</a:t>
            </a:r>
            <a:endParaRPr lang="es-ES" altLang="en-US" sz="1200" b="0"/>
          </a:p>
        </p:txBody>
      </p:sp>
      <p:graphicFrame>
        <p:nvGraphicFramePr>
          <p:cNvPr id="10244" name="Object 17">
            <a:extLst>
              <a:ext uri="{FF2B5EF4-FFF2-40B4-BE49-F238E27FC236}">
                <a16:creationId xmlns:a16="http://schemas.microsoft.com/office/drawing/2014/main" id="{5C7ABFC1-EAAB-4A82-B582-4231E916A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1411288"/>
          <a:ext cx="2779712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lip" r:id="rId3" imgW="1836115" imgH="1332281" progId="MS_ClipArt_Gallery.2">
                  <p:embed/>
                </p:oleObj>
              </mc:Choice>
              <mc:Fallback>
                <p:oleObj name="Clip" r:id="rId3" imgW="1836115" imgH="1332281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1411288"/>
                        <a:ext cx="2779712" cy="20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2">
            <a:extLst>
              <a:ext uri="{FF2B5EF4-FFF2-40B4-BE49-F238E27FC236}">
                <a16:creationId xmlns:a16="http://schemas.microsoft.com/office/drawing/2014/main" id="{40F1B8A2-DD8D-43C2-8047-86550FA0A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286000"/>
          <a:ext cx="1925638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5" imgW="1560881" imgH="1427378" progId="MS_ClipArt_Gallery.2">
                  <p:embed/>
                </p:oleObj>
              </mc:Choice>
              <mc:Fallback>
                <p:oleObj name="Clip" r:id="rId5" imgW="1560881" imgH="1427378" progId="MS_ClipArt_Gallery.2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1925638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8">
            <a:hlinkClick r:id="" action="ppaction://ole?verb=0"/>
            <a:extLst>
              <a:ext uri="{FF2B5EF4-FFF2-40B4-BE49-F238E27FC236}">
                <a16:creationId xmlns:a16="http://schemas.microsoft.com/office/drawing/2014/main" id="{7E221873-95BA-4CA2-918A-361EB38DE6CE}"/>
              </a:ext>
            </a:extLst>
          </p:cNvPr>
          <p:cNvGraphicFramePr>
            <a:graphicFrameLocks/>
          </p:cNvGraphicFramePr>
          <p:nvPr/>
        </p:nvGraphicFramePr>
        <p:xfrm>
          <a:off x="5530850" y="4916488"/>
          <a:ext cx="12382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Clip" r:id="rId7" imgW="5311775" imgH="2949575" progId="MS_ClipArt_Gallery.2">
                  <p:embed/>
                </p:oleObj>
              </mc:Choice>
              <mc:Fallback>
                <p:oleObj name="Clip" r:id="rId7" imgW="5311775" imgH="2949575" progId="MS_ClipArt_Gallery.2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4916488"/>
                        <a:ext cx="12382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9">
            <a:extLst>
              <a:ext uri="{FF2B5EF4-FFF2-40B4-BE49-F238E27FC236}">
                <a16:creationId xmlns:a16="http://schemas.microsoft.com/office/drawing/2014/main" id="{DBA179AD-2A92-4545-A6FF-18CB348EA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3692525"/>
          <a:ext cx="2382838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lip" r:id="rId9" imgW="4344154" imgH="3468986" progId="MS_ClipArt_Gallery.2">
                  <p:embed/>
                </p:oleObj>
              </mc:Choice>
              <mc:Fallback>
                <p:oleObj name="Clip" r:id="rId9" imgW="4344154" imgH="3468986" progId="MS_ClipArt_Gallery.2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92525"/>
                        <a:ext cx="2382838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32">
            <a:extLst>
              <a:ext uri="{FF2B5EF4-FFF2-40B4-BE49-F238E27FC236}">
                <a16:creationId xmlns:a16="http://schemas.microsoft.com/office/drawing/2014/main" id="{5C181032-FC11-4DD9-AC87-3D6733C0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5675313"/>
            <a:ext cx="1711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/>
              <a:t>2 feet  -  2 pies</a:t>
            </a:r>
          </a:p>
        </p:txBody>
      </p:sp>
      <p:pic>
        <p:nvPicPr>
          <p:cNvPr id="10249" name="Picture 10">
            <a:extLst>
              <a:ext uri="{FF2B5EF4-FFF2-40B4-BE49-F238E27FC236}">
                <a16:creationId xmlns:a16="http://schemas.microsoft.com/office/drawing/2014/main" id="{A91335DB-EEC5-424C-9049-B595BE1A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643438"/>
            <a:ext cx="19621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8F9311C9-5D9F-410A-A816-43FC2D24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General requirements</a:t>
            </a:r>
            <a:endParaRPr lang="en-US" altLang="en-US" sz="1200" b="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8D84BEE-93B2-46FE-B591-8BE83BAA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2125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2400"/>
              <a:t>Requisitos generales</a:t>
            </a:r>
            <a:endParaRPr lang="es-ES" altLang="en-US" sz="1200" b="0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3A13A3EC-B713-4635-90C8-3353F032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8550"/>
            <a:ext cx="4038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1041">
            <a:hlinkClick r:id="" action="ppaction://ole?verb=0"/>
            <a:extLst>
              <a:ext uri="{FF2B5EF4-FFF2-40B4-BE49-F238E27FC236}">
                <a16:creationId xmlns:a16="http://schemas.microsoft.com/office/drawing/2014/main" id="{C12ECAEA-BED9-4DB0-8431-330415841748}"/>
              </a:ext>
            </a:extLst>
          </p:cNvPr>
          <p:cNvGraphicFramePr>
            <a:graphicFrameLocks/>
          </p:cNvGraphicFramePr>
          <p:nvPr/>
        </p:nvGraphicFramePr>
        <p:xfrm>
          <a:off x="685800" y="2216150"/>
          <a:ext cx="39878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lip" r:id="rId4" imgW="5761038" imgH="3224213" progId="MS_ClipArt_Gallery.2">
                  <p:embed/>
                </p:oleObj>
              </mc:Choice>
              <mc:Fallback>
                <p:oleObj name="Clip" r:id="rId4" imgW="5761038" imgH="3224213" progId="MS_ClipArt_Gallery.2">
                  <p:embed/>
                  <p:pic>
                    <p:nvPicPr>
                      <p:cNvPr id="0" name="Object 10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16150"/>
                        <a:ext cx="39878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BA3964F4-FA9F-47DA-B057-17064A36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More examples of excavation hazards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85D7EF4-0258-4099-B9DD-B46EF596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92125"/>
            <a:ext cx="2705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Más ejemplos de peligros en excavaciones</a:t>
            </a:r>
            <a:endParaRPr lang="en-US" altLang="en-US"/>
          </a:p>
        </p:txBody>
      </p:sp>
      <p:pic>
        <p:nvPicPr>
          <p:cNvPr id="12292" name="Picture 1028">
            <a:extLst>
              <a:ext uri="{FF2B5EF4-FFF2-40B4-BE49-F238E27FC236}">
                <a16:creationId xmlns:a16="http://schemas.microsoft.com/office/drawing/2014/main" id="{CCF68910-AA97-4397-B4CB-445EBFF3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44675"/>
            <a:ext cx="292417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ESO Template">
  <a:themeElements>
    <a:clrScheme name="PESO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SO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ES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S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S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216</Value>
    </Topic>
    <TrainingType xmlns="4abed4e2-db5c-4e78-ae88-7ca7a6241065">PESO</TrainingType>
    <DateRevised xmlns="4abed4e2-db5c-4e78-ae88-7ca7a6241065">2022-11-14T08:00:00+00:00</DateRevised>
    <AdditionalTitle xmlns="4abed4e2-db5c-4e78-ae88-7ca7a6241065">Excavaciones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ADE658E-08D0-4825-B2FE-C8AC57CB469B}"/>
</file>

<file path=customXml/itemProps2.xml><?xml version="1.0" encoding="utf-8"?>
<ds:datastoreItem xmlns:ds="http://schemas.openxmlformats.org/officeDocument/2006/customXml" ds:itemID="{B9205A67-A113-4E13-B026-29713A3528ED}"/>
</file>

<file path=customXml/itemProps3.xml><?xml version="1.0" encoding="utf-8"?>
<ds:datastoreItem xmlns:ds="http://schemas.openxmlformats.org/officeDocument/2006/customXml" ds:itemID="{735B7211-ED4D-4AEE-BABF-D6B6A38B6ECD}"/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Data\Microsoft\Templates\PESO Template.pot</Template>
  <TotalTime>0</TotalTime>
  <Words>150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Blackadder ITC</vt:lpstr>
      <vt:lpstr>Chaparral Pro Light</vt:lpstr>
      <vt:lpstr>Times New Roman</vt:lpstr>
      <vt:lpstr>PESO Template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Excavations (pptx)</dc:title>
  <dc:subject>PESO overhead PDF about excavation.</dc:subject>
  <dc:creator/>
  <cp:lastModifiedBy/>
  <cp:revision>1</cp:revision>
  <dcterms:created xsi:type="dcterms:W3CDTF">2022-07-11T23:20:12Z</dcterms:created>
  <dcterms:modified xsi:type="dcterms:W3CDTF">2022-11-22T00:01:41Z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