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4"/>
  </p:notesMasterIdLst>
  <p:handoutMasterIdLst>
    <p:handoutMasterId r:id="rId5"/>
  </p:handoutMasterIdLst>
  <p:sldIdLst>
    <p:sldId id="321" r:id="rId2"/>
    <p:sldId id="322" r:id="rId3"/>
  </p:sldIdLst>
  <p:sldSz cx="6858000" cy="9144000" type="screen4x3"/>
  <p:notesSz cx="6858000" cy="9199563"/>
  <p:defaultTextStyle>
    <a:defPPr>
      <a:defRPr lang="en-US"/>
    </a:defPPr>
    <a:lvl1pPr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5pPr>
    <a:lvl6pPr marL="2286000" algn="l" defTabSz="914400" rtl="0" eaLnBrk="1" latinLnBrk="0" hangingPunct="1">
      <a:defRPr sz="1400" kern="1200">
        <a:solidFill>
          <a:schemeClr val="tx1"/>
        </a:solidFill>
        <a:latin typeface="Times New Roman" panose="02020603050405020304" pitchFamily="18" charset="0"/>
        <a:ea typeface="+mn-ea"/>
        <a:cs typeface="+mn-cs"/>
      </a:defRPr>
    </a:lvl6pPr>
    <a:lvl7pPr marL="2743200" algn="l" defTabSz="914400" rtl="0" eaLnBrk="1" latinLnBrk="0" hangingPunct="1">
      <a:defRPr sz="1400" kern="1200">
        <a:solidFill>
          <a:schemeClr val="tx1"/>
        </a:solidFill>
        <a:latin typeface="Times New Roman" panose="02020603050405020304" pitchFamily="18" charset="0"/>
        <a:ea typeface="+mn-ea"/>
        <a:cs typeface="+mn-cs"/>
      </a:defRPr>
    </a:lvl7pPr>
    <a:lvl8pPr marL="3200400" algn="l" defTabSz="914400" rtl="0" eaLnBrk="1" latinLnBrk="0" hangingPunct="1">
      <a:defRPr sz="1400" kern="1200">
        <a:solidFill>
          <a:schemeClr val="tx1"/>
        </a:solidFill>
        <a:latin typeface="Times New Roman" panose="02020603050405020304" pitchFamily="18" charset="0"/>
        <a:ea typeface="+mn-ea"/>
        <a:cs typeface="+mn-cs"/>
      </a:defRPr>
    </a:lvl8pPr>
    <a:lvl9pPr marL="3657600" algn="l" defTabSz="914400" rtl="0" eaLnBrk="1" latinLnBrk="0" hangingPunct="1">
      <a:defRPr sz="1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586B"/>
    <a:srgbClr val="F70724"/>
    <a:srgbClr val="FF6600"/>
    <a:srgbClr val="FF0066"/>
    <a:srgbClr val="FFCC99"/>
    <a:srgbClr val="CCFFFF"/>
    <a:srgbClr val="CCEC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32" autoAdjust="0"/>
    <p:restoredTop sz="94943" autoAdjust="0"/>
  </p:normalViewPr>
  <p:slideViewPr>
    <p:cSldViewPr>
      <p:cViewPr varScale="1">
        <p:scale>
          <a:sx n="63" d="100"/>
          <a:sy n="63" d="100"/>
        </p:scale>
        <p:origin x="2574" y="66"/>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handoutMaster" Target="handoutMasters/handoutMaster1.xml"/><Relationship Id="rId10" Type="http://schemas.openxmlformats.org/officeDocument/2006/relationships/customXml" Target="../customXml/item1.xml"/><Relationship Id="rId4" Type="http://schemas.openxmlformats.org/officeDocument/2006/relationships/notesMaster" Target="notesMasters/notes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4"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4"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19ECBEB7-E75D-4B14-96C6-8AF6644AA8AF}"/>
              </a:ext>
            </a:extLst>
          </p:cNvPr>
          <p:cNvSpPr>
            <a:spLocks noGrp="1" noChangeArrowheads="1"/>
          </p:cNvSpPr>
          <p:nvPr>
            <p:ph type="hdr" sz="quarter"/>
          </p:nvPr>
        </p:nvSpPr>
        <p:spPr bwMode="auto">
          <a:xfrm>
            <a:off x="0" y="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10243" name="Rectangle 3">
            <a:extLst>
              <a:ext uri="{FF2B5EF4-FFF2-40B4-BE49-F238E27FC236}">
                <a16:creationId xmlns:a16="http://schemas.microsoft.com/office/drawing/2014/main" id="{1D042F70-359D-4956-995C-600F16E28AA7}"/>
              </a:ext>
            </a:extLst>
          </p:cNvPr>
          <p:cNvSpPr>
            <a:spLocks noGrp="1" noChangeArrowheads="1"/>
          </p:cNvSpPr>
          <p:nvPr>
            <p:ph type="dt" sz="quarter" idx="1"/>
          </p:nvPr>
        </p:nvSpPr>
        <p:spPr bwMode="auto">
          <a:xfrm>
            <a:off x="3886200" y="0"/>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10244" name="Rectangle 4">
            <a:extLst>
              <a:ext uri="{FF2B5EF4-FFF2-40B4-BE49-F238E27FC236}">
                <a16:creationId xmlns:a16="http://schemas.microsoft.com/office/drawing/2014/main" id="{D974E31A-48A6-43D2-8E72-886FE78A1474}"/>
              </a:ext>
            </a:extLst>
          </p:cNvPr>
          <p:cNvSpPr>
            <a:spLocks noGrp="1" noChangeArrowheads="1"/>
          </p:cNvSpPr>
          <p:nvPr>
            <p:ph type="ftr" sz="quarter" idx="2"/>
          </p:nvPr>
        </p:nvSpPr>
        <p:spPr bwMode="auto">
          <a:xfrm>
            <a:off x="0" y="8739188"/>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10245" name="Rectangle 5">
            <a:extLst>
              <a:ext uri="{FF2B5EF4-FFF2-40B4-BE49-F238E27FC236}">
                <a16:creationId xmlns:a16="http://schemas.microsoft.com/office/drawing/2014/main" id="{BFA43E4C-800B-4239-A96D-C65B27C57DFF}"/>
              </a:ext>
            </a:extLst>
          </p:cNvPr>
          <p:cNvSpPr>
            <a:spLocks noGrp="1" noChangeArrowheads="1"/>
          </p:cNvSpPr>
          <p:nvPr>
            <p:ph type="sldNum" sz="quarter" idx="3"/>
          </p:nvPr>
        </p:nvSpPr>
        <p:spPr bwMode="auto">
          <a:xfrm>
            <a:off x="3886200" y="8739188"/>
            <a:ext cx="29718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E2F6094A-222D-4CB0-A8A7-551D9FECDB5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6C705487-D641-49A0-BA61-DB40F337487E}"/>
              </a:ext>
            </a:extLst>
          </p:cNvPr>
          <p:cNvSpPr>
            <a:spLocks noGrp="1" noChangeArrowheads="1"/>
          </p:cNvSpPr>
          <p:nvPr>
            <p:ph type="hdr" sz="quarter"/>
          </p:nvPr>
        </p:nvSpPr>
        <p:spPr bwMode="auto">
          <a:xfrm>
            <a:off x="0"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15363" name="Rectangle 3">
            <a:extLst>
              <a:ext uri="{FF2B5EF4-FFF2-40B4-BE49-F238E27FC236}">
                <a16:creationId xmlns:a16="http://schemas.microsoft.com/office/drawing/2014/main" id="{1330B1A7-BD22-48A7-AEFC-841D930CB652}"/>
              </a:ext>
            </a:extLst>
          </p:cNvPr>
          <p:cNvSpPr>
            <a:spLocks noGrp="1" noChangeArrowheads="1"/>
          </p:cNvSpPr>
          <p:nvPr>
            <p:ph type="dt" idx="1"/>
          </p:nvPr>
        </p:nvSpPr>
        <p:spPr bwMode="auto">
          <a:xfrm>
            <a:off x="3886200"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2052" name="Rectangle 4">
            <a:extLst>
              <a:ext uri="{FF2B5EF4-FFF2-40B4-BE49-F238E27FC236}">
                <a16:creationId xmlns:a16="http://schemas.microsoft.com/office/drawing/2014/main" id="{BD6F9174-7A2F-46AE-AE7E-780011247D2B}"/>
              </a:ext>
            </a:extLst>
          </p:cNvPr>
          <p:cNvSpPr>
            <a:spLocks noGrp="1" noRot="1" noChangeAspect="1" noChangeArrowheads="1" noTextEdit="1"/>
          </p:cNvSpPr>
          <p:nvPr>
            <p:ph type="sldImg" idx="2"/>
          </p:nvPr>
        </p:nvSpPr>
        <p:spPr bwMode="auto">
          <a:xfrm>
            <a:off x="2127250" y="695325"/>
            <a:ext cx="2603500" cy="34718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a:extLst>
              <a:ext uri="{FF2B5EF4-FFF2-40B4-BE49-F238E27FC236}">
                <a16:creationId xmlns:a16="http://schemas.microsoft.com/office/drawing/2014/main" id="{DC8CED57-1A4E-4CAE-9773-4F551D315254}"/>
              </a:ext>
            </a:extLst>
          </p:cNvPr>
          <p:cNvSpPr>
            <a:spLocks noGrp="1" noChangeArrowheads="1"/>
          </p:cNvSpPr>
          <p:nvPr>
            <p:ph type="body" sz="quarter" idx="3"/>
          </p:nvPr>
        </p:nvSpPr>
        <p:spPr bwMode="auto">
          <a:xfrm>
            <a:off x="914400" y="4398963"/>
            <a:ext cx="5029200" cy="408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5366" name="Rectangle 6">
            <a:extLst>
              <a:ext uri="{FF2B5EF4-FFF2-40B4-BE49-F238E27FC236}">
                <a16:creationId xmlns:a16="http://schemas.microsoft.com/office/drawing/2014/main" id="{006BE2B9-1799-40CA-A80F-FE28355CAA3C}"/>
              </a:ext>
            </a:extLst>
          </p:cNvPr>
          <p:cNvSpPr>
            <a:spLocks noGrp="1" noChangeArrowheads="1"/>
          </p:cNvSpPr>
          <p:nvPr>
            <p:ph type="ftr" sz="quarter" idx="4"/>
          </p:nvPr>
        </p:nvSpPr>
        <p:spPr bwMode="auto">
          <a:xfrm>
            <a:off x="0" y="8720138"/>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15367" name="Rectangle 7">
            <a:extLst>
              <a:ext uri="{FF2B5EF4-FFF2-40B4-BE49-F238E27FC236}">
                <a16:creationId xmlns:a16="http://schemas.microsoft.com/office/drawing/2014/main" id="{D520A3D9-B086-4CEF-B586-3EFF8E0EB8E2}"/>
              </a:ext>
            </a:extLst>
          </p:cNvPr>
          <p:cNvSpPr>
            <a:spLocks noGrp="1" noChangeArrowheads="1"/>
          </p:cNvSpPr>
          <p:nvPr>
            <p:ph type="sldNum" sz="quarter" idx="5"/>
          </p:nvPr>
        </p:nvSpPr>
        <p:spPr bwMode="auto">
          <a:xfrm>
            <a:off x="3886200" y="8720138"/>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B276334E-4319-457D-A798-F275494E726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879675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7">
            <a:extLst>
              <a:ext uri="{FF2B5EF4-FFF2-40B4-BE49-F238E27FC236}">
                <a16:creationId xmlns:a16="http://schemas.microsoft.com/office/drawing/2014/main" id="{51583EE7-572C-4267-A0C9-AA01F81759CF}"/>
              </a:ext>
            </a:extLst>
          </p:cNvPr>
          <p:cNvSpPr>
            <a:spLocks noChangeArrowheads="1"/>
          </p:cNvSpPr>
          <p:nvPr/>
        </p:nvSpPr>
        <p:spPr bwMode="auto">
          <a:xfrm>
            <a:off x="166688" y="61913"/>
            <a:ext cx="6516687" cy="441325"/>
          </a:xfrm>
          <a:prstGeom prst="rect">
            <a:avLst/>
          </a:prstGeom>
          <a:solidFill>
            <a:srgbClr val="00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003D00"/>
                  </a:outerShdw>
                </a:effectLst>
              </a14:hiddenEffects>
            </a:ext>
          </a:extLst>
        </p:spPr>
        <p:txBody>
          <a:bodyPr wrap="none" anchor="ct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defRPr/>
            </a:pPr>
            <a:endParaRPr lang="en-US" altLang="en-US"/>
          </a:p>
        </p:txBody>
      </p:sp>
      <p:sp>
        <p:nvSpPr>
          <p:cNvPr id="1027" name="Rectangle 18">
            <a:extLst>
              <a:ext uri="{FF2B5EF4-FFF2-40B4-BE49-F238E27FC236}">
                <a16:creationId xmlns:a16="http://schemas.microsoft.com/office/drawing/2014/main" id="{0863E915-C3FD-4645-A91F-EAFC9B98452F}"/>
              </a:ext>
            </a:extLst>
          </p:cNvPr>
          <p:cNvSpPr>
            <a:spLocks noChangeArrowheads="1"/>
          </p:cNvSpPr>
          <p:nvPr/>
        </p:nvSpPr>
        <p:spPr bwMode="auto">
          <a:xfrm>
            <a:off x="0" y="8605838"/>
            <a:ext cx="6858000" cy="508000"/>
          </a:xfrm>
          <a:prstGeom prst="rect">
            <a:avLst/>
          </a:prstGeom>
          <a:solidFill>
            <a:srgbClr val="00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defRPr/>
            </a:pPr>
            <a:endParaRPr lang="en-US" altLang="en-US"/>
          </a:p>
        </p:txBody>
      </p:sp>
      <p:sp>
        <p:nvSpPr>
          <p:cNvPr id="1028" name="Text Box 19">
            <a:extLst>
              <a:ext uri="{FF2B5EF4-FFF2-40B4-BE49-F238E27FC236}">
                <a16:creationId xmlns:a16="http://schemas.microsoft.com/office/drawing/2014/main" id="{398525AF-8D7F-4E73-8B56-811013FD7AB7}"/>
              </a:ext>
            </a:extLst>
          </p:cNvPr>
          <p:cNvSpPr txBox="1">
            <a:spLocks noChangeArrowheads="1"/>
          </p:cNvSpPr>
          <p:nvPr/>
        </p:nvSpPr>
        <p:spPr bwMode="auto">
          <a:xfrm>
            <a:off x="0" y="8594725"/>
            <a:ext cx="3048000" cy="54927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spcBef>
                <a:spcPct val="50000"/>
              </a:spcBef>
              <a:defRPr/>
            </a:pPr>
            <a:r>
              <a:rPr lang="en-US" altLang="en-US" sz="1000" dirty="0">
                <a:solidFill>
                  <a:schemeClr val="bg1"/>
                </a:solidFill>
              </a:rPr>
              <a:t>Oregon OSHA – PESO TOOLBOX SHEET</a:t>
            </a:r>
          </a:p>
          <a:p>
            <a:pPr>
              <a:defRPr/>
            </a:pPr>
            <a:r>
              <a:rPr lang="en-US" altLang="en-US" sz="1000" dirty="0">
                <a:solidFill>
                  <a:schemeClr val="bg1"/>
                </a:solidFill>
              </a:rPr>
              <a:t>For more information, call Oregon OSHA</a:t>
            </a:r>
          </a:p>
          <a:p>
            <a:pPr>
              <a:defRPr/>
            </a:pPr>
            <a:r>
              <a:rPr lang="en-US" altLang="en-US" sz="1000" dirty="0">
                <a:solidFill>
                  <a:schemeClr val="bg1"/>
                </a:solidFill>
              </a:rPr>
              <a:t>1 (800) 922-2689 </a:t>
            </a:r>
            <a:r>
              <a:rPr lang="es-ES_tradnl" altLang="en-US" sz="1000" dirty="0" err="1">
                <a:solidFill>
                  <a:schemeClr val="bg1"/>
                </a:solidFill>
              </a:rPr>
              <a:t>or</a:t>
            </a:r>
            <a:r>
              <a:rPr lang="es-ES_tradnl" altLang="en-US" sz="1000" dirty="0">
                <a:solidFill>
                  <a:schemeClr val="bg1"/>
                </a:solidFill>
              </a:rPr>
              <a:t> </a:t>
            </a:r>
            <a:r>
              <a:rPr lang="es-ES_tradnl" altLang="en-US" sz="1000" dirty="0" err="1">
                <a:solidFill>
                  <a:schemeClr val="bg1"/>
                </a:solidFill>
              </a:rPr>
              <a:t>visit</a:t>
            </a:r>
            <a:r>
              <a:rPr lang="es-ES_tradnl" altLang="en-US" sz="1000">
                <a:solidFill>
                  <a:schemeClr val="bg1"/>
                </a:solidFill>
              </a:rPr>
              <a:t> osha</a:t>
            </a:r>
            <a:r>
              <a:rPr lang="es-ES_tradnl" altLang="en-US" sz="1000" dirty="0">
                <a:solidFill>
                  <a:schemeClr val="bg1"/>
                </a:solidFill>
              </a:rPr>
              <a:t>.oregon.gov</a:t>
            </a:r>
            <a:endParaRPr lang="en-US" altLang="en-US" sz="1000" dirty="0">
              <a:solidFill>
                <a:schemeClr val="bg1"/>
              </a:solidFill>
            </a:endParaRPr>
          </a:p>
        </p:txBody>
      </p:sp>
      <p:sp>
        <p:nvSpPr>
          <p:cNvPr id="1029" name="Text Box 20">
            <a:extLst>
              <a:ext uri="{FF2B5EF4-FFF2-40B4-BE49-F238E27FC236}">
                <a16:creationId xmlns:a16="http://schemas.microsoft.com/office/drawing/2014/main" id="{DA37F517-B9B3-435C-9D5D-CFC5EA0E2862}"/>
              </a:ext>
            </a:extLst>
          </p:cNvPr>
          <p:cNvSpPr txBox="1">
            <a:spLocks noChangeArrowheads="1"/>
          </p:cNvSpPr>
          <p:nvPr/>
        </p:nvSpPr>
        <p:spPr bwMode="auto">
          <a:xfrm>
            <a:off x="3678238" y="8594725"/>
            <a:ext cx="3232150" cy="54927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r">
              <a:spcBef>
                <a:spcPct val="50000"/>
              </a:spcBef>
              <a:defRPr/>
            </a:pPr>
            <a:r>
              <a:rPr lang="en-US" altLang="en-US" sz="1000" dirty="0">
                <a:solidFill>
                  <a:schemeClr val="bg1"/>
                </a:solidFill>
              </a:rPr>
              <a:t>HOJA INFORMATIVA de Oregon OSHA - PESO</a:t>
            </a:r>
          </a:p>
          <a:p>
            <a:pPr algn="r">
              <a:defRPr/>
            </a:pPr>
            <a:r>
              <a:rPr lang="en-US" altLang="en-US" sz="1000" dirty="0">
                <a:solidFill>
                  <a:schemeClr val="bg1"/>
                </a:solidFill>
              </a:rPr>
              <a:t>Para </a:t>
            </a:r>
            <a:r>
              <a:rPr lang="en-US" altLang="en-US" sz="1000" dirty="0" err="1">
                <a:solidFill>
                  <a:schemeClr val="bg1"/>
                </a:solidFill>
              </a:rPr>
              <a:t>mayores</a:t>
            </a:r>
            <a:r>
              <a:rPr lang="en-US" altLang="en-US" sz="1000" dirty="0">
                <a:solidFill>
                  <a:schemeClr val="bg1"/>
                </a:solidFill>
              </a:rPr>
              <a:t> </a:t>
            </a:r>
            <a:r>
              <a:rPr lang="en-US" altLang="en-US" sz="1000" dirty="0" err="1">
                <a:solidFill>
                  <a:schemeClr val="bg1"/>
                </a:solidFill>
              </a:rPr>
              <a:t>informes</a:t>
            </a:r>
            <a:r>
              <a:rPr lang="en-US" altLang="en-US" sz="1000" dirty="0">
                <a:solidFill>
                  <a:schemeClr val="bg1"/>
                </a:solidFill>
              </a:rPr>
              <a:t>, </a:t>
            </a:r>
            <a:r>
              <a:rPr lang="en-US" altLang="en-US" sz="1000" dirty="0" err="1">
                <a:solidFill>
                  <a:schemeClr val="bg1"/>
                </a:solidFill>
              </a:rPr>
              <a:t>llame</a:t>
            </a:r>
            <a:r>
              <a:rPr lang="en-US" altLang="en-US" sz="1000" dirty="0">
                <a:solidFill>
                  <a:schemeClr val="bg1"/>
                </a:solidFill>
              </a:rPr>
              <a:t> a Oregon OSHA</a:t>
            </a:r>
          </a:p>
          <a:p>
            <a:pPr algn="r">
              <a:defRPr/>
            </a:pPr>
            <a:r>
              <a:rPr lang="en-US" altLang="en-US" sz="1000" dirty="0">
                <a:solidFill>
                  <a:schemeClr val="bg1"/>
                </a:solidFill>
              </a:rPr>
              <a:t>1 (800) 843-8086 </a:t>
            </a:r>
            <a:r>
              <a:rPr lang="es-ES_tradnl" altLang="en-US" sz="1000" dirty="0">
                <a:solidFill>
                  <a:schemeClr val="bg1"/>
                </a:solidFill>
              </a:rPr>
              <a:t>ó v</a:t>
            </a:r>
            <a:r>
              <a:rPr lang="en-US" altLang="en-US" sz="1000" dirty="0">
                <a:solidFill>
                  <a:schemeClr val="bg1"/>
                </a:solidFill>
              </a:rPr>
              <a:t>is</a:t>
            </a:r>
            <a:r>
              <a:rPr lang="es-ES_tradnl" altLang="en-US" sz="1000" dirty="0" err="1">
                <a:solidFill>
                  <a:schemeClr val="bg1"/>
                </a:solidFill>
              </a:rPr>
              <a:t>ite</a:t>
            </a:r>
            <a:r>
              <a:rPr lang="es-ES_tradnl" altLang="en-US" sz="1000" dirty="0">
                <a:solidFill>
                  <a:schemeClr val="bg1"/>
                </a:solidFill>
              </a:rPr>
              <a:t> osha.oregon.gov</a:t>
            </a:r>
            <a:endParaRPr lang="en-US" altLang="en-US" sz="10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wmf"/><Relationship Id="rId13" Type="http://schemas.openxmlformats.org/officeDocument/2006/relationships/image" Target="../media/image7.png"/><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2.wmf"/><Relationship Id="rId11" Type="http://schemas.openxmlformats.org/officeDocument/2006/relationships/image" Target="../media/image5.jpeg"/><Relationship Id="rId5" Type="http://schemas.openxmlformats.org/officeDocument/2006/relationships/oleObject" Target="../embeddings/oleObject2.bin"/><Relationship Id="rId10" Type="http://schemas.openxmlformats.org/officeDocument/2006/relationships/image" Target="../media/image4.wmf"/><Relationship Id="rId4" Type="http://schemas.openxmlformats.org/officeDocument/2006/relationships/image" Target="../media/image1.wmf"/><Relationship Id="rId9" Type="http://schemas.openxmlformats.org/officeDocument/2006/relationships/oleObject" Target="../embeddings/oleObject4.bin"/><Relationship Id="rId14"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3.wmf"/><Relationship Id="rId13" Type="http://schemas.openxmlformats.org/officeDocument/2006/relationships/image" Target="../media/image7.png"/><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6.png"/><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2.wmf"/><Relationship Id="rId11" Type="http://schemas.openxmlformats.org/officeDocument/2006/relationships/image" Target="../media/image5.jpeg"/><Relationship Id="rId5" Type="http://schemas.openxmlformats.org/officeDocument/2006/relationships/oleObject" Target="../embeddings/oleObject6.bin"/><Relationship Id="rId10" Type="http://schemas.openxmlformats.org/officeDocument/2006/relationships/image" Target="../media/image4.wmf"/><Relationship Id="rId4" Type="http://schemas.openxmlformats.org/officeDocument/2006/relationships/image" Target="../media/image1.wmf"/><Relationship Id="rId9" Type="http://schemas.openxmlformats.org/officeDocument/2006/relationships/oleObject" Target="../embeddings/oleObject8.bin"/><Relationship Id="rId1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17">
            <a:extLst>
              <a:ext uri="{FF2B5EF4-FFF2-40B4-BE49-F238E27FC236}">
                <a16:creationId xmlns:a16="http://schemas.microsoft.com/office/drawing/2014/main" id="{8A3CE131-0942-4CE6-9CD1-0AED5D74B88A}"/>
              </a:ext>
            </a:extLst>
          </p:cNvPr>
          <p:cNvSpPr txBox="1">
            <a:spLocks noChangeArrowheads="1"/>
          </p:cNvSpPr>
          <p:nvPr/>
        </p:nvSpPr>
        <p:spPr bwMode="auto">
          <a:xfrm>
            <a:off x="1371600" y="73025"/>
            <a:ext cx="3962400" cy="427038"/>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a:spcBef>
                <a:spcPct val="50000"/>
              </a:spcBef>
            </a:pPr>
            <a:r>
              <a:rPr lang="es-ES_tradnl" altLang="en-US" sz="2200" b="1">
                <a:solidFill>
                  <a:schemeClr val="bg1"/>
                </a:solidFill>
              </a:rPr>
              <a:t>Excavations</a:t>
            </a:r>
            <a:endParaRPr lang="en-US" altLang="en-US" sz="2200" b="1">
              <a:solidFill>
                <a:schemeClr val="bg1"/>
              </a:solidFill>
            </a:endParaRPr>
          </a:p>
        </p:txBody>
      </p:sp>
      <p:grpSp>
        <p:nvGrpSpPr>
          <p:cNvPr id="4099" name="Group 210">
            <a:extLst>
              <a:ext uri="{FF2B5EF4-FFF2-40B4-BE49-F238E27FC236}">
                <a16:creationId xmlns:a16="http://schemas.microsoft.com/office/drawing/2014/main" id="{AA5D6FBA-542A-4AA1-8832-AF967FCC111F}"/>
              </a:ext>
            </a:extLst>
          </p:cNvPr>
          <p:cNvGrpSpPr>
            <a:grpSpLocks/>
          </p:cNvGrpSpPr>
          <p:nvPr/>
        </p:nvGrpSpPr>
        <p:grpSpPr bwMode="auto">
          <a:xfrm>
            <a:off x="254000" y="2387600"/>
            <a:ext cx="6438900" cy="1612900"/>
            <a:chOff x="160" y="1504"/>
            <a:chExt cx="4056" cy="1016"/>
          </a:xfrm>
        </p:grpSpPr>
        <p:grpSp>
          <p:nvGrpSpPr>
            <p:cNvPr id="4122" name="Group 208">
              <a:extLst>
                <a:ext uri="{FF2B5EF4-FFF2-40B4-BE49-F238E27FC236}">
                  <a16:creationId xmlns:a16="http://schemas.microsoft.com/office/drawing/2014/main" id="{1592DE70-A52A-468E-B1E1-7FEE57174EA7}"/>
                </a:ext>
              </a:extLst>
            </p:cNvPr>
            <p:cNvGrpSpPr>
              <a:grpSpLocks/>
            </p:cNvGrpSpPr>
            <p:nvPr/>
          </p:nvGrpSpPr>
          <p:grpSpPr bwMode="auto">
            <a:xfrm>
              <a:off x="168" y="1516"/>
              <a:ext cx="4028" cy="531"/>
              <a:chOff x="168" y="1516"/>
              <a:chExt cx="4028" cy="531"/>
            </a:xfrm>
          </p:grpSpPr>
          <p:graphicFrame>
            <p:nvGraphicFramePr>
              <p:cNvPr id="4127" name="Object 143">
                <a:extLst>
                  <a:ext uri="{FF2B5EF4-FFF2-40B4-BE49-F238E27FC236}">
                    <a16:creationId xmlns:a16="http://schemas.microsoft.com/office/drawing/2014/main" id="{03ACB0D7-DE8C-4FBF-8595-ADEB4A5B7CB6}"/>
                  </a:ext>
                </a:extLst>
              </p:cNvPr>
              <p:cNvGraphicFramePr>
                <a:graphicFrameLocks noChangeAspect="1"/>
              </p:cNvGraphicFramePr>
              <p:nvPr/>
            </p:nvGraphicFramePr>
            <p:xfrm>
              <a:off x="3504" y="1516"/>
              <a:ext cx="692" cy="502"/>
            </p:xfrm>
            <a:graphic>
              <a:graphicData uri="http://schemas.openxmlformats.org/presentationml/2006/ole">
                <mc:AlternateContent xmlns:mc="http://schemas.openxmlformats.org/markup-compatibility/2006">
                  <mc:Choice xmlns:v="urn:schemas-microsoft-com:vml" Requires="v">
                    <p:oleObj spid="_x0000_s4137" name="Clip" r:id="rId3" imgW="1836115" imgH="1332281" progId="MS_ClipArt_Gallery.2">
                      <p:embed/>
                    </p:oleObj>
                  </mc:Choice>
                  <mc:Fallback>
                    <p:oleObj name="Clip" r:id="rId3" imgW="1836115" imgH="1332281" progId="MS_ClipArt_Gallery.2">
                      <p:embed/>
                      <p:pic>
                        <p:nvPicPr>
                          <p:cNvPr id="0" name="Object 143"/>
                          <p:cNvPicPr>
                            <a:picLocks noChangeAspect="1" noChangeArrowheads="1"/>
                          </p:cNvPicPr>
                          <p:nvPr/>
                        </p:nvPicPr>
                        <p:blipFill>
                          <a:blip r:embed="rId4">
                            <a:lum bright="40000"/>
                            <a:extLst>
                              <a:ext uri="{28A0092B-C50C-407E-A947-70E740481C1C}">
                                <a14:useLocalDpi xmlns:a14="http://schemas.microsoft.com/office/drawing/2010/main" val="0"/>
                              </a:ext>
                            </a:extLst>
                          </a:blip>
                          <a:srcRect/>
                          <a:stretch>
                            <a:fillRect/>
                          </a:stretch>
                        </p:blipFill>
                        <p:spPr bwMode="auto">
                          <a:xfrm>
                            <a:off x="3504" y="1516"/>
                            <a:ext cx="692" cy="5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128" name="Text Box 144">
                <a:extLst>
                  <a:ext uri="{FF2B5EF4-FFF2-40B4-BE49-F238E27FC236}">
                    <a16:creationId xmlns:a16="http://schemas.microsoft.com/office/drawing/2014/main" id="{D4A4126D-FADC-4CFE-9EDF-07A4E1348383}"/>
                  </a:ext>
                </a:extLst>
              </p:cNvPr>
              <p:cNvSpPr txBox="1">
                <a:spLocks noChangeArrowheads="1"/>
              </p:cNvSpPr>
              <p:nvPr/>
            </p:nvSpPr>
            <p:spPr bwMode="auto">
              <a:xfrm>
                <a:off x="168" y="1524"/>
                <a:ext cx="3348"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spcBef>
                    <a:spcPct val="20000"/>
                  </a:spcBef>
                </a:pPr>
                <a:r>
                  <a:rPr lang="en-US" altLang="en-US" sz="1200" b="1"/>
                  <a:t>Daily inspections of excavations, adjacent areas, and protective systems must be made by a Competent Person for evidence of a situation that could result in possible cave-ins, failure of protective systems, hazardous atmospheres, or other hazardous conditions.</a:t>
                </a:r>
                <a:endParaRPr lang="en-US" altLang="en-US" sz="800" b="1"/>
              </a:p>
            </p:txBody>
          </p:sp>
        </p:grpSp>
        <p:grpSp>
          <p:nvGrpSpPr>
            <p:cNvPr id="4123" name="Group 192">
              <a:extLst>
                <a:ext uri="{FF2B5EF4-FFF2-40B4-BE49-F238E27FC236}">
                  <a16:creationId xmlns:a16="http://schemas.microsoft.com/office/drawing/2014/main" id="{AB65957A-1B01-4B86-A807-FC8BEC1F8129}"/>
                </a:ext>
              </a:extLst>
            </p:cNvPr>
            <p:cNvGrpSpPr>
              <a:grpSpLocks/>
            </p:cNvGrpSpPr>
            <p:nvPr/>
          </p:nvGrpSpPr>
          <p:grpSpPr bwMode="auto">
            <a:xfrm>
              <a:off x="216" y="2048"/>
              <a:ext cx="3876" cy="407"/>
              <a:chOff x="204" y="2192"/>
              <a:chExt cx="3876" cy="407"/>
            </a:xfrm>
          </p:grpSpPr>
          <p:sp>
            <p:nvSpPr>
              <p:cNvPr id="4125" name="Rectangle 146">
                <a:extLst>
                  <a:ext uri="{FF2B5EF4-FFF2-40B4-BE49-F238E27FC236}">
                    <a16:creationId xmlns:a16="http://schemas.microsoft.com/office/drawing/2014/main" id="{D41DB39C-90C0-4C24-A00B-9D23C764DC54}"/>
                  </a:ext>
                </a:extLst>
              </p:cNvPr>
              <p:cNvSpPr>
                <a:spLocks noChangeArrowheads="1"/>
              </p:cNvSpPr>
              <p:nvPr/>
            </p:nvSpPr>
            <p:spPr bwMode="auto">
              <a:xfrm>
                <a:off x="740" y="2192"/>
                <a:ext cx="3340"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r>
                  <a:rPr lang="en-US" altLang="en-US" sz="1200" b="1"/>
                  <a:t>If evidence of a possible cave-in, failure in the protective system, hazardous atmosphere, or other significant concerns are found, all affected workers must be removed from the hazard until rendered safe.  </a:t>
                </a:r>
              </a:p>
            </p:txBody>
          </p:sp>
          <p:graphicFrame>
            <p:nvGraphicFramePr>
              <p:cNvPr id="4126" name="Object 147">
                <a:extLst>
                  <a:ext uri="{FF2B5EF4-FFF2-40B4-BE49-F238E27FC236}">
                    <a16:creationId xmlns:a16="http://schemas.microsoft.com/office/drawing/2014/main" id="{368C02BB-764A-41F4-A30F-1F3CE50F45EF}"/>
                  </a:ext>
                </a:extLst>
              </p:cNvPr>
              <p:cNvGraphicFramePr>
                <a:graphicFrameLocks noChangeAspect="1"/>
              </p:cNvGraphicFramePr>
              <p:nvPr/>
            </p:nvGraphicFramePr>
            <p:xfrm>
              <a:off x="204" y="2208"/>
              <a:ext cx="371" cy="340"/>
            </p:xfrm>
            <a:graphic>
              <a:graphicData uri="http://schemas.openxmlformats.org/presentationml/2006/ole">
                <mc:AlternateContent xmlns:mc="http://schemas.openxmlformats.org/markup-compatibility/2006">
                  <mc:Choice xmlns:v="urn:schemas-microsoft-com:vml" Requires="v">
                    <p:oleObj spid="_x0000_s4138" name="Clip" r:id="rId5" imgW="1560881" imgH="1427378" progId="MS_ClipArt_Gallery.2">
                      <p:embed/>
                    </p:oleObj>
                  </mc:Choice>
                  <mc:Fallback>
                    <p:oleObj name="Clip" r:id="rId5" imgW="1560881" imgH="1427378" progId="MS_ClipArt_Gallery.2">
                      <p:embed/>
                      <p:pic>
                        <p:nvPicPr>
                          <p:cNvPr id="0" name="Object 14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4" y="2208"/>
                            <a:ext cx="371" cy="3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4124" name="Rectangle 166">
              <a:extLst>
                <a:ext uri="{FF2B5EF4-FFF2-40B4-BE49-F238E27FC236}">
                  <a16:creationId xmlns:a16="http://schemas.microsoft.com/office/drawing/2014/main" id="{4D5D179D-C51A-4BB8-A966-6591C3A77510}"/>
                </a:ext>
              </a:extLst>
            </p:cNvPr>
            <p:cNvSpPr>
              <a:spLocks noChangeArrowheads="1"/>
            </p:cNvSpPr>
            <p:nvPr/>
          </p:nvSpPr>
          <p:spPr bwMode="auto">
            <a:xfrm>
              <a:off x="160" y="1504"/>
              <a:ext cx="4056" cy="101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endParaRPr lang="en-US" altLang="en-US"/>
            </a:p>
          </p:txBody>
        </p:sp>
      </p:grpSp>
      <p:sp>
        <p:nvSpPr>
          <p:cNvPr id="4100" name="Rectangle 167">
            <a:extLst>
              <a:ext uri="{FF2B5EF4-FFF2-40B4-BE49-F238E27FC236}">
                <a16:creationId xmlns:a16="http://schemas.microsoft.com/office/drawing/2014/main" id="{C6495069-4FB5-4379-8FBA-84024AAF2EB3}"/>
              </a:ext>
            </a:extLst>
          </p:cNvPr>
          <p:cNvSpPr>
            <a:spLocks noChangeArrowheads="1"/>
          </p:cNvSpPr>
          <p:nvPr/>
        </p:nvSpPr>
        <p:spPr bwMode="auto">
          <a:xfrm>
            <a:off x="647700" y="4248150"/>
            <a:ext cx="5638800" cy="2019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endParaRPr lang="en-US" altLang="en-US"/>
          </a:p>
        </p:txBody>
      </p:sp>
      <p:sp>
        <p:nvSpPr>
          <p:cNvPr id="4101" name="Text Box 153">
            <a:extLst>
              <a:ext uri="{FF2B5EF4-FFF2-40B4-BE49-F238E27FC236}">
                <a16:creationId xmlns:a16="http://schemas.microsoft.com/office/drawing/2014/main" id="{3A5A99EF-C118-4B57-94D4-69314BDC22D9}"/>
              </a:ext>
            </a:extLst>
          </p:cNvPr>
          <p:cNvSpPr txBox="1">
            <a:spLocks noChangeArrowheads="1"/>
          </p:cNvSpPr>
          <p:nvPr/>
        </p:nvSpPr>
        <p:spPr bwMode="auto">
          <a:xfrm>
            <a:off x="657225" y="4276725"/>
            <a:ext cx="4572000"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r>
              <a:rPr lang="en-US" altLang="en-US" sz="1200" b="1"/>
              <a:t>A safe means of entering and leaving excavations must be provided</a:t>
            </a:r>
            <a:r>
              <a:rPr lang="es-ES_tradnl" altLang="en-US" sz="1200" b="1"/>
              <a:t> </a:t>
            </a:r>
            <a:r>
              <a:rPr lang="en-US" altLang="en-US" sz="1200" b="1"/>
              <a:t>for workers.  A stairway, ladder, ramp, or other means of egress must</a:t>
            </a:r>
            <a:r>
              <a:rPr lang="es-ES_tradnl" altLang="en-US" sz="1200" b="1"/>
              <a:t> b</a:t>
            </a:r>
            <a:r>
              <a:rPr lang="en-US" altLang="en-US" sz="1200" b="1"/>
              <a:t>e located in trench excavations which are four feet or more in depth</a:t>
            </a:r>
            <a:r>
              <a:rPr lang="es-ES_tradnl" altLang="en-US" sz="1200" b="1"/>
              <a:t> </a:t>
            </a:r>
            <a:r>
              <a:rPr lang="en-US" altLang="en-US" sz="1200" b="1"/>
              <a:t>and require no more than 25 feet of lateral travel.</a:t>
            </a:r>
            <a:endParaRPr lang="en-US" altLang="en-US" sz="800" b="1"/>
          </a:p>
        </p:txBody>
      </p:sp>
      <p:grpSp>
        <p:nvGrpSpPr>
          <p:cNvPr id="4102" name="Group 189">
            <a:extLst>
              <a:ext uri="{FF2B5EF4-FFF2-40B4-BE49-F238E27FC236}">
                <a16:creationId xmlns:a16="http://schemas.microsoft.com/office/drawing/2014/main" id="{801B782C-38D5-4FEA-91A2-E3A9327936FE}"/>
              </a:ext>
            </a:extLst>
          </p:cNvPr>
          <p:cNvGrpSpPr>
            <a:grpSpLocks/>
          </p:cNvGrpSpPr>
          <p:nvPr/>
        </p:nvGrpSpPr>
        <p:grpSpPr bwMode="auto">
          <a:xfrm>
            <a:off x="723900" y="5238750"/>
            <a:ext cx="5467350" cy="995363"/>
            <a:chOff x="396" y="3336"/>
            <a:chExt cx="3444" cy="627"/>
          </a:xfrm>
        </p:grpSpPr>
        <p:sp>
          <p:nvSpPr>
            <p:cNvPr id="4115" name="Rectangle 182">
              <a:extLst>
                <a:ext uri="{FF2B5EF4-FFF2-40B4-BE49-F238E27FC236}">
                  <a16:creationId xmlns:a16="http://schemas.microsoft.com/office/drawing/2014/main" id="{DFD3F4D5-8D23-4DA4-94A1-2C146D1BC3A6}"/>
                </a:ext>
              </a:extLst>
            </p:cNvPr>
            <p:cNvSpPr>
              <a:spLocks noChangeArrowheads="1"/>
            </p:cNvSpPr>
            <p:nvPr/>
          </p:nvSpPr>
          <p:spPr bwMode="auto">
            <a:xfrm>
              <a:off x="1356" y="3480"/>
              <a:ext cx="2484" cy="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r>
                <a:rPr lang="en-US" altLang="en-US" sz="1200" b="1">
                  <a:solidFill>
                    <a:schemeClr val="tx2"/>
                  </a:solidFill>
                </a:rPr>
                <a:t>Scale back loose material from the edge of the trench and place all material, equipment, and spoils at least two feet from the edge.</a:t>
              </a:r>
              <a:endParaRPr lang="en-US" altLang="en-US" sz="1200">
                <a:solidFill>
                  <a:schemeClr val="tx2"/>
                </a:solidFill>
              </a:endParaRPr>
            </a:p>
          </p:txBody>
        </p:sp>
        <p:grpSp>
          <p:nvGrpSpPr>
            <p:cNvPr id="4116" name="Group 183">
              <a:extLst>
                <a:ext uri="{FF2B5EF4-FFF2-40B4-BE49-F238E27FC236}">
                  <a16:creationId xmlns:a16="http://schemas.microsoft.com/office/drawing/2014/main" id="{395CA4C8-E55C-4419-94E2-F46A12212932}"/>
                </a:ext>
              </a:extLst>
            </p:cNvPr>
            <p:cNvGrpSpPr>
              <a:grpSpLocks/>
            </p:cNvGrpSpPr>
            <p:nvPr/>
          </p:nvGrpSpPr>
          <p:grpSpPr bwMode="auto">
            <a:xfrm>
              <a:off x="396" y="3336"/>
              <a:ext cx="816" cy="627"/>
              <a:chOff x="2973" y="3789"/>
              <a:chExt cx="816" cy="627"/>
            </a:xfrm>
          </p:grpSpPr>
          <p:grpSp>
            <p:nvGrpSpPr>
              <p:cNvPr id="4117" name="Group 184">
                <a:extLst>
                  <a:ext uri="{FF2B5EF4-FFF2-40B4-BE49-F238E27FC236}">
                    <a16:creationId xmlns:a16="http://schemas.microsoft.com/office/drawing/2014/main" id="{EF3F26E8-0467-498D-BD33-1DF8AFE6C2E1}"/>
                  </a:ext>
                </a:extLst>
              </p:cNvPr>
              <p:cNvGrpSpPr>
                <a:grpSpLocks/>
              </p:cNvGrpSpPr>
              <p:nvPr/>
            </p:nvGrpSpPr>
            <p:grpSpPr bwMode="auto">
              <a:xfrm>
                <a:off x="2973" y="3789"/>
                <a:ext cx="816" cy="417"/>
                <a:chOff x="2973" y="3789"/>
                <a:chExt cx="816" cy="417"/>
              </a:xfrm>
            </p:grpSpPr>
            <p:graphicFrame>
              <p:nvGraphicFramePr>
                <p:cNvPr id="4120" name="Object 185">
                  <a:hlinkClick r:id="" action="ppaction://ole?verb=0"/>
                  <a:extLst>
                    <a:ext uri="{FF2B5EF4-FFF2-40B4-BE49-F238E27FC236}">
                      <a16:creationId xmlns:a16="http://schemas.microsoft.com/office/drawing/2014/main" id="{92B7DA27-E4FE-4EEA-B7E7-161CEF027F07}"/>
                    </a:ext>
                  </a:extLst>
                </p:cNvPr>
                <p:cNvGraphicFramePr>
                  <a:graphicFrameLocks/>
                </p:cNvGraphicFramePr>
                <p:nvPr/>
              </p:nvGraphicFramePr>
              <p:xfrm>
                <a:off x="2973" y="4011"/>
                <a:ext cx="368" cy="195"/>
              </p:xfrm>
              <a:graphic>
                <a:graphicData uri="http://schemas.openxmlformats.org/presentationml/2006/ole">
                  <mc:AlternateContent xmlns:mc="http://schemas.openxmlformats.org/markup-compatibility/2006">
                    <mc:Choice xmlns:v="urn:schemas-microsoft-com:vml" Requires="v">
                      <p:oleObj spid="_x0000_s4139" name="Clip" r:id="rId7" imgW="5311775" imgH="2949575" progId="MS_ClipArt_Gallery.2">
                        <p:embed/>
                      </p:oleObj>
                    </mc:Choice>
                    <mc:Fallback>
                      <p:oleObj name="Clip" r:id="rId7" imgW="5311775" imgH="2949575" progId="MS_ClipArt_Gallery.2">
                        <p:embed/>
                        <p:pic>
                          <p:nvPicPr>
                            <p:cNvPr id="0" name="Object 185"/>
                            <p:cNvPicPr>
                              <a:picLocks noChangeArrowheads="1"/>
                            </p:cNvPicPr>
                            <p:nvPr/>
                          </p:nvPicPr>
                          <p:blipFill>
                            <a:blip r:embed="rId8">
                              <a:lum bright="30000"/>
                              <a:extLst>
                                <a:ext uri="{28A0092B-C50C-407E-A947-70E740481C1C}">
                                  <a14:useLocalDpi xmlns:a14="http://schemas.microsoft.com/office/drawing/2010/main" val="0"/>
                                </a:ext>
                              </a:extLst>
                            </a:blip>
                            <a:srcRect/>
                            <a:stretch>
                              <a:fillRect/>
                            </a:stretch>
                          </p:blipFill>
                          <p:spPr bwMode="auto">
                            <a:xfrm>
                              <a:off x="2973" y="4011"/>
                              <a:ext cx="368" cy="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21" name="Object 186">
                  <a:extLst>
                    <a:ext uri="{FF2B5EF4-FFF2-40B4-BE49-F238E27FC236}">
                      <a16:creationId xmlns:a16="http://schemas.microsoft.com/office/drawing/2014/main" id="{0D614E41-C86D-400E-93A7-CB40C0D7129F}"/>
                    </a:ext>
                  </a:extLst>
                </p:cNvPr>
                <p:cNvGraphicFramePr>
                  <a:graphicFrameLocks noChangeAspect="1"/>
                </p:cNvGraphicFramePr>
                <p:nvPr/>
              </p:nvGraphicFramePr>
              <p:xfrm>
                <a:off x="3245" y="3789"/>
                <a:ext cx="544" cy="399"/>
              </p:xfrm>
              <a:graphic>
                <a:graphicData uri="http://schemas.openxmlformats.org/presentationml/2006/ole">
                  <mc:AlternateContent xmlns:mc="http://schemas.openxmlformats.org/markup-compatibility/2006">
                    <mc:Choice xmlns:v="urn:schemas-microsoft-com:vml" Requires="v">
                      <p:oleObj spid="_x0000_s4140" name="Clip" r:id="rId9" imgW="4344154" imgH="3468986" progId="MS_ClipArt_Gallery.2">
                        <p:embed/>
                      </p:oleObj>
                    </mc:Choice>
                    <mc:Fallback>
                      <p:oleObj name="Clip" r:id="rId9" imgW="4344154" imgH="3468986" progId="MS_ClipArt_Gallery.2">
                        <p:embed/>
                        <p:pic>
                          <p:nvPicPr>
                            <p:cNvPr id="0" name="Object 186"/>
                            <p:cNvPicPr>
                              <a:picLocks noChangeAspect="1" noChangeArrowheads="1"/>
                            </p:cNvPicPr>
                            <p:nvPr/>
                          </p:nvPicPr>
                          <p:blipFill>
                            <a:blip r:embed="rId10">
                              <a:lum bright="30000"/>
                              <a:extLst>
                                <a:ext uri="{28A0092B-C50C-407E-A947-70E740481C1C}">
                                  <a14:useLocalDpi xmlns:a14="http://schemas.microsoft.com/office/drawing/2010/main" val="0"/>
                                </a:ext>
                              </a:extLst>
                            </a:blip>
                            <a:srcRect/>
                            <a:stretch>
                              <a:fillRect/>
                            </a:stretch>
                          </p:blipFill>
                          <p:spPr bwMode="auto">
                            <a:xfrm>
                              <a:off x="3245" y="3789"/>
                              <a:ext cx="544" cy="3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4118" name="Text Box 187">
                <a:extLst>
                  <a:ext uri="{FF2B5EF4-FFF2-40B4-BE49-F238E27FC236}">
                    <a16:creationId xmlns:a16="http://schemas.microsoft.com/office/drawing/2014/main" id="{DA81DE44-6D7C-4FCC-A0EC-22D6FDA828F3}"/>
                  </a:ext>
                </a:extLst>
              </p:cNvPr>
              <p:cNvSpPr txBox="1">
                <a:spLocks noChangeArrowheads="1"/>
              </p:cNvSpPr>
              <p:nvPr/>
            </p:nvSpPr>
            <p:spPr bwMode="auto">
              <a:xfrm>
                <a:off x="3356" y="4262"/>
                <a:ext cx="32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r>
                  <a:rPr lang="en-US" altLang="en-US" sz="1000"/>
                  <a:t>2 feet</a:t>
                </a:r>
                <a:endParaRPr lang="en-US" altLang="en-US" sz="1200"/>
              </a:p>
            </p:txBody>
          </p:sp>
          <p:sp>
            <p:nvSpPr>
              <p:cNvPr id="4119" name="AutoShape 188">
                <a:extLst>
                  <a:ext uri="{FF2B5EF4-FFF2-40B4-BE49-F238E27FC236}">
                    <a16:creationId xmlns:a16="http://schemas.microsoft.com/office/drawing/2014/main" id="{485955CD-FF8B-4807-B547-2C637D5D0A02}"/>
                  </a:ext>
                </a:extLst>
              </p:cNvPr>
              <p:cNvSpPr>
                <a:spLocks/>
              </p:cNvSpPr>
              <p:nvPr/>
            </p:nvSpPr>
            <p:spPr bwMode="auto">
              <a:xfrm rot="-5400000">
                <a:off x="3440" y="4096"/>
                <a:ext cx="96" cy="255"/>
              </a:xfrm>
              <a:prstGeom prst="leftBrace">
                <a:avLst>
                  <a:gd name="adj1" fmla="val 22135"/>
                  <a:gd name="adj2" fmla="val 50000"/>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endParaRPr lang="en-US" altLang="en-US"/>
              </a:p>
            </p:txBody>
          </p:sp>
        </p:grpSp>
      </p:grpSp>
      <p:grpSp>
        <p:nvGrpSpPr>
          <p:cNvPr id="4103" name="Group 203">
            <a:extLst>
              <a:ext uri="{FF2B5EF4-FFF2-40B4-BE49-F238E27FC236}">
                <a16:creationId xmlns:a16="http://schemas.microsoft.com/office/drawing/2014/main" id="{592A1058-DAED-4955-9DB3-178630FFA5C4}"/>
              </a:ext>
            </a:extLst>
          </p:cNvPr>
          <p:cNvGrpSpPr>
            <a:grpSpLocks/>
          </p:cNvGrpSpPr>
          <p:nvPr/>
        </p:nvGrpSpPr>
        <p:grpSpPr bwMode="auto">
          <a:xfrm>
            <a:off x="228600" y="6546850"/>
            <a:ext cx="6267450" cy="2006600"/>
            <a:chOff x="144" y="4112"/>
            <a:chExt cx="3948" cy="1264"/>
          </a:xfrm>
        </p:grpSpPr>
        <p:grpSp>
          <p:nvGrpSpPr>
            <p:cNvPr id="4109" name="Group 201">
              <a:extLst>
                <a:ext uri="{FF2B5EF4-FFF2-40B4-BE49-F238E27FC236}">
                  <a16:creationId xmlns:a16="http://schemas.microsoft.com/office/drawing/2014/main" id="{7CD88CEF-DF5B-45AA-9F36-C58A287686FA}"/>
                </a:ext>
              </a:extLst>
            </p:cNvPr>
            <p:cNvGrpSpPr>
              <a:grpSpLocks/>
            </p:cNvGrpSpPr>
            <p:nvPr/>
          </p:nvGrpSpPr>
          <p:grpSpPr bwMode="auto">
            <a:xfrm>
              <a:off x="144" y="4112"/>
              <a:ext cx="1484" cy="1264"/>
              <a:chOff x="144" y="4112"/>
              <a:chExt cx="1484" cy="1264"/>
            </a:xfrm>
          </p:grpSpPr>
          <p:pic>
            <p:nvPicPr>
              <p:cNvPr id="4113" name="Picture 196" descr="A:\Image1.jpg">
                <a:extLst>
                  <a:ext uri="{FF2B5EF4-FFF2-40B4-BE49-F238E27FC236}">
                    <a16:creationId xmlns:a16="http://schemas.microsoft.com/office/drawing/2014/main" id="{38B8E436-1C64-463B-B509-DB058431308C}"/>
                  </a:ext>
                </a:extLst>
              </p:cNvPr>
              <p:cNvPicPr>
                <a:picLocks noChangeAspect="1" noChangeArrowheads="1"/>
              </p:cNvPicPr>
              <p:nvPr/>
            </p:nvPicPr>
            <p:blipFill>
              <a:blip r:embed="rId11">
                <a:lum bright="30000"/>
                <a:extLst>
                  <a:ext uri="{28A0092B-C50C-407E-A947-70E740481C1C}">
                    <a14:useLocalDpi xmlns:a14="http://schemas.microsoft.com/office/drawing/2010/main" val="0"/>
                  </a:ext>
                </a:extLst>
              </a:blip>
              <a:srcRect/>
              <a:stretch>
                <a:fillRect/>
              </a:stretch>
            </p:blipFill>
            <p:spPr bwMode="auto">
              <a:xfrm>
                <a:off x="144" y="4112"/>
                <a:ext cx="1484" cy="104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4114" name="Text Box 199">
                <a:extLst>
                  <a:ext uri="{FF2B5EF4-FFF2-40B4-BE49-F238E27FC236}">
                    <a16:creationId xmlns:a16="http://schemas.microsoft.com/office/drawing/2014/main" id="{2B47CF7B-7DEB-4008-B3BA-03085083A21D}"/>
                  </a:ext>
                </a:extLst>
              </p:cNvPr>
              <p:cNvSpPr txBox="1">
                <a:spLocks noChangeArrowheads="1"/>
              </p:cNvSpPr>
              <p:nvPr/>
            </p:nvSpPr>
            <p:spPr bwMode="auto">
              <a:xfrm>
                <a:off x="624" y="5184"/>
                <a:ext cx="40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spcBef>
                    <a:spcPct val="50000"/>
                  </a:spcBef>
                </a:pPr>
                <a:r>
                  <a:rPr lang="en-US" altLang="en-US" b="1"/>
                  <a:t>NO!</a:t>
                </a:r>
                <a:endParaRPr lang="en-US" altLang="en-US"/>
              </a:p>
            </p:txBody>
          </p:sp>
        </p:grpSp>
        <p:grpSp>
          <p:nvGrpSpPr>
            <p:cNvPr id="4110" name="Group 202">
              <a:extLst>
                <a:ext uri="{FF2B5EF4-FFF2-40B4-BE49-F238E27FC236}">
                  <a16:creationId xmlns:a16="http://schemas.microsoft.com/office/drawing/2014/main" id="{CE3A99AE-7ECB-4620-B719-C986503AF823}"/>
                </a:ext>
              </a:extLst>
            </p:cNvPr>
            <p:cNvGrpSpPr>
              <a:grpSpLocks/>
            </p:cNvGrpSpPr>
            <p:nvPr/>
          </p:nvGrpSpPr>
          <p:grpSpPr bwMode="auto">
            <a:xfrm>
              <a:off x="2724" y="4112"/>
              <a:ext cx="1368" cy="1264"/>
              <a:chOff x="2724" y="4112"/>
              <a:chExt cx="1368" cy="1264"/>
            </a:xfrm>
          </p:grpSpPr>
          <p:pic>
            <p:nvPicPr>
              <p:cNvPr id="4111" name="Picture 198">
                <a:extLst>
                  <a:ext uri="{FF2B5EF4-FFF2-40B4-BE49-F238E27FC236}">
                    <a16:creationId xmlns:a16="http://schemas.microsoft.com/office/drawing/2014/main" id="{8419D4F8-8722-4B17-94FF-6B8A126848C2}"/>
                  </a:ext>
                </a:extLst>
              </p:cNvPr>
              <p:cNvPicPr>
                <a:picLocks noChangeAspect="1" noChangeArrowheads="1"/>
              </p:cNvPicPr>
              <p:nvPr/>
            </p:nvPicPr>
            <p:blipFill>
              <a:blip r:embed="rId12">
                <a:lum bright="40000"/>
                <a:extLst>
                  <a:ext uri="{28A0092B-C50C-407E-A947-70E740481C1C}">
                    <a14:useLocalDpi xmlns:a14="http://schemas.microsoft.com/office/drawing/2010/main" val="0"/>
                  </a:ext>
                </a:extLst>
              </a:blip>
              <a:srcRect/>
              <a:stretch>
                <a:fillRect/>
              </a:stretch>
            </p:blipFill>
            <p:spPr bwMode="auto">
              <a:xfrm>
                <a:off x="2724" y="4112"/>
                <a:ext cx="1368" cy="104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12" name="Text Box 200">
                <a:extLst>
                  <a:ext uri="{FF2B5EF4-FFF2-40B4-BE49-F238E27FC236}">
                    <a16:creationId xmlns:a16="http://schemas.microsoft.com/office/drawing/2014/main" id="{AF493993-0888-4677-9E6A-AF7720F9206D}"/>
                  </a:ext>
                </a:extLst>
              </p:cNvPr>
              <p:cNvSpPr txBox="1">
                <a:spLocks noChangeArrowheads="1"/>
              </p:cNvSpPr>
              <p:nvPr/>
            </p:nvSpPr>
            <p:spPr bwMode="auto">
              <a:xfrm>
                <a:off x="3288" y="5184"/>
                <a:ext cx="48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spcBef>
                    <a:spcPct val="50000"/>
                  </a:spcBef>
                </a:pPr>
                <a:r>
                  <a:rPr lang="en-US" altLang="en-US" b="1"/>
                  <a:t>YES!</a:t>
                </a:r>
                <a:endParaRPr lang="en-US" altLang="en-US"/>
              </a:p>
            </p:txBody>
          </p:sp>
        </p:grpSp>
      </p:grpSp>
      <p:sp>
        <p:nvSpPr>
          <p:cNvPr id="4104" name="Text Box 206">
            <a:extLst>
              <a:ext uri="{FF2B5EF4-FFF2-40B4-BE49-F238E27FC236}">
                <a16:creationId xmlns:a16="http://schemas.microsoft.com/office/drawing/2014/main" id="{7C66A391-7254-4CA1-855B-4DC0A771F44D}"/>
              </a:ext>
            </a:extLst>
          </p:cNvPr>
          <p:cNvSpPr txBox="1">
            <a:spLocks noChangeArrowheads="1"/>
          </p:cNvSpPr>
          <p:nvPr/>
        </p:nvSpPr>
        <p:spPr bwMode="auto">
          <a:xfrm>
            <a:off x="139700" y="609600"/>
            <a:ext cx="6400800" cy="1511300"/>
          </a:xfrm>
          <a:prstGeom prst="rect">
            <a:avLst/>
          </a:prstGeom>
          <a:noFill/>
          <a:ln w="63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227013" indent="-225425">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buFont typeface="Monotype Sorts" pitchFamily="2" charset="2"/>
              <a:buNone/>
            </a:pPr>
            <a:r>
              <a:rPr lang="en-US" altLang="en-US" b="1"/>
              <a:t>CALL BEFORE YOU DIG!</a:t>
            </a:r>
            <a:endParaRPr lang="en-US" altLang="en-US" sz="900"/>
          </a:p>
          <a:p>
            <a:pPr>
              <a:buFont typeface="Monotype Sorts" pitchFamily="2" charset="2"/>
              <a:buNone/>
            </a:pPr>
            <a:endParaRPr lang="en-US" altLang="en-US" sz="900"/>
          </a:p>
          <a:p>
            <a:pPr lvl="1">
              <a:buFont typeface="Monotype Sorts" pitchFamily="2" charset="2"/>
              <a:buChar char="4"/>
            </a:pPr>
            <a:r>
              <a:rPr lang="en-US" altLang="en-US" b="1"/>
              <a:t>Determine the estimated underground installation locations.</a:t>
            </a:r>
          </a:p>
          <a:p>
            <a:pPr lvl="1">
              <a:buFont typeface="Monotype Sorts" pitchFamily="2" charset="2"/>
              <a:buChar char="4"/>
            </a:pPr>
            <a:r>
              <a:rPr lang="en-US" altLang="en-US" b="1"/>
              <a:t>Contact the utility/owner and Underground Utility</a:t>
            </a:r>
          </a:p>
          <a:p>
            <a:pPr lvl="1">
              <a:buFont typeface="Wingdings 2" panose="05020102010507070707" pitchFamily="18" charset="2"/>
              <a:buNone/>
            </a:pPr>
            <a:r>
              <a:rPr lang="en-US" altLang="en-US" b="1"/>
              <a:t>	Notification Center (800) 332-2344.</a:t>
            </a:r>
          </a:p>
          <a:p>
            <a:pPr lvl="1">
              <a:buFont typeface="Monotype Sorts" pitchFamily="2" charset="2"/>
              <a:buChar char="4"/>
            </a:pPr>
            <a:r>
              <a:rPr lang="en-US" altLang="en-US" b="1"/>
              <a:t>Proceed cautiously to find the exact installation location.</a:t>
            </a:r>
          </a:p>
          <a:p>
            <a:pPr lvl="1">
              <a:buFont typeface="Monotype Sorts" pitchFamily="2" charset="2"/>
              <a:buChar char="4"/>
            </a:pPr>
            <a:r>
              <a:rPr lang="en-US" altLang="en-US" b="1"/>
              <a:t>Support, protect, or remove the installation in open excavations.</a:t>
            </a:r>
          </a:p>
        </p:txBody>
      </p:sp>
      <p:grpSp>
        <p:nvGrpSpPr>
          <p:cNvPr id="4105" name="Group 211">
            <a:extLst>
              <a:ext uri="{FF2B5EF4-FFF2-40B4-BE49-F238E27FC236}">
                <a16:creationId xmlns:a16="http://schemas.microsoft.com/office/drawing/2014/main" id="{5505280C-088B-417E-AD96-8D8F7FB8FCE5}"/>
              </a:ext>
            </a:extLst>
          </p:cNvPr>
          <p:cNvGrpSpPr>
            <a:grpSpLocks/>
          </p:cNvGrpSpPr>
          <p:nvPr/>
        </p:nvGrpSpPr>
        <p:grpSpPr bwMode="auto">
          <a:xfrm>
            <a:off x="5257800" y="4324350"/>
            <a:ext cx="917575" cy="1208088"/>
            <a:chOff x="3184" y="2688"/>
            <a:chExt cx="502" cy="652"/>
          </a:xfrm>
        </p:grpSpPr>
        <p:pic>
          <p:nvPicPr>
            <p:cNvPr id="4107" name="Picture 212" descr="E:\ss12.gif">
              <a:extLst>
                <a:ext uri="{FF2B5EF4-FFF2-40B4-BE49-F238E27FC236}">
                  <a16:creationId xmlns:a16="http://schemas.microsoft.com/office/drawing/2014/main" id="{C62B85F1-7676-4E49-BDCF-CABDFEF29A76}"/>
                </a:ext>
              </a:extLst>
            </p:cNvPr>
            <p:cNvPicPr>
              <a:picLocks noChangeAspect="1" noChangeArrowheads="1"/>
            </p:cNvPicPr>
            <p:nvPr/>
          </p:nvPicPr>
          <p:blipFill>
            <a:blip r:embed="rId13">
              <a:lum bright="40000"/>
              <a:extLst>
                <a:ext uri="{28A0092B-C50C-407E-A947-70E740481C1C}">
                  <a14:useLocalDpi xmlns:a14="http://schemas.microsoft.com/office/drawing/2010/main" val="0"/>
                </a:ext>
              </a:extLst>
            </a:blip>
            <a:srcRect/>
            <a:stretch>
              <a:fillRect/>
            </a:stretch>
          </p:blipFill>
          <p:spPr bwMode="auto">
            <a:xfrm>
              <a:off x="3216" y="2688"/>
              <a:ext cx="460" cy="57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4108" name="Text Box 213">
              <a:extLst>
                <a:ext uri="{FF2B5EF4-FFF2-40B4-BE49-F238E27FC236}">
                  <a16:creationId xmlns:a16="http://schemas.microsoft.com/office/drawing/2014/main" id="{800DFFA7-69C0-4D84-8F95-089C4A665BF3}"/>
                </a:ext>
              </a:extLst>
            </p:cNvPr>
            <p:cNvSpPr txBox="1">
              <a:spLocks noChangeArrowheads="1"/>
            </p:cNvSpPr>
            <p:nvPr/>
          </p:nvSpPr>
          <p:spPr bwMode="auto">
            <a:xfrm>
              <a:off x="3184" y="3240"/>
              <a:ext cx="502" cy="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r>
                <a:rPr lang="en-US" altLang="en-US" sz="600"/>
                <a:t>  Speed Shore Corp.</a:t>
              </a:r>
              <a:endParaRPr lang="en-US" altLang="en-US" sz="800"/>
            </a:p>
          </p:txBody>
        </p:sp>
      </p:grpSp>
      <p:pic>
        <p:nvPicPr>
          <p:cNvPr id="4106" name="Picture 1">
            <a:extLst>
              <a:ext uri="{FF2B5EF4-FFF2-40B4-BE49-F238E27FC236}">
                <a16:creationId xmlns:a16="http://schemas.microsoft.com/office/drawing/2014/main" id="{CB252793-BA9E-47B8-B3BE-ADB3A1422FBD}"/>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5715000" y="549275"/>
            <a:ext cx="933450" cy="7969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46">
            <a:extLst>
              <a:ext uri="{FF2B5EF4-FFF2-40B4-BE49-F238E27FC236}">
                <a16:creationId xmlns:a16="http://schemas.microsoft.com/office/drawing/2014/main" id="{B207A656-3087-44A9-B67C-2BB8BFD1087A}"/>
              </a:ext>
            </a:extLst>
          </p:cNvPr>
          <p:cNvGrpSpPr>
            <a:grpSpLocks/>
          </p:cNvGrpSpPr>
          <p:nvPr/>
        </p:nvGrpSpPr>
        <p:grpSpPr bwMode="auto">
          <a:xfrm>
            <a:off x="254000" y="2387600"/>
            <a:ext cx="6438900" cy="1612900"/>
            <a:chOff x="160" y="1504"/>
            <a:chExt cx="4056" cy="1016"/>
          </a:xfrm>
        </p:grpSpPr>
        <p:grpSp>
          <p:nvGrpSpPr>
            <p:cNvPr id="5145" name="Group 47">
              <a:extLst>
                <a:ext uri="{FF2B5EF4-FFF2-40B4-BE49-F238E27FC236}">
                  <a16:creationId xmlns:a16="http://schemas.microsoft.com/office/drawing/2014/main" id="{94F3CF11-553B-4F3E-B335-39D2F4F3051E}"/>
                </a:ext>
              </a:extLst>
            </p:cNvPr>
            <p:cNvGrpSpPr>
              <a:grpSpLocks/>
            </p:cNvGrpSpPr>
            <p:nvPr/>
          </p:nvGrpSpPr>
          <p:grpSpPr bwMode="auto">
            <a:xfrm>
              <a:off x="168" y="1516"/>
              <a:ext cx="4028" cy="502"/>
              <a:chOff x="168" y="1516"/>
              <a:chExt cx="4028" cy="502"/>
            </a:xfrm>
          </p:grpSpPr>
          <p:graphicFrame>
            <p:nvGraphicFramePr>
              <p:cNvPr id="5150" name="Object 48">
                <a:extLst>
                  <a:ext uri="{FF2B5EF4-FFF2-40B4-BE49-F238E27FC236}">
                    <a16:creationId xmlns:a16="http://schemas.microsoft.com/office/drawing/2014/main" id="{BB201069-14F8-43F8-9CC3-2B065D2DC921}"/>
                  </a:ext>
                </a:extLst>
              </p:cNvPr>
              <p:cNvGraphicFramePr>
                <a:graphicFrameLocks noChangeAspect="1"/>
              </p:cNvGraphicFramePr>
              <p:nvPr/>
            </p:nvGraphicFramePr>
            <p:xfrm>
              <a:off x="3504" y="1516"/>
              <a:ext cx="692" cy="502"/>
            </p:xfrm>
            <a:graphic>
              <a:graphicData uri="http://schemas.openxmlformats.org/presentationml/2006/ole">
                <mc:AlternateContent xmlns:mc="http://schemas.openxmlformats.org/markup-compatibility/2006">
                  <mc:Choice xmlns:v="urn:schemas-microsoft-com:vml" Requires="v">
                    <p:oleObj spid="_x0000_s5160" name="Clip" r:id="rId3" imgW="1836115" imgH="1332281" progId="MS_ClipArt_Gallery.2">
                      <p:embed/>
                    </p:oleObj>
                  </mc:Choice>
                  <mc:Fallback>
                    <p:oleObj name="Clip" r:id="rId3" imgW="1836115" imgH="1332281" progId="MS_ClipArt_Gallery.2">
                      <p:embed/>
                      <p:pic>
                        <p:nvPicPr>
                          <p:cNvPr id="0" name="Object 48"/>
                          <p:cNvPicPr>
                            <a:picLocks noChangeAspect="1" noChangeArrowheads="1"/>
                          </p:cNvPicPr>
                          <p:nvPr/>
                        </p:nvPicPr>
                        <p:blipFill>
                          <a:blip r:embed="rId4">
                            <a:lum bright="40000"/>
                            <a:extLst>
                              <a:ext uri="{28A0092B-C50C-407E-A947-70E740481C1C}">
                                <a14:useLocalDpi xmlns:a14="http://schemas.microsoft.com/office/drawing/2010/main" val="0"/>
                              </a:ext>
                            </a:extLst>
                          </a:blip>
                          <a:srcRect/>
                          <a:stretch>
                            <a:fillRect/>
                          </a:stretch>
                        </p:blipFill>
                        <p:spPr bwMode="auto">
                          <a:xfrm>
                            <a:off x="3504" y="1516"/>
                            <a:ext cx="692" cy="5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151" name="Text Box 49">
                <a:extLst>
                  <a:ext uri="{FF2B5EF4-FFF2-40B4-BE49-F238E27FC236}">
                    <a16:creationId xmlns:a16="http://schemas.microsoft.com/office/drawing/2014/main" id="{8BB3C8E9-6C80-4A53-B917-6CD26CDA5427}"/>
                  </a:ext>
                </a:extLst>
              </p:cNvPr>
              <p:cNvSpPr txBox="1">
                <a:spLocks noChangeArrowheads="1"/>
              </p:cNvSpPr>
              <p:nvPr/>
            </p:nvSpPr>
            <p:spPr bwMode="auto">
              <a:xfrm>
                <a:off x="168" y="1524"/>
                <a:ext cx="3348" cy="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nSpc>
                    <a:spcPct val="90000"/>
                  </a:lnSpc>
                  <a:spcBef>
                    <a:spcPct val="20000"/>
                  </a:spcBef>
                </a:pPr>
                <a:r>
                  <a:rPr lang="es-ES_tradnl" altLang="en-US" sz="1200" b="1"/>
                  <a:t>Se deben hacer inspecciones diarias de las excavaciones, áreas adjuntas, sistemas protectores por una Persona Competente para indicios de una situación que puede resultar en posibles derrumbes, falla de los sistemas protectores, atmósferas peligrosas, u otras condiciones de peligro.</a:t>
                </a:r>
                <a:endParaRPr lang="en-US" altLang="en-US" sz="1200" b="1"/>
              </a:p>
            </p:txBody>
          </p:sp>
        </p:grpSp>
        <p:grpSp>
          <p:nvGrpSpPr>
            <p:cNvPr id="5146" name="Group 50">
              <a:extLst>
                <a:ext uri="{FF2B5EF4-FFF2-40B4-BE49-F238E27FC236}">
                  <a16:creationId xmlns:a16="http://schemas.microsoft.com/office/drawing/2014/main" id="{5CCEDC03-D3DD-42DA-9B38-B7360CBC76EB}"/>
                </a:ext>
              </a:extLst>
            </p:cNvPr>
            <p:cNvGrpSpPr>
              <a:grpSpLocks/>
            </p:cNvGrpSpPr>
            <p:nvPr/>
          </p:nvGrpSpPr>
          <p:grpSpPr bwMode="auto">
            <a:xfrm>
              <a:off x="216" y="2048"/>
              <a:ext cx="3876" cy="407"/>
              <a:chOff x="204" y="2192"/>
              <a:chExt cx="3876" cy="407"/>
            </a:xfrm>
          </p:grpSpPr>
          <p:sp>
            <p:nvSpPr>
              <p:cNvPr id="5148" name="Rectangle 51">
                <a:extLst>
                  <a:ext uri="{FF2B5EF4-FFF2-40B4-BE49-F238E27FC236}">
                    <a16:creationId xmlns:a16="http://schemas.microsoft.com/office/drawing/2014/main" id="{8F2F8ED7-F2E7-4B58-9A03-F1EFA842E0CD}"/>
                  </a:ext>
                </a:extLst>
              </p:cNvPr>
              <p:cNvSpPr>
                <a:spLocks noChangeArrowheads="1"/>
              </p:cNvSpPr>
              <p:nvPr/>
            </p:nvSpPr>
            <p:spPr bwMode="auto">
              <a:xfrm>
                <a:off x="740" y="2192"/>
                <a:ext cx="3340"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r>
                  <a:rPr lang="es-ES_tradnl" altLang="en-US" sz="1200" b="1"/>
                  <a:t>Si hay indicios de un posible derrumbe, falla del sistema protector, atmósfera peligrosa, o se encuentran otras causas de tener cuidado, a todos los trabajadores afectados se les deberá retirar del peligro hasta hacerse seguro.</a:t>
                </a:r>
                <a:endParaRPr lang="en-US" altLang="en-US" sz="1200" b="1"/>
              </a:p>
            </p:txBody>
          </p:sp>
          <p:graphicFrame>
            <p:nvGraphicFramePr>
              <p:cNvPr id="5149" name="Object 52">
                <a:extLst>
                  <a:ext uri="{FF2B5EF4-FFF2-40B4-BE49-F238E27FC236}">
                    <a16:creationId xmlns:a16="http://schemas.microsoft.com/office/drawing/2014/main" id="{FC1167A5-DA99-4B8B-8DBA-D122E9C175AC}"/>
                  </a:ext>
                </a:extLst>
              </p:cNvPr>
              <p:cNvGraphicFramePr>
                <a:graphicFrameLocks noChangeAspect="1"/>
              </p:cNvGraphicFramePr>
              <p:nvPr/>
            </p:nvGraphicFramePr>
            <p:xfrm>
              <a:off x="204" y="2208"/>
              <a:ext cx="371" cy="340"/>
            </p:xfrm>
            <a:graphic>
              <a:graphicData uri="http://schemas.openxmlformats.org/presentationml/2006/ole">
                <mc:AlternateContent xmlns:mc="http://schemas.openxmlformats.org/markup-compatibility/2006">
                  <mc:Choice xmlns:v="urn:schemas-microsoft-com:vml" Requires="v">
                    <p:oleObj spid="_x0000_s5161" name="Clip" r:id="rId5" imgW="1560881" imgH="1427378" progId="MS_ClipArt_Gallery.2">
                      <p:embed/>
                    </p:oleObj>
                  </mc:Choice>
                  <mc:Fallback>
                    <p:oleObj name="Clip" r:id="rId5" imgW="1560881" imgH="1427378" progId="MS_ClipArt_Gallery.2">
                      <p:embed/>
                      <p:pic>
                        <p:nvPicPr>
                          <p:cNvPr id="0" name="Object 5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4" y="2208"/>
                            <a:ext cx="371" cy="3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5147" name="Rectangle 53">
              <a:extLst>
                <a:ext uri="{FF2B5EF4-FFF2-40B4-BE49-F238E27FC236}">
                  <a16:creationId xmlns:a16="http://schemas.microsoft.com/office/drawing/2014/main" id="{EE58FF7F-3DD6-4443-B86D-C818017A5DD6}"/>
                </a:ext>
              </a:extLst>
            </p:cNvPr>
            <p:cNvSpPr>
              <a:spLocks noChangeArrowheads="1"/>
            </p:cNvSpPr>
            <p:nvPr/>
          </p:nvSpPr>
          <p:spPr bwMode="auto">
            <a:xfrm>
              <a:off x="160" y="1504"/>
              <a:ext cx="4056" cy="101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endParaRPr lang="en-US" altLang="en-US"/>
            </a:p>
          </p:txBody>
        </p:sp>
      </p:grpSp>
      <p:sp>
        <p:nvSpPr>
          <p:cNvPr id="5123" name="Text Box 2">
            <a:extLst>
              <a:ext uri="{FF2B5EF4-FFF2-40B4-BE49-F238E27FC236}">
                <a16:creationId xmlns:a16="http://schemas.microsoft.com/office/drawing/2014/main" id="{B7D5E173-3C19-42C4-948E-46862576B3CD}"/>
              </a:ext>
            </a:extLst>
          </p:cNvPr>
          <p:cNvSpPr txBox="1">
            <a:spLocks noChangeArrowheads="1"/>
          </p:cNvSpPr>
          <p:nvPr/>
        </p:nvSpPr>
        <p:spPr bwMode="auto">
          <a:xfrm>
            <a:off x="1371600" y="73025"/>
            <a:ext cx="3962400" cy="427038"/>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a:spcBef>
                <a:spcPct val="50000"/>
              </a:spcBef>
            </a:pPr>
            <a:r>
              <a:rPr lang="es-ES_tradnl" altLang="en-US" sz="2200" b="1">
                <a:solidFill>
                  <a:schemeClr val="bg1"/>
                </a:solidFill>
              </a:rPr>
              <a:t>Excavaciones</a:t>
            </a:r>
            <a:endParaRPr lang="en-US" altLang="en-US" sz="2400" b="1">
              <a:solidFill>
                <a:schemeClr val="bg1"/>
              </a:solidFill>
            </a:endParaRPr>
          </a:p>
        </p:txBody>
      </p:sp>
      <p:sp>
        <p:nvSpPr>
          <p:cNvPr id="5124" name="Text Box 4">
            <a:extLst>
              <a:ext uri="{FF2B5EF4-FFF2-40B4-BE49-F238E27FC236}">
                <a16:creationId xmlns:a16="http://schemas.microsoft.com/office/drawing/2014/main" id="{CFC30E5C-1A3D-489E-B767-56751F0797DE}"/>
              </a:ext>
            </a:extLst>
          </p:cNvPr>
          <p:cNvSpPr txBox="1">
            <a:spLocks noChangeArrowheads="1"/>
          </p:cNvSpPr>
          <p:nvPr/>
        </p:nvSpPr>
        <p:spPr bwMode="auto">
          <a:xfrm>
            <a:off x="114300" y="609600"/>
            <a:ext cx="6197600" cy="1587500"/>
          </a:xfrm>
          <a:prstGeom prst="rect">
            <a:avLst/>
          </a:prstGeom>
          <a:noFill/>
          <a:ln w="63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227013" indent="-225425">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buFont typeface="Monotype Sorts" pitchFamily="2" charset="2"/>
              <a:buNone/>
            </a:pPr>
            <a:r>
              <a:rPr lang="en-US" altLang="en-US" b="1"/>
              <a:t>¡LLAME ANTES DE CAVAR!</a:t>
            </a:r>
          </a:p>
          <a:p>
            <a:pPr>
              <a:buFont typeface="Monotype Sorts" pitchFamily="2" charset="2"/>
              <a:buNone/>
            </a:pPr>
            <a:r>
              <a:rPr lang="es-ES_tradnl" altLang="en-US" b="1"/>
              <a:t>  </a:t>
            </a:r>
          </a:p>
          <a:p>
            <a:pPr lvl="1">
              <a:buFont typeface="Monotype Sorts" pitchFamily="2" charset="2"/>
              <a:buChar char="4"/>
            </a:pPr>
            <a:r>
              <a:rPr lang="es-ES_tradnl" altLang="en-US" b="1"/>
              <a:t>Precise los lugares aproximados de las instalaciones subterráneas.</a:t>
            </a:r>
          </a:p>
          <a:p>
            <a:pPr lvl="1">
              <a:buFont typeface="Monotype Sorts" pitchFamily="2" charset="2"/>
              <a:buChar char="4"/>
            </a:pPr>
            <a:r>
              <a:rPr lang="es-ES_tradnl" altLang="en-US" b="1"/>
              <a:t>Llame al servicio público o dueño de las instalaciones y al Centro de Notificación de Servicios Públicos Subterráneos </a:t>
            </a:r>
            <a:r>
              <a:rPr lang="en-US" altLang="en-US" b="1"/>
              <a:t>(800) 332-2344.</a:t>
            </a:r>
            <a:endParaRPr lang="en-US" altLang="en-US" b="1" u="sng"/>
          </a:p>
          <a:p>
            <a:pPr lvl="1">
              <a:buFont typeface="Monotype Sorts" pitchFamily="2" charset="2"/>
              <a:buChar char="4"/>
            </a:pPr>
            <a:r>
              <a:rPr lang="es-ES_tradnl" altLang="en-US" b="1"/>
              <a:t>Proceda con precaución para encontrar el lugar exacto de las instalaciones. </a:t>
            </a:r>
          </a:p>
          <a:p>
            <a:pPr lvl="1">
              <a:buFont typeface="Monotype Sorts" pitchFamily="2" charset="2"/>
              <a:buChar char="4"/>
            </a:pPr>
            <a:r>
              <a:rPr lang="es-ES_tradnl" altLang="en-US" b="1"/>
              <a:t>Apoye, proteja, o remueva la instalación en excavaciones abiertas.</a:t>
            </a:r>
            <a:endParaRPr lang="en-US" altLang="en-US" b="1"/>
          </a:p>
        </p:txBody>
      </p:sp>
      <p:sp>
        <p:nvSpPr>
          <p:cNvPr id="5125" name="Rectangle 16">
            <a:extLst>
              <a:ext uri="{FF2B5EF4-FFF2-40B4-BE49-F238E27FC236}">
                <a16:creationId xmlns:a16="http://schemas.microsoft.com/office/drawing/2014/main" id="{BBED5AAE-9507-4B0E-A287-1AAB777BFF49}"/>
              </a:ext>
            </a:extLst>
          </p:cNvPr>
          <p:cNvSpPr>
            <a:spLocks noChangeArrowheads="1"/>
          </p:cNvSpPr>
          <p:nvPr/>
        </p:nvSpPr>
        <p:spPr bwMode="auto">
          <a:xfrm>
            <a:off x="647700" y="4248150"/>
            <a:ext cx="5638800" cy="2019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endParaRPr lang="en-US" altLang="en-US"/>
          </a:p>
        </p:txBody>
      </p:sp>
      <p:sp>
        <p:nvSpPr>
          <p:cNvPr id="5126" name="Text Box 22">
            <a:extLst>
              <a:ext uri="{FF2B5EF4-FFF2-40B4-BE49-F238E27FC236}">
                <a16:creationId xmlns:a16="http://schemas.microsoft.com/office/drawing/2014/main" id="{EEED10AD-4635-4947-B137-A1AB7D5D3FFF}"/>
              </a:ext>
            </a:extLst>
          </p:cNvPr>
          <p:cNvSpPr txBox="1">
            <a:spLocks noChangeArrowheads="1"/>
          </p:cNvSpPr>
          <p:nvPr/>
        </p:nvSpPr>
        <p:spPr bwMode="auto">
          <a:xfrm>
            <a:off x="647700" y="4260850"/>
            <a:ext cx="4762500" cy="1138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r>
              <a:rPr lang="es-ES_tradnl" altLang="en-US" sz="1200" b="1"/>
              <a:t>A los trabajadores se les debe proporcionar un manera segura para entrar y salir de las excavaciones.  Una escalera, escalera de mano, rampa, u otra manera de salida debe estar localizada en excavaciones de zanja que tienen cuatro pies (1.22 metros) o más en profundidad y a no más de 25 pies (7.62 metros) de recorrido lateral.</a:t>
            </a:r>
            <a:endParaRPr lang="en-US" altLang="en-US" sz="1200"/>
          </a:p>
          <a:p>
            <a:endParaRPr lang="en-US" altLang="en-US" sz="800" b="1"/>
          </a:p>
        </p:txBody>
      </p:sp>
      <p:grpSp>
        <p:nvGrpSpPr>
          <p:cNvPr id="5127" name="Group 60">
            <a:extLst>
              <a:ext uri="{FF2B5EF4-FFF2-40B4-BE49-F238E27FC236}">
                <a16:creationId xmlns:a16="http://schemas.microsoft.com/office/drawing/2014/main" id="{DBF6C4C3-82F9-409B-8CDF-5778EF516BED}"/>
              </a:ext>
            </a:extLst>
          </p:cNvPr>
          <p:cNvGrpSpPr>
            <a:grpSpLocks/>
          </p:cNvGrpSpPr>
          <p:nvPr/>
        </p:nvGrpSpPr>
        <p:grpSpPr bwMode="auto">
          <a:xfrm>
            <a:off x="685800" y="5334000"/>
            <a:ext cx="1533525" cy="946150"/>
            <a:chOff x="432" y="3360"/>
            <a:chExt cx="966" cy="596"/>
          </a:xfrm>
        </p:grpSpPr>
        <p:grpSp>
          <p:nvGrpSpPr>
            <p:cNvPr id="5140" name="Group 26">
              <a:extLst>
                <a:ext uri="{FF2B5EF4-FFF2-40B4-BE49-F238E27FC236}">
                  <a16:creationId xmlns:a16="http://schemas.microsoft.com/office/drawing/2014/main" id="{B32B0E22-94DF-43B8-8C60-FB89FD983AED}"/>
                </a:ext>
              </a:extLst>
            </p:cNvPr>
            <p:cNvGrpSpPr>
              <a:grpSpLocks/>
            </p:cNvGrpSpPr>
            <p:nvPr/>
          </p:nvGrpSpPr>
          <p:grpSpPr bwMode="auto">
            <a:xfrm>
              <a:off x="432" y="3360"/>
              <a:ext cx="794" cy="388"/>
              <a:chOff x="2973" y="3789"/>
              <a:chExt cx="816" cy="417"/>
            </a:xfrm>
          </p:grpSpPr>
          <p:graphicFrame>
            <p:nvGraphicFramePr>
              <p:cNvPr id="5143" name="Object 27">
                <a:hlinkClick r:id="" action="ppaction://ole?verb=0"/>
                <a:extLst>
                  <a:ext uri="{FF2B5EF4-FFF2-40B4-BE49-F238E27FC236}">
                    <a16:creationId xmlns:a16="http://schemas.microsoft.com/office/drawing/2014/main" id="{AFC9F830-8EDE-4028-B293-A84D5695C56B}"/>
                  </a:ext>
                </a:extLst>
              </p:cNvPr>
              <p:cNvGraphicFramePr>
                <a:graphicFrameLocks/>
              </p:cNvGraphicFramePr>
              <p:nvPr/>
            </p:nvGraphicFramePr>
            <p:xfrm>
              <a:off x="2973" y="4011"/>
              <a:ext cx="368" cy="195"/>
            </p:xfrm>
            <a:graphic>
              <a:graphicData uri="http://schemas.openxmlformats.org/presentationml/2006/ole">
                <mc:AlternateContent xmlns:mc="http://schemas.openxmlformats.org/markup-compatibility/2006">
                  <mc:Choice xmlns:v="urn:schemas-microsoft-com:vml" Requires="v">
                    <p:oleObj spid="_x0000_s5162" name="Clip" r:id="rId7" imgW="5311775" imgH="2949575" progId="MS_ClipArt_Gallery.2">
                      <p:embed/>
                    </p:oleObj>
                  </mc:Choice>
                  <mc:Fallback>
                    <p:oleObj name="Clip" r:id="rId7" imgW="5311775" imgH="2949575" progId="MS_ClipArt_Gallery.2">
                      <p:embed/>
                      <p:pic>
                        <p:nvPicPr>
                          <p:cNvPr id="0" name="Object 27"/>
                          <p:cNvPicPr>
                            <a:picLocks noChangeArrowheads="1"/>
                          </p:cNvPicPr>
                          <p:nvPr/>
                        </p:nvPicPr>
                        <p:blipFill>
                          <a:blip r:embed="rId8">
                            <a:lum bright="30000"/>
                            <a:extLst>
                              <a:ext uri="{28A0092B-C50C-407E-A947-70E740481C1C}">
                                <a14:useLocalDpi xmlns:a14="http://schemas.microsoft.com/office/drawing/2010/main" val="0"/>
                              </a:ext>
                            </a:extLst>
                          </a:blip>
                          <a:srcRect/>
                          <a:stretch>
                            <a:fillRect/>
                          </a:stretch>
                        </p:blipFill>
                        <p:spPr bwMode="auto">
                          <a:xfrm>
                            <a:off x="2973" y="4011"/>
                            <a:ext cx="368" cy="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44" name="Object 28">
                <a:extLst>
                  <a:ext uri="{FF2B5EF4-FFF2-40B4-BE49-F238E27FC236}">
                    <a16:creationId xmlns:a16="http://schemas.microsoft.com/office/drawing/2014/main" id="{C33A579C-6053-4B6C-89F2-13D3FE08D238}"/>
                  </a:ext>
                </a:extLst>
              </p:cNvPr>
              <p:cNvGraphicFramePr>
                <a:graphicFrameLocks noChangeAspect="1"/>
              </p:cNvGraphicFramePr>
              <p:nvPr/>
            </p:nvGraphicFramePr>
            <p:xfrm>
              <a:off x="3245" y="3789"/>
              <a:ext cx="544" cy="399"/>
            </p:xfrm>
            <a:graphic>
              <a:graphicData uri="http://schemas.openxmlformats.org/presentationml/2006/ole">
                <mc:AlternateContent xmlns:mc="http://schemas.openxmlformats.org/markup-compatibility/2006">
                  <mc:Choice xmlns:v="urn:schemas-microsoft-com:vml" Requires="v">
                    <p:oleObj spid="_x0000_s5163" name="Clip" r:id="rId9" imgW="4344154" imgH="3468986" progId="MS_ClipArt_Gallery.2">
                      <p:embed/>
                    </p:oleObj>
                  </mc:Choice>
                  <mc:Fallback>
                    <p:oleObj name="Clip" r:id="rId9" imgW="4344154" imgH="3468986" progId="MS_ClipArt_Gallery.2">
                      <p:embed/>
                      <p:pic>
                        <p:nvPicPr>
                          <p:cNvPr id="0" name="Object 28"/>
                          <p:cNvPicPr>
                            <a:picLocks noChangeAspect="1" noChangeArrowheads="1"/>
                          </p:cNvPicPr>
                          <p:nvPr/>
                        </p:nvPicPr>
                        <p:blipFill>
                          <a:blip r:embed="rId10">
                            <a:lum bright="30000"/>
                            <a:extLst>
                              <a:ext uri="{28A0092B-C50C-407E-A947-70E740481C1C}">
                                <a14:useLocalDpi xmlns:a14="http://schemas.microsoft.com/office/drawing/2010/main" val="0"/>
                              </a:ext>
                            </a:extLst>
                          </a:blip>
                          <a:srcRect/>
                          <a:stretch>
                            <a:fillRect/>
                          </a:stretch>
                        </p:blipFill>
                        <p:spPr bwMode="auto">
                          <a:xfrm>
                            <a:off x="3245" y="3789"/>
                            <a:ext cx="544" cy="3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5141" name="Text Box 29">
              <a:extLst>
                <a:ext uri="{FF2B5EF4-FFF2-40B4-BE49-F238E27FC236}">
                  <a16:creationId xmlns:a16="http://schemas.microsoft.com/office/drawing/2014/main" id="{C7169961-0209-4680-9037-EBDCA1EF59E7}"/>
                </a:ext>
              </a:extLst>
            </p:cNvPr>
            <p:cNvSpPr txBox="1">
              <a:spLocks noChangeArrowheads="1"/>
            </p:cNvSpPr>
            <p:nvPr/>
          </p:nvSpPr>
          <p:spPr bwMode="auto">
            <a:xfrm>
              <a:off x="553" y="3802"/>
              <a:ext cx="84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r>
                <a:rPr lang="en-US" altLang="en-US" sz="1000"/>
                <a:t>2 pies (0.61 metros)</a:t>
              </a:r>
              <a:endParaRPr lang="en-US" altLang="en-US" sz="1200"/>
            </a:p>
          </p:txBody>
        </p:sp>
        <p:sp>
          <p:nvSpPr>
            <p:cNvPr id="5142" name="AutoShape 30">
              <a:extLst>
                <a:ext uri="{FF2B5EF4-FFF2-40B4-BE49-F238E27FC236}">
                  <a16:creationId xmlns:a16="http://schemas.microsoft.com/office/drawing/2014/main" id="{8E5EDDF3-B87C-4E9F-A280-B93674B2EBB4}"/>
                </a:ext>
              </a:extLst>
            </p:cNvPr>
            <p:cNvSpPr>
              <a:spLocks/>
            </p:cNvSpPr>
            <p:nvPr/>
          </p:nvSpPr>
          <p:spPr bwMode="auto">
            <a:xfrm rot="-5400000">
              <a:off x="888" y="3641"/>
              <a:ext cx="90" cy="248"/>
            </a:xfrm>
            <a:prstGeom prst="leftBrace">
              <a:avLst>
                <a:gd name="adj1" fmla="val 22963"/>
                <a:gd name="adj2" fmla="val 50000"/>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endParaRPr lang="en-US" altLang="en-US"/>
            </a:p>
          </p:txBody>
        </p:sp>
      </p:grpSp>
      <p:grpSp>
        <p:nvGrpSpPr>
          <p:cNvPr id="5128" name="Group 31">
            <a:extLst>
              <a:ext uri="{FF2B5EF4-FFF2-40B4-BE49-F238E27FC236}">
                <a16:creationId xmlns:a16="http://schemas.microsoft.com/office/drawing/2014/main" id="{1F546409-D114-43D8-841A-EDAACD353256}"/>
              </a:ext>
            </a:extLst>
          </p:cNvPr>
          <p:cNvGrpSpPr>
            <a:grpSpLocks/>
          </p:cNvGrpSpPr>
          <p:nvPr/>
        </p:nvGrpSpPr>
        <p:grpSpPr bwMode="auto">
          <a:xfrm>
            <a:off x="228600" y="6546850"/>
            <a:ext cx="6267450" cy="2006600"/>
            <a:chOff x="144" y="4112"/>
            <a:chExt cx="3948" cy="1264"/>
          </a:xfrm>
        </p:grpSpPr>
        <p:grpSp>
          <p:nvGrpSpPr>
            <p:cNvPr id="5134" name="Group 32">
              <a:extLst>
                <a:ext uri="{FF2B5EF4-FFF2-40B4-BE49-F238E27FC236}">
                  <a16:creationId xmlns:a16="http://schemas.microsoft.com/office/drawing/2014/main" id="{4F2EA007-F2CC-4F22-88B0-968A1D765C72}"/>
                </a:ext>
              </a:extLst>
            </p:cNvPr>
            <p:cNvGrpSpPr>
              <a:grpSpLocks/>
            </p:cNvGrpSpPr>
            <p:nvPr/>
          </p:nvGrpSpPr>
          <p:grpSpPr bwMode="auto">
            <a:xfrm>
              <a:off x="144" y="4112"/>
              <a:ext cx="1484" cy="1264"/>
              <a:chOff x="144" y="4112"/>
              <a:chExt cx="1484" cy="1264"/>
            </a:xfrm>
          </p:grpSpPr>
          <p:pic>
            <p:nvPicPr>
              <p:cNvPr id="5138" name="Picture 33" descr="A:\Image1.jpg">
                <a:extLst>
                  <a:ext uri="{FF2B5EF4-FFF2-40B4-BE49-F238E27FC236}">
                    <a16:creationId xmlns:a16="http://schemas.microsoft.com/office/drawing/2014/main" id="{7B89B724-7916-45EC-AC12-ED2DB74E876B}"/>
                  </a:ext>
                </a:extLst>
              </p:cNvPr>
              <p:cNvPicPr>
                <a:picLocks noChangeAspect="1" noChangeArrowheads="1"/>
              </p:cNvPicPr>
              <p:nvPr/>
            </p:nvPicPr>
            <p:blipFill>
              <a:blip r:embed="rId11">
                <a:lum bright="30000"/>
                <a:extLst>
                  <a:ext uri="{28A0092B-C50C-407E-A947-70E740481C1C}">
                    <a14:useLocalDpi xmlns:a14="http://schemas.microsoft.com/office/drawing/2010/main" val="0"/>
                  </a:ext>
                </a:extLst>
              </a:blip>
              <a:srcRect/>
              <a:stretch>
                <a:fillRect/>
              </a:stretch>
            </p:blipFill>
            <p:spPr bwMode="auto">
              <a:xfrm>
                <a:off x="144" y="4112"/>
                <a:ext cx="1484" cy="104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5139" name="Text Box 34">
                <a:extLst>
                  <a:ext uri="{FF2B5EF4-FFF2-40B4-BE49-F238E27FC236}">
                    <a16:creationId xmlns:a16="http://schemas.microsoft.com/office/drawing/2014/main" id="{7564EDA2-5E0A-4FB3-8C00-7ECC243F64E4}"/>
                  </a:ext>
                </a:extLst>
              </p:cNvPr>
              <p:cNvSpPr txBox="1">
                <a:spLocks noChangeArrowheads="1"/>
              </p:cNvSpPr>
              <p:nvPr/>
            </p:nvSpPr>
            <p:spPr bwMode="auto">
              <a:xfrm>
                <a:off x="624" y="5184"/>
                <a:ext cx="40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spcBef>
                    <a:spcPct val="50000"/>
                  </a:spcBef>
                </a:pPr>
                <a:r>
                  <a:rPr lang="en-US" altLang="en-US" b="1"/>
                  <a:t>¡NO!</a:t>
                </a:r>
                <a:endParaRPr lang="en-US" altLang="en-US"/>
              </a:p>
            </p:txBody>
          </p:sp>
        </p:grpSp>
        <p:grpSp>
          <p:nvGrpSpPr>
            <p:cNvPr id="5135" name="Group 35">
              <a:extLst>
                <a:ext uri="{FF2B5EF4-FFF2-40B4-BE49-F238E27FC236}">
                  <a16:creationId xmlns:a16="http://schemas.microsoft.com/office/drawing/2014/main" id="{34D996AE-028B-42BF-91B9-8AEC547726F0}"/>
                </a:ext>
              </a:extLst>
            </p:cNvPr>
            <p:cNvGrpSpPr>
              <a:grpSpLocks/>
            </p:cNvGrpSpPr>
            <p:nvPr/>
          </p:nvGrpSpPr>
          <p:grpSpPr bwMode="auto">
            <a:xfrm>
              <a:off x="2724" y="4112"/>
              <a:ext cx="1368" cy="1264"/>
              <a:chOff x="2724" y="4112"/>
              <a:chExt cx="1368" cy="1264"/>
            </a:xfrm>
          </p:grpSpPr>
          <p:pic>
            <p:nvPicPr>
              <p:cNvPr id="5136" name="Picture 36">
                <a:extLst>
                  <a:ext uri="{FF2B5EF4-FFF2-40B4-BE49-F238E27FC236}">
                    <a16:creationId xmlns:a16="http://schemas.microsoft.com/office/drawing/2014/main" id="{7780F08C-8692-4F2B-932D-63EEBBAB6BFE}"/>
                  </a:ext>
                </a:extLst>
              </p:cNvPr>
              <p:cNvPicPr>
                <a:picLocks noChangeAspect="1" noChangeArrowheads="1"/>
              </p:cNvPicPr>
              <p:nvPr/>
            </p:nvPicPr>
            <p:blipFill>
              <a:blip r:embed="rId12">
                <a:lum bright="40000"/>
                <a:extLst>
                  <a:ext uri="{28A0092B-C50C-407E-A947-70E740481C1C}">
                    <a14:useLocalDpi xmlns:a14="http://schemas.microsoft.com/office/drawing/2010/main" val="0"/>
                  </a:ext>
                </a:extLst>
              </a:blip>
              <a:srcRect/>
              <a:stretch>
                <a:fillRect/>
              </a:stretch>
            </p:blipFill>
            <p:spPr bwMode="auto">
              <a:xfrm>
                <a:off x="2724" y="4112"/>
                <a:ext cx="1368" cy="104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37" name="Text Box 37">
                <a:extLst>
                  <a:ext uri="{FF2B5EF4-FFF2-40B4-BE49-F238E27FC236}">
                    <a16:creationId xmlns:a16="http://schemas.microsoft.com/office/drawing/2014/main" id="{519DDCC9-6285-452B-AAA4-05B4577FA100}"/>
                  </a:ext>
                </a:extLst>
              </p:cNvPr>
              <p:cNvSpPr txBox="1">
                <a:spLocks noChangeArrowheads="1"/>
              </p:cNvSpPr>
              <p:nvPr/>
            </p:nvSpPr>
            <p:spPr bwMode="auto">
              <a:xfrm>
                <a:off x="3288" y="5184"/>
                <a:ext cx="48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spcBef>
                    <a:spcPct val="50000"/>
                  </a:spcBef>
                </a:pPr>
                <a:r>
                  <a:rPr lang="en-US" altLang="en-US" b="1"/>
                  <a:t>¡SI!</a:t>
                </a:r>
                <a:endParaRPr lang="en-US" altLang="en-US"/>
              </a:p>
            </p:txBody>
          </p:sp>
        </p:grpSp>
      </p:grpSp>
      <p:sp>
        <p:nvSpPr>
          <p:cNvPr id="5129" name="Text Box 55">
            <a:extLst>
              <a:ext uri="{FF2B5EF4-FFF2-40B4-BE49-F238E27FC236}">
                <a16:creationId xmlns:a16="http://schemas.microsoft.com/office/drawing/2014/main" id="{E74FADAF-E46F-4DFF-9C80-B75FFDC3DC56}"/>
              </a:ext>
            </a:extLst>
          </p:cNvPr>
          <p:cNvSpPr txBox="1">
            <a:spLocks noChangeArrowheads="1"/>
          </p:cNvSpPr>
          <p:nvPr/>
        </p:nvSpPr>
        <p:spPr bwMode="auto">
          <a:xfrm>
            <a:off x="2203450" y="5524500"/>
            <a:ext cx="3790950" cy="754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spcBef>
                <a:spcPct val="50000"/>
              </a:spcBef>
            </a:pPr>
            <a:r>
              <a:rPr lang="es-ES_tradnl" altLang="en-US" sz="1200" b="1">
                <a:solidFill>
                  <a:schemeClr val="tx2"/>
                </a:solidFill>
              </a:rPr>
              <a:t>Escalone el material suelto alejándolo del borde de la trinchera y ponga el material, equipo y desechos por lo menos dos pies (0.61 metros) del borde.</a:t>
            </a:r>
            <a:br>
              <a:rPr lang="en-US" altLang="en-US" sz="1200">
                <a:solidFill>
                  <a:schemeClr val="tx2"/>
                </a:solidFill>
              </a:rPr>
            </a:br>
            <a:endParaRPr lang="en-US" altLang="en-US" sz="700">
              <a:solidFill>
                <a:schemeClr val="tx2"/>
              </a:solidFill>
            </a:endParaRPr>
          </a:p>
        </p:txBody>
      </p:sp>
      <p:grpSp>
        <p:nvGrpSpPr>
          <p:cNvPr id="5130" name="Group 56">
            <a:extLst>
              <a:ext uri="{FF2B5EF4-FFF2-40B4-BE49-F238E27FC236}">
                <a16:creationId xmlns:a16="http://schemas.microsoft.com/office/drawing/2014/main" id="{F859E2A2-211D-4895-9C57-1CD15273D58E}"/>
              </a:ext>
            </a:extLst>
          </p:cNvPr>
          <p:cNvGrpSpPr>
            <a:grpSpLocks/>
          </p:cNvGrpSpPr>
          <p:nvPr/>
        </p:nvGrpSpPr>
        <p:grpSpPr bwMode="auto">
          <a:xfrm>
            <a:off x="5305425" y="4333875"/>
            <a:ext cx="917575" cy="1206500"/>
            <a:chOff x="3184" y="2688"/>
            <a:chExt cx="502" cy="651"/>
          </a:xfrm>
        </p:grpSpPr>
        <p:pic>
          <p:nvPicPr>
            <p:cNvPr id="5132" name="Picture 57" descr="E:\ss12.gif">
              <a:extLst>
                <a:ext uri="{FF2B5EF4-FFF2-40B4-BE49-F238E27FC236}">
                  <a16:creationId xmlns:a16="http://schemas.microsoft.com/office/drawing/2014/main" id="{4FE5C35C-D40D-4132-9C42-E769229234CD}"/>
                </a:ext>
              </a:extLst>
            </p:cNvPr>
            <p:cNvPicPr>
              <a:picLocks noChangeAspect="1" noChangeArrowheads="1"/>
            </p:cNvPicPr>
            <p:nvPr/>
          </p:nvPicPr>
          <p:blipFill>
            <a:blip r:embed="rId13">
              <a:lum bright="40000"/>
              <a:extLst>
                <a:ext uri="{28A0092B-C50C-407E-A947-70E740481C1C}">
                  <a14:useLocalDpi xmlns:a14="http://schemas.microsoft.com/office/drawing/2010/main" val="0"/>
                </a:ext>
              </a:extLst>
            </a:blip>
            <a:srcRect/>
            <a:stretch>
              <a:fillRect/>
            </a:stretch>
          </p:blipFill>
          <p:spPr bwMode="auto">
            <a:xfrm>
              <a:off x="3216" y="2688"/>
              <a:ext cx="460" cy="57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5133" name="Text Box 58">
              <a:extLst>
                <a:ext uri="{FF2B5EF4-FFF2-40B4-BE49-F238E27FC236}">
                  <a16:creationId xmlns:a16="http://schemas.microsoft.com/office/drawing/2014/main" id="{02FD1417-ABCC-47B0-B26F-11AE28E21D68}"/>
                </a:ext>
              </a:extLst>
            </p:cNvPr>
            <p:cNvSpPr txBox="1">
              <a:spLocks noChangeArrowheads="1"/>
            </p:cNvSpPr>
            <p:nvPr/>
          </p:nvSpPr>
          <p:spPr bwMode="auto">
            <a:xfrm>
              <a:off x="3184" y="3240"/>
              <a:ext cx="502" cy="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r>
                <a:rPr lang="en-US" altLang="en-US" sz="600"/>
                <a:t>  Speed Shore Corp.</a:t>
              </a:r>
              <a:endParaRPr lang="en-US" altLang="en-US" sz="800"/>
            </a:p>
          </p:txBody>
        </p:sp>
      </p:grpSp>
      <p:pic>
        <p:nvPicPr>
          <p:cNvPr id="5131" name="Picture 1">
            <a:extLst>
              <a:ext uri="{FF2B5EF4-FFF2-40B4-BE49-F238E27FC236}">
                <a16:creationId xmlns:a16="http://schemas.microsoft.com/office/drawing/2014/main" id="{95F47C13-85DF-48AE-85DE-8A4287043F41}"/>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5715000" y="549275"/>
            <a:ext cx="933450" cy="7969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raining" ma:contentTypeID="0x010100854524CC3423A244BB56938E3F8ABE270067817B4706841944893504266FF3AFD0" ma:contentTypeVersion="25" ma:contentTypeDescription="Training and education materials" ma:contentTypeScope="" ma:versionID="34d1da808c0373fcd75ca49a86825732">
  <xsd:schema xmlns:xsd="http://www.w3.org/2001/XMLSchema" xmlns:xs="http://www.w3.org/2001/XMLSchema" xmlns:p="http://schemas.microsoft.com/office/2006/metadata/properties" xmlns:ns1="http://schemas.microsoft.com/sharepoint/v3" xmlns:ns2="4abed4e2-db5c-4e78-ae88-7ca7a6241065" xmlns:ns3="http://schemas.microsoft.com/sharepoint/v4" targetNamespace="http://schemas.microsoft.com/office/2006/metadata/properties" ma:root="true" ma:fieldsID="2d08b5255158c9f14c10f9c2e24a5b9c" ns1:_="" ns2:_="" ns3:_="">
    <xsd:import namespace="http://schemas.microsoft.com/sharepoint/v3"/>
    <xsd:import namespace="4abed4e2-db5c-4e78-ae88-7ca7a6241065"/>
    <xsd:import namespace="http://schemas.microsoft.com/sharepoint/v4"/>
    <xsd:element name="properties">
      <xsd:complexType>
        <xsd:sequence>
          <xsd:element name="documentManagement">
            <xsd:complexType>
              <xsd:all>
                <xsd:element ref="ns2:AdditionalTitle" minOccurs="0"/>
                <xsd:element ref="ns2:TrainingType" minOccurs="0"/>
                <xsd:element ref="ns2:TrainingFormat" minOccurs="0"/>
                <xsd:element ref="ns2:DateRevised" minOccurs="0"/>
                <xsd:element ref="ns1:Language" minOccurs="0"/>
                <xsd:element ref="ns2:Description1" minOccurs="0"/>
                <xsd:element ref="ns2:Topic" minOccurs="0"/>
                <xsd:element ref="ns2:SharedWithUsers" minOccurs="0"/>
                <xsd:element ref="ns3: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6" nillable="true" ma:displayName="Language" ma:default="English" ma:format="Dropdown" ma:internalName="Language" ma:readOnly="false">
      <xsd:simpleType>
        <xsd:union memberTypes="dms:Text">
          <xsd:simpleType>
            <xsd:restriction base="dms:Choice">
              <xsd:enumeration value="Arabic"/>
              <xsd:enumeration value="Bulgarian"/>
              <xsd:enumeration value="Chinese"/>
              <xsd:enumeration value="Croatian"/>
              <xsd:enumeration value="Czech"/>
              <xsd:enumeration value="Danish"/>
              <xsd:enumeration value="Dutch"/>
              <xsd:enumeration value="English"/>
              <xsd:enumeration value="Estonian"/>
              <xsd:enumeration value="Finnish"/>
              <xsd:enumeration value="French"/>
              <xsd:enumeration value="German"/>
              <xsd:enumeration value="Greek"/>
              <xsd:enumeration value="Hebrew"/>
              <xsd:enumeration value="Hindi"/>
              <xsd:enumeration value="Hungarian"/>
              <xsd:enumeration value="Indonesian"/>
              <xsd:enumeration value="Italian"/>
              <xsd:enumeration value="Japanese"/>
              <xsd:enumeration value="Korean"/>
              <xsd:enumeration value="Latvian"/>
              <xsd:enumeration value="Lithuanian"/>
              <xsd:enumeration value="Malay"/>
              <xsd:enumeration value="Norwegian"/>
              <xsd:enumeration value="Polish"/>
              <xsd:enumeration value="Portuguese"/>
              <xsd:enumeration value="Romanian"/>
              <xsd:enumeration value="Russian"/>
              <xsd:enumeration value="Serbian"/>
              <xsd:enumeration value="Slovak"/>
              <xsd:enumeration value="Slovenian"/>
              <xsd:enumeration value="Spanish"/>
              <xsd:enumeration value="Swedish"/>
              <xsd:enumeration value="Thai"/>
              <xsd:enumeration value="Turkish"/>
              <xsd:enumeration value="Ukrainian"/>
              <xsd:enumeration value="Urdu"/>
              <xsd:enumeration value="Vietnamese"/>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4abed4e2-db5c-4e78-ae88-7ca7a6241065" elementFormDefault="qualified">
    <xsd:import namespace="http://schemas.microsoft.com/office/2006/documentManagement/types"/>
    <xsd:import namespace="http://schemas.microsoft.com/office/infopath/2007/PartnerControls"/>
    <xsd:element name="AdditionalTitle" ma:index="2" nillable="true" ma:displayName="Additional Title" ma:description="Secondary title - typically the English language title if the item has a title in another language" ma:internalName="AdditionalTitle" ma:readOnly="false">
      <xsd:simpleType>
        <xsd:restriction base="dms:Text">
          <xsd:maxLength value="255"/>
        </xsd:restriction>
      </xsd:simpleType>
    </xsd:element>
    <xsd:element name="TrainingType" ma:index="3" nillable="true" ma:displayName="Training Type" ma:description="Pick a type for this training material" ma:format="Dropdown" ma:internalName="TrainingType" ma:readOnly="false">
      <xsd:simpleType>
        <xsd:restriction base="dms:Choice">
          <xsd:enumeration value="Curriculum"/>
          <xsd:enumeration value="Grant program"/>
          <xsd:enumeration value="Online course"/>
          <xsd:enumeration value="PESO"/>
          <xsd:enumeration value="Presentation"/>
          <xsd:enumeration value="Resources"/>
          <xsd:enumeration value="Workshop"/>
        </xsd:restriction>
      </xsd:simpleType>
    </xsd:element>
    <xsd:element name="TrainingFormat" ma:index="4" nillable="true" ma:displayName="Training Format" ma:default="  " ma:description="Pick a format for this training" ma:format="Dropdown" ma:internalName="TrainingFormat" ma:readOnly="false">
      <xsd:simpleType>
        <xsd:restriction base="dms:Choice">
          <xsd:enumeration value=""/>
          <xsd:enumeration value="Instructor Guide"/>
          <xsd:enumeration value="Online course"/>
          <xsd:enumeration value="Overhead"/>
          <xsd:enumeration value="Tailgate"/>
          <xsd:enumeration value="Training program"/>
          <xsd:enumeration value="Video"/>
          <xsd:enumeration value="Workbook"/>
        </xsd:restriction>
      </xsd:simpleType>
    </xsd:element>
    <xsd:element name="DateRevised" ma:index="5" nillable="true" ma:displayName="New or Revised Date" ma:format="DateOnly" ma:internalName="DateRevised" ma:readOnly="false">
      <xsd:simpleType>
        <xsd:restriction base="dms:DateTime"/>
      </xsd:simpleType>
    </xsd:element>
    <xsd:element name="Description1" ma:index="7" nillable="true" ma:displayName="Description" ma:internalName="Description1" ma:readOnly="false">
      <xsd:simpleType>
        <xsd:restriction base="dms:Note"/>
      </xsd:simpleType>
    </xsd:element>
    <xsd:element name="Topic" ma:index="8" nillable="true" ma:displayName="Topic" ma:description="Pick associated topics" ma:list="{913132ca-d302-4b93-9158-b48ece0e0b4d}" ma:internalName="Topic" ma:readOnly="false" ma:showField="Title" ma:web="4abed4e2-db5c-4e78-ae88-7ca7a6241065">
      <xsd:complexType>
        <xsd:complexContent>
          <xsd:extension base="dms:MultiChoiceLookup">
            <xsd:sequence>
              <xsd:element name="Value" type="dms:Lookup" maxOccurs="unbounded" minOccurs="0" nillable="true"/>
            </xsd:sequence>
          </xsd:extension>
        </xsd:complexContent>
      </xsd:complex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6" nillable="true" ma:displayName="IconOverlay"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 Spanish</Language>
    <Description1 xmlns="4abed4e2-db5c-4e78-ae88-7ca7a6241065" xsi:nil="true"/>
    <TrainingFormat xmlns="4abed4e2-db5c-4e78-ae88-7ca7a6241065">Tailgate</TrainingFormat>
    <Topic xmlns="4abed4e2-db5c-4e78-ae88-7ca7a6241065">
      <Value>216</Value>
    </Topic>
    <TrainingType xmlns="4abed4e2-db5c-4e78-ae88-7ca7a6241065">PESO</TrainingType>
    <DateRevised xmlns="4abed4e2-db5c-4e78-ae88-7ca7a6241065">2022-11-14T08:00:00+00:00</DateRevised>
    <AdditionalTitle xmlns="4abed4e2-db5c-4e78-ae88-7ca7a6241065">Excavaciones</AdditionalTitle>
    <IconOverlay xmlns="http://schemas.microsoft.com/sharepoint/v4" xsi:nil="true"/>
  </documentManagement>
</p:properties>
</file>

<file path=customXml/itemProps1.xml><?xml version="1.0" encoding="utf-8"?>
<ds:datastoreItem xmlns:ds="http://schemas.openxmlformats.org/officeDocument/2006/customXml" ds:itemID="{233324F5-3560-475D-ADCB-1018D540E145}"/>
</file>

<file path=customXml/itemProps2.xml><?xml version="1.0" encoding="utf-8"?>
<ds:datastoreItem xmlns:ds="http://schemas.openxmlformats.org/officeDocument/2006/customXml" ds:itemID="{2A676308-CBBC-4545-BADA-12EEA8824BA1}"/>
</file>

<file path=customXml/itemProps3.xml><?xml version="1.0" encoding="utf-8"?>
<ds:datastoreItem xmlns:ds="http://schemas.openxmlformats.org/officeDocument/2006/customXml" ds:itemID="{FD619DC5-B176-4A99-B69F-19C2F33D3313}"/>
</file>

<file path=docProps/app.xml><?xml version="1.0" encoding="utf-8"?>
<Properties xmlns="http://schemas.openxmlformats.org/officeDocument/2006/extended-properties" xmlns:vt="http://schemas.openxmlformats.org/officeDocument/2006/docPropsVTypes">
  <TotalTime>0</TotalTime>
  <Words>482</Words>
  <Application>Microsoft Office PowerPoint</Application>
  <PresentationFormat>On-screen Show (4:3)</PresentationFormat>
  <Paragraphs>31</Paragraphs>
  <Slides>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vt:i4>
      </vt:variant>
    </vt:vector>
  </HeadingPairs>
  <TitlesOfParts>
    <vt:vector size="8" baseType="lpstr">
      <vt:lpstr>Arial</vt:lpstr>
      <vt:lpstr>Monotype Sorts</vt:lpstr>
      <vt:lpstr>Times New Roman</vt:lpstr>
      <vt:lpstr>Wingdings 2</vt:lpstr>
      <vt:lpstr>Default Design</vt:lpstr>
      <vt:lpstr>Clip</vt:lpstr>
      <vt:lpstr>PowerPoint Presentation</vt:lpstr>
      <vt:lpstr>PowerPoint Presentation</vt:lpstr>
    </vt:vector>
  </TitlesOfParts>
  <Manager/>
  <Company/>
  <LinksUpToDate>false</LinksUpToDate>
  <SharedDoc>false</SharedDoc>
  <HyperlinkBase>https://osha.oregon.gov</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Excavations (pptx)</dc:title>
  <dc:subject>PESO tailgate PDF about excavation.</dc:subject>
  <dc:creator/>
  <cp:lastModifiedBy/>
  <cp:revision>1</cp:revision>
  <dcterms:created xsi:type="dcterms:W3CDTF">2021-09-29T22:40:48Z</dcterms:created>
  <dcterms:modified xsi:type="dcterms:W3CDTF">2022-11-22T00:02:02Z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0x010100854524CC3423A244BB56938E3F8ABE270067817B4706841944893504266FF3AFD0</vt:lpwstr>
  </property>
</Properties>
</file>