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4"/>
  </p:notesMasterIdLst>
  <p:handoutMasterIdLst>
    <p:handoutMasterId r:id="rId35"/>
  </p:handoutMasterIdLst>
  <p:sldIdLst>
    <p:sldId id="265" r:id="rId2"/>
    <p:sldId id="317" r:id="rId3"/>
    <p:sldId id="496" r:id="rId4"/>
    <p:sldId id="494" r:id="rId5"/>
    <p:sldId id="499" r:id="rId6"/>
    <p:sldId id="309" r:id="rId7"/>
    <p:sldId id="310" r:id="rId8"/>
    <p:sldId id="257" r:id="rId9"/>
    <p:sldId id="291" r:id="rId10"/>
    <p:sldId id="350" r:id="rId11"/>
    <p:sldId id="351" r:id="rId12"/>
    <p:sldId id="260" r:id="rId13"/>
    <p:sldId id="292" r:id="rId14"/>
    <p:sldId id="263" r:id="rId15"/>
    <p:sldId id="293" r:id="rId16"/>
    <p:sldId id="262" r:id="rId17"/>
    <p:sldId id="294" r:id="rId18"/>
    <p:sldId id="328" r:id="rId19"/>
    <p:sldId id="329" r:id="rId20"/>
    <p:sldId id="352" r:id="rId21"/>
    <p:sldId id="353" r:id="rId22"/>
    <p:sldId id="286" r:id="rId23"/>
    <p:sldId id="295" r:id="rId24"/>
    <p:sldId id="311" r:id="rId25"/>
    <p:sldId id="312" r:id="rId26"/>
    <p:sldId id="313" r:id="rId27"/>
    <p:sldId id="296" r:id="rId28"/>
    <p:sldId id="267" r:id="rId29"/>
    <p:sldId id="297" r:id="rId30"/>
    <p:sldId id="346" r:id="rId31"/>
    <p:sldId id="347" r:id="rId32"/>
    <p:sldId id="498" r:id="rId33"/>
  </p:sldIdLst>
  <p:sldSz cx="6858000" cy="9144000" type="screen4x3"/>
  <p:notesSz cx="6858000" cy="90836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8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8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8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800" b="1" kern="1200">
        <a:solidFill>
          <a:schemeClr val="tx1"/>
        </a:solidFill>
        <a:latin typeface="Times New Roman" panose="02020603050405020304" pitchFamily="18" charset="0"/>
        <a:ea typeface="+mn-ea"/>
        <a:cs typeface="+mn-cs"/>
      </a:defRPr>
    </a:lvl5pPr>
    <a:lvl6pPr marL="2286000" algn="l" defTabSz="914400" rtl="0" eaLnBrk="1" latinLnBrk="0" hangingPunct="1">
      <a:defRPr sz="800" b="1" kern="1200">
        <a:solidFill>
          <a:schemeClr val="tx1"/>
        </a:solidFill>
        <a:latin typeface="Times New Roman" panose="02020603050405020304" pitchFamily="18" charset="0"/>
        <a:ea typeface="+mn-ea"/>
        <a:cs typeface="+mn-cs"/>
      </a:defRPr>
    </a:lvl6pPr>
    <a:lvl7pPr marL="2743200" algn="l" defTabSz="914400" rtl="0" eaLnBrk="1" latinLnBrk="0" hangingPunct="1">
      <a:defRPr sz="800" b="1" kern="1200">
        <a:solidFill>
          <a:schemeClr val="tx1"/>
        </a:solidFill>
        <a:latin typeface="Times New Roman" panose="02020603050405020304" pitchFamily="18" charset="0"/>
        <a:ea typeface="+mn-ea"/>
        <a:cs typeface="+mn-cs"/>
      </a:defRPr>
    </a:lvl7pPr>
    <a:lvl8pPr marL="3200400" algn="l" defTabSz="914400" rtl="0" eaLnBrk="1" latinLnBrk="0" hangingPunct="1">
      <a:defRPr sz="800" b="1" kern="1200">
        <a:solidFill>
          <a:schemeClr val="tx1"/>
        </a:solidFill>
        <a:latin typeface="Times New Roman" panose="02020603050405020304" pitchFamily="18" charset="0"/>
        <a:ea typeface="+mn-ea"/>
        <a:cs typeface="+mn-cs"/>
      </a:defRPr>
    </a:lvl8pPr>
    <a:lvl9pPr marL="3657600" algn="l" defTabSz="914400" rtl="0" eaLnBrk="1" latinLnBrk="0" hangingPunct="1">
      <a:defRPr sz="8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6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3" autoAdjust="0"/>
    <p:restoredTop sz="94943" autoAdjust="0"/>
  </p:normalViewPr>
  <p:slideViewPr>
    <p:cSldViewPr>
      <p:cViewPr varScale="1">
        <p:scale>
          <a:sx n="63" d="100"/>
          <a:sy n="63" d="100"/>
        </p:scale>
        <p:origin x="2574" y="5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38" d="100"/>
          <a:sy n="38" d="100"/>
        </p:scale>
        <p:origin x="-1446" y="-78"/>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8.w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5.wmf"/><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9.wmf"/><Relationship Id="rId1" Type="http://schemas.openxmlformats.org/officeDocument/2006/relationships/image" Target="../media/image17.wmf"/><Relationship Id="rId4"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BC5271F-D86D-43A2-B7BD-6190FA8E0234}"/>
              </a:ext>
            </a:extLst>
          </p:cNvPr>
          <p:cNvSpPr>
            <a:spLocks noGrp="1" noChangeArrowheads="1"/>
          </p:cNvSpPr>
          <p:nvPr>
            <p:ph type="body" sz="quarter" idx="3"/>
          </p:nvPr>
        </p:nvSpPr>
        <p:spPr bwMode="auto">
          <a:xfrm>
            <a:off x="914400" y="4314825"/>
            <a:ext cx="5029200" cy="408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1" name="Rectangle 3">
            <a:extLst>
              <a:ext uri="{FF2B5EF4-FFF2-40B4-BE49-F238E27FC236}">
                <a16:creationId xmlns:a16="http://schemas.microsoft.com/office/drawing/2014/main" id="{0B12F9E7-DA16-4182-8A83-BF5A0F194289}"/>
              </a:ext>
            </a:extLst>
          </p:cNvPr>
          <p:cNvSpPr>
            <a:spLocks noGrp="1" noRot="1" noChangeAspect="1" noChangeArrowheads="1" noTextEdit="1"/>
          </p:cNvSpPr>
          <p:nvPr>
            <p:ph type="sldImg" idx="2"/>
          </p:nvPr>
        </p:nvSpPr>
        <p:spPr bwMode="auto">
          <a:xfrm>
            <a:off x="2152650" y="682625"/>
            <a:ext cx="2552700" cy="3403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059C47EE-CDC4-4806-B03F-1DCD5B857F0B}"/>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fld id="{325E36EB-894A-4932-93CE-D3609DE4E9DA}" type="slidenum">
              <a:rPr lang="en-US" altLang="en-US" sz="1200"/>
              <a:pPr/>
              <a:t>1</a:t>
            </a:fld>
            <a:endParaRPr lang="en-US" altLang="en-US" sz="1200"/>
          </a:p>
        </p:txBody>
      </p:sp>
      <p:sp>
        <p:nvSpPr>
          <p:cNvPr id="4099" name="Rectangle 2050">
            <a:extLst>
              <a:ext uri="{FF2B5EF4-FFF2-40B4-BE49-F238E27FC236}">
                <a16:creationId xmlns:a16="http://schemas.microsoft.com/office/drawing/2014/main" id="{8DB0ECFC-A147-4739-9503-C15885BD7D25}"/>
              </a:ext>
            </a:extLst>
          </p:cNvPr>
          <p:cNvSpPr>
            <a:spLocks noGrp="1" noChangeArrowheads="1"/>
          </p:cNvSpPr>
          <p:nvPr>
            <p:ph type="body" idx="1"/>
          </p:nvPr>
        </p:nvSpPr>
        <p:spPr>
          <a:xfrm>
            <a:off x="914400" y="4368800"/>
            <a:ext cx="5029200"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s-ES_tradnl" altLang="en-US"/>
          </a:p>
        </p:txBody>
      </p:sp>
      <p:sp>
        <p:nvSpPr>
          <p:cNvPr id="4100" name="Rectangle 2051">
            <a:extLst>
              <a:ext uri="{FF2B5EF4-FFF2-40B4-BE49-F238E27FC236}">
                <a16:creationId xmlns:a16="http://schemas.microsoft.com/office/drawing/2014/main" id="{822B357C-F005-4304-BED7-A35456502016}"/>
              </a:ext>
            </a:extLst>
          </p:cNvPr>
          <p:cNvSpPr>
            <a:spLocks noGrp="1" noRot="1" noChangeAspect="1" noChangeArrowheads="1" noTextEdit="1"/>
          </p:cNvSpPr>
          <p:nvPr>
            <p:ph type="sldImg"/>
          </p:nvPr>
        </p:nvSpPr>
        <p:spPr>
          <a:xfrm>
            <a:off x="1714500" y="130175"/>
            <a:ext cx="3430588" cy="4573588"/>
          </a:xfrm>
          <a:noFill/>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1344D81-EECF-4318-B1CD-F24DAF25D24A}"/>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fld id="{C03F5C7A-831C-404D-8F30-8586A2F2462C}" type="slidenum">
              <a:rPr lang="en-US" altLang="en-US" sz="1200"/>
              <a:pPr/>
              <a:t>2</a:t>
            </a:fld>
            <a:endParaRPr lang="en-US" altLang="en-US" sz="1200"/>
          </a:p>
        </p:txBody>
      </p:sp>
      <p:sp>
        <p:nvSpPr>
          <p:cNvPr id="6147" name="Rectangle 2050">
            <a:extLst>
              <a:ext uri="{FF2B5EF4-FFF2-40B4-BE49-F238E27FC236}">
                <a16:creationId xmlns:a16="http://schemas.microsoft.com/office/drawing/2014/main" id="{FA6897F9-E601-414D-AC79-9BF38EB30F36}"/>
              </a:ext>
            </a:extLst>
          </p:cNvPr>
          <p:cNvSpPr>
            <a:spLocks noGrp="1" noRot="1" noChangeAspect="1" noChangeArrowheads="1" noTextEdit="1"/>
          </p:cNvSpPr>
          <p:nvPr>
            <p:ph type="sldImg"/>
          </p:nvPr>
        </p:nvSpPr>
        <p:spPr>
          <a:xfrm>
            <a:off x="2397125" y="1128713"/>
            <a:ext cx="1951038" cy="2601912"/>
          </a:xfrm>
          <a:ln cap="flat"/>
        </p:spPr>
      </p:sp>
      <p:sp>
        <p:nvSpPr>
          <p:cNvPr id="6148" name="Rectangle 2051">
            <a:extLst>
              <a:ext uri="{FF2B5EF4-FFF2-40B4-BE49-F238E27FC236}">
                <a16:creationId xmlns:a16="http://schemas.microsoft.com/office/drawing/2014/main" id="{2663741A-808E-4A0B-BBDC-C702B843D809}"/>
              </a:ext>
            </a:extLst>
          </p:cNvPr>
          <p:cNvSpPr>
            <a:spLocks noGrp="1" noChangeArrowheads="1"/>
          </p:cNvSpPr>
          <p:nvPr>
            <p:ph type="body" idx="1"/>
          </p:nvPr>
        </p:nvSpPr>
        <p:spPr>
          <a:xfrm>
            <a:off x="914400" y="4370388"/>
            <a:ext cx="5029200" cy="4138612"/>
          </a:xfrm>
          <a:noFill/>
        </p:spPr>
        <p:txBody>
          <a:bodyPr lIns="90474" tIns="44443" rIns="90474" bIns="44443"/>
          <a:lstStyle/>
          <a:p>
            <a:endParaRPr lang="es-ES_tradnl"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890CF2CE-0557-46EC-A7B3-5F692D463C6D}"/>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fld id="{4131C647-F6BF-4763-817B-5E42287B0507}" type="slidenum">
              <a:rPr lang="en-US" altLang="en-US" sz="1200"/>
              <a:pPr/>
              <a:t>3</a:t>
            </a:fld>
            <a:endParaRPr lang="en-US" altLang="en-US" sz="1200"/>
          </a:p>
        </p:txBody>
      </p:sp>
      <p:sp>
        <p:nvSpPr>
          <p:cNvPr id="8195" name="Rectangle 1026">
            <a:extLst>
              <a:ext uri="{FF2B5EF4-FFF2-40B4-BE49-F238E27FC236}">
                <a16:creationId xmlns:a16="http://schemas.microsoft.com/office/drawing/2014/main" id="{8E46A16C-77A3-408D-8938-B9A008F2D17C}"/>
              </a:ext>
            </a:extLst>
          </p:cNvPr>
          <p:cNvSpPr>
            <a:spLocks noGrp="1" noRot="1" noChangeAspect="1" noChangeArrowheads="1" noTextEdit="1"/>
          </p:cNvSpPr>
          <p:nvPr>
            <p:ph type="sldImg"/>
          </p:nvPr>
        </p:nvSpPr>
        <p:spPr>
          <a:xfrm>
            <a:off x="2397125" y="1128713"/>
            <a:ext cx="1951038" cy="2601912"/>
          </a:xfrm>
          <a:ln cap="flat"/>
        </p:spPr>
      </p:sp>
      <p:sp>
        <p:nvSpPr>
          <p:cNvPr id="8196" name="Rectangle 1027">
            <a:extLst>
              <a:ext uri="{FF2B5EF4-FFF2-40B4-BE49-F238E27FC236}">
                <a16:creationId xmlns:a16="http://schemas.microsoft.com/office/drawing/2014/main" id="{1044A30D-A588-409B-97D9-546F16ADEA59}"/>
              </a:ext>
            </a:extLst>
          </p:cNvPr>
          <p:cNvSpPr>
            <a:spLocks noGrp="1" noChangeArrowheads="1"/>
          </p:cNvSpPr>
          <p:nvPr>
            <p:ph type="body" idx="1"/>
          </p:nvPr>
        </p:nvSpPr>
        <p:spPr>
          <a:xfrm>
            <a:off x="914400" y="4370388"/>
            <a:ext cx="5029200" cy="4138612"/>
          </a:xfrm>
          <a:noFill/>
        </p:spPr>
        <p:txBody>
          <a:bodyPr lIns="90474" tIns="44443" rIns="90474" bIns="44443"/>
          <a:lstStyle/>
          <a:p>
            <a:endParaRPr lang="es-ES_tradnl"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a:extLst>
              <a:ext uri="{FF2B5EF4-FFF2-40B4-BE49-F238E27FC236}">
                <a16:creationId xmlns:a16="http://schemas.microsoft.com/office/drawing/2014/main" id="{FA9B867B-BD1A-43C8-8C33-52E994070645}"/>
              </a:ext>
            </a:extLst>
          </p:cNvPr>
          <p:cNvSpPr>
            <a:spLocks noGrp="1" noRot="1" noChangeAspect="1" noChangeArrowheads="1" noTextEdit="1"/>
          </p:cNvSpPr>
          <p:nvPr>
            <p:ph type="sldImg"/>
          </p:nvPr>
        </p:nvSpPr>
        <p:spPr>
          <a:xfrm>
            <a:off x="2143125" y="685800"/>
            <a:ext cx="2571750" cy="3429000"/>
          </a:xfrm>
          <a:solidFill>
            <a:srgbClr val="FFFFFF"/>
          </a:solidFill>
          <a:ln/>
        </p:spPr>
      </p:sp>
      <p:sp>
        <p:nvSpPr>
          <p:cNvPr id="13315" name="Rectangle 1027">
            <a:extLst>
              <a:ext uri="{FF2B5EF4-FFF2-40B4-BE49-F238E27FC236}">
                <a16:creationId xmlns:a16="http://schemas.microsoft.com/office/drawing/2014/main" id="{4ECDD11C-374E-4076-93A6-A04A216075A4}"/>
              </a:ext>
            </a:extLst>
          </p:cNvPr>
          <p:cNvSpPr>
            <a:spLocks noGrp="1" noChangeArrowheads="1"/>
          </p:cNvSpPr>
          <p:nvPr>
            <p:ph type="body" idx="1"/>
          </p:nvPr>
        </p:nvSpPr>
        <p:spPr>
          <a:xfrm>
            <a:off x="914400" y="4343400"/>
            <a:ext cx="5029200" cy="4038600"/>
          </a:xfrm>
          <a:solidFill>
            <a:srgbClr val="FFFFFF"/>
          </a:solidFill>
          <a:ln w="12700">
            <a:solidFill>
              <a:srgbClr val="000000"/>
            </a:solidFill>
            <a:miter lim="800000"/>
            <a:headEnd/>
            <a:tailEnd/>
          </a:ln>
        </p:spPr>
        <p:txBody>
          <a:bodyPr/>
          <a:lstStyle/>
          <a:p>
            <a:endParaRPr lang="es-ES_tradnl"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050">
            <a:extLst>
              <a:ext uri="{FF2B5EF4-FFF2-40B4-BE49-F238E27FC236}">
                <a16:creationId xmlns:a16="http://schemas.microsoft.com/office/drawing/2014/main" id="{813572FA-37C8-41A8-8F54-D4A77FE53E81}"/>
              </a:ext>
            </a:extLst>
          </p:cNvPr>
          <p:cNvSpPr>
            <a:spLocks noGrp="1" noRot="1" noChangeAspect="1" noChangeArrowheads="1" noTextEdit="1"/>
          </p:cNvSpPr>
          <p:nvPr>
            <p:ph type="sldImg"/>
          </p:nvPr>
        </p:nvSpPr>
        <p:spPr>
          <a:ln/>
        </p:spPr>
      </p:sp>
      <p:sp>
        <p:nvSpPr>
          <p:cNvPr id="20483" name="Rectangle 2051">
            <a:extLst>
              <a:ext uri="{FF2B5EF4-FFF2-40B4-BE49-F238E27FC236}">
                <a16:creationId xmlns:a16="http://schemas.microsoft.com/office/drawing/2014/main" id="{2C2732A1-98E9-4A66-922C-4C0D68D280FF}"/>
              </a:ext>
            </a:extLst>
          </p:cNvPr>
          <p:cNvSpPr>
            <a:spLocks noGrp="1" noChangeArrowheads="1"/>
          </p:cNvSpPr>
          <p:nvPr>
            <p:ph type="body" idx="1"/>
          </p:nvPr>
        </p:nvSpPr>
        <p:spPr>
          <a:noFill/>
        </p:spPr>
        <p:txBody>
          <a:bodyPr/>
          <a:lstStyle/>
          <a:p>
            <a:endParaRPr lang="es-ES_tradnl"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34A11D2-2834-4866-A814-EBC6DD764A50}"/>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fld id="{E875F80C-0A03-4073-A7A3-CDA76606568C}" type="slidenum">
              <a:rPr lang="en-US" altLang="en-US" sz="1200"/>
              <a:pPr/>
              <a:t>32</a:t>
            </a:fld>
            <a:endParaRPr lang="en-US" altLang="en-US" sz="1200"/>
          </a:p>
        </p:txBody>
      </p:sp>
      <p:sp>
        <p:nvSpPr>
          <p:cNvPr id="40963" name="Rectangle 2">
            <a:extLst>
              <a:ext uri="{FF2B5EF4-FFF2-40B4-BE49-F238E27FC236}">
                <a16:creationId xmlns:a16="http://schemas.microsoft.com/office/drawing/2014/main" id="{B09CA6F3-F023-4AD6-94CD-DAD70B1DE4E0}"/>
              </a:ext>
            </a:extLst>
          </p:cNvPr>
          <p:cNvSpPr>
            <a:spLocks noGrp="1" noRot="1" noChangeAspect="1" noChangeArrowheads="1" noTextEdit="1"/>
          </p:cNvSpPr>
          <p:nvPr>
            <p:ph type="sldImg"/>
          </p:nvPr>
        </p:nvSpPr>
        <p:spPr>
          <a:xfrm>
            <a:off x="1716088" y="125413"/>
            <a:ext cx="3433762" cy="4578350"/>
          </a:xfrm>
          <a:solidFill>
            <a:srgbClr val="FFFFFF"/>
          </a:solidFill>
          <a:ln/>
        </p:spPr>
      </p:sp>
      <p:sp>
        <p:nvSpPr>
          <p:cNvPr id="40964" name="Rectangle 3">
            <a:extLst>
              <a:ext uri="{FF2B5EF4-FFF2-40B4-BE49-F238E27FC236}">
                <a16:creationId xmlns:a16="http://schemas.microsoft.com/office/drawing/2014/main" id="{516E2371-0EFB-41D1-8288-C43DFEF30B0F}"/>
              </a:ext>
            </a:extLst>
          </p:cNvPr>
          <p:cNvSpPr>
            <a:spLocks noGrp="1" noChangeArrowheads="1"/>
          </p:cNvSpPr>
          <p:nvPr>
            <p:ph type="body" idx="1"/>
          </p:nvPr>
        </p:nvSpPr>
        <p:spPr>
          <a:xfrm>
            <a:off x="912813" y="4368800"/>
            <a:ext cx="5032375" cy="4140200"/>
          </a:xfrm>
          <a:solidFill>
            <a:srgbClr val="FFFFFF"/>
          </a:solidFill>
          <a:ln w="12700">
            <a:solidFill>
              <a:srgbClr val="000000"/>
            </a:solidFill>
            <a:miter lim="800000"/>
            <a:headEnd/>
            <a:tailEnd/>
          </a:ln>
        </p:spPr>
        <p:txBody>
          <a:bodyPr lIns="91436" tIns="45719" rIns="91436" bIns="45719"/>
          <a:lstStyle/>
          <a:p>
            <a:endParaRPr lang="es-ES_tradnl"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09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37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093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8">
            <a:extLst>
              <a:ext uri="{FF2B5EF4-FFF2-40B4-BE49-F238E27FC236}">
                <a16:creationId xmlns:a16="http://schemas.microsoft.com/office/drawing/2014/main" id="{61D24E9D-0E03-401C-B78B-BC73F9D82066}"/>
              </a:ext>
            </a:extLst>
          </p:cNvPr>
          <p:cNvSpPr>
            <a:spLocks noChangeArrowheads="1"/>
          </p:cNvSpPr>
          <p:nvPr/>
        </p:nvSpPr>
        <p:spPr bwMode="auto">
          <a:xfrm>
            <a:off x="9525" y="8901113"/>
            <a:ext cx="6858000" cy="244475"/>
          </a:xfrm>
          <a:prstGeom prst="rect">
            <a:avLst/>
          </a:prstGeom>
          <a:solidFill>
            <a:srgbClr val="6767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defRPr/>
            </a:pPr>
            <a:endParaRPr lang="en-US" altLang="en-US"/>
          </a:p>
        </p:txBody>
      </p:sp>
      <p:sp>
        <p:nvSpPr>
          <p:cNvPr id="1028" name="Rectangle 19">
            <a:extLst>
              <a:ext uri="{FF2B5EF4-FFF2-40B4-BE49-F238E27FC236}">
                <a16:creationId xmlns:a16="http://schemas.microsoft.com/office/drawing/2014/main" id="{5D8773A4-C8BD-4B5A-A931-8FDE61C49805}"/>
              </a:ext>
            </a:extLst>
          </p:cNvPr>
          <p:cNvSpPr>
            <a:spLocks noChangeArrowheads="1"/>
          </p:cNvSpPr>
          <p:nvPr/>
        </p:nvSpPr>
        <p:spPr bwMode="auto">
          <a:xfrm>
            <a:off x="3733800" y="8897938"/>
            <a:ext cx="31067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r">
              <a:defRPr/>
            </a:pPr>
            <a:r>
              <a:rPr lang="es-ES" altLang="en-US" b="0" i="1" dirty="0">
                <a:solidFill>
                  <a:schemeClr val="bg1"/>
                </a:solidFill>
              </a:rPr>
              <a:t>Únicamente para adiestramiento</a:t>
            </a:r>
          </a:p>
          <a:p>
            <a:pPr algn="r">
              <a:defRPr/>
            </a:pPr>
            <a:r>
              <a:rPr lang="es-ES" altLang="en-US" b="0" i="1" dirty="0">
                <a:solidFill>
                  <a:schemeClr val="bg1"/>
                </a:solidFill>
              </a:rPr>
              <a:t>Oregon OSHA PESO - EXCAVACIONES</a:t>
            </a:r>
          </a:p>
        </p:txBody>
      </p:sp>
      <p:sp>
        <p:nvSpPr>
          <p:cNvPr id="1029" name="Rectangle 20">
            <a:extLst>
              <a:ext uri="{FF2B5EF4-FFF2-40B4-BE49-F238E27FC236}">
                <a16:creationId xmlns:a16="http://schemas.microsoft.com/office/drawing/2014/main" id="{A1514DCD-CB4B-4250-AF1D-E9ECBE1FD754}"/>
              </a:ext>
            </a:extLst>
          </p:cNvPr>
          <p:cNvSpPr>
            <a:spLocks noChangeArrowheads="1"/>
          </p:cNvSpPr>
          <p:nvPr/>
        </p:nvSpPr>
        <p:spPr bwMode="auto">
          <a:xfrm>
            <a:off x="28575" y="8897938"/>
            <a:ext cx="30575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defRPr/>
            </a:pPr>
            <a:r>
              <a:rPr lang="es-ES_tradnl" altLang="en-US" b="0" i="1" dirty="0" err="1">
                <a:solidFill>
                  <a:schemeClr val="bg1"/>
                </a:solidFill>
              </a:rPr>
              <a:t>For</a:t>
            </a:r>
            <a:r>
              <a:rPr lang="es-ES_tradnl" altLang="en-US" b="0" i="1" dirty="0">
                <a:solidFill>
                  <a:schemeClr val="bg1"/>
                </a:solidFill>
              </a:rPr>
              <a:t> training </a:t>
            </a:r>
            <a:r>
              <a:rPr lang="es-ES_tradnl" altLang="en-US" b="0" i="1" dirty="0" err="1">
                <a:solidFill>
                  <a:schemeClr val="bg1"/>
                </a:solidFill>
              </a:rPr>
              <a:t>purposes</a:t>
            </a:r>
            <a:r>
              <a:rPr lang="es-ES_tradnl" altLang="en-US" b="0" i="1" dirty="0">
                <a:solidFill>
                  <a:schemeClr val="bg1"/>
                </a:solidFill>
              </a:rPr>
              <a:t> </a:t>
            </a:r>
            <a:r>
              <a:rPr lang="es-ES_tradnl" altLang="en-US" b="0" i="1" dirty="0" err="1">
                <a:solidFill>
                  <a:schemeClr val="bg1"/>
                </a:solidFill>
              </a:rPr>
              <a:t>only</a:t>
            </a:r>
            <a:endParaRPr lang="es-ES_tradnl" altLang="en-US" b="0" i="1" dirty="0">
              <a:solidFill>
                <a:schemeClr val="bg1"/>
              </a:solidFill>
            </a:endParaRPr>
          </a:p>
          <a:p>
            <a:pPr>
              <a:defRPr/>
            </a:pPr>
            <a:r>
              <a:rPr lang="es-ES_tradnl" altLang="en-US" b="0" i="1" dirty="0">
                <a:solidFill>
                  <a:schemeClr val="bg1"/>
                </a:solidFill>
              </a:rPr>
              <a:t>Oregon OSHA PESO - EXCAVATIONS</a:t>
            </a:r>
            <a:endParaRPr lang="en-US" altLang="en-US" b="0" i="1" dirty="0">
              <a:solidFill>
                <a:schemeClr val="bg1"/>
              </a:solidFill>
            </a:endParaRPr>
          </a:p>
        </p:txBody>
      </p:sp>
      <p:sp>
        <p:nvSpPr>
          <p:cNvPr id="1030" name="Rectangle 21">
            <a:extLst>
              <a:ext uri="{FF2B5EF4-FFF2-40B4-BE49-F238E27FC236}">
                <a16:creationId xmlns:a16="http://schemas.microsoft.com/office/drawing/2014/main" id="{B174BED8-FD74-4FC4-91A5-C19728182417}"/>
              </a:ext>
            </a:extLst>
          </p:cNvPr>
          <p:cNvSpPr>
            <a:spLocks noChangeArrowheads="1"/>
          </p:cNvSpPr>
          <p:nvPr/>
        </p:nvSpPr>
        <p:spPr bwMode="auto">
          <a:xfrm>
            <a:off x="3248025" y="8897938"/>
            <a:ext cx="3651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defRPr/>
            </a:pPr>
            <a:fld id="{0B118FDB-0073-47C0-B06A-7A587647C407}" type="slidenum">
              <a:rPr lang="en-US" altLang="en-US" sz="1200" b="0" smtClean="0">
                <a:solidFill>
                  <a:schemeClr val="bg1"/>
                </a:solidFill>
              </a:rPr>
              <a:pPr>
                <a:defRPr/>
              </a:pPr>
              <a:t>‹#›</a:t>
            </a:fld>
            <a:endParaRPr lang="en-US" altLang="en-US" sz="1200" b="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SzPct val="10000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10.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4.bin"/><Relationship Id="rId10" Type="http://schemas.openxmlformats.org/officeDocument/2006/relationships/image" Target="../media/image16.wmf"/><Relationship Id="rId4" Type="http://schemas.openxmlformats.org/officeDocument/2006/relationships/image" Target="../media/image17.wmf"/><Relationship Id="rId9"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2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8.wmf"/><Relationship Id="rId5" Type="http://schemas.openxmlformats.org/officeDocument/2006/relationships/oleObject" Target="../embeddings/oleObject22.bin"/><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5.wmf"/><Relationship Id="rId5" Type="http://schemas.openxmlformats.org/officeDocument/2006/relationships/oleObject" Target="../embeddings/oleObject25.bin"/><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slideLayout" Target="../slideLayouts/slideLayout2.xml"/><Relationship Id="rId7" Type="http://schemas.openxmlformats.org/officeDocument/2006/relationships/oleObject" Target="../embeddings/oleObject29.bin"/><Relationship Id="rId2" Type="http://schemas.openxmlformats.org/officeDocument/2006/relationships/vmlDrawing" Target="../drawings/vmlDrawing13.vml"/><Relationship Id="rId1" Type="http://schemas.openxmlformats.org/officeDocument/2006/relationships/themeOverride" Target="../theme/themeOverride1.xml"/><Relationship Id="rId6" Type="http://schemas.openxmlformats.org/officeDocument/2006/relationships/oleObject" Target="../embeddings/oleObject28.bin"/><Relationship Id="rId5" Type="http://schemas.openxmlformats.org/officeDocument/2006/relationships/image" Target="../media/image28.wmf"/><Relationship Id="rId4" Type="http://schemas.openxmlformats.org/officeDocument/2006/relationships/oleObject" Target="../embeddings/oleObject27.bin"/><Relationship Id="rId9" Type="http://schemas.openxmlformats.org/officeDocument/2006/relationships/oleObject" Target="../embeddings/oleObject31.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slideLayout" Target="../slideLayouts/slideLayout2.xml"/><Relationship Id="rId7" Type="http://schemas.openxmlformats.org/officeDocument/2006/relationships/oleObject" Target="../embeddings/oleObject34.bin"/><Relationship Id="rId2" Type="http://schemas.openxmlformats.org/officeDocument/2006/relationships/vmlDrawing" Target="../drawings/vmlDrawing14.vml"/><Relationship Id="rId1" Type="http://schemas.openxmlformats.org/officeDocument/2006/relationships/themeOverride" Target="../theme/themeOverride2.xml"/><Relationship Id="rId6" Type="http://schemas.openxmlformats.org/officeDocument/2006/relationships/oleObject" Target="../embeddings/oleObject33.bin"/><Relationship Id="rId5" Type="http://schemas.openxmlformats.org/officeDocument/2006/relationships/image" Target="../media/image28.wmf"/><Relationship Id="rId4" Type="http://schemas.openxmlformats.org/officeDocument/2006/relationships/oleObject" Target="../embeddings/oleObject32.bin"/><Relationship Id="rId9" Type="http://schemas.openxmlformats.org/officeDocument/2006/relationships/oleObject" Target="../embeddings/oleObject36.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1" descr="C:\WINDOWS\Desktop\PESO logo2c.jpg">
            <a:extLst>
              <a:ext uri="{FF2B5EF4-FFF2-40B4-BE49-F238E27FC236}">
                <a16:creationId xmlns:a16="http://schemas.microsoft.com/office/drawing/2014/main" id="{DB468699-E273-4F54-91D4-AE9320DE7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207963"/>
            <a:ext cx="16271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
            <a:extLst>
              <a:ext uri="{FF2B5EF4-FFF2-40B4-BE49-F238E27FC236}">
                <a16:creationId xmlns:a16="http://schemas.microsoft.com/office/drawing/2014/main" id="{5EDA8F29-70F6-4673-8F9C-234CBE352E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06375"/>
            <a:ext cx="189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a:extLst>
              <a:ext uri="{FF2B5EF4-FFF2-40B4-BE49-F238E27FC236}">
                <a16:creationId xmlns:a16="http://schemas.microsoft.com/office/drawing/2014/main" id="{B65A9532-2DAC-43BA-A922-BA6D44C3C404}"/>
              </a:ext>
            </a:extLst>
          </p:cNvPr>
          <p:cNvSpPr>
            <a:spLocks noChangeArrowheads="1"/>
          </p:cNvSpPr>
          <p:nvPr/>
        </p:nvSpPr>
        <p:spPr bwMode="auto">
          <a:xfrm>
            <a:off x="3429000" y="1709738"/>
            <a:ext cx="325278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ctr">
              <a:lnSpc>
                <a:spcPct val="85000"/>
              </a:lnSpc>
            </a:pPr>
            <a:r>
              <a:rPr lang="es-ES_tradnl" altLang="en-US" sz="2800" dirty="0"/>
              <a:t>Excavaciones</a:t>
            </a:r>
            <a:endParaRPr lang="en-US" altLang="en-US" sz="2800" dirty="0"/>
          </a:p>
        </p:txBody>
      </p:sp>
      <p:sp>
        <p:nvSpPr>
          <p:cNvPr id="3077" name="Rectangle 21">
            <a:extLst>
              <a:ext uri="{FF2B5EF4-FFF2-40B4-BE49-F238E27FC236}">
                <a16:creationId xmlns:a16="http://schemas.microsoft.com/office/drawing/2014/main" id="{2E59066E-26A5-496E-9BA8-BC3C7BD01CFE}"/>
              </a:ext>
            </a:extLst>
          </p:cNvPr>
          <p:cNvSpPr>
            <a:spLocks noChangeArrowheads="1"/>
          </p:cNvSpPr>
          <p:nvPr/>
        </p:nvSpPr>
        <p:spPr bwMode="auto">
          <a:xfrm>
            <a:off x="184150" y="1600200"/>
            <a:ext cx="6457950" cy="65341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sz="2400"/>
          </a:p>
        </p:txBody>
      </p:sp>
      <p:sp>
        <p:nvSpPr>
          <p:cNvPr id="3078" name="Text Box 500">
            <a:extLst>
              <a:ext uri="{FF2B5EF4-FFF2-40B4-BE49-F238E27FC236}">
                <a16:creationId xmlns:a16="http://schemas.microsoft.com/office/drawing/2014/main" id="{0E3FB6B0-27C5-4467-BC87-ADC0BD849A44}"/>
              </a:ext>
            </a:extLst>
          </p:cNvPr>
          <p:cNvSpPr txBox="1">
            <a:spLocks noChangeArrowheads="1"/>
          </p:cNvSpPr>
          <p:nvPr/>
        </p:nvSpPr>
        <p:spPr bwMode="auto">
          <a:xfrm>
            <a:off x="3903663" y="7064375"/>
            <a:ext cx="23050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ctr">
              <a:spcBef>
                <a:spcPct val="50000"/>
              </a:spcBef>
            </a:pPr>
            <a:r>
              <a:rPr lang="es-ES" altLang="en-US" sz="1400"/>
              <a:t>Un instructivo bilingüe para patrones con trabajadores hispanos</a:t>
            </a:r>
          </a:p>
        </p:txBody>
      </p:sp>
      <p:sp>
        <p:nvSpPr>
          <p:cNvPr id="3079" name="Rectangle 2">
            <a:extLst>
              <a:ext uri="{FF2B5EF4-FFF2-40B4-BE49-F238E27FC236}">
                <a16:creationId xmlns:a16="http://schemas.microsoft.com/office/drawing/2014/main" id="{457EEA34-5B99-4DB4-B8AE-63CD32697F62}"/>
              </a:ext>
            </a:extLst>
          </p:cNvPr>
          <p:cNvSpPr>
            <a:spLocks noChangeArrowheads="1"/>
          </p:cNvSpPr>
          <p:nvPr/>
        </p:nvSpPr>
        <p:spPr bwMode="auto">
          <a:xfrm>
            <a:off x="219075" y="1709738"/>
            <a:ext cx="252253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ctr">
              <a:lnSpc>
                <a:spcPct val="85000"/>
              </a:lnSpc>
            </a:pPr>
            <a:r>
              <a:rPr lang="es-ES_tradnl" altLang="en-US" sz="2800"/>
              <a:t>Excavations</a:t>
            </a:r>
            <a:endParaRPr lang="en-US" altLang="en-US" sz="2800"/>
          </a:p>
        </p:txBody>
      </p:sp>
      <p:sp>
        <p:nvSpPr>
          <p:cNvPr id="3080" name="Text Box 500">
            <a:extLst>
              <a:ext uri="{FF2B5EF4-FFF2-40B4-BE49-F238E27FC236}">
                <a16:creationId xmlns:a16="http://schemas.microsoft.com/office/drawing/2014/main" id="{FB33DC83-B2D6-46B4-A71A-63AC88F28375}"/>
              </a:ext>
            </a:extLst>
          </p:cNvPr>
          <p:cNvSpPr txBox="1">
            <a:spLocks noChangeArrowheads="1"/>
          </p:cNvSpPr>
          <p:nvPr/>
        </p:nvSpPr>
        <p:spPr bwMode="auto">
          <a:xfrm>
            <a:off x="422275" y="7064375"/>
            <a:ext cx="211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ctr">
              <a:spcBef>
                <a:spcPct val="50000"/>
              </a:spcBef>
            </a:pPr>
            <a:r>
              <a:rPr lang="en-US" altLang="en-US" sz="1400"/>
              <a:t>A bilingual training module for employers with Hispanic workers</a:t>
            </a:r>
          </a:p>
        </p:txBody>
      </p:sp>
      <p:pic>
        <p:nvPicPr>
          <p:cNvPr id="3081" name="Picture 20" descr="C:\WINDOWS\Application Data\Microsoft\Media Catalog\Downloaded Clips\cl20\j0082381.wmf">
            <a:extLst>
              <a:ext uri="{FF2B5EF4-FFF2-40B4-BE49-F238E27FC236}">
                <a16:creationId xmlns:a16="http://schemas.microsoft.com/office/drawing/2014/main" id="{0D74ADD6-A653-48A7-BCB7-815027C1572B}"/>
              </a:ext>
            </a:extLst>
          </p:cNvPr>
          <p:cNvPicPr>
            <a:picLocks noChangeAspect="1" noChangeArrowheads="1"/>
          </p:cNvPicPr>
          <p:nvPr/>
        </p:nvPicPr>
        <p:blipFill>
          <a:blip r:embed="rId5">
            <a:lum bright="40000"/>
            <a:extLst>
              <a:ext uri="{28A0092B-C50C-407E-A947-70E740481C1C}">
                <a14:useLocalDpi xmlns:a14="http://schemas.microsoft.com/office/drawing/2010/main" val="0"/>
              </a:ext>
            </a:extLst>
          </a:blip>
          <a:srcRect/>
          <a:stretch>
            <a:fillRect/>
          </a:stretch>
        </p:blipFill>
        <p:spPr bwMode="auto">
          <a:xfrm>
            <a:off x="1270000" y="3522663"/>
            <a:ext cx="39862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6">
            <a:extLst>
              <a:ext uri="{FF2B5EF4-FFF2-40B4-BE49-F238E27FC236}">
                <a16:creationId xmlns:a16="http://schemas.microsoft.com/office/drawing/2014/main" id="{A01A31A3-5DFE-457B-8963-5B2022616878}"/>
              </a:ext>
            </a:extLst>
          </p:cNvPr>
          <p:cNvPicPr>
            <a:picLocks noChangeAspect="1" noChangeArrowheads="1"/>
          </p:cNvPicPr>
          <p:nvPr/>
        </p:nvPicPr>
        <p:blipFill>
          <a:blip r:embed="rId2">
            <a:lum bright="20000" contrast="10000"/>
            <a:extLst>
              <a:ext uri="{28A0092B-C50C-407E-A947-70E740481C1C}">
                <a14:useLocalDpi xmlns:a14="http://schemas.microsoft.com/office/drawing/2010/main" val="0"/>
              </a:ext>
            </a:extLst>
          </a:blip>
          <a:srcRect/>
          <a:stretch>
            <a:fillRect/>
          </a:stretch>
        </p:blipFill>
        <p:spPr bwMode="auto">
          <a:xfrm>
            <a:off x="723900" y="5334000"/>
            <a:ext cx="1741488" cy="25431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 Box 1027">
            <a:extLst>
              <a:ext uri="{FF2B5EF4-FFF2-40B4-BE49-F238E27FC236}">
                <a16:creationId xmlns:a16="http://schemas.microsoft.com/office/drawing/2014/main" id="{2EED43D1-D678-4398-BA80-C05A457CA081}"/>
              </a:ext>
            </a:extLst>
          </p:cNvPr>
          <p:cNvSpPr txBox="1">
            <a:spLocks noChangeArrowheads="1"/>
          </p:cNvSpPr>
          <p:nvPr/>
        </p:nvSpPr>
        <p:spPr bwMode="auto">
          <a:xfrm>
            <a:off x="609600" y="7915275"/>
            <a:ext cx="1828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a:t>No protective system.</a:t>
            </a:r>
          </a:p>
          <a:p>
            <a:r>
              <a:rPr lang="en-US" altLang="en-US" sz="1200"/>
              <a:t>No slope or bench.</a:t>
            </a:r>
          </a:p>
          <a:p>
            <a:r>
              <a:rPr lang="en-US" altLang="en-US" sz="1200"/>
              <a:t>No means of egress.</a:t>
            </a:r>
          </a:p>
        </p:txBody>
      </p:sp>
      <p:pic>
        <p:nvPicPr>
          <p:cNvPr id="16388" name="Picture 1028">
            <a:extLst>
              <a:ext uri="{FF2B5EF4-FFF2-40B4-BE49-F238E27FC236}">
                <a16:creationId xmlns:a16="http://schemas.microsoft.com/office/drawing/2014/main" id="{0E034280-B075-4FB1-BC86-44796B7210FB}"/>
              </a:ext>
            </a:extLst>
          </p:cNvPr>
          <p:cNvPicPr>
            <a:picLocks noChangeAspect="1" noChangeArrowheads="1"/>
          </p:cNvPicPr>
          <p:nvPr/>
        </p:nvPicPr>
        <p:blipFill>
          <a:blip r:embed="rId3">
            <a:lum bright="20000" contrast="10000"/>
            <a:extLst>
              <a:ext uri="{28A0092B-C50C-407E-A947-70E740481C1C}">
                <a14:useLocalDpi xmlns:a14="http://schemas.microsoft.com/office/drawing/2010/main" val="0"/>
              </a:ext>
            </a:extLst>
          </a:blip>
          <a:srcRect/>
          <a:stretch>
            <a:fillRect/>
          </a:stretch>
        </p:blipFill>
        <p:spPr bwMode="auto">
          <a:xfrm>
            <a:off x="3638550" y="1781175"/>
            <a:ext cx="282892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ext Box 1029">
            <a:extLst>
              <a:ext uri="{FF2B5EF4-FFF2-40B4-BE49-F238E27FC236}">
                <a16:creationId xmlns:a16="http://schemas.microsoft.com/office/drawing/2014/main" id="{4179B847-9096-4B14-8101-514FD5D33C3E}"/>
              </a:ext>
            </a:extLst>
          </p:cNvPr>
          <p:cNvSpPr txBox="1">
            <a:spLocks noChangeArrowheads="1"/>
          </p:cNvSpPr>
          <p:nvPr/>
        </p:nvSpPr>
        <p:spPr bwMode="auto">
          <a:xfrm>
            <a:off x="3657600" y="3886200"/>
            <a:ext cx="2895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a:t>The spoil pile is not at least 2 feet from the edge of the trench and/or retained to prevent it from falling into the trench.</a:t>
            </a:r>
            <a:endParaRPr lang="en-US" altLang="en-US" sz="1200" b="0"/>
          </a:p>
        </p:txBody>
      </p:sp>
      <p:pic>
        <p:nvPicPr>
          <p:cNvPr id="16390" name="Picture 1030">
            <a:extLst>
              <a:ext uri="{FF2B5EF4-FFF2-40B4-BE49-F238E27FC236}">
                <a16:creationId xmlns:a16="http://schemas.microsoft.com/office/drawing/2014/main" id="{DC391413-A80E-437C-8E56-137DAE46C126}"/>
              </a:ext>
            </a:extLst>
          </p:cNvPr>
          <p:cNvPicPr>
            <a:picLocks noChangeAspect="1" noChangeArrowheads="1"/>
          </p:cNvPicPr>
          <p:nvPr/>
        </p:nvPicPr>
        <p:blipFill>
          <a:blip r:embed="rId4">
            <a:lum bright="30000" contrast="10000"/>
            <a:extLst>
              <a:ext uri="{28A0092B-C50C-407E-A947-70E740481C1C}">
                <a14:useLocalDpi xmlns:a14="http://schemas.microsoft.com/office/drawing/2010/main" val="0"/>
              </a:ext>
            </a:extLst>
          </a:blip>
          <a:srcRect/>
          <a:stretch>
            <a:fillRect/>
          </a:stretch>
        </p:blipFill>
        <p:spPr bwMode="auto">
          <a:xfrm>
            <a:off x="457200" y="1752600"/>
            <a:ext cx="2647950" cy="198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Text Box 1031">
            <a:extLst>
              <a:ext uri="{FF2B5EF4-FFF2-40B4-BE49-F238E27FC236}">
                <a16:creationId xmlns:a16="http://schemas.microsoft.com/office/drawing/2014/main" id="{F438C3F1-16E5-41A7-88FD-750EAB37761D}"/>
              </a:ext>
            </a:extLst>
          </p:cNvPr>
          <p:cNvSpPr txBox="1">
            <a:spLocks noChangeArrowheads="1"/>
          </p:cNvSpPr>
          <p:nvPr/>
        </p:nvSpPr>
        <p:spPr bwMode="auto">
          <a:xfrm>
            <a:off x="533400" y="3810000"/>
            <a:ext cx="2286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a:t>No protective system.</a:t>
            </a:r>
          </a:p>
          <a:p>
            <a:r>
              <a:rPr lang="en-US" altLang="en-US" sz="1200"/>
              <a:t>Ladder is not angled at 1/4 the working height; it is almost vertical.</a:t>
            </a:r>
          </a:p>
        </p:txBody>
      </p:sp>
      <p:pic>
        <p:nvPicPr>
          <p:cNvPr id="16392" name="Picture 1032">
            <a:extLst>
              <a:ext uri="{FF2B5EF4-FFF2-40B4-BE49-F238E27FC236}">
                <a16:creationId xmlns:a16="http://schemas.microsoft.com/office/drawing/2014/main" id="{878BB0C8-C1D7-4E00-9BED-314AE5A34885}"/>
              </a:ext>
            </a:extLst>
          </p:cNvPr>
          <p:cNvPicPr>
            <a:picLocks noChangeAspect="1" noChangeArrowheads="1"/>
          </p:cNvPicPr>
          <p:nvPr/>
        </p:nvPicPr>
        <p:blipFill>
          <a:blip r:embed="rId5">
            <a:lum bright="10000" contrast="30000"/>
            <a:extLst>
              <a:ext uri="{28A0092B-C50C-407E-A947-70E740481C1C}">
                <a14:useLocalDpi xmlns:a14="http://schemas.microsoft.com/office/drawing/2010/main" val="0"/>
              </a:ext>
            </a:extLst>
          </a:blip>
          <a:srcRect/>
          <a:stretch>
            <a:fillRect/>
          </a:stretch>
        </p:blipFill>
        <p:spPr bwMode="auto">
          <a:xfrm>
            <a:off x="4114800" y="5724525"/>
            <a:ext cx="2219325" cy="2219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3" name="Text Box 1033">
            <a:extLst>
              <a:ext uri="{FF2B5EF4-FFF2-40B4-BE49-F238E27FC236}">
                <a16:creationId xmlns:a16="http://schemas.microsoft.com/office/drawing/2014/main" id="{F5EB1508-7394-4067-86FA-79F8475BEE8D}"/>
              </a:ext>
            </a:extLst>
          </p:cNvPr>
          <p:cNvSpPr txBox="1">
            <a:spLocks noChangeArrowheads="1"/>
          </p:cNvSpPr>
          <p:nvPr/>
        </p:nvSpPr>
        <p:spPr bwMode="auto">
          <a:xfrm>
            <a:off x="4097338" y="8001000"/>
            <a:ext cx="21971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a:t>No protective system.</a:t>
            </a:r>
          </a:p>
          <a:p>
            <a:r>
              <a:rPr lang="en-US" altLang="en-US" sz="1200"/>
              <a:t>No slope or bench.</a:t>
            </a:r>
          </a:p>
          <a:p>
            <a:r>
              <a:rPr lang="en-US" altLang="en-US" sz="1200"/>
              <a:t>No means of egress is visible.</a:t>
            </a:r>
          </a:p>
        </p:txBody>
      </p:sp>
      <p:sp>
        <p:nvSpPr>
          <p:cNvPr id="16394" name="AutoShape 1034">
            <a:extLst>
              <a:ext uri="{FF2B5EF4-FFF2-40B4-BE49-F238E27FC236}">
                <a16:creationId xmlns:a16="http://schemas.microsoft.com/office/drawing/2014/main" id="{A4592C3B-EAD8-46CB-BB0A-787D21C6DDC9}"/>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16395" name="Text Box 1035">
            <a:extLst>
              <a:ext uri="{FF2B5EF4-FFF2-40B4-BE49-F238E27FC236}">
                <a16:creationId xmlns:a16="http://schemas.microsoft.com/office/drawing/2014/main" id="{901F62A9-C184-4708-B0F7-03722E922BBA}"/>
              </a:ext>
            </a:extLst>
          </p:cNvPr>
          <p:cNvSpPr txBox="1">
            <a:spLocks noChangeArrowheads="1"/>
          </p:cNvSpPr>
          <p:nvPr/>
        </p:nvSpPr>
        <p:spPr bwMode="auto">
          <a:xfrm>
            <a:off x="276225" y="577850"/>
            <a:ext cx="6248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2500"/>
              <a:t>Examples of excavation hazards</a:t>
            </a:r>
            <a:endParaRPr lang="en-US" alt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26">
            <a:extLst>
              <a:ext uri="{FF2B5EF4-FFF2-40B4-BE49-F238E27FC236}">
                <a16:creationId xmlns:a16="http://schemas.microsoft.com/office/drawing/2014/main" id="{9F159C09-7452-403D-AE82-1B0229DA94F7}"/>
              </a:ext>
            </a:extLst>
          </p:cNvPr>
          <p:cNvPicPr>
            <a:picLocks noChangeAspect="1" noChangeArrowheads="1"/>
          </p:cNvPicPr>
          <p:nvPr/>
        </p:nvPicPr>
        <p:blipFill>
          <a:blip r:embed="rId2">
            <a:lum bright="20000" contrast="10000"/>
            <a:extLst>
              <a:ext uri="{28A0092B-C50C-407E-A947-70E740481C1C}">
                <a14:useLocalDpi xmlns:a14="http://schemas.microsoft.com/office/drawing/2010/main" val="0"/>
              </a:ext>
            </a:extLst>
          </a:blip>
          <a:srcRect/>
          <a:stretch>
            <a:fillRect/>
          </a:stretch>
        </p:blipFill>
        <p:spPr bwMode="auto">
          <a:xfrm>
            <a:off x="723900" y="5334000"/>
            <a:ext cx="1741488" cy="25431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Text Box 1027">
            <a:extLst>
              <a:ext uri="{FF2B5EF4-FFF2-40B4-BE49-F238E27FC236}">
                <a16:creationId xmlns:a16="http://schemas.microsoft.com/office/drawing/2014/main" id="{AB26158F-46A9-4593-9894-961C41773410}"/>
              </a:ext>
            </a:extLst>
          </p:cNvPr>
          <p:cNvSpPr txBox="1">
            <a:spLocks noChangeArrowheads="1"/>
          </p:cNvSpPr>
          <p:nvPr/>
        </p:nvSpPr>
        <p:spPr bwMode="auto">
          <a:xfrm>
            <a:off x="457200" y="8077200"/>
            <a:ext cx="28289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a:t>No hay sistema de protección.</a:t>
            </a:r>
          </a:p>
          <a:p>
            <a:r>
              <a:rPr lang="en-US" altLang="en-US" sz="1200"/>
              <a:t>No hay sistema de declivado o banqueo.</a:t>
            </a:r>
          </a:p>
          <a:p>
            <a:r>
              <a:rPr lang="en-US" altLang="en-US" sz="1200"/>
              <a:t>No hay manera de salida.</a:t>
            </a:r>
          </a:p>
        </p:txBody>
      </p:sp>
      <p:pic>
        <p:nvPicPr>
          <p:cNvPr id="17412" name="Picture 1028">
            <a:extLst>
              <a:ext uri="{FF2B5EF4-FFF2-40B4-BE49-F238E27FC236}">
                <a16:creationId xmlns:a16="http://schemas.microsoft.com/office/drawing/2014/main" id="{EA0F34D2-5AAA-4DF7-92E4-C031006B2CC7}"/>
              </a:ext>
            </a:extLst>
          </p:cNvPr>
          <p:cNvPicPr>
            <a:picLocks noChangeAspect="1" noChangeArrowheads="1"/>
          </p:cNvPicPr>
          <p:nvPr/>
        </p:nvPicPr>
        <p:blipFill>
          <a:blip r:embed="rId3">
            <a:lum bright="20000" contrast="10000"/>
            <a:extLst>
              <a:ext uri="{28A0092B-C50C-407E-A947-70E740481C1C}">
                <a14:useLocalDpi xmlns:a14="http://schemas.microsoft.com/office/drawing/2010/main" val="0"/>
              </a:ext>
            </a:extLst>
          </a:blip>
          <a:srcRect/>
          <a:stretch>
            <a:fillRect/>
          </a:stretch>
        </p:blipFill>
        <p:spPr bwMode="auto">
          <a:xfrm>
            <a:off x="3638550" y="1781175"/>
            <a:ext cx="282892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Text Box 1029">
            <a:extLst>
              <a:ext uri="{FF2B5EF4-FFF2-40B4-BE49-F238E27FC236}">
                <a16:creationId xmlns:a16="http://schemas.microsoft.com/office/drawing/2014/main" id="{1A015377-9E64-4A42-BBFE-E6127C29FA33}"/>
              </a:ext>
            </a:extLst>
          </p:cNvPr>
          <p:cNvSpPr txBox="1">
            <a:spLocks noChangeArrowheads="1"/>
          </p:cNvSpPr>
          <p:nvPr/>
        </p:nvSpPr>
        <p:spPr bwMode="auto">
          <a:xfrm>
            <a:off x="3657600" y="3886200"/>
            <a:ext cx="2895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a:t>El material de desecho no esta por lo menos a 2 pies (0.61 metros) del borde de la trinchera y/o bloqueado para evitar que se caiga dentro de la trinchera.</a:t>
            </a:r>
            <a:endParaRPr lang="en-US" altLang="en-US" sz="1200" b="0"/>
          </a:p>
        </p:txBody>
      </p:sp>
      <p:pic>
        <p:nvPicPr>
          <p:cNvPr id="17414" name="Picture 1030">
            <a:extLst>
              <a:ext uri="{FF2B5EF4-FFF2-40B4-BE49-F238E27FC236}">
                <a16:creationId xmlns:a16="http://schemas.microsoft.com/office/drawing/2014/main" id="{A3129FB4-0CF7-4C55-8653-5D47B4413729}"/>
              </a:ext>
            </a:extLst>
          </p:cNvPr>
          <p:cNvPicPr>
            <a:picLocks noChangeAspect="1" noChangeArrowheads="1"/>
          </p:cNvPicPr>
          <p:nvPr/>
        </p:nvPicPr>
        <p:blipFill>
          <a:blip r:embed="rId4">
            <a:lum bright="30000" contrast="10000"/>
            <a:extLst>
              <a:ext uri="{28A0092B-C50C-407E-A947-70E740481C1C}">
                <a14:useLocalDpi xmlns:a14="http://schemas.microsoft.com/office/drawing/2010/main" val="0"/>
              </a:ext>
            </a:extLst>
          </a:blip>
          <a:srcRect/>
          <a:stretch>
            <a:fillRect/>
          </a:stretch>
        </p:blipFill>
        <p:spPr bwMode="auto">
          <a:xfrm>
            <a:off x="457200" y="1752600"/>
            <a:ext cx="2647950" cy="198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5" name="Text Box 1031">
            <a:extLst>
              <a:ext uri="{FF2B5EF4-FFF2-40B4-BE49-F238E27FC236}">
                <a16:creationId xmlns:a16="http://schemas.microsoft.com/office/drawing/2014/main" id="{6FD0DDAD-A471-4C66-B073-D18648048277}"/>
              </a:ext>
            </a:extLst>
          </p:cNvPr>
          <p:cNvSpPr txBox="1">
            <a:spLocks noChangeArrowheads="1"/>
          </p:cNvSpPr>
          <p:nvPr/>
        </p:nvSpPr>
        <p:spPr bwMode="auto">
          <a:xfrm>
            <a:off x="533400" y="3810000"/>
            <a:ext cx="2286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a:t>No hay sistema de protecci</a:t>
            </a:r>
            <a:r>
              <a:rPr lang="es-ES_tradnl" altLang="en-US" sz="1200"/>
              <a:t>ón</a:t>
            </a:r>
            <a:r>
              <a:rPr lang="en-US" altLang="en-US" sz="1200"/>
              <a:t>.</a:t>
            </a:r>
          </a:p>
          <a:p>
            <a:r>
              <a:rPr lang="en-US" altLang="en-US" sz="1200"/>
              <a:t>La escalera no esta a un ángulo de 1/4 la altura de uso; esta casi vertical.</a:t>
            </a:r>
          </a:p>
        </p:txBody>
      </p:sp>
      <p:pic>
        <p:nvPicPr>
          <p:cNvPr id="17416" name="Picture 1032">
            <a:extLst>
              <a:ext uri="{FF2B5EF4-FFF2-40B4-BE49-F238E27FC236}">
                <a16:creationId xmlns:a16="http://schemas.microsoft.com/office/drawing/2014/main" id="{3E74D3CB-873B-4661-9461-876238A3B252}"/>
              </a:ext>
            </a:extLst>
          </p:cNvPr>
          <p:cNvPicPr>
            <a:picLocks noChangeAspect="1" noChangeArrowheads="1"/>
          </p:cNvPicPr>
          <p:nvPr/>
        </p:nvPicPr>
        <p:blipFill>
          <a:blip r:embed="rId5">
            <a:lum bright="10000" contrast="30000"/>
            <a:extLst>
              <a:ext uri="{28A0092B-C50C-407E-A947-70E740481C1C}">
                <a14:useLocalDpi xmlns:a14="http://schemas.microsoft.com/office/drawing/2010/main" val="0"/>
              </a:ext>
            </a:extLst>
          </a:blip>
          <a:srcRect/>
          <a:stretch>
            <a:fillRect/>
          </a:stretch>
        </p:blipFill>
        <p:spPr bwMode="auto">
          <a:xfrm>
            <a:off x="4114800" y="5724525"/>
            <a:ext cx="2219325" cy="2219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7" name="AutoShape 1033">
            <a:extLst>
              <a:ext uri="{FF2B5EF4-FFF2-40B4-BE49-F238E27FC236}">
                <a16:creationId xmlns:a16="http://schemas.microsoft.com/office/drawing/2014/main" id="{74E94B39-9885-4050-AB97-C50271C87D13}"/>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17418" name="Text Box 1034">
            <a:extLst>
              <a:ext uri="{FF2B5EF4-FFF2-40B4-BE49-F238E27FC236}">
                <a16:creationId xmlns:a16="http://schemas.microsoft.com/office/drawing/2014/main" id="{137844E3-21C4-49EB-8E1B-14B41C176DE2}"/>
              </a:ext>
            </a:extLst>
          </p:cNvPr>
          <p:cNvSpPr txBox="1">
            <a:spLocks noChangeArrowheads="1"/>
          </p:cNvSpPr>
          <p:nvPr/>
        </p:nvSpPr>
        <p:spPr bwMode="auto">
          <a:xfrm>
            <a:off x="276225" y="577850"/>
            <a:ext cx="6248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2500"/>
              <a:t>Ejemplos de peligros en excavaciones</a:t>
            </a:r>
            <a:endParaRPr lang="en-US" altLang="en-US" sz="2800"/>
          </a:p>
        </p:txBody>
      </p:sp>
      <p:sp>
        <p:nvSpPr>
          <p:cNvPr id="17419" name="Text Box 1035">
            <a:extLst>
              <a:ext uri="{FF2B5EF4-FFF2-40B4-BE49-F238E27FC236}">
                <a16:creationId xmlns:a16="http://schemas.microsoft.com/office/drawing/2014/main" id="{35106225-5E46-46AC-A6C8-497CD1CB7DC1}"/>
              </a:ext>
            </a:extLst>
          </p:cNvPr>
          <p:cNvSpPr txBox="1">
            <a:spLocks noChangeArrowheads="1"/>
          </p:cNvSpPr>
          <p:nvPr/>
        </p:nvSpPr>
        <p:spPr bwMode="auto">
          <a:xfrm>
            <a:off x="3733800" y="8077200"/>
            <a:ext cx="27797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a:t>No hay sistema de protección.</a:t>
            </a:r>
          </a:p>
          <a:p>
            <a:r>
              <a:rPr lang="en-US" altLang="en-US" sz="1200"/>
              <a:t>No hay sistema de declivado o banqueo.</a:t>
            </a:r>
          </a:p>
          <a:p>
            <a:r>
              <a:rPr lang="en-US" altLang="en-US" sz="1200"/>
              <a:t>No se ve manera de salida.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4">
            <a:extLst>
              <a:ext uri="{FF2B5EF4-FFF2-40B4-BE49-F238E27FC236}">
                <a16:creationId xmlns:a16="http://schemas.microsoft.com/office/drawing/2014/main" id="{096BC031-8C09-4244-8EB8-739A64981C3E}"/>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18435" name="Text Box 27">
            <a:extLst>
              <a:ext uri="{FF2B5EF4-FFF2-40B4-BE49-F238E27FC236}">
                <a16:creationId xmlns:a16="http://schemas.microsoft.com/office/drawing/2014/main" id="{CBA074C0-22B6-4159-8E5A-12B27A25BA62}"/>
              </a:ext>
            </a:extLst>
          </p:cNvPr>
          <p:cNvSpPr txBox="1">
            <a:spLocks noChangeArrowheads="1"/>
          </p:cNvSpPr>
          <p:nvPr/>
        </p:nvSpPr>
        <p:spPr bwMode="auto">
          <a:xfrm>
            <a:off x="287338" y="522288"/>
            <a:ext cx="41513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800"/>
              <a:t>General requirements</a:t>
            </a:r>
            <a:endParaRPr lang="en-US" altLang="en-US" sz="1400" b="0"/>
          </a:p>
        </p:txBody>
      </p:sp>
      <p:sp>
        <p:nvSpPr>
          <p:cNvPr id="18436" name="Rectangle 20">
            <a:extLst>
              <a:ext uri="{FF2B5EF4-FFF2-40B4-BE49-F238E27FC236}">
                <a16:creationId xmlns:a16="http://schemas.microsoft.com/office/drawing/2014/main" id="{FAD42B0A-6BEE-45A2-AB7F-03143157A7E0}"/>
              </a:ext>
            </a:extLst>
          </p:cNvPr>
          <p:cNvSpPr>
            <a:spLocks noChangeArrowheads="1"/>
          </p:cNvSpPr>
          <p:nvPr/>
        </p:nvSpPr>
        <p:spPr bwMode="auto">
          <a:xfrm>
            <a:off x="206375" y="8024813"/>
            <a:ext cx="6416675" cy="6524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b="0"/>
              <a:t>A warning system (i.e. barricades, hand signals, and earth birm) must be used when mobile equipment is operated adjacent to an excavation or at the edge of an excavation</a:t>
            </a:r>
            <a:r>
              <a:rPr lang="en-US" altLang="en-US" sz="1200"/>
              <a:t> and the operator does not have clear and direct view of the edge.</a:t>
            </a:r>
            <a:endParaRPr lang="en-US" altLang="en-US" sz="1200" b="0"/>
          </a:p>
        </p:txBody>
      </p:sp>
      <p:grpSp>
        <p:nvGrpSpPr>
          <p:cNvPr id="18437" name="Group 37">
            <a:extLst>
              <a:ext uri="{FF2B5EF4-FFF2-40B4-BE49-F238E27FC236}">
                <a16:creationId xmlns:a16="http://schemas.microsoft.com/office/drawing/2014/main" id="{48369899-7FB5-4CB8-BFAB-E0C2CDD8770E}"/>
              </a:ext>
            </a:extLst>
          </p:cNvPr>
          <p:cNvGrpSpPr>
            <a:grpSpLocks/>
          </p:cNvGrpSpPr>
          <p:nvPr/>
        </p:nvGrpSpPr>
        <p:grpSpPr bwMode="auto">
          <a:xfrm>
            <a:off x="366713" y="1179513"/>
            <a:ext cx="6199187" cy="2674937"/>
            <a:chOff x="223" y="711"/>
            <a:chExt cx="3905" cy="1685"/>
          </a:xfrm>
        </p:grpSpPr>
        <p:sp>
          <p:nvSpPr>
            <p:cNvPr id="18448" name="Rectangle 6">
              <a:extLst>
                <a:ext uri="{FF2B5EF4-FFF2-40B4-BE49-F238E27FC236}">
                  <a16:creationId xmlns:a16="http://schemas.microsoft.com/office/drawing/2014/main" id="{77BFD94A-DB49-4295-8EA7-36E3AD9CEE32}"/>
                </a:ext>
              </a:extLst>
            </p:cNvPr>
            <p:cNvSpPr>
              <a:spLocks noChangeArrowheads="1"/>
            </p:cNvSpPr>
            <p:nvPr/>
          </p:nvSpPr>
          <p:spPr bwMode="auto">
            <a:xfrm>
              <a:off x="223" y="711"/>
              <a:ext cx="3839" cy="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400"/>
                <a:t>All posts, signs, trees, portions of pavement and sidewalks and all other surface encumbrances must be removed or supported if they create a hazard to workers.</a:t>
              </a:r>
            </a:p>
            <a:p>
              <a:endParaRPr lang="en-US" altLang="en-US" sz="1400"/>
            </a:p>
            <a:p>
              <a:r>
                <a:rPr lang="en-US" altLang="en-US" sz="1400"/>
                <a:t>Support systems such as shoring, bracing, or underpinning must be provided to ensure stability of adjacent structures when excavating near or below bases and footings. </a:t>
              </a:r>
            </a:p>
            <a:p>
              <a:endParaRPr lang="en-US" altLang="en-US" sz="1400"/>
            </a:p>
            <a:p>
              <a:r>
                <a:rPr lang="en-US" altLang="en-US" sz="1400"/>
                <a:t>Employees exposed to vehicle traffic, must be provided and wear 	 highly visible warning vests or other suitable garments.  </a:t>
              </a:r>
            </a:p>
            <a:p>
              <a:r>
                <a:rPr lang="en-US" altLang="en-US" sz="1400"/>
                <a:t>Reflectrorized material must be worn when illumination is poor 	     (i.e.  dawn, dusk, fog, or night).</a:t>
              </a:r>
              <a:endParaRPr lang="en-US" altLang="en-US" sz="1200" b="0"/>
            </a:p>
          </p:txBody>
        </p:sp>
        <p:graphicFrame>
          <p:nvGraphicFramePr>
            <p:cNvPr id="18449" name="Object 36">
              <a:extLst>
                <a:ext uri="{FF2B5EF4-FFF2-40B4-BE49-F238E27FC236}">
                  <a16:creationId xmlns:a16="http://schemas.microsoft.com/office/drawing/2014/main" id="{3E56B85B-15C9-437C-AF58-4B433732A9A7}"/>
                </a:ext>
              </a:extLst>
            </p:cNvPr>
            <p:cNvGraphicFramePr>
              <a:graphicFrameLocks noChangeAspect="1"/>
            </p:cNvGraphicFramePr>
            <p:nvPr/>
          </p:nvGraphicFramePr>
          <p:xfrm>
            <a:off x="3522" y="1657"/>
            <a:ext cx="606" cy="698"/>
          </p:xfrm>
          <a:graphic>
            <a:graphicData uri="http://schemas.openxmlformats.org/presentationml/2006/ole">
              <mc:AlternateContent xmlns:mc="http://schemas.openxmlformats.org/markup-compatibility/2006">
                <mc:Choice xmlns:v="urn:schemas-microsoft-com:vml" Requires="v">
                  <p:oleObj spid="_x0000_s18452" name="Clip" r:id="rId3" imgW="1587398" imgH="1826971" progId="MS_ClipArt_Gallery.2">
                    <p:embed/>
                  </p:oleObj>
                </mc:Choice>
                <mc:Fallback>
                  <p:oleObj name="Clip" r:id="rId3" imgW="1587398" imgH="1826971" progId="MS_ClipArt_Gallery.2">
                    <p:embed/>
                    <p:pic>
                      <p:nvPicPr>
                        <p:cNvPr id="0" name="Object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 y="1657"/>
                          <a:ext cx="606" cy="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8438" name="Group 47">
            <a:extLst>
              <a:ext uri="{FF2B5EF4-FFF2-40B4-BE49-F238E27FC236}">
                <a16:creationId xmlns:a16="http://schemas.microsoft.com/office/drawing/2014/main" id="{292FB43D-D608-4CB0-BC1A-0F69C3D11F44}"/>
              </a:ext>
            </a:extLst>
          </p:cNvPr>
          <p:cNvGrpSpPr>
            <a:grpSpLocks/>
          </p:cNvGrpSpPr>
          <p:nvPr/>
        </p:nvGrpSpPr>
        <p:grpSpPr bwMode="auto">
          <a:xfrm>
            <a:off x="395288" y="4095750"/>
            <a:ext cx="5803900" cy="1751013"/>
            <a:chOff x="249" y="2580"/>
            <a:chExt cx="3656" cy="1103"/>
          </a:xfrm>
        </p:grpSpPr>
        <p:grpSp>
          <p:nvGrpSpPr>
            <p:cNvPr id="18443" name="Group 42">
              <a:extLst>
                <a:ext uri="{FF2B5EF4-FFF2-40B4-BE49-F238E27FC236}">
                  <a16:creationId xmlns:a16="http://schemas.microsoft.com/office/drawing/2014/main" id="{F4607DCA-326F-45A2-950C-2844E8ADB167}"/>
                </a:ext>
              </a:extLst>
            </p:cNvPr>
            <p:cNvGrpSpPr>
              <a:grpSpLocks/>
            </p:cNvGrpSpPr>
            <p:nvPr/>
          </p:nvGrpSpPr>
          <p:grpSpPr bwMode="auto">
            <a:xfrm>
              <a:off x="329" y="2621"/>
              <a:ext cx="720" cy="1050"/>
              <a:chOff x="329" y="2621"/>
              <a:chExt cx="720" cy="1050"/>
            </a:xfrm>
          </p:grpSpPr>
          <p:pic>
            <p:nvPicPr>
              <p:cNvPr id="18446" name="Picture 43" descr="E:\ss12.gif">
                <a:extLst>
                  <a:ext uri="{FF2B5EF4-FFF2-40B4-BE49-F238E27FC236}">
                    <a16:creationId xmlns:a16="http://schemas.microsoft.com/office/drawing/2014/main" id="{5F6A7618-D15A-4FEB-9165-042215E55EE5}"/>
                  </a:ext>
                </a:extLst>
              </p:cNvPr>
              <p:cNvPicPr>
                <a:picLocks noChangeAspect="1" noChangeArrowheads="1"/>
              </p:cNvPicPr>
              <p:nvPr/>
            </p:nvPicPr>
            <p:blipFill>
              <a:blip r:embed="rId5">
                <a:lum bright="40000"/>
                <a:extLst>
                  <a:ext uri="{28A0092B-C50C-407E-A947-70E740481C1C}">
                    <a14:useLocalDpi xmlns:a14="http://schemas.microsoft.com/office/drawing/2010/main" val="0"/>
                  </a:ext>
                </a:extLst>
              </a:blip>
              <a:srcRect/>
              <a:stretch>
                <a:fillRect/>
              </a:stretch>
            </p:blipFill>
            <p:spPr bwMode="auto">
              <a:xfrm>
                <a:off x="379" y="2621"/>
                <a:ext cx="588" cy="9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7" name="Text Box 44">
                <a:extLst>
                  <a:ext uri="{FF2B5EF4-FFF2-40B4-BE49-F238E27FC236}">
                    <a16:creationId xmlns:a16="http://schemas.microsoft.com/office/drawing/2014/main" id="{2E30DC87-3C40-4129-8D58-C34DF680ED10}"/>
                  </a:ext>
                </a:extLst>
              </p:cNvPr>
              <p:cNvSpPr txBox="1">
                <a:spLocks noChangeArrowheads="1"/>
              </p:cNvSpPr>
              <p:nvPr/>
            </p:nvSpPr>
            <p:spPr bwMode="auto">
              <a:xfrm>
                <a:off x="329" y="3536"/>
                <a:ext cx="72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b="0"/>
                  <a:t>  Speed Shore Corp.</a:t>
                </a:r>
              </a:p>
            </p:txBody>
          </p:sp>
        </p:grpSp>
        <p:sp>
          <p:nvSpPr>
            <p:cNvPr id="18444" name="Rectangle 45">
              <a:extLst>
                <a:ext uri="{FF2B5EF4-FFF2-40B4-BE49-F238E27FC236}">
                  <a16:creationId xmlns:a16="http://schemas.microsoft.com/office/drawing/2014/main" id="{5B7063CA-F367-4B3D-A7D2-E319A5632F97}"/>
                </a:ext>
              </a:extLst>
            </p:cNvPr>
            <p:cNvSpPr>
              <a:spLocks noChangeArrowheads="1"/>
            </p:cNvSpPr>
            <p:nvPr/>
          </p:nvSpPr>
          <p:spPr bwMode="auto">
            <a:xfrm>
              <a:off x="249" y="2580"/>
              <a:ext cx="3656" cy="110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18445" name="Text Box 46">
              <a:extLst>
                <a:ext uri="{FF2B5EF4-FFF2-40B4-BE49-F238E27FC236}">
                  <a16:creationId xmlns:a16="http://schemas.microsoft.com/office/drawing/2014/main" id="{47F38931-0582-49D7-8794-20FAE02DD362}"/>
                </a:ext>
              </a:extLst>
            </p:cNvPr>
            <p:cNvSpPr txBox="1">
              <a:spLocks noChangeArrowheads="1"/>
            </p:cNvSpPr>
            <p:nvPr/>
          </p:nvSpPr>
          <p:spPr bwMode="auto">
            <a:xfrm>
              <a:off x="1174" y="2765"/>
              <a:ext cx="2656"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a:t>A safe means of entering and leaving excavations must be provided</a:t>
              </a:r>
              <a:r>
                <a:rPr lang="es-ES_tradnl" altLang="en-US" sz="1200"/>
                <a:t> </a:t>
              </a:r>
              <a:r>
                <a:rPr lang="en-US" altLang="en-US" sz="1200"/>
                <a:t>for workers.  A stairway, ladder, ramp, or other means of egress must</a:t>
              </a:r>
              <a:r>
                <a:rPr lang="es-ES_tradnl" altLang="en-US" sz="1200"/>
                <a:t> b</a:t>
              </a:r>
              <a:r>
                <a:rPr lang="en-US" altLang="en-US" sz="1200"/>
                <a:t>e located in trench excavations which are four feet or more in depth</a:t>
              </a:r>
              <a:r>
                <a:rPr lang="es-ES_tradnl" altLang="en-US" sz="1200"/>
                <a:t> </a:t>
              </a:r>
              <a:r>
                <a:rPr lang="en-US" altLang="en-US" sz="1200"/>
                <a:t>and require no more than 25 feet of lateral travel.</a:t>
              </a:r>
              <a:endParaRPr lang="en-US" altLang="en-US"/>
            </a:p>
          </p:txBody>
        </p:sp>
      </p:grpSp>
      <p:grpSp>
        <p:nvGrpSpPr>
          <p:cNvPr id="18439" name="Group 48">
            <a:extLst>
              <a:ext uri="{FF2B5EF4-FFF2-40B4-BE49-F238E27FC236}">
                <a16:creationId xmlns:a16="http://schemas.microsoft.com/office/drawing/2014/main" id="{B497F43F-E570-4E7E-9659-85E4FFABA833}"/>
              </a:ext>
            </a:extLst>
          </p:cNvPr>
          <p:cNvGrpSpPr>
            <a:grpSpLocks/>
          </p:cNvGrpSpPr>
          <p:nvPr/>
        </p:nvGrpSpPr>
        <p:grpSpPr bwMode="auto">
          <a:xfrm>
            <a:off x="395288" y="6134100"/>
            <a:ext cx="5810250" cy="1581150"/>
            <a:chOff x="240" y="3900"/>
            <a:chExt cx="3744" cy="996"/>
          </a:xfrm>
        </p:grpSpPr>
        <p:sp>
          <p:nvSpPr>
            <p:cNvPr id="18440" name="Rectangle 49">
              <a:extLst>
                <a:ext uri="{FF2B5EF4-FFF2-40B4-BE49-F238E27FC236}">
                  <a16:creationId xmlns:a16="http://schemas.microsoft.com/office/drawing/2014/main" id="{0B311059-5E10-4E96-9AD9-BEEFB9DC9E6A}"/>
                </a:ext>
              </a:extLst>
            </p:cNvPr>
            <p:cNvSpPr>
              <a:spLocks noChangeArrowheads="1"/>
            </p:cNvSpPr>
            <p:nvPr/>
          </p:nvSpPr>
          <p:spPr bwMode="auto">
            <a:xfrm>
              <a:off x="1728" y="4032"/>
              <a:ext cx="206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a:solidFill>
                    <a:schemeClr val="tx2"/>
                  </a:solidFill>
                </a:rPr>
                <a:t>Employees are not allowed under machinery or heavy excavation equipment loads handled by lifting or digging equipment.  Workers must either stand away or otherwise be protected from any vehicle being loaded or unloaded to avoid spilling or falling material.</a:t>
              </a:r>
              <a:endParaRPr lang="en-US" altLang="en-US" sz="1200" b="0">
                <a:solidFill>
                  <a:schemeClr val="tx2"/>
                </a:solidFill>
              </a:endParaRPr>
            </a:p>
          </p:txBody>
        </p:sp>
        <p:pic>
          <p:nvPicPr>
            <p:cNvPr id="18441" name="Picture 50" descr="A:\excavator.jpg">
              <a:extLst>
                <a:ext uri="{FF2B5EF4-FFF2-40B4-BE49-F238E27FC236}">
                  <a16:creationId xmlns:a16="http://schemas.microsoft.com/office/drawing/2014/main" id="{F8C67FE3-8349-4B73-B740-F323A2A84C92}"/>
                </a:ext>
              </a:extLst>
            </p:cNvPr>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296" y="3953"/>
              <a:ext cx="1200" cy="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2" name="Rectangle 51">
              <a:extLst>
                <a:ext uri="{FF2B5EF4-FFF2-40B4-BE49-F238E27FC236}">
                  <a16:creationId xmlns:a16="http://schemas.microsoft.com/office/drawing/2014/main" id="{7C366A69-0C4F-4BFB-B518-0E1158387DF5}"/>
                </a:ext>
              </a:extLst>
            </p:cNvPr>
            <p:cNvSpPr>
              <a:spLocks noChangeArrowheads="1"/>
            </p:cNvSpPr>
            <p:nvPr/>
          </p:nvSpPr>
          <p:spPr bwMode="auto">
            <a:xfrm>
              <a:off x="240" y="3900"/>
              <a:ext cx="3744" cy="99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0">
            <a:extLst>
              <a:ext uri="{FF2B5EF4-FFF2-40B4-BE49-F238E27FC236}">
                <a16:creationId xmlns:a16="http://schemas.microsoft.com/office/drawing/2014/main" id="{BF5F836A-4479-4F95-9235-60E6BF52E23C}"/>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19459" name="Text Box 22">
            <a:extLst>
              <a:ext uri="{FF2B5EF4-FFF2-40B4-BE49-F238E27FC236}">
                <a16:creationId xmlns:a16="http://schemas.microsoft.com/office/drawing/2014/main" id="{D7FB457E-2D10-4899-99AE-248623725666}"/>
              </a:ext>
            </a:extLst>
          </p:cNvPr>
          <p:cNvSpPr txBox="1">
            <a:spLocks noChangeArrowheads="1"/>
          </p:cNvSpPr>
          <p:nvPr/>
        </p:nvSpPr>
        <p:spPr bwMode="auto">
          <a:xfrm>
            <a:off x="304800" y="504825"/>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800"/>
              <a:t>Requisitos generales</a:t>
            </a:r>
            <a:endParaRPr lang="en-US" altLang="en-US" sz="1400" b="0"/>
          </a:p>
        </p:txBody>
      </p:sp>
      <p:sp>
        <p:nvSpPr>
          <p:cNvPr id="19460" name="Rectangle 11">
            <a:extLst>
              <a:ext uri="{FF2B5EF4-FFF2-40B4-BE49-F238E27FC236}">
                <a16:creationId xmlns:a16="http://schemas.microsoft.com/office/drawing/2014/main" id="{D3D34E7B-FFDC-4790-B1B9-C88F032B5945}"/>
              </a:ext>
            </a:extLst>
          </p:cNvPr>
          <p:cNvSpPr>
            <a:spLocks noChangeArrowheads="1"/>
          </p:cNvSpPr>
          <p:nvPr/>
        </p:nvSpPr>
        <p:spPr bwMode="auto">
          <a:xfrm>
            <a:off x="188913" y="8040688"/>
            <a:ext cx="6446837" cy="6524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s-ES_tradnl" altLang="en-US" sz="1200" b="0"/>
              <a:t>Un sistema de aviso (por ejemplo, barricadas, señales de mano, y bordo de tierra) se debe usar cuando equipo móvil se está operando cerca de una excavación, o en el borde de una excavación </a:t>
            </a:r>
            <a:r>
              <a:rPr lang="es-ES_tradnl" altLang="en-US" sz="1200"/>
              <a:t>y el operador no tiene vista clara y directa del borde.</a:t>
            </a:r>
            <a:endParaRPr lang="en-US" altLang="en-US" sz="1200" b="0"/>
          </a:p>
        </p:txBody>
      </p:sp>
      <p:sp>
        <p:nvSpPr>
          <p:cNvPr id="19461" name="Rectangle 7">
            <a:extLst>
              <a:ext uri="{FF2B5EF4-FFF2-40B4-BE49-F238E27FC236}">
                <a16:creationId xmlns:a16="http://schemas.microsoft.com/office/drawing/2014/main" id="{03C5DF43-D2A1-45BE-A0CF-EE08B8086C48}"/>
              </a:ext>
            </a:extLst>
          </p:cNvPr>
          <p:cNvSpPr>
            <a:spLocks noChangeArrowheads="1"/>
          </p:cNvSpPr>
          <p:nvPr/>
        </p:nvSpPr>
        <p:spPr bwMode="auto">
          <a:xfrm>
            <a:off x="330200" y="4100513"/>
            <a:ext cx="5956300" cy="170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grpSp>
        <p:nvGrpSpPr>
          <p:cNvPr id="19462" name="Group 30">
            <a:extLst>
              <a:ext uri="{FF2B5EF4-FFF2-40B4-BE49-F238E27FC236}">
                <a16:creationId xmlns:a16="http://schemas.microsoft.com/office/drawing/2014/main" id="{513E8AE6-6F03-435C-8287-74684D93B95C}"/>
              </a:ext>
            </a:extLst>
          </p:cNvPr>
          <p:cNvGrpSpPr>
            <a:grpSpLocks/>
          </p:cNvGrpSpPr>
          <p:nvPr/>
        </p:nvGrpSpPr>
        <p:grpSpPr bwMode="auto">
          <a:xfrm>
            <a:off x="433388" y="1182688"/>
            <a:ext cx="6348412" cy="2674937"/>
            <a:chOff x="273" y="721"/>
            <a:chExt cx="3999" cy="1685"/>
          </a:xfrm>
        </p:grpSpPr>
        <p:sp>
          <p:nvSpPr>
            <p:cNvPr id="19471" name="Rectangle 3">
              <a:extLst>
                <a:ext uri="{FF2B5EF4-FFF2-40B4-BE49-F238E27FC236}">
                  <a16:creationId xmlns:a16="http://schemas.microsoft.com/office/drawing/2014/main" id="{52443C38-E42A-44BA-A8AC-B90C997FF142}"/>
                </a:ext>
              </a:extLst>
            </p:cNvPr>
            <p:cNvSpPr>
              <a:spLocks noChangeArrowheads="1"/>
            </p:cNvSpPr>
            <p:nvPr/>
          </p:nvSpPr>
          <p:spPr bwMode="auto">
            <a:xfrm>
              <a:off x="273" y="721"/>
              <a:ext cx="3739" cy="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s-ES_tradnl" altLang="en-US" sz="1400"/>
                <a:t>Todos los postes, señalamientos, árboles, secciones del pavimento, banquetas y demás estorbos en la superficie deberán ser removidos o apoyados si causan un peligro a los trabajadores.</a:t>
              </a:r>
            </a:p>
            <a:p>
              <a:endParaRPr lang="es-ES_tradnl" altLang="en-US" sz="1400"/>
            </a:p>
            <a:p>
              <a:r>
                <a:rPr lang="es-ES_tradnl" altLang="en-US" sz="1400"/>
                <a:t>Se proporcionarán sistemas de apoyo tal como apuntalamiento, riostramiento, o aputalamiento por la base cuando excavando cerca o por debajo de bases o zapatas de cimentación.</a:t>
              </a:r>
            </a:p>
            <a:p>
              <a:endParaRPr lang="es-ES_tradnl" altLang="en-US" sz="1400"/>
            </a:p>
            <a:p>
              <a:r>
                <a:rPr lang="es-ES_tradnl" altLang="en-US" sz="1400"/>
                <a:t>Se les deberá proporcionar a trabajadores expuestos a tráfico de</a:t>
              </a:r>
            </a:p>
            <a:p>
              <a:r>
                <a:rPr lang="es-ES_tradnl" altLang="en-US" sz="1400"/>
                <a:t>vehículos, chalecos de alta visibilidad u otras vestimentas apropiadas.</a:t>
              </a:r>
            </a:p>
            <a:p>
              <a:r>
                <a:rPr lang="es-ES_tradnl" altLang="en-US" sz="1400"/>
                <a:t>Material reflejante deberá usarse cuando el nivel de luz es bajo</a:t>
              </a:r>
            </a:p>
            <a:p>
              <a:r>
                <a:rPr lang="es-ES_tradnl" altLang="en-US" sz="1400"/>
                <a:t>(por ejemplo, durante el amanecer, atardecer, neblina o noche).</a:t>
              </a:r>
            </a:p>
          </p:txBody>
        </p:sp>
        <p:graphicFrame>
          <p:nvGraphicFramePr>
            <p:cNvPr id="19472" name="Object 29">
              <a:extLst>
                <a:ext uri="{FF2B5EF4-FFF2-40B4-BE49-F238E27FC236}">
                  <a16:creationId xmlns:a16="http://schemas.microsoft.com/office/drawing/2014/main" id="{3C98AFE9-9C97-4D98-86CA-D41FB49C7966}"/>
                </a:ext>
              </a:extLst>
            </p:cNvPr>
            <p:cNvGraphicFramePr>
              <a:graphicFrameLocks noChangeAspect="1"/>
            </p:cNvGraphicFramePr>
            <p:nvPr/>
          </p:nvGraphicFramePr>
          <p:xfrm>
            <a:off x="3666" y="1649"/>
            <a:ext cx="606" cy="698"/>
          </p:xfrm>
          <a:graphic>
            <a:graphicData uri="http://schemas.openxmlformats.org/presentationml/2006/ole">
              <mc:AlternateContent xmlns:mc="http://schemas.openxmlformats.org/markup-compatibility/2006">
                <mc:Choice xmlns:v="urn:schemas-microsoft-com:vml" Requires="v">
                  <p:oleObj spid="_x0000_s19475" name="Clip" r:id="rId4" imgW="1587398" imgH="1826971" progId="MS_ClipArt_Gallery.2">
                    <p:embed/>
                  </p:oleObj>
                </mc:Choice>
                <mc:Fallback>
                  <p:oleObj name="Clip" r:id="rId4" imgW="1587398" imgH="1826971" progId="MS_ClipArt_Gallery.2">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6" y="1649"/>
                          <a:ext cx="606" cy="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19463" name="Picture 13" descr="E:\ss12.gif">
            <a:extLst>
              <a:ext uri="{FF2B5EF4-FFF2-40B4-BE49-F238E27FC236}">
                <a16:creationId xmlns:a16="http://schemas.microsoft.com/office/drawing/2014/main" id="{7563E390-4704-40FC-8DE4-E8FDBC128814}"/>
              </a:ext>
            </a:extLst>
          </p:cNvPr>
          <p:cNvPicPr>
            <a:picLocks noChangeAspect="1" noChangeArrowheads="1"/>
          </p:cNvPicPr>
          <p:nvPr/>
        </p:nvPicPr>
        <p:blipFill>
          <a:blip r:embed="rId6">
            <a:lum bright="40000"/>
            <a:extLst>
              <a:ext uri="{28A0092B-C50C-407E-A947-70E740481C1C}">
                <a14:useLocalDpi xmlns:a14="http://schemas.microsoft.com/office/drawing/2010/main" val="0"/>
              </a:ext>
            </a:extLst>
          </a:blip>
          <a:srcRect/>
          <a:stretch>
            <a:fillRect/>
          </a:stretch>
        </p:blipFill>
        <p:spPr bwMode="auto">
          <a:xfrm>
            <a:off x="603250" y="4178300"/>
            <a:ext cx="933450" cy="14271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9464" name="Group 64">
            <a:extLst>
              <a:ext uri="{FF2B5EF4-FFF2-40B4-BE49-F238E27FC236}">
                <a16:creationId xmlns:a16="http://schemas.microsoft.com/office/drawing/2014/main" id="{8BDBA9F7-B5D4-4C40-B2E3-5DFC79A2E42B}"/>
              </a:ext>
            </a:extLst>
          </p:cNvPr>
          <p:cNvGrpSpPr>
            <a:grpSpLocks/>
          </p:cNvGrpSpPr>
          <p:nvPr/>
        </p:nvGrpSpPr>
        <p:grpSpPr bwMode="auto">
          <a:xfrm>
            <a:off x="395288" y="4095750"/>
            <a:ext cx="5803900" cy="1751013"/>
            <a:chOff x="249" y="2580"/>
            <a:chExt cx="3656" cy="1103"/>
          </a:xfrm>
        </p:grpSpPr>
        <p:sp>
          <p:nvSpPr>
            <p:cNvPr id="19468" name="Text Box 15">
              <a:extLst>
                <a:ext uri="{FF2B5EF4-FFF2-40B4-BE49-F238E27FC236}">
                  <a16:creationId xmlns:a16="http://schemas.microsoft.com/office/drawing/2014/main" id="{5A7E7BB1-24B4-4A03-97AE-1A7346A49B06}"/>
                </a:ext>
              </a:extLst>
            </p:cNvPr>
            <p:cNvSpPr txBox="1">
              <a:spLocks noChangeArrowheads="1"/>
            </p:cNvSpPr>
            <p:nvPr/>
          </p:nvSpPr>
          <p:spPr bwMode="auto">
            <a:xfrm>
              <a:off x="1176" y="2767"/>
              <a:ext cx="2656"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s-ES_tradnl" altLang="en-US" sz="1200"/>
                <a:t>A los trabajadores se les debe proporcionar una manera segura para entrar y salir de las excavaciones.  Una escalera, escalera de mano, rampa, u otra manera de salida debe estar localizada en excavaciones de zanja que tienen cuatro pies (1.22 metros) o más en profundidad, y a no más de 25 pies (7.62 metros) de recorrido lateral.</a:t>
              </a:r>
              <a:endParaRPr lang="en-US" altLang="en-US" sz="1200" b="0"/>
            </a:p>
          </p:txBody>
        </p:sp>
        <p:sp>
          <p:nvSpPr>
            <p:cNvPr id="19469" name="Text Box 14">
              <a:extLst>
                <a:ext uri="{FF2B5EF4-FFF2-40B4-BE49-F238E27FC236}">
                  <a16:creationId xmlns:a16="http://schemas.microsoft.com/office/drawing/2014/main" id="{BB7ACB5A-DED5-45C4-A8AB-D9DF29DD0657}"/>
                </a:ext>
              </a:extLst>
            </p:cNvPr>
            <p:cNvSpPr txBox="1">
              <a:spLocks noChangeArrowheads="1"/>
            </p:cNvSpPr>
            <p:nvPr/>
          </p:nvSpPr>
          <p:spPr bwMode="auto">
            <a:xfrm>
              <a:off x="328" y="3516"/>
              <a:ext cx="72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b="0"/>
                <a:t>  Speed Shore Corp.</a:t>
              </a:r>
            </a:p>
          </p:txBody>
        </p:sp>
        <p:sp>
          <p:nvSpPr>
            <p:cNvPr id="19470" name="Rectangle 52">
              <a:extLst>
                <a:ext uri="{FF2B5EF4-FFF2-40B4-BE49-F238E27FC236}">
                  <a16:creationId xmlns:a16="http://schemas.microsoft.com/office/drawing/2014/main" id="{FC69451B-A019-4897-B471-BD781ED531F8}"/>
                </a:ext>
              </a:extLst>
            </p:cNvPr>
            <p:cNvSpPr>
              <a:spLocks noChangeArrowheads="1"/>
            </p:cNvSpPr>
            <p:nvPr/>
          </p:nvSpPr>
          <p:spPr bwMode="auto">
            <a:xfrm>
              <a:off x="249" y="2580"/>
              <a:ext cx="3656" cy="110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grpSp>
      <p:sp>
        <p:nvSpPr>
          <p:cNvPr id="19465" name="Rectangle 59">
            <a:extLst>
              <a:ext uri="{FF2B5EF4-FFF2-40B4-BE49-F238E27FC236}">
                <a16:creationId xmlns:a16="http://schemas.microsoft.com/office/drawing/2014/main" id="{7E185845-0E1C-4286-96A5-FBDB6559D3A7}"/>
              </a:ext>
            </a:extLst>
          </p:cNvPr>
          <p:cNvSpPr>
            <a:spLocks noChangeArrowheads="1"/>
          </p:cNvSpPr>
          <p:nvPr/>
        </p:nvSpPr>
        <p:spPr bwMode="auto">
          <a:xfrm>
            <a:off x="2636838" y="6415088"/>
            <a:ext cx="350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s-ES_tradnl" altLang="en-US" sz="1200">
                <a:solidFill>
                  <a:schemeClr val="tx2"/>
                </a:solidFill>
              </a:rPr>
              <a:t>A los trabajadores no se les debe permitir debajo de cargas manejadas por maquinaria de carga o excavación.  Los trabajadores deben alejarse o de algún otro modo, estar protegidos de cualquier vehículo que se le este cargando o descargando para evitar material que se derrame o caiga.</a:t>
            </a:r>
            <a:endParaRPr lang="en-US" altLang="en-US" sz="1200" b="0">
              <a:solidFill>
                <a:schemeClr val="tx2"/>
              </a:solidFill>
            </a:endParaRPr>
          </a:p>
        </p:txBody>
      </p:sp>
      <p:pic>
        <p:nvPicPr>
          <p:cNvPr id="19466" name="Picture 60" descr="A:\excavator.jpg">
            <a:extLst>
              <a:ext uri="{FF2B5EF4-FFF2-40B4-BE49-F238E27FC236}">
                <a16:creationId xmlns:a16="http://schemas.microsoft.com/office/drawing/2014/main" id="{B38AD73B-9FF6-40CB-8046-FFC508627B50}"/>
              </a:ext>
            </a:extLst>
          </p:cNvPr>
          <p:cNvPicPr>
            <a:picLocks noChangeAspect="1" noChangeArrowheads="1"/>
          </p:cNvPicPr>
          <p:nvPr/>
        </p:nvPicPr>
        <p:blipFill>
          <a:blip r:embed="rId7">
            <a:lum bright="30000"/>
            <a:extLst>
              <a:ext uri="{28A0092B-C50C-407E-A947-70E740481C1C}">
                <a14:useLocalDpi xmlns:a14="http://schemas.microsoft.com/office/drawing/2010/main" val="0"/>
              </a:ext>
            </a:extLst>
          </a:blip>
          <a:srcRect/>
          <a:stretch>
            <a:fillRect/>
          </a:stretch>
        </p:blipFill>
        <p:spPr bwMode="auto">
          <a:xfrm>
            <a:off x="485775" y="6237288"/>
            <a:ext cx="1866900" cy="1403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7" name="Rectangle 61">
            <a:extLst>
              <a:ext uri="{FF2B5EF4-FFF2-40B4-BE49-F238E27FC236}">
                <a16:creationId xmlns:a16="http://schemas.microsoft.com/office/drawing/2014/main" id="{53C78BE4-2767-47EE-91F2-638ECBB4A9D7}"/>
              </a:ext>
            </a:extLst>
          </p:cNvPr>
          <p:cNvSpPr>
            <a:spLocks noChangeArrowheads="1"/>
          </p:cNvSpPr>
          <p:nvPr/>
        </p:nvSpPr>
        <p:spPr bwMode="auto">
          <a:xfrm>
            <a:off x="374650" y="6129338"/>
            <a:ext cx="5834063" cy="1581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63">
            <a:extLst>
              <a:ext uri="{FF2B5EF4-FFF2-40B4-BE49-F238E27FC236}">
                <a16:creationId xmlns:a16="http://schemas.microsoft.com/office/drawing/2014/main" id="{C8988B49-1C78-43EE-9464-635EBEAF40EA}"/>
              </a:ext>
            </a:extLst>
          </p:cNvPr>
          <p:cNvGrpSpPr>
            <a:grpSpLocks/>
          </p:cNvGrpSpPr>
          <p:nvPr/>
        </p:nvGrpSpPr>
        <p:grpSpPr bwMode="auto">
          <a:xfrm>
            <a:off x="1384300" y="3419475"/>
            <a:ext cx="4405313" cy="1016000"/>
            <a:chOff x="872" y="2154"/>
            <a:chExt cx="2775" cy="640"/>
          </a:xfrm>
        </p:grpSpPr>
        <p:sp>
          <p:nvSpPr>
            <p:cNvPr id="21535" name="Rectangle 19">
              <a:extLst>
                <a:ext uri="{FF2B5EF4-FFF2-40B4-BE49-F238E27FC236}">
                  <a16:creationId xmlns:a16="http://schemas.microsoft.com/office/drawing/2014/main" id="{1FAD2BBA-92E0-4950-ABD5-08A4A4ADC114}"/>
                </a:ext>
              </a:extLst>
            </p:cNvPr>
            <p:cNvSpPr>
              <a:spLocks noChangeArrowheads="1"/>
            </p:cNvSpPr>
            <p:nvPr/>
          </p:nvSpPr>
          <p:spPr bwMode="auto">
            <a:xfrm>
              <a:off x="1463" y="2154"/>
              <a:ext cx="2184"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a:t>If evidence of a possible cave-in, failure in the protective system, hazardous atmosphere, or other significant concerns are found, all affected workers must be removed from the hazardous area until rendered safe.  </a:t>
              </a:r>
            </a:p>
          </p:txBody>
        </p:sp>
        <p:graphicFrame>
          <p:nvGraphicFramePr>
            <p:cNvPr id="21536" name="Object 62">
              <a:extLst>
                <a:ext uri="{FF2B5EF4-FFF2-40B4-BE49-F238E27FC236}">
                  <a16:creationId xmlns:a16="http://schemas.microsoft.com/office/drawing/2014/main" id="{F37FD9BB-4C44-409B-AD0A-CB831FDC5CBE}"/>
                </a:ext>
              </a:extLst>
            </p:cNvPr>
            <p:cNvGraphicFramePr>
              <a:graphicFrameLocks noChangeAspect="1"/>
            </p:cNvGraphicFramePr>
            <p:nvPr/>
          </p:nvGraphicFramePr>
          <p:xfrm>
            <a:off x="872" y="2302"/>
            <a:ext cx="519" cy="475"/>
          </p:xfrm>
          <a:graphic>
            <a:graphicData uri="http://schemas.openxmlformats.org/presentationml/2006/ole">
              <mc:AlternateContent xmlns:mc="http://schemas.openxmlformats.org/markup-compatibility/2006">
                <mc:Choice xmlns:v="urn:schemas-microsoft-com:vml" Requires="v">
                  <p:oleObj spid="_x0000_s21545" name="Clip" r:id="rId3" imgW="1560881" imgH="1427378" progId="MS_ClipArt_Gallery.2">
                    <p:embed/>
                  </p:oleObj>
                </mc:Choice>
                <mc:Fallback>
                  <p:oleObj name="Clip" r:id="rId3" imgW="1560881" imgH="1427378" progId="MS_ClipArt_Gallery.2">
                    <p:embed/>
                    <p:pic>
                      <p:nvPicPr>
                        <p:cNvPr id="0" name="Object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 y="2302"/>
                          <a:ext cx="519" cy="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1507" name="Group 57">
            <a:extLst>
              <a:ext uri="{FF2B5EF4-FFF2-40B4-BE49-F238E27FC236}">
                <a16:creationId xmlns:a16="http://schemas.microsoft.com/office/drawing/2014/main" id="{9C7638C3-1DA8-4457-A1FC-A503630F8173}"/>
              </a:ext>
            </a:extLst>
          </p:cNvPr>
          <p:cNvGrpSpPr>
            <a:grpSpLocks/>
          </p:cNvGrpSpPr>
          <p:nvPr/>
        </p:nvGrpSpPr>
        <p:grpSpPr bwMode="auto">
          <a:xfrm>
            <a:off x="419100" y="1155700"/>
            <a:ext cx="5937250" cy="2032000"/>
            <a:chOff x="264" y="728"/>
            <a:chExt cx="3740" cy="1280"/>
          </a:xfrm>
        </p:grpSpPr>
        <p:graphicFrame>
          <p:nvGraphicFramePr>
            <p:cNvPr id="21533" name="Object 17">
              <a:extLst>
                <a:ext uri="{FF2B5EF4-FFF2-40B4-BE49-F238E27FC236}">
                  <a16:creationId xmlns:a16="http://schemas.microsoft.com/office/drawing/2014/main" id="{DA6C290D-5142-4BC3-BC10-EE001A9C87A0}"/>
                </a:ext>
              </a:extLst>
            </p:cNvPr>
            <p:cNvGraphicFramePr>
              <a:graphicFrameLocks noChangeAspect="1"/>
            </p:cNvGraphicFramePr>
            <p:nvPr/>
          </p:nvGraphicFramePr>
          <p:xfrm>
            <a:off x="2932" y="889"/>
            <a:ext cx="1072" cy="778"/>
          </p:xfrm>
          <a:graphic>
            <a:graphicData uri="http://schemas.openxmlformats.org/presentationml/2006/ole">
              <mc:AlternateContent xmlns:mc="http://schemas.openxmlformats.org/markup-compatibility/2006">
                <mc:Choice xmlns:v="urn:schemas-microsoft-com:vml" Requires="v">
                  <p:oleObj spid="_x0000_s21546" name="Clip" r:id="rId5" imgW="1836115" imgH="1332281" progId="MS_ClipArt_Gallery.2">
                    <p:embed/>
                  </p:oleObj>
                </mc:Choice>
                <mc:Fallback>
                  <p:oleObj name="Clip" r:id="rId5" imgW="1836115" imgH="1332281" progId="MS_ClipArt_Gallery.2">
                    <p:embed/>
                    <p:pic>
                      <p:nvPicPr>
                        <p:cNvPr id="0" name="Object 17"/>
                        <p:cNvPicPr>
                          <a:picLocks noChangeAspect="1" noChangeArrowheads="1"/>
                        </p:cNvPicPr>
                        <p:nvPr/>
                      </p:nvPicPr>
                      <p:blipFill>
                        <a:blip r:embed="rId6">
                          <a:lum bright="40000"/>
                          <a:extLst>
                            <a:ext uri="{28A0092B-C50C-407E-A947-70E740481C1C}">
                              <a14:useLocalDpi xmlns:a14="http://schemas.microsoft.com/office/drawing/2010/main" val="0"/>
                            </a:ext>
                          </a:extLst>
                        </a:blip>
                        <a:srcRect/>
                        <a:stretch>
                          <a:fillRect/>
                        </a:stretch>
                      </p:blipFill>
                      <p:spPr bwMode="auto">
                        <a:xfrm>
                          <a:off x="2932" y="889"/>
                          <a:ext cx="1072" cy="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34" name="Text Box 23">
              <a:extLst>
                <a:ext uri="{FF2B5EF4-FFF2-40B4-BE49-F238E27FC236}">
                  <a16:creationId xmlns:a16="http://schemas.microsoft.com/office/drawing/2014/main" id="{9FE4823C-2504-4046-A421-E3ABA7030E01}"/>
                </a:ext>
              </a:extLst>
            </p:cNvPr>
            <p:cNvSpPr txBox="1">
              <a:spLocks noChangeArrowheads="1"/>
            </p:cNvSpPr>
            <p:nvPr/>
          </p:nvSpPr>
          <p:spPr bwMode="auto">
            <a:xfrm>
              <a:off x="264" y="728"/>
              <a:ext cx="2568" cy="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20000"/>
                </a:spcBef>
              </a:pPr>
              <a:r>
                <a:rPr lang="en-US" altLang="en-US" sz="1400"/>
                <a:t>A Competent Person must conduct daily  inspections of excavations, adjacent areas, and protective systems.  The purpose of the inspections is to look for evidence of possible cave-ins, indications of failure of protective systems, hazardous atmoshpheres, or other hazardous conditions.  The inspection shall be conducted prior to the start of work and as needed throughout the shift.</a:t>
              </a:r>
            </a:p>
          </p:txBody>
        </p:sp>
      </p:grpSp>
      <p:grpSp>
        <p:nvGrpSpPr>
          <p:cNvPr id="21508" name="Group 58">
            <a:extLst>
              <a:ext uri="{FF2B5EF4-FFF2-40B4-BE49-F238E27FC236}">
                <a16:creationId xmlns:a16="http://schemas.microsoft.com/office/drawing/2014/main" id="{6CB90DE8-200B-4063-86E2-F2625AD7D380}"/>
              </a:ext>
            </a:extLst>
          </p:cNvPr>
          <p:cNvGrpSpPr>
            <a:grpSpLocks/>
          </p:cNvGrpSpPr>
          <p:nvPr/>
        </p:nvGrpSpPr>
        <p:grpSpPr bwMode="auto">
          <a:xfrm>
            <a:off x="419100" y="4699000"/>
            <a:ext cx="5829300" cy="1676400"/>
            <a:chOff x="264" y="2960"/>
            <a:chExt cx="3672" cy="1056"/>
          </a:xfrm>
        </p:grpSpPr>
        <p:sp>
          <p:nvSpPr>
            <p:cNvPr id="21527" name="Rectangle 27">
              <a:extLst>
                <a:ext uri="{FF2B5EF4-FFF2-40B4-BE49-F238E27FC236}">
                  <a16:creationId xmlns:a16="http://schemas.microsoft.com/office/drawing/2014/main" id="{2292D699-259A-4A47-A17A-7976969613FF}"/>
                </a:ext>
              </a:extLst>
            </p:cNvPr>
            <p:cNvSpPr>
              <a:spLocks noChangeArrowheads="1"/>
            </p:cNvSpPr>
            <p:nvPr/>
          </p:nvSpPr>
          <p:spPr bwMode="auto">
            <a:xfrm>
              <a:off x="324" y="3212"/>
              <a:ext cx="192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400">
                  <a:solidFill>
                    <a:schemeClr val="tx2"/>
                  </a:solidFill>
                </a:rPr>
                <a:t>Scale back loose material from the edge of the trench and place all material, equipment, and spoils at least two feet from the edge.</a:t>
              </a:r>
              <a:endParaRPr lang="en-US" altLang="en-US" sz="1200" b="0">
                <a:solidFill>
                  <a:schemeClr val="tx2"/>
                </a:solidFill>
              </a:endParaRPr>
            </a:p>
          </p:txBody>
        </p:sp>
        <p:graphicFrame>
          <p:nvGraphicFramePr>
            <p:cNvPr id="21528" name="Object 28">
              <a:hlinkClick r:id="" action="ppaction://ole?verb=0"/>
              <a:extLst>
                <a:ext uri="{FF2B5EF4-FFF2-40B4-BE49-F238E27FC236}">
                  <a16:creationId xmlns:a16="http://schemas.microsoft.com/office/drawing/2014/main" id="{8019D73D-82F7-47E9-9EE5-F2F0E731FC93}"/>
                </a:ext>
              </a:extLst>
            </p:cNvPr>
            <p:cNvGraphicFramePr>
              <a:graphicFrameLocks/>
            </p:cNvGraphicFramePr>
            <p:nvPr/>
          </p:nvGraphicFramePr>
          <p:xfrm>
            <a:off x="2484" y="3404"/>
            <a:ext cx="583" cy="336"/>
          </p:xfrm>
          <a:graphic>
            <a:graphicData uri="http://schemas.openxmlformats.org/presentationml/2006/ole">
              <mc:AlternateContent xmlns:mc="http://schemas.openxmlformats.org/markup-compatibility/2006">
                <mc:Choice xmlns:v="urn:schemas-microsoft-com:vml" Requires="v">
                  <p:oleObj spid="_x0000_s21547" name="Clip" r:id="rId7" imgW="5311775" imgH="2949575" progId="MS_ClipArt_Gallery.2">
                    <p:embed/>
                  </p:oleObj>
                </mc:Choice>
                <mc:Fallback>
                  <p:oleObj name="Clip" r:id="rId7" imgW="5311775" imgH="2949575" progId="MS_ClipArt_Gallery.2">
                    <p:embed/>
                    <p:pic>
                      <p:nvPicPr>
                        <p:cNvPr id="0" name="Object 28"/>
                        <p:cNvPicPr>
                          <a:picLocks noChangeArrowheads="1"/>
                        </p:cNvPicPr>
                        <p:nvPr/>
                      </p:nvPicPr>
                      <p:blipFill>
                        <a:blip r:embed="rId8">
                          <a:lum bright="30000"/>
                          <a:extLst>
                            <a:ext uri="{28A0092B-C50C-407E-A947-70E740481C1C}">
                              <a14:useLocalDpi xmlns:a14="http://schemas.microsoft.com/office/drawing/2010/main" val="0"/>
                            </a:ext>
                          </a:extLst>
                        </a:blip>
                        <a:srcRect/>
                        <a:stretch>
                          <a:fillRect/>
                        </a:stretch>
                      </p:blipFill>
                      <p:spPr bwMode="auto">
                        <a:xfrm>
                          <a:off x="2484" y="3404"/>
                          <a:ext cx="583"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29" name="Object 29">
              <a:extLst>
                <a:ext uri="{FF2B5EF4-FFF2-40B4-BE49-F238E27FC236}">
                  <a16:creationId xmlns:a16="http://schemas.microsoft.com/office/drawing/2014/main" id="{6C89C033-C647-426F-8DBA-A043EFF44A7E}"/>
                </a:ext>
              </a:extLst>
            </p:cNvPr>
            <p:cNvGraphicFramePr>
              <a:graphicFrameLocks noChangeAspect="1"/>
            </p:cNvGraphicFramePr>
            <p:nvPr/>
          </p:nvGraphicFramePr>
          <p:xfrm>
            <a:off x="2916" y="3020"/>
            <a:ext cx="862" cy="689"/>
          </p:xfrm>
          <a:graphic>
            <a:graphicData uri="http://schemas.openxmlformats.org/presentationml/2006/ole">
              <mc:AlternateContent xmlns:mc="http://schemas.openxmlformats.org/markup-compatibility/2006">
                <mc:Choice xmlns:v="urn:schemas-microsoft-com:vml" Requires="v">
                  <p:oleObj spid="_x0000_s21548" name="Clip" r:id="rId9" imgW="4344154" imgH="3468986" progId="MS_ClipArt_Gallery.2">
                    <p:embed/>
                  </p:oleObj>
                </mc:Choice>
                <mc:Fallback>
                  <p:oleObj name="Clip" r:id="rId9" imgW="4344154" imgH="3468986" progId="MS_ClipArt_Gallery.2">
                    <p:embed/>
                    <p:pic>
                      <p:nvPicPr>
                        <p:cNvPr id="0" name="Object 29"/>
                        <p:cNvPicPr>
                          <a:picLocks noChangeAspect="1" noChangeArrowheads="1"/>
                        </p:cNvPicPr>
                        <p:nvPr/>
                      </p:nvPicPr>
                      <p:blipFill>
                        <a:blip r:embed="rId10">
                          <a:lum bright="30000"/>
                          <a:extLst>
                            <a:ext uri="{28A0092B-C50C-407E-A947-70E740481C1C}">
                              <a14:useLocalDpi xmlns:a14="http://schemas.microsoft.com/office/drawing/2010/main" val="0"/>
                            </a:ext>
                          </a:extLst>
                        </a:blip>
                        <a:srcRect/>
                        <a:stretch>
                          <a:fillRect/>
                        </a:stretch>
                      </p:blipFill>
                      <p:spPr bwMode="auto">
                        <a:xfrm>
                          <a:off x="2916" y="3020"/>
                          <a:ext cx="862" cy="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30" name="Rectangle 30">
              <a:extLst>
                <a:ext uri="{FF2B5EF4-FFF2-40B4-BE49-F238E27FC236}">
                  <a16:creationId xmlns:a16="http://schemas.microsoft.com/office/drawing/2014/main" id="{87A8FA1E-CEAC-4DC0-99D6-A076621D7CCE}"/>
                </a:ext>
              </a:extLst>
            </p:cNvPr>
            <p:cNvSpPr>
              <a:spLocks noChangeArrowheads="1"/>
            </p:cNvSpPr>
            <p:nvPr/>
          </p:nvSpPr>
          <p:spPr bwMode="auto">
            <a:xfrm>
              <a:off x="264" y="2960"/>
              <a:ext cx="3672" cy="10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ctr"/>
              <a:endParaRPr lang="es-ES_tradnl" altLang="en-US"/>
            </a:p>
          </p:txBody>
        </p:sp>
        <p:sp>
          <p:nvSpPr>
            <p:cNvPr id="21531" name="AutoShape 31">
              <a:extLst>
                <a:ext uri="{FF2B5EF4-FFF2-40B4-BE49-F238E27FC236}">
                  <a16:creationId xmlns:a16="http://schemas.microsoft.com/office/drawing/2014/main" id="{18B93D9A-E964-4DD7-8233-E929AA7EA803}"/>
                </a:ext>
              </a:extLst>
            </p:cNvPr>
            <p:cNvSpPr>
              <a:spLocks/>
            </p:cNvSpPr>
            <p:nvPr/>
          </p:nvSpPr>
          <p:spPr bwMode="auto">
            <a:xfrm rot="-5400000">
              <a:off x="3240" y="3584"/>
              <a:ext cx="96" cy="408"/>
            </a:xfrm>
            <a:prstGeom prst="leftBrace">
              <a:avLst>
                <a:gd name="adj1" fmla="val 3541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1532" name="Text Box 32">
              <a:extLst>
                <a:ext uri="{FF2B5EF4-FFF2-40B4-BE49-F238E27FC236}">
                  <a16:creationId xmlns:a16="http://schemas.microsoft.com/office/drawing/2014/main" id="{17AD4675-9998-4E88-9B23-D90DE6B99F80}"/>
                </a:ext>
              </a:extLst>
            </p:cNvPr>
            <p:cNvSpPr txBox="1">
              <a:spLocks noChangeArrowheads="1"/>
            </p:cNvSpPr>
            <p:nvPr/>
          </p:nvSpPr>
          <p:spPr bwMode="auto">
            <a:xfrm>
              <a:off x="3173" y="3836"/>
              <a:ext cx="335"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b="0"/>
                <a:t>2 feet</a:t>
              </a:r>
            </a:p>
          </p:txBody>
        </p:sp>
      </p:grpSp>
      <p:sp>
        <p:nvSpPr>
          <p:cNvPr id="21509" name="AutoShape 33">
            <a:extLst>
              <a:ext uri="{FF2B5EF4-FFF2-40B4-BE49-F238E27FC236}">
                <a16:creationId xmlns:a16="http://schemas.microsoft.com/office/drawing/2014/main" id="{9064A315-C856-457A-89AD-0C549D2AE994}"/>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1510" name="Text Box 36">
            <a:extLst>
              <a:ext uri="{FF2B5EF4-FFF2-40B4-BE49-F238E27FC236}">
                <a16:creationId xmlns:a16="http://schemas.microsoft.com/office/drawing/2014/main" id="{C2AA81C3-820E-4F3C-B962-A8E696C1053E}"/>
              </a:ext>
            </a:extLst>
          </p:cNvPr>
          <p:cNvSpPr txBox="1">
            <a:spLocks noChangeArrowheads="1"/>
          </p:cNvSpPr>
          <p:nvPr/>
        </p:nvSpPr>
        <p:spPr bwMode="auto">
          <a:xfrm>
            <a:off x="287338" y="522288"/>
            <a:ext cx="41513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800"/>
              <a:t>General requirements</a:t>
            </a:r>
            <a:endParaRPr lang="en-US" altLang="en-US" sz="1400" b="0"/>
          </a:p>
        </p:txBody>
      </p:sp>
      <p:grpSp>
        <p:nvGrpSpPr>
          <p:cNvPr id="21511" name="Group 56">
            <a:extLst>
              <a:ext uri="{FF2B5EF4-FFF2-40B4-BE49-F238E27FC236}">
                <a16:creationId xmlns:a16="http://schemas.microsoft.com/office/drawing/2014/main" id="{4340AD66-5BDD-49FF-828C-5A0C13E0037C}"/>
              </a:ext>
            </a:extLst>
          </p:cNvPr>
          <p:cNvGrpSpPr>
            <a:grpSpLocks/>
          </p:cNvGrpSpPr>
          <p:nvPr/>
        </p:nvGrpSpPr>
        <p:grpSpPr bwMode="auto">
          <a:xfrm>
            <a:off x="711200" y="6769100"/>
            <a:ext cx="5349875" cy="1952625"/>
            <a:chOff x="448" y="4246"/>
            <a:chExt cx="3370" cy="1230"/>
          </a:xfrm>
        </p:grpSpPr>
        <p:grpSp>
          <p:nvGrpSpPr>
            <p:cNvPr id="21512" name="Group 38">
              <a:extLst>
                <a:ext uri="{FF2B5EF4-FFF2-40B4-BE49-F238E27FC236}">
                  <a16:creationId xmlns:a16="http://schemas.microsoft.com/office/drawing/2014/main" id="{1B7165BE-30F9-4BA2-923D-52928A211F33}"/>
                </a:ext>
              </a:extLst>
            </p:cNvPr>
            <p:cNvGrpSpPr>
              <a:grpSpLocks/>
            </p:cNvGrpSpPr>
            <p:nvPr/>
          </p:nvGrpSpPr>
          <p:grpSpPr bwMode="auto">
            <a:xfrm>
              <a:off x="2590" y="4246"/>
              <a:ext cx="1228" cy="1230"/>
              <a:chOff x="2590" y="4246"/>
              <a:chExt cx="1228" cy="1230"/>
            </a:xfrm>
          </p:grpSpPr>
          <p:sp>
            <p:nvSpPr>
              <p:cNvPr id="21514" name="Freeform 40">
                <a:extLst>
                  <a:ext uri="{FF2B5EF4-FFF2-40B4-BE49-F238E27FC236}">
                    <a16:creationId xmlns:a16="http://schemas.microsoft.com/office/drawing/2014/main" id="{0500B90E-9D43-44B1-825E-3350024D9D2F}"/>
                  </a:ext>
                </a:extLst>
              </p:cNvPr>
              <p:cNvSpPr>
                <a:spLocks/>
              </p:cNvSpPr>
              <p:nvPr/>
            </p:nvSpPr>
            <p:spPr bwMode="auto">
              <a:xfrm>
                <a:off x="2673" y="4246"/>
                <a:ext cx="1061" cy="17"/>
              </a:xfrm>
              <a:custGeom>
                <a:avLst/>
                <a:gdLst>
                  <a:gd name="T0" fmla="*/ 0 w 2123"/>
                  <a:gd name="T1" fmla="*/ 0 h 35"/>
                  <a:gd name="T2" fmla="*/ 0 w 2123"/>
                  <a:gd name="T3" fmla="*/ 0 h 35"/>
                  <a:gd name="T4" fmla="*/ 0 w 2123"/>
                  <a:gd name="T5" fmla="*/ 0 h 35"/>
                  <a:gd name="T6" fmla="*/ 0 w 2123"/>
                  <a:gd name="T7" fmla="*/ 0 h 35"/>
                  <a:gd name="T8" fmla="*/ 0 w 2123"/>
                  <a:gd name="T9" fmla="*/ 0 h 35"/>
                  <a:gd name="T10" fmla="*/ 0 w 2123"/>
                  <a:gd name="T11" fmla="*/ 0 h 35"/>
                  <a:gd name="T12" fmla="*/ 0 w 212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3" h="35">
                    <a:moveTo>
                      <a:pt x="2123" y="0"/>
                    </a:moveTo>
                    <a:lnTo>
                      <a:pt x="2123" y="0"/>
                    </a:lnTo>
                    <a:lnTo>
                      <a:pt x="0" y="0"/>
                    </a:lnTo>
                    <a:lnTo>
                      <a:pt x="0" y="35"/>
                    </a:lnTo>
                    <a:lnTo>
                      <a:pt x="2123" y="35"/>
                    </a:lnTo>
                    <a:lnTo>
                      <a:pt x="21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5" name="Freeform 41">
                <a:extLst>
                  <a:ext uri="{FF2B5EF4-FFF2-40B4-BE49-F238E27FC236}">
                    <a16:creationId xmlns:a16="http://schemas.microsoft.com/office/drawing/2014/main" id="{9B136A42-F5C3-4B0C-B08C-EE78E0F49FD5}"/>
                  </a:ext>
                </a:extLst>
              </p:cNvPr>
              <p:cNvSpPr>
                <a:spLocks/>
              </p:cNvSpPr>
              <p:nvPr/>
            </p:nvSpPr>
            <p:spPr bwMode="auto">
              <a:xfrm>
                <a:off x="3734" y="4246"/>
                <a:ext cx="84" cy="83"/>
              </a:xfrm>
              <a:custGeom>
                <a:avLst/>
                <a:gdLst>
                  <a:gd name="T0" fmla="*/ 1 w 167"/>
                  <a:gd name="T1" fmla="*/ 1 h 166"/>
                  <a:gd name="T2" fmla="*/ 1 w 167"/>
                  <a:gd name="T3" fmla="*/ 1 h 166"/>
                  <a:gd name="T4" fmla="*/ 1 w 167"/>
                  <a:gd name="T5" fmla="*/ 1 h 166"/>
                  <a:gd name="T6" fmla="*/ 1 w 167"/>
                  <a:gd name="T7" fmla="*/ 1 h 166"/>
                  <a:gd name="T8" fmla="*/ 1 w 167"/>
                  <a:gd name="T9" fmla="*/ 1 h 166"/>
                  <a:gd name="T10" fmla="*/ 1 w 167"/>
                  <a:gd name="T11" fmla="*/ 1 h 166"/>
                  <a:gd name="T12" fmla="*/ 1 w 167"/>
                  <a:gd name="T13" fmla="*/ 1 h 166"/>
                  <a:gd name="T14" fmla="*/ 1 w 167"/>
                  <a:gd name="T15" fmla="*/ 1 h 166"/>
                  <a:gd name="T16" fmla="*/ 1 w 167"/>
                  <a:gd name="T17" fmla="*/ 1 h 166"/>
                  <a:gd name="T18" fmla="*/ 0 w 167"/>
                  <a:gd name="T19" fmla="*/ 0 h 166"/>
                  <a:gd name="T20" fmla="*/ 0 w 167"/>
                  <a:gd name="T21" fmla="*/ 1 h 166"/>
                  <a:gd name="T22" fmla="*/ 1 w 167"/>
                  <a:gd name="T23" fmla="*/ 1 h 166"/>
                  <a:gd name="T24" fmla="*/ 1 w 167"/>
                  <a:gd name="T25" fmla="*/ 1 h 166"/>
                  <a:gd name="T26" fmla="*/ 1 w 167"/>
                  <a:gd name="T27" fmla="*/ 1 h 166"/>
                  <a:gd name="T28" fmla="*/ 1 w 167"/>
                  <a:gd name="T29" fmla="*/ 1 h 166"/>
                  <a:gd name="T30" fmla="*/ 1 w 167"/>
                  <a:gd name="T31" fmla="*/ 1 h 166"/>
                  <a:gd name="T32" fmla="*/ 1 w 167"/>
                  <a:gd name="T33" fmla="*/ 1 h 166"/>
                  <a:gd name="T34" fmla="*/ 1 w 167"/>
                  <a:gd name="T35" fmla="*/ 1 h 166"/>
                  <a:gd name="T36" fmla="*/ 1 w 167"/>
                  <a:gd name="T37" fmla="*/ 1 h 166"/>
                  <a:gd name="T38" fmla="*/ 1 w 167"/>
                  <a:gd name="T39" fmla="*/ 1 h 166"/>
                  <a:gd name="T40" fmla="*/ 1 w 167"/>
                  <a:gd name="T41" fmla="*/ 1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7" h="166">
                    <a:moveTo>
                      <a:pt x="167" y="166"/>
                    </a:moveTo>
                    <a:lnTo>
                      <a:pt x="167" y="166"/>
                    </a:lnTo>
                    <a:lnTo>
                      <a:pt x="163" y="134"/>
                    </a:lnTo>
                    <a:lnTo>
                      <a:pt x="153" y="102"/>
                    </a:lnTo>
                    <a:lnTo>
                      <a:pt x="137" y="74"/>
                    </a:lnTo>
                    <a:lnTo>
                      <a:pt x="117" y="50"/>
                    </a:lnTo>
                    <a:lnTo>
                      <a:pt x="92" y="29"/>
                    </a:lnTo>
                    <a:lnTo>
                      <a:pt x="65" y="14"/>
                    </a:lnTo>
                    <a:lnTo>
                      <a:pt x="32" y="4"/>
                    </a:lnTo>
                    <a:lnTo>
                      <a:pt x="0" y="0"/>
                    </a:lnTo>
                    <a:lnTo>
                      <a:pt x="0" y="35"/>
                    </a:lnTo>
                    <a:lnTo>
                      <a:pt x="27" y="36"/>
                    </a:lnTo>
                    <a:lnTo>
                      <a:pt x="52" y="44"/>
                    </a:lnTo>
                    <a:lnTo>
                      <a:pt x="75" y="56"/>
                    </a:lnTo>
                    <a:lnTo>
                      <a:pt x="95" y="72"/>
                    </a:lnTo>
                    <a:lnTo>
                      <a:pt x="110" y="91"/>
                    </a:lnTo>
                    <a:lnTo>
                      <a:pt x="123" y="115"/>
                    </a:lnTo>
                    <a:lnTo>
                      <a:pt x="131" y="138"/>
                    </a:lnTo>
                    <a:lnTo>
                      <a:pt x="132" y="166"/>
                    </a:lnTo>
                    <a:lnTo>
                      <a:pt x="167"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6" name="Freeform 42">
                <a:extLst>
                  <a:ext uri="{FF2B5EF4-FFF2-40B4-BE49-F238E27FC236}">
                    <a16:creationId xmlns:a16="http://schemas.microsoft.com/office/drawing/2014/main" id="{BC1A710B-35FF-48C9-8AA1-1362F262A1A4}"/>
                  </a:ext>
                </a:extLst>
              </p:cNvPr>
              <p:cNvSpPr>
                <a:spLocks/>
              </p:cNvSpPr>
              <p:nvPr/>
            </p:nvSpPr>
            <p:spPr bwMode="auto">
              <a:xfrm>
                <a:off x="3801" y="4329"/>
                <a:ext cx="17" cy="1063"/>
              </a:xfrm>
              <a:custGeom>
                <a:avLst/>
                <a:gdLst>
                  <a:gd name="T0" fmla="*/ 0 w 35"/>
                  <a:gd name="T1" fmla="*/ 0 h 2127"/>
                  <a:gd name="T2" fmla="*/ 0 w 35"/>
                  <a:gd name="T3" fmla="*/ 0 h 2127"/>
                  <a:gd name="T4" fmla="*/ 0 w 35"/>
                  <a:gd name="T5" fmla="*/ 0 h 2127"/>
                  <a:gd name="T6" fmla="*/ 0 w 35"/>
                  <a:gd name="T7" fmla="*/ 0 h 2127"/>
                  <a:gd name="T8" fmla="*/ 0 w 35"/>
                  <a:gd name="T9" fmla="*/ 0 h 2127"/>
                  <a:gd name="T10" fmla="*/ 0 w 35"/>
                  <a:gd name="T11" fmla="*/ 0 h 2127"/>
                  <a:gd name="T12" fmla="*/ 0 w 35"/>
                  <a:gd name="T13" fmla="*/ 0 h 2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127">
                    <a:moveTo>
                      <a:pt x="35" y="2127"/>
                    </a:moveTo>
                    <a:lnTo>
                      <a:pt x="35" y="2127"/>
                    </a:lnTo>
                    <a:lnTo>
                      <a:pt x="35" y="0"/>
                    </a:lnTo>
                    <a:lnTo>
                      <a:pt x="0" y="0"/>
                    </a:lnTo>
                    <a:lnTo>
                      <a:pt x="0" y="2127"/>
                    </a:lnTo>
                    <a:lnTo>
                      <a:pt x="35" y="2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7" name="Freeform 43">
                <a:extLst>
                  <a:ext uri="{FF2B5EF4-FFF2-40B4-BE49-F238E27FC236}">
                    <a16:creationId xmlns:a16="http://schemas.microsoft.com/office/drawing/2014/main" id="{1B1B129E-6790-48A4-83F8-4EA0EAB5285D}"/>
                  </a:ext>
                </a:extLst>
              </p:cNvPr>
              <p:cNvSpPr>
                <a:spLocks/>
              </p:cNvSpPr>
              <p:nvPr/>
            </p:nvSpPr>
            <p:spPr bwMode="auto">
              <a:xfrm>
                <a:off x="3734" y="5392"/>
                <a:ext cx="84" cy="84"/>
              </a:xfrm>
              <a:custGeom>
                <a:avLst/>
                <a:gdLst>
                  <a:gd name="T0" fmla="*/ 0 w 167"/>
                  <a:gd name="T1" fmla="*/ 1 h 167"/>
                  <a:gd name="T2" fmla="*/ 0 w 167"/>
                  <a:gd name="T3" fmla="*/ 1 h 167"/>
                  <a:gd name="T4" fmla="*/ 1 w 167"/>
                  <a:gd name="T5" fmla="*/ 1 h 167"/>
                  <a:gd name="T6" fmla="*/ 1 w 167"/>
                  <a:gd name="T7" fmla="*/ 1 h 167"/>
                  <a:gd name="T8" fmla="*/ 1 w 167"/>
                  <a:gd name="T9" fmla="*/ 1 h 167"/>
                  <a:gd name="T10" fmla="*/ 1 w 167"/>
                  <a:gd name="T11" fmla="*/ 1 h 167"/>
                  <a:gd name="T12" fmla="*/ 1 w 167"/>
                  <a:gd name="T13" fmla="*/ 1 h 167"/>
                  <a:gd name="T14" fmla="*/ 1 w 167"/>
                  <a:gd name="T15" fmla="*/ 1 h 167"/>
                  <a:gd name="T16" fmla="*/ 1 w 167"/>
                  <a:gd name="T17" fmla="*/ 1 h 167"/>
                  <a:gd name="T18" fmla="*/ 1 w 167"/>
                  <a:gd name="T19" fmla="*/ 0 h 167"/>
                  <a:gd name="T20" fmla="*/ 1 w 167"/>
                  <a:gd name="T21" fmla="*/ 0 h 167"/>
                  <a:gd name="T22" fmla="*/ 1 w 167"/>
                  <a:gd name="T23" fmla="*/ 1 h 167"/>
                  <a:gd name="T24" fmla="*/ 1 w 167"/>
                  <a:gd name="T25" fmla="*/ 1 h 167"/>
                  <a:gd name="T26" fmla="*/ 1 w 167"/>
                  <a:gd name="T27" fmla="*/ 1 h 167"/>
                  <a:gd name="T28" fmla="*/ 1 w 167"/>
                  <a:gd name="T29" fmla="*/ 1 h 167"/>
                  <a:gd name="T30" fmla="*/ 1 w 167"/>
                  <a:gd name="T31" fmla="*/ 1 h 167"/>
                  <a:gd name="T32" fmla="*/ 1 w 167"/>
                  <a:gd name="T33" fmla="*/ 1 h 167"/>
                  <a:gd name="T34" fmla="*/ 1 w 167"/>
                  <a:gd name="T35" fmla="*/ 1 h 167"/>
                  <a:gd name="T36" fmla="*/ 0 w 167"/>
                  <a:gd name="T37" fmla="*/ 1 h 167"/>
                  <a:gd name="T38" fmla="*/ 0 w 167"/>
                  <a:gd name="T39" fmla="*/ 1 h 167"/>
                  <a:gd name="T40" fmla="*/ 0 w 167"/>
                  <a:gd name="T41" fmla="*/ 1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7" h="167">
                    <a:moveTo>
                      <a:pt x="0" y="167"/>
                    </a:moveTo>
                    <a:lnTo>
                      <a:pt x="0" y="167"/>
                    </a:lnTo>
                    <a:lnTo>
                      <a:pt x="32" y="163"/>
                    </a:lnTo>
                    <a:lnTo>
                      <a:pt x="65" y="153"/>
                    </a:lnTo>
                    <a:lnTo>
                      <a:pt x="92" y="137"/>
                    </a:lnTo>
                    <a:lnTo>
                      <a:pt x="117" y="117"/>
                    </a:lnTo>
                    <a:lnTo>
                      <a:pt x="137" y="92"/>
                    </a:lnTo>
                    <a:lnTo>
                      <a:pt x="153" y="64"/>
                    </a:lnTo>
                    <a:lnTo>
                      <a:pt x="163" y="32"/>
                    </a:lnTo>
                    <a:lnTo>
                      <a:pt x="167" y="0"/>
                    </a:lnTo>
                    <a:lnTo>
                      <a:pt x="132" y="0"/>
                    </a:lnTo>
                    <a:lnTo>
                      <a:pt x="131" y="27"/>
                    </a:lnTo>
                    <a:lnTo>
                      <a:pt x="123" y="52"/>
                    </a:lnTo>
                    <a:lnTo>
                      <a:pt x="110" y="74"/>
                    </a:lnTo>
                    <a:lnTo>
                      <a:pt x="95" y="94"/>
                    </a:lnTo>
                    <a:lnTo>
                      <a:pt x="75" y="109"/>
                    </a:lnTo>
                    <a:lnTo>
                      <a:pt x="52" y="123"/>
                    </a:lnTo>
                    <a:lnTo>
                      <a:pt x="27" y="131"/>
                    </a:lnTo>
                    <a:lnTo>
                      <a:pt x="0" y="132"/>
                    </a:lnTo>
                    <a:lnTo>
                      <a:pt x="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8" name="Freeform 44">
                <a:extLst>
                  <a:ext uri="{FF2B5EF4-FFF2-40B4-BE49-F238E27FC236}">
                    <a16:creationId xmlns:a16="http://schemas.microsoft.com/office/drawing/2014/main" id="{BFEB7302-D169-43FE-9113-3D6A9302FE4F}"/>
                  </a:ext>
                </a:extLst>
              </p:cNvPr>
              <p:cNvSpPr>
                <a:spLocks/>
              </p:cNvSpPr>
              <p:nvPr/>
            </p:nvSpPr>
            <p:spPr bwMode="auto">
              <a:xfrm>
                <a:off x="2673" y="5458"/>
                <a:ext cx="1061" cy="18"/>
              </a:xfrm>
              <a:custGeom>
                <a:avLst/>
                <a:gdLst>
                  <a:gd name="T0" fmla="*/ 0 w 2123"/>
                  <a:gd name="T1" fmla="*/ 1 h 35"/>
                  <a:gd name="T2" fmla="*/ 0 w 2123"/>
                  <a:gd name="T3" fmla="*/ 1 h 35"/>
                  <a:gd name="T4" fmla="*/ 0 w 2123"/>
                  <a:gd name="T5" fmla="*/ 1 h 35"/>
                  <a:gd name="T6" fmla="*/ 0 w 2123"/>
                  <a:gd name="T7" fmla="*/ 0 h 35"/>
                  <a:gd name="T8" fmla="*/ 0 w 2123"/>
                  <a:gd name="T9" fmla="*/ 0 h 35"/>
                  <a:gd name="T10" fmla="*/ 0 w 2123"/>
                  <a:gd name="T11" fmla="*/ 0 h 35"/>
                  <a:gd name="T12" fmla="*/ 0 w 2123"/>
                  <a:gd name="T13" fmla="*/ 1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3" h="35">
                    <a:moveTo>
                      <a:pt x="0" y="35"/>
                    </a:moveTo>
                    <a:lnTo>
                      <a:pt x="0" y="35"/>
                    </a:lnTo>
                    <a:lnTo>
                      <a:pt x="2123" y="35"/>
                    </a:lnTo>
                    <a:lnTo>
                      <a:pt x="2123" y="0"/>
                    </a:lnTo>
                    <a:lnTo>
                      <a:pt x="0" y="0"/>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9" name="Freeform 45">
                <a:extLst>
                  <a:ext uri="{FF2B5EF4-FFF2-40B4-BE49-F238E27FC236}">
                    <a16:creationId xmlns:a16="http://schemas.microsoft.com/office/drawing/2014/main" id="{C5A4E21B-73E9-4A90-A1D0-41C8A1B72F31}"/>
                  </a:ext>
                </a:extLst>
              </p:cNvPr>
              <p:cNvSpPr>
                <a:spLocks/>
              </p:cNvSpPr>
              <p:nvPr/>
            </p:nvSpPr>
            <p:spPr bwMode="auto">
              <a:xfrm>
                <a:off x="2590" y="5392"/>
                <a:ext cx="83" cy="84"/>
              </a:xfrm>
              <a:custGeom>
                <a:avLst/>
                <a:gdLst>
                  <a:gd name="T0" fmla="*/ 0 w 166"/>
                  <a:gd name="T1" fmla="*/ 0 h 167"/>
                  <a:gd name="T2" fmla="*/ 0 w 166"/>
                  <a:gd name="T3" fmla="*/ 0 h 167"/>
                  <a:gd name="T4" fmla="*/ 1 w 166"/>
                  <a:gd name="T5" fmla="*/ 1 h 167"/>
                  <a:gd name="T6" fmla="*/ 1 w 166"/>
                  <a:gd name="T7" fmla="*/ 1 h 167"/>
                  <a:gd name="T8" fmla="*/ 1 w 166"/>
                  <a:gd name="T9" fmla="*/ 1 h 167"/>
                  <a:gd name="T10" fmla="*/ 1 w 166"/>
                  <a:gd name="T11" fmla="*/ 1 h 167"/>
                  <a:gd name="T12" fmla="*/ 1 w 166"/>
                  <a:gd name="T13" fmla="*/ 1 h 167"/>
                  <a:gd name="T14" fmla="*/ 1 w 166"/>
                  <a:gd name="T15" fmla="*/ 1 h 167"/>
                  <a:gd name="T16" fmla="*/ 1 w 166"/>
                  <a:gd name="T17" fmla="*/ 1 h 167"/>
                  <a:gd name="T18" fmla="*/ 1 w 166"/>
                  <a:gd name="T19" fmla="*/ 1 h 167"/>
                  <a:gd name="T20" fmla="*/ 1 w 166"/>
                  <a:gd name="T21" fmla="*/ 1 h 167"/>
                  <a:gd name="T22" fmla="*/ 1 w 166"/>
                  <a:gd name="T23" fmla="*/ 1 h 167"/>
                  <a:gd name="T24" fmla="*/ 1 w 166"/>
                  <a:gd name="T25" fmla="*/ 1 h 167"/>
                  <a:gd name="T26" fmla="*/ 1 w 166"/>
                  <a:gd name="T27" fmla="*/ 1 h 167"/>
                  <a:gd name="T28" fmla="*/ 1 w 166"/>
                  <a:gd name="T29" fmla="*/ 1 h 167"/>
                  <a:gd name="T30" fmla="*/ 1 w 166"/>
                  <a:gd name="T31" fmla="*/ 1 h 167"/>
                  <a:gd name="T32" fmla="*/ 1 w 166"/>
                  <a:gd name="T33" fmla="*/ 1 h 167"/>
                  <a:gd name="T34" fmla="*/ 1 w 166"/>
                  <a:gd name="T35" fmla="*/ 1 h 167"/>
                  <a:gd name="T36" fmla="*/ 1 w 166"/>
                  <a:gd name="T37" fmla="*/ 0 h 167"/>
                  <a:gd name="T38" fmla="*/ 1 w 166"/>
                  <a:gd name="T39" fmla="*/ 0 h 167"/>
                  <a:gd name="T40" fmla="*/ 0 w 166"/>
                  <a:gd name="T41" fmla="*/ 0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6" h="167">
                    <a:moveTo>
                      <a:pt x="0" y="0"/>
                    </a:moveTo>
                    <a:lnTo>
                      <a:pt x="0" y="0"/>
                    </a:lnTo>
                    <a:lnTo>
                      <a:pt x="4" y="32"/>
                    </a:lnTo>
                    <a:lnTo>
                      <a:pt x="14" y="64"/>
                    </a:lnTo>
                    <a:lnTo>
                      <a:pt x="29" y="92"/>
                    </a:lnTo>
                    <a:lnTo>
                      <a:pt x="50" y="117"/>
                    </a:lnTo>
                    <a:lnTo>
                      <a:pt x="74" y="137"/>
                    </a:lnTo>
                    <a:lnTo>
                      <a:pt x="102" y="153"/>
                    </a:lnTo>
                    <a:lnTo>
                      <a:pt x="134" y="163"/>
                    </a:lnTo>
                    <a:lnTo>
                      <a:pt x="166" y="167"/>
                    </a:lnTo>
                    <a:lnTo>
                      <a:pt x="166" y="132"/>
                    </a:lnTo>
                    <a:lnTo>
                      <a:pt x="138" y="131"/>
                    </a:lnTo>
                    <a:lnTo>
                      <a:pt x="115" y="123"/>
                    </a:lnTo>
                    <a:lnTo>
                      <a:pt x="91" y="109"/>
                    </a:lnTo>
                    <a:lnTo>
                      <a:pt x="72" y="94"/>
                    </a:lnTo>
                    <a:lnTo>
                      <a:pt x="56" y="74"/>
                    </a:lnTo>
                    <a:lnTo>
                      <a:pt x="44" y="52"/>
                    </a:lnTo>
                    <a:lnTo>
                      <a:pt x="36" y="27"/>
                    </a:lnTo>
                    <a:lnTo>
                      <a:pt x="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0" name="Freeform 46">
                <a:extLst>
                  <a:ext uri="{FF2B5EF4-FFF2-40B4-BE49-F238E27FC236}">
                    <a16:creationId xmlns:a16="http://schemas.microsoft.com/office/drawing/2014/main" id="{9D3CB7B6-0607-43A9-86F3-530022DF62E4}"/>
                  </a:ext>
                </a:extLst>
              </p:cNvPr>
              <p:cNvSpPr>
                <a:spLocks/>
              </p:cNvSpPr>
              <p:nvPr/>
            </p:nvSpPr>
            <p:spPr bwMode="auto">
              <a:xfrm>
                <a:off x="2590" y="4329"/>
                <a:ext cx="17" cy="1063"/>
              </a:xfrm>
              <a:custGeom>
                <a:avLst/>
                <a:gdLst>
                  <a:gd name="T0" fmla="*/ 0 w 35"/>
                  <a:gd name="T1" fmla="*/ 0 h 2127"/>
                  <a:gd name="T2" fmla="*/ 0 w 35"/>
                  <a:gd name="T3" fmla="*/ 0 h 2127"/>
                  <a:gd name="T4" fmla="*/ 0 w 35"/>
                  <a:gd name="T5" fmla="*/ 0 h 2127"/>
                  <a:gd name="T6" fmla="*/ 0 w 35"/>
                  <a:gd name="T7" fmla="*/ 0 h 2127"/>
                  <a:gd name="T8" fmla="*/ 0 w 35"/>
                  <a:gd name="T9" fmla="*/ 0 h 2127"/>
                  <a:gd name="T10" fmla="*/ 0 w 35"/>
                  <a:gd name="T11" fmla="*/ 0 h 2127"/>
                  <a:gd name="T12" fmla="*/ 0 w 35"/>
                  <a:gd name="T13" fmla="*/ 0 h 2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127">
                    <a:moveTo>
                      <a:pt x="0" y="0"/>
                    </a:moveTo>
                    <a:lnTo>
                      <a:pt x="0" y="0"/>
                    </a:lnTo>
                    <a:lnTo>
                      <a:pt x="0" y="2127"/>
                    </a:lnTo>
                    <a:lnTo>
                      <a:pt x="35" y="2127"/>
                    </a:lnTo>
                    <a:lnTo>
                      <a:pt x="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1" name="Freeform 47">
                <a:extLst>
                  <a:ext uri="{FF2B5EF4-FFF2-40B4-BE49-F238E27FC236}">
                    <a16:creationId xmlns:a16="http://schemas.microsoft.com/office/drawing/2014/main" id="{321BFAAC-C560-404C-BA9F-03A6B604166B}"/>
                  </a:ext>
                </a:extLst>
              </p:cNvPr>
              <p:cNvSpPr>
                <a:spLocks/>
              </p:cNvSpPr>
              <p:nvPr/>
            </p:nvSpPr>
            <p:spPr bwMode="auto">
              <a:xfrm>
                <a:off x="2590" y="4246"/>
                <a:ext cx="83" cy="83"/>
              </a:xfrm>
              <a:custGeom>
                <a:avLst/>
                <a:gdLst>
                  <a:gd name="T0" fmla="*/ 1 w 166"/>
                  <a:gd name="T1" fmla="*/ 0 h 166"/>
                  <a:gd name="T2" fmla="*/ 1 w 166"/>
                  <a:gd name="T3" fmla="*/ 0 h 166"/>
                  <a:gd name="T4" fmla="*/ 1 w 166"/>
                  <a:gd name="T5" fmla="*/ 1 h 166"/>
                  <a:gd name="T6" fmla="*/ 1 w 166"/>
                  <a:gd name="T7" fmla="*/ 1 h 166"/>
                  <a:gd name="T8" fmla="*/ 1 w 166"/>
                  <a:gd name="T9" fmla="*/ 1 h 166"/>
                  <a:gd name="T10" fmla="*/ 1 w 166"/>
                  <a:gd name="T11" fmla="*/ 1 h 166"/>
                  <a:gd name="T12" fmla="*/ 1 w 166"/>
                  <a:gd name="T13" fmla="*/ 1 h 166"/>
                  <a:gd name="T14" fmla="*/ 1 w 166"/>
                  <a:gd name="T15" fmla="*/ 1 h 166"/>
                  <a:gd name="T16" fmla="*/ 1 w 166"/>
                  <a:gd name="T17" fmla="*/ 1 h 166"/>
                  <a:gd name="T18" fmla="*/ 0 w 166"/>
                  <a:gd name="T19" fmla="*/ 1 h 166"/>
                  <a:gd name="T20" fmla="*/ 1 w 166"/>
                  <a:gd name="T21" fmla="*/ 1 h 166"/>
                  <a:gd name="T22" fmla="*/ 1 w 166"/>
                  <a:gd name="T23" fmla="*/ 1 h 166"/>
                  <a:gd name="T24" fmla="*/ 1 w 166"/>
                  <a:gd name="T25" fmla="*/ 1 h 166"/>
                  <a:gd name="T26" fmla="*/ 1 w 166"/>
                  <a:gd name="T27" fmla="*/ 1 h 166"/>
                  <a:gd name="T28" fmla="*/ 1 w 166"/>
                  <a:gd name="T29" fmla="*/ 1 h 166"/>
                  <a:gd name="T30" fmla="*/ 1 w 166"/>
                  <a:gd name="T31" fmla="*/ 1 h 166"/>
                  <a:gd name="T32" fmla="*/ 1 w 166"/>
                  <a:gd name="T33" fmla="*/ 1 h 166"/>
                  <a:gd name="T34" fmla="*/ 1 w 166"/>
                  <a:gd name="T35" fmla="*/ 1 h 166"/>
                  <a:gd name="T36" fmla="*/ 1 w 166"/>
                  <a:gd name="T37" fmla="*/ 1 h 166"/>
                  <a:gd name="T38" fmla="*/ 1 w 166"/>
                  <a:gd name="T39" fmla="*/ 1 h 166"/>
                  <a:gd name="T40" fmla="*/ 1 w 166"/>
                  <a:gd name="T41" fmla="*/ 0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6" h="166">
                    <a:moveTo>
                      <a:pt x="166" y="0"/>
                    </a:moveTo>
                    <a:lnTo>
                      <a:pt x="166" y="0"/>
                    </a:lnTo>
                    <a:lnTo>
                      <a:pt x="134" y="4"/>
                    </a:lnTo>
                    <a:lnTo>
                      <a:pt x="102" y="14"/>
                    </a:lnTo>
                    <a:lnTo>
                      <a:pt x="74" y="29"/>
                    </a:lnTo>
                    <a:lnTo>
                      <a:pt x="50" y="50"/>
                    </a:lnTo>
                    <a:lnTo>
                      <a:pt x="29" y="74"/>
                    </a:lnTo>
                    <a:lnTo>
                      <a:pt x="14" y="102"/>
                    </a:lnTo>
                    <a:lnTo>
                      <a:pt x="4" y="134"/>
                    </a:lnTo>
                    <a:lnTo>
                      <a:pt x="0" y="166"/>
                    </a:lnTo>
                    <a:lnTo>
                      <a:pt x="35" y="166"/>
                    </a:lnTo>
                    <a:lnTo>
                      <a:pt x="36" y="138"/>
                    </a:lnTo>
                    <a:lnTo>
                      <a:pt x="44" y="115"/>
                    </a:lnTo>
                    <a:lnTo>
                      <a:pt x="56" y="91"/>
                    </a:lnTo>
                    <a:lnTo>
                      <a:pt x="72" y="72"/>
                    </a:lnTo>
                    <a:lnTo>
                      <a:pt x="91" y="56"/>
                    </a:lnTo>
                    <a:lnTo>
                      <a:pt x="115" y="44"/>
                    </a:lnTo>
                    <a:lnTo>
                      <a:pt x="138" y="36"/>
                    </a:lnTo>
                    <a:lnTo>
                      <a:pt x="166" y="35"/>
                    </a:lnTo>
                    <a:lnTo>
                      <a:pt x="1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2" name="Freeform 48">
                <a:extLst>
                  <a:ext uri="{FF2B5EF4-FFF2-40B4-BE49-F238E27FC236}">
                    <a16:creationId xmlns:a16="http://schemas.microsoft.com/office/drawing/2014/main" id="{BBD1BEEC-207C-468C-9AEF-0F0F327979D1}"/>
                  </a:ext>
                </a:extLst>
              </p:cNvPr>
              <p:cNvSpPr>
                <a:spLocks/>
              </p:cNvSpPr>
              <p:nvPr/>
            </p:nvSpPr>
            <p:spPr bwMode="auto">
              <a:xfrm>
                <a:off x="3025" y="4650"/>
                <a:ext cx="556" cy="506"/>
              </a:xfrm>
              <a:custGeom>
                <a:avLst/>
                <a:gdLst>
                  <a:gd name="T0" fmla="*/ 1 w 1112"/>
                  <a:gd name="T1" fmla="*/ 0 h 1013"/>
                  <a:gd name="T2" fmla="*/ 1 w 1112"/>
                  <a:gd name="T3" fmla="*/ 0 h 1013"/>
                  <a:gd name="T4" fmla="*/ 1 w 1112"/>
                  <a:gd name="T5" fmla="*/ 0 h 1013"/>
                  <a:gd name="T6" fmla="*/ 1 w 1112"/>
                  <a:gd name="T7" fmla="*/ 0 h 1013"/>
                  <a:gd name="T8" fmla="*/ 1 w 1112"/>
                  <a:gd name="T9" fmla="*/ 0 h 1013"/>
                  <a:gd name="T10" fmla="*/ 1 w 1112"/>
                  <a:gd name="T11" fmla="*/ 0 h 1013"/>
                  <a:gd name="T12" fmla="*/ 1 w 1112"/>
                  <a:gd name="T13" fmla="*/ 0 h 1013"/>
                  <a:gd name="T14" fmla="*/ 1 w 1112"/>
                  <a:gd name="T15" fmla="*/ 0 h 1013"/>
                  <a:gd name="T16" fmla="*/ 1 w 1112"/>
                  <a:gd name="T17" fmla="*/ 0 h 1013"/>
                  <a:gd name="T18" fmla="*/ 1 w 1112"/>
                  <a:gd name="T19" fmla="*/ 0 h 1013"/>
                  <a:gd name="T20" fmla="*/ 1 w 1112"/>
                  <a:gd name="T21" fmla="*/ 0 h 1013"/>
                  <a:gd name="T22" fmla="*/ 1 w 1112"/>
                  <a:gd name="T23" fmla="*/ 0 h 1013"/>
                  <a:gd name="T24" fmla="*/ 1 w 1112"/>
                  <a:gd name="T25" fmla="*/ 0 h 1013"/>
                  <a:gd name="T26" fmla="*/ 1 w 1112"/>
                  <a:gd name="T27" fmla="*/ 0 h 1013"/>
                  <a:gd name="T28" fmla="*/ 1 w 1112"/>
                  <a:gd name="T29" fmla="*/ 0 h 1013"/>
                  <a:gd name="T30" fmla="*/ 1 w 1112"/>
                  <a:gd name="T31" fmla="*/ 0 h 1013"/>
                  <a:gd name="T32" fmla="*/ 1 w 1112"/>
                  <a:gd name="T33" fmla="*/ 0 h 1013"/>
                  <a:gd name="T34" fmla="*/ 1 w 1112"/>
                  <a:gd name="T35" fmla="*/ 0 h 1013"/>
                  <a:gd name="T36" fmla="*/ 1 w 1112"/>
                  <a:gd name="T37" fmla="*/ 0 h 1013"/>
                  <a:gd name="T38" fmla="*/ 1 w 1112"/>
                  <a:gd name="T39" fmla="*/ 0 h 1013"/>
                  <a:gd name="T40" fmla="*/ 1 w 1112"/>
                  <a:gd name="T41" fmla="*/ 0 h 1013"/>
                  <a:gd name="T42" fmla="*/ 1 w 1112"/>
                  <a:gd name="T43" fmla="*/ 0 h 1013"/>
                  <a:gd name="T44" fmla="*/ 1 w 1112"/>
                  <a:gd name="T45" fmla="*/ 0 h 1013"/>
                  <a:gd name="T46" fmla="*/ 1 w 1112"/>
                  <a:gd name="T47" fmla="*/ 0 h 1013"/>
                  <a:gd name="T48" fmla="*/ 1 w 1112"/>
                  <a:gd name="T49" fmla="*/ 0 h 1013"/>
                  <a:gd name="T50" fmla="*/ 1 w 1112"/>
                  <a:gd name="T51" fmla="*/ 0 h 1013"/>
                  <a:gd name="T52" fmla="*/ 1 w 1112"/>
                  <a:gd name="T53" fmla="*/ 0 h 1013"/>
                  <a:gd name="T54" fmla="*/ 1 w 1112"/>
                  <a:gd name="T55" fmla="*/ 0 h 1013"/>
                  <a:gd name="T56" fmla="*/ 1 w 1112"/>
                  <a:gd name="T57" fmla="*/ 0 h 1013"/>
                  <a:gd name="T58" fmla="*/ 1 w 1112"/>
                  <a:gd name="T59" fmla="*/ 0 h 1013"/>
                  <a:gd name="T60" fmla="*/ 1 w 1112"/>
                  <a:gd name="T61" fmla="*/ 0 h 1013"/>
                  <a:gd name="T62" fmla="*/ 1 w 1112"/>
                  <a:gd name="T63" fmla="*/ 0 h 1013"/>
                  <a:gd name="T64" fmla="*/ 1 w 1112"/>
                  <a:gd name="T65" fmla="*/ 0 h 1013"/>
                  <a:gd name="T66" fmla="*/ 1 w 1112"/>
                  <a:gd name="T67" fmla="*/ 0 h 1013"/>
                  <a:gd name="T68" fmla="*/ 1 w 1112"/>
                  <a:gd name="T69" fmla="*/ 0 h 1013"/>
                  <a:gd name="T70" fmla="*/ 1 w 1112"/>
                  <a:gd name="T71" fmla="*/ 0 h 1013"/>
                  <a:gd name="T72" fmla="*/ 1 w 1112"/>
                  <a:gd name="T73" fmla="*/ 0 h 1013"/>
                  <a:gd name="T74" fmla="*/ 1 w 1112"/>
                  <a:gd name="T75" fmla="*/ 0 h 1013"/>
                  <a:gd name="T76" fmla="*/ 1 w 1112"/>
                  <a:gd name="T77" fmla="*/ 0 h 1013"/>
                  <a:gd name="T78" fmla="*/ 1 w 1112"/>
                  <a:gd name="T79" fmla="*/ 0 h 10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12" h="1013">
                    <a:moveTo>
                      <a:pt x="495" y="737"/>
                    </a:moveTo>
                    <a:lnTo>
                      <a:pt x="631" y="931"/>
                    </a:lnTo>
                    <a:lnTo>
                      <a:pt x="641" y="954"/>
                    </a:lnTo>
                    <a:lnTo>
                      <a:pt x="643" y="975"/>
                    </a:lnTo>
                    <a:lnTo>
                      <a:pt x="636" y="991"/>
                    </a:lnTo>
                    <a:lnTo>
                      <a:pt x="625" y="1004"/>
                    </a:lnTo>
                    <a:lnTo>
                      <a:pt x="609" y="1011"/>
                    </a:lnTo>
                    <a:lnTo>
                      <a:pt x="593" y="1013"/>
                    </a:lnTo>
                    <a:lnTo>
                      <a:pt x="575" y="1005"/>
                    </a:lnTo>
                    <a:lnTo>
                      <a:pt x="560" y="990"/>
                    </a:lnTo>
                    <a:lnTo>
                      <a:pt x="410" y="762"/>
                    </a:lnTo>
                    <a:lnTo>
                      <a:pt x="402" y="745"/>
                    </a:lnTo>
                    <a:lnTo>
                      <a:pt x="397" y="727"/>
                    </a:lnTo>
                    <a:lnTo>
                      <a:pt x="397" y="708"/>
                    </a:lnTo>
                    <a:lnTo>
                      <a:pt x="402" y="692"/>
                    </a:lnTo>
                    <a:lnTo>
                      <a:pt x="489" y="516"/>
                    </a:lnTo>
                    <a:lnTo>
                      <a:pt x="499" y="466"/>
                    </a:lnTo>
                    <a:lnTo>
                      <a:pt x="433" y="311"/>
                    </a:lnTo>
                    <a:lnTo>
                      <a:pt x="430" y="305"/>
                    </a:lnTo>
                    <a:lnTo>
                      <a:pt x="425" y="300"/>
                    </a:lnTo>
                    <a:lnTo>
                      <a:pt x="419" y="296"/>
                    </a:lnTo>
                    <a:lnTo>
                      <a:pt x="412" y="296"/>
                    </a:lnTo>
                    <a:lnTo>
                      <a:pt x="87" y="417"/>
                    </a:lnTo>
                    <a:lnTo>
                      <a:pt x="65" y="421"/>
                    </a:lnTo>
                    <a:lnTo>
                      <a:pt x="47" y="417"/>
                    </a:lnTo>
                    <a:lnTo>
                      <a:pt x="34" y="406"/>
                    </a:lnTo>
                    <a:lnTo>
                      <a:pt x="27" y="391"/>
                    </a:lnTo>
                    <a:lnTo>
                      <a:pt x="26" y="374"/>
                    </a:lnTo>
                    <a:lnTo>
                      <a:pt x="31" y="356"/>
                    </a:lnTo>
                    <a:lnTo>
                      <a:pt x="44" y="340"/>
                    </a:lnTo>
                    <a:lnTo>
                      <a:pt x="62" y="329"/>
                    </a:lnTo>
                    <a:lnTo>
                      <a:pt x="395" y="211"/>
                    </a:lnTo>
                    <a:lnTo>
                      <a:pt x="372" y="191"/>
                    </a:lnTo>
                    <a:lnTo>
                      <a:pt x="34" y="84"/>
                    </a:lnTo>
                    <a:lnTo>
                      <a:pt x="15" y="75"/>
                    </a:lnTo>
                    <a:lnTo>
                      <a:pt x="4" y="62"/>
                    </a:lnTo>
                    <a:lnTo>
                      <a:pt x="0" y="47"/>
                    </a:lnTo>
                    <a:lnTo>
                      <a:pt x="2" y="30"/>
                    </a:lnTo>
                    <a:lnTo>
                      <a:pt x="10" y="15"/>
                    </a:lnTo>
                    <a:lnTo>
                      <a:pt x="22" y="5"/>
                    </a:lnTo>
                    <a:lnTo>
                      <a:pt x="37" y="0"/>
                    </a:lnTo>
                    <a:lnTo>
                      <a:pt x="55" y="2"/>
                    </a:lnTo>
                    <a:lnTo>
                      <a:pt x="533" y="150"/>
                    </a:lnTo>
                    <a:lnTo>
                      <a:pt x="540" y="153"/>
                    </a:lnTo>
                    <a:lnTo>
                      <a:pt x="546" y="155"/>
                    </a:lnTo>
                    <a:lnTo>
                      <a:pt x="553" y="158"/>
                    </a:lnTo>
                    <a:lnTo>
                      <a:pt x="559" y="161"/>
                    </a:lnTo>
                    <a:lnTo>
                      <a:pt x="564" y="165"/>
                    </a:lnTo>
                    <a:lnTo>
                      <a:pt x="568" y="169"/>
                    </a:lnTo>
                    <a:lnTo>
                      <a:pt x="571" y="174"/>
                    </a:lnTo>
                    <a:lnTo>
                      <a:pt x="575" y="180"/>
                    </a:lnTo>
                    <a:lnTo>
                      <a:pt x="674" y="428"/>
                    </a:lnTo>
                    <a:lnTo>
                      <a:pt x="800" y="572"/>
                    </a:lnTo>
                    <a:lnTo>
                      <a:pt x="807" y="578"/>
                    </a:lnTo>
                    <a:lnTo>
                      <a:pt x="816" y="584"/>
                    </a:lnTo>
                    <a:lnTo>
                      <a:pt x="826" y="588"/>
                    </a:lnTo>
                    <a:lnTo>
                      <a:pt x="836" y="586"/>
                    </a:lnTo>
                    <a:lnTo>
                      <a:pt x="1048" y="488"/>
                    </a:lnTo>
                    <a:lnTo>
                      <a:pt x="1067" y="485"/>
                    </a:lnTo>
                    <a:lnTo>
                      <a:pt x="1083" y="487"/>
                    </a:lnTo>
                    <a:lnTo>
                      <a:pt x="1097" y="497"/>
                    </a:lnTo>
                    <a:lnTo>
                      <a:pt x="1107" y="510"/>
                    </a:lnTo>
                    <a:lnTo>
                      <a:pt x="1112" y="525"/>
                    </a:lnTo>
                    <a:lnTo>
                      <a:pt x="1112" y="541"/>
                    </a:lnTo>
                    <a:lnTo>
                      <a:pt x="1104" y="555"/>
                    </a:lnTo>
                    <a:lnTo>
                      <a:pt x="1091" y="566"/>
                    </a:lnTo>
                    <a:lnTo>
                      <a:pt x="832" y="698"/>
                    </a:lnTo>
                    <a:lnTo>
                      <a:pt x="826" y="699"/>
                    </a:lnTo>
                    <a:lnTo>
                      <a:pt x="820" y="701"/>
                    </a:lnTo>
                    <a:lnTo>
                      <a:pt x="814" y="701"/>
                    </a:lnTo>
                    <a:lnTo>
                      <a:pt x="807" y="699"/>
                    </a:lnTo>
                    <a:lnTo>
                      <a:pt x="801" y="699"/>
                    </a:lnTo>
                    <a:lnTo>
                      <a:pt x="796" y="697"/>
                    </a:lnTo>
                    <a:lnTo>
                      <a:pt x="791" y="696"/>
                    </a:lnTo>
                    <a:lnTo>
                      <a:pt x="789" y="693"/>
                    </a:lnTo>
                    <a:lnTo>
                      <a:pt x="609" y="520"/>
                    </a:lnTo>
                    <a:lnTo>
                      <a:pt x="508" y="699"/>
                    </a:lnTo>
                    <a:lnTo>
                      <a:pt x="503" y="708"/>
                    </a:lnTo>
                    <a:lnTo>
                      <a:pt x="498" y="718"/>
                    </a:lnTo>
                    <a:lnTo>
                      <a:pt x="495" y="729"/>
                    </a:lnTo>
                    <a:lnTo>
                      <a:pt x="495"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3" name="Freeform 49">
                <a:extLst>
                  <a:ext uri="{FF2B5EF4-FFF2-40B4-BE49-F238E27FC236}">
                    <a16:creationId xmlns:a16="http://schemas.microsoft.com/office/drawing/2014/main" id="{00A4846A-CA81-43C0-85E7-CA11D75A4844}"/>
                  </a:ext>
                </a:extLst>
              </p:cNvPr>
              <p:cNvSpPr>
                <a:spLocks/>
              </p:cNvSpPr>
              <p:nvPr/>
            </p:nvSpPr>
            <p:spPr bwMode="auto">
              <a:xfrm>
                <a:off x="3208" y="4652"/>
                <a:ext cx="80" cy="61"/>
              </a:xfrm>
              <a:custGeom>
                <a:avLst/>
                <a:gdLst>
                  <a:gd name="T0" fmla="*/ 1 w 159"/>
                  <a:gd name="T1" fmla="*/ 1 h 121"/>
                  <a:gd name="T2" fmla="*/ 0 w 159"/>
                  <a:gd name="T3" fmla="*/ 1 h 121"/>
                  <a:gd name="T4" fmla="*/ 0 w 159"/>
                  <a:gd name="T5" fmla="*/ 1 h 121"/>
                  <a:gd name="T6" fmla="*/ 1 w 159"/>
                  <a:gd name="T7" fmla="*/ 1 h 121"/>
                  <a:gd name="T8" fmla="*/ 1 w 159"/>
                  <a:gd name="T9" fmla="*/ 1 h 121"/>
                  <a:gd name="T10" fmla="*/ 1 w 159"/>
                  <a:gd name="T11" fmla="*/ 1 h 121"/>
                  <a:gd name="T12" fmla="*/ 1 w 159"/>
                  <a:gd name="T13" fmla="*/ 1 h 121"/>
                  <a:gd name="T14" fmla="*/ 1 w 159"/>
                  <a:gd name="T15" fmla="*/ 1 h 121"/>
                  <a:gd name="T16" fmla="*/ 1 w 159"/>
                  <a:gd name="T17" fmla="*/ 1 h 121"/>
                  <a:gd name="T18" fmla="*/ 1 w 159"/>
                  <a:gd name="T19" fmla="*/ 1 h 121"/>
                  <a:gd name="T20" fmla="*/ 1 w 159"/>
                  <a:gd name="T21" fmla="*/ 0 h 121"/>
                  <a:gd name="T22" fmla="*/ 1 w 159"/>
                  <a:gd name="T23" fmla="*/ 0 h 121"/>
                  <a:gd name="T24" fmla="*/ 1 w 159"/>
                  <a:gd name="T25" fmla="*/ 1 h 121"/>
                  <a:gd name="T26" fmla="*/ 1 w 159"/>
                  <a:gd name="T27" fmla="*/ 1 h 121"/>
                  <a:gd name="T28" fmla="*/ 1 w 159"/>
                  <a:gd name="T29" fmla="*/ 1 h 121"/>
                  <a:gd name="T30" fmla="*/ 1 w 159"/>
                  <a:gd name="T31" fmla="*/ 1 h 121"/>
                  <a:gd name="T32" fmla="*/ 1 w 159"/>
                  <a:gd name="T33" fmla="*/ 1 h 121"/>
                  <a:gd name="T34" fmla="*/ 1 w 159"/>
                  <a:gd name="T35" fmla="*/ 1 h 121"/>
                  <a:gd name="T36" fmla="*/ 1 w 159"/>
                  <a:gd name="T37" fmla="*/ 1 h 121"/>
                  <a:gd name="T38" fmla="*/ 1 w 159"/>
                  <a:gd name="T39" fmla="*/ 1 h 121"/>
                  <a:gd name="T40" fmla="*/ 1 w 159"/>
                  <a:gd name="T41" fmla="*/ 1 h 121"/>
                  <a:gd name="T42" fmla="*/ 1 w 159"/>
                  <a:gd name="T43" fmla="*/ 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9" h="121">
                    <a:moveTo>
                      <a:pt x="147" y="121"/>
                    </a:moveTo>
                    <a:lnTo>
                      <a:pt x="0" y="78"/>
                    </a:lnTo>
                    <a:lnTo>
                      <a:pt x="0" y="68"/>
                    </a:lnTo>
                    <a:lnTo>
                      <a:pt x="2" y="59"/>
                    </a:lnTo>
                    <a:lnTo>
                      <a:pt x="7" y="50"/>
                    </a:lnTo>
                    <a:lnTo>
                      <a:pt x="12" y="42"/>
                    </a:lnTo>
                    <a:lnTo>
                      <a:pt x="21" y="28"/>
                    </a:lnTo>
                    <a:lnTo>
                      <a:pt x="32" y="17"/>
                    </a:lnTo>
                    <a:lnTo>
                      <a:pt x="45" y="9"/>
                    </a:lnTo>
                    <a:lnTo>
                      <a:pt x="58" y="3"/>
                    </a:lnTo>
                    <a:lnTo>
                      <a:pt x="73" y="0"/>
                    </a:lnTo>
                    <a:lnTo>
                      <a:pt x="88" y="0"/>
                    </a:lnTo>
                    <a:lnTo>
                      <a:pt x="105" y="4"/>
                    </a:lnTo>
                    <a:lnTo>
                      <a:pt x="120" y="10"/>
                    </a:lnTo>
                    <a:lnTo>
                      <a:pt x="132" y="20"/>
                    </a:lnTo>
                    <a:lnTo>
                      <a:pt x="143" y="32"/>
                    </a:lnTo>
                    <a:lnTo>
                      <a:pt x="152" y="45"/>
                    </a:lnTo>
                    <a:lnTo>
                      <a:pt x="157" y="60"/>
                    </a:lnTo>
                    <a:lnTo>
                      <a:pt x="159" y="75"/>
                    </a:lnTo>
                    <a:lnTo>
                      <a:pt x="159" y="92"/>
                    </a:lnTo>
                    <a:lnTo>
                      <a:pt x="156" y="106"/>
                    </a:lnTo>
                    <a:lnTo>
                      <a:pt x="147"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4" name="Freeform 50">
                <a:extLst>
                  <a:ext uri="{FF2B5EF4-FFF2-40B4-BE49-F238E27FC236}">
                    <a16:creationId xmlns:a16="http://schemas.microsoft.com/office/drawing/2014/main" id="{53AE2C7F-D568-456E-9E58-E3B26C613AB3}"/>
                  </a:ext>
                </a:extLst>
              </p:cNvPr>
              <p:cNvSpPr>
                <a:spLocks/>
              </p:cNvSpPr>
              <p:nvPr/>
            </p:nvSpPr>
            <p:spPr bwMode="auto">
              <a:xfrm>
                <a:off x="2825" y="5115"/>
                <a:ext cx="698" cy="128"/>
              </a:xfrm>
              <a:custGeom>
                <a:avLst/>
                <a:gdLst>
                  <a:gd name="T0" fmla="*/ 0 w 1398"/>
                  <a:gd name="T1" fmla="*/ 1 h 255"/>
                  <a:gd name="T2" fmla="*/ 0 w 1398"/>
                  <a:gd name="T3" fmla="*/ 1 h 255"/>
                  <a:gd name="T4" fmla="*/ 0 w 1398"/>
                  <a:gd name="T5" fmla="*/ 1 h 255"/>
                  <a:gd name="T6" fmla="*/ 0 w 1398"/>
                  <a:gd name="T7" fmla="*/ 1 h 255"/>
                  <a:gd name="T8" fmla="*/ 0 w 1398"/>
                  <a:gd name="T9" fmla="*/ 0 h 255"/>
                  <a:gd name="T10" fmla="*/ 0 w 1398"/>
                  <a:gd name="T11" fmla="*/ 0 h 255"/>
                  <a:gd name="T12" fmla="*/ 0 w 1398"/>
                  <a:gd name="T13" fmla="*/ 1 h 255"/>
                  <a:gd name="T14" fmla="*/ 0 w 1398"/>
                  <a:gd name="T15" fmla="*/ 1 h 255"/>
                  <a:gd name="T16" fmla="*/ 0 w 1398"/>
                  <a:gd name="T17" fmla="*/ 1 h 255"/>
                  <a:gd name="T18" fmla="*/ 0 w 1398"/>
                  <a:gd name="T19" fmla="*/ 1 h 255"/>
                  <a:gd name="T20" fmla="*/ 0 w 1398"/>
                  <a:gd name="T21" fmla="*/ 1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8" h="255">
                    <a:moveTo>
                      <a:pt x="0" y="255"/>
                    </a:moveTo>
                    <a:lnTo>
                      <a:pt x="1398" y="255"/>
                    </a:lnTo>
                    <a:lnTo>
                      <a:pt x="1398" y="95"/>
                    </a:lnTo>
                    <a:lnTo>
                      <a:pt x="890" y="95"/>
                    </a:lnTo>
                    <a:lnTo>
                      <a:pt x="890" y="0"/>
                    </a:lnTo>
                    <a:lnTo>
                      <a:pt x="795" y="0"/>
                    </a:lnTo>
                    <a:lnTo>
                      <a:pt x="795" y="95"/>
                    </a:lnTo>
                    <a:lnTo>
                      <a:pt x="795" y="224"/>
                    </a:lnTo>
                    <a:lnTo>
                      <a:pt x="96" y="224"/>
                    </a:lnTo>
                    <a:lnTo>
                      <a:pt x="0" y="95"/>
                    </a:lnTo>
                    <a:lnTo>
                      <a:pt x="0" y="2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5" name="Text Box 51">
                <a:extLst>
                  <a:ext uri="{FF2B5EF4-FFF2-40B4-BE49-F238E27FC236}">
                    <a16:creationId xmlns:a16="http://schemas.microsoft.com/office/drawing/2014/main" id="{12E703EA-65B5-450A-BB24-B9F791353EC8}"/>
                  </a:ext>
                </a:extLst>
              </p:cNvPr>
              <p:cNvSpPr txBox="1">
                <a:spLocks noChangeArrowheads="1"/>
              </p:cNvSpPr>
              <p:nvPr/>
            </p:nvSpPr>
            <p:spPr bwMode="auto">
              <a:xfrm>
                <a:off x="2680" y="4264"/>
                <a:ext cx="110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600"/>
                  <a:t>CAUTION</a:t>
                </a:r>
                <a:endParaRPr lang="en-US" altLang="en-US"/>
              </a:p>
            </p:txBody>
          </p:sp>
          <p:sp>
            <p:nvSpPr>
              <p:cNvPr id="21526" name="Text Box 52">
                <a:extLst>
                  <a:ext uri="{FF2B5EF4-FFF2-40B4-BE49-F238E27FC236}">
                    <a16:creationId xmlns:a16="http://schemas.microsoft.com/office/drawing/2014/main" id="{5FF74C57-58EF-4F09-BDA4-67347D23A4F8}"/>
                  </a:ext>
                </a:extLst>
              </p:cNvPr>
              <p:cNvSpPr txBox="1">
                <a:spLocks noChangeArrowheads="1"/>
              </p:cNvSpPr>
              <p:nvPr/>
            </p:nvSpPr>
            <p:spPr bwMode="auto">
              <a:xfrm>
                <a:off x="2648" y="5264"/>
                <a:ext cx="110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ctr">
                  <a:spcBef>
                    <a:spcPct val="50000"/>
                  </a:spcBef>
                </a:pPr>
                <a:r>
                  <a:rPr lang="en-US" altLang="en-US" sz="1600"/>
                  <a:t>OPEN TRENCH</a:t>
                </a:r>
                <a:endParaRPr lang="en-US" altLang="en-US" sz="1400"/>
              </a:p>
            </p:txBody>
          </p:sp>
        </p:grpSp>
        <p:sp>
          <p:nvSpPr>
            <p:cNvPr id="21513" name="Text Box 53">
              <a:extLst>
                <a:ext uri="{FF2B5EF4-FFF2-40B4-BE49-F238E27FC236}">
                  <a16:creationId xmlns:a16="http://schemas.microsoft.com/office/drawing/2014/main" id="{BB786FFB-63E1-4054-8714-BE12EBBC9918}"/>
                </a:ext>
              </a:extLst>
            </p:cNvPr>
            <p:cNvSpPr txBox="1">
              <a:spLocks noChangeArrowheads="1"/>
            </p:cNvSpPr>
            <p:nvPr/>
          </p:nvSpPr>
          <p:spPr bwMode="auto">
            <a:xfrm>
              <a:off x="448" y="4560"/>
              <a:ext cx="1920"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1400"/>
                <a:t>Walkways with guardrails must be provided where employees or equipment are permitted to cross over excavations.</a:t>
              </a:r>
              <a:br>
                <a:rPr lang="en-US" altLang="en-US" sz="1400"/>
              </a:br>
              <a:endParaRPr lang="en-US" altLang="en-US"/>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43">
            <a:extLst>
              <a:ext uri="{FF2B5EF4-FFF2-40B4-BE49-F238E27FC236}">
                <a16:creationId xmlns:a16="http://schemas.microsoft.com/office/drawing/2014/main" id="{0B700B67-888E-436D-8534-F53A67FD8E11}"/>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2531" name="Text Box 13">
            <a:extLst>
              <a:ext uri="{FF2B5EF4-FFF2-40B4-BE49-F238E27FC236}">
                <a16:creationId xmlns:a16="http://schemas.microsoft.com/office/drawing/2014/main" id="{3100330E-AC9B-47A6-91B4-9A9614129ACB}"/>
              </a:ext>
            </a:extLst>
          </p:cNvPr>
          <p:cNvSpPr txBox="1">
            <a:spLocks noChangeArrowheads="1"/>
          </p:cNvSpPr>
          <p:nvPr/>
        </p:nvSpPr>
        <p:spPr bwMode="auto">
          <a:xfrm>
            <a:off x="419100" y="1187450"/>
            <a:ext cx="3924300" cy="183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nSpc>
                <a:spcPct val="90000"/>
              </a:lnSpc>
              <a:spcBef>
                <a:spcPct val="20000"/>
              </a:spcBef>
            </a:pPr>
            <a:r>
              <a:rPr lang="es-ES_tradnl" altLang="en-US" sz="1400"/>
              <a:t>Una Persona Competente debe hacer inspecciones diarias de las excavaciones, áreas adjuntas, y sistemas protectores.  La inspección es para buscar indicios de posibles derrumbes, falla de los sistemas protectores, atmósferas peligrosas, u otras condiciones peligrosas.  La  inspección se debe hacer antes de empezar a trabajar o cuán sea necesario en el transcurso de la jornada</a:t>
            </a:r>
            <a:r>
              <a:rPr lang="en-US" altLang="en-US" sz="1400"/>
              <a:t>.</a:t>
            </a:r>
            <a:endParaRPr lang="es-ES_tradnl" altLang="en-US" sz="1400"/>
          </a:p>
        </p:txBody>
      </p:sp>
      <p:sp>
        <p:nvSpPr>
          <p:cNvPr id="22532" name="Text Box 15">
            <a:extLst>
              <a:ext uri="{FF2B5EF4-FFF2-40B4-BE49-F238E27FC236}">
                <a16:creationId xmlns:a16="http://schemas.microsoft.com/office/drawing/2014/main" id="{8F642EDD-B993-4640-99BD-6716F8801536}"/>
              </a:ext>
            </a:extLst>
          </p:cNvPr>
          <p:cNvSpPr txBox="1">
            <a:spLocks noChangeArrowheads="1"/>
          </p:cNvSpPr>
          <p:nvPr/>
        </p:nvSpPr>
        <p:spPr bwMode="auto">
          <a:xfrm>
            <a:off x="1066800" y="7086600"/>
            <a:ext cx="25908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s-ES_tradnl" altLang="en-US" sz="1400">
                <a:solidFill>
                  <a:schemeClr val="tx2"/>
                </a:solidFill>
              </a:rPr>
              <a:t>Se deben proveer andenes con guardarrieles cuando se permite que trabajadores o equipo cruce sobre excavaciones.</a:t>
            </a:r>
            <a:endParaRPr lang="es-ES_tradnl" altLang="en-US" sz="1200" b="0">
              <a:solidFill>
                <a:schemeClr val="tx2"/>
              </a:solidFill>
            </a:endParaRPr>
          </a:p>
        </p:txBody>
      </p:sp>
      <p:sp>
        <p:nvSpPr>
          <p:cNvPr id="22533" name="Text Box 46">
            <a:extLst>
              <a:ext uri="{FF2B5EF4-FFF2-40B4-BE49-F238E27FC236}">
                <a16:creationId xmlns:a16="http://schemas.microsoft.com/office/drawing/2014/main" id="{FE022B9F-4956-4312-AC43-5494B43068BF}"/>
              </a:ext>
            </a:extLst>
          </p:cNvPr>
          <p:cNvSpPr txBox="1">
            <a:spLocks noChangeArrowheads="1"/>
          </p:cNvSpPr>
          <p:nvPr/>
        </p:nvSpPr>
        <p:spPr bwMode="auto">
          <a:xfrm>
            <a:off x="304800" y="504825"/>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800"/>
              <a:t>Requisitos generales</a:t>
            </a:r>
            <a:endParaRPr lang="en-US" altLang="en-US" sz="1400" b="0"/>
          </a:p>
        </p:txBody>
      </p:sp>
      <p:graphicFrame>
        <p:nvGraphicFramePr>
          <p:cNvPr id="22534" name="Object 66">
            <a:extLst>
              <a:ext uri="{FF2B5EF4-FFF2-40B4-BE49-F238E27FC236}">
                <a16:creationId xmlns:a16="http://schemas.microsoft.com/office/drawing/2014/main" id="{8A954D2E-E5D5-433B-A6E3-293D6D518B54}"/>
              </a:ext>
            </a:extLst>
          </p:cNvPr>
          <p:cNvGraphicFramePr>
            <a:graphicFrameLocks noChangeAspect="1"/>
          </p:cNvGraphicFramePr>
          <p:nvPr/>
        </p:nvGraphicFramePr>
        <p:xfrm>
          <a:off x="4654550" y="1411288"/>
          <a:ext cx="1701800" cy="1235075"/>
        </p:xfrm>
        <a:graphic>
          <a:graphicData uri="http://schemas.openxmlformats.org/presentationml/2006/ole">
            <mc:AlternateContent xmlns:mc="http://schemas.openxmlformats.org/markup-compatibility/2006">
              <mc:Choice xmlns:v="urn:schemas-microsoft-com:vml" Requires="v">
                <p:oleObj spid="_x0000_s22567" name="Clip" r:id="rId3" imgW="1836115" imgH="1332281" progId="MS_ClipArt_Gallery.2">
                  <p:embed/>
                </p:oleObj>
              </mc:Choice>
              <mc:Fallback>
                <p:oleObj name="Clip" r:id="rId3" imgW="1836115" imgH="1332281" progId="MS_ClipArt_Gallery.2">
                  <p:embed/>
                  <p:pic>
                    <p:nvPicPr>
                      <p:cNvPr id="0" name="Object 66"/>
                      <p:cNvPicPr>
                        <a:picLocks noChangeAspect="1" noChangeArrowheads="1"/>
                      </p:cNvPicPr>
                      <p:nvPr/>
                    </p:nvPicPr>
                    <p:blipFill>
                      <a:blip r:embed="rId4">
                        <a:lum bright="40000"/>
                        <a:extLst>
                          <a:ext uri="{28A0092B-C50C-407E-A947-70E740481C1C}">
                            <a14:useLocalDpi xmlns:a14="http://schemas.microsoft.com/office/drawing/2010/main" val="0"/>
                          </a:ext>
                        </a:extLst>
                      </a:blip>
                      <a:srcRect/>
                      <a:stretch>
                        <a:fillRect/>
                      </a:stretch>
                    </p:blipFill>
                    <p:spPr bwMode="auto">
                      <a:xfrm>
                        <a:off x="4654550" y="1411288"/>
                        <a:ext cx="1701800"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535" name="Group 116">
            <a:extLst>
              <a:ext uri="{FF2B5EF4-FFF2-40B4-BE49-F238E27FC236}">
                <a16:creationId xmlns:a16="http://schemas.microsoft.com/office/drawing/2014/main" id="{25C58227-A406-4D47-9F1E-F0CB1AB2D220}"/>
              </a:ext>
            </a:extLst>
          </p:cNvPr>
          <p:cNvGrpSpPr>
            <a:grpSpLocks/>
          </p:cNvGrpSpPr>
          <p:nvPr/>
        </p:nvGrpSpPr>
        <p:grpSpPr bwMode="auto">
          <a:xfrm>
            <a:off x="4095750" y="6724650"/>
            <a:ext cx="1981200" cy="1981200"/>
            <a:chOff x="2580" y="4236"/>
            <a:chExt cx="1248" cy="1248"/>
          </a:xfrm>
        </p:grpSpPr>
        <p:sp>
          <p:nvSpPr>
            <p:cNvPr id="22545" name="Rectangle 117">
              <a:extLst>
                <a:ext uri="{FF2B5EF4-FFF2-40B4-BE49-F238E27FC236}">
                  <a16:creationId xmlns:a16="http://schemas.microsoft.com/office/drawing/2014/main" id="{18165DBE-2FA7-4E52-B9AE-8B08449EAE0E}"/>
                </a:ext>
              </a:extLst>
            </p:cNvPr>
            <p:cNvSpPr>
              <a:spLocks noChangeArrowheads="1"/>
            </p:cNvSpPr>
            <p:nvPr/>
          </p:nvSpPr>
          <p:spPr bwMode="auto">
            <a:xfrm>
              <a:off x="2580" y="4236"/>
              <a:ext cx="1248" cy="12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2546" name="Freeform 118">
              <a:extLst>
                <a:ext uri="{FF2B5EF4-FFF2-40B4-BE49-F238E27FC236}">
                  <a16:creationId xmlns:a16="http://schemas.microsoft.com/office/drawing/2014/main" id="{C28957B7-8B80-4191-AA89-A9A43E62CD19}"/>
                </a:ext>
              </a:extLst>
            </p:cNvPr>
            <p:cNvSpPr>
              <a:spLocks/>
            </p:cNvSpPr>
            <p:nvPr/>
          </p:nvSpPr>
          <p:spPr bwMode="auto">
            <a:xfrm>
              <a:off x="2673" y="4246"/>
              <a:ext cx="1061" cy="17"/>
            </a:xfrm>
            <a:custGeom>
              <a:avLst/>
              <a:gdLst>
                <a:gd name="T0" fmla="*/ 0 w 2123"/>
                <a:gd name="T1" fmla="*/ 0 h 35"/>
                <a:gd name="T2" fmla="*/ 0 w 2123"/>
                <a:gd name="T3" fmla="*/ 0 h 35"/>
                <a:gd name="T4" fmla="*/ 0 w 2123"/>
                <a:gd name="T5" fmla="*/ 0 h 35"/>
                <a:gd name="T6" fmla="*/ 0 w 2123"/>
                <a:gd name="T7" fmla="*/ 0 h 35"/>
                <a:gd name="T8" fmla="*/ 0 w 2123"/>
                <a:gd name="T9" fmla="*/ 0 h 35"/>
                <a:gd name="T10" fmla="*/ 0 w 2123"/>
                <a:gd name="T11" fmla="*/ 0 h 35"/>
                <a:gd name="T12" fmla="*/ 0 w 212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3" h="35">
                  <a:moveTo>
                    <a:pt x="2123" y="0"/>
                  </a:moveTo>
                  <a:lnTo>
                    <a:pt x="2123" y="0"/>
                  </a:lnTo>
                  <a:lnTo>
                    <a:pt x="0" y="0"/>
                  </a:lnTo>
                  <a:lnTo>
                    <a:pt x="0" y="35"/>
                  </a:lnTo>
                  <a:lnTo>
                    <a:pt x="2123" y="35"/>
                  </a:lnTo>
                  <a:lnTo>
                    <a:pt x="21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7" name="Freeform 119">
              <a:extLst>
                <a:ext uri="{FF2B5EF4-FFF2-40B4-BE49-F238E27FC236}">
                  <a16:creationId xmlns:a16="http://schemas.microsoft.com/office/drawing/2014/main" id="{43156E33-8D17-44AD-B15B-4E8F93064136}"/>
                </a:ext>
              </a:extLst>
            </p:cNvPr>
            <p:cNvSpPr>
              <a:spLocks/>
            </p:cNvSpPr>
            <p:nvPr/>
          </p:nvSpPr>
          <p:spPr bwMode="auto">
            <a:xfrm>
              <a:off x="3734" y="4246"/>
              <a:ext cx="84" cy="83"/>
            </a:xfrm>
            <a:custGeom>
              <a:avLst/>
              <a:gdLst>
                <a:gd name="T0" fmla="*/ 1 w 167"/>
                <a:gd name="T1" fmla="*/ 1 h 166"/>
                <a:gd name="T2" fmla="*/ 1 w 167"/>
                <a:gd name="T3" fmla="*/ 1 h 166"/>
                <a:gd name="T4" fmla="*/ 1 w 167"/>
                <a:gd name="T5" fmla="*/ 1 h 166"/>
                <a:gd name="T6" fmla="*/ 1 w 167"/>
                <a:gd name="T7" fmla="*/ 1 h 166"/>
                <a:gd name="T8" fmla="*/ 1 w 167"/>
                <a:gd name="T9" fmla="*/ 1 h 166"/>
                <a:gd name="T10" fmla="*/ 1 w 167"/>
                <a:gd name="T11" fmla="*/ 1 h 166"/>
                <a:gd name="T12" fmla="*/ 1 w 167"/>
                <a:gd name="T13" fmla="*/ 1 h 166"/>
                <a:gd name="T14" fmla="*/ 1 w 167"/>
                <a:gd name="T15" fmla="*/ 1 h 166"/>
                <a:gd name="T16" fmla="*/ 1 w 167"/>
                <a:gd name="T17" fmla="*/ 1 h 166"/>
                <a:gd name="T18" fmla="*/ 0 w 167"/>
                <a:gd name="T19" fmla="*/ 0 h 166"/>
                <a:gd name="T20" fmla="*/ 0 w 167"/>
                <a:gd name="T21" fmla="*/ 1 h 166"/>
                <a:gd name="T22" fmla="*/ 1 w 167"/>
                <a:gd name="T23" fmla="*/ 1 h 166"/>
                <a:gd name="T24" fmla="*/ 1 w 167"/>
                <a:gd name="T25" fmla="*/ 1 h 166"/>
                <a:gd name="T26" fmla="*/ 1 w 167"/>
                <a:gd name="T27" fmla="*/ 1 h 166"/>
                <a:gd name="T28" fmla="*/ 1 w 167"/>
                <a:gd name="T29" fmla="*/ 1 h 166"/>
                <a:gd name="T30" fmla="*/ 1 w 167"/>
                <a:gd name="T31" fmla="*/ 1 h 166"/>
                <a:gd name="T32" fmla="*/ 1 w 167"/>
                <a:gd name="T33" fmla="*/ 1 h 166"/>
                <a:gd name="T34" fmla="*/ 1 w 167"/>
                <a:gd name="T35" fmla="*/ 1 h 166"/>
                <a:gd name="T36" fmla="*/ 1 w 167"/>
                <a:gd name="T37" fmla="*/ 1 h 166"/>
                <a:gd name="T38" fmla="*/ 1 w 167"/>
                <a:gd name="T39" fmla="*/ 1 h 166"/>
                <a:gd name="T40" fmla="*/ 1 w 167"/>
                <a:gd name="T41" fmla="*/ 1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7" h="166">
                  <a:moveTo>
                    <a:pt x="167" y="166"/>
                  </a:moveTo>
                  <a:lnTo>
                    <a:pt x="167" y="166"/>
                  </a:lnTo>
                  <a:lnTo>
                    <a:pt x="163" y="134"/>
                  </a:lnTo>
                  <a:lnTo>
                    <a:pt x="153" y="102"/>
                  </a:lnTo>
                  <a:lnTo>
                    <a:pt x="137" y="74"/>
                  </a:lnTo>
                  <a:lnTo>
                    <a:pt x="117" y="50"/>
                  </a:lnTo>
                  <a:lnTo>
                    <a:pt x="92" y="29"/>
                  </a:lnTo>
                  <a:lnTo>
                    <a:pt x="65" y="14"/>
                  </a:lnTo>
                  <a:lnTo>
                    <a:pt x="32" y="4"/>
                  </a:lnTo>
                  <a:lnTo>
                    <a:pt x="0" y="0"/>
                  </a:lnTo>
                  <a:lnTo>
                    <a:pt x="0" y="35"/>
                  </a:lnTo>
                  <a:lnTo>
                    <a:pt x="27" y="36"/>
                  </a:lnTo>
                  <a:lnTo>
                    <a:pt x="52" y="44"/>
                  </a:lnTo>
                  <a:lnTo>
                    <a:pt x="75" y="56"/>
                  </a:lnTo>
                  <a:lnTo>
                    <a:pt x="95" y="72"/>
                  </a:lnTo>
                  <a:lnTo>
                    <a:pt x="110" y="91"/>
                  </a:lnTo>
                  <a:lnTo>
                    <a:pt x="123" y="115"/>
                  </a:lnTo>
                  <a:lnTo>
                    <a:pt x="131" y="138"/>
                  </a:lnTo>
                  <a:lnTo>
                    <a:pt x="132" y="166"/>
                  </a:lnTo>
                  <a:lnTo>
                    <a:pt x="167"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8" name="Freeform 120">
              <a:extLst>
                <a:ext uri="{FF2B5EF4-FFF2-40B4-BE49-F238E27FC236}">
                  <a16:creationId xmlns:a16="http://schemas.microsoft.com/office/drawing/2014/main" id="{D3C06FB4-388F-45BF-A33B-B956D026095E}"/>
                </a:ext>
              </a:extLst>
            </p:cNvPr>
            <p:cNvSpPr>
              <a:spLocks/>
            </p:cNvSpPr>
            <p:nvPr/>
          </p:nvSpPr>
          <p:spPr bwMode="auto">
            <a:xfrm>
              <a:off x="3801" y="4329"/>
              <a:ext cx="17" cy="1063"/>
            </a:xfrm>
            <a:custGeom>
              <a:avLst/>
              <a:gdLst>
                <a:gd name="T0" fmla="*/ 0 w 35"/>
                <a:gd name="T1" fmla="*/ 0 h 2127"/>
                <a:gd name="T2" fmla="*/ 0 w 35"/>
                <a:gd name="T3" fmla="*/ 0 h 2127"/>
                <a:gd name="T4" fmla="*/ 0 w 35"/>
                <a:gd name="T5" fmla="*/ 0 h 2127"/>
                <a:gd name="T6" fmla="*/ 0 w 35"/>
                <a:gd name="T7" fmla="*/ 0 h 2127"/>
                <a:gd name="T8" fmla="*/ 0 w 35"/>
                <a:gd name="T9" fmla="*/ 0 h 2127"/>
                <a:gd name="T10" fmla="*/ 0 w 35"/>
                <a:gd name="T11" fmla="*/ 0 h 2127"/>
                <a:gd name="T12" fmla="*/ 0 w 35"/>
                <a:gd name="T13" fmla="*/ 0 h 2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127">
                  <a:moveTo>
                    <a:pt x="35" y="2127"/>
                  </a:moveTo>
                  <a:lnTo>
                    <a:pt x="35" y="2127"/>
                  </a:lnTo>
                  <a:lnTo>
                    <a:pt x="35" y="0"/>
                  </a:lnTo>
                  <a:lnTo>
                    <a:pt x="0" y="0"/>
                  </a:lnTo>
                  <a:lnTo>
                    <a:pt x="0" y="2127"/>
                  </a:lnTo>
                  <a:lnTo>
                    <a:pt x="35" y="2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9" name="Freeform 121">
              <a:extLst>
                <a:ext uri="{FF2B5EF4-FFF2-40B4-BE49-F238E27FC236}">
                  <a16:creationId xmlns:a16="http://schemas.microsoft.com/office/drawing/2014/main" id="{C2E8E1A6-162E-4DAE-B9B3-19AEF08A681B}"/>
                </a:ext>
              </a:extLst>
            </p:cNvPr>
            <p:cNvSpPr>
              <a:spLocks/>
            </p:cNvSpPr>
            <p:nvPr/>
          </p:nvSpPr>
          <p:spPr bwMode="auto">
            <a:xfrm>
              <a:off x="3734" y="5392"/>
              <a:ext cx="84" cy="84"/>
            </a:xfrm>
            <a:custGeom>
              <a:avLst/>
              <a:gdLst>
                <a:gd name="T0" fmla="*/ 0 w 167"/>
                <a:gd name="T1" fmla="*/ 1 h 167"/>
                <a:gd name="T2" fmla="*/ 0 w 167"/>
                <a:gd name="T3" fmla="*/ 1 h 167"/>
                <a:gd name="T4" fmla="*/ 1 w 167"/>
                <a:gd name="T5" fmla="*/ 1 h 167"/>
                <a:gd name="T6" fmla="*/ 1 w 167"/>
                <a:gd name="T7" fmla="*/ 1 h 167"/>
                <a:gd name="T8" fmla="*/ 1 w 167"/>
                <a:gd name="T9" fmla="*/ 1 h 167"/>
                <a:gd name="T10" fmla="*/ 1 w 167"/>
                <a:gd name="T11" fmla="*/ 1 h 167"/>
                <a:gd name="T12" fmla="*/ 1 w 167"/>
                <a:gd name="T13" fmla="*/ 1 h 167"/>
                <a:gd name="T14" fmla="*/ 1 w 167"/>
                <a:gd name="T15" fmla="*/ 1 h 167"/>
                <a:gd name="T16" fmla="*/ 1 w 167"/>
                <a:gd name="T17" fmla="*/ 1 h 167"/>
                <a:gd name="T18" fmla="*/ 1 w 167"/>
                <a:gd name="T19" fmla="*/ 0 h 167"/>
                <a:gd name="T20" fmla="*/ 1 w 167"/>
                <a:gd name="T21" fmla="*/ 0 h 167"/>
                <a:gd name="T22" fmla="*/ 1 w 167"/>
                <a:gd name="T23" fmla="*/ 1 h 167"/>
                <a:gd name="T24" fmla="*/ 1 w 167"/>
                <a:gd name="T25" fmla="*/ 1 h 167"/>
                <a:gd name="T26" fmla="*/ 1 w 167"/>
                <a:gd name="T27" fmla="*/ 1 h 167"/>
                <a:gd name="T28" fmla="*/ 1 w 167"/>
                <a:gd name="T29" fmla="*/ 1 h 167"/>
                <a:gd name="T30" fmla="*/ 1 w 167"/>
                <a:gd name="T31" fmla="*/ 1 h 167"/>
                <a:gd name="T32" fmla="*/ 1 w 167"/>
                <a:gd name="T33" fmla="*/ 1 h 167"/>
                <a:gd name="T34" fmla="*/ 1 w 167"/>
                <a:gd name="T35" fmla="*/ 1 h 167"/>
                <a:gd name="T36" fmla="*/ 0 w 167"/>
                <a:gd name="T37" fmla="*/ 1 h 167"/>
                <a:gd name="T38" fmla="*/ 0 w 167"/>
                <a:gd name="T39" fmla="*/ 1 h 167"/>
                <a:gd name="T40" fmla="*/ 0 w 167"/>
                <a:gd name="T41" fmla="*/ 1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7" h="167">
                  <a:moveTo>
                    <a:pt x="0" y="167"/>
                  </a:moveTo>
                  <a:lnTo>
                    <a:pt x="0" y="167"/>
                  </a:lnTo>
                  <a:lnTo>
                    <a:pt x="32" y="163"/>
                  </a:lnTo>
                  <a:lnTo>
                    <a:pt x="65" y="153"/>
                  </a:lnTo>
                  <a:lnTo>
                    <a:pt x="92" y="137"/>
                  </a:lnTo>
                  <a:lnTo>
                    <a:pt x="117" y="117"/>
                  </a:lnTo>
                  <a:lnTo>
                    <a:pt x="137" y="92"/>
                  </a:lnTo>
                  <a:lnTo>
                    <a:pt x="153" y="64"/>
                  </a:lnTo>
                  <a:lnTo>
                    <a:pt x="163" y="32"/>
                  </a:lnTo>
                  <a:lnTo>
                    <a:pt x="167" y="0"/>
                  </a:lnTo>
                  <a:lnTo>
                    <a:pt x="132" y="0"/>
                  </a:lnTo>
                  <a:lnTo>
                    <a:pt x="131" y="27"/>
                  </a:lnTo>
                  <a:lnTo>
                    <a:pt x="123" y="52"/>
                  </a:lnTo>
                  <a:lnTo>
                    <a:pt x="110" y="74"/>
                  </a:lnTo>
                  <a:lnTo>
                    <a:pt x="95" y="94"/>
                  </a:lnTo>
                  <a:lnTo>
                    <a:pt x="75" y="109"/>
                  </a:lnTo>
                  <a:lnTo>
                    <a:pt x="52" y="123"/>
                  </a:lnTo>
                  <a:lnTo>
                    <a:pt x="27" y="131"/>
                  </a:lnTo>
                  <a:lnTo>
                    <a:pt x="0" y="132"/>
                  </a:lnTo>
                  <a:lnTo>
                    <a:pt x="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0" name="Freeform 122">
              <a:extLst>
                <a:ext uri="{FF2B5EF4-FFF2-40B4-BE49-F238E27FC236}">
                  <a16:creationId xmlns:a16="http://schemas.microsoft.com/office/drawing/2014/main" id="{6CDC5C15-7E78-4FAB-8DAB-9A86D3C2E4E3}"/>
                </a:ext>
              </a:extLst>
            </p:cNvPr>
            <p:cNvSpPr>
              <a:spLocks/>
            </p:cNvSpPr>
            <p:nvPr/>
          </p:nvSpPr>
          <p:spPr bwMode="auto">
            <a:xfrm>
              <a:off x="2673" y="5458"/>
              <a:ext cx="1061" cy="18"/>
            </a:xfrm>
            <a:custGeom>
              <a:avLst/>
              <a:gdLst>
                <a:gd name="T0" fmla="*/ 0 w 2123"/>
                <a:gd name="T1" fmla="*/ 1 h 35"/>
                <a:gd name="T2" fmla="*/ 0 w 2123"/>
                <a:gd name="T3" fmla="*/ 1 h 35"/>
                <a:gd name="T4" fmla="*/ 0 w 2123"/>
                <a:gd name="T5" fmla="*/ 1 h 35"/>
                <a:gd name="T6" fmla="*/ 0 w 2123"/>
                <a:gd name="T7" fmla="*/ 0 h 35"/>
                <a:gd name="T8" fmla="*/ 0 w 2123"/>
                <a:gd name="T9" fmla="*/ 0 h 35"/>
                <a:gd name="T10" fmla="*/ 0 w 2123"/>
                <a:gd name="T11" fmla="*/ 0 h 35"/>
                <a:gd name="T12" fmla="*/ 0 w 2123"/>
                <a:gd name="T13" fmla="*/ 1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3" h="35">
                  <a:moveTo>
                    <a:pt x="0" y="35"/>
                  </a:moveTo>
                  <a:lnTo>
                    <a:pt x="0" y="35"/>
                  </a:lnTo>
                  <a:lnTo>
                    <a:pt x="2123" y="35"/>
                  </a:lnTo>
                  <a:lnTo>
                    <a:pt x="2123" y="0"/>
                  </a:lnTo>
                  <a:lnTo>
                    <a:pt x="0" y="0"/>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1" name="Freeform 123">
              <a:extLst>
                <a:ext uri="{FF2B5EF4-FFF2-40B4-BE49-F238E27FC236}">
                  <a16:creationId xmlns:a16="http://schemas.microsoft.com/office/drawing/2014/main" id="{B7ED1C50-3D47-47E0-953A-90BD817BF3DB}"/>
                </a:ext>
              </a:extLst>
            </p:cNvPr>
            <p:cNvSpPr>
              <a:spLocks/>
            </p:cNvSpPr>
            <p:nvPr/>
          </p:nvSpPr>
          <p:spPr bwMode="auto">
            <a:xfrm>
              <a:off x="2590" y="5392"/>
              <a:ext cx="83" cy="84"/>
            </a:xfrm>
            <a:custGeom>
              <a:avLst/>
              <a:gdLst>
                <a:gd name="T0" fmla="*/ 0 w 166"/>
                <a:gd name="T1" fmla="*/ 0 h 167"/>
                <a:gd name="T2" fmla="*/ 0 w 166"/>
                <a:gd name="T3" fmla="*/ 0 h 167"/>
                <a:gd name="T4" fmla="*/ 1 w 166"/>
                <a:gd name="T5" fmla="*/ 1 h 167"/>
                <a:gd name="T6" fmla="*/ 1 w 166"/>
                <a:gd name="T7" fmla="*/ 1 h 167"/>
                <a:gd name="T8" fmla="*/ 1 w 166"/>
                <a:gd name="T9" fmla="*/ 1 h 167"/>
                <a:gd name="T10" fmla="*/ 1 w 166"/>
                <a:gd name="T11" fmla="*/ 1 h 167"/>
                <a:gd name="T12" fmla="*/ 1 w 166"/>
                <a:gd name="T13" fmla="*/ 1 h 167"/>
                <a:gd name="T14" fmla="*/ 1 w 166"/>
                <a:gd name="T15" fmla="*/ 1 h 167"/>
                <a:gd name="T16" fmla="*/ 1 w 166"/>
                <a:gd name="T17" fmla="*/ 1 h 167"/>
                <a:gd name="T18" fmla="*/ 1 w 166"/>
                <a:gd name="T19" fmla="*/ 1 h 167"/>
                <a:gd name="T20" fmla="*/ 1 w 166"/>
                <a:gd name="T21" fmla="*/ 1 h 167"/>
                <a:gd name="T22" fmla="*/ 1 w 166"/>
                <a:gd name="T23" fmla="*/ 1 h 167"/>
                <a:gd name="T24" fmla="*/ 1 w 166"/>
                <a:gd name="T25" fmla="*/ 1 h 167"/>
                <a:gd name="T26" fmla="*/ 1 w 166"/>
                <a:gd name="T27" fmla="*/ 1 h 167"/>
                <a:gd name="T28" fmla="*/ 1 w 166"/>
                <a:gd name="T29" fmla="*/ 1 h 167"/>
                <a:gd name="T30" fmla="*/ 1 w 166"/>
                <a:gd name="T31" fmla="*/ 1 h 167"/>
                <a:gd name="T32" fmla="*/ 1 w 166"/>
                <a:gd name="T33" fmla="*/ 1 h 167"/>
                <a:gd name="T34" fmla="*/ 1 w 166"/>
                <a:gd name="T35" fmla="*/ 1 h 167"/>
                <a:gd name="T36" fmla="*/ 1 w 166"/>
                <a:gd name="T37" fmla="*/ 0 h 167"/>
                <a:gd name="T38" fmla="*/ 1 w 166"/>
                <a:gd name="T39" fmla="*/ 0 h 167"/>
                <a:gd name="T40" fmla="*/ 0 w 166"/>
                <a:gd name="T41" fmla="*/ 0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6" h="167">
                  <a:moveTo>
                    <a:pt x="0" y="0"/>
                  </a:moveTo>
                  <a:lnTo>
                    <a:pt x="0" y="0"/>
                  </a:lnTo>
                  <a:lnTo>
                    <a:pt x="4" y="32"/>
                  </a:lnTo>
                  <a:lnTo>
                    <a:pt x="14" y="64"/>
                  </a:lnTo>
                  <a:lnTo>
                    <a:pt x="29" y="92"/>
                  </a:lnTo>
                  <a:lnTo>
                    <a:pt x="50" y="117"/>
                  </a:lnTo>
                  <a:lnTo>
                    <a:pt x="74" y="137"/>
                  </a:lnTo>
                  <a:lnTo>
                    <a:pt x="102" y="153"/>
                  </a:lnTo>
                  <a:lnTo>
                    <a:pt x="134" y="163"/>
                  </a:lnTo>
                  <a:lnTo>
                    <a:pt x="166" y="167"/>
                  </a:lnTo>
                  <a:lnTo>
                    <a:pt x="166" y="132"/>
                  </a:lnTo>
                  <a:lnTo>
                    <a:pt x="138" y="131"/>
                  </a:lnTo>
                  <a:lnTo>
                    <a:pt x="115" y="123"/>
                  </a:lnTo>
                  <a:lnTo>
                    <a:pt x="91" y="109"/>
                  </a:lnTo>
                  <a:lnTo>
                    <a:pt x="72" y="94"/>
                  </a:lnTo>
                  <a:lnTo>
                    <a:pt x="56" y="74"/>
                  </a:lnTo>
                  <a:lnTo>
                    <a:pt x="44" y="52"/>
                  </a:lnTo>
                  <a:lnTo>
                    <a:pt x="36" y="27"/>
                  </a:lnTo>
                  <a:lnTo>
                    <a:pt x="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2" name="Freeform 124">
              <a:extLst>
                <a:ext uri="{FF2B5EF4-FFF2-40B4-BE49-F238E27FC236}">
                  <a16:creationId xmlns:a16="http://schemas.microsoft.com/office/drawing/2014/main" id="{FC30FD0B-E649-4FC7-B3F0-9927994FA281}"/>
                </a:ext>
              </a:extLst>
            </p:cNvPr>
            <p:cNvSpPr>
              <a:spLocks/>
            </p:cNvSpPr>
            <p:nvPr/>
          </p:nvSpPr>
          <p:spPr bwMode="auto">
            <a:xfrm>
              <a:off x="2590" y="4329"/>
              <a:ext cx="17" cy="1063"/>
            </a:xfrm>
            <a:custGeom>
              <a:avLst/>
              <a:gdLst>
                <a:gd name="T0" fmla="*/ 0 w 35"/>
                <a:gd name="T1" fmla="*/ 0 h 2127"/>
                <a:gd name="T2" fmla="*/ 0 w 35"/>
                <a:gd name="T3" fmla="*/ 0 h 2127"/>
                <a:gd name="T4" fmla="*/ 0 w 35"/>
                <a:gd name="T5" fmla="*/ 0 h 2127"/>
                <a:gd name="T6" fmla="*/ 0 w 35"/>
                <a:gd name="T7" fmla="*/ 0 h 2127"/>
                <a:gd name="T8" fmla="*/ 0 w 35"/>
                <a:gd name="T9" fmla="*/ 0 h 2127"/>
                <a:gd name="T10" fmla="*/ 0 w 35"/>
                <a:gd name="T11" fmla="*/ 0 h 2127"/>
                <a:gd name="T12" fmla="*/ 0 w 35"/>
                <a:gd name="T13" fmla="*/ 0 h 2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127">
                  <a:moveTo>
                    <a:pt x="0" y="0"/>
                  </a:moveTo>
                  <a:lnTo>
                    <a:pt x="0" y="0"/>
                  </a:lnTo>
                  <a:lnTo>
                    <a:pt x="0" y="2127"/>
                  </a:lnTo>
                  <a:lnTo>
                    <a:pt x="35" y="2127"/>
                  </a:lnTo>
                  <a:lnTo>
                    <a:pt x="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3" name="Freeform 125">
              <a:extLst>
                <a:ext uri="{FF2B5EF4-FFF2-40B4-BE49-F238E27FC236}">
                  <a16:creationId xmlns:a16="http://schemas.microsoft.com/office/drawing/2014/main" id="{680C61D9-C916-4184-9BCE-CB6FB2FFF8B9}"/>
                </a:ext>
              </a:extLst>
            </p:cNvPr>
            <p:cNvSpPr>
              <a:spLocks/>
            </p:cNvSpPr>
            <p:nvPr/>
          </p:nvSpPr>
          <p:spPr bwMode="auto">
            <a:xfrm>
              <a:off x="2590" y="4246"/>
              <a:ext cx="83" cy="83"/>
            </a:xfrm>
            <a:custGeom>
              <a:avLst/>
              <a:gdLst>
                <a:gd name="T0" fmla="*/ 1 w 166"/>
                <a:gd name="T1" fmla="*/ 0 h 166"/>
                <a:gd name="T2" fmla="*/ 1 w 166"/>
                <a:gd name="T3" fmla="*/ 0 h 166"/>
                <a:gd name="T4" fmla="*/ 1 w 166"/>
                <a:gd name="T5" fmla="*/ 1 h 166"/>
                <a:gd name="T6" fmla="*/ 1 w 166"/>
                <a:gd name="T7" fmla="*/ 1 h 166"/>
                <a:gd name="T8" fmla="*/ 1 w 166"/>
                <a:gd name="T9" fmla="*/ 1 h 166"/>
                <a:gd name="T10" fmla="*/ 1 w 166"/>
                <a:gd name="T11" fmla="*/ 1 h 166"/>
                <a:gd name="T12" fmla="*/ 1 w 166"/>
                <a:gd name="T13" fmla="*/ 1 h 166"/>
                <a:gd name="T14" fmla="*/ 1 w 166"/>
                <a:gd name="T15" fmla="*/ 1 h 166"/>
                <a:gd name="T16" fmla="*/ 1 w 166"/>
                <a:gd name="T17" fmla="*/ 1 h 166"/>
                <a:gd name="T18" fmla="*/ 0 w 166"/>
                <a:gd name="T19" fmla="*/ 1 h 166"/>
                <a:gd name="T20" fmla="*/ 1 w 166"/>
                <a:gd name="T21" fmla="*/ 1 h 166"/>
                <a:gd name="T22" fmla="*/ 1 w 166"/>
                <a:gd name="T23" fmla="*/ 1 h 166"/>
                <a:gd name="T24" fmla="*/ 1 w 166"/>
                <a:gd name="T25" fmla="*/ 1 h 166"/>
                <a:gd name="T26" fmla="*/ 1 w 166"/>
                <a:gd name="T27" fmla="*/ 1 h 166"/>
                <a:gd name="T28" fmla="*/ 1 w 166"/>
                <a:gd name="T29" fmla="*/ 1 h 166"/>
                <a:gd name="T30" fmla="*/ 1 w 166"/>
                <a:gd name="T31" fmla="*/ 1 h 166"/>
                <a:gd name="T32" fmla="*/ 1 w 166"/>
                <a:gd name="T33" fmla="*/ 1 h 166"/>
                <a:gd name="T34" fmla="*/ 1 w 166"/>
                <a:gd name="T35" fmla="*/ 1 h 166"/>
                <a:gd name="T36" fmla="*/ 1 w 166"/>
                <a:gd name="T37" fmla="*/ 1 h 166"/>
                <a:gd name="T38" fmla="*/ 1 w 166"/>
                <a:gd name="T39" fmla="*/ 1 h 166"/>
                <a:gd name="T40" fmla="*/ 1 w 166"/>
                <a:gd name="T41" fmla="*/ 0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6" h="166">
                  <a:moveTo>
                    <a:pt x="166" y="0"/>
                  </a:moveTo>
                  <a:lnTo>
                    <a:pt x="166" y="0"/>
                  </a:lnTo>
                  <a:lnTo>
                    <a:pt x="134" y="4"/>
                  </a:lnTo>
                  <a:lnTo>
                    <a:pt x="102" y="14"/>
                  </a:lnTo>
                  <a:lnTo>
                    <a:pt x="74" y="29"/>
                  </a:lnTo>
                  <a:lnTo>
                    <a:pt x="50" y="50"/>
                  </a:lnTo>
                  <a:lnTo>
                    <a:pt x="29" y="74"/>
                  </a:lnTo>
                  <a:lnTo>
                    <a:pt x="14" y="102"/>
                  </a:lnTo>
                  <a:lnTo>
                    <a:pt x="4" y="134"/>
                  </a:lnTo>
                  <a:lnTo>
                    <a:pt x="0" y="166"/>
                  </a:lnTo>
                  <a:lnTo>
                    <a:pt x="35" y="166"/>
                  </a:lnTo>
                  <a:lnTo>
                    <a:pt x="36" y="138"/>
                  </a:lnTo>
                  <a:lnTo>
                    <a:pt x="44" y="115"/>
                  </a:lnTo>
                  <a:lnTo>
                    <a:pt x="56" y="91"/>
                  </a:lnTo>
                  <a:lnTo>
                    <a:pt x="72" y="72"/>
                  </a:lnTo>
                  <a:lnTo>
                    <a:pt x="91" y="56"/>
                  </a:lnTo>
                  <a:lnTo>
                    <a:pt x="115" y="44"/>
                  </a:lnTo>
                  <a:lnTo>
                    <a:pt x="138" y="36"/>
                  </a:lnTo>
                  <a:lnTo>
                    <a:pt x="166" y="35"/>
                  </a:lnTo>
                  <a:lnTo>
                    <a:pt x="1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4" name="Freeform 126">
              <a:extLst>
                <a:ext uri="{FF2B5EF4-FFF2-40B4-BE49-F238E27FC236}">
                  <a16:creationId xmlns:a16="http://schemas.microsoft.com/office/drawing/2014/main" id="{BD5B46F2-8F39-4D02-BA30-31AD27F2BA5B}"/>
                </a:ext>
              </a:extLst>
            </p:cNvPr>
            <p:cNvSpPr>
              <a:spLocks/>
            </p:cNvSpPr>
            <p:nvPr/>
          </p:nvSpPr>
          <p:spPr bwMode="auto">
            <a:xfrm>
              <a:off x="3025" y="4650"/>
              <a:ext cx="556" cy="506"/>
            </a:xfrm>
            <a:custGeom>
              <a:avLst/>
              <a:gdLst>
                <a:gd name="T0" fmla="*/ 1 w 1112"/>
                <a:gd name="T1" fmla="*/ 0 h 1013"/>
                <a:gd name="T2" fmla="*/ 1 w 1112"/>
                <a:gd name="T3" fmla="*/ 0 h 1013"/>
                <a:gd name="T4" fmla="*/ 1 w 1112"/>
                <a:gd name="T5" fmla="*/ 0 h 1013"/>
                <a:gd name="T6" fmla="*/ 1 w 1112"/>
                <a:gd name="T7" fmla="*/ 0 h 1013"/>
                <a:gd name="T8" fmla="*/ 1 w 1112"/>
                <a:gd name="T9" fmla="*/ 0 h 1013"/>
                <a:gd name="T10" fmla="*/ 1 w 1112"/>
                <a:gd name="T11" fmla="*/ 0 h 1013"/>
                <a:gd name="T12" fmla="*/ 1 w 1112"/>
                <a:gd name="T13" fmla="*/ 0 h 1013"/>
                <a:gd name="T14" fmla="*/ 1 w 1112"/>
                <a:gd name="T15" fmla="*/ 0 h 1013"/>
                <a:gd name="T16" fmla="*/ 1 w 1112"/>
                <a:gd name="T17" fmla="*/ 0 h 1013"/>
                <a:gd name="T18" fmla="*/ 1 w 1112"/>
                <a:gd name="T19" fmla="*/ 0 h 1013"/>
                <a:gd name="T20" fmla="*/ 1 w 1112"/>
                <a:gd name="T21" fmla="*/ 0 h 1013"/>
                <a:gd name="T22" fmla="*/ 1 w 1112"/>
                <a:gd name="T23" fmla="*/ 0 h 1013"/>
                <a:gd name="T24" fmla="*/ 1 w 1112"/>
                <a:gd name="T25" fmla="*/ 0 h 1013"/>
                <a:gd name="T26" fmla="*/ 1 w 1112"/>
                <a:gd name="T27" fmla="*/ 0 h 1013"/>
                <a:gd name="T28" fmla="*/ 1 w 1112"/>
                <a:gd name="T29" fmla="*/ 0 h 1013"/>
                <a:gd name="T30" fmla="*/ 1 w 1112"/>
                <a:gd name="T31" fmla="*/ 0 h 1013"/>
                <a:gd name="T32" fmla="*/ 1 w 1112"/>
                <a:gd name="T33" fmla="*/ 0 h 1013"/>
                <a:gd name="T34" fmla="*/ 1 w 1112"/>
                <a:gd name="T35" fmla="*/ 0 h 1013"/>
                <a:gd name="T36" fmla="*/ 1 w 1112"/>
                <a:gd name="T37" fmla="*/ 0 h 1013"/>
                <a:gd name="T38" fmla="*/ 1 w 1112"/>
                <a:gd name="T39" fmla="*/ 0 h 1013"/>
                <a:gd name="T40" fmla="*/ 1 w 1112"/>
                <a:gd name="T41" fmla="*/ 0 h 1013"/>
                <a:gd name="T42" fmla="*/ 1 w 1112"/>
                <a:gd name="T43" fmla="*/ 0 h 1013"/>
                <a:gd name="T44" fmla="*/ 1 w 1112"/>
                <a:gd name="T45" fmla="*/ 0 h 1013"/>
                <a:gd name="T46" fmla="*/ 1 w 1112"/>
                <a:gd name="T47" fmla="*/ 0 h 1013"/>
                <a:gd name="T48" fmla="*/ 1 w 1112"/>
                <a:gd name="T49" fmla="*/ 0 h 1013"/>
                <a:gd name="T50" fmla="*/ 1 w 1112"/>
                <a:gd name="T51" fmla="*/ 0 h 1013"/>
                <a:gd name="T52" fmla="*/ 1 w 1112"/>
                <a:gd name="T53" fmla="*/ 0 h 1013"/>
                <a:gd name="T54" fmla="*/ 1 w 1112"/>
                <a:gd name="T55" fmla="*/ 0 h 1013"/>
                <a:gd name="T56" fmla="*/ 1 w 1112"/>
                <a:gd name="T57" fmla="*/ 0 h 1013"/>
                <a:gd name="T58" fmla="*/ 1 w 1112"/>
                <a:gd name="T59" fmla="*/ 0 h 1013"/>
                <a:gd name="T60" fmla="*/ 1 w 1112"/>
                <a:gd name="T61" fmla="*/ 0 h 1013"/>
                <a:gd name="T62" fmla="*/ 1 w 1112"/>
                <a:gd name="T63" fmla="*/ 0 h 1013"/>
                <a:gd name="T64" fmla="*/ 1 w 1112"/>
                <a:gd name="T65" fmla="*/ 0 h 1013"/>
                <a:gd name="T66" fmla="*/ 1 w 1112"/>
                <a:gd name="T67" fmla="*/ 0 h 1013"/>
                <a:gd name="T68" fmla="*/ 1 w 1112"/>
                <a:gd name="T69" fmla="*/ 0 h 1013"/>
                <a:gd name="T70" fmla="*/ 1 w 1112"/>
                <a:gd name="T71" fmla="*/ 0 h 1013"/>
                <a:gd name="T72" fmla="*/ 1 w 1112"/>
                <a:gd name="T73" fmla="*/ 0 h 1013"/>
                <a:gd name="T74" fmla="*/ 1 w 1112"/>
                <a:gd name="T75" fmla="*/ 0 h 1013"/>
                <a:gd name="T76" fmla="*/ 1 w 1112"/>
                <a:gd name="T77" fmla="*/ 0 h 1013"/>
                <a:gd name="T78" fmla="*/ 1 w 1112"/>
                <a:gd name="T79" fmla="*/ 0 h 10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12" h="1013">
                  <a:moveTo>
                    <a:pt x="495" y="737"/>
                  </a:moveTo>
                  <a:lnTo>
                    <a:pt x="631" y="931"/>
                  </a:lnTo>
                  <a:lnTo>
                    <a:pt x="641" y="954"/>
                  </a:lnTo>
                  <a:lnTo>
                    <a:pt x="643" y="975"/>
                  </a:lnTo>
                  <a:lnTo>
                    <a:pt x="636" y="991"/>
                  </a:lnTo>
                  <a:lnTo>
                    <a:pt x="625" y="1004"/>
                  </a:lnTo>
                  <a:lnTo>
                    <a:pt x="609" y="1011"/>
                  </a:lnTo>
                  <a:lnTo>
                    <a:pt x="593" y="1013"/>
                  </a:lnTo>
                  <a:lnTo>
                    <a:pt x="575" y="1005"/>
                  </a:lnTo>
                  <a:lnTo>
                    <a:pt x="560" y="990"/>
                  </a:lnTo>
                  <a:lnTo>
                    <a:pt x="410" y="762"/>
                  </a:lnTo>
                  <a:lnTo>
                    <a:pt x="402" y="745"/>
                  </a:lnTo>
                  <a:lnTo>
                    <a:pt x="397" y="727"/>
                  </a:lnTo>
                  <a:lnTo>
                    <a:pt x="397" y="708"/>
                  </a:lnTo>
                  <a:lnTo>
                    <a:pt x="402" y="692"/>
                  </a:lnTo>
                  <a:lnTo>
                    <a:pt x="489" y="516"/>
                  </a:lnTo>
                  <a:lnTo>
                    <a:pt x="499" y="466"/>
                  </a:lnTo>
                  <a:lnTo>
                    <a:pt x="433" y="311"/>
                  </a:lnTo>
                  <a:lnTo>
                    <a:pt x="430" y="305"/>
                  </a:lnTo>
                  <a:lnTo>
                    <a:pt x="425" y="300"/>
                  </a:lnTo>
                  <a:lnTo>
                    <a:pt x="419" y="296"/>
                  </a:lnTo>
                  <a:lnTo>
                    <a:pt x="412" y="296"/>
                  </a:lnTo>
                  <a:lnTo>
                    <a:pt x="87" y="417"/>
                  </a:lnTo>
                  <a:lnTo>
                    <a:pt x="65" y="421"/>
                  </a:lnTo>
                  <a:lnTo>
                    <a:pt x="47" y="417"/>
                  </a:lnTo>
                  <a:lnTo>
                    <a:pt x="34" y="406"/>
                  </a:lnTo>
                  <a:lnTo>
                    <a:pt x="27" y="391"/>
                  </a:lnTo>
                  <a:lnTo>
                    <a:pt x="26" y="374"/>
                  </a:lnTo>
                  <a:lnTo>
                    <a:pt x="31" y="356"/>
                  </a:lnTo>
                  <a:lnTo>
                    <a:pt x="44" y="340"/>
                  </a:lnTo>
                  <a:lnTo>
                    <a:pt x="62" y="329"/>
                  </a:lnTo>
                  <a:lnTo>
                    <a:pt x="395" y="211"/>
                  </a:lnTo>
                  <a:lnTo>
                    <a:pt x="372" y="191"/>
                  </a:lnTo>
                  <a:lnTo>
                    <a:pt x="34" y="84"/>
                  </a:lnTo>
                  <a:lnTo>
                    <a:pt x="15" y="75"/>
                  </a:lnTo>
                  <a:lnTo>
                    <a:pt x="4" y="62"/>
                  </a:lnTo>
                  <a:lnTo>
                    <a:pt x="0" y="47"/>
                  </a:lnTo>
                  <a:lnTo>
                    <a:pt x="2" y="30"/>
                  </a:lnTo>
                  <a:lnTo>
                    <a:pt x="10" y="15"/>
                  </a:lnTo>
                  <a:lnTo>
                    <a:pt x="22" y="5"/>
                  </a:lnTo>
                  <a:lnTo>
                    <a:pt x="37" y="0"/>
                  </a:lnTo>
                  <a:lnTo>
                    <a:pt x="55" y="2"/>
                  </a:lnTo>
                  <a:lnTo>
                    <a:pt x="533" y="150"/>
                  </a:lnTo>
                  <a:lnTo>
                    <a:pt x="540" y="153"/>
                  </a:lnTo>
                  <a:lnTo>
                    <a:pt x="546" y="155"/>
                  </a:lnTo>
                  <a:lnTo>
                    <a:pt x="553" y="158"/>
                  </a:lnTo>
                  <a:lnTo>
                    <a:pt x="559" y="161"/>
                  </a:lnTo>
                  <a:lnTo>
                    <a:pt x="564" y="165"/>
                  </a:lnTo>
                  <a:lnTo>
                    <a:pt x="568" y="169"/>
                  </a:lnTo>
                  <a:lnTo>
                    <a:pt x="571" y="174"/>
                  </a:lnTo>
                  <a:lnTo>
                    <a:pt x="575" y="180"/>
                  </a:lnTo>
                  <a:lnTo>
                    <a:pt x="674" y="428"/>
                  </a:lnTo>
                  <a:lnTo>
                    <a:pt x="800" y="572"/>
                  </a:lnTo>
                  <a:lnTo>
                    <a:pt x="807" y="578"/>
                  </a:lnTo>
                  <a:lnTo>
                    <a:pt x="816" y="584"/>
                  </a:lnTo>
                  <a:lnTo>
                    <a:pt x="826" y="588"/>
                  </a:lnTo>
                  <a:lnTo>
                    <a:pt x="836" y="586"/>
                  </a:lnTo>
                  <a:lnTo>
                    <a:pt x="1048" y="488"/>
                  </a:lnTo>
                  <a:lnTo>
                    <a:pt x="1067" y="485"/>
                  </a:lnTo>
                  <a:lnTo>
                    <a:pt x="1083" y="487"/>
                  </a:lnTo>
                  <a:lnTo>
                    <a:pt x="1097" y="497"/>
                  </a:lnTo>
                  <a:lnTo>
                    <a:pt x="1107" y="510"/>
                  </a:lnTo>
                  <a:lnTo>
                    <a:pt x="1112" y="525"/>
                  </a:lnTo>
                  <a:lnTo>
                    <a:pt x="1112" y="541"/>
                  </a:lnTo>
                  <a:lnTo>
                    <a:pt x="1104" y="555"/>
                  </a:lnTo>
                  <a:lnTo>
                    <a:pt x="1091" y="566"/>
                  </a:lnTo>
                  <a:lnTo>
                    <a:pt x="832" y="698"/>
                  </a:lnTo>
                  <a:lnTo>
                    <a:pt x="826" y="699"/>
                  </a:lnTo>
                  <a:lnTo>
                    <a:pt x="820" y="701"/>
                  </a:lnTo>
                  <a:lnTo>
                    <a:pt x="814" y="701"/>
                  </a:lnTo>
                  <a:lnTo>
                    <a:pt x="807" y="699"/>
                  </a:lnTo>
                  <a:lnTo>
                    <a:pt x="801" y="699"/>
                  </a:lnTo>
                  <a:lnTo>
                    <a:pt x="796" y="697"/>
                  </a:lnTo>
                  <a:lnTo>
                    <a:pt x="791" y="696"/>
                  </a:lnTo>
                  <a:lnTo>
                    <a:pt x="789" y="693"/>
                  </a:lnTo>
                  <a:lnTo>
                    <a:pt x="609" y="520"/>
                  </a:lnTo>
                  <a:lnTo>
                    <a:pt x="508" y="699"/>
                  </a:lnTo>
                  <a:lnTo>
                    <a:pt x="503" y="708"/>
                  </a:lnTo>
                  <a:lnTo>
                    <a:pt x="498" y="718"/>
                  </a:lnTo>
                  <a:lnTo>
                    <a:pt x="495" y="729"/>
                  </a:lnTo>
                  <a:lnTo>
                    <a:pt x="495"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5" name="Freeform 127">
              <a:extLst>
                <a:ext uri="{FF2B5EF4-FFF2-40B4-BE49-F238E27FC236}">
                  <a16:creationId xmlns:a16="http://schemas.microsoft.com/office/drawing/2014/main" id="{9B7ED68C-0FBA-4286-A7E3-0FEC32DA9EF9}"/>
                </a:ext>
              </a:extLst>
            </p:cNvPr>
            <p:cNvSpPr>
              <a:spLocks/>
            </p:cNvSpPr>
            <p:nvPr/>
          </p:nvSpPr>
          <p:spPr bwMode="auto">
            <a:xfrm>
              <a:off x="3208" y="4652"/>
              <a:ext cx="80" cy="61"/>
            </a:xfrm>
            <a:custGeom>
              <a:avLst/>
              <a:gdLst>
                <a:gd name="T0" fmla="*/ 1 w 159"/>
                <a:gd name="T1" fmla="*/ 1 h 121"/>
                <a:gd name="T2" fmla="*/ 0 w 159"/>
                <a:gd name="T3" fmla="*/ 1 h 121"/>
                <a:gd name="T4" fmla="*/ 0 w 159"/>
                <a:gd name="T5" fmla="*/ 1 h 121"/>
                <a:gd name="T6" fmla="*/ 1 w 159"/>
                <a:gd name="T7" fmla="*/ 1 h 121"/>
                <a:gd name="T8" fmla="*/ 1 w 159"/>
                <a:gd name="T9" fmla="*/ 1 h 121"/>
                <a:gd name="T10" fmla="*/ 1 w 159"/>
                <a:gd name="T11" fmla="*/ 1 h 121"/>
                <a:gd name="T12" fmla="*/ 1 w 159"/>
                <a:gd name="T13" fmla="*/ 1 h 121"/>
                <a:gd name="T14" fmla="*/ 1 w 159"/>
                <a:gd name="T15" fmla="*/ 1 h 121"/>
                <a:gd name="T16" fmla="*/ 1 w 159"/>
                <a:gd name="T17" fmla="*/ 1 h 121"/>
                <a:gd name="T18" fmla="*/ 1 w 159"/>
                <a:gd name="T19" fmla="*/ 1 h 121"/>
                <a:gd name="T20" fmla="*/ 1 w 159"/>
                <a:gd name="T21" fmla="*/ 0 h 121"/>
                <a:gd name="T22" fmla="*/ 1 w 159"/>
                <a:gd name="T23" fmla="*/ 0 h 121"/>
                <a:gd name="T24" fmla="*/ 1 w 159"/>
                <a:gd name="T25" fmla="*/ 1 h 121"/>
                <a:gd name="T26" fmla="*/ 1 w 159"/>
                <a:gd name="T27" fmla="*/ 1 h 121"/>
                <a:gd name="T28" fmla="*/ 1 w 159"/>
                <a:gd name="T29" fmla="*/ 1 h 121"/>
                <a:gd name="T30" fmla="*/ 1 w 159"/>
                <a:gd name="T31" fmla="*/ 1 h 121"/>
                <a:gd name="T32" fmla="*/ 1 w 159"/>
                <a:gd name="T33" fmla="*/ 1 h 121"/>
                <a:gd name="T34" fmla="*/ 1 w 159"/>
                <a:gd name="T35" fmla="*/ 1 h 121"/>
                <a:gd name="T36" fmla="*/ 1 w 159"/>
                <a:gd name="T37" fmla="*/ 1 h 121"/>
                <a:gd name="T38" fmla="*/ 1 w 159"/>
                <a:gd name="T39" fmla="*/ 1 h 121"/>
                <a:gd name="T40" fmla="*/ 1 w 159"/>
                <a:gd name="T41" fmla="*/ 1 h 121"/>
                <a:gd name="T42" fmla="*/ 1 w 159"/>
                <a:gd name="T43" fmla="*/ 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9" h="121">
                  <a:moveTo>
                    <a:pt x="147" y="121"/>
                  </a:moveTo>
                  <a:lnTo>
                    <a:pt x="0" y="78"/>
                  </a:lnTo>
                  <a:lnTo>
                    <a:pt x="0" y="68"/>
                  </a:lnTo>
                  <a:lnTo>
                    <a:pt x="2" y="59"/>
                  </a:lnTo>
                  <a:lnTo>
                    <a:pt x="7" y="50"/>
                  </a:lnTo>
                  <a:lnTo>
                    <a:pt x="12" y="42"/>
                  </a:lnTo>
                  <a:lnTo>
                    <a:pt x="21" y="28"/>
                  </a:lnTo>
                  <a:lnTo>
                    <a:pt x="32" y="17"/>
                  </a:lnTo>
                  <a:lnTo>
                    <a:pt x="45" y="9"/>
                  </a:lnTo>
                  <a:lnTo>
                    <a:pt x="58" y="3"/>
                  </a:lnTo>
                  <a:lnTo>
                    <a:pt x="73" y="0"/>
                  </a:lnTo>
                  <a:lnTo>
                    <a:pt x="88" y="0"/>
                  </a:lnTo>
                  <a:lnTo>
                    <a:pt x="105" y="4"/>
                  </a:lnTo>
                  <a:lnTo>
                    <a:pt x="120" y="10"/>
                  </a:lnTo>
                  <a:lnTo>
                    <a:pt x="132" y="20"/>
                  </a:lnTo>
                  <a:lnTo>
                    <a:pt x="143" y="32"/>
                  </a:lnTo>
                  <a:lnTo>
                    <a:pt x="152" y="45"/>
                  </a:lnTo>
                  <a:lnTo>
                    <a:pt x="157" y="60"/>
                  </a:lnTo>
                  <a:lnTo>
                    <a:pt x="159" y="75"/>
                  </a:lnTo>
                  <a:lnTo>
                    <a:pt x="159" y="92"/>
                  </a:lnTo>
                  <a:lnTo>
                    <a:pt x="156" y="106"/>
                  </a:lnTo>
                  <a:lnTo>
                    <a:pt x="147"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6" name="Freeform 128">
              <a:extLst>
                <a:ext uri="{FF2B5EF4-FFF2-40B4-BE49-F238E27FC236}">
                  <a16:creationId xmlns:a16="http://schemas.microsoft.com/office/drawing/2014/main" id="{80CAF7D5-26A6-436B-BFF4-B5D8EB185819}"/>
                </a:ext>
              </a:extLst>
            </p:cNvPr>
            <p:cNvSpPr>
              <a:spLocks/>
            </p:cNvSpPr>
            <p:nvPr/>
          </p:nvSpPr>
          <p:spPr bwMode="auto">
            <a:xfrm>
              <a:off x="2825" y="5115"/>
              <a:ext cx="698" cy="128"/>
            </a:xfrm>
            <a:custGeom>
              <a:avLst/>
              <a:gdLst>
                <a:gd name="T0" fmla="*/ 0 w 1398"/>
                <a:gd name="T1" fmla="*/ 1 h 255"/>
                <a:gd name="T2" fmla="*/ 0 w 1398"/>
                <a:gd name="T3" fmla="*/ 1 h 255"/>
                <a:gd name="T4" fmla="*/ 0 w 1398"/>
                <a:gd name="T5" fmla="*/ 1 h 255"/>
                <a:gd name="T6" fmla="*/ 0 w 1398"/>
                <a:gd name="T7" fmla="*/ 1 h 255"/>
                <a:gd name="T8" fmla="*/ 0 w 1398"/>
                <a:gd name="T9" fmla="*/ 0 h 255"/>
                <a:gd name="T10" fmla="*/ 0 w 1398"/>
                <a:gd name="T11" fmla="*/ 0 h 255"/>
                <a:gd name="T12" fmla="*/ 0 w 1398"/>
                <a:gd name="T13" fmla="*/ 1 h 255"/>
                <a:gd name="T14" fmla="*/ 0 w 1398"/>
                <a:gd name="T15" fmla="*/ 1 h 255"/>
                <a:gd name="T16" fmla="*/ 0 w 1398"/>
                <a:gd name="T17" fmla="*/ 1 h 255"/>
                <a:gd name="T18" fmla="*/ 0 w 1398"/>
                <a:gd name="T19" fmla="*/ 1 h 255"/>
                <a:gd name="T20" fmla="*/ 0 w 1398"/>
                <a:gd name="T21" fmla="*/ 1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8" h="255">
                  <a:moveTo>
                    <a:pt x="0" y="255"/>
                  </a:moveTo>
                  <a:lnTo>
                    <a:pt x="1398" y="255"/>
                  </a:lnTo>
                  <a:lnTo>
                    <a:pt x="1398" y="95"/>
                  </a:lnTo>
                  <a:lnTo>
                    <a:pt x="890" y="95"/>
                  </a:lnTo>
                  <a:lnTo>
                    <a:pt x="890" y="0"/>
                  </a:lnTo>
                  <a:lnTo>
                    <a:pt x="795" y="0"/>
                  </a:lnTo>
                  <a:lnTo>
                    <a:pt x="795" y="95"/>
                  </a:lnTo>
                  <a:lnTo>
                    <a:pt x="795" y="224"/>
                  </a:lnTo>
                  <a:lnTo>
                    <a:pt x="96" y="224"/>
                  </a:lnTo>
                  <a:lnTo>
                    <a:pt x="0" y="95"/>
                  </a:lnTo>
                  <a:lnTo>
                    <a:pt x="0" y="2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7" name="Text Box 129">
              <a:extLst>
                <a:ext uri="{FF2B5EF4-FFF2-40B4-BE49-F238E27FC236}">
                  <a16:creationId xmlns:a16="http://schemas.microsoft.com/office/drawing/2014/main" id="{A8333C4F-F341-438F-A18A-4E07DBCA14BD}"/>
                </a:ext>
              </a:extLst>
            </p:cNvPr>
            <p:cNvSpPr txBox="1">
              <a:spLocks noChangeArrowheads="1"/>
            </p:cNvSpPr>
            <p:nvPr/>
          </p:nvSpPr>
          <p:spPr bwMode="auto">
            <a:xfrm>
              <a:off x="2608" y="4272"/>
              <a:ext cx="12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ctr">
                <a:spcBef>
                  <a:spcPct val="50000"/>
                </a:spcBef>
              </a:pPr>
              <a:r>
                <a:rPr lang="en-US" altLang="en-US" sz="2000"/>
                <a:t>PRECAUCION</a:t>
              </a:r>
              <a:endParaRPr lang="en-US" altLang="en-US" sz="1800"/>
            </a:p>
          </p:txBody>
        </p:sp>
        <p:sp>
          <p:nvSpPr>
            <p:cNvPr id="22558" name="Text Box 130">
              <a:extLst>
                <a:ext uri="{FF2B5EF4-FFF2-40B4-BE49-F238E27FC236}">
                  <a16:creationId xmlns:a16="http://schemas.microsoft.com/office/drawing/2014/main" id="{1AFEEE45-D6E1-4BFE-B756-98E27C9B80B7}"/>
                </a:ext>
              </a:extLst>
            </p:cNvPr>
            <p:cNvSpPr txBox="1">
              <a:spLocks noChangeArrowheads="1"/>
            </p:cNvSpPr>
            <p:nvPr/>
          </p:nvSpPr>
          <p:spPr bwMode="auto">
            <a:xfrm>
              <a:off x="2648" y="5264"/>
              <a:ext cx="1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ctr">
                <a:spcBef>
                  <a:spcPct val="50000"/>
                </a:spcBef>
              </a:pPr>
              <a:r>
                <a:rPr lang="en-US" altLang="en-US" sz="1600"/>
                <a:t>ZANJA ABIERTA</a:t>
              </a:r>
              <a:endParaRPr lang="en-US" altLang="en-US" sz="1400"/>
            </a:p>
          </p:txBody>
        </p:sp>
      </p:grpSp>
      <p:graphicFrame>
        <p:nvGraphicFramePr>
          <p:cNvPr id="22536" name="Object 133">
            <a:extLst>
              <a:ext uri="{FF2B5EF4-FFF2-40B4-BE49-F238E27FC236}">
                <a16:creationId xmlns:a16="http://schemas.microsoft.com/office/drawing/2014/main" id="{230127FB-3991-44E8-897E-79A4A40BEE5B}"/>
              </a:ext>
            </a:extLst>
          </p:cNvPr>
          <p:cNvGraphicFramePr>
            <a:graphicFrameLocks noChangeAspect="1"/>
          </p:cNvGraphicFramePr>
          <p:nvPr/>
        </p:nvGraphicFramePr>
        <p:xfrm>
          <a:off x="4629150" y="4794250"/>
          <a:ext cx="1368425" cy="1093788"/>
        </p:xfrm>
        <a:graphic>
          <a:graphicData uri="http://schemas.openxmlformats.org/presentationml/2006/ole">
            <mc:AlternateContent xmlns:mc="http://schemas.openxmlformats.org/markup-compatibility/2006">
              <mc:Choice xmlns:v="urn:schemas-microsoft-com:vml" Requires="v">
                <p:oleObj spid="_x0000_s22568" name="Clip" r:id="rId5" imgW="4344154" imgH="3468986" progId="MS_ClipArt_Gallery.2">
                  <p:embed/>
                </p:oleObj>
              </mc:Choice>
              <mc:Fallback>
                <p:oleObj name="Clip" r:id="rId5" imgW="4344154" imgH="3468986" progId="MS_ClipArt_Gallery.2">
                  <p:embed/>
                  <p:pic>
                    <p:nvPicPr>
                      <p:cNvPr id="0" name="Object 133"/>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4629150" y="4794250"/>
                        <a:ext cx="1368425" cy="1093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7" name="AutoShape 134">
            <a:extLst>
              <a:ext uri="{FF2B5EF4-FFF2-40B4-BE49-F238E27FC236}">
                <a16:creationId xmlns:a16="http://schemas.microsoft.com/office/drawing/2014/main" id="{04A69F48-5D8B-4423-B451-3BC010278579}"/>
              </a:ext>
            </a:extLst>
          </p:cNvPr>
          <p:cNvSpPr>
            <a:spLocks/>
          </p:cNvSpPr>
          <p:nvPr/>
        </p:nvSpPr>
        <p:spPr bwMode="auto">
          <a:xfrm rot="-5400000">
            <a:off x="5153026" y="5707062"/>
            <a:ext cx="158750" cy="650875"/>
          </a:xfrm>
          <a:prstGeom prst="leftBrace">
            <a:avLst>
              <a:gd name="adj1" fmla="val 3416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2538" name="Text Box 135">
            <a:extLst>
              <a:ext uri="{FF2B5EF4-FFF2-40B4-BE49-F238E27FC236}">
                <a16:creationId xmlns:a16="http://schemas.microsoft.com/office/drawing/2014/main" id="{FF45FD89-BFA1-41EC-A03C-EDB6AEBCB88F}"/>
              </a:ext>
            </a:extLst>
          </p:cNvPr>
          <p:cNvSpPr txBox="1">
            <a:spLocks noChangeArrowheads="1"/>
          </p:cNvSpPr>
          <p:nvPr/>
        </p:nvSpPr>
        <p:spPr bwMode="auto">
          <a:xfrm>
            <a:off x="4667250" y="6086475"/>
            <a:ext cx="14176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b="0"/>
              <a:t>2 pies (0.61 metros)</a:t>
            </a:r>
          </a:p>
        </p:txBody>
      </p:sp>
      <p:sp>
        <p:nvSpPr>
          <p:cNvPr id="22539" name="Text Box 136">
            <a:extLst>
              <a:ext uri="{FF2B5EF4-FFF2-40B4-BE49-F238E27FC236}">
                <a16:creationId xmlns:a16="http://schemas.microsoft.com/office/drawing/2014/main" id="{4370126A-6499-4C5A-B075-8A3BCE74FA94}"/>
              </a:ext>
            </a:extLst>
          </p:cNvPr>
          <p:cNvSpPr txBox="1">
            <a:spLocks noChangeArrowheads="1"/>
          </p:cNvSpPr>
          <p:nvPr/>
        </p:nvSpPr>
        <p:spPr bwMode="auto">
          <a:xfrm>
            <a:off x="446088" y="4967288"/>
            <a:ext cx="3211512"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s-ES_tradnl" altLang="en-US" sz="1400">
                <a:solidFill>
                  <a:schemeClr val="tx2"/>
                </a:solidFill>
              </a:rPr>
              <a:t>Escalone el material suelto alejándolo del borde de la trinchera y ponga el material, equipo y desechos por lo menos dos pies (0.61 metros) del borde.</a:t>
            </a:r>
            <a:endParaRPr lang="en-US" altLang="en-US" sz="1200" b="0">
              <a:solidFill>
                <a:schemeClr val="tx2"/>
              </a:solidFill>
            </a:endParaRPr>
          </a:p>
        </p:txBody>
      </p:sp>
      <p:graphicFrame>
        <p:nvGraphicFramePr>
          <p:cNvPr id="22540" name="Object 137">
            <a:hlinkClick r:id="" action="ppaction://ole?verb=0"/>
            <a:extLst>
              <a:ext uri="{FF2B5EF4-FFF2-40B4-BE49-F238E27FC236}">
                <a16:creationId xmlns:a16="http://schemas.microsoft.com/office/drawing/2014/main" id="{F4106314-B145-4D65-B725-F3376DCCCDDE}"/>
              </a:ext>
            </a:extLst>
          </p:cNvPr>
          <p:cNvGraphicFramePr>
            <a:graphicFrameLocks/>
          </p:cNvGraphicFramePr>
          <p:nvPr/>
        </p:nvGraphicFramePr>
        <p:xfrm>
          <a:off x="3943350" y="5403850"/>
          <a:ext cx="925513" cy="533400"/>
        </p:xfrm>
        <a:graphic>
          <a:graphicData uri="http://schemas.openxmlformats.org/presentationml/2006/ole">
            <mc:AlternateContent xmlns:mc="http://schemas.openxmlformats.org/markup-compatibility/2006">
              <mc:Choice xmlns:v="urn:schemas-microsoft-com:vml" Requires="v">
                <p:oleObj spid="_x0000_s22569" name="Clip" r:id="rId7" imgW="5311775" imgH="2949575" progId="MS_ClipArt_Gallery.2">
                  <p:embed/>
                </p:oleObj>
              </mc:Choice>
              <mc:Fallback>
                <p:oleObj name="Clip" r:id="rId7" imgW="5311775" imgH="2949575" progId="MS_ClipArt_Gallery.2">
                  <p:embed/>
                  <p:pic>
                    <p:nvPicPr>
                      <p:cNvPr id="0" name="Object 137"/>
                      <p:cNvPicPr>
                        <a:picLocks noChangeArrowheads="1"/>
                      </p:cNvPicPr>
                      <p:nvPr/>
                    </p:nvPicPr>
                    <p:blipFill>
                      <a:blip r:embed="rId8">
                        <a:lum bright="30000"/>
                        <a:extLst>
                          <a:ext uri="{28A0092B-C50C-407E-A947-70E740481C1C}">
                            <a14:useLocalDpi xmlns:a14="http://schemas.microsoft.com/office/drawing/2010/main" val="0"/>
                          </a:ext>
                        </a:extLst>
                      </a:blip>
                      <a:srcRect/>
                      <a:stretch>
                        <a:fillRect/>
                      </a:stretch>
                    </p:blipFill>
                    <p:spPr bwMode="auto">
                      <a:xfrm>
                        <a:off x="3943350" y="5403850"/>
                        <a:ext cx="9255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41" name="Rectangle 138">
            <a:extLst>
              <a:ext uri="{FF2B5EF4-FFF2-40B4-BE49-F238E27FC236}">
                <a16:creationId xmlns:a16="http://schemas.microsoft.com/office/drawing/2014/main" id="{C98E9E7E-F2D4-4836-A8BE-D57EB7E7E151}"/>
              </a:ext>
            </a:extLst>
          </p:cNvPr>
          <p:cNvSpPr>
            <a:spLocks noChangeArrowheads="1"/>
          </p:cNvSpPr>
          <p:nvPr/>
        </p:nvSpPr>
        <p:spPr bwMode="auto">
          <a:xfrm>
            <a:off x="419100" y="4699000"/>
            <a:ext cx="5829300" cy="1676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ctr"/>
            <a:endParaRPr lang="es-ES_tradnl" altLang="en-US"/>
          </a:p>
        </p:txBody>
      </p:sp>
      <p:grpSp>
        <p:nvGrpSpPr>
          <p:cNvPr id="22542" name="Group 140">
            <a:extLst>
              <a:ext uri="{FF2B5EF4-FFF2-40B4-BE49-F238E27FC236}">
                <a16:creationId xmlns:a16="http://schemas.microsoft.com/office/drawing/2014/main" id="{FA36F017-FAF0-4670-8C40-8FE6F0F6490C}"/>
              </a:ext>
            </a:extLst>
          </p:cNvPr>
          <p:cNvGrpSpPr>
            <a:grpSpLocks/>
          </p:cNvGrpSpPr>
          <p:nvPr/>
        </p:nvGrpSpPr>
        <p:grpSpPr bwMode="auto">
          <a:xfrm>
            <a:off x="1384300" y="3403600"/>
            <a:ext cx="4483100" cy="1016000"/>
            <a:chOff x="1008" y="2136"/>
            <a:chExt cx="2824" cy="640"/>
          </a:xfrm>
        </p:grpSpPr>
        <p:sp>
          <p:nvSpPr>
            <p:cNvPr id="22543" name="Rectangle 12">
              <a:extLst>
                <a:ext uri="{FF2B5EF4-FFF2-40B4-BE49-F238E27FC236}">
                  <a16:creationId xmlns:a16="http://schemas.microsoft.com/office/drawing/2014/main" id="{39FD3F6E-4633-4379-B050-38EFC2194471}"/>
                </a:ext>
              </a:extLst>
            </p:cNvPr>
            <p:cNvSpPr>
              <a:spLocks noChangeArrowheads="1"/>
            </p:cNvSpPr>
            <p:nvPr/>
          </p:nvSpPr>
          <p:spPr bwMode="auto">
            <a:xfrm>
              <a:off x="1584" y="2136"/>
              <a:ext cx="2248"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s-ES_tradnl" altLang="en-US" sz="1200"/>
                <a:t>Si hay indicios de un posible derrumbe, falla del sistema protector, atmósfera peligrosa, o se encuentran otras causas de peligro, a todos los trabajadores afectados se les deberá retirar del área de peligro hasta hacerse segura.</a:t>
              </a:r>
            </a:p>
          </p:txBody>
        </p:sp>
        <p:graphicFrame>
          <p:nvGraphicFramePr>
            <p:cNvPr id="22544" name="Object 139">
              <a:extLst>
                <a:ext uri="{FF2B5EF4-FFF2-40B4-BE49-F238E27FC236}">
                  <a16:creationId xmlns:a16="http://schemas.microsoft.com/office/drawing/2014/main" id="{43BCAC78-71EB-4851-BF09-6B3CD98AFE3E}"/>
                </a:ext>
              </a:extLst>
            </p:cNvPr>
            <p:cNvGraphicFramePr>
              <a:graphicFrameLocks noChangeAspect="1"/>
            </p:cNvGraphicFramePr>
            <p:nvPr/>
          </p:nvGraphicFramePr>
          <p:xfrm>
            <a:off x="1008" y="2294"/>
            <a:ext cx="519" cy="475"/>
          </p:xfrm>
          <a:graphic>
            <a:graphicData uri="http://schemas.openxmlformats.org/presentationml/2006/ole">
              <mc:AlternateContent xmlns:mc="http://schemas.openxmlformats.org/markup-compatibility/2006">
                <mc:Choice xmlns:v="urn:schemas-microsoft-com:vml" Requires="v">
                  <p:oleObj spid="_x0000_s22570" name="Clip" r:id="rId9" imgW="1560881" imgH="1427378" progId="MS_ClipArt_Gallery.2">
                    <p:embed/>
                  </p:oleObj>
                </mc:Choice>
                <mc:Fallback>
                  <p:oleObj name="Clip" r:id="rId9" imgW="1560881" imgH="1427378" progId="MS_ClipArt_Gallery.2">
                    <p:embed/>
                    <p:pic>
                      <p:nvPicPr>
                        <p:cNvPr id="0" name="Object 1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8" y="2294"/>
                          <a:ext cx="519" cy="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7">
            <a:extLst>
              <a:ext uri="{FF2B5EF4-FFF2-40B4-BE49-F238E27FC236}">
                <a16:creationId xmlns:a16="http://schemas.microsoft.com/office/drawing/2014/main" id="{B232BD02-C7E7-4B50-AE2F-BFADF287E591}"/>
              </a:ext>
            </a:extLst>
          </p:cNvPr>
          <p:cNvSpPr txBox="1">
            <a:spLocks noChangeArrowheads="1"/>
          </p:cNvSpPr>
          <p:nvPr/>
        </p:nvSpPr>
        <p:spPr bwMode="auto">
          <a:xfrm>
            <a:off x="603250" y="2216150"/>
            <a:ext cx="57023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20000"/>
              </a:spcBef>
            </a:pPr>
            <a:r>
              <a:rPr lang="en-US" altLang="en-US" sz="1400"/>
              <a:t>Employees must be properly protected when working in excavations where water has accumulated or is accumulating.  Control measures can include diversion, dewatering (well pointing) systems, special supporting systems, or water removal equipment.  A competent person must monitor water removal equipment!</a:t>
            </a:r>
            <a:endParaRPr lang="es-ES_tradnl" altLang="en-US" sz="1400"/>
          </a:p>
          <a:p>
            <a:pPr>
              <a:spcBef>
                <a:spcPct val="20000"/>
              </a:spcBef>
            </a:pPr>
            <a:endParaRPr lang="en-US" altLang="en-US" sz="1400"/>
          </a:p>
          <a:p>
            <a:pPr>
              <a:spcBef>
                <a:spcPct val="20000"/>
              </a:spcBef>
            </a:pPr>
            <a:r>
              <a:rPr lang="en-US" altLang="en-US" sz="1400"/>
              <a:t>The action of water in excavations can cause undermining and cave-ins.  Standing water at the bottom of the trench </a:t>
            </a:r>
            <a:r>
              <a:rPr lang="es-ES_tradnl" altLang="en-US" sz="1400"/>
              <a:t>absorbs </a:t>
            </a:r>
            <a:r>
              <a:rPr lang="en-US" altLang="en-US" sz="1400"/>
              <a:t>up</a:t>
            </a:r>
            <a:r>
              <a:rPr lang="es-ES_tradnl" altLang="en-US" sz="1400"/>
              <a:t>ward</a:t>
            </a:r>
            <a:r>
              <a:rPr lang="en-US" altLang="en-US" sz="1400"/>
              <a:t> and saturates the trench sidewalls.  The trench wall will slough off when there’s too much saturation.</a:t>
            </a:r>
          </a:p>
        </p:txBody>
      </p:sp>
      <p:sp>
        <p:nvSpPr>
          <p:cNvPr id="23555" name="AutoShape 55">
            <a:extLst>
              <a:ext uri="{FF2B5EF4-FFF2-40B4-BE49-F238E27FC236}">
                <a16:creationId xmlns:a16="http://schemas.microsoft.com/office/drawing/2014/main" id="{D32E4061-047B-4627-BEA2-AC613D719D3C}"/>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3556" name="Text Box 59">
            <a:extLst>
              <a:ext uri="{FF2B5EF4-FFF2-40B4-BE49-F238E27FC236}">
                <a16:creationId xmlns:a16="http://schemas.microsoft.com/office/drawing/2014/main" id="{FCBDBA27-7AC8-4C42-A988-AD2133FCA44F}"/>
              </a:ext>
            </a:extLst>
          </p:cNvPr>
          <p:cNvSpPr txBox="1">
            <a:spLocks noChangeArrowheads="1"/>
          </p:cNvSpPr>
          <p:nvPr/>
        </p:nvSpPr>
        <p:spPr bwMode="auto">
          <a:xfrm>
            <a:off x="287338" y="522288"/>
            <a:ext cx="41513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800"/>
              <a:t>General requirements</a:t>
            </a:r>
            <a:endParaRPr lang="en-US" altLang="en-US" sz="1400" b="0"/>
          </a:p>
        </p:txBody>
      </p:sp>
      <p:sp>
        <p:nvSpPr>
          <p:cNvPr id="23557" name="Text Box 21">
            <a:extLst>
              <a:ext uri="{FF2B5EF4-FFF2-40B4-BE49-F238E27FC236}">
                <a16:creationId xmlns:a16="http://schemas.microsoft.com/office/drawing/2014/main" id="{7768B167-A103-4E80-A7CD-B137448CC8B0}"/>
              </a:ext>
            </a:extLst>
          </p:cNvPr>
          <p:cNvSpPr txBox="1">
            <a:spLocks noChangeArrowheads="1"/>
          </p:cNvSpPr>
          <p:nvPr/>
        </p:nvSpPr>
        <p:spPr bwMode="auto">
          <a:xfrm>
            <a:off x="2895600" y="7086600"/>
            <a:ext cx="957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400"/>
              <a:t>Slough off</a:t>
            </a:r>
          </a:p>
        </p:txBody>
      </p:sp>
      <p:sp>
        <p:nvSpPr>
          <p:cNvPr id="23558" name="Rectangle 23">
            <a:extLst>
              <a:ext uri="{FF2B5EF4-FFF2-40B4-BE49-F238E27FC236}">
                <a16:creationId xmlns:a16="http://schemas.microsoft.com/office/drawing/2014/main" id="{21898D1B-9035-4162-814B-8BF40E936D81}"/>
              </a:ext>
            </a:extLst>
          </p:cNvPr>
          <p:cNvSpPr>
            <a:spLocks noChangeArrowheads="1"/>
          </p:cNvSpPr>
          <p:nvPr/>
        </p:nvSpPr>
        <p:spPr bwMode="auto">
          <a:xfrm>
            <a:off x="3975100" y="7143750"/>
            <a:ext cx="2286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400"/>
              <a:t>Water (i.e. rain) can also fill surface cracks at the edge of the trench leading to wedge failure.</a:t>
            </a:r>
            <a:endParaRPr lang="en-US" altLang="en-US" sz="1200" b="0"/>
          </a:p>
        </p:txBody>
      </p:sp>
      <p:sp>
        <p:nvSpPr>
          <p:cNvPr id="23559" name="Rectangle 24">
            <a:extLst>
              <a:ext uri="{FF2B5EF4-FFF2-40B4-BE49-F238E27FC236}">
                <a16:creationId xmlns:a16="http://schemas.microsoft.com/office/drawing/2014/main" id="{1604C6B8-1487-4EDA-8226-2250C45C646A}"/>
              </a:ext>
            </a:extLst>
          </p:cNvPr>
          <p:cNvSpPr>
            <a:spLocks noChangeArrowheads="1"/>
          </p:cNvSpPr>
          <p:nvPr/>
        </p:nvSpPr>
        <p:spPr bwMode="auto">
          <a:xfrm>
            <a:off x="508000" y="6838950"/>
            <a:ext cx="5867400" cy="1828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3560" name="Text Box 66">
            <a:extLst>
              <a:ext uri="{FF2B5EF4-FFF2-40B4-BE49-F238E27FC236}">
                <a16:creationId xmlns:a16="http://schemas.microsoft.com/office/drawing/2014/main" id="{AFF9B234-89A2-4811-A7CF-355B0B0A39B3}"/>
              </a:ext>
            </a:extLst>
          </p:cNvPr>
          <p:cNvSpPr txBox="1">
            <a:spLocks noChangeArrowheads="1"/>
          </p:cNvSpPr>
          <p:nvPr/>
        </p:nvSpPr>
        <p:spPr bwMode="auto">
          <a:xfrm>
            <a:off x="1625600" y="1333500"/>
            <a:ext cx="3657600" cy="584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ctr">
              <a:spcBef>
                <a:spcPct val="50000"/>
              </a:spcBef>
            </a:pPr>
            <a:r>
              <a:rPr lang="es-ES_tradnl" altLang="en-US" sz="1600"/>
              <a:t>W</a:t>
            </a:r>
            <a:r>
              <a:rPr lang="en-US" altLang="en-US" sz="1600"/>
              <a:t>ater is one of the major hazards during excavation operations.</a:t>
            </a:r>
          </a:p>
        </p:txBody>
      </p:sp>
      <p:grpSp>
        <p:nvGrpSpPr>
          <p:cNvPr id="23561" name="Group 402">
            <a:extLst>
              <a:ext uri="{FF2B5EF4-FFF2-40B4-BE49-F238E27FC236}">
                <a16:creationId xmlns:a16="http://schemas.microsoft.com/office/drawing/2014/main" id="{AD466BD3-677D-432E-AE2F-569197A2850F}"/>
              </a:ext>
            </a:extLst>
          </p:cNvPr>
          <p:cNvGrpSpPr>
            <a:grpSpLocks/>
          </p:cNvGrpSpPr>
          <p:nvPr/>
        </p:nvGrpSpPr>
        <p:grpSpPr bwMode="auto">
          <a:xfrm>
            <a:off x="965200" y="4660900"/>
            <a:ext cx="3533775" cy="3898900"/>
            <a:chOff x="608" y="2936"/>
            <a:chExt cx="2226" cy="2456"/>
          </a:xfrm>
        </p:grpSpPr>
        <p:grpSp>
          <p:nvGrpSpPr>
            <p:cNvPr id="23562" name="Group 349">
              <a:extLst>
                <a:ext uri="{FF2B5EF4-FFF2-40B4-BE49-F238E27FC236}">
                  <a16:creationId xmlns:a16="http://schemas.microsoft.com/office/drawing/2014/main" id="{687CA3EF-FF38-4820-8184-7F9AF6961080}"/>
                </a:ext>
              </a:extLst>
            </p:cNvPr>
            <p:cNvGrpSpPr>
              <a:grpSpLocks/>
            </p:cNvGrpSpPr>
            <p:nvPr/>
          </p:nvGrpSpPr>
          <p:grpSpPr bwMode="auto">
            <a:xfrm>
              <a:off x="608" y="4404"/>
              <a:ext cx="2221" cy="984"/>
              <a:chOff x="608" y="4404"/>
              <a:chExt cx="2221" cy="984"/>
            </a:xfrm>
          </p:grpSpPr>
          <p:sp>
            <p:nvSpPr>
              <p:cNvPr id="23611" name="Freeform 350">
                <a:extLst>
                  <a:ext uri="{FF2B5EF4-FFF2-40B4-BE49-F238E27FC236}">
                    <a16:creationId xmlns:a16="http://schemas.microsoft.com/office/drawing/2014/main" id="{059C4676-591C-4DF3-A85E-E56903C3472D}"/>
                  </a:ext>
                </a:extLst>
              </p:cNvPr>
              <p:cNvSpPr>
                <a:spLocks/>
              </p:cNvSpPr>
              <p:nvPr/>
            </p:nvSpPr>
            <p:spPr bwMode="auto">
              <a:xfrm>
                <a:off x="608" y="4404"/>
                <a:ext cx="1008" cy="240"/>
              </a:xfrm>
              <a:custGeom>
                <a:avLst/>
                <a:gdLst>
                  <a:gd name="T0" fmla="*/ 0 w 1392"/>
                  <a:gd name="T1" fmla="*/ 1 h 336"/>
                  <a:gd name="T2" fmla="*/ 1 w 1392"/>
                  <a:gd name="T3" fmla="*/ 1 h 336"/>
                  <a:gd name="T4" fmla="*/ 1 w 1392"/>
                  <a:gd name="T5" fmla="*/ 1 h 336"/>
                  <a:gd name="T6" fmla="*/ 1 w 1392"/>
                  <a:gd name="T7" fmla="*/ 1 h 336"/>
                  <a:gd name="T8" fmla="*/ 1 w 1392"/>
                  <a:gd name="T9" fmla="*/ 1 h 336"/>
                  <a:gd name="T10" fmla="*/ 2 w 1392"/>
                  <a:gd name="T11" fmla="*/ 1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2" h="336">
                    <a:moveTo>
                      <a:pt x="0" y="48"/>
                    </a:moveTo>
                    <a:cubicBezTo>
                      <a:pt x="20" y="48"/>
                      <a:pt x="40" y="48"/>
                      <a:pt x="144" y="48"/>
                    </a:cubicBezTo>
                    <a:cubicBezTo>
                      <a:pt x="248" y="48"/>
                      <a:pt x="520" y="0"/>
                      <a:pt x="624" y="48"/>
                    </a:cubicBezTo>
                    <a:cubicBezTo>
                      <a:pt x="728" y="96"/>
                      <a:pt x="728" y="336"/>
                      <a:pt x="768" y="336"/>
                    </a:cubicBezTo>
                    <a:cubicBezTo>
                      <a:pt x="808" y="336"/>
                      <a:pt x="760" y="96"/>
                      <a:pt x="864" y="48"/>
                    </a:cubicBezTo>
                    <a:cubicBezTo>
                      <a:pt x="968" y="0"/>
                      <a:pt x="1180" y="24"/>
                      <a:pt x="1392" y="48"/>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12" name="Freeform 351">
                <a:extLst>
                  <a:ext uri="{FF2B5EF4-FFF2-40B4-BE49-F238E27FC236}">
                    <a16:creationId xmlns:a16="http://schemas.microsoft.com/office/drawing/2014/main" id="{2BA0A92F-CBF4-4D89-A564-E417323FEED3}"/>
                  </a:ext>
                </a:extLst>
              </p:cNvPr>
              <p:cNvSpPr>
                <a:spLocks/>
              </p:cNvSpPr>
              <p:nvPr/>
            </p:nvSpPr>
            <p:spPr bwMode="auto">
              <a:xfrm>
                <a:off x="1616" y="4452"/>
                <a:ext cx="70" cy="927"/>
              </a:xfrm>
              <a:custGeom>
                <a:avLst/>
                <a:gdLst>
                  <a:gd name="T0" fmla="*/ 0 w 70"/>
                  <a:gd name="T1" fmla="*/ 0 h 927"/>
                  <a:gd name="T2" fmla="*/ 45 w 70"/>
                  <a:gd name="T3" fmla="*/ 46 h 927"/>
                  <a:gd name="T4" fmla="*/ 0 w 70"/>
                  <a:gd name="T5" fmla="*/ 146 h 927"/>
                  <a:gd name="T6" fmla="*/ 9 w 70"/>
                  <a:gd name="T7" fmla="*/ 555 h 927"/>
                  <a:gd name="T8" fmla="*/ 45 w 70"/>
                  <a:gd name="T9" fmla="*/ 718 h 927"/>
                  <a:gd name="T10" fmla="*/ 9 w 70"/>
                  <a:gd name="T11" fmla="*/ 800 h 927"/>
                  <a:gd name="T12" fmla="*/ 18 w 70"/>
                  <a:gd name="T13" fmla="*/ 927 h 9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927">
                    <a:moveTo>
                      <a:pt x="0" y="0"/>
                    </a:moveTo>
                    <a:cubicBezTo>
                      <a:pt x="15" y="15"/>
                      <a:pt x="30" y="31"/>
                      <a:pt x="45" y="46"/>
                    </a:cubicBezTo>
                    <a:cubicBezTo>
                      <a:pt x="70" y="71"/>
                      <a:pt x="15" y="130"/>
                      <a:pt x="0" y="146"/>
                    </a:cubicBezTo>
                    <a:cubicBezTo>
                      <a:pt x="20" y="322"/>
                      <a:pt x="17" y="289"/>
                      <a:pt x="9" y="555"/>
                    </a:cubicBezTo>
                    <a:cubicBezTo>
                      <a:pt x="20" y="691"/>
                      <a:pt x="16" y="632"/>
                      <a:pt x="45" y="718"/>
                    </a:cubicBezTo>
                    <a:cubicBezTo>
                      <a:pt x="24" y="783"/>
                      <a:pt x="38" y="757"/>
                      <a:pt x="9" y="800"/>
                    </a:cubicBezTo>
                    <a:cubicBezTo>
                      <a:pt x="19" y="903"/>
                      <a:pt x="18" y="861"/>
                      <a:pt x="18" y="927"/>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13" name="Freeform 352">
                <a:extLst>
                  <a:ext uri="{FF2B5EF4-FFF2-40B4-BE49-F238E27FC236}">
                    <a16:creationId xmlns:a16="http://schemas.microsoft.com/office/drawing/2014/main" id="{A4F6F4F9-027F-4CD2-ADBD-FFDC6C29B61A}"/>
                  </a:ext>
                </a:extLst>
              </p:cNvPr>
              <p:cNvSpPr>
                <a:spLocks/>
              </p:cNvSpPr>
              <p:nvPr/>
            </p:nvSpPr>
            <p:spPr bwMode="auto">
              <a:xfrm>
                <a:off x="1635" y="5268"/>
                <a:ext cx="828" cy="120"/>
              </a:xfrm>
              <a:custGeom>
                <a:avLst/>
                <a:gdLst>
                  <a:gd name="T0" fmla="*/ 0 w 828"/>
                  <a:gd name="T1" fmla="*/ 105 h 120"/>
                  <a:gd name="T2" fmla="*/ 138 w 828"/>
                  <a:gd name="T3" fmla="*/ 108 h 120"/>
                  <a:gd name="T4" fmla="*/ 201 w 828"/>
                  <a:gd name="T5" fmla="*/ 102 h 120"/>
                  <a:gd name="T6" fmla="*/ 219 w 828"/>
                  <a:gd name="T7" fmla="*/ 96 h 120"/>
                  <a:gd name="T8" fmla="*/ 336 w 828"/>
                  <a:gd name="T9" fmla="*/ 108 h 120"/>
                  <a:gd name="T10" fmla="*/ 396 w 828"/>
                  <a:gd name="T11" fmla="*/ 120 h 120"/>
                  <a:gd name="T12" fmla="*/ 648 w 828"/>
                  <a:gd name="T13" fmla="*/ 96 h 120"/>
                  <a:gd name="T14" fmla="*/ 729 w 828"/>
                  <a:gd name="T15" fmla="*/ 99 h 120"/>
                  <a:gd name="T16" fmla="*/ 828 w 828"/>
                  <a:gd name="T17" fmla="*/ 84 h 120"/>
                  <a:gd name="T18" fmla="*/ 819 w 828"/>
                  <a:gd name="T19" fmla="*/ 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8" h="120">
                    <a:moveTo>
                      <a:pt x="0" y="105"/>
                    </a:moveTo>
                    <a:cubicBezTo>
                      <a:pt x="65" y="103"/>
                      <a:pt x="85" y="103"/>
                      <a:pt x="138" y="108"/>
                    </a:cubicBezTo>
                    <a:cubicBezTo>
                      <a:pt x="152" y="107"/>
                      <a:pt x="183" y="106"/>
                      <a:pt x="201" y="102"/>
                    </a:cubicBezTo>
                    <a:cubicBezTo>
                      <a:pt x="207" y="100"/>
                      <a:pt x="219" y="96"/>
                      <a:pt x="219" y="96"/>
                    </a:cubicBezTo>
                    <a:cubicBezTo>
                      <a:pt x="261" y="98"/>
                      <a:pt x="295" y="105"/>
                      <a:pt x="336" y="108"/>
                    </a:cubicBezTo>
                    <a:cubicBezTo>
                      <a:pt x="361" y="116"/>
                      <a:pt x="367" y="117"/>
                      <a:pt x="396" y="120"/>
                    </a:cubicBezTo>
                    <a:cubicBezTo>
                      <a:pt x="480" y="99"/>
                      <a:pt x="561" y="99"/>
                      <a:pt x="648" y="96"/>
                    </a:cubicBezTo>
                    <a:cubicBezTo>
                      <a:pt x="675" y="89"/>
                      <a:pt x="703" y="90"/>
                      <a:pt x="729" y="99"/>
                    </a:cubicBezTo>
                    <a:cubicBezTo>
                      <a:pt x="767" y="97"/>
                      <a:pt x="798" y="104"/>
                      <a:pt x="828" y="84"/>
                    </a:cubicBezTo>
                    <a:cubicBezTo>
                      <a:pt x="820" y="43"/>
                      <a:pt x="819" y="68"/>
                      <a:pt x="819" y="0"/>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14" name="Freeform 353">
                <a:extLst>
                  <a:ext uri="{FF2B5EF4-FFF2-40B4-BE49-F238E27FC236}">
                    <a16:creationId xmlns:a16="http://schemas.microsoft.com/office/drawing/2014/main" id="{17058DE8-A8F1-448D-983C-A82102814BE3}"/>
                  </a:ext>
                </a:extLst>
              </p:cNvPr>
              <p:cNvSpPr>
                <a:spLocks/>
              </p:cNvSpPr>
              <p:nvPr/>
            </p:nvSpPr>
            <p:spPr bwMode="auto">
              <a:xfrm>
                <a:off x="2418" y="4416"/>
                <a:ext cx="411" cy="855"/>
              </a:xfrm>
              <a:custGeom>
                <a:avLst/>
                <a:gdLst>
                  <a:gd name="T0" fmla="*/ 36 w 411"/>
                  <a:gd name="T1" fmla="*/ 855 h 855"/>
                  <a:gd name="T2" fmla="*/ 33 w 411"/>
                  <a:gd name="T3" fmla="*/ 771 h 855"/>
                  <a:gd name="T4" fmla="*/ 12 w 411"/>
                  <a:gd name="T5" fmla="*/ 600 h 855"/>
                  <a:gd name="T6" fmla="*/ 27 w 411"/>
                  <a:gd name="T7" fmla="*/ 555 h 855"/>
                  <a:gd name="T8" fmla="*/ 33 w 411"/>
                  <a:gd name="T9" fmla="*/ 444 h 855"/>
                  <a:gd name="T10" fmla="*/ 24 w 411"/>
                  <a:gd name="T11" fmla="*/ 273 h 855"/>
                  <a:gd name="T12" fmla="*/ 39 w 411"/>
                  <a:gd name="T13" fmla="*/ 231 h 855"/>
                  <a:gd name="T14" fmla="*/ 24 w 411"/>
                  <a:gd name="T15" fmla="*/ 183 h 855"/>
                  <a:gd name="T16" fmla="*/ 12 w 411"/>
                  <a:gd name="T17" fmla="*/ 123 h 855"/>
                  <a:gd name="T18" fmla="*/ 0 w 411"/>
                  <a:gd name="T19" fmla="*/ 81 h 855"/>
                  <a:gd name="T20" fmla="*/ 12 w 411"/>
                  <a:gd name="T21" fmla="*/ 24 h 855"/>
                  <a:gd name="T22" fmla="*/ 33 w 411"/>
                  <a:gd name="T23" fmla="*/ 30 h 855"/>
                  <a:gd name="T24" fmla="*/ 45 w 411"/>
                  <a:gd name="T25" fmla="*/ 15 h 855"/>
                  <a:gd name="T26" fmla="*/ 90 w 411"/>
                  <a:gd name="T27" fmla="*/ 12 h 855"/>
                  <a:gd name="T28" fmla="*/ 294 w 411"/>
                  <a:gd name="T29" fmla="*/ 15 h 855"/>
                  <a:gd name="T30" fmla="*/ 348 w 411"/>
                  <a:gd name="T31" fmla="*/ 12 h 855"/>
                  <a:gd name="T32" fmla="*/ 357 w 411"/>
                  <a:gd name="T33" fmla="*/ 6 h 855"/>
                  <a:gd name="T34" fmla="*/ 369 w 411"/>
                  <a:gd name="T35" fmla="*/ 3 h 855"/>
                  <a:gd name="T36" fmla="*/ 411 w 411"/>
                  <a:gd name="T37" fmla="*/ 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1" h="855">
                    <a:moveTo>
                      <a:pt x="36" y="855"/>
                    </a:moveTo>
                    <a:cubicBezTo>
                      <a:pt x="43" y="828"/>
                      <a:pt x="36" y="799"/>
                      <a:pt x="33" y="771"/>
                    </a:cubicBezTo>
                    <a:cubicBezTo>
                      <a:pt x="36" y="676"/>
                      <a:pt x="36" y="671"/>
                      <a:pt x="12" y="600"/>
                    </a:cubicBezTo>
                    <a:cubicBezTo>
                      <a:pt x="15" y="582"/>
                      <a:pt x="21" y="572"/>
                      <a:pt x="27" y="555"/>
                    </a:cubicBezTo>
                    <a:cubicBezTo>
                      <a:pt x="22" y="518"/>
                      <a:pt x="24" y="480"/>
                      <a:pt x="33" y="444"/>
                    </a:cubicBezTo>
                    <a:cubicBezTo>
                      <a:pt x="36" y="389"/>
                      <a:pt x="38" y="327"/>
                      <a:pt x="24" y="273"/>
                    </a:cubicBezTo>
                    <a:cubicBezTo>
                      <a:pt x="27" y="257"/>
                      <a:pt x="34" y="246"/>
                      <a:pt x="39" y="231"/>
                    </a:cubicBezTo>
                    <a:cubicBezTo>
                      <a:pt x="35" y="192"/>
                      <a:pt x="30" y="212"/>
                      <a:pt x="24" y="183"/>
                    </a:cubicBezTo>
                    <a:cubicBezTo>
                      <a:pt x="22" y="154"/>
                      <a:pt x="26" y="144"/>
                      <a:pt x="12" y="123"/>
                    </a:cubicBezTo>
                    <a:cubicBezTo>
                      <a:pt x="8" y="109"/>
                      <a:pt x="4" y="95"/>
                      <a:pt x="0" y="81"/>
                    </a:cubicBezTo>
                    <a:cubicBezTo>
                      <a:pt x="2" y="60"/>
                      <a:pt x="6" y="43"/>
                      <a:pt x="12" y="24"/>
                    </a:cubicBezTo>
                    <a:cubicBezTo>
                      <a:pt x="19" y="26"/>
                      <a:pt x="26" y="33"/>
                      <a:pt x="33" y="30"/>
                    </a:cubicBezTo>
                    <a:cubicBezTo>
                      <a:pt x="53" y="20"/>
                      <a:pt x="15" y="20"/>
                      <a:pt x="45" y="15"/>
                    </a:cubicBezTo>
                    <a:cubicBezTo>
                      <a:pt x="60" y="13"/>
                      <a:pt x="75" y="13"/>
                      <a:pt x="90" y="12"/>
                    </a:cubicBezTo>
                    <a:cubicBezTo>
                      <a:pt x="158" y="17"/>
                      <a:pt x="226" y="13"/>
                      <a:pt x="294" y="15"/>
                    </a:cubicBezTo>
                    <a:cubicBezTo>
                      <a:pt x="312" y="14"/>
                      <a:pt x="330" y="15"/>
                      <a:pt x="348" y="12"/>
                    </a:cubicBezTo>
                    <a:cubicBezTo>
                      <a:pt x="352" y="11"/>
                      <a:pt x="354" y="7"/>
                      <a:pt x="357" y="6"/>
                    </a:cubicBezTo>
                    <a:cubicBezTo>
                      <a:pt x="361" y="4"/>
                      <a:pt x="365" y="3"/>
                      <a:pt x="369" y="3"/>
                    </a:cubicBezTo>
                    <a:cubicBezTo>
                      <a:pt x="383" y="1"/>
                      <a:pt x="411" y="0"/>
                      <a:pt x="411" y="0"/>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563" name="Freeform 354">
              <a:extLst>
                <a:ext uri="{FF2B5EF4-FFF2-40B4-BE49-F238E27FC236}">
                  <a16:creationId xmlns:a16="http://schemas.microsoft.com/office/drawing/2014/main" id="{7554969B-356D-4F52-8180-9FFFBF272539}"/>
                </a:ext>
              </a:extLst>
            </p:cNvPr>
            <p:cNvSpPr>
              <a:spLocks/>
            </p:cNvSpPr>
            <p:nvPr/>
          </p:nvSpPr>
          <p:spPr bwMode="auto">
            <a:xfrm>
              <a:off x="1607" y="4440"/>
              <a:ext cx="12" cy="15"/>
            </a:xfrm>
            <a:custGeom>
              <a:avLst/>
              <a:gdLst>
                <a:gd name="T0" fmla="*/ 0 w 12"/>
                <a:gd name="T1" fmla="*/ 0 h 15"/>
                <a:gd name="T2" fmla="*/ 12 w 12"/>
                <a:gd name="T3" fmla="*/ 15 h 15"/>
                <a:gd name="T4" fmla="*/ 0 60000 65536"/>
                <a:gd name="T5" fmla="*/ 0 60000 65536"/>
              </a:gdLst>
              <a:ahLst/>
              <a:cxnLst>
                <a:cxn ang="T4">
                  <a:pos x="T0" y="T1"/>
                </a:cxn>
                <a:cxn ang="T5">
                  <a:pos x="T2" y="T3"/>
                </a:cxn>
              </a:cxnLst>
              <a:rect l="0" t="0" r="r" b="b"/>
              <a:pathLst>
                <a:path w="12" h="15">
                  <a:moveTo>
                    <a:pt x="0" y="0"/>
                  </a:moveTo>
                  <a:cubicBezTo>
                    <a:pt x="6" y="4"/>
                    <a:pt x="7" y="10"/>
                    <a:pt x="12" y="15"/>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4" name="Line 355">
              <a:extLst>
                <a:ext uri="{FF2B5EF4-FFF2-40B4-BE49-F238E27FC236}">
                  <a16:creationId xmlns:a16="http://schemas.microsoft.com/office/drawing/2014/main" id="{68766580-DEF5-4705-81E6-A87ADCA37F6C}"/>
                </a:ext>
              </a:extLst>
            </p:cNvPr>
            <p:cNvSpPr>
              <a:spLocks noChangeShapeType="1"/>
            </p:cNvSpPr>
            <p:nvPr/>
          </p:nvSpPr>
          <p:spPr bwMode="auto">
            <a:xfrm flipH="1">
              <a:off x="944" y="4596"/>
              <a:ext cx="9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5" name="Line 356">
              <a:extLst>
                <a:ext uri="{FF2B5EF4-FFF2-40B4-BE49-F238E27FC236}">
                  <a16:creationId xmlns:a16="http://schemas.microsoft.com/office/drawing/2014/main" id="{6EEF4AB7-1F0F-4A7A-B220-34869C26A89D}"/>
                </a:ext>
              </a:extLst>
            </p:cNvPr>
            <p:cNvSpPr>
              <a:spLocks noChangeShapeType="1"/>
            </p:cNvSpPr>
            <p:nvPr/>
          </p:nvSpPr>
          <p:spPr bwMode="auto">
            <a:xfrm>
              <a:off x="1232" y="4596"/>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6" name="AutoShape 357">
              <a:extLst>
                <a:ext uri="{FF2B5EF4-FFF2-40B4-BE49-F238E27FC236}">
                  <a16:creationId xmlns:a16="http://schemas.microsoft.com/office/drawing/2014/main" id="{EC84D70F-B76A-4317-B47B-747CB960DE03}"/>
                </a:ext>
              </a:extLst>
            </p:cNvPr>
            <p:cNvSpPr>
              <a:spLocks noChangeArrowheads="1"/>
            </p:cNvSpPr>
            <p:nvPr/>
          </p:nvSpPr>
          <p:spPr bwMode="auto">
            <a:xfrm rot="1097002">
              <a:off x="1601" y="4928"/>
              <a:ext cx="160" cy="132"/>
            </a:xfrm>
            <a:prstGeom prst="rightArrow">
              <a:avLst>
                <a:gd name="adj1" fmla="val 37500"/>
                <a:gd name="adj2" fmla="val 67172"/>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3567" name="Freeform 358">
              <a:extLst>
                <a:ext uri="{FF2B5EF4-FFF2-40B4-BE49-F238E27FC236}">
                  <a16:creationId xmlns:a16="http://schemas.microsoft.com/office/drawing/2014/main" id="{CB430623-7C77-4456-89DD-6E456E375270}"/>
                </a:ext>
              </a:extLst>
            </p:cNvPr>
            <p:cNvSpPr>
              <a:spLocks/>
            </p:cNvSpPr>
            <p:nvPr/>
          </p:nvSpPr>
          <p:spPr bwMode="auto">
            <a:xfrm>
              <a:off x="1105" y="4484"/>
              <a:ext cx="89" cy="157"/>
            </a:xfrm>
            <a:custGeom>
              <a:avLst/>
              <a:gdLst>
                <a:gd name="T0" fmla="*/ 0 w 89"/>
                <a:gd name="T1" fmla="*/ 4 h 157"/>
                <a:gd name="T2" fmla="*/ 6 w 89"/>
                <a:gd name="T3" fmla="*/ 3 h 157"/>
                <a:gd name="T4" fmla="*/ 10 w 89"/>
                <a:gd name="T5" fmla="*/ 6 h 157"/>
                <a:gd name="T6" fmla="*/ 24 w 89"/>
                <a:gd name="T7" fmla="*/ 3 h 157"/>
                <a:gd name="T8" fmla="*/ 42 w 89"/>
                <a:gd name="T9" fmla="*/ 3 h 157"/>
                <a:gd name="T10" fmla="*/ 60 w 89"/>
                <a:gd name="T11" fmla="*/ 4 h 157"/>
                <a:gd name="T12" fmla="*/ 87 w 89"/>
                <a:gd name="T13" fmla="*/ 3 h 157"/>
                <a:gd name="T14" fmla="*/ 76 w 89"/>
                <a:gd name="T15" fmla="*/ 66 h 157"/>
                <a:gd name="T16" fmla="*/ 69 w 89"/>
                <a:gd name="T17" fmla="*/ 129 h 157"/>
                <a:gd name="T18" fmla="*/ 67 w 89"/>
                <a:gd name="T19" fmla="*/ 145 h 157"/>
                <a:gd name="T20" fmla="*/ 60 w 89"/>
                <a:gd name="T21" fmla="*/ 157 h 157"/>
                <a:gd name="T22" fmla="*/ 43 w 89"/>
                <a:gd name="T23" fmla="*/ 144 h 157"/>
                <a:gd name="T24" fmla="*/ 37 w 89"/>
                <a:gd name="T25" fmla="*/ 117 h 157"/>
                <a:gd name="T26" fmla="*/ 31 w 89"/>
                <a:gd name="T27" fmla="*/ 99 h 157"/>
                <a:gd name="T28" fmla="*/ 22 w 89"/>
                <a:gd name="T29" fmla="*/ 64 h 157"/>
                <a:gd name="T30" fmla="*/ 12 w 89"/>
                <a:gd name="T31" fmla="*/ 37 h 157"/>
                <a:gd name="T32" fmla="*/ 4 w 89"/>
                <a:gd name="T33" fmla="*/ 13 h 157"/>
                <a:gd name="T34" fmla="*/ 0 w 89"/>
                <a:gd name="T35" fmla="*/ 4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 h="157">
                  <a:moveTo>
                    <a:pt x="0" y="4"/>
                  </a:moveTo>
                  <a:cubicBezTo>
                    <a:pt x="2" y="4"/>
                    <a:pt x="4" y="3"/>
                    <a:pt x="6" y="3"/>
                  </a:cubicBezTo>
                  <a:cubicBezTo>
                    <a:pt x="8" y="3"/>
                    <a:pt x="8" y="6"/>
                    <a:pt x="10" y="6"/>
                  </a:cubicBezTo>
                  <a:cubicBezTo>
                    <a:pt x="15" y="6"/>
                    <a:pt x="19" y="4"/>
                    <a:pt x="24" y="3"/>
                  </a:cubicBezTo>
                  <a:cubicBezTo>
                    <a:pt x="32" y="4"/>
                    <a:pt x="34" y="0"/>
                    <a:pt x="42" y="3"/>
                  </a:cubicBezTo>
                  <a:cubicBezTo>
                    <a:pt x="50" y="1"/>
                    <a:pt x="52" y="3"/>
                    <a:pt x="60" y="4"/>
                  </a:cubicBezTo>
                  <a:cubicBezTo>
                    <a:pt x="69" y="3"/>
                    <a:pt x="78" y="4"/>
                    <a:pt x="87" y="3"/>
                  </a:cubicBezTo>
                  <a:cubicBezTo>
                    <a:pt x="89" y="12"/>
                    <a:pt x="80" y="57"/>
                    <a:pt x="76" y="66"/>
                  </a:cubicBezTo>
                  <a:cubicBezTo>
                    <a:pt x="75" y="87"/>
                    <a:pt x="71" y="108"/>
                    <a:pt x="69" y="129"/>
                  </a:cubicBezTo>
                  <a:cubicBezTo>
                    <a:pt x="70" y="135"/>
                    <a:pt x="70" y="139"/>
                    <a:pt x="67" y="145"/>
                  </a:cubicBezTo>
                  <a:cubicBezTo>
                    <a:pt x="66" y="151"/>
                    <a:pt x="65" y="153"/>
                    <a:pt x="60" y="157"/>
                  </a:cubicBezTo>
                  <a:cubicBezTo>
                    <a:pt x="49" y="155"/>
                    <a:pt x="49" y="152"/>
                    <a:pt x="43" y="144"/>
                  </a:cubicBezTo>
                  <a:cubicBezTo>
                    <a:pt x="41" y="135"/>
                    <a:pt x="41" y="125"/>
                    <a:pt x="37" y="117"/>
                  </a:cubicBezTo>
                  <a:cubicBezTo>
                    <a:pt x="36" y="111"/>
                    <a:pt x="34" y="105"/>
                    <a:pt x="31" y="99"/>
                  </a:cubicBezTo>
                  <a:cubicBezTo>
                    <a:pt x="29" y="87"/>
                    <a:pt x="27" y="76"/>
                    <a:pt x="22" y="64"/>
                  </a:cubicBezTo>
                  <a:cubicBezTo>
                    <a:pt x="20" y="55"/>
                    <a:pt x="17" y="45"/>
                    <a:pt x="12" y="37"/>
                  </a:cubicBezTo>
                  <a:cubicBezTo>
                    <a:pt x="9" y="28"/>
                    <a:pt x="9" y="21"/>
                    <a:pt x="4" y="13"/>
                  </a:cubicBezTo>
                  <a:cubicBezTo>
                    <a:pt x="3" y="10"/>
                    <a:pt x="0" y="1"/>
                    <a:pt x="0" y="4"/>
                  </a:cubicBezTo>
                  <a:close/>
                </a:path>
              </a:pathLst>
            </a:custGeom>
            <a:solidFill>
              <a:schemeClr val="accent1"/>
            </a:solidFill>
            <a:ln w="317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568" name="Group 359">
              <a:extLst>
                <a:ext uri="{FF2B5EF4-FFF2-40B4-BE49-F238E27FC236}">
                  <a16:creationId xmlns:a16="http://schemas.microsoft.com/office/drawing/2014/main" id="{9FF5916D-35DE-4804-8401-6023233AA6A6}"/>
                </a:ext>
              </a:extLst>
            </p:cNvPr>
            <p:cNvGrpSpPr>
              <a:grpSpLocks/>
            </p:cNvGrpSpPr>
            <p:nvPr/>
          </p:nvGrpSpPr>
          <p:grpSpPr bwMode="auto">
            <a:xfrm flipH="1">
              <a:off x="1768" y="4682"/>
              <a:ext cx="718" cy="710"/>
              <a:chOff x="1542" y="4753"/>
              <a:chExt cx="654" cy="646"/>
            </a:xfrm>
          </p:grpSpPr>
          <p:sp>
            <p:nvSpPr>
              <p:cNvPr id="23590" name="Freeform 360">
                <a:extLst>
                  <a:ext uri="{FF2B5EF4-FFF2-40B4-BE49-F238E27FC236}">
                    <a16:creationId xmlns:a16="http://schemas.microsoft.com/office/drawing/2014/main" id="{E579AFAD-95D2-435E-9CA1-3C1D76B7F082}"/>
                  </a:ext>
                </a:extLst>
              </p:cNvPr>
              <p:cNvSpPr>
                <a:spLocks/>
              </p:cNvSpPr>
              <p:nvPr/>
            </p:nvSpPr>
            <p:spPr bwMode="auto">
              <a:xfrm>
                <a:off x="1762" y="4753"/>
                <a:ext cx="434" cy="640"/>
              </a:xfrm>
              <a:custGeom>
                <a:avLst/>
                <a:gdLst>
                  <a:gd name="T0" fmla="*/ 0 w 1736"/>
                  <a:gd name="T1" fmla="*/ 0 h 2561"/>
                  <a:gd name="T2" fmla="*/ 0 w 1736"/>
                  <a:gd name="T3" fmla="*/ 0 h 2561"/>
                  <a:gd name="T4" fmla="*/ 0 w 1736"/>
                  <a:gd name="T5" fmla="*/ 0 h 2561"/>
                  <a:gd name="T6" fmla="*/ 0 w 1736"/>
                  <a:gd name="T7" fmla="*/ 0 h 2561"/>
                  <a:gd name="T8" fmla="*/ 0 w 1736"/>
                  <a:gd name="T9" fmla="*/ 0 h 2561"/>
                  <a:gd name="T10" fmla="*/ 0 w 1736"/>
                  <a:gd name="T11" fmla="*/ 0 h 2561"/>
                  <a:gd name="T12" fmla="*/ 0 w 1736"/>
                  <a:gd name="T13" fmla="*/ 0 h 2561"/>
                  <a:gd name="T14" fmla="*/ 0 w 1736"/>
                  <a:gd name="T15" fmla="*/ 0 h 2561"/>
                  <a:gd name="T16" fmla="*/ 0 w 1736"/>
                  <a:gd name="T17" fmla="*/ 0 h 2561"/>
                  <a:gd name="T18" fmla="*/ 0 w 1736"/>
                  <a:gd name="T19" fmla="*/ 0 h 2561"/>
                  <a:gd name="T20" fmla="*/ 0 w 1736"/>
                  <a:gd name="T21" fmla="*/ 0 h 2561"/>
                  <a:gd name="T22" fmla="*/ 0 w 1736"/>
                  <a:gd name="T23" fmla="*/ 0 h 2561"/>
                  <a:gd name="T24" fmla="*/ 0 w 1736"/>
                  <a:gd name="T25" fmla="*/ 0 h 2561"/>
                  <a:gd name="T26" fmla="*/ 0 w 1736"/>
                  <a:gd name="T27" fmla="*/ 0 h 2561"/>
                  <a:gd name="T28" fmla="*/ 0 w 1736"/>
                  <a:gd name="T29" fmla="*/ 0 h 2561"/>
                  <a:gd name="T30" fmla="*/ 0 w 1736"/>
                  <a:gd name="T31" fmla="*/ 0 h 2561"/>
                  <a:gd name="T32" fmla="*/ 0 w 1736"/>
                  <a:gd name="T33" fmla="*/ 0 h 2561"/>
                  <a:gd name="T34" fmla="*/ 0 w 1736"/>
                  <a:gd name="T35" fmla="*/ 0 h 2561"/>
                  <a:gd name="T36" fmla="*/ 0 w 1736"/>
                  <a:gd name="T37" fmla="*/ 0 h 2561"/>
                  <a:gd name="T38" fmla="*/ 0 w 1736"/>
                  <a:gd name="T39" fmla="*/ 0 h 2561"/>
                  <a:gd name="T40" fmla="*/ 0 w 1736"/>
                  <a:gd name="T41" fmla="*/ 0 h 2561"/>
                  <a:gd name="T42" fmla="*/ 0 w 1736"/>
                  <a:gd name="T43" fmla="*/ 0 h 2561"/>
                  <a:gd name="T44" fmla="*/ 0 w 1736"/>
                  <a:gd name="T45" fmla="*/ 0 h 2561"/>
                  <a:gd name="T46" fmla="*/ 0 w 1736"/>
                  <a:gd name="T47" fmla="*/ 0 h 2561"/>
                  <a:gd name="T48" fmla="*/ 0 w 1736"/>
                  <a:gd name="T49" fmla="*/ 0 h 2561"/>
                  <a:gd name="T50" fmla="*/ 0 w 1736"/>
                  <a:gd name="T51" fmla="*/ 0 h 2561"/>
                  <a:gd name="T52" fmla="*/ 0 w 1736"/>
                  <a:gd name="T53" fmla="*/ 0 h 2561"/>
                  <a:gd name="T54" fmla="*/ 0 w 1736"/>
                  <a:gd name="T55" fmla="*/ 0 h 2561"/>
                  <a:gd name="T56" fmla="*/ 0 w 1736"/>
                  <a:gd name="T57" fmla="*/ 0 h 2561"/>
                  <a:gd name="T58" fmla="*/ 0 w 1736"/>
                  <a:gd name="T59" fmla="*/ 0 h 2561"/>
                  <a:gd name="T60" fmla="*/ 0 w 1736"/>
                  <a:gd name="T61" fmla="*/ 0 h 2561"/>
                  <a:gd name="T62" fmla="*/ 0 w 1736"/>
                  <a:gd name="T63" fmla="*/ 0 h 2561"/>
                  <a:gd name="T64" fmla="*/ 0 w 1736"/>
                  <a:gd name="T65" fmla="*/ 0 h 2561"/>
                  <a:gd name="T66" fmla="*/ 0 w 1736"/>
                  <a:gd name="T67" fmla="*/ 0 h 2561"/>
                  <a:gd name="T68" fmla="*/ 0 w 1736"/>
                  <a:gd name="T69" fmla="*/ 0 h 2561"/>
                  <a:gd name="T70" fmla="*/ 0 w 1736"/>
                  <a:gd name="T71" fmla="*/ 0 h 2561"/>
                  <a:gd name="T72" fmla="*/ 0 w 1736"/>
                  <a:gd name="T73" fmla="*/ 0 h 2561"/>
                  <a:gd name="T74" fmla="*/ 0 w 1736"/>
                  <a:gd name="T75" fmla="*/ 0 h 2561"/>
                  <a:gd name="T76" fmla="*/ 0 w 1736"/>
                  <a:gd name="T77" fmla="*/ 0 h 2561"/>
                  <a:gd name="T78" fmla="*/ 0 w 1736"/>
                  <a:gd name="T79" fmla="*/ 0 h 2561"/>
                  <a:gd name="T80" fmla="*/ 0 w 1736"/>
                  <a:gd name="T81" fmla="*/ 0 h 2561"/>
                  <a:gd name="T82" fmla="*/ 0 w 1736"/>
                  <a:gd name="T83" fmla="*/ 0 h 2561"/>
                  <a:gd name="T84" fmla="*/ 0 w 1736"/>
                  <a:gd name="T85" fmla="*/ 0 h 2561"/>
                  <a:gd name="T86" fmla="*/ 0 w 1736"/>
                  <a:gd name="T87" fmla="*/ 0 h 2561"/>
                  <a:gd name="T88" fmla="*/ 0 w 1736"/>
                  <a:gd name="T89" fmla="*/ 0 h 2561"/>
                  <a:gd name="T90" fmla="*/ 0 w 1736"/>
                  <a:gd name="T91" fmla="*/ 0 h 2561"/>
                  <a:gd name="T92" fmla="*/ 0 w 1736"/>
                  <a:gd name="T93" fmla="*/ 0 h 2561"/>
                  <a:gd name="T94" fmla="*/ 0 w 1736"/>
                  <a:gd name="T95" fmla="*/ 0 h 2561"/>
                  <a:gd name="T96" fmla="*/ 0 w 1736"/>
                  <a:gd name="T97" fmla="*/ 0 h 2561"/>
                  <a:gd name="T98" fmla="*/ 0 w 1736"/>
                  <a:gd name="T99" fmla="*/ 0 h 2561"/>
                  <a:gd name="T100" fmla="*/ 0 w 1736"/>
                  <a:gd name="T101" fmla="*/ 0 h 2561"/>
                  <a:gd name="T102" fmla="*/ 0 w 1736"/>
                  <a:gd name="T103" fmla="*/ 0 h 2561"/>
                  <a:gd name="T104" fmla="*/ 0 w 1736"/>
                  <a:gd name="T105" fmla="*/ 0 h 2561"/>
                  <a:gd name="T106" fmla="*/ 0 w 1736"/>
                  <a:gd name="T107" fmla="*/ 0 h 2561"/>
                  <a:gd name="T108" fmla="*/ 0 w 1736"/>
                  <a:gd name="T109" fmla="*/ 0 h 2561"/>
                  <a:gd name="T110" fmla="*/ 0 w 1736"/>
                  <a:gd name="T111" fmla="*/ 0 h 2561"/>
                  <a:gd name="T112" fmla="*/ 0 w 1736"/>
                  <a:gd name="T113" fmla="*/ 0 h 2561"/>
                  <a:gd name="T114" fmla="*/ 0 w 1736"/>
                  <a:gd name="T115" fmla="*/ 0 h 2561"/>
                  <a:gd name="T116" fmla="*/ 0 w 1736"/>
                  <a:gd name="T117" fmla="*/ 0 h 2561"/>
                  <a:gd name="T118" fmla="*/ 0 w 1736"/>
                  <a:gd name="T119" fmla="*/ 0 h 2561"/>
                  <a:gd name="T120" fmla="*/ 0 w 1736"/>
                  <a:gd name="T121" fmla="*/ 0 h 25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6" h="2561">
                    <a:moveTo>
                      <a:pt x="1685" y="642"/>
                    </a:moveTo>
                    <a:lnTo>
                      <a:pt x="1671" y="632"/>
                    </a:lnTo>
                    <a:lnTo>
                      <a:pt x="1657" y="621"/>
                    </a:lnTo>
                    <a:lnTo>
                      <a:pt x="1645" y="612"/>
                    </a:lnTo>
                    <a:lnTo>
                      <a:pt x="1635" y="602"/>
                    </a:lnTo>
                    <a:lnTo>
                      <a:pt x="1624" y="592"/>
                    </a:lnTo>
                    <a:lnTo>
                      <a:pt x="1615" y="583"/>
                    </a:lnTo>
                    <a:lnTo>
                      <a:pt x="1606" y="573"/>
                    </a:lnTo>
                    <a:lnTo>
                      <a:pt x="1597" y="562"/>
                    </a:lnTo>
                    <a:lnTo>
                      <a:pt x="1588" y="551"/>
                    </a:lnTo>
                    <a:lnTo>
                      <a:pt x="1580" y="544"/>
                    </a:lnTo>
                    <a:lnTo>
                      <a:pt x="1570" y="537"/>
                    </a:lnTo>
                    <a:lnTo>
                      <a:pt x="1564" y="533"/>
                    </a:lnTo>
                    <a:lnTo>
                      <a:pt x="1557" y="529"/>
                    </a:lnTo>
                    <a:lnTo>
                      <a:pt x="1552" y="526"/>
                    </a:lnTo>
                    <a:lnTo>
                      <a:pt x="1549" y="525"/>
                    </a:lnTo>
                    <a:lnTo>
                      <a:pt x="1548" y="525"/>
                    </a:lnTo>
                    <a:lnTo>
                      <a:pt x="1493" y="474"/>
                    </a:lnTo>
                    <a:lnTo>
                      <a:pt x="1497" y="466"/>
                    </a:lnTo>
                    <a:lnTo>
                      <a:pt x="1505" y="443"/>
                    </a:lnTo>
                    <a:lnTo>
                      <a:pt x="1512" y="407"/>
                    </a:lnTo>
                    <a:lnTo>
                      <a:pt x="1516" y="357"/>
                    </a:lnTo>
                    <a:lnTo>
                      <a:pt x="1520" y="308"/>
                    </a:lnTo>
                    <a:lnTo>
                      <a:pt x="1528" y="274"/>
                    </a:lnTo>
                    <a:lnTo>
                      <a:pt x="1535" y="254"/>
                    </a:lnTo>
                    <a:lnTo>
                      <a:pt x="1539" y="247"/>
                    </a:lnTo>
                    <a:lnTo>
                      <a:pt x="1541" y="246"/>
                    </a:lnTo>
                    <a:lnTo>
                      <a:pt x="1548" y="243"/>
                    </a:lnTo>
                    <a:lnTo>
                      <a:pt x="1556" y="238"/>
                    </a:lnTo>
                    <a:lnTo>
                      <a:pt x="1566" y="233"/>
                    </a:lnTo>
                    <a:lnTo>
                      <a:pt x="1577" y="226"/>
                    </a:lnTo>
                    <a:lnTo>
                      <a:pt x="1586" y="218"/>
                    </a:lnTo>
                    <a:lnTo>
                      <a:pt x="1594" y="210"/>
                    </a:lnTo>
                    <a:lnTo>
                      <a:pt x="1597" y="202"/>
                    </a:lnTo>
                    <a:lnTo>
                      <a:pt x="1594" y="191"/>
                    </a:lnTo>
                    <a:lnTo>
                      <a:pt x="1586" y="183"/>
                    </a:lnTo>
                    <a:lnTo>
                      <a:pt x="1577" y="180"/>
                    </a:lnTo>
                    <a:lnTo>
                      <a:pt x="1573" y="180"/>
                    </a:lnTo>
                    <a:lnTo>
                      <a:pt x="1573" y="175"/>
                    </a:lnTo>
                    <a:lnTo>
                      <a:pt x="1574" y="163"/>
                    </a:lnTo>
                    <a:lnTo>
                      <a:pt x="1573" y="143"/>
                    </a:lnTo>
                    <a:lnTo>
                      <a:pt x="1570" y="121"/>
                    </a:lnTo>
                    <a:lnTo>
                      <a:pt x="1564" y="96"/>
                    </a:lnTo>
                    <a:lnTo>
                      <a:pt x="1552" y="72"/>
                    </a:lnTo>
                    <a:lnTo>
                      <a:pt x="1534" y="51"/>
                    </a:lnTo>
                    <a:lnTo>
                      <a:pt x="1508" y="34"/>
                    </a:lnTo>
                    <a:lnTo>
                      <a:pt x="1490" y="26"/>
                    </a:lnTo>
                    <a:lnTo>
                      <a:pt x="1473" y="18"/>
                    </a:lnTo>
                    <a:lnTo>
                      <a:pt x="1457" y="11"/>
                    </a:lnTo>
                    <a:lnTo>
                      <a:pt x="1441" y="6"/>
                    </a:lnTo>
                    <a:lnTo>
                      <a:pt x="1424" y="4"/>
                    </a:lnTo>
                    <a:lnTo>
                      <a:pt x="1408" y="1"/>
                    </a:lnTo>
                    <a:lnTo>
                      <a:pt x="1393" y="0"/>
                    </a:lnTo>
                    <a:lnTo>
                      <a:pt x="1377" y="0"/>
                    </a:lnTo>
                    <a:lnTo>
                      <a:pt x="1370" y="0"/>
                    </a:lnTo>
                    <a:lnTo>
                      <a:pt x="1364" y="1"/>
                    </a:lnTo>
                    <a:lnTo>
                      <a:pt x="1357" y="1"/>
                    </a:lnTo>
                    <a:lnTo>
                      <a:pt x="1349" y="2"/>
                    </a:lnTo>
                    <a:lnTo>
                      <a:pt x="1343" y="4"/>
                    </a:lnTo>
                    <a:lnTo>
                      <a:pt x="1336" y="5"/>
                    </a:lnTo>
                    <a:lnTo>
                      <a:pt x="1329" y="8"/>
                    </a:lnTo>
                    <a:lnTo>
                      <a:pt x="1321" y="9"/>
                    </a:lnTo>
                    <a:lnTo>
                      <a:pt x="1299" y="15"/>
                    </a:lnTo>
                    <a:lnTo>
                      <a:pt x="1279" y="23"/>
                    </a:lnTo>
                    <a:lnTo>
                      <a:pt x="1260" y="31"/>
                    </a:lnTo>
                    <a:lnTo>
                      <a:pt x="1242" y="42"/>
                    </a:lnTo>
                    <a:lnTo>
                      <a:pt x="1227" y="54"/>
                    </a:lnTo>
                    <a:lnTo>
                      <a:pt x="1213" y="68"/>
                    </a:lnTo>
                    <a:lnTo>
                      <a:pt x="1203" y="85"/>
                    </a:lnTo>
                    <a:lnTo>
                      <a:pt x="1195" y="106"/>
                    </a:lnTo>
                    <a:lnTo>
                      <a:pt x="1187" y="142"/>
                    </a:lnTo>
                    <a:lnTo>
                      <a:pt x="1183" y="176"/>
                    </a:lnTo>
                    <a:lnTo>
                      <a:pt x="1178" y="205"/>
                    </a:lnTo>
                    <a:lnTo>
                      <a:pt x="1167" y="225"/>
                    </a:lnTo>
                    <a:lnTo>
                      <a:pt x="1159" y="233"/>
                    </a:lnTo>
                    <a:lnTo>
                      <a:pt x="1149" y="241"/>
                    </a:lnTo>
                    <a:lnTo>
                      <a:pt x="1137" y="247"/>
                    </a:lnTo>
                    <a:lnTo>
                      <a:pt x="1126" y="255"/>
                    </a:lnTo>
                    <a:lnTo>
                      <a:pt x="1116" y="260"/>
                    </a:lnTo>
                    <a:lnTo>
                      <a:pt x="1108" y="266"/>
                    </a:lnTo>
                    <a:lnTo>
                      <a:pt x="1103" y="268"/>
                    </a:lnTo>
                    <a:lnTo>
                      <a:pt x="1100" y="270"/>
                    </a:lnTo>
                    <a:lnTo>
                      <a:pt x="1101" y="271"/>
                    </a:lnTo>
                    <a:lnTo>
                      <a:pt x="1108" y="274"/>
                    </a:lnTo>
                    <a:lnTo>
                      <a:pt x="1116" y="278"/>
                    </a:lnTo>
                    <a:lnTo>
                      <a:pt x="1129" y="281"/>
                    </a:lnTo>
                    <a:lnTo>
                      <a:pt x="1144" y="287"/>
                    </a:lnTo>
                    <a:lnTo>
                      <a:pt x="1163" y="291"/>
                    </a:lnTo>
                    <a:lnTo>
                      <a:pt x="1184" y="295"/>
                    </a:lnTo>
                    <a:lnTo>
                      <a:pt x="1209" y="297"/>
                    </a:lnTo>
                    <a:lnTo>
                      <a:pt x="1233" y="299"/>
                    </a:lnTo>
                    <a:lnTo>
                      <a:pt x="1252" y="301"/>
                    </a:lnTo>
                    <a:lnTo>
                      <a:pt x="1266" y="303"/>
                    </a:lnTo>
                    <a:lnTo>
                      <a:pt x="1278" y="305"/>
                    </a:lnTo>
                    <a:lnTo>
                      <a:pt x="1286" y="307"/>
                    </a:lnTo>
                    <a:lnTo>
                      <a:pt x="1291" y="308"/>
                    </a:lnTo>
                    <a:lnTo>
                      <a:pt x="1294" y="309"/>
                    </a:lnTo>
                    <a:lnTo>
                      <a:pt x="1295" y="309"/>
                    </a:lnTo>
                    <a:lnTo>
                      <a:pt x="1310" y="450"/>
                    </a:lnTo>
                    <a:lnTo>
                      <a:pt x="1308" y="450"/>
                    </a:lnTo>
                    <a:lnTo>
                      <a:pt x="1302" y="450"/>
                    </a:lnTo>
                    <a:lnTo>
                      <a:pt x="1292" y="450"/>
                    </a:lnTo>
                    <a:lnTo>
                      <a:pt x="1281" y="449"/>
                    </a:lnTo>
                    <a:lnTo>
                      <a:pt x="1266" y="450"/>
                    </a:lnTo>
                    <a:lnTo>
                      <a:pt x="1250" y="450"/>
                    </a:lnTo>
                    <a:lnTo>
                      <a:pt x="1232" y="451"/>
                    </a:lnTo>
                    <a:lnTo>
                      <a:pt x="1212" y="453"/>
                    </a:lnTo>
                    <a:lnTo>
                      <a:pt x="1191" y="453"/>
                    </a:lnTo>
                    <a:lnTo>
                      <a:pt x="1169" y="449"/>
                    </a:lnTo>
                    <a:lnTo>
                      <a:pt x="1146" y="442"/>
                    </a:lnTo>
                    <a:lnTo>
                      <a:pt x="1125" y="434"/>
                    </a:lnTo>
                    <a:lnTo>
                      <a:pt x="1104" y="425"/>
                    </a:lnTo>
                    <a:lnTo>
                      <a:pt x="1087" y="417"/>
                    </a:lnTo>
                    <a:lnTo>
                      <a:pt x="1071" y="408"/>
                    </a:lnTo>
                    <a:lnTo>
                      <a:pt x="1061" y="401"/>
                    </a:lnTo>
                    <a:lnTo>
                      <a:pt x="1051" y="399"/>
                    </a:lnTo>
                    <a:lnTo>
                      <a:pt x="1042" y="401"/>
                    </a:lnTo>
                    <a:lnTo>
                      <a:pt x="1034" y="408"/>
                    </a:lnTo>
                    <a:lnTo>
                      <a:pt x="1026" y="416"/>
                    </a:lnTo>
                    <a:lnTo>
                      <a:pt x="1020" y="425"/>
                    </a:lnTo>
                    <a:lnTo>
                      <a:pt x="1015" y="434"/>
                    </a:lnTo>
                    <a:lnTo>
                      <a:pt x="1012" y="440"/>
                    </a:lnTo>
                    <a:lnTo>
                      <a:pt x="1011" y="442"/>
                    </a:lnTo>
                    <a:lnTo>
                      <a:pt x="1005" y="449"/>
                    </a:lnTo>
                    <a:lnTo>
                      <a:pt x="991" y="467"/>
                    </a:lnTo>
                    <a:lnTo>
                      <a:pt x="970" y="492"/>
                    </a:lnTo>
                    <a:lnTo>
                      <a:pt x="945" y="523"/>
                    </a:lnTo>
                    <a:lnTo>
                      <a:pt x="917" y="554"/>
                    </a:lnTo>
                    <a:lnTo>
                      <a:pt x="892" y="583"/>
                    </a:lnTo>
                    <a:lnTo>
                      <a:pt x="871" y="605"/>
                    </a:lnTo>
                    <a:lnTo>
                      <a:pt x="855" y="619"/>
                    </a:lnTo>
                    <a:lnTo>
                      <a:pt x="843" y="628"/>
                    </a:lnTo>
                    <a:lnTo>
                      <a:pt x="829" y="640"/>
                    </a:lnTo>
                    <a:lnTo>
                      <a:pt x="813" y="654"/>
                    </a:lnTo>
                    <a:lnTo>
                      <a:pt x="796" y="671"/>
                    </a:lnTo>
                    <a:lnTo>
                      <a:pt x="777" y="690"/>
                    </a:lnTo>
                    <a:lnTo>
                      <a:pt x="760" y="711"/>
                    </a:lnTo>
                    <a:lnTo>
                      <a:pt x="742" y="733"/>
                    </a:lnTo>
                    <a:lnTo>
                      <a:pt x="723" y="756"/>
                    </a:lnTo>
                    <a:lnTo>
                      <a:pt x="705" y="779"/>
                    </a:lnTo>
                    <a:lnTo>
                      <a:pt x="687" y="802"/>
                    </a:lnTo>
                    <a:lnTo>
                      <a:pt x="669" y="824"/>
                    </a:lnTo>
                    <a:lnTo>
                      <a:pt x="655" y="846"/>
                    </a:lnTo>
                    <a:lnTo>
                      <a:pt x="643" y="868"/>
                    </a:lnTo>
                    <a:lnTo>
                      <a:pt x="636" y="889"/>
                    </a:lnTo>
                    <a:lnTo>
                      <a:pt x="634" y="907"/>
                    </a:lnTo>
                    <a:lnTo>
                      <a:pt x="638" y="924"/>
                    </a:lnTo>
                    <a:lnTo>
                      <a:pt x="643" y="939"/>
                    </a:lnTo>
                    <a:lnTo>
                      <a:pt x="647" y="951"/>
                    </a:lnTo>
                    <a:lnTo>
                      <a:pt x="650" y="960"/>
                    </a:lnTo>
                    <a:lnTo>
                      <a:pt x="652" y="965"/>
                    </a:lnTo>
                    <a:lnTo>
                      <a:pt x="656" y="970"/>
                    </a:lnTo>
                    <a:lnTo>
                      <a:pt x="663" y="973"/>
                    </a:lnTo>
                    <a:lnTo>
                      <a:pt x="675" y="974"/>
                    </a:lnTo>
                    <a:lnTo>
                      <a:pt x="692" y="976"/>
                    </a:lnTo>
                    <a:lnTo>
                      <a:pt x="709" y="977"/>
                    </a:lnTo>
                    <a:lnTo>
                      <a:pt x="722" y="980"/>
                    </a:lnTo>
                    <a:lnTo>
                      <a:pt x="731" y="982"/>
                    </a:lnTo>
                    <a:lnTo>
                      <a:pt x="738" y="983"/>
                    </a:lnTo>
                    <a:lnTo>
                      <a:pt x="743" y="985"/>
                    </a:lnTo>
                    <a:lnTo>
                      <a:pt x="748" y="983"/>
                    </a:lnTo>
                    <a:lnTo>
                      <a:pt x="756" y="978"/>
                    </a:lnTo>
                    <a:lnTo>
                      <a:pt x="767" y="970"/>
                    </a:lnTo>
                    <a:lnTo>
                      <a:pt x="777" y="962"/>
                    </a:lnTo>
                    <a:lnTo>
                      <a:pt x="785" y="957"/>
                    </a:lnTo>
                    <a:lnTo>
                      <a:pt x="792" y="954"/>
                    </a:lnTo>
                    <a:lnTo>
                      <a:pt x="797" y="953"/>
                    </a:lnTo>
                    <a:lnTo>
                      <a:pt x="802" y="954"/>
                    </a:lnTo>
                    <a:lnTo>
                      <a:pt x="808" y="956"/>
                    </a:lnTo>
                    <a:lnTo>
                      <a:pt x="814" y="957"/>
                    </a:lnTo>
                    <a:lnTo>
                      <a:pt x="824" y="958"/>
                    </a:lnTo>
                    <a:lnTo>
                      <a:pt x="834" y="958"/>
                    </a:lnTo>
                    <a:lnTo>
                      <a:pt x="846" y="957"/>
                    </a:lnTo>
                    <a:lnTo>
                      <a:pt x="856" y="954"/>
                    </a:lnTo>
                    <a:lnTo>
                      <a:pt x="867" y="952"/>
                    </a:lnTo>
                    <a:lnTo>
                      <a:pt x="876" y="951"/>
                    </a:lnTo>
                    <a:lnTo>
                      <a:pt x="884" y="948"/>
                    </a:lnTo>
                    <a:lnTo>
                      <a:pt x="889" y="947"/>
                    </a:lnTo>
                    <a:lnTo>
                      <a:pt x="891" y="947"/>
                    </a:lnTo>
                    <a:lnTo>
                      <a:pt x="891" y="964"/>
                    </a:lnTo>
                    <a:lnTo>
                      <a:pt x="892" y="1003"/>
                    </a:lnTo>
                    <a:lnTo>
                      <a:pt x="893" y="1048"/>
                    </a:lnTo>
                    <a:lnTo>
                      <a:pt x="896" y="1081"/>
                    </a:lnTo>
                    <a:lnTo>
                      <a:pt x="900" y="1106"/>
                    </a:lnTo>
                    <a:lnTo>
                      <a:pt x="903" y="1139"/>
                    </a:lnTo>
                    <a:lnTo>
                      <a:pt x="901" y="1173"/>
                    </a:lnTo>
                    <a:lnTo>
                      <a:pt x="893" y="1207"/>
                    </a:lnTo>
                    <a:lnTo>
                      <a:pt x="888" y="1219"/>
                    </a:lnTo>
                    <a:lnTo>
                      <a:pt x="883" y="1234"/>
                    </a:lnTo>
                    <a:lnTo>
                      <a:pt x="878" y="1250"/>
                    </a:lnTo>
                    <a:lnTo>
                      <a:pt x="871" y="1265"/>
                    </a:lnTo>
                    <a:lnTo>
                      <a:pt x="866" y="1282"/>
                    </a:lnTo>
                    <a:lnTo>
                      <a:pt x="859" y="1297"/>
                    </a:lnTo>
                    <a:lnTo>
                      <a:pt x="854" y="1311"/>
                    </a:lnTo>
                    <a:lnTo>
                      <a:pt x="850" y="1323"/>
                    </a:lnTo>
                    <a:lnTo>
                      <a:pt x="830" y="1325"/>
                    </a:lnTo>
                    <a:lnTo>
                      <a:pt x="809" y="1325"/>
                    </a:lnTo>
                    <a:lnTo>
                      <a:pt x="788" y="1326"/>
                    </a:lnTo>
                    <a:lnTo>
                      <a:pt x="768" y="1329"/>
                    </a:lnTo>
                    <a:lnTo>
                      <a:pt x="750" y="1330"/>
                    </a:lnTo>
                    <a:lnTo>
                      <a:pt x="734" y="1332"/>
                    </a:lnTo>
                    <a:lnTo>
                      <a:pt x="721" y="1335"/>
                    </a:lnTo>
                    <a:lnTo>
                      <a:pt x="712" y="1338"/>
                    </a:lnTo>
                    <a:lnTo>
                      <a:pt x="700" y="1344"/>
                    </a:lnTo>
                    <a:lnTo>
                      <a:pt x="687" y="1356"/>
                    </a:lnTo>
                    <a:lnTo>
                      <a:pt x="673" y="1371"/>
                    </a:lnTo>
                    <a:lnTo>
                      <a:pt x="660" y="1386"/>
                    </a:lnTo>
                    <a:lnTo>
                      <a:pt x="647" y="1406"/>
                    </a:lnTo>
                    <a:lnTo>
                      <a:pt x="636" y="1425"/>
                    </a:lnTo>
                    <a:lnTo>
                      <a:pt x="629" y="1444"/>
                    </a:lnTo>
                    <a:lnTo>
                      <a:pt x="623" y="1464"/>
                    </a:lnTo>
                    <a:lnTo>
                      <a:pt x="618" y="1484"/>
                    </a:lnTo>
                    <a:lnTo>
                      <a:pt x="609" y="1508"/>
                    </a:lnTo>
                    <a:lnTo>
                      <a:pt x="597" y="1533"/>
                    </a:lnTo>
                    <a:lnTo>
                      <a:pt x="584" y="1559"/>
                    </a:lnTo>
                    <a:lnTo>
                      <a:pt x="568" y="1584"/>
                    </a:lnTo>
                    <a:lnTo>
                      <a:pt x="552" y="1610"/>
                    </a:lnTo>
                    <a:lnTo>
                      <a:pt x="536" y="1633"/>
                    </a:lnTo>
                    <a:lnTo>
                      <a:pt x="522" y="1654"/>
                    </a:lnTo>
                    <a:lnTo>
                      <a:pt x="510" y="1670"/>
                    </a:lnTo>
                    <a:lnTo>
                      <a:pt x="496" y="1689"/>
                    </a:lnTo>
                    <a:lnTo>
                      <a:pt x="478" y="1713"/>
                    </a:lnTo>
                    <a:lnTo>
                      <a:pt x="459" y="1737"/>
                    </a:lnTo>
                    <a:lnTo>
                      <a:pt x="439" y="1763"/>
                    </a:lnTo>
                    <a:lnTo>
                      <a:pt x="419" y="1790"/>
                    </a:lnTo>
                    <a:lnTo>
                      <a:pt x="399" y="1815"/>
                    </a:lnTo>
                    <a:lnTo>
                      <a:pt x="382" y="1837"/>
                    </a:lnTo>
                    <a:lnTo>
                      <a:pt x="380" y="1836"/>
                    </a:lnTo>
                    <a:lnTo>
                      <a:pt x="377" y="1836"/>
                    </a:lnTo>
                    <a:lnTo>
                      <a:pt x="373" y="1834"/>
                    </a:lnTo>
                    <a:lnTo>
                      <a:pt x="370" y="1834"/>
                    </a:lnTo>
                    <a:lnTo>
                      <a:pt x="359" y="1836"/>
                    </a:lnTo>
                    <a:lnTo>
                      <a:pt x="347" y="1837"/>
                    </a:lnTo>
                    <a:lnTo>
                      <a:pt x="335" y="1840"/>
                    </a:lnTo>
                    <a:lnTo>
                      <a:pt x="324" y="1842"/>
                    </a:lnTo>
                    <a:lnTo>
                      <a:pt x="314" y="1846"/>
                    </a:lnTo>
                    <a:lnTo>
                      <a:pt x="306" y="1849"/>
                    </a:lnTo>
                    <a:lnTo>
                      <a:pt x="301" y="1850"/>
                    </a:lnTo>
                    <a:lnTo>
                      <a:pt x="299" y="1851"/>
                    </a:lnTo>
                    <a:lnTo>
                      <a:pt x="253" y="1987"/>
                    </a:lnTo>
                    <a:lnTo>
                      <a:pt x="252" y="1986"/>
                    </a:lnTo>
                    <a:lnTo>
                      <a:pt x="248" y="1983"/>
                    </a:lnTo>
                    <a:lnTo>
                      <a:pt x="244" y="1979"/>
                    </a:lnTo>
                    <a:lnTo>
                      <a:pt x="239" y="1974"/>
                    </a:lnTo>
                    <a:lnTo>
                      <a:pt x="232" y="1967"/>
                    </a:lnTo>
                    <a:lnTo>
                      <a:pt x="223" y="1958"/>
                    </a:lnTo>
                    <a:lnTo>
                      <a:pt x="211" y="1948"/>
                    </a:lnTo>
                    <a:lnTo>
                      <a:pt x="197" y="1936"/>
                    </a:lnTo>
                    <a:lnTo>
                      <a:pt x="181" y="1924"/>
                    </a:lnTo>
                    <a:lnTo>
                      <a:pt x="161" y="1913"/>
                    </a:lnTo>
                    <a:lnTo>
                      <a:pt x="141" y="1905"/>
                    </a:lnTo>
                    <a:lnTo>
                      <a:pt x="121" y="1899"/>
                    </a:lnTo>
                    <a:lnTo>
                      <a:pt x="100" y="1895"/>
                    </a:lnTo>
                    <a:lnTo>
                      <a:pt x="82" y="1895"/>
                    </a:lnTo>
                    <a:lnTo>
                      <a:pt x="65" y="1899"/>
                    </a:lnTo>
                    <a:lnTo>
                      <a:pt x="49" y="1905"/>
                    </a:lnTo>
                    <a:lnTo>
                      <a:pt x="34" y="1913"/>
                    </a:lnTo>
                    <a:lnTo>
                      <a:pt x="21" y="1923"/>
                    </a:lnTo>
                    <a:lnTo>
                      <a:pt x="11" y="1933"/>
                    </a:lnTo>
                    <a:lnTo>
                      <a:pt x="4" y="1948"/>
                    </a:lnTo>
                    <a:lnTo>
                      <a:pt x="0" y="1963"/>
                    </a:lnTo>
                    <a:lnTo>
                      <a:pt x="3" y="1984"/>
                    </a:lnTo>
                    <a:lnTo>
                      <a:pt x="11" y="2009"/>
                    </a:lnTo>
                    <a:lnTo>
                      <a:pt x="19" y="2021"/>
                    </a:lnTo>
                    <a:lnTo>
                      <a:pt x="32" y="2033"/>
                    </a:lnTo>
                    <a:lnTo>
                      <a:pt x="49" y="2044"/>
                    </a:lnTo>
                    <a:lnTo>
                      <a:pt x="69" y="2054"/>
                    </a:lnTo>
                    <a:lnTo>
                      <a:pt x="90" y="2065"/>
                    </a:lnTo>
                    <a:lnTo>
                      <a:pt x="110" y="2074"/>
                    </a:lnTo>
                    <a:lnTo>
                      <a:pt x="128" y="2083"/>
                    </a:lnTo>
                    <a:lnTo>
                      <a:pt x="142" y="2092"/>
                    </a:lnTo>
                    <a:lnTo>
                      <a:pt x="156" y="2100"/>
                    </a:lnTo>
                    <a:lnTo>
                      <a:pt x="171" y="2108"/>
                    </a:lnTo>
                    <a:lnTo>
                      <a:pt x="186" y="2115"/>
                    </a:lnTo>
                    <a:lnTo>
                      <a:pt x="202" y="2121"/>
                    </a:lnTo>
                    <a:lnTo>
                      <a:pt x="218" y="2125"/>
                    </a:lnTo>
                    <a:lnTo>
                      <a:pt x="233" y="2129"/>
                    </a:lnTo>
                    <a:lnTo>
                      <a:pt x="249" y="2131"/>
                    </a:lnTo>
                    <a:lnTo>
                      <a:pt x="264" y="2132"/>
                    </a:lnTo>
                    <a:lnTo>
                      <a:pt x="277" y="2133"/>
                    </a:lnTo>
                    <a:lnTo>
                      <a:pt x="286" y="2136"/>
                    </a:lnTo>
                    <a:lnTo>
                      <a:pt x="294" y="2139"/>
                    </a:lnTo>
                    <a:lnTo>
                      <a:pt x="298" y="2141"/>
                    </a:lnTo>
                    <a:lnTo>
                      <a:pt x="302" y="2141"/>
                    </a:lnTo>
                    <a:lnTo>
                      <a:pt x="306" y="2137"/>
                    </a:lnTo>
                    <a:lnTo>
                      <a:pt x="311" y="2129"/>
                    </a:lnTo>
                    <a:lnTo>
                      <a:pt x="316" y="2115"/>
                    </a:lnTo>
                    <a:lnTo>
                      <a:pt x="322" y="2098"/>
                    </a:lnTo>
                    <a:lnTo>
                      <a:pt x="323" y="2081"/>
                    </a:lnTo>
                    <a:lnTo>
                      <a:pt x="322" y="2065"/>
                    </a:lnTo>
                    <a:lnTo>
                      <a:pt x="322" y="2050"/>
                    </a:lnTo>
                    <a:lnTo>
                      <a:pt x="324" y="2038"/>
                    </a:lnTo>
                    <a:lnTo>
                      <a:pt x="331" y="2027"/>
                    </a:lnTo>
                    <a:lnTo>
                      <a:pt x="344" y="2017"/>
                    </a:lnTo>
                    <a:lnTo>
                      <a:pt x="366" y="2011"/>
                    </a:lnTo>
                    <a:lnTo>
                      <a:pt x="393" y="2004"/>
                    </a:lnTo>
                    <a:lnTo>
                      <a:pt x="415" y="1996"/>
                    </a:lnTo>
                    <a:lnTo>
                      <a:pt x="435" y="1988"/>
                    </a:lnTo>
                    <a:lnTo>
                      <a:pt x="452" y="1980"/>
                    </a:lnTo>
                    <a:lnTo>
                      <a:pt x="465" y="1974"/>
                    </a:lnTo>
                    <a:lnTo>
                      <a:pt x="476" y="1967"/>
                    </a:lnTo>
                    <a:lnTo>
                      <a:pt x="481" y="1963"/>
                    </a:lnTo>
                    <a:lnTo>
                      <a:pt x="484" y="1962"/>
                    </a:lnTo>
                    <a:lnTo>
                      <a:pt x="444" y="1890"/>
                    </a:lnTo>
                    <a:lnTo>
                      <a:pt x="453" y="1875"/>
                    </a:lnTo>
                    <a:lnTo>
                      <a:pt x="465" y="1861"/>
                    </a:lnTo>
                    <a:lnTo>
                      <a:pt x="478" y="1844"/>
                    </a:lnTo>
                    <a:lnTo>
                      <a:pt x="494" y="1826"/>
                    </a:lnTo>
                    <a:lnTo>
                      <a:pt x="514" y="1808"/>
                    </a:lnTo>
                    <a:lnTo>
                      <a:pt x="535" y="1790"/>
                    </a:lnTo>
                    <a:lnTo>
                      <a:pt x="561" y="1771"/>
                    </a:lnTo>
                    <a:lnTo>
                      <a:pt x="590" y="1753"/>
                    </a:lnTo>
                    <a:lnTo>
                      <a:pt x="609" y="1739"/>
                    </a:lnTo>
                    <a:lnTo>
                      <a:pt x="630" y="1717"/>
                    </a:lnTo>
                    <a:lnTo>
                      <a:pt x="654" y="1691"/>
                    </a:lnTo>
                    <a:lnTo>
                      <a:pt x="677" y="1662"/>
                    </a:lnTo>
                    <a:lnTo>
                      <a:pt x="701" y="1631"/>
                    </a:lnTo>
                    <a:lnTo>
                      <a:pt x="723" y="1604"/>
                    </a:lnTo>
                    <a:lnTo>
                      <a:pt x="743" y="1580"/>
                    </a:lnTo>
                    <a:lnTo>
                      <a:pt x="759" y="1563"/>
                    </a:lnTo>
                    <a:lnTo>
                      <a:pt x="777" y="1555"/>
                    </a:lnTo>
                    <a:lnTo>
                      <a:pt x="785" y="1571"/>
                    </a:lnTo>
                    <a:lnTo>
                      <a:pt x="784" y="1595"/>
                    </a:lnTo>
                    <a:lnTo>
                      <a:pt x="779" y="1613"/>
                    </a:lnTo>
                    <a:lnTo>
                      <a:pt x="766" y="1642"/>
                    </a:lnTo>
                    <a:lnTo>
                      <a:pt x="747" y="1678"/>
                    </a:lnTo>
                    <a:lnTo>
                      <a:pt x="726" y="1717"/>
                    </a:lnTo>
                    <a:lnTo>
                      <a:pt x="706" y="1758"/>
                    </a:lnTo>
                    <a:lnTo>
                      <a:pt x="688" y="1797"/>
                    </a:lnTo>
                    <a:lnTo>
                      <a:pt x="673" y="1832"/>
                    </a:lnTo>
                    <a:lnTo>
                      <a:pt x="665" y="1858"/>
                    </a:lnTo>
                    <a:lnTo>
                      <a:pt x="667" y="1872"/>
                    </a:lnTo>
                    <a:lnTo>
                      <a:pt x="676" y="1886"/>
                    </a:lnTo>
                    <a:lnTo>
                      <a:pt x="689" y="1907"/>
                    </a:lnTo>
                    <a:lnTo>
                      <a:pt x="708" y="1936"/>
                    </a:lnTo>
                    <a:lnTo>
                      <a:pt x="727" y="1966"/>
                    </a:lnTo>
                    <a:lnTo>
                      <a:pt x="748" y="1999"/>
                    </a:lnTo>
                    <a:lnTo>
                      <a:pt x="768" y="2031"/>
                    </a:lnTo>
                    <a:lnTo>
                      <a:pt x="787" y="2057"/>
                    </a:lnTo>
                    <a:lnTo>
                      <a:pt x="801" y="2077"/>
                    </a:lnTo>
                    <a:lnTo>
                      <a:pt x="812" y="2094"/>
                    </a:lnTo>
                    <a:lnTo>
                      <a:pt x="821" y="2113"/>
                    </a:lnTo>
                    <a:lnTo>
                      <a:pt x="827" y="2137"/>
                    </a:lnTo>
                    <a:lnTo>
                      <a:pt x="833" y="2161"/>
                    </a:lnTo>
                    <a:lnTo>
                      <a:pt x="835" y="2185"/>
                    </a:lnTo>
                    <a:lnTo>
                      <a:pt x="835" y="2208"/>
                    </a:lnTo>
                    <a:lnTo>
                      <a:pt x="835" y="2231"/>
                    </a:lnTo>
                    <a:lnTo>
                      <a:pt x="833" y="2250"/>
                    </a:lnTo>
                    <a:lnTo>
                      <a:pt x="827" y="2272"/>
                    </a:lnTo>
                    <a:lnTo>
                      <a:pt x="820" y="2297"/>
                    </a:lnTo>
                    <a:lnTo>
                      <a:pt x="809" y="2323"/>
                    </a:lnTo>
                    <a:lnTo>
                      <a:pt x="797" y="2348"/>
                    </a:lnTo>
                    <a:lnTo>
                      <a:pt x="793" y="2347"/>
                    </a:lnTo>
                    <a:lnTo>
                      <a:pt x="789" y="2344"/>
                    </a:lnTo>
                    <a:lnTo>
                      <a:pt x="784" y="2343"/>
                    </a:lnTo>
                    <a:lnTo>
                      <a:pt x="779" y="2341"/>
                    </a:lnTo>
                    <a:lnTo>
                      <a:pt x="773" y="2340"/>
                    </a:lnTo>
                    <a:lnTo>
                      <a:pt x="768" y="2339"/>
                    </a:lnTo>
                    <a:lnTo>
                      <a:pt x="763" y="2339"/>
                    </a:lnTo>
                    <a:lnTo>
                      <a:pt x="758" y="2340"/>
                    </a:lnTo>
                    <a:lnTo>
                      <a:pt x="747" y="2347"/>
                    </a:lnTo>
                    <a:lnTo>
                      <a:pt x="741" y="2360"/>
                    </a:lnTo>
                    <a:lnTo>
                      <a:pt x="738" y="2370"/>
                    </a:lnTo>
                    <a:lnTo>
                      <a:pt x="737" y="2376"/>
                    </a:lnTo>
                    <a:lnTo>
                      <a:pt x="764" y="2436"/>
                    </a:lnTo>
                    <a:lnTo>
                      <a:pt x="763" y="2437"/>
                    </a:lnTo>
                    <a:lnTo>
                      <a:pt x="760" y="2443"/>
                    </a:lnTo>
                    <a:lnTo>
                      <a:pt x="755" y="2449"/>
                    </a:lnTo>
                    <a:lnTo>
                      <a:pt x="747" y="2457"/>
                    </a:lnTo>
                    <a:lnTo>
                      <a:pt x="738" y="2465"/>
                    </a:lnTo>
                    <a:lnTo>
                      <a:pt x="726" y="2472"/>
                    </a:lnTo>
                    <a:lnTo>
                      <a:pt x="713" y="2477"/>
                    </a:lnTo>
                    <a:lnTo>
                      <a:pt x="697" y="2480"/>
                    </a:lnTo>
                    <a:lnTo>
                      <a:pt x="681" y="2480"/>
                    </a:lnTo>
                    <a:lnTo>
                      <a:pt x="665" y="2477"/>
                    </a:lnTo>
                    <a:lnTo>
                      <a:pt x="651" y="2476"/>
                    </a:lnTo>
                    <a:lnTo>
                      <a:pt x="636" y="2473"/>
                    </a:lnTo>
                    <a:lnTo>
                      <a:pt x="622" y="2472"/>
                    </a:lnTo>
                    <a:lnTo>
                      <a:pt x="605" y="2470"/>
                    </a:lnTo>
                    <a:lnTo>
                      <a:pt x="586" y="2473"/>
                    </a:lnTo>
                    <a:lnTo>
                      <a:pt x="567" y="2477"/>
                    </a:lnTo>
                    <a:lnTo>
                      <a:pt x="556" y="2482"/>
                    </a:lnTo>
                    <a:lnTo>
                      <a:pt x="543" y="2490"/>
                    </a:lnTo>
                    <a:lnTo>
                      <a:pt x="532" y="2499"/>
                    </a:lnTo>
                    <a:lnTo>
                      <a:pt x="523" y="2510"/>
                    </a:lnTo>
                    <a:lnTo>
                      <a:pt x="518" y="2522"/>
                    </a:lnTo>
                    <a:lnTo>
                      <a:pt x="518" y="2531"/>
                    </a:lnTo>
                    <a:lnTo>
                      <a:pt x="527" y="2540"/>
                    </a:lnTo>
                    <a:lnTo>
                      <a:pt x="544" y="2545"/>
                    </a:lnTo>
                    <a:lnTo>
                      <a:pt x="565" y="2548"/>
                    </a:lnTo>
                    <a:lnTo>
                      <a:pt x="592" y="2551"/>
                    </a:lnTo>
                    <a:lnTo>
                      <a:pt x="618" y="2553"/>
                    </a:lnTo>
                    <a:lnTo>
                      <a:pt x="646" y="2556"/>
                    </a:lnTo>
                    <a:lnTo>
                      <a:pt x="669" y="2557"/>
                    </a:lnTo>
                    <a:lnTo>
                      <a:pt x="689" y="2560"/>
                    </a:lnTo>
                    <a:lnTo>
                      <a:pt x="702" y="2560"/>
                    </a:lnTo>
                    <a:lnTo>
                      <a:pt x="706" y="2561"/>
                    </a:lnTo>
                    <a:lnTo>
                      <a:pt x="717" y="2557"/>
                    </a:lnTo>
                    <a:lnTo>
                      <a:pt x="727" y="2553"/>
                    </a:lnTo>
                    <a:lnTo>
                      <a:pt x="735" y="2551"/>
                    </a:lnTo>
                    <a:lnTo>
                      <a:pt x="743" y="2549"/>
                    </a:lnTo>
                    <a:lnTo>
                      <a:pt x="750" y="2549"/>
                    </a:lnTo>
                    <a:lnTo>
                      <a:pt x="755" y="2548"/>
                    </a:lnTo>
                    <a:lnTo>
                      <a:pt x="762" y="2548"/>
                    </a:lnTo>
                    <a:lnTo>
                      <a:pt x="767" y="2548"/>
                    </a:lnTo>
                    <a:lnTo>
                      <a:pt x="773" y="2548"/>
                    </a:lnTo>
                    <a:lnTo>
                      <a:pt x="779" y="2548"/>
                    </a:lnTo>
                    <a:lnTo>
                      <a:pt x="783" y="2548"/>
                    </a:lnTo>
                    <a:lnTo>
                      <a:pt x="787" y="2548"/>
                    </a:lnTo>
                    <a:lnTo>
                      <a:pt x="791" y="2549"/>
                    </a:lnTo>
                    <a:lnTo>
                      <a:pt x="796" y="2551"/>
                    </a:lnTo>
                    <a:lnTo>
                      <a:pt x="804" y="2553"/>
                    </a:lnTo>
                    <a:lnTo>
                      <a:pt x="813" y="2556"/>
                    </a:lnTo>
                    <a:lnTo>
                      <a:pt x="817" y="2556"/>
                    </a:lnTo>
                    <a:lnTo>
                      <a:pt x="825" y="2557"/>
                    </a:lnTo>
                    <a:lnTo>
                      <a:pt x="837" y="2557"/>
                    </a:lnTo>
                    <a:lnTo>
                      <a:pt x="850" y="2556"/>
                    </a:lnTo>
                    <a:lnTo>
                      <a:pt x="864" y="2555"/>
                    </a:lnTo>
                    <a:lnTo>
                      <a:pt x="878" y="2552"/>
                    </a:lnTo>
                    <a:lnTo>
                      <a:pt x="889" y="2548"/>
                    </a:lnTo>
                    <a:lnTo>
                      <a:pt x="897" y="2542"/>
                    </a:lnTo>
                    <a:lnTo>
                      <a:pt x="909" y="2522"/>
                    </a:lnTo>
                    <a:lnTo>
                      <a:pt x="918" y="2495"/>
                    </a:lnTo>
                    <a:lnTo>
                      <a:pt x="924" y="2473"/>
                    </a:lnTo>
                    <a:lnTo>
                      <a:pt x="925" y="2464"/>
                    </a:lnTo>
                    <a:lnTo>
                      <a:pt x="924" y="2463"/>
                    </a:lnTo>
                    <a:lnTo>
                      <a:pt x="918" y="2460"/>
                    </a:lnTo>
                    <a:lnTo>
                      <a:pt x="913" y="2455"/>
                    </a:lnTo>
                    <a:lnTo>
                      <a:pt x="908" y="2448"/>
                    </a:lnTo>
                    <a:lnTo>
                      <a:pt x="903" y="2440"/>
                    </a:lnTo>
                    <a:lnTo>
                      <a:pt x="901" y="2431"/>
                    </a:lnTo>
                    <a:lnTo>
                      <a:pt x="903" y="2420"/>
                    </a:lnTo>
                    <a:lnTo>
                      <a:pt x="910" y="2410"/>
                    </a:lnTo>
                    <a:lnTo>
                      <a:pt x="920" y="2398"/>
                    </a:lnTo>
                    <a:lnTo>
                      <a:pt x="928" y="2386"/>
                    </a:lnTo>
                    <a:lnTo>
                      <a:pt x="934" y="2374"/>
                    </a:lnTo>
                    <a:lnTo>
                      <a:pt x="941" y="2364"/>
                    </a:lnTo>
                    <a:lnTo>
                      <a:pt x="945" y="2356"/>
                    </a:lnTo>
                    <a:lnTo>
                      <a:pt x="947" y="2349"/>
                    </a:lnTo>
                    <a:lnTo>
                      <a:pt x="950" y="2344"/>
                    </a:lnTo>
                    <a:lnTo>
                      <a:pt x="950" y="2343"/>
                    </a:lnTo>
                    <a:lnTo>
                      <a:pt x="930" y="2340"/>
                    </a:lnTo>
                    <a:lnTo>
                      <a:pt x="937" y="2322"/>
                    </a:lnTo>
                    <a:lnTo>
                      <a:pt x="945" y="2304"/>
                    </a:lnTo>
                    <a:lnTo>
                      <a:pt x="954" y="2289"/>
                    </a:lnTo>
                    <a:lnTo>
                      <a:pt x="964" y="2273"/>
                    </a:lnTo>
                    <a:lnTo>
                      <a:pt x="972" y="2258"/>
                    </a:lnTo>
                    <a:lnTo>
                      <a:pt x="979" y="2244"/>
                    </a:lnTo>
                    <a:lnTo>
                      <a:pt x="982" y="2228"/>
                    </a:lnTo>
                    <a:lnTo>
                      <a:pt x="979" y="2214"/>
                    </a:lnTo>
                    <a:lnTo>
                      <a:pt x="974" y="2195"/>
                    </a:lnTo>
                    <a:lnTo>
                      <a:pt x="971" y="2173"/>
                    </a:lnTo>
                    <a:lnTo>
                      <a:pt x="968" y="2148"/>
                    </a:lnTo>
                    <a:lnTo>
                      <a:pt x="964" y="2120"/>
                    </a:lnTo>
                    <a:lnTo>
                      <a:pt x="961" y="2094"/>
                    </a:lnTo>
                    <a:lnTo>
                      <a:pt x="955" y="2067"/>
                    </a:lnTo>
                    <a:lnTo>
                      <a:pt x="947" y="2045"/>
                    </a:lnTo>
                    <a:lnTo>
                      <a:pt x="937" y="2027"/>
                    </a:lnTo>
                    <a:lnTo>
                      <a:pt x="924" y="2008"/>
                    </a:lnTo>
                    <a:lnTo>
                      <a:pt x="910" y="1984"/>
                    </a:lnTo>
                    <a:lnTo>
                      <a:pt x="896" y="1958"/>
                    </a:lnTo>
                    <a:lnTo>
                      <a:pt x="883" y="1930"/>
                    </a:lnTo>
                    <a:lnTo>
                      <a:pt x="871" y="1905"/>
                    </a:lnTo>
                    <a:lnTo>
                      <a:pt x="863" y="1882"/>
                    </a:lnTo>
                    <a:lnTo>
                      <a:pt x="858" y="1863"/>
                    </a:lnTo>
                    <a:lnTo>
                      <a:pt x="856" y="1851"/>
                    </a:lnTo>
                    <a:lnTo>
                      <a:pt x="860" y="1837"/>
                    </a:lnTo>
                    <a:lnTo>
                      <a:pt x="867" y="1813"/>
                    </a:lnTo>
                    <a:lnTo>
                      <a:pt x="879" y="1782"/>
                    </a:lnTo>
                    <a:lnTo>
                      <a:pt x="893" y="1745"/>
                    </a:lnTo>
                    <a:lnTo>
                      <a:pt x="910" y="1707"/>
                    </a:lnTo>
                    <a:lnTo>
                      <a:pt x="930" y="1668"/>
                    </a:lnTo>
                    <a:lnTo>
                      <a:pt x="951" y="1635"/>
                    </a:lnTo>
                    <a:lnTo>
                      <a:pt x="972" y="1608"/>
                    </a:lnTo>
                    <a:lnTo>
                      <a:pt x="978" y="1601"/>
                    </a:lnTo>
                    <a:lnTo>
                      <a:pt x="984" y="1595"/>
                    </a:lnTo>
                    <a:lnTo>
                      <a:pt x="989" y="1589"/>
                    </a:lnTo>
                    <a:lnTo>
                      <a:pt x="996" y="1583"/>
                    </a:lnTo>
                    <a:lnTo>
                      <a:pt x="1001" y="1577"/>
                    </a:lnTo>
                    <a:lnTo>
                      <a:pt x="1007" y="1571"/>
                    </a:lnTo>
                    <a:lnTo>
                      <a:pt x="1013" y="1566"/>
                    </a:lnTo>
                    <a:lnTo>
                      <a:pt x="1018" y="1560"/>
                    </a:lnTo>
                    <a:lnTo>
                      <a:pt x="1041" y="1554"/>
                    </a:lnTo>
                    <a:lnTo>
                      <a:pt x="1061" y="1546"/>
                    </a:lnTo>
                    <a:lnTo>
                      <a:pt x="1080" y="1535"/>
                    </a:lnTo>
                    <a:lnTo>
                      <a:pt x="1098" y="1523"/>
                    </a:lnTo>
                    <a:lnTo>
                      <a:pt x="1112" y="1510"/>
                    </a:lnTo>
                    <a:lnTo>
                      <a:pt x="1126" y="1496"/>
                    </a:lnTo>
                    <a:lnTo>
                      <a:pt x="1137" y="1480"/>
                    </a:lnTo>
                    <a:lnTo>
                      <a:pt x="1146" y="1464"/>
                    </a:lnTo>
                    <a:lnTo>
                      <a:pt x="1157" y="1444"/>
                    </a:lnTo>
                    <a:lnTo>
                      <a:pt x="1169" y="1425"/>
                    </a:lnTo>
                    <a:lnTo>
                      <a:pt x="1180" y="1408"/>
                    </a:lnTo>
                    <a:lnTo>
                      <a:pt x="1191" y="1390"/>
                    </a:lnTo>
                    <a:lnTo>
                      <a:pt x="1199" y="1375"/>
                    </a:lnTo>
                    <a:lnTo>
                      <a:pt x="1204" y="1360"/>
                    </a:lnTo>
                    <a:lnTo>
                      <a:pt x="1206" y="1346"/>
                    </a:lnTo>
                    <a:lnTo>
                      <a:pt x="1203" y="1332"/>
                    </a:lnTo>
                    <a:lnTo>
                      <a:pt x="1200" y="1319"/>
                    </a:lnTo>
                    <a:lnTo>
                      <a:pt x="1203" y="1306"/>
                    </a:lnTo>
                    <a:lnTo>
                      <a:pt x="1208" y="1292"/>
                    </a:lnTo>
                    <a:lnTo>
                      <a:pt x="1217" y="1277"/>
                    </a:lnTo>
                    <a:lnTo>
                      <a:pt x="1229" y="1263"/>
                    </a:lnTo>
                    <a:lnTo>
                      <a:pt x="1244" y="1247"/>
                    </a:lnTo>
                    <a:lnTo>
                      <a:pt x="1260" y="1232"/>
                    </a:lnTo>
                    <a:lnTo>
                      <a:pt x="1275" y="1217"/>
                    </a:lnTo>
                    <a:lnTo>
                      <a:pt x="1290" y="1203"/>
                    </a:lnTo>
                    <a:lnTo>
                      <a:pt x="1303" y="1196"/>
                    </a:lnTo>
                    <a:lnTo>
                      <a:pt x="1315" y="1190"/>
                    </a:lnTo>
                    <a:lnTo>
                      <a:pt x="1325" y="1188"/>
                    </a:lnTo>
                    <a:lnTo>
                      <a:pt x="1335" y="1188"/>
                    </a:lnTo>
                    <a:lnTo>
                      <a:pt x="1344" y="1189"/>
                    </a:lnTo>
                    <a:lnTo>
                      <a:pt x="1353" y="1190"/>
                    </a:lnTo>
                    <a:lnTo>
                      <a:pt x="1364" y="1190"/>
                    </a:lnTo>
                    <a:lnTo>
                      <a:pt x="1373" y="1193"/>
                    </a:lnTo>
                    <a:lnTo>
                      <a:pt x="1381" y="1197"/>
                    </a:lnTo>
                    <a:lnTo>
                      <a:pt x="1389" y="1202"/>
                    </a:lnTo>
                    <a:lnTo>
                      <a:pt x="1397" y="1206"/>
                    </a:lnTo>
                    <a:lnTo>
                      <a:pt x="1406" y="1206"/>
                    </a:lnTo>
                    <a:lnTo>
                      <a:pt x="1418" y="1201"/>
                    </a:lnTo>
                    <a:lnTo>
                      <a:pt x="1432" y="1188"/>
                    </a:lnTo>
                    <a:lnTo>
                      <a:pt x="1451" y="1165"/>
                    </a:lnTo>
                    <a:lnTo>
                      <a:pt x="1474" y="1136"/>
                    </a:lnTo>
                    <a:lnTo>
                      <a:pt x="1502" y="1106"/>
                    </a:lnTo>
                    <a:lnTo>
                      <a:pt x="1531" y="1076"/>
                    </a:lnTo>
                    <a:lnTo>
                      <a:pt x="1561" y="1045"/>
                    </a:lnTo>
                    <a:lnTo>
                      <a:pt x="1590" y="1016"/>
                    </a:lnTo>
                    <a:lnTo>
                      <a:pt x="1614" y="987"/>
                    </a:lnTo>
                    <a:lnTo>
                      <a:pt x="1632" y="961"/>
                    </a:lnTo>
                    <a:lnTo>
                      <a:pt x="1643" y="936"/>
                    </a:lnTo>
                    <a:lnTo>
                      <a:pt x="1651" y="912"/>
                    </a:lnTo>
                    <a:lnTo>
                      <a:pt x="1659" y="889"/>
                    </a:lnTo>
                    <a:lnTo>
                      <a:pt x="1669" y="865"/>
                    </a:lnTo>
                    <a:lnTo>
                      <a:pt x="1680" y="843"/>
                    </a:lnTo>
                    <a:lnTo>
                      <a:pt x="1692" y="820"/>
                    </a:lnTo>
                    <a:lnTo>
                      <a:pt x="1703" y="800"/>
                    </a:lnTo>
                    <a:lnTo>
                      <a:pt x="1715" y="782"/>
                    </a:lnTo>
                    <a:lnTo>
                      <a:pt x="1726" y="767"/>
                    </a:lnTo>
                    <a:lnTo>
                      <a:pt x="1732" y="752"/>
                    </a:lnTo>
                    <a:lnTo>
                      <a:pt x="1736" y="733"/>
                    </a:lnTo>
                    <a:lnTo>
                      <a:pt x="1736" y="717"/>
                    </a:lnTo>
                    <a:lnTo>
                      <a:pt x="1736" y="711"/>
                    </a:lnTo>
                    <a:lnTo>
                      <a:pt x="1736" y="710"/>
                    </a:lnTo>
                    <a:lnTo>
                      <a:pt x="1734" y="704"/>
                    </a:lnTo>
                    <a:lnTo>
                      <a:pt x="1731" y="696"/>
                    </a:lnTo>
                    <a:lnTo>
                      <a:pt x="1727" y="687"/>
                    </a:lnTo>
                    <a:lnTo>
                      <a:pt x="1719" y="677"/>
                    </a:lnTo>
                    <a:lnTo>
                      <a:pt x="1711" y="665"/>
                    </a:lnTo>
                    <a:lnTo>
                      <a:pt x="1699" y="654"/>
                    </a:lnTo>
                    <a:lnTo>
                      <a:pt x="1685" y="6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1" name="Freeform 361">
                <a:extLst>
                  <a:ext uri="{FF2B5EF4-FFF2-40B4-BE49-F238E27FC236}">
                    <a16:creationId xmlns:a16="http://schemas.microsoft.com/office/drawing/2014/main" id="{AFA44E06-1754-45E0-9A59-7FC6528A8D7A}"/>
                  </a:ext>
                </a:extLst>
              </p:cNvPr>
              <p:cNvSpPr>
                <a:spLocks/>
              </p:cNvSpPr>
              <p:nvPr/>
            </p:nvSpPr>
            <p:spPr bwMode="auto">
              <a:xfrm>
                <a:off x="1653" y="4987"/>
                <a:ext cx="344" cy="412"/>
              </a:xfrm>
              <a:custGeom>
                <a:avLst/>
                <a:gdLst>
                  <a:gd name="T0" fmla="*/ 0 w 1376"/>
                  <a:gd name="T1" fmla="*/ 0 h 1646"/>
                  <a:gd name="T2" fmla="*/ 0 w 1376"/>
                  <a:gd name="T3" fmla="*/ 0 h 1646"/>
                  <a:gd name="T4" fmla="*/ 0 w 1376"/>
                  <a:gd name="T5" fmla="*/ 0 h 1646"/>
                  <a:gd name="T6" fmla="*/ 0 w 1376"/>
                  <a:gd name="T7" fmla="*/ 0 h 1646"/>
                  <a:gd name="T8" fmla="*/ 0 w 1376"/>
                  <a:gd name="T9" fmla="*/ 0 h 1646"/>
                  <a:gd name="T10" fmla="*/ 0 w 1376"/>
                  <a:gd name="T11" fmla="*/ 0 h 1646"/>
                  <a:gd name="T12" fmla="*/ 0 w 1376"/>
                  <a:gd name="T13" fmla="*/ 0 h 1646"/>
                  <a:gd name="T14" fmla="*/ 0 w 1376"/>
                  <a:gd name="T15" fmla="*/ 0 h 1646"/>
                  <a:gd name="T16" fmla="*/ 0 w 1376"/>
                  <a:gd name="T17" fmla="*/ 0 h 1646"/>
                  <a:gd name="T18" fmla="*/ 0 w 1376"/>
                  <a:gd name="T19" fmla="*/ 0 h 1646"/>
                  <a:gd name="T20" fmla="*/ 0 w 1376"/>
                  <a:gd name="T21" fmla="*/ 0 h 1646"/>
                  <a:gd name="T22" fmla="*/ 0 w 1376"/>
                  <a:gd name="T23" fmla="*/ 0 h 1646"/>
                  <a:gd name="T24" fmla="*/ 0 w 1376"/>
                  <a:gd name="T25" fmla="*/ 0 h 1646"/>
                  <a:gd name="T26" fmla="*/ 0 w 1376"/>
                  <a:gd name="T27" fmla="*/ 0 h 1646"/>
                  <a:gd name="T28" fmla="*/ 0 w 1376"/>
                  <a:gd name="T29" fmla="*/ 0 h 1646"/>
                  <a:gd name="T30" fmla="*/ 0 w 1376"/>
                  <a:gd name="T31" fmla="*/ 0 h 1646"/>
                  <a:gd name="T32" fmla="*/ 0 w 1376"/>
                  <a:gd name="T33" fmla="*/ 0 h 1646"/>
                  <a:gd name="T34" fmla="*/ 0 w 1376"/>
                  <a:gd name="T35" fmla="*/ 0 h 16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76" h="1646">
                    <a:moveTo>
                      <a:pt x="1351" y="31"/>
                    </a:moveTo>
                    <a:lnTo>
                      <a:pt x="1245" y="104"/>
                    </a:lnTo>
                    <a:lnTo>
                      <a:pt x="1225" y="0"/>
                    </a:lnTo>
                    <a:lnTo>
                      <a:pt x="1160" y="1"/>
                    </a:lnTo>
                    <a:lnTo>
                      <a:pt x="1170" y="127"/>
                    </a:lnTo>
                    <a:lnTo>
                      <a:pt x="1116" y="221"/>
                    </a:lnTo>
                    <a:lnTo>
                      <a:pt x="1126" y="224"/>
                    </a:lnTo>
                    <a:lnTo>
                      <a:pt x="520" y="1099"/>
                    </a:lnTo>
                    <a:lnTo>
                      <a:pt x="303" y="1072"/>
                    </a:lnTo>
                    <a:lnTo>
                      <a:pt x="0" y="1574"/>
                    </a:lnTo>
                    <a:lnTo>
                      <a:pt x="371" y="1646"/>
                    </a:lnTo>
                    <a:lnTo>
                      <a:pt x="745" y="1184"/>
                    </a:lnTo>
                    <a:lnTo>
                      <a:pt x="579" y="1120"/>
                    </a:lnTo>
                    <a:lnTo>
                      <a:pt x="1184" y="242"/>
                    </a:lnTo>
                    <a:lnTo>
                      <a:pt x="1197" y="246"/>
                    </a:lnTo>
                    <a:lnTo>
                      <a:pt x="1250" y="167"/>
                    </a:lnTo>
                    <a:lnTo>
                      <a:pt x="1376" y="66"/>
                    </a:lnTo>
                    <a:lnTo>
                      <a:pt x="135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2" name="Freeform 362">
                <a:extLst>
                  <a:ext uri="{FF2B5EF4-FFF2-40B4-BE49-F238E27FC236}">
                    <a16:creationId xmlns:a16="http://schemas.microsoft.com/office/drawing/2014/main" id="{563EEDDF-7A2F-4D70-94D2-6CA171975CA9}"/>
                  </a:ext>
                </a:extLst>
              </p:cNvPr>
              <p:cNvSpPr>
                <a:spLocks/>
              </p:cNvSpPr>
              <p:nvPr/>
            </p:nvSpPr>
            <p:spPr bwMode="auto">
              <a:xfrm>
                <a:off x="1892" y="5091"/>
                <a:ext cx="156" cy="97"/>
              </a:xfrm>
              <a:custGeom>
                <a:avLst/>
                <a:gdLst>
                  <a:gd name="T0" fmla="*/ 0 w 623"/>
                  <a:gd name="T1" fmla="*/ 0 h 388"/>
                  <a:gd name="T2" fmla="*/ 0 w 623"/>
                  <a:gd name="T3" fmla="*/ 0 h 388"/>
                  <a:gd name="T4" fmla="*/ 0 w 623"/>
                  <a:gd name="T5" fmla="*/ 0 h 388"/>
                  <a:gd name="T6" fmla="*/ 0 w 623"/>
                  <a:gd name="T7" fmla="*/ 0 h 388"/>
                  <a:gd name="T8" fmla="*/ 0 w 623"/>
                  <a:gd name="T9" fmla="*/ 0 h 388"/>
                  <a:gd name="T10" fmla="*/ 0 w 623"/>
                  <a:gd name="T11" fmla="*/ 0 h 388"/>
                  <a:gd name="T12" fmla="*/ 0 w 623"/>
                  <a:gd name="T13" fmla="*/ 0 h 388"/>
                  <a:gd name="T14" fmla="*/ 0 w 623"/>
                  <a:gd name="T15" fmla="*/ 0 h 388"/>
                  <a:gd name="T16" fmla="*/ 0 w 623"/>
                  <a:gd name="T17" fmla="*/ 0 h 388"/>
                  <a:gd name="T18" fmla="*/ 0 w 623"/>
                  <a:gd name="T19" fmla="*/ 0 h 388"/>
                  <a:gd name="T20" fmla="*/ 0 w 623"/>
                  <a:gd name="T21" fmla="*/ 0 h 388"/>
                  <a:gd name="T22" fmla="*/ 0 w 623"/>
                  <a:gd name="T23" fmla="*/ 0 h 388"/>
                  <a:gd name="T24" fmla="*/ 0 w 623"/>
                  <a:gd name="T25" fmla="*/ 0 h 388"/>
                  <a:gd name="T26" fmla="*/ 0 w 623"/>
                  <a:gd name="T27" fmla="*/ 0 h 388"/>
                  <a:gd name="T28" fmla="*/ 0 w 623"/>
                  <a:gd name="T29" fmla="*/ 0 h 388"/>
                  <a:gd name="T30" fmla="*/ 0 w 623"/>
                  <a:gd name="T31" fmla="*/ 0 h 388"/>
                  <a:gd name="T32" fmla="*/ 0 w 623"/>
                  <a:gd name="T33" fmla="*/ 0 h 388"/>
                  <a:gd name="T34" fmla="*/ 0 w 623"/>
                  <a:gd name="T35" fmla="*/ 0 h 388"/>
                  <a:gd name="T36" fmla="*/ 0 w 623"/>
                  <a:gd name="T37" fmla="*/ 0 h 388"/>
                  <a:gd name="T38" fmla="*/ 0 w 623"/>
                  <a:gd name="T39" fmla="*/ 0 h 388"/>
                  <a:gd name="T40" fmla="*/ 0 w 623"/>
                  <a:gd name="T41" fmla="*/ 0 h 388"/>
                  <a:gd name="T42" fmla="*/ 0 w 623"/>
                  <a:gd name="T43" fmla="*/ 0 h 388"/>
                  <a:gd name="T44" fmla="*/ 0 w 623"/>
                  <a:gd name="T45" fmla="*/ 0 h 388"/>
                  <a:gd name="T46" fmla="*/ 0 w 623"/>
                  <a:gd name="T47" fmla="*/ 0 h 388"/>
                  <a:gd name="T48" fmla="*/ 0 w 623"/>
                  <a:gd name="T49" fmla="*/ 0 h 388"/>
                  <a:gd name="T50" fmla="*/ 0 w 623"/>
                  <a:gd name="T51" fmla="*/ 0 h 388"/>
                  <a:gd name="T52" fmla="*/ 0 w 623"/>
                  <a:gd name="T53" fmla="*/ 0 h 388"/>
                  <a:gd name="T54" fmla="*/ 0 w 623"/>
                  <a:gd name="T55" fmla="*/ 0 h 388"/>
                  <a:gd name="T56" fmla="*/ 0 w 623"/>
                  <a:gd name="T57" fmla="*/ 0 h 388"/>
                  <a:gd name="T58" fmla="*/ 0 w 623"/>
                  <a:gd name="T59" fmla="*/ 0 h 388"/>
                  <a:gd name="T60" fmla="*/ 0 w 623"/>
                  <a:gd name="T61" fmla="*/ 0 h 388"/>
                  <a:gd name="T62" fmla="*/ 0 w 623"/>
                  <a:gd name="T63" fmla="*/ 0 h 388"/>
                  <a:gd name="T64" fmla="*/ 0 w 623"/>
                  <a:gd name="T65" fmla="*/ 0 h 388"/>
                  <a:gd name="T66" fmla="*/ 0 w 623"/>
                  <a:gd name="T67" fmla="*/ 0 h 388"/>
                  <a:gd name="T68" fmla="*/ 0 w 623"/>
                  <a:gd name="T69" fmla="*/ 0 h 388"/>
                  <a:gd name="T70" fmla="*/ 0 w 623"/>
                  <a:gd name="T71" fmla="*/ 0 h 388"/>
                  <a:gd name="T72" fmla="*/ 0 w 623"/>
                  <a:gd name="T73" fmla="*/ 0 h 388"/>
                  <a:gd name="T74" fmla="*/ 0 w 623"/>
                  <a:gd name="T75" fmla="*/ 0 h 388"/>
                  <a:gd name="T76" fmla="*/ 0 w 623"/>
                  <a:gd name="T77" fmla="*/ 0 h 388"/>
                  <a:gd name="T78" fmla="*/ 0 w 623"/>
                  <a:gd name="T79" fmla="*/ 0 h 388"/>
                  <a:gd name="T80" fmla="*/ 0 w 623"/>
                  <a:gd name="T81" fmla="*/ 0 h 388"/>
                  <a:gd name="T82" fmla="*/ 0 w 623"/>
                  <a:gd name="T83" fmla="*/ 0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23" h="388">
                    <a:moveTo>
                      <a:pt x="623" y="26"/>
                    </a:moveTo>
                    <a:lnTo>
                      <a:pt x="617" y="26"/>
                    </a:lnTo>
                    <a:lnTo>
                      <a:pt x="611" y="26"/>
                    </a:lnTo>
                    <a:lnTo>
                      <a:pt x="602" y="25"/>
                    </a:lnTo>
                    <a:lnTo>
                      <a:pt x="590" y="23"/>
                    </a:lnTo>
                    <a:lnTo>
                      <a:pt x="577" y="22"/>
                    </a:lnTo>
                    <a:lnTo>
                      <a:pt x="561" y="19"/>
                    </a:lnTo>
                    <a:lnTo>
                      <a:pt x="545" y="18"/>
                    </a:lnTo>
                    <a:lnTo>
                      <a:pt x="526" y="15"/>
                    </a:lnTo>
                    <a:lnTo>
                      <a:pt x="508" y="13"/>
                    </a:lnTo>
                    <a:lnTo>
                      <a:pt x="488" y="10"/>
                    </a:lnTo>
                    <a:lnTo>
                      <a:pt x="467" y="9"/>
                    </a:lnTo>
                    <a:lnTo>
                      <a:pt x="446" y="6"/>
                    </a:lnTo>
                    <a:lnTo>
                      <a:pt x="424" y="5"/>
                    </a:lnTo>
                    <a:lnTo>
                      <a:pt x="401" y="2"/>
                    </a:lnTo>
                    <a:lnTo>
                      <a:pt x="380" y="2"/>
                    </a:lnTo>
                    <a:lnTo>
                      <a:pt x="358" y="1"/>
                    </a:lnTo>
                    <a:lnTo>
                      <a:pt x="334" y="1"/>
                    </a:lnTo>
                    <a:lnTo>
                      <a:pt x="312" y="0"/>
                    </a:lnTo>
                    <a:lnTo>
                      <a:pt x="291" y="1"/>
                    </a:lnTo>
                    <a:lnTo>
                      <a:pt x="271" y="4"/>
                    </a:lnTo>
                    <a:lnTo>
                      <a:pt x="251" y="9"/>
                    </a:lnTo>
                    <a:lnTo>
                      <a:pt x="234" y="18"/>
                    </a:lnTo>
                    <a:lnTo>
                      <a:pt x="216" y="31"/>
                    </a:lnTo>
                    <a:lnTo>
                      <a:pt x="198" y="48"/>
                    </a:lnTo>
                    <a:lnTo>
                      <a:pt x="191" y="60"/>
                    </a:lnTo>
                    <a:lnTo>
                      <a:pt x="181" y="75"/>
                    </a:lnTo>
                    <a:lnTo>
                      <a:pt x="171" y="93"/>
                    </a:lnTo>
                    <a:lnTo>
                      <a:pt x="162" y="113"/>
                    </a:lnTo>
                    <a:lnTo>
                      <a:pt x="152" y="133"/>
                    </a:lnTo>
                    <a:lnTo>
                      <a:pt x="144" y="151"/>
                    </a:lnTo>
                    <a:lnTo>
                      <a:pt x="137" y="166"/>
                    </a:lnTo>
                    <a:lnTo>
                      <a:pt x="131" y="176"/>
                    </a:lnTo>
                    <a:lnTo>
                      <a:pt x="122" y="192"/>
                    </a:lnTo>
                    <a:lnTo>
                      <a:pt x="105" y="218"/>
                    </a:lnTo>
                    <a:lnTo>
                      <a:pt x="84" y="252"/>
                    </a:lnTo>
                    <a:lnTo>
                      <a:pt x="60" y="289"/>
                    </a:lnTo>
                    <a:lnTo>
                      <a:pt x="38" y="326"/>
                    </a:lnTo>
                    <a:lnTo>
                      <a:pt x="18" y="358"/>
                    </a:lnTo>
                    <a:lnTo>
                      <a:pt x="5" y="380"/>
                    </a:lnTo>
                    <a:lnTo>
                      <a:pt x="0" y="388"/>
                    </a:lnTo>
                    <a:lnTo>
                      <a:pt x="2" y="384"/>
                    </a:lnTo>
                    <a:lnTo>
                      <a:pt x="9" y="375"/>
                    </a:lnTo>
                    <a:lnTo>
                      <a:pt x="19" y="358"/>
                    </a:lnTo>
                    <a:lnTo>
                      <a:pt x="32" y="338"/>
                    </a:lnTo>
                    <a:lnTo>
                      <a:pt x="48" y="313"/>
                    </a:lnTo>
                    <a:lnTo>
                      <a:pt x="67" y="285"/>
                    </a:lnTo>
                    <a:lnTo>
                      <a:pt x="86" y="256"/>
                    </a:lnTo>
                    <a:lnTo>
                      <a:pt x="106" y="226"/>
                    </a:lnTo>
                    <a:lnTo>
                      <a:pt x="127" y="196"/>
                    </a:lnTo>
                    <a:lnTo>
                      <a:pt x="147" y="166"/>
                    </a:lnTo>
                    <a:lnTo>
                      <a:pt x="167" y="138"/>
                    </a:lnTo>
                    <a:lnTo>
                      <a:pt x="184" y="113"/>
                    </a:lnTo>
                    <a:lnTo>
                      <a:pt x="201" y="92"/>
                    </a:lnTo>
                    <a:lnTo>
                      <a:pt x="214" y="75"/>
                    </a:lnTo>
                    <a:lnTo>
                      <a:pt x="223" y="63"/>
                    </a:lnTo>
                    <a:lnTo>
                      <a:pt x="230" y="58"/>
                    </a:lnTo>
                    <a:lnTo>
                      <a:pt x="246" y="51"/>
                    </a:lnTo>
                    <a:lnTo>
                      <a:pt x="262" y="46"/>
                    </a:lnTo>
                    <a:lnTo>
                      <a:pt x="279" y="43"/>
                    </a:lnTo>
                    <a:lnTo>
                      <a:pt x="295" y="40"/>
                    </a:lnTo>
                    <a:lnTo>
                      <a:pt x="309" y="39"/>
                    </a:lnTo>
                    <a:lnTo>
                      <a:pt x="325" y="39"/>
                    </a:lnTo>
                    <a:lnTo>
                      <a:pt x="339" y="40"/>
                    </a:lnTo>
                    <a:lnTo>
                      <a:pt x="355" y="42"/>
                    </a:lnTo>
                    <a:lnTo>
                      <a:pt x="368" y="43"/>
                    </a:lnTo>
                    <a:lnTo>
                      <a:pt x="382" y="46"/>
                    </a:lnTo>
                    <a:lnTo>
                      <a:pt x="395" y="48"/>
                    </a:lnTo>
                    <a:lnTo>
                      <a:pt x="407" y="51"/>
                    </a:lnTo>
                    <a:lnTo>
                      <a:pt x="418" y="55"/>
                    </a:lnTo>
                    <a:lnTo>
                      <a:pt x="429" y="58"/>
                    </a:lnTo>
                    <a:lnTo>
                      <a:pt x="438" y="60"/>
                    </a:lnTo>
                    <a:lnTo>
                      <a:pt x="447" y="63"/>
                    </a:lnTo>
                    <a:lnTo>
                      <a:pt x="475" y="72"/>
                    </a:lnTo>
                    <a:lnTo>
                      <a:pt x="499" y="81"/>
                    </a:lnTo>
                    <a:lnTo>
                      <a:pt x="519" y="90"/>
                    </a:lnTo>
                    <a:lnTo>
                      <a:pt x="536" y="98"/>
                    </a:lnTo>
                    <a:lnTo>
                      <a:pt x="550" y="105"/>
                    </a:lnTo>
                    <a:lnTo>
                      <a:pt x="563" y="108"/>
                    </a:lnTo>
                    <a:lnTo>
                      <a:pt x="575" y="106"/>
                    </a:lnTo>
                    <a:lnTo>
                      <a:pt x="587" y="100"/>
                    </a:lnTo>
                    <a:lnTo>
                      <a:pt x="605" y="76"/>
                    </a:lnTo>
                    <a:lnTo>
                      <a:pt x="617" y="52"/>
                    </a:lnTo>
                    <a:lnTo>
                      <a:pt x="621" y="34"/>
                    </a:lnTo>
                    <a:lnTo>
                      <a:pt x="62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3" name="Freeform 363">
                <a:extLst>
                  <a:ext uri="{FF2B5EF4-FFF2-40B4-BE49-F238E27FC236}">
                    <a16:creationId xmlns:a16="http://schemas.microsoft.com/office/drawing/2014/main" id="{4B0D5A43-DC2A-4CEA-A536-F4DDE02DFD1F}"/>
                  </a:ext>
                </a:extLst>
              </p:cNvPr>
              <p:cNvSpPr>
                <a:spLocks/>
              </p:cNvSpPr>
              <p:nvPr/>
            </p:nvSpPr>
            <p:spPr bwMode="auto">
              <a:xfrm>
                <a:off x="1711" y="5282"/>
                <a:ext cx="109" cy="100"/>
              </a:xfrm>
              <a:custGeom>
                <a:avLst/>
                <a:gdLst>
                  <a:gd name="T0" fmla="*/ 0 w 433"/>
                  <a:gd name="T1" fmla="*/ 0 h 401"/>
                  <a:gd name="T2" fmla="*/ 0 w 433"/>
                  <a:gd name="T3" fmla="*/ 0 h 401"/>
                  <a:gd name="T4" fmla="*/ 0 w 433"/>
                  <a:gd name="T5" fmla="*/ 0 h 401"/>
                  <a:gd name="T6" fmla="*/ 0 w 433"/>
                  <a:gd name="T7" fmla="*/ 0 h 401"/>
                  <a:gd name="T8" fmla="*/ 0 w 433"/>
                  <a:gd name="T9" fmla="*/ 0 h 401"/>
                  <a:gd name="T10" fmla="*/ 0 w 433"/>
                  <a:gd name="T11" fmla="*/ 0 h 401"/>
                  <a:gd name="T12" fmla="*/ 0 w 433"/>
                  <a:gd name="T13" fmla="*/ 0 h 401"/>
                  <a:gd name="T14" fmla="*/ 0 w 433"/>
                  <a:gd name="T15" fmla="*/ 0 h 401"/>
                  <a:gd name="T16" fmla="*/ 0 w 433"/>
                  <a:gd name="T17" fmla="*/ 0 h 401"/>
                  <a:gd name="T18" fmla="*/ 0 w 433"/>
                  <a:gd name="T19" fmla="*/ 0 h 401"/>
                  <a:gd name="T20" fmla="*/ 0 w 433"/>
                  <a:gd name="T21" fmla="*/ 0 h 401"/>
                  <a:gd name="T22" fmla="*/ 0 w 433"/>
                  <a:gd name="T23" fmla="*/ 0 h 401"/>
                  <a:gd name="T24" fmla="*/ 0 w 433"/>
                  <a:gd name="T25" fmla="*/ 0 h 401"/>
                  <a:gd name="T26" fmla="*/ 0 w 433"/>
                  <a:gd name="T27" fmla="*/ 0 h 401"/>
                  <a:gd name="T28" fmla="*/ 0 w 433"/>
                  <a:gd name="T29" fmla="*/ 0 h 401"/>
                  <a:gd name="T30" fmla="*/ 0 w 433"/>
                  <a:gd name="T31" fmla="*/ 0 h 401"/>
                  <a:gd name="T32" fmla="*/ 0 w 433"/>
                  <a:gd name="T33" fmla="*/ 0 h 401"/>
                  <a:gd name="T34" fmla="*/ 0 w 433"/>
                  <a:gd name="T35" fmla="*/ 0 h 401"/>
                  <a:gd name="T36" fmla="*/ 0 w 433"/>
                  <a:gd name="T37" fmla="*/ 0 h 401"/>
                  <a:gd name="T38" fmla="*/ 0 w 433"/>
                  <a:gd name="T39" fmla="*/ 0 h 401"/>
                  <a:gd name="T40" fmla="*/ 0 w 433"/>
                  <a:gd name="T41" fmla="*/ 0 h 401"/>
                  <a:gd name="T42" fmla="*/ 0 w 433"/>
                  <a:gd name="T43" fmla="*/ 0 h 401"/>
                  <a:gd name="T44" fmla="*/ 0 w 433"/>
                  <a:gd name="T45" fmla="*/ 0 h 401"/>
                  <a:gd name="T46" fmla="*/ 0 w 433"/>
                  <a:gd name="T47" fmla="*/ 0 h 401"/>
                  <a:gd name="T48" fmla="*/ 0 w 433"/>
                  <a:gd name="T49" fmla="*/ 0 h 401"/>
                  <a:gd name="T50" fmla="*/ 0 w 433"/>
                  <a:gd name="T51" fmla="*/ 0 h 4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3" h="401">
                    <a:moveTo>
                      <a:pt x="433" y="0"/>
                    </a:moveTo>
                    <a:lnTo>
                      <a:pt x="119" y="401"/>
                    </a:lnTo>
                    <a:lnTo>
                      <a:pt x="112" y="401"/>
                    </a:lnTo>
                    <a:lnTo>
                      <a:pt x="95" y="401"/>
                    </a:lnTo>
                    <a:lnTo>
                      <a:pt x="71" y="401"/>
                    </a:lnTo>
                    <a:lnTo>
                      <a:pt x="46" y="399"/>
                    </a:lnTo>
                    <a:lnTo>
                      <a:pt x="24" y="398"/>
                    </a:lnTo>
                    <a:lnTo>
                      <a:pt x="7" y="395"/>
                    </a:lnTo>
                    <a:lnTo>
                      <a:pt x="0" y="393"/>
                    </a:lnTo>
                    <a:lnTo>
                      <a:pt x="8" y="387"/>
                    </a:lnTo>
                    <a:lnTo>
                      <a:pt x="20" y="381"/>
                    </a:lnTo>
                    <a:lnTo>
                      <a:pt x="38" y="366"/>
                    </a:lnTo>
                    <a:lnTo>
                      <a:pt x="63" y="345"/>
                    </a:lnTo>
                    <a:lnTo>
                      <a:pt x="92" y="320"/>
                    </a:lnTo>
                    <a:lnTo>
                      <a:pt x="127" y="290"/>
                    </a:lnTo>
                    <a:lnTo>
                      <a:pt x="162" y="258"/>
                    </a:lnTo>
                    <a:lnTo>
                      <a:pt x="199" y="223"/>
                    </a:lnTo>
                    <a:lnTo>
                      <a:pt x="237" y="187"/>
                    </a:lnTo>
                    <a:lnTo>
                      <a:pt x="274" y="153"/>
                    </a:lnTo>
                    <a:lnTo>
                      <a:pt x="311" y="119"/>
                    </a:lnTo>
                    <a:lnTo>
                      <a:pt x="344" y="87"/>
                    </a:lnTo>
                    <a:lnTo>
                      <a:pt x="373" y="58"/>
                    </a:lnTo>
                    <a:lnTo>
                      <a:pt x="398" y="34"/>
                    </a:lnTo>
                    <a:lnTo>
                      <a:pt x="416" y="16"/>
                    </a:lnTo>
                    <a:lnTo>
                      <a:pt x="429" y="4"/>
                    </a:lnTo>
                    <a:lnTo>
                      <a:pt x="4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4" name="Freeform 364">
                <a:extLst>
                  <a:ext uri="{FF2B5EF4-FFF2-40B4-BE49-F238E27FC236}">
                    <a16:creationId xmlns:a16="http://schemas.microsoft.com/office/drawing/2014/main" id="{284D230F-0E77-4AA9-9282-8735C5B5C13C}"/>
                  </a:ext>
                </a:extLst>
              </p:cNvPr>
              <p:cNvSpPr>
                <a:spLocks/>
              </p:cNvSpPr>
              <p:nvPr/>
            </p:nvSpPr>
            <p:spPr bwMode="auto">
              <a:xfrm>
                <a:off x="1979" y="5252"/>
                <a:ext cx="20" cy="73"/>
              </a:xfrm>
              <a:custGeom>
                <a:avLst/>
                <a:gdLst>
                  <a:gd name="T0" fmla="*/ 0 w 80"/>
                  <a:gd name="T1" fmla="*/ 0 h 294"/>
                  <a:gd name="T2" fmla="*/ 0 w 80"/>
                  <a:gd name="T3" fmla="*/ 0 h 294"/>
                  <a:gd name="T4" fmla="*/ 0 w 80"/>
                  <a:gd name="T5" fmla="*/ 0 h 294"/>
                  <a:gd name="T6" fmla="*/ 0 w 80"/>
                  <a:gd name="T7" fmla="*/ 0 h 294"/>
                  <a:gd name="T8" fmla="*/ 0 w 80"/>
                  <a:gd name="T9" fmla="*/ 0 h 294"/>
                  <a:gd name="T10" fmla="*/ 0 w 80"/>
                  <a:gd name="T11" fmla="*/ 0 h 294"/>
                  <a:gd name="T12" fmla="*/ 0 w 80"/>
                  <a:gd name="T13" fmla="*/ 0 h 294"/>
                  <a:gd name="T14" fmla="*/ 0 w 80"/>
                  <a:gd name="T15" fmla="*/ 0 h 294"/>
                  <a:gd name="T16" fmla="*/ 0 w 80"/>
                  <a:gd name="T17" fmla="*/ 0 h 294"/>
                  <a:gd name="T18" fmla="*/ 0 w 80"/>
                  <a:gd name="T19" fmla="*/ 0 h 294"/>
                  <a:gd name="T20" fmla="*/ 0 w 80"/>
                  <a:gd name="T21" fmla="*/ 0 h 294"/>
                  <a:gd name="T22" fmla="*/ 0 w 80"/>
                  <a:gd name="T23" fmla="*/ 0 h 294"/>
                  <a:gd name="T24" fmla="*/ 0 w 80"/>
                  <a:gd name="T25" fmla="*/ 0 h 294"/>
                  <a:gd name="T26" fmla="*/ 0 w 80"/>
                  <a:gd name="T27" fmla="*/ 0 h 294"/>
                  <a:gd name="T28" fmla="*/ 0 w 80"/>
                  <a:gd name="T29" fmla="*/ 0 h 294"/>
                  <a:gd name="T30" fmla="*/ 0 w 80"/>
                  <a:gd name="T31" fmla="*/ 0 h 294"/>
                  <a:gd name="T32" fmla="*/ 0 w 80"/>
                  <a:gd name="T33" fmla="*/ 0 h 294"/>
                  <a:gd name="T34" fmla="*/ 0 w 80"/>
                  <a:gd name="T35" fmla="*/ 0 h 294"/>
                  <a:gd name="T36" fmla="*/ 0 w 80"/>
                  <a:gd name="T37" fmla="*/ 0 h 294"/>
                  <a:gd name="T38" fmla="*/ 0 w 80"/>
                  <a:gd name="T39" fmla="*/ 0 h 294"/>
                  <a:gd name="T40" fmla="*/ 0 w 80"/>
                  <a:gd name="T41" fmla="*/ 0 h 294"/>
                  <a:gd name="T42" fmla="*/ 0 w 80"/>
                  <a:gd name="T43" fmla="*/ 0 h 294"/>
                  <a:gd name="T44" fmla="*/ 0 w 80"/>
                  <a:gd name="T45" fmla="*/ 0 h 294"/>
                  <a:gd name="T46" fmla="*/ 0 w 80"/>
                  <a:gd name="T47" fmla="*/ 0 h 294"/>
                  <a:gd name="T48" fmla="*/ 0 w 80"/>
                  <a:gd name="T49" fmla="*/ 0 h 294"/>
                  <a:gd name="T50" fmla="*/ 0 w 80"/>
                  <a:gd name="T51" fmla="*/ 0 h 294"/>
                  <a:gd name="T52" fmla="*/ 0 w 80"/>
                  <a:gd name="T53" fmla="*/ 0 h 294"/>
                  <a:gd name="T54" fmla="*/ 0 w 80"/>
                  <a:gd name="T55" fmla="*/ 0 h 294"/>
                  <a:gd name="T56" fmla="*/ 0 w 80"/>
                  <a:gd name="T57" fmla="*/ 0 h 2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294">
                    <a:moveTo>
                      <a:pt x="0" y="0"/>
                    </a:moveTo>
                    <a:lnTo>
                      <a:pt x="2" y="3"/>
                    </a:lnTo>
                    <a:lnTo>
                      <a:pt x="8" y="9"/>
                    </a:lnTo>
                    <a:lnTo>
                      <a:pt x="15" y="20"/>
                    </a:lnTo>
                    <a:lnTo>
                      <a:pt x="25" y="35"/>
                    </a:lnTo>
                    <a:lnTo>
                      <a:pt x="34" y="53"/>
                    </a:lnTo>
                    <a:lnTo>
                      <a:pt x="42" y="74"/>
                    </a:lnTo>
                    <a:lnTo>
                      <a:pt x="48" y="99"/>
                    </a:lnTo>
                    <a:lnTo>
                      <a:pt x="50" y="127"/>
                    </a:lnTo>
                    <a:lnTo>
                      <a:pt x="47" y="185"/>
                    </a:lnTo>
                    <a:lnTo>
                      <a:pt x="42" y="239"/>
                    </a:lnTo>
                    <a:lnTo>
                      <a:pt x="37" y="278"/>
                    </a:lnTo>
                    <a:lnTo>
                      <a:pt x="34" y="294"/>
                    </a:lnTo>
                    <a:lnTo>
                      <a:pt x="35" y="289"/>
                    </a:lnTo>
                    <a:lnTo>
                      <a:pt x="41" y="277"/>
                    </a:lnTo>
                    <a:lnTo>
                      <a:pt x="48" y="257"/>
                    </a:lnTo>
                    <a:lnTo>
                      <a:pt x="56" y="235"/>
                    </a:lnTo>
                    <a:lnTo>
                      <a:pt x="64" y="210"/>
                    </a:lnTo>
                    <a:lnTo>
                      <a:pt x="72" y="185"/>
                    </a:lnTo>
                    <a:lnTo>
                      <a:pt x="77" y="162"/>
                    </a:lnTo>
                    <a:lnTo>
                      <a:pt x="80" y="144"/>
                    </a:lnTo>
                    <a:lnTo>
                      <a:pt x="77" y="120"/>
                    </a:lnTo>
                    <a:lnTo>
                      <a:pt x="68" y="95"/>
                    </a:lnTo>
                    <a:lnTo>
                      <a:pt x="56" y="70"/>
                    </a:lnTo>
                    <a:lnTo>
                      <a:pt x="41" y="48"/>
                    </a:lnTo>
                    <a:lnTo>
                      <a:pt x="26" y="29"/>
                    </a:lnTo>
                    <a:lnTo>
                      <a:pt x="13" y="13"/>
                    </a:lnTo>
                    <a:lnTo>
                      <a:pt x="4"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5" name="Freeform 365">
                <a:extLst>
                  <a:ext uri="{FF2B5EF4-FFF2-40B4-BE49-F238E27FC236}">
                    <a16:creationId xmlns:a16="http://schemas.microsoft.com/office/drawing/2014/main" id="{FF811119-424C-4D9D-BD98-E5ABB3824347}"/>
                  </a:ext>
                </a:extLst>
              </p:cNvPr>
              <p:cNvSpPr>
                <a:spLocks/>
              </p:cNvSpPr>
              <p:nvPr/>
            </p:nvSpPr>
            <p:spPr bwMode="auto">
              <a:xfrm>
                <a:off x="2120" y="4893"/>
                <a:ext cx="65" cy="137"/>
              </a:xfrm>
              <a:custGeom>
                <a:avLst/>
                <a:gdLst>
                  <a:gd name="T0" fmla="*/ 0 w 261"/>
                  <a:gd name="T1" fmla="*/ 0 h 547"/>
                  <a:gd name="T2" fmla="*/ 0 w 261"/>
                  <a:gd name="T3" fmla="*/ 0 h 547"/>
                  <a:gd name="T4" fmla="*/ 0 w 261"/>
                  <a:gd name="T5" fmla="*/ 0 h 547"/>
                  <a:gd name="T6" fmla="*/ 0 w 261"/>
                  <a:gd name="T7" fmla="*/ 0 h 547"/>
                  <a:gd name="T8" fmla="*/ 0 w 261"/>
                  <a:gd name="T9" fmla="*/ 0 h 547"/>
                  <a:gd name="T10" fmla="*/ 0 w 261"/>
                  <a:gd name="T11" fmla="*/ 0 h 547"/>
                  <a:gd name="T12" fmla="*/ 0 w 261"/>
                  <a:gd name="T13" fmla="*/ 0 h 547"/>
                  <a:gd name="T14" fmla="*/ 0 w 261"/>
                  <a:gd name="T15" fmla="*/ 0 h 547"/>
                  <a:gd name="T16" fmla="*/ 0 w 261"/>
                  <a:gd name="T17" fmla="*/ 0 h 547"/>
                  <a:gd name="T18" fmla="*/ 0 w 261"/>
                  <a:gd name="T19" fmla="*/ 0 h 547"/>
                  <a:gd name="T20" fmla="*/ 0 w 261"/>
                  <a:gd name="T21" fmla="*/ 0 h 547"/>
                  <a:gd name="T22" fmla="*/ 0 w 261"/>
                  <a:gd name="T23" fmla="*/ 0 h 547"/>
                  <a:gd name="T24" fmla="*/ 0 w 261"/>
                  <a:gd name="T25" fmla="*/ 0 h 547"/>
                  <a:gd name="T26" fmla="*/ 0 w 261"/>
                  <a:gd name="T27" fmla="*/ 0 h 547"/>
                  <a:gd name="T28" fmla="*/ 0 w 261"/>
                  <a:gd name="T29" fmla="*/ 0 h 547"/>
                  <a:gd name="T30" fmla="*/ 0 w 261"/>
                  <a:gd name="T31" fmla="*/ 0 h 547"/>
                  <a:gd name="T32" fmla="*/ 0 w 261"/>
                  <a:gd name="T33" fmla="*/ 0 h 547"/>
                  <a:gd name="T34" fmla="*/ 0 w 261"/>
                  <a:gd name="T35" fmla="*/ 0 h 547"/>
                  <a:gd name="T36" fmla="*/ 0 w 261"/>
                  <a:gd name="T37" fmla="*/ 0 h 547"/>
                  <a:gd name="T38" fmla="*/ 0 w 261"/>
                  <a:gd name="T39" fmla="*/ 0 h 547"/>
                  <a:gd name="T40" fmla="*/ 0 w 261"/>
                  <a:gd name="T41" fmla="*/ 0 h 547"/>
                  <a:gd name="T42" fmla="*/ 0 w 261"/>
                  <a:gd name="T43" fmla="*/ 0 h 547"/>
                  <a:gd name="T44" fmla="*/ 0 w 261"/>
                  <a:gd name="T45" fmla="*/ 0 h 547"/>
                  <a:gd name="T46" fmla="*/ 0 w 261"/>
                  <a:gd name="T47" fmla="*/ 0 h 547"/>
                  <a:gd name="T48" fmla="*/ 0 w 261"/>
                  <a:gd name="T49" fmla="*/ 0 h 547"/>
                  <a:gd name="T50" fmla="*/ 0 w 261"/>
                  <a:gd name="T51" fmla="*/ 0 h 547"/>
                  <a:gd name="T52" fmla="*/ 0 w 261"/>
                  <a:gd name="T53" fmla="*/ 0 h 547"/>
                  <a:gd name="T54" fmla="*/ 0 w 261"/>
                  <a:gd name="T55" fmla="*/ 0 h 547"/>
                  <a:gd name="T56" fmla="*/ 0 w 261"/>
                  <a:gd name="T57" fmla="*/ 0 h 547"/>
                  <a:gd name="T58" fmla="*/ 0 w 261"/>
                  <a:gd name="T59" fmla="*/ 0 h 547"/>
                  <a:gd name="T60" fmla="*/ 0 w 261"/>
                  <a:gd name="T61" fmla="*/ 0 h 547"/>
                  <a:gd name="T62" fmla="*/ 0 w 261"/>
                  <a:gd name="T63" fmla="*/ 0 h 547"/>
                  <a:gd name="T64" fmla="*/ 0 w 261"/>
                  <a:gd name="T65" fmla="*/ 0 h 547"/>
                  <a:gd name="T66" fmla="*/ 0 w 261"/>
                  <a:gd name="T67" fmla="*/ 0 h 547"/>
                  <a:gd name="T68" fmla="*/ 0 w 261"/>
                  <a:gd name="T69" fmla="*/ 0 h 547"/>
                  <a:gd name="T70" fmla="*/ 0 w 261"/>
                  <a:gd name="T71" fmla="*/ 0 h 547"/>
                  <a:gd name="T72" fmla="*/ 0 w 261"/>
                  <a:gd name="T73" fmla="*/ 0 h 547"/>
                  <a:gd name="T74" fmla="*/ 0 w 261"/>
                  <a:gd name="T75" fmla="*/ 0 h 547"/>
                  <a:gd name="T76" fmla="*/ 0 w 261"/>
                  <a:gd name="T77" fmla="*/ 0 h 547"/>
                  <a:gd name="T78" fmla="*/ 0 w 261"/>
                  <a:gd name="T79" fmla="*/ 0 h 547"/>
                  <a:gd name="T80" fmla="*/ 0 w 261"/>
                  <a:gd name="T81" fmla="*/ 0 h 547"/>
                  <a:gd name="T82" fmla="*/ 0 w 261"/>
                  <a:gd name="T83" fmla="*/ 0 h 547"/>
                  <a:gd name="T84" fmla="*/ 0 w 261"/>
                  <a:gd name="T85" fmla="*/ 0 h 547"/>
                  <a:gd name="T86" fmla="*/ 0 w 261"/>
                  <a:gd name="T87" fmla="*/ 0 h 547"/>
                  <a:gd name="T88" fmla="*/ 0 w 261"/>
                  <a:gd name="T89" fmla="*/ 0 h 547"/>
                  <a:gd name="T90" fmla="*/ 0 w 261"/>
                  <a:gd name="T91" fmla="*/ 0 h 547"/>
                  <a:gd name="T92" fmla="*/ 0 w 261"/>
                  <a:gd name="T93" fmla="*/ 0 h 547"/>
                  <a:gd name="T94" fmla="*/ 0 w 261"/>
                  <a:gd name="T95" fmla="*/ 0 h 547"/>
                  <a:gd name="T96" fmla="*/ 0 w 261"/>
                  <a:gd name="T97" fmla="*/ 0 h 547"/>
                  <a:gd name="T98" fmla="*/ 0 w 261"/>
                  <a:gd name="T99" fmla="*/ 0 h 5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1" h="547">
                    <a:moveTo>
                      <a:pt x="110" y="0"/>
                    </a:moveTo>
                    <a:lnTo>
                      <a:pt x="123" y="9"/>
                    </a:lnTo>
                    <a:lnTo>
                      <a:pt x="141" y="24"/>
                    </a:lnTo>
                    <a:lnTo>
                      <a:pt x="165" y="43"/>
                    </a:lnTo>
                    <a:lnTo>
                      <a:pt x="189" y="66"/>
                    </a:lnTo>
                    <a:lnTo>
                      <a:pt x="213" y="88"/>
                    </a:lnTo>
                    <a:lnTo>
                      <a:pt x="235" y="109"/>
                    </a:lnTo>
                    <a:lnTo>
                      <a:pt x="251" y="128"/>
                    </a:lnTo>
                    <a:lnTo>
                      <a:pt x="261" y="141"/>
                    </a:lnTo>
                    <a:lnTo>
                      <a:pt x="261" y="144"/>
                    </a:lnTo>
                    <a:lnTo>
                      <a:pt x="261" y="150"/>
                    </a:lnTo>
                    <a:lnTo>
                      <a:pt x="259" y="159"/>
                    </a:lnTo>
                    <a:lnTo>
                      <a:pt x="256" y="174"/>
                    </a:lnTo>
                    <a:lnTo>
                      <a:pt x="248" y="192"/>
                    </a:lnTo>
                    <a:lnTo>
                      <a:pt x="239" y="217"/>
                    </a:lnTo>
                    <a:lnTo>
                      <a:pt x="224" y="248"/>
                    </a:lnTo>
                    <a:lnTo>
                      <a:pt x="206" y="284"/>
                    </a:lnTo>
                    <a:lnTo>
                      <a:pt x="193" y="304"/>
                    </a:lnTo>
                    <a:lnTo>
                      <a:pt x="168" y="337"/>
                    </a:lnTo>
                    <a:lnTo>
                      <a:pt x="135" y="379"/>
                    </a:lnTo>
                    <a:lnTo>
                      <a:pt x="98" y="425"/>
                    </a:lnTo>
                    <a:lnTo>
                      <a:pt x="61" y="472"/>
                    </a:lnTo>
                    <a:lnTo>
                      <a:pt x="31" y="510"/>
                    </a:lnTo>
                    <a:lnTo>
                      <a:pt x="8" y="536"/>
                    </a:lnTo>
                    <a:lnTo>
                      <a:pt x="0" y="547"/>
                    </a:lnTo>
                    <a:lnTo>
                      <a:pt x="3" y="543"/>
                    </a:lnTo>
                    <a:lnTo>
                      <a:pt x="10" y="533"/>
                    </a:lnTo>
                    <a:lnTo>
                      <a:pt x="20" y="519"/>
                    </a:lnTo>
                    <a:lnTo>
                      <a:pt x="33" y="499"/>
                    </a:lnTo>
                    <a:lnTo>
                      <a:pt x="49" y="477"/>
                    </a:lnTo>
                    <a:lnTo>
                      <a:pt x="66" y="450"/>
                    </a:lnTo>
                    <a:lnTo>
                      <a:pt x="86" y="423"/>
                    </a:lnTo>
                    <a:lnTo>
                      <a:pt x="106" y="394"/>
                    </a:lnTo>
                    <a:lnTo>
                      <a:pt x="126" y="365"/>
                    </a:lnTo>
                    <a:lnTo>
                      <a:pt x="144" y="336"/>
                    </a:lnTo>
                    <a:lnTo>
                      <a:pt x="162" y="308"/>
                    </a:lnTo>
                    <a:lnTo>
                      <a:pt x="178" y="282"/>
                    </a:lnTo>
                    <a:lnTo>
                      <a:pt x="193" y="259"/>
                    </a:lnTo>
                    <a:lnTo>
                      <a:pt x="203" y="240"/>
                    </a:lnTo>
                    <a:lnTo>
                      <a:pt x="211" y="225"/>
                    </a:lnTo>
                    <a:lnTo>
                      <a:pt x="214" y="216"/>
                    </a:lnTo>
                    <a:lnTo>
                      <a:pt x="213" y="184"/>
                    </a:lnTo>
                    <a:lnTo>
                      <a:pt x="205" y="155"/>
                    </a:lnTo>
                    <a:lnTo>
                      <a:pt x="190" y="129"/>
                    </a:lnTo>
                    <a:lnTo>
                      <a:pt x="173" y="105"/>
                    </a:lnTo>
                    <a:lnTo>
                      <a:pt x="156" y="87"/>
                    </a:lnTo>
                    <a:lnTo>
                      <a:pt x="140" y="72"/>
                    </a:lnTo>
                    <a:lnTo>
                      <a:pt x="128" y="63"/>
                    </a:lnTo>
                    <a:lnTo>
                      <a:pt x="124" y="61"/>
                    </a:lnTo>
                    <a:lnTo>
                      <a:pt x="1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6" name="Freeform 366">
                <a:extLst>
                  <a:ext uri="{FF2B5EF4-FFF2-40B4-BE49-F238E27FC236}">
                    <a16:creationId xmlns:a16="http://schemas.microsoft.com/office/drawing/2014/main" id="{4F32D34E-7E59-4C34-B3DB-9C6D80A532BC}"/>
                  </a:ext>
                </a:extLst>
              </p:cNvPr>
              <p:cNvSpPr>
                <a:spLocks/>
              </p:cNvSpPr>
              <p:nvPr/>
            </p:nvSpPr>
            <p:spPr bwMode="auto">
              <a:xfrm>
                <a:off x="2028" y="4988"/>
                <a:ext cx="62" cy="41"/>
              </a:xfrm>
              <a:custGeom>
                <a:avLst/>
                <a:gdLst>
                  <a:gd name="T0" fmla="*/ 0 w 248"/>
                  <a:gd name="T1" fmla="*/ 0 h 166"/>
                  <a:gd name="T2" fmla="*/ 0 w 248"/>
                  <a:gd name="T3" fmla="*/ 0 h 166"/>
                  <a:gd name="T4" fmla="*/ 0 w 248"/>
                  <a:gd name="T5" fmla="*/ 0 h 166"/>
                  <a:gd name="T6" fmla="*/ 0 w 248"/>
                  <a:gd name="T7" fmla="*/ 0 h 166"/>
                  <a:gd name="T8" fmla="*/ 0 w 248"/>
                  <a:gd name="T9" fmla="*/ 0 h 166"/>
                  <a:gd name="T10" fmla="*/ 0 w 248"/>
                  <a:gd name="T11" fmla="*/ 0 h 166"/>
                  <a:gd name="T12" fmla="*/ 0 w 248"/>
                  <a:gd name="T13" fmla="*/ 0 h 166"/>
                  <a:gd name="T14" fmla="*/ 0 w 248"/>
                  <a:gd name="T15" fmla="*/ 0 h 166"/>
                  <a:gd name="T16" fmla="*/ 0 w 248"/>
                  <a:gd name="T17" fmla="*/ 0 h 166"/>
                  <a:gd name="T18" fmla="*/ 0 w 248"/>
                  <a:gd name="T19" fmla="*/ 0 h 166"/>
                  <a:gd name="T20" fmla="*/ 0 w 248"/>
                  <a:gd name="T21" fmla="*/ 0 h 166"/>
                  <a:gd name="T22" fmla="*/ 0 w 248"/>
                  <a:gd name="T23" fmla="*/ 0 h 166"/>
                  <a:gd name="T24" fmla="*/ 0 w 248"/>
                  <a:gd name="T25" fmla="*/ 0 h 166"/>
                  <a:gd name="T26" fmla="*/ 0 w 248"/>
                  <a:gd name="T27" fmla="*/ 0 h 166"/>
                  <a:gd name="T28" fmla="*/ 0 w 248"/>
                  <a:gd name="T29" fmla="*/ 0 h 166"/>
                  <a:gd name="T30" fmla="*/ 0 w 248"/>
                  <a:gd name="T31" fmla="*/ 0 h 166"/>
                  <a:gd name="T32" fmla="*/ 0 w 248"/>
                  <a:gd name="T33" fmla="*/ 0 h 166"/>
                  <a:gd name="T34" fmla="*/ 0 w 248"/>
                  <a:gd name="T35" fmla="*/ 0 h 166"/>
                  <a:gd name="T36" fmla="*/ 0 w 248"/>
                  <a:gd name="T37" fmla="*/ 0 h 166"/>
                  <a:gd name="T38" fmla="*/ 0 w 248"/>
                  <a:gd name="T39" fmla="*/ 0 h 166"/>
                  <a:gd name="T40" fmla="*/ 0 w 248"/>
                  <a:gd name="T41" fmla="*/ 0 h 166"/>
                  <a:gd name="T42" fmla="*/ 0 w 248"/>
                  <a:gd name="T43" fmla="*/ 0 h 166"/>
                  <a:gd name="T44" fmla="*/ 0 w 248"/>
                  <a:gd name="T45" fmla="*/ 0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8" h="166">
                    <a:moveTo>
                      <a:pt x="36" y="0"/>
                    </a:moveTo>
                    <a:lnTo>
                      <a:pt x="198" y="122"/>
                    </a:lnTo>
                    <a:lnTo>
                      <a:pt x="248" y="166"/>
                    </a:lnTo>
                    <a:lnTo>
                      <a:pt x="242" y="163"/>
                    </a:lnTo>
                    <a:lnTo>
                      <a:pt x="228" y="155"/>
                    </a:lnTo>
                    <a:lnTo>
                      <a:pt x="207" y="145"/>
                    </a:lnTo>
                    <a:lnTo>
                      <a:pt x="182" y="132"/>
                    </a:lnTo>
                    <a:lnTo>
                      <a:pt x="154" y="117"/>
                    </a:lnTo>
                    <a:lnTo>
                      <a:pt x="129" y="103"/>
                    </a:lnTo>
                    <a:lnTo>
                      <a:pt x="108" y="91"/>
                    </a:lnTo>
                    <a:lnTo>
                      <a:pt x="92" y="82"/>
                    </a:lnTo>
                    <a:lnTo>
                      <a:pt x="79" y="74"/>
                    </a:lnTo>
                    <a:lnTo>
                      <a:pt x="62" y="65"/>
                    </a:lnTo>
                    <a:lnTo>
                      <a:pt x="43" y="55"/>
                    </a:lnTo>
                    <a:lnTo>
                      <a:pt x="26" y="46"/>
                    </a:lnTo>
                    <a:lnTo>
                      <a:pt x="12" y="37"/>
                    </a:lnTo>
                    <a:lnTo>
                      <a:pt x="3" y="29"/>
                    </a:lnTo>
                    <a:lnTo>
                      <a:pt x="0" y="22"/>
                    </a:lnTo>
                    <a:lnTo>
                      <a:pt x="8" y="18"/>
                    </a:lnTo>
                    <a:lnTo>
                      <a:pt x="28" y="13"/>
                    </a:lnTo>
                    <a:lnTo>
                      <a:pt x="36" y="7"/>
                    </a:lnTo>
                    <a:lnTo>
                      <a:pt x="37" y="3"/>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7" name="Freeform 367">
                <a:extLst>
                  <a:ext uri="{FF2B5EF4-FFF2-40B4-BE49-F238E27FC236}">
                    <a16:creationId xmlns:a16="http://schemas.microsoft.com/office/drawing/2014/main" id="{85D6D359-5AC2-41F8-AAAF-1A2B9D148B9D}"/>
                  </a:ext>
                </a:extLst>
              </p:cNvPr>
              <p:cNvSpPr>
                <a:spLocks/>
              </p:cNvSpPr>
              <p:nvPr/>
            </p:nvSpPr>
            <p:spPr bwMode="auto">
              <a:xfrm>
                <a:off x="2106" y="4825"/>
                <a:ext cx="30" cy="44"/>
              </a:xfrm>
              <a:custGeom>
                <a:avLst/>
                <a:gdLst>
                  <a:gd name="T0" fmla="*/ 0 w 120"/>
                  <a:gd name="T1" fmla="*/ 0 h 176"/>
                  <a:gd name="T2" fmla="*/ 0 w 120"/>
                  <a:gd name="T3" fmla="*/ 0 h 176"/>
                  <a:gd name="T4" fmla="*/ 0 w 120"/>
                  <a:gd name="T5" fmla="*/ 0 h 176"/>
                  <a:gd name="T6" fmla="*/ 0 w 120"/>
                  <a:gd name="T7" fmla="*/ 0 h 176"/>
                  <a:gd name="T8" fmla="*/ 0 w 120"/>
                  <a:gd name="T9" fmla="*/ 0 h 176"/>
                  <a:gd name="T10" fmla="*/ 0 w 120"/>
                  <a:gd name="T11" fmla="*/ 0 h 176"/>
                  <a:gd name="T12" fmla="*/ 0 w 120"/>
                  <a:gd name="T13" fmla="*/ 0 h 176"/>
                  <a:gd name="T14" fmla="*/ 0 w 120"/>
                  <a:gd name="T15" fmla="*/ 0 h 176"/>
                  <a:gd name="T16" fmla="*/ 0 w 120"/>
                  <a:gd name="T17" fmla="*/ 0 h 176"/>
                  <a:gd name="T18" fmla="*/ 0 w 120"/>
                  <a:gd name="T19" fmla="*/ 0 h 176"/>
                  <a:gd name="T20" fmla="*/ 0 w 120"/>
                  <a:gd name="T21" fmla="*/ 0 h 176"/>
                  <a:gd name="T22" fmla="*/ 0 w 120"/>
                  <a:gd name="T23" fmla="*/ 0 h 176"/>
                  <a:gd name="T24" fmla="*/ 0 w 120"/>
                  <a:gd name="T25" fmla="*/ 0 h 176"/>
                  <a:gd name="T26" fmla="*/ 0 w 120"/>
                  <a:gd name="T27" fmla="*/ 0 h 176"/>
                  <a:gd name="T28" fmla="*/ 0 w 120"/>
                  <a:gd name="T29" fmla="*/ 0 h 176"/>
                  <a:gd name="T30" fmla="*/ 0 w 120"/>
                  <a:gd name="T31" fmla="*/ 0 h 176"/>
                  <a:gd name="T32" fmla="*/ 0 w 120"/>
                  <a:gd name="T33" fmla="*/ 0 h 176"/>
                  <a:gd name="T34" fmla="*/ 0 w 120"/>
                  <a:gd name="T35" fmla="*/ 0 h 176"/>
                  <a:gd name="T36" fmla="*/ 0 w 120"/>
                  <a:gd name="T37" fmla="*/ 0 h 176"/>
                  <a:gd name="T38" fmla="*/ 0 w 120"/>
                  <a:gd name="T39" fmla="*/ 0 h 176"/>
                  <a:gd name="T40" fmla="*/ 0 w 120"/>
                  <a:gd name="T41" fmla="*/ 0 h 176"/>
                  <a:gd name="T42" fmla="*/ 0 w 120"/>
                  <a:gd name="T43" fmla="*/ 0 h 176"/>
                  <a:gd name="T44" fmla="*/ 0 w 120"/>
                  <a:gd name="T45" fmla="*/ 0 h 176"/>
                  <a:gd name="T46" fmla="*/ 0 w 120"/>
                  <a:gd name="T47" fmla="*/ 0 h 176"/>
                  <a:gd name="T48" fmla="*/ 0 w 120"/>
                  <a:gd name="T49" fmla="*/ 0 h 176"/>
                  <a:gd name="T50" fmla="*/ 0 w 120"/>
                  <a:gd name="T51" fmla="*/ 0 h 176"/>
                  <a:gd name="T52" fmla="*/ 0 w 120"/>
                  <a:gd name="T53" fmla="*/ 0 h 176"/>
                  <a:gd name="T54" fmla="*/ 0 w 120"/>
                  <a:gd name="T55" fmla="*/ 0 h 176"/>
                  <a:gd name="T56" fmla="*/ 0 w 120"/>
                  <a:gd name="T57" fmla="*/ 0 h 176"/>
                  <a:gd name="T58" fmla="*/ 0 w 120"/>
                  <a:gd name="T59" fmla="*/ 0 h 176"/>
                  <a:gd name="T60" fmla="*/ 0 w 120"/>
                  <a:gd name="T61" fmla="*/ 0 h 176"/>
                  <a:gd name="T62" fmla="*/ 0 w 120"/>
                  <a:gd name="T63" fmla="*/ 0 h 176"/>
                  <a:gd name="T64" fmla="*/ 0 w 120"/>
                  <a:gd name="T65" fmla="*/ 0 h 176"/>
                  <a:gd name="T66" fmla="*/ 0 w 120"/>
                  <a:gd name="T67" fmla="*/ 0 h 176"/>
                  <a:gd name="T68" fmla="*/ 0 w 120"/>
                  <a:gd name="T69" fmla="*/ 0 h 176"/>
                  <a:gd name="T70" fmla="*/ 0 w 120"/>
                  <a:gd name="T71" fmla="*/ 0 h 176"/>
                  <a:gd name="T72" fmla="*/ 0 w 120"/>
                  <a:gd name="T73" fmla="*/ 0 h 176"/>
                  <a:gd name="T74" fmla="*/ 0 w 120"/>
                  <a:gd name="T75" fmla="*/ 0 h 176"/>
                  <a:gd name="T76" fmla="*/ 0 w 120"/>
                  <a:gd name="T77" fmla="*/ 0 h 176"/>
                  <a:gd name="T78" fmla="*/ 0 w 120"/>
                  <a:gd name="T79" fmla="*/ 0 h 176"/>
                  <a:gd name="T80" fmla="*/ 0 w 120"/>
                  <a:gd name="T81" fmla="*/ 0 h 1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0" h="176">
                    <a:moveTo>
                      <a:pt x="56" y="0"/>
                    </a:moveTo>
                    <a:lnTo>
                      <a:pt x="60" y="0"/>
                    </a:lnTo>
                    <a:lnTo>
                      <a:pt x="70" y="3"/>
                    </a:lnTo>
                    <a:lnTo>
                      <a:pt x="79" y="10"/>
                    </a:lnTo>
                    <a:lnTo>
                      <a:pt x="81" y="21"/>
                    </a:lnTo>
                    <a:lnTo>
                      <a:pt x="83" y="25"/>
                    </a:lnTo>
                    <a:lnTo>
                      <a:pt x="85" y="24"/>
                    </a:lnTo>
                    <a:lnTo>
                      <a:pt x="92" y="20"/>
                    </a:lnTo>
                    <a:lnTo>
                      <a:pt x="99" y="15"/>
                    </a:lnTo>
                    <a:lnTo>
                      <a:pt x="105" y="12"/>
                    </a:lnTo>
                    <a:lnTo>
                      <a:pt x="112" y="14"/>
                    </a:lnTo>
                    <a:lnTo>
                      <a:pt x="117" y="20"/>
                    </a:lnTo>
                    <a:lnTo>
                      <a:pt x="120" y="37"/>
                    </a:lnTo>
                    <a:lnTo>
                      <a:pt x="114" y="46"/>
                    </a:lnTo>
                    <a:lnTo>
                      <a:pt x="104" y="54"/>
                    </a:lnTo>
                    <a:lnTo>
                      <a:pt x="93" y="69"/>
                    </a:lnTo>
                    <a:lnTo>
                      <a:pt x="88" y="94"/>
                    </a:lnTo>
                    <a:lnTo>
                      <a:pt x="84" y="115"/>
                    </a:lnTo>
                    <a:lnTo>
                      <a:pt x="77" y="131"/>
                    </a:lnTo>
                    <a:lnTo>
                      <a:pt x="68" y="141"/>
                    </a:lnTo>
                    <a:lnTo>
                      <a:pt x="60" y="144"/>
                    </a:lnTo>
                    <a:lnTo>
                      <a:pt x="55" y="145"/>
                    </a:lnTo>
                    <a:lnTo>
                      <a:pt x="48" y="148"/>
                    </a:lnTo>
                    <a:lnTo>
                      <a:pt x="41" y="153"/>
                    </a:lnTo>
                    <a:lnTo>
                      <a:pt x="31" y="158"/>
                    </a:lnTo>
                    <a:lnTo>
                      <a:pt x="23" y="164"/>
                    </a:lnTo>
                    <a:lnTo>
                      <a:pt x="14" y="169"/>
                    </a:lnTo>
                    <a:lnTo>
                      <a:pt x="8" y="173"/>
                    </a:lnTo>
                    <a:lnTo>
                      <a:pt x="2" y="176"/>
                    </a:lnTo>
                    <a:lnTo>
                      <a:pt x="0" y="173"/>
                    </a:lnTo>
                    <a:lnTo>
                      <a:pt x="5" y="157"/>
                    </a:lnTo>
                    <a:lnTo>
                      <a:pt x="12" y="133"/>
                    </a:lnTo>
                    <a:lnTo>
                      <a:pt x="14" y="99"/>
                    </a:lnTo>
                    <a:lnTo>
                      <a:pt x="13" y="69"/>
                    </a:lnTo>
                    <a:lnTo>
                      <a:pt x="10" y="48"/>
                    </a:lnTo>
                    <a:lnTo>
                      <a:pt x="12" y="33"/>
                    </a:lnTo>
                    <a:lnTo>
                      <a:pt x="18" y="21"/>
                    </a:lnTo>
                    <a:lnTo>
                      <a:pt x="30" y="11"/>
                    </a:lnTo>
                    <a:lnTo>
                      <a:pt x="43" y="4"/>
                    </a:lnTo>
                    <a:lnTo>
                      <a:pt x="52" y="2"/>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8" name="Freeform 368">
                <a:extLst>
                  <a:ext uri="{FF2B5EF4-FFF2-40B4-BE49-F238E27FC236}">
                    <a16:creationId xmlns:a16="http://schemas.microsoft.com/office/drawing/2014/main" id="{12EE8CCD-19DD-4021-89BE-5C7B2224B514}"/>
                  </a:ext>
                </a:extLst>
              </p:cNvPr>
              <p:cNvSpPr>
                <a:spLocks/>
              </p:cNvSpPr>
              <p:nvPr/>
            </p:nvSpPr>
            <p:spPr bwMode="auto">
              <a:xfrm>
                <a:off x="2026" y="4865"/>
                <a:ext cx="46" cy="10"/>
              </a:xfrm>
              <a:custGeom>
                <a:avLst/>
                <a:gdLst>
                  <a:gd name="T0" fmla="*/ 0 w 183"/>
                  <a:gd name="T1" fmla="*/ 0 h 41"/>
                  <a:gd name="T2" fmla="*/ 0 w 183"/>
                  <a:gd name="T3" fmla="*/ 0 h 41"/>
                  <a:gd name="T4" fmla="*/ 0 w 183"/>
                  <a:gd name="T5" fmla="*/ 0 h 41"/>
                  <a:gd name="T6" fmla="*/ 0 w 183"/>
                  <a:gd name="T7" fmla="*/ 0 h 41"/>
                  <a:gd name="T8" fmla="*/ 0 w 183"/>
                  <a:gd name="T9" fmla="*/ 0 h 41"/>
                  <a:gd name="T10" fmla="*/ 0 w 183"/>
                  <a:gd name="T11" fmla="*/ 0 h 41"/>
                  <a:gd name="T12" fmla="*/ 0 w 183"/>
                  <a:gd name="T13" fmla="*/ 0 h 41"/>
                  <a:gd name="T14" fmla="*/ 0 w 183"/>
                  <a:gd name="T15" fmla="*/ 0 h 41"/>
                  <a:gd name="T16" fmla="*/ 0 w 183"/>
                  <a:gd name="T17" fmla="*/ 0 h 41"/>
                  <a:gd name="T18" fmla="*/ 0 w 183"/>
                  <a:gd name="T19" fmla="*/ 0 h 41"/>
                  <a:gd name="T20" fmla="*/ 0 w 183"/>
                  <a:gd name="T21" fmla="*/ 0 h 41"/>
                  <a:gd name="T22" fmla="*/ 0 w 183"/>
                  <a:gd name="T23" fmla="*/ 0 h 41"/>
                  <a:gd name="T24" fmla="*/ 0 w 183"/>
                  <a:gd name="T25" fmla="*/ 0 h 41"/>
                  <a:gd name="T26" fmla="*/ 0 w 183"/>
                  <a:gd name="T27" fmla="*/ 0 h 41"/>
                  <a:gd name="T28" fmla="*/ 0 w 183"/>
                  <a:gd name="T29" fmla="*/ 0 h 41"/>
                  <a:gd name="T30" fmla="*/ 0 w 183"/>
                  <a:gd name="T31" fmla="*/ 0 h 41"/>
                  <a:gd name="T32" fmla="*/ 0 w 183"/>
                  <a:gd name="T33" fmla="*/ 0 h 41"/>
                  <a:gd name="T34" fmla="*/ 0 w 183"/>
                  <a:gd name="T35" fmla="*/ 0 h 41"/>
                  <a:gd name="T36" fmla="*/ 0 w 183"/>
                  <a:gd name="T37" fmla="*/ 0 h 41"/>
                  <a:gd name="T38" fmla="*/ 0 w 183"/>
                  <a:gd name="T39" fmla="*/ 0 h 41"/>
                  <a:gd name="T40" fmla="*/ 0 w 183"/>
                  <a:gd name="T41" fmla="*/ 0 h 41"/>
                  <a:gd name="T42" fmla="*/ 0 w 183"/>
                  <a:gd name="T43" fmla="*/ 0 h 41"/>
                  <a:gd name="T44" fmla="*/ 0 w 183"/>
                  <a:gd name="T45" fmla="*/ 0 h 41"/>
                  <a:gd name="T46" fmla="*/ 0 w 183"/>
                  <a:gd name="T47" fmla="*/ 0 h 41"/>
                  <a:gd name="T48" fmla="*/ 0 w 183"/>
                  <a:gd name="T49" fmla="*/ 0 h 41"/>
                  <a:gd name="T50" fmla="*/ 0 w 183"/>
                  <a:gd name="T51" fmla="*/ 0 h 41"/>
                  <a:gd name="T52" fmla="*/ 0 w 183"/>
                  <a:gd name="T53" fmla="*/ 0 h 41"/>
                  <a:gd name="T54" fmla="*/ 0 w 183"/>
                  <a:gd name="T55" fmla="*/ 0 h 41"/>
                  <a:gd name="T56" fmla="*/ 0 w 183"/>
                  <a:gd name="T57" fmla="*/ 0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3" h="41">
                    <a:moveTo>
                      <a:pt x="17" y="0"/>
                    </a:moveTo>
                    <a:lnTo>
                      <a:pt x="21" y="1"/>
                    </a:lnTo>
                    <a:lnTo>
                      <a:pt x="32" y="4"/>
                    </a:lnTo>
                    <a:lnTo>
                      <a:pt x="46" y="9"/>
                    </a:lnTo>
                    <a:lnTo>
                      <a:pt x="63" y="15"/>
                    </a:lnTo>
                    <a:lnTo>
                      <a:pt x="82" y="20"/>
                    </a:lnTo>
                    <a:lnTo>
                      <a:pt x="99" y="25"/>
                    </a:lnTo>
                    <a:lnTo>
                      <a:pt x="115" y="29"/>
                    </a:lnTo>
                    <a:lnTo>
                      <a:pt x="125" y="30"/>
                    </a:lnTo>
                    <a:lnTo>
                      <a:pt x="133" y="30"/>
                    </a:lnTo>
                    <a:lnTo>
                      <a:pt x="144" y="32"/>
                    </a:lnTo>
                    <a:lnTo>
                      <a:pt x="153" y="33"/>
                    </a:lnTo>
                    <a:lnTo>
                      <a:pt x="162" y="33"/>
                    </a:lnTo>
                    <a:lnTo>
                      <a:pt x="170" y="34"/>
                    </a:lnTo>
                    <a:lnTo>
                      <a:pt x="177" y="36"/>
                    </a:lnTo>
                    <a:lnTo>
                      <a:pt x="182" y="36"/>
                    </a:lnTo>
                    <a:lnTo>
                      <a:pt x="183" y="36"/>
                    </a:lnTo>
                    <a:lnTo>
                      <a:pt x="179" y="36"/>
                    </a:lnTo>
                    <a:lnTo>
                      <a:pt x="167" y="37"/>
                    </a:lnTo>
                    <a:lnTo>
                      <a:pt x="150" y="38"/>
                    </a:lnTo>
                    <a:lnTo>
                      <a:pt x="128" y="40"/>
                    </a:lnTo>
                    <a:lnTo>
                      <a:pt x="103" y="41"/>
                    </a:lnTo>
                    <a:lnTo>
                      <a:pt x="75" y="40"/>
                    </a:lnTo>
                    <a:lnTo>
                      <a:pt x="49" y="38"/>
                    </a:lnTo>
                    <a:lnTo>
                      <a:pt x="22" y="36"/>
                    </a:lnTo>
                    <a:lnTo>
                      <a:pt x="5" y="28"/>
                    </a:lnTo>
                    <a:lnTo>
                      <a:pt x="0" y="16"/>
                    </a:lnTo>
                    <a:lnTo>
                      <a:pt x="5" y="4"/>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9" name="Freeform 369">
                <a:extLst>
                  <a:ext uri="{FF2B5EF4-FFF2-40B4-BE49-F238E27FC236}">
                    <a16:creationId xmlns:a16="http://schemas.microsoft.com/office/drawing/2014/main" id="{85BCE557-AA56-4F29-96D5-27BC159EE366}"/>
                  </a:ext>
                </a:extLst>
              </p:cNvPr>
              <p:cNvSpPr>
                <a:spLocks/>
              </p:cNvSpPr>
              <p:nvPr/>
            </p:nvSpPr>
            <p:spPr bwMode="auto">
              <a:xfrm>
                <a:off x="2061" y="4805"/>
                <a:ext cx="94" cy="18"/>
              </a:xfrm>
              <a:custGeom>
                <a:avLst/>
                <a:gdLst>
                  <a:gd name="T0" fmla="*/ 0 w 373"/>
                  <a:gd name="T1" fmla="*/ 0 h 73"/>
                  <a:gd name="T2" fmla="*/ 0 w 373"/>
                  <a:gd name="T3" fmla="*/ 0 h 73"/>
                  <a:gd name="T4" fmla="*/ 0 w 373"/>
                  <a:gd name="T5" fmla="*/ 0 h 73"/>
                  <a:gd name="T6" fmla="*/ 0 w 373"/>
                  <a:gd name="T7" fmla="*/ 0 h 73"/>
                  <a:gd name="T8" fmla="*/ 0 w 373"/>
                  <a:gd name="T9" fmla="*/ 0 h 73"/>
                  <a:gd name="T10" fmla="*/ 0 w 373"/>
                  <a:gd name="T11" fmla="*/ 0 h 73"/>
                  <a:gd name="T12" fmla="*/ 0 w 373"/>
                  <a:gd name="T13" fmla="*/ 0 h 73"/>
                  <a:gd name="T14" fmla="*/ 0 w 373"/>
                  <a:gd name="T15" fmla="*/ 0 h 73"/>
                  <a:gd name="T16" fmla="*/ 0 w 373"/>
                  <a:gd name="T17" fmla="*/ 0 h 73"/>
                  <a:gd name="T18" fmla="*/ 0 w 373"/>
                  <a:gd name="T19" fmla="*/ 0 h 73"/>
                  <a:gd name="T20" fmla="*/ 0 w 373"/>
                  <a:gd name="T21" fmla="*/ 0 h 73"/>
                  <a:gd name="T22" fmla="*/ 0 w 373"/>
                  <a:gd name="T23" fmla="*/ 0 h 73"/>
                  <a:gd name="T24" fmla="*/ 0 w 373"/>
                  <a:gd name="T25" fmla="*/ 0 h 73"/>
                  <a:gd name="T26" fmla="*/ 0 w 373"/>
                  <a:gd name="T27" fmla="*/ 0 h 73"/>
                  <a:gd name="T28" fmla="*/ 0 w 373"/>
                  <a:gd name="T29" fmla="*/ 0 h 73"/>
                  <a:gd name="T30" fmla="*/ 0 w 373"/>
                  <a:gd name="T31" fmla="*/ 0 h 73"/>
                  <a:gd name="T32" fmla="*/ 0 w 373"/>
                  <a:gd name="T33" fmla="*/ 0 h 73"/>
                  <a:gd name="T34" fmla="*/ 0 w 373"/>
                  <a:gd name="T35" fmla="*/ 0 h 73"/>
                  <a:gd name="T36" fmla="*/ 0 w 373"/>
                  <a:gd name="T37" fmla="*/ 0 h 73"/>
                  <a:gd name="T38" fmla="*/ 0 w 373"/>
                  <a:gd name="T39" fmla="*/ 0 h 73"/>
                  <a:gd name="T40" fmla="*/ 0 w 373"/>
                  <a:gd name="T41" fmla="*/ 0 h 73"/>
                  <a:gd name="T42" fmla="*/ 0 w 373"/>
                  <a:gd name="T43" fmla="*/ 0 h 73"/>
                  <a:gd name="T44" fmla="*/ 0 w 373"/>
                  <a:gd name="T45" fmla="*/ 0 h 73"/>
                  <a:gd name="T46" fmla="*/ 0 w 373"/>
                  <a:gd name="T47" fmla="*/ 0 h 73"/>
                  <a:gd name="T48" fmla="*/ 0 w 373"/>
                  <a:gd name="T49" fmla="*/ 0 h 73"/>
                  <a:gd name="T50" fmla="*/ 0 w 373"/>
                  <a:gd name="T51" fmla="*/ 0 h 73"/>
                  <a:gd name="T52" fmla="*/ 0 w 373"/>
                  <a:gd name="T53" fmla="*/ 0 h 73"/>
                  <a:gd name="T54" fmla="*/ 0 w 373"/>
                  <a:gd name="T55" fmla="*/ 0 h 73"/>
                  <a:gd name="T56" fmla="*/ 0 w 373"/>
                  <a:gd name="T57" fmla="*/ 0 h 73"/>
                  <a:gd name="T58" fmla="*/ 0 w 373"/>
                  <a:gd name="T59" fmla="*/ 0 h 73"/>
                  <a:gd name="T60" fmla="*/ 0 w 373"/>
                  <a:gd name="T61" fmla="*/ 0 h 73"/>
                  <a:gd name="T62" fmla="*/ 0 w 373"/>
                  <a:gd name="T63" fmla="*/ 0 h 73"/>
                  <a:gd name="T64" fmla="*/ 0 w 373"/>
                  <a:gd name="T65" fmla="*/ 0 h 73"/>
                  <a:gd name="T66" fmla="*/ 0 w 373"/>
                  <a:gd name="T67" fmla="*/ 0 h 73"/>
                  <a:gd name="T68" fmla="*/ 0 w 373"/>
                  <a:gd name="T69" fmla="*/ 0 h 73"/>
                  <a:gd name="T70" fmla="*/ 0 w 373"/>
                  <a:gd name="T71" fmla="*/ 0 h 73"/>
                  <a:gd name="T72" fmla="*/ 0 w 373"/>
                  <a:gd name="T73" fmla="*/ 0 h 73"/>
                  <a:gd name="T74" fmla="*/ 0 w 373"/>
                  <a:gd name="T75" fmla="*/ 0 h 73"/>
                  <a:gd name="T76" fmla="*/ 0 w 373"/>
                  <a:gd name="T77" fmla="*/ 0 h 73"/>
                  <a:gd name="T78" fmla="*/ 0 w 373"/>
                  <a:gd name="T79" fmla="*/ 0 h 73"/>
                  <a:gd name="T80" fmla="*/ 0 w 373"/>
                  <a:gd name="T81" fmla="*/ 0 h 73"/>
                  <a:gd name="T82" fmla="*/ 0 w 373"/>
                  <a:gd name="T83" fmla="*/ 0 h 73"/>
                  <a:gd name="T84" fmla="*/ 0 w 373"/>
                  <a:gd name="T85" fmla="*/ 0 h 73"/>
                  <a:gd name="T86" fmla="*/ 0 w 373"/>
                  <a:gd name="T87" fmla="*/ 0 h 73"/>
                  <a:gd name="T88" fmla="*/ 0 w 373"/>
                  <a:gd name="T89" fmla="*/ 0 h 73"/>
                  <a:gd name="T90" fmla="*/ 0 w 373"/>
                  <a:gd name="T91" fmla="*/ 0 h 73"/>
                  <a:gd name="T92" fmla="*/ 0 w 373"/>
                  <a:gd name="T93" fmla="*/ 0 h 73"/>
                  <a:gd name="T94" fmla="*/ 0 w 373"/>
                  <a:gd name="T95" fmla="*/ 0 h 73"/>
                  <a:gd name="T96" fmla="*/ 0 w 373"/>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3" h="73">
                    <a:moveTo>
                      <a:pt x="373" y="0"/>
                    </a:moveTo>
                    <a:lnTo>
                      <a:pt x="370" y="2"/>
                    </a:lnTo>
                    <a:lnTo>
                      <a:pt x="363" y="7"/>
                    </a:lnTo>
                    <a:lnTo>
                      <a:pt x="349" y="15"/>
                    </a:lnTo>
                    <a:lnTo>
                      <a:pt x="331" y="23"/>
                    </a:lnTo>
                    <a:lnTo>
                      <a:pt x="309" y="32"/>
                    </a:lnTo>
                    <a:lnTo>
                      <a:pt x="282" y="40"/>
                    </a:lnTo>
                    <a:lnTo>
                      <a:pt x="252" y="46"/>
                    </a:lnTo>
                    <a:lnTo>
                      <a:pt x="218" y="50"/>
                    </a:lnTo>
                    <a:lnTo>
                      <a:pt x="190" y="52"/>
                    </a:lnTo>
                    <a:lnTo>
                      <a:pt x="165" y="53"/>
                    </a:lnTo>
                    <a:lnTo>
                      <a:pt x="143" y="54"/>
                    </a:lnTo>
                    <a:lnTo>
                      <a:pt x="123" y="56"/>
                    </a:lnTo>
                    <a:lnTo>
                      <a:pt x="104" y="56"/>
                    </a:lnTo>
                    <a:lnTo>
                      <a:pt x="87" y="56"/>
                    </a:lnTo>
                    <a:lnTo>
                      <a:pt x="69" y="54"/>
                    </a:lnTo>
                    <a:lnTo>
                      <a:pt x="50" y="53"/>
                    </a:lnTo>
                    <a:lnTo>
                      <a:pt x="33" y="53"/>
                    </a:lnTo>
                    <a:lnTo>
                      <a:pt x="19" y="54"/>
                    </a:lnTo>
                    <a:lnTo>
                      <a:pt x="10" y="56"/>
                    </a:lnTo>
                    <a:lnTo>
                      <a:pt x="4" y="58"/>
                    </a:lnTo>
                    <a:lnTo>
                      <a:pt x="0" y="62"/>
                    </a:lnTo>
                    <a:lnTo>
                      <a:pt x="0" y="65"/>
                    </a:lnTo>
                    <a:lnTo>
                      <a:pt x="3" y="66"/>
                    </a:lnTo>
                    <a:lnTo>
                      <a:pt x="8" y="68"/>
                    </a:lnTo>
                    <a:lnTo>
                      <a:pt x="17" y="69"/>
                    </a:lnTo>
                    <a:lnTo>
                      <a:pt x="31" y="70"/>
                    </a:lnTo>
                    <a:lnTo>
                      <a:pt x="48" y="71"/>
                    </a:lnTo>
                    <a:lnTo>
                      <a:pt x="71" y="73"/>
                    </a:lnTo>
                    <a:lnTo>
                      <a:pt x="99" y="73"/>
                    </a:lnTo>
                    <a:lnTo>
                      <a:pt x="132" y="71"/>
                    </a:lnTo>
                    <a:lnTo>
                      <a:pt x="169" y="68"/>
                    </a:lnTo>
                    <a:lnTo>
                      <a:pt x="212" y="61"/>
                    </a:lnTo>
                    <a:lnTo>
                      <a:pt x="244" y="54"/>
                    </a:lnTo>
                    <a:lnTo>
                      <a:pt x="268" y="49"/>
                    </a:lnTo>
                    <a:lnTo>
                      <a:pt x="284" y="45"/>
                    </a:lnTo>
                    <a:lnTo>
                      <a:pt x="294" y="41"/>
                    </a:lnTo>
                    <a:lnTo>
                      <a:pt x="302" y="39"/>
                    </a:lnTo>
                    <a:lnTo>
                      <a:pt x="309" y="36"/>
                    </a:lnTo>
                    <a:lnTo>
                      <a:pt x="315" y="32"/>
                    </a:lnTo>
                    <a:lnTo>
                      <a:pt x="323" y="29"/>
                    </a:lnTo>
                    <a:lnTo>
                      <a:pt x="336" y="24"/>
                    </a:lnTo>
                    <a:lnTo>
                      <a:pt x="347" y="19"/>
                    </a:lnTo>
                    <a:lnTo>
                      <a:pt x="355" y="15"/>
                    </a:lnTo>
                    <a:lnTo>
                      <a:pt x="363" y="10"/>
                    </a:lnTo>
                    <a:lnTo>
                      <a:pt x="366" y="6"/>
                    </a:lnTo>
                    <a:lnTo>
                      <a:pt x="370" y="3"/>
                    </a:lnTo>
                    <a:lnTo>
                      <a:pt x="373" y="2"/>
                    </a:lnTo>
                    <a:lnTo>
                      <a:pt x="3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0" name="Freeform 370">
                <a:extLst>
                  <a:ext uri="{FF2B5EF4-FFF2-40B4-BE49-F238E27FC236}">
                    <a16:creationId xmlns:a16="http://schemas.microsoft.com/office/drawing/2014/main" id="{BDF83C5D-9520-4762-B13D-10BAFD380E7B}"/>
                  </a:ext>
                </a:extLst>
              </p:cNvPr>
              <p:cNvSpPr>
                <a:spLocks/>
              </p:cNvSpPr>
              <p:nvPr/>
            </p:nvSpPr>
            <p:spPr bwMode="auto">
              <a:xfrm>
                <a:off x="2098" y="4762"/>
                <a:ext cx="52" cy="49"/>
              </a:xfrm>
              <a:custGeom>
                <a:avLst/>
                <a:gdLst>
                  <a:gd name="T0" fmla="*/ 0 w 209"/>
                  <a:gd name="T1" fmla="*/ 0 h 199"/>
                  <a:gd name="T2" fmla="*/ 0 w 209"/>
                  <a:gd name="T3" fmla="*/ 0 h 199"/>
                  <a:gd name="T4" fmla="*/ 0 w 209"/>
                  <a:gd name="T5" fmla="*/ 0 h 199"/>
                  <a:gd name="T6" fmla="*/ 0 w 209"/>
                  <a:gd name="T7" fmla="*/ 0 h 199"/>
                  <a:gd name="T8" fmla="*/ 0 w 209"/>
                  <a:gd name="T9" fmla="*/ 0 h 199"/>
                  <a:gd name="T10" fmla="*/ 0 w 209"/>
                  <a:gd name="T11" fmla="*/ 0 h 199"/>
                  <a:gd name="T12" fmla="*/ 0 w 209"/>
                  <a:gd name="T13" fmla="*/ 0 h 199"/>
                  <a:gd name="T14" fmla="*/ 0 w 209"/>
                  <a:gd name="T15" fmla="*/ 0 h 199"/>
                  <a:gd name="T16" fmla="*/ 0 w 209"/>
                  <a:gd name="T17" fmla="*/ 0 h 199"/>
                  <a:gd name="T18" fmla="*/ 0 w 209"/>
                  <a:gd name="T19" fmla="*/ 0 h 199"/>
                  <a:gd name="T20" fmla="*/ 0 w 209"/>
                  <a:gd name="T21" fmla="*/ 0 h 199"/>
                  <a:gd name="T22" fmla="*/ 0 w 209"/>
                  <a:gd name="T23" fmla="*/ 0 h 199"/>
                  <a:gd name="T24" fmla="*/ 0 w 209"/>
                  <a:gd name="T25" fmla="*/ 0 h 199"/>
                  <a:gd name="T26" fmla="*/ 0 w 209"/>
                  <a:gd name="T27" fmla="*/ 0 h 199"/>
                  <a:gd name="T28" fmla="*/ 0 w 209"/>
                  <a:gd name="T29" fmla="*/ 0 h 199"/>
                  <a:gd name="T30" fmla="*/ 0 w 209"/>
                  <a:gd name="T31" fmla="*/ 0 h 199"/>
                  <a:gd name="T32" fmla="*/ 0 w 209"/>
                  <a:gd name="T33" fmla="*/ 0 h 199"/>
                  <a:gd name="T34" fmla="*/ 0 w 209"/>
                  <a:gd name="T35" fmla="*/ 0 h 199"/>
                  <a:gd name="T36" fmla="*/ 0 w 209"/>
                  <a:gd name="T37" fmla="*/ 0 h 199"/>
                  <a:gd name="T38" fmla="*/ 0 w 209"/>
                  <a:gd name="T39" fmla="*/ 0 h 199"/>
                  <a:gd name="T40" fmla="*/ 0 w 209"/>
                  <a:gd name="T41" fmla="*/ 0 h 199"/>
                  <a:gd name="T42" fmla="*/ 0 w 209"/>
                  <a:gd name="T43" fmla="*/ 0 h 199"/>
                  <a:gd name="T44" fmla="*/ 0 w 209"/>
                  <a:gd name="T45" fmla="*/ 0 h 199"/>
                  <a:gd name="T46" fmla="*/ 0 w 209"/>
                  <a:gd name="T47" fmla="*/ 0 h 199"/>
                  <a:gd name="T48" fmla="*/ 0 w 209"/>
                  <a:gd name="T49" fmla="*/ 0 h 199"/>
                  <a:gd name="T50" fmla="*/ 0 w 209"/>
                  <a:gd name="T51" fmla="*/ 0 h 199"/>
                  <a:gd name="T52" fmla="*/ 0 w 209"/>
                  <a:gd name="T53" fmla="*/ 0 h 199"/>
                  <a:gd name="T54" fmla="*/ 0 w 209"/>
                  <a:gd name="T55" fmla="*/ 0 h 199"/>
                  <a:gd name="T56" fmla="*/ 0 w 209"/>
                  <a:gd name="T57" fmla="*/ 0 h 199"/>
                  <a:gd name="T58" fmla="*/ 0 w 209"/>
                  <a:gd name="T59" fmla="*/ 0 h 199"/>
                  <a:gd name="T60" fmla="*/ 0 w 209"/>
                  <a:gd name="T61" fmla="*/ 0 h 199"/>
                  <a:gd name="T62" fmla="*/ 0 w 209"/>
                  <a:gd name="T63" fmla="*/ 0 h 199"/>
                  <a:gd name="T64" fmla="*/ 0 w 209"/>
                  <a:gd name="T65" fmla="*/ 0 h 199"/>
                  <a:gd name="T66" fmla="*/ 0 w 209"/>
                  <a:gd name="T67" fmla="*/ 0 h 199"/>
                  <a:gd name="T68" fmla="*/ 0 w 209"/>
                  <a:gd name="T69" fmla="*/ 0 h 199"/>
                  <a:gd name="T70" fmla="*/ 0 w 209"/>
                  <a:gd name="T71" fmla="*/ 0 h 199"/>
                  <a:gd name="T72" fmla="*/ 0 w 209"/>
                  <a:gd name="T73" fmla="*/ 0 h 199"/>
                  <a:gd name="T74" fmla="*/ 0 w 209"/>
                  <a:gd name="T75" fmla="*/ 0 h 199"/>
                  <a:gd name="T76" fmla="*/ 0 w 209"/>
                  <a:gd name="T77" fmla="*/ 0 h 199"/>
                  <a:gd name="T78" fmla="*/ 0 w 209"/>
                  <a:gd name="T79" fmla="*/ 0 h 199"/>
                  <a:gd name="T80" fmla="*/ 0 w 209"/>
                  <a:gd name="T81" fmla="*/ 0 h 199"/>
                  <a:gd name="T82" fmla="*/ 0 w 209"/>
                  <a:gd name="T83" fmla="*/ 0 h 199"/>
                  <a:gd name="T84" fmla="*/ 0 w 209"/>
                  <a:gd name="T85" fmla="*/ 0 h 199"/>
                  <a:gd name="T86" fmla="*/ 0 w 209"/>
                  <a:gd name="T87" fmla="*/ 0 h 199"/>
                  <a:gd name="T88" fmla="*/ 0 w 209"/>
                  <a:gd name="T89" fmla="*/ 0 h 1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9" h="199">
                    <a:moveTo>
                      <a:pt x="208" y="121"/>
                    </a:moveTo>
                    <a:lnTo>
                      <a:pt x="206" y="116"/>
                    </a:lnTo>
                    <a:lnTo>
                      <a:pt x="205" y="108"/>
                    </a:lnTo>
                    <a:lnTo>
                      <a:pt x="205" y="98"/>
                    </a:lnTo>
                    <a:lnTo>
                      <a:pt x="204" y="84"/>
                    </a:lnTo>
                    <a:lnTo>
                      <a:pt x="200" y="71"/>
                    </a:lnTo>
                    <a:lnTo>
                      <a:pt x="194" y="57"/>
                    </a:lnTo>
                    <a:lnTo>
                      <a:pt x="184" y="44"/>
                    </a:lnTo>
                    <a:lnTo>
                      <a:pt x="171" y="30"/>
                    </a:lnTo>
                    <a:lnTo>
                      <a:pt x="152" y="17"/>
                    </a:lnTo>
                    <a:lnTo>
                      <a:pt x="135" y="8"/>
                    </a:lnTo>
                    <a:lnTo>
                      <a:pt x="121" y="3"/>
                    </a:lnTo>
                    <a:lnTo>
                      <a:pt x="106" y="0"/>
                    </a:lnTo>
                    <a:lnTo>
                      <a:pt x="90" y="2"/>
                    </a:lnTo>
                    <a:lnTo>
                      <a:pt x="76" y="4"/>
                    </a:lnTo>
                    <a:lnTo>
                      <a:pt x="59" y="11"/>
                    </a:lnTo>
                    <a:lnTo>
                      <a:pt x="40" y="19"/>
                    </a:lnTo>
                    <a:lnTo>
                      <a:pt x="27" y="28"/>
                    </a:lnTo>
                    <a:lnTo>
                      <a:pt x="17" y="41"/>
                    </a:lnTo>
                    <a:lnTo>
                      <a:pt x="9" y="57"/>
                    </a:lnTo>
                    <a:lnTo>
                      <a:pt x="3" y="74"/>
                    </a:lnTo>
                    <a:lnTo>
                      <a:pt x="1" y="92"/>
                    </a:lnTo>
                    <a:lnTo>
                      <a:pt x="0" y="110"/>
                    </a:lnTo>
                    <a:lnTo>
                      <a:pt x="0" y="127"/>
                    </a:lnTo>
                    <a:lnTo>
                      <a:pt x="1" y="140"/>
                    </a:lnTo>
                    <a:lnTo>
                      <a:pt x="3" y="161"/>
                    </a:lnTo>
                    <a:lnTo>
                      <a:pt x="6" y="181"/>
                    </a:lnTo>
                    <a:lnTo>
                      <a:pt x="14" y="194"/>
                    </a:lnTo>
                    <a:lnTo>
                      <a:pt x="28" y="199"/>
                    </a:lnTo>
                    <a:lnTo>
                      <a:pt x="54" y="199"/>
                    </a:lnTo>
                    <a:lnTo>
                      <a:pt x="75" y="198"/>
                    </a:lnTo>
                    <a:lnTo>
                      <a:pt x="92" y="198"/>
                    </a:lnTo>
                    <a:lnTo>
                      <a:pt x="106" y="196"/>
                    </a:lnTo>
                    <a:lnTo>
                      <a:pt x="121" y="194"/>
                    </a:lnTo>
                    <a:lnTo>
                      <a:pt x="135" y="190"/>
                    </a:lnTo>
                    <a:lnTo>
                      <a:pt x="151" y="183"/>
                    </a:lnTo>
                    <a:lnTo>
                      <a:pt x="168" y="174"/>
                    </a:lnTo>
                    <a:lnTo>
                      <a:pt x="177" y="167"/>
                    </a:lnTo>
                    <a:lnTo>
                      <a:pt x="185" y="161"/>
                    </a:lnTo>
                    <a:lnTo>
                      <a:pt x="193" y="153"/>
                    </a:lnTo>
                    <a:lnTo>
                      <a:pt x="200" y="145"/>
                    </a:lnTo>
                    <a:lnTo>
                      <a:pt x="204" y="138"/>
                    </a:lnTo>
                    <a:lnTo>
                      <a:pt x="208" y="132"/>
                    </a:lnTo>
                    <a:lnTo>
                      <a:pt x="209" y="125"/>
                    </a:lnTo>
                    <a:lnTo>
                      <a:pt x="208"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1" name="Freeform 371">
                <a:extLst>
                  <a:ext uri="{FF2B5EF4-FFF2-40B4-BE49-F238E27FC236}">
                    <a16:creationId xmlns:a16="http://schemas.microsoft.com/office/drawing/2014/main" id="{40780FFF-AF75-4E1C-A255-A6D6E98D182B}"/>
                  </a:ext>
                </a:extLst>
              </p:cNvPr>
              <p:cNvSpPr>
                <a:spLocks/>
              </p:cNvSpPr>
              <p:nvPr/>
            </p:nvSpPr>
            <p:spPr bwMode="auto">
              <a:xfrm>
                <a:off x="2069" y="4756"/>
                <a:ext cx="49" cy="49"/>
              </a:xfrm>
              <a:custGeom>
                <a:avLst/>
                <a:gdLst>
                  <a:gd name="T0" fmla="*/ 0 w 196"/>
                  <a:gd name="T1" fmla="*/ 0 h 196"/>
                  <a:gd name="T2" fmla="*/ 0 w 196"/>
                  <a:gd name="T3" fmla="*/ 0 h 196"/>
                  <a:gd name="T4" fmla="*/ 0 w 196"/>
                  <a:gd name="T5" fmla="*/ 0 h 196"/>
                  <a:gd name="T6" fmla="*/ 0 w 196"/>
                  <a:gd name="T7" fmla="*/ 0 h 196"/>
                  <a:gd name="T8" fmla="*/ 0 w 196"/>
                  <a:gd name="T9" fmla="*/ 0 h 196"/>
                  <a:gd name="T10" fmla="*/ 0 w 196"/>
                  <a:gd name="T11" fmla="*/ 0 h 196"/>
                  <a:gd name="T12" fmla="*/ 0 w 196"/>
                  <a:gd name="T13" fmla="*/ 0 h 196"/>
                  <a:gd name="T14" fmla="*/ 0 w 196"/>
                  <a:gd name="T15" fmla="*/ 0 h 196"/>
                  <a:gd name="T16" fmla="*/ 0 w 196"/>
                  <a:gd name="T17" fmla="*/ 0 h 196"/>
                  <a:gd name="T18" fmla="*/ 0 w 196"/>
                  <a:gd name="T19" fmla="*/ 0 h 196"/>
                  <a:gd name="T20" fmla="*/ 0 w 196"/>
                  <a:gd name="T21" fmla="*/ 0 h 196"/>
                  <a:gd name="T22" fmla="*/ 0 w 196"/>
                  <a:gd name="T23" fmla="*/ 0 h 196"/>
                  <a:gd name="T24" fmla="*/ 0 w 196"/>
                  <a:gd name="T25" fmla="*/ 0 h 196"/>
                  <a:gd name="T26" fmla="*/ 0 w 196"/>
                  <a:gd name="T27" fmla="*/ 0 h 196"/>
                  <a:gd name="T28" fmla="*/ 0 w 196"/>
                  <a:gd name="T29" fmla="*/ 0 h 196"/>
                  <a:gd name="T30" fmla="*/ 0 w 196"/>
                  <a:gd name="T31" fmla="*/ 0 h 196"/>
                  <a:gd name="T32" fmla="*/ 0 w 196"/>
                  <a:gd name="T33" fmla="*/ 0 h 196"/>
                  <a:gd name="T34" fmla="*/ 0 w 196"/>
                  <a:gd name="T35" fmla="*/ 0 h 196"/>
                  <a:gd name="T36" fmla="*/ 0 w 196"/>
                  <a:gd name="T37" fmla="*/ 0 h 196"/>
                  <a:gd name="T38" fmla="*/ 0 w 196"/>
                  <a:gd name="T39" fmla="*/ 0 h 196"/>
                  <a:gd name="T40" fmla="*/ 0 w 196"/>
                  <a:gd name="T41" fmla="*/ 0 h 196"/>
                  <a:gd name="T42" fmla="*/ 0 w 196"/>
                  <a:gd name="T43" fmla="*/ 0 h 196"/>
                  <a:gd name="T44" fmla="*/ 0 w 196"/>
                  <a:gd name="T45" fmla="*/ 0 h 196"/>
                  <a:gd name="T46" fmla="*/ 0 w 196"/>
                  <a:gd name="T47" fmla="*/ 0 h 196"/>
                  <a:gd name="T48" fmla="*/ 0 w 196"/>
                  <a:gd name="T49" fmla="*/ 0 h 196"/>
                  <a:gd name="T50" fmla="*/ 0 w 196"/>
                  <a:gd name="T51" fmla="*/ 0 h 196"/>
                  <a:gd name="T52" fmla="*/ 0 w 196"/>
                  <a:gd name="T53" fmla="*/ 0 h 196"/>
                  <a:gd name="T54" fmla="*/ 0 w 196"/>
                  <a:gd name="T55" fmla="*/ 0 h 196"/>
                  <a:gd name="T56" fmla="*/ 0 w 196"/>
                  <a:gd name="T57" fmla="*/ 0 h 196"/>
                  <a:gd name="T58" fmla="*/ 0 w 196"/>
                  <a:gd name="T59" fmla="*/ 0 h 196"/>
                  <a:gd name="T60" fmla="*/ 0 w 196"/>
                  <a:gd name="T61" fmla="*/ 0 h 196"/>
                  <a:gd name="T62" fmla="*/ 0 w 196"/>
                  <a:gd name="T63" fmla="*/ 0 h 196"/>
                  <a:gd name="T64" fmla="*/ 0 w 196"/>
                  <a:gd name="T65" fmla="*/ 0 h 196"/>
                  <a:gd name="T66" fmla="*/ 0 w 196"/>
                  <a:gd name="T67" fmla="*/ 0 h 196"/>
                  <a:gd name="T68" fmla="*/ 0 w 196"/>
                  <a:gd name="T69" fmla="*/ 0 h 196"/>
                  <a:gd name="T70" fmla="*/ 0 w 196"/>
                  <a:gd name="T71" fmla="*/ 0 h 196"/>
                  <a:gd name="T72" fmla="*/ 0 w 196"/>
                  <a:gd name="T73" fmla="*/ 0 h 196"/>
                  <a:gd name="T74" fmla="*/ 0 w 196"/>
                  <a:gd name="T75" fmla="*/ 0 h 196"/>
                  <a:gd name="T76" fmla="*/ 0 w 196"/>
                  <a:gd name="T77" fmla="*/ 0 h 196"/>
                  <a:gd name="T78" fmla="*/ 0 w 196"/>
                  <a:gd name="T79" fmla="*/ 0 h 196"/>
                  <a:gd name="T80" fmla="*/ 0 w 196"/>
                  <a:gd name="T81" fmla="*/ 0 h 1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6" h="196">
                    <a:moveTo>
                      <a:pt x="196" y="1"/>
                    </a:moveTo>
                    <a:lnTo>
                      <a:pt x="194" y="1"/>
                    </a:lnTo>
                    <a:lnTo>
                      <a:pt x="184" y="2"/>
                    </a:lnTo>
                    <a:lnTo>
                      <a:pt x="171" y="5"/>
                    </a:lnTo>
                    <a:lnTo>
                      <a:pt x="155" y="8"/>
                    </a:lnTo>
                    <a:lnTo>
                      <a:pt x="137" y="13"/>
                    </a:lnTo>
                    <a:lnTo>
                      <a:pt x="118" y="20"/>
                    </a:lnTo>
                    <a:lnTo>
                      <a:pt x="99" y="27"/>
                    </a:lnTo>
                    <a:lnTo>
                      <a:pt x="82" y="38"/>
                    </a:lnTo>
                    <a:lnTo>
                      <a:pt x="72" y="46"/>
                    </a:lnTo>
                    <a:lnTo>
                      <a:pt x="62" y="58"/>
                    </a:lnTo>
                    <a:lnTo>
                      <a:pt x="51" y="70"/>
                    </a:lnTo>
                    <a:lnTo>
                      <a:pt x="42" y="83"/>
                    </a:lnTo>
                    <a:lnTo>
                      <a:pt x="34" y="96"/>
                    </a:lnTo>
                    <a:lnTo>
                      <a:pt x="28" y="108"/>
                    </a:lnTo>
                    <a:lnTo>
                      <a:pt x="22" y="117"/>
                    </a:lnTo>
                    <a:lnTo>
                      <a:pt x="21" y="124"/>
                    </a:lnTo>
                    <a:lnTo>
                      <a:pt x="17" y="141"/>
                    </a:lnTo>
                    <a:lnTo>
                      <a:pt x="9" y="164"/>
                    </a:lnTo>
                    <a:lnTo>
                      <a:pt x="3" y="187"/>
                    </a:lnTo>
                    <a:lnTo>
                      <a:pt x="0" y="196"/>
                    </a:lnTo>
                    <a:lnTo>
                      <a:pt x="0" y="184"/>
                    </a:lnTo>
                    <a:lnTo>
                      <a:pt x="3" y="154"/>
                    </a:lnTo>
                    <a:lnTo>
                      <a:pt x="6" y="118"/>
                    </a:lnTo>
                    <a:lnTo>
                      <a:pt x="16" y="89"/>
                    </a:lnTo>
                    <a:lnTo>
                      <a:pt x="21" y="78"/>
                    </a:lnTo>
                    <a:lnTo>
                      <a:pt x="28" y="66"/>
                    </a:lnTo>
                    <a:lnTo>
                      <a:pt x="35" y="55"/>
                    </a:lnTo>
                    <a:lnTo>
                      <a:pt x="43" y="43"/>
                    </a:lnTo>
                    <a:lnTo>
                      <a:pt x="53" y="34"/>
                    </a:lnTo>
                    <a:lnTo>
                      <a:pt x="63" y="25"/>
                    </a:lnTo>
                    <a:lnTo>
                      <a:pt x="75" y="18"/>
                    </a:lnTo>
                    <a:lnTo>
                      <a:pt x="88" y="13"/>
                    </a:lnTo>
                    <a:lnTo>
                      <a:pt x="108" y="8"/>
                    </a:lnTo>
                    <a:lnTo>
                      <a:pt x="125" y="4"/>
                    </a:lnTo>
                    <a:lnTo>
                      <a:pt x="138" y="1"/>
                    </a:lnTo>
                    <a:lnTo>
                      <a:pt x="150" y="0"/>
                    </a:lnTo>
                    <a:lnTo>
                      <a:pt x="162" y="0"/>
                    </a:lnTo>
                    <a:lnTo>
                      <a:pt x="172" y="0"/>
                    </a:lnTo>
                    <a:lnTo>
                      <a:pt x="184" y="1"/>
                    </a:lnTo>
                    <a:lnTo>
                      <a:pt x="19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2" name="Freeform 372">
                <a:extLst>
                  <a:ext uri="{FF2B5EF4-FFF2-40B4-BE49-F238E27FC236}">
                    <a16:creationId xmlns:a16="http://schemas.microsoft.com/office/drawing/2014/main" id="{2829A60D-1215-492B-9BEB-C0179E147376}"/>
                  </a:ext>
                </a:extLst>
              </p:cNvPr>
              <p:cNvSpPr>
                <a:spLocks/>
              </p:cNvSpPr>
              <p:nvPr/>
            </p:nvSpPr>
            <p:spPr bwMode="auto">
              <a:xfrm>
                <a:off x="1956" y="4966"/>
                <a:ext cx="25" cy="14"/>
              </a:xfrm>
              <a:custGeom>
                <a:avLst/>
                <a:gdLst>
                  <a:gd name="T0" fmla="*/ 0 w 100"/>
                  <a:gd name="T1" fmla="*/ 0 h 55"/>
                  <a:gd name="T2" fmla="*/ 0 w 100"/>
                  <a:gd name="T3" fmla="*/ 0 h 55"/>
                  <a:gd name="T4" fmla="*/ 0 w 100"/>
                  <a:gd name="T5" fmla="*/ 0 h 55"/>
                  <a:gd name="T6" fmla="*/ 0 w 100"/>
                  <a:gd name="T7" fmla="*/ 0 h 55"/>
                  <a:gd name="T8" fmla="*/ 0 w 100"/>
                  <a:gd name="T9" fmla="*/ 0 h 55"/>
                  <a:gd name="T10" fmla="*/ 0 w 100"/>
                  <a:gd name="T11" fmla="*/ 0 h 55"/>
                  <a:gd name="T12" fmla="*/ 0 w 100"/>
                  <a:gd name="T13" fmla="*/ 0 h 55"/>
                  <a:gd name="T14" fmla="*/ 0 w 100"/>
                  <a:gd name="T15" fmla="*/ 0 h 55"/>
                  <a:gd name="T16" fmla="*/ 0 w 100"/>
                  <a:gd name="T17" fmla="*/ 0 h 55"/>
                  <a:gd name="T18" fmla="*/ 0 w 100"/>
                  <a:gd name="T19" fmla="*/ 0 h 55"/>
                  <a:gd name="T20" fmla="*/ 0 w 100"/>
                  <a:gd name="T21" fmla="*/ 0 h 55"/>
                  <a:gd name="T22" fmla="*/ 0 w 100"/>
                  <a:gd name="T23" fmla="*/ 0 h 55"/>
                  <a:gd name="T24" fmla="*/ 0 w 100"/>
                  <a:gd name="T25" fmla="*/ 0 h 55"/>
                  <a:gd name="T26" fmla="*/ 0 w 100"/>
                  <a:gd name="T27" fmla="*/ 0 h 55"/>
                  <a:gd name="T28" fmla="*/ 0 w 100"/>
                  <a:gd name="T29" fmla="*/ 0 h 55"/>
                  <a:gd name="T30" fmla="*/ 0 w 100"/>
                  <a:gd name="T31" fmla="*/ 0 h 55"/>
                  <a:gd name="T32" fmla="*/ 0 w 100"/>
                  <a:gd name="T33" fmla="*/ 0 h 55"/>
                  <a:gd name="T34" fmla="*/ 0 w 100"/>
                  <a:gd name="T35" fmla="*/ 0 h 55"/>
                  <a:gd name="T36" fmla="*/ 0 w 100"/>
                  <a:gd name="T37" fmla="*/ 0 h 55"/>
                  <a:gd name="T38" fmla="*/ 0 w 100"/>
                  <a:gd name="T39" fmla="*/ 0 h 55"/>
                  <a:gd name="T40" fmla="*/ 0 w 100"/>
                  <a:gd name="T41" fmla="*/ 0 h 55"/>
                  <a:gd name="T42" fmla="*/ 0 w 100"/>
                  <a:gd name="T43" fmla="*/ 0 h 55"/>
                  <a:gd name="T44" fmla="*/ 0 w 100"/>
                  <a:gd name="T45" fmla="*/ 0 h 55"/>
                  <a:gd name="T46" fmla="*/ 0 w 100"/>
                  <a:gd name="T47" fmla="*/ 0 h 55"/>
                  <a:gd name="T48" fmla="*/ 0 w 100"/>
                  <a:gd name="T49" fmla="*/ 0 h 55"/>
                  <a:gd name="T50" fmla="*/ 0 w 100"/>
                  <a:gd name="T51" fmla="*/ 0 h 55"/>
                  <a:gd name="T52" fmla="*/ 0 w 100"/>
                  <a:gd name="T53" fmla="*/ 0 h 55"/>
                  <a:gd name="T54" fmla="*/ 0 w 100"/>
                  <a:gd name="T55" fmla="*/ 0 h 55"/>
                  <a:gd name="T56" fmla="*/ 0 w 100"/>
                  <a:gd name="T57" fmla="*/ 0 h 55"/>
                  <a:gd name="T58" fmla="*/ 0 w 100"/>
                  <a:gd name="T59" fmla="*/ 0 h 55"/>
                  <a:gd name="T60" fmla="*/ 0 w 100"/>
                  <a:gd name="T61" fmla="*/ 0 h 55"/>
                  <a:gd name="T62" fmla="*/ 0 w 100"/>
                  <a:gd name="T63" fmla="*/ 0 h 55"/>
                  <a:gd name="T64" fmla="*/ 0 w 100"/>
                  <a:gd name="T65" fmla="*/ 0 h 55"/>
                  <a:gd name="T66" fmla="*/ 0 w 100"/>
                  <a:gd name="T67" fmla="*/ 0 h 55"/>
                  <a:gd name="T68" fmla="*/ 0 w 100"/>
                  <a:gd name="T69" fmla="*/ 0 h 55"/>
                  <a:gd name="T70" fmla="*/ 0 w 100"/>
                  <a:gd name="T71" fmla="*/ 0 h 55"/>
                  <a:gd name="T72" fmla="*/ 0 w 100"/>
                  <a:gd name="T73" fmla="*/ 0 h 55"/>
                  <a:gd name="T74" fmla="*/ 0 w 100"/>
                  <a:gd name="T75" fmla="*/ 0 h 55"/>
                  <a:gd name="T76" fmla="*/ 0 w 100"/>
                  <a:gd name="T77" fmla="*/ 0 h 55"/>
                  <a:gd name="T78" fmla="*/ 0 w 100"/>
                  <a:gd name="T79" fmla="*/ 0 h 55"/>
                  <a:gd name="T80" fmla="*/ 0 w 100"/>
                  <a:gd name="T81" fmla="*/ 0 h 55"/>
                  <a:gd name="T82" fmla="*/ 0 w 100"/>
                  <a:gd name="T83" fmla="*/ 0 h 55"/>
                  <a:gd name="T84" fmla="*/ 0 w 100"/>
                  <a:gd name="T85" fmla="*/ 0 h 55"/>
                  <a:gd name="T86" fmla="*/ 0 w 100"/>
                  <a:gd name="T87" fmla="*/ 0 h 55"/>
                  <a:gd name="T88" fmla="*/ 0 w 100"/>
                  <a:gd name="T89" fmla="*/ 0 h 55"/>
                  <a:gd name="T90" fmla="*/ 0 w 100"/>
                  <a:gd name="T91" fmla="*/ 0 h 55"/>
                  <a:gd name="T92" fmla="*/ 0 w 100"/>
                  <a:gd name="T93" fmla="*/ 0 h 55"/>
                  <a:gd name="T94" fmla="*/ 0 w 100"/>
                  <a:gd name="T95" fmla="*/ 0 h 55"/>
                  <a:gd name="T96" fmla="*/ 0 w 100"/>
                  <a:gd name="T97" fmla="*/ 0 h 55"/>
                  <a:gd name="T98" fmla="*/ 0 w 100"/>
                  <a:gd name="T99" fmla="*/ 0 h 55"/>
                  <a:gd name="T100" fmla="*/ 0 w 100"/>
                  <a:gd name="T101" fmla="*/ 0 h 55"/>
                  <a:gd name="T102" fmla="*/ 0 w 100"/>
                  <a:gd name="T103" fmla="*/ 0 h 55"/>
                  <a:gd name="T104" fmla="*/ 0 w 100"/>
                  <a:gd name="T105" fmla="*/ 0 h 55"/>
                  <a:gd name="T106" fmla="*/ 0 w 100"/>
                  <a:gd name="T107" fmla="*/ 0 h 55"/>
                  <a:gd name="T108" fmla="*/ 0 w 100"/>
                  <a:gd name="T109" fmla="*/ 0 h 55"/>
                  <a:gd name="T110" fmla="*/ 0 w 100"/>
                  <a:gd name="T111" fmla="*/ 0 h 55"/>
                  <a:gd name="T112" fmla="*/ 0 w 100"/>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 h="55">
                    <a:moveTo>
                      <a:pt x="100" y="9"/>
                    </a:moveTo>
                    <a:lnTo>
                      <a:pt x="97" y="8"/>
                    </a:lnTo>
                    <a:lnTo>
                      <a:pt x="93" y="5"/>
                    </a:lnTo>
                    <a:lnTo>
                      <a:pt x="89" y="3"/>
                    </a:lnTo>
                    <a:lnTo>
                      <a:pt x="85" y="1"/>
                    </a:lnTo>
                    <a:lnTo>
                      <a:pt x="83" y="3"/>
                    </a:lnTo>
                    <a:lnTo>
                      <a:pt x="80" y="3"/>
                    </a:lnTo>
                    <a:lnTo>
                      <a:pt x="77" y="4"/>
                    </a:lnTo>
                    <a:lnTo>
                      <a:pt x="74" y="4"/>
                    </a:lnTo>
                    <a:lnTo>
                      <a:pt x="71" y="4"/>
                    </a:lnTo>
                    <a:lnTo>
                      <a:pt x="68" y="4"/>
                    </a:lnTo>
                    <a:lnTo>
                      <a:pt x="67" y="3"/>
                    </a:lnTo>
                    <a:lnTo>
                      <a:pt x="63" y="1"/>
                    </a:lnTo>
                    <a:lnTo>
                      <a:pt x="59" y="0"/>
                    </a:lnTo>
                    <a:lnTo>
                      <a:pt x="56" y="0"/>
                    </a:lnTo>
                    <a:lnTo>
                      <a:pt x="52" y="1"/>
                    </a:lnTo>
                    <a:lnTo>
                      <a:pt x="47" y="4"/>
                    </a:lnTo>
                    <a:lnTo>
                      <a:pt x="42" y="7"/>
                    </a:lnTo>
                    <a:lnTo>
                      <a:pt x="38" y="8"/>
                    </a:lnTo>
                    <a:lnTo>
                      <a:pt x="34" y="7"/>
                    </a:lnTo>
                    <a:lnTo>
                      <a:pt x="29" y="5"/>
                    </a:lnTo>
                    <a:lnTo>
                      <a:pt x="23" y="4"/>
                    </a:lnTo>
                    <a:lnTo>
                      <a:pt x="18" y="4"/>
                    </a:lnTo>
                    <a:lnTo>
                      <a:pt x="14" y="8"/>
                    </a:lnTo>
                    <a:lnTo>
                      <a:pt x="10" y="13"/>
                    </a:lnTo>
                    <a:lnTo>
                      <a:pt x="6" y="21"/>
                    </a:lnTo>
                    <a:lnTo>
                      <a:pt x="2" y="32"/>
                    </a:lnTo>
                    <a:lnTo>
                      <a:pt x="0" y="41"/>
                    </a:lnTo>
                    <a:lnTo>
                      <a:pt x="2" y="46"/>
                    </a:lnTo>
                    <a:lnTo>
                      <a:pt x="8" y="46"/>
                    </a:lnTo>
                    <a:lnTo>
                      <a:pt x="13" y="45"/>
                    </a:lnTo>
                    <a:lnTo>
                      <a:pt x="18" y="44"/>
                    </a:lnTo>
                    <a:lnTo>
                      <a:pt x="23" y="44"/>
                    </a:lnTo>
                    <a:lnTo>
                      <a:pt x="27" y="46"/>
                    </a:lnTo>
                    <a:lnTo>
                      <a:pt x="29" y="49"/>
                    </a:lnTo>
                    <a:lnTo>
                      <a:pt x="30" y="53"/>
                    </a:lnTo>
                    <a:lnTo>
                      <a:pt x="35" y="54"/>
                    </a:lnTo>
                    <a:lnTo>
                      <a:pt x="42" y="53"/>
                    </a:lnTo>
                    <a:lnTo>
                      <a:pt x="47" y="50"/>
                    </a:lnTo>
                    <a:lnTo>
                      <a:pt x="51" y="47"/>
                    </a:lnTo>
                    <a:lnTo>
                      <a:pt x="55" y="44"/>
                    </a:lnTo>
                    <a:lnTo>
                      <a:pt x="58" y="44"/>
                    </a:lnTo>
                    <a:lnTo>
                      <a:pt x="60" y="46"/>
                    </a:lnTo>
                    <a:lnTo>
                      <a:pt x="63" y="51"/>
                    </a:lnTo>
                    <a:lnTo>
                      <a:pt x="68" y="55"/>
                    </a:lnTo>
                    <a:lnTo>
                      <a:pt x="74" y="55"/>
                    </a:lnTo>
                    <a:lnTo>
                      <a:pt x="79" y="50"/>
                    </a:lnTo>
                    <a:lnTo>
                      <a:pt x="83" y="45"/>
                    </a:lnTo>
                    <a:lnTo>
                      <a:pt x="85" y="40"/>
                    </a:lnTo>
                    <a:lnTo>
                      <a:pt x="88" y="34"/>
                    </a:lnTo>
                    <a:lnTo>
                      <a:pt x="89" y="28"/>
                    </a:lnTo>
                    <a:lnTo>
                      <a:pt x="92" y="22"/>
                    </a:lnTo>
                    <a:lnTo>
                      <a:pt x="95" y="20"/>
                    </a:lnTo>
                    <a:lnTo>
                      <a:pt x="97" y="17"/>
                    </a:lnTo>
                    <a:lnTo>
                      <a:pt x="100" y="15"/>
                    </a:lnTo>
                    <a:lnTo>
                      <a:pt x="100" y="12"/>
                    </a:lnTo>
                    <a:lnTo>
                      <a:pt x="10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 name="Freeform 373">
                <a:extLst>
                  <a:ext uri="{FF2B5EF4-FFF2-40B4-BE49-F238E27FC236}">
                    <a16:creationId xmlns:a16="http://schemas.microsoft.com/office/drawing/2014/main" id="{0F54667C-1B96-4067-B266-47E2C71C9F72}"/>
                  </a:ext>
                </a:extLst>
              </p:cNvPr>
              <p:cNvSpPr>
                <a:spLocks/>
              </p:cNvSpPr>
              <p:nvPr/>
            </p:nvSpPr>
            <p:spPr bwMode="auto">
              <a:xfrm>
                <a:off x="1987" y="4971"/>
                <a:ext cx="26" cy="15"/>
              </a:xfrm>
              <a:custGeom>
                <a:avLst/>
                <a:gdLst>
                  <a:gd name="T0" fmla="*/ 0 w 107"/>
                  <a:gd name="T1" fmla="*/ 0 h 59"/>
                  <a:gd name="T2" fmla="*/ 0 w 107"/>
                  <a:gd name="T3" fmla="*/ 0 h 59"/>
                  <a:gd name="T4" fmla="*/ 0 w 107"/>
                  <a:gd name="T5" fmla="*/ 0 h 59"/>
                  <a:gd name="T6" fmla="*/ 0 w 107"/>
                  <a:gd name="T7" fmla="*/ 0 h 59"/>
                  <a:gd name="T8" fmla="*/ 0 w 107"/>
                  <a:gd name="T9" fmla="*/ 0 h 59"/>
                  <a:gd name="T10" fmla="*/ 0 w 107"/>
                  <a:gd name="T11" fmla="*/ 0 h 59"/>
                  <a:gd name="T12" fmla="*/ 0 w 107"/>
                  <a:gd name="T13" fmla="*/ 0 h 59"/>
                  <a:gd name="T14" fmla="*/ 0 w 107"/>
                  <a:gd name="T15" fmla="*/ 0 h 59"/>
                  <a:gd name="T16" fmla="*/ 0 w 107"/>
                  <a:gd name="T17" fmla="*/ 0 h 59"/>
                  <a:gd name="T18" fmla="*/ 0 w 107"/>
                  <a:gd name="T19" fmla="*/ 0 h 59"/>
                  <a:gd name="T20" fmla="*/ 0 w 107"/>
                  <a:gd name="T21" fmla="*/ 0 h 59"/>
                  <a:gd name="T22" fmla="*/ 0 w 107"/>
                  <a:gd name="T23" fmla="*/ 0 h 59"/>
                  <a:gd name="T24" fmla="*/ 0 w 107"/>
                  <a:gd name="T25" fmla="*/ 0 h 59"/>
                  <a:gd name="T26" fmla="*/ 0 w 107"/>
                  <a:gd name="T27" fmla="*/ 0 h 59"/>
                  <a:gd name="T28" fmla="*/ 0 w 107"/>
                  <a:gd name="T29" fmla="*/ 0 h 59"/>
                  <a:gd name="T30" fmla="*/ 0 w 107"/>
                  <a:gd name="T31" fmla="*/ 0 h 59"/>
                  <a:gd name="T32" fmla="*/ 0 w 107"/>
                  <a:gd name="T33" fmla="*/ 0 h 59"/>
                  <a:gd name="T34" fmla="*/ 0 w 107"/>
                  <a:gd name="T35" fmla="*/ 0 h 59"/>
                  <a:gd name="T36" fmla="*/ 0 w 107"/>
                  <a:gd name="T37" fmla="*/ 0 h 59"/>
                  <a:gd name="T38" fmla="*/ 0 w 107"/>
                  <a:gd name="T39" fmla="*/ 0 h 59"/>
                  <a:gd name="T40" fmla="*/ 0 w 107"/>
                  <a:gd name="T41" fmla="*/ 0 h 59"/>
                  <a:gd name="T42" fmla="*/ 0 w 107"/>
                  <a:gd name="T43" fmla="*/ 0 h 59"/>
                  <a:gd name="T44" fmla="*/ 0 w 107"/>
                  <a:gd name="T45" fmla="*/ 0 h 59"/>
                  <a:gd name="T46" fmla="*/ 0 w 107"/>
                  <a:gd name="T47" fmla="*/ 0 h 59"/>
                  <a:gd name="T48" fmla="*/ 0 w 107"/>
                  <a:gd name="T49" fmla="*/ 0 h 59"/>
                  <a:gd name="T50" fmla="*/ 0 w 107"/>
                  <a:gd name="T51" fmla="*/ 0 h 59"/>
                  <a:gd name="T52" fmla="*/ 0 w 107"/>
                  <a:gd name="T53" fmla="*/ 0 h 59"/>
                  <a:gd name="T54" fmla="*/ 0 w 107"/>
                  <a:gd name="T55" fmla="*/ 0 h 59"/>
                  <a:gd name="T56" fmla="*/ 0 w 107"/>
                  <a:gd name="T57" fmla="*/ 0 h 59"/>
                  <a:gd name="T58" fmla="*/ 0 w 107"/>
                  <a:gd name="T59" fmla="*/ 0 h 59"/>
                  <a:gd name="T60" fmla="*/ 0 w 107"/>
                  <a:gd name="T61" fmla="*/ 0 h 59"/>
                  <a:gd name="T62" fmla="*/ 0 w 107"/>
                  <a:gd name="T63" fmla="*/ 0 h 59"/>
                  <a:gd name="T64" fmla="*/ 0 w 107"/>
                  <a:gd name="T65" fmla="*/ 0 h 59"/>
                  <a:gd name="T66" fmla="*/ 0 w 107"/>
                  <a:gd name="T67" fmla="*/ 0 h 59"/>
                  <a:gd name="T68" fmla="*/ 0 w 107"/>
                  <a:gd name="T69" fmla="*/ 0 h 59"/>
                  <a:gd name="T70" fmla="*/ 0 w 107"/>
                  <a:gd name="T71" fmla="*/ 0 h 59"/>
                  <a:gd name="T72" fmla="*/ 0 w 107"/>
                  <a:gd name="T73" fmla="*/ 0 h 59"/>
                  <a:gd name="T74" fmla="*/ 0 w 107"/>
                  <a:gd name="T75" fmla="*/ 0 h 59"/>
                  <a:gd name="T76" fmla="*/ 0 w 107"/>
                  <a:gd name="T77" fmla="*/ 0 h 59"/>
                  <a:gd name="T78" fmla="*/ 0 w 107"/>
                  <a:gd name="T79" fmla="*/ 0 h 59"/>
                  <a:gd name="T80" fmla="*/ 0 w 107"/>
                  <a:gd name="T81" fmla="*/ 0 h 59"/>
                  <a:gd name="T82" fmla="*/ 0 w 107"/>
                  <a:gd name="T83" fmla="*/ 0 h 59"/>
                  <a:gd name="T84" fmla="*/ 0 w 107"/>
                  <a:gd name="T85" fmla="*/ 0 h 59"/>
                  <a:gd name="T86" fmla="*/ 0 w 107"/>
                  <a:gd name="T87" fmla="*/ 0 h 59"/>
                  <a:gd name="T88" fmla="*/ 0 w 107"/>
                  <a:gd name="T89" fmla="*/ 0 h 59"/>
                  <a:gd name="T90" fmla="*/ 0 w 107"/>
                  <a:gd name="T91" fmla="*/ 0 h 59"/>
                  <a:gd name="T92" fmla="*/ 0 w 107"/>
                  <a:gd name="T93" fmla="*/ 0 h 59"/>
                  <a:gd name="T94" fmla="*/ 0 w 107"/>
                  <a:gd name="T95" fmla="*/ 0 h 59"/>
                  <a:gd name="T96" fmla="*/ 0 w 107"/>
                  <a:gd name="T97" fmla="*/ 0 h 59"/>
                  <a:gd name="T98" fmla="*/ 0 w 107"/>
                  <a:gd name="T99" fmla="*/ 0 h 59"/>
                  <a:gd name="T100" fmla="*/ 0 w 107"/>
                  <a:gd name="T101" fmla="*/ 0 h 59"/>
                  <a:gd name="T102" fmla="*/ 0 w 107"/>
                  <a:gd name="T103" fmla="*/ 0 h 59"/>
                  <a:gd name="T104" fmla="*/ 0 w 107"/>
                  <a:gd name="T105" fmla="*/ 0 h 59"/>
                  <a:gd name="T106" fmla="*/ 0 w 107"/>
                  <a:gd name="T107" fmla="*/ 0 h 59"/>
                  <a:gd name="T108" fmla="*/ 0 w 107"/>
                  <a:gd name="T109" fmla="*/ 0 h 59"/>
                  <a:gd name="T110" fmla="*/ 0 w 107"/>
                  <a:gd name="T111" fmla="*/ 0 h 59"/>
                  <a:gd name="T112" fmla="*/ 0 w 107"/>
                  <a:gd name="T113" fmla="*/ 0 h 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7" h="59">
                    <a:moveTo>
                      <a:pt x="38" y="1"/>
                    </a:moveTo>
                    <a:lnTo>
                      <a:pt x="42" y="1"/>
                    </a:lnTo>
                    <a:lnTo>
                      <a:pt x="49" y="0"/>
                    </a:lnTo>
                    <a:lnTo>
                      <a:pt x="54" y="0"/>
                    </a:lnTo>
                    <a:lnTo>
                      <a:pt x="58" y="0"/>
                    </a:lnTo>
                    <a:lnTo>
                      <a:pt x="60" y="1"/>
                    </a:lnTo>
                    <a:lnTo>
                      <a:pt x="61" y="2"/>
                    </a:lnTo>
                    <a:lnTo>
                      <a:pt x="62" y="4"/>
                    </a:lnTo>
                    <a:lnTo>
                      <a:pt x="65" y="5"/>
                    </a:lnTo>
                    <a:lnTo>
                      <a:pt x="67" y="6"/>
                    </a:lnTo>
                    <a:lnTo>
                      <a:pt x="69" y="6"/>
                    </a:lnTo>
                    <a:lnTo>
                      <a:pt x="71" y="6"/>
                    </a:lnTo>
                    <a:lnTo>
                      <a:pt x="75" y="5"/>
                    </a:lnTo>
                    <a:lnTo>
                      <a:pt x="81" y="5"/>
                    </a:lnTo>
                    <a:lnTo>
                      <a:pt x="83" y="6"/>
                    </a:lnTo>
                    <a:lnTo>
                      <a:pt x="85" y="9"/>
                    </a:lnTo>
                    <a:lnTo>
                      <a:pt x="86" y="13"/>
                    </a:lnTo>
                    <a:lnTo>
                      <a:pt x="86" y="17"/>
                    </a:lnTo>
                    <a:lnTo>
                      <a:pt x="89" y="18"/>
                    </a:lnTo>
                    <a:lnTo>
                      <a:pt x="91" y="18"/>
                    </a:lnTo>
                    <a:lnTo>
                      <a:pt x="98" y="18"/>
                    </a:lnTo>
                    <a:lnTo>
                      <a:pt x="104" y="20"/>
                    </a:lnTo>
                    <a:lnTo>
                      <a:pt x="107" y="21"/>
                    </a:lnTo>
                    <a:lnTo>
                      <a:pt x="106" y="25"/>
                    </a:lnTo>
                    <a:lnTo>
                      <a:pt x="102" y="31"/>
                    </a:lnTo>
                    <a:lnTo>
                      <a:pt x="95" y="39"/>
                    </a:lnTo>
                    <a:lnTo>
                      <a:pt x="86" y="49"/>
                    </a:lnTo>
                    <a:lnTo>
                      <a:pt x="77" y="56"/>
                    </a:lnTo>
                    <a:lnTo>
                      <a:pt x="69" y="59"/>
                    </a:lnTo>
                    <a:lnTo>
                      <a:pt x="64" y="59"/>
                    </a:lnTo>
                    <a:lnTo>
                      <a:pt x="61" y="56"/>
                    </a:lnTo>
                    <a:lnTo>
                      <a:pt x="58" y="53"/>
                    </a:lnTo>
                    <a:lnTo>
                      <a:pt x="54" y="51"/>
                    </a:lnTo>
                    <a:lnTo>
                      <a:pt x="49" y="53"/>
                    </a:lnTo>
                    <a:lnTo>
                      <a:pt x="44" y="55"/>
                    </a:lnTo>
                    <a:lnTo>
                      <a:pt x="38" y="56"/>
                    </a:lnTo>
                    <a:lnTo>
                      <a:pt x="33" y="56"/>
                    </a:lnTo>
                    <a:lnTo>
                      <a:pt x="29" y="54"/>
                    </a:lnTo>
                    <a:lnTo>
                      <a:pt x="28" y="50"/>
                    </a:lnTo>
                    <a:lnTo>
                      <a:pt x="28" y="47"/>
                    </a:lnTo>
                    <a:lnTo>
                      <a:pt x="29" y="43"/>
                    </a:lnTo>
                    <a:lnTo>
                      <a:pt x="28" y="42"/>
                    </a:lnTo>
                    <a:lnTo>
                      <a:pt x="23" y="43"/>
                    </a:lnTo>
                    <a:lnTo>
                      <a:pt x="13" y="46"/>
                    </a:lnTo>
                    <a:lnTo>
                      <a:pt x="4" y="49"/>
                    </a:lnTo>
                    <a:lnTo>
                      <a:pt x="0" y="47"/>
                    </a:lnTo>
                    <a:lnTo>
                      <a:pt x="3" y="41"/>
                    </a:lnTo>
                    <a:lnTo>
                      <a:pt x="7" y="35"/>
                    </a:lnTo>
                    <a:lnTo>
                      <a:pt x="12" y="30"/>
                    </a:lnTo>
                    <a:lnTo>
                      <a:pt x="17" y="25"/>
                    </a:lnTo>
                    <a:lnTo>
                      <a:pt x="23" y="20"/>
                    </a:lnTo>
                    <a:lnTo>
                      <a:pt x="28" y="14"/>
                    </a:lnTo>
                    <a:lnTo>
                      <a:pt x="28" y="12"/>
                    </a:lnTo>
                    <a:lnTo>
                      <a:pt x="29" y="9"/>
                    </a:lnTo>
                    <a:lnTo>
                      <a:pt x="32" y="5"/>
                    </a:lnTo>
                    <a:lnTo>
                      <a:pt x="36" y="2"/>
                    </a:lnTo>
                    <a:lnTo>
                      <a:pt x="3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4" name="Freeform 374">
                <a:extLst>
                  <a:ext uri="{FF2B5EF4-FFF2-40B4-BE49-F238E27FC236}">
                    <a16:creationId xmlns:a16="http://schemas.microsoft.com/office/drawing/2014/main" id="{1D13A411-1790-49A3-99E2-884149A8B6EA}"/>
                  </a:ext>
                </a:extLst>
              </p:cNvPr>
              <p:cNvSpPr>
                <a:spLocks/>
              </p:cNvSpPr>
              <p:nvPr/>
            </p:nvSpPr>
            <p:spPr bwMode="auto">
              <a:xfrm>
                <a:off x="1958" y="5345"/>
                <a:ext cx="30" cy="37"/>
              </a:xfrm>
              <a:custGeom>
                <a:avLst/>
                <a:gdLst>
                  <a:gd name="T0" fmla="*/ 0 w 118"/>
                  <a:gd name="T1" fmla="*/ 0 h 147"/>
                  <a:gd name="T2" fmla="*/ 0 w 118"/>
                  <a:gd name="T3" fmla="*/ 0 h 147"/>
                  <a:gd name="T4" fmla="*/ 0 w 118"/>
                  <a:gd name="T5" fmla="*/ 0 h 147"/>
                  <a:gd name="T6" fmla="*/ 0 w 118"/>
                  <a:gd name="T7" fmla="*/ 0 h 147"/>
                  <a:gd name="T8" fmla="*/ 0 w 118"/>
                  <a:gd name="T9" fmla="*/ 0 h 147"/>
                  <a:gd name="T10" fmla="*/ 0 w 118"/>
                  <a:gd name="T11" fmla="*/ 0 h 147"/>
                  <a:gd name="T12" fmla="*/ 0 w 118"/>
                  <a:gd name="T13" fmla="*/ 0 h 147"/>
                  <a:gd name="T14" fmla="*/ 0 w 118"/>
                  <a:gd name="T15" fmla="*/ 0 h 147"/>
                  <a:gd name="T16" fmla="*/ 0 w 118"/>
                  <a:gd name="T17" fmla="*/ 0 h 147"/>
                  <a:gd name="T18" fmla="*/ 0 w 118"/>
                  <a:gd name="T19" fmla="*/ 0 h 147"/>
                  <a:gd name="T20" fmla="*/ 0 w 118"/>
                  <a:gd name="T21" fmla="*/ 0 h 147"/>
                  <a:gd name="T22" fmla="*/ 0 w 118"/>
                  <a:gd name="T23" fmla="*/ 0 h 147"/>
                  <a:gd name="T24" fmla="*/ 0 w 118"/>
                  <a:gd name="T25" fmla="*/ 0 h 147"/>
                  <a:gd name="T26" fmla="*/ 0 w 118"/>
                  <a:gd name="T27" fmla="*/ 0 h 147"/>
                  <a:gd name="T28" fmla="*/ 0 w 118"/>
                  <a:gd name="T29" fmla="*/ 0 h 147"/>
                  <a:gd name="T30" fmla="*/ 0 w 118"/>
                  <a:gd name="T31" fmla="*/ 0 h 147"/>
                  <a:gd name="T32" fmla="*/ 0 w 118"/>
                  <a:gd name="T33" fmla="*/ 0 h 147"/>
                  <a:gd name="T34" fmla="*/ 0 w 118"/>
                  <a:gd name="T35" fmla="*/ 0 h 147"/>
                  <a:gd name="T36" fmla="*/ 0 w 118"/>
                  <a:gd name="T37" fmla="*/ 0 h 147"/>
                  <a:gd name="T38" fmla="*/ 0 w 118"/>
                  <a:gd name="T39" fmla="*/ 0 h 147"/>
                  <a:gd name="T40" fmla="*/ 0 w 118"/>
                  <a:gd name="T41" fmla="*/ 0 h 147"/>
                  <a:gd name="T42" fmla="*/ 0 w 118"/>
                  <a:gd name="T43" fmla="*/ 0 h 147"/>
                  <a:gd name="T44" fmla="*/ 0 w 118"/>
                  <a:gd name="T45" fmla="*/ 0 h 147"/>
                  <a:gd name="T46" fmla="*/ 0 w 118"/>
                  <a:gd name="T47" fmla="*/ 0 h 147"/>
                  <a:gd name="T48" fmla="*/ 0 w 118"/>
                  <a:gd name="T49" fmla="*/ 0 h 147"/>
                  <a:gd name="T50" fmla="*/ 0 w 118"/>
                  <a:gd name="T51" fmla="*/ 0 h 147"/>
                  <a:gd name="T52" fmla="*/ 0 w 118"/>
                  <a:gd name="T53" fmla="*/ 0 h 147"/>
                  <a:gd name="T54" fmla="*/ 0 w 118"/>
                  <a:gd name="T55" fmla="*/ 0 h 147"/>
                  <a:gd name="T56" fmla="*/ 0 w 118"/>
                  <a:gd name="T57" fmla="*/ 0 h 147"/>
                  <a:gd name="T58" fmla="*/ 0 w 118"/>
                  <a:gd name="T59" fmla="*/ 0 h 147"/>
                  <a:gd name="T60" fmla="*/ 0 w 118"/>
                  <a:gd name="T61" fmla="*/ 0 h 147"/>
                  <a:gd name="T62" fmla="*/ 0 w 118"/>
                  <a:gd name="T63" fmla="*/ 0 h 147"/>
                  <a:gd name="T64" fmla="*/ 0 w 118"/>
                  <a:gd name="T65" fmla="*/ 0 h 147"/>
                  <a:gd name="T66" fmla="*/ 0 w 118"/>
                  <a:gd name="T67" fmla="*/ 0 h 147"/>
                  <a:gd name="T68" fmla="*/ 0 w 118"/>
                  <a:gd name="T69" fmla="*/ 0 h 147"/>
                  <a:gd name="T70" fmla="*/ 0 w 118"/>
                  <a:gd name="T71" fmla="*/ 0 h 147"/>
                  <a:gd name="T72" fmla="*/ 0 w 118"/>
                  <a:gd name="T73" fmla="*/ 0 h 147"/>
                  <a:gd name="T74" fmla="*/ 0 w 118"/>
                  <a:gd name="T75" fmla="*/ 0 h 147"/>
                  <a:gd name="T76" fmla="*/ 0 w 118"/>
                  <a:gd name="T77" fmla="*/ 0 h 147"/>
                  <a:gd name="T78" fmla="*/ 0 w 118"/>
                  <a:gd name="T79" fmla="*/ 0 h 147"/>
                  <a:gd name="T80" fmla="*/ 0 w 118"/>
                  <a:gd name="T81" fmla="*/ 0 h 147"/>
                  <a:gd name="T82" fmla="*/ 0 w 118"/>
                  <a:gd name="T83" fmla="*/ 0 h 147"/>
                  <a:gd name="T84" fmla="*/ 0 w 118"/>
                  <a:gd name="T85" fmla="*/ 0 h 147"/>
                  <a:gd name="T86" fmla="*/ 0 w 118"/>
                  <a:gd name="T87" fmla="*/ 0 h 147"/>
                  <a:gd name="T88" fmla="*/ 0 w 118"/>
                  <a:gd name="T89" fmla="*/ 0 h 147"/>
                  <a:gd name="T90" fmla="*/ 0 w 118"/>
                  <a:gd name="T91" fmla="*/ 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8" h="147">
                    <a:moveTo>
                      <a:pt x="118" y="4"/>
                    </a:moveTo>
                    <a:lnTo>
                      <a:pt x="72" y="0"/>
                    </a:lnTo>
                    <a:lnTo>
                      <a:pt x="75" y="2"/>
                    </a:lnTo>
                    <a:lnTo>
                      <a:pt x="81" y="9"/>
                    </a:lnTo>
                    <a:lnTo>
                      <a:pt x="88" y="19"/>
                    </a:lnTo>
                    <a:lnTo>
                      <a:pt x="91" y="35"/>
                    </a:lnTo>
                    <a:lnTo>
                      <a:pt x="88" y="50"/>
                    </a:lnTo>
                    <a:lnTo>
                      <a:pt x="81" y="62"/>
                    </a:lnTo>
                    <a:lnTo>
                      <a:pt x="76" y="72"/>
                    </a:lnTo>
                    <a:lnTo>
                      <a:pt x="72" y="84"/>
                    </a:lnTo>
                    <a:lnTo>
                      <a:pt x="75" y="98"/>
                    </a:lnTo>
                    <a:lnTo>
                      <a:pt x="77" y="112"/>
                    </a:lnTo>
                    <a:lnTo>
                      <a:pt x="75" y="125"/>
                    </a:lnTo>
                    <a:lnTo>
                      <a:pt x="60" y="131"/>
                    </a:lnTo>
                    <a:lnTo>
                      <a:pt x="48" y="133"/>
                    </a:lnTo>
                    <a:lnTo>
                      <a:pt x="38" y="135"/>
                    </a:lnTo>
                    <a:lnTo>
                      <a:pt x="27" y="137"/>
                    </a:lnTo>
                    <a:lnTo>
                      <a:pt x="18" y="138"/>
                    </a:lnTo>
                    <a:lnTo>
                      <a:pt x="10" y="139"/>
                    </a:lnTo>
                    <a:lnTo>
                      <a:pt x="5" y="141"/>
                    </a:lnTo>
                    <a:lnTo>
                      <a:pt x="1" y="142"/>
                    </a:lnTo>
                    <a:lnTo>
                      <a:pt x="0" y="142"/>
                    </a:lnTo>
                    <a:lnTo>
                      <a:pt x="2" y="142"/>
                    </a:lnTo>
                    <a:lnTo>
                      <a:pt x="8" y="142"/>
                    </a:lnTo>
                    <a:lnTo>
                      <a:pt x="15" y="143"/>
                    </a:lnTo>
                    <a:lnTo>
                      <a:pt x="26" y="145"/>
                    </a:lnTo>
                    <a:lnTo>
                      <a:pt x="37" y="145"/>
                    </a:lnTo>
                    <a:lnTo>
                      <a:pt x="47" y="146"/>
                    </a:lnTo>
                    <a:lnTo>
                      <a:pt x="56" y="147"/>
                    </a:lnTo>
                    <a:lnTo>
                      <a:pt x="64" y="147"/>
                    </a:lnTo>
                    <a:lnTo>
                      <a:pt x="75" y="147"/>
                    </a:lnTo>
                    <a:lnTo>
                      <a:pt x="84" y="147"/>
                    </a:lnTo>
                    <a:lnTo>
                      <a:pt x="89" y="145"/>
                    </a:lnTo>
                    <a:lnTo>
                      <a:pt x="92" y="138"/>
                    </a:lnTo>
                    <a:lnTo>
                      <a:pt x="95" y="130"/>
                    </a:lnTo>
                    <a:lnTo>
                      <a:pt x="98" y="118"/>
                    </a:lnTo>
                    <a:lnTo>
                      <a:pt x="100" y="106"/>
                    </a:lnTo>
                    <a:lnTo>
                      <a:pt x="98" y="93"/>
                    </a:lnTo>
                    <a:lnTo>
                      <a:pt x="93" y="83"/>
                    </a:lnTo>
                    <a:lnTo>
                      <a:pt x="89" y="76"/>
                    </a:lnTo>
                    <a:lnTo>
                      <a:pt x="91" y="66"/>
                    </a:lnTo>
                    <a:lnTo>
                      <a:pt x="100" y="46"/>
                    </a:lnTo>
                    <a:lnTo>
                      <a:pt x="112" y="23"/>
                    </a:lnTo>
                    <a:lnTo>
                      <a:pt x="117" y="10"/>
                    </a:lnTo>
                    <a:lnTo>
                      <a:pt x="118" y="5"/>
                    </a:lnTo>
                    <a:lnTo>
                      <a:pt x="11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5" name="Freeform 375">
                <a:extLst>
                  <a:ext uri="{FF2B5EF4-FFF2-40B4-BE49-F238E27FC236}">
                    <a16:creationId xmlns:a16="http://schemas.microsoft.com/office/drawing/2014/main" id="{D296B22D-EEF1-41A5-A44A-EE6F696E2D42}"/>
                  </a:ext>
                </a:extLst>
              </p:cNvPr>
              <p:cNvSpPr>
                <a:spLocks/>
              </p:cNvSpPr>
              <p:nvPr/>
            </p:nvSpPr>
            <p:spPr bwMode="auto">
              <a:xfrm>
                <a:off x="1845" y="5226"/>
                <a:ext cx="26" cy="25"/>
              </a:xfrm>
              <a:custGeom>
                <a:avLst/>
                <a:gdLst>
                  <a:gd name="T0" fmla="*/ 0 w 102"/>
                  <a:gd name="T1" fmla="*/ 0 h 97"/>
                  <a:gd name="T2" fmla="*/ 0 w 102"/>
                  <a:gd name="T3" fmla="*/ 0 h 97"/>
                  <a:gd name="T4" fmla="*/ 0 w 102"/>
                  <a:gd name="T5" fmla="*/ 0 h 97"/>
                  <a:gd name="T6" fmla="*/ 0 w 102"/>
                  <a:gd name="T7" fmla="*/ 0 h 97"/>
                  <a:gd name="T8" fmla="*/ 0 w 102"/>
                  <a:gd name="T9" fmla="*/ 0 h 97"/>
                  <a:gd name="T10" fmla="*/ 0 w 102"/>
                  <a:gd name="T11" fmla="*/ 0 h 97"/>
                  <a:gd name="T12" fmla="*/ 0 w 102"/>
                  <a:gd name="T13" fmla="*/ 0 h 97"/>
                  <a:gd name="T14" fmla="*/ 0 w 102"/>
                  <a:gd name="T15" fmla="*/ 0 h 97"/>
                  <a:gd name="T16" fmla="*/ 0 w 102"/>
                  <a:gd name="T17" fmla="*/ 0 h 97"/>
                  <a:gd name="T18" fmla="*/ 0 w 102"/>
                  <a:gd name="T19" fmla="*/ 0 h 97"/>
                  <a:gd name="T20" fmla="*/ 0 w 102"/>
                  <a:gd name="T21" fmla="*/ 0 h 97"/>
                  <a:gd name="T22" fmla="*/ 0 w 102"/>
                  <a:gd name="T23" fmla="*/ 0 h 97"/>
                  <a:gd name="T24" fmla="*/ 0 w 102"/>
                  <a:gd name="T25" fmla="*/ 0 h 97"/>
                  <a:gd name="T26" fmla="*/ 0 w 102"/>
                  <a:gd name="T27" fmla="*/ 0 h 97"/>
                  <a:gd name="T28" fmla="*/ 0 w 102"/>
                  <a:gd name="T29" fmla="*/ 0 h 97"/>
                  <a:gd name="T30" fmla="*/ 0 w 102"/>
                  <a:gd name="T31" fmla="*/ 0 h 97"/>
                  <a:gd name="T32" fmla="*/ 0 w 102"/>
                  <a:gd name="T33" fmla="*/ 0 h 97"/>
                  <a:gd name="T34" fmla="*/ 0 w 102"/>
                  <a:gd name="T35" fmla="*/ 0 h 97"/>
                  <a:gd name="T36" fmla="*/ 0 w 102"/>
                  <a:gd name="T37" fmla="*/ 0 h 97"/>
                  <a:gd name="T38" fmla="*/ 0 w 102"/>
                  <a:gd name="T39" fmla="*/ 0 h 97"/>
                  <a:gd name="T40" fmla="*/ 0 w 102"/>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97">
                    <a:moveTo>
                      <a:pt x="81" y="0"/>
                    </a:moveTo>
                    <a:lnTo>
                      <a:pt x="77" y="4"/>
                    </a:lnTo>
                    <a:lnTo>
                      <a:pt x="65" y="14"/>
                    </a:lnTo>
                    <a:lnTo>
                      <a:pt x="50" y="29"/>
                    </a:lnTo>
                    <a:lnTo>
                      <a:pt x="33" y="46"/>
                    </a:lnTo>
                    <a:lnTo>
                      <a:pt x="17" y="63"/>
                    </a:lnTo>
                    <a:lnTo>
                      <a:pt x="5" y="79"/>
                    </a:lnTo>
                    <a:lnTo>
                      <a:pt x="0" y="90"/>
                    </a:lnTo>
                    <a:lnTo>
                      <a:pt x="4" y="96"/>
                    </a:lnTo>
                    <a:lnTo>
                      <a:pt x="16" y="97"/>
                    </a:lnTo>
                    <a:lnTo>
                      <a:pt x="29" y="94"/>
                    </a:lnTo>
                    <a:lnTo>
                      <a:pt x="45" y="90"/>
                    </a:lnTo>
                    <a:lnTo>
                      <a:pt x="61" y="84"/>
                    </a:lnTo>
                    <a:lnTo>
                      <a:pt x="75" y="79"/>
                    </a:lnTo>
                    <a:lnTo>
                      <a:pt x="87" y="73"/>
                    </a:lnTo>
                    <a:lnTo>
                      <a:pt x="95" y="69"/>
                    </a:lnTo>
                    <a:lnTo>
                      <a:pt x="98" y="68"/>
                    </a:lnTo>
                    <a:lnTo>
                      <a:pt x="99" y="63"/>
                    </a:lnTo>
                    <a:lnTo>
                      <a:pt x="102" y="50"/>
                    </a:lnTo>
                    <a:lnTo>
                      <a:pt x="98" y="29"/>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6" name="Freeform 376">
                <a:extLst>
                  <a:ext uri="{FF2B5EF4-FFF2-40B4-BE49-F238E27FC236}">
                    <a16:creationId xmlns:a16="http://schemas.microsoft.com/office/drawing/2014/main" id="{0F385803-9491-4C9E-A085-B8C397E52641}"/>
                  </a:ext>
                </a:extLst>
              </p:cNvPr>
              <p:cNvSpPr>
                <a:spLocks/>
              </p:cNvSpPr>
              <p:nvPr/>
            </p:nvSpPr>
            <p:spPr bwMode="auto">
              <a:xfrm>
                <a:off x="1786" y="5238"/>
                <a:ext cx="31" cy="22"/>
              </a:xfrm>
              <a:custGeom>
                <a:avLst/>
                <a:gdLst>
                  <a:gd name="T0" fmla="*/ 0 w 125"/>
                  <a:gd name="T1" fmla="*/ 0 h 89"/>
                  <a:gd name="T2" fmla="*/ 0 w 125"/>
                  <a:gd name="T3" fmla="*/ 0 h 89"/>
                  <a:gd name="T4" fmla="*/ 0 w 125"/>
                  <a:gd name="T5" fmla="*/ 0 h 89"/>
                  <a:gd name="T6" fmla="*/ 0 w 125"/>
                  <a:gd name="T7" fmla="*/ 0 h 89"/>
                  <a:gd name="T8" fmla="*/ 0 w 125"/>
                  <a:gd name="T9" fmla="*/ 0 h 89"/>
                  <a:gd name="T10" fmla="*/ 0 w 125"/>
                  <a:gd name="T11" fmla="*/ 0 h 89"/>
                  <a:gd name="T12" fmla="*/ 0 w 125"/>
                  <a:gd name="T13" fmla="*/ 0 h 89"/>
                  <a:gd name="T14" fmla="*/ 0 w 125"/>
                  <a:gd name="T15" fmla="*/ 0 h 89"/>
                  <a:gd name="T16" fmla="*/ 0 w 125"/>
                  <a:gd name="T17" fmla="*/ 0 h 89"/>
                  <a:gd name="T18" fmla="*/ 0 w 125"/>
                  <a:gd name="T19" fmla="*/ 0 h 89"/>
                  <a:gd name="T20" fmla="*/ 0 w 125"/>
                  <a:gd name="T21" fmla="*/ 0 h 89"/>
                  <a:gd name="T22" fmla="*/ 0 w 125"/>
                  <a:gd name="T23" fmla="*/ 0 h 89"/>
                  <a:gd name="T24" fmla="*/ 0 w 125"/>
                  <a:gd name="T25" fmla="*/ 0 h 89"/>
                  <a:gd name="T26" fmla="*/ 0 w 125"/>
                  <a:gd name="T27" fmla="*/ 0 h 89"/>
                  <a:gd name="T28" fmla="*/ 0 w 125"/>
                  <a:gd name="T29" fmla="*/ 0 h 89"/>
                  <a:gd name="T30" fmla="*/ 0 w 125"/>
                  <a:gd name="T31" fmla="*/ 0 h 89"/>
                  <a:gd name="T32" fmla="*/ 0 w 125"/>
                  <a:gd name="T33" fmla="*/ 0 h 89"/>
                  <a:gd name="T34" fmla="*/ 0 w 125"/>
                  <a:gd name="T35" fmla="*/ 0 h 89"/>
                  <a:gd name="T36" fmla="*/ 0 w 125"/>
                  <a:gd name="T37" fmla="*/ 0 h 89"/>
                  <a:gd name="T38" fmla="*/ 0 w 125"/>
                  <a:gd name="T39" fmla="*/ 0 h 89"/>
                  <a:gd name="T40" fmla="*/ 0 w 125"/>
                  <a:gd name="T41" fmla="*/ 0 h 89"/>
                  <a:gd name="T42" fmla="*/ 0 w 125"/>
                  <a:gd name="T43" fmla="*/ 0 h 89"/>
                  <a:gd name="T44" fmla="*/ 0 w 125"/>
                  <a:gd name="T45" fmla="*/ 0 h 89"/>
                  <a:gd name="T46" fmla="*/ 0 w 125"/>
                  <a:gd name="T47" fmla="*/ 0 h 89"/>
                  <a:gd name="T48" fmla="*/ 0 w 125"/>
                  <a:gd name="T49" fmla="*/ 0 h 89"/>
                  <a:gd name="T50" fmla="*/ 0 w 125"/>
                  <a:gd name="T51" fmla="*/ 0 h 89"/>
                  <a:gd name="T52" fmla="*/ 0 w 125"/>
                  <a:gd name="T53" fmla="*/ 0 h 89"/>
                  <a:gd name="T54" fmla="*/ 0 w 125"/>
                  <a:gd name="T55" fmla="*/ 0 h 89"/>
                  <a:gd name="T56" fmla="*/ 0 w 125"/>
                  <a:gd name="T57" fmla="*/ 0 h 89"/>
                  <a:gd name="T58" fmla="*/ 0 w 125"/>
                  <a:gd name="T59" fmla="*/ 0 h 89"/>
                  <a:gd name="T60" fmla="*/ 0 w 125"/>
                  <a:gd name="T61" fmla="*/ 0 h 89"/>
                  <a:gd name="T62" fmla="*/ 0 w 125"/>
                  <a:gd name="T63" fmla="*/ 0 h 89"/>
                  <a:gd name="T64" fmla="*/ 0 w 125"/>
                  <a:gd name="T65" fmla="*/ 0 h 89"/>
                  <a:gd name="T66" fmla="*/ 0 w 125"/>
                  <a:gd name="T67" fmla="*/ 0 h 89"/>
                  <a:gd name="T68" fmla="*/ 0 w 125"/>
                  <a:gd name="T69" fmla="*/ 0 h 89"/>
                  <a:gd name="T70" fmla="*/ 0 w 125"/>
                  <a:gd name="T71" fmla="*/ 0 h 89"/>
                  <a:gd name="T72" fmla="*/ 0 w 125"/>
                  <a:gd name="T73" fmla="*/ 0 h 89"/>
                  <a:gd name="T74" fmla="*/ 0 w 125"/>
                  <a:gd name="T75" fmla="*/ 0 h 89"/>
                  <a:gd name="T76" fmla="*/ 0 w 125"/>
                  <a:gd name="T77" fmla="*/ 0 h 89"/>
                  <a:gd name="T78" fmla="*/ 0 w 125"/>
                  <a:gd name="T79" fmla="*/ 0 h 89"/>
                  <a:gd name="T80" fmla="*/ 0 w 125"/>
                  <a:gd name="T81" fmla="*/ 0 h 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5" h="89">
                    <a:moveTo>
                      <a:pt x="0" y="8"/>
                    </a:moveTo>
                    <a:lnTo>
                      <a:pt x="1" y="9"/>
                    </a:lnTo>
                    <a:lnTo>
                      <a:pt x="5" y="14"/>
                    </a:lnTo>
                    <a:lnTo>
                      <a:pt x="11" y="22"/>
                    </a:lnTo>
                    <a:lnTo>
                      <a:pt x="19" y="31"/>
                    </a:lnTo>
                    <a:lnTo>
                      <a:pt x="25" y="40"/>
                    </a:lnTo>
                    <a:lnTo>
                      <a:pt x="32" y="50"/>
                    </a:lnTo>
                    <a:lnTo>
                      <a:pt x="37" y="56"/>
                    </a:lnTo>
                    <a:lnTo>
                      <a:pt x="41" y="62"/>
                    </a:lnTo>
                    <a:lnTo>
                      <a:pt x="46" y="68"/>
                    </a:lnTo>
                    <a:lnTo>
                      <a:pt x="51" y="76"/>
                    </a:lnTo>
                    <a:lnTo>
                      <a:pt x="59" y="83"/>
                    </a:lnTo>
                    <a:lnTo>
                      <a:pt x="70" y="88"/>
                    </a:lnTo>
                    <a:lnTo>
                      <a:pt x="76" y="89"/>
                    </a:lnTo>
                    <a:lnTo>
                      <a:pt x="84" y="89"/>
                    </a:lnTo>
                    <a:lnTo>
                      <a:pt x="92" y="87"/>
                    </a:lnTo>
                    <a:lnTo>
                      <a:pt x="102" y="84"/>
                    </a:lnTo>
                    <a:lnTo>
                      <a:pt x="109" y="80"/>
                    </a:lnTo>
                    <a:lnTo>
                      <a:pt x="116" y="76"/>
                    </a:lnTo>
                    <a:lnTo>
                      <a:pt x="121" y="72"/>
                    </a:lnTo>
                    <a:lnTo>
                      <a:pt x="125" y="69"/>
                    </a:lnTo>
                    <a:lnTo>
                      <a:pt x="125" y="67"/>
                    </a:lnTo>
                    <a:lnTo>
                      <a:pt x="120" y="67"/>
                    </a:lnTo>
                    <a:lnTo>
                      <a:pt x="109" y="63"/>
                    </a:lnTo>
                    <a:lnTo>
                      <a:pt x="98" y="52"/>
                    </a:lnTo>
                    <a:lnTo>
                      <a:pt x="91" y="44"/>
                    </a:lnTo>
                    <a:lnTo>
                      <a:pt x="86" y="38"/>
                    </a:lnTo>
                    <a:lnTo>
                      <a:pt x="79" y="33"/>
                    </a:lnTo>
                    <a:lnTo>
                      <a:pt x="74" y="27"/>
                    </a:lnTo>
                    <a:lnTo>
                      <a:pt x="67" y="22"/>
                    </a:lnTo>
                    <a:lnTo>
                      <a:pt x="62" y="18"/>
                    </a:lnTo>
                    <a:lnTo>
                      <a:pt x="55" y="14"/>
                    </a:lnTo>
                    <a:lnTo>
                      <a:pt x="49" y="10"/>
                    </a:lnTo>
                    <a:lnTo>
                      <a:pt x="42" y="6"/>
                    </a:lnTo>
                    <a:lnTo>
                      <a:pt x="37" y="4"/>
                    </a:lnTo>
                    <a:lnTo>
                      <a:pt x="32" y="1"/>
                    </a:lnTo>
                    <a:lnTo>
                      <a:pt x="26" y="0"/>
                    </a:lnTo>
                    <a:lnTo>
                      <a:pt x="21" y="0"/>
                    </a:lnTo>
                    <a:lnTo>
                      <a:pt x="16" y="1"/>
                    </a:lnTo>
                    <a:lnTo>
                      <a:pt x="8" y="4"/>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7" name="Freeform 377">
                <a:extLst>
                  <a:ext uri="{FF2B5EF4-FFF2-40B4-BE49-F238E27FC236}">
                    <a16:creationId xmlns:a16="http://schemas.microsoft.com/office/drawing/2014/main" id="{41D75B88-CCDD-4A3A-B57C-D43AC1A5B844}"/>
                  </a:ext>
                </a:extLst>
              </p:cNvPr>
              <p:cNvSpPr>
                <a:spLocks/>
              </p:cNvSpPr>
              <p:nvPr/>
            </p:nvSpPr>
            <p:spPr bwMode="auto">
              <a:xfrm>
                <a:off x="1547" y="5304"/>
                <a:ext cx="76" cy="56"/>
              </a:xfrm>
              <a:custGeom>
                <a:avLst/>
                <a:gdLst>
                  <a:gd name="T0" fmla="*/ 0 w 303"/>
                  <a:gd name="T1" fmla="*/ 0 h 222"/>
                  <a:gd name="T2" fmla="*/ 0 w 303"/>
                  <a:gd name="T3" fmla="*/ 0 h 222"/>
                  <a:gd name="T4" fmla="*/ 0 w 303"/>
                  <a:gd name="T5" fmla="*/ 0 h 222"/>
                  <a:gd name="T6" fmla="*/ 0 w 303"/>
                  <a:gd name="T7" fmla="*/ 0 h 2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 h="222">
                    <a:moveTo>
                      <a:pt x="303" y="222"/>
                    </a:moveTo>
                    <a:lnTo>
                      <a:pt x="71" y="0"/>
                    </a:lnTo>
                    <a:lnTo>
                      <a:pt x="0" y="44"/>
                    </a:lnTo>
                    <a:lnTo>
                      <a:pt x="303" y="2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8" name="Freeform 378">
                <a:extLst>
                  <a:ext uri="{FF2B5EF4-FFF2-40B4-BE49-F238E27FC236}">
                    <a16:creationId xmlns:a16="http://schemas.microsoft.com/office/drawing/2014/main" id="{6187BF89-E5BC-405B-8DBC-077567843BAC}"/>
                  </a:ext>
                </a:extLst>
              </p:cNvPr>
              <p:cNvSpPr>
                <a:spLocks/>
              </p:cNvSpPr>
              <p:nvPr/>
            </p:nvSpPr>
            <p:spPr bwMode="auto">
              <a:xfrm>
                <a:off x="1637" y="5297"/>
                <a:ext cx="23" cy="52"/>
              </a:xfrm>
              <a:custGeom>
                <a:avLst/>
                <a:gdLst>
                  <a:gd name="T0" fmla="*/ 0 w 94"/>
                  <a:gd name="T1" fmla="*/ 0 h 207"/>
                  <a:gd name="T2" fmla="*/ 0 w 94"/>
                  <a:gd name="T3" fmla="*/ 0 h 207"/>
                  <a:gd name="T4" fmla="*/ 0 w 94"/>
                  <a:gd name="T5" fmla="*/ 0 h 207"/>
                  <a:gd name="T6" fmla="*/ 0 w 94"/>
                  <a:gd name="T7" fmla="*/ 0 h 2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207">
                    <a:moveTo>
                      <a:pt x="49" y="207"/>
                    </a:moveTo>
                    <a:lnTo>
                      <a:pt x="0" y="8"/>
                    </a:lnTo>
                    <a:lnTo>
                      <a:pt x="94" y="0"/>
                    </a:lnTo>
                    <a:lnTo>
                      <a:pt x="49" y="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9" name="Freeform 379">
                <a:extLst>
                  <a:ext uri="{FF2B5EF4-FFF2-40B4-BE49-F238E27FC236}">
                    <a16:creationId xmlns:a16="http://schemas.microsoft.com/office/drawing/2014/main" id="{7309A3CE-D4A5-4FD1-86CD-1C1F59D7346A}"/>
                  </a:ext>
                </a:extLst>
              </p:cNvPr>
              <p:cNvSpPr>
                <a:spLocks/>
              </p:cNvSpPr>
              <p:nvPr/>
            </p:nvSpPr>
            <p:spPr bwMode="auto">
              <a:xfrm>
                <a:off x="1542" y="5381"/>
                <a:ext cx="78" cy="16"/>
              </a:xfrm>
              <a:custGeom>
                <a:avLst/>
                <a:gdLst>
                  <a:gd name="T0" fmla="*/ 0 w 311"/>
                  <a:gd name="T1" fmla="*/ 0 h 67"/>
                  <a:gd name="T2" fmla="*/ 0 w 311"/>
                  <a:gd name="T3" fmla="*/ 0 h 67"/>
                  <a:gd name="T4" fmla="*/ 0 w 311"/>
                  <a:gd name="T5" fmla="*/ 0 h 67"/>
                  <a:gd name="T6" fmla="*/ 0 w 311"/>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1" h="67">
                    <a:moveTo>
                      <a:pt x="311" y="0"/>
                    </a:moveTo>
                    <a:lnTo>
                      <a:pt x="0" y="32"/>
                    </a:lnTo>
                    <a:lnTo>
                      <a:pt x="32" y="67"/>
                    </a:lnTo>
                    <a:lnTo>
                      <a:pt x="3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0" name="Freeform 380">
                <a:extLst>
                  <a:ext uri="{FF2B5EF4-FFF2-40B4-BE49-F238E27FC236}">
                    <a16:creationId xmlns:a16="http://schemas.microsoft.com/office/drawing/2014/main" id="{34F24F15-DC82-4DF5-BF29-DB1C7ED42F30}"/>
                  </a:ext>
                </a:extLst>
              </p:cNvPr>
              <p:cNvSpPr>
                <a:spLocks/>
              </p:cNvSpPr>
              <p:nvPr/>
            </p:nvSpPr>
            <p:spPr bwMode="auto">
              <a:xfrm>
                <a:off x="2106" y="4874"/>
                <a:ext cx="34" cy="38"/>
              </a:xfrm>
              <a:custGeom>
                <a:avLst/>
                <a:gdLst>
                  <a:gd name="T0" fmla="*/ 0 w 138"/>
                  <a:gd name="T1" fmla="*/ 0 h 151"/>
                  <a:gd name="T2" fmla="*/ 0 w 138"/>
                  <a:gd name="T3" fmla="*/ 0 h 151"/>
                  <a:gd name="T4" fmla="*/ 0 w 138"/>
                  <a:gd name="T5" fmla="*/ 0 h 151"/>
                  <a:gd name="T6" fmla="*/ 0 w 138"/>
                  <a:gd name="T7" fmla="*/ 0 h 151"/>
                  <a:gd name="T8" fmla="*/ 0 w 138"/>
                  <a:gd name="T9" fmla="*/ 0 h 151"/>
                  <a:gd name="T10" fmla="*/ 0 w 138"/>
                  <a:gd name="T11" fmla="*/ 0 h 151"/>
                  <a:gd name="T12" fmla="*/ 0 w 138"/>
                  <a:gd name="T13" fmla="*/ 0 h 151"/>
                  <a:gd name="T14" fmla="*/ 0 w 138"/>
                  <a:gd name="T15" fmla="*/ 0 h 151"/>
                  <a:gd name="T16" fmla="*/ 0 w 138"/>
                  <a:gd name="T17" fmla="*/ 0 h 151"/>
                  <a:gd name="T18" fmla="*/ 0 w 138"/>
                  <a:gd name="T19" fmla="*/ 0 h 151"/>
                  <a:gd name="T20" fmla="*/ 0 w 138"/>
                  <a:gd name="T21" fmla="*/ 0 h 151"/>
                  <a:gd name="T22" fmla="*/ 0 w 138"/>
                  <a:gd name="T23" fmla="*/ 0 h 151"/>
                  <a:gd name="T24" fmla="*/ 0 w 138"/>
                  <a:gd name="T25" fmla="*/ 0 h 151"/>
                  <a:gd name="T26" fmla="*/ 0 w 138"/>
                  <a:gd name="T27" fmla="*/ 0 h 151"/>
                  <a:gd name="T28" fmla="*/ 0 w 138"/>
                  <a:gd name="T29" fmla="*/ 0 h 151"/>
                  <a:gd name="T30" fmla="*/ 0 w 138"/>
                  <a:gd name="T31" fmla="*/ 0 h 151"/>
                  <a:gd name="T32" fmla="*/ 0 w 138"/>
                  <a:gd name="T33" fmla="*/ 0 h 151"/>
                  <a:gd name="T34" fmla="*/ 0 w 138"/>
                  <a:gd name="T35" fmla="*/ 0 h 151"/>
                  <a:gd name="T36" fmla="*/ 0 w 138"/>
                  <a:gd name="T37" fmla="*/ 0 h 151"/>
                  <a:gd name="T38" fmla="*/ 0 w 138"/>
                  <a:gd name="T39" fmla="*/ 0 h 151"/>
                  <a:gd name="T40" fmla="*/ 0 w 138"/>
                  <a:gd name="T41" fmla="*/ 0 h 151"/>
                  <a:gd name="T42" fmla="*/ 0 w 138"/>
                  <a:gd name="T43" fmla="*/ 0 h 151"/>
                  <a:gd name="T44" fmla="*/ 0 w 138"/>
                  <a:gd name="T45" fmla="*/ 0 h 151"/>
                  <a:gd name="T46" fmla="*/ 0 w 138"/>
                  <a:gd name="T47" fmla="*/ 0 h 151"/>
                  <a:gd name="T48" fmla="*/ 0 w 138"/>
                  <a:gd name="T49" fmla="*/ 0 h 151"/>
                  <a:gd name="T50" fmla="*/ 0 w 138"/>
                  <a:gd name="T51" fmla="*/ 0 h 151"/>
                  <a:gd name="T52" fmla="*/ 0 w 138"/>
                  <a:gd name="T53" fmla="*/ 0 h 151"/>
                  <a:gd name="T54" fmla="*/ 0 w 138"/>
                  <a:gd name="T55" fmla="*/ 0 h 151"/>
                  <a:gd name="T56" fmla="*/ 0 w 138"/>
                  <a:gd name="T57" fmla="*/ 0 h 151"/>
                  <a:gd name="T58" fmla="*/ 0 w 138"/>
                  <a:gd name="T59" fmla="*/ 0 h 151"/>
                  <a:gd name="T60" fmla="*/ 0 w 138"/>
                  <a:gd name="T61" fmla="*/ 0 h 151"/>
                  <a:gd name="T62" fmla="*/ 0 w 138"/>
                  <a:gd name="T63" fmla="*/ 0 h 151"/>
                  <a:gd name="T64" fmla="*/ 0 w 138"/>
                  <a:gd name="T65" fmla="*/ 0 h 1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151">
                    <a:moveTo>
                      <a:pt x="104" y="0"/>
                    </a:moveTo>
                    <a:lnTo>
                      <a:pt x="102" y="1"/>
                    </a:lnTo>
                    <a:lnTo>
                      <a:pt x="94" y="6"/>
                    </a:lnTo>
                    <a:lnTo>
                      <a:pt x="80" y="14"/>
                    </a:lnTo>
                    <a:lnTo>
                      <a:pt x="66" y="23"/>
                    </a:lnTo>
                    <a:lnTo>
                      <a:pt x="50" y="34"/>
                    </a:lnTo>
                    <a:lnTo>
                      <a:pt x="34" y="43"/>
                    </a:lnTo>
                    <a:lnTo>
                      <a:pt x="19" y="52"/>
                    </a:lnTo>
                    <a:lnTo>
                      <a:pt x="7" y="59"/>
                    </a:lnTo>
                    <a:lnTo>
                      <a:pt x="0" y="67"/>
                    </a:lnTo>
                    <a:lnTo>
                      <a:pt x="1" y="80"/>
                    </a:lnTo>
                    <a:lnTo>
                      <a:pt x="9" y="94"/>
                    </a:lnTo>
                    <a:lnTo>
                      <a:pt x="20" y="110"/>
                    </a:lnTo>
                    <a:lnTo>
                      <a:pt x="32" y="126"/>
                    </a:lnTo>
                    <a:lnTo>
                      <a:pt x="42" y="139"/>
                    </a:lnTo>
                    <a:lnTo>
                      <a:pt x="51" y="147"/>
                    </a:lnTo>
                    <a:lnTo>
                      <a:pt x="54" y="151"/>
                    </a:lnTo>
                    <a:lnTo>
                      <a:pt x="55" y="147"/>
                    </a:lnTo>
                    <a:lnTo>
                      <a:pt x="62" y="137"/>
                    </a:lnTo>
                    <a:lnTo>
                      <a:pt x="70" y="121"/>
                    </a:lnTo>
                    <a:lnTo>
                      <a:pt x="80" y="104"/>
                    </a:lnTo>
                    <a:lnTo>
                      <a:pt x="91" y="91"/>
                    </a:lnTo>
                    <a:lnTo>
                      <a:pt x="103" y="79"/>
                    </a:lnTo>
                    <a:lnTo>
                      <a:pt x="115" y="69"/>
                    </a:lnTo>
                    <a:lnTo>
                      <a:pt x="125" y="60"/>
                    </a:lnTo>
                    <a:lnTo>
                      <a:pt x="133" y="52"/>
                    </a:lnTo>
                    <a:lnTo>
                      <a:pt x="138" y="46"/>
                    </a:lnTo>
                    <a:lnTo>
                      <a:pt x="138" y="40"/>
                    </a:lnTo>
                    <a:lnTo>
                      <a:pt x="132" y="35"/>
                    </a:lnTo>
                    <a:lnTo>
                      <a:pt x="119" y="26"/>
                    </a:lnTo>
                    <a:lnTo>
                      <a:pt x="111" y="14"/>
                    </a:lnTo>
                    <a:lnTo>
                      <a:pt x="106" y="4"/>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3569" name="AutoShape 381">
              <a:extLst>
                <a:ext uri="{FF2B5EF4-FFF2-40B4-BE49-F238E27FC236}">
                  <a16:creationId xmlns:a16="http://schemas.microsoft.com/office/drawing/2014/main" id="{3FBCA897-EB71-434B-B201-5F66C53F1505}"/>
                </a:ext>
              </a:extLst>
            </p:cNvPr>
            <p:cNvSpPr>
              <a:spLocks noChangeArrowheads="1"/>
            </p:cNvSpPr>
            <p:nvPr/>
          </p:nvSpPr>
          <p:spPr bwMode="auto">
            <a:xfrm rot="1097002">
              <a:off x="1623" y="4602"/>
              <a:ext cx="160" cy="132"/>
            </a:xfrm>
            <a:prstGeom prst="rightArrow">
              <a:avLst>
                <a:gd name="adj1" fmla="val 37500"/>
                <a:gd name="adj2" fmla="val 67172"/>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grpSp>
          <p:nvGrpSpPr>
            <p:cNvPr id="23570" name="Group 382">
              <a:extLst>
                <a:ext uri="{FF2B5EF4-FFF2-40B4-BE49-F238E27FC236}">
                  <a16:creationId xmlns:a16="http://schemas.microsoft.com/office/drawing/2014/main" id="{6C6BCB89-7761-4FB6-9FCA-91DBD9164464}"/>
                </a:ext>
              </a:extLst>
            </p:cNvPr>
            <p:cNvGrpSpPr>
              <a:grpSpLocks/>
            </p:cNvGrpSpPr>
            <p:nvPr/>
          </p:nvGrpSpPr>
          <p:grpSpPr bwMode="auto">
            <a:xfrm>
              <a:off x="1360" y="2936"/>
              <a:ext cx="1474" cy="1482"/>
              <a:chOff x="1344" y="2880"/>
              <a:chExt cx="1474" cy="1482"/>
            </a:xfrm>
          </p:grpSpPr>
          <p:graphicFrame>
            <p:nvGraphicFramePr>
              <p:cNvPr id="23571" name="Object 383">
                <a:extLst>
                  <a:ext uri="{FF2B5EF4-FFF2-40B4-BE49-F238E27FC236}">
                    <a16:creationId xmlns:a16="http://schemas.microsoft.com/office/drawing/2014/main" id="{69A77D09-459F-43FF-B7BC-83BA1ACA4EFB}"/>
                  </a:ext>
                </a:extLst>
              </p:cNvPr>
              <p:cNvGraphicFramePr>
                <a:graphicFrameLocks noChangeAspect="1"/>
              </p:cNvGraphicFramePr>
              <p:nvPr/>
            </p:nvGraphicFramePr>
            <p:xfrm>
              <a:off x="1344" y="2880"/>
              <a:ext cx="1474" cy="1482"/>
            </p:xfrm>
            <a:graphic>
              <a:graphicData uri="http://schemas.openxmlformats.org/presentationml/2006/ole">
                <mc:AlternateContent xmlns:mc="http://schemas.openxmlformats.org/markup-compatibility/2006">
                  <mc:Choice xmlns:v="urn:schemas-microsoft-com:vml" Requires="v">
                    <p:oleObj spid="_x0000_s23617" name="Clip" r:id="rId3" imgW="1195121" imgH="1202436" progId="MS_ClipArt_Gallery.2">
                      <p:embed/>
                    </p:oleObj>
                  </mc:Choice>
                  <mc:Fallback>
                    <p:oleObj name="Clip" r:id="rId3" imgW="1195121" imgH="1202436" progId="MS_ClipArt_Gallery.2">
                      <p:embed/>
                      <p:pic>
                        <p:nvPicPr>
                          <p:cNvPr id="0" name="Object 383"/>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344" y="2880"/>
                            <a:ext cx="1474" cy="1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572" name="Group 384">
                <a:extLst>
                  <a:ext uri="{FF2B5EF4-FFF2-40B4-BE49-F238E27FC236}">
                    <a16:creationId xmlns:a16="http://schemas.microsoft.com/office/drawing/2014/main" id="{96873C03-822D-43F4-8760-36EB91938BCC}"/>
                  </a:ext>
                </a:extLst>
              </p:cNvPr>
              <p:cNvGrpSpPr>
                <a:grpSpLocks/>
              </p:cNvGrpSpPr>
              <p:nvPr/>
            </p:nvGrpSpPr>
            <p:grpSpPr bwMode="auto">
              <a:xfrm>
                <a:off x="2065" y="3152"/>
                <a:ext cx="425" cy="158"/>
                <a:chOff x="2065" y="3152"/>
                <a:chExt cx="425" cy="158"/>
              </a:xfrm>
            </p:grpSpPr>
            <p:sp>
              <p:nvSpPr>
                <p:cNvPr id="23580" name="Oval 385">
                  <a:extLst>
                    <a:ext uri="{FF2B5EF4-FFF2-40B4-BE49-F238E27FC236}">
                      <a16:creationId xmlns:a16="http://schemas.microsoft.com/office/drawing/2014/main" id="{3B7BBEE6-4CEA-45F0-9AE3-F649297A9898}"/>
                    </a:ext>
                  </a:extLst>
                </p:cNvPr>
                <p:cNvSpPr>
                  <a:spLocks noChangeArrowheads="1"/>
                </p:cNvSpPr>
                <p:nvPr/>
              </p:nvSpPr>
              <p:spPr bwMode="auto">
                <a:xfrm rot="1046529">
                  <a:off x="2065" y="3241"/>
                  <a:ext cx="163" cy="5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3581" name="Oval 386">
                  <a:extLst>
                    <a:ext uri="{FF2B5EF4-FFF2-40B4-BE49-F238E27FC236}">
                      <a16:creationId xmlns:a16="http://schemas.microsoft.com/office/drawing/2014/main" id="{4051CE30-11E5-4277-815C-9BD5E5C442C0}"/>
                    </a:ext>
                  </a:extLst>
                </p:cNvPr>
                <p:cNvSpPr>
                  <a:spLocks noChangeArrowheads="1"/>
                </p:cNvSpPr>
                <p:nvPr/>
              </p:nvSpPr>
              <p:spPr bwMode="auto">
                <a:xfrm rot="-1177903">
                  <a:off x="2334" y="3244"/>
                  <a:ext cx="152" cy="4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3582" name="Line 387">
                  <a:extLst>
                    <a:ext uri="{FF2B5EF4-FFF2-40B4-BE49-F238E27FC236}">
                      <a16:creationId xmlns:a16="http://schemas.microsoft.com/office/drawing/2014/main" id="{8A959E27-83DB-4EAA-B172-A896CFA3ED9F}"/>
                    </a:ext>
                  </a:extLst>
                </p:cNvPr>
                <p:cNvSpPr>
                  <a:spLocks noChangeShapeType="1"/>
                </p:cNvSpPr>
                <p:nvPr/>
              </p:nvSpPr>
              <p:spPr bwMode="auto">
                <a:xfrm>
                  <a:off x="2080" y="3165"/>
                  <a:ext cx="192"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3" name="Line 388">
                  <a:extLst>
                    <a:ext uri="{FF2B5EF4-FFF2-40B4-BE49-F238E27FC236}">
                      <a16:creationId xmlns:a16="http://schemas.microsoft.com/office/drawing/2014/main" id="{B7B099BD-5B48-4EB0-BD0A-1B7FF619F44C}"/>
                    </a:ext>
                  </a:extLst>
                </p:cNvPr>
                <p:cNvSpPr>
                  <a:spLocks noChangeShapeType="1"/>
                </p:cNvSpPr>
                <p:nvPr/>
              </p:nvSpPr>
              <p:spPr bwMode="auto">
                <a:xfrm flipV="1">
                  <a:off x="2300" y="3152"/>
                  <a:ext cx="190" cy="15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584" name="Group 389">
                  <a:extLst>
                    <a:ext uri="{FF2B5EF4-FFF2-40B4-BE49-F238E27FC236}">
                      <a16:creationId xmlns:a16="http://schemas.microsoft.com/office/drawing/2014/main" id="{93AF2F6D-EE6A-4F3F-98A1-7EF126B82BC2}"/>
                    </a:ext>
                  </a:extLst>
                </p:cNvPr>
                <p:cNvGrpSpPr>
                  <a:grpSpLocks/>
                </p:cNvGrpSpPr>
                <p:nvPr/>
              </p:nvGrpSpPr>
              <p:grpSpPr bwMode="auto">
                <a:xfrm rot="-8844488">
                  <a:off x="2162" y="3255"/>
                  <a:ext cx="47" cy="48"/>
                  <a:chOff x="2162" y="3255"/>
                  <a:chExt cx="47" cy="48"/>
                </a:xfrm>
              </p:grpSpPr>
              <p:sp>
                <p:nvSpPr>
                  <p:cNvPr id="23588" name="Oval 390">
                    <a:extLst>
                      <a:ext uri="{FF2B5EF4-FFF2-40B4-BE49-F238E27FC236}">
                        <a16:creationId xmlns:a16="http://schemas.microsoft.com/office/drawing/2014/main" id="{807AA44B-3214-4FE4-8431-E66025E9DF02}"/>
                      </a:ext>
                    </a:extLst>
                  </p:cNvPr>
                  <p:cNvSpPr>
                    <a:spLocks noChangeArrowheads="1"/>
                  </p:cNvSpPr>
                  <p:nvPr/>
                </p:nvSpPr>
                <p:spPr bwMode="auto">
                  <a:xfrm>
                    <a:off x="2162" y="3255"/>
                    <a:ext cx="47" cy="4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3589" name="Line 391">
                    <a:extLst>
                      <a:ext uri="{FF2B5EF4-FFF2-40B4-BE49-F238E27FC236}">
                        <a16:creationId xmlns:a16="http://schemas.microsoft.com/office/drawing/2014/main" id="{878BCA3C-D021-4960-AD07-CEB0DA1F444D}"/>
                      </a:ext>
                    </a:extLst>
                  </p:cNvPr>
                  <p:cNvSpPr>
                    <a:spLocks noChangeShapeType="1"/>
                  </p:cNvSpPr>
                  <p:nvPr/>
                </p:nvSpPr>
                <p:spPr bwMode="auto">
                  <a:xfrm flipV="1">
                    <a:off x="2178" y="3266"/>
                    <a:ext cx="10" cy="1"/>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85" name="Group 392">
                  <a:extLst>
                    <a:ext uri="{FF2B5EF4-FFF2-40B4-BE49-F238E27FC236}">
                      <a16:creationId xmlns:a16="http://schemas.microsoft.com/office/drawing/2014/main" id="{77CCCF90-8354-4140-9265-D8BFCC51ACC2}"/>
                    </a:ext>
                  </a:extLst>
                </p:cNvPr>
                <p:cNvGrpSpPr>
                  <a:grpSpLocks/>
                </p:cNvGrpSpPr>
                <p:nvPr/>
              </p:nvGrpSpPr>
              <p:grpSpPr bwMode="auto">
                <a:xfrm rot="-9272199">
                  <a:off x="2402" y="3241"/>
                  <a:ext cx="47" cy="48"/>
                  <a:chOff x="2162" y="3255"/>
                  <a:chExt cx="47" cy="48"/>
                </a:xfrm>
              </p:grpSpPr>
              <p:sp>
                <p:nvSpPr>
                  <p:cNvPr id="23586" name="Oval 393">
                    <a:extLst>
                      <a:ext uri="{FF2B5EF4-FFF2-40B4-BE49-F238E27FC236}">
                        <a16:creationId xmlns:a16="http://schemas.microsoft.com/office/drawing/2014/main" id="{7373CF1C-8AFA-4A2B-A888-39F2B5D4A8D0}"/>
                      </a:ext>
                    </a:extLst>
                  </p:cNvPr>
                  <p:cNvSpPr>
                    <a:spLocks noChangeArrowheads="1"/>
                  </p:cNvSpPr>
                  <p:nvPr/>
                </p:nvSpPr>
                <p:spPr bwMode="auto">
                  <a:xfrm>
                    <a:off x="2162" y="3255"/>
                    <a:ext cx="47" cy="4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3587" name="Line 394">
                    <a:extLst>
                      <a:ext uri="{FF2B5EF4-FFF2-40B4-BE49-F238E27FC236}">
                        <a16:creationId xmlns:a16="http://schemas.microsoft.com/office/drawing/2014/main" id="{1F648A5A-6228-4D6B-9927-9D0AFEDC5814}"/>
                      </a:ext>
                    </a:extLst>
                  </p:cNvPr>
                  <p:cNvSpPr>
                    <a:spLocks noChangeShapeType="1"/>
                  </p:cNvSpPr>
                  <p:nvPr/>
                </p:nvSpPr>
                <p:spPr bwMode="auto">
                  <a:xfrm flipV="1">
                    <a:off x="2178" y="3266"/>
                    <a:ext cx="10" cy="1"/>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3573" name="Group 395">
                <a:extLst>
                  <a:ext uri="{FF2B5EF4-FFF2-40B4-BE49-F238E27FC236}">
                    <a16:creationId xmlns:a16="http://schemas.microsoft.com/office/drawing/2014/main" id="{6AC51AAA-CD2B-4503-A17C-051A9DC46072}"/>
                  </a:ext>
                </a:extLst>
              </p:cNvPr>
              <p:cNvGrpSpPr>
                <a:grpSpLocks/>
              </p:cNvGrpSpPr>
              <p:nvPr/>
            </p:nvGrpSpPr>
            <p:grpSpPr bwMode="auto">
              <a:xfrm rot="219320">
                <a:off x="2160" y="3438"/>
                <a:ext cx="288" cy="116"/>
                <a:chOff x="2160" y="3438"/>
                <a:chExt cx="288" cy="116"/>
              </a:xfrm>
            </p:grpSpPr>
            <p:sp>
              <p:nvSpPr>
                <p:cNvPr id="23574" name="Line 396">
                  <a:extLst>
                    <a:ext uri="{FF2B5EF4-FFF2-40B4-BE49-F238E27FC236}">
                      <a16:creationId xmlns:a16="http://schemas.microsoft.com/office/drawing/2014/main" id="{FF95AED8-D5F8-450C-A46D-7B3B06092E35}"/>
                    </a:ext>
                  </a:extLst>
                </p:cNvPr>
                <p:cNvSpPr>
                  <a:spLocks noChangeShapeType="1"/>
                </p:cNvSpPr>
                <p:nvPr/>
              </p:nvSpPr>
              <p:spPr bwMode="auto">
                <a:xfrm flipV="1">
                  <a:off x="2160" y="3449"/>
                  <a:ext cx="87" cy="10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5" name="Line 397">
                  <a:extLst>
                    <a:ext uri="{FF2B5EF4-FFF2-40B4-BE49-F238E27FC236}">
                      <a16:creationId xmlns:a16="http://schemas.microsoft.com/office/drawing/2014/main" id="{996BD373-428C-429E-846D-9CE5233590BB}"/>
                    </a:ext>
                  </a:extLst>
                </p:cNvPr>
                <p:cNvSpPr>
                  <a:spLocks noChangeShapeType="1"/>
                </p:cNvSpPr>
                <p:nvPr/>
              </p:nvSpPr>
              <p:spPr bwMode="auto">
                <a:xfrm flipH="1" flipV="1">
                  <a:off x="2239" y="3455"/>
                  <a:ext cx="4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6" name="Line 398">
                  <a:extLst>
                    <a:ext uri="{FF2B5EF4-FFF2-40B4-BE49-F238E27FC236}">
                      <a16:creationId xmlns:a16="http://schemas.microsoft.com/office/drawing/2014/main" id="{9232F627-9DFB-40C1-A640-F58759D961EF}"/>
                    </a:ext>
                  </a:extLst>
                </p:cNvPr>
                <p:cNvSpPr>
                  <a:spLocks noChangeShapeType="1"/>
                </p:cNvSpPr>
                <p:nvPr/>
              </p:nvSpPr>
              <p:spPr bwMode="auto">
                <a:xfrm flipH="1">
                  <a:off x="2280" y="3453"/>
                  <a:ext cx="62" cy="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7" name="Line 399">
                  <a:extLst>
                    <a:ext uri="{FF2B5EF4-FFF2-40B4-BE49-F238E27FC236}">
                      <a16:creationId xmlns:a16="http://schemas.microsoft.com/office/drawing/2014/main" id="{77FE2377-1303-46C4-B118-2C698D05C3BE}"/>
                    </a:ext>
                  </a:extLst>
                </p:cNvPr>
                <p:cNvSpPr>
                  <a:spLocks noChangeShapeType="1"/>
                </p:cNvSpPr>
                <p:nvPr/>
              </p:nvSpPr>
              <p:spPr bwMode="auto">
                <a:xfrm flipH="1" flipV="1">
                  <a:off x="2336" y="3459"/>
                  <a:ext cx="24" cy="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8" name="Line 400">
                  <a:extLst>
                    <a:ext uri="{FF2B5EF4-FFF2-40B4-BE49-F238E27FC236}">
                      <a16:creationId xmlns:a16="http://schemas.microsoft.com/office/drawing/2014/main" id="{06B6D86D-F18A-47BF-B945-4ABC2C5EB363}"/>
                    </a:ext>
                  </a:extLst>
                </p:cNvPr>
                <p:cNvSpPr>
                  <a:spLocks noChangeShapeType="1"/>
                </p:cNvSpPr>
                <p:nvPr/>
              </p:nvSpPr>
              <p:spPr bwMode="auto">
                <a:xfrm flipH="1">
                  <a:off x="2356" y="3438"/>
                  <a:ext cx="63" cy="10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9" name="Line 401">
                  <a:extLst>
                    <a:ext uri="{FF2B5EF4-FFF2-40B4-BE49-F238E27FC236}">
                      <a16:creationId xmlns:a16="http://schemas.microsoft.com/office/drawing/2014/main" id="{E429E6AB-01E3-48E7-A416-59C32238B43E}"/>
                    </a:ext>
                  </a:extLst>
                </p:cNvPr>
                <p:cNvSpPr>
                  <a:spLocks noChangeShapeType="1"/>
                </p:cNvSpPr>
                <p:nvPr/>
              </p:nvSpPr>
              <p:spPr bwMode="auto">
                <a:xfrm>
                  <a:off x="2418" y="3442"/>
                  <a:ext cx="30" cy="11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43">
            <a:extLst>
              <a:ext uri="{FF2B5EF4-FFF2-40B4-BE49-F238E27FC236}">
                <a16:creationId xmlns:a16="http://schemas.microsoft.com/office/drawing/2014/main" id="{00CEC258-7030-4FEE-B996-79AD9F6A30D4}"/>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4579" name="Text Box 49">
            <a:extLst>
              <a:ext uri="{FF2B5EF4-FFF2-40B4-BE49-F238E27FC236}">
                <a16:creationId xmlns:a16="http://schemas.microsoft.com/office/drawing/2014/main" id="{DCB69823-A488-417E-8250-324D97482ED6}"/>
              </a:ext>
            </a:extLst>
          </p:cNvPr>
          <p:cNvSpPr txBox="1">
            <a:spLocks noChangeArrowheads="1"/>
          </p:cNvSpPr>
          <p:nvPr/>
        </p:nvSpPr>
        <p:spPr bwMode="auto">
          <a:xfrm>
            <a:off x="603250" y="2216150"/>
            <a:ext cx="5702300"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20000"/>
              </a:spcBef>
            </a:pPr>
            <a:r>
              <a:rPr lang="es-ES_tradnl" altLang="en-US" sz="1400"/>
              <a:t>Se les debe proteger a los trabajadores cuando están laborando en excavaciones donde se ha acumulado o se está acumulando agua.  Métodos que se pueden usar para controlar incluyen distribución, sistemas de desagüe (pozo de drenaje), sistemas especiales de apoyo, o equipo de drenaje.  ¡Una Persona Competente debe supervisar el equipo de remoción de agua!</a:t>
            </a:r>
          </a:p>
          <a:p>
            <a:pPr>
              <a:spcBef>
                <a:spcPct val="20000"/>
              </a:spcBef>
            </a:pPr>
            <a:endParaRPr lang="en-US" altLang="en-US" sz="1400"/>
          </a:p>
          <a:p>
            <a:pPr>
              <a:spcBef>
                <a:spcPct val="20000"/>
              </a:spcBef>
            </a:pPr>
            <a:r>
              <a:rPr lang="es-ES_tradnl" altLang="en-US" sz="1400"/>
              <a:t>La acción de agua dentro de las excavaciones puede causar socavación o derrumbes.  El agua estancada en el fondo de una zanja se absorbe hacia arriba y satura las paredes de la zanja.  La pared de la zanja se desprenderá cuando hay demasiada saturación.</a:t>
            </a:r>
          </a:p>
        </p:txBody>
      </p:sp>
      <p:sp>
        <p:nvSpPr>
          <p:cNvPr id="24580" name="Text Box 50">
            <a:extLst>
              <a:ext uri="{FF2B5EF4-FFF2-40B4-BE49-F238E27FC236}">
                <a16:creationId xmlns:a16="http://schemas.microsoft.com/office/drawing/2014/main" id="{78B7B82F-0FC1-4EEB-8FD4-9BDE25F09808}"/>
              </a:ext>
            </a:extLst>
          </p:cNvPr>
          <p:cNvSpPr txBox="1">
            <a:spLocks noChangeArrowheads="1"/>
          </p:cNvSpPr>
          <p:nvPr/>
        </p:nvSpPr>
        <p:spPr bwMode="auto">
          <a:xfrm>
            <a:off x="1625600" y="1333500"/>
            <a:ext cx="3657600" cy="584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ctr">
              <a:spcBef>
                <a:spcPct val="20000"/>
              </a:spcBef>
            </a:pPr>
            <a:r>
              <a:rPr lang="es-ES_tradnl" altLang="en-US" sz="1600"/>
              <a:t>El agua es una de los mayores peligros durante excavaciones.</a:t>
            </a:r>
            <a:endParaRPr lang="es-ES_tradnl" altLang="en-US" sz="1400"/>
          </a:p>
        </p:txBody>
      </p:sp>
      <p:sp>
        <p:nvSpPr>
          <p:cNvPr id="24581" name="Text Box 67">
            <a:extLst>
              <a:ext uri="{FF2B5EF4-FFF2-40B4-BE49-F238E27FC236}">
                <a16:creationId xmlns:a16="http://schemas.microsoft.com/office/drawing/2014/main" id="{EAE9A5E6-EED3-4AF1-A6F7-95F3F4B89A15}"/>
              </a:ext>
            </a:extLst>
          </p:cNvPr>
          <p:cNvSpPr txBox="1">
            <a:spLocks noChangeArrowheads="1"/>
          </p:cNvSpPr>
          <p:nvPr/>
        </p:nvSpPr>
        <p:spPr bwMode="auto">
          <a:xfrm>
            <a:off x="2857500" y="7029450"/>
            <a:ext cx="1487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s-ES_tradnl" altLang="en-US" sz="1400"/>
              <a:t>Desprendimiento</a:t>
            </a:r>
            <a:endParaRPr lang="en-US" altLang="en-US" sz="1400"/>
          </a:p>
        </p:txBody>
      </p:sp>
      <p:sp>
        <p:nvSpPr>
          <p:cNvPr id="24582" name="Rectangle 68">
            <a:extLst>
              <a:ext uri="{FF2B5EF4-FFF2-40B4-BE49-F238E27FC236}">
                <a16:creationId xmlns:a16="http://schemas.microsoft.com/office/drawing/2014/main" id="{9B3AE627-4AA6-48DF-9931-BB716E0FABCF}"/>
              </a:ext>
            </a:extLst>
          </p:cNvPr>
          <p:cNvSpPr>
            <a:spLocks noChangeArrowheads="1"/>
          </p:cNvSpPr>
          <p:nvPr/>
        </p:nvSpPr>
        <p:spPr bwMode="auto">
          <a:xfrm>
            <a:off x="4521200" y="6978650"/>
            <a:ext cx="1778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s-ES_tradnl" altLang="en-US" sz="1400"/>
              <a:t>El agua (por ejemplo, la lluvia) también puede llenar grietas en la superficie al borde de la zanja causando una falla de cuña.</a:t>
            </a:r>
            <a:endParaRPr lang="en-US" altLang="en-US" sz="1400"/>
          </a:p>
        </p:txBody>
      </p:sp>
      <p:sp>
        <p:nvSpPr>
          <p:cNvPr id="24583" name="Rectangle 69">
            <a:extLst>
              <a:ext uri="{FF2B5EF4-FFF2-40B4-BE49-F238E27FC236}">
                <a16:creationId xmlns:a16="http://schemas.microsoft.com/office/drawing/2014/main" id="{81D8FCF4-4506-4DDE-964F-D933E1FC4C5A}"/>
              </a:ext>
            </a:extLst>
          </p:cNvPr>
          <p:cNvSpPr>
            <a:spLocks noChangeArrowheads="1"/>
          </p:cNvSpPr>
          <p:nvPr/>
        </p:nvSpPr>
        <p:spPr bwMode="auto">
          <a:xfrm>
            <a:off x="508000" y="6838950"/>
            <a:ext cx="5867400" cy="1828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grpSp>
        <p:nvGrpSpPr>
          <p:cNvPr id="24584" name="Group 79">
            <a:extLst>
              <a:ext uri="{FF2B5EF4-FFF2-40B4-BE49-F238E27FC236}">
                <a16:creationId xmlns:a16="http://schemas.microsoft.com/office/drawing/2014/main" id="{040072FF-7C6C-483B-AA41-DD2EF414C967}"/>
              </a:ext>
            </a:extLst>
          </p:cNvPr>
          <p:cNvGrpSpPr>
            <a:grpSpLocks/>
          </p:cNvGrpSpPr>
          <p:nvPr/>
        </p:nvGrpSpPr>
        <p:grpSpPr bwMode="auto">
          <a:xfrm>
            <a:off x="965200" y="6991350"/>
            <a:ext cx="3525838" cy="1562100"/>
            <a:chOff x="608" y="4404"/>
            <a:chExt cx="2221" cy="984"/>
          </a:xfrm>
        </p:grpSpPr>
        <p:sp>
          <p:nvSpPr>
            <p:cNvPr id="24634" name="Freeform 80">
              <a:extLst>
                <a:ext uri="{FF2B5EF4-FFF2-40B4-BE49-F238E27FC236}">
                  <a16:creationId xmlns:a16="http://schemas.microsoft.com/office/drawing/2014/main" id="{8B129953-7F61-4973-9612-FEE46970D6F0}"/>
                </a:ext>
              </a:extLst>
            </p:cNvPr>
            <p:cNvSpPr>
              <a:spLocks/>
            </p:cNvSpPr>
            <p:nvPr/>
          </p:nvSpPr>
          <p:spPr bwMode="auto">
            <a:xfrm>
              <a:off x="608" y="4404"/>
              <a:ext cx="1008" cy="240"/>
            </a:xfrm>
            <a:custGeom>
              <a:avLst/>
              <a:gdLst>
                <a:gd name="T0" fmla="*/ 0 w 1392"/>
                <a:gd name="T1" fmla="*/ 1 h 336"/>
                <a:gd name="T2" fmla="*/ 1 w 1392"/>
                <a:gd name="T3" fmla="*/ 1 h 336"/>
                <a:gd name="T4" fmla="*/ 1 w 1392"/>
                <a:gd name="T5" fmla="*/ 1 h 336"/>
                <a:gd name="T6" fmla="*/ 1 w 1392"/>
                <a:gd name="T7" fmla="*/ 1 h 336"/>
                <a:gd name="T8" fmla="*/ 1 w 1392"/>
                <a:gd name="T9" fmla="*/ 1 h 336"/>
                <a:gd name="T10" fmla="*/ 2 w 1392"/>
                <a:gd name="T11" fmla="*/ 1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2" h="336">
                  <a:moveTo>
                    <a:pt x="0" y="48"/>
                  </a:moveTo>
                  <a:cubicBezTo>
                    <a:pt x="20" y="48"/>
                    <a:pt x="40" y="48"/>
                    <a:pt x="144" y="48"/>
                  </a:cubicBezTo>
                  <a:cubicBezTo>
                    <a:pt x="248" y="48"/>
                    <a:pt x="520" y="0"/>
                    <a:pt x="624" y="48"/>
                  </a:cubicBezTo>
                  <a:cubicBezTo>
                    <a:pt x="728" y="96"/>
                    <a:pt x="728" y="336"/>
                    <a:pt x="768" y="336"/>
                  </a:cubicBezTo>
                  <a:cubicBezTo>
                    <a:pt x="808" y="336"/>
                    <a:pt x="760" y="96"/>
                    <a:pt x="864" y="48"/>
                  </a:cubicBezTo>
                  <a:cubicBezTo>
                    <a:pt x="968" y="0"/>
                    <a:pt x="1180" y="24"/>
                    <a:pt x="1392" y="48"/>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5" name="Freeform 81">
              <a:extLst>
                <a:ext uri="{FF2B5EF4-FFF2-40B4-BE49-F238E27FC236}">
                  <a16:creationId xmlns:a16="http://schemas.microsoft.com/office/drawing/2014/main" id="{0DD30649-050C-47BF-855F-B48F5242945A}"/>
                </a:ext>
              </a:extLst>
            </p:cNvPr>
            <p:cNvSpPr>
              <a:spLocks/>
            </p:cNvSpPr>
            <p:nvPr/>
          </p:nvSpPr>
          <p:spPr bwMode="auto">
            <a:xfrm>
              <a:off x="1616" y="4452"/>
              <a:ext cx="70" cy="927"/>
            </a:xfrm>
            <a:custGeom>
              <a:avLst/>
              <a:gdLst>
                <a:gd name="T0" fmla="*/ 0 w 70"/>
                <a:gd name="T1" fmla="*/ 0 h 927"/>
                <a:gd name="T2" fmla="*/ 45 w 70"/>
                <a:gd name="T3" fmla="*/ 46 h 927"/>
                <a:gd name="T4" fmla="*/ 0 w 70"/>
                <a:gd name="T5" fmla="*/ 146 h 927"/>
                <a:gd name="T6" fmla="*/ 9 w 70"/>
                <a:gd name="T7" fmla="*/ 555 h 927"/>
                <a:gd name="T8" fmla="*/ 45 w 70"/>
                <a:gd name="T9" fmla="*/ 718 h 927"/>
                <a:gd name="T10" fmla="*/ 9 w 70"/>
                <a:gd name="T11" fmla="*/ 800 h 927"/>
                <a:gd name="T12" fmla="*/ 18 w 70"/>
                <a:gd name="T13" fmla="*/ 927 h 9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927">
                  <a:moveTo>
                    <a:pt x="0" y="0"/>
                  </a:moveTo>
                  <a:cubicBezTo>
                    <a:pt x="15" y="15"/>
                    <a:pt x="30" y="31"/>
                    <a:pt x="45" y="46"/>
                  </a:cubicBezTo>
                  <a:cubicBezTo>
                    <a:pt x="70" y="71"/>
                    <a:pt x="15" y="130"/>
                    <a:pt x="0" y="146"/>
                  </a:cubicBezTo>
                  <a:cubicBezTo>
                    <a:pt x="20" y="322"/>
                    <a:pt x="17" y="289"/>
                    <a:pt x="9" y="555"/>
                  </a:cubicBezTo>
                  <a:cubicBezTo>
                    <a:pt x="20" y="691"/>
                    <a:pt x="16" y="632"/>
                    <a:pt x="45" y="718"/>
                  </a:cubicBezTo>
                  <a:cubicBezTo>
                    <a:pt x="24" y="783"/>
                    <a:pt x="38" y="757"/>
                    <a:pt x="9" y="800"/>
                  </a:cubicBezTo>
                  <a:cubicBezTo>
                    <a:pt x="19" y="903"/>
                    <a:pt x="18" y="861"/>
                    <a:pt x="18" y="927"/>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6" name="Freeform 82">
              <a:extLst>
                <a:ext uri="{FF2B5EF4-FFF2-40B4-BE49-F238E27FC236}">
                  <a16:creationId xmlns:a16="http://schemas.microsoft.com/office/drawing/2014/main" id="{65D92CAE-F9AC-4185-9DEC-D745B339CF63}"/>
                </a:ext>
              </a:extLst>
            </p:cNvPr>
            <p:cNvSpPr>
              <a:spLocks/>
            </p:cNvSpPr>
            <p:nvPr/>
          </p:nvSpPr>
          <p:spPr bwMode="auto">
            <a:xfrm>
              <a:off x="1635" y="5268"/>
              <a:ext cx="828" cy="120"/>
            </a:xfrm>
            <a:custGeom>
              <a:avLst/>
              <a:gdLst>
                <a:gd name="T0" fmla="*/ 0 w 828"/>
                <a:gd name="T1" fmla="*/ 105 h 120"/>
                <a:gd name="T2" fmla="*/ 138 w 828"/>
                <a:gd name="T3" fmla="*/ 108 h 120"/>
                <a:gd name="T4" fmla="*/ 201 w 828"/>
                <a:gd name="T5" fmla="*/ 102 h 120"/>
                <a:gd name="T6" fmla="*/ 219 w 828"/>
                <a:gd name="T7" fmla="*/ 96 h 120"/>
                <a:gd name="T8" fmla="*/ 336 w 828"/>
                <a:gd name="T9" fmla="*/ 108 h 120"/>
                <a:gd name="T10" fmla="*/ 396 w 828"/>
                <a:gd name="T11" fmla="*/ 120 h 120"/>
                <a:gd name="T12" fmla="*/ 648 w 828"/>
                <a:gd name="T13" fmla="*/ 96 h 120"/>
                <a:gd name="T14" fmla="*/ 729 w 828"/>
                <a:gd name="T15" fmla="*/ 99 h 120"/>
                <a:gd name="T16" fmla="*/ 828 w 828"/>
                <a:gd name="T17" fmla="*/ 84 h 120"/>
                <a:gd name="T18" fmla="*/ 819 w 828"/>
                <a:gd name="T19" fmla="*/ 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8" h="120">
                  <a:moveTo>
                    <a:pt x="0" y="105"/>
                  </a:moveTo>
                  <a:cubicBezTo>
                    <a:pt x="65" y="103"/>
                    <a:pt x="85" y="103"/>
                    <a:pt x="138" y="108"/>
                  </a:cubicBezTo>
                  <a:cubicBezTo>
                    <a:pt x="152" y="107"/>
                    <a:pt x="183" y="106"/>
                    <a:pt x="201" y="102"/>
                  </a:cubicBezTo>
                  <a:cubicBezTo>
                    <a:pt x="207" y="100"/>
                    <a:pt x="219" y="96"/>
                    <a:pt x="219" y="96"/>
                  </a:cubicBezTo>
                  <a:cubicBezTo>
                    <a:pt x="261" y="98"/>
                    <a:pt x="295" y="105"/>
                    <a:pt x="336" y="108"/>
                  </a:cubicBezTo>
                  <a:cubicBezTo>
                    <a:pt x="361" y="116"/>
                    <a:pt x="367" y="117"/>
                    <a:pt x="396" y="120"/>
                  </a:cubicBezTo>
                  <a:cubicBezTo>
                    <a:pt x="480" y="99"/>
                    <a:pt x="561" y="99"/>
                    <a:pt x="648" y="96"/>
                  </a:cubicBezTo>
                  <a:cubicBezTo>
                    <a:pt x="675" y="89"/>
                    <a:pt x="703" y="90"/>
                    <a:pt x="729" y="99"/>
                  </a:cubicBezTo>
                  <a:cubicBezTo>
                    <a:pt x="767" y="97"/>
                    <a:pt x="798" y="104"/>
                    <a:pt x="828" y="84"/>
                  </a:cubicBezTo>
                  <a:cubicBezTo>
                    <a:pt x="820" y="43"/>
                    <a:pt x="819" y="68"/>
                    <a:pt x="819" y="0"/>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7" name="Freeform 83">
              <a:extLst>
                <a:ext uri="{FF2B5EF4-FFF2-40B4-BE49-F238E27FC236}">
                  <a16:creationId xmlns:a16="http://schemas.microsoft.com/office/drawing/2014/main" id="{03445CAB-590B-4B6A-A5B3-03B8246B6AEC}"/>
                </a:ext>
              </a:extLst>
            </p:cNvPr>
            <p:cNvSpPr>
              <a:spLocks/>
            </p:cNvSpPr>
            <p:nvPr/>
          </p:nvSpPr>
          <p:spPr bwMode="auto">
            <a:xfrm>
              <a:off x="2418" y="4416"/>
              <a:ext cx="411" cy="855"/>
            </a:xfrm>
            <a:custGeom>
              <a:avLst/>
              <a:gdLst>
                <a:gd name="T0" fmla="*/ 36 w 411"/>
                <a:gd name="T1" fmla="*/ 855 h 855"/>
                <a:gd name="T2" fmla="*/ 33 w 411"/>
                <a:gd name="T3" fmla="*/ 771 h 855"/>
                <a:gd name="T4" fmla="*/ 12 w 411"/>
                <a:gd name="T5" fmla="*/ 600 h 855"/>
                <a:gd name="T6" fmla="*/ 27 w 411"/>
                <a:gd name="T7" fmla="*/ 555 h 855"/>
                <a:gd name="T8" fmla="*/ 33 w 411"/>
                <a:gd name="T9" fmla="*/ 444 h 855"/>
                <a:gd name="T10" fmla="*/ 24 w 411"/>
                <a:gd name="T11" fmla="*/ 273 h 855"/>
                <a:gd name="T12" fmla="*/ 39 w 411"/>
                <a:gd name="T13" fmla="*/ 231 h 855"/>
                <a:gd name="T14" fmla="*/ 24 w 411"/>
                <a:gd name="T15" fmla="*/ 183 h 855"/>
                <a:gd name="T16" fmla="*/ 12 w 411"/>
                <a:gd name="T17" fmla="*/ 123 h 855"/>
                <a:gd name="T18" fmla="*/ 0 w 411"/>
                <a:gd name="T19" fmla="*/ 81 h 855"/>
                <a:gd name="T20" fmla="*/ 12 w 411"/>
                <a:gd name="T21" fmla="*/ 24 h 855"/>
                <a:gd name="T22" fmla="*/ 33 w 411"/>
                <a:gd name="T23" fmla="*/ 30 h 855"/>
                <a:gd name="T24" fmla="*/ 45 w 411"/>
                <a:gd name="T25" fmla="*/ 15 h 855"/>
                <a:gd name="T26" fmla="*/ 90 w 411"/>
                <a:gd name="T27" fmla="*/ 12 h 855"/>
                <a:gd name="T28" fmla="*/ 294 w 411"/>
                <a:gd name="T29" fmla="*/ 15 h 855"/>
                <a:gd name="T30" fmla="*/ 348 w 411"/>
                <a:gd name="T31" fmla="*/ 12 h 855"/>
                <a:gd name="T32" fmla="*/ 357 w 411"/>
                <a:gd name="T33" fmla="*/ 6 h 855"/>
                <a:gd name="T34" fmla="*/ 369 w 411"/>
                <a:gd name="T35" fmla="*/ 3 h 855"/>
                <a:gd name="T36" fmla="*/ 411 w 411"/>
                <a:gd name="T37" fmla="*/ 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1" h="855">
                  <a:moveTo>
                    <a:pt x="36" y="855"/>
                  </a:moveTo>
                  <a:cubicBezTo>
                    <a:pt x="43" y="828"/>
                    <a:pt x="36" y="799"/>
                    <a:pt x="33" y="771"/>
                  </a:cubicBezTo>
                  <a:cubicBezTo>
                    <a:pt x="36" y="676"/>
                    <a:pt x="36" y="671"/>
                    <a:pt x="12" y="600"/>
                  </a:cubicBezTo>
                  <a:cubicBezTo>
                    <a:pt x="15" y="582"/>
                    <a:pt x="21" y="572"/>
                    <a:pt x="27" y="555"/>
                  </a:cubicBezTo>
                  <a:cubicBezTo>
                    <a:pt x="22" y="518"/>
                    <a:pt x="24" y="480"/>
                    <a:pt x="33" y="444"/>
                  </a:cubicBezTo>
                  <a:cubicBezTo>
                    <a:pt x="36" y="389"/>
                    <a:pt x="38" y="327"/>
                    <a:pt x="24" y="273"/>
                  </a:cubicBezTo>
                  <a:cubicBezTo>
                    <a:pt x="27" y="257"/>
                    <a:pt x="34" y="246"/>
                    <a:pt x="39" y="231"/>
                  </a:cubicBezTo>
                  <a:cubicBezTo>
                    <a:pt x="35" y="192"/>
                    <a:pt x="30" y="212"/>
                    <a:pt x="24" y="183"/>
                  </a:cubicBezTo>
                  <a:cubicBezTo>
                    <a:pt x="22" y="154"/>
                    <a:pt x="26" y="144"/>
                    <a:pt x="12" y="123"/>
                  </a:cubicBezTo>
                  <a:cubicBezTo>
                    <a:pt x="8" y="109"/>
                    <a:pt x="4" y="95"/>
                    <a:pt x="0" y="81"/>
                  </a:cubicBezTo>
                  <a:cubicBezTo>
                    <a:pt x="2" y="60"/>
                    <a:pt x="6" y="43"/>
                    <a:pt x="12" y="24"/>
                  </a:cubicBezTo>
                  <a:cubicBezTo>
                    <a:pt x="19" y="26"/>
                    <a:pt x="26" y="33"/>
                    <a:pt x="33" y="30"/>
                  </a:cubicBezTo>
                  <a:cubicBezTo>
                    <a:pt x="53" y="20"/>
                    <a:pt x="15" y="20"/>
                    <a:pt x="45" y="15"/>
                  </a:cubicBezTo>
                  <a:cubicBezTo>
                    <a:pt x="60" y="13"/>
                    <a:pt x="75" y="13"/>
                    <a:pt x="90" y="12"/>
                  </a:cubicBezTo>
                  <a:cubicBezTo>
                    <a:pt x="158" y="17"/>
                    <a:pt x="226" y="13"/>
                    <a:pt x="294" y="15"/>
                  </a:cubicBezTo>
                  <a:cubicBezTo>
                    <a:pt x="312" y="14"/>
                    <a:pt x="330" y="15"/>
                    <a:pt x="348" y="12"/>
                  </a:cubicBezTo>
                  <a:cubicBezTo>
                    <a:pt x="352" y="11"/>
                    <a:pt x="354" y="7"/>
                    <a:pt x="357" y="6"/>
                  </a:cubicBezTo>
                  <a:cubicBezTo>
                    <a:pt x="361" y="4"/>
                    <a:pt x="365" y="3"/>
                    <a:pt x="369" y="3"/>
                  </a:cubicBezTo>
                  <a:cubicBezTo>
                    <a:pt x="383" y="1"/>
                    <a:pt x="411" y="0"/>
                    <a:pt x="411" y="0"/>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585" name="Freeform 84">
            <a:extLst>
              <a:ext uri="{FF2B5EF4-FFF2-40B4-BE49-F238E27FC236}">
                <a16:creationId xmlns:a16="http://schemas.microsoft.com/office/drawing/2014/main" id="{C6D491DB-0D68-4457-80F6-F836B013F2D6}"/>
              </a:ext>
            </a:extLst>
          </p:cNvPr>
          <p:cNvSpPr>
            <a:spLocks/>
          </p:cNvSpPr>
          <p:nvPr/>
        </p:nvSpPr>
        <p:spPr bwMode="auto">
          <a:xfrm>
            <a:off x="2551113" y="7048500"/>
            <a:ext cx="19050" cy="23813"/>
          </a:xfrm>
          <a:custGeom>
            <a:avLst/>
            <a:gdLst>
              <a:gd name="T0" fmla="*/ 0 w 12"/>
              <a:gd name="T1" fmla="*/ 0 h 15"/>
              <a:gd name="T2" fmla="*/ 2147483646 w 12"/>
              <a:gd name="T3" fmla="*/ 2147483646 h 15"/>
              <a:gd name="T4" fmla="*/ 0 60000 65536"/>
              <a:gd name="T5" fmla="*/ 0 60000 65536"/>
            </a:gdLst>
            <a:ahLst/>
            <a:cxnLst>
              <a:cxn ang="T4">
                <a:pos x="T0" y="T1"/>
              </a:cxn>
              <a:cxn ang="T5">
                <a:pos x="T2" y="T3"/>
              </a:cxn>
            </a:cxnLst>
            <a:rect l="0" t="0" r="r" b="b"/>
            <a:pathLst>
              <a:path w="12" h="15">
                <a:moveTo>
                  <a:pt x="0" y="0"/>
                </a:moveTo>
                <a:cubicBezTo>
                  <a:pt x="6" y="4"/>
                  <a:pt x="7" y="10"/>
                  <a:pt x="12" y="15"/>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Line 85">
            <a:extLst>
              <a:ext uri="{FF2B5EF4-FFF2-40B4-BE49-F238E27FC236}">
                <a16:creationId xmlns:a16="http://schemas.microsoft.com/office/drawing/2014/main" id="{033AE782-5223-4756-80BC-5FF54160374A}"/>
              </a:ext>
            </a:extLst>
          </p:cNvPr>
          <p:cNvSpPr>
            <a:spLocks noChangeShapeType="1"/>
          </p:cNvSpPr>
          <p:nvPr/>
        </p:nvSpPr>
        <p:spPr bwMode="auto">
          <a:xfrm flipH="1">
            <a:off x="1498600" y="7296150"/>
            <a:ext cx="152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7" name="Line 86">
            <a:extLst>
              <a:ext uri="{FF2B5EF4-FFF2-40B4-BE49-F238E27FC236}">
                <a16:creationId xmlns:a16="http://schemas.microsoft.com/office/drawing/2014/main" id="{972DBB97-0567-4C33-94E2-7FD0F82AA0AA}"/>
              </a:ext>
            </a:extLst>
          </p:cNvPr>
          <p:cNvSpPr>
            <a:spLocks noChangeShapeType="1"/>
          </p:cNvSpPr>
          <p:nvPr/>
        </p:nvSpPr>
        <p:spPr bwMode="auto">
          <a:xfrm>
            <a:off x="1955800" y="7296150"/>
            <a:ext cx="228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8" name="AutoShape 87">
            <a:extLst>
              <a:ext uri="{FF2B5EF4-FFF2-40B4-BE49-F238E27FC236}">
                <a16:creationId xmlns:a16="http://schemas.microsoft.com/office/drawing/2014/main" id="{B2D899F3-5F8A-4583-B6CF-97DDF15FFE6A}"/>
              </a:ext>
            </a:extLst>
          </p:cNvPr>
          <p:cNvSpPr>
            <a:spLocks noChangeArrowheads="1"/>
          </p:cNvSpPr>
          <p:nvPr/>
        </p:nvSpPr>
        <p:spPr bwMode="auto">
          <a:xfrm rot="1097002">
            <a:off x="2541588" y="7823200"/>
            <a:ext cx="254000" cy="209550"/>
          </a:xfrm>
          <a:prstGeom prst="rightArrow">
            <a:avLst>
              <a:gd name="adj1" fmla="val 37500"/>
              <a:gd name="adj2" fmla="val 67172"/>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4589" name="Freeform 88">
            <a:extLst>
              <a:ext uri="{FF2B5EF4-FFF2-40B4-BE49-F238E27FC236}">
                <a16:creationId xmlns:a16="http://schemas.microsoft.com/office/drawing/2014/main" id="{1A559395-ABC4-4A43-99DF-D53F8947EDC3}"/>
              </a:ext>
            </a:extLst>
          </p:cNvPr>
          <p:cNvSpPr>
            <a:spLocks/>
          </p:cNvSpPr>
          <p:nvPr/>
        </p:nvSpPr>
        <p:spPr bwMode="auto">
          <a:xfrm>
            <a:off x="1754188" y="7118350"/>
            <a:ext cx="141287" cy="249238"/>
          </a:xfrm>
          <a:custGeom>
            <a:avLst/>
            <a:gdLst>
              <a:gd name="T0" fmla="*/ 0 w 89"/>
              <a:gd name="T1" fmla="*/ 2147483646 h 157"/>
              <a:gd name="T2" fmla="*/ 2147483646 w 89"/>
              <a:gd name="T3" fmla="*/ 2147483646 h 157"/>
              <a:gd name="T4" fmla="*/ 2147483646 w 89"/>
              <a:gd name="T5" fmla="*/ 2147483646 h 157"/>
              <a:gd name="T6" fmla="*/ 2147483646 w 89"/>
              <a:gd name="T7" fmla="*/ 2147483646 h 157"/>
              <a:gd name="T8" fmla="*/ 2147483646 w 89"/>
              <a:gd name="T9" fmla="*/ 2147483646 h 157"/>
              <a:gd name="T10" fmla="*/ 2147483646 w 89"/>
              <a:gd name="T11" fmla="*/ 2147483646 h 157"/>
              <a:gd name="T12" fmla="*/ 2147483646 w 89"/>
              <a:gd name="T13" fmla="*/ 2147483646 h 157"/>
              <a:gd name="T14" fmla="*/ 2147483646 w 89"/>
              <a:gd name="T15" fmla="*/ 2147483646 h 157"/>
              <a:gd name="T16" fmla="*/ 2147483646 w 89"/>
              <a:gd name="T17" fmla="*/ 2147483646 h 157"/>
              <a:gd name="T18" fmla="*/ 2147483646 w 89"/>
              <a:gd name="T19" fmla="*/ 2147483646 h 157"/>
              <a:gd name="T20" fmla="*/ 2147483646 w 89"/>
              <a:gd name="T21" fmla="*/ 2147483646 h 157"/>
              <a:gd name="T22" fmla="*/ 2147483646 w 89"/>
              <a:gd name="T23" fmla="*/ 2147483646 h 157"/>
              <a:gd name="T24" fmla="*/ 2147483646 w 89"/>
              <a:gd name="T25" fmla="*/ 2147483646 h 157"/>
              <a:gd name="T26" fmla="*/ 2147483646 w 89"/>
              <a:gd name="T27" fmla="*/ 2147483646 h 157"/>
              <a:gd name="T28" fmla="*/ 2147483646 w 89"/>
              <a:gd name="T29" fmla="*/ 2147483646 h 157"/>
              <a:gd name="T30" fmla="*/ 2147483646 w 89"/>
              <a:gd name="T31" fmla="*/ 2147483646 h 157"/>
              <a:gd name="T32" fmla="*/ 2147483646 w 89"/>
              <a:gd name="T33" fmla="*/ 2147483646 h 157"/>
              <a:gd name="T34" fmla="*/ 0 w 89"/>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 h="157">
                <a:moveTo>
                  <a:pt x="0" y="4"/>
                </a:moveTo>
                <a:cubicBezTo>
                  <a:pt x="2" y="4"/>
                  <a:pt x="4" y="3"/>
                  <a:pt x="6" y="3"/>
                </a:cubicBezTo>
                <a:cubicBezTo>
                  <a:pt x="8" y="3"/>
                  <a:pt x="8" y="6"/>
                  <a:pt x="10" y="6"/>
                </a:cubicBezTo>
                <a:cubicBezTo>
                  <a:pt x="15" y="6"/>
                  <a:pt x="19" y="4"/>
                  <a:pt x="24" y="3"/>
                </a:cubicBezTo>
                <a:cubicBezTo>
                  <a:pt x="32" y="4"/>
                  <a:pt x="34" y="0"/>
                  <a:pt x="42" y="3"/>
                </a:cubicBezTo>
                <a:cubicBezTo>
                  <a:pt x="50" y="1"/>
                  <a:pt x="52" y="3"/>
                  <a:pt x="60" y="4"/>
                </a:cubicBezTo>
                <a:cubicBezTo>
                  <a:pt x="69" y="3"/>
                  <a:pt x="78" y="4"/>
                  <a:pt x="87" y="3"/>
                </a:cubicBezTo>
                <a:cubicBezTo>
                  <a:pt x="89" y="12"/>
                  <a:pt x="80" y="57"/>
                  <a:pt x="76" y="66"/>
                </a:cubicBezTo>
                <a:cubicBezTo>
                  <a:pt x="75" y="87"/>
                  <a:pt x="71" y="108"/>
                  <a:pt x="69" y="129"/>
                </a:cubicBezTo>
                <a:cubicBezTo>
                  <a:pt x="70" y="135"/>
                  <a:pt x="70" y="139"/>
                  <a:pt x="67" y="145"/>
                </a:cubicBezTo>
                <a:cubicBezTo>
                  <a:pt x="66" y="151"/>
                  <a:pt x="65" y="153"/>
                  <a:pt x="60" y="157"/>
                </a:cubicBezTo>
                <a:cubicBezTo>
                  <a:pt x="49" y="155"/>
                  <a:pt x="49" y="152"/>
                  <a:pt x="43" y="144"/>
                </a:cubicBezTo>
                <a:cubicBezTo>
                  <a:pt x="41" y="135"/>
                  <a:pt x="41" y="125"/>
                  <a:pt x="37" y="117"/>
                </a:cubicBezTo>
                <a:cubicBezTo>
                  <a:pt x="36" y="111"/>
                  <a:pt x="34" y="105"/>
                  <a:pt x="31" y="99"/>
                </a:cubicBezTo>
                <a:cubicBezTo>
                  <a:pt x="29" y="87"/>
                  <a:pt x="27" y="76"/>
                  <a:pt x="22" y="64"/>
                </a:cubicBezTo>
                <a:cubicBezTo>
                  <a:pt x="20" y="55"/>
                  <a:pt x="17" y="45"/>
                  <a:pt x="12" y="37"/>
                </a:cubicBezTo>
                <a:cubicBezTo>
                  <a:pt x="9" y="28"/>
                  <a:pt x="9" y="21"/>
                  <a:pt x="4" y="13"/>
                </a:cubicBezTo>
                <a:cubicBezTo>
                  <a:pt x="3" y="10"/>
                  <a:pt x="0" y="1"/>
                  <a:pt x="0" y="4"/>
                </a:cubicBezTo>
                <a:close/>
              </a:path>
            </a:pathLst>
          </a:custGeom>
          <a:solidFill>
            <a:schemeClr val="accent1"/>
          </a:solidFill>
          <a:ln w="317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590" name="Group 89">
            <a:extLst>
              <a:ext uri="{FF2B5EF4-FFF2-40B4-BE49-F238E27FC236}">
                <a16:creationId xmlns:a16="http://schemas.microsoft.com/office/drawing/2014/main" id="{F5FEFECA-5EEA-44DB-BB21-ED76D61029C3}"/>
              </a:ext>
            </a:extLst>
          </p:cNvPr>
          <p:cNvGrpSpPr>
            <a:grpSpLocks/>
          </p:cNvGrpSpPr>
          <p:nvPr/>
        </p:nvGrpSpPr>
        <p:grpSpPr bwMode="auto">
          <a:xfrm flipH="1">
            <a:off x="2806700" y="7432675"/>
            <a:ext cx="1139825" cy="1127125"/>
            <a:chOff x="1542" y="4753"/>
            <a:chExt cx="654" cy="646"/>
          </a:xfrm>
        </p:grpSpPr>
        <p:sp>
          <p:nvSpPr>
            <p:cNvPr id="24613" name="Freeform 90">
              <a:extLst>
                <a:ext uri="{FF2B5EF4-FFF2-40B4-BE49-F238E27FC236}">
                  <a16:creationId xmlns:a16="http://schemas.microsoft.com/office/drawing/2014/main" id="{53BB2D23-AEEB-4A27-9B1B-B9F81F7928FA}"/>
                </a:ext>
              </a:extLst>
            </p:cNvPr>
            <p:cNvSpPr>
              <a:spLocks/>
            </p:cNvSpPr>
            <p:nvPr/>
          </p:nvSpPr>
          <p:spPr bwMode="auto">
            <a:xfrm>
              <a:off x="1762" y="4753"/>
              <a:ext cx="434" cy="640"/>
            </a:xfrm>
            <a:custGeom>
              <a:avLst/>
              <a:gdLst>
                <a:gd name="T0" fmla="*/ 0 w 1736"/>
                <a:gd name="T1" fmla="*/ 0 h 2561"/>
                <a:gd name="T2" fmla="*/ 0 w 1736"/>
                <a:gd name="T3" fmla="*/ 0 h 2561"/>
                <a:gd name="T4" fmla="*/ 0 w 1736"/>
                <a:gd name="T5" fmla="*/ 0 h 2561"/>
                <a:gd name="T6" fmla="*/ 0 w 1736"/>
                <a:gd name="T7" fmla="*/ 0 h 2561"/>
                <a:gd name="T8" fmla="*/ 0 w 1736"/>
                <a:gd name="T9" fmla="*/ 0 h 2561"/>
                <a:gd name="T10" fmla="*/ 0 w 1736"/>
                <a:gd name="T11" fmla="*/ 0 h 2561"/>
                <a:gd name="T12" fmla="*/ 0 w 1736"/>
                <a:gd name="T13" fmla="*/ 0 h 2561"/>
                <a:gd name="T14" fmla="*/ 0 w 1736"/>
                <a:gd name="T15" fmla="*/ 0 h 2561"/>
                <a:gd name="T16" fmla="*/ 0 w 1736"/>
                <a:gd name="T17" fmla="*/ 0 h 2561"/>
                <a:gd name="T18" fmla="*/ 0 w 1736"/>
                <a:gd name="T19" fmla="*/ 0 h 2561"/>
                <a:gd name="T20" fmla="*/ 0 w 1736"/>
                <a:gd name="T21" fmla="*/ 0 h 2561"/>
                <a:gd name="T22" fmla="*/ 0 w 1736"/>
                <a:gd name="T23" fmla="*/ 0 h 2561"/>
                <a:gd name="T24" fmla="*/ 0 w 1736"/>
                <a:gd name="T25" fmla="*/ 0 h 2561"/>
                <a:gd name="T26" fmla="*/ 0 w 1736"/>
                <a:gd name="T27" fmla="*/ 0 h 2561"/>
                <a:gd name="T28" fmla="*/ 0 w 1736"/>
                <a:gd name="T29" fmla="*/ 0 h 2561"/>
                <a:gd name="T30" fmla="*/ 0 w 1736"/>
                <a:gd name="T31" fmla="*/ 0 h 2561"/>
                <a:gd name="T32" fmla="*/ 0 w 1736"/>
                <a:gd name="T33" fmla="*/ 0 h 2561"/>
                <a:gd name="T34" fmla="*/ 0 w 1736"/>
                <a:gd name="T35" fmla="*/ 0 h 2561"/>
                <a:gd name="T36" fmla="*/ 0 w 1736"/>
                <a:gd name="T37" fmla="*/ 0 h 2561"/>
                <a:gd name="T38" fmla="*/ 0 w 1736"/>
                <a:gd name="T39" fmla="*/ 0 h 2561"/>
                <a:gd name="T40" fmla="*/ 0 w 1736"/>
                <a:gd name="T41" fmla="*/ 0 h 2561"/>
                <a:gd name="T42" fmla="*/ 0 w 1736"/>
                <a:gd name="T43" fmla="*/ 0 h 2561"/>
                <a:gd name="T44" fmla="*/ 0 w 1736"/>
                <a:gd name="T45" fmla="*/ 0 h 2561"/>
                <a:gd name="T46" fmla="*/ 0 w 1736"/>
                <a:gd name="T47" fmla="*/ 0 h 2561"/>
                <a:gd name="T48" fmla="*/ 0 w 1736"/>
                <a:gd name="T49" fmla="*/ 0 h 2561"/>
                <a:gd name="T50" fmla="*/ 0 w 1736"/>
                <a:gd name="T51" fmla="*/ 0 h 2561"/>
                <a:gd name="T52" fmla="*/ 0 w 1736"/>
                <a:gd name="T53" fmla="*/ 0 h 2561"/>
                <a:gd name="T54" fmla="*/ 0 w 1736"/>
                <a:gd name="T55" fmla="*/ 0 h 2561"/>
                <a:gd name="T56" fmla="*/ 0 w 1736"/>
                <a:gd name="T57" fmla="*/ 0 h 2561"/>
                <a:gd name="T58" fmla="*/ 0 w 1736"/>
                <a:gd name="T59" fmla="*/ 0 h 2561"/>
                <a:gd name="T60" fmla="*/ 0 w 1736"/>
                <a:gd name="T61" fmla="*/ 0 h 2561"/>
                <a:gd name="T62" fmla="*/ 0 w 1736"/>
                <a:gd name="T63" fmla="*/ 0 h 2561"/>
                <a:gd name="T64" fmla="*/ 0 w 1736"/>
                <a:gd name="T65" fmla="*/ 0 h 2561"/>
                <a:gd name="T66" fmla="*/ 0 w 1736"/>
                <a:gd name="T67" fmla="*/ 0 h 2561"/>
                <a:gd name="T68" fmla="*/ 0 w 1736"/>
                <a:gd name="T69" fmla="*/ 0 h 2561"/>
                <a:gd name="T70" fmla="*/ 0 w 1736"/>
                <a:gd name="T71" fmla="*/ 0 h 2561"/>
                <a:gd name="T72" fmla="*/ 0 w 1736"/>
                <a:gd name="T73" fmla="*/ 0 h 2561"/>
                <a:gd name="T74" fmla="*/ 0 w 1736"/>
                <a:gd name="T75" fmla="*/ 0 h 2561"/>
                <a:gd name="T76" fmla="*/ 0 w 1736"/>
                <a:gd name="T77" fmla="*/ 0 h 2561"/>
                <a:gd name="T78" fmla="*/ 0 w 1736"/>
                <a:gd name="T79" fmla="*/ 0 h 2561"/>
                <a:gd name="T80" fmla="*/ 0 w 1736"/>
                <a:gd name="T81" fmla="*/ 0 h 2561"/>
                <a:gd name="T82" fmla="*/ 0 w 1736"/>
                <a:gd name="T83" fmla="*/ 0 h 2561"/>
                <a:gd name="T84" fmla="*/ 0 w 1736"/>
                <a:gd name="T85" fmla="*/ 0 h 2561"/>
                <a:gd name="T86" fmla="*/ 0 w 1736"/>
                <a:gd name="T87" fmla="*/ 0 h 2561"/>
                <a:gd name="T88" fmla="*/ 0 w 1736"/>
                <a:gd name="T89" fmla="*/ 0 h 2561"/>
                <a:gd name="T90" fmla="*/ 0 w 1736"/>
                <a:gd name="T91" fmla="*/ 0 h 2561"/>
                <a:gd name="T92" fmla="*/ 0 w 1736"/>
                <a:gd name="T93" fmla="*/ 0 h 2561"/>
                <a:gd name="T94" fmla="*/ 0 w 1736"/>
                <a:gd name="T95" fmla="*/ 0 h 2561"/>
                <a:gd name="T96" fmla="*/ 0 w 1736"/>
                <a:gd name="T97" fmla="*/ 0 h 2561"/>
                <a:gd name="T98" fmla="*/ 0 w 1736"/>
                <a:gd name="T99" fmla="*/ 0 h 2561"/>
                <a:gd name="T100" fmla="*/ 0 w 1736"/>
                <a:gd name="T101" fmla="*/ 0 h 2561"/>
                <a:gd name="T102" fmla="*/ 0 w 1736"/>
                <a:gd name="T103" fmla="*/ 0 h 2561"/>
                <a:gd name="T104" fmla="*/ 0 w 1736"/>
                <a:gd name="T105" fmla="*/ 0 h 2561"/>
                <a:gd name="T106" fmla="*/ 0 w 1736"/>
                <a:gd name="T107" fmla="*/ 0 h 2561"/>
                <a:gd name="T108" fmla="*/ 0 w 1736"/>
                <a:gd name="T109" fmla="*/ 0 h 2561"/>
                <a:gd name="T110" fmla="*/ 0 w 1736"/>
                <a:gd name="T111" fmla="*/ 0 h 2561"/>
                <a:gd name="T112" fmla="*/ 0 w 1736"/>
                <a:gd name="T113" fmla="*/ 0 h 2561"/>
                <a:gd name="T114" fmla="*/ 0 w 1736"/>
                <a:gd name="T115" fmla="*/ 0 h 2561"/>
                <a:gd name="T116" fmla="*/ 0 w 1736"/>
                <a:gd name="T117" fmla="*/ 0 h 2561"/>
                <a:gd name="T118" fmla="*/ 0 w 1736"/>
                <a:gd name="T119" fmla="*/ 0 h 2561"/>
                <a:gd name="T120" fmla="*/ 0 w 1736"/>
                <a:gd name="T121" fmla="*/ 0 h 25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6" h="2561">
                  <a:moveTo>
                    <a:pt x="1685" y="642"/>
                  </a:moveTo>
                  <a:lnTo>
                    <a:pt x="1671" y="632"/>
                  </a:lnTo>
                  <a:lnTo>
                    <a:pt x="1657" y="621"/>
                  </a:lnTo>
                  <a:lnTo>
                    <a:pt x="1645" y="612"/>
                  </a:lnTo>
                  <a:lnTo>
                    <a:pt x="1635" y="602"/>
                  </a:lnTo>
                  <a:lnTo>
                    <a:pt x="1624" y="592"/>
                  </a:lnTo>
                  <a:lnTo>
                    <a:pt x="1615" y="583"/>
                  </a:lnTo>
                  <a:lnTo>
                    <a:pt x="1606" y="573"/>
                  </a:lnTo>
                  <a:lnTo>
                    <a:pt x="1597" y="562"/>
                  </a:lnTo>
                  <a:lnTo>
                    <a:pt x="1588" y="551"/>
                  </a:lnTo>
                  <a:lnTo>
                    <a:pt x="1580" y="544"/>
                  </a:lnTo>
                  <a:lnTo>
                    <a:pt x="1570" y="537"/>
                  </a:lnTo>
                  <a:lnTo>
                    <a:pt x="1564" y="533"/>
                  </a:lnTo>
                  <a:lnTo>
                    <a:pt x="1557" y="529"/>
                  </a:lnTo>
                  <a:lnTo>
                    <a:pt x="1552" y="526"/>
                  </a:lnTo>
                  <a:lnTo>
                    <a:pt x="1549" y="525"/>
                  </a:lnTo>
                  <a:lnTo>
                    <a:pt x="1548" y="525"/>
                  </a:lnTo>
                  <a:lnTo>
                    <a:pt x="1493" y="474"/>
                  </a:lnTo>
                  <a:lnTo>
                    <a:pt x="1497" y="466"/>
                  </a:lnTo>
                  <a:lnTo>
                    <a:pt x="1505" y="443"/>
                  </a:lnTo>
                  <a:lnTo>
                    <a:pt x="1512" y="407"/>
                  </a:lnTo>
                  <a:lnTo>
                    <a:pt x="1516" y="357"/>
                  </a:lnTo>
                  <a:lnTo>
                    <a:pt x="1520" y="308"/>
                  </a:lnTo>
                  <a:lnTo>
                    <a:pt x="1528" y="274"/>
                  </a:lnTo>
                  <a:lnTo>
                    <a:pt x="1535" y="254"/>
                  </a:lnTo>
                  <a:lnTo>
                    <a:pt x="1539" y="247"/>
                  </a:lnTo>
                  <a:lnTo>
                    <a:pt x="1541" y="246"/>
                  </a:lnTo>
                  <a:lnTo>
                    <a:pt x="1548" y="243"/>
                  </a:lnTo>
                  <a:lnTo>
                    <a:pt x="1556" y="238"/>
                  </a:lnTo>
                  <a:lnTo>
                    <a:pt x="1566" y="233"/>
                  </a:lnTo>
                  <a:lnTo>
                    <a:pt x="1577" y="226"/>
                  </a:lnTo>
                  <a:lnTo>
                    <a:pt x="1586" y="218"/>
                  </a:lnTo>
                  <a:lnTo>
                    <a:pt x="1594" y="210"/>
                  </a:lnTo>
                  <a:lnTo>
                    <a:pt x="1597" y="202"/>
                  </a:lnTo>
                  <a:lnTo>
                    <a:pt x="1594" y="191"/>
                  </a:lnTo>
                  <a:lnTo>
                    <a:pt x="1586" y="183"/>
                  </a:lnTo>
                  <a:lnTo>
                    <a:pt x="1577" y="180"/>
                  </a:lnTo>
                  <a:lnTo>
                    <a:pt x="1573" y="180"/>
                  </a:lnTo>
                  <a:lnTo>
                    <a:pt x="1573" y="175"/>
                  </a:lnTo>
                  <a:lnTo>
                    <a:pt x="1574" y="163"/>
                  </a:lnTo>
                  <a:lnTo>
                    <a:pt x="1573" y="143"/>
                  </a:lnTo>
                  <a:lnTo>
                    <a:pt x="1570" y="121"/>
                  </a:lnTo>
                  <a:lnTo>
                    <a:pt x="1564" y="96"/>
                  </a:lnTo>
                  <a:lnTo>
                    <a:pt x="1552" y="72"/>
                  </a:lnTo>
                  <a:lnTo>
                    <a:pt x="1534" y="51"/>
                  </a:lnTo>
                  <a:lnTo>
                    <a:pt x="1508" y="34"/>
                  </a:lnTo>
                  <a:lnTo>
                    <a:pt x="1490" y="26"/>
                  </a:lnTo>
                  <a:lnTo>
                    <a:pt x="1473" y="18"/>
                  </a:lnTo>
                  <a:lnTo>
                    <a:pt x="1457" y="11"/>
                  </a:lnTo>
                  <a:lnTo>
                    <a:pt x="1441" y="6"/>
                  </a:lnTo>
                  <a:lnTo>
                    <a:pt x="1424" y="4"/>
                  </a:lnTo>
                  <a:lnTo>
                    <a:pt x="1408" y="1"/>
                  </a:lnTo>
                  <a:lnTo>
                    <a:pt x="1393" y="0"/>
                  </a:lnTo>
                  <a:lnTo>
                    <a:pt x="1377" y="0"/>
                  </a:lnTo>
                  <a:lnTo>
                    <a:pt x="1370" y="0"/>
                  </a:lnTo>
                  <a:lnTo>
                    <a:pt x="1364" y="1"/>
                  </a:lnTo>
                  <a:lnTo>
                    <a:pt x="1357" y="1"/>
                  </a:lnTo>
                  <a:lnTo>
                    <a:pt x="1349" y="2"/>
                  </a:lnTo>
                  <a:lnTo>
                    <a:pt x="1343" y="4"/>
                  </a:lnTo>
                  <a:lnTo>
                    <a:pt x="1336" y="5"/>
                  </a:lnTo>
                  <a:lnTo>
                    <a:pt x="1329" y="8"/>
                  </a:lnTo>
                  <a:lnTo>
                    <a:pt x="1321" y="9"/>
                  </a:lnTo>
                  <a:lnTo>
                    <a:pt x="1299" y="15"/>
                  </a:lnTo>
                  <a:lnTo>
                    <a:pt x="1279" y="23"/>
                  </a:lnTo>
                  <a:lnTo>
                    <a:pt x="1260" y="31"/>
                  </a:lnTo>
                  <a:lnTo>
                    <a:pt x="1242" y="42"/>
                  </a:lnTo>
                  <a:lnTo>
                    <a:pt x="1227" y="54"/>
                  </a:lnTo>
                  <a:lnTo>
                    <a:pt x="1213" y="68"/>
                  </a:lnTo>
                  <a:lnTo>
                    <a:pt x="1203" y="85"/>
                  </a:lnTo>
                  <a:lnTo>
                    <a:pt x="1195" y="106"/>
                  </a:lnTo>
                  <a:lnTo>
                    <a:pt x="1187" y="142"/>
                  </a:lnTo>
                  <a:lnTo>
                    <a:pt x="1183" y="176"/>
                  </a:lnTo>
                  <a:lnTo>
                    <a:pt x="1178" y="205"/>
                  </a:lnTo>
                  <a:lnTo>
                    <a:pt x="1167" y="225"/>
                  </a:lnTo>
                  <a:lnTo>
                    <a:pt x="1159" y="233"/>
                  </a:lnTo>
                  <a:lnTo>
                    <a:pt x="1149" y="241"/>
                  </a:lnTo>
                  <a:lnTo>
                    <a:pt x="1137" y="247"/>
                  </a:lnTo>
                  <a:lnTo>
                    <a:pt x="1126" y="255"/>
                  </a:lnTo>
                  <a:lnTo>
                    <a:pt x="1116" y="260"/>
                  </a:lnTo>
                  <a:lnTo>
                    <a:pt x="1108" y="266"/>
                  </a:lnTo>
                  <a:lnTo>
                    <a:pt x="1103" y="268"/>
                  </a:lnTo>
                  <a:lnTo>
                    <a:pt x="1100" y="270"/>
                  </a:lnTo>
                  <a:lnTo>
                    <a:pt x="1101" y="271"/>
                  </a:lnTo>
                  <a:lnTo>
                    <a:pt x="1108" y="274"/>
                  </a:lnTo>
                  <a:lnTo>
                    <a:pt x="1116" y="278"/>
                  </a:lnTo>
                  <a:lnTo>
                    <a:pt x="1129" y="281"/>
                  </a:lnTo>
                  <a:lnTo>
                    <a:pt x="1144" y="287"/>
                  </a:lnTo>
                  <a:lnTo>
                    <a:pt x="1163" y="291"/>
                  </a:lnTo>
                  <a:lnTo>
                    <a:pt x="1184" y="295"/>
                  </a:lnTo>
                  <a:lnTo>
                    <a:pt x="1209" y="297"/>
                  </a:lnTo>
                  <a:lnTo>
                    <a:pt x="1233" y="299"/>
                  </a:lnTo>
                  <a:lnTo>
                    <a:pt x="1252" y="301"/>
                  </a:lnTo>
                  <a:lnTo>
                    <a:pt x="1266" y="303"/>
                  </a:lnTo>
                  <a:lnTo>
                    <a:pt x="1278" y="305"/>
                  </a:lnTo>
                  <a:lnTo>
                    <a:pt x="1286" y="307"/>
                  </a:lnTo>
                  <a:lnTo>
                    <a:pt x="1291" y="308"/>
                  </a:lnTo>
                  <a:lnTo>
                    <a:pt x="1294" y="309"/>
                  </a:lnTo>
                  <a:lnTo>
                    <a:pt x="1295" y="309"/>
                  </a:lnTo>
                  <a:lnTo>
                    <a:pt x="1310" y="450"/>
                  </a:lnTo>
                  <a:lnTo>
                    <a:pt x="1308" y="450"/>
                  </a:lnTo>
                  <a:lnTo>
                    <a:pt x="1302" y="450"/>
                  </a:lnTo>
                  <a:lnTo>
                    <a:pt x="1292" y="450"/>
                  </a:lnTo>
                  <a:lnTo>
                    <a:pt x="1281" y="449"/>
                  </a:lnTo>
                  <a:lnTo>
                    <a:pt x="1266" y="450"/>
                  </a:lnTo>
                  <a:lnTo>
                    <a:pt x="1250" y="450"/>
                  </a:lnTo>
                  <a:lnTo>
                    <a:pt x="1232" y="451"/>
                  </a:lnTo>
                  <a:lnTo>
                    <a:pt x="1212" y="453"/>
                  </a:lnTo>
                  <a:lnTo>
                    <a:pt x="1191" y="453"/>
                  </a:lnTo>
                  <a:lnTo>
                    <a:pt x="1169" y="449"/>
                  </a:lnTo>
                  <a:lnTo>
                    <a:pt x="1146" y="442"/>
                  </a:lnTo>
                  <a:lnTo>
                    <a:pt x="1125" y="434"/>
                  </a:lnTo>
                  <a:lnTo>
                    <a:pt x="1104" y="425"/>
                  </a:lnTo>
                  <a:lnTo>
                    <a:pt x="1087" y="417"/>
                  </a:lnTo>
                  <a:lnTo>
                    <a:pt x="1071" y="408"/>
                  </a:lnTo>
                  <a:lnTo>
                    <a:pt x="1061" y="401"/>
                  </a:lnTo>
                  <a:lnTo>
                    <a:pt x="1051" y="399"/>
                  </a:lnTo>
                  <a:lnTo>
                    <a:pt x="1042" y="401"/>
                  </a:lnTo>
                  <a:lnTo>
                    <a:pt x="1034" y="408"/>
                  </a:lnTo>
                  <a:lnTo>
                    <a:pt x="1026" y="416"/>
                  </a:lnTo>
                  <a:lnTo>
                    <a:pt x="1020" y="425"/>
                  </a:lnTo>
                  <a:lnTo>
                    <a:pt x="1015" y="434"/>
                  </a:lnTo>
                  <a:lnTo>
                    <a:pt x="1012" y="440"/>
                  </a:lnTo>
                  <a:lnTo>
                    <a:pt x="1011" y="442"/>
                  </a:lnTo>
                  <a:lnTo>
                    <a:pt x="1005" y="449"/>
                  </a:lnTo>
                  <a:lnTo>
                    <a:pt x="991" y="467"/>
                  </a:lnTo>
                  <a:lnTo>
                    <a:pt x="970" y="492"/>
                  </a:lnTo>
                  <a:lnTo>
                    <a:pt x="945" y="523"/>
                  </a:lnTo>
                  <a:lnTo>
                    <a:pt x="917" y="554"/>
                  </a:lnTo>
                  <a:lnTo>
                    <a:pt x="892" y="583"/>
                  </a:lnTo>
                  <a:lnTo>
                    <a:pt x="871" y="605"/>
                  </a:lnTo>
                  <a:lnTo>
                    <a:pt x="855" y="619"/>
                  </a:lnTo>
                  <a:lnTo>
                    <a:pt x="843" y="628"/>
                  </a:lnTo>
                  <a:lnTo>
                    <a:pt x="829" y="640"/>
                  </a:lnTo>
                  <a:lnTo>
                    <a:pt x="813" y="654"/>
                  </a:lnTo>
                  <a:lnTo>
                    <a:pt x="796" y="671"/>
                  </a:lnTo>
                  <a:lnTo>
                    <a:pt x="777" y="690"/>
                  </a:lnTo>
                  <a:lnTo>
                    <a:pt x="760" y="711"/>
                  </a:lnTo>
                  <a:lnTo>
                    <a:pt x="742" y="733"/>
                  </a:lnTo>
                  <a:lnTo>
                    <a:pt x="723" y="756"/>
                  </a:lnTo>
                  <a:lnTo>
                    <a:pt x="705" y="779"/>
                  </a:lnTo>
                  <a:lnTo>
                    <a:pt x="687" y="802"/>
                  </a:lnTo>
                  <a:lnTo>
                    <a:pt x="669" y="824"/>
                  </a:lnTo>
                  <a:lnTo>
                    <a:pt x="655" y="846"/>
                  </a:lnTo>
                  <a:lnTo>
                    <a:pt x="643" y="868"/>
                  </a:lnTo>
                  <a:lnTo>
                    <a:pt x="636" y="889"/>
                  </a:lnTo>
                  <a:lnTo>
                    <a:pt x="634" y="907"/>
                  </a:lnTo>
                  <a:lnTo>
                    <a:pt x="638" y="924"/>
                  </a:lnTo>
                  <a:lnTo>
                    <a:pt x="643" y="939"/>
                  </a:lnTo>
                  <a:lnTo>
                    <a:pt x="647" y="951"/>
                  </a:lnTo>
                  <a:lnTo>
                    <a:pt x="650" y="960"/>
                  </a:lnTo>
                  <a:lnTo>
                    <a:pt x="652" y="965"/>
                  </a:lnTo>
                  <a:lnTo>
                    <a:pt x="656" y="970"/>
                  </a:lnTo>
                  <a:lnTo>
                    <a:pt x="663" y="973"/>
                  </a:lnTo>
                  <a:lnTo>
                    <a:pt x="675" y="974"/>
                  </a:lnTo>
                  <a:lnTo>
                    <a:pt x="692" y="976"/>
                  </a:lnTo>
                  <a:lnTo>
                    <a:pt x="709" y="977"/>
                  </a:lnTo>
                  <a:lnTo>
                    <a:pt x="722" y="980"/>
                  </a:lnTo>
                  <a:lnTo>
                    <a:pt x="731" y="982"/>
                  </a:lnTo>
                  <a:lnTo>
                    <a:pt x="738" y="983"/>
                  </a:lnTo>
                  <a:lnTo>
                    <a:pt x="743" y="985"/>
                  </a:lnTo>
                  <a:lnTo>
                    <a:pt x="748" y="983"/>
                  </a:lnTo>
                  <a:lnTo>
                    <a:pt x="756" y="978"/>
                  </a:lnTo>
                  <a:lnTo>
                    <a:pt x="767" y="970"/>
                  </a:lnTo>
                  <a:lnTo>
                    <a:pt x="777" y="962"/>
                  </a:lnTo>
                  <a:lnTo>
                    <a:pt x="785" y="957"/>
                  </a:lnTo>
                  <a:lnTo>
                    <a:pt x="792" y="954"/>
                  </a:lnTo>
                  <a:lnTo>
                    <a:pt x="797" y="953"/>
                  </a:lnTo>
                  <a:lnTo>
                    <a:pt x="802" y="954"/>
                  </a:lnTo>
                  <a:lnTo>
                    <a:pt x="808" y="956"/>
                  </a:lnTo>
                  <a:lnTo>
                    <a:pt x="814" y="957"/>
                  </a:lnTo>
                  <a:lnTo>
                    <a:pt x="824" y="958"/>
                  </a:lnTo>
                  <a:lnTo>
                    <a:pt x="834" y="958"/>
                  </a:lnTo>
                  <a:lnTo>
                    <a:pt x="846" y="957"/>
                  </a:lnTo>
                  <a:lnTo>
                    <a:pt x="856" y="954"/>
                  </a:lnTo>
                  <a:lnTo>
                    <a:pt x="867" y="952"/>
                  </a:lnTo>
                  <a:lnTo>
                    <a:pt x="876" y="951"/>
                  </a:lnTo>
                  <a:lnTo>
                    <a:pt x="884" y="948"/>
                  </a:lnTo>
                  <a:lnTo>
                    <a:pt x="889" y="947"/>
                  </a:lnTo>
                  <a:lnTo>
                    <a:pt x="891" y="947"/>
                  </a:lnTo>
                  <a:lnTo>
                    <a:pt x="891" y="964"/>
                  </a:lnTo>
                  <a:lnTo>
                    <a:pt x="892" y="1003"/>
                  </a:lnTo>
                  <a:lnTo>
                    <a:pt x="893" y="1048"/>
                  </a:lnTo>
                  <a:lnTo>
                    <a:pt x="896" y="1081"/>
                  </a:lnTo>
                  <a:lnTo>
                    <a:pt x="900" y="1106"/>
                  </a:lnTo>
                  <a:lnTo>
                    <a:pt x="903" y="1139"/>
                  </a:lnTo>
                  <a:lnTo>
                    <a:pt x="901" y="1173"/>
                  </a:lnTo>
                  <a:lnTo>
                    <a:pt x="893" y="1207"/>
                  </a:lnTo>
                  <a:lnTo>
                    <a:pt x="888" y="1219"/>
                  </a:lnTo>
                  <a:lnTo>
                    <a:pt x="883" y="1234"/>
                  </a:lnTo>
                  <a:lnTo>
                    <a:pt x="878" y="1250"/>
                  </a:lnTo>
                  <a:lnTo>
                    <a:pt x="871" y="1265"/>
                  </a:lnTo>
                  <a:lnTo>
                    <a:pt x="866" y="1282"/>
                  </a:lnTo>
                  <a:lnTo>
                    <a:pt x="859" y="1297"/>
                  </a:lnTo>
                  <a:lnTo>
                    <a:pt x="854" y="1311"/>
                  </a:lnTo>
                  <a:lnTo>
                    <a:pt x="850" y="1323"/>
                  </a:lnTo>
                  <a:lnTo>
                    <a:pt x="830" y="1325"/>
                  </a:lnTo>
                  <a:lnTo>
                    <a:pt x="809" y="1325"/>
                  </a:lnTo>
                  <a:lnTo>
                    <a:pt x="788" y="1326"/>
                  </a:lnTo>
                  <a:lnTo>
                    <a:pt x="768" y="1329"/>
                  </a:lnTo>
                  <a:lnTo>
                    <a:pt x="750" y="1330"/>
                  </a:lnTo>
                  <a:lnTo>
                    <a:pt x="734" y="1332"/>
                  </a:lnTo>
                  <a:lnTo>
                    <a:pt x="721" y="1335"/>
                  </a:lnTo>
                  <a:lnTo>
                    <a:pt x="712" y="1338"/>
                  </a:lnTo>
                  <a:lnTo>
                    <a:pt x="700" y="1344"/>
                  </a:lnTo>
                  <a:lnTo>
                    <a:pt x="687" y="1356"/>
                  </a:lnTo>
                  <a:lnTo>
                    <a:pt x="673" y="1371"/>
                  </a:lnTo>
                  <a:lnTo>
                    <a:pt x="660" y="1386"/>
                  </a:lnTo>
                  <a:lnTo>
                    <a:pt x="647" y="1406"/>
                  </a:lnTo>
                  <a:lnTo>
                    <a:pt x="636" y="1425"/>
                  </a:lnTo>
                  <a:lnTo>
                    <a:pt x="629" y="1444"/>
                  </a:lnTo>
                  <a:lnTo>
                    <a:pt x="623" y="1464"/>
                  </a:lnTo>
                  <a:lnTo>
                    <a:pt x="618" y="1484"/>
                  </a:lnTo>
                  <a:lnTo>
                    <a:pt x="609" y="1508"/>
                  </a:lnTo>
                  <a:lnTo>
                    <a:pt x="597" y="1533"/>
                  </a:lnTo>
                  <a:lnTo>
                    <a:pt x="584" y="1559"/>
                  </a:lnTo>
                  <a:lnTo>
                    <a:pt x="568" y="1584"/>
                  </a:lnTo>
                  <a:lnTo>
                    <a:pt x="552" y="1610"/>
                  </a:lnTo>
                  <a:lnTo>
                    <a:pt x="536" y="1633"/>
                  </a:lnTo>
                  <a:lnTo>
                    <a:pt x="522" y="1654"/>
                  </a:lnTo>
                  <a:lnTo>
                    <a:pt x="510" y="1670"/>
                  </a:lnTo>
                  <a:lnTo>
                    <a:pt x="496" y="1689"/>
                  </a:lnTo>
                  <a:lnTo>
                    <a:pt x="478" y="1713"/>
                  </a:lnTo>
                  <a:lnTo>
                    <a:pt x="459" y="1737"/>
                  </a:lnTo>
                  <a:lnTo>
                    <a:pt x="439" y="1763"/>
                  </a:lnTo>
                  <a:lnTo>
                    <a:pt x="419" y="1790"/>
                  </a:lnTo>
                  <a:lnTo>
                    <a:pt x="399" y="1815"/>
                  </a:lnTo>
                  <a:lnTo>
                    <a:pt x="382" y="1837"/>
                  </a:lnTo>
                  <a:lnTo>
                    <a:pt x="380" y="1836"/>
                  </a:lnTo>
                  <a:lnTo>
                    <a:pt x="377" y="1836"/>
                  </a:lnTo>
                  <a:lnTo>
                    <a:pt x="373" y="1834"/>
                  </a:lnTo>
                  <a:lnTo>
                    <a:pt x="370" y="1834"/>
                  </a:lnTo>
                  <a:lnTo>
                    <a:pt x="359" y="1836"/>
                  </a:lnTo>
                  <a:lnTo>
                    <a:pt x="347" y="1837"/>
                  </a:lnTo>
                  <a:lnTo>
                    <a:pt x="335" y="1840"/>
                  </a:lnTo>
                  <a:lnTo>
                    <a:pt x="324" y="1842"/>
                  </a:lnTo>
                  <a:lnTo>
                    <a:pt x="314" y="1846"/>
                  </a:lnTo>
                  <a:lnTo>
                    <a:pt x="306" y="1849"/>
                  </a:lnTo>
                  <a:lnTo>
                    <a:pt x="301" y="1850"/>
                  </a:lnTo>
                  <a:lnTo>
                    <a:pt x="299" y="1851"/>
                  </a:lnTo>
                  <a:lnTo>
                    <a:pt x="253" y="1987"/>
                  </a:lnTo>
                  <a:lnTo>
                    <a:pt x="252" y="1986"/>
                  </a:lnTo>
                  <a:lnTo>
                    <a:pt x="248" y="1983"/>
                  </a:lnTo>
                  <a:lnTo>
                    <a:pt x="244" y="1979"/>
                  </a:lnTo>
                  <a:lnTo>
                    <a:pt x="239" y="1974"/>
                  </a:lnTo>
                  <a:lnTo>
                    <a:pt x="232" y="1967"/>
                  </a:lnTo>
                  <a:lnTo>
                    <a:pt x="223" y="1958"/>
                  </a:lnTo>
                  <a:lnTo>
                    <a:pt x="211" y="1948"/>
                  </a:lnTo>
                  <a:lnTo>
                    <a:pt x="197" y="1936"/>
                  </a:lnTo>
                  <a:lnTo>
                    <a:pt x="181" y="1924"/>
                  </a:lnTo>
                  <a:lnTo>
                    <a:pt x="161" y="1913"/>
                  </a:lnTo>
                  <a:lnTo>
                    <a:pt x="141" y="1905"/>
                  </a:lnTo>
                  <a:lnTo>
                    <a:pt x="121" y="1899"/>
                  </a:lnTo>
                  <a:lnTo>
                    <a:pt x="100" y="1895"/>
                  </a:lnTo>
                  <a:lnTo>
                    <a:pt x="82" y="1895"/>
                  </a:lnTo>
                  <a:lnTo>
                    <a:pt x="65" y="1899"/>
                  </a:lnTo>
                  <a:lnTo>
                    <a:pt x="49" y="1905"/>
                  </a:lnTo>
                  <a:lnTo>
                    <a:pt x="34" y="1913"/>
                  </a:lnTo>
                  <a:lnTo>
                    <a:pt x="21" y="1923"/>
                  </a:lnTo>
                  <a:lnTo>
                    <a:pt x="11" y="1933"/>
                  </a:lnTo>
                  <a:lnTo>
                    <a:pt x="4" y="1948"/>
                  </a:lnTo>
                  <a:lnTo>
                    <a:pt x="0" y="1963"/>
                  </a:lnTo>
                  <a:lnTo>
                    <a:pt x="3" y="1984"/>
                  </a:lnTo>
                  <a:lnTo>
                    <a:pt x="11" y="2009"/>
                  </a:lnTo>
                  <a:lnTo>
                    <a:pt x="19" y="2021"/>
                  </a:lnTo>
                  <a:lnTo>
                    <a:pt x="32" y="2033"/>
                  </a:lnTo>
                  <a:lnTo>
                    <a:pt x="49" y="2044"/>
                  </a:lnTo>
                  <a:lnTo>
                    <a:pt x="69" y="2054"/>
                  </a:lnTo>
                  <a:lnTo>
                    <a:pt x="90" y="2065"/>
                  </a:lnTo>
                  <a:lnTo>
                    <a:pt x="110" y="2074"/>
                  </a:lnTo>
                  <a:lnTo>
                    <a:pt x="128" y="2083"/>
                  </a:lnTo>
                  <a:lnTo>
                    <a:pt x="142" y="2092"/>
                  </a:lnTo>
                  <a:lnTo>
                    <a:pt x="156" y="2100"/>
                  </a:lnTo>
                  <a:lnTo>
                    <a:pt x="171" y="2108"/>
                  </a:lnTo>
                  <a:lnTo>
                    <a:pt x="186" y="2115"/>
                  </a:lnTo>
                  <a:lnTo>
                    <a:pt x="202" y="2121"/>
                  </a:lnTo>
                  <a:lnTo>
                    <a:pt x="218" y="2125"/>
                  </a:lnTo>
                  <a:lnTo>
                    <a:pt x="233" y="2129"/>
                  </a:lnTo>
                  <a:lnTo>
                    <a:pt x="249" y="2131"/>
                  </a:lnTo>
                  <a:lnTo>
                    <a:pt x="264" y="2132"/>
                  </a:lnTo>
                  <a:lnTo>
                    <a:pt x="277" y="2133"/>
                  </a:lnTo>
                  <a:lnTo>
                    <a:pt x="286" y="2136"/>
                  </a:lnTo>
                  <a:lnTo>
                    <a:pt x="294" y="2139"/>
                  </a:lnTo>
                  <a:lnTo>
                    <a:pt x="298" y="2141"/>
                  </a:lnTo>
                  <a:lnTo>
                    <a:pt x="302" y="2141"/>
                  </a:lnTo>
                  <a:lnTo>
                    <a:pt x="306" y="2137"/>
                  </a:lnTo>
                  <a:lnTo>
                    <a:pt x="311" y="2129"/>
                  </a:lnTo>
                  <a:lnTo>
                    <a:pt x="316" y="2115"/>
                  </a:lnTo>
                  <a:lnTo>
                    <a:pt x="322" y="2098"/>
                  </a:lnTo>
                  <a:lnTo>
                    <a:pt x="323" y="2081"/>
                  </a:lnTo>
                  <a:lnTo>
                    <a:pt x="322" y="2065"/>
                  </a:lnTo>
                  <a:lnTo>
                    <a:pt x="322" y="2050"/>
                  </a:lnTo>
                  <a:lnTo>
                    <a:pt x="324" y="2038"/>
                  </a:lnTo>
                  <a:lnTo>
                    <a:pt x="331" y="2027"/>
                  </a:lnTo>
                  <a:lnTo>
                    <a:pt x="344" y="2017"/>
                  </a:lnTo>
                  <a:lnTo>
                    <a:pt x="366" y="2011"/>
                  </a:lnTo>
                  <a:lnTo>
                    <a:pt x="393" y="2004"/>
                  </a:lnTo>
                  <a:lnTo>
                    <a:pt x="415" y="1996"/>
                  </a:lnTo>
                  <a:lnTo>
                    <a:pt x="435" y="1988"/>
                  </a:lnTo>
                  <a:lnTo>
                    <a:pt x="452" y="1980"/>
                  </a:lnTo>
                  <a:lnTo>
                    <a:pt x="465" y="1974"/>
                  </a:lnTo>
                  <a:lnTo>
                    <a:pt x="476" y="1967"/>
                  </a:lnTo>
                  <a:lnTo>
                    <a:pt x="481" y="1963"/>
                  </a:lnTo>
                  <a:lnTo>
                    <a:pt x="484" y="1962"/>
                  </a:lnTo>
                  <a:lnTo>
                    <a:pt x="444" y="1890"/>
                  </a:lnTo>
                  <a:lnTo>
                    <a:pt x="453" y="1875"/>
                  </a:lnTo>
                  <a:lnTo>
                    <a:pt x="465" y="1861"/>
                  </a:lnTo>
                  <a:lnTo>
                    <a:pt x="478" y="1844"/>
                  </a:lnTo>
                  <a:lnTo>
                    <a:pt x="494" y="1826"/>
                  </a:lnTo>
                  <a:lnTo>
                    <a:pt x="514" y="1808"/>
                  </a:lnTo>
                  <a:lnTo>
                    <a:pt x="535" y="1790"/>
                  </a:lnTo>
                  <a:lnTo>
                    <a:pt x="561" y="1771"/>
                  </a:lnTo>
                  <a:lnTo>
                    <a:pt x="590" y="1753"/>
                  </a:lnTo>
                  <a:lnTo>
                    <a:pt x="609" y="1739"/>
                  </a:lnTo>
                  <a:lnTo>
                    <a:pt x="630" y="1717"/>
                  </a:lnTo>
                  <a:lnTo>
                    <a:pt x="654" y="1691"/>
                  </a:lnTo>
                  <a:lnTo>
                    <a:pt x="677" y="1662"/>
                  </a:lnTo>
                  <a:lnTo>
                    <a:pt x="701" y="1631"/>
                  </a:lnTo>
                  <a:lnTo>
                    <a:pt x="723" y="1604"/>
                  </a:lnTo>
                  <a:lnTo>
                    <a:pt x="743" y="1580"/>
                  </a:lnTo>
                  <a:lnTo>
                    <a:pt x="759" y="1563"/>
                  </a:lnTo>
                  <a:lnTo>
                    <a:pt x="777" y="1555"/>
                  </a:lnTo>
                  <a:lnTo>
                    <a:pt x="785" y="1571"/>
                  </a:lnTo>
                  <a:lnTo>
                    <a:pt x="784" y="1595"/>
                  </a:lnTo>
                  <a:lnTo>
                    <a:pt x="779" y="1613"/>
                  </a:lnTo>
                  <a:lnTo>
                    <a:pt x="766" y="1642"/>
                  </a:lnTo>
                  <a:lnTo>
                    <a:pt x="747" y="1678"/>
                  </a:lnTo>
                  <a:lnTo>
                    <a:pt x="726" y="1717"/>
                  </a:lnTo>
                  <a:lnTo>
                    <a:pt x="706" y="1758"/>
                  </a:lnTo>
                  <a:lnTo>
                    <a:pt x="688" y="1797"/>
                  </a:lnTo>
                  <a:lnTo>
                    <a:pt x="673" y="1832"/>
                  </a:lnTo>
                  <a:lnTo>
                    <a:pt x="665" y="1858"/>
                  </a:lnTo>
                  <a:lnTo>
                    <a:pt x="667" y="1872"/>
                  </a:lnTo>
                  <a:lnTo>
                    <a:pt x="676" y="1886"/>
                  </a:lnTo>
                  <a:lnTo>
                    <a:pt x="689" y="1907"/>
                  </a:lnTo>
                  <a:lnTo>
                    <a:pt x="708" y="1936"/>
                  </a:lnTo>
                  <a:lnTo>
                    <a:pt x="727" y="1966"/>
                  </a:lnTo>
                  <a:lnTo>
                    <a:pt x="748" y="1999"/>
                  </a:lnTo>
                  <a:lnTo>
                    <a:pt x="768" y="2031"/>
                  </a:lnTo>
                  <a:lnTo>
                    <a:pt x="787" y="2057"/>
                  </a:lnTo>
                  <a:lnTo>
                    <a:pt x="801" y="2077"/>
                  </a:lnTo>
                  <a:lnTo>
                    <a:pt x="812" y="2094"/>
                  </a:lnTo>
                  <a:lnTo>
                    <a:pt x="821" y="2113"/>
                  </a:lnTo>
                  <a:lnTo>
                    <a:pt x="827" y="2137"/>
                  </a:lnTo>
                  <a:lnTo>
                    <a:pt x="833" y="2161"/>
                  </a:lnTo>
                  <a:lnTo>
                    <a:pt x="835" y="2185"/>
                  </a:lnTo>
                  <a:lnTo>
                    <a:pt x="835" y="2208"/>
                  </a:lnTo>
                  <a:lnTo>
                    <a:pt x="835" y="2231"/>
                  </a:lnTo>
                  <a:lnTo>
                    <a:pt x="833" y="2250"/>
                  </a:lnTo>
                  <a:lnTo>
                    <a:pt x="827" y="2272"/>
                  </a:lnTo>
                  <a:lnTo>
                    <a:pt x="820" y="2297"/>
                  </a:lnTo>
                  <a:lnTo>
                    <a:pt x="809" y="2323"/>
                  </a:lnTo>
                  <a:lnTo>
                    <a:pt x="797" y="2348"/>
                  </a:lnTo>
                  <a:lnTo>
                    <a:pt x="793" y="2347"/>
                  </a:lnTo>
                  <a:lnTo>
                    <a:pt x="789" y="2344"/>
                  </a:lnTo>
                  <a:lnTo>
                    <a:pt x="784" y="2343"/>
                  </a:lnTo>
                  <a:lnTo>
                    <a:pt x="779" y="2341"/>
                  </a:lnTo>
                  <a:lnTo>
                    <a:pt x="773" y="2340"/>
                  </a:lnTo>
                  <a:lnTo>
                    <a:pt x="768" y="2339"/>
                  </a:lnTo>
                  <a:lnTo>
                    <a:pt x="763" y="2339"/>
                  </a:lnTo>
                  <a:lnTo>
                    <a:pt x="758" y="2340"/>
                  </a:lnTo>
                  <a:lnTo>
                    <a:pt x="747" y="2347"/>
                  </a:lnTo>
                  <a:lnTo>
                    <a:pt x="741" y="2360"/>
                  </a:lnTo>
                  <a:lnTo>
                    <a:pt x="738" y="2370"/>
                  </a:lnTo>
                  <a:lnTo>
                    <a:pt x="737" y="2376"/>
                  </a:lnTo>
                  <a:lnTo>
                    <a:pt x="764" y="2436"/>
                  </a:lnTo>
                  <a:lnTo>
                    <a:pt x="763" y="2437"/>
                  </a:lnTo>
                  <a:lnTo>
                    <a:pt x="760" y="2443"/>
                  </a:lnTo>
                  <a:lnTo>
                    <a:pt x="755" y="2449"/>
                  </a:lnTo>
                  <a:lnTo>
                    <a:pt x="747" y="2457"/>
                  </a:lnTo>
                  <a:lnTo>
                    <a:pt x="738" y="2465"/>
                  </a:lnTo>
                  <a:lnTo>
                    <a:pt x="726" y="2472"/>
                  </a:lnTo>
                  <a:lnTo>
                    <a:pt x="713" y="2477"/>
                  </a:lnTo>
                  <a:lnTo>
                    <a:pt x="697" y="2480"/>
                  </a:lnTo>
                  <a:lnTo>
                    <a:pt x="681" y="2480"/>
                  </a:lnTo>
                  <a:lnTo>
                    <a:pt x="665" y="2477"/>
                  </a:lnTo>
                  <a:lnTo>
                    <a:pt x="651" y="2476"/>
                  </a:lnTo>
                  <a:lnTo>
                    <a:pt x="636" y="2473"/>
                  </a:lnTo>
                  <a:lnTo>
                    <a:pt x="622" y="2472"/>
                  </a:lnTo>
                  <a:lnTo>
                    <a:pt x="605" y="2470"/>
                  </a:lnTo>
                  <a:lnTo>
                    <a:pt x="586" y="2473"/>
                  </a:lnTo>
                  <a:lnTo>
                    <a:pt x="567" y="2477"/>
                  </a:lnTo>
                  <a:lnTo>
                    <a:pt x="556" y="2482"/>
                  </a:lnTo>
                  <a:lnTo>
                    <a:pt x="543" y="2490"/>
                  </a:lnTo>
                  <a:lnTo>
                    <a:pt x="532" y="2499"/>
                  </a:lnTo>
                  <a:lnTo>
                    <a:pt x="523" y="2510"/>
                  </a:lnTo>
                  <a:lnTo>
                    <a:pt x="518" y="2522"/>
                  </a:lnTo>
                  <a:lnTo>
                    <a:pt x="518" y="2531"/>
                  </a:lnTo>
                  <a:lnTo>
                    <a:pt x="527" y="2540"/>
                  </a:lnTo>
                  <a:lnTo>
                    <a:pt x="544" y="2545"/>
                  </a:lnTo>
                  <a:lnTo>
                    <a:pt x="565" y="2548"/>
                  </a:lnTo>
                  <a:lnTo>
                    <a:pt x="592" y="2551"/>
                  </a:lnTo>
                  <a:lnTo>
                    <a:pt x="618" y="2553"/>
                  </a:lnTo>
                  <a:lnTo>
                    <a:pt x="646" y="2556"/>
                  </a:lnTo>
                  <a:lnTo>
                    <a:pt x="669" y="2557"/>
                  </a:lnTo>
                  <a:lnTo>
                    <a:pt x="689" y="2560"/>
                  </a:lnTo>
                  <a:lnTo>
                    <a:pt x="702" y="2560"/>
                  </a:lnTo>
                  <a:lnTo>
                    <a:pt x="706" y="2561"/>
                  </a:lnTo>
                  <a:lnTo>
                    <a:pt x="717" y="2557"/>
                  </a:lnTo>
                  <a:lnTo>
                    <a:pt x="727" y="2553"/>
                  </a:lnTo>
                  <a:lnTo>
                    <a:pt x="735" y="2551"/>
                  </a:lnTo>
                  <a:lnTo>
                    <a:pt x="743" y="2549"/>
                  </a:lnTo>
                  <a:lnTo>
                    <a:pt x="750" y="2549"/>
                  </a:lnTo>
                  <a:lnTo>
                    <a:pt x="755" y="2548"/>
                  </a:lnTo>
                  <a:lnTo>
                    <a:pt x="762" y="2548"/>
                  </a:lnTo>
                  <a:lnTo>
                    <a:pt x="767" y="2548"/>
                  </a:lnTo>
                  <a:lnTo>
                    <a:pt x="773" y="2548"/>
                  </a:lnTo>
                  <a:lnTo>
                    <a:pt x="779" y="2548"/>
                  </a:lnTo>
                  <a:lnTo>
                    <a:pt x="783" y="2548"/>
                  </a:lnTo>
                  <a:lnTo>
                    <a:pt x="787" y="2548"/>
                  </a:lnTo>
                  <a:lnTo>
                    <a:pt x="791" y="2549"/>
                  </a:lnTo>
                  <a:lnTo>
                    <a:pt x="796" y="2551"/>
                  </a:lnTo>
                  <a:lnTo>
                    <a:pt x="804" y="2553"/>
                  </a:lnTo>
                  <a:lnTo>
                    <a:pt x="813" y="2556"/>
                  </a:lnTo>
                  <a:lnTo>
                    <a:pt x="817" y="2556"/>
                  </a:lnTo>
                  <a:lnTo>
                    <a:pt x="825" y="2557"/>
                  </a:lnTo>
                  <a:lnTo>
                    <a:pt x="837" y="2557"/>
                  </a:lnTo>
                  <a:lnTo>
                    <a:pt x="850" y="2556"/>
                  </a:lnTo>
                  <a:lnTo>
                    <a:pt x="864" y="2555"/>
                  </a:lnTo>
                  <a:lnTo>
                    <a:pt x="878" y="2552"/>
                  </a:lnTo>
                  <a:lnTo>
                    <a:pt x="889" y="2548"/>
                  </a:lnTo>
                  <a:lnTo>
                    <a:pt x="897" y="2542"/>
                  </a:lnTo>
                  <a:lnTo>
                    <a:pt x="909" y="2522"/>
                  </a:lnTo>
                  <a:lnTo>
                    <a:pt x="918" y="2495"/>
                  </a:lnTo>
                  <a:lnTo>
                    <a:pt x="924" y="2473"/>
                  </a:lnTo>
                  <a:lnTo>
                    <a:pt x="925" y="2464"/>
                  </a:lnTo>
                  <a:lnTo>
                    <a:pt x="924" y="2463"/>
                  </a:lnTo>
                  <a:lnTo>
                    <a:pt x="918" y="2460"/>
                  </a:lnTo>
                  <a:lnTo>
                    <a:pt x="913" y="2455"/>
                  </a:lnTo>
                  <a:lnTo>
                    <a:pt x="908" y="2448"/>
                  </a:lnTo>
                  <a:lnTo>
                    <a:pt x="903" y="2440"/>
                  </a:lnTo>
                  <a:lnTo>
                    <a:pt x="901" y="2431"/>
                  </a:lnTo>
                  <a:lnTo>
                    <a:pt x="903" y="2420"/>
                  </a:lnTo>
                  <a:lnTo>
                    <a:pt x="910" y="2410"/>
                  </a:lnTo>
                  <a:lnTo>
                    <a:pt x="920" y="2398"/>
                  </a:lnTo>
                  <a:lnTo>
                    <a:pt x="928" y="2386"/>
                  </a:lnTo>
                  <a:lnTo>
                    <a:pt x="934" y="2374"/>
                  </a:lnTo>
                  <a:lnTo>
                    <a:pt x="941" y="2364"/>
                  </a:lnTo>
                  <a:lnTo>
                    <a:pt x="945" y="2356"/>
                  </a:lnTo>
                  <a:lnTo>
                    <a:pt x="947" y="2349"/>
                  </a:lnTo>
                  <a:lnTo>
                    <a:pt x="950" y="2344"/>
                  </a:lnTo>
                  <a:lnTo>
                    <a:pt x="950" y="2343"/>
                  </a:lnTo>
                  <a:lnTo>
                    <a:pt x="930" y="2340"/>
                  </a:lnTo>
                  <a:lnTo>
                    <a:pt x="937" y="2322"/>
                  </a:lnTo>
                  <a:lnTo>
                    <a:pt x="945" y="2304"/>
                  </a:lnTo>
                  <a:lnTo>
                    <a:pt x="954" y="2289"/>
                  </a:lnTo>
                  <a:lnTo>
                    <a:pt x="964" y="2273"/>
                  </a:lnTo>
                  <a:lnTo>
                    <a:pt x="972" y="2258"/>
                  </a:lnTo>
                  <a:lnTo>
                    <a:pt x="979" y="2244"/>
                  </a:lnTo>
                  <a:lnTo>
                    <a:pt x="982" y="2228"/>
                  </a:lnTo>
                  <a:lnTo>
                    <a:pt x="979" y="2214"/>
                  </a:lnTo>
                  <a:lnTo>
                    <a:pt x="974" y="2195"/>
                  </a:lnTo>
                  <a:lnTo>
                    <a:pt x="971" y="2173"/>
                  </a:lnTo>
                  <a:lnTo>
                    <a:pt x="968" y="2148"/>
                  </a:lnTo>
                  <a:lnTo>
                    <a:pt x="964" y="2120"/>
                  </a:lnTo>
                  <a:lnTo>
                    <a:pt x="961" y="2094"/>
                  </a:lnTo>
                  <a:lnTo>
                    <a:pt x="955" y="2067"/>
                  </a:lnTo>
                  <a:lnTo>
                    <a:pt x="947" y="2045"/>
                  </a:lnTo>
                  <a:lnTo>
                    <a:pt x="937" y="2027"/>
                  </a:lnTo>
                  <a:lnTo>
                    <a:pt x="924" y="2008"/>
                  </a:lnTo>
                  <a:lnTo>
                    <a:pt x="910" y="1984"/>
                  </a:lnTo>
                  <a:lnTo>
                    <a:pt x="896" y="1958"/>
                  </a:lnTo>
                  <a:lnTo>
                    <a:pt x="883" y="1930"/>
                  </a:lnTo>
                  <a:lnTo>
                    <a:pt x="871" y="1905"/>
                  </a:lnTo>
                  <a:lnTo>
                    <a:pt x="863" y="1882"/>
                  </a:lnTo>
                  <a:lnTo>
                    <a:pt x="858" y="1863"/>
                  </a:lnTo>
                  <a:lnTo>
                    <a:pt x="856" y="1851"/>
                  </a:lnTo>
                  <a:lnTo>
                    <a:pt x="860" y="1837"/>
                  </a:lnTo>
                  <a:lnTo>
                    <a:pt x="867" y="1813"/>
                  </a:lnTo>
                  <a:lnTo>
                    <a:pt x="879" y="1782"/>
                  </a:lnTo>
                  <a:lnTo>
                    <a:pt x="893" y="1745"/>
                  </a:lnTo>
                  <a:lnTo>
                    <a:pt x="910" y="1707"/>
                  </a:lnTo>
                  <a:lnTo>
                    <a:pt x="930" y="1668"/>
                  </a:lnTo>
                  <a:lnTo>
                    <a:pt x="951" y="1635"/>
                  </a:lnTo>
                  <a:lnTo>
                    <a:pt x="972" y="1608"/>
                  </a:lnTo>
                  <a:lnTo>
                    <a:pt x="978" y="1601"/>
                  </a:lnTo>
                  <a:lnTo>
                    <a:pt x="984" y="1595"/>
                  </a:lnTo>
                  <a:lnTo>
                    <a:pt x="989" y="1589"/>
                  </a:lnTo>
                  <a:lnTo>
                    <a:pt x="996" y="1583"/>
                  </a:lnTo>
                  <a:lnTo>
                    <a:pt x="1001" y="1577"/>
                  </a:lnTo>
                  <a:lnTo>
                    <a:pt x="1007" y="1571"/>
                  </a:lnTo>
                  <a:lnTo>
                    <a:pt x="1013" y="1566"/>
                  </a:lnTo>
                  <a:lnTo>
                    <a:pt x="1018" y="1560"/>
                  </a:lnTo>
                  <a:lnTo>
                    <a:pt x="1041" y="1554"/>
                  </a:lnTo>
                  <a:lnTo>
                    <a:pt x="1061" y="1546"/>
                  </a:lnTo>
                  <a:lnTo>
                    <a:pt x="1080" y="1535"/>
                  </a:lnTo>
                  <a:lnTo>
                    <a:pt x="1098" y="1523"/>
                  </a:lnTo>
                  <a:lnTo>
                    <a:pt x="1112" y="1510"/>
                  </a:lnTo>
                  <a:lnTo>
                    <a:pt x="1126" y="1496"/>
                  </a:lnTo>
                  <a:lnTo>
                    <a:pt x="1137" y="1480"/>
                  </a:lnTo>
                  <a:lnTo>
                    <a:pt x="1146" y="1464"/>
                  </a:lnTo>
                  <a:lnTo>
                    <a:pt x="1157" y="1444"/>
                  </a:lnTo>
                  <a:lnTo>
                    <a:pt x="1169" y="1425"/>
                  </a:lnTo>
                  <a:lnTo>
                    <a:pt x="1180" y="1408"/>
                  </a:lnTo>
                  <a:lnTo>
                    <a:pt x="1191" y="1390"/>
                  </a:lnTo>
                  <a:lnTo>
                    <a:pt x="1199" y="1375"/>
                  </a:lnTo>
                  <a:lnTo>
                    <a:pt x="1204" y="1360"/>
                  </a:lnTo>
                  <a:lnTo>
                    <a:pt x="1206" y="1346"/>
                  </a:lnTo>
                  <a:lnTo>
                    <a:pt x="1203" y="1332"/>
                  </a:lnTo>
                  <a:lnTo>
                    <a:pt x="1200" y="1319"/>
                  </a:lnTo>
                  <a:lnTo>
                    <a:pt x="1203" y="1306"/>
                  </a:lnTo>
                  <a:lnTo>
                    <a:pt x="1208" y="1292"/>
                  </a:lnTo>
                  <a:lnTo>
                    <a:pt x="1217" y="1277"/>
                  </a:lnTo>
                  <a:lnTo>
                    <a:pt x="1229" y="1263"/>
                  </a:lnTo>
                  <a:lnTo>
                    <a:pt x="1244" y="1247"/>
                  </a:lnTo>
                  <a:lnTo>
                    <a:pt x="1260" y="1232"/>
                  </a:lnTo>
                  <a:lnTo>
                    <a:pt x="1275" y="1217"/>
                  </a:lnTo>
                  <a:lnTo>
                    <a:pt x="1290" y="1203"/>
                  </a:lnTo>
                  <a:lnTo>
                    <a:pt x="1303" y="1196"/>
                  </a:lnTo>
                  <a:lnTo>
                    <a:pt x="1315" y="1190"/>
                  </a:lnTo>
                  <a:lnTo>
                    <a:pt x="1325" y="1188"/>
                  </a:lnTo>
                  <a:lnTo>
                    <a:pt x="1335" y="1188"/>
                  </a:lnTo>
                  <a:lnTo>
                    <a:pt x="1344" y="1189"/>
                  </a:lnTo>
                  <a:lnTo>
                    <a:pt x="1353" y="1190"/>
                  </a:lnTo>
                  <a:lnTo>
                    <a:pt x="1364" y="1190"/>
                  </a:lnTo>
                  <a:lnTo>
                    <a:pt x="1373" y="1193"/>
                  </a:lnTo>
                  <a:lnTo>
                    <a:pt x="1381" y="1197"/>
                  </a:lnTo>
                  <a:lnTo>
                    <a:pt x="1389" y="1202"/>
                  </a:lnTo>
                  <a:lnTo>
                    <a:pt x="1397" y="1206"/>
                  </a:lnTo>
                  <a:lnTo>
                    <a:pt x="1406" y="1206"/>
                  </a:lnTo>
                  <a:lnTo>
                    <a:pt x="1418" y="1201"/>
                  </a:lnTo>
                  <a:lnTo>
                    <a:pt x="1432" y="1188"/>
                  </a:lnTo>
                  <a:lnTo>
                    <a:pt x="1451" y="1165"/>
                  </a:lnTo>
                  <a:lnTo>
                    <a:pt x="1474" y="1136"/>
                  </a:lnTo>
                  <a:lnTo>
                    <a:pt x="1502" y="1106"/>
                  </a:lnTo>
                  <a:lnTo>
                    <a:pt x="1531" y="1076"/>
                  </a:lnTo>
                  <a:lnTo>
                    <a:pt x="1561" y="1045"/>
                  </a:lnTo>
                  <a:lnTo>
                    <a:pt x="1590" y="1016"/>
                  </a:lnTo>
                  <a:lnTo>
                    <a:pt x="1614" y="987"/>
                  </a:lnTo>
                  <a:lnTo>
                    <a:pt x="1632" y="961"/>
                  </a:lnTo>
                  <a:lnTo>
                    <a:pt x="1643" y="936"/>
                  </a:lnTo>
                  <a:lnTo>
                    <a:pt x="1651" y="912"/>
                  </a:lnTo>
                  <a:lnTo>
                    <a:pt x="1659" y="889"/>
                  </a:lnTo>
                  <a:lnTo>
                    <a:pt x="1669" y="865"/>
                  </a:lnTo>
                  <a:lnTo>
                    <a:pt x="1680" y="843"/>
                  </a:lnTo>
                  <a:lnTo>
                    <a:pt x="1692" y="820"/>
                  </a:lnTo>
                  <a:lnTo>
                    <a:pt x="1703" y="800"/>
                  </a:lnTo>
                  <a:lnTo>
                    <a:pt x="1715" y="782"/>
                  </a:lnTo>
                  <a:lnTo>
                    <a:pt x="1726" y="767"/>
                  </a:lnTo>
                  <a:lnTo>
                    <a:pt x="1732" y="752"/>
                  </a:lnTo>
                  <a:lnTo>
                    <a:pt x="1736" y="733"/>
                  </a:lnTo>
                  <a:lnTo>
                    <a:pt x="1736" y="717"/>
                  </a:lnTo>
                  <a:lnTo>
                    <a:pt x="1736" y="711"/>
                  </a:lnTo>
                  <a:lnTo>
                    <a:pt x="1736" y="710"/>
                  </a:lnTo>
                  <a:lnTo>
                    <a:pt x="1734" y="704"/>
                  </a:lnTo>
                  <a:lnTo>
                    <a:pt x="1731" y="696"/>
                  </a:lnTo>
                  <a:lnTo>
                    <a:pt x="1727" y="687"/>
                  </a:lnTo>
                  <a:lnTo>
                    <a:pt x="1719" y="677"/>
                  </a:lnTo>
                  <a:lnTo>
                    <a:pt x="1711" y="665"/>
                  </a:lnTo>
                  <a:lnTo>
                    <a:pt x="1699" y="654"/>
                  </a:lnTo>
                  <a:lnTo>
                    <a:pt x="1685" y="6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4" name="Freeform 91">
              <a:extLst>
                <a:ext uri="{FF2B5EF4-FFF2-40B4-BE49-F238E27FC236}">
                  <a16:creationId xmlns:a16="http://schemas.microsoft.com/office/drawing/2014/main" id="{B12DC8DF-B765-4246-A21C-2BAA8FCF8006}"/>
                </a:ext>
              </a:extLst>
            </p:cNvPr>
            <p:cNvSpPr>
              <a:spLocks/>
            </p:cNvSpPr>
            <p:nvPr/>
          </p:nvSpPr>
          <p:spPr bwMode="auto">
            <a:xfrm>
              <a:off x="1653" y="4987"/>
              <a:ext cx="344" cy="412"/>
            </a:xfrm>
            <a:custGeom>
              <a:avLst/>
              <a:gdLst>
                <a:gd name="T0" fmla="*/ 0 w 1376"/>
                <a:gd name="T1" fmla="*/ 0 h 1646"/>
                <a:gd name="T2" fmla="*/ 0 w 1376"/>
                <a:gd name="T3" fmla="*/ 0 h 1646"/>
                <a:gd name="T4" fmla="*/ 0 w 1376"/>
                <a:gd name="T5" fmla="*/ 0 h 1646"/>
                <a:gd name="T6" fmla="*/ 0 w 1376"/>
                <a:gd name="T7" fmla="*/ 0 h 1646"/>
                <a:gd name="T8" fmla="*/ 0 w 1376"/>
                <a:gd name="T9" fmla="*/ 0 h 1646"/>
                <a:gd name="T10" fmla="*/ 0 w 1376"/>
                <a:gd name="T11" fmla="*/ 0 h 1646"/>
                <a:gd name="T12" fmla="*/ 0 w 1376"/>
                <a:gd name="T13" fmla="*/ 0 h 1646"/>
                <a:gd name="T14" fmla="*/ 0 w 1376"/>
                <a:gd name="T15" fmla="*/ 0 h 1646"/>
                <a:gd name="T16" fmla="*/ 0 w 1376"/>
                <a:gd name="T17" fmla="*/ 0 h 1646"/>
                <a:gd name="T18" fmla="*/ 0 w 1376"/>
                <a:gd name="T19" fmla="*/ 0 h 1646"/>
                <a:gd name="T20" fmla="*/ 0 w 1376"/>
                <a:gd name="T21" fmla="*/ 0 h 1646"/>
                <a:gd name="T22" fmla="*/ 0 w 1376"/>
                <a:gd name="T23" fmla="*/ 0 h 1646"/>
                <a:gd name="T24" fmla="*/ 0 w 1376"/>
                <a:gd name="T25" fmla="*/ 0 h 1646"/>
                <a:gd name="T26" fmla="*/ 0 w 1376"/>
                <a:gd name="T27" fmla="*/ 0 h 1646"/>
                <a:gd name="T28" fmla="*/ 0 w 1376"/>
                <a:gd name="T29" fmla="*/ 0 h 1646"/>
                <a:gd name="T30" fmla="*/ 0 w 1376"/>
                <a:gd name="T31" fmla="*/ 0 h 1646"/>
                <a:gd name="T32" fmla="*/ 0 w 1376"/>
                <a:gd name="T33" fmla="*/ 0 h 1646"/>
                <a:gd name="T34" fmla="*/ 0 w 1376"/>
                <a:gd name="T35" fmla="*/ 0 h 16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76" h="1646">
                  <a:moveTo>
                    <a:pt x="1351" y="31"/>
                  </a:moveTo>
                  <a:lnTo>
                    <a:pt x="1245" y="104"/>
                  </a:lnTo>
                  <a:lnTo>
                    <a:pt x="1225" y="0"/>
                  </a:lnTo>
                  <a:lnTo>
                    <a:pt x="1160" y="1"/>
                  </a:lnTo>
                  <a:lnTo>
                    <a:pt x="1170" y="127"/>
                  </a:lnTo>
                  <a:lnTo>
                    <a:pt x="1116" y="221"/>
                  </a:lnTo>
                  <a:lnTo>
                    <a:pt x="1126" y="224"/>
                  </a:lnTo>
                  <a:lnTo>
                    <a:pt x="520" y="1099"/>
                  </a:lnTo>
                  <a:lnTo>
                    <a:pt x="303" y="1072"/>
                  </a:lnTo>
                  <a:lnTo>
                    <a:pt x="0" y="1574"/>
                  </a:lnTo>
                  <a:lnTo>
                    <a:pt x="371" y="1646"/>
                  </a:lnTo>
                  <a:lnTo>
                    <a:pt x="745" y="1184"/>
                  </a:lnTo>
                  <a:lnTo>
                    <a:pt x="579" y="1120"/>
                  </a:lnTo>
                  <a:lnTo>
                    <a:pt x="1184" y="242"/>
                  </a:lnTo>
                  <a:lnTo>
                    <a:pt x="1197" y="246"/>
                  </a:lnTo>
                  <a:lnTo>
                    <a:pt x="1250" y="167"/>
                  </a:lnTo>
                  <a:lnTo>
                    <a:pt x="1376" y="66"/>
                  </a:lnTo>
                  <a:lnTo>
                    <a:pt x="135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5" name="Freeform 92">
              <a:extLst>
                <a:ext uri="{FF2B5EF4-FFF2-40B4-BE49-F238E27FC236}">
                  <a16:creationId xmlns:a16="http://schemas.microsoft.com/office/drawing/2014/main" id="{3C207C6F-81F0-4E0F-ADAB-9081DEC6A222}"/>
                </a:ext>
              </a:extLst>
            </p:cNvPr>
            <p:cNvSpPr>
              <a:spLocks/>
            </p:cNvSpPr>
            <p:nvPr/>
          </p:nvSpPr>
          <p:spPr bwMode="auto">
            <a:xfrm>
              <a:off x="1892" y="5091"/>
              <a:ext cx="156" cy="97"/>
            </a:xfrm>
            <a:custGeom>
              <a:avLst/>
              <a:gdLst>
                <a:gd name="T0" fmla="*/ 0 w 623"/>
                <a:gd name="T1" fmla="*/ 0 h 388"/>
                <a:gd name="T2" fmla="*/ 0 w 623"/>
                <a:gd name="T3" fmla="*/ 0 h 388"/>
                <a:gd name="T4" fmla="*/ 0 w 623"/>
                <a:gd name="T5" fmla="*/ 0 h 388"/>
                <a:gd name="T6" fmla="*/ 0 w 623"/>
                <a:gd name="T7" fmla="*/ 0 h 388"/>
                <a:gd name="T8" fmla="*/ 0 w 623"/>
                <a:gd name="T9" fmla="*/ 0 h 388"/>
                <a:gd name="T10" fmla="*/ 0 w 623"/>
                <a:gd name="T11" fmla="*/ 0 h 388"/>
                <a:gd name="T12" fmla="*/ 0 w 623"/>
                <a:gd name="T13" fmla="*/ 0 h 388"/>
                <a:gd name="T14" fmla="*/ 0 w 623"/>
                <a:gd name="T15" fmla="*/ 0 h 388"/>
                <a:gd name="T16" fmla="*/ 0 w 623"/>
                <a:gd name="T17" fmla="*/ 0 h 388"/>
                <a:gd name="T18" fmla="*/ 0 w 623"/>
                <a:gd name="T19" fmla="*/ 0 h 388"/>
                <a:gd name="T20" fmla="*/ 0 w 623"/>
                <a:gd name="T21" fmla="*/ 0 h 388"/>
                <a:gd name="T22" fmla="*/ 0 w 623"/>
                <a:gd name="T23" fmla="*/ 0 h 388"/>
                <a:gd name="T24" fmla="*/ 0 w 623"/>
                <a:gd name="T25" fmla="*/ 0 h 388"/>
                <a:gd name="T26" fmla="*/ 0 w 623"/>
                <a:gd name="T27" fmla="*/ 0 h 388"/>
                <a:gd name="T28" fmla="*/ 0 w 623"/>
                <a:gd name="T29" fmla="*/ 0 h 388"/>
                <a:gd name="T30" fmla="*/ 0 w 623"/>
                <a:gd name="T31" fmla="*/ 0 h 388"/>
                <a:gd name="T32" fmla="*/ 0 w 623"/>
                <a:gd name="T33" fmla="*/ 0 h 388"/>
                <a:gd name="T34" fmla="*/ 0 w 623"/>
                <a:gd name="T35" fmla="*/ 0 h 388"/>
                <a:gd name="T36" fmla="*/ 0 w 623"/>
                <a:gd name="T37" fmla="*/ 0 h 388"/>
                <a:gd name="T38" fmla="*/ 0 w 623"/>
                <a:gd name="T39" fmla="*/ 0 h 388"/>
                <a:gd name="T40" fmla="*/ 0 w 623"/>
                <a:gd name="T41" fmla="*/ 0 h 388"/>
                <a:gd name="T42" fmla="*/ 0 w 623"/>
                <a:gd name="T43" fmla="*/ 0 h 388"/>
                <a:gd name="T44" fmla="*/ 0 w 623"/>
                <a:gd name="T45" fmla="*/ 0 h 388"/>
                <a:gd name="T46" fmla="*/ 0 w 623"/>
                <a:gd name="T47" fmla="*/ 0 h 388"/>
                <a:gd name="T48" fmla="*/ 0 w 623"/>
                <a:gd name="T49" fmla="*/ 0 h 388"/>
                <a:gd name="T50" fmla="*/ 0 w 623"/>
                <a:gd name="T51" fmla="*/ 0 h 388"/>
                <a:gd name="T52" fmla="*/ 0 w 623"/>
                <a:gd name="T53" fmla="*/ 0 h 388"/>
                <a:gd name="T54" fmla="*/ 0 w 623"/>
                <a:gd name="T55" fmla="*/ 0 h 388"/>
                <a:gd name="T56" fmla="*/ 0 w 623"/>
                <a:gd name="T57" fmla="*/ 0 h 388"/>
                <a:gd name="T58" fmla="*/ 0 w 623"/>
                <a:gd name="T59" fmla="*/ 0 h 388"/>
                <a:gd name="T60" fmla="*/ 0 w 623"/>
                <a:gd name="T61" fmla="*/ 0 h 388"/>
                <a:gd name="T62" fmla="*/ 0 w 623"/>
                <a:gd name="T63" fmla="*/ 0 h 388"/>
                <a:gd name="T64" fmla="*/ 0 w 623"/>
                <a:gd name="T65" fmla="*/ 0 h 388"/>
                <a:gd name="T66" fmla="*/ 0 w 623"/>
                <a:gd name="T67" fmla="*/ 0 h 388"/>
                <a:gd name="T68" fmla="*/ 0 w 623"/>
                <a:gd name="T69" fmla="*/ 0 h 388"/>
                <a:gd name="T70" fmla="*/ 0 w 623"/>
                <a:gd name="T71" fmla="*/ 0 h 388"/>
                <a:gd name="T72" fmla="*/ 0 w 623"/>
                <a:gd name="T73" fmla="*/ 0 h 388"/>
                <a:gd name="T74" fmla="*/ 0 w 623"/>
                <a:gd name="T75" fmla="*/ 0 h 388"/>
                <a:gd name="T76" fmla="*/ 0 w 623"/>
                <a:gd name="T77" fmla="*/ 0 h 388"/>
                <a:gd name="T78" fmla="*/ 0 w 623"/>
                <a:gd name="T79" fmla="*/ 0 h 388"/>
                <a:gd name="T80" fmla="*/ 0 w 623"/>
                <a:gd name="T81" fmla="*/ 0 h 388"/>
                <a:gd name="T82" fmla="*/ 0 w 623"/>
                <a:gd name="T83" fmla="*/ 0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23" h="388">
                  <a:moveTo>
                    <a:pt x="623" y="26"/>
                  </a:moveTo>
                  <a:lnTo>
                    <a:pt x="617" y="26"/>
                  </a:lnTo>
                  <a:lnTo>
                    <a:pt x="611" y="26"/>
                  </a:lnTo>
                  <a:lnTo>
                    <a:pt x="602" y="25"/>
                  </a:lnTo>
                  <a:lnTo>
                    <a:pt x="590" y="23"/>
                  </a:lnTo>
                  <a:lnTo>
                    <a:pt x="577" y="22"/>
                  </a:lnTo>
                  <a:lnTo>
                    <a:pt x="561" y="19"/>
                  </a:lnTo>
                  <a:lnTo>
                    <a:pt x="545" y="18"/>
                  </a:lnTo>
                  <a:lnTo>
                    <a:pt x="526" y="15"/>
                  </a:lnTo>
                  <a:lnTo>
                    <a:pt x="508" y="13"/>
                  </a:lnTo>
                  <a:lnTo>
                    <a:pt x="488" y="10"/>
                  </a:lnTo>
                  <a:lnTo>
                    <a:pt x="467" y="9"/>
                  </a:lnTo>
                  <a:lnTo>
                    <a:pt x="446" y="6"/>
                  </a:lnTo>
                  <a:lnTo>
                    <a:pt x="424" y="5"/>
                  </a:lnTo>
                  <a:lnTo>
                    <a:pt x="401" y="2"/>
                  </a:lnTo>
                  <a:lnTo>
                    <a:pt x="380" y="2"/>
                  </a:lnTo>
                  <a:lnTo>
                    <a:pt x="358" y="1"/>
                  </a:lnTo>
                  <a:lnTo>
                    <a:pt x="334" y="1"/>
                  </a:lnTo>
                  <a:lnTo>
                    <a:pt x="312" y="0"/>
                  </a:lnTo>
                  <a:lnTo>
                    <a:pt x="291" y="1"/>
                  </a:lnTo>
                  <a:lnTo>
                    <a:pt x="271" y="4"/>
                  </a:lnTo>
                  <a:lnTo>
                    <a:pt x="251" y="9"/>
                  </a:lnTo>
                  <a:lnTo>
                    <a:pt x="234" y="18"/>
                  </a:lnTo>
                  <a:lnTo>
                    <a:pt x="216" y="31"/>
                  </a:lnTo>
                  <a:lnTo>
                    <a:pt x="198" y="48"/>
                  </a:lnTo>
                  <a:lnTo>
                    <a:pt x="191" y="60"/>
                  </a:lnTo>
                  <a:lnTo>
                    <a:pt x="181" y="75"/>
                  </a:lnTo>
                  <a:lnTo>
                    <a:pt x="171" y="93"/>
                  </a:lnTo>
                  <a:lnTo>
                    <a:pt x="162" y="113"/>
                  </a:lnTo>
                  <a:lnTo>
                    <a:pt x="152" y="133"/>
                  </a:lnTo>
                  <a:lnTo>
                    <a:pt x="144" y="151"/>
                  </a:lnTo>
                  <a:lnTo>
                    <a:pt x="137" y="166"/>
                  </a:lnTo>
                  <a:lnTo>
                    <a:pt x="131" y="176"/>
                  </a:lnTo>
                  <a:lnTo>
                    <a:pt x="122" y="192"/>
                  </a:lnTo>
                  <a:lnTo>
                    <a:pt x="105" y="218"/>
                  </a:lnTo>
                  <a:lnTo>
                    <a:pt x="84" y="252"/>
                  </a:lnTo>
                  <a:lnTo>
                    <a:pt x="60" y="289"/>
                  </a:lnTo>
                  <a:lnTo>
                    <a:pt x="38" y="326"/>
                  </a:lnTo>
                  <a:lnTo>
                    <a:pt x="18" y="358"/>
                  </a:lnTo>
                  <a:lnTo>
                    <a:pt x="5" y="380"/>
                  </a:lnTo>
                  <a:lnTo>
                    <a:pt x="0" y="388"/>
                  </a:lnTo>
                  <a:lnTo>
                    <a:pt x="2" y="384"/>
                  </a:lnTo>
                  <a:lnTo>
                    <a:pt x="9" y="375"/>
                  </a:lnTo>
                  <a:lnTo>
                    <a:pt x="19" y="358"/>
                  </a:lnTo>
                  <a:lnTo>
                    <a:pt x="32" y="338"/>
                  </a:lnTo>
                  <a:lnTo>
                    <a:pt x="48" y="313"/>
                  </a:lnTo>
                  <a:lnTo>
                    <a:pt x="67" y="285"/>
                  </a:lnTo>
                  <a:lnTo>
                    <a:pt x="86" y="256"/>
                  </a:lnTo>
                  <a:lnTo>
                    <a:pt x="106" y="226"/>
                  </a:lnTo>
                  <a:lnTo>
                    <a:pt x="127" y="196"/>
                  </a:lnTo>
                  <a:lnTo>
                    <a:pt x="147" y="166"/>
                  </a:lnTo>
                  <a:lnTo>
                    <a:pt x="167" y="138"/>
                  </a:lnTo>
                  <a:lnTo>
                    <a:pt x="184" y="113"/>
                  </a:lnTo>
                  <a:lnTo>
                    <a:pt x="201" y="92"/>
                  </a:lnTo>
                  <a:lnTo>
                    <a:pt x="214" y="75"/>
                  </a:lnTo>
                  <a:lnTo>
                    <a:pt x="223" y="63"/>
                  </a:lnTo>
                  <a:lnTo>
                    <a:pt x="230" y="58"/>
                  </a:lnTo>
                  <a:lnTo>
                    <a:pt x="246" y="51"/>
                  </a:lnTo>
                  <a:lnTo>
                    <a:pt x="262" y="46"/>
                  </a:lnTo>
                  <a:lnTo>
                    <a:pt x="279" y="43"/>
                  </a:lnTo>
                  <a:lnTo>
                    <a:pt x="295" y="40"/>
                  </a:lnTo>
                  <a:lnTo>
                    <a:pt x="309" y="39"/>
                  </a:lnTo>
                  <a:lnTo>
                    <a:pt x="325" y="39"/>
                  </a:lnTo>
                  <a:lnTo>
                    <a:pt x="339" y="40"/>
                  </a:lnTo>
                  <a:lnTo>
                    <a:pt x="355" y="42"/>
                  </a:lnTo>
                  <a:lnTo>
                    <a:pt x="368" y="43"/>
                  </a:lnTo>
                  <a:lnTo>
                    <a:pt x="382" y="46"/>
                  </a:lnTo>
                  <a:lnTo>
                    <a:pt x="395" y="48"/>
                  </a:lnTo>
                  <a:lnTo>
                    <a:pt x="407" y="51"/>
                  </a:lnTo>
                  <a:lnTo>
                    <a:pt x="418" y="55"/>
                  </a:lnTo>
                  <a:lnTo>
                    <a:pt x="429" y="58"/>
                  </a:lnTo>
                  <a:lnTo>
                    <a:pt x="438" y="60"/>
                  </a:lnTo>
                  <a:lnTo>
                    <a:pt x="447" y="63"/>
                  </a:lnTo>
                  <a:lnTo>
                    <a:pt x="475" y="72"/>
                  </a:lnTo>
                  <a:lnTo>
                    <a:pt x="499" y="81"/>
                  </a:lnTo>
                  <a:lnTo>
                    <a:pt x="519" y="90"/>
                  </a:lnTo>
                  <a:lnTo>
                    <a:pt x="536" y="98"/>
                  </a:lnTo>
                  <a:lnTo>
                    <a:pt x="550" y="105"/>
                  </a:lnTo>
                  <a:lnTo>
                    <a:pt x="563" y="108"/>
                  </a:lnTo>
                  <a:lnTo>
                    <a:pt x="575" y="106"/>
                  </a:lnTo>
                  <a:lnTo>
                    <a:pt x="587" y="100"/>
                  </a:lnTo>
                  <a:lnTo>
                    <a:pt x="605" y="76"/>
                  </a:lnTo>
                  <a:lnTo>
                    <a:pt x="617" y="52"/>
                  </a:lnTo>
                  <a:lnTo>
                    <a:pt x="621" y="34"/>
                  </a:lnTo>
                  <a:lnTo>
                    <a:pt x="62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6" name="Freeform 93">
              <a:extLst>
                <a:ext uri="{FF2B5EF4-FFF2-40B4-BE49-F238E27FC236}">
                  <a16:creationId xmlns:a16="http://schemas.microsoft.com/office/drawing/2014/main" id="{DE636C00-71CE-46D9-ADB1-D2A7F45EB804}"/>
                </a:ext>
              </a:extLst>
            </p:cNvPr>
            <p:cNvSpPr>
              <a:spLocks/>
            </p:cNvSpPr>
            <p:nvPr/>
          </p:nvSpPr>
          <p:spPr bwMode="auto">
            <a:xfrm>
              <a:off x="1711" y="5282"/>
              <a:ext cx="109" cy="100"/>
            </a:xfrm>
            <a:custGeom>
              <a:avLst/>
              <a:gdLst>
                <a:gd name="T0" fmla="*/ 0 w 433"/>
                <a:gd name="T1" fmla="*/ 0 h 401"/>
                <a:gd name="T2" fmla="*/ 0 w 433"/>
                <a:gd name="T3" fmla="*/ 0 h 401"/>
                <a:gd name="T4" fmla="*/ 0 w 433"/>
                <a:gd name="T5" fmla="*/ 0 h 401"/>
                <a:gd name="T6" fmla="*/ 0 w 433"/>
                <a:gd name="T7" fmla="*/ 0 h 401"/>
                <a:gd name="T8" fmla="*/ 0 w 433"/>
                <a:gd name="T9" fmla="*/ 0 h 401"/>
                <a:gd name="T10" fmla="*/ 0 w 433"/>
                <a:gd name="T11" fmla="*/ 0 h 401"/>
                <a:gd name="T12" fmla="*/ 0 w 433"/>
                <a:gd name="T13" fmla="*/ 0 h 401"/>
                <a:gd name="T14" fmla="*/ 0 w 433"/>
                <a:gd name="T15" fmla="*/ 0 h 401"/>
                <a:gd name="T16" fmla="*/ 0 w 433"/>
                <a:gd name="T17" fmla="*/ 0 h 401"/>
                <a:gd name="T18" fmla="*/ 0 w 433"/>
                <a:gd name="T19" fmla="*/ 0 h 401"/>
                <a:gd name="T20" fmla="*/ 0 w 433"/>
                <a:gd name="T21" fmla="*/ 0 h 401"/>
                <a:gd name="T22" fmla="*/ 0 w 433"/>
                <a:gd name="T23" fmla="*/ 0 h 401"/>
                <a:gd name="T24" fmla="*/ 0 w 433"/>
                <a:gd name="T25" fmla="*/ 0 h 401"/>
                <a:gd name="T26" fmla="*/ 0 w 433"/>
                <a:gd name="T27" fmla="*/ 0 h 401"/>
                <a:gd name="T28" fmla="*/ 0 w 433"/>
                <a:gd name="T29" fmla="*/ 0 h 401"/>
                <a:gd name="T30" fmla="*/ 0 w 433"/>
                <a:gd name="T31" fmla="*/ 0 h 401"/>
                <a:gd name="T32" fmla="*/ 0 w 433"/>
                <a:gd name="T33" fmla="*/ 0 h 401"/>
                <a:gd name="T34" fmla="*/ 0 w 433"/>
                <a:gd name="T35" fmla="*/ 0 h 401"/>
                <a:gd name="T36" fmla="*/ 0 w 433"/>
                <a:gd name="T37" fmla="*/ 0 h 401"/>
                <a:gd name="T38" fmla="*/ 0 w 433"/>
                <a:gd name="T39" fmla="*/ 0 h 401"/>
                <a:gd name="T40" fmla="*/ 0 w 433"/>
                <a:gd name="T41" fmla="*/ 0 h 401"/>
                <a:gd name="T42" fmla="*/ 0 w 433"/>
                <a:gd name="T43" fmla="*/ 0 h 401"/>
                <a:gd name="T44" fmla="*/ 0 w 433"/>
                <a:gd name="T45" fmla="*/ 0 h 401"/>
                <a:gd name="T46" fmla="*/ 0 w 433"/>
                <a:gd name="T47" fmla="*/ 0 h 401"/>
                <a:gd name="T48" fmla="*/ 0 w 433"/>
                <a:gd name="T49" fmla="*/ 0 h 401"/>
                <a:gd name="T50" fmla="*/ 0 w 433"/>
                <a:gd name="T51" fmla="*/ 0 h 4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3" h="401">
                  <a:moveTo>
                    <a:pt x="433" y="0"/>
                  </a:moveTo>
                  <a:lnTo>
                    <a:pt x="119" y="401"/>
                  </a:lnTo>
                  <a:lnTo>
                    <a:pt x="112" y="401"/>
                  </a:lnTo>
                  <a:lnTo>
                    <a:pt x="95" y="401"/>
                  </a:lnTo>
                  <a:lnTo>
                    <a:pt x="71" y="401"/>
                  </a:lnTo>
                  <a:lnTo>
                    <a:pt x="46" y="399"/>
                  </a:lnTo>
                  <a:lnTo>
                    <a:pt x="24" y="398"/>
                  </a:lnTo>
                  <a:lnTo>
                    <a:pt x="7" y="395"/>
                  </a:lnTo>
                  <a:lnTo>
                    <a:pt x="0" y="393"/>
                  </a:lnTo>
                  <a:lnTo>
                    <a:pt x="8" y="387"/>
                  </a:lnTo>
                  <a:lnTo>
                    <a:pt x="20" y="381"/>
                  </a:lnTo>
                  <a:lnTo>
                    <a:pt x="38" y="366"/>
                  </a:lnTo>
                  <a:lnTo>
                    <a:pt x="63" y="345"/>
                  </a:lnTo>
                  <a:lnTo>
                    <a:pt x="92" y="320"/>
                  </a:lnTo>
                  <a:lnTo>
                    <a:pt x="127" y="290"/>
                  </a:lnTo>
                  <a:lnTo>
                    <a:pt x="162" y="258"/>
                  </a:lnTo>
                  <a:lnTo>
                    <a:pt x="199" y="223"/>
                  </a:lnTo>
                  <a:lnTo>
                    <a:pt x="237" y="187"/>
                  </a:lnTo>
                  <a:lnTo>
                    <a:pt x="274" y="153"/>
                  </a:lnTo>
                  <a:lnTo>
                    <a:pt x="311" y="119"/>
                  </a:lnTo>
                  <a:lnTo>
                    <a:pt x="344" y="87"/>
                  </a:lnTo>
                  <a:lnTo>
                    <a:pt x="373" y="58"/>
                  </a:lnTo>
                  <a:lnTo>
                    <a:pt x="398" y="34"/>
                  </a:lnTo>
                  <a:lnTo>
                    <a:pt x="416" y="16"/>
                  </a:lnTo>
                  <a:lnTo>
                    <a:pt x="429" y="4"/>
                  </a:lnTo>
                  <a:lnTo>
                    <a:pt x="4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7" name="Freeform 94">
              <a:extLst>
                <a:ext uri="{FF2B5EF4-FFF2-40B4-BE49-F238E27FC236}">
                  <a16:creationId xmlns:a16="http://schemas.microsoft.com/office/drawing/2014/main" id="{01D6EC5F-DBEA-4761-A7F9-23010DFB174C}"/>
                </a:ext>
              </a:extLst>
            </p:cNvPr>
            <p:cNvSpPr>
              <a:spLocks/>
            </p:cNvSpPr>
            <p:nvPr/>
          </p:nvSpPr>
          <p:spPr bwMode="auto">
            <a:xfrm>
              <a:off x="1979" y="5252"/>
              <a:ext cx="20" cy="73"/>
            </a:xfrm>
            <a:custGeom>
              <a:avLst/>
              <a:gdLst>
                <a:gd name="T0" fmla="*/ 0 w 80"/>
                <a:gd name="T1" fmla="*/ 0 h 294"/>
                <a:gd name="T2" fmla="*/ 0 w 80"/>
                <a:gd name="T3" fmla="*/ 0 h 294"/>
                <a:gd name="T4" fmla="*/ 0 w 80"/>
                <a:gd name="T5" fmla="*/ 0 h 294"/>
                <a:gd name="T6" fmla="*/ 0 w 80"/>
                <a:gd name="T7" fmla="*/ 0 h 294"/>
                <a:gd name="T8" fmla="*/ 0 w 80"/>
                <a:gd name="T9" fmla="*/ 0 h 294"/>
                <a:gd name="T10" fmla="*/ 0 w 80"/>
                <a:gd name="T11" fmla="*/ 0 h 294"/>
                <a:gd name="T12" fmla="*/ 0 w 80"/>
                <a:gd name="T13" fmla="*/ 0 h 294"/>
                <a:gd name="T14" fmla="*/ 0 w 80"/>
                <a:gd name="T15" fmla="*/ 0 h 294"/>
                <a:gd name="T16" fmla="*/ 0 w 80"/>
                <a:gd name="T17" fmla="*/ 0 h 294"/>
                <a:gd name="T18" fmla="*/ 0 w 80"/>
                <a:gd name="T19" fmla="*/ 0 h 294"/>
                <a:gd name="T20" fmla="*/ 0 w 80"/>
                <a:gd name="T21" fmla="*/ 0 h 294"/>
                <a:gd name="T22" fmla="*/ 0 w 80"/>
                <a:gd name="T23" fmla="*/ 0 h 294"/>
                <a:gd name="T24" fmla="*/ 0 w 80"/>
                <a:gd name="T25" fmla="*/ 0 h 294"/>
                <a:gd name="T26" fmla="*/ 0 w 80"/>
                <a:gd name="T27" fmla="*/ 0 h 294"/>
                <a:gd name="T28" fmla="*/ 0 w 80"/>
                <a:gd name="T29" fmla="*/ 0 h 294"/>
                <a:gd name="T30" fmla="*/ 0 w 80"/>
                <a:gd name="T31" fmla="*/ 0 h 294"/>
                <a:gd name="T32" fmla="*/ 0 w 80"/>
                <a:gd name="T33" fmla="*/ 0 h 294"/>
                <a:gd name="T34" fmla="*/ 0 w 80"/>
                <a:gd name="T35" fmla="*/ 0 h 294"/>
                <a:gd name="T36" fmla="*/ 0 w 80"/>
                <a:gd name="T37" fmla="*/ 0 h 294"/>
                <a:gd name="T38" fmla="*/ 0 w 80"/>
                <a:gd name="T39" fmla="*/ 0 h 294"/>
                <a:gd name="T40" fmla="*/ 0 w 80"/>
                <a:gd name="T41" fmla="*/ 0 h 294"/>
                <a:gd name="T42" fmla="*/ 0 w 80"/>
                <a:gd name="T43" fmla="*/ 0 h 294"/>
                <a:gd name="T44" fmla="*/ 0 w 80"/>
                <a:gd name="T45" fmla="*/ 0 h 294"/>
                <a:gd name="T46" fmla="*/ 0 w 80"/>
                <a:gd name="T47" fmla="*/ 0 h 294"/>
                <a:gd name="T48" fmla="*/ 0 w 80"/>
                <a:gd name="T49" fmla="*/ 0 h 294"/>
                <a:gd name="T50" fmla="*/ 0 w 80"/>
                <a:gd name="T51" fmla="*/ 0 h 294"/>
                <a:gd name="T52" fmla="*/ 0 w 80"/>
                <a:gd name="T53" fmla="*/ 0 h 294"/>
                <a:gd name="T54" fmla="*/ 0 w 80"/>
                <a:gd name="T55" fmla="*/ 0 h 294"/>
                <a:gd name="T56" fmla="*/ 0 w 80"/>
                <a:gd name="T57" fmla="*/ 0 h 2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294">
                  <a:moveTo>
                    <a:pt x="0" y="0"/>
                  </a:moveTo>
                  <a:lnTo>
                    <a:pt x="2" y="3"/>
                  </a:lnTo>
                  <a:lnTo>
                    <a:pt x="8" y="9"/>
                  </a:lnTo>
                  <a:lnTo>
                    <a:pt x="15" y="20"/>
                  </a:lnTo>
                  <a:lnTo>
                    <a:pt x="25" y="35"/>
                  </a:lnTo>
                  <a:lnTo>
                    <a:pt x="34" y="53"/>
                  </a:lnTo>
                  <a:lnTo>
                    <a:pt x="42" y="74"/>
                  </a:lnTo>
                  <a:lnTo>
                    <a:pt x="48" y="99"/>
                  </a:lnTo>
                  <a:lnTo>
                    <a:pt x="50" y="127"/>
                  </a:lnTo>
                  <a:lnTo>
                    <a:pt x="47" y="185"/>
                  </a:lnTo>
                  <a:lnTo>
                    <a:pt x="42" y="239"/>
                  </a:lnTo>
                  <a:lnTo>
                    <a:pt x="37" y="278"/>
                  </a:lnTo>
                  <a:lnTo>
                    <a:pt x="34" y="294"/>
                  </a:lnTo>
                  <a:lnTo>
                    <a:pt x="35" y="289"/>
                  </a:lnTo>
                  <a:lnTo>
                    <a:pt x="41" y="277"/>
                  </a:lnTo>
                  <a:lnTo>
                    <a:pt x="48" y="257"/>
                  </a:lnTo>
                  <a:lnTo>
                    <a:pt x="56" y="235"/>
                  </a:lnTo>
                  <a:lnTo>
                    <a:pt x="64" y="210"/>
                  </a:lnTo>
                  <a:lnTo>
                    <a:pt x="72" y="185"/>
                  </a:lnTo>
                  <a:lnTo>
                    <a:pt x="77" y="162"/>
                  </a:lnTo>
                  <a:lnTo>
                    <a:pt x="80" y="144"/>
                  </a:lnTo>
                  <a:lnTo>
                    <a:pt x="77" y="120"/>
                  </a:lnTo>
                  <a:lnTo>
                    <a:pt x="68" y="95"/>
                  </a:lnTo>
                  <a:lnTo>
                    <a:pt x="56" y="70"/>
                  </a:lnTo>
                  <a:lnTo>
                    <a:pt x="41" y="48"/>
                  </a:lnTo>
                  <a:lnTo>
                    <a:pt x="26" y="29"/>
                  </a:lnTo>
                  <a:lnTo>
                    <a:pt x="13" y="13"/>
                  </a:lnTo>
                  <a:lnTo>
                    <a:pt x="4"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8" name="Freeform 95">
              <a:extLst>
                <a:ext uri="{FF2B5EF4-FFF2-40B4-BE49-F238E27FC236}">
                  <a16:creationId xmlns:a16="http://schemas.microsoft.com/office/drawing/2014/main" id="{EC052E44-45DE-45D4-8477-4198924EA490}"/>
                </a:ext>
              </a:extLst>
            </p:cNvPr>
            <p:cNvSpPr>
              <a:spLocks/>
            </p:cNvSpPr>
            <p:nvPr/>
          </p:nvSpPr>
          <p:spPr bwMode="auto">
            <a:xfrm>
              <a:off x="2120" y="4893"/>
              <a:ext cx="65" cy="137"/>
            </a:xfrm>
            <a:custGeom>
              <a:avLst/>
              <a:gdLst>
                <a:gd name="T0" fmla="*/ 0 w 261"/>
                <a:gd name="T1" fmla="*/ 0 h 547"/>
                <a:gd name="T2" fmla="*/ 0 w 261"/>
                <a:gd name="T3" fmla="*/ 0 h 547"/>
                <a:gd name="T4" fmla="*/ 0 w 261"/>
                <a:gd name="T5" fmla="*/ 0 h 547"/>
                <a:gd name="T6" fmla="*/ 0 w 261"/>
                <a:gd name="T7" fmla="*/ 0 h 547"/>
                <a:gd name="T8" fmla="*/ 0 w 261"/>
                <a:gd name="T9" fmla="*/ 0 h 547"/>
                <a:gd name="T10" fmla="*/ 0 w 261"/>
                <a:gd name="T11" fmla="*/ 0 h 547"/>
                <a:gd name="T12" fmla="*/ 0 w 261"/>
                <a:gd name="T13" fmla="*/ 0 h 547"/>
                <a:gd name="T14" fmla="*/ 0 w 261"/>
                <a:gd name="T15" fmla="*/ 0 h 547"/>
                <a:gd name="T16" fmla="*/ 0 w 261"/>
                <a:gd name="T17" fmla="*/ 0 h 547"/>
                <a:gd name="T18" fmla="*/ 0 w 261"/>
                <a:gd name="T19" fmla="*/ 0 h 547"/>
                <a:gd name="T20" fmla="*/ 0 w 261"/>
                <a:gd name="T21" fmla="*/ 0 h 547"/>
                <a:gd name="T22" fmla="*/ 0 w 261"/>
                <a:gd name="T23" fmla="*/ 0 h 547"/>
                <a:gd name="T24" fmla="*/ 0 w 261"/>
                <a:gd name="T25" fmla="*/ 0 h 547"/>
                <a:gd name="T26" fmla="*/ 0 w 261"/>
                <a:gd name="T27" fmla="*/ 0 h 547"/>
                <a:gd name="T28" fmla="*/ 0 w 261"/>
                <a:gd name="T29" fmla="*/ 0 h 547"/>
                <a:gd name="T30" fmla="*/ 0 w 261"/>
                <a:gd name="T31" fmla="*/ 0 h 547"/>
                <a:gd name="T32" fmla="*/ 0 w 261"/>
                <a:gd name="T33" fmla="*/ 0 h 547"/>
                <a:gd name="T34" fmla="*/ 0 w 261"/>
                <a:gd name="T35" fmla="*/ 0 h 547"/>
                <a:gd name="T36" fmla="*/ 0 w 261"/>
                <a:gd name="T37" fmla="*/ 0 h 547"/>
                <a:gd name="T38" fmla="*/ 0 w 261"/>
                <a:gd name="T39" fmla="*/ 0 h 547"/>
                <a:gd name="T40" fmla="*/ 0 w 261"/>
                <a:gd name="T41" fmla="*/ 0 h 547"/>
                <a:gd name="T42" fmla="*/ 0 w 261"/>
                <a:gd name="T43" fmla="*/ 0 h 547"/>
                <a:gd name="T44" fmla="*/ 0 w 261"/>
                <a:gd name="T45" fmla="*/ 0 h 547"/>
                <a:gd name="T46" fmla="*/ 0 w 261"/>
                <a:gd name="T47" fmla="*/ 0 h 547"/>
                <a:gd name="T48" fmla="*/ 0 w 261"/>
                <a:gd name="T49" fmla="*/ 0 h 547"/>
                <a:gd name="T50" fmla="*/ 0 w 261"/>
                <a:gd name="T51" fmla="*/ 0 h 547"/>
                <a:gd name="T52" fmla="*/ 0 w 261"/>
                <a:gd name="T53" fmla="*/ 0 h 547"/>
                <a:gd name="T54" fmla="*/ 0 w 261"/>
                <a:gd name="T55" fmla="*/ 0 h 547"/>
                <a:gd name="T56" fmla="*/ 0 w 261"/>
                <a:gd name="T57" fmla="*/ 0 h 547"/>
                <a:gd name="T58" fmla="*/ 0 w 261"/>
                <a:gd name="T59" fmla="*/ 0 h 547"/>
                <a:gd name="T60" fmla="*/ 0 w 261"/>
                <a:gd name="T61" fmla="*/ 0 h 547"/>
                <a:gd name="T62" fmla="*/ 0 w 261"/>
                <a:gd name="T63" fmla="*/ 0 h 547"/>
                <a:gd name="T64" fmla="*/ 0 w 261"/>
                <a:gd name="T65" fmla="*/ 0 h 547"/>
                <a:gd name="T66" fmla="*/ 0 w 261"/>
                <a:gd name="T67" fmla="*/ 0 h 547"/>
                <a:gd name="T68" fmla="*/ 0 w 261"/>
                <a:gd name="T69" fmla="*/ 0 h 547"/>
                <a:gd name="T70" fmla="*/ 0 w 261"/>
                <a:gd name="T71" fmla="*/ 0 h 547"/>
                <a:gd name="T72" fmla="*/ 0 w 261"/>
                <a:gd name="T73" fmla="*/ 0 h 547"/>
                <a:gd name="T74" fmla="*/ 0 w 261"/>
                <a:gd name="T75" fmla="*/ 0 h 547"/>
                <a:gd name="T76" fmla="*/ 0 w 261"/>
                <a:gd name="T77" fmla="*/ 0 h 547"/>
                <a:gd name="T78" fmla="*/ 0 w 261"/>
                <a:gd name="T79" fmla="*/ 0 h 547"/>
                <a:gd name="T80" fmla="*/ 0 w 261"/>
                <a:gd name="T81" fmla="*/ 0 h 547"/>
                <a:gd name="T82" fmla="*/ 0 w 261"/>
                <a:gd name="T83" fmla="*/ 0 h 547"/>
                <a:gd name="T84" fmla="*/ 0 w 261"/>
                <a:gd name="T85" fmla="*/ 0 h 547"/>
                <a:gd name="T86" fmla="*/ 0 w 261"/>
                <a:gd name="T87" fmla="*/ 0 h 547"/>
                <a:gd name="T88" fmla="*/ 0 w 261"/>
                <a:gd name="T89" fmla="*/ 0 h 547"/>
                <a:gd name="T90" fmla="*/ 0 w 261"/>
                <a:gd name="T91" fmla="*/ 0 h 547"/>
                <a:gd name="T92" fmla="*/ 0 w 261"/>
                <a:gd name="T93" fmla="*/ 0 h 547"/>
                <a:gd name="T94" fmla="*/ 0 w 261"/>
                <a:gd name="T95" fmla="*/ 0 h 547"/>
                <a:gd name="T96" fmla="*/ 0 w 261"/>
                <a:gd name="T97" fmla="*/ 0 h 547"/>
                <a:gd name="T98" fmla="*/ 0 w 261"/>
                <a:gd name="T99" fmla="*/ 0 h 5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1" h="547">
                  <a:moveTo>
                    <a:pt x="110" y="0"/>
                  </a:moveTo>
                  <a:lnTo>
                    <a:pt x="123" y="9"/>
                  </a:lnTo>
                  <a:lnTo>
                    <a:pt x="141" y="24"/>
                  </a:lnTo>
                  <a:lnTo>
                    <a:pt x="165" y="43"/>
                  </a:lnTo>
                  <a:lnTo>
                    <a:pt x="189" y="66"/>
                  </a:lnTo>
                  <a:lnTo>
                    <a:pt x="213" y="88"/>
                  </a:lnTo>
                  <a:lnTo>
                    <a:pt x="235" y="109"/>
                  </a:lnTo>
                  <a:lnTo>
                    <a:pt x="251" y="128"/>
                  </a:lnTo>
                  <a:lnTo>
                    <a:pt x="261" y="141"/>
                  </a:lnTo>
                  <a:lnTo>
                    <a:pt x="261" y="144"/>
                  </a:lnTo>
                  <a:lnTo>
                    <a:pt x="261" y="150"/>
                  </a:lnTo>
                  <a:lnTo>
                    <a:pt x="259" y="159"/>
                  </a:lnTo>
                  <a:lnTo>
                    <a:pt x="256" y="174"/>
                  </a:lnTo>
                  <a:lnTo>
                    <a:pt x="248" y="192"/>
                  </a:lnTo>
                  <a:lnTo>
                    <a:pt x="239" y="217"/>
                  </a:lnTo>
                  <a:lnTo>
                    <a:pt x="224" y="248"/>
                  </a:lnTo>
                  <a:lnTo>
                    <a:pt x="206" y="284"/>
                  </a:lnTo>
                  <a:lnTo>
                    <a:pt x="193" y="304"/>
                  </a:lnTo>
                  <a:lnTo>
                    <a:pt x="168" y="337"/>
                  </a:lnTo>
                  <a:lnTo>
                    <a:pt x="135" y="379"/>
                  </a:lnTo>
                  <a:lnTo>
                    <a:pt x="98" y="425"/>
                  </a:lnTo>
                  <a:lnTo>
                    <a:pt x="61" y="472"/>
                  </a:lnTo>
                  <a:lnTo>
                    <a:pt x="31" y="510"/>
                  </a:lnTo>
                  <a:lnTo>
                    <a:pt x="8" y="536"/>
                  </a:lnTo>
                  <a:lnTo>
                    <a:pt x="0" y="547"/>
                  </a:lnTo>
                  <a:lnTo>
                    <a:pt x="3" y="543"/>
                  </a:lnTo>
                  <a:lnTo>
                    <a:pt x="10" y="533"/>
                  </a:lnTo>
                  <a:lnTo>
                    <a:pt x="20" y="519"/>
                  </a:lnTo>
                  <a:lnTo>
                    <a:pt x="33" y="499"/>
                  </a:lnTo>
                  <a:lnTo>
                    <a:pt x="49" y="477"/>
                  </a:lnTo>
                  <a:lnTo>
                    <a:pt x="66" y="450"/>
                  </a:lnTo>
                  <a:lnTo>
                    <a:pt x="86" y="423"/>
                  </a:lnTo>
                  <a:lnTo>
                    <a:pt x="106" y="394"/>
                  </a:lnTo>
                  <a:lnTo>
                    <a:pt x="126" y="365"/>
                  </a:lnTo>
                  <a:lnTo>
                    <a:pt x="144" y="336"/>
                  </a:lnTo>
                  <a:lnTo>
                    <a:pt x="162" y="308"/>
                  </a:lnTo>
                  <a:lnTo>
                    <a:pt x="178" y="282"/>
                  </a:lnTo>
                  <a:lnTo>
                    <a:pt x="193" y="259"/>
                  </a:lnTo>
                  <a:lnTo>
                    <a:pt x="203" y="240"/>
                  </a:lnTo>
                  <a:lnTo>
                    <a:pt x="211" y="225"/>
                  </a:lnTo>
                  <a:lnTo>
                    <a:pt x="214" y="216"/>
                  </a:lnTo>
                  <a:lnTo>
                    <a:pt x="213" y="184"/>
                  </a:lnTo>
                  <a:lnTo>
                    <a:pt x="205" y="155"/>
                  </a:lnTo>
                  <a:lnTo>
                    <a:pt x="190" y="129"/>
                  </a:lnTo>
                  <a:lnTo>
                    <a:pt x="173" y="105"/>
                  </a:lnTo>
                  <a:lnTo>
                    <a:pt x="156" y="87"/>
                  </a:lnTo>
                  <a:lnTo>
                    <a:pt x="140" y="72"/>
                  </a:lnTo>
                  <a:lnTo>
                    <a:pt x="128" y="63"/>
                  </a:lnTo>
                  <a:lnTo>
                    <a:pt x="124" y="61"/>
                  </a:lnTo>
                  <a:lnTo>
                    <a:pt x="1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9" name="Freeform 96">
              <a:extLst>
                <a:ext uri="{FF2B5EF4-FFF2-40B4-BE49-F238E27FC236}">
                  <a16:creationId xmlns:a16="http://schemas.microsoft.com/office/drawing/2014/main" id="{9F03E262-9F5C-440B-A7ED-CDF88AC6413A}"/>
                </a:ext>
              </a:extLst>
            </p:cNvPr>
            <p:cNvSpPr>
              <a:spLocks/>
            </p:cNvSpPr>
            <p:nvPr/>
          </p:nvSpPr>
          <p:spPr bwMode="auto">
            <a:xfrm>
              <a:off x="2028" y="4988"/>
              <a:ext cx="62" cy="41"/>
            </a:xfrm>
            <a:custGeom>
              <a:avLst/>
              <a:gdLst>
                <a:gd name="T0" fmla="*/ 0 w 248"/>
                <a:gd name="T1" fmla="*/ 0 h 166"/>
                <a:gd name="T2" fmla="*/ 0 w 248"/>
                <a:gd name="T3" fmla="*/ 0 h 166"/>
                <a:gd name="T4" fmla="*/ 0 w 248"/>
                <a:gd name="T5" fmla="*/ 0 h 166"/>
                <a:gd name="T6" fmla="*/ 0 w 248"/>
                <a:gd name="T7" fmla="*/ 0 h 166"/>
                <a:gd name="T8" fmla="*/ 0 w 248"/>
                <a:gd name="T9" fmla="*/ 0 h 166"/>
                <a:gd name="T10" fmla="*/ 0 w 248"/>
                <a:gd name="T11" fmla="*/ 0 h 166"/>
                <a:gd name="T12" fmla="*/ 0 w 248"/>
                <a:gd name="T13" fmla="*/ 0 h 166"/>
                <a:gd name="T14" fmla="*/ 0 w 248"/>
                <a:gd name="T15" fmla="*/ 0 h 166"/>
                <a:gd name="T16" fmla="*/ 0 w 248"/>
                <a:gd name="T17" fmla="*/ 0 h 166"/>
                <a:gd name="T18" fmla="*/ 0 w 248"/>
                <a:gd name="T19" fmla="*/ 0 h 166"/>
                <a:gd name="T20" fmla="*/ 0 w 248"/>
                <a:gd name="T21" fmla="*/ 0 h 166"/>
                <a:gd name="T22" fmla="*/ 0 w 248"/>
                <a:gd name="T23" fmla="*/ 0 h 166"/>
                <a:gd name="T24" fmla="*/ 0 w 248"/>
                <a:gd name="T25" fmla="*/ 0 h 166"/>
                <a:gd name="T26" fmla="*/ 0 w 248"/>
                <a:gd name="T27" fmla="*/ 0 h 166"/>
                <a:gd name="T28" fmla="*/ 0 w 248"/>
                <a:gd name="T29" fmla="*/ 0 h 166"/>
                <a:gd name="T30" fmla="*/ 0 w 248"/>
                <a:gd name="T31" fmla="*/ 0 h 166"/>
                <a:gd name="T32" fmla="*/ 0 w 248"/>
                <a:gd name="T33" fmla="*/ 0 h 166"/>
                <a:gd name="T34" fmla="*/ 0 w 248"/>
                <a:gd name="T35" fmla="*/ 0 h 166"/>
                <a:gd name="T36" fmla="*/ 0 w 248"/>
                <a:gd name="T37" fmla="*/ 0 h 166"/>
                <a:gd name="T38" fmla="*/ 0 w 248"/>
                <a:gd name="T39" fmla="*/ 0 h 166"/>
                <a:gd name="T40" fmla="*/ 0 w 248"/>
                <a:gd name="T41" fmla="*/ 0 h 166"/>
                <a:gd name="T42" fmla="*/ 0 w 248"/>
                <a:gd name="T43" fmla="*/ 0 h 166"/>
                <a:gd name="T44" fmla="*/ 0 w 248"/>
                <a:gd name="T45" fmla="*/ 0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8" h="166">
                  <a:moveTo>
                    <a:pt x="36" y="0"/>
                  </a:moveTo>
                  <a:lnTo>
                    <a:pt x="198" y="122"/>
                  </a:lnTo>
                  <a:lnTo>
                    <a:pt x="248" y="166"/>
                  </a:lnTo>
                  <a:lnTo>
                    <a:pt x="242" y="163"/>
                  </a:lnTo>
                  <a:lnTo>
                    <a:pt x="228" y="155"/>
                  </a:lnTo>
                  <a:lnTo>
                    <a:pt x="207" y="145"/>
                  </a:lnTo>
                  <a:lnTo>
                    <a:pt x="182" y="132"/>
                  </a:lnTo>
                  <a:lnTo>
                    <a:pt x="154" y="117"/>
                  </a:lnTo>
                  <a:lnTo>
                    <a:pt x="129" y="103"/>
                  </a:lnTo>
                  <a:lnTo>
                    <a:pt x="108" y="91"/>
                  </a:lnTo>
                  <a:lnTo>
                    <a:pt x="92" y="82"/>
                  </a:lnTo>
                  <a:lnTo>
                    <a:pt x="79" y="74"/>
                  </a:lnTo>
                  <a:lnTo>
                    <a:pt x="62" y="65"/>
                  </a:lnTo>
                  <a:lnTo>
                    <a:pt x="43" y="55"/>
                  </a:lnTo>
                  <a:lnTo>
                    <a:pt x="26" y="46"/>
                  </a:lnTo>
                  <a:lnTo>
                    <a:pt x="12" y="37"/>
                  </a:lnTo>
                  <a:lnTo>
                    <a:pt x="3" y="29"/>
                  </a:lnTo>
                  <a:lnTo>
                    <a:pt x="0" y="22"/>
                  </a:lnTo>
                  <a:lnTo>
                    <a:pt x="8" y="18"/>
                  </a:lnTo>
                  <a:lnTo>
                    <a:pt x="28" y="13"/>
                  </a:lnTo>
                  <a:lnTo>
                    <a:pt x="36" y="7"/>
                  </a:lnTo>
                  <a:lnTo>
                    <a:pt x="37" y="3"/>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0" name="Freeform 97">
              <a:extLst>
                <a:ext uri="{FF2B5EF4-FFF2-40B4-BE49-F238E27FC236}">
                  <a16:creationId xmlns:a16="http://schemas.microsoft.com/office/drawing/2014/main" id="{841EFC1B-D3CB-4D46-9142-D6E8CF85AF9B}"/>
                </a:ext>
              </a:extLst>
            </p:cNvPr>
            <p:cNvSpPr>
              <a:spLocks/>
            </p:cNvSpPr>
            <p:nvPr/>
          </p:nvSpPr>
          <p:spPr bwMode="auto">
            <a:xfrm>
              <a:off x="2106" y="4825"/>
              <a:ext cx="30" cy="44"/>
            </a:xfrm>
            <a:custGeom>
              <a:avLst/>
              <a:gdLst>
                <a:gd name="T0" fmla="*/ 0 w 120"/>
                <a:gd name="T1" fmla="*/ 0 h 176"/>
                <a:gd name="T2" fmla="*/ 0 w 120"/>
                <a:gd name="T3" fmla="*/ 0 h 176"/>
                <a:gd name="T4" fmla="*/ 0 w 120"/>
                <a:gd name="T5" fmla="*/ 0 h 176"/>
                <a:gd name="T6" fmla="*/ 0 w 120"/>
                <a:gd name="T7" fmla="*/ 0 h 176"/>
                <a:gd name="T8" fmla="*/ 0 w 120"/>
                <a:gd name="T9" fmla="*/ 0 h 176"/>
                <a:gd name="T10" fmla="*/ 0 w 120"/>
                <a:gd name="T11" fmla="*/ 0 h 176"/>
                <a:gd name="T12" fmla="*/ 0 w 120"/>
                <a:gd name="T13" fmla="*/ 0 h 176"/>
                <a:gd name="T14" fmla="*/ 0 w 120"/>
                <a:gd name="T15" fmla="*/ 0 h 176"/>
                <a:gd name="T16" fmla="*/ 0 w 120"/>
                <a:gd name="T17" fmla="*/ 0 h 176"/>
                <a:gd name="T18" fmla="*/ 0 w 120"/>
                <a:gd name="T19" fmla="*/ 0 h 176"/>
                <a:gd name="T20" fmla="*/ 0 w 120"/>
                <a:gd name="T21" fmla="*/ 0 h 176"/>
                <a:gd name="T22" fmla="*/ 0 w 120"/>
                <a:gd name="T23" fmla="*/ 0 h 176"/>
                <a:gd name="T24" fmla="*/ 0 w 120"/>
                <a:gd name="T25" fmla="*/ 0 h 176"/>
                <a:gd name="T26" fmla="*/ 0 w 120"/>
                <a:gd name="T27" fmla="*/ 0 h 176"/>
                <a:gd name="T28" fmla="*/ 0 w 120"/>
                <a:gd name="T29" fmla="*/ 0 h 176"/>
                <a:gd name="T30" fmla="*/ 0 w 120"/>
                <a:gd name="T31" fmla="*/ 0 h 176"/>
                <a:gd name="T32" fmla="*/ 0 w 120"/>
                <a:gd name="T33" fmla="*/ 0 h 176"/>
                <a:gd name="T34" fmla="*/ 0 w 120"/>
                <a:gd name="T35" fmla="*/ 0 h 176"/>
                <a:gd name="T36" fmla="*/ 0 w 120"/>
                <a:gd name="T37" fmla="*/ 0 h 176"/>
                <a:gd name="T38" fmla="*/ 0 w 120"/>
                <a:gd name="T39" fmla="*/ 0 h 176"/>
                <a:gd name="T40" fmla="*/ 0 w 120"/>
                <a:gd name="T41" fmla="*/ 0 h 176"/>
                <a:gd name="T42" fmla="*/ 0 w 120"/>
                <a:gd name="T43" fmla="*/ 0 h 176"/>
                <a:gd name="T44" fmla="*/ 0 w 120"/>
                <a:gd name="T45" fmla="*/ 0 h 176"/>
                <a:gd name="T46" fmla="*/ 0 w 120"/>
                <a:gd name="T47" fmla="*/ 0 h 176"/>
                <a:gd name="T48" fmla="*/ 0 w 120"/>
                <a:gd name="T49" fmla="*/ 0 h 176"/>
                <a:gd name="T50" fmla="*/ 0 w 120"/>
                <a:gd name="T51" fmla="*/ 0 h 176"/>
                <a:gd name="T52" fmla="*/ 0 w 120"/>
                <a:gd name="T53" fmla="*/ 0 h 176"/>
                <a:gd name="T54" fmla="*/ 0 w 120"/>
                <a:gd name="T55" fmla="*/ 0 h 176"/>
                <a:gd name="T56" fmla="*/ 0 w 120"/>
                <a:gd name="T57" fmla="*/ 0 h 176"/>
                <a:gd name="T58" fmla="*/ 0 w 120"/>
                <a:gd name="T59" fmla="*/ 0 h 176"/>
                <a:gd name="T60" fmla="*/ 0 w 120"/>
                <a:gd name="T61" fmla="*/ 0 h 176"/>
                <a:gd name="T62" fmla="*/ 0 w 120"/>
                <a:gd name="T63" fmla="*/ 0 h 176"/>
                <a:gd name="T64" fmla="*/ 0 w 120"/>
                <a:gd name="T65" fmla="*/ 0 h 176"/>
                <a:gd name="T66" fmla="*/ 0 w 120"/>
                <a:gd name="T67" fmla="*/ 0 h 176"/>
                <a:gd name="T68" fmla="*/ 0 w 120"/>
                <a:gd name="T69" fmla="*/ 0 h 176"/>
                <a:gd name="T70" fmla="*/ 0 w 120"/>
                <a:gd name="T71" fmla="*/ 0 h 176"/>
                <a:gd name="T72" fmla="*/ 0 w 120"/>
                <a:gd name="T73" fmla="*/ 0 h 176"/>
                <a:gd name="T74" fmla="*/ 0 w 120"/>
                <a:gd name="T75" fmla="*/ 0 h 176"/>
                <a:gd name="T76" fmla="*/ 0 w 120"/>
                <a:gd name="T77" fmla="*/ 0 h 176"/>
                <a:gd name="T78" fmla="*/ 0 w 120"/>
                <a:gd name="T79" fmla="*/ 0 h 176"/>
                <a:gd name="T80" fmla="*/ 0 w 120"/>
                <a:gd name="T81" fmla="*/ 0 h 1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0" h="176">
                  <a:moveTo>
                    <a:pt x="56" y="0"/>
                  </a:moveTo>
                  <a:lnTo>
                    <a:pt x="60" y="0"/>
                  </a:lnTo>
                  <a:lnTo>
                    <a:pt x="70" y="3"/>
                  </a:lnTo>
                  <a:lnTo>
                    <a:pt x="79" y="10"/>
                  </a:lnTo>
                  <a:lnTo>
                    <a:pt x="81" y="21"/>
                  </a:lnTo>
                  <a:lnTo>
                    <a:pt x="83" y="25"/>
                  </a:lnTo>
                  <a:lnTo>
                    <a:pt x="85" y="24"/>
                  </a:lnTo>
                  <a:lnTo>
                    <a:pt x="92" y="20"/>
                  </a:lnTo>
                  <a:lnTo>
                    <a:pt x="99" y="15"/>
                  </a:lnTo>
                  <a:lnTo>
                    <a:pt x="105" y="12"/>
                  </a:lnTo>
                  <a:lnTo>
                    <a:pt x="112" y="14"/>
                  </a:lnTo>
                  <a:lnTo>
                    <a:pt x="117" y="20"/>
                  </a:lnTo>
                  <a:lnTo>
                    <a:pt x="120" y="37"/>
                  </a:lnTo>
                  <a:lnTo>
                    <a:pt x="114" y="46"/>
                  </a:lnTo>
                  <a:lnTo>
                    <a:pt x="104" y="54"/>
                  </a:lnTo>
                  <a:lnTo>
                    <a:pt x="93" y="69"/>
                  </a:lnTo>
                  <a:lnTo>
                    <a:pt x="88" y="94"/>
                  </a:lnTo>
                  <a:lnTo>
                    <a:pt x="84" y="115"/>
                  </a:lnTo>
                  <a:lnTo>
                    <a:pt x="77" y="131"/>
                  </a:lnTo>
                  <a:lnTo>
                    <a:pt x="68" y="141"/>
                  </a:lnTo>
                  <a:lnTo>
                    <a:pt x="60" y="144"/>
                  </a:lnTo>
                  <a:lnTo>
                    <a:pt x="55" y="145"/>
                  </a:lnTo>
                  <a:lnTo>
                    <a:pt x="48" y="148"/>
                  </a:lnTo>
                  <a:lnTo>
                    <a:pt x="41" y="153"/>
                  </a:lnTo>
                  <a:lnTo>
                    <a:pt x="31" y="158"/>
                  </a:lnTo>
                  <a:lnTo>
                    <a:pt x="23" y="164"/>
                  </a:lnTo>
                  <a:lnTo>
                    <a:pt x="14" y="169"/>
                  </a:lnTo>
                  <a:lnTo>
                    <a:pt x="8" y="173"/>
                  </a:lnTo>
                  <a:lnTo>
                    <a:pt x="2" y="176"/>
                  </a:lnTo>
                  <a:lnTo>
                    <a:pt x="0" y="173"/>
                  </a:lnTo>
                  <a:lnTo>
                    <a:pt x="5" y="157"/>
                  </a:lnTo>
                  <a:lnTo>
                    <a:pt x="12" y="133"/>
                  </a:lnTo>
                  <a:lnTo>
                    <a:pt x="14" y="99"/>
                  </a:lnTo>
                  <a:lnTo>
                    <a:pt x="13" y="69"/>
                  </a:lnTo>
                  <a:lnTo>
                    <a:pt x="10" y="48"/>
                  </a:lnTo>
                  <a:lnTo>
                    <a:pt x="12" y="33"/>
                  </a:lnTo>
                  <a:lnTo>
                    <a:pt x="18" y="21"/>
                  </a:lnTo>
                  <a:lnTo>
                    <a:pt x="30" y="11"/>
                  </a:lnTo>
                  <a:lnTo>
                    <a:pt x="43" y="4"/>
                  </a:lnTo>
                  <a:lnTo>
                    <a:pt x="52" y="2"/>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1" name="Freeform 98">
              <a:extLst>
                <a:ext uri="{FF2B5EF4-FFF2-40B4-BE49-F238E27FC236}">
                  <a16:creationId xmlns:a16="http://schemas.microsoft.com/office/drawing/2014/main" id="{B5FB3312-A3C9-4B7C-9AD9-AA1F2C56F90E}"/>
                </a:ext>
              </a:extLst>
            </p:cNvPr>
            <p:cNvSpPr>
              <a:spLocks/>
            </p:cNvSpPr>
            <p:nvPr/>
          </p:nvSpPr>
          <p:spPr bwMode="auto">
            <a:xfrm>
              <a:off x="2026" y="4865"/>
              <a:ext cx="46" cy="10"/>
            </a:xfrm>
            <a:custGeom>
              <a:avLst/>
              <a:gdLst>
                <a:gd name="T0" fmla="*/ 0 w 183"/>
                <a:gd name="T1" fmla="*/ 0 h 41"/>
                <a:gd name="T2" fmla="*/ 0 w 183"/>
                <a:gd name="T3" fmla="*/ 0 h 41"/>
                <a:gd name="T4" fmla="*/ 0 w 183"/>
                <a:gd name="T5" fmla="*/ 0 h 41"/>
                <a:gd name="T6" fmla="*/ 0 w 183"/>
                <a:gd name="T7" fmla="*/ 0 h 41"/>
                <a:gd name="T8" fmla="*/ 0 w 183"/>
                <a:gd name="T9" fmla="*/ 0 h 41"/>
                <a:gd name="T10" fmla="*/ 0 w 183"/>
                <a:gd name="T11" fmla="*/ 0 h 41"/>
                <a:gd name="T12" fmla="*/ 0 w 183"/>
                <a:gd name="T13" fmla="*/ 0 h 41"/>
                <a:gd name="T14" fmla="*/ 0 w 183"/>
                <a:gd name="T15" fmla="*/ 0 h 41"/>
                <a:gd name="T16" fmla="*/ 0 w 183"/>
                <a:gd name="T17" fmla="*/ 0 h 41"/>
                <a:gd name="T18" fmla="*/ 0 w 183"/>
                <a:gd name="T19" fmla="*/ 0 h 41"/>
                <a:gd name="T20" fmla="*/ 0 w 183"/>
                <a:gd name="T21" fmla="*/ 0 h 41"/>
                <a:gd name="T22" fmla="*/ 0 w 183"/>
                <a:gd name="T23" fmla="*/ 0 h 41"/>
                <a:gd name="T24" fmla="*/ 0 w 183"/>
                <a:gd name="T25" fmla="*/ 0 h 41"/>
                <a:gd name="T26" fmla="*/ 0 w 183"/>
                <a:gd name="T27" fmla="*/ 0 h 41"/>
                <a:gd name="T28" fmla="*/ 0 w 183"/>
                <a:gd name="T29" fmla="*/ 0 h 41"/>
                <a:gd name="T30" fmla="*/ 0 w 183"/>
                <a:gd name="T31" fmla="*/ 0 h 41"/>
                <a:gd name="T32" fmla="*/ 0 w 183"/>
                <a:gd name="T33" fmla="*/ 0 h 41"/>
                <a:gd name="T34" fmla="*/ 0 w 183"/>
                <a:gd name="T35" fmla="*/ 0 h 41"/>
                <a:gd name="T36" fmla="*/ 0 w 183"/>
                <a:gd name="T37" fmla="*/ 0 h 41"/>
                <a:gd name="T38" fmla="*/ 0 w 183"/>
                <a:gd name="T39" fmla="*/ 0 h 41"/>
                <a:gd name="T40" fmla="*/ 0 w 183"/>
                <a:gd name="T41" fmla="*/ 0 h 41"/>
                <a:gd name="T42" fmla="*/ 0 w 183"/>
                <a:gd name="T43" fmla="*/ 0 h 41"/>
                <a:gd name="T44" fmla="*/ 0 w 183"/>
                <a:gd name="T45" fmla="*/ 0 h 41"/>
                <a:gd name="T46" fmla="*/ 0 w 183"/>
                <a:gd name="T47" fmla="*/ 0 h 41"/>
                <a:gd name="T48" fmla="*/ 0 w 183"/>
                <a:gd name="T49" fmla="*/ 0 h 41"/>
                <a:gd name="T50" fmla="*/ 0 w 183"/>
                <a:gd name="T51" fmla="*/ 0 h 41"/>
                <a:gd name="T52" fmla="*/ 0 w 183"/>
                <a:gd name="T53" fmla="*/ 0 h 41"/>
                <a:gd name="T54" fmla="*/ 0 w 183"/>
                <a:gd name="T55" fmla="*/ 0 h 41"/>
                <a:gd name="T56" fmla="*/ 0 w 183"/>
                <a:gd name="T57" fmla="*/ 0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3" h="41">
                  <a:moveTo>
                    <a:pt x="17" y="0"/>
                  </a:moveTo>
                  <a:lnTo>
                    <a:pt x="21" y="1"/>
                  </a:lnTo>
                  <a:lnTo>
                    <a:pt x="32" y="4"/>
                  </a:lnTo>
                  <a:lnTo>
                    <a:pt x="46" y="9"/>
                  </a:lnTo>
                  <a:lnTo>
                    <a:pt x="63" y="15"/>
                  </a:lnTo>
                  <a:lnTo>
                    <a:pt x="82" y="20"/>
                  </a:lnTo>
                  <a:lnTo>
                    <a:pt x="99" y="25"/>
                  </a:lnTo>
                  <a:lnTo>
                    <a:pt x="115" y="29"/>
                  </a:lnTo>
                  <a:lnTo>
                    <a:pt x="125" y="30"/>
                  </a:lnTo>
                  <a:lnTo>
                    <a:pt x="133" y="30"/>
                  </a:lnTo>
                  <a:lnTo>
                    <a:pt x="144" y="32"/>
                  </a:lnTo>
                  <a:lnTo>
                    <a:pt x="153" y="33"/>
                  </a:lnTo>
                  <a:lnTo>
                    <a:pt x="162" y="33"/>
                  </a:lnTo>
                  <a:lnTo>
                    <a:pt x="170" y="34"/>
                  </a:lnTo>
                  <a:lnTo>
                    <a:pt x="177" y="36"/>
                  </a:lnTo>
                  <a:lnTo>
                    <a:pt x="182" y="36"/>
                  </a:lnTo>
                  <a:lnTo>
                    <a:pt x="183" y="36"/>
                  </a:lnTo>
                  <a:lnTo>
                    <a:pt x="179" y="36"/>
                  </a:lnTo>
                  <a:lnTo>
                    <a:pt x="167" y="37"/>
                  </a:lnTo>
                  <a:lnTo>
                    <a:pt x="150" y="38"/>
                  </a:lnTo>
                  <a:lnTo>
                    <a:pt x="128" y="40"/>
                  </a:lnTo>
                  <a:lnTo>
                    <a:pt x="103" y="41"/>
                  </a:lnTo>
                  <a:lnTo>
                    <a:pt x="75" y="40"/>
                  </a:lnTo>
                  <a:lnTo>
                    <a:pt x="49" y="38"/>
                  </a:lnTo>
                  <a:lnTo>
                    <a:pt x="22" y="36"/>
                  </a:lnTo>
                  <a:lnTo>
                    <a:pt x="5" y="28"/>
                  </a:lnTo>
                  <a:lnTo>
                    <a:pt x="0" y="16"/>
                  </a:lnTo>
                  <a:lnTo>
                    <a:pt x="5" y="4"/>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2" name="Freeform 99">
              <a:extLst>
                <a:ext uri="{FF2B5EF4-FFF2-40B4-BE49-F238E27FC236}">
                  <a16:creationId xmlns:a16="http://schemas.microsoft.com/office/drawing/2014/main" id="{D4E562A1-5974-4116-838E-EBCACAA81E7B}"/>
                </a:ext>
              </a:extLst>
            </p:cNvPr>
            <p:cNvSpPr>
              <a:spLocks/>
            </p:cNvSpPr>
            <p:nvPr/>
          </p:nvSpPr>
          <p:spPr bwMode="auto">
            <a:xfrm>
              <a:off x="2061" y="4805"/>
              <a:ext cx="94" cy="18"/>
            </a:xfrm>
            <a:custGeom>
              <a:avLst/>
              <a:gdLst>
                <a:gd name="T0" fmla="*/ 0 w 373"/>
                <a:gd name="T1" fmla="*/ 0 h 73"/>
                <a:gd name="T2" fmla="*/ 0 w 373"/>
                <a:gd name="T3" fmla="*/ 0 h 73"/>
                <a:gd name="T4" fmla="*/ 0 w 373"/>
                <a:gd name="T5" fmla="*/ 0 h 73"/>
                <a:gd name="T6" fmla="*/ 0 w 373"/>
                <a:gd name="T7" fmla="*/ 0 h 73"/>
                <a:gd name="T8" fmla="*/ 0 w 373"/>
                <a:gd name="T9" fmla="*/ 0 h 73"/>
                <a:gd name="T10" fmla="*/ 0 w 373"/>
                <a:gd name="T11" fmla="*/ 0 h 73"/>
                <a:gd name="T12" fmla="*/ 0 w 373"/>
                <a:gd name="T13" fmla="*/ 0 h 73"/>
                <a:gd name="T14" fmla="*/ 0 w 373"/>
                <a:gd name="T15" fmla="*/ 0 h 73"/>
                <a:gd name="T16" fmla="*/ 0 w 373"/>
                <a:gd name="T17" fmla="*/ 0 h 73"/>
                <a:gd name="T18" fmla="*/ 0 w 373"/>
                <a:gd name="T19" fmla="*/ 0 h 73"/>
                <a:gd name="T20" fmla="*/ 0 w 373"/>
                <a:gd name="T21" fmla="*/ 0 h 73"/>
                <a:gd name="T22" fmla="*/ 0 w 373"/>
                <a:gd name="T23" fmla="*/ 0 h 73"/>
                <a:gd name="T24" fmla="*/ 0 w 373"/>
                <a:gd name="T25" fmla="*/ 0 h 73"/>
                <a:gd name="T26" fmla="*/ 0 w 373"/>
                <a:gd name="T27" fmla="*/ 0 h 73"/>
                <a:gd name="T28" fmla="*/ 0 w 373"/>
                <a:gd name="T29" fmla="*/ 0 h 73"/>
                <a:gd name="T30" fmla="*/ 0 w 373"/>
                <a:gd name="T31" fmla="*/ 0 h 73"/>
                <a:gd name="T32" fmla="*/ 0 w 373"/>
                <a:gd name="T33" fmla="*/ 0 h 73"/>
                <a:gd name="T34" fmla="*/ 0 w 373"/>
                <a:gd name="T35" fmla="*/ 0 h 73"/>
                <a:gd name="T36" fmla="*/ 0 w 373"/>
                <a:gd name="T37" fmla="*/ 0 h 73"/>
                <a:gd name="T38" fmla="*/ 0 w 373"/>
                <a:gd name="T39" fmla="*/ 0 h 73"/>
                <a:gd name="T40" fmla="*/ 0 w 373"/>
                <a:gd name="T41" fmla="*/ 0 h 73"/>
                <a:gd name="T42" fmla="*/ 0 w 373"/>
                <a:gd name="T43" fmla="*/ 0 h 73"/>
                <a:gd name="T44" fmla="*/ 0 w 373"/>
                <a:gd name="T45" fmla="*/ 0 h 73"/>
                <a:gd name="T46" fmla="*/ 0 w 373"/>
                <a:gd name="T47" fmla="*/ 0 h 73"/>
                <a:gd name="T48" fmla="*/ 0 w 373"/>
                <a:gd name="T49" fmla="*/ 0 h 73"/>
                <a:gd name="T50" fmla="*/ 0 w 373"/>
                <a:gd name="T51" fmla="*/ 0 h 73"/>
                <a:gd name="T52" fmla="*/ 0 w 373"/>
                <a:gd name="T53" fmla="*/ 0 h 73"/>
                <a:gd name="T54" fmla="*/ 0 w 373"/>
                <a:gd name="T55" fmla="*/ 0 h 73"/>
                <a:gd name="T56" fmla="*/ 0 w 373"/>
                <a:gd name="T57" fmla="*/ 0 h 73"/>
                <a:gd name="T58" fmla="*/ 0 w 373"/>
                <a:gd name="T59" fmla="*/ 0 h 73"/>
                <a:gd name="T60" fmla="*/ 0 w 373"/>
                <a:gd name="T61" fmla="*/ 0 h 73"/>
                <a:gd name="T62" fmla="*/ 0 w 373"/>
                <a:gd name="T63" fmla="*/ 0 h 73"/>
                <a:gd name="T64" fmla="*/ 0 w 373"/>
                <a:gd name="T65" fmla="*/ 0 h 73"/>
                <a:gd name="T66" fmla="*/ 0 w 373"/>
                <a:gd name="T67" fmla="*/ 0 h 73"/>
                <a:gd name="T68" fmla="*/ 0 w 373"/>
                <a:gd name="T69" fmla="*/ 0 h 73"/>
                <a:gd name="T70" fmla="*/ 0 w 373"/>
                <a:gd name="T71" fmla="*/ 0 h 73"/>
                <a:gd name="T72" fmla="*/ 0 w 373"/>
                <a:gd name="T73" fmla="*/ 0 h 73"/>
                <a:gd name="T74" fmla="*/ 0 w 373"/>
                <a:gd name="T75" fmla="*/ 0 h 73"/>
                <a:gd name="T76" fmla="*/ 0 w 373"/>
                <a:gd name="T77" fmla="*/ 0 h 73"/>
                <a:gd name="T78" fmla="*/ 0 w 373"/>
                <a:gd name="T79" fmla="*/ 0 h 73"/>
                <a:gd name="T80" fmla="*/ 0 w 373"/>
                <a:gd name="T81" fmla="*/ 0 h 73"/>
                <a:gd name="T82" fmla="*/ 0 w 373"/>
                <a:gd name="T83" fmla="*/ 0 h 73"/>
                <a:gd name="T84" fmla="*/ 0 w 373"/>
                <a:gd name="T85" fmla="*/ 0 h 73"/>
                <a:gd name="T86" fmla="*/ 0 w 373"/>
                <a:gd name="T87" fmla="*/ 0 h 73"/>
                <a:gd name="T88" fmla="*/ 0 w 373"/>
                <a:gd name="T89" fmla="*/ 0 h 73"/>
                <a:gd name="T90" fmla="*/ 0 w 373"/>
                <a:gd name="T91" fmla="*/ 0 h 73"/>
                <a:gd name="T92" fmla="*/ 0 w 373"/>
                <a:gd name="T93" fmla="*/ 0 h 73"/>
                <a:gd name="T94" fmla="*/ 0 w 373"/>
                <a:gd name="T95" fmla="*/ 0 h 73"/>
                <a:gd name="T96" fmla="*/ 0 w 373"/>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3" h="73">
                  <a:moveTo>
                    <a:pt x="373" y="0"/>
                  </a:moveTo>
                  <a:lnTo>
                    <a:pt x="370" y="2"/>
                  </a:lnTo>
                  <a:lnTo>
                    <a:pt x="363" y="7"/>
                  </a:lnTo>
                  <a:lnTo>
                    <a:pt x="349" y="15"/>
                  </a:lnTo>
                  <a:lnTo>
                    <a:pt x="331" y="23"/>
                  </a:lnTo>
                  <a:lnTo>
                    <a:pt x="309" y="32"/>
                  </a:lnTo>
                  <a:lnTo>
                    <a:pt x="282" y="40"/>
                  </a:lnTo>
                  <a:lnTo>
                    <a:pt x="252" y="46"/>
                  </a:lnTo>
                  <a:lnTo>
                    <a:pt x="218" y="50"/>
                  </a:lnTo>
                  <a:lnTo>
                    <a:pt x="190" y="52"/>
                  </a:lnTo>
                  <a:lnTo>
                    <a:pt x="165" y="53"/>
                  </a:lnTo>
                  <a:lnTo>
                    <a:pt x="143" y="54"/>
                  </a:lnTo>
                  <a:lnTo>
                    <a:pt x="123" y="56"/>
                  </a:lnTo>
                  <a:lnTo>
                    <a:pt x="104" y="56"/>
                  </a:lnTo>
                  <a:lnTo>
                    <a:pt x="87" y="56"/>
                  </a:lnTo>
                  <a:lnTo>
                    <a:pt x="69" y="54"/>
                  </a:lnTo>
                  <a:lnTo>
                    <a:pt x="50" y="53"/>
                  </a:lnTo>
                  <a:lnTo>
                    <a:pt x="33" y="53"/>
                  </a:lnTo>
                  <a:lnTo>
                    <a:pt x="19" y="54"/>
                  </a:lnTo>
                  <a:lnTo>
                    <a:pt x="10" y="56"/>
                  </a:lnTo>
                  <a:lnTo>
                    <a:pt x="4" y="58"/>
                  </a:lnTo>
                  <a:lnTo>
                    <a:pt x="0" y="62"/>
                  </a:lnTo>
                  <a:lnTo>
                    <a:pt x="0" y="65"/>
                  </a:lnTo>
                  <a:lnTo>
                    <a:pt x="3" y="66"/>
                  </a:lnTo>
                  <a:lnTo>
                    <a:pt x="8" y="68"/>
                  </a:lnTo>
                  <a:lnTo>
                    <a:pt x="17" y="69"/>
                  </a:lnTo>
                  <a:lnTo>
                    <a:pt x="31" y="70"/>
                  </a:lnTo>
                  <a:lnTo>
                    <a:pt x="48" y="71"/>
                  </a:lnTo>
                  <a:lnTo>
                    <a:pt x="71" y="73"/>
                  </a:lnTo>
                  <a:lnTo>
                    <a:pt x="99" y="73"/>
                  </a:lnTo>
                  <a:lnTo>
                    <a:pt x="132" y="71"/>
                  </a:lnTo>
                  <a:lnTo>
                    <a:pt x="169" y="68"/>
                  </a:lnTo>
                  <a:lnTo>
                    <a:pt x="212" y="61"/>
                  </a:lnTo>
                  <a:lnTo>
                    <a:pt x="244" y="54"/>
                  </a:lnTo>
                  <a:lnTo>
                    <a:pt x="268" y="49"/>
                  </a:lnTo>
                  <a:lnTo>
                    <a:pt x="284" y="45"/>
                  </a:lnTo>
                  <a:lnTo>
                    <a:pt x="294" y="41"/>
                  </a:lnTo>
                  <a:lnTo>
                    <a:pt x="302" y="39"/>
                  </a:lnTo>
                  <a:lnTo>
                    <a:pt x="309" y="36"/>
                  </a:lnTo>
                  <a:lnTo>
                    <a:pt x="315" y="32"/>
                  </a:lnTo>
                  <a:lnTo>
                    <a:pt x="323" y="29"/>
                  </a:lnTo>
                  <a:lnTo>
                    <a:pt x="336" y="24"/>
                  </a:lnTo>
                  <a:lnTo>
                    <a:pt x="347" y="19"/>
                  </a:lnTo>
                  <a:lnTo>
                    <a:pt x="355" y="15"/>
                  </a:lnTo>
                  <a:lnTo>
                    <a:pt x="363" y="10"/>
                  </a:lnTo>
                  <a:lnTo>
                    <a:pt x="366" y="6"/>
                  </a:lnTo>
                  <a:lnTo>
                    <a:pt x="370" y="3"/>
                  </a:lnTo>
                  <a:lnTo>
                    <a:pt x="373" y="2"/>
                  </a:lnTo>
                  <a:lnTo>
                    <a:pt x="3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3" name="Freeform 100">
              <a:extLst>
                <a:ext uri="{FF2B5EF4-FFF2-40B4-BE49-F238E27FC236}">
                  <a16:creationId xmlns:a16="http://schemas.microsoft.com/office/drawing/2014/main" id="{4FF43E7C-37F4-4F6C-8791-33A7D7DCE049}"/>
                </a:ext>
              </a:extLst>
            </p:cNvPr>
            <p:cNvSpPr>
              <a:spLocks/>
            </p:cNvSpPr>
            <p:nvPr/>
          </p:nvSpPr>
          <p:spPr bwMode="auto">
            <a:xfrm>
              <a:off x="2098" y="4762"/>
              <a:ext cx="52" cy="49"/>
            </a:xfrm>
            <a:custGeom>
              <a:avLst/>
              <a:gdLst>
                <a:gd name="T0" fmla="*/ 0 w 209"/>
                <a:gd name="T1" fmla="*/ 0 h 199"/>
                <a:gd name="T2" fmla="*/ 0 w 209"/>
                <a:gd name="T3" fmla="*/ 0 h 199"/>
                <a:gd name="T4" fmla="*/ 0 w 209"/>
                <a:gd name="T5" fmla="*/ 0 h 199"/>
                <a:gd name="T6" fmla="*/ 0 w 209"/>
                <a:gd name="T7" fmla="*/ 0 h 199"/>
                <a:gd name="T8" fmla="*/ 0 w 209"/>
                <a:gd name="T9" fmla="*/ 0 h 199"/>
                <a:gd name="T10" fmla="*/ 0 w 209"/>
                <a:gd name="T11" fmla="*/ 0 h 199"/>
                <a:gd name="T12" fmla="*/ 0 w 209"/>
                <a:gd name="T13" fmla="*/ 0 h 199"/>
                <a:gd name="T14" fmla="*/ 0 w 209"/>
                <a:gd name="T15" fmla="*/ 0 h 199"/>
                <a:gd name="T16" fmla="*/ 0 w 209"/>
                <a:gd name="T17" fmla="*/ 0 h 199"/>
                <a:gd name="T18" fmla="*/ 0 w 209"/>
                <a:gd name="T19" fmla="*/ 0 h 199"/>
                <a:gd name="T20" fmla="*/ 0 w 209"/>
                <a:gd name="T21" fmla="*/ 0 h 199"/>
                <a:gd name="T22" fmla="*/ 0 w 209"/>
                <a:gd name="T23" fmla="*/ 0 h 199"/>
                <a:gd name="T24" fmla="*/ 0 w 209"/>
                <a:gd name="T25" fmla="*/ 0 h 199"/>
                <a:gd name="T26" fmla="*/ 0 w 209"/>
                <a:gd name="T27" fmla="*/ 0 h 199"/>
                <a:gd name="T28" fmla="*/ 0 w 209"/>
                <a:gd name="T29" fmla="*/ 0 h 199"/>
                <a:gd name="T30" fmla="*/ 0 w 209"/>
                <a:gd name="T31" fmla="*/ 0 h 199"/>
                <a:gd name="T32" fmla="*/ 0 w 209"/>
                <a:gd name="T33" fmla="*/ 0 h 199"/>
                <a:gd name="T34" fmla="*/ 0 w 209"/>
                <a:gd name="T35" fmla="*/ 0 h 199"/>
                <a:gd name="T36" fmla="*/ 0 w 209"/>
                <a:gd name="T37" fmla="*/ 0 h 199"/>
                <a:gd name="T38" fmla="*/ 0 w 209"/>
                <a:gd name="T39" fmla="*/ 0 h 199"/>
                <a:gd name="T40" fmla="*/ 0 w 209"/>
                <a:gd name="T41" fmla="*/ 0 h 199"/>
                <a:gd name="T42" fmla="*/ 0 w 209"/>
                <a:gd name="T43" fmla="*/ 0 h 199"/>
                <a:gd name="T44" fmla="*/ 0 w 209"/>
                <a:gd name="T45" fmla="*/ 0 h 199"/>
                <a:gd name="T46" fmla="*/ 0 w 209"/>
                <a:gd name="T47" fmla="*/ 0 h 199"/>
                <a:gd name="T48" fmla="*/ 0 w 209"/>
                <a:gd name="T49" fmla="*/ 0 h 199"/>
                <a:gd name="T50" fmla="*/ 0 w 209"/>
                <a:gd name="T51" fmla="*/ 0 h 199"/>
                <a:gd name="T52" fmla="*/ 0 w 209"/>
                <a:gd name="T53" fmla="*/ 0 h 199"/>
                <a:gd name="T54" fmla="*/ 0 w 209"/>
                <a:gd name="T55" fmla="*/ 0 h 199"/>
                <a:gd name="T56" fmla="*/ 0 w 209"/>
                <a:gd name="T57" fmla="*/ 0 h 199"/>
                <a:gd name="T58" fmla="*/ 0 w 209"/>
                <a:gd name="T59" fmla="*/ 0 h 199"/>
                <a:gd name="T60" fmla="*/ 0 w 209"/>
                <a:gd name="T61" fmla="*/ 0 h 199"/>
                <a:gd name="T62" fmla="*/ 0 w 209"/>
                <a:gd name="T63" fmla="*/ 0 h 199"/>
                <a:gd name="T64" fmla="*/ 0 w 209"/>
                <a:gd name="T65" fmla="*/ 0 h 199"/>
                <a:gd name="T66" fmla="*/ 0 w 209"/>
                <a:gd name="T67" fmla="*/ 0 h 199"/>
                <a:gd name="T68" fmla="*/ 0 w 209"/>
                <a:gd name="T69" fmla="*/ 0 h 199"/>
                <a:gd name="T70" fmla="*/ 0 w 209"/>
                <a:gd name="T71" fmla="*/ 0 h 199"/>
                <a:gd name="T72" fmla="*/ 0 w 209"/>
                <a:gd name="T73" fmla="*/ 0 h 199"/>
                <a:gd name="T74" fmla="*/ 0 w 209"/>
                <a:gd name="T75" fmla="*/ 0 h 199"/>
                <a:gd name="T76" fmla="*/ 0 w 209"/>
                <a:gd name="T77" fmla="*/ 0 h 199"/>
                <a:gd name="T78" fmla="*/ 0 w 209"/>
                <a:gd name="T79" fmla="*/ 0 h 199"/>
                <a:gd name="T80" fmla="*/ 0 w 209"/>
                <a:gd name="T81" fmla="*/ 0 h 199"/>
                <a:gd name="T82" fmla="*/ 0 w 209"/>
                <a:gd name="T83" fmla="*/ 0 h 199"/>
                <a:gd name="T84" fmla="*/ 0 w 209"/>
                <a:gd name="T85" fmla="*/ 0 h 199"/>
                <a:gd name="T86" fmla="*/ 0 w 209"/>
                <a:gd name="T87" fmla="*/ 0 h 199"/>
                <a:gd name="T88" fmla="*/ 0 w 209"/>
                <a:gd name="T89" fmla="*/ 0 h 1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9" h="199">
                  <a:moveTo>
                    <a:pt x="208" y="121"/>
                  </a:moveTo>
                  <a:lnTo>
                    <a:pt x="206" y="116"/>
                  </a:lnTo>
                  <a:lnTo>
                    <a:pt x="205" y="108"/>
                  </a:lnTo>
                  <a:lnTo>
                    <a:pt x="205" y="98"/>
                  </a:lnTo>
                  <a:lnTo>
                    <a:pt x="204" y="84"/>
                  </a:lnTo>
                  <a:lnTo>
                    <a:pt x="200" y="71"/>
                  </a:lnTo>
                  <a:lnTo>
                    <a:pt x="194" y="57"/>
                  </a:lnTo>
                  <a:lnTo>
                    <a:pt x="184" y="44"/>
                  </a:lnTo>
                  <a:lnTo>
                    <a:pt x="171" y="30"/>
                  </a:lnTo>
                  <a:lnTo>
                    <a:pt x="152" y="17"/>
                  </a:lnTo>
                  <a:lnTo>
                    <a:pt x="135" y="8"/>
                  </a:lnTo>
                  <a:lnTo>
                    <a:pt x="121" y="3"/>
                  </a:lnTo>
                  <a:lnTo>
                    <a:pt x="106" y="0"/>
                  </a:lnTo>
                  <a:lnTo>
                    <a:pt x="90" y="2"/>
                  </a:lnTo>
                  <a:lnTo>
                    <a:pt x="76" y="4"/>
                  </a:lnTo>
                  <a:lnTo>
                    <a:pt x="59" y="11"/>
                  </a:lnTo>
                  <a:lnTo>
                    <a:pt x="40" y="19"/>
                  </a:lnTo>
                  <a:lnTo>
                    <a:pt x="27" y="28"/>
                  </a:lnTo>
                  <a:lnTo>
                    <a:pt x="17" y="41"/>
                  </a:lnTo>
                  <a:lnTo>
                    <a:pt x="9" y="57"/>
                  </a:lnTo>
                  <a:lnTo>
                    <a:pt x="3" y="74"/>
                  </a:lnTo>
                  <a:lnTo>
                    <a:pt x="1" y="92"/>
                  </a:lnTo>
                  <a:lnTo>
                    <a:pt x="0" y="110"/>
                  </a:lnTo>
                  <a:lnTo>
                    <a:pt x="0" y="127"/>
                  </a:lnTo>
                  <a:lnTo>
                    <a:pt x="1" y="140"/>
                  </a:lnTo>
                  <a:lnTo>
                    <a:pt x="3" y="161"/>
                  </a:lnTo>
                  <a:lnTo>
                    <a:pt x="6" y="181"/>
                  </a:lnTo>
                  <a:lnTo>
                    <a:pt x="14" y="194"/>
                  </a:lnTo>
                  <a:lnTo>
                    <a:pt x="28" y="199"/>
                  </a:lnTo>
                  <a:lnTo>
                    <a:pt x="54" y="199"/>
                  </a:lnTo>
                  <a:lnTo>
                    <a:pt x="75" y="198"/>
                  </a:lnTo>
                  <a:lnTo>
                    <a:pt x="92" y="198"/>
                  </a:lnTo>
                  <a:lnTo>
                    <a:pt x="106" y="196"/>
                  </a:lnTo>
                  <a:lnTo>
                    <a:pt x="121" y="194"/>
                  </a:lnTo>
                  <a:lnTo>
                    <a:pt x="135" y="190"/>
                  </a:lnTo>
                  <a:lnTo>
                    <a:pt x="151" y="183"/>
                  </a:lnTo>
                  <a:lnTo>
                    <a:pt x="168" y="174"/>
                  </a:lnTo>
                  <a:lnTo>
                    <a:pt x="177" y="167"/>
                  </a:lnTo>
                  <a:lnTo>
                    <a:pt x="185" y="161"/>
                  </a:lnTo>
                  <a:lnTo>
                    <a:pt x="193" y="153"/>
                  </a:lnTo>
                  <a:lnTo>
                    <a:pt x="200" y="145"/>
                  </a:lnTo>
                  <a:lnTo>
                    <a:pt x="204" y="138"/>
                  </a:lnTo>
                  <a:lnTo>
                    <a:pt x="208" y="132"/>
                  </a:lnTo>
                  <a:lnTo>
                    <a:pt x="209" y="125"/>
                  </a:lnTo>
                  <a:lnTo>
                    <a:pt x="208"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4" name="Freeform 101">
              <a:extLst>
                <a:ext uri="{FF2B5EF4-FFF2-40B4-BE49-F238E27FC236}">
                  <a16:creationId xmlns:a16="http://schemas.microsoft.com/office/drawing/2014/main" id="{39FFFCBF-C767-41AA-88AA-5DBAFA221829}"/>
                </a:ext>
              </a:extLst>
            </p:cNvPr>
            <p:cNvSpPr>
              <a:spLocks/>
            </p:cNvSpPr>
            <p:nvPr/>
          </p:nvSpPr>
          <p:spPr bwMode="auto">
            <a:xfrm>
              <a:off x="2069" y="4756"/>
              <a:ext cx="49" cy="49"/>
            </a:xfrm>
            <a:custGeom>
              <a:avLst/>
              <a:gdLst>
                <a:gd name="T0" fmla="*/ 0 w 196"/>
                <a:gd name="T1" fmla="*/ 0 h 196"/>
                <a:gd name="T2" fmla="*/ 0 w 196"/>
                <a:gd name="T3" fmla="*/ 0 h 196"/>
                <a:gd name="T4" fmla="*/ 0 w 196"/>
                <a:gd name="T5" fmla="*/ 0 h 196"/>
                <a:gd name="T6" fmla="*/ 0 w 196"/>
                <a:gd name="T7" fmla="*/ 0 h 196"/>
                <a:gd name="T8" fmla="*/ 0 w 196"/>
                <a:gd name="T9" fmla="*/ 0 h 196"/>
                <a:gd name="T10" fmla="*/ 0 w 196"/>
                <a:gd name="T11" fmla="*/ 0 h 196"/>
                <a:gd name="T12" fmla="*/ 0 w 196"/>
                <a:gd name="T13" fmla="*/ 0 h 196"/>
                <a:gd name="T14" fmla="*/ 0 w 196"/>
                <a:gd name="T15" fmla="*/ 0 h 196"/>
                <a:gd name="T16" fmla="*/ 0 w 196"/>
                <a:gd name="T17" fmla="*/ 0 h 196"/>
                <a:gd name="T18" fmla="*/ 0 w 196"/>
                <a:gd name="T19" fmla="*/ 0 h 196"/>
                <a:gd name="T20" fmla="*/ 0 w 196"/>
                <a:gd name="T21" fmla="*/ 0 h 196"/>
                <a:gd name="T22" fmla="*/ 0 w 196"/>
                <a:gd name="T23" fmla="*/ 0 h 196"/>
                <a:gd name="T24" fmla="*/ 0 w 196"/>
                <a:gd name="T25" fmla="*/ 0 h 196"/>
                <a:gd name="T26" fmla="*/ 0 w 196"/>
                <a:gd name="T27" fmla="*/ 0 h 196"/>
                <a:gd name="T28" fmla="*/ 0 w 196"/>
                <a:gd name="T29" fmla="*/ 0 h 196"/>
                <a:gd name="T30" fmla="*/ 0 w 196"/>
                <a:gd name="T31" fmla="*/ 0 h 196"/>
                <a:gd name="T32" fmla="*/ 0 w 196"/>
                <a:gd name="T33" fmla="*/ 0 h 196"/>
                <a:gd name="T34" fmla="*/ 0 w 196"/>
                <a:gd name="T35" fmla="*/ 0 h 196"/>
                <a:gd name="T36" fmla="*/ 0 w 196"/>
                <a:gd name="T37" fmla="*/ 0 h 196"/>
                <a:gd name="T38" fmla="*/ 0 w 196"/>
                <a:gd name="T39" fmla="*/ 0 h 196"/>
                <a:gd name="T40" fmla="*/ 0 w 196"/>
                <a:gd name="T41" fmla="*/ 0 h 196"/>
                <a:gd name="T42" fmla="*/ 0 w 196"/>
                <a:gd name="T43" fmla="*/ 0 h 196"/>
                <a:gd name="T44" fmla="*/ 0 w 196"/>
                <a:gd name="T45" fmla="*/ 0 h 196"/>
                <a:gd name="T46" fmla="*/ 0 w 196"/>
                <a:gd name="T47" fmla="*/ 0 h 196"/>
                <a:gd name="T48" fmla="*/ 0 w 196"/>
                <a:gd name="T49" fmla="*/ 0 h 196"/>
                <a:gd name="T50" fmla="*/ 0 w 196"/>
                <a:gd name="T51" fmla="*/ 0 h 196"/>
                <a:gd name="T52" fmla="*/ 0 w 196"/>
                <a:gd name="T53" fmla="*/ 0 h 196"/>
                <a:gd name="T54" fmla="*/ 0 w 196"/>
                <a:gd name="T55" fmla="*/ 0 h 196"/>
                <a:gd name="T56" fmla="*/ 0 w 196"/>
                <a:gd name="T57" fmla="*/ 0 h 196"/>
                <a:gd name="T58" fmla="*/ 0 w 196"/>
                <a:gd name="T59" fmla="*/ 0 h 196"/>
                <a:gd name="T60" fmla="*/ 0 w 196"/>
                <a:gd name="T61" fmla="*/ 0 h 196"/>
                <a:gd name="T62" fmla="*/ 0 w 196"/>
                <a:gd name="T63" fmla="*/ 0 h 196"/>
                <a:gd name="T64" fmla="*/ 0 w 196"/>
                <a:gd name="T65" fmla="*/ 0 h 196"/>
                <a:gd name="T66" fmla="*/ 0 w 196"/>
                <a:gd name="T67" fmla="*/ 0 h 196"/>
                <a:gd name="T68" fmla="*/ 0 w 196"/>
                <a:gd name="T69" fmla="*/ 0 h 196"/>
                <a:gd name="T70" fmla="*/ 0 w 196"/>
                <a:gd name="T71" fmla="*/ 0 h 196"/>
                <a:gd name="T72" fmla="*/ 0 w 196"/>
                <a:gd name="T73" fmla="*/ 0 h 196"/>
                <a:gd name="T74" fmla="*/ 0 w 196"/>
                <a:gd name="T75" fmla="*/ 0 h 196"/>
                <a:gd name="T76" fmla="*/ 0 w 196"/>
                <a:gd name="T77" fmla="*/ 0 h 196"/>
                <a:gd name="T78" fmla="*/ 0 w 196"/>
                <a:gd name="T79" fmla="*/ 0 h 196"/>
                <a:gd name="T80" fmla="*/ 0 w 196"/>
                <a:gd name="T81" fmla="*/ 0 h 1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6" h="196">
                  <a:moveTo>
                    <a:pt x="196" y="1"/>
                  </a:moveTo>
                  <a:lnTo>
                    <a:pt x="194" y="1"/>
                  </a:lnTo>
                  <a:lnTo>
                    <a:pt x="184" y="2"/>
                  </a:lnTo>
                  <a:lnTo>
                    <a:pt x="171" y="5"/>
                  </a:lnTo>
                  <a:lnTo>
                    <a:pt x="155" y="8"/>
                  </a:lnTo>
                  <a:lnTo>
                    <a:pt x="137" y="13"/>
                  </a:lnTo>
                  <a:lnTo>
                    <a:pt x="118" y="20"/>
                  </a:lnTo>
                  <a:lnTo>
                    <a:pt x="99" y="27"/>
                  </a:lnTo>
                  <a:lnTo>
                    <a:pt x="82" y="38"/>
                  </a:lnTo>
                  <a:lnTo>
                    <a:pt x="72" y="46"/>
                  </a:lnTo>
                  <a:lnTo>
                    <a:pt x="62" y="58"/>
                  </a:lnTo>
                  <a:lnTo>
                    <a:pt x="51" y="70"/>
                  </a:lnTo>
                  <a:lnTo>
                    <a:pt x="42" y="83"/>
                  </a:lnTo>
                  <a:lnTo>
                    <a:pt x="34" y="96"/>
                  </a:lnTo>
                  <a:lnTo>
                    <a:pt x="28" y="108"/>
                  </a:lnTo>
                  <a:lnTo>
                    <a:pt x="22" y="117"/>
                  </a:lnTo>
                  <a:lnTo>
                    <a:pt x="21" y="124"/>
                  </a:lnTo>
                  <a:lnTo>
                    <a:pt x="17" y="141"/>
                  </a:lnTo>
                  <a:lnTo>
                    <a:pt x="9" y="164"/>
                  </a:lnTo>
                  <a:lnTo>
                    <a:pt x="3" y="187"/>
                  </a:lnTo>
                  <a:lnTo>
                    <a:pt x="0" y="196"/>
                  </a:lnTo>
                  <a:lnTo>
                    <a:pt x="0" y="184"/>
                  </a:lnTo>
                  <a:lnTo>
                    <a:pt x="3" y="154"/>
                  </a:lnTo>
                  <a:lnTo>
                    <a:pt x="6" y="118"/>
                  </a:lnTo>
                  <a:lnTo>
                    <a:pt x="16" y="89"/>
                  </a:lnTo>
                  <a:lnTo>
                    <a:pt x="21" y="78"/>
                  </a:lnTo>
                  <a:lnTo>
                    <a:pt x="28" y="66"/>
                  </a:lnTo>
                  <a:lnTo>
                    <a:pt x="35" y="55"/>
                  </a:lnTo>
                  <a:lnTo>
                    <a:pt x="43" y="43"/>
                  </a:lnTo>
                  <a:lnTo>
                    <a:pt x="53" y="34"/>
                  </a:lnTo>
                  <a:lnTo>
                    <a:pt x="63" y="25"/>
                  </a:lnTo>
                  <a:lnTo>
                    <a:pt x="75" y="18"/>
                  </a:lnTo>
                  <a:lnTo>
                    <a:pt x="88" y="13"/>
                  </a:lnTo>
                  <a:lnTo>
                    <a:pt x="108" y="8"/>
                  </a:lnTo>
                  <a:lnTo>
                    <a:pt x="125" y="4"/>
                  </a:lnTo>
                  <a:lnTo>
                    <a:pt x="138" y="1"/>
                  </a:lnTo>
                  <a:lnTo>
                    <a:pt x="150" y="0"/>
                  </a:lnTo>
                  <a:lnTo>
                    <a:pt x="162" y="0"/>
                  </a:lnTo>
                  <a:lnTo>
                    <a:pt x="172" y="0"/>
                  </a:lnTo>
                  <a:lnTo>
                    <a:pt x="184" y="1"/>
                  </a:lnTo>
                  <a:lnTo>
                    <a:pt x="19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5" name="Freeform 102">
              <a:extLst>
                <a:ext uri="{FF2B5EF4-FFF2-40B4-BE49-F238E27FC236}">
                  <a16:creationId xmlns:a16="http://schemas.microsoft.com/office/drawing/2014/main" id="{8F842DDA-9353-46E0-A7B0-DE1EED544D15}"/>
                </a:ext>
              </a:extLst>
            </p:cNvPr>
            <p:cNvSpPr>
              <a:spLocks/>
            </p:cNvSpPr>
            <p:nvPr/>
          </p:nvSpPr>
          <p:spPr bwMode="auto">
            <a:xfrm>
              <a:off x="1956" y="4966"/>
              <a:ext cx="25" cy="14"/>
            </a:xfrm>
            <a:custGeom>
              <a:avLst/>
              <a:gdLst>
                <a:gd name="T0" fmla="*/ 0 w 100"/>
                <a:gd name="T1" fmla="*/ 0 h 55"/>
                <a:gd name="T2" fmla="*/ 0 w 100"/>
                <a:gd name="T3" fmla="*/ 0 h 55"/>
                <a:gd name="T4" fmla="*/ 0 w 100"/>
                <a:gd name="T5" fmla="*/ 0 h 55"/>
                <a:gd name="T6" fmla="*/ 0 w 100"/>
                <a:gd name="T7" fmla="*/ 0 h 55"/>
                <a:gd name="T8" fmla="*/ 0 w 100"/>
                <a:gd name="T9" fmla="*/ 0 h 55"/>
                <a:gd name="T10" fmla="*/ 0 w 100"/>
                <a:gd name="T11" fmla="*/ 0 h 55"/>
                <a:gd name="T12" fmla="*/ 0 w 100"/>
                <a:gd name="T13" fmla="*/ 0 h 55"/>
                <a:gd name="T14" fmla="*/ 0 w 100"/>
                <a:gd name="T15" fmla="*/ 0 h 55"/>
                <a:gd name="T16" fmla="*/ 0 w 100"/>
                <a:gd name="T17" fmla="*/ 0 h 55"/>
                <a:gd name="T18" fmla="*/ 0 w 100"/>
                <a:gd name="T19" fmla="*/ 0 h 55"/>
                <a:gd name="T20" fmla="*/ 0 w 100"/>
                <a:gd name="T21" fmla="*/ 0 h 55"/>
                <a:gd name="T22" fmla="*/ 0 w 100"/>
                <a:gd name="T23" fmla="*/ 0 h 55"/>
                <a:gd name="T24" fmla="*/ 0 w 100"/>
                <a:gd name="T25" fmla="*/ 0 h 55"/>
                <a:gd name="T26" fmla="*/ 0 w 100"/>
                <a:gd name="T27" fmla="*/ 0 h 55"/>
                <a:gd name="T28" fmla="*/ 0 w 100"/>
                <a:gd name="T29" fmla="*/ 0 h 55"/>
                <a:gd name="T30" fmla="*/ 0 w 100"/>
                <a:gd name="T31" fmla="*/ 0 h 55"/>
                <a:gd name="T32" fmla="*/ 0 w 100"/>
                <a:gd name="T33" fmla="*/ 0 h 55"/>
                <a:gd name="T34" fmla="*/ 0 w 100"/>
                <a:gd name="T35" fmla="*/ 0 h 55"/>
                <a:gd name="T36" fmla="*/ 0 w 100"/>
                <a:gd name="T37" fmla="*/ 0 h 55"/>
                <a:gd name="T38" fmla="*/ 0 w 100"/>
                <a:gd name="T39" fmla="*/ 0 h 55"/>
                <a:gd name="T40" fmla="*/ 0 w 100"/>
                <a:gd name="T41" fmla="*/ 0 h 55"/>
                <a:gd name="T42" fmla="*/ 0 w 100"/>
                <a:gd name="T43" fmla="*/ 0 h 55"/>
                <a:gd name="T44" fmla="*/ 0 w 100"/>
                <a:gd name="T45" fmla="*/ 0 h 55"/>
                <a:gd name="T46" fmla="*/ 0 w 100"/>
                <a:gd name="T47" fmla="*/ 0 h 55"/>
                <a:gd name="T48" fmla="*/ 0 w 100"/>
                <a:gd name="T49" fmla="*/ 0 h 55"/>
                <a:gd name="T50" fmla="*/ 0 w 100"/>
                <a:gd name="T51" fmla="*/ 0 h 55"/>
                <a:gd name="T52" fmla="*/ 0 w 100"/>
                <a:gd name="T53" fmla="*/ 0 h 55"/>
                <a:gd name="T54" fmla="*/ 0 w 100"/>
                <a:gd name="T55" fmla="*/ 0 h 55"/>
                <a:gd name="T56" fmla="*/ 0 w 100"/>
                <a:gd name="T57" fmla="*/ 0 h 55"/>
                <a:gd name="T58" fmla="*/ 0 w 100"/>
                <a:gd name="T59" fmla="*/ 0 h 55"/>
                <a:gd name="T60" fmla="*/ 0 w 100"/>
                <a:gd name="T61" fmla="*/ 0 h 55"/>
                <a:gd name="T62" fmla="*/ 0 w 100"/>
                <a:gd name="T63" fmla="*/ 0 h 55"/>
                <a:gd name="T64" fmla="*/ 0 w 100"/>
                <a:gd name="T65" fmla="*/ 0 h 55"/>
                <a:gd name="T66" fmla="*/ 0 w 100"/>
                <a:gd name="T67" fmla="*/ 0 h 55"/>
                <a:gd name="T68" fmla="*/ 0 w 100"/>
                <a:gd name="T69" fmla="*/ 0 h 55"/>
                <a:gd name="T70" fmla="*/ 0 w 100"/>
                <a:gd name="T71" fmla="*/ 0 h 55"/>
                <a:gd name="T72" fmla="*/ 0 w 100"/>
                <a:gd name="T73" fmla="*/ 0 h 55"/>
                <a:gd name="T74" fmla="*/ 0 w 100"/>
                <a:gd name="T75" fmla="*/ 0 h 55"/>
                <a:gd name="T76" fmla="*/ 0 w 100"/>
                <a:gd name="T77" fmla="*/ 0 h 55"/>
                <a:gd name="T78" fmla="*/ 0 w 100"/>
                <a:gd name="T79" fmla="*/ 0 h 55"/>
                <a:gd name="T80" fmla="*/ 0 w 100"/>
                <a:gd name="T81" fmla="*/ 0 h 55"/>
                <a:gd name="T82" fmla="*/ 0 w 100"/>
                <a:gd name="T83" fmla="*/ 0 h 55"/>
                <a:gd name="T84" fmla="*/ 0 w 100"/>
                <a:gd name="T85" fmla="*/ 0 h 55"/>
                <a:gd name="T86" fmla="*/ 0 w 100"/>
                <a:gd name="T87" fmla="*/ 0 h 55"/>
                <a:gd name="T88" fmla="*/ 0 w 100"/>
                <a:gd name="T89" fmla="*/ 0 h 55"/>
                <a:gd name="T90" fmla="*/ 0 w 100"/>
                <a:gd name="T91" fmla="*/ 0 h 55"/>
                <a:gd name="T92" fmla="*/ 0 w 100"/>
                <a:gd name="T93" fmla="*/ 0 h 55"/>
                <a:gd name="T94" fmla="*/ 0 w 100"/>
                <a:gd name="T95" fmla="*/ 0 h 55"/>
                <a:gd name="T96" fmla="*/ 0 w 100"/>
                <a:gd name="T97" fmla="*/ 0 h 55"/>
                <a:gd name="T98" fmla="*/ 0 w 100"/>
                <a:gd name="T99" fmla="*/ 0 h 55"/>
                <a:gd name="T100" fmla="*/ 0 w 100"/>
                <a:gd name="T101" fmla="*/ 0 h 55"/>
                <a:gd name="T102" fmla="*/ 0 w 100"/>
                <a:gd name="T103" fmla="*/ 0 h 55"/>
                <a:gd name="T104" fmla="*/ 0 w 100"/>
                <a:gd name="T105" fmla="*/ 0 h 55"/>
                <a:gd name="T106" fmla="*/ 0 w 100"/>
                <a:gd name="T107" fmla="*/ 0 h 55"/>
                <a:gd name="T108" fmla="*/ 0 w 100"/>
                <a:gd name="T109" fmla="*/ 0 h 55"/>
                <a:gd name="T110" fmla="*/ 0 w 100"/>
                <a:gd name="T111" fmla="*/ 0 h 55"/>
                <a:gd name="T112" fmla="*/ 0 w 100"/>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 h="55">
                  <a:moveTo>
                    <a:pt x="100" y="9"/>
                  </a:moveTo>
                  <a:lnTo>
                    <a:pt x="97" y="8"/>
                  </a:lnTo>
                  <a:lnTo>
                    <a:pt x="93" y="5"/>
                  </a:lnTo>
                  <a:lnTo>
                    <a:pt x="89" y="3"/>
                  </a:lnTo>
                  <a:lnTo>
                    <a:pt x="85" y="1"/>
                  </a:lnTo>
                  <a:lnTo>
                    <a:pt x="83" y="3"/>
                  </a:lnTo>
                  <a:lnTo>
                    <a:pt x="80" y="3"/>
                  </a:lnTo>
                  <a:lnTo>
                    <a:pt x="77" y="4"/>
                  </a:lnTo>
                  <a:lnTo>
                    <a:pt x="74" y="4"/>
                  </a:lnTo>
                  <a:lnTo>
                    <a:pt x="71" y="4"/>
                  </a:lnTo>
                  <a:lnTo>
                    <a:pt x="68" y="4"/>
                  </a:lnTo>
                  <a:lnTo>
                    <a:pt x="67" y="3"/>
                  </a:lnTo>
                  <a:lnTo>
                    <a:pt x="63" y="1"/>
                  </a:lnTo>
                  <a:lnTo>
                    <a:pt x="59" y="0"/>
                  </a:lnTo>
                  <a:lnTo>
                    <a:pt x="56" y="0"/>
                  </a:lnTo>
                  <a:lnTo>
                    <a:pt x="52" y="1"/>
                  </a:lnTo>
                  <a:lnTo>
                    <a:pt x="47" y="4"/>
                  </a:lnTo>
                  <a:lnTo>
                    <a:pt x="42" y="7"/>
                  </a:lnTo>
                  <a:lnTo>
                    <a:pt x="38" y="8"/>
                  </a:lnTo>
                  <a:lnTo>
                    <a:pt x="34" y="7"/>
                  </a:lnTo>
                  <a:lnTo>
                    <a:pt x="29" y="5"/>
                  </a:lnTo>
                  <a:lnTo>
                    <a:pt x="23" y="4"/>
                  </a:lnTo>
                  <a:lnTo>
                    <a:pt x="18" y="4"/>
                  </a:lnTo>
                  <a:lnTo>
                    <a:pt x="14" y="8"/>
                  </a:lnTo>
                  <a:lnTo>
                    <a:pt x="10" y="13"/>
                  </a:lnTo>
                  <a:lnTo>
                    <a:pt x="6" y="21"/>
                  </a:lnTo>
                  <a:lnTo>
                    <a:pt x="2" y="32"/>
                  </a:lnTo>
                  <a:lnTo>
                    <a:pt x="0" y="41"/>
                  </a:lnTo>
                  <a:lnTo>
                    <a:pt x="2" y="46"/>
                  </a:lnTo>
                  <a:lnTo>
                    <a:pt x="8" y="46"/>
                  </a:lnTo>
                  <a:lnTo>
                    <a:pt x="13" y="45"/>
                  </a:lnTo>
                  <a:lnTo>
                    <a:pt x="18" y="44"/>
                  </a:lnTo>
                  <a:lnTo>
                    <a:pt x="23" y="44"/>
                  </a:lnTo>
                  <a:lnTo>
                    <a:pt x="27" y="46"/>
                  </a:lnTo>
                  <a:lnTo>
                    <a:pt x="29" y="49"/>
                  </a:lnTo>
                  <a:lnTo>
                    <a:pt x="30" y="53"/>
                  </a:lnTo>
                  <a:lnTo>
                    <a:pt x="35" y="54"/>
                  </a:lnTo>
                  <a:lnTo>
                    <a:pt x="42" y="53"/>
                  </a:lnTo>
                  <a:lnTo>
                    <a:pt x="47" y="50"/>
                  </a:lnTo>
                  <a:lnTo>
                    <a:pt x="51" y="47"/>
                  </a:lnTo>
                  <a:lnTo>
                    <a:pt x="55" y="44"/>
                  </a:lnTo>
                  <a:lnTo>
                    <a:pt x="58" y="44"/>
                  </a:lnTo>
                  <a:lnTo>
                    <a:pt x="60" y="46"/>
                  </a:lnTo>
                  <a:lnTo>
                    <a:pt x="63" y="51"/>
                  </a:lnTo>
                  <a:lnTo>
                    <a:pt x="68" y="55"/>
                  </a:lnTo>
                  <a:lnTo>
                    <a:pt x="74" y="55"/>
                  </a:lnTo>
                  <a:lnTo>
                    <a:pt x="79" y="50"/>
                  </a:lnTo>
                  <a:lnTo>
                    <a:pt x="83" y="45"/>
                  </a:lnTo>
                  <a:lnTo>
                    <a:pt x="85" y="40"/>
                  </a:lnTo>
                  <a:lnTo>
                    <a:pt x="88" y="34"/>
                  </a:lnTo>
                  <a:lnTo>
                    <a:pt x="89" y="28"/>
                  </a:lnTo>
                  <a:lnTo>
                    <a:pt x="92" y="22"/>
                  </a:lnTo>
                  <a:lnTo>
                    <a:pt x="95" y="20"/>
                  </a:lnTo>
                  <a:lnTo>
                    <a:pt x="97" y="17"/>
                  </a:lnTo>
                  <a:lnTo>
                    <a:pt x="100" y="15"/>
                  </a:lnTo>
                  <a:lnTo>
                    <a:pt x="100" y="12"/>
                  </a:lnTo>
                  <a:lnTo>
                    <a:pt x="10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6" name="Freeform 103">
              <a:extLst>
                <a:ext uri="{FF2B5EF4-FFF2-40B4-BE49-F238E27FC236}">
                  <a16:creationId xmlns:a16="http://schemas.microsoft.com/office/drawing/2014/main" id="{ED3E9249-B4E3-496D-9272-B92EA77838F3}"/>
                </a:ext>
              </a:extLst>
            </p:cNvPr>
            <p:cNvSpPr>
              <a:spLocks/>
            </p:cNvSpPr>
            <p:nvPr/>
          </p:nvSpPr>
          <p:spPr bwMode="auto">
            <a:xfrm>
              <a:off x="1987" y="4971"/>
              <a:ext cx="26" cy="15"/>
            </a:xfrm>
            <a:custGeom>
              <a:avLst/>
              <a:gdLst>
                <a:gd name="T0" fmla="*/ 0 w 107"/>
                <a:gd name="T1" fmla="*/ 0 h 59"/>
                <a:gd name="T2" fmla="*/ 0 w 107"/>
                <a:gd name="T3" fmla="*/ 0 h 59"/>
                <a:gd name="T4" fmla="*/ 0 w 107"/>
                <a:gd name="T5" fmla="*/ 0 h 59"/>
                <a:gd name="T6" fmla="*/ 0 w 107"/>
                <a:gd name="T7" fmla="*/ 0 h 59"/>
                <a:gd name="T8" fmla="*/ 0 w 107"/>
                <a:gd name="T9" fmla="*/ 0 h 59"/>
                <a:gd name="T10" fmla="*/ 0 w 107"/>
                <a:gd name="T11" fmla="*/ 0 h 59"/>
                <a:gd name="T12" fmla="*/ 0 w 107"/>
                <a:gd name="T13" fmla="*/ 0 h 59"/>
                <a:gd name="T14" fmla="*/ 0 w 107"/>
                <a:gd name="T15" fmla="*/ 0 h 59"/>
                <a:gd name="T16" fmla="*/ 0 w 107"/>
                <a:gd name="T17" fmla="*/ 0 h 59"/>
                <a:gd name="T18" fmla="*/ 0 w 107"/>
                <a:gd name="T19" fmla="*/ 0 h 59"/>
                <a:gd name="T20" fmla="*/ 0 w 107"/>
                <a:gd name="T21" fmla="*/ 0 h 59"/>
                <a:gd name="T22" fmla="*/ 0 w 107"/>
                <a:gd name="T23" fmla="*/ 0 h 59"/>
                <a:gd name="T24" fmla="*/ 0 w 107"/>
                <a:gd name="T25" fmla="*/ 0 h 59"/>
                <a:gd name="T26" fmla="*/ 0 w 107"/>
                <a:gd name="T27" fmla="*/ 0 h 59"/>
                <a:gd name="T28" fmla="*/ 0 w 107"/>
                <a:gd name="T29" fmla="*/ 0 h 59"/>
                <a:gd name="T30" fmla="*/ 0 w 107"/>
                <a:gd name="T31" fmla="*/ 0 h 59"/>
                <a:gd name="T32" fmla="*/ 0 w 107"/>
                <a:gd name="T33" fmla="*/ 0 h 59"/>
                <a:gd name="T34" fmla="*/ 0 w 107"/>
                <a:gd name="T35" fmla="*/ 0 h 59"/>
                <a:gd name="T36" fmla="*/ 0 w 107"/>
                <a:gd name="T37" fmla="*/ 0 h 59"/>
                <a:gd name="T38" fmla="*/ 0 w 107"/>
                <a:gd name="T39" fmla="*/ 0 h 59"/>
                <a:gd name="T40" fmla="*/ 0 w 107"/>
                <a:gd name="T41" fmla="*/ 0 h 59"/>
                <a:gd name="T42" fmla="*/ 0 w 107"/>
                <a:gd name="T43" fmla="*/ 0 h 59"/>
                <a:gd name="T44" fmla="*/ 0 w 107"/>
                <a:gd name="T45" fmla="*/ 0 h 59"/>
                <a:gd name="T46" fmla="*/ 0 w 107"/>
                <a:gd name="T47" fmla="*/ 0 h 59"/>
                <a:gd name="T48" fmla="*/ 0 w 107"/>
                <a:gd name="T49" fmla="*/ 0 h 59"/>
                <a:gd name="T50" fmla="*/ 0 w 107"/>
                <a:gd name="T51" fmla="*/ 0 h 59"/>
                <a:gd name="T52" fmla="*/ 0 w 107"/>
                <a:gd name="T53" fmla="*/ 0 h 59"/>
                <a:gd name="T54" fmla="*/ 0 w 107"/>
                <a:gd name="T55" fmla="*/ 0 h 59"/>
                <a:gd name="T56" fmla="*/ 0 w 107"/>
                <a:gd name="T57" fmla="*/ 0 h 59"/>
                <a:gd name="T58" fmla="*/ 0 w 107"/>
                <a:gd name="T59" fmla="*/ 0 h 59"/>
                <a:gd name="T60" fmla="*/ 0 w 107"/>
                <a:gd name="T61" fmla="*/ 0 h 59"/>
                <a:gd name="T62" fmla="*/ 0 w 107"/>
                <a:gd name="T63" fmla="*/ 0 h 59"/>
                <a:gd name="T64" fmla="*/ 0 w 107"/>
                <a:gd name="T65" fmla="*/ 0 h 59"/>
                <a:gd name="T66" fmla="*/ 0 w 107"/>
                <a:gd name="T67" fmla="*/ 0 h 59"/>
                <a:gd name="T68" fmla="*/ 0 w 107"/>
                <a:gd name="T69" fmla="*/ 0 h 59"/>
                <a:gd name="T70" fmla="*/ 0 w 107"/>
                <a:gd name="T71" fmla="*/ 0 h 59"/>
                <a:gd name="T72" fmla="*/ 0 w 107"/>
                <a:gd name="T73" fmla="*/ 0 h 59"/>
                <a:gd name="T74" fmla="*/ 0 w 107"/>
                <a:gd name="T75" fmla="*/ 0 h 59"/>
                <a:gd name="T76" fmla="*/ 0 w 107"/>
                <a:gd name="T77" fmla="*/ 0 h 59"/>
                <a:gd name="T78" fmla="*/ 0 w 107"/>
                <a:gd name="T79" fmla="*/ 0 h 59"/>
                <a:gd name="T80" fmla="*/ 0 w 107"/>
                <a:gd name="T81" fmla="*/ 0 h 59"/>
                <a:gd name="T82" fmla="*/ 0 w 107"/>
                <a:gd name="T83" fmla="*/ 0 h 59"/>
                <a:gd name="T84" fmla="*/ 0 w 107"/>
                <a:gd name="T85" fmla="*/ 0 h 59"/>
                <a:gd name="T86" fmla="*/ 0 w 107"/>
                <a:gd name="T87" fmla="*/ 0 h 59"/>
                <a:gd name="T88" fmla="*/ 0 w 107"/>
                <a:gd name="T89" fmla="*/ 0 h 59"/>
                <a:gd name="T90" fmla="*/ 0 w 107"/>
                <a:gd name="T91" fmla="*/ 0 h 59"/>
                <a:gd name="T92" fmla="*/ 0 w 107"/>
                <a:gd name="T93" fmla="*/ 0 h 59"/>
                <a:gd name="T94" fmla="*/ 0 w 107"/>
                <a:gd name="T95" fmla="*/ 0 h 59"/>
                <a:gd name="T96" fmla="*/ 0 w 107"/>
                <a:gd name="T97" fmla="*/ 0 h 59"/>
                <a:gd name="T98" fmla="*/ 0 w 107"/>
                <a:gd name="T99" fmla="*/ 0 h 59"/>
                <a:gd name="T100" fmla="*/ 0 w 107"/>
                <a:gd name="T101" fmla="*/ 0 h 59"/>
                <a:gd name="T102" fmla="*/ 0 w 107"/>
                <a:gd name="T103" fmla="*/ 0 h 59"/>
                <a:gd name="T104" fmla="*/ 0 w 107"/>
                <a:gd name="T105" fmla="*/ 0 h 59"/>
                <a:gd name="T106" fmla="*/ 0 w 107"/>
                <a:gd name="T107" fmla="*/ 0 h 59"/>
                <a:gd name="T108" fmla="*/ 0 w 107"/>
                <a:gd name="T109" fmla="*/ 0 h 59"/>
                <a:gd name="T110" fmla="*/ 0 w 107"/>
                <a:gd name="T111" fmla="*/ 0 h 59"/>
                <a:gd name="T112" fmla="*/ 0 w 107"/>
                <a:gd name="T113" fmla="*/ 0 h 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7" h="59">
                  <a:moveTo>
                    <a:pt x="38" y="1"/>
                  </a:moveTo>
                  <a:lnTo>
                    <a:pt x="42" y="1"/>
                  </a:lnTo>
                  <a:lnTo>
                    <a:pt x="49" y="0"/>
                  </a:lnTo>
                  <a:lnTo>
                    <a:pt x="54" y="0"/>
                  </a:lnTo>
                  <a:lnTo>
                    <a:pt x="58" y="0"/>
                  </a:lnTo>
                  <a:lnTo>
                    <a:pt x="60" y="1"/>
                  </a:lnTo>
                  <a:lnTo>
                    <a:pt x="61" y="2"/>
                  </a:lnTo>
                  <a:lnTo>
                    <a:pt x="62" y="4"/>
                  </a:lnTo>
                  <a:lnTo>
                    <a:pt x="65" y="5"/>
                  </a:lnTo>
                  <a:lnTo>
                    <a:pt x="67" y="6"/>
                  </a:lnTo>
                  <a:lnTo>
                    <a:pt x="69" y="6"/>
                  </a:lnTo>
                  <a:lnTo>
                    <a:pt x="71" y="6"/>
                  </a:lnTo>
                  <a:lnTo>
                    <a:pt x="75" y="5"/>
                  </a:lnTo>
                  <a:lnTo>
                    <a:pt x="81" y="5"/>
                  </a:lnTo>
                  <a:lnTo>
                    <a:pt x="83" y="6"/>
                  </a:lnTo>
                  <a:lnTo>
                    <a:pt x="85" y="9"/>
                  </a:lnTo>
                  <a:lnTo>
                    <a:pt x="86" y="13"/>
                  </a:lnTo>
                  <a:lnTo>
                    <a:pt x="86" y="17"/>
                  </a:lnTo>
                  <a:lnTo>
                    <a:pt x="89" y="18"/>
                  </a:lnTo>
                  <a:lnTo>
                    <a:pt x="91" y="18"/>
                  </a:lnTo>
                  <a:lnTo>
                    <a:pt x="98" y="18"/>
                  </a:lnTo>
                  <a:lnTo>
                    <a:pt x="104" y="20"/>
                  </a:lnTo>
                  <a:lnTo>
                    <a:pt x="107" y="21"/>
                  </a:lnTo>
                  <a:lnTo>
                    <a:pt x="106" y="25"/>
                  </a:lnTo>
                  <a:lnTo>
                    <a:pt x="102" y="31"/>
                  </a:lnTo>
                  <a:lnTo>
                    <a:pt x="95" y="39"/>
                  </a:lnTo>
                  <a:lnTo>
                    <a:pt x="86" y="49"/>
                  </a:lnTo>
                  <a:lnTo>
                    <a:pt x="77" y="56"/>
                  </a:lnTo>
                  <a:lnTo>
                    <a:pt x="69" y="59"/>
                  </a:lnTo>
                  <a:lnTo>
                    <a:pt x="64" y="59"/>
                  </a:lnTo>
                  <a:lnTo>
                    <a:pt x="61" y="56"/>
                  </a:lnTo>
                  <a:lnTo>
                    <a:pt x="58" y="53"/>
                  </a:lnTo>
                  <a:lnTo>
                    <a:pt x="54" y="51"/>
                  </a:lnTo>
                  <a:lnTo>
                    <a:pt x="49" y="53"/>
                  </a:lnTo>
                  <a:lnTo>
                    <a:pt x="44" y="55"/>
                  </a:lnTo>
                  <a:lnTo>
                    <a:pt x="38" y="56"/>
                  </a:lnTo>
                  <a:lnTo>
                    <a:pt x="33" y="56"/>
                  </a:lnTo>
                  <a:lnTo>
                    <a:pt x="29" y="54"/>
                  </a:lnTo>
                  <a:lnTo>
                    <a:pt x="28" y="50"/>
                  </a:lnTo>
                  <a:lnTo>
                    <a:pt x="28" y="47"/>
                  </a:lnTo>
                  <a:lnTo>
                    <a:pt x="29" y="43"/>
                  </a:lnTo>
                  <a:lnTo>
                    <a:pt x="28" y="42"/>
                  </a:lnTo>
                  <a:lnTo>
                    <a:pt x="23" y="43"/>
                  </a:lnTo>
                  <a:lnTo>
                    <a:pt x="13" y="46"/>
                  </a:lnTo>
                  <a:lnTo>
                    <a:pt x="4" y="49"/>
                  </a:lnTo>
                  <a:lnTo>
                    <a:pt x="0" y="47"/>
                  </a:lnTo>
                  <a:lnTo>
                    <a:pt x="3" y="41"/>
                  </a:lnTo>
                  <a:lnTo>
                    <a:pt x="7" y="35"/>
                  </a:lnTo>
                  <a:lnTo>
                    <a:pt x="12" y="30"/>
                  </a:lnTo>
                  <a:lnTo>
                    <a:pt x="17" y="25"/>
                  </a:lnTo>
                  <a:lnTo>
                    <a:pt x="23" y="20"/>
                  </a:lnTo>
                  <a:lnTo>
                    <a:pt x="28" y="14"/>
                  </a:lnTo>
                  <a:lnTo>
                    <a:pt x="28" y="12"/>
                  </a:lnTo>
                  <a:lnTo>
                    <a:pt x="29" y="9"/>
                  </a:lnTo>
                  <a:lnTo>
                    <a:pt x="32" y="5"/>
                  </a:lnTo>
                  <a:lnTo>
                    <a:pt x="36" y="2"/>
                  </a:lnTo>
                  <a:lnTo>
                    <a:pt x="3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7" name="Freeform 104">
              <a:extLst>
                <a:ext uri="{FF2B5EF4-FFF2-40B4-BE49-F238E27FC236}">
                  <a16:creationId xmlns:a16="http://schemas.microsoft.com/office/drawing/2014/main" id="{88D68E79-F496-4652-9739-7A64BC0FB29D}"/>
                </a:ext>
              </a:extLst>
            </p:cNvPr>
            <p:cNvSpPr>
              <a:spLocks/>
            </p:cNvSpPr>
            <p:nvPr/>
          </p:nvSpPr>
          <p:spPr bwMode="auto">
            <a:xfrm>
              <a:off x="1958" y="5345"/>
              <a:ext cx="30" cy="37"/>
            </a:xfrm>
            <a:custGeom>
              <a:avLst/>
              <a:gdLst>
                <a:gd name="T0" fmla="*/ 0 w 118"/>
                <a:gd name="T1" fmla="*/ 0 h 147"/>
                <a:gd name="T2" fmla="*/ 0 w 118"/>
                <a:gd name="T3" fmla="*/ 0 h 147"/>
                <a:gd name="T4" fmla="*/ 0 w 118"/>
                <a:gd name="T5" fmla="*/ 0 h 147"/>
                <a:gd name="T6" fmla="*/ 0 w 118"/>
                <a:gd name="T7" fmla="*/ 0 h 147"/>
                <a:gd name="T8" fmla="*/ 0 w 118"/>
                <a:gd name="T9" fmla="*/ 0 h 147"/>
                <a:gd name="T10" fmla="*/ 0 w 118"/>
                <a:gd name="T11" fmla="*/ 0 h 147"/>
                <a:gd name="T12" fmla="*/ 0 w 118"/>
                <a:gd name="T13" fmla="*/ 0 h 147"/>
                <a:gd name="T14" fmla="*/ 0 w 118"/>
                <a:gd name="T15" fmla="*/ 0 h 147"/>
                <a:gd name="T16" fmla="*/ 0 w 118"/>
                <a:gd name="T17" fmla="*/ 0 h 147"/>
                <a:gd name="T18" fmla="*/ 0 w 118"/>
                <a:gd name="T19" fmla="*/ 0 h 147"/>
                <a:gd name="T20" fmla="*/ 0 w 118"/>
                <a:gd name="T21" fmla="*/ 0 h 147"/>
                <a:gd name="T22" fmla="*/ 0 w 118"/>
                <a:gd name="T23" fmla="*/ 0 h 147"/>
                <a:gd name="T24" fmla="*/ 0 w 118"/>
                <a:gd name="T25" fmla="*/ 0 h 147"/>
                <a:gd name="T26" fmla="*/ 0 w 118"/>
                <a:gd name="T27" fmla="*/ 0 h 147"/>
                <a:gd name="T28" fmla="*/ 0 w 118"/>
                <a:gd name="T29" fmla="*/ 0 h 147"/>
                <a:gd name="T30" fmla="*/ 0 w 118"/>
                <a:gd name="T31" fmla="*/ 0 h 147"/>
                <a:gd name="T32" fmla="*/ 0 w 118"/>
                <a:gd name="T33" fmla="*/ 0 h 147"/>
                <a:gd name="T34" fmla="*/ 0 w 118"/>
                <a:gd name="T35" fmla="*/ 0 h 147"/>
                <a:gd name="T36" fmla="*/ 0 w 118"/>
                <a:gd name="T37" fmla="*/ 0 h 147"/>
                <a:gd name="T38" fmla="*/ 0 w 118"/>
                <a:gd name="T39" fmla="*/ 0 h 147"/>
                <a:gd name="T40" fmla="*/ 0 w 118"/>
                <a:gd name="T41" fmla="*/ 0 h 147"/>
                <a:gd name="T42" fmla="*/ 0 w 118"/>
                <a:gd name="T43" fmla="*/ 0 h 147"/>
                <a:gd name="T44" fmla="*/ 0 w 118"/>
                <a:gd name="T45" fmla="*/ 0 h 147"/>
                <a:gd name="T46" fmla="*/ 0 w 118"/>
                <a:gd name="T47" fmla="*/ 0 h 147"/>
                <a:gd name="T48" fmla="*/ 0 w 118"/>
                <a:gd name="T49" fmla="*/ 0 h 147"/>
                <a:gd name="T50" fmla="*/ 0 w 118"/>
                <a:gd name="T51" fmla="*/ 0 h 147"/>
                <a:gd name="T52" fmla="*/ 0 w 118"/>
                <a:gd name="T53" fmla="*/ 0 h 147"/>
                <a:gd name="T54" fmla="*/ 0 w 118"/>
                <a:gd name="T55" fmla="*/ 0 h 147"/>
                <a:gd name="T56" fmla="*/ 0 w 118"/>
                <a:gd name="T57" fmla="*/ 0 h 147"/>
                <a:gd name="T58" fmla="*/ 0 w 118"/>
                <a:gd name="T59" fmla="*/ 0 h 147"/>
                <a:gd name="T60" fmla="*/ 0 w 118"/>
                <a:gd name="T61" fmla="*/ 0 h 147"/>
                <a:gd name="T62" fmla="*/ 0 w 118"/>
                <a:gd name="T63" fmla="*/ 0 h 147"/>
                <a:gd name="T64" fmla="*/ 0 w 118"/>
                <a:gd name="T65" fmla="*/ 0 h 147"/>
                <a:gd name="T66" fmla="*/ 0 w 118"/>
                <a:gd name="T67" fmla="*/ 0 h 147"/>
                <a:gd name="T68" fmla="*/ 0 w 118"/>
                <a:gd name="T69" fmla="*/ 0 h 147"/>
                <a:gd name="T70" fmla="*/ 0 w 118"/>
                <a:gd name="T71" fmla="*/ 0 h 147"/>
                <a:gd name="T72" fmla="*/ 0 w 118"/>
                <a:gd name="T73" fmla="*/ 0 h 147"/>
                <a:gd name="T74" fmla="*/ 0 w 118"/>
                <a:gd name="T75" fmla="*/ 0 h 147"/>
                <a:gd name="T76" fmla="*/ 0 w 118"/>
                <a:gd name="T77" fmla="*/ 0 h 147"/>
                <a:gd name="T78" fmla="*/ 0 w 118"/>
                <a:gd name="T79" fmla="*/ 0 h 147"/>
                <a:gd name="T80" fmla="*/ 0 w 118"/>
                <a:gd name="T81" fmla="*/ 0 h 147"/>
                <a:gd name="T82" fmla="*/ 0 w 118"/>
                <a:gd name="T83" fmla="*/ 0 h 147"/>
                <a:gd name="T84" fmla="*/ 0 w 118"/>
                <a:gd name="T85" fmla="*/ 0 h 147"/>
                <a:gd name="T86" fmla="*/ 0 w 118"/>
                <a:gd name="T87" fmla="*/ 0 h 147"/>
                <a:gd name="T88" fmla="*/ 0 w 118"/>
                <a:gd name="T89" fmla="*/ 0 h 147"/>
                <a:gd name="T90" fmla="*/ 0 w 118"/>
                <a:gd name="T91" fmla="*/ 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8" h="147">
                  <a:moveTo>
                    <a:pt x="118" y="4"/>
                  </a:moveTo>
                  <a:lnTo>
                    <a:pt x="72" y="0"/>
                  </a:lnTo>
                  <a:lnTo>
                    <a:pt x="75" y="2"/>
                  </a:lnTo>
                  <a:lnTo>
                    <a:pt x="81" y="9"/>
                  </a:lnTo>
                  <a:lnTo>
                    <a:pt x="88" y="19"/>
                  </a:lnTo>
                  <a:lnTo>
                    <a:pt x="91" y="35"/>
                  </a:lnTo>
                  <a:lnTo>
                    <a:pt x="88" y="50"/>
                  </a:lnTo>
                  <a:lnTo>
                    <a:pt x="81" y="62"/>
                  </a:lnTo>
                  <a:lnTo>
                    <a:pt x="76" y="72"/>
                  </a:lnTo>
                  <a:lnTo>
                    <a:pt x="72" y="84"/>
                  </a:lnTo>
                  <a:lnTo>
                    <a:pt x="75" y="98"/>
                  </a:lnTo>
                  <a:lnTo>
                    <a:pt x="77" y="112"/>
                  </a:lnTo>
                  <a:lnTo>
                    <a:pt x="75" y="125"/>
                  </a:lnTo>
                  <a:lnTo>
                    <a:pt x="60" y="131"/>
                  </a:lnTo>
                  <a:lnTo>
                    <a:pt x="48" y="133"/>
                  </a:lnTo>
                  <a:lnTo>
                    <a:pt x="38" y="135"/>
                  </a:lnTo>
                  <a:lnTo>
                    <a:pt x="27" y="137"/>
                  </a:lnTo>
                  <a:lnTo>
                    <a:pt x="18" y="138"/>
                  </a:lnTo>
                  <a:lnTo>
                    <a:pt x="10" y="139"/>
                  </a:lnTo>
                  <a:lnTo>
                    <a:pt x="5" y="141"/>
                  </a:lnTo>
                  <a:lnTo>
                    <a:pt x="1" y="142"/>
                  </a:lnTo>
                  <a:lnTo>
                    <a:pt x="0" y="142"/>
                  </a:lnTo>
                  <a:lnTo>
                    <a:pt x="2" y="142"/>
                  </a:lnTo>
                  <a:lnTo>
                    <a:pt x="8" y="142"/>
                  </a:lnTo>
                  <a:lnTo>
                    <a:pt x="15" y="143"/>
                  </a:lnTo>
                  <a:lnTo>
                    <a:pt x="26" y="145"/>
                  </a:lnTo>
                  <a:lnTo>
                    <a:pt x="37" y="145"/>
                  </a:lnTo>
                  <a:lnTo>
                    <a:pt x="47" y="146"/>
                  </a:lnTo>
                  <a:lnTo>
                    <a:pt x="56" y="147"/>
                  </a:lnTo>
                  <a:lnTo>
                    <a:pt x="64" y="147"/>
                  </a:lnTo>
                  <a:lnTo>
                    <a:pt x="75" y="147"/>
                  </a:lnTo>
                  <a:lnTo>
                    <a:pt x="84" y="147"/>
                  </a:lnTo>
                  <a:lnTo>
                    <a:pt x="89" y="145"/>
                  </a:lnTo>
                  <a:lnTo>
                    <a:pt x="92" y="138"/>
                  </a:lnTo>
                  <a:lnTo>
                    <a:pt x="95" y="130"/>
                  </a:lnTo>
                  <a:lnTo>
                    <a:pt x="98" y="118"/>
                  </a:lnTo>
                  <a:lnTo>
                    <a:pt x="100" y="106"/>
                  </a:lnTo>
                  <a:lnTo>
                    <a:pt x="98" y="93"/>
                  </a:lnTo>
                  <a:lnTo>
                    <a:pt x="93" y="83"/>
                  </a:lnTo>
                  <a:lnTo>
                    <a:pt x="89" y="76"/>
                  </a:lnTo>
                  <a:lnTo>
                    <a:pt x="91" y="66"/>
                  </a:lnTo>
                  <a:lnTo>
                    <a:pt x="100" y="46"/>
                  </a:lnTo>
                  <a:lnTo>
                    <a:pt x="112" y="23"/>
                  </a:lnTo>
                  <a:lnTo>
                    <a:pt x="117" y="10"/>
                  </a:lnTo>
                  <a:lnTo>
                    <a:pt x="118" y="5"/>
                  </a:lnTo>
                  <a:lnTo>
                    <a:pt x="11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8" name="Freeform 105">
              <a:extLst>
                <a:ext uri="{FF2B5EF4-FFF2-40B4-BE49-F238E27FC236}">
                  <a16:creationId xmlns:a16="http://schemas.microsoft.com/office/drawing/2014/main" id="{9C1F3647-3795-41FE-BD96-F00A8C0AB345}"/>
                </a:ext>
              </a:extLst>
            </p:cNvPr>
            <p:cNvSpPr>
              <a:spLocks/>
            </p:cNvSpPr>
            <p:nvPr/>
          </p:nvSpPr>
          <p:spPr bwMode="auto">
            <a:xfrm>
              <a:off x="1845" y="5226"/>
              <a:ext cx="26" cy="25"/>
            </a:xfrm>
            <a:custGeom>
              <a:avLst/>
              <a:gdLst>
                <a:gd name="T0" fmla="*/ 0 w 102"/>
                <a:gd name="T1" fmla="*/ 0 h 97"/>
                <a:gd name="T2" fmla="*/ 0 w 102"/>
                <a:gd name="T3" fmla="*/ 0 h 97"/>
                <a:gd name="T4" fmla="*/ 0 w 102"/>
                <a:gd name="T5" fmla="*/ 0 h 97"/>
                <a:gd name="T6" fmla="*/ 0 w 102"/>
                <a:gd name="T7" fmla="*/ 0 h 97"/>
                <a:gd name="T8" fmla="*/ 0 w 102"/>
                <a:gd name="T9" fmla="*/ 0 h 97"/>
                <a:gd name="T10" fmla="*/ 0 w 102"/>
                <a:gd name="T11" fmla="*/ 0 h 97"/>
                <a:gd name="T12" fmla="*/ 0 w 102"/>
                <a:gd name="T13" fmla="*/ 0 h 97"/>
                <a:gd name="T14" fmla="*/ 0 w 102"/>
                <a:gd name="T15" fmla="*/ 0 h 97"/>
                <a:gd name="T16" fmla="*/ 0 w 102"/>
                <a:gd name="T17" fmla="*/ 0 h 97"/>
                <a:gd name="T18" fmla="*/ 0 w 102"/>
                <a:gd name="T19" fmla="*/ 0 h 97"/>
                <a:gd name="T20" fmla="*/ 0 w 102"/>
                <a:gd name="T21" fmla="*/ 0 h 97"/>
                <a:gd name="T22" fmla="*/ 0 w 102"/>
                <a:gd name="T23" fmla="*/ 0 h 97"/>
                <a:gd name="T24" fmla="*/ 0 w 102"/>
                <a:gd name="T25" fmla="*/ 0 h 97"/>
                <a:gd name="T26" fmla="*/ 0 w 102"/>
                <a:gd name="T27" fmla="*/ 0 h 97"/>
                <a:gd name="T28" fmla="*/ 0 w 102"/>
                <a:gd name="T29" fmla="*/ 0 h 97"/>
                <a:gd name="T30" fmla="*/ 0 w 102"/>
                <a:gd name="T31" fmla="*/ 0 h 97"/>
                <a:gd name="T32" fmla="*/ 0 w 102"/>
                <a:gd name="T33" fmla="*/ 0 h 97"/>
                <a:gd name="T34" fmla="*/ 0 w 102"/>
                <a:gd name="T35" fmla="*/ 0 h 97"/>
                <a:gd name="T36" fmla="*/ 0 w 102"/>
                <a:gd name="T37" fmla="*/ 0 h 97"/>
                <a:gd name="T38" fmla="*/ 0 w 102"/>
                <a:gd name="T39" fmla="*/ 0 h 97"/>
                <a:gd name="T40" fmla="*/ 0 w 102"/>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97">
                  <a:moveTo>
                    <a:pt x="81" y="0"/>
                  </a:moveTo>
                  <a:lnTo>
                    <a:pt x="77" y="4"/>
                  </a:lnTo>
                  <a:lnTo>
                    <a:pt x="65" y="14"/>
                  </a:lnTo>
                  <a:lnTo>
                    <a:pt x="50" y="29"/>
                  </a:lnTo>
                  <a:lnTo>
                    <a:pt x="33" y="46"/>
                  </a:lnTo>
                  <a:lnTo>
                    <a:pt x="17" y="63"/>
                  </a:lnTo>
                  <a:lnTo>
                    <a:pt x="5" y="79"/>
                  </a:lnTo>
                  <a:lnTo>
                    <a:pt x="0" y="90"/>
                  </a:lnTo>
                  <a:lnTo>
                    <a:pt x="4" y="96"/>
                  </a:lnTo>
                  <a:lnTo>
                    <a:pt x="16" y="97"/>
                  </a:lnTo>
                  <a:lnTo>
                    <a:pt x="29" y="94"/>
                  </a:lnTo>
                  <a:lnTo>
                    <a:pt x="45" y="90"/>
                  </a:lnTo>
                  <a:lnTo>
                    <a:pt x="61" y="84"/>
                  </a:lnTo>
                  <a:lnTo>
                    <a:pt x="75" y="79"/>
                  </a:lnTo>
                  <a:lnTo>
                    <a:pt x="87" y="73"/>
                  </a:lnTo>
                  <a:lnTo>
                    <a:pt x="95" y="69"/>
                  </a:lnTo>
                  <a:lnTo>
                    <a:pt x="98" y="68"/>
                  </a:lnTo>
                  <a:lnTo>
                    <a:pt x="99" y="63"/>
                  </a:lnTo>
                  <a:lnTo>
                    <a:pt x="102" y="50"/>
                  </a:lnTo>
                  <a:lnTo>
                    <a:pt x="98" y="29"/>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9" name="Freeform 106">
              <a:extLst>
                <a:ext uri="{FF2B5EF4-FFF2-40B4-BE49-F238E27FC236}">
                  <a16:creationId xmlns:a16="http://schemas.microsoft.com/office/drawing/2014/main" id="{5FF3DD9E-A8DD-44D7-B320-5344FE815485}"/>
                </a:ext>
              </a:extLst>
            </p:cNvPr>
            <p:cNvSpPr>
              <a:spLocks/>
            </p:cNvSpPr>
            <p:nvPr/>
          </p:nvSpPr>
          <p:spPr bwMode="auto">
            <a:xfrm>
              <a:off x="1786" y="5238"/>
              <a:ext cx="31" cy="22"/>
            </a:xfrm>
            <a:custGeom>
              <a:avLst/>
              <a:gdLst>
                <a:gd name="T0" fmla="*/ 0 w 125"/>
                <a:gd name="T1" fmla="*/ 0 h 89"/>
                <a:gd name="T2" fmla="*/ 0 w 125"/>
                <a:gd name="T3" fmla="*/ 0 h 89"/>
                <a:gd name="T4" fmla="*/ 0 w 125"/>
                <a:gd name="T5" fmla="*/ 0 h 89"/>
                <a:gd name="T6" fmla="*/ 0 w 125"/>
                <a:gd name="T7" fmla="*/ 0 h 89"/>
                <a:gd name="T8" fmla="*/ 0 w 125"/>
                <a:gd name="T9" fmla="*/ 0 h 89"/>
                <a:gd name="T10" fmla="*/ 0 w 125"/>
                <a:gd name="T11" fmla="*/ 0 h 89"/>
                <a:gd name="T12" fmla="*/ 0 w 125"/>
                <a:gd name="T13" fmla="*/ 0 h 89"/>
                <a:gd name="T14" fmla="*/ 0 w 125"/>
                <a:gd name="T15" fmla="*/ 0 h 89"/>
                <a:gd name="T16" fmla="*/ 0 w 125"/>
                <a:gd name="T17" fmla="*/ 0 h 89"/>
                <a:gd name="T18" fmla="*/ 0 w 125"/>
                <a:gd name="T19" fmla="*/ 0 h 89"/>
                <a:gd name="T20" fmla="*/ 0 w 125"/>
                <a:gd name="T21" fmla="*/ 0 h 89"/>
                <a:gd name="T22" fmla="*/ 0 w 125"/>
                <a:gd name="T23" fmla="*/ 0 h 89"/>
                <a:gd name="T24" fmla="*/ 0 w 125"/>
                <a:gd name="T25" fmla="*/ 0 h 89"/>
                <a:gd name="T26" fmla="*/ 0 w 125"/>
                <a:gd name="T27" fmla="*/ 0 h 89"/>
                <a:gd name="T28" fmla="*/ 0 w 125"/>
                <a:gd name="T29" fmla="*/ 0 h 89"/>
                <a:gd name="T30" fmla="*/ 0 w 125"/>
                <a:gd name="T31" fmla="*/ 0 h 89"/>
                <a:gd name="T32" fmla="*/ 0 w 125"/>
                <a:gd name="T33" fmla="*/ 0 h 89"/>
                <a:gd name="T34" fmla="*/ 0 w 125"/>
                <a:gd name="T35" fmla="*/ 0 h 89"/>
                <a:gd name="T36" fmla="*/ 0 w 125"/>
                <a:gd name="T37" fmla="*/ 0 h 89"/>
                <a:gd name="T38" fmla="*/ 0 w 125"/>
                <a:gd name="T39" fmla="*/ 0 h 89"/>
                <a:gd name="T40" fmla="*/ 0 w 125"/>
                <a:gd name="T41" fmla="*/ 0 h 89"/>
                <a:gd name="T42" fmla="*/ 0 w 125"/>
                <a:gd name="T43" fmla="*/ 0 h 89"/>
                <a:gd name="T44" fmla="*/ 0 w 125"/>
                <a:gd name="T45" fmla="*/ 0 h 89"/>
                <a:gd name="T46" fmla="*/ 0 w 125"/>
                <a:gd name="T47" fmla="*/ 0 h 89"/>
                <a:gd name="T48" fmla="*/ 0 w 125"/>
                <a:gd name="T49" fmla="*/ 0 h 89"/>
                <a:gd name="T50" fmla="*/ 0 w 125"/>
                <a:gd name="T51" fmla="*/ 0 h 89"/>
                <a:gd name="T52" fmla="*/ 0 w 125"/>
                <a:gd name="T53" fmla="*/ 0 h 89"/>
                <a:gd name="T54" fmla="*/ 0 w 125"/>
                <a:gd name="T55" fmla="*/ 0 h 89"/>
                <a:gd name="T56" fmla="*/ 0 w 125"/>
                <a:gd name="T57" fmla="*/ 0 h 89"/>
                <a:gd name="T58" fmla="*/ 0 w 125"/>
                <a:gd name="T59" fmla="*/ 0 h 89"/>
                <a:gd name="T60" fmla="*/ 0 w 125"/>
                <a:gd name="T61" fmla="*/ 0 h 89"/>
                <a:gd name="T62" fmla="*/ 0 w 125"/>
                <a:gd name="T63" fmla="*/ 0 h 89"/>
                <a:gd name="T64" fmla="*/ 0 w 125"/>
                <a:gd name="T65" fmla="*/ 0 h 89"/>
                <a:gd name="T66" fmla="*/ 0 w 125"/>
                <a:gd name="T67" fmla="*/ 0 h 89"/>
                <a:gd name="T68" fmla="*/ 0 w 125"/>
                <a:gd name="T69" fmla="*/ 0 h 89"/>
                <a:gd name="T70" fmla="*/ 0 w 125"/>
                <a:gd name="T71" fmla="*/ 0 h 89"/>
                <a:gd name="T72" fmla="*/ 0 w 125"/>
                <a:gd name="T73" fmla="*/ 0 h 89"/>
                <a:gd name="T74" fmla="*/ 0 w 125"/>
                <a:gd name="T75" fmla="*/ 0 h 89"/>
                <a:gd name="T76" fmla="*/ 0 w 125"/>
                <a:gd name="T77" fmla="*/ 0 h 89"/>
                <a:gd name="T78" fmla="*/ 0 w 125"/>
                <a:gd name="T79" fmla="*/ 0 h 89"/>
                <a:gd name="T80" fmla="*/ 0 w 125"/>
                <a:gd name="T81" fmla="*/ 0 h 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5" h="89">
                  <a:moveTo>
                    <a:pt x="0" y="8"/>
                  </a:moveTo>
                  <a:lnTo>
                    <a:pt x="1" y="9"/>
                  </a:lnTo>
                  <a:lnTo>
                    <a:pt x="5" y="14"/>
                  </a:lnTo>
                  <a:lnTo>
                    <a:pt x="11" y="22"/>
                  </a:lnTo>
                  <a:lnTo>
                    <a:pt x="19" y="31"/>
                  </a:lnTo>
                  <a:lnTo>
                    <a:pt x="25" y="40"/>
                  </a:lnTo>
                  <a:lnTo>
                    <a:pt x="32" y="50"/>
                  </a:lnTo>
                  <a:lnTo>
                    <a:pt x="37" y="56"/>
                  </a:lnTo>
                  <a:lnTo>
                    <a:pt x="41" y="62"/>
                  </a:lnTo>
                  <a:lnTo>
                    <a:pt x="46" y="68"/>
                  </a:lnTo>
                  <a:lnTo>
                    <a:pt x="51" y="76"/>
                  </a:lnTo>
                  <a:lnTo>
                    <a:pt x="59" y="83"/>
                  </a:lnTo>
                  <a:lnTo>
                    <a:pt x="70" y="88"/>
                  </a:lnTo>
                  <a:lnTo>
                    <a:pt x="76" y="89"/>
                  </a:lnTo>
                  <a:lnTo>
                    <a:pt x="84" y="89"/>
                  </a:lnTo>
                  <a:lnTo>
                    <a:pt x="92" y="87"/>
                  </a:lnTo>
                  <a:lnTo>
                    <a:pt x="102" y="84"/>
                  </a:lnTo>
                  <a:lnTo>
                    <a:pt x="109" y="80"/>
                  </a:lnTo>
                  <a:lnTo>
                    <a:pt x="116" y="76"/>
                  </a:lnTo>
                  <a:lnTo>
                    <a:pt x="121" y="72"/>
                  </a:lnTo>
                  <a:lnTo>
                    <a:pt x="125" y="69"/>
                  </a:lnTo>
                  <a:lnTo>
                    <a:pt x="125" y="67"/>
                  </a:lnTo>
                  <a:lnTo>
                    <a:pt x="120" y="67"/>
                  </a:lnTo>
                  <a:lnTo>
                    <a:pt x="109" y="63"/>
                  </a:lnTo>
                  <a:lnTo>
                    <a:pt x="98" y="52"/>
                  </a:lnTo>
                  <a:lnTo>
                    <a:pt x="91" y="44"/>
                  </a:lnTo>
                  <a:lnTo>
                    <a:pt x="86" y="38"/>
                  </a:lnTo>
                  <a:lnTo>
                    <a:pt x="79" y="33"/>
                  </a:lnTo>
                  <a:lnTo>
                    <a:pt x="74" y="27"/>
                  </a:lnTo>
                  <a:lnTo>
                    <a:pt x="67" y="22"/>
                  </a:lnTo>
                  <a:lnTo>
                    <a:pt x="62" y="18"/>
                  </a:lnTo>
                  <a:lnTo>
                    <a:pt x="55" y="14"/>
                  </a:lnTo>
                  <a:lnTo>
                    <a:pt x="49" y="10"/>
                  </a:lnTo>
                  <a:lnTo>
                    <a:pt x="42" y="6"/>
                  </a:lnTo>
                  <a:lnTo>
                    <a:pt x="37" y="4"/>
                  </a:lnTo>
                  <a:lnTo>
                    <a:pt x="32" y="1"/>
                  </a:lnTo>
                  <a:lnTo>
                    <a:pt x="26" y="0"/>
                  </a:lnTo>
                  <a:lnTo>
                    <a:pt x="21" y="0"/>
                  </a:lnTo>
                  <a:lnTo>
                    <a:pt x="16" y="1"/>
                  </a:lnTo>
                  <a:lnTo>
                    <a:pt x="8" y="4"/>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0" name="Freeform 107">
              <a:extLst>
                <a:ext uri="{FF2B5EF4-FFF2-40B4-BE49-F238E27FC236}">
                  <a16:creationId xmlns:a16="http://schemas.microsoft.com/office/drawing/2014/main" id="{28FAACD1-5C55-4C59-9A28-72A5D72827A4}"/>
                </a:ext>
              </a:extLst>
            </p:cNvPr>
            <p:cNvSpPr>
              <a:spLocks/>
            </p:cNvSpPr>
            <p:nvPr/>
          </p:nvSpPr>
          <p:spPr bwMode="auto">
            <a:xfrm>
              <a:off x="1547" y="5304"/>
              <a:ext cx="76" cy="56"/>
            </a:xfrm>
            <a:custGeom>
              <a:avLst/>
              <a:gdLst>
                <a:gd name="T0" fmla="*/ 0 w 303"/>
                <a:gd name="T1" fmla="*/ 0 h 222"/>
                <a:gd name="T2" fmla="*/ 0 w 303"/>
                <a:gd name="T3" fmla="*/ 0 h 222"/>
                <a:gd name="T4" fmla="*/ 0 w 303"/>
                <a:gd name="T5" fmla="*/ 0 h 222"/>
                <a:gd name="T6" fmla="*/ 0 w 303"/>
                <a:gd name="T7" fmla="*/ 0 h 2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 h="222">
                  <a:moveTo>
                    <a:pt x="303" y="222"/>
                  </a:moveTo>
                  <a:lnTo>
                    <a:pt x="71" y="0"/>
                  </a:lnTo>
                  <a:lnTo>
                    <a:pt x="0" y="44"/>
                  </a:lnTo>
                  <a:lnTo>
                    <a:pt x="303" y="2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1" name="Freeform 108">
              <a:extLst>
                <a:ext uri="{FF2B5EF4-FFF2-40B4-BE49-F238E27FC236}">
                  <a16:creationId xmlns:a16="http://schemas.microsoft.com/office/drawing/2014/main" id="{5ACA30EC-3FA2-47F0-AEDF-0C94D2F8E22E}"/>
                </a:ext>
              </a:extLst>
            </p:cNvPr>
            <p:cNvSpPr>
              <a:spLocks/>
            </p:cNvSpPr>
            <p:nvPr/>
          </p:nvSpPr>
          <p:spPr bwMode="auto">
            <a:xfrm>
              <a:off x="1637" y="5297"/>
              <a:ext cx="23" cy="52"/>
            </a:xfrm>
            <a:custGeom>
              <a:avLst/>
              <a:gdLst>
                <a:gd name="T0" fmla="*/ 0 w 94"/>
                <a:gd name="T1" fmla="*/ 0 h 207"/>
                <a:gd name="T2" fmla="*/ 0 w 94"/>
                <a:gd name="T3" fmla="*/ 0 h 207"/>
                <a:gd name="T4" fmla="*/ 0 w 94"/>
                <a:gd name="T5" fmla="*/ 0 h 207"/>
                <a:gd name="T6" fmla="*/ 0 w 94"/>
                <a:gd name="T7" fmla="*/ 0 h 2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207">
                  <a:moveTo>
                    <a:pt x="49" y="207"/>
                  </a:moveTo>
                  <a:lnTo>
                    <a:pt x="0" y="8"/>
                  </a:lnTo>
                  <a:lnTo>
                    <a:pt x="94" y="0"/>
                  </a:lnTo>
                  <a:lnTo>
                    <a:pt x="49" y="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2" name="Freeform 109">
              <a:extLst>
                <a:ext uri="{FF2B5EF4-FFF2-40B4-BE49-F238E27FC236}">
                  <a16:creationId xmlns:a16="http://schemas.microsoft.com/office/drawing/2014/main" id="{78C69113-CA59-45EE-B711-26103FAC7EF6}"/>
                </a:ext>
              </a:extLst>
            </p:cNvPr>
            <p:cNvSpPr>
              <a:spLocks/>
            </p:cNvSpPr>
            <p:nvPr/>
          </p:nvSpPr>
          <p:spPr bwMode="auto">
            <a:xfrm>
              <a:off x="1542" y="5381"/>
              <a:ext cx="78" cy="16"/>
            </a:xfrm>
            <a:custGeom>
              <a:avLst/>
              <a:gdLst>
                <a:gd name="T0" fmla="*/ 0 w 311"/>
                <a:gd name="T1" fmla="*/ 0 h 67"/>
                <a:gd name="T2" fmla="*/ 0 w 311"/>
                <a:gd name="T3" fmla="*/ 0 h 67"/>
                <a:gd name="T4" fmla="*/ 0 w 311"/>
                <a:gd name="T5" fmla="*/ 0 h 67"/>
                <a:gd name="T6" fmla="*/ 0 w 311"/>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1" h="67">
                  <a:moveTo>
                    <a:pt x="311" y="0"/>
                  </a:moveTo>
                  <a:lnTo>
                    <a:pt x="0" y="32"/>
                  </a:lnTo>
                  <a:lnTo>
                    <a:pt x="32" y="67"/>
                  </a:lnTo>
                  <a:lnTo>
                    <a:pt x="3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3" name="Freeform 110">
              <a:extLst>
                <a:ext uri="{FF2B5EF4-FFF2-40B4-BE49-F238E27FC236}">
                  <a16:creationId xmlns:a16="http://schemas.microsoft.com/office/drawing/2014/main" id="{31B8D9A3-FAD1-4E05-8A8F-71BF902F90BD}"/>
                </a:ext>
              </a:extLst>
            </p:cNvPr>
            <p:cNvSpPr>
              <a:spLocks/>
            </p:cNvSpPr>
            <p:nvPr/>
          </p:nvSpPr>
          <p:spPr bwMode="auto">
            <a:xfrm>
              <a:off x="2106" y="4874"/>
              <a:ext cx="34" cy="38"/>
            </a:xfrm>
            <a:custGeom>
              <a:avLst/>
              <a:gdLst>
                <a:gd name="T0" fmla="*/ 0 w 138"/>
                <a:gd name="T1" fmla="*/ 0 h 151"/>
                <a:gd name="T2" fmla="*/ 0 w 138"/>
                <a:gd name="T3" fmla="*/ 0 h 151"/>
                <a:gd name="T4" fmla="*/ 0 w 138"/>
                <a:gd name="T5" fmla="*/ 0 h 151"/>
                <a:gd name="T6" fmla="*/ 0 w 138"/>
                <a:gd name="T7" fmla="*/ 0 h 151"/>
                <a:gd name="T8" fmla="*/ 0 w 138"/>
                <a:gd name="T9" fmla="*/ 0 h 151"/>
                <a:gd name="T10" fmla="*/ 0 w 138"/>
                <a:gd name="T11" fmla="*/ 0 h 151"/>
                <a:gd name="T12" fmla="*/ 0 w 138"/>
                <a:gd name="T13" fmla="*/ 0 h 151"/>
                <a:gd name="T14" fmla="*/ 0 w 138"/>
                <a:gd name="T15" fmla="*/ 0 h 151"/>
                <a:gd name="T16" fmla="*/ 0 w 138"/>
                <a:gd name="T17" fmla="*/ 0 h 151"/>
                <a:gd name="T18" fmla="*/ 0 w 138"/>
                <a:gd name="T19" fmla="*/ 0 h 151"/>
                <a:gd name="T20" fmla="*/ 0 w 138"/>
                <a:gd name="T21" fmla="*/ 0 h 151"/>
                <a:gd name="T22" fmla="*/ 0 w 138"/>
                <a:gd name="T23" fmla="*/ 0 h 151"/>
                <a:gd name="T24" fmla="*/ 0 w 138"/>
                <a:gd name="T25" fmla="*/ 0 h 151"/>
                <a:gd name="T26" fmla="*/ 0 w 138"/>
                <a:gd name="T27" fmla="*/ 0 h 151"/>
                <a:gd name="T28" fmla="*/ 0 w 138"/>
                <a:gd name="T29" fmla="*/ 0 h 151"/>
                <a:gd name="T30" fmla="*/ 0 w 138"/>
                <a:gd name="T31" fmla="*/ 0 h 151"/>
                <a:gd name="T32" fmla="*/ 0 w 138"/>
                <a:gd name="T33" fmla="*/ 0 h 151"/>
                <a:gd name="T34" fmla="*/ 0 w 138"/>
                <a:gd name="T35" fmla="*/ 0 h 151"/>
                <a:gd name="T36" fmla="*/ 0 w 138"/>
                <a:gd name="T37" fmla="*/ 0 h 151"/>
                <a:gd name="T38" fmla="*/ 0 w 138"/>
                <a:gd name="T39" fmla="*/ 0 h 151"/>
                <a:gd name="T40" fmla="*/ 0 w 138"/>
                <a:gd name="T41" fmla="*/ 0 h 151"/>
                <a:gd name="T42" fmla="*/ 0 w 138"/>
                <a:gd name="T43" fmla="*/ 0 h 151"/>
                <a:gd name="T44" fmla="*/ 0 w 138"/>
                <a:gd name="T45" fmla="*/ 0 h 151"/>
                <a:gd name="T46" fmla="*/ 0 w 138"/>
                <a:gd name="T47" fmla="*/ 0 h 151"/>
                <a:gd name="T48" fmla="*/ 0 w 138"/>
                <a:gd name="T49" fmla="*/ 0 h 151"/>
                <a:gd name="T50" fmla="*/ 0 w 138"/>
                <a:gd name="T51" fmla="*/ 0 h 151"/>
                <a:gd name="T52" fmla="*/ 0 w 138"/>
                <a:gd name="T53" fmla="*/ 0 h 151"/>
                <a:gd name="T54" fmla="*/ 0 w 138"/>
                <a:gd name="T55" fmla="*/ 0 h 151"/>
                <a:gd name="T56" fmla="*/ 0 w 138"/>
                <a:gd name="T57" fmla="*/ 0 h 151"/>
                <a:gd name="T58" fmla="*/ 0 w 138"/>
                <a:gd name="T59" fmla="*/ 0 h 151"/>
                <a:gd name="T60" fmla="*/ 0 w 138"/>
                <a:gd name="T61" fmla="*/ 0 h 151"/>
                <a:gd name="T62" fmla="*/ 0 w 138"/>
                <a:gd name="T63" fmla="*/ 0 h 151"/>
                <a:gd name="T64" fmla="*/ 0 w 138"/>
                <a:gd name="T65" fmla="*/ 0 h 1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151">
                  <a:moveTo>
                    <a:pt x="104" y="0"/>
                  </a:moveTo>
                  <a:lnTo>
                    <a:pt x="102" y="1"/>
                  </a:lnTo>
                  <a:lnTo>
                    <a:pt x="94" y="6"/>
                  </a:lnTo>
                  <a:lnTo>
                    <a:pt x="80" y="14"/>
                  </a:lnTo>
                  <a:lnTo>
                    <a:pt x="66" y="23"/>
                  </a:lnTo>
                  <a:lnTo>
                    <a:pt x="50" y="34"/>
                  </a:lnTo>
                  <a:lnTo>
                    <a:pt x="34" y="43"/>
                  </a:lnTo>
                  <a:lnTo>
                    <a:pt x="19" y="52"/>
                  </a:lnTo>
                  <a:lnTo>
                    <a:pt x="7" y="59"/>
                  </a:lnTo>
                  <a:lnTo>
                    <a:pt x="0" y="67"/>
                  </a:lnTo>
                  <a:lnTo>
                    <a:pt x="1" y="80"/>
                  </a:lnTo>
                  <a:lnTo>
                    <a:pt x="9" y="94"/>
                  </a:lnTo>
                  <a:lnTo>
                    <a:pt x="20" y="110"/>
                  </a:lnTo>
                  <a:lnTo>
                    <a:pt x="32" y="126"/>
                  </a:lnTo>
                  <a:lnTo>
                    <a:pt x="42" y="139"/>
                  </a:lnTo>
                  <a:lnTo>
                    <a:pt x="51" y="147"/>
                  </a:lnTo>
                  <a:lnTo>
                    <a:pt x="54" y="151"/>
                  </a:lnTo>
                  <a:lnTo>
                    <a:pt x="55" y="147"/>
                  </a:lnTo>
                  <a:lnTo>
                    <a:pt x="62" y="137"/>
                  </a:lnTo>
                  <a:lnTo>
                    <a:pt x="70" y="121"/>
                  </a:lnTo>
                  <a:lnTo>
                    <a:pt x="80" y="104"/>
                  </a:lnTo>
                  <a:lnTo>
                    <a:pt x="91" y="91"/>
                  </a:lnTo>
                  <a:lnTo>
                    <a:pt x="103" y="79"/>
                  </a:lnTo>
                  <a:lnTo>
                    <a:pt x="115" y="69"/>
                  </a:lnTo>
                  <a:lnTo>
                    <a:pt x="125" y="60"/>
                  </a:lnTo>
                  <a:lnTo>
                    <a:pt x="133" y="52"/>
                  </a:lnTo>
                  <a:lnTo>
                    <a:pt x="138" y="46"/>
                  </a:lnTo>
                  <a:lnTo>
                    <a:pt x="138" y="40"/>
                  </a:lnTo>
                  <a:lnTo>
                    <a:pt x="132" y="35"/>
                  </a:lnTo>
                  <a:lnTo>
                    <a:pt x="119" y="26"/>
                  </a:lnTo>
                  <a:lnTo>
                    <a:pt x="111" y="14"/>
                  </a:lnTo>
                  <a:lnTo>
                    <a:pt x="106" y="4"/>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591" name="AutoShape 111">
            <a:extLst>
              <a:ext uri="{FF2B5EF4-FFF2-40B4-BE49-F238E27FC236}">
                <a16:creationId xmlns:a16="http://schemas.microsoft.com/office/drawing/2014/main" id="{AE62B607-6A85-48FE-A9BF-F858DCF07D39}"/>
              </a:ext>
            </a:extLst>
          </p:cNvPr>
          <p:cNvSpPr>
            <a:spLocks noChangeArrowheads="1"/>
          </p:cNvSpPr>
          <p:nvPr/>
        </p:nvSpPr>
        <p:spPr bwMode="auto">
          <a:xfrm rot="1097002">
            <a:off x="2576513" y="7305675"/>
            <a:ext cx="254000" cy="209550"/>
          </a:xfrm>
          <a:prstGeom prst="rightArrow">
            <a:avLst>
              <a:gd name="adj1" fmla="val 37500"/>
              <a:gd name="adj2" fmla="val 67172"/>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grpSp>
        <p:nvGrpSpPr>
          <p:cNvPr id="24592" name="Group 112">
            <a:extLst>
              <a:ext uri="{FF2B5EF4-FFF2-40B4-BE49-F238E27FC236}">
                <a16:creationId xmlns:a16="http://schemas.microsoft.com/office/drawing/2014/main" id="{1AFB42A3-2D7D-4CC8-936D-983173FD70D3}"/>
              </a:ext>
            </a:extLst>
          </p:cNvPr>
          <p:cNvGrpSpPr>
            <a:grpSpLocks/>
          </p:cNvGrpSpPr>
          <p:nvPr/>
        </p:nvGrpSpPr>
        <p:grpSpPr bwMode="auto">
          <a:xfrm>
            <a:off x="2159000" y="4660900"/>
            <a:ext cx="2339975" cy="2352675"/>
            <a:chOff x="1344" y="2880"/>
            <a:chExt cx="1474" cy="1482"/>
          </a:xfrm>
        </p:grpSpPr>
        <p:graphicFrame>
          <p:nvGraphicFramePr>
            <p:cNvPr id="24594" name="Object 113">
              <a:extLst>
                <a:ext uri="{FF2B5EF4-FFF2-40B4-BE49-F238E27FC236}">
                  <a16:creationId xmlns:a16="http://schemas.microsoft.com/office/drawing/2014/main" id="{44FD8078-9435-48EA-8620-4AE6AA1060B2}"/>
                </a:ext>
              </a:extLst>
            </p:cNvPr>
            <p:cNvGraphicFramePr>
              <a:graphicFrameLocks noChangeAspect="1"/>
            </p:cNvGraphicFramePr>
            <p:nvPr/>
          </p:nvGraphicFramePr>
          <p:xfrm>
            <a:off x="1344" y="2880"/>
            <a:ext cx="1474" cy="1482"/>
          </p:xfrm>
          <a:graphic>
            <a:graphicData uri="http://schemas.openxmlformats.org/presentationml/2006/ole">
              <mc:AlternateContent xmlns:mc="http://schemas.openxmlformats.org/markup-compatibility/2006">
                <mc:Choice xmlns:v="urn:schemas-microsoft-com:vml" Requires="v">
                  <p:oleObj spid="_x0000_s24640" name="Clip" r:id="rId3" imgW="1195121" imgH="1202436" progId="MS_ClipArt_Gallery.2">
                    <p:embed/>
                  </p:oleObj>
                </mc:Choice>
                <mc:Fallback>
                  <p:oleObj name="Clip" r:id="rId3" imgW="1195121" imgH="1202436" progId="MS_ClipArt_Gallery.2">
                    <p:embed/>
                    <p:pic>
                      <p:nvPicPr>
                        <p:cNvPr id="0" name="Object 113"/>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344" y="2880"/>
                          <a:ext cx="1474" cy="1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4595" name="Group 114">
              <a:extLst>
                <a:ext uri="{FF2B5EF4-FFF2-40B4-BE49-F238E27FC236}">
                  <a16:creationId xmlns:a16="http://schemas.microsoft.com/office/drawing/2014/main" id="{992B4800-ADC0-4F27-90B1-C6C12ED03DB2}"/>
                </a:ext>
              </a:extLst>
            </p:cNvPr>
            <p:cNvGrpSpPr>
              <a:grpSpLocks/>
            </p:cNvGrpSpPr>
            <p:nvPr/>
          </p:nvGrpSpPr>
          <p:grpSpPr bwMode="auto">
            <a:xfrm>
              <a:off x="2065" y="3152"/>
              <a:ext cx="425" cy="158"/>
              <a:chOff x="2065" y="3152"/>
              <a:chExt cx="425" cy="158"/>
            </a:xfrm>
          </p:grpSpPr>
          <p:sp>
            <p:nvSpPr>
              <p:cNvPr id="24603" name="Oval 115">
                <a:extLst>
                  <a:ext uri="{FF2B5EF4-FFF2-40B4-BE49-F238E27FC236}">
                    <a16:creationId xmlns:a16="http://schemas.microsoft.com/office/drawing/2014/main" id="{B6C5D83B-FC9A-4347-8B29-FD8E5724F0BA}"/>
                  </a:ext>
                </a:extLst>
              </p:cNvPr>
              <p:cNvSpPr>
                <a:spLocks noChangeArrowheads="1"/>
              </p:cNvSpPr>
              <p:nvPr/>
            </p:nvSpPr>
            <p:spPr bwMode="auto">
              <a:xfrm rot="1046529">
                <a:off x="2065" y="3241"/>
                <a:ext cx="163" cy="5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4604" name="Oval 116">
                <a:extLst>
                  <a:ext uri="{FF2B5EF4-FFF2-40B4-BE49-F238E27FC236}">
                    <a16:creationId xmlns:a16="http://schemas.microsoft.com/office/drawing/2014/main" id="{E7494289-72CB-4114-B7D5-FF00B2F3DCAC}"/>
                  </a:ext>
                </a:extLst>
              </p:cNvPr>
              <p:cNvSpPr>
                <a:spLocks noChangeArrowheads="1"/>
              </p:cNvSpPr>
              <p:nvPr/>
            </p:nvSpPr>
            <p:spPr bwMode="auto">
              <a:xfrm rot="-1177903">
                <a:off x="2334" y="3244"/>
                <a:ext cx="152" cy="4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4605" name="Line 117">
                <a:extLst>
                  <a:ext uri="{FF2B5EF4-FFF2-40B4-BE49-F238E27FC236}">
                    <a16:creationId xmlns:a16="http://schemas.microsoft.com/office/drawing/2014/main" id="{7445393E-0FA3-4D59-95CC-877593EF6E6D}"/>
                  </a:ext>
                </a:extLst>
              </p:cNvPr>
              <p:cNvSpPr>
                <a:spLocks noChangeShapeType="1"/>
              </p:cNvSpPr>
              <p:nvPr/>
            </p:nvSpPr>
            <p:spPr bwMode="auto">
              <a:xfrm>
                <a:off x="2080" y="3165"/>
                <a:ext cx="192"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6" name="Line 118">
                <a:extLst>
                  <a:ext uri="{FF2B5EF4-FFF2-40B4-BE49-F238E27FC236}">
                    <a16:creationId xmlns:a16="http://schemas.microsoft.com/office/drawing/2014/main" id="{0C446D5B-C479-4692-8C40-42D4D526E51D}"/>
                  </a:ext>
                </a:extLst>
              </p:cNvPr>
              <p:cNvSpPr>
                <a:spLocks noChangeShapeType="1"/>
              </p:cNvSpPr>
              <p:nvPr/>
            </p:nvSpPr>
            <p:spPr bwMode="auto">
              <a:xfrm flipV="1">
                <a:off x="2300" y="3152"/>
                <a:ext cx="190" cy="15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607" name="Group 119">
                <a:extLst>
                  <a:ext uri="{FF2B5EF4-FFF2-40B4-BE49-F238E27FC236}">
                    <a16:creationId xmlns:a16="http://schemas.microsoft.com/office/drawing/2014/main" id="{64E0D72F-454C-48C7-8EFA-ADCE837DBA10}"/>
                  </a:ext>
                </a:extLst>
              </p:cNvPr>
              <p:cNvGrpSpPr>
                <a:grpSpLocks/>
              </p:cNvGrpSpPr>
              <p:nvPr/>
            </p:nvGrpSpPr>
            <p:grpSpPr bwMode="auto">
              <a:xfrm rot="-8844488">
                <a:off x="2162" y="3255"/>
                <a:ext cx="47" cy="48"/>
                <a:chOff x="2162" y="3255"/>
                <a:chExt cx="47" cy="48"/>
              </a:xfrm>
            </p:grpSpPr>
            <p:sp>
              <p:nvSpPr>
                <p:cNvPr id="24611" name="Oval 120">
                  <a:extLst>
                    <a:ext uri="{FF2B5EF4-FFF2-40B4-BE49-F238E27FC236}">
                      <a16:creationId xmlns:a16="http://schemas.microsoft.com/office/drawing/2014/main" id="{1A005076-7B3E-425C-8A09-827BF1CACBB4}"/>
                    </a:ext>
                  </a:extLst>
                </p:cNvPr>
                <p:cNvSpPr>
                  <a:spLocks noChangeArrowheads="1"/>
                </p:cNvSpPr>
                <p:nvPr/>
              </p:nvSpPr>
              <p:spPr bwMode="auto">
                <a:xfrm>
                  <a:off x="2162" y="3255"/>
                  <a:ext cx="47" cy="4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4612" name="Line 121">
                  <a:extLst>
                    <a:ext uri="{FF2B5EF4-FFF2-40B4-BE49-F238E27FC236}">
                      <a16:creationId xmlns:a16="http://schemas.microsoft.com/office/drawing/2014/main" id="{12A5D170-9053-4D78-91A9-E07544A92A8A}"/>
                    </a:ext>
                  </a:extLst>
                </p:cNvPr>
                <p:cNvSpPr>
                  <a:spLocks noChangeShapeType="1"/>
                </p:cNvSpPr>
                <p:nvPr/>
              </p:nvSpPr>
              <p:spPr bwMode="auto">
                <a:xfrm flipV="1">
                  <a:off x="2178" y="3266"/>
                  <a:ext cx="10" cy="1"/>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08" name="Group 122">
                <a:extLst>
                  <a:ext uri="{FF2B5EF4-FFF2-40B4-BE49-F238E27FC236}">
                    <a16:creationId xmlns:a16="http://schemas.microsoft.com/office/drawing/2014/main" id="{932BBEE1-8D7B-4112-AADC-1FEF62B20A27}"/>
                  </a:ext>
                </a:extLst>
              </p:cNvPr>
              <p:cNvGrpSpPr>
                <a:grpSpLocks/>
              </p:cNvGrpSpPr>
              <p:nvPr/>
            </p:nvGrpSpPr>
            <p:grpSpPr bwMode="auto">
              <a:xfrm rot="-9272199">
                <a:off x="2402" y="3241"/>
                <a:ext cx="47" cy="48"/>
                <a:chOff x="2162" y="3255"/>
                <a:chExt cx="47" cy="48"/>
              </a:xfrm>
            </p:grpSpPr>
            <p:sp>
              <p:nvSpPr>
                <p:cNvPr id="24609" name="Oval 123">
                  <a:extLst>
                    <a:ext uri="{FF2B5EF4-FFF2-40B4-BE49-F238E27FC236}">
                      <a16:creationId xmlns:a16="http://schemas.microsoft.com/office/drawing/2014/main" id="{5007D4DB-05E4-4F77-B04E-576AD0DBAE25}"/>
                    </a:ext>
                  </a:extLst>
                </p:cNvPr>
                <p:cNvSpPr>
                  <a:spLocks noChangeArrowheads="1"/>
                </p:cNvSpPr>
                <p:nvPr/>
              </p:nvSpPr>
              <p:spPr bwMode="auto">
                <a:xfrm>
                  <a:off x="2162" y="3255"/>
                  <a:ext cx="47" cy="4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4610" name="Line 124">
                  <a:extLst>
                    <a:ext uri="{FF2B5EF4-FFF2-40B4-BE49-F238E27FC236}">
                      <a16:creationId xmlns:a16="http://schemas.microsoft.com/office/drawing/2014/main" id="{0339781C-2728-427A-AB81-A1B8281E8490}"/>
                    </a:ext>
                  </a:extLst>
                </p:cNvPr>
                <p:cNvSpPr>
                  <a:spLocks noChangeShapeType="1"/>
                </p:cNvSpPr>
                <p:nvPr/>
              </p:nvSpPr>
              <p:spPr bwMode="auto">
                <a:xfrm flipV="1">
                  <a:off x="2178" y="3266"/>
                  <a:ext cx="10" cy="1"/>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596" name="Group 125">
              <a:extLst>
                <a:ext uri="{FF2B5EF4-FFF2-40B4-BE49-F238E27FC236}">
                  <a16:creationId xmlns:a16="http://schemas.microsoft.com/office/drawing/2014/main" id="{8C409B33-C195-4A6C-AE7F-97D1BCE32360}"/>
                </a:ext>
              </a:extLst>
            </p:cNvPr>
            <p:cNvGrpSpPr>
              <a:grpSpLocks/>
            </p:cNvGrpSpPr>
            <p:nvPr/>
          </p:nvGrpSpPr>
          <p:grpSpPr bwMode="auto">
            <a:xfrm rot="219320">
              <a:off x="2160" y="3438"/>
              <a:ext cx="288" cy="116"/>
              <a:chOff x="2160" y="3438"/>
              <a:chExt cx="288" cy="116"/>
            </a:xfrm>
          </p:grpSpPr>
          <p:sp>
            <p:nvSpPr>
              <p:cNvPr id="24597" name="Line 126">
                <a:extLst>
                  <a:ext uri="{FF2B5EF4-FFF2-40B4-BE49-F238E27FC236}">
                    <a16:creationId xmlns:a16="http://schemas.microsoft.com/office/drawing/2014/main" id="{E6BF519F-1FFE-4FD6-ADAE-7466D08F7B35}"/>
                  </a:ext>
                </a:extLst>
              </p:cNvPr>
              <p:cNvSpPr>
                <a:spLocks noChangeShapeType="1"/>
              </p:cNvSpPr>
              <p:nvPr/>
            </p:nvSpPr>
            <p:spPr bwMode="auto">
              <a:xfrm flipV="1">
                <a:off x="2160" y="3449"/>
                <a:ext cx="87" cy="10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8" name="Line 127">
                <a:extLst>
                  <a:ext uri="{FF2B5EF4-FFF2-40B4-BE49-F238E27FC236}">
                    <a16:creationId xmlns:a16="http://schemas.microsoft.com/office/drawing/2014/main" id="{4CF94899-B632-4024-9CD9-6E66B071E17E}"/>
                  </a:ext>
                </a:extLst>
              </p:cNvPr>
              <p:cNvSpPr>
                <a:spLocks noChangeShapeType="1"/>
              </p:cNvSpPr>
              <p:nvPr/>
            </p:nvSpPr>
            <p:spPr bwMode="auto">
              <a:xfrm flipH="1" flipV="1">
                <a:off x="2239" y="3455"/>
                <a:ext cx="4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9" name="Line 128">
                <a:extLst>
                  <a:ext uri="{FF2B5EF4-FFF2-40B4-BE49-F238E27FC236}">
                    <a16:creationId xmlns:a16="http://schemas.microsoft.com/office/drawing/2014/main" id="{1AA05F2B-1823-497D-99BA-B3FF5817FDA2}"/>
                  </a:ext>
                </a:extLst>
              </p:cNvPr>
              <p:cNvSpPr>
                <a:spLocks noChangeShapeType="1"/>
              </p:cNvSpPr>
              <p:nvPr/>
            </p:nvSpPr>
            <p:spPr bwMode="auto">
              <a:xfrm flipH="1">
                <a:off x="2280" y="3453"/>
                <a:ext cx="62" cy="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0" name="Line 129">
                <a:extLst>
                  <a:ext uri="{FF2B5EF4-FFF2-40B4-BE49-F238E27FC236}">
                    <a16:creationId xmlns:a16="http://schemas.microsoft.com/office/drawing/2014/main" id="{80FA653B-2A25-48FE-852B-310467B3EBAE}"/>
                  </a:ext>
                </a:extLst>
              </p:cNvPr>
              <p:cNvSpPr>
                <a:spLocks noChangeShapeType="1"/>
              </p:cNvSpPr>
              <p:nvPr/>
            </p:nvSpPr>
            <p:spPr bwMode="auto">
              <a:xfrm flipH="1" flipV="1">
                <a:off x="2336" y="3459"/>
                <a:ext cx="24" cy="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1" name="Line 130">
                <a:extLst>
                  <a:ext uri="{FF2B5EF4-FFF2-40B4-BE49-F238E27FC236}">
                    <a16:creationId xmlns:a16="http://schemas.microsoft.com/office/drawing/2014/main" id="{6D69662E-4BC3-4214-AEBD-C7499202DE51}"/>
                  </a:ext>
                </a:extLst>
              </p:cNvPr>
              <p:cNvSpPr>
                <a:spLocks noChangeShapeType="1"/>
              </p:cNvSpPr>
              <p:nvPr/>
            </p:nvSpPr>
            <p:spPr bwMode="auto">
              <a:xfrm flipH="1">
                <a:off x="2356" y="3438"/>
                <a:ext cx="63" cy="10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2" name="Line 131">
                <a:extLst>
                  <a:ext uri="{FF2B5EF4-FFF2-40B4-BE49-F238E27FC236}">
                    <a16:creationId xmlns:a16="http://schemas.microsoft.com/office/drawing/2014/main" id="{5D6ACEDB-4BFB-47C7-A073-123F8DCD8F58}"/>
                  </a:ext>
                </a:extLst>
              </p:cNvPr>
              <p:cNvSpPr>
                <a:spLocks noChangeShapeType="1"/>
              </p:cNvSpPr>
              <p:nvPr/>
            </p:nvSpPr>
            <p:spPr bwMode="auto">
              <a:xfrm>
                <a:off x="2418" y="3442"/>
                <a:ext cx="30" cy="11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593" name="Text Box 42">
            <a:extLst>
              <a:ext uri="{FF2B5EF4-FFF2-40B4-BE49-F238E27FC236}">
                <a16:creationId xmlns:a16="http://schemas.microsoft.com/office/drawing/2014/main" id="{852E4172-41B1-4EF1-9756-8C5A46213913}"/>
              </a:ext>
            </a:extLst>
          </p:cNvPr>
          <p:cNvSpPr txBox="1">
            <a:spLocks noChangeArrowheads="1"/>
          </p:cNvSpPr>
          <p:nvPr/>
        </p:nvSpPr>
        <p:spPr bwMode="auto">
          <a:xfrm>
            <a:off x="304800" y="519113"/>
            <a:ext cx="419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800"/>
              <a:t>Requisitos generales</a:t>
            </a:r>
            <a:endParaRPr lang="en-US" altLang="en-US" sz="1400" b="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046">
            <a:extLst>
              <a:ext uri="{FF2B5EF4-FFF2-40B4-BE49-F238E27FC236}">
                <a16:creationId xmlns:a16="http://schemas.microsoft.com/office/drawing/2014/main" id="{B74E15C1-1BD4-47B9-A4BE-861F63423F3C}"/>
              </a:ext>
            </a:extLst>
          </p:cNvPr>
          <p:cNvGrpSpPr>
            <a:grpSpLocks/>
          </p:cNvGrpSpPr>
          <p:nvPr/>
        </p:nvGrpSpPr>
        <p:grpSpPr bwMode="auto">
          <a:xfrm>
            <a:off x="1460500" y="1390650"/>
            <a:ext cx="3987800" cy="1212850"/>
            <a:chOff x="920" y="876"/>
            <a:chExt cx="2512" cy="764"/>
          </a:xfrm>
        </p:grpSpPr>
        <p:graphicFrame>
          <p:nvGraphicFramePr>
            <p:cNvPr id="25607" name="Object 1041">
              <a:hlinkClick r:id="" action="ppaction://ole?verb=0"/>
              <a:extLst>
                <a:ext uri="{FF2B5EF4-FFF2-40B4-BE49-F238E27FC236}">
                  <a16:creationId xmlns:a16="http://schemas.microsoft.com/office/drawing/2014/main" id="{F343F56B-7012-403A-9C23-DCCF4ECE3F48}"/>
                </a:ext>
              </a:extLst>
            </p:cNvPr>
            <p:cNvGraphicFramePr>
              <a:graphicFrameLocks/>
            </p:cNvGraphicFramePr>
            <p:nvPr/>
          </p:nvGraphicFramePr>
          <p:xfrm>
            <a:off x="920" y="876"/>
            <a:ext cx="2512" cy="764"/>
          </p:xfrm>
          <a:graphic>
            <a:graphicData uri="http://schemas.openxmlformats.org/presentationml/2006/ole">
              <mc:AlternateContent xmlns:mc="http://schemas.openxmlformats.org/markup-compatibility/2006">
                <mc:Choice xmlns:v="urn:schemas-microsoft-com:vml" Requires="v">
                  <p:oleObj spid="_x0000_s25611" name="Clip" r:id="rId3" imgW="5761038" imgH="3224213" progId="MS_ClipArt_Gallery.2">
                    <p:embed/>
                  </p:oleObj>
                </mc:Choice>
                <mc:Fallback>
                  <p:oleObj name="Clip" r:id="rId3" imgW="5761038" imgH="3224213" progId="MS_ClipArt_Gallery.2">
                    <p:embed/>
                    <p:pic>
                      <p:nvPicPr>
                        <p:cNvPr id="0" name="Object 104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 y="876"/>
                          <a:ext cx="2512" cy="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8" name="Rectangle 1042">
              <a:extLst>
                <a:ext uri="{FF2B5EF4-FFF2-40B4-BE49-F238E27FC236}">
                  <a16:creationId xmlns:a16="http://schemas.microsoft.com/office/drawing/2014/main" id="{C4F439E0-27E4-4C64-BE6E-099E96E2A3EE}"/>
                </a:ext>
              </a:extLst>
            </p:cNvPr>
            <p:cNvSpPr>
              <a:spLocks noChangeArrowheads="1"/>
            </p:cNvSpPr>
            <p:nvPr/>
          </p:nvSpPr>
          <p:spPr bwMode="auto">
            <a:xfrm>
              <a:off x="1478" y="1110"/>
              <a:ext cx="129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400"/>
                <a:t>Hazardous Atmospheres</a:t>
              </a:r>
            </a:p>
          </p:txBody>
        </p:sp>
      </p:grpSp>
      <p:sp>
        <p:nvSpPr>
          <p:cNvPr id="25603" name="AutoShape 1043">
            <a:extLst>
              <a:ext uri="{FF2B5EF4-FFF2-40B4-BE49-F238E27FC236}">
                <a16:creationId xmlns:a16="http://schemas.microsoft.com/office/drawing/2014/main" id="{10222C20-4F28-4750-88F6-5F573FB5FFBC}"/>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5604" name="Text Box 1044">
            <a:extLst>
              <a:ext uri="{FF2B5EF4-FFF2-40B4-BE49-F238E27FC236}">
                <a16:creationId xmlns:a16="http://schemas.microsoft.com/office/drawing/2014/main" id="{C4BCAE20-73D2-4892-A356-B9484BE6BBB4}"/>
              </a:ext>
            </a:extLst>
          </p:cNvPr>
          <p:cNvSpPr txBox="1">
            <a:spLocks noChangeArrowheads="1"/>
          </p:cNvSpPr>
          <p:nvPr/>
        </p:nvSpPr>
        <p:spPr bwMode="auto">
          <a:xfrm>
            <a:off x="287338" y="522288"/>
            <a:ext cx="41513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800"/>
              <a:t>General requirements</a:t>
            </a:r>
            <a:endParaRPr lang="en-US" altLang="en-US" sz="1400" b="0"/>
          </a:p>
        </p:txBody>
      </p:sp>
      <p:sp>
        <p:nvSpPr>
          <p:cNvPr id="25605" name="Text Box 1045">
            <a:extLst>
              <a:ext uri="{FF2B5EF4-FFF2-40B4-BE49-F238E27FC236}">
                <a16:creationId xmlns:a16="http://schemas.microsoft.com/office/drawing/2014/main" id="{B902BF87-60F8-4CF2-AD83-96C869310539}"/>
              </a:ext>
            </a:extLst>
          </p:cNvPr>
          <p:cNvSpPr txBox="1">
            <a:spLocks noChangeArrowheads="1"/>
          </p:cNvSpPr>
          <p:nvPr/>
        </p:nvSpPr>
        <p:spPr bwMode="auto">
          <a:xfrm>
            <a:off x="457200" y="3124200"/>
            <a:ext cx="5842000" cy="515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Lst>
              <a:defRPr sz="800" b="1">
                <a:solidFill>
                  <a:schemeClr val="tx1"/>
                </a:solidFill>
                <a:latin typeface="Times New Roman" panose="02020603050405020304" pitchFamily="18" charset="0"/>
              </a:defRPr>
            </a:lvl1pPr>
            <a:lvl2pPr marL="742950" indent="-285750">
              <a:tabLst>
                <a:tab pos="292100" algn="l"/>
              </a:tabLst>
              <a:defRPr sz="800" b="1">
                <a:solidFill>
                  <a:schemeClr val="tx1"/>
                </a:solidFill>
                <a:latin typeface="Times New Roman" panose="02020603050405020304" pitchFamily="18" charset="0"/>
              </a:defRPr>
            </a:lvl2pPr>
            <a:lvl3pPr marL="1143000" indent="-228600">
              <a:tabLst>
                <a:tab pos="292100" algn="l"/>
              </a:tabLst>
              <a:defRPr sz="800" b="1">
                <a:solidFill>
                  <a:schemeClr val="tx1"/>
                </a:solidFill>
                <a:latin typeface="Times New Roman" panose="02020603050405020304" pitchFamily="18" charset="0"/>
              </a:defRPr>
            </a:lvl3pPr>
            <a:lvl4pPr marL="1600200" indent="-228600">
              <a:tabLst>
                <a:tab pos="292100" algn="l"/>
              </a:tabLst>
              <a:defRPr sz="800" b="1">
                <a:solidFill>
                  <a:schemeClr val="tx1"/>
                </a:solidFill>
                <a:latin typeface="Times New Roman" panose="02020603050405020304" pitchFamily="18" charset="0"/>
              </a:defRPr>
            </a:lvl4pPr>
            <a:lvl5pPr marL="2057400" indent="-228600">
              <a:tabLst>
                <a:tab pos="292100" algn="l"/>
              </a:tabLst>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92100" algn="l"/>
              </a:tabLs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92100" algn="l"/>
              </a:tabLs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92100" algn="l"/>
              </a:tabLs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92100" algn="l"/>
              </a:tabLst>
              <a:defRPr sz="800" b="1">
                <a:solidFill>
                  <a:schemeClr val="tx1"/>
                </a:solidFill>
                <a:latin typeface="Times New Roman" panose="02020603050405020304" pitchFamily="18" charset="0"/>
              </a:defRPr>
            </a:lvl9pPr>
          </a:lstStyle>
          <a:p>
            <a:pPr>
              <a:spcBef>
                <a:spcPct val="50000"/>
              </a:spcBef>
            </a:pPr>
            <a:r>
              <a:rPr lang="en-US" altLang="en-US" sz="1400"/>
              <a:t>Atmospheric testing is required when an oxygen deficient, explosive/flammable, and/or toxic atmosphere exists or could reasonably be expected to exist.  Expect to find hazardous atmospheres in or near: </a:t>
            </a:r>
          </a:p>
          <a:p>
            <a:pPr>
              <a:spcBef>
                <a:spcPct val="50000"/>
              </a:spcBef>
            </a:pPr>
            <a:endParaRPr lang="en-US" altLang="en-US" sz="1400"/>
          </a:p>
          <a:p>
            <a:pPr>
              <a:spcBef>
                <a:spcPct val="50000"/>
              </a:spcBef>
              <a:buFont typeface="Wingdings 2" panose="05020102010507070707" pitchFamily="18" charset="2"/>
              <a:buChar char=""/>
            </a:pPr>
            <a:r>
              <a:rPr lang="en-US" altLang="en-US" sz="1400"/>
              <a:t>	Landfill areas</a:t>
            </a:r>
          </a:p>
          <a:p>
            <a:pPr>
              <a:spcBef>
                <a:spcPct val="50000"/>
              </a:spcBef>
              <a:buFont typeface="Wingdings 2" panose="05020102010507070707" pitchFamily="18" charset="2"/>
              <a:buChar char=""/>
            </a:pPr>
            <a:r>
              <a:rPr lang="en-US" altLang="en-US" sz="1400"/>
              <a:t>	Utilities</a:t>
            </a:r>
          </a:p>
          <a:p>
            <a:pPr>
              <a:spcBef>
                <a:spcPct val="50000"/>
              </a:spcBef>
              <a:buFont typeface="Wingdings 2" panose="05020102010507070707" pitchFamily="18" charset="2"/>
              <a:buChar char=""/>
            </a:pPr>
            <a:r>
              <a:rPr lang="en-US" altLang="en-US" sz="1400"/>
              <a:t>	Tanks</a:t>
            </a:r>
          </a:p>
          <a:p>
            <a:pPr>
              <a:spcBef>
                <a:spcPct val="50000"/>
              </a:spcBef>
              <a:buFont typeface="Wingdings 2" panose="05020102010507070707" pitchFamily="18" charset="2"/>
              <a:buChar char=""/>
            </a:pPr>
            <a:r>
              <a:rPr lang="en-US" altLang="en-US" sz="1400"/>
              <a:t>	Contaminated soil</a:t>
            </a:r>
          </a:p>
          <a:p>
            <a:pPr>
              <a:spcBef>
                <a:spcPct val="50000"/>
              </a:spcBef>
            </a:pPr>
            <a:br>
              <a:rPr lang="en-US" altLang="en-US" sz="1400"/>
            </a:br>
            <a:r>
              <a:rPr lang="en-US" altLang="en-US" sz="1400"/>
              <a:t>Oxygen deficiency = 19.5% oxygen or less.</a:t>
            </a:r>
          </a:p>
          <a:p>
            <a:pPr>
              <a:spcBef>
                <a:spcPct val="50000"/>
              </a:spcBef>
            </a:pPr>
            <a:br>
              <a:rPr lang="en-US" altLang="en-US" sz="1400"/>
            </a:br>
            <a:r>
              <a:rPr lang="en-US" altLang="en-US" sz="1400"/>
              <a:t>Flammables / Explosives = between LFL / LEL &amp; UFL / UEL range.</a:t>
            </a:r>
            <a:br>
              <a:rPr lang="en-US" altLang="en-US" sz="1400"/>
            </a:br>
            <a:endParaRPr lang="en-US" altLang="en-US" sz="1400"/>
          </a:p>
          <a:p>
            <a:pPr>
              <a:spcBef>
                <a:spcPct val="50000"/>
              </a:spcBef>
            </a:pPr>
            <a:r>
              <a:rPr lang="en-US" altLang="en-US" sz="1400"/>
              <a:t>Toxic = above assigned PEL.  For example, carbon monoxide from fuel-powered equipment and vehicles.</a:t>
            </a:r>
          </a:p>
          <a:p>
            <a:pPr>
              <a:spcBef>
                <a:spcPct val="50000"/>
              </a:spcBef>
            </a:pPr>
            <a:br>
              <a:rPr lang="en-US" altLang="en-US" sz="1400"/>
            </a:br>
            <a:r>
              <a:rPr lang="en-US" altLang="en-US" sz="1400"/>
              <a:t>If a hazardous atmosphere exists or can exist, provisions must be made to remove the substance, properly ventilate, and/or wear respiratory equipment.</a:t>
            </a:r>
          </a:p>
        </p:txBody>
      </p:sp>
      <p:sp>
        <p:nvSpPr>
          <p:cNvPr id="25606" name="Text Box 1047">
            <a:extLst>
              <a:ext uri="{FF2B5EF4-FFF2-40B4-BE49-F238E27FC236}">
                <a16:creationId xmlns:a16="http://schemas.microsoft.com/office/drawing/2014/main" id="{60492157-C958-4A74-A7E6-55DB65D5960B}"/>
              </a:ext>
            </a:extLst>
          </p:cNvPr>
          <p:cNvSpPr txBox="1">
            <a:spLocks noChangeArrowheads="1"/>
          </p:cNvSpPr>
          <p:nvPr/>
        </p:nvSpPr>
        <p:spPr bwMode="auto">
          <a:xfrm>
            <a:off x="1600200" y="8267700"/>
            <a:ext cx="3308350" cy="4714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a:t>LFL:  Lower Flammable Limit     /     LEL:  Lower Explosive Limit</a:t>
            </a:r>
          </a:p>
          <a:p>
            <a:r>
              <a:rPr lang="en-US" altLang="en-US"/>
              <a:t>UFL:  Upper Flammable Limit     /     UEL:</a:t>
            </a:r>
            <a:r>
              <a:rPr lang="es-ES_tradnl" altLang="en-US"/>
              <a:t>  Upper Explosive Limit</a:t>
            </a:r>
          </a:p>
          <a:p>
            <a:r>
              <a:rPr lang="es-ES_tradnl" altLang="en-US"/>
              <a:t>PEL:  Permissible Exposure Level</a:t>
            </a:r>
            <a:endParaRPr lang="en-US"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054">
            <a:extLst>
              <a:ext uri="{FF2B5EF4-FFF2-40B4-BE49-F238E27FC236}">
                <a16:creationId xmlns:a16="http://schemas.microsoft.com/office/drawing/2014/main" id="{5233BAD7-8D9E-4CD4-9F86-05DF5E316569}"/>
              </a:ext>
            </a:extLst>
          </p:cNvPr>
          <p:cNvSpPr txBox="1">
            <a:spLocks noChangeArrowheads="1"/>
          </p:cNvSpPr>
          <p:nvPr/>
        </p:nvSpPr>
        <p:spPr bwMode="auto">
          <a:xfrm>
            <a:off x="457200" y="3124200"/>
            <a:ext cx="6223000" cy="515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Lst>
              <a:defRPr sz="800" b="1">
                <a:solidFill>
                  <a:schemeClr val="tx1"/>
                </a:solidFill>
                <a:latin typeface="Times New Roman" panose="02020603050405020304" pitchFamily="18" charset="0"/>
              </a:defRPr>
            </a:lvl1pPr>
            <a:lvl2pPr marL="742950" indent="-285750">
              <a:tabLst>
                <a:tab pos="292100" algn="l"/>
              </a:tabLst>
              <a:defRPr sz="800" b="1">
                <a:solidFill>
                  <a:schemeClr val="tx1"/>
                </a:solidFill>
                <a:latin typeface="Times New Roman" panose="02020603050405020304" pitchFamily="18" charset="0"/>
              </a:defRPr>
            </a:lvl2pPr>
            <a:lvl3pPr marL="1143000" indent="-228600">
              <a:tabLst>
                <a:tab pos="292100" algn="l"/>
              </a:tabLst>
              <a:defRPr sz="800" b="1">
                <a:solidFill>
                  <a:schemeClr val="tx1"/>
                </a:solidFill>
                <a:latin typeface="Times New Roman" panose="02020603050405020304" pitchFamily="18" charset="0"/>
              </a:defRPr>
            </a:lvl3pPr>
            <a:lvl4pPr marL="1600200" indent="-228600">
              <a:tabLst>
                <a:tab pos="292100" algn="l"/>
              </a:tabLst>
              <a:defRPr sz="800" b="1">
                <a:solidFill>
                  <a:schemeClr val="tx1"/>
                </a:solidFill>
                <a:latin typeface="Times New Roman" panose="02020603050405020304" pitchFamily="18" charset="0"/>
              </a:defRPr>
            </a:lvl4pPr>
            <a:lvl5pPr marL="2057400" indent="-228600">
              <a:tabLst>
                <a:tab pos="292100" algn="l"/>
              </a:tabLst>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92100" algn="l"/>
              </a:tabLs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92100" algn="l"/>
              </a:tabLs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92100" algn="l"/>
              </a:tabLs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92100" algn="l"/>
              </a:tabLst>
              <a:defRPr sz="800" b="1">
                <a:solidFill>
                  <a:schemeClr val="tx1"/>
                </a:solidFill>
                <a:latin typeface="Times New Roman" panose="02020603050405020304" pitchFamily="18" charset="0"/>
              </a:defRPr>
            </a:lvl9pPr>
          </a:lstStyle>
          <a:p>
            <a:pPr>
              <a:spcBef>
                <a:spcPct val="50000"/>
              </a:spcBef>
            </a:pPr>
            <a:r>
              <a:rPr lang="es-ES_tradnl" altLang="en-US" sz="1400">
                <a:solidFill>
                  <a:schemeClr val="tx2"/>
                </a:solidFill>
              </a:rPr>
              <a:t>Se requieren pruebas atmosféricas cuando existe o razonablemente se sospecha que existe una deficiencia de oxígeno, atmósferas explosivas o inflamables, y/o tóxicas. Espere encontrar atmósferas peligrosas en o cerca de</a:t>
            </a:r>
            <a:r>
              <a:rPr lang="en-US" altLang="en-US" sz="1400"/>
              <a:t>:</a:t>
            </a:r>
          </a:p>
          <a:p>
            <a:pPr>
              <a:spcBef>
                <a:spcPct val="50000"/>
              </a:spcBef>
            </a:pPr>
            <a:endParaRPr lang="en-US" altLang="en-US" sz="1400"/>
          </a:p>
          <a:p>
            <a:pPr>
              <a:spcBef>
                <a:spcPct val="50000"/>
              </a:spcBef>
              <a:buFont typeface="Wingdings 2" panose="05020102010507070707" pitchFamily="18" charset="2"/>
              <a:buChar char=""/>
            </a:pPr>
            <a:r>
              <a:rPr lang="es-ES_tradnl" altLang="en-US" sz="1400">
                <a:solidFill>
                  <a:schemeClr val="tx2"/>
                </a:solidFill>
              </a:rPr>
              <a:t> 	Excavaciones en áreas de relleno de tierra</a:t>
            </a:r>
          </a:p>
          <a:p>
            <a:pPr>
              <a:spcBef>
                <a:spcPct val="50000"/>
              </a:spcBef>
              <a:buFont typeface="Wingdings 2" panose="05020102010507070707" pitchFamily="18" charset="2"/>
              <a:buChar char=""/>
            </a:pPr>
            <a:r>
              <a:rPr lang="es-ES_tradnl" altLang="en-US" sz="1400">
                <a:solidFill>
                  <a:schemeClr val="tx2"/>
                </a:solidFill>
              </a:rPr>
              <a:t> 	Servicios públicos</a:t>
            </a:r>
          </a:p>
          <a:p>
            <a:pPr>
              <a:spcBef>
                <a:spcPct val="50000"/>
              </a:spcBef>
              <a:buFont typeface="Wingdings 2" panose="05020102010507070707" pitchFamily="18" charset="2"/>
              <a:buChar char=""/>
            </a:pPr>
            <a:r>
              <a:rPr lang="es-ES_tradnl" altLang="en-US" sz="1400">
                <a:solidFill>
                  <a:schemeClr val="tx2"/>
                </a:solidFill>
              </a:rPr>
              <a:t> 	Tanques</a:t>
            </a:r>
          </a:p>
          <a:p>
            <a:pPr>
              <a:spcBef>
                <a:spcPct val="50000"/>
              </a:spcBef>
              <a:buFont typeface="Wingdings 2" panose="05020102010507070707" pitchFamily="18" charset="2"/>
              <a:buChar char=""/>
            </a:pPr>
            <a:r>
              <a:rPr lang="es-ES_tradnl" altLang="en-US" sz="1400">
                <a:solidFill>
                  <a:schemeClr val="tx2"/>
                </a:solidFill>
              </a:rPr>
              <a:t> 	Tierra contaminada</a:t>
            </a:r>
          </a:p>
          <a:p>
            <a:pPr>
              <a:spcBef>
                <a:spcPct val="50000"/>
              </a:spcBef>
              <a:buFont typeface="Wingdings 2" panose="05020102010507070707" pitchFamily="18" charset="2"/>
              <a:buNone/>
            </a:pPr>
            <a:br>
              <a:rPr lang="en-US" altLang="en-US" sz="1400"/>
            </a:br>
            <a:r>
              <a:rPr lang="es-ES_tradnl" altLang="en-US" sz="1400">
                <a:solidFill>
                  <a:schemeClr val="tx2"/>
                </a:solidFill>
              </a:rPr>
              <a:t>Deficiencia de oxígeno </a:t>
            </a:r>
            <a:r>
              <a:rPr lang="en-US" altLang="en-US" sz="1400">
                <a:solidFill>
                  <a:schemeClr val="tx2"/>
                </a:solidFill>
              </a:rPr>
              <a:t>= 19.5% oxígeno o </a:t>
            </a:r>
            <a:r>
              <a:rPr lang="es-ES_tradnl" altLang="en-US" sz="1400">
                <a:solidFill>
                  <a:schemeClr val="tx2"/>
                </a:solidFill>
              </a:rPr>
              <a:t>menos.</a:t>
            </a:r>
          </a:p>
          <a:p>
            <a:pPr>
              <a:spcBef>
                <a:spcPct val="50000"/>
              </a:spcBef>
              <a:buFont typeface="Wingdings 2" panose="05020102010507070707" pitchFamily="18" charset="2"/>
              <a:buNone/>
            </a:pPr>
            <a:br>
              <a:rPr lang="es-ES_tradnl" altLang="en-US" sz="1400">
                <a:solidFill>
                  <a:schemeClr val="tx2"/>
                </a:solidFill>
              </a:rPr>
            </a:br>
            <a:r>
              <a:rPr lang="es-ES_tradnl" altLang="en-US" sz="1400">
                <a:solidFill>
                  <a:schemeClr val="tx2"/>
                </a:solidFill>
              </a:rPr>
              <a:t>Inflamables o Explosivos </a:t>
            </a:r>
            <a:r>
              <a:rPr lang="en-US" altLang="en-US" sz="1400">
                <a:solidFill>
                  <a:schemeClr val="tx2"/>
                </a:solidFill>
              </a:rPr>
              <a:t>=</a:t>
            </a:r>
            <a:r>
              <a:rPr lang="es-ES_tradnl" altLang="en-US" sz="1400">
                <a:solidFill>
                  <a:schemeClr val="tx2"/>
                </a:solidFill>
              </a:rPr>
              <a:t> entre el rango LII / LEI y LIS / LES.</a:t>
            </a:r>
            <a:br>
              <a:rPr lang="es-ES_tradnl" altLang="en-US" sz="1400">
                <a:solidFill>
                  <a:schemeClr val="tx2"/>
                </a:solidFill>
              </a:rPr>
            </a:br>
            <a:endParaRPr lang="es-ES_tradnl" altLang="en-US" sz="1400">
              <a:solidFill>
                <a:schemeClr val="tx2"/>
              </a:solidFill>
            </a:endParaRPr>
          </a:p>
          <a:p>
            <a:pPr>
              <a:spcBef>
                <a:spcPct val="50000"/>
              </a:spcBef>
              <a:buFont typeface="Wingdings 2" panose="05020102010507070707" pitchFamily="18" charset="2"/>
              <a:buNone/>
            </a:pPr>
            <a:r>
              <a:rPr lang="es-ES_tradnl" altLang="en-US" sz="1400">
                <a:solidFill>
                  <a:schemeClr val="tx2"/>
                </a:solidFill>
              </a:rPr>
              <a:t>Tóxico </a:t>
            </a:r>
            <a:r>
              <a:rPr lang="en-US" altLang="en-US" sz="1400">
                <a:solidFill>
                  <a:schemeClr val="tx2"/>
                </a:solidFill>
              </a:rPr>
              <a:t>=</a:t>
            </a:r>
            <a:r>
              <a:rPr lang="es-ES_tradnl" altLang="en-US" sz="1400">
                <a:solidFill>
                  <a:schemeClr val="tx2"/>
                </a:solidFill>
              </a:rPr>
              <a:t> arriba del NEP asignado.  Por ejemplo, monóxido de carbón de maquinaria y vehículos de combustible.</a:t>
            </a:r>
          </a:p>
          <a:p>
            <a:pPr>
              <a:spcBef>
                <a:spcPct val="50000"/>
              </a:spcBef>
              <a:buFont typeface="Wingdings 2" panose="05020102010507070707" pitchFamily="18" charset="2"/>
              <a:buNone/>
            </a:pPr>
            <a:r>
              <a:rPr lang="en-US" altLang="en-US" sz="1400"/>
              <a:t> </a:t>
            </a:r>
            <a:br>
              <a:rPr lang="en-US" altLang="en-US" sz="1400"/>
            </a:br>
            <a:r>
              <a:rPr lang="es-ES_tradnl" altLang="en-US" sz="1400">
                <a:solidFill>
                  <a:schemeClr val="tx2"/>
                </a:solidFill>
              </a:rPr>
              <a:t>Si existe o puede existir una atmósfera peligrosa, se deben hacer previsiones para remover la sustancia, correctamente ventilar, y/o utilizar equipo de respiración. </a:t>
            </a:r>
            <a:endParaRPr lang="en-US" altLang="en-US" sz="1400"/>
          </a:p>
        </p:txBody>
      </p:sp>
      <p:sp>
        <p:nvSpPr>
          <p:cNvPr id="26627" name="AutoShape 1044">
            <a:extLst>
              <a:ext uri="{FF2B5EF4-FFF2-40B4-BE49-F238E27FC236}">
                <a16:creationId xmlns:a16="http://schemas.microsoft.com/office/drawing/2014/main" id="{47C13047-5E39-435B-BCAB-5DF000C57476}"/>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grpSp>
        <p:nvGrpSpPr>
          <p:cNvPr id="26628" name="Group 1051">
            <a:extLst>
              <a:ext uri="{FF2B5EF4-FFF2-40B4-BE49-F238E27FC236}">
                <a16:creationId xmlns:a16="http://schemas.microsoft.com/office/drawing/2014/main" id="{292BB33A-9AE0-4912-8E62-867DBDDEA3B0}"/>
              </a:ext>
            </a:extLst>
          </p:cNvPr>
          <p:cNvGrpSpPr>
            <a:grpSpLocks/>
          </p:cNvGrpSpPr>
          <p:nvPr/>
        </p:nvGrpSpPr>
        <p:grpSpPr bwMode="auto">
          <a:xfrm>
            <a:off x="1460500" y="1390650"/>
            <a:ext cx="3987800" cy="1212850"/>
            <a:chOff x="920" y="876"/>
            <a:chExt cx="2512" cy="764"/>
          </a:xfrm>
        </p:grpSpPr>
        <p:graphicFrame>
          <p:nvGraphicFramePr>
            <p:cNvPr id="26631" name="Object 1052">
              <a:hlinkClick r:id="" action="ppaction://ole?verb=0"/>
              <a:extLst>
                <a:ext uri="{FF2B5EF4-FFF2-40B4-BE49-F238E27FC236}">
                  <a16:creationId xmlns:a16="http://schemas.microsoft.com/office/drawing/2014/main" id="{FA116332-4E40-4F15-B669-5DB3B843317C}"/>
                </a:ext>
              </a:extLst>
            </p:cNvPr>
            <p:cNvGraphicFramePr>
              <a:graphicFrameLocks/>
            </p:cNvGraphicFramePr>
            <p:nvPr/>
          </p:nvGraphicFramePr>
          <p:xfrm>
            <a:off x="920" y="876"/>
            <a:ext cx="2512" cy="764"/>
          </p:xfrm>
          <a:graphic>
            <a:graphicData uri="http://schemas.openxmlformats.org/presentationml/2006/ole">
              <mc:AlternateContent xmlns:mc="http://schemas.openxmlformats.org/markup-compatibility/2006">
                <mc:Choice xmlns:v="urn:schemas-microsoft-com:vml" Requires="v">
                  <p:oleObj spid="_x0000_s26635" name="Clip" r:id="rId3" imgW="5761038" imgH="3224213" progId="MS_ClipArt_Gallery.2">
                    <p:embed/>
                  </p:oleObj>
                </mc:Choice>
                <mc:Fallback>
                  <p:oleObj name="Clip" r:id="rId3" imgW="5761038" imgH="3224213" progId="MS_ClipArt_Gallery.2">
                    <p:embed/>
                    <p:pic>
                      <p:nvPicPr>
                        <p:cNvPr id="0" name="Object 105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 y="876"/>
                          <a:ext cx="2512" cy="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2" name="Rectangle 1053">
              <a:extLst>
                <a:ext uri="{FF2B5EF4-FFF2-40B4-BE49-F238E27FC236}">
                  <a16:creationId xmlns:a16="http://schemas.microsoft.com/office/drawing/2014/main" id="{BD07FAF9-D77A-493F-94FC-2F3EEC075C51}"/>
                </a:ext>
              </a:extLst>
            </p:cNvPr>
            <p:cNvSpPr>
              <a:spLocks noChangeArrowheads="1"/>
            </p:cNvSpPr>
            <p:nvPr/>
          </p:nvSpPr>
          <p:spPr bwMode="auto">
            <a:xfrm>
              <a:off x="1478" y="1110"/>
              <a:ext cx="118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s-ES_tradnl" altLang="en-US" sz="1400"/>
                <a:t>Atmósferas Peligrosas</a:t>
              </a:r>
              <a:endParaRPr lang="en-US" altLang="en-US" sz="1400"/>
            </a:p>
          </p:txBody>
        </p:sp>
      </p:grpSp>
      <p:sp>
        <p:nvSpPr>
          <p:cNvPr id="26629" name="Text Box 1055">
            <a:extLst>
              <a:ext uri="{FF2B5EF4-FFF2-40B4-BE49-F238E27FC236}">
                <a16:creationId xmlns:a16="http://schemas.microsoft.com/office/drawing/2014/main" id="{E6A2D01D-DF91-4A5C-A6FC-0184BD435612}"/>
              </a:ext>
            </a:extLst>
          </p:cNvPr>
          <p:cNvSpPr txBox="1">
            <a:spLocks noChangeArrowheads="1"/>
          </p:cNvSpPr>
          <p:nvPr/>
        </p:nvSpPr>
        <p:spPr bwMode="auto">
          <a:xfrm>
            <a:off x="1295400" y="8261350"/>
            <a:ext cx="3603625" cy="4714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a:t>LII:    Límite Inflamable Inferior     /     LEI:   Límite Explosivo Inferior</a:t>
            </a:r>
          </a:p>
          <a:p>
            <a:r>
              <a:rPr lang="en-US" altLang="en-US"/>
              <a:t>LIS:   Límite Inflamable Superior    /     LES:</a:t>
            </a:r>
            <a:r>
              <a:rPr lang="es-ES_tradnl" altLang="en-US"/>
              <a:t>  Límite Explosivo Superior</a:t>
            </a:r>
          </a:p>
          <a:p>
            <a:r>
              <a:rPr lang="es-ES_tradnl" altLang="en-US"/>
              <a:t>NEP:  Nivel de Exposición Permitido</a:t>
            </a:r>
            <a:endParaRPr lang="en-US" altLang="en-US"/>
          </a:p>
        </p:txBody>
      </p:sp>
      <p:sp>
        <p:nvSpPr>
          <p:cNvPr id="26630" name="Text Box 1043">
            <a:extLst>
              <a:ext uri="{FF2B5EF4-FFF2-40B4-BE49-F238E27FC236}">
                <a16:creationId xmlns:a16="http://schemas.microsoft.com/office/drawing/2014/main" id="{C5D78208-2A85-48F2-967B-EABBCA994244}"/>
              </a:ext>
            </a:extLst>
          </p:cNvPr>
          <p:cNvSpPr txBox="1">
            <a:spLocks noChangeArrowheads="1"/>
          </p:cNvSpPr>
          <p:nvPr/>
        </p:nvSpPr>
        <p:spPr bwMode="auto">
          <a:xfrm>
            <a:off x="304800" y="519113"/>
            <a:ext cx="419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800"/>
              <a:t>Requisitos generales</a:t>
            </a:r>
            <a:endParaRPr lang="en-US" altLang="en-US" sz="1400" b="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26">
            <a:extLst>
              <a:ext uri="{FF2B5EF4-FFF2-40B4-BE49-F238E27FC236}">
                <a16:creationId xmlns:a16="http://schemas.microsoft.com/office/drawing/2014/main" id="{A440F2F6-D252-4DA9-A1B2-001763831FFE}"/>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indent="-22860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buFont typeface="Wingdings" panose="05000000000000000000" pitchFamily="2" charset="2"/>
              <a:buNone/>
            </a:pPr>
            <a:r>
              <a:rPr lang="en-US" altLang="en-US" sz="1400"/>
              <a:t>TO USE THIS TRAINING MODULE:</a:t>
            </a:r>
          </a:p>
          <a:p>
            <a:pPr>
              <a:buFont typeface="Wingdings" panose="05000000000000000000" pitchFamily="2" charset="2"/>
              <a:buNone/>
            </a:pPr>
            <a:endParaRPr lang="en-US" altLang="en-US" sz="1400"/>
          </a:p>
          <a:p>
            <a:pPr>
              <a:buFont typeface="Wingdings" panose="05000000000000000000" pitchFamily="2" charset="2"/>
              <a:buNone/>
            </a:pPr>
            <a:r>
              <a:rPr lang="en-US" altLang="en-US" sz="1200"/>
              <a:t>This Oregon OSHA training module is designed so that both English and Spanish-speaking people can use it.  The left-sided pages are in English and the right-sided pages are in Spanish.</a:t>
            </a:r>
          </a:p>
        </p:txBody>
      </p:sp>
      <p:sp>
        <p:nvSpPr>
          <p:cNvPr id="5123" name="Text Box 1027">
            <a:extLst>
              <a:ext uri="{FF2B5EF4-FFF2-40B4-BE49-F238E27FC236}">
                <a16:creationId xmlns:a16="http://schemas.microsoft.com/office/drawing/2014/main" id="{A2CA6EEB-7066-4AF7-92AE-2A39B9E0AE4D}"/>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000"/>
              <a:t>STEP 1</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2</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3</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4</a:t>
            </a:r>
          </a:p>
        </p:txBody>
      </p:sp>
      <p:graphicFrame>
        <p:nvGraphicFramePr>
          <p:cNvPr id="5124" name="Object 1028">
            <a:extLst>
              <a:ext uri="{FF2B5EF4-FFF2-40B4-BE49-F238E27FC236}">
                <a16:creationId xmlns:a16="http://schemas.microsoft.com/office/drawing/2014/main" id="{D35A2C3C-BE9E-4208-B099-A6479BCEAAF7}"/>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5318" name="Clip" r:id="rId4" imgW="1821485" imgH="1537106" progId="MS_ClipArt_Gallery.2">
                  <p:embed/>
                </p:oleObj>
              </mc:Choice>
              <mc:Fallback>
                <p:oleObj name="Clip" r:id="rId4" imgW="1821485" imgH="1537106" progId="MS_ClipArt_Gallery.2">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25" name="Group 1029">
            <a:extLst>
              <a:ext uri="{FF2B5EF4-FFF2-40B4-BE49-F238E27FC236}">
                <a16:creationId xmlns:a16="http://schemas.microsoft.com/office/drawing/2014/main" id="{D1A2276D-4C04-4862-A7B0-B94997ECA030}"/>
              </a:ext>
            </a:extLst>
          </p:cNvPr>
          <p:cNvGrpSpPr>
            <a:grpSpLocks/>
          </p:cNvGrpSpPr>
          <p:nvPr/>
        </p:nvGrpSpPr>
        <p:grpSpPr bwMode="auto">
          <a:xfrm>
            <a:off x="4735513" y="2646363"/>
            <a:ext cx="1303337" cy="1539875"/>
            <a:chOff x="1718" y="1040"/>
            <a:chExt cx="821" cy="970"/>
          </a:xfrm>
        </p:grpSpPr>
        <p:sp>
          <p:nvSpPr>
            <p:cNvPr id="5294" name="Freeform 1030">
              <a:extLst>
                <a:ext uri="{FF2B5EF4-FFF2-40B4-BE49-F238E27FC236}">
                  <a16:creationId xmlns:a16="http://schemas.microsoft.com/office/drawing/2014/main" id="{F4A2E3B8-ABBA-4193-B6FF-69768B191617}"/>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5" name="Freeform 1031">
              <a:extLst>
                <a:ext uri="{FF2B5EF4-FFF2-40B4-BE49-F238E27FC236}">
                  <a16:creationId xmlns:a16="http://schemas.microsoft.com/office/drawing/2014/main" id="{988E63C3-9AC6-4C66-9606-9BCFF04E10E0}"/>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6" name="Freeform 1032">
              <a:extLst>
                <a:ext uri="{FF2B5EF4-FFF2-40B4-BE49-F238E27FC236}">
                  <a16:creationId xmlns:a16="http://schemas.microsoft.com/office/drawing/2014/main" id="{240368A7-7FDB-4647-A2E3-D2E607BDED24}"/>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7" name="Freeform 1033">
              <a:extLst>
                <a:ext uri="{FF2B5EF4-FFF2-40B4-BE49-F238E27FC236}">
                  <a16:creationId xmlns:a16="http://schemas.microsoft.com/office/drawing/2014/main" id="{8300E115-E557-471D-92EF-AE821CDAF485}"/>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8" name="Freeform 1034">
              <a:extLst>
                <a:ext uri="{FF2B5EF4-FFF2-40B4-BE49-F238E27FC236}">
                  <a16:creationId xmlns:a16="http://schemas.microsoft.com/office/drawing/2014/main" id="{6F5F933E-9524-4375-84A6-D6AC7D5FF72F}"/>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9" name="Freeform 1035">
              <a:extLst>
                <a:ext uri="{FF2B5EF4-FFF2-40B4-BE49-F238E27FC236}">
                  <a16:creationId xmlns:a16="http://schemas.microsoft.com/office/drawing/2014/main" id="{436EE0B7-93EB-4EEF-8ED8-94B4066F04C3}"/>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0" name="Freeform 1036">
              <a:extLst>
                <a:ext uri="{FF2B5EF4-FFF2-40B4-BE49-F238E27FC236}">
                  <a16:creationId xmlns:a16="http://schemas.microsoft.com/office/drawing/2014/main" id="{F1CFD996-5769-4B1D-85CE-7683B028D812}"/>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1" name="Freeform 1037">
              <a:extLst>
                <a:ext uri="{FF2B5EF4-FFF2-40B4-BE49-F238E27FC236}">
                  <a16:creationId xmlns:a16="http://schemas.microsoft.com/office/drawing/2014/main" id="{47746A6E-897D-4A9D-9468-4A8A49B2A7B0}"/>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2" name="Freeform 1038">
              <a:extLst>
                <a:ext uri="{FF2B5EF4-FFF2-40B4-BE49-F238E27FC236}">
                  <a16:creationId xmlns:a16="http://schemas.microsoft.com/office/drawing/2014/main" id="{84CD856E-2B3A-4FAE-BDFD-1A18F36C53DF}"/>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3" name="Freeform 1039">
              <a:extLst>
                <a:ext uri="{FF2B5EF4-FFF2-40B4-BE49-F238E27FC236}">
                  <a16:creationId xmlns:a16="http://schemas.microsoft.com/office/drawing/2014/main" id="{F96BFAFB-38D7-4183-BE17-9BBA3F5ECDFE}"/>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4" name="Freeform 1040">
              <a:extLst>
                <a:ext uri="{FF2B5EF4-FFF2-40B4-BE49-F238E27FC236}">
                  <a16:creationId xmlns:a16="http://schemas.microsoft.com/office/drawing/2014/main" id="{55CC5335-BEC1-4EB3-BA21-65965344B87C}"/>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5" name="Freeform 1041">
              <a:extLst>
                <a:ext uri="{FF2B5EF4-FFF2-40B4-BE49-F238E27FC236}">
                  <a16:creationId xmlns:a16="http://schemas.microsoft.com/office/drawing/2014/main" id="{6FC33652-260C-49B5-B969-550006F607EE}"/>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6" name="Freeform 1042">
              <a:extLst>
                <a:ext uri="{FF2B5EF4-FFF2-40B4-BE49-F238E27FC236}">
                  <a16:creationId xmlns:a16="http://schemas.microsoft.com/office/drawing/2014/main" id="{92CE5865-B0A7-4E1C-93CE-37228357149F}"/>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7" name="Freeform 1043">
              <a:extLst>
                <a:ext uri="{FF2B5EF4-FFF2-40B4-BE49-F238E27FC236}">
                  <a16:creationId xmlns:a16="http://schemas.microsoft.com/office/drawing/2014/main" id="{FBD4648B-CF15-4D57-A8EE-083F21301995}"/>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8" name="Freeform 1044">
              <a:extLst>
                <a:ext uri="{FF2B5EF4-FFF2-40B4-BE49-F238E27FC236}">
                  <a16:creationId xmlns:a16="http://schemas.microsoft.com/office/drawing/2014/main" id="{AD6F987A-E096-4078-AB6E-02DFAD892B6A}"/>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9" name="Freeform 1045">
              <a:extLst>
                <a:ext uri="{FF2B5EF4-FFF2-40B4-BE49-F238E27FC236}">
                  <a16:creationId xmlns:a16="http://schemas.microsoft.com/office/drawing/2014/main" id="{D5144707-D233-470E-9480-B026EDF20ECD}"/>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0" name="Freeform 1046">
              <a:extLst>
                <a:ext uri="{FF2B5EF4-FFF2-40B4-BE49-F238E27FC236}">
                  <a16:creationId xmlns:a16="http://schemas.microsoft.com/office/drawing/2014/main" id="{97AB11F9-8FDE-40B2-AB44-B9C738C96B9F}"/>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1" name="Freeform 1047">
              <a:extLst>
                <a:ext uri="{FF2B5EF4-FFF2-40B4-BE49-F238E27FC236}">
                  <a16:creationId xmlns:a16="http://schemas.microsoft.com/office/drawing/2014/main" id="{223F7111-159F-4161-B441-7DA643E14D3B}"/>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26" name="Group 1048">
            <a:extLst>
              <a:ext uri="{FF2B5EF4-FFF2-40B4-BE49-F238E27FC236}">
                <a16:creationId xmlns:a16="http://schemas.microsoft.com/office/drawing/2014/main" id="{29EA9D3C-20D7-402D-804B-19F0C56BA78D}"/>
              </a:ext>
            </a:extLst>
          </p:cNvPr>
          <p:cNvGrpSpPr>
            <a:grpSpLocks/>
          </p:cNvGrpSpPr>
          <p:nvPr/>
        </p:nvGrpSpPr>
        <p:grpSpPr bwMode="auto">
          <a:xfrm>
            <a:off x="4572000" y="6553200"/>
            <a:ext cx="1763713" cy="1531938"/>
            <a:chOff x="912" y="2928"/>
            <a:chExt cx="1440" cy="1139"/>
          </a:xfrm>
        </p:grpSpPr>
        <p:grpSp>
          <p:nvGrpSpPr>
            <p:cNvPr id="5159" name="Group 1049">
              <a:extLst>
                <a:ext uri="{FF2B5EF4-FFF2-40B4-BE49-F238E27FC236}">
                  <a16:creationId xmlns:a16="http://schemas.microsoft.com/office/drawing/2014/main" id="{73BDD408-5649-4EC6-8B1A-9533237C460E}"/>
                </a:ext>
              </a:extLst>
            </p:cNvPr>
            <p:cNvGrpSpPr>
              <a:grpSpLocks/>
            </p:cNvGrpSpPr>
            <p:nvPr/>
          </p:nvGrpSpPr>
          <p:grpSpPr bwMode="auto">
            <a:xfrm>
              <a:off x="912" y="2928"/>
              <a:ext cx="912" cy="1139"/>
              <a:chOff x="912" y="2160"/>
              <a:chExt cx="1308" cy="1907"/>
            </a:xfrm>
          </p:grpSpPr>
          <p:grpSp>
            <p:nvGrpSpPr>
              <p:cNvPr id="5180" name="Group 1050">
                <a:extLst>
                  <a:ext uri="{FF2B5EF4-FFF2-40B4-BE49-F238E27FC236}">
                    <a16:creationId xmlns:a16="http://schemas.microsoft.com/office/drawing/2014/main" id="{879F48F9-874F-455C-A4B8-41728F7A71EC}"/>
                  </a:ext>
                </a:extLst>
              </p:cNvPr>
              <p:cNvGrpSpPr>
                <a:grpSpLocks/>
              </p:cNvGrpSpPr>
              <p:nvPr/>
            </p:nvGrpSpPr>
            <p:grpSpPr bwMode="auto">
              <a:xfrm>
                <a:off x="1536" y="2784"/>
                <a:ext cx="684" cy="947"/>
                <a:chOff x="1609" y="2407"/>
                <a:chExt cx="684" cy="947"/>
              </a:xfrm>
            </p:grpSpPr>
            <p:sp>
              <p:nvSpPr>
                <p:cNvPr id="5257" name="Freeform 1051">
                  <a:extLst>
                    <a:ext uri="{FF2B5EF4-FFF2-40B4-BE49-F238E27FC236}">
                      <a16:creationId xmlns:a16="http://schemas.microsoft.com/office/drawing/2014/main" id="{E0151670-576A-414A-80FF-9B686D0B8884}"/>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8" name="Freeform 1052">
                  <a:extLst>
                    <a:ext uri="{FF2B5EF4-FFF2-40B4-BE49-F238E27FC236}">
                      <a16:creationId xmlns:a16="http://schemas.microsoft.com/office/drawing/2014/main" id="{EB869BB8-E1D3-4641-8997-34B71ED2D79D}"/>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 name="Freeform 1053">
                  <a:extLst>
                    <a:ext uri="{FF2B5EF4-FFF2-40B4-BE49-F238E27FC236}">
                      <a16:creationId xmlns:a16="http://schemas.microsoft.com/office/drawing/2014/main" id="{B39571CC-EF64-412D-9DAF-4AC6E1F4F4ED}"/>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0" name="Freeform 1054">
                  <a:extLst>
                    <a:ext uri="{FF2B5EF4-FFF2-40B4-BE49-F238E27FC236}">
                      <a16:creationId xmlns:a16="http://schemas.microsoft.com/office/drawing/2014/main" id="{49B010B4-B19C-401F-89DE-8F9D2596BC0B}"/>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1" name="Freeform 1055">
                  <a:extLst>
                    <a:ext uri="{FF2B5EF4-FFF2-40B4-BE49-F238E27FC236}">
                      <a16:creationId xmlns:a16="http://schemas.microsoft.com/office/drawing/2014/main" id="{267FF147-B63C-45C6-8798-AB3EBFD26D4C}"/>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2" name="Freeform 1056">
                  <a:extLst>
                    <a:ext uri="{FF2B5EF4-FFF2-40B4-BE49-F238E27FC236}">
                      <a16:creationId xmlns:a16="http://schemas.microsoft.com/office/drawing/2014/main" id="{EC684ED8-7C4D-4825-93FC-2D183661973B}"/>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3" name="Freeform 1057">
                  <a:extLst>
                    <a:ext uri="{FF2B5EF4-FFF2-40B4-BE49-F238E27FC236}">
                      <a16:creationId xmlns:a16="http://schemas.microsoft.com/office/drawing/2014/main" id="{57BC6822-3E20-46C7-A310-4B55B1DDF912}"/>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4" name="Freeform 1058">
                  <a:extLst>
                    <a:ext uri="{FF2B5EF4-FFF2-40B4-BE49-F238E27FC236}">
                      <a16:creationId xmlns:a16="http://schemas.microsoft.com/office/drawing/2014/main" id="{35DEC54E-755E-48B4-BC4E-1614390D85CD}"/>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5" name="Freeform 1059">
                  <a:extLst>
                    <a:ext uri="{FF2B5EF4-FFF2-40B4-BE49-F238E27FC236}">
                      <a16:creationId xmlns:a16="http://schemas.microsoft.com/office/drawing/2014/main" id="{C7D62ADA-8ED7-4CAB-909F-22C03E5A89F2}"/>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6" name="Freeform 1060">
                  <a:extLst>
                    <a:ext uri="{FF2B5EF4-FFF2-40B4-BE49-F238E27FC236}">
                      <a16:creationId xmlns:a16="http://schemas.microsoft.com/office/drawing/2014/main" id="{5F8A24CE-CC96-473E-A920-792376FB8251}"/>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7" name="Freeform 1061">
                  <a:extLst>
                    <a:ext uri="{FF2B5EF4-FFF2-40B4-BE49-F238E27FC236}">
                      <a16:creationId xmlns:a16="http://schemas.microsoft.com/office/drawing/2014/main" id="{FA363AE0-D19B-48DF-AC40-565F047E14F7}"/>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8" name="Freeform 1062">
                  <a:extLst>
                    <a:ext uri="{FF2B5EF4-FFF2-40B4-BE49-F238E27FC236}">
                      <a16:creationId xmlns:a16="http://schemas.microsoft.com/office/drawing/2014/main" id="{7C6813FB-E7DB-4778-9234-C46F29D3A3EF}"/>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9" name="Freeform 1063">
                  <a:extLst>
                    <a:ext uri="{FF2B5EF4-FFF2-40B4-BE49-F238E27FC236}">
                      <a16:creationId xmlns:a16="http://schemas.microsoft.com/office/drawing/2014/main" id="{60F7D63D-026F-4E92-B744-829487D13E0C}"/>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0" name="Freeform 1064">
                  <a:extLst>
                    <a:ext uri="{FF2B5EF4-FFF2-40B4-BE49-F238E27FC236}">
                      <a16:creationId xmlns:a16="http://schemas.microsoft.com/office/drawing/2014/main" id="{A0768EED-4B5F-4390-AF85-E251447367BD}"/>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1" name="Freeform 1065">
                  <a:extLst>
                    <a:ext uri="{FF2B5EF4-FFF2-40B4-BE49-F238E27FC236}">
                      <a16:creationId xmlns:a16="http://schemas.microsoft.com/office/drawing/2014/main" id="{7D704641-078B-42D7-AC1F-A8E09C28ACF3}"/>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2" name="Freeform 1066">
                  <a:extLst>
                    <a:ext uri="{FF2B5EF4-FFF2-40B4-BE49-F238E27FC236}">
                      <a16:creationId xmlns:a16="http://schemas.microsoft.com/office/drawing/2014/main" id="{9C23C633-18BD-443E-B0C8-24A33855C1E6}"/>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3" name="Freeform 1067">
                  <a:extLst>
                    <a:ext uri="{FF2B5EF4-FFF2-40B4-BE49-F238E27FC236}">
                      <a16:creationId xmlns:a16="http://schemas.microsoft.com/office/drawing/2014/main" id="{85674042-978D-4087-8BA1-CAD1ED654C67}"/>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4" name="Freeform 1068">
                  <a:extLst>
                    <a:ext uri="{FF2B5EF4-FFF2-40B4-BE49-F238E27FC236}">
                      <a16:creationId xmlns:a16="http://schemas.microsoft.com/office/drawing/2014/main" id="{0F8FFA3A-A5EB-4375-9228-A8DAA08F7D3A}"/>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5" name="Freeform 1069">
                  <a:extLst>
                    <a:ext uri="{FF2B5EF4-FFF2-40B4-BE49-F238E27FC236}">
                      <a16:creationId xmlns:a16="http://schemas.microsoft.com/office/drawing/2014/main" id="{4E97EF73-091A-4F6F-9F76-C503E0727581}"/>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6" name="Freeform 1070">
                  <a:extLst>
                    <a:ext uri="{FF2B5EF4-FFF2-40B4-BE49-F238E27FC236}">
                      <a16:creationId xmlns:a16="http://schemas.microsoft.com/office/drawing/2014/main" id="{587A0BCF-C7E4-4E42-8F3E-A9511D680DF4}"/>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7" name="Freeform 1071">
                  <a:extLst>
                    <a:ext uri="{FF2B5EF4-FFF2-40B4-BE49-F238E27FC236}">
                      <a16:creationId xmlns:a16="http://schemas.microsoft.com/office/drawing/2014/main" id="{60D6AE0E-DA19-45B5-82C2-71274C169612}"/>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8" name="Freeform 1072">
                  <a:extLst>
                    <a:ext uri="{FF2B5EF4-FFF2-40B4-BE49-F238E27FC236}">
                      <a16:creationId xmlns:a16="http://schemas.microsoft.com/office/drawing/2014/main" id="{D291AAC5-1A7C-4122-A5EB-8D0466EDF3B6}"/>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9" name="Freeform 1073">
                  <a:extLst>
                    <a:ext uri="{FF2B5EF4-FFF2-40B4-BE49-F238E27FC236}">
                      <a16:creationId xmlns:a16="http://schemas.microsoft.com/office/drawing/2014/main" id="{66396636-64ED-43D4-AF44-1F25DC113DE6}"/>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0" name="Freeform 1074">
                  <a:extLst>
                    <a:ext uri="{FF2B5EF4-FFF2-40B4-BE49-F238E27FC236}">
                      <a16:creationId xmlns:a16="http://schemas.microsoft.com/office/drawing/2014/main" id="{B1DE9192-694E-4539-BA4D-B3FAB0660FB0}"/>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1" name="Freeform 1075">
                  <a:extLst>
                    <a:ext uri="{FF2B5EF4-FFF2-40B4-BE49-F238E27FC236}">
                      <a16:creationId xmlns:a16="http://schemas.microsoft.com/office/drawing/2014/main" id="{68186984-76E4-4069-B2D8-C8CE7C69C02E}"/>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2" name="Freeform 1076">
                  <a:extLst>
                    <a:ext uri="{FF2B5EF4-FFF2-40B4-BE49-F238E27FC236}">
                      <a16:creationId xmlns:a16="http://schemas.microsoft.com/office/drawing/2014/main" id="{30CC16F6-904F-4186-AE67-70785E35AB70}"/>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3" name="Freeform 1077">
                  <a:extLst>
                    <a:ext uri="{FF2B5EF4-FFF2-40B4-BE49-F238E27FC236}">
                      <a16:creationId xmlns:a16="http://schemas.microsoft.com/office/drawing/2014/main" id="{0A9558E2-72B8-4DDF-89E1-35AE293BE535}"/>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4" name="Freeform 1078">
                  <a:extLst>
                    <a:ext uri="{FF2B5EF4-FFF2-40B4-BE49-F238E27FC236}">
                      <a16:creationId xmlns:a16="http://schemas.microsoft.com/office/drawing/2014/main" id="{64A23974-54F4-45EF-8EEC-7E208FDAA4AA}"/>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5" name="Freeform 1079">
                  <a:extLst>
                    <a:ext uri="{FF2B5EF4-FFF2-40B4-BE49-F238E27FC236}">
                      <a16:creationId xmlns:a16="http://schemas.microsoft.com/office/drawing/2014/main" id="{B9957778-BB67-43A9-BA27-1E85AFEBAAA9}"/>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6" name="Freeform 1080">
                  <a:extLst>
                    <a:ext uri="{FF2B5EF4-FFF2-40B4-BE49-F238E27FC236}">
                      <a16:creationId xmlns:a16="http://schemas.microsoft.com/office/drawing/2014/main" id="{3AF9DA03-853F-4CB1-9E4E-5FBE611D1351}"/>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7" name="Freeform 1081">
                  <a:extLst>
                    <a:ext uri="{FF2B5EF4-FFF2-40B4-BE49-F238E27FC236}">
                      <a16:creationId xmlns:a16="http://schemas.microsoft.com/office/drawing/2014/main" id="{B06EA023-4B86-499C-A6B9-6183E84659D4}"/>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8" name="Freeform 1082">
                  <a:extLst>
                    <a:ext uri="{FF2B5EF4-FFF2-40B4-BE49-F238E27FC236}">
                      <a16:creationId xmlns:a16="http://schemas.microsoft.com/office/drawing/2014/main" id="{F68FFE88-8E0A-403E-BAE5-69FFFC6F7329}"/>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9" name="Freeform 1083">
                  <a:extLst>
                    <a:ext uri="{FF2B5EF4-FFF2-40B4-BE49-F238E27FC236}">
                      <a16:creationId xmlns:a16="http://schemas.microsoft.com/office/drawing/2014/main" id="{2D4ECF18-0473-4478-B838-0A7E3E5FBEC4}"/>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0" name="Freeform 1084">
                  <a:extLst>
                    <a:ext uri="{FF2B5EF4-FFF2-40B4-BE49-F238E27FC236}">
                      <a16:creationId xmlns:a16="http://schemas.microsoft.com/office/drawing/2014/main" id="{A7D60F13-FEE2-4F78-B2A1-2AA80F526EF3}"/>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1" name="Freeform 1085">
                  <a:extLst>
                    <a:ext uri="{FF2B5EF4-FFF2-40B4-BE49-F238E27FC236}">
                      <a16:creationId xmlns:a16="http://schemas.microsoft.com/office/drawing/2014/main" id="{CC255BEB-7EDC-423C-8345-AC3D1940F744}"/>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2" name="Freeform 1086">
                  <a:extLst>
                    <a:ext uri="{FF2B5EF4-FFF2-40B4-BE49-F238E27FC236}">
                      <a16:creationId xmlns:a16="http://schemas.microsoft.com/office/drawing/2014/main" id="{EC91EC34-A57F-4C5B-A45A-A57D2ED0C608}"/>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3" name="Freeform 1087">
                  <a:extLst>
                    <a:ext uri="{FF2B5EF4-FFF2-40B4-BE49-F238E27FC236}">
                      <a16:creationId xmlns:a16="http://schemas.microsoft.com/office/drawing/2014/main" id="{000B4398-9229-4DF0-92E0-CFC427F951E4}"/>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81" name="Group 1088">
                <a:extLst>
                  <a:ext uri="{FF2B5EF4-FFF2-40B4-BE49-F238E27FC236}">
                    <a16:creationId xmlns:a16="http://schemas.microsoft.com/office/drawing/2014/main" id="{10F31403-123D-4585-92C7-971D73A16F18}"/>
                  </a:ext>
                </a:extLst>
              </p:cNvPr>
              <p:cNvGrpSpPr>
                <a:grpSpLocks/>
              </p:cNvGrpSpPr>
              <p:nvPr/>
            </p:nvGrpSpPr>
            <p:grpSpPr bwMode="auto">
              <a:xfrm>
                <a:off x="912" y="3120"/>
                <a:ext cx="684" cy="947"/>
                <a:chOff x="1609" y="2407"/>
                <a:chExt cx="684" cy="947"/>
              </a:xfrm>
            </p:grpSpPr>
            <p:sp>
              <p:nvSpPr>
                <p:cNvPr id="5220" name="Freeform 1089">
                  <a:extLst>
                    <a:ext uri="{FF2B5EF4-FFF2-40B4-BE49-F238E27FC236}">
                      <a16:creationId xmlns:a16="http://schemas.microsoft.com/office/drawing/2014/main" id="{1E0A3C4F-0A37-405E-A789-B4B7D866933B}"/>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1" name="Freeform 1090">
                  <a:extLst>
                    <a:ext uri="{FF2B5EF4-FFF2-40B4-BE49-F238E27FC236}">
                      <a16:creationId xmlns:a16="http://schemas.microsoft.com/office/drawing/2014/main" id="{132A331E-3CFC-44AD-9087-5E263B4FC659}"/>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2" name="Freeform 1091">
                  <a:extLst>
                    <a:ext uri="{FF2B5EF4-FFF2-40B4-BE49-F238E27FC236}">
                      <a16:creationId xmlns:a16="http://schemas.microsoft.com/office/drawing/2014/main" id="{6D294FD1-B64E-43E7-A19F-A7F00D4E2703}"/>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3" name="Freeform 1092">
                  <a:extLst>
                    <a:ext uri="{FF2B5EF4-FFF2-40B4-BE49-F238E27FC236}">
                      <a16:creationId xmlns:a16="http://schemas.microsoft.com/office/drawing/2014/main" id="{D0262819-5D26-4242-B986-9A80D9477BF2}"/>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4" name="Freeform 1093">
                  <a:extLst>
                    <a:ext uri="{FF2B5EF4-FFF2-40B4-BE49-F238E27FC236}">
                      <a16:creationId xmlns:a16="http://schemas.microsoft.com/office/drawing/2014/main" id="{67FB1F47-6D77-4998-BE51-205E07A652E3}"/>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 name="Freeform 1094">
                  <a:extLst>
                    <a:ext uri="{FF2B5EF4-FFF2-40B4-BE49-F238E27FC236}">
                      <a16:creationId xmlns:a16="http://schemas.microsoft.com/office/drawing/2014/main" id="{92D7D459-AF88-4EF6-B41C-9622B5E57084}"/>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 name="Freeform 1095">
                  <a:extLst>
                    <a:ext uri="{FF2B5EF4-FFF2-40B4-BE49-F238E27FC236}">
                      <a16:creationId xmlns:a16="http://schemas.microsoft.com/office/drawing/2014/main" id="{211DFC07-57B1-42AD-9048-96839F2F6DDF}"/>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 name="Freeform 1096">
                  <a:extLst>
                    <a:ext uri="{FF2B5EF4-FFF2-40B4-BE49-F238E27FC236}">
                      <a16:creationId xmlns:a16="http://schemas.microsoft.com/office/drawing/2014/main" id="{2CD114B6-DA2B-424F-8194-9075B0343788}"/>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 name="Freeform 1097">
                  <a:extLst>
                    <a:ext uri="{FF2B5EF4-FFF2-40B4-BE49-F238E27FC236}">
                      <a16:creationId xmlns:a16="http://schemas.microsoft.com/office/drawing/2014/main" id="{7C5283C8-0950-4E5B-8D2F-164660470223}"/>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 name="Freeform 1098">
                  <a:extLst>
                    <a:ext uri="{FF2B5EF4-FFF2-40B4-BE49-F238E27FC236}">
                      <a16:creationId xmlns:a16="http://schemas.microsoft.com/office/drawing/2014/main" id="{59E45782-F051-40CF-B027-3440E5A0AB49}"/>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 name="Freeform 1099">
                  <a:extLst>
                    <a:ext uri="{FF2B5EF4-FFF2-40B4-BE49-F238E27FC236}">
                      <a16:creationId xmlns:a16="http://schemas.microsoft.com/office/drawing/2014/main" id="{AD430A8F-68BE-432C-9DD9-8FF25573858C}"/>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 name="Freeform 1100">
                  <a:extLst>
                    <a:ext uri="{FF2B5EF4-FFF2-40B4-BE49-F238E27FC236}">
                      <a16:creationId xmlns:a16="http://schemas.microsoft.com/office/drawing/2014/main" id="{E124CF79-9315-43F0-929A-D552F441E07D}"/>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 name="Freeform 1101">
                  <a:extLst>
                    <a:ext uri="{FF2B5EF4-FFF2-40B4-BE49-F238E27FC236}">
                      <a16:creationId xmlns:a16="http://schemas.microsoft.com/office/drawing/2014/main" id="{4478FA09-77CF-4775-9C7D-44F213504567}"/>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 name="Freeform 1102">
                  <a:extLst>
                    <a:ext uri="{FF2B5EF4-FFF2-40B4-BE49-F238E27FC236}">
                      <a16:creationId xmlns:a16="http://schemas.microsoft.com/office/drawing/2014/main" id="{7B412C0E-60AC-4098-AB0E-8AF3B2B0BDCF}"/>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 name="Freeform 1103">
                  <a:extLst>
                    <a:ext uri="{FF2B5EF4-FFF2-40B4-BE49-F238E27FC236}">
                      <a16:creationId xmlns:a16="http://schemas.microsoft.com/office/drawing/2014/main" id="{3BEA6D87-DD61-4459-9C4A-68F4EB623BA8}"/>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 name="Freeform 1104">
                  <a:extLst>
                    <a:ext uri="{FF2B5EF4-FFF2-40B4-BE49-F238E27FC236}">
                      <a16:creationId xmlns:a16="http://schemas.microsoft.com/office/drawing/2014/main" id="{C47AA306-02E8-430B-8567-9EFE3342E997}"/>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 name="Freeform 1105">
                  <a:extLst>
                    <a:ext uri="{FF2B5EF4-FFF2-40B4-BE49-F238E27FC236}">
                      <a16:creationId xmlns:a16="http://schemas.microsoft.com/office/drawing/2014/main" id="{EA7BA3D5-90D0-4857-AD75-69633C801512}"/>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7" name="Freeform 1106">
                  <a:extLst>
                    <a:ext uri="{FF2B5EF4-FFF2-40B4-BE49-F238E27FC236}">
                      <a16:creationId xmlns:a16="http://schemas.microsoft.com/office/drawing/2014/main" id="{11788D66-76A3-44CB-8A2C-61956611EE8C}"/>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8" name="Freeform 1107">
                  <a:extLst>
                    <a:ext uri="{FF2B5EF4-FFF2-40B4-BE49-F238E27FC236}">
                      <a16:creationId xmlns:a16="http://schemas.microsoft.com/office/drawing/2014/main" id="{C421713A-0439-4FEE-9D7F-E0193B1E1F23}"/>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9" name="Freeform 1108">
                  <a:extLst>
                    <a:ext uri="{FF2B5EF4-FFF2-40B4-BE49-F238E27FC236}">
                      <a16:creationId xmlns:a16="http://schemas.microsoft.com/office/drawing/2014/main" id="{7E1D56FB-554F-4833-93F6-C3E77E2AB06A}"/>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0" name="Freeform 1109">
                  <a:extLst>
                    <a:ext uri="{FF2B5EF4-FFF2-40B4-BE49-F238E27FC236}">
                      <a16:creationId xmlns:a16="http://schemas.microsoft.com/office/drawing/2014/main" id="{DBE12946-E8A5-4314-872F-2F2524FEDD85}"/>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1" name="Freeform 1110">
                  <a:extLst>
                    <a:ext uri="{FF2B5EF4-FFF2-40B4-BE49-F238E27FC236}">
                      <a16:creationId xmlns:a16="http://schemas.microsoft.com/office/drawing/2014/main" id="{13527263-856E-4390-B172-7DC700843DC1}"/>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2" name="Freeform 1111">
                  <a:extLst>
                    <a:ext uri="{FF2B5EF4-FFF2-40B4-BE49-F238E27FC236}">
                      <a16:creationId xmlns:a16="http://schemas.microsoft.com/office/drawing/2014/main" id="{F0B07213-24D2-453A-9CCF-52DD921B5AF0}"/>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 name="Freeform 1112">
                  <a:extLst>
                    <a:ext uri="{FF2B5EF4-FFF2-40B4-BE49-F238E27FC236}">
                      <a16:creationId xmlns:a16="http://schemas.microsoft.com/office/drawing/2014/main" id="{3A36D3FE-D73C-4887-8ABC-400D2DAA8C41}"/>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4" name="Freeform 1113">
                  <a:extLst>
                    <a:ext uri="{FF2B5EF4-FFF2-40B4-BE49-F238E27FC236}">
                      <a16:creationId xmlns:a16="http://schemas.microsoft.com/office/drawing/2014/main" id="{45F33182-F508-4AB8-8FB5-EF11957C74FB}"/>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5" name="Freeform 1114">
                  <a:extLst>
                    <a:ext uri="{FF2B5EF4-FFF2-40B4-BE49-F238E27FC236}">
                      <a16:creationId xmlns:a16="http://schemas.microsoft.com/office/drawing/2014/main" id="{82436EF5-061D-4D88-A881-21EBC8D65DF9}"/>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6" name="Freeform 1115">
                  <a:extLst>
                    <a:ext uri="{FF2B5EF4-FFF2-40B4-BE49-F238E27FC236}">
                      <a16:creationId xmlns:a16="http://schemas.microsoft.com/office/drawing/2014/main" id="{010B79DF-D598-46D8-8024-8F18FBD3EC06}"/>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7" name="Freeform 1116">
                  <a:extLst>
                    <a:ext uri="{FF2B5EF4-FFF2-40B4-BE49-F238E27FC236}">
                      <a16:creationId xmlns:a16="http://schemas.microsoft.com/office/drawing/2014/main" id="{39ED2E70-480A-44DB-AE55-C76C75815DCD}"/>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8" name="Freeform 1117">
                  <a:extLst>
                    <a:ext uri="{FF2B5EF4-FFF2-40B4-BE49-F238E27FC236}">
                      <a16:creationId xmlns:a16="http://schemas.microsoft.com/office/drawing/2014/main" id="{85F24CAC-7C71-4948-B6A0-698A03B10F83}"/>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9" name="Freeform 1118">
                  <a:extLst>
                    <a:ext uri="{FF2B5EF4-FFF2-40B4-BE49-F238E27FC236}">
                      <a16:creationId xmlns:a16="http://schemas.microsoft.com/office/drawing/2014/main" id="{75EA4A30-6A29-48C7-9B6F-C02AE2058718}"/>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0" name="Freeform 1119">
                  <a:extLst>
                    <a:ext uri="{FF2B5EF4-FFF2-40B4-BE49-F238E27FC236}">
                      <a16:creationId xmlns:a16="http://schemas.microsoft.com/office/drawing/2014/main" id="{9A221329-DECE-4F98-8F2F-D6E791F3C351}"/>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1" name="Freeform 1120">
                  <a:extLst>
                    <a:ext uri="{FF2B5EF4-FFF2-40B4-BE49-F238E27FC236}">
                      <a16:creationId xmlns:a16="http://schemas.microsoft.com/office/drawing/2014/main" id="{27FC717E-4873-455C-BF1B-1B9CB34F2E42}"/>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2" name="Freeform 1121">
                  <a:extLst>
                    <a:ext uri="{FF2B5EF4-FFF2-40B4-BE49-F238E27FC236}">
                      <a16:creationId xmlns:a16="http://schemas.microsoft.com/office/drawing/2014/main" id="{1D054D57-1FB6-4E98-852B-80FD02B8EA2B}"/>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3" name="Freeform 1122">
                  <a:extLst>
                    <a:ext uri="{FF2B5EF4-FFF2-40B4-BE49-F238E27FC236}">
                      <a16:creationId xmlns:a16="http://schemas.microsoft.com/office/drawing/2014/main" id="{38A4F509-514F-4EDE-B4AF-818166A5ADBA}"/>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4" name="Freeform 1123">
                  <a:extLst>
                    <a:ext uri="{FF2B5EF4-FFF2-40B4-BE49-F238E27FC236}">
                      <a16:creationId xmlns:a16="http://schemas.microsoft.com/office/drawing/2014/main" id="{3E161A25-AF07-4823-9E45-943301B242C1}"/>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5" name="Freeform 1124">
                  <a:extLst>
                    <a:ext uri="{FF2B5EF4-FFF2-40B4-BE49-F238E27FC236}">
                      <a16:creationId xmlns:a16="http://schemas.microsoft.com/office/drawing/2014/main" id="{6564664B-60A1-4EA8-80FC-F2A6A5D60C00}"/>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6" name="Freeform 1125">
                  <a:extLst>
                    <a:ext uri="{FF2B5EF4-FFF2-40B4-BE49-F238E27FC236}">
                      <a16:creationId xmlns:a16="http://schemas.microsoft.com/office/drawing/2014/main" id="{BF6183D6-60E3-407E-9760-FD22E99AEB0C}"/>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82" name="Group 1126">
                <a:extLst>
                  <a:ext uri="{FF2B5EF4-FFF2-40B4-BE49-F238E27FC236}">
                    <a16:creationId xmlns:a16="http://schemas.microsoft.com/office/drawing/2014/main" id="{F2D21A6F-D6BF-4677-A43D-353A0586DEBD}"/>
                  </a:ext>
                </a:extLst>
              </p:cNvPr>
              <p:cNvGrpSpPr>
                <a:grpSpLocks/>
              </p:cNvGrpSpPr>
              <p:nvPr/>
            </p:nvGrpSpPr>
            <p:grpSpPr bwMode="auto">
              <a:xfrm>
                <a:off x="1440" y="2160"/>
                <a:ext cx="684" cy="947"/>
                <a:chOff x="1609" y="2407"/>
                <a:chExt cx="684" cy="947"/>
              </a:xfrm>
            </p:grpSpPr>
            <p:sp>
              <p:nvSpPr>
                <p:cNvPr id="5183" name="Freeform 1127">
                  <a:extLst>
                    <a:ext uri="{FF2B5EF4-FFF2-40B4-BE49-F238E27FC236}">
                      <a16:creationId xmlns:a16="http://schemas.microsoft.com/office/drawing/2014/main" id="{60433202-4290-4D1B-A736-A5092F1ADF58}"/>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4" name="Freeform 1128">
                  <a:extLst>
                    <a:ext uri="{FF2B5EF4-FFF2-40B4-BE49-F238E27FC236}">
                      <a16:creationId xmlns:a16="http://schemas.microsoft.com/office/drawing/2014/main" id="{92F6C888-3594-46DA-9940-66F44706DB41}"/>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5" name="Freeform 1129">
                  <a:extLst>
                    <a:ext uri="{FF2B5EF4-FFF2-40B4-BE49-F238E27FC236}">
                      <a16:creationId xmlns:a16="http://schemas.microsoft.com/office/drawing/2014/main" id="{7FFAA5CA-6ABD-4FDA-92D8-6FDCABAD51E7}"/>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6" name="Freeform 1130">
                  <a:extLst>
                    <a:ext uri="{FF2B5EF4-FFF2-40B4-BE49-F238E27FC236}">
                      <a16:creationId xmlns:a16="http://schemas.microsoft.com/office/drawing/2014/main" id="{AAE455B9-34A3-4885-9CCA-AD4092F7EAA7}"/>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7" name="Freeform 1131">
                  <a:extLst>
                    <a:ext uri="{FF2B5EF4-FFF2-40B4-BE49-F238E27FC236}">
                      <a16:creationId xmlns:a16="http://schemas.microsoft.com/office/drawing/2014/main" id="{DEA89ACF-3B65-4FFE-9719-F89B8FA1F0B0}"/>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8" name="Freeform 1132">
                  <a:extLst>
                    <a:ext uri="{FF2B5EF4-FFF2-40B4-BE49-F238E27FC236}">
                      <a16:creationId xmlns:a16="http://schemas.microsoft.com/office/drawing/2014/main" id="{5DA2652B-D623-4975-A5BB-7D85B695608A}"/>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9" name="Freeform 1133">
                  <a:extLst>
                    <a:ext uri="{FF2B5EF4-FFF2-40B4-BE49-F238E27FC236}">
                      <a16:creationId xmlns:a16="http://schemas.microsoft.com/office/drawing/2014/main" id="{02F68046-93C8-4CC3-9A4D-1F4597183435}"/>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0" name="Freeform 1134">
                  <a:extLst>
                    <a:ext uri="{FF2B5EF4-FFF2-40B4-BE49-F238E27FC236}">
                      <a16:creationId xmlns:a16="http://schemas.microsoft.com/office/drawing/2014/main" id="{4FA0DA44-356F-4EA1-AFAE-45FF8D8408F2}"/>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1" name="Freeform 1135">
                  <a:extLst>
                    <a:ext uri="{FF2B5EF4-FFF2-40B4-BE49-F238E27FC236}">
                      <a16:creationId xmlns:a16="http://schemas.microsoft.com/office/drawing/2014/main" id="{A685E78C-EF42-43D3-A548-CE7810BCF25E}"/>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2" name="Freeform 1136">
                  <a:extLst>
                    <a:ext uri="{FF2B5EF4-FFF2-40B4-BE49-F238E27FC236}">
                      <a16:creationId xmlns:a16="http://schemas.microsoft.com/office/drawing/2014/main" id="{32832CA0-34DA-4E40-AD48-82F5A2C4BAF0}"/>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3" name="Freeform 1137">
                  <a:extLst>
                    <a:ext uri="{FF2B5EF4-FFF2-40B4-BE49-F238E27FC236}">
                      <a16:creationId xmlns:a16="http://schemas.microsoft.com/office/drawing/2014/main" id="{A7A867B2-785F-40BB-9AE9-2F8536D5DB36}"/>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4" name="Freeform 1138">
                  <a:extLst>
                    <a:ext uri="{FF2B5EF4-FFF2-40B4-BE49-F238E27FC236}">
                      <a16:creationId xmlns:a16="http://schemas.microsoft.com/office/drawing/2014/main" id="{47378926-1251-455E-840E-F6577BB65E65}"/>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5" name="Freeform 1139">
                  <a:extLst>
                    <a:ext uri="{FF2B5EF4-FFF2-40B4-BE49-F238E27FC236}">
                      <a16:creationId xmlns:a16="http://schemas.microsoft.com/office/drawing/2014/main" id="{5AE54D0B-AC5F-4EA0-AC90-46B6089E87C2}"/>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6" name="Freeform 1140">
                  <a:extLst>
                    <a:ext uri="{FF2B5EF4-FFF2-40B4-BE49-F238E27FC236}">
                      <a16:creationId xmlns:a16="http://schemas.microsoft.com/office/drawing/2014/main" id="{C6954A2D-9C2D-4D95-AB8C-5F72BA0C50D4}"/>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7" name="Freeform 1141">
                  <a:extLst>
                    <a:ext uri="{FF2B5EF4-FFF2-40B4-BE49-F238E27FC236}">
                      <a16:creationId xmlns:a16="http://schemas.microsoft.com/office/drawing/2014/main" id="{6B663F77-0293-4B4B-B2A8-EA791237296C}"/>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8" name="Freeform 1142">
                  <a:extLst>
                    <a:ext uri="{FF2B5EF4-FFF2-40B4-BE49-F238E27FC236}">
                      <a16:creationId xmlns:a16="http://schemas.microsoft.com/office/drawing/2014/main" id="{17627A61-BEBD-46C5-8224-2865BA6C388B}"/>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9" name="Freeform 1143">
                  <a:extLst>
                    <a:ext uri="{FF2B5EF4-FFF2-40B4-BE49-F238E27FC236}">
                      <a16:creationId xmlns:a16="http://schemas.microsoft.com/office/drawing/2014/main" id="{D383AB61-E49F-4C2F-8FA6-4CA9A3A8A84D}"/>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0" name="Freeform 1144">
                  <a:extLst>
                    <a:ext uri="{FF2B5EF4-FFF2-40B4-BE49-F238E27FC236}">
                      <a16:creationId xmlns:a16="http://schemas.microsoft.com/office/drawing/2014/main" id="{F9276499-882A-4E65-BD3A-5B9941C205F7}"/>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1" name="Freeform 1145">
                  <a:extLst>
                    <a:ext uri="{FF2B5EF4-FFF2-40B4-BE49-F238E27FC236}">
                      <a16:creationId xmlns:a16="http://schemas.microsoft.com/office/drawing/2014/main" id="{5837C0EA-DDF6-4DC8-81B9-62C660ECE763}"/>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2" name="Freeform 1146">
                  <a:extLst>
                    <a:ext uri="{FF2B5EF4-FFF2-40B4-BE49-F238E27FC236}">
                      <a16:creationId xmlns:a16="http://schemas.microsoft.com/office/drawing/2014/main" id="{FA3530CA-9700-485C-87F9-0322F0122876}"/>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3" name="Freeform 1147">
                  <a:extLst>
                    <a:ext uri="{FF2B5EF4-FFF2-40B4-BE49-F238E27FC236}">
                      <a16:creationId xmlns:a16="http://schemas.microsoft.com/office/drawing/2014/main" id="{614E130C-946E-42EB-A1DB-15A5C7F0F313}"/>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4" name="Freeform 1148">
                  <a:extLst>
                    <a:ext uri="{FF2B5EF4-FFF2-40B4-BE49-F238E27FC236}">
                      <a16:creationId xmlns:a16="http://schemas.microsoft.com/office/drawing/2014/main" id="{A126CB0B-2FFC-42A1-9C9C-F458C1DADCAA}"/>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5" name="Freeform 1149">
                  <a:extLst>
                    <a:ext uri="{FF2B5EF4-FFF2-40B4-BE49-F238E27FC236}">
                      <a16:creationId xmlns:a16="http://schemas.microsoft.com/office/drawing/2014/main" id="{166F991B-C341-4234-BC0E-E0E1A3FED672}"/>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6" name="Freeform 1150">
                  <a:extLst>
                    <a:ext uri="{FF2B5EF4-FFF2-40B4-BE49-F238E27FC236}">
                      <a16:creationId xmlns:a16="http://schemas.microsoft.com/office/drawing/2014/main" id="{8FBAFF24-9133-4A7D-8D09-5B04910CA2D8}"/>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7" name="Freeform 1151">
                  <a:extLst>
                    <a:ext uri="{FF2B5EF4-FFF2-40B4-BE49-F238E27FC236}">
                      <a16:creationId xmlns:a16="http://schemas.microsoft.com/office/drawing/2014/main" id="{C1FE0602-FEA0-4DF8-912E-4067BFA2E81F}"/>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8" name="Freeform 1152">
                  <a:extLst>
                    <a:ext uri="{FF2B5EF4-FFF2-40B4-BE49-F238E27FC236}">
                      <a16:creationId xmlns:a16="http://schemas.microsoft.com/office/drawing/2014/main" id="{276730C9-EC01-4AA1-93B9-71E3EC531F2F}"/>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9" name="Freeform 1153">
                  <a:extLst>
                    <a:ext uri="{FF2B5EF4-FFF2-40B4-BE49-F238E27FC236}">
                      <a16:creationId xmlns:a16="http://schemas.microsoft.com/office/drawing/2014/main" id="{FCF387A7-48F4-4265-B72C-ED88CD3BA369}"/>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0" name="Freeform 1154">
                  <a:extLst>
                    <a:ext uri="{FF2B5EF4-FFF2-40B4-BE49-F238E27FC236}">
                      <a16:creationId xmlns:a16="http://schemas.microsoft.com/office/drawing/2014/main" id="{4EFC891F-09BF-4BE2-B5F5-D662C30EB5E4}"/>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1" name="Freeform 1155">
                  <a:extLst>
                    <a:ext uri="{FF2B5EF4-FFF2-40B4-BE49-F238E27FC236}">
                      <a16:creationId xmlns:a16="http://schemas.microsoft.com/office/drawing/2014/main" id="{F87705B6-3E38-4BD8-993E-CEAD877648B9}"/>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2" name="Freeform 1156">
                  <a:extLst>
                    <a:ext uri="{FF2B5EF4-FFF2-40B4-BE49-F238E27FC236}">
                      <a16:creationId xmlns:a16="http://schemas.microsoft.com/office/drawing/2014/main" id="{424CA9B8-2474-466F-AB80-60405CDABFDC}"/>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3" name="Freeform 1157">
                  <a:extLst>
                    <a:ext uri="{FF2B5EF4-FFF2-40B4-BE49-F238E27FC236}">
                      <a16:creationId xmlns:a16="http://schemas.microsoft.com/office/drawing/2014/main" id="{10608C56-C093-4C62-B462-4E2F350C52E6}"/>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4" name="Freeform 1158">
                  <a:extLst>
                    <a:ext uri="{FF2B5EF4-FFF2-40B4-BE49-F238E27FC236}">
                      <a16:creationId xmlns:a16="http://schemas.microsoft.com/office/drawing/2014/main" id="{FCC8C12F-F343-49AC-A6ED-18C4A88F3EC2}"/>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5" name="Freeform 1159">
                  <a:extLst>
                    <a:ext uri="{FF2B5EF4-FFF2-40B4-BE49-F238E27FC236}">
                      <a16:creationId xmlns:a16="http://schemas.microsoft.com/office/drawing/2014/main" id="{A5CFBC1F-0B8E-4B58-97A4-8AB20B0552D9}"/>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6" name="Freeform 1160">
                  <a:extLst>
                    <a:ext uri="{FF2B5EF4-FFF2-40B4-BE49-F238E27FC236}">
                      <a16:creationId xmlns:a16="http://schemas.microsoft.com/office/drawing/2014/main" id="{B7C23034-126F-41DB-8F8A-8C58E8D91D8B}"/>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7" name="Freeform 1161">
                  <a:extLst>
                    <a:ext uri="{FF2B5EF4-FFF2-40B4-BE49-F238E27FC236}">
                      <a16:creationId xmlns:a16="http://schemas.microsoft.com/office/drawing/2014/main" id="{88B09BA9-31A6-4C96-86FA-4FD25FD70B3B}"/>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8" name="Freeform 1162">
                  <a:extLst>
                    <a:ext uri="{FF2B5EF4-FFF2-40B4-BE49-F238E27FC236}">
                      <a16:creationId xmlns:a16="http://schemas.microsoft.com/office/drawing/2014/main" id="{4F823AAE-4E4A-4A6E-86B7-4185AB11A495}"/>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9" name="Freeform 1163">
                  <a:extLst>
                    <a:ext uri="{FF2B5EF4-FFF2-40B4-BE49-F238E27FC236}">
                      <a16:creationId xmlns:a16="http://schemas.microsoft.com/office/drawing/2014/main" id="{E4228EBC-06E2-4CE8-AF0E-2C33EF173D04}"/>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160" name="Group 1164">
              <a:extLst>
                <a:ext uri="{FF2B5EF4-FFF2-40B4-BE49-F238E27FC236}">
                  <a16:creationId xmlns:a16="http://schemas.microsoft.com/office/drawing/2014/main" id="{0C55527F-FCCE-423B-9D0B-B2B4709A4C2C}"/>
                </a:ext>
              </a:extLst>
            </p:cNvPr>
            <p:cNvGrpSpPr>
              <a:grpSpLocks/>
            </p:cNvGrpSpPr>
            <p:nvPr/>
          </p:nvGrpSpPr>
          <p:grpSpPr bwMode="auto">
            <a:xfrm>
              <a:off x="1824" y="3312"/>
              <a:ext cx="528" cy="440"/>
              <a:chOff x="3189" y="2788"/>
              <a:chExt cx="698" cy="632"/>
            </a:xfrm>
          </p:grpSpPr>
          <p:sp>
            <p:nvSpPr>
              <p:cNvPr id="5161" name="Freeform 1165">
                <a:extLst>
                  <a:ext uri="{FF2B5EF4-FFF2-40B4-BE49-F238E27FC236}">
                    <a16:creationId xmlns:a16="http://schemas.microsoft.com/office/drawing/2014/main" id="{560977AB-522F-4F36-B965-86AFB5719E65}"/>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2" name="Freeform 1166">
                <a:extLst>
                  <a:ext uri="{FF2B5EF4-FFF2-40B4-BE49-F238E27FC236}">
                    <a16:creationId xmlns:a16="http://schemas.microsoft.com/office/drawing/2014/main" id="{466759CC-E710-4718-AEA2-D6D2810E8974}"/>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3" name="Freeform 1167">
                <a:extLst>
                  <a:ext uri="{FF2B5EF4-FFF2-40B4-BE49-F238E27FC236}">
                    <a16:creationId xmlns:a16="http://schemas.microsoft.com/office/drawing/2014/main" id="{90B4135D-8640-4386-A352-8938C6BB34D6}"/>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4" name="Freeform 1168">
                <a:extLst>
                  <a:ext uri="{FF2B5EF4-FFF2-40B4-BE49-F238E27FC236}">
                    <a16:creationId xmlns:a16="http://schemas.microsoft.com/office/drawing/2014/main" id="{2F213394-3898-40D8-BD0F-EC2DC2EBABEA}"/>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5" name="Freeform 1169">
                <a:extLst>
                  <a:ext uri="{FF2B5EF4-FFF2-40B4-BE49-F238E27FC236}">
                    <a16:creationId xmlns:a16="http://schemas.microsoft.com/office/drawing/2014/main" id="{4CA08598-012B-4A85-9A95-80761DB77C82}"/>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6" name="Freeform 1170">
                <a:extLst>
                  <a:ext uri="{FF2B5EF4-FFF2-40B4-BE49-F238E27FC236}">
                    <a16:creationId xmlns:a16="http://schemas.microsoft.com/office/drawing/2014/main" id="{A53096D5-B2D6-4D7D-9685-454F748787EF}"/>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7" name="Freeform 1171">
                <a:extLst>
                  <a:ext uri="{FF2B5EF4-FFF2-40B4-BE49-F238E27FC236}">
                    <a16:creationId xmlns:a16="http://schemas.microsoft.com/office/drawing/2014/main" id="{11A48CAC-394F-4DED-8B6D-DAE6811F9909}"/>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8" name="Freeform 1172">
                <a:extLst>
                  <a:ext uri="{FF2B5EF4-FFF2-40B4-BE49-F238E27FC236}">
                    <a16:creationId xmlns:a16="http://schemas.microsoft.com/office/drawing/2014/main" id="{5C4A09BD-43DF-4293-8158-BD92E2B936F2}"/>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9" name="Freeform 1173">
                <a:extLst>
                  <a:ext uri="{FF2B5EF4-FFF2-40B4-BE49-F238E27FC236}">
                    <a16:creationId xmlns:a16="http://schemas.microsoft.com/office/drawing/2014/main" id="{609562F4-9E68-48D5-8555-76A7CA0BAE42}"/>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0" name="Freeform 1174">
                <a:extLst>
                  <a:ext uri="{FF2B5EF4-FFF2-40B4-BE49-F238E27FC236}">
                    <a16:creationId xmlns:a16="http://schemas.microsoft.com/office/drawing/2014/main" id="{BF954241-0710-4133-BDF5-29EE92E32C3F}"/>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1" name="Freeform 1175">
                <a:extLst>
                  <a:ext uri="{FF2B5EF4-FFF2-40B4-BE49-F238E27FC236}">
                    <a16:creationId xmlns:a16="http://schemas.microsoft.com/office/drawing/2014/main" id="{E3557362-5833-4546-B826-0485ABC962A7}"/>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2" name="Freeform 1176">
                <a:extLst>
                  <a:ext uri="{FF2B5EF4-FFF2-40B4-BE49-F238E27FC236}">
                    <a16:creationId xmlns:a16="http://schemas.microsoft.com/office/drawing/2014/main" id="{C9304EFB-AC64-4EBE-B22A-AA86FC1B1269}"/>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3" name="Freeform 1177">
                <a:extLst>
                  <a:ext uri="{FF2B5EF4-FFF2-40B4-BE49-F238E27FC236}">
                    <a16:creationId xmlns:a16="http://schemas.microsoft.com/office/drawing/2014/main" id="{A8616A70-AD83-489A-A8F8-3EB3CA1D9F69}"/>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4" name="Freeform 1178">
                <a:extLst>
                  <a:ext uri="{FF2B5EF4-FFF2-40B4-BE49-F238E27FC236}">
                    <a16:creationId xmlns:a16="http://schemas.microsoft.com/office/drawing/2014/main" id="{066CA6B3-33D5-49DD-B7BB-322C7EEDB5BE}"/>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5" name="Freeform 1179">
                <a:extLst>
                  <a:ext uri="{FF2B5EF4-FFF2-40B4-BE49-F238E27FC236}">
                    <a16:creationId xmlns:a16="http://schemas.microsoft.com/office/drawing/2014/main" id="{A144A5C8-4175-4396-99CB-B45E23DF08B7}"/>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6" name="Freeform 1180">
                <a:extLst>
                  <a:ext uri="{FF2B5EF4-FFF2-40B4-BE49-F238E27FC236}">
                    <a16:creationId xmlns:a16="http://schemas.microsoft.com/office/drawing/2014/main" id="{9932B645-F79D-4820-870D-EB7ACE45D586}"/>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7" name="Freeform 1181">
                <a:extLst>
                  <a:ext uri="{FF2B5EF4-FFF2-40B4-BE49-F238E27FC236}">
                    <a16:creationId xmlns:a16="http://schemas.microsoft.com/office/drawing/2014/main" id="{13E2A19D-74F1-474F-9F26-6304374ECA08}"/>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8" name="Freeform 1182">
                <a:extLst>
                  <a:ext uri="{FF2B5EF4-FFF2-40B4-BE49-F238E27FC236}">
                    <a16:creationId xmlns:a16="http://schemas.microsoft.com/office/drawing/2014/main" id="{CA43DEB7-3AE1-4E46-AC19-D542C1E8A87E}"/>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9" name="Freeform 1183">
                <a:extLst>
                  <a:ext uri="{FF2B5EF4-FFF2-40B4-BE49-F238E27FC236}">
                    <a16:creationId xmlns:a16="http://schemas.microsoft.com/office/drawing/2014/main" id="{C26CFB2D-048B-4AEC-8D87-221A43924F77}"/>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5127" name="Text Box 1184">
            <a:extLst>
              <a:ext uri="{FF2B5EF4-FFF2-40B4-BE49-F238E27FC236}">
                <a16:creationId xmlns:a16="http://schemas.microsoft.com/office/drawing/2014/main" id="{001E99EE-D8FE-4004-AA8F-355759BDBB80}"/>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1400"/>
              <a:t>Print all the module pages.</a:t>
            </a:r>
          </a:p>
        </p:txBody>
      </p:sp>
      <p:sp>
        <p:nvSpPr>
          <p:cNvPr id="5128" name="Line 1185">
            <a:extLst>
              <a:ext uri="{FF2B5EF4-FFF2-40B4-BE49-F238E27FC236}">
                <a16:creationId xmlns:a16="http://schemas.microsoft.com/office/drawing/2014/main" id="{EA48E2DC-F087-4369-8BFE-4FC734EA2B41}"/>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Text Box 1186">
            <a:extLst>
              <a:ext uri="{FF2B5EF4-FFF2-40B4-BE49-F238E27FC236}">
                <a16:creationId xmlns:a16="http://schemas.microsoft.com/office/drawing/2014/main" id="{C4975473-10C4-4AB9-983C-63AB18AE3547}"/>
              </a:ext>
            </a:extLst>
          </p:cNvPr>
          <p:cNvSpPr txBox="1">
            <a:spLocks noChangeArrowheads="1"/>
          </p:cNvSpPr>
          <p:nvPr/>
        </p:nvSpPr>
        <p:spPr bwMode="auto">
          <a:xfrm>
            <a:off x="1352550" y="2914650"/>
            <a:ext cx="29654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1400"/>
              <a:t>Photocopy the entire module copying on both sides of each page.  The even pages (2, 4, 6, etc.) must be in English.  The odd pages (3, 5, 7, etc.) must be in Spanish.</a:t>
            </a:r>
          </a:p>
        </p:txBody>
      </p:sp>
      <p:sp>
        <p:nvSpPr>
          <p:cNvPr id="5130" name="Text Box 1187">
            <a:extLst>
              <a:ext uri="{FF2B5EF4-FFF2-40B4-BE49-F238E27FC236}">
                <a16:creationId xmlns:a16="http://schemas.microsoft.com/office/drawing/2014/main" id="{06140F39-BC9F-4AA7-AE4C-0E0EBA93B1A8}"/>
              </a:ext>
            </a:extLst>
          </p:cNvPr>
          <p:cNvSpPr txBox="1">
            <a:spLocks noChangeArrowheads="1"/>
          </p:cNvSpPr>
          <p:nvPr/>
        </p:nvSpPr>
        <p:spPr bwMode="auto">
          <a:xfrm>
            <a:off x="1416050" y="4879975"/>
            <a:ext cx="2749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1400"/>
              <a:t>Staple or bind each module.  Make sure that the pages in English are on the left and the pages in Spanish are on the right.</a:t>
            </a:r>
          </a:p>
        </p:txBody>
      </p:sp>
      <p:sp>
        <p:nvSpPr>
          <p:cNvPr id="5131" name="Text Box 1188">
            <a:extLst>
              <a:ext uri="{FF2B5EF4-FFF2-40B4-BE49-F238E27FC236}">
                <a16:creationId xmlns:a16="http://schemas.microsoft.com/office/drawing/2014/main" id="{88F9EEE1-D268-42EF-9201-52F704839837}"/>
              </a:ext>
            </a:extLst>
          </p:cNvPr>
          <p:cNvSpPr txBox="1">
            <a:spLocks noChangeArrowheads="1"/>
          </p:cNvSpPr>
          <p:nvPr/>
        </p:nvSpPr>
        <p:spPr bwMode="auto">
          <a:xfrm>
            <a:off x="1333500" y="6972300"/>
            <a:ext cx="296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1400"/>
              <a:t>Provide the training.  </a:t>
            </a:r>
          </a:p>
        </p:txBody>
      </p:sp>
      <p:sp>
        <p:nvSpPr>
          <p:cNvPr id="5132" name="Line 1189">
            <a:extLst>
              <a:ext uri="{FF2B5EF4-FFF2-40B4-BE49-F238E27FC236}">
                <a16:creationId xmlns:a16="http://schemas.microsoft.com/office/drawing/2014/main" id="{646F5195-00A8-4731-8C65-153B62865277}"/>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Line 1190">
            <a:extLst>
              <a:ext uri="{FF2B5EF4-FFF2-40B4-BE49-F238E27FC236}">
                <a16:creationId xmlns:a16="http://schemas.microsoft.com/office/drawing/2014/main" id="{D5C5D1BD-9A5E-451A-ACF5-B88B32BB3394}"/>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34" name="Group 1191">
            <a:extLst>
              <a:ext uri="{FF2B5EF4-FFF2-40B4-BE49-F238E27FC236}">
                <a16:creationId xmlns:a16="http://schemas.microsoft.com/office/drawing/2014/main" id="{2E0A8B98-B637-4236-B1E1-52C8953EFA6D}"/>
              </a:ext>
            </a:extLst>
          </p:cNvPr>
          <p:cNvGrpSpPr>
            <a:grpSpLocks/>
          </p:cNvGrpSpPr>
          <p:nvPr/>
        </p:nvGrpSpPr>
        <p:grpSpPr bwMode="auto">
          <a:xfrm>
            <a:off x="4022725" y="4216400"/>
            <a:ext cx="2743200" cy="2209800"/>
            <a:chOff x="2526" y="2760"/>
            <a:chExt cx="1728" cy="1392"/>
          </a:xfrm>
        </p:grpSpPr>
        <p:sp>
          <p:nvSpPr>
            <p:cNvPr id="5135" name="Freeform 1192">
              <a:extLst>
                <a:ext uri="{FF2B5EF4-FFF2-40B4-BE49-F238E27FC236}">
                  <a16:creationId xmlns:a16="http://schemas.microsoft.com/office/drawing/2014/main" id="{DC9776B6-D31F-4B40-8124-A880360D0C96}"/>
                </a:ext>
              </a:extLst>
            </p:cNvPr>
            <p:cNvSpPr>
              <a:spLocks/>
            </p:cNvSpPr>
            <p:nvPr/>
          </p:nvSpPr>
          <p:spPr bwMode="auto">
            <a:xfrm>
              <a:off x="3214" y="2760"/>
              <a:ext cx="1040" cy="1055"/>
            </a:xfrm>
            <a:custGeom>
              <a:avLst/>
              <a:gdLst>
                <a:gd name="T0" fmla="*/ 75 w 1118"/>
                <a:gd name="T1" fmla="*/ 0 h 1355"/>
                <a:gd name="T2" fmla="*/ 0 w 1118"/>
                <a:gd name="T3" fmla="*/ 2 h 1355"/>
                <a:gd name="T4" fmla="*/ 52 w 1118"/>
                <a:gd name="T5" fmla="*/ 2 h 1355"/>
                <a:gd name="T6" fmla="*/ 170 w 1118"/>
                <a:gd name="T7" fmla="*/ 2 h 1355"/>
                <a:gd name="T8" fmla="*/ 75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1193">
              <a:extLst>
                <a:ext uri="{FF2B5EF4-FFF2-40B4-BE49-F238E27FC236}">
                  <a16:creationId xmlns:a16="http://schemas.microsoft.com/office/drawing/2014/main" id="{8ED71D23-9343-4010-91B2-B02A5E8C54ED}"/>
                </a:ext>
              </a:extLst>
            </p:cNvPr>
            <p:cNvSpPr>
              <a:spLocks/>
            </p:cNvSpPr>
            <p:nvPr/>
          </p:nvSpPr>
          <p:spPr bwMode="auto">
            <a:xfrm>
              <a:off x="3209" y="2784"/>
              <a:ext cx="974" cy="990"/>
            </a:xfrm>
            <a:custGeom>
              <a:avLst/>
              <a:gdLst>
                <a:gd name="T0" fmla="*/ 0 w 1049"/>
                <a:gd name="T1" fmla="*/ 2 h 1270"/>
                <a:gd name="T2" fmla="*/ 0 w 1049"/>
                <a:gd name="T3" fmla="*/ 2 h 1270"/>
                <a:gd name="T4" fmla="*/ 71 w 1049"/>
                <a:gd name="T5" fmla="*/ 0 h 1270"/>
                <a:gd name="T6" fmla="*/ 150 w 1049"/>
                <a:gd name="T7" fmla="*/ 2 h 1270"/>
                <a:gd name="T8" fmla="*/ 48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 name="Freeform 1194">
              <a:extLst>
                <a:ext uri="{FF2B5EF4-FFF2-40B4-BE49-F238E27FC236}">
                  <a16:creationId xmlns:a16="http://schemas.microsoft.com/office/drawing/2014/main" id="{05A47F52-00C1-4C2D-BB0D-96CF4ED5E049}"/>
                </a:ext>
              </a:extLst>
            </p:cNvPr>
            <p:cNvSpPr>
              <a:spLocks/>
            </p:cNvSpPr>
            <p:nvPr/>
          </p:nvSpPr>
          <p:spPr bwMode="auto">
            <a:xfrm>
              <a:off x="3209" y="2811"/>
              <a:ext cx="929" cy="963"/>
            </a:xfrm>
            <a:custGeom>
              <a:avLst/>
              <a:gdLst>
                <a:gd name="T0" fmla="*/ 0 w 1000"/>
                <a:gd name="T1" fmla="*/ 2 h 1237"/>
                <a:gd name="T2" fmla="*/ 0 w 1000"/>
                <a:gd name="T3" fmla="*/ 2 h 1237"/>
                <a:gd name="T4" fmla="*/ 72 w 1000"/>
                <a:gd name="T5" fmla="*/ 0 h 1237"/>
                <a:gd name="T6" fmla="*/ 148 w 1000"/>
                <a:gd name="T7" fmla="*/ 2 h 1237"/>
                <a:gd name="T8" fmla="*/ 49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1195">
              <a:extLst>
                <a:ext uri="{FF2B5EF4-FFF2-40B4-BE49-F238E27FC236}">
                  <a16:creationId xmlns:a16="http://schemas.microsoft.com/office/drawing/2014/main" id="{8B6A4E67-EAD6-45B0-9AED-E3E9EF9AB610}"/>
                </a:ext>
              </a:extLst>
            </p:cNvPr>
            <p:cNvSpPr>
              <a:spLocks/>
            </p:cNvSpPr>
            <p:nvPr/>
          </p:nvSpPr>
          <p:spPr bwMode="auto">
            <a:xfrm>
              <a:off x="2526" y="3080"/>
              <a:ext cx="1012" cy="1072"/>
            </a:xfrm>
            <a:custGeom>
              <a:avLst/>
              <a:gdLst>
                <a:gd name="T0" fmla="*/ 115 w 1088"/>
                <a:gd name="T1" fmla="*/ 0 h 1377"/>
                <a:gd name="T2" fmla="*/ 0 w 1088"/>
                <a:gd name="T3" fmla="*/ 2 h 1377"/>
                <a:gd name="T4" fmla="*/ 75 w 1088"/>
                <a:gd name="T5" fmla="*/ 2 h 1377"/>
                <a:gd name="T6" fmla="*/ 166 w 1088"/>
                <a:gd name="T7" fmla="*/ 2 h 1377"/>
                <a:gd name="T8" fmla="*/ 115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1196">
              <a:extLst>
                <a:ext uri="{FF2B5EF4-FFF2-40B4-BE49-F238E27FC236}">
                  <a16:creationId xmlns:a16="http://schemas.microsoft.com/office/drawing/2014/main" id="{7AF3622C-24FF-41B1-8D96-D2B854A538C0}"/>
                </a:ext>
              </a:extLst>
            </p:cNvPr>
            <p:cNvSpPr>
              <a:spLocks/>
            </p:cNvSpPr>
            <p:nvPr/>
          </p:nvSpPr>
          <p:spPr bwMode="auto">
            <a:xfrm>
              <a:off x="2584" y="3113"/>
              <a:ext cx="931" cy="968"/>
            </a:xfrm>
            <a:custGeom>
              <a:avLst/>
              <a:gdLst>
                <a:gd name="T0" fmla="*/ 100 w 1001"/>
                <a:gd name="T1" fmla="*/ 0 h 1242"/>
                <a:gd name="T2" fmla="*/ 0 w 1001"/>
                <a:gd name="T3" fmla="*/ 2 h 1242"/>
                <a:gd name="T4" fmla="*/ 69 w 1001"/>
                <a:gd name="T5" fmla="*/ 2 h 1242"/>
                <a:gd name="T6" fmla="*/ 153 w 1001"/>
                <a:gd name="T7" fmla="*/ 2 h 1242"/>
                <a:gd name="T8" fmla="*/ 100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Freeform 1197">
              <a:extLst>
                <a:ext uri="{FF2B5EF4-FFF2-40B4-BE49-F238E27FC236}">
                  <a16:creationId xmlns:a16="http://schemas.microsoft.com/office/drawing/2014/main" id="{3EC2BE31-282D-412D-829F-C1DEDA116B7B}"/>
                </a:ext>
              </a:extLst>
            </p:cNvPr>
            <p:cNvSpPr>
              <a:spLocks/>
            </p:cNvSpPr>
            <p:nvPr/>
          </p:nvSpPr>
          <p:spPr bwMode="auto">
            <a:xfrm>
              <a:off x="3209" y="2841"/>
              <a:ext cx="887" cy="933"/>
            </a:xfrm>
            <a:custGeom>
              <a:avLst/>
              <a:gdLst>
                <a:gd name="T0" fmla="*/ 0 w 953"/>
                <a:gd name="T1" fmla="*/ 2 h 1199"/>
                <a:gd name="T2" fmla="*/ 0 w 953"/>
                <a:gd name="T3" fmla="*/ 2 h 1199"/>
                <a:gd name="T4" fmla="*/ 75 w 953"/>
                <a:gd name="T5" fmla="*/ 0 h 1199"/>
                <a:gd name="T6" fmla="*/ 146 w 953"/>
                <a:gd name="T7" fmla="*/ 2 h 1199"/>
                <a:gd name="T8" fmla="*/ 51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Freeform 1198">
              <a:extLst>
                <a:ext uri="{FF2B5EF4-FFF2-40B4-BE49-F238E27FC236}">
                  <a16:creationId xmlns:a16="http://schemas.microsoft.com/office/drawing/2014/main" id="{C4B9DE40-F209-4A08-8CA9-8C0B0E1C4DC6}"/>
                </a:ext>
              </a:extLst>
            </p:cNvPr>
            <p:cNvSpPr>
              <a:spLocks/>
            </p:cNvSpPr>
            <p:nvPr/>
          </p:nvSpPr>
          <p:spPr bwMode="auto">
            <a:xfrm>
              <a:off x="3192" y="3092"/>
              <a:ext cx="346" cy="699"/>
            </a:xfrm>
            <a:custGeom>
              <a:avLst/>
              <a:gdLst>
                <a:gd name="T0" fmla="*/ 0 w 373"/>
                <a:gd name="T1" fmla="*/ 2 h 899"/>
                <a:gd name="T2" fmla="*/ 6 w 373"/>
                <a:gd name="T3" fmla="*/ 0 h 899"/>
                <a:gd name="T4" fmla="*/ 53 w 373"/>
                <a:gd name="T5" fmla="*/ 2 h 899"/>
                <a:gd name="T6" fmla="*/ 50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42" name="Group 1199">
              <a:extLst>
                <a:ext uri="{FF2B5EF4-FFF2-40B4-BE49-F238E27FC236}">
                  <a16:creationId xmlns:a16="http://schemas.microsoft.com/office/drawing/2014/main" id="{454DDD22-67C8-472E-A404-2D334DD01C2E}"/>
                </a:ext>
              </a:extLst>
            </p:cNvPr>
            <p:cNvGrpSpPr>
              <a:grpSpLocks/>
            </p:cNvGrpSpPr>
            <p:nvPr/>
          </p:nvGrpSpPr>
          <p:grpSpPr bwMode="auto">
            <a:xfrm>
              <a:off x="3184" y="3140"/>
              <a:ext cx="401" cy="595"/>
              <a:chOff x="2056" y="1496"/>
              <a:chExt cx="468" cy="751"/>
            </a:xfrm>
          </p:grpSpPr>
          <p:grpSp>
            <p:nvGrpSpPr>
              <p:cNvPr id="5147" name="Group 1200">
                <a:extLst>
                  <a:ext uri="{FF2B5EF4-FFF2-40B4-BE49-F238E27FC236}">
                    <a16:creationId xmlns:a16="http://schemas.microsoft.com/office/drawing/2014/main" id="{01191024-9F9A-43B8-B911-731A040B2E26}"/>
                  </a:ext>
                </a:extLst>
              </p:cNvPr>
              <p:cNvGrpSpPr>
                <a:grpSpLocks/>
              </p:cNvGrpSpPr>
              <p:nvPr/>
            </p:nvGrpSpPr>
            <p:grpSpPr bwMode="auto">
              <a:xfrm>
                <a:off x="2056" y="1496"/>
                <a:ext cx="206" cy="139"/>
                <a:chOff x="2056" y="1496"/>
                <a:chExt cx="206" cy="139"/>
              </a:xfrm>
            </p:grpSpPr>
            <p:sp>
              <p:nvSpPr>
                <p:cNvPr id="5156" name="Freeform 1201">
                  <a:extLst>
                    <a:ext uri="{FF2B5EF4-FFF2-40B4-BE49-F238E27FC236}">
                      <a16:creationId xmlns:a16="http://schemas.microsoft.com/office/drawing/2014/main" id="{66A5B2FA-9D59-4038-B999-895A340BD081}"/>
                    </a:ext>
                  </a:extLst>
                </p:cNvPr>
                <p:cNvSpPr>
                  <a:spLocks/>
                </p:cNvSpPr>
                <p:nvPr/>
              </p:nvSpPr>
              <p:spPr bwMode="auto">
                <a:xfrm>
                  <a:off x="2056" y="1596"/>
                  <a:ext cx="45" cy="39"/>
                </a:xfrm>
                <a:custGeom>
                  <a:avLst/>
                  <a:gdLst>
                    <a:gd name="T0" fmla="*/ 218 w 41"/>
                    <a:gd name="T1" fmla="*/ 10 h 41"/>
                    <a:gd name="T2" fmla="*/ 314 w 41"/>
                    <a:gd name="T3" fmla="*/ 10 h 41"/>
                    <a:gd name="T4" fmla="*/ 381 w 41"/>
                    <a:gd name="T5" fmla="*/ 10 h 41"/>
                    <a:gd name="T6" fmla="*/ 450 w 41"/>
                    <a:gd name="T7" fmla="*/ 10 h 41"/>
                    <a:gd name="T8" fmla="*/ 457 w 41"/>
                    <a:gd name="T9" fmla="*/ 10 h 41"/>
                    <a:gd name="T10" fmla="*/ 450 w 41"/>
                    <a:gd name="T11" fmla="*/ 10 h 41"/>
                    <a:gd name="T12" fmla="*/ 381 w 41"/>
                    <a:gd name="T13" fmla="*/ 6 h 41"/>
                    <a:gd name="T14" fmla="*/ 314 w 41"/>
                    <a:gd name="T15" fmla="*/ 1 h 41"/>
                    <a:gd name="T16" fmla="*/ 218 w 41"/>
                    <a:gd name="T17" fmla="*/ 0 h 41"/>
                    <a:gd name="T18" fmla="*/ 125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25 w 41"/>
                    <a:gd name="T31" fmla="*/ 10 h 41"/>
                    <a:gd name="T32" fmla="*/ 218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7" name="Freeform 1202">
                  <a:extLst>
                    <a:ext uri="{FF2B5EF4-FFF2-40B4-BE49-F238E27FC236}">
                      <a16:creationId xmlns:a16="http://schemas.microsoft.com/office/drawing/2014/main" id="{D1913202-A672-40A7-A6DA-04CE077FAC6E}"/>
                    </a:ext>
                  </a:extLst>
                </p:cNvPr>
                <p:cNvSpPr>
                  <a:spLocks/>
                </p:cNvSpPr>
                <p:nvPr/>
              </p:nvSpPr>
              <p:spPr bwMode="auto">
                <a:xfrm>
                  <a:off x="2216" y="1533"/>
                  <a:ext cx="46" cy="41"/>
                </a:xfrm>
                <a:custGeom>
                  <a:avLst/>
                  <a:gdLst>
                    <a:gd name="T0" fmla="*/ 425 w 41"/>
                    <a:gd name="T1" fmla="*/ 71 h 40"/>
                    <a:gd name="T2" fmla="*/ 585 w 41"/>
                    <a:gd name="T3" fmla="*/ 69 h 40"/>
                    <a:gd name="T4" fmla="*/ 709 w 41"/>
                    <a:gd name="T5" fmla="*/ 61 h 40"/>
                    <a:gd name="T6" fmla="*/ 795 w 41"/>
                    <a:gd name="T7" fmla="*/ 54 h 40"/>
                    <a:gd name="T8" fmla="*/ 819 w 41"/>
                    <a:gd name="T9" fmla="*/ 46 h 40"/>
                    <a:gd name="T10" fmla="*/ 795 w 41"/>
                    <a:gd name="T11" fmla="*/ 13 h 40"/>
                    <a:gd name="T12" fmla="*/ 709 w 41"/>
                    <a:gd name="T13" fmla="*/ 6 h 40"/>
                    <a:gd name="T14" fmla="*/ 585 w 41"/>
                    <a:gd name="T15" fmla="*/ 1 h 40"/>
                    <a:gd name="T16" fmla="*/ 425 w 41"/>
                    <a:gd name="T17" fmla="*/ 0 h 40"/>
                    <a:gd name="T18" fmla="*/ 268 w 41"/>
                    <a:gd name="T19" fmla="*/ 1 h 40"/>
                    <a:gd name="T20" fmla="*/ 120 w 41"/>
                    <a:gd name="T21" fmla="*/ 6 h 40"/>
                    <a:gd name="T22" fmla="*/ 1 w 41"/>
                    <a:gd name="T23" fmla="*/ 13 h 40"/>
                    <a:gd name="T24" fmla="*/ 0 w 41"/>
                    <a:gd name="T25" fmla="*/ 46 h 40"/>
                    <a:gd name="T26" fmla="*/ 1 w 41"/>
                    <a:gd name="T27" fmla="*/ 54 h 40"/>
                    <a:gd name="T28" fmla="*/ 120 w 41"/>
                    <a:gd name="T29" fmla="*/ 61 h 40"/>
                    <a:gd name="T30" fmla="*/ 268 w 41"/>
                    <a:gd name="T31" fmla="*/ 69 h 40"/>
                    <a:gd name="T32" fmla="*/ 425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8" name="Freeform 1203">
                  <a:extLst>
                    <a:ext uri="{FF2B5EF4-FFF2-40B4-BE49-F238E27FC236}">
                      <a16:creationId xmlns:a16="http://schemas.microsoft.com/office/drawing/2014/main" id="{41DF0FA9-262D-42AA-99D8-9E3D3F842DD6}"/>
                    </a:ext>
                  </a:extLst>
                </p:cNvPr>
                <p:cNvSpPr>
                  <a:spLocks/>
                </p:cNvSpPr>
                <p:nvPr/>
              </p:nvSpPr>
              <p:spPr bwMode="auto">
                <a:xfrm>
                  <a:off x="2060" y="1496"/>
                  <a:ext cx="195" cy="126"/>
                </a:xfrm>
                <a:custGeom>
                  <a:avLst/>
                  <a:gdLst>
                    <a:gd name="T0" fmla="*/ 1067 w 181"/>
                    <a:gd name="T1" fmla="*/ 40 h 129"/>
                    <a:gd name="T2" fmla="*/ 1255 w 181"/>
                    <a:gd name="T3" fmla="*/ 31 h 129"/>
                    <a:gd name="T4" fmla="*/ 1242 w 181"/>
                    <a:gd name="T5" fmla="*/ 29 h 129"/>
                    <a:gd name="T6" fmla="*/ 1227 w 181"/>
                    <a:gd name="T7" fmla="*/ 25 h 129"/>
                    <a:gd name="T8" fmla="*/ 1199 w 181"/>
                    <a:gd name="T9" fmla="*/ 21 h 129"/>
                    <a:gd name="T10" fmla="*/ 1165 w 181"/>
                    <a:gd name="T11" fmla="*/ 21 h 129"/>
                    <a:gd name="T12" fmla="*/ 1109 w 181"/>
                    <a:gd name="T13" fmla="*/ 21 h 129"/>
                    <a:gd name="T14" fmla="*/ 1065 w 181"/>
                    <a:gd name="T15" fmla="*/ 19 h 129"/>
                    <a:gd name="T16" fmla="*/ 990 w 181"/>
                    <a:gd name="T17" fmla="*/ 11 h 129"/>
                    <a:gd name="T18" fmla="*/ 909 w 181"/>
                    <a:gd name="T19" fmla="*/ 6 h 129"/>
                    <a:gd name="T20" fmla="*/ 846 w 181"/>
                    <a:gd name="T21" fmla="*/ 2 h 129"/>
                    <a:gd name="T22" fmla="*/ 785 w 181"/>
                    <a:gd name="T23" fmla="*/ 1 h 129"/>
                    <a:gd name="T24" fmla="*/ 729 w 181"/>
                    <a:gd name="T25" fmla="*/ 0 h 129"/>
                    <a:gd name="T26" fmla="*/ 674 w 181"/>
                    <a:gd name="T27" fmla="*/ 0 h 129"/>
                    <a:gd name="T28" fmla="*/ 595 w 181"/>
                    <a:gd name="T29" fmla="*/ 1 h 129"/>
                    <a:gd name="T30" fmla="*/ 539 w 181"/>
                    <a:gd name="T31" fmla="*/ 3 h 129"/>
                    <a:gd name="T32" fmla="*/ 472 w 181"/>
                    <a:gd name="T33" fmla="*/ 7 h 129"/>
                    <a:gd name="T34" fmla="*/ 402 w 181"/>
                    <a:gd name="T35" fmla="*/ 10 h 129"/>
                    <a:gd name="T36" fmla="*/ 257 w 181"/>
                    <a:gd name="T37" fmla="*/ 21 h 129"/>
                    <a:gd name="T38" fmla="*/ 147 w 181"/>
                    <a:gd name="T39" fmla="*/ 21 h 129"/>
                    <a:gd name="T40" fmla="*/ 62 w 181"/>
                    <a:gd name="T41" fmla="*/ 28 h 129"/>
                    <a:gd name="T42" fmla="*/ 3 w 181"/>
                    <a:gd name="T43" fmla="*/ 41 h 129"/>
                    <a:gd name="T44" fmla="*/ 0 w 181"/>
                    <a:gd name="T45" fmla="*/ 49 h 129"/>
                    <a:gd name="T46" fmla="*/ 0 w 181"/>
                    <a:gd name="T47" fmla="*/ 57 h 129"/>
                    <a:gd name="T48" fmla="*/ 1 w 181"/>
                    <a:gd name="T49" fmla="*/ 62 h 129"/>
                    <a:gd name="T50" fmla="*/ 5 w 181"/>
                    <a:gd name="T51" fmla="*/ 69 h 129"/>
                    <a:gd name="T52" fmla="*/ 222 w 181"/>
                    <a:gd name="T53" fmla="*/ 63 h 129"/>
                    <a:gd name="T54" fmla="*/ 222 w 181"/>
                    <a:gd name="T55" fmla="*/ 63 h 129"/>
                    <a:gd name="T56" fmla="*/ 212 w 181"/>
                    <a:gd name="T57" fmla="*/ 62 h 129"/>
                    <a:gd name="T58" fmla="*/ 197 w 181"/>
                    <a:gd name="T59" fmla="*/ 59 h 129"/>
                    <a:gd name="T60" fmla="*/ 197 w 181"/>
                    <a:gd name="T61" fmla="*/ 55 h 129"/>
                    <a:gd name="T62" fmla="*/ 197 w 181"/>
                    <a:gd name="T63" fmla="*/ 48 h 129"/>
                    <a:gd name="T64" fmla="*/ 222 w 181"/>
                    <a:gd name="T65" fmla="*/ 42 h 129"/>
                    <a:gd name="T66" fmla="*/ 277 w 181"/>
                    <a:gd name="T67" fmla="*/ 34 h 129"/>
                    <a:gd name="T68" fmla="*/ 357 w 181"/>
                    <a:gd name="T69" fmla="*/ 21 h 129"/>
                    <a:gd name="T70" fmla="*/ 482 w 181"/>
                    <a:gd name="T71" fmla="*/ 21 h 129"/>
                    <a:gd name="T72" fmla="*/ 539 w 181"/>
                    <a:gd name="T73" fmla="*/ 21 h 129"/>
                    <a:gd name="T74" fmla="*/ 583 w 181"/>
                    <a:gd name="T75" fmla="*/ 21 h 129"/>
                    <a:gd name="T76" fmla="*/ 628 w 181"/>
                    <a:gd name="T77" fmla="*/ 21 h 129"/>
                    <a:gd name="T78" fmla="*/ 677 w 181"/>
                    <a:gd name="T79" fmla="*/ 21 h 129"/>
                    <a:gd name="T80" fmla="*/ 708 w 181"/>
                    <a:gd name="T81" fmla="*/ 21 h 129"/>
                    <a:gd name="T82" fmla="*/ 744 w 181"/>
                    <a:gd name="T83" fmla="*/ 21 h 129"/>
                    <a:gd name="T84" fmla="*/ 792 w 181"/>
                    <a:gd name="T85" fmla="*/ 21 h 129"/>
                    <a:gd name="T86" fmla="*/ 842 w 181"/>
                    <a:gd name="T87" fmla="*/ 21 h 129"/>
                    <a:gd name="T88" fmla="*/ 886 w 181"/>
                    <a:gd name="T89" fmla="*/ 21 h 129"/>
                    <a:gd name="T90" fmla="*/ 931 w 181"/>
                    <a:gd name="T91" fmla="*/ 21 h 129"/>
                    <a:gd name="T92" fmla="*/ 979 w 181"/>
                    <a:gd name="T93" fmla="*/ 21 h 129"/>
                    <a:gd name="T94" fmla="*/ 1003 w 181"/>
                    <a:gd name="T95" fmla="*/ 27 h 129"/>
                    <a:gd name="T96" fmla="*/ 1029 w 181"/>
                    <a:gd name="T97" fmla="*/ 33 h 129"/>
                    <a:gd name="T98" fmla="*/ 1057 w 181"/>
                    <a:gd name="T99" fmla="*/ 37 h 129"/>
                    <a:gd name="T100" fmla="*/ 1065 w 181"/>
                    <a:gd name="T101" fmla="*/ 39 h 129"/>
                    <a:gd name="T102" fmla="*/ 1067 w 181"/>
                    <a:gd name="T103" fmla="*/ 40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48" name="Group 1204">
                <a:extLst>
                  <a:ext uri="{FF2B5EF4-FFF2-40B4-BE49-F238E27FC236}">
                    <a16:creationId xmlns:a16="http://schemas.microsoft.com/office/drawing/2014/main" id="{2224BFE0-546A-4827-A5AD-476E441EA842}"/>
                  </a:ext>
                </a:extLst>
              </p:cNvPr>
              <p:cNvGrpSpPr>
                <a:grpSpLocks/>
              </p:cNvGrpSpPr>
              <p:nvPr/>
            </p:nvGrpSpPr>
            <p:grpSpPr bwMode="auto">
              <a:xfrm>
                <a:off x="2188" y="1789"/>
                <a:ext cx="204" cy="139"/>
                <a:chOff x="2188" y="1789"/>
                <a:chExt cx="204" cy="139"/>
              </a:xfrm>
            </p:grpSpPr>
            <p:sp>
              <p:nvSpPr>
                <p:cNvPr id="5153" name="Freeform 1205">
                  <a:extLst>
                    <a:ext uri="{FF2B5EF4-FFF2-40B4-BE49-F238E27FC236}">
                      <a16:creationId xmlns:a16="http://schemas.microsoft.com/office/drawing/2014/main" id="{E7F2981D-5AFA-483B-8409-77A038A1D890}"/>
                    </a:ext>
                  </a:extLst>
                </p:cNvPr>
                <p:cNvSpPr>
                  <a:spLocks/>
                </p:cNvSpPr>
                <p:nvPr/>
              </p:nvSpPr>
              <p:spPr bwMode="auto">
                <a:xfrm>
                  <a:off x="2188" y="1889"/>
                  <a:ext cx="43" cy="39"/>
                </a:xfrm>
                <a:custGeom>
                  <a:avLst/>
                  <a:gdLst>
                    <a:gd name="T0" fmla="*/ 47 w 42"/>
                    <a:gd name="T1" fmla="*/ 7 h 42"/>
                    <a:gd name="T2" fmla="*/ 55 w 42"/>
                    <a:gd name="T3" fmla="*/ 7 h 42"/>
                    <a:gd name="T4" fmla="*/ 62 w 42"/>
                    <a:gd name="T5" fmla="*/ 7 h 42"/>
                    <a:gd name="T6" fmla="*/ 71 w 42"/>
                    <a:gd name="T7" fmla="*/ 7 h 42"/>
                    <a:gd name="T8" fmla="*/ 73 w 42"/>
                    <a:gd name="T9" fmla="*/ 7 h 42"/>
                    <a:gd name="T10" fmla="*/ 71 w 42"/>
                    <a:gd name="T11" fmla="*/ 7 h 42"/>
                    <a:gd name="T12" fmla="*/ 62 w 42"/>
                    <a:gd name="T13" fmla="*/ 6 h 42"/>
                    <a:gd name="T14" fmla="*/ 55 w 42"/>
                    <a:gd name="T15" fmla="*/ 2 h 42"/>
                    <a:gd name="T16" fmla="*/ 47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7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4" name="Freeform 1206">
                  <a:extLst>
                    <a:ext uri="{FF2B5EF4-FFF2-40B4-BE49-F238E27FC236}">
                      <a16:creationId xmlns:a16="http://schemas.microsoft.com/office/drawing/2014/main" id="{EF89251A-02AB-474F-9137-CF0916A90D22}"/>
                    </a:ext>
                  </a:extLst>
                </p:cNvPr>
                <p:cNvSpPr>
                  <a:spLocks/>
                </p:cNvSpPr>
                <p:nvPr/>
              </p:nvSpPr>
              <p:spPr bwMode="auto">
                <a:xfrm>
                  <a:off x="2346" y="1826"/>
                  <a:ext cx="46" cy="41"/>
                </a:xfrm>
                <a:custGeom>
                  <a:avLst/>
                  <a:gdLst>
                    <a:gd name="T0" fmla="*/ 395 w 41"/>
                    <a:gd name="T1" fmla="*/ 41 h 41"/>
                    <a:gd name="T2" fmla="*/ 558 w 41"/>
                    <a:gd name="T3" fmla="*/ 40 h 41"/>
                    <a:gd name="T4" fmla="*/ 702 w 41"/>
                    <a:gd name="T5" fmla="*/ 36 h 41"/>
                    <a:gd name="T6" fmla="*/ 795 w 41"/>
                    <a:gd name="T7" fmla="*/ 29 h 41"/>
                    <a:gd name="T8" fmla="*/ 819 w 41"/>
                    <a:gd name="T9" fmla="*/ 21 h 41"/>
                    <a:gd name="T10" fmla="*/ 795 w 41"/>
                    <a:gd name="T11" fmla="*/ 13 h 41"/>
                    <a:gd name="T12" fmla="*/ 702 w 41"/>
                    <a:gd name="T13" fmla="*/ 6 h 41"/>
                    <a:gd name="T14" fmla="*/ 558 w 41"/>
                    <a:gd name="T15" fmla="*/ 1 h 41"/>
                    <a:gd name="T16" fmla="*/ 395 w 41"/>
                    <a:gd name="T17" fmla="*/ 0 h 41"/>
                    <a:gd name="T18" fmla="*/ 239 w 41"/>
                    <a:gd name="T19" fmla="*/ 1 h 41"/>
                    <a:gd name="T20" fmla="*/ 107 w 41"/>
                    <a:gd name="T21" fmla="*/ 6 h 41"/>
                    <a:gd name="T22" fmla="*/ 1 w 41"/>
                    <a:gd name="T23" fmla="*/ 13 h 41"/>
                    <a:gd name="T24" fmla="*/ 0 w 41"/>
                    <a:gd name="T25" fmla="*/ 21 h 41"/>
                    <a:gd name="T26" fmla="*/ 1 w 41"/>
                    <a:gd name="T27" fmla="*/ 29 h 41"/>
                    <a:gd name="T28" fmla="*/ 107 w 41"/>
                    <a:gd name="T29" fmla="*/ 36 h 41"/>
                    <a:gd name="T30" fmla="*/ 239 w 41"/>
                    <a:gd name="T31" fmla="*/ 40 h 41"/>
                    <a:gd name="T32" fmla="*/ 395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5" name="Freeform 1207">
                  <a:extLst>
                    <a:ext uri="{FF2B5EF4-FFF2-40B4-BE49-F238E27FC236}">
                      <a16:creationId xmlns:a16="http://schemas.microsoft.com/office/drawing/2014/main" id="{02989E04-47D9-4EC2-B96A-D1E29781ADBE}"/>
                    </a:ext>
                  </a:extLst>
                </p:cNvPr>
                <p:cNvSpPr>
                  <a:spLocks/>
                </p:cNvSpPr>
                <p:nvPr/>
              </p:nvSpPr>
              <p:spPr bwMode="auto">
                <a:xfrm>
                  <a:off x="2190" y="1789"/>
                  <a:ext cx="195" cy="127"/>
                </a:xfrm>
                <a:custGeom>
                  <a:avLst/>
                  <a:gdLst>
                    <a:gd name="T0" fmla="*/ 1419 w 179"/>
                    <a:gd name="T1" fmla="*/ 41 h 129"/>
                    <a:gd name="T2" fmla="*/ 1665 w 179"/>
                    <a:gd name="T3" fmla="*/ 32 h 129"/>
                    <a:gd name="T4" fmla="*/ 1645 w 179"/>
                    <a:gd name="T5" fmla="*/ 32 h 129"/>
                    <a:gd name="T6" fmla="*/ 1630 w 179"/>
                    <a:gd name="T7" fmla="*/ 32 h 129"/>
                    <a:gd name="T8" fmla="*/ 1596 w 179"/>
                    <a:gd name="T9" fmla="*/ 32 h 129"/>
                    <a:gd name="T10" fmla="*/ 1549 w 179"/>
                    <a:gd name="T11" fmla="*/ 32 h 129"/>
                    <a:gd name="T12" fmla="*/ 1492 w 179"/>
                    <a:gd name="T13" fmla="*/ 28 h 129"/>
                    <a:gd name="T14" fmla="*/ 1419 w 179"/>
                    <a:gd name="T15" fmla="*/ 18 h 129"/>
                    <a:gd name="T16" fmla="*/ 1326 w 179"/>
                    <a:gd name="T17" fmla="*/ 12 h 129"/>
                    <a:gd name="T18" fmla="*/ 1217 w 179"/>
                    <a:gd name="T19" fmla="*/ 5 h 129"/>
                    <a:gd name="T20" fmla="*/ 1137 w 179"/>
                    <a:gd name="T21" fmla="*/ 2 h 129"/>
                    <a:gd name="T22" fmla="*/ 1055 w 179"/>
                    <a:gd name="T23" fmla="*/ 0 h 129"/>
                    <a:gd name="T24" fmla="*/ 973 w 179"/>
                    <a:gd name="T25" fmla="*/ 0 h 129"/>
                    <a:gd name="T26" fmla="*/ 889 w 179"/>
                    <a:gd name="T27" fmla="*/ 0 h 129"/>
                    <a:gd name="T28" fmla="*/ 806 w 179"/>
                    <a:gd name="T29" fmla="*/ 1 h 129"/>
                    <a:gd name="T30" fmla="*/ 728 w 179"/>
                    <a:gd name="T31" fmla="*/ 4 h 129"/>
                    <a:gd name="T32" fmla="*/ 634 w 179"/>
                    <a:gd name="T33" fmla="*/ 6 h 129"/>
                    <a:gd name="T34" fmla="*/ 534 w 179"/>
                    <a:gd name="T35" fmla="*/ 10 h 129"/>
                    <a:gd name="T36" fmla="*/ 346 w 179"/>
                    <a:gd name="T37" fmla="*/ 23 h 129"/>
                    <a:gd name="T38" fmla="*/ 207 w 179"/>
                    <a:gd name="T39" fmla="*/ 32 h 129"/>
                    <a:gd name="T40" fmla="*/ 89 w 179"/>
                    <a:gd name="T41" fmla="*/ 32 h 129"/>
                    <a:gd name="T42" fmla="*/ 3 w 179"/>
                    <a:gd name="T43" fmla="*/ 44 h 129"/>
                    <a:gd name="T44" fmla="*/ 1 w 179"/>
                    <a:gd name="T45" fmla="*/ 62 h 129"/>
                    <a:gd name="T46" fmla="*/ 0 w 179"/>
                    <a:gd name="T47" fmla="*/ 73 h 129"/>
                    <a:gd name="T48" fmla="*/ 2 w 179"/>
                    <a:gd name="T49" fmla="*/ 80 h 129"/>
                    <a:gd name="T50" fmla="*/ 63 w 179"/>
                    <a:gd name="T51" fmla="*/ 86 h 129"/>
                    <a:gd name="T52" fmla="*/ 293 w 179"/>
                    <a:gd name="T53" fmla="*/ 81 h 129"/>
                    <a:gd name="T54" fmla="*/ 293 w 179"/>
                    <a:gd name="T55" fmla="*/ 81 h 129"/>
                    <a:gd name="T56" fmla="*/ 292 w 179"/>
                    <a:gd name="T57" fmla="*/ 79 h 129"/>
                    <a:gd name="T58" fmla="*/ 273 w 179"/>
                    <a:gd name="T59" fmla="*/ 75 h 129"/>
                    <a:gd name="T60" fmla="*/ 269 w 179"/>
                    <a:gd name="T61" fmla="*/ 70 h 129"/>
                    <a:gd name="T62" fmla="*/ 273 w 179"/>
                    <a:gd name="T63" fmla="*/ 59 h 129"/>
                    <a:gd name="T64" fmla="*/ 297 w 179"/>
                    <a:gd name="T65" fmla="*/ 47 h 129"/>
                    <a:gd name="T66" fmla="*/ 377 w 179"/>
                    <a:gd name="T67" fmla="*/ 33 h 129"/>
                    <a:gd name="T68" fmla="*/ 490 w 179"/>
                    <a:gd name="T69" fmla="*/ 32 h 129"/>
                    <a:gd name="T70" fmla="*/ 642 w 179"/>
                    <a:gd name="T71" fmla="*/ 32 h 129"/>
                    <a:gd name="T72" fmla="*/ 719 w 179"/>
                    <a:gd name="T73" fmla="*/ 32 h 129"/>
                    <a:gd name="T74" fmla="*/ 783 w 179"/>
                    <a:gd name="T75" fmla="*/ 31 h 129"/>
                    <a:gd name="T76" fmla="*/ 829 w 179"/>
                    <a:gd name="T77" fmla="*/ 30 h 129"/>
                    <a:gd name="T78" fmla="*/ 889 w 179"/>
                    <a:gd name="T79" fmla="*/ 29 h 129"/>
                    <a:gd name="T80" fmla="*/ 951 w 179"/>
                    <a:gd name="T81" fmla="*/ 29 h 129"/>
                    <a:gd name="T82" fmla="*/ 1010 w 179"/>
                    <a:gd name="T83" fmla="*/ 29 h 129"/>
                    <a:gd name="T84" fmla="*/ 1055 w 179"/>
                    <a:gd name="T85" fmla="*/ 30 h 129"/>
                    <a:gd name="T86" fmla="*/ 1117 w 179"/>
                    <a:gd name="T87" fmla="*/ 32 h 129"/>
                    <a:gd name="T88" fmla="*/ 1239 w 179"/>
                    <a:gd name="T89" fmla="*/ 32 h 129"/>
                    <a:gd name="T90" fmla="*/ 1345 w 179"/>
                    <a:gd name="T91" fmla="*/ 32 h 129"/>
                    <a:gd name="T92" fmla="*/ 1403 w 179"/>
                    <a:gd name="T93" fmla="*/ 36 h 129"/>
                    <a:gd name="T94" fmla="*/ 1419 w 179"/>
                    <a:gd name="T95" fmla="*/ 41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49" name="Group 1208">
                <a:extLst>
                  <a:ext uri="{FF2B5EF4-FFF2-40B4-BE49-F238E27FC236}">
                    <a16:creationId xmlns:a16="http://schemas.microsoft.com/office/drawing/2014/main" id="{A4AFFBF0-018C-47DA-A1CC-8B4A372B1DB0}"/>
                  </a:ext>
                </a:extLst>
              </p:cNvPr>
              <p:cNvGrpSpPr>
                <a:grpSpLocks/>
              </p:cNvGrpSpPr>
              <p:nvPr/>
            </p:nvGrpSpPr>
            <p:grpSpPr bwMode="auto">
              <a:xfrm>
                <a:off x="2320" y="2107"/>
                <a:ext cx="204" cy="140"/>
                <a:chOff x="2320" y="2107"/>
                <a:chExt cx="204" cy="140"/>
              </a:xfrm>
            </p:grpSpPr>
            <p:sp>
              <p:nvSpPr>
                <p:cNvPr id="5150" name="Freeform 1209">
                  <a:extLst>
                    <a:ext uri="{FF2B5EF4-FFF2-40B4-BE49-F238E27FC236}">
                      <a16:creationId xmlns:a16="http://schemas.microsoft.com/office/drawing/2014/main" id="{18C5F623-BAE5-4E9B-9E0F-30512778685B}"/>
                    </a:ext>
                  </a:extLst>
                </p:cNvPr>
                <p:cNvSpPr>
                  <a:spLocks/>
                </p:cNvSpPr>
                <p:nvPr/>
              </p:nvSpPr>
              <p:spPr bwMode="auto">
                <a:xfrm>
                  <a:off x="2320" y="2208"/>
                  <a:ext cx="44" cy="39"/>
                </a:xfrm>
                <a:custGeom>
                  <a:avLst/>
                  <a:gdLst>
                    <a:gd name="T0" fmla="*/ 231 w 40"/>
                    <a:gd name="T1" fmla="*/ 20 h 40"/>
                    <a:gd name="T2" fmla="*/ 322 w 40"/>
                    <a:gd name="T3" fmla="*/ 20 h 40"/>
                    <a:gd name="T4" fmla="*/ 409 w 40"/>
                    <a:gd name="T5" fmla="*/ 20 h 40"/>
                    <a:gd name="T6" fmla="*/ 464 w 40"/>
                    <a:gd name="T7" fmla="*/ 20 h 40"/>
                    <a:gd name="T8" fmla="*/ 471 w 40"/>
                    <a:gd name="T9" fmla="*/ 20 h 40"/>
                    <a:gd name="T10" fmla="*/ 464 w 40"/>
                    <a:gd name="T11" fmla="*/ 13 h 40"/>
                    <a:gd name="T12" fmla="*/ 409 w 40"/>
                    <a:gd name="T13" fmla="*/ 6 h 40"/>
                    <a:gd name="T14" fmla="*/ 322 w 40"/>
                    <a:gd name="T15" fmla="*/ 1 h 40"/>
                    <a:gd name="T16" fmla="*/ 231 w 40"/>
                    <a:gd name="T17" fmla="*/ 0 h 40"/>
                    <a:gd name="T18" fmla="*/ 144 w 40"/>
                    <a:gd name="T19" fmla="*/ 1 h 40"/>
                    <a:gd name="T20" fmla="*/ 74 w 40"/>
                    <a:gd name="T21" fmla="*/ 6 h 40"/>
                    <a:gd name="T22" fmla="*/ 1 w 40"/>
                    <a:gd name="T23" fmla="*/ 13 h 40"/>
                    <a:gd name="T24" fmla="*/ 0 w 40"/>
                    <a:gd name="T25" fmla="*/ 20 h 40"/>
                    <a:gd name="T26" fmla="*/ 1 w 40"/>
                    <a:gd name="T27" fmla="*/ 20 h 40"/>
                    <a:gd name="T28" fmla="*/ 74 w 40"/>
                    <a:gd name="T29" fmla="*/ 20 h 40"/>
                    <a:gd name="T30" fmla="*/ 144 w 40"/>
                    <a:gd name="T31" fmla="*/ 20 h 40"/>
                    <a:gd name="T32" fmla="*/ 23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1" name="Freeform 1210">
                  <a:extLst>
                    <a:ext uri="{FF2B5EF4-FFF2-40B4-BE49-F238E27FC236}">
                      <a16:creationId xmlns:a16="http://schemas.microsoft.com/office/drawing/2014/main" id="{106F82DF-F9C2-4BC0-9313-12041A78057C}"/>
                    </a:ext>
                  </a:extLst>
                </p:cNvPr>
                <p:cNvSpPr>
                  <a:spLocks/>
                </p:cNvSpPr>
                <p:nvPr/>
              </p:nvSpPr>
              <p:spPr bwMode="auto">
                <a:xfrm>
                  <a:off x="2479" y="2145"/>
                  <a:ext cx="45" cy="41"/>
                </a:xfrm>
                <a:custGeom>
                  <a:avLst/>
                  <a:gdLst>
                    <a:gd name="T0" fmla="*/ 218 w 41"/>
                    <a:gd name="T1" fmla="*/ 71 h 40"/>
                    <a:gd name="T2" fmla="*/ 316 w 41"/>
                    <a:gd name="T3" fmla="*/ 69 h 40"/>
                    <a:gd name="T4" fmla="*/ 381 w 41"/>
                    <a:gd name="T5" fmla="*/ 60 h 40"/>
                    <a:gd name="T6" fmla="*/ 450 w 41"/>
                    <a:gd name="T7" fmla="*/ 53 h 40"/>
                    <a:gd name="T8" fmla="*/ 457 w 41"/>
                    <a:gd name="T9" fmla="*/ 19 h 40"/>
                    <a:gd name="T10" fmla="*/ 450 w 41"/>
                    <a:gd name="T11" fmla="*/ 12 h 40"/>
                    <a:gd name="T12" fmla="*/ 381 w 41"/>
                    <a:gd name="T13" fmla="*/ 5 h 40"/>
                    <a:gd name="T14" fmla="*/ 316 w 41"/>
                    <a:gd name="T15" fmla="*/ 1 h 40"/>
                    <a:gd name="T16" fmla="*/ 218 w 41"/>
                    <a:gd name="T17" fmla="*/ 0 h 40"/>
                    <a:gd name="T18" fmla="*/ 125 w 41"/>
                    <a:gd name="T19" fmla="*/ 1 h 40"/>
                    <a:gd name="T20" fmla="*/ 5 w 41"/>
                    <a:gd name="T21" fmla="*/ 5 h 40"/>
                    <a:gd name="T22" fmla="*/ 1 w 41"/>
                    <a:gd name="T23" fmla="*/ 12 h 40"/>
                    <a:gd name="T24" fmla="*/ 0 w 41"/>
                    <a:gd name="T25" fmla="*/ 19 h 40"/>
                    <a:gd name="T26" fmla="*/ 1 w 41"/>
                    <a:gd name="T27" fmla="*/ 53 h 40"/>
                    <a:gd name="T28" fmla="*/ 5 w 41"/>
                    <a:gd name="T29" fmla="*/ 60 h 40"/>
                    <a:gd name="T30" fmla="*/ 125 w 41"/>
                    <a:gd name="T31" fmla="*/ 69 h 40"/>
                    <a:gd name="T32" fmla="*/ 218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2" name="Freeform 1211">
                  <a:extLst>
                    <a:ext uri="{FF2B5EF4-FFF2-40B4-BE49-F238E27FC236}">
                      <a16:creationId xmlns:a16="http://schemas.microsoft.com/office/drawing/2014/main" id="{13596CC1-ADD9-4FEB-8AC6-F2F42E3CFB15}"/>
                    </a:ext>
                  </a:extLst>
                </p:cNvPr>
                <p:cNvSpPr>
                  <a:spLocks/>
                </p:cNvSpPr>
                <p:nvPr/>
              </p:nvSpPr>
              <p:spPr bwMode="auto">
                <a:xfrm>
                  <a:off x="2322" y="2107"/>
                  <a:ext cx="196" cy="126"/>
                </a:xfrm>
                <a:custGeom>
                  <a:avLst/>
                  <a:gdLst>
                    <a:gd name="T0" fmla="*/ 1185 w 180"/>
                    <a:gd name="T1" fmla="*/ 5 h 129"/>
                    <a:gd name="T2" fmla="*/ 1115 w 180"/>
                    <a:gd name="T3" fmla="*/ 2 h 129"/>
                    <a:gd name="T4" fmla="*/ 1030 w 180"/>
                    <a:gd name="T5" fmla="*/ 1 h 129"/>
                    <a:gd name="T6" fmla="*/ 952 w 180"/>
                    <a:gd name="T7" fmla="*/ 0 h 129"/>
                    <a:gd name="T8" fmla="*/ 863 w 180"/>
                    <a:gd name="T9" fmla="*/ 0 h 129"/>
                    <a:gd name="T10" fmla="*/ 782 w 180"/>
                    <a:gd name="T11" fmla="*/ 1 h 129"/>
                    <a:gd name="T12" fmla="*/ 693 w 180"/>
                    <a:gd name="T13" fmla="*/ 3 h 129"/>
                    <a:gd name="T14" fmla="*/ 614 w 180"/>
                    <a:gd name="T15" fmla="*/ 6 h 129"/>
                    <a:gd name="T16" fmla="*/ 511 w 180"/>
                    <a:gd name="T17" fmla="*/ 10 h 129"/>
                    <a:gd name="T18" fmla="*/ 321 w 180"/>
                    <a:gd name="T19" fmla="*/ 21 h 129"/>
                    <a:gd name="T20" fmla="*/ 191 w 180"/>
                    <a:gd name="T21" fmla="*/ 21 h 129"/>
                    <a:gd name="T22" fmla="*/ 82 w 180"/>
                    <a:gd name="T23" fmla="*/ 28 h 129"/>
                    <a:gd name="T24" fmla="*/ 3 w 180"/>
                    <a:gd name="T25" fmla="*/ 41 h 129"/>
                    <a:gd name="T26" fmla="*/ 0 w 180"/>
                    <a:gd name="T27" fmla="*/ 49 h 129"/>
                    <a:gd name="T28" fmla="*/ 0 w 180"/>
                    <a:gd name="T29" fmla="*/ 57 h 129"/>
                    <a:gd name="T30" fmla="*/ 1 w 180"/>
                    <a:gd name="T31" fmla="*/ 62 h 129"/>
                    <a:gd name="T32" fmla="*/ 5 w 180"/>
                    <a:gd name="T33" fmla="*/ 69 h 129"/>
                    <a:gd name="T34" fmla="*/ 290 w 180"/>
                    <a:gd name="T35" fmla="*/ 63 h 129"/>
                    <a:gd name="T36" fmla="*/ 290 w 180"/>
                    <a:gd name="T37" fmla="*/ 63 h 129"/>
                    <a:gd name="T38" fmla="*/ 271 w 180"/>
                    <a:gd name="T39" fmla="*/ 62 h 129"/>
                    <a:gd name="T40" fmla="*/ 268 w 180"/>
                    <a:gd name="T41" fmla="*/ 59 h 129"/>
                    <a:gd name="T42" fmla="*/ 249 w 180"/>
                    <a:gd name="T43" fmla="*/ 54 h 129"/>
                    <a:gd name="T44" fmla="*/ 268 w 180"/>
                    <a:gd name="T45" fmla="*/ 48 h 129"/>
                    <a:gd name="T46" fmla="*/ 292 w 180"/>
                    <a:gd name="T47" fmla="*/ 42 h 129"/>
                    <a:gd name="T48" fmla="*/ 350 w 180"/>
                    <a:gd name="T49" fmla="*/ 33 h 129"/>
                    <a:gd name="T50" fmla="*/ 469 w 180"/>
                    <a:gd name="T51" fmla="*/ 21 h 129"/>
                    <a:gd name="T52" fmla="*/ 624 w 180"/>
                    <a:gd name="T53" fmla="*/ 21 h 129"/>
                    <a:gd name="T54" fmla="*/ 685 w 180"/>
                    <a:gd name="T55" fmla="*/ 21 h 129"/>
                    <a:gd name="T56" fmla="*/ 746 w 180"/>
                    <a:gd name="T57" fmla="*/ 21 h 129"/>
                    <a:gd name="T58" fmla="*/ 812 w 180"/>
                    <a:gd name="T59" fmla="*/ 21 h 129"/>
                    <a:gd name="T60" fmla="*/ 877 w 180"/>
                    <a:gd name="T61" fmla="*/ 21 h 129"/>
                    <a:gd name="T62" fmla="*/ 928 w 180"/>
                    <a:gd name="T63" fmla="*/ 21 h 129"/>
                    <a:gd name="T64" fmla="*/ 975 w 180"/>
                    <a:gd name="T65" fmla="*/ 21 h 129"/>
                    <a:gd name="T66" fmla="*/ 1037 w 180"/>
                    <a:gd name="T67" fmla="*/ 21 h 129"/>
                    <a:gd name="T68" fmla="*/ 1095 w 180"/>
                    <a:gd name="T69" fmla="*/ 21 h 129"/>
                    <a:gd name="T70" fmla="*/ 1229 w 180"/>
                    <a:gd name="T71" fmla="*/ 21 h 129"/>
                    <a:gd name="T72" fmla="*/ 1322 w 180"/>
                    <a:gd name="T73" fmla="*/ 27 h 129"/>
                    <a:gd name="T74" fmla="*/ 1371 w 180"/>
                    <a:gd name="T75" fmla="*/ 37 h 129"/>
                    <a:gd name="T76" fmla="*/ 1405 w 180"/>
                    <a:gd name="T77" fmla="*/ 40 h 129"/>
                    <a:gd name="T78" fmla="*/ 1642 w 180"/>
                    <a:gd name="T79" fmla="*/ 31 h 129"/>
                    <a:gd name="T80" fmla="*/ 1627 w 180"/>
                    <a:gd name="T81" fmla="*/ 29 h 129"/>
                    <a:gd name="T82" fmla="*/ 1615 w 180"/>
                    <a:gd name="T83" fmla="*/ 24 h 129"/>
                    <a:gd name="T84" fmla="*/ 1587 w 180"/>
                    <a:gd name="T85" fmla="*/ 21 h 129"/>
                    <a:gd name="T86" fmla="*/ 1531 w 180"/>
                    <a:gd name="T87" fmla="*/ 21 h 129"/>
                    <a:gd name="T88" fmla="*/ 1462 w 180"/>
                    <a:gd name="T89" fmla="*/ 21 h 129"/>
                    <a:gd name="T90" fmla="*/ 1375 w 180"/>
                    <a:gd name="T91" fmla="*/ 19 h 129"/>
                    <a:gd name="T92" fmla="*/ 1290 w 180"/>
                    <a:gd name="T93" fmla="*/ 11 h 129"/>
                    <a:gd name="T94" fmla="*/ 1185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5143" name="Text Box 1212">
              <a:extLst>
                <a:ext uri="{FF2B5EF4-FFF2-40B4-BE49-F238E27FC236}">
                  <a16:creationId xmlns:a16="http://schemas.microsoft.com/office/drawing/2014/main" id="{CAAE447C-7598-4C72-9663-06424C45487A}"/>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English</a:t>
              </a:r>
              <a:endParaRPr lang="en-US" altLang="en-US" sz="1400">
                <a:latin typeface="Tahoma" panose="020B0604030504040204" pitchFamily="34" charset="0"/>
              </a:endParaRPr>
            </a:p>
          </p:txBody>
        </p:sp>
        <p:sp>
          <p:nvSpPr>
            <p:cNvPr id="5144" name="Text Box 1213">
              <a:extLst>
                <a:ext uri="{FF2B5EF4-FFF2-40B4-BE49-F238E27FC236}">
                  <a16:creationId xmlns:a16="http://schemas.microsoft.com/office/drawing/2014/main" id="{3179A6EB-0358-47F5-8758-953625A8EE6A}"/>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Spanish</a:t>
              </a:r>
              <a:endParaRPr lang="en-US" altLang="en-US" sz="1200"/>
            </a:p>
          </p:txBody>
        </p:sp>
        <p:graphicFrame>
          <p:nvGraphicFramePr>
            <p:cNvPr id="5145" name="Object 1214">
              <a:extLst>
                <a:ext uri="{FF2B5EF4-FFF2-40B4-BE49-F238E27FC236}">
                  <a16:creationId xmlns:a16="http://schemas.microsoft.com/office/drawing/2014/main" id="{1529D978-0F55-4E8B-961D-C13E43324858}"/>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5319" name="Clip" r:id="rId6" imgW="1160352" imgH="1786550" progId="MS_ClipArt_Gallery.2">
                    <p:embed/>
                  </p:oleObj>
                </mc:Choice>
                <mc:Fallback>
                  <p:oleObj name="Clip" r:id="rId6" imgW="1160352" imgH="1786550" progId="MS_ClipArt_Gallery.2">
                    <p:embed/>
                    <p:pic>
                      <p:nvPicPr>
                        <p:cNvPr id="0" name="Object 1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6" name="Object 1215">
              <a:extLst>
                <a:ext uri="{FF2B5EF4-FFF2-40B4-BE49-F238E27FC236}">
                  <a16:creationId xmlns:a16="http://schemas.microsoft.com/office/drawing/2014/main" id="{CEBDD3CF-C727-4941-9D5E-B9FC3E7F494D}"/>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5320" name="Clip" r:id="rId8" imgW="1160352" imgH="1786550" progId="MS_ClipArt_Gallery.2">
                    <p:embed/>
                  </p:oleObj>
                </mc:Choice>
                <mc:Fallback>
                  <p:oleObj name="Clip" r:id="rId8" imgW="1160352" imgH="1786550" progId="MS_ClipArt_Gallery.2">
                    <p:embed/>
                    <p:pic>
                      <p:nvPicPr>
                        <p:cNvPr id="0" name="Object 1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26">
            <a:extLst>
              <a:ext uri="{FF2B5EF4-FFF2-40B4-BE49-F238E27FC236}">
                <a16:creationId xmlns:a16="http://schemas.microsoft.com/office/drawing/2014/main" id="{D3722AF3-1E7C-4D7E-A565-310206FEB100}"/>
              </a:ext>
            </a:extLst>
          </p:cNvPr>
          <p:cNvSpPr txBox="1">
            <a:spLocks noChangeArrowheads="1"/>
          </p:cNvSpPr>
          <p:nvPr/>
        </p:nvSpPr>
        <p:spPr bwMode="auto">
          <a:xfrm>
            <a:off x="1619250" y="8039100"/>
            <a:ext cx="3306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1200"/>
              <a:t>The spoil pile is not at least 2 feet from the edge of the trench and/or retained to prevent it from falling into the trench.</a:t>
            </a:r>
          </a:p>
        </p:txBody>
      </p:sp>
      <p:pic>
        <p:nvPicPr>
          <p:cNvPr id="27651" name="Picture 1027">
            <a:extLst>
              <a:ext uri="{FF2B5EF4-FFF2-40B4-BE49-F238E27FC236}">
                <a16:creationId xmlns:a16="http://schemas.microsoft.com/office/drawing/2014/main" id="{582A548F-6DB8-4C03-8E11-80C9EA385A4E}"/>
              </a:ext>
            </a:extLst>
          </p:cNvPr>
          <p:cNvPicPr>
            <a:picLocks noChangeAspect="1" noChangeArrowheads="1"/>
          </p:cNvPicPr>
          <p:nvPr/>
        </p:nvPicPr>
        <p:blipFill>
          <a:blip r:embed="rId2">
            <a:lum bright="30000" contrast="10000"/>
            <a:extLst>
              <a:ext uri="{28A0092B-C50C-407E-A947-70E740481C1C}">
                <a14:useLocalDpi xmlns:a14="http://schemas.microsoft.com/office/drawing/2010/main" val="0"/>
              </a:ext>
            </a:extLst>
          </a:blip>
          <a:srcRect/>
          <a:stretch>
            <a:fillRect/>
          </a:stretch>
        </p:blipFill>
        <p:spPr bwMode="auto">
          <a:xfrm>
            <a:off x="1800225" y="5467350"/>
            <a:ext cx="2743200"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Text Box 1028">
            <a:extLst>
              <a:ext uri="{FF2B5EF4-FFF2-40B4-BE49-F238E27FC236}">
                <a16:creationId xmlns:a16="http://schemas.microsoft.com/office/drawing/2014/main" id="{EDA1FF5B-01B9-49F7-A3BF-A5F93AD6C180}"/>
              </a:ext>
            </a:extLst>
          </p:cNvPr>
          <p:cNvSpPr txBox="1">
            <a:spLocks noChangeArrowheads="1"/>
          </p:cNvSpPr>
          <p:nvPr/>
        </p:nvSpPr>
        <p:spPr bwMode="auto">
          <a:xfrm>
            <a:off x="371475" y="4429125"/>
            <a:ext cx="2209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a:t>No protective system.</a:t>
            </a:r>
          </a:p>
          <a:p>
            <a:r>
              <a:rPr lang="en-US" altLang="en-US" sz="1200"/>
              <a:t>No slope or bench.</a:t>
            </a:r>
          </a:p>
          <a:p>
            <a:r>
              <a:rPr lang="en-US" altLang="en-US" sz="1200"/>
              <a:t>No visible means of egress.</a:t>
            </a:r>
          </a:p>
        </p:txBody>
      </p:sp>
      <p:sp>
        <p:nvSpPr>
          <p:cNvPr id="27653" name="Text Box 1029">
            <a:extLst>
              <a:ext uri="{FF2B5EF4-FFF2-40B4-BE49-F238E27FC236}">
                <a16:creationId xmlns:a16="http://schemas.microsoft.com/office/drawing/2014/main" id="{6BA8E255-6A9C-44A2-A636-5F96516CD49E}"/>
              </a:ext>
            </a:extLst>
          </p:cNvPr>
          <p:cNvSpPr txBox="1">
            <a:spLocks noChangeArrowheads="1"/>
          </p:cNvSpPr>
          <p:nvPr/>
        </p:nvSpPr>
        <p:spPr bwMode="auto">
          <a:xfrm>
            <a:off x="3819525" y="4419600"/>
            <a:ext cx="2133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a:t>No protective system.</a:t>
            </a:r>
          </a:p>
          <a:p>
            <a:r>
              <a:rPr lang="en-US" altLang="en-US" sz="1200"/>
              <a:t>No slope or bench.</a:t>
            </a:r>
          </a:p>
          <a:p>
            <a:r>
              <a:rPr lang="en-US" altLang="en-US" sz="1200"/>
              <a:t>No visible means of egress.</a:t>
            </a:r>
          </a:p>
        </p:txBody>
      </p:sp>
      <p:pic>
        <p:nvPicPr>
          <p:cNvPr id="27654" name="Picture 1030">
            <a:extLst>
              <a:ext uri="{FF2B5EF4-FFF2-40B4-BE49-F238E27FC236}">
                <a16:creationId xmlns:a16="http://schemas.microsoft.com/office/drawing/2014/main" id="{ED1BCB52-40A9-462D-A8BD-2EBB8CF277CA}"/>
              </a:ext>
            </a:extLst>
          </p:cNvPr>
          <p:cNvPicPr>
            <a:picLocks noChangeAspect="1" noChangeArrowheads="1"/>
          </p:cNvPicPr>
          <p:nvPr/>
        </p:nvPicPr>
        <p:blipFill>
          <a:blip r:embed="rId3">
            <a:lum bright="30000" contrast="40000"/>
            <a:extLst>
              <a:ext uri="{28A0092B-C50C-407E-A947-70E740481C1C}">
                <a14:useLocalDpi xmlns:a14="http://schemas.microsoft.com/office/drawing/2010/main" val="0"/>
              </a:ext>
            </a:extLst>
          </a:blip>
          <a:srcRect/>
          <a:stretch>
            <a:fillRect/>
          </a:stretch>
        </p:blipFill>
        <p:spPr bwMode="auto">
          <a:xfrm>
            <a:off x="3638550" y="1524000"/>
            <a:ext cx="226536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1031">
            <a:extLst>
              <a:ext uri="{FF2B5EF4-FFF2-40B4-BE49-F238E27FC236}">
                <a16:creationId xmlns:a16="http://schemas.microsoft.com/office/drawing/2014/main" id="{904D377E-72C5-4E5F-9E08-4844CEF393B2}"/>
              </a:ext>
            </a:extLst>
          </p:cNvPr>
          <p:cNvPicPr>
            <a:picLocks noChangeAspect="1" noChangeArrowheads="1"/>
          </p:cNvPicPr>
          <p:nvPr/>
        </p:nvPicPr>
        <p:blipFill>
          <a:blip r:embed="rId4">
            <a:lum bright="10000" contrast="30000"/>
            <a:extLst>
              <a:ext uri="{28A0092B-C50C-407E-A947-70E740481C1C}">
                <a14:useLocalDpi xmlns:a14="http://schemas.microsoft.com/office/drawing/2010/main" val="0"/>
              </a:ext>
            </a:extLst>
          </a:blip>
          <a:srcRect/>
          <a:stretch>
            <a:fillRect/>
          </a:stretch>
        </p:blipFill>
        <p:spPr bwMode="auto">
          <a:xfrm>
            <a:off x="419100" y="1143000"/>
            <a:ext cx="216217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6" name="AutoShape 1032">
            <a:extLst>
              <a:ext uri="{FF2B5EF4-FFF2-40B4-BE49-F238E27FC236}">
                <a16:creationId xmlns:a16="http://schemas.microsoft.com/office/drawing/2014/main" id="{2B36C5D9-370D-4D01-9556-F8A4A83ED0C1}"/>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7657" name="Text Box 1033">
            <a:extLst>
              <a:ext uri="{FF2B5EF4-FFF2-40B4-BE49-F238E27FC236}">
                <a16:creationId xmlns:a16="http://schemas.microsoft.com/office/drawing/2014/main" id="{C7925981-840D-4F0A-97AD-9D52D88406C2}"/>
              </a:ext>
            </a:extLst>
          </p:cNvPr>
          <p:cNvSpPr txBox="1">
            <a:spLocks noChangeArrowheads="1"/>
          </p:cNvSpPr>
          <p:nvPr/>
        </p:nvSpPr>
        <p:spPr bwMode="auto">
          <a:xfrm>
            <a:off x="276225" y="577850"/>
            <a:ext cx="62484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2300"/>
              <a:t>More examples of excavation hazards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26">
            <a:extLst>
              <a:ext uri="{FF2B5EF4-FFF2-40B4-BE49-F238E27FC236}">
                <a16:creationId xmlns:a16="http://schemas.microsoft.com/office/drawing/2014/main" id="{9310694B-9CFD-4EED-8B1B-A75E21E9AD7F}"/>
              </a:ext>
            </a:extLst>
          </p:cNvPr>
          <p:cNvPicPr>
            <a:picLocks noChangeAspect="1" noChangeArrowheads="1"/>
          </p:cNvPicPr>
          <p:nvPr/>
        </p:nvPicPr>
        <p:blipFill>
          <a:blip r:embed="rId2">
            <a:lum bright="30000" contrast="10000"/>
            <a:extLst>
              <a:ext uri="{28A0092B-C50C-407E-A947-70E740481C1C}">
                <a14:useLocalDpi xmlns:a14="http://schemas.microsoft.com/office/drawing/2010/main" val="0"/>
              </a:ext>
            </a:extLst>
          </a:blip>
          <a:srcRect/>
          <a:stretch>
            <a:fillRect/>
          </a:stretch>
        </p:blipFill>
        <p:spPr bwMode="auto">
          <a:xfrm>
            <a:off x="1800225" y="5467350"/>
            <a:ext cx="2743200"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1027">
            <a:extLst>
              <a:ext uri="{FF2B5EF4-FFF2-40B4-BE49-F238E27FC236}">
                <a16:creationId xmlns:a16="http://schemas.microsoft.com/office/drawing/2014/main" id="{CBDEDA54-4B58-4AF6-B26F-880D5EBE0804}"/>
              </a:ext>
            </a:extLst>
          </p:cNvPr>
          <p:cNvPicPr>
            <a:picLocks noChangeAspect="1" noChangeArrowheads="1"/>
          </p:cNvPicPr>
          <p:nvPr/>
        </p:nvPicPr>
        <p:blipFill>
          <a:blip r:embed="rId3">
            <a:lum bright="30000" contrast="40000"/>
            <a:extLst>
              <a:ext uri="{28A0092B-C50C-407E-A947-70E740481C1C}">
                <a14:useLocalDpi xmlns:a14="http://schemas.microsoft.com/office/drawing/2010/main" val="0"/>
              </a:ext>
            </a:extLst>
          </a:blip>
          <a:srcRect/>
          <a:stretch>
            <a:fillRect/>
          </a:stretch>
        </p:blipFill>
        <p:spPr bwMode="auto">
          <a:xfrm>
            <a:off x="3638550" y="1524000"/>
            <a:ext cx="226536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1028">
            <a:extLst>
              <a:ext uri="{FF2B5EF4-FFF2-40B4-BE49-F238E27FC236}">
                <a16:creationId xmlns:a16="http://schemas.microsoft.com/office/drawing/2014/main" id="{398F3F92-05C6-4F6A-8F6C-85E3574FDE38}"/>
              </a:ext>
            </a:extLst>
          </p:cNvPr>
          <p:cNvPicPr>
            <a:picLocks noChangeAspect="1" noChangeArrowheads="1"/>
          </p:cNvPicPr>
          <p:nvPr/>
        </p:nvPicPr>
        <p:blipFill>
          <a:blip r:embed="rId4">
            <a:lum bright="10000" contrast="30000"/>
            <a:extLst>
              <a:ext uri="{28A0092B-C50C-407E-A947-70E740481C1C}">
                <a14:useLocalDpi xmlns:a14="http://schemas.microsoft.com/office/drawing/2010/main" val="0"/>
              </a:ext>
            </a:extLst>
          </a:blip>
          <a:srcRect/>
          <a:stretch>
            <a:fillRect/>
          </a:stretch>
        </p:blipFill>
        <p:spPr bwMode="auto">
          <a:xfrm>
            <a:off x="419100" y="1143000"/>
            <a:ext cx="216217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AutoShape 1029">
            <a:extLst>
              <a:ext uri="{FF2B5EF4-FFF2-40B4-BE49-F238E27FC236}">
                <a16:creationId xmlns:a16="http://schemas.microsoft.com/office/drawing/2014/main" id="{74C82658-2521-4FE4-9650-4DBF5FA5F3EE}"/>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8678" name="Text Box 1030">
            <a:extLst>
              <a:ext uri="{FF2B5EF4-FFF2-40B4-BE49-F238E27FC236}">
                <a16:creationId xmlns:a16="http://schemas.microsoft.com/office/drawing/2014/main" id="{2A40417B-D15F-4E58-8272-084AD603B47F}"/>
              </a:ext>
            </a:extLst>
          </p:cNvPr>
          <p:cNvSpPr txBox="1">
            <a:spLocks noChangeArrowheads="1"/>
          </p:cNvSpPr>
          <p:nvPr/>
        </p:nvSpPr>
        <p:spPr bwMode="auto">
          <a:xfrm>
            <a:off x="228600" y="4572000"/>
            <a:ext cx="31559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a:t>No hay sistema de protección.</a:t>
            </a:r>
          </a:p>
          <a:p>
            <a:r>
              <a:rPr lang="en-US" altLang="en-US" sz="1200"/>
              <a:t>No hay sistema de declivado o banqueo.</a:t>
            </a:r>
          </a:p>
          <a:p>
            <a:r>
              <a:rPr lang="en-US" altLang="en-US" sz="1200"/>
              <a:t>No se ve manera de salida.</a:t>
            </a:r>
          </a:p>
        </p:txBody>
      </p:sp>
      <p:sp>
        <p:nvSpPr>
          <p:cNvPr id="28679" name="Text Box 1031">
            <a:extLst>
              <a:ext uri="{FF2B5EF4-FFF2-40B4-BE49-F238E27FC236}">
                <a16:creationId xmlns:a16="http://schemas.microsoft.com/office/drawing/2014/main" id="{ECD95746-B77A-401F-BB58-33B1D089CE19}"/>
              </a:ext>
            </a:extLst>
          </p:cNvPr>
          <p:cNvSpPr txBox="1">
            <a:spLocks noChangeArrowheads="1"/>
          </p:cNvSpPr>
          <p:nvPr/>
        </p:nvSpPr>
        <p:spPr bwMode="auto">
          <a:xfrm>
            <a:off x="3352800" y="4572000"/>
            <a:ext cx="31559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a:t>No hay sistema de protección.</a:t>
            </a:r>
          </a:p>
          <a:p>
            <a:r>
              <a:rPr lang="en-US" altLang="en-US" sz="1200"/>
              <a:t>No hay sistema de declivado o banqueo.</a:t>
            </a:r>
          </a:p>
          <a:p>
            <a:r>
              <a:rPr lang="en-US" altLang="en-US" sz="1200"/>
              <a:t>No se ve manera de salida.</a:t>
            </a:r>
          </a:p>
        </p:txBody>
      </p:sp>
      <p:sp>
        <p:nvSpPr>
          <p:cNvPr id="28680" name="Text Box 1032">
            <a:extLst>
              <a:ext uri="{FF2B5EF4-FFF2-40B4-BE49-F238E27FC236}">
                <a16:creationId xmlns:a16="http://schemas.microsoft.com/office/drawing/2014/main" id="{5D4B88B3-9568-4C1A-8EE6-A23E593B4BD7}"/>
              </a:ext>
            </a:extLst>
          </p:cNvPr>
          <p:cNvSpPr txBox="1">
            <a:spLocks noChangeArrowheads="1"/>
          </p:cNvSpPr>
          <p:nvPr/>
        </p:nvSpPr>
        <p:spPr bwMode="auto">
          <a:xfrm>
            <a:off x="1395413" y="8120063"/>
            <a:ext cx="3700462"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a:t>El material de desecho no esta por lo menos a 2 pies (0.61 metros) del borde de la trinchera y/o bloqueado para evitar que se caiga dentro de la trinchera.</a:t>
            </a:r>
            <a:endParaRPr lang="en-US" altLang="en-US" sz="1200" b="0"/>
          </a:p>
        </p:txBody>
      </p:sp>
      <p:sp>
        <p:nvSpPr>
          <p:cNvPr id="28681" name="Text Box 1033">
            <a:extLst>
              <a:ext uri="{FF2B5EF4-FFF2-40B4-BE49-F238E27FC236}">
                <a16:creationId xmlns:a16="http://schemas.microsoft.com/office/drawing/2014/main" id="{03C002B7-2AE2-453B-B67D-1D9995845A7A}"/>
              </a:ext>
            </a:extLst>
          </p:cNvPr>
          <p:cNvSpPr txBox="1">
            <a:spLocks noChangeArrowheads="1"/>
          </p:cNvSpPr>
          <p:nvPr/>
        </p:nvSpPr>
        <p:spPr bwMode="auto">
          <a:xfrm>
            <a:off x="276225" y="577850"/>
            <a:ext cx="62484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2300"/>
              <a:t>Más ejemplos de peligros en excavaciones</a:t>
            </a:r>
            <a:endParaRPr lang="en-US" altLang="en-US"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14">
            <a:extLst>
              <a:ext uri="{FF2B5EF4-FFF2-40B4-BE49-F238E27FC236}">
                <a16:creationId xmlns:a16="http://schemas.microsoft.com/office/drawing/2014/main" id="{52461A99-26B7-4C39-8273-32CA5BA6CB5E}"/>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29699" name="Text Box 17">
            <a:extLst>
              <a:ext uri="{FF2B5EF4-FFF2-40B4-BE49-F238E27FC236}">
                <a16:creationId xmlns:a16="http://schemas.microsoft.com/office/drawing/2014/main" id="{462D48AF-1A41-4001-8DB2-BD00786C1E27}"/>
              </a:ext>
            </a:extLst>
          </p:cNvPr>
          <p:cNvSpPr txBox="1">
            <a:spLocks noChangeArrowheads="1"/>
          </p:cNvSpPr>
          <p:nvPr/>
        </p:nvSpPr>
        <p:spPr bwMode="auto">
          <a:xfrm>
            <a:off x="317500" y="1308100"/>
            <a:ext cx="6172200" cy="737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20000"/>
              </a:spcBef>
            </a:pPr>
            <a:r>
              <a:rPr lang="en-US" altLang="en-US" sz="1400"/>
              <a:t>Key Definitions</a:t>
            </a:r>
            <a:r>
              <a:rPr lang="en-US" altLang="en-US" sz="1400" b="0"/>
              <a:t>:</a:t>
            </a:r>
          </a:p>
          <a:p>
            <a:pPr>
              <a:spcBef>
                <a:spcPct val="20000"/>
              </a:spcBef>
            </a:pPr>
            <a:endParaRPr lang="en-US" altLang="en-US" sz="1400" b="0"/>
          </a:p>
          <a:p>
            <a:pPr>
              <a:spcBef>
                <a:spcPct val="20000"/>
              </a:spcBef>
            </a:pPr>
            <a:r>
              <a:rPr lang="en-US" altLang="en-US" sz="1400"/>
              <a:t>Cohesive Soil</a:t>
            </a:r>
            <a:r>
              <a:rPr lang="en-US" altLang="en-US" sz="1400" b="0"/>
              <a:t> has a high clay content and is plastic when moist (easily molded). </a:t>
            </a:r>
            <a:endParaRPr lang="es-ES_tradnl" altLang="en-US" sz="1400" b="0"/>
          </a:p>
          <a:p>
            <a:pPr>
              <a:spcBef>
                <a:spcPct val="20000"/>
              </a:spcBef>
            </a:pPr>
            <a:endParaRPr lang="es-ES_tradnl" altLang="en-US" sz="1400" b="0"/>
          </a:p>
          <a:p>
            <a:pPr>
              <a:spcBef>
                <a:spcPct val="20000"/>
              </a:spcBef>
            </a:pPr>
            <a:endParaRPr lang="en-US" altLang="en-US" sz="1400"/>
          </a:p>
          <a:p>
            <a:pPr>
              <a:spcBef>
                <a:spcPct val="20000"/>
              </a:spcBef>
            </a:pPr>
            <a:r>
              <a:rPr lang="en-US" altLang="en-US" sz="1400"/>
              <a:t>Fissured</a:t>
            </a:r>
            <a:r>
              <a:rPr lang="en-US" altLang="en-US" sz="1400" b="0"/>
              <a:t> means soil that exhibits open cracks, such as tension cracks.</a:t>
            </a:r>
            <a:endParaRPr lang="es-ES_tradnl" altLang="en-US" sz="1400" b="0"/>
          </a:p>
          <a:p>
            <a:pPr>
              <a:spcBef>
                <a:spcPct val="20000"/>
              </a:spcBef>
            </a:pPr>
            <a:endParaRPr lang="es-ES_tradnl" altLang="en-US" sz="1400" b="0"/>
          </a:p>
          <a:p>
            <a:pPr>
              <a:spcBef>
                <a:spcPct val="20000"/>
              </a:spcBef>
            </a:pPr>
            <a:endParaRPr lang="en-US" altLang="en-US" sz="1400" b="0"/>
          </a:p>
          <a:p>
            <a:pPr>
              <a:spcBef>
                <a:spcPct val="20000"/>
              </a:spcBef>
            </a:pPr>
            <a:r>
              <a:rPr lang="en-US" altLang="en-US" sz="1400"/>
              <a:t>Granular</a:t>
            </a:r>
            <a:r>
              <a:rPr lang="en-US" altLang="en-US" sz="1400" b="0"/>
              <a:t> means gravel, sand, or silt with little or no clay content (cannot be molded).</a:t>
            </a:r>
            <a:endParaRPr lang="es-ES_tradnl" altLang="en-US" sz="1400" b="0"/>
          </a:p>
          <a:p>
            <a:pPr>
              <a:spcBef>
                <a:spcPct val="20000"/>
              </a:spcBef>
            </a:pPr>
            <a:endParaRPr lang="es-ES_tradnl" altLang="en-US" sz="1400" b="0"/>
          </a:p>
          <a:p>
            <a:pPr>
              <a:spcBef>
                <a:spcPct val="20000"/>
              </a:spcBef>
            </a:pPr>
            <a:endParaRPr lang="en-US" altLang="en-US" sz="1400" b="0"/>
          </a:p>
          <a:p>
            <a:pPr>
              <a:spcBef>
                <a:spcPct val="20000"/>
              </a:spcBef>
            </a:pPr>
            <a:r>
              <a:rPr lang="es-ES_tradnl" altLang="en-US" sz="1400"/>
              <a:t>T</a:t>
            </a:r>
            <a:r>
              <a:rPr lang="en-US" altLang="en-US" sz="1400"/>
              <a:t>ype A</a:t>
            </a:r>
            <a:endParaRPr lang="en-US" altLang="en-US" sz="1400" b="0"/>
          </a:p>
          <a:p>
            <a:pPr>
              <a:spcBef>
                <a:spcPct val="20000"/>
              </a:spcBef>
            </a:pPr>
            <a:r>
              <a:rPr lang="en-US" altLang="en-US" sz="1400" b="0"/>
              <a:t>Means cohesive soils with an unconfined compressive strength of 1.5 tons per square foot (tsf) or greater (i.e.  clay, silty clay, sandy clay, and clay loam).   No soil can be Type A if fissured, subjected to significant vibration, or has been previously disturbed.</a:t>
            </a:r>
            <a:endParaRPr lang="es-ES_tradnl" altLang="en-US" sz="1400" b="0"/>
          </a:p>
          <a:p>
            <a:pPr>
              <a:spcBef>
                <a:spcPct val="20000"/>
              </a:spcBef>
            </a:pPr>
            <a:endParaRPr lang="es-ES_tradnl" altLang="en-US" sz="1400" b="0"/>
          </a:p>
          <a:p>
            <a:pPr>
              <a:spcBef>
                <a:spcPct val="20000"/>
              </a:spcBef>
            </a:pPr>
            <a:endParaRPr lang="en-US" altLang="en-US" sz="1400" b="0"/>
          </a:p>
          <a:p>
            <a:pPr>
              <a:spcBef>
                <a:spcPct val="20000"/>
              </a:spcBef>
            </a:pPr>
            <a:r>
              <a:rPr lang="en-US" altLang="en-US" sz="1400"/>
              <a:t>Type B</a:t>
            </a:r>
            <a:endParaRPr lang="en-US" altLang="en-US" sz="1400" b="0"/>
          </a:p>
          <a:p>
            <a:pPr>
              <a:spcBef>
                <a:spcPct val="20000"/>
              </a:spcBef>
            </a:pPr>
            <a:r>
              <a:rPr lang="en-US" altLang="en-US" sz="1400" b="0"/>
              <a:t>Means cohesive soils with an unconfined compressive strength greater than 0.5 tsf but less than 1.5 tsf (i.e.granular cohesionless soils including angular gravel, silt, silt loam, sandy loam, and, in some cases, silty clay loam, and sandy clay loam).  Type B also includes previously disturbed soils except those which would otherwise be classed as Type C.</a:t>
            </a:r>
          </a:p>
          <a:p>
            <a:pPr>
              <a:spcBef>
                <a:spcPct val="20000"/>
              </a:spcBef>
            </a:pPr>
            <a:endParaRPr lang="en-US" altLang="en-US" sz="1400" b="0"/>
          </a:p>
          <a:p>
            <a:pPr>
              <a:spcBef>
                <a:spcPct val="20000"/>
              </a:spcBef>
            </a:pPr>
            <a:r>
              <a:rPr lang="en-US" altLang="en-US" sz="1400"/>
              <a:t>Type C</a:t>
            </a:r>
            <a:endParaRPr lang="en-US" altLang="en-US" sz="1400" b="0"/>
          </a:p>
          <a:p>
            <a:pPr>
              <a:spcBef>
                <a:spcPct val="20000"/>
              </a:spcBef>
            </a:pPr>
            <a:r>
              <a:rPr lang="en-US" altLang="en-US" sz="1400" b="0"/>
              <a:t>Means cohesive soils with an unconfined compressive strength of 0.5 tsf or less (i.e. gravel, sand, loamy sand, and submerged soil or soil where water is freely seeping).</a:t>
            </a:r>
          </a:p>
        </p:txBody>
      </p:sp>
      <p:sp>
        <p:nvSpPr>
          <p:cNvPr id="29700" name="Text Box 20">
            <a:extLst>
              <a:ext uri="{FF2B5EF4-FFF2-40B4-BE49-F238E27FC236}">
                <a16:creationId xmlns:a16="http://schemas.microsoft.com/office/drawing/2014/main" id="{BDE351C2-338A-466F-86EF-BDF17FF73D91}"/>
              </a:ext>
            </a:extLst>
          </p:cNvPr>
          <p:cNvSpPr txBox="1">
            <a:spLocks noChangeArrowheads="1"/>
          </p:cNvSpPr>
          <p:nvPr/>
        </p:nvSpPr>
        <p:spPr bwMode="auto">
          <a:xfrm>
            <a:off x="290513" y="519113"/>
            <a:ext cx="4657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800"/>
              <a:t>Soil classification system</a:t>
            </a:r>
            <a:endParaRPr lang="en-US" altLang="en-US" sz="1400" b="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38">
            <a:extLst>
              <a:ext uri="{FF2B5EF4-FFF2-40B4-BE49-F238E27FC236}">
                <a16:creationId xmlns:a16="http://schemas.microsoft.com/office/drawing/2014/main" id="{C1F10808-2C14-4D1F-B47C-B28D69E9C2D6}"/>
              </a:ext>
            </a:extLst>
          </p:cNvPr>
          <p:cNvSpPr txBox="1">
            <a:spLocks noChangeArrowheads="1"/>
          </p:cNvSpPr>
          <p:nvPr/>
        </p:nvSpPr>
        <p:spPr bwMode="auto">
          <a:xfrm>
            <a:off x="190500" y="1308100"/>
            <a:ext cx="6515100" cy="750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nSpc>
                <a:spcPct val="90000"/>
              </a:lnSpc>
              <a:spcBef>
                <a:spcPct val="20000"/>
              </a:spcBef>
            </a:pPr>
            <a:r>
              <a:rPr lang="es-ES_tradnl" altLang="en-US" sz="1400"/>
              <a:t>Definiciones Claves</a:t>
            </a:r>
            <a:r>
              <a:rPr lang="en-US" altLang="en-US" sz="1400" b="0"/>
              <a:t>:</a:t>
            </a:r>
          </a:p>
          <a:p>
            <a:pPr>
              <a:lnSpc>
                <a:spcPct val="90000"/>
              </a:lnSpc>
              <a:spcBef>
                <a:spcPct val="20000"/>
              </a:spcBef>
            </a:pPr>
            <a:endParaRPr lang="en-US" altLang="en-US" sz="1400" b="0"/>
          </a:p>
          <a:p>
            <a:pPr>
              <a:lnSpc>
                <a:spcPct val="90000"/>
              </a:lnSpc>
              <a:spcBef>
                <a:spcPct val="20000"/>
              </a:spcBef>
            </a:pPr>
            <a:r>
              <a:rPr lang="es-ES_tradnl" altLang="en-US" sz="1400"/>
              <a:t>Suelo Cohesivo</a:t>
            </a:r>
            <a:r>
              <a:rPr lang="en-US" altLang="en-US" sz="1400" b="0"/>
              <a:t> </a:t>
            </a:r>
            <a:r>
              <a:rPr lang="es-ES_tradnl" altLang="en-US" sz="1400" b="0"/>
              <a:t>tiene un contenido alto de arcilla y es plástico cuando húmedo (fácilmente moldeable).</a:t>
            </a:r>
          </a:p>
          <a:p>
            <a:pPr>
              <a:lnSpc>
                <a:spcPct val="90000"/>
              </a:lnSpc>
              <a:spcBef>
                <a:spcPct val="20000"/>
              </a:spcBef>
            </a:pPr>
            <a:endParaRPr lang="es-ES_tradnl" altLang="en-US" sz="1400" b="0"/>
          </a:p>
          <a:p>
            <a:pPr>
              <a:lnSpc>
                <a:spcPct val="90000"/>
              </a:lnSpc>
              <a:spcBef>
                <a:spcPct val="20000"/>
              </a:spcBef>
            </a:pPr>
            <a:endParaRPr lang="es-ES_tradnl" altLang="en-US" sz="1400" b="0"/>
          </a:p>
          <a:p>
            <a:pPr>
              <a:lnSpc>
                <a:spcPct val="90000"/>
              </a:lnSpc>
              <a:spcBef>
                <a:spcPct val="20000"/>
              </a:spcBef>
            </a:pPr>
            <a:r>
              <a:rPr lang="es-ES_tradnl" altLang="en-US" sz="1400"/>
              <a:t>Agrietado </a:t>
            </a:r>
            <a:r>
              <a:rPr lang="es-ES_tradnl" altLang="en-US" sz="1400" b="0"/>
              <a:t>quiere decir suelo que demuestra grietas abiertas, tal como grietas por tensión.</a:t>
            </a:r>
          </a:p>
          <a:p>
            <a:pPr>
              <a:lnSpc>
                <a:spcPct val="90000"/>
              </a:lnSpc>
              <a:spcBef>
                <a:spcPct val="20000"/>
              </a:spcBef>
            </a:pPr>
            <a:endParaRPr lang="es-ES_tradnl" altLang="en-US" sz="1400"/>
          </a:p>
          <a:p>
            <a:pPr>
              <a:lnSpc>
                <a:spcPct val="90000"/>
              </a:lnSpc>
              <a:spcBef>
                <a:spcPct val="20000"/>
              </a:spcBef>
            </a:pPr>
            <a:endParaRPr lang="es-ES_tradnl" altLang="en-US" sz="1400"/>
          </a:p>
          <a:p>
            <a:pPr>
              <a:lnSpc>
                <a:spcPct val="90000"/>
              </a:lnSpc>
              <a:spcBef>
                <a:spcPct val="20000"/>
              </a:spcBef>
            </a:pPr>
            <a:r>
              <a:rPr lang="es-ES_tradnl" altLang="en-US" sz="1400"/>
              <a:t>Suelo granuloso</a:t>
            </a:r>
            <a:r>
              <a:rPr lang="en-US" altLang="en-US" sz="1400"/>
              <a:t> </a:t>
            </a:r>
            <a:r>
              <a:rPr lang="es-ES_tradnl" altLang="en-US" sz="1400" b="0"/>
              <a:t>quiere decir grava, arena, o sedimentos con poco o ningún contenido arcilloso (no puede moldearse).</a:t>
            </a:r>
          </a:p>
          <a:p>
            <a:pPr>
              <a:lnSpc>
                <a:spcPct val="90000"/>
              </a:lnSpc>
              <a:spcBef>
                <a:spcPct val="20000"/>
              </a:spcBef>
            </a:pPr>
            <a:endParaRPr lang="es-ES_tradnl" altLang="en-US" sz="1400" b="0"/>
          </a:p>
          <a:p>
            <a:pPr>
              <a:lnSpc>
                <a:spcPct val="90000"/>
              </a:lnSpc>
              <a:spcBef>
                <a:spcPct val="20000"/>
              </a:spcBef>
            </a:pPr>
            <a:endParaRPr lang="es-ES_tradnl" altLang="en-US" sz="1400" b="0"/>
          </a:p>
          <a:p>
            <a:pPr>
              <a:lnSpc>
                <a:spcPct val="90000"/>
              </a:lnSpc>
              <a:spcBef>
                <a:spcPct val="20000"/>
              </a:spcBef>
            </a:pPr>
            <a:r>
              <a:rPr lang="en-US" altLang="en-US" sz="1400"/>
              <a:t>T</a:t>
            </a:r>
            <a:r>
              <a:rPr lang="es-ES_tradnl" altLang="en-US" sz="1400"/>
              <a:t>ipo</a:t>
            </a:r>
            <a:r>
              <a:rPr lang="en-US" altLang="en-US" sz="1400"/>
              <a:t> A</a:t>
            </a:r>
            <a:endParaRPr lang="es-ES_tradnl" altLang="en-US" sz="1400" b="0"/>
          </a:p>
          <a:p>
            <a:pPr>
              <a:lnSpc>
                <a:spcPct val="90000"/>
              </a:lnSpc>
              <a:spcBef>
                <a:spcPct val="20000"/>
              </a:spcBef>
            </a:pPr>
            <a:r>
              <a:rPr lang="es-ES_tradnl" altLang="en-US" sz="1400" b="0"/>
              <a:t>Significa suelos cohesivos con una resistencia compresiva libre de 1.5 toneladas por pies cuadrado (tsf) (144 kilo Pascals) o mayor.  (Ejemplos de suelos cohesivos son arcilla, sedimento arcilloso, arcilla arenosa, y marga arcillosa).  Ningún suelo es del Tipo A si esta agrietado, sometido a vibraciones, o el suelo ha sido previamente alterado.</a:t>
            </a:r>
          </a:p>
          <a:p>
            <a:pPr>
              <a:lnSpc>
                <a:spcPct val="90000"/>
              </a:lnSpc>
              <a:spcBef>
                <a:spcPct val="20000"/>
              </a:spcBef>
            </a:pPr>
            <a:endParaRPr lang="es-ES_tradnl" altLang="en-US" sz="1400" b="0"/>
          </a:p>
          <a:p>
            <a:pPr>
              <a:lnSpc>
                <a:spcPct val="90000"/>
              </a:lnSpc>
              <a:spcBef>
                <a:spcPct val="20000"/>
              </a:spcBef>
            </a:pPr>
            <a:endParaRPr lang="es-ES_tradnl" altLang="en-US" sz="1400" b="0"/>
          </a:p>
          <a:p>
            <a:pPr>
              <a:lnSpc>
                <a:spcPct val="90000"/>
              </a:lnSpc>
              <a:spcBef>
                <a:spcPct val="20000"/>
              </a:spcBef>
            </a:pPr>
            <a:r>
              <a:rPr lang="en-US" altLang="en-US" sz="1400"/>
              <a:t>T</a:t>
            </a:r>
            <a:r>
              <a:rPr lang="es-ES_tradnl" altLang="en-US" sz="1400"/>
              <a:t>ipo </a:t>
            </a:r>
            <a:r>
              <a:rPr lang="en-US" altLang="en-US" sz="1400"/>
              <a:t>B</a:t>
            </a:r>
          </a:p>
          <a:p>
            <a:pPr>
              <a:lnSpc>
                <a:spcPct val="90000"/>
              </a:lnSpc>
              <a:spcBef>
                <a:spcPct val="20000"/>
              </a:spcBef>
            </a:pPr>
            <a:r>
              <a:rPr lang="es-ES_tradnl" altLang="en-US" sz="1400" b="0"/>
              <a:t>Significa suelos cohesivos con una resistencia compresiva libre mayor a 0.5 tsf (48 kilo Pascals) pero menor de 1.5 tsf (144 kilo Pascals) (Ejemplos son suelos granulosos incohesivos incluyendo gravilla angular, sedimento, fango sedimentoso, marga arenosa, y en algunos casos, marga de sedimento arcilloso de arcilla arenosa).  Tipo B también incluye suelos previamente alterados a excepción de aquellos que de otra manera se clasificarían como suelos Tipo C.</a:t>
            </a:r>
          </a:p>
          <a:p>
            <a:pPr>
              <a:lnSpc>
                <a:spcPct val="90000"/>
              </a:lnSpc>
              <a:spcBef>
                <a:spcPct val="20000"/>
              </a:spcBef>
            </a:pPr>
            <a:endParaRPr lang="es-ES_tradnl" altLang="en-US" sz="1400" b="0"/>
          </a:p>
          <a:p>
            <a:pPr>
              <a:lnSpc>
                <a:spcPct val="90000"/>
              </a:lnSpc>
              <a:spcBef>
                <a:spcPct val="20000"/>
              </a:spcBef>
            </a:pPr>
            <a:r>
              <a:rPr lang="es-ES_tradnl" altLang="en-US" sz="1400"/>
              <a:t>Tipo </a:t>
            </a:r>
            <a:r>
              <a:rPr lang="en-US" altLang="en-US" sz="1400"/>
              <a:t>C</a:t>
            </a:r>
          </a:p>
          <a:p>
            <a:pPr>
              <a:lnSpc>
                <a:spcPct val="90000"/>
              </a:lnSpc>
              <a:spcBef>
                <a:spcPct val="20000"/>
              </a:spcBef>
            </a:pPr>
            <a:r>
              <a:rPr lang="es-ES_tradnl" altLang="en-US" sz="1400" b="0"/>
              <a:t>Significa suelo cohesivo con un resistencia compresiva libre de 0.5 tsf (48 kilo Pascals) o menor (Ejemplos son suelos granulosos incluyendo gravilla, arena y arena margosa y suelo sumergido o suelo del cual escurre agua abundante).</a:t>
            </a:r>
            <a:endParaRPr lang="en-US" altLang="en-US" sz="1400" b="0"/>
          </a:p>
        </p:txBody>
      </p:sp>
      <p:sp>
        <p:nvSpPr>
          <p:cNvPr id="30723" name="AutoShape 1039">
            <a:extLst>
              <a:ext uri="{FF2B5EF4-FFF2-40B4-BE49-F238E27FC236}">
                <a16:creationId xmlns:a16="http://schemas.microsoft.com/office/drawing/2014/main" id="{8CCF3A2F-1EA3-47A5-83F9-A5D9B51FAD7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30724" name="Text Box 1046">
            <a:extLst>
              <a:ext uri="{FF2B5EF4-FFF2-40B4-BE49-F238E27FC236}">
                <a16:creationId xmlns:a16="http://schemas.microsoft.com/office/drawing/2014/main" id="{FD668352-7F96-47F2-9A4C-D0A650714A62}"/>
              </a:ext>
            </a:extLst>
          </p:cNvPr>
          <p:cNvSpPr txBox="1">
            <a:spLocks noChangeArrowheads="1"/>
          </p:cNvSpPr>
          <p:nvPr/>
        </p:nvSpPr>
        <p:spPr bwMode="auto">
          <a:xfrm>
            <a:off x="274638" y="522288"/>
            <a:ext cx="6076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800"/>
              <a:t>Sistema de clasificación de tierra</a:t>
            </a:r>
            <a:endParaRPr lang="en-US" altLang="en-US" sz="1400" b="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a:extLst>
              <a:ext uri="{FF2B5EF4-FFF2-40B4-BE49-F238E27FC236}">
                <a16:creationId xmlns:a16="http://schemas.microsoft.com/office/drawing/2014/main" id="{1DB12873-593D-4B32-AA23-99468092BE74}"/>
              </a:ext>
            </a:extLst>
          </p:cNvPr>
          <p:cNvSpPr>
            <a:spLocks noChangeArrowheads="1"/>
          </p:cNvSpPr>
          <p:nvPr/>
        </p:nvSpPr>
        <p:spPr bwMode="auto">
          <a:xfrm>
            <a:off x="376238" y="1219200"/>
            <a:ext cx="61007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buFont typeface="Monotype Sorts" pitchFamily="2" charset="2"/>
              <a:buNone/>
            </a:pPr>
            <a:r>
              <a:rPr lang="en-US" altLang="en-US" sz="1800"/>
              <a:t>Oregon OSHA requires soil classification based on at least one </a:t>
            </a:r>
            <a:r>
              <a:rPr lang="en-US" altLang="en-US" sz="1800" u="sng"/>
              <a:t>visual</a:t>
            </a:r>
            <a:r>
              <a:rPr lang="en-US" altLang="en-US" sz="1800"/>
              <a:t> and one </a:t>
            </a:r>
            <a:r>
              <a:rPr lang="en-US" altLang="en-US" sz="1800" u="sng"/>
              <a:t>manual</a:t>
            </a:r>
            <a:r>
              <a:rPr lang="en-US" altLang="en-US" sz="1800"/>
              <a:t> analysis conducted by a Competent Person.</a:t>
            </a:r>
          </a:p>
        </p:txBody>
      </p:sp>
      <p:sp>
        <p:nvSpPr>
          <p:cNvPr id="31747" name="Rectangle 1027">
            <a:extLst>
              <a:ext uri="{FF2B5EF4-FFF2-40B4-BE49-F238E27FC236}">
                <a16:creationId xmlns:a16="http://schemas.microsoft.com/office/drawing/2014/main" id="{25BF7178-9E5D-46C5-A14E-D5E80F68B59F}"/>
              </a:ext>
            </a:extLst>
          </p:cNvPr>
          <p:cNvSpPr>
            <a:spLocks noChangeArrowheads="1"/>
          </p:cNvSpPr>
          <p:nvPr/>
        </p:nvSpPr>
        <p:spPr bwMode="auto">
          <a:xfrm>
            <a:off x="3773488" y="2840038"/>
            <a:ext cx="2674937" cy="52387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s-ES_tradnl" altLang="en-US" sz="1600" b="0"/>
          </a:p>
          <a:p>
            <a:endParaRPr lang="es-ES_tradnl" altLang="en-US" sz="1600" b="0"/>
          </a:p>
          <a:p>
            <a:endParaRPr lang="es-ES_tradnl" altLang="en-US" sz="1600" b="0"/>
          </a:p>
          <a:p>
            <a:endParaRPr lang="es-ES_tradnl" altLang="en-US" sz="1600" b="0"/>
          </a:p>
          <a:p>
            <a:endParaRPr lang="es-ES_tradnl" altLang="en-US" sz="1600" b="0"/>
          </a:p>
          <a:p>
            <a:endParaRPr lang="es-ES_tradnl" altLang="en-US" sz="1600" b="0"/>
          </a:p>
          <a:p>
            <a:r>
              <a:rPr lang="en-US" altLang="en-US" sz="1600" u="sng"/>
              <a:t>Fine-grained soil</a:t>
            </a:r>
            <a:r>
              <a:rPr lang="en-US" altLang="en-US" sz="1600" b="0"/>
              <a:t> is cohesive and coarse-grained soil is granular.</a:t>
            </a:r>
            <a:br>
              <a:rPr lang="en-US" altLang="en-US" sz="1600" b="0"/>
            </a:br>
            <a:br>
              <a:rPr lang="en-US" altLang="en-US" sz="1600" b="0"/>
            </a:br>
            <a:r>
              <a:rPr lang="en-US" altLang="en-US" sz="1600" u="sng"/>
              <a:t>Soil remaining in clumps</a:t>
            </a:r>
            <a:r>
              <a:rPr lang="en-US" altLang="en-US" sz="1600" b="0"/>
              <a:t> during the excavation is cohesive.</a:t>
            </a:r>
            <a:br>
              <a:rPr lang="en-US" altLang="en-US" sz="1600" b="0"/>
            </a:br>
            <a:br>
              <a:rPr lang="en-US" altLang="en-US" sz="1600" b="0"/>
            </a:br>
            <a:r>
              <a:rPr lang="en-US" altLang="en-US" sz="1600" u="sng"/>
              <a:t>Look for</a:t>
            </a:r>
            <a:r>
              <a:rPr lang="en-US" altLang="en-US" sz="1600" b="0"/>
              <a:t> </a:t>
            </a:r>
            <a:endParaRPr lang="es-ES_tradnl" altLang="en-US" sz="1600" b="0"/>
          </a:p>
          <a:p>
            <a:pPr>
              <a:buFontTx/>
              <a:buChar char="•"/>
            </a:pPr>
            <a:r>
              <a:rPr lang="es-ES_tradnl" altLang="en-US" sz="1600" b="0"/>
              <a:t> </a:t>
            </a:r>
            <a:r>
              <a:rPr lang="en-US" altLang="en-US" sz="1600" b="0"/>
              <a:t> fissuring </a:t>
            </a:r>
          </a:p>
          <a:p>
            <a:pPr>
              <a:buFontTx/>
              <a:buChar char="•"/>
            </a:pPr>
            <a:r>
              <a:rPr lang="es-ES_tradnl" altLang="en-US" sz="1600" b="0"/>
              <a:t> </a:t>
            </a:r>
            <a:r>
              <a:rPr lang="en-US" altLang="en-US" sz="1600" b="0"/>
              <a:t> sources of vibration </a:t>
            </a:r>
          </a:p>
          <a:p>
            <a:pPr>
              <a:buFontTx/>
              <a:buChar char="•"/>
            </a:pPr>
            <a:r>
              <a:rPr lang="en-US" altLang="en-US" sz="1600" b="0"/>
              <a:t> </a:t>
            </a:r>
            <a:r>
              <a:rPr lang="es-ES_tradnl" altLang="en-US" sz="1600" b="0"/>
              <a:t> </a:t>
            </a:r>
            <a:r>
              <a:rPr lang="en-US" altLang="en-US" sz="1600" b="0"/>
              <a:t>layered soil</a:t>
            </a:r>
          </a:p>
          <a:p>
            <a:pPr>
              <a:buFontTx/>
              <a:buChar char="•"/>
            </a:pPr>
            <a:r>
              <a:rPr lang="en-US" altLang="en-US" sz="1600" b="0"/>
              <a:t> </a:t>
            </a:r>
            <a:r>
              <a:rPr lang="es-ES_tradnl" altLang="en-US" sz="1600" b="0"/>
              <a:t> </a:t>
            </a:r>
            <a:r>
              <a:rPr lang="en-US" altLang="en-US" sz="1600" b="0"/>
              <a:t>previously disturbed soil</a:t>
            </a:r>
          </a:p>
          <a:p>
            <a:pPr>
              <a:buFontTx/>
              <a:buChar char="•"/>
            </a:pPr>
            <a:r>
              <a:rPr lang="en-US" altLang="en-US" sz="1600" b="0"/>
              <a:t> </a:t>
            </a:r>
            <a:r>
              <a:rPr lang="es-ES_tradnl" altLang="en-US" sz="1600" b="0"/>
              <a:t> </a:t>
            </a:r>
            <a:r>
              <a:rPr lang="en-US" altLang="en-US" sz="1600" b="0"/>
              <a:t>water seepage</a:t>
            </a:r>
          </a:p>
          <a:p>
            <a:pPr>
              <a:buFontTx/>
              <a:buChar char="•"/>
            </a:pPr>
            <a:r>
              <a:rPr lang="en-US" altLang="en-US" sz="1600" b="0"/>
              <a:t> </a:t>
            </a:r>
            <a:r>
              <a:rPr lang="es-ES_tradnl" altLang="en-US" sz="1600" b="0"/>
              <a:t> </a:t>
            </a:r>
            <a:r>
              <a:rPr lang="en-US" altLang="en-US" sz="1600" b="0"/>
              <a:t>the level of the water table</a:t>
            </a:r>
          </a:p>
        </p:txBody>
      </p:sp>
      <p:sp>
        <p:nvSpPr>
          <p:cNvPr id="31748" name="AutoShape 1034">
            <a:extLst>
              <a:ext uri="{FF2B5EF4-FFF2-40B4-BE49-F238E27FC236}">
                <a16:creationId xmlns:a16="http://schemas.microsoft.com/office/drawing/2014/main" id="{DFB70CA6-9EE8-4776-A5A8-9BF71C93FE78}"/>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31749" name="Rectangle 1030">
            <a:extLst>
              <a:ext uri="{FF2B5EF4-FFF2-40B4-BE49-F238E27FC236}">
                <a16:creationId xmlns:a16="http://schemas.microsoft.com/office/drawing/2014/main" id="{298EC24A-3127-493B-A481-9A665542DF87}"/>
              </a:ext>
            </a:extLst>
          </p:cNvPr>
          <p:cNvSpPr>
            <a:spLocks noChangeArrowheads="1"/>
          </p:cNvSpPr>
          <p:nvPr/>
        </p:nvSpPr>
        <p:spPr bwMode="auto">
          <a:xfrm>
            <a:off x="258763" y="2844800"/>
            <a:ext cx="2819400" cy="54832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s-ES_tradnl" altLang="en-US" sz="1600" b="0" u="sng"/>
          </a:p>
          <a:p>
            <a:endParaRPr lang="es-ES_tradnl" altLang="en-US" sz="1600" b="0" u="sng"/>
          </a:p>
          <a:p>
            <a:endParaRPr lang="es-ES_tradnl" altLang="en-US" sz="1600" b="0" u="sng"/>
          </a:p>
          <a:p>
            <a:endParaRPr lang="es-ES_tradnl" altLang="en-US" sz="1600" b="0" u="sng"/>
          </a:p>
          <a:p>
            <a:endParaRPr lang="es-ES_tradnl" altLang="en-US" sz="1600" b="0" u="sng"/>
          </a:p>
          <a:p>
            <a:endParaRPr lang="es-ES_tradnl" altLang="en-US" sz="1600" b="0" u="sng"/>
          </a:p>
          <a:p>
            <a:r>
              <a:rPr lang="en-US" altLang="en-US" sz="1600" u="sng"/>
              <a:t>Plasticity Test</a:t>
            </a:r>
            <a:r>
              <a:rPr lang="en-US" altLang="en-US" sz="1600" b="0"/>
              <a:t>  Cohesive soil can mold</a:t>
            </a:r>
            <a:r>
              <a:rPr lang="es-ES_tradnl" altLang="en-US" sz="1600" b="0"/>
              <a:t> a roll</a:t>
            </a:r>
            <a:r>
              <a:rPr lang="en-US" altLang="en-US" sz="1600" b="0"/>
              <a:t> (1/8 in. diameter &amp; 2 in. long) without crumbling and tearing.  </a:t>
            </a:r>
          </a:p>
          <a:p>
            <a:endParaRPr lang="en-US" altLang="en-US" sz="1600" b="0"/>
          </a:p>
          <a:p>
            <a:r>
              <a:rPr lang="en-US" altLang="en-US" sz="1600" u="sng"/>
              <a:t>Dry Strength</a:t>
            </a:r>
            <a:r>
              <a:rPr lang="en-US" altLang="en-US" sz="1600" b="0"/>
              <a:t>  Dry granular soil crumbles on its own or with moderate pressure into individual grains / powder. </a:t>
            </a:r>
          </a:p>
          <a:p>
            <a:endParaRPr lang="en-US" altLang="en-US" sz="1600" b="0"/>
          </a:p>
          <a:p>
            <a:r>
              <a:rPr lang="en-US" altLang="en-US" sz="1600" u="sng"/>
              <a:t>Thumb Penetration</a:t>
            </a:r>
            <a:r>
              <a:rPr lang="en-US" altLang="en-US" sz="1600" b="0"/>
              <a:t>  Type A soil can be indented by the thumb only with effort.</a:t>
            </a:r>
          </a:p>
          <a:p>
            <a:endParaRPr lang="en-US" altLang="en-US" sz="1600" b="0"/>
          </a:p>
          <a:p>
            <a:r>
              <a:rPr lang="en-US" altLang="en-US" sz="1600" u="sng"/>
              <a:t>Other tests</a:t>
            </a:r>
            <a:r>
              <a:rPr lang="en-US" altLang="en-US" sz="1600" b="0"/>
              <a:t>  Penetrometer, drying, and sedimentation.</a:t>
            </a:r>
          </a:p>
        </p:txBody>
      </p:sp>
      <p:grpSp>
        <p:nvGrpSpPr>
          <p:cNvPr id="31750" name="Group 1037">
            <a:extLst>
              <a:ext uri="{FF2B5EF4-FFF2-40B4-BE49-F238E27FC236}">
                <a16:creationId xmlns:a16="http://schemas.microsoft.com/office/drawing/2014/main" id="{0FCB217F-1A56-4864-876F-367BA0AB4675}"/>
              </a:ext>
            </a:extLst>
          </p:cNvPr>
          <p:cNvGrpSpPr>
            <a:grpSpLocks/>
          </p:cNvGrpSpPr>
          <p:nvPr/>
        </p:nvGrpSpPr>
        <p:grpSpPr bwMode="auto">
          <a:xfrm>
            <a:off x="428625" y="2049463"/>
            <a:ext cx="2295525" cy="1695450"/>
            <a:chOff x="3072" y="3840"/>
            <a:chExt cx="384" cy="240"/>
          </a:xfrm>
        </p:grpSpPr>
        <p:graphicFrame>
          <p:nvGraphicFramePr>
            <p:cNvPr id="31753" name="Object 1038">
              <a:hlinkClick r:id="" action="ppaction://ole?verb=0"/>
              <a:extLst>
                <a:ext uri="{FF2B5EF4-FFF2-40B4-BE49-F238E27FC236}">
                  <a16:creationId xmlns:a16="http://schemas.microsoft.com/office/drawing/2014/main" id="{2C42C865-709E-4962-94CA-5E50003A6975}"/>
                </a:ext>
              </a:extLst>
            </p:cNvPr>
            <p:cNvGraphicFramePr>
              <a:graphicFrameLocks/>
            </p:cNvGraphicFramePr>
            <p:nvPr/>
          </p:nvGraphicFramePr>
          <p:xfrm>
            <a:off x="3072" y="3840"/>
            <a:ext cx="384" cy="240"/>
          </p:xfrm>
          <a:graphic>
            <a:graphicData uri="http://schemas.openxmlformats.org/presentationml/2006/ole">
              <mc:AlternateContent xmlns:mc="http://schemas.openxmlformats.org/markup-compatibility/2006">
                <mc:Choice xmlns:v="urn:schemas-microsoft-com:vml" Requires="v">
                  <p:oleObj spid="_x0000_s31761" name="Clip" r:id="rId3" imgW="5448300" imgH="2506663" progId="MS_ClipArt_Gallery.2">
                    <p:embed/>
                  </p:oleObj>
                </mc:Choice>
                <mc:Fallback>
                  <p:oleObj name="Clip" r:id="rId3" imgW="5448300" imgH="2506663" progId="MS_ClipArt_Gallery.2">
                    <p:embed/>
                    <p:pic>
                      <p:nvPicPr>
                        <p:cNvPr id="0" name="Object 1038"/>
                        <p:cNvPicPr>
                          <a:picLocks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3072" y="3840"/>
                          <a:ext cx="38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4" name="Object 1039">
              <a:hlinkClick r:id="" action="ppaction://ole?verb=0"/>
              <a:extLst>
                <a:ext uri="{FF2B5EF4-FFF2-40B4-BE49-F238E27FC236}">
                  <a16:creationId xmlns:a16="http://schemas.microsoft.com/office/drawing/2014/main" id="{BA5F6C81-8642-4C51-8CD2-DC36526C5AAC}"/>
                </a:ext>
              </a:extLst>
            </p:cNvPr>
            <p:cNvGraphicFramePr>
              <a:graphicFrameLocks/>
            </p:cNvGraphicFramePr>
            <p:nvPr/>
          </p:nvGraphicFramePr>
          <p:xfrm>
            <a:off x="3168" y="3888"/>
            <a:ext cx="247" cy="144"/>
          </p:xfrm>
          <a:graphic>
            <a:graphicData uri="http://schemas.openxmlformats.org/presentationml/2006/ole">
              <mc:AlternateContent xmlns:mc="http://schemas.openxmlformats.org/markup-compatibility/2006">
                <mc:Choice xmlns:v="urn:schemas-microsoft-com:vml" Requires="v">
                  <p:oleObj spid="_x0000_s31762" name="Clip" r:id="rId5" imgW="5311775" imgH="2949575" progId="MS_ClipArt_Gallery.2">
                    <p:embed/>
                  </p:oleObj>
                </mc:Choice>
                <mc:Fallback>
                  <p:oleObj name="Clip" r:id="rId5" imgW="5311775" imgH="2949575" progId="MS_ClipArt_Gallery.2">
                    <p:embed/>
                    <p:pic>
                      <p:nvPicPr>
                        <p:cNvPr id="0" name="Object 1039"/>
                        <p:cNvPicPr>
                          <a:picLocks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3168" y="3888"/>
                          <a:ext cx="24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1751" name="Text Box 1041">
            <a:extLst>
              <a:ext uri="{FF2B5EF4-FFF2-40B4-BE49-F238E27FC236}">
                <a16:creationId xmlns:a16="http://schemas.microsoft.com/office/drawing/2014/main" id="{17BB6A94-A1C3-4E9F-AD28-D8F853CA7A9E}"/>
              </a:ext>
            </a:extLst>
          </p:cNvPr>
          <p:cNvSpPr txBox="1">
            <a:spLocks noChangeArrowheads="1"/>
          </p:cNvSpPr>
          <p:nvPr/>
        </p:nvSpPr>
        <p:spPr bwMode="auto">
          <a:xfrm>
            <a:off x="290513" y="519113"/>
            <a:ext cx="4657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800"/>
              <a:t>Soil classification system</a:t>
            </a:r>
            <a:endParaRPr lang="en-US" altLang="en-US" sz="1400" b="0"/>
          </a:p>
        </p:txBody>
      </p:sp>
      <p:graphicFrame>
        <p:nvGraphicFramePr>
          <p:cNvPr id="31752" name="Object 1044">
            <a:extLst>
              <a:ext uri="{FF2B5EF4-FFF2-40B4-BE49-F238E27FC236}">
                <a16:creationId xmlns:a16="http://schemas.microsoft.com/office/drawing/2014/main" id="{0E99E184-DD33-4148-9B89-37D62F56294B}"/>
              </a:ext>
            </a:extLst>
          </p:cNvPr>
          <p:cNvGraphicFramePr>
            <a:graphicFrameLocks noChangeAspect="1"/>
          </p:cNvGraphicFramePr>
          <p:nvPr/>
        </p:nvGraphicFramePr>
        <p:xfrm>
          <a:off x="4051300" y="2413000"/>
          <a:ext cx="2286000" cy="1543050"/>
        </p:xfrm>
        <a:graphic>
          <a:graphicData uri="http://schemas.openxmlformats.org/presentationml/2006/ole">
            <mc:AlternateContent xmlns:mc="http://schemas.openxmlformats.org/markup-compatibility/2006">
              <mc:Choice xmlns:v="urn:schemas-microsoft-com:vml" Requires="v">
                <p:oleObj spid="_x0000_s31763" name="Clip" r:id="rId7" imgW="4525224" imgH="3052527" progId="MS_ClipArt_Gallery.2">
                  <p:embed/>
                </p:oleObj>
              </mc:Choice>
              <mc:Fallback>
                <p:oleObj name="Clip" r:id="rId7" imgW="4525224" imgH="3052527" progId="MS_ClipArt_Gallery.2">
                  <p:embed/>
                  <p:pic>
                    <p:nvPicPr>
                      <p:cNvPr id="0" name="Object 1044"/>
                      <p:cNvPicPr>
                        <a:picLocks noChangeAspect="1" noChangeArrowheads="1"/>
                      </p:cNvPicPr>
                      <p:nvPr/>
                    </p:nvPicPr>
                    <p:blipFill>
                      <a:blip r:embed="rId8">
                        <a:lum bright="30000"/>
                        <a:extLst>
                          <a:ext uri="{28A0092B-C50C-407E-A947-70E740481C1C}">
                            <a14:useLocalDpi xmlns:a14="http://schemas.microsoft.com/office/drawing/2010/main" val="0"/>
                          </a:ext>
                        </a:extLst>
                      </a:blip>
                      <a:srcRect/>
                      <a:stretch>
                        <a:fillRect/>
                      </a:stretch>
                    </p:blipFill>
                    <p:spPr bwMode="auto">
                      <a:xfrm>
                        <a:off x="4051300" y="2413000"/>
                        <a:ext cx="2286000" cy="154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A8068D8-47F5-4E4A-88BA-E9D5408B78EB}"/>
              </a:ext>
            </a:extLst>
          </p:cNvPr>
          <p:cNvSpPr>
            <a:spLocks noChangeArrowheads="1"/>
          </p:cNvSpPr>
          <p:nvPr/>
        </p:nvSpPr>
        <p:spPr bwMode="auto">
          <a:xfrm>
            <a:off x="304800" y="1143000"/>
            <a:ext cx="6096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buFont typeface="Monotype Sorts" pitchFamily="2" charset="2"/>
              <a:buNone/>
            </a:pPr>
            <a:r>
              <a:rPr lang="es-ES_tradnl" altLang="en-US" sz="1800"/>
              <a:t>Oregon OSHA requiere que la clasificación de suelos se base en por lo menos un análisis </a:t>
            </a:r>
            <a:r>
              <a:rPr lang="es-ES_tradnl" altLang="en-US" sz="1800" u="sng"/>
              <a:t>visual</a:t>
            </a:r>
            <a:r>
              <a:rPr lang="es-ES_tradnl" altLang="en-US" sz="1800"/>
              <a:t> y uno</a:t>
            </a:r>
            <a:r>
              <a:rPr lang="es-ES_tradnl" altLang="en-US" sz="1800" u="sng"/>
              <a:t> manual</a:t>
            </a:r>
            <a:r>
              <a:rPr lang="es-ES_tradnl" altLang="en-US" sz="1800"/>
              <a:t> conducido por una Persona Competente. </a:t>
            </a:r>
            <a:endParaRPr lang="en-US" altLang="en-US" sz="1800"/>
          </a:p>
        </p:txBody>
      </p:sp>
      <p:sp>
        <p:nvSpPr>
          <p:cNvPr id="32771" name="Rectangle 4">
            <a:extLst>
              <a:ext uri="{FF2B5EF4-FFF2-40B4-BE49-F238E27FC236}">
                <a16:creationId xmlns:a16="http://schemas.microsoft.com/office/drawing/2014/main" id="{C434B3CA-EA9E-42EA-A850-F1A1040EA173}"/>
              </a:ext>
            </a:extLst>
          </p:cNvPr>
          <p:cNvSpPr>
            <a:spLocks noChangeArrowheads="1"/>
          </p:cNvSpPr>
          <p:nvPr/>
        </p:nvSpPr>
        <p:spPr bwMode="auto">
          <a:xfrm>
            <a:off x="217488" y="2894013"/>
            <a:ext cx="3233737" cy="55086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s-ES_tradnl" altLang="en-US" sz="1600" b="0" u="sng"/>
          </a:p>
          <a:p>
            <a:endParaRPr lang="es-ES_tradnl" altLang="en-US" sz="1600" b="0" u="sng"/>
          </a:p>
          <a:p>
            <a:endParaRPr lang="es-ES_tradnl" altLang="en-US" sz="1600" b="0" u="sng"/>
          </a:p>
          <a:p>
            <a:endParaRPr lang="es-ES_tradnl" altLang="en-US" sz="1600" b="0" u="sng"/>
          </a:p>
          <a:p>
            <a:endParaRPr lang="es-ES_tradnl" altLang="en-US" sz="1600" b="0" u="sng"/>
          </a:p>
          <a:p>
            <a:r>
              <a:rPr lang="es-ES_tradnl" altLang="en-US" sz="1600" u="sng"/>
              <a:t>Prueba de Plasticidad</a:t>
            </a:r>
            <a:r>
              <a:rPr lang="es-ES_tradnl" altLang="en-US" sz="1600" b="0"/>
              <a:t>  Suelo cohesivo se puede formar en un rollito alargado (3 milímetros de grueso por 50 milímetros de largo) sin que se desmorone o desgarre.</a:t>
            </a:r>
          </a:p>
          <a:p>
            <a:endParaRPr lang="es-ES_tradnl" altLang="en-US" sz="1600" b="0" u="sng"/>
          </a:p>
          <a:p>
            <a:r>
              <a:rPr lang="es-ES_tradnl" altLang="en-US" sz="1600" u="sng"/>
              <a:t>Resistencia Seca</a:t>
            </a:r>
            <a:r>
              <a:rPr lang="en-US" altLang="en-US" sz="1600" b="0"/>
              <a:t>  </a:t>
            </a:r>
            <a:r>
              <a:rPr lang="es-ES_tradnl" altLang="en-US" sz="1600" b="0"/>
              <a:t>Suelo seco granular se desmorona por su cuenta o con presión dactilar moderada en granos individuales o polvo fino</a:t>
            </a:r>
            <a:r>
              <a:rPr lang="en-US" altLang="en-US" sz="1600" b="0"/>
              <a:t>. </a:t>
            </a:r>
          </a:p>
          <a:p>
            <a:endParaRPr lang="en-US" altLang="en-US" sz="1600"/>
          </a:p>
          <a:p>
            <a:r>
              <a:rPr lang="en-US" altLang="en-US" sz="1600" u="sng"/>
              <a:t>Penetra</a:t>
            </a:r>
            <a:r>
              <a:rPr lang="es-ES_tradnl" altLang="en-US" sz="1600" u="sng"/>
              <a:t>c</a:t>
            </a:r>
            <a:r>
              <a:rPr lang="en-US" altLang="en-US" sz="1600" u="sng"/>
              <a:t>i</a:t>
            </a:r>
            <a:r>
              <a:rPr lang="es-ES_tradnl" altLang="en-US" sz="1600" u="sng"/>
              <a:t>ó</a:t>
            </a:r>
            <a:r>
              <a:rPr lang="en-US" altLang="en-US" sz="1600" u="sng"/>
              <a:t>n</a:t>
            </a:r>
            <a:r>
              <a:rPr lang="es-ES_tradnl" altLang="en-US" sz="1600" u="sng"/>
              <a:t> del Pulgar</a:t>
            </a:r>
            <a:r>
              <a:rPr lang="es-ES_tradnl" altLang="en-US" sz="1600" b="0"/>
              <a:t>  Tipo de suelo A se puede endentr con el pulgar únicamente con esfuerzo.</a:t>
            </a:r>
            <a:endParaRPr lang="es-ES_tradnl" altLang="en-US" sz="1600" b="0" u="sng"/>
          </a:p>
          <a:p>
            <a:endParaRPr lang="es-ES_tradnl" altLang="en-US" sz="1600" b="0" u="sng"/>
          </a:p>
          <a:p>
            <a:r>
              <a:rPr lang="en-US" altLang="en-US" sz="1600" u="sng"/>
              <a:t>Ot</a:t>
            </a:r>
            <a:r>
              <a:rPr lang="es-ES_tradnl" altLang="en-US" sz="1600" u="sng"/>
              <a:t>ras Pruebas</a:t>
            </a:r>
            <a:r>
              <a:rPr lang="en-US" altLang="en-US" sz="1600" b="0"/>
              <a:t>  Penetr</a:t>
            </a:r>
            <a:r>
              <a:rPr lang="es-ES_tradnl" altLang="en-US" sz="1600" b="0"/>
              <a:t>ó</a:t>
            </a:r>
            <a:r>
              <a:rPr lang="en-US" altLang="en-US" sz="1600" b="0"/>
              <a:t>metro, </a:t>
            </a:r>
            <a:r>
              <a:rPr lang="es-ES_tradnl" altLang="en-US" sz="1600" b="0"/>
              <a:t>secado, y sedimentación.</a:t>
            </a:r>
            <a:endParaRPr lang="en-US" altLang="en-US" sz="1600" b="0"/>
          </a:p>
        </p:txBody>
      </p:sp>
      <p:sp>
        <p:nvSpPr>
          <p:cNvPr id="32772" name="AutoShape 14">
            <a:extLst>
              <a:ext uri="{FF2B5EF4-FFF2-40B4-BE49-F238E27FC236}">
                <a16:creationId xmlns:a16="http://schemas.microsoft.com/office/drawing/2014/main" id="{A7AED3D4-A18C-4CD5-A7A1-8ECC05D334D6}"/>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32773" name="Text Box 21">
            <a:extLst>
              <a:ext uri="{FF2B5EF4-FFF2-40B4-BE49-F238E27FC236}">
                <a16:creationId xmlns:a16="http://schemas.microsoft.com/office/drawing/2014/main" id="{A69FD7ED-DFF3-489B-9A7C-F6FEDE191465}"/>
              </a:ext>
            </a:extLst>
          </p:cNvPr>
          <p:cNvSpPr txBox="1">
            <a:spLocks noChangeArrowheads="1"/>
          </p:cNvSpPr>
          <p:nvPr/>
        </p:nvSpPr>
        <p:spPr bwMode="auto">
          <a:xfrm>
            <a:off x="274638" y="522288"/>
            <a:ext cx="6076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800"/>
              <a:t>Sistema de clasificación de tierra</a:t>
            </a:r>
            <a:endParaRPr lang="en-US" altLang="en-US" sz="1400" b="0"/>
          </a:p>
        </p:txBody>
      </p:sp>
      <p:grpSp>
        <p:nvGrpSpPr>
          <p:cNvPr id="32774" name="Group 26">
            <a:extLst>
              <a:ext uri="{FF2B5EF4-FFF2-40B4-BE49-F238E27FC236}">
                <a16:creationId xmlns:a16="http://schemas.microsoft.com/office/drawing/2014/main" id="{4EA712FA-E879-490C-815F-15B729CB84F6}"/>
              </a:ext>
            </a:extLst>
          </p:cNvPr>
          <p:cNvGrpSpPr>
            <a:grpSpLocks/>
          </p:cNvGrpSpPr>
          <p:nvPr/>
        </p:nvGrpSpPr>
        <p:grpSpPr bwMode="auto">
          <a:xfrm>
            <a:off x="3784600" y="2425700"/>
            <a:ext cx="2832100" cy="5719763"/>
            <a:chOff x="2304" y="1520"/>
            <a:chExt cx="1728" cy="3603"/>
          </a:xfrm>
        </p:grpSpPr>
        <p:sp>
          <p:nvSpPr>
            <p:cNvPr id="32778" name="Rectangle 3">
              <a:extLst>
                <a:ext uri="{FF2B5EF4-FFF2-40B4-BE49-F238E27FC236}">
                  <a16:creationId xmlns:a16="http://schemas.microsoft.com/office/drawing/2014/main" id="{69D3BEC8-FB0F-4FAF-8421-28F8B709ECC3}"/>
                </a:ext>
              </a:extLst>
            </p:cNvPr>
            <p:cNvSpPr>
              <a:spLocks noChangeArrowheads="1"/>
            </p:cNvSpPr>
            <p:nvPr/>
          </p:nvSpPr>
          <p:spPr bwMode="auto">
            <a:xfrm>
              <a:off x="2304" y="1808"/>
              <a:ext cx="1728" cy="331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73038" algn="l"/>
                </a:tabLst>
                <a:defRPr sz="800" b="1">
                  <a:solidFill>
                    <a:schemeClr val="tx1"/>
                  </a:solidFill>
                  <a:latin typeface="Times New Roman" panose="02020603050405020304" pitchFamily="18" charset="0"/>
                </a:defRPr>
              </a:lvl1pPr>
              <a:lvl2pPr marL="742950" indent="-285750">
                <a:tabLst>
                  <a:tab pos="173038" algn="l"/>
                </a:tabLst>
                <a:defRPr sz="800" b="1">
                  <a:solidFill>
                    <a:schemeClr val="tx1"/>
                  </a:solidFill>
                  <a:latin typeface="Times New Roman" panose="02020603050405020304" pitchFamily="18" charset="0"/>
                </a:defRPr>
              </a:lvl2pPr>
              <a:lvl3pPr marL="1143000" indent="-228600">
                <a:tabLst>
                  <a:tab pos="173038" algn="l"/>
                </a:tabLst>
                <a:defRPr sz="800" b="1">
                  <a:solidFill>
                    <a:schemeClr val="tx1"/>
                  </a:solidFill>
                  <a:latin typeface="Times New Roman" panose="02020603050405020304" pitchFamily="18" charset="0"/>
                </a:defRPr>
              </a:lvl3pPr>
              <a:lvl4pPr marL="1600200" indent="-228600">
                <a:tabLst>
                  <a:tab pos="173038" algn="l"/>
                </a:tabLst>
                <a:defRPr sz="800" b="1">
                  <a:solidFill>
                    <a:schemeClr val="tx1"/>
                  </a:solidFill>
                  <a:latin typeface="Times New Roman" panose="02020603050405020304" pitchFamily="18" charset="0"/>
                </a:defRPr>
              </a:lvl4pPr>
              <a:lvl5pPr marL="2057400" indent="-228600">
                <a:tabLst>
                  <a:tab pos="173038" algn="l"/>
                </a:tabLst>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73038" algn="l"/>
                </a:tabLs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73038" algn="l"/>
                </a:tabLs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73038" algn="l"/>
                </a:tabLs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73038" algn="l"/>
                </a:tabLst>
                <a:defRPr sz="800" b="1">
                  <a:solidFill>
                    <a:schemeClr val="tx1"/>
                  </a:solidFill>
                  <a:latin typeface="Times New Roman" panose="02020603050405020304" pitchFamily="18" charset="0"/>
                </a:defRPr>
              </a:lvl9pPr>
            </a:lstStyle>
            <a:p>
              <a:endParaRPr lang="es-ES_tradnl" altLang="en-US" sz="1600" b="0"/>
            </a:p>
            <a:p>
              <a:endParaRPr lang="es-ES_tradnl" altLang="en-US" sz="1600" b="0"/>
            </a:p>
            <a:p>
              <a:endParaRPr lang="es-ES_tradnl" altLang="en-US" sz="1600" b="0"/>
            </a:p>
            <a:p>
              <a:endParaRPr lang="es-ES_tradnl" altLang="en-US" sz="1600" b="0"/>
            </a:p>
            <a:p>
              <a:endParaRPr lang="es-ES_tradnl" altLang="en-US" sz="1600" b="0"/>
            </a:p>
            <a:p>
              <a:r>
                <a:rPr lang="es-ES_tradnl" altLang="en-US" sz="1600" u="sng"/>
                <a:t>Suelo de gravilla</a:t>
              </a:r>
              <a:r>
                <a:rPr lang="es-ES_tradnl" altLang="en-US" sz="1600" b="0"/>
                <a:t> fina es cohesiva y suelo de gravilla gruesa es granular.</a:t>
              </a:r>
            </a:p>
            <a:p>
              <a:endParaRPr lang="es-ES_tradnl" altLang="en-US" sz="1600" b="0"/>
            </a:p>
            <a:p>
              <a:r>
                <a:rPr lang="es-ES_tradnl" altLang="en-US" sz="1600" u="sng"/>
                <a:t>Suelos que quedan en terrones</a:t>
              </a:r>
              <a:r>
                <a:rPr lang="es-ES_tradnl" altLang="en-US" sz="1600" b="0"/>
                <a:t> durante la excavación son cohesivos.</a:t>
              </a:r>
            </a:p>
            <a:p>
              <a:endParaRPr lang="es-ES_tradnl" altLang="en-US" sz="1600" b="0" u="sng"/>
            </a:p>
            <a:p>
              <a:r>
                <a:rPr lang="es-ES_tradnl" altLang="en-US" sz="1600" u="sng"/>
                <a:t>Busque</a:t>
              </a:r>
              <a:r>
                <a:rPr lang="en-US" altLang="en-US" sz="1600"/>
                <a:t> </a:t>
              </a:r>
            </a:p>
            <a:p>
              <a:pPr>
                <a:buFontTx/>
                <a:buChar char="•"/>
              </a:pPr>
              <a:r>
                <a:rPr lang="en-US" altLang="en-US" sz="1600" b="0"/>
                <a:t> </a:t>
              </a:r>
              <a:r>
                <a:rPr lang="es-ES_tradnl" altLang="en-US" sz="1600" b="0"/>
                <a:t> fisuras</a:t>
              </a:r>
              <a:endParaRPr lang="en-US" altLang="en-US" sz="1600" b="0"/>
            </a:p>
            <a:p>
              <a:pPr>
                <a:buFontTx/>
                <a:buChar char="•"/>
              </a:pPr>
              <a:r>
                <a:rPr lang="en-US" altLang="en-US" sz="1600" b="0"/>
                <a:t> </a:t>
              </a:r>
              <a:r>
                <a:rPr lang="es-ES_tradnl" altLang="en-US" sz="1600" b="0"/>
                <a:t> fuentes de vibración</a:t>
              </a:r>
              <a:endParaRPr lang="en-US" altLang="en-US" sz="1600" b="0"/>
            </a:p>
            <a:p>
              <a:pPr>
                <a:buFontTx/>
                <a:buChar char="•"/>
              </a:pPr>
              <a:r>
                <a:rPr lang="en-US" altLang="en-US" sz="1600" b="0"/>
                <a:t> </a:t>
              </a:r>
              <a:r>
                <a:rPr lang="es-ES_tradnl" altLang="en-US" sz="1600" b="0"/>
                <a:t> suelo en capas</a:t>
              </a:r>
              <a:endParaRPr lang="en-US" altLang="en-US" sz="1600" b="0"/>
            </a:p>
            <a:p>
              <a:pPr>
                <a:buFontTx/>
                <a:buChar char="•"/>
              </a:pPr>
              <a:r>
                <a:rPr lang="en-US" altLang="en-US" sz="1600" b="0"/>
                <a:t> </a:t>
              </a:r>
              <a:r>
                <a:rPr lang="es-ES_tradnl" altLang="en-US" sz="1600" b="0"/>
                <a:t> suelo previamente 		alterado</a:t>
              </a:r>
              <a:endParaRPr lang="en-US" altLang="en-US" sz="1600" b="0"/>
            </a:p>
            <a:p>
              <a:pPr>
                <a:buFontTx/>
                <a:buChar char="•"/>
              </a:pPr>
              <a:r>
                <a:rPr lang="en-US" altLang="en-US" sz="1600" b="0"/>
                <a:t> </a:t>
              </a:r>
              <a:r>
                <a:rPr lang="es-ES_tradnl" altLang="en-US" sz="1600" b="0"/>
                <a:t> escurrimiento de agua</a:t>
              </a:r>
            </a:p>
            <a:p>
              <a:pPr>
                <a:buFontTx/>
                <a:buChar char="•"/>
              </a:pPr>
              <a:r>
                <a:rPr lang="es-ES_tradnl" altLang="en-US" sz="1600" b="0"/>
                <a:t> </a:t>
              </a:r>
              <a:r>
                <a:rPr lang="en-US" altLang="en-US" sz="1600" b="0"/>
                <a:t> la altura </a:t>
              </a:r>
              <a:r>
                <a:rPr lang="es-ES_tradnl" altLang="en-US" sz="1600" b="0"/>
                <a:t>del nivel hidrostático</a:t>
              </a:r>
              <a:endParaRPr lang="en-US" altLang="en-US" sz="1600" b="0"/>
            </a:p>
          </p:txBody>
        </p:sp>
        <p:graphicFrame>
          <p:nvGraphicFramePr>
            <p:cNvPr id="32779" name="Object 22">
              <a:extLst>
                <a:ext uri="{FF2B5EF4-FFF2-40B4-BE49-F238E27FC236}">
                  <a16:creationId xmlns:a16="http://schemas.microsoft.com/office/drawing/2014/main" id="{956FCAB4-21FE-4335-809C-4E2C2DF0476E}"/>
                </a:ext>
              </a:extLst>
            </p:cNvPr>
            <p:cNvGraphicFramePr>
              <a:graphicFrameLocks noChangeAspect="1"/>
            </p:cNvGraphicFramePr>
            <p:nvPr/>
          </p:nvGraphicFramePr>
          <p:xfrm>
            <a:off x="2552" y="1520"/>
            <a:ext cx="1440" cy="972"/>
          </p:xfrm>
          <a:graphic>
            <a:graphicData uri="http://schemas.openxmlformats.org/presentationml/2006/ole">
              <mc:AlternateContent xmlns:mc="http://schemas.openxmlformats.org/markup-compatibility/2006">
                <mc:Choice xmlns:v="urn:schemas-microsoft-com:vml" Requires="v">
                  <p:oleObj spid="_x0000_s32786" name="Clip" r:id="rId3" imgW="4525224" imgH="3052527" progId="MS_ClipArt_Gallery.2">
                    <p:embed/>
                  </p:oleObj>
                </mc:Choice>
                <mc:Fallback>
                  <p:oleObj name="Clip" r:id="rId3" imgW="4525224" imgH="3052527" progId="MS_ClipArt_Gallery.2">
                    <p:embed/>
                    <p:pic>
                      <p:nvPicPr>
                        <p:cNvPr id="0" name="Object 22"/>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2552" y="1520"/>
                          <a:ext cx="1440" cy="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2775" name="Group 23">
            <a:extLst>
              <a:ext uri="{FF2B5EF4-FFF2-40B4-BE49-F238E27FC236}">
                <a16:creationId xmlns:a16="http://schemas.microsoft.com/office/drawing/2014/main" id="{F9987B79-2AAC-4686-BDB3-5F6AB9854B4E}"/>
              </a:ext>
            </a:extLst>
          </p:cNvPr>
          <p:cNvGrpSpPr>
            <a:grpSpLocks/>
          </p:cNvGrpSpPr>
          <p:nvPr/>
        </p:nvGrpSpPr>
        <p:grpSpPr bwMode="auto">
          <a:xfrm>
            <a:off x="428625" y="2049463"/>
            <a:ext cx="2295525" cy="1695450"/>
            <a:chOff x="3072" y="3840"/>
            <a:chExt cx="384" cy="240"/>
          </a:xfrm>
        </p:grpSpPr>
        <p:graphicFrame>
          <p:nvGraphicFramePr>
            <p:cNvPr id="32776" name="Object 24">
              <a:hlinkClick r:id="" action="ppaction://ole?verb=0"/>
              <a:extLst>
                <a:ext uri="{FF2B5EF4-FFF2-40B4-BE49-F238E27FC236}">
                  <a16:creationId xmlns:a16="http://schemas.microsoft.com/office/drawing/2014/main" id="{33E7081E-E43A-417A-805F-9DEF2EB5798A}"/>
                </a:ext>
              </a:extLst>
            </p:cNvPr>
            <p:cNvGraphicFramePr>
              <a:graphicFrameLocks/>
            </p:cNvGraphicFramePr>
            <p:nvPr/>
          </p:nvGraphicFramePr>
          <p:xfrm>
            <a:off x="3072" y="3840"/>
            <a:ext cx="384" cy="240"/>
          </p:xfrm>
          <a:graphic>
            <a:graphicData uri="http://schemas.openxmlformats.org/presentationml/2006/ole">
              <mc:AlternateContent xmlns:mc="http://schemas.openxmlformats.org/markup-compatibility/2006">
                <mc:Choice xmlns:v="urn:schemas-microsoft-com:vml" Requires="v">
                  <p:oleObj spid="_x0000_s32787" name="Clip" r:id="rId5" imgW="5448300" imgH="2506663" progId="MS_ClipArt_Gallery.2">
                    <p:embed/>
                  </p:oleObj>
                </mc:Choice>
                <mc:Fallback>
                  <p:oleObj name="Clip" r:id="rId5" imgW="5448300" imgH="2506663" progId="MS_ClipArt_Gallery.2">
                    <p:embed/>
                    <p:pic>
                      <p:nvPicPr>
                        <p:cNvPr id="0" name="Object 24"/>
                        <p:cNvPicPr>
                          <a:picLocks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3072" y="3840"/>
                          <a:ext cx="38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7" name="Object 25">
              <a:hlinkClick r:id="" action="ppaction://ole?verb=0"/>
              <a:extLst>
                <a:ext uri="{FF2B5EF4-FFF2-40B4-BE49-F238E27FC236}">
                  <a16:creationId xmlns:a16="http://schemas.microsoft.com/office/drawing/2014/main" id="{DC81D2C8-52B3-4CA9-97B8-078A3CB8CAE0}"/>
                </a:ext>
              </a:extLst>
            </p:cNvPr>
            <p:cNvGraphicFramePr>
              <a:graphicFrameLocks/>
            </p:cNvGraphicFramePr>
            <p:nvPr/>
          </p:nvGraphicFramePr>
          <p:xfrm>
            <a:off x="3168" y="3888"/>
            <a:ext cx="247" cy="144"/>
          </p:xfrm>
          <a:graphic>
            <a:graphicData uri="http://schemas.openxmlformats.org/presentationml/2006/ole">
              <mc:AlternateContent xmlns:mc="http://schemas.openxmlformats.org/markup-compatibility/2006">
                <mc:Choice xmlns:v="urn:schemas-microsoft-com:vml" Requires="v">
                  <p:oleObj spid="_x0000_s32788" name="Clip" r:id="rId7" imgW="5311775" imgH="2949575" progId="MS_ClipArt_Gallery.2">
                    <p:embed/>
                  </p:oleObj>
                </mc:Choice>
                <mc:Fallback>
                  <p:oleObj name="Clip" r:id="rId7" imgW="5311775" imgH="2949575" progId="MS_ClipArt_Gallery.2">
                    <p:embed/>
                    <p:pic>
                      <p:nvPicPr>
                        <p:cNvPr id="0" name="Object 25"/>
                        <p:cNvPicPr>
                          <a:picLocks noChangeArrowheads="1"/>
                        </p:cNvPicPr>
                        <p:nvPr/>
                      </p:nvPicPr>
                      <p:blipFill>
                        <a:blip r:embed="rId8">
                          <a:lum bright="30000"/>
                          <a:extLst>
                            <a:ext uri="{28A0092B-C50C-407E-A947-70E740481C1C}">
                              <a14:useLocalDpi xmlns:a14="http://schemas.microsoft.com/office/drawing/2010/main" val="0"/>
                            </a:ext>
                          </a:extLst>
                        </a:blip>
                        <a:srcRect/>
                        <a:stretch>
                          <a:fillRect/>
                        </a:stretch>
                      </p:blipFill>
                      <p:spPr bwMode="auto">
                        <a:xfrm>
                          <a:off x="3168" y="3888"/>
                          <a:ext cx="24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50D4989-049D-4256-93F0-578B6A243459}"/>
              </a:ext>
            </a:extLst>
          </p:cNvPr>
          <p:cNvSpPr>
            <a:spLocks noChangeArrowheads="1"/>
          </p:cNvSpPr>
          <p:nvPr/>
        </p:nvSpPr>
        <p:spPr bwMode="auto">
          <a:xfrm>
            <a:off x="323850" y="2552700"/>
            <a:ext cx="3811588" cy="599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30188" algn="l"/>
              </a:tabLst>
              <a:defRPr sz="800" b="1">
                <a:solidFill>
                  <a:schemeClr val="tx1"/>
                </a:solidFill>
                <a:latin typeface="Times New Roman" panose="02020603050405020304" pitchFamily="18" charset="0"/>
              </a:defRPr>
            </a:lvl1pPr>
            <a:lvl2pPr marL="976313" indent="-457200">
              <a:tabLst>
                <a:tab pos="230188" algn="l"/>
              </a:tabLst>
              <a:defRPr sz="800" b="1">
                <a:solidFill>
                  <a:schemeClr val="tx1"/>
                </a:solidFill>
                <a:latin typeface="Times New Roman" panose="02020603050405020304" pitchFamily="18" charset="0"/>
              </a:defRPr>
            </a:lvl2pPr>
            <a:lvl3pPr marL="1547813" indent="-457200">
              <a:tabLst>
                <a:tab pos="230188" algn="l"/>
              </a:tabLst>
              <a:defRPr sz="800" b="1">
                <a:solidFill>
                  <a:schemeClr val="tx1"/>
                </a:solidFill>
                <a:latin typeface="Times New Roman" panose="02020603050405020304" pitchFamily="18" charset="0"/>
              </a:defRPr>
            </a:lvl3pPr>
            <a:lvl4pPr marL="2119313" indent="-457200">
              <a:tabLst>
                <a:tab pos="230188" algn="l"/>
              </a:tabLst>
              <a:defRPr sz="800" b="1">
                <a:solidFill>
                  <a:schemeClr val="tx1"/>
                </a:solidFill>
                <a:latin typeface="Times New Roman" panose="02020603050405020304" pitchFamily="18" charset="0"/>
              </a:defRPr>
            </a:lvl4pPr>
            <a:lvl5pPr marL="2690813" indent="-457200">
              <a:tabLst>
                <a:tab pos="230188" algn="l"/>
              </a:tabLst>
              <a:defRPr sz="800" b="1">
                <a:solidFill>
                  <a:schemeClr val="tx1"/>
                </a:solidFill>
                <a:latin typeface="Times New Roman" panose="02020603050405020304" pitchFamily="18" charset="0"/>
              </a:defRPr>
            </a:lvl5pPr>
            <a:lvl6pPr marL="3148013" indent="-457200" eaLnBrk="0" fontAlgn="base" hangingPunct="0">
              <a:spcBef>
                <a:spcPct val="0"/>
              </a:spcBef>
              <a:spcAft>
                <a:spcPct val="0"/>
              </a:spcAft>
              <a:tabLst>
                <a:tab pos="230188" algn="l"/>
              </a:tabLst>
              <a:defRPr sz="800" b="1">
                <a:solidFill>
                  <a:schemeClr val="tx1"/>
                </a:solidFill>
                <a:latin typeface="Times New Roman" panose="02020603050405020304" pitchFamily="18" charset="0"/>
              </a:defRPr>
            </a:lvl6pPr>
            <a:lvl7pPr marL="3605213" indent="-457200" eaLnBrk="0" fontAlgn="base" hangingPunct="0">
              <a:spcBef>
                <a:spcPct val="0"/>
              </a:spcBef>
              <a:spcAft>
                <a:spcPct val="0"/>
              </a:spcAft>
              <a:tabLst>
                <a:tab pos="230188" algn="l"/>
              </a:tabLst>
              <a:defRPr sz="800" b="1">
                <a:solidFill>
                  <a:schemeClr val="tx1"/>
                </a:solidFill>
                <a:latin typeface="Times New Roman" panose="02020603050405020304" pitchFamily="18" charset="0"/>
              </a:defRPr>
            </a:lvl7pPr>
            <a:lvl8pPr marL="4062413" indent="-457200" eaLnBrk="0" fontAlgn="base" hangingPunct="0">
              <a:spcBef>
                <a:spcPct val="0"/>
              </a:spcBef>
              <a:spcAft>
                <a:spcPct val="0"/>
              </a:spcAft>
              <a:tabLst>
                <a:tab pos="230188" algn="l"/>
              </a:tabLst>
              <a:defRPr sz="800" b="1">
                <a:solidFill>
                  <a:schemeClr val="tx1"/>
                </a:solidFill>
                <a:latin typeface="Times New Roman" panose="02020603050405020304" pitchFamily="18" charset="0"/>
              </a:defRPr>
            </a:lvl8pPr>
            <a:lvl9pPr marL="4519613" indent="-457200" eaLnBrk="0" fontAlgn="base" hangingPunct="0">
              <a:spcBef>
                <a:spcPct val="0"/>
              </a:spcBef>
              <a:spcAft>
                <a:spcPct val="0"/>
              </a:spcAft>
              <a:tabLst>
                <a:tab pos="230188" algn="l"/>
              </a:tabLst>
              <a:defRPr sz="800" b="1">
                <a:solidFill>
                  <a:schemeClr val="tx1"/>
                </a:solidFill>
                <a:latin typeface="Times New Roman" panose="02020603050405020304" pitchFamily="18" charset="0"/>
              </a:defRPr>
            </a:lvl9pPr>
          </a:lstStyle>
          <a:p>
            <a:pPr>
              <a:spcBef>
                <a:spcPct val="20000"/>
              </a:spcBef>
            </a:pPr>
            <a:r>
              <a:rPr lang="en-US" altLang="en-US" sz="1400"/>
              <a:t>There are two categories of protective systems:</a:t>
            </a:r>
          </a:p>
          <a:p>
            <a:pPr>
              <a:spcBef>
                <a:spcPct val="20000"/>
              </a:spcBef>
              <a:buFont typeface="Monotype Sorts" pitchFamily="2" charset="2"/>
              <a:buNone/>
            </a:pPr>
            <a:r>
              <a:rPr lang="en-US" altLang="en-US" sz="1400"/>
              <a:t>1.  Sloping and benching systems.</a:t>
            </a:r>
          </a:p>
          <a:p>
            <a:pPr>
              <a:spcBef>
                <a:spcPct val="20000"/>
              </a:spcBef>
              <a:buFont typeface="Monotype Sorts" pitchFamily="2" charset="2"/>
              <a:buNone/>
            </a:pPr>
            <a:r>
              <a:rPr lang="en-US" altLang="en-US" sz="1400"/>
              <a:t>2.  Support and shield systems.</a:t>
            </a:r>
          </a:p>
          <a:p>
            <a:pPr>
              <a:buFont typeface="Monotype Sorts" pitchFamily="2" charset="2"/>
              <a:buNone/>
            </a:pPr>
            <a:endParaRPr lang="es-ES_tradnl" altLang="en-US" sz="1400" u="sng">
              <a:solidFill>
                <a:schemeClr val="tx2"/>
              </a:solidFill>
            </a:endParaRPr>
          </a:p>
          <a:p>
            <a:pPr>
              <a:buFont typeface="Monotype Sorts" pitchFamily="2" charset="2"/>
              <a:buNone/>
            </a:pPr>
            <a:r>
              <a:rPr lang="en-US" altLang="en-US" sz="1400" u="sng">
                <a:solidFill>
                  <a:schemeClr val="tx2"/>
                </a:solidFill>
              </a:rPr>
              <a:t>Sloping and Benching Options</a:t>
            </a:r>
            <a:endParaRPr lang="es-ES_tradnl" altLang="en-US" sz="1400" u="sng"/>
          </a:p>
          <a:p>
            <a:pPr>
              <a:buFont typeface="Wingdings" panose="05000000000000000000" pitchFamily="2" charset="2"/>
              <a:buChar char="Ø"/>
            </a:pPr>
            <a:r>
              <a:rPr lang="es-ES_tradnl" altLang="en-US" sz="1400"/>
              <a:t> </a:t>
            </a:r>
            <a:r>
              <a:rPr lang="en-US" altLang="en-US" sz="1400"/>
              <a:t>Slope no steeper than 34 degrees; or</a:t>
            </a:r>
          </a:p>
          <a:p>
            <a:pPr>
              <a:buFont typeface="Wingdings" panose="05000000000000000000" pitchFamily="2" charset="2"/>
              <a:buChar char="Ø"/>
            </a:pPr>
            <a:r>
              <a:rPr lang="es-ES_tradnl" altLang="en-US" sz="1400"/>
              <a:t> </a:t>
            </a:r>
            <a:r>
              <a:rPr lang="en-US" altLang="en-US" sz="1400"/>
              <a:t>Allowable slopes and configurations 	per OSHA; or</a:t>
            </a:r>
          </a:p>
          <a:p>
            <a:pPr>
              <a:buFont typeface="Monotype Sorts" pitchFamily="2" charset="2"/>
              <a:buChar char="ã"/>
            </a:pPr>
            <a:endParaRPr lang="en-US" altLang="en-US" sz="1400"/>
          </a:p>
          <a:p>
            <a:pPr lvl="1">
              <a:buFont typeface="Monotype Sorts" pitchFamily="2" charset="2"/>
              <a:buNone/>
            </a:pPr>
            <a:r>
              <a:rPr lang="es-ES_tradnl" altLang="en-US" sz="1400"/>
              <a:t>	</a:t>
            </a:r>
            <a:r>
              <a:rPr lang="en-US" altLang="en-US" sz="1400"/>
              <a:t>Type A = 53 degrees</a:t>
            </a:r>
            <a:endParaRPr lang="es-ES_tradnl" altLang="en-US" sz="1400"/>
          </a:p>
          <a:p>
            <a:pPr lvl="1">
              <a:buFont typeface="Monotype Sorts" pitchFamily="2" charset="2"/>
              <a:buNone/>
            </a:pPr>
            <a:r>
              <a:rPr lang="es-ES_tradnl" altLang="en-US" sz="1400"/>
              <a:t>	</a:t>
            </a:r>
            <a:r>
              <a:rPr lang="en-US" altLang="en-US" sz="1400"/>
              <a:t>Type B = 45 degrees</a:t>
            </a:r>
            <a:endParaRPr lang="es-ES_tradnl" altLang="en-US" sz="1400"/>
          </a:p>
          <a:p>
            <a:pPr lvl="1">
              <a:buFont typeface="Monotype Sorts" pitchFamily="2" charset="2"/>
              <a:buNone/>
            </a:pPr>
            <a:r>
              <a:rPr lang="es-ES_tradnl" altLang="en-US" sz="1400"/>
              <a:t>	</a:t>
            </a:r>
            <a:r>
              <a:rPr lang="en-US" altLang="en-US" sz="1400"/>
              <a:t>Type C = 34 degrees </a:t>
            </a:r>
          </a:p>
          <a:p>
            <a:pPr>
              <a:buFont typeface="Monotype Sorts" pitchFamily="2" charset="2"/>
              <a:buNone/>
            </a:pPr>
            <a:endParaRPr lang="en-US" altLang="en-US" sz="1400"/>
          </a:p>
          <a:p>
            <a:pPr>
              <a:buFont typeface="Wingdings" panose="05000000000000000000" pitchFamily="2" charset="2"/>
              <a:buChar char="Ø"/>
            </a:pPr>
            <a:r>
              <a:rPr lang="es-ES_tradnl" altLang="en-US" sz="1400"/>
              <a:t> </a:t>
            </a:r>
            <a:r>
              <a:rPr lang="en-US" altLang="en-US" sz="1400"/>
              <a:t>Designs using other tabulated data; or</a:t>
            </a:r>
          </a:p>
          <a:p>
            <a:pPr>
              <a:buFont typeface="Wingdings" panose="05000000000000000000" pitchFamily="2" charset="2"/>
              <a:buChar char="Ø"/>
            </a:pPr>
            <a:r>
              <a:rPr lang="es-ES_tradnl" altLang="en-US" sz="1400"/>
              <a:t> </a:t>
            </a:r>
            <a:r>
              <a:rPr lang="en-US" altLang="en-US" sz="1400"/>
              <a:t>Design by a registered professional</a:t>
            </a:r>
            <a:r>
              <a:rPr lang="es-ES_tradnl" altLang="en-US" sz="1400"/>
              <a:t> 	</a:t>
            </a:r>
            <a:r>
              <a:rPr lang="en-US" altLang="en-US" sz="1400"/>
              <a:t>engineer.</a:t>
            </a:r>
          </a:p>
          <a:p>
            <a:pPr>
              <a:buFont typeface="Monotype Sorts" pitchFamily="2" charset="2"/>
              <a:buChar char="ã"/>
            </a:pPr>
            <a:endParaRPr lang="es-ES_tradnl" altLang="en-US" sz="1400"/>
          </a:p>
          <a:p>
            <a:pPr>
              <a:buFont typeface="Monotype Sorts" pitchFamily="2" charset="2"/>
              <a:buChar char="ã"/>
            </a:pPr>
            <a:endParaRPr lang="es-ES_tradnl" altLang="en-US" sz="1400"/>
          </a:p>
          <a:p>
            <a:r>
              <a:rPr lang="en-US" altLang="en-US" sz="1400" u="sng">
                <a:solidFill>
                  <a:schemeClr val="tx2"/>
                </a:solidFill>
              </a:rPr>
              <a:t>Support and shield system options</a:t>
            </a:r>
            <a:endParaRPr lang="es-ES_tradnl" altLang="en-US" sz="1400">
              <a:solidFill>
                <a:schemeClr val="tx2"/>
              </a:solidFill>
            </a:endParaRPr>
          </a:p>
          <a:p>
            <a:pPr>
              <a:buFont typeface="Wingdings" panose="05000000000000000000" pitchFamily="2" charset="2"/>
              <a:buChar char="Ø"/>
            </a:pPr>
            <a:r>
              <a:rPr lang="es-ES_tradnl" altLang="en-US" sz="1400"/>
              <a:t> 	</a:t>
            </a:r>
            <a:r>
              <a:rPr lang="en-US" altLang="en-US" sz="1400"/>
              <a:t>Designs using OSHA’s tabulated data 	for timber or aluminum hydraulic 	shoring; or</a:t>
            </a:r>
          </a:p>
          <a:p>
            <a:pPr>
              <a:buFont typeface="Wingdings" panose="05000000000000000000" pitchFamily="2" charset="2"/>
              <a:buChar char="Ø"/>
            </a:pPr>
            <a:r>
              <a:rPr lang="es-ES_tradnl" altLang="en-US" sz="1400"/>
              <a:t> 	</a:t>
            </a:r>
            <a:r>
              <a:rPr lang="en-US" altLang="en-US" sz="1400"/>
              <a:t>Designs using manufacturer’s 		tabulated data; or</a:t>
            </a:r>
          </a:p>
          <a:p>
            <a:pPr>
              <a:buFont typeface="Wingdings" panose="05000000000000000000" pitchFamily="2" charset="2"/>
              <a:buChar char="Ø"/>
            </a:pPr>
            <a:r>
              <a:rPr lang="es-ES_tradnl" altLang="en-US" sz="1400"/>
              <a:t> 	</a:t>
            </a:r>
            <a:r>
              <a:rPr lang="en-US" altLang="en-US" sz="1400"/>
              <a:t>Designs using other tabulated data; or</a:t>
            </a:r>
          </a:p>
          <a:p>
            <a:pPr>
              <a:buFont typeface="Wingdings" panose="05000000000000000000" pitchFamily="2" charset="2"/>
              <a:buChar char="Ø"/>
            </a:pPr>
            <a:r>
              <a:rPr lang="es-ES_tradnl" altLang="en-US" sz="1400"/>
              <a:t>  </a:t>
            </a:r>
            <a:r>
              <a:rPr lang="en-US" altLang="en-US" sz="1400"/>
              <a:t>Design by a registered professional </a:t>
            </a:r>
            <a:r>
              <a:rPr lang="es-ES_tradnl" altLang="en-US" sz="1400"/>
              <a:t>	</a:t>
            </a:r>
            <a:r>
              <a:rPr lang="en-US" altLang="en-US" sz="1400"/>
              <a:t>engineer.</a:t>
            </a:r>
          </a:p>
        </p:txBody>
      </p:sp>
      <p:sp>
        <p:nvSpPr>
          <p:cNvPr id="33795" name="Rectangle 4">
            <a:extLst>
              <a:ext uri="{FF2B5EF4-FFF2-40B4-BE49-F238E27FC236}">
                <a16:creationId xmlns:a16="http://schemas.microsoft.com/office/drawing/2014/main" id="{5A76565A-F0BA-4B79-9FF9-9B1AA4AFB7E3}"/>
              </a:ext>
            </a:extLst>
          </p:cNvPr>
          <p:cNvSpPr>
            <a:spLocks noChangeArrowheads="1"/>
          </p:cNvSpPr>
          <p:nvPr/>
        </p:nvSpPr>
        <p:spPr bwMode="auto">
          <a:xfrm>
            <a:off x="4749800" y="6604000"/>
            <a:ext cx="1676400" cy="197326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33796" name="Rectangle 5">
            <a:extLst>
              <a:ext uri="{FF2B5EF4-FFF2-40B4-BE49-F238E27FC236}">
                <a16:creationId xmlns:a16="http://schemas.microsoft.com/office/drawing/2014/main" id="{FB52C15F-85B7-4915-80CB-DC85709D6B3D}"/>
              </a:ext>
            </a:extLst>
          </p:cNvPr>
          <p:cNvSpPr>
            <a:spLocks noChangeArrowheads="1"/>
          </p:cNvSpPr>
          <p:nvPr/>
        </p:nvSpPr>
        <p:spPr bwMode="auto">
          <a:xfrm>
            <a:off x="4851400" y="6726238"/>
            <a:ext cx="1495425"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b="0" u="sng"/>
              <a:t>Tabulated Data</a:t>
            </a:r>
            <a:r>
              <a:rPr lang="en-US" altLang="en-US" sz="1200" b="0"/>
              <a:t> means tables and charts approved by a registered professional engineer and used to design, construct, and assembly of protective systems.</a:t>
            </a:r>
          </a:p>
        </p:txBody>
      </p:sp>
      <p:sp>
        <p:nvSpPr>
          <p:cNvPr id="33797" name="Text Box 7">
            <a:extLst>
              <a:ext uri="{FF2B5EF4-FFF2-40B4-BE49-F238E27FC236}">
                <a16:creationId xmlns:a16="http://schemas.microsoft.com/office/drawing/2014/main" id="{8F803825-C3C2-4200-9A93-B2918DBDBA4A}"/>
              </a:ext>
            </a:extLst>
          </p:cNvPr>
          <p:cNvSpPr txBox="1">
            <a:spLocks noChangeArrowheads="1"/>
          </p:cNvSpPr>
          <p:nvPr/>
        </p:nvSpPr>
        <p:spPr bwMode="auto">
          <a:xfrm>
            <a:off x="4306888" y="2471738"/>
            <a:ext cx="2000250" cy="10175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b="0"/>
              <a:t>NOTE:  Protective systems for excavations over 20 feet in depth must be designed by a registered professional engineer.</a:t>
            </a:r>
          </a:p>
        </p:txBody>
      </p:sp>
      <p:grpSp>
        <p:nvGrpSpPr>
          <p:cNvPr id="33798" name="Group 21">
            <a:extLst>
              <a:ext uri="{FF2B5EF4-FFF2-40B4-BE49-F238E27FC236}">
                <a16:creationId xmlns:a16="http://schemas.microsoft.com/office/drawing/2014/main" id="{97F6E036-5879-45B7-B8A0-F57680B37E12}"/>
              </a:ext>
            </a:extLst>
          </p:cNvPr>
          <p:cNvGrpSpPr>
            <a:grpSpLocks/>
          </p:cNvGrpSpPr>
          <p:nvPr/>
        </p:nvGrpSpPr>
        <p:grpSpPr bwMode="auto">
          <a:xfrm>
            <a:off x="4695825" y="3876675"/>
            <a:ext cx="1419225" cy="2178050"/>
            <a:chOff x="2958" y="2442"/>
            <a:chExt cx="894" cy="1372"/>
          </a:xfrm>
        </p:grpSpPr>
        <p:sp>
          <p:nvSpPr>
            <p:cNvPr id="33802" name="Text Box 9">
              <a:extLst>
                <a:ext uri="{FF2B5EF4-FFF2-40B4-BE49-F238E27FC236}">
                  <a16:creationId xmlns:a16="http://schemas.microsoft.com/office/drawing/2014/main" id="{7A21C4B5-B214-408F-B59F-50DE0F8BC731}"/>
                </a:ext>
              </a:extLst>
            </p:cNvPr>
            <p:cNvSpPr txBox="1">
              <a:spLocks noChangeArrowheads="1"/>
            </p:cNvSpPr>
            <p:nvPr/>
          </p:nvSpPr>
          <p:spPr bwMode="auto">
            <a:xfrm>
              <a:off x="2958" y="3372"/>
              <a:ext cx="86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000" b="0"/>
                <a:t>Protective systems must have the capacity to resist all loads without failure.</a:t>
              </a:r>
              <a:endParaRPr lang="en-US" altLang="en-US" sz="1200" b="0"/>
            </a:p>
          </p:txBody>
        </p:sp>
        <p:grpSp>
          <p:nvGrpSpPr>
            <p:cNvPr id="33803" name="Group 20">
              <a:extLst>
                <a:ext uri="{FF2B5EF4-FFF2-40B4-BE49-F238E27FC236}">
                  <a16:creationId xmlns:a16="http://schemas.microsoft.com/office/drawing/2014/main" id="{8CB1C590-7B52-4964-8AF5-46EFFB964D28}"/>
                </a:ext>
              </a:extLst>
            </p:cNvPr>
            <p:cNvGrpSpPr>
              <a:grpSpLocks/>
            </p:cNvGrpSpPr>
            <p:nvPr/>
          </p:nvGrpSpPr>
          <p:grpSpPr bwMode="auto">
            <a:xfrm>
              <a:off x="2988" y="2442"/>
              <a:ext cx="864" cy="962"/>
              <a:chOff x="2988" y="2442"/>
              <a:chExt cx="864" cy="962"/>
            </a:xfrm>
          </p:grpSpPr>
          <p:pic>
            <p:nvPicPr>
              <p:cNvPr id="33804" name="Picture 11" descr="E:\vs07.gif">
                <a:extLst>
                  <a:ext uri="{FF2B5EF4-FFF2-40B4-BE49-F238E27FC236}">
                    <a16:creationId xmlns:a16="http://schemas.microsoft.com/office/drawing/2014/main" id="{788F2B77-6885-430D-B670-2621FCBCF498}"/>
                  </a:ext>
                </a:extLst>
              </p:cNvPr>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2988" y="2442"/>
                <a:ext cx="756"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Text Box 12">
                <a:extLst>
                  <a:ext uri="{FF2B5EF4-FFF2-40B4-BE49-F238E27FC236}">
                    <a16:creationId xmlns:a16="http://schemas.microsoft.com/office/drawing/2014/main" id="{7F291D4C-5B0F-4322-A42F-2A721B795AE6}"/>
                  </a:ext>
                </a:extLst>
              </p:cNvPr>
              <p:cNvSpPr txBox="1">
                <a:spLocks noChangeArrowheads="1"/>
              </p:cNvSpPr>
              <p:nvPr/>
            </p:nvSpPr>
            <p:spPr bwMode="auto">
              <a:xfrm>
                <a:off x="2988" y="3288"/>
                <a:ext cx="8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600" b="0"/>
                  <a:t>  Speed Shore Corp.</a:t>
                </a:r>
              </a:p>
            </p:txBody>
          </p:sp>
        </p:grpSp>
      </p:grpSp>
      <p:sp>
        <p:nvSpPr>
          <p:cNvPr id="33799" name="Text Box 13">
            <a:extLst>
              <a:ext uri="{FF2B5EF4-FFF2-40B4-BE49-F238E27FC236}">
                <a16:creationId xmlns:a16="http://schemas.microsoft.com/office/drawing/2014/main" id="{CB207EEE-0D55-402C-88F4-4D4041D52571}"/>
              </a:ext>
            </a:extLst>
          </p:cNvPr>
          <p:cNvSpPr txBox="1">
            <a:spLocks noChangeArrowheads="1"/>
          </p:cNvSpPr>
          <p:nvPr/>
        </p:nvSpPr>
        <p:spPr bwMode="auto">
          <a:xfrm>
            <a:off x="295275" y="1133475"/>
            <a:ext cx="6096000"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20000"/>
              </a:spcBef>
            </a:pPr>
            <a:r>
              <a:rPr lang="en-US" altLang="en-US" sz="1400"/>
              <a:t>Employees in excavations must be protected from cave-ins by an adequate protective system when the excavation is 5 feet deep or greater </a:t>
            </a:r>
          </a:p>
          <a:p>
            <a:pPr>
              <a:spcBef>
                <a:spcPct val="20000"/>
              </a:spcBef>
            </a:pPr>
            <a:r>
              <a:rPr lang="es-ES_tradnl" altLang="en-US" sz="1400"/>
              <a:t>			or</a:t>
            </a:r>
            <a:r>
              <a:rPr lang="en-US" altLang="en-US" sz="1400"/>
              <a:t> </a:t>
            </a:r>
          </a:p>
          <a:p>
            <a:pPr>
              <a:spcBef>
                <a:spcPct val="20000"/>
              </a:spcBef>
            </a:pPr>
            <a:r>
              <a:rPr lang="en-US" altLang="en-US" sz="1400"/>
              <a:t>when less than 5 feet deep and a Competent Person determines there is indication of a potential cave-in.</a:t>
            </a:r>
          </a:p>
        </p:txBody>
      </p:sp>
      <p:sp>
        <p:nvSpPr>
          <p:cNvPr id="33800" name="AutoShape 14">
            <a:extLst>
              <a:ext uri="{FF2B5EF4-FFF2-40B4-BE49-F238E27FC236}">
                <a16:creationId xmlns:a16="http://schemas.microsoft.com/office/drawing/2014/main" id="{AE89859C-FA9F-4DA1-987F-BD924365C7E2}"/>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33801" name="Text Box 18">
            <a:extLst>
              <a:ext uri="{FF2B5EF4-FFF2-40B4-BE49-F238E27FC236}">
                <a16:creationId xmlns:a16="http://schemas.microsoft.com/office/drawing/2014/main" id="{5073D09C-6BDA-4EFA-8924-18E6E3382012}"/>
              </a:ext>
            </a:extLst>
          </p:cNvPr>
          <p:cNvSpPr txBox="1">
            <a:spLocks noChangeArrowheads="1"/>
          </p:cNvSpPr>
          <p:nvPr/>
        </p:nvSpPr>
        <p:spPr bwMode="auto">
          <a:xfrm>
            <a:off x="304800" y="525463"/>
            <a:ext cx="65532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700"/>
              <a:t>Requirements for protective systems</a:t>
            </a:r>
            <a:endParaRPr lang="en-US" altLang="en-US" sz="1400" b="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4">
            <a:extLst>
              <a:ext uri="{FF2B5EF4-FFF2-40B4-BE49-F238E27FC236}">
                <a16:creationId xmlns:a16="http://schemas.microsoft.com/office/drawing/2014/main" id="{B4E5708D-56BC-426C-B741-17288588D192}"/>
              </a:ext>
            </a:extLst>
          </p:cNvPr>
          <p:cNvSpPr>
            <a:spLocks noChangeShapeType="1"/>
          </p:cNvSpPr>
          <p:nvPr/>
        </p:nvSpPr>
        <p:spPr bwMode="auto">
          <a:xfrm>
            <a:off x="6629400" y="4876800"/>
            <a:ext cx="0"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9" name="Text Box 7">
            <a:extLst>
              <a:ext uri="{FF2B5EF4-FFF2-40B4-BE49-F238E27FC236}">
                <a16:creationId xmlns:a16="http://schemas.microsoft.com/office/drawing/2014/main" id="{81B658AE-12EC-4F93-88BC-32244203D75C}"/>
              </a:ext>
            </a:extLst>
          </p:cNvPr>
          <p:cNvSpPr txBox="1">
            <a:spLocks noChangeArrowheads="1"/>
          </p:cNvSpPr>
          <p:nvPr/>
        </p:nvSpPr>
        <p:spPr bwMode="auto">
          <a:xfrm>
            <a:off x="4535488" y="2509838"/>
            <a:ext cx="2000250" cy="1200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a:t>NOT</a:t>
            </a:r>
            <a:r>
              <a:rPr lang="es-ES_tradnl" altLang="en-US" sz="1200"/>
              <a:t>A</a:t>
            </a:r>
            <a:r>
              <a:rPr lang="en-US" altLang="en-US" sz="1200" b="0"/>
              <a:t>:  </a:t>
            </a:r>
            <a:r>
              <a:rPr lang="es-ES_tradnl" altLang="en-US" sz="1200" b="0"/>
              <a:t>Sistemas protectores para excavaciones mayores de 20 pies en profundidad deberán ser diseñados por un ingeniero profesional registrado.</a:t>
            </a:r>
            <a:endParaRPr lang="en-US" altLang="en-US" sz="1200" b="0"/>
          </a:p>
        </p:txBody>
      </p:sp>
      <p:grpSp>
        <p:nvGrpSpPr>
          <p:cNvPr id="34820" name="Group 37">
            <a:extLst>
              <a:ext uri="{FF2B5EF4-FFF2-40B4-BE49-F238E27FC236}">
                <a16:creationId xmlns:a16="http://schemas.microsoft.com/office/drawing/2014/main" id="{C604622E-5B93-4CCD-962F-3DE8B232DDAF}"/>
              </a:ext>
            </a:extLst>
          </p:cNvPr>
          <p:cNvGrpSpPr>
            <a:grpSpLocks/>
          </p:cNvGrpSpPr>
          <p:nvPr/>
        </p:nvGrpSpPr>
        <p:grpSpPr bwMode="auto">
          <a:xfrm>
            <a:off x="4899025" y="4219575"/>
            <a:ext cx="1419225" cy="2330450"/>
            <a:chOff x="3086" y="2658"/>
            <a:chExt cx="894" cy="1468"/>
          </a:xfrm>
        </p:grpSpPr>
        <p:sp>
          <p:nvSpPr>
            <p:cNvPr id="34827" name="Text Box 8">
              <a:extLst>
                <a:ext uri="{FF2B5EF4-FFF2-40B4-BE49-F238E27FC236}">
                  <a16:creationId xmlns:a16="http://schemas.microsoft.com/office/drawing/2014/main" id="{E0CABFE4-F096-4F1C-AC17-5698C2EC0BD1}"/>
                </a:ext>
              </a:extLst>
            </p:cNvPr>
            <p:cNvSpPr txBox="1">
              <a:spLocks noChangeArrowheads="1"/>
            </p:cNvSpPr>
            <p:nvPr/>
          </p:nvSpPr>
          <p:spPr bwMode="auto">
            <a:xfrm>
              <a:off x="3086" y="3588"/>
              <a:ext cx="864"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s-ES_tradnl" altLang="en-US" sz="1000" b="0"/>
                <a:t>Sistemas protectores deben tener una capacidad para resistir todas la cargas sin fallar.</a:t>
              </a:r>
              <a:endParaRPr lang="en-US" altLang="en-US" sz="1000" b="0"/>
            </a:p>
          </p:txBody>
        </p:sp>
        <p:grpSp>
          <p:nvGrpSpPr>
            <p:cNvPr id="34828" name="Group 36">
              <a:extLst>
                <a:ext uri="{FF2B5EF4-FFF2-40B4-BE49-F238E27FC236}">
                  <a16:creationId xmlns:a16="http://schemas.microsoft.com/office/drawing/2014/main" id="{5FA8133D-5E7C-49B2-9DB0-20AA6ED5C306}"/>
                </a:ext>
              </a:extLst>
            </p:cNvPr>
            <p:cNvGrpSpPr>
              <a:grpSpLocks/>
            </p:cNvGrpSpPr>
            <p:nvPr/>
          </p:nvGrpSpPr>
          <p:grpSpPr bwMode="auto">
            <a:xfrm>
              <a:off x="3116" y="2658"/>
              <a:ext cx="864" cy="962"/>
              <a:chOff x="3116" y="2658"/>
              <a:chExt cx="864" cy="962"/>
            </a:xfrm>
          </p:grpSpPr>
          <p:pic>
            <p:nvPicPr>
              <p:cNvPr id="34829" name="Picture 6" descr="E:\vs07.gif">
                <a:extLst>
                  <a:ext uri="{FF2B5EF4-FFF2-40B4-BE49-F238E27FC236}">
                    <a16:creationId xmlns:a16="http://schemas.microsoft.com/office/drawing/2014/main" id="{D960F11D-F276-41A5-8A79-3B7B7B6BE2B1}"/>
                  </a:ext>
                </a:extLst>
              </p:cNvPr>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3116" y="2658"/>
                <a:ext cx="756"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Text Box 9">
                <a:extLst>
                  <a:ext uri="{FF2B5EF4-FFF2-40B4-BE49-F238E27FC236}">
                    <a16:creationId xmlns:a16="http://schemas.microsoft.com/office/drawing/2014/main" id="{87C98024-9492-4EAE-8280-BEB6FE5F46E7}"/>
                  </a:ext>
                </a:extLst>
              </p:cNvPr>
              <p:cNvSpPr txBox="1">
                <a:spLocks noChangeArrowheads="1"/>
              </p:cNvSpPr>
              <p:nvPr/>
            </p:nvSpPr>
            <p:spPr bwMode="auto">
              <a:xfrm>
                <a:off x="3116" y="3504"/>
                <a:ext cx="8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600" b="0"/>
                  <a:t>  Speed Shore Corp.</a:t>
                </a:r>
              </a:p>
            </p:txBody>
          </p:sp>
        </p:grpSp>
      </p:grpSp>
      <p:sp>
        <p:nvSpPr>
          <p:cNvPr id="34821" name="Rectangle 11">
            <a:extLst>
              <a:ext uri="{FF2B5EF4-FFF2-40B4-BE49-F238E27FC236}">
                <a16:creationId xmlns:a16="http://schemas.microsoft.com/office/drawing/2014/main" id="{0B4BA875-B314-4810-BF28-97A3FE9319FD}"/>
              </a:ext>
            </a:extLst>
          </p:cNvPr>
          <p:cNvSpPr>
            <a:spLocks noChangeArrowheads="1"/>
          </p:cNvSpPr>
          <p:nvPr/>
        </p:nvSpPr>
        <p:spPr bwMode="auto">
          <a:xfrm>
            <a:off x="404813" y="2565400"/>
            <a:ext cx="3633787" cy="578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800" b="1">
                <a:solidFill>
                  <a:schemeClr val="tx1"/>
                </a:solidFill>
                <a:latin typeface="Times New Roman" panose="02020603050405020304" pitchFamily="18" charset="0"/>
              </a:defRPr>
            </a:lvl1pPr>
            <a:lvl2pPr marL="971550" indent="-457200">
              <a:tabLst>
                <a:tab pos="228600" algn="l"/>
              </a:tabLst>
              <a:defRPr sz="800" b="1">
                <a:solidFill>
                  <a:schemeClr val="tx1"/>
                </a:solidFill>
                <a:latin typeface="Times New Roman" panose="02020603050405020304" pitchFamily="18" charset="0"/>
              </a:defRPr>
            </a:lvl2pPr>
            <a:lvl3pPr marL="1543050" indent="-457200">
              <a:tabLst>
                <a:tab pos="228600" algn="l"/>
              </a:tabLst>
              <a:defRPr sz="800" b="1">
                <a:solidFill>
                  <a:schemeClr val="tx1"/>
                </a:solidFill>
                <a:latin typeface="Times New Roman" panose="02020603050405020304" pitchFamily="18" charset="0"/>
              </a:defRPr>
            </a:lvl3pPr>
            <a:lvl4pPr marL="2114550" indent="-457200">
              <a:tabLst>
                <a:tab pos="228600" algn="l"/>
              </a:tabLst>
              <a:defRPr sz="800" b="1">
                <a:solidFill>
                  <a:schemeClr val="tx1"/>
                </a:solidFill>
                <a:latin typeface="Times New Roman" panose="02020603050405020304" pitchFamily="18" charset="0"/>
              </a:defRPr>
            </a:lvl4pPr>
            <a:lvl5pPr marL="2686050" indent="-457200">
              <a:tabLst>
                <a:tab pos="228600" algn="l"/>
              </a:tabLst>
              <a:defRPr sz="800" b="1">
                <a:solidFill>
                  <a:schemeClr val="tx1"/>
                </a:solidFill>
                <a:latin typeface="Times New Roman" panose="02020603050405020304" pitchFamily="18" charset="0"/>
              </a:defRPr>
            </a:lvl5pPr>
            <a:lvl6pPr marL="3143250" indent="-457200" eaLnBrk="0" fontAlgn="base" hangingPunct="0">
              <a:spcBef>
                <a:spcPct val="0"/>
              </a:spcBef>
              <a:spcAft>
                <a:spcPct val="0"/>
              </a:spcAft>
              <a:tabLst>
                <a:tab pos="228600" algn="l"/>
              </a:tabLst>
              <a:defRPr sz="800" b="1">
                <a:solidFill>
                  <a:schemeClr val="tx1"/>
                </a:solidFill>
                <a:latin typeface="Times New Roman" panose="02020603050405020304" pitchFamily="18" charset="0"/>
              </a:defRPr>
            </a:lvl6pPr>
            <a:lvl7pPr marL="3600450" indent="-457200" eaLnBrk="0" fontAlgn="base" hangingPunct="0">
              <a:spcBef>
                <a:spcPct val="0"/>
              </a:spcBef>
              <a:spcAft>
                <a:spcPct val="0"/>
              </a:spcAft>
              <a:tabLst>
                <a:tab pos="228600" algn="l"/>
              </a:tabLst>
              <a:defRPr sz="800" b="1">
                <a:solidFill>
                  <a:schemeClr val="tx1"/>
                </a:solidFill>
                <a:latin typeface="Times New Roman" panose="02020603050405020304" pitchFamily="18" charset="0"/>
              </a:defRPr>
            </a:lvl7pPr>
            <a:lvl8pPr marL="4057650" indent="-457200" eaLnBrk="0" fontAlgn="base" hangingPunct="0">
              <a:spcBef>
                <a:spcPct val="0"/>
              </a:spcBef>
              <a:spcAft>
                <a:spcPct val="0"/>
              </a:spcAft>
              <a:tabLst>
                <a:tab pos="228600" algn="l"/>
              </a:tabLst>
              <a:defRPr sz="800" b="1">
                <a:solidFill>
                  <a:schemeClr val="tx1"/>
                </a:solidFill>
                <a:latin typeface="Times New Roman" panose="02020603050405020304" pitchFamily="18" charset="0"/>
              </a:defRPr>
            </a:lvl8pPr>
            <a:lvl9pPr marL="4514850" indent="-457200" eaLnBrk="0" fontAlgn="base" hangingPunct="0">
              <a:spcBef>
                <a:spcPct val="0"/>
              </a:spcBef>
              <a:spcAft>
                <a:spcPct val="0"/>
              </a:spcAft>
              <a:tabLst>
                <a:tab pos="228600" algn="l"/>
              </a:tabLst>
              <a:defRPr sz="800" b="1">
                <a:solidFill>
                  <a:schemeClr val="tx1"/>
                </a:solidFill>
                <a:latin typeface="Times New Roman" panose="02020603050405020304" pitchFamily="18" charset="0"/>
              </a:defRPr>
            </a:lvl9pPr>
          </a:lstStyle>
          <a:p>
            <a:pPr>
              <a:spcBef>
                <a:spcPct val="20000"/>
              </a:spcBef>
            </a:pPr>
            <a:r>
              <a:rPr lang="es-ES_tradnl" altLang="en-US" sz="1400"/>
              <a:t>Hay dos categorías de sistemas protectores:</a:t>
            </a:r>
          </a:p>
          <a:p>
            <a:pPr>
              <a:spcBef>
                <a:spcPct val="20000"/>
              </a:spcBef>
              <a:buFont typeface="Monotype Sorts" pitchFamily="2" charset="2"/>
              <a:buNone/>
            </a:pPr>
            <a:r>
              <a:rPr lang="en-US" altLang="en-US" sz="1400"/>
              <a:t>1.  </a:t>
            </a:r>
            <a:r>
              <a:rPr lang="es-ES_tradnl" altLang="en-US" sz="1400"/>
              <a:t>Sistemas de declivado y banqueo.</a:t>
            </a:r>
            <a:endParaRPr lang="en-US" altLang="en-US" sz="1400"/>
          </a:p>
          <a:p>
            <a:pPr>
              <a:spcBef>
                <a:spcPct val="20000"/>
              </a:spcBef>
              <a:buFont typeface="Monotype Sorts" pitchFamily="2" charset="2"/>
              <a:buNone/>
            </a:pPr>
            <a:r>
              <a:rPr lang="en-US" altLang="en-US" sz="1400"/>
              <a:t>2.  </a:t>
            </a:r>
            <a:r>
              <a:rPr lang="es-ES_tradnl" altLang="en-US" sz="1400"/>
              <a:t>Sistemas de apoyo y escudo</a:t>
            </a:r>
            <a:r>
              <a:rPr lang="en-US" altLang="en-US" sz="1400"/>
              <a:t>.</a:t>
            </a:r>
          </a:p>
          <a:p>
            <a:pPr>
              <a:buFont typeface="Monotype Sorts" pitchFamily="2" charset="2"/>
              <a:buNone/>
            </a:pPr>
            <a:endParaRPr lang="es-ES_tradnl" altLang="en-US" sz="1400" u="sng">
              <a:solidFill>
                <a:schemeClr val="tx2"/>
              </a:solidFill>
            </a:endParaRPr>
          </a:p>
          <a:p>
            <a:pPr>
              <a:buFont typeface="Monotype Sorts" pitchFamily="2" charset="2"/>
              <a:buNone/>
            </a:pPr>
            <a:r>
              <a:rPr lang="es-ES_tradnl" altLang="en-US" sz="1400" u="sng">
                <a:solidFill>
                  <a:schemeClr val="tx2"/>
                </a:solidFill>
              </a:rPr>
              <a:t>Opciones de declivado y banqueo</a:t>
            </a:r>
            <a:endParaRPr lang="es-ES_tradnl" altLang="en-US" sz="1400" u="sng"/>
          </a:p>
          <a:p>
            <a:pPr>
              <a:buFont typeface="Wingdings" panose="05000000000000000000" pitchFamily="2" charset="2"/>
              <a:buChar char="Ø"/>
            </a:pPr>
            <a:r>
              <a:rPr lang="es-ES_tradnl" altLang="en-US" sz="1400"/>
              <a:t>  Declive inclinado no más de 34 grados; o</a:t>
            </a:r>
          </a:p>
          <a:p>
            <a:pPr>
              <a:buFont typeface="Wingdings" panose="05000000000000000000" pitchFamily="2" charset="2"/>
              <a:buChar char="Ø"/>
            </a:pPr>
            <a:r>
              <a:rPr lang="es-ES_tradnl" altLang="en-US" sz="1400"/>
              <a:t>  Declives permitidos en configuraciones 	 por OSHA; o</a:t>
            </a:r>
          </a:p>
          <a:p>
            <a:pPr>
              <a:buFont typeface="Wingdings" panose="05000000000000000000" pitchFamily="2" charset="2"/>
              <a:buChar char="Ø"/>
            </a:pPr>
            <a:endParaRPr lang="es-ES_tradnl" altLang="en-US" sz="1400"/>
          </a:p>
          <a:p>
            <a:pPr>
              <a:buFont typeface="Wingdings" panose="05000000000000000000" pitchFamily="2" charset="2"/>
              <a:buNone/>
            </a:pPr>
            <a:r>
              <a:rPr lang="es-ES_tradnl" altLang="en-US" sz="1400"/>
              <a:t>		Tipo A </a:t>
            </a:r>
            <a:r>
              <a:rPr lang="en-US" altLang="en-US" sz="1400"/>
              <a:t>= 53</a:t>
            </a:r>
            <a:r>
              <a:rPr lang="es-ES_tradnl" altLang="en-US" sz="1400"/>
              <a:t> g</a:t>
            </a:r>
            <a:r>
              <a:rPr lang="en-US" altLang="en-US" sz="1400"/>
              <a:t>r</a:t>
            </a:r>
            <a:r>
              <a:rPr lang="es-ES_tradnl" altLang="en-US" sz="1400"/>
              <a:t>ado</a:t>
            </a:r>
            <a:r>
              <a:rPr lang="en-US" altLang="en-US" sz="1400"/>
              <a:t>s</a:t>
            </a:r>
            <a:endParaRPr lang="es-ES_tradnl" altLang="en-US" sz="1400"/>
          </a:p>
          <a:p>
            <a:pPr>
              <a:buFont typeface="Wingdings" panose="05000000000000000000" pitchFamily="2" charset="2"/>
              <a:buNone/>
            </a:pPr>
            <a:r>
              <a:rPr lang="es-ES_tradnl" altLang="en-US" sz="1400"/>
              <a:t>		</a:t>
            </a:r>
            <a:r>
              <a:rPr lang="en-US" altLang="en-US" sz="1400"/>
              <a:t>T</a:t>
            </a:r>
            <a:r>
              <a:rPr lang="es-ES_tradnl" altLang="en-US" sz="1400"/>
              <a:t>i</a:t>
            </a:r>
            <a:r>
              <a:rPr lang="en-US" altLang="en-US" sz="1400"/>
              <a:t>p</a:t>
            </a:r>
            <a:r>
              <a:rPr lang="es-ES_tradnl" altLang="en-US" sz="1400"/>
              <a:t>o</a:t>
            </a:r>
            <a:r>
              <a:rPr lang="en-US" altLang="en-US" sz="1400"/>
              <a:t> B = 45 gr</a:t>
            </a:r>
            <a:r>
              <a:rPr lang="es-ES_tradnl" altLang="en-US" sz="1400"/>
              <a:t>ado</a:t>
            </a:r>
            <a:r>
              <a:rPr lang="en-US" altLang="en-US" sz="1400"/>
              <a:t>s</a:t>
            </a:r>
            <a:endParaRPr lang="es-ES_tradnl" altLang="en-US" sz="1400"/>
          </a:p>
          <a:p>
            <a:pPr>
              <a:buFont typeface="Wingdings" panose="05000000000000000000" pitchFamily="2" charset="2"/>
              <a:buNone/>
            </a:pPr>
            <a:r>
              <a:rPr lang="es-ES_tradnl" altLang="en-US" sz="1400"/>
              <a:t>		</a:t>
            </a:r>
            <a:r>
              <a:rPr lang="en-US" altLang="en-US" sz="1400"/>
              <a:t>T</a:t>
            </a:r>
            <a:r>
              <a:rPr lang="es-ES_tradnl" altLang="en-US" sz="1400"/>
              <a:t>i</a:t>
            </a:r>
            <a:r>
              <a:rPr lang="en-US" altLang="en-US" sz="1400"/>
              <a:t>p</a:t>
            </a:r>
            <a:r>
              <a:rPr lang="es-ES_tradnl" altLang="en-US" sz="1400"/>
              <a:t>o</a:t>
            </a:r>
            <a:r>
              <a:rPr lang="en-US" altLang="en-US" sz="1400"/>
              <a:t> C = 34 </a:t>
            </a:r>
            <a:r>
              <a:rPr lang="es-ES_tradnl" altLang="en-US" sz="1400"/>
              <a:t>grado</a:t>
            </a:r>
            <a:r>
              <a:rPr lang="en-US" altLang="en-US" sz="1400"/>
              <a:t>s</a:t>
            </a:r>
          </a:p>
          <a:p>
            <a:pPr>
              <a:buFont typeface="Wingdings" panose="05000000000000000000" pitchFamily="2" charset="2"/>
              <a:buChar char="Ø"/>
            </a:pPr>
            <a:endParaRPr lang="es-ES_tradnl" altLang="en-US" sz="1400"/>
          </a:p>
          <a:p>
            <a:pPr>
              <a:buFont typeface="Wingdings" panose="05000000000000000000" pitchFamily="2" charset="2"/>
              <a:buChar char="Ø"/>
            </a:pPr>
            <a:r>
              <a:rPr lang="es-ES_tradnl" altLang="en-US" sz="1400"/>
              <a:t>  Diseños usando otros datos tabulados; ó</a:t>
            </a:r>
          </a:p>
          <a:p>
            <a:pPr>
              <a:buFont typeface="Wingdings" panose="05000000000000000000" pitchFamily="2" charset="2"/>
              <a:buChar char="Ø"/>
            </a:pPr>
            <a:r>
              <a:rPr lang="es-ES_tradnl" altLang="en-US" sz="1400"/>
              <a:t>  Diseños por un ingeniero profesional 	 registrado.</a:t>
            </a:r>
          </a:p>
          <a:p>
            <a:pPr>
              <a:buFont typeface="Monotype Sorts" pitchFamily="2" charset="2"/>
              <a:buChar char="ã"/>
            </a:pPr>
            <a:endParaRPr lang="es-ES_tradnl" altLang="en-US" sz="1400"/>
          </a:p>
          <a:p>
            <a:pPr>
              <a:buFont typeface="Monotype Sorts" pitchFamily="2" charset="2"/>
              <a:buNone/>
            </a:pPr>
            <a:r>
              <a:rPr lang="es-ES_tradnl" altLang="en-US" sz="1400" u="sng">
                <a:solidFill>
                  <a:schemeClr val="tx2"/>
                </a:solidFill>
              </a:rPr>
              <a:t>Opciones de apoyo o escudo</a:t>
            </a:r>
          </a:p>
          <a:p>
            <a:pPr>
              <a:buFont typeface="Wingdings" panose="05000000000000000000" pitchFamily="2" charset="2"/>
              <a:buChar char="Ø"/>
            </a:pPr>
            <a:r>
              <a:rPr lang="es-ES_tradnl" altLang="en-US" sz="1400"/>
              <a:t> Diseños usando datos tabulados de OSHA 	para apuntalamiento en madera o 	hidráulico de aluminio; ó</a:t>
            </a:r>
            <a:endParaRPr lang="en-US" altLang="en-US" sz="1400"/>
          </a:p>
          <a:p>
            <a:pPr>
              <a:buFont typeface="Wingdings" panose="05000000000000000000" pitchFamily="2" charset="2"/>
              <a:buChar char="Ø"/>
            </a:pPr>
            <a:r>
              <a:rPr lang="es-ES_tradnl" altLang="en-US" sz="1400"/>
              <a:t> Diseños usando datos tabulados del 	fabricante; ó</a:t>
            </a:r>
            <a:endParaRPr lang="en-US" altLang="en-US" sz="1400"/>
          </a:p>
          <a:p>
            <a:pPr>
              <a:buFont typeface="Wingdings" panose="05000000000000000000" pitchFamily="2" charset="2"/>
              <a:buChar char="Ø"/>
            </a:pPr>
            <a:r>
              <a:rPr lang="es-ES_tradnl" altLang="en-US" sz="1400"/>
              <a:t> Diseños usando otros datos tabulados; ó</a:t>
            </a:r>
          </a:p>
          <a:p>
            <a:pPr>
              <a:buFont typeface="Wingdings" panose="05000000000000000000" pitchFamily="2" charset="2"/>
              <a:buChar char="Ø"/>
            </a:pPr>
            <a:r>
              <a:rPr lang="es-ES_tradnl" altLang="en-US" sz="1400"/>
              <a:t> </a:t>
            </a:r>
            <a:r>
              <a:rPr lang="en-US" altLang="en-US" sz="1400"/>
              <a:t>D</a:t>
            </a:r>
            <a:r>
              <a:rPr lang="es-ES_tradnl" altLang="en-US" sz="1400"/>
              <a:t>iseños</a:t>
            </a:r>
            <a:r>
              <a:rPr lang="en-US" altLang="en-US" sz="1400"/>
              <a:t> </a:t>
            </a:r>
            <a:r>
              <a:rPr lang="es-ES_tradnl" altLang="en-US" sz="1400"/>
              <a:t>por un ingeniero profesional 	registrado</a:t>
            </a:r>
            <a:r>
              <a:rPr lang="en-US" altLang="en-US" sz="1400"/>
              <a:t>.</a:t>
            </a:r>
            <a:endParaRPr lang="es-ES_tradnl" altLang="en-US" sz="1400"/>
          </a:p>
        </p:txBody>
      </p:sp>
      <p:sp>
        <p:nvSpPr>
          <p:cNvPr id="34822" name="AutoShape 19">
            <a:extLst>
              <a:ext uri="{FF2B5EF4-FFF2-40B4-BE49-F238E27FC236}">
                <a16:creationId xmlns:a16="http://schemas.microsoft.com/office/drawing/2014/main" id="{3338AFF5-9F71-4C4C-9E08-A049E4E876F4}"/>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34823" name="Text Box 22">
            <a:extLst>
              <a:ext uri="{FF2B5EF4-FFF2-40B4-BE49-F238E27FC236}">
                <a16:creationId xmlns:a16="http://schemas.microsoft.com/office/drawing/2014/main" id="{00E8938D-9416-474B-86D9-7DBA75B2281D}"/>
              </a:ext>
            </a:extLst>
          </p:cNvPr>
          <p:cNvSpPr txBox="1">
            <a:spLocks noChangeArrowheads="1"/>
          </p:cNvSpPr>
          <p:nvPr/>
        </p:nvSpPr>
        <p:spPr bwMode="auto">
          <a:xfrm>
            <a:off x="295275" y="1133475"/>
            <a:ext cx="6096000"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20000"/>
              </a:spcBef>
            </a:pPr>
            <a:r>
              <a:rPr lang="es-ES_tradnl" altLang="en-US" sz="1400"/>
              <a:t>Trabajadores en excavaciones deben estar protegidos contra derrumbes por un sistema protector adecuado cuando la excavación es de 5 pies o más</a:t>
            </a:r>
          </a:p>
          <a:p>
            <a:pPr>
              <a:spcBef>
                <a:spcPct val="20000"/>
              </a:spcBef>
            </a:pPr>
            <a:r>
              <a:rPr lang="es-ES_tradnl" altLang="en-US" sz="1400"/>
              <a:t>			ó</a:t>
            </a:r>
          </a:p>
          <a:p>
            <a:pPr>
              <a:spcBef>
                <a:spcPct val="20000"/>
              </a:spcBef>
            </a:pPr>
            <a:r>
              <a:rPr lang="es-ES_tradnl" altLang="en-US" sz="1400"/>
              <a:t>cuando es menos de 5 pies de profundidad y una Persona Competente determina que hay indicación de un posible derrumbe.</a:t>
            </a:r>
            <a:endParaRPr lang="en-US" altLang="en-US" sz="1400"/>
          </a:p>
        </p:txBody>
      </p:sp>
      <p:sp>
        <p:nvSpPr>
          <p:cNvPr id="34824" name="Rectangle 31">
            <a:extLst>
              <a:ext uri="{FF2B5EF4-FFF2-40B4-BE49-F238E27FC236}">
                <a16:creationId xmlns:a16="http://schemas.microsoft.com/office/drawing/2014/main" id="{C65481C1-DD16-4C65-8B86-27DC74E59FFC}"/>
              </a:ext>
            </a:extLst>
          </p:cNvPr>
          <p:cNvSpPr>
            <a:spLocks noChangeArrowheads="1"/>
          </p:cNvSpPr>
          <p:nvPr/>
        </p:nvSpPr>
        <p:spPr bwMode="auto">
          <a:xfrm>
            <a:off x="4872038" y="6629400"/>
            <a:ext cx="1676400" cy="197326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34825" name="Rectangle 32">
            <a:extLst>
              <a:ext uri="{FF2B5EF4-FFF2-40B4-BE49-F238E27FC236}">
                <a16:creationId xmlns:a16="http://schemas.microsoft.com/office/drawing/2014/main" id="{9B587D25-8779-4EC9-B12F-921A9524DA9C}"/>
              </a:ext>
            </a:extLst>
          </p:cNvPr>
          <p:cNvSpPr>
            <a:spLocks noChangeArrowheads="1"/>
          </p:cNvSpPr>
          <p:nvPr/>
        </p:nvSpPr>
        <p:spPr bwMode="auto">
          <a:xfrm>
            <a:off x="4973638" y="6694488"/>
            <a:ext cx="149542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s-ES_tradnl" altLang="en-US" sz="1200" b="0" u="sng"/>
              <a:t>Datos Tabulados</a:t>
            </a:r>
            <a:r>
              <a:rPr lang="en-US" altLang="en-US" sz="1200" b="0"/>
              <a:t> </a:t>
            </a:r>
            <a:endParaRPr lang="es-ES_tradnl" altLang="en-US" sz="1200" b="0"/>
          </a:p>
          <a:p>
            <a:r>
              <a:rPr lang="es-ES_tradnl" altLang="en-US" sz="1200" b="0"/>
              <a:t>significa tablas y </a:t>
            </a:r>
            <a:r>
              <a:rPr lang="es-ES_tradnl" altLang="en-US" sz="1200" b="0">
                <a:cs typeface="Times New Roman" panose="02020603050405020304" pitchFamily="18" charset="0"/>
              </a:rPr>
              <a:t>gráficas</a:t>
            </a:r>
            <a:r>
              <a:rPr lang="en-US" altLang="en-US" sz="1200" b="0"/>
              <a:t> </a:t>
            </a:r>
            <a:r>
              <a:rPr lang="es-ES_tradnl" altLang="en-US" sz="1200" b="0"/>
              <a:t>aprobadas por un ingeniero profesional registrado y usados para el diseño, construcción y ensamblaje de sistemas protectores. </a:t>
            </a:r>
            <a:endParaRPr lang="en-US" altLang="en-US" sz="1200" b="0"/>
          </a:p>
        </p:txBody>
      </p:sp>
      <p:sp>
        <p:nvSpPr>
          <p:cNvPr id="34826" name="Text Box 35">
            <a:extLst>
              <a:ext uri="{FF2B5EF4-FFF2-40B4-BE49-F238E27FC236}">
                <a16:creationId xmlns:a16="http://schemas.microsoft.com/office/drawing/2014/main" id="{606F86B3-4EB6-447A-AF7C-F98D5C4A98C9}"/>
              </a:ext>
            </a:extLst>
          </p:cNvPr>
          <p:cNvSpPr txBox="1">
            <a:spLocks noChangeArrowheads="1"/>
          </p:cNvSpPr>
          <p:nvPr/>
        </p:nvSpPr>
        <p:spPr bwMode="auto">
          <a:xfrm>
            <a:off x="292100" y="536575"/>
            <a:ext cx="64008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700"/>
              <a:t>Requisitos para sistemas protectores</a:t>
            </a:r>
            <a:endParaRPr lang="en-US" altLang="en-US" sz="1400" b="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AutoShape 28">
            <a:extLst>
              <a:ext uri="{FF2B5EF4-FFF2-40B4-BE49-F238E27FC236}">
                <a16:creationId xmlns:a16="http://schemas.microsoft.com/office/drawing/2014/main" id="{BA098387-0198-4D6E-A835-27D7AF3E001D}"/>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35843" name="Text Box 30">
            <a:extLst>
              <a:ext uri="{FF2B5EF4-FFF2-40B4-BE49-F238E27FC236}">
                <a16:creationId xmlns:a16="http://schemas.microsoft.com/office/drawing/2014/main" id="{8B4CC73E-C1DB-43A0-94C2-FEAC8F61C79D}"/>
              </a:ext>
            </a:extLst>
          </p:cNvPr>
          <p:cNvSpPr txBox="1">
            <a:spLocks noChangeArrowheads="1"/>
          </p:cNvSpPr>
          <p:nvPr/>
        </p:nvSpPr>
        <p:spPr bwMode="auto">
          <a:xfrm>
            <a:off x="557213" y="1981200"/>
            <a:ext cx="5791200"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20000"/>
              </a:spcBef>
            </a:pPr>
            <a:r>
              <a:rPr lang="en-US" altLang="en-US" sz="1400"/>
              <a:t>Materials and equipment used for protective systems must be free from damage or defects.</a:t>
            </a:r>
          </a:p>
          <a:p>
            <a:pPr>
              <a:spcBef>
                <a:spcPct val="20000"/>
              </a:spcBef>
            </a:pPr>
            <a:endParaRPr lang="en-US" altLang="en-US" sz="1400"/>
          </a:p>
          <a:p>
            <a:pPr>
              <a:spcBef>
                <a:spcPct val="20000"/>
              </a:spcBef>
            </a:pPr>
            <a:r>
              <a:rPr lang="en-US" altLang="en-US" sz="1400"/>
              <a:t>Materials and equipment used for protective systems must be used and maintained to manufacturer’s specifications.</a:t>
            </a:r>
          </a:p>
          <a:p>
            <a:pPr>
              <a:spcBef>
                <a:spcPct val="20000"/>
              </a:spcBef>
            </a:pPr>
            <a:endParaRPr lang="en-US" altLang="en-US" sz="1400"/>
          </a:p>
          <a:p>
            <a:pPr>
              <a:spcBef>
                <a:spcPct val="20000"/>
              </a:spcBef>
            </a:pPr>
            <a:r>
              <a:rPr lang="en-US" altLang="en-US" sz="1400"/>
              <a:t>A Competent Person shall evaluate damaged material or equipment to determine if it can be used again.  </a:t>
            </a:r>
          </a:p>
          <a:p>
            <a:pPr>
              <a:spcBef>
                <a:spcPct val="20000"/>
              </a:spcBef>
            </a:pPr>
            <a:r>
              <a:rPr lang="en-US" altLang="en-US" sz="1400"/>
              <a:t>	</a:t>
            </a:r>
          </a:p>
          <a:p>
            <a:pPr>
              <a:spcBef>
                <a:spcPct val="20000"/>
              </a:spcBef>
            </a:pPr>
            <a:r>
              <a:rPr lang="en-US" altLang="en-US" sz="1400"/>
              <a:t>Support systems must be securely connected to prevent sliding, falling, and kickouts.</a:t>
            </a:r>
          </a:p>
          <a:p>
            <a:pPr>
              <a:spcBef>
                <a:spcPct val="20000"/>
              </a:spcBef>
            </a:pPr>
            <a:endParaRPr lang="en-US" altLang="en-US" sz="1400"/>
          </a:p>
          <a:p>
            <a:pPr>
              <a:spcBef>
                <a:spcPct val="20000"/>
              </a:spcBef>
            </a:pPr>
            <a:r>
              <a:rPr lang="en-US" altLang="en-US" sz="1400"/>
              <a:t>Installation should begin at the top and progress to the bottom of the excavation.  Removal shall begin at the bottom and progress to the top.</a:t>
            </a:r>
          </a:p>
          <a:p>
            <a:pPr>
              <a:spcBef>
                <a:spcPct val="20000"/>
              </a:spcBef>
            </a:pPr>
            <a:r>
              <a:rPr lang="en-US" altLang="en-US" sz="1400"/>
              <a:t>	</a:t>
            </a:r>
          </a:p>
          <a:p>
            <a:pPr>
              <a:spcBef>
                <a:spcPct val="20000"/>
              </a:spcBef>
            </a:pPr>
            <a:r>
              <a:rPr lang="en-US" altLang="en-US" sz="1400"/>
              <a:t>Backfilling shall progress together with the removal of support systems.</a:t>
            </a:r>
          </a:p>
          <a:p>
            <a:pPr>
              <a:spcBef>
                <a:spcPct val="20000"/>
              </a:spcBef>
            </a:pPr>
            <a:endParaRPr lang="en-US" altLang="en-US" sz="1400"/>
          </a:p>
          <a:p>
            <a:pPr>
              <a:spcBef>
                <a:spcPct val="20000"/>
              </a:spcBef>
            </a:pPr>
            <a:r>
              <a:rPr lang="en-US" altLang="en-US" sz="1400"/>
              <a:t>Trench shields (“trench boxes”) must be installed to restrict lateral or other hazardous movement.  Shields must be snug inside the trench.</a:t>
            </a:r>
          </a:p>
          <a:p>
            <a:pPr>
              <a:spcBef>
                <a:spcPct val="20000"/>
              </a:spcBef>
            </a:pPr>
            <a:endParaRPr lang="en-US" altLang="en-US" sz="1400"/>
          </a:p>
          <a:p>
            <a:pPr>
              <a:spcBef>
                <a:spcPct val="20000"/>
              </a:spcBef>
            </a:pPr>
            <a:r>
              <a:rPr lang="en-US" altLang="en-US" sz="1400"/>
              <a:t>Employees may not work on the faces of slopes above other workers unless the workers at the lower level are protected from the hazard of falling, rolling, or sliding material or equipment.</a:t>
            </a:r>
          </a:p>
        </p:txBody>
      </p:sp>
      <p:sp>
        <p:nvSpPr>
          <p:cNvPr id="35844" name="Text Box 31">
            <a:extLst>
              <a:ext uri="{FF2B5EF4-FFF2-40B4-BE49-F238E27FC236}">
                <a16:creationId xmlns:a16="http://schemas.microsoft.com/office/drawing/2014/main" id="{D82B2213-22AE-4218-9625-B1A959EB16AC}"/>
              </a:ext>
            </a:extLst>
          </p:cNvPr>
          <p:cNvSpPr txBox="1">
            <a:spLocks noChangeArrowheads="1"/>
          </p:cNvSpPr>
          <p:nvPr/>
        </p:nvSpPr>
        <p:spPr bwMode="auto">
          <a:xfrm>
            <a:off x="276225" y="577850"/>
            <a:ext cx="62484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2300"/>
              <a:t>Other requirements for protective systems</a:t>
            </a:r>
            <a:endParaRPr lang="en-US" altLang="en-US" sz="2800"/>
          </a:p>
        </p:txBody>
      </p:sp>
      <p:grpSp>
        <p:nvGrpSpPr>
          <p:cNvPr id="35845" name="Group 38">
            <a:extLst>
              <a:ext uri="{FF2B5EF4-FFF2-40B4-BE49-F238E27FC236}">
                <a16:creationId xmlns:a16="http://schemas.microsoft.com/office/drawing/2014/main" id="{0D4E4419-0571-4D2C-B50B-0E969C8B03BE}"/>
              </a:ext>
            </a:extLst>
          </p:cNvPr>
          <p:cNvGrpSpPr>
            <a:grpSpLocks/>
          </p:cNvGrpSpPr>
          <p:nvPr/>
        </p:nvGrpSpPr>
        <p:grpSpPr bwMode="auto">
          <a:xfrm>
            <a:off x="914400" y="1139825"/>
            <a:ext cx="5016500" cy="441325"/>
            <a:chOff x="576" y="718"/>
            <a:chExt cx="3160" cy="278"/>
          </a:xfrm>
        </p:grpSpPr>
        <p:graphicFrame>
          <p:nvGraphicFramePr>
            <p:cNvPr id="35846" name="Object 33">
              <a:extLst>
                <a:ext uri="{FF2B5EF4-FFF2-40B4-BE49-F238E27FC236}">
                  <a16:creationId xmlns:a16="http://schemas.microsoft.com/office/drawing/2014/main" id="{EE6112A0-0408-4A1B-BC22-2DD9794208D2}"/>
                </a:ext>
              </a:extLst>
            </p:cNvPr>
            <p:cNvGraphicFramePr>
              <a:graphicFrameLocks noChangeAspect="1"/>
            </p:cNvGraphicFramePr>
            <p:nvPr/>
          </p:nvGraphicFramePr>
          <p:xfrm>
            <a:off x="1992" y="718"/>
            <a:ext cx="328" cy="278"/>
          </p:xfrm>
          <a:graphic>
            <a:graphicData uri="http://schemas.openxmlformats.org/presentationml/2006/ole">
              <mc:AlternateContent xmlns:mc="http://schemas.openxmlformats.org/markup-compatibility/2006">
                <mc:Choice xmlns:v="urn:schemas-microsoft-com:vml" Requires="v">
                  <p:oleObj spid="_x0000_s35861" name="Clip" r:id="rId4" imgW="370876" imgH="315153" progId="MS_ClipArt_Gallery.2">
                    <p:embed/>
                  </p:oleObj>
                </mc:Choice>
                <mc:Fallback>
                  <p:oleObj name="Clip" r:id="rId4" imgW="370876" imgH="315153" progId="MS_ClipArt_Gallery.2">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 y="718"/>
                          <a:ext cx="328"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7" name="Object 34">
              <a:extLst>
                <a:ext uri="{FF2B5EF4-FFF2-40B4-BE49-F238E27FC236}">
                  <a16:creationId xmlns:a16="http://schemas.microsoft.com/office/drawing/2014/main" id="{6E20B4A7-0098-457D-A226-3C5F71BBEA2A}"/>
                </a:ext>
              </a:extLst>
            </p:cNvPr>
            <p:cNvGraphicFramePr>
              <a:graphicFrameLocks noChangeAspect="1"/>
            </p:cNvGraphicFramePr>
            <p:nvPr/>
          </p:nvGraphicFramePr>
          <p:xfrm>
            <a:off x="2700" y="718"/>
            <a:ext cx="328" cy="278"/>
          </p:xfrm>
          <a:graphic>
            <a:graphicData uri="http://schemas.openxmlformats.org/presentationml/2006/ole">
              <mc:AlternateContent xmlns:mc="http://schemas.openxmlformats.org/markup-compatibility/2006">
                <mc:Choice xmlns:v="urn:schemas-microsoft-com:vml" Requires="v">
                  <p:oleObj spid="_x0000_s35862" name="Clip" r:id="rId6" imgW="370876" imgH="315153" progId="MS_ClipArt_Gallery.2">
                    <p:embed/>
                  </p:oleObj>
                </mc:Choice>
                <mc:Fallback>
                  <p:oleObj name="Clip" r:id="rId6" imgW="370876" imgH="315153" progId="MS_ClipArt_Gallery.2">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 y="718"/>
                          <a:ext cx="328"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8" name="Object 35">
              <a:extLst>
                <a:ext uri="{FF2B5EF4-FFF2-40B4-BE49-F238E27FC236}">
                  <a16:creationId xmlns:a16="http://schemas.microsoft.com/office/drawing/2014/main" id="{B77C78D5-52EE-45A0-B72E-CCBD68B96176}"/>
                </a:ext>
              </a:extLst>
            </p:cNvPr>
            <p:cNvGraphicFramePr>
              <a:graphicFrameLocks noChangeAspect="1"/>
            </p:cNvGraphicFramePr>
            <p:nvPr/>
          </p:nvGraphicFramePr>
          <p:xfrm>
            <a:off x="3408" y="718"/>
            <a:ext cx="328" cy="278"/>
          </p:xfrm>
          <a:graphic>
            <a:graphicData uri="http://schemas.openxmlformats.org/presentationml/2006/ole">
              <mc:AlternateContent xmlns:mc="http://schemas.openxmlformats.org/markup-compatibility/2006">
                <mc:Choice xmlns:v="urn:schemas-microsoft-com:vml" Requires="v">
                  <p:oleObj spid="_x0000_s35863" name="Clip" r:id="rId7" imgW="370876" imgH="315153" progId="MS_ClipArt_Gallery.2">
                    <p:embed/>
                  </p:oleObj>
                </mc:Choice>
                <mc:Fallback>
                  <p:oleObj name="Clip" r:id="rId7" imgW="370876" imgH="315153" progId="MS_ClipArt_Gallery.2">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 y="718"/>
                          <a:ext cx="328"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9" name="Object 36">
              <a:extLst>
                <a:ext uri="{FF2B5EF4-FFF2-40B4-BE49-F238E27FC236}">
                  <a16:creationId xmlns:a16="http://schemas.microsoft.com/office/drawing/2014/main" id="{C375BD90-F34A-45A1-8422-B77680925B72}"/>
                </a:ext>
              </a:extLst>
            </p:cNvPr>
            <p:cNvGraphicFramePr>
              <a:graphicFrameLocks noChangeAspect="1"/>
            </p:cNvGraphicFramePr>
            <p:nvPr/>
          </p:nvGraphicFramePr>
          <p:xfrm>
            <a:off x="576" y="718"/>
            <a:ext cx="328" cy="278"/>
          </p:xfrm>
          <a:graphic>
            <a:graphicData uri="http://schemas.openxmlformats.org/presentationml/2006/ole">
              <mc:AlternateContent xmlns:mc="http://schemas.openxmlformats.org/markup-compatibility/2006">
                <mc:Choice xmlns:v="urn:schemas-microsoft-com:vml" Requires="v">
                  <p:oleObj spid="_x0000_s35864" name="Clip" r:id="rId8" imgW="370876" imgH="315153" progId="MS_ClipArt_Gallery.2">
                    <p:embed/>
                  </p:oleObj>
                </mc:Choice>
                <mc:Fallback>
                  <p:oleObj name="Clip" r:id="rId8" imgW="370876" imgH="315153" progId="MS_ClipArt_Gallery.2">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718"/>
                          <a:ext cx="328"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0" name="Object 37">
              <a:extLst>
                <a:ext uri="{FF2B5EF4-FFF2-40B4-BE49-F238E27FC236}">
                  <a16:creationId xmlns:a16="http://schemas.microsoft.com/office/drawing/2014/main" id="{91C74AF7-0FAC-4F99-BCC2-44ED4391430D}"/>
                </a:ext>
              </a:extLst>
            </p:cNvPr>
            <p:cNvGraphicFramePr>
              <a:graphicFrameLocks noChangeAspect="1"/>
            </p:cNvGraphicFramePr>
            <p:nvPr/>
          </p:nvGraphicFramePr>
          <p:xfrm>
            <a:off x="1284" y="718"/>
            <a:ext cx="328" cy="278"/>
          </p:xfrm>
          <a:graphic>
            <a:graphicData uri="http://schemas.openxmlformats.org/presentationml/2006/ole">
              <mc:AlternateContent xmlns:mc="http://schemas.openxmlformats.org/markup-compatibility/2006">
                <mc:Choice xmlns:v="urn:schemas-microsoft-com:vml" Requires="v">
                  <p:oleObj spid="_x0000_s35865" name="Clip" r:id="rId9" imgW="370876" imgH="315153" progId="MS_ClipArt_Gallery.2">
                    <p:embed/>
                  </p:oleObj>
                </mc:Choice>
                <mc:Fallback>
                  <p:oleObj name="Clip" r:id="rId9" imgW="370876" imgH="315153" progId="MS_ClipArt_Gallery.2">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 y="718"/>
                          <a:ext cx="328"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overrideClrMapping bg1="lt1" tx1="dk1" bg2="lt2" tx2="dk2" accent1="accent1" accent2="accent2" accent3="accent3" accent4="accent4" accent5="accent5" accent6="accent6" hlink="hlink" folHlink="folHlink"/>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AutoShape 6">
            <a:extLst>
              <a:ext uri="{FF2B5EF4-FFF2-40B4-BE49-F238E27FC236}">
                <a16:creationId xmlns:a16="http://schemas.microsoft.com/office/drawing/2014/main" id="{96BE3321-2850-4513-88DC-C607285A6BFF}"/>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grpSp>
        <p:nvGrpSpPr>
          <p:cNvPr id="36867" name="Group 11">
            <a:extLst>
              <a:ext uri="{FF2B5EF4-FFF2-40B4-BE49-F238E27FC236}">
                <a16:creationId xmlns:a16="http://schemas.microsoft.com/office/drawing/2014/main" id="{2D32BAF0-59E7-4823-9A43-9E84352355B2}"/>
              </a:ext>
            </a:extLst>
          </p:cNvPr>
          <p:cNvGrpSpPr>
            <a:grpSpLocks/>
          </p:cNvGrpSpPr>
          <p:nvPr/>
        </p:nvGrpSpPr>
        <p:grpSpPr bwMode="auto">
          <a:xfrm>
            <a:off x="914400" y="1139825"/>
            <a:ext cx="5016500" cy="441325"/>
            <a:chOff x="576" y="718"/>
            <a:chExt cx="3160" cy="278"/>
          </a:xfrm>
        </p:grpSpPr>
        <p:graphicFrame>
          <p:nvGraphicFramePr>
            <p:cNvPr id="36870" name="Object 12">
              <a:extLst>
                <a:ext uri="{FF2B5EF4-FFF2-40B4-BE49-F238E27FC236}">
                  <a16:creationId xmlns:a16="http://schemas.microsoft.com/office/drawing/2014/main" id="{E8054019-2377-47A6-A0D2-B7D891F6FD35}"/>
                </a:ext>
              </a:extLst>
            </p:cNvPr>
            <p:cNvGraphicFramePr>
              <a:graphicFrameLocks noChangeAspect="1"/>
            </p:cNvGraphicFramePr>
            <p:nvPr/>
          </p:nvGraphicFramePr>
          <p:xfrm>
            <a:off x="1992" y="718"/>
            <a:ext cx="328" cy="278"/>
          </p:xfrm>
          <a:graphic>
            <a:graphicData uri="http://schemas.openxmlformats.org/presentationml/2006/ole">
              <mc:AlternateContent xmlns:mc="http://schemas.openxmlformats.org/markup-compatibility/2006">
                <mc:Choice xmlns:v="urn:schemas-microsoft-com:vml" Requires="v">
                  <p:oleObj spid="_x0000_s36885" name="Clip" r:id="rId4" imgW="370876" imgH="315153" progId="MS_ClipArt_Gallery.2">
                    <p:embed/>
                  </p:oleObj>
                </mc:Choice>
                <mc:Fallback>
                  <p:oleObj name="Clip" r:id="rId4" imgW="370876" imgH="315153"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 y="718"/>
                          <a:ext cx="328"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1" name="Object 13">
              <a:extLst>
                <a:ext uri="{FF2B5EF4-FFF2-40B4-BE49-F238E27FC236}">
                  <a16:creationId xmlns:a16="http://schemas.microsoft.com/office/drawing/2014/main" id="{F8E921A1-F53B-4641-A065-21FE769A253C}"/>
                </a:ext>
              </a:extLst>
            </p:cNvPr>
            <p:cNvGraphicFramePr>
              <a:graphicFrameLocks noChangeAspect="1"/>
            </p:cNvGraphicFramePr>
            <p:nvPr/>
          </p:nvGraphicFramePr>
          <p:xfrm>
            <a:off x="2700" y="718"/>
            <a:ext cx="328" cy="278"/>
          </p:xfrm>
          <a:graphic>
            <a:graphicData uri="http://schemas.openxmlformats.org/presentationml/2006/ole">
              <mc:AlternateContent xmlns:mc="http://schemas.openxmlformats.org/markup-compatibility/2006">
                <mc:Choice xmlns:v="urn:schemas-microsoft-com:vml" Requires="v">
                  <p:oleObj spid="_x0000_s36886" name="Clip" r:id="rId6" imgW="370876" imgH="315153" progId="MS_ClipArt_Gallery.2">
                    <p:embed/>
                  </p:oleObj>
                </mc:Choice>
                <mc:Fallback>
                  <p:oleObj name="Clip" r:id="rId6" imgW="370876" imgH="315153" progId="MS_ClipArt_Gallery.2">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 y="718"/>
                          <a:ext cx="328"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2" name="Object 14">
              <a:extLst>
                <a:ext uri="{FF2B5EF4-FFF2-40B4-BE49-F238E27FC236}">
                  <a16:creationId xmlns:a16="http://schemas.microsoft.com/office/drawing/2014/main" id="{A577C4DA-EE7B-4A0B-95F4-16FACD6953F6}"/>
                </a:ext>
              </a:extLst>
            </p:cNvPr>
            <p:cNvGraphicFramePr>
              <a:graphicFrameLocks noChangeAspect="1"/>
            </p:cNvGraphicFramePr>
            <p:nvPr/>
          </p:nvGraphicFramePr>
          <p:xfrm>
            <a:off x="3408" y="718"/>
            <a:ext cx="328" cy="278"/>
          </p:xfrm>
          <a:graphic>
            <a:graphicData uri="http://schemas.openxmlformats.org/presentationml/2006/ole">
              <mc:AlternateContent xmlns:mc="http://schemas.openxmlformats.org/markup-compatibility/2006">
                <mc:Choice xmlns:v="urn:schemas-microsoft-com:vml" Requires="v">
                  <p:oleObj spid="_x0000_s36887" name="Clip" r:id="rId7" imgW="370876" imgH="315153" progId="MS_ClipArt_Gallery.2">
                    <p:embed/>
                  </p:oleObj>
                </mc:Choice>
                <mc:Fallback>
                  <p:oleObj name="Clip" r:id="rId7" imgW="370876" imgH="315153" progId="MS_ClipArt_Gallery.2">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 y="718"/>
                          <a:ext cx="328"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3" name="Object 15">
              <a:extLst>
                <a:ext uri="{FF2B5EF4-FFF2-40B4-BE49-F238E27FC236}">
                  <a16:creationId xmlns:a16="http://schemas.microsoft.com/office/drawing/2014/main" id="{A9379ECB-16CD-4A10-9FD6-11AFD95D7102}"/>
                </a:ext>
              </a:extLst>
            </p:cNvPr>
            <p:cNvGraphicFramePr>
              <a:graphicFrameLocks noChangeAspect="1"/>
            </p:cNvGraphicFramePr>
            <p:nvPr/>
          </p:nvGraphicFramePr>
          <p:xfrm>
            <a:off x="576" y="718"/>
            <a:ext cx="328" cy="278"/>
          </p:xfrm>
          <a:graphic>
            <a:graphicData uri="http://schemas.openxmlformats.org/presentationml/2006/ole">
              <mc:AlternateContent xmlns:mc="http://schemas.openxmlformats.org/markup-compatibility/2006">
                <mc:Choice xmlns:v="urn:schemas-microsoft-com:vml" Requires="v">
                  <p:oleObj spid="_x0000_s36888" name="Clip" r:id="rId8" imgW="370876" imgH="315153" progId="MS_ClipArt_Gallery.2">
                    <p:embed/>
                  </p:oleObj>
                </mc:Choice>
                <mc:Fallback>
                  <p:oleObj name="Clip" r:id="rId8" imgW="370876" imgH="315153" progId="MS_ClipArt_Gallery.2">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718"/>
                          <a:ext cx="328"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4" name="Object 16">
              <a:extLst>
                <a:ext uri="{FF2B5EF4-FFF2-40B4-BE49-F238E27FC236}">
                  <a16:creationId xmlns:a16="http://schemas.microsoft.com/office/drawing/2014/main" id="{D2B14239-AB79-4755-9A5E-CDA90095014E}"/>
                </a:ext>
              </a:extLst>
            </p:cNvPr>
            <p:cNvGraphicFramePr>
              <a:graphicFrameLocks noChangeAspect="1"/>
            </p:cNvGraphicFramePr>
            <p:nvPr/>
          </p:nvGraphicFramePr>
          <p:xfrm>
            <a:off x="1284" y="718"/>
            <a:ext cx="328" cy="278"/>
          </p:xfrm>
          <a:graphic>
            <a:graphicData uri="http://schemas.openxmlformats.org/presentationml/2006/ole">
              <mc:AlternateContent xmlns:mc="http://schemas.openxmlformats.org/markup-compatibility/2006">
                <mc:Choice xmlns:v="urn:schemas-microsoft-com:vml" Requires="v">
                  <p:oleObj spid="_x0000_s36889" name="Clip" r:id="rId9" imgW="370876" imgH="315153" progId="MS_ClipArt_Gallery.2">
                    <p:embed/>
                  </p:oleObj>
                </mc:Choice>
                <mc:Fallback>
                  <p:oleObj name="Clip" r:id="rId9" imgW="370876" imgH="315153" progId="MS_ClipArt_Gallery.2">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 y="718"/>
                          <a:ext cx="328"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6868" name="Text Box 19">
            <a:extLst>
              <a:ext uri="{FF2B5EF4-FFF2-40B4-BE49-F238E27FC236}">
                <a16:creationId xmlns:a16="http://schemas.microsoft.com/office/drawing/2014/main" id="{58905C69-FF06-4F54-979E-62B19CC67930}"/>
              </a:ext>
            </a:extLst>
          </p:cNvPr>
          <p:cNvSpPr txBox="1">
            <a:spLocks noChangeArrowheads="1"/>
          </p:cNvSpPr>
          <p:nvPr/>
        </p:nvSpPr>
        <p:spPr bwMode="auto">
          <a:xfrm>
            <a:off x="557213" y="1981200"/>
            <a:ext cx="5791200" cy="672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20000"/>
              </a:spcBef>
            </a:pPr>
            <a:r>
              <a:rPr lang="es-ES_tradnl" altLang="en-US" sz="1400"/>
              <a:t>Materiales y equipo utilizados para sistemas protectores deben estar libres de desperfectos o defectos.</a:t>
            </a:r>
          </a:p>
          <a:p>
            <a:pPr>
              <a:spcBef>
                <a:spcPct val="20000"/>
              </a:spcBef>
            </a:pPr>
            <a:endParaRPr lang="es-ES_tradnl" altLang="en-US" sz="1400"/>
          </a:p>
          <a:p>
            <a:pPr>
              <a:spcBef>
                <a:spcPct val="20000"/>
              </a:spcBef>
            </a:pPr>
            <a:r>
              <a:rPr lang="es-ES_tradnl" altLang="en-US" sz="1400"/>
              <a:t>Materiales y equipo utilizados para sistemas protectores deben ser usados y mantenidos siguientes a las especificaciones del fabricante.</a:t>
            </a:r>
          </a:p>
          <a:p>
            <a:pPr>
              <a:spcBef>
                <a:spcPct val="20000"/>
              </a:spcBef>
            </a:pPr>
            <a:endParaRPr lang="es-ES_tradnl" altLang="en-US" sz="1400"/>
          </a:p>
          <a:p>
            <a:pPr>
              <a:spcBef>
                <a:spcPct val="20000"/>
              </a:spcBef>
            </a:pPr>
            <a:r>
              <a:rPr lang="es-ES_tradnl" altLang="en-US" sz="1400"/>
              <a:t>Una Persona Competente deberá evaluar material o equipo dañado para determinar si puede usarse otra vez.</a:t>
            </a:r>
          </a:p>
          <a:p>
            <a:pPr>
              <a:spcBef>
                <a:spcPct val="20000"/>
              </a:spcBef>
            </a:pPr>
            <a:endParaRPr lang="en-US" altLang="en-US" sz="1400"/>
          </a:p>
          <a:p>
            <a:pPr>
              <a:spcBef>
                <a:spcPct val="20000"/>
              </a:spcBef>
            </a:pPr>
            <a:r>
              <a:rPr lang="es-ES_tradnl" altLang="en-US" sz="1400"/>
              <a:t>Sistemas de apoyo deben estar conectados firmemente para evitar resbalamientos, caídas y desenganches.</a:t>
            </a:r>
            <a:r>
              <a:rPr lang="en-US" altLang="en-US" sz="1400"/>
              <a:t> </a:t>
            </a:r>
            <a:endParaRPr lang="es-ES_tradnl" altLang="en-US" sz="1400"/>
          </a:p>
          <a:p>
            <a:pPr>
              <a:spcBef>
                <a:spcPct val="20000"/>
              </a:spcBef>
            </a:pPr>
            <a:endParaRPr lang="es-ES_tradnl" altLang="en-US" sz="1400"/>
          </a:p>
          <a:p>
            <a:pPr>
              <a:spcBef>
                <a:spcPct val="20000"/>
              </a:spcBef>
            </a:pPr>
            <a:r>
              <a:rPr lang="es-ES_tradnl" altLang="en-US" sz="1400"/>
              <a:t>La instalación deberá comenzar en la parte superior y progresar hacia el fondo de la excavación.  La remoción deberá comenzar en el fondo y progresar hacia arriba.</a:t>
            </a:r>
          </a:p>
          <a:p>
            <a:pPr>
              <a:spcBef>
                <a:spcPct val="20000"/>
              </a:spcBef>
            </a:pPr>
            <a:endParaRPr lang="es-ES_tradnl" altLang="en-US" sz="1400"/>
          </a:p>
          <a:p>
            <a:pPr>
              <a:spcBef>
                <a:spcPct val="20000"/>
              </a:spcBef>
            </a:pPr>
            <a:r>
              <a:rPr lang="es-ES_tradnl" altLang="en-US" sz="1400"/>
              <a:t>El rellenado deberá progresar junto con la remoción de los sistemas de apoyo de las excavaciones</a:t>
            </a:r>
            <a:r>
              <a:rPr lang="en-US" altLang="en-US" sz="1400"/>
              <a:t>.</a:t>
            </a:r>
          </a:p>
          <a:p>
            <a:pPr>
              <a:spcBef>
                <a:spcPct val="20000"/>
              </a:spcBef>
            </a:pPr>
            <a:endParaRPr lang="en-US" altLang="en-US" sz="1400"/>
          </a:p>
          <a:p>
            <a:pPr>
              <a:spcBef>
                <a:spcPct val="20000"/>
              </a:spcBef>
            </a:pPr>
            <a:r>
              <a:rPr lang="es-ES_tradnl" altLang="en-US" sz="1400"/>
              <a:t>Escudos de trincheras deben ser instalados de tal manera que se limiten movimientos laterales u otros movimientos peligrosos.  Los escudos deben caber ajustados dentro de la trinchera.</a:t>
            </a:r>
            <a:r>
              <a:rPr lang="en-US" altLang="en-US" sz="1400"/>
              <a:t>	</a:t>
            </a:r>
            <a:endParaRPr lang="es-ES_tradnl" altLang="en-US" sz="1400"/>
          </a:p>
          <a:p>
            <a:pPr>
              <a:spcBef>
                <a:spcPct val="20000"/>
              </a:spcBef>
            </a:pPr>
            <a:endParaRPr lang="en-US" altLang="en-US" sz="1400"/>
          </a:p>
          <a:p>
            <a:pPr>
              <a:spcBef>
                <a:spcPct val="20000"/>
              </a:spcBef>
            </a:pPr>
            <a:r>
              <a:rPr lang="es-ES_tradnl" altLang="en-US" sz="1400"/>
              <a:t>No se les deberá permitir a los empleados trabajar en caras de excavaciones declivadas por encima donde se encuentren otros trabajadores, a menos de que los trabajadores de los niveles inferiores estén protegidos contra riesgos de materiales o equipo que puedan caer, resbalar o rodar.</a:t>
            </a:r>
            <a:endParaRPr lang="en-US" altLang="en-US" sz="1400"/>
          </a:p>
        </p:txBody>
      </p:sp>
      <p:sp>
        <p:nvSpPr>
          <p:cNvPr id="36869" name="Text Box 8">
            <a:extLst>
              <a:ext uri="{FF2B5EF4-FFF2-40B4-BE49-F238E27FC236}">
                <a16:creationId xmlns:a16="http://schemas.microsoft.com/office/drawing/2014/main" id="{DA37A8D7-13BF-4869-A1B1-54A821DE7A88}"/>
              </a:ext>
            </a:extLst>
          </p:cNvPr>
          <p:cNvSpPr txBox="1">
            <a:spLocks noChangeArrowheads="1"/>
          </p:cNvSpPr>
          <p:nvPr/>
        </p:nvSpPr>
        <p:spPr bwMode="auto">
          <a:xfrm>
            <a:off x="223838" y="574675"/>
            <a:ext cx="6629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2300"/>
              <a:t>Otros requisitos para sistemas protectores</a:t>
            </a:r>
            <a:endParaRPr lang="en-US" altLang="en-US" sz="2400" b="0"/>
          </a:p>
          <a:p>
            <a:endParaRPr lang="en-US" altLang="en-US" sz="1400" b="0"/>
          </a:p>
        </p:txBody>
      </p:sp>
    </p:spTree>
  </p:cSld>
  <p:clrMapOvr>
    <a:overrideClrMapping bg1="lt1" tx1="dk1" bg2="lt2" tx2="dk2" accent1="accent1" accent2="accent2" accent3="accent3" accent4="accent4" accent5="accent5" accent6="accent6" hlink="hlink" folHlink="folHlink"/>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051">
            <a:extLst>
              <a:ext uri="{FF2B5EF4-FFF2-40B4-BE49-F238E27FC236}">
                <a16:creationId xmlns:a16="http://schemas.microsoft.com/office/drawing/2014/main" id="{326923BC-120F-4CCF-A0C3-94CF5B650224}"/>
              </a:ext>
            </a:extLst>
          </p:cNvPr>
          <p:cNvSpPr txBox="1">
            <a:spLocks noChangeArrowheads="1"/>
          </p:cNvSpPr>
          <p:nvPr/>
        </p:nvSpPr>
        <p:spPr bwMode="auto">
          <a:xfrm>
            <a:off x="341313" y="16192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indent="-22860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buFont typeface="Wingdings" panose="05000000000000000000" pitchFamily="2" charset="2"/>
              <a:buNone/>
            </a:pPr>
            <a:r>
              <a:rPr lang="en-US" altLang="en-US" sz="1400"/>
              <a:t>PARA USAR ESTE INSTRUCTIVO:</a:t>
            </a:r>
          </a:p>
          <a:p>
            <a:pPr>
              <a:buFont typeface="Wingdings" panose="05000000000000000000" pitchFamily="2" charset="2"/>
              <a:buNone/>
            </a:pPr>
            <a:endParaRPr lang="en-US" altLang="en-US" sz="1400"/>
          </a:p>
          <a:p>
            <a:pPr>
              <a:buFont typeface="Wingdings" panose="05000000000000000000" pitchFamily="2" charset="2"/>
              <a:buNone/>
            </a:pPr>
            <a:r>
              <a:rPr lang="en-US" altLang="en-US" sz="1200"/>
              <a:t>Este instructivo de Oregon OSHA es</a:t>
            </a:r>
            <a:r>
              <a:rPr lang="es-ES" altLang="en-US" sz="1200"/>
              <a:t>tá</a:t>
            </a:r>
            <a:r>
              <a:rPr lang="en-US" altLang="en-US" sz="1200"/>
              <a:t> diseñado para que personas de habla inglés y español lo puedan usar.  Las páginas del lado izquierdo van en ingl</a:t>
            </a:r>
            <a:r>
              <a:rPr lang="es-ES_tradnl" altLang="en-US" sz="1200"/>
              <a:t>é</a:t>
            </a:r>
            <a:r>
              <a:rPr lang="en-US" altLang="en-US" sz="1200"/>
              <a:t>s, las páginas del lado derecho van en español.</a:t>
            </a:r>
          </a:p>
        </p:txBody>
      </p:sp>
      <p:sp>
        <p:nvSpPr>
          <p:cNvPr id="7171" name="Text Box 2052">
            <a:extLst>
              <a:ext uri="{FF2B5EF4-FFF2-40B4-BE49-F238E27FC236}">
                <a16:creationId xmlns:a16="http://schemas.microsoft.com/office/drawing/2014/main" id="{E459875E-EB46-45B8-95F5-CFD491E290E2}"/>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000"/>
              <a:t>PASO 1</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2</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3</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4</a:t>
            </a:r>
          </a:p>
        </p:txBody>
      </p:sp>
      <p:graphicFrame>
        <p:nvGraphicFramePr>
          <p:cNvPr id="7172" name="Object 2053">
            <a:extLst>
              <a:ext uri="{FF2B5EF4-FFF2-40B4-BE49-F238E27FC236}">
                <a16:creationId xmlns:a16="http://schemas.microsoft.com/office/drawing/2014/main" id="{A562F1BC-20F8-4837-AC58-4CBF9E518672}"/>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7366" name="Clip" r:id="rId4" imgW="1821485" imgH="1537106" progId="MS_ClipArt_Gallery.2">
                  <p:embed/>
                </p:oleObj>
              </mc:Choice>
              <mc:Fallback>
                <p:oleObj name="Clip" r:id="rId4" imgW="1821485" imgH="1537106" progId="MS_ClipArt_Gallery.2">
                  <p:embed/>
                  <p:pic>
                    <p:nvPicPr>
                      <p:cNvPr id="0" name="Object 20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73" name="Group 2054">
            <a:extLst>
              <a:ext uri="{FF2B5EF4-FFF2-40B4-BE49-F238E27FC236}">
                <a16:creationId xmlns:a16="http://schemas.microsoft.com/office/drawing/2014/main" id="{3360517D-A88C-4393-B53A-A9131A94F2CB}"/>
              </a:ext>
            </a:extLst>
          </p:cNvPr>
          <p:cNvGrpSpPr>
            <a:grpSpLocks/>
          </p:cNvGrpSpPr>
          <p:nvPr/>
        </p:nvGrpSpPr>
        <p:grpSpPr bwMode="auto">
          <a:xfrm>
            <a:off x="4735513" y="2646363"/>
            <a:ext cx="1303337" cy="1539875"/>
            <a:chOff x="1718" y="1040"/>
            <a:chExt cx="821" cy="970"/>
          </a:xfrm>
        </p:grpSpPr>
        <p:sp>
          <p:nvSpPr>
            <p:cNvPr id="7342" name="Freeform 2055">
              <a:extLst>
                <a:ext uri="{FF2B5EF4-FFF2-40B4-BE49-F238E27FC236}">
                  <a16:creationId xmlns:a16="http://schemas.microsoft.com/office/drawing/2014/main" id="{E52CD427-3A38-459B-AB5D-805B234E2096}"/>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43" name="Freeform 2056">
              <a:extLst>
                <a:ext uri="{FF2B5EF4-FFF2-40B4-BE49-F238E27FC236}">
                  <a16:creationId xmlns:a16="http://schemas.microsoft.com/office/drawing/2014/main" id="{00436BE6-194B-407F-A270-8E016E690597}"/>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44" name="Freeform 2057">
              <a:extLst>
                <a:ext uri="{FF2B5EF4-FFF2-40B4-BE49-F238E27FC236}">
                  <a16:creationId xmlns:a16="http://schemas.microsoft.com/office/drawing/2014/main" id="{009537AD-1014-4E14-9082-FD9B2EF7F5C7}"/>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45" name="Freeform 2058">
              <a:extLst>
                <a:ext uri="{FF2B5EF4-FFF2-40B4-BE49-F238E27FC236}">
                  <a16:creationId xmlns:a16="http://schemas.microsoft.com/office/drawing/2014/main" id="{DB7F278E-C2FB-4BD8-9337-48C1220D75A7}"/>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46" name="Freeform 2059">
              <a:extLst>
                <a:ext uri="{FF2B5EF4-FFF2-40B4-BE49-F238E27FC236}">
                  <a16:creationId xmlns:a16="http://schemas.microsoft.com/office/drawing/2014/main" id="{DE036C08-A140-4283-ADA3-412EFF1EDAE5}"/>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47" name="Freeform 2060">
              <a:extLst>
                <a:ext uri="{FF2B5EF4-FFF2-40B4-BE49-F238E27FC236}">
                  <a16:creationId xmlns:a16="http://schemas.microsoft.com/office/drawing/2014/main" id="{CB8184CF-2D72-4DA2-8CEE-22385DE3865A}"/>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48" name="Freeform 2061">
              <a:extLst>
                <a:ext uri="{FF2B5EF4-FFF2-40B4-BE49-F238E27FC236}">
                  <a16:creationId xmlns:a16="http://schemas.microsoft.com/office/drawing/2014/main" id="{F7A6CFA9-1479-41A0-A132-5D12B4D8F196}"/>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49" name="Freeform 2062">
              <a:extLst>
                <a:ext uri="{FF2B5EF4-FFF2-40B4-BE49-F238E27FC236}">
                  <a16:creationId xmlns:a16="http://schemas.microsoft.com/office/drawing/2014/main" id="{7F05870C-3790-400D-94A8-ED68A643D1C0}"/>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50" name="Freeform 2063">
              <a:extLst>
                <a:ext uri="{FF2B5EF4-FFF2-40B4-BE49-F238E27FC236}">
                  <a16:creationId xmlns:a16="http://schemas.microsoft.com/office/drawing/2014/main" id="{525A6640-E86E-4EDF-A7E9-9A724F2F1E05}"/>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51" name="Freeform 2064">
              <a:extLst>
                <a:ext uri="{FF2B5EF4-FFF2-40B4-BE49-F238E27FC236}">
                  <a16:creationId xmlns:a16="http://schemas.microsoft.com/office/drawing/2014/main" id="{BBCF6530-2C1B-400E-9B69-E5F37D23159A}"/>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52" name="Freeform 2065">
              <a:extLst>
                <a:ext uri="{FF2B5EF4-FFF2-40B4-BE49-F238E27FC236}">
                  <a16:creationId xmlns:a16="http://schemas.microsoft.com/office/drawing/2014/main" id="{6A6BF1BC-017A-4A91-A88A-545310713604}"/>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53" name="Freeform 2066">
              <a:extLst>
                <a:ext uri="{FF2B5EF4-FFF2-40B4-BE49-F238E27FC236}">
                  <a16:creationId xmlns:a16="http://schemas.microsoft.com/office/drawing/2014/main" id="{6ACAD570-D14E-4004-A5C4-6D4ED8B8C144}"/>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54" name="Freeform 2067">
              <a:extLst>
                <a:ext uri="{FF2B5EF4-FFF2-40B4-BE49-F238E27FC236}">
                  <a16:creationId xmlns:a16="http://schemas.microsoft.com/office/drawing/2014/main" id="{46964422-A74F-42D4-8543-EDC74F88BE5A}"/>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55" name="Freeform 2068">
              <a:extLst>
                <a:ext uri="{FF2B5EF4-FFF2-40B4-BE49-F238E27FC236}">
                  <a16:creationId xmlns:a16="http://schemas.microsoft.com/office/drawing/2014/main" id="{0438BC6D-4974-4759-B708-8D24A185CB54}"/>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56" name="Freeform 2069">
              <a:extLst>
                <a:ext uri="{FF2B5EF4-FFF2-40B4-BE49-F238E27FC236}">
                  <a16:creationId xmlns:a16="http://schemas.microsoft.com/office/drawing/2014/main" id="{7A3B4B8A-6196-4718-A957-2BD932AE36A8}"/>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57" name="Freeform 2070">
              <a:extLst>
                <a:ext uri="{FF2B5EF4-FFF2-40B4-BE49-F238E27FC236}">
                  <a16:creationId xmlns:a16="http://schemas.microsoft.com/office/drawing/2014/main" id="{D0FAA00F-D3CB-4F4B-AB1F-B37722FE4BCD}"/>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58" name="Freeform 2071">
              <a:extLst>
                <a:ext uri="{FF2B5EF4-FFF2-40B4-BE49-F238E27FC236}">
                  <a16:creationId xmlns:a16="http://schemas.microsoft.com/office/drawing/2014/main" id="{DEBAE220-B469-4C18-A0D2-24EDB2301ABC}"/>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59" name="Freeform 2072">
              <a:extLst>
                <a:ext uri="{FF2B5EF4-FFF2-40B4-BE49-F238E27FC236}">
                  <a16:creationId xmlns:a16="http://schemas.microsoft.com/office/drawing/2014/main" id="{7D870346-0F4E-4411-AA45-2369E6E56055}"/>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74" name="Group 2073">
            <a:extLst>
              <a:ext uri="{FF2B5EF4-FFF2-40B4-BE49-F238E27FC236}">
                <a16:creationId xmlns:a16="http://schemas.microsoft.com/office/drawing/2014/main" id="{5F8EC23C-D538-46E9-8D3F-C94D5BD0B100}"/>
              </a:ext>
            </a:extLst>
          </p:cNvPr>
          <p:cNvGrpSpPr>
            <a:grpSpLocks/>
          </p:cNvGrpSpPr>
          <p:nvPr/>
        </p:nvGrpSpPr>
        <p:grpSpPr bwMode="auto">
          <a:xfrm>
            <a:off x="4972050" y="6629400"/>
            <a:ext cx="1363663" cy="1531938"/>
            <a:chOff x="912" y="2928"/>
            <a:chExt cx="1440" cy="1139"/>
          </a:xfrm>
        </p:grpSpPr>
        <p:grpSp>
          <p:nvGrpSpPr>
            <p:cNvPr id="7207" name="Group 2074">
              <a:extLst>
                <a:ext uri="{FF2B5EF4-FFF2-40B4-BE49-F238E27FC236}">
                  <a16:creationId xmlns:a16="http://schemas.microsoft.com/office/drawing/2014/main" id="{6CA887E7-498D-487F-BA2E-C8515E4323CA}"/>
                </a:ext>
              </a:extLst>
            </p:cNvPr>
            <p:cNvGrpSpPr>
              <a:grpSpLocks/>
            </p:cNvGrpSpPr>
            <p:nvPr/>
          </p:nvGrpSpPr>
          <p:grpSpPr bwMode="auto">
            <a:xfrm>
              <a:off x="912" y="2928"/>
              <a:ext cx="912" cy="1139"/>
              <a:chOff x="912" y="2160"/>
              <a:chExt cx="1308" cy="1907"/>
            </a:xfrm>
          </p:grpSpPr>
          <p:grpSp>
            <p:nvGrpSpPr>
              <p:cNvPr id="7228" name="Group 2075">
                <a:extLst>
                  <a:ext uri="{FF2B5EF4-FFF2-40B4-BE49-F238E27FC236}">
                    <a16:creationId xmlns:a16="http://schemas.microsoft.com/office/drawing/2014/main" id="{D5627164-AB2A-4CF2-8A06-DD00B467D407}"/>
                  </a:ext>
                </a:extLst>
              </p:cNvPr>
              <p:cNvGrpSpPr>
                <a:grpSpLocks/>
              </p:cNvGrpSpPr>
              <p:nvPr/>
            </p:nvGrpSpPr>
            <p:grpSpPr bwMode="auto">
              <a:xfrm>
                <a:off x="1536" y="2784"/>
                <a:ext cx="684" cy="947"/>
                <a:chOff x="1609" y="2407"/>
                <a:chExt cx="684" cy="947"/>
              </a:xfrm>
            </p:grpSpPr>
            <p:sp>
              <p:nvSpPr>
                <p:cNvPr id="7305" name="Freeform 2076">
                  <a:extLst>
                    <a:ext uri="{FF2B5EF4-FFF2-40B4-BE49-F238E27FC236}">
                      <a16:creationId xmlns:a16="http://schemas.microsoft.com/office/drawing/2014/main" id="{38FCF4EA-0588-426B-9C36-CB4240A7DE11}"/>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6" name="Freeform 2077">
                  <a:extLst>
                    <a:ext uri="{FF2B5EF4-FFF2-40B4-BE49-F238E27FC236}">
                      <a16:creationId xmlns:a16="http://schemas.microsoft.com/office/drawing/2014/main" id="{01C13B2F-82AF-4388-926B-51A0A082399C}"/>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7" name="Freeform 2078">
                  <a:extLst>
                    <a:ext uri="{FF2B5EF4-FFF2-40B4-BE49-F238E27FC236}">
                      <a16:creationId xmlns:a16="http://schemas.microsoft.com/office/drawing/2014/main" id="{93C25F15-B4E2-4A9B-912F-FF77BECEA2AA}"/>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8" name="Freeform 2079">
                  <a:extLst>
                    <a:ext uri="{FF2B5EF4-FFF2-40B4-BE49-F238E27FC236}">
                      <a16:creationId xmlns:a16="http://schemas.microsoft.com/office/drawing/2014/main" id="{C6D2FB35-F940-4BB0-B0FE-BE526ECE3D48}"/>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9" name="Freeform 2080">
                  <a:extLst>
                    <a:ext uri="{FF2B5EF4-FFF2-40B4-BE49-F238E27FC236}">
                      <a16:creationId xmlns:a16="http://schemas.microsoft.com/office/drawing/2014/main" id="{9BA8D3A9-F10B-43EF-BBC5-1847DFB45866}"/>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0" name="Freeform 2081">
                  <a:extLst>
                    <a:ext uri="{FF2B5EF4-FFF2-40B4-BE49-F238E27FC236}">
                      <a16:creationId xmlns:a16="http://schemas.microsoft.com/office/drawing/2014/main" id="{7B6077DD-E8A6-4EE2-803B-AF368AA7F0B9}"/>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1" name="Freeform 2082">
                  <a:extLst>
                    <a:ext uri="{FF2B5EF4-FFF2-40B4-BE49-F238E27FC236}">
                      <a16:creationId xmlns:a16="http://schemas.microsoft.com/office/drawing/2014/main" id="{78FB1438-6899-4FF2-BEB0-3898D7ADA327}"/>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2" name="Freeform 2083">
                  <a:extLst>
                    <a:ext uri="{FF2B5EF4-FFF2-40B4-BE49-F238E27FC236}">
                      <a16:creationId xmlns:a16="http://schemas.microsoft.com/office/drawing/2014/main" id="{B4F3F09E-DD2D-4DDA-9610-56FC9E82DE46}"/>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3" name="Freeform 2084">
                  <a:extLst>
                    <a:ext uri="{FF2B5EF4-FFF2-40B4-BE49-F238E27FC236}">
                      <a16:creationId xmlns:a16="http://schemas.microsoft.com/office/drawing/2014/main" id="{64DFDA70-2979-4792-B2FE-2036F1DAFD8C}"/>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4" name="Freeform 2085">
                  <a:extLst>
                    <a:ext uri="{FF2B5EF4-FFF2-40B4-BE49-F238E27FC236}">
                      <a16:creationId xmlns:a16="http://schemas.microsoft.com/office/drawing/2014/main" id="{5A3DA5D5-375C-4E55-AD92-2596BF48F503}"/>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5" name="Freeform 2086">
                  <a:extLst>
                    <a:ext uri="{FF2B5EF4-FFF2-40B4-BE49-F238E27FC236}">
                      <a16:creationId xmlns:a16="http://schemas.microsoft.com/office/drawing/2014/main" id="{F2120947-21E7-4B6F-A5FA-6E2075F763DD}"/>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6" name="Freeform 2087">
                  <a:extLst>
                    <a:ext uri="{FF2B5EF4-FFF2-40B4-BE49-F238E27FC236}">
                      <a16:creationId xmlns:a16="http://schemas.microsoft.com/office/drawing/2014/main" id="{99B56D12-BC58-4E8B-B1C5-347C9CCCABBF}"/>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7" name="Freeform 2088">
                  <a:extLst>
                    <a:ext uri="{FF2B5EF4-FFF2-40B4-BE49-F238E27FC236}">
                      <a16:creationId xmlns:a16="http://schemas.microsoft.com/office/drawing/2014/main" id="{F425A7D2-C6E4-47B0-9A2F-2643C9D4FD72}"/>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8" name="Freeform 2089">
                  <a:extLst>
                    <a:ext uri="{FF2B5EF4-FFF2-40B4-BE49-F238E27FC236}">
                      <a16:creationId xmlns:a16="http://schemas.microsoft.com/office/drawing/2014/main" id="{3D288091-91CE-496D-8ACC-3CA217933D59}"/>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9" name="Freeform 2090">
                  <a:extLst>
                    <a:ext uri="{FF2B5EF4-FFF2-40B4-BE49-F238E27FC236}">
                      <a16:creationId xmlns:a16="http://schemas.microsoft.com/office/drawing/2014/main" id="{C8B49515-7E38-4BE9-B9EC-E39344B402B8}"/>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20" name="Freeform 2091">
                  <a:extLst>
                    <a:ext uri="{FF2B5EF4-FFF2-40B4-BE49-F238E27FC236}">
                      <a16:creationId xmlns:a16="http://schemas.microsoft.com/office/drawing/2014/main" id="{BF4085AB-B8D3-4430-A2AE-886757DC7496}"/>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21" name="Freeform 2092">
                  <a:extLst>
                    <a:ext uri="{FF2B5EF4-FFF2-40B4-BE49-F238E27FC236}">
                      <a16:creationId xmlns:a16="http://schemas.microsoft.com/office/drawing/2014/main" id="{476A5D09-2798-422A-AA4C-347CCFAE794C}"/>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22" name="Freeform 2093">
                  <a:extLst>
                    <a:ext uri="{FF2B5EF4-FFF2-40B4-BE49-F238E27FC236}">
                      <a16:creationId xmlns:a16="http://schemas.microsoft.com/office/drawing/2014/main" id="{DF2444A7-CEC9-4953-9795-14BEF94BE9F6}"/>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23" name="Freeform 2094">
                  <a:extLst>
                    <a:ext uri="{FF2B5EF4-FFF2-40B4-BE49-F238E27FC236}">
                      <a16:creationId xmlns:a16="http://schemas.microsoft.com/office/drawing/2014/main" id="{F4022C59-5D2B-4E14-B323-7968BBAE9F90}"/>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24" name="Freeform 2095">
                  <a:extLst>
                    <a:ext uri="{FF2B5EF4-FFF2-40B4-BE49-F238E27FC236}">
                      <a16:creationId xmlns:a16="http://schemas.microsoft.com/office/drawing/2014/main" id="{E46B6174-C50A-4E09-99D8-8D07C94024BC}"/>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25" name="Freeform 2096">
                  <a:extLst>
                    <a:ext uri="{FF2B5EF4-FFF2-40B4-BE49-F238E27FC236}">
                      <a16:creationId xmlns:a16="http://schemas.microsoft.com/office/drawing/2014/main" id="{B98B8F0A-A30F-40C9-8310-4F9007706419}"/>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26" name="Freeform 2097">
                  <a:extLst>
                    <a:ext uri="{FF2B5EF4-FFF2-40B4-BE49-F238E27FC236}">
                      <a16:creationId xmlns:a16="http://schemas.microsoft.com/office/drawing/2014/main" id="{E075F80D-B6C7-4913-BF1B-31113ECBF353}"/>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27" name="Freeform 2098">
                  <a:extLst>
                    <a:ext uri="{FF2B5EF4-FFF2-40B4-BE49-F238E27FC236}">
                      <a16:creationId xmlns:a16="http://schemas.microsoft.com/office/drawing/2014/main" id="{892019B8-23BE-4C95-B81A-AD5E78545CE5}"/>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28" name="Freeform 2099">
                  <a:extLst>
                    <a:ext uri="{FF2B5EF4-FFF2-40B4-BE49-F238E27FC236}">
                      <a16:creationId xmlns:a16="http://schemas.microsoft.com/office/drawing/2014/main" id="{5BB3FC41-08DF-439B-B289-D0F70D36966B}"/>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29" name="Freeform 2100">
                  <a:extLst>
                    <a:ext uri="{FF2B5EF4-FFF2-40B4-BE49-F238E27FC236}">
                      <a16:creationId xmlns:a16="http://schemas.microsoft.com/office/drawing/2014/main" id="{B75BDAA5-DBD9-4F9A-977E-D6D1E50873E6}"/>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30" name="Freeform 2101">
                  <a:extLst>
                    <a:ext uri="{FF2B5EF4-FFF2-40B4-BE49-F238E27FC236}">
                      <a16:creationId xmlns:a16="http://schemas.microsoft.com/office/drawing/2014/main" id="{42CEF1AB-8208-47ED-BACA-3386578FDC3A}"/>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31" name="Freeform 2102">
                  <a:extLst>
                    <a:ext uri="{FF2B5EF4-FFF2-40B4-BE49-F238E27FC236}">
                      <a16:creationId xmlns:a16="http://schemas.microsoft.com/office/drawing/2014/main" id="{E8A7FF9E-F101-4DAE-9295-903D8D44359E}"/>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32" name="Freeform 2103">
                  <a:extLst>
                    <a:ext uri="{FF2B5EF4-FFF2-40B4-BE49-F238E27FC236}">
                      <a16:creationId xmlns:a16="http://schemas.microsoft.com/office/drawing/2014/main" id="{0E5451C9-4C7C-4AE3-85A4-BB31A8843326}"/>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33" name="Freeform 2104">
                  <a:extLst>
                    <a:ext uri="{FF2B5EF4-FFF2-40B4-BE49-F238E27FC236}">
                      <a16:creationId xmlns:a16="http://schemas.microsoft.com/office/drawing/2014/main" id="{3FF7CE20-97E9-412F-92E5-49EE31978E72}"/>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34" name="Freeform 2105">
                  <a:extLst>
                    <a:ext uri="{FF2B5EF4-FFF2-40B4-BE49-F238E27FC236}">
                      <a16:creationId xmlns:a16="http://schemas.microsoft.com/office/drawing/2014/main" id="{C6EA8363-C5A5-472B-8F54-FBC43C369BD3}"/>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35" name="Freeform 2106">
                  <a:extLst>
                    <a:ext uri="{FF2B5EF4-FFF2-40B4-BE49-F238E27FC236}">
                      <a16:creationId xmlns:a16="http://schemas.microsoft.com/office/drawing/2014/main" id="{CB33F9AD-7128-4DE4-80D4-847978EB2186}"/>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36" name="Freeform 2107">
                  <a:extLst>
                    <a:ext uri="{FF2B5EF4-FFF2-40B4-BE49-F238E27FC236}">
                      <a16:creationId xmlns:a16="http://schemas.microsoft.com/office/drawing/2014/main" id="{5DB33AB5-3E16-4A27-9426-68568378C02A}"/>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37" name="Freeform 2108">
                  <a:extLst>
                    <a:ext uri="{FF2B5EF4-FFF2-40B4-BE49-F238E27FC236}">
                      <a16:creationId xmlns:a16="http://schemas.microsoft.com/office/drawing/2014/main" id="{6C46ACCB-F0BE-4AA7-A6F0-9D2A0FE09AFF}"/>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38" name="Freeform 2109">
                  <a:extLst>
                    <a:ext uri="{FF2B5EF4-FFF2-40B4-BE49-F238E27FC236}">
                      <a16:creationId xmlns:a16="http://schemas.microsoft.com/office/drawing/2014/main" id="{12AB93CA-8441-416E-AADF-DC77E660CF8D}"/>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39" name="Freeform 2110">
                  <a:extLst>
                    <a:ext uri="{FF2B5EF4-FFF2-40B4-BE49-F238E27FC236}">
                      <a16:creationId xmlns:a16="http://schemas.microsoft.com/office/drawing/2014/main" id="{1AB4ECFE-14FF-41FB-9BF3-1E24E4CD9A2E}"/>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40" name="Freeform 2111">
                  <a:extLst>
                    <a:ext uri="{FF2B5EF4-FFF2-40B4-BE49-F238E27FC236}">
                      <a16:creationId xmlns:a16="http://schemas.microsoft.com/office/drawing/2014/main" id="{6A1E1AEF-203E-4AAA-897A-80112B17F650}"/>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41" name="Freeform 2112">
                  <a:extLst>
                    <a:ext uri="{FF2B5EF4-FFF2-40B4-BE49-F238E27FC236}">
                      <a16:creationId xmlns:a16="http://schemas.microsoft.com/office/drawing/2014/main" id="{4F4CF7E9-7DA7-41D8-A8E1-A851FAEC0DD7}"/>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229" name="Group 2113">
                <a:extLst>
                  <a:ext uri="{FF2B5EF4-FFF2-40B4-BE49-F238E27FC236}">
                    <a16:creationId xmlns:a16="http://schemas.microsoft.com/office/drawing/2014/main" id="{2678ADC5-D694-48E8-B825-7B0E9FA5BBAD}"/>
                  </a:ext>
                </a:extLst>
              </p:cNvPr>
              <p:cNvGrpSpPr>
                <a:grpSpLocks/>
              </p:cNvGrpSpPr>
              <p:nvPr/>
            </p:nvGrpSpPr>
            <p:grpSpPr bwMode="auto">
              <a:xfrm>
                <a:off x="912" y="3120"/>
                <a:ext cx="684" cy="947"/>
                <a:chOff x="1609" y="2407"/>
                <a:chExt cx="684" cy="947"/>
              </a:xfrm>
            </p:grpSpPr>
            <p:sp>
              <p:nvSpPr>
                <p:cNvPr id="7268" name="Freeform 2114">
                  <a:extLst>
                    <a:ext uri="{FF2B5EF4-FFF2-40B4-BE49-F238E27FC236}">
                      <a16:creationId xmlns:a16="http://schemas.microsoft.com/office/drawing/2014/main" id="{D6A51E18-D227-4A4E-99FB-6D22A226102E}"/>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9" name="Freeform 2115">
                  <a:extLst>
                    <a:ext uri="{FF2B5EF4-FFF2-40B4-BE49-F238E27FC236}">
                      <a16:creationId xmlns:a16="http://schemas.microsoft.com/office/drawing/2014/main" id="{7A5B8E1A-E5A6-4967-AACD-23611BA89472}"/>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0" name="Freeform 2116">
                  <a:extLst>
                    <a:ext uri="{FF2B5EF4-FFF2-40B4-BE49-F238E27FC236}">
                      <a16:creationId xmlns:a16="http://schemas.microsoft.com/office/drawing/2014/main" id="{3A3C2BA2-58AB-4B75-A4EA-8DD5A3B10177}"/>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1" name="Freeform 2117">
                  <a:extLst>
                    <a:ext uri="{FF2B5EF4-FFF2-40B4-BE49-F238E27FC236}">
                      <a16:creationId xmlns:a16="http://schemas.microsoft.com/office/drawing/2014/main" id="{E6B206B8-2AFC-4167-9682-75C79017A202}"/>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 name="Freeform 2118">
                  <a:extLst>
                    <a:ext uri="{FF2B5EF4-FFF2-40B4-BE49-F238E27FC236}">
                      <a16:creationId xmlns:a16="http://schemas.microsoft.com/office/drawing/2014/main" id="{22938399-7D97-4771-A90D-0B862910151B}"/>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 name="Freeform 2119">
                  <a:extLst>
                    <a:ext uri="{FF2B5EF4-FFF2-40B4-BE49-F238E27FC236}">
                      <a16:creationId xmlns:a16="http://schemas.microsoft.com/office/drawing/2014/main" id="{93A05A3C-F548-45DF-96FB-ECFFB976FD10}"/>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 name="Freeform 2120">
                  <a:extLst>
                    <a:ext uri="{FF2B5EF4-FFF2-40B4-BE49-F238E27FC236}">
                      <a16:creationId xmlns:a16="http://schemas.microsoft.com/office/drawing/2014/main" id="{64C4AF9C-ADF1-4F2C-B558-4D5A91592B22}"/>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5" name="Freeform 2121">
                  <a:extLst>
                    <a:ext uri="{FF2B5EF4-FFF2-40B4-BE49-F238E27FC236}">
                      <a16:creationId xmlns:a16="http://schemas.microsoft.com/office/drawing/2014/main" id="{2D3AA4CE-A089-4973-AF79-7A15A7876EBC}"/>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6" name="Freeform 2122">
                  <a:extLst>
                    <a:ext uri="{FF2B5EF4-FFF2-40B4-BE49-F238E27FC236}">
                      <a16:creationId xmlns:a16="http://schemas.microsoft.com/office/drawing/2014/main" id="{B51C7A64-2C54-4268-923A-6C3E3A7C8F42}"/>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7" name="Freeform 2123">
                  <a:extLst>
                    <a:ext uri="{FF2B5EF4-FFF2-40B4-BE49-F238E27FC236}">
                      <a16:creationId xmlns:a16="http://schemas.microsoft.com/office/drawing/2014/main" id="{D8DFD030-3622-4FDC-8A63-080C5A133512}"/>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8" name="Freeform 2124">
                  <a:extLst>
                    <a:ext uri="{FF2B5EF4-FFF2-40B4-BE49-F238E27FC236}">
                      <a16:creationId xmlns:a16="http://schemas.microsoft.com/office/drawing/2014/main" id="{E61ACE97-2199-4111-AD7B-36ECF7E9D49D}"/>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9" name="Freeform 2125">
                  <a:extLst>
                    <a:ext uri="{FF2B5EF4-FFF2-40B4-BE49-F238E27FC236}">
                      <a16:creationId xmlns:a16="http://schemas.microsoft.com/office/drawing/2014/main" id="{BAB8D33B-427E-4EA1-A3AD-AD03E5CC8BCF}"/>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0" name="Freeform 2126">
                  <a:extLst>
                    <a:ext uri="{FF2B5EF4-FFF2-40B4-BE49-F238E27FC236}">
                      <a16:creationId xmlns:a16="http://schemas.microsoft.com/office/drawing/2014/main" id="{40DD44B8-E9A7-4DB7-AC82-119C8AD8EC93}"/>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1" name="Freeform 2127">
                  <a:extLst>
                    <a:ext uri="{FF2B5EF4-FFF2-40B4-BE49-F238E27FC236}">
                      <a16:creationId xmlns:a16="http://schemas.microsoft.com/office/drawing/2014/main" id="{2C986224-5AC2-401E-8B7C-8A09DFB0E85A}"/>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2" name="Freeform 2128">
                  <a:extLst>
                    <a:ext uri="{FF2B5EF4-FFF2-40B4-BE49-F238E27FC236}">
                      <a16:creationId xmlns:a16="http://schemas.microsoft.com/office/drawing/2014/main" id="{FF4672C3-5E77-41A2-9589-B31CCB990CC8}"/>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3" name="Freeform 2129">
                  <a:extLst>
                    <a:ext uri="{FF2B5EF4-FFF2-40B4-BE49-F238E27FC236}">
                      <a16:creationId xmlns:a16="http://schemas.microsoft.com/office/drawing/2014/main" id="{3DA35D1A-92AD-4971-BAEE-23F1306D1047}"/>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4" name="Freeform 2130">
                  <a:extLst>
                    <a:ext uri="{FF2B5EF4-FFF2-40B4-BE49-F238E27FC236}">
                      <a16:creationId xmlns:a16="http://schemas.microsoft.com/office/drawing/2014/main" id="{F2608256-5A70-4FD0-8679-A654EC6DCF80}"/>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5" name="Freeform 2131">
                  <a:extLst>
                    <a:ext uri="{FF2B5EF4-FFF2-40B4-BE49-F238E27FC236}">
                      <a16:creationId xmlns:a16="http://schemas.microsoft.com/office/drawing/2014/main" id="{66058E36-6AED-4388-AA4C-AE875D29B818}"/>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6" name="Freeform 2132">
                  <a:extLst>
                    <a:ext uri="{FF2B5EF4-FFF2-40B4-BE49-F238E27FC236}">
                      <a16:creationId xmlns:a16="http://schemas.microsoft.com/office/drawing/2014/main" id="{8066159C-07D3-4FEA-B642-2AC10B5E8236}"/>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7" name="Freeform 2133">
                  <a:extLst>
                    <a:ext uri="{FF2B5EF4-FFF2-40B4-BE49-F238E27FC236}">
                      <a16:creationId xmlns:a16="http://schemas.microsoft.com/office/drawing/2014/main" id="{CE017E89-B1C1-429B-821A-0B9277C10599}"/>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8" name="Freeform 2134">
                  <a:extLst>
                    <a:ext uri="{FF2B5EF4-FFF2-40B4-BE49-F238E27FC236}">
                      <a16:creationId xmlns:a16="http://schemas.microsoft.com/office/drawing/2014/main" id="{E00283BA-0DF5-4939-8D70-292862301AE3}"/>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9" name="Freeform 2135">
                  <a:extLst>
                    <a:ext uri="{FF2B5EF4-FFF2-40B4-BE49-F238E27FC236}">
                      <a16:creationId xmlns:a16="http://schemas.microsoft.com/office/drawing/2014/main" id="{FDB65CA6-0843-4C4E-A38D-38F86AF01356}"/>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0" name="Freeform 2136">
                  <a:extLst>
                    <a:ext uri="{FF2B5EF4-FFF2-40B4-BE49-F238E27FC236}">
                      <a16:creationId xmlns:a16="http://schemas.microsoft.com/office/drawing/2014/main" id="{7D46C607-1B6D-472B-B59E-E9434EBAF69C}"/>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1" name="Freeform 2137">
                  <a:extLst>
                    <a:ext uri="{FF2B5EF4-FFF2-40B4-BE49-F238E27FC236}">
                      <a16:creationId xmlns:a16="http://schemas.microsoft.com/office/drawing/2014/main" id="{F34A9CC2-D2F1-4964-8ECC-CABB82FFE1F5}"/>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2" name="Freeform 2138">
                  <a:extLst>
                    <a:ext uri="{FF2B5EF4-FFF2-40B4-BE49-F238E27FC236}">
                      <a16:creationId xmlns:a16="http://schemas.microsoft.com/office/drawing/2014/main" id="{4A8B8B59-425B-4452-8108-5B1B21F8D5AC}"/>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3" name="Freeform 2139">
                  <a:extLst>
                    <a:ext uri="{FF2B5EF4-FFF2-40B4-BE49-F238E27FC236}">
                      <a16:creationId xmlns:a16="http://schemas.microsoft.com/office/drawing/2014/main" id="{454BC980-AB4A-4B8D-8D84-D85050D2EB27}"/>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4" name="Freeform 2140">
                  <a:extLst>
                    <a:ext uri="{FF2B5EF4-FFF2-40B4-BE49-F238E27FC236}">
                      <a16:creationId xmlns:a16="http://schemas.microsoft.com/office/drawing/2014/main" id="{D84AD251-01B4-4FD5-A1BF-EB18BFEE8F53}"/>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5" name="Freeform 2141">
                  <a:extLst>
                    <a:ext uri="{FF2B5EF4-FFF2-40B4-BE49-F238E27FC236}">
                      <a16:creationId xmlns:a16="http://schemas.microsoft.com/office/drawing/2014/main" id="{C379F945-F744-4E8A-997E-78B7DB91E2F5}"/>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6" name="Freeform 2142">
                  <a:extLst>
                    <a:ext uri="{FF2B5EF4-FFF2-40B4-BE49-F238E27FC236}">
                      <a16:creationId xmlns:a16="http://schemas.microsoft.com/office/drawing/2014/main" id="{24A5A621-BB65-4C9D-9D0A-DA9B27A6A737}"/>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7" name="Freeform 2143">
                  <a:extLst>
                    <a:ext uri="{FF2B5EF4-FFF2-40B4-BE49-F238E27FC236}">
                      <a16:creationId xmlns:a16="http://schemas.microsoft.com/office/drawing/2014/main" id="{7C92F0D9-1D57-4859-A9CC-FF1AAA3C8931}"/>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8" name="Freeform 2144">
                  <a:extLst>
                    <a:ext uri="{FF2B5EF4-FFF2-40B4-BE49-F238E27FC236}">
                      <a16:creationId xmlns:a16="http://schemas.microsoft.com/office/drawing/2014/main" id="{1DC969F5-0698-40BD-A6DE-0FB235E799FB}"/>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9" name="Freeform 2145">
                  <a:extLst>
                    <a:ext uri="{FF2B5EF4-FFF2-40B4-BE49-F238E27FC236}">
                      <a16:creationId xmlns:a16="http://schemas.microsoft.com/office/drawing/2014/main" id="{E36B2070-7C9C-406A-968B-B27FA9CD8BDF}"/>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0" name="Freeform 2146">
                  <a:extLst>
                    <a:ext uri="{FF2B5EF4-FFF2-40B4-BE49-F238E27FC236}">
                      <a16:creationId xmlns:a16="http://schemas.microsoft.com/office/drawing/2014/main" id="{DFAA8E2B-248B-4C10-BAB3-9B456270FD51}"/>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1" name="Freeform 2147">
                  <a:extLst>
                    <a:ext uri="{FF2B5EF4-FFF2-40B4-BE49-F238E27FC236}">
                      <a16:creationId xmlns:a16="http://schemas.microsoft.com/office/drawing/2014/main" id="{DC61F150-E67F-4D07-9F95-BD5494A39774}"/>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2" name="Freeform 2148">
                  <a:extLst>
                    <a:ext uri="{FF2B5EF4-FFF2-40B4-BE49-F238E27FC236}">
                      <a16:creationId xmlns:a16="http://schemas.microsoft.com/office/drawing/2014/main" id="{D9D34E0E-20ED-4C9C-919C-49D37F798079}"/>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3" name="Freeform 2149">
                  <a:extLst>
                    <a:ext uri="{FF2B5EF4-FFF2-40B4-BE49-F238E27FC236}">
                      <a16:creationId xmlns:a16="http://schemas.microsoft.com/office/drawing/2014/main" id="{2C1146B3-9CDD-4F44-864F-01EECADFDDD9}"/>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4" name="Freeform 2150">
                  <a:extLst>
                    <a:ext uri="{FF2B5EF4-FFF2-40B4-BE49-F238E27FC236}">
                      <a16:creationId xmlns:a16="http://schemas.microsoft.com/office/drawing/2014/main" id="{21318B93-5EAB-47FF-9317-8BE53133D6F4}"/>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230" name="Group 2151">
                <a:extLst>
                  <a:ext uri="{FF2B5EF4-FFF2-40B4-BE49-F238E27FC236}">
                    <a16:creationId xmlns:a16="http://schemas.microsoft.com/office/drawing/2014/main" id="{95228885-260C-4462-8A06-823ECA63A87A}"/>
                  </a:ext>
                </a:extLst>
              </p:cNvPr>
              <p:cNvGrpSpPr>
                <a:grpSpLocks/>
              </p:cNvGrpSpPr>
              <p:nvPr/>
            </p:nvGrpSpPr>
            <p:grpSpPr bwMode="auto">
              <a:xfrm>
                <a:off x="1440" y="2160"/>
                <a:ext cx="684" cy="947"/>
                <a:chOff x="1609" y="2407"/>
                <a:chExt cx="684" cy="947"/>
              </a:xfrm>
            </p:grpSpPr>
            <p:sp>
              <p:nvSpPr>
                <p:cNvPr id="7231" name="Freeform 2152">
                  <a:extLst>
                    <a:ext uri="{FF2B5EF4-FFF2-40B4-BE49-F238E27FC236}">
                      <a16:creationId xmlns:a16="http://schemas.microsoft.com/office/drawing/2014/main" id="{7C9C727B-25F2-424C-B1E1-F1B92787C13D}"/>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2" name="Freeform 2153">
                  <a:extLst>
                    <a:ext uri="{FF2B5EF4-FFF2-40B4-BE49-F238E27FC236}">
                      <a16:creationId xmlns:a16="http://schemas.microsoft.com/office/drawing/2014/main" id="{9F26DA90-337C-4509-99AF-056789E537BB}"/>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3" name="Freeform 2154">
                  <a:extLst>
                    <a:ext uri="{FF2B5EF4-FFF2-40B4-BE49-F238E27FC236}">
                      <a16:creationId xmlns:a16="http://schemas.microsoft.com/office/drawing/2014/main" id="{33D1EF58-84D8-4B1C-9739-4D5F0C4EA290}"/>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4" name="Freeform 2155">
                  <a:extLst>
                    <a:ext uri="{FF2B5EF4-FFF2-40B4-BE49-F238E27FC236}">
                      <a16:creationId xmlns:a16="http://schemas.microsoft.com/office/drawing/2014/main" id="{CBA53038-72D8-43A2-AD9A-B013C748AD73}"/>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5" name="Freeform 2156">
                  <a:extLst>
                    <a:ext uri="{FF2B5EF4-FFF2-40B4-BE49-F238E27FC236}">
                      <a16:creationId xmlns:a16="http://schemas.microsoft.com/office/drawing/2014/main" id="{68792B3E-5A44-4220-BBD6-87A47343CD84}"/>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6" name="Freeform 2157">
                  <a:extLst>
                    <a:ext uri="{FF2B5EF4-FFF2-40B4-BE49-F238E27FC236}">
                      <a16:creationId xmlns:a16="http://schemas.microsoft.com/office/drawing/2014/main" id="{0FBC7FE9-D138-4671-A0E6-3F39C6A2F584}"/>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7" name="Freeform 2158">
                  <a:extLst>
                    <a:ext uri="{FF2B5EF4-FFF2-40B4-BE49-F238E27FC236}">
                      <a16:creationId xmlns:a16="http://schemas.microsoft.com/office/drawing/2014/main" id="{38771CB6-7988-4C5D-A4F1-BD3E0859C464}"/>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8" name="Freeform 2159">
                  <a:extLst>
                    <a:ext uri="{FF2B5EF4-FFF2-40B4-BE49-F238E27FC236}">
                      <a16:creationId xmlns:a16="http://schemas.microsoft.com/office/drawing/2014/main" id="{F47E6608-202B-4ED9-BDC0-D6C0B4B30D37}"/>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9" name="Freeform 2160">
                  <a:extLst>
                    <a:ext uri="{FF2B5EF4-FFF2-40B4-BE49-F238E27FC236}">
                      <a16:creationId xmlns:a16="http://schemas.microsoft.com/office/drawing/2014/main" id="{67DFEF2C-29E7-4670-80AB-16F076959E9E}"/>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0" name="Freeform 2161">
                  <a:extLst>
                    <a:ext uri="{FF2B5EF4-FFF2-40B4-BE49-F238E27FC236}">
                      <a16:creationId xmlns:a16="http://schemas.microsoft.com/office/drawing/2014/main" id="{6561D326-D3E0-4748-B500-E4B22C0A2ED1}"/>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1" name="Freeform 2162">
                  <a:extLst>
                    <a:ext uri="{FF2B5EF4-FFF2-40B4-BE49-F238E27FC236}">
                      <a16:creationId xmlns:a16="http://schemas.microsoft.com/office/drawing/2014/main" id="{E9EF6C61-6E27-43AB-9467-24B543AE6962}"/>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2" name="Freeform 2163">
                  <a:extLst>
                    <a:ext uri="{FF2B5EF4-FFF2-40B4-BE49-F238E27FC236}">
                      <a16:creationId xmlns:a16="http://schemas.microsoft.com/office/drawing/2014/main" id="{E81CF204-51D8-4807-BAEE-D1EE6B8FC0B5}"/>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3" name="Freeform 2164">
                  <a:extLst>
                    <a:ext uri="{FF2B5EF4-FFF2-40B4-BE49-F238E27FC236}">
                      <a16:creationId xmlns:a16="http://schemas.microsoft.com/office/drawing/2014/main" id="{D1198236-3B5E-475E-B600-3CD0BC6668FE}"/>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4" name="Freeform 2165">
                  <a:extLst>
                    <a:ext uri="{FF2B5EF4-FFF2-40B4-BE49-F238E27FC236}">
                      <a16:creationId xmlns:a16="http://schemas.microsoft.com/office/drawing/2014/main" id="{2912E61D-E66E-4BEE-BBF1-D005C95ECFF0}"/>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5" name="Freeform 2166">
                  <a:extLst>
                    <a:ext uri="{FF2B5EF4-FFF2-40B4-BE49-F238E27FC236}">
                      <a16:creationId xmlns:a16="http://schemas.microsoft.com/office/drawing/2014/main" id="{40BA0E63-9012-4C38-98FC-9AC8CD00E9A1}"/>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6" name="Freeform 2167">
                  <a:extLst>
                    <a:ext uri="{FF2B5EF4-FFF2-40B4-BE49-F238E27FC236}">
                      <a16:creationId xmlns:a16="http://schemas.microsoft.com/office/drawing/2014/main" id="{AAC0F46F-D030-43C7-BB78-0664B0F01E37}"/>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7" name="Freeform 2168">
                  <a:extLst>
                    <a:ext uri="{FF2B5EF4-FFF2-40B4-BE49-F238E27FC236}">
                      <a16:creationId xmlns:a16="http://schemas.microsoft.com/office/drawing/2014/main" id="{97A7B436-0FD1-4C26-BD73-A5C59FD30433}"/>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8" name="Freeform 2169">
                  <a:extLst>
                    <a:ext uri="{FF2B5EF4-FFF2-40B4-BE49-F238E27FC236}">
                      <a16:creationId xmlns:a16="http://schemas.microsoft.com/office/drawing/2014/main" id="{06F122BE-4BA6-444E-A4AA-F68BBB302203}"/>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9" name="Freeform 2170">
                  <a:extLst>
                    <a:ext uri="{FF2B5EF4-FFF2-40B4-BE49-F238E27FC236}">
                      <a16:creationId xmlns:a16="http://schemas.microsoft.com/office/drawing/2014/main" id="{3D785A9A-A8B8-4FFB-9EF4-6A40F570EBCA}"/>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0" name="Freeform 2171">
                  <a:extLst>
                    <a:ext uri="{FF2B5EF4-FFF2-40B4-BE49-F238E27FC236}">
                      <a16:creationId xmlns:a16="http://schemas.microsoft.com/office/drawing/2014/main" id="{E2623656-4251-465C-BA1E-C08F40AE637B}"/>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1" name="Freeform 2172">
                  <a:extLst>
                    <a:ext uri="{FF2B5EF4-FFF2-40B4-BE49-F238E27FC236}">
                      <a16:creationId xmlns:a16="http://schemas.microsoft.com/office/drawing/2014/main" id="{0289C779-D645-44D9-8138-D1D897DE3A68}"/>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2" name="Freeform 2173">
                  <a:extLst>
                    <a:ext uri="{FF2B5EF4-FFF2-40B4-BE49-F238E27FC236}">
                      <a16:creationId xmlns:a16="http://schemas.microsoft.com/office/drawing/2014/main" id="{F92BC0DB-4B86-471B-81ED-3ED25F44727E}"/>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3" name="Freeform 2174">
                  <a:extLst>
                    <a:ext uri="{FF2B5EF4-FFF2-40B4-BE49-F238E27FC236}">
                      <a16:creationId xmlns:a16="http://schemas.microsoft.com/office/drawing/2014/main" id="{AB1C14B7-0F4B-495B-9BEC-6C38CEE7199B}"/>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4" name="Freeform 2175">
                  <a:extLst>
                    <a:ext uri="{FF2B5EF4-FFF2-40B4-BE49-F238E27FC236}">
                      <a16:creationId xmlns:a16="http://schemas.microsoft.com/office/drawing/2014/main" id="{8D8D0714-5770-40BA-ABC6-F6CD26A2432A}"/>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5" name="Freeform 2176">
                  <a:extLst>
                    <a:ext uri="{FF2B5EF4-FFF2-40B4-BE49-F238E27FC236}">
                      <a16:creationId xmlns:a16="http://schemas.microsoft.com/office/drawing/2014/main" id="{0CC5722A-3A59-4CA1-94A7-FCE3C0DF04D2}"/>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6" name="Freeform 2177">
                  <a:extLst>
                    <a:ext uri="{FF2B5EF4-FFF2-40B4-BE49-F238E27FC236}">
                      <a16:creationId xmlns:a16="http://schemas.microsoft.com/office/drawing/2014/main" id="{B6B07256-E161-434D-9DB5-B57B9CA2E40D}"/>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7" name="Freeform 2178">
                  <a:extLst>
                    <a:ext uri="{FF2B5EF4-FFF2-40B4-BE49-F238E27FC236}">
                      <a16:creationId xmlns:a16="http://schemas.microsoft.com/office/drawing/2014/main" id="{F032FADC-220C-4DD1-BA11-22C04DA13B76}"/>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8" name="Freeform 2179">
                  <a:extLst>
                    <a:ext uri="{FF2B5EF4-FFF2-40B4-BE49-F238E27FC236}">
                      <a16:creationId xmlns:a16="http://schemas.microsoft.com/office/drawing/2014/main" id="{C2DD7DB4-9657-417A-9359-448C6E133F24}"/>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9" name="Freeform 2180">
                  <a:extLst>
                    <a:ext uri="{FF2B5EF4-FFF2-40B4-BE49-F238E27FC236}">
                      <a16:creationId xmlns:a16="http://schemas.microsoft.com/office/drawing/2014/main" id="{F47C3B51-DB50-4BD5-AE1B-0A1FA69AB00F}"/>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0" name="Freeform 2181">
                  <a:extLst>
                    <a:ext uri="{FF2B5EF4-FFF2-40B4-BE49-F238E27FC236}">
                      <a16:creationId xmlns:a16="http://schemas.microsoft.com/office/drawing/2014/main" id="{123B833E-F4AF-4EE2-981F-016848AF78D2}"/>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1" name="Freeform 2182">
                  <a:extLst>
                    <a:ext uri="{FF2B5EF4-FFF2-40B4-BE49-F238E27FC236}">
                      <a16:creationId xmlns:a16="http://schemas.microsoft.com/office/drawing/2014/main" id="{B87CFF3E-5B9D-44E5-ABD6-73125FEA9962}"/>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2" name="Freeform 2183">
                  <a:extLst>
                    <a:ext uri="{FF2B5EF4-FFF2-40B4-BE49-F238E27FC236}">
                      <a16:creationId xmlns:a16="http://schemas.microsoft.com/office/drawing/2014/main" id="{C93BD071-F19A-4B85-945A-60FB58F0B4A2}"/>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3" name="Freeform 2184">
                  <a:extLst>
                    <a:ext uri="{FF2B5EF4-FFF2-40B4-BE49-F238E27FC236}">
                      <a16:creationId xmlns:a16="http://schemas.microsoft.com/office/drawing/2014/main" id="{447F04CC-EB46-4923-8C01-0F4961F4E45E}"/>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4" name="Freeform 2185">
                  <a:extLst>
                    <a:ext uri="{FF2B5EF4-FFF2-40B4-BE49-F238E27FC236}">
                      <a16:creationId xmlns:a16="http://schemas.microsoft.com/office/drawing/2014/main" id="{A7E057C4-57CD-4962-912F-6BCE0EAC79EF}"/>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5" name="Freeform 2186">
                  <a:extLst>
                    <a:ext uri="{FF2B5EF4-FFF2-40B4-BE49-F238E27FC236}">
                      <a16:creationId xmlns:a16="http://schemas.microsoft.com/office/drawing/2014/main" id="{FE3D82B6-CC95-48DF-A0CA-10F1C3ECB079}"/>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6" name="Freeform 2187">
                  <a:extLst>
                    <a:ext uri="{FF2B5EF4-FFF2-40B4-BE49-F238E27FC236}">
                      <a16:creationId xmlns:a16="http://schemas.microsoft.com/office/drawing/2014/main" id="{F329C581-9DEE-401C-A380-CC267D7F3F6F}"/>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7" name="Freeform 2188">
                  <a:extLst>
                    <a:ext uri="{FF2B5EF4-FFF2-40B4-BE49-F238E27FC236}">
                      <a16:creationId xmlns:a16="http://schemas.microsoft.com/office/drawing/2014/main" id="{1AB63CD0-C158-43F2-9BD4-6F7BC5841701}"/>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7208" name="Group 2189">
              <a:extLst>
                <a:ext uri="{FF2B5EF4-FFF2-40B4-BE49-F238E27FC236}">
                  <a16:creationId xmlns:a16="http://schemas.microsoft.com/office/drawing/2014/main" id="{FC65B2AB-233F-4DF3-90BD-6863A07CF3C9}"/>
                </a:ext>
              </a:extLst>
            </p:cNvPr>
            <p:cNvGrpSpPr>
              <a:grpSpLocks/>
            </p:cNvGrpSpPr>
            <p:nvPr/>
          </p:nvGrpSpPr>
          <p:grpSpPr bwMode="auto">
            <a:xfrm>
              <a:off x="1824" y="3312"/>
              <a:ext cx="528" cy="440"/>
              <a:chOff x="3189" y="2788"/>
              <a:chExt cx="698" cy="632"/>
            </a:xfrm>
          </p:grpSpPr>
          <p:sp>
            <p:nvSpPr>
              <p:cNvPr id="7209" name="Freeform 2190">
                <a:extLst>
                  <a:ext uri="{FF2B5EF4-FFF2-40B4-BE49-F238E27FC236}">
                    <a16:creationId xmlns:a16="http://schemas.microsoft.com/office/drawing/2014/main" id="{30437810-1F39-4FDB-B0CB-A9BF47CCEA6E}"/>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0" name="Freeform 2191">
                <a:extLst>
                  <a:ext uri="{FF2B5EF4-FFF2-40B4-BE49-F238E27FC236}">
                    <a16:creationId xmlns:a16="http://schemas.microsoft.com/office/drawing/2014/main" id="{E0899FB9-BA1B-4394-B10B-0F4BE5331F23}"/>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1" name="Freeform 2192">
                <a:extLst>
                  <a:ext uri="{FF2B5EF4-FFF2-40B4-BE49-F238E27FC236}">
                    <a16:creationId xmlns:a16="http://schemas.microsoft.com/office/drawing/2014/main" id="{BE9B4085-6C4C-45EF-9CF5-CF07E10AC9AF}"/>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2" name="Freeform 2193">
                <a:extLst>
                  <a:ext uri="{FF2B5EF4-FFF2-40B4-BE49-F238E27FC236}">
                    <a16:creationId xmlns:a16="http://schemas.microsoft.com/office/drawing/2014/main" id="{8E433055-C9F6-4179-9FF1-DA917652082A}"/>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3" name="Freeform 2194">
                <a:extLst>
                  <a:ext uri="{FF2B5EF4-FFF2-40B4-BE49-F238E27FC236}">
                    <a16:creationId xmlns:a16="http://schemas.microsoft.com/office/drawing/2014/main" id="{3116E64D-CE2D-4BD2-A4A9-BCD17EBE7132}"/>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4" name="Freeform 2195">
                <a:extLst>
                  <a:ext uri="{FF2B5EF4-FFF2-40B4-BE49-F238E27FC236}">
                    <a16:creationId xmlns:a16="http://schemas.microsoft.com/office/drawing/2014/main" id="{2C9BB59B-E88B-4ADE-AE6C-1A11D6702CC4}"/>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5" name="Freeform 2196">
                <a:extLst>
                  <a:ext uri="{FF2B5EF4-FFF2-40B4-BE49-F238E27FC236}">
                    <a16:creationId xmlns:a16="http://schemas.microsoft.com/office/drawing/2014/main" id="{5BAB55AE-64AE-4FCA-8254-EF42CF28C2DB}"/>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6" name="Freeform 2197">
                <a:extLst>
                  <a:ext uri="{FF2B5EF4-FFF2-40B4-BE49-F238E27FC236}">
                    <a16:creationId xmlns:a16="http://schemas.microsoft.com/office/drawing/2014/main" id="{13606946-949A-406A-9811-0343997D5982}"/>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7" name="Freeform 2198">
                <a:extLst>
                  <a:ext uri="{FF2B5EF4-FFF2-40B4-BE49-F238E27FC236}">
                    <a16:creationId xmlns:a16="http://schemas.microsoft.com/office/drawing/2014/main" id="{BA2F81D8-6D55-4FA8-92F5-DB1472111324}"/>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8" name="Freeform 2199">
                <a:extLst>
                  <a:ext uri="{FF2B5EF4-FFF2-40B4-BE49-F238E27FC236}">
                    <a16:creationId xmlns:a16="http://schemas.microsoft.com/office/drawing/2014/main" id="{6CAD2A83-ED00-4B8A-B8FC-3D26318D1563}"/>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9" name="Freeform 2200">
                <a:extLst>
                  <a:ext uri="{FF2B5EF4-FFF2-40B4-BE49-F238E27FC236}">
                    <a16:creationId xmlns:a16="http://schemas.microsoft.com/office/drawing/2014/main" id="{A61F29DA-0F20-466A-AC33-BFBC0BABA4FC}"/>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0" name="Freeform 2201">
                <a:extLst>
                  <a:ext uri="{FF2B5EF4-FFF2-40B4-BE49-F238E27FC236}">
                    <a16:creationId xmlns:a16="http://schemas.microsoft.com/office/drawing/2014/main" id="{D46B3327-B069-4809-9645-5ED7AFE5A604}"/>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1" name="Freeform 2202">
                <a:extLst>
                  <a:ext uri="{FF2B5EF4-FFF2-40B4-BE49-F238E27FC236}">
                    <a16:creationId xmlns:a16="http://schemas.microsoft.com/office/drawing/2014/main" id="{7D30857A-9F0C-4BDF-9906-37F6F256155E}"/>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2" name="Freeform 2203">
                <a:extLst>
                  <a:ext uri="{FF2B5EF4-FFF2-40B4-BE49-F238E27FC236}">
                    <a16:creationId xmlns:a16="http://schemas.microsoft.com/office/drawing/2014/main" id="{9FC55044-D635-4148-87EF-0405CD23B0C5}"/>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3" name="Freeform 2204">
                <a:extLst>
                  <a:ext uri="{FF2B5EF4-FFF2-40B4-BE49-F238E27FC236}">
                    <a16:creationId xmlns:a16="http://schemas.microsoft.com/office/drawing/2014/main" id="{EC1AB690-DCB9-4D9F-B4D7-55C580C19F87}"/>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4" name="Freeform 2205">
                <a:extLst>
                  <a:ext uri="{FF2B5EF4-FFF2-40B4-BE49-F238E27FC236}">
                    <a16:creationId xmlns:a16="http://schemas.microsoft.com/office/drawing/2014/main" id="{72CE822A-C596-4E52-972B-F36721AE89EE}"/>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5" name="Freeform 2206">
                <a:extLst>
                  <a:ext uri="{FF2B5EF4-FFF2-40B4-BE49-F238E27FC236}">
                    <a16:creationId xmlns:a16="http://schemas.microsoft.com/office/drawing/2014/main" id="{729107DC-3B42-4250-BEE7-B7F6A2418CE5}"/>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6" name="Freeform 2207">
                <a:extLst>
                  <a:ext uri="{FF2B5EF4-FFF2-40B4-BE49-F238E27FC236}">
                    <a16:creationId xmlns:a16="http://schemas.microsoft.com/office/drawing/2014/main" id="{259B246D-F8E9-45A5-B356-63C790FBDCAC}"/>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7" name="Freeform 2208">
                <a:extLst>
                  <a:ext uri="{FF2B5EF4-FFF2-40B4-BE49-F238E27FC236}">
                    <a16:creationId xmlns:a16="http://schemas.microsoft.com/office/drawing/2014/main" id="{E96CBC91-7411-4690-BA55-A390567AA8A2}"/>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7175" name="Text Box 2209">
            <a:extLst>
              <a:ext uri="{FF2B5EF4-FFF2-40B4-BE49-F238E27FC236}">
                <a16:creationId xmlns:a16="http://schemas.microsoft.com/office/drawing/2014/main" id="{13EF67A3-10C5-4F61-A891-166C6083014B}"/>
              </a:ext>
            </a:extLst>
          </p:cNvPr>
          <p:cNvSpPr txBox="1">
            <a:spLocks noChangeArrowheads="1"/>
          </p:cNvSpPr>
          <p:nvPr/>
        </p:nvSpPr>
        <p:spPr bwMode="auto">
          <a:xfrm>
            <a:off x="1377950" y="1504950"/>
            <a:ext cx="2705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1400"/>
              <a:t>Imprima todas las páginas del instructivo.</a:t>
            </a:r>
          </a:p>
        </p:txBody>
      </p:sp>
      <p:sp>
        <p:nvSpPr>
          <p:cNvPr id="7176" name="Line 2210">
            <a:extLst>
              <a:ext uri="{FF2B5EF4-FFF2-40B4-BE49-F238E27FC236}">
                <a16:creationId xmlns:a16="http://schemas.microsoft.com/office/drawing/2014/main" id="{FD44CA14-2A9F-477C-8BB6-29DD273D3FC6}"/>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Text Box 2211">
            <a:extLst>
              <a:ext uri="{FF2B5EF4-FFF2-40B4-BE49-F238E27FC236}">
                <a16:creationId xmlns:a16="http://schemas.microsoft.com/office/drawing/2014/main" id="{B1CD20F3-EC60-4C9F-964F-3CBC7B17C1E9}"/>
              </a:ext>
            </a:extLst>
          </p:cNvPr>
          <p:cNvSpPr txBox="1">
            <a:spLocks noChangeArrowheads="1"/>
          </p:cNvSpPr>
          <p:nvPr/>
        </p:nvSpPr>
        <p:spPr bwMode="auto">
          <a:xfrm>
            <a:off x="1377950" y="2889250"/>
            <a:ext cx="2965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1400"/>
              <a:t>Fotocopie el instructivo entero copiando por los dos lados de cada página.  Las páginas pares (2, 4, 6, etc.), deben estar en inglés.  Las páginas nones (3, 5, 7, etc.), deben estar en español.</a:t>
            </a:r>
          </a:p>
        </p:txBody>
      </p:sp>
      <p:sp>
        <p:nvSpPr>
          <p:cNvPr id="7178" name="Text Box 2212">
            <a:extLst>
              <a:ext uri="{FF2B5EF4-FFF2-40B4-BE49-F238E27FC236}">
                <a16:creationId xmlns:a16="http://schemas.microsoft.com/office/drawing/2014/main" id="{75D678CB-9771-4F21-AC5B-8634B7DA4F7B}"/>
              </a:ext>
            </a:extLst>
          </p:cNvPr>
          <p:cNvSpPr txBox="1">
            <a:spLocks noChangeArrowheads="1"/>
          </p:cNvSpPr>
          <p:nvPr/>
        </p:nvSpPr>
        <p:spPr bwMode="auto">
          <a:xfrm>
            <a:off x="1416050" y="4879975"/>
            <a:ext cx="27495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s-ES" altLang="en-US" sz="1400"/>
              <a:t>Engrape o encuaderne cada instructivo.  Asegúrese que las páginas en inglés estén del lado izquierdo y las páginas en español del lado derecho.</a:t>
            </a:r>
          </a:p>
        </p:txBody>
      </p:sp>
      <p:sp>
        <p:nvSpPr>
          <p:cNvPr id="7179" name="Text Box 2213">
            <a:extLst>
              <a:ext uri="{FF2B5EF4-FFF2-40B4-BE49-F238E27FC236}">
                <a16:creationId xmlns:a16="http://schemas.microsoft.com/office/drawing/2014/main" id="{CEA6DCA4-25F9-4953-8DDD-08FE56E9BCD3}"/>
              </a:ext>
            </a:extLst>
          </p:cNvPr>
          <p:cNvSpPr txBox="1">
            <a:spLocks noChangeArrowheads="1"/>
          </p:cNvSpPr>
          <p:nvPr/>
        </p:nvSpPr>
        <p:spPr bwMode="auto">
          <a:xfrm>
            <a:off x="1377950" y="7010400"/>
            <a:ext cx="2816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s-ES" altLang="en-US" sz="1400"/>
              <a:t>Proporcione la capacitación</a:t>
            </a:r>
          </a:p>
        </p:txBody>
      </p:sp>
      <p:sp>
        <p:nvSpPr>
          <p:cNvPr id="7180" name="Line 2214">
            <a:extLst>
              <a:ext uri="{FF2B5EF4-FFF2-40B4-BE49-F238E27FC236}">
                <a16:creationId xmlns:a16="http://schemas.microsoft.com/office/drawing/2014/main" id="{CA13D8A7-84A3-45BB-BBAF-F308663CDA0B}"/>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Line 2215">
            <a:extLst>
              <a:ext uri="{FF2B5EF4-FFF2-40B4-BE49-F238E27FC236}">
                <a16:creationId xmlns:a16="http://schemas.microsoft.com/office/drawing/2014/main" id="{1FAF2E58-C214-40E8-9859-4D02C3DAF3E4}"/>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82" name="Group 2216">
            <a:extLst>
              <a:ext uri="{FF2B5EF4-FFF2-40B4-BE49-F238E27FC236}">
                <a16:creationId xmlns:a16="http://schemas.microsoft.com/office/drawing/2014/main" id="{466AEC80-D8FD-43A8-9DE8-7970516981A6}"/>
              </a:ext>
            </a:extLst>
          </p:cNvPr>
          <p:cNvGrpSpPr>
            <a:grpSpLocks/>
          </p:cNvGrpSpPr>
          <p:nvPr/>
        </p:nvGrpSpPr>
        <p:grpSpPr bwMode="auto">
          <a:xfrm>
            <a:off x="4010025" y="4381500"/>
            <a:ext cx="2743200" cy="2209800"/>
            <a:chOff x="1776" y="3216"/>
            <a:chExt cx="1728" cy="1392"/>
          </a:xfrm>
        </p:grpSpPr>
        <p:sp>
          <p:nvSpPr>
            <p:cNvPr id="7183" name="Freeform 2217">
              <a:extLst>
                <a:ext uri="{FF2B5EF4-FFF2-40B4-BE49-F238E27FC236}">
                  <a16:creationId xmlns:a16="http://schemas.microsoft.com/office/drawing/2014/main" id="{AC68157A-BB59-448B-A462-129100CDBB3F}"/>
                </a:ext>
              </a:extLst>
            </p:cNvPr>
            <p:cNvSpPr>
              <a:spLocks/>
            </p:cNvSpPr>
            <p:nvPr/>
          </p:nvSpPr>
          <p:spPr bwMode="auto">
            <a:xfrm>
              <a:off x="2464" y="3216"/>
              <a:ext cx="1040" cy="1055"/>
            </a:xfrm>
            <a:custGeom>
              <a:avLst/>
              <a:gdLst>
                <a:gd name="T0" fmla="*/ 87 w 1118"/>
                <a:gd name="T1" fmla="*/ 0 h 1355"/>
                <a:gd name="T2" fmla="*/ 0 w 1118"/>
                <a:gd name="T3" fmla="*/ 2 h 1355"/>
                <a:gd name="T4" fmla="*/ 60 w 1118"/>
                <a:gd name="T5" fmla="*/ 3 h 1355"/>
                <a:gd name="T6" fmla="*/ 197 w 1118"/>
                <a:gd name="T7" fmla="*/ 2 h 1355"/>
                <a:gd name="T8" fmla="*/ 87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4" name="Freeform 2218">
              <a:extLst>
                <a:ext uri="{FF2B5EF4-FFF2-40B4-BE49-F238E27FC236}">
                  <a16:creationId xmlns:a16="http://schemas.microsoft.com/office/drawing/2014/main" id="{077B31D7-313B-4C3C-A969-C07FBE3403FA}"/>
                </a:ext>
              </a:extLst>
            </p:cNvPr>
            <p:cNvSpPr>
              <a:spLocks/>
            </p:cNvSpPr>
            <p:nvPr/>
          </p:nvSpPr>
          <p:spPr bwMode="auto">
            <a:xfrm>
              <a:off x="2459" y="3240"/>
              <a:ext cx="974" cy="990"/>
            </a:xfrm>
            <a:custGeom>
              <a:avLst/>
              <a:gdLst>
                <a:gd name="T0" fmla="*/ 0 w 1049"/>
                <a:gd name="T1" fmla="*/ 2 h 1270"/>
                <a:gd name="T2" fmla="*/ 0 w 1049"/>
                <a:gd name="T3" fmla="*/ 2 h 1270"/>
                <a:gd name="T4" fmla="*/ 83 w 1049"/>
                <a:gd name="T5" fmla="*/ 0 h 1270"/>
                <a:gd name="T6" fmla="*/ 175 w 1049"/>
                <a:gd name="T7" fmla="*/ 2 h 1270"/>
                <a:gd name="T8" fmla="*/ 56 w 1049"/>
                <a:gd name="T9" fmla="*/ 3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5" name="Freeform 2219">
              <a:extLst>
                <a:ext uri="{FF2B5EF4-FFF2-40B4-BE49-F238E27FC236}">
                  <a16:creationId xmlns:a16="http://schemas.microsoft.com/office/drawing/2014/main" id="{0E8792BB-7F70-4DB0-B5D8-D993F9DAF0B6}"/>
                </a:ext>
              </a:extLst>
            </p:cNvPr>
            <p:cNvSpPr>
              <a:spLocks/>
            </p:cNvSpPr>
            <p:nvPr/>
          </p:nvSpPr>
          <p:spPr bwMode="auto">
            <a:xfrm>
              <a:off x="2459" y="3267"/>
              <a:ext cx="929" cy="963"/>
            </a:xfrm>
            <a:custGeom>
              <a:avLst/>
              <a:gdLst>
                <a:gd name="T0" fmla="*/ 0 w 1000"/>
                <a:gd name="T1" fmla="*/ 2 h 1237"/>
                <a:gd name="T2" fmla="*/ 0 w 1000"/>
                <a:gd name="T3" fmla="*/ 2 h 1237"/>
                <a:gd name="T4" fmla="*/ 83 w 1000"/>
                <a:gd name="T5" fmla="*/ 0 h 1237"/>
                <a:gd name="T6" fmla="*/ 171 w 1000"/>
                <a:gd name="T7" fmla="*/ 2 h 1237"/>
                <a:gd name="T8" fmla="*/ 57 w 1000"/>
                <a:gd name="T9" fmla="*/ 3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6" name="Freeform 2220">
              <a:extLst>
                <a:ext uri="{FF2B5EF4-FFF2-40B4-BE49-F238E27FC236}">
                  <a16:creationId xmlns:a16="http://schemas.microsoft.com/office/drawing/2014/main" id="{6E8A8F59-E590-4A72-8922-90F141E319D5}"/>
                </a:ext>
              </a:extLst>
            </p:cNvPr>
            <p:cNvSpPr>
              <a:spLocks/>
            </p:cNvSpPr>
            <p:nvPr/>
          </p:nvSpPr>
          <p:spPr bwMode="auto">
            <a:xfrm>
              <a:off x="1776" y="3536"/>
              <a:ext cx="1012" cy="1072"/>
            </a:xfrm>
            <a:custGeom>
              <a:avLst/>
              <a:gdLst>
                <a:gd name="T0" fmla="*/ 133 w 1088"/>
                <a:gd name="T1" fmla="*/ 0 h 1377"/>
                <a:gd name="T2" fmla="*/ 0 w 1088"/>
                <a:gd name="T3" fmla="*/ 2 h 1377"/>
                <a:gd name="T4" fmla="*/ 87 w 1088"/>
                <a:gd name="T5" fmla="*/ 3 h 1377"/>
                <a:gd name="T6" fmla="*/ 191 w 1088"/>
                <a:gd name="T7" fmla="*/ 2 h 1377"/>
                <a:gd name="T8" fmla="*/ 133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7" name="Freeform 2221">
              <a:extLst>
                <a:ext uri="{FF2B5EF4-FFF2-40B4-BE49-F238E27FC236}">
                  <a16:creationId xmlns:a16="http://schemas.microsoft.com/office/drawing/2014/main" id="{E36496D1-D847-4776-ACE8-B996F4E076E9}"/>
                </a:ext>
              </a:extLst>
            </p:cNvPr>
            <p:cNvSpPr>
              <a:spLocks/>
            </p:cNvSpPr>
            <p:nvPr/>
          </p:nvSpPr>
          <p:spPr bwMode="auto">
            <a:xfrm>
              <a:off x="1834" y="3569"/>
              <a:ext cx="931" cy="968"/>
            </a:xfrm>
            <a:custGeom>
              <a:avLst/>
              <a:gdLst>
                <a:gd name="T0" fmla="*/ 116 w 1001"/>
                <a:gd name="T1" fmla="*/ 0 h 1242"/>
                <a:gd name="T2" fmla="*/ 0 w 1001"/>
                <a:gd name="T3" fmla="*/ 2 h 1242"/>
                <a:gd name="T4" fmla="*/ 80 w 1001"/>
                <a:gd name="T5" fmla="*/ 3 h 1242"/>
                <a:gd name="T6" fmla="*/ 177 w 1001"/>
                <a:gd name="T7" fmla="*/ 2 h 1242"/>
                <a:gd name="T8" fmla="*/ 116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8" name="Freeform 2222">
              <a:extLst>
                <a:ext uri="{FF2B5EF4-FFF2-40B4-BE49-F238E27FC236}">
                  <a16:creationId xmlns:a16="http://schemas.microsoft.com/office/drawing/2014/main" id="{A97C9B8E-CBCD-4899-AF88-ACF73FEBF0B2}"/>
                </a:ext>
              </a:extLst>
            </p:cNvPr>
            <p:cNvSpPr>
              <a:spLocks/>
            </p:cNvSpPr>
            <p:nvPr/>
          </p:nvSpPr>
          <p:spPr bwMode="auto">
            <a:xfrm>
              <a:off x="2459" y="3297"/>
              <a:ext cx="887" cy="933"/>
            </a:xfrm>
            <a:custGeom>
              <a:avLst/>
              <a:gdLst>
                <a:gd name="T0" fmla="*/ 0 w 953"/>
                <a:gd name="T1" fmla="*/ 2 h 1199"/>
                <a:gd name="T2" fmla="*/ 0 w 953"/>
                <a:gd name="T3" fmla="*/ 2 h 1199"/>
                <a:gd name="T4" fmla="*/ 87 w 953"/>
                <a:gd name="T5" fmla="*/ 0 h 1199"/>
                <a:gd name="T6" fmla="*/ 169 w 953"/>
                <a:gd name="T7" fmla="*/ 2 h 1199"/>
                <a:gd name="T8" fmla="*/ 59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9" name="Freeform 2223">
              <a:extLst>
                <a:ext uri="{FF2B5EF4-FFF2-40B4-BE49-F238E27FC236}">
                  <a16:creationId xmlns:a16="http://schemas.microsoft.com/office/drawing/2014/main" id="{0B230A01-CAD4-4045-AFC8-BCF1F8F56A40}"/>
                </a:ext>
              </a:extLst>
            </p:cNvPr>
            <p:cNvSpPr>
              <a:spLocks/>
            </p:cNvSpPr>
            <p:nvPr/>
          </p:nvSpPr>
          <p:spPr bwMode="auto">
            <a:xfrm>
              <a:off x="2442" y="3548"/>
              <a:ext cx="346" cy="699"/>
            </a:xfrm>
            <a:custGeom>
              <a:avLst/>
              <a:gdLst>
                <a:gd name="T0" fmla="*/ 0 w 373"/>
                <a:gd name="T1" fmla="*/ 2 h 899"/>
                <a:gd name="T2" fmla="*/ 6 w 373"/>
                <a:gd name="T3" fmla="*/ 0 h 899"/>
                <a:gd name="T4" fmla="*/ 61 w 373"/>
                <a:gd name="T5" fmla="*/ 2 h 899"/>
                <a:gd name="T6" fmla="*/ 58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90" name="Group 2224">
              <a:extLst>
                <a:ext uri="{FF2B5EF4-FFF2-40B4-BE49-F238E27FC236}">
                  <a16:creationId xmlns:a16="http://schemas.microsoft.com/office/drawing/2014/main" id="{664DB2E9-2706-4B71-942B-03A543B04F4B}"/>
                </a:ext>
              </a:extLst>
            </p:cNvPr>
            <p:cNvGrpSpPr>
              <a:grpSpLocks/>
            </p:cNvGrpSpPr>
            <p:nvPr/>
          </p:nvGrpSpPr>
          <p:grpSpPr bwMode="auto">
            <a:xfrm>
              <a:off x="2434" y="3596"/>
              <a:ext cx="401" cy="595"/>
              <a:chOff x="2056" y="1496"/>
              <a:chExt cx="468" cy="751"/>
            </a:xfrm>
          </p:grpSpPr>
          <p:grpSp>
            <p:nvGrpSpPr>
              <p:cNvPr id="7195" name="Group 2225">
                <a:extLst>
                  <a:ext uri="{FF2B5EF4-FFF2-40B4-BE49-F238E27FC236}">
                    <a16:creationId xmlns:a16="http://schemas.microsoft.com/office/drawing/2014/main" id="{85646673-E682-41A8-96E4-347B57B34ABA}"/>
                  </a:ext>
                </a:extLst>
              </p:cNvPr>
              <p:cNvGrpSpPr>
                <a:grpSpLocks/>
              </p:cNvGrpSpPr>
              <p:nvPr/>
            </p:nvGrpSpPr>
            <p:grpSpPr bwMode="auto">
              <a:xfrm>
                <a:off x="2056" y="1496"/>
                <a:ext cx="206" cy="139"/>
                <a:chOff x="2056" y="1496"/>
                <a:chExt cx="206" cy="139"/>
              </a:xfrm>
            </p:grpSpPr>
            <p:sp>
              <p:nvSpPr>
                <p:cNvPr id="7204" name="Freeform 2226">
                  <a:extLst>
                    <a:ext uri="{FF2B5EF4-FFF2-40B4-BE49-F238E27FC236}">
                      <a16:creationId xmlns:a16="http://schemas.microsoft.com/office/drawing/2014/main" id="{BABC1B07-D005-45AD-94F7-81C954B740CE}"/>
                    </a:ext>
                  </a:extLst>
                </p:cNvPr>
                <p:cNvSpPr>
                  <a:spLocks/>
                </p:cNvSpPr>
                <p:nvPr/>
              </p:nvSpPr>
              <p:spPr bwMode="auto">
                <a:xfrm>
                  <a:off x="2056" y="1596"/>
                  <a:ext cx="45" cy="39"/>
                </a:xfrm>
                <a:custGeom>
                  <a:avLst/>
                  <a:gdLst>
                    <a:gd name="T0" fmla="*/ 181 w 41"/>
                    <a:gd name="T1" fmla="*/ 11 h 41"/>
                    <a:gd name="T2" fmla="*/ 261 w 41"/>
                    <a:gd name="T3" fmla="*/ 10 h 41"/>
                    <a:gd name="T4" fmla="*/ 316 w 41"/>
                    <a:gd name="T5" fmla="*/ 10 h 41"/>
                    <a:gd name="T6" fmla="*/ 374 w 41"/>
                    <a:gd name="T7" fmla="*/ 10 h 41"/>
                    <a:gd name="T8" fmla="*/ 379 w 41"/>
                    <a:gd name="T9" fmla="*/ 10 h 41"/>
                    <a:gd name="T10" fmla="*/ 374 w 41"/>
                    <a:gd name="T11" fmla="*/ 10 h 41"/>
                    <a:gd name="T12" fmla="*/ 316 w 41"/>
                    <a:gd name="T13" fmla="*/ 6 h 41"/>
                    <a:gd name="T14" fmla="*/ 261 w 41"/>
                    <a:gd name="T15" fmla="*/ 1 h 41"/>
                    <a:gd name="T16" fmla="*/ 181 w 41"/>
                    <a:gd name="T17" fmla="*/ 0 h 41"/>
                    <a:gd name="T18" fmla="*/ 104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04 w 41"/>
                    <a:gd name="T31" fmla="*/ 10 h 41"/>
                    <a:gd name="T32" fmla="*/ 181 w 41"/>
                    <a:gd name="T33" fmla="*/ 1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5" name="Freeform 2227">
                  <a:extLst>
                    <a:ext uri="{FF2B5EF4-FFF2-40B4-BE49-F238E27FC236}">
                      <a16:creationId xmlns:a16="http://schemas.microsoft.com/office/drawing/2014/main" id="{C26B940C-D60E-4872-9E19-09D790F15D93}"/>
                    </a:ext>
                  </a:extLst>
                </p:cNvPr>
                <p:cNvSpPr>
                  <a:spLocks/>
                </p:cNvSpPr>
                <p:nvPr/>
              </p:nvSpPr>
              <p:spPr bwMode="auto">
                <a:xfrm>
                  <a:off x="2216" y="1533"/>
                  <a:ext cx="46" cy="41"/>
                </a:xfrm>
                <a:custGeom>
                  <a:avLst/>
                  <a:gdLst>
                    <a:gd name="T0" fmla="*/ 338 w 41"/>
                    <a:gd name="T1" fmla="*/ 67 h 40"/>
                    <a:gd name="T2" fmla="*/ 464 w 41"/>
                    <a:gd name="T3" fmla="*/ 65 h 40"/>
                    <a:gd name="T4" fmla="*/ 563 w 41"/>
                    <a:gd name="T5" fmla="*/ 59 h 40"/>
                    <a:gd name="T6" fmla="*/ 632 w 41"/>
                    <a:gd name="T7" fmla="*/ 52 h 40"/>
                    <a:gd name="T8" fmla="*/ 651 w 41"/>
                    <a:gd name="T9" fmla="*/ 44 h 40"/>
                    <a:gd name="T10" fmla="*/ 632 w 41"/>
                    <a:gd name="T11" fmla="*/ 13 h 40"/>
                    <a:gd name="T12" fmla="*/ 563 w 41"/>
                    <a:gd name="T13" fmla="*/ 6 h 40"/>
                    <a:gd name="T14" fmla="*/ 464 w 41"/>
                    <a:gd name="T15" fmla="*/ 1 h 40"/>
                    <a:gd name="T16" fmla="*/ 338 w 41"/>
                    <a:gd name="T17" fmla="*/ 0 h 40"/>
                    <a:gd name="T18" fmla="*/ 213 w 41"/>
                    <a:gd name="T19" fmla="*/ 1 h 40"/>
                    <a:gd name="T20" fmla="*/ 95 w 41"/>
                    <a:gd name="T21" fmla="*/ 6 h 40"/>
                    <a:gd name="T22" fmla="*/ 1 w 41"/>
                    <a:gd name="T23" fmla="*/ 13 h 40"/>
                    <a:gd name="T24" fmla="*/ 0 w 41"/>
                    <a:gd name="T25" fmla="*/ 44 h 40"/>
                    <a:gd name="T26" fmla="*/ 1 w 41"/>
                    <a:gd name="T27" fmla="*/ 52 h 40"/>
                    <a:gd name="T28" fmla="*/ 95 w 41"/>
                    <a:gd name="T29" fmla="*/ 59 h 40"/>
                    <a:gd name="T30" fmla="*/ 213 w 41"/>
                    <a:gd name="T31" fmla="*/ 65 h 40"/>
                    <a:gd name="T32" fmla="*/ 338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6" name="Freeform 2228">
                  <a:extLst>
                    <a:ext uri="{FF2B5EF4-FFF2-40B4-BE49-F238E27FC236}">
                      <a16:creationId xmlns:a16="http://schemas.microsoft.com/office/drawing/2014/main" id="{6B766D62-AEF1-404D-9153-8E1115B11162}"/>
                    </a:ext>
                  </a:extLst>
                </p:cNvPr>
                <p:cNvSpPr>
                  <a:spLocks/>
                </p:cNvSpPr>
                <p:nvPr/>
              </p:nvSpPr>
              <p:spPr bwMode="auto">
                <a:xfrm>
                  <a:off x="2060" y="1496"/>
                  <a:ext cx="195" cy="126"/>
                </a:xfrm>
                <a:custGeom>
                  <a:avLst/>
                  <a:gdLst>
                    <a:gd name="T0" fmla="*/ 919 w 181"/>
                    <a:gd name="T1" fmla="*/ 42 h 129"/>
                    <a:gd name="T2" fmla="*/ 1081 w 181"/>
                    <a:gd name="T3" fmla="*/ 33 h 129"/>
                    <a:gd name="T4" fmla="*/ 1070 w 181"/>
                    <a:gd name="T5" fmla="*/ 31 h 129"/>
                    <a:gd name="T6" fmla="*/ 1057 w 181"/>
                    <a:gd name="T7" fmla="*/ 27 h 129"/>
                    <a:gd name="T8" fmla="*/ 1033 w 181"/>
                    <a:gd name="T9" fmla="*/ 21 h 129"/>
                    <a:gd name="T10" fmla="*/ 1003 w 181"/>
                    <a:gd name="T11" fmla="*/ 21 h 129"/>
                    <a:gd name="T12" fmla="*/ 955 w 181"/>
                    <a:gd name="T13" fmla="*/ 21 h 129"/>
                    <a:gd name="T14" fmla="*/ 918 w 181"/>
                    <a:gd name="T15" fmla="*/ 19 h 129"/>
                    <a:gd name="T16" fmla="*/ 853 w 181"/>
                    <a:gd name="T17" fmla="*/ 11 h 129"/>
                    <a:gd name="T18" fmla="*/ 783 w 181"/>
                    <a:gd name="T19" fmla="*/ 6 h 129"/>
                    <a:gd name="T20" fmla="*/ 729 w 181"/>
                    <a:gd name="T21" fmla="*/ 2 h 129"/>
                    <a:gd name="T22" fmla="*/ 677 w 181"/>
                    <a:gd name="T23" fmla="*/ 1 h 129"/>
                    <a:gd name="T24" fmla="*/ 628 w 181"/>
                    <a:gd name="T25" fmla="*/ 0 h 129"/>
                    <a:gd name="T26" fmla="*/ 581 w 181"/>
                    <a:gd name="T27" fmla="*/ 0 h 129"/>
                    <a:gd name="T28" fmla="*/ 512 w 181"/>
                    <a:gd name="T29" fmla="*/ 1 h 129"/>
                    <a:gd name="T30" fmla="*/ 464 w 181"/>
                    <a:gd name="T31" fmla="*/ 3 h 129"/>
                    <a:gd name="T32" fmla="*/ 407 w 181"/>
                    <a:gd name="T33" fmla="*/ 7 h 129"/>
                    <a:gd name="T34" fmla="*/ 346 w 181"/>
                    <a:gd name="T35" fmla="*/ 10 h 129"/>
                    <a:gd name="T36" fmla="*/ 222 w 181"/>
                    <a:gd name="T37" fmla="*/ 21 h 129"/>
                    <a:gd name="T38" fmla="*/ 126 w 181"/>
                    <a:gd name="T39" fmla="*/ 21 h 129"/>
                    <a:gd name="T40" fmla="*/ 54 w 181"/>
                    <a:gd name="T41" fmla="*/ 30 h 129"/>
                    <a:gd name="T42" fmla="*/ 3 w 181"/>
                    <a:gd name="T43" fmla="*/ 43 h 129"/>
                    <a:gd name="T44" fmla="*/ 0 w 181"/>
                    <a:gd name="T45" fmla="*/ 51 h 129"/>
                    <a:gd name="T46" fmla="*/ 0 w 181"/>
                    <a:gd name="T47" fmla="*/ 59 h 129"/>
                    <a:gd name="T48" fmla="*/ 1 w 181"/>
                    <a:gd name="T49" fmla="*/ 65 h 129"/>
                    <a:gd name="T50" fmla="*/ 5 w 181"/>
                    <a:gd name="T51" fmla="*/ 73 h 129"/>
                    <a:gd name="T52" fmla="*/ 191 w 181"/>
                    <a:gd name="T53" fmla="*/ 67 h 129"/>
                    <a:gd name="T54" fmla="*/ 191 w 181"/>
                    <a:gd name="T55" fmla="*/ 67 h 129"/>
                    <a:gd name="T56" fmla="*/ 183 w 181"/>
                    <a:gd name="T57" fmla="*/ 64 h 129"/>
                    <a:gd name="T58" fmla="*/ 170 w 181"/>
                    <a:gd name="T59" fmla="*/ 61 h 129"/>
                    <a:gd name="T60" fmla="*/ 170 w 181"/>
                    <a:gd name="T61" fmla="*/ 57 h 129"/>
                    <a:gd name="T62" fmla="*/ 170 w 181"/>
                    <a:gd name="T63" fmla="*/ 50 h 129"/>
                    <a:gd name="T64" fmla="*/ 191 w 181"/>
                    <a:gd name="T65" fmla="*/ 44 h 129"/>
                    <a:gd name="T66" fmla="*/ 239 w 181"/>
                    <a:gd name="T67" fmla="*/ 36 h 129"/>
                    <a:gd name="T68" fmla="*/ 307 w 181"/>
                    <a:gd name="T69" fmla="*/ 23 h 129"/>
                    <a:gd name="T70" fmla="*/ 415 w 181"/>
                    <a:gd name="T71" fmla="*/ 21 h 129"/>
                    <a:gd name="T72" fmla="*/ 464 w 181"/>
                    <a:gd name="T73" fmla="*/ 21 h 129"/>
                    <a:gd name="T74" fmla="*/ 502 w 181"/>
                    <a:gd name="T75" fmla="*/ 21 h 129"/>
                    <a:gd name="T76" fmla="*/ 541 w 181"/>
                    <a:gd name="T77" fmla="*/ 21 h 129"/>
                    <a:gd name="T78" fmla="*/ 583 w 181"/>
                    <a:gd name="T79" fmla="*/ 21 h 129"/>
                    <a:gd name="T80" fmla="*/ 610 w 181"/>
                    <a:gd name="T81" fmla="*/ 21 h 129"/>
                    <a:gd name="T82" fmla="*/ 641 w 181"/>
                    <a:gd name="T83" fmla="*/ 21 h 129"/>
                    <a:gd name="T84" fmla="*/ 682 w 181"/>
                    <a:gd name="T85" fmla="*/ 21 h 129"/>
                    <a:gd name="T86" fmla="*/ 726 w 181"/>
                    <a:gd name="T87" fmla="*/ 21 h 129"/>
                    <a:gd name="T88" fmla="*/ 763 w 181"/>
                    <a:gd name="T89" fmla="*/ 21 h 129"/>
                    <a:gd name="T90" fmla="*/ 802 w 181"/>
                    <a:gd name="T91" fmla="*/ 21 h 129"/>
                    <a:gd name="T92" fmla="*/ 844 w 181"/>
                    <a:gd name="T93" fmla="*/ 23 h 129"/>
                    <a:gd name="T94" fmla="*/ 864 w 181"/>
                    <a:gd name="T95" fmla="*/ 29 h 129"/>
                    <a:gd name="T96" fmla="*/ 886 w 181"/>
                    <a:gd name="T97" fmla="*/ 35 h 129"/>
                    <a:gd name="T98" fmla="*/ 911 w 181"/>
                    <a:gd name="T99" fmla="*/ 39 h 129"/>
                    <a:gd name="T100" fmla="*/ 918 w 181"/>
                    <a:gd name="T101" fmla="*/ 41 h 129"/>
                    <a:gd name="T102" fmla="*/ 919 w 181"/>
                    <a:gd name="T103" fmla="*/ 42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96" name="Group 2229">
                <a:extLst>
                  <a:ext uri="{FF2B5EF4-FFF2-40B4-BE49-F238E27FC236}">
                    <a16:creationId xmlns:a16="http://schemas.microsoft.com/office/drawing/2014/main" id="{82B2BE1D-2A89-4629-BBD9-8897FEDACA45}"/>
                  </a:ext>
                </a:extLst>
              </p:cNvPr>
              <p:cNvGrpSpPr>
                <a:grpSpLocks/>
              </p:cNvGrpSpPr>
              <p:nvPr/>
            </p:nvGrpSpPr>
            <p:grpSpPr bwMode="auto">
              <a:xfrm>
                <a:off x="2188" y="1789"/>
                <a:ext cx="204" cy="139"/>
                <a:chOff x="2188" y="1789"/>
                <a:chExt cx="204" cy="139"/>
              </a:xfrm>
            </p:grpSpPr>
            <p:sp>
              <p:nvSpPr>
                <p:cNvPr id="7201" name="Freeform 2230">
                  <a:extLst>
                    <a:ext uri="{FF2B5EF4-FFF2-40B4-BE49-F238E27FC236}">
                      <a16:creationId xmlns:a16="http://schemas.microsoft.com/office/drawing/2014/main" id="{C7E3227A-B7B6-4986-A54F-24696B3EC933}"/>
                    </a:ext>
                  </a:extLst>
                </p:cNvPr>
                <p:cNvSpPr>
                  <a:spLocks/>
                </p:cNvSpPr>
                <p:nvPr/>
              </p:nvSpPr>
              <p:spPr bwMode="auto">
                <a:xfrm>
                  <a:off x="2188" y="1889"/>
                  <a:ext cx="43" cy="39"/>
                </a:xfrm>
                <a:custGeom>
                  <a:avLst/>
                  <a:gdLst>
                    <a:gd name="T0" fmla="*/ 45 w 42"/>
                    <a:gd name="T1" fmla="*/ 7 h 42"/>
                    <a:gd name="T2" fmla="*/ 53 w 42"/>
                    <a:gd name="T3" fmla="*/ 7 h 42"/>
                    <a:gd name="T4" fmla="*/ 60 w 42"/>
                    <a:gd name="T5" fmla="*/ 7 h 42"/>
                    <a:gd name="T6" fmla="*/ 67 w 42"/>
                    <a:gd name="T7" fmla="*/ 7 h 42"/>
                    <a:gd name="T8" fmla="*/ 69 w 42"/>
                    <a:gd name="T9" fmla="*/ 7 h 42"/>
                    <a:gd name="T10" fmla="*/ 67 w 42"/>
                    <a:gd name="T11" fmla="*/ 7 h 42"/>
                    <a:gd name="T12" fmla="*/ 60 w 42"/>
                    <a:gd name="T13" fmla="*/ 6 h 42"/>
                    <a:gd name="T14" fmla="*/ 53 w 42"/>
                    <a:gd name="T15" fmla="*/ 2 h 42"/>
                    <a:gd name="T16" fmla="*/ 45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5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2" name="Freeform 2231">
                  <a:extLst>
                    <a:ext uri="{FF2B5EF4-FFF2-40B4-BE49-F238E27FC236}">
                      <a16:creationId xmlns:a16="http://schemas.microsoft.com/office/drawing/2014/main" id="{3F129F0E-2246-4881-B84F-C291631231AA}"/>
                    </a:ext>
                  </a:extLst>
                </p:cNvPr>
                <p:cNvSpPr>
                  <a:spLocks/>
                </p:cNvSpPr>
                <p:nvPr/>
              </p:nvSpPr>
              <p:spPr bwMode="auto">
                <a:xfrm>
                  <a:off x="2346" y="1826"/>
                  <a:ext cx="46" cy="41"/>
                </a:xfrm>
                <a:custGeom>
                  <a:avLst/>
                  <a:gdLst>
                    <a:gd name="T0" fmla="*/ 314 w 41"/>
                    <a:gd name="T1" fmla="*/ 41 h 41"/>
                    <a:gd name="T2" fmla="*/ 443 w 41"/>
                    <a:gd name="T3" fmla="*/ 40 h 41"/>
                    <a:gd name="T4" fmla="*/ 558 w 41"/>
                    <a:gd name="T5" fmla="*/ 36 h 41"/>
                    <a:gd name="T6" fmla="*/ 632 w 41"/>
                    <a:gd name="T7" fmla="*/ 29 h 41"/>
                    <a:gd name="T8" fmla="*/ 651 w 41"/>
                    <a:gd name="T9" fmla="*/ 21 h 41"/>
                    <a:gd name="T10" fmla="*/ 632 w 41"/>
                    <a:gd name="T11" fmla="*/ 13 h 41"/>
                    <a:gd name="T12" fmla="*/ 558 w 41"/>
                    <a:gd name="T13" fmla="*/ 6 h 41"/>
                    <a:gd name="T14" fmla="*/ 443 w 41"/>
                    <a:gd name="T15" fmla="*/ 1 h 41"/>
                    <a:gd name="T16" fmla="*/ 314 w 41"/>
                    <a:gd name="T17" fmla="*/ 0 h 41"/>
                    <a:gd name="T18" fmla="*/ 190 w 41"/>
                    <a:gd name="T19" fmla="*/ 1 h 41"/>
                    <a:gd name="T20" fmla="*/ 85 w 41"/>
                    <a:gd name="T21" fmla="*/ 6 h 41"/>
                    <a:gd name="T22" fmla="*/ 1 w 41"/>
                    <a:gd name="T23" fmla="*/ 13 h 41"/>
                    <a:gd name="T24" fmla="*/ 0 w 41"/>
                    <a:gd name="T25" fmla="*/ 21 h 41"/>
                    <a:gd name="T26" fmla="*/ 1 w 41"/>
                    <a:gd name="T27" fmla="*/ 29 h 41"/>
                    <a:gd name="T28" fmla="*/ 85 w 41"/>
                    <a:gd name="T29" fmla="*/ 36 h 41"/>
                    <a:gd name="T30" fmla="*/ 190 w 41"/>
                    <a:gd name="T31" fmla="*/ 40 h 41"/>
                    <a:gd name="T32" fmla="*/ 314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3" name="Freeform 2232">
                  <a:extLst>
                    <a:ext uri="{FF2B5EF4-FFF2-40B4-BE49-F238E27FC236}">
                      <a16:creationId xmlns:a16="http://schemas.microsoft.com/office/drawing/2014/main" id="{6DF7FB61-D231-49D3-AEC0-1FF60C454283}"/>
                    </a:ext>
                  </a:extLst>
                </p:cNvPr>
                <p:cNvSpPr>
                  <a:spLocks/>
                </p:cNvSpPr>
                <p:nvPr/>
              </p:nvSpPr>
              <p:spPr bwMode="auto">
                <a:xfrm>
                  <a:off x="2190" y="1789"/>
                  <a:ext cx="195" cy="127"/>
                </a:xfrm>
                <a:custGeom>
                  <a:avLst/>
                  <a:gdLst>
                    <a:gd name="T0" fmla="*/ 1196 w 179"/>
                    <a:gd name="T1" fmla="*/ 43 h 129"/>
                    <a:gd name="T2" fmla="*/ 1403 w 179"/>
                    <a:gd name="T3" fmla="*/ 32 h 129"/>
                    <a:gd name="T4" fmla="*/ 1386 w 179"/>
                    <a:gd name="T5" fmla="*/ 32 h 129"/>
                    <a:gd name="T6" fmla="*/ 1373 w 179"/>
                    <a:gd name="T7" fmla="*/ 32 h 129"/>
                    <a:gd name="T8" fmla="*/ 1345 w 179"/>
                    <a:gd name="T9" fmla="*/ 32 h 129"/>
                    <a:gd name="T10" fmla="*/ 1305 w 179"/>
                    <a:gd name="T11" fmla="*/ 32 h 129"/>
                    <a:gd name="T12" fmla="*/ 1258 w 179"/>
                    <a:gd name="T13" fmla="*/ 28 h 129"/>
                    <a:gd name="T14" fmla="*/ 1196 w 179"/>
                    <a:gd name="T15" fmla="*/ 18 h 129"/>
                    <a:gd name="T16" fmla="*/ 1117 w 179"/>
                    <a:gd name="T17" fmla="*/ 12 h 129"/>
                    <a:gd name="T18" fmla="*/ 1025 w 179"/>
                    <a:gd name="T19" fmla="*/ 5 h 129"/>
                    <a:gd name="T20" fmla="*/ 958 w 179"/>
                    <a:gd name="T21" fmla="*/ 2 h 129"/>
                    <a:gd name="T22" fmla="*/ 889 w 179"/>
                    <a:gd name="T23" fmla="*/ 0 h 129"/>
                    <a:gd name="T24" fmla="*/ 820 w 179"/>
                    <a:gd name="T25" fmla="*/ 0 h 129"/>
                    <a:gd name="T26" fmla="*/ 749 w 179"/>
                    <a:gd name="T27" fmla="*/ 0 h 129"/>
                    <a:gd name="T28" fmla="*/ 679 w 179"/>
                    <a:gd name="T29" fmla="*/ 1 h 129"/>
                    <a:gd name="T30" fmla="*/ 613 w 179"/>
                    <a:gd name="T31" fmla="*/ 4 h 129"/>
                    <a:gd name="T32" fmla="*/ 534 w 179"/>
                    <a:gd name="T33" fmla="*/ 6 h 129"/>
                    <a:gd name="T34" fmla="*/ 450 w 179"/>
                    <a:gd name="T35" fmla="*/ 10 h 129"/>
                    <a:gd name="T36" fmla="*/ 292 w 179"/>
                    <a:gd name="T37" fmla="*/ 23 h 129"/>
                    <a:gd name="T38" fmla="*/ 174 w 179"/>
                    <a:gd name="T39" fmla="*/ 32 h 129"/>
                    <a:gd name="T40" fmla="*/ 75 w 179"/>
                    <a:gd name="T41" fmla="*/ 32 h 129"/>
                    <a:gd name="T42" fmla="*/ 3 w 179"/>
                    <a:gd name="T43" fmla="*/ 46 h 129"/>
                    <a:gd name="T44" fmla="*/ 1 w 179"/>
                    <a:gd name="T45" fmla="*/ 64 h 129"/>
                    <a:gd name="T46" fmla="*/ 0 w 179"/>
                    <a:gd name="T47" fmla="*/ 75 h 129"/>
                    <a:gd name="T48" fmla="*/ 2 w 179"/>
                    <a:gd name="T49" fmla="*/ 82 h 129"/>
                    <a:gd name="T50" fmla="*/ 53 w 179"/>
                    <a:gd name="T51" fmla="*/ 88 h 129"/>
                    <a:gd name="T52" fmla="*/ 247 w 179"/>
                    <a:gd name="T53" fmla="*/ 83 h 129"/>
                    <a:gd name="T54" fmla="*/ 247 w 179"/>
                    <a:gd name="T55" fmla="*/ 83 h 129"/>
                    <a:gd name="T56" fmla="*/ 246 w 179"/>
                    <a:gd name="T57" fmla="*/ 81 h 129"/>
                    <a:gd name="T58" fmla="*/ 230 w 179"/>
                    <a:gd name="T59" fmla="*/ 77 h 129"/>
                    <a:gd name="T60" fmla="*/ 227 w 179"/>
                    <a:gd name="T61" fmla="*/ 72 h 129"/>
                    <a:gd name="T62" fmla="*/ 230 w 179"/>
                    <a:gd name="T63" fmla="*/ 61 h 129"/>
                    <a:gd name="T64" fmla="*/ 251 w 179"/>
                    <a:gd name="T65" fmla="*/ 49 h 129"/>
                    <a:gd name="T66" fmla="*/ 318 w 179"/>
                    <a:gd name="T67" fmla="*/ 35 h 129"/>
                    <a:gd name="T68" fmla="*/ 413 w 179"/>
                    <a:gd name="T69" fmla="*/ 32 h 129"/>
                    <a:gd name="T70" fmla="*/ 541 w 179"/>
                    <a:gd name="T71" fmla="*/ 32 h 129"/>
                    <a:gd name="T72" fmla="*/ 606 w 179"/>
                    <a:gd name="T73" fmla="*/ 32 h 129"/>
                    <a:gd name="T74" fmla="*/ 660 w 179"/>
                    <a:gd name="T75" fmla="*/ 31 h 129"/>
                    <a:gd name="T76" fmla="*/ 699 w 179"/>
                    <a:gd name="T77" fmla="*/ 30 h 129"/>
                    <a:gd name="T78" fmla="*/ 749 w 179"/>
                    <a:gd name="T79" fmla="*/ 29 h 129"/>
                    <a:gd name="T80" fmla="*/ 801 w 179"/>
                    <a:gd name="T81" fmla="*/ 29 h 129"/>
                    <a:gd name="T82" fmla="*/ 851 w 179"/>
                    <a:gd name="T83" fmla="*/ 29 h 129"/>
                    <a:gd name="T84" fmla="*/ 889 w 179"/>
                    <a:gd name="T85" fmla="*/ 30 h 129"/>
                    <a:gd name="T86" fmla="*/ 941 w 179"/>
                    <a:gd name="T87" fmla="*/ 32 h 129"/>
                    <a:gd name="T88" fmla="*/ 1044 w 179"/>
                    <a:gd name="T89" fmla="*/ 32 h 129"/>
                    <a:gd name="T90" fmla="*/ 1134 w 179"/>
                    <a:gd name="T91" fmla="*/ 32 h 129"/>
                    <a:gd name="T92" fmla="*/ 1182 w 179"/>
                    <a:gd name="T93" fmla="*/ 38 h 129"/>
                    <a:gd name="T94" fmla="*/ 1196 w 179"/>
                    <a:gd name="T95" fmla="*/ 43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97" name="Group 2233">
                <a:extLst>
                  <a:ext uri="{FF2B5EF4-FFF2-40B4-BE49-F238E27FC236}">
                    <a16:creationId xmlns:a16="http://schemas.microsoft.com/office/drawing/2014/main" id="{57FE3F63-DE38-44C2-A99C-C1BB5B5533CE}"/>
                  </a:ext>
                </a:extLst>
              </p:cNvPr>
              <p:cNvGrpSpPr>
                <a:grpSpLocks/>
              </p:cNvGrpSpPr>
              <p:nvPr/>
            </p:nvGrpSpPr>
            <p:grpSpPr bwMode="auto">
              <a:xfrm>
                <a:off x="2320" y="2107"/>
                <a:ext cx="204" cy="140"/>
                <a:chOff x="2320" y="2107"/>
                <a:chExt cx="204" cy="140"/>
              </a:xfrm>
            </p:grpSpPr>
            <p:sp>
              <p:nvSpPr>
                <p:cNvPr id="7198" name="Freeform 2234">
                  <a:extLst>
                    <a:ext uri="{FF2B5EF4-FFF2-40B4-BE49-F238E27FC236}">
                      <a16:creationId xmlns:a16="http://schemas.microsoft.com/office/drawing/2014/main" id="{473496D6-F268-4A5D-A308-C095CD86CC39}"/>
                    </a:ext>
                  </a:extLst>
                </p:cNvPr>
                <p:cNvSpPr>
                  <a:spLocks/>
                </p:cNvSpPr>
                <p:nvPr/>
              </p:nvSpPr>
              <p:spPr bwMode="auto">
                <a:xfrm>
                  <a:off x="2320" y="2208"/>
                  <a:ext cx="44" cy="39"/>
                </a:xfrm>
                <a:custGeom>
                  <a:avLst/>
                  <a:gdLst>
                    <a:gd name="T0" fmla="*/ 191 w 40"/>
                    <a:gd name="T1" fmla="*/ 20 h 40"/>
                    <a:gd name="T2" fmla="*/ 266 w 40"/>
                    <a:gd name="T3" fmla="*/ 20 h 40"/>
                    <a:gd name="T4" fmla="*/ 338 w 40"/>
                    <a:gd name="T5" fmla="*/ 20 h 40"/>
                    <a:gd name="T6" fmla="*/ 384 w 40"/>
                    <a:gd name="T7" fmla="*/ 20 h 40"/>
                    <a:gd name="T8" fmla="*/ 389 w 40"/>
                    <a:gd name="T9" fmla="*/ 20 h 40"/>
                    <a:gd name="T10" fmla="*/ 384 w 40"/>
                    <a:gd name="T11" fmla="*/ 13 h 40"/>
                    <a:gd name="T12" fmla="*/ 338 w 40"/>
                    <a:gd name="T13" fmla="*/ 6 h 40"/>
                    <a:gd name="T14" fmla="*/ 266 w 40"/>
                    <a:gd name="T15" fmla="*/ 1 h 40"/>
                    <a:gd name="T16" fmla="*/ 191 w 40"/>
                    <a:gd name="T17" fmla="*/ 0 h 40"/>
                    <a:gd name="T18" fmla="*/ 119 w 40"/>
                    <a:gd name="T19" fmla="*/ 1 h 40"/>
                    <a:gd name="T20" fmla="*/ 61 w 40"/>
                    <a:gd name="T21" fmla="*/ 6 h 40"/>
                    <a:gd name="T22" fmla="*/ 1 w 40"/>
                    <a:gd name="T23" fmla="*/ 13 h 40"/>
                    <a:gd name="T24" fmla="*/ 0 w 40"/>
                    <a:gd name="T25" fmla="*/ 20 h 40"/>
                    <a:gd name="T26" fmla="*/ 1 w 40"/>
                    <a:gd name="T27" fmla="*/ 20 h 40"/>
                    <a:gd name="T28" fmla="*/ 61 w 40"/>
                    <a:gd name="T29" fmla="*/ 20 h 40"/>
                    <a:gd name="T30" fmla="*/ 119 w 40"/>
                    <a:gd name="T31" fmla="*/ 20 h 40"/>
                    <a:gd name="T32" fmla="*/ 19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9" name="Freeform 2235">
                  <a:extLst>
                    <a:ext uri="{FF2B5EF4-FFF2-40B4-BE49-F238E27FC236}">
                      <a16:creationId xmlns:a16="http://schemas.microsoft.com/office/drawing/2014/main" id="{C7005B6B-0C4F-4902-8E5A-AA5446C95951}"/>
                    </a:ext>
                  </a:extLst>
                </p:cNvPr>
                <p:cNvSpPr>
                  <a:spLocks/>
                </p:cNvSpPr>
                <p:nvPr/>
              </p:nvSpPr>
              <p:spPr bwMode="auto">
                <a:xfrm>
                  <a:off x="2479" y="2145"/>
                  <a:ext cx="45" cy="41"/>
                </a:xfrm>
                <a:custGeom>
                  <a:avLst/>
                  <a:gdLst>
                    <a:gd name="T0" fmla="*/ 181 w 41"/>
                    <a:gd name="T1" fmla="*/ 67 h 40"/>
                    <a:gd name="T2" fmla="*/ 262 w 41"/>
                    <a:gd name="T3" fmla="*/ 65 h 40"/>
                    <a:gd name="T4" fmla="*/ 316 w 41"/>
                    <a:gd name="T5" fmla="*/ 58 h 40"/>
                    <a:gd name="T6" fmla="*/ 374 w 41"/>
                    <a:gd name="T7" fmla="*/ 51 h 40"/>
                    <a:gd name="T8" fmla="*/ 379 w 41"/>
                    <a:gd name="T9" fmla="*/ 19 h 40"/>
                    <a:gd name="T10" fmla="*/ 374 w 41"/>
                    <a:gd name="T11" fmla="*/ 12 h 40"/>
                    <a:gd name="T12" fmla="*/ 316 w 41"/>
                    <a:gd name="T13" fmla="*/ 5 h 40"/>
                    <a:gd name="T14" fmla="*/ 262 w 41"/>
                    <a:gd name="T15" fmla="*/ 1 h 40"/>
                    <a:gd name="T16" fmla="*/ 181 w 41"/>
                    <a:gd name="T17" fmla="*/ 0 h 40"/>
                    <a:gd name="T18" fmla="*/ 104 w 41"/>
                    <a:gd name="T19" fmla="*/ 1 h 40"/>
                    <a:gd name="T20" fmla="*/ 5 w 41"/>
                    <a:gd name="T21" fmla="*/ 5 h 40"/>
                    <a:gd name="T22" fmla="*/ 1 w 41"/>
                    <a:gd name="T23" fmla="*/ 12 h 40"/>
                    <a:gd name="T24" fmla="*/ 0 w 41"/>
                    <a:gd name="T25" fmla="*/ 19 h 40"/>
                    <a:gd name="T26" fmla="*/ 1 w 41"/>
                    <a:gd name="T27" fmla="*/ 51 h 40"/>
                    <a:gd name="T28" fmla="*/ 5 w 41"/>
                    <a:gd name="T29" fmla="*/ 58 h 40"/>
                    <a:gd name="T30" fmla="*/ 104 w 41"/>
                    <a:gd name="T31" fmla="*/ 65 h 40"/>
                    <a:gd name="T32" fmla="*/ 181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0" name="Freeform 2236">
                  <a:extLst>
                    <a:ext uri="{FF2B5EF4-FFF2-40B4-BE49-F238E27FC236}">
                      <a16:creationId xmlns:a16="http://schemas.microsoft.com/office/drawing/2014/main" id="{E3E82959-45EA-4F94-914F-7A9382D689B7}"/>
                    </a:ext>
                  </a:extLst>
                </p:cNvPr>
                <p:cNvSpPr>
                  <a:spLocks/>
                </p:cNvSpPr>
                <p:nvPr/>
              </p:nvSpPr>
              <p:spPr bwMode="auto">
                <a:xfrm>
                  <a:off x="2322" y="2107"/>
                  <a:ext cx="196" cy="126"/>
                </a:xfrm>
                <a:custGeom>
                  <a:avLst/>
                  <a:gdLst>
                    <a:gd name="T0" fmla="*/ 999 w 180"/>
                    <a:gd name="T1" fmla="*/ 5 h 129"/>
                    <a:gd name="T2" fmla="*/ 940 w 180"/>
                    <a:gd name="T3" fmla="*/ 2 h 129"/>
                    <a:gd name="T4" fmla="*/ 869 w 180"/>
                    <a:gd name="T5" fmla="*/ 1 h 129"/>
                    <a:gd name="T6" fmla="*/ 803 w 180"/>
                    <a:gd name="T7" fmla="*/ 0 h 129"/>
                    <a:gd name="T8" fmla="*/ 728 w 180"/>
                    <a:gd name="T9" fmla="*/ 0 h 129"/>
                    <a:gd name="T10" fmla="*/ 659 w 180"/>
                    <a:gd name="T11" fmla="*/ 1 h 129"/>
                    <a:gd name="T12" fmla="*/ 584 w 180"/>
                    <a:gd name="T13" fmla="*/ 3 h 129"/>
                    <a:gd name="T14" fmla="*/ 518 w 180"/>
                    <a:gd name="T15" fmla="*/ 6 h 129"/>
                    <a:gd name="T16" fmla="*/ 431 w 180"/>
                    <a:gd name="T17" fmla="*/ 10 h 129"/>
                    <a:gd name="T18" fmla="*/ 271 w 180"/>
                    <a:gd name="T19" fmla="*/ 21 h 129"/>
                    <a:gd name="T20" fmla="*/ 161 w 180"/>
                    <a:gd name="T21" fmla="*/ 21 h 129"/>
                    <a:gd name="T22" fmla="*/ 69 w 180"/>
                    <a:gd name="T23" fmla="*/ 30 h 129"/>
                    <a:gd name="T24" fmla="*/ 3 w 180"/>
                    <a:gd name="T25" fmla="*/ 43 h 129"/>
                    <a:gd name="T26" fmla="*/ 0 w 180"/>
                    <a:gd name="T27" fmla="*/ 51 h 129"/>
                    <a:gd name="T28" fmla="*/ 0 w 180"/>
                    <a:gd name="T29" fmla="*/ 59 h 129"/>
                    <a:gd name="T30" fmla="*/ 1 w 180"/>
                    <a:gd name="T31" fmla="*/ 65 h 129"/>
                    <a:gd name="T32" fmla="*/ 5 w 180"/>
                    <a:gd name="T33" fmla="*/ 73 h 129"/>
                    <a:gd name="T34" fmla="*/ 244 w 180"/>
                    <a:gd name="T35" fmla="*/ 67 h 129"/>
                    <a:gd name="T36" fmla="*/ 244 w 180"/>
                    <a:gd name="T37" fmla="*/ 67 h 129"/>
                    <a:gd name="T38" fmla="*/ 229 w 180"/>
                    <a:gd name="T39" fmla="*/ 64 h 129"/>
                    <a:gd name="T40" fmla="*/ 226 w 180"/>
                    <a:gd name="T41" fmla="*/ 61 h 129"/>
                    <a:gd name="T42" fmla="*/ 210 w 180"/>
                    <a:gd name="T43" fmla="*/ 56 h 129"/>
                    <a:gd name="T44" fmla="*/ 226 w 180"/>
                    <a:gd name="T45" fmla="*/ 50 h 129"/>
                    <a:gd name="T46" fmla="*/ 246 w 180"/>
                    <a:gd name="T47" fmla="*/ 44 h 129"/>
                    <a:gd name="T48" fmla="*/ 295 w 180"/>
                    <a:gd name="T49" fmla="*/ 35 h 129"/>
                    <a:gd name="T50" fmla="*/ 396 w 180"/>
                    <a:gd name="T51" fmla="*/ 23 h 129"/>
                    <a:gd name="T52" fmla="*/ 526 w 180"/>
                    <a:gd name="T53" fmla="*/ 21 h 129"/>
                    <a:gd name="T54" fmla="*/ 578 w 180"/>
                    <a:gd name="T55" fmla="*/ 21 h 129"/>
                    <a:gd name="T56" fmla="*/ 629 w 180"/>
                    <a:gd name="T57" fmla="*/ 21 h 129"/>
                    <a:gd name="T58" fmla="*/ 685 w 180"/>
                    <a:gd name="T59" fmla="*/ 21 h 129"/>
                    <a:gd name="T60" fmla="*/ 739 w 180"/>
                    <a:gd name="T61" fmla="*/ 21 h 129"/>
                    <a:gd name="T62" fmla="*/ 782 w 180"/>
                    <a:gd name="T63" fmla="*/ 21 h 129"/>
                    <a:gd name="T64" fmla="*/ 822 w 180"/>
                    <a:gd name="T65" fmla="*/ 21 h 129"/>
                    <a:gd name="T66" fmla="*/ 874 w 180"/>
                    <a:gd name="T67" fmla="*/ 21 h 129"/>
                    <a:gd name="T68" fmla="*/ 924 w 180"/>
                    <a:gd name="T69" fmla="*/ 21 h 129"/>
                    <a:gd name="T70" fmla="*/ 1037 w 180"/>
                    <a:gd name="T71" fmla="*/ 21 h 129"/>
                    <a:gd name="T72" fmla="*/ 1115 w 180"/>
                    <a:gd name="T73" fmla="*/ 29 h 129"/>
                    <a:gd name="T74" fmla="*/ 1156 w 180"/>
                    <a:gd name="T75" fmla="*/ 39 h 129"/>
                    <a:gd name="T76" fmla="*/ 1185 w 180"/>
                    <a:gd name="T77" fmla="*/ 42 h 129"/>
                    <a:gd name="T78" fmla="*/ 1385 w 180"/>
                    <a:gd name="T79" fmla="*/ 33 h 129"/>
                    <a:gd name="T80" fmla="*/ 1372 w 180"/>
                    <a:gd name="T81" fmla="*/ 31 h 129"/>
                    <a:gd name="T82" fmla="*/ 1362 w 180"/>
                    <a:gd name="T83" fmla="*/ 26 h 129"/>
                    <a:gd name="T84" fmla="*/ 1338 w 180"/>
                    <a:gd name="T85" fmla="*/ 21 h 129"/>
                    <a:gd name="T86" fmla="*/ 1291 w 180"/>
                    <a:gd name="T87" fmla="*/ 21 h 129"/>
                    <a:gd name="T88" fmla="*/ 1233 w 180"/>
                    <a:gd name="T89" fmla="*/ 21 h 129"/>
                    <a:gd name="T90" fmla="*/ 1160 w 180"/>
                    <a:gd name="T91" fmla="*/ 19 h 129"/>
                    <a:gd name="T92" fmla="*/ 1088 w 180"/>
                    <a:gd name="T93" fmla="*/ 11 h 129"/>
                    <a:gd name="T94" fmla="*/ 999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7191" name="Text Box 2237">
              <a:extLst>
                <a:ext uri="{FF2B5EF4-FFF2-40B4-BE49-F238E27FC236}">
                  <a16:creationId xmlns:a16="http://schemas.microsoft.com/office/drawing/2014/main" id="{BC641A9A-10D8-4D21-B01C-F3DD406AE9B0}"/>
                </a:ext>
              </a:extLst>
            </p:cNvPr>
            <p:cNvSpPr txBox="1">
              <a:spLocks noChangeArrowheads="1"/>
            </p:cNvSpPr>
            <p:nvPr/>
          </p:nvSpPr>
          <p:spPr bwMode="auto">
            <a:xfrm rot="-724297">
              <a:off x="1956" y="3651"/>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Inglés</a:t>
              </a:r>
              <a:endParaRPr lang="en-US" altLang="en-US" sz="1400">
                <a:latin typeface="Tahoma" panose="020B0604030504040204" pitchFamily="34" charset="0"/>
              </a:endParaRPr>
            </a:p>
          </p:txBody>
        </p:sp>
        <p:sp>
          <p:nvSpPr>
            <p:cNvPr id="7192" name="Text Box 2238">
              <a:extLst>
                <a:ext uri="{FF2B5EF4-FFF2-40B4-BE49-F238E27FC236}">
                  <a16:creationId xmlns:a16="http://schemas.microsoft.com/office/drawing/2014/main" id="{122D2593-B41F-41FE-B1B2-DCF6E9C53266}"/>
                </a:ext>
              </a:extLst>
            </p:cNvPr>
            <p:cNvSpPr txBox="1">
              <a:spLocks noChangeArrowheads="1"/>
            </p:cNvSpPr>
            <p:nvPr/>
          </p:nvSpPr>
          <p:spPr bwMode="auto">
            <a:xfrm rot="-1872930">
              <a:off x="2550" y="3424"/>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Español</a:t>
              </a:r>
              <a:endParaRPr lang="en-US" altLang="en-US" sz="1200"/>
            </a:p>
          </p:txBody>
        </p:sp>
        <p:graphicFrame>
          <p:nvGraphicFramePr>
            <p:cNvPr id="7193" name="Object 2239">
              <a:extLst>
                <a:ext uri="{FF2B5EF4-FFF2-40B4-BE49-F238E27FC236}">
                  <a16:creationId xmlns:a16="http://schemas.microsoft.com/office/drawing/2014/main" id="{5C6242A9-5231-44DD-98D9-FE707C4A57D6}"/>
                </a:ext>
              </a:extLst>
            </p:cNvPr>
            <p:cNvGraphicFramePr>
              <a:graphicFrameLocks noChangeAspect="1"/>
            </p:cNvGraphicFramePr>
            <p:nvPr/>
          </p:nvGraphicFramePr>
          <p:xfrm>
            <a:off x="2772" y="3583"/>
            <a:ext cx="357" cy="514"/>
          </p:xfrm>
          <a:graphic>
            <a:graphicData uri="http://schemas.openxmlformats.org/presentationml/2006/ole">
              <mc:AlternateContent xmlns:mc="http://schemas.openxmlformats.org/markup-compatibility/2006">
                <mc:Choice xmlns:v="urn:schemas-microsoft-com:vml" Requires="v">
                  <p:oleObj spid="_x0000_s7367" name="Clip" r:id="rId6" imgW="1160352" imgH="1786550" progId="MS_ClipArt_Gallery.2">
                    <p:embed/>
                  </p:oleObj>
                </mc:Choice>
                <mc:Fallback>
                  <p:oleObj name="Clip" r:id="rId6" imgW="1160352" imgH="1786550" progId="MS_ClipArt_Gallery.2">
                    <p:embed/>
                    <p:pic>
                      <p:nvPicPr>
                        <p:cNvPr id="0" name="Object 2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2" y="3583"/>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94" name="Object 2240">
              <a:extLst>
                <a:ext uri="{FF2B5EF4-FFF2-40B4-BE49-F238E27FC236}">
                  <a16:creationId xmlns:a16="http://schemas.microsoft.com/office/drawing/2014/main" id="{F4A37460-BFE5-4881-8639-04A3025FE805}"/>
                </a:ext>
              </a:extLst>
            </p:cNvPr>
            <p:cNvGraphicFramePr>
              <a:graphicFrameLocks noChangeAspect="1"/>
            </p:cNvGraphicFramePr>
            <p:nvPr/>
          </p:nvGraphicFramePr>
          <p:xfrm>
            <a:off x="2160" y="3846"/>
            <a:ext cx="357" cy="514"/>
          </p:xfrm>
          <a:graphic>
            <a:graphicData uri="http://schemas.openxmlformats.org/presentationml/2006/ole">
              <mc:AlternateContent xmlns:mc="http://schemas.openxmlformats.org/markup-compatibility/2006">
                <mc:Choice xmlns:v="urn:schemas-microsoft-com:vml" Requires="v">
                  <p:oleObj spid="_x0000_s7368" name="Clip" r:id="rId8" imgW="1160352" imgH="1786550" progId="MS_ClipArt_Gallery.2">
                    <p:embed/>
                  </p:oleObj>
                </mc:Choice>
                <mc:Fallback>
                  <p:oleObj name="Clip" r:id="rId8" imgW="1160352" imgH="1786550" progId="MS_ClipArt_Gallery.2">
                    <p:embed/>
                    <p:pic>
                      <p:nvPicPr>
                        <p:cNvPr id="0" name="Object 2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3846"/>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27">
            <a:extLst>
              <a:ext uri="{FF2B5EF4-FFF2-40B4-BE49-F238E27FC236}">
                <a16:creationId xmlns:a16="http://schemas.microsoft.com/office/drawing/2014/main" id="{2675D7D5-829A-4037-A437-B3A023317E82}"/>
              </a:ext>
            </a:extLst>
          </p:cNvPr>
          <p:cNvPicPr>
            <a:picLocks noChangeAspect="1" noChangeArrowheads="1"/>
          </p:cNvPicPr>
          <p:nvPr/>
        </p:nvPicPr>
        <p:blipFill>
          <a:blip r:embed="rId2">
            <a:lum bright="20000" contrast="10000"/>
            <a:extLst>
              <a:ext uri="{28A0092B-C50C-407E-A947-70E740481C1C}">
                <a14:useLocalDpi xmlns:a14="http://schemas.microsoft.com/office/drawing/2010/main" val="0"/>
              </a:ext>
            </a:extLst>
          </a:blip>
          <a:srcRect/>
          <a:stretch>
            <a:fillRect/>
          </a:stretch>
        </p:blipFill>
        <p:spPr bwMode="auto">
          <a:xfrm>
            <a:off x="339725" y="1227138"/>
            <a:ext cx="1878013" cy="27082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1029">
            <a:extLst>
              <a:ext uri="{FF2B5EF4-FFF2-40B4-BE49-F238E27FC236}">
                <a16:creationId xmlns:a16="http://schemas.microsoft.com/office/drawing/2014/main" id="{66A4CD08-CC18-4B56-AB54-9A421713A3FC}"/>
              </a:ext>
            </a:extLst>
          </p:cNvPr>
          <p:cNvPicPr>
            <a:picLocks noChangeAspect="1" noChangeArrowheads="1"/>
          </p:cNvPicPr>
          <p:nvPr/>
        </p:nvPicPr>
        <p:blipFill>
          <a:blip r:embed="rId3">
            <a:lum bright="30000" contrast="10000"/>
            <a:extLst>
              <a:ext uri="{28A0092B-C50C-407E-A947-70E740481C1C}">
                <a14:useLocalDpi xmlns:a14="http://schemas.microsoft.com/office/drawing/2010/main" val="0"/>
              </a:ext>
            </a:extLst>
          </a:blip>
          <a:srcRect/>
          <a:stretch>
            <a:fillRect/>
          </a:stretch>
        </p:blipFill>
        <p:spPr bwMode="auto">
          <a:xfrm>
            <a:off x="339725" y="6556375"/>
            <a:ext cx="1922463" cy="2108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Text Box 1032">
            <a:extLst>
              <a:ext uri="{FF2B5EF4-FFF2-40B4-BE49-F238E27FC236}">
                <a16:creationId xmlns:a16="http://schemas.microsoft.com/office/drawing/2014/main" id="{9F6152A9-85C3-4796-B9F3-DE341FA3CFD7}"/>
              </a:ext>
            </a:extLst>
          </p:cNvPr>
          <p:cNvSpPr txBox="1">
            <a:spLocks noChangeArrowheads="1"/>
          </p:cNvSpPr>
          <p:nvPr/>
        </p:nvSpPr>
        <p:spPr bwMode="auto">
          <a:xfrm>
            <a:off x="3082925" y="8220075"/>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ctr"/>
            <a:r>
              <a:rPr lang="en-US" altLang="en-US" b="0"/>
              <a:t>All photos by Speed Shore Corp.</a:t>
            </a:r>
          </a:p>
        </p:txBody>
      </p:sp>
      <p:sp>
        <p:nvSpPr>
          <p:cNvPr id="37893" name="AutoShape 1033">
            <a:extLst>
              <a:ext uri="{FF2B5EF4-FFF2-40B4-BE49-F238E27FC236}">
                <a16:creationId xmlns:a16="http://schemas.microsoft.com/office/drawing/2014/main" id="{58F35CF4-5B6E-4044-B52E-E202902C67AE}"/>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37894" name="Text Box 1034">
            <a:extLst>
              <a:ext uri="{FF2B5EF4-FFF2-40B4-BE49-F238E27FC236}">
                <a16:creationId xmlns:a16="http://schemas.microsoft.com/office/drawing/2014/main" id="{3218B277-5951-46B4-B1AF-A650ADC00EB7}"/>
              </a:ext>
            </a:extLst>
          </p:cNvPr>
          <p:cNvSpPr txBox="1">
            <a:spLocks noChangeArrowheads="1"/>
          </p:cNvSpPr>
          <p:nvPr/>
        </p:nvSpPr>
        <p:spPr bwMode="auto">
          <a:xfrm>
            <a:off x="276225" y="577850"/>
            <a:ext cx="62484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2300"/>
              <a:t>Correct protective systems</a:t>
            </a:r>
            <a:endParaRPr lang="en-US" altLang="en-US" sz="2800"/>
          </a:p>
        </p:txBody>
      </p:sp>
      <p:pic>
        <p:nvPicPr>
          <p:cNvPr id="37895" name="Picture 1038">
            <a:extLst>
              <a:ext uri="{FF2B5EF4-FFF2-40B4-BE49-F238E27FC236}">
                <a16:creationId xmlns:a16="http://schemas.microsoft.com/office/drawing/2014/main" id="{EE59EEFB-8D42-4A4D-A5F4-1341592AF8EA}"/>
              </a:ext>
            </a:extLst>
          </p:cNvPr>
          <p:cNvPicPr>
            <a:picLocks noChangeAspect="1" noChangeArrowheads="1"/>
          </p:cNvPicPr>
          <p:nvPr/>
        </p:nvPicPr>
        <p:blipFill>
          <a:blip r:embed="rId4">
            <a:lum bright="20000" contrast="10000"/>
            <a:extLst>
              <a:ext uri="{28A0092B-C50C-407E-A947-70E740481C1C}">
                <a14:useLocalDpi xmlns:a14="http://schemas.microsoft.com/office/drawing/2010/main" val="0"/>
              </a:ext>
            </a:extLst>
          </a:blip>
          <a:srcRect/>
          <a:stretch>
            <a:fillRect/>
          </a:stretch>
        </p:blipFill>
        <p:spPr bwMode="auto">
          <a:xfrm>
            <a:off x="5287963" y="6237288"/>
            <a:ext cx="1427162" cy="2438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6" name="Picture 1039">
            <a:extLst>
              <a:ext uri="{FF2B5EF4-FFF2-40B4-BE49-F238E27FC236}">
                <a16:creationId xmlns:a16="http://schemas.microsoft.com/office/drawing/2014/main" id="{DEFE7585-D4A3-4D24-874F-D24A5D5CBDDE}"/>
              </a:ext>
            </a:extLst>
          </p:cNvPr>
          <p:cNvPicPr>
            <a:picLocks noChangeAspect="1" noChangeArrowheads="1"/>
          </p:cNvPicPr>
          <p:nvPr/>
        </p:nvPicPr>
        <p:blipFill>
          <a:blip r:embed="rId5">
            <a:lum bright="30000" contrast="10000"/>
            <a:extLst>
              <a:ext uri="{28A0092B-C50C-407E-A947-70E740481C1C}">
                <a14:useLocalDpi xmlns:a14="http://schemas.microsoft.com/office/drawing/2010/main" val="0"/>
              </a:ext>
            </a:extLst>
          </a:blip>
          <a:srcRect/>
          <a:stretch>
            <a:fillRect/>
          </a:stretch>
        </p:blipFill>
        <p:spPr bwMode="auto">
          <a:xfrm>
            <a:off x="4630738" y="1639888"/>
            <a:ext cx="2084387" cy="2295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26">
            <a:extLst>
              <a:ext uri="{FF2B5EF4-FFF2-40B4-BE49-F238E27FC236}">
                <a16:creationId xmlns:a16="http://schemas.microsoft.com/office/drawing/2014/main" id="{C49A5C49-A157-46FE-A662-CF2018FD18F0}"/>
              </a:ext>
            </a:extLst>
          </p:cNvPr>
          <p:cNvPicPr>
            <a:picLocks noChangeAspect="1" noChangeArrowheads="1"/>
          </p:cNvPicPr>
          <p:nvPr/>
        </p:nvPicPr>
        <p:blipFill>
          <a:blip r:embed="rId2">
            <a:lum bright="20000" contrast="10000"/>
            <a:extLst>
              <a:ext uri="{28A0092B-C50C-407E-A947-70E740481C1C}">
                <a14:useLocalDpi xmlns:a14="http://schemas.microsoft.com/office/drawing/2010/main" val="0"/>
              </a:ext>
            </a:extLst>
          </a:blip>
          <a:srcRect/>
          <a:stretch>
            <a:fillRect/>
          </a:stretch>
        </p:blipFill>
        <p:spPr bwMode="auto">
          <a:xfrm>
            <a:off x="339725" y="1227138"/>
            <a:ext cx="1878013" cy="27082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1027">
            <a:extLst>
              <a:ext uri="{FF2B5EF4-FFF2-40B4-BE49-F238E27FC236}">
                <a16:creationId xmlns:a16="http://schemas.microsoft.com/office/drawing/2014/main" id="{46AF1867-6EAA-4A35-ABD6-D51FC701CB54}"/>
              </a:ext>
            </a:extLst>
          </p:cNvPr>
          <p:cNvPicPr>
            <a:picLocks noChangeAspect="1" noChangeArrowheads="1"/>
          </p:cNvPicPr>
          <p:nvPr/>
        </p:nvPicPr>
        <p:blipFill>
          <a:blip r:embed="rId3">
            <a:lum bright="20000" contrast="10000"/>
            <a:extLst>
              <a:ext uri="{28A0092B-C50C-407E-A947-70E740481C1C}">
                <a14:useLocalDpi xmlns:a14="http://schemas.microsoft.com/office/drawing/2010/main" val="0"/>
              </a:ext>
            </a:extLst>
          </a:blip>
          <a:srcRect/>
          <a:stretch>
            <a:fillRect/>
          </a:stretch>
        </p:blipFill>
        <p:spPr bwMode="auto">
          <a:xfrm>
            <a:off x="5287963" y="6237288"/>
            <a:ext cx="1427162" cy="2438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1028">
            <a:extLst>
              <a:ext uri="{FF2B5EF4-FFF2-40B4-BE49-F238E27FC236}">
                <a16:creationId xmlns:a16="http://schemas.microsoft.com/office/drawing/2014/main" id="{8F4FD554-D6EA-4225-BC95-4CD7D0AC3FE2}"/>
              </a:ext>
            </a:extLst>
          </p:cNvPr>
          <p:cNvPicPr>
            <a:picLocks noChangeAspect="1" noChangeArrowheads="1"/>
          </p:cNvPicPr>
          <p:nvPr/>
        </p:nvPicPr>
        <p:blipFill>
          <a:blip r:embed="rId4">
            <a:lum bright="30000" contrast="10000"/>
            <a:extLst>
              <a:ext uri="{28A0092B-C50C-407E-A947-70E740481C1C}">
                <a14:useLocalDpi xmlns:a14="http://schemas.microsoft.com/office/drawing/2010/main" val="0"/>
              </a:ext>
            </a:extLst>
          </a:blip>
          <a:srcRect/>
          <a:stretch>
            <a:fillRect/>
          </a:stretch>
        </p:blipFill>
        <p:spPr bwMode="auto">
          <a:xfrm>
            <a:off x="339725" y="6556375"/>
            <a:ext cx="1922463" cy="2108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1030">
            <a:extLst>
              <a:ext uri="{FF2B5EF4-FFF2-40B4-BE49-F238E27FC236}">
                <a16:creationId xmlns:a16="http://schemas.microsoft.com/office/drawing/2014/main" id="{49A74D75-12EB-4B54-8D35-56212CB46F3D}"/>
              </a:ext>
            </a:extLst>
          </p:cNvPr>
          <p:cNvPicPr>
            <a:picLocks noChangeAspect="1" noChangeArrowheads="1"/>
          </p:cNvPicPr>
          <p:nvPr/>
        </p:nvPicPr>
        <p:blipFill>
          <a:blip r:embed="rId5">
            <a:lum bright="30000" contrast="10000"/>
            <a:extLst>
              <a:ext uri="{28A0092B-C50C-407E-A947-70E740481C1C}">
                <a14:useLocalDpi xmlns:a14="http://schemas.microsoft.com/office/drawing/2010/main" val="0"/>
              </a:ext>
            </a:extLst>
          </a:blip>
          <a:srcRect/>
          <a:stretch>
            <a:fillRect/>
          </a:stretch>
        </p:blipFill>
        <p:spPr bwMode="auto">
          <a:xfrm>
            <a:off x="4630738" y="1639888"/>
            <a:ext cx="2084387" cy="2295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8" name="Text Box 1031">
            <a:extLst>
              <a:ext uri="{FF2B5EF4-FFF2-40B4-BE49-F238E27FC236}">
                <a16:creationId xmlns:a16="http://schemas.microsoft.com/office/drawing/2014/main" id="{8A1D26C1-8ED1-4DBF-A685-F5541133BF88}"/>
              </a:ext>
            </a:extLst>
          </p:cNvPr>
          <p:cNvSpPr txBox="1">
            <a:spLocks noChangeArrowheads="1"/>
          </p:cNvSpPr>
          <p:nvPr/>
        </p:nvSpPr>
        <p:spPr bwMode="auto">
          <a:xfrm>
            <a:off x="3082925" y="8220075"/>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ctr"/>
            <a:r>
              <a:rPr lang="en-US" altLang="en-US" b="0"/>
              <a:t>Todas las fotos por Speed Shore Corp.</a:t>
            </a:r>
          </a:p>
        </p:txBody>
      </p:sp>
      <p:sp>
        <p:nvSpPr>
          <p:cNvPr id="38919" name="AutoShape 1032">
            <a:extLst>
              <a:ext uri="{FF2B5EF4-FFF2-40B4-BE49-F238E27FC236}">
                <a16:creationId xmlns:a16="http://schemas.microsoft.com/office/drawing/2014/main" id="{FF0EB6CE-3057-4257-B24D-BE84EB42AE7D}"/>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38920" name="Text Box 1033">
            <a:extLst>
              <a:ext uri="{FF2B5EF4-FFF2-40B4-BE49-F238E27FC236}">
                <a16:creationId xmlns:a16="http://schemas.microsoft.com/office/drawing/2014/main" id="{E90353A1-8D92-4015-BF18-31708364782B}"/>
              </a:ext>
            </a:extLst>
          </p:cNvPr>
          <p:cNvSpPr txBox="1">
            <a:spLocks noChangeArrowheads="1"/>
          </p:cNvSpPr>
          <p:nvPr/>
        </p:nvSpPr>
        <p:spPr bwMode="auto">
          <a:xfrm>
            <a:off x="276225" y="577850"/>
            <a:ext cx="62484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2300"/>
              <a:t>Sistemas protectivos correctos</a:t>
            </a:r>
            <a:endParaRPr lang="en-US" altLang="en-US"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4">
            <a:extLst>
              <a:ext uri="{FF2B5EF4-FFF2-40B4-BE49-F238E27FC236}">
                <a16:creationId xmlns:a16="http://schemas.microsoft.com/office/drawing/2014/main" id="{CBBF9E48-0AE1-4CF0-A61A-1CF5CDA17191}"/>
              </a:ext>
            </a:extLst>
          </p:cNvPr>
          <p:cNvSpPr txBox="1">
            <a:spLocks noChangeArrowheads="1"/>
          </p:cNvSpPr>
          <p:nvPr/>
        </p:nvSpPr>
        <p:spPr bwMode="auto">
          <a:xfrm>
            <a:off x="533400" y="2462213"/>
            <a:ext cx="5949950" cy="356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tabLst>
                <a:tab pos="457200" algn="l"/>
                <a:tab pos="2971800" algn="l"/>
                <a:tab pos="3771900" algn="l"/>
              </a:tabLst>
              <a:defRPr sz="800" b="1">
                <a:solidFill>
                  <a:schemeClr val="tx1"/>
                </a:solidFill>
                <a:latin typeface="Times New Roman" panose="02020603050405020304" pitchFamily="18" charset="0"/>
              </a:defRPr>
            </a:lvl1pPr>
            <a:lvl2pPr marL="742950" indent="-285750" defTabSz="571500">
              <a:tabLst>
                <a:tab pos="457200" algn="l"/>
                <a:tab pos="2971800" algn="l"/>
                <a:tab pos="3771900" algn="l"/>
              </a:tabLst>
              <a:defRPr sz="800" b="1">
                <a:solidFill>
                  <a:schemeClr val="tx1"/>
                </a:solidFill>
                <a:latin typeface="Times New Roman" panose="02020603050405020304" pitchFamily="18" charset="0"/>
              </a:defRPr>
            </a:lvl2pPr>
            <a:lvl3pPr marL="1143000" indent="-228600" defTabSz="571500">
              <a:tabLst>
                <a:tab pos="457200" algn="l"/>
                <a:tab pos="2971800" algn="l"/>
                <a:tab pos="3771900" algn="l"/>
              </a:tabLst>
              <a:defRPr sz="800" b="1">
                <a:solidFill>
                  <a:schemeClr val="tx1"/>
                </a:solidFill>
                <a:latin typeface="Times New Roman" panose="02020603050405020304" pitchFamily="18" charset="0"/>
              </a:defRPr>
            </a:lvl3pPr>
            <a:lvl4pPr marL="1600200" indent="-228600" defTabSz="571500">
              <a:tabLst>
                <a:tab pos="457200" algn="l"/>
                <a:tab pos="2971800" algn="l"/>
                <a:tab pos="3771900" algn="l"/>
              </a:tabLst>
              <a:defRPr sz="800" b="1">
                <a:solidFill>
                  <a:schemeClr val="tx1"/>
                </a:solidFill>
                <a:latin typeface="Times New Roman" panose="02020603050405020304" pitchFamily="18" charset="0"/>
              </a:defRPr>
            </a:lvl4pPr>
            <a:lvl5pPr marL="2057400" indent="-228600" defTabSz="571500">
              <a:tabLst>
                <a:tab pos="457200" algn="l"/>
                <a:tab pos="2971800" algn="l"/>
                <a:tab pos="3771900" algn="l"/>
              </a:tabLst>
              <a:defRPr sz="800" b="1">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tabLst>
                <a:tab pos="457200" algn="l"/>
                <a:tab pos="2971800" algn="l"/>
                <a:tab pos="3771900" algn="l"/>
              </a:tabLst>
              <a:defRPr sz="800" b="1">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tabLst>
                <a:tab pos="457200" algn="l"/>
                <a:tab pos="2971800" algn="l"/>
                <a:tab pos="3771900" algn="l"/>
              </a:tabLst>
              <a:defRPr sz="800" b="1">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tabLst>
                <a:tab pos="457200" algn="l"/>
                <a:tab pos="2971800" algn="l"/>
                <a:tab pos="3771900" algn="l"/>
              </a:tabLst>
              <a:defRPr sz="800" b="1">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tabLst>
                <a:tab pos="457200" algn="l"/>
                <a:tab pos="2971800" algn="l"/>
                <a:tab pos="3771900" algn="l"/>
              </a:tabLst>
              <a:defRPr sz="800" b="1">
                <a:solidFill>
                  <a:schemeClr val="tx1"/>
                </a:solidFill>
                <a:latin typeface="Times New Roman" panose="02020603050405020304" pitchFamily="18" charset="0"/>
              </a:defRPr>
            </a:lvl9pPr>
          </a:lstStyle>
          <a:p>
            <a:r>
              <a:rPr lang="es-ES_tradnl" altLang="en-US" sz="1200"/>
              <a:t>OTHER TOPICS INCLUDE	OTROS TEMAS INCLUYEN</a:t>
            </a:r>
            <a:endParaRPr lang="es-ES_tradnl" altLang="en-US" sz="1300"/>
          </a:p>
          <a:p>
            <a:r>
              <a:rPr lang="es-ES_tradnl" altLang="en-US" sz="1300"/>
              <a:t>Accident Investigation	Investigación de Accidentes</a:t>
            </a:r>
          </a:p>
          <a:p>
            <a:r>
              <a:rPr lang="es-ES_tradnl" altLang="en-US" sz="1300"/>
              <a:t>Bloodborne Pathogens	Patógenos de la Sangre</a:t>
            </a:r>
          </a:p>
          <a:p>
            <a:r>
              <a:rPr lang="es-ES_tradnl" altLang="en-US" sz="1300"/>
              <a:t>Excavations	Excavaciones	</a:t>
            </a:r>
          </a:p>
          <a:p>
            <a:r>
              <a:rPr lang="es-ES_tradnl" altLang="en-US" sz="1300"/>
              <a:t>Fall Protection	Protección Contra Caídas</a:t>
            </a:r>
          </a:p>
          <a:p>
            <a:r>
              <a:rPr lang="es-ES_tradnl" altLang="en-US" sz="1300"/>
              <a:t>Hazard Communication	Comunicación de Riesgo</a:t>
            </a:r>
          </a:p>
          <a:p>
            <a:r>
              <a:rPr lang="es-ES_tradnl" altLang="en-US" sz="1300"/>
              <a:t>Hazard Identification 	Localización de Riesgos</a:t>
            </a:r>
          </a:p>
          <a:p>
            <a:r>
              <a:rPr lang="es-ES_tradnl" altLang="en-US" sz="1300"/>
              <a:t>Hazardous Energy Control	Control de Energía Peligrosa</a:t>
            </a:r>
          </a:p>
          <a:p>
            <a:r>
              <a:rPr lang="es-ES_tradnl" altLang="en-US" sz="1300"/>
              <a:t>Industrial Vehicles	Vehículos Industriales</a:t>
            </a:r>
          </a:p>
          <a:p>
            <a:r>
              <a:rPr lang="es-ES_tradnl" altLang="en-US" sz="1300"/>
              <a:t>Machine Safeguarding	Resguardos de M</a:t>
            </a:r>
            <a:r>
              <a:rPr lang="es-ES" altLang="en-US" sz="1300"/>
              <a:t>áquinas</a:t>
            </a:r>
            <a:endParaRPr lang="es-ES_tradnl" altLang="en-US" sz="1300"/>
          </a:p>
          <a:p>
            <a:r>
              <a:rPr lang="es-ES_tradnl" altLang="en-US" sz="1300"/>
              <a:t>Manual Material Handling  	Manipulación Manual de Cargas</a:t>
            </a:r>
          </a:p>
          <a:p>
            <a:r>
              <a:rPr lang="es-ES_tradnl" altLang="en-US" sz="1300"/>
              <a:t>Occupational Health 	Higiene Laboral</a:t>
            </a:r>
          </a:p>
          <a:p>
            <a:r>
              <a:rPr lang="es-ES_tradnl" altLang="en-US" sz="1300"/>
              <a:t>Portable Ladders 	Escaleras Portátiles</a:t>
            </a:r>
          </a:p>
          <a:p>
            <a:r>
              <a:rPr lang="es-ES_tradnl" altLang="en-US" sz="1300"/>
              <a:t>Restaurant Safety Tip Sheets	Hojas de Consejos para Restaurantes</a:t>
            </a:r>
          </a:p>
          <a:p>
            <a:r>
              <a:rPr lang="es-ES_tradnl" altLang="en-US" sz="1300"/>
              <a:t>Safety Committees and 	Comités de Seguridad y Reuniones de 	 	Safety Meetings 		Seguridad</a:t>
            </a:r>
          </a:p>
          <a:p>
            <a:r>
              <a:rPr lang="es-ES_tradnl" altLang="en-US" sz="1300"/>
              <a:t>Scaffolds 	Andamios</a:t>
            </a:r>
            <a:endParaRPr lang="en-US" altLang="en-US" sz="1300"/>
          </a:p>
        </p:txBody>
      </p:sp>
      <p:sp>
        <p:nvSpPr>
          <p:cNvPr id="39939" name="Rectangle 1216">
            <a:extLst>
              <a:ext uri="{FF2B5EF4-FFF2-40B4-BE49-F238E27FC236}">
                <a16:creationId xmlns:a16="http://schemas.microsoft.com/office/drawing/2014/main" id="{E5BAC726-10B6-48BB-ACB4-446295FC5EB7}"/>
              </a:ext>
            </a:extLst>
          </p:cNvPr>
          <p:cNvSpPr>
            <a:spLocks noChangeArrowheads="1"/>
          </p:cNvSpPr>
          <p:nvPr/>
        </p:nvSpPr>
        <p:spPr bwMode="auto">
          <a:xfrm>
            <a:off x="1917700" y="6915150"/>
            <a:ext cx="317976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n-US" altLang="en-US" sz="1200"/>
              <a:t>Toll free number in Spanish: 1 (800) 843-8086</a:t>
            </a:r>
          </a:p>
          <a:p>
            <a:r>
              <a:rPr lang="en-US" altLang="en-US" sz="1200"/>
              <a:t>Toll free number in English: 1 (800) 922-2689</a:t>
            </a:r>
          </a:p>
          <a:p>
            <a:r>
              <a:rPr lang="en-US" altLang="en-US" sz="1200"/>
              <a:t>Web site:</a:t>
            </a:r>
            <a:r>
              <a:rPr lang="en-US" altLang="en-US" sz="1200">
                <a:solidFill>
                  <a:schemeClr val="tx2"/>
                </a:solidFill>
              </a:rPr>
              <a:t>  osha.oregon.gov</a:t>
            </a:r>
          </a:p>
        </p:txBody>
      </p:sp>
      <p:pic>
        <p:nvPicPr>
          <p:cNvPr id="39940" name="Picture 21" descr="C:\WINDOWS\Desktop\PESO logo2c.jpg">
            <a:extLst>
              <a:ext uri="{FF2B5EF4-FFF2-40B4-BE49-F238E27FC236}">
                <a16:creationId xmlns:a16="http://schemas.microsoft.com/office/drawing/2014/main" id="{8DD5D9F1-BE2A-49B2-9B2B-9BA68D432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28600"/>
            <a:ext cx="21907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a:extLst>
              <a:ext uri="{FF2B5EF4-FFF2-40B4-BE49-F238E27FC236}">
                <a16:creationId xmlns:a16="http://schemas.microsoft.com/office/drawing/2014/main" id="{5D844638-7337-41FA-9274-B66945954BB3}"/>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800" b="1">
                <a:solidFill>
                  <a:schemeClr val="tx1"/>
                </a:solidFill>
                <a:latin typeface="Times New Roman" panose="02020603050405020304" pitchFamily="18" charset="0"/>
              </a:defRPr>
            </a:lvl1pPr>
            <a:lvl2pPr marL="742950" indent="-285750" defTabSz="692150">
              <a:defRPr sz="800" b="1">
                <a:solidFill>
                  <a:schemeClr val="tx1"/>
                </a:solidFill>
                <a:latin typeface="Times New Roman" panose="02020603050405020304" pitchFamily="18" charset="0"/>
              </a:defRPr>
            </a:lvl2pPr>
            <a:lvl3pPr marL="1143000" indent="-228600" defTabSz="692150">
              <a:defRPr sz="800" b="1">
                <a:solidFill>
                  <a:schemeClr val="tx1"/>
                </a:solidFill>
                <a:latin typeface="Times New Roman" panose="02020603050405020304" pitchFamily="18" charset="0"/>
              </a:defRPr>
            </a:lvl3pPr>
            <a:lvl4pPr marL="1600200" indent="-228600" defTabSz="692150">
              <a:defRPr sz="800" b="1">
                <a:solidFill>
                  <a:schemeClr val="tx1"/>
                </a:solidFill>
                <a:latin typeface="Times New Roman" panose="02020603050405020304" pitchFamily="18" charset="0"/>
              </a:defRPr>
            </a:lvl4pPr>
            <a:lvl5pPr marL="2057400" indent="-228600" defTabSz="692150">
              <a:defRPr sz="800" b="1">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800" b="1">
                <a:solidFill>
                  <a:schemeClr val="tx1"/>
                </a:solidFill>
                <a:latin typeface="Times New Roman" panose="02020603050405020304" pitchFamily="18" charset="0"/>
              </a:defRPr>
            </a:lvl9pPr>
          </a:lstStyle>
          <a:p>
            <a:pPr algn="ctr"/>
            <a:r>
              <a:rPr lang="en-US" altLang="en-US" sz="2000"/>
              <a:t>Oregon OSHA Occupational Safety and Health Program in Spanish </a:t>
            </a:r>
          </a:p>
        </p:txBody>
      </p:sp>
      <p:sp>
        <p:nvSpPr>
          <p:cNvPr id="9219" name="Text Box 32">
            <a:extLst>
              <a:ext uri="{FF2B5EF4-FFF2-40B4-BE49-F238E27FC236}">
                <a16:creationId xmlns:a16="http://schemas.microsoft.com/office/drawing/2014/main" id="{E2E511F6-1662-4999-8FAB-9CECC46FF840}"/>
              </a:ext>
            </a:extLst>
          </p:cNvPr>
          <p:cNvSpPr txBox="1">
            <a:spLocks noChangeArrowheads="1"/>
          </p:cNvSpPr>
          <p:nvPr/>
        </p:nvSpPr>
        <p:spPr bwMode="auto">
          <a:xfrm>
            <a:off x="2486025" y="4840288"/>
            <a:ext cx="1828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ctr">
              <a:spcBef>
                <a:spcPct val="50000"/>
              </a:spcBef>
            </a:pPr>
            <a:r>
              <a:rPr lang="en-US" altLang="en-US" sz="1200"/>
              <a:t>These modules are designed to be taught in 30 to 60 minutes.</a:t>
            </a:r>
            <a:endParaRPr lang="en-US" altLang="en-US" sz="1400"/>
          </a:p>
        </p:txBody>
      </p:sp>
      <p:grpSp>
        <p:nvGrpSpPr>
          <p:cNvPr id="9220" name="Group 35">
            <a:extLst>
              <a:ext uri="{FF2B5EF4-FFF2-40B4-BE49-F238E27FC236}">
                <a16:creationId xmlns:a16="http://schemas.microsoft.com/office/drawing/2014/main" id="{56F21DD7-FE07-45DC-9813-03C555C9478A}"/>
              </a:ext>
            </a:extLst>
          </p:cNvPr>
          <p:cNvGrpSpPr>
            <a:grpSpLocks/>
          </p:cNvGrpSpPr>
          <p:nvPr/>
        </p:nvGrpSpPr>
        <p:grpSpPr bwMode="auto">
          <a:xfrm>
            <a:off x="2811463" y="3660775"/>
            <a:ext cx="1176337" cy="1152525"/>
            <a:chOff x="1886" y="3493"/>
            <a:chExt cx="721" cy="706"/>
          </a:xfrm>
        </p:grpSpPr>
        <p:sp>
          <p:nvSpPr>
            <p:cNvPr id="9223" name="Freeform 36">
              <a:extLst>
                <a:ext uri="{FF2B5EF4-FFF2-40B4-BE49-F238E27FC236}">
                  <a16:creationId xmlns:a16="http://schemas.microsoft.com/office/drawing/2014/main" id="{348AB8E8-3FD6-4054-8E20-8A7F532BF48E}"/>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4" name="Freeform 37">
              <a:extLst>
                <a:ext uri="{FF2B5EF4-FFF2-40B4-BE49-F238E27FC236}">
                  <a16:creationId xmlns:a16="http://schemas.microsoft.com/office/drawing/2014/main" id="{0E38892C-DD93-4E1D-ACAD-73933BCF71D8}"/>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5" name="Freeform 38">
              <a:extLst>
                <a:ext uri="{FF2B5EF4-FFF2-40B4-BE49-F238E27FC236}">
                  <a16:creationId xmlns:a16="http://schemas.microsoft.com/office/drawing/2014/main" id="{D5A452C6-BCFB-4AD5-A99A-3B28DDFC7AD2}"/>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6" name="Freeform 39">
              <a:extLst>
                <a:ext uri="{FF2B5EF4-FFF2-40B4-BE49-F238E27FC236}">
                  <a16:creationId xmlns:a16="http://schemas.microsoft.com/office/drawing/2014/main" id="{040F45ED-DC8C-43A4-81BA-5ED5F5E22F74}"/>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7" name="Freeform 40">
              <a:extLst>
                <a:ext uri="{FF2B5EF4-FFF2-40B4-BE49-F238E27FC236}">
                  <a16:creationId xmlns:a16="http://schemas.microsoft.com/office/drawing/2014/main" id="{0BFC0B15-B565-44F5-A4DF-0E660E62A9CE}"/>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8" name="Freeform 41">
              <a:extLst>
                <a:ext uri="{FF2B5EF4-FFF2-40B4-BE49-F238E27FC236}">
                  <a16:creationId xmlns:a16="http://schemas.microsoft.com/office/drawing/2014/main" id="{A5F13B5D-B901-4874-AB47-F21CD16D2637}"/>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9" name="Freeform 42">
              <a:extLst>
                <a:ext uri="{FF2B5EF4-FFF2-40B4-BE49-F238E27FC236}">
                  <a16:creationId xmlns:a16="http://schemas.microsoft.com/office/drawing/2014/main" id="{60824EC4-89E0-4584-9BCE-A544E9B448D4}"/>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0" name="Freeform 43">
              <a:extLst>
                <a:ext uri="{FF2B5EF4-FFF2-40B4-BE49-F238E27FC236}">
                  <a16:creationId xmlns:a16="http://schemas.microsoft.com/office/drawing/2014/main" id="{1B30E45E-FC7F-4128-8B7D-2A5AD5BEED87}"/>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1" name="Freeform 44">
              <a:extLst>
                <a:ext uri="{FF2B5EF4-FFF2-40B4-BE49-F238E27FC236}">
                  <a16:creationId xmlns:a16="http://schemas.microsoft.com/office/drawing/2014/main" id="{385FE35A-6BCF-422F-B74D-3EB47AB75882}"/>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2" name="Freeform 45">
              <a:extLst>
                <a:ext uri="{FF2B5EF4-FFF2-40B4-BE49-F238E27FC236}">
                  <a16:creationId xmlns:a16="http://schemas.microsoft.com/office/drawing/2014/main" id="{F7269411-25CF-443A-B146-D6FFAED72EC3}"/>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3" name="Freeform 46">
              <a:extLst>
                <a:ext uri="{FF2B5EF4-FFF2-40B4-BE49-F238E27FC236}">
                  <a16:creationId xmlns:a16="http://schemas.microsoft.com/office/drawing/2014/main" id="{B0ADD62E-8CD2-4512-A39B-D20698A90131}"/>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4" name="Freeform 47">
              <a:extLst>
                <a:ext uri="{FF2B5EF4-FFF2-40B4-BE49-F238E27FC236}">
                  <a16:creationId xmlns:a16="http://schemas.microsoft.com/office/drawing/2014/main" id="{7E7B0535-7AFF-40AC-BF5A-4E398F4251DC}"/>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5" name="Freeform 48">
              <a:extLst>
                <a:ext uri="{FF2B5EF4-FFF2-40B4-BE49-F238E27FC236}">
                  <a16:creationId xmlns:a16="http://schemas.microsoft.com/office/drawing/2014/main" id="{56928B97-5657-4147-91D8-2FF6467996F7}"/>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6" name="Freeform 49">
              <a:extLst>
                <a:ext uri="{FF2B5EF4-FFF2-40B4-BE49-F238E27FC236}">
                  <a16:creationId xmlns:a16="http://schemas.microsoft.com/office/drawing/2014/main" id="{CE54CD59-8A25-4E47-8E7E-4BD9CD7F26EF}"/>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7" name="Freeform 50">
              <a:extLst>
                <a:ext uri="{FF2B5EF4-FFF2-40B4-BE49-F238E27FC236}">
                  <a16:creationId xmlns:a16="http://schemas.microsoft.com/office/drawing/2014/main" id="{73FE2051-2612-4CD2-9C78-DAEBE00F1B37}"/>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8" name="Freeform 51">
              <a:extLst>
                <a:ext uri="{FF2B5EF4-FFF2-40B4-BE49-F238E27FC236}">
                  <a16:creationId xmlns:a16="http://schemas.microsoft.com/office/drawing/2014/main" id="{000175D5-D22E-4B7B-A51B-5E925B38CACD}"/>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9" name="Freeform 52">
              <a:extLst>
                <a:ext uri="{FF2B5EF4-FFF2-40B4-BE49-F238E27FC236}">
                  <a16:creationId xmlns:a16="http://schemas.microsoft.com/office/drawing/2014/main" id="{BF685131-045B-4AAA-A37D-A843E6556E61}"/>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0" name="Freeform 53">
              <a:extLst>
                <a:ext uri="{FF2B5EF4-FFF2-40B4-BE49-F238E27FC236}">
                  <a16:creationId xmlns:a16="http://schemas.microsoft.com/office/drawing/2014/main" id="{F9574694-C7F2-420D-831B-582D0972168A}"/>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1" name="Freeform 54">
              <a:extLst>
                <a:ext uri="{FF2B5EF4-FFF2-40B4-BE49-F238E27FC236}">
                  <a16:creationId xmlns:a16="http://schemas.microsoft.com/office/drawing/2014/main" id="{96F44B55-6CB2-4B38-BAB0-4EB6BD1037C6}"/>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2" name="Freeform 55">
              <a:extLst>
                <a:ext uri="{FF2B5EF4-FFF2-40B4-BE49-F238E27FC236}">
                  <a16:creationId xmlns:a16="http://schemas.microsoft.com/office/drawing/2014/main" id="{7878DD73-9C47-4F28-A14B-01C83CD9510E}"/>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3" name="Freeform 56">
              <a:extLst>
                <a:ext uri="{FF2B5EF4-FFF2-40B4-BE49-F238E27FC236}">
                  <a16:creationId xmlns:a16="http://schemas.microsoft.com/office/drawing/2014/main" id="{584271CC-D9B0-497B-9A7D-CC61573963E3}"/>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4" name="Freeform 57">
              <a:extLst>
                <a:ext uri="{FF2B5EF4-FFF2-40B4-BE49-F238E27FC236}">
                  <a16:creationId xmlns:a16="http://schemas.microsoft.com/office/drawing/2014/main" id="{23EA2F64-F1FC-4217-86C8-CE88BD88D3B4}"/>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5" name="Freeform 58">
              <a:extLst>
                <a:ext uri="{FF2B5EF4-FFF2-40B4-BE49-F238E27FC236}">
                  <a16:creationId xmlns:a16="http://schemas.microsoft.com/office/drawing/2014/main" id="{3C1D1084-EB60-4FAD-B331-EB320D5B29CE}"/>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6" name="Freeform 59">
              <a:extLst>
                <a:ext uri="{FF2B5EF4-FFF2-40B4-BE49-F238E27FC236}">
                  <a16:creationId xmlns:a16="http://schemas.microsoft.com/office/drawing/2014/main" id="{E4FC845A-0DAB-44C6-9A48-F65753D37BDB}"/>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9221" name="Picture 21" descr="C:\WINDOWS\Desktop\PESO logo2c.jpg">
            <a:extLst>
              <a:ext uri="{FF2B5EF4-FFF2-40B4-BE49-F238E27FC236}">
                <a16:creationId xmlns:a16="http://schemas.microsoft.com/office/drawing/2014/main" id="{B3937F4C-B7D4-4F62-9838-D9828CE93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2">
            <a:extLst>
              <a:ext uri="{FF2B5EF4-FFF2-40B4-BE49-F238E27FC236}">
                <a16:creationId xmlns:a16="http://schemas.microsoft.com/office/drawing/2014/main" id="{993BAF84-4061-4319-ADB3-BF56608B46DC}"/>
              </a:ext>
            </a:extLst>
          </p:cNvPr>
          <p:cNvSpPr txBox="1">
            <a:spLocks noChangeArrowheads="1"/>
          </p:cNvSpPr>
          <p:nvPr/>
        </p:nvSpPr>
        <p:spPr bwMode="auto">
          <a:xfrm>
            <a:off x="796925" y="7502525"/>
            <a:ext cx="5251450"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ctr">
              <a:spcBef>
                <a:spcPct val="50000"/>
              </a:spcBef>
            </a:pPr>
            <a:r>
              <a:rPr lang="en-US" altLang="en-US" sz="1200"/>
              <a:t>Note: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46DE9264-CBAE-4809-B2DD-DEE0E13B64AE}"/>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800" b="1">
                <a:solidFill>
                  <a:schemeClr val="tx1"/>
                </a:solidFill>
                <a:latin typeface="Times New Roman" panose="02020603050405020304" pitchFamily="18" charset="0"/>
              </a:defRPr>
            </a:lvl1pPr>
            <a:lvl2pPr marL="742950" indent="-285750" defTabSz="692150">
              <a:defRPr sz="800" b="1">
                <a:solidFill>
                  <a:schemeClr val="tx1"/>
                </a:solidFill>
                <a:latin typeface="Times New Roman" panose="02020603050405020304" pitchFamily="18" charset="0"/>
              </a:defRPr>
            </a:lvl2pPr>
            <a:lvl3pPr marL="1143000" indent="-228600" defTabSz="692150">
              <a:defRPr sz="800" b="1">
                <a:solidFill>
                  <a:schemeClr val="tx1"/>
                </a:solidFill>
                <a:latin typeface="Times New Roman" panose="02020603050405020304" pitchFamily="18" charset="0"/>
              </a:defRPr>
            </a:lvl3pPr>
            <a:lvl4pPr marL="1600200" indent="-228600" defTabSz="692150">
              <a:defRPr sz="800" b="1">
                <a:solidFill>
                  <a:schemeClr val="tx1"/>
                </a:solidFill>
                <a:latin typeface="Times New Roman" panose="02020603050405020304" pitchFamily="18" charset="0"/>
              </a:defRPr>
            </a:lvl4pPr>
            <a:lvl5pPr marL="2057400" indent="-228600" defTabSz="692150">
              <a:defRPr sz="800" b="1">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800" b="1">
                <a:solidFill>
                  <a:schemeClr val="tx1"/>
                </a:solidFill>
                <a:latin typeface="Times New Roman" panose="02020603050405020304" pitchFamily="18" charset="0"/>
              </a:defRPr>
            </a:lvl9pPr>
          </a:lstStyle>
          <a:p>
            <a:pPr algn="ctr"/>
            <a:r>
              <a:rPr lang="es-ES_tradnl" altLang="en-US" sz="2000"/>
              <a:t>Programa en Español de Seguridad e Higiene en el Trabajo de Oregon OSHA</a:t>
            </a:r>
          </a:p>
        </p:txBody>
      </p:sp>
      <p:sp>
        <p:nvSpPr>
          <p:cNvPr id="10243" name="Text Box 32">
            <a:extLst>
              <a:ext uri="{FF2B5EF4-FFF2-40B4-BE49-F238E27FC236}">
                <a16:creationId xmlns:a16="http://schemas.microsoft.com/office/drawing/2014/main" id="{B4C0D2DE-A02D-4834-BBE2-1E06436B9564}"/>
              </a:ext>
            </a:extLst>
          </p:cNvPr>
          <p:cNvSpPr txBox="1">
            <a:spLocks noChangeArrowheads="1"/>
          </p:cNvSpPr>
          <p:nvPr/>
        </p:nvSpPr>
        <p:spPr bwMode="auto">
          <a:xfrm>
            <a:off x="2486025" y="4840288"/>
            <a:ext cx="1828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ctr">
              <a:spcBef>
                <a:spcPct val="50000"/>
              </a:spcBef>
            </a:pPr>
            <a:r>
              <a:rPr lang="es-ES" altLang="en-US" sz="1200"/>
              <a:t>Estos instructivos están diseñados para ser enseñados en 30 a 60 minutos.</a:t>
            </a:r>
            <a:endParaRPr lang="es-ES" altLang="en-US" sz="1400"/>
          </a:p>
        </p:txBody>
      </p:sp>
      <p:grpSp>
        <p:nvGrpSpPr>
          <p:cNvPr id="10244" name="Group 35">
            <a:extLst>
              <a:ext uri="{FF2B5EF4-FFF2-40B4-BE49-F238E27FC236}">
                <a16:creationId xmlns:a16="http://schemas.microsoft.com/office/drawing/2014/main" id="{A3918605-B1C1-4679-AD0F-CC0C550D7200}"/>
              </a:ext>
            </a:extLst>
          </p:cNvPr>
          <p:cNvGrpSpPr>
            <a:grpSpLocks/>
          </p:cNvGrpSpPr>
          <p:nvPr/>
        </p:nvGrpSpPr>
        <p:grpSpPr bwMode="auto">
          <a:xfrm>
            <a:off x="2811463" y="3660775"/>
            <a:ext cx="1176337" cy="1152525"/>
            <a:chOff x="1886" y="3493"/>
            <a:chExt cx="721" cy="706"/>
          </a:xfrm>
        </p:grpSpPr>
        <p:sp>
          <p:nvSpPr>
            <p:cNvPr id="10247" name="Freeform 36">
              <a:extLst>
                <a:ext uri="{FF2B5EF4-FFF2-40B4-BE49-F238E27FC236}">
                  <a16:creationId xmlns:a16="http://schemas.microsoft.com/office/drawing/2014/main" id="{8375B20F-1F4D-4004-9D1B-5715FFB06403}"/>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37">
              <a:extLst>
                <a:ext uri="{FF2B5EF4-FFF2-40B4-BE49-F238E27FC236}">
                  <a16:creationId xmlns:a16="http://schemas.microsoft.com/office/drawing/2014/main" id="{B5CA1768-E169-4993-B1FC-33C39020EA93}"/>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38">
              <a:extLst>
                <a:ext uri="{FF2B5EF4-FFF2-40B4-BE49-F238E27FC236}">
                  <a16:creationId xmlns:a16="http://schemas.microsoft.com/office/drawing/2014/main" id="{5073C14E-54AF-4743-BD46-7650A1E3DB4F}"/>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39">
              <a:extLst>
                <a:ext uri="{FF2B5EF4-FFF2-40B4-BE49-F238E27FC236}">
                  <a16:creationId xmlns:a16="http://schemas.microsoft.com/office/drawing/2014/main" id="{2EA86681-BF0E-4BF5-A1EB-4E62C9F465A0}"/>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40">
              <a:extLst>
                <a:ext uri="{FF2B5EF4-FFF2-40B4-BE49-F238E27FC236}">
                  <a16:creationId xmlns:a16="http://schemas.microsoft.com/office/drawing/2014/main" id="{20E0A95C-64B3-4440-A634-0C5BF01F90D8}"/>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41">
              <a:extLst>
                <a:ext uri="{FF2B5EF4-FFF2-40B4-BE49-F238E27FC236}">
                  <a16:creationId xmlns:a16="http://schemas.microsoft.com/office/drawing/2014/main" id="{9158F8E6-17A7-4476-A988-8C0F11C9F00F}"/>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42">
              <a:extLst>
                <a:ext uri="{FF2B5EF4-FFF2-40B4-BE49-F238E27FC236}">
                  <a16:creationId xmlns:a16="http://schemas.microsoft.com/office/drawing/2014/main" id="{1CA17B66-6E3A-4F80-BDD9-EFAACDE186BD}"/>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43">
              <a:extLst>
                <a:ext uri="{FF2B5EF4-FFF2-40B4-BE49-F238E27FC236}">
                  <a16:creationId xmlns:a16="http://schemas.microsoft.com/office/drawing/2014/main" id="{6CFD9780-1A43-40C7-9E2E-2FBA0D63A480}"/>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44">
              <a:extLst>
                <a:ext uri="{FF2B5EF4-FFF2-40B4-BE49-F238E27FC236}">
                  <a16:creationId xmlns:a16="http://schemas.microsoft.com/office/drawing/2014/main" id="{006DF3CF-650C-44FB-BAB2-197AED46DB44}"/>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45">
              <a:extLst>
                <a:ext uri="{FF2B5EF4-FFF2-40B4-BE49-F238E27FC236}">
                  <a16:creationId xmlns:a16="http://schemas.microsoft.com/office/drawing/2014/main" id="{71CE1FB5-C06E-4925-85AE-215C7205733F}"/>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46">
              <a:extLst>
                <a:ext uri="{FF2B5EF4-FFF2-40B4-BE49-F238E27FC236}">
                  <a16:creationId xmlns:a16="http://schemas.microsoft.com/office/drawing/2014/main" id="{852AE4C6-1D7E-4CF8-8116-A40141F7E001}"/>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47">
              <a:extLst>
                <a:ext uri="{FF2B5EF4-FFF2-40B4-BE49-F238E27FC236}">
                  <a16:creationId xmlns:a16="http://schemas.microsoft.com/office/drawing/2014/main" id="{7D6F679D-45A7-46C0-84E2-A460FC2F08C8}"/>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8">
              <a:extLst>
                <a:ext uri="{FF2B5EF4-FFF2-40B4-BE49-F238E27FC236}">
                  <a16:creationId xmlns:a16="http://schemas.microsoft.com/office/drawing/2014/main" id="{64019779-C5E1-42A2-A0AD-AFC973E0C91C}"/>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49">
              <a:extLst>
                <a:ext uri="{FF2B5EF4-FFF2-40B4-BE49-F238E27FC236}">
                  <a16:creationId xmlns:a16="http://schemas.microsoft.com/office/drawing/2014/main" id="{6BBB3D16-0EF0-4E97-8E4F-7D956767407D}"/>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50">
              <a:extLst>
                <a:ext uri="{FF2B5EF4-FFF2-40B4-BE49-F238E27FC236}">
                  <a16:creationId xmlns:a16="http://schemas.microsoft.com/office/drawing/2014/main" id="{14197806-76E7-4E9C-BAD6-08B06FC86EAA}"/>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51">
              <a:extLst>
                <a:ext uri="{FF2B5EF4-FFF2-40B4-BE49-F238E27FC236}">
                  <a16:creationId xmlns:a16="http://schemas.microsoft.com/office/drawing/2014/main" id="{6E4E1C5B-722F-42BD-8965-C1C2163CF4A1}"/>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52">
              <a:extLst>
                <a:ext uri="{FF2B5EF4-FFF2-40B4-BE49-F238E27FC236}">
                  <a16:creationId xmlns:a16="http://schemas.microsoft.com/office/drawing/2014/main" id="{34996B1F-4605-4C73-B3BE-4BB360476E66}"/>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53">
              <a:extLst>
                <a:ext uri="{FF2B5EF4-FFF2-40B4-BE49-F238E27FC236}">
                  <a16:creationId xmlns:a16="http://schemas.microsoft.com/office/drawing/2014/main" id="{F985E561-5910-49E3-A938-BC783F1ED194}"/>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54">
              <a:extLst>
                <a:ext uri="{FF2B5EF4-FFF2-40B4-BE49-F238E27FC236}">
                  <a16:creationId xmlns:a16="http://schemas.microsoft.com/office/drawing/2014/main" id="{DB1465CA-B635-4716-8B50-32C80F38D7FE}"/>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55">
              <a:extLst>
                <a:ext uri="{FF2B5EF4-FFF2-40B4-BE49-F238E27FC236}">
                  <a16:creationId xmlns:a16="http://schemas.microsoft.com/office/drawing/2014/main" id="{A3FCE2D0-3F3A-4106-BBE6-02377419B919}"/>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56">
              <a:extLst>
                <a:ext uri="{FF2B5EF4-FFF2-40B4-BE49-F238E27FC236}">
                  <a16:creationId xmlns:a16="http://schemas.microsoft.com/office/drawing/2014/main" id="{04C43128-EB12-4971-A0E5-A14360C00FE0}"/>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57">
              <a:extLst>
                <a:ext uri="{FF2B5EF4-FFF2-40B4-BE49-F238E27FC236}">
                  <a16:creationId xmlns:a16="http://schemas.microsoft.com/office/drawing/2014/main" id="{B6F6002E-22B0-47B2-8790-53DB78B640F2}"/>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58">
              <a:extLst>
                <a:ext uri="{FF2B5EF4-FFF2-40B4-BE49-F238E27FC236}">
                  <a16:creationId xmlns:a16="http://schemas.microsoft.com/office/drawing/2014/main" id="{8BE849C2-CCBB-4B3C-B042-29922C57F382}"/>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59">
              <a:extLst>
                <a:ext uri="{FF2B5EF4-FFF2-40B4-BE49-F238E27FC236}">
                  <a16:creationId xmlns:a16="http://schemas.microsoft.com/office/drawing/2014/main" id="{60ABA130-99F4-4EFE-BD7D-A2F063F7169E}"/>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45" name="Picture 21" descr="C:\WINDOWS\Desktop\PESO logo2c.jpg">
            <a:extLst>
              <a:ext uri="{FF2B5EF4-FFF2-40B4-BE49-F238E27FC236}">
                <a16:creationId xmlns:a16="http://schemas.microsoft.com/office/drawing/2014/main" id="{77F556E5-5DC9-48BE-B6DD-A872189E6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2">
            <a:extLst>
              <a:ext uri="{FF2B5EF4-FFF2-40B4-BE49-F238E27FC236}">
                <a16:creationId xmlns:a16="http://schemas.microsoft.com/office/drawing/2014/main" id="{2F11A8E6-E84E-4A42-BCA7-3DB154CBDF1B}"/>
              </a:ext>
            </a:extLst>
          </p:cNvPr>
          <p:cNvSpPr txBox="1">
            <a:spLocks noChangeArrowheads="1"/>
          </p:cNvSpPr>
          <p:nvPr/>
        </p:nvSpPr>
        <p:spPr bwMode="auto">
          <a:xfrm>
            <a:off x="498475" y="7502525"/>
            <a:ext cx="5826125"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ctr"/>
            <a:r>
              <a:rPr lang="es-ES" altLang="en-US" sz="1200"/>
              <a:t>Nota:  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80C45FD9-FB98-4E34-B7D1-B2A367DF8AA0}"/>
              </a:ext>
            </a:extLst>
          </p:cNvPr>
          <p:cNvSpPr txBox="1">
            <a:spLocks noChangeArrowheads="1"/>
          </p:cNvSpPr>
          <p:nvPr/>
        </p:nvSpPr>
        <p:spPr bwMode="auto">
          <a:xfrm>
            <a:off x="485775" y="1771650"/>
            <a:ext cx="4086225"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indent="3175">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s-ES_tradnl" altLang="en-US" sz="2400"/>
              <a:t>The reason for this course</a:t>
            </a:r>
          </a:p>
          <a:p>
            <a:endParaRPr lang="en-US" altLang="en-US" sz="1400"/>
          </a:p>
          <a:p>
            <a:pPr lvl="1"/>
            <a:r>
              <a:rPr lang="es-ES_tradnl" altLang="en-US" sz="1800"/>
              <a:t>Every year workers die in excavations.</a:t>
            </a:r>
          </a:p>
          <a:p>
            <a:pPr lvl="1"/>
            <a:endParaRPr lang="es-ES_tradnl" altLang="en-US" sz="1800"/>
          </a:p>
          <a:p>
            <a:pPr lvl="1"/>
            <a:endParaRPr lang="es-ES_tradnl" altLang="en-US" sz="1600"/>
          </a:p>
          <a:p>
            <a:pPr lvl="1"/>
            <a:endParaRPr lang="es-ES_tradnl" altLang="en-US" sz="1600"/>
          </a:p>
          <a:p>
            <a:pPr lvl="1"/>
            <a:endParaRPr lang="es-ES_tradnl" altLang="en-US" sz="1600"/>
          </a:p>
          <a:p>
            <a:pPr lvl="1"/>
            <a:endParaRPr lang="es-ES_tradnl" altLang="en-US" sz="1600"/>
          </a:p>
          <a:p>
            <a:pPr lvl="1"/>
            <a:endParaRPr lang="es-ES_tradnl" altLang="en-US" sz="1600"/>
          </a:p>
          <a:p>
            <a:r>
              <a:rPr lang="es-ES_tradnl" altLang="en-US" sz="2400"/>
              <a:t>The goal of this course</a:t>
            </a:r>
          </a:p>
          <a:p>
            <a:endParaRPr lang="es-ES_tradnl" altLang="en-US" sz="1800"/>
          </a:p>
          <a:p>
            <a:pPr lvl="1"/>
            <a:r>
              <a:rPr lang="en-US" altLang="en-US" sz="1800"/>
              <a:t>Learn about the major </a:t>
            </a:r>
            <a:r>
              <a:rPr lang="es-ES_tradnl" altLang="en-US" sz="1800"/>
              <a:t>excavation </a:t>
            </a:r>
            <a:r>
              <a:rPr lang="en-US" altLang="en-US" sz="1800"/>
              <a:t>risks on construction sites.</a:t>
            </a:r>
            <a:endParaRPr lang="es-ES_tradnl" altLang="en-US" sz="1800"/>
          </a:p>
        </p:txBody>
      </p:sp>
      <p:sp>
        <p:nvSpPr>
          <p:cNvPr id="11267" name="AutoShape 6">
            <a:extLst>
              <a:ext uri="{FF2B5EF4-FFF2-40B4-BE49-F238E27FC236}">
                <a16:creationId xmlns:a16="http://schemas.microsoft.com/office/drawing/2014/main" id="{5C5DE752-5FCD-4232-A1F4-005C7C855D17}"/>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11268" name="Text Box 8">
            <a:extLst>
              <a:ext uri="{FF2B5EF4-FFF2-40B4-BE49-F238E27FC236}">
                <a16:creationId xmlns:a16="http://schemas.microsoft.com/office/drawing/2014/main" id="{00E41B8C-4079-422A-AABF-6A54BF44E7C5}"/>
              </a:ext>
            </a:extLst>
          </p:cNvPr>
          <p:cNvSpPr txBox="1">
            <a:spLocks noChangeArrowheads="1"/>
          </p:cNvSpPr>
          <p:nvPr/>
        </p:nvSpPr>
        <p:spPr bwMode="auto">
          <a:xfrm>
            <a:off x="274638" y="50165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800"/>
              <a:t>Welcome!</a:t>
            </a:r>
            <a:endParaRPr lang="en-US" altLang="en-US" sz="1400" b="0"/>
          </a:p>
        </p:txBody>
      </p:sp>
      <p:grpSp>
        <p:nvGrpSpPr>
          <p:cNvPr id="11269" name="Group 14">
            <a:extLst>
              <a:ext uri="{FF2B5EF4-FFF2-40B4-BE49-F238E27FC236}">
                <a16:creationId xmlns:a16="http://schemas.microsoft.com/office/drawing/2014/main" id="{D04EE52C-6D63-4866-ADE7-B7677207C00D}"/>
              </a:ext>
            </a:extLst>
          </p:cNvPr>
          <p:cNvGrpSpPr>
            <a:grpSpLocks/>
          </p:cNvGrpSpPr>
          <p:nvPr/>
        </p:nvGrpSpPr>
        <p:grpSpPr bwMode="auto">
          <a:xfrm>
            <a:off x="3028950" y="6038850"/>
            <a:ext cx="3560763" cy="2655888"/>
            <a:chOff x="1908" y="3804"/>
            <a:chExt cx="2243" cy="1673"/>
          </a:xfrm>
        </p:grpSpPr>
        <p:pic>
          <p:nvPicPr>
            <p:cNvPr id="11271" name="Picture 12" descr="T:\TRASCO\SCHWABE\TRAINING\Pictures\B&amp;g\05jpg.jpg">
              <a:extLst>
                <a:ext uri="{FF2B5EF4-FFF2-40B4-BE49-F238E27FC236}">
                  <a16:creationId xmlns:a16="http://schemas.microsoft.com/office/drawing/2014/main" id="{4F5C9DFD-B863-4FDE-9F5C-9E44C5D90067}"/>
                </a:ext>
              </a:extLst>
            </p:cNvPr>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1916" y="3804"/>
              <a:ext cx="2235" cy="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13">
              <a:extLst>
                <a:ext uri="{FF2B5EF4-FFF2-40B4-BE49-F238E27FC236}">
                  <a16:creationId xmlns:a16="http://schemas.microsoft.com/office/drawing/2014/main" id="{82A3927B-9BA1-403E-8A15-8EEBB6E9A3EE}"/>
                </a:ext>
              </a:extLst>
            </p:cNvPr>
            <p:cNvSpPr>
              <a:spLocks noChangeArrowheads="1"/>
            </p:cNvSpPr>
            <p:nvPr/>
          </p:nvSpPr>
          <p:spPr bwMode="auto">
            <a:xfrm>
              <a:off x="1908" y="3846"/>
              <a:ext cx="2124" cy="1572"/>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grpSp>
      <p:sp>
        <p:nvSpPr>
          <p:cNvPr id="11270" name="Text Box 16">
            <a:extLst>
              <a:ext uri="{FF2B5EF4-FFF2-40B4-BE49-F238E27FC236}">
                <a16:creationId xmlns:a16="http://schemas.microsoft.com/office/drawing/2014/main" id="{71B4D6D7-F252-4D34-B9B5-91DB6552229E}"/>
              </a:ext>
            </a:extLst>
          </p:cNvPr>
          <p:cNvSpPr txBox="1">
            <a:spLocks noChangeArrowheads="1"/>
          </p:cNvSpPr>
          <p:nvPr/>
        </p:nvSpPr>
        <p:spPr bwMode="auto">
          <a:xfrm>
            <a:off x="447675" y="6708775"/>
            <a:ext cx="20669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1800"/>
              <a:t>All trenches and excavations eventually cave-in.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051">
            <a:extLst>
              <a:ext uri="{FF2B5EF4-FFF2-40B4-BE49-F238E27FC236}">
                <a16:creationId xmlns:a16="http://schemas.microsoft.com/office/drawing/2014/main" id="{CD7257BA-2C84-4B56-8E49-8CBD8194FC03}"/>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12291" name="Text Box 2050">
            <a:extLst>
              <a:ext uri="{FF2B5EF4-FFF2-40B4-BE49-F238E27FC236}">
                <a16:creationId xmlns:a16="http://schemas.microsoft.com/office/drawing/2014/main" id="{AF1624EE-11F9-43BC-882F-6CDF13A269CD}"/>
              </a:ext>
            </a:extLst>
          </p:cNvPr>
          <p:cNvSpPr txBox="1">
            <a:spLocks noChangeArrowheads="1"/>
          </p:cNvSpPr>
          <p:nvPr/>
        </p:nvSpPr>
        <p:spPr bwMode="auto">
          <a:xfrm>
            <a:off x="457200" y="1749425"/>
            <a:ext cx="4191000"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indent="3175">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r>
              <a:rPr lang="es-ES_tradnl" altLang="en-US" sz="2400"/>
              <a:t>La razón de este curso</a:t>
            </a:r>
          </a:p>
          <a:p>
            <a:endParaRPr lang="es-ES_tradnl" altLang="en-US" sz="1400"/>
          </a:p>
          <a:p>
            <a:pPr lvl="1"/>
            <a:r>
              <a:rPr lang="es-ES_tradnl" altLang="en-US" sz="1800"/>
              <a:t>Cada año mueren trabajadores en excavaciones.</a:t>
            </a:r>
          </a:p>
          <a:p>
            <a:pPr lvl="1"/>
            <a:endParaRPr lang="es-ES_tradnl" altLang="en-US" sz="1800"/>
          </a:p>
          <a:p>
            <a:pPr lvl="1"/>
            <a:endParaRPr lang="es-ES_tradnl" altLang="en-US" sz="1600"/>
          </a:p>
          <a:p>
            <a:pPr lvl="1"/>
            <a:endParaRPr lang="es-ES_tradnl" altLang="en-US" sz="1600"/>
          </a:p>
          <a:p>
            <a:pPr lvl="1"/>
            <a:endParaRPr lang="es-ES_tradnl" altLang="en-US" sz="1600"/>
          </a:p>
          <a:p>
            <a:pPr lvl="1"/>
            <a:endParaRPr lang="es-ES_tradnl" altLang="en-US" sz="1600"/>
          </a:p>
          <a:p>
            <a:endParaRPr lang="es-ES_tradnl" altLang="en-US" sz="1600"/>
          </a:p>
          <a:p>
            <a:r>
              <a:rPr lang="es-ES_tradnl" altLang="en-US" sz="2400"/>
              <a:t>La meta de este curso</a:t>
            </a:r>
            <a:endParaRPr lang="es-ES_tradnl" altLang="en-US" sz="1800"/>
          </a:p>
          <a:p>
            <a:endParaRPr lang="es-ES_tradnl" altLang="en-US" sz="1800"/>
          </a:p>
          <a:p>
            <a:pPr lvl="1"/>
            <a:r>
              <a:rPr lang="es-ES_tradnl" altLang="en-US" sz="1800"/>
              <a:t>Aprender de los peligros principales de las excavaciones en las obras de construcción</a:t>
            </a:r>
            <a:r>
              <a:rPr lang="en-US" altLang="en-US" sz="1800"/>
              <a:t>.</a:t>
            </a:r>
            <a:endParaRPr lang="es-ES_tradnl" altLang="en-US" sz="1800"/>
          </a:p>
        </p:txBody>
      </p:sp>
      <p:sp>
        <p:nvSpPr>
          <p:cNvPr id="12292" name="Rectangle 2053">
            <a:extLst>
              <a:ext uri="{FF2B5EF4-FFF2-40B4-BE49-F238E27FC236}">
                <a16:creationId xmlns:a16="http://schemas.microsoft.com/office/drawing/2014/main" id="{44A2D691-CF60-4498-B7CF-32C7A4C70856}"/>
              </a:ext>
            </a:extLst>
          </p:cNvPr>
          <p:cNvSpPr>
            <a:spLocks noChangeArrowheads="1"/>
          </p:cNvSpPr>
          <p:nvPr/>
        </p:nvSpPr>
        <p:spPr bwMode="auto">
          <a:xfrm>
            <a:off x="1441450" y="3394075"/>
            <a:ext cx="228600"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lgn="ctr"/>
            <a:endParaRPr lang="es-ES_tradnl" altLang="en-US" sz="1400" b="0">
              <a:solidFill>
                <a:schemeClr val="bg1"/>
              </a:solidFill>
            </a:endParaRPr>
          </a:p>
        </p:txBody>
      </p:sp>
      <p:sp>
        <p:nvSpPr>
          <p:cNvPr id="12293" name="Text Box 2055">
            <a:extLst>
              <a:ext uri="{FF2B5EF4-FFF2-40B4-BE49-F238E27FC236}">
                <a16:creationId xmlns:a16="http://schemas.microsoft.com/office/drawing/2014/main" id="{0DA27644-D9DB-4DF9-BB2E-DB033898B857}"/>
              </a:ext>
            </a:extLst>
          </p:cNvPr>
          <p:cNvSpPr txBox="1">
            <a:spLocks noChangeArrowheads="1"/>
          </p:cNvSpPr>
          <p:nvPr/>
        </p:nvSpPr>
        <p:spPr bwMode="auto">
          <a:xfrm>
            <a:off x="274638" y="50165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800"/>
              <a:t>¡Bienvenidos!</a:t>
            </a:r>
            <a:endParaRPr lang="en-US" altLang="en-US" sz="1400" b="0"/>
          </a:p>
        </p:txBody>
      </p:sp>
      <p:sp>
        <p:nvSpPr>
          <p:cNvPr id="12294" name="Text Box 2059">
            <a:extLst>
              <a:ext uri="{FF2B5EF4-FFF2-40B4-BE49-F238E27FC236}">
                <a16:creationId xmlns:a16="http://schemas.microsoft.com/office/drawing/2014/main" id="{A141EE15-998B-4421-8094-BCDBE5BE84E8}"/>
              </a:ext>
            </a:extLst>
          </p:cNvPr>
          <p:cNvSpPr txBox="1">
            <a:spLocks noChangeArrowheads="1"/>
          </p:cNvSpPr>
          <p:nvPr/>
        </p:nvSpPr>
        <p:spPr bwMode="auto">
          <a:xfrm>
            <a:off x="447675" y="6708775"/>
            <a:ext cx="2095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s-ES_tradnl" altLang="en-US" sz="1800"/>
              <a:t>Con el tiempo, todas las trincheras y excavaciones se derrumban.</a:t>
            </a:r>
            <a:endParaRPr lang="en-US" altLang="en-US" sz="1800"/>
          </a:p>
        </p:txBody>
      </p:sp>
      <p:grpSp>
        <p:nvGrpSpPr>
          <p:cNvPr id="12295" name="Group 2060">
            <a:extLst>
              <a:ext uri="{FF2B5EF4-FFF2-40B4-BE49-F238E27FC236}">
                <a16:creationId xmlns:a16="http://schemas.microsoft.com/office/drawing/2014/main" id="{A691A148-B86E-4B99-99CD-DF7EE3814247}"/>
              </a:ext>
            </a:extLst>
          </p:cNvPr>
          <p:cNvGrpSpPr>
            <a:grpSpLocks/>
          </p:cNvGrpSpPr>
          <p:nvPr/>
        </p:nvGrpSpPr>
        <p:grpSpPr bwMode="auto">
          <a:xfrm>
            <a:off x="3028950" y="6038850"/>
            <a:ext cx="3560763" cy="2655888"/>
            <a:chOff x="1908" y="3804"/>
            <a:chExt cx="2243" cy="1673"/>
          </a:xfrm>
        </p:grpSpPr>
        <p:pic>
          <p:nvPicPr>
            <p:cNvPr id="12296" name="Picture 2061" descr="T:\TRASCO\SCHWABE\TRAINING\Pictures\B&amp;g\05jpg.jpg">
              <a:extLst>
                <a:ext uri="{FF2B5EF4-FFF2-40B4-BE49-F238E27FC236}">
                  <a16:creationId xmlns:a16="http://schemas.microsoft.com/office/drawing/2014/main" id="{789DCFF8-4A58-4D88-BDA4-A2F8A82F6E36}"/>
                </a:ext>
              </a:extLst>
            </p:cNvPr>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1916" y="3804"/>
              <a:ext cx="2235" cy="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2062">
              <a:extLst>
                <a:ext uri="{FF2B5EF4-FFF2-40B4-BE49-F238E27FC236}">
                  <a16:creationId xmlns:a16="http://schemas.microsoft.com/office/drawing/2014/main" id="{A77F3838-B13C-49FF-ACF6-358F3853398B}"/>
                </a:ext>
              </a:extLst>
            </p:cNvPr>
            <p:cNvSpPr>
              <a:spLocks noChangeArrowheads="1"/>
            </p:cNvSpPr>
            <p:nvPr/>
          </p:nvSpPr>
          <p:spPr bwMode="auto">
            <a:xfrm>
              <a:off x="1908" y="3846"/>
              <a:ext cx="2124" cy="1572"/>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a:extLst>
              <a:ext uri="{FF2B5EF4-FFF2-40B4-BE49-F238E27FC236}">
                <a16:creationId xmlns:a16="http://schemas.microsoft.com/office/drawing/2014/main" id="{7D01A6C9-E5F1-4ADE-96FC-BF0620A4B350}"/>
              </a:ext>
            </a:extLst>
          </p:cNvPr>
          <p:cNvSpPr>
            <a:spLocks noChangeArrowheads="1"/>
          </p:cNvSpPr>
          <p:nvPr/>
        </p:nvSpPr>
        <p:spPr bwMode="auto">
          <a:xfrm>
            <a:off x="514350" y="4343400"/>
            <a:ext cx="6115050" cy="868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20000"/>
              </a:spcBef>
              <a:buSzPct val="100000"/>
            </a:pPr>
            <a:r>
              <a:rPr lang="en-US" altLang="en-US" sz="1200"/>
              <a:t>	</a:t>
            </a:r>
            <a:endParaRPr lang="en-US" altLang="en-US" sz="1200" b="0"/>
          </a:p>
        </p:txBody>
      </p:sp>
      <p:sp>
        <p:nvSpPr>
          <p:cNvPr id="14339" name="Rectangle 13">
            <a:extLst>
              <a:ext uri="{FF2B5EF4-FFF2-40B4-BE49-F238E27FC236}">
                <a16:creationId xmlns:a16="http://schemas.microsoft.com/office/drawing/2014/main" id="{0AE5262D-41E1-4CB9-B98D-394C35C3FF88}"/>
              </a:ext>
            </a:extLst>
          </p:cNvPr>
          <p:cNvSpPr>
            <a:spLocks noChangeArrowheads="1"/>
          </p:cNvSpPr>
          <p:nvPr/>
        </p:nvSpPr>
        <p:spPr bwMode="auto">
          <a:xfrm>
            <a:off x="777875" y="5561013"/>
            <a:ext cx="2514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s-ES_tradnl" altLang="en-US" sz="1400">
              <a:solidFill>
                <a:schemeClr val="tx2"/>
              </a:solidFill>
            </a:endParaRPr>
          </a:p>
        </p:txBody>
      </p:sp>
      <p:sp>
        <p:nvSpPr>
          <p:cNvPr id="14340" name="Text Box 18">
            <a:extLst>
              <a:ext uri="{FF2B5EF4-FFF2-40B4-BE49-F238E27FC236}">
                <a16:creationId xmlns:a16="http://schemas.microsoft.com/office/drawing/2014/main" id="{977E02FA-F64E-43F0-8F0D-BFC4C23B7817}"/>
              </a:ext>
            </a:extLst>
          </p:cNvPr>
          <p:cNvSpPr txBox="1">
            <a:spLocks noChangeArrowheads="1"/>
          </p:cNvSpPr>
          <p:nvPr/>
        </p:nvSpPr>
        <p:spPr bwMode="auto">
          <a:xfrm>
            <a:off x="533400" y="5029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s-ES_tradnl" altLang="en-US" sz="2400"/>
          </a:p>
        </p:txBody>
      </p:sp>
      <p:sp>
        <p:nvSpPr>
          <p:cNvPr id="14341" name="AutoShape 20">
            <a:extLst>
              <a:ext uri="{FF2B5EF4-FFF2-40B4-BE49-F238E27FC236}">
                <a16:creationId xmlns:a16="http://schemas.microsoft.com/office/drawing/2014/main" id="{718B1132-2CB8-467A-A881-3AB5FBFBA78E}"/>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14342" name="Text Box 23">
            <a:extLst>
              <a:ext uri="{FF2B5EF4-FFF2-40B4-BE49-F238E27FC236}">
                <a16:creationId xmlns:a16="http://schemas.microsoft.com/office/drawing/2014/main" id="{3A7AA6C3-BFD6-4460-972E-BC4F7C378ACA}"/>
              </a:ext>
            </a:extLst>
          </p:cNvPr>
          <p:cNvSpPr txBox="1">
            <a:spLocks noChangeArrowheads="1"/>
          </p:cNvSpPr>
          <p:nvPr/>
        </p:nvSpPr>
        <p:spPr bwMode="auto">
          <a:xfrm>
            <a:off x="360363" y="1371600"/>
            <a:ext cx="601980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20000"/>
              </a:spcBef>
            </a:pPr>
            <a:r>
              <a:rPr lang="en-US" altLang="en-US" sz="1400"/>
              <a:t>Competent Person </a:t>
            </a:r>
            <a:r>
              <a:rPr lang="en-US" altLang="en-US" sz="1400" b="0"/>
              <a:t>means one who is capable of identifying existing and predictable hazards in the surroundings, or working conditions which are unsanitary, hazardous, or dangerous to employees, and who has authorization to take prompt corrective measures to eliminate them.</a:t>
            </a:r>
          </a:p>
          <a:p>
            <a:pPr>
              <a:spcBef>
                <a:spcPct val="20000"/>
              </a:spcBef>
            </a:pPr>
            <a:endParaRPr lang="en-US" altLang="en-US" sz="1400" b="0"/>
          </a:p>
          <a:p>
            <a:pPr>
              <a:spcBef>
                <a:spcPct val="20000"/>
              </a:spcBef>
            </a:pPr>
            <a:r>
              <a:rPr lang="en-US" altLang="en-US" sz="1400"/>
              <a:t>Protective System  </a:t>
            </a:r>
            <a:r>
              <a:rPr lang="en-US" altLang="en-US" sz="1400" b="0"/>
              <a:t>means a method of protecting employees from cave-ins, from material that could fall or roll from an excavation face or into an excavation, or from the collapse of adjacent structures.  Protective systems include support systems (underpinning, bracing, shoring), sloping and benching systems, shield systems, and other systems that provide the necessary protection.</a:t>
            </a:r>
          </a:p>
          <a:p>
            <a:pPr>
              <a:spcBef>
                <a:spcPct val="20000"/>
              </a:spcBef>
            </a:pPr>
            <a:endParaRPr lang="en-US" altLang="en-US" sz="1400" b="0"/>
          </a:p>
          <a:p>
            <a:pPr>
              <a:spcBef>
                <a:spcPct val="20000"/>
              </a:spcBef>
            </a:pPr>
            <a:r>
              <a:rPr lang="en-US" altLang="en-US" sz="1400"/>
              <a:t>Trench </a:t>
            </a:r>
            <a:r>
              <a:rPr lang="en-US" altLang="en-US" sz="1400" b="0"/>
              <a:t>(Trench excavation) means a narrow excavation (in relation to its length) made below the surface of the ground.  In general, the depth is greater than the width, but the width of a trench (measured at the bottom) is not greater than 15 feet.</a:t>
            </a:r>
          </a:p>
        </p:txBody>
      </p:sp>
      <p:sp>
        <p:nvSpPr>
          <p:cNvPr id="14343" name="Text Box 25">
            <a:extLst>
              <a:ext uri="{FF2B5EF4-FFF2-40B4-BE49-F238E27FC236}">
                <a16:creationId xmlns:a16="http://schemas.microsoft.com/office/drawing/2014/main" id="{3BD4CED3-1147-41EE-9BC7-058BDA02F235}"/>
              </a:ext>
            </a:extLst>
          </p:cNvPr>
          <p:cNvSpPr txBox="1">
            <a:spLocks noChangeArrowheads="1"/>
          </p:cNvSpPr>
          <p:nvPr/>
        </p:nvSpPr>
        <p:spPr bwMode="auto">
          <a:xfrm>
            <a:off x="304800" y="504825"/>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800"/>
              <a:t>Key definitions</a:t>
            </a:r>
            <a:endParaRPr lang="en-US" altLang="en-US" sz="1400" b="0"/>
          </a:p>
        </p:txBody>
      </p:sp>
      <p:sp>
        <p:nvSpPr>
          <p:cNvPr id="14344" name="Text Box 26">
            <a:extLst>
              <a:ext uri="{FF2B5EF4-FFF2-40B4-BE49-F238E27FC236}">
                <a16:creationId xmlns:a16="http://schemas.microsoft.com/office/drawing/2014/main" id="{812A9B1A-259C-4D16-95A3-AD466F5155A9}"/>
              </a:ext>
            </a:extLst>
          </p:cNvPr>
          <p:cNvSpPr txBox="1">
            <a:spLocks noChangeArrowheads="1"/>
          </p:cNvSpPr>
          <p:nvPr/>
        </p:nvSpPr>
        <p:spPr bwMode="auto">
          <a:xfrm>
            <a:off x="360363" y="5257800"/>
            <a:ext cx="5548312" cy="281622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30188" algn="l"/>
              </a:tabLst>
              <a:defRPr sz="800" b="1">
                <a:solidFill>
                  <a:schemeClr val="tx1"/>
                </a:solidFill>
                <a:latin typeface="Times New Roman" panose="02020603050405020304" pitchFamily="18" charset="0"/>
              </a:defRPr>
            </a:lvl1pPr>
            <a:lvl2pPr>
              <a:tabLst>
                <a:tab pos="230188" algn="l"/>
              </a:tabLst>
              <a:defRPr sz="800" b="1">
                <a:solidFill>
                  <a:schemeClr val="tx1"/>
                </a:solidFill>
                <a:latin typeface="Times New Roman" panose="02020603050405020304" pitchFamily="18" charset="0"/>
              </a:defRPr>
            </a:lvl2pPr>
            <a:lvl3pPr marL="1143000" indent="-228600">
              <a:tabLst>
                <a:tab pos="230188" algn="l"/>
              </a:tabLst>
              <a:defRPr sz="800" b="1">
                <a:solidFill>
                  <a:schemeClr val="tx1"/>
                </a:solidFill>
                <a:latin typeface="Times New Roman" panose="02020603050405020304" pitchFamily="18" charset="0"/>
              </a:defRPr>
            </a:lvl3pPr>
            <a:lvl4pPr marL="1600200" indent="-228600">
              <a:tabLst>
                <a:tab pos="230188" algn="l"/>
              </a:tabLst>
              <a:defRPr sz="800" b="1">
                <a:solidFill>
                  <a:schemeClr val="tx1"/>
                </a:solidFill>
                <a:latin typeface="Times New Roman" panose="02020603050405020304" pitchFamily="18" charset="0"/>
              </a:defRPr>
            </a:lvl4pPr>
            <a:lvl5pPr marL="2057400" indent="-228600">
              <a:tabLst>
                <a:tab pos="230188" algn="l"/>
              </a:tabLst>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30188" algn="l"/>
              </a:tabLs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30188" algn="l"/>
              </a:tabLs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30188" algn="l"/>
              </a:tabLs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30188" algn="l"/>
              </a:tabLst>
              <a:defRPr sz="800" b="1">
                <a:solidFill>
                  <a:schemeClr val="tx1"/>
                </a:solidFill>
                <a:latin typeface="Times New Roman" panose="02020603050405020304" pitchFamily="18" charset="0"/>
              </a:defRPr>
            </a:lvl9pPr>
          </a:lstStyle>
          <a:p>
            <a:pPr>
              <a:buFont typeface="Monotype Sorts" pitchFamily="2" charset="2"/>
              <a:buNone/>
            </a:pPr>
            <a:endParaRPr lang="en-US" altLang="en-US" sz="900" b="0"/>
          </a:p>
          <a:p>
            <a:pPr>
              <a:buFont typeface="Monotype Sorts" pitchFamily="2" charset="2"/>
              <a:buChar char="4"/>
            </a:pPr>
            <a:r>
              <a:rPr lang="en-US" altLang="en-US" sz="1400" b="0"/>
              <a:t>  </a:t>
            </a:r>
            <a:r>
              <a:rPr lang="en-US" altLang="en-US" sz="1400"/>
              <a:t>Determine the estimated underground installation locations.</a:t>
            </a:r>
          </a:p>
          <a:p>
            <a:pPr>
              <a:buFont typeface="Monotype Sorts" pitchFamily="2" charset="2"/>
              <a:buChar char="4"/>
            </a:pPr>
            <a:endParaRPr lang="en-US" altLang="en-US" sz="1400"/>
          </a:p>
          <a:p>
            <a:pPr>
              <a:buFont typeface="Monotype Sorts" pitchFamily="2" charset="2"/>
              <a:buChar char="4"/>
            </a:pPr>
            <a:r>
              <a:rPr lang="en-US" altLang="en-US" sz="1400"/>
              <a:t>  Contact the utility/owner and Underground Utility Notification 	Center: 811 or</a:t>
            </a:r>
          </a:p>
          <a:p>
            <a:pPr lvl="1">
              <a:buFont typeface="Wingdings 2" panose="05020102010507070707" pitchFamily="18" charset="2"/>
              <a:buChar char=""/>
            </a:pPr>
            <a:r>
              <a:rPr lang="en-US" altLang="en-US" sz="1400"/>
              <a:t>  (800) 332-2344 </a:t>
            </a:r>
          </a:p>
          <a:p>
            <a:pPr lvl="1">
              <a:buFont typeface="Wingdings 2" panose="05020102010507070707" pitchFamily="18" charset="2"/>
              <a:buChar char=""/>
            </a:pPr>
            <a:r>
              <a:rPr lang="en-US" altLang="en-US" sz="1400"/>
              <a:t>  </a:t>
            </a:r>
            <a:r>
              <a:rPr lang="en-US" altLang="en-US" sz="1400" u="sng"/>
              <a:t>www.callbeforeyoudig.org</a:t>
            </a:r>
          </a:p>
          <a:p>
            <a:pPr lvl="1">
              <a:buFont typeface="Wingdings 2" panose="05020102010507070707" pitchFamily="18" charset="2"/>
              <a:buChar char=""/>
            </a:pPr>
            <a:endParaRPr lang="en-US" altLang="en-US" sz="1400"/>
          </a:p>
          <a:p>
            <a:pPr>
              <a:buFont typeface="Monotype Sorts" pitchFamily="2" charset="2"/>
              <a:buChar char="4"/>
            </a:pPr>
            <a:r>
              <a:rPr lang="en-US" altLang="en-US" sz="1400"/>
              <a:t>  Proceed cautiously, by hand, when</a:t>
            </a:r>
          </a:p>
          <a:p>
            <a:pPr>
              <a:buFont typeface="Monotype Sorts" pitchFamily="2" charset="2"/>
              <a:buNone/>
            </a:pPr>
            <a:r>
              <a:rPr lang="en-US" altLang="en-US" sz="1400"/>
              <a:t>	approaching the underground installation.</a:t>
            </a:r>
          </a:p>
          <a:p>
            <a:pPr>
              <a:buFont typeface="Monotype Sorts" pitchFamily="2" charset="2"/>
              <a:buChar char="4"/>
            </a:pPr>
            <a:endParaRPr lang="en-US" altLang="en-US" sz="1400"/>
          </a:p>
          <a:p>
            <a:pPr>
              <a:buFont typeface="Monotype Sorts" pitchFamily="2" charset="2"/>
              <a:buChar char="4"/>
            </a:pPr>
            <a:r>
              <a:rPr lang="en-US" altLang="en-US" sz="1400"/>
              <a:t>  Support, protect, or remove the installation</a:t>
            </a:r>
            <a:endParaRPr lang="es-ES_tradnl" altLang="en-US" sz="1400"/>
          </a:p>
          <a:p>
            <a:pPr>
              <a:buFont typeface="Monotype Sorts" pitchFamily="2" charset="2"/>
              <a:buNone/>
            </a:pPr>
            <a:r>
              <a:rPr lang="es-ES_tradnl" altLang="en-US" sz="1400"/>
              <a:t>	</a:t>
            </a:r>
            <a:r>
              <a:rPr lang="en-US" altLang="en-US" sz="1400"/>
              <a:t>in open excavations.</a:t>
            </a:r>
          </a:p>
        </p:txBody>
      </p:sp>
      <p:pic>
        <p:nvPicPr>
          <p:cNvPr id="14345" name="Picture 15" descr="C:\My Documents\img006.gif">
            <a:extLst>
              <a:ext uri="{FF2B5EF4-FFF2-40B4-BE49-F238E27FC236}">
                <a16:creationId xmlns:a16="http://schemas.microsoft.com/office/drawing/2014/main" id="{AC615B01-F6B0-4B01-BFFB-3C2618837262}"/>
              </a:ext>
            </a:extLst>
          </p:cNvPr>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4222750" y="6837363"/>
            <a:ext cx="2371725" cy="1779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6" name="Text Box 28">
            <a:extLst>
              <a:ext uri="{FF2B5EF4-FFF2-40B4-BE49-F238E27FC236}">
                <a16:creationId xmlns:a16="http://schemas.microsoft.com/office/drawing/2014/main" id="{207EFA68-3ECE-48C3-85BE-BEAB5C5ECC32}"/>
              </a:ext>
            </a:extLst>
          </p:cNvPr>
          <p:cNvSpPr txBox="1">
            <a:spLocks noChangeArrowheads="1"/>
          </p:cNvSpPr>
          <p:nvPr/>
        </p:nvSpPr>
        <p:spPr bwMode="auto">
          <a:xfrm>
            <a:off x="361950" y="4972050"/>
            <a:ext cx="54864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buFont typeface="Monotype Sorts" pitchFamily="2" charset="2"/>
              <a:buNone/>
            </a:pPr>
            <a:r>
              <a:rPr lang="en-US" altLang="en-US" sz="1600"/>
              <a:t>CALL BEFORE YOU DIG!</a:t>
            </a:r>
            <a:endParaRPr lang="en-US" altLang="en-US"/>
          </a:p>
        </p:txBody>
      </p:sp>
      <p:pic>
        <p:nvPicPr>
          <p:cNvPr id="14347" name="Picture 1">
            <a:extLst>
              <a:ext uri="{FF2B5EF4-FFF2-40B4-BE49-F238E27FC236}">
                <a16:creationId xmlns:a16="http://schemas.microsoft.com/office/drawing/2014/main" id="{6EE39FB4-7496-4F91-9444-4BAC6E4CEB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8638" y="4683125"/>
            <a:ext cx="1020762" cy="871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042">
            <a:extLst>
              <a:ext uri="{FF2B5EF4-FFF2-40B4-BE49-F238E27FC236}">
                <a16:creationId xmlns:a16="http://schemas.microsoft.com/office/drawing/2014/main" id="{3C6A650F-C766-46CF-9607-6068BDD188AC}"/>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endParaRPr lang="en-US" altLang="en-US"/>
          </a:p>
        </p:txBody>
      </p:sp>
      <p:sp>
        <p:nvSpPr>
          <p:cNvPr id="15363" name="Text Box 1045">
            <a:extLst>
              <a:ext uri="{FF2B5EF4-FFF2-40B4-BE49-F238E27FC236}">
                <a16:creationId xmlns:a16="http://schemas.microsoft.com/office/drawing/2014/main" id="{7348061D-FD9F-40C6-AA12-1F1C09890EB9}"/>
              </a:ext>
            </a:extLst>
          </p:cNvPr>
          <p:cNvSpPr txBox="1">
            <a:spLocks noChangeArrowheads="1"/>
          </p:cNvSpPr>
          <p:nvPr/>
        </p:nvSpPr>
        <p:spPr bwMode="auto">
          <a:xfrm>
            <a:off x="287338" y="522288"/>
            <a:ext cx="365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2800"/>
              <a:t>Definiciones claves</a:t>
            </a:r>
            <a:endParaRPr lang="en-US" altLang="en-US" sz="1400" b="0"/>
          </a:p>
        </p:txBody>
      </p:sp>
      <p:sp>
        <p:nvSpPr>
          <p:cNvPr id="15364" name="Text Box 1046">
            <a:extLst>
              <a:ext uri="{FF2B5EF4-FFF2-40B4-BE49-F238E27FC236}">
                <a16:creationId xmlns:a16="http://schemas.microsoft.com/office/drawing/2014/main" id="{B2B9892E-E670-4440-AB37-87F485293311}"/>
              </a:ext>
            </a:extLst>
          </p:cNvPr>
          <p:cNvSpPr txBox="1">
            <a:spLocks noChangeArrowheads="1"/>
          </p:cNvSpPr>
          <p:nvPr/>
        </p:nvSpPr>
        <p:spPr bwMode="auto">
          <a:xfrm>
            <a:off x="365125" y="5370513"/>
            <a:ext cx="5891213" cy="281622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30188" algn="l"/>
              </a:tabLst>
              <a:defRPr sz="800" b="1">
                <a:solidFill>
                  <a:schemeClr val="tx1"/>
                </a:solidFill>
                <a:latin typeface="Times New Roman" panose="02020603050405020304" pitchFamily="18" charset="0"/>
              </a:defRPr>
            </a:lvl1pPr>
            <a:lvl2pPr>
              <a:tabLst>
                <a:tab pos="230188" algn="l"/>
              </a:tabLst>
              <a:defRPr sz="800" b="1">
                <a:solidFill>
                  <a:schemeClr val="tx1"/>
                </a:solidFill>
                <a:latin typeface="Times New Roman" panose="02020603050405020304" pitchFamily="18" charset="0"/>
              </a:defRPr>
            </a:lvl2pPr>
            <a:lvl3pPr marL="1143000" indent="-228600">
              <a:tabLst>
                <a:tab pos="230188" algn="l"/>
              </a:tabLst>
              <a:defRPr sz="800" b="1">
                <a:solidFill>
                  <a:schemeClr val="tx1"/>
                </a:solidFill>
                <a:latin typeface="Times New Roman" panose="02020603050405020304" pitchFamily="18" charset="0"/>
              </a:defRPr>
            </a:lvl3pPr>
            <a:lvl4pPr marL="1600200" indent="-228600">
              <a:tabLst>
                <a:tab pos="230188" algn="l"/>
              </a:tabLst>
              <a:defRPr sz="800" b="1">
                <a:solidFill>
                  <a:schemeClr val="tx1"/>
                </a:solidFill>
                <a:latin typeface="Times New Roman" panose="02020603050405020304" pitchFamily="18" charset="0"/>
              </a:defRPr>
            </a:lvl4pPr>
            <a:lvl5pPr marL="2057400" indent="-228600">
              <a:tabLst>
                <a:tab pos="230188" algn="l"/>
              </a:tabLst>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30188" algn="l"/>
              </a:tabLs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30188" algn="l"/>
              </a:tabLs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30188" algn="l"/>
              </a:tabLs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30188" algn="l"/>
              </a:tabLst>
              <a:defRPr sz="800" b="1">
                <a:solidFill>
                  <a:schemeClr val="tx1"/>
                </a:solidFill>
                <a:latin typeface="Times New Roman" panose="02020603050405020304" pitchFamily="18" charset="0"/>
              </a:defRPr>
            </a:lvl9pPr>
          </a:lstStyle>
          <a:p>
            <a:pPr>
              <a:buFont typeface="Monotype Sorts" pitchFamily="2" charset="2"/>
              <a:buNone/>
            </a:pPr>
            <a:endParaRPr lang="en-US" altLang="en-US" sz="900" b="0"/>
          </a:p>
          <a:p>
            <a:pPr>
              <a:buFont typeface="Monotype Sorts" pitchFamily="2" charset="2"/>
              <a:buChar char="4"/>
            </a:pPr>
            <a:r>
              <a:rPr lang="en-US" altLang="en-US" sz="1400" b="0"/>
              <a:t>  </a:t>
            </a:r>
            <a:r>
              <a:rPr lang="es-ES_tradnl" altLang="en-US" sz="1400"/>
              <a:t>Determine los lugares aproximados de las instalaciones subterráneas.</a:t>
            </a:r>
            <a:endParaRPr lang="en-US" altLang="en-US" sz="1400"/>
          </a:p>
          <a:p>
            <a:pPr>
              <a:buFont typeface="Monotype Sorts" pitchFamily="2" charset="2"/>
              <a:buChar char="4"/>
            </a:pPr>
            <a:endParaRPr lang="en-US" altLang="en-US" sz="1400"/>
          </a:p>
          <a:p>
            <a:pPr>
              <a:buFont typeface="Monotype Sorts" pitchFamily="2" charset="2"/>
              <a:buChar char="4"/>
            </a:pPr>
            <a:r>
              <a:rPr lang="en-US" altLang="en-US" sz="1400"/>
              <a:t>  </a:t>
            </a:r>
            <a:r>
              <a:rPr lang="es-ES_tradnl" altLang="en-US" sz="1400"/>
              <a:t>Llame al servicio público o dueño de las instalaciones y al Centro de 		Notificación de Servicios Públicos Subterráneos:  811 </a:t>
            </a:r>
            <a:r>
              <a:rPr lang="es-ES" altLang="en-US" sz="1400"/>
              <a:t>ó</a:t>
            </a:r>
            <a:endParaRPr lang="en-US" altLang="en-US" sz="1400"/>
          </a:p>
          <a:p>
            <a:pPr lvl="1">
              <a:buFont typeface="Wingdings 2" panose="05020102010507070707" pitchFamily="18" charset="2"/>
              <a:buChar char=""/>
            </a:pPr>
            <a:r>
              <a:rPr lang="en-US" altLang="en-US" sz="1400"/>
              <a:t>  (800) 332-2344</a:t>
            </a:r>
          </a:p>
          <a:p>
            <a:pPr lvl="1">
              <a:buFont typeface="Wingdings 2" panose="05020102010507070707" pitchFamily="18" charset="2"/>
              <a:buChar char=""/>
            </a:pPr>
            <a:r>
              <a:rPr lang="en-US" altLang="en-US" sz="1400"/>
              <a:t>  </a:t>
            </a:r>
            <a:r>
              <a:rPr lang="en-US" altLang="en-US" sz="1400" u="sng"/>
              <a:t>www.callbeforeyoudig.org</a:t>
            </a:r>
          </a:p>
          <a:p>
            <a:pPr lvl="1">
              <a:buFont typeface="Wingdings 2" panose="05020102010507070707" pitchFamily="18" charset="2"/>
              <a:buChar char=""/>
            </a:pPr>
            <a:endParaRPr lang="en-US" altLang="en-US" sz="1400"/>
          </a:p>
          <a:p>
            <a:pPr>
              <a:buFont typeface="Monotype Sorts" pitchFamily="2" charset="2"/>
              <a:buChar char="4"/>
            </a:pPr>
            <a:r>
              <a:rPr lang="en-US" altLang="en-US" sz="1400"/>
              <a:t>  </a:t>
            </a:r>
            <a:r>
              <a:rPr lang="es-ES_tradnl" altLang="en-US" sz="1400"/>
              <a:t>Proceda con precaución, a mano, cuando</a:t>
            </a:r>
          </a:p>
          <a:p>
            <a:pPr>
              <a:buFont typeface="Monotype Sorts" pitchFamily="2" charset="2"/>
              <a:buNone/>
            </a:pPr>
            <a:r>
              <a:rPr lang="es-ES_tradnl" altLang="en-US" sz="1400"/>
              <a:t>	acercándose a la instalación subterránea</a:t>
            </a:r>
            <a:r>
              <a:rPr lang="en-US" altLang="en-US" sz="1400"/>
              <a:t>.</a:t>
            </a:r>
          </a:p>
          <a:p>
            <a:pPr>
              <a:buFont typeface="Monotype Sorts" pitchFamily="2" charset="2"/>
              <a:buNone/>
            </a:pPr>
            <a:r>
              <a:rPr lang="es-ES_tradnl" altLang="en-US" sz="1400"/>
              <a:t> </a:t>
            </a:r>
            <a:endParaRPr lang="en-US" altLang="en-US" sz="1400"/>
          </a:p>
          <a:p>
            <a:pPr>
              <a:buFont typeface="Monotype Sorts" pitchFamily="2" charset="2"/>
              <a:buChar char="4"/>
            </a:pPr>
            <a:r>
              <a:rPr lang="en-US" altLang="en-US" sz="1400"/>
              <a:t>  </a:t>
            </a:r>
            <a:r>
              <a:rPr lang="es-ES_tradnl" altLang="en-US" sz="1400"/>
              <a:t>Apoye, proteja, o remueva la instalación en </a:t>
            </a:r>
          </a:p>
          <a:p>
            <a:pPr>
              <a:buFont typeface="Monotype Sorts" pitchFamily="2" charset="2"/>
              <a:buNone/>
            </a:pPr>
            <a:r>
              <a:rPr lang="es-ES_tradnl" altLang="en-US" sz="1400"/>
              <a:t>	excavaciones abiertas.</a:t>
            </a:r>
            <a:endParaRPr lang="en-US" altLang="en-US" sz="1400"/>
          </a:p>
        </p:txBody>
      </p:sp>
      <p:pic>
        <p:nvPicPr>
          <p:cNvPr id="15365" name="Picture 1049" descr="C:\My Documents\img006.gif">
            <a:extLst>
              <a:ext uri="{FF2B5EF4-FFF2-40B4-BE49-F238E27FC236}">
                <a16:creationId xmlns:a16="http://schemas.microsoft.com/office/drawing/2014/main" id="{2EE6E0C6-CC29-4E06-8F0C-F7A6E53324BA}"/>
              </a:ext>
            </a:extLst>
          </p:cNvPr>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4222750" y="6837363"/>
            <a:ext cx="2371725" cy="1779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6" name="Text Box 1050">
            <a:extLst>
              <a:ext uri="{FF2B5EF4-FFF2-40B4-BE49-F238E27FC236}">
                <a16:creationId xmlns:a16="http://schemas.microsoft.com/office/drawing/2014/main" id="{3170AE10-15AF-49B3-A652-541B9178E79D}"/>
              </a:ext>
            </a:extLst>
          </p:cNvPr>
          <p:cNvSpPr txBox="1">
            <a:spLocks noChangeArrowheads="1"/>
          </p:cNvSpPr>
          <p:nvPr/>
        </p:nvSpPr>
        <p:spPr bwMode="auto">
          <a:xfrm>
            <a:off x="247650" y="5086350"/>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50000"/>
              </a:spcBef>
            </a:pPr>
            <a:r>
              <a:rPr lang="en-US" altLang="en-US" sz="1600"/>
              <a:t>¡LLAME ANTES DE CAVAR! </a:t>
            </a:r>
            <a:endParaRPr lang="en-US" altLang="en-US" sz="1400"/>
          </a:p>
        </p:txBody>
      </p:sp>
      <p:sp>
        <p:nvSpPr>
          <p:cNvPr id="15367" name="Text Box 1052">
            <a:extLst>
              <a:ext uri="{FF2B5EF4-FFF2-40B4-BE49-F238E27FC236}">
                <a16:creationId xmlns:a16="http://schemas.microsoft.com/office/drawing/2014/main" id="{F73EB766-4554-4F61-BEC4-917BC049E075}"/>
              </a:ext>
            </a:extLst>
          </p:cNvPr>
          <p:cNvSpPr txBox="1">
            <a:spLocks noChangeArrowheads="1"/>
          </p:cNvSpPr>
          <p:nvPr/>
        </p:nvSpPr>
        <p:spPr bwMode="auto">
          <a:xfrm>
            <a:off x="365125" y="1371600"/>
            <a:ext cx="601980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b="1">
                <a:solidFill>
                  <a:schemeClr val="tx1"/>
                </a:solidFill>
                <a:latin typeface="Times New Roman" panose="02020603050405020304" pitchFamily="18" charset="0"/>
              </a:defRPr>
            </a:lvl1pPr>
            <a:lvl2pPr marL="742950" indent="-285750">
              <a:defRPr sz="800" b="1">
                <a:solidFill>
                  <a:schemeClr val="tx1"/>
                </a:solidFill>
                <a:latin typeface="Times New Roman" panose="02020603050405020304" pitchFamily="18" charset="0"/>
              </a:defRPr>
            </a:lvl2pPr>
            <a:lvl3pPr marL="1143000" indent="-228600">
              <a:defRPr sz="800" b="1">
                <a:solidFill>
                  <a:schemeClr val="tx1"/>
                </a:solidFill>
                <a:latin typeface="Times New Roman" panose="02020603050405020304" pitchFamily="18" charset="0"/>
              </a:defRPr>
            </a:lvl3pPr>
            <a:lvl4pPr marL="1600200" indent="-228600">
              <a:defRPr sz="800" b="1">
                <a:solidFill>
                  <a:schemeClr val="tx1"/>
                </a:solidFill>
                <a:latin typeface="Times New Roman" panose="02020603050405020304" pitchFamily="18" charset="0"/>
              </a:defRPr>
            </a:lvl4pPr>
            <a:lvl5pPr marL="2057400" indent="-228600">
              <a:defRPr sz="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1">
                <a:solidFill>
                  <a:schemeClr val="tx1"/>
                </a:solidFill>
                <a:latin typeface="Times New Roman" panose="02020603050405020304" pitchFamily="18" charset="0"/>
              </a:defRPr>
            </a:lvl9pPr>
          </a:lstStyle>
          <a:p>
            <a:pPr>
              <a:spcBef>
                <a:spcPct val="20000"/>
              </a:spcBef>
            </a:pPr>
            <a:r>
              <a:rPr lang="es-ES_tradnl" altLang="en-US" sz="1400"/>
              <a:t>Persona Competente:  </a:t>
            </a:r>
            <a:r>
              <a:rPr lang="es-ES_tradnl" altLang="en-US" sz="1400" b="0"/>
              <a:t>Alguien que es capaz de identificar riesgos existentes y previsibles en los alrededores, o en condiciones de trabajo que son insalubres, riesgosas o peligrosas para los trabajadores y, que tienen autorización para tomar medidas correctivas para eliminarlas prontamente.</a:t>
            </a:r>
            <a:endParaRPr lang="es-ES_tradnl" altLang="en-US" sz="1400"/>
          </a:p>
          <a:p>
            <a:pPr>
              <a:spcBef>
                <a:spcPct val="20000"/>
              </a:spcBef>
            </a:pPr>
            <a:endParaRPr lang="es-ES_tradnl" altLang="en-US" sz="1400"/>
          </a:p>
          <a:p>
            <a:pPr>
              <a:spcBef>
                <a:spcPct val="20000"/>
              </a:spcBef>
            </a:pPr>
            <a:r>
              <a:rPr lang="es-ES_tradnl" altLang="en-US" sz="1400"/>
              <a:t>Sistema Protector:  </a:t>
            </a:r>
            <a:r>
              <a:rPr lang="es-ES_tradnl" altLang="en-US" sz="1400" b="0"/>
              <a:t>Un método de proteger a los trabajadores contra derrumbes de material que podría caer o rodar desde una cara de la excavación o hacia la excavación, o del colapso de estructuras adyacentes.  Los sistemas protectores incluyen sistemas de apoyo, sistemas de declivado y escalonado, sistemas de escudos, y otros sistemas que proveen la protección necesaria.</a:t>
            </a:r>
          </a:p>
          <a:p>
            <a:pPr>
              <a:spcBef>
                <a:spcPct val="20000"/>
              </a:spcBef>
            </a:pPr>
            <a:endParaRPr lang="es-ES_tradnl" altLang="en-US" sz="1400"/>
          </a:p>
          <a:p>
            <a:pPr>
              <a:spcBef>
                <a:spcPct val="20000"/>
              </a:spcBef>
            </a:pPr>
            <a:r>
              <a:rPr lang="es-ES_tradnl" altLang="en-US" sz="1400"/>
              <a:t>Zanja</a:t>
            </a:r>
            <a:r>
              <a:rPr lang="es-ES_tradnl" altLang="en-US" sz="1400" b="0"/>
              <a:t> (Excavación de Zanja) Significa una excavación angosta  (en relación a su largo) hecha debajo de la superficie de la tierra.  Por lo general, la profundidad es mayor que la anchura, pero el ancho de una zanja (medida en el fondo) no es mayor de 15 pies (4.6 metros).</a:t>
            </a:r>
          </a:p>
        </p:txBody>
      </p:sp>
      <p:pic>
        <p:nvPicPr>
          <p:cNvPr id="15368" name="Picture 7">
            <a:extLst>
              <a:ext uri="{FF2B5EF4-FFF2-40B4-BE49-F238E27FC236}">
                <a16:creationId xmlns:a16="http://schemas.microsoft.com/office/drawing/2014/main" id="{6737053B-1B3A-4597-8048-68B94A21B7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4721225"/>
            <a:ext cx="1020763" cy="8699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heme/theme1.xml><?xml version="1.0" encoding="utf-8"?>
<a:theme xmlns:a="http://schemas.openxmlformats.org/drawingml/2006/main" name="Workbooks4">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Workbooks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8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8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Workbooks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kbooks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orkbooks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orkbooks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orkbooks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orkbooks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orkbooks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FFFFFF"/>
    </a:accent1>
    <a:accent2>
      <a:srgbClr val="00AE00"/>
    </a:accent2>
    <a:accent3>
      <a:srgbClr val="FFFFFF"/>
    </a:accent3>
    <a:accent4>
      <a:srgbClr val="000000"/>
    </a:accent4>
    <a:accent5>
      <a:srgbClr val="FFFFFF"/>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919191"/>
    </a:lt2>
    <a:accent1>
      <a:srgbClr val="FFFFFF"/>
    </a:accent1>
    <a:accent2>
      <a:srgbClr val="00AE00"/>
    </a:accent2>
    <a:accent3>
      <a:srgbClr val="FFFFFF"/>
    </a:accent3>
    <a:accent4>
      <a:srgbClr val="000000"/>
    </a:accent4>
    <a:accent5>
      <a:srgbClr val="FFFFFF"/>
    </a:accent5>
    <a:accent6>
      <a:srgbClr val="009D00"/>
    </a:accent6>
    <a:hlink>
      <a:srgbClr val="FC0128"/>
    </a:hlink>
    <a:folHlink>
      <a:srgbClr val="CECEC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25" ma:contentTypeDescription="Training and education materials" ma:contentTypeScope="" ma:versionID="34d1da808c0373fcd75ca49a86825732">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2d08b5255158c9f14c10f9c2e24a5b9c"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 Spanish</Language>
    <Description1 xmlns="4abed4e2-db5c-4e78-ae88-7ca7a6241065" xsi:nil="true"/>
    <TrainingFormat xmlns="4abed4e2-db5c-4e78-ae88-7ca7a6241065">Workbook</TrainingFormat>
    <Topic xmlns="4abed4e2-db5c-4e78-ae88-7ca7a6241065">
      <Value>216</Value>
    </Topic>
    <TrainingType xmlns="4abed4e2-db5c-4e78-ae88-7ca7a6241065">PESO</TrainingType>
    <DateRevised xmlns="4abed4e2-db5c-4e78-ae88-7ca7a6241065">2022-11-14T08:00:00+00:00</DateRevised>
    <AdditionalTitle xmlns="4abed4e2-db5c-4e78-ae88-7ca7a6241065">Excavaciones</AdditionalTitle>
    <IconOverlay xmlns="http://schemas.microsoft.com/sharepoint/v4" xsi:nil="true"/>
  </documentManagement>
</p:properties>
</file>

<file path=customXml/itemProps1.xml><?xml version="1.0" encoding="utf-8"?>
<ds:datastoreItem xmlns:ds="http://schemas.openxmlformats.org/officeDocument/2006/customXml" ds:itemID="{CC31EFB9-085A-4EBD-9FD5-77A17AACBD6D}"/>
</file>

<file path=customXml/itemProps2.xml><?xml version="1.0" encoding="utf-8"?>
<ds:datastoreItem xmlns:ds="http://schemas.openxmlformats.org/officeDocument/2006/customXml" ds:itemID="{07140A9D-133D-4403-B364-0E60FF6D47CE}"/>
</file>

<file path=customXml/itemProps3.xml><?xml version="1.0" encoding="utf-8"?>
<ds:datastoreItem xmlns:ds="http://schemas.openxmlformats.org/officeDocument/2006/customXml" ds:itemID="{F7D08439-C2E8-48F9-B8C9-9B2FEAD18C5F}"/>
</file>

<file path=docProps/app.xml><?xml version="1.0" encoding="utf-8"?>
<Properties xmlns="http://schemas.openxmlformats.org/officeDocument/2006/extended-properties" xmlns:vt="http://schemas.openxmlformats.org/officeDocument/2006/docPropsVTypes">
  <Template/>
  <TotalTime>0</TotalTime>
  <Pages>23</Pages>
  <Words>4630</Words>
  <Application>Microsoft Office PowerPoint</Application>
  <PresentationFormat>On-screen Show (4:3)</PresentationFormat>
  <Paragraphs>458</Paragraphs>
  <Slides>32</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Monotype Sorts</vt:lpstr>
      <vt:lpstr>Tahoma</vt:lpstr>
      <vt:lpstr>Times New Roman</vt:lpstr>
      <vt:lpstr>Wingdings</vt:lpstr>
      <vt:lpstr>Wingdings 2</vt:lpstr>
      <vt:lpstr>Workbooks4</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https://osha.oregon.gov</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Excavations (pptx)</dc:title>
  <dc:subject>PESO workbook PDF about excavation.</dc:subject>
  <dc:creator/>
  <cp:keywords/>
  <dc:description/>
  <cp:lastModifiedBy/>
  <cp:revision>1</cp:revision>
  <dcterms:created xsi:type="dcterms:W3CDTF">2021-09-29T21:39:17Z</dcterms:created>
  <dcterms:modified xsi:type="dcterms:W3CDTF">2022-11-22T00:02:47Z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0x010100854524CC3423A244BB56938E3F8ABE270067817B4706841944893504266FF3AFD0</vt:lpwstr>
  </property>
</Properties>
</file>