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70" r:id="rId5"/>
    <p:sldId id="275" r:id="rId6"/>
    <p:sldId id="274" r:id="rId7"/>
    <p:sldId id="276" r:id="rId8"/>
    <p:sldId id="271" r:id="rId9"/>
    <p:sldId id="263" r:id="rId10"/>
    <p:sldId id="264" r:id="rId11"/>
    <p:sldId id="266" r:id="rId12"/>
    <p:sldId id="278" r:id="rId13"/>
    <p:sldId id="267" r:id="rId14"/>
    <p:sldId id="277" r:id="rId15"/>
    <p:sldId id="328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7" autoAdjust="0"/>
    <p:restoredTop sz="94660"/>
  </p:normalViewPr>
  <p:slideViewPr>
    <p:cSldViewPr>
      <p:cViewPr varScale="1">
        <p:scale>
          <a:sx n="83" d="100"/>
          <a:sy n="83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E6BFC7-07A1-435D-BF65-5137E87FA0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72E23-5E74-4BF1-8F4C-53BAB79352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0C2CF5-FAEC-4999-B025-7E59B6C03B47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C2201C-1552-411A-89D1-E6CD4E25E0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040E778-F976-477F-9232-4612D3617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63E46-9A46-42E2-AC00-74453C9FF5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18793-F106-4DB2-93A0-7F2899A18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EF5C50-828E-4C38-AAC6-F0D9BB8C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24787F5-38ED-4384-A27E-8C608F35A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EE4DDB7-C217-4E1B-A436-BD8B1F0CF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E3A8F2D-88D5-412C-A495-30A60A7FF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A86AE6-2637-4B23-9A6F-718EB9878B6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04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7315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SO logo2c">
            <a:extLst>
              <a:ext uri="{FF2B5EF4-FFF2-40B4-BE49-F238E27FC236}">
                <a16:creationId xmlns:a16="http://schemas.microsoft.com/office/drawing/2014/main" id="{AC4ADF3C-E473-4E19-895A-098DEC5026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DFA408E5-C66C-4A5B-B456-4EDDF504B0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477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E38F2B9F-F42C-413E-BD8B-2C85868A0F69}" type="slidenum">
              <a:rPr lang="en-US" altLang="en-US" sz="120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7AE30BDD-9FF5-491E-9285-709DD7D2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35353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AEA35A77-EF96-4CF8-94D6-61827B386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1727200"/>
            <a:ext cx="25908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ES_tradnl" altLang="en-US" sz="3600" b="1">
                <a:latin typeface="Arial" panose="020B0604020202020204" pitchFamily="34" charset="0"/>
              </a:rPr>
              <a:t>Protección Contra Caídas</a:t>
            </a:r>
            <a:endParaRPr lang="en-US" altLang="en-US" sz="3600" b="1">
              <a:latin typeface="Arial" panose="020B0604020202020204" pitchFamily="34" charset="0"/>
            </a:endParaRPr>
          </a:p>
        </p:txBody>
      </p:sp>
      <p:pic>
        <p:nvPicPr>
          <p:cNvPr id="4100" name="Picture 21" descr="C:\WINDOWS\Desktop\PESO logo2c.jpg">
            <a:extLst>
              <a:ext uri="{FF2B5EF4-FFF2-40B4-BE49-F238E27FC236}">
                <a16:creationId xmlns:a16="http://schemas.microsoft.com/office/drawing/2014/main" id="{35F5C8A2-E6CC-41D7-8009-D769603B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>
            <a:extLst>
              <a:ext uri="{FF2B5EF4-FFF2-40B4-BE49-F238E27FC236}">
                <a16:creationId xmlns:a16="http://schemas.microsoft.com/office/drawing/2014/main" id="{FA4FE6DD-CFAB-455C-A317-65E43CD4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>
            <a:extLst>
              <a:ext uri="{FF2B5EF4-FFF2-40B4-BE49-F238E27FC236}">
                <a16:creationId xmlns:a16="http://schemas.microsoft.com/office/drawing/2014/main" id="{87F6345A-3DEA-494D-8322-B16E16B2B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27200"/>
            <a:ext cx="24653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ES_tradnl" altLang="en-US" sz="3600" b="1">
                <a:latin typeface="Arial" panose="020B0604020202020204" pitchFamily="34" charset="0"/>
              </a:rPr>
              <a:t>Fall Protection</a:t>
            </a:r>
            <a:endParaRPr lang="en-US" altLang="en-US" sz="3600" b="1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3347F-7690-424B-9DE0-6DF6E5876FFE}"/>
              </a:ext>
            </a:extLst>
          </p:cNvPr>
          <p:cNvSpPr/>
          <p:nvPr/>
        </p:nvSpPr>
        <p:spPr>
          <a:xfrm>
            <a:off x="0" y="6319838"/>
            <a:ext cx="10668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A Impact absorbing lanyard, single-leg Linea de vida con amortiguador de impacto de una pierna ">
            <a:extLst>
              <a:ext uri="{FF2B5EF4-FFF2-40B4-BE49-F238E27FC236}">
                <a16:creationId xmlns:a16="http://schemas.microsoft.com/office/drawing/2014/main" id="{70379E9F-C4D0-4D96-A7CA-233CED628E3A}"/>
              </a:ext>
            </a:extLst>
          </p:cNvPr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05" y="5105400"/>
            <a:ext cx="4371975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SA Harness Arnes">
            <a:extLst>
              <a:ext uri="{FF2B5EF4-FFF2-40B4-BE49-F238E27FC236}">
                <a16:creationId xmlns:a16="http://schemas.microsoft.com/office/drawing/2014/main" id="{F620C614-0D84-4519-B11B-C5F81E567A1B}"/>
              </a:ext>
            </a:extLst>
          </p:cNvPr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7802"/>
            <a:ext cx="1249679" cy="32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SA Roof Anchor reusable Anclajed e techo reutilizable copy">
            <a:extLst>
              <a:ext uri="{FF2B5EF4-FFF2-40B4-BE49-F238E27FC236}">
                <a16:creationId xmlns:a16="http://schemas.microsoft.com/office/drawing/2014/main" id="{9F52DE79-FF36-4A52-AC54-5C2EB1CA6F12}"/>
              </a:ext>
            </a:extLst>
          </p:cNvPr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9" y="1851602"/>
            <a:ext cx="1971221" cy="23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SA Snap hook 3">
            <a:extLst>
              <a:ext uri="{FF2B5EF4-FFF2-40B4-BE49-F238E27FC236}">
                <a16:creationId xmlns:a16="http://schemas.microsoft.com/office/drawing/2014/main" id="{1602FA1C-BB0C-462F-8C71-435399395FA7}"/>
              </a:ext>
            </a:extLst>
          </p:cNvPr>
          <p:cNvPicPr/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82" y="2429163"/>
            <a:ext cx="1563786" cy="22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18" name="Text Box 2">
            <a:extLst>
              <a:ext uri="{FF2B5EF4-FFF2-40B4-BE49-F238E27FC236}">
                <a16:creationId xmlns:a16="http://schemas.microsoft.com/office/drawing/2014/main" id="{0EF0D548-39AF-4B67-89D3-F5E22C44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</a:rPr>
              <a:t>Las partes del sistema personal de detención de caídas</a:t>
            </a:r>
          </a:p>
        </p:txBody>
      </p:sp>
      <p:sp>
        <p:nvSpPr>
          <p:cNvPr id="13319" name="Text Box 2">
            <a:extLst>
              <a:ext uri="{FF2B5EF4-FFF2-40B4-BE49-F238E27FC236}">
                <a16:creationId xmlns:a16="http://schemas.microsoft.com/office/drawing/2014/main" id="{AB9019D7-99AB-4EDC-B071-2A33F644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790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Personal fall arrest system components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images_for_visio\2824a_tifs\Fig4.tif">
            <a:extLst>
              <a:ext uri="{FF2B5EF4-FFF2-40B4-BE49-F238E27FC236}">
                <a16:creationId xmlns:a16="http://schemas.microsoft.com/office/drawing/2014/main" id="{845AA072-00F8-43F3-9AED-F9BFD919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2938"/>
            <a:ext cx="4071938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>
            <a:extLst>
              <a:ext uri="{FF2B5EF4-FFF2-40B4-BE49-F238E27FC236}">
                <a16:creationId xmlns:a16="http://schemas.microsoft.com/office/drawing/2014/main" id="{6B6396DC-1C34-4DD2-97C3-8909F4D7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50813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2800" b="1">
                <a:latin typeface="Arial" panose="020B0604020202020204" pitchFamily="34" charset="0"/>
              </a:rPr>
              <a:t>Anclaje</a:t>
            </a: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55B967FE-CA2A-4921-8607-309884C9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79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Anchor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E5EE86F4-E70E-40BF-81DD-7CC6D7FA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50813"/>
            <a:ext cx="3597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</a:rPr>
              <a:t>Midiendo la distancia total de la caída</a:t>
            </a:r>
            <a:endParaRPr lang="es-ES" altLang="en-US" sz="2000" b="1">
              <a:latin typeface="Arial" panose="020B0604020202020204" pitchFamily="34" charset="0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8198077E-DEBD-4AAD-B81A-7E6AFE5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Measuring the total fall distance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A59B6C6D-B4C8-4F8C-856F-69448BB5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1238"/>
            <a:ext cx="72405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4">
            <a:extLst>
              <a:ext uri="{FF2B5EF4-FFF2-40B4-BE49-F238E27FC236}">
                <a16:creationId xmlns:a16="http://schemas.microsoft.com/office/drawing/2014/main" id="{16B0F126-CC43-4D0F-9F77-5BA7CD125525}"/>
              </a:ext>
            </a:extLst>
          </p:cNvPr>
          <p:cNvGrpSpPr>
            <a:grpSpLocks/>
          </p:cNvGrpSpPr>
          <p:nvPr/>
        </p:nvGrpSpPr>
        <p:grpSpPr bwMode="auto">
          <a:xfrm>
            <a:off x="7926388" y="5791200"/>
            <a:ext cx="1111250" cy="565150"/>
            <a:chOff x="7785100" y="3941763"/>
            <a:chExt cx="1111250" cy="565150"/>
          </a:xfrm>
        </p:grpSpPr>
        <p:sp>
          <p:nvSpPr>
            <p:cNvPr id="15366" name="TextBox 17">
              <a:extLst>
                <a:ext uri="{FF2B5EF4-FFF2-40B4-BE49-F238E27FC236}">
                  <a16:creationId xmlns:a16="http://schemas.microsoft.com/office/drawing/2014/main" id="{C45A417B-9487-4851-9681-62554B114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100" y="3941763"/>
              <a:ext cx="1111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Spanish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Espa</a:t>
              </a:r>
              <a:r>
                <a:rPr lang="es-ES" altLang="en-US" sz="1400">
                  <a:latin typeface="Arial" panose="020B0604020202020204" pitchFamily="34" charset="0"/>
                </a:rPr>
                <a:t>ñol</a:t>
              </a:r>
              <a:endParaRPr lang="en-US" altLang="en-US" sz="1400">
                <a:latin typeface="Arial" panose="020B0604020202020204" pitchFamily="34" charset="0"/>
              </a:endParaRPr>
            </a:p>
          </p:txBody>
        </p:sp>
        <p:cxnSp>
          <p:nvCxnSpPr>
            <p:cNvPr id="15367" name="Straight Arrow Connector 18">
              <a:extLst>
                <a:ext uri="{FF2B5EF4-FFF2-40B4-BE49-F238E27FC236}">
                  <a16:creationId xmlns:a16="http://schemas.microsoft.com/office/drawing/2014/main" id="{3B4CFE6B-94CD-45F8-BAAB-574BE23570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37538" y="4506913"/>
              <a:ext cx="55562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EBF1601-00B4-4860-86AF-249D2948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50813"/>
            <a:ext cx="3597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Midiendo la distancia total de la caída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22F93187-E915-4483-87E7-4A092C0C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Measuring the total fall distance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27355818-AF7C-4582-B717-AD2B2372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239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0F74160E-3679-4969-A99F-5B13C6227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0813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</a:rPr>
              <a:t>¿Dónde se necesita protección contra caídas donde trabaja usted?</a:t>
            </a:r>
            <a:endParaRPr lang="es-ES" altLang="en-US" sz="2000" b="1">
              <a:latin typeface="Arial" panose="020B0604020202020204" pitchFamily="34" charset="0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5BDBEEE7-982F-4857-A453-FF946FE1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</a:rPr>
              <a:t>Where is fall </a:t>
            </a:r>
            <a:r>
              <a:rPr lang="en-US" altLang="en-US" b="1">
                <a:latin typeface="Arial" panose="020B0604020202020204" pitchFamily="34" charset="0"/>
              </a:rPr>
              <a:t>protection</a:t>
            </a:r>
            <a:r>
              <a:rPr lang="es-ES" altLang="en-US" b="1">
                <a:latin typeface="Arial" panose="020B0604020202020204" pitchFamily="34" charset="0"/>
              </a:rPr>
              <a:t> needed where you work?</a:t>
            </a:r>
          </a:p>
        </p:txBody>
      </p:sp>
      <p:pic>
        <p:nvPicPr>
          <p:cNvPr id="17412" name="Picture 7" descr="061_Worker-tie-off">
            <a:extLst>
              <a:ext uri="{FF2B5EF4-FFF2-40B4-BE49-F238E27FC236}">
                <a16:creationId xmlns:a16="http://schemas.microsoft.com/office/drawing/2014/main" id="{C5EF6DE2-47F5-4C0B-90F5-7A7712DA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57451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>
            <a:extLst>
              <a:ext uri="{FF2B5EF4-FFF2-40B4-BE49-F238E27FC236}">
                <a16:creationId xmlns:a16="http://schemas.microsoft.com/office/drawing/2014/main" id="{1FB13785-9869-4999-9162-947E1975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8435" name="TextBox 6">
            <a:extLst>
              <a:ext uri="{FF2B5EF4-FFF2-40B4-BE49-F238E27FC236}">
                <a16:creationId xmlns:a16="http://schemas.microsoft.com/office/drawing/2014/main" id="{2395D4B5-1F52-4349-9147-236E85F0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BBDDC90C-DA0C-4AEB-8B15-66BC28CF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Welcome!</a:t>
            </a: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reason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goal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710455F5-41E4-4618-B880-21DA47BA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¡Bienvenidos!</a:t>
            </a:r>
          </a:p>
          <a:p>
            <a:endParaRPr lang="es-ES" altLang="en-US" b="1">
              <a:latin typeface="Arial" panose="020B0604020202020204" pitchFamily="34" charset="0"/>
            </a:endParaRPr>
          </a:p>
          <a:p>
            <a:endParaRPr lang="es-ES" altLang="en-US" b="1">
              <a:latin typeface="Arial" panose="020B0604020202020204" pitchFamily="34" charset="0"/>
            </a:endParaRPr>
          </a:p>
          <a:p>
            <a:endParaRPr lang="es-ES" altLang="en-US" b="1">
              <a:latin typeface="Arial" panose="020B0604020202020204" pitchFamily="34" charset="0"/>
            </a:endParaRPr>
          </a:p>
          <a:p>
            <a:r>
              <a:rPr lang="es-ES" altLang="en-US" b="1">
                <a:latin typeface="Arial" panose="020B0604020202020204" pitchFamily="34" charset="0"/>
              </a:rPr>
              <a:t>La razón</a:t>
            </a:r>
          </a:p>
          <a:p>
            <a:endParaRPr lang="es-ES" altLang="en-US" b="1">
              <a:latin typeface="Arial" panose="020B0604020202020204" pitchFamily="34" charset="0"/>
            </a:endParaRPr>
          </a:p>
          <a:p>
            <a:endParaRPr lang="es-ES" altLang="en-US" b="1">
              <a:latin typeface="Arial" panose="020B0604020202020204" pitchFamily="34" charset="0"/>
            </a:endParaRPr>
          </a:p>
          <a:p>
            <a:endParaRPr lang="es-ES" altLang="en-US" b="1">
              <a:latin typeface="Arial" panose="020B0604020202020204" pitchFamily="34" charset="0"/>
            </a:endParaRPr>
          </a:p>
          <a:p>
            <a:r>
              <a:rPr lang="es-ES" altLang="en-US" b="1">
                <a:latin typeface="Arial" panose="020B0604020202020204" pitchFamily="34" charset="0"/>
              </a:rPr>
              <a:t>La meta</a:t>
            </a:r>
          </a:p>
        </p:txBody>
      </p:sp>
      <p:pic>
        <p:nvPicPr>
          <p:cNvPr id="5124" name="Picture 137" descr="0001_Cover_RoofingIntro_fixed">
            <a:extLst>
              <a:ext uri="{FF2B5EF4-FFF2-40B4-BE49-F238E27FC236}">
                <a16:creationId xmlns:a16="http://schemas.microsoft.com/office/drawing/2014/main" id="{6265B649-4B38-4516-8A63-46E6A848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813175"/>
            <a:ext cx="37338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193A9F0B-BDDE-4473-B8D9-B3A9FD83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b="1">
                <a:latin typeface="Arial" panose="020B0604020202020204" pitchFamily="34" charset="0"/>
                <a:cs typeface="Arial" panose="020B0604020202020204" pitchFamily="34" charset="0"/>
              </a:rPr>
              <a:t>¿Cuándo se debe utilizar la protección contra caídas en la construcción?</a:t>
            </a:r>
          </a:p>
        </p:txBody>
      </p:sp>
      <p:pic>
        <p:nvPicPr>
          <p:cNvPr id="6147" name="Picture 34">
            <a:extLst>
              <a:ext uri="{FF2B5EF4-FFF2-40B4-BE49-F238E27FC236}">
                <a16:creationId xmlns:a16="http://schemas.microsoft.com/office/drawing/2014/main" id="{07629D17-0DAD-44D9-B800-7D3F732C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286000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>
            <a:extLst>
              <a:ext uri="{FF2B5EF4-FFF2-40B4-BE49-F238E27FC236}">
                <a16:creationId xmlns:a16="http://schemas.microsoft.com/office/drawing/2014/main" id="{195CE5C7-8D18-40CD-9C4D-2D66008D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79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When is fall protection required in construction?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8D4DA47-F49D-4B64-AE55-36AA4E4E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  <a:cs typeface="Arial" panose="020B0604020202020204" pitchFamily="34" charset="0"/>
              </a:rPr>
              <a:t>Ejemplos de maneras de prevenir que el trabajador caiga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AF330A49-0E60-46C4-A57E-74994E81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Examples of ways to keep worker from falling</a:t>
            </a:r>
          </a:p>
        </p:txBody>
      </p:sp>
      <p:pic>
        <p:nvPicPr>
          <p:cNvPr id="7172" name="Picture 41" descr="D:\images_for_visio\2824B_tifs\fig12 .tif">
            <a:extLst>
              <a:ext uri="{FF2B5EF4-FFF2-40B4-BE49-F238E27FC236}">
                <a16:creationId xmlns:a16="http://schemas.microsoft.com/office/drawing/2014/main" id="{0DF9C80E-400F-4EE8-AA7A-CF2EEA84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4663"/>
            <a:ext cx="2971800" cy="336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87" descr="T:\TRASCO\SCHWABE\Peso\Modules\Fall protection\Images\Orosha2\Fall Protection\2824d_tifs\4.tif">
            <a:extLst>
              <a:ext uri="{FF2B5EF4-FFF2-40B4-BE49-F238E27FC236}">
                <a16:creationId xmlns:a16="http://schemas.microsoft.com/office/drawing/2014/main" id="{4E33D058-D9F2-4B65-821E-F5C833D8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828800"/>
            <a:ext cx="278765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B8BE953-A430-4A69-801B-50F5A6C6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  <a:cs typeface="Arial" panose="020B0604020202020204" pitchFamily="34" charset="0"/>
              </a:rPr>
              <a:t>Ejemplos de maneras de prevenir que el trabajador caiga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EF865068-B728-4084-950D-AB15AAB8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Examples of ways to keep worker from falling</a:t>
            </a:r>
          </a:p>
        </p:txBody>
      </p:sp>
      <p:pic>
        <p:nvPicPr>
          <p:cNvPr id="8196" name="Picture 66" descr="T:\TRASCO\SCHWABE\Peso\Modules\Fall protection\Images\Orosha2\Fall Protection\2824art\09.tif">
            <a:extLst>
              <a:ext uri="{FF2B5EF4-FFF2-40B4-BE49-F238E27FC236}">
                <a16:creationId xmlns:a16="http://schemas.microsoft.com/office/drawing/2014/main" id="{2524D749-CB15-4750-87A1-4EE70833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54400"/>
            <a:ext cx="368141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8" descr="T:\TRASCO\SCHWABE\Peso\Modules\Fall protection\Images\Orosha2\Fall Protection\2824a_tifs\Fig21.tif">
            <a:extLst>
              <a:ext uri="{FF2B5EF4-FFF2-40B4-BE49-F238E27FC236}">
                <a16:creationId xmlns:a16="http://schemas.microsoft.com/office/drawing/2014/main" id="{1664210B-79A7-46E6-921B-488BCC6D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1063"/>
            <a:ext cx="361473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ACDBBFF-E503-409D-8CC1-73D4D412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  <a:cs typeface="Arial" panose="020B0604020202020204" pitchFamily="34" charset="0"/>
              </a:rPr>
              <a:t>Ejemplos de maneras de prevenir que el trabajador pegue en un nivel inferior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3C3B471A-4B0D-4983-8258-65C10F48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Examples of ways to keep worker hitting a lower level</a:t>
            </a:r>
          </a:p>
        </p:txBody>
      </p:sp>
      <p:pic>
        <p:nvPicPr>
          <p:cNvPr id="9220" name="Picture 4" descr="T:\TRASCO\SCHWABE\Peso\Modules\Fall protection\Images\Orosha2\Fall Protection\2824a_tifs\figxx.tif">
            <a:extLst>
              <a:ext uri="{FF2B5EF4-FFF2-40B4-BE49-F238E27FC236}">
                <a16:creationId xmlns:a16="http://schemas.microsoft.com/office/drawing/2014/main" id="{F1183E17-50D7-4A38-B38E-D7A391E2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6814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T:\TRASCO\SCHWABE\Peso\Modules\Fall protection\Images\Orosha2\Fall Protection\2824art\06.tif">
            <a:extLst>
              <a:ext uri="{FF2B5EF4-FFF2-40B4-BE49-F238E27FC236}">
                <a16:creationId xmlns:a16="http://schemas.microsoft.com/office/drawing/2014/main" id="{C1A16C55-03F6-4E07-B616-F8F11EEC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825"/>
            <a:ext cx="2667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3F1BC291-22BA-4F0E-A4D8-69832ED9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  <a:cs typeface="Arial" panose="020B0604020202020204" pitchFamily="34" charset="0"/>
              </a:rPr>
              <a:t>Ejemplos de maneras de prevenir que el trabajador pegue en un nivel inferior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589AF3-EEB6-4950-A36F-BF425A05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Examples of ways to keep worker hitting a lower level</a:t>
            </a:r>
          </a:p>
        </p:txBody>
      </p:sp>
      <p:pic>
        <p:nvPicPr>
          <p:cNvPr id="10244" name="Picture 1034" descr="D:\images_for_visio\2824a_tifs\Fig14.tif">
            <a:extLst>
              <a:ext uri="{FF2B5EF4-FFF2-40B4-BE49-F238E27FC236}">
                <a16:creationId xmlns:a16="http://schemas.microsoft.com/office/drawing/2014/main" id="{F44F8F89-578A-48BB-B6B7-D430AA0C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22500"/>
            <a:ext cx="29622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44" descr="T:\TRASCO\SCHWABE\Peso\Modules\Fall protection\Images\Orosha2\Fall Protection\2824B_tifs\fig1.tif">
            <a:extLst>
              <a:ext uri="{FF2B5EF4-FFF2-40B4-BE49-F238E27FC236}">
                <a16:creationId xmlns:a16="http://schemas.microsoft.com/office/drawing/2014/main" id="{6C78A017-E713-467E-934A-A645F788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981200"/>
            <a:ext cx="34544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4D5D4146-CF96-452F-A68F-5C02BA0D3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b="1">
                <a:latin typeface="Arial" panose="020B0604020202020204" pitchFamily="34" charset="0"/>
                <a:cs typeface="Arial" panose="020B0604020202020204" pitchFamily="34" charset="0"/>
              </a:rPr>
              <a:t>¿Cuál método es mejor?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6400298C-73AF-4364-A274-65423BF71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79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Which method is better?</a:t>
            </a:r>
          </a:p>
        </p:txBody>
      </p:sp>
      <p:pic>
        <p:nvPicPr>
          <p:cNvPr id="11268" name="Picture 14" descr="GuardRail_Correct">
            <a:extLst>
              <a:ext uri="{FF2B5EF4-FFF2-40B4-BE49-F238E27FC236}">
                <a16:creationId xmlns:a16="http://schemas.microsoft.com/office/drawing/2014/main" id="{1504363C-1714-444B-A5E4-7B763A80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427413"/>
            <a:ext cx="3489325" cy="2508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9" name="Group 2">
            <a:extLst>
              <a:ext uri="{FF2B5EF4-FFF2-40B4-BE49-F238E27FC236}">
                <a16:creationId xmlns:a16="http://schemas.microsoft.com/office/drawing/2014/main" id="{D535C800-5AD2-4013-9E80-0E34DF11BCE2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976313"/>
            <a:ext cx="5346700" cy="2128837"/>
            <a:chOff x="397329" y="2446019"/>
            <a:chExt cx="6019800" cy="2476500"/>
          </a:xfrm>
        </p:grpSpPr>
        <p:sp>
          <p:nvSpPr>
            <p:cNvPr id="11272" name="Rectangle 27">
              <a:extLst>
                <a:ext uri="{FF2B5EF4-FFF2-40B4-BE49-F238E27FC236}">
                  <a16:creationId xmlns:a16="http://schemas.microsoft.com/office/drawing/2014/main" id="{72BB1BCE-3905-43DC-918D-4875CD4C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29" y="2446019"/>
              <a:ext cx="6019800" cy="2476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 b="1">
                <a:latin typeface="Arial" panose="020B0604020202020204" pitchFamily="34" charset="0"/>
              </a:endParaRPr>
            </a:p>
          </p:txBody>
        </p:sp>
        <p:grpSp>
          <p:nvGrpSpPr>
            <p:cNvPr id="11273" name="Group 1">
              <a:extLst>
                <a:ext uri="{FF2B5EF4-FFF2-40B4-BE49-F238E27FC236}">
                  <a16:creationId xmlns:a16="http://schemas.microsoft.com/office/drawing/2014/main" id="{3FBD159E-055A-4683-AC67-A1CDD6B0A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749" y="2485647"/>
              <a:ext cx="4395671" cy="2374900"/>
              <a:chOff x="1008749" y="2485647"/>
              <a:chExt cx="4395671" cy="2374900"/>
            </a:xfrm>
          </p:grpSpPr>
          <p:pic>
            <p:nvPicPr>
              <p:cNvPr id="11274" name="Picture 51" descr="D:\images_for_visio\2824art\03.tif">
                <a:extLst>
                  <a:ext uri="{FF2B5EF4-FFF2-40B4-BE49-F238E27FC236}">
                    <a16:creationId xmlns:a16="http://schemas.microsoft.com/office/drawing/2014/main" id="{77D30ACC-269E-4CE9-B4BA-54595A4B75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749" y="2530097"/>
                <a:ext cx="118427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50" descr="D:\images_for_visio\2824B_tifs\fig11.tif">
                <a:extLst>
                  <a:ext uri="{FF2B5EF4-FFF2-40B4-BE49-F238E27FC236}">
                    <a16:creationId xmlns:a16="http://schemas.microsoft.com/office/drawing/2014/main" id="{1A9C129A-50E2-4E44-8377-96FA8B8C0C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5658" y="2485647"/>
                <a:ext cx="1528762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70" name="Text Box 44">
            <a:extLst>
              <a:ext uri="{FF2B5EF4-FFF2-40B4-BE49-F238E27FC236}">
                <a16:creationId xmlns:a16="http://schemas.microsoft.com/office/drawing/2014/main" id="{BEE9B70F-F21C-4F22-964C-97CEB345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6073775"/>
            <a:ext cx="4032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1800" b="1">
                <a:latin typeface="Arial" panose="020B0604020202020204" pitchFamily="34" charset="0"/>
              </a:rPr>
              <a:t>¡La contención de caídas es mejor!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1" name="Text Box 44">
            <a:extLst>
              <a:ext uri="{FF2B5EF4-FFF2-40B4-BE49-F238E27FC236}">
                <a16:creationId xmlns:a16="http://schemas.microsoft.com/office/drawing/2014/main" id="{DE1033FC-0F90-42CE-BFC9-DDBADD45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73775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Fall prevention is better!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images_for_visio\2824art\13.tif">
            <a:extLst>
              <a:ext uri="{FF2B5EF4-FFF2-40B4-BE49-F238E27FC236}">
                <a16:creationId xmlns:a16="http://schemas.microsoft.com/office/drawing/2014/main" id="{FDC3E90B-1100-47EB-8BB3-CC86D58D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55763"/>
            <a:ext cx="454501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>
            <a:extLst>
              <a:ext uri="{FF2B5EF4-FFF2-40B4-BE49-F238E27FC236}">
                <a16:creationId xmlns:a16="http://schemas.microsoft.com/office/drawing/2014/main" id="{5AC2430C-18B4-4FB0-89E3-0E7F1BE1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813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latin typeface="Arial" panose="020B0604020202020204" pitchFamily="34" charset="0"/>
              </a:rPr>
              <a:t>Las partes del sistema personal de detención de caídas</a:t>
            </a: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2642C8C0-2105-460B-B960-5798E5F2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0975"/>
            <a:ext cx="3790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Personal fall arrest system components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224</Value>
    </Topic>
    <TrainingType xmlns="4abed4e2-db5c-4e78-ae88-7ca7a6241065">PESO</TrainingType>
    <DateRevised xmlns="4abed4e2-db5c-4e78-ae88-7ca7a6241065">2022-11-14T08:00:00+00:00</DateRevised>
    <AdditionalTitle xmlns="4abed4e2-db5c-4e78-ae88-7ca7a6241065">Protección Contra Caídas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7D3C43B-3144-4869-80B3-4941C4C5A962}"/>
</file>

<file path=customXml/itemProps2.xml><?xml version="1.0" encoding="utf-8"?>
<ds:datastoreItem xmlns:ds="http://schemas.openxmlformats.org/officeDocument/2006/customXml" ds:itemID="{A6FEFB8A-4918-408E-87CA-1F74431A6B5F}"/>
</file>

<file path=customXml/itemProps3.xml><?xml version="1.0" encoding="utf-8"?>
<ds:datastoreItem xmlns:ds="http://schemas.openxmlformats.org/officeDocument/2006/customXml" ds:itemID="{EF8283E9-6298-4180-BDF6-AC14C03BB4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On-screen Show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Blackadder ITC</vt:lpstr>
      <vt:lpstr>Calibri</vt:lpstr>
      <vt:lpstr>Chaparral Pro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Protection (pptx)</dc:title>
  <dc:subject>PESO overhead PDF about fall protection.</dc:subject>
  <dc:creator/>
  <cp:lastModifiedBy/>
  <cp:revision>1</cp:revision>
  <dcterms:created xsi:type="dcterms:W3CDTF">2022-03-17T21:42:49Z</dcterms:created>
  <dcterms:modified xsi:type="dcterms:W3CDTF">2022-11-22T00:13:58Z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