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handoutMasterIdLst>
    <p:handoutMasterId r:id="rId4"/>
  </p:handoutMasterIdLst>
  <p:sldIdLst>
    <p:sldId id="256" r:id="rId2"/>
    <p:sldId id="259" r:id="rId3"/>
  </p:sldIdLst>
  <p:sldSz cx="6858000" cy="9144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00FF"/>
    <a:srgbClr val="FF33CC"/>
    <a:srgbClr val="FFFFFF"/>
    <a:srgbClr val="FFFFCC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943" autoAdjust="0"/>
  </p:normalViewPr>
  <p:slideViewPr>
    <p:cSldViewPr>
      <p:cViewPr varScale="1">
        <p:scale>
          <a:sx n="63" d="100"/>
          <a:sy n="63" d="100"/>
        </p:scale>
        <p:origin x="2622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47AE0C2A-1CB1-422D-B034-236625821F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520867E-0802-44F9-A646-30FE9A1EC10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FF3BE20D-2454-48B3-9552-B186C675AA7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3854DA4B-6EA1-493C-8B55-8DAD4124581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9188"/>
            <a:ext cx="29718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9D388C6-4664-4625-BFC7-FBA7CB0BAB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547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>
            <a:extLst>
              <a:ext uri="{FF2B5EF4-FFF2-40B4-BE49-F238E27FC236}">
                <a16:creationId xmlns:a16="http://schemas.microsoft.com/office/drawing/2014/main" id="{FEDF077F-E443-4DBB-8F2A-1700E799AD3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6688" y="92075"/>
            <a:ext cx="6516687" cy="441325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3D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Rectangle 8">
            <a:extLst>
              <a:ext uri="{FF2B5EF4-FFF2-40B4-BE49-F238E27FC236}">
                <a16:creationId xmlns:a16="http://schemas.microsoft.com/office/drawing/2014/main" id="{4822B9A0-CC8D-4157-B3D5-D8C73E0875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8636000"/>
            <a:ext cx="6858000" cy="508000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8" name="Text Box 10">
            <a:extLst>
              <a:ext uri="{FF2B5EF4-FFF2-40B4-BE49-F238E27FC236}">
                <a16:creationId xmlns:a16="http://schemas.microsoft.com/office/drawing/2014/main" id="{8803361F-7BEA-4E6C-A190-3AA64DC4D80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8624888"/>
            <a:ext cx="3124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Oregon OSHA – PESO TOOLBOX SHEET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For more information, call Oregon OSHA</a:t>
            </a:r>
          </a:p>
          <a:p>
            <a:pPr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1 (800) 922-2689 </a:t>
            </a:r>
            <a:r>
              <a:rPr lang="es-ES_tradnl" altLang="en-US" sz="1000" dirty="0" err="1">
                <a:solidFill>
                  <a:schemeClr val="bg1"/>
                </a:solidFill>
              </a:rPr>
              <a:t>or</a:t>
            </a:r>
            <a:r>
              <a:rPr lang="es-ES_tradnl" altLang="en-US" sz="1000" dirty="0">
                <a:solidFill>
                  <a:schemeClr val="bg1"/>
                </a:solidFill>
              </a:rPr>
              <a:t> </a:t>
            </a:r>
            <a:r>
              <a:rPr lang="es-ES_tradnl" altLang="en-US" sz="1000" dirty="0" err="1">
                <a:solidFill>
                  <a:schemeClr val="bg1"/>
                </a:solidFill>
              </a:rPr>
              <a:t>visit</a:t>
            </a:r>
            <a:r>
              <a:rPr lang="es-ES_tradnl" altLang="en-US" sz="1000" dirty="0">
                <a:solidFill>
                  <a:schemeClr val="bg1"/>
                </a:solidFill>
              </a:rPr>
              <a:t> osha.oregon.gov</a:t>
            </a:r>
            <a:endParaRPr lang="en-US" altLang="en-US" sz="1000" dirty="0">
              <a:solidFill>
                <a:schemeClr val="bg1"/>
              </a:solidFill>
            </a:endParaRPr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14EED691-1E40-4E29-868B-1414C2B6503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78238" y="8624888"/>
            <a:ext cx="323215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HOJA INFORMATIVA de Oregon OSHA - PESO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Para mayores informes,  llame a Oregon OSHA</a:t>
            </a:r>
          </a:p>
          <a:p>
            <a:pPr algn="r">
              <a:defRPr/>
            </a:pPr>
            <a:r>
              <a:rPr lang="es-ES" altLang="en-US" sz="1000" dirty="0">
                <a:solidFill>
                  <a:schemeClr val="bg1"/>
                </a:solidFill>
              </a:rPr>
              <a:t>1 (800) 843-8086 ó visite osha.oregon.gov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66">
            <a:extLst>
              <a:ext uri="{FF2B5EF4-FFF2-40B4-BE49-F238E27FC236}">
                <a16:creationId xmlns:a16="http://schemas.microsoft.com/office/drawing/2014/main" id="{0836CD9E-ACE6-458C-AA9F-9E6661D51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1970088"/>
            <a:ext cx="41100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/>
              <a:t>There are two types of fall protection systems.</a:t>
            </a:r>
            <a:endParaRPr lang="en-US" altLang="en-US" sz="1200" b="1"/>
          </a:p>
        </p:txBody>
      </p:sp>
      <p:sp>
        <p:nvSpPr>
          <p:cNvPr id="3075" name="Text Box 367">
            <a:extLst>
              <a:ext uri="{FF2B5EF4-FFF2-40B4-BE49-F238E27FC236}">
                <a16:creationId xmlns:a16="http://schemas.microsoft.com/office/drawing/2014/main" id="{96979E04-A441-4028-9E23-90A92A876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2568575"/>
            <a:ext cx="130175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The FIRST type </a:t>
            </a:r>
            <a:r>
              <a:rPr lang="en-US" altLang="en-US" sz="1200"/>
              <a:t>are preferred because they </a:t>
            </a:r>
            <a:r>
              <a:rPr lang="en-US" altLang="en-US" sz="1200" b="1"/>
              <a:t>prevent</a:t>
            </a:r>
            <a:r>
              <a:rPr lang="en-US" altLang="en-US" sz="1200"/>
              <a:t> the worker from falling to a lower level.</a:t>
            </a:r>
          </a:p>
          <a:p>
            <a:endParaRPr lang="en-US" altLang="en-US" sz="1200"/>
          </a:p>
          <a:p>
            <a:r>
              <a:rPr lang="en-US" altLang="en-US" sz="1200" b="1"/>
              <a:t>Examples:</a:t>
            </a:r>
            <a:r>
              <a:rPr lang="en-US" altLang="en-US" sz="1200"/>
              <a:t> Guardrails and covers.</a:t>
            </a:r>
          </a:p>
        </p:txBody>
      </p:sp>
      <p:sp>
        <p:nvSpPr>
          <p:cNvPr id="3076" name="Text Box 368">
            <a:extLst>
              <a:ext uri="{FF2B5EF4-FFF2-40B4-BE49-F238E27FC236}">
                <a16:creationId xmlns:a16="http://schemas.microsoft.com/office/drawing/2014/main" id="{B6A11E50-2FA1-46BF-8265-C9EB2EE46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5183188"/>
            <a:ext cx="2078037" cy="304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b="1"/>
              <a:t>The SECOND type </a:t>
            </a:r>
            <a:r>
              <a:rPr lang="en-US" altLang="en-US" sz="1200"/>
              <a:t>are fall arrest systems.</a:t>
            </a:r>
          </a:p>
          <a:p>
            <a:endParaRPr lang="en-US" altLang="en-US" sz="1200"/>
          </a:p>
          <a:p>
            <a:r>
              <a:rPr lang="en-US" altLang="en-US" sz="1200"/>
              <a:t>They don’t prevent the worker from falling.  They only prevent the worker from hitting a lower level after falling.</a:t>
            </a:r>
          </a:p>
          <a:p>
            <a:endParaRPr lang="en-US" altLang="en-US" sz="1200"/>
          </a:p>
          <a:p>
            <a:r>
              <a:rPr lang="en-US" altLang="en-US" sz="1200" b="1"/>
              <a:t>Examples:</a:t>
            </a:r>
            <a:r>
              <a:rPr lang="en-US" altLang="en-US" sz="1200"/>
              <a:t> </a:t>
            </a:r>
          </a:p>
          <a:p>
            <a:r>
              <a:rPr lang="en-US" altLang="en-US" sz="1200"/>
              <a:t>Personal fall arrest systems and safety nets.</a:t>
            </a:r>
          </a:p>
          <a:p>
            <a:endParaRPr lang="en-US" altLang="en-US" sz="1200"/>
          </a:p>
          <a:p>
            <a:r>
              <a:rPr lang="en-US" altLang="en-US" sz="1200"/>
              <a:t>In fall arrest, the worker could sustain injuries from the arrest forces or a swing fall.</a:t>
            </a:r>
          </a:p>
        </p:txBody>
      </p:sp>
      <p:sp>
        <p:nvSpPr>
          <p:cNvPr id="3077" name="Text Box 372">
            <a:extLst>
              <a:ext uri="{FF2B5EF4-FFF2-40B4-BE49-F238E27FC236}">
                <a16:creationId xmlns:a16="http://schemas.microsoft.com/office/drawing/2014/main" id="{AD79726D-2FB4-4434-A859-127B1FCF6C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" y="685800"/>
            <a:ext cx="56229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800"/>
              <a:t>I</a:t>
            </a:r>
            <a:r>
              <a:rPr lang="en-US" altLang="en-US" sz="1200"/>
              <a:t>n construction, if a worker is at 6 feet or higher and the danger of falls exists, fall protection systems must be used. Exceptions to this requirement, where fall protection is required at 6 feet or less, include holes, wall openings, excavations, wells, pits, shafts and over dangerous equipment.</a:t>
            </a:r>
            <a:endParaRPr lang="en-US" altLang="en-US" sz="1200" i="1"/>
          </a:p>
        </p:txBody>
      </p:sp>
      <p:sp>
        <p:nvSpPr>
          <p:cNvPr id="3078" name="Text Box 390">
            <a:extLst>
              <a:ext uri="{FF2B5EF4-FFF2-40B4-BE49-F238E27FC236}">
                <a16:creationId xmlns:a16="http://schemas.microsoft.com/office/drawing/2014/main" id="{6C2F4609-F394-4CE4-9A8A-A29286AB6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625" y="88900"/>
            <a:ext cx="66071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6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ES_tradnl" altLang="en-US" sz="2200" b="1">
                <a:solidFill>
                  <a:schemeClr val="bg1"/>
                </a:solidFill>
              </a:rPr>
              <a:t>Fall Protection</a:t>
            </a:r>
            <a:endParaRPr lang="en-US" altLang="en-US" sz="2200" b="1"/>
          </a:p>
        </p:txBody>
      </p:sp>
      <p:pic>
        <p:nvPicPr>
          <p:cNvPr id="3079" name="Picture 391" descr="D:\Clipart\Owl.wmf">
            <a:extLst>
              <a:ext uri="{FF2B5EF4-FFF2-40B4-BE49-F238E27FC236}">
                <a16:creationId xmlns:a16="http://schemas.microsoft.com/office/drawing/2014/main" id="{04332F40-00D6-4D51-8861-29A995B7E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5" y="434975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392" descr="D:\images_for_visio\2824B_tifs\fig12 .tif">
            <a:extLst>
              <a:ext uri="{FF2B5EF4-FFF2-40B4-BE49-F238E27FC236}">
                <a16:creationId xmlns:a16="http://schemas.microsoft.com/office/drawing/2014/main" id="{C1896A03-9E65-4AF8-9412-A40F1D655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2644775"/>
            <a:ext cx="1301750" cy="154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68" descr="T:\TRASCO\SCHWABE\Peso\Modules\Fall protection\Images\Orosha2\Fall Protection\2824a_tifs\Fig21.tif">
            <a:extLst>
              <a:ext uri="{FF2B5EF4-FFF2-40B4-BE49-F238E27FC236}">
                <a16:creationId xmlns:a16="http://schemas.microsoft.com/office/drawing/2014/main" id="{9CFF9BEB-714C-41AF-BBA0-8E28AD9552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2274888"/>
            <a:ext cx="18827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362" descr="T:\TRASCO\SCHWABE\Peso\Modules\Fall protection\Images\Orosha2\Fall Protection\2824art\06.tif">
            <a:extLst>
              <a:ext uri="{FF2B5EF4-FFF2-40B4-BE49-F238E27FC236}">
                <a16:creationId xmlns:a16="http://schemas.microsoft.com/office/drawing/2014/main" id="{703E59E9-F55C-48F5-969D-3082E1B784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25" y="7199313"/>
            <a:ext cx="9207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51" descr="D:\images_for_visio\2824art\03.tif">
            <a:extLst>
              <a:ext uri="{FF2B5EF4-FFF2-40B4-BE49-F238E27FC236}">
                <a16:creationId xmlns:a16="http://schemas.microsoft.com/office/drawing/2014/main" id="{F5D3331E-0B55-474D-8FB2-F6D7470E5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63" y="4675188"/>
            <a:ext cx="11525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50" descr="D:\images_for_visio\2824B_tifs\fig11.tif">
            <a:extLst>
              <a:ext uri="{FF2B5EF4-FFF2-40B4-BE49-F238E27FC236}">
                <a16:creationId xmlns:a16="http://schemas.microsoft.com/office/drawing/2014/main" id="{DE3A851A-8FBC-448D-8361-C4BE0EB7D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5" y="4675188"/>
            <a:ext cx="1565275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028" descr="D:\Clipart\Owl.wmf">
            <a:extLst>
              <a:ext uri="{FF2B5EF4-FFF2-40B4-BE49-F238E27FC236}">
                <a16:creationId xmlns:a16="http://schemas.microsoft.com/office/drawing/2014/main" id="{48A29DEC-B3B4-44C2-A344-841F900A1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75" y="434975"/>
            <a:ext cx="5873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 Box 1169">
            <a:extLst>
              <a:ext uri="{FF2B5EF4-FFF2-40B4-BE49-F238E27FC236}">
                <a16:creationId xmlns:a16="http://schemas.microsoft.com/office/drawing/2014/main" id="{88FF9C33-05C0-4DB1-8BA3-930AA96CED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685800"/>
            <a:ext cx="5329237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sz="1200"/>
              <a:t>En la construcción, si un trabajador esta a 6 pies o más de altura, y existe el peligro de caer, se deben emplear sistemas de protección contra caídas</a:t>
            </a:r>
            <a:r>
              <a:rPr lang="es-ES" altLang="en-US" sz="1200" i="1"/>
              <a:t>. </a:t>
            </a:r>
            <a:r>
              <a:rPr lang="es-ES" altLang="en-US" sz="1200"/>
              <a:t>Excepciones a este requisito donde protección contra caídas se requiere a 6 pies o menos, incluye hoyos, aberturas en paredes, excavaciones, posos, hoyos, tiros y sobre equipo peligroso.</a:t>
            </a:r>
            <a:endParaRPr lang="es-ES" altLang="en-US" sz="1200" i="1"/>
          </a:p>
        </p:txBody>
      </p:sp>
      <p:sp>
        <p:nvSpPr>
          <p:cNvPr id="4100" name="Text Box 1187">
            <a:extLst>
              <a:ext uri="{FF2B5EF4-FFF2-40B4-BE49-F238E27FC236}">
                <a16:creationId xmlns:a16="http://schemas.microsoft.com/office/drawing/2014/main" id="{BFAB4D7E-3DFB-4131-8567-4DA434143C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63" y="101600"/>
            <a:ext cx="66706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s-MX" altLang="en-US" sz="2200" b="1">
                <a:solidFill>
                  <a:schemeClr val="bg1"/>
                </a:solidFill>
              </a:rPr>
              <a:t>Protecci</a:t>
            </a:r>
            <a:r>
              <a:rPr lang="es-ES_tradnl" altLang="en-US" sz="2200" b="1">
                <a:solidFill>
                  <a:schemeClr val="bg1"/>
                </a:solidFill>
              </a:rPr>
              <a:t>ón Contra Caídas</a:t>
            </a:r>
            <a:endParaRPr lang="en-US" altLang="en-US" sz="2200" b="1">
              <a:solidFill>
                <a:schemeClr val="bg1"/>
              </a:solidFill>
            </a:endParaRPr>
          </a:p>
        </p:txBody>
      </p:sp>
      <p:sp>
        <p:nvSpPr>
          <p:cNvPr id="4101" name="Text Box 366">
            <a:extLst>
              <a:ext uri="{FF2B5EF4-FFF2-40B4-BE49-F238E27FC236}">
                <a16:creationId xmlns:a16="http://schemas.microsoft.com/office/drawing/2014/main" id="{3F1D2B2A-D84C-4FA2-B1C2-3C05538DB2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1970088"/>
            <a:ext cx="41100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s-ES" altLang="en-US" sz="1400" b="1"/>
              <a:t>Hay dos tipos de sistemas de protección contra caídas</a:t>
            </a:r>
            <a:endParaRPr lang="es-ES" altLang="en-US" sz="1200" b="1"/>
          </a:p>
        </p:txBody>
      </p:sp>
      <p:sp>
        <p:nvSpPr>
          <p:cNvPr id="4102" name="Text Box 367">
            <a:extLst>
              <a:ext uri="{FF2B5EF4-FFF2-40B4-BE49-F238E27FC236}">
                <a16:creationId xmlns:a16="http://schemas.microsoft.com/office/drawing/2014/main" id="{381C0BCF-C8D3-41B8-BBC8-01B492FEC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2624138"/>
            <a:ext cx="130175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en-US" sz="1200" b="1"/>
              <a:t>El PRIMER tipo s</a:t>
            </a:r>
            <a:r>
              <a:rPr lang="es-ES" altLang="en-US" sz="1200"/>
              <a:t>on de preferencia porque </a:t>
            </a:r>
            <a:r>
              <a:rPr lang="es-ES" altLang="en-US" sz="1200" b="1"/>
              <a:t>impiden</a:t>
            </a:r>
            <a:r>
              <a:rPr lang="es-ES" altLang="en-US" sz="1200"/>
              <a:t> que el trabajador caiga a un nivel inferior</a:t>
            </a:r>
          </a:p>
          <a:p>
            <a:endParaRPr lang="es-ES" altLang="en-US" sz="1200"/>
          </a:p>
          <a:p>
            <a:r>
              <a:rPr lang="es-ES" altLang="en-US" sz="1200" b="1"/>
              <a:t>Ejemplos: </a:t>
            </a:r>
          </a:p>
          <a:p>
            <a:r>
              <a:rPr lang="es-ES" altLang="en-US" sz="1200"/>
              <a:t>Guardarrieles y tapaderas.</a:t>
            </a:r>
          </a:p>
        </p:txBody>
      </p:sp>
      <p:sp>
        <p:nvSpPr>
          <p:cNvPr id="4103" name="Text Box 368">
            <a:extLst>
              <a:ext uri="{FF2B5EF4-FFF2-40B4-BE49-F238E27FC236}">
                <a16:creationId xmlns:a16="http://schemas.microsoft.com/office/drawing/2014/main" id="{EF4F19AD-4752-4F36-A749-EA061789A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963" y="4965700"/>
            <a:ext cx="1946275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MX" altLang="en-US" sz="1200" b="1"/>
              <a:t>El SEGUNDO tipo </a:t>
            </a:r>
            <a:r>
              <a:rPr lang="es-MX" altLang="en-US" sz="1200"/>
              <a:t>son los sistemas anticaídas.</a:t>
            </a:r>
          </a:p>
          <a:p>
            <a:endParaRPr lang="es-MX" altLang="en-US" sz="1200"/>
          </a:p>
          <a:p>
            <a:r>
              <a:rPr lang="es-MX" altLang="en-US" sz="1200"/>
              <a:t>Éstos no previenen que el trabajador caiga.  Solamente previenen que pegue en niveles inferiores después de caer. </a:t>
            </a:r>
          </a:p>
          <a:p>
            <a:endParaRPr lang="es-MX" altLang="en-US" sz="1200"/>
          </a:p>
          <a:p>
            <a:r>
              <a:rPr lang="es-MX" altLang="en-US" sz="1200" b="1"/>
              <a:t>Ejemplos:</a:t>
            </a:r>
          </a:p>
          <a:p>
            <a:r>
              <a:rPr lang="es-MX" altLang="en-US" sz="1200"/>
              <a:t>Sistemas anticaídas personales y redes de seguridad.</a:t>
            </a:r>
          </a:p>
          <a:p>
            <a:endParaRPr lang="es-MX" altLang="en-US" sz="1200"/>
          </a:p>
          <a:p>
            <a:r>
              <a:rPr lang="es-MX" altLang="en-US" sz="1200"/>
              <a:t>En anticaídas, el trabajador puede sostener lesiones por la fuerza de la detención o caídas en columpio. </a:t>
            </a:r>
            <a:endParaRPr lang="en-US" altLang="en-US" sz="1000"/>
          </a:p>
        </p:txBody>
      </p:sp>
      <p:pic>
        <p:nvPicPr>
          <p:cNvPr id="4104" name="Picture 362" descr="T:\TRASCO\SCHWABE\Peso\Modules\Fall protection\Images\Orosha2\Fall Protection\2824art\06.tif">
            <a:extLst>
              <a:ext uri="{FF2B5EF4-FFF2-40B4-BE49-F238E27FC236}">
                <a16:creationId xmlns:a16="http://schemas.microsoft.com/office/drawing/2014/main" id="{B00D7C1D-99E2-4E3F-A31B-8001549C7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25" y="7199313"/>
            <a:ext cx="920750" cy="123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392" descr="D:\images_for_visio\2824B_tifs\fig12 .tif">
            <a:extLst>
              <a:ext uri="{FF2B5EF4-FFF2-40B4-BE49-F238E27FC236}">
                <a16:creationId xmlns:a16="http://schemas.microsoft.com/office/drawing/2014/main" id="{0C3A9E86-FE10-44A0-A68B-080612BBC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7338" y="2644775"/>
            <a:ext cx="1301750" cy="1549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68" descr="T:\TRASCO\SCHWABE\Peso\Modules\Fall protection\Images\Orosha2\Fall Protection\2824a_tifs\Fig21.tif">
            <a:extLst>
              <a:ext uri="{FF2B5EF4-FFF2-40B4-BE49-F238E27FC236}">
                <a16:creationId xmlns:a16="http://schemas.microsoft.com/office/drawing/2014/main" id="{B72BA6C8-5C8F-4A7C-B0B5-302749824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213" y="2274888"/>
            <a:ext cx="18827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7" name="Picture 51" descr="D:\images_for_visio\2824art\03.tif">
            <a:extLst>
              <a:ext uri="{FF2B5EF4-FFF2-40B4-BE49-F238E27FC236}">
                <a16:creationId xmlns:a16="http://schemas.microsoft.com/office/drawing/2014/main" id="{1576F3D3-1863-43B6-929D-565034AB1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6563" y="4675188"/>
            <a:ext cx="1152525" cy="222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Picture 50" descr="D:\images_for_visio\2824B_tifs\fig11.tif">
            <a:extLst>
              <a:ext uri="{FF2B5EF4-FFF2-40B4-BE49-F238E27FC236}">
                <a16:creationId xmlns:a16="http://schemas.microsoft.com/office/drawing/2014/main" id="{A2A54BC9-DC63-4566-A5FC-40F8255C9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175" y="4675188"/>
            <a:ext cx="1565275" cy="243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raining" ma:contentTypeID="0x010100854524CC3423A244BB56938E3F8ABE270067817B4706841944893504266FF3AFD0" ma:contentTypeVersion="25" ma:contentTypeDescription="Training and education materials" ma:contentTypeScope="" ma:versionID="34d1da808c0373fcd75ca49a86825732">
  <xsd:schema xmlns:xsd="http://www.w3.org/2001/XMLSchema" xmlns:xs="http://www.w3.org/2001/XMLSchema" xmlns:p="http://schemas.microsoft.com/office/2006/metadata/properties" xmlns:ns1="http://schemas.microsoft.com/sharepoint/v3" xmlns:ns2="4abed4e2-db5c-4e78-ae88-7ca7a6241065" xmlns:ns3="http://schemas.microsoft.com/sharepoint/v4" targetNamespace="http://schemas.microsoft.com/office/2006/metadata/properties" ma:root="true" ma:fieldsID="2d08b5255158c9f14c10f9c2e24a5b9c" ns1:_="" ns2:_="" ns3:_="">
    <xsd:import namespace="http://schemas.microsoft.com/sharepoint/v3"/>
    <xsd:import namespace="4abed4e2-db5c-4e78-ae88-7ca7a6241065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AdditionalTitle" minOccurs="0"/>
                <xsd:element ref="ns2:TrainingType" minOccurs="0"/>
                <xsd:element ref="ns2:TrainingFormat" minOccurs="0"/>
                <xsd:element ref="ns2:DateRevised" minOccurs="0"/>
                <xsd:element ref="ns1:Language" minOccurs="0"/>
                <xsd:element ref="ns2:Description1" minOccurs="0"/>
                <xsd:element ref="ns2:Topic" minOccurs="0"/>
                <xsd:element ref="ns2:SharedWithUsers" minOccurs="0"/>
                <xsd:element ref="ns3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6" nillable="true" ma:displayName="Language" ma:default="English" ma:format="Dropdown" ma:internalName="Language" ma:readOnly="false">
      <xsd:simpleType>
        <xsd:union memberTypes="dms:Text">
          <xsd:simpleType>
            <xsd:restriction base="dms:Choice">
              <xsd:enumeration value="Arabic"/>
              <xsd:enumeration value="Bulgarian"/>
              <xsd:enumeration value="Chinese"/>
              <xsd:enumeration value="Croatian"/>
              <xsd:enumeration value="Czech"/>
              <xsd:enumeration value="Danish"/>
              <xsd:enumeration value="Dutch"/>
              <xsd:enumeration value="English"/>
              <xsd:enumeration value="Estonian"/>
              <xsd:enumeration value="Finnish"/>
              <xsd:enumeration value="French"/>
              <xsd:enumeration value="German"/>
              <xsd:enumeration value="Greek"/>
              <xsd:enumeration value="Hebrew"/>
              <xsd:enumeration value="Hindi"/>
              <xsd:enumeration value="Hungarian"/>
              <xsd:enumeration value="Indonesian"/>
              <xsd:enumeration value="Italian"/>
              <xsd:enumeration value="Japanese"/>
              <xsd:enumeration value="Korean"/>
              <xsd:enumeration value="Latvian"/>
              <xsd:enumeration value="Lithuanian"/>
              <xsd:enumeration value="Malay"/>
              <xsd:enumeration value="Norwegian"/>
              <xsd:enumeration value="Polish"/>
              <xsd:enumeration value="Portuguese"/>
              <xsd:enumeration value="Romanian"/>
              <xsd:enumeration value="Russian"/>
              <xsd:enumeration value="Serbian"/>
              <xsd:enumeration value="Slovak"/>
              <xsd:enumeration value="Slovenian"/>
              <xsd:enumeration value="Spanish"/>
              <xsd:enumeration value="Swedish"/>
              <xsd:enumeration value="Thai"/>
              <xsd:enumeration value="Turkish"/>
              <xsd:enumeration value="Ukrainian"/>
              <xsd:enumeration value="Urdu"/>
              <xsd:enumeration value="Vietnamese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bed4e2-db5c-4e78-ae88-7ca7a6241065" elementFormDefault="qualified">
    <xsd:import namespace="http://schemas.microsoft.com/office/2006/documentManagement/types"/>
    <xsd:import namespace="http://schemas.microsoft.com/office/infopath/2007/PartnerControls"/>
    <xsd:element name="AdditionalTitle" ma:index="2" nillable="true" ma:displayName="Additional Title" ma:description="Secondary title - typically the English language title if the item has a title in another language" ma:internalName="AdditionalTitle" ma:readOnly="false">
      <xsd:simpleType>
        <xsd:restriction base="dms:Text">
          <xsd:maxLength value="255"/>
        </xsd:restriction>
      </xsd:simpleType>
    </xsd:element>
    <xsd:element name="TrainingType" ma:index="3" nillable="true" ma:displayName="Training Type" ma:description="Pick a type for this training material" ma:format="Dropdown" ma:internalName="TrainingType" ma:readOnly="false">
      <xsd:simpleType>
        <xsd:restriction base="dms:Choice">
          <xsd:enumeration value="Curriculum"/>
          <xsd:enumeration value="Grant program"/>
          <xsd:enumeration value="Online course"/>
          <xsd:enumeration value="PESO"/>
          <xsd:enumeration value="Presentation"/>
          <xsd:enumeration value="Resources"/>
          <xsd:enumeration value="Workshop"/>
        </xsd:restriction>
      </xsd:simpleType>
    </xsd:element>
    <xsd:element name="TrainingFormat" ma:index="4" nillable="true" ma:displayName="Training Format" ma:default="  " ma:description="Pick a format for this training" ma:format="Dropdown" ma:internalName="TrainingFormat" ma:readOnly="false">
      <xsd:simpleType>
        <xsd:restriction base="dms:Choice">
          <xsd:enumeration value=""/>
          <xsd:enumeration value="Instructor Guide"/>
          <xsd:enumeration value="Online course"/>
          <xsd:enumeration value="Overhead"/>
          <xsd:enumeration value="Tailgate"/>
          <xsd:enumeration value="Training program"/>
          <xsd:enumeration value="Video"/>
          <xsd:enumeration value="Workbook"/>
        </xsd:restriction>
      </xsd:simpleType>
    </xsd:element>
    <xsd:element name="DateRevised" ma:index="5" nillable="true" ma:displayName="New or Revised Date" ma:format="DateOnly" ma:internalName="DateRevised" ma:readOnly="false">
      <xsd:simpleType>
        <xsd:restriction base="dms:DateTime"/>
      </xsd:simpleType>
    </xsd:element>
    <xsd:element name="Description1" ma:index="7" nillable="true" ma:displayName="Description" ma:internalName="Description1" ma:readOnly="false">
      <xsd:simpleType>
        <xsd:restriction base="dms:Note"/>
      </xsd:simpleType>
    </xsd:element>
    <xsd:element name="Topic" ma:index="8" nillable="true" ma:displayName="Topic" ma:description="Pick associated topics" ma:list="{913132ca-d302-4b93-9158-b48ece0e0b4d}" ma:internalName="Topic" ma:readOnly="false" ma:showField="Title" ma:web="4abed4e2-db5c-4e78-ae88-7ca7a62410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6" nillable="true" ma:displayName="IconOverlay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http://schemas.microsoft.com/sharepoint/v3">English Spanish</Language>
    <Description1 xmlns="4abed4e2-db5c-4e78-ae88-7ca7a6241065" xsi:nil="true"/>
    <TrainingFormat xmlns="4abed4e2-db5c-4e78-ae88-7ca7a6241065">Tailgate</TrainingFormat>
    <Topic xmlns="4abed4e2-db5c-4e78-ae88-7ca7a6241065">
      <Value>224</Value>
    </Topic>
    <TrainingType xmlns="4abed4e2-db5c-4e78-ae88-7ca7a6241065">PESO</TrainingType>
    <DateRevised xmlns="4abed4e2-db5c-4e78-ae88-7ca7a6241065">2022-11-14T08:00:00+00:00</DateRevised>
    <AdditionalTitle xmlns="4abed4e2-db5c-4e78-ae88-7ca7a6241065">Protección Contra Caídas</AdditionalTitle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92F3F658-4E6A-4259-99A5-6711B14BB492}"/>
</file>

<file path=customXml/itemProps2.xml><?xml version="1.0" encoding="utf-8"?>
<ds:datastoreItem xmlns:ds="http://schemas.openxmlformats.org/officeDocument/2006/customXml" ds:itemID="{6DAC60F8-4E68-4F82-A27E-63D18DE31DA5}"/>
</file>

<file path=customXml/itemProps3.xml><?xml version="1.0" encoding="utf-8"?>
<ds:datastoreItem xmlns:ds="http://schemas.openxmlformats.org/officeDocument/2006/customXml" ds:itemID="{A20EAAB0-C6D4-4203-AD1B-DEB322EC628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Default Design</vt:lpstr>
      <vt:lpstr>PowerPoint Presentation</vt:lpstr>
      <vt:lpstr>PowerPoint Presentation</vt:lpstr>
    </vt:vector>
  </TitlesOfParts>
  <Manager/>
  <Company/>
  <LinksUpToDate>false</LinksUpToDate>
  <SharedDoc>false</SharedDoc>
  <HyperlinkBase>https://osha.oregon.gov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Protection (pptx)</dc:title>
  <dc:subject>PESO tailgate PDF about fall protection.</dc:subject>
  <dc:creator/>
  <cp:lastModifiedBy/>
  <cp:revision>1</cp:revision>
  <dcterms:created xsi:type="dcterms:W3CDTF">2022-07-11T17:17:20Z</dcterms:created>
  <dcterms:modified xsi:type="dcterms:W3CDTF">2022-11-22T00:14:13Z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0x010100854524CC3423A244BB56938E3F8ABE270067817B4706841944893504266FF3AFD0</vt:lpwstr>
  </property>
</Properties>
</file>