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4.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
  </p:notesMasterIdLst>
  <p:handoutMasterIdLst>
    <p:handoutMasterId r:id="rId27"/>
  </p:handoutMasterIdLst>
  <p:sldIdLst>
    <p:sldId id="265" r:id="rId2"/>
    <p:sldId id="317" r:id="rId3"/>
    <p:sldId id="495" r:id="rId4"/>
    <p:sldId id="500" r:id="rId5"/>
    <p:sldId id="496" r:id="rId6"/>
    <p:sldId id="261" r:id="rId7"/>
    <p:sldId id="262" r:id="rId8"/>
    <p:sldId id="302" r:id="rId9"/>
    <p:sldId id="263" r:id="rId10"/>
    <p:sldId id="303" r:id="rId11"/>
    <p:sldId id="332" r:id="rId12"/>
    <p:sldId id="330" r:id="rId13"/>
    <p:sldId id="333" r:id="rId14"/>
    <p:sldId id="308" r:id="rId15"/>
    <p:sldId id="494" r:id="rId16"/>
    <p:sldId id="309" r:id="rId17"/>
    <p:sldId id="314" r:id="rId18"/>
    <p:sldId id="321" r:id="rId19"/>
    <p:sldId id="320" r:id="rId20"/>
    <p:sldId id="322" r:id="rId21"/>
    <p:sldId id="323" r:id="rId22"/>
    <p:sldId id="272" r:id="rId23"/>
    <p:sldId id="315" r:id="rId24"/>
    <p:sldId id="499" r:id="rId25"/>
  </p:sldIdLst>
  <p:sldSz cx="6858000" cy="9144000" type="screen4x3"/>
  <p:notesSz cx="7010400" cy="9296400"/>
  <p:defaultTex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1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1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1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1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586B"/>
    <a:srgbClr val="F70724"/>
    <a:srgbClr val="FF6600"/>
    <a:srgbClr val="FF0066"/>
    <a:srgbClr val="FF0000"/>
    <a:srgbClr val="DDDDDD"/>
    <a:srgbClr val="99FF99"/>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73" autoAdjust="0"/>
    <p:restoredTop sz="91843" autoAdjust="0"/>
  </p:normalViewPr>
  <p:slideViewPr>
    <p:cSldViewPr>
      <p:cViewPr varScale="1">
        <p:scale>
          <a:sx n="63" d="100"/>
          <a:sy n="63" d="100"/>
        </p:scale>
        <p:origin x="2586"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5" d="100"/>
          <a:sy n="35" d="100"/>
        </p:scale>
        <p:origin x="-1512" y="-7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E66569F-0C8E-4864-880D-D6534AD948A1}"/>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a:defRPr sz="1200" b="0"/>
            </a:lvl1pPr>
          </a:lstStyle>
          <a:p>
            <a:pPr>
              <a:defRPr/>
            </a:pPr>
            <a:endParaRPr lang="en-US" altLang="en-US"/>
          </a:p>
        </p:txBody>
      </p:sp>
      <p:sp>
        <p:nvSpPr>
          <p:cNvPr id="10243" name="Rectangle 3">
            <a:extLst>
              <a:ext uri="{FF2B5EF4-FFF2-40B4-BE49-F238E27FC236}">
                <a16:creationId xmlns:a16="http://schemas.microsoft.com/office/drawing/2014/main" id="{7AA2C3BE-5968-475E-96BC-908FECAAD1DD}"/>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algn="r">
              <a:defRPr sz="1200" b="0"/>
            </a:lvl1pPr>
          </a:lstStyle>
          <a:p>
            <a:pPr>
              <a:defRPr/>
            </a:pPr>
            <a:endParaRPr lang="en-US" altLang="en-US"/>
          </a:p>
        </p:txBody>
      </p:sp>
      <p:sp>
        <p:nvSpPr>
          <p:cNvPr id="10244" name="Rectangle 4">
            <a:extLst>
              <a:ext uri="{FF2B5EF4-FFF2-40B4-BE49-F238E27FC236}">
                <a16:creationId xmlns:a16="http://schemas.microsoft.com/office/drawing/2014/main" id="{7F9C2DDD-9CDF-48D7-BC30-1D67380B605D}"/>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a:defRPr sz="1200" b="0"/>
            </a:lvl1pPr>
          </a:lstStyle>
          <a:p>
            <a:pPr>
              <a:defRPr/>
            </a:pPr>
            <a:endParaRPr lang="en-US" altLang="en-US"/>
          </a:p>
        </p:txBody>
      </p:sp>
      <p:sp>
        <p:nvSpPr>
          <p:cNvPr id="10245" name="Rectangle 5">
            <a:extLst>
              <a:ext uri="{FF2B5EF4-FFF2-40B4-BE49-F238E27FC236}">
                <a16:creationId xmlns:a16="http://schemas.microsoft.com/office/drawing/2014/main" id="{EB784A56-FDF4-43AD-AFD6-C961FAC0B68F}"/>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algn="r">
              <a:defRPr sz="1200" b="0"/>
            </a:lvl1pPr>
          </a:lstStyle>
          <a:p>
            <a:pPr>
              <a:defRPr/>
            </a:pPr>
            <a:fld id="{A478D1F1-6123-40C4-AC0D-8D0F6501A3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851976A-9E9B-4C56-80ED-6991438B470D}"/>
              </a:ext>
            </a:extLst>
          </p:cNvPr>
          <p:cNvSpPr>
            <a:spLocks noGrp="1" noChangeArrowheads="1"/>
          </p:cNvSpPr>
          <p:nvPr>
            <p:ph type="hdr" sz="quarter"/>
          </p:nvPr>
        </p:nvSpPr>
        <p:spPr bwMode="auto">
          <a:xfrm>
            <a:off x="0"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a:defRPr sz="1200" b="0"/>
            </a:lvl1pPr>
          </a:lstStyle>
          <a:p>
            <a:pPr>
              <a:defRPr/>
            </a:pPr>
            <a:endParaRPr lang="en-US" altLang="en-US"/>
          </a:p>
        </p:txBody>
      </p:sp>
      <p:sp>
        <p:nvSpPr>
          <p:cNvPr id="15363" name="Rectangle 3">
            <a:extLst>
              <a:ext uri="{FF2B5EF4-FFF2-40B4-BE49-F238E27FC236}">
                <a16:creationId xmlns:a16="http://schemas.microsoft.com/office/drawing/2014/main" id="{6B3D34ED-A025-426F-B59F-691DA1DE3261}"/>
              </a:ext>
            </a:extLst>
          </p:cNvPr>
          <p:cNvSpPr>
            <a:spLocks noGrp="1" noChangeArrowheads="1"/>
          </p:cNvSpPr>
          <p:nvPr>
            <p:ph type="dt" idx="1"/>
          </p:nvPr>
        </p:nvSpPr>
        <p:spPr bwMode="auto">
          <a:xfrm>
            <a:off x="3971925"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lvl1pPr algn="r">
              <a:defRPr sz="1200" b="0"/>
            </a:lvl1pPr>
          </a:lstStyle>
          <a:p>
            <a:pPr>
              <a:defRPr/>
            </a:pPr>
            <a:endParaRPr lang="en-US" altLang="en-US"/>
          </a:p>
        </p:txBody>
      </p:sp>
      <p:sp>
        <p:nvSpPr>
          <p:cNvPr id="2052" name="Rectangle 4">
            <a:extLst>
              <a:ext uri="{FF2B5EF4-FFF2-40B4-BE49-F238E27FC236}">
                <a16:creationId xmlns:a16="http://schemas.microsoft.com/office/drawing/2014/main" id="{CDD28CDE-D320-4C80-84C4-622452AAAC79}"/>
              </a:ext>
            </a:extLst>
          </p:cNvPr>
          <p:cNvSpPr>
            <a:spLocks noGrp="1" noRot="1" noChangeAspect="1" noChangeArrowheads="1" noTextEdit="1"/>
          </p:cNvSpPr>
          <p:nvPr>
            <p:ph type="sldImg" idx="2"/>
          </p:nvPr>
        </p:nvSpPr>
        <p:spPr bwMode="auto">
          <a:xfrm>
            <a:off x="2189163" y="703263"/>
            <a:ext cx="2632075" cy="35083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43BD810E-79B3-46DF-B8FA-A29336438381}"/>
              </a:ext>
            </a:extLst>
          </p:cNvPr>
          <p:cNvSpPr>
            <a:spLocks noGrp="1" noChangeArrowheads="1"/>
          </p:cNvSpPr>
          <p:nvPr>
            <p:ph type="body" sz="quarter" idx="3"/>
          </p:nvPr>
        </p:nvSpPr>
        <p:spPr bwMode="auto">
          <a:xfrm>
            <a:off x="935038" y="4445000"/>
            <a:ext cx="5140325" cy="413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a:extLst>
              <a:ext uri="{FF2B5EF4-FFF2-40B4-BE49-F238E27FC236}">
                <a16:creationId xmlns:a16="http://schemas.microsoft.com/office/drawing/2014/main" id="{537B7BC6-618E-468F-B8EA-FF08D77B5EA9}"/>
              </a:ext>
            </a:extLst>
          </p:cNvPr>
          <p:cNvSpPr>
            <a:spLocks noGrp="1" noChangeArrowheads="1"/>
          </p:cNvSpPr>
          <p:nvPr>
            <p:ph type="ftr" sz="quarter" idx="4"/>
          </p:nvPr>
        </p:nvSpPr>
        <p:spPr bwMode="auto">
          <a:xfrm>
            <a:off x="0" y="8812213"/>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a:defRPr sz="1200" b="0"/>
            </a:lvl1pPr>
          </a:lstStyle>
          <a:p>
            <a:pPr>
              <a:defRPr/>
            </a:pPr>
            <a:endParaRPr lang="en-US" altLang="en-US"/>
          </a:p>
        </p:txBody>
      </p:sp>
      <p:sp>
        <p:nvSpPr>
          <p:cNvPr id="15367" name="Rectangle 7">
            <a:extLst>
              <a:ext uri="{FF2B5EF4-FFF2-40B4-BE49-F238E27FC236}">
                <a16:creationId xmlns:a16="http://schemas.microsoft.com/office/drawing/2014/main" id="{AB8FB35C-965E-45C0-8B19-925C7E683B0E}"/>
              </a:ext>
            </a:extLst>
          </p:cNvPr>
          <p:cNvSpPr>
            <a:spLocks noGrp="1" noChangeArrowheads="1"/>
          </p:cNvSpPr>
          <p:nvPr>
            <p:ph type="sldNum" sz="quarter" idx="5"/>
          </p:nvPr>
        </p:nvSpPr>
        <p:spPr bwMode="auto">
          <a:xfrm>
            <a:off x="3971925" y="8812213"/>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57" tIns="46429" rIns="92857" bIns="46429" numCol="1" anchor="b" anchorCtr="0" compatLnSpc="1">
            <a:prstTxWarp prst="textNoShape">
              <a:avLst/>
            </a:prstTxWarp>
          </a:bodyPr>
          <a:lstStyle>
            <a:lvl1pPr algn="r">
              <a:defRPr sz="1200" b="0"/>
            </a:lvl1pPr>
          </a:lstStyle>
          <a:p>
            <a:pPr>
              <a:defRPr/>
            </a:pPr>
            <a:fld id="{7CB32FD7-2F2B-47C1-A421-69A6FD835A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BEB632A-019B-4A87-8E0A-7E3643E70839}"/>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F78C3867-3BB6-4ADB-A957-5A90CDA70CE6}" type="slidenum">
              <a:rPr lang="en-US" altLang="en-US" sz="1200" b="0" smtClean="0"/>
              <a:pPr/>
              <a:t>1</a:t>
            </a:fld>
            <a:endParaRPr lang="en-US" altLang="en-US" sz="1200" b="0"/>
          </a:p>
        </p:txBody>
      </p:sp>
      <p:sp>
        <p:nvSpPr>
          <p:cNvPr id="5123" name="Rectangle 2050">
            <a:extLst>
              <a:ext uri="{FF2B5EF4-FFF2-40B4-BE49-F238E27FC236}">
                <a16:creationId xmlns:a16="http://schemas.microsoft.com/office/drawing/2014/main" id="{85F46D99-4DB2-41FC-A19D-20FD59C9E965}"/>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23EFBF6E-1400-474A-8DFC-2F17C7281B03}"/>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E0988CC-A800-4F7A-A4B5-B7F0D83AF51A}"/>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8422A82B-DB17-4EC7-824B-83875E892110}" type="slidenum">
              <a:rPr lang="en-US" altLang="en-US" sz="1200" b="0" smtClean="0"/>
              <a:pPr/>
              <a:t>2</a:t>
            </a:fld>
            <a:endParaRPr lang="en-US" altLang="en-US" sz="1200" b="0"/>
          </a:p>
        </p:txBody>
      </p:sp>
      <p:sp>
        <p:nvSpPr>
          <p:cNvPr id="7171" name="Rectangle 2050">
            <a:extLst>
              <a:ext uri="{FF2B5EF4-FFF2-40B4-BE49-F238E27FC236}">
                <a16:creationId xmlns:a16="http://schemas.microsoft.com/office/drawing/2014/main" id="{3302A0BC-35C4-4CFB-BCD9-47FEDEFCA313}"/>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77442D6C-2E0A-4F20-BD50-CDAB7F37AFAA}"/>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FF8C905-56DB-412E-802F-FB10E276B2E0}"/>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11D714B4-2056-4AD8-8647-7D0A6E743CE3}" type="slidenum">
              <a:rPr lang="en-US" altLang="en-US" sz="1200" b="0" smtClean="0"/>
              <a:pPr/>
              <a:t>3</a:t>
            </a:fld>
            <a:endParaRPr lang="en-US" altLang="en-US" sz="1200" b="0"/>
          </a:p>
        </p:txBody>
      </p:sp>
      <p:sp>
        <p:nvSpPr>
          <p:cNvPr id="9219" name="Rectangle 1026">
            <a:extLst>
              <a:ext uri="{FF2B5EF4-FFF2-40B4-BE49-F238E27FC236}">
                <a16:creationId xmlns:a16="http://schemas.microsoft.com/office/drawing/2014/main" id="{B0D8ADBF-64FC-4A31-933C-CA84F0CE9306}"/>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366BD33F-386C-4D3D-A1FD-EC7B08CED331}"/>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E76A90F-333D-4AC7-BAF0-DE425B16DE1D}"/>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D564F9B3-609C-4208-9D16-2925A30EF8CA}" type="slidenum">
              <a:rPr lang="en-US" altLang="en-US" sz="1200" b="0" smtClean="0"/>
              <a:pPr/>
              <a:t>7</a:t>
            </a:fld>
            <a:endParaRPr lang="en-US" altLang="en-US" sz="1200" b="0"/>
          </a:p>
        </p:txBody>
      </p:sp>
      <p:sp>
        <p:nvSpPr>
          <p:cNvPr id="14339" name="Rectangle 2">
            <a:extLst>
              <a:ext uri="{FF2B5EF4-FFF2-40B4-BE49-F238E27FC236}">
                <a16:creationId xmlns:a16="http://schemas.microsoft.com/office/drawing/2014/main" id="{43631D17-FD62-47F6-89AD-4A9BBCF16DC6}"/>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3FB8332-C3FD-49F2-B62E-A58313BBE328}"/>
              </a:ext>
            </a:extLst>
          </p:cNvPr>
          <p:cNvSpPr>
            <a:spLocks noGrp="1" noChangeArrowheads="1"/>
          </p:cNvSpPr>
          <p:nvPr>
            <p:ph type="body" idx="1"/>
          </p:nvPr>
        </p:nvSpPr>
        <p:spPr>
          <a:noFill/>
        </p:spPr>
        <p:txBody>
          <a:bodyPr/>
          <a:lstStyle/>
          <a:p>
            <a:endParaRPr lang="es-ES_tradnl"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BD518D9-729F-40FE-ACDE-B5171322B31A}"/>
              </a:ext>
            </a:extLst>
          </p:cNvPr>
          <p:cNvSpPr>
            <a:spLocks noGrp="1" noChangeArrowheads="1"/>
          </p:cNvSpPr>
          <p:nvPr>
            <p:ph type="sldNum" sz="quarter" idx="5"/>
          </p:nvPr>
        </p:nvSpPr>
        <p:spPr>
          <a:noFill/>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88EFBD51-D785-4EBD-AFAB-DD254DDDF0E3}" type="slidenum">
              <a:rPr lang="en-US" altLang="en-US" sz="1200" b="0" smtClean="0"/>
              <a:pPr/>
              <a:t>24</a:t>
            </a:fld>
            <a:endParaRPr lang="en-US" altLang="en-US" sz="1200" b="0"/>
          </a:p>
        </p:txBody>
      </p:sp>
      <p:sp>
        <p:nvSpPr>
          <p:cNvPr id="32771" name="Rectangle 2">
            <a:extLst>
              <a:ext uri="{FF2B5EF4-FFF2-40B4-BE49-F238E27FC236}">
                <a16:creationId xmlns:a16="http://schemas.microsoft.com/office/drawing/2014/main" id="{D52AAFDA-2FEE-422D-83E9-8B32AAE23583}"/>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32772" name="Rectangle 3">
            <a:extLst>
              <a:ext uri="{FF2B5EF4-FFF2-40B4-BE49-F238E27FC236}">
                <a16:creationId xmlns:a16="http://schemas.microsoft.com/office/drawing/2014/main" id="{489EA5FE-5188-4B5C-AE4C-63E2C5578F80}"/>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98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965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BE20914B-F79F-4B1C-AD3A-51AF0A9BC303}"/>
              </a:ext>
            </a:extLst>
          </p:cNvPr>
          <p:cNvSpPr>
            <a:spLocks noChangeArrowheads="1"/>
          </p:cNvSpPr>
          <p:nvPr userDrawn="1"/>
        </p:nvSpPr>
        <p:spPr bwMode="auto">
          <a:xfrm>
            <a:off x="0" y="8901113"/>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endParaRPr lang="en-US" altLang="en-US"/>
          </a:p>
        </p:txBody>
      </p:sp>
      <p:sp>
        <p:nvSpPr>
          <p:cNvPr id="1027" name="Rectangle 27">
            <a:extLst>
              <a:ext uri="{FF2B5EF4-FFF2-40B4-BE49-F238E27FC236}">
                <a16:creationId xmlns:a16="http://schemas.microsoft.com/office/drawing/2014/main" id="{E02EF515-3E2C-4E34-AB96-4FFEB64D2AA7}"/>
              </a:ext>
            </a:extLst>
          </p:cNvPr>
          <p:cNvSpPr>
            <a:spLocks noChangeArrowheads="1"/>
          </p:cNvSpPr>
          <p:nvPr/>
        </p:nvSpPr>
        <p:spPr bwMode="auto">
          <a:xfrm>
            <a:off x="3724275" y="8899525"/>
            <a:ext cx="31067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r">
              <a:defRPr/>
            </a:pPr>
            <a:r>
              <a:rPr lang="es-ES_tradnl" altLang="en-US" sz="800" b="0" i="1" dirty="0">
                <a:solidFill>
                  <a:schemeClr val="bg1"/>
                </a:solidFill>
              </a:rPr>
              <a:t>Ú</a:t>
            </a:r>
            <a:r>
              <a:rPr lang="en-US" altLang="en-US" sz="800" b="0" i="1" dirty="0" err="1">
                <a:solidFill>
                  <a:schemeClr val="bg1"/>
                </a:solidFill>
              </a:rPr>
              <a:t>nicamente</a:t>
            </a:r>
            <a:r>
              <a:rPr lang="en-US" altLang="en-US" sz="800" b="0" i="1" dirty="0">
                <a:solidFill>
                  <a:schemeClr val="bg1"/>
                </a:solidFill>
              </a:rPr>
              <a:t> para adiestramiento</a:t>
            </a:r>
          </a:p>
          <a:p>
            <a:pPr algn="r">
              <a:defRPr/>
            </a:pPr>
            <a:r>
              <a:rPr lang="en-US" altLang="en-US" sz="800" b="0" i="1" dirty="0">
                <a:solidFill>
                  <a:schemeClr val="bg1"/>
                </a:solidFill>
              </a:rPr>
              <a:t>Oregon OSH</a:t>
            </a:r>
            <a:r>
              <a:rPr lang="es-ES_tradnl" altLang="en-US" sz="800" b="0" i="1" dirty="0">
                <a:solidFill>
                  <a:schemeClr val="bg1"/>
                </a:solidFill>
              </a:rPr>
              <a:t>A PESO - PROTECCIÓN CONTRA CAÍDAS</a:t>
            </a:r>
            <a:endParaRPr lang="en-US" altLang="en-US" sz="800" b="0" i="1" dirty="0">
              <a:solidFill>
                <a:schemeClr val="bg1"/>
              </a:solidFill>
            </a:endParaRPr>
          </a:p>
        </p:txBody>
      </p:sp>
      <p:sp>
        <p:nvSpPr>
          <p:cNvPr id="1028" name="Rectangle 28">
            <a:extLst>
              <a:ext uri="{FF2B5EF4-FFF2-40B4-BE49-F238E27FC236}">
                <a16:creationId xmlns:a16="http://schemas.microsoft.com/office/drawing/2014/main" id="{DAECEA4B-C847-4FF0-B5E8-70537540D8E1}"/>
              </a:ext>
            </a:extLst>
          </p:cNvPr>
          <p:cNvSpPr>
            <a:spLocks noChangeArrowheads="1"/>
          </p:cNvSpPr>
          <p:nvPr/>
        </p:nvSpPr>
        <p:spPr bwMode="auto">
          <a:xfrm>
            <a:off x="19050" y="8899525"/>
            <a:ext cx="3057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r>
              <a:rPr lang="es-ES_tradnl" altLang="en-US" sz="800" b="0" i="1" dirty="0" err="1">
                <a:solidFill>
                  <a:schemeClr val="bg1"/>
                </a:solidFill>
              </a:rPr>
              <a:t>For</a:t>
            </a:r>
            <a:r>
              <a:rPr lang="es-ES_tradnl" altLang="en-US" sz="800" b="0" i="1" dirty="0">
                <a:solidFill>
                  <a:schemeClr val="bg1"/>
                </a:solidFill>
              </a:rPr>
              <a:t> training </a:t>
            </a:r>
            <a:r>
              <a:rPr lang="es-ES_tradnl" altLang="en-US" sz="800" b="0" i="1" dirty="0" err="1">
                <a:solidFill>
                  <a:schemeClr val="bg1"/>
                </a:solidFill>
              </a:rPr>
              <a:t>purposes</a:t>
            </a:r>
            <a:r>
              <a:rPr lang="es-ES_tradnl" altLang="en-US" sz="800" b="0" i="1" dirty="0">
                <a:solidFill>
                  <a:schemeClr val="bg1"/>
                </a:solidFill>
              </a:rPr>
              <a:t> </a:t>
            </a:r>
            <a:r>
              <a:rPr lang="es-ES_tradnl" altLang="en-US" sz="800" b="0" i="1" dirty="0" err="1">
                <a:solidFill>
                  <a:schemeClr val="bg1"/>
                </a:solidFill>
              </a:rPr>
              <a:t>only</a:t>
            </a:r>
            <a:endParaRPr lang="es-ES_tradnl" altLang="en-US" sz="800" b="0" i="1" dirty="0">
              <a:solidFill>
                <a:schemeClr val="bg1"/>
              </a:solidFill>
            </a:endParaRPr>
          </a:p>
          <a:p>
            <a:pPr>
              <a:defRPr/>
            </a:pPr>
            <a:r>
              <a:rPr lang="es-ES_tradnl" altLang="en-US" sz="800" b="0" i="1" dirty="0">
                <a:solidFill>
                  <a:schemeClr val="bg1"/>
                </a:solidFill>
              </a:rPr>
              <a:t>Oregon OSHA PESO - FALL PROTECTION</a:t>
            </a:r>
            <a:endParaRPr lang="en-US" altLang="en-US" sz="800" b="0" i="1" dirty="0">
              <a:solidFill>
                <a:schemeClr val="bg1"/>
              </a:solidFill>
            </a:endParaRPr>
          </a:p>
        </p:txBody>
      </p:sp>
      <p:sp>
        <p:nvSpPr>
          <p:cNvPr id="7" name="Rectangle 29">
            <a:extLst>
              <a:ext uri="{FF2B5EF4-FFF2-40B4-BE49-F238E27FC236}">
                <a16:creationId xmlns:a16="http://schemas.microsoft.com/office/drawing/2014/main" id="{82DEBF95-6DF4-418B-B6FD-C607B45430FC}"/>
              </a:ext>
            </a:extLst>
          </p:cNvPr>
          <p:cNvSpPr>
            <a:spLocks noChangeArrowheads="1"/>
          </p:cNvSpPr>
          <p:nvPr/>
        </p:nvSpPr>
        <p:spPr bwMode="auto">
          <a:xfrm>
            <a:off x="3135313" y="8886825"/>
            <a:ext cx="3730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fld id="{9FB279E4-1C1A-4622-81BF-8316B6BCD218}" type="slidenum">
              <a:rPr lang="en-US" altLang="en-US" sz="1200" b="0" smtClean="0">
                <a:solidFill>
                  <a:schemeClr val="bg1"/>
                </a:solidFill>
              </a:rPr>
              <a:pPr>
                <a:defRPr/>
              </a:pPr>
              <a:t>‹#›</a:t>
            </a:fld>
            <a:endParaRPr lang="en-US" altLang="en-US" sz="1200" b="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3FD7C703-D996-408A-BFF4-B96860123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AECE43A4-E49F-4E8D-8A4E-88793F8DF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C18DB283-D365-4974-91D5-2CA8E9C0787B}"/>
              </a:ext>
            </a:extLst>
          </p:cNvPr>
          <p:cNvSpPr>
            <a:spLocks noChangeArrowheads="1"/>
          </p:cNvSpPr>
          <p:nvPr/>
        </p:nvSpPr>
        <p:spPr bwMode="auto">
          <a:xfrm>
            <a:off x="3429000" y="1709738"/>
            <a:ext cx="32527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 altLang="en-US" sz="2800" dirty="0"/>
              <a:t>Protección Contra Caídas</a:t>
            </a:r>
          </a:p>
        </p:txBody>
      </p:sp>
      <p:sp>
        <p:nvSpPr>
          <p:cNvPr id="4101" name="Rectangle 21">
            <a:extLst>
              <a:ext uri="{FF2B5EF4-FFF2-40B4-BE49-F238E27FC236}">
                <a16:creationId xmlns:a16="http://schemas.microsoft.com/office/drawing/2014/main" id="{E8AD0CA3-384C-4E71-A0CD-F96F67FB57EB}"/>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sz="2400"/>
          </a:p>
        </p:txBody>
      </p:sp>
      <p:sp>
        <p:nvSpPr>
          <p:cNvPr id="4102" name="Text Box 500">
            <a:extLst>
              <a:ext uri="{FF2B5EF4-FFF2-40B4-BE49-F238E27FC236}">
                <a16:creationId xmlns:a16="http://schemas.microsoft.com/office/drawing/2014/main" id="{6D9FA397-2A42-40D4-8C49-DAA7CC6FD42F}"/>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 altLang="en-US"/>
              <a:t>Un instructivo bilingüe para patrones con trabajadores hispanos</a:t>
            </a:r>
          </a:p>
        </p:txBody>
      </p:sp>
      <p:sp>
        <p:nvSpPr>
          <p:cNvPr id="4103" name="Rectangle 2">
            <a:extLst>
              <a:ext uri="{FF2B5EF4-FFF2-40B4-BE49-F238E27FC236}">
                <a16:creationId xmlns:a16="http://schemas.microsoft.com/office/drawing/2014/main" id="{E50BF6BC-3268-469F-81D4-12586C8396E9}"/>
              </a:ext>
            </a:extLst>
          </p:cNvPr>
          <p:cNvSpPr>
            <a:spLocks noChangeArrowheads="1"/>
          </p:cNvSpPr>
          <p:nvPr/>
        </p:nvSpPr>
        <p:spPr bwMode="auto">
          <a:xfrm>
            <a:off x="219075" y="1709738"/>
            <a:ext cx="2522538"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lnSpc>
                <a:spcPct val="10000"/>
              </a:lnSpc>
            </a:pPr>
            <a:endParaRPr lang="en-US" altLang="en-US" sz="2800"/>
          </a:p>
          <a:p>
            <a:pPr algn="ctr"/>
            <a:r>
              <a:rPr lang="en-US" altLang="en-US" sz="2800"/>
              <a:t>Fall Protection</a:t>
            </a:r>
          </a:p>
        </p:txBody>
      </p:sp>
      <p:sp>
        <p:nvSpPr>
          <p:cNvPr id="4104" name="Text Box 500">
            <a:extLst>
              <a:ext uri="{FF2B5EF4-FFF2-40B4-BE49-F238E27FC236}">
                <a16:creationId xmlns:a16="http://schemas.microsoft.com/office/drawing/2014/main" id="{C1447C0B-52D7-49FC-B730-687CA27D96F3}"/>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A bilingual training module for employers with Hispanic workers</a:t>
            </a:r>
          </a:p>
        </p:txBody>
      </p:sp>
      <p:grpSp>
        <p:nvGrpSpPr>
          <p:cNvPr id="4105" name="Group 2">
            <a:extLst>
              <a:ext uri="{FF2B5EF4-FFF2-40B4-BE49-F238E27FC236}">
                <a16:creationId xmlns:a16="http://schemas.microsoft.com/office/drawing/2014/main" id="{849F0B38-ADDD-452C-BBC4-7228DE291C32}"/>
              </a:ext>
            </a:extLst>
          </p:cNvPr>
          <p:cNvGrpSpPr>
            <a:grpSpLocks/>
          </p:cNvGrpSpPr>
          <p:nvPr/>
        </p:nvGrpSpPr>
        <p:grpSpPr bwMode="auto">
          <a:xfrm>
            <a:off x="977900" y="2967038"/>
            <a:ext cx="5016500" cy="3590925"/>
            <a:chOff x="-7277100" y="1990313"/>
            <a:chExt cx="5308600" cy="3971925"/>
          </a:xfrm>
        </p:grpSpPr>
        <p:pic>
          <p:nvPicPr>
            <p:cNvPr id="4106" name="Picture 1057">
              <a:extLst>
                <a:ext uri="{FF2B5EF4-FFF2-40B4-BE49-F238E27FC236}">
                  <a16:creationId xmlns:a16="http://schemas.microsoft.com/office/drawing/2014/main" id="{93A83B1F-144A-4797-A8E6-A9785B43FA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9975" y="1990313"/>
              <a:ext cx="3535363"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07" name="Group 1068">
              <a:extLst>
                <a:ext uri="{FF2B5EF4-FFF2-40B4-BE49-F238E27FC236}">
                  <a16:creationId xmlns:a16="http://schemas.microsoft.com/office/drawing/2014/main" id="{0E0EAA31-B943-405C-8F91-509EF799F712}"/>
                </a:ext>
              </a:extLst>
            </p:cNvPr>
            <p:cNvGrpSpPr>
              <a:grpSpLocks/>
            </p:cNvGrpSpPr>
            <p:nvPr/>
          </p:nvGrpSpPr>
          <p:grpSpPr bwMode="auto">
            <a:xfrm>
              <a:off x="-7277100" y="2395125"/>
              <a:ext cx="5308600" cy="3028950"/>
              <a:chOff x="280" y="1328"/>
              <a:chExt cx="3344" cy="1908"/>
            </a:xfrm>
          </p:grpSpPr>
          <p:sp>
            <p:nvSpPr>
              <p:cNvPr id="4108" name="Line 1058">
                <a:extLst>
                  <a:ext uri="{FF2B5EF4-FFF2-40B4-BE49-F238E27FC236}">
                    <a16:creationId xmlns:a16="http://schemas.microsoft.com/office/drawing/2014/main" id="{7BDEFE5B-D11E-4822-8043-D2418BB012E1}"/>
                  </a:ext>
                </a:extLst>
              </p:cNvPr>
              <p:cNvSpPr>
                <a:spLocks noChangeShapeType="1"/>
              </p:cNvSpPr>
              <p:nvPr/>
            </p:nvSpPr>
            <p:spPr bwMode="auto">
              <a:xfrm>
                <a:off x="2318" y="2477"/>
                <a:ext cx="538" cy="52"/>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Line 1059">
                <a:extLst>
                  <a:ext uri="{FF2B5EF4-FFF2-40B4-BE49-F238E27FC236}">
                    <a16:creationId xmlns:a16="http://schemas.microsoft.com/office/drawing/2014/main" id="{B705A143-DB3A-4F69-92D9-FABF11E489E6}"/>
                  </a:ext>
                </a:extLst>
              </p:cNvPr>
              <p:cNvSpPr>
                <a:spLocks noChangeShapeType="1"/>
              </p:cNvSpPr>
              <p:nvPr/>
            </p:nvSpPr>
            <p:spPr bwMode="auto">
              <a:xfrm flipH="1" flipV="1">
                <a:off x="2565" y="2868"/>
                <a:ext cx="217" cy="13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0" name="Text Box 1060">
                <a:extLst>
                  <a:ext uri="{FF2B5EF4-FFF2-40B4-BE49-F238E27FC236}">
                    <a16:creationId xmlns:a16="http://schemas.microsoft.com/office/drawing/2014/main" id="{DBCB98B2-0431-4C87-9666-1989CDFD7902}"/>
                  </a:ext>
                </a:extLst>
              </p:cNvPr>
              <p:cNvSpPr txBox="1">
                <a:spLocks noChangeArrowheads="1"/>
              </p:cNvSpPr>
              <p:nvPr/>
            </p:nvSpPr>
            <p:spPr bwMode="auto">
              <a:xfrm>
                <a:off x="407" y="1442"/>
                <a:ext cx="56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a:t>Sujetador de cuerda</a:t>
                </a:r>
              </a:p>
              <a:p>
                <a:endParaRPr lang="en-US" altLang="en-US" sz="800"/>
              </a:p>
              <a:p>
                <a:r>
                  <a:rPr lang="en-US" altLang="en-US" sz="800"/>
                  <a:t>Rope grab</a:t>
                </a:r>
              </a:p>
            </p:txBody>
          </p:sp>
          <p:sp>
            <p:nvSpPr>
              <p:cNvPr id="4111" name="Text Box 1061">
                <a:extLst>
                  <a:ext uri="{FF2B5EF4-FFF2-40B4-BE49-F238E27FC236}">
                    <a16:creationId xmlns:a16="http://schemas.microsoft.com/office/drawing/2014/main" id="{60145ACC-4961-4FFA-B093-B50031AEE5F5}"/>
                  </a:ext>
                </a:extLst>
              </p:cNvPr>
              <p:cNvSpPr txBox="1">
                <a:spLocks noChangeArrowheads="1"/>
              </p:cNvSpPr>
              <p:nvPr/>
            </p:nvSpPr>
            <p:spPr bwMode="auto">
              <a:xfrm>
                <a:off x="280" y="2688"/>
                <a:ext cx="91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800"/>
                  <a:t>Línea de vida con amortiguador</a:t>
                </a:r>
              </a:p>
              <a:p>
                <a:endParaRPr lang="en-US" altLang="en-US" sz="800"/>
              </a:p>
              <a:p>
                <a:r>
                  <a:rPr lang="en-US" altLang="en-US" sz="800"/>
                  <a:t>Shock absorbing lanyard</a:t>
                </a:r>
                <a:endParaRPr lang="en-US" altLang="en-US" sz="1000"/>
              </a:p>
            </p:txBody>
          </p:sp>
          <p:sp>
            <p:nvSpPr>
              <p:cNvPr id="4112" name="Text Box 1062">
                <a:extLst>
                  <a:ext uri="{FF2B5EF4-FFF2-40B4-BE49-F238E27FC236}">
                    <a16:creationId xmlns:a16="http://schemas.microsoft.com/office/drawing/2014/main" id="{61B0334C-61DB-4A52-8699-8A0EE4173F83}"/>
                  </a:ext>
                </a:extLst>
              </p:cNvPr>
              <p:cNvSpPr txBox="1">
                <a:spLocks noChangeArrowheads="1"/>
              </p:cNvSpPr>
              <p:nvPr/>
            </p:nvSpPr>
            <p:spPr bwMode="auto">
              <a:xfrm>
                <a:off x="1648" y="1328"/>
                <a:ext cx="57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a:t>Gancho de bloqueo automático</a:t>
                </a:r>
              </a:p>
              <a:p>
                <a:endParaRPr lang="en-US" altLang="en-US" sz="800"/>
              </a:p>
              <a:p>
                <a:r>
                  <a:rPr lang="en-US" altLang="en-US" sz="800"/>
                  <a:t>Snap hook</a:t>
                </a:r>
                <a:endParaRPr lang="en-US" altLang="en-US" sz="1000"/>
              </a:p>
            </p:txBody>
          </p:sp>
          <p:sp>
            <p:nvSpPr>
              <p:cNvPr id="4113" name="Text Box 1063">
                <a:extLst>
                  <a:ext uri="{FF2B5EF4-FFF2-40B4-BE49-F238E27FC236}">
                    <a16:creationId xmlns:a16="http://schemas.microsoft.com/office/drawing/2014/main" id="{68A8FB39-FAD6-413B-BB7C-6990209F214A}"/>
                  </a:ext>
                </a:extLst>
              </p:cNvPr>
              <p:cNvSpPr txBox="1">
                <a:spLocks noChangeArrowheads="1"/>
              </p:cNvSpPr>
              <p:nvPr/>
            </p:nvSpPr>
            <p:spPr bwMode="auto">
              <a:xfrm>
                <a:off x="2775" y="2947"/>
                <a:ext cx="849"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a:t>Arn</a:t>
                </a:r>
                <a:r>
                  <a:rPr lang="es-ES_tradnl" altLang="en-US" sz="800"/>
                  <a:t>és</a:t>
                </a:r>
              </a:p>
              <a:p>
                <a:endParaRPr lang="en-US" altLang="en-US" sz="800"/>
              </a:p>
              <a:p>
                <a:r>
                  <a:rPr lang="en-US" altLang="en-US" sz="800"/>
                  <a:t>Harness</a:t>
                </a:r>
                <a:endParaRPr lang="en-US" altLang="en-US" sz="1000"/>
              </a:p>
            </p:txBody>
          </p:sp>
          <p:sp>
            <p:nvSpPr>
              <p:cNvPr id="4114" name="Text Box 1064">
                <a:extLst>
                  <a:ext uri="{FF2B5EF4-FFF2-40B4-BE49-F238E27FC236}">
                    <a16:creationId xmlns:a16="http://schemas.microsoft.com/office/drawing/2014/main" id="{50D8D9A1-8ABA-4752-AD58-D6C926C30C2A}"/>
                  </a:ext>
                </a:extLst>
              </p:cNvPr>
              <p:cNvSpPr txBox="1">
                <a:spLocks noChangeArrowheads="1"/>
              </p:cNvSpPr>
              <p:nvPr/>
            </p:nvSpPr>
            <p:spPr bwMode="auto">
              <a:xfrm>
                <a:off x="2857" y="2397"/>
                <a:ext cx="5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a:t>Anillo tipo D</a:t>
                </a:r>
                <a:endParaRPr lang="en-US" altLang="en-US" sz="1000"/>
              </a:p>
              <a:p>
                <a:endParaRPr lang="en-US" altLang="en-US" sz="800"/>
              </a:p>
              <a:p>
                <a:r>
                  <a:rPr lang="en-US" altLang="en-US" sz="800"/>
                  <a:t>D-ring</a:t>
                </a:r>
              </a:p>
            </p:txBody>
          </p:sp>
          <p:sp>
            <p:nvSpPr>
              <p:cNvPr id="4115" name="Line 1065">
                <a:extLst>
                  <a:ext uri="{FF2B5EF4-FFF2-40B4-BE49-F238E27FC236}">
                    <a16:creationId xmlns:a16="http://schemas.microsoft.com/office/drawing/2014/main" id="{8AECF8D2-CA02-4727-9E01-8EE3D88EF1D1}"/>
                  </a:ext>
                </a:extLst>
              </p:cNvPr>
              <p:cNvSpPr>
                <a:spLocks noChangeShapeType="1"/>
              </p:cNvSpPr>
              <p:nvPr/>
            </p:nvSpPr>
            <p:spPr bwMode="auto">
              <a:xfrm flipV="1">
                <a:off x="944" y="2592"/>
                <a:ext cx="400" cy="2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Line 1066">
                <a:extLst>
                  <a:ext uri="{FF2B5EF4-FFF2-40B4-BE49-F238E27FC236}">
                    <a16:creationId xmlns:a16="http://schemas.microsoft.com/office/drawing/2014/main" id="{76A5AD66-7824-448B-9A3B-23B1FE6C9008}"/>
                  </a:ext>
                </a:extLst>
              </p:cNvPr>
              <p:cNvSpPr>
                <a:spLocks noChangeShapeType="1"/>
              </p:cNvSpPr>
              <p:nvPr/>
            </p:nvSpPr>
            <p:spPr bwMode="auto">
              <a:xfrm flipH="1">
                <a:off x="1480" y="1649"/>
                <a:ext cx="168" cy="7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 name="Line 1067">
                <a:extLst>
                  <a:ext uri="{FF2B5EF4-FFF2-40B4-BE49-F238E27FC236}">
                    <a16:creationId xmlns:a16="http://schemas.microsoft.com/office/drawing/2014/main" id="{AD9A7A42-B810-47D1-BECC-73EC9B3296B5}"/>
                  </a:ext>
                </a:extLst>
              </p:cNvPr>
              <p:cNvSpPr>
                <a:spLocks noChangeShapeType="1"/>
              </p:cNvSpPr>
              <p:nvPr/>
            </p:nvSpPr>
            <p:spPr bwMode="auto">
              <a:xfrm flipV="1">
                <a:off x="864" y="1536"/>
                <a:ext cx="192" cy="1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a:extLst>
              <a:ext uri="{FF2B5EF4-FFF2-40B4-BE49-F238E27FC236}">
                <a16:creationId xmlns:a16="http://schemas.microsoft.com/office/drawing/2014/main" id="{42CD43E8-3F1F-4467-88E9-59C9D73C3AE3}"/>
              </a:ext>
            </a:extLst>
          </p:cNvPr>
          <p:cNvSpPr txBox="1">
            <a:spLocks noChangeArrowheads="1"/>
          </p:cNvSpPr>
          <p:nvPr/>
        </p:nvSpPr>
        <p:spPr bwMode="auto">
          <a:xfrm>
            <a:off x="323850" y="1352550"/>
            <a:ext cx="59070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One way is to keep the worker from falling.  For example:</a:t>
            </a:r>
          </a:p>
        </p:txBody>
      </p:sp>
      <p:sp>
        <p:nvSpPr>
          <p:cNvPr id="17411" name="WordArt 11">
            <a:extLst>
              <a:ext uri="{FF2B5EF4-FFF2-40B4-BE49-F238E27FC236}">
                <a16:creationId xmlns:a16="http://schemas.microsoft.com/office/drawing/2014/main" id="{600A305A-A30E-477D-8EBB-BFA850EAEF01}"/>
              </a:ext>
            </a:extLst>
          </p:cNvPr>
          <p:cNvSpPr>
            <a:spLocks noChangeArrowheads="1" noChangeShapeType="1" noTextEdit="1"/>
          </p:cNvSpPr>
          <p:nvPr/>
        </p:nvSpPr>
        <p:spPr bwMode="auto">
          <a:xfrm>
            <a:off x="457200" y="1447800"/>
            <a:ext cx="152400" cy="533400"/>
          </a:xfrm>
          <a:prstGeom prst="rect">
            <a:avLst/>
          </a:prstGeom>
        </p:spPr>
        <p:txBody>
          <a:bodyPr wrap="none" fromWordArt="1">
            <a:prstTxWarp prst="textPlain">
              <a:avLst>
                <a:gd name="adj" fmla="val 50000"/>
              </a:avLst>
            </a:prstTxWarp>
          </a:bodyPr>
          <a:lstStyle/>
          <a:p>
            <a:pPr algn="ctr"/>
            <a:endParaRPr lang="en-US" sz="3600" kern="10">
              <a:ln w="9525">
                <a:solidFill>
                  <a:srgbClr val="000000"/>
                </a:solidFill>
                <a:round/>
                <a:headEnd/>
                <a:tailEnd/>
              </a:ln>
              <a:solidFill>
                <a:srgbClr val="000000"/>
              </a:solidFill>
              <a:cs typeface="Times New Roman" panose="02020603050405020304" pitchFamily="18" charset="0"/>
            </a:endParaRPr>
          </a:p>
        </p:txBody>
      </p:sp>
      <p:grpSp>
        <p:nvGrpSpPr>
          <p:cNvPr id="17412" name="Group 81">
            <a:extLst>
              <a:ext uri="{FF2B5EF4-FFF2-40B4-BE49-F238E27FC236}">
                <a16:creationId xmlns:a16="http://schemas.microsoft.com/office/drawing/2014/main" id="{C39398BC-5B0F-43B6-9418-6C7F62BB20AD}"/>
              </a:ext>
            </a:extLst>
          </p:cNvPr>
          <p:cNvGrpSpPr>
            <a:grpSpLocks/>
          </p:cNvGrpSpPr>
          <p:nvPr/>
        </p:nvGrpSpPr>
        <p:grpSpPr bwMode="auto">
          <a:xfrm>
            <a:off x="3854450" y="3027363"/>
            <a:ext cx="2046288" cy="1544637"/>
            <a:chOff x="1464" y="3408"/>
            <a:chExt cx="1104" cy="792"/>
          </a:xfrm>
        </p:grpSpPr>
        <p:pic>
          <p:nvPicPr>
            <p:cNvPr id="17424" name="Picture 66" descr="T:\TRASCO\SCHWABE\Peso\Modules\Fall protection\Images\Orosha2\Fall Protection\2824art\09.tif">
              <a:extLst>
                <a:ext uri="{FF2B5EF4-FFF2-40B4-BE49-F238E27FC236}">
                  <a16:creationId xmlns:a16="http://schemas.microsoft.com/office/drawing/2014/main" id="{667585E9-7A63-4503-BF3B-0D2D20588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 y="3408"/>
              <a:ext cx="1104"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Text Box 77">
              <a:extLst>
                <a:ext uri="{FF2B5EF4-FFF2-40B4-BE49-F238E27FC236}">
                  <a16:creationId xmlns:a16="http://schemas.microsoft.com/office/drawing/2014/main" id="{2AB808EC-4E4E-4302-A21C-9C2EBB0729CB}"/>
                </a:ext>
              </a:extLst>
            </p:cNvPr>
            <p:cNvSpPr txBox="1">
              <a:spLocks noChangeArrowheads="1"/>
            </p:cNvSpPr>
            <p:nvPr/>
          </p:nvSpPr>
          <p:spPr bwMode="auto">
            <a:xfrm>
              <a:off x="1488" y="4008"/>
              <a:ext cx="10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WARNING LINE</a:t>
              </a:r>
              <a:endParaRPr lang="en-US" altLang="en-US" sz="1800"/>
            </a:p>
          </p:txBody>
        </p:sp>
      </p:grpSp>
      <p:grpSp>
        <p:nvGrpSpPr>
          <p:cNvPr id="17413" name="Group 83">
            <a:extLst>
              <a:ext uri="{FF2B5EF4-FFF2-40B4-BE49-F238E27FC236}">
                <a16:creationId xmlns:a16="http://schemas.microsoft.com/office/drawing/2014/main" id="{69623A09-7524-4E15-9A7B-E21E51C41D6C}"/>
              </a:ext>
            </a:extLst>
          </p:cNvPr>
          <p:cNvGrpSpPr>
            <a:grpSpLocks/>
          </p:cNvGrpSpPr>
          <p:nvPr/>
        </p:nvGrpSpPr>
        <p:grpSpPr bwMode="auto">
          <a:xfrm>
            <a:off x="3684588" y="6261100"/>
            <a:ext cx="2546350" cy="1504950"/>
            <a:chOff x="2640" y="4464"/>
            <a:chExt cx="1392" cy="804"/>
          </a:xfrm>
        </p:grpSpPr>
        <p:pic>
          <p:nvPicPr>
            <p:cNvPr id="17422" name="Picture 68" descr="T:\TRASCO\SCHWABE\Peso\Modules\Fall protection\Images\Orosha2\Fall Protection\2824a_tifs\Fig21.tif">
              <a:extLst>
                <a:ext uri="{FF2B5EF4-FFF2-40B4-BE49-F238E27FC236}">
                  <a16:creationId xmlns:a16="http://schemas.microsoft.com/office/drawing/2014/main" id="{69B86261-D6C1-4650-B184-44CBA1439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4464"/>
              <a:ext cx="1392"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Text Box 79">
              <a:extLst>
                <a:ext uri="{FF2B5EF4-FFF2-40B4-BE49-F238E27FC236}">
                  <a16:creationId xmlns:a16="http://schemas.microsoft.com/office/drawing/2014/main" id="{77001A42-1007-4DFF-934E-E7562E1B7307}"/>
                </a:ext>
              </a:extLst>
            </p:cNvPr>
            <p:cNvSpPr txBox="1">
              <a:spLocks noChangeArrowheads="1"/>
            </p:cNvSpPr>
            <p:nvPr/>
          </p:nvSpPr>
          <p:spPr bwMode="auto">
            <a:xfrm>
              <a:off x="2988" y="5076"/>
              <a:ext cx="7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COVERS</a:t>
              </a:r>
              <a:endParaRPr lang="en-US" altLang="en-US" sz="1800"/>
            </a:p>
          </p:txBody>
        </p:sp>
      </p:grpSp>
      <p:grpSp>
        <p:nvGrpSpPr>
          <p:cNvPr id="17414" name="Group 1">
            <a:extLst>
              <a:ext uri="{FF2B5EF4-FFF2-40B4-BE49-F238E27FC236}">
                <a16:creationId xmlns:a16="http://schemas.microsoft.com/office/drawing/2014/main" id="{568A412D-8223-4EA8-AC1F-481B4EF3F9BB}"/>
              </a:ext>
            </a:extLst>
          </p:cNvPr>
          <p:cNvGrpSpPr>
            <a:grpSpLocks/>
          </p:cNvGrpSpPr>
          <p:nvPr/>
        </p:nvGrpSpPr>
        <p:grpSpPr bwMode="auto">
          <a:xfrm>
            <a:off x="898525" y="5576888"/>
            <a:ext cx="1611313" cy="2706687"/>
            <a:chOff x="388938" y="5735638"/>
            <a:chExt cx="1611312" cy="2706687"/>
          </a:xfrm>
        </p:grpSpPr>
        <p:sp>
          <p:nvSpPr>
            <p:cNvPr id="17420" name="Text Box 78">
              <a:extLst>
                <a:ext uri="{FF2B5EF4-FFF2-40B4-BE49-F238E27FC236}">
                  <a16:creationId xmlns:a16="http://schemas.microsoft.com/office/drawing/2014/main" id="{085EDFA3-EB60-4A48-B635-6EC8CEBE50C4}"/>
                </a:ext>
              </a:extLst>
            </p:cNvPr>
            <p:cNvSpPr txBox="1">
              <a:spLocks noChangeArrowheads="1"/>
            </p:cNvSpPr>
            <p:nvPr/>
          </p:nvSpPr>
          <p:spPr bwMode="auto">
            <a:xfrm>
              <a:off x="400050" y="7924800"/>
              <a:ext cx="1600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POSITIONING DEVICES</a:t>
              </a:r>
              <a:endParaRPr lang="en-US" altLang="en-US" sz="1800"/>
            </a:p>
          </p:txBody>
        </p:sp>
        <p:pic>
          <p:nvPicPr>
            <p:cNvPr id="17421" name="Picture 87" descr="T:\TRASCO\SCHWABE\Peso\Modules\Fall protection\Images\Orosha2\Fall Protection\2824d_tifs\4.tif">
              <a:extLst>
                <a:ext uri="{FF2B5EF4-FFF2-40B4-BE49-F238E27FC236}">
                  <a16:creationId xmlns:a16="http://schemas.microsoft.com/office/drawing/2014/main" id="{E2414EA8-A5BF-4390-8642-DFA2DAB51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5735638"/>
              <a:ext cx="14525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5" name="Group 2">
            <a:extLst>
              <a:ext uri="{FF2B5EF4-FFF2-40B4-BE49-F238E27FC236}">
                <a16:creationId xmlns:a16="http://schemas.microsoft.com/office/drawing/2014/main" id="{C201BFF2-2B08-41E5-A261-7C36E8077D12}"/>
              </a:ext>
            </a:extLst>
          </p:cNvPr>
          <p:cNvGrpSpPr>
            <a:grpSpLocks/>
          </p:cNvGrpSpPr>
          <p:nvPr/>
        </p:nvGrpSpPr>
        <p:grpSpPr bwMode="auto">
          <a:xfrm>
            <a:off x="627063" y="2540000"/>
            <a:ext cx="2444750" cy="2309813"/>
            <a:chOff x="627743" y="2540000"/>
            <a:chExt cx="2444750" cy="2309044"/>
          </a:xfrm>
        </p:grpSpPr>
        <p:sp>
          <p:nvSpPr>
            <p:cNvPr id="17418" name="Text Box 44">
              <a:extLst>
                <a:ext uri="{FF2B5EF4-FFF2-40B4-BE49-F238E27FC236}">
                  <a16:creationId xmlns:a16="http://schemas.microsoft.com/office/drawing/2014/main" id="{8FD5FCBC-999C-4888-9BC3-2735127E96A8}"/>
                </a:ext>
              </a:extLst>
            </p:cNvPr>
            <p:cNvSpPr txBox="1">
              <a:spLocks noChangeArrowheads="1"/>
            </p:cNvSpPr>
            <p:nvPr/>
          </p:nvSpPr>
          <p:spPr bwMode="auto">
            <a:xfrm>
              <a:off x="627743" y="4445463"/>
              <a:ext cx="2444750" cy="40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GUARDRAILS</a:t>
              </a:r>
              <a:endParaRPr lang="en-US" altLang="en-US" sz="1800"/>
            </a:p>
          </p:txBody>
        </p:sp>
        <p:pic>
          <p:nvPicPr>
            <p:cNvPr id="17419" name="Picture 41" descr="D:\images_for_visio\2824B_tifs\fig12 .tif">
              <a:extLst>
                <a:ext uri="{FF2B5EF4-FFF2-40B4-BE49-F238E27FC236}">
                  <a16:creationId xmlns:a16="http://schemas.microsoft.com/office/drawing/2014/main" id="{5DEC313E-09DE-4B88-8025-8887A179BD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51" y="2540000"/>
              <a:ext cx="1618702" cy="18340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7416" name="AutoShape 1026">
            <a:extLst>
              <a:ext uri="{FF2B5EF4-FFF2-40B4-BE49-F238E27FC236}">
                <a16:creationId xmlns:a16="http://schemas.microsoft.com/office/drawing/2014/main" id="{9B7A8EC5-E173-4BA0-9D9C-59A0A385843F}"/>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7417" name="Rectangle 1048">
            <a:extLst>
              <a:ext uri="{FF2B5EF4-FFF2-40B4-BE49-F238E27FC236}">
                <a16:creationId xmlns:a16="http://schemas.microsoft.com/office/drawing/2014/main" id="{92ECE038-7A4B-4239-A8ED-F2295E01DD3A}"/>
              </a:ext>
            </a:extLst>
          </p:cNvPr>
          <p:cNvSpPr>
            <a:spLocks noChangeArrowheads="1"/>
          </p:cNvSpPr>
          <p:nvPr/>
        </p:nvSpPr>
        <p:spPr bwMode="auto">
          <a:xfrm>
            <a:off x="323850" y="152400"/>
            <a:ext cx="6248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400"/>
              <a:t>There are two ways to prevent death or injury from falls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1" descr="D:\images_for_visio\2824B_tifs\fig12 .tif">
            <a:extLst>
              <a:ext uri="{FF2B5EF4-FFF2-40B4-BE49-F238E27FC236}">
                <a16:creationId xmlns:a16="http://schemas.microsoft.com/office/drawing/2014/main" id="{499D5132-3515-4943-BA3F-5E86196E1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2540000"/>
            <a:ext cx="1617662" cy="1833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5" name="Text Box 44">
            <a:extLst>
              <a:ext uri="{FF2B5EF4-FFF2-40B4-BE49-F238E27FC236}">
                <a16:creationId xmlns:a16="http://schemas.microsoft.com/office/drawing/2014/main" id="{9CD98FF7-3725-4180-B71D-8D4E71B81E8A}"/>
              </a:ext>
            </a:extLst>
          </p:cNvPr>
          <p:cNvSpPr txBox="1">
            <a:spLocks noChangeArrowheads="1"/>
          </p:cNvSpPr>
          <p:nvPr/>
        </p:nvSpPr>
        <p:spPr bwMode="auto">
          <a:xfrm>
            <a:off x="627063" y="4445000"/>
            <a:ext cx="24447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GUARDARRIELES</a:t>
            </a:r>
            <a:endParaRPr lang="en-US" altLang="en-US" sz="1800"/>
          </a:p>
        </p:txBody>
      </p:sp>
      <p:grpSp>
        <p:nvGrpSpPr>
          <p:cNvPr id="18436" name="Group 81">
            <a:extLst>
              <a:ext uri="{FF2B5EF4-FFF2-40B4-BE49-F238E27FC236}">
                <a16:creationId xmlns:a16="http://schemas.microsoft.com/office/drawing/2014/main" id="{16DFB693-ABD4-41BC-9F67-E4AFB5B39159}"/>
              </a:ext>
            </a:extLst>
          </p:cNvPr>
          <p:cNvGrpSpPr>
            <a:grpSpLocks/>
          </p:cNvGrpSpPr>
          <p:nvPr/>
        </p:nvGrpSpPr>
        <p:grpSpPr bwMode="auto">
          <a:xfrm>
            <a:off x="3854450" y="3027363"/>
            <a:ext cx="2046288" cy="1692275"/>
            <a:chOff x="1464" y="3408"/>
            <a:chExt cx="1104" cy="868"/>
          </a:xfrm>
        </p:grpSpPr>
        <p:pic>
          <p:nvPicPr>
            <p:cNvPr id="18446" name="Picture 66" descr="T:\TRASCO\SCHWABE\Peso\Modules\Fall protection\Images\Orosha2\Fall Protection\2824art\09.tif">
              <a:extLst>
                <a:ext uri="{FF2B5EF4-FFF2-40B4-BE49-F238E27FC236}">
                  <a16:creationId xmlns:a16="http://schemas.microsoft.com/office/drawing/2014/main" id="{FED1BA24-BDF3-439A-B26A-EF8941D38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 y="3408"/>
              <a:ext cx="1104"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77">
              <a:extLst>
                <a:ext uri="{FF2B5EF4-FFF2-40B4-BE49-F238E27FC236}">
                  <a16:creationId xmlns:a16="http://schemas.microsoft.com/office/drawing/2014/main" id="{2EC751C1-81BB-4950-8A84-412F5F515332}"/>
                </a:ext>
              </a:extLst>
            </p:cNvPr>
            <p:cNvSpPr txBox="1">
              <a:spLocks noChangeArrowheads="1"/>
            </p:cNvSpPr>
            <p:nvPr/>
          </p:nvSpPr>
          <p:spPr bwMode="auto">
            <a:xfrm>
              <a:off x="1488" y="4008"/>
              <a:ext cx="1080"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LINEA DE ADVERTENCIA</a:t>
              </a:r>
              <a:endParaRPr lang="en-US" altLang="en-US" sz="1800"/>
            </a:p>
          </p:txBody>
        </p:sp>
      </p:grpSp>
      <p:grpSp>
        <p:nvGrpSpPr>
          <p:cNvPr id="18437" name="Group 83">
            <a:extLst>
              <a:ext uri="{FF2B5EF4-FFF2-40B4-BE49-F238E27FC236}">
                <a16:creationId xmlns:a16="http://schemas.microsoft.com/office/drawing/2014/main" id="{C0CB78A0-957E-4368-B6A5-B02DC319B60E}"/>
              </a:ext>
            </a:extLst>
          </p:cNvPr>
          <p:cNvGrpSpPr>
            <a:grpSpLocks/>
          </p:cNvGrpSpPr>
          <p:nvPr/>
        </p:nvGrpSpPr>
        <p:grpSpPr bwMode="auto">
          <a:xfrm>
            <a:off x="3684588" y="6261100"/>
            <a:ext cx="2546350" cy="1455738"/>
            <a:chOff x="2640" y="4464"/>
            <a:chExt cx="1392" cy="778"/>
          </a:xfrm>
        </p:grpSpPr>
        <p:pic>
          <p:nvPicPr>
            <p:cNvPr id="18444" name="Picture 68" descr="T:\TRASCO\SCHWABE\Peso\Modules\Fall protection\Images\Orosha2\Fall Protection\2824a_tifs\Fig21.tif">
              <a:extLst>
                <a:ext uri="{FF2B5EF4-FFF2-40B4-BE49-F238E27FC236}">
                  <a16:creationId xmlns:a16="http://schemas.microsoft.com/office/drawing/2014/main" id="{4599FE43-E74F-4409-AF13-11DBBAA39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4464"/>
              <a:ext cx="1392"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 Box 79">
              <a:extLst>
                <a:ext uri="{FF2B5EF4-FFF2-40B4-BE49-F238E27FC236}">
                  <a16:creationId xmlns:a16="http://schemas.microsoft.com/office/drawing/2014/main" id="{D555598C-5E28-4F78-A2D2-416DF794275F}"/>
                </a:ext>
              </a:extLst>
            </p:cNvPr>
            <p:cNvSpPr txBox="1">
              <a:spLocks noChangeArrowheads="1"/>
            </p:cNvSpPr>
            <p:nvPr/>
          </p:nvSpPr>
          <p:spPr bwMode="auto">
            <a:xfrm>
              <a:off x="2988" y="5076"/>
              <a:ext cx="766"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TAPADERAS</a:t>
              </a:r>
              <a:endParaRPr lang="en-US" altLang="en-US" sz="1800"/>
            </a:p>
          </p:txBody>
        </p:sp>
      </p:grpSp>
      <p:grpSp>
        <p:nvGrpSpPr>
          <p:cNvPr id="18438" name="Group 3">
            <a:extLst>
              <a:ext uri="{FF2B5EF4-FFF2-40B4-BE49-F238E27FC236}">
                <a16:creationId xmlns:a16="http://schemas.microsoft.com/office/drawing/2014/main" id="{C8A9C783-9827-4C4C-95D5-F84344D1136C}"/>
              </a:ext>
            </a:extLst>
          </p:cNvPr>
          <p:cNvGrpSpPr>
            <a:grpSpLocks/>
          </p:cNvGrpSpPr>
          <p:nvPr/>
        </p:nvGrpSpPr>
        <p:grpSpPr bwMode="auto">
          <a:xfrm>
            <a:off x="898525" y="5576888"/>
            <a:ext cx="1897063" cy="2713037"/>
            <a:chOff x="898525" y="5576775"/>
            <a:chExt cx="1897062" cy="2712382"/>
          </a:xfrm>
        </p:grpSpPr>
        <p:sp>
          <p:nvSpPr>
            <p:cNvPr id="18442" name="Text Box 78">
              <a:extLst>
                <a:ext uri="{FF2B5EF4-FFF2-40B4-BE49-F238E27FC236}">
                  <a16:creationId xmlns:a16="http://schemas.microsoft.com/office/drawing/2014/main" id="{E49E5878-7C33-4B81-B4BA-4A5CCD7040EE}"/>
                </a:ext>
              </a:extLst>
            </p:cNvPr>
            <p:cNvSpPr txBox="1">
              <a:spLocks noChangeArrowheads="1"/>
            </p:cNvSpPr>
            <p:nvPr/>
          </p:nvSpPr>
          <p:spPr bwMode="auto">
            <a:xfrm>
              <a:off x="909637" y="7765937"/>
              <a:ext cx="1885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DISPOSITIVOS POSICIONADORES</a:t>
              </a:r>
              <a:endParaRPr lang="en-US" altLang="en-US" sz="1800"/>
            </a:p>
          </p:txBody>
        </p:sp>
        <p:pic>
          <p:nvPicPr>
            <p:cNvPr id="18443" name="Picture 87" descr="T:\TRASCO\SCHWABE\Peso\Modules\Fall protection\Images\Orosha2\Fall Protection\2824d_tifs\4.tif">
              <a:extLst>
                <a:ext uri="{FF2B5EF4-FFF2-40B4-BE49-F238E27FC236}">
                  <a16:creationId xmlns:a16="http://schemas.microsoft.com/office/drawing/2014/main" id="{114AAC31-D97C-4ABA-8827-905376BAF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5576775"/>
              <a:ext cx="14525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9" name="Text Box 9">
            <a:extLst>
              <a:ext uri="{FF2B5EF4-FFF2-40B4-BE49-F238E27FC236}">
                <a16:creationId xmlns:a16="http://schemas.microsoft.com/office/drawing/2014/main" id="{3D9226C1-A168-4B5D-AE80-C0B968DBC554}"/>
              </a:ext>
            </a:extLst>
          </p:cNvPr>
          <p:cNvSpPr txBox="1">
            <a:spLocks noChangeArrowheads="1"/>
          </p:cNvSpPr>
          <p:nvPr/>
        </p:nvSpPr>
        <p:spPr bwMode="auto">
          <a:xfrm>
            <a:off x="323850" y="1352550"/>
            <a:ext cx="653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Una manera es prevenir que el trabajador caiga.  Por ejemplo:</a:t>
            </a:r>
          </a:p>
        </p:txBody>
      </p:sp>
      <p:sp>
        <p:nvSpPr>
          <p:cNvPr id="18440" name="AutoShape 1026">
            <a:extLst>
              <a:ext uri="{FF2B5EF4-FFF2-40B4-BE49-F238E27FC236}">
                <a16:creationId xmlns:a16="http://schemas.microsoft.com/office/drawing/2014/main" id="{407103DC-C12B-4284-971E-0B1C7F61ED43}"/>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8441" name="Rectangle 1048">
            <a:extLst>
              <a:ext uri="{FF2B5EF4-FFF2-40B4-BE49-F238E27FC236}">
                <a16:creationId xmlns:a16="http://schemas.microsoft.com/office/drawing/2014/main" id="{FB97B27F-7786-4C05-85C1-87230135FB80}"/>
              </a:ext>
            </a:extLst>
          </p:cNvPr>
          <p:cNvSpPr>
            <a:spLocks noChangeArrowheads="1"/>
          </p:cNvSpPr>
          <p:nvPr/>
        </p:nvSpPr>
        <p:spPr bwMode="auto">
          <a:xfrm>
            <a:off x="323850" y="152400"/>
            <a:ext cx="6248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2400"/>
              <a:t>Hay dos maneras de prevenir muertes o lesiones por las caídas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026">
            <a:extLst>
              <a:ext uri="{FF2B5EF4-FFF2-40B4-BE49-F238E27FC236}">
                <a16:creationId xmlns:a16="http://schemas.microsoft.com/office/drawing/2014/main" id="{807F3F48-B4E2-4193-A743-1F096632BE46}"/>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19459" name="Picture 1034" descr="D:\images_for_visio\2824a_tifs\Fig14.tif">
            <a:extLst>
              <a:ext uri="{FF2B5EF4-FFF2-40B4-BE49-F238E27FC236}">
                <a16:creationId xmlns:a16="http://schemas.microsoft.com/office/drawing/2014/main" id="{501F341C-6D43-4E6E-A7DA-A7915280F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1917700"/>
            <a:ext cx="16335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0" name="Text Box 1035">
            <a:extLst>
              <a:ext uri="{FF2B5EF4-FFF2-40B4-BE49-F238E27FC236}">
                <a16:creationId xmlns:a16="http://schemas.microsoft.com/office/drawing/2014/main" id="{8B13C27E-26BC-4969-8DCE-C4D76E989CAE}"/>
              </a:ext>
            </a:extLst>
          </p:cNvPr>
          <p:cNvSpPr txBox="1">
            <a:spLocks noChangeArrowheads="1"/>
          </p:cNvSpPr>
          <p:nvPr/>
        </p:nvSpPr>
        <p:spPr bwMode="auto">
          <a:xfrm>
            <a:off x="1231900" y="49022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800"/>
              <a:t>PERSONAL FALL ARREST SYSTEMS</a:t>
            </a:r>
            <a:endParaRPr lang="en-US" altLang="en-US" b="0"/>
          </a:p>
        </p:txBody>
      </p:sp>
      <p:sp>
        <p:nvSpPr>
          <p:cNvPr id="19461" name="Text Box 1036">
            <a:extLst>
              <a:ext uri="{FF2B5EF4-FFF2-40B4-BE49-F238E27FC236}">
                <a16:creationId xmlns:a16="http://schemas.microsoft.com/office/drawing/2014/main" id="{E892E38A-9BD6-411C-AAA6-46751BFA6818}"/>
              </a:ext>
            </a:extLst>
          </p:cNvPr>
          <p:cNvSpPr txBox="1">
            <a:spLocks noChangeArrowheads="1"/>
          </p:cNvSpPr>
          <p:nvPr/>
        </p:nvSpPr>
        <p:spPr bwMode="auto">
          <a:xfrm>
            <a:off x="2455863" y="8375650"/>
            <a:ext cx="2019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SAFETY NETS</a:t>
            </a:r>
            <a:endParaRPr lang="en-US" altLang="en-US" b="0"/>
          </a:p>
        </p:txBody>
      </p:sp>
      <p:pic>
        <p:nvPicPr>
          <p:cNvPr id="19462" name="Picture 1039" descr="T:\TRASCO\SCHWABE\Peso\Modules\Fall protection\Images\Orosha2\Fall Protection\2824art\06.tif">
            <a:extLst>
              <a:ext uri="{FF2B5EF4-FFF2-40B4-BE49-F238E27FC236}">
                <a16:creationId xmlns:a16="http://schemas.microsoft.com/office/drawing/2014/main" id="{9027F779-AEAB-4A55-BB18-B219CE99C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6094413"/>
            <a:ext cx="16573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43" descr="T:\TRASCO\SCHWABE\Peso\Modules\Fall protection\Images\Orosha2\Fall Protection\2824a_tifs\figxx.tif">
            <a:extLst>
              <a:ext uri="{FF2B5EF4-FFF2-40B4-BE49-F238E27FC236}">
                <a16:creationId xmlns:a16="http://schemas.microsoft.com/office/drawing/2014/main" id="{2775AF5F-8CEA-4D57-BF3D-FA6BE62C5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3079750"/>
            <a:ext cx="1676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044" descr="T:\TRASCO\SCHWABE\Peso\Modules\Fall protection\Images\Orosha2\Fall Protection\2824B_tifs\fig1.tif">
            <a:extLst>
              <a:ext uri="{FF2B5EF4-FFF2-40B4-BE49-F238E27FC236}">
                <a16:creationId xmlns:a16="http://schemas.microsoft.com/office/drawing/2014/main" id="{399B011E-183E-4D81-8592-C6A1E7700C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2730500"/>
            <a:ext cx="19050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1048">
            <a:extLst>
              <a:ext uri="{FF2B5EF4-FFF2-40B4-BE49-F238E27FC236}">
                <a16:creationId xmlns:a16="http://schemas.microsoft.com/office/drawing/2014/main" id="{20974C31-55E5-41DA-813A-93CE794C7F83}"/>
              </a:ext>
            </a:extLst>
          </p:cNvPr>
          <p:cNvSpPr>
            <a:spLocks noChangeArrowheads="1"/>
          </p:cNvSpPr>
          <p:nvPr/>
        </p:nvSpPr>
        <p:spPr bwMode="auto">
          <a:xfrm>
            <a:off x="323850" y="152400"/>
            <a:ext cx="6248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400"/>
              <a:t>There are two ways to stop death or injury from falls</a:t>
            </a:r>
          </a:p>
        </p:txBody>
      </p:sp>
      <p:sp>
        <p:nvSpPr>
          <p:cNvPr id="19466" name="Text Box 9">
            <a:extLst>
              <a:ext uri="{FF2B5EF4-FFF2-40B4-BE49-F238E27FC236}">
                <a16:creationId xmlns:a16="http://schemas.microsoft.com/office/drawing/2014/main" id="{3CDC1C3D-896A-4EE0-BDDE-7F5769F04D00}"/>
              </a:ext>
            </a:extLst>
          </p:cNvPr>
          <p:cNvSpPr txBox="1">
            <a:spLocks noChangeArrowheads="1"/>
          </p:cNvSpPr>
          <p:nvPr/>
        </p:nvSpPr>
        <p:spPr bwMode="auto">
          <a:xfrm>
            <a:off x="323850" y="1352550"/>
            <a:ext cx="5029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The other way is to keep the worker from hitting a lower level after falling.  For example: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28" descr="D:\images_for_visio\2824a_tifs\Fig14.tif">
            <a:extLst>
              <a:ext uri="{FF2B5EF4-FFF2-40B4-BE49-F238E27FC236}">
                <a16:creationId xmlns:a16="http://schemas.microsoft.com/office/drawing/2014/main" id="{4EE68EFF-055A-4DE3-BC75-571D870A6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1917700"/>
            <a:ext cx="16335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ext Box 1033">
            <a:extLst>
              <a:ext uri="{FF2B5EF4-FFF2-40B4-BE49-F238E27FC236}">
                <a16:creationId xmlns:a16="http://schemas.microsoft.com/office/drawing/2014/main" id="{498A0922-A0DE-4BAD-8285-381B25DD3888}"/>
              </a:ext>
            </a:extLst>
          </p:cNvPr>
          <p:cNvSpPr txBox="1">
            <a:spLocks noChangeArrowheads="1"/>
          </p:cNvSpPr>
          <p:nvPr/>
        </p:nvSpPr>
        <p:spPr bwMode="auto">
          <a:xfrm>
            <a:off x="2190750" y="8413750"/>
            <a:ext cx="2971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REDES DE SEGURIDAD</a:t>
            </a:r>
            <a:endParaRPr lang="en-US" altLang="en-US" b="0"/>
          </a:p>
          <a:p>
            <a:pPr>
              <a:spcBef>
                <a:spcPct val="50000"/>
              </a:spcBef>
            </a:pPr>
            <a:endParaRPr lang="en-US" altLang="en-US" b="0"/>
          </a:p>
        </p:txBody>
      </p:sp>
      <p:pic>
        <p:nvPicPr>
          <p:cNvPr id="20484" name="Picture 1034" descr="T:\TRASCO\SCHWABE\Peso\Modules\Fall protection\Images\Orosha2\Fall Protection\2824art\06.tif">
            <a:extLst>
              <a:ext uri="{FF2B5EF4-FFF2-40B4-BE49-F238E27FC236}">
                <a16:creationId xmlns:a16="http://schemas.microsoft.com/office/drawing/2014/main" id="{F3BB3A00-D1B2-4856-B1F1-13EEEE8A2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150" y="6113463"/>
            <a:ext cx="16573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35" descr="T:\TRASCO\SCHWABE\Peso\Modules\Fall protection\Images\Orosha2\Fall Protection\2824a_tifs\figxx.tif">
            <a:extLst>
              <a:ext uri="{FF2B5EF4-FFF2-40B4-BE49-F238E27FC236}">
                <a16:creationId xmlns:a16="http://schemas.microsoft.com/office/drawing/2014/main" id="{9B99AA73-78F6-41C2-9A22-5812F68E5D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3079750"/>
            <a:ext cx="1676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36" descr="T:\TRASCO\SCHWABE\Peso\Modules\Fall protection\Images\Orosha2\Fall Protection\2824B_tifs\fig1.tif">
            <a:extLst>
              <a:ext uri="{FF2B5EF4-FFF2-40B4-BE49-F238E27FC236}">
                <a16:creationId xmlns:a16="http://schemas.microsoft.com/office/drawing/2014/main" id="{3D1DB4ED-3CE1-416D-9EC4-BBA8B334B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2730500"/>
            <a:ext cx="19050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038">
            <a:extLst>
              <a:ext uri="{FF2B5EF4-FFF2-40B4-BE49-F238E27FC236}">
                <a16:creationId xmlns:a16="http://schemas.microsoft.com/office/drawing/2014/main" id="{B6547B62-9B75-4F3D-8EA7-792D34422F8D}"/>
              </a:ext>
            </a:extLst>
          </p:cNvPr>
          <p:cNvSpPr txBox="1">
            <a:spLocks noChangeArrowheads="1"/>
          </p:cNvSpPr>
          <p:nvPr/>
        </p:nvSpPr>
        <p:spPr bwMode="auto">
          <a:xfrm>
            <a:off x="666750" y="4895850"/>
            <a:ext cx="5638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800"/>
              <a:t>SISTEMAS ANTICAÍDAS PERSONAL</a:t>
            </a:r>
            <a:endParaRPr lang="en-US" altLang="en-US" b="0"/>
          </a:p>
        </p:txBody>
      </p:sp>
      <p:sp>
        <p:nvSpPr>
          <p:cNvPr id="20488" name="AutoShape 1026">
            <a:extLst>
              <a:ext uri="{FF2B5EF4-FFF2-40B4-BE49-F238E27FC236}">
                <a16:creationId xmlns:a16="http://schemas.microsoft.com/office/drawing/2014/main" id="{94044AF7-74DC-44DB-A88F-7CBFB50513D5}"/>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0489" name="Rectangle 1048">
            <a:extLst>
              <a:ext uri="{FF2B5EF4-FFF2-40B4-BE49-F238E27FC236}">
                <a16:creationId xmlns:a16="http://schemas.microsoft.com/office/drawing/2014/main" id="{72E8E8C8-8341-46E6-881A-75AF3BE5EB66}"/>
              </a:ext>
            </a:extLst>
          </p:cNvPr>
          <p:cNvSpPr>
            <a:spLocks noChangeArrowheads="1"/>
          </p:cNvSpPr>
          <p:nvPr/>
        </p:nvSpPr>
        <p:spPr bwMode="auto">
          <a:xfrm>
            <a:off x="323850" y="152400"/>
            <a:ext cx="6248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2400"/>
              <a:t>Hay dos maneras de prevenir muertes o lesiones por las caídas</a:t>
            </a:r>
          </a:p>
        </p:txBody>
      </p:sp>
      <p:sp>
        <p:nvSpPr>
          <p:cNvPr id="20490" name="Text Box 9">
            <a:extLst>
              <a:ext uri="{FF2B5EF4-FFF2-40B4-BE49-F238E27FC236}">
                <a16:creationId xmlns:a16="http://schemas.microsoft.com/office/drawing/2014/main" id="{1BA3A95D-46FA-4A11-A508-78521B984B53}"/>
              </a:ext>
            </a:extLst>
          </p:cNvPr>
          <p:cNvSpPr txBox="1">
            <a:spLocks noChangeArrowheads="1"/>
          </p:cNvSpPr>
          <p:nvPr/>
        </p:nvSpPr>
        <p:spPr bwMode="auto">
          <a:xfrm>
            <a:off x="323850" y="1352550"/>
            <a:ext cx="50292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La otra manera es prevenir que el trabajador pegue en un nivel inferior después de caer.  Por ejemplo:</a:t>
            </a:r>
            <a:endParaRPr lang="en-US"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4">
            <a:extLst>
              <a:ext uri="{FF2B5EF4-FFF2-40B4-BE49-F238E27FC236}">
                <a16:creationId xmlns:a16="http://schemas.microsoft.com/office/drawing/2014/main" id="{016C9CF8-6E3D-4DDE-AFD1-34FCC5780E27}"/>
              </a:ext>
            </a:extLst>
          </p:cNvPr>
          <p:cNvSpPr txBox="1">
            <a:spLocks noChangeArrowheads="1"/>
          </p:cNvSpPr>
          <p:nvPr/>
        </p:nvSpPr>
        <p:spPr bwMode="auto">
          <a:xfrm>
            <a:off x="246063" y="1393825"/>
            <a:ext cx="6400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t>Fall arrest prevents death but may still cause serious injuries from the arresting forces or swing falls.</a:t>
            </a:r>
            <a:endParaRPr lang="en-US" altLang="en-US" sz="1800" b="0"/>
          </a:p>
        </p:txBody>
      </p:sp>
      <p:sp>
        <p:nvSpPr>
          <p:cNvPr id="21507" name="Text Box 55">
            <a:extLst>
              <a:ext uri="{FF2B5EF4-FFF2-40B4-BE49-F238E27FC236}">
                <a16:creationId xmlns:a16="http://schemas.microsoft.com/office/drawing/2014/main" id="{A0313AA4-CAAD-484A-8E3B-992578376687}"/>
              </a:ext>
            </a:extLst>
          </p:cNvPr>
          <p:cNvSpPr txBox="1">
            <a:spLocks noChangeArrowheads="1"/>
          </p:cNvSpPr>
          <p:nvPr/>
        </p:nvSpPr>
        <p:spPr bwMode="auto">
          <a:xfrm>
            <a:off x="304800" y="571500"/>
            <a:ext cx="5867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400"/>
              <a:t>Fall prevention or fall arrest?</a:t>
            </a:r>
          </a:p>
        </p:txBody>
      </p:sp>
      <p:pic>
        <p:nvPicPr>
          <p:cNvPr id="21508" name="Picture 14" descr="GuardRail_Correct">
            <a:extLst>
              <a:ext uri="{FF2B5EF4-FFF2-40B4-BE49-F238E27FC236}">
                <a16:creationId xmlns:a16="http://schemas.microsoft.com/office/drawing/2014/main" id="{92C68152-E7A7-437D-B787-79CCCB65E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5759450"/>
            <a:ext cx="3927475" cy="28241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9" name="Text Box 44">
            <a:extLst>
              <a:ext uri="{FF2B5EF4-FFF2-40B4-BE49-F238E27FC236}">
                <a16:creationId xmlns:a16="http://schemas.microsoft.com/office/drawing/2014/main" id="{196B0F56-8498-4642-A853-3E21AAD54569}"/>
              </a:ext>
            </a:extLst>
          </p:cNvPr>
          <p:cNvSpPr txBox="1">
            <a:spLocks noChangeArrowheads="1"/>
          </p:cNvSpPr>
          <p:nvPr/>
        </p:nvSpPr>
        <p:spPr bwMode="auto">
          <a:xfrm>
            <a:off x="430213" y="5327650"/>
            <a:ext cx="62753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Fall prevention is better!</a:t>
            </a:r>
            <a:endParaRPr lang="en-US" altLang="en-US" sz="1800" b="0"/>
          </a:p>
        </p:txBody>
      </p:sp>
      <p:pic>
        <p:nvPicPr>
          <p:cNvPr id="21510" name="Picture 51" descr="D:\images_for_visio\2824art\03.tif">
            <a:extLst>
              <a:ext uri="{FF2B5EF4-FFF2-40B4-BE49-F238E27FC236}">
                <a16:creationId xmlns:a16="http://schemas.microsoft.com/office/drawing/2014/main" id="{7354CDB1-A422-4274-B7C0-21CA32A95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789238"/>
            <a:ext cx="1184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0" descr="D:\images_for_visio\2824B_tifs\fig11.tif">
            <a:extLst>
              <a:ext uri="{FF2B5EF4-FFF2-40B4-BE49-F238E27FC236}">
                <a16:creationId xmlns:a16="http://schemas.microsoft.com/office/drawing/2014/main" id="{C7312E5B-6B19-4E1B-BA1E-EBD32E39D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0013" y="2744788"/>
            <a:ext cx="152876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2" name="Group 2">
            <a:extLst>
              <a:ext uri="{FF2B5EF4-FFF2-40B4-BE49-F238E27FC236}">
                <a16:creationId xmlns:a16="http://schemas.microsoft.com/office/drawing/2014/main" id="{2F694415-E7DD-4501-BD98-B3FDD74CD359}"/>
              </a:ext>
            </a:extLst>
          </p:cNvPr>
          <p:cNvGrpSpPr>
            <a:grpSpLocks/>
          </p:cNvGrpSpPr>
          <p:nvPr/>
        </p:nvGrpSpPr>
        <p:grpSpPr bwMode="auto">
          <a:xfrm>
            <a:off x="396875" y="2446338"/>
            <a:ext cx="6019800" cy="2476500"/>
            <a:chOff x="397329" y="2446019"/>
            <a:chExt cx="6019800" cy="2476500"/>
          </a:xfrm>
        </p:grpSpPr>
        <p:sp>
          <p:nvSpPr>
            <p:cNvPr id="21514" name="Rectangle 27">
              <a:extLst>
                <a:ext uri="{FF2B5EF4-FFF2-40B4-BE49-F238E27FC236}">
                  <a16:creationId xmlns:a16="http://schemas.microsoft.com/office/drawing/2014/main" id="{317FBCB6-B67A-45ED-A00A-4567C638147A}"/>
                </a:ext>
              </a:extLst>
            </p:cNvPr>
            <p:cNvSpPr>
              <a:spLocks noChangeArrowheads="1"/>
            </p:cNvSpPr>
            <p:nvPr/>
          </p:nvSpPr>
          <p:spPr bwMode="auto">
            <a:xfrm>
              <a:off x="397329" y="2446019"/>
              <a:ext cx="6019800" cy="2476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21515" name="Group 1">
              <a:extLst>
                <a:ext uri="{FF2B5EF4-FFF2-40B4-BE49-F238E27FC236}">
                  <a16:creationId xmlns:a16="http://schemas.microsoft.com/office/drawing/2014/main" id="{61292414-63BA-4B59-B371-22C9CC93BCB1}"/>
                </a:ext>
              </a:extLst>
            </p:cNvPr>
            <p:cNvGrpSpPr>
              <a:grpSpLocks/>
            </p:cNvGrpSpPr>
            <p:nvPr/>
          </p:nvGrpSpPr>
          <p:grpSpPr bwMode="auto">
            <a:xfrm>
              <a:off x="1008749" y="2485647"/>
              <a:ext cx="4395671" cy="2374900"/>
              <a:chOff x="1008749" y="2485647"/>
              <a:chExt cx="4395671" cy="2374900"/>
            </a:xfrm>
          </p:grpSpPr>
          <p:pic>
            <p:nvPicPr>
              <p:cNvPr id="21516" name="Picture 51" descr="D:\images_for_visio\2824art\03.tif">
                <a:extLst>
                  <a:ext uri="{FF2B5EF4-FFF2-40B4-BE49-F238E27FC236}">
                    <a16:creationId xmlns:a16="http://schemas.microsoft.com/office/drawing/2014/main" id="{4640F1B0-9774-4CBD-A2D2-1F3854F6B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749" y="2530097"/>
                <a:ext cx="1184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50" descr="D:\images_for_visio\2824B_tifs\fig11.tif">
                <a:extLst>
                  <a:ext uri="{FF2B5EF4-FFF2-40B4-BE49-F238E27FC236}">
                    <a16:creationId xmlns:a16="http://schemas.microsoft.com/office/drawing/2014/main" id="{C30AAD7B-18FA-4E82-BAF7-C2F6F8D3D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658" y="2485647"/>
                <a:ext cx="152876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1513" name="AutoShape 1026">
            <a:extLst>
              <a:ext uri="{FF2B5EF4-FFF2-40B4-BE49-F238E27FC236}">
                <a16:creationId xmlns:a16="http://schemas.microsoft.com/office/drawing/2014/main" id="{886CCD22-C72C-46DD-A4FA-1A921337D644}"/>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4" descr="GuardRail_Correct">
            <a:extLst>
              <a:ext uri="{FF2B5EF4-FFF2-40B4-BE49-F238E27FC236}">
                <a16:creationId xmlns:a16="http://schemas.microsoft.com/office/drawing/2014/main" id="{BD7E3C46-9C29-4ED1-87D6-A601AFC19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5759450"/>
            <a:ext cx="3927475" cy="28241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1" name="Text Box 44">
            <a:extLst>
              <a:ext uri="{FF2B5EF4-FFF2-40B4-BE49-F238E27FC236}">
                <a16:creationId xmlns:a16="http://schemas.microsoft.com/office/drawing/2014/main" id="{59E0C5D5-D64B-4DCC-A912-A68A9A9A3B29}"/>
              </a:ext>
            </a:extLst>
          </p:cNvPr>
          <p:cNvSpPr txBox="1">
            <a:spLocks noChangeArrowheads="1"/>
          </p:cNvSpPr>
          <p:nvPr/>
        </p:nvSpPr>
        <p:spPr bwMode="auto">
          <a:xfrm>
            <a:off x="1511300" y="5327650"/>
            <a:ext cx="3927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 altLang="en-US" sz="1800"/>
              <a:t>¡La contención de caídas es mejor!</a:t>
            </a:r>
            <a:endParaRPr lang="es-ES" altLang="en-US" sz="1800" b="0"/>
          </a:p>
        </p:txBody>
      </p:sp>
      <p:sp>
        <p:nvSpPr>
          <p:cNvPr id="22532" name="Text Box 44">
            <a:extLst>
              <a:ext uri="{FF2B5EF4-FFF2-40B4-BE49-F238E27FC236}">
                <a16:creationId xmlns:a16="http://schemas.microsoft.com/office/drawing/2014/main" id="{25112427-71A0-4DAF-9A62-B16AD5CE5C80}"/>
              </a:ext>
            </a:extLst>
          </p:cNvPr>
          <p:cNvSpPr txBox="1">
            <a:spLocks noChangeArrowheads="1"/>
          </p:cNvSpPr>
          <p:nvPr/>
        </p:nvSpPr>
        <p:spPr bwMode="auto">
          <a:xfrm>
            <a:off x="246063" y="1393825"/>
            <a:ext cx="64008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1800"/>
              <a:t>La detención de la caída previene la muerte pero aún puede causar lesiones serias por las fuerzas de detención o caídas en columpio.</a:t>
            </a:r>
            <a:endParaRPr lang="es-ES" altLang="en-US" sz="1800" b="0"/>
          </a:p>
        </p:txBody>
      </p:sp>
      <p:sp>
        <p:nvSpPr>
          <p:cNvPr id="22533" name="Text Box 55">
            <a:extLst>
              <a:ext uri="{FF2B5EF4-FFF2-40B4-BE49-F238E27FC236}">
                <a16:creationId xmlns:a16="http://schemas.microsoft.com/office/drawing/2014/main" id="{A9973009-6CAF-4190-9248-0A4D67A64AEF}"/>
              </a:ext>
            </a:extLst>
          </p:cNvPr>
          <p:cNvSpPr txBox="1">
            <a:spLocks noChangeArrowheads="1"/>
          </p:cNvSpPr>
          <p:nvPr/>
        </p:nvSpPr>
        <p:spPr bwMode="auto">
          <a:xfrm>
            <a:off x="304800" y="571500"/>
            <a:ext cx="63420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2000"/>
              <a:t>¿La detención de caídas ó contención de caídas?</a:t>
            </a:r>
          </a:p>
        </p:txBody>
      </p:sp>
      <p:sp>
        <p:nvSpPr>
          <p:cNvPr id="22534" name="Rectangle 27">
            <a:extLst>
              <a:ext uri="{FF2B5EF4-FFF2-40B4-BE49-F238E27FC236}">
                <a16:creationId xmlns:a16="http://schemas.microsoft.com/office/drawing/2014/main" id="{40782CE0-1F2B-4BEB-BDA9-C5B7DBC3CBC4}"/>
              </a:ext>
            </a:extLst>
          </p:cNvPr>
          <p:cNvSpPr>
            <a:spLocks noChangeArrowheads="1"/>
          </p:cNvSpPr>
          <p:nvPr/>
        </p:nvSpPr>
        <p:spPr bwMode="auto">
          <a:xfrm>
            <a:off x="396875" y="2446338"/>
            <a:ext cx="6019800" cy="2476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22535" name="Picture 51" descr="D:\images_for_visio\2824art\03.tif">
            <a:extLst>
              <a:ext uri="{FF2B5EF4-FFF2-40B4-BE49-F238E27FC236}">
                <a16:creationId xmlns:a16="http://schemas.microsoft.com/office/drawing/2014/main" id="{7E8AB9D6-0B5B-4481-80E0-2C885ED5D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63" y="2530475"/>
            <a:ext cx="1184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50" descr="D:\images_for_visio\2824B_tifs\fig11.tif">
            <a:extLst>
              <a:ext uri="{FF2B5EF4-FFF2-40B4-BE49-F238E27FC236}">
                <a16:creationId xmlns:a16="http://schemas.microsoft.com/office/drawing/2014/main" id="{44BA4A07-6A0A-4136-BCF9-F42B9B8F1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088" y="2486025"/>
            <a:ext cx="152876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AutoShape 1026">
            <a:extLst>
              <a:ext uri="{FF2B5EF4-FFF2-40B4-BE49-F238E27FC236}">
                <a16:creationId xmlns:a16="http://schemas.microsoft.com/office/drawing/2014/main" id="{215E4F0B-10F2-4100-B0F9-06A7DA9D24C2}"/>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5" descr="D:\images_for_visio\2824art\13.tif">
            <a:extLst>
              <a:ext uri="{FF2B5EF4-FFF2-40B4-BE49-F238E27FC236}">
                <a16:creationId xmlns:a16="http://schemas.microsoft.com/office/drawing/2014/main" id="{71FB916F-F38C-4FEF-9A96-5E9F06CAE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239838"/>
            <a:ext cx="456882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23">
            <a:extLst>
              <a:ext uri="{FF2B5EF4-FFF2-40B4-BE49-F238E27FC236}">
                <a16:creationId xmlns:a16="http://schemas.microsoft.com/office/drawing/2014/main" id="{29D45304-6EEB-4BCD-B8C7-1081B27FD652}"/>
              </a:ext>
            </a:extLst>
          </p:cNvPr>
          <p:cNvSpPr txBox="1">
            <a:spLocks noChangeArrowheads="1"/>
          </p:cNvSpPr>
          <p:nvPr/>
        </p:nvSpPr>
        <p:spPr bwMode="auto">
          <a:xfrm>
            <a:off x="412750" y="3462338"/>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t>Anchor</a:t>
            </a:r>
          </a:p>
        </p:txBody>
      </p:sp>
      <p:sp>
        <p:nvSpPr>
          <p:cNvPr id="23556" name="Text Box 36">
            <a:extLst>
              <a:ext uri="{FF2B5EF4-FFF2-40B4-BE49-F238E27FC236}">
                <a16:creationId xmlns:a16="http://schemas.microsoft.com/office/drawing/2014/main" id="{B76BDF00-C33E-4B4C-9980-77441D8C772F}"/>
              </a:ext>
            </a:extLst>
          </p:cNvPr>
          <p:cNvSpPr txBox="1">
            <a:spLocks noChangeArrowheads="1"/>
          </p:cNvSpPr>
          <p:nvPr/>
        </p:nvSpPr>
        <p:spPr bwMode="auto">
          <a:xfrm>
            <a:off x="190500" y="828675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Harness</a:t>
            </a:r>
          </a:p>
        </p:txBody>
      </p:sp>
      <p:sp>
        <p:nvSpPr>
          <p:cNvPr id="23557" name="Text Box 37">
            <a:extLst>
              <a:ext uri="{FF2B5EF4-FFF2-40B4-BE49-F238E27FC236}">
                <a16:creationId xmlns:a16="http://schemas.microsoft.com/office/drawing/2014/main" id="{8B6407D1-AAFD-4239-B0F9-4426AB9BB22B}"/>
              </a:ext>
            </a:extLst>
          </p:cNvPr>
          <p:cNvSpPr txBox="1">
            <a:spLocks noChangeArrowheads="1"/>
          </p:cNvSpPr>
          <p:nvPr/>
        </p:nvSpPr>
        <p:spPr bwMode="auto">
          <a:xfrm>
            <a:off x="3695700" y="8058150"/>
            <a:ext cx="2438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Shock absorbing lanyard</a:t>
            </a:r>
          </a:p>
        </p:txBody>
      </p:sp>
      <p:sp>
        <p:nvSpPr>
          <p:cNvPr id="23558" name="Text Box 38">
            <a:extLst>
              <a:ext uri="{FF2B5EF4-FFF2-40B4-BE49-F238E27FC236}">
                <a16:creationId xmlns:a16="http://schemas.microsoft.com/office/drawing/2014/main" id="{35758355-6654-4DC3-9AFC-12B04F1115FB}"/>
              </a:ext>
            </a:extLst>
          </p:cNvPr>
          <p:cNvSpPr txBox="1">
            <a:spLocks noChangeArrowheads="1"/>
          </p:cNvSpPr>
          <p:nvPr/>
        </p:nvSpPr>
        <p:spPr bwMode="auto">
          <a:xfrm>
            <a:off x="2590800" y="57150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Connectors</a:t>
            </a:r>
            <a:endParaRPr lang="en-US" altLang="en-US"/>
          </a:p>
        </p:txBody>
      </p:sp>
      <p:sp>
        <p:nvSpPr>
          <p:cNvPr id="23559" name="Rectangle 54">
            <a:extLst>
              <a:ext uri="{FF2B5EF4-FFF2-40B4-BE49-F238E27FC236}">
                <a16:creationId xmlns:a16="http://schemas.microsoft.com/office/drawing/2014/main" id="{1E6CD9F1-D9E7-4458-9EE0-F3F1ACB2D37D}"/>
              </a:ext>
            </a:extLst>
          </p:cNvPr>
          <p:cNvSpPr>
            <a:spLocks noChangeArrowheads="1"/>
          </p:cNvSpPr>
          <p:nvPr/>
        </p:nvSpPr>
        <p:spPr bwMode="auto">
          <a:xfrm>
            <a:off x="274638" y="207963"/>
            <a:ext cx="50974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400"/>
              <a:t>Personal fall arrest system components</a:t>
            </a:r>
          </a:p>
        </p:txBody>
      </p:sp>
      <p:pic>
        <p:nvPicPr>
          <p:cNvPr id="20" name="Picture 19" descr="MSA Impact absorbing lanyard, single-leg Linea de vida con amortiguador de impacto de una pierna ">
            <a:extLst>
              <a:ext uri="{FF2B5EF4-FFF2-40B4-BE49-F238E27FC236}">
                <a16:creationId xmlns:a16="http://schemas.microsoft.com/office/drawing/2014/main" id="{A4CDE587-DD3F-4814-B6BA-BE20DA77415F}"/>
              </a:ext>
            </a:extLst>
          </p:cNvPr>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275152" y="7006727"/>
            <a:ext cx="3381375" cy="786765"/>
          </a:xfrm>
          <a:prstGeom prst="rect">
            <a:avLst/>
          </a:prstGeom>
          <a:noFill/>
          <a:ln>
            <a:noFill/>
          </a:ln>
        </p:spPr>
      </p:pic>
      <p:pic>
        <p:nvPicPr>
          <p:cNvPr id="21" name="Picture 20" descr="MSA Harness Arnes">
            <a:extLst>
              <a:ext uri="{FF2B5EF4-FFF2-40B4-BE49-F238E27FC236}">
                <a16:creationId xmlns:a16="http://schemas.microsoft.com/office/drawing/2014/main" id="{B6C8C379-CE72-44F3-86C1-0EA058C266A2}"/>
              </a:ext>
            </a:extLst>
          </p:cNvPr>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43561" y="4956912"/>
            <a:ext cx="1249679" cy="3240938"/>
          </a:xfrm>
          <a:prstGeom prst="rect">
            <a:avLst/>
          </a:prstGeom>
          <a:noFill/>
          <a:ln>
            <a:noFill/>
          </a:ln>
        </p:spPr>
      </p:pic>
      <p:pic>
        <p:nvPicPr>
          <p:cNvPr id="22" name="Picture 21" descr="MSA Roof Anchor reusable Anclajed e techo reutilizable copy">
            <a:extLst>
              <a:ext uri="{FF2B5EF4-FFF2-40B4-BE49-F238E27FC236}">
                <a16:creationId xmlns:a16="http://schemas.microsoft.com/office/drawing/2014/main" id="{808BED0A-5E59-4FC5-8BC2-DB8628828EB6}"/>
              </a:ext>
            </a:extLst>
          </p:cNvPr>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90979" y="1787526"/>
            <a:ext cx="1402261" cy="1734660"/>
          </a:xfrm>
          <a:prstGeom prst="rect">
            <a:avLst/>
          </a:prstGeom>
          <a:noFill/>
          <a:ln>
            <a:noFill/>
          </a:ln>
        </p:spPr>
      </p:pic>
      <p:pic>
        <p:nvPicPr>
          <p:cNvPr id="23" name="Picture 22" descr="MSA Snap hook 3">
            <a:extLst>
              <a:ext uri="{FF2B5EF4-FFF2-40B4-BE49-F238E27FC236}">
                <a16:creationId xmlns:a16="http://schemas.microsoft.com/office/drawing/2014/main" id="{A553A15D-38B1-46D0-8803-A6669BF1E485}"/>
              </a:ext>
            </a:extLst>
          </p:cNvPr>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779614" y="4114800"/>
            <a:ext cx="991076" cy="1527175"/>
          </a:xfrm>
          <a:prstGeom prst="rect">
            <a:avLst/>
          </a:prstGeom>
          <a:noFill/>
          <a:ln>
            <a:noFill/>
          </a:ln>
        </p:spPr>
      </p:pic>
      <p:sp>
        <p:nvSpPr>
          <p:cNvPr id="23564" name="AutoShape 1026">
            <a:extLst>
              <a:ext uri="{FF2B5EF4-FFF2-40B4-BE49-F238E27FC236}">
                <a16:creationId xmlns:a16="http://schemas.microsoft.com/office/drawing/2014/main" id="{59AEB931-3E3F-4FC6-939F-9A0E0A70D94E}"/>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5" descr="D:\images_for_visio\2824art\13.tif">
            <a:extLst>
              <a:ext uri="{FF2B5EF4-FFF2-40B4-BE49-F238E27FC236}">
                <a16:creationId xmlns:a16="http://schemas.microsoft.com/office/drawing/2014/main" id="{2DD200C7-360C-4FD6-BD79-8D033612C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239838"/>
            <a:ext cx="456882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
            <a:extLst>
              <a:ext uri="{FF2B5EF4-FFF2-40B4-BE49-F238E27FC236}">
                <a16:creationId xmlns:a16="http://schemas.microsoft.com/office/drawing/2014/main" id="{849EB2C4-4D0F-4357-940B-A9CB820A5FC3}"/>
              </a:ext>
            </a:extLst>
          </p:cNvPr>
          <p:cNvSpPr txBox="1">
            <a:spLocks noChangeArrowheads="1"/>
          </p:cNvSpPr>
          <p:nvPr/>
        </p:nvSpPr>
        <p:spPr bwMode="auto">
          <a:xfrm>
            <a:off x="390525" y="3548063"/>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1800"/>
              <a:t>Anclaje</a:t>
            </a:r>
          </a:p>
        </p:txBody>
      </p:sp>
      <p:sp>
        <p:nvSpPr>
          <p:cNvPr id="24580" name="Text Box 8">
            <a:extLst>
              <a:ext uri="{FF2B5EF4-FFF2-40B4-BE49-F238E27FC236}">
                <a16:creationId xmlns:a16="http://schemas.microsoft.com/office/drawing/2014/main" id="{36324D82-FD06-4483-8D89-52200B6E3B96}"/>
              </a:ext>
            </a:extLst>
          </p:cNvPr>
          <p:cNvSpPr txBox="1">
            <a:spLocks noChangeArrowheads="1"/>
          </p:cNvSpPr>
          <p:nvPr/>
        </p:nvSpPr>
        <p:spPr bwMode="auto">
          <a:xfrm>
            <a:off x="228600" y="8172450"/>
            <a:ext cx="2133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Arnés</a:t>
            </a:r>
          </a:p>
        </p:txBody>
      </p:sp>
      <p:sp>
        <p:nvSpPr>
          <p:cNvPr id="24581" name="Text Box 9">
            <a:extLst>
              <a:ext uri="{FF2B5EF4-FFF2-40B4-BE49-F238E27FC236}">
                <a16:creationId xmlns:a16="http://schemas.microsoft.com/office/drawing/2014/main" id="{1FE2F282-10A3-4B56-A66E-C440A5B292C4}"/>
              </a:ext>
            </a:extLst>
          </p:cNvPr>
          <p:cNvSpPr txBox="1">
            <a:spLocks noChangeArrowheads="1"/>
          </p:cNvSpPr>
          <p:nvPr/>
        </p:nvSpPr>
        <p:spPr bwMode="auto">
          <a:xfrm>
            <a:off x="3771900" y="7886700"/>
            <a:ext cx="2438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Línea de vida con amortiguador</a:t>
            </a:r>
          </a:p>
        </p:txBody>
      </p:sp>
      <p:sp>
        <p:nvSpPr>
          <p:cNvPr id="24582" name="Text Box 10">
            <a:extLst>
              <a:ext uri="{FF2B5EF4-FFF2-40B4-BE49-F238E27FC236}">
                <a16:creationId xmlns:a16="http://schemas.microsoft.com/office/drawing/2014/main" id="{7EC4A021-4ECC-4F5E-8A93-0B9B3D12A1C4}"/>
              </a:ext>
            </a:extLst>
          </p:cNvPr>
          <p:cNvSpPr txBox="1">
            <a:spLocks noChangeArrowheads="1"/>
          </p:cNvSpPr>
          <p:nvPr/>
        </p:nvSpPr>
        <p:spPr bwMode="auto">
          <a:xfrm>
            <a:off x="2674938" y="5641975"/>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Conector</a:t>
            </a:r>
            <a:endParaRPr lang="es-ES" altLang="en-US"/>
          </a:p>
        </p:txBody>
      </p:sp>
      <p:sp>
        <p:nvSpPr>
          <p:cNvPr id="24583" name="Rectangle 31">
            <a:extLst>
              <a:ext uri="{FF2B5EF4-FFF2-40B4-BE49-F238E27FC236}">
                <a16:creationId xmlns:a16="http://schemas.microsoft.com/office/drawing/2014/main" id="{C0143EEA-D4C1-4ED9-B11A-35383312224C}"/>
              </a:ext>
            </a:extLst>
          </p:cNvPr>
          <p:cNvSpPr>
            <a:spLocks noChangeArrowheads="1"/>
          </p:cNvSpPr>
          <p:nvPr/>
        </p:nvSpPr>
        <p:spPr bwMode="auto">
          <a:xfrm>
            <a:off x="285750" y="209550"/>
            <a:ext cx="57531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400"/>
              <a:t>Las partes del sistema personal de detención de caídas</a:t>
            </a:r>
          </a:p>
        </p:txBody>
      </p:sp>
      <p:pic>
        <p:nvPicPr>
          <p:cNvPr id="16" name="Picture 15" descr="MSA Roof Anchor reusable Anclajed e techo reutilizable copy">
            <a:extLst>
              <a:ext uri="{FF2B5EF4-FFF2-40B4-BE49-F238E27FC236}">
                <a16:creationId xmlns:a16="http://schemas.microsoft.com/office/drawing/2014/main" id="{B5975AE2-542E-4B6B-81AD-CDAD07917036}"/>
              </a:ext>
            </a:extLst>
          </p:cNvPr>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90979" y="1787526"/>
            <a:ext cx="1402261" cy="1734660"/>
          </a:xfrm>
          <a:prstGeom prst="rect">
            <a:avLst/>
          </a:prstGeom>
          <a:noFill/>
          <a:ln>
            <a:noFill/>
          </a:ln>
        </p:spPr>
      </p:pic>
      <p:pic>
        <p:nvPicPr>
          <p:cNvPr id="18" name="Picture 17" descr="MSA Snap hook 3">
            <a:extLst>
              <a:ext uri="{FF2B5EF4-FFF2-40B4-BE49-F238E27FC236}">
                <a16:creationId xmlns:a16="http://schemas.microsoft.com/office/drawing/2014/main" id="{85F2CF69-20F4-4EA2-94D0-2734C149B25C}"/>
              </a:ext>
            </a:extLst>
          </p:cNvPr>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779614" y="4114800"/>
            <a:ext cx="991076" cy="1527175"/>
          </a:xfrm>
          <a:prstGeom prst="rect">
            <a:avLst/>
          </a:prstGeom>
          <a:noFill/>
          <a:ln>
            <a:noFill/>
          </a:ln>
        </p:spPr>
      </p:pic>
      <p:pic>
        <p:nvPicPr>
          <p:cNvPr id="19" name="Picture 18" descr="MSA Impact absorbing lanyard, single-leg Linea de vida con amortiguador de impacto de una pierna ">
            <a:extLst>
              <a:ext uri="{FF2B5EF4-FFF2-40B4-BE49-F238E27FC236}">
                <a16:creationId xmlns:a16="http://schemas.microsoft.com/office/drawing/2014/main" id="{951E44BD-5539-466B-A5FE-290AF46FFD08}"/>
              </a:ext>
            </a:extLst>
          </p:cNvPr>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275152" y="7006727"/>
            <a:ext cx="3381375" cy="786765"/>
          </a:xfrm>
          <a:prstGeom prst="rect">
            <a:avLst/>
          </a:prstGeom>
          <a:noFill/>
          <a:ln>
            <a:noFill/>
          </a:ln>
        </p:spPr>
      </p:pic>
      <p:pic>
        <p:nvPicPr>
          <p:cNvPr id="20" name="Picture 19" descr="MSA Harness Arnes">
            <a:extLst>
              <a:ext uri="{FF2B5EF4-FFF2-40B4-BE49-F238E27FC236}">
                <a16:creationId xmlns:a16="http://schemas.microsoft.com/office/drawing/2014/main" id="{2028C593-22C4-4FC1-A2C0-CEF1EC461386}"/>
              </a:ext>
            </a:extLst>
          </p:cNvPr>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43561" y="4956912"/>
            <a:ext cx="1249679" cy="3240938"/>
          </a:xfrm>
          <a:prstGeom prst="rect">
            <a:avLst/>
          </a:prstGeom>
          <a:noFill/>
          <a:ln>
            <a:noFill/>
          </a:ln>
        </p:spPr>
      </p:pic>
      <p:sp>
        <p:nvSpPr>
          <p:cNvPr id="24588" name="AutoShape 1026">
            <a:extLst>
              <a:ext uri="{FF2B5EF4-FFF2-40B4-BE49-F238E27FC236}">
                <a16:creationId xmlns:a16="http://schemas.microsoft.com/office/drawing/2014/main" id="{B668BEBE-F1A3-4E9B-BF09-30940E6CCE1A}"/>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100">
            <a:extLst>
              <a:ext uri="{FF2B5EF4-FFF2-40B4-BE49-F238E27FC236}">
                <a16:creationId xmlns:a16="http://schemas.microsoft.com/office/drawing/2014/main" id="{7ED75B46-395A-455E-8ED1-20F0341F72AD}"/>
              </a:ext>
            </a:extLst>
          </p:cNvPr>
          <p:cNvSpPr txBox="1">
            <a:spLocks noChangeArrowheads="1"/>
          </p:cNvSpPr>
          <p:nvPr/>
        </p:nvSpPr>
        <p:spPr bwMode="auto">
          <a:xfrm>
            <a:off x="234950" y="1427163"/>
            <a:ext cx="2819400" cy="923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The anchor is perhaps the most important part of the fall protection system.</a:t>
            </a:r>
          </a:p>
        </p:txBody>
      </p:sp>
      <p:pic>
        <p:nvPicPr>
          <p:cNvPr id="25603" name="Picture 4101" descr="D:\images_for_visio\2824a_tifs\Fig4.tif">
            <a:extLst>
              <a:ext uri="{FF2B5EF4-FFF2-40B4-BE49-F238E27FC236}">
                <a16:creationId xmlns:a16="http://schemas.microsoft.com/office/drawing/2014/main" id="{6D8249A1-05F0-4CFF-85A1-2E7F3044B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613" y="2308225"/>
            <a:ext cx="2119312"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102">
            <a:extLst>
              <a:ext uri="{FF2B5EF4-FFF2-40B4-BE49-F238E27FC236}">
                <a16:creationId xmlns:a16="http://schemas.microsoft.com/office/drawing/2014/main" id="{1E6B07A1-6AEC-4B65-A296-78F93E1A5F03}"/>
              </a:ext>
            </a:extLst>
          </p:cNvPr>
          <p:cNvSpPr txBox="1">
            <a:spLocks noChangeArrowheads="1"/>
          </p:cNvSpPr>
          <p:nvPr/>
        </p:nvSpPr>
        <p:spPr bwMode="auto">
          <a:xfrm>
            <a:off x="234950" y="3379788"/>
            <a:ext cx="3575050" cy="2724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t>The anchor must support a</a:t>
            </a:r>
          </a:p>
          <a:p>
            <a:r>
              <a:rPr lang="en-US" altLang="en-US" sz="1800"/>
              <a:t> minimum load of 5,000 pounds (2,265 kilos), approximately the weight of a mid-sized four-wheel-drive pickup truck.</a:t>
            </a:r>
          </a:p>
          <a:p>
            <a:endParaRPr lang="en-US" altLang="en-US" sz="1800"/>
          </a:p>
          <a:p>
            <a:pPr>
              <a:spcBef>
                <a:spcPct val="50000"/>
              </a:spcBef>
            </a:pPr>
            <a:r>
              <a:rPr lang="en-US" altLang="en-US" sz="1800"/>
              <a:t>A COMPETENT person must supervise the selection and installation of anchors.</a:t>
            </a:r>
          </a:p>
        </p:txBody>
      </p:sp>
      <p:sp>
        <p:nvSpPr>
          <p:cNvPr id="25605" name="Text Box 4103">
            <a:extLst>
              <a:ext uri="{FF2B5EF4-FFF2-40B4-BE49-F238E27FC236}">
                <a16:creationId xmlns:a16="http://schemas.microsoft.com/office/drawing/2014/main" id="{FEE21208-ADBA-43C3-AC40-4EC952D71CBD}"/>
              </a:ext>
            </a:extLst>
          </p:cNvPr>
          <p:cNvSpPr txBox="1">
            <a:spLocks noChangeArrowheads="1"/>
          </p:cNvSpPr>
          <p:nvPr/>
        </p:nvSpPr>
        <p:spPr bwMode="auto">
          <a:xfrm>
            <a:off x="234950" y="6856413"/>
            <a:ext cx="6457950" cy="161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Who is a COMPETENT person?</a:t>
            </a:r>
          </a:p>
          <a:p>
            <a:pPr>
              <a:spcBef>
                <a:spcPct val="50000"/>
              </a:spcBef>
            </a:pPr>
            <a:r>
              <a:rPr lang="en-US" altLang="en-US" sz="1800" b="0"/>
              <a:t>A COMPETENT person is capable of identifying existing and predictable hazards in the surroundings or working conditions which are hazardous, or dangerous to employees, and who has authorization to take prompt corrective measures to eliminate them.</a:t>
            </a:r>
          </a:p>
        </p:txBody>
      </p:sp>
      <p:sp>
        <p:nvSpPr>
          <p:cNvPr id="25606" name="Rectangle 4106">
            <a:extLst>
              <a:ext uri="{FF2B5EF4-FFF2-40B4-BE49-F238E27FC236}">
                <a16:creationId xmlns:a16="http://schemas.microsoft.com/office/drawing/2014/main" id="{FAAE4967-C520-4AA1-812D-BFADAB2B7266}"/>
              </a:ext>
            </a:extLst>
          </p:cNvPr>
          <p:cNvSpPr>
            <a:spLocks noChangeArrowheads="1"/>
          </p:cNvSpPr>
          <p:nvPr/>
        </p:nvSpPr>
        <p:spPr bwMode="auto">
          <a:xfrm>
            <a:off x="323850" y="514350"/>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800"/>
              <a:t>Anchor</a:t>
            </a:r>
            <a:endParaRPr lang="en-US" altLang="en-US" sz="2400"/>
          </a:p>
        </p:txBody>
      </p:sp>
      <p:sp>
        <p:nvSpPr>
          <p:cNvPr id="25607" name="AutoShape 1026">
            <a:extLst>
              <a:ext uri="{FF2B5EF4-FFF2-40B4-BE49-F238E27FC236}">
                <a16:creationId xmlns:a16="http://schemas.microsoft.com/office/drawing/2014/main" id="{A0B2C7C6-014F-49DF-945F-6DE5EED62AFE}"/>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38" descr="D:\images_for_visio\2824a_tifs\Fig4.tif">
            <a:extLst>
              <a:ext uri="{FF2B5EF4-FFF2-40B4-BE49-F238E27FC236}">
                <a16:creationId xmlns:a16="http://schemas.microsoft.com/office/drawing/2014/main" id="{8D0575AD-5500-4305-B801-741952538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613" y="2308225"/>
            <a:ext cx="2119312"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1044">
            <a:extLst>
              <a:ext uri="{FF2B5EF4-FFF2-40B4-BE49-F238E27FC236}">
                <a16:creationId xmlns:a16="http://schemas.microsoft.com/office/drawing/2014/main" id="{387AD506-F4EB-4762-9C23-69366173B7A5}"/>
              </a:ext>
            </a:extLst>
          </p:cNvPr>
          <p:cNvSpPr>
            <a:spLocks noChangeArrowheads="1"/>
          </p:cNvSpPr>
          <p:nvPr/>
        </p:nvSpPr>
        <p:spPr bwMode="auto">
          <a:xfrm>
            <a:off x="323850" y="514350"/>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800"/>
              <a:t>Anclaje</a:t>
            </a:r>
            <a:endParaRPr lang="en-US" altLang="en-US" sz="2400"/>
          </a:p>
        </p:txBody>
      </p:sp>
      <p:sp>
        <p:nvSpPr>
          <p:cNvPr id="26628" name="Text Box 4100">
            <a:extLst>
              <a:ext uri="{FF2B5EF4-FFF2-40B4-BE49-F238E27FC236}">
                <a16:creationId xmlns:a16="http://schemas.microsoft.com/office/drawing/2014/main" id="{DEA4B04E-B3CD-4743-B8D0-79FB4778C1C8}"/>
              </a:ext>
            </a:extLst>
          </p:cNvPr>
          <p:cNvSpPr txBox="1">
            <a:spLocks noChangeArrowheads="1"/>
          </p:cNvSpPr>
          <p:nvPr/>
        </p:nvSpPr>
        <p:spPr bwMode="auto">
          <a:xfrm>
            <a:off x="234950" y="1427163"/>
            <a:ext cx="2819400" cy="923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El anclaje es quizá la parte del sistema contra caídas más importante.</a:t>
            </a:r>
          </a:p>
        </p:txBody>
      </p:sp>
      <p:sp>
        <p:nvSpPr>
          <p:cNvPr id="26629" name="Text Box 4102">
            <a:extLst>
              <a:ext uri="{FF2B5EF4-FFF2-40B4-BE49-F238E27FC236}">
                <a16:creationId xmlns:a16="http://schemas.microsoft.com/office/drawing/2014/main" id="{024F73B2-775C-4CAB-83BA-D09F509BE32F}"/>
              </a:ext>
            </a:extLst>
          </p:cNvPr>
          <p:cNvSpPr txBox="1">
            <a:spLocks noChangeArrowheads="1"/>
          </p:cNvSpPr>
          <p:nvPr/>
        </p:nvSpPr>
        <p:spPr bwMode="auto">
          <a:xfrm>
            <a:off x="234950" y="3379788"/>
            <a:ext cx="3575050" cy="2586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1800"/>
              <a:t>El anclaje debe soportar una carga mínima de 5,000 libras (2,265 kilos), aproximadamente el peso de una camioneta </a:t>
            </a:r>
          </a:p>
          <a:p>
            <a:r>
              <a:rPr lang="es-ES" altLang="en-US" sz="1800"/>
              <a:t>mediana de doble tracción.</a:t>
            </a:r>
          </a:p>
          <a:p>
            <a:endParaRPr lang="es-ES" altLang="en-US" sz="1800"/>
          </a:p>
          <a:p>
            <a:r>
              <a:rPr lang="es-ES" altLang="en-US" sz="1800"/>
              <a:t>Una persona COMPETENTE debe supervisar la selección y la instalación de los anclajes. </a:t>
            </a:r>
          </a:p>
        </p:txBody>
      </p:sp>
      <p:sp>
        <p:nvSpPr>
          <p:cNvPr id="26630" name="Text Box 4103">
            <a:extLst>
              <a:ext uri="{FF2B5EF4-FFF2-40B4-BE49-F238E27FC236}">
                <a16:creationId xmlns:a16="http://schemas.microsoft.com/office/drawing/2014/main" id="{B5C5B8E0-7A97-4FEE-A9A6-858525411CFE}"/>
              </a:ext>
            </a:extLst>
          </p:cNvPr>
          <p:cNvSpPr txBox="1">
            <a:spLocks noChangeArrowheads="1"/>
          </p:cNvSpPr>
          <p:nvPr/>
        </p:nvSpPr>
        <p:spPr bwMode="auto">
          <a:xfrm>
            <a:off x="234950" y="6856413"/>
            <a:ext cx="6457950" cy="161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sz="1800"/>
              <a:t>¿Quién es una persona COMPETENTE?</a:t>
            </a:r>
          </a:p>
          <a:p>
            <a:pPr>
              <a:spcBef>
                <a:spcPct val="50000"/>
              </a:spcBef>
            </a:pPr>
            <a:r>
              <a:rPr lang="es-ES" altLang="en-US" sz="1800" b="0"/>
              <a:t>Una persona competente es capaz de identificar peligros existentes y previsibles en las áreas circunvecinas o condiciones de trabajo riesgosas o peligrosas a los trabajadores, y que tiene la autorización de tomar medidas inmediatas de rectificación para eliminarlas..</a:t>
            </a:r>
          </a:p>
        </p:txBody>
      </p:sp>
      <p:sp>
        <p:nvSpPr>
          <p:cNvPr id="26631" name="AutoShape 1026">
            <a:extLst>
              <a:ext uri="{FF2B5EF4-FFF2-40B4-BE49-F238E27FC236}">
                <a16:creationId xmlns:a16="http://schemas.microsoft.com/office/drawing/2014/main" id="{8BD3002B-16B9-4EFD-89E9-A3348B21D031}"/>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8041A307-1C80-4025-9391-F43CF5055FD1}"/>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t>TO USE THIS TRAINING MODULE:</a:t>
            </a:r>
          </a:p>
          <a:p>
            <a:pPr>
              <a:buFont typeface="Wingdings" panose="05000000000000000000" pitchFamily="2" charset="2"/>
              <a:buNone/>
            </a:pPr>
            <a:endParaRPr lang="en-US" altLang="en-US"/>
          </a:p>
          <a:p>
            <a:pPr>
              <a:buFont typeface="Wingdings" panose="05000000000000000000" pitchFamily="2" charset="2"/>
              <a:buNone/>
            </a:pPr>
            <a:r>
              <a:rPr lang="en-US" altLang="en-US" sz="1200"/>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4A8B4A54-D6F2-44B2-9D3C-854FB56EF9C5}"/>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STEP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4</a:t>
            </a:r>
          </a:p>
        </p:txBody>
      </p:sp>
      <p:graphicFrame>
        <p:nvGraphicFramePr>
          <p:cNvPr id="6148" name="Object 1028">
            <a:extLst>
              <a:ext uri="{FF2B5EF4-FFF2-40B4-BE49-F238E27FC236}">
                <a16:creationId xmlns:a16="http://schemas.microsoft.com/office/drawing/2014/main" id="{70C5D604-3022-4725-B10B-0035AB45113B}"/>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6342"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780067E4-C1E9-406F-858C-B46B2BC2A802}"/>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F5726EAD-E16E-4A64-B509-56A2C8696034}"/>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FAFD318A-D27A-4180-A56C-4F75198DB29E}"/>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0502B727-20F6-4881-80CD-AA131A78D6DE}"/>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CE738C5C-A458-4467-9F02-E290B3D387F2}"/>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3736EAEE-22B3-4B19-A1FC-1B4AFDD63953}"/>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1FC7E2D4-5332-48D5-8919-6B7D246514FE}"/>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77C65326-E81D-4717-BFBE-21FFD9F7CCC4}"/>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E21061B9-B7D2-432B-B626-4A995FBB52D2}"/>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A7452D3F-E649-4C33-A196-FEDC273BFA44}"/>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AF4992B1-7E1C-4E4F-BCB0-C33E5B2F3430}"/>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1C092B6E-1126-40B3-A3E7-A5161B15E120}"/>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E05FDF2B-B9A4-4680-9E80-857623A5D80A}"/>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077A4210-9576-4CCD-915B-1DF06694EF40}"/>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CF8C3AB0-68FF-4085-864F-6E0F3FB430E1}"/>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A81EA0C1-96B9-411D-BF96-759B2F6CAD02}"/>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9738FCD2-7563-49D7-80A0-BC457D68E1B9}"/>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44AB4436-81D6-46FE-978A-1992D146C144}"/>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A757780E-050C-4D8D-AF13-2EBE964931AB}"/>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E358636E-8C45-4698-A929-127173127562}"/>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C4D89251-410B-4B09-ACC0-1248B9617E12}"/>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56EFDBE5-A8F2-4BA4-A401-EA63FAC02C55}"/>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89F0102F-CC09-4E92-8320-C182F9BE4B53}"/>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559428A2-A892-4E38-9E1E-7043457012DA}"/>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25894356-A5EE-467F-9AC2-04789E3E2FD1}"/>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0E9EE939-9CD1-4207-B3E4-787BB7877328}"/>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4523E37A-6A61-4565-814E-B003B1016DE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C9643CA4-9377-48DB-A08B-7E54ED9B6F8F}"/>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331C017A-2B49-4E34-839B-60C7E2BA8CB5}"/>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2453DD7A-F7FF-419B-86F2-C08F59698030}"/>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CB602158-7E00-4E7A-9E73-B8825655FA1F}"/>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2DDAE1C0-F799-46B6-B963-F4E00F6F8E63}"/>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6B7FFF0B-04C5-483B-90E7-DA68D02B9AC5}"/>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409505F9-5C49-4F0D-9B6D-E42A6A3E6F63}"/>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55264D16-6FD7-4279-A6D1-3A5556C9D91D}"/>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5A04318C-12AB-45CF-B065-2D81DC9D914C}"/>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85CC77FA-651D-4DE2-B69A-5B9E674F6805}"/>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7158E2B5-5316-46B1-A709-BAEDF0DEAFA0}"/>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F3BA9034-3DC4-4896-A16B-A1595F5C7822}"/>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7AD9563D-D1B5-48A3-BC78-EE9917FDF780}"/>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7CBC0416-05B8-4A9F-A8BA-0850CA95346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C128B195-D17F-4483-8185-DC006E169392}"/>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54DF9D7A-3766-41C7-956F-AE6A1DB29688}"/>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1B73C314-E984-4866-AA33-5A021677E44E}"/>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1B98F6C0-6C4F-48E4-B8C6-BAA11F897E56}"/>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60FF7B33-9B78-4B3E-A1E3-5FB4A0869B01}"/>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1C0B3B58-D262-4634-896C-3023C54253FF}"/>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25E2A0C6-E5E4-4EEB-9DEC-65237C1904D8}"/>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8D229675-284C-46B5-B603-6AF9FBFECB3D}"/>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DCBD4F49-1B0B-4CFD-9F86-0E2D1D561C3C}"/>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B9EB8C2A-B0FC-4A30-96AD-877908554D65}"/>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8E18A7A0-07ED-4370-A18D-BAD2CEBA768D}"/>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44C58CDA-1508-4362-A522-1B7487C69C5F}"/>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31D49945-258C-46B3-8A54-46C2262C3232}"/>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358ACE00-E901-4CE9-927D-A88F764E5773}"/>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D60CA65E-DC54-4EA5-8F0B-547BE8340FE1}"/>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B7228762-E731-4D63-8414-A286D0CF8170}"/>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00546188-FD84-4F97-B5A8-F0924C77A77F}"/>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6235E462-74BC-4181-AA3B-E91A72BAABDD}"/>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D5ED16E1-2CE0-4A2B-8FD8-4E80D3D92D79}"/>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6CB56270-4857-4857-BFD3-60ACFC334E92}"/>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2A16D10C-4A2E-473A-898A-766E0FE84B87}"/>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FFEA841F-7E27-4246-B2B4-CE2D686F5B85}"/>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3B1E2392-3B0D-4765-8C8F-F3E8AF04A77F}"/>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2E65163A-79A8-4127-965F-17C0A878B7C2}"/>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17E8190E-71ED-481C-ABD5-6B91ADDD9633}"/>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328527BA-7F4B-4576-A09B-389827F32393}"/>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54533697-9BB5-42F4-AC9F-15CFBD81BFD0}"/>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CD1D3D04-1141-41D9-8622-96BBE643D279}"/>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60DD2E3B-4772-4EE4-9035-8807EAF8002F}"/>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9F96E62B-7E4E-48C2-B357-5255CFFA1E84}"/>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54EC7090-2A4F-4920-9E68-81DBFFD2F749}"/>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FA7C03BE-2CBA-4262-A111-D3A2C2824EFF}"/>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1F49988A-B922-4A63-ADFD-7A8DE64E9671}"/>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ECBB2BEC-7982-4816-B77A-7C9F7AB41E44}"/>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452CDD38-8B47-4294-9D23-B054279F2A34}"/>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EE975239-0604-4BD2-BC59-F0C036B835D1}"/>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10C7556C-2017-4B7A-B23D-B0ADF926220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6F76571A-ACEB-4F7D-9431-A280FC22770F}"/>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BC7E7070-B195-4CD9-85A3-678841ADA0A1}"/>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17580822-40D0-4EA0-944F-B9F5EBD66AE4}"/>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6FF96B2F-D488-4A69-BD45-395E3F29DA2C}"/>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31AED677-39B6-40E2-809B-5700738BE700}"/>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EBE8D274-BF3A-41A2-9830-9213E7702FC5}"/>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FFFCA1BE-0AC4-4A86-B13B-0BB8C0C6A08C}"/>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1DAB968E-4A30-4D7B-81B2-6367E9C98718}"/>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37F4CC1B-7C99-4783-B425-33CA88AC614B}"/>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E0BEA710-18E5-410D-A9BD-38A059CAE76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A9E45332-64BC-4496-BEC5-4A3208925E70}"/>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FA2A5045-BA1B-4BB9-B76F-6628B802CBE9}"/>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E204E228-ED80-45A7-9B32-F64250F556AC}"/>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F2112D48-354E-45A6-B029-D8C32BD84674}"/>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79ECE6B4-8C79-473A-901C-9778FCCE5F0C}"/>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8EFFF2B6-8407-4BB9-879E-1E5E95C43F13}"/>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DC68525C-124F-4DE9-91E9-FB735F677028}"/>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6A512418-A62C-493E-A7BB-E79B8AE833AF}"/>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920F61F6-775C-4DDC-A426-34B7E459E4F7}"/>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05266907-53AE-4303-83D6-E242CAF4A51C}"/>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65A94BEF-D932-4BEA-A968-D6F19BFAB82E}"/>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3141A03A-68A3-41E2-9B97-F3200BD90871}"/>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5995BE3C-3A48-4BE3-AB6D-C00ABE3FB5EE}"/>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43E24A8D-20FC-4BAE-AFA5-8CB04E17FE59}"/>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706D549F-A5D8-40C8-93FA-6F9B3999E05F}"/>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5724942B-A731-4FBF-B0C7-906AF500A532}"/>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AA15AA75-778E-4A7B-9A05-F5B00E7A6ED7}"/>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8B59D7CF-3F02-44A1-98BA-7187B0C9E09C}"/>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C189B650-5546-4389-883F-B751F867A989}"/>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89E5C73A-8E9C-424C-A0FF-707495246A79}"/>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BCA945D3-A7CC-42F0-A756-42711F07518E}"/>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1056615F-97F8-455E-9EE9-514E31B5335A}"/>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C371DE09-299F-4F56-BA90-02D0F36A15B4}"/>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0A329948-A649-4305-AB7B-8B9215785B41}"/>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BE84855A-56B6-4B7C-AE6A-30ED84A0BFFC}"/>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0E158A69-CD04-4B8E-AA58-CA36EAA33783}"/>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B8EE1835-A0B1-4558-817B-0CBC956B6D84}"/>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DB4DE0C5-BC92-409F-89F0-667DF2287D17}"/>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546C0691-2A74-4790-9821-F53A8D87EFEC}"/>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6C63D10F-2FEF-497E-9F1F-006B42EB03A0}"/>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52DD0649-924A-4A4B-AEF8-40E3C9EDC270}"/>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F0EC816C-289E-4BDB-8F96-878ABE0A333C}"/>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74904074-E7B4-41C6-9ACF-2DABEFA419D0}"/>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F4CEADDF-CA7F-4871-8BDE-E03BBDFA1F54}"/>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CF72DAF9-DED4-4E1E-B4B0-00C492AFC836}"/>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A125DFCB-3A6E-43CA-BCE6-1F1283AA0B70}"/>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6E99BEDC-F68A-412B-948E-3C13B309C555}"/>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96F88B0E-CE2F-46CF-9A39-483CDF0813FA}"/>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E379DB6B-56F4-47B0-9347-5C0AA73459CC}"/>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17D66B62-9248-451A-BA9A-0344D5546239}"/>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6D33CB1D-0573-43AE-8C56-252D1E6B43DD}"/>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6B7FB058-2079-4DF2-8663-D0FC889FDA9C}"/>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B4FF3BBD-4DE4-4912-B5CF-49BC3D025129}"/>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B9CE46C2-21CA-4778-8E85-1C2D98B05CA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C07DAC48-55C4-4E76-86E5-FFEAC45434EF}"/>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F698A70C-551A-4CEB-A35F-018DC7E5D924}"/>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6114D8E1-7DF0-47C3-8BB9-42375713A1A5}"/>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6C87F1C5-03A1-41D3-B243-A72E1F670B1F}"/>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CBFE4F42-AECF-4062-AD19-2CDF6234C0D6}"/>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C10CA091-0A8C-4510-838E-0061B714F036}"/>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7D2379E4-9627-45EF-B607-18EF2106C168}"/>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F3D421BA-AE1A-4B9C-AC57-E123ABE6CD37}"/>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B939917F-1F38-42C1-A851-B8274FB25AF0}"/>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119FCC3B-210A-4033-91CC-427026BA1D0B}"/>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5F43F74F-58DB-4442-9383-271C5CA6944F}"/>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54CC6703-B04B-4EA5-A722-B72E22F1112D}"/>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37DCA3B8-024D-45F8-A01B-1901FF294900}"/>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58058488-D508-49CE-9631-558EF67B6A2D}"/>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DA8B512F-726D-4B6C-98BE-740CE9FB5521}"/>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63CB9504-908A-435A-969F-9FAC9FD80A7B}"/>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F3F42767-343E-497F-8E35-FE9EE5B8FA97}"/>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564FA654-F245-4025-9752-8AA663F64A83}"/>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9B2088C0-403B-49F5-95EB-02F89155852E}"/>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28AED281-A3EA-4935-9D69-10026337FF7D}"/>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AF3E9303-31B3-4B51-BEBA-D0CAD2180C57}"/>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5C09D80A-2D2F-4E8D-9A7A-322DBEF5EBC9}"/>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2CFC6E14-30AC-49E3-9815-2930B6F1B02A}"/>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FBB7C0A1-BE12-447B-A056-1C1806101575}"/>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Print all the module pages.</a:t>
            </a:r>
          </a:p>
        </p:txBody>
      </p:sp>
      <p:sp>
        <p:nvSpPr>
          <p:cNvPr id="6152" name="Line 1185">
            <a:extLst>
              <a:ext uri="{FF2B5EF4-FFF2-40B4-BE49-F238E27FC236}">
                <a16:creationId xmlns:a16="http://schemas.microsoft.com/office/drawing/2014/main" id="{B98F0918-9FF0-470D-9272-B04663ADBC0F}"/>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4BAA6ED0-EE92-48E7-B94A-5236BBBC32FD}"/>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0D82EFE9-A188-4EE5-98BD-207292710180}"/>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8A915A79-8DD2-4024-AC0F-BECDBB5F481B}"/>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Provide the training.  </a:t>
            </a:r>
          </a:p>
        </p:txBody>
      </p:sp>
      <p:sp>
        <p:nvSpPr>
          <p:cNvPr id="6156" name="Line 1189">
            <a:extLst>
              <a:ext uri="{FF2B5EF4-FFF2-40B4-BE49-F238E27FC236}">
                <a16:creationId xmlns:a16="http://schemas.microsoft.com/office/drawing/2014/main" id="{D744776E-29ED-459F-93F3-3EED01EB3620}"/>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461637AB-C83A-42B8-87ED-90460B79A7B6}"/>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69A0BEC5-9F88-479B-9A77-92A96D4B2E1E}"/>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94C79476-1BA6-4175-A5C2-2B8C0D03371F}"/>
                </a:ext>
              </a:extLst>
            </p:cNvPr>
            <p:cNvSpPr>
              <a:spLocks/>
            </p:cNvSpPr>
            <p:nvPr/>
          </p:nvSpPr>
          <p:spPr bwMode="auto">
            <a:xfrm>
              <a:off x="3214" y="2760"/>
              <a:ext cx="1040" cy="1055"/>
            </a:xfrm>
            <a:custGeom>
              <a:avLst/>
              <a:gdLst>
                <a:gd name="T0" fmla="*/ 75 w 1118"/>
                <a:gd name="T1" fmla="*/ 0 h 1355"/>
                <a:gd name="T2" fmla="*/ 0 w 1118"/>
                <a:gd name="T3" fmla="*/ 2 h 1355"/>
                <a:gd name="T4" fmla="*/ 52 w 1118"/>
                <a:gd name="T5" fmla="*/ 2 h 1355"/>
                <a:gd name="T6" fmla="*/ 170 w 1118"/>
                <a:gd name="T7" fmla="*/ 2 h 1355"/>
                <a:gd name="T8" fmla="*/ 75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8496C0AC-5CDD-4937-BE7D-C41702C1C767}"/>
                </a:ext>
              </a:extLst>
            </p:cNvPr>
            <p:cNvSpPr>
              <a:spLocks/>
            </p:cNvSpPr>
            <p:nvPr/>
          </p:nvSpPr>
          <p:spPr bwMode="auto">
            <a:xfrm>
              <a:off x="3209" y="2784"/>
              <a:ext cx="974" cy="990"/>
            </a:xfrm>
            <a:custGeom>
              <a:avLst/>
              <a:gdLst>
                <a:gd name="T0" fmla="*/ 0 w 1049"/>
                <a:gd name="T1" fmla="*/ 2 h 1270"/>
                <a:gd name="T2" fmla="*/ 0 w 1049"/>
                <a:gd name="T3" fmla="*/ 2 h 1270"/>
                <a:gd name="T4" fmla="*/ 71 w 1049"/>
                <a:gd name="T5" fmla="*/ 0 h 1270"/>
                <a:gd name="T6" fmla="*/ 150 w 1049"/>
                <a:gd name="T7" fmla="*/ 2 h 1270"/>
                <a:gd name="T8" fmla="*/ 48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8C503FF8-4007-4B85-8BB8-FA414B8AF994}"/>
                </a:ext>
              </a:extLst>
            </p:cNvPr>
            <p:cNvSpPr>
              <a:spLocks/>
            </p:cNvSpPr>
            <p:nvPr/>
          </p:nvSpPr>
          <p:spPr bwMode="auto">
            <a:xfrm>
              <a:off x="3209" y="2811"/>
              <a:ext cx="929" cy="963"/>
            </a:xfrm>
            <a:custGeom>
              <a:avLst/>
              <a:gdLst>
                <a:gd name="T0" fmla="*/ 0 w 1000"/>
                <a:gd name="T1" fmla="*/ 2 h 1237"/>
                <a:gd name="T2" fmla="*/ 0 w 1000"/>
                <a:gd name="T3" fmla="*/ 2 h 1237"/>
                <a:gd name="T4" fmla="*/ 72 w 1000"/>
                <a:gd name="T5" fmla="*/ 0 h 1237"/>
                <a:gd name="T6" fmla="*/ 148 w 1000"/>
                <a:gd name="T7" fmla="*/ 2 h 1237"/>
                <a:gd name="T8" fmla="*/ 49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8B9BFB9D-C958-4E12-B794-3E955B08BC3B}"/>
                </a:ext>
              </a:extLst>
            </p:cNvPr>
            <p:cNvSpPr>
              <a:spLocks/>
            </p:cNvSpPr>
            <p:nvPr/>
          </p:nvSpPr>
          <p:spPr bwMode="auto">
            <a:xfrm>
              <a:off x="2526" y="3080"/>
              <a:ext cx="1012" cy="1072"/>
            </a:xfrm>
            <a:custGeom>
              <a:avLst/>
              <a:gdLst>
                <a:gd name="T0" fmla="*/ 115 w 1088"/>
                <a:gd name="T1" fmla="*/ 0 h 1377"/>
                <a:gd name="T2" fmla="*/ 0 w 1088"/>
                <a:gd name="T3" fmla="*/ 2 h 1377"/>
                <a:gd name="T4" fmla="*/ 75 w 1088"/>
                <a:gd name="T5" fmla="*/ 2 h 1377"/>
                <a:gd name="T6" fmla="*/ 166 w 1088"/>
                <a:gd name="T7" fmla="*/ 2 h 1377"/>
                <a:gd name="T8" fmla="*/ 115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8CA5BC0D-8538-4C8F-A2C5-33136E9FAC5B}"/>
                </a:ext>
              </a:extLst>
            </p:cNvPr>
            <p:cNvSpPr>
              <a:spLocks/>
            </p:cNvSpPr>
            <p:nvPr/>
          </p:nvSpPr>
          <p:spPr bwMode="auto">
            <a:xfrm>
              <a:off x="2584" y="3113"/>
              <a:ext cx="931" cy="968"/>
            </a:xfrm>
            <a:custGeom>
              <a:avLst/>
              <a:gdLst>
                <a:gd name="T0" fmla="*/ 100 w 1001"/>
                <a:gd name="T1" fmla="*/ 0 h 1242"/>
                <a:gd name="T2" fmla="*/ 0 w 1001"/>
                <a:gd name="T3" fmla="*/ 2 h 1242"/>
                <a:gd name="T4" fmla="*/ 69 w 1001"/>
                <a:gd name="T5" fmla="*/ 2 h 1242"/>
                <a:gd name="T6" fmla="*/ 153 w 1001"/>
                <a:gd name="T7" fmla="*/ 2 h 1242"/>
                <a:gd name="T8" fmla="*/ 100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44692440-4395-48C5-AA34-DB291F7EC892}"/>
                </a:ext>
              </a:extLst>
            </p:cNvPr>
            <p:cNvSpPr>
              <a:spLocks/>
            </p:cNvSpPr>
            <p:nvPr/>
          </p:nvSpPr>
          <p:spPr bwMode="auto">
            <a:xfrm>
              <a:off x="3209" y="2841"/>
              <a:ext cx="887" cy="933"/>
            </a:xfrm>
            <a:custGeom>
              <a:avLst/>
              <a:gdLst>
                <a:gd name="T0" fmla="*/ 0 w 953"/>
                <a:gd name="T1" fmla="*/ 2 h 1199"/>
                <a:gd name="T2" fmla="*/ 0 w 953"/>
                <a:gd name="T3" fmla="*/ 2 h 1199"/>
                <a:gd name="T4" fmla="*/ 75 w 953"/>
                <a:gd name="T5" fmla="*/ 0 h 1199"/>
                <a:gd name="T6" fmla="*/ 146 w 953"/>
                <a:gd name="T7" fmla="*/ 2 h 1199"/>
                <a:gd name="T8" fmla="*/ 51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966F142B-D89E-4A2B-8A29-09B9341DF3DB}"/>
                </a:ext>
              </a:extLst>
            </p:cNvPr>
            <p:cNvSpPr>
              <a:spLocks/>
            </p:cNvSpPr>
            <p:nvPr/>
          </p:nvSpPr>
          <p:spPr bwMode="auto">
            <a:xfrm>
              <a:off x="3192" y="3092"/>
              <a:ext cx="346" cy="699"/>
            </a:xfrm>
            <a:custGeom>
              <a:avLst/>
              <a:gdLst>
                <a:gd name="T0" fmla="*/ 0 w 373"/>
                <a:gd name="T1" fmla="*/ 2 h 899"/>
                <a:gd name="T2" fmla="*/ 6 w 373"/>
                <a:gd name="T3" fmla="*/ 0 h 899"/>
                <a:gd name="T4" fmla="*/ 53 w 373"/>
                <a:gd name="T5" fmla="*/ 2 h 899"/>
                <a:gd name="T6" fmla="*/ 50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2AB56749-9C44-4DCE-ADD7-79662733490A}"/>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E50010E4-0EB2-4148-9B37-282E104FE714}"/>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B945C486-4954-487E-B174-C0CF640E8EBD}"/>
                    </a:ext>
                  </a:extLst>
                </p:cNvPr>
                <p:cNvSpPr>
                  <a:spLocks/>
                </p:cNvSpPr>
                <p:nvPr/>
              </p:nvSpPr>
              <p:spPr bwMode="auto">
                <a:xfrm>
                  <a:off x="2056" y="1596"/>
                  <a:ext cx="45" cy="39"/>
                </a:xfrm>
                <a:custGeom>
                  <a:avLst/>
                  <a:gdLst>
                    <a:gd name="T0" fmla="*/ 218 w 41"/>
                    <a:gd name="T1" fmla="*/ 10 h 41"/>
                    <a:gd name="T2" fmla="*/ 314 w 41"/>
                    <a:gd name="T3" fmla="*/ 10 h 41"/>
                    <a:gd name="T4" fmla="*/ 381 w 41"/>
                    <a:gd name="T5" fmla="*/ 10 h 41"/>
                    <a:gd name="T6" fmla="*/ 450 w 41"/>
                    <a:gd name="T7" fmla="*/ 10 h 41"/>
                    <a:gd name="T8" fmla="*/ 457 w 41"/>
                    <a:gd name="T9" fmla="*/ 10 h 41"/>
                    <a:gd name="T10" fmla="*/ 450 w 41"/>
                    <a:gd name="T11" fmla="*/ 10 h 41"/>
                    <a:gd name="T12" fmla="*/ 381 w 41"/>
                    <a:gd name="T13" fmla="*/ 6 h 41"/>
                    <a:gd name="T14" fmla="*/ 314 w 41"/>
                    <a:gd name="T15" fmla="*/ 1 h 41"/>
                    <a:gd name="T16" fmla="*/ 218 w 41"/>
                    <a:gd name="T17" fmla="*/ 0 h 41"/>
                    <a:gd name="T18" fmla="*/ 125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25 w 41"/>
                    <a:gd name="T31" fmla="*/ 10 h 41"/>
                    <a:gd name="T32" fmla="*/ 218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7262B037-54A0-4143-B637-6A305E8F23F6}"/>
                    </a:ext>
                  </a:extLst>
                </p:cNvPr>
                <p:cNvSpPr>
                  <a:spLocks/>
                </p:cNvSpPr>
                <p:nvPr/>
              </p:nvSpPr>
              <p:spPr bwMode="auto">
                <a:xfrm>
                  <a:off x="2216" y="1533"/>
                  <a:ext cx="46" cy="41"/>
                </a:xfrm>
                <a:custGeom>
                  <a:avLst/>
                  <a:gdLst>
                    <a:gd name="T0" fmla="*/ 425 w 41"/>
                    <a:gd name="T1" fmla="*/ 71 h 40"/>
                    <a:gd name="T2" fmla="*/ 585 w 41"/>
                    <a:gd name="T3" fmla="*/ 69 h 40"/>
                    <a:gd name="T4" fmla="*/ 709 w 41"/>
                    <a:gd name="T5" fmla="*/ 61 h 40"/>
                    <a:gd name="T6" fmla="*/ 795 w 41"/>
                    <a:gd name="T7" fmla="*/ 54 h 40"/>
                    <a:gd name="T8" fmla="*/ 819 w 41"/>
                    <a:gd name="T9" fmla="*/ 46 h 40"/>
                    <a:gd name="T10" fmla="*/ 795 w 41"/>
                    <a:gd name="T11" fmla="*/ 13 h 40"/>
                    <a:gd name="T12" fmla="*/ 709 w 41"/>
                    <a:gd name="T13" fmla="*/ 6 h 40"/>
                    <a:gd name="T14" fmla="*/ 585 w 41"/>
                    <a:gd name="T15" fmla="*/ 1 h 40"/>
                    <a:gd name="T16" fmla="*/ 425 w 41"/>
                    <a:gd name="T17" fmla="*/ 0 h 40"/>
                    <a:gd name="T18" fmla="*/ 268 w 41"/>
                    <a:gd name="T19" fmla="*/ 1 h 40"/>
                    <a:gd name="T20" fmla="*/ 120 w 41"/>
                    <a:gd name="T21" fmla="*/ 6 h 40"/>
                    <a:gd name="T22" fmla="*/ 1 w 41"/>
                    <a:gd name="T23" fmla="*/ 13 h 40"/>
                    <a:gd name="T24" fmla="*/ 0 w 41"/>
                    <a:gd name="T25" fmla="*/ 46 h 40"/>
                    <a:gd name="T26" fmla="*/ 1 w 41"/>
                    <a:gd name="T27" fmla="*/ 54 h 40"/>
                    <a:gd name="T28" fmla="*/ 120 w 41"/>
                    <a:gd name="T29" fmla="*/ 61 h 40"/>
                    <a:gd name="T30" fmla="*/ 268 w 41"/>
                    <a:gd name="T31" fmla="*/ 69 h 40"/>
                    <a:gd name="T32" fmla="*/ 425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DCA9C541-24EF-46F4-A3A1-8C3B009E8EFD}"/>
                    </a:ext>
                  </a:extLst>
                </p:cNvPr>
                <p:cNvSpPr>
                  <a:spLocks/>
                </p:cNvSpPr>
                <p:nvPr/>
              </p:nvSpPr>
              <p:spPr bwMode="auto">
                <a:xfrm>
                  <a:off x="2060" y="1496"/>
                  <a:ext cx="195" cy="126"/>
                </a:xfrm>
                <a:custGeom>
                  <a:avLst/>
                  <a:gdLst>
                    <a:gd name="T0" fmla="*/ 1067 w 181"/>
                    <a:gd name="T1" fmla="*/ 40 h 129"/>
                    <a:gd name="T2" fmla="*/ 1255 w 181"/>
                    <a:gd name="T3" fmla="*/ 31 h 129"/>
                    <a:gd name="T4" fmla="*/ 1242 w 181"/>
                    <a:gd name="T5" fmla="*/ 29 h 129"/>
                    <a:gd name="T6" fmla="*/ 1227 w 181"/>
                    <a:gd name="T7" fmla="*/ 25 h 129"/>
                    <a:gd name="T8" fmla="*/ 1199 w 181"/>
                    <a:gd name="T9" fmla="*/ 21 h 129"/>
                    <a:gd name="T10" fmla="*/ 1165 w 181"/>
                    <a:gd name="T11" fmla="*/ 21 h 129"/>
                    <a:gd name="T12" fmla="*/ 1109 w 181"/>
                    <a:gd name="T13" fmla="*/ 21 h 129"/>
                    <a:gd name="T14" fmla="*/ 1065 w 181"/>
                    <a:gd name="T15" fmla="*/ 19 h 129"/>
                    <a:gd name="T16" fmla="*/ 990 w 181"/>
                    <a:gd name="T17" fmla="*/ 11 h 129"/>
                    <a:gd name="T18" fmla="*/ 909 w 181"/>
                    <a:gd name="T19" fmla="*/ 6 h 129"/>
                    <a:gd name="T20" fmla="*/ 846 w 181"/>
                    <a:gd name="T21" fmla="*/ 2 h 129"/>
                    <a:gd name="T22" fmla="*/ 785 w 181"/>
                    <a:gd name="T23" fmla="*/ 1 h 129"/>
                    <a:gd name="T24" fmla="*/ 729 w 181"/>
                    <a:gd name="T25" fmla="*/ 0 h 129"/>
                    <a:gd name="T26" fmla="*/ 674 w 181"/>
                    <a:gd name="T27" fmla="*/ 0 h 129"/>
                    <a:gd name="T28" fmla="*/ 595 w 181"/>
                    <a:gd name="T29" fmla="*/ 1 h 129"/>
                    <a:gd name="T30" fmla="*/ 539 w 181"/>
                    <a:gd name="T31" fmla="*/ 3 h 129"/>
                    <a:gd name="T32" fmla="*/ 472 w 181"/>
                    <a:gd name="T33" fmla="*/ 7 h 129"/>
                    <a:gd name="T34" fmla="*/ 402 w 181"/>
                    <a:gd name="T35" fmla="*/ 10 h 129"/>
                    <a:gd name="T36" fmla="*/ 257 w 181"/>
                    <a:gd name="T37" fmla="*/ 21 h 129"/>
                    <a:gd name="T38" fmla="*/ 147 w 181"/>
                    <a:gd name="T39" fmla="*/ 21 h 129"/>
                    <a:gd name="T40" fmla="*/ 62 w 181"/>
                    <a:gd name="T41" fmla="*/ 28 h 129"/>
                    <a:gd name="T42" fmla="*/ 3 w 181"/>
                    <a:gd name="T43" fmla="*/ 41 h 129"/>
                    <a:gd name="T44" fmla="*/ 0 w 181"/>
                    <a:gd name="T45" fmla="*/ 49 h 129"/>
                    <a:gd name="T46" fmla="*/ 0 w 181"/>
                    <a:gd name="T47" fmla="*/ 57 h 129"/>
                    <a:gd name="T48" fmla="*/ 1 w 181"/>
                    <a:gd name="T49" fmla="*/ 62 h 129"/>
                    <a:gd name="T50" fmla="*/ 5 w 181"/>
                    <a:gd name="T51" fmla="*/ 69 h 129"/>
                    <a:gd name="T52" fmla="*/ 222 w 181"/>
                    <a:gd name="T53" fmla="*/ 63 h 129"/>
                    <a:gd name="T54" fmla="*/ 222 w 181"/>
                    <a:gd name="T55" fmla="*/ 63 h 129"/>
                    <a:gd name="T56" fmla="*/ 212 w 181"/>
                    <a:gd name="T57" fmla="*/ 62 h 129"/>
                    <a:gd name="T58" fmla="*/ 197 w 181"/>
                    <a:gd name="T59" fmla="*/ 59 h 129"/>
                    <a:gd name="T60" fmla="*/ 197 w 181"/>
                    <a:gd name="T61" fmla="*/ 55 h 129"/>
                    <a:gd name="T62" fmla="*/ 197 w 181"/>
                    <a:gd name="T63" fmla="*/ 48 h 129"/>
                    <a:gd name="T64" fmla="*/ 222 w 181"/>
                    <a:gd name="T65" fmla="*/ 42 h 129"/>
                    <a:gd name="T66" fmla="*/ 277 w 181"/>
                    <a:gd name="T67" fmla="*/ 34 h 129"/>
                    <a:gd name="T68" fmla="*/ 357 w 181"/>
                    <a:gd name="T69" fmla="*/ 21 h 129"/>
                    <a:gd name="T70" fmla="*/ 482 w 181"/>
                    <a:gd name="T71" fmla="*/ 21 h 129"/>
                    <a:gd name="T72" fmla="*/ 539 w 181"/>
                    <a:gd name="T73" fmla="*/ 21 h 129"/>
                    <a:gd name="T74" fmla="*/ 583 w 181"/>
                    <a:gd name="T75" fmla="*/ 21 h 129"/>
                    <a:gd name="T76" fmla="*/ 628 w 181"/>
                    <a:gd name="T77" fmla="*/ 21 h 129"/>
                    <a:gd name="T78" fmla="*/ 677 w 181"/>
                    <a:gd name="T79" fmla="*/ 21 h 129"/>
                    <a:gd name="T80" fmla="*/ 708 w 181"/>
                    <a:gd name="T81" fmla="*/ 21 h 129"/>
                    <a:gd name="T82" fmla="*/ 744 w 181"/>
                    <a:gd name="T83" fmla="*/ 21 h 129"/>
                    <a:gd name="T84" fmla="*/ 792 w 181"/>
                    <a:gd name="T85" fmla="*/ 21 h 129"/>
                    <a:gd name="T86" fmla="*/ 842 w 181"/>
                    <a:gd name="T87" fmla="*/ 21 h 129"/>
                    <a:gd name="T88" fmla="*/ 886 w 181"/>
                    <a:gd name="T89" fmla="*/ 21 h 129"/>
                    <a:gd name="T90" fmla="*/ 931 w 181"/>
                    <a:gd name="T91" fmla="*/ 21 h 129"/>
                    <a:gd name="T92" fmla="*/ 979 w 181"/>
                    <a:gd name="T93" fmla="*/ 21 h 129"/>
                    <a:gd name="T94" fmla="*/ 1003 w 181"/>
                    <a:gd name="T95" fmla="*/ 27 h 129"/>
                    <a:gd name="T96" fmla="*/ 1029 w 181"/>
                    <a:gd name="T97" fmla="*/ 33 h 129"/>
                    <a:gd name="T98" fmla="*/ 1057 w 181"/>
                    <a:gd name="T99" fmla="*/ 37 h 129"/>
                    <a:gd name="T100" fmla="*/ 1065 w 181"/>
                    <a:gd name="T101" fmla="*/ 39 h 129"/>
                    <a:gd name="T102" fmla="*/ 1067 w 181"/>
                    <a:gd name="T103" fmla="*/ 4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9BAD28F1-EDC8-4C35-83DE-917541667A5F}"/>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CFBF264A-536A-41D7-BE3D-1E11FF6BCE86}"/>
                    </a:ext>
                  </a:extLst>
                </p:cNvPr>
                <p:cNvSpPr>
                  <a:spLocks/>
                </p:cNvSpPr>
                <p:nvPr/>
              </p:nvSpPr>
              <p:spPr bwMode="auto">
                <a:xfrm>
                  <a:off x="2188" y="1889"/>
                  <a:ext cx="43" cy="39"/>
                </a:xfrm>
                <a:custGeom>
                  <a:avLst/>
                  <a:gdLst>
                    <a:gd name="T0" fmla="*/ 47 w 42"/>
                    <a:gd name="T1" fmla="*/ 7 h 42"/>
                    <a:gd name="T2" fmla="*/ 55 w 42"/>
                    <a:gd name="T3" fmla="*/ 7 h 42"/>
                    <a:gd name="T4" fmla="*/ 62 w 42"/>
                    <a:gd name="T5" fmla="*/ 7 h 42"/>
                    <a:gd name="T6" fmla="*/ 71 w 42"/>
                    <a:gd name="T7" fmla="*/ 7 h 42"/>
                    <a:gd name="T8" fmla="*/ 73 w 42"/>
                    <a:gd name="T9" fmla="*/ 7 h 42"/>
                    <a:gd name="T10" fmla="*/ 71 w 42"/>
                    <a:gd name="T11" fmla="*/ 7 h 42"/>
                    <a:gd name="T12" fmla="*/ 62 w 42"/>
                    <a:gd name="T13" fmla="*/ 6 h 42"/>
                    <a:gd name="T14" fmla="*/ 55 w 42"/>
                    <a:gd name="T15" fmla="*/ 2 h 42"/>
                    <a:gd name="T16" fmla="*/ 47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7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A75DF844-4BE9-4FCD-B86C-2A62D6E53A50}"/>
                    </a:ext>
                  </a:extLst>
                </p:cNvPr>
                <p:cNvSpPr>
                  <a:spLocks/>
                </p:cNvSpPr>
                <p:nvPr/>
              </p:nvSpPr>
              <p:spPr bwMode="auto">
                <a:xfrm>
                  <a:off x="2346" y="1826"/>
                  <a:ext cx="46" cy="41"/>
                </a:xfrm>
                <a:custGeom>
                  <a:avLst/>
                  <a:gdLst>
                    <a:gd name="T0" fmla="*/ 395 w 41"/>
                    <a:gd name="T1" fmla="*/ 41 h 41"/>
                    <a:gd name="T2" fmla="*/ 558 w 41"/>
                    <a:gd name="T3" fmla="*/ 40 h 41"/>
                    <a:gd name="T4" fmla="*/ 702 w 41"/>
                    <a:gd name="T5" fmla="*/ 36 h 41"/>
                    <a:gd name="T6" fmla="*/ 795 w 41"/>
                    <a:gd name="T7" fmla="*/ 29 h 41"/>
                    <a:gd name="T8" fmla="*/ 819 w 41"/>
                    <a:gd name="T9" fmla="*/ 21 h 41"/>
                    <a:gd name="T10" fmla="*/ 795 w 41"/>
                    <a:gd name="T11" fmla="*/ 13 h 41"/>
                    <a:gd name="T12" fmla="*/ 702 w 41"/>
                    <a:gd name="T13" fmla="*/ 6 h 41"/>
                    <a:gd name="T14" fmla="*/ 558 w 41"/>
                    <a:gd name="T15" fmla="*/ 1 h 41"/>
                    <a:gd name="T16" fmla="*/ 395 w 41"/>
                    <a:gd name="T17" fmla="*/ 0 h 41"/>
                    <a:gd name="T18" fmla="*/ 239 w 41"/>
                    <a:gd name="T19" fmla="*/ 1 h 41"/>
                    <a:gd name="T20" fmla="*/ 107 w 41"/>
                    <a:gd name="T21" fmla="*/ 6 h 41"/>
                    <a:gd name="T22" fmla="*/ 1 w 41"/>
                    <a:gd name="T23" fmla="*/ 13 h 41"/>
                    <a:gd name="T24" fmla="*/ 0 w 41"/>
                    <a:gd name="T25" fmla="*/ 21 h 41"/>
                    <a:gd name="T26" fmla="*/ 1 w 41"/>
                    <a:gd name="T27" fmla="*/ 29 h 41"/>
                    <a:gd name="T28" fmla="*/ 107 w 41"/>
                    <a:gd name="T29" fmla="*/ 36 h 41"/>
                    <a:gd name="T30" fmla="*/ 239 w 41"/>
                    <a:gd name="T31" fmla="*/ 40 h 41"/>
                    <a:gd name="T32" fmla="*/ 395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9E0EE525-F484-4FBA-B27E-6C00167874E9}"/>
                    </a:ext>
                  </a:extLst>
                </p:cNvPr>
                <p:cNvSpPr>
                  <a:spLocks/>
                </p:cNvSpPr>
                <p:nvPr/>
              </p:nvSpPr>
              <p:spPr bwMode="auto">
                <a:xfrm>
                  <a:off x="2190" y="1789"/>
                  <a:ext cx="195" cy="127"/>
                </a:xfrm>
                <a:custGeom>
                  <a:avLst/>
                  <a:gdLst>
                    <a:gd name="T0" fmla="*/ 1419 w 179"/>
                    <a:gd name="T1" fmla="*/ 41 h 129"/>
                    <a:gd name="T2" fmla="*/ 1665 w 179"/>
                    <a:gd name="T3" fmla="*/ 32 h 129"/>
                    <a:gd name="T4" fmla="*/ 1645 w 179"/>
                    <a:gd name="T5" fmla="*/ 32 h 129"/>
                    <a:gd name="T6" fmla="*/ 1630 w 179"/>
                    <a:gd name="T7" fmla="*/ 32 h 129"/>
                    <a:gd name="T8" fmla="*/ 1596 w 179"/>
                    <a:gd name="T9" fmla="*/ 32 h 129"/>
                    <a:gd name="T10" fmla="*/ 1549 w 179"/>
                    <a:gd name="T11" fmla="*/ 32 h 129"/>
                    <a:gd name="T12" fmla="*/ 1492 w 179"/>
                    <a:gd name="T13" fmla="*/ 28 h 129"/>
                    <a:gd name="T14" fmla="*/ 1419 w 179"/>
                    <a:gd name="T15" fmla="*/ 18 h 129"/>
                    <a:gd name="T16" fmla="*/ 1326 w 179"/>
                    <a:gd name="T17" fmla="*/ 12 h 129"/>
                    <a:gd name="T18" fmla="*/ 1217 w 179"/>
                    <a:gd name="T19" fmla="*/ 5 h 129"/>
                    <a:gd name="T20" fmla="*/ 1137 w 179"/>
                    <a:gd name="T21" fmla="*/ 2 h 129"/>
                    <a:gd name="T22" fmla="*/ 1055 w 179"/>
                    <a:gd name="T23" fmla="*/ 0 h 129"/>
                    <a:gd name="T24" fmla="*/ 973 w 179"/>
                    <a:gd name="T25" fmla="*/ 0 h 129"/>
                    <a:gd name="T26" fmla="*/ 889 w 179"/>
                    <a:gd name="T27" fmla="*/ 0 h 129"/>
                    <a:gd name="T28" fmla="*/ 806 w 179"/>
                    <a:gd name="T29" fmla="*/ 1 h 129"/>
                    <a:gd name="T30" fmla="*/ 728 w 179"/>
                    <a:gd name="T31" fmla="*/ 4 h 129"/>
                    <a:gd name="T32" fmla="*/ 634 w 179"/>
                    <a:gd name="T33" fmla="*/ 6 h 129"/>
                    <a:gd name="T34" fmla="*/ 534 w 179"/>
                    <a:gd name="T35" fmla="*/ 10 h 129"/>
                    <a:gd name="T36" fmla="*/ 346 w 179"/>
                    <a:gd name="T37" fmla="*/ 23 h 129"/>
                    <a:gd name="T38" fmla="*/ 207 w 179"/>
                    <a:gd name="T39" fmla="*/ 32 h 129"/>
                    <a:gd name="T40" fmla="*/ 89 w 179"/>
                    <a:gd name="T41" fmla="*/ 32 h 129"/>
                    <a:gd name="T42" fmla="*/ 3 w 179"/>
                    <a:gd name="T43" fmla="*/ 44 h 129"/>
                    <a:gd name="T44" fmla="*/ 1 w 179"/>
                    <a:gd name="T45" fmla="*/ 62 h 129"/>
                    <a:gd name="T46" fmla="*/ 0 w 179"/>
                    <a:gd name="T47" fmla="*/ 73 h 129"/>
                    <a:gd name="T48" fmla="*/ 2 w 179"/>
                    <a:gd name="T49" fmla="*/ 80 h 129"/>
                    <a:gd name="T50" fmla="*/ 63 w 179"/>
                    <a:gd name="T51" fmla="*/ 86 h 129"/>
                    <a:gd name="T52" fmla="*/ 293 w 179"/>
                    <a:gd name="T53" fmla="*/ 81 h 129"/>
                    <a:gd name="T54" fmla="*/ 293 w 179"/>
                    <a:gd name="T55" fmla="*/ 81 h 129"/>
                    <a:gd name="T56" fmla="*/ 292 w 179"/>
                    <a:gd name="T57" fmla="*/ 79 h 129"/>
                    <a:gd name="T58" fmla="*/ 273 w 179"/>
                    <a:gd name="T59" fmla="*/ 75 h 129"/>
                    <a:gd name="T60" fmla="*/ 269 w 179"/>
                    <a:gd name="T61" fmla="*/ 70 h 129"/>
                    <a:gd name="T62" fmla="*/ 273 w 179"/>
                    <a:gd name="T63" fmla="*/ 59 h 129"/>
                    <a:gd name="T64" fmla="*/ 297 w 179"/>
                    <a:gd name="T65" fmla="*/ 47 h 129"/>
                    <a:gd name="T66" fmla="*/ 377 w 179"/>
                    <a:gd name="T67" fmla="*/ 33 h 129"/>
                    <a:gd name="T68" fmla="*/ 490 w 179"/>
                    <a:gd name="T69" fmla="*/ 32 h 129"/>
                    <a:gd name="T70" fmla="*/ 642 w 179"/>
                    <a:gd name="T71" fmla="*/ 32 h 129"/>
                    <a:gd name="T72" fmla="*/ 719 w 179"/>
                    <a:gd name="T73" fmla="*/ 32 h 129"/>
                    <a:gd name="T74" fmla="*/ 783 w 179"/>
                    <a:gd name="T75" fmla="*/ 31 h 129"/>
                    <a:gd name="T76" fmla="*/ 829 w 179"/>
                    <a:gd name="T77" fmla="*/ 30 h 129"/>
                    <a:gd name="T78" fmla="*/ 889 w 179"/>
                    <a:gd name="T79" fmla="*/ 29 h 129"/>
                    <a:gd name="T80" fmla="*/ 951 w 179"/>
                    <a:gd name="T81" fmla="*/ 29 h 129"/>
                    <a:gd name="T82" fmla="*/ 1010 w 179"/>
                    <a:gd name="T83" fmla="*/ 29 h 129"/>
                    <a:gd name="T84" fmla="*/ 1055 w 179"/>
                    <a:gd name="T85" fmla="*/ 30 h 129"/>
                    <a:gd name="T86" fmla="*/ 1117 w 179"/>
                    <a:gd name="T87" fmla="*/ 32 h 129"/>
                    <a:gd name="T88" fmla="*/ 1239 w 179"/>
                    <a:gd name="T89" fmla="*/ 32 h 129"/>
                    <a:gd name="T90" fmla="*/ 1345 w 179"/>
                    <a:gd name="T91" fmla="*/ 32 h 129"/>
                    <a:gd name="T92" fmla="*/ 1403 w 179"/>
                    <a:gd name="T93" fmla="*/ 36 h 129"/>
                    <a:gd name="T94" fmla="*/ 1419 w 179"/>
                    <a:gd name="T95" fmla="*/ 41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19B5A978-34ED-4F2F-B2C6-1674DD7E6CA7}"/>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67E8CB62-DBF9-44C2-9478-BDFCA42E0473}"/>
                    </a:ext>
                  </a:extLst>
                </p:cNvPr>
                <p:cNvSpPr>
                  <a:spLocks/>
                </p:cNvSpPr>
                <p:nvPr/>
              </p:nvSpPr>
              <p:spPr bwMode="auto">
                <a:xfrm>
                  <a:off x="2320" y="2208"/>
                  <a:ext cx="44" cy="39"/>
                </a:xfrm>
                <a:custGeom>
                  <a:avLst/>
                  <a:gdLst>
                    <a:gd name="T0" fmla="*/ 231 w 40"/>
                    <a:gd name="T1" fmla="*/ 20 h 40"/>
                    <a:gd name="T2" fmla="*/ 322 w 40"/>
                    <a:gd name="T3" fmla="*/ 20 h 40"/>
                    <a:gd name="T4" fmla="*/ 409 w 40"/>
                    <a:gd name="T5" fmla="*/ 20 h 40"/>
                    <a:gd name="T6" fmla="*/ 464 w 40"/>
                    <a:gd name="T7" fmla="*/ 20 h 40"/>
                    <a:gd name="T8" fmla="*/ 471 w 40"/>
                    <a:gd name="T9" fmla="*/ 20 h 40"/>
                    <a:gd name="T10" fmla="*/ 464 w 40"/>
                    <a:gd name="T11" fmla="*/ 13 h 40"/>
                    <a:gd name="T12" fmla="*/ 409 w 40"/>
                    <a:gd name="T13" fmla="*/ 6 h 40"/>
                    <a:gd name="T14" fmla="*/ 322 w 40"/>
                    <a:gd name="T15" fmla="*/ 1 h 40"/>
                    <a:gd name="T16" fmla="*/ 231 w 40"/>
                    <a:gd name="T17" fmla="*/ 0 h 40"/>
                    <a:gd name="T18" fmla="*/ 144 w 40"/>
                    <a:gd name="T19" fmla="*/ 1 h 40"/>
                    <a:gd name="T20" fmla="*/ 74 w 40"/>
                    <a:gd name="T21" fmla="*/ 6 h 40"/>
                    <a:gd name="T22" fmla="*/ 1 w 40"/>
                    <a:gd name="T23" fmla="*/ 13 h 40"/>
                    <a:gd name="T24" fmla="*/ 0 w 40"/>
                    <a:gd name="T25" fmla="*/ 20 h 40"/>
                    <a:gd name="T26" fmla="*/ 1 w 40"/>
                    <a:gd name="T27" fmla="*/ 20 h 40"/>
                    <a:gd name="T28" fmla="*/ 74 w 40"/>
                    <a:gd name="T29" fmla="*/ 20 h 40"/>
                    <a:gd name="T30" fmla="*/ 144 w 40"/>
                    <a:gd name="T31" fmla="*/ 20 h 40"/>
                    <a:gd name="T32" fmla="*/ 23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BAA11E5B-20AA-4E08-A537-4E947791679A}"/>
                    </a:ext>
                  </a:extLst>
                </p:cNvPr>
                <p:cNvSpPr>
                  <a:spLocks/>
                </p:cNvSpPr>
                <p:nvPr/>
              </p:nvSpPr>
              <p:spPr bwMode="auto">
                <a:xfrm>
                  <a:off x="2479" y="2145"/>
                  <a:ext cx="45" cy="41"/>
                </a:xfrm>
                <a:custGeom>
                  <a:avLst/>
                  <a:gdLst>
                    <a:gd name="T0" fmla="*/ 218 w 41"/>
                    <a:gd name="T1" fmla="*/ 71 h 40"/>
                    <a:gd name="T2" fmla="*/ 316 w 41"/>
                    <a:gd name="T3" fmla="*/ 69 h 40"/>
                    <a:gd name="T4" fmla="*/ 381 w 41"/>
                    <a:gd name="T5" fmla="*/ 60 h 40"/>
                    <a:gd name="T6" fmla="*/ 450 w 41"/>
                    <a:gd name="T7" fmla="*/ 53 h 40"/>
                    <a:gd name="T8" fmla="*/ 457 w 41"/>
                    <a:gd name="T9" fmla="*/ 19 h 40"/>
                    <a:gd name="T10" fmla="*/ 450 w 41"/>
                    <a:gd name="T11" fmla="*/ 12 h 40"/>
                    <a:gd name="T12" fmla="*/ 381 w 41"/>
                    <a:gd name="T13" fmla="*/ 5 h 40"/>
                    <a:gd name="T14" fmla="*/ 316 w 41"/>
                    <a:gd name="T15" fmla="*/ 1 h 40"/>
                    <a:gd name="T16" fmla="*/ 218 w 41"/>
                    <a:gd name="T17" fmla="*/ 0 h 40"/>
                    <a:gd name="T18" fmla="*/ 125 w 41"/>
                    <a:gd name="T19" fmla="*/ 1 h 40"/>
                    <a:gd name="T20" fmla="*/ 5 w 41"/>
                    <a:gd name="T21" fmla="*/ 5 h 40"/>
                    <a:gd name="T22" fmla="*/ 1 w 41"/>
                    <a:gd name="T23" fmla="*/ 12 h 40"/>
                    <a:gd name="T24" fmla="*/ 0 w 41"/>
                    <a:gd name="T25" fmla="*/ 19 h 40"/>
                    <a:gd name="T26" fmla="*/ 1 w 41"/>
                    <a:gd name="T27" fmla="*/ 53 h 40"/>
                    <a:gd name="T28" fmla="*/ 5 w 41"/>
                    <a:gd name="T29" fmla="*/ 60 h 40"/>
                    <a:gd name="T30" fmla="*/ 125 w 41"/>
                    <a:gd name="T31" fmla="*/ 69 h 40"/>
                    <a:gd name="T32" fmla="*/ 218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79C702CF-F591-463A-93B4-5DA05E4F31A3}"/>
                    </a:ext>
                  </a:extLst>
                </p:cNvPr>
                <p:cNvSpPr>
                  <a:spLocks/>
                </p:cNvSpPr>
                <p:nvPr/>
              </p:nvSpPr>
              <p:spPr bwMode="auto">
                <a:xfrm>
                  <a:off x="2322" y="2107"/>
                  <a:ext cx="196" cy="126"/>
                </a:xfrm>
                <a:custGeom>
                  <a:avLst/>
                  <a:gdLst>
                    <a:gd name="T0" fmla="*/ 1185 w 180"/>
                    <a:gd name="T1" fmla="*/ 5 h 129"/>
                    <a:gd name="T2" fmla="*/ 1115 w 180"/>
                    <a:gd name="T3" fmla="*/ 2 h 129"/>
                    <a:gd name="T4" fmla="*/ 1030 w 180"/>
                    <a:gd name="T5" fmla="*/ 1 h 129"/>
                    <a:gd name="T6" fmla="*/ 952 w 180"/>
                    <a:gd name="T7" fmla="*/ 0 h 129"/>
                    <a:gd name="T8" fmla="*/ 863 w 180"/>
                    <a:gd name="T9" fmla="*/ 0 h 129"/>
                    <a:gd name="T10" fmla="*/ 782 w 180"/>
                    <a:gd name="T11" fmla="*/ 1 h 129"/>
                    <a:gd name="T12" fmla="*/ 693 w 180"/>
                    <a:gd name="T13" fmla="*/ 3 h 129"/>
                    <a:gd name="T14" fmla="*/ 614 w 180"/>
                    <a:gd name="T15" fmla="*/ 6 h 129"/>
                    <a:gd name="T16" fmla="*/ 511 w 180"/>
                    <a:gd name="T17" fmla="*/ 10 h 129"/>
                    <a:gd name="T18" fmla="*/ 321 w 180"/>
                    <a:gd name="T19" fmla="*/ 21 h 129"/>
                    <a:gd name="T20" fmla="*/ 191 w 180"/>
                    <a:gd name="T21" fmla="*/ 21 h 129"/>
                    <a:gd name="T22" fmla="*/ 82 w 180"/>
                    <a:gd name="T23" fmla="*/ 28 h 129"/>
                    <a:gd name="T24" fmla="*/ 3 w 180"/>
                    <a:gd name="T25" fmla="*/ 41 h 129"/>
                    <a:gd name="T26" fmla="*/ 0 w 180"/>
                    <a:gd name="T27" fmla="*/ 49 h 129"/>
                    <a:gd name="T28" fmla="*/ 0 w 180"/>
                    <a:gd name="T29" fmla="*/ 57 h 129"/>
                    <a:gd name="T30" fmla="*/ 1 w 180"/>
                    <a:gd name="T31" fmla="*/ 62 h 129"/>
                    <a:gd name="T32" fmla="*/ 5 w 180"/>
                    <a:gd name="T33" fmla="*/ 69 h 129"/>
                    <a:gd name="T34" fmla="*/ 290 w 180"/>
                    <a:gd name="T35" fmla="*/ 63 h 129"/>
                    <a:gd name="T36" fmla="*/ 290 w 180"/>
                    <a:gd name="T37" fmla="*/ 63 h 129"/>
                    <a:gd name="T38" fmla="*/ 271 w 180"/>
                    <a:gd name="T39" fmla="*/ 62 h 129"/>
                    <a:gd name="T40" fmla="*/ 268 w 180"/>
                    <a:gd name="T41" fmla="*/ 59 h 129"/>
                    <a:gd name="T42" fmla="*/ 249 w 180"/>
                    <a:gd name="T43" fmla="*/ 54 h 129"/>
                    <a:gd name="T44" fmla="*/ 268 w 180"/>
                    <a:gd name="T45" fmla="*/ 48 h 129"/>
                    <a:gd name="T46" fmla="*/ 292 w 180"/>
                    <a:gd name="T47" fmla="*/ 42 h 129"/>
                    <a:gd name="T48" fmla="*/ 350 w 180"/>
                    <a:gd name="T49" fmla="*/ 33 h 129"/>
                    <a:gd name="T50" fmla="*/ 469 w 180"/>
                    <a:gd name="T51" fmla="*/ 21 h 129"/>
                    <a:gd name="T52" fmla="*/ 624 w 180"/>
                    <a:gd name="T53" fmla="*/ 21 h 129"/>
                    <a:gd name="T54" fmla="*/ 685 w 180"/>
                    <a:gd name="T55" fmla="*/ 21 h 129"/>
                    <a:gd name="T56" fmla="*/ 746 w 180"/>
                    <a:gd name="T57" fmla="*/ 21 h 129"/>
                    <a:gd name="T58" fmla="*/ 812 w 180"/>
                    <a:gd name="T59" fmla="*/ 21 h 129"/>
                    <a:gd name="T60" fmla="*/ 877 w 180"/>
                    <a:gd name="T61" fmla="*/ 21 h 129"/>
                    <a:gd name="T62" fmla="*/ 928 w 180"/>
                    <a:gd name="T63" fmla="*/ 21 h 129"/>
                    <a:gd name="T64" fmla="*/ 975 w 180"/>
                    <a:gd name="T65" fmla="*/ 21 h 129"/>
                    <a:gd name="T66" fmla="*/ 1037 w 180"/>
                    <a:gd name="T67" fmla="*/ 21 h 129"/>
                    <a:gd name="T68" fmla="*/ 1095 w 180"/>
                    <a:gd name="T69" fmla="*/ 21 h 129"/>
                    <a:gd name="T70" fmla="*/ 1229 w 180"/>
                    <a:gd name="T71" fmla="*/ 21 h 129"/>
                    <a:gd name="T72" fmla="*/ 1322 w 180"/>
                    <a:gd name="T73" fmla="*/ 27 h 129"/>
                    <a:gd name="T74" fmla="*/ 1371 w 180"/>
                    <a:gd name="T75" fmla="*/ 37 h 129"/>
                    <a:gd name="T76" fmla="*/ 1405 w 180"/>
                    <a:gd name="T77" fmla="*/ 40 h 129"/>
                    <a:gd name="T78" fmla="*/ 1642 w 180"/>
                    <a:gd name="T79" fmla="*/ 31 h 129"/>
                    <a:gd name="T80" fmla="*/ 1627 w 180"/>
                    <a:gd name="T81" fmla="*/ 29 h 129"/>
                    <a:gd name="T82" fmla="*/ 1615 w 180"/>
                    <a:gd name="T83" fmla="*/ 24 h 129"/>
                    <a:gd name="T84" fmla="*/ 1587 w 180"/>
                    <a:gd name="T85" fmla="*/ 21 h 129"/>
                    <a:gd name="T86" fmla="*/ 1531 w 180"/>
                    <a:gd name="T87" fmla="*/ 21 h 129"/>
                    <a:gd name="T88" fmla="*/ 1462 w 180"/>
                    <a:gd name="T89" fmla="*/ 21 h 129"/>
                    <a:gd name="T90" fmla="*/ 1375 w 180"/>
                    <a:gd name="T91" fmla="*/ 19 h 129"/>
                    <a:gd name="T92" fmla="*/ 1290 w 180"/>
                    <a:gd name="T93" fmla="*/ 11 h 129"/>
                    <a:gd name="T94" fmla="*/ 1185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577BBCC8-A9F5-4706-9B86-7D1D3A8B4822}"/>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English</a:t>
              </a:r>
              <a:endParaRPr lang="en-US" altLang="en-US">
                <a:latin typeface="Tahoma" panose="020B0604030504040204" pitchFamily="34" charset="0"/>
              </a:endParaRPr>
            </a:p>
          </p:txBody>
        </p:sp>
        <p:sp>
          <p:nvSpPr>
            <p:cNvPr id="6168" name="Text Box 1213">
              <a:extLst>
                <a:ext uri="{FF2B5EF4-FFF2-40B4-BE49-F238E27FC236}">
                  <a16:creationId xmlns:a16="http://schemas.microsoft.com/office/drawing/2014/main" id="{1D760C48-7241-4A9D-8C6C-8F58825361B2}"/>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B8919408-EFC4-4124-9F81-88EB53F0CF82}"/>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6343"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468B436C-FA69-4535-B654-7A85D3126B74}"/>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6344"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444">
            <a:extLst>
              <a:ext uri="{FF2B5EF4-FFF2-40B4-BE49-F238E27FC236}">
                <a16:creationId xmlns:a16="http://schemas.microsoft.com/office/drawing/2014/main" id="{BA3290CE-64A2-4F64-9AB8-376959A1C059}"/>
              </a:ext>
            </a:extLst>
          </p:cNvPr>
          <p:cNvSpPr>
            <a:spLocks noChangeArrowheads="1"/>
          </p:cNvSpPr>
          <p:nvPr/>
        </p:nvSpPr>
        <p:spPr bwMode="auto">
          <a:xfrm>
            <a:off x="266700" y="514350"/>
            <a:ext cx="6286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800"/>
              <a:t>Measuring the total fall distance</a:t>
            </a:r>
            <a:endParaRPr lang="en-US" altLang="en-US" sz="2400"/>
          </a:p>
        </p:txBody>
      </p:sp>
      <p:sp>
        <p:nvSpPr>
          <p:cNvPr id="27651" name="AutoShape 1026">
            <a:extLst>
              <a:ext uri="{FF2B5EF4-FFF2-40B4-BE49-F238E27FC236}">
                <a16:creationId xmlns:a16="http://schemas.microsoft.com/office/drawing/2014/main" id="{E6A505A8-1164-46E0-886C-309A6494C918}"/>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27652" name="Group 22">
            <a:extLst>
              <a:ext uri="{FF2B5EF4-FFF2-40B4-BE49-F238E27FC236}">
                <a16:creationId xmlns:a16="http://schemas.microsoft.com/office/drawing/2014/main" id="{9F24E34F-7A14-4C76-A3D1-7A0C164411C9}"/>
              </a:ext>
            </a:extLst>
          </p:cNvPr>
          <p:cNvGrpSpPr>
            <a:grpSpLocks/>
          </p:cNvGrpSpPr>
          <p:nvPr/>
        </p:nvGrpSpPr>
        <p:grpSpPr bwMode="auto">
          <a:xfrm>
            <a:off x="261938" y="4052888"/>
            <a:ext cx="6291262" cy="4576762"/>
            <a:chOff x="244929" y="3048000"/>
            <a:chExt cx="6291942" cy="4576666"/>
          </a:xfrm>
        </p:grpSpPr>
        <p:sp>
          <p:nvSpPr>
            <p:cNvPr id="27654" name="TextBox 5">
              <a:extLst>
                <a:ext uri="{FF2B5EF4-FFF2-40B4-BE49-F238E27FC236}">
                  <a16:creationId xmlns:a16="http://schemas.microsoft.com/office/drawing/2014/main" id="{FF71016A-9CB0-4A9C-AF96-35DACE7BB82A}"/>
                </a:ext>
              </a:extLst>
            </p:cNvPr>
            <p:cNvSpPr txBox="1">
              <a:spLocks noChangeArrowheads="1"/>
            </p:cNvSpPr>
            <p:nvPr/>
          </p:nvSpPr>
          <p:spPr bwMode="auto">
            <a:xfrm>
              <a:off x="5479187" y="5215618"/>
              <a:ext cx="10413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Total</a:t>
              </a:r>
            </a:p>
            <a:p>
              <a:r>
                <a:rPr lang="en-US" altLang="en-US"/>
                <a:t>17 ½ ft.</a:t>
              </a:r>
            </a:p>
            <a:p>
              <a:r>
                <a:rPr lang="en-US" altLang="en-US"/>
                <a:t>from</a:t>
              </a:r>
            </a:p>
            <a:p>
              <a:r>
                <a:rPr lang="en-US" altLang="en-US"/>
                <a:t>anchorage</a:t>
              </a:r>
            </a:p>
          </p:txBody>
        </p:sp>
        <p:grpSp>
          <p:nvGrpSpPr>
            <p:cNvPr id="27655" name="Group 11">
              <a:extLst>
                <a:ext uri="{FF2B5EF4-FFF2-40B4-BE49-F238E27FC236}">
                  <a16:creationId xmlns:a16="http://schemas.microsoft.com/office/drawing/2014/main" id="{9B0F6C3B-BD8D-4BFA-9DA0-BB667F39F06F}"/>
                </a:ext>
              </a:extLst>
            </p:cNvPr>
            <p:cNvGrpSpPr>
              <a:grpSpLocks/>
            </p:cNvGrpSpPr>
            <p:nvPr/>
          </p:nvGrpSpPr>
          <p:grpSpPr bwMode="auto">
            <a:xfrm>
              <a:off x="244929" y="3048000"/>
              <a:ext cx="6291942" cy="4576666"/>
              <a:chOff x="455098" y="1987550"/>
              <a:chExt cx="6291942" cy="4576666"/>
            </a:xfrm>
          </p:grpSpPr>
          <p:pic>
            <p:nvPicPr>
              <p:cNvPr id="27659" name="Picture 2">
                <a:extLst>
                  <a:ext uri="{FF2B5EF4-FFF2-40B4-BE49-F238E27FC236}">
                    <a16:creationId xmlns:a16="http://schemas.microsoft.com/office/drawing/2014/main" id="{4BEF8FAB-5BAE-4CA4-8A90-951C5D24E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98" y="1987550"/>
                <a:ext cx="3500997" cy="457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Box 4">
                <a:extLst>
                  <a:ext uri="{FF2B5EF4-FFF2-40B4-BE49-F238E27FC236}">
                    <a16:creationId xmlns:a16="http://schemas.microsoft.com/office/drawing/2014/main" id="{B6CF0E25-5C34-4CDD-BC8C-CFE9DD1A80A3}"/>
                  </a:ext>
                </a:extLst>
              </p:cNvPr>
              <p:cNvSpPr txBox="1">
                <a:spLocks noChangeArrowheads="1"/>
              </p:cNvSpPr>
              <p:nvPr/>
            </p:nvSpPr>
            <p:spPr bwMode="auto">
              <a:xfrm>
                <a:off x="4102145" y="2590800"/>
                <a:ext cx="1752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6 ft. length</a:t>
                </a:r>
              </a:p>
              <a:p>
                <a:r>
                  <a:rPr lang="en-US" altLang="en-US"/>
                  <a:t>of lanyard</a:t>
                </a:r>
              </a:p>
              <a:p>
                <a:endParaRPr lang="es-ES" altLang="en-US"/>
              </a:p>
              <a:p>
                <a:endParaRPr lang="es-ES" altLang="en-US"/>
              </a:p>
              <a:p>
                <a:endParaRPr lang="en-US" altLang="en-US"/>
              </a:p>
              <a:p>
                <a:r>
                  <a:rPr lang="es-ES" altLang="en-US"/>
                  <a:t>3 ½ </a:t>
                </a:r>
                <a:r>
                  <a:rPr lang="en-US" altLang="en-US"/>
                  <a:t>ft.</a:t>
                </a:r>
              </a:p>
              <a:p>
                <a:r>
                  <a:rPr lang="en-US" altLang="en-US"/>
                  <a:t>deceleration</a:t>
                </a:r>
              </a:p>
              <a:p>
                <a:r>
                  <a:rPr lang="en-US" altLang="en-US"/>
                  <a:t>distance</a:t>
                </a:r>
              </a:p>
              <a:p>
                <a:endParaRPr lang="es-ES" altLang="en-US"/>
              </a:p>
              <a:p>
                <a:endParaRPr lang="es-ES" altLang="en-US"/>
              </a:p>
              <a:p>
                <a:endParaRPr lang="en-US" altLang="en-US"/>
              </a:p>
              <a:p>
                <a:r>
                  <a:rPr lang="en-US" altLang="en-US"/>
                  <a:t>6 ft. height</a:t>
                </a:r>
              </a:p>
              <a:p>
                <a:r>
                  <a:rPr lang="en-US" altLang="en-US"/>
                  <a:t>of worker</a:t>
                </a:r>
              </a:p>
              <a:p>
                <a:endParaRPr lang="es-ES" altLang="en-US"/>
              </a:p>
              <a:p>
                <a:endParaRPr lang="es-ES" altLang="en-US"/>
              </a:p>
              <a:p>
                <a:r>
                  <a:rPr lang="en-US" altLang="en-US"/>
                  <a:t>2 ft. safety factor</a:t>
                </a:r>
              </a:p>
            </p:txBody>
          </p:sp>
          <p:cxnSp>
            <p:nvCxnSpPr>
              <p:cNvPr id="27661" name="Straight Connector 7">
                <a:extLst>
                  <a:ext uri="{FF2B5EF4-FFF2-40B4-BE49-F238E27FC236}">
                    <a16:creationId xmlns:a16="http://schemas.microsoft.com/office/drawing/2014/main" id="{BFB0E8CF-A852-46CE-9E90-0081E80F5AFF}"/>
                  </a:ext>
                </a:extLst>
              </p:cNvPr>
              <p:cNvCxnSpPr>
                <a:cxnSpLocks/>
              </p:cNvCxnSpPr>
              <p:nvPr/>
            </p:nvCxnSpPr>
            <p:spPr bwMode="auto">
              <a:xfrm>
                <a:off x="3956095" y="3581400"/>
                <a:ext cx="137790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2" name="Straight Connector 102">
                <a:extLst>
                  <a:ext uri="{FF2B5EF4-FFF2-40B4-BE49-F238E27FC236}">
                    <a16:creationId xmlns:a16="http://schemas.microsoft.com/office/drawing/2014/main" id="{127CC676-2D6A-4477-B08A-9F3692618B9B}"/>
                  </a:ext>
                </a:extLst>
              </p:cNvPr>
              <p:cNvCxnSpPr>
                <a:cxnSpLocks/>
              </p:cNvCxnSpPr>
              <p:nvPr/>
            </p:nvCxnSpPr>
            <p:spPr bwMode="auto">
              <a:xfrm>
                <a:off x="3956095" y="4360514"/>
                <a:ext cx="137790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3" name="Straight Connector 103">
                <a:extLst>
                  <a:ext uri="{FF2B5EF4-FFF2-40B4-BE49-F238E27FC236}">
                    <a16:creationId xmlns:a16="http://schemas.microsoft.com/office/drawing/2014/main" id="{12CF799F-F135-415A-85A6-688A431B8882}"/>
                  </a:ext>
                </a:extLst>
              </p:cNvPr>
              <p:cNvCxnSpPr>
                <a:cxnSpLocks/>
              </p:cNvCxnSpPr>
              <p:nvPr/>
            </p:nvCxnSpPr>
            <p:spPr bwMode="auto">
              <a:xfrm>
                <a:off x="3956095" y="5715000"/>
                <a:ext cx="137790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4" name="Straight Connector 104">
                <a:extLst>
                  <a:ext uri="{FF2B5EF4-FFF2-40B4-BE49-F238E27FC236}">
                    <a16:creationId xmlns:a16="http://schemas.microsoft.com/office/drawing/2014/main" id="{A9445E02-1F72-465E-B23C-086451DBFDAC}"/>
                  </a:ext>
                </a:extLst>
              </p:cNvPr>
              <p:cNvCxnSpPr>
                <a:cxnSpLocks/>
              </p:cNvCxnSpPr>
              <p:nvPr/>
            </p:nvCxnSpPr>
            <p:spPr bwMode="auto">
              <a:xfrm>
                <a:off x="3956095" y="6400800"/>
                <a:ext cx="279094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656" name="Straight Connector 108">
              <a:extLst>
                <a:ext uri="{FF2B5EF4-FFF2-40B4-BE49-F238E27FC236}">
                  <a16:creationId xmlns:a16="http://schemas.microsoft.com/office/drawing/2014/main" id="{3FE78F66-E86D-4028-A895-256CD6212CE5}"/>
                </a:ext>
              </a:extLst>
            </p:cNvPr>
            <p:cNvCxnSpPr>
              <a:cxnSpLocks/>
            </p:cNvCxnSpPr>
            <p:nvPr/>
          </p:nvCxnSpPr>
          <p:spPr bwMode="auto">
            <a:xfrm>
              <a:off x="3745926" y="3276600"/>
              <a:ext cx="279094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A0B6A17F-6F24-41F1-AC24-06BF3F3E9A2B}"/>
                </a:ext>
              </a:extLst>
            </p:cNvPr>
            <p:cNvCxnSpPr>
              <a:cxnSpLocks/>
            </p:cNvCxnSpPr>
            <p:nvPr/>
          </p:nvCxnSpPr>
          <p:spPr bwMode="auto">
            <a:xfrm flipV="1">
              <a:off x="5714457" y="3352794"/>
              <a:ext cx="0" cy="1739864"/>
            </a:xfrm>
            <a:prstGeom prst="straightConnector1">
              <a:avLst/>
            </a:prstGeom>
            <a:solidFill>
              <a:schemeClr val="accent1"/>
            </a:solidFill>
            <a:ln w="57150"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Arrow Connector 118">
              <a:extLst>
                <a:ext uri="{FF2B5EF4-FFF2-40B4-BE49-F238E27FC236}">
                  <a16:creationId xmlns:a16="http://schemas.microsoft.com/office/drawing/2014/main" id="{94934AEA-C82D-4BB0-A9BB-872C89111D1F}"/>
                </a:ext>
              </a:extLst>
            </p:cNvPr>
            <p:cNvCxnSpPr>
              <a:cxnSpLocks/>
            </p:cNvCxnSpPr>
            <p:nvPr/>
          </p:nvCxnSpPr>
          <p:spPr bwMode="auto">
            <a:xfrm>
              <a:off x="5714457" y="6248333"/>
              <a:ext cx="0" cy="1155676"/>
            </a:xfrm>
            <a:prstGeom prst="straightConnector1">
              <a:avLst/>
            </a:prstGeom>
            <a:solidFill>
              <a:schemeClr val="accent1"/>
            </a:solidFill>
            <a:ln w="57150"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7653" name="Picture 123" descr="046_HookingUp">
            <a:extLst>
              <a:ext uri="{FF2B5EF4-FFF2-40B4-BE49-F238E27FC236}">
                <a16:creationId xmlns:a16="http://schemas.microsoft.com/office/drawing/2014/main" id="{C14C219F-961F-4062-9394-6CACB60BE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9388"/>
            <a:ext cx="27908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19">
            <a:extLst>
              <a:ext uri="{FF2B5EF4-FFF2-40B4-BE49-F238E27FC236}">
                <a16:creationId xmlns:a16="http://schemas.microsoft.com/office/drawing/2014/main" id="{7ED3AD09-4498-4EC2-B23E-9D9DC7ABF9B7}"/>
              </a:ext>
            </a:extLst>
          </p:cNvPr>
          <p:cNvSpPr>
            <a:spLocks noChangeArrowheads="1"/>
          </p:cNvSpPr>
          <p:nvPr/>
        </p:nvSpPr>
        <p:spPr bwMode="auto">
          <a:xfrm>
            <a:off x="247650" y="514350"/>
            <a:ext cx="6591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2800"/>
              <a:t>Midiendo la distancia total de la caída</a:t>
            </a:r>
            <a:endParaRPr lang="es-ES" altLang="en-US" sz="2400"/>
          </a:p>
        </p:txBody>
      </p:sp>
      <p:sp>
        <p:nvSpPr>
          <p:cNvPr id="28675" name="AutoShape 1026">
            <a:extLst>
              <a:ext uri="{FF2B5EF4-FFF2-40B4-BE49-F238E27FC236}">
                <a16:creationId xmlns:a16="http://schemas.microsoft.com/office/drawing/2014/main" id="{56AF4649-A7AE-48E0-A4B7-AB0BC29C44AA}"/>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28676" name="Group 1">
            <a:extLst>
              <a:ext uri="{FF2B5EF4-FFF2-40B4-BE49-F238E27FC236}">
                <a16:creationId xmlns:a16="http://schemas.microsoft.com/office/drawing/2014/main" id="{1F4168C2-254E-4D9D-A0C1-012270DC5CDE}"/>
              </a:ext>
            </a:extLst>
          </p:cNvPr>
          <p:cNvGrpSpPr>
            <a:grpSpLocks/>
          </p:cNvGrpSpPr>
          <p:nvPr/>
        </p:nvGrpSpPr>
        <p:grpSpPr bwMode="auto">
          <a:xfrm>
            <a:off x="247650" y="4052888"/>
            <a:ext cx="6291263" cy="4576762"/>
            <a:chOff x="244929" y="3048000"/>
            <a:chExt cx="6291942" cy="4576666"/>
          </a:xfrm>
        </p:grpSpPr>
        <p:sp>
          <p:nvSpPr>
            <p:cNvPr id="28678" name="TextBox 105">
              <a:extLst>
                <a:ext uri="{FF2B5EF4-FFF2-40B4-BE49-F238E27FC236}">
                  <a16:creationId xmlns:a16="http://schemas.microsoft.com/office/drawing/2014/main" id="{323D3E2B-9D64-40D6-9143-1F7596743DB7}"/>
                </a:ext>
              </a:extLst>
            </p:cNvPr>
            <p:cNvSpPr txBox="1">
              <a:spLocks noChangeArrowheads="1"/>
            </p:cNvSpPr>
            <p:nvPr/>
          </p:nvSpPr>
          <p:spPr bwMode="auto">
            <a:xfrm>
              <a:off x="5479187" y="5215618"/>
              <a:ext cx="10413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a:t>Total</a:t>
              </a:r>
            </a:p>
            <a:p>
              <a:r>
                <a:rPr lang="es-ES" altLang="en-US"/>
                <a:t>17 ½ pies</a:t>
              </a:r>
            </a:p>
            <a:p>
              <a:r>
                <a:rPr lang="es-ES" altLang="en-US"/>
                <a:t>desde el anclaje</a:t>
              </a:r>
            </a:p>
          </p:txBody>
        </p:sp>
        <p:grpSp>
          <p:nvGrpSpPr>
            <p:cNvPr id="28679" name="Group 106">
              <a:extLst>
                <a:ext uri="{FF2B5EF4-FFF2-40B4-BE49-F238E27FC236}">
                  <a16:creationId xmlns:a16="http://schemas.microsoft.com/office/drawing/2014/main" id="{82196F21-2B73-43ED-A2D5-51CC1B5DDC69}"/>
                </a:ext>
              </a:extLst>
            </p:cNvPr>
            <p:cNvGrpSpPr>
              <a:grpSpLocks/>
            </p:cNvGrpSpPr>
            <p:nvPr/>
          </p:nvGrpSpPr>
          <p:grpSpPr bwMode="auto">
            <a:xfrm>
              <a:off x="244929" y="3048000"/>
              <a:ext cx="6291942" cy="4576666"/>
              <a:chOff x="455098" y="1987550"/>
              <a:chExt cx="6291942" cy="4576666"/>
            </a:xfrm>
          </p:grpSpPr>
          <p:pic>
            <p:nvPicPr>
              <p:cNvPr id="28683" name="Picture 107">
                <a:extLst>
                  <a:ext uri="{FF2B5EF4-FFF2-40B4-BE49-F238E27FC236}">
                    <a16:creationId xmlns:a16="http://schemas.microsoft.com/office/drawing/2014/main" id="{884FF2A7-640B-4066-8BBD-A67FEF968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98" y="1987550"/>
                <a:ext cx="3500997" cy="457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TextBox 108">
                <a:extLst>
                  <a:ext uri="{FF2B5EF4-FFF2-40B4-BE49-F238E27FC236}">
                    <a16:creationId xmlns:a16="http://schemas.microsoft.com/office/drawing/2014/main" id="{D1BFDDD6-10DF-4AA9-B4B9-7ABCC36B3D31}"/>
                  </a:ext>
                </a:extLst>
              </p:cNvPr>
              <p:cNvSpPr txBox="1">
                <a:spLocks noChangeArrowheads="1"/>
              </p:cNvSpPr>
              <p:nvPr/>
            </p:nvSpPr>
            <p:spPr bwMode="auto">
              <a:xfrm>
                <a:off x="4102145" y="2590800"/>
                <a:ext cx="17526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a:t>6 pies de largo de la línea de vida</a:t>
                </a:r>
              </a:p>
              <a:p>
                <a:endParaRPr lang="es-ES" altLang="en-US"/>
              </a:p>
              <a:p>
                <a:endParaRPr lang="es-ES" altLang="en-US"/>
              </a:p>
              <a:p>
                <a:endParaRPr lang="es-ES" altLang="en-US"/>
              </a:p>
              <a:p>
                <a:r>
                  <a:rPr lang="es-ES" altLang="en-US"/>
                  <a:t>3 ½ pies de distancia de deceleración</a:t>
                </a:r>
              </a:p>
              <a:p>
                <a:endParaRPr lang="es-ES" altLang="en-US"/>
              </a:p>
              <a:p>
                <a:endParaRPr lang="es-ES" altLang="en-US"/>
              </a:p>
              <a:p>
                <a:endParaRPr lang="es-ES" altLang="en-US"/>
              </a:p>
              <a:p>
                <a:r>
                  <a:rPr lang="es-ES" altLang="en-US"/>
                  <a:t>6 pies estatura del trabajador</a:t>
                </a:r>
              </a:p>
              <a:p>
                <a:endParaRPr lang="es-ES" altLang="en-US"/>
              </a:p>
              <a:p>
                <a:endParaRPr lang="es-ES" altLang="en-US"/>
              </a:p>
              <a:p>
                <a:endParaRPr lang="es-ES" altLang="en-US"/>
              </a:p>
              <a:p>
                <a:r>
                  <a:rPr lang="es-ES" altLang="en-US"/>
                  <a:t>2 pies factor de seguridad</a:t>
                </a:r>
              </a:p>
            </p:txBody>
          </p:sp>
          <p:cxnSp>
            <p:nvCxnSpPr>
              <p:cNvPr id="28685" name="Straight Connector 109">
                <a:extLst>
                  <a:ext uri="{FF2B5EF4-FFF2-40B4-BE49-F238E27FC236}">
                    <a16:creationId xmlns:a16="http://schemas.microsoft.com/office/drawing/2014/main" id="{D8749EE0-5903-45C9-9067-263676F94AA5}"/>
                  </a:ext>
                </a:extLst>
              </p:cNvPr>
              <p:cNvCxnSpPr>
                <a:cxnSpLocks/>
              </p:cNvCxnSpPr>
              <p:nvPr/>
            </p:nvCxnSpPr>
            <p:spPr bwMode="auto">
              <a:xfrm>
                <a:off x="3956095" y="3581400"/>
                <a:ext cx="137790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6" name="Straight Connector 110">
                <a:extLst>
                  <a:ext uri="{FF2B5EF4-FFF2-40B4-BE49-F238E27FC236}">
                    <a16:creationId xmlns:a16="http://schemas.microsoft.com/office/drawing/2014/main" id="{4A92810B-A27C-4AC8-870D-6E11ADCA5450}"/>
                  </a:ext>
                </a:extLst>
              </p:cNvPr>
              <p:cNvCxnSpPr>
                <a:cxnSpLocks/>
              </p:cNvCxnSpPr>
              <p:nvPr/>
            </p:nvCxnSpPr>
            <p:spPr bwMode="auto">
              <a:xfrm>
                <a:off x="3956095" y="4360514"/>
                <a:ext cx="137790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7" name="Straight Connector 111">
                <a:extLst>
                  <a:ext uri="{FF2B5EF4-FFF2-40B4-BE49-F238E27FC236}">
                    <a16:creationId xmlns:a16="http://schemas.microsoft.com/office/drawing/2014/main" id="{36604E99-2EA3-4003-B767-E5F8CE39E48C}"/>
                  </a:ext>
                </a:extLst>
              </p:cNvPr>
              <p:cNvCxnSpPr>
                <a:cxnSpLocks/>
              </p:cNvCxnSpPr>
              <p:nvPr/>
            </p:nvCxnSpPr>
            <p:spPr bwMode="auto">
              <a:xfrm>
                <a:off x="3956095" y="5715000"/>
                <a:ext cx="137790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8" name="Straight Connector 112">
                <a:extLst>
                  <a:ext uri="{FF2B5EF4-FFF2-40B4-BE49-F238E27FC236}">
                    <a16:creationId xmlns:a16="http://schemas.microsoft.com/office/drawing/2014/main" id="{F95BCCBE-3BD7-4E15-82A2-FC77CC7E9C9A}"/>
                  </a:ext>
                </a:extLst>
              </p:cNvPr>
              <p:cNvCxnSpPr>
                <a:cxnSpLocks/>
              </p:cNvCxnSpPr>
              <p:nvPr/>
            </p:nvCxnSpPr>
            <p:spPr bwMode="auto">
              <a:xfrm>
                <a:off x="3956095" y="6400800"/>
                <a:ext cx="279094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680" name="Straight Connector 113">
              <a:extLst>
                <a:ext uri="{FF2B5EF4-FFF2-40B4-BE49-F238E27FC236}">
                  <a16:creationId xmlns:a16="http://schemas.microsoft.com/office/drawing/2014/main" id="{5E348D26-1107-4B47-AE38-A9BFB4916CEA}"/>
                </a:ext>
              </a:extLst>
            </p:cNvPr>
            <p:cNvCxnSpPr>
              <a:cxnSpLocks/>
            </p:cNvCxnSpPr>
            <p:nvPr/>
          </p:nvCxnSpPr>
          <p:spPr bwMode="auto">
            <a:xfrm>
              <a:off x="3745926" y="3276600"/>
              <a:ext cx="279094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Arrow Connector 114">
              <a:extLst>
                <a:ext uri="{FF2B5EF4-FFF2-40B4-BE49-F238E27FC236}">
                  <a16:creationId xmlns:a16="http://schemas.microsoft.com/office/drawing/2014/main" id="{4A9EED3F-7F7A-4679-8659-4461704D1204}"/>
                </a:ext>
              </a:extLst>
            </p:cNvPr>
            <p:cNvCxnSpPr>
              <a:cxnSpLocks/>
            </p:cNvCxnSpPr>
            <p:nvPr/>
          </p:nvCxnSpPr>
          <p:spPr bwMode="auto">
            <a:xfrm flipV="1">
              <a:off x="5714457" y="3352794"/>
              <a:ext cx="0" cy="1739864"/>
            </a:xfrm>
            <a:prstGeom prst="straightConnector1">
              <a:avLst/>
            </a:prstGeom>
            <a:solidFill>
              <a:schemeClr val="accent1"/>
            </a:solidFill>
            <a:ln w="57150"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Arrow Connector 115">
              <a:extLst>
                <a:ext uri="{FF2B5EF4-FFF2-40B4-BE49-F238E27FC236}">
                  <a16:creationId xmlns:a16="http://schemas.microsoft.com/office/drawing/2014/main" id="{3B60F99A-57EF-46F8-93A3-2A47CAB6918F}"/>
                </a:ext>
              </a:extLst>
            </p:cNvPr>
            <p:cNvCxnSpPr>
              <a:cxnSpLocks/>
            </p:cNvCxnSpPr>
            <p:nvPr/>
          </p:nvCxnSpPr>
          <p:spPr bwMode="auto">
            <a:xfrm>
              <a:off x="5714457" y="6248333"/>
              <a:ext cx="0" cy="1155676"/>
            </a:xfrm>
            <a:prstGeom prst="straightConnector1">
              <a:avLst/>
            </a:prstGeom>
            <a:solidFill>
              <a:schemeClr val="accent1"/>
            </a:solidFill>
            <a:ln w="57150" cap="flat" cmpd="sng" algn="ctr">
              <a:solidFill>
                <a:schemeClr val="bg1">
                  <a:lumMod val="6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8677" name="Picture 131" descr="046_HookingUp">
            <a:extLst>
              <a:ext uri="{FF2B5EF4-FFF2-40B4-BE49-F238E27FC236}">
                <a16:creationId xmlns:a16="http://schemas.microsoft.com/office/drawing/2014/main" id="{9BC4C737-A55B-421D-8213-AB4A80CE2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9388"/>
            <a:ext cx="27908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96">
            <a:extLst>
              <a:ext uri="{FF2B5EF4-FFF2-40B4-BE49-F238E27FC236}">
                <a16:creationId xmlns:a16="http://schemas.microsoft.com/office/drawing/2014/main" id="{0E4C9791-0819-455B-BC15-8AF3D31B9538}"/>
              </a:ext>
            </a:extLst>
          </p:cNvPr>
          <p:cNvSpPr txBox="1">
            <a:spLocks noChangeArrowheads="1"/>
          </p:cNvSpPr>
          <p:nvPr/>
        </p:nvSpPr>
        <p:spPr bwMode="auto">
          <a:xfrm>
            <a:off x="685800" y="2590800"/>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s-ES_tradnl" altLang="en-US" b="0"/>
          </a:p>
        </p:txBody>
      </p:sp>
      <p:sp>
        <p:nvSpPr>
          <p:cNvPr id="29699" name="Text Box 297">
            <a:extLst>
              <a:ext uri="{FF2B5EF4-FFF2-40B4-BE49-F238E27FC236}">
                <a16:creationId xmlns:a16="http://schemas.microsoft.com/office/drawing/2014/main" id="{E7DD992D-2CCE-43C7-B285-8387842959F4}"/>
              </a:ext>
            </a:extLst>
          </p:cNvPr>
          <p:cNvSpPr txBox="1">
            <a:spLocks noChangeArrowheads="1"/>
          </p:cNvSpPr>
          <p:nvPr/>
        </p:nvSpPr>
        <p:spPr bwMode="auto">
          <a:xfrm>
            <a:off x="381000" y="1447800"/>
            <a:ext cx="3535363"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defTabSz="1422400">
              <a:tabLst>
                <a:tab pos="3263900" algn="l"/>
              </a:tabLst>
              <a:defRPr sz="1400" b="1">
                <a:solidFill>
                  <a:schemeClr val="tx1"/>
                </a:solidFill>
                <a:latin typeface="Times New Roman" panose="02020603050405020304" pitchFamily="18" charset="0"/>
              </a:defRPr>
            </a:lvl1pPr>
            <a:lvl2pPr marL="742950" indent="-285750" defTabSz="1422400">
              <a:tabLst>
                <a:tab pos="3263900" algn="l"/>
              </a:tabLst>
              <a:defRPr sz="1400" b="1">
                <a:solidFill>
                  <a:schemeClr val="tx1"/>
                </a:solidFill>
                <a:latin typeface="Times New Roman" panose="02020603050405020304" pitchFamily="18" charset="0"/>
              </a:defRPr>
            </a:lvl2pPr>
            <a:lvl3pPr marL="1143000" indent="-228600" defTabSz="1422400">
              <a:tabLst>
                <a:tab pos="3263900" algn="l"/>
              </a:tabLst>
              <a:defRPr sz="1400" b="1">
                <a:solidFill>
                  <a:schemeClr val="tx1"/>
                </a:solidFill>
                <a:latin typeface="Times New Roman" panose="02020603050405020304" pitchFamily="18" charset="0"/>
              </a:defRPr>
            </a:lvl3pPr>
            <a:lvl4pPr marL="1600200" indent="-228600" defTabSz="1422400">
              <a:tabLst>
                <a:tab pos="3263900" algn="l"/>
              </a:tabLst>
              <a:defRPr sz="1400" b="1">
                <a:solidFill>
                  <a:schemeClr val="tx1"/>
                </a:solidFill>
                <a:latin typeface="Times New Roman" panose="02020603050405020304" pitchFamily="18" charset="0"/>
              </a:defRPr>
            </a:lvl4pPr>
            <a:lvl5pPr marL="2057400" indent="-228600" defTabSz="1422400">
              <a:tabLst>
                <a:tab pos="3263900" algn="l"/>
              </a:tabLst>
              <a:defRPr sz="1400" b="1">
                <a:solidFill>
                  <a:schemeClr val="tx1"/>
                </a:solidFill>
                <a:latin typeface="Times New Roman" panose="02020603050405020304" pitchFamily="18" charset="0"/>
              </a:defRPr>
            </a:lvl5pPr>
            <a:lvl6pPr marL="25146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6pPr>
            <a:lvl7pPr marL="29718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7pPr>
            <a:lvl8pPr marL="34290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8pPr>
            <a:lvl9pPr marL="38862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9pPr>
          </a:lstStyle>
          <a:p>
            <a:pPr>
              <a:buFont typeface="Wingdings" panose="05000000000000000000" pitchFamily="2" charset="2"/>
              <a:buChar char="u"/>
            </a:pPr>
            <a:r>
              <a:rPr lang="en-US" altLang="en-US" sz="1600"/>
              <a:t>Unprotected sides and edges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Leading edges	</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Walking and working surfaces where leading edges are under construction</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Hoist areas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Holes in walking and working surfaces 	</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Formwork and reinforcing steel	</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Ramps, runways, and other  walkways 	</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Excavations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Dangerous equipment	</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Overhand bricklaying and related work</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Precast concrete erection</a:t>
            </a:r>
            <a:endParaRPr lang="en-US" altLang="en-US" sz="1600" b="0"/>
          </a:p>
        </p:txBody>
      </p:sp>
      <p:pic>
        <p:nvPicPr>
          <p:cNvPr id="29700" name="Picture 300" descr="D:\images_for_visio\2824d_tifs\3a.tif">
            <a:extLst>
              <a:ext uri="{FF2B5EF4-FFF2-40B4-BE49-F238E27FC236}">
                <a16:creationId xmlns:a16="http://schemas.microsoft.com/office/drawing/2014/main" id="{254E90EF-4F41-415F-B4F4-5178FA06E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100" y="5181600"/>
            <a:ext cx="8080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02" descr="D:\images_for_visio\2824d_tifs\8.tif">
            <a:extLst>
              <a:ext uri="{FF2B5EF4-FFF2-40B4-BE49-F238E27FC236}">
                <a16:creationId xmlns:a16="http://schemas.microsoft.com/office/drawing/2014/main" id="{02986D31-78A0-4166-89BB-2171DE992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95600"/>
            <a:ext cx="10556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06" descr="C:\aTomas\02.tif">
            <a:extLst>
              <a:ext uri="{FF2B5EF4-FFF2-40B4-BE49-F238E27FC236}">
                <a16:creationId xmlns:a16="http://schemas.microsoft.com/office/drawing/2014/main" id="{CF02B945-C7F1-4381-A04B-F345BB66C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263" y="1358900"/>
            <a:ext cx="2540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313" descr="C:\aTomas\11.tif">
            <a:extLst>
              <a:ext uri="{FF2B5EF4-FFF2-40B4-BE49-F238E27FC236}">
                <a16:creationId xmlns:a16="http://schemas.microsoft.com/office/drawing/2014/main" id="{78A6B281-2F51-46B9-A6F6-16EC197B5A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1910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314" descr="D:\images_for_visio\2824d_tifs\9.tif">
            <a:extLst>
              <a:ext uri="{FF2B5EF4-FFF2-40B4-BE49-F238E27FC236}">
                <a16:creationId xmlns:a16="http://schemas.microsoft.com/office/drawing/2014/main" id="{824E9C23-5F6F-4C66-958C-42EBEC92AE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6900" y="6718300"/>
            <a:ext cx="11017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317">
            <a:extLst>
              <a:ext uri="{FF2B5EF4-FFF2-40B4-BE49-F238E27FC236}">
                <a16:creationId xmlns:a16="http://schemas.microsoft.com/office/drawing/2014/main" id="{2B879E45-4F08-4BD0-980D-4A991DD9F134}"/>
              </a:ext>
            </a:extLst>
          </p:cNvPr>
          <p:cNvSpPr>
            <a:spLocks noChangeArrowheads="1"/>
          </p:cNvSpPr>
          <p:nvPr/>
        </p:nvSpPr>
        <p:spPr bwMode="auto">
          <a:xfrm>
            <a:off x="323850" y="152400"/>
            <a:ext cx="60198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600"/>
              <a:t>Use fall protection when working</a:t>
            </a:r>
          </a:p>
          <a:p>
            <a:r>
              <a:rPr lang="en-US" altLang="en-US" sz="2600"/>
              <a:t>on or near</a:t>
            </a:r>
            <a:endParaRPr lang="en-US" altLang="en-US" sz="2400"/>
          </a:p>
        </p:txBody>
      </p:sp>
      <p:sp>
        <p:nvSpPr>
          <p:cNvPr id="29706" name="AutoShape 1026">
            <a:extLst>
              <a:ext uri="{FF2B5EF4-FFF2-40B4-BE49-F238E27FC236}">
                <a16:creationId xmlns:a16="http://schemas.microsoft.com/office/drawing/2014/main" id="{0370EBA0-8110-4F61-A08E-69F5501297C8}"/>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a:extLst>
              <a:ext uri="{FF2B5EF4-FFF2-40B4-BE49-F238E27FC236}">
                <a16:creationId xmlns:a16="http://schemas.microsoft.com/office/drawing/2014/main" id="{22E0C003-D977-4853-B788-78CFB1F9CC0F}"/>
              </a:ext>
            </a:extLst>
          </p:cNvPr>
          <p:cNvSpPr txBox="1">
            <a:spLocks noChangeArrowheads="1"/>
          </p:cNvSpPr>
          <p:nvPr/>
        </p:nvSpPr>
        <p:spPr bwMode="auto">
          <a:xfrm>
            <a:off x="381000" y="1506538"/>
            <a:ext cx="3505200"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defTabSz="1422400">
              <a:tabLst>
                <a:tab pos="3263900" algn="l"/>
              </a:tabLst>
              <a:defRPr sz="1400" b="1">
                <a:solidFill>
                  <a:schemeClr val="tx1"/>
                </a:solidFill>
                <a:latin typeface="Times New Roman" panose="02020603050405020304" pitchFamily="18" charset="0"/>
              </a:defRPr>
            </a:lvl1pPr>
            <a:lvl2pPr marL="742950" indent="-285750" defTabSz="1422400">
              <a:tabLst>
                <a:tab pos="3263900" algn="l"/>
              </a:tabLst>
              <a:defRPr sz="1400" b="1">
                <a:solidFill>
                  <a:schemeClr val="tx1"/>
                </a:solidFill>
                <a:latin typeface="Times New Roman" panose="02020603050405020304" pitchFamily="18" charset="0"/>
              </a:defRPr>
            </a:lvl2pPr>
            <a:lvl3pPr marL="1143000" indent="-228600" defTabSz="1422400">
              <a:tabLst>
                <a:tab pos="3263900" algn="l"/>
              </a:tabLst>
              <a:defRPr sz="1400" b="1">
                <a:solidFill>
                  <a:schemeClr val="tx1"/>
                </a:solidFill>
                <a:latin typeface="Times New Roman" panose="02020603050405020304" pitchFamily="18" charset="0"/>
              </a:defRPr>
            </a:lvl3pPr>
            <a:lvl4pPr marL="1600200" indent="-228600" defTabSz="1422400">
              <a:tabLst>
                <a:tab pos="3263900" algn="l"/>
              </a:tabLst>
              <a:defRPr sz="1400" b="1">
                <a:solidFill>
                  <a:schemeClr val="tx1"/>
                </a:solidFill>
                <a:latin typeface="Times New Roman" panose="02020603050405020304" pitchFamily="18" charset="0"/>
              </a:defRPr>
            </a:lvl4pPr>
            <a:lvl5pPr marL="2057400" indent="-228600" defTabSz="1422400">
              <a:tabLst>
                <a:tab pos="3263900" algn="l"/>
              </a:tabLst>
              <a:defRPr sz="1400" b="1">
                <a:solidFill>
                  <a:schemeClr val="tx1"/>
                </a:solidFill>
                <a:latin typeface="Times New Roman" panose="02020603050405020304" pitchFamily="18" charset="0"/>
              </a:defRPr>
            </a:lvl5pPr>
            <a:lvl6pPr marL="25146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6pPr>
            <a:lvl7pPr marL="29718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7pPr>
            <a:lvl8pPr marL="34290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8pPr>
            <a:lvl9pPr marL="3886200" indent="-228600" defTabSz="1422400" eaLnBrk="0" fontAlgn="base" hangingPunct="0">
              <a:spcBef>
                <a:spcPct val="0"/>
              </a:spcBef>
              <a:spcAft>
                <a:spcPct val="0"/>
              </a:spcAft>
              <a:tabLst>
                <a:tab pos="3263900" algn="l"/>
              </a:tabLst>
              <a:defRPr sz="1400" b="1">
                <a:solidFill>
                  <a:schemeClr val="tx1"/>
                </a:solidFill>
                <a:latin typeface="Times New Roman" panose="02020603050405020304" pitchFamily="18" charset="0"/>
              </a:defRPr>
            </a:lvl9pPr>
          </a:lstStyle>
          <a:p>
            <a:pPr>
              <a:buFont typeface="Wingdings" panose="05000000000000000000" pitchFamily="2" charset="2"/>
              <a:buChar char="u"/>
            </a:pPr>
            <a:r>
              <a:rPr lang="en-US" altLang="en-US" sz="1600"/>
              <a:t>Lados y bordes no-protegidos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Bordes salientes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Superficies para caminar o trabajar en las cuales los bordes salientes están bajo construcción</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Areas de izar</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Huecos en superficies para caminar o trabajar</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Encofrado y acero de refuerzo</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Rampas, corredores y otros pasadizos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Excavaciones</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Equipo peligroso</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Albañilería por lo alto y trabajo relacionado</a:t>
            </a:r>
          </a:p>
          <a:p>
            <a:pPr>
              <a:buFont typeface="Wingdings" panose="05000000000000000000" pitchFamily="2" charset="2"/>
              <a:buChar char="u"/>
            </a:pPr>
            <a:endParaRPr lang="en-US" altLang="en-US" sz="1600"/>
          </a:p>
          <a:p>
            <a:pPr>
              <a:buFont typeface="Wingdings" panose="05000000000000000000" pitchFamily="2" charset="2"/>
              <a:buChar char="u"/>
            </a:pPr>
            <a:r>
              <a:rPr lang="en-US" altLang="en-US" sz="1600"/>
              <a:t>Montaje de concreto prefabricado</a:t>
            </a:r>
            <a:endParaRPr lang="en-US" altLang="en-US" sz="1600" b="0"/>
          </a:p>
        </p:txBody>
      </p:sp>
      <p:pic>
        <p:nvPicPr>
          <p:cNvPr id="30723" name="Picture 8" descr="D:\images_for_visio\2824d_tifs\9.tif">
            <a:extLst>
              <a:ext uri="{FF2B5EF4-FFF2-40B4-BE49-F238E27FC236}">
                <a16:creationId xmlns:a16="http://schemas.microsoft.com/office/drawing/2014/main" id="{5CED2683-7A58-4541-A308-B49D03D96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6718300"/>
            <a:ext cx="11017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9" descr="D:\images_for_visio\2824d_tifs\8.tif">
            <a:extLst>
              <a:ext uri="{FF2B5EF4-FFF2-40B4-BE49-F238E27FC236}">
                <a16:creationId xmlns:a16="http://schemas.microsoft.com/office/drawing/2014/main" id="{E7CA6984-0B4C-4AD7-A3E6-D60833F9F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95600"/>
            <a:ext cx="10556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0" descr="C:\aTomas\02.tif">
            <a:extLst>
              <a:ext uri="{FF2B5EF4-FFF2-40B4-BE49-F238E27FC236}">
                <a16:creationId xmlns:a16="http://schemas.microsoft.com/office/drawing/2014/main" id="{9297F1D7-646F-4D06-A523-4AD90339E5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263" y="1358900"/>
            <a:ext cx="2540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2" descr="C:\aTomas\11.tif">
            <a:extLst>
              <a:ext uri="{FF2B5EF4-FFF2-40B4-BE49-F238E27FC236}">
                <a16:creationId xmlns:a16="http://schemas.microsoft.com/office/drawing/2014/main" id="{D8EF0415-1E9D-4089-998C-FD52D05B3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1910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3" descr="D:\images_for_visio\2824d_tifs\3a.tif">
            <a:extLst>
              <a:ext uri="{FF2B5EF4-FFF2-40B4-BE49-F238E27FC236}">
                <a16:creationId xmlns:a16="http://schemas.microsoft.com/office/drawing/2014/main" id="{0EAAD9BE-B39D-47D2-AC50-2E38EB477B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100" y="5181600"/>
            <a:ext cx="8080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22">
            <a:extLst>
              <a:ext uri="{FF2B5EF4-FFF2-40B4-BE49-F238E27FC236}">
                <a16:creationId xmlns:a16="http://schemas.microsoft.com/office/drawing/2014/main" id="{9FFAA2B1-E9BF-48AD-AC65-3BC29B723653}"/>
              </a:ext>
            </a:extLst>
          </p:cNvPr>
          <p:cNvSpPr>
            <a:spLocks noChangeArrowheads="1"/>
          </p:cNvSpPr>
          <p:nvPr/>
        </p:nvSpPr>
        <p:spPr bwMode="auto">
          <a:xfrm>
            <a:off x="285750" y="209550"/>
            <a:ext cx="6019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2400"/>
              <a:t>Use protección contra caídas cuando trabajando en ó cerca de</a:t>
            </a:r>
          </a:p>
        </p:txBody>
      </p:sp>
      <p:sp>
        <p:nvSpPr>
          <p:cNvPr id="30729" name="AutoShape 1026">
            <a:extLst>
              <a:ext uri="{FF2B5EF4-FFF2-40B4-BE49-F238E27FC236}">
                <a16:creationId xmlns:a16="http://schemas.microsoft.com/office/drawing/2014/main" id="{E79EDB7D-F6F8-4839-9E46-864DF64D677B}"/>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4">
            <a:extLst>
              <a:ext uri="{FF2B5EF4-FFF2-40B4-BE49-F238E27FC236}">
                <a16:creationId xmlns:a16="http://schemas.microsoft.com/office/drawing/2014/main" id="{BDD02032-554C-4632-A060-ED2330081525}"/>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1400" b="1">
                <a:solidFill>
                  <a:schemeClr val="tx1"/>
                </a:solidFill>
                <a:latin typeface="Times New Roman" panose="02020603050405020304" pitchFamily="18" charset="0"/>
              </a:defRPr>
            </a:lvl1pPr>
            <a:lvl2pPr marL="742950" indent="-285750" defTabSz="571500">
              <a:tabLst>
                <a:tab pos="457200" algn="l"/>
                <a:tab pos="2971800" algn="l"/>
                <a:tab pos="3771900" algn="l"/>
              </a:tabLst>
              <a:defRPr sz="1400" b="1">
                <a:solidFill>
                  <a:schemeClr val="tx1"/>
                </a:solidFill>
                <a:latin typeface="Times New Roman" panose="02020603050405020304" pitchFamily="18" charset="0"/>
              </a:defRPr>
            </a:lvl2pPr>
            <a:lvl3pPr marL="1143000" indent="-228600" defTabSz="571500">
              <a:tabLst>
                <a:tab pos="457200" algn="l"/>
                <a:tab pos="2971800" algn="l"/>
                <a:tab pos="3771900" algn="l"/>
              </a:tabLst>
              <a:defRPr sz="1400" b="1">
                <a:solidFill>
                  <a:schemeClr val="tx1"/>
                </a:solidFill>
                <a:latin typeface="Times New Roman" panose="02020603050405020304" pitchFamily="18" charset="0"/>
              </a:defRPr>
            </a:lvl3pPr>
            <a:lvl4pPr marL="1600200" indent="-228600" defTabSz="571500">
              <a:tabLst>
                <a:tab pos="457200" algn="l"/>
                <a:tab pos="2971800" algn="l"/>
                <a:tab pos="3771900" algn="l"/>
              </a:tabLst>
              <a:defRPr sz="1400" b="1">
                <a:solidFill>
                  <a:schemeClr val="tx1"/>
                </a:solidFill>
                <a:latin typeface="Times New Roman" panose="02020603050405020304" pitchFamily="18" charset="0"/>
              </a:defRPr>
            </a:lvl4pPr>
            <a:lvl5pPr marL="2057400" indent="-228600" defTabSz="571500">
              <a:tabLst>
                <a:tab pos="457200" algn="l"/>
                <a:tab pos="2971800" algn="l"/>
                <a:tab pos="3771900" algn="l"/>
              </a:tabLst>
              <a:defRPr sz="1400" b="1">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9pPr>
          </a:lstStyle>
          <a:p>
            <a:r>
              <a:rPr lang="es-ES_tradnl" altLang="en-US" sz="1200"/>
              <a:t>OTHER TOPICS INCLUDE	OTROS TEMAS INCLUYEN</a:t>
            </a:r>
            <a:endParaRPr lang="es-ES_tradnl" altLang="en-US" sz="1300"/>
          </a:p>
          <a:p>
            <a:r>
              <a:rPr lang="es-ES_tradnl" altLang="en-US" sz="1300"/>
              <a:t>Accident Investigation	Investigación de Accidentes</a:t>
            </a:r>
          </a:p>
          <a:p>
            <a:r>
              <a:rPr lang="es-ES_tradnl" altLang="en-US" sz="1300"/>
              <a:t>Bloodborne Pathogens	Patógenos de la Sangre</a:t>
            </a:r>
          </a:p>
          <a:p>
            <a:r>
              <a:rPr lang="es-ES_tradnl" altLang="en-US" sz="1300"/>
              <a:t>Excavations	Excavaciones	</a:t>
            </a:r>
          </a:p>
          <a:p>
            <a:r>
              <a:rPr lang="es-ES_tradnl" altLang="en-US" sz="1300"/>
              <a:t>Fall Protection	Protección Contra Caídas</a:t>
            </a:r>
          </a:p>
          <a:p>
            <a:r>
              <a:rPr lang="es-ES_tradnl" altLang="en-US" sz="1300"/>
              <a:t>Hazard Communication	Comunicación de Riesgo</a:t>
            </a:r>
          </a:p>
          <a:p>
            <a:r>
              <a:rPr lang="es-ES_tradnl" altLang="en-US" sz="1300"/>
              <a:t>Hazard Identification 	Localización de Riesgos</a:t>
            </a:r>
          </a:p>
          <a:p>
            <a:r>
              <a:rPr lang="es-ES_tradnl" altLang="en-US" sz="1300"/>
              <a:t>Hazardous Energy Control	Control de Energía Peligrosa</a:t>
            </a:r>
          </a:p>
          <a:p>
            <a:r>
              <a:rPr lang="es-ES_tradnl" altLang="en-US" sz="1300"/>
              <a:t>Industrial Vehicles	Vehículos Industriales</a:t>
            </a:r>
          </a:p>
          <a:p>
            <a:r>
              <a:rPr lang="es-ES_tradnl" altLang="en-US" sz="1300"/>
              <a:t>Machine Safeguarding	Resguardos de M</a:t>
            </a:r>
            <a:r>
              <a:rPr lang="es-ES" altLang="en-US" sz="1300"/>
              <a:t>áquinas</a:t>
            </a:r>
            <a:endParaRPr lang="es-ES_tradnl" altLang="en-US" sz="1300"/>
          </a:p>
          <a:p>
            <a:r>
              <a:rPr lang="es-ES_tradnl" altLang="en-US" sz="1300"/>
              <a:t>Manual Material Handling  	Manipulación Manual de Cargas</a:t>
            </a:r>
          </a:p>
          <a:p>
            <a:r>
              <a:rPr lang="es-ES_tradnl" altLang="en-US" sz="1300"/>
              <a:t>Occupational Health 	Higiene Laboral</a:t>
            </a:r>
          </a:p>
          <a:p>
            <a:r>
              <a:rPr lang="es-ES_tradnl" altLang="en-US" sz="1300"/>
              <a:t>Portable Ladders 	Escaleras Portátiles</a:t>
            </a:r>
          </a:p>
          <a:p>
            <a:r>
              <a:rPr lang="es-ES_tradnl" altLang="en-US" sz="1300"/>
              <a:t>Restaurant Safety Tip Sheets	Hojas de Consejos para Restaurantes</a:t>
            </a:r>
          </a:p>
          <a:p>
            <a:r>
              <a:rPr lang="es-ES_tradnl" altLang="en-US" sz="1300"/>
              <a:t>Safety Committees and 	Comités de Seguridad y Reuniones de 	 	Safety Meetings 		Seguridad</a:t>
            </a:r>
          </a:p>
          <a:p>
            <a:r>
              <a:rPr lang="es-ES_tradnl" altLang="en-US" sz="1300"/>
              <a:t>Scaffolds 	Andamios</a:t>
            </a:r>
            <a:endParaRPr lang="en-US" altLang="en-US" sz="1300"/>
          </a:p>
        </p:txBody>
      </p:sp>
      <p:sp>
        <p:nvSpPr>
          <p:cNvPr id="31747" name="Rectangle 1216">
            <a:extLst>
              <a:ext uri="{FF2B5EF4-FFF2-40B4-BE49-F238E27FC236}">
                <a16:creationId xmlns:a16="http://schemas.microsoft.com/office/drawing/2014/main" id="{5AC71144-83ED-41CA-AA2B-D9D2D5C3DA46}"/>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a:t>Toll free number in Spanish: 1 (800) 843-8086</a:t>
            </a:r>
          </a:p>
          <a:p>
            <a:r>
              <a:rPr lang="en-US" altLang="en-US" sz="1200"/>
              <a:t>Toll free number in English: 1 (800) 922-2689</a:t>
            </a:r>
          </a:p>
          <a:p>
            <a:r>
              <a:rPr lang="en-US" altLang="en-US" sz="1200"/>
              <a:t>Web site:</a:t>
            </a:r>
            <a:r>
              <a:rPr lang="en-US" altLang="en-US" sz="1200">
                <a:solidFill>
                  <a:schemeClr val="tx2"/>
                </a:solidFill>
              </a:rPr>
              <a:t>  osha.oregon.gov</a:t>
            </a:r>
          </a:p>
        </p:txBody>
      </p:sp>
      <p:pic>
        <p:nvPicPr>
          <p:cNvPr id="31748" name="Picture 21" descr="C:\WINDOWS\Desktop\PESO logo2c.jpg">
            <a:extLst>
              <a:ext uri="{FF2B5EF4-FFF2-40B4-BE49-F238E27FC236}">
                <a16:creationId xmlns:a16="http://schemas.microsoft.com/office/drawing/2014/main" id="{E7E2D86E-DB59-439C-80E7-43E43D4F4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4C651E27-1268-46B5-A6EC-9269B26C47F0}"/>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t>PARA USAR ESTE INSTRUCTIVO:</a:t>
            </a:r>
          </a:p>
          <a:p>
            <a:pPr>
              <a:buFont typeface="Wingdings" panose="05000000000000000000" pitchFamily="2" charset="2"/>
              <a:buNone/>
            </a:pPr>
            <a:endParaRPr lang="en-US" altLang="en-US"/>
          </a:p>
          <a:p>
            <a:pPr>
              <a:buFont typeface="Wingdings" panose="05000000000000000000" pitchFamily="2" charset="2"/>
              <a:buNone/>
            </a:pPr>
            <a:r>
              <a:rPr lang="en-US" altLang="en-US" sz="1200"/>
              <a:t>Este instructivo de Oregon OSHA es</a:t>
            </a:r>
            <a:r>
              <a:rPr lang="es-ES" altLang="en-US" sz="1200"/>
              <a:t>tá</a:t>
            </a:r>
            <a:r>
              <a:rPr lang="en-US" altLang="en-US" sz="1200"/>
              <a:t> diseñado para que personas de habla inglés y español lo puedan usar.  Las páginas del lado izquierdo van en ingl</a:t>
            </a:r>
            <a:r>
              <a:rPr lang="es-ES_tradnl" altLang="en-US" sz="1200"/>
              <a:t>é</a:t>
            </a:r>
            <a:r>
              <a:rPr lang="en-US" altLang="en-US" sz="1200"/>
              <a:t>s, las páginas del lado derecho van en español.</a:t>
            </a:r>
          </a:p>
        </p:txBody>
      </p:sp>
      <p:sp>
        <p:nvSpPr>
          <p:cNvPr id="8195" name="Text Box 2052">
            <a:extLst>
              <a:ext uri="{FF2B5EF4-FFF2-40B4-BE49-F238E27FC236}">
                <a16:creationId xmlns:a16="http://schemas.microsoft.com/office/drawing/2014/main" id="{A6454359-B0FB-4178-A2FC-E828764085C2}"/>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PASO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4</a:t>
            </a:r>
          </a:p>
        </p:txBody>
      </p:sp>
      <p:graphicFrame>
        <p:nvGraphicFramePr>
          <p:cNvPr id="8196" name="Object 2053">
            <a:extLst>
              <a:ext uri="{FF2B5EF4-FFF2-40B4-BE49-F238E27FC236}">
                <a16:creationId xmlns:a16="http://schemas.microsoft.com/office/drawing/2014/main" id="{A7672B38-86CE-4D7C-8B03-817E0C5C891A}"/>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8390" name="Clip" r:id="rId4" imgW="1821485" imgH="1537106" progId="MS_ClipArt_Gallery.2">
                  <p:embed/>
                </p:oleObj>
              </mc:Choice>
              <mc:Fallback>
                <p:oleObj name="Clip" r:id="rId4" imgW="1821485" imgH="1537106" progId="MS_ClipArt_Gallery.2">
                  <p:embed/>
                  <p:pic>
                    <p:nvPicPr>
                      <p:cNvPr id="0" name="Object 20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4ABFBB36-7B41-4FD8-8F88-A8A76FB4A735}"/>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B601A9B6-FD15-4C9D-A571-B638997461CE}"/>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DDAEADE6-6350-4A69-A68C-9FDE0C9BC97B}"/>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39228E2F-EE9B-40A5-8C22-C351C04D4642}"/>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077AE2A9-FEF4-42A5-893B-95225E20D30F}"/>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305F1A17-14E4-46C9-951E-42BD4BF85355}"/>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D3C218BB-3CB8-4D70-B85B-BDFBDD257235}"/>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F0BE1BE0-5D06-447E-AFDE-8265C8A8E625}"/>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32BDBDB0-F35C-46AE-B7B7-C043A3203541}"/>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D0B05E88-EF53-4076-8B6B-47131508CF20}"/>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17F876D1-5A5E-4C34-8FC9-AB46FBF3009C}"/>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32855351-8244-4E59-85A6-28462E2CBC5F}"/>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D85D0A2A-CD6B-4F76-8E93-2A1CEAF02EFB}"/>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6E471391-EE06-4F5A-921F-D500CAC725BA}"/>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A7C8A7D3-625C-4F04-968A-0D1BE2EEB348}"/>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704D4899-EBAB-47FA-B4E0-446742F9486E}"/>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C3BCC214-00BE-4696-948A-30DE5C9100A4}"/>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DC32BCD4-E47B-40D8-BA54-00E47EC540A0}"/>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39C3FB9B-A2CB-447A-8EB1-5D6218C47168}"/>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FD14CFC9-8760-4FD3-9527-5B3E6217B660}"/>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29123B82-2E5C-4622-8465-CB04127218F7}"/>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F81E9DB5-B759-4112-BEF9-5A30D67F2CE0}"/>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A858718B-9CF5-4A1E-AC47-687B05FE420B}"/>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DF1ED720-17A6-4B87-A969-D221E59679A5}"/>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AFC20E26-4310-4456-B972-E29D4F441CAB}"/>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A2788FAF-9F3F-475B-A0FA-A76A46BFF47D}"/>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B1741828-1CB5-4380-90A7-A3E43E836820}"/>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1F148CD1-6C4A-466B-AD8B-04C5711381DA}"/>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02620B17-B1F5-41E1-9197-7A9C43702E88}"/>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D68EB5E9-E354-4D3E-9DCA-71C6D72F20DE}"/>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CE88A0F2-B700-4EE1-ACD2-371527B1AC79}"/>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E59E69DC-4BAD-4707-B0DD-2A862BCCA545}"/>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93627750-963E-4572-B391-EDCEFA5A55D6}"/>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02583F55-5FED-4415-B477-F37B69DF5E5B}"/>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70E33AB3-5AAD-4738-A2E2-01E5B59B670E}"/>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982237FE-B879-4D27-8FA4-D2344239BC58}"/>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6A4DBCFF-3F31-48C5-94F7-F16C5FF9054E}"/>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254BF281-C7AE-4BF4-A348-86C5795C061B}"/>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1DEE222A-47AE-4A5A-B04D-9474D8DBD2BF}"/>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F06313AE-DC52-4ECF-96DC-365B533BF389}"/>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35312B04-D778-4DD9-8D4A-443D5AA6B42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D149A760-EEAA-4E68-864E-B4D5AA70E90F}"/>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1E92D37F-A27B-4113-9F30-F274ECC7C48F}"/>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DADFE43F-17AA-4A47-97C1-67F720C45129}"/>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C31FC5AE-3255-4625-AE41-92D4340A2947}"/>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7F82ABE2-8C7D-4C6D-806A-8131B03BA693}"/>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3EFA34DA-08B4-468B-A91C-924D13377CAC}"/>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4A3A6DDB-B8E3-4A32-A277-9E078E00CAB2}"/>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C7B2856E-F312-4B51-899F-2D3E15F48A3B}"/>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A26FE8BC-A093-4B4D-8674-A69B2A14E35F}"/>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7F0A6C82-5950-4653-A699-EEC319224DC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4E1C2C05-7ECC-4B7C-BAA8-9574AA2BE9E5}"/>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8743F6C9-50AD-4F10-874D-EF3A182D8536}"/>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96BF6752-D32B-4CF6-8412-A2E3F96686D5}"/>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2EA8D40B-D5F4-4834-916F-E0B248AAC95A}"/>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F3ABF4E9-E3A0-4968-89F7-A567DBF6BF83}"/>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93C2AE42-50BF-49D6-8576-A6918F245574}"/>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7B8E8B12-2E54-4491-9003-439CEA783389}"/>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D7F55DC3-AD7A-4B54-8A1D-0E3F69CA9EA4}"/>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844962A5-804A-4EC7-BD5C-5C7EFAA1404D}"/>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C70FC018-AD6A-4CDA-97D7-3E0F652A1FFD}"/>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881F09AF-89F4-4C98-970D-574C5B9EAC76}"/>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9BFD55F1-D43C-40AF-B2FD-49A2AFC899C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53399007-D0FD-447A-AA87-B735082D9395}"/>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49F6D00F-CDED-4F37-88DC-7A5AFA82D0BA}"/>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FA4648C7-DFB8-443A-A0E3-9206356F14A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AFAD7530-9AB0-4C90-A761-7F0C96437961}"/>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4AFB7B4B-950C-4BD8-924F-DABCE09ACE6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1E41F805-AFEF-404B-A4CA-85ADE74371D4}"/>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D24F664B-DD7F-4319-85D9-2EDA90AA7BD8}"/>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CAD93703-74C4-4A68-BE8C-9BC027E3394B}"/>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E0A817E7-5301-4C78-A24F-4E06D3250A56}"/>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C7F2563E-DB5E-4ACB-A895-52F5E95BC1DC}"/>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1830EB13-A91F-44D8-8D5E-1E7E602728D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F8173C13-4AB3-4986-9B0F-409466575A76}"/>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A84911C3-6F1A-4859-AA88-2465538C64D8}"/>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15CB5845-43DD-4219-9530-AE509F268661}"/>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C72C9DE4-2225-4E52-A2D2-7395EBEFCBBD}"/>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5F2855CF-D8DE-45A2-A4AE-785299FBE677}"/>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34AAE147-11F0-4FAE-8EE1-1C371D770E75}"/>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1414F7A3-433D-4339-B1F5-FC064FD34B07}"/>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3790E6C4-A518-4C14-9178-271A45D674D8}"/>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E558D6ED-069B-49D6-990A-BE10BE2692CA}"/>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3152B454-6E11-40B4-8B02-5FAE2AC8DE1E}"/>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D43C669B-1065-484A-8E9F-52ACE551F786}"/>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897D2AD0-EB70-4D1A-8905-AE67CD878899}"/>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5CEA44C3-1072-4E69-A188-2E43E7FC4977}"/>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F977492B-9230-4190-99AE-3A53CEE6F7B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886D0D4F-F21C-4E8E-983A-12E2674E939D}"/>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FC4CAC8A-02EE-4683-AC8E-427C2F899D06}"/>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6FDE8ED9-4460-4134-814B-D46796090F84}"/>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A57E39D7-8805-4FC0-B334-48DED55CFEC1}"/>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EFD52B44-BD54-45ED-AEF5-FF13FD851CAE}"/>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7B72CA14-5ECC-4429-9F23-68147C1792C7}"/>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8A1191A4-07A3-49F2-AF3C-6DC519CC9045}"/>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81D22B20-A0EE-4EF4-BD05-810485D6C364}"/>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2DA5059A-CE16-49EB-BE12-B0F70530ECBC}"/>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02C8E0B2-FCED-4432-8EBF-055ABFF54520}"/>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544A3801-6978-4938-A4F1-2E35ABCFAD57}"/>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DC95096D-10BD-4DEB-BB61-D091B0B629BB}"/>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ECD49464-6553-4C31-9941-07FBB27FA391}"/>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1A7E7E2D-196A-4BE2-B519-D6C21E5E33FE}"/>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D8C7E9BC-4CC8-4459-800A-72DBF470FD22}"/>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19BF4523-DBE1-4ACE-B41E-AAF7E60B2E4F}"/>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7D1F2D02-D9DC-429D-9DD7-E63BDBDFD8BB}"/>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F408B829-D20D-4761-9694-146F0D155094}"/>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6FAC94B6-00B5-498B-8FC0-A7D317AE7275}"/>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50A6E387-BD57-40E9-A656-CEE91B054DF0}"/>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AF274EDF-7A20-44C1-8E26-63B504143ECF}"/>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EC4ED971-4E68-4C6D-862E-EE232CDFE2B7}"/>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488C638C-39AE-4C90-B337-4F6C39A4CB66}"/>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77DD9DC8-5369-4DBA-88A5-3B7FDE7B8648}"/>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2634CFAF-409A-4F12-BE48-2C762CB68F01}"/>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4AD5D96F-03FE-4548-BBE8-D47E255078EC}"/>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E705CC79-CFB9-4B79-811E-C29D15BFDB51}"/>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9689315E-57E5-424C-AE18-2934900CB49B}"/>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684D3EAB-DD9C-4F38-92A3-CECFEA706D81}"/>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401BCCCF-C957-4162-AC25-AC7384A1DF81}"/>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F46725F9-071C-481E-B230-26E8C415B81A}"/>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9B380541-E37A-4F3A-AA25-5E933F46DC9D}"/>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E79D92B5-E945-4EA4-BD47-17CA87C519EC}"/>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3C2B03EB-2EB8-4C1E-83C0-7B06998E29A5}"/>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D4450B65-0E42-43C9-B923-81889ECA5750}"/>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2B4336D0-C074-477F-B52B-40A3178142EB}"/>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EB9E773A-DAB9-47EE-B5C3-DD929902D2EB}"/>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B8309702-FE91-4E81-8F6A-C8B3C5E8217B}"/>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D28FAD91-A52B-41EA-8F19-F22C89B0C8B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E9E22C35-20CB-43B4-8113-5181365C3A75}"/>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D7578B1D-D610-4292-A746-0E057E062D51}"/>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3E39CF29-3D23-4C07-8DDC-51A9C2FE8A92}"/>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131F4B22-4E57-429B-97D9-EE2B209092EC}"/>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934281C5-709C-4B49-A4A9-73CA8C613DA0}"/>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E45C4B75-75D4-4AF8-AE57-5191F309ED0A}"/>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1310EB31-30BA-4573-90D0-18D05BF49D9A}"/>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A33FBE65-009E-4C5C-A9AB-B8BBC1D043CD}"/>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D15BA7F3-83A1-439B-9276-D6ED0E2045EA}"/>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3FD6ADDE-D601-4C56-B24B-8A72181EE648}"/>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A9BF28F7-D106-401D-B216-A50B3FCC1C9E}"/>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39BDD175-0127-46D6-9F6D-A11B6A8692AD}"/>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2B4D3A6A-8E39-4DB9-A08D-0B5060A808B4}"/>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CA2392CF-2196-42C5-8B0F-4F258B3558B7}"/>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72C0F8DB-29CB-452D-A057-A156741DD163}"/>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EEF15E02-A424-4DFD-97F9-6E1D9F3B280C}"/>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56657E7D-35B1-4824-A4F9-70E42EA3FE18}"/>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33A7AD97-A6B4-4BDD-B987-C8C34FC68E31}"/>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FA0DF1AC-24AE-44CC-8328-2EBCB676DCA3}"/>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D744F4DA-300B-4727-A254-711BCC14687D}"/>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928837CE-1F4F-486D-812D-15F33706B7F0}"/>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306A65E0-63F1-4CB3-9C6D-270535C013C0}"/>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48454108-6567-4D83-892D-0BF5CA327F93}"/>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1EAAD5A3-DFB6-435B-B96C-26D20AF50D38}"/>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62D6507D-EEBA-4DF7-8133-4410D230C896}"/>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4542CFAB-CAC6-4AC0-ADC1-51DEB3E96824}"/>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694A5A93-BA6D-463D-B1AE-5170C3199D2C}"/>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85A37136-1022-4589-895D-19DD518CAD40}"/>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DA8C74A1-8D67-4D93-8926-BC35EB1BBB63}"/>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Imprima todas las páginas del instructivo.</a:t>
            </a:r>
          </a:p>
        </p:txBody>
      </p:sp>
      <p:sp>
        <p:nvSpPr>
          <p:cNvPr id="8200" name="Line 2210">
            <a:extLst>
              <a:ext uri="{FF2B5EF4-FFF2-40B4-BE49-F238E27FC236}">
                <a16:creationId xmlns:a16="http://schemas.microsoft.com/office/drawing/2014/main" id="{3B4DB7AC-E132-4EF4-B2D1-DC65D402B957}"/>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B2D3106D-23F2-4312-84AE-B46839A8EA6F}"/>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DF05B8D2-0FF8-40FD-BE05-C2372DD85091}"/>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AC4F2E3A-C501-4A50-B6C1-3F4ADD4041B9}"/>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a:t>Proporcione la capacitación</a:t>
            </a:r>
          </a:p>
        </p:txBody>
      </p:sp>
      <p:sp>
        <p:nvSpPr>
          <p:cNvPr id="8204" name="Line 2214">
            <a:extLst>
              <a:ext uri="{FF2B5EF4-FFF2-40B4-BE49-F238E27FC236}">
                <a16:creationId xmlns:a16="http://schemas.microsoft.com/office/drawing/2014/main" id="{F5CFBCAD-8DE3-40F2-B093-5C7362A120EB}"/>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83D5DCCE-964E-4906-96E5-FC0AE5F6A814}"/>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AC80CC8A-3ED7-4110-B216-A77FC7E0E94A}"/>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7B13C190-AAF1-4E7A-8646-0DD0739187EF}"/>
                </a:ext>
              </a:extLst>
            </p:cNvPr>
            <p:cNvSpPr>
              <a:spLocks/>
            </p:cNvSpPr>
            <p:nvPr/>
          </p:nvSpPr>
          <p:spPr bwMode="auto">
            <a:xfrm>
              <a:off x="2464" y="3216"/>
              <a:ext cx="1040" cy="1055"/>
            </a:xfrm>
            <a:custGeom>
              <a:avLst/>
              <a:gdLst>
                <a:gd name="T0" fmla="*/ 87 w 1118"/>
                <a:gd name="T1" fmla="*/ 0 h 1355"/>
                <a:gd name="T2" fmla="*/ 0 w 1118"/>
                <a:gd name="T3" fmla="*/ 2 h 1355"/>
                <a:gd name="T4" fmla="*/ 60 w 1118"/>
                <a:gd name="T5" fmla="*/ 3 h 1355"/>
                <a:gd name="T6" fmla="*/ 197 w 1118"/>
                <a:gd name="T7" fmla="*/ 2 h 1355"/>
                <a:gd name="T8" fmla="*/ 87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83B3C1B9-810E-46F8-A3EA-F5673B1634A0}"/>
                </a:ext>
              </a:extLst>
            </p:cNvPr>
            <p:cNvSpPr>
              <a:spLocks/>
            </p:cNvSpPr>
            <p:nvPr/>
          </p:nvSpPr>
          <p:spPr bwMode="auto">
            <a:xfrm>
              <a:off x="2459" y="3240"/>
              <a:ext cx="974" cy="990"/>
            </a:xfrm>
            <a:custGeom>
              <a:avLst/>
              <a:gdLst>
                <a:gd name="T0" fmla="*/ 0 w 1049"/>
                <a:gd name="T1" fmla="*/ 2 h 1270"/>
                <a:gd name="T2" fmla="*/ 0 w 1049"/>
                <a:gd name="T3" fmla="*/ 2 h 1270"/>
                <a:gd name="T4" fmla="*/ 83 w 1049"/>
                <a:gd name="T5" fmla="*/ 0 h 1270"/>
                <a:gd name="T6" fmla="*/ 175 w 1049"/>
                <a:gd name="T7" fmla="*/ 2 h 1270"/>
                <a:gd name="T8" fmla="*/ 56 w 1049"/>
                <a:gd name="T9" fmla="*/ 3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FB2FBEBD-9933-4FEA-B09C-CCF34654E62B}"/>
                </a:ext>
              </a:extLst>
            </p:cNvPr>
            <p:cNvSpPr>
              <a:spLocks/>
            </p:cNvSpPr>
            <p:nvPr/>
          </p:nvSpPr>
          <p:spPr bwMode="auto">
            <a:xfrm>
              <a:off x="2459" y="3267"/>
              <a:ext cx="929" cy="963"/>
            </a:xfrm>
            <a:custGeom>
              <a:avLst/>
              <a:gdLst>
                <a:gd name="T0" fmla="*/ 0 w 1000"/>
                <a:gd name="T1" fmla="*/ 2 h 1237"/>
                <a:gd name="T2" fmla="*/ 0 w 1000"/>
                <a:gd name="T3" fmla="*/ 2 h 1237"/>
                <a:gd name="T4" fmla="*/ 83 w 1000"/>
                <a:gd name="T5" fmla="*/ 0 h 1237"/>
                <a:gd name="T6" fmla="*/ 171 w 1000"/>
                <a:gd name="T7" fmla="*/ 2 h 1237"/>
                <a:gd name="T8" fmla="*/ 57 w 1000"/>
                <a:gd name="T9" fmla="*/ 3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282D7649-4E36-4FB9-AF12-03247937841A}"/>
                </a:ext>
              </a:extLst>
            </p:cNvPr>
            <p:cNvSpPr>
              <a:spLocks/>
            </p:cNvSpPr>
            <p:nvPr/>
          </p:nvSpPr>
          <p:spPr bwMode="auto">
            <a:xfrm>
              <a:off x="1776" y="3536"/>
              <a:ext cx="1012" cy="1072"/>
            </a:xfrm>
            <a:custGeom>
              <a:avLst/>
              <a:gdLst>
                <a:gd name="T0" fmla="*/ 133 w 1088"/>
                <a:gd name="T1" fmla="*/ 0 h 1377"/>
                <a:gd name="T2" fmla="*/ 0 w 1088"/>
                <a:gd name="T3" fmla="*/ 2 h 1377"/>
                <a:gd name="T4" fmla="*/ 87 w 1088"/>
                <a:gd name="T5" fmla="*/ 3 h 1377"/>
                <a:gd name="T6" fmla="*/ 191 w 1088"/>
                <a:gd name="T7" fmla="*/ 2 h 1377"/>
                <a:gd name="T8" fmla="*/ 133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7873909D-F714-4028-8CC9-E981D4AD3E79}"/>
                </a:ext>
              </a:extLst>
            </p:cNvPr>
            <p:cNvSpPr>
              <a:spLocks/>
            </p:cNvSpPr>
            <p:nvPr/>
          </p:nvSpPr>
          <p:spPr bwMode="auto">
            <a:xfrm>
              <a:off x="1834" y="3569"/>
              <a:ext cx="931" cy="968"/>
            </a:xfrm>
            <a:custGeom>
              <a:avLst/>
              <a:gdLst>
                <a:gd name="T0" fmla="*/ 116 w 1001"/>
                <a:gd name="T1" fmla="*/ 0 h 1242"/>
                <a:gd name="T2" fmla="*/ 0 w 1001"/>
                <a:gd name="T3" fmla="*/ 2 h 1242"/>
                <a:gd name="T4" fmla="*/ 80 w 1001"/>
                <a:gd name="T5" fmla="*/ 3 h 1242"/>
                <a:gd name="T6" fmla="*/ 177 w 1001"/>
                <a:gd name="T7" fmla="*/ 2 h 1242"/>
                <a:gd name="T8" fmla="*/ 116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3620B12D-41A8-4BD6-BDEE-C42599868BE4}"/>
                </a:ext>
              </a:extLst>
            </p:cNvPr>
            <p:cNvSpPr>
              <a:spLocks/>
            </p:cNvSpPr>
            <p:nvPr/>
          </p:nvSpPr>
          <p:spPr bwMode="auto">
            <a:xfrm>
              <a:off x="2459" y="3297"/>
              <a:ext cx="887" cy="933"/>
            </a:xfrm>
            <a:custGeom>
              <a:avLst/>
              <a:gdLst>
                <a:gd name="T0" fmla="*/ 0 w 953"/>
                <a:gd name="T1" fmla="*/ 2 h 1199"/>
                <a:gd name="T2" fmla="*/ 0 w 953"/>
                <a:gd name="T3" fmla="*/ 2 h 1199"/>
                <a:gd name="T4" fmla="*/ 87 w 953"/>
                <a:gd name="T5" fmla="*/ 0 h 1199"/>
                <a:gd name="T6" fmla="*/ 169 w 953"/>
                <a:gd name="T7" fmla="*/ 2 h 1199"/>
                <a:gd name="T8" fmla="*/ 59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02A77C57-32AB-4641-B62D-FA166E51AC04}"/>
                </a:ext>
              </a:extLst>
            </p:cNvPr>
            <p:cNvSpPr>
              <a:spLocks/>
            </p:cNvSpPr>
            <p:nvPr/>
          </p:nvSpPr>
          <p:spPr bwMode="auto">
            <a:xfrm>
              <a:off x="2442" y="3548"/>
              <a:ext cx="346" cy="699"/>
            </a:xfrm>
            <a:custGeom>
              <a:avLst/>
              <a:gdLst>
                <a:gd name="T0" fmla="*/ 0 w 373"/>
                <a:gd name="T1" fmla="*/ 2 h 899"/>
                <a:gd name="T2" fmla="*/ 6 w 373"/>
                <a:gd name="T3" fmla="*/ 0 h 899"/>
                <a:gd name="T4" fmla="*/ 61 w 373"/>
                <a:gd name="T5" fmla="*/ 2 h 899"/>
                <a:gd name="T6" fmla="*/ 58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B726E6CD-1E07-4D70-A541-FB0DD314543E}"/>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08392F85-CE05-4AAD-9BAF-2977515ECEF8}"/>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8157A02F-F06E-4503-A6C6-83F0C8A71843}"/>
                    </a:ext>
                  </a:extLst>
                </p:cNvPr>
                <p:cNvSpPr>
                  <a:spLocks/>
                </p:cNvSpPr>
                <p:nvPr/>
              </p:nvSpPr>
              <p:spPr bwMode="auto">
                <a:xfrm>
                  <a:off x="2056" y="1596"/>
                  <a:ext cx="45" cy="39"/>
                </a:xfrm>
                <a:custGeom>
                  <a:avLst/>
                  <a:gdLst>
                    <a:gd name="T0" fmla="*/ 181 w 41"/>
                    <a:gd name="T1" fmla="*/ 11 h 41"/>
                    <a:gd name="T2" fmla="*/ 261 w 41"/>
                    <a:gd name="T3" fmla="*/ 10 h 41"/>
                    <a:gd name="T4" fmla="*/ 316 w 41"/>
                    <a:gd name="T5" fmla="*/ 10 h 41"/>
                    <a:gd name="T6" fmla="*/ 374 w 41"/>
                    <a:gd name="T7" fmla="*/ 10 h 41"/>
                    <a:gd name="T8" fmla="*/ 379 w 41"/>
                    <a:gd name="T9" fmla="*/ 10 h 41"/>
                    <a:gd name="T10" fmla="*/ 374 w 41"/>
                    <a:gd name="T11" fmla="*/ 10 h 41"/>
                    <a:gd name="T12" fmla="*/ 316 w 41"/>
                    <a:gd name="T13" fmla="*/ 6 h 41"/>
                    <a:gd name="T14" fmla="*/ 261 w 41"/>
                    <a:gd name="T15" fmla="*/ 1 h 41"/>
                    <a:gd name="T16" fmla="*/ 181 w 41"/>
                    <a:gd name="T17" fmla="*/ 0 h 41"/>
                    <a:gd name="T18" fmla="*/ 10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04 w 41"/>
                    <a:gd name="T31" fmla="*/ 10 h 41"/>
                    <a:gd name="T32" fmla="*/ 181 w 41"/>
                    <a:gd name="T33" fmla="*/ 1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D2B215BA-E8CE-42CB-8CCB-FE8686F0EA32}"/>
                    </a:ext>
                  </a:extLst>
                </p:cNvPr>
                <p:cNvSpPr>
                  <a:spLocks/>
                </p:cNvSpPr>
                <p:nvPr/>
              </p:nvSpPr>
              <p:spPr bwMode="auto">
                <a:xfrm>
                  <a:off x="2216" y="1533"/>
                  <a:ext cx="46" cy="41"/>
                </a:xfrm>
                <a:custGeom>
                  <a:avLst/>
                  <a:gdLst>
                    <a:gd name="T0" fmla="*/ 338 w 41"/>
                    <a:gd name="T1" fmla="*/ 67 h 40"/>
                    <a:gd name="T2" fmla="*/ 464 w 41"/>
                    <a:gd name="T3" fmla="*/ 65 h 40"/>
                    <a:gd name="T4" fmla="*/ 563 w 41"/>
                    <a:gd name="T5" fmla="*/ 59 h 40"/>
                    <a:gd name="T6" fmla="*/ 632 w 41"/>
                    <a:gd name="T7" fmla="*/ 52 h 40"/>
                    <a:gd name="T8" fmla="*/ 651 w 41"/>
                    <a:gd name="T9" fmla="*/ 44 h 40"/>
                    <a:gd name="T10" fmla="*/ 632 w 41"/>
                    <a:gd name="T11" fmla="*/ 13 h 40"/>
                    <a:gd name="T12" fmla="*/ 563 w 41"/>
                    <a:gd name="T13" fmla="*/ 6 h 40"/>
                    <a:gd name="T14" fmla="*/ 464 w 41"/>
                    <a:gd name="T15" fmla="*/ 1 h 40"/>
                    <a:gd name="T16" fmla="*/ 338 w 41"/>
                    <a:gd name="T17" fmla="*/ 0 h 40"/>
                    <a:gd name="T18" fmla="*/ 213 w 41"/>
                    <a:gd name="T19" fmla="*/ 1 h 40"/>
                    <a:gd name="T20" fmla="*/ 95 w 41"/>
                    <a:gd name="T21" fmla="*/ 6 h 40"/>
                    <a:gd name="T22" fmla="*/ 1 w 41"/>
                    <a:gd name="T23" fmla="*/ 13 h 40"/>
                    <a:gd name="T24" fmla="*/ 0 w 41"/>
                    <a:gd name="T25" fmla="*/ 44 h 40"/>
                    <a:gd name="T26" fmla="*/ 1 w 41"/>
                    <a:gd name="T27" fmla="*/ 52 h 40"/>
                    <a:gd name="T28" fmla="*/ 95 w 41"/>
                    <a:gd name="T29" fmla="*/ 59 h 40"/>
                    <a:gd name="T30" fmla="*/ 213 w 41"/>
                    <a:gd name="T31" fmla="*/ 65 h 40"/>
                    <a:gd name="T32" fmla="*/ 338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21FBA310-8D60-4405-BAB3-9F2034089EDC}"/>
                    </a:ext>
                  </a:extLst>
                </p:cNvPr>
                <p:cNvSpPr>
                  <a:spLocks/>
                </p:cNvSpPr>
                <p:nvPr/>
              </p:nvSpPr>
              <p:spPr bwMode="auto">
                <a:xfrm>
                  <a:off x="2060" y="1496"/>
                  <a:ext cx="195" cy="126"/>
                </a:xfrm>
                <a:custGeom>
                  <a:avLst/>
                  <a:gdLst>
                    <a:gd name="T0" fmla="*/ 919 w 181"/>
                    <a:gd name="T1" fmla="*/ 42 h 129"/>
                    <a:gd name="T2" fmla="*/ 1081 w 181"/>
                    <a:gd name="T3" fmla="*/ 33 h 129"/>
                    <a:gd name="T4" fmla="*/ 1070 w 181"/>
                    <a:gd name="T5" fmla="*/ 31 h 129"/>
                    <a:gd name="T6" fmla="*/ 1057 w 181"/>
                    <a:gd name="T7" fmla="*/ 27 h 129"/>
                    <a:gd name="T8" fmla="*/ 1033 w 181"/>
                    <a:gd name="T9" fmla="*/ 21 h 129"/>
                    <a:gd name="T10" fmla="*/ 1003 w 181"/>
                    <a:gd name="T11" fmla="*/ 21 h 129"/>
                    <a:gd name="T12" fmla="*/ 955 w 181"/>
                    <a:gd name="T13" fmla="*/ 21 h 129"/>
                    <a:gd name="T14" fmla="*/ 918 w 181"/>
                    <a:gd name="T15" fmla="*/ 19 h 129"/>
                    <a:gd name="T16" fmla="*/ 853 w 181"/>
                    <a:gd name="T17" fmla="*/ 11 h 129"/>
                    <a:gd name="T18" fmla="*/ 783 w 181"/>
                    <a:gd name="T19" fmla="*/ 6 h 129"/>
                    <a:gd name="T20" fmla="*/ 729 w 181"/>
                    <a:gd name="T21" fmla="*/ 2 h 129"/>
                    <a:gd name="T22" fmla="*/ 677 w 181"/>
                    <a:gd name="T23" fmla="*/ 1 h 129"/>
                    <a:gd name="T24" fmla="*/ 628 w 181"/>
                    <a:gd name="T25" fmla="*/ 0 h 129"/>
                    <a:gd name="T26" fmla="*/ 581 w 181"/>
                    <a:gd name="T27" fmla="*/ 0 h 129"/>
                    <a:gd name="T28" fmla="*/ 512 w 181"/>
                    <a:gd name="T29" fmla="*/ 1 h 129"/>
                    <a:gd name="T30" fmla="*/ 464 w 181"/>
                    <a:gd name="T31" fmla="*/ 3 h 129"/>
                    <a:gd name="T32" fmla="*/ 407 w 181"/>
                    <a:gd name="T33" fmla="*/ 7 h 129"/>
                    <a:gd name="T34" fmla="*/ 346 w 181"/>
                    <a:gd name="T35" fmla="*/ 10 h 129"/>
                    <a:gd name="T36" fmla="*/ 222 w 181"/>
                    <a:gd name="T37" fmla="*/ 21 h 129"/>
                    <a:gd name="T38" fmla="*/ 126 w 181"/>
                    <a:gd name="T39" fmla="*/ 21 h 129"/>
                    <a:gd name="T40" fmla="*/ 54 w 181"/>
                    <a:gd name="T41" fmla="*/ 30 h 129"/>
                    <a:gd name="T42" fmla="*/ 3 w 181"/>
                    <a:gd name="T43" fmla="*/ 43 h 129"/>
                    <a:gd name="T44" fmla="*/ 0 w 181"/>
                    <a:gd name="T45" fmla="*/ 51 h 129"/>
                    <a:gd name="T46" fmla="*/ 0 w 181"/>
                    <a:gd name="T47" fmla="*/ 59 h 129"/>
                    <a:gd name="T48" fmla="*/ 1 w 181"/>
                    <a:gd name="T49" fmla="*/ 65 h 129"/>
                    <a:gd name="T50" fmla="*/ 5 w 181"/>
                    <a:gd name="T51" fmla="*/ 73 h 129"/>
                    <a:gd name="T52" fmla="*/ 191 w 181"/>
                    <a:gd name="T53" fmla="*/ 67 h 129"/>
                    <a:gd name="T54" fmla="*/ 191 w 181"/>
                    <a:gd name="T55" fmla="*/ 67 h 129"/>
                    <a:gd name="T56" fmla="*/ 183 w 181"/>
                    <a:gd name="T57" fmla="*/ 64 h 129"/>
                    <a:gd name="T58" fmla="*/ 170 w 181"/>
                    <a:gd name="T59" fmla="*/ 61 h 129"/>
                    <a:gd name="T60" fmla="*/ 170 w 181"/>
                    <a:gd name="T61" fmla="*/ 57 h 129"/>
                    <a:gd name="T62" fmla="*/ 170 w 181"/>
                    <a:gd name="T63" fmla="*/ 50 h 129"/>
                    <a:gd name="T64" fmla="*/ 191 w 181"/>
                    <a:gd name="T65" fmla="*/ 44 h 129"/>
                    <a:gd name="T66" fmla="*/ 239 w 181"/>
                    <a:gd name="T67" fmla="*/ 36 h 129"/>
                    <a:gd name="T68" fmla="*/ 307 w 181"/>
                    <a:gd name="T69" fmla="*/ 23 h 129"/>
                    <a:gd name="T70" fmla="*/ 415 w 181"/>
                    <a:gd name="T71" fmla="*/ 21 h 129"/>
                    <a:gd name="T72" fmla="*/ 464 w 181"/>
                    <a:gd name="T73" fmla="*/ 21 h 129"/>
                    <a:gd name="T74" fmla="*/ 502 w 181"/>
                    <a:gd name="T75" fmla="*/ 21 h 129"/>
                    <a:gd name="T76" fmla="*/ 541 w 181"/>
                    <a:gd name="T77" fmla="*/ 21 h 129"/>
                    <a:gd name="T78" fmla="*/ 583 w 181"/>
                    <a:gd name="T79" fmla="*/ 21 h 129"/>
                    <a:gd name="T80" fmla="*/ 610 w 181"/>
                    <a:gd name="T81" fmla="*/ 21 h 129"/>
                    <a:gd name="T82" fmla="*/ 641 w 181"/>
                    <a:gd name="T83" fmla="*/ 21 h 129"/>
                    <a:gd name="T84" fmla="*/ 682 w 181"/>
                    <a:gd name="T85" fmla="*/ 21 h 129"/>
                    <a:gd name="T86" fmla="*/ 726 w 181"/>
                    <a:gd name="T87" fmla="*/ 21 h 129"/>
                    <a:gd name="T88" fmla="*/ 763 w 181"/>
                    <a:gd name="T89" fmla="*/ 21 h 129"/>
                    <a:gd name="T90" fmla="*/ 802 w 181"/>
                    <a:gd name="T91" fmla="*/ 21 h 129"/>
                    <a:gd name="T92" fmla="*/ 844 w 181"/>
                    <a:gd name="T93" fmla="*/ 23 h 129"/>
                    <a:gd name="T94" fmla="*/ 864 w 181"/>
                    <a:gd name="T95" fmla="*/ 29 h 129"/>
                    <a:gd name="T96" fmla="*/ 886 w 181"/>
                    <a:gd name="T97" fmla="*/ 35 h 129"/>
                    <a:gd name="T98" fmla="*/ 911 w 181"/>
                    <a:gd name="T99" fmla="*/ 39 h 129"/>
                    <a:gd name="T100" fmla="*/ 918 w 181"/>
                    <a:gd name="T101" fmla="*/ 41 h 129"/>
                    <a:gd name="T102" fmla="*/ 919 w 181"/>
                    <a:gd name="T103" fmla="*/ 42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DE884383-334C-472F-9DDA-D151CF1EC16F}"/>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B360E19C-30D6-4F31-8254-ACC8068EB7BE}"/>
                    </a:ext>
                  </a:extLst>
                </p:cNvPr>
                <p:cNvSpPr>
                  <a:spLocks/>
                </p:cNvSpPr>
                <p:nvPr/>
              </p:nvSpPr>
              <p:spPr bwMode="auto">
                <a:xfrm>
                  <a:off x="2188" y="1889"/>
                  <a:ext cx="43" cy="39"/>
                </a:xfrm>
                <a:custGeom>
                  <a:avLst/>
                  <a:gdLst>
                    <a:gd name="T0" fmla="*/ 45 w 42"/>
                    <a:gd name="T1" fmla="*/ 7 h 42"/>
                    <a:gd name="T2" fmla="*/ 53 w 42"/>
                    <a:gd name="T3" fmla="*/ 7 h 42"/>
                    <a:gd name="T4" fmla="*/ 60 w 42"/>
                    <a:gd name="T5" fmla="*/ 7 h 42"/>
                    <a:gd name="T6" fmla="*/ 67 w 42"/>
                    <a:gd name="T7" fmla="*/ 7 h 42"/>
                    <a:gd name="T8" fmla="*/ 69 w 42"/>
                    <a:gd name="T9" fmla="*/ 7 h 42"/>
                    <a:gd name="T10" fmla="*/ 67 w 42"/>
                    <a:gd name="T11" fmla="*/ 7 h 42"/>
                    <a:gd name="T12" fmla="*/ 60 w 42"/>
                    <a:gd name="T13" fmla="*/ 6 h 42"/>
                    <a:gd name="T14" fmla="*/ 53 w 42"/>
                    <a:gd name="T15" fmla="*/ 2 h 42"/>
                    <a:gd name="T16" fmla="*/ 45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5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F75F12C3-F2C6-4643-9AD3-45C10F438281}"/>
                    </a:ext>
                  </a:extLst>
                </p:cNvPr>
                <p:cNvSpPr>
                  <a:spLocks/>
                </p:cNvSpPr>
                <p:nvPr/>
              </p:nvSpPr>
              <p:spPr bwMode="auto">
                <a:xfrm>
                  <a:off x="2346" y="1826"/>
                  <a:ext cx="46" cy="41"/>
                </a:xfrm>
                <a:custGeom>
                  <a:avLst/>
                  <a:gdLst>
                    <a:gd name="T0" fmla="*/ 314 w 41"/>
                    <a:gd name="T1" fmla="*/ 41 h 41"/>
                    <a:gd name="T2" fmla="*/ 443 w 41"/>
                    <a:gd name="T3" fmla="*/ 40 h 41"/>
                    <a:gd name="T4" fmla="*/ 558 w 41"/>
                    <a:gd name="T5" fmla="*/ 36 h 41"/>
                    <a:gd name="T6" fmla="*/ 632 w 41"/>
                    <a:gd name="T7" fmla="*/ 29 h 41"/>
                    <a:gd name="T8" fmla="*/ 651 w 41"/>
                    <a:gd name="T9" fmla="*/ 21 h 41"/>
                    <a:gd name="T10" fmla="*/ 632 w 41"/>
                    <a:gd name="T11" fmla="*/ 13 h 41"/>
                    <a:gd name="T12" fmla="*/ 558 w 41"/>
                    <a:gd name="T13" fmla="*/ 6 h 41"/>
                    <a:gd name="T14" fmla="*/ 443 w 41"/>
                    <a:gd name="T15" fmla="*/ 1 h 41"/>
                    <a:gd name="T16" fmla="*/ 314 w 41"/>
                    <a:gd name="T17" fmla="*/ 0 h 41"/>
                    <a:gd name="T18" fmla="*/ 190 w 41"/>
                    <a:gd name="T19" fmla="*/ 1 h 41"/>
                    <a:gd name="T20" fmla="*/ 85 w 41"/>
                    <a:gd name="T21" fmla="*/ 6 h 41"/>
                    <a:gd name="T22" fmla="*/ 1 w 41"/>
                    <a:gd name="T23" fmla="*/ 13 h 41"/>
                    <a:gd name="T24" fmla="*/ 0 w 41"/>
                    <a:gd name="T25" fmla="*/ 21 h 41"/>
                    <a:gd name="T26" fmla="*/ 1 w 41"/>
                    <a:gd name="T27" fmla="*/ 29 h 41"/>
                    <a:gd name="T28" fmla="*/ 85 w 41"/>
                    <a:gd name="T29" fmla="*/ 36 h 41"/>
                    <a:gd name="T30" fmla="*/ 190 w 41"/>
                    <a:gd name="T31" fmla="*/ 40 h 41"/>
                    <a:gd name="T32" fmla="*/ 314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53203A39-8D38-4A68-A028-AFAA67E50495}"/>
                    </a:ext>
                  </a:extLst>
                </p:cNvPr>
                <p:cNvSpPr>
                  <a:spLocks/>
                </p:cNvSpPr>
                <p:nvPr/>
              </p:nvSpPr>
              <p:spPr bwMode="auto">
                <a:xfrm>
                  <a:off x="2190" y="1789"/>
                  <a:ext cx="195" cy="127"/>
                </a:xfrm>
                <a:custGeom>
                  <a:avLst/>
                  <a:gdLst>
                    <a:gd name="T0" fmla="*/ 1196 w 179"/>
                    <a:gd name="T1" fmla="*/ 43 h 129"/>
                    <a:gd name="T2" fmla="*/ 1403 w 179"/>
                    <a:gd name="T3" fmla="*/ 32 h 129"/>
                    <a:gd name="T4" fmla="*/ 1386 w 179"/>
                    <a:gd name="T5" fmla="*/ 32 h 129"/>
                    <a:gd name="T6" fmla="*/ 1373 w 179"/>
                    <a:gd name="T7" fmla="*/ 32 h 129"/>
                    <a:gd name="T8" fmla="*/ 1345 w 179"/>
                    <a:gd name="T9" fmla="*/ 32 h 129"/>
                    <a:gd name="T10" fmla="*/ 1305 w 179"/>
                    <a:gd name="T11" fmla="*/ 32 h 129"/>
                    <a:gd name="T12" fmla="*/ 1258 w 179"/>
                    <a:gd name="T13" fmla="*/ 28 h 129"/>
                    <a:gd name="T14" fmla="*/ 1196 w 179"/>
                    <a:gd name="T15" fmla="*/ 18 h 129"/>
                    <a:gd name="T16" fmla="*/ 1117 w 179"/>
                    <a:gd name="T17" fmla="*/ 12 h 129"/>
                    <a:gd name="T18" fmla="*/ 1025 w 179"/>
                    <a:gd name="T19" fmla="*/ 5 h 129"/>
                    <a:gd name="T20" fmla="*/ 958 w 179"/>
                    <a:gd name="T21" fmla="*/ 2 h 129"/>
                    <a:gd name="T22" fmla="*/ 889 w 179"/>
                    <a:gd name="T23" fmla="*/ 0 h 129"/>
                    <a:gd name="T24" fmla="*/ 820 w 179"/>
                    <a:gd name="T25" fmla="*/ 0 h 129"/>
                    <a:gd name="T26" fmla="*/ 749 w 179"/>
                    <a:gd name="T27" fmla="*/ 0 h 129"/>
                    <a:gd name="T28" fmla="*/ 679 w 179"/>
                    <a:gd name="T29" fmla="*/ 1 h 129"/>
                    <a:gd name="T30" fmla="*/ 613 w 179"/>
                    <a:gd name="T31" fmla="*/ 4 h 129"/>
                    <a:gd name="T32" fmla="*/ 534 w 179"/>
                    <a:gd name="T33" fmla="*/ 6 h 129"/>
                    <a:gd name="T34" fmla="*/ 450 w 179"/>
                    <a:gd name="T35" fmla="*/ 10 h 129"/>
                    <a:gd name="T36" fmla="*/ 292 w 179"/>
                    <a:gd name="T37" fmla="*/ 23 h 129"/>
                    <a:gd name="T38" fmla="*/ 174 w 179"/>
                    <a:gd name="T39" fmla="*/ 32 h 129"/>
                    <a:gd name="T40" fmla="*/ 75 w 179"/>
                    <a:gd name="T41" fmla="*/ 32 h 129"/>
                    <a:gd name="T42" fmla="*/ 3 w 179"/>
                    <a:gd name="T43" fmla="*/ 46 h 129"/>
                    <a:gd name="T44" fmla="*/ 1 w 179"/>
                    <a:gd name="T45" fmla="*/ 64 h 129"/>
                    <a:gd name="T46" fmla="*/ 0 w 179"/>
                    <a:gd name="T47" fmla="*/ 75 h 129"/>
                    <a:gd name="T48" fmla="*/ 2 w 179"/>
                    <a:gd name="T49" fmla="*/ 82 h 129"/>
                    <a:gd name="T50" fmla="*/ 53 w 179"/>
                    <a:gd name="T51" fmla="*/ 88 h 129"/>
                    <a:gd name="T52" fmla="*/ 247 w 179"/>
                    <a:gd name="T53" fmla="*/ 83 h 129"/>
                    <a:gd name="T54" fmla="*/ 247 w 179"/>
                    <a:gd name="T55" fmla="*/ 83 h 129"/>
                    <a:gd name="T56" fmla="*/ 246 w 179"/>
                    <a:gd name="T57" fmla="*/ 81 h 129"/>
                    <a:gd name="T58" fmla="*/ 230 w 179"/>
                    <a:gd name="T59" fmla="*/ 77 h 129"/>
                    <a:gd name="T60" fmla="*/ 227 w 179"/>
                    <a:gd name="T61" fmla="*/ 72 h 129"/>
                    <a:gd name="T62" fmla="*/ 230 w 179"/>
                    <a:gd name="T63" fmla="*/ 61 h 129"/>
                    <a:gd name="T64" fmla="*/ 251 w 179"/>
                    <a:gd name="T65" fmla="*/ 49 h 129"/>
                    <a:gd name="T66" fmla="*/ 318 w 179"/>
                    <a:gd name="T67" fmla="*/ 35 h 129"/>
                    <a:gd name="T68" fmla="*/ 413 w 179"/>
                    <a:gd name="T69" fmla="*/ 32 h 129"/>
                    <a:gd name="T70" fmla="*/ 541 w 179"/>
                    <a:gd name="T71" fmla="*/ 32 h 129"/>
                    <a:gd name="T72" fmla="*/ 606 w 179"/>
                    <a:gd name="T73" fmla="*/ 32 h 129"/>
                    <a:gd name="T74" fmla="*/ 660 w 179"/>
                    <a:gd name="T75" fmla="*/ 31 h 129"/>
                    <a:gd name="T76" fmla="*/ 699 w 179"/>
                    <a:gd name="T77" fmla="*/ 30 h 129"/>
                    <a:gd name="T78" fmla="*/ 749 w 179"/>
                    <a:gd name="T79" fmla="*/ 29 h 129"/>
                    <a:gd name="T80" fmla="*/ 801 w 179"/>
                    <a:gd name="T81" fmla="*/ 29 h 129"/>
                    <a:gd name="T82" fmla="*/ 851 w 179"/>
                    <a:gd name="T83" fmla="*/ 29 h 129"/>
                    <a:gd name="T84" fmla="*/ 889 w 179"/>
                    <a:gd name="T85" fmla="*/ 30 h 129"/>
                    <a:gd name="T86" fmla="*/ 941 w 179"/>
                    <a:gd name="T87" fmla="*/ 32 h 129"/>
                    <a:gd name="T88" fmla="*/ 1044 w 179"/>
                    <a:gd name="T89" fmla="*/ 32 h 129"/>
                    <a:gd name="T90" fmla="*/ 1134 w 179"/>
                    <a:gd name="T91" fmla="*/ 32 h 129"/>
                    <a:gd name="T92" fmla="*/ 1182 w 179"/>
                    <a:gd name="T93" fmla="*/ 38 h 129"/>
                    <a:gd name="T94" fmla="*/ 1196 w 179"/>
                    <a:gd name="T95" fmla="*/ 43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18C95EBC-A633-4A10-93EC-F817E9B07F7A}"/>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0F75463F-9E5C-46FD-AFD9-8A8A016FB1F7}"/>
                    </a:ext>
                  </a:extLst>
                </p:cNvPr>
                <p:cNvSpPr>
                  <a:spLocks/>
                </p:cNvSpPr>
                <p:nvPr/>
              </p:nvSpPr>
              <p:spPr bwMode="auto">
                <a:xfrm>
                  <a:off x="2320" y="2208"/>
                  <a:ext cx="44" cy="39"/>
                </a:xfrm>
                <a:custGeom>
                  <a:avLst/>
                  <a:gdLst>
                    <a:gd name="T0" fmla="*/ 191 w 40"/>
                    <a:gd name="T1" fmla="*/ 20 h 40"/>
                    <a:gd name="T2" fmla="*/ 266 w 40"/>
                    <a:gd name="T3" fmla="*/ 20 h 40"/>
                    <a:gd name="T4" fmla="*/ 338 w 40"/>
                    <a:gd name="T5" fmla="*/ 20 h 40"/>
                    <a:gd name="T6" fmla="*/ 384 w 40"/>
                    <a:gd name="T7" fmla="*/ 20 h 40"/>
                    <a:gd name="T8" fmla="*/ 389 w 40"/>
                    <a:gd name="T9" fmla="*/ 20 h 40"/>
                    <a:gd name="T10" fmla="*/ 384 w 40"/>
                    <a:gd name="T11" fmla="*/ 13 h 40"/>
                    <a:gd name="T12" fmla="*/ 338 w 40"/>
                    <a:gd name="T13" fmla="*/ 6 h 40"/>
                    <a:gd name="T14" fmla="*/ 266 w 40"/>
                    <a:gd name="T15" fmla="*/ 1 h 40"/>
                    <a:gd name="T16" fmla="*/ 191 w 40"/>
                    <a:gd name="T17" fmla="*/ 0 h 40"/>
                    <a:gd name="T18" fmla="*/ 119 w 40"/>
                    <a:gd name="T19" fmla="*/ 1 h 40"/>
                    <a:gd name="T20" fmla="*/ 61 w 40"/>
                    <a:gd name="T21" fmla="*/ 6 h 40"/>
                    <a:gd name="T22" fmla="*/ 1 w 40"/>
                    <a:gd name="T23" fmla="*/ 13 h 40"/>
                    <a:gd name="T24" fmla="*/ 0 w 40"/>
                    <a:gd name="T25" fmla="*/ 20 h 40"/>
                    <a:gd name="T26" fmla="*/ 1 w 40"/>
                    <a:gd name="T27" fmla="*/ 20 h 40"/>
                    <a:gd name="T28" fmla="*/ 61 w 40"/>
                    <a:gd name="T29" fmla="*/ 20 h 40"/>
                    <a:gd name="T30" fmla="*/ 119 w 40"/>
                    <a:gd name="T31" fmla="*/ 20 h 40"/>
                    <a:gd name="T32" fmla="*/ 19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9ED16241-91D6-4CAE-A11C-5336B7FBB781}"/>
                    </a:ext>
                  </a:extLst>
                </p:cNvPr>
                <p:cNvSpPr>
                  <a:spLocks/>
                </p:cNvSpPr>
                <p:nvPr/>
              </p:nvSpPr>
              <p:spPr bwMode="auto">
                <a:xfrm>
                  <a:off x="2479" y="2145"/>
                  <a:ext cx="45" cy="41"/>
                </a:xfrm>
                <a:custGeom>
                  <a:avLst/>
                  <a:gdLst>
                    <a:gd name="T0" fmla="*/ 181 w 41"/>
                    <a:gd name="T1" fmla="*/ 67 h 40"/>
                    <a:gd name="T2" fmla="*/ 262 w 41"/>
                    <a:gd name="T3" fmla="*/ 65 h 40"/>
                    <a:gd name="T4" fmla="*/ 316 w 41"/>
                    <a:gd name="T5" fmla="*/ 58 h 40"/>
                    <a:gd name="T6" fmla="*/ 374 w 41"/>
                    <a:gd name="T7" fmla="*/ 51 h 40"/>
                    <a:gd name="T8" fmla="*/ 379 w 41"/>
                    <a:gd name="T9" fmla="*/ 19 h 40"/>
                    <a:gd name="T10" fmla="*/ 374 w 41"/>
                    <a:gd name="T11" fmla="*/ 12 h 40"/>
                    <a:gd name="T12" fmla="*/ 316 w 41"/>
                    <a:gd name="T13" fmla="*/ 5 h 40"/>
                    <a:gd name="T14" fmla="*/ 262 w 41"/>
                    <a:gd name="T15" fmla="*/ 1 h 40"/>
                    <a:gd name="T16" fmla="*/ 181 w 41"/>
                    <a:gd name="T17" fmla="*/ 0 h 40"/>
                    <a:gd name="T18" fmla="*/ 104 w 41"/>
                    <a:gd name="T19" fmla="*/ 1 h 40"/>
                    <a:gd name="T20" fmla="*/ 5 w 41"/>
                    <a:gd name="T21" fmla="*/ 5 h 40"/>
                    <a:gd name="T22" fmla="*/ 1 w 41"/>
                    <a:gd name="T23" fmla="*/ 12 h 40"/>
                    <a:gd name="T24" fmla="*/ 0 w 41"/>
                    <a:gd name="T25" fmla="*/ 19 h 40"/>
                    <a:gd name="T26" fmla="*/ 1 w 41"/>
                    <a:gd name="T27" fmla="*/ 51 h 40"/>
                    <a:gd name="T28" fmla="*/ 5 w 41"/>
                    <a:gd name="T29" fmla="*/ 58 h 40"/>
                    <a:gd name="T30" fmla="*/ 104 w 41"/>
                    <a:gd name="T31" fmla="*/ 65 h 40"/>
                    <a:gd name="T32" fmla="*/ 181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5FBC33A4-6A2B-4141-A728-7F5B91B2E70B}"/>
                    </a:ext>
                  </a:extLst>
                </p:cNvPr>
                <p:cNvSpPr>
                  <a:spLocks/>
                </p:cNvSpPr>
                <p:nvPr/>
              </p:nvSpPr>
              <p:spPr bwMode="auto">
                <a:xfrm>
                  <a:off x="2322" y="2107"/>
                  <a:ext cx="196" cy="126"/>
                </a:xfrm>
                <a:custGeom>
                  <a:avLst/>
                  <a:gdLst>
                    <a:gd name="T0" fmla="*/ 999 w 180"/>
                    <a:gd name="T1" fmla="*/ 5 h 129"/>
                    <a:gd name="T2" fmla="*/ 940 w 180"/>
                    <a:gd name="T3" fmla="*/ 2 h 129"/>
                    <a:gd name="T4" fmla="*/ 869 w 180"/>
                    <a:gd name="T5" fmla="*/ 1 h 129"/>
                    <a:gd name="T6" fmla="*/ 803 w 180"/>
                    <a:gd name="T7" fmla="*/ 0 h 129"/>
                    <a:gd name="T8" fmla="*/ 728 w 180"/>
                    <a:gd name="T9" fmla="*/ 0 h 129"/>
                    <a:gd name="T10" fmla="*/ 659 w 180"/>
                    <a:gd name="T11" fmla="*/ 1 h 129"/>
                    <a:gd name="T12" fmla="*/ 584 w 180"/>
                    <a:gd name="T13" fmla="*/ 3 h 129"/>
                    <a:gd name="T14" fmla="*/ 518 w 180"/>
                    <a:gd name="T15" fmla="*/ 6 h 129"/>
                    <a:gd name="T16" fmla="*/ 431 w 180"/>
                    <a:gd name="T17" fmla="*/ 10 h 129"/>
                    <a:gd name="T18" fmla="*/ 271 w 180"/>
                    <a:gd name="T19" fmla="*/ 21 h 129"/>
                    <a:gd name="T20" fmla="*/ 161 w 180"/>
                    <a:gd name="T21" fmla="*/ 21 h 129"/>
                    <a:gd name="T22" fmla="*/ 69 w 180"/>
                    <a:gd name="T23" fmla="*/ 30 h 129"/>
                    <a:gd name="T24" fmla="*/ 3 w 180"/>
                    <a:gd name="T25" fmla="*/ 43 h 129"/>
                    <a:gd name="T26" fmla="*/ 0 w 180"/>
                    <a:gd name="T27" fmla="*/ 51 h 129"/>
                    <a:gd name="T28" fmla="*/ 0 w 180"/>
                    <a:gd name="T29" fmla="*/ 59 h 129"/>
                    <a:gd name="T30" fmla="*/ 1 w 180"/>
                    <a:gd name="T31" fmla="*/ 65 h 129"/>
                    <a:gd name="T32" fmla="*/ 5 w 180"/>
                    <a:gd name="T33" fmla="*/ 73 h 129"/>
                    <a:gd name="T34" fmla="*/ 244 w 180"/>
                    <a:gd name="T35" fmla="*/ 67 h 129"/>
                    <a:gd name="T36" fmla="*/ 244 w 180"/>
                    <a:gd name="T37" fmla="*/ 67 h 129"/>
                    <a:gd name="T38" fmla="*/ 229 w 180"/>
                    <a:gd name="T39" fmla="*/ 64 h 129"/>
                    <a:gd name="T40" fmla="*/ 226 w 180"/>
                    <a:gd name="T41" fmla="*/ 61 h 129"/>
                    <a:gd name="T42" fmla="*/ 210 w 180"/>
                    <a:gd name="T43" fmla="*/ 56 h 129"/>
                    <a:gd name="T44" fmla="*/ 226 w 180"/>
                    <a:gd name="T45" fmla="*/ 50 h 129"/>
                    <a:gd name="T46" fmla="*/ 246 w 180"/>
                    <a:gd name="T47" fmla="*/ 44 h 129"/>
                    <a:gd name="T48" fmla="*/ 295 w 180"/>
                    <a:gd name="T49" fmla="*/ 35 h 129"/>
                    <a:gd name="T50" fmla="*/ 396 w 180"/>
                    <a:gd name="T51" fmla="*/ 23 h 129"/>
                    <a:gd name="T52" fmla="*/ 526 w 180"/>
                    <a:gd name="T53" fmla="*/ 21 h 129"/>
                    <a:gd name="T54" fmla="*/ 578 w 180"/>
                    <a:gd name="T55" fmla="*/ 21 h 129"/>
                    <a:gd name="T56" fmla="*/ 629 w 180"/>
                    <a:gd name="T57" fmla="*/ 21 h 129"/>
                    <a:gd name="T58" fmla="*/ 685 w 180"/>
                    <a:gd name="T59" fmla="*/ 21 h 129"/>
                    <a:gd name="T60" fmla="*/ 739 w 180"/>
                    <a:gd name="T61" fmla="*/ 21 h 129"/>
                    <a:gd name="T62" fmla="*/ 782 w 180"/>
                    <a:gd name="T63" fmla="*/ 21 h 129"/>
                    <a:gd name="T64" fmla="*/ 822 w 180"/>
                    <a:gd name="T65" fmla="*/ 21 h 129"/>
                    <a:gd name="T66" fmla="*/ 874 w 180"/>
                    <a:gd name="T67" fmla="*/ 21 h 129"/>
                    <a:gd name="T68" fmla="*/ 924 w 180"/>
                    <a:gd name="T69" fmla="*/ 21 h 129"/>
                    <a:gd name="T70" fmla="*/ 1037 w 180"/>
                    <a:gd name="T71" fmla="*/ 21 h 129"/>
                    <a:gd name="T72" fmla="*/ 1115 w 180"/>
                    <a:gd name="T73" fmla="*/ 29 h 129"/>
                    <a:gd name="T74" fmla="*/ 1156 w 180"/>
                    <a:gd name="T75" fmla="*/ 39 h 129"/>
                    <a:gd name="T76" fmla="*/ 1185 w 180"/>
                    <a:gd name="T77" fmla="*/ 42 h 129"/>
                    <a:gd name="T78" fmla="*/ 1385 w 180"/>
                    <a:gd name="T79" fmla="*/ 33 h 129"/>
                    <a:gd name="T80" fmla="*/ 1372 w 180"/>
                    <a:gd name="T81" fmla="*/ 31 h 129"/>
                    <a:gd name="T82" fmla="*/ 1362 w 180"/>
                    <a:gd name="T83" fmla="*/ 26 h 129"/>
                    <a:gd name="T84" fmla="*/ 1338 w 180"/>
                    <a:gd name="T85" fmla="*/ 21 h 129"/>
                    <a:gd name="T86" fmla="*/ 1291 w 180"/>
                    <a:gd name="T87" fmla="*/ 21 h 129"/>
                    <a:gd name="T88" fmla="*/ 1233 w 180"/>
                    <a:gd name="T89" fmla="*/ 21 h 129"/>
                    <a:gd name="T90" fmla="*/ 1160 w 180"/>
                    <a:gd name="T91" fmla="*/ 19 h 129"/>
                    <a:gd name="T92" fmla="*/ 1088 w 180"/>
                    <a:gd name="T93" fmla="*/ 11 h 129"/>
                    <a:gd name="T94" fmla="*/ 999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7A15FFE2-C5E7-421C-BE84-6620436C58DF}"/>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Inglés</a:t>
              </a:r>
              <a:endParaRPr lang="en-US" altLang="en-US">
                <a:latin typeface="Tahoma" panose="020B0604030504040204" pitchFamily="34" charset="0"/>
              </a:endParaRPr>
            </a:p>
          </p:txBody>
        </p:sp>
        <p:sp>
          <p:nvSpPr>
            <p:cNvPr id="8216" name="Text Box 2238">
              <a:extLst>
                <a:ext uri="{FF2B5EF4-FFF2-40B4-BE49-F238E27FC236}">
                  <a16:creationId xmlns:a16="http://schemas.microsoft.com/office/drawing/2014/main" id="{BBDB463A-E84E-49BA-A4D1-5BBE8A8607BE}"/>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DEB74406-76D2-480F-93C8-03ECF20472B2}"/>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8391" name="Clip" r:id="rId6" imgW="1160352" imgH="1786550" progId="MS_ClipArt_Gallery.2">
                    <p:embed/>
                  </p:oleObj>
                </mc:Choice>
                <mc:Fallback>
                  <p:oleObj name="Clip" r:id="rId6" imgW="1160352" imgH="1786550" progId="MS_ClipArt_Gallery.2">
                    <p:embed/>
                    <p:pic>
                      <p:nvPicPr>
                        <p:cNvPr id="0" name="Object 2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0201CB39-2929-409D-8D0C-CF0ADAA792F8}"/>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8392" name="Clip" r:id="rId8" imgW="1160352" imgH="1786550" progId="MS_ClipArt_Gallery.2">
                    <p:embed/>
                  </p:oleObj>
                </mc:Choice>
                <mc:Fallback>
                  <p:oleObj name="Clip" r:id="rId8" imgW="1160352" imgH="1786550" progId="MS_ClipArt_Gallery.2">
                    <p:embed/>
                    <p:pic>
                      <p:nvPicPr>
                        <p:cNvPr id="0" name="Object 2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37ED6B7C-DE7B-4355-B5CE-4D023A170EDF}"/>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b="1">
                <a:solidFill>
                  <a:schemeClr val="tx1"/>
                </a:solidFill>
                <a:latin typeface="Times New Roman" panose="02020603050405020304" pitchFamily="18" charset="0"/>
              </a:defRPr>
            </a:lvl1pPr>
            <a:lvl2pPr marL="742950" indent="-285750" defTabSz="692150">
              <a:defRPr sz="1400" b="1">
                <a:solidFill>
                  <a:schemeClr val="tx1"/>
                </a:solidFill>
                <a:latin typeface="Times New Roman" panose="02020603050405020304" pitchFamily="18" charset="0"/>
              </a:defRPr>
            </a:lvl2pPr>
            <a:lvl3pPr marL="1143000" indent="-228600" defTabSz="692150">
              <a:defRPr sz="1400" b="1">
                <a:solidFill>
                  <a:schemeClr val="tx1"/>
                </a:solidFill>
                <a:latin typeface="Times New Roman" panose="02020603050405020304" pitchFamily="18" charset="0"/>
              </a:defRPr>
            </a:lvl3pPr>
            <a:lvl4pPr marL="1600200" indent="-228600" defTabSz="692150">
              <a:defRPr sz="1400" b="1">
                <a:solidFill>
                  <a:schemeClr val="tx1"/>
                </a:solidFill>
                <a:latin typeface="Times New Roman" panose="02020603050405020304" pitchFamily="18" charset="0"/>
              </a:defRPr>
            </a:lvl4pPr>
            <a:lvl5pPr marL="2057400" indent="-228600" defTabSz="692150">
              <a:defRPr sz="14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2000"/>
              <a:t>Oregon OSHA Occupational Safety and Health Program in Spanish </a:t>
            </a:r>
          </a:p>
        </p:txBody>
      </p:sp>
      <p:sp>
        <p:nvSpPr>
          <p:cNvPr id="10243" name="Text Box 32">
            <a:extLst>
              <a:ext uri="{FF2B5EF4-FFF2-40B4-BE49-F238E27FC236}">
                <a16:creationId xmlns:a16="http://schemas.microsoft.com/office/drawing/2014/main" id="{FCF90A06-C049-421A-BF0A-83E3B49A23AB}"/>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These modules are designed to be taught in 30 to 60 minutes.</a:t>
            </a:r>
            <a:endParaRPr lang="en-US" altLang="en-US"/>
          </a:p>
        </p:txBody>
      </p:sp>
      <p:grpSp>
        <p:nvGrpSpPr>
          <p:cNvPr id="10244" name="Group 35">
            <a:extLst>
              <a:ext uri="{FF2B5EF4-FFF2-40B4-BE49-F238E27FC236}">
                <a16:creationId xmlns:a16="http://schemas.microsoft.com/office/drawing/2014/main" id="{CEEA87D5-5C08-4FCE-90A0-9B0A8CB6BD02}"/>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C599A42F-F432-4828-8457-E7CD2E7ACFBC}"/>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9B993690-DF7C-4629-9D85-3027334AF519}"/>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34456E3C-BC4C-4D70-987E-70F1AB0AC947}"/>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FE0A9EF8-AAA3-4140-9F79-C4D70B2F1A1D}"/>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55A665B8-931C-482A-AEC6-3451D0DC9239}"/>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4CEE9AD1-BC70-4AB5-AED5-7CFCF4D32603}"/>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550C6486-FF60-47CB-8D84-8CE930B36E59}"/>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14F372DF-28FE-4B12-A712-2955E6BC2FE1}"/>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86132DA8-95E5-4B8F-B2B2-5133634EA8A6}"/>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9C58F51E-E2FB-4512-82DB-4EE7F8B2A9ED}"/>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2D59A30B-1A18-4EEE-86E0-E61FD3A1EDAC}"/>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5FD0A974-B010-4D00-BD4D-D49F5CBB72F2}"/>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52676B10-C05D-40F5-AC8C-A4251F712482}"/>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3391E13B-CFF1-4F0E-B1A4-411B402F4E96}"/>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7A32AB6F-5C3D-474B-B26A-0EB496E68503}"/>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0545DE67-70E5-4439-B98D-A1EB49DC4E7E}"/>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058C9056-E800-4EBF-89C9-CFD669732ADB}"/>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3BDF6392-9A78-4244-8806-E2073AF95FF7}"/>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96D278DF-C8F1-49EC-A0DB-12DBA670475B}"/>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293DB21F-2D73-4E5C-990A-C8E8E797245C}"/>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734B3D1F-5696-4449-A98F-2ADA54F332FB}"/>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A3A7441B-52B0-44E3-9AAD-6B2BEB05455F}"/>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BED7ED5C-523D-4A0A-94A8-66BB80E7618E}"/>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964EF71C-E14D-4B89-9A54-B9266016804D}"/>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A895EAC8-45B0-48E4-8AD2-D38F695C9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A2E35621-5E44-4DF1-821A-E5C4DF3F6EE3}"/>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Note: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20E0B86E-1637-43C3-A958-B8AEBD1F84BF}"/>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b="1">
                <a:solidFill>
                  <a:schemeClr val="tx1"/>
                </a:solidFill>
                <a:latin typeface="Times New Roman" panose="02020603050405020304" pitchFamily="18" charset="0"/>
              </a:defRPr>
            </a:lvl1pPr>
            <a:lvl2pPr marL="742950" indent="-285750" defTabSz="692150">
              <a:defRPr sz="1400" b="1">
                <a:solidFill>
                  <a:schemeClr val="tx1"/>
                </a:solidFill>
                <a:latin typeface="Times New Roman" panose="02020603050405020304" pitchFamily="18" charset="0"/>
              </a:defRPr>
            </a:lvl2pPr>
            <a:lvl3pPr marL="1143000" indent="-228600" defTabSz="692150">
              <a:defRPr sz="1400" b="1">
                <a:solidFill>
                  <a:schemeClr val="tx1"/>
                </a:solidFill>
                <a:latin typeface="Times New Roman" panose="02020603050405020304" pitchFamily="18" charset="0"/>
              </a:defRPr>
            </a:lvl3pPr>
            <a:lvl4pPr marL="1600200" indent="-228600" defTabSz="692150">
              <a:defRPr sz="1400" b="1">
                <a:solidFill>
                  <a:schemeClr val="tx1"/>
                </a:solidFill>
                <a:latin typeface="Times New Roman" panose="02020603050405020304" pitchFamily="18" charset="0"/>
              </a:defRPr>
            </a:lvl4pPr>
            <a:lvl5pPr marL="2057400" indent="-228600" defTabSz="692150">
              <a:defRPr sz="14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sz="2000"/>
              <a:t>Programa en Español de Seguridad e Higiene en el Trabajo de Oregon OSHA</a:t>
            </a:r>
          </a:p>
        </p:txBody>
      </p:sp>
      <p:sp>
        <p:nvSpPr>
          <p:cNvPr id="11267" name="Text Box 32">
            <a:extLst>
              <a:ext uri="{FF2B5EF4-FFF2-40B4-BE49-F238E27FC236}">
                <a16:creationId xmlns:a16="http://schemas.microsoft.com/office/drawing/2014/main" id="{2805D08C-360A-498B-8921-4AEA74C2A1BA}"/>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 altLang="en-US" sz="1200"/>
              <a:t>Estos instructivos están diseñados para ser enseñados en 30 a 60 minutos.</a:t>
            </a:r>
            <a:endParaRPr lang="es-ES" altLang="en-US"/>
          </a:p>
        </p:txBody>
      </p:sp>
      <p:grpSp>
        <p:nvGrpSpPr>
          <p:cNvPr id="11268" name="Group 35">
            <a:extLst>
              <a:ext uri="{FF2B5EF4-FFF2-40B4-BE49-F238E27FC236}">
                <a16:creationId xmlns:a16="http://schemas.microsoft.com/office/drawing/2014/main" id="{2A6A35FC-F39B-4B7F-B100-DFA722B1BE6C}"/>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F1C51BC0-B573-4F06-9F9D-7988CA12111D}"/>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5963EDDB-CB9A-4F47-9425-0DFC9CE61C9D}"/>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A26128C0-9548-4360-8A8A-D2394C023C47}"/>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E5644B20-CDCA-40FF-92BA-7033E566E0BE}"/>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C6584D86-9D6E-4D40-BE40-09E355F18358}"/>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48A14423-40CB-4FE1-A5A0-A0E5F49FF443}"/>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9A769FA4-BDEE-4280-AD71-1453EE141052}"/>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E7C7BEC6-B669-490B-AA93-DBEFDFB95ED5}"/>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A9EA2806-7006-4279-87AA-3477B9D2B782}"/>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813B937B-1942-46B0-9A6D-9152A71554FC}"/>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CDEBD707-F561-4720-84E6-8DD4734349D6}"/>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76CAF432-3617-4B8E-B172-30C6407EDECB}"/>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E26C7ADF-28AF-4AE9-9544-28E1E58EE08C}"/>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C1604B7A-B77F-40C2-9803-FCA63CF25E13}"/>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46615985-4BBF-44DF-ADE2-DDEE15543349}"/>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08AB6999-F58B-43C2-BE0E-4A0268EB877E}"/>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B67C2689-43CD-470D-AFEA-5FFBD816DFCA}"/>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9AFE6A2B-DF9B-4539-A25F-6DAA172700B9}"/>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4000BAB6-89AD-4ABC-8A01-31DD4A3CEDA7}"/>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1C7FBF0E-12A8-4465-8C6C-C5F87B9ECBDA}"/>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9CA90DCC-9177-43B5-86C5-0FD235CCD8A4}"/>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345FD275-C0F1-4DB6-8B06-CEE5C23D45FC}"/>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8E19A742-7F12-4CCA-823C-23509F31F249}"/>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98502E2A-FDE4-43DF-8DAD-F44DF6BAF965}"/>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33389594-48C1-4990-AC19-0F56ADD33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0EA9EC65-5FAF-49E9-8081-7653A7BF0283}"/>
              </a:ext>
            </a:extLst>
          </p:cNvPr>
          <p:cNvSpPr txBox="1">
            <a:spLocks noChangeArrowheads="1"/>
          </p:cNvSpPr>
          <p:nvPr/>
        </p:nvSpPr>
        <p:spPr bwMode="auto">
          <a:xfrm>
            <a:off x="498475" y="7502525"/>
            <a:ext cx="58483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id="{5C020282-5943-4EC8-B924-990F8FDF3586}"/>
              </a:ext>
            </a:extLst>
          </p:cNvPr>
          <p:cNvSpPr txBox="1">
            <a:spLocks noChangeArrowheads="1"/>
          </p:cNvSpPr>
          <p:nvPr/>
        </p:nvSpPr>
        <p:spPr bwMode="auto">
          <a:xfrm>
            <a:off x="942975" y="1809750"/>
            <a:ext cx="5257800" cy="472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r>
              <a:rPr lang="en-US" altLang="en-US" sz="2400">
                <a:latin typeface="+mj-lt"/>
              </a:rPr>
              <a:t>The reason for this course</a:t>
            </a:r>
          </a:p>
          <a:p>
            <a:pPr>
              <a:defRPr/>
            </a:pPr>
            <a:endParaRPr lang="en-US" altLang="en-US">
              <a:latin typeface="+mj-lt"/>
            </a:endParaRPr>
          </a:p>
          <a:p>
            <a:pPr lvl="1">
              <a:defRPr/>
            </a:pPr>
            <a:r>
              <a:rPr lang="en-US" altLang="en-US" sz="1800">
                <a:latin typeface="+mj-lt"/>
              </a:rPr>
              <a:t>Falls from heights cause serious injuries or death.</a:t>
            </a:r>
          </a:p>
          <a:p>
            <a:pPr lvl="1">
              <a:defRPr/>
            </a:pPr>
            <a:endParaRPr lang="en-US" altLang="en-US" sz="1800">
              <a:latin typeface="+mj-lt"/>
            </a:endParaRPr>
          </a:p>
          <a:p>
            <a:pPr lvl="1">
              <a:defRPr/>
            </a:pPr>
            <a:endParaRPr lang="en-US" altLang="en-US" sz="1600">
              <a:latin typeface="+mj-lt"/>
            </a:endParaRPr>
          </a:p>
          <a:p>
            <a:pPr lvl="1">
              <a:defRPr/>
            </a:pPr>
            <a:endParaRPr lang="en-US" altLang="en-US" sz="1600">
              <a:latin typeface="+mj-lt"/>
            </a:endParaRPr>
          </a:p>
          <a:p>
            <a:pPr lvl="1">
              <a:defRPr/>
            </a:pPr>
            <a:endParaRPr lang="en-US" altLang="en-US" sz="1600">
              <a:latin typeface="+mj-lt"/>
            </a:endParaRPr>
          </a:p>
          <a:p>
            <a:pPr lvl="1">
              <a:defRPr/>
            </a:pPr>
            <a:endParaRPr lang="en-US" altLang="en-US" sz="1600">
              <a:latin typeface="+mj-lt"/>
            </a:endParaRPr>
          </a:p>
          <a:p>
            <a:pPr lvl="1">
              <a:defRPr/>
            </a:pPr>
            <a:endParaRPr lang="en-US" altLang="en-US" sz="1600">
              <a:latin typeface="+mj-lt"/>
            </a:endParaRPr>
          </a:p>
          <a:p>
            <a:pPr>
              <a:defRPr/>
            </a:pPr>
            <a:r>
              <a:rPr lang="en-US" altLang="en-US" sz="2400">
                <a:latin typeface="+mj-lt"/>
              </a:rPr>
              <a:t>The goal of this course</a:t>
            </a:r>
          </a:p>
          <a:p>
            <a:pPr>
              <a:defRPr/>
            </a:pPr>
            <a:endParaRPr lang="en-US" altLang="en-US" sz="1800">
              <a:latin typeface="+mj-lt"/>
            </a:endParaRPr>
          </a:p>
          <a:p>
            <a:pPr lvl="1">
              <a:defRPr/>
            </a:pPr>
            <a:r>
              <a:rPr lang="en-US" altLang="en-US" sz="1800">
                <a:latin typeface="+mj-lt"/>
              </a:rPr>
              <a:t>Learn  when the employer must provide fall protection systems and equipment.</a:t>
            </a:r>
          </a:p>
          <a:p>
            <a:pPr lvl="1">
              <a:defRPr/>
            </a:pPr>
            <a:endParaRPr lang="en-US" altLang="en-US" sz="1800">
              <a:latin typeface="+mj-lt"/>
            </a:endParaRPr>
          </a:p>
          <a:p>
            <a:pPr lvl="1">
              <a:defRPr/>
            </a:pPr>
            <a:r>
              <a:rPr lang="en-US" altLang="en-US" sz="1800">
                <a:latin typeface="+mj-lt"/>
              </a:rPr>
              <a:t>Learn about the different fall protection systems.</a:t>
            </a:r>
          </a:p>
        </p:txBody>
      </p:sp>
      <p:sp>
        <p:nvSpPr>
          <p:cNvPr id="9219" name="Text Box 11">
            <a:extLst>
              <a:ext uri="{FF2B5EF4-FFF2-40B4-BE49-F238E27FC236}">
                <a16:creationId xmlns:a16="http://schemas.microsoft.com/office/drawing/2014/main" id="{AF44ECA6-E59D-45BF-80EC-032D983DDC79}"/>
              </a:ext>
            </a:extLst>
          </p:cNvPr>
          <p:cNvSpPr txBox="1">
            <a:spLocks noChangeArrowheads="1"/>
          </p:cNvSpPr>
          <p:nvPr/>
        </p:nvSpPr>
        <p:spPr bwMode="auto">
          <a:xfrm>
            <a:off x="285750" y="4953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defRPr/>
            </a:pPr>
            <a:r>
              <a:rPr lang="en-US" altLang="en-US" sz="2800">
                <a:latin typeface="+mj-lt"/>
              </a:rPr>
              <a:t>Welcome!</a:t>
            </a:r>
            <a:endParaRPr lang="en-US" altLang="en-US" b="0">
              <a:latin typeface="+mj-lt"/>
            </a:endParaRPr>
          </a:p>
        </p:txBody>
      </p:sp>
      <p:sp>
        <p:nvSpPr>
          <p:cNvPr id="12292" name="AutoShape 1026">
            <a:extLst>
              <a:ext uri="{FF2B5EF4-FFF2-40B4-BE49-F238E27FC236}">
                <a16:creationId xmlns:a16="http://schemas.microsoft.com/office/drawing/2014/main" id="{67377CF8-5DF4-4069-BDC1-257AA348E33B}"/>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488B1110-DFFB-473C-BE3A-6839227D7B97}"/>
              </a:ext>
            </a:extLst>
          </p:cNvPr>
          <p:cNvSpPr txBox="1">
            <a:spLocks noChangeArrowheads="1"/>
          </p:cNvSpPr>
          <p:nvPr/>
        </p:nvSpPr>
        <p:spPr bwMode="auto">
          <a:xfrm>
            <a:off x="958850" y="1749425"/>
            <a:ext cx="52578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r>
              <a:rPr lang="es-ES_tradnl" altLang="en-US" sz="2400" dirty="0">
                <a:latin typeface="+mj-lt"/>
              </a:rPr>
              <a:t>La razón de este curso</a:t>
            </a:r>
          </a:p>
          <a:p>
            <a:pPr>
              <a:defRPr/>
            </a:pPr>
            <a:endParaRPr lang="en-US" altLang="en-US" dirty="0">
              <a:latin typeface="+mj-lt"/>
            </a:endParaRPr>
          </a:p>
          <a:p>
            <a:pPr lvl="1">
              <a:defRPr/>
            </a:pPr>
            <a:r>
              <a:rPr lang="es-ES_tradnl" altLang="en-US" sz="1800" dirty="0">
                <a:latin typeface="+mj-lt"/>
              </a:rPr>
              <a:t>Las caídas de las alturas causan lesiones serias o la muerte.</a:t>
            </a:r>
          </a:p>
          <a:p>
            <a:pPr lvl="1">
              <a:defRPr/>
            </a:pPr>
            <a:endParaRPr lang="es-ES_tradnl" altLang="en-US" sz="1800" dirty="0">
              <a:latin typeface="+mj-lt"/>
            </a:endParaRPr>
          </a:p>
          <a:p>
            <a:pPr lvl="1">
              <a:defRPr/>
            </a:pPr>
            <a:r>
              <a:rPr lang="es-ES_tradnl" altLang="en-US" sz="1800" dirty="0">
                <a:latin typeface="+mj-lt"/>
              </a:rPr>
              <a:t> </a:t>
            </a:r>
          </a:p>
          <a:p>
            <a:pPr>
              <a:defRPr/>
            </a:pPr>
            <a:endParaRPr lang="es-ES_tradnl" altLang="en-US" sz="1600" dirty="0">
              <a:latin typeface="+mj-lt"/>
            </a:endParaRPr>
          </a:p>
          <a:p>
            <a:pPr>
              <a:defRPr/>
            </a:pPr>
            <a:endParaRPr lang="es-ES_tradnl" altLang="en-US" sz="1600" dirty="0">
              <a:latin typeface="+mj-lt"/>
            </a:endParaRPr>
          </a:p>
          <a:p>
            <a:pPr>
              <a:defRPr/>
            </a:pPr>
            <a:endParaRPr lang="es-ES_tradnl" altLang="en-US" sz="1600" dirty="0">
              <a:latin typeface="+mj-lt"/>
            </a:endParaRPr>
          </a:p>
          <a:p>
            <a:pPr>
              <a:defRPr/>
            </a:pPr>
            <a:endParaRPr lang="es-ES_tradnl" altLang="en-US" sz="1600" dirty="0">
              <a:latin typeface="+mj-lt"/>
            </a:endParaRPr>
          </a:p>
          <a:p>
            <a:pPr>
              <a:defRPr/>
            </a:pPr>
            <a:endParaRPr lang="es-ES_tradnl" altLang="en-US" sz="1600" dirty="0">
              <a:latin typeface="+mj-lt"/>
            </a:endParaRPr>
          </a:p>
          <a:p>
            <a:pPr>
              <a:defRPr/>
            </a:pPr>
            <a:r>
              <a:rPr lang="es-ES_tradnl" altLang="en-US" sz="2400" dirty="0">
                <a:latin typeface="+mj-lt"/>
              </a:rPr>
              <a:t>La meta de este curso</a:t>
            </a:r>
            <a:endParaRPr lang="es-ES_tradnl" altLang="en-US" sz="1800" dirty="0">
              <a:latin typeface="+mj-lt"/>
            </a:endParaRPr>
          </a:p>
          <a:p>
            <a:pPr>
              <a:defRPr/>
            </a:pPr>
            <a:endParaRPr lang="es-ES_tradnl" altLang="en-US" sz="1800" dirty="0">
              <a:latin typeface="+mj-lt"/>
            </a:endParaRPr>
          </a:p>
          <a:p>
            <a:pPr lvl="1">
              <a:defRPr/>
            </a:pPr>
            <a:r>
              <a:rPr lang="es-ES_tradnl" altLang="en-US" sz="1800" dirty="0">
                <a:latin typeface="+mj-lt"/>
              </a:rPr>
              <a:t>Aprender cuando el patrón debe proveer sistemas y equipo para prevenir las caídas.</a:t>
            </a:r>
          </a:p>
          <a:p>
            <a:pPr lvl="1">
              <a:defRPr/>
            </a:pPr>
            <a:endParaRPr lang="es-ES_tradnl" altLang="en-US" sz="1800" dirty="0">
              <a:latin typeface="+mj-lt"/>
            </a:endParaRPr>
          </a:p>
          <a:p>
            <a:pPr lvl="1">
              <a:defRPr/>
            </a:pPr>
            <a:r>
              <a:rPr lang="es-ES_tradnl" altLang="en-US" sz="1800" dirty="0">
                <a:latin typeface="+mj-lt"/>
              </a:rPr>
              <a:t>Aprender de los diferentes sistemas de protección contra caídas.</a:t>
            </a:r>
            <a:endParaRPr lang="en-US" altLang="en-US" sz="1800" dirty="0">
              <a:latin typeface="+mj-lt"/>
            </a:endParaRPr>
          </a:p>
        </p:txBody>
      </p:sp>
      <p:sp>
        <p:nvSpPr>
          <p:cNvPr id="13315" name="Text Box 13">
            <a:extLst>
              <a:ext uri="{FF2B5EF4-FFF2-40B4-BE49-F238E27FC236}">
                <a16:creationId xmlns:a16="http://schemas.microsoft.com/office/drawing/2014/main" id="{22A6AEE7-6FBD-4193-8483-104B29BF5B52}"/>
              </a:ext>
            </a:extLst>
          </p:cNvPr>
          <p:cNvSpPr txBox="1">
            <a:spLocks noChangeArrowheads="1"/>
          </p:cNvSpPr>
          <p:nvPr/>
        </p:nvSpPr>
        <p:spPr bwMode="auto">
          <a:xfrm>
            <a:off x="171450" y="4953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a:t>¡Bienvenidos!</a:t>
            </a:r>
            <a:endParaRPr lang="en-US" altLang="en-US" b="0"/>
          </a:p>
        </p:txBody>
      </p:sp>
      <p:sp>
        <p:nvSpPr>
          <p:cNvPr id="13316" name="AutoShape 1026">
            <a:extLst>
              <a:ext uri="{FF2B5EF4-FFF2-40B4-BE49-F238E27FC236}">
                <a16:creationId xmlns:a16="http://schemas.microsoft.com/office/drawing/2014/main" id="{91025F0D-0A5B-4C89-8DAF-8F98DCEF9526}"/>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5A524FE6-5A27-4793-8ECA-92C3B257B08A}"/>
              </a:ext>
            </a:extLst>
          </p:cNvPr>
          <p:cNvSpPr txBox="1">
            <a:spLocks noChangeArrowheads="1"/>
          </p:cNvSpPr>
          <p:nvPr/>
        </p:nvSpPr>
        <p:spPr bwMode="auto">
          <a:xfrm>
            <a:off x="555625" y="1293813"/>
            <a:ext cx="54546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t>When workers are exposed to falls six (6) feet or higher, they must be protected from falling.</a:t>
            </a:r>
          </a:p>
        </p:txBody>
      </p:sp>
      <p:sp>
        <p:nvSpPr>
          <p:cNvPr id="15363" name="Text Box 19">
            <a:extLst>
              <a:ext uri="{FF2B5EF4-FFF2-40B4-BE49-F238E27FC236}">
                <a16:creationId xmlns:a16="http://schemas.microsoft.com/office/drawing/2014/main" id="{877CCA63-50CA-4F65-9D5A-4E35F9A65065}"/>
              </a:ext>
            </a:extLst>
          </p:cNvPr>
          <p:cNvSpPr txBox="1">
            <a:spLocks noChangeArrowheads="1"/>
          </p:cNvSpPr>
          <p:nvPr/>
        </p:nvSpPr>
        <p:spPr bwMode="auto">
          <a:xfrm>
            <a:off x="815975" y="6815138"/>
            <a:ext cx="522605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800"/>
              <a:t>Exceptions to this requirement:</a:t>
            </a:r>
          </a:p>
          <a:p>
            <a:r>
              <a:rPr lang="en-US" altLang="en-US" sz="1800"/>
              <a:t>Fall protection is required at 6 feet or less for holes, wall openings, excavations, wells, pits, shafts and over dangerous equipment.</a:t>
            </a:r>
            <a:endParaRPr lang="en-US" altLang="en-US" sz="1800" b="0"/>
          </a:p>
        </p:txBody>
      </p:sp>
      <p:sp>
        <p:nvSpPr>
          <p:cNvPr id="12292" name="Text Box 39">
            <a:extLst>
              <a:ext uri="{FF2B5EF4-FFF2-40B4-BE49-F238E27FC236}">
                <a16:creationId xmlns:a16="http://schemas.microsoft.com/office/drawing/2014/main" id="{5FEC7682-AAB4-4052-B6F8-CFD5A93BDBF4}"/>
              </a:ext>
            </a:extLst>
          </p:cNvPr>
          <p:cNvSpPr txBox="1">
            <a:spLocks noChangeArrowheads="1"/>
          </p:cNvSpPr>
          <p:nvPr/>
        </p:nvSpPr>
        <p:spPr bwMode="auto">
          <a:xfrm>
            <a:off x="209550" y="133350"/>
            <a:ext cx="6477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defRPr/>
            </a:pPr>
            <a:r>
              <a:rPr lang="en-US" altLang="en-US" sz="2600" dirty="0">
                <a:latin typeface="+mj-lt"/>
              </a:rPr>
              <a:t>When is fall protection required in construction?</a:t>
            </a:r>
            <a:endParaRPr lang="en-US" altLang="en-US" b="0" dirty="0">
              <a:latin typeface="+mj-lt"/>
            </a:endParaRPr>
          </a:p>
        </p:txBody>
      </p:sp>
      <p:sp>
        <p:nvSpPr>
          <p:cNvPr id="15365" name="Rectangle 51">
            <a:extLst>
              <a:ext uri="{FF2B5EF4-FFF2-40B4-BE49-F238E27FC236}">
                <a16:creationId xmlns:a16="http://schemas.microsoft.com/office/drawing/2014/main" id="{E8878A6D-A209-400C-9DBB-AB631957430D}"/>
              </a:ext>
            </a:extLst>
          </p:cNvPr>
          <p:cNvSpPr>
            <a:spLocks noChangeArrowheads="1"/>
          </p:cNvSpPr>
          <p:nvPr/>
        </p:nvSpPr>
        <p:spPr bwMode="auto">
          <a:xfrm>
            <a:off x="225425" y="3086100"/>
            <a:ext cx="660400" cy="565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15366" name="Picture 27">
            <a:extLst>
              <a:ext uri="{FF2B5EF4-FFF2-40B4-BE49-F238E27FC236}">
                <a16:creationId xmlns:a16="http://schemas.microsoft.com/office/drawing/2014/main" id="{B02659EC-DB90-4CEA-9B5D-1CC357071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36800"/>
            <a:ext cx="379095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AutoShape 1026">
            <a:extLst>
              <a:ext uri="{FF2B5EF4-FFF2-40B4-BE49-F238E27FC236}">
                <a16:creationId xmlns:a16="http://schemas.microsoft.com/office/drawing/2014/main" id="{FA11E1BC-45B6-446F-A911-731302F85EA3}"/>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49">
            <a:extLst>
              <a:ext uri="{FF2B5EF4-FFF2-40B4-BE49-F238E27FC236}">
                <a16:creationId xmlns:a16="http://schemas.microsoft.com/office/drawing/2014/main" id="{2DBD36DD-B96F-4756-8614-7AFEF3118C2E}"/>
              </a:ext>
            </a:extLst>
          </p:cNvPr>
          <p:cNvSpPr txBox="1">
            <a:spLocks noChangeArrowheads="1"/>
          </p:cNvSpPr>
          <p:nvPr/>
        </p:nvSpPr>
        <p:spPr bwMode="auto">
          <a:xfrm>
            <a:off x="247650" y="133350"/>
            <a:ext cx="63246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600"/>
              <a:t>¿Cuando se debe utilizar la protección contra caídas el la construcción?</a:t>
            </a:r>
            <a:endParaRPr lang="en-US" altLang="en-US" sz="2400"/>
          </a:p>
        </p:txBody>
      </p:sp>
      <p:sp>
        <p:nvSpPr>
          <p:cNvPr id="16387" name="Rectangle 264">
            <a:extLst>
              <a:ext uri="{FF2B5EF4-FFF2-40B4-BE49-F238E27FC236}">
                <a16:creationId xmlns:a16="http://schemas.microsoft.com/office/drawing/2014/main" id="{49E6451E-19DA-42C8-B1E1-0BECACD5D5E7}"/>
              </a:ext>
            </a:extLst>
          </p:cNvPr>
          <p:cNvSpPr>
            <a:spLocks noChangeArrowheads="1"/>
          </p:cNvSpPr>
          <p:nvPr/>
        </p:nvSpPr>
        <p:spPr bwMode="auto">
          <a:xfrm>
            <a:off x="314325" y="2962275"/>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6388" name="Text Box 2">
            <a:extLst>
              <a:ext uri="{FF2B5EF4-FFF2-40B4-BE49-F238E27FC236}">
                <a16:creationId xmlns:a16="http://schemas.microsoft.com/office/drawing/2014/main" id="{1CBA3DC1-1CD7-45B1-A307-FA010B939916}"/>
              </a:ext>
            </a:extLst>
          </p:cNvPr>
          <p:cNvSpPr txBox="1">
            <a:spLocks noChangeArrowheads="1"/>
          </p:cNvSpPr>
          <p:nvPr/>
        </p:nvSpPr>
        <p:spPr bwMode="auto">
          <a:xfrm>
            <a:off x="555625" y="1293813"/>
            <a:ext cx="60166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1800"/>
              <a:t>Cuando los trabajadores están expuestos a caídas de más de seis (6) pies, tienen que estar protegidos de dichos riesgos.</a:t>
            </a:r>
          </a:p>
        </p:txBody>
      </p:sp>
      <p:sp>
        <p:nvSpPr>
          <p:cNvPr id="16389" name="Text Box 19">
            <a:extLst>
              <a:ext uri="{FF2B5EF4-FFF2-40B4-BE49-F238E27FC236}">
                <a16:creationId xmlns:a16="http://schemas.microsoft.com/office/drawing/2014/main" id="{1DF4F65F-4981-478D-8B15-0B47914FC9F0}"/>
              </a:ext>
            </a:extLst>
          </p:cNvPr>
          <p:cNvSpPr txBox="1">
            <a:spLocks noChangeArrowheads="1"/>
          </p:cNvSpPr>
          <p:nvPr/>
        </p:nvSpPr>
        <p:spPr bwMode="auto">
          <a:xfrm>
            <a:off x="815975" y="6815138"/>
            <a:ext cx="5226050" cy="1477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1800"/>
              <a:t>Excepciones a este requisito:</a:t>
            </a:r>
          </a:p>
          <a:p>
            <a:r>
              <a:rPr lang="es-ES" altLang="en-US" sz="1800"/>
              <a:t>La protección contra caídas se requiere a 6 pies o menos para hoyos, aberturas en paredes, excavaciones, posos, hoyos, tiros y sobre equipo peligroso.</a:t>
            </a:r>
            <a:endParaRPr lang="es-ES" altLang="en-US" sz="1800" b="0"/>
          </a:p>
        </p:txBody>
      </p:sp>
      <p:pic>
        <p:nvPicPr>
          <p:cNvPr id="16390" name="Picture 34">
            <a:extLst>
              <a:ext uri="{FF2B5EF4-FFF2-40B4-BE49-F238E27FC236}">
                <a16:creationId xmlns:a16="http://schemas.microsoft.com/office/drawing/2014/main" id="{CB081AA2-A873-4E85-BF75-92B7C8254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36800"/>
            <a:ext cx="379095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AutoShape 1026">
            <a:extLst>
              <a:ext uri="{FF2B5EF4-FFF2-40B4-BE49-F238E27FC236}">
                <a16:creationId xmlns:a16="http://schemas.microsoft.com/office/drawing/2014/main" id="{50620D1D-1629-4A15-B179-596110135D15}"/>
              </a:ext>
            </a:extLst>
          </p:cNvPr>
          <p:cNvSpPr>
            <a:spLocks noChangeArrowheads="1"/>
          </p:cNvSpPr>
          <p:nvPr/>
        </p:nvSpPr>
        <p:spPr bwMode="auto">
          <a:xfrm>
            <a:off x="323850" y="1033463"/>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224</Value>
    </Topic>
    <TrainingType xmlns="4abed4e2-db5c-4e78-ae88-7ca7a6241065">PESO</TrainingType>
    <DateRevised xmlns="4abed4e2-db5c-4e78-ae88-7ca7a6241065">2022-11-14T08:00:00+00:00</DateRevised>
    <AdditionalTitle xmlns="4abed4e2-db5c-4e78-ae88-7ca7a6241065">Protección Contra Caídas</AdditionalTitle>
    <IconOverlay xmlns="http://schemas.microsoft.com/sharepoint/v4" xsi:nil="true"/>
  </documentManagement>
</p:properties>
</file>

<file path=customXml/itemProps1.xml><?xml version="1.0" encoding="utf-8"?>
<ds:datastoreItem xmlns:ds="http://schemas.openxmlformats.org/officeDocument/2006/customXml" ds:itemID="{CEAA9E73-93BE-421E-89DF-4BE467625ADD}"/>
</file>

<file path=customXml/itemProps2.xml><?xml version="1.0" encoding="utf-8"?>
<ds:datastoreItem xmlns:ds="http://schemas.openxmlformats.org/officeDocument/2006/customXml" ds:itemID="{6EEB969F-F435-4794-AE86-8EBA6448E54F}"/>
</file>

<file path=customXml/itemProps3.xml><?xml version="1.0" encoding="utf-8"?>
<ds:datastoreItem xmlns:ds="http://schemas.openxmlformats.org/officeDocument/2006/customXml" ds:itemID="{B8B29346-947C-4AD5-8C39-BB98958B7D00}"/>
</file>

<file path=docProps/app.xml><?xml version="1.0" encoding="utf-8"?>
<Properties xmlns="http://schemas.openxmlformats.org/officeDocument/2006/extended-properties" xmlns:vt="http://schemas.openxmlformats.org/officeDocument/2006/docPropsVTypes">
  <TotalTime>0</TotalTime>
  <Words>1480</Words>
  <Application>Microsoft Office PowerPoint</Application>
  <PresentationFormat>On-screen Show (4:3)</PresentationFormat>
  <Paragraphs>268</Paragraphs>
  <Slides>24</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Tahoma</vt:lpstr>
      <vt:lpstr>Times New Roman</vt:lpstr>
      <vt:lpstr>Wingdings</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https://osha.oregon.gov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Protection (pptx)</dc:title>
  <dc:subject>PESO workbook PDF about fall protection.</dc:subject>
  <dc:creator/>
  <cp:lastModifiedBy/>
  <cp:revision>1</cp:revision>
  <dcterms:created xsi:type="dcterms:W3CDTF">2021-09-29T21:39:56Z</dcterms:created>
  <dcterms:modified xsi:type="dcterms:W3CDTF">2022-11-22T00:13:36Z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