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20" r:id="rId2"/>
    <p:sldId id="324" r:id="rId3"/>
  </p:sldIdLst>
  <p:sldSz cx="6858000" cy="9144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400"/>
    <a:srgbClr val="006600"/>
    <a:srgbClr val="FA586B"/>
    <a:srgbClr val="FF6600"/>
    <a:srgbClr val="319B91"/>
    <a:srgbClr val="EAD3B1"/>
    <a:srgbClr val="FF9999"/>
    <a:srgbClr val="5B92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32" autoAdjust="0"/>
    <p:restoredTop sz="94943" autoAdjust="0"/>
  </p:normalViewPr>
  <p:slideViewPr>
    <p:cSldViewPr>
      <p:cViewPr varScale="1">
        <p:scale>
          <a:sx n="63" d="100"/>
          <a:sy n="63" d="100"/>
        </p:scale>
        <p:origin x="2574" y="6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795AC76-3A14-456B-BE56-C8599DE4214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13DC4DCE-23CD-470C-9E93-0A2A1D332C6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1674546E-7AF4-4D71-AA7E-4CD6BD0BA2C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57" tIns="46429" rIns="92857" bIns="4642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2D03ED0A-30E7-4206-B8FB-EA27F91F5C8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57" tIns="46429" rIns="92857" bIns="4642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ED90A324-B4A4-43DD-AC17-2295CA8308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C6ABE3FB-7764-491C-99C1-7A1AC1AECED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2FEAF62-61E4-4B7F-8941-6F824F6E9B0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E3C9399-9A29-48EA-881F-AB0EB8A2553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89163" y="703263"/>
            <a:ext cx="2632075" cy="35083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A4021D17-D0D2-4628-A7AA-35861F90A79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45000"/>
            <a:ext cx="5140325" cy="4132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D548B710-45B4-4086-A439-2D3FD81981C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2213"/>
            <a:ext cx="3038475" cy="46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57" tIns="46429" rIns="92857" bIns="4642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A556B4BC-5188-4FBB-BECB-737C78A292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12213"/>
            <a:ext cx="3038475" cy="46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57" tIns="46429" rIns="92857" bIns="4642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45F9BB72-7DB9-44BB-8831-80B54E367A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29F71F48-E87C-4612-B9DE-480A0C41C5C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E01F9D8C-27F0-4E09-BFCD-B7006897B1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BC49C95-690F-4DD3-8A0B-4DBCBF14A7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EEDF1C8-9502-447B-B49A-3E911008B044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0933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7">
            <a:extLst>
              <a:ext uri="{FF2B5EF4-FFF2-40B4-BE49-F238E27FC236}">
                <a16:creationId xmlns:a16="http://schemas.microsoft.com/office/drawing/2014/main" id="{06F82564-FEDF-4462-860C-2216E3BED5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7938" y="8618538"/>
            <a:ext cx="6858001" cy="530225"/>
          </a:xfrm>
          <a:prstGeom prst="rect">
            <a:avLst/>
          </a:prstGeom>
          <a:solidFill>
            <a:srgbClr val="006400"/>
          </a:solidFill>
          <a:ln w="9525">
            <a:solidFill>
              <a:srgbClr val="319B9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Text Box 19">
            <a:extLst>
              <a:ext uri="{FF2B5EF4-FFF2-40B4-BE49-F238E27FC236}">
                <a16:creationId xmlns:a16="http://schemas.microsoft.com/office/drawing/2014/main" id="{58A39EE4-8352-4C0D-A698-34BF4CC64A1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594725"/>
            <a:ext cx="3048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Oregon OSHA – PESO TOOLBOX SHEET</a:t>
            </a:r>
          </a:p>
          <a:p>
            <a:pPr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For more information, call Oregon OSHA</a:t>
            </a:r>
          </a:p>
          <a:p>
            <a:pPr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1 (800) 922-2689 </a:t>
            </a:r>
            <a:r>
              <a:rPr lang="es-ES_tradnl" altLang="en-US" sz="1000" dirty="0" err="1">
                <a:solidFill>
                  <a:schemeClr val="bg1"/>
                </a:solidFill>
              </a:rPr>
              <a:t>or</a:t>
            </a:r>
            <a:r>
              <a:rPr lang="es-ES_tradnl" altLang="en-US" sz="1000" dirty="0">
                <a:solidFill>
                  <a:schemeClr val="bg1"/>
                </a:solidFill>
              </a:rPr>
              <a:t> </a:t>
            </a:r>
            <a:r>
              <a:rPr lang="es-ES_tradnl" altLang="en-US" sz="1000" dirty="0" err="1">
                <a:solidFill>
                  <a:schemeClr val="bg1"/>
                </a:solidFill>
              </a:rPr>
              <a:t>visit</a:t>
            </a:r>
            <a:r>
              <a:rPr lang="es-ES_tradnl" altLang="en-US" sz="1000" dirty="0">
                <a:solidFill>
                  <a:schemeClr val="bg1"/>
                </a:solidFill>
              </a:rPr>
              <a:t> osha.oregon.gov</a:t>
            </a:r>
            <a:endParaRPr lang="en-US" altLang="en-US" sz="1000" dirty="0">
              <a:solidFill>
                <a:schemeClr val="bg1"/>
              </a:solidFill>
            </a:endParaRPr>
          </a:p>
        </p:txBody>
      </p:sp>
      <p:sp>
        <p:nvSpPr>
          <p:cNvPr id="9" name="Text Box 20">
            <a:extLst>
              <a:ext uri="{FF2B5EF4-FFF2-40B4-BE49-F238E27FC236}">
                <a16:creationId xmlns:a16="http://schemas.microsoft.com/office/drawing/2014/main" id="{D9FC8F12-217C-41F2-9F66-FEABD29704E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78238" y="8594725"/>
            <a:ext cx="3232150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es-ES" altLang="en-US" sz="1000" dirty="0">
                <a:solidFill>
                  <a:schemeClr val="bg1"/>
                </a:solidFill>
              </a:rPr>
              <a:t>HOJA INFORMATIVA de Oregon OSHA - PESO</a:t>
            </a:r>
          </a:p>
          <a:p>
            <a:pPr algn="r">
              <a:defRPr/>
            </a:pPr>
            <a:r>
              <a:rPr lang="es-ES" altLang="en-US" sz="1000" dirty="0">
                <a:solidFill>
                  <a:schemeClr val="bg1"/>
                </a:solidFill>
              </a:rPr>
              <a:t>Para mayores informes, llame a Oregon OSHA</a:t>
            </a:r>
          </a:p>
          <a:p>
            <a:pPr algn="r">
              <a:defRPr/>
            </a:pPr>
            <a:r>
              <a:rPr lang="es-ES" altLang="en-US" sz="1000" dirty="0">
                <a:solidFill>
                  <a:schemeClr val="bg1"/>
                </a:solidFill>
              </a:rPr>
              <a:t>1 (800) 843-8086 ó visite osha.oregon.gov</a:t>
            </a:r>
          </a:p>
        </p:txBody>
      </p:sp>
      <p:sp>
        <p:nvSpPr>
          <p:cNvPr id="12" name="Rectangle 17">
            <a:extLst>
              <a:ext uri="{FF2B5EF4-FFF2-40B4-BE49-F238E27FC236}">
                <a16:creationId xmlns:a16="http://schemas.microsoft.com/office/drawing/2014/main" id="{B0134121-C829-4BD4-96BC-BD5A50A250F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11113"/>
            <a:ext cx="6858000" cy="446087"/>
          </a:xfrm>
          <a:prstGeom prst="rect">
            <a:avLst/>
          </a:prstGeom>
          <a:solidFill>
            <a:srgbClr val="006400"/>
          </a:solidFill>
          <a:ln w="9525">
            <a:solidFill>
              <a:srgbClr val="319B9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emf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8.jpeg"/><Relationship Id="rId7" Type="http://schemas.openxmlformats.org/officeDocument/2006/relationships/image" Target="../media/image10.pn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3.jpe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3">
            <a:extLst>
              <a:ext uri="{FF2B5EF4-FFF2-40B4-BE49-F238E27FC236}">
                <a16:creationId xmlns:a16="http://schemas.microsoft.com/office/drawing/2014/main" id="{2CC13EF9-2E61-4FFF-9E2E-FCC6751641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300" y="996950"/>
            <a:ext cx="2420938" cy="187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Box 1">
            <a:extLst>
              <a:ext uri="{FF2B5EF4-FFF2-40B4-BE49-F238E27FC236}">
                <a16:creationId xmlns:a16="http://schemas.microsoft.com/office/drawing/2014/main" id="{53AB4CE0-C4C1-4408-BAA1-B2A4FAB33E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0"/>
            <a:ext cx="6705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s-ES_tradnl" altLang="en-US" sz="2400" b="1">
                <a:solidFill>
                  <a:schemeClr val="bg1"/>
                </a:solidFill>
              </a:rPr>
              <a:t>Hazard Communication - GHS</a:t>
            </a:r>
            <a:endParaRPr lang="en-US" altLang="en-US" sz="2400">
              <a:solidFill>
                <a:schemeClr val="bg1"/>
              </a:solidFill>
            </a:endParaRPr>
          </a:p>
        </p:txBody>
      </p:sp>
      <p:grpSp>
        <p:nvGrpSpPr>
          <p:cNvPr id="4100" name="Group 11">
            <a:extLst>
              <a:ext uri="{FF2B5EF4-FFF2-40B4-BE49-F238E27FC236}">
                <a16:creationId xmlns:a16="http://schemas.microsoft.com/office/drawing/2014/main" id="{2BA7BC58-19EF-46C1-AA5E-1A2E9DBCA00F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228600" y="2176463"/>
            <a:ext cx="1363663" cy="1198562"/>
            <a:chOff x="2886075" y="928687"/>
            <a:chExt cx="2608263" cy="2049463"/>
          </a:xfrm>
        </p:grpSpPr>
        <p:pic>
          <p:nvPicPr>
            <p:cNvPr id="4110" name="Picture 6">
              <a:extLst>
                <a:ext uri="{FF2B5EF4-FFF2-40B4-BE49-F238E27FC236}">
                  <a16:creationId xmlns:a16="http://schemas.microsoft.com/office/drawing/2014/main" id="{ECA27993-273A-48E8-B2A6-63A1D9A6BE6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6075" y="928687"/>
              <a:ext cx="2608263" cy="20494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111" name="Picture 13">
              <a:extLst>
                <a:ext uri="{FF2B5EF4-FFF2-40B4-BE49-F238E27FC236}">
                  <a16:creationId xmlns:a16="http://schemas.microsoft.com/office/drawing/2014/main" id="{39545015-F1F9-43C6-B884-82528465E1E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7602" y="1688039"/>
              <a:ext cx="830078" cy="78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4101" name="Picture 4">
            <a:extLst>
              <a:ext uri="{FF2B5EF4-FFF2-40B4-BE49-F238E27FC236}">
                <a16:creationId xmlns:a16="http://schemas.microsoft.com/office/drawing/2014/main" id="{24AEB156-7297-42C1-A20D-FB378554176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0700" y="1144588"/>
            <a:ext cx="3430588" cy="307498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19">
            <a:extLst>
              <a:ext uri="{FF2B5EF4-FFF2-40B4-BE49-F238E27FC236}">
                <a16:creationId xmlns:a16="http://schemas.microsoft.com/office/drawing/2014/main" id="{A421DED0-91AA-4E7B-8982-7885C8FF0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7038" y="4997450"/>
            <a:ext cx="2254250" cy="2970213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03" name="Text Box 4">
            <a:extLst>
              <a:ext uri="{FF2B5EF4-FFF2-40B4-BE49-F238E27FC236}">
                <a16:creationId xmlns:a16="http://schemas.microsoft.com/office/drawing/2014/main" id="{E5B87912-9147-4EF3-B395-34F11EFB18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300" y="644525"/>
            <a:ext cx="1833563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lvl="1" algn="ctr"/>
            <a:r>
              <a:rPr lang="es-ES_tradnl" altLang="en-US" sz="1800" b="1"/>
              <a:t>  Labels</a:t>
            </a:r>
          </a:p>
        </p:txBody>
      </p:sp>
      <p:sp>
        <p:nvSpPr>
          <p:cNvPr id="4104" name="Text Box 4">
            <a:extLst>
              <a:ext uri="{FF2B5EF4-FFF2-40B4-BE49-F238E27FC236}">
                <a16:creationId xmlns:a16="http://schemas.microsoft.com/office/drawing/2014/main" id="{F4F1100C-32D7-4C9D-844D-EE27B7BC15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749300"/>
            <a:ext cx="252095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lvl="1" algn="ctr"/>
            <a:r>
              <a:rPr lang="es-ES_tradnl" altLang="en-US" sz="1800" b="1"/>
              <a:t>Pictograms</a:t>
            </a:r>
          </a:p>
        </p:txBody>
      </p:sp>
      <p:sp>
        <p:nvSpPr>
          <p:cNvPr id="4105" name="Text Box 4">
            <a:extLst>
              <a:ext uri="{FF2B5EF4-FFF2-40B4-BE49-F238E27FC236}">
                <a16:creationId xmlns:a16="http://schemas.microsoft.com/office/drawing/2014/main" id="{E0561E83-6D67-4840-A17B-801CDD1862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7038" y="4648200"/>
            <a:ext cx="225425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lvl="1" algn="ctr"/>
            <a:r>
              <a:rPr lang="es-ES_tradnl" altLang="en-US" sz="1800" b="1"/>
              <a:t>Safety Data Sheets</a:t>
            </a:r>
          </a:p>
        </p:txBody>
      </p:sp>
      <p:sp>
        <p:nvSpPr>
          <p:cNvPr id="4106" name="Text Box 4">
            <a:extLst>
              <a:ext uri="{FF2B5EF4-FFF2-40B4-BE49-F238E27FC236}">
                <a16:creationId xmlns:a16="http://schemas.microsoft.com/office/drawing/2014/main" id="{0C9F0924-3C72-4B66-8274-9F2E77E2D3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0" y="3829050"/>
            <a:ext cx="1262063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lvl="1" algn="ctr"/>
            <a:r>
              <a:rPr lang="es-ES_tradnl" altLang="en-US" sz="1800" b="1"/>
              <a:t>Training</a:t>
            </a:r>
          </a:p>
        </p:txBody>
      </p:sp>
      <p:pic>
        <p:nvPicPr>
          <p:cNvPr id="4107" name="Picture 1030" descr="Chemical Storage">
            <a:extLst>
              <a:ext uri="{FF2B5EF4-FFF2-40B4-BE49-F238E27FC236}">
                <a16:creationId xmlns:a16="http://schemas.microsoft.com/office/drawing/2014/main" id="{06B98D18-91F5-44EE-897D-B79DB560AA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4191000"/>
            <a:ext cx="2230437" cy="2178050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8" name="Text Box 4">
            <a:extLst>
              <a:ext uri="{FF2B5EF4-FFF2-40B4-BE49-F238E27FC236}">
                <a16:creationId xmlns:a16="http://schemas.microsoft.com/office/drawing/2014/main" id="{FE213D7A-E250-4E94-A6D0-D35148E23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088" y="6980238"/>
            <a:ext cx="1570037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lvl="1" algn="ctr">
              <a:lnSpc>
                <a:spcPts val="1600"/>
              </a:lnSpc>
            </a:pPr>
            <a:r>
              <a:rPr lang="es-ES_tradnl" altLang="en-US" sz="1800" b="1"/>
              <a:t>Written</a:t>
            </a:r>
          </a:p>
          <a:p>
            <a:pPr marL="0" lvl="1" algn="ctr">
              <a:lnSpc>
                <a:spcPts val="1600"/>
              </a:lnSpc>
            </a:pPr>
            <a:r>
              <a:rPr lang="es-ES_tradnl" altLang="en-US" sz="1800" b="1"/>
              <a:t>Program</a:t>
            </a:r>
          </a:p>
        </p:txBody>
      </p:sp>
      <p:pic>
        <p:nvPicPr>
          <p:cNvPr id="4109" name="Picture 4" descr="Inspectors Closeup">
            <a:extLst>
              <a:ext uri="{FF2B5EF4-FFF2-40B4-BE49-F238E27FC236}">
                <a16:creationId xmlns:a16="http://schemas.microsoft.com/office/drawing/2014/main" id="{E3C1D4AA-1C8F-4034-A696-095CB0931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2263" y="6551613"/>
            <a:ext cx="2295525" cy="201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9">
            <a:extLst>
              <a:ext uri="{FF2B5EF4-FFF2-40B4-BE49-F238E27FC236}">
                <a16:creationId xmlns:a16="http://schemas.microsoft.com/office/drawing/2014/main" id="{21E8EF1A-853C-48EE-B014-03A6A1F7FC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7038" y="5183188"/>
            <a:ext cx="2254250" cy="2970212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47" name="Text Box 4">
            <a:extLst>
              <a:ext uri="{FF2B5EF4-FFF2-40B4-BE49-F238E27FC236}">
                <a16:creationId xmlns:a16="http://schemas.microsoft.com/office/drawing/2014/main" id="{8EFD687B-61B6-4529-B5E6-FFE614D0EC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7038" y="4627563"/>
            <a:ext cx="2254250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lvl="1" algn="ctr">
              <a:lnSpc>
                <a:spcPts val="1800"/>
              </a:lnSpc>
            </a:pPr>
            <a:r>
              <a:rPr lang="es-ES_tradnl" altLang="en-US" sz="1800" b="1"/>
              <a:t>Ficha de Datos</a:t>
            </a:r>
          </a:p>
          <a:p>
            <a:pPr marL="0" lvl="1" algn="ctr">
              <a:lnSpc>
                <a:spcPts val="1800"/>
              </a:lnSpc>
            </a:pPr>
            <a:r>
              <a:rPr lang="es-ES_tradnl" altLang="en-US" sz="1800" b="1"/>
              <a:t>de Seguridad</a:t>
            </a:r>
          </a:p>
        </p:txBody>
      </p:sp>
      <p:grpSp>
        <p:nvGrpSpPr>
          <p:cNvPr id="6148" name="Group 6">
            <a:extLst>
              <a:ext uri="{FF2B5EF4-FFF2-40B4-BE49-F238E27FC236}">
                <a16:creationId xmlns:a16="http://schemas.microsoft.com/office/drawing/2014/main" id="{85B920D5-4E04-4083-AE1F-34B99406D801}"/>
              </a:ext>
            </a:extLst>
          </p:cNvPr>
          <p:cNvGrpSpPr>
            <a:grpSpLocks/>
          </p:cNvGrpSpPr>
          <p:nvPr/>
        </p:nvGrpSpPr>
        <p:grpSpPr bwMode="auto">
          <a:xfrm>
            <a:off x="241300" y="644525"/>
            <a:ext cx="2439988" cy="2205038"/>
            <a:chOff x="240816" y="645018"/>
            <a:chExt cx="2440338" cy="2204940"/>
          </a:xfrm>
        </p:grpSpPr>
        <p:sp>
          <p:nvSpPr>
            <p:cNvPr id="6161" name="Text Box 4">
              <a:extLst>
                <a:ext uri="{FF2B5EF4-FFF2-40B4-BE49-F238E27FC236}">
                  <a16:creationId xmlns:a16="http://schemas.microsoft.com/office/drawing/2014/main" id="{F0F836A6-3C31-4597-84CE-40B5249E59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1661" y="645018"/>
              <a:ext cx="1833743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lvl="1" algn="ctr"/>
              <a:r>
                <a:rPr lang="es-ES_tradnl" altLang="en-US" sz="1800" b="1"/>
                <a:t>  Etiquetas</a:t>
              </a:r>
            </a:p>
          </p:txBody>
        </p:sp>
        <p:pic>
          <p:nvPicPr>
            <p:cNvPr id="6162" name="Picture 14">
              <a:extLst>
                <a:ext uri="{FF2B5EF4-FFF2-40B4-BE49-F238E27FC236}">
                  <a16:creationId xmlns:a16="http://schemas.microsoft.com/office/drawing/2014/main" id="{E9C362B5-5841-4EF7-A407-BB293E3887E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816" y="997242"/>
              <a:ext cx="2440338" cy="18527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149" name="Group 11">
            <a:extLst>
              <a:ext uri="{FF2B5EF4-FFF2-40B4-BE49-F238E27FC236}">
                <a16:creationId xmlns:a16="http://schemas.microsoft.com/office/drawing/2014/main" id="{8B992E01-0392-44A6-9D7F-B84C0621388B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228600" y="2176463"/>
            <a:ext cx="1363663" cy="1198562"/>
            <a:chOff x="2886075" y="928687"/>
            <a:chExt cx="2608263" cy="2049463"/>
          </a:xfrm>
        </p:grpSpPr>
        <p:pic>
          <p:nvPicPr>
            <p:cNvPr id="6159" name="Picture 6">
              <a:extLst>
                <a:ext uri="{FF2B5EF4-FFF2-40B4-BE49-F238E27FC236}">
                  <a16:creationId xmlns:a16="http://schemas.microsoft.com/office/drawing/2014/main" id="{9D4780CB-A1B4-468D-8DD0-CCCBE53F35A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6075" y="928687"/>
              <a:ext cx="2608263" cy="20494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160" name="Picture 13">
              <a:extLst>
                <a:ext uri="{FF2B5EF4-FFF2-40B4-BE49-F238E27FC236}">
                  <a16:creationId xmlns:a16="http://schemas.microsoft.com/office/drawing/2014/main" id="{8292BAD6-8E28-445E-BC24-9904C2028B9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7602" y="1688039"/>
              <a:ext cx="830078" cy="78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150" name="Group 9">
            <a:extLst>
              <a:ext uri="{FF2B5EF4-FFF2-40B4-BE49-F238E27FC236}">
                <a16:creationId xmlns:a16="http://schemas.microsoft.com/office/drawing/2014/main" id="{046D237D-2403-49A5-AC31-CD09F1750E03}"/>
              </a:ext>
            </a:extLst>
          </p:cNvPr>
          <p:cNvGrpSpPr>
            <a:grpSpLocks/>
          </p:cNvGrpSpPr>
          <p:nvPr/>
        </p:nvGrpSpPr>
        <p:grpSpPr bwMode="auto">
          <a:xfrm>
            <a:off x="3060700" y="749300"/>
            <a:ext cx="3430588" cy="3467100"/>
            <a:chOff x="3060401" y="749242"/>
            <a:chExt cx="3431071" cy="3467021"/>
          </a:xfrm>
        </p:grpSpPr>
        <p:sp>
          <p:nvSpPr>
            <p:cNvPr id="6157" name="Text Box 4">
              <a:extLst>
                <a:ext uri="{FF2B5EF4-FFF2-40B4-BE49-F238E27FC236}">
                  <a16:creationId xmlns:a16="http://schemas.microsoft.com/office/drawing/2014/main" id="{9A1F5838-3318-4529-898B-570C75BCA0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7600" y="749242"/>
              <a:ext cx="2521517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lvl="1" algn="ctr"/>
              <a:r>
                <a:rPr lang="es-ES_tradnl" altLang="en-US" sz="1800" b="1"/>
                <a:t>Pictogramas</a:t>
              </a:r>
            </a:p>
          </p:txBody>
        </p:sp>
        <p:pic>
          <p:nvPicPr>
            <p:cNvPr id="6158" name="Picture 18">
              <a:extLst>
                <a:ext uri="{FF2B5EF4-FFF2-40B4-BE49-F238E27FC236}">
                  <a16:creationId xmlns:a16="http://schemas.microsoft.com/office/drawing/2014/main" id="{CD50B3EE-136B-4108-9356-1452E8FA8AA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60401" y="1145337"/>
              <a:ext cx="3431071" cy="3070926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151" name="Group 5">
            <a:extLst>
              <a:ext uri="{FF2B5EF4-FFF2-40B4-BE49-F238E27FC236}">
                <a16:creationId xmlns:a16="http://schemas.microsoft.com/office/drawing/2014/main" id="{D8BA7357-3EC8-4DC4-8034-C768905A0CAB}"/>
              </a:ext>
            </a:extLst>
          </p:cNvPr>
          <p:cNvGrpSpPr>
            <a:grpSpLocks/>
          </p:cNvGrpSpPr>
          <p:nvPr/>
        </p:nvGrpSpPr>
        <p:grpSpPr bwMode="auto">
          <a:xfrm>
            <a:off x="360363" y="3829050"/>
            <a:ext cx="2230437" cy="2540000"/>
            <a:chOff x="360191" y="3829058"/>
            <a:chExt cx="2230609" cy="2540715"/>
          </a:xfrm>
        </p:grpSpPr>
        <p:sp>
          <p:nvSpPr>
            <p:cNvPr id="6155" name="Text Box 4">
              <a:extLst>
                <a:ext uri="{FF2B5EF4-FFF2-40B4-BE49-F238E27FC236}">
                  <a16:creationId xmlns:a16="http://schemas.microsoft.com/office/drawing/2014/main" id="{C95D234E-3489-4BB1-8C22-2C51C17803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0974" y="3829058"/>
              <a:ext cx="2044430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lvl="1" algn="ctr"/>
              <a:r>
                <a:rPr lang="es-ES_tradnl" altLang="en-US" sz="1800" b="1"/>
                <a:t>Adiestramiento</a:t>
              </a:r>
            </a:p>
          </p:txBody>
        </p:sp>
        <p:pic>
          <p:nvPicPr>
            <p:cNvPr id="6156" name="Picture 1030" descr="Chemical Storage">
              <a:extLst>
                <a:ext uri="{FF2B5EF4-FFF2-40B4-BE49-F238E27FC236}">
                  <a16:creationId xmlns:a16="http://schemas.microsoft.com/office/drawing/2014/main" id="{F5D6328C-20B0-41C7-9644-7D9E30B4E7C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lum contras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60191" y="4191000"/>
              <a:ext cx="2230609" cy="2178773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152" name="TextBox 26">
            <a:extLst>
              <a:ext uri="{FF2B5EF4-FFF2-40B4-BE49-F238E27FC236}">
                <a16:creationId xmlns:a16="http://schemas.microsoft.com/office/drawing/2014/main" id="{B3D36A60-CA33-4F52-B9A8-12C898D5F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0"/>
            <a:ext cx="6705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s-ES_tradnl" altLang="en-US" sz="2400" b="1">
                <a:solidFill>
                  <a:schemeClr val="bg1"/>
                </a:solidFill>
              </a:rPr>
              <a:t>Comunicación de Riesgo - SGA</a:t>
            </a: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6153" name="Text Box 4">
            <a:extLst>
              <a:ext uri="{FF2B5EF4-FFF2-40B4-BE49-F238E27FC236}">
                <a16:creationId xmlns:a16="http://schemas.microsoft.com/office/drawing/2014/main" id="{11852C9C-0948-4674-8FBB-F3FB574CC4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088" y="6980238"/>
            <a:ext cx="1570037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lvl="1" algn="ctr">
              <a:lnSpc>
                <a:spcPts val="1600"/>
              </a:lnSpc>
            </a:pPr>
            <a:r>
              <a:rPr lang="es-ES_tradnl" altLang="en-US" sz="1800" b="1"/>
              <a:t>Programa Escrito</a:t>
            </a:r>
          </a:p>
        </p:txBody>
      </p:sp>
      <p:pic>
        <p:nvPicPr>
          <p:cNvPr id="6154" name="Picture 4" descr="Inspectors Closeup">
            <a:extLst>
              <a:ext uri="{FF2B5EF4-FFF2-40B4-BE49-F238E27FC236}">
                <a16:creationId xmlns:a16="http://schemas.microsoft.com/office/drawing/2014/main" id="{5A3C99AA-12A2-4E0F-930B-73D370330D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2263" y="6551613"/>
            <a:ext cx="2295525" cy="201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raining" ma:contentTypeID="0x010100854524CC3423A244BB56938E3F8ABE270067817B4706841944893504266FF3AFD0" ma:contentTypeVersion="25" ma:contentTypeDescription="Training and education materials" ma:contentTypeScope="" ma:versionID="34d1da808c0373fcd75ca49a86825732">
  <xsd:schema xmlns:xsd="http://www.w3.org/2001/XMLSchema" xmlns:xs="http://www.w3.org/2001/XMLSchema" xmlns:p="http://schemas.microsoft.com/office/2006/metadata/properties" xmlns:ns1="http://schemas.microsoft.com/sharepoint/v3" xmlns:ns2="4abed4e2-db5c-4e78-ae88-7ca7a6241065" xmlns:ns3="http://schemas.microsoft.com/sharepoint/v4" targetNamespace="http://schemas.microsoft.com/office/2006/metadata/properties" ma:root="true" ma:fieldsID="2d08b5255158c9f14c10f9c2e24a5b9c" ns1:_="" ns2:_="" ns3:_="">
    <xsd:import namespace="http://schemas.microsoft.com/sharepoint/v3"/>
    <xsd:import namespace="4abed4e2-db5c-4e78-ae88-7ca7a6241065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AdditionalTitle" minOccurs="0"/>
                <xsd:element ref="ns2:TrainingType" minOccurs="0"/>
                <xsd:element ref="ns2:TrainingFormat" minOccurs="0"/>
                <xsd:element ref="ns2:DateRevised" minOccurs="0"/>
                <xsd:element ref="ns1:Language" minOccurs="0"/>
                <xsd:element ref="ns2:Description1" minOccurs="0"/>
                <xsd:element ref="ns2:Topic" minOccurs="0"/>
                <xsd:element ref="ns2:SharedWithUsers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6" nillable="true" ma:displayName="Language" ma:default="English" ma:format="Dropdown" ma:internalName="Language" ma:readOnly="false">
      <xsd:simpleType>
        <xsd:union memberTypes="dms:Text">
          <xsd:simpleType>
            <xsd:restriction base="dms:Choice">
              <xsd:enumeration value="Arabic"/>
              <xsd:enumeration value="Bulgarian"/>
              <xsd:enumeration value="Chinese"/>
              <xsd:enumeration value="Croatian"/>
              <xsd:enumeration value="Czech"/>
              <xsd:enumeration value="Danish"/>
              <xsd:enumeration value="Dutch"/>
              <xsd:enumeration value="English"/>
              <xsd:enumeration value="Estonian"/>
              <xsd:enumeration value="Finnish"/>
              <xsd:enumeration value="French"/>
              <xsd:enumeration value="German"/>
              <xsd:enumeration value="Greek"/>
              <xsd:enumeration value="Hebrew"/>
              <xsd:enumeration value="Hindi"/>
              <xsd:enumeration value="Hungarian"/>
              <xsd:enumeration value="Indonesian"/>
              <xsd:enumeration value="Italian"/>
              <xsd:enumeration value="Japanese"/>
              <xsd:enumeration value="Korean"/>
              <xsd:enumeration value="Latvian"/>
              <xsd:enumeration value="Lithuanian"/>
              <xsd:enumeration value="Malay"/>
              <xsd:enumeration value="Norwegian"/>
              <xsd:enumeration value="Polish"/>
              <xsd:enumeration value="Portuguese"/>
              <xsd:enumeration value="Romanian"/>
              <xsd:enumeration value="Russian"/>
              <xsd:enumeration value="Serbian"/>
              <xsd:enumeration value="Slovak"/>
              <xsd:enumeration value="Slovenian"/>
              <xsd:enumeration value="Spanish"/>
              <xsd:enumeration value="Swedish"/>
              <xsd:enumeration value="Thai"/>
              <xsd:enumeration value="Turkish"/>
              <xsd:enumeration value="Ukrainian"/>
              <xsd:enumeration value="Urdu"/>
              <xsd:enumeration value="Vietnamese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bed4e2-db5c-4e78-ae88-7ca7a6241065" elementFormDefault="qualified">
    <xsd:import namespace="http://schemas.microsoft.com/office/2006/documentManagement/types"/>
    <xsd:import namespace="http://schemas.microsoft.com/office/infopath/2007/PartnerControls"/>
    <xsd:element name="AdditionalTitle" ma:index="2" nillable="true" ma:displayName="Additional Title" ma:description="Secondary title - typically the English language title if the item has a title in another language" ma:internalName="AdditionalTitle" ma:readOnly="false">
      <xsd:simpleType>
        <xsd:restriction base="dms:Text">
          <xsd:maxLength value="255"/>
        </xsd:restriction>
      </xsd:simpleType>
    </xsd:element>
    <xsd:element name="TrainingType" ma:index="3" nillable="true" ma:displayName="Training Type" ma:description="Pick a type for this training material" ma:format="Dropdown" ma:internalName="TrainingType" ma:readOnly="false">
      <xsd:simpleType>
        <xsd:restriction base="dms:Choice">
          <xsd:enumeration value="Curriculum"/>
          <xsd:enumeration value="Grant program"/>
          <xsd:enumeration value="Online course"/>
          <xsd:enumeration value="PESO"/>
          <xsd:enumeration value="Presentation"/>
          <xsd:enumeration value="Resources"/>
          <xsd:enumeration value="Workshop"/>
        </xsd:restriction>
      </xsd:simpleType>
    </xsd:element>
    <xsd:element name="TrainingFormat" ma:index="4" nillable="true" ma:displayName="Training Format" ma:default="  " ma:description="Pick a format for this training" ma:format="Dropdown" ma:internalName="TrainingFormat" ma:readOnly="false">
      <xsd:simpleType>
        <xsd:restriction base="dms:Choice">
          <xsd:enumeration value=""/>
          <xsd:enumeration value="Instructor Guide"/>
          <xsd:enumeration value="Online course"/>
          <xsd:enumeration value="Overhead"/>
          <xsd:enumeration value="Tailgate"/>
          <xsd:enumeration value="Training program"/>
          <xsd:enumeration value="Video"/>
          <xsd:enumeration value="Workbook"/>
        </xsd:restriction>
      </xsd:simpleType>
    </xsd:element>
    <xsd:element name="DateRevised" ma:index="5" nillable="true" ma:displayName="New or Revised Date" ma:format="DateOnly" ma:internalName="DateRevised" ma:readOnly="false">
      <xsd:simpleType>
        <xsd:restriction base="dms:DateTime"/>
      </xsd:simpleType>
    </xsd:element>
    <xsd:element name="Description1" ma:index="7" nillable="true" ma:displayName="Description" ma:internalName="Description1" ma:readOnly="false">
      <xsd:simpleType>
        <xsd:restriction base="dms:Note"/>
      </xsd:simpleType>
    </xsd:element>
    <xsd:element name="Topic" ma:index="8" nillable="true" ma:displayName="Topic" ma:description="Pick associated topics" ma:list="{913132ca-d302-4b93-9158-b48ece0e0b4d}" ma:internalName="Topic" ma:readOnly="false" ma:showField="Title" ma:web="4abed4e2-db5c-4e78-ae88-7ca7a62410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6" nillable="true" ma:displayName="IconOverlay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http://schemas.microsoft.com/sharepoint/v3">English Spanish</Language>
    <Description1 xmlns="4abed4e2-db5c-4e78-ae88-7ca7a6241065" xsi:nil="true"/>
    <TrainingFormat xmlns="4abed4e2-db5c-4e78-ae88-7ca7a6241065">Tailgate</TrainingFormat>
    <Topic xmlns="4abed4e2-db5c-4e78-ae88-7ca7a6241065">
      <Value>244</Value>
    </Topic>
    <TrainingType xmlns="4abed4e2-db5c-4e78-ae88-7ca7a6241065">PESO</TrainingType>
    <DateRevised xmlns="4abed4e2-db5c-4e78-ae88-7ca7a6241065">2022-11-14T08:00:00+00:00</DateRevised>
    <AdditionalTitle xmlns="4abed4e2-db5c-4e78-ae88-7ca7a6241065">Comunicación de Riesgo Alineada con SGA</AdditionalTitle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93827110-4682-458E-BE15-EDD17DCD05CB}"/>
</file>

<file path=customXml/itemProps2.xml><?xml version="1.0" encoding="utf-8"?>
<ds:datastoreItem xmlns:ds="http://schemas.openxmlformats.org/officeDocument/2006/customXml" ds:itemID="{B0136621-2352-41F0-8BAA-A25D0703DEB6}"/>
</file>

<file path=customXml/itemProps3.xml><?xml version="1.0" encoding="utf-8"?>
<ds:datastoreItem xmlns:ds="http://schemas.openxmlformats.org/officeDocument/2006/customXml" ds:itemID="{B9DC3FC4-98AA-4131-ADD2-D44302ADBEB3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On-screen Show (4:3)</PresentationFormat>
  <Paragraphs>15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Times New Roman</vt:lpstr>
      <vt:lpstr>Default Design</vt:lpstr>
      <vt:lpstr>PowerPoint Presentation</vt:lpstr>
      <vt:lpstr>PowerPoint Presentation</vt:lpstr>
    </vt:vector>
  </TitlesOfParts>
  <Manager/>
  <Company/>
  <LinksUpToDate>false</LinksUpToDate>
  <SharedDoc>false</SharedDoc>
  <HyperlinkBase>https://osha.oregon.gov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Hazard Communication Aligned with GHS (pptx)</dc:title>
  <dc:subject>PESO PowerPoint tailgate about hazard communication aligned with GHS</dc:subject>
  <dc:creator/>
  <cp:lastModifiedBy/>
  <cp:revision>1</cp:revision>
  <dcterms:created xsi:type="dcterms:W3CDTF">2021-09-29T22:39:10Z</dcterms:created>
  <dcterms:modified xsi:type="dcterms:W3CDTF">2022-11-22T00:51:26Z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0x010100854524CC3423A244BB56938E3F8ABE270067817B4706841944893504266FF3AFD0</vt:lpwstr>
  </property>
</Properties>
</file>