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2"/>
  </p:notesMasterIdLst>
  <p:handoutMasterIdLst>
    <p:handoutMasterId r:id="rId33"/>
  </p:handoutMasterIdLst>
  <p:sldIdLst>
    <p:sldId id="265" r:id="rId2"/>
    <p:sldId id="317" r:id="rId3"/>
    <p:sldId id="514" r:id="rId4"/>
    <p:sldId id="494" r:id="rId5"/>
    <p:sldId id="496" r:id="rId6"/>
    <p:sldId id="261" r:id="rId7"/>
    <p:sldId id="262" r:id="rId8"/>
    <p:sldId id="429" r:id="rId9"/>
    <p:sldId id="431" r:id="rId10"/>
    <p:sldId id="454" r:id="rId11"/>
    <p:sldId id="451" r:id="rId12"/>
    <p:sldId id="433" r:id="rId13"/>
    <p:sldId id="458" r:id="rId14"/>
    <p:sldId id="441" r:id="rId15"/>
    <p:sldId id="459" r:id="rId16"/>
    <p:sldId id="442" r:id="rId17"/>
    <p:sldId id="460" r:id="rId18"/>
    <p:sldId id="443" r:id="rId19"/>
    <p:sldId id="461" r:id="rId20"/>
    <p:sldId id="449" r:id="rId21"/>
    <p:sldId id="462" r:id="rId22"/>
    <p:sldId id="434" r:id="rId23"/>
    <p:sldId id="470" r:id="rId24"/>
    <p:sldId id="469" r:id="rId25"/>
    <p:sldId id="471" r:id="rId26"/>
    <p:sldId id="475" r:id="rId27"/>
    <p:sldId id="479" r:id="rId28"/>
    <p:sldId id="472" r:id="rId29"/>
    <p:sldId id="474" r:id="rId30"/>
    <p:sldId id="515" r:id="rId31"/>
  </p:sldIdLst>
  <p:sldSz cx="6858000" cy="9144000" type="screen4x3"/>
  <p:notesSz cx="6858000" cy="9296400"/>
  <p:defaultTex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86B"/>
    <a:srgbClr val="F70724"/>
    <a:srgbClr val="FF6600"/>
    <a:srgbClr val="FF0066"/>
    <a:srgbClr val="FF0000"/>
    <a:srgbClr val="DDDDDD"/>
    <a:srgbClr val="99FF9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57" autoAdjust="0"/>
    <p:restoredTop sz="90929"/>
  </p:normalViewPr>
  <p:slideViewPr>
    <p:cSldViewPr>
      <p:cViewPr varScale="1">
        <p:scale>
          <a:sx n="63" d="100"/>
          <a:sy n="63" d="100"/>
        </p:scale>
        <p:origin x="2784" y="5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5" d="100"/>
          <a:sy n="35" d="100"/>
        </p:scale>
        <p:origin x="-151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8ACF544-819E-4BBD-8C84-9D37BC78F16C}"/>
              </a:ext>
            </a:extLst>
          </p:cNvPr>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51" tIns="46325" rIns="92651" bIns="46325" numCol="1" anchor="t" anchorCtr="0" compatLnSpc="1">
            <a:prstTxWarp prst="textNoShape">
              <a:avLst/>
            </a:prstTxWarp>
          </a:bodyPr>
          <a:lstStyle>
            <a:lvl1pPr defTabSz="926218">
              <a:defRPr sz="1200" b="0"/>
            </a:lvl1pPr>
          </a:lstStyle>
          <a:p>
            <a:pPr>
              <a:defRPr/>
            </a:pPr>
            <a:endParaRPr lang="en-US"/>
          </a:p>
        </p:txBody>
      </p:sp>
      <p:sp>
        <p:nvSpPr>
          <p:cNvPr id="10243" name="Rectangle 3">
            <a:extLst>
              <a:ext uri="{FF2B5EF4-FFF2-40B4-BE49-F238E27FC236}">
                <a16:creationId xmlns:a16="http://schemas.microsoft.com/office/drawing/2014/main" id="{E68EDD1D-3952-43A4-958C-EB64FEA1FA09}"/>
              </a:ext>
            </a:extLst>
          </p:cNvPr>
          <p:cNvSpPr>
            <a:spLocks noGrp="1" noChangeArrowheads="1"/>
          </p:cNvSpPr>
          <p:nvPr>
            <p:ph type="dt" sz="quarter" idx="1"/>
          </p:nvPr>
        </p:nvSpPr>
        <p:spPr bwMode="auto">
          <a:xfrm>
            <a:off x="388620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51" tIns="46325" rIns="92651" bIns="46325" numCol="1" anchor="t" anchorCtr="0" compatLnSpc="1">
            <a:prstTxWarp prst="textNoShape">
              <a:avLst/>
            </a:prstTxWarp>
          </a:bodyPr>
          <a:lstStyle>
            <a:lvl1pPr algn="r" defTabSz="926218">
              <a:defRPr sz="1200" b="0"/>
            </a:lvl1pPr>
          </a:lstStyle>
          <a:p>
            <a:pPr>
              <a:defRPr/>
            </a:pPr>
            <a:endParaRPr lang="en-US"/>
          </a:p>
        </p:txBody>
      </p:sp>
      <p:sp>
        <p:nvSpPr>
          <p:cNvPr id="10244" name="Rectangle 4">
            <a:extLst>
              <a:ext uri="{FF2B5EF4-FFF2-40B4-BE49-F238E27FC236}">
                <a16:creationId xmlns:a16="http://schemas.microsoft.com/office/drawing/2014/main" id="{D94832EF-75AF-416B-A51A-DE0BE1D4C38E}"/>
              </a:ext>
            </a:extLst>
          </p:cNvPr>
          <p:cNvSpPr>
            <a:spLocks noGrp="1" noChangeArrowheads="1"/>
          </p:cNvSpPr>
          <p:nvPr>
            <p:ph type="ftr" sz="quarter" idx="2"/>
          </p:nvPr>
        </p:nvSpPr>
        <p:spPr bwMode="auto">
          <a:xfrm>
            <a:off x="0" y="883285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51" tIns="46325" rIns="92651" bIns="46325" numCol="1" anchor="b" anchorCtr="0" compatLnSpc="1">
            <a:prstTxWarp prst="textNoShape">
              <a:avLst/>
            </a:prstTxWarp>
          </a:bodyPr>
          <a:lstStyle>
            <a:lvl1pPr defTabSz="926218">
              <a:defRPr sz="1200" b="0"/>
            </a:lvl1pPr>
          </a:lstStyle>
          <a:p>
            <a:pPr>
              <a:defRPr/>
            </a:pPr>
            <a:endParaRPr lang="en-US"/>
          </a:p>
        </p:txBody>
      </p:sp>
      <p:sp>
        <p:nvSpPr>
          <p:cNvPr id="10245" name="Rectangle 5">
            <a:extLst>
              <a:ext uri="{FF2B5EF4-FFF2-40B4-BE49-F238E27FC236}">
                <a16:creationId xmlns:a16="http://schemas.microsoft.com/office/drawing/2014/main" id="{65B4FA73-7AB3-4B22-987E-849DE81345CA}"/>
              </a:ext>
            </a:extLst>
          </p:cNvPr>
          <p:cNvSpPr>
            <a:spLocks noGrp="1" noChangeArrowheads="1"/>
          </p:cNvSpPr>
          <p:nvPr>
            <p:ph type="sldNum" sz="quarter" idx="3"/>
          </p:nvPr>
        </p:nvSpPr>
        <p:spPr bwMode="auto">
          <a:xfrm>
            <a:off x="3886200" y="883285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51" tIns="46325" rIns="92651" bIns="46325" numCol="1" anchor="b" anchorCtr="0" compatLnSpc="1">
            <a:prstTxWarp prst="textNoShape">
              <a:avLst/>
            </a:prstTxWarp>
          </a:bodyPr>
          <a:lstStyle>
            <a:lvl1pPr algn="r" defTabSz="925513">
              <a:defRPr sz="1200" b="0"/>
            </a:lvl1pPr>
          </a:lstStyle>
          <a:p>
            <a:pPr>
              <a:defRPr/>
            </a:pPr>
            <a:fld id="{C24BDF0C-75F4-4D93-8FC5-7DEBB028AA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80A4CF8-164B-467D-92E8-9649E337A431}"/>
              </a:ext>
            </a:extLst>
          </p:cNvPr>
          <p:cNvSpPr>
            <a:spLocks noGrp="1" noChangeArrowheads="1"/>
          </p:cNvSpPr>
          <p:nvPr>
            <p:ph type="hdr" sz="quarter"/>
          </p:nvPr>
        </p:nvSpPr>
        <p:spPr bwMode="auto">
          <a:xfrm>
            <a:off x="0" y="0"/>
            <a:ext cx="2971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51" tIns="46325" rIns="92651" bIns="46325" numCol="1" anchor="t" anchorCtr="0" compatLnSpc="1">
            <a:prstTxWarp prst="textNoShape">
              <a:avLst/>
            </a:prstTxWarp>
          </a:bodyPr>
          <a:lstStyle>
            <a:lvl1pPr defTabSz="926218">
              <a:defRPr sz="1200" b="0"/>
            </a:lvl1pPr>
          </a:lstStyle>
          <a:p>
            <a:pPr>
              <a:defRPr/>
            </a:pPr>
            <a:endParaRPr lang="en-US"/>
          </a:p>
        </p:txBody>
      </p:sp>
      <p:sp>
        <p:nvSpPr>
          <p:cNvPr id="15363" name="Rectangle 3">
            <a:extLst>
              <a:ext uri="{FF2B5EF4-FFF2-40B4-BE49-F238E27FC236}">
                <a16:creationId xmlns:a16="http://schemas.microsoft.com/office/drawing/2014/main" id="{FB2BF60A-DF17-4FC2-8015-15768E0B5B2F}"/>
              </a:ext>
            </a:extLst>
          </p:cNvPr>
          <p:cNvSpPr>
            <a:spLocks noGrp="1" noChangeArrowheads="1"/>
          </p:cNvSpPr>
          <p:nvPr>
            <p:ph type="dt" idx="1"/>
          </p:nvPr>
        </p:nvSpPr>
        <p:spPr bwMode="auto">
          <a:xfrm>
            <a:off x="3886200" y="0"/>
            <a:ext cx="2971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51" tIns="46325" rIns="92651" bIns="46325" numCol="1" anchor="t" anchorCtr="0" compatLnSpc="1">
            <a:prstTxWarp prst="textNoShape">
              <a:avLst/>
            </a:prstTxWarp>
          </a:bodyPr>
          <a:lstStyle>
            <a:lvl1pPr algn="r" defTabSz="926218">
              <a:defRPr sz="1200" b="0"/>
            </a:lvl1pPr>
          </a:lstStyle>
          <a:p>
            <a:pPr>
              <a:defRPr/>
            </a:pPr>
            <a:endParaRPr lang="en-US"/>
          </a:p>
        </p:txBody>
      </p:sp>
      <p:sp>
        <p:nvSpPr>
          <p:cNvPr id="2052" name="Rectangle 4">
            <a:extLst>
              <a:ext uri="{FF2B5EF4-FFF2-40B4-BE49-F238E27FC236}">
                <a16:creationId xmlns:a16="http://schemas.microsoft.com/office/drawing/2014/main" id="{D5811BB2-3000-44C0-BDDE-9C78D8D6A06B}"/>
              </a:ext>
            </a:extLst>
          </p:cNvPr>
          <p:cNvSpPr>
            <a:spLocks noGrp="1" noRot="1" noChangeAspect="1" noChangeArrowheads="1" noTextEdit="1"/>
          </p:cNvSpPr>
          <p:nvPr>
            <p:ph type="sldImg" idx="2"/>
          </p:nvPr>
        </p:nvSpPr>
        <p:spPr bwMode="auto">
          <a:xfrm>
            <a:off x="2112963" y="701675"/>
            <a:ext cx="2632075" cy="35099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3B42D5FF-4669-433F-B1A2-3355701035AB}"/>
              </a:ext>
            </a:extLst>
          </p:cNvPr>
          <p:cNvSpPr>
            <a:spLocks noGrp="1" noChangeArrowheads="1"/>
          </p:cNvSpPr>
          <p:nvPr>
            <p:ph type="body" sz="quarter" idx="3"/>
          </p:nvPr>
        </p:nvSpPr>
        <p:spPr bwMode="auto">
          <a:xfrm>
            <a:off x="914400" y="4445000"/>
            <a:ext cx="50292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51" tIns="46325" rIns="92651" bIns="463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7D67EB66-5C99-4AA3-A53E-2EB6B3E944C6}"/>
              </a:ext>
            </a:extLst>
          </p:cNvPr>
          <p:cNvSpPr>
            <a:spLocks noGrp="1" noChangeArrowheads="1"/>
          </p:cNvSpPr>
          <p:nvPr>
            <p:ph type="ftr" sz="quarter" idx="4"/>
          </p:nvPr>
        </p:nvSpPr>
        <p:spPr bwMode="auto">
          <a:xfrm>
            <a:off x="0" y="8812213"/>
            <a:ext cx="2971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51" tIns="46325" rIns="92651" bIns="46325" numCol="1" anchor="b" anchorCtr="0" compatLnSpc="1">
            <a:prstTxWarp prst="textNoShape">
              <a:avLst/>
            </a:prstTxWarp>
          </a:bodyPr>
          <a:lstStyle>
            <a:lvl1pPr defTabSz="926218">
              <a:defRPr sz="1200" b="0"/>
            </a:lvl1pPr>
          </a:lstStyle>
          <a:p>
            <a:pPr>
              <a:defRPr/>
            </a:pPr>
            <a:endParaRPr lang="en-US"/>
          </a:p>
        </p:txBody>
      </p:sp>
      <p:sp>
        <p:nvSpPr>
          <p:cNvPr id="15367" name="Rectangle 7">
            <a:extLst>
              <a:ext uri="{FF2B5EF4-FFF2-40B4-BE49-F238E27FC236}">
                <a16:creationId xmlns:a16="http://schemas.microsoft.com/office/drawing/2014/main" id="{BDC0C46C-5660-49E7-8E26-A1CA21BAACBC}"/>
              </a:ext>
            </a:extLst>
          </p:cNvPr>
          <p:cNvSpPr>
            <a:spLocks noGrp="1" noChangeArrowheads="1"/>
          </p:cNvSpPr>
          <p:nvPr>
            <p:ph type="sldNum" sz="quarter" idx="5"/>
          </p:nvPr>
        </p:nvSpPr>
        <p:spPr bwMode="auto">
          <a:xfrm>
            <a:off x="3886200" y="8812213"/>
            <a:ext cx="2971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51" tIns="46325" rIns="92651" bIns="46325" numCol="1" anchor="b" anchorCtr="0" compatLnSpc="1">
            <a:prstTxWarp prst="textNoShape">
              <a:avLst/>
            </a:prstTxWarp>
          </a:bodyPr>
          <a:lstStyle>
            <a:lvl1pPr algn="r" defTabSz="925513">
              <a:defRPr sz="1200" b="0"/>
            </a:lvl1pPr>
          </a:lstStyle>
          <a:p>
            <a:pPr>
              <a:defRPr/>
            </a:pPr>
            <a:fld id="{820C5D4E-A764-4CE1-95F9-57DE77BAEE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9C1CB37-07FE-4E62-B25F-8ABA6818F9EA}"/>
              </a:ext>
            </a:extLst>
          </p:cNvPr>
          <p:cNvSpPr>
            <a:spLocks noGrp="1" noChangeArrowheads="1"/>
          </p:cNvSpPr>
          <p:nvPr>
            <p:ph type="sldNum" sz="quarter" idx="5"/>
          </p:nvPr>
        </p:nvSpPr>
        <p:spPr>
          <a:noFill/>
        </p:spPr>
        <p:txBody>
          <a:bodyPr/>
          <a:lstStyle>
            <a:lvl1pPr defTabSz="925513">
              <a:defRPr sz="1400" b="1">
                <a:solidFill>
                  <a:schemeClr val="tx1"/>
                </a:solidFill>
                <a:latin typeface="Times New Roman" panose="02020603050405020304" pitchFamily="18" charset="0"/>
              </a:defRPr>
            </a:lvl1pPr>
            <a:lvl2pPr marL="742950" indent="-285750" defTabSz="925513">
              <a:defRPr sz="1400" b="1">
                <a:solidFill>
                  <a:schemeClr val="tx1"/>
                </a:solidFill>
                <a:latin typeface="Times New Roman" panose="02020603050405020304" pitchFamily="18" charset="0"/>
              </a:defRPr>
            </a:lvl2pPr>
            <a:lvl3pPr marL="1143000" indent="-228600" defTabSz="925513">
              <a:defRPr sz="1400" b="1">
                <a:solidFill>
                  <a:schemeClr val="tx1"/>
                </a:solidFill>
                <a:latin typeface="Times New Roman" panose="02020603050405020304" pitchFamily="18" charset="0"/>
              </a:defRPr>
            </a:lvl3pPr>
            <a:lvl4pPr marL="1600200" indent="-228600" defTabSz="925513">
              <a:defRPr sz="1400" b="1">
                <a:solidFill>
                  <a:schemeClr val="tx1"/>
                </a:solidFill>
                <a:latin typeface="Times New Roman" panose="02020603050405020304" pitchFamily="18" charset="0"/>
              </a:defRPr>
            </a:lvl4pPr>
            <a:lvl5pPr marL="2057400" indent="-228600" defTabSz="925513">
              <a:defRPr sz="1400" b="1">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1400" b="1">
                <a:solidFill>
                  <a:schemeClr val="tx1"/>
                </a:solidFill>
                <a:latin typeface="Times New Roman" panose="02020603050405020304" pitchFamily="18" charset="0"/>
              </a:defRPr>
            </a:lvl9pPr>
          </a:lstStyle>
          <a:p>
            <a:fld id="{B26CDF44-12A9-4FB9-B450-99EDFB1B4DA9}" type="slidenum">
              <a:rPr lang="en-US" altLang="en-US" sz="1200" b="0" smtClean="0"/>
              <a:pPr/>
              <a:t>1</a:t>
            </a:fld>
            <a:endParaRPr lang="en-US" altLang="en-US" sz="1200" b="0"/>
          </a:p>
        </p:txBody>
      </p:sp>
      <p:sp>
        <p:nvSpPr>
          <p:cNvPr id="5123" name="Rectangle 2050">
            <a:extLst>
              <a:ext uri="{FF2B5EF4-FFF2-40B4-BE49-F238E27FC236}">
                <a16:creationId xmlns:a16="http://schemas.microsoft.com/office/drawing/2014/main" id="{606233A4-8E61-41E3-9454-B9C84A50C60F}"/>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03F8FA2D-F629-4061-8E6C-BCD8D08F3D96}"/>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FAE2841-974D-46F0-9C81-A6458F000577}"/>
              </a:ext>
            </a:extLst>
          </p:cNvPr>
          <p:cNvSpPr>
            <a:spLocks noGrp="1" noChangeArrowheads="1"/>
          </p:cNvSpPr>
          <p:nvPr>
            <p:ph type="sldNum" sz="quarter" idx="5"/>
          </p:nvPr>
        </p:nvSpPr>
        <p:spPr>
          <a:noFill/>
        </p:spPr>
        <p:txBody>
          <a:bodyPr/>
          <a:lstStyle>
            <a:lvl1pPr defTabSz="925513">
              <a:defRPr sz="1400" b="1">
                <a:solidFill>
                  <a:schemeClr val="tx1"/>
                </a:solidFill>
                <a:latin typeface="Times New Roman" panose="02020603050405020304" pitchFamily="18" charset="0"/>
              </a:defRPr>
            </a:lvl1pPr>
            <a:lvl2pPr marL="742950" indent="-285750" defTabSz="925513">
              <a:defRPr sz="1400" b="1">
                <a:solidFill>
                  <a:schemeClr val="tx1"/>
                </a:solidFill>
                <a:latin typeface="Times New Roman" panose="02020603050405020304" pitchFamily="18" charset="0"/>
              </a:defRPr>
            </a:lvl2pPr>
            <a:lvl3pPr marL="1143000" indent="-228600" defTabSz="925513">
              <a:defRPr sz="1400" b="1">
                <a:solidFill>
                  <a:schemeClr val="tx1"/>
                </a:solidFill>
                <a:latin typeface="Times New Roman" panose="02020603050405020304" pitchFamily="18" charset="0"/>
              </a:defRPr>
            </a:lvl3pPr>
            <a:lvl4pPr marL="1600200" indent="-228600" defTabSz="925513">
              <a:defRPr sz="1400" b="1">
                <a:solidFill>
                  <a:schemeClr val="tx1"/>
                </a:solidFill>
                <a:latin typeface="Times New Roman" panose="02020603050405020304" pitchFamily="18" charset="0"/>
              </a:defRPr>
            </a:lvl4pPr>
            <a:lvl5pPr marL="2057400" indent="-228600" defTabSz="925513">
              <a:defRPr sz="1400" b="1">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1400" b="1">
                <a:solidFill>
                  <a:schemeClr val="tx1"/>
                </a:solidFill>
                <a:latin typeface="Times New Roman" panose="02020603050405020304" pitchFamily="18" charset="0"/>
              </a:defRPr>
            </a:lvl9pPr>
          </a:lstStyle>
          <a:p>
            <a:fld id="{430EDE40-A741-4C82-BDC3-62A38F9BE0E7}" type="slidenum">
              <a:rPr lang="en-US" altLang="en-US" sz="1200" b="0" smtClean="0"/>
              <a:pPr/>
              <a:t>2</a:t>
            </a:fld>
            <a:endParaRPr lang="en-US" altLang="en-US" sz="1200" b="0"/>
          </a:p>
        </p:txBody>
      </p:sp>
      <p:sp>
        <p:nvSpPr>
          <p:cNvPr id="7171" name="Rectangle 2050">
            <a:extLst>
              <a:ext uri="{FF2B5EF4-FFF2-40B4-BE49-F238E27FC236}">
                <a16:creationId xmlns:a16="http://schemas.microsoft.com/office/drawing/2014/main" id="{86B291A0-985D-4F04-B39C-797CEECE0C96}"/>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05BD80D5-513F-4423-B7BC-F03864DBB130}"/>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8EC98F6-3EC4-44A6-BDBA-3527E2600969}"/>
              </a:ext>
            </a:extLst>
          </p:cNvPr>
          <p:cNvSpPr>
            <a:spLocks noGrp="1" noChangeArrowheads="1"/>
          </p:cNvSpPr>
          <p:nvPr>
            <p:ph type="sldNum" sz="quarter" idx="5"/>
          </p:nvPr>
        </p:nvSpPr>
        <p:spPr>
          <a:noFill/>
        </p:spPr>
        <p:txBody>
          <a:bodyPr/>
          <a:lstStyle>
            <a:lvl1pPr defTabSz="925513">
              <a:defRPr sz="1400" b="1">
                <a:solidFill>
                  <a:schemeClr val="tx1"/>
                </a:solidFill>
                <a:latin typeface="Times New Roman" panose="02020603050405020304" pitchFamily="18" charset="0"/>
              </a:defRPr>
            </a:lvl1pPr>
            <a:lvl2pPr marL="742950" indent="-285750" defTabSz="925513">
              <a:defRPr sz="1400" b="1">
                <a:solidFill>
                  <a:schemeClr val="tx1"/>
                </a:solidFill>
                <a:latin typeface="Times New Roman" panose="02020603050405020304" pitchFamily="18" charset="0"/>
              </a:defRPr>
            </a:lvl2pPr>
            <a:lvl3pPr marL="1143000" indent="-228600" defTabSz="925513">
              <a:defRPr sz="1400" b="1">
                <a:solidFill>
                  <a:schemeClr val="tx1"/>
                </a:solidFill>
                <a:latin typeface="Times New Roman" panose="02020603050405020304" pitchFamily="18" charset="0"/>
              </a:defRPr>
            </a:lvl3pPr>
            <a:lvl4pPr marL="1600200" indent="-228600" defTabSz="925513">
              <a:defRPr sz="1400" b="1">
                <a:solidFill>
                  <a:schemeClr val="tx1"/>
                </a:solidFill>
                <a:latin typeface="Times New Roman" panose="02020603050405020304" pitchFamily="18" charset="0"/>
              </a:defRPr>
            </a:lvl4pPr>
            <a:lvl5pPr marL="2057400" indent="-228600" defTabSz="925513">
              <a:defRPr sz="1400" b="1">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1400" b="1">
                <a:solidFill>
                  <a:schemeClr val="tx1"/>
                </a:solidFill>
                <a:latin typeface="Times New Roman" panose="02020603050405020304" pitchFamily="18" charset="0"/>
              </a:defRPr>
            </a:lvl9pPr>
          </a:lstStyle>
          <a:p>
            <a:fld id="{A4DE3FBE-AAA5-4B88-A848-8FB05B403EA1}" type="slidenum">
              <a:rPr lang="en-US" altLang="en-US" sz="1200" b="0" smtClean="0"/>
              <a:pPr/>
              <a:t>3</a:t>
            </a:fld>
            <a:endParaRPr lang="en-US" altLang="en-US" sz="1200" b="0"/>
          </a:p>
        </p:txBody>
      </p:sp>
      <p:sp>
        <p:nvSpPr>
          <p:cNvPr id="9219" name="Rectangle 1026">
            <a:extLst>
              <a:ext uri="{FF2B5EF4-FFF2-40B4-BE49-F238E27FC236}">
                <a16:creationId xmlns:a16="http://schemas.microsoft.com/office/drawing/2014/main" id="{CDF82055-5452-411C-A51D-073A6223C0F3}"/>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D1EC8C32-78A9-4388-A2F7-0D87372EF908}"/>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BF9ED06-39FB-4584-A273-14ED65D7EE73}"/>
              </a:ext>
            </a:extLst>
          </p:cNvPr>
          <p:cNvSpPr>
            <a:spLocks noGrp="1" noChangeArrowheads="1"/>
          </p:cNvSpPr>
          <p:nvPr>
            <p:ph type="sldNum" sz="quarter" idx="5"/>
          </p:nvPr>
        </p:nvSpPr>
        <p:spPr>
          <a:noFill/>
        </p:spPr>
        <p:txBody>
          <a:bodyPr/>
          <a:lstStyle>
            <a:lvl1pPr defTabSz="925513">
              <a:defRPr sz="1400" b="1">
                <a:solidFill>
                  <a:schemeClr val="tx1"/>
                </a:solidFill>
                <a:latin typeface="Times New Roman" panose="02020603050405020304" pitchFamily="18" charset="0"/>
              </a:defRPr>
            </a:lvl1pPr>
            <a:lvl2pPr marL="742950" indent="-285750" defTabSz="925513">
              <a:defRPr sz="1400" b="1">
                <a:solidFill>
                  <a:schemeClr val="tx1"/>
                </a:solidFill>
                <a:latin typeface="Times New Roman" panose="02020603050405020304" pitchFamily="18" charset="0"/>
              </a:defRPr>
            </a:lvl2pPr>
            <a:lvl3pPr marL="1143000" indent="-228600" defTabSz="925513">
              <a:defRPr sz="1400" b="1">
                <a:solidFill>
                  <a:schemeClr val="tx1"/>
                </a:solidFill>
                <a:latin typeface="Times New Roman" panose="02020603050405020304" pitchFamily="18" charset="0"/>
              </a:defRPr>
            </a:lvl3pPr>
            <a:lvl4pPr marL="1600200" indent="-228600" defTabSz="925513">
              <a:defRPr sz="1400" b="1">
                <a:solidFill>
                  <a:schemeClr val="tx1"/>
                </a:solidFill>
                <a:latin typeface="Times New Roman" panose="02020603050405020304" pitchFamily="18" charset="0"/>
              </a:defRPr>
            </a:lvl4pPr>
            <a:lvl5pPr marL="2057400" indent="-228600" defTabSz="925513">
              <a:defRPr sz="1400" b="1">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1400" b="1">
                <a:solidFill>
                  <a:schemeClr val="tx1"/>
                </a:solidFill>
                <a:latin typeface="Times New Roman" panose="02020603050405020304" pitchFamily="18" charset="0"/>
              </a:defRPr>
            </a:lvl9pPr>
          </a:lstStyle>
          <a:p>
            <a:fld id="{321E4A75-25DB-4D9E-98CD-EC98FF617AE9}" type="slidenum">
              <a:rPr lang="en-US" altLang="en-US" sz="1200" b="0" smtClean="0"/>
              <a:pPr/>
              <a:t>7</a:t>
            </a:fld>
            <a:endParaRPr lang="en-US" altLang="en-US" sz="1200" b="0"/>
          </a:p>
        </p:txBody>
      </p:sp>
      <p:sp>
        <p:nvSpPr>
          <p:cNvPr id="14339" name="Rectangle 2">
            <a:extLst>
              <a:ext uri="{FF2B5EF4-FFF2-40B4-BE49-F238E27FC236}">
                <a16:creationId xmlns:a16="http://schemas.microsoft.com/office/drawing/2014/main" id="{FFA86CCE-F4D1-42B7-A16E-062D859234D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E2353A85-AB52-4F23-BD59-7AB7E3ED7E63}"/>
              </a:ext>
            </a:extLst>
          </p:cNvPr>
          <p:cNvSpPr>
            <a:spLocks noGrp="1" noChangeArrowheads="1"/>
          </p:cNvSpPr>
          <p:nvPr>
            <p:ph type="body" idx="1"/>
          </p:nvPr>
        </p:nvSpPr>
        <p:spPr>
          <a:noFill/>
        </p:spPr>
        <p:txBody>
          <a:bodyPr/>
          <a:lstStyle/>
          <a:p>
            <a:endParaRPr lang="es-ES_tradnl"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4AEF0AA-1599-4ABE-89E5-559CFEDA1756}"/>
              </a:ext>
            </a:extLst>
          </p:cNvPr>
          <p:cNvSpPr>
            <a:spLocks noGrp="1" noChangeArrowheads="1"/>
          </p:cNvSpPr>
          <p:nvPr>
            <p:ph type="sldNum" sz="quarter" idx="5"/>
          </p:nvPr>
        </p:nvSpPr>
        <p:spPr>
          <a:noFill/>
        </p:spPr>
        <p:txBody>
          <a:bodyPr/>
          <a:lstStyle>
            <a:lvl1pPr defTabSz="925513">
              <a:defRPr sz="1400" b="1">
                <a:solidFill>
                  <a:schemeClr val="tx1"/>
                </a:solidFill>
                <a:latin typeface="Times New Roman" panose="02020603050405020304" pitchFamily="18" charset="0"/>
              </a:defRPr>
            </a:lvl1pPr>
            <a:lvl2pPr marL="742950" indent="-285750" defTabSz="925513">
              <a:defRPr sz="1400" b="1">
                <a:solidFill>
                  <a:schemeClr val="tx1"/>
                </a:solidFill>
                <a:latin typeface="Times New Roman" panose="02020603050405020304" pitchFamily="18" charset="0"/>
              </a:defRPr>
            </a:lvl2pPr>
            <a:lvl3pPr marL="1143000" indent="-228600" defTabSz="925513">
              <a:defRPr sz="1400" b="1">
                <a:solidFill>
                  <a:schemeClr val="tx1"/>
                </a:solidFill>
                <a:latin typeface="Times New Roman" panose="02020603050405020304" pitchFamily="18" charset="0"/>
              </a:defRPr>
            </a:lvl3pPr>
            <a:lvl4pPr marL="1600200" indent="-228600" defTabSz="925513">
              <a:defRPr sz="1400" b="1">
                <a:solidFill>
                  <a:schemeClr val="tx1"/>
                </a:solidFill>
                <a:latin typeface="Times New Roman" panose="02020603050405020304" pitchFamily="18" charset="0"/>
              </a:defRPr>
            </a:lvl4pPr>
            <a:lvl5pPr marL="2057400" indent="-228600" defTabSz="925513">
              <a:defRPr sz="1400" b="1">
                <a:solidFill>
                  <a:schemeClr val="tx1"/>
                </a:solidFill>
                <a:latin typeface="Times New Roman" panose="02020603050405020304" pitchFamily="18" charset="0"/>
              </a:defRPr>
            </a:lvl5pPr>
            <a:lvl6pPr marL="2514600" indent="-228600" defTabSz="925513"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925513"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925513"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925513" eaLnBrk="0" fontAlgn="base" hangingPunct="0">
              <a:spcBef>
                <a:spcPct val="0"/>
              </a:spcBef>
              <a:spcAft>
                <a:spcPct val="0"/>
              </a:spcAft>
              <a:defRPr sz="1400" b="1">
                <a:solidFill>
                  <a:schemeClr val="tx1"/>
                </a:solidFill>
                <a:latin typeface="Times New Roman" panose="02020603050405020304" pitchFamily="18" charset="0"/>
              </a:defRPr>
            </a:lvl9pPr>
          </a:lstStyle>
          <a:p>
            <a:fld id="{86404E48-9F9D-4846-ABD4-2F14DFBF5F6B}" type="slidenum">
              <a:rPr lang="en-US" altLang="en-US" sz="1200" b="0" smtClean="0"/>
              <a:pPr/>
              <a:t>30</a:t>
            </a:fld>
            <a:endParaRPr lang="en-US" altLang="en-US" sz="1200" b="0"/>
          </a:p>
        </p:txBody>
      </p:sp>
      <p:sp>
        <p:nvSpPr>
          <p:cNvPr id="38915" name="Rectangle 2">
            <a:extLst>
              <a:ext uri="{FF2B5EF4-FFF2-40B4-BE49-F238E27FC236}">
                <a16:creationId xmlns:a16="http://schemas.microsoft.com/office/drawing/2014/main" id="{325FEE03-460A-443B-9BCA-D7EF354EDB8A}"/>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38916" name="Rectangle 3">
            <a:extLst>
              <a:ext uri="{FF2B5EF4-FFF2-40B4-BE49-F238E27FC236}">
                <a16:creationId xmlns:a16="http://schemas.microsoft.com/office/drawing/2014/main" id="{A69A8A91-B47A-44F2-AD63-2E05BDA58FC9}"/>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49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32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2">
            <a:extLst>
              <a:ext uri="{FF2B5EF4-FFF2-40B4-BE49-F238E27FC236}">
                <a16:creationId xmlns:a16="http://schemas.microsoft.com/office/drawing/2014/main" id="{61A6709B-C859-4B4B-B68E-4C2E27F73711}"/>
              </a:ext>
            </a:extLst>
          </p:cNvPr>
          <p:cNvSpPr>
            <a:spLocks noChangeArrowheads="1"/>
          </p:cNvSpPr>
          <p:nvPr/>
        </p:nvSpPr>
        <p:spPr bwMode="auto">
          <a:xfrm>
            <a:off x="-6350" y="8901113"/>
            <a:ext cx="6858000" cy="244475"/>
          </a:xfrm>
          <a:prstGeom prst="rect">
            <a:avLst/>
          </a:prstGeom>
          <a:solidFill>
            <a:srgbClr val="67676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0"/>
              </a:spcBef>
              <a:spcAft>
                <a:spcPct val="0"/>
              </a:spcAft>
              <a:defRPr sz="1400" b="1">
                <a:solidFill>
                  <a:schemeClr val="tx1"/>
                </a:solidFill>
                <a:latin typeface="Times New Roman" pitchFamily="18" charset="0"/>
              </a:defRPr>
            </a:lvl6pPr>
            <a:lvl7pPr marL="2971800" indent="-228600" eaLnBrk="0" fontAlgn="base" hangingPunct="0">
              <a:spcBef>
                <a:spcPct val="0"/>
              </a:spcBef>
              <a:spcAft>
                <a:spcPct val="0"/>
              </a:spcAft>
              <a:defRPr sz="1400" b="1">
                <a:solidFill>
                  <a:schemeClr val="tx1"/>
                </a:solidFill>
                <a:latin typeface="Times New Roman" pitchFamily="18" charset="0"/>
              </a:defRPr>
            </a:lvl7pPr>
            <a:lvl8pPr marL="3429000" indent="-228600" eaLnBrk="0" fontAlgn="base" hangingPunct="0">
              <a:spcBef>
                <a:spcPct val="0"/>
              </a:spcBef>
              <a:spcAft>
                <a:spcPct val="0"/>
              </a:spcAft>
              <a:defRPr sz="1400" b="1">
                <a:solidFill>
                  <a:schemeClr val="tx1"/>
                </a:solidFill>
                <a:latin typeface="Times New Roman" pitchFamily="18" charset="0"/>
              </a:defRPr>
            </a:lvl8pPr>
            <a:lvl9pPr marL="3886200" indent="-228600" eaLnBrk="0" fontAlgn="base" hangingPunct="0">
              <a:spcBef>
                <a:spcPct val="0"/>
              </a:spcBef>
              <a:spcAft>
                <a:spcPct val="0"/>
              </a:spcAft>
              <a:defRPr sz="1400" b="1">
                <a:solidFill>
                  <a:schemeClr val="tx1"/>
                </a:solidFill>
                <a:latin typeface="Times New Roman" pitchFamily="18" charset="0"/>
              </a:defRPr>
            </a:lvl9pPr>
          </a:lstStyle>
          <a:p>
            <a:pPr>
              <a:defRPr/>
            </a:pPr>
            <a:endParaRPr lang="en-US" altLang="en-US"/>
          </a:p>
        </p:txBody>
      </p:sp>
      <p:sp>
        <p:nvSpPr>
          <p:cNvPr id="1027" name="Rectangle 23">
            <a:extLst>
              <a:ext uri="{FF2B5EF4-FFF2-40B4-BE49-F238E27FC236}">
                <a16:creationId xmlns:a16="http://schemas.microsoft.com/office/drawing/2014/main" id="{F4C4F57C-DDC7-4C4F-A99F-ADCACE8C0E84}"/>
              </a:ext>
            </a:extLst>
          </p:cNvPr>
          <p:cNvSpPr>
            <a:spLocks noChangeArrowheads="1"/>
          </p:cNvSpPr>
          <p:nvPr/>
        </p:nvSpPr>
        <p:spPr bwMode="auto">
          <a:xfrm>
            <a:off x="3722688" y="8901113"/>
            <a:ext cx="31067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0"/>
              </a:spcBef>
              <a:spcAft>
                <a:spcPct val="0"/>
              </a:spcAft>
              <a:defRPr sz="1400" b="1">
                <a:solidFill>
                  <a:schemeClr val="tx1"/>
                </a:solidFill>
                <a:latin typeface="Times New Roman" pitchFamily="18" charset="0"/>
              </a:defRPr>
            </a:lvl6pPr>
            <a:lvl7pPr marL="2971800" indent="-228600" eaLnBrk="0" fontAlgn="base" hangingPunct="0">
              <a:spcBef>
                <a:spcPct val="0"/>
              </a:spcBef>
              <a:spcAft>
                <a:spcPct val="0"/>
              </a:spcAft>
              <a:defRPr sz="1400" b="1">
                <a:solidFill>
                  <a:schemeClr val="tx1"/>
                </a:solidFill>
                <a:latin typeface="Times New Roman" pitchFamily="18" charset="0"/>
              </a:defRPr>
            </a:lvl7pPr>
            <a:lvl8pPr marL="3429000" indent="-228600" eaLnBrk="0" fontAlgn="base" hangingPunct="0">
              <a:spcBef>
                <a:spcPct val="0"/>
              </a:spcBef>
              <a:spcAft>
                <a:spcPct val="0"/>
              </a:spcAft>
              <a:defRPr sz="1400" b="1">
                <a:solidFill>
                  <a:schemeClr val="tx1"/>
                </a:solidFill>
                <a:latin typeface="Times New Roman" pitchFamily="18" charset="0"/>
              </a:defRPr>
            </a:lvl8pPr>
            <a:lvl9pPr marL="3886200" indent="-228600" eaLnBrk="0" fontAlgn="base" hangingPunct="0">
              <a:spcBef>
                <a:spcPct val="0"/>
              </a:spcBef>
              <a:spcAft>
                <a:spcPct val="0"/>
              </a:spcAft>
              <a:defRPr sz="1400" b="1">
                <a:solidFill>
                  <a:schemeClr val="tx1"/>
                </a:solidFill>
                <a:latin typeface="Times New Roman" pitchFamily="18" charset="0"/>
              </a:defRPr>
            </a:lvl9pPr>
          </a:lstStyle>
          <a:p>
            <a:pPr algn="r">
              <a:defRPr/>
            </a:pPr>
            <a:r>
              <a:rPr lang="en-US" altLang="en-US" sz="800" b="0" i="1" dirty="0" err="1">
                <a:solidFill>
                  <a:schemeClr val="bg1"/>
                </a:solidFill>
                <a:latin typeface="Times New Roman" panose="02020603050405020304" pitchFamily="18" charset="0"/>
              </a:rPr>
              <a:t>Únicamente</a:t>
            </a:r>
            <a:r>
              <a:rPr lang="en-US" altLang="en-US" sz="800" b="0" i="1" dirty="0">
                <a:solidFill>
                  <a:schemeClr val="bg1"/>
                </a:solidFill>
                <a:latin typeface="Times New Roman" panose="02020603050405020304" pitchFamily="18" charset="0"/>
              </a:rPr>
              <a:t> para adiestramiento</a:t>
            </a:r>
          </a:p>
          <a:p>
            <a:pPr algn="r">
              <a:defRPr/>
            </a:pPr>
            <a:r>
              <a:rPr lang="en-US" altLang="en-US" sz="800" b="0" i="1" dirty="0">
                <a:solidFill>
                  <a:schemeClr val="bg1"/>
                </a:solidFill>
                <a:latin typeface="Times New Roman" panose="02020603050405020304" pitchFamily="18" charset="0"/>
              </a:rPr>
              <a:t>Oregon OSH</a:t>
            </a:r>
            <a:r>
              <a:rPr lang="es-ES_tradnl" altLang="en-US" sz="800" b="0" i="1" dirty="0">
                <a:solidFill>
                  <a:schemeClr val="bg1"/>
                </a:solidFill>
                <a:latin typeface="Times New Roman" panose="02020603050405020304" pitchFamily="18" charset="0"/>
              </a:rPr>
              <a:t>A PESO HIGIENE LABORAL</a:t>
            </a:r>
            <a:endParaRPr lang="en-US" altLang="en-US" sz="800" b="0" i="1" dirty="0">
              <a:solidFill>
                <a:schemeClr val="bg1"/>
              </a:solidFill>
              <a:latin typeface="Times New Roman" panose="02020603050405020304" pitchFamily="18" charset="0"/>
            </a:endParaRPr>
          </a:p>
        </p:txBody>
      </p:sp>
      <p:sp>
        <p:nvSpPr>
          <p:cNvPr id="1028" name="Rectangle 24">
            <a:extLst>
              <a:ext uri="{FF2B5EF4-FFF2-40B4-BE49-F238E27FC236}">
                <a16:creationId xmlns:a16="http://schemas.microsoft.com/office/drawing/2014/main" id="{082B6E26-AC70-4B90-A450-C5DA6A4E5561}"/>
              </a:ext>
            </a:extLst>
          </p:cNvPr>
          <p:cNvSpPr>
            <a:spLocks noChangeArrowheads="1"/>
          </p:cNvSpPr>
          <p:nvPr/>
        </p:nvSpPr>
        <p:spPr bwMode="auto">
          <a:xfrm>
            <a:off x="17463" y="8901113"/>
            <a:ext cx="3057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400" b="1">
                <a:solidFill>
                  <a:schemeClr val="tx1"/>
                </a:solidFill>
                <a:latin typeface="Times New Roman" pitchFamily="18" charset="0"/>
              </a:defRPr>
            </a:lvl1pPr>
            <a:lvl2pPr marL="742950" indent="-285750">
              <a:defRPr sz="1400" b="1">
                <a:solidFill>
                  <a:schemeClr val="tx1"/>
                </a:solidFill>
                <a:latin typeface="Times New Roman" pitchFamily="18" charset="0"/>
              </a:defRPr>
            </a:lvl2pPr>
            <a:lvl3pPr marL="1143000" indent="-228600">
              <a:defRPr sz="1400" b="1">
                <a:solidFill>
                  <a:schemeClr val="tx1"/>
                </a:solidFill>
                <a:latin typeface="Times New Roman" pitchFamily="18" charset="0"/>
              </a:defRPr>
            </a:lvl3pPr>
            <a:lvl4pPr marL="1600200" indent="-228600">
              <a:defRPr sz="1400" b="1">
                <a:solidFill>
                  <a:schemeClr val="tx1"/>
                </a:solidFill>
                <a:latin typeface="Times New Roman" pitchFamily="18" charset="0"/>
              </a:defRPr>
            </a:lvl4pPr>
            <a:lvl5pPr marL="2057400" indent="-228600">
              <a:defRPr sz="1400" b="1">
                <a:solidFill>
                  <a:schemeClr val="tx1"/>
                </a:solidFill>
                <a:latin typeface="Times New Roman" pitchFamily="18" charset="0"/>
              </a:defRPr>
            </a:lvl5pPr>
            <a:lvl6pPr marL="2514600" indent="-228600" eaLnBrk="0" fontAlgn="base" hangingPunct="0">
              <a:spcBef>
                <a:spcPct val="0"/>
              </a:spcBef>
              <a:spcAft>
                <a:spcPct val="0"/>
              </a:spcAft>
              <a:defRPr sz="1400" b="1">
                <a:solidFill>
                  <a:schemeClr val="tx1"/>
                </a:solidFill>
                <a:latin typeface="Times New Roman" pitchFamily="18" charset="0"/>
              </a:defRPr>
            </a:lvl6pPr>
            <a:lvl7pPr marL="2971800" indent="-228600" eaLnBrk="0" fontAlgn="base" hangingPunct="0">
              <a:spcBef>
                <a:spcPct val="0"/>
              </a:spcBef>
              <a:spcAft>
                <a:spcPct val="0"/>
              </a:spcAft>
              <a:defRPr sz="1400" b="1">
                <a:solidFill>
                  <a:schemeClr val="tx1"/>
                </a:solidFill>
                <a:latin typeface="Times New Roman" pitchFamily="18" charset="0"/>
              </a:defRPr>
            </a:lvl7pPr>
            <a:lvl8pPr marL="3429000" indent="-228600" eaLnBrk="0" fontAlgn="base" hangingPunct="0">
              <a:spcBef>
                <a:spcPct val="0"/>
              </a:spcBef>
              <a:spcAft>
                <a:spcPct val="0"/>
              </a:spcAft>
              <a:defRPr sz="1400" b="1">
                <a:solidFill>
                  <a:schemeClr val="tx1"/>
                </a:solidFill>
                <a:latin typeface="Times New Roman" pitchFamily="18" charset="0"/>
              </a:defRPr>
            </a:lvl8pPr>
            <a:lvl9pPr marL="3886200" indent="-228600" eaLnBrk="0" fontAlgn="base" hangingPunct="0">
              <a:spcBef>
                <a:spcPct val="0"/>
              </a:spcBef>
              <a:spcAft>
                <a:spcPct val="0"/>
              </a:spcAft>
              <a:defRPr sz="1400" b="1">
                <a:solidFill>
                  <a:schemeClr val="tx1"/>
                </a:solidFill>
                <a:latin typeface="Times New Roman" pitchFamily="18" charset="0"/>
              </a:defRPr>
            </a:lvl9pPr>
          </a:lstStyle>
          <a:p>
            <a:pPr>
              <a:defRPr/>
            </a:pPr>
            <a:r>
              <a:rPr lang="es-ES_tradnl" altLang="en-US" sz="800" b="0" i="1" dirty="0" err="1">
                <a:solidFill>
                  <a:schemeClr val="bg1"/>
                </a:solidFill>
                <a:latin typeface="Times New Roman" panose="02020603050405020304" pitchFamily="18" charset="0"/>
              </a:rPr>
              <a:t>For</a:t>
            </a:r>
            <a:r>
              <a:rPr lang="es-ES_tradnl" altLang="en-US" sz="800" b="0" i="1" dirty="0">
                <a:solidFill>
                  <a:schemeClr val="bg1"/>
                </a:solidFill>
                <a:latin typeface="Times New Roman" panose="02020603050405020304" pitchFamily="18" charset="0"/>
              </a:rPr>
              <a:t> training </a:t>
            </a:r>
            <a:r>
              <a:rPr lang="es-ES_tradnl" altLang="en-US" sz="800" b="0" i="1" dirty="0" err="1">
                <a:solidFill>
                  <a:schemeClr val="bg1"/>
                </a:solidFill>
                <a:latin typeface="Times New Roman" panose="02020603050405020304" pitchFamily="18" charset="0"/>
              </a:rPr>
              <a:t>purposes</a:t>
            </a:r>
            <a:r>
              <a:rPr lang="es-ES_tradnl" altLang="en-US" sz="800" b="0" i="1" dirty="0">
                <a:solidFill>
                  <a:schemeClr val="bg1"/>
                </a:solidFill>
                <a:latin typeface="Times New Roman" panose="02020603050405020304" pitchFamily="18" charset="0"/>
              </a:rPr>
              <a:t> </a:t>
            </a:r>
            <a:r>
              <a:rPr lang="es-ES_tradnl" altLang="en-US" sz="800" b="0" i="1" dirty="0" err="1">
                <a:solidFill>
                  <a:schemeClr val="bg1"/>
                </a:solidFill>
                <a:latin typeface="Times New Roman" panose="02020603050405020304" pitchFamily="18" charset="0"/>
              </a:rPr>
              <a:t>only</a:t>
            </a:r>
            <a:endParaRPr lang="es-ES_tradnl" altLang="en-US" sz="800" b="0" i="1" dirty="0">
              <a:solidFill>
                <a:schemeClr val="bg1"/>
              </a:solidFill>
              <a:latin typeface="Times New Roman" panose="02020603050405020304" pitchFamily="18" charset="0"/>
            </a:endParaRPr>
          </a:p>
          <a:p>
            <a:pPr>
              <a:defRPr/>
            </a:pPr>
            <a:r>
              <a:rPr lang="es-ES_tradnl" altLang="en-US" sz="800" b="0" i="1" dirty="0">
                <a:solidFill>
                  <a:schemeClr val="bg1"/>
                </a:solidFill>
                <a:latin typeface="Times New Roman" panose="02020603050405020304" pitchFamily="18" charset="0"/>
              </a:rPr>
              <a:t>Oregon OSHA PESO OCCUPATIONAL HEALTH</a:t>
            </a:r>
            <a:endParaRPr lang="en-US" altLang="en-US" sz="800" b="0" i="1" dirty="0">
              <a:solidFill>
                <a:schemeClr val="bg1"/>
              </a:solidFill>
              <a:latin typeface="Times New Roman" panose="02020603050405020304" pitchFamily="18" charset="0"/>
            </a:endParaRPr>
          </a:p>
        </p:txBody>
      </p:sp>
      <p:sp>
        <p:nvSpPr>
          <p:cNvPr id="1029" name="Rectangle 5">
            <a:extLst>
              <a:ext uri="{FF2B5EF4-FFF2-40B4-BE49-F238E27FC236}">
                <a16:creationId xmlns:a16="http://schemas.microsoft.com/office/drawing/2014/main" id="{BF1D2C0C-961E-4D1E-95C6-A759C3CA990A}"/>
              </a:ext>
            </a:extLst>
          </p:cNvPr>
          <p:cNvSpPr>
            <a:spLocks noChangeArrowheads="1"/>
          </p:cNvSpPr>
          <p:nvPr userDrawn="1"/>
        </p:nvSpPr>
        <p:spPr bwMode="auto">
          <a:xfrm>
            <a:off x="3341688" y="8958263"/>
            <a:ext cx="179536" cy="1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20738">
              <a:defRPr sz="1400" b="1">
                <a:solidFill>
                  <a:schemeClr val="tx1"/>
                </a:solidFill>
                <a:latin typeface="Times New Roman" panose="02020603050405020304" pitchFamily="18" charset="0"/>
              </a:defRPr>
            </a:lvl1pPr>
            <a:lvl2pPr marL="742950" indent="-285750" defTabSz="820738">
              <a:defRPr sz="1400" b="1">
                <a:solidFill>
                  <a:schemeClr val="tx1"/>
                </a:solidFill>
                <a:latin typeface="Times New Roman" panose="02020603050405020304" pitchFamily="18" charset="0"/>
              </a:defRPr>
            </a:lvl2pPr>
            <a:lvl3pPr marL="1143000" indent="-228600" defTabSz="820738">
              <a:defRPr sz="1400" b="1">
                <a:solidFill>
                  <a:schemeClr val="tx1"/>
                </a:solidFill>
                <a:latin typeface="Times New Roman" panose="02020603050405020304" pitchFamily="18" charset="0"/>
              </a:defRPr>
            </a:lvl3pPr>
            <a:lvl4pPr marL="1600200" indent="-228600" defTabSz="820738">
              <a:defRPr sz="1400" b="1">
                <a:solidFill>
                  <a:schemeClr val="tx1"/>
                </a:solidFill>
                <a:latin typeface="Times New Roman" panose="02020603050405020304" pitchFamily="18" charset="0"/>
              </a:defRPr>
            </a:lvl4pPr>
            <a:lvl5pPr marL="2057400" indent="-228600" defTabSz="820738">
              <a:defRPr sz="1400" b="1">
                <a:solidFill>
                  <a:schemeClr val="tx1"/>
                </a:solidFill>
                <a:latin typeface="Times New Roman" panose="02020603050405020304" pitchFamily="18" charset="0"/>
              </a:defRPr>
            </a:lvl5pPr>
            <a:lvl6pPr marL="2514600" indent="-228600" defTabSz="820738"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820738"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820738"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820738" eaLnBrk="0" fontAlgn="base" hangingPunct="0">
              <a:spcBef>
                <a:spcPct val="0"/>
              </a:spcBef>
              <a:spcAft>
                <a:spcPct val="0"/>
              </a:spcAft>
              <a:defRPr sz="1400" b="1">
                <a:solidFill>
                  <a:schemeClr val="tx1"/>
                </a:solidFill>
                <a:latin typeface="Times New Roman" panose="02020603050405020304" pitchFamily="18" charset="0"/>
              </a:defRPr>
            </a:lvl9pPr>
          </a:lstStyle>
          <a:p>
            <a:pPr>
              <a:lnSpc>
                <a:spcPct val="90000"/>
              </a:lnSpc>
              <a:defRPr/>
            </a:pPr>
            <a:fld id="{A4957764-CA6D-46CA-8B3F-2D977BDA8759}" type="slidenum">
              <a:rPr lang="en-US" altLang="en-US" sz="1200" b="0" smtClean="0">
                <a:solidFill>
                  <a:schemeClr val="bg1"/>
                </a:solidFill>
                <a:latin typeface="Times New Roman" panose="02020603050405020304" pitchFamily="18" charset="0"/>
              </a:rPr>
              <a:pPr>
                <a:lnSpc>
                  <a:spcPct val="90000"/>
                </a:lnSpc>
                <a:defRPr/>
              </a:pPr>
              <a:t>‹#›</a:t>
            </a:fld>
            <a:endParaRPr lang="en-US" altLang="en-US" sz="1200" b="0" dirty="0">
              <a:solidFill>
                <a:schemeClr val="bg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oleObject" Target="../embeddings/oleObject11.bin"/><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png"/><Relationship Id="rId5" Type="http://schemas.openxmlformats.org/officeDocument/2006/relationships/oleObject" Target="../embeddings/oleObject15.bin"/><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earaces.com/_vti_bin/shtml.exe/anatomy.htm/map"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earaces.com/_vti_bin/shtml.exe/anatomy.htm/map"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4.w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oleObject" Target="../embeddings/oleObject8.bin"/><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jpeg"/><Relationship Id="rId5"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B7258492-F042-4DFA-A708-9A94C8DF8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A3198FC9-6B08-4D43-BABC-1164BFAB5F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A00C5B7A-C3B0-42F7-8E96-84FC9743C572}"/>
              </a:ext>
            </a:extLst>
          </p:cNvPr>
          <p:cNvSpPr>
            <a:spLocks noChangeArrowheads="1"/>
          </p:cNvSpPr>
          <p:nvPr/>
        </p:nvSpPr>
        <p:spPr bwMode="auto">
          <a:xfrm>
            <a:off x="3962400" y="1709738"/>
            <a:ext cx="25654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2800" dirty="0"/>
              <a:t>Higiene Laboral</a:t>
            </a:r>
          </a:p>
        </p:txBody>
      </p:sp>
      <p:sp>
        <p:nvSpPr>
          <p:cNvPr id="4101" name="Rectangle 21">
            <a:extLst>
              <a:ext uri="{FF2B5EF4-FFF2-40B4-BE49-F238E27FC236}">
                <a16:creationId xmlns:a16="http://schemas.microsoft.com/office/drawing/2014/main" id="{26F88BF2-979F-4CB7-90A9-D4CB2759933A}"/>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sz="2400"/>
          </a:p>
        </p:txBody>
      </p:sp>
      <p:sp>
        <p:nvSpPr>
          <p:cNvPr id="4102" name="Text Box 500">
            <a:extLst>
              <a:ext uri="{FF2B5EF4-FFF2-40B4-BE49-F238E27FC236}">
                <a16:creationId xmlns:a16="http://schemas.microsoft.com/office/drawing/2014/main" id="{A69A0505-BE4A-4135-B9BD-394A53D0CD27}"/>
              </a:ext>
            </a:extLst>
          </p:cNvPr>
          <p:cNvSpPr txBox="1">
            <a:spLocks noChangeArrowheads="1"/>
          </p:cNvSpPr>
          <p:nvPr/>
        </p:nvSpPr>
        <p:spPr bwMode="auto">
          <a:xfrm>
            <a:off x="3903663" y="7064375"/>
            <a:ext cx="23050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a:t>Un instructivo bilingüe para patrones con trabajadores hispanos</a:t>
            </a:r>
          </a:p>
        </p:txBody>
      </p:sp>
      <p:sp>
        <p:nvSpPr>
          <p:cNvPr id="4103" name="Rectangle 2">
            <a:extLst>
              <a:ext uri="{FF2B5EF4-FFF2-40B4-BE49-F238E27FC236}">
                <a16:creationId xmlns:a16="http://schemas.microsoft.com/office/drawing/2014/main" id="{E157F261-957C-4C17-98E9-C6D7AA11408A}"/>
              </a:ext>
            </a:extLst>
          </p:cNvPr>
          <p:cNvSpPr>
            <a:spLocks noChangeArrowheads="1"/>
          </p:cNvSpPr>
          <p:nvPr/>
        </p:nvSpPr>
        <p:spPr bwMode="auto">
          <a:xfrm>
            <a:off x="219075" y="1709738"/>
            <a:ext cx="252253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800" dirty="0"/>
              <a:t>Occupational Health</a:t>
            </a:r>
          </a:p>
        </p:txBody>
      </p:sp>
      <p:sp>
        <p:nvSpPr>
          <p:cNvPr id="4104" name="Text Box 500">
            <a:extLst>
              <a:ext uri="{FF2B5EF4-FFF2-40B4-BE49-F238E27FC236}">
                <a16:creationId xmlns:a16="http://schemas.microsoft.com/office/drawing/2014/main" id="{0B5FB9D3-FAB4-4672-A54C-C4B730A0E65F}"/>
              </a:ext>
            </a:extLst>
          </p:cNvPr>
          <p:cNvSpPr txBox="1">
            <a:spLocks noChangeArrowheads="1"/>
          </p:cNvSpPr>
          <p:nvPr/>
        </p:nvSpPr>
        <p:spPr bwMode="auto">
          <a:xfrm>
            <a:off x="422275" y="7064375"/>
            <a:ext cx="211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A bilingual training module for employers with Hispanic workers</a:t>
            </a:r>
          </a:p>
        </p:txBody>
      </p:sp>
      <p:graphicFrame>
        <p:nvGraphicFramePr>
          <p:cNvPr id="4105" name="Object 1038">
            <a:extLst>
              <a:ext uri="{FF2B5EF4-FFF2-40B4-BE49-F238E27FC236}">
                <a16:creationId xmlns:a16="http://schemas.microsoft.com/office/drawing/2014/main" id="{4CE091DB-3200-41FB-AEEB-8C11D140EA2E}"/>
              </a:ext>
            </a:extLst>
          </p:cNvPr>
          <p:cNvGraphicFramePr>
            <a:graphicFrameLocks noChangeAspect="1"/>
          </p:cNvGraphicFramePr>
          <p:nvPr/>
        </p:nvGraphicFramePr>
        <p:xfrm>
          <a:off x="1730375" y="3227388"/>
          <a:ext cx="3325813" cy="3162300"/>
        </p:xfrm>
        <a:graphic>
          <a:graphicData uri="http://schemas.openxmlformats.org/presentationml/2006/ole">
            <mc:AlternateContent xmlns:mc="http://schemas.openxmlformats.org/markup-compatibility/2006">
              <mc:Choice xmlns:v="urn:schemas-microsoft-com:vml" Requires="v">
                <p:oleObj spid="_x0000_s4111" name="Clip" r:id="rId6" imgW="2198483" imgH="2089842" progId="MS_ClipArt_Gallery.2">
                  <p:embed/>
                </p:oleObj>
              </mc:Choice>
              <mc:Fallback>
                <p:oleObj name="Clip" r:id="rId6" imgW="2198483" imgH="2089842" progId="MS_ClipArt_Gallery.2">
                  <p:embed/>
                  <p:pic>
                    <p:nvPicPr>
                      <p:cNvPr id="0" name="Object 1038"/>
                      <p:cNvPicPr>
                        <a:picLocks noChangeAspect="1" noChangeArrowheads="1"/>
                      </p:cNvPicPr>
                      <p:nvPr/>
                    </p:nvPicPr>
                    <p:blipFill>
                      <a:blip r:embed="rId7">
                        <a:lum bright="30000"/>
                        <a:extLst>
                          <a:ext uri="{28A0092B-C50C-407E-A947-70E740481C1C}">
                            <a14:useLocalDpi xmlns:a14="http://schemas.microsoft.com/office/drawing/2010/main" val="0"/>
                          </a:ext>
                        </a:extLst>
                      </a:blip>
                      <a:srcRect/>
                      <a:stretch>
                        <a:fillRect/>
                      </a:stretch>
                    </p:blipFill>
                    <p:spPr bwMode="auto">
                      <a:xfrm>
                        <a:off x="1730375" y="3227388"/>
                        <a:ext cx="3325813"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A1094BD2-9634-410A-91EA-197513C0C38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aphicFrame>
        <p:nvGraphicFramePr>
          <p:cNvPr id="17411" name="Object 5">
            <a:extLst>
              <a:ext uri="{FF2B5EF4-FFF2-40B4-BE49-F238E27FC236}">
                <a16:creationId xmlns:a16="http://schemas.microsoft.com/office/drawing/2014/main" id="{166B0469-3DCA-41D7-9E31-7ECC67093FC0}"/>
              </a:ext>
            </a:extLst>
          </p:cNvPr>
          <p:cNvGraphicFramePr>
            <a:graphicFrameLocks noChangeAspect="1"/>
          </p:cNvGraphicFramePr>
          <p:nvPr/>
        </p:nvGraphicFramePr>
        <p:xfrm>
          <a:off x="319088" y="1368425"/>
          <a:ext cx="1446212" cy="1419225"/>
        </p:xfrm>
        <a:graphic>
          <a:graphicData uri="http://schemas.openxmlformats.org/presentationml/2006/ole">
            <mc:AlternateContent xmlns:mc="http://schemas.openxmlformats.org/markup-compatibility/2006">
              <mc:Choice xmlns:v="urn:schemas-microsoft-com:vml" Requires="v">
                <p:oleObj spid="_x0000_s17440" name="Image" r:id="rId3" imgW="8973803" imgH="8888066" progId="PSP6.Image">
                  <p:embed/>
                </p:oleObj>
              </mc:Choice>
              <mc:Fallback>
                <p:oleObj name="Image" r:id="rId3" imgW="8973803" imgH="8888066" progId="PSP6.Imag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368425"/>
                        <a:ext cx="1446212" cy="1419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2" name="Text Box 6">
            <a:extLst>
              <a:ext uri="{FF2B5EF4-FFF2-40B4-BE49-F238E27FC236}">
                <a16:creationId xmlns:a16="http://schemas.microsoft.com/office/drawing/2014/main" id="{AAD36576-51BF-44E5-9DB1-4CDDB7D4D109}"/>
              </a:ext>
            </a:extLst>
          </p:cNvPr>
          <p:cNvSpPr txBox="1">
            <a:spLocks noChangeArrowheads="1"/>
          </p:cNvSpPr>
          <p:nvPr/>
        </p:nvSpPr>
        <p:spPr bwMode="auto">
          <a:xfrm>
            <a:off x="2438400" y="1368425"/>
            <a:ext cx="40386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Skin</a:t>
            </a:r>
          </a:p>
          <a:p>
            <a:pPr lvl="1"/>
            <a:r>
              <a:rPr lang="es-ES_tradnl" altLang="en-US"/>
              <a:t>Substances that penetrate the skin</a:t>
            </a:r>
          </a:p>
          <a:p>
            <a:pPr lvl="1"/>
            <a:endParaRPr lang="es-ES_tradnl" altLang="en-US"/>
          </a:p>
          <a:p>
            <a:pPr lvl="2">
              <a:buFont typeface="Wingdings" panose="05000000000000000000" pitchFamily="2" charset="2"/>
              <a:buChar char="Ø"/>
            </a:pPr>
            <a:r>
              <a:rPr lang="es-ES_tradnl" altLang="en-US"/>
              <a:t>chemicals</a:t>
            </a:r>
          </a:p>
          <a:p>
            <a:pPr lvl="2">
              <a:buFont typeface="Wingdings" panose="05000000000000000000" pitchFamily="2" charset="2"/>
              <a:buChar char="Ø"/>
            </a:pPr>
            <a:r>
              <a:rPr lang="es-ES_tradnl" altLang="en-US"/>
              <a:t>biological</a:t>
            </a:r>
          </a:p>
          <a:p>
            <a:pPr lvl="2">
              <a:buFont typeface="Wingdings" panose="05000000000000000000" pitchFamily="2" charset="2"/>
              <a:buChar char="Ø"/>
            </a:pPr>
            <a:r>
              <a:rPr lang="es-ES_tradnl" altLang="en-US"/>
              <a:t>botanical (plants)</a:t>
            </a:r>
            <a:endParaRPr lang="en-US" altLang="en-US"/>
          </a:p>
        </p:txBody>
      </p:sp>
      <p:graphicFrame>
        <p:nvGraphicFramePr>
          <p:cNvPr id="17413" name="Object 8">
            <a:extLst>
              <a:ext uri="{FF2B5EF4-FFF2-40B4-BE49-F238E27FC236}">
                <a16:creationId xmlns:a16="http://schemas.microsoft.com/office/drawing/2014/main" id="{16BEF23A-D437-4948-9045-79E77A5A8959}"/>
              </a:ext>
            </a:extLst>
          </p:cNvPr>
          <p:cNvGraphicFramePr>
            <a:graphicFrameLocks noChangeAspect="1"/>
          </p:cNvGraphicFramePr>
          <p:nvPr/>
        </p:nvGraphicFramePr>
        <p:xfrm>
          <a:off x="319088" y="3324225"/>
          <a:ext cx="1446212" cy="1447800"/>
        </p:xfrm>
        <a:graphic>
          <a:graphicData uri="http://schemas.openxmlformats.org/presentationml/2006/ole">
            <mc:AlternateContent xmlns:mc="http://schemas.openxmlformats.org/markup-compatibility/2006">
              <mc:Choice xmlns:v="urn:schemas-microsoft-com:vml" Requires="v">
                <p:oleObj spid="_x0000_s17441" name="Image" r:id="rId5" imgW="7287642" imgH="8554644" progId="PSP6.Image">
                  <p:embed/>
                </p:oleObj>
              </mc:Choice>
              <mc:Fallback>
                <p:oleObj name="Image" r:id="rId5" imgW="7287642" imgH="8554644" progId="PSP6.Imag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88" y="3324225"/>
                        <a:ext cx="1446212" cy="144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Text Box 9">
            <a:extLst>
              <a:ext uri="{FF2B5EF4-FFF2-40B4-BE49-F238E27FC236}">
                <a16:creationId xmlns:a16="http://schemas.microsoft.com/office/drawing/2014/main" id="{FB6D1F3F-A219-4F20-BE48-3E820208EAF7}"/>
              </a:ext>
            </a:extLst>
          </p:cNvPr>
          <p:cNvSpPr txBox="1">
            <a:spLocks noChangeArrowheads="1"/>
          </p:cNvSpPr>
          <p:nvPr/>
        </p:nvSpPr>
        <p:spPr bwMode="auto">
          <a:xfrm>
            <a:off x="2438400" y="3324225"/>
            <a:ext cx="41148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Nose</a:t>
            </a:r>
          </a:p>
          <a:p>
            <a:pPr lvl="1"/>
            <a:r>
              <a:rPr lang="es-ES_tradnl" altLang="en-US"/>
              <a:t>Substances that enter through the nose</a:t>
            </a:r>
          </a:p>
          <a:p>
            <a:pPr lvl="1"/>
            <a:endParaRPr lang="es-ES_tradnl" altLang="en-US"/>
          </a:p>
          <a:p>
            <a:pPr lvl="2">
              <a:buFont typeface="Wingdings" panose="05000000000000000000" pitchFamily="2" charset="2"/>
              <a:buChar char="Ø"/>
            </a:pPr>
            <a:r>
              <a:rPr lang="es-ES_tradnl" altLang="en-US"/>
              <a:t>dusts</a:t>
            </a:r>
          </a:p>
          <a:p>
            <a:pPr lvl="2">
              <a:buFont typeface="Wingdings" panose="05000000000000000000" pitchFamily="2" charset="2"/>
              <a:buChar char="Ø"/>
            </a:pPr>
            <a:r>
              <a:rPr lang="es-ES_tradnl" altLang="en-US"/>
              <a:t>fumes</a:t>
            </a:r>
          </a:p>
          <a:p>
            <a:pPr lvl="2">
              <a:buFont typeface="Wingdings" panose="05000000000000000000" pitchFamily="2" charset="2"/>
              <a:buChar char="Ø"/>
            </a:pPr>
            <a:r>
              <a:rPr lang="es-ES_tradnl" altLang="en-US"/>
              <a:t>gases</a:t>
            </a:r>
            <a:endParaRPr lang="en-US" altLang="en-US"/>
          </a:p>
        </p:txBody>
      </p:sp>
      <p:graphicFrame>
        <p:nvGraphicFramePr>
          <p:cNvPr id="17415" name="Object 16">
            <a:extLst>
              <a:ext uri="{FF2B5EF4-FFF2-40B4-BE49-F238E27FC236}">
                <a16:creationId xmlns:a16="http://schemas.microsoft.com/office/drawing/2014/main" id="{6D555621-140E-4F7A-A0B6-A8088B212329}"/>
              </a:ext>
            </a:extLst>
          </p:cNvPr>
          <p:cNvGraphicFramePr>
            <a:graphicFrameLocks noChangeAspect="1"/>
          </p:cNvGraphicFramePr>
          <p:nvPr/>
        </p:nvGraphicFramePr>
        <p:xfrm>
          <a:off x="319088" y="7239000"/>
          <a:ext cx="1446212" cy="1363663"/>
        </p:xfrm>
        <a:graphic>
          <a:graphicData uri="http://schemas.openxmlformats.org/presentationml/2006/ole">
            <mc:AlternateContent xmlns:mc="http://schemas.openxmlformats.org/markup-compatibility/2006">
              <mc:Choice xmlns:v="urn:schemas-microsoft-com:vml" Requires="v">
                <p:oleObj spid="_x0000_s17442" name="Image" r:id="rId7" imgW="7380952" imgH="8066667" progId="PSP6.Image">
                  <p:embed/>
                </p:oleObj>
              </mc:Choice>
              <mc:Fallback>
                <p:oleObj name="Image" r:id="rId7" imgW="7380952" imgH="8066667" progId="PSP6.Image">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088" y="7239000"/>
                        <a:ext cx="1446212" cy="1363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6" name="Text Box 17">
            <a:extLst>
              <a:ext uri="{FF2B5EF4-FFF2-40B4-BE49-F238E27FC236}">
                <a16:creationId xmlns:a16="http://schemas.microsoft.com/office/drawing/2014/main" id="{8295FD3A-BA8C-4DA0-A525-795E176B65FB}"/>
              </a:ext>
            </a:extLst>
          </p:cNvPr>
          <p:cNvSpPr txBox="1">
            <a:spLocks noChangeArrowheads="1"/>
          </p:cNvSpPr>
          <p:nvPr/>
        </p:nvSpPr>
        <p:spPr bwMode="auto">
          <a:xfrm>
            <a:off x="2438400" y="7239000"/>
            <a:ext cx="41148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Eyes</a:t>
            </a:r>
          </a:p>
          <a:p>
            <a:pPr lvl="1"/>
            <a:r>
              <a:rPr lang="es-ES_tradnl" altLang="en-US"/>
              <a:t>Substances that affect the eye</a:t>
            </a:r>
          </a:p>
          <a:p>
            <a:pPr lvl="1"/>
            <a:endParaRPr lang="es-ES_tradnl" altLang="en-US"/>
          </a:p>
          <a:p>
            <a:pPr lvl="2">
              <a:buFont typeface="Wingdings" panose="05000000000000000000" pitchFamily="2" charset="2"/>
              <a:buChar char="Ø"/>
            </a:pPr>
            <a:r>
              <a:rPr lang="es-ES_tradnl" altLang="en-US"/>
              <a:t>chemicals</a:t>
            </a:r>
          </a:p>
          <a:p>
            <a:pPr lvl="2">
              <a:buFont typeface="Wingdings" panose="05000000000000000000" pitchFamily="2" charset="2"/>
              <a:buChar char="Ø"/>
            </a:pPr>
            <a:r>
              <a:rPr lang="es-ES_tradnl" altLang="en-US"/>
              <a:t>ultraviolet light (from welding)</a:t>
            </a:r>
          </a:p>
          <a:p>
            <a:pPr lvl="2">
              <a:buFont typeface="Wingdings" panose="05000000000000000000" pitchFamily="2" charset="2"/>
              <a:buChar char="Ø"/>
            </a:pPr>
            <a:r>
              <a:rPr lang="es-ES_tradnl" altLang="en-US"/>
              <a:t>biological</a:t>
            </a:r>
          </a:p>
        </p:txBody>
      </p:sp>
      <p:graphicFrame>
        <p:nvGraphicFramePr>
          <p:cNvPr id="17417" name="Object 18">
            <a:extLst>
              <a:ext uri="{FF2B5EF4-FFF2-40B4-BE49-F238E27FC236}">
                <a16:creationId xmlns:a16="http://schemas.microsoft.com/office/drawing/2014/main" id="{1CA1D31E-3CAC-4AF6-9AF5-21E28B42EAE6}"/>
              </a:ext>
            </a:extLst>
          </p:cNvPr>
          <p:cNvGraphicFramePr>
            <a:graphicFrameLocks noChangeAspect="1"/>
          </p:cNvGraphicFramePr>
          <p:nvPr/>
        </p:nvGraphicFramePr>
        <p:xfrm>
          <a:off x="319088" y="5281613"/>
          <a:ext cx="1490662" cy="1457325"/>
        </p:xfrm>
        <a:graphic>
          <a:graphicData uri="http://schemas.openxmlformats.org/presentationml/2006/ole">
            <mc:AlternateContent xmlns:mc="http://schemas.openxmlformats.org/markup-compatibility/2006">
              <mc:Choice xmlns:v="urn:schemas-microsoft-com:vml" Requires="v">
                <p:oleObj spid="_x0000_s17443" name="Image" r:id="rId9" imgW="7125695" imgH="6638095" progId="PSP6.Image">
                  <p:embed/>
                </p:oleObj>
              </mc:Choice>
              <mc:Fallback>
                <p:oleObj name="Image" r:id="rId9" imgW="7125695" imgH="6638095" progId="PSP6.Image">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088" y="5281613"/>
                        <a:ext cx="1490662" cy="1457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8" name="Text Box 19">
            <a:extLst>
              <a:ext uri="{FF2B5EF4-FFF2-40B4-BE49-F238E27FC236}">
                <a16:creationId xmlns:a16="http://schemas.microsoft.com/office/drawing/2014/main" id="{3A3E3C92-B33B-43EE-8090-0F21E529AFE7}"/>
              </a:ext>
            </a:extLst>
          </p:cNvPr>
          <p:cNvSpPr txBox="1">
            <a:spLocks noChangeArrowheads="1"/>
          </p:cNvSpPr>
          <p:nvPr/>
        </p:nvSpPr>
        <p:spPr bwMode="auto">
          <a:xfrm>
            <a:off x="2438400" y="5281613"/>
            <a:ext cx="41910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Mouth</a:t>
            </a:r>
          </a:p>
          <a:p>
            <a:pPr lvl="1"/>
            <a:r>
              <a:rPr lang="es-ES_tradnl" altLang="en-US"/>
              <a:t>Substances that enter through the mouth</a:t>
            </a:r>
          </a:p>
          <a:p>
            <a:pPr lvl="1"/>
            <a:endParaRPr lang="es-ES_tradnl" altLang="en-US"/>
          </a:p>
          <a:p>
            <a:pPr lvl="2">
              <a:buFont typeface="Wingdings" panose="05000000000000000000" pitchFamily="2" charset="2"/>
              <a:buChar char="Ø"/>
            </a:pPr>
            <a:r>
              <a:rPr lang="es-ES_tradnl" altLang="en-US"/>
              <a:t>chemicals</a:t>
            </a:r>
          </a:p>
          <a:p>
            <a:pPr lvl="2">
              <a:buFont typeface="Wingdings" panose="05000000000000000000" pitchFamily="2" charset="2"/>
              <a:buChar char="Ø"/>
            </a:pPr>
            <a:r>
              <a:rPr lang="es-ES_tradnl" altLang="en-US"/>
              <a:t>fumes</a:t>
            </a:r>
          </a:p>
          <a:p>
            <a:pPr lvl="2">
              <a:buFont typeface="Wingdings" panose="05000000000000000000" pitchFamily="2" charset="2"/>
              <a:buChar char="Ø"/>
            </a:pPr>
            <a:r>
              <a:rPr lang="es-ES_tradnl" altLang="en-US"/>
              <a:t>gases</a:t>
            </a:r>
            <a:endParaRPr lang="en-US" altLang="en-US"/>
          </a:p>
        </p:txBody>
      </p:sp>
      <p:sp>
        <p:nvSpPr>
          <p:cNvPr id="17419" name="Text Box 20">
            <a:extLst>
              <a:ext uri="{FF2B5EF4-FFF2-40B4-BE49-F238E27FC236}">
                <a16:creationId xmlns:a16="http://schemas.microsoft.com/office/drawing/2014/main" id="{9A172D28-B2E2-49C3-BEEA-4A744920EC63}"/>
              </a:ext>
            </a:extLst>
          </p:cNvPr>
          <p:cNvSpPr txBox="1">
            <a:spLocks noChangeArrowheads="1"/>
          </p:cNvSpPr>
          <p:nvPr/>
        </p:nvSpPr>
        <p:spPr bwMode="auto">
          <a:xfrm>
            <a:off x="180975" y="523875"/>
            <a:ext cx="6315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Which are the routes of entry?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030">
            <a:extLst>
              <a:ext uri="{FF2B5EF4-FFF2-40B4-BE49-F238E27FC236}">
                <a16:creationId xmlns:a16="http://schemas.microsoft.com/office/drawing/2014/main" id="{6E6F2202-DCB1-4F05-949E-A24A4EA910F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aphicFrame>
        <p:nvGraphicFramePr>
          <p:cNvPr id="18435" name="Object 1027">
            <a:extLst>
              <a:ext uri="{FF2B5EF4-FFF2-40B4-BE49-F238E27FC236}">
                <a16:creationId xmlns:a16="http://schemas.microsoft.com/office/drawing/2014/main" id="{D5BB5BEE-4F62-44A9-A1A1-0BD950075F39}"/>
              </a:ext>
            </a:extLst>
          </p:cNvPr>
          <p:cNvGraphicFramePr>
            <a:graphicFrameLocks noChangeAspect="1"/>
          </p:cNvGraphicFramePr>
          <p:nvPr/>
        </p:nvGraphicFramePr>
        <p:xfrm>
          <a:off x="319088" y="1368425"/>
          <a:ext cx="1446212" cy="1419225"/>
        </p:xfrm>
        <a:graphic>
          <a:graphicData uri="http://schemas.openxmlformats.org/presentationml/2006/ole">
            <mc:AlternateContent xmlns:mc="http://schemas.openxmlformats.org/markup-compatibility/2006">
              <mc:Choice xmlns:v="urn:schemas-microsoft-com:vml" Requires="v">
                <p:oleObj spid="_x0000_s18467" name="Image" r:id="rId3" imgW="8973803" imgH="8888066" progId="PSP6.Image">
                  <p:embed/>
                </p:oleObj>
              </mc:Choice>
              <mc:Fallback>
                <p:oleObj name="Image" r:id="rId3" imgW="8973803" imgH="8888066" progId="PSP6.Image">
                  <p:embed/>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368425"/>
                        <a:ext cx="1446212" cy="1419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Text Box 1032">
            <a:extLst>
              <a:ext uri="{FF2B5EF4-FFF2-40B4-BE49-F238E27FC236}">
                <a16:creationId xmlns:a16="http://schemas.microsoft.com/office/drawing/2014/main" id="{CE5B1D46-826A-4858-AD2C-9701B1F7752A}"/>
              </a:ext>
            </a:extLst>
          </p:cNvPr>
          <p:cNvSpPr txBox="1">
            <a:spLocks noChangeArrowheads="1"/>
          </p:cNvSpPr>
          <p:nvPr/>
        </p:nvSpPr>
        <p:spPr bwMode="auto">
          <a:xfrm>
            <a:off x="2438400" y="1368425"/>
            <a:ext cx="34290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La Piel</a:t>
            </a:r>
          </a:p>
          <a:p>
            <a:pPr lvl="1"/>
            <a:r>
              <a:rPr lang="es-ES_tradnl" altLang="en-US"/>
              <a:t>Sustancias que penetran por la piel</a:t>
            </a:r>
          </a:p>
          <a:p>
            <a:pPr lvl="1"/>
            <a:endParaRPr lang="es-ES_tradnl" altLang="en-US"/>
          </a:p>
          <a:p>
            <a:pPr lvl="2">
              <a:buFont typeface="Wingdings" panose="05000000000000000000" pitchFamily="2" charset="2"/>
              <a:buChar char="Ø"/>
            </a:pPr>
            <a:r>
              <a:rPr lang="es-ES_tradnl" altLang="en-US"/>
              <a:t>químicos</a:t>
            </a:r>
          </a:p>
          <a:p>
            <a:pPr lvl="2">
              <a:buFont typeface="Wingdings" panose="05000000000000000000" pitchFamily="2" charset="2"/>
              <a:buChar char="Ø"/>
            </a:pPr>
            <a:r>
              <a:rPr lang="es-ES_tradnl" altLang="en-US"/>
              <a:t>biológicos</a:t>
            </a:r>
          </a:p>
          <a:p>
            <a:pPr lvl="2">
              <a:buFont typeface="Wingdings" panose="05000000000000000000" pitchFamily="2" charset="2"/>
              <a:buChar char="Ø"/>
            </a:pPr>
            <a:r>
              <a:rPr lang="es-ES_tradnl" altLang="en-US"/>
              <a:t>botánicos (plantas)</a:t>
            </a:r>
            <a:endParaRPr lang="en-US" altLang="en-US"/>
          </a:p>
        </p:txBody>
      </p:sp>
      <p:grpSp>
        <p:nvGrpSpPr>
          <p:cNvPr id="18437" name="Group 1046">
            <a:extLst>
              <a:ext uri="{FF2B5EF4-FFF2-40B4-BE49-F238E27FC236}">
                <a16:creationId xmlns:a16="http://schemas.microsoft.com/office/drawing/2014/main" id="{4E967727-C150-4480-B0F2-E91D59535468}"/>
              </a:ext>
            </a:extLst>
          </p:cNvPr>
          <p:cNvGrpSpPr>
            <a:grpSpLocks/>
          </p:cNvGrpSpPr>
          <p:nvPr/>
        </p:nvGrpSpPr>
        <p:grpSpPr bwMode="auto">
          <a:xfrm>
            <a:off x="319088" y="3324225"/>
            <a:ext cx="5548312" cy="1460500"/>
            <a:chOff x="201" y="2098"/>
            <a:chExt cx="3495" cy="920"/>
          </a:xfrm>
        </p:grpSpPr>
        <p:graphicFrame>
          <p:nvGraphicFramePr>
            <p:cNvPr id="18445" name="Object 1026">
              <a:extLst>
                <a:ext uri="{FF2B5EF4-FFF2-40B4-BE49-F238E27FC236}">
                  <a16:creationId xmlns:a16="http://schemas.microsoft.com/office/drawing/2014/main" id="{0E080D1F-07E9-4F30-B817-9DB887D2321F}"/>
                </a:ext>
              </a:extLst>
            </p:cNvPr>
            <p:cNvGraphicFramePr>
              <a:graphicFrameLocks noChangeAspect="1"/>
            </p:cNvGraphicFramePr>
            <p:nvPr/>
          </p:nvGraphicFramePr>
          <p:xfrm>
            <a:off x="201" y="2098"/>
            <a:ext cx="911" cy="912"/>
          </p:xfrm>
          <a:graphic>
            <a:graphicData uri="http://schemas.openxmlformats.org/presentationml/2006/ole">
              <mc:AlternateContent xmlns:mc="http://schemas.openxmlformats.org/markup-compatibility/2006">
                <mc:Choice xmlns:v="urn:schemas-microsoft-com:vml" Requires="v">
                  <p:oleObj spid="_x0000_s18468" name="Image" r:id="rId5" imgW="7287642" imgH="8554644" progId="PSP6.Image">
                    <p:embed/>
                  </p:oleObj>
                </mc:Choice>
                <mc:Fallback>
                  <p:oleObj name="Image" r:id="rId5" imgW="7287642" imgH="8554644" progId="PSP6.Image">
                    <p:embed/>
                    <p:pic>
                      <p:nvPicPr>
                        <p:cNvPr id="0" name="Object 10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 y="2098"/>
                          <a:ext cx="911" cy="9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6" name="Text Box 1036">
              <a:extLst>
                <a:ext uri="{FF2B5EF4-FFF2-40B4-BE49-F238E27FC236}">
                  <a16:creationId xmlns:a16="http://schemas.microsoft.com/office/drawing/2014/main" id="{20BB2C99-2E4D-4BA4-AB24-4039C4743A3F}"/>
                </a:ext>
              </a:extLst>
            </p:cNvPr>
            <p:cNvSpPr txBox="1">
              <a:spLocks noChangeArrowheads="1"/>
            </p:cNvSpPr>
            <p:nvPr/>
          </p:nvSpPr>
          <p:spPr bwMode="auto">
            <a:xfrm>
              <a:off x="1536" y="2098"/>
              <a:ext cx="2160" cy="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La Nariz</a:t>
              </a:r>
            </a:p>
            <a:p>
              <a:pPr lvl="1"/>
              <a:r>
                <a:rPr lang="es-ES_tradnl" altLang="en-US"/>
                <a:t>Sustancias que penetran por la nariz</a:t>
              </a:r>
            </a:p>
            <a:p>
              <a:pPr lvl="1"/>
              <a:endParaRPr lang="es-ES_tradnl" altLang="en-US"/>
            </a:p>
            <a:p>
              <a:pPr lvl="2">
                <a:buFont typeface="Wingdings" panose="05000000000000000000" pitchFamily="2" charset="2"/>
                <a:buChar char="Ø"/>
              </a:pPr>
              <a:r>
                <a:rPr lang="es-ES_tradnl" altLang="en-US"/>
                <a:t>polvos</a:t>
              </a:r>
            </a:p>
            <a:p>
              <a:pPr lvl="2">
                <a:buFont typeface="Wingdings" panose="05000000000000000000" pitchFamily="2" charset="2"/>
                <a:buChar char="Ø"/>
              </a:pPr>
              <a:r>
                <a:rPr lang="es-ES_tradnl" altLang="en-US"/>
                <a:t>humos</a:t>
              </a:r>
            </a:p>
            <a:p>
              <a:pPr lvl="2">
                <a:buFont typeface="Wingdings" panose="05000000000000000000" pitchFamily="2" charset="2"/>
                <a:buChar char="Ø"/>
              </a:pPr>
              <a:r>
                <a:rPr lang="es-ES_tradnl" altLang="en-US"/>
                <a:t>gases</a:t>
              </a:r>
              <a:endParaRPr lang="en-US" altLang="en-US"/>
            </a:p>
          </p:txBody>
        </p:sp>
      </p:grpSp>
      <p:grpSp>
        <p:nvGrpSpPr>
          <p:cNvPr id="18438" name="Group 1044">
            <a:extLst>
              <a:ext uri="{FF2B5EF4-FFF2-40B4-BE49-F238E27FC236}">
                <a16:creationId xmlns:a16="http://schemas.microsoft.com/office/drawing/2014/main" id="{960D5F5E-47C0-45D3-B9BD-8666AF4A1A80}"/>
              </a:ext>
            </a:extLst>
          </p:cNvPr>
          <p:cNvGrpSpPr>
            <a:grpSpLocks/>
          </p:cNvGrpSpPr>
          <p:nvPr/>
        </p:nvGrpSpPr>
        <p:grpSpPr bwMode="auto">
          <a:xfrm>
            <a:off x="319088" y="7239000"/>
            <a:ext cx="6234112" cy="1460500"/>
            <a:chOff x="201" y="4560"/>
            <a:chExt cx="3927" cy="920"/>
          </a:xfrm>
        </p:grpSpPr>
        <p:graphicFrame>
          <p:nvGraphicFramePr>
            <p:cNvPr id="18443" name="Object 1029">
              <a:extLst>
                <a:ext uri="{FF2B5EF4-FFF2-40B4-BE49-F238E27FC236}">
                  <a16:creationId xmlns:a16="http://schemas.microsoft.com/office/drawing/2014/main" id="{D3E03CF2-A3AC-4912-91AD-A8DAACFC59FD}"/>
                </a:ext>
              </a:extLst>
            </p:cNvPr>
            <p:cNvGraphicFramePr>
              <a:graphicFrameLocks noChangeAspect="1"/>
            </p:cNvGraphicFramePr>
            <p:nvPr/>
          </p:nvGraphicFramePr>
          <p:xfrm>
            <a:off x="201" y="4560"/>
            <a:ext cx="911" cy="859"/>
          </p:xfrm>
          <a:graphic>
            <a:graphicData uri="http://schemas.openxmlformats.org/presentationml/2006/ole">
              <mc:AlternateContent xmlns:mc="http://schemas.openxmlformats.org/markup-compatibility/2006">
                <mc:Choice xmlns:v="urn:schemas-microsoft-com:vml" Requires="v">
                  <p:oleObj spid="_x0000_s18469" name="Image" r:id="rId7" imgW="7380952" imgH="8066667" progId="PSP6.Image">
                    <p:embed/>
                  </p:oleObj>
                </mc:Choice>
                <mc:Fallback>
                  <p:oleObj name="Image" r:id="rId7" imgW="7380952" imgH="8066667" progId="PSP6.Image">
                    <p:embed/>
                    <p:pic>
                      <p:nvPicPr>
                        <p:cNvPr id="0" name="Object 10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 y="4560"/>
                          <a:ext cx="911" cy="8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4" name="Text Box 1037">
              <a:extLst>
                <a:ext uri="{FF2B5EF4-FFF2-40B4-BE49-F238E27FC236}">
                  <a16:creationId xmlns:a16="http://schemas.microsoft.com/office/drawing/2014/main" id="{BCF5E92D-9CA6-45A2-9582-DE19D1F908B3}"/>
                </a:ext>
              </a:extLst>
            </p:cNvPr>
            <p:cNvSpPr txBox="1">
              <a:spLocks noChangeArrowheads="1"/>
            </p:cNvSpPr>
            <p:nvPr/>
          </p:nvSpPr>
          <p:spPr bwMode="auto">
            <a:xfrm>
              <a:off x="1536" y="4560"/>
              <a:ext cx="2592" cy="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Los Ojos</a:t>
              </a:r>
            </a:p>
            <a:p>
              <a:pPr lvl="1"/>
              <a:r>
                <a:rPr lang="es-ES_tradnl" altLang="en-US"/>
                <a:t>Sustancias que afectan los ojos</a:t>
              </a:r>
            </a:p>
            <a:p>
              <a:pPr lvl="1"/>
              <a:endParaRPr lang="es-ES_tradnl" altLang="en-US"/>
            </a:p>
            <a:p>
              <a:pPr lvl="2">
                <a:buFont typeface="Wingdings" panose="05000000000000000000" pitchFamily="2" charset="2"/>
                <a:buChar char="Ø"/>
              </a:pPr>
              <a:r>
                <a:rPr lang="es-ES_tradnl" altLang="en-US"/>
                <a:t>químicos</a:t>
              </a:r>
            </a:p>
            <a:p>
              <a:pPr lvl="2">
                <a:buFont typeface="Wingdings" panose="05000000000000000000" pitchFamily="2" charset="2"/>
                <a:buChar char="Ø"/>
              </a:pPr>
              <a:r>
                <a:rPr lang="es-ES_tradnl" altLang="en-US"/>
                <a:t>luz ultravioleta (de soldadura)</a:t>
              </a:r>
            </a:p>
            <a:p>
              <a:pPr lvl="2">
                <a:buFont typeface="Wingdings" panose="05000000000000000000" pitchFamily="2" charset="2"/>
                <a:buChar char="Ø"/>
              </a:pPr>
              <a:r>
                <a:rPr lang="es-ES_tradnl" altLang="en-US"/>
                <a:t>biológicos</a:t>
              </a:r>
            </a:p>
          </p:txBody>
        </p:sp>
      </p:grpSp>
      <p:grpSp>
        <p:nvGrpSpPr>
          <p:cNvPr id="18439" name="Group 1045">
            <a:extLst>
              <a:ext uri="{FF2B5EF4-FFF2-40B4-BE49-F238E27FC236}">
                <a16:creationId xmlns:a16="http://schemas.microsoft.com/office/drawing/2014/main" id="{618C2F94-D9ED-46B5-BF9D-E9B37904E333}"/>
              </a:ext>
            </a:extLst>
          </p:cNvPr>
          <p:cNvGrpSpPr>
            <a:grpSpLocks/>
          </p:cNvGrpSpPr>
          <p:nvPr/>
        </p:nvGrpSpPr>
        <p:grpSpPr bwMode="auto">
          <a:xfrm>
            <a:off x="319088" y="5281613"/>
            <a:ext cx="5548312" cy="1460500"/>
            <a:chOff x="201" y="3360"/>
            <a:chExt cx="3495" cy="920"/>
          </a:xfrm>
        </p:grpSpPr>
        <p:graphicFrame>
          <p:nvGraphicFramePr>
            <p:cNvPr id="18441" name="Object 1028">
              <a:extLst>
                <a:ext uri="{FF2B5EF4-FFF2-40B4-BE49-F238E27FC236}">
                  <a16:creationId xmlns:a16="http://schemas.microsoft.com/office/drawing/2014/main" id="{451B0B72-C79A-4990-B8D3-76D393541ACE}"/>
                </a:ext>
              </a:extLst>
            </p:cNvPr>
            <p:cNvGraphicFramePr>
              <a:graphicFrameLocks noChangeAspect="1"/>
            </p:cNvGraphicFramePr>
            <p:nvPr/>
          </p:nvGraphicFramePr>
          <p:xfrm>
            <a:off x="201" y="3360"/>
            <a:ext cx="911" cy="918"/>
          </p:xfrm>
          <a:graphic>
            <a:graphicData uri="http://schemas.openxmlformats.org/presentationml/2006/ole">
              <mc:AlternateContent xmlns:mc="http://schemas.openxmlformats.org/markup-compatibility/2006">
                <mc:Choice xmlns:v="urn:schemas-microsoft-com:vml" Requires="v">
                  <p:oleObj spid="_x0000_s18470" name="Image" r:id="rId9" imgW="7125695" imgH="6638095" progId="PSP6.Image">
                    <p:embed/>
                  </p:oleObj>
                </mc:Choice>
                <mc:Fallback>
                  <p:oleObj name="Image" r:id="rId9" imgW="7125695" imgH="6638095" progId="PSP6.Image">
                    <p:embed/>
                    <p:pic>
                      <p:nvPicPr>
                        <p:cNvPr id="0" name="Object 10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 y="3360"/>
                          <a:ext cx="911" cy="9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2" name="Text Box 1038">
              <a:extLst>
                <a:ext uri="{FF2B5EF4-FFF2-40B4-BE49-F238E27FC236}">
                  <a16:creationId xmlns:a16="http://schemas.microsoft.com/office/drawing/2014/main" id="{B1BD1418-424F-4492-B04F-352E448B0AED}"/>
                </a:ext>
              </a:extLst>
            </p:cNvPr>
            <p:cNvSpPr txBox="1">
              <a:spLocks noChangeArrowheads="1"/>
            </p:cNvSpPr>
            <p:nvPr/>
          </p:nvSpPr>
          <p:spPr bwMode="auto">
            <a:xfrm>
              <a:off x="1536" y="3360"/>
              <a:ext cx="2160" cy="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La Boca</a:t>
              </a:r>
            </a:p>
            <a:p>
              <a:pPr lvl="1"/>
              <a:r>
                <a:rPr lang="es-ES_tradnl" altLang="en-US"/>
                <a:t>Sustancias que penetran por la boca</a:t>
              </a:r>
            </a:p>
            <a:p>
              <a:pPr lvl="1"/>
              <a:endParaRPr lang="es-ES_tradnl" altLang="en-US"/>
            </a:p>
            <a:p>
              <a:pPr lvl="2">
                <a:buFont typeface="Wingdings" panose="05000000000000000000" pitchFamily="2" charset="2"/>
                <a:buChar char="Ø"/>
              </a:pPr>
              <a:r>
                <a:rPr lang="es-ES_tradnl" altLang="en-US"/>
                <a:t>químicos</a:t>
              </a:r>
            </a:p>
            <a:p>
              <a:pPr lvl="2">
                <a:buFont typeface="Wingdings" panose="05000000000000000000" pitchFamily="2" charset="2"/>
                <a:buChar char="Ø"/>
              </a:pPr>
              <a:r>
                <a:rPr lang="es-ES_tradnl" altLang="en-US"/>
                <a:t>humos</a:t>
              </a:r>
            </a:p>
            <a:p>
              <a:pPr lvl="2">
                <a:buFont typeface="Wingdings" panose="05000000000000000000" pitchFamily="2" charset="2"/>
                <a:buChar char="Ø"/>
              </a:pPr>
              <a:r>
                <a:rPr lang="es-ES_tradnl" altLang="en-US"/>
                <a:t>gases</a:t>
              </a:r>
              <a:endParaRPr lang="en-US" altLang="en-US"/>
            </a:p>
          </p:txBody>
        </p:sp>
      </p:grpSp>
      <p:sp>
        <p:nvSpPr>
          <p:cNvPr id="18440" name="Text Box 1048">
            <a:extLst>
              <a:ext uri="{FF2B5EF4-FFF2-40B4-BE49-F238E27FC236}">
                <a16:creationId xmlns:a16="http://schemas.microsoft.com/office/drawing/2014/main" id="{11522E0C-014C-4D42-B662-13102E6047FA}"/>
              </a:ext>
            </a:extLst>
          </p:cNvPr>
          <p:cNvSpPr txBox="1">
            <a:spLocks noChangeArrowheads="1"/>
          </p:cNvSpPr>
          <p:nvPr/>
        </p:nvSpPr>
        <p:spPr bwMode="auto">
          <a:xfrm>
            <a:off x="65088" y="523875"/>
            <a:ext cx="6315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a:t>
            </a:r>
            <a:r>
              <a:rPr lang="en-US" altLang="en-US" sz="2800" dirty="0" err="1"/>
              <a:t>Cuales</a:t>
            </a:r>
            <a:r>
              <a:rPr lang="en-US" altLang="en-US" sz="2800" dirty="0"/>
              <a:t> son las </a:t>
            </a:r>
            <a:r>
              <a:rPr lang="en-US" altLang="en-US" sz="2800" dirty="0" err="1"/>
              <a:t>vías</a:t>
            </a:r>
            <a:r>
              <a:rPr lang="en-US" altLang="en-US" sz="2800" dirty="0"/>
              <a:t> de entrada?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0B9EE304-0FD9-41C5-A28F-9962F5F05A1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19459" name="Picture 55" descr="A:\building_.jpg">
            <a:extLst>
              <a:ext uri="{FF2B5EF4-FFF2-40B4-BE49-F238E27FC236}">
                <a16:creationId xmlns:a16="http://schemas.microsoft.com/office/drawing/2014/main" id="{C41EA484-FACE-434D-8044-BDD55A2FB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1238250"/>
            <a:ext cx="2474913" cy="3076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60" name="Picture 57" descr="A:\deterioratedpaint.jpg">
            <a:extLst>
              <a:ext uri="{FF2B5EF4-FFF2-40B4-BE49-F238E27FC236}">
                <a16:creationId xmlns:a16="http://schemas.microsoft.com/office/drawing/2014/main" id="{044EEE78-4609-46E6-A8A4-222B7AC9E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2286000" cy="2101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461" name="Text Box 59">
            <a:extLst>
              <a:ext uri="{FF2B5EF4-FFF2-40B4-BE49-F238E27FC236}">
                <a16:creationId xmlns:a16="http://schemas.microsoft.com/office/drawing/2014/main" id="{374A7A86-EBA0-4318-BB0A-82FD1AF246C8}"/>
              </a:ext>
            </a:extLst>
          </p:cNvPr>
          <p:cNvSpPr txBox="1">
            <a:spLocks noChangeArrowheads="1"/>
          </p:cNvSpPr>
          <p:nvPr/>
        </p:nvSpPr>
        <p:spPr bwMode="auto">
          <a:xfrm>
            <a:off x="365125" y="1479550"/>
            <a:ext cx="2990850" cy="400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n-US" altLang="en-US"/>
              <a:t>Adults</a:t>
            </a:r>
          </a:p>
          <a:p>
            <a:pPr eaLnBrk="1" hangingPunct="1">
              <a:spcBef>
                <a:spcPct val="20000"/>
              </a:spcBef>
              <a:buClr>
                <a:schemeClr val="accent1"/>
              </a:buClr>
              <a:buSzPct val="80000"/>
              <a:buFont typeface="Wingdings" panose="05000000000000000000" pitchFamily="2" charset="2"/>
              <a:buNone/>
            </a:pPr>
            <a:r>
              <a:rPr lang="en-US" altLang="en-US" b="0"/>
              <a:t>Mild</a:t>
            </a:r>
            <a:r>
              <a:rPr lang="es-ES_tradnl" altLang="en-US" b="0"/>
              <a:t> </a:t>
            </a:r>
            <a:r>
              <a:rPr lang="en-US" altLang="en-US" b="0"/>
              <a:t>loss of appetite, nausea or constipation, fatigue, irritability</a:t>
            </a:r>
            <a:r>
              <a:rPr lang="es-ES_tradnl" altLang="en-US" b="0"/>
              <a:t>, </a:t>
            </a:r>
            <a:r>
              <a:rPr lang="en-US" altLang="en-US" b="0"/>
              <a:t>headache, muscle weakness.</a:t>
            </a:r>
          </a:p>
          <a:p>
            <a:pPr eaLnBrk="1" hangingPunct="1">
              <a:spcBef>
                <a:spcPct val="20000"/>
              </a:spcBef>
              <a:buClr>
                <a:schemeClr val="accent1"/>
              </a:buClr>
              <a:buSzPct val="80000"/>
              <a:buFont typeface="Wingdings" panose="05000000000000000000" pitchFamily="2" charset="2"/>
              <a:buChar char="n"/>
            </a:pPr>
            <a:endParaRPr lang="en-US" altLang="en-US" b="0"/>
          </a:p>
          <a:p>
            <a:pPr eaLnBrk="1" hangingPunct="1">
              <a:spcBef>
                <a:spcPct val="20000"/>
              </a:spcBef>
              <a:buClr>
                <a:schemeClr val="accent1"/>
              </a:buClr>
              <a:buSzPct val="80000"/>
              <a:buFont typeface="Wingdings" panose="05000000000000000000" pitchFamily="2" charset="2"/>
              <a:buNone/>
            </a:pPr>
            <a:r>
              <a:rPr lang="en-US" altLang="en-US" b="0"/>
              <a:t>Severe</a:t>
            </a:r>
            <a:r>
              <a:rPr lang="es-ES_tradnl" altLang="en-US" b="0"/>
              <a:t> </a:t>
            </a:r>
            <a:r>
              <a:rPr lang="en-US" altLang="en-US" b="0"/>
              <a:t>abdominal cramps or vomiting, confusion, unconsciousness, paralysis (wrist drop).</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r>
              <a:rPr lang="en-US" altLang="en-US">
                <a:solidFill>
                  <a:schemeClr val="tx2"/>
                </a:solidFill>
              </a:rPr>
              <a:t>Children</a:t>
            </a:r>
          </a:p>
          <a:p>
            <a:pPr eaLnBrk="1" hangingPunct="1">
              <a:spcBef>
                <a:spcPct val="20000"/>
              </a:spcBef>
              <a:buClr>
                <a:schemeClr val="accent1"/>
              </a:buClr>
              <a:buSzPct val="80000"/>
              <a:buFont typeface="Wingdings" panose="05000000000000000000" pitchFamily="2" charset="2"/>
              <a:buNone/>
            </a:pPr>
            <a:r>
              <a:rPr lang="es-ES_tradnl" altLang="en-US" b="0"/>
              <a:t>Same symptoms as adults.  </a:t>
            </a:r>
            <a:r>
              <a:rPr lang="en-US" altLang="en-US" b="0"/>
              <a:t>Can absorb up to 50% of the lead entering their bodies.</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n-US" altLang="en-US" b="0"/>
              <a:t>Relatively low levels of lead can adversely affect development and behavior.</a:t>
            </a:r>
          </a:p>
        </p:txBody>
      </p:sp>
      <p:sp>
        <p:nvSpPr>
          <p:cNvPr id="19462" name="Text Box 60">
            <a:extLst>
              <a:ext uri="{FF2B5EF4-FFF2-40B4-BE49-F238E27FC236}">
                <a16:creationId xmlns:a16="http://schemas.microsoft.com/office/drawing/2014/main" id="{87F5F4DA-86F8-4BDB-B981-9EFE9511DC6E}"/>
              </a:ext>
            </a:extLst>
          </p:cNvPr>
          <p:cNvSpPr txBox="1">
            <a:spLocks noChangeArrowheads="1"/>
          </p:cNvSpPr>
          <p:nvPr/>
        </p:nvSpPr>
        <p:spPr bwMode="auto">
          <a:xfrm>
            <a:off x="3819525" y="5105400"/>
            <a:ext cx="2816225" cy="3143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r>
              <a:rPr lang="en-US" altLang="en-US" sz="1600">
                <a:solidFill>
                  <a:schemeClr val="tx2"/>
                </a:solidFill>
              </a:rPr>
              <a:t>Where is lead-based paint?</a:t>
            </a:r>
          </a:p>
          <a:p>
            <a:pPr eaLnBrk="1" hangingPunct="1"/>
            <a:endParaRPr lang="en-US" altLang="en-US" sz="1600">
              <a:solidFill>
                <a:schemeClr val="tx2"/>
              </a:solidFill>
            </a:endParaRPr>
          </a:p>
          <a:p>
            <a:pPr eaLnBrk="1" hangingPunct="1">
              <a:buClr>
                <a:schemeClr val="accent1"/>
              </a:buClr>
              <a:buSzPct val="80000"/>
              <a:buFont typeface="Wingdings" panose="05000000000000000000" pitchFamily="2" charset="2"/>
              <a:buNone/>
            </a:pPr>
            <a:r>
              <a:rPr lang="en-US" altLang="en-US" b="0"/>
              <a:t>On homes or structures built before 1978. </a:t>
            </a:r>
          </a:p>
          <a:p>
            <a:pPr eaLnBrk="1" hangingPunct="1">
              <a:buClr>
                <a:schemeClr val="accent1"/>
              </a:buClr>
              <a:buSzPct val="80000"/>
              <a:buFont typeface="Wingdings" panose="05000000000000000000" pitchFamily="2" charset="2"/>
              <a:buNone/>
            </a:pPr>
            <a:endParaRPr lang="en-US" altLang="en-US" b="0"/>
          </a:p>
          <a:p>
            <a:pPr eaLnBrk="1" hangingPunct="1">
              <a:buClr>
                <a:schemeClr val="accent1"/>
              </a:buClr>
              <a:buSzPct val="80000"/>
              <a:buFont typeface="Wingdings" panose="05000000000000000000" pitchFamily="2" charset="2"/>
              <a:buNone/>
            </a:pPr>
            <a:r>
              <a:rPr lang="en-US" altLang="en-US" b="0"/>
              <a:t>Lead-based paint is most likely to be found on window frames, doors, </a:t>
            </a:r>
            <a:r>
              <a:rPr lang="es-ES_tradnl" altLang="en-US" b="0"/>
              <a:t>base</a:t>
            </a:r>
            <a:r>
              <a:rPr lang="en-US" altLang="en-US" b="0"/>
              <a:t> boards, kitchen and bathroom cupboards, exterior walls, gutters, </a:t>
            </a:r>
            <a:r>
              <a:rPr lang="es-ES_tradnl" altLang="en-US" b="0"/>
              <a:t>and </a:t>
            </a:r>
            <a:r>
              <a:rPr lang="en-US" altLang="en-US" b="0"/>
              <a:t>metal surfaces. </a:t>
            </a:r>
          </a:p>
          <a:p>
            <a:pPr eaLnBrk="1" hangingPunct="1">
              <a:buClr>
                <a:schemeClr val="accent1"/>
              </a:buClr>
              <a:buSzPct val="80000"/>
              <a:buFont typeface="Wingdings" panose="05000000000000000000" pitchFamily="2" charset="2"/>
              <a:buNone/>
            </a:pPr>
            <a:endParaRPr lang="en-US" altLang="en-US" b="0"/>
          </a:p>
          <a:p>
            <a:pPr eaLnBrk="1" hangingPunct="1">
              <a:buClr>
                <a:schemeClr val="accent1"/>
              </a:buClr>
              <a:buSzPct val="80000"/>
              <a:buFont typeface="Wingdings" panose="05000000000000000000" pitchFamily="2" charset="2"/>
              <a:buNone/>
            </a:pPr>
            <a:r>
              <a:rPr lang="en-US" altLang="en-US" b="0"/>
              <a:t>It may also be found on interior walls,</a:t>
            </a:r>
            <a:r>
              <a:rPr lang="es-ES_tradnl" altLang="en-US" b="0"/>
              <a:t> </a:t>
            </a:r>
            <a:r>
              <a:rPr lang="en-US" altLang="en-US" b="0"/>
              <a:t>ceiling</a:t>
            </a:r>
            <a:r>
              <a:rPr lang="es-ES_tradnl" altLang="en-US" b="0"/>
              <a:t>s</a:t>
            </a:r>
            <a:r>
              <a:rPr lang="en-US" altLang="en-US" b="0"/>
              <a:t> and areas with enamel paint.</a:t>
            </a:r>
          </a:p>
        </p:txBody>
      </p:sp>
      <p:sp>
        <p:nvSpPr>
          <p:cNvPr id="19463" name="Text Box 61">
            <a:extLst>
              <a:ext uri="{FF2B5EF4-FFF2-40B4-BE49-F238E27FC236}">
                <a16:creationId xmlns:a16="http://schemas.microsoft.com/office/drawing/2014/main" id="{417765EC-5CCA-4EB9-84E9-7D908314AEBA}"/>
              </a:ext>
            </a:extLst>
          </p:cNvPr>
          <p:cNvSpPr txBox="1">
            <a:spLocks noChangeArrowheads="1"/>
          </p:cNvSpPr>
          <p:nvPr/>
        </p:nvSpPr>
        <p:spPr bwMode="auto">
          <a:xfrm>
            <a:off x="295275" y="523875"/>
            <a:ext cx="6315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Lead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3074">
            <a:extLst>
              <a:ext uri="{FF2B5EF4-FFF2-40B4-BE49-F238E27FC236}">
                <a16:creationId xmlns:a16="http://schemas.microsoft.com/office/drawing/2014/main" id="{F0138BC2-A31E-42F5-9E4C-5C9B1E9DF13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pic>
        <p:nvPicPr>
          <p:cNvPr id="20483" name="Picture 3076" descr="A:\building_.jpg">
            <a:extLst>
              <a:ext uri="{FF2B5EF4-FFF2-40B4-BE49-F238E27FC236}">
                <a16:creationId xmlns:a16="http://schemas.microsoft.com/office/drawing/2014/main" id="{25B74348-010A-441B-B59F-51B7CA0D1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1238250"/>
            <a:ext cx="2474913" cy="3076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484" name="Picture 3077" descr="A:\deterioratedpaint.jpg">
            <a:extLst>
              <a:ext uri="{FF2B5EF4-FFF2-40B4-BE49-F238E27FC236}">
                <a16:creationId xmlns:a16="http://schemas.microsoft.com/office/drawing/2014/main" id="{E302643A-9E4F-4FFB-900F-E01170D34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19800"/>
            <a:ext cx="2286000" cy="2101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485" name="Text Box 3078">
            <a:extLst>
              <a:ext uri="{FF2B5EF4-FFF2-40B4-BE49-F238E27FC236}">
                <a16:creationId xmlns:a16="http://schemas.microsoft.com/office/drawing/2014/main" id="{094E5F1B-CD91-4F34-B4F6-F211C89073A7}"/>
              </a:ext>
            </a:extLst>
          </p:cNvPr>
          <p:cNvSpPr txBox="1">
            <a:spLocks noChangeArrowheads="1"/>
          </p:cNvSpPr>
          <p:nvPr/>
        </p:nvSpPr>
        <p:spPr bwMode="auto">
          <a:xfrm>
            <a:off x="365125" y="1479550"/>
            <a:ext cx="3048000"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n-US" altLang="en-US"/>
              <a:t>Adultos</a:t>
            </a:r>
          </a:p>
          <a:p>
            <a:pPr eaLnBrk="1" hangingPunct="1">
              <a:spcBef>
                <a:spcPct val="20000"/>
              </a:spcBef>
              <a:buClr>
                <a:schemeClr val="accent1"/>
              </a:buClr>
              <a:buSzPct val="80000"/>
              <a:buFont typeface="Wingdings" panose="05000000000000000000" pitchFamily="2" charset="2"/>
              <a:buNone/>
            </a:pPr>
            <a:r>
              <a:rPr lang="es-ES_tradnl" altLang="en-US" b="0"/>
              <a:t>Pérdida leve del apetito, nausea o estreñimiento, cansancio, irritabilidad, dolor de cabeza, debilidad muscular.</a:t>
            </a:r>
          </a:p>
          <a:p>
            <a:pPr eaLnBrk="1" hangingPunct="1">
              <a:spcBef>
                <a:spcPct val="20000"/>
              </a:spcBef>
              <a:buClr>
                <a:schemeClr val="accent1"/>
              </a:buClr>
              <a:buSzPct val="80000"/>
              <a:buFont typeface="Wingdings" panose="05000000000000000000" pitchFamily="2" charset="2"/>
              <a:buNone/>
            </a:pPr>
            <a:endParaRPr lang="es-ES_tradnl" altLang="en-US" b="0"/>
          </a:p>
          <a:p>
            <a:pPr eaLnBrk="1" hangingPunct="1">
              <a:spcBef>
                <a:spcPct val="20000"/>
              </a:spcBef>
              <a:buClr>
                <a:schemeClr val="accent1"/>
              </a:buClr>
              <a:buSzPct val="80000"/>
              <a:buFont typeface="Wingdings" panose="05000000000000000000" pitchFamily="2" charset="2"/>
              <a:buNone/>
            </a:pPr>
            <a:r>
              <a:rPr lang="es-ES_tradnl" altLang="en-US" b="0"/>
              <a:t>Fuertes calambres abdominales o vómito, confusión, pérdida del conocimiento, parálisis (muñeca caída).</a:t>
            </a:r>
            <a:endParaRPr lang="en-US" altLang="en-US" b="0"/>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r>
              <a:rPr lang="es-ES_tradnl" altLang="en-US">
                <a:solidFill>
                  <a:schemeClr val="tx2"/>
                </a:solidFill>
              </a:rPr>
              <a:t>Niños</a:t>
            </a:r>
            <a:endParaRPr lang="en-US" altLang="en-US">
              <a:solidFill>
                <a:schemeClr val="tx2"/>
              </a:solidFill>
            </a:endParaRPr>
          </a:p>
          <a:p>
            <a:pPr eaLnBrk="1" hangingPunct="1">
              <a:spcBef>
                <a:spcPct val="20000"/>
              </a:spcBef>
              <a:buClr>
                <a:schemeClr val="accent1"/>
              </a:buClr>
              <a:buSzPct val="80000"/>
              <a:buFont typeface="Wingdings" panose="05000000000000000000" pitchFamily="2" charset="2"/>
              <a:buNone/>
            </a:pPr>
            <a:r>
              <a:rPr lang="es-ES_tradnl" altLang="en-US" b="0"/>
              <a:t>Pueden absorber hasta el 50% del plomo que entra en sus cuerpos.</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s-ES_tradnl" altLang="en-US" b="0"/>
              <a:t>Niveles relativamente bajos de plomo puede afectar desfavorablemente el desarrollo y comportamiento.</a:t>
            </a:r>
            <a:endParaRPr lang="en-US" altLang="en-US" b="0"/>
          </a:p>
        </p:txBody>
      </p:sp>
      <p:sp>
        <p:nvSpPr>
          <p:cNvPr id="20486" name="Text Box 3079">
            <a:extLst>
              <a:ext uri="{FF2B5EF4-FFF2-40B4-BE49-F238E27FC236}">
                <a16:creationId xmlns:a16="http://schemas.microsoft.com/office/drawing/2014/main" id="{98894FFA-597A-4E6B-9235-6E845A97D72E}"/>
              </a:ext>
            </a:extLst>
          </p:cNvPr>
          <p:cNvSpPr txBox="1">
            <a:spLocks noChangeArrowheads="1"/>
          </p:cNvSpPr>
          <p:nvPr/>
        </p:nvSpPr>
        <p:spPr bwMode="auto">
          <a:xfrm>
            <a:off x="3819525" y="5105400"/>
            <a:ext cx="2816225" cy="3600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r>
              <a:rPr lang="es-ES_tradnl" altLang="en-US" sz="1600">
                <a:solidFill>
                  <a:schemeClr val="tx2"/>
                </a:solidFill>
              </a:rPr>
              <a:t>¿Donde esta la pintura a base de plomo</a:t>
            </a:r>
            <a:r>
              <a:rPr lang="en-US" altLang="en-US" sz="1600">
                <a:solidFill>
                  <a:schemeClr val="tx2"/>
                </a:solidFill>
              </a:rPr>
              <a:t>?</a:t>
            </a:r>
          </a:p>
          <a:p>
            <a:pPr eaLnBrk="1" hangingPunct="1"/>
            <a:endParaRPr lang="en-US" altLang="en-US" sz="1600">
              <a:solidFill>
                <a:schemeClr val="tx2"/>
              </a:solidFill>
            </a:endParaRPr>
          </a:p>
          <a:p>
            <a:pPr eaLnBrk="1" hangingPunct="1">
              <a:buClr>
                <a:schemeClr val="accent1"/>
              </a:buClr>
              <a:buSzPct val="80000"/>
              <a:buFont typeface="Wingdings" panose="05000000000000000000" pitchFamily="2" charset="2"/>
              <a:buNone/>
            </a:pPr>
            <a:r>
              <a:rPr lang="es-ES_tradnl" altLang="en-US" b="0"/>
              <a:t>En hogares o edificios construidos antes de 1978</a:t>
            </a:r>
            <a:r>
              <a:rPr lang="en-US" altLang="en-US" b="0"/>
              <a:t>. </a:t>
            </a:r>
          </a:p>
          <a:p>
            <a:pPr eaLnBrk="1" hangingPunct="1">
              <a:buClr>
                <a:schemeClr val="accent1"/>
              </a:buClr>
              <a:buSzPct val="80000"/>
              <a:buFont typeface="Wingdings" panose="05000000000000000000" pitchFamily="2" charset="2"/>
              <a:buNone/>
            </a:pPr>
            <a:endParaRPr lang="en-US" altLang="en-US" b="0"/>
          </a:p>
          <a:p>
            <a:pPr eaLnBrk="1" hangingPunct="1">
              <a:buClr>
                <a:schemeClr val="accent1"/>
              </a:buClr>
              <a:buSzPct val="80000"/>
              <a:buFont typeface="Wingdings" panose="05000000000000000000" pitchFamily="2" charset="2"/>
              <a:buNone/>
            </a:pPr>
            <a:r>
              <a:rPr lang="es-ES_tradnl" altLang="en-US" b="0"/>
              <a:t>La pintura a base de plomo se encuentra comúnmente en los marcos de las ventanas, puertas, tablas de zócalo, despensas de la cocina y baño, paredes exteriores, canalones, y superficies de metal.</a:t>
            </a:r>
          </a:p>
          <a:p>
            <a:pPr eaLnBrk="1" hangingPunct="1">
              <a:buClr>
                <a:schemeClr val="accent1"/>
              </a:buClr>
              <a:buSzPct val="80000"/>
              <a:buFont typeface="Wingdings" panose="05000000000000000000" pitchFamily="2" charset="2"/>
              <a:buNone/>
            </a:pPr>
            <a:endParaRPr lang="es-ES_tradnl" altLang="en-US" b="0"/>
          </a:p>
          <a:p>
            <a:pPr eaLnBrk="1" hangingPunct="1">
              <a:buClr>
                <a:schemeClr val="accent1"/>
              </a:buClr>
              <a:buSzPct val="80000"/>
              <a:buFont typeface="Wingdings" panose="05000000000000000000" pitchFamily="2" charset="2"/>
              <a:buNone/>
            </a:pPr>
            <a:r>
              <a:rPr lang="es-ES_tradnl" altLang="en-US" b="0"/>
              <a:t>También puede que se encuentre en las paredes interiores, techos, y áreas con pintura de esmalte.</a:t>
            </a:r>
            <a:endParaRPr lang="en-US" altLang="en-US" b="0"/>
          </a:p>
        </p:txBody>
      </p:sp>
      <p:sp>
        <p:nvSpPr>
          <p:cNvPr id="20487" name="Text Box 3080">
            <a:extLst>
              <a:ext uri="{FF2B5EF4-FFF2-40B4-BE49-F238E27FC236}">
                <a16:creationId xmlns:a16="http://schemas.microsoft.com/office/drawing/2014/main" id="{3EE641DD-6512-4638-9E65-2F833907F047}"/>
              </a:ext>
            </a:extLst>
          </p:cNvPr>
          <p:cNvSpPr txBox="1">
            <a:spLocks noChangeArrowheads="1"/>
          </p:cNvSpPr>
          <p:nvPr/>
        </p:nvSpPr>
        <p:spPr bwMode="auto">
          <a:xfrm>
            <a:off x="296863" y="523875"/>
            <a:ext cx="6315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Plomo</a:t>
            </a:r>
            <a:endParaRPr lang="en-US"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4B0F39ED-6028-4428-B227-981CDD9DA1E7}"/>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1507" name="Text Box 6">
            <a:extLst>
              <a:ext uri="{FF2B5EF4-FFF2-40B4-BE49-F238E27FC236}">
                <a16:creationId xmlns:a16="http://schemas.microsoft.com/office/drawing/2014/main" id="{A88A7671-39FA-4D40-AF42-618316B54B65}"/>
              </a:ext>
            </a:extLst>
          </p:cNvPr>
          <p:cNvSpPr txBox="1">
            <a:spLocks noChangeArrowheads="1"/>
          </p:cNvSpPr>
          <p:nvPr/>
        </p:nvSpPr>
        <p:spPr bwMode="auto">
          <a:xfrm>
            <a:off x="238125" y="1276350"/>
            <a:ext cx="406717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n-US" altLang="en-US"/>
              <a:t>Asbestosis</a:t>
            </a:r>
          </a:p>
          <a:p>
            <a:pPr eaLnBrk="1" hangingPunct="1">
              <a:spcBef>
                <a:spcPct val="20000"/>
              </a:spcBef>
              <a:buClr>
                <a:schemeClr val="accent1"/>
              </a:buClr>
              <a:buSzPct val="80000"/>
              <a:buFont typeface="Wingdings" panose="05000000000000000000" pitchFamily="2" charset="2"/>
              <a:buNone/>
            </a:pPr>
            <a:r>
              <a:rPr lang="en-US" altLang="en-US" b="0"/>
              <a:t>Similar to emphysema.</a:t>
            </a:r>
          </a:p>
          <a:p>
            <a:pPr eaLnBrk="1" hangingPunct="1">
              <a:spcBef>
                <a:spcPct val="20000"/>
              </a:spcBef>
              <a:buClr>
                <a:schemeClr val="accent1"/>
              </a:buClr>
              <a:buSzPct val="80000"/>
              <a:buFont typeface="Wingdings" panose="05000000000000000000" pitchFamily="2" charset="2"/>
              <a:buNone/>
            </a:pPr>
            <a:r>
              <a:rPr lang="en-US" altLang="en-US" b="0"/>
              <a:t>Permanent scar tissue = fibrosis.</a:t>
            </a:r>
          </a:p>
          <a:p>
            <a:pPr eaLnBrk="1" hangingPunct="1">
              <a:spcBef>
                <a:spcPct val="20000"/>
              </a:spcBef>
              <a:buClr>
                <a:schemeClr val="accent1"/>
              </a:buClr>
              <a:buSzPct val="80000"/>
              <a:buFont typeface="Wingdings" panose="05000000000000000000" pitchFamily="2" charset="2"/>
              <a:buNone/>
            </a:pPr>
            <a:r>
              <a:rPr lang="en-US" altLang="en-US" b="0"/>
              <a:t>Symptoms: Shortness of breath.</a:t>
            </a:r>
          </a:p>
          <a:p>
            <a:pPr eaLnBrk="1" hangingPunct="1">
              <a:spcBef>
                <a:spcPct val="20000"/>
              </a:spcBef>
              <a:buClr>
                <a:schemeClr val="accent1"/>
              </a:buClr>
              <a:buSzPct val="80000"/>
              <a:buFont typeface="Wingdings" panose="05000000000000000000" pitchFamily="2" charset="2"/>
              <a:buNone/>
            </a:pPr>
            <a:r>
              <a:rPr lang="en-US" altLang="en-US" b="0"/>
              <a:t>No cure.</a:t>
            </a:r>
          </a:p>
          <a:p>
            <a:pPr lvl="1" eaLnBrk="1" hangingPunct="1">
              <a:spcBef>
                <a:spcPct val="20000"/>
              </a:spcBef>
              <a:buClr>
                <a:schemeClr val="tx2"/>
              </a:buClr>
              <a:buSzPct val="70000"/>
              <a:buFont typeface="Wingdings" panose="05000000000000000000" pitchFamily="2" charset="2"/>
              <a:buNone/>
            </a:pPr>
            <a:endParaRPr lang="en-US" altLang="en-US">
              <a:solidFill>
                <a:schemeClr val="tx2"/>
              </a:solidFill>
            </a:endParaRPr>
          </a:p>
          <a:p>
            <a:pPr lvl="1" eaLnBrk="1" hangingPunct="1">
              <a:spcBef>
                <a:spcPct val="20000"/>
              </a:spcBef>
              <a:buClr>
                <a:schemeClr val="tx2"/>
              </a:buClr>
              <a:buSzPct val="70000"/>
              <a:buFont typeface="Wingdings" panose="05000000000000000000" pitchFamily="2" charset="2"/>
              <a:buNone/>
            </a:pPr>
            <a:r>
              <a:rPr lang="en-US" altLang="en-US">
                <a:solidFill>
                  <a:schemeClr val="tx2"/>
                </a:solidFill>
              </a:rPr>
              <a:t>Lung </a:t>
            </a:r>
            <a:r>
              <a:rPr lang="es-ES_tradnl" altLang="en-US">
                <a:solidFill>
                  <a:schemeClr val="tx2"/>
                </a:solidFill>
              </a:rPr>
              <a:t>c</a:t>
            </a:r>
            <a:r>
              <a:rPr lang="en-US" altLang="en-US">
                <a:solidFill>
                  <a:schemeClr val="tx2"/>
                </a:solidFill>
              </a:rPr>
              <a:t>ancer</a:t>
            </a:r>
          </a:p>
          <a:p>
            <a:pPr eaLnBrk="1" hangingPunct="1">
              <a:spcBef>
                <a:spcPct val="20000"/>
              </a:spcBef>
              <a:buClr>
                <a:schemeClr val="accent1"/>
              </a:buClr>
              <a:buSzPct val="80000"/>
              <a:buFont typeface="Wingdings" panose="05000000000000000000" pitchFamily="2" charset="2"/>
              <a:buNone/>
            </a:pPr>
            <a:r>
              <a:rPr lang="en-US" altLang="en-US" b="0"/>
              <a:t>Five</a:t>
            </a:r>
            <a:r>
              <a:rPr lang="es-ES_tradnl" altLang="en-US" b="0"/>
              <a:t> times</a:t>
            </a:r>
            <a:r>
              <a:rPr lang="en-US" altLang="en-US" b="0"/>
              <a:t> greater chance for exposed workers.</a:t>
            </a:r>
          </a:p>
          <a:p>
            <a:pPr eaLnBrk="1" hangingPunct="1">
              <a:spcBef>
                <a:spcPct val="20000"/>
              </a:spcBef>
              <a:buClr>
                <a:schemeClr val="accent1"/>
              </a:buClr>
              <a:buSzPct val="80000"/>
              <a:buFont typeface="Wingdings" panose="05000000000000000000" pitchFamily="2" charset="2"/>
              <a:buNone/>
            </a:pPr>
            <a:r>
              <a:rPr lang="en-US" altLang="en-US" b="0"/>
              <a:t>Smoking plus exposure = 90% chance of developing cancer.</a:t>
            </a:r>
          </a:p>
          <a:p>
            <a:pPr lvl="1" eaLnBrk="1" hangingPunct="1">
              <a:spcBef>
                <a:spcPct val="20000"/>
              </a:spcBef>
              <a:buClr>
                <a:schemeClr val="tx2"/>
              </a:buClr>
              <a:buSzPct val="70000"/>
              <a:buFont typeface="Wingdings" panose="05000000000000000000" pitchFamily="2" charset="2"/>
              <a:buNone/>
            </a:pPr>
            <a:r>
              <a:rPr lang="en-US" altLang="en-US" b="0"/>
              <a:t>If detected early, can be surgically treated.</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n-US" altLang="en-US">
                <a:solidFill>
                  <a:schemeClr val="tx2"/>
                </a:solidFill>
              </a:rPr>
              <a:t>Mesothelioma</a:t>
            </a:r>
          </a:p>
          <a:p>
            <a:pPr eaLnBrk="1" hangingPunct="1">
              <a:spcBef>
                <a:spcPct val="20000"/>
              </a:spcBef>
              <a:buClr>
                <a:schemeClr val="accent1"/>
              </a:buClr>
              <a:buSzPct val="80000"/>
              <a:buFont typeface="Wingdings" panose="05000000000000000000" pitchFamily="2" charset="2"/>
              <a:buNone/>
            </a:pPr>
            <a:r>
              <a:rPr lang="en-US" altLang="en-US" b="0"/>
              <a:t>Cancer of the lining of the chest &amp; abdomen.</a:t>
            </a:r>
          </a:p>
          <a:p>
            <a:pPr eaLnBrk="1" hangingPunct="1">
              <a:spcBef>
                <a:spcPct val="20000"/>
              </a:spcBef>
              <a:buClr>
                <a:schemeClr val="accent1"/>
              </a:buClr>
              <a:buSzPct val="80000"/>
              <a:buFont typeface="Wingdings" panose="05000000000000000000" pitchFamily="2" charset="2"/>
              <a:buNone/>
            </a:pPr>
            <a:r>
              <a:rPr lang="en-US" altLang="en-US" b="0"/>
              <a:t>Death typically within 1 year after diagnosis.</a:t>
            </a:r>
          </a:p>
          <a:p>
            <a:pPr eaLnBrk="1" hangingPunct="1">
              <a:spcBef>
                <a:spcPct val="20000"/>
              </a:spcBef>
              <a:buClr>
                <a:schemeClr val="accent1"/>
              </a:buClr>
              <a:buSzPct val="80000"/>
              <a:buFont typeface="Wingdings" panose="05000000000000000000" pitchFamily="2" charset="2"/>
              <a:buNone/>
            </a:pPr>
            <a:r>
              <a:rPr lang="en-US" altLang="en-US" b="0"/>
              <a:t>Symptoms: shortness of breath, pain.</a:t>
            </a:r>
          </a:p>
          <a:p>
            <a:pPr eaLnBrk="1" hangingPunct="1">
              <a:spcBef>
                <a:spcPct val="20000"/>
              </a:spcBef>
              <a:buClr>
                <a:schemeClr val="accent1"/>
              </a:buClr>
              <a:buSzPct val="80000"/>
              <a:buFont typeface="Wingdings" panose="05000000000000000000" pitchFamily="2" charset="2"/>
              <a:buNone/>
            </a:pPr>
            <a:r>
              <a:rPr lang="en-US" altLang="en-US" b="0"/>
              <a:t>No cure.</a:t>
            </a:r>
          </a:p>
        </p:txBody>
      </p:sp>
      <p:grpSp>
        <p:nvGrpSpPr>
          <p:cNvPr id="21508" name="Group 30">
            <a:extLst>
              <a:ext uri="{FF2B5EF4-FFF2-40B4-BE49-F238E27FC236}">
                <a16:creationId xmlns:a16="http://schemas.microsoft.com/office/drawing/2014/main" id="{D2E03C8C-DB3B-4800-9395-2F331280DC5F}"/>
              </a:ext>
            </a:extLst>
          </p:cNvPr>
          <p:cNvGrpSpPr>
            <a:grpSpLocks/>
          </p:cNvGrpSpPr>
          <p:nvPr/>
        </p:nvGrpSpPr>
        <p:grpSpPr bwMode="auto">
          <a:xfrm>
            <a:off x="4765675" y="1219200"/>
            <a:ext cx="1882775" cy="1390650"/>
            <a:chOff x="3002" y="768"/>
            <a:chExt cx="1186" cy="876"/>
          </a:xfrm>
        </p:grpSpPr>
        <p:pic>
          <p:nvPicPr>
            <p:cNvPr id="21519" name="Picture 10" descr="C:\_Project Folders\Health issues in Construction\Consolidared Slide Show\Image1.jpg">
              <a:extLst>
                <a:ext uri="{FF2B5EF4-FFF2-40B4-BE49-F238E27FC236}">
                  <a16:creationId xmlns:a16="http://schemas.microsoft.com/office/drawing/2014/main" id="{2F6C07B0-37D4-45AB-B0CE-3CE2A5E4BBA9}"/>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002" y="768"/>
              <a:ext cx="1137" cy="84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1520" name="Text Box 12">
              <a:extLst>
                <a:ext uri="{FF2B5EF4-FFF2-40B4-BE49-F238E27FC236}">
                  <a16:creationId xmlns:a16="http://schemas.microsoft.com/office/drawing/2014/main" id="{123F4B36-F524-467C-BD78-A2018C215E0B}"/>
                </a:ext>
              </a:extLst>
            </p:cNvPr>
            <p:cNvSpPr txBox="1">
              <a:spLocks noChangeArrowheads="1"/>
            </p:cNvSpPr>
            <p:nvPr/>
          </p:nvSpPr>
          <p:spPr bwMode="auto">
            <a:xfrm>
              <a:off x="3561" y="1394"/>
              <a:ext cx="6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solidFill>
                    <a:schemeClr val="bg1"/>
                  </a:solidFill>
                </a:rPr>
                <a:t>A</a:t>
              </a:r>
              <a:r>
                <a:rPr lang="en-US" altLang="en-US" sz="1200">
                  <a:solidFill>
                    <a:schemeClr val="bg1"/>
                  </a:solidFill>
                </a:rPr>
                <a:t>sbestosis</a:t>
              </a:r>
            </a:p>
          </p:txBody>
        </p:sp>
      </p:grpSp>
      <p:grpSp>
        <p:nvGrpSpPr>
          <p:cNvPr id="21509" name="Group 29">
            <a:extLst>
              <a:ext uri="{FF2B5EF4-FFF2-40B4-BE49-F238E27FC236}">
                <a16:creationId xmlns:a16="http://schemas.microsoft.com/office/drawing/2014/main" id="{D9E87C45-E0EB-44A0-8A10-7F7F2C99C76D}"/>
              </a:ext>
            </a:extLst>
          </p:cNvPr>
          <p:cNvGrpSpPr>
            <a:grpSpLocks/>
          </p:cNvGrpSpPr>
          <p:nvPr/>
        </p:nvGrpSpPr>
        <p:grpSpPr bwMode="auto">
          <a:xfrm>
            <a:off x="5080000" y="3287713"/>
            <a:ext cx="1574800" cy="1778000"/>
            <a:chOff x="3200" y="2071"/>
            <a:chExt cx="992" cy="1120"/>
          </a:xfrm>
        </p:grpSpPr>
        <p:pic>
          <p:nvPicPr>
            <p:cNvPr id="21517" name="Picture 11">
              <a:extLst>
                <a:ext uri="{FF2B5EF4-FFF2-40B4-BE49-F238E27FC236}">
                  <a16:creationId xmlns:a16="http://schemas.microsoft.com/office/drawing/2014/main" id="{6125E3E1-F977-40D1-A8E9-D279CF899358}"/>
                </a:ext>
              </a:extLst>
            </p:cNvPr>
            <p:cNvPicPr preferRelativeResize="0">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200" y="2071"/>
              <a:ext cx="804" cy="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8" name="Text Box 13">
              <a:extLst>
                <a:ext uri="{FF2B5EF4-FFF2-40B4-BE49-F238E27FC236}">
                  <a16:creationId xmlns:a16="http://schemas.microsoft.com/office/drawing/2014/main" id="{AB94E3A0-6FC5-4199-A0BE-EA67748A29C4}"/>
                </a:ext>
              </a:extLst>
            </p:cNvPr>
            <p:cNvSpPr txBox="1">
              <a:spLocks noChangeArrowheads="1"/>
            </p:cNvSpPr>
            <p:nvPr/>
          </p:nvSpPr>
          <p:spPr bwMode="auto">
            <a:xfrm>
              <a:off x="3552" y="2941"/>
              <a:ext cx="6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solidFill>
                    <a:schemeClr val="bg1"/>
                  </a:solidFill>
                </a:rPr>
                <a:t>C</a:t>
              </a:r>
              <a:r>
                <a:rPr lang="en-US" altLang="en-US" sz="1200">
                  <a:solidFill>
                    <a:schemeClr val="bg1"/>
                  </a:solidFill>
                </a:rPr>
                <a:t>ancer</a:t>
              </a:r>
            </a:p>
          </p:txBody>
        </p:sp>
      </p:grpSp>
      <p:sp>
        <p:nvSpPr>
          <p:cNvPr id="21510" name="Rectangle 23">
            <a:extLst>
              <a:ext uri="{FF2B5EF4-FFF2-40B4-BE49-F238E27FC236}">
                <a16:creationId xmlns:a16="http://schemas.microsoft.com/office/drawing/2014/main" id="{E87BCC62-3350-4231-8D2B-F32038B2243E}"/>
              </a:ext>
            </a:extLst>
          </p:cNvPr>
          <p:cNvSpPr>
            <a:spLocks noChangeArrowheads="1"/>
          </p:cNvSpPr>
          <p:nvPr/>
        </p:nvSpPr>
        <p:spPr bwMode="auto">
          <a:xfrm>
            <a:off x="457200" y="5791200"/>
            <a:ext cx="2524125" cy="3009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1511" name="Text Box 18">
            <a:extLst>
              <a:ext uri="{FF2B5EF4-FFF2-40B4-BE49-F238E27FC236}">
                <a16:creationId xmlns:a16="http://schemas.microsoft.com/office/drawing/2014/main" id="{8C364812-3C1D-4440-8D06-07D18874D8AD}"/>
              </a:ext>
            </a:extLst>
          </p:cNvPr>
          <p:cNvSpPr txBox="1">
            <a:spLocks noChangeArrowheads="1"/>
          </p:cNvSpPr>
          <p:nvPr/>
        </p:nvSpPr>
        <p:spPr bwMode="auto">
          <a:xfrm>
            <a:off x="365125" y="8502650"/>
            <a:ext cx="2673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a:t>Removing asbestos sheet</a:t>
            </a:r>
            <a:r>
              <a:rPr lang="es-ES_tradnl" altLang="en-US"/>
              <a:t> roof</a:t>
            </a:r>
            <a:endParaRPr lang="en-US" altLang="en-US"/>
          </a:p>
        </p:txBody>
      </p:sp>
      <p:grpSp>
        <p:nvGrpSpPr>
          <p:cNvPr id="21512" name="Group 31">
            <a:extLst>
              <a:ext uri="{FF2B5EF4-FFF2-40B4-BE49-F238E27FC236}">
                <a16:creationId xmlns:a16="http://schemas.microsoft.com/office/drawing/2014/main" id="{AC3C6C5C-7A5B-4FA4-B4A5-CFC24F314FCC}"/>
              </a:ext>
            </a:extLst>
          </p:cNvPr>
          <p:cNvGrpSpPr>
            <a:grpSpLocks/>
          </p:cNvGrpSpPr>
          <p:nvPr/>
        </p:nvGrpSpPr>
        <p:grpSpPr bwMode="auto">
          <a:xfrm>
            <a:off x="631825" y="5953125"/>
            <a:ext cx="2181225" cy="2586038"/>
            <a:chOff x="398" y="3750"/>
            <a:chExt cx="1374" cy="1629"/>
          </a:xfrm>
        </p:grpSpPr>
        <p:pic>
          <p:nvPicPr>
            <p:cNvPr id="21515" name="Picture 32" descr="http://www.safetyline.wa.gov.au/imagebin/asb.gif">
              <a:extLst>
                <a:ext uri="{FF2B5EF4-FFF2-40B4-BE49-F238E27FC236}">
                  <a16:creationId xmlns:a16="http://schemas.microsoft.com/office/drawing/2014/main" id="{4C70CCE6-312E-4449-9EE8-DDC481CC4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 y="3768"/>
              <a:ext cx="1354" cy="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33">
              <a:extLst>
                <a:ext uri="{FF2B5EF4-FFF2-40B4-BE49-F238E27FC236}">
                  <a16:creationId xmlns:a16="http://schemas.microsoft.com/office/drawing/2014/main" id="{208436A9-FA9D-4307-8390-F76F5DEF880A}"/>
                </a:ext>
              </a:extLst>
            </p:cNvPr>
            <p:cNvSpPr>
              <a:spLocks noChangeArrowheads="1"/>
            </p:cNvSpPr>
            <p:nvPr/>
          </p:nvSpPr>
          <p:spPr bwMode="auto">
            <a:xfrm>
              <a:off x="398" y="3750"/>
              <a:ext cx="1374" cy="1626"/>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21513" name="Text Box 34">
            <a:extLst>
              <a:ext uri="{FF2B5EF4-FFF2-40B4-BE49-F238E27FC236}">
                <a16:creationId xmlns:a16="http://schemas.microsoft.com/office/drawing/2014/main" id="{49F90D9F-CF18-453D-A186-36FE89C0E10B}"/>
              </a:ext>
            </a:extLst>
          </p:cNvPr>
          <p:cNvSpPr txBox="1">
            <a:spLocks noChangeArrowheads="1"/>
          </p:cNvSpPr>
          <p:nvPr/>
        </p:nvSpPr>
        <p:spPr bwMode="auto">
          <a:xfrm>
            <a:off x="4105275" y="5845175"/>
            <a:ext cx="2254250" cy="285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n-US" altLang="en-US" sz="1600"/>
              <a:t>Where is asbestos?</a:t>
            </a:r>
            <a:endParaRPr lang="es-ES_tradnl" altLang="en-US" sz="1600"/>
          </a:p>
          <a:p>
            <a:pPr eaLnBrk="1" hangingPunct="1">
              <a:spcBef>
                <a:spcPct val="20000"/>
              </a:spcBef>
              <a:buClr>
                <a:schemeClr val="accent1"/>
              </a:buClr>
              <a:buSzPct val="80000"/>
              <a:buFont typeface="Wingdings" panose="05000000000000000000" pitchFamily="2" charset="2"/>
              <a:buNone/>
            </a:pPr>
            <a:endParaRPr lang="en-US" altLang="en-US" sz="1600"/>
          </a:p>
          <a:p>
            <a:pPr eaLnBrk="1" hangingPunct="1">
              <a:spcBef>
                <a:spcPct val="20000"/>
              </a:spcBef>
              <a:buClr>
                <a:schemeClr val="accent1"/>
              </a:buClr>
              <a:buSzPct val="80000"/>
              <a:buFont typeface="Wingdings" panose="05000000000000000000" pitchFamily="2" charset="2"/>
              <a:buNone/>
            </a:pPr>
            <a:r>
              <a:rPr lang="en-US" altLang="en-US" b="0"/>
              <a:t>Boiler and pipe insulations.</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n-US" altLang="en-US" b="0"/>
              <a:t>Public building</a:t>
            </a:r>
            <a:r>
              <a:rPr lang="es-ES_tradnl" altLang="en-US" b="0"/>
              <a:t>s.</a:t>
            </a:r>
            <a:endParaRPr lang="en-US" altLang="en-US" b="0"/>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n-US" altLang="en-US" b="0"/>
              <a:t>Over 3,000 asbestos-containing products in use.</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n-US" altLang="en-US" b="0"/>
              <a:t>Every community </a:t>
            </a:r>
            <a:r>
              <a:rPr lang="es-ES_tradnl" altLang="en-US" b="0"/>
              <a:t>has</a:t>
            </a:r>
            <a:r>
              <a:rPr lang="en-US" altLang="en-US" b="0"/>
              <a:t> asbestos products.</a:t>
            </a:r>
          </a:p>
        </p:txBody>
      </p:sp>
      <p:sp>
        <p:nvSpPr>
          <p:cNvPr id="21514" name="Text Box 35">
            <a:extLst>
              <a:ext uri="{FF2B5EF4-FFF2-40B4-BE49-F238E27FC236}">
                <a16:creationId xmlns:a16="http://schemas.microsoft.com/office/drawing/2014/main" id="{93744A92-D631-4E37-9B6B-E8683E98B078}"/>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Asbestos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065">
            <a:extLst>
              <a:ext uri="{FF2B5EF4-FFF2-40B4-BE49-F238E27FC236}">
                <a16:creationId xmlns:a16="http://schemas.microsoft.com/office/drawing/2014/main" id="{0A3A0EC2-702B-4784-9645-A2C9CA1869ED}"/>
              </a:ext>
            </a:extLst>
          </p:cNvPr>
          <p:cNvSpPr txBox="1">
            <a:spLocks noChangeArrowheads="1"/>
          </p:cNvSpPr>
          <p:nvPr/>
        </p:nvSpPr>
        <p:spPr bwMode="auto">
          <a:xfrm>
            <a:off x="4032250" y="5845175"/>
            <a:ext cx="2555875" cy="285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s-ES_tradnl" altLang="en-US" sz="1600"/>
              <a:t>¿Donde</a:t>
            </a:r>
            <a:r>
              <a:rPr lang="en-US" altLang="en-US" sz="1600"/>
              <a:t> </a:t>
            </a:r>
            <a:r>
              <a:rPr lang="es-ES_tradnl" altLang="en-US" sz="1600"/>
              <a:t>esta el</a:t>
            </a:r>
            <a:r>
              <a:rPr lang="en-US" altLang="en-US" sz="1600"/>
              <a:t> asbesto?</a:t>
            </a:r>
            <a:endParaRPr lang="es-ES_tradnl" altLang="en-US" sz="1600"/>
          </a:p>
          <a:p>
            <a:pPr eaLnBrk="1" hangingPunct="1">
              <a:spcBef>
                <a:spcPct val="20000"/>
              </a:spcBef>
              <a:buClr>
                <a:schemeClr val="accent1"/>
              </a:buClr>
              <a:buSzPct val="80000"/>
              <a:buFont typeface="Wingdings" panose="05000000000000000000" pitchFamily="2" charset="2"/>
              <a:buNone/>
            </a:pPr>
            <a:endParaRPr lang="es-ES_tradnl" altLang="en-US" sz="1600"/>
          </a:p>
          <a:p>
            <a:pPr eaLnBrk="1" hangingPunct="1">
              <a:spcBef>
                <a:spcPct val="20000"/>
              </a:spcBef>
              <a:buClr>
                <a:schemeClr val="accent1"/>
              </a:buClr>
              <a:buSzPct val="80000"/>
              <a:buFont typeface="Wingdings" panose="05000000000000000000" pitchFamily="2" charset="2"/>
              <a:buNone/>
            </a:pPr>
            <a:r>
              <a:rPr lang="es-ES_tradnl" altLang="en-US" b="0"/>
              <a:t>Calderas y recubiertas de pipas.</a:t>
            </a:r>
            <a:endParaRPr lang="en-US" altLang="en-US" b="0"/>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s-ES_tradnl" altLang="en-US" b="0"/>
              <a:t>Edificios pú</a:t>
            </a:r>
            <a:r>
              <a:rPr lang="en-US" altLang="en-US" b="0"/>
              <a:t>blic</a:t>
            </a:r>
            <a:r>
              <a:rPr lang="es-ES_tradnl" altLang="en-US" b="0"/>
              <a:t>os.</a:t>
            </a:r>
            <a:endParaRPr lang="en-US" altLang="en-US" b="0"/>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s-ES_tradnl" altLang="en-US" b="0"/>
              <a:t>Más de 3</a:t>
            </a:r>
            <a:r>
              <a:rPr lang="en-US" altLang="en-US" b="0"/>
              <a:t>,000 </a:t>
            </a:r>
            <a:r>
              <a:rPr lang="es-ES_tradnl" altLang="en-US" b="0"/>
              <a:t>productos que contienen asbesto en uso.</a:t>
            </a:r>
            <a:endParaRPr lang="en-US" altLang="en-US" b="0"/>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s-ES_tradnl" altLang="en-US" b="0"/>
              <a:t>Todas las comunidades tienen productos de asbesto.</a:t>
            </a:r>
            <a:endParaRPr lang="en-US" altLang="en-US" b="0"/>
          </a:p>
        </p:txBody>
      </p:sp>
      <p:sp>
        <p:nvSpPr>
          <p:cNvPr id="22531" name="AutoShape 2050">
            <a:extLst>
              <a:ext uri="{FF2B5EF4-FFF2-40B4-BE49-F238E27FC236}">
                <a16:creationId xmlns:a16="http://schemas.microsoft.com/office/drawing/2014/main" id="{D14CFFA1-C539-4383-BE6D-962F8FE6704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2532" name="Text Box 2052">
            <a:extLst>
              <a:ext uri="{FF2B5EF4-FFF2-40B4-BE49-F238E27FC236}">
                <a16:creationId xmlns:a16="http://schemas.microsoft.com/office/drawing/2014/main" id="{FA187597-E6C8-4624-B3FB-EE5034CE6F14}"/>
              </a:ext>
            </a:extLst>
          </p:cNvPr>
          <p:cNvSpPr txBox="1">
            <a:spLocks noChangeArrowheads="1"/>
          </p:cNvSpPr>
          <p:nvPr/>
        </p:nvSpPr>
        <p:spPr bwMode="auto">
          <a:xfrm>
            <a:off x="238125" y="1276350"/>
            <a:ext cx="425767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n-US" altLang="en-US"/>
              <a:t>Asbestosis</a:t>
            </a:r>
            <a:endParaRPr lang="es-ES_tradnl" altLang="en-US"/>
          </a:p>
          <a:p>
            <a:pPr eaLnBrk="1" hangingPunct="1">
              <a:spcBef>
                <a:spcPct val="20000"/>
              </a:spcBef>
              <a:buClr>
                <a:schemeClr val="accent1"/>
              </a:buClr>
              <a:buSzPct val="80000"/>
              <a:buFont typeface="Wingdings" panose="05000000000000000000" pitchFamily="2" charset="2"/>
              <a:buNone/>
            </a:pPr>
            <a:r>
              <a:rPr lang="es-ES_tradnl" altLang="en-US" b="0"/>
              <a:t>Se parece a la enfisema.</a:t>
            </a:r>
          </a:p>
          <a:p>
            <a:pPr eaLnBrk="1" hangingPunct="1">
              <a:spcBef>
                <a:spcPct val="20000"/>
              </a:spcBef>
              <a:buClr>
                <a:schemeClr val="accent1"/>
              </a:buClr>
              <a:buSzPct val="80000"/>
              <a:buFont typeface="Wingdings" panose="05000000000000000000" pitchFamily="2" charset="2"/>
              <a:buNone/>
            </a:pPr>
            <a:r>
              <a:rPr lang="es-ES_tradnl" altLang="en-US" b="0"/>
              <a:t>Cicatrización permanente </a:t>
            </a:r>
            <a:r>
              <a:rPr lang="en-US" altLang="en-US" b="0"/>
              <a:t>= fibrosis.</a:t>
            </a:r>
          </a:p>
          <a:p>
            <a:pPr eaLnBrk="1" hangingPunct="1">
              <a:spcBef>
                <a:spcPct val="20000"/>
              </a:spcBef>
              <a:buClr>
                <a:schemeClr val="accent1"/>
              </a:buClr>
              <a:buSzPct val="80000"/>
              <a:buFont typeface="Wingdings" panose="05000000000000000000" pitchFamily="2" charset="2"/>
              <a:buNone/>
            </a:pPr>
            <a:r>
              <a:rPr lang="es-ES_tradnl" altLang="en-US" b="0"/>
              <a:t>Síntomas: Falta de respiración.</a:t>
            </a:r>
          </a:p>
          <a:p>
            <a:pPr eaLnBrk="1" hangingPunct="1">
              <a:spcBef>
                <a:spcPct val="20000"/>
              </a:spcBef>
              <a:buClr>
                <a:schemeClr val="accent1"/>
              </a:buClr>
              <a:buSzPct val="80000"/>
              <a:buFont typeface="Wingdings" panose="05000000000000000000" pitchFamily="2" charset="2"/>
              <a:buNone/>
            </a:pPr>
            <a:r>
              <a:rPr lang="es-ES_tradnl" altLang="en-US" b="0"/>
              <a:t>Incurable.</a:t>
            </a:r>
          </a:p>
          <a:p>
            <a:pPr eaLnBrk="1" hangingPunct="1">
              <a:spcBef>
                <a:spcPct val="20000"/>
              </a:spcBef>
              <a:buClr>
                <a:schemeClr val="accent1"/>
              </a:buClr>
              <a:buSzPct val="80000"/>
              <a:buFont typeface="Wingdings" panose="05000000000000000000" pitchFamily="2" charset="2"/>
              <a:buNone/>
            </a:pPr>
            <a:endParaRPr lang="es-ES_tradnl" altLang="en-US" b="0"/>
          </a:p>
          <a:p>
            <a:pPr lvl="1" eaLnBrk="1" hangingPunct="1">
              <a:spcBef>
                <a:spcPct val="20000"/>
              </a:spcBef>
              <a:buClr>
                <a:schemeClr val="tx2"/>
              </a:buClr>
              <a:buSzPct val="70000"/>
              <a:buFont typeface="Wingdings" panose="05000000000000000000" pitchFamily="2" charset="2"/>
              <a:buNone/>
            </a:pPr>
            <a:r>
              <a:rPr lang="es-ES_tradnl" altLang="en-US">
                <a:solidFill>
                  <a:schemeClr val="tx2"/>
                </a:solidFill>
              </a:rPr>
              <a:t>Cáncer del pulmón</a:t>
            </a:r>
          </a:p>
          <a:p>
            <a:pPr lvl="1" eaLnBrk="1" hangingPunct="1">
              <a:spcBef>
                <a:spcPct val="20000"/>
              </a:spcBef>
              <a:buClr>
                <a:schemeClr val="tx2"/>
              </a:buClr>
              <a:buSzPct val="70000"/>
              <a:buFont typeface="Wingdings" panose="05000000000000000000" pitchFamily="2" charset="2"/>
              <a:buNone/>
            </a:pPr>
            <a:r>
              <a:rPr lang="es-ES_tradnl" altLang="en-US" b="0">
                <a:solidFill>
                  <a:schemeClr val="tx2"/>
                </a:solidFill>
              </a:rPr>
              <a:t>Cinco veces más probabilidad para trabajadores expuestos.</a:t>
            </a:r>
          </a:p>
          <a:p>
            <a:pPr lvl="1" eaLnBrk="1" hangingPunct="1">
              <a:spcBef>
                <a:spcPct val="20000"/>
              </a:spcBef>
              <a:buClr>
                <a:schemeClr val="tx2"/>
              </a:buClr>
              <a:buSzPct val="70000"/>
              <a:buFont typeface="Wingdings" panose="05000000000000000000" pitchFamily="2" charset="2"/>
              <a:buNone/>
            </a:pPr>
            <a:r>
              <a:rPr lang="es-ES_tradnl" altLang="en-US" b="0">
                <a:solidFill>
                  <a:schemeClr val="tx2"/>
                </a:solidFill>
              </a:rPr>
              <a:t>El fumar más exposición </a:t>
            </a:r>
            <a:r>
              <a:rPr lang="en-US" altLang="en-US" b="0"/>
              <a:t>= 90% </a:t>
            </a:r>
            <a:r>
              <a:rPr lang="es-ES_tradnl" altLang="en-US" b="0"/>
              <a:t>de desarrollar cáncer.</a:t>
            </a:r>
          </a:p>
          <a:p>
            <a:pPr lvl="1" eaLnBrk="1" hangingPunct="1">
              <a:spcBef>
                <a:spcPct val="20000"/>
              </a:spcBef>
              <a:buClr>
                <a:schemeClr val="tx2"/>
              </a:buClr>
              <a:buSzPct val="70000"/>
              <a:buFont typeface="Wingdings" panose="05000000000000000000" pitchFamily="2" charset="2"/>
              <a:buNone/>
            </a:pPr>
            <a:r>
              <a:rPr lang="es-ES_tradnl" altLang="en-US" b="0"/>
              <a:t>Si se detecta tempranamente, se puede tratar con cirugía.</a:t>
            </a:r>
            <a:endParaRPr lang="es-ES_tradnl" altLang="en-US" b="0">
              <a:solidFill>
                <a:schemeClr val="tx2"/>
              </a:solidFill>
            </a:endParaRP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n-US" altLang="en-US">
                <a:solidFill>
                  <a:schemeClr val="tx2"/>
                </a:solidFill>
              </a:rPr>
              <a:t>Mesotelioma</a:t>
            </a:r>
            <a:endParaRPr lang="es-ES_tradnl" altLang="en-US">
              <a:solidFill>
                <a:schemeClr val="tx2"/>
              </a:solidFill>
            </a:endParaRPr>
          </a:p>
          <a:p>
            <a:pPr eaLnBrk="1" hangingPunct="1">
              <a:spcBef>
                <a:spcPct val="20000"/>
              </a:spcBef>
              <a:buClr>
                <a:schemeClr val="accent1"/>
              </a:buClr>
              <a:buSzPct val="80000"/>
              <a:buFont typeface="Wingdings" panose="05000000000000000000" pitchFamily="2" charset="2"/>
              <a:buNone/>
            </a:pPr>
            <a:r>
              <a:rPr lang="es-ES_tradnl" altLang="en-US" b="0">
                <a:solidFill>
                  <a:schemeClr val="tx2"/>
                </a:solidFill>
              </a:rPr>
              <a:t>Cáncer de la capa del pecho y abdomen.</a:t>
            </a:r>
          </a:p>
          <a:p>
            <a:pPr eaLnBrk="1" hangingPunct="1">
              <a:spcBef>
                <a:spcPct val="20000"/>
              </a:spcBef>
              <a:buClr>
                <a:schemeClr val="accent1"/>
              </a:buClr>
              <a:buSzPct val="80000"/>
              <a:buFont typeface="Wingdings" panose="05000000000000000000" pitchFamily="2" charset="2"/>
              <a:buNone/>
            </a:pPr>
            <a:r>
              <a:rPr lang="es-ES_tradnl" altLang="en-US" b="0">
                <a:solidFill>
                  <a:schemeClr val="tx2"/>
                </a:solidFill>
              </a:rPr>
              <a:t>Típicamente muere en menos de un año tras diagnosis</a:t>
            </a:r>
          </a:p>
          <a:p>
            <a:pPr eaLnBrk="1" hangingPunct="1">
              <a:spcBef>
                <a:spcPct val="20000"/>
              </a:spcBef>
              <a:buClr>
                <a:schemeClr val="accent1"/>
              </a:buClr>
              <a:buSzPct val="80000"/>
              <a:buFont typeface="Wingdings" panose="05000000000000000000" pitchFamily="2" charset="2"/>
              <a:buNone/>
            </a:pPr>
            <a:r>
              <a:rPr lang="es-ES_tradnl" altLang="en-US" b="0">
                <a:solidFill>
                  <a:schemeClr val="tx2"/>
                </a:solidFill>
              </a:rPr>
              <a:t>Síntomas: Falta de respiración, dolor.</a:t>
            </a:r>
          </a:p>
          <a:p>
            <a:pPr eaLnBrk="1" hangingPunct="1">
              <a:spcBef>
                <a:spcPct val="20000"/>
              </a:spcBef>
              <a:buClr>
                <a:schemeClr val="accent1"/>
              </a:buClr>
              <a:buSzPct val="80000"/>
              <a:buFont typeface="Wingdings" panose="05000000000000000000" pitchFamily="2" charset="2"/>
              <a:buNone/>
            </a:pPr>
            <a:r>
              <a:rPr lang="es-ES_tradnl" altLang="en-US" b="0">
                <a:solidFill>
                  <a:schemeClr val="tx2"/>
                </a:solidFill>
              </a:rPr>
              <a:t>Incurable.</a:t>
            </a:r>
            <a:endParaRPr lang="en-US" altLang="en-US" b="0"/>
          </a:p>
        </p:txBody>
      </p:sp>
      <p:grpSp>
        <p:nvGrpSpPr>
          <p:cNvPr id="22533" name="Group 2054">
            <a:extLst>
              <a:ext uri="{FF2B5EF4-FFF2-40B4-BE49-F238E27FC236}">
                <a16:creationId xmlns:a16="http://schemas.microsoft.com/office/drawing/2014/main" id="{0AED2235-5610-4AC6-8816-EDA0FA10CF38}"/>
              </a:ext>
            </a:extLst>
          </p:cNvPr>
          <p:cNvGrpSpPr>
            <a:grpSpLocks/>
          </p:cNvGrpSpPr>
          <p:nvPr/>
        </p:nvGrpSpPr>
        <p:grpSpPr bwMode="auto">
          <a:xfrm>
            <a:off x="4765675" y="1219200"/>
            <a:ext cx="1882775" cy="1390650"/>
            <a:chOff x="3002" y="768"/>
            <a:chExt cx="1186" cy="876"/>
          </a:xfrm>
        </p:grpSpPr>
        <p:pic>
          <p:nvPicPr>
            <p:cNvPr id="22543" name="Picture 2055" descr="C:\_Project Folders\Health issues in Construction\Consolidared Slide Show\Image1.jpg">
              <a:extLst>
                <a:ext uri="{FF2B5EF4-FFF2-40B4-BE49-F238E27FC236}">
                  <a16:creationId xmlns:a16="http://schemas.microsoft.com/office/drawing/2014/main" id="{DDFB48C4-4F97-43D8-BA58-3755B2B4EB60}"/>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002" y="768"/>
              <a:ext cx="1137" cy="84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2544" name="Text Box 2056">
              <a:extLst>
                <a:ext uri="{FF2B5EF4-FFF2-40B4-BE49-F238E27FC236}">
                  <a16:creationId xmlns:a16="http://schemas.microsoft.com/office/drawing/2014/main" id="{304BA052-2F26-46AE-927B-D88664EBCB84}"/>
                </a:ext>
              </a:extLst>
            </p:cNvPr>
            <p:cNvSpPr txBox="1">
              <a:spLocks noChangeArrowheads="1"/>
            </p:cNvSpPr>
            <p:nvPr/>
          </p:nvSpPr>
          <p:spPr bwMode="auto">
            <a:xfrm>
              <a:off x="3561" y="1394"/>
              <a:ext cx="6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solidFill>
                    <a:schemeClr val="bg1"/>
                  </a:solidFill>
                </a:rPr>
                <a:t>A</a:t>
              </a:r>
              <a:r>
                <a:rPr lang="en-US" altLang="en-US" sz="1200">
                  <a:solidFill>
                    <a:schemeClr val="bg1"/>
                  </a:solidFill>
                </a:rPr>
                <a:t>sbestosis</a:t>
              </a:r>
            </a:p>
          </p:txBody>
        </p:sp>
      </p:grpSp>
      <p:grpSp>
        <p:nvGrpSpPr>
          <p:cNvPr id="22534" name="Group 2057">
            <a:extLst>
              <a:ext uri="{FF2B5EF4-FFF2-40B4-BE49-F238E27FC236}">
                <a16:creationId xmlns:a16="http://schemas.microsoft.com/office/drawing/2014/main" id="{6B26B4A5-7F0C-4A19-AD64-D3552E9B24DF}"/>
              </a:ext>
            </a:extLst>
          </p:cNvPr>
          <p:cNvGrpSpPr>
            <a:grpSpLocks/>
          </p:cNvGrpSpPr>
          <p:nvPr/>
        </p:nvGrpSpPr>
        <p:grpSpPr bwMode="auto">
          <a:xfrm>
            <a:off x="5080000" y="3287713"/>
            <a:ext cx="1574800" cy="1778000"/>
            <a:chOff x="3200" y="2071"/>
            <a:chExt cx="992" cy="1120"/>
          </a:xfrm>
        </p:grpSpPr>
        <p:pic>
          <p:nvPicPr>
            <p:cNvPr id="22541" name="Picture 2058">
              <a:extLst>
                <a:ext uri="{FF2B5EF4-FFF2-40B4-BE49-F238E27FC236}">
                  <a16:creationId xmlns:a16="http://schemas.microsoft.com/office/drawing/2014/main" id="{A9627F9A-8999-46D6-B6DD-B56977B7C1A1}"/>
                </a:ext>
              </a:extLst>
            </p:cNvPr>
            <p:cNvPicPr preferRelativeResize="0">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200" y="2071"/>
              <a:ext cx="804" cy="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42" name="Text Box 2059">
              <a:extLst>
                <a:ext uri="{FF2B5EF4-FFF2-40B4-BE49-F238E27FC236}">
                  <a16:creationId xmlns:a16="http://schemas.microsoft.com/office/drawing/2014/main" id="{AE2EF6CF-C494-40D9-9FD8-F45F98D595E0}"/>
                </a:ext>
              </a:extLst>
            </p:cNvPr>
            <p:cNvSpPr txBox="1">
              <a:spLocks noChangeArrowheads="1"/>
            </p:cNvSpPr>
            <p:nvPr/>
          </p:nvSpPr>
          <p:spPr bwMode="auto">
            <a:xfrm>
              <a:off x="3552" y="2941"/>
              <a:ext cx="6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solidFill>
                    <a:schemeClr val="bg1"/>
                  </a:solidFill>
                </a:rPr>
                <a:t>C</a:t>
              </a:r>
              <a:r>
                <a:rPr lang="en-US" altLang="en-US" sz="1200">
                  <a:solidFill>
                    <a:schemeClr val="bg1"/>
                  </a:solidFill>
                </a:rPr>
                <a:t>ancer</a:t>
              </a:r>
            </a:p>
          </p:txBody>
        </p:sp>
      </p:grpSp>
      <p:sp>
        <p:nvSpPr>
          <p:cNvPr id="22535" name="Rectangle 2060">
            <a:extLst>
              <a:ext uri="{FF2B5EF4-FFF2-40B4-BE49-F238E27FC236}">
                <a16:creationId xmlns:a16="http://schemas.microsoft.com/office/drawing/2014/main" id="{31C1AC7D-918E-4F06-A08A-0900390FD208}"/>
              </a:ext>
            </a:extLst>
          </p:cNvPr>
          <p:cNvSpPr>
            <a:spLocks noChangeArrowheads="1"/>
          </p:cNvSpPr>
          <p:nvPr/>
        </p:nvSpPr>
        <p:spPr bwMode="auto">
          <a:xfrm>
            <a:off x="457200" y="5791200"/>
            <a:ext cx="2771775" cy="3009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2536" name="Text Box 2061">
            <a:extLst>
              <a:ext uri="{FF2B5EF4-FFF2-40B4-BE49-F238E27FC236}">
                <a16:creationId xmlns:a16="http://schemas.microsoft.com/office/drawing/2014/main" id="{A32D14F3-59F2-4744-AF42-876809AB6BA5}"/>
              </a:ext>
            </a:extLst>
          </p:cNvPr>
          <p:cNvSpPr txBox="1">
            <a:spLocks noChangeArrowheads="1"/>
          </p:cNvSpPr>
          <p:nvPr/>
        </p:nvSpPr>
        <p:spPr bwMode="auto">
          <a:xfrm>
            <a:off x="395288" y="8509000"/>
            <a:ext cx="2887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Removi</a:t>
            </a:r>
            <a:r>
              <a:rPr lang="es-ES_tradnl" altLang="en-US" sz="1200"/>
              <a:t>endo techo de lámina de </a:t>
            </a:r>
            <a:r>
              <a:rPr lang="en-US" altLang="en-US" sz="1200"/>
              <a:t> asbesto</a:t>
            </a:r>
          </a:p>
        </p:txBody>
      </p:sp>
      <p:grpSp>
        <p:nvGrpSpPr>
          <p:cNvPr id="22537" name="Group 2062">
            <a:extLst>
              <a:ext uri="{FF2B5EF4-FFF2-40B4-BE49-F238E27FC236}">
                <a16:creationId xmlns:a16="http://schemas.microsoft.com/office/drawing/2014/main" id="{8DF6CFAF-0458-4CFE-830E-994376368C41}"/>
              </a:ext>
            </a:extLst>
          </p:cNvPr>
          <p:cNvGrpSpPr>
            <a:grpSpLocks/>
          </p:cNvGrpSpPr>
          <p:nvPr/>
        </p:nvGrpSpPr>
        <p:grpSpPr bwMode="auto">
          <a:xfrm>
            <a:off x="735013" y="5953125"/>
            <a:ext cx="2181225" cy="2586038"/>
            <a:chOff x="398" y="3750"/>
            <a:chExt cx="1374" cy="1629"/>
          </a:xfrm>
        </p:grpSpPr>
        <p:pic>
          <p:nvPicPr>
            <p:cNvPr id="22539" name="Picture 2063" descr="http://www.safetyline.wa.gov.au/imagebin/asb.gif">
              <a:extLst>
                <a:ext uri="{FF2B5EF4-FFF2-40B4-BE49-F238E27FC236}">
                  <a16:creationId xmlns:a16="http://schemas.microsoft.com/office/drawing/2014/main" id="{DB1D6B85-B01A-4A29-9FE1-6A18754BC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 y="3768"/>
              <a:ext cx="1354" cy="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Rectangle 2064">
              <a:extLst>
                <a:ext uri="{FF2B5EF4-FFF2-40B4-BE49-F238E27FC236}">
                  <a16:creationId xmlns:a16="http://schemas.microsoft.com/office/drawing/2014/main" id="{F85FE653-371D-4DD0-9DC2-A1617A8AE350}"/>
                </a:ext>
              </a:extLst>
            </p:cNvPr>
            <p:cNvSpPr>
              <a:spLocks noChangeArrowheads="1"/>
            </p:cNvSpPr>
            <p:nvPr/>
          </p:nvSpPr>
          <p:spPr bwMode="auto">
            <a:xfrm>
              <a:off x="398" y="3750"/>
              <a:ext cx="1374" cy="1626"/>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22538" name="Text Box 2066">
            <a:extLst>
              <a:ext uri="{FF2B5EF4-FFF2-40B4-BE49-F238E27FC236}">
                <a16:creationId xmlns:a16="http://schemas.microsoft.com/office/drawing/2014/main" id="{47AFC44C-A710-4AA2-AA9A-E6DAA468CFB4}"/>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Asbesto</a:t>
            </a:r>
            <a:endParaRPr lang="en-US"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D8204696-0101-41E9-BA27-F2B91A47A66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3555" name="Text Box 4">
            <a:extLst>
              <a:ext uri="{FF2B5EF4-FFF2-40B4-BE49-F238E27FC236}">
                <a16:creationId xmlns:a16="http://schemas.microsoft.com/office/drawing/2014/main" id="{A0BF72D3-2DB0-4173-883B-DDA08F361E05}"/>
              </a:ext>
            </a:extLst>
          </p:cNvPr>
          <p:cNvSpPr txBox="1">
            <a:spLocks noChangeArrowheads="1"/>
          </p:cNvSpPr>
          <p:nvPr/>
        </p:nvSpPr>
        <p:spPr bwMode="auto">
          <a:xfrm>
            <a:off x="365125" y="1479550"/>
            <a:ext cx="245427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n-US" altLang="en-US" b="0"/>
              <a:t>Silicosis is a disabling and sometimes fatal disease caused by overexposure to </a:t>
            </a:r>
            <a:r>
              <a:rPr lang="es-ES_tradnl" altLang="en-US" b="0"/>
              <a:t>breathable silica</a:t>
            </a:r>
            <a:r>
              <a:rPr lang="en-US" altLang="en-US" b="0"/>
              <a:t>.  </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n-US" altLang="en-US" b="0"/>
              <a:t>Silicosis happens when the </a:t>
            </a:r>
            <a:r>
              <a:rPr lang="es-ES_tradnl" altLang="en-US" b="0"/>
              <a:t>breathable</a:t>
            </a:r>
            <a:r>
              <a:rPr lang="en-US" altLang="en-US" b="0"/>
              <a:t> particles attach to the lung tissue</a:t>
            </a:r>
            <a:r>
              <a:rPr lang="es-ES_tradnl" altLang="en-US" b="0"/>
              <a:t>, </a:t>
            </a:r>
            <a:r>
              <a:rPr lang="en-US" altLang="en-US" b="0"/>
              <a:t>causing scarring and tumor growth in the lungs.  </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n-US" altLang="en-US" b="0"/>
              <a:t>The tumors </a:t>
            </a:r>
            <a:r>
              <a:rPr lang="es-ES_tradnl" altLang="en-US" b="0"/>
              <a:t>reduce </a:t>
            </a:r>
            <a:r>
              <a:rPr lang="en-US" altLang="en-US" b="0"/>
              <a:t>lungs </a:t>
            </a:r>
            <a:r>
              <a:rPr lang="es-ES_tradnl" altLang="en-US" b="0"/>
              <a:t>capacity.</a:t>
            </a:r>
            <a:endParaRPr lang="en-US" altLang="en-US" b="0"/>
          </a:p>
        </p:txBody>
      </p:sp>
      <p:sp>
        <p:nvSpPr>
          <p:cNvPr id="23556" name="Text Box 5">
            <a:extLst>
              <a:ext uri="{FF2B5EF4-FFF2-40B4-BE49-F238E27FC236}">
                <a16:creationId xmlns:a16="http://schemas.microsoft.com/office/drawing/2014/main" id="{7EDA8CB2-0C6A-43F4-B85E-59FEE2F38056}"/>
              </a:ext>
            </a:extLst>
          </p:cNvPr>
          <p:cNvSpPr txBox="1">
            <a:spLocks noChangeArrowheads="1"/>
          </p:cNvSpPr>
          <p:nvPr/>
        </p:nvSpPr>
        <p:spPr bwMode="auto">
          <a:xfrm>
            <a:off x="3581400" y="5105400"/>
            <a:ext cx="2901950" cy="3325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n-US" altLang="en-US" sz="1600"/>
              <a:t>Where is silica?</a:t>
            </a:r>
            <a:endParaRPr lang="es-ES_tradnl" altLang="en-US" sz="1600"/>
          </a:p>
          <a:p>
            <a:pPr eaLnBrk="1" hangingPunct="1">
              <a:spcBef>
                <a:spcPct val="20000"/>
              </a:spcBef>
              <a:buClr>
                <a:schemeClr val="accent1"/>
              </a:buClr>
              <a:buSzPct val="80000"/>
              <a:buFont typeface="Wingdings" panose="05000000000000000000" pitchFamily="2" charset="2"/>
              <a:buNone/>
            </a:pPr>
            <a:endParaRPr lang="es-ES_tradnl" altLang="en-US" b="0"/>
          </a:p>
          <a:p>
            <a:pPr eaLnBrk="1" hangingPunct="1">
              <a:spcBef>
                <a:spcPct val="20000"/>
              </a:spcBef>
              <a:buClr>
                <a:schemeClr val="accent1"/>
              </a:buClr>
              <a:buSzPct val="80000"/>
              <a:buFont typeface="Wingdings" panose="05000000000000000000" pitchFamily="2" charset="2"/>
              <a:buNone/>
            </a:pPr>
            <a:r>
              <a:rPr lang="en-US" altLang="en-US" b="0"/>
              <a:t>In dirt, concrete, sand, drywall, sandstone, granite, and many other common materials.</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r>
              <a:rPr lang="en-US" altLang="en-US" b="0">
                <a:solidFill>
                  <a:schemeClr val="tx2"/>
                </a:solidFill>
              </a:rPr>
              <a:t>Is sand dangerous? </a:t>
            </a:r>
            <a:r>
              <a:rPr lang="en-US" altLang="en-US" b="0"/>
              <a:t>NO... </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n-US" altLang="en-US" b="0"/>
              <a:t>But when crystalline silica is broken down (cut, gr</a:t>
            </a:r>
            <a:r>
              <a:rPr lang="es-ES_tradnl" altLang="en-US" b="0"/>
              <a:t>ind</a:t>
            </a:r>
            <a:r>
              <a:rPr lang="en-US" altLang="en-US" b="0"/>
              <a:t>, shatter), the dust that is created becomes jagged and can then irritate the lung tissue to begin the creation of scars and tumors.</a:t>
            </a:r>
          </a:p>
        </p:txBody>
      </p:sp>
      <p:pic>
        <p:nvPicPr>
          <p:cNvPr id="23557" name="Picture 6" descr="mixingrefractory">
            <a:extLst>
              <a:ext uri="{FF2B5EF4-FFF2-40B4-BE49-F238E27FC236}">
                <a16:creationId xmlns:a16="http://schemas.microsoft.com/office/drawing/2014/main" id="{F5363130-D595-40ED-988D-16CE31A4F6D8}"/>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3454400" y="1524000"/>
            <a:ext cx="3048000"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7" descr="silica1-2min">
            <a:extLst>
              <a:ext uri="{FF2B5EF4-FFF2-40B4-BE49-F238E27FC236}">
                <a16:creationId xmlns:a16="http://schemas.microsoft.com/office/drawing/2014/main" id="{D241AF21-AA43-4F92-A1F7-363AAAD41C77}"/>
              </a:ext>
            </a:extLst>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358775" y="5492750"/>
            <a:ext cx="2451100"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9" name="Text Box 8">
            <a:extLst>
              <a:ext uri="{FF2B5EF4-FFF2-40B4-BE49-F238E27FC236}">
                <a16:creationId xmlns:a16="http://schemas.microsoft.com/office/drawing/2014/main" id="{B2345124-2083-4310-906B-95690C22AAE6}"/>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Silica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a:extLst>
              <a:ext uri="{FF2B5EF4-FFF2-40B4-BE49-F238E27FC236}">
                <a16:creationId xmlns:a16="http://schemas.microsoft.com/office/drawing/2014/main" id="{3430C9EA-0522-44A7-A46D-5D390F8BC154}"/>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4579" name="Text Box 4">
            <a:extLst>
              <a:ext uri="{FF2B5EF4-FFF2-40B4-BE49-F238E27FC236}">
                <a16:creationId xmlns:a16="http://schemas.microsoft.com/office/drawing/2014/main" id="{D8A15EC9-0895-4F01-9098-FD45BFFEB5A1}"/>
              </a:ext>
            </a:extLst>
          </p:cNvPr>
          <p:cNvSpPr txBox="1">
            <a:spLocks noChangeArrowheads="1"/>
          </p:cNvSpPr>
          <p:nvPr/>
        </p:nvSpPr>
        <p:spPr bwMode="auto">
          <a:xfrm>
            <a:off x="365125" y="1479550"/>
            <a:ext cx="2454275"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s-ES_tradnl" altLang="en-US" b="0"/>
              <a:t>La </a:t>
            </a:r>
            <a:r>
              <a:rPr lang="en-US" altLang="en-US" b="0"/>
              <a:t>silicosis </a:t>
            </a:r>
            <a:r>
              <a:rPr lang="es-ES_tradnl" altLang="en-US" b="0"/>
              <a:t>es una enfermedad incapacitante y a veces mortal causada por la sobre exposición a la sílice que se puede respirar.</a:t>
            </a:r>
          </a:p>
          <a:p>
            <a:pPr eaLnBrk="1" hangingPunct="1">
              <a:spcBef>
                <a:spcPct val="20000"/>
              </a:spcBef>
              <a:buClr>
                <a:schemeClr val="accent1"/>
              </a:buClr>
              <a:buSzPct val="80000"/>
              <a:buFont typeface="Wingdings" panose="05000000000000000000" pitchFamily="2" charset="2"/>
              <a:buNone/>
            </a:pPr>
            <a:endParaRPr lang="es-ES_tradnl" altLang="en-US" b="0"/>
          </a:p>
          <a:p>
            <a:pPr eaLnBrk="1" hangingPunct="1">
              <a:spcBef>
                <a:spcPct val="20000"/>
              </a:spcBef>
              <a:buClr>
                <a:schemeClr val="accent1"/>
              </a:buClr>
              <a:buSzPct val="80000"/>
              <a:buFont typeface="Wingdings" panose="05000000000000000000" pitchFamily="2" charset="2"/>
              <a:buNone/>
            </a:pPr>
            <a:r>
              <a:rPr lang="es-ES_tradnl" altLang="en-US" b="0"/>
              <a:t>La silicosis ocurre cuando partículas que se pueden respirar se pegan a los tejidos del pulmón causando cicatrización y desarrollo de tumores en el pulmón</a:t>
            </a:r>
            <a:r>
              <a:rPr lang="en-US" altLang="en-US" b="0"/>
              <a:t>.  </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spcBef>
                <a:spcPct val="20000"/>
              </a:spcBef>
              <a:buClr>
                <a:schemeClr val="accent1"/>
              </a:buClr>
              <a:buSzPct val="80000"/>
              <a:buFont typeface="Wingdings" panose="05000000000000000000" pitchFamily="2" charset="2"/>
              <a:buNone/>
            </a:pPr>
            <a:r>
              <a:rPr lang="es-ES_tradnl" altLang="en-US" b="0"/>
              <a:t>Los tumores reducen la capacidad de los pulmones.</a:t>
            </a:r>
            <a:endParaRPr lang="en-US" altLang="en-US" b="0"/>
          </a:p>
        </p:txBody>
      </p:sp>
      <p:sp>
        <p:nvSpPr>
          <p:cNvPr id="24580" name="Text Box 5">
            <a:extLst>
              <a:ext uri="{FF2B5EF4-FFF2-40B4-BE49-F238E27FC236}">
                <a16:creationId xmlns:a16="http://schemas.microsoft.com/office/drawing/2014/main" id="{7B807121-F4CB-4A57-94B2-674598754B7E}"/>
              </a:ext>
            </a:extLst>
          </p:cNvPr>
          <p:cNvSpPr txBox="1">
            <a:spLocks noChangeArrowheads="1"/>
          </p:cNvSpPr>
          <p:nvPr/>
        </p:nvSpPr>
        <p:spPr bwMode="auto">
          <a:xfrm>
            <a:off x="3581400" y="5105400"/>
            <a:ext cx="2901950" cy="3363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s-ES_tradnl" altLang="en-US" sz="1600"/>
              <a:t>¿Dónde esta la sílice?</a:t>
            </a:r>
          </a:p>
          <a:p>
            <a:pPr eaLnBrk="1" hangingPunct="1">
              <a:spcBef>
                <a:spcPct val="20000"/>
              </a:spcBef>
              <a:buClr>
                <a:schemeClr val="accent1"/>
              </a:buClr>
              <a:buSzPct val="80000"/>
              <a:buFont typeface="Wingdings" panose="05000000000000000000" pitchFamily="2" charset="2"/>
              <a:buNone/>
            </a:pPr>
            <a:endParaRPr lang="es-ES_tradnl" altLang="en-US" sz="1600"/>
          </a:p>
          <a:p>
            <a:pPr eaLnBrk="1" hangingPunct="1">
              <a:spcBef>
                <a:spcPct val="20000"/>
              </a:spcBef>
              <a:buClr>
                <a:schemeClr val="accent1"/>
              </a:buClr>
              <a:buSzPct val="80000"/>
              <a:buFont typeface="Wingdings" panose="05000000000000000000" pitchFamily="2" charset="2"/>
              <a:buNone/>
            </a:pPr>
            <a:r>
              <a:rPr lang="es-ES_tradnl" altLang="en-US" b="0"/>
              <a:t>En la tierra, el concreto, arena, tabla roca, arenisca, granito, y muchos otros materiales comunes.</a:t>
            </a:r>
          </a:p>
          <a:p>
            <a:pPr eaLnBrk="1" hangingPunct="1">
              <a:spcBef>
                <a:spcPct val="20000"/>
              </a:spcBef>
              <a:buClr>
                <a:schemeClr val="accent1"/>
              </a:buClr>
              <a:buSzPct val="80000"/>
              <a:buFont typeface="Wingdings" panose="05000000000000000000" pitchFamily="2" charset="2"/>
              <a:buNone/>
            </a:pPr>
            <a:endParaRPr lang="en-US" altLang="en-US" b="0"/>
          </a:p>
          <a:p>
            <a:pPr eaLnBrk="1" hangingPunct="1"/>
            <a:r>
              <a:rPr lang="es-ES_tradnl" altLang="en-US" b="0">
                <a:solidFill>
                  <a:schemeClr val="tx2"/>
                </a:solidFill>
              </a:rPr>
              <a:t>¿Es peligrosa la arena</a:t>
            </a:r>
            <a:r>
              <a:rPr lang="en-US" altLang="en-US" b="0">
                <a:solidFill>
                  <a:schemeClr val="tx2"/>
                </a:solidFill>
              </a:rPr>
              <a:t>? </a:t>
            </a:r>
            <a:r>
              <a:rPr lang="en-US" altLang="en-US" b="0"/>
              <a:t>NO... </a:t>
            </a:r>
          </a:p>
          <a:p>
            <a:pPr eaLnBrk="1" hangingPunct="1">
              <a:spcBef>
                <a:spcPct val="20000"/>
              </a:spcBef>
              <a:buClr>
                <a:schemeClr val="accent1"/>
              </a:buClr>
              <a:buSzPct val="80000"/>
              <a:buFont typeface="Wingdings" panose="05000000000000000000" pitchFamily="2" charset="2"/>
              <a:buNone/>
            </a:pPr>
            <a:endParaRPr lang="es-ES_tradnl" altLang="en-US" b="0"/>
          </a:p>
          <a:p>
            <a:pPr eaLnBrk="1" hangingPunct="1">
              <a:spcBef>
                <a:spcPct val="20000"/>
              </a:spcBef>
              <a:buClr>
                <a:schemeClr val="accent1"/>
              </a:buClr>
              <a:buSzPct val="80000"/>
              <a:buFont typeface="Wingdings" panose="05000000000000000000" pitchFamily="2" charset="2"/>
              <a:buNone/>
            </a:pPr>
            <a:r>
              <a:rPr lang="es-ES_tradnl" altLang="en-US" b="0"/>
              <a:t>Pero cuando la sílice cristalina se tritura (corta, muele, estrella), el polvo que se genera es astillado y puede irritar los tejidos del pulmón y empezar la cicatrización y los tumores.</a:t>
            </a:r>
            <a:endParaRPr lang="en-US" altLang="en-US" b="0"/>
          </a:p>
        </p:txBody>
      </p:sp>
      <p:sp>
        <p:nvSpPr>
          <p:cNvPr id="24581" name="Text Box 8">
            <a:extLst>
              <a:ext uri="{FF2B5EF4-FFF2-40B4-BE49-F238E27FC236}">
                <a16:creationId xmlns:a16="http://schemas.microsoft.com/office/drawing/2014/main" id="{D1783E42-40A8-4457-A0B1-A38A2FE3114C}"/>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Sílice</a:t>
            </a:r>
            <a:endParaRPr lang="en-US" altLang="en-US" sz="2800" dirty="0"/>
          </a:p>
        </p:txBody>
      </p:sp>
      <p:pic>
        <p:nvPicPr>
          <p:cNvPr id="24582" name="Picture 9" descr="mixingrefractory">
            <a:extLst>
              <a:ext uri="{FF2B5EF4-FFF2-40B4-BE49-F238E27FC236}">
                <a16:creationId xmlns:a16="http://schemas.microsoft.com/office/drawing/2014/main" id="{DFFD0DD3-2BD1-4965-837E-707D14C096EB}"/>
              </a:ext>
            </a:extLst>
          </p:cNvPr>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3454400" y="1524000"/>
            <a:ext cx="3048000"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10" descr="silica1-2min">
            <a:extLst>
              <a:ext uri="{FF2B5EF4-FFF2-40B4-BE49-F238E27FC236}">
                <a16:creationId xmlns:a16="http://schemas.microsoft.com/office/drawing/2014/main" id="{3182965B-7F57-490D-A29C-28889AA3B97F}"/>
              </a:ext>
            </a:extLst>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358775" y="5492750"/>
            <a:ext cx="2451100"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1026">
            <a:extLst>
              <a:ext uri="{FF2B5EF4-FFF2-40B4-BE49-F238E27FC236}">
                <a16:creationId xmlns:a16="http://schemas.microsoft.com/office/drawing/2014/main" id="{6408FCFC-CBF3-490D-A42F-FB056302BA38}"/>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5603" name="Text Box 1028">
            <a:extLst>
              <a:ext uri="{FF2B5EF4-FFF2-40B4-BE49-F238E27FC236}">
                <a16:creationId xmlns:a16="http://schemas.microsoft.com/office/drawing/2014/main" id="{CD8B9AA1-07CF-4D37-BA18-7D196B3F02E9}"/>
              </a:ext>
            </a:extLst>
          </p:cNvPr>
          <p:cNvSpPr txBox="1">
            <a:spLocks noChangeArrowheads="1"/>
          </p:cNvSpPr>
          <p:nvPr/>
        </p:nvSpPr>
        <p:spPr bwMode="auto">
          <a:xfrm>
            <a:off x="174625" y="1270000"/>
            <a:ext cx="3025775"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0050" algn="l"/>
              </a:tabLst>
              <a:defRPr sz="1400" b="1">
                <a:solidFill>
                  <a:schemeClr val="tx1"/>
                </a:solidFill>
                <a:latin typeface="Times New Roman" panose="02020603050405020304" pitchFamily="18" charset="0"/>
              </a:defRPr>
            </a:lvl1pPr>
            <a:lvl2pPr marL="1588">
              <a:tabLst>
                <a:tab pos="400050" algn="l"/>
              </a:tabLst>
              <a:defRPr sz="1400" b="1">
                <a:solidFill>
                  <a:schemeClr val="tx1"/>
                </a:solidFill>
                <a:latin typeface="Times New Roman" panose="02020603050405020304" pitchFamily="18" charset="0"/>
              </a:defRPr>
            </a:lvl2pPr>
            <a:lvl3pPr marL="3175">
              <a:tabLst>
                <a:tab pos="400050" algn="l"/>
              </a:tabLst>
              <a:defRPr sz="1400" b="1">
                <a:solidFill>
                  <a:schemeClr val="tx1"/>
                </a:solidFill>
                <a:latin typeface="Times New Roman" panose="02020603050405020304" pitchFamily="18" charset="0"/>
              </a:defRPr>
            </a:lvl3pPr>
            <a:lvl4pPr marL="228600">
              <a:tabLst>
                <a:tab pos="400050" algn="l"/>
              </a:tabLst>
              <a:defRPr sz="1400" b="1">
                <a:solidFill>
                  <a:schemeClr val="tx1"/>
                </a:solidFill>
                <a:latin typeface="Times New Roman" panose="02020603050405020304" pitchFamily="18" charset="0"/>
              </a:defRPr>
            </a:lvl4pPr>
            <a:lvl5pPr marL="2057400" indent="-228600">
              <a:tabLst>
                <a:tab pos="40005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0005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0005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0005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00050" algn="l"/>
              </a:tabLst>
              <a:defRPr sz="1400" b="1">
                <a:solidFill>
                  <a:schemeClr val="tx1"/>
                </a:solidFill>
                <a:latin typeface="Times New Roman" panose="02020603050405020304" pitchFamily="18" charset="0"/>
              </a:defRPr>
            </a:lvl9pPr>
          </a:lstStyle>
          <a:p>
            <a:pPr eaLnBrk="1" hangingPunct="1">
              <a:buClr>
                <a:schemeClr val="accent1"/>
              </a:buClr>
              <a:buSzPct val="80000"/>
              <a:buFont typeface="Wingdings" panose="05000000000000000000" pitchFamily="2" charset="2"/>
              <a:buNone/>
            </a:pPr>
            <a:r>
              <a:rPr lang="en-US" altLang="en-US" b="0"/>
              <a:t>Solvents are substances that separate metals, liquids and other substances. </a:t>
            </a:r>
          </a:p>
          <a:p>
            <a:pPr eaLnBrk="1" hangingPunct="1">
              <a:buClr>
                <a:schemeClr val="accent1"/>
              </a:buClr>
              <a:buSzPct val="80000"/>
              <a:buFont typeface="Wingdings" panose="05000000000000000000" pitchFamily="2" charset="2"/>
              <a:buNone/>
            </a:pPr>
            <a:r>
              <a:rPr lang="en-US" altLang="en-US" b="0"/>
              <a:t> </a:t>
            </a:r>
          </a:p>
          <a:p>
            <a:pPr eaLnBrk="1" hangingPunct="1">
              <a:buClr>
                <a:schemeClr val="accent1"/>
              </a:buClr>
              <a:buSzPct val="80000"/>
              <a:buFont typeface="Wingdings" panose="05000000000000000000" pitchFamily="2" charset="2"/>
              <a:buNone/>
            </a:pPr>
            <a:r>
              <a:rPr lang="en-US" altLang="en-US" b="0"/>
              <a:t>Solvents are powerful chemicals!</a:t>
            </a:r>
          </a:p>
          <a:p>
            <a:pPr eaLnBrk="1" hangingPunct="1">
              <a:buClr>
                <a:schemeClr val="accent1"/>
              </a:buClr>
              <a:buSzPct val="80000"/>
              <a:buFont typeface="Wingdings" panose="05000000000000000000" pitchFamily="2" charset="2"/>
              <a:buNone/>
            </a:pPr>
            <a:endParaRPr lang="en-US" altLang="en-US" b="0"/>
          </a:p>
          <a:p>
            <a:pPr eaLnBrk="1" hangingPunct="1">
              <a:buClr>
                <a:schemeClr val="accent1"/>
              </a:buClr>
              <a:buSzPct val="80000"/>
              <a:buFont typeface="Wingdings" panose="05000000000000000000" pitchFamily="2" charset="2"/>
              <a:buNone/>
            </a:pPr>
            <a:r>
              <a:rPr lang="en-US" altLang="en-US"/>
              <a:t>Short-term </a:t>
            </a:r>
            <a:r>
              <a:rPr lang="es-ES_tradnl" altLang="en-US"/>
              <a:t>n</a:t>
            </a:r>
            <a:r>
              <a:rPr lang="en-US" altLang="en-US"/>
              <a:t>eurotoxic </a:t>
            </a:r>
            <a:r>
              <a:rPr lang="es-ES_tradnl" altLang="en-US"/>
              <a:t>e</a:t>
            </a:r>
            <a:r>
              <a:rPr lang="en-US" altLang="en-US"/>
              <a:t>ffects</a:t>
            </a:r>
          </a:p>
          <a:p>
            <a:pPr lvl="3" eaLnBrk="1" hangingPunct="1">
              <a:buClr>
                <a:schemeClr val="tx1"/>
              </a:buClr>
              <a:buSzPct val="80000"/>
              <a:buFont typeface="Wingdings" panose="05000000000000000000" pitchFamily="2" charset="2"/>
              <a:buChar char="n"/>
            </a:pPr>
            <a:r>
              <a:rPr lang="en-US" altLang="en-US" b="0"/>
              <a:t> 	Deep unconsciousness.</a:t>
            </a:r>
          </a:p>
          <a:p>
            <a:pPr lvl="3" eaLnBrk="1" hangingPunct="1">
              <a:buClr>
                <a:schemeClr val="tx2"/>
              </a:buClr>
              <a:buSzPct val="70000"/>
              <a:buFont typeface="Wingdings" panose="05000000000000000000" pitchFamily="2" charset="2"/>
              <a:buChar char="n"/>
            </a:pPr>
            <a:r>
              <a:rPr lang="en-US" altLang="en-US" b="0"/>
              <a:t> 	Loss of the sense of pain.</a:t>
            </a:r>
          </a:p>
          <a:p>
            <a:pPr lvl="3" eaLnBrk="1" hangingPunct="1">
              <a:buClr>
                <a:schemeClr val="tx2"/>
              </a:buClr>
              <a:buSzPct val="70000"/>
              <a:buFont typeface="Wingdings" panose="05000000000000000000" pitchFamily="2" charset="2"/>
              <a:buChar char="n"/>
            </a:pPr>
            <a:r>
              <a:rPr lang="en-US" altLang="en-US" b="0"/>
              <a:t> 	Decrease in function of the 	 	central nervous system.</a:t>
            </a:r>
          </a:p>
          <a:p>
            <a:pPr lvl="3" eaLnBrk="1" hangingPunct="1">
              <a:buClr>
                <a:schemeClr val="tx2"/>
              </a:buClr>
              <a:buSzPct val="70000"/>
              <a:buFont typeface="Wingdings" panose="05000000000000000000" pitchFamily="2" charset="2"/>
              <a:buChar char="n"/>
            </a:pPr>
            <a:r>
              <a:rPr lang="en-US" altLang="en-US" b="0"/>
              <a:t> 	Stop breathing.</a:t>
            </a:r>
          </a:p>
          <a:p>
            <a:pPr lvl="3" eaLnBrk="1" hangingPunct="1">
              <a:buClr>
                <a:schemeClr val="tx2"/>
              </a:buClr>
              <a:buSzPct val="70000"/>
              <a:buFont typeface="Wingdings" panose="05000000000000000000" pitchFamily="2" charset="2"/>
              <a:buChar char="n"/>
            </a:pPr>
            <a:r>
              <a:rPr lang="en-US" altLang="en-US" b="0"/>
              <a:t> 	Unconsciousness.</a:t>
            </a:r>
          </a:p>
          <a:p>
            <a:pPr lvl="3" eaLnBrk="1" hangingPunct="1">
              <a:buClr>
                <a:schemeClr val="tx2"/>
              </a:buClr>
              <a:buSzPct val="70000"/>
              <a:buFont typeface="Wingdings" panose="05000000000000000000" pitchFamily="2" charset="2"/>
              <a:buChar char="n"/>
            </a:pPr>
            <a:r>
              <a:rPr lang="en-US" altLang="en-US" b="0"/>
              <a:t> 	Death.</a:t>
            </a:r>
          </a:p>
          <a:p>
            <a:pPr lvl="3" eaLnBrk="1" hangingPunct="1">
              <a:buClr>
                <a:schemeClr val="tx2"/>
              </a:buClr>
              <a:buSzPct val="70000"/>
              <a:buFont typeface="Wingdings" panose="05000000000000000000" pitchFamily="2" charset="2"/>
              <a:buChar char="n"/>
            </a:pPr>
            <a:endParaRPr lang="en-US" altLang="en-US" b="0"/>
          </a:p>
          <a:p>
            <a:pPr lvl="1" eaLnBrk="1" hangingPunct="1">
              <a:buClr>
                <a:schemeClr val="tx2"/>
              </a:buClr>
              <a:buSzPct val="70000"/>
              <a:buFont typeface="Wingdings" panose="05000000000000000000" pitchFamily="2" charset="2"/>
              <a:buNone/>
            </a:pPr>
            <a:endParaRPr lang="en-US" altLang="en-US" b="0"/>
          </a:p>
          <a:p>
            <a:pPr lvl="1" eaLnBrk="1" hangingPunct="1">
              <a:buClr>
                <a:schemeClr val="tx2"/>
              </a:buClr>
              <a:buSzPct val="70000"/>
              <a:buFont typeface="Wingdings" panose="05000000000000000000" pitchFamily="2" charset="2"/>
              <a:buNone/>
            </a:pPr>
            <a:r>
              <a:rPr lang="en-US" altLang="en-US"/>
              <a:t>Long-term </a:t>
            </a:r>
            <a:r>
              <a:rPr lang="es-ES_tradnl" altLang="en-US"/>
              <a:t>n</a:t>
            </a:r>
            <a:r>
              <a:rPr lang="en-US" altLang="en-US"/>
              <a:t>eurotoxic </a:t>
            </a:r>
            <a:r>
              <a:rPr lang="es-ES_tradnl" altLang="en-US"/>
              <a:t>e</a:t>
            </a:r>
            <a:r>
              <a:rPr lang="en-US" altLang="en-US"/>
              <a:t>ffects</a:t>
            </a:r>
          </a:p>
          <a:p>
            <a:pPr eaLnBrk="1" hangingPunct="1">
              <a:buClr>
                <a:schemeClr val="accent1"/>
              </a:buClr>
              <a:buSzPct val="80000"/>
              <a:buFont typeface="Wingdings" panose="05000000000000000000" pitchFamily="2" charset="2"/>
              <a:buNone/>
            </a:pPr>
            <a:r>
              <a:rPr lang="en-US" altLang="en-US" b="0"/>
              <a:t>Type 1</a:t>
            </a:r>
          </a:p>
          <a:p>
            <a:pPr lvl="3" eaLnBrk="1" hangingPunct="1">
              <a:buClr>
                <a:schemeClr val="tx2"/>
              </a:buClr>
              <a:buSzPct val="70000"/>
              <a:buFont typeface="Wingdings" panose="05000000000000000000" pitchFamily="2" charset="2"/>
              <a:buChar char="n"/>
            </a:pPr>
            <a:r>
              <a:rPr lang="en-US" altLang="en-US" b="0"/>
              <a:t> 	Fatigue, memory impairment, 		irritability, difficulty in 		concentrating and mild mood 		disturbance.</a:t>
            </a:r>
          </a:p>
          <a:p>
            <a:pPr lvl="1" eaLnBrk="1" hangingPunct="1">
              <a:buClr>
                <a:schemeClr val="tx2"/>
              </a:buClr>
              <a:buSzPct val="70000"/>
              <a:buFont typeface="Wingdings" panose="05000000000000000000" pitchFamily="2" charset="2"/>
              <a:buNone/>
            </a:pPr>
            <a:endParaRPr lang="en-US" altLang="en-US" b="0"/>
          </a:p>
          <a:p>
            <a:pPr eaLnBrk="1" hangingPunct="1">
              <a:buClr>
                <a:schemeClr val="accent1"/>
              </a:buClr>
              <a:buSzPct val="80000"/>
              <a:buFont typeface="Wingdings" panose="05000000000000000000" pitchFamily="2" charset="2"/>
              <a:buNone/>
            </a:pPr>
            <a:r>
              <a:rPr lang="en-US" altLang="en-US" b="0"/>
              <a:t>Type 2</a:t>
            </a:r>
          </a:p>
          <a:p>
            <a:pPr lvl="3" eaLnBrk="1" hangingPunct="1">
              <a:buClr>
                <a:schemeClr val="tx2"/>
              </a:buClr>
              <a:buSzPct val="70000"/>
              <a:buFont typeface="Wingdings" panose="05000000000000000000" pitchFamily="2" charset="2"/>
              <a:buChar char="n"/>
            </a:pPr>
            <a:r>
              <a:rPr lang="en-US" altLang="en-US" b="0"/>
              <a:t> 	Sustained personality or mood 		changes.  Emotional instability, 		diminished impulse control and 		motivation.</a:t>
            </a:r>
          </a:p>
          <a:p>
            <a:pPr lvl="3" eaLnBrk="1" hangingPunct="1">
              <a:buClr>
                <a:schemeClr val="tx2"/>
              </a:buClr>
              <a:buSzPct val="70000"/>
              <a:buFont typeface="Wingdings" panose="05000000000000000000" pitchFamily="2" charset="2"/>
              <a:buNone/>
            </a:pPr>
            <a:endParaRPr lang="en-US" altLang="en-US" b="0"/>
          </a:p>
          <a:p>
            <a:pPr lvl="2" eaLnBrk="1" hangingPunct="1">
              <a:buClr>
                <a:schemeClr val="accent1"/>
              </a:buClr>
              <a:buSzPct val="65000"/>
              <a:buFont typeface="Wingdings" panose="05000000000000000000" pitchFamily="2" charset="2"/>
              <a:buNone/>
            </a:pPr>
            <a:r>
              <a:rPr lang="en-US" altLang="en-US" b="0"/>
              <a:t>Type 3</a:t>
            </a:r>
          </a:p>
          <a:p>
            <a:pPr lvl="3" eaLnBrk="1" hangingPunct="1">
              <a:buClr>
                <a:schemeClr val="tx2"/>
              </a:buClr>
              <a:buSzPct val="70000"/>
              <a:buFont typeface="Wingdings" panose="05000000000000000000" pitchFamily="2" charset="2"/>
              <a:buChar char="n"/>
            </a:pPr>
            <a:r>
              <a:rPr lang="en-US" altLang="en-US" b="0"/>
              <a:t> 	Global deterioration in 		intellectual and memory function.</a:t>
            </a:r>
          </a:p>
        </p:txBody>
      </p:sp>
      <p:sp>
        <p:nvSpPr>
          <p:cNvPr id="25604" name="Text Box 1029">
            <a:extLst>
              <a:ext uri="{FF2B5EF4-FFF2-40B4-BE49-F238E27FC236}">
                <a16:creationId xmlns:a16="http://schemas.microsoft.com/office/drawing/2014/main" id="{166AAD10-DA58-41A9-8596-890BD1BF6AB0}"/>
              </a:ext>
            </a:extLst>
          </p:cNvPr>
          <p:cNvSpPr txBox="1">
            <a:spLocks noChangeArrowheads="1"/>
          </p:cNvSpPr>
          <p:nvPr/>
        </p:nvSpPr>
        <p:spPr bwMode="auto">
          <a:xfrm>
            <a:off x="3600450" y="4991100"/>
            <a:ext cx="2876550" cy="2495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n-US" altLang="en-US" sz="1800"/>
              <a:t>What are some solvents?</a:t>
            </a:r>
          </a:p>
          <a:p>
            <a:pPr eaLnBrk="1" hangingPunct="1">
              <a:spcBef>
                <a:spcPct val="20000"/>
              </a:spcBef>
              <a:buClr>
                <a:schemeClr val="accent1"/>
              </a:buClr>
              <a:buSzPct val="80000"/>
              <a:buFont typeface="Wingdings" panose="05000000000000000000" pitchFamily="2" charset="2"/>
              <a:buNone/>
            </a:pPr>
            <a:endParaRPr lang="en-US" altLang="en-US" sz="1800"/>
          </a:p>
          <a:p>
            <a:pPr eaLnBrk="1" hangingPunct="1">
              <a:spcBef>
                <a:spcPct val="20000"/>
              </a:spcBef>
              <a:buClr>
                <a:schemeClr val="accent1"/>
              </a:buClr>
              <a:buSzPct val="80000"/>
              <a:buFont typeface="Wingdings" panose="05000000000000000000" pitchFamily="2" charset="2"/>
              <a:buNone/>
            </a:pPr>
            <a:r>
              <a:rPr lang="en-US" altLang="en-US" b="0"/>
              <a:t>Paints</a:t>
            </a:r>
            <a:r>
              <a:rPr lang="es-ES_tradnl" altLang="en-US" b="0"/>
              <a:t> and t</a:t>
            </a:r>
            <a:r>
              <a:rPr lang="en-US" altLang="en-US" b="0"/>
              <a:t>hinners.</a:t>
            </a:r>
          </a:p>
          <a:p>
            <a:pPr eaLnBrk="1" hangingPunct="1">
              <a:spcBef>
                <a:spcPct val="20000"/>
              </a:spcBef>
              <a:buClr>
                <a:schemeClr val="accent1"/>
              </a:buClr>
              <a:buSzPct val="80000"/>
              <a:buFont typeface="Wingdings" panose="05000000000000000000" pitchFamily="2" charset="2"/>
              <a:buNone/>
            </a:pPr>
            <a:r>
              <a:rPr lang="en-US" altLang="en-US" b="0"/>
              <a:t>Adhesives.</a:t>
            </a:r>
          </a:p>
          <a:p>
            <a:pPr eaLnBrk="1" hangingPunct="1">
              <a:spcBef>
                <a:spcPct val="20000"/>
              </a:spcBef>
              <a:buClr>
                <a:schemeClr val="accent1"/>
              </a:buClr>
              <a:buSzPct val="80000"/>
              <a:buFont typeface="Wingdings" panose="05000000000000000000" pitchFamily="2" charset="2"/>
              <a:buNone/>
            </a:pPr>
            <a:r>
              <a:rPr lang="en-US" altLang="en-US" b="0"/>
              <a:t>Glues.</a:t>
            </a:r>
          </a:p>
          <a:p>
            <a:pPr eaLnBrk="1" hangingPunct="1">
              <a:spcBef>
                <a:spcPct val="20000"/>
              </a:spcBef>
              <a:buClr>
                <a:schemeClr val="accent1"/>
              </a:buClr>
              <a:buSzPct val="80000"/>
              <a:buFont typeface="Wingdings" panose="05000000000000000000" pitchFamily="2" charset="2"/>
              <a:buNone/>
            </a:pPr>
            <a:r>
              <a:rPr lang="en-US" altLang="en-US" b="0"/>
              <a:t>Coatings. </a:t>
            </a:r>
          </a:p>
          <a:p>
            <a:pPr eaLnBrk="1" hangingPunct="1">
              <a:spcBef>
                <a:spcPct val="20000"/>
              </a:spcBef>
              <a:buClr>
                <a:schemeClr val="accent1"/>
              </a:buClr>
              <a:buSzPct val="80000"/>
              <a:buFont typeface="Wingdings" panose="05000000000000000000" pitchFamily="2" charset="2"/>
              <a:buNone/>
            </a:pPr>
            <a:r>
              <a:rPr lang="en-US" altLang="en-US" b="0"/>
              <a:t>Degreasing/cleaning agents.</a:t>
            </a:r>
          </a:p>
          <a:p>
            <a:pPr eaLnBrk="1" hangingPunct="1">
              <a:spcBef>
                <a:spcPct val="20000"/>
              </a:spcBef>
              <a:buClr>
                <a:schemeClr val="accent1"/>
              </a:buClr>
              <a:buSzPct val="80000"/>
              <a:buFont typeface="Wingdings" panose="05000000000000000000" pitchFamily="2" charset="2"/>
              <a:buNone/>
            </a:pPr>
            <a:r>
              <a:rPr lang="en-US" altLang="en-US" b="0"/>
              <a:t>Stripping agents.</a:t>
            </a:r>
          </a:p>
          <a:p>
            <a:pPr eaLnBrk="1" hangingPunct="1">
              <a:spcBef>
                <a:spcPct val="20000"/>
              </a:spcBef>
              <a:buClr>
                <a:schemeClr val="accent1"/>
              </a:buClr>
              <a:buSzPct val="80000"/>
              <a:buFont typeface="Wingdings" panose="05000000000000000000" pitchFamily="2" charset="2"/>
              <a:buNone/>
            </a:pPr>
            <a:r>
              <a:rPr lang="en-US" altLang="en-US" b="0"/>
              <a:t>Fuels.</a:t>
            </a:r>
          </a:p>
        </p:txBody>
      </p:sp>
      <p:pic>
        <p:nvPicPr>
          <p:cNvPr id="25605" name="Picture 1037">
            <a:extLst>
              <a:ext uri="{FF2B5EF4-FFF2-40B4-BE49-F238E27FC236}">
                <a16:creationId xmlns:a16="http://schemas.microsoft.com/office/drawing/2014/main" id="{ED79AC40-C11C-4818-BCCF-421836CBC12D}"/>
              </a:ext>
            </a:extLst>
          </p:cNvPr>
          <p:cNvPicPr>
            <a:picLocks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524250" y="1447800"/>
            <a:ext cx="2743200" cy="2667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606" name="Group 1044">
            <a:extLst>
              <a:ext uri="{FF2B5EF4-FFF2-40B4-BE49-F238E27FC236}">
                <a16:creationId xmlns:a16="http://schemas.microsoft.com/office/drawing/2014/main" id="{0BA93251-9E72-47A2-9631-747A413C2C23}"/>
              </a:ext>
            </a:extLst>
          </p:cNvPr>
          <p:cNvGrpSpPr>
            <a:grpSpLocks/>
          </p:cNvGrpSpPr>
          <p:nvPr/>
        </p:nvGrpSpPr>
        <p:grpSpPr bwMode="auto">
          <a:xfrm>
            <a:off x="152400" y="8482013"/>
            <a:ext cx="6629400" cy="381000"/>
            <a:chOff x="96" y="5343"/>
            <a:chExt cx="4176" cy="240"/>
          </a:xfrm>
        </p:grpSpPr>
        <p:sp>
          <p:nvSpPr>
            <p:cNvPr id="25610" name="Text Box 1045">
              <a:extLst>
                <a:ext uri="{FF2B5EF4-FFF2-40B4-BE49-F238E27FC236}">
                  <a16:creationId xmlns:a16="http://schemas.microsoft.com/office/drawing/2014/main" id="{99E9CF1E-92E0-4DE1-B52E-DDD69C9A23EA}"/>
                </a:ext>
              </a:extLst>
            </p:cNvPr>
            <p:cNvSpPr txBox="1">
              <a:spLocks noChangeArrowheads="1"/>
            </p:cNvSpPr>
            <p:nvPr/>
          </p:nvSpPr>
          <p:spPr bwMode="auto">
            <a:xfrm>
              <a:off x="96" y="5376"/>
              <a:ext cx="3504" cy="1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In addition to health </a:t>
              </a:r>
              <a:r>
                <a:rPr lang="es-ES_tradnl" altLang="en-US"/>
                <a:t>hazards, </a:t>
              </a:r>
              <a:r>
                <a:rPr lang="en-US" altLang="en-US"/>
                <a:t>many solvents are flammable!</a:t>
              </a:r>
            </a:p>
          </p:txBody>
        </p:sp>
        <p:sp>
          <p:nvSpPr>
            <p:cNvPr id="25611" name="Rectangle 1046">
              <a:extLst>
                <a:ext uri="{FF2B5EF4-FFF2-40B4-BE49-F238E27FC236}">
                  <a16:creationId xmlns:a16="http://schemas.microsoft.com/office/drawing/2014/main" id="{4DB3AE76-38A7-4420-A584-F5EDF9FBD401}"/>
                </a:ext>
              </a:extLst>
            </p:cNvPr>
            <p:cNvSpPr>
              <a:spLocks noChangeArrowheads="1"/>
            </p:cNvSpPr>
            <p:nvPr/>
          </p:nvSpPr>
          <p:spPr bwMode="auto">
            <a:xfrm>
              <a:off x="3372" y="5343"/>
              <a:ext cx="900" cy="2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pic>
        <p:nvPicPr>
          <p:cNvPr id="25607" name="Picture 1047" descr="C:\WINDOWS\Application Data\Microsoft\Media Catalog\Flamabl3.wmf">
            <a:extLst>
              <a:ext uri="{FF2B5EF4-FFF2-40B4-BE49-F238E27FC236}">
                <a16:creationId xmlns:a16="http://schemas.microsoft.com/office/drawing/2014/main" id="{3695169B-EBE0-4AA2-8B61-9E4A2CDCF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6870700"/>
            <a:ext cx="13938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Line 1048">
            <a:extLst>
              <a:ext uri="{FF2B5EF4-FFF2-40B4-BE49-F238E27FC236}">
                <a16:creationId xmlns:a16="http://schemas.microsoft.com/office/drawing/2014/main" id="{EFD3646A-A5F4-4A8F-A2A0-9C2B407A5429}"/>
              </a:ext>
            </a:extLst>
          </p:cNvPr>
          <p:cNvSpPr>
            <a:spLocks noChangeShapeType="1"/>
          </p:cNvSpPr>
          <p:nvPr/>
        </p:nvSpPr>
        <p:spPr bwMode="auto">
          <a:xfrm>
            <a:off x="5330825" y="8848725"/>
            <a:ext cx="14795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9" name="Text Box 1049">
            <a:extLst>
              <a:ext uri="{FF2B5EF4-FFF2-40B4-BE49-F238E27FC236}">
                <a16:creationId xmlns:a16="http://schemas.microsoft.com/office/drawing/2014/main" id="{032DB185-9897-4D75-B8DA-6A6333E3A7CD}"/>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Solvents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a:extLst>
              <a:ext uri="{FF2B5EF4-FFF2-40B4-BE49-F238E27FC236}">
                <a16:creationId xmlns:a16="http://schemas.microsoft.com/office/drawing/2014/main" id="{C21A398E-7198-417F-984C-20D2A2DAAD95}"/>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6627" name="Text Box 5">
            <a:extLst>
              <a:ext uri="{FF2B5EF4-FFF2-40B4-BE49-F238E27FC236}">
                <a16:creationId xmlns:a16="http://schemas.microsoft.com/office/drawing/2014/main" id="{1DDD86F5-0361-49FD-8A79-A6577FAB2BCF}"/>
              </a:ext>
            </a:extLst>
          </p:cNvPr>
          <p:cNvSpPr txBox="1">
            <a:spLocks noChangeArrowheads="1"/>
          </p:cNvSpPr>
          <p:nvPr/>
        </p:nvSpPr>
        <p:spPr bwMode="auto">
          <a:xfrm>
            <a:off x="3600450" y="4991100"/>
            <a:ext cx="2876550" cy="2982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spcBef>
                <a:spcPct val="20000"/>
              </a:spcBef>
              <a:buClr>
                <a:schemeClr val="accent1"/>
              </a:buClr>
              <a:buSzPct val="80000"/>
              <a:buFont typeface="Wingdings" panose="05000000000000000000" pitchFamily="2" charset="2"/>
              <a:buNone/>
            </a:pPr>
            <a:r>
              <a:rPr lang="es-ES_tradnl" altLang="en-US" sz="1800"/>
              <a:t>¿Cuáles son algunos disolventes</a:t>
            </a:r>
            <a:r>
              <a:rPr lang="en-US" altLang="en-US" sz="1800"/>
              <a:t>?</a:t>
            </a:r>
            <a:endParaRPr lang="es-ES_tradnl" altLang="en-US" sz="1800"/>
          </a:p>
          <a:p>
            <a:pPr eaLnBrk="1" hangingPunct="1">
              <a:spcBef>
                <a:spcPct val="20000"/>
              </a:spcBef>
              <a:buClr>
                <a:schemeClr val="accent1"/>
              </a:buClr>
              <a:buSzPct val="80000"/>
              <a:buFont typeface="Wingdings" panose="05000000000000000000" pitchFamily="2" charset="2"/>
              <a:buNone/>
            </a:pPr>
            <a:endParaRPr lang="es-ES_tradnl" altLang="en-US" sz="1800"/>
          </a:p>
          <a:p>
            <a:pPr eaLnBrk="1" hangingPunct="1">
              <a:spcBef>
                <a:spcPct val="20000"/>
              </a:spcBef>
              <a:buClr>
                <a:schemeClr val="accent1"/>
              </a:buClr>
              <a:buSzPct val="80000"/>
              <a:buFont typeface="Wingdings" panose="05000000000000000000" pitchFamily="2" charset="2"/>
              <a:buNone/>
            </a:pPr>
            <a:r>
              <a:rPr lang="es-ES_tradnl" altLang="en-US" b="0"/>
              <a:t>Pinturas y tineres.</a:t>
            </a:r>
            <a:endParaRPr lang="en-US" altLang="en-US" b="0"/>
          </a:p>
          <a:p>
            <a:pPr eaLnBrk="1" hangingPunct="1">
              <a:spcBef>
                <a:spcPct val="20000"/>
              </a:spcBef>
              <a:buClr>
                <a:schemeClr val="accent1"/>
              </a:buClr>
              <a:buSzPct val="80000"/>
              <a:buFont typeface="Wingdings" panose="05000000000000000000" pitchFamily="2" charset="2"/>
              <a:buNone/>
            </a:pPr>
            <a:r>
              <a:rPr lang="en-US" altLang="en-US" b="0"/>
              <a:t>Ad</a:t>
            </a:r>
            <a:r>
              <a:rPr lang="es-ES_tradnl" altLang="en-US" b="0"/>
              <a:t>he</a:t>
            </a:r>
            <a:r>
              <a:rPr lang="en-US" altLang="en-US" b="0"/>
              <a:t>siv</a:t>
            </a:r>
            <a:r>
              <a:rPr lang="es-ES_tradnl" altLang="en-US" b="0"/>
              <a:t>os.</a:t>
            </a:r>
            <a:endParaRPr lang="en-US" altLang="en-US" b="0"/>
          </a:p>
          <a:p>
            <a:pPr eaLnBrk="1" hangingPunct="1">
              <a:spcBef>
                <a:spcPct val="20000"/>
              </a:spcBef>
              <a:buClr>
                <a:schemeClr val="accent1"/>
              </a:buClr>
              <a:buSzPct val="80000"/>
              <a:buFont typeface="Wingdings" panose="05000000000000000000" pitchFamily="2" charset="2"/>
              <a:buNone/>
            </a:pPr>
            <a:r>
              <a:rPr lang="es-ES_tradnl" altLang="en-US" b="0"/>
              <a:t>Pegamentos.</a:t>
            </a:r>
            <a:endParaRPr lang="en-US" altLang="en-US" b="0"/>
          </a:p>
          <a:p>
            <a:pPr eaLnBrk="1" hangingPunct="1">
              <a:spcBef>
                <a:spcPct val="20000"/>
              </a:spcBef>
              <a:buClr>
                <a:schemeClr val="accent1"/>
              </a:buClr>
              <a:buSzPct val="80000"/>
              <a:buFont typeface="Wingdings" panose="05000000000000000000" pitchFamily="2" charset="2"/>
              <a:buNone/>
            </a:pPr>
            <a:r>
              <a:rPr lang="es-ES_tradnl" altLang="en-US" b="0"/>
              <a:t>Recubiertas.</a:t>
            </a:r>
            <a:endParaRPr lang="en-US" altLang="en-US" b="0"/>
          </a:p>
          <a:p>
            <a:pPr eaLnBrk="1" hangingPunct="1">
              <a:spcBef>
                <a:spcPct val="20000"/>
              </a:spcBef>
              <a:buClr>
                <a:schemeClr val="accent1"/>
              </a:buClr>
              <a:buSzPct val="80000"/>
              <a:buFont typeface="Wingdings" panose="05000000000000000000" pitchFamily="2" charset="2"/>
              <a:buNone/>
            </a:pPr>
            <a:r>
              <a:rPr lang="en-US" altLang="en-US" b="0"/>
              <a:t>De</a:t>
            </a:r>
            <a:r>
              <a:rPr lang="es-ES_tradnl" altLang="en-US" b="0"/>
              <a:t>s</a:t>
            </a:r>
            <a:r>
              <a:rPr lang="en-US" altLang="en-US" b="0"/>
              <a:t>gr</a:t>
            </a:r>
            <a:r>
              <a:rPr lang="es-ES_tradnl" altLang="en-US" b="0"/>
              <a:t>asadores y sustancias limpiadoras.</a:t>
            </a:r>
            <a:endParaRPr lang="en-US" altLang="en-US" b="0"/>
          </a:p>
          <a:p>
            <a:pPr eaLnBrk="1" hangingPunct="1">
              <a:spcBef>
                <a:spcPct val="20000"/>
              </a:spcBef>
              <a:buClr>
                <a:schemeClr val="accent1"/>
              </a:buClr>
              <a:buSzPct val="80000"/>
              <a:buFont typeface="Wingdings" panose="05000000000000000000" pitchFamily="2" charset="2"/>
              <a:buNone/>
            </a:pPr>
            <a:r>
              <a:rPr lang="es-ES_tradnl" altLang="en-US" b="0"/>
              <a:t>Sustancias removedoras.</a:t>
            </a:r>
            <a:endParaRPr lang="en-US" altLang="en-US" b="0"/>
          </a:p>
          <a:p>
            <a:pPr eaLnBrk="1" hangingPunct="1">
              <a:spcBef>
                <a:spcPct val="20000"/>
              </a:spcBef>
              <a:buClr>
                <a:schemeClr val="accent1"/>
              </a:buClr>
              <a:buSzPct val="80000"/>
              <a:buFont typeface="Wingdings" panose="05000000000000000000" pitchFamily="2" charset="2"/>
              <a:buNone/>
            </a:pPr>
            <a:r>
              <a:rPr lang="es-ES_tradnl" altLang="en-US" b="0"/>
              <a:t>Combustibles.</a:t>
            </a:r>
            <a:endParaRPr lang="en-US" altLang="en-US" b="0"/>
          </a:p>
        </p:txBody>
      </p:sp>
      <p:pic>
        <p:nvPicPr>
          <p:cNvPr id="26628" name="Picture 6">
            <a:extLst>
              <a:ext uri="{FF2B5EF4-FFF2-40B4-BE49-F238E27FC236}">
                <a16:creationId xmlns:a16="http://schemas.microsoft.com/office/drawing/2014/main" id="{6AEBBA4D-C0F0-4257-8D8F-4199AA9B9258}"/>
              </a:ext>
            </a:extLst>
          </p:cNvPr>
          <p:cNvPicPr>
            <a:picLocks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524250" y="1447800"/>
            <a:ext cx="2743200" cy="2667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 Box 14">
            <a:extLst>
              <a:ext uri="{FF2B5EF4-FFF2-40B4-BE49-F238E27FC236}">
                <a16:creationId xmlns:a16="http://schemas.microsoft.com/office/drawing/2014/main" id="{B94DA21A-062A-4AF2-8F13-BE10058BD67E}"/>
              </a:ext>
            </a:extLst>
          </p:cNvPr>
          <p:cNvSpPr txBox="1">
            <a:spLocks noChangeArrowheads="1"/>
          </p:cNvSpPr>
          <p:nvPr/>
        </p:nvSpPr>
        <p:spPr bwMode="auto">
          <a:xfrm>
            <a:off x="174625" y="1270000"/>
            <a:ext cx="3254375" cy="71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00050" algn="l"/>
              </a:tabLst>
              <a:defRPr sz="1400" b="1">
                <a:solidFill>
                  <a:schemeClr val="tx1"/>
                </a:solidFill>
                <a:latin typeface="Times New Roman" panose="02020603050405020304" pitchFamily="18" charset="0"/>
              </a:defRPr>
            </a:lvl1pPr>
            <a:lvl2pPr marL="1588">
              <a:tabLst>
                <a:tab pos="400050" algn="l"/>
              </a:tabLst>
              <a:defRPr sz="1400" b="1">
                <a:solidFill>
                  <a:schemeClr val="tx1"/>
                </a:solidFill>
                <a:latin typeface="Times New Roman" panose="02020603050405020304" pitchFamily="18" charset="0"/>
              </a:defRPr>
            </a:lvl2pPr>
            <a:lvl3pPr marL="3175">
              <a:tabLst>
                <a:tab pos="400050" algn="l"/>
              </a:tabLst>
              <a:defRPr sz="1400" b="1">
                <a:solidFill>
                  <a:schemeClr val="tx1"/>
                </a:solidFill>
                <a:latin typeface="Times New Roman" panose="02020603050405020304" pitchFamily="18" charset="0"/>
              </a:defRPr>
            </a:lvl3pPr>
            <a:lvl4pPr marL="228600">
              <a:tabLst>
                <a:tab pos="400050" algn="l"/>
              </a:tabLst>
              <a:defRPr sz="1400" b="1">
                <a:solidFill>
                  <a:schemeClr val="tx1"/>
                </a:solidFill>
                <a:latin typeface="Times New Roman" panose="02020603050405020304" pitchFamily="18" charset="0"/>
              </a:defRPr>
            </a:lvl4pPr>
            <a:lvl5pPr marL="2057400" indent="-228600">
              <a:tabLst>
                <a:tab pos="40005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0005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0005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0005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00050" algn="l"/>
              </a:tabLst>
              <a:defRPr sz="1400" b="1">
                <a:solidFill>
                  <a:schemeClr val="tx1"/>
                </a:solidFill>
                <a:latin typeface="Times New Roman" panose="02020603050405020304" pitchFamily="18" charset="0"/>
              </a:defRPr>
            </a:lvl9pPr>
          </a:lstStyle>
          <a:p>
            <a:pPr eaLnBrk="1" hangingPunct="1">
              <a:buClr>
                <a:schemeClr val="accent1"/>
              </a:buClr>
              <a:buSzPct val="80000"/>
              <a:buFont typeface="Wingdings" panose="05000000000000000000" pitchFamily="2" charset="2"/>
              <a:buNone/>
            </a:pPr>
            <a:r>
              <a:rPr lang="es-ES_tradnl" altLang="en-US" b="0"/>
              <a:t>Los disolventes son sustancias que separan los metales, líquidos y otras sustancias.</a:t>
            </a:r>
          </a:p>
          <a:p>
            <a:pPr eaLnBrk="1" hangingPunct="1">
              <a:buClr>
                <a:schemeClr val="accent1"/>
              </a:buClr>
              <a:buSzPct val="80000"/>
              <a:buFont typeface="Wingdings" panose="05000000000000000000" pitchFamily="2" charset="2"/>
              <a:buNone/>
            </a:pPr>
            <a:endParaRPr lang="es-ES_tradnl" altLang="en-US" b="0"/>
          </a:p>
          <a:p>
            <a:pPr eaLnBrk="1" hangingPunct="1">
              <a:buClr>
                <a:schemeClr val="accent1"/>
              </a:buClr>
              <a:buSzPct val="80000"/>
              <a:buFont typeface="Wingdings" panose="05000000000000000000" pitchFamily="2" charset="2"/>
              <a:buNone/>
            </a:pPr>
            <a:r>
              <a:rPr lang="es-ES_tradnl" altLang="en-US" b="0"/>
              <a:t>¡Los disolventes son químicos fuertes!</a:t>
            </a:r>
          </a:p>
          <a:p>
            <a:pPr eaLnBrk="1" hangingPunct="1">
              <a:buClr>
                <a:schemeClr val="accent1"/>
              </a:buClr>
              <a:buSzPct val="80000"/>
              <a:buFont typeface="Wingdings" panose="05000000000000000000" pitchFamily="2" charset="2"/>
              <a:buNone/>
            </a:pPr>
            <a:endParaRPr lang="es-ES_tradnl" altLang="en-US" b="0"/>
          </a:p>
          <a:p>
            <a:pPr eaLnBrk="1" hangingPunct="1">
              <a:buClr>
                <a:schemeClr val="accent1"/>
              </a:buClr>
              <a:buSzPct val="80000"/>
              <a:buFont typeface="Wingdings" panose="05000000000000000000" pitchFamily="2" charset="2"/>
              <a:buNone/>
            </a:pPr>
            <a:r>
              <a:rPr lang="es-ES_tradnl" altLang="en-US"/>
              <a:t>Efectos neurotóxicos a corto plazo</a:t>
            </a:r>
            <a:endParaRPr lang="en-US" altLang="en-US"/>
          </a:p>
          <a:p>
            <a:pPr lvl="3" eaLnBrk="1" hangingPunct="1">
              <a:buClr>
                <a:schemeClr val="tx1"/>
              </a:buClr>
              <a:buSzPct val="80000"/>
              <a:buFont typeface="Wingdings" panose="05000000000000000000" pitchFamily="2" charset="2"/>
              <a:buChar char="n"/>
            </a:pPr>
            <a:r>
              <a:rPr lang="en-US" altLang="en-US" b="0"/>
              <a:t> 	Desmayo p</a:t>
            </a:r>
            <a:r>
              <a:rPr lang="es-ES_tradnl" altLang="en-US" b="0"/>
              <a:t>rofundo.</a:t>
            </a:r>
            <a:endParaRPr lang="en-US" altLang="en-US" b="0"/>
          </a:p>
          <a:p>
            <a:pPr lvl="3" eaLnBrk="1" hangingPunct="1">
              <a:buClr>
                <a:schemeClr val="tx2"/>
              </a:buClr>
              <a:buSzPct val="70000"/>
              <a:buFont typeface="Wingdings" panose="05000000000000000000" pitchFamily="2" charset="2"/>
              <a:buChar char="n"/>
            </a:pPr>
            <a:r>
              <a:rPr lang="en-US" altLang="en-US" b="0"/>
              <a:t> 	</a:t>
            </a:r>
            <a:r>
              <a:rPr lang="es-ES_tradnl" altLang="en-US" b="0"/>
              <a:t>Pérdida del sentido de dolor.</a:t>
            </a:r>
            <a:endParaRPr lang="en-US" altLang="en-US" b="0"/>
          </a:p>
          <a:p>
            <a:pPr lvl="3" eaLnBrk="1" hangingPunct="1">
              <a:buClr>
                <a:schemeClr val="tx2"/>
              </a:buClr>
              <a:buSzPct val="70000"/>
              <a:buFont typeface="Wingdings" panose="05000000000000000000" pitchFamily="2" charset="2"/>
              <a:buChar char="n"/>
            </a:pPr>
            <a:r>
              <a:rPr lang="en-US" altLang="en-US" b="0"/>
              <a:t> 	</a:t>
            </a:r>
            <a:r>
              <a:rPr lang="es-ES_tradnl" altLang="en-US" b="0"/>
              <a:t>Disminución de la función del 		sistema nervioso central.</a:t>
            </a:r>
            <a:endParaRPr lang="en-US" altLang="en-US" b="0"/>
          </a:p>
          <a:p>
            <a:pPr lvl="3" eaLnBrk="1" hangingPunct="1">
              <a:buClr>
                <a:schemeClr val="tx2"/>
              </a:buClr>
              <a:buSzPct val="70000"/>
              <a:buFont typeface="Wingdings" panose="05000000000000000000" pitchFamily="2" charset="2"/>
              <a:buChar char="n"/>
            </a:pPr>
            <a:r>
              <a:rPr lang="en-US" altLang="en-US" b="0"/>
              <a:t> 	</a:t>
            </a:r>
            <a:r>
              <a:rPr lang="es-ES_tradnl" altLang="en-US" b="0"/>
              <a:t>Paro de la respiración.</a:t>
            </a:r>
            <a:r>
              <a:rPr lang="en-US" altLang="en-US" b="0"/>
              <a:t>	</a:t>
            </a:r>
          </a:p>
          <a:p>
            <a:pPr lvl="3" eaLnBrk="1" hangingPunct="1">
              <a:buClr>
                <a:schemeClr val="tx2"/>
              </a:buClr>
              <a:buSzPct val="70000"/>
              <a:buFont typeface="Wingdings" panose="05000000000000000000" pitchFamily="2" charset="2"/>
              <a:buChar char="n"/>
            </a:pPr>
            <a:r>
              <a:rPr lang="en-US" altLang="en-US" b="0"/>
              <a:t> 	Desmayo</a:t>
            </a:r>
            <a:r>
              <a:rPr lang="es-ES_tradnl" altLang="en-US" b="0"/>
              <a:t>.</a:t>
            </a:r>
            <a:endParaRPr lang="en-US" altLang="en-US" b="0"/>
          </a:p>
          <a:p>
            <a:pPr lvl="3" eaLnBrk="1" hangingPunct="1">
              <a:buClr>
                <a:schemeClr val="tx2"/>
              </a:buClr>
              <a:buSzPct val="70000"/>
              <a:buFont typeface="Wingdings" panose="05000000000000000000" pitchFamily="2" charset="2"/>
              <a:buChar char="n"/>
            </a:pPr>
            <a:r>
              <a:rPr lang="en-US" altLang="en-US" b="0"/>
              <a:t> 	</a:t>
            </a:r>
            <a:r>
              <a:rPr lang="es-ES_tradnl" altLang="en-US" b="0"/>
              <a:t>Muerte.</a:t>
            </a:r>
            <a:endParaRPr lang="en-US" altLang="en-US" b="0"/>
          </a:p>
          <a:p>
            <a:pPr lvl="3" eaLnBrk="1" hangingPunct="1">
              <a:buClr>
                <a:schemeClr val="tx2"/>
              </a:buClr>
              <a:buSzPct val="70000"/>
              <a:buFont typeface="Wingdings" panose="05000000000000000000" pitchFamily="2" charset="2"/>
              <a:buChar char="n"/>
            </a:pPr>
            <a:endParaRPr lang="en-US" altLang="en-US" b="0"/>
          </a:p>
          <a:p>
            <a:pPr lvl="1" eaLnBrk="1" hangingPunct="1">
              <a:buClr>
                <a:schemeClr val="tx2"/>
              </a:buClr>
              <a:buSzPct val="70000"/>
              <a:buFont typeface="Wingdings" panose="05000000000000000000" pitchFamily="2" charset="2"/>
              <a:buNone/>
            </a:pPr>
            <a:r>
              <a:rPr lang="es-ES_tradnl" altLang="en-US"/>
              <a:t>Efectos neurotóxicos a largo plazo</a:t>
            </a:r>
            <a:endParaRPr lang="en-US" altLang="en-US"/>
          </a:p>
          <a:p>
            <a:pPr eaLnBrk="1" hangingPunct="1">
              <a:buClr>
                <a:schemeClr val="accent1"/>
              </a:buClr>
              <a:buSzPct val="80000"/>
              <a:buFont typeface="Wingdings" panose="05000000000000000000" pitchFamily="2" charset="2"/>
              <a:buNone/>
            </a:pPr>
            <a:r>
              <a:rPr lang="en-US" altLang="en-US" b="0"/>
              <a:t>T</a:t>
            </a:r>
            <a:r>
              <a:rPr lang="es-ES_tradnl" altLang="en-US" b="0"/>
              <a:t>ipo </a:t>
            </a:r>
            <a:r>
              <a:rPr lang="en-US" altLang="en-US" b="0"/>
              <a:t>1</a:t>
            </a:r>
          </a:p>
          <a:p>
            <a:pPr lvl="3" eaLnBrk="1" hangingPunct="1">
              <a:buClr>
                <a:schemeClr val="tx2"/>
              </a:buClr>
              <a:buSzPct val="70000"/>
              <a:buFont typeface="Wingdings" panose="05000000000000000000" pitchFamily="2" charset="2"/>
              <a:buChar char="n"/>
            </a:pPr>
            <a:r>
              <a:rPr lang="es-ES_tradnl" altLang="en-US" b="0"/>
              <a:t> Cansancio, daño a la memoria, 		irritabilidad, dificultad en la 		concentración y leves trastornos en 	el estado de ánimo.</a:t>
            </a:r>
          </a:p>
          <a:p>
            <a:pPr lvl="3" eaLnBrk="1" hangingPunct="1">
              <a:buClr>
                <a:schemeClr val="tx2"/>
              </a:buClr>
              <a:buSzPct val="70000"/>
              <a:buFont typeface="Wingdings" panose="05000000000000000000" pitchFamily="2" charset="2"/>
              <a:buChar char="n"/>
            </a:pPr>
            <a:endParaRPr lang="en-US" altLang="en-US" b="0"/>
          </a:p>
          <a:p>
            <a:pPr eaLnBrk="1" hangingPunct="1">
              <a:buClr>
                <a:schemeClr val="accent1"/>
              </a:buClr>
              <a:buSzPct val="80000"/>
              <a:buFont typeface="Wingdings" panose="05000000000000000000" pitchFamily="2" charset="2"/>
              <a:buNone/>
            </a:pPr>
            <a:r>
              <a:rPr lang="en-US" altLang="en-US" b="0"/>
              <a:t>T</a:t>
            </a:r>
            <a:r>
              <a:rPr lang="es-ES_tradnl" altLang="en-US" b="0"/>
              <a:t>ipo</a:t>
            </a:r>
            <a:r>
              <a:rPr lang="en-US" altLang="en-US" b="0"/>
              <a:t> 2</a:t>
            </a:r>
            <a:endParaRPr lang="es-ES_tradnl" altLang="en-US" b="0"/>
          </a:p>
          <a:p>
            <a:pPr eaLnBrk="1" hangingPunct="1">
              <a:buClr>
                <a:schemeClr val="accent1"/>
              </a:buClr>
              <a:buSzPct val="80000"/>
              <a:buFont typeface="Wingdings" panose="05000000000000000000" pitchFamily="2" charset="2"/>
              <a:buNone/>
            </a:pPr>
            <a:endParaRPr lang="en-US" altLang="en-US" b="0"/>
          </a:p>
          <a:p>
            <a:pPr lvl="3" eaLnBrk="1" hangingPunct="1">
              <a:buClr>
                <a:schemeClr val="tx2"/>
              </a:buClr>
              <a:buSzPct val="70000"/>
              <a:buFont typeface="Wingdings" panose="05000000000000000000" pitchFamily="2" charset="2"/>
              <a:buChar char="n"/>
            </a:pPr>
            <a:r>
              <a:rPr lang="es-ES_tradnl" altLang="en-US" b="0"/>
              <a:t> Cambios duraderos en la 		personalidad y estado de ánimo.  	Inestabilidad emocional, 		disminución del control de la 		impulsividad y disminución de la 	motivación.</a:t>
            </a:r>
            <a:endParaRPr lang="en-US" altLang="en-US"/>
          </a:p>
          <a:p>
            <a:pPr lvl="3" eaLnBrk="1" hangingPunct="1">
              <a:buClr>
                <a:schemeClr val="tx2"/>
              </a:buClr>
              <a:buSzPct val="70000"/>
              <a:buFont typeface="Wingdings" panose="05000000000000000000" pitchFamily="2" charset="2"/>
              <a:buNone/>
            </a:pPr>
            <a:endParaRPr lang="en-US" altLang="en-US" b="0"/>
          </a:p>
          <a:p>
            <a:pPr lvl="2" eaLnBrk="1" hangingPunct="1">
              <a:buClr>
                <a:schemeClr val="accent1"/>
              </a:buClr>
              <a:buSzPct val="65000"/>
              <a:buFont typeface="Wingdings" panose="05000000000000000000" pitchFamily="2" charset="2"/>
              <a:buNone/>
            </a:pPr>
            <a:r>
              <a:rPr lang="en-US" altLang="en-US" b="0"/>
              <a:t>Tipo 3</a:t>
            </a:r>
          </a:p>
          <a:p>
            <a:pPr lvl="3" eaLnBrk="1" hangingPunct="1">
              <a:buClr>
                <a:schemeClr val="tx2"/>
              </a:buClr>
              <a:buSzPct val="70000"/>
              <a:buFont typeface="Wingdings" panose="05000000000000000000" pitchFamily="2" charset="2"/>
              <a:buChar char="n"/>
            </a:pPr>
            <a:r>
              <a:rPr lang="en-US" altLang="en-US" b="0"/>
              <a:t> 	</a:t>
            </a:r>
            <a:r>
              <a:rPr lang="es-ES_tradnl" altLang="en-US" b="0"/>
              <a:t>Deterioro total del intelecto y la 		memoria</a:t>
            </a:r>
            <a:r>
              <a:rPr lang="en-US" altLang="en-US" b="0"/>
              <a:t>.</a:t>
            </a:r>
          </a:p>
        </p:txBody>
      </p:sp>
      <p:grpSp>
        <p:nvGrpSpPr>
          <p:cNvPr id="26630" name="Group 15">
            <a:extLst>
              <a:ext uri="{FF2B5EF4-FFF2-40B4-BE49-F238E27FC236}">
                <a16:creationId xmlns:a16="http://schemas.microsoft.com/office/drawing/2014/main" id="{1D48E5D1-47A7-4648-BAB5-185BC039F6CA}"/>
              </a:ext>
            </a:extLst>
          </p:cNvPr>
          <p:cNvGrpSpPr>
            <a:grpSpLocks/>
          </p:cNvGrpSpPr>
          <p:nvPr/>
        </p:nvGrpSpPr>
        <p:grpSpPr bwMode="auto">
          <a:xfrm>
            <a:off x="149225" y="8494713"/>
            <a:ext cx="6629400" cy="381000"/>
            <a:chOff x="96" y="5343"/>
            <a:chExt cx="4176" cy="240"/>
          </a:xfrm>
        </p:grpSpPr>
        <p:sp>
          <p:nvSpPr>
            <p:cNvPr id="26635" name="Text Box 16">
              <a:extLst>
                <a:ext uri="{FF2B5EF4-FFF2-40B4-BE49-F238E27FC236}">
                  <a16:creationId xmlns:a16="http://schemas.microsoft.com/office/drawing/2014/main" id="{086BD18F-BF28-49C5-B231-4CCE81DA6B06}"/>
                </a:ext>
              </a:extLst>
            </p:cNvPr>
            <p:cNvSpPr txBox="1">
              <a:spLocks noChangeArrowheads="1"/>
            </p:cNvSpPr>
            <p:nvPr/>
          </p:nvSpPr>
          <p:spPr bwMode="auto">
            <a:xfrm>
              <a:off x="96" y="5376"/>
              <a:ext cx="3504" cy="1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300"/>
                <a:t>¡Además de los peligros a las salud, muchos disolventes son inflamables</a:t>
              </a:r>
              <a:r>
                <a:rPr lang="en-US" altLang="en-US" sz="1300"/>
                <a:t>!</a:t>
              </a:r>
            </a:p>
          </p:txBody>
        </p:sp>
        <p:sp>
          <p:nvSpPr>
            <p:cNvPr id="26636" name="Rectangle 17">
              <a:extLst>
                <a:ext uri="{FF2B5EF4-FFF2-40B4-BE49-F238E27FC236}">
                  <a16:creationId xmlns:a16="http://schemas.microsoft.com/office/drawing/2014/main" id="{B0C8A87C-25EB-4C8E-B493-E4129571C1A6}"/>
                </a:ext>
              </a:extLst>
            </p:cNvPr>
            <p:cNvSpPr>
              <a:spLocks noChangeArrowheads="1"/>
            </p:cNvSpPr>
            <p:nvPr/>
          </p:nvSpPr>
          <p:spPr bwMode="auto">
            <a:xfrm>
              <a:off x="3372" y="5343"/>
              <a:ext cx="900" cy="2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grpSp>
        <p:nvGrpSpPr>
          <p:cNvPr id="26631" name="Group 20">
            <a:extLst>
              <a:ext uri="{FF2B5EF4-FFF2-40B4-BE49-F238E27FC236}">
                <a16:creationId xmlns:a16="http://schemas.microsoft.com/office/drawing/2014/main" id="{DB1B7D1B-31D5-439C-9D7F-D5B09AF7AA7B}"/>
              </a:ext>
            </a:extLst>
          </p:cNvPr>
          <p:cNvGrpSpPr>
            <a:grpSpLocks/>
          </p:cNvGrpSpPr>
          <p:nvPr/>
        </p:nvGrpSpPr>
        <p:grpSpPr bwMode="auto">
          <a:xfrm>
            <a:off x="5330825" y="6870700"/>
            <a:ext cx="1479550" cy="1979613"/>
            <a:chOff x="3358" y="4328"/>
            <a:chExt cx="932" cy="1247"/>
          </a:xfrm>
        </p:grpSpPr>
        <p:pic>
          <p:nvPicPr>
            <p:cNvPr id="26633" name="Picture 18" descr="C:\WINDOWS\Application Data\Microsoft\Media Catalog\Flamabl3.wmf">
              <a:extLst>
                <a:ext uri="{FF2B5EF4-FFF2-40B4-BE49-F238E27FC236}">
                  <a16:creationId xmlns:a16="http://schemas.microsoft.com/office/drawing/2014/main" id="{75B08DE0-1A75-4AE3-BE16-1B9CEBE5D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 y="4328"/>
              <a:ext cx="878"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Line 19">
              <a:extLst>
                <a:ext uri="{FF2B5EF4-FFF2-40B4-BE49-F238E27FC236}">
                  <a16:creationId xmlns:a16="http://schemas.microsoft.com/office/drawing/2014/main" id="{812FEC3D-4B67-4061-B118-596316ED7440}"/>
                </a:ext>
              </a:extLst>
            </p:cNvPr>
            <p:cNvSpPr>
              <a:spLocks noChangeShapeType="1"/>
            </p:cNvSpPr>
            <p:nvPr/>
          </p:nvSpPr>
          <p:spPr bwMode="auto">
            <a:xfrm>
              <a:off x="3358" y="5574"/>
              <a:ext cx="9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32" name="Text Box 21">
            <a:extLst>
              <a:ext uri="{FF2B5EF4-FFF2-40B4-BE49-F238E27FC236}">
                <a16:creationId xmlns:a16="http://schemas.microsoft.com/office/drawing/2014/main" id="{C2D413E8-E886-4AB5-B5B8-B57C8713CD09}"/>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Disolventes</a:t>
            </a:r>
            <a:endParaRPr lang="en-US"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C669CB5A-3F6B-4107-B27C-2CC21ADAD255}"/>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TO USE THIS TRAINING MODULE:</a:t>
            </a:r>
          </a:p>
          <a:p>
            <a:pPr>
              <a:buFont typeface="Wingdings" panose="05000000000000000000" pitchFamily="2" charset="2"/>
              <a:buNone/>
            </a:pPr>
            <a:endParaRPr lang="en-US" altLang="en-US"/>
          </a:p>
          <a:p>
            <a:pPr>
              <a:buFont typeface="Wingdings" panose="05000000000000000000" pitchFamily="2" charset="2"/>
              <a:buNone/>
            </a:pPr>
            <a:r>
              <a:rPr lang="en-US" altLang="en-US" sz="1200"/>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9AD37207-2528-46C7-8FE3-1900FC35A1D8}"/>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STEP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STEP 4</a:t>
            </a:r>
          </a:p>
        </p:txBody>
      </p:sp>
      <p:graphicFrame>
        <p:nvGraphicFramePr>
          <p:cNvPr id="6148" name="Object 1028">
            <a:extLst>
              <a:ext uri="{FF2B5EF4-FFF2-40B4-BE49-F238E27FC236}">
                <a16:creationId xmlns:a16="http://schemas.microsoft.com/office/drawing/2014/main" id="{E6A57899-904A-4764-8A98-C5983DE1727C}"/>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6351" name="Clip" r:id="rId4" imgW="1821485" imgH="1537106" progId="MS_ClipArt_Gallery.2">
                  <p:embed/>
                </p:oleObj>
              </mc:Choice>
              <mc:Fallback>
                <p:oleObj name="Clip" r:id="rId4" imgW="1821485" imgH="1537106" progId="MS_ClipArt_Gallery.2">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2BF5B02A-ECDB-459A-97E8-4680D9CD06D8}"/>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729F9AA5-179C-422B-A678-AADAA41D5ED8}"/>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D4594964-EADE-4EEF-82D7-4752A5AC09B1}"/>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62A8B415-2D5A-4D3B-93D5-D802DB9A438F}"/>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7B3C92BF-6E26-451E-903F-C66DE2E9038A}"/>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56B8C615-4523-41D4-875D-FD030BD2A94A}"/>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50A16BCA-9AA9-425A-AD81-F73800212933}"/>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B806E4EE-546F-4CAD-8F34-F9941D731D71}"/>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A8DB451A-EE03-48A5-ABE7-F492D7ED3426}"/>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C8505041-32C6-4929-8EA9-8A6FD51EF918}"/>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CA64BBCF-3A58-4DF7-AD19-F7A54B869E24}"/>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23B5F080-BDBD-41B4-9F62-6678098A79B0}"/>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40445C1D-8313-48F6-8846-88078421BD40}"/>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1DAF861C-7478-4009-958F-5EDEFF36C215}"/>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E0A9118B-9BF1-4D04-A929-BF8FD032EC53}"/>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D43AF4AF-6B88-4739-928E-37BF3C540BBC}"/>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FF68D6D4-2BB1-4904-9D14-934F7EA94D40}"/>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2A5999D8-D217-45F7-A684-DB28242E8589}"/>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7FFAFFBA-B115-4BFA-9641-D8710B8F5DB6}"/>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B695C672-D9C9-4D8A-B9EC-A432E91B5EA7}"/>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8CB25F35-D8EE-4750-9FF3-A00F901B7A58}"/>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FB0831C3-6C4C-4ACE-AAA5-C043DADA3C40}"/>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CC4EE9E8-7C23-465E-BEDE-1EDD3C84F72D}"/>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DBD6AEAA-707A-4A0D-876D-15BB079C872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F37AD3B6-0B4F-476B-AE55-36334951FEEE}"/>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3FA485C4-AA90-4FEA-A6FA-AD0597F8BB89}"/>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92DD459A-9048-4750-A413-CC1F31B4A372}"/>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E978733B-BC28-4AB6-94AF-B37EE5598F3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7A9CD8BB-C3C1-4C2C-877E-7D712BBBC61A}"/>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50143BA4-EB33-4AF4-8484-BC30D0A508A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DFEC3EDD-4B01-4253-BED2-F17C683D0317}"/>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2CD4855E-311D-4146-BF4E-6A062A150A7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92581E1A-7E44-4CD2-BC93-177C75AE4813}"/>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0725AFEB-2254-452A-B49B-8722EA83A6B2}"/>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12EBC54C-2F74-4BCF-BD11-517CA60E35FD}"/>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E6689587-D3B9-4C8D-8CE7-CADB964D2D22}"/>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91D2BAAD-075F-4070-9510-128D52D8FFBE}"/>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0253395A-4ED2-46C2-9C24-BA3213CC0369}"/>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2C959D50-EE69-4218-B6B1-EEC18B349E39}"/>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F3625097-97D1-419A-8C22-BCD100E06816}"/>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8F90BE87-10A4-4148-903E-DCD46CED13A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851D2379-F59C-4153-9A6B-F5DF02DFE290}"/>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0A173DC7-9BAF-4CEE-BF18-0360D92A0B45}"/>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69BA6B00-9463-4E15-BFEA-55B93A2FE2B8}"/>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E6E4ED62-F1E7-4B02-B135-24C22BFE1735}"/>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73B29ABC-B817-4FC2-9815-5848340A2726}"/>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86E790B9-680E-47A6-81C9-83691EFC2DCB}"/>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CBBB3F82-C475-456D-AC51-F41979557F99}"/>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62049B47-C603-49A8-B866-2B461032B36D}"/>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9DC01553-D323-4B3F-BD2D-123DA2886468}"/>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032545BB-A9AD-4F74-AA01-121A53A277E9}"/>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B5D0A7E1-5769-454B-859E-3B5BEAC79DA1}"/>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53ABD7A6-E3B6-429D-B21C-F0E1DFD80A0D}"/>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AFAE067D-71D6-48C1-B743-8C42A261596A}"/>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ECB46974-3BB2-4985-868B-7F2A7089D46D}"/>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78B05DC3-68F5-444B-BFAB-9588BE07D8A0}"/>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55E3FB79-7CA1-46CA-8D76-D0B1179A7A2C}"/>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E00F7EB7-D2FB-42DC-BC8C-C5F440ECDCBB}"/>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98DEF9D5-5029-4B17-A83E-13903E4D79F0}"/>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30F9710C-5AE7-4FFD-A45E-3E10D46BA628}"/>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D9EE72FF-1B49-4E03-84C8-E94E01BCFF8B}"/>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9546E2AB-473D-4EB3-A850-84D11E33A201}"/>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6519CD2A-932B-427B-8FC2-F2BB01B9CF9E}"/>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E236B18B-0E25-46C2-8B98-D828920F1377}"/>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9F751688-0B67-4202-8370-C38A11437625}"/>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0086FC10-8F4B-4CDB-919E-F233B3031FBD}"/>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B68D052F-19F8-48F6-9DFD-E307C18D19C9}"/>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1FE1002D-A9FE-463F-8EFD-0795DC438A0B}"/>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BEB87C28-1DA9-46CF-BCFC-02CEB4670D21}"/>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3EE0138C-ECD6-440C-BFDD-ECEF0F6D6DE9}"/>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B9E47865-F514-4657-9384-CB747309BDCA}"/>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0A50F7DB-10D4-407F-BAE3-70E175D21823}"/>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1635B693-F18B-4F0A-BB6C-A4096BD5138B}"/>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BE56FD9A-411A-4419-B275-C225540EFA29}"/>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221B6229-6384-4A09-8B9B-BA8FF20E96F2}"/>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22E66B47-1E20-4C87-A578-8F873758556D}"/>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C890BFE6-97E9-49C1-B736-0A92EA7880E9}"/>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D56CF3D9-1338-4100-8C32-3E18027F0591}"/>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22C81A1C-28FB-4FBB-B5B3-F12F7A64A9F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15A8BF5F-6349-49C5-864B-C8E05C03D6E9}"/>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5EE57758-E11D-49C2-88EA-BD7230DC1E0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123CF26F-D8F3-408D-9C98-0A7191E4637F}"/>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C391F120-B89C-4BA4-960C-B6EBD0EFBFC7}"/>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63C39C36-AAA1-4E16-A5EC-04BF1F2B7AB1}"/>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AF07068C-FB94-4549-96ED-585980DB919C}"/>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4192B69D-50DA-4DEA-98F8-B2A86203C17B}"/>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170E619E-4A49-4FBD-A05A-23F2DF8A4AEB}"/>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9CABE667-1FE6-45D6-8007-5357E5E45A13}"/>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27E46383-96C2-45CA-AF38-BF49AD3B8DDE}"/>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0A022546-2C29-4CBB-B70F-58A74CD85555}"/>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5BF7BE06-444B-43F7-9F2D-E5E4559394C6}"/>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FE6EAE49-5AC6-4A6D-A362-D1947D56B8C2}"/>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23C4BA02-869D-494C-8A3A-AAB67F7FC7B6}"/>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73819C28-3870-479E-AB38-21D069DC7F73}"/>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C82C7ABC-438F-43F1-981D-F087236E0E9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70B4DEC9-2912-472B-A1BE-CDFDDABFDF63}"/>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BBB74A6A-CA5C-46F7-A025-8B9BD044E2F9}"/>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2A54DC54-5519-489E-80EA-4C94778F47B5}"/>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7FF268E2-92FF-4857-83C7-319D77D457F8}"/>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191FDEC4-90BF-4559-9B26-1E84EF715CB4}"/>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286884CF-28CA-471C-8E11-9B42A4512495}"/>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F9027B74-8808-4BDB-8074-6BD65BA6326E}"/>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2FDCDFE4-9C88-40BC-A9A2-71B2FC878D08}"/>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B9CEB47A-653B-4510-B085-EE7D97FC036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7F2E0909-372F-4484-A7D7-14C84997399E}"/>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109C90FF-6C53-46C6-AE98-243CEFA5A918}"/>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8B460F0E-2B50-478C-9C11-37B782259EE5}"/>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C08E4A5D-D3C8-4F38-B938-9E173CBAB63A}"/>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A47CDD4D-375A-492F-B74C-CD8BA3341638}"/>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484963EC-E897-4361-BE1F-C198D1E5ADC1}"/>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2DA6968A-CBFB-42BF-8B71-17B32C300DB8}"/>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AE75D6A5-6889-4E9D-92CA-79B1B76EEC12}"/>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21FF8DC0-5AE5-44BF-9DAE-4285BC0963ED}"/>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E0F73F28-9170-4774-AEA6-402EFCB8466A}"/>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07EDA665-5824-4065-8A15-6B74A7DBADAB}"/>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834CA71A-C7EB-4217-AEF4-6A29471D274F}"/>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81A65975-B808-43AE-906E-BFB02B170EB1}"/>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24D79B7B-1D7C-4E70-A5B0-6A017E298CC3}"/>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BC7901B6-C56E-4A73-86B7-B6F51ABA1196}"/>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E0585410-1F6E-4D6E-A14D-AB3C654AF813}"/>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5E41BA3C-73A7-4EDE-832D-01B97C4C738E}"/>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49F7E9E6-BFCF-467E-9067-A272A95D8AD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E479004E-64A4-4D6A-9C7B-4604BFB6044A}"/>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B10D94FE-BC78-4F2B-8CC3-3B18A0DFEF3A}"/>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473EEC21-47A8-440D-A6B9-5E01485E4655}"/>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021663BF-F484-4B36-944F-F60BFF2A1388}"/>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4800C1A1-75A8-49E1-AA9D-4FC3DECD9C14}"/>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FA930346-2620-4CDB-AB38-0DDAA950D65D}"/>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2EC15620-D649-4353-BB8F-59D8BB404EA3}"/>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1B88BF80-1441-4E39-9D82-6916BE491D88}"/>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D8D5B2E5-2E8E-4FD5-8C8D-59FAA042F431}"/>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8293CE93-D0C2-4EC9-BA39-7D9C63D7609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D9C857FF-727A-49D8-A9C4-841E813BA4C4}"/>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07597762-1D54-43F3-B51C-4FBBEA8DDEE6}"/>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EACC32B4-25F5-417C-AB7F-DDFAC9F51E3F}"/>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1A88C351-50AC-42B0-8699-61C11ACDD1F6}"/>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CE6AF1BC-7FA7-41D8-B513-16FD2790E46F}"/>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7F6FD7AF-BCC9-48D8-AC53-B89126D5F03B}"/>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93726383-4BDF-40A4-83B1-EBEFE805F119}"/>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68901374-19A6-47B8-B0FC-20A890E5BB06}"/>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494D7868-71FB-47C5-9DD8-591064BD729F}"/>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A6767491-5586-4E1C-85E8-29A47BBF6E36}"/>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796E0F28-D58A-4B2A-BA79-CFAFDCC839A3}"/>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946A3307-1E43-4C62-972B-C86831140083}"/>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D0CB59AD-B0CD-44D9-9976-921C7D30C8D6}"/>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9B6D780F-BE93-4583-9B2D-140535BAA4BB}"/>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A5018781-B7B9-4084-8325-F79817207C82}"/>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C218D342-9375-43C5-96BA-B0B7DB1956C7}"/>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8E12DBE5-CD52-425C-9830-0A6994EAFBE2}"/>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6B689DDD-F476-4AAC-A55B-0C325FABCC18}"/>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F006641C-1D17-4D5C-9AE2-DA39762BF6D8}"/>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47E657D0-EF3D-4E0E-B514-E286FDE00716}"/>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E08349FA-596A-4B8D-8738-6001C082A32E}"/>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5973C68F-3F6B-4092-9C67-D55542B6A8CF}"/>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B95BFFD8-A916-4288-BFC1-964DA60B2252}"/>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AD196B91-0B93-4B09-85D1-338590108BE7}"/>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Print all the module pages.</a:t>
            </a:r>
          </a:p>
        </p:txBody>
      </p:sp>
      <p:sp>
        <p:nvSpPr>
          <p:cNvPr id="6152" name="Line 1185">
            <a:extLst>
              <a:ext uri="{FF2B5EF4-FFF2-40B4-BE49-F238E27FC236}">
                <a16:creationId xmlns:a16="http://schemas.microsoft.com/office/drawing/2014/main" id="{C8C67E1C-22C6-4250-B836-71EA885FA6E2}"/>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8044F084-EDBE-4096-BB46-CF8476A7E0D5}"/>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5967E9D4-A395-48E9-B989-DBB379935A5F}"/>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05CDB245-95F5-47F0-92C0-46071DB27F51}"/>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Provide the training.  </a:t>
            </a:r>
          </a:p>
        </p:txBody>
      </p:sp>
      <p:sp>
        <p:nvSpPr>
          <p:cNvPr id="6156" name="Line 1189">
            <a:extLst>
              <a:ext uri="{FF2B5EF4-FFF2-40B4-BE49-F238E27FC236}">
                <a16:creationId xmlns:a16="http://schemas.microsoft.com/office/drawing/2014/main" id="{2FBFFA50-9318-4A4D-9D2B-D72267E2F230}"/>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F97157B7-1937-4FD5-99F6-FA5B2D304C45}"/>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27A2ADA7-DF37-4F8B-A2E9-12AC03865E93}"/>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F71B2B29-4D00-4A60-9D8B-6900BEE929E0}"/>
                </a:ext>
              </a:extLst>
            </p:cNvPr>
            <p:cNvSpPr>
              <a:spLocks/>
            </p:cNvSpPr>
            <p:nvPr/>
          </p:nvSpPr>
          <p:spPr bwMode="auto">
            <a:xfrm>
              <a:off x="3214" y="2760"/>
              <a:ext cx="1040" cy="1055"/>
            </a:xfrm>
            <a:custGeom>
              <a:avLst/>
              <a:gdLst>
                <a:gd name="T0" fmla="*/ 70 w 1118"/>
                <a:gd name="T1" fmla="*/ 0 h 1355"/>
                <a:gd name="T2" fmla="*/ 0 w 1118"/>
                <a:gd name="T3" fmla="*/ 2 h 1355"/>
                <a:gd name="T4" fmla="*/ 48 w 1118"/>
                <a:gd name="T5" fmla="*/ 2 h 1355"/>
                <a:gd name="T6" fmla="*/ 158 w 1118"/>
                <a:gd name="T7" fmla="*/ 2 h 1355"/>
                <a:gd name="T8" fmla="*/ 70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E9F57DAA-436E-4CF6-88E8-AC855F15D235}"/>
                </a:ext>
              </a:extLst>
            </p:cNvPr>
            <p:cNvSpPr>
              <a:spLocks/>
            </p:cNvSpPr>
            <p:nvPr/>
          </p:nvSpPr>
          <p:spPr bwMode="auto">
            <a:xfrm>
              <a:off x="3209" y="2784"/>
              <a:ext cx="974" cy="990"/>
            </a:xfrm>
            <a:custGeom>
              <a:avLst/>
              <a:gdLst>
                <a:gd name="T0" fmla="*/ 0 w 1049"/>
                <a:gd name="T1" fmla="*/ 2 h 1270"/>
                <a:gd name="T2" fmla="*/ 0 w 1049"/>
                <a:gd name="T3" fmla="*/ 2 h 1270"/>
                <a:gd name="T4" fmla="*/ 66 w 1049"/>
                <a:gd name="T5" fmla="*/ 0 h 1270"/>
                <a:gd name="T6" fmla="*/ 139 w 1049"/>
                <a:gd name="T7" fmla="*/ 2 h 1270"/>
                <a:gd name="T8" fmla="*/ 45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500DEF21-7951-405C-A0BC-EC78685AB398}"/>
                </a:ext>
              </a:extLst>
            </p:cNvPr>
            <p:cNvSpPr>
              <a:spLocks/>
            </p:cNvSpPr>
            <p:nvPr/>
          </p:nvSpPr>
          <p:spPr bwMode="auto">
            <a:xfrm>
              <a:off x="3209" y="2811"/>
              <a:ext cx="929" cy="963"/>
            </a:xfrm>
            <a:custGeom>
              <a:avLst/>
              <a:gdLst>
                <a:gd name="T0" fmla="*/ 0 w 1000"/>
                <a:gd name="T1" fmla="*/ 2 h 1237"/>
                <a:gd name="T2" fmla="*/ 0 w 1000"/>
                <a:gd name="T3" fmla="*/ 2 h 1237"/>
                <a:gd name="T4" fmla="*/ 67 w 1000"/>
                <a:gd name="T5" fmla="*/ 0 h 1237"/>
                <a:gd name="T6" fmla="*/ 137 w 1000"/>
                <a:gd name="T7" fmla="*/ 2 h 1237"/>
                <a:gd name="T8" fmla="*/ 46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F8333EAB-A8DB-4CA9-98A2-D0CAA21F51AE}"/>
                </a:ext>
              </a:extLst>
            </p:cNvPr>
            <p:cNvSpPr>
              <a:spLocks/>
            </p:cNvSpPr>
            <p:nvPr/>
          </p:nvSpPr>
          <p:spPr bwMode="auto">
            <a:xfrm>
              <a:off x="2526" y="3080"/>
              <a:ext cx="1012" cy="1072"/>
            </a:xfrm>
            <a:custGeom>
              <a:avLst/>
              <a:gdLst>
                <a:gd name="T0" fmla="*/ 107 w 1088"/>
                <a:gd name="T1" fmla="*/ 0 h 1377"/>
                <a:gd name="T2" fmla="*/ 0 w 1088"/>
                <a:gd name="T3" fmla="*/ 2 h 1377"/>
                <a:gd name="T4" fmla="*/ 70 w 1088"/>
                <a:gd name="T5" fmla="*/ 2 h 1377"/>
                <a:gd name="T6" fmla="*/ 154 w 1088"/>
                <a:gd name="T7" fmla="*/ 2 h 1377"/>
                <a:gd name="T8" fmla="*/ 107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29500092-E16E-4A68-8DA4-F9A6769A4145}"/>
                </a:ext>
              </a:extLst>
            </p:cNvPr>
            <p:cNvSpPr>
              <a:spLocks/>
            </p:cNvSpPr>
            <p:nvPr/>
          </p:nvSpPr>
          <p:spPr bwMode="auto">
            <a:xfrm>
              <a:off x="2584" y="3113"/>
              <a:ext cx="931" cy="968"/>
            </a:xfrm>
            <a:custGeom>
              <a:avLst/>
              <a:gdLst>
                <a:gd name="T0" fmla="*/ 93 w 1001"/>
                <a:gd name="T1" fmla="*/ 0 h 1242"/>
                <a:gd name="T2" fmla="*/ 0 w 1001"/>
                <a:gd name="T3" fmla="*/ 2 h 1242"/>
                <a:gd name="T4" fmla="*/ 64 w 1001"/>
                <a:gd name="T5" fmla="*/ 2 h 1242"/>
                <a:gd name="T6" fmla="*/ 142 w 1001"/>
                <a:gd name="T7" fmla="*/ 2 h 1242"/>
                <a:gd name="T8" fmla="*/ 93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2A6343EF-8AA0-4D1D-A38B-A5154B507812}"/>
                </a:ext>
              </a:extLst>
            </p:cNvPr>
            <p:cNvSpPr>
              <a:spLocks/>
            </p:cNvSpPr>
            <p:nvPr/>
          </p:nvSpPr>
          <p:spPr bwMode="auto">
            <a:xfrm>
              <a:off x="3209" y="2841"/>
              <a:ext cx="887" cy="933"/>
            </a:xfrm>
            <a:custGeom>
              <a:avLst/>
              <a:gdLst>
                <a:gd name="T0" fmla="*/ 0 w 953"/>
                <a:gd name="T1" fmla="*/ 2 h 1199"/>
                <a:gd name="T2" fmla="*/ 0 w 953"/>
                <a:gd name="T3" fmla="*/ 2 h 1199"/>
                <a:gd name="T4" fmla="*/ 70 w 953"/>
                <a:gd name="T5" fmla="*/ 0 h 1199"/>
                <a:gd name="T6" fmla="*/ 136 w 953"/>
                <a:gd name="T7" fmla="*/ 2 h 1199"/>
                <a:gd name="T8" fmla="*/ 47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50338A60-5F3E-434F-9AF2-EF0A8E83D27E}"/>
                </a:ext>
              </a:extLst>
            </p:cNvPr>
            <p:cNvSpPr>
              <a:spLocks/>
            </p:cNvSpPr>
            <p:nvPr/>
          </p:nvSpPr>
          <p:spPr bwMode="auto">
            <a:xfrm>
              <a:off x="3192" y="3092"/>
              <a:ext cx="346" cy="699"/>
            </a:xfrm>
            <a:custGeom>
              <a:avLst/>
              <a:gdLst>
                <a:gd name="T0" fmla="*/ 0 w 373"/>
                <a:gd name="T1" fmla="*/ 2 h 899"/>
                <a:gd name="T2" fmla="*/ 6 w 373"/>
                <a:gd name="T3" fmla="*/ 0 h 899"/>
                <a:gd name="T4" fmla="*/ 49 w 373"/>
                <a:gd name="T5" fmla="*/ 2 h 899"/>
                <a:gd name="T6" fmla="*/ 46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C9229A4E-007A-4CBE-AFEC-3E8D870EB5A7}"/>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B00C8600-A030-45A7-9302-EAE34D078786}"/>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B0BEACA9-354E-4613-A241-57E7A40A6EE9}"/>
                    </a:ext>
                  </a:extLst>
                </p:cNvPr>
                <p:cNvSpPr>
                  <a:spLocks/>
                </p:cNvSpPr>
                <p:nvPr/>
              </p:nvSpPr>
              <p:spPr bwMode="auto">
                <a:xfrm>
                  <a:off x="2056" y="1596"/>
                  <a:ext cx="45" cy="39"/>
                </a:xfrm>
                <a:custGeom>
                  <a:avLst/>
                  <a:gdLst>
                    <a:gd name="T0" fmla="*/ 239 w 41"/>
                    <a:gd name="T1" fmla="*/ 10 h 41"/>
                    <a:gd name="T2" fmla="*/ 345 w 41"/>
                    <a:gd name="T3" fmla="*/ 10 h 41"/>
                    <a:gd name="T4" fmla="*/ 418 w 41"/>
                    <a:gd name="T5" fmla="*/ 10 h 41"/>
                    <a:gd name="T6" fmla="*/ 494 w 41"/>
                    <a:gd name="T7" fmla="*/ 10 h 41"/>
                    <a:gd name="T8" fmla="*/ 502 w 41"/>
                    <a:gd name="T9" fmla="*/ 10 h 41"/>
                    <a:gd name="T10" fmla="*/ 494 w 41"/>
                    <a:gd name="T11" fmla="*/ 10 h 41"/>
                    <a:gd name="T12" fmla="*/ 418 w 41"/>
                    <a:gd name="T13" fmla="*/ 6 h 41"/>
                    <a:gd name="T14" fmla="*/ 345 w 41"/>
                    <a:gd name="T15" fmla="*/ 1 h 41"/>
                    <a:gd name="T16" fmla="*/ 239 w 41"/>
                    <a:gd name="T17" fmla="*/ 0 h 41"/>
                    <a:gd name="T18" fmla="*/ 137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37 w 41"/>
                    <a:gd name="T31" fmla="*/ 10 h 41"/>
                    <a:gd name="T32" fmla="*/ 239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6D151AA7-9CAF-45E7-99AF-7B7225EB5415}"/>
                    </a:ext>
                  </a:extLst>
                </p:cNvPr>
                <p:cNvSpPr>
                  <a:spLocks/>
                </p:cNvSpPr>
                <p:nvPr/>
              </p:nvSpPr>
              <p:spPr bwMode="auto">
                <a:xfrm>
                  <a:off x="2216" y="1533"/>
                  <a:ext cx="46" cy="41"/>
                </a:xfrm>
                <a:custGeom>
                  <a:avLst/>
                  <a:gdLst>
                    <a:gd name="T0" fmla="*/ 477 w 41"/>
                    <a:gd name="T1" fmla="*/ 73 h 40"/>
                    <a:gd name="T2" fmla="*/ 656 w 41"/>
                    <a:gd name="T3" fmla="*/ 71 h 40"/>
                    <a:gd name="T4" fmla="*/ 795 w 41"/>
                    <a:gd name="T5" fmla="*/ 63 h 40"/>
                    <a:gd name="T6" fmla="*/ 892 w 41"/>
                    <a:gd name="T7" fmla="*/ 55 h 40"/>
                    <a:gd name="T8" fmla="*/ 919 w 41"/>
                    <a:gd name="T9" fmla="*/ 47 h 40"/>
                    <a:gd name="T10" fmla="*/ 892 w 41"/>
                    <a:gd name="T11" fmla="*/ 13 h 40"/>
                    <a:gd name="T12" fmla="*/ 795 w 41"/>
                    <a:gd name="T13" fmla="*/ 6 h 40"/>
                    <a:gd name="T14" fmla="*/ 656 w 41"/>
                    <a:gd name="T15" fmla="*/ 1 h 40"/>
                    <a:gd name="T16" fmla="*/ 477 w 41"/>
                    <a:gd name="T17" fmla="*/ 0 h 40"/>
                    <a:gd name="T18" fmla="*/ 301 w 41"/>
                    <a:gd name="T19" fmla="*/ 1 h 40"/>
                    <a:gd name="T20" fmla="*/ 135 w 41"/>
                    <a:gd name="T21" fmla="*/ 6 h 40"/>
                    <a:gd name="T22" fmla="*/ 1 w 41"/>
                    <a:gd name="T23" fmla="*/ 13 h 40"/>
                    <a:gd name="T24" fmla="*/ 0 w 41"/>
                    <a:gd name="T25" fmla="*/ 47 h 40"/>
                    <a:gd name="T26" fmla="*/ 1 w 41"/>
                    <a:gd name="T27" fmla="*/ 55 h 40"/>
                    <a:gd name="T28" fmla="*/ 135 w 41"/>
                    <a:gd name="T29" fmla="*/ 63 h 40"/>
                    <a:gd name="T30" fmla="*/ 301 w 41"/>
                    <a:gd name="T31" fmla="*/ 71 h 40"/>
                    <a:gd name="T32" fmla="*/ 477 w 41"/>
                    <a:gd name="T33" fmla="*/ 7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6FBCDC31-660E-4527-B391-5EC77D4967D4}"/>
                    </a:ext>
                  </a:extLst>
                </p:cNvPr>
                <p:cNvSpPr>
                  <a:spLocks/>
                </p:cNvSpPr>
                <p:nvPr/>
              </p:nvSpPr>
              <p:spPr bwMode="auto">
                <a:xfrm>
                  <a:off x="2060" y="1496"/>
                  <a:ext cx="195" cy="126"/>
                </a:xfrm>
                <a:custGeom>
                  <a:avLst/>
                  <a:gdLst>
                    <a:gd name="T0" fmla="*/ 1150 w 181"/>
                    <a:gd name="T1" fmla="*/ 39 h 129"/>
                    <a:gd name="T2" fmla="*/ 1352 w 181"/>
                    <a:gd name="T3" fmla="*/ 30 h 129"/>
                    <a:gd name="T4" fmla="*/ 1338 w 181"/>
                    <a:gd name="T5" fmla="*/ 28 h 129"/>
                    <a:gd name="T6" fmla="*/ 1322 w 181"/>
                    <a:gd name="T7" fmla="*/ 24 h 129"/>
                    <a:gd name="T8" fmla="*/ 1292 w 181"/>
                    <a:gd name="T9" fmla="*/ 21 h 129"/>
                    <a:gd name="T10" fmla="*/ 1255 w 181"/>
                    <a:gd name="T11" fmla="*/ 21 h 129"/>
                    <a:gd name="T12" fmla="*/ 1195 w 181"/>
                    <a:gd name="T13" fmla="*/ 21 h 129"/>
                    <a:gd name="T14" fmla="*/ 1147 w 181"/>
                    <a:gd name="T15" fmla="*/ 19 h 129"/>
                    <a:gd name="T16" fmla="*/ 1067 w 181"/>
                    <a:gd name="T17" fmla="*/ 11 h 129"/>
                    <a:gd name="T18" fmla="*/ 979 w 181"/>
                    <a:gd name="T19" fmla="*/ 6 h 129"/>
                    <a:gd name="T20" fmla="*/ 911 w 181"/>
                    <a:gd name="T21" fmla="*/ 2 h 129"/>
                    <a:gd name="T22" fmla="*/ 846 w 181"/>
                    <a:gd name="T23" fmla="*/ 1 h 129"/>
                    <a:gd name="T24" fmla="*/ 785 w 181"/>
                    <a:gd name="T25" fmla="*/ 0 h 129"/>
                    <a:gd name="T26" fmla="*/ 726 w 181"/>
                    <a:gd name="T27" fmla="*/ 0 h 129"/>
                    <a:gd name="T28" fmla="*/ 641 w 181"/>
                    <a:gd name="T29" fmla="*/ 1 h 129"/>
                    <a:gd name="T30" fmla="*/ 581 w 181"/>
                    <a:gd name="T31" fmla="*/ 3 h 129"/>
                    <a:gd name="T32" fmla="*/ 509 w 181"/>
                    <a:gd name="T33" fmla="*/ 7 h 129"/>
                    <a:gd name="T34" fmla="*/ 433 w 181"/>
                    <a:gd name="T35" fmla="*/ 10 h 129"/>
                    <a:gd name="T36" fmla="*/ 277 w 181"/>
                    <a:gd name="T37" fmla="*/ 21 h 129"/>
                    <a:gd name="T38" fmla="*/ 158 w 181"/>
                    <a:gd name="T39" fmla="*/ 21 h 129"/>
                    <a:gd name="T40" fmla="*/ 67 w 181"/>
                    <a:gd name="T41" fmla="*/ 27 h 129"/>
                    <a:gd name="T42" fmla="*/ 3 w 181"/>
                    <a:gd name="T43" fmla="*/ 40 h 129"/>
                    <a:gd name="T44" fmla="*/ 0 w 181"/>
                    <a:gd name="T45" fmla="*/ 48 h 129"/>
                    <a:gd name="T46" fmla="*/ 0 w 181"/>
                    <a:gd name="T47" fmla="*/ 56 h 129"/>
                    <a:gd name="T48" fmla="*/ 1 w 181"/>
                    <a:gd name="T49" fmla="*/ 61 h 129"/>
                    <a:gd name="T50" fmla="*/ 5 w 181"/>
                    <a:gd name="T51" fmla="*/ 67 h 129"/>
                    <a:gd name="T52" fmla="*/ 239 w 181"/>
                    <a:gd name="T53" fmla="*/ 62 h 129"/>
                    <a:gd name="T54" fmla="*/ 239 w 181"/>
                    <a:gd name="T55" fmla="*/ 62 h 129"/>
                    <a:gd name="T56" fmla="*/ 228 w 181"/>
                    <a:gd name="T57" fmla="*/ 61 h 129"/>
                    <a:gd name="T58" fmla="*/ 212 w 181"/>
                    <a:gd name="T59" fmla="*/ 58 h 129"/>
                    <a:gd name="T60" fmla="*/ 212 w 181"/>
                    <a:gd name="T61" fmla="*/ 54 h 129"/>
                    <a:gd name="T62" fmla="*/ 212 w 181"/>
                    <a:gd name="T63" fmla="*/ 47 h 129"/>
                    <a:gd name="T64" fmla="*/ 239 w 181"/>
                    <a:gd name="T65" fmla="*/ 41 h 129"/>
                    <a:gd name="T66" fmla="*/ 298 w 181"/>
                    <a:gd name="T67" fmla="*/ 33 h 129"/>
                    <a:gd name="T68" fmla="*/ 385 w 181"/>
                    <a:gd name="T69" fmla="*/ 21 h 129"/>
                    <a:gd name="T70" fmla="*/ 519 w 181"/>
                    <a:gd name="T71" fmla="*/ 21 h 129"/>
                    <a:gd name="T72" fmla="*/ 581 w 181"/>
                    <a:gd name="T73" fmla="*/ 21 h 129"/>
                    <a:gd name="T74" fmla="*/ 628 w 181"/>
                    <a:gd name="T75" fmla="*/ 21 h 129"/>
                    <a:gd name="T76" fmla="*/ 677 w 181"/>
                    <a:gd name="T77" fmla="*/ 21 h 129"/>
                    <a:gd name="T78" fmla="*/ 729 w 181"/>
                    <a:gd name="T79" fmla="*/ 21 h 129"/>
                    <a:gd name="T80" fmla="*/ 763 w 181"/>
                    <a:gd name="T81" fmla="*/ 21 h 129"/>
                    <a:gd name="T82" fmla="*/ 802 w 181"/>
                    <a:gd name="T83" fmla="*/ 21 h 129"/>
                    <a:gd name="T84" fmla="*/ 853 w 181"/>
                    <a:gd name="T85" fmla="*/ 21 h 129"/>
                    <a:gd name="T86" fmla="*/ 907 w 181"/>
                    <a:gd name="T87" fmla="*/ 21 h 129"/>
                    <a:gd name="T88" fmla="*/ 955 w 181"/>
                    <a:gd name="T89" fmla="*/ 21 h 129"/>
                    <a:gd name="T90" fmla="*/ 1003 w 181"/>
                    <a:gd name="T91" fmla="*/ 21 h 129"/>
                    <a:gd name="T92" fmla="*/ 1055 w 181"/>
                    <a:gd name="T93" fmla="*/ 21 h 129"/>
                    <a:gd name="T94" fmla="*/ 1081 w 181"/>
                    <a:gd name="T95" fmla="*/ 26 h 129"/>
                    <a:gd name="T96" fmla="*/ 1109 w 181"/>
                    <a:gd name="T97" fmla="*/ 32 h 129"/>
                    <a:gd name="T98" fmla="*/ 1139 w 181"/>
                    <a:gd name="T99" fmla="*/ 36 h 129"/>
                    <a:gd name="T100" fmla="*/ 1147 w 181"/>
                    <a:gd name="T101" fmla="*/ 38 h 129"/>
                    <a:gd name="T102" fmla="*/ 1150 w 181"/>
                    <a:gd name="T103" fmla="*/ 39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82665C17-DD5F-4B83-ACDE-CB51DB3162FF}"/>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41B113AE-881D-449F-8B70-6A1808F22456}"/>
                    </a:ext>
                  </a:extLst>
                </p:cNvPr>
                <p:cNvSpPr>
                  <a:spLocks/>
                </p:cNvSpPr>
                <p:nvPr/>
              </p:nvSpPr>
              <p:spPr bwMode="auto">
                <a:xfrm>
                  <a:off x="2188" y="1889"/>
                  <a:ext cx="43" cy="39"/>
                </a:xfrm>
                <a:custGeom>
                  <a:avLst/>
                  <a:gdLst>
                    <a:gd name="T0" fmla="*/ 48 w 42"/>
                    <a:gd name="T1" fmla="*/ 7 h 42"/>
                    <a:gd name="T2" fmla="*/ 56 w 42"/>
                    <a:gd name="T3" fmla="*/ 7 h 42"/>
                    <a:gd name="T4" fmla="*/ 63 w 42"/>
                    <a:gd name="T5" fmla="*/ 7 h 42"/>
                    <a:gd name="T6" fmla="*/ 73 w 42"/>
                    <a:gd name="T7" fmla="*/ 7 h 42"/>
                    <a:gd name="T8" fmla="*/ 75 w 42"/>
                    <a:gd name="T9" fmla="*/ 7 h 42"/>
                    <a:gd name="T10" fmla="*/ 73 w 42"/>
                    <a:gd name="T11" fmla="*/ 7 h 42"/>
                    <a:gd name="T12" fmla="*/ 63 w 42"/>
                    <a:gd name="T13" fmla="*/ 6 h 42"/>
                    <a:gd name="T14" fmla="*/ 56 w 42"/>
                    <a:gd name="T15" fmla="*/ 2 h 42"/>
                    <a:gd name="T16" fmla="*/ 48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8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ED9FCAA6-96EA-4246-A9C8-FCCE803A4281}"/>
                    </a:ext>
                  </a:extLst>
                </p:cNvPr>
                <p:cNvSpPr>
                  <a:spLocks/>
                </p:cNvSpPr>
                <p:nvPr/>
              </p:nvSpPr>
              <p:spPr bwMode="auto">
                <a:xfrm>
                  <a:off x="2346" y="1826"/>
                  <a:ext cx="46" cy="41"/>
                </a:xfrm>
                <a:custGeom>
                  <a:avLst/>
                  <a:gdLst>
                    <a:gd name="T0" fmla="*/ 443 w 41"/>
                    <a:gd name="T1" fmla="*/ 41 h 41"/>
                    <a:gd name="T2" fmla="*/ 626 w 41"/>
                    <a:gd name="T3" fmla="*/ 40 h 41"/>
                    <a:gd name="T4" fmla="*/ 788 w 41"/>
                    <a:gd name="T5" fmla="*/ 36 h 41"/>
                    <a:gd name="T6" fmla="*/ 892 w 41"/>
                    <a:gd name="T7" fmla="*/ 29 h 41"/>
                    <a:gd name="T8" fmla="*/ 919 w 41"/>
                    <a:gd name="T9" fmla="*/ 21 h 41"/>
                    <a:gd name="T10" fmla="*/ 892 w 41"/>
                    <a:gd name="T11" fmla="*/ 13 h 41"/>
                    <a:gd name="T12" fmla="*/ 788 w 41"/>
                    <a:gd name="T13" fmla="*/ 6 h 41"/>
                    <a:gd name="T14" fmla="*/ 626 w 41"/>
                    <a:gd name="T15" fmla="*/ 1 h 41"/>
                    <a:gd name="T16" fmla="*/ 443 w 41"/>
                    <a:gd name="T17" fmla="*/ 0 h 41"/>
                    <a:gd name="T18" fmla="*/ 268 w 41"/>
                    <a:gd name="T19" fmla="*/ 1 h 41"/>
                    <a:gd name="T20" fmla="*/ 120 w 41"/>
                    <a:gd name="T21" fmla="*/ 6 h 41"/>
                    <a:gd name="T22" fmla="*/ 1 w 41"/>
                    <a:gd name="T23" fmla="*/ 13 h 41"/>
                    <a:gd name="T24" fmla="*/ 0 w 41"/>
                    <a:gd name="T25" fmla="*/ 21 h 41"/>
                    <a:gd name="T26" fmla="*/ 1 w 41"/>
                    <a:gd name="T27" fmla="*/ 29 h 41"/>
                    <a:gd name="T28" fmla="*/ 120 w 41"/>
                    <a:gd name="T29" fmla="*/ 36 h 41"/>
                    <a:gd name="T30" fmla="*/ 268 w 41"/>
                    <a:gd name="T31" fmla="*/ 40 h 41"/>
                    <a:gd name="T32" fmla="*/ 443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E47E7DFA-A710-45D0-A43F-56EE555CF464}"/>
                    </a:ext>
                  </a:extLst>
                </p:cNvPr>
                <p:cNvSpPr>
                  <a:spLocks/>
                </p:cNvSpPr>
                <p:nvPr/>
              </p:nvSpPr>
              <p:spPr bwMode="auto">
                <a:xfrm>
                  <a:off x="2190" y="1789"/>
                  <a:ext cx="195" cy="127"/>
                </a:xfrm>
                <a:custGeom>
                  <a:avLst/>
                  <a:gdLst>
                    <a:gd name="T0" fmla="*/ 1546 w 179"/>
                    <a:gd name="T1" fmla="*/ 40 h 129"/>
                    <a:gd name="T2" fmla="*/ 1814 w 179"/>
                    <a:gd name="T3" fmla="*/ 32 h 129"/>
                    <a:gd name="T4" fmla="*/ 1792 w 179"/>
                    <a:gd name="T5" fmla="*/ 32 h 129"/>
                    <a:gd name="T6" fmla="*/ 1776 w 179"/>
                    <a:gd name="T7" fmla="*/ 32 h 129"/>
                    <a:gd name="T8" fmla="*/ 1739 w 179"/>
                    <a:gd name="T9" fmla="*/ 32 h 129"/>
                    <a:gd name="T10" fmla="*/ 1687 w 179"/>
                    <a:gd name="T11" fmla="*/ 32 h 129"/>
                    <a:gd name="T12" fmla="*/ 1625 w 179"/>
                    <a:gd name="T13" fmla="*/ 28 h 129"/>
                    <a:gd name="T14" fmla="*/ 1546 w 179"/>
                    <a:gd name="T15" fmla="*/ 18 h 129"/>
                    <a:gd name="T16" fmla="*/ 1445 w 179"/>
                    <a:gd name="T17" fmla="*/ 12 h 129"/>
                    <a:gd name="T18" fmla="*/ 1326 w 179"/>
                    <a:gd name="T19" fmla="*/ 5 h 129"/>
                    <a:gd name="T20" fmla="*/ 1239 w 179"/>
                    <a:gd name="T21" fmla="*/ 2 h 129"/>
                    <a:gd name="T22" fmla="*/ 1149 w 179"/>
                    <a:gd name="T23" fmla="*/ 0 h 129"/>
                    <a:gd name="T24" fmla="*/ 1060 w 179"/>
                    <a:gd name="T25" fmla="*/ 0 h 129"/>
                    <a:gd name="T26" fmla="*/ 968 w 179"/>
                    <a:gd name="T27" fmla="*/ 0 h 129"/>
                    <a:gd name="T28" fmla="*/ 878 w 179"/>
                    <a:gd name="T29" fmla="*/ 1 h 129"/>
                    <a:gd name="T30" fmla="*/ 793 w 179"/>
                    <a:gd name="T31" fmla="*/ 4 h 129"/>
                    <a:gd name="T32" fmla="*/ 691 w 179"/>
                    <a:gd name="T33" fmla="*/ 6 h 129"/>
                    <a:gd name="T34" fmla="*/ 582 w 179"/>
                    <a:gd name="T35" fmla="*/ 10 h 129"/>
                    <a:gd name="T36" fmla="*/ 377 w 179"/>
                    <a:gd name="T37" fmla="*/ 23 h 129"/>
                    <a:gd name="T38" fmla="*/ 226 w 179"/>
                    <a:gd name="T39" fmla="*/ 32 h 129"/>
                    <a:gd name="T40" fmla="*/ 97 w 179"/>
                    <a:gd name="T41" fmla="*/ 32 h 129"/>
                    <a:gd name="T42" fmla="*/ 3 w 179"/>
                    <a:gd name="T43" fmla="*/ 43 h 129"/>
                    <a:gd name="T44" fmla="*/ 1 w 179"/>
                    <a:gd name="T45" fmla="*/ 61 h 129"/>
                    <a:gd name="T46" fmla="*/ 0 w 179"/>
                    <a:gd name="T47" fmla="*/ 72 h 129"/>
                    <a:gd name="T48" fmla="*/ 2 w 179"/>
                    <a:gd name="T49" fmla="*/ 79 h 129"/>
                    <a:gd name="T50" fmla="*/ 69 w 179"/>
                    <a:gd name="T51" fmla="*/ 85 h 129"/>
                    <a:gd name="T52" fmla="*/ 319 w 179"/>
                    <a:gd name="T53" fmla="*/ 80 h 129"/>
                    <a:gd name="T54" fmla="*/ 319 w 179"/>
                    <a:gd name="T55" fmla="*/ 80 h 129"/>
                    <a:gd name="T56" fmla="*/ 318 w 179"/>
                    <a:gd name="T57" fmla="*/ 78 h 129"/>
                    <a:gd name="T58" fmla="*/ 297 w 179"/>
                    <a:gd name="T59" fmla="*/ 74 h 129"/>
                    <a:gd name="T60" fmla="*/ 293 w 179"/>
                    <a:gd name="T61" fmla="*/ 69 h 129"/>
                    <a:gd name="T62" fmla="*/ 297 w 179"/>
                    <a:gd name="T63" fmla="*/ 58 h 129"/>
                    <a:gd name="T64" fmla="*/ 324 w 179"/>
                    <a:gd name="T65" fmla="*/ 46 h 129"/>
                    <a:gd name="T66" fmla="*/ 411 w 179"/>
                    <a:gd name="T67" fmla="*/ 32 h 129"/>
                    <a:gd name="T68" fmla="*/ 534 w 179"/>
                    <a:gd name="T69" fmla="*/ 32 h 129"/>
                    <a:gd name="T70" fmla="*/ 699 w 179"/>
                    <a:gd name="T71" fmla="*/ 32 h 129"/>
                    <a:gd name="T72" fmla="*/ 783 w 179"/>
                    <a:gd name="T73" fmla="*/ 32 h 129"/>
                    <a:gd name="T74" fmla="*/ 853 w 179"/>
                    <a:gd name="T75" fmla="*/ 31 h 129"/>
                    <a:gd name="T76" fmla="*/ 903 w 179"/>
                    <a:gd name="T77" fmla="*/ 30 h 129"/>
                    <a:gd name="T78" fmla="*/ 968 w 179"/>
                    <a:gd name="T79" fmla="*/ 29 h 129"/>
                    <a:gd name="T80" fmla="*/ 1036 w 179"/>
                    <a:gd name="T81" fmla="*/ 29 h 129"/>
                    <a:gd name="T82" fmla="*/ 1100 w 179"/>
                    <a:gd name="T83" fmla="*/ 29 h 129"/>
                    <a:gd name="T84" fmla="*/ 1149 w 179"/>
                    <a:gd name="T85" fmla="*/ 30 h 129"/>
                    <a:gd name="T86" fmla="*/ 1217 w 179"/>
                    <a:gd name="T87" fmla="*/ 32 h 129"/>
                    <a:gd name="T88" fmla="*/ 1350 w 179"/>
                    <a:gd name="T89" fmla="*/ 32 h 129"/>
                    <a:gd name="T90" fmla="*/ 1465 w 179"/>
                    <a:gd name="T91" fmla="*/ 32 h 129"/>
                    <a:gd name="T92" fmla="*/ 1528 w 179"/>
                    <a:gd name="T93" fmla="*/ 35 h 129"/>
                    <a:gd name="T94" fmla="*/ 1546 w 179"/>
                    <a:gd name="T95" fmla="*/ 40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1E2ED2E6-D4F3-4F0B-B885-45DCAD987FA4}"/>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E008F438-F98A-48C5-AA44-5AED7A9F781B}"/>
                    </a:ext>
                  </a:extLst>
                </p:cNvPr>
                <p:cNvSpPr>
                  <a:spLocks/>
                </p:cNvSpPr>
                <p:nvPr/>
              </p:nvSpPr>
              <p:spPr bwMode="auto">
                <a:xfrm>
                  <a:off x="2320" y="2208"/>
                  <a:ext cx="44" cy="39"/>
                </a:xfrm>
                <a:custGeom>
                  <a:avLst/>
                  <a:gdLst>
                    <a:gd name="T0" fmla="*/ 254 w 40"/>
                    <a:gd name="T1" fmla="*/ 20 h 40"/>
                    <a:gd name="T2" fmla="*/ 354 w 40"/>
                    <a:gd name="T3" fmla="*/ 20 h 40"/>
                    <a:gd name="T4" fmla="*/ 450 w 40"/>
                    <a:gd name="T5" fmla="*/ 20 h 40"/>
                    <a:gd name="T6" fmla="*/ 510 w 40"/>
                    <a:gd name="T7" fmla="*/ 20 h 40"/>
                    <a:gd name="T8" fmla="*/ 518 w 40"/>
                    <a:gd name="T9" fmla="*/ 20 h 40"/>
                    <a:gd name="T10" fmla="*/ 510 w 40"/>
                    <a:gd name="T11" fmla="*/ 13 h 40"/>
                    <a:gd name="T12" fmla="*/ 450 w 40"/>
                    <a:gd name="T13" fmla="*/ 6 h 40"/>
                    <a:gd name="T14" fmla="*/ 354 w 40"/>
                    <a:gd name="T15" fmla="*/ 1 h 40"/>
                    <a:gd name="T16" fmla="*/ 254 w 40"/>
                    <a:gd name="T17" fmla="*/ 0 h 40"/>
                    <a:gd name="T18" fmla="*/ 158 w 40"/>
                    <a:gd name="T19" fmla="*/ 1 h 40"/>
                    <a:gd name="T20" fmla="*/ 81 w 40"/>
                    <a:gd name="T21" fmla="*/ 6 h 40"/>
                    <a:gd name="T22" fmla="*/ 1 w 40"/>
                    <a:gd name="T23" fmla="*/ 13 h 40"/>
                    <a:gd name="T24" fmla="*/ 0 w 40"/>
                    <a:gd name="T25" fmla="*/ 20 h 40"/>
                    <a:gd name="T26" fmla="*/ 1 w 40"/>
                    <a:gd name="T27" fmla="*/ 20 h 40"/>
                    <a:gd name="T28" fmla="*/ 81 w 40"/>
                    <a:gd name="T29" fmla="*/ 20 h 40"/>
                    <a:gd name="T30" fmla="*/ 158 w 40"/>
                    <a:gd name="T31" fmla="*/ 20 h 40"/>
                    <a:gd name="T32" fmla="*/ 254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D4C82F31-A19E-4F6D-9A0A-B8BAF74BC3CF}"/>
                    </a:ext>
                  </a:extLst>
                </p:cNvPr>
                <p:cNvSpPr>
                  <a:spLocks/>
                </p:cNvSpPr>
                <p:nvPr/>
              </p:nvSpPr>
              <p:spPr bwMode="auto">
                <a:xfrm>
                  <a:off x="2479" y="2145"/>
                  <a:ext cx="45" cy="41"/>
                </a:xfrm>
                <a:custGeom>
                  <a:avLst/>
                  <a:gdLst>
                    <a:gd name="T0" fmla="*/ 239 w 41"/>
                    <a:gd name="T1" fmla="*/ 73 h 40"/>
                    <a:gd name="T2" fmla="*/ 347 w 41"/>
                    <a:gd name="T3" fmla="*/ 71 h 40"/>
                    <a:gd name="T4" fmla="*/ 418 w 41"/>
                    <a:gd name="T5" fmla="*/ 61 h 40"/>
                    <a:gd name="T6" fmla="*/ 494 w 41"/>
                    <a:gd name="T7" fmla="*/ 54 h 40"/>
                    <a:gd name="T8" fmla="*/ 502 w 41"/>
                    <a:gd name="T9" fmla="*/ 19 h 40"/>
                    <a:gd name="T10" fmla="*/ 494 w 41"/>
                    <a:gd name="T11" fmla="*/ 12 h 40"/>
                    <a:gd name="T12" fmla="*/ 418 w 41"/>
                    <a:gd name="T13" fmla="*/ 5 h 40"/>
                    <a:gd name="T14" fmla="*/ 347 w 41"/>
                    <a:gd name="T15" fmla="*/ 1 h 40"/>
                    <a:gd name="T16" fmla="*/ 239 w 41"/>
                    <a:gd name="T17" fmla="*/ 0 h 40"/>
                    <a:gd name="T18" fmla="*/ 137 w 41"/>
                    <a:gd name="T19" fmla="*/ 1 h 40"/>
                    <a:gd name="T20" fmla="*/ 5 w 41"/>
                    <a:gd name="T21" fmla="*/ 5 h 40"/>
                    <a:gd name="T22" fmla="*/ 1 w 41"/>
                    <a:gd name="T23" fmla="*/ 12 h 40"/>
                    <a:gd name="T24" fmla="*/ 0 w 41"/>
                    <a:gd name="T25" fmla="*/ 19 h 40"/>
                    <a:gd name="T26" fmla="*/ 1 w 41"/>
                    <a:gd name="T27" fmla="*/ 54 h 40"/>
                    <a:gd name="T28" fmla="*/ 5 w 41"/>
                    <a:gd name="T29" fmla="*/ 61 h 40"/>
                    <a:gd name="T30" fmla="*/ 137 w 41"/>
                    <a:gd name="T31" fmla="*/ 71 h 40"/>
                    <a:gd name="T32" fmla="*/ 239 w 41"/>
                    <a:gd name="T33" fmla="*/ 7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D207D08E-4ACB-4B92-8336-C2105E1A9251}"/>
                    </a:ext>
                  </a:extLst>
                </p:cNvPr>
                <p:cNvSpPr>
                  <a:spLocks/>
                </p:cNvSpPr>
                <p:nvPr/>
              </p:nvSpPr>
              <p:spPr bwMode="auto">
                <a:xfrm>
                  <a:off x="2322" y="2107"/>
                  <a:ext cx="196" cy="126"/>
                </a:xfrm>
                <a:custGeom>
                  <a:avLst/>
                  <a:gdLst>
                    <a:gd name="T0" fmla="*/ 1290 w 180"/>
                    <a:gd name="T1" fmla="*/ 5 h 129"/>
                    <a:gd name="T2" fmla="*/ 1214 w 180"/>
                    <a:gd name="T3" fmla="*/ 2 h 129"/>
                    <a:gd name="T4" fmla="*/ 1122 w 180"/>
                    <a:gd name="T5" fmla="*/ 1 h 129"/>
                    <a:gd name="T6" fmla="*/ 1037 w 180"/>
                    <a:gd name="T7" fmla="*/ 0 h 129"/>
                    <a:gd name="T8" fmla="*/ 940 w 180"/>
                    <a:gd name="T9" fmla="*/ 0 h 129"/>
                    <a:gd name="T10" fmla="*/ 852 w 180"/>
                    <a:gd name="T11" fmla="*/ 1 h 129"/>
                    <a:gd name="T12" fmla="*/ 755 w 180"/>
                    <a:gd name="T13" fmla="*/ 3 h 129"/>
                    <a:gd name="T14" fmla="*/ 669 w 180"/>
                    <a:gd name="T15" fmla="*/ 6 h 129"/>
                    <a:gd name="T16" fmla="*/ 556 w 180"/>
                    <a:gd name="T17" fmla="*/ 10 h 129"/>
                    <a:gd name="T18" fmla="*/ 350 w 180"/>
                    <a:gd name="T19" fmla="*/ 21 h 129"/>
                    <a:gd name="T20" fmla="*/ 208 w 180"/>
                    <a:gd name="T21" fmla="*/ 21 h 129"/>
                    <a:gd name="T22" fmla="*/ 89 w 180"/>
                    <a:gd name="T23" fmla="*/ 27 h 129"/>
                    <a:gd name="T24" fmla="*/ 3 w 180"/>
                    <a:gd name="T25" fmla="*/ 40 h 129"/>
                    <a:gd name="T26" fmla="*/ 0 w 180"/>
                    <a:gd name="T27" fmla="*/ 48 h 129"/>
                    <a:gd name="T28" fmla="*/ 0 w 180"/>
                    <a:gd name="T29" fmla="*/ 56 h 129"/>
                    <a:gd name="T30" fmla="*/ 1 w 180"/>
                    <a:gd name="T31" fmla="*/ 61 h 129"/>
                    <a:gd name="T32" fmla="*/ 5 w 180"/>
                    <a:gd name="T33" fmla="*/ 67 h 129"/>
                    <a:gd name="T34" fmla="*/ 316 w 180"/>
                    <a:gd name="T35" fmla="*/ 62 h 129"/>
                    <a:gd name="T36" fmla="*/ 316 w 180"/>
                    <a:gd name="T37" fmla="*/ 62 h 129"/>
                    <a:gd name="T38" fmla="*/ 295 w 180"/>
                    <a:gd name="T39" fmla="*/ 61 h 129"/>
                    <a:gd name="T40" fmla="*/ 292 w 180"/>
                    <a:gd name="T41" fmla="*/ 58 h 129"/>
                    <a:gd name="T42" fmla="*/ 271 w 180"/>
                    <a:gd name="T43" fmla="*/ 53 h 129"/>
                    <a:gd name="T44" fmla="*/ 292 w 180"/>
                    <a:gd name="T45" fmla="*/ 47 h 129"/>
                    <a:gd name="T46" fmla="*/ 318 w 180"/>
                    <a:gd name="T47" fmla="*/ 41 h 129"/>
                    <a:gd name="T48" fmla="*/ 381 w 180"/>
                    <a:gd name="T49" fmla="*/ 32 h 129"/>
                    <a:gd name="T50" fmla="*/ 511 w 180"/>
                    <a:gd name="T51" fmla="*/ 21 h 129"/>
                    <a:gd name="T52" fmla="*/ 679 w 180"/>
                    <a:gd name="T53" fmla="*/ 21 h 129"/>
                    <a:gd name="T54" fmla="*/ 746 w 180"/>
                    <a:gd name="T55" fmla="*/ 21 h 129"/>
                    <a:gd name="T56" fmla="*/ 812 w 180"/>
                    <a:gd name="T57" fmla="*/ 21 h 129"/>
                    <a:gd name="T58" fmla="*/ 884 w 180"/>
                    <a:gd name="T59" fmla="*/ 21 h 129"/>
                    <a:gd name="T60" fmla="*/ 955 w 180"/>
                    <a:gd name="T61" fmla="*/ 21 h 129"/>
                    <a:gd name="T62" fmla="*/ 1010 w 180"/>
                    <a:gd name="T63" fmla="*/ 21 h 129"/>
                    <a:gd name="T64" fmla="*/ 1062 w 180"/>
                    <a:gd name="T65" fmla="*/ 21 h 129"/>
                    <a:gd name="T66" fmla="*/ 1129 w 180"/>
                    <a:gd name="T67" fmla="*/ 21 h 129"/>
                    <a:gd name="T68" fmla="*/ 1192 w 180"/>
                    <a:gd name="T69" fmla="*/ 21 h 129"/>
                    <a:gd name="T70" fmla="*/ 1338 w 180"/>
                    <a:gd name="T71" fmla="*/ 21 h 129"/>
                    <a:gd name="T72" fmla="*/ 1440 w 180"/>
                    <a:gd name="T73" fmla="*/ 26 h 129"/>
                    <a:gd name="T74" fmla="*/ 1493 w 180"/>
                    <a:gd name="T75" fmla="*/ 36 h 129"/>
                    <a:gd name="T76" fmla="*/ 1530 w 180"/>
                    <a:gd name="T77" fmla="*/ 39 h 129"/>
                    <a:gd name="T78" fmla="*/ 1788 w 180"/>
                    <a:gd name="T79" fmla="*/ 30 h 129"/>
                    <a:gd name="T80" fmla="*/ 1772 w 180"/>
                    <a:gd name="T81" fmla="*/ 28 h 129"/>
                    <a:gd name="T82" fmla="*/ 1759 w 180"/>
                    <a:gd name="T83" fmla="*/ 23 h 129"/>
                    <a:gd name="T84" fmla="*/ 1728 w 180"/>
                    <a:gd name="T85" fmla="*/ 21 h 129"/>
                    <a:gd name="T86" fmla="*/ 1667 w 180"/>
                    <a:gd name="T87" fmla="*/ 21 h 129"/>
                    <a:gd name="T88" fmla="*/ 1592 w 180"/>
                    <a:gd name="T89" fmla="*/ 21 h 129"/>
                    <a:gd name="T90" fmla="*/ 1497 w 180"/>
                    <a:gd name="T91" fmla="*/ 19 h 129"/>
                    <a:gd name="T92" fmla="*/ 1405 w 180"/>
                    <a:gd name="T93" fmla="*/ 11 h 129"/>
                    <a:gd name="T94" fmla="*/ 1290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707082CB-2101-41AA-AFFD-154A664A6449}"/>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English</a:t>
              </a:r>
              <a:endParaRPr lang="en-US" altLang="en-US">
                <a:latin typeface="Tahoma" panose="020B0604030504040204" pitchFamily="34" charset="0"/>
              </a:endParaRPr>
            </a:p>
          </p:txBody>
        </p:sp>
        <p:sp>
          <p:nvSpPr>
            <p:cNvPr id="6168" name="Text Box 1213">
              <a:extLst>
                <a:ext uri="{FF2B5EF4-FFF2-40B4-BE49-F238E27FC236}">
                  <a16:creationId xmlns:a16="http://schemas.microsoft.com/office/drawing/2014/main" id="{F72F653C-7D10-43DA-8C4D-806A50A8DAA1}"/>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530C697B-6815-46C4-8032-66A9CEF2DD51}"/>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6352" name="Clip" r:id="rId6" imgW="1160352" imgH="1786550" progId="MS_ClipArt_Gallery.2">
                    <p:embed/>
                  </p:oleObj>
                </mc:Choice>
                <mc:Fallback>
                  <p:oleObj name="Clip" r:id="rId6" imgW="1160352" imgH="1786550" progId="MS_ClipArt_Gallery.2">
                    <p:embed/>
                    <p:pic>
                      <p:nvPicPr>
                        <p:cNvPr id="0" name="Object 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D1D1A3DD-ABF5-4A50-8A47-224E3C1329D1}"/>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6353" name="Clip" r:id="rId8" imgW="1160352" imgH="1786550" progId="MS_ClipArt_Gallery.2">
                    <p:embed/>
                  </p:oleObj>
                </mc:Choice>
                <mc:Fallback>
                  <p:oleObj name="Clip" r:id="rId8" imgW="1160352" imgH="1786550" progId="MS_ClipArt_Gallery.2">
                    <p:embed/>
                    <p:pic>
                      <p:nvPicPr>
                        <p:cNvPr id="0" name="Object 1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A4FDCFD1-8CA2-49B5-A596-490FD4AED205}"/>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651" name="Text Box 4">
            <a:extLst>
              <a:ext uri="{FF2B5EF4-FFF2-40B4-BE49-F238E27FC236}">
                <a16:creationId xmlns:a16="http://schemas.microsoft.com/office/drawing/2014/main" id="{B3F583E8-4E47-4CBE-A800-F91B0B71B940}"/>
              </a:ext>
            </a:extLst>
          </p:cNvPr>
          <p:cNvSpPr txBox="1">
            <a:spLocks noChangeArrowheads="1"/>
          </p:cNvSpPr>
          <p:nvPr/>
        </p:nvSpPr>
        <p:spPr bwMode="auto">
          <a:xfrm>
            <a:off x="292100" y="3530600"/>
            <a:ext cx="21844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buClr>
                <a:schemeClr val="accent1"/>
              </a:buClr>
              <a:buSzPct val="80000"/>
              <a:buFont typeface="Wingdings" panose="05000000000000000000" pitchFamily="2" charset="2"/>
              <a:buNone/>
            </a:pPr>
            <a:r>
              <a:rPr lang="en-US" altLang="en-US" b="0"/>
              <a:t>Prolonged exposure to excessive noise levels can cause noise</a:t>
            </a:r>
            <a:r>
              <a:rPr lang="es-ES_tradnl" altLang="en-US" b="0"/>
              <a:t>-</a:t>
            </a:r>
            <a:r>
              <a:rPr lang="en-US" altLang="en-US" b="0"/>
              <a:t>induced hearing loss.</a:t>
            </a:r>
          </a:p>
          <a:p>
            <a:pPr eaLnBrk="1" hangingPunct="1">
              <a:buClr>
                <a:schemeClr val="accent1"/>
              </a:buClr>
              <a:buSzPct val="80000"/>
              <a:buFont typeface="Wingdings" panose="05000000000000000000" pitchFamily="2" charset="2"/>
              <a:buNone/>
            </a:pPr>
            <a:endParaRPr lang="en-US" altLang="en-US" b="0"/>
          </a:p>
          <a:p>
            <a:pPr eaLnBrk="1" hangingPunct="1">
              <a:buClr>
                <a:schemeClr val="accent1"/>
              </a:buClr>
              <a:buSzPct val="80000"/>
              <a:buFont typeface="Wingdings" panose="05000000000000000000" pitchFamily="2" charset="2"/>
              <a:buNone/>
            </a:pPr>
            <a:r>
              <a:rPr lang="en-US" altLang="en-US" b="0"/>
              <a:t>When you are exposed to excessive noise levels, the first stage is temporary hearing loss.</a:t>
            </a:r>
          </a:p>
          <a:p>
            <a:pPr eaLnBrk="1" hangingPunct="1">
              <a:buClr>
                <a:schemeClr val="accent1"/>
              </a:buClr>
              <a:buSzPct val="80000"/>
              <a:buFont typeface="Wingdings" panose="05000000000000000000" pitchFamily="2" charset="2"/>
              <a:buNone/>
            </a:pPr>
            <a:endParaRPr lang="en-US" altLang="en-US" b="0"/>
          </a:p>
          <a:p>
            <a:pPr eaLnBrk="1" hangingPunct="1">
              <a:buClr>
                <a:schemeClr val="accent1"/>
              </a:buClr>
              <a:buSzPct val="80000"/>
              <a:buFont typeface="Wingdings" panose="05000000000000000000" pitchFamily="2" charset="2"/>
              <a:buNone/>
            </a:pPr>
            <a:r>
              <a:rPr lang="en-US" altLang="en-US" b="0"/>
              <a:t>Over time, the hearing loss becomes permanent.</a:t>
            </a:r>
          </a:p>
        </p:txBody>
      </p:sp>
      <p:sp>
        <p:nvSpPr>
          <p:cNvPr id="27652" name="Text Box 5">
            <a:extLst>
              <a:ext uri="{FF2B5EF4-FFF2-40B4-BE49-F238E27FC236}">
                <a16:creationId xmlns:a16="http://schemas.microsoft.com/office/drawing/2014/main" id="{4DE63193-7C50-4BDA-AFA7-030E5926D116}"/>
              </a:ext>
            </a:extLst>
          </p:cNvPr>
          <p:cNvSpPr txBox="1">
            <a:spLocks noChangeArrowheads="1"/>
          </p:cNvSpPr>
          <p:nvPr/>
        </p:nvSpPr>
        <p:spPr bwMode="auto">
          <a:xfrm>
            <a:off x="3187700" y="4508500"/>
            <a:ext cx="302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spcBef>
                <a:spcPct val="20000"/>
              </a:spcBef>
              <a:buClr>
                <a:schemeClr val="accent1"/>
              </a:buClr>
              <a:buSzPct val="80000"/>
              <a:buFont typeface="Wingdings" panose="05000000000000000000" pitchFamily="2" charset="2"/>
              <a:buNone/>
            </a:pPr>
            <a:r>
              <a:rPr lang="en-US" altLang="en-US" sz="1800"/>
              <a:t>How loud is construction equipment?</a:t>
            </a:r>
          </a:p>
        </p:txBody>
      </p:sp>
      <p:pic>
        <p:nvPicPr>
          <p:cNvPr id="27653" name="Picture 12" descr="Cross Section of Ear">
            <a:hlinkClick r:id="rId2"/>
            <a:extLst>
              <a:ext uri="{FF2B5EF4-FFF2-40B4-BE49-F238E27FC236}">
                <a16:creationId xmlns:a16="http://schemas.microsoft.com/office/drawing/2014/main" id="{259220B3-AFDA-45A5-988D-5FBAF78BE912}"/>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08000" y="1320800"/>
            <a:ext cx="1981200" cy="1857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71470" name="Group 110">
            <a:extLst>
              <a:ext uri="{FF2B5EF4-FFF2-40B4-BE49-F238E27FC236}">
                <a16:creationId xmlns:a16="http://schemas.microsoft.com/office/drawing/2014/main" id="{83930C22-FD18-4477-860F-5F193CFFC167}"/>
              </a:ext>
            </a:extLst>
          </p:cNvPr>
          <p:cNvGraphicFramePr>
            <a:graphicFrameLocks noGrp="1"/>
          </p:cNvGraphicFramePr>
          <p:nvPr/>
        </p:nvGraphicFramePr>
        <p:xfrm>
          <a:off x="3238500" y="1473200"/>
          <a:ext cx="3060700" cy="2743200"/>
        </p:xfrm>
        <a:graphic>
          <a:graphicData uri="http://schemas.openxmlformats.org/drawingml/2006/table">
            <a:tbl>
              <a:tblPr/>
              <a:tblGrid>
                <a:gridCol w="15113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tblGrid>
              <a:tr h="2555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Duration per day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Sound level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8 hours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90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6 hours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92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4 hours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95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9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3 hours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97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 hours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100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9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1½ hour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102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 hour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105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9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½ hour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110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¼ or less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115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7689" name="Text Box 109">
            <a:extLst>
              <a:ext uri="{FF2B5EF4-FFF2-40B4-BE49-F238E27FC236}">
                <a16:creationId xmlns:a16="http://schemas.microsoft.com/office/drawing/2014/main" id="{A5B3CFCF-0D58-4F0D-8B3D-B44C60BF6402}"/>
              </a:ext>
            </a:extLst>
          </p:cNvPr>
          <p:cNvSpPr txBox="1">
            <a:spLocks noChangeArrowheads="1"/>
          </p:cNvSpPr>
          <p:nvPr/>
        </p:nvSpPr>
        <p:spPr bwMode="auto">
          <a:xfrm>
            <a:off x="4292600" y="1193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The Law</a:t>
            </a:r>
          </a:p>
        </p:txBody>
      </p:sp>
      <p:sp>
        <p:nvSpPr>
          <p:cNvPr id="27690" name="Text Box 194">
            <a:extLst>
              <a:ext uri="{FF2B5EF4-FFF2-40B4-BE49-F238E27FC236}">
                <a16:creationId xmlns:a16="http://schemas.microsoft.com/office/drawing/2014/main" id="{6DF46E3B-FAF9-4055-BC37-6BB8B957CFE4}"/>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Noise</a:t>
            </a:r>
          </a:p>
        </p:txBody>
      </p:sp>
      <p:grpSp>
        <p:nvGrpSpPr>
          <p:cNvPr id="27691" name="Group 195">
            <a:extLst>
              <a:ext uri="{FF2B5EF4-FFF2-40B4-BE49-F238E27FC236}">
                <a16:creationId xmlns:a16="http://schemas.microsoft.com/office/drawing/2014/main" id="{30FD2166-CE30-4ABF-A860-C4204BCF6F14}"/>
              </a:ext>
            </a:extLst>
          </p:cNvPr>
          <p:cNvGrpSpPr>
            <a:grpSpLocks/>
          </p:cNvGrpSpPr>
          <p:nvPr/>
        </p:nvGrpSpPr>
        <p:grpSpPr bwMode="auto">
          <a:xfrm>
            <a:off x="2752725" y="5143500"/>
            <a:ext cx="3843338" cy="3570288"/>
            <a:chOff x="1734" y="3240"/>
            <a:chExt cx="2421" cy="2249"/>
          </a:xfrm>
        </p:grpSpPr>
        <p:sp>
          <p:nvSpPr>
            <p:cNvPr id="27699" name="Line 196">
              <a:extLst>
                <a:ext uri="{FF2B5EF4-FFF2-40B4-BE49-F238E27FC236}">
                  <a16:creationId xmlns:a16="http://schemas.microsoft.com/office/drawing/2014/main" id="{B09BD11F-E168-4A72-9587-6F3B7DFD52F5}"/>
                </a:ext>
              </a:extLst>
            </p:cNvPr>
            <p:cNvSpPr>
              <a:spLocks noChangeShapeType="1"/>
            </p:cNvSpPr>
            <p:nvPr/>
          </p:nvSpPr>
          <p:spPr bwMode="auto">
            <a:xfrm>
              <a:off x="1752" y="3526"/>
              <a:ext cx="236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700" name="Group 197">
              <a:extLst>
                <a:ext uri="{FF2B5EF4-FFF2-40B4-BE49-F238E27FC236}">
                  <a16:creationId xmlns:a16="http://schemas.microsoft.com/office/drawing/2014/main" id="{646D3C24-6C4F-4B0A-A34E-11EBDB513C70}"/>
                </a:ext>
              </a:extLst>
            </p:cNvPr>
            <p:cNvGrpSpPr>
              <a:grpSpLocks/>
            </p:cNvGrpSpPr>
            <p:nvPr/>
          </p:nvGrpSpPr>
          <p:grpSpPr bwMode="auto">
            <a:xfrm>
              <a:off x="1734" y="3240"/>
              <a:ext cx="2421" cy="2249"/>
              <a:chOff x="1734" y="3240"/>
              <a:chExt cx="2421" cy="2249"/>
            </a:xfrm>
          </p:grpSpPr>
          <p:sp>
            <p:nvSpPr>
              <p:cNvPr id="27701" name="Text Box 198">
                <a:extLst>
                  <a:ext uri="{FF2B5EF4-FFF2-40B4-BE49-F238E27FC236}">
                    <a16:creationId xmlns:a16="http://schemas.microsoft.com/office/drawing/2014/main" id="{C0113504-2D57-4C5E-B3DC-CD31785161C6}"/>
                  </a:ext>
                </a:extLst>
              </p:cNvPr>
              <p:cNvSpPr txBox="1">
                <a:spLocks noChangeArrowheads="1"/>
              </p:cNvSpPr>
              <p:nvPr/>
            </p:nvSpPr>
            <p:spPr bwMode="auto">
              <a:xfrm>
                <a:off x="2700" y="3240"/>
                <a:ext cx="133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20000"/>
                  </a:spcBef>
                </a:pPr>
                <a:r>
                  <a:rPr lang="en-US" altLang="en-US" sz="1200" b="0" dirty="0"/>
                  <a:t>Decibels; 8 hours at 50 feet</a:t>
                </a:r>
                <a:endParaRPr lang="en-US" altLang="en-US" dirty="0"/>
              </a:p>
            </p:txBody>
          </p:sp>
          <p:sp>
            <p:nvSpPr>
              <p:cNvPr id="27702" name="Text Box 199">
                <a:extLst>
                  <a:ext uri="{FF2B5EF4-FFF2-40B4-BE49-F238E27FC236}">
                    <a16:creationId xmlns:a16="http://schemas.microsoft.com/office/drawing/2014/main" id="{8EAC2409-7E5B-4CF0-9BB7-066329797913}"/>
                  </a:ext>
                </a:extLst>
              </p:cNvPr>
              <p:cNvSpPr txBox="1">
                <a:spLocks noChangeArrowheads="1"/>
              </p:cNvSpPr>
              <p:nvPr/>
            </p:nvSpPr>
            <p:spPr bwMode="auto">
              <a:xfrm>
                <a:off x="1734" y="3346"/>
                <a:ext cx="6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Equipment</a:t>
                </a:r>
              </a:p>
            </p:txBody>
          </p:sp>
          <p:sp>
            <p:nvSpPr>
              <p:cNvPr id="27703" name="Text Box 200">
                <a:extLst>
                  <a:ext uri="{FF2B5EF4-FFF2-40B4-BE49-F238E27FC236}">
                    <a16:creationId xmlns:a16="http://schemas.microsoft.com/office/drawing/2014/main" id="{647FAB46-6E32-49EF-8646-994CD556650E}"/>
                  </a:ext>
                </a:extLst>
              </p:cNvPr>
              <p:cNvSpPr txBox="1">
                <a:spLocks noChangeArrowheads="1"/>
              </p:cNvSpPr>
              <p:nvPr/>
            </p:nvSpPr>
            <p:spPr bwMode="auto">
              <a:xfrm>
                <a:off x="2561" y="3391"/>
                <a:ext cx="15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20000"/>
                  </a:spcBef>
                </a:pPr>
                <a:r>
                  <a:rPr lang="en-US" altLang="en-US" sz="1200" b="0" dirty="0"/>
                  <a:t>70    80    90    100    110    120</a:t>
                </a:r>
                <a:endParaRPr lang="en-US" altLang="en-US" dirty="0"/>
              </a:p>
            </p:txBody>
          </p:sp>
          <p:sp>
            <p:nvSpPr>
              <p:cNvPr id="27704" name="Line 201">
                <a:extLst>
                  <a:ext uri="{FF2B5EF4-FFF2-40B4-BE49-F238E27FC236}">
                    <a16:creationId xmlns:a16="http://schemas.microsoft.com/office/drawing/2014/main" id="{C7A6AE01-87D9-4225-A871-1F6BBA2FE86C}"/>
                  </a:ext>
                </a:extLst>
              </p:cNvPr>
              <p:cNvSpPr>
                <a:spLocks noChangeShapeType="1"/>
              </p:cNvSpPr>
              <p:nvPr/>
            </p:nvSpPr>
            <p:spPr bwMode="auto">
              <a:xfrm flipV="1">
                <a:off x="2742" y="3381"/>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5" name="Rectangle 202">
                <a:extLst>
                  <a:ext uri="{FF2B5EF4-FFF2-40B4-BE49-F238E27FC236}">
                    <a16:creationId xmlns:a16="http://schemas.microsoft.com/office/drawing/2014/main" id="{447B4CEB-49E5-4FEE-94A6-BD7503EA8154}"/>
                  </a:ext>
                </a:extLst>
              </p:cNvPr>
              <p:cNvSpPr>
                <a:spLocks noChangeArrowheads="1"/>
              </p:cNvSpPr>
              <p:nvPr/>
            </p:nvSpPr>
            <p:spPr bwMode="auto">
              <a:xfrm>
                <a:off x="1760" y="3264"/>
                <a:ext cx="2360" cy="2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706" name="Line 203">
                <a:extLst>
                  <a:ext uri="{FF2B5EF4-FFF2-40B4-BE49-F238E27FC236}">
                    <a16:creationId xmlns:a16="http://schemas.microsoft.com/office/drawing/2014/main" id="{B2EF9963-D3EB-4340-ADD3-F3F2E7AC20E3}"/>
                  </a:ext>
                </a:extLst>
              </p:cNvPr>
              <p:cNvSpPr>
                <a:spLocks noChangeShapeType="1"/>
              </p:cNvSpPr>
              <p:nvPr/>
            </p:nvSpPr>
            <p:spPr bwMode="auto">
              <a:xfrm>
                <a:off x="3196" y="3530"/>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7" name="Line 204">
                <a:extLst>
                  <a:ext uri="{FF2B5EF4-FFF2-40B4-BE49-F238E27FC236}">
                    <a16:creationId xmlns:a16="http://schemas.microsoft.com/office/drawing/2014/main" id="{0724B6CF-DA65-425A-9C06-E54900FDBD94}"/>
                  </a:ext>
                </a:extLst>
              </p:cNvPr>
              <p:cNvSpPr>
                <a:spLocks noChangeShapeType="1"/>
              </p:cNvSpPr>
              <p:nvPr/>
            </p:nvSpPr>
            <p:spPr bwMode="auto">
              <a:xfrm>
                <a:off x="2960" y="3532"/>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8" name="Line 205">
                <a:extLst>
                  <a:ext uri="{FF2B5EF4-FFF2-40B4-BE49-F238E27FC236}">
                    <a16:creationId xmlns:a16="http://schemas.microsoft.com/office/drawing/2014/main" id="{BCEC4FB5-BD46-4137-A4AD-68D5679760B1}"/>
                  </a:ext>
                </a:extLst>
              </p:cNvPr>
              <p:cNvSpPr>
                <a:spLocks noChangeShapeType="1"/>
              </p:cNvSpPr>
              <p:nvPr/>
            </p:nvSpPr>
            <p:spPr bwMode="auto">
              <a:xfrm>
                <a:off x="3668" y="3529"/>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09" name="Line 206">
                <a:extLst>
                  <a:ext uri="{FF2B5EF4-FFF2-40B4-BE49-F238E27FC236}">
                    <a16:creationId xmlns:a16="http://schemas.microsoft.com/office/drawing/2014/main" id="{215FE822-01AD-4F2A-BD59-A6A059976264}"/>
                  </a:ext>
                </a:extLst>
              </p:cNvPr>
              <p:cNvSpPr>
                <a:spLocks noChangeShapeType="1"/>
              </p:cNvSpPr>
              <p:nvPr/>
            </p:nvSpPr>
            <p:spPr bwMode="auto">
              <a:xfrm>
                <a:off x="3433" y="3531"/>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0" name="Line 207">
                <a:extLst>
                  <a:ext uri="{FF2B5EF4-FFF2-40B4-BE49-F238E27FC236}">
                    <a16:creationId xmlns:a16="http://schemas.microsoft.com/office/drawing/2014/main" id="{EBBC3CC9-2E5A-4BA8-852A-A405E7EF21D9}"/>
                  </a:ext>
                </a:extLst>
              </p:cNvPr>
              <p:cNvSpPr>
                <a:spLocks noChangeShapeType="1"/>
              </p:cNvSpPr>
              <p:nvPr/>
            </p:nvSpPr>
            <p:spPr bwMode="auto">
              <a:xfrm>
                <a:off x="2725" y="3526"/>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1" name="Line 208">
                <a:extLst>
                  <a:ext uri="{FF2B5EF4-FFF2-40B4-BE49-F238E27FC236}">
                    <a16:creationId xmlns:a16="http://schemas.microsoft.com/office/drawing/2014/main" id="{8660FCB5-A1A4-4BEB-AD68-487CE4A3174A}"/>
                  </a:ext>
                </a:extLst>
              </p:cNvPr>
              <p:cNvSpPr>
                <a:spLocks noChangeShapeType="1"/>
              </p:cNvSpPr>
              <p:nvPr/>
            </p:nvSpPr>
            <p:spPr bwMode="auto">
              <a:xfrm>
                <a:off x="3908" y="3526"/>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12" name="Text Box 209">
                <a:extLst>
                  <a:ext uri="{FF2B5EF4-FFF2-40B4-BE49-F238E27FC236}">
                    <a16:creationId xmlns:a16="http://schemas.microsoft.com/office/drawing/2014/main" id="{95E694EE-A728-491E-8E95-1C9D6DF1A01F}"/>
                  </a:ext>
                </a:extLst>
              </p:cNvPr>
              <p:cNvSpPr txBox="1">
                <a:spLocks noChangeArrowheads="1"/>
              </p:cNvSpPr>
              <p:nvPr/>
            </p:nvSpPr>
            <p:spPr bwMode="auto">
              <a:xfrm>
                <a:off x="1752" y="3664"/>
                <a:ext cx="920" cy="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t>Front loader</a:t>
                </a:r>
              </a:p>
              <a:p>
                <a:pPr>
                  <a:spcBef>
                    <a:spcPct val="50000"/>
                  </a:spcBef>
                </a:pPr>
                <a:r>
                  <a:rPr lang="en-US" altLang="en-US" sz="1200"/>
                  <a:t>Backhoe</a:t>
                </a:r>
              </a:p>
              <a:p>
                <a:pPr>
                  <a:spcBef>
                    <a:spcPct val="50000"/>
                  </a:spcBef>
                </a:pPr>
                <a:r>
                  <a:rPr lang="en-US" altLang="en-US" sz="1200"/>
                  <a:t>Tractor</a:t>
                </a:r>
              </a:p>
              <a:p>
                <a:pPr>
                  <a:spcBef>
                    <a:spcPct val="50000"/>
                  </a:spcBef>
                </a:pPr>
                <a:r>
                  <a:rPr lang="en-US" altLang="en-US" sz="1200"/>
                  <a:t>Truck</a:t>
                </a:r>
              </a:p>
              <a:p>
                <a:pPr>
                  <a:spcBef>
                    <a:spcPct val="50000"/>
                  </a:spcBef>
                </a:pPr>
                <a:r>
                  <a:rPr lang="en-US" altLang="en-US" sz="1200"/>
                  <a:t>Concrete mixer</a:t>
                </a:r>
              </a:p>
              <a:p>
                <a:pPr>
                  <a:spcBef>
                    <a:spcPct val="50000"/>
                  </a:spcBef>
                </a:pPr>
                <a:r>
                  <a:rPr lang="en-US" altLang="en-US" sz="1200"/>
                  <a:t>Pump</a:t>
                </a:r>
              </a:p>
              <a:p>
                <a:pPr>
                  <a:spcBef>
                    <a:spcPct val="50000"/>
                  </a:spcBef>
                </a:pPr>
                <a:r>
                  <a:rPr lang="en-US" altLang="en-US" sz="1200"/>
                  <a:t>Compressor</a:t>
                </a:r>
              </a:p>
              <a:p>
                <a:pPr>
                  <a:spcBef>
                    <a:spcPct val="50000"/>
                  </a:spcBef>
                </a:pPr>
                <a:r>
                  <a:rPr lang="en-US" altLang="en-US" sz="1200"/>
                  <a:t>Pneumatic wrench</a:t>
                </a:r>
              </a:p>
              <a:p>
                <a:pPr>
                  <a:spcBef>
                    <a:spcPct val="50000"/>
                  </a:spcBef>
                </a:pPr>
                <a:r>
                  <a:rPr lang="en-US" altLang="en-US" sz="1200"/>
                  <a:t>Jackhammer</a:t>
                </a:r>
              </a:p>
              <a:p>
                <a:pPr>
                  <a:spcBef>
                    <a:spcPct val="50000"/>
                  </a:spcBef>
                </a:pPr>
                <a:r>
                  <a:rPr lang="en-US" altLang="en-US" sz="1200"/>
                  <a:t>Power saw</a:t>
                </a:r>
              </a:p>
            </p:txBody>
          </p:sp>
          <p:sp>
            <p:nvSpPr>
              <p:cNvPr id="27713" name="Rectangle 210">
                <a:extLst>
                  <a:ext uri="{FF2B5EF4-FFF2-40B4-BE49-F238E27FC236}">
                    <a16:creationId xmlns:a16="http://schemas.microsoft.com/office/drawing/2014/main" id="{FB0EBCD1-CEC6-4821-A1D4-96BF8861B82F}"/>
                  </a:ext>
                </a:extLst>
              </p:cNvPr>
              <p:cNvSpPr>
                <a:spLocks noChangeArrowheads="1"/>
              </p:cNvSpPr>
              <p:nvPr/>
            </p:nvSpPr>
            <p:spPr bwMode="auto">
              <a:xfrm>
                <a:off x="2780" y="3737"/>
                <a:ext cx="504" cy="4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714" name="Rectangle 211">
                <a:extLst>
                  <a:ext uri="{FF2B5EF4-FFF2-40B4-BE49-F238E27FC236}">
                    <a16:creationId xmlns:a16="http://schemas.microsoft.com/office/drawing/2014/main" id="{6AE0199C-84FF-4861-8276-26670801D770}"/>
                  </a:ext>
                </a:extLst>
              </p:cNvPr>
              <p:cNvSpPr>
                <a:spLocks noChangeArrowheads="1"/>
              </p:cNvSpPr>
              <p:nvPr/>
            </p:nvSpPr>
            <p:spPr bwMode="auto">
              <a:xfrm>
                <a:off x="2780" y="3905"/>
                <a:ext cx="516" cy="4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715" name="Rectangle 212">
                <a:extLst>
                  <a:ext uri="{FF2B5EF4-FFF2-40B4-BE49-F238E27FC236}">
                    <a16:creationId xmlns:a16="http://schemas.microsoft.com/office/drawing/2014/main" id="{D7F82715-6284-4BAD-AE95-A9EF9BEF9DD7}"/>
                  </a:ext>
                </a:extLst>
              </p:cNvPr>
              <p:cNvSpPr>
                <a:spLocks noChangeArrowheads="1"/>
              </p:cNvSpPr>
              <p:nvPr/>
            </p:nvSpPr>
            <p:spPr bwMode="auto">
              <a:xfrm>
                <a:off x="2880" y="4074"/>
                <a:ext cx="456" cy="4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716" name="Rectangle 213">
                <a:extLst>
                  <a:ext uri="{FF2B5EF4-FFF2-40B4-BE49-F238E27FC236}">
                    <a16:creationId xmlns:a16="http://schemas.microsoft.com/office/drawing/2014/main" id="{D0B97A1E-5E57-4F6A-994D-FB5E8F3B4795}"/>
                  </a:ext>
                </a:extLst>
              </p:cNvPr>
              <p:cNvSpPr>
                <a:spLocks noChangeArrowheads="1"/>
              </p:cNvSpPr>
              <p:nvPr/>
            </p:nvSpPr>
            <p:spPr bwMode="auto">
              <a:xfrm>
                <a:off x="3020" y="4256"/>
                <a:ext cx="292" cy="4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717" name="Rectangle 214">
                <a:extLst>
                  <a:ext uri="{FF2B5EF4-FFF2-40B4-BE49-F238E27FC236}">
                    <a16:creationId xmlns:a16="http://schemas.microsoft.com/office/drawing/2014/main" id="{A3E347BE-C523-4AB7-97A9-104EEAC91761}"/>
                  </a:ext>
                </a:extLst>
              </p:cNvPr>
              <p:cNvSpPr>
                <a:spLocks noChangeArrowheads="1"/>
              </p:cNvSpPr>
              <p:nvPr/>
            </p:nvSpPr>
            <p:spPr bwMode="auto">
              <a:xfrm>
                <a:off x="2836" y="4424"/>
                <a:ext cx="336" cy="4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718" name="Rectangle 215">
                <a:extLst>
                  <a:ext uri="{FF2B5EF4-FFF2-40B4-BE49-F238E27FC236}">
                    <a16:creationId xmlns:a16="http://schemas.microsoft.com/office/drawing/2014/main" id="{1E0D53A6-7CE4-48CA-AB0C-5973356FA358}"/>
                  </a:ext>
                </a:extLst>
              </p:cNvPr>
              <p:cNvSpPr>
                <a:spLocks noChangeArrowheads="1"/>
              </p:cNvSpPr>
              <p:nvPr/>
            </p:nvSpPr>
            <p:spPr bwMode="auto">
              <a:xfrm>
                <a:off x="2684" y="4586"/>
                <a:ext cx="80" cy="5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719" name="Rectangle 216">
                <a:extLst>
                  <a:ext uri="{FF2B5EF4-FFF2-40B4-BE49-F238E27FC236}">
                    <a16:creationId xmlns:a16="http://schemas.microsoft.com/office/drawing/2014/main" id="{BA37640F-D114-47E1-9858-9CAB424619B5}"/>
                  </a:ext>
                </a:extLst>
              </p:cNvPr>
              <p:cNvSpPr>
                <a:spLocks noChangeArrowheads="1"/>
              </p:cNvSpPr>
              <p:nvPr/>
            </p:nvSpPr>
            <p:spPr bwMode="auto">
              <a:xfrm>
                <a:off x="2810" y="4768"/>
                <a:ext cx="284" cy="4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720" name="Rectangle 217">
                <a:extLst>
                  <a:ext uri="{FF2B5EF4-FFF2-40B4-BE49-F238E27FC236}">
                    <a16:creationId xmlns:a16="http://schemas.microsoft.com/office/drawing/2014/main" id="{4A97F705-22CB-4AC9-A54A-3F6F40B5333E}"/>
                  </a:ext>
                </a:extLst>
              </p:cNvPr>
              <p:cNvSpPr>
                <a:spLocks noChangeArrowheads="1"/>
              </p:cNvSpPr>
              <p:nvPr/>
            </p:nvSpPr>
            <p:spPr bwMode="auto">
              <a:xfrm>
                <a:off x="3024" y="4945"/>
                <a:ext cx="700" cy="4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721" name="Rectangle 218">
                <a:extLst>
                  <a:ext uri="{FF2B5EF4-FFF2-40B4-BE49-F238E27FC236}">
                    <a16:creationId xmlns:a16="http://schemas.microsoft.com/office/drawing/2014/main" id="{D3E319B8-45E6-4DF2-BC6D-F6CABC208E24}"/>
                  </a:ext>
                </a:extLst>
              </p:cNvPr>
              <p:cNvSpPr>
                <a:spLocks noChangeArrowheads="1"/>
              </p:cNvSpPr>
              <p:nvPr/>
            </p:nvSpPr>
            <p:spPr bwMode="auto">
              <a:xfrm>
                <a:off x="2978" y="5115"/>
                <a:ext cx="816" cy="4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722" name="Rectangle 219">
                <a:extLst>
                  <a:ext uri="{FF2B5EF4-FFF2-40B4-BE49-F238E27FC236}">
                    <a16:creationId xmlns:a16="http://schemas.microsoft.com/office/drawing/2014/main" id="{8AAB1E12-F48D-4592-8998-A9F59DD642B9}"/>
                  </a:ext>
                </a:extLst>
              </p:cNvPr>
              <p:cNvSpPr>
                <a:spLocks noChangeArrowheads="1"/>
              </p:cNvSpPr>
              <p:nvPr/>
            </p:nvSpPr>
            <p:spPr bwMode="auto">
              <a:xfrm>
                <a:off x="3132" y="5291"/>
                <a:ext cx="676" cy="4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grpSp>
      <p:grpSp>
        <p:nvGrpSpPr>
          <p:cNvPr id="27692" name="Group 228">
            <a:extLst>
              <a:ext uri="{FF2B5EF4-FFF2-40B4-BE49-F238E27FC236}">
                <a16:creationId xmlns:a16="http://schemas.microsoft.com/office/drawing/2014/main" id="{9EE60EFD-AA24-4731-B4A0-C8D7A78437F1}"/>
              </a:ext>
            </a:extLst>
          </p:cNvPr>
          <p:cNvGrpSpPr>
            <a:grpSpLocks/>
          </p:cNvGrpSpPr>
          <p:nvPr/>
        </p:nvGrpSpPr>
        <p:grpSpPr bwMode="auto">
          <a:xfrm>
            <a:off x="200025" y="6496050"/>
            <a:ext cx="2133600" cy="1809750"/>
            <a:chOff x="126" y="4092"/>
            <a:chExt cx="1344" cy="1140"/>
          </a:xfrm>
        </p:grpSpPr>
        <p:pic>
          <p:nvPicPr>
            <p:cNvPr id="27693" name="Picture 229" descr="http://ohioglove.com/images/MAX-nrr-33.gif">
              <a:extLst>
                <a:ext uri="{FF2B5EF4-FFF2-40B4-BE49-F238E27FC236}">
                  <a16:creationId xmlns:a16="http://schemas.microsoft.com/office/drawing/2014/main" id="{5D9058F2-BA35-42AA-91A6-EEAEB1283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 y="4637"/>
              <a:ext cx="639"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4" name="Picture 230" descr="http://ohioglove.com/images/lm7.gif">
              <a:extLst>
                <a:ext uri="{FF2B5EF4-FFF2-40B4-BE49-F238E27FC236}">
                  <a16:creationId xmlns:a16="http://schemas.microsoft.com/office/drawing/2014/main" id="{D0329D06-F984-47E7-BB4B-5131E88E65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 y="4165"/>
              <a:ext cx="684"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5" name="Rectangle 231">
              <a:extLst>
                <a:ext uri="{FF2B5EF4-FFF2-40B4-BE49-F238E27FC236}">
                  <a16:creationId xmlns:a16="http://schemas.microsoft.com/office/drawing/2014/main" id="{07A15A28-729D-4182-A4EA-775F01E8EBEF}"/>
                </a:ext>
              </a:extLst>
            </p:cNvPr>
            <p:cNvSpPr>
              <a:spLocks noChangeArrowheads="1"/>
            </p:cNvSpPr>
            <p:nvPr/>
          </p:nvSpPr>
          <p:spPr bwMode="auto">
            <a:xfrm>
              <a:off x="649" y="4199"/>
              <a:ext cx="144" cy="68"/>
            </a:xfrm>
            <a:prstGeom prst="rect">
              <a:avLst/>
            </a:prstGeom>
            <a:solidFill>
              <a:srgbClr val="F8F8F8"/>
            </a:solidFill>
            <a:ln>
              <a:noFill/>
            </a:ln>
            <a:effectLst/>
            <a:extLst>
              <a:ext uri="{91240B29-F687-4F45-9708-019B960494DF}">
                <a14:hiddenLine xmlns:a14="http://schemas.microsoft.com/office/drawing/2010/main" w="9525">
                  <a:solidFill>
                    <a:srgbClr val="F8F8F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7696" name="Text Box 232">
              <a:extLst>
                <a:ext uri="{FF2B5EF4-FFF2-40B4-BE49-F238E27FC236}">
                  <a16:creationId xmlns:a16="http://schemas.microsoft.com/office/drawing/2014/main" id="{8C161843-8A93-4D51-BB65-C2A1E3036A01}"/>
                </a:ext>
              </a:extLst>
            </p:cNvPr>
            <p:cNvSpPr txBox="1">
              <a:spLocks noChangeArrowheads="1"/>
            </p:cNvSpPr>
            <p:nvPr/>
          </p:nvSpPr>
          <p:spPr bwMode="auto">
            <a:xfrm>
              <a:off x="146" y="4854"/>
              <a:ext cx="5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YES !</a:t>
              </a:r>
            </a:p>
          </p:txBody>
        </p:sp>
        <p:sp>
          <p:nvSpPr>
            <p:cNvPr id="27697" name="Text Box 233">
              <a:extLst>
                <a:ext uri="{FF2B5EF4-FFF2-40B4-BE49-F238E27FC236}">
                  <a16:creationId xmlns:a16="http://schemas.microsoft.com/office/drawing/2014/main" id="{3C99A2A4-1761-4397-8C38-1D832832B8B3}"/>
                </a:ext>
              </a:extLst>
            </p:cNvPr>
            <p:cNvSpPr txBox="1">
              <a:spLocks noChangeArrowheads="1"/>
            </p:cNvSpPr>
            <p:nvPr/>
          </p:nvSpPr>
          <p:spPr bwMode="auto">
            <a:xfrm>
              <a:off x="891" y="4278"/>
              <a:ext cx="5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YES !</a:t>
              </a:r>
            </a:p>
          </p:txBody>
        </p:sp>
        <p:sp>
          <p:nvSpPr>
            <p:cNvPr id="27698" name="Rectangle 234">
              <a:extLst>
                <a:ext uri="{FF2B5EF4-FFF2-40B4-BE49-F238E27FC236}">
                  <a16:creationId xmlns:a16="http://schemas.microsoft.com/office/drawing/2014/main" id="{FF4CC3DC-7C3B-4819-9761-7AD6686644CE}"/>
                </a:ext>
              </a:extLst>
            </p:cNvPr>
            <p:cNvSpPr>
              <a:spLocks noChangeArrowheads="1"/>
            </p:cNvSpPr>
            <p:nvPr/>
          </p:nvSpPr>
          <p:spPr bwMode="auto">
            <a:xfrm>
              <a:off x="126" y="4092"/>
              <a:ext cx="1344" cy="11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177">
            <a:extLst>
              <a:ext uri="{FF2B5EF4-FFF2-40B4-BE49-F238E27FC236}">
                <a16:creationId xmlns:a16="http://schemas.microsoft.com/office/drawing/2014/main" id="{29377377-D2A8-4D75-9F71-930958A1C4A6}"/>
              </a:ext>
            </a:extLst>
          </p:cNvPr>
          <p:cNvGrpSpPr>
            <a:grpSpLocks/>
          </p:cNvGrpSpPr>
          <p:nvPr/>
        </p:nvGrpSpPr>
        <p:grpSpPr bwMode="auto">
          <a:xfrm>
            <a:off x="2752725" y="5143500"/>
            <a:ext cx="3970338" cy="3570288"/>
            <a:chOff x="1734" y="3240"/>
            <a:chExt cx="2501" cy="2249"/>
          </a:xfrm>
        </p:grpSpPr>
        <p:sp>
          <p:nvSpPr>
            <p:cNvPr id="28724" name="Text Box 1138">
              <a:extLst>
                <a:ext uri="{FF2B5EF4-FFF2-40B4-BE49-F238E27FC236}">
                  <a16:creationId xmlns:a16="http://schemas.microsoft.com/office/drawing/2014/main" id="{C46A1997-5372-4074-8018-DBA5B816F7E3}"/>
                </a:ext>
              </a:extLst>
            </p:cNvPr>
            <p:cNvSpPr txBox="1">
              <a:spLocks noChangeArrowheads="1"/>
            </p:cNvSpPr>
            <p:nvPr/>
          </p:nvSpPr>
          <p:spPr bwMode="auto">
            <a:xfrm>
              <a:off x="2298" y="3240"/>
              <a:ext cx="193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20000"/>
                </a:spcBef>
              </a:pPr>
              <a:r>
                <a:rPr lang="en-US" altLang="en-US" sz="1200" b="0" dirty="0" err="1"/>
                <a:t>Decibeles</a:t>
              </a:r>
              <a:r>
                <a:rPr lang="en-US" altLang="en-US" sz="1200" b="0" dirty="0"/>
                <a:t>; 8 horas a 50 pi</a:t>
              </a:r>
              <a:r>
                <a:rPr lang="es-ES_tradnl" altLang="en-US" sz="1200" b="0" dirty="0" err="1"/>
                <a:t>és</a:t>
              </a:r>
              <a:r>
                <a:rPr lang="es-ES_tradnl" altLang="en-US" sz="1200" b="0" dirty="0"/>
                <a:t> (15 metros)</a:t>
              </a:r>
              <a:endParaRPr lang="en-US" altLang="en-US" dirty="0"/>
            </a:p>
          </p:txBody>
        </p:sp>
        <p:sp>
          <p:nvSpPr>
            <p:cNvPr id="28725" name="Text Box 1139">
              <a:extLst>
                <a:ext uri="{FF2B5EF4-FFF2-40B4-BE49-F238E27FC236}">
                  <a16:creationId xmlns:a16="http://schemas.microsoft.com/office/drawing/2014/main" id="{5104496E-A4C6-41C4-B9C9-FA87E8480E4A}"/>
                </a:ext>
              </a:extLst>
            </p:cNvPr>
            <p:cNvSpPr txBox="1">
              <a:spLocks noChangeArrowheads="1"/>
            </p:cNvSpPr>
            <p:nvPr/>
          </p:nvSpPr>
          <p:spPr bwMode="auto">
            <a:xfrm>
              <a:off x="1734" y="3346"/>
              <a:ext cx="6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Equipo</a:t>
              </a:r>
            </a:p>
          </p:txBody>
        </p:sp>
        <p:sp>
          <p:nvSpPr>
            <p:cNvPr id="28726" name="Text Box 1140">
              <a:extLst>
                <a:ext uri="{FF2B5EF4-FFF2-40B4-BE49-F238E27FC236}">
                  <a16:creationId xmlns:a16="http://schemas.microsoft.com/office/drawing/2014/main" id="{B758CD5E-859F-42D8-BEA1-491DCA708143}"/>
                </a:ext>
              </a:extLst>
            </p:cNvPr>
            <p:cNvSpPr txBox="1">
              <a:spLocks noChangeArrowheads="1"/>
            </p:cNvSpPr>
            <p:nvPr/>
          </p:nvSpPr>
          <p:spPr bwMode="auto">
            <a:xfrm>
              <a:off x="2561" y="3391"/>
              <a:ext cx="15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20000"/>
                </a:spcBef>
              </a:pPr>
              <a:r>
                <a:rPr lang="en-US" altLang="en-US" sz="1200" b="0" dirty="0"/>
                <a:t>70    80    90    100    110    120</a:t>
              </a:r>
              <a:endParaRPr lang="en-US" altLang="en-US" dirty="0"/>
            </a:p>
          </p:txBody>
        </p:sp>
        <p:sp>
          <p:nvSpPr>
            <p:cNvPr id="28727" name="Line 1141">
              <a:extLst>
                <a:ext uri="{FF2B5EF4-FFF2-40B4-BE49-F238E27FC236}">
                  <a16:creationId xmlns:a16="http://schemas.microsoft.com/office/drawing/2014/main" id="{3E466715-57EB-477B-BA69-529FDB998BDE}"/>
                </a:ext>
              </a:extLst>
            </p:cNvPr>
            <p:cNvSpPr>
              <a:spLocks noChangeShapeType="1"/>
            </p:cNvSpPr>
            <p:nvPr/>
          </p:nvSpPr>
          <p:spPr bwMode="auto">
            <a:xfrm flipV="1">
              <a:off x="2358" y="3381"/>
              <a:ext cx="17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28" name="Rectangle 1142">
              <a:extLst>
                <a:ext uri="{FF2B5EF4-FFF2-40B4-BE49-F238E27FC236}">
                  <a16:creationId xmlns:a16="http://schemas.microsoft.com/office/drawing/2014/main" id="{7B39F143-3B92-476F-BA2F-1E81517F03CF}"/>
                </a:ext>
              </a:extLst>
            </p:cNvPr>
            <p:cNvSpPr>
              <a:spLocks noChangeArrowheads="1"/>
            </p:cNvSpPr>
            <p:nvPr/>
          </p:nvSpPr>
          <p:spPr bwMode="auto">
            <a:xfrm>
              <a:off x="1760" y="3264"/>
              <a:ext cx="2360" cy="22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729" name="Line 1143">
              <a:extLst>
                <a:ext uri="{FF2B5EF4-FFF2-40B4-BE49-F238E27FC236}">
                  <a16:creationId xmlns:a16="http://schemas.microsoft.com/office/drawing/2014/main" id="{F2CAC4EF-E0A0-4382-8F7B-06511173247B}"/>
                </a:ext>
              </a:extLst>
            </p:cNvPr>
            <p:cNvSpPr>
              <a:spLocks noChangeShapeType="1"/>
            </p:cNvSpPr>
            <p:nvPr/>
          </p:nvSpPr>
          <p:spPr bwMode="auto">
            <a:xfrm>
              <a:off x="3196" y="3530"/>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0" name="Line 1144">
              <a:extLst>
                <a:ext uri="{FF2B5EF4-FFF2-40B4-BE49-F238E27FC236}">
                  <a16:creationId xmlns:a16="http://schemas.microsoft.com/office/drawing/2014/main" id="{0E8F0B3E-85F9-4967-9D43-70D6C890F6FD}"/>
                </a:ext>
              </a:extLst>
            </p:cNvPr>
            <p:cNvSpPr>
              <a:spLocks noChangeShapeType="1"/>
            </p:cNvSpPr>
            <p:nvPr/>
          </p:nvSpPr>
          <p:spPr bwMode="auto">
            <a:xfrm>
              <a:off x="2960" y="3532"/>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1" name="Line 1145">
              <a:extLst>
                <a:ext uri="{FF2B5EF4-FFF2-40B4-BE49-F238E27FC236}">
                  <a16:creationId xmlns:a16="http://schemas.microsoft.com/office/drawing/2014/main" id="{23045540-830A-410D-94CE-151B1AA37A33}"/>
                </a:ext>
              </a:extLst>
            </p:cNvPr>
            <p:cNvSpPr>
              <a:spLocks noChangeShapeType="1"/>
            </p:cNvSpPr>
            <p:nvPr/>
          </p:nvSpPr>
          <p:spPr bwMode="auto">
            <a:xfrm>
              <a:off x="3668" y="3529"/>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2" name="Line 1146">
              <a:extLst>
                <a:ext uri="{FF2B5EF4-FFF2-40B4-BE49-F238E27FC236}">
                  <a16:creationId xmlns:a16="http://schemas.microsoft.com/office/drawing/2014/main" id="{B6B480E5-BE4B-49BB-94A3-6C4AE1B5F08F}"/>
                </a:ext>
              </a:extLst>
            </p:cNvPr>
            <p:cNvSpPr>
              <a:spLocks noChangeShapeType="1"/>
            </p:cNvSpPr>
            <p:nvPr/>
          </p:nvSpPr>
          <p:spPr bwMode="auto">
            <a:xfrm>
              <a:off x="3433" y="3531"/>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3" name="Line 1147">
              <a:extLst>
                <a:ext uri="{FF2B5EF4-FFF2-40B4-BE49-F238E27FC236}">
                  <a16:creationId xmlns:a16="http://schemas.microsoft.com/office/drawing/2014/main" id="{27FABBB4-0A89-418C-974D-B6EE96AEF994}"/>
                </a:ext>
              </a:extLst>
            </p:cNvPr>
            <p:cNvSpPr>
              <a:spLocks noChangeShapeType="1"/>
            </p:cNvSpPr>
            <p:nvPr/>
          </p:nvSpPr>
          <p:spPr bwMode="auto">
            <a:xfrm>
              <a:off x="2725" y="3526"/>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4" name="Line 1148">
              <a:extLst>
                <a:ext uri="{FF2B5EF4-FFF2-40B4-BE49-F238E27FC236}">
                  <a16:creationId xmlns:a16="http://schemas.microsoft.com/office/drawing/2014/main" id="{91B1C354-1207-41D8-A850-B9A3090BAE18}"/>
                </a:ext>
              </a:extLst>
            </p:cNvPr>
            <p:cNvSpPr>
              <a:spLocks noChangeShapeType="1"/>
            </p:cNvSpPr>
            <p:nvPr/>
          </p:nvSpPr>
          <p:spPr bwMode="auto">
            <a:xfrm>
              <a:off x="3908" y="3526"/>
              <a:ext cx="1" cy="1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35" name="Text Box 1149">
              <a:extLst>
                <a:ext uri="{FF2B5EF4-FFF2-40B4-BE49-F238E27FC236}">
                  <a16:creationId xmlns:a16="http://schemas.microsoft.com/office/drawing/2014/main" id="{3FB2CBC7-FD3B-4C9F-A959-C3B1C8CDB558}"/>
                </a:ext>
              </a:extLst>
            </p:cNvPr>
            <p:cNvSpPr txBox="1">
              <a:spLocks noChangeArrowheads="1"/>
            </p:cNvSpPr>
            <p:nvPr/>
          </p:nvSpPr>
          <p:spPr bwMode="auto">
            <a:xfrm>
              <a:off x="1752" y="3664"/>
              <a:ext cx="920" cy="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200"/>
                <a:t>Cargadora frontal</a:t>
              </a:r>
              <a:endParaRPr lang="en-US" altLang="en-US" sz="1200"/>
            </a:p>
            <a:p>
              <a:pPr>
                <a:spcBef>
                  <a:spcPct val="50000"/>
                </a:spcBef>
              </a:pPr>
              <a:r>
                <a:rPr lang="es-ES_tradnl" altLang="en-US" sz="1200"/>
                <a:t>Retroexcavadora</a:t>
              </a:r>
              <a:endParaRPr lang="en-US" altLang="en-US" sz="1200"/>
            </a:p>
            <a:p>
              <a:pPr>
                <a:spcBef>
                  <a:spcPct val="50000"/>
                </a:spcBef>
              </a:pPr>
              <a:r>
                <a:rPr lang="es-ES_tradnl" altLang="en-US" sz="1200"/>
                <a:t>Tractor</a:t>
              </a:r>
            </a:p>
            <a:p>
              <a:pPr>
                <a:spcBef>
                  <a:spcPct val="50000"/>
                </a:spcBef>
              </a:pPr>
              <a:r>
                <a:rPr lang="es-ES_tradnl" altLang="en-US" sz="1200"/>
                <a:t>Camión</a:t>
              </a:r>
              <a:endParaRPr lang="en-US" altLang="en-US" sz="1200"/>
            </a:p>
            <a:p>
              <a:pPr>
                <a:spcBef>
                  <a:spcPct val="50000"/>
                </a:spcBef>
              </a:pPr>
              <a:r>
                <a:rPr lang="es-ES_tradnl" altLang="en-US" sz="1200"/>
                <a:t>Mezcladora</a:t>
              </a:r>
              <a:endParaRPr lang="en-US" altLang="en-US" sz="1200"/>
            </a:p>
            <a:p>
              <a:pPr>
                <a:spcBef>
                  <a:spcPct val="50000"/>
                </a:spcBef>
              </a:pPr>
              <a:r>
                <a:rPr lang="es-ES_tradnl" altLang="en-US" sz="1200"/>
                <a:t>Bomba</a:t>
              </a:r>
            </a:p>
            <a:p>
              <a:pPr>
                <a:spcBef>
                  <a:spcPct val="50000"/>
                </a:spcBef>
              </a:pPr>
              <a:r>
                <a:rPr lang="en-US" altLang="en-US" sz="1200"/>
                <a:t>Compresor</a:t>
              </a:r>
              <a:r>
                <a:rPr lang="es-ES_tradnl" altLang="en-US" sz="1200"/>
                <a:t>a</a:t>
              </a:r>
              <a:endParaRPr lang="en-US" altLang="en-US" sz="1200"/>
            </a:p>
            <a:p>
              <a:pPr>
                <a:spcBef>
                  <a:spcPct val="50000"/>
                </a:spcBef>
              </a:pPr>
              <a:r>
                <a:rPr lang="es-ES_tradnl" altLang="en-US" sz="1200"/>
                <a:t>Llave n</a:t>
              </a:r>
              <a:r>
                <a:rPr lang="en-US" altLang="en-US" sz="1200"/>
                <a:t>eum</a:t>
              </a:r>
              <a:r>
                <a:rPr lang="es-ES_tradnl" altLang="en-US" sz="1200"/>
                <a:t>á</a:t>
              </a:r>
              <a:r>
                <a:rPr lang="en-US" altLang="en-US" sz="1200"/>
                <a:t>tic</a:t>
              </a:r>
              <a:r>
                <a:rPr lang="es-ES_tradnl" altLang="en-US" sz="1200"/>
                <a:t>a</a:t>
              </a:r>
              <a:endParaRPr lang="en-US" altLang="en-US" sz="1200"/>
            </a:p>
            <a:p>
              <a:pPr>
                <a:spcBef>
                  <a:spcPct val="50000"/>
                </a:spcBef>
              </a:pPr>
              <a:r>
                <a:rPr lang="es-ES_tradnl" altLang="en-US" sz="1200"/>
                <a:t>Perforadora</a:t>
              </a:r>
            </a:p>
            <a:p>
              <a:pPr>
                <a:spcBef>
                  <a:spcPct val="50000"/>
                </a:spcBef>
              </a:pPr>
              <a:r>
                <a:rPr lang="es-ES_tradnl" altLang="en-US" sz="1200"/>
                <a:t>Sierra elécrtica</a:t>
              </a:r>
              <a:endParaRPr lang="en-US" altLang="en-US" sz="1200"/>
            </a:p>
          </p:txBody>
        </p:sp>
        <p:sp>
          <p:nvSpPr>
            <p:cNvPr id="28736" name="Rectangle 1150">
              <a:extLst>
                <a:ext uri="{FF2B5EF4-FFF2-40B4-BE49-F238E27FC236}">
                  <a16:creationId xmlns:a16="http://schemas.microsoft.com/office/drawing/2014/main" id="{A83A9C37-BF5F-4241-A78C-373B7E8FFD5C}"/>
                </a:ext>
              </a:extLst>
            </p:cNvPr>
            <p:cNvSpPr>
              <a:spLocks noChangeArrowheads="1"/>
            </p:cNvSpPr>
            <p:nvPr/>
          </p:nvSpPr>
          <p:spPr bwMode="auto">
            <a:xfrm>
              <a:off x="2780" y="3737"/>
              <a:ext cx="504" cy="4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737" name="Rectangle 1151">
              <a:extLst>
                <a:ext uri="{FF2B5EF4-FFF2-40B4-BE49-F238E27FC236}">
                  <a16:creationId xmlns:a16="http://schemas.microsoft.com/office/drawing/2014/main" id="{F92E2FAD-CD94-4BF1-8F0A-723A5EAEA6D9}"/>
                </a:ext>
              </a:extLst>
            </p:cNvPr>
            <p:cNvSpPr>
              <a:spLocks noChangeArrowheads="1"/>
            </p:cNvSpPr>
            <p:nvPr/>
          </p:nvSpPr>
          <p:spPr bwMode="auto">
            <a:xfrm>
              <a:off x="2780" y="3905"/>
              <a:ext cx="516" cy="4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738" name="Rectangle 1152">
              <a:extLst>
                <a:ext uri="{FF2B5EF4-FFF2-40B4-BE49-F238E27FC236}">
                  <a16:creationId xmlns:a16="http://schemas.microsoft.com/office/drawing/2014/main" id="{6168E2AB-39C4-4A09-A2DA-0487C3F74C22}"/>
                </a:ext>
              </a:extLst>
            </p:cNvPr>
            <p:cNvSpPr>
              <a:spLocks noChangeArrowheads="1"/>
            </p:cNvSpPr>
            <p:nvPr/>
          </p:nvSpPr>
          <p:spPr bwMode="auto">
            <a:xfrm>
              <a:off x="2880" y="4074"/>
              <a:ext cx="456" cy="4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739" name="Rectangle 1153">
              <a:extLst>
                <a:ext uri="{FF2B5EF4-FFF2-40B4-BE49-F238E27FC236}">
                  <a16:creationId xmlns:a16="http://schemas.microsoft.com/office/drawing/2014/main" id="{F42A281C-54E5-4CBE-89D5-0EFFAFD91F40}"/>
                </a:ext>
              </a:extLst>
            </p:cNvPr>
            <p:cNvSpPr>
              <a:spLocks noChangeArrowheads="1"/>
            </p:cNvSpPr>
            <p:nvPr/>
          </p:nvSpPr>
          <p:spPr bwMode="auto">
            <a:xfrm>
              <a:off x="3020" y="4256"/>
              <a:ext cx="292" cy="4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740" name="Rectangle 1154">
              <a:extLst>
                <a:ext uri="{FF2B5EF4-FFF2-40B4-BE49-F238E27FC236}">
                  <a16:creationId xmlns:a16="http://schemas.microsoft.com/office/drawing/2014/main" id="{13F89756-97E2-4FB0-893B-5D6E0B878F16}"/>
                </a:ext>
              </a:extLst>
            </p:cNvPr>
            <p:cNvSpPr>
              <a:spLocks noChangeArrowheads="1"/>
            </p:cNvSpPr>
            <p:nvPr/>
          </p:nvSpPr>
          <p:spPr bwMode="auto">
            <a:xfrm>
              <a:off x="2836" y="4424"/>
              <a:ext cx="336" cy="4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741" name="Rectangle 1155">
              <a:extLst>
                <a:ext uri="{FF2B5EF4-FFF2-40B4-BE49-F238E27FC236}">
                  <a16:creationId xmlns:a16="http://schemas.microsoft.com/office/drawing/2014/main" id="{43940AC4-9491-4051-B1FC-20496D74845B}"/>
                </a:ext>
              </a:extLst>
            </p:cNvPr>
            <p:cNvSpPr>
              <a:spLocks noChangeArrowheads="1"/>
            </p:cNvSpPr>
            <p:nvPr/>
          </p:nvSpPr>
          <p:spPr bwMode="auto">
            <a:xfrm>
              <a:off x="2684" y="4586"/>
              <a:ext cx="80" cy="5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742" name="Rectangle 1156">
              <a:extLst>
                <a:ext uri="{FF2B5EF4-FFF2-40B4-BE49-F238E27FC236}">
                  <a16:creationId xmlns:a16="http://schemas.microsoft.com/office/drawing/2014/main" id="{5697D6C3-5FCF-4913-81F2-FF69D260FAB4}"/>
                </a:ext>
              </a:extLst>
            </p:cNvPr>
            <p:cNvSpPr>
              <a:spLocks noChangeArrowheads="1"/>
            </p:cNvSpPr>
            <p:nvPr/>
          </p:nvSpPr>
          <p:spPr bwMode="auto">
            <a:xfrm>
              <a:off x="2810" y="4768"/>
              <a:ext cx="284" cy="4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743" name="Rectangle 1157">
              <a:extLst>
                <a:ext uri="{FF2B5EF4-FFF2-40B4-BE49-F238E27FC236}">
                  <a16:creationId xmlns:a16="http://schemas.microsoft.com/office/drawing/2014/main" id="{F8F19AAE-7F08-4F44-88F4-0AFE4A5FA486}"/>
                </a:ext>
              </a:extLst>
            </p:cNvPr>
            <p:cNvSpPr>
              <a:spLocks noChangeArrowheads="1"/>
            </p:cNvSpPr>
            <p:nvPr/>
          </p:nvSpPr>
          <p:spPr bwMode="auto">
            <a:xfrm>
              <a:off x="3024" y="4945"/>
              <a:ext cx="700" cy="4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744" name="Rectangle 1158">
              <a:extLst>
                <a:ext uri="{FF2B5EF4-FFF2-40B4-BE49-F238E27FC236}">
                  <a16:creationId xmlns:a16="http://schemas.microsoft.com/office/drawing/2014/main" id="{C42EF422-ABB4-477D-AFA6-D83976C0AA60}"/>
                </a:ext>
              </a:extLst>
            </p:cNvPr>
            <p:cNvSpPr>
              <a:spLocks noChangeArrowheads="1"/>
            </p:cNvSpPr>
            <p:nvPr/>
          </p:nvSpPr>
          <p:spPr bwMode="auto">
            <a:xfrm>
              <a:off x="2978" y="5115"/>
              <a:ext cx="816" cy="4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745" name="Rectangle 1159">
              <a:extLst>
                <a:ext uri="{FF2B5EF4-FFF2-40B4-BE49-F238E27FC236}">
                  <a16:creationId xmlns:a16="http://schemas.microsoft.com/office/drawing/2014/main" id="{2E68ADD2-DE3C-42EB-B905-B2B920F2F32B}"/>
                </a:ext>
              </a:extLst>
            </p:cNvPr>
            <p:cNvSpPr>
              <a:spLocks noChangeArrowheads="1"/>
            </p:cNvSpPr>
            <p:nvPr/>
          </p:nvSpPr>
          <p:spPr bwMode="auto">
            <a:xfrm>
              <a:off x="3132" y="5291"/>
              <a:ext cx="676" cy="4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28675" name="AutoShape 1026">
            <a:extLst>
              <a:ext uri="{FF2B5EF4-FFF2-40B4-BE49-F238E27FC236}">
                <a16:creationId xmlns:a16="http://schemas.microsoft.com/office/drawing/2014/main" id="{434729DB-27CD-4716-B28F-EBC4556D84F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676" name="Text Box 1028">
            <a:extLst>
              <a:ext uri="{FF2B5EF4-FFF2-40B4-BE49-F238E27FC236}">
                <a16:creationId xmlns:a16="http://schemas.microsoft.com/office/drawing/2014/main" id="{F31B5EB5-FD5B-4662-8FDA-479391F72E8C}"/>
              </a:ext>
            </a:extLst>
          </p:cNvPr>
          <p:cNvSpPr txBox="1">
            <a:spLocks noChangeArrowheads="1"/>
          </p:cNvSpPr>
          <p:nvPr/>
        </p:nvSpPr>
        <p:spPr bwMode="auto">
          <a:xfrm>
            <a:off x="292100" y="3530600"/>
            <a:ext cx="2184400"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buClr>
                <a:schemeClr val="accent1"/>
              </a:buClr>
              <a:buSzPct val="80000"/>
              <a:buFont typeface="Wingdings" panose="05000000000000000000" pitchFamily="2" charset="2"/>
              <a:buNone/>
            </a:pPr>
            <a:r>
              <a:rPr lang="es-ES_tradnl" altLang="en-US" b="0"/>
              <a:t>Exposición a largo plazo a niveles de ruido excesivos pueden causar la pérdida de la audición.</a:t>
            </a:r>
            <a:endParaRPr lang="en-US" altLang="en-US" b="0"/>
          </a:p>
          <a:p>
            <a:pPr eaLnBrk="1" hangingPunct="1">
              <a:buClr>
                <a:schemeClr val="accent1"/>
              </a:buClr>
              <a:buSzPct val="80000"/>
              <a:buFont typeface="Wingdings" panose="05000000000000000000" pitchFamily="2" charset="2"/>
              <a:buNone/>
            </a:pPr>
            <a:endParaRPr lang="es-ES_tradnl" altLang="en-US" b="0"/>
          </a:p>
          <a:p>
            <a:pPr eaLnBrk="1" hangingPunct="1">
              <a:buClr>
                <a:schemeClr val="accent1"/>
              </a:buClr>
              <a:buSzPct val="80000"/>
              <a:buFont typeface="Wingdings" panose="05000000000000000000" pitchFamily="2" charset="2"/>
              <a:buNone/>
            </a:pPr>
            <a:r>
              <a:rPr lang="es-ES_tradnl" altLang="en-US" b="0"/>
              <a:t>Cuando esta expuesto a niveles de ruido excesivos, la primera etapa es la pérdida temporal de la audición.</a:t>
            </a:r>
            <a:endParaRPr lang="en-US" altLang="en-US" b="0"/>
          </a:p>
          <a:p>
            <a:pPr eaLnBrk="1" hangingPunct="1">
              <a:buClr>
                <a:schemeClr val="accent1"/>
              </a:buClr>
              <a:buSzPct val="80000"/>
              <a:buFont typeface="Wingdings" panose="05000000000000000000" pitchFamily="2" charset="2"/>
              <a:buNone/>
            </a:pPr>
            <a:endParaRPr lang="en-US" altLang="en-US" b="0"/>
          </a:p>
          <a:p>
            <a:pPr eaLnBrk="1" hangingPunct="1">
              <a:buClr>
                <a:schemeClr val="accent1"/>
              </a:buClr>
              <a:buSzPct val="80000"/>
              <a:buFont typeface="Wingdings" panose="05000000000000000000" pitchFamily="2" charset="2"/>
              <a:buNone/>
            </a:pPr>
            <a:r>
              <a:rPr lang="es-ES_tradnl" altLang="en-US" b="0"/>
              <a:t>Al paso del tiempo, la pérdida de la audición es permanente</a:t>
            </a:r>
            <a:r>
              <a:rPr lang="en-US" altLang="en-US" b="0"/>
              <a:t>.</a:t>
            </a:r>
          </a:p>
        </p:txBody>
      </p:sp>
      <p:sp>
        <p:nvSpPr>
          <p:cNvPr id="28677" name="Text Box 1029">
            <a:extLst>
              <a:ext uri="{FF2B5EF4-FFF2-40B4-BE49-F238E27FC236}">
                <a16:creationId xmlns:a16="http://schemas.microsoft.com/office/drawing/2014/main" id="{003685CF-5E29-4A15-891C-BED7C77B38E3}"/>
              </a:ext>
            </a:extLst>
          </p:cNvPr>
          <p:cNvSpPr txBox="1">
            <a:spLocks noChangeArrowheads="1"/>
          </p:cNvSpPr>
          <p:nvPr/>
        </p:nvSpPr>
        <p:spPr bwMode="auto">
          <a:xfrm>
            <a:off x="3035300" y="45212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eaLnBrk="1" hangingPunct="1">
              <a:spcBef>
                <a:spcPct val="20000"/>
              </a:spcBef>
              <a:buClr>
                <a:schemeClr val="accent1"/>
              </a:buClr>
              <a:buSzPct val="80000"/>
              <a:buFont typeface="Wingdings" panose="05000000000000000000" pitchFamily="2" charset="2"/>
              <a:buNone/>
            </a:pPr>
            <a:r>
              <a:rPr lang="es-ES_tradnl" altLang="en-US" sz="1800"/>
              <a:t>¿Qué tan fuerte es el ruido del equipo de la construcción?</a:t>
            </a:r>
            <a:endParaRPr lang="en-US" altLang="en-US" sz="1800"/>
          </a:p>
        </p:txBody>
      </p:sp>
      <p:pic>
        <p:nvPicPr>
          <p:cNvPr id="28678" name="Picture 1030" descr="Cross Section of Ear">
            <a:hlinkClick r:id="rId2"/>
            <a:extLst>
              <a:ext uri="{FF2B5EF4-FFF2-40B4-BE49-F238E27FC236}">
                <a16:creationId xmlns:a16="http://schemas.microsoft.com/office/drawing/2014/main" id="{A52AB3DD-0CA8-4D46-8155-2F2A98FB8A00}"/>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08000" y="1320800"/>
            <a:ext cx="1981200" cy="1857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85755" name="Group 1083">
            <a:extLst>
              <a:ext uri="{FF2B5EF4-FFF2-40B4-BE49-F238E27FC236}">
                <a16:creationId xmlns:a16="http://schemas.microsoft.com/office/drawing/2014/main" id="{5541CD2C-AF6F-4AAE-A705-4013EBD39A1D}"/>
              </a:ext>
            </a:extLst>
          </p:cNvPr>
          <p:cNvGraphicFramePr>
            <a:graphicFrameLocks noGrp="1"/>
          </p:cNvGraphicFramePr>
          <p:nvPr/>
        </p:nvGraphicFramePr>
        <p:xfrm>
          <a:off x="3238500" y="1473200"/>
          <a:ext cx="3060700" cy="2743200"/>
        </p:xfrm>
        <a:graphic>
          <a:graphicData uri="http://schemas.openxmlformats.org/drawingml/2006/table">
            <a:tbl>
              <a:tblPr/>
              <a:tblGrid>
                <a:gridCol w="15113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tblGrid>
              <a:tr h="2555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Dura</a:t>
                      </a:r>
                      <a:r>
                        <a:rPr kumimoji="0" lang="es-ES_tradnl" sz="1200" b="0" i="0" u="none" strike="noStrike" cap="none" normalizeH="0" baseline="0" dirty="0" err="1">
                          <a:ln>
                            <a:noFill/>
                          </a:ln>
                          <a:solidFill>
                            <a:schemeClr val="tx1"/>
                          </a:solidFill>
                          <a:effectLst/>
                          <a:latin typeface="Times New Roman" panose="02020603050405020304" pitchFamily="18" charset="0"/>
                        </a:rPr>
                        <a:t>ción</a:t>
                      </a:r>
                      <a:r>
                        <a:rPr kumimoji="0" lang="en-US" sz="1200" b="0" i="0" u="none" strike="noStrike" cap="none" normalizeH="0" baseline="0" dirty="0">
                          <a:ln>
                            <a:noFill/>
                          </a:ln>
                          <a:solidFill>
                            <a:schemeClr val="tx1"/>
                          </a:solidFill>
                          <a:effectLst/>
                          <a:latin typeface="Times New Roman" panose="02020603050405020304" pitchFamily="18" charset="0"/>
                        </a:rPr>
                        <a:t> p</a:t>
                      </a:r>
                      <a:r>
                        <a:rPr kumimoji="0" lang="es-ES_tradnl" sz="1200" b="0" i="0" u="none" strike="noStrike" cap="none" normalizeH="0" baseline="0" dirty="0">
                          <a:ln>
                            <a:noFill/>
                          </a:ln>
                          <a:solidFill>
                            <a:schemeClr val="tx1"/>
                          </a:solidFill>
                          <a:effectLst/>
                          <a:latin typeface="Times New Roman" panose="02020603050405020304" pitchFamily="18" charset="0"/>
                        </a:rPr>
                        <a:t>o</a:t>
                      </a:r>
                      <a:r>
                        <a:rPr kumimoji="0" lang="en-US" sz="1200" b="0" i="0" u="none" strike="noStrike" cap="none" normalizeH="0" baseline="0" dirty="0">
                          <a:ln>
                            <a:noFill/>
                          </a:ln>
                          <a:solidFill>
                            <a:schemeClr val="tx1"/>
                          </a:solidFill>
                          <a:effectLst/>
                          <a:latin typeface="Times New Roman" panose="02020603050405020304" pitchFamily="18" charset="0"/>
                        </a:rPr>
                        <a:t>r d</a:t>
                      </a:r>
                      <a:r>
                        <a:rPr kumimoji="0" lang="es-ES_tradnl" sz="1200" b="0" i="0" u="none" strike="noStrike" cap="none" normalizeH="0" baseline="0" dirty="0" err="1">
                          <a:ln>
                            <a:noFill/>
                          </a:ln>
                          <a:solidFill>
                            <a:schemeClr val="tx1"/>
                          </a:solidFill>
                          <a:effectLst/>
                          <a:latin typeface="Times New Roman" panose="02020603050405020304" pitchFamily="18" charset="0"/>
                        </a:rPr>
                        <a:t>ía</a:t>
                      </a:r>
                      <a:endParaRPr kumimoji="0" lang="en-US" sz="1200" b="0" i="0" u="none" strike="noStrike" cap="none" normalizeH="0" baseline="0" dirty="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_tradnl" sz="1200" b="0" i="0" u="none" strike="noStrike" cap="none" normalizeH="0" baseline="0" dirty="0">
                          <a:ln>
                            <a:noFill/>
                          </a:ln>
                          <a:solidFill>
                            <a:schemeClr val="tx1"/>
                          </a:solidFill>
                          <a:effectLst/>
                          <a:latin typeface="Times New Roman" panose="02020603050405020304" pitchFamily="18" charset="0"/>
                        </a:rPr>
                        <a:t>Nivel de ruido</a:t>
                      </a:r>
                      <a:r>
                        <a:rPr kumimoji="0" lang="en-US" sz="1200" b="0" i="0" u="none" strike="noStrike" cap="none" normalizeH="0" baseline="0" dirty="0">
                          <a:ln>
                            <a:noFill/>
                          </a:ln>
                          <a:solidFill>
                            <a:schemeClr val="tx1"/>
                          </a:solidFill>
                          <a:effectLst/>
                          <a:latin typeface="Times New Roman" panose="02020603050405020304" pitchFamily="18" charset="0"/>
                        </a:rPr>
                        <a:t>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8 </a:t>
                      </a:r>
                      <a:r>
                        <a:rPr kumimoji="0" lang="en-US" sz="1200" b="0" i="0" u="none" strike="noStrike" cap="none" normalizeH="0" baseline="0" dirty="0" err="1">
                          <a:ln>
                            <a:noFill/>
                          </a:ln>
                          <a:solidFill>
                            <a:schemeClr val="tx1"/>
                          </a:solidFill>
                          <a:effectLst/>
                          <a:latin typeface="Times New Roman" panose="02020603050405020304" pitchFamily="18" charset="0"/>
                        </a:rPr>
                        <a:t>hor</a:t>
                      </a:r>
                      <a:r>
                        <a:rPr kumimoji="0" lang="es-ES_tradnl" sz="1200" b="0" i="0" u="none" strike="noStrike" cap="none" normalizeH="0" baseline="0" dirty="0">
                          <a:ln>
                            <a:noFill/>
                          </a:ln>
                          <a:solidFill>
                            <a:schemeClr val="tx1"/>
                          </a:solidFill>
                          <a:effectLst/>
                          <a:latin typeface="Times New Roman" panose="02020603050405020304" pitchFamily="18" charset="0"/>
                        </a:rPr>
                        <a:t>a</a:t>
                      </a:r>
                      <a:r>
                        <a:rPr kumimoji="0" lang="en-US" sz="1200" b="0" i="0" u="none" strike="noStrike" cap="none" normalizeH="0" baseline="0" dirty="0">
                          <a:ln>
                            <a:noFill/>
                          </a:ln>
                          <a:solidFill>
                            <a:schemeClr val="tx1"/>
                          </a:solidFill>
                          <a:effectLst/>
                          <a:latin typeface="Times New Roman" panose="02020603050405020304" pitchFamily="18" charset="0"/>
                        </a:rPr>
                        <a: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90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6 </a:t>
                      </a:r>
                      <a:r>
                        <a:rPr kumimoji="0" lang="en-US" sz="1200" b="0" i="0" u="none" strike="noStrike" cap="none" normalizeH="0" baseline="0" dirty="0" err="1">
                          <a:ln>
                            <a:noFill/>
                          </a:ln>
                          <a:solidFill>
                            <a:schemeClr val="tx1"/>
                          </a:solidFill>
                          <a:effectLst/>
                          <a:latin typeface="Times New Roman" panose="02020603050405020304" pitchFamily="18" charset="0"/>
                        </a:rPr>
                        <a:t>hor</a:t>
                      </a:r>
                      <a:r>
                        <a:rPr kumimoji="0" lang="es-ES_tradnl" sz="1200" b="0" i="0" u="none" strike="noStrike" cap="none" normalizeH="0" baseline="0" dirty="0">
                          <a:ln>
                            <a:noFill/>
                          </a:ln>
                          <a:solidFill>
                            <a:schemeClr val="tx1"/>
                          </a:solidFill>
                          <a:effectLst/>
                          <a:latin typeface="Times New Roman" panose="02020603050405020304" pitchFamily="18" charset="0"/>
                        </a:rPr>
                        <a:t>a</a:t>
                      </a:r>
                      <a:r>
                        <a:rPr kumimoji="0" lang="en-US" sz="1200" b="0" i="0" u="none" strike="noStrike" cap="none" normalizeH="0" baseline="0" dirty="0">
                          <a:ln>
                            <a:noFill/>
                          </a:ln>
                          <a:solidFill>
                            <a:schemeClr val="tx1"/>
                          </a:solidFill>
                          <a:effectLst/>
                          <a:latin typeface="Times New Roman" panose="02020603050405020304" pitchFamily="18" charset="0"/>
                        </a:rPr>
                        <a: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92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4 </a:t>
                      </a:r>
                      <a:r>
                        <a:rPr kumimoji="0" lang="en-US" sz="1200" b="0" i="0" u="none" strike="noStrike" cap="none" normalizeH="0" baseline="0" dirty="0" err="1">
                          <a:ln>
                            <a:noFill/>
                          </a:ln>
                          <a:solidFill>
                            <a:schemeClr val="tx1"/>
                          </a:solidFill>
                          <a:effectLst/>
                          <a:latin typeface="Times New Roman" panose="02020603050405020304" pitchFamily="18" charset="0"/>
                        </a:rPr>
                        <a:t>hor</a:t>
                      </a:r>
                      <a:r>
                        <a:rPr kumimoji="0" lang="es-ES_tradnl" sz="1200" b="0" i="0" u="none" strike="noStrike" cap="none" normalizeH="0" baseline="0" dirty="0">
                          <a:ln>
                            <a:noFill/>
                          </a:ln>
                          <a:solidFill>
                            <a:schemeClr val="tx1"/>
                          </a:solidFill>
                          <a:effectLst/>
                          <a:latin typeface="Times New Roman" panose="02020603050405020304" pitchFamily="18" charset="0"/>
                        </a:rPr>
                        <a:t>a</a:t>
                      </a:r>
                      <a:r>
                        <a:rPr kumimoji="0" lang="en-US" sz="1200" b="0" i="0" u="none" strike="noStrike" cap="none" normalizeH="0" baseline="0" dirty="0">
                          <a:ln>
                            <a:noFill/>
                          </a:ln>
                          <a:solidFill>
                            <a:schemeClr val="tx1"/>
                          </a:solidFill>
                          <a:effectLst/>
                          <a:latin typeface="Times New Roman" panose="02020603050405020304" pitchFamily="18" charset="0"/>
                        </a:rPr>
                        <a: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95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9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3 </a:t>
                      </a:r>
                      <a:r>
                        <a:rPr kumimoji="0" lang="en-US" sz="1200" b="0" i="0" u="none" strike="noStrike" cap="none" normalizeH="0" baseline="0" dirty="0" err="1">
                          <a:ln>
                            <a:noFill/>
                          </a:ln>
                          <a:solidFill>
                            <a:schemeClr val="tx1"/>
                          </a:solidFill>
                          <a:effectLst/>
                          <a:latin typeface="Times New Roman" panose="02020603050405020304" pitchFamily="18" charset="0"/>
                        </a:rPr>
                        <a:t>hor</a:t>
                      </a:r>
                      <a:r>
                        <a:rPr kumimoji="0" lang="es-ES_tradnl" sz="1200" b="0" i="0" u="none" strike="noStrike" cap="none" normalizeH="0" baseline="0" dirty="0">
                          <a:ln>
                            <a:noFill/>
                          </a:ln>
                          <a:solidFill>
                            <a:schemeClr val="tx1"/>
                          </a:solidFill>
                          <a:effectLst/>
                          <a:latin typeface="Times New Roman" panose="02020603050405020304" pitchFamily="18" charset="0"/>
                        </a:rPr>
                        <a:t>a</a:t>
                      </a:r>
                      <a:r>
                        <a:rPr kumimoji="0" lang="en-US" sz="1200" b="0" i="0" u="none" strike="noStrike" cap="none" normalizeH="0" baseline="0" dirty="0">
                          <a:ln>
                            <a:noFill/>
                          </a:ln>
                          <a:solidFill>
                            <a:schemeClr val="tx1"/>
                          </a:solidFill>
                          <a:effectLst/>
                          <a:latin typeface="Times New Roman" panose="02020603050405020304" pitchFamily="18" charset="0"/>
                        </a:rPr>
                        <a: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97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2 </a:t>
                      </a:r>
                      <a:r>
                        <a:rPr kumimoji="0" lang="en-US" sz="1200" b="0" i="0" u="none" strike="noStrike" cap="none" normalizeH="0" baseline="0" dirty="0" err="1">
                          <a:ln>
                            <a:noFill/>
                          </a:ln>
                          <a:solidFill>
                            <a:schemeClr val="tx1"/>
                          </a:solidFill>
                          <a:effectLst/>
                          <a:latin typeface="Times New Roman" panose="02020603050405020304" pitchFamily="18" charset="0"/>
                        </a:rPr>
                        <a:t>hor</a:t>
                      </a:r>
                      <a:r>
                        <a:rPr kumimoji="0" lang="es-ES_tradnl" sz="1200" b="0" i="0" u="none" strike="noStrike" cap="none" normalizeH="0" baseline="0" dirty="0">
                          <a:ln>
                            <a:noFill/>
                          </a:ln>
                          <a:solidFill>
                            <a:schemeClr val="tx1"/>
                          </a:solidFill>
                          <a:effectLst/>
                          <a:latin typeface="Times New Roman" panose="02020603050405020304" pitchFamily="18" charset="0"/>
                        </a:rPr>
                        <a:t>a</a:t>
                      </a:r>
                      <a:r>
                        <a:rPr kumimoji="0" lang="en-US" sz="1200" b="0" i="0" u="none" strike="noStrike" cap="none" normalizeH="0" baseline="0" dirty="0">
                          <a:ln>
                            <a:noFill/>
                          </a:ln>
                          <a:solidFill>
                            <a:schemeClr val="tx1"/>
                          </a:solidFill>
                          <a:effectLst/>
                          <a:latin typeface="Times New Roman" panose="02020603050405020304" pitchFamily="18" charset="0"/>
                        </a:rPr>
                        <a: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100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9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1½ </a:t>
                      </a:r>
                      <a:r>
                        <a:rPr kumimoji="0" lang="en-US" sz="1200" b="0" i="0" u="none" strike="noStrike" cap="none" normalizeH="0" baseline="0" dirty="0" err="1">
                          <a:ln>
                            <a:noFill/>
                          </a:ln>
                          <a:solidFill>
                            <a:schemeClr val="tx1"/>
                          </a:solidFill>
                          <a:effectLst/>
                          <a:latin typeface="Times New Roman" panose="02020603050405020304" pitchFamily="18" charset="0"/>
                        </a:rPr>
                        <a:t>hor</a:t>
                      </a:r>
                      <a:r>
                        <a:rPr kumimoji="0" lang="es-ES_tradnl" sz="1200" b="0" i="0" u="none" strike="noStrike" cap="none" normalizeH="0" baseline="0" dirty="0">
                          <a:ln>
                            <a:noFill/>
                          </a:ln>
                          <a:solidFill>
                            <a:schemeClr val="tx1"/>
                          </a:solidFill>
                          <a:effectLst/>
                          <a:latin typeface="Times New Roman" panose="02020603050405020304" pitchFamily="18" charset="0"/>
                        </a:rPr>
                        <a:t>a</a:t>
                      </a:r>
                      <a:r>
                        <a:rPr kumimoji="0" lang="en-US" sz="1200" b="0" i="0" u="none" strike="noStrike" cap="none" normalizeH="0" baseline="0" dirty="0">
                          <a:ln>
                            <a:noFill/>
                          </a:ln>
                          <a:solidFill>
                            <a:schemeClr val="tx1"/>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102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 </a:t>
                      </a:r>
                      <a:r>
                        <a:rPr kumimoji="0" lang="en-US" sz="1200" b="0" i="0" u="none" strike="noStrike" cap="none" normalizeH="0" baseline="0" dirty="0" err="1">
                          <a:ln>
                            <a:noFill/>
                          </a:ln>
                          <a:solidFill>
                            <a:schemeClr val="tx1"/>
                          </a:solidFill>
                          <a:effectLst/>
                          <a:latin typeface="Times New Roman" panose="02020603050405020304" pitchFamily="18" charset="0"/>
                        </a:rPr>
                        <a:t>hor</a:t>
                      </a:r>
                      <a:r>
                        <a:rPr kumimoji="0" lang="es-ES_tradnl" sz="1200" b="0" i="0" u="none" strike="noStrike" cap="none" normalizeH="0" baseline="0" dirty="0">
                          <a:ln>
                            <a:noFill/>
                          </a:ln>
                          <a:solidFill>
                            <a:schemeClr val="tx1"/>
                          </a:solidFill>
                          <a:effectLst/>
                          <a:latin typeface="Times New Roman" panose="02020603050405020304" pitchFamily="18" charset="0"/>
                        </a:rPr>
                        <a:t>a</a:t>
                      </a:r>
                      <a:r>
                        <a:rPr kumimoji="0" lang="en-US" sz="1200" b="0" i="0" u="none" strike="noStrike" cap="none" normalizeH="0" baseline="0" dirty="0">
                          <a:ln>
                            <a:noFill/>
                          </a:ln>
                          <a:solidFill>
                            <a:schemeClr val="tx1"/>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105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9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½ </a:t>
                      </a:r>
                      <a:r>
                        <a:rPr kumimoji="0" lang="en-US" sz="1200" b="0" i="0" u="none" strike="noStrike" cap="none" normalizeH="0" baseline="0" dirty="0" err="1">
                          <a:ln>
                            <a:noFill/>
                          </a:ln>
                          <a:solidFill>
                            <a:schemeClr val="tx1"/>
                          </a:solidFill>
                          <a:effectLst/>
                          <a:latin typeface="Times New Roman" panose="02020603050405020304" pitchFamily="18" charset="0"/>
                        </a:rPr>
                        <a:t>hor</a:t>
                      </a:r>
                      <a:r>
                        <a:rPr kumimoji="0" lang="es-ES_tradnl" sz="1200" b="0" i="0" u="none" strike="noStrike" cap="none" normalizeH="0" baseline="0" dirty="0">
                          <a:ln>
                            <a:noFill/>
                          </a:ln>
                          <a:solidFill>
                            <a:schemeClr val="tx1"/>
                          </a:solidFill>
                          <a:effectLst/>
                          <a:latin typeface="Times New Roman" panose="02020603050405020304" pitchFamily="18" charset="0"/>
                        </a:rPr>
                        <a:t>a</a:t>
                      </a:r>
                      <a:r>
                        <a:rPr kumimoji="0" lang="en-US" sz="1200" b="0" i="0" u="none" strike="noStrike" cap="none" normalizeH="0" baseline="0" dirty="0">
                          <a:ln>
                            <a:noFill/>
                          </a:ln>
                          <a:solidFill>
                            <a:schemeClr val="tx1"/>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110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anose="02020603050405020304" pitchFamily="18" charset="0"/>
                        </a:rPr>
                        <a:t>¼ </a:t>
                      </a:r>
                      <a:r>
                        <a:rPr kumimoji="0" lang="en-US" sz="1200" b="0" i="0" u="none" strike="noStrike" cap="none" normalizeH="0" baseline="0" dirty="0" err="1">
                          <a:ln>
                            <a:noFill/>
                          </a:ln>
                          <a:solidFill>
                            <a:schemeClr val="tx1"/>
                          </a:solidFill>
                          <a:effectLst/>
                          <a:latin typeface="Times New Roman" panose="02020603050405020304" pitchFamily="18" charset="0"/>
                        </a:rPr>
                        <a:t>hor</a:t>
                      </a:r>
                      <a:r>
                        <a:rPr kumimoji="0" lang="es-ES_tradnl" sz="1200" b="0" i="0" u="none" strike="noStrike" cap="none" normalizeH="0" baseline="0" dirty="0">
                          <a:ln>
                            <a:noFill/>
                          </a:ln>
                          <a:solidFill>
                            <a:schemeClr val="tx1"/>
                          </a:solidFill>
                          <a:effectLst/>
                          <a:latin typeface="Times New Roman" panose="02020603050405020304" pitchFamily="18" charset="0"/>
                        </a:rPr>
                        <a:t>a</a:t>
                      </a:r>
                      <a:r>
                        <a:rPr kumimoji="0" lang="en-US" sz="1200" b="0" i="0" u="none" strike="noStrike" cap="none" normalizeH="0" baseline="0" dirty="0">
                          <a:ln>
                            <a:noFill/>
                          </a:ln>
                          <a:solidFill>
                            <a:schemeClr val="tx1"/>
                          </a:solidFill>
                          <a:effectLst/>
                          <a:latin typeface="Times New Roman" panose="02020603050405020304" pitchFamily="18" charset="0"/>
                        </a:rPr>
                        <a:t> </a:t>
                      </a:r>
                      <a:r>
                        <a:rPr kumimoji="0" lang="es-ES_tradnl" sz="1200" b="0" i="0" u="none" strike="noStrike" cap="none" normalizeH="0" baseline="0" dirty="0">
                          <a:ln>
                            <a:noFill/>
                          </a:ln>
                          <a:solidFill>
                            <a:schemeClr val="tx1"/>
                          </a:solidFill>
                          <a:effectLst/>
                          <a:latin typeface="Times New Roman" panose="02020603050405020304" pitchFamily="18" charset="0"/>
                        </a:rPr>
                        <a:t>o menos</a:t>
                      </a:r>
                      <a:endParaRPr kumimoji="0" lang="en-US" sz="1200" b="0" i="0" u="none" strike="noStrike" cap="none" normalizeH="0" baseline="0" dirty="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115 dBA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8714" name="Text Box 1074">
            <a:extLst>
              <a:ext uri="{FF2B5EF4-FFF2-40B4-BE49-F238E27FC236}">
                <a16:creationId xmlns:a16="http://schemas.microsoft.com/office/drawing/2014/main" id="{285578A3-5AA3-4A91-8726-1DACBE74B020}"/>
              </a:ext>
            </a:extLst>
          </p:cNvPr>
          <p:cNvSpPr txBox="1">
            <a:spLocks noChangeArrowheads="1"/>
          </p:cNvSpPr>
          <p:nvPr/>
        </p:nvSpPr>
        <p:spPr bwMode="auto">
          <a:xfrm>
            <a:off x="4292600" y="1193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La Ley</a:t>
            </a:r>
            <a:endParaRPr lang="en-US" altLang="en-US"/>
          </a:p>
        </p:txBody>
      </p:sp>
      <p:sp>
        <p:nvSpPr>
          <p:cNvPr id="28715" name="Text Box 1135">
            <a:extLst>
              <a:ext uri="{FF2B5EF4-FFF2-40B4-BE49-F238E27FC236}">
                <a16:creationId xmlns:a16="http://schemas.microsoft.com/office/drawing/2014/main" id="{0B4F4084-573D-46B0-8BC0-96BDBC097F59}"/>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Ruido</a:t>
            </a:r>
            <a:endParaRPr lang="en-US" altLang="en-US" sz="2800" dirty="0"/>
          </a:p>
        </p:txBody>
      </p:sp>
      <p:sp>
        <p:nvSpPr>
          <p:cNvPr id="28716" name="Line 1086">
            <a:extLst>
              <a:ext uri="{FF2B5EF4-FFF2-40B4-BE49-F238E27FC236}">
                <a16:creationId xmlns:a16="http://schemas.microsoft.com/office/drawing/2014/main" id="{5EC9E5B4-4C6D-4C7C-BE84-5AEBF2D0A69F}"/>
              </a:ext>
            </a:extLst>
          </p:cNvPr>
          <p:cNvSpPr>
            <a:spLocks noChangeShapeType="1"/>
          </p:cNvSpPr>
          <p:nvPr/>
        </p:nvSpPr>
        <p:spPr bwMode="auto">
          <a:xfrm>
            <a:off x="2781300" y="5597525"/>
            <a:ext cx="3756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717" name="Group 1169">
            <a:extLst>
              <a:ext uri="{FF2B5EF4-FFF2-40B4-BE49-F238E27FC236}">
                <a16:creationId xmlns:a16="http://schemas.microsoft.com/office/drawing/2014/main" id="{6F247D2A-F3E2-4C3A-90E2-24396E6E0AC5}"/>
              </a:ext>
            </a:extLst>
          </p:cNvPr>
          <p:cNvGrpSpPr>
            <a:grpSpLocks/>
          </p:cNvGrpSpPr>
          <p:nvPr/>
        </p:nvGrpSpPr>
        <p:grpSpPr bwMode="auto">
          <a:xfrm>
            <a:off x="152400" y="6781800"/>
            <a:ext cx="2057400" cy="1809750"/>
            <a:chOff x="96" y="4272"/>
            <a:chExt cx="1296" cy="1140"/>
          </a:xfrm>
        </p:grpSpPr>
        <p:pic>
          <p:nvPicPr>
            <p:cNvPr id="28718" name="Picture 1170" descr="http://ohioglove.com/images/MAX-nrr-33.gif">
              <a:extLst>
                <a:ext uri="{FF2B5EF4-FFF2-40B4-BE49-F238E27FC236}">
                  <a16:creationId xmlns:a16="http://schemas.microsoft.com/office/drawing/2014/main" id="{C7356F0A-F478-4587-AA7D-C487445CD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 y="4817"/>
              <a:ext cx="617"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9" name="Picture 1171" descr="http://ohioglove.com/images/lm7.gif">
              <a:extLst>
                <a:ext uri="{FF2B5EF4-FFF2-40B4-BE49-F238E27FC236}">
                  <a16:creationId xmlns:a16="http://schemas.microsoft.com/office/drawing/2014/main" id="{665456BD-A67B-424E-B149-B5B886205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4345"/>
              <a:ext cx="660"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20" name="Rectangle 1172">
              <a:extLst>
                <a:ext uri="{FF2B5EF4-FFF2-40B4-BE49-F238E27FC236}">
                  <a16:creationId xmlns:a16="http://schemas.microsoft.com/office/drawing/2014/main" id="{B4EB21AC-CD94-4C7F-80E7-CB5988DF3161}"/>
                </a:ext>
              </a:extLst>
            </p:cNvPr>
            <p:cNvSpPr>
              <a:spLocks noChangeArrowheads="1"/>
            </p:cNvSpPr>
            <p:nvPr/>
          </p:nvSpPr>
          <p:spPr bwMode="auto">
            <a:xfrm>
              <a:off x="600" y="4379"/>
              <a:ext cx="140" cy="68"/>
            </a:xfrm>
            <a:prstGeom prst="rect">
              <a:avLst/>
            </a:prstGeom>
            <a:solidFill>
              <a:srgbClr val="F8F8F8"/>
            </a:solidFill>
            <a:ln>
              <a:noFill/>
            </a:ln>
            <a:effectLst/>
            <a:extLst>
              <a:ext uri="{91240B29-F687-4F45-9708-019B960494DF}">
                <a14:hiddenLine xmlns:a14="http://schemas.microsoft.com/office/drawing/2010/main" w="9525">
                  <a:solidFill>
                    <a:srgbClr val="F8F8F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721" name="Text Box 1173">
              <a:extLst>
                <a:ext uri="{FF2B5EF4-FFF2-40B4-BE49-F238E27FC236}">
                  <a16:creationId xmlns:a16="http://schemas.microsoft.com/office/drawing/2014/main" id="{62F08E17-35A6-4E03-BE35-5741FB3C9766}"/>
                </a:ext>
              </a:extLst>
            </p:cNvPr>
            <p:cNvSpPr txBox="1">
              <a:spLocks noChangeArrowheads="1"/>
            </p:cNvSpPr>
            <p:nvPr/>
          </p:nvSpPr>
          <p:spPr bwMode="auto">
            <a:xfrm>
              <a:off x="213" y="5034"/>
              <a:ext cx="4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000"/>
                <a:t>¡</a:t>
              </a:r>
              <a:r>
                <a:rPr lang="en-US" altLang="en-US" sz="2000"/>
                <a:t>S</a:t>
              </a:r>
              <a:r>
                <a:rPr lang="es-ES_tradnl" altLang="en-US" sz="2000"/>
                <a:t>I</a:t>
              </a:r>
              <a:r>
                <a:rPr lang="en-US" altLang="en-US" sz="2000"/>
                <a:t> !</a:t>
              </a:r>
            </a:p>
          </p:txBody>
        </p:sp>
        <p:sp>
          <p:nvSpPr>
            <p:cNvPr id="28722" name="Text Box 1174">
              <a:extLst>
                <a:ext uri="{FF2B5EF4-FFF2-40B4-BE49-F238E27FC236}">
                  <a16:creationId xmlns:a16="http://schemas.microsoft.com/office/drawing/2014/main" id="{8D6D4371-D1D9-4259-91DA-67FBB1113470}"/>
                </a:ext>
              </a:extLst>
            </p:cNvPr>
            <p:cNvSpPr txBox="1">
              <a:spLocks noChangeArrowheads="1"/>
            </p:cNvSpPr>
            <p:nvPr/>
          </p:nvSpPr>
          <p:spPr bwMode="auto">
            <a:xfrm>
              <a:off x="816" y="4456"/>
              <a:ext cx="4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000"/>
                <a:t>¡</a:t>
              </a:r>
              <a:r>
                <a:rPr lang="en-US" altLang="en-US" sz="2000"/>
                <a:t>S</a:t>
              </a:r>
              <a:r>
                <a:rPr lang="es-ES_tradnl" altLang="en-US" sz="2000"/>
                <a:t>I</a:t>
              </a:r>
              <a:r>
                <a:rPr lang="en-US" altLang="en-US" sz="2000"/>
                <a:t> !</a:t>
              </a:r>
            </a:p>
          </p:txBody>
        </p:sp>
        <p:sp>
          <p:nvSpPr>
            <p:cNvPr id="28723" name="Rectangle 1175">
              <a:extLst>
                <a:ext uri="{FF2B5EF4-FFF2-40B4-BE49-F238E27FC236}">
                  <a16:creationId xmlns:a16="http://schemas.microsoft.com/office/drawing/2014/main" id="{ADFF56BF-C864-4E1F-B7EB-3D1E4CE88734}"/>
                </a:ext>
              </a:extLst>
            </p:cNvPr>
            <p:cNvSpPr>
              <a:spLocks noChangeArrowheads="1"/>
            </p:cNvSpPr>
            <p:nvPr/>
          </p:nvSpPr>
          <p:spPr bwMode="auto">
            <a:xfrm>
              <a:off x="96" y="4272"/>
              <a:ext cx="1296" cy="11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EC693514-9900-44D0-82F6-C6ACAE5AB05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9699" name="Text Box 19">
            <a:extLst>
              <a:ext uri="{FF2B5EF4-FFF2-40B4-BE49-F238E27FC236}">
                <a16:creationId xmlns:a16="http://schemas.microsoft.com/office/drawing/2014/main" id="{CDB8AC1A-186D-4B27-875F-A860A282493E}"/>
              </a:ext>
            </a:extLst>
          </p:cNvPr>
          <p:cNvSpPr txBox="1">
            <a:spLocks noChangeArrowheads="1"/>
          </p:cNvSpPr>
          <p:nvPr/>
        </p:nvSpPr>
        <p:spPr bwMode="auto">
          <a:xfrm>
            <a:off x="114300" y="3454400"/>
            <a:ext cx="6553200" cy="10731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a:cs typeface="Times New Roman" panose="02020603050405020304" pitchFamily="18" charset="0"/>
              </a:rPr>
              <a:t>If someone has HYPOTHERMIA</a:t>
            </a:r>
            <a:r>
              <a:rPr lang="es-ES_tradnl" altLang="en-US" sz="1200">
                <a:cs typeface="Times New Roman" panose="02020603050405020304" pitchFamily="18" charset="0"/>
              </a:rPr>
              <a:t> or </a:t>
            </a:r>
            <a:r>
              <a:rPr lang="en-US" altLang="en-US" sz="1200">
                <a:cs typeface="Times New Roman" panose="02020603050405020304" pitchFamily="18" charset="0"/>
              </a:rPr>
              <a:t>FROSTBITE</a:t>
            </a:r>
            <a:r>
              <a:rPr lang="es-ES_tradnl" altLang="en-US" sz="1200">
                <a:cs typeface="Times New Roman" panose="02020603050405020304" pitchFamily="18" charset="0"/>
              </a:rPr>
              <a:t>: </a:t>
            </a:r>
            <a:r>
              <a:rPr lang="en-US" altLang="en-US" sz="1200">
                <a:cs typeface="Times New Roman" panose="02020603050405020304" pitchFamily="18" charset="0"/>
              </a:rPr>
              <a:t>Move the person to a warm, dry area.  Don’t leave the person alone.</a:t>
            </a:r>
            <a:r>
              <a:rPr lang="es-ES_tradnl" altLang="en-US" sz="1200">
                <a:cs typeface="Times New Roman" panose="02020603050405020304" pitchFamily="18" charset="0"/>
              </a:rPr>
              <a:t> </a:t>
            </a:r>
            <a:r>
              <a:rPr lang="en-US" altLang="en-US" sz="1200">
                <a:cs typeface="Times New Roman" panose="02020603050405020304" pitchFamily="18" charset="0"/>
              </a:rPr>
              <a:t>Remove wet or tight clothing that may cut off blood flow.  Replace with warm, dry clothing or wrap the person in blankets.  If frostbite occurs, DO NOT RUB the affected area because rubbing damages the skin and tissue.</a:t>
            </a:r>
            <a:endParaRPr lang="es-ES_tradnl" altLang="en-US" sz="1200">
              <a:cs typeface="Times New Roman" panose="02020603050405020304" pitchFamily="18" charset="0"/>
            </a:endParaRPr>
          </a:p>
          <a:p>
            <a:r>
              <a:rPr lang="es-ES_tradnl" altLang="en-US">
                <a:cs typeface="Times New Roman" panose="02020603050405020304" pitchFamily="18" charset="0"/>
              </a:rPr>
              <a:t>	          </a:t>
            </a:r>
            <a:r>
              <a:rPr lang="en-US" altLang="en-US">
                <a:cs typeface="Times New Roman" panose="02020603050405020304" pitchFamily="18" charset="0"/>
              </a:rPr>
              <a:t>Call for emergency help (ambulance or 911)</a:t>
            </a:r>
          </a:p>
        </p:txBody>
      </p:sp>
      <p:graphicFrame>
        <p:nvGraphicFramePr>
          <p:cNvPr id="29700" name="Object 7">
            <a:extLst>
              <a:ext uri="{FF2B5EF4-FFF2-40B4-BE49-F238E27FC236}">
                <a16:creationId xmlns:a16="http://schemas.microsoft.com/office/drawing/2014/main" id="{27DBB86D-F3B3-480D-8041-42DDE8526B72}"/>
              </a:ext>
            </a:extLst>
          </p:cNvPr>
          <p:cNvGraphicFramePr>
            <a:graphicFrameLocks noChangeAspect="1"/>
          </p:cNvGraphicFramePr>
          <p:nvPr/>
        </p:nvGraphicFramePr>
        <p:xfrm>
          <a:off x="5638800" y="2171700"/>
          <a:ext cx="985838" cy="1295400"/>
        </p:xfrm>
        <a:graphic>
          <a:graphicData uri="http://schemas.openxmlformats.org/presentationml/2006/ole">
            <mc:AlternateContent xmlns:mc="http://schemas.openxmlformats.org/markup-compatibility/2006">
              <mc:Choice xmlns:v="urn:schemas-microsoft-com:vml" Requires="v">
                <p:oleObj spid="_x0000_s29709" name="Clip" r:id="rId3" imgW="4579545" imgH="6022063" progId="MS_ClipArt_Gallery.2">
                  <p:embed/>
                </p:oleObj>
              </mc:Choice>
              <mc:Fallback>
                <p:oleObj name="Clip" r:id="rId3" imgW="4579545" imgH="6022063"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171700"/>
                        <a:ext cx="985838"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1" name="Text Box 6">
            <a:extLst>
              <a:ext uri="{FF2B5EF4-FFF2-40B4-BE49-F238E27FC236}">
                <a16:creationId xmlns:a16="http://schemas.microsoft.com/office/drawing/2014/main" id="{2363142B-28DD-4D48-9449-9E8BC7ED32CE}"/>
              </a:ext>
            </a:extLst>
          </p:cNvPr>
          <p:cNvSpPr txBox="1">
            <a:spLocks noChangeArrowheads="1"/>
          </p:cNvSpPr>
          <p:nvPr/>
        </p:nvSpPr>
        <p:spPr bwMode="auto">
          <a:xfrm>
            <a:off x="330200" y="1377950"/>
            <a:ext cx="5051425"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defRPr sz="1400" b="1">
                <a:solidFill>
                  <a:schemeClr val="tx1"/>
                </a:solidFill>
                <a:latin typeface="Times New Roman" panose="02020603050405020304" pitchFamily="18" charset="0"/>
              </a:defRPr>
            </a:lvl1pPr>
            <a:lvl2pPr marL="742950" indent="-285750" defTabSz="571500">
              <a:defRPr sz="1400" b="1">
                <a:solidFill>
                  <a:schemeClr val="tx1"/>
                </a:solidFill>
                <a:latin typeface="Times New Roman" panose="02020603050405020304" pitchFamily="18" charset="0"/>
              </a:defRPr>
            </a:lvl2pPr>
            <a:lvl3pPr marL="1143000" indent="-228600" defTabSz="571500">
              <a:defRPr sz="1400" b="1">
                <a:solidFill>
                  <a:schemeClr val="tx1"/>
                </a:solidFill>
                <a:latin typeface="Times New Roman" panose="02020603050405020304" pitchFamily="18" charset="0"/>
              </a:defRPr>
            </a:lvl3pPr>
            <a:lvl4pPr marL="1600200" indent="-228600" defTabSz="571500">
              <a:defRPr sz="1400" b="1">
                <a:solidFill>
                  <a:schemeClr val="tx1"/>
                </a:solidFill>
                <a:latin typeface="Times New Roman" panose="02020603050405020304" pitchFamily="18" charset="0"/>
              </a:defRPr>
            </a:lvl4pPr>
            <a:lvl5pPr marL="2057400" indent="-228600" defTabSz="571500">
              <a:defRPr sz="1400" b="1">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a:cs typeface="Times New Roman" panose="02020603050405020304" pitchFamily="18" charset="0"/>
              </a:rPr>
              <a:t>HYPOTHERMIA:</a:t>
            </a:r>
            <a:r>
              <a:rPr lang="en-US" altLang="en-US" sz="1200">
                <a:cs typeface="Times New Roman" panose="02020603050405020304" pitchFamily="18" charset="0"/>
              </a:rPr>
              <a:t>  Occurs when normal body temperature (98.6°F / 37°C), drops below 95°F / 35°C.  Symptoms include fatigue, drowsiness, uncontrolled shivering, cool, bluish skin, slurred speech, clumsy movements, irritability, irrational, or confused behavior.  </a:t>
            </a:r>
            <a:endParaRPr lang="es-ES_tradnl" altLang="en-US" sz="1200">
              <a:cs typeface="Times New Roman" panose="02020603050405020304" pitchFamily="18" charset="0"/>
            </a:endParaRPr>
          </a:p>
          <a:p>
            <a:endParaRPr lang="en-US" altLang="en-US" sz="1200">
              <a:cs typeface="Times New Roman" panose="02020603050405020304" pitchFamily="18" charset="0"/>
            </a:endParaRPr>
          </a:p>
          <a:p>
            <a:r>
              <a:rPr lang="en-US" altLang="en-US">
                <a:cs typeface="Times New Roman" panose="02020603050405020304" pitchFamily="18" charset="0"/>
              </a:rPr>
              <a:t>FROSTBITE:</a:t>
            </a:r>
            <a:r>
              <a:rPr lang="en-US" altLang="en-US" sz="1200">
                <a:cs typeface="Times New Roman" panose="02020603050405020304" pitchFamily="18" charset="0"/>
              </a:rPr>
              <a:t>  Occurs when the deep layers of the skin and tissue freeze.  Symptoms include pale, waxy-white skin color, skin becomes hard and numb.  It usually affects the fingers, hands, toes, feet, ears, and nose.</a:t>
            </a:r>
          </a:p>
        </p:txBody>
      </p:sp>
      <p:sp>
        <p:nvSpPr>
          <p:cNvPr id="29702" name="Text Box 21">
            <a:extLst>
              <a:ext uri="{FF2B5EF4-FFF2-40B4-BE49-F238E27FC236}">
                <a16:creationId xmlns:a16="http://schemas.microsoft.com/office/drawing/2014/main" id="{13F4AF86-EF9E-451E-8703-E2FEB240F757}"/>
              </a:ext>
            </a:extLst>
          </p:cNvPr>
          <p:cNvSpPr txBox="1">
            <a:spLocks noChangeArrowheads="1"/>
          </p:cNvSpPr>
          <p:nvPr/>
        </p:nvSpPr>
        <p:spPr bwMode="auto">
          <a:xfrm>
            <a:off x="327025" y="4841875"/>
            <a:ext cx="6115050" cy="39020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Lst>
              <a:defRPr sz="1400" b="1">
                <a:solidFill>
                  <a:schemeClr val="tx1"/>
                </a:solidFill>
                <a:latin typeface="Times New Roman" panose="02020603050405020304" pitchFamily="18" charset="0"/>
              </a:defRPr>
            </a:lvl1pPr>
            <a:lvl2pPr>
              <a:tabLst>
                <a:tab pos="571500" algn="l"/>
              </a:tabLst>
              <a:defRPr sz="1400" b="1">
                <a:solidFill>
                  <a:schemeClr val="tx1"/>
                </a:solidFill>
                <a:latin typeface="Times New Roman" panose="02020603050405020304" pitchFamily="18" charset="0"/>
              </a:defRPr>
            </a:lvl2pPr>
            <a:lvl3pPr marL="1143000" indent="-228600">
              <a:tabLst>
                <a:tab pos="571500" algn="l"/>
              </a:tabLst>
              <a:defRPr sz="1400" b="1">
                <a:solidFill>
                  <a:schemeClr val="tx1"/>
                </a:solidFill>
                <a:latin typeface="Times New Roman" panose="02020603050405020304" pitchFamily="18" charset="0"/>
              </a:defRPr>
            </a:lvl3pPr>
            <a:lvl4pPr marL="1600200" indent="-228600">
              <a:tabLst>
                <a:tab pos="571500" algn="l"/>
              </a:tabLst>
              <a:defRPr sz="1400" b="1">
                <a:solidFill>
                  <a:schemeClr val="tx1"/>
                </a:solidFill>
                <a:latin typeface="Times New Roman" panose="02020603050405020304" pitchFamily="18" charset="0"/>
              </a:defRPr>
            </a:lvl4pPr>
            <a:lvl5pPr marL="2057400" indent="-228600">
              <a:tabLst>
                <a:tab pos="5715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9pPr>
          </a:lstStyle>
          <a:p>
            <a:r>
              <a:rPr lang="en-US" altLang="en-US">
                <a:cs typeface="Times New Roman" panose="02020603050405020304" pitchFamily="18" charset="0"/>
              </a:rPr>
              <a:t>BASIC STEPS FOR CONTROLLING COLD STRESS</a:t>
            </a:r>
          </a:p>
          <a:p>
            <a:r>
              <a:rPr lang="en-US" altLang="en-US" sz="1200">
                <a:cs typeface="Times New Roman" panose="02020603050405020304" pitchFamily="18" charset="0"/>
              </a:rPr>
              <a:t> </a:t>
            </a:r>
          </a:p>
          <a:p>
            <a:r>
              <a:rPr lang="es-ES_tradnl" altLang="en-US">
                <a:cs typeface="Times New Roman" panose="02020603050405020304" pitchFamily="18" charset="0"/>
              </a:rPr>
              <a:t>Allow </a:t>
            </a:r>
            <a:r>
              <a:rPr lang="en-US" altLang="en-US">
                <a:cs typeface="Times New Roman" panose="02020603050405020304" pitchFamily="18" charset="0"/>
              </a:rPr>
              <a:t>workers </a:t>
            </a:r>
            <a:r>
              <a:rPr lang="es-ES_tradnl" altLang="en-US">
                <a:cs typeface="Times New Roman" panose="02020603050405020304" pitchFamily="18" charset="0"/>
              </a:rPr>
              <a:t>to get used to </a:t>
            </a:r>
            <a:r>
              <a:rPr lang="en-US" altLang="en-US">
                <a:cs typeface="Times New Roman" panose="02020603050405020304" pitchFamily="18" charset="0"/>
              </a:rPr>
              <a:t>work under cold</a:t>
            </a:r>
            <a:r>
              <a:rPr lang="es-ES_tradnl" altLang="en-US">
                <a:cs typeface="Times New Roman" panose="02020603050405020304" pitchFamily="18" charset="0"/>
              </a:rPr>
              <a:t> </a:t>
            </a:r>
            <a:r>
              <a:rPr lang="en-US" altLang="en-US">
                <a:cs typeface="Times New Roman" panose="02020603050405020304" pitchFamily="18" charset="0"/>
              </a:rPr>
              <a:t>conditions</a:t>
            </a:r>
          </a:p>
          <a:p>
            <a:pPr lvl="1">
              <a:buFontTx/>
              <a:buChar char="•"/>
            </a:pPr>
            <a:r>
              <a:rPr lang="es-ES_tradnl" altLang="en-US" sz="1200">
                <a:cs typeface="Times New Roman" panose="02020603050405020304" pitchFamily="18" charset="0"/>
              </a:rPr>
              <a:t>  </a:t>
            </a:r>
            <a:r>
              <a:rPr lang="en-US" altLang="en-US" sz="1200">
                <a:cs typeface="Times New Roman" panose="02020603050405020304" pitchFamily="18" charset="0"/>
              </a:rPr>
              <a:t>Assign a lighter workload for 5-7 days.</a:t>
            </a:r>
            <a:r>
              <a:rPr lang="es-ES_tradnl" altLang="en-US" sz="1200">
                <a:cs typeface="Times New Roman" panose="02020603050405020304" pitchFamily="18" charset="0"/>
              </a:rPr>
              <a:t> </a:t>
            </a:r>
          </a:p>
          <a:p>
            <a:endParaRPr lang="es-ES_tradnl" altLang="en-US" sz="1200">
              <a:cs typeface="Times New Roman" panose="02020603050405020304" pitchFamily="18" charset="0"/>
            </a:endParaRPr>
          </a:p>
          <a:p>
            <a:endParaRPr lang="es-ES_tradnl" altLang="en-US" sz="1200">
              <a:cs typeface="Times New Roman" panose="02020603050405020304" pitchFamily="18" charset="0"/>
            </a:endParaRPr>
          </a:p>
          <a:p>
            <a:r>
              <a:rPr lang="en-US" altLang="en-US">
                <a:cs typeface="Times New Roman" panose="02020603050405020304" pitchFamily="18" charset="0"/>
              </a:rPr>
              <a:t>Account for the conditions of work and the workers</a:t>
            </a:r>
            <a:endParaRPr lang="es-ES_tradnl" altLang="en-US">
              <a:cs typeface="Times New Roman" panose="02020603050405020304" pitchFamily="18" charset="0"/>
            </a:endParaRPr>
          </a:p>
          <a:p>
            <a:pPr lvl="1">
              <a:buFontTx/>
              <a:buChar char="•"/>
            </a:pPr>
            <a:r>
              <a:rPr lang="es-ES_tradnl" altLang="en-US" sz="1200">
                <a:cs typeface="Times New Roman" panose="02020603050405020304" pitchFamily="18" charset="0"/>
              </a:rPr>
              <a:t>  </a:t>
            </a:r>
            <a:r>
              <a:rPr lang="en-US" altLang="en-US" sz="1200">
                <a:cs typeface="Times New Roman" panose="02020603050405020304" pitchFamily="18" charset="0"/>
              </a:rPr>
              <a:t>Check weather conditions.</a:t>
            </a:r>
          </a:p>
          <a:p>
            <a:pPr lvl="1">
              <a:buFontTx/>
              <a:buChar char="•"/>
            </a:pPr>
            <a:r>
              <a:rPr lang="es-ES_tradnl" altLang="en-US" sz="1200">
                <a:cs typeface="Times New Roman" panose="02020603050405020304" pitchFamily="18" charset="0"/>
              </a:rPr>
              <a:t>  </a:t>
            </a:r>
            <a:r>
              <a:rPr lang="en-US" altLang="en-US" sz="1200">
                <a:cs typeface="Times New Roman" panose="02020603050405020304" pitchFamily="18" charset="0"/>
              </a:rPr>
              <a:t>Layer</a:t>
            </a:r>
            <a:r>
              <a:rPr lang="es-ES_tradnl" altLang="en-US" sz="1200">
                <a:cs typeface="Times New Roman" panose="02020603050405020304" pitchFamily="18" charset="0"/>
              </a:rPr>
              <a:t> </a:t>
            </a:r>
            <a:r>
              <a:rPr lang="en-US" altLang="en-US" sz="1200">
                <a:cs typeface="Times New Roman" panose="02020603050405020304" pitchFamily="18" charset="0"/>
              </a:rPr>
              <a:t>clothing to</a:t>
            </a:r>
            <a:r>
              <a:rPr lang="es-ES_tradnl" altLang="en-US" sz="1200">
                <a:cs typeface="Times New Roman" panose="02020603050405020304" pitchFamily="18" charset="0"/>
              </a:rPr>
              <a:t> </a:t>
            </a:r>
            <a:r>
              <a:rPr lang="en-US" altLang="en-US" sz="1200">
                <a:cs typeface="Times New Roman" panose="02020603050405020304" pitchFamily="18" charset="0"/>
              </a:rPr>
              <a:t>adjust to changing temperatures.</a:t>
            </a:r>
            <a:r>
              <a:rPr lang="es-ES_tradnl" altLang="en-US" sz="1200">
                <a:cs typeface="Times New Roman" panose="02020603050405020304" pitchFamily="18" charset="0"/>
              </a:rPr>
              <a:t> </a:t>
            </a:r>
            <a:r>
              <a:rPr lang="en-US" altLang="en-US" sz="1200">
                <a:cs typeface="Times New Roman" panose="02020603050405020304" pitchFamily="18" charset="0"/>
              </a:rPr>
              <a:t>Wear</a:t>
            </a:r>
            <a:r>
              <a:rPr lang="es-ES_tradnl" altLang="en-US" sz="1200">
                <a:cs typeface="Times New Roman" panose="02020603050405020304" pitchFamily="18" charset="0"/>
              </a:rPr>
              <a:t> </a:t>
            </a:r>
            <a:r>
              <a:rPr lang="en-US" altLang="en-US" sz="1200">
                <a:cs typeface="Times New Roman" panose="02020603050405020304" pitchFamily="18" charset="0"/>
              </a:rPr>
              <a:t>a hat</a:t>
            </a:r>
            <a:r>
              <a:rPr lang="es-ES_tradnl" altLang="en-US" sz="1200">
                <a:cs typeface="Times New Roman" panose="02020603050405020304" pitchFamily="18" charset="0"/>
              </a:rPr>
              <a:t> </a:t>
            </a:r>
            <a:r>
              <a:rPr lang="en-US" altLang="en-US" sz="1200">
                <a:cs typeface="Times New Roman" panose="02020603050405020304" pitchFamily="18" charset="0"/>
              </a:rPr>
              <a:t>and gloves, in</a:t>
            </a:r>
            <a:r>
              <a:rPr lang="es-ES_tradnl" altLang="en-US" sz="1200">
                <a:cs typeface="Times New Roman" panose="02020603050405020304" pitchFamily="18" charset="0"/>
              </a:rPr>
              <a:t> 	</a:t>
            </a:r>
            <a:r>
              <a:rPr lang="en-US" altLang="en-US" sz="1200">
                <a:cs typeface="Times New Roman" panose="02020603050405020304" pitchFamily="18" charset="0"/>
              </a:rPr>
              <a:t>addition to underwear that will draw moisture</a:t>
            </a:r>
            <a:r>
              <a:rPr lang="es-ES_tradnl" altLang="en-US" sz="1200">
                <a:cs typeface="Times New Roman" panose="02020603050405020304" pitchFamily="18" charset="0"/>
              </a:rPr>
              <a:t> </a:t>
            </a:r>
            <a:r>
              <a:rPr lang="en-US" altLang="en-US" sz="1200">
                <a:cs typeface="Times New Roman" panose="02020603050405020304" pitchFamily="18" charset="0"/>
              </a:rPr>
              <a:t>away from the skin</a:t>
            </a:r>
            <a:r>
              <a:rPr lang="es-ES_tradnl" altLang="en-US" sz="1200">
                <a:cs typeface="Times New Roman" panose="02020603050405020304" pitchFamily="18" charset="0"/>
              </a:rPr>
              <a:t> 		</a:t>
            </a:r>
            <a:r>
              <a:rPr lang="en-US" altLang="en-US" sz="1200">
                <a:cs typeface="Times New Roman" panose="02020603050405020304" pitchFamily="18" charset="0"/>
              </a:rPr>
              <a:t>(polypropylene).</a:t>
            </a:r>
          </a:p>
          <a:p>
            <a:endParaRPr lang="es-ES_tradnl" altLang="en-US" sz="1200">
              <a:cs typeface="Times New Roman" panose="02020603050405020304" pitchFamily="18" charset="0"/>
            </a:endParaRPr>
          </a:p>
          <a:p>
            <a:r>
              <a:rPr lang="en-US" altLang="en-US" sz="1200">
                <a:cs typeface="Times New Roman" panose="02020603050405020304" pitchFamily="18" charset="0"/>
              </a:rPr>
              <a:t> </a:t>
            </a:r>
          </a:p>
          <a:p>
            <a:r>
              <a:rPr lang="en-US" altLang="en-US">
                <a:cs typeface="Times New Roman" panose="02020603050405020304" pitchFamily="18" charset="0"/>
              </a:rPr>
              <a:t>Manage work activities</a:t>
            </a:r>
          </a:p>
          <a:p>
            <a:pPr lvl="1">
              <a:buFontTx/>
              <a:buChar char="•"/>
            </a:pPr>
            <a:r>
              <a:rPr lang="es-ES_tradnl" altLang="en-US" sz="1200">
                <a:cs typeface="Times New Roman" panose="02020603050405020304" pitchFamily="18" charset="0"/>
              </a:rPr>
              <a:t>  </a:t>
            </a:r>
            <a:r>
              <a:rPr lang="en-US" altLang="en-US" sz="1200">
                <a:cs typeface="Times New Roman" panose="02020603050405020304" pitchFamily="18" charset="0"/>
              </a:rPr>
              <a:t>Set up rest breaks in warm, dry shelters.</a:t>
            </a:r>
          </a:p>
          <a:p>
            <a:pPr lvl="1">
              <a:buFontTx/>
              <a:buChar char="•"/>
            </a:pPr>
            <a:r>
              <a:rPr lang="es-ES_tradnl" altLang="en-US" sz="1200">
                <a:cs typeface="Times New Roman" panose="02020603050405020304" pitchFamily="18" charset="0"/>
              </a:rPr>
              <a:t>  </a:t>
            </a:r>
            <a:r>
              <a:rPr lang="en-US" altLang="en-US" sz="1200">
                <a:cs typeface="Times New Roman" panose="02020603050405020304" pitchFamily="18" charset="0"/>
              </a:rPr>
              <a:t>Rotate tasks among workers. Use the buddy system.</a:t>
            </a:r>
          </a:p>
          <a:p>
            <a:pPr lvl="1">
              <a:buFontTx/>
              <a:buChar char="•"/>
            </a:pPr>
            <a:r>
              <a:rPr lang="es-ES_tradnl" altLang="en-US" sz="1200">
                <a:cs typeface="Times New Roman" panose="02020603050405020304" pitchFamily="18" charset="0"/>
              </a:rPr>
              <a:t>  </a:t>
            </a:r>
            <a:r>
              <a:rPr lang="en-US" altLang="en-US" sz="1200">
                <a:cs typeface="Times New Roman" panose="02020603050405020304" pitchFamily="18" charset="0"/>
              </a:rPr>
              <a:t>Perform work during warmest hours.</a:t>
            </a:r>
          </a:p>
          <a:p>
            <a:pPr lvl="1">
              <a:buFontTx/>
              <a:buChar char="•"/>
            </a:pPr>
            <a:r>
              <a:rPr lang="es-ES_tradnl" altLang="en-US" sz="1200">
                <a:cs typeface="Times New Roman" panose="02020603050405020304" pitchFamily="18" charset="0"/>
              </a:rPr>
              <a:t>  </a:t>
            </a:r>
            <a:r>
              <a:rPr lang="en-US" altLang="en-US" sz="1200">
                <a:cs typeface="Times New Roman" panose="02020603050405020304" pitchFamily="18" charset="0"/>
              </a:rPr>
              <a:t>Drink warm, sweet beverages (sports-type drinks).  Avoid drinks</a:t>
            </a:r>
            <a:r>
              <a:rPr lang="es-ES_tradnl" altLang="en-US" sz="1200">
                <a:cs typeface="Times New Roman" panose="02020603050405020304" pitchFamily="18" charset="0"/>
              </a:rPr>
              <a:t> </a:t>
            </a:r>
            <a:r>
              <a:rPr lang="en-US" altLang="en-US" sz="1200">
                <a:cs typeface="Times New Roman" panose="02020603050405020304" pitchFamily="18" charset="0"/>
              </a:rPr>
              <a:t>with caffeine</a:t>
            </a:r>
            <a:r>
              <a:rPr lang="es-ES_tradnl" altLang="en-US" sz="1200">
                <a:cs typeface="Times New Roman" panose="02020603050405020304" pitchFamily="18" charset="0"/>
              </a:rPr>
              <a:t>   	</a:t>
            </a:r>
            <a:r>
              <a:rPr lang="en-US" altLang="en-US" sz="1200">
                <a:cs typeface="Times New Roman" panose="02020603050405020304" pitchFamily="18" charset="0"/>
              </a:rPr>
              <a:t>(coffee, tea, or hot chocolate).</a:t>
            </a:r>
          </a:p>
          <a:p>
            <a:pPr lvl="1">
              <a:buFontTx/>
              <a:buChar char="•"/>
            </a:pPr>
            <a:r>
              <a:rPr lang="es-ES_tradnl" altLang="en-US" sz="1200">
                <a:cs typeface="Times New Roman" panose="02020603050405020304" pitchFamily="18" charset="0"/>
              </a:rPr>
              <a:t>  </a:t>
            </a:r>
            <a:r>
              <a:rPr lang="en-US" altLang="en-US" sz="1200">
                <a:cs typeface="Times New Roman" panose="02020603050405020304" pitchFamily="18" charset="0"/>
              </a:rPr>
              <a:t>Eat warm, high-calorie foods like hot pasta dishes.</a:t>
            </a:r>
            <a:endParaRPr lang="en-US" altLang="en-US"/>
          </a:p>
        </p:txBody>
      </p:sp>
      <p:sp>
        <p:nvSpPr>
          <p:cNvPr id="29703" name="Text Box 25">
            <a:extLst>
              <a:ext uri="{FF2B5EF4-FFF2-40B4-BE49-F238E27FC236}">
                <a16:creationId xmlns:a16="http://schemas.microsoft.com/office/drawing/2014/main" id="{D0787249-B58E-4D02-8BBB-8146F6473C92}"/>
              </a:ext>
            </a:extLst>
          </p:cNvPr>
          <p:cNvSpPr txBox="1">
            <a:spLocks noChangeArrowheads="1"/>
          </p:cNvSpPr>
          <p:nvPr/>
        </p:nvSpPr>
        <p:spPr bwMode="auto">
          <a:xfrm>
            <a:off x="284163"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Temperature extremes - Cold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4BF277D9-CE8D-4E3E-A9E9-BD0D81C882A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0723" name="Text Box 4">
            <a:extLst>
              <a:ext uri="{FF2B5EF4-FFF2-40B4-BE49-F238E27FC236}">
                <a16:creationId xmlns:a16="http://schemas.microsoft.com/office/drawing/2014/main" id="{9E8B6310-46E7-44E1-8301-1CAFDF54EF04}"/>
              </a:ext>
            </a:extLst>
          </p:cNvPr>
          <p:cNvSpPr txBox="1">
            <a:spLocks noChangeArrowheads="1"/>
          </p:cNvSpPr>
          <p:nvPr/>
        </p:nvSpPr>
        <p:spPr bwMode="auto">
          <a:xfrm>
            <a:off x="228600" y="3276600"/>
            <a:ext cx="6553200" cy="12557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1200" dirty="0">
                <a:solidFill>
                  <a:srgbClr val="000000"/>
                </a:solidFill>
                <a:cs typeface="Times New Roman" panose="02020603050405020304" pitchFamily="18" charset="0"/>
              </a:rPr>
              <a:t>Si alguien tiene HIPOTERMIA O CONGELACION PARCIAL: Mueva la persona a un lugar caliente y seco. No deje a la persona sola. Remueva cualquier ropa mojada o apretada que puedan cortar la circulación de sangre.  Reponga con ropa calientita o envuelva a la persona en cobijas.  Si ocurre congelación parcial, no frote el área afectada, porque frotando causa daño a la piel y a los tejidos.</a:t>
            </a:r>
          </a:p>
          <a:p>
            <a:r>
              <a:rPr lang="es-ES_tradnl" altLang="en-US" dirty="0">
                <a:cs typeface="Times New Roman" panose="02020603050405020304" pitchFamily="18" charset="0"/>
              </a:rPr>
              <a:t>	                Pida auxilio (Ambulancia ó 911</a:t>
            </a:r>
            <a:r>
              <a:rPr lang="en-US" altLang="en-US" dirty="0">
                <a:cs typeface="Times New Roman" panose="02020603050405020304" pitchFamily="18" charset="0"/>
              </a:rPr>
              <a:t>)</a:t>
            </a:r>
          </a:p>
        </p:txBody>
      </p:sp>
      <p:graphicFrame>
        <p:nvGraphicFramePr>
          <p:cNvPr id="30724" name="Object 5">
            <a:extLst>
              <a:ext uri="{FF2B5EF4-FFF2-40B4-BE49-F238E27FC236}">
                <a16:creationId xmlns:a16="http://schemas.microsoft.com/office/drawing/2014/main" id="{C506199F-2289-40C4-8FBC-B0C0F4EDB1EA}"/>
              </a:ext>
            </a:extLst>
          </p:cNvPr>
          <p:cNvGraphicFramePr>
            <a:graphicFrameLocks noChangeAspect="1"/>
          </p:cNvGraphicFramePr>
          <p:nvPr/>
        </p:nvGraphicFramePr>
        <p:xfrm>
          <a:off x="5872163" y="1981200"/>
          <a:ext cx="985837" cy="1295400"/>
        </p:xfrm>
        <a:graphic>
          <a:graphicData uri="http://schemas.openxmlformats.org/presentationml/2006/ole">
            <mc:AlternateContent xmlns:mc="http://schemas.openxmlformats.org/markup-compatibility/2006">
              <mc:Choice xmlns:v="urn:schemas-microsoft-com:vml" Requires="v">
                <p:oleObj spid="_x0000_s30733" name="Clip" r:id="rId3" imgW="4579545" imgH="6022063" progId="MS_ClipArt_Gallery.2">
                  <p:embed/>
                </p:oleObj>
              </mc:Choice>
              <mc:Fallback>
                <p:oleObj name="Clip" r:id="rId3" imgW="4579545" imgH="6022063"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163" y="1981200"/>
                        <a:ext cx="985837"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5" name="Text Box 6">
            <a:extLst>
              <a:ext uri="{FF2B5EF4-FFF2-40B4-BE49-F238E27FC236}">
                <a16:creationId xmlns:a16="http://schemas.microsoft.com/office/drawing/2014/main" id="{78FCD8CF-1703-4ECE-B121-5CDA94CE83F2}"/>
              </a:ext>
            </a:extLst>
          </p:cNvPr>
          <p:cNvSpPr txBox="1">
            <a:spLocks noChangeArrowheads="1"/>
          </p:cNvSpPr>
          <p:nvPr/>
        </p:nvSpPr>
        <p:spPr bwMode="auto">
          <a:xfrm>
            <a:off x="209550" y="1143000"/>
            <a:ext cx="505142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defRPr sz="1400" b="1">
                <a:solidFill>
                  <a:schemeClr val="tx1"/>
                </a:solidFill>
                <a:latin typeface="Times New Roman" panose="02020603050405020304" pitchFamily="18" charset="0"/>
              </a:defRPr>
            </a:lvl1pPr>
            <a:lvl2pPr marL="742950" indent="-285750" defTabSz="571500">
              <a:defRPr sz="1400" b="1">
                <a:solidFill>
                  <a:schemeClr val="tx1"/>
                </a:solidFill>
                <a:latin typeface="Times New Roman" panose="02020603050405020304" pitchFamily="18" charset="0"/>
              </a:defRPr>
            </a:lvl2pPr>
            <a:lvl3pPr marL="1143000" indent="-228600" defTabSz="571500">
              <a:defRPr sz="1400" b="1">
                <a:solidFill>
                  <a:schemeClr val="tx1"/>
                </a:solidFill>
                <a:latin typeface="Times New Roman" panose="02020603050405020304" pitchFamily="18" charset="0"/>
              </a:defRPr>
            </a:lvl3pPr>
            <a:lvl4pPr marL="1600200" indent="-228600" defTabSz="571500">
              <a:defRPr sz="1400" b="1">
                <a:solidFill>
                  <a:schemeClr val="tx1"/>
                </a:solidFill>
                <a:latin typeface="Times New Roman" panose="02020603050405020304" pitchFamily="18" charset="0"/>
              </a:defRPr>
            </a:lvl4pPr>
            <a:lvl5pPr marL="2057400" indent="-228600" defTabSz="571500">
              <a:defRPr sz="1400" b="1">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dirty="0">
                <a:cs typeface="Times New Roman" panose="02020603050405020304" pitchFamily="18" charset="0"/>
              </a:rPr>
              <a:t>HIPOTERMIA</a:t>
            </a:r>
            <a:r>
              <a:rPr lang="es-ES_tradnl" altLang="en-US" sz="1200" dirty="0">
                <a:cs typeface="Times New Roman" panose="02020603050405020304" pitchFamily="18" charset="0"/>
              </a:rPr>
              <a:t>:  Pasa cuando la temperatura normal del cuerpo (98.</a:t>
            </a:r>
            <a:r>
              <a:rPr lang="en-US" altLang="en-US" sz="1200" dirty="0">
                <a:cs typeface="Times New Roman" panose="02020603050405020304" pitchFamily="18" charset="0"/>
              </a:rPr>
              <a:t>7</a:t>
            </a:r>
            <a:r>
              <a:rPr lang="es-ES_tradnl" altLang="en-US" sz="1200" dirty="0">
                <a:cs typeface="Times New Roman" panose="02020603050405020304" pitchFamily="18" charset="0"/>
              </a:rPr>
              <a:t>°F/3</a:t>
            </a:r>
            <a:r>
              <a:rPr lang="en-US" altLang="en-US" sz="1200" dirty="0">
                <a:cs typeface="Times New Roman" panose="02020603050405020304" pitchFamily="18" charset="0"/>
              </a:rPr>
              <a:t>7</a:t>
            </a:r>
            <a:r>
              <a:rPr lang="es-ES_tradnl" altLang="en-US" sz="1200" dirty="0">
                <a:cs typeface="Times New Roman" panose="02020603050405020304" pitchFamily="18" charset="0"/>
              </a:rPr>
              <a:t>°C) baja a menos de 9</a:t>
            </a:r>
            <a:r>
              <a:rPr lang="en-US" altLang="en-US" sz="1200" dirty="0">
                <a:cs typeface="Times New Roman" panose="02020603050405020304" pitchFamily="18" charset="0"/>
              </a:rPr>
              <a:t>5</a:t>
            </a:r>
            <a:r>
              <a:rPr lang="es-ES_tradnl" altLang="en-US" sz="1200" dirty="0">
                <a:cs typeface="Times New Roman" panose="02020603050405020304" pitchFamily="18" charset="0"/>
              </a:rPr>
              <a:t>°F/3</a:t>
            </a:r>
            <a:r>
              <a:rPr lang="en-US" altLang="en-US" sz="1200" dirty="0">
                <a:cs typeface="Times New Roman" panose="02020603050405020304" pitchFamily="18" charset="0"/>
              </a:rPr>
              <a:t>5</a:t>
            </a:r>
            <a:r>
              <a:rPr lang="es-ES_tradnl" altLang="en-US" sz="1200" dirty="0">
                <a:cs typeface="Times New Roman" panose="02020603050405020304" pitchFamily="18" charset="0"/>
              </a:rPr>
              <a:t>°C.  Síntomas incluyen fatiga, somnolencia, temblar incontroladamente; piel fría y azulada; habla mascullada; movimientos torpes; comportamiento irritable, irracional, o confuso.</a:t>
            </a:r>
          </a:p>
          <a:p>
            <a:endParaRPr lang="es-ES_tradnl" altLang="en-US" sz="1200" dirty="0">
              <a:cs typeface="Times New Roman" panose="02020603050405020304" pitchFamily="18" charset="0"/>
            </a:endParaRPr>
          </a:p>
          <a:p>
            <a:r>
              <a:rPr lang="es-ES_tradnl" altLang="en-US" dirty="0">
                <a:cs typeface="Times New Roman" panose="02020603050405020304" pitchFamily="18" charset="0"/>
              </a:rPr>
              <a:t>CONGELACION PARCIAL</a:t>
            </a:r>
            <a:r>
              <a:rPr lang="es-ES_tradnl" altLang="en-US" sz="1200" dirty="0">
                <a:cs typeface="Times New Roman" panose="02020603050405020304" pitchFamily="18" charset="0"/>
              </a:rPr>
              <a:t>: Ocurre cuando la piel y sus tejidos se congelan en capas profundas; la piel se vuelve pálida de color de cera blanca; la piel se vuelve dura y entumecida. Usualmente afecta los dedos, las manos, los dedos de pies, pies, orejas, y nariz.</a:t>
            </a:r>
          </a:p>
        </p:txBody>
      </p:sp>
      <p:sp>
        <p:nvSpPr>
          <p:cNvPr id="30726" name="Text Box 7">
            <a:extLst>
              <a:ext uri="{FF2B5EF4-FFF2-40B4-BE49-F238E27FC236}">
                <a16:creationId xmlns:a16="http://schemas.microsoft.com/office/drawing/2014/main" id="{0F0E9050-B28E-49ED-B3AA-370377DCFFB3}"/>
              </a:ext>
            </a:extLst>
          </p:cNvPr>
          <p:cNvSpPr txBox="1">
            <a:spLocks noChangeArrowheads="1"/>
          </p:cNvSpPr>
          <p:nvPr/>
        </p:nvSpPr>
        <p:spPr bwMode="auto">
          <a:xfrm>
            <a:off x="327025" y="4841875"/>
            <a:ext cx="6115050" cy="39322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Lst>
              <a:defRPr sz="1400" b="1">
                <a:solidFill>
                  <a:schemeClr val="tx1"/>
                </a:solidFill>
                <a:latin typeface="Times New Roman" panose="02020603050405020304" pitchFamily="18" charset="0"/>
              </a:defRPr>
            </a:lvl1pPr>
            <a:lvl2pPr>
              <a:tabLst>
                <a:tab pos="571500" algn="l"/>
              </a:tabLst>
              <a:defRPr sz="1400" b="1">
                <a:solidFill>
                  <a:schemeClr val="tx1"/>
                </a:solidFill>
                <a:latin typeface="Times New Roman" panose="02020603050405020304" pitchFamily="18" charset="0"/>
              </a:defRPr>
            </a:lvl2pPr>
            <a:lvl3pPr marL="1143000" indent="-228600">
              <a:tabLst>
                <a:tab pos="571500" algn="l"/>
              </a:tabLst>
              <a:defRPr sz="1400" b="1">
                <a:solidFill>
                  <a:schemeClr val="tx1"/>
                </a:solidFill>
                <a:latin typeface="Times New Roman" panose="02020603050405020304" pitchFamily="18" charset="0"/>
              </a:defRPr>
            </a:lvl3pPr>
            <a:lvl4pPr marL="1600200" indent="-228600">
              <a:tabLst>
                <a:tab pos="571500" algn="l"/>
              </a:tabLst>
              <a:defRPr sz="1400" b="1">
                <a:solidFill>
                  <a:schemeClr val="tx1"/>
                </a:solidFill>
                <a:latin typeface="Times New Roman" panose="02020603050405020304" pitchFamily="18" charset="0"/>
              </a:defRPr>
            </a:lvl4pPr>
            <a:lvl5pPr marL="2057400" indent="-228600">
              <a:tabLst>
                <a:tab pos="5715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PASOS BASICOS PARA CONTROLAR EL ESTRES POR EL FRIO</a:t>
            </a:r>
          </a:p>
          <a:p>
            <a:endParaRPr lang="es-ES_tradnl" altLang="en-US">
              <a:cs typeface="Times New Roman" panose="02020603050405020304" pitchFamily="18" charset="0"/>
            </a:endParaRPr>
          </a:p>
          <a:p>
            <a:r>
              <a:rPr lang="es-ES_tradnl" altLang="en-US">
                <a:cs typeface="Times New Roman" panose="02020603050405020304" pitchFamily="18" charset="0"/>
              </a:rPr>
              <a:t>Permita que l</a:t>
            </a:r>
            <a:r>
              <a:rPr lang="es-ES_tradnl" altLang="en-US">
                <a:solidFill>
                  <a:srgbClr val="000000"/>
                </a:solidFill>
                <a:cs typeface="Times New Roman" panose="02020603050405020304" pitchFamily="18" charset="0"/>
              </a:rPr>
              <a:t>os trabajadores se acostumbren a trabajar bajo el frío.</a:t>
            </a:r>
            <a:endParaRPr lang="en-US" altLang="en-US">
              <a:cs typeface="Times New Roman" panose="02020603050405020304" pitchFamily="18" charset="0"/>
            </a:endParaRPr>
          </a:p>
          <a:p>
            <a:pPr lvl="1">
              <a:buFontTx/>
              <a:buChar char="•"/>
            </a:pPr>
            <a:r>
              <a:rPr lang="es-ES_tradnl" altLang="en-US" sz="1200">
                <a:cs typeface="Times New Roman" panose="02020603050405020304" pitchFamily="18" charset="0"/>
              </a:rPr>
              <a:t>  </a:t>
            </a:r>
            <a:r>
              <a:rPr lang="es-ES_tradnl" altLang="en-US" sz="1200">
                <a:solidFill>
                  <a:srgbClr val="000000"/>
                </a:solidFill>
                <a:cs typeface="Times New Roman" panose="02020603050405020304" pitchFamily="18" charset="0"/>
              </a:rPr>
              <a:t>Asigne tareas más ligeras por 5 a 7 días</a:t>
            </a:r>
            <a:r>
              <a:rPr lang="en-US" altLang="en-US" sz="1200">
                <a:cs typeface="Times New Roman" panose="02020603050405020304" pitchFamily="18" charset="0"/>
              </a:rPr>
              <a:t>.</a:t>
            </a:r>
            <a:r>
              <a:rPr lang="es-ES_tradnl" altLang="en-US" sz="1200">
                <a:cs typeface="Times New Roman" panose="02020603050405020304" pitchFamily="18" charset="0"/>
              </a:rPr>
              <a:t> </a:t>
            </a:r>
          </a:p>
          <a:p>
            <a:pPr lvl="1">
              <a:buFontTx/>
              <a:buChar char="•"/>
            </a:pPr>
            <a:endParaRPr lang="es-ES_tradnl" altLang="en-US" sz="1200">
              <a:cs typeface="Times New Roman" panose="02020603050405020304" pitchFamily="18" charset="0"/>
            </a:endParaRPr>
          </a:p>
          <a:p>
            <a:endParaRPr lang="es-ES_tradnl" altLang="en-US" sz="1200">
              <a:cs typeface="Times New Roman" panose="02020603050405020304" pitchFamily="18" charset="0"/>
            </a:endParaRPr>
          </a:p>
          <a:p>
            <a:r>
              <a:rPr lang="es-ES_tradnl" altLang="en-US">
                <a:solidFill>
                  <a:srgbClr val="000000"/>
                </a:solidFill>
                <a:cs typeface="Times New Roman" panose="02020603050405020304" pitchFamily="18" charset="0"/>
              </a:rPr>
              <a:t>Tome en cuenta las condiciones del trabajo y de los trabajadores.</a:t>
            </a:r>
            <a:endParaRPr lang="es-ES_tradnl" altLang="en-US">
              <a:cs typeface="Times New Roman" panose="02020603050405020304" pitchFamily="18" charset="0"/>
            </a:endParaRPr>
          </a:p>
          <a:p>
            <a:pPr lvl="1">
              <a:buFontTx/>
              <a:buChar char="•"/>
            </a:pPr>
            <a:r>
              <a:rPr lang="es-ES_tradnl" altLang="en-US" sz="1200">
                <a:cs typeface="Times New Roman" panose="02020603050405020304" pitchFamily="18" charset="0"/>
              </a:rPr>
              <a:t>  </a:t>
            </a:r>
            <a:r>
              <a:rPr lang="es-ES_tradnl" altLang="en-US" sz="1200">
                <a:solidFill>
                  <a:srgbClr val="000000"/>
                </a:solidFill>
                <a:cs typeface="Times New Roman" panose="02020603050405020304" pitchFamily="18" charset="0"/>
              </a:rPr>
              <a:t>Revise las condiciones del clima</a:t>
            </a:r>
            <a:r>
              <a:rPr lang="en-US" altLang="en-US" sz="1200">
                <a:cs typeface="Times New Roman" panose="02020603050405020304" pitchFamily="18" charset="0"/>
              </a:rPr>
              <a:t>.</a:t>
            </a:r>
          </a:p>
          <a:p>
            <a:pPr lvl="1">
              <a:buFontTx/>
              <a:buChar char="•"/>
            </a:pPr>
            <a:r>
              <a:rPr lang="es-ES_tradnl" altLang="en-US" sz="1200">
                <a:cs typeface="Times New Roman" panose="02020603050405020304" pitchFamily="18" charset="0"/>
              </a:rPr>
              <a:t>  Use capas de ropa para regularse cuando cambie la temperatura.  Use un 		sombrero y guantes, además ropa interior que aleje la humedad de la piel 		(polipropileno).</a:t>
            </a:r>
          </a:p>
          <a:p>
            <a:pPr lvl="1">
              <a:buFontTx/>
              <a:buChar char="•"/>
            </a:pPr>
            <a:endParaRPr lang="es-ES_tradnl" altLang="en-US" sz="1200">
              <a:cs typeface="Times New Roman" panose="02020603050405020304" pitchFamily="18" charset="0"/>
            </a:endParaRPr>
          </a:p>
          <a:p>
            <a:r>
              <a:rPr lang="en-US" altLang="en-US" sz="1200">
                <a:cs typeface="Times New Roman" panose="02020603050405020304" pitchFamily="18" charset="0"/>
              </a:rPr>
              <a:t> </a:t>
            </a:r>
            <a:endParaRPr lang="es-ES_tradnl" altLang="en-US" sz="1200">
              <a:cs typeface="Times New Roman" panose="02020603050405020304" pitchFamily="18" charset="0"/>
            </a:endParaRPr>
          </a:p>
          <a:p>
            <a:r>
              <a:rPr lang="es-ES_tradnl" altLang="en-US">
                <a:solidFill>
                  <a:srgbClr val="000000"/>
                </a:solidFill>
                <a:cs typeface="Times New Roman" panose="02020603050405020304" pitchFamily="18" charset="0"/>
              </a:rPr>
              <a:t>Administre las actividades de trabajo.</a:t>
            </a:r>
            <a:endParaRPr lang="es-ES_tradnl" altLang="en-US">
              <a:cs typeface="Times New Roman" panose="02020603050405020304" pitchFamily="18" charset="0"/>
            </a:endParaRPr>
          </a:p>
          <a:p>
            <a:pPr lvl="1">
              <a:buFontTx/>
              <a:buChar char="•"/>
            </a:pPr>
            <a:r>
              <a:rPr lang="es-ES_tradnl" altLang="en-US" sz="1200">
                <a:solidFill>
                  <a:srgbClr val="000000"/>
                </a:solidFill>
                <a:cs typeface="Times New Roman" panose="02020603050405020304" pitchFamily="18" charset="0"/>
              </a:rPr>
              <a:t>  Fije períodos de descanso en lugares cálidos y secos.</a:t>
            </a:r>
            <a:endParaRPr lang="es-ES_tradnl" altLang="en-US" sz="1200">
              <a:cs typeface="Times New Roman" panose="02020603050405020304" pitchFamily="18" charset="0"/>
            </a:endParaRPr>
          </a:p>
          <a:p>
            <a:pPr lvl="1">
              <a:buFontTx/>
              <a:buChar char="•"/>
            </a:pPr>
            <a:r>
              <a:rPr lang="es-ES_tradnl" altLang="en-US" sz="1200">
                <a:solidFill>
                  <a:srgbClr val="000000"/>
                </a:solidFill>
                <a:cs typeface="Times New Roman" panose="02020603050405020304" pitchFamily="18" charset="0"/>
              </a:rPr>
              <a:t>  Alterne las tareas entre los trabajadores.  Trabaje en pareja.</a:t>
            </a:r>
            <a:endParaRPr lang="es-ES_tradnl" altLang="en-US" sz="1200">
              <a:cs typeface="Times New Roman" panose="02020603050405020304" pitchFamily="18" charset="0"/>
            </a:endParaRPr>
          </a:p>
          <a:p>
            <a:pPr lvl="1">
              <a:buFontTx/>
              <a:buChar char="•"/>
            </a:pPr>
            <a:r>
              <a:rPr lang="es-ES_tradnl" altLang="en-US" sz="1200">
                <a:solidFill>
                  <a:srgbClr val="000000"/>
                </a:solidFill>
                <a:cs typeface="Times New Roman" panose="02020603050405020304" pitchFamily="18" charset="0"/>
              </a:rPr>
              <a:t>  Cumpla el trabajo durante el tiempo del día que es mas cálido.</a:t>
            </a:r>
            <a:endParaRPr lang="es-ES_tradnl" altLang="en-US" sz="1200">
              <a:cs typeface="Times New Roman" panose="02020603050405020304" pitchFamily="18" charset="0"/>
            </a:endParaRPr>
          </a:p>
          <a:p>
            <a:pPr lvl="1">
              <a:buFontTx/>
              <a:buChar char="•"/>
            </a:pPr>
            <a:r>
              <a:rPr lang="es-ES_tradnl" altLang="en-US" sz="1200">
                <a:solidFill>
                  <a:srgbClr val="000000"/>
                </a:solidFill>
                <a:cs typeface="Times New Roman" panose="02020603050405020304" pitchFamily="18" charset="0"/>
              </a:rPr>
              <a:t>  Tome bebidas caliente y dulces (agua dulce o bebidas para deportes).  Evite 	 bebidas con cafeína (café, te, o chocolate caliente).</a:t>
            </a:r>
            <a:endParaRPr lang="es-ES_tradnl" altLang="en-US" sz="1200">
              <a:cs typeface="Times New Roman" panose="02020603050405020304" pitchFamily="18" charset="0"/>
            </a:endParaRPr>
          </a:p>
          <a:p>
            <a:pPr lvl="1">
              <a:buFontTx/>
              <a:buChar char="•"/>
            </a:pPr>
            <a:r>
              <a:rPr lang="es-ES_tradnl" altLang="en-US" sz="1200">
                <a:solidFill>
                  <a:srgbClr val="000000"/>
                </a:solidFill>
                <a:cs typeface="Times New Roman" panose="02020603050405020304" pitchFamily="18" charset="0"/>
              </a:rPr>
              <a:t>  Coma comidas calientes con muchas calorías como platillos de pasta caliente.</a:t>
            </a:r>
            <a:endParaRPr lang="es-ES_tradnl" altLang="en-US" sz="1200">
              <a:cs typeface="Times New Roman" panose="02020603050405020304" pitchFamily="18" charset="0"/>
            </a:endParaRPr>
          </a:p>
        </p:txBody>
      </p:sp>
      <p:sp>
        <p:nvSpPr>
          <p:cNvPr id="30727" name="Text Box 8">
            <a:extLst>
              <a:ext uri="{FF2B5EF4-FFF2-40B4-BE49-F238E27FC236}">
                <a16:creationId xmlns:a16="http://schemas.microsoft.com/office/drawing/2014/main" id="{F7F891CB-587D-4A9C-A212-F61FEFBC9DD9}"/>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Temperaturas</a:t>
            </a:r>
            <a:r>
              <a:rPr lang="en-US" altLang="en-US" sz="2800" dirty="0"/>
              <a:t> </a:t>
            </a:r>
            <a:r>
              <a:rPr lang="en-US" altLang="en-US" sz="2800" dirty="0" err="1"/>
              <a:t>extremadas</a:t>
            </a:r>
            <a:r>
              <a:rPr lang="en-US" altLang="en-US" sz="2800" dirty="0"/>
              <a:t> - </a:t>
            </a:r>
            <a:r>
              <a:rPr lang="en-US" altLang="en-US" sz="2800" dirty="0" err="1"/>
              <a:t>Frío</a:t>
            </a:r>
            <a:endParaRPr lang="en-US" alt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5D36F276-9651-4FAF-A960-36FCC53298CC}"/>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28675" name="Text Box 7">
            <a:extLst>
              <a:ext uri="{FF2B5EF4-FFF2-40B4-BE49-F238E27FC236}">
                <a16:creationId xmlns:a16="http://schemas.microsoft.com/office/drawing/2014/main" id="{3CED882B-280A-4ED7-AC08-5216EC10B96B}"/>
              </a:ext>
            </a:extLst>
          </p:cNvPr>
          <p:cNvSpPr txBox="1">
            <a:spLocks noChangeArrowheads="1"/>
          </p:cNvSpPr>
          <p:nvPr/>
        </p:nvSpPr>
        <p:spPr bwMode="auto">
          <a:xfrm>
            <a:off x="314325" y="5524500"/>
            <a:ext cx="6115050" cy="33242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Lst>
              <a:defRPr sz="1400" b="1">
                <a:solidFill>
                  <a:schemeClr val="tx1"/>
                </a:solidFill>
                <a:latin typeface="Times New Roman" panose="02020603050405020304" pitchFamily="18" charset="0"/>
              </a:defRPr>
            </a:lvl1pPr>
            <a:lvl2pPr>
              <a:tabLst>
                <a:tab pos="571500" algn="l"/>
              </a:tabLst>
              <a:defRPr sz="1400" b="1">
                <a:solidFill>
                  <a:schemeClr val="tx1"/>
                </a:solidFill>
                <a:latin typeface="Times New Roman" panose="02020603050405020304" pitchFamily="18" charset="0"/>
              </a:defRPr>
            </a:lvl2pPr>
            <a:lvl3pPr marL="1143000" indent="-228600">
              <a:tabLst>
                <a:tab pos="571500" algn="l"/>
              </a:tabLst>
              <a:defRPr sz="1400" b="1">
                <a:solidFill>
                  <a:schemeClr val="tx1"/>
                </a:solidFill>
                <a:latin typeface="Times New Roman" panose="02020603050405020304" pitchFamily="18" charset="0"/>
              </a:defRPr>
            </a:lvl3pPr>
            <a:lvl4pPr marL="1600200" indent="-228600">
              <a:tabLst>
                <a:tab pos="571500" algn="l"/>
              </a:tabLst>
              <a:defRPr sz="1400" b="1">
                <a:solidFill>
                  <a:schemeClr val="tx1"/>
                </a:solidFill>
                <a:latin typeface="Times New Roman" panose="02020603050405020304" pitchFamily="18" charset="0"/>
              </a:defRPr>
            </a:lvl4pPr>
            <a:lvl5pPr marL="2057400" indent="-228600">
              <a:tabLst>
                <a:tab pos="5715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9pPr>
          </a:lstStyle>
          <a:p>
            <a:pPr>
              <a:defRPr/>
            </a:pPr>
            <a:r>
              <a:rPr lang="en-US" altLang="en-US" dirty="0">
                <a:cs typeface="Times New Roman" panose="02020603050405020304" pitchFamily="18" charset="0"/>
              </a:rPr>
              <a:t>BASIC STEPS FOR CONTROLLING HEAT STRESS </a:t>
            </a:r>
          </a:p>
          <a:p>
            <a:pPr>
              <a:defRPr/>
            </a:pPr>
            <a:r>
              <a:rPr lang="es-ES" altLang="en-US" dirty="0" err="1">
                <a:cs typeface="Times New Roman" panose="02020603050405020304" pitchFamily="18" charset="0"/>
              </a:rPr>
              <a:t>When</a:t>
            </a:r>
            <a:r>
              <a:rPr lang="es-ES" altLang="en-US" dirty="0">
                <a:cs typeface="Times New Roman" panose="02020603050405020304" pitchFamily="18" charset="0"/>
              </a:rPr>
              <a:t> </a:t>
            </a:r>
            <a:r>
              <a:rPr lang="es-ES" altLang="en-US" dirty="0" err="1">
                <a:cs typeface="Times New Roman" panose="02020603050405020304" pitchFamily="18" charset="0"/>
              </a:rPr>
              <a:t>the</a:t>
            </a:r>
            <a:r>
              <a:rPr lang="es-ES" altLang="en-US" dirty="0">
                <a:cs typeface="Times New Roman" panose="02020603050405020304" pitchFamily="18" charset="0"/>
              </a:rPr>
              <a:t> </a:t>
            </a:r>
            <a:r>
              <a:rPr lang="es-ES" altLang="en-US" dirty="0" err="1">
                <a:cs typeface="Times New Roman" panose="02020603050405020304" pitchFamily="18" charset="0"/>
              </a:rPr>
              <a:t>heat</a:t>
            </a:r>
            <a:r>
              <a:rPr lang="es-ES" altLang="en-US" dirty="0">
                <a:cs typeface="Times New Roman" panose="02020603050405020304" pitchFamily="18" charset="0"/>
              </a:rPr>
              <a:t> </a:t>
            </a:r>
            <a:r>
              <a:rPr lang="es-ES" altLang="en-US" dirty="0" err="1">
                <a:cs typeface="Times New Roman" panose="02020603050405020304" pitchFamily="18" charset="0"/>
              </a:rPr>
              <a:t>index</a:t>
            </a:r>
            <a:r>
              <a:rPr lang="es-ES" altLang="en-US" dirty="0">
                <a:cs typeface="Times New Roman" panose="02020603050405020304" pitchFamily="18" charset="0"/>
              </a:rPr>
              <a:t> </a:t>
            </a:r>
            <a:r>
              <a:rPr lang="es-ES" altLang="en-US" dirty="0" err="1">
                <a:cs typeface="Times New Roman" panose="02020603050405020304" pitchFamily="18" charset="0"/>
              </a:rPr>
              <a:t>equals</a:t>
            </a:r>
            <a:r>
              <a:rPr lang="es-ES" altLang="en-US" dirty="0">
                <a:cs typeface="Times New Roman" panose="02020603050405020304" pitchFamily="18" charset="0"/>
              </a:rPr>
              <a:t> </a:t>
            </a:r>
            <a:r>
              <a:rPr lang="es-ES" altLang="en-US" dirty="0" err="1">
                <a:cs typeface="Times New Roman" panose="02020603050405020304" pitchFamily="18" charset="0"/>
              </a:rPr>
              <a:t>or</a:t>
            </a:r>
            <a:r>
              <a:rPr lang="es-ES" altLang="en-US" dirty="0">
                <a:cs typeface="Times New Roman" panose="02020603050405020304" pitchFamily="18" charset="0"/>
              </a:rPr>
              <a:t> </a:t>
            </a:r>
            <a:r>
              <a:rPr lang="es-ES" altLang="en-US" dirty="0" err="1">
                <a:cs typeface="Times New Roman" panose="02020603050405020304" pitchFamily="18" charset="0"/>
              </a:rPr>
              <a:t>exceeds</a:t>
            </a:r>
            <a:r>
              <a:rPr lang="es-ES" altLang="en-US" dirty="0">
                <a:cs typeface="Times New Roman" panose="02020603050405020304" pitchFamily="18" charset="0"/>
              </a:rPr>
              <a:t> 80 </a:t>
            </a:r>
            <a:r>
              <a:rPr lang="es-ES" altLang="en-US" dirty="0" err="1">
                <a:cs typeface="Times New Roman" panose="02020603050405020304" pitchFamily="18" charset="0"/>
              </a:rPr>
              <a:t>degrees</a:t>
            </a:r>
            <a:r>
              <a:rPr lang="es-ES" altLang="en-US" dirty="0">
                <a:cs typeface="Times New Roman" panose="02020603050405020304" pitchFamily="18" charset="0"/>
              </a:rPr>
              <a:t> Fahrenheit:</a:t>
            </a:r>
            <a:endParaRPr lang="en-US" altLang="en-US" dirty="0">
              <a:cs typeface="Times New Roman" panose="02020603050405020304" pitchFamily="18" charset="0"/>
            </a:endParaRPr>
          </a:p>
          <a:p>
            <a:pPr>
              <a:defRPr/>
            </a:pPr>
            <a:endParaRPr lang="en-US" altLang="en-US" dirty="0">
              <a:cs typeface="Times New Roman" panose="02020603050405020304" pitchFamily="18" charset="0"/>
            </a:endParaRPr>
          </a:p>
          <a:p>
            <a:pPr>
              <a:defRPr/>
            </a:pPr>
            <a:r>
              <a:rPr lang="en-US" altLang="en-US" sz="1200" dirty="0">
                <a:cs typeface="Times New Roman" panose="02020603050405020304" pitchFamily="18" charset="0"/>
              </a:rPr>
              <a:t>Access to shade</a:t>
            </a:r>
          </a:p>
          <a:p>
            <a:pPr marL="742950" indent="-285750">
              <a:buFont typeface="Arial" panose="020B0604020202020204" pitchFamily="34" charset="0"/>
              <a:buChar char="•"/>
              <a:tabLst/>
              <a:defRPr/>
            </a:pPr>
            <a:r>
              <a:rPr lang="en-US" altLang="en-US" sz="1200" dirty="0">
                <a:cs typeface="Times New Roman" panose="02020603050405020304" pitchFamily="18" charset="0"/>
              </a:rPr>
              <a:t>Establish one or more shade areas.</a:t>
            </a:r>
          </a:p>
          <a:p>
            <a:pPr>
              <a:defRPr/>
            </a:pPr>
            <a:endParaRPr lang="en-US" altLang="en-US" sz="1200" dirty="0">
              <a:cs typeface="Times New Roman" panose="02020603050405020304" pitchFamily="18" charset="0"/>
            </a:endParaRPr>
          </a:p>
          <a:p>
            <a:pPr>
              <a:defRPr/>
            </a:pPr>
            <a:r>
              <a:rPr lang="en-US" altLang="en-US" sz="1200" dirty="0">
                <a:cs typeface="Times New Roman" panose="02020603050405020304" pitchFamily="18" charset="0"/>
              </a:rPr>
              <a:t>Drinking water</a:t>
            </a:r>
          </a:p>
          <a:p>
            <a:pPr marL="742950" lvl="1" indent="-285750">
              <a:buFont typeface="Arial" panose="020B0604020202020204" pitchFamily="34" charset="0"/>
              <a:buChar char="•"/>
              <a:defRPr/>
            </a:pPr>
            <a:r>
              <a:rPr lang="es-ES" altLang="en-US" sz="1200" dirty="0" err="1">
                <a:cs typeface="Times New Roman" panose="02020603050405020304" pitchFamily="18" charset="0"/>
              </a:rPr>
              <a:t>Ensure</a:t>
            </a:r>
            <a:r>
              <a:rPr lang="es-ES" altLang="en-US" sz="1200" dirty="0">
                <a:cs typeface="Times New Roman" panose="02020603050405020304" pitchFamily="18" charset="0"/>
              </a:rPr>
              <a:t> </a:t>
            </a:r>
            <a:r>
              <a:rPr lang="es-ES" altLang="en-US" sz="1200" dirty="0" err="1">
                <a:cs typeface="Times New Roman" panose="02020603050405020304" pitchFamily="18" charset="0"/>
              </a:rPr>
              <a:t>that</a:t>
            </a:r>
            <a:r>
              <a:rPr lang="es-ES" altLang="en-US" sz="1200" dirty="0">
                <a:cs typeface="Times New Roman" panose="02020603050405020304" pitchFamily="18" charset="0"/>
              </a:rPr>
              <a:t> </a:t>
            </a:r>
            <a:r>
              <a:rPr lang="en-US" altLang="en-US" sz="1200" dirty="0">
                <a:solidFill>
                  <a:srgbClr val="000000"/>
                </a:solidFill>
              </a:rPr>
              <a:t>workers have an adequate supply of drinking water.</a:t>
            </a:r>
          </a:p>
          <a:p>
            <a:pPr marL="742950" lvl="1" indent="-285750">
              <a:buFont typeface="Arial" panose="020B0604020202020204" pitchFamily="34" charset="0"/>
              <a:buChar char="•"/>
              <a:defRPr/>
            </a:pPr>
            <a:r>
              <a:rPr lang="es-ES" altLang="en-US" sz="1200" dirty="0">
                <a:solidFill>
                  <a:srgbClr val="000000"/>
                </a:solidFill>
              </a:rPr>
              <a:t>E</a:t>
            </a:r>
            <a:r>
              <a:rPr lang="en-US" altLang="en-US" sz="1200" dirty="0" err="1">
                <a:solidFill>
                  <a:srgbClr val="000000"/>
                </a:solidFill>
              </a:rPr>
              <a:t>nough</a:t>
            </a:r>
            <a:r>
              <a:rPr lang="en-US" altLang="en-US" sz="1200" dirty="0">
                <a:solidFill>
                  <a:srgbClr val="000000"/>
                </a:solidFill>
              </a:rPr>
              <a:t> drinking water must be available so that each worker can consume 32 ounces per hour.</a:t>
            </a:r>
          </a:p>
          <a:p>
            <a:pPr marL="742950" lvl="1" indent="-285750">
              <a:buFont typeface="Arial" panose="020B0604020202020204" pitchFamily="34" charset="0"/>
              <a:buChar char="•"/>
              <a:defRPr/>
            </a:pPr>
            <a:r>
              <a:rPr lang="es-ES" altLang="en-US" sz="1200" dirty="0">
                <a:solidFill>
                  <a:srgbClr val="000000"/>
                </a:solidFill>
              </a:rPr>
              <a:t>D</a:t>
            </a:r>
            <a:r>
              <a:rPr lang="en-US" altLang="en-US" sz="1200" dirty="0" err="1">
                <a:solidFill>
                  <a:srgbClr val="000000"/>
                </a:solidFill>
              </a:rPr>
              <a:t>rinking</a:t>
            </a:r>
            <a:r>
              <a:rPr lang="en-US" altLang="en-US" sz="1200" dirty="0">
                <a:solidFill>
                  <a:srgbClr val="000000"/>
                </a:solidFill>
              </a:rPr>
              <a:t> water must be cool (66 to 77 degrees Fahrenheit).</a:t>
            </a:r>
          </a:p>
          <a:p>
            <a:pPr>
              <a:defRPr/>
            </a:pPr>
            <a:endParaRPr lang="es-ES_tradnl" altLang="en-US" sz="1200" dirty="0">
              <a:cs typeface="Times New Roman" panose="02020603050405020304" pitchFamily="18" charset="0"/>
            </a:endParaRPr>
          </a:p>
          <a:p>
            <a:pPr>
              <a:defRPr/>
            </a:pPr>
            <a:r>
              <a:rPr lang="es-ES_tradnl" altLang="en-US" sz="1200" dirty="0" err="1">
                <a:cs typeface="Times New Roman" panose="02020603050405020304" pitchFamily="18" charset="0"/>
              </a:rPr>
              <a:t>Allow</a:t>
            </a:r>
            <a:r>
              <a:rPr lang="es-ES_tradnl" altLang="en-US" sz="1200" dirty="0">
                <a:cs typeface="Times New Roman" panose="02020603050405020304" pitchFamily="18" charset="0"/>
              </a:rPr>
              <a:t> </a:t>
            </a:r>
            <a:r>
              <a:rPr lang="en-US" altLang="en-US" sz="1200" dirty="0">
                <a:cs typeface="Times New Roman" panose="02020603050405020304" pitchFamily="18" charset="0"/>
              </a:rPr>
              <a:t>workers </a:t>
            </a:r>
            <a:r>
              <a:rPr lang="es-ES_tradnl" altLang="en-US" sz="1200" dirty="0">
                <a:cs typeface="Times New Roman" panose="02020603050405020304" pitchFamily="18" charset="0"/>
              </a:rPr>
              <a:t>to </a:t>
            </a:r>
            <a:r>
              <a:rPr lang="es-ES_tradnl" altLang="en-US" sz="1200" dirty="0" err="1">
                <a:cs typeface="Times New Roman" panose="02020603050405020304" pitchFamily="18" charset="0"/>
              </a:rPr>
              <a:t>get</a:t>
            </a:r>
            <a:r>
              <a:rPr lang="es-ES_tradnl" altLang="en-US" sz="1200" dirty="0">
                <a:cs typeface="Times New Roman" panose="02020603050405020304" pitchFamily="18" charset="0"/>
              </a:rPr>
              <a:t> </a:t>
            </a:r>
            <a:r>
              <a:rPr lang="es-ES_tradnl" altLang="en-US" sz="1200" dirty="0" err="1">
                <a:cs typeface="Times New Roman" panose="02020603050405020304" pitchFamily="18" charset="0"/>
              </a:rPr>
              <a:t>used</a:t>
            </a:r>
            <a:r>
              <a:rPr lang="es-ES_tradnl" altLang="en-US" sz="1200" dirty="0">
                <a:cs typeface="Times New Roman" panose="02020603050405020304" pitchFamily="18" charset="0"/>
              </a:rPr>
              <a:t> to </a:t>
            </a:r>
            <a:r>
              <a:rPr lang="es-ES_tradnl" altLang="en-US" sz="1200" dirty="0" err="1">
                <a:cs typeface="Times New Roman" panose="02020603050405020304" pitchFamily="18" charset="0"/>
              </a:rPr>
              <a:t>work</a:t>
            </a:r>
            <a:r>
              <a:rPr lang="es-ES_tradnl" altLang="en-US" sz="1200" dirty="0">
                <a:cs typeface="Times New Roman" panose="02020603050405020304" pitchFamily="18" charset="0"/>
              </a:rPr>
              <a:t> </a:t>
            </a:r>
            <a:r>
              <a:rPr lang="es-ES_tradnl" altLang="en-US" sz="1200" dirty="0" err="1">
                <a:cs typeface="Times New Roman" panose="02020603050405020304" pitchFamily="18" charset="0"/>
              </a:rPr>
              <a:t>under</a:t>
            </a:r>
            <a:r>
              <a:rPr lang="es-ES_tradnl" altLang="en-US" sz="1200" dirty="0">
                <a:cs typeface="Times New Roman" panose="02020603050405020304" pitchFamily="18" charset="0"/>
              </a:rPr>
              <a:t> </a:t>
            </a:r>
            <a:r>
              <a:rPr lang="es-ES_tradnl" altLang="en-US" sz="1200" dirty="0" err="1">
                <a:cs typeface="Times New Roman" panose="02020603050405020304" pitchFamily="18" charset="0"/>
              </a:rPr>
              <a:t>hot</a:t>
            </a:r>
            <a:r>
              <a:rPr lang="es-ES_tradnl" altLang="en-US" sz="1200" dirty="0">
                <a:cs typeface="Times New Roman" panose="02020603050405020304" pitchFamily="18" charset="0"/>
              </a:rPr>
              <a:t> </a:t>
            </a:r>
            <a:r>
              <a:rPr lang="en-US" altLang="en-US" sz="1200" dirty="0">
                <a:cs typeface="Times New Roman" panose="02020603050405020304" pitchFamily="18" charset="0"/>
              </a:rPr>
              <a:t>conditions</a:t>
            </a:r>
          </a:p>
          <a:p>
            <a:pPr marL="685800" lvl="1" indent="-228600">
              <a:buFontTx/>
              <a:buChar char="•"/>
              <a:tabLst/>
              <a:defRPr/>
            </a:pPr>
            <a:r>
              <a:rPr lang="es-ES_tradnl" altLang="en-US" sz="1200" dirty="0">
                <a:solidFill>
                  <a:srgbClr val="000000"/>
                </a:solidFill>
              </a:rPr>
              <a:t>  </a:t>
            </a:r>
            <a:r>
              <a:rPr lang="en-US" altLang="en-US" sz="1200" dirty="0">
                <a:solidFill>
                  <a:srgbClr val="000000"/>
                </a:solidFill>
              </a:rPr>
              <a:t>Slowly build up tolerance to the heat and the work activity (usually</a:t>
            </a:r>
          </a:p>
          <a:p>
            <a:pPr marL="746125" indent="-288925">
              <a:tabLst>
                <a:tab pos="800100" algn="l"/>
              </a:tabLst>
              <a:defRPr/>
            </a:pPr>
            <a:r>
              <a:rPr lang="es-ES_tradnl" altLang="en-US" sz="1200" dirty="0">
                <a:solidFill>
                  <a:srgbClr val="000000"/>
                </a:solidFill>
              </a:rPr>
              <a:t>	t</a:t>
            </a:r>
            <a:r>
              <a:rPr lang="en-US" altLang="en-US" sz="1200" dirty="0" err="1">
                <a:solidFill>
                  <a:srgbClr val="000000"/>
                </a:solidFill>
              </a:rPr>
              <a:t>akes</a:t>
            </a:r>
            <a:r>
              <a:rPr lang="en-US" altLang="en-US" sz="1200" dirty="0">
                <a:solidFill>
                  <a:srgbClr val="000000"/>
                </a:solidFill>
              </a:rPr>
              <a:t> up to 2 weeks).</a:t>
            </a:r>
          </a:p>
          <a:p>
            <a:pPr marL="628650" lvl="1" indent="-171450">
              <a:buFont typeface="Arial" panose="020B0604020202020204" pitchFamily="34" charset="0"/>
              <a:buChar char="•"/>
              <a:defRPr/>
            </a:pPr>
            <a:r>
              <a:rPr lang="es-ES_tradnl" altLang="en-US" sz="1200" dirty="0">
                <a:solidFill>
                  <a:srgbClr val="000000"/>
                </a:solidFill>
              </a:rPr>
              <a:t>   </a:t>
            </a:r>
            <a:r>
              <a:rPr lang="en-US" altLang="en-US" sz="1200" dirty="0">
                <a:solidFill>
                  <a:srgbClr val="000000"/>
                </a:solidFill>
              </a:rPr>
              <a:t>Perform the heaviest work during the coolest part of the day.</a:t>
            </a:r>
          </a:p>
          <a:p>
            <a:pPr marL="742950" lvl="1" indent="-285750">
              <a:buFont typeface="Arial" panose="020B0604020202020204" pitchFamily="34" charset="0"/>
              <a:buChar char="•"/>
              <a:defRPr/>
            </a:pPr>
            <a:endParaRPr lang="en-US" altLang="en-US" sz="1200" dirty="0">
              <a:solidFill>
                <a:srgbClr val="000000"/>
              </a:solidFill>
            </a:endParaRPr>
          </a:p>
        </p:txBody>
      </p:sp>
      <p:pic>
        <p:nvPicPr>
          <p:cNvPr id="31748" name="Picture 9" descr="C:\WINDOWS\Application Data\Microsoft\Media Catalog\Downloaded Clips\cl36\j0136189.wmf">
            <a:extLst>
              <a:ext uri="{FF2B5EF4-FFF2-40B4-BE49-F238E27FC236}">
                <a16:creationId xmlns:a16="http://schemas.microsoft.com/office/drawing/2014/main" id="{F74FFC8D-BE06-4988-999C-A2F6C77F6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714500"/>
            <a:ext cx="106203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Text Box 10">
            <a:extLst>
              <a:ext uri="{FF2B5EF4-FFF2-40B4-BE49-F238E27FC236}">
                <a16:creationId xmlns:a16="http://schemas.microsoft.com/office/drawing/2014/main" id="{5B1ED225-ABE4-4C07-BE85-7EBB99213CE2}"/>
              </a:ext>
            </a:extLst>
          </p:cNvPr>
          <p:cNvSpPr txBox="1">
            <a:spLocks noChangeArrowheads="1"/>
          </p:cNvSpPr>
          <p:nvPr/>
        </p:nvSpPr>
        <p:spPr bwMode="auto">
          <a:xfrm>
            <a:off x="117475" y="2911475"/>
            <a:ext cx="6616700" cy="23209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300" algn="l"/>
              </a:tabLst>
              <a:defRPr sz="1400" b="1">
                <a:solidFill>
                  <a:schemeClr val="tx1"/>
                </a:solidFill>
                <a:latin typeface="Times New Roman" panose="02020603050405020304" pitchFamily="18" charset="0"/>
              </a:defRPr>
            </a:lvl1pPr>
            <a:lvl2pPr marL="742950" indent="-285750">
              <a:tabLst>
                <a:tab pos="114300" algn="l"/>
              </a:tabLst>
              <a:defRPr sz="1400" b="1">
                <a:solidFill>
                  <a:schemeClr val="tx1"/>
                </a:solidFill>
                <a:latin typeface="Times New Roman" panose="02020603050405020304" pitchFamily="18" charset="0"/>
              </a:defRPr>
            </a:lvl2pPr>
            <a:lvl3pPr marL="1143000" indent="-228600">
              <a:tabLst>
                <a:tab pos="114300" algn="l"/>
              </a:tabLst>
              <a:defRPr sz="1400" b="1">
                <a:solidFill>
                  <a:schemeClr val="tx1"/>
                </a:solidFill>
                <a:latin typeface="Times New Roman" panose="02020603050405020304" pitchFamily="18" charset="0"/>
              </a:defRPr>
            </a:lvl3pPr>
            <a:lvl4pPr marL="1600200" indent="-228600">
              <a:tabLst>
                <a:tab pos="114300" algn="l"/>
              </a:tabLst>
              <a:defRPr sz="1400" b="1">
                <a:solidFill>
                  <a:schemeClr val="tx1"/>
                </a:solidFill>
                <a:latin typeface="Times New Roman" panose="02020603050405020304" pitchFamily="18" charset="0"/>
              </a:defRPr>
            </a:lvl4pPr>
            <a:lvl5pPr marL="2057400" indent="-228600">
              <a:tabLst>
                <a:tab pos="1143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9pPr>
          </a:lstStyle>
          <a:p>
            <a:r>
              <a:rPr lang="en-US" altLang="en-US" sz="1200" dirty="0">
                <a:cs typeface="Times New Roman" panose="02020603050405020304" pitchFamily="18" charset="0"/>
              </a:rPr>
              <a:t>If someone has H</a:t>
            </a:r>
            <a:r>
              <a:rPr lang="es-ES_tradnl" altLang="en-US" sz="1200" dirty="0">
                <a:cs typeface="Times New Roman" panose="02020603050405020304" pitchFamily="18" charset="0"/>
              </a:rPr>
              <a:t>EAT STRESS:</a:t>
            </a:r>
          </a:p>
          <a:p>
            <a:pPr>
              <a:buFontTx/>
              <a:buChar char="•"/>
            </a:pPr>
            <a:r>
              <a:rPr lang="es-ES_tradnl" altLang="en-US" sz="1200" dirty="0">
                <a:cs typeface="Times New Roman" panose="02020603050405020304" pitchFamily="18" charset="0"/>
              </a:rPr>
              <a:t>  </a:t>
            </a:r>
            <a:r>
              <a:rPr lang="en-US" altLang="en-US" sz="1200" dirty="0">
                <a:cs typeface="Times New Roman" panose="02020603050405020304" pitchFamily="18" charset="0"/>
              </a:rPr>
              <a:t>Move the person to a cool shaded area. </a:t>
            </a:r>
            <a:r>
              <a:rPr lang="es-ES_tradnl" altLang="en-US" sz="1200" dirty="0">
                <a:cs typeface="Times New Roman" panose="02020603050405020304" pitchFamily="18" charset="0"/>
              </a:rPr>
              <a:t> L</a:t>
            </a:r>
            <a:r>
              <a:rPr lang="en-US" altLang="en-US" sz="1200" dirty="0" err="1">
                <a:cs typeface="Times New Roman" panose="02020603050405020304" pitchFamily="18" charset="0"/>
              </a:rPr>
              <a:t>oosen</a:t>
            </a:r>
            <a:r>
              <a:rPr lang="en-US" altLang="en-US" sz="1200" dirty="0">
                <a:cs typeface="Times New Roman" panose="02020603050405020304" pitchFamily="18" charset="0"/>
              </a:rPr>
              <a:t> and remove heavy clothing.</a:t>
            </a:r>
            <a:endParaRPr lang="es-ES_tradnl" altLang="en-US" sz="1200" dirty="0">
              <a:cs typeface="Times New Roman" panose="02020603050405020304" pitchFamily="18" charset="0"/>
            </a:endParaRPr>
          </a:p>
          <a:p>
            <a:pPr>
              <a:buFontTx/>
              <a:buChar char="•"/>
            </a:pPr>
            <a:r>
              <a:rPr lang="es-ES_tradnl" altLang="en-US" sz="1200" dirty="0">
                <a:cs typeface="Times New Roman" panose="02020603050405020304" pitchFamily="18" charset="0"/>
              </a:rPr>
              <a:t>  </a:t>
            </a:r>
            <a:r>
              <a:rPr lang="en-US" altLang="en-US" sz="1200" dirty="0">
                <a:cs typeface="Times New Roman" panose="02020603050405020304" pitchFamily="18" charset="0"/>
              </a:rPr>
              <a:t>Cool the skin </a:t>
            </a:r>
            <a:r>
              <a:rPr lang="es-ES_tradnl" altLang="en-US" sz="1200" dirty="0">
                <a:cs typeface="Times New Roman" panose="02020603050405020304" pitchFamily="18" charset="0"/>
              </a:rPr>
              <a:t> </a:t>
            </a:r>
            <a:r>
              <a:rPr lang="es-ES_tradnl" altLang="en-US" sz="1200" dirty="0" err="1">
                <a:cs typeface="Times New Roman" panose="02020603050405020304" pitchFamily="18" charset="0"/>
              </a:rPr>
              <a:t>by</a:t>
            </a:r>
            <a:r>
              <a:rPr lang="es-ES_tradnl" altLang="en-US" sz="1200" dirty="0">
                <a:cs typeface="Times New Roman" panose="02020603050405020304" pitchFamily="18" charset="0"/>
              </a:rPr>
              <a:t> </a:t>
            </a:r>
            <a:r>
              <a:rPr lang="es-ES_tradnl" altLang="en-US" sz="1200" dirty="0" err="1">
                <a:cs typeface="Times New Roman" panose="02020603050405020304" pitchFamily="18" charset="0"/>
              </a:rPr>
              <a:t>fanning</a:t>
            </a:r>
            <a:r>
              <a:rPr lang="es-ES_tradnl" altLang="en-US" sz="1200" dirty="0">
                <a:cs typeface="Times New Roman" panose="02020603050405020304" pitchFamily="18" charset="0"/>
              </a:rPr>
              <a:t> and </a:t>
            </a:r>
            <a:r>
              <a:rPr lang="en-US" altLang="en-US" sz="1200" dirty="0">
                <a:cs typeface="Times New Roman" panose="02020603050405020304" pitchFamily="18" charset="0"/>
              </a:rPr>
              <a:t>with a</a:t>
            </a:r>
            <a:r>
              <a:rPr lang="es-ES_tradnl" altLang="en-US" sz="1200" dirty="0">
                <a:cs typeface="Times New Roman" panose="02020603050405020304" pitchFamily="18" charset="0"/>
              </a:rPr>
              <a:t> </a:t>
            </a:r>
            <a:r>
              <a:rPr lang="en-US" altLang="en-US" sz="1200" dirty="0">
                <a:cs typeface="Times New Roman" panose="02020603050405020304" pitchFamily="18" charset="0"/>
              </a:rPr>
              <a:t>cool spray mist of water or wet cloth.</a:t>
            </a:r>
            <a:endParaRPr lang="es-ES_tradnl" altLang="en-US" sz="1200" dirty="0">
              <a:cs typeface="Times New Roman" panose="02020603050405020304" pitchFamily="18" charset="0"/>
            </a:endParaRPr>
          </a:p>
          <a:p>
            <a:pPr>
              <a:buFontTx/>
              <a:buChar char="•"/>
            </a:pPr>
            <a:r>
              <a:rPr lang="es-ES_tradnl" altLang="en-US" sz="1200" dirty="0">
                <a:cs typeface="Times New Roman" panose="02020603050405020304" pitchFamily="18" charset="0"/>
              </a:rPr>
              <a:t>  </a:t>
            </a:r>
            <a:r>
              <a:rPr lang="en-US" altLang="en-US" sz="1200" dirty="0">
                <a:cs typeface="Times New Roman" panose="02020603050405020304" pitchFamily="18" charset="0"/>
              </a:rPr>
              <a:t>Have the person drink</a:t>
            </a:r>
            <a:r>
              <a:rPr lang="es-ES_tradnl" altLang="en-US" sz="1200" dirty="0">
                <a:cs typeface="Times New Roman" panose="02020603050405020304" pitchFamily="18" charset="0"/>
              </a:rPr>
              <a:t> s</a:t>
            </a:r>
            <a:r>
              <a:rPr lang="en-US" altLang="en-US" sz="1200" dirty="0" err="1">
                <a:cs typeface="Times New Roman" panose="02020603050405020304" pitchFamily="18" charset="0"/>
              </a:rPr>
              <a:t>ome</a:t>
            </a:r>
            <a:r>
              <a:rPr lang="en-US" altLang="en-US" sz="1200" dirty="0">
                <a:cs typeface="Times New Roman" panose="02020603050405020304" pitchFamily="18" charset="0"/>
              </a:rPr>
              <a:t> cool water (a small cup every</a:t>
            </a:r>
            <a:r>
              <a:rPr lang="es-ES_tradnl" altLang="en-US" sz="1200" dirty="0">
                <a:cs typeface="Times New Roman" panose="02020603050405020304" pitchFamily="18" charset="0"/>
              </a:rPr>
              <a:t> </a:t>
            </a:r>
            <a:r>
              <a:rPr lang="en-US" altLang="en-US" sz="1200" dirty="0">
                <a:cs typeface="Times New Roman" panose="02020603050405020304" pitchFamily="18" charset="0"/>
              </a:rPr>
              <a:t>15 minutes)</a:t>
            </a:r>
            <a:r>
              <a:rPr lang="es-ES_tradnl" altLang="en-US" sz="1200" dirty="0">
                <a:cs typeface="Times New Roman" panose="02020603050405020304" pitchFamily="18" charset="0"/>
              </a:rPr>
              <a:t> i</a:t>
            </a:r>
            <a:r>
              <a:rPr lang="en-US" altLang="en-US" sz="1200" dirty="0">
                <a:cs typeface="Times New Roman" panose="02020603050405020304" pitchFamily="18" charset="0"/>
              </a:rPr>
              <a:t>f he/she is not feeling</a:t>
            </a:r>
          </a:p>
          <a:p>
            <a:r>
              <a:rPr lang="en-US" altLang="en-US" sz="1200" dirty="0">
                <a:cs typeface="Times New Roman" panose="02020603050405020304" pitchFamily="18" charset="0"/>
              </a:rPr>
              <a:t>	sick to his stomach</a:t>
            </a:r>
            <a:r>
              <a:rPr lang="es-ES_tradnl" altLang="en-US" sz="1200" dirty="0">
                <a:cs typeface="Times New Roman" panose="02020603050405020304" pitchFamily="18" charset="0"/>
              </a:rPr>
              <a:t>.</a:t>
            </a:r>
          </a:p>
          <a:p>
            <a:pPr>
              <a:buFontTx/>
              <a:buChar char="•"/>
            </a:pPr>
            <a:r>
              <a:rPr lang="es-ES_tradnl" altLang="en-US" sz="1200" dirty="0">
                <a:cs typeface="Times New Roman" panose="02020603050405020304" pitchFamily="18" charset="0"/>
              </a:rPr>
              <a:t>  </a:t>
            </a:r>
            <a:r>
              <a:rPr lang="en-US" altLang="en-US" sz="1200" dirty="0">
                <a:cs typeface="Times New Roman" panose="02020603050405020304" pitchFamily="18" charset="0"/>
              </a:rPr>
              <a:t>If the person does not feel better in a few minutes call for</a:t>
            </a:r>
            <a:r>
              <a:rPr lang="es-ES_tradnl" altLang="en-US" sz="1200" dirty="0">
                <a:cs typeface="Times New Roman" panose="02020603050405020304" pitchFamily="18" charset="0"/>
              </a:rPr>
              <a:t> </a:t>
            </a:r>
            <a:r>
              <a:rPr lang="en-US" altLang="en-US" sz="1200" dirty="0">
                <a:cs typeface="Times New Roman" panose="02020603050405020304" pitchFamily="18" charset="0"/>
              </a:rPr>
              <a:t>emergency help (ambulance or 911). </a:t>
            </a:r>
            <a:endParaRPr lang="es-ES_tradnl" altLang="en-US" sz="1200" dirty="0">
              <a:cs typeface="Times New Roman" panose="02020603050405020304" pitchFamily="18" charset="0"/>
            </a:endParaRPr>
          </a:p>
          <a:p>
            <a:endParaRPr lang="es-ES_tradnl" altLang="en-US" sz="1200" dirty="0">
              <a:cs typeface="Times New Roman" panose="02020603050405020304" pitchFamily="18" charset="0"/>
            </a:endParaRPr>
          </a:p>
          <a:p>
            <a:r>
              <a:rPr lang="es-ES_tradnl" altLang="en-US" sz="1200" dirty="0" err="1">
                <a:cs typeface="Times New Roman" panose="02020603050405020304" pitchFamily="18" charset="0"/>
              </a:rPr>
              <a:t>If</a:t>
            </a:r>
            <a:r>
              <a:rPr lang="es-ES_tradnl" altLang="en-US" sz="1200" dirty="0">
                <a:cs typeface="Times New Roman" panose="02020603050405020304" pitchFamily="18" charset="0"/>
              </a:rPr>
              <a:t> </a:t>
            </a:r>
            <a:r>
              <a:rPr lang="es-ES_tradnl" altLang="en-US" sz="1200" dirty="0" err="1">
                <a:cs typeface="Times New Roman" panose="02020603050405020304" pitchFamily="18" charset="0"/>
              </a:rPr>
              <a:t>someone</a:t>
            </a:r>
            <a:r>
              <a:rPr lang="es-ES_tradnl" altLang="en-US" sz="1200" dirty="0">
                <a:cs typeface="Times New Roman" panose="02020603050405020304" pitchFamily="18" charset="0"/>
              </a:rPr>
              <a:t> has HEAT STROKE:</a:t>
            </a:r>
          </a:p>
          <a:p>
            <a:pPr>
              <a:buFontTx/>
              <a:buChar char="•"/>
            </a:pPr>
            <a:r>
              <a:rPr lang="es-ES_tradnl" altLang="en-US" sz="1200" dirty="0">
                <a:solidFill>
                  <a:srgbClr val="000000"/>
                </a:solidFill>
                <a:cs typeface="Times New Roman" panose="02020603050405020304" pitchFamily="18" charset="0"/>
              </a:rPr>
              <a:t> </a:t>
            </a:r>
            <a:r>
              <a:rPr lang="en-US" altLang="en-US" sz="1200" dirty="0">
                <a:solidFill>
                  <a:srgbClr val="000000"/>
                </a:solidFill>
                <a:cs typeface="Times New Roman" panose="02020603050405020304" pitchFamily="18" charset="0"/>
              </a:rPr>
              <a:t>CALL FOR EMERGENCY HELP IMMEDIATELY! (ambulance or 911).</a:t>
            </a:r>
            <a:endParaRPr lang="es-ES_tradnl" altLang="en-US" sz="1200" dirty="0">
              <a:cs typeface="Times New Roman" panose="02020603050405020304" pitchFamily="18" charset="0"/>
            </a:endParaRPr>
          </a:p>
          <a:p>
            <a:pPr>
              <a:buFontTx/>
              <a:buChar char="•"/>
            </a:pPr>
            <a:r>
              <a:rPr lang="es-ES_tradnl" altLang="en-US" sz="1200" dirty="0">
                <a:cs typeface="Times New Roman" panose="02020603050405020304" pitchFamily="18" charset="0"/>
              </a:rPr>
              <a:t> </a:t>
            </a:r>
            <a:r>
              <a:rPr lang="es-ES_tradnl" altLang="en-US" sz="1200" dirty="0" err="1">
                <a:cs typeface="Times New Roman" panose="02020603050405020304" pitchFamily="18" charset="0"/>
              </a:rPr>
              <a:t>Follow</a:t>
            </a:r>
            <a:r>
              <a:rPr lang="es-ES_tradnl" altLang="en-US" sz="1200" dirty="0">
                <a:cs typeface="Times New Roman" panose="02020603050405020304" pitchFamily="18" charset="0"/>
              </a:rPr>
              <a:t> </a:t>
            </a:r>
            <a:r>
              <a:rPr lang="es-ES_tradnl" altLang="en-US" sz="1200" dirty="0" err="1">
                <a:cs typeface="Times New Roman" panose="02020603050405020304" pitchFamily="18" charset="0"/>
              </a:rPr>
              <a:t>the</a:t>
            </a:r>
            <a:r>
              <a:rPr lang="es-ES_tradnl" altLang="en-US" sz="1200" dirty="0">
                <a:cs typeface="Times New Roman" panose="02020603050405020304" pitchFamily="18" charset="0"/>
              </a:rPr>
              <a:t> </a:t>
            </a:r>
            <a:r>
              <a:rPr lang="es-ES_tradnl" altLang="en-US" sz="1200" dirty="0" err="1">
                <a:cs typeface="Times New Roman" panose="02020603050405020304" pitchFamily="18" charset="0"/>
              </a:rPr>
              <a:t>same</a:t>
            </a:r>
            <a:r>
              <a:rPr lang="es-ES_tradnl" altLang="en-US" sz="1200" dirty="0">
                <a:cs typeface="Times New Roman" panose="02020603050405020304" pitchFamily="18" charset="0"/>
              </a:rPr>
              <a:t> </a:t>
            </a:r>
            <a:r>
              <a:rPr lang="es-ES_tradnl" altLang="en-US" sz="1200" dirty="0" err="1">
                <a:cs typeface="Times New Roman" panose="02020603050405020304" pitchFamily="18" charset="0"/>
              </a:rPr>
              <a:t>instructions</a:t>
            </a:r>
            <a:r>
              <a:rPr lang="es-ES_tradnl" altLang="en-US" sz="1200" dirty="0">
                <a:cs typeface="Times New Roman" panose="02020603050405020304" pitchFamily="18" charset="0"/>
              </a:rPr>
              <a:t> as </a:t>
            </a:r>
            <a:r>
              <a:rPr lang="es-ES_tradnl" altLang="en-US" sz="1200" dirty="0" err="1">
                <a:cs typeface="Times New Roman" panose="02020603050405020304" pitchFamily="18" charset="0"/>
              </a:rPr>
              <a:t>for</a:t>
            </a:r>
            <a:r>
              <a:rPr lang="es-ES_tradnl" altLang="en-US" sz="1200" dirty="0">
                <a:cs typeface="Times New Roman" panose="02020603050405020304" pitchFamily="18" charset="0"/>
              </a:rPr>
              <a:t> </a:t>
            </a:r>
            <a:r>
              <a:rPr lang="es-ES_tradnl" altLang="en-US" sz="1200" dirty="0" err="1">
                <a:cs typeface="Times New Roman" panose="02020603050405020304" pitchFamily="18" charset="0"/>
              </a:rPr>
              <a:t>Heat</a:t>
            </a:r>
            <a:r>
              <a:rPr lang="es-ES_tradnl" altLang="en-US" sz="1200" dirty="0">
                <a:cs typeface="Times New Roman" panose="02020603050405020304" pitchFamily="18" charset="0"/>
              </a:rPr>
              <a:t> Stress and </a:t>
            </a:r>
            <a:r>
              <a:rPr lang="es-ES_tradnl" altLang="en-US" sz="1200" dirty="0" err="1">
                <a:cs typeface="Times New Roman" panose="02020603050405020304" pitchFamily="18" charset="0"/>
              </a:rPr>
              <a:t>if</a:t>
            </a:r>
            <a:r>
              <a:rPr lang="es-ES_tradnl" altLang="en-US" sz="1200" dirty="0">
                <a:cs typeface="Times New Roman" panose="02020603050405020304" pitchFamily="18" charset="0"/>
              </a:rPr>
              <a:t> </a:t>
            </a:r>
            <a:r>
              <a:rPr lang="en-US" altLang="en-US" sz="1200" dirty="0">
                <a:solidFill>
                  <a:srgbClr val="000000"/>
                </a:solidFill>
                <a:cs typeface="Times New Roman" panose="02020603050405020304" pitchFamily="18" charset="0"/>
              </a:rPr>
              <a:t>ice is available, place ice packs</a:t>
            </a:r>
            <a:endParaRPr lang="es-ES_tradnl" altLang="en-US" sz="1200" dirty="0">
              <a:solidFill>
                <a:srgbClr val="000000"/>
              </a:solidFill>
              <a:cs typeface="Times New Roman" panose="02020603050405020304" pitchFamily="18" charset="0"/>
            </a:endParaRPr>
          </a:p>
          <a:p>
            <a:r>
              <a:rPr lang="es-ES_tradnl" altLang="en-US" sz="1200" dirty="0">
                <a:solidFill>
                  <a:srgbClr val="000000"/>
                </a:solidFill>
                <a:cs typeface="Times New Roman" panose="02020603050405020304" pitchFamily="18" charset="0"/>
              </a:rPr>
              <a:t>  	</a:t>
            </a:r>
            <a:r>
              <a:rPr lang="en-US" altLang="en-US" sz="1200" dirty="0">
                <a:solidFill>
                  <a:srgbClr val="000000"/>
                </a:solidFill>
                <a:cs typeface="Times New Roman" panose="02020603050405020304" pitchFamily="18" charset="0"/>
              </a:rPr>
              <a:t>in armpits</a:t>
            </a:r>
            <a:r>
              <a:rPr lang="es-ES_tradnl" altLang="en-US" sz="1200" dirty="0">
                <a:solidFill>
                  <a:srgbClr val="000000"/>
                </a:solidFill>
                <a:cs typeface="Times New Roman" panose="02020603050405020304" pitchFamily="18" charset="0"/>
              </a:rPr>
              <a:t> </a:t>
            </a:r>
            <a:r>
              <a:rPr lang="en-US" altLang="en-US" sz="1200" dirty="0">
                <a:solidFill>
                  <a:srgbClr val="000000"/>
                </a:solidFill>
                <a:cs typeface="Times New Roman" panose="02020603050405020304" pitchFamily="18" charset="0"/>
              </a:rPr>
              <a:t>and groin</a:t>
            </a:r>
            <a:r>
              <a:rPr lang="es-ES_tradnl" altLang="en-US" sz="1200" dirty="0">
                <a:solidFill>
                  <a:srgbClr val="000000"/>
                </a:solidFill>
                <a:cs typeface="Times New Roman" panose="02020603050405020304" pitchFamily="18" charset="0"/>
              </a:rPr>
              <a:t> </a:t>
            </a:r>
            <a:r>
              <a:rPr lang="en-US" altLang="en-US" sz="1200" dirty="0">
                <a:solidFill>
                  <a:srgbClr val="000000"/>
                </a:solidFill>
                <a:cs typeface="Times New Roman" panose="02020603050405020304" pitchFamily="18" charset="0"/>
              </a:rPr>
              <a:t>area.  Only if the person is alert enough to drink and not feeling sick to his 	stomach, have the person drink some cool water (a small cup every 15 minutes).</a:t>
            </a:r>
            <a:r>
              <a:rPr lang="en-US" altLang="en-US" sz="1200" dirty="0">
                <a:solidFill>
                  <a:srgbClr val="000000"/>
                </a:solidFill>
              </a:rPr>
              <a:t> </a:t>
            </a:r>
            <a:endParaRPr lang="es-ES_tradnl" altLang="en-US" sz="1200" dirty="0">
              <a:solidFill>
                <a:srgbClr val="000000"/>
              </a:solidFill>
            </a:endParaRPr>
          </a:p>
        </p:txBody>
      </p:sp>
      <p:sp>
        <p:nvSpPr>
          <p:cNvPr id="31750" name="Text Box 11">
            <a:extLst>
              <a:ext uri="{FF2B5EF4-FFF2-40B4-BE49-F238E27FC236}">
                <a16:creationId xmlns:a16="http://schemas.microsoft.com/office/drawing/2014/main" id="{2E300BD9-898E-4605-B18A-2AFB5C768248}"/>
              </a:ext>
            </a:extLst>
          </p:cNvPr>
          <p:cNvSpPr txBox="1">
            <a:spLocks noChangeArrowheads="1"/>
          </p:cNvSpPr>
          <p:nvPr/>
        </p:nvSpPr>
        <p:spPr bwMode="auto">
          <a:xfrm>
            <a:off x="254000" y="1219200"/>
            <a:ext cx="56261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defRPr sz="1400" b="1">
                <a:solidFill>
                  <a:schemeClr val="tx1"/>
                </a:solidFill>
                <a:latin typeface="Times New Roman" panose="02020603050405020304" pitchFamily="18" charset="0"/>
              </a:defRPr>
            </a:lvl1pPr>
            <a:lvl2pPr marL="742950" indent="-285750" defTabSz="571500">
              <a:defRPr sz="1400" b="1">
                <a:solidFill>
                  <a:schemeClr val="tx1"/>
                </a:solidFill>
                <a:latin typeface="Times New Roman" panose="02020603050405020304" pitchFamily="18" charset="0"/>
              </a:defRPr>
            </a:lvl2pPr>
            <a:lvl3pPr marL="1143000" indent="-228600" defTabSz="571500">
              <a:defRPr sz="1400" b="1">
                <a:solidFill>
                  <a:schemeClr val="tx1"/>
                </a:solidFill>
                <a:latin typeface="Times New Roman" panose="02020603050405020304" pitchFamily="18" charset="0"/>
              </a:defRPr>
            </a:lvl3pPr>
            <a:lvl4pPr marL="1600200" indent="-228600" defTabSz="571500">
              <a:defRPr sz="1400" b="1">
                <a:solidFill>
                  <a:schemeClr val="tx1"/>
                </a:solidFill>
                <a:latin typeface="Times New Roman" panose="02020603050405020304" pitchFamily="18" charset="0"/>
              </a:defRPr>
            </a:lvl4pPr>
            <a:lvl5pPr marL="2057400" indent="-228600" defTabSz="571500">
              <a:defRPr sz="1400" b="1">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t>HEAT STRESS:  </a:t>
            </a:r>
            <a:r>
              <a:rPr lang="es-ES_tradnl" altLang="en-US" sz="1200">
                <a:cs typeface="Times New Roman" panose="02020603050405020304" pitchFamily="18" charset="0"/>
              </a:rPr>
              <a:t>Symptoms include h</a:t>
            </a:r>
            <a:r>
              <a:rPr lang="en-US" altLang="en-US" sz="1200"/>
              <a:t>eadaches, dizziness, or light-headedness, weakness, mood</a:t>
            </a:r>
            <a:r>
              <a:rPr lang="es-ES_tradnl" altLang="en-US" sz="1200"/>
              <a:t> </a:t>
            </a:r>
            <a:r>
              <a:rPr lang="en-US" altLang="en-US" sz="1200"/>
              <a:t>changes,</a:t>
            </a:r>
            <a:r>
              <a:rPr lang="es-ES_tradnl" altLang="en-US" sz="1200"/>
              <a:t> </a:t>
            </a:r>
            <a:r>
              <a:rPr lang="en-US" altLang="en-US" sz="1200"/>
              <a:t>irritability or confusion, feeling sick to your</a:t>
            </a:r>
            <a:r>
              <a:rPr lang="es-ES_tradnl" altLang="en-US" sz="1200"/>
              <a:t> </a:t>
            </a:r>
            <a:r>
              <a:rPr lang="en-US" altLang="en-US" sz="1200"/>
              <a:t>stomach, vomiting, fainting,</a:t>
            </a:r>
            <a:r>
              <a:rPr lang="es-ES_tradnl" altLang="en-US" sz="1200"/>
              <a:t> </a:t>
            </a:r>
            <a:r>
              <a:rPr lang="en-US" altLang="en-US" sz="1200"/>
              <a:t>decreased and dark-colored</a:t>
            </a:r>
            <a:r>
              <a:rPr lang="es-ES_tradnl" altLang="en-US" sz="1200"/>
              <a:t> </a:t>
            </a:r>
            <a:r>
              <a:rPr lang="en-US" altLang="en-US" sz="1200"/>
              <a:t>urine, and pale, clammy skin.</a:t>
            </a:r>
            <a:endParaRPr lang="es-ES_tradnl" altLang="en-US" sz="1200"/>
          </a:p>
          <a:p>
            <a:endParaRPr lang="es-ES_tradnl" altLang="en-US" sz="1200"/>
          </a:p>
          <a:p>
            <a:r>
              <a:rPr lang="en-US" altLang="en-US"/>
              <a:t>HEAT STROKE</a:t>
            </a:r>
            <a:r>
              <a:rPr lang="es-ES_tradnl" altLang="en-US" sz="1200"/>
              <a:t>:</a:t>
            </a:r>
            <a:endParaRPr lang="en-US" altLang="en-US" sz="1200"/>
          </a:p>
          <a:p>
            <a:r>
              <a:rPr lang="es-ES_tradnl" altLang="en-US" sz="1200"/>
              <a:t>Symptoms include d</a:t>
            </a:r>
            <a:r>
              <a:rPr lang="en-US" altLang="en-US" sz="1200"/>
              <a:t>ry, pale skin (no sweating); hot red skin (looks like a</a:t>
            </a:r>
            <a:r>
              <a:rPr lang="es-ES_tradnl" altLang="en-US" sz="1200"/>
              <a:t> </a:t>
            </a:r>
            <a:r>
              <a:rPr lang="en-US" altLang="en-US" sz="1200"/>
              <a:t>sunburn); mood changes; irritability, confusion, and not</a:t>
            </a:r>
            <a:r>
              <a:rPr lang="es-ES_tradnl" altLang="en-US" sz="1200"/>
              <a:t> </a:t>
            </a:r>
            <a:r>
              <a:rPr lang="en-US" altLang="en-US" sz="1200"/>
              <a:t>making any sense; seizures or fits, and collapse (will not</a:t>
            </a:r>
            <a:r>
              <a:rPr lang="es-ES_tradnl" altLang="en-US" sz="1200"/>
              <a:t> </a:t>
            </a:r>
            <a:r>
              <a:rPr lang="en-US" altLang="en-US" sz="1200"/>
              <a:t>respond).</a:t>
            </a:r>
            <a:endParaRPr lang="es-ES_tradnl" altLang="en-US" sz="1200"/>
          </a:p>
        </p:txBody>
      </p:sp>
      <p:sp>
        <p:nvSpPr>
          <p:cNvPr id="31751" name="Text Box 12">
            <a:extLst>
              <a:ext uri="{FF2B5EF4-FFF2-40B4-BE49-F238E27FC236}">
                <a16:creationId xmlns:a16="http://schemas.microsoft.com/office/drawing/2014/main" id="{7DCA7C66-2195-4F70-97C0-40C31BCF3787}"/>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Temperature extremes - Heat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0">
            <a:extLst>
              <a:ext uri="{FF2B5EF4-FFF2-40B4-BE49-F238E27FC236}">
                <a16:creationId xmlns:a16="http://schemas.microsoft.com/office/drawing/2014/main" id="{EF3D4964-58D9-46EB-BD87-9A8C7A274020}"/>
              </a:ext>
            </a:extLst>
          </p:cNvPr>
          <p:cNvGrpSpPr>
            <a:grpSpLocks/>
          </p:cNvGrpSpPr>
          <p:nvPr/>
        </p:nvGrpSpPr>
        <p:grpSpPr bwMode="auto">
          <a:xfrm>
            <a:off x="109538" y="350838"/>
            <a:ext cx="6677025" cy="8394700"/>
            <a:chOff x="78" y="321"/>
            <a:chExt cx="4206" cy="5288"/>
          </a:xfrm>
        </p:grpSpPr>
        <p:sp>
          <p:nvSpPr>
            <p:cNvPr id="32771" name="AutoShape 2">
              <a:extLst>
                <a:ext uri="{FF2B5EF4-FFF2-40B4-BE49-F238E27FC236}">
                  <a16:creationId xmlns:a16="http://schemas.microsoft.com/office/drawing/2014/main" id="{20499A15-B333-49E9-8D73-B8F155DD3163}"/>
                </a:ext>
              </a:extLst>
            </p:cNvPr>
            <p:cNvSpPr>
              <a:spLocks noChangeArrowheads="1"/>
            </p:cNvSpPr>
            <p:nvPr/>
          </p:nvSpPr>
          <p:spPr bwMode="auto">
            <a:xfrm>
              <a:off x="252" y="580"/>
              <a:ext cx="4032" cy="74"/>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2772" name="Text Box 4">
              <a:extLst>
                <a:ext uri="{FF2B5EF4-FFF2-40B4-BE49-F238E27FC236}">
                  <a16:creationId xmlns:a16="http://schemas.microsoft.com/office/drawing/2014/main" id="{22A67F18-C88B-4170-85B3-F2000B64F2DC}"/>
                </a:ext>
              </a:extLst>
            </p:cNvPr>
            <p:cNvSpPr txBox="1">
              <a:spLocks noChangeArrowheads="1"/>
            </p:cNvSpPr>
            <p:nvPr/>
          </p:nvSpPr>
          <p:spPr bwMode="auto">
            <a:xfrm>
              <a:off x="240" y="723"/>
              <a:ext cx="3544" cy="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defRPr sz="1400" b="1">
                  <a:solidFill>
                    <a:schemeClr val="tx1"/>
                  </a:solidFill>
                  <a:latin typeface="Times New Roman" panose="02020603050405020304" pitchFamily="18" charset="0"/>
                </a:defRPr>
              </a:lvl1pPr>
              <a:lvl2pPr marL="742950" indent="-285750" defTabSz="571500">
                <a:defRPr sz="1400" b="1">
                  <a:solidFill>
                    <a:schemeClr val="tx1"/>
                  </a:solidFill>
                  <a:latin typeface="Times New Roman" panose="02020603050405020304" pitchFamily="18" charset="0"/>
                </a:defRPr>
              </a:lvl2pPr>
              <a:lvl3pPr marL="1143000" indent="-228600" defTabSz="571500">
                <a:defRPr sz="1400" b="1">
                  <a:solidFill>
                    <a:schemeClr val="tx1"/>
                  </a:solidFill>
                  <a:latin typeface="Times New Roman" panose="02020603050405020304" pitchFamily="18" charset="0"/>
                </a:defRPr>
              </a:lvl3pPr>
              <a:lvl4pPr marL="1600200" indent="-228600" defTabSz="571500">
                <a:defRPr sz="1400" b="1">
                  <a:solidFill>
                    <a:schemeClr val="tx1"/>
                  </a:solidFill>
                  <a:latin typeface="Times New Roman" panose="02020603050405020304" pitchFamily="18" charset="0"/>
                </a:defRPr>
              </a:lvl4pPr>
              <a:lvl5pPr marL="2057400" indent="-228600" defTabSz="571500">
                <a:defRPr sz="1400" b="1">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AGOTAMIENTO POR CALOR:  </a:t>
              </a:r>
              <a:r>
                <a:rPr lang="es-ES_tradnl" altLang="en-US" sz="1200">
                  <a:cs typeface="Times New Roman" panose="02020603050405020304" pitchFamily="18" charset="0"/>
                </a:rPr>
                <a:t>Síntomas incluyen dolor de cabeza; mareo fuerte o ligero; debilidad; cambios de humor; irritable o confundido; no puede pensar claramente; malestar del estómago; vómitos; desmayos; disminución y obscurecimiento de la orina; y piel pálida y húmeda.</a:t>
              </a:r>
            </a:p>
            <a:p>
              <a:endParaRPr lang="es-ES_tradnl" altLang="en-US" sz="1200">
                <a:cs typeface="Times New Roman" panose="02020603050405020304" pitchFamily="18" charset="0"/>
              </a:endParaRPr>
            </a:p>
            <a:p>
              <a:r>
                <a:rPr lang="es-ES_tradnl" altLang="en-US">
                  <a:cs typeface="Times New Roman" panose="02020603050405020304" pitchFamily="18" charset="0"/>
                </a:rPr>
                <a:t>INSOLACION: </a:t>
              </a:r>
              <a:r>
                <a:rPr lang="es-ES_tradnl" altLang="en-US" sz="1200">
                  <a:cs typeface="Times New Roman" panose="02020603050405020304" pitchFamily="18" charset="0"/>
                </a:rPr>
                <a:t> Piel palida y seca (no suda); piel caliente y ruborosa (parece a quemada de sol); cambios de humor; irritable, confundido, sin tener sentido, convulsiones; ataques; y colapsos (persona no responde).</a:t>
              </a:r>
            </a:p>
          </p:txBody>
        </p:sp>
        <p:sp>
          <p:nvSpPr>
            <p:cNvPr id="32773" name="Text Box 5">
              <a:extLst>
                <a:ext uri="{FF2B5EF4-FFF2-40B4-BE49-F238E27FC236}">
                  <a16:creationId xmlns:a16="http://schemas.microsoft.com/office/drawing/2014/main" id="{1258BED1-562F-41C0-86A7-9F985AC9909A}"/>
                </a:ext>
              </a:extLst>
            </p:cNvPr>
            <p:cNvSpPr txBox="1">
              <a:spLocks noChangeArrowheads="1"/>
            </p:cNvSpPr>
            <p:nvPr/>
          </p:nvSpPr>
          <p:spPr bwMode="auto">
            <a:xfrm>
              <a:off x="222" y="3631"/>
              <a:ext cx="3852" cy="197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Lst>
                <a:defRPr sz="1400" b="1">
                  <a:solidFill>
                    <a:schemeClr val="tx1"/>
                  </a:solidFill>
                  <a:latin typeface="Times New Roman" panose="02020603050405020304" pitchFamily="18" charset="0"/>
                </a:defRPr>
              </a:lvl1pPr>
              <a:lvl2pPr marL="742950" indent="-285750">
                <a:tabLst>
                  <a:tab pos="571500" algn="l"/>
                </a:tabLst>
                <a:defRPr sz="1400" b="1">
                  <a:solidFill>
                    <a:schemeClr val="tx1"/>
                  </a:solidFill>
                  <a:latin typeface="Times New Roman" panose="02020603050405020304" pitchFamily="18" charset="0"/>
                </a:defRPr>
              </a:lvl2pPr>
              <a:lvl3pPr marL="1143000" indent="-228600">
                <a:tabLst>
                  <a:tab pos="571500" algn="l"/>
                </a:tabLst>
                <a:defRPr sz="1400" b="1">
                  <a:solidFill>
                    <a:schemeClr val="tx1"/>
                  </a:solidFill>
                  <a:latin typeface="Times New Roman" panose="02020603050405020304" pitchFamily="18" charset="0"/>
                </a:defRPr>
              </a:lvl3pPr>
              <a:lvl4pPr marL="1600200" indent="-228600">
                <a:tabLst>
                  <a:tab pos="571500" algn="l"/>
                </a:tabLst>
                <a:defRPr sz="1400" b="1">
                  <a:solidFill>
                    <a:schemeClr val="tx1"/>
                  </a:solidFill>
                  <a:latin typeface="Times New Roman" panose="02020603050405020304" pitchFamily="18" charset="0"/>
                </a:defRPr>
              </a:lvl4pPr>
              <a:lvl5pPr marL="2057400" indent="-228600">
                <a:tabLst>
                  <a:tab pos="5715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571500" algn="l"/>
                </a:tabLst>
                <a:defRPr sz="1400" b="1">
                  <a:solidFill>
                    <a:schemeClr val="tx1"/>
                  </a:solidFill>
                  <a:latin typeface="Times New Roman" panose="02020603050405020304" pitchFamily="18" charset="0"/>
                </a:defRPr>
              </a:lvl9pPr>
            </a:lstStyle>
            <a:p>
              <a:r>
                <a:rPr lang="es-ES_tradnl" altLang="en-US">
                  <a:cs typeface="Times New Roman" panose="02020603050405020304" pitchFamily="18" charset="0"/>
                </a:rPr>
                <a:t>PASOS BASICOS PARA CONTROLAR ESTRES POR EL CALOR</a:t>
              </a:r>
            </a:p>
            <a:p>
              <a:r>
                <a:rPr lang="es-ES_tradnl" altLang="en-US">
                  <a:cs typeface="Times New Roman" panose="02020603050405020304" pitchFamily="18" charset="0"/>
                </a:rPr>
                <a:t>Cuando el índice de calor sea igual o superior a 80 grados Fahrenheit:</a:t>
              </a:r>
            </a:p>
            <a:p>
              <a:endParaRPr lang="es-ES_tradnl" altLang="en-US">
                <a:cs typeface="Times New Roman" panose="02020603050405020304" pitchFamily="18" charset="0"/>
              </a:endParaRPr>
            </a:p>
            <a:p>
              <a:r>
                <a:rPr lang="es-ES_tradnl" altLang="en-US" sz="1200">
                  <a:cs typeface="Times New Roman" panose="02020603050405020304" pitchFamily="18" charset="0"/>
                </a:rPr>
                <a:t>Acceso a la sombra</a:t>
              </a:r>
            </a:p>
            <a:p>
              <a:pPr lvl="1">
                <a:buFont typeface="Arial" panose="020B0604020202020204" pitchFamily="34" charset="0"/>
                <a:buChar char="•"/>
              </a:pPr>
              <a:r>
                <a:rPr lang="es-ES" altLang="en-US" sz="1200">
                  <a:cs typeface="Times New Roman" panose="02020603050405020304" pitchFamily="18" charset="0"/>
                </a:rPr>
                <a:t>Establezca una o más áreas de sombra</a:t>
              </a:r>
            </a:p>
            <a:p>
              <a:r>
                <a:rPr lang="es-ES_tradnl" altLang="en-US" sz="1200">
                  <a:cs typeface="Times New Roman" panose="02020603050405020304" pitchFamily="18" charset="0"/>
                </a:rPr>
                <a:t>Agua potable</a:t>
              </a:r>
            </a:p>
            <a:p>
              <a:pPr lvl="1">
                <a:buFont typeface="Arial" panose="020B0604020202020204" pitchFamily="34" charset="0"/>
                <a:buChar char="•"/>
              </a:pPr>
              <a:r>
                <a:rPr lang="es-ES" altLang="en-US" sz="1200">
                  <a:cs typeface="Times New Roman" panose="02020603050405020304" pitchFamily="18" charset="0"/>
                </a:rPr>
                <a:t>Asegure de que los trabajadores tengan un suministro adecuado de agua potable.</a:t>
              </a:r>
            </a:p>
            <a:p>
              <a:pPr lvl="1">
                <a:buFont typeface="Arial" panose="020B0604020202020204" pitchFamily="34" charset="0"/>
                <a:buChar char="•"/>
              </a:pPr>
              <a:r>
                <a:rPr lang="es-ES" altLang="en-US" sz="1200">
                  <a:cs typeface="Times New Roman" panose="02020603050405020304" pitchFamily="18" charset="0"/>
                </a:rPr>
                <a:t>Debe haber suficiente agua potable disponible para que cada empleado pueda consumir 32 onzas por hora.</a:t>
              </a:r>
            </a:p>
            <a:p>
              <a:pPr lvl="1">
                <a:buFont typeface="Arial" panose="020B0604020202020204" pitchFamily="34" charset="0"/>
                <a:buChar char="•"/>
              </a:pPr>
              <a:r>
                <a:rPr lang="es-ES_tradnl" altLang="en-US" sz="1200">
                  <a:cs typeface="Times New Roman" panose="02020603050405020304" pitchFamily="18" charset="0"/>
                </a:rPr>
                <a:t>El agua </a:t>
              </a:r>
              <a:r>
                <a:rPr lang="es-ES" altLang="en-US" sz="1200">
                  <a:cs typeface="Times New Roman" panose="02020603050405020304" pitchFamily="18" charset="0"/>
                </a:rPr>
                <a:t>potable debe estar fresca (66 a 77 grados Fahrenheit) o fría (35 a 65 grados Fahrenheit).</a:t>
              </a:r>
            </a:p>
            <a:p>
              <a:r>
                <a:rPr lang="es-ES_tradnl" altLang="en-US" sz="1200">
                  <a:cs typeface="Times New Roman" panose="02020603050405020304" pitchFamily="18" charset="0"/>
                </a:rPr>
                <a:t>Permita que los trabajadores se acostumbren a trabajar bajo el calor.</a:t>
              </a:r>
            </a:p>
            <a:p>
              <a:pPr lvl="1">
                <a:buFontTx/>
                <a:buChar char="•"/>
              </a:pPr>
              <a:r>
                <a:rPr lang="es-ES_tradnl" altLang="en-US" sz="1200">
                  <a:cs typeface="Times New Roman" panose="02020603050405020304" pitchFamily="18" charset="0"/>
                </a:rPr>
                <a:t>  	Aumente lentamente la tolerancia al calor y la actividad laboral despacio        	(comúnmente toma hasta 2 semanas).</a:t>
              </a:r>
            </a:p>
            <a:p>
              <a:pPr lvl="1">
                <a:buFontTx/>
                <a:buChar char="•"/>
              </a:pPr>
              <a:r>
                <a:rPr lang="es-ES_tradnl" altLang="en-US" sz="1200">
                  <a:cs typeface="Times New Roman" panose="02020603050405020304" pitchFamily="18" charset="0"/>
                </a:rPr>
                <a:t> 	Cumpla el trabajo más pesado en las horas más frescas del día.</a:t>
              </a:r>
            </a:p>
          </p:txBody>
        </p:sp>
        <p:sp>
          <p:nvSpPr>
            <p:cNvPr id="32774" name="Text Box 7">
              <a:extLst>
                <a:ext uri="{FF2B5EF4-FFF2-40B4-BE49-F238E27FC236}">
                  <a16:creationId xmlns:a16="http://schemas.microsoft.com/office/drawing/2014/main" id="{2FAD2F0C-4C38-4598-B195-D010D02DF8D4}"/>
                </a:ext>
              </a:extLst>
            </p:cNvPr>
            <p:cNvSpPr txBox="1">
              <a:spLocks noChangeArrowheads="1"/>
            </p:cNvSpPr>
            <p:nvPr/>
          </p:nvSpPr>
          <p:spPr bwMode="auto">
            <a:xfrm>
              <a:off x="78" y="1768"/>
              <a:ext cx="4168" cy="180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14300" algn="l"/>
                </a:tabLst>
                <a:defRPr sz="1400" b="1">
                  <a:solidFill>
                    <a:schemeClr val="tx1"/>
                  </a:solidFill>
                  <a:latin typeface="Times New Roman" panose="02020603050405020304" pitchFamily="18" charset="0"/>
                </a:defRPr>
              </a:lvl1pPr>
              <a:lvl2pPr marL="742950" indent="-285750">
                <a:tabLst>
                  <a:tab pos="114300" algn="l"/>
                </a:tabLst>
                <a:defRPr sz="1400" b="1">
                  <a:solidFill>
                    <a:schemeClr val="tx1"/>
                  </a:solidFill>
                  <a:latin typeface="Times New Roman" panose="02020603050405020304" pitchFamily="18" charset="0"/>
                </a:defRPr>
              </a:lvl2pPr>
              <a:lvl3pPr marL="1143000" indent="-228600">
                <a:tabLst>
                  <a:tab pos="114300" algn="l"/>
                </a:tabLst>
                <a:defRPr sz="1400" b="1">
                  <a:solidFill>
                    <a:schemeClr val="tx1"/>
                  </a:solidFill>
                  <a:latin typeface="Times New Roman" panose="02020603050405020304" pitchFamily="18" charset="0"/>
                </a:defRPr>
              </a:lvl3pPr>
              <a:lvl4pPr marL="1600200" indent="-228600">
                <a:tabLst>
                  <a:tab pos="114300" algn="l"/>
                </a:tabLst>
                <a:defRPr sz="1400" b="1">
                  <a:solidFill>
                    <a:schemeClr val="tx1"/>
                  </a:solidFill>
                  <a:latin typeface="Times New Roman" panose="02020603050405020304" pitchFamily="18" charset="0"/>
                </a:defRPr>
              </a:lvl4pPr>
              <a:lvl5pPr marL="2057400" indent="-228600">
                <a:tabLst>
                  <a:tab pos="1143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14300" algn="l"/>
                </a:tabLst>
                <a:defRPr sz="1400" b="1">
                  <a:solidFill>
                    <a:schemeClr val="tx1"/>
                  </a:solidFill>
                  <a:latin typeface="Times New Roman" panose="02020603050405020304" pitchFamily="18" charset="0"/>
                </a:defRPr>
              </a:lvl9pPr>
            </a:lstStyle>
            <a:p>
              <a:r>
                <a:rPr lang="es-ES_tradnl" altLang="en-US" sz="1200">
                  <a:cs typeface="Times New Roman" panose="02020603050405020304" pitchFamily="18" charset="0"/>
                </a:rPr>
                <a:t>Si alguien tiene AGOTAMIENTO POR EL CALOR:</a:t>
              </a:r>
            </a:p>
            <a:p>
              <a:pPr>
                <a:buFontTx/>
                <a:buChar char="•"/>
              </a:pPr>
              <a:r>
                <a:rPr lang="es-ES_tradnl" altLang="en-US" sz="1200">
                  <a:cs typeface="Times New Roman" panose="02020603050405020304" pitchFamily="18" charset="0"/>
                </a:rPr>
                <a:t>  Mueva la persona a un lugar fresco y con sombra.  Afloje y remueva ropa pesada.</a:t>
              </a:r>
            </a:p>
            <a:p>
              <a:pPr>
                <a:buFontTx/>
                <a:buChar char="•"/>
              </a:pPr>
              <a:r>
                <a:rPr lang="es-ES_tradnl" altLang="en-US" sz="1200">
                  <a:cs typeface="Times New Roman" panose="02020603050405020304" pitchFamily="18" charset="0"/>
                </a:rPr>
                <a:t>  Abanique a la persona para refrescar la piel.  Refrésquele la piel con un rocío de agua o un paño 	mojado.</a:t>
              </a:r>
            </a:p>
            <a:p>
              <a:pPr>
                <a:buFontTx/>
                <a:buChar char="•"/>
              </a:pPr>
              <a:r>
                <a:rPr lang="es-ES_tradnl" altLang="en-US" sz="1200">
                  <a:cs typeface="Times New Roman" panose="02020603050405020304" pitchFamily="18" charset="0"/>
                </a:rPr>
                <a:t>  Haga que la persona tome un poco de agua fresca (un vaso pequeño cada 15 minutos) si no tiene 	malestar del estómago.</a:t>
              </a:r>
            </a:p>
            <a:p>
              <a:pPr>
                <a:buFontTx/>
                <a:buChar char="•"/>
              </a:pPr>
              <a:r>
                <a:rPr lang="es-ES_tradnl" altLang="en-US" sz="1200">
                  <a:cs typeface="Times New Roman" panose="02020603050405020304" pitchFamily="18" charset="0"/>
                </a:rPr>
                <a:t>  Si la persona no se siente mejor en unos minutos, llame por auxilio inmediatamente (ambulancia 	o 911).</a:t>
              </a:r>
            </a:p>
            <a:p>
              <a:endParaRPr lang="es-ES_tradnl" altLang="en-US" sz="1200">
                <a:cs typeface="Times New Roman" panose="02020603050405020304" pitchFamily="18" charset="0"/>
              </a:endParaRPr>
            </a:p>
            <a:p>
              <a:r>
                <a:rPr lang="es-ES_tradnl" altLang="en-US" sz="1200">
                  <a:cs typeface="Times New Roman" panose="02020603050405020304" pitchFamily="18" charset="0"/>
                </a:rPr>
                <a:t>Si alguien tiene INSOLACION: </a:t>
              </a:r>
            </a:p>
            <a:p>
              <a:pPr>
                <a:buFontTx/>
                <a:buChar char="•"/>
              </a:pPr>
              <a:r>
                <a:rPr lang="es-ES_tradnl" altLang="en-US" sz="1200">
                  <a:cs typeface="Times New Roman" panose="02020603050405020304" pitchFamily="18" charset="0"/>
                </a:rPr>
                <a:t>  ¡LLAME POR AUXILIO INMEDIATAMENTE (ambulancia o 911)!</a:t>
              </a:r>
            </a:p>
            <a:p>
              <a:pPr>
                <a:buFontTx/>
                <a:buChar char="•"/>
              </a:pPr>
              <a:r>
                <a:rPr lang="es-ES_tradnl" altLang="en-US" sz="1200">
                  <a:cs typeface="Times New Roman" panose="02020603050405020304" pitchFamily="18" charset="0"/>
                </a:rPr>
                <a:t>  Sigua las mismas instrucciones para Agotamiento por Calor y si hay hielo, pónga bolsas con 	hielo debajo de las axilas y en la ingle.  Unicamente si la pesona esta lo suficientemente alerta y 	no tiene malestar del estómago, haga que la persona tome un poco de agua fresca (un vaso 	pequeño cada 15 minutos).</a:t>
              </a:r>
            </a:p>
          </p:txBody>
        </p:sp>
        <p:pic>
          <p:nvPicPr>
            <p:cNvPr id="32775" name="Picture 8" descr="C:\WINDOWS\Application Data\Microsoft\Media Catalog\Downloaded Clips\cl36\j0136189.wmf">
              <a:extLst>
                <a:ext uri="{FF2B5EF4-FFF2-40B4-BE49-F238E27FC236}">
                  <a16:creationId xmlns:a16="http://schemas.microsoft.com/office/drawing/2014/main" id="{12857E96-9018-418D-A27B-80394BAB4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 y="864"/>
              <a:ext cx="597" cy="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6" name="Text Box 9">
              <a:extLst>
                <a:ext uri="{FF2B5EF4-FFF2-40B4-BE49-F238E27FC236}">
                  <a16:creationId xmlns:a16="http://schemas.microsoft.com/office/drawing/2014/main" id="{EAED7F3D-9208-4524-80D4-FF767A297E7C}"/>
                </a:ext>
              </a:extLst>
            </p:cNvPr>
            <p:cNvSpPr txBox="1">
              <a:spLocks noChangeArrowheads="1"/>
            </p:cNvSpPr>
            <p:nvPr/>
          </p:nvSpPr>
          <p:spPr bwMode="auto">
            <a:xfrm>
              <a:off x="188" y="321"/>
              <a:ext cx="39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Temperaturas</a:t>
              </a:r>
              <a:r>
                <a:rPr lang="en-US" altLang="en-US" sz="2800" dirty="0"/>
                <a:t> </a:t>
              </a:r>
              <a:r>
                <a:rPr lang="en-US" altLang="en-US" sz="2800" dirty="0" err="1"/>
                <a:t>extremadas</a:t>
              </a:r>
              <a:r>
                <a:rPr lang="en-US" altLang="en-US" sz="2800" dirty="0"/>
                <a:t> - </a:t>
              </a:r>
              <a:r>
                <a:rPr lang="en-US" altLang="en-US" sz="2800" dirty="0" err="1"/>
                <a:t>Calor</a:t>
              </a:r>
              <a:endParaRPr lang="en-US" altLang="en-US" sz="2800"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1026">
            <a:extLst>
              <a:ext uri="{FF2B5EF4-FFF2-40B4-BE49-F238E27FC236}">
                <a16:creationId xmlns:a16="http://schemas.microsoft.com/office/drawing/2014/main" id="{A6520F7D-9C91-45F1-8896-B2C501C4E6CE}"/>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3795" name="Text Box 1043">
            <a:extLst>
              <a:ext uri="{FF2B5EF4-FFF2-40B4-BE49-F238E27FC236}">
                <a16:creationId xmlns:a16="http://schemas.microsoft.com/office/drawing/2014/main" id="{30F1ACD9-B0BC-4E48-BBBD-BD1327E2A744}"/>
              </a:ext>
            </a:extLst>
          </p:cNvPr>
          <p:cNvSpPr txBox="1">
            <a:spLocks noChangeArrowheads="1"/>
          </p:cNvSpPr>
          <p:nvPr/>
        </p:nvSpPr>
        <p:spPr bwMode="auto">
          <a:xfrm>
            <a:off x="258763" y="1263650"/>
            <a:ext cx="3048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Sources of biological diseases:</a:t>
            </a:r>
          </a:p>
          <a:p>
            <a:pPr>
              <a:spcBef>
                <a:spcPct val="50000"/>
              </a:spcBef>
            </a:pPr>
            <a:r>
              <a:rPr lang="es-ES_tradnl" altLang="en-US" sz="1200"/>
              <a:t>Soil, water, plants, birds, animals, and materials.</a:t>
            </a:r>
          </a:p>
          <a:p>
            <a:pPr>
              <a:spcBef>
                <a:spcPct val="50000"/>
              </a:spcBef>
            </a:pPr>
            <a:r>
              <a:rPr lang="es-ES_tradnl" altLang="en-US" sz="1200"/>
              <a:t>In many cases, the route of entry for these diseases is cuts in the skin or breathing.</a:t>
            </a:r>
          </a:p>
          <a:p>
            <a:pPr>
              <a:spcBef>
                <a:spcPct val="50000"/>
              </a:spcBef>
            </a:pPr>
            <a:r>
              <a:rPr lang="en-US" altLang="en-US" sz="1200"/>
              <a:t>Some diseases are minor infections. Other diseases can be serious or deadly.</a:t>
            </a:r>
          </a:p>
        </p:txBody>
      </p:sp>
      <p:pic>
        <p:nvPicPr>
          <p:cNvPr id="33796" name="Picture 1046" descr="C:\WINDOWS\Desktop\francis3.jpg">
            <a:extLst>
              <a:ext uri="{FF2B5EF4-FFF2-40B4-BE49-F238E27FC236}">
                <a16:creationId xmlns:a16="http://schemas.microsoft.com/office/drawing/2014/main" id="{F4EDAE07-3A3A-48CE-ADD6-4BA9B47C97CC}"/>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04800" y="6858000"/>
            <a:ext cx="2535238" cy="1895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 Box 1050">
            <a:extLst>
              <a:ext uri="{FF2B5EF4-FFF2-40B4-BE49-F238E27FC236}">
                <a16:creationId xmlns:a16="http://schemas.microsoft.com/office/drawing/2014/main" id="{8929A2E7-9584-44BC-AF7F-D1A8C355BCE3}"/>
              </a:ext>
            </a:extLst>
          </p:cNvPr>
          <p:cNvSpPr txBox="1">
            <a:spLocks noChangeArrowheads="1"/>
          </p:cNvSpPr>
          <p:nvPr/>
        </p:nvSpPr>
        <p:spPr bwMode="auto">
          <a:xfrm>
            <a:off x="258763" y="3344863"/>
            <a:ext cx="659923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461963" indent="-2349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What are possible diseases?</a:t>
            </a:r>
          </a:p>
          <a:p>
            <a:pPr lvl="1">
              <a:spcBef>
                <a:spcPct val="50000"/>
              </a:spcBef>
              <a:buFontTx/>
              <a:buChar char="•"/>
            </a:pPr>
            <a:r>
              <a:rPr lang="es-ES_tradnl" altLang="en-US" sz="1200" u="sng"/>
              <a:t>Allergic reactions</a:t>
            </a:r>
            <a:r>
              <a:rPr lang="es-ES_tradnl" altLang="en-US" sz="1200"/>
              <a:t> to dust from insect scales, fecal dust, plant pollen, and fungal spores.</a:t>
            </a:r>
          </a:p>
          <a:p>
            <a:pPr lvl="1">
              <a:spcBef>
                <a:spcPct val="50000"/>
              </a:spcBef>
              <a:buFontTx/>
              <a:buChar char="•"/>
            </a:pPr>
            <a:r>
              <a:rPr lang="es-ES_tradnl" altLang="en-US" sz="1200" u="sng"/>
              <a:t>Hepatitis B</a:t>
            </a:r>
            <a:r>
              <a:rPr lang="es-ES_tradnl" altLang="en-US" sz="1200"/>
              <a:t>, a serious liver disease, and other bacteria and viruses can be aquired from body fluids. Sewage pipes of medical facilities carrying body fluids should be handled with great care.</a:t>
            </a:r>
          </a:p>
          <a:p>
            <a:pPr lvl="1">
              <a:spcBef>
                <a:spcPct val="50000"/>
              </a:spcBef>
              <a:buFontTx/>
              <a:buChar char="•"/>
            </a:pPr>
            <a:r>
              <a:rPr lang="es-ES_tradnl" altLang="en-US" sz="1200" u="sng"/>
              <a:t>Psittacosis</a:t>
            </a:r>
            <a:r>
              <a:rPr lang="es-ES_tradnl" altLang="en-US" sz="1200"/>
              <a:t>, a serious respiratory disease if working near bird nests and feces.</a:t>
            </a:r>
          </a:p>
        </p:txBody>
      </p:sp>
      <p:pic>
        <p:nvPicPr>
          <p:cNvPr id="33798" name="Picture 1052" descr="C:\WINDOWS\Desktop\House.JPG">
            <a:extLst>
              <a:ext uri="{FF2B5EF4-FFF2-40B4-BE49-F238E27FC236}">
                <a16:creationId xmlns:a16="http://schemas.microsoft.com/office/drawing/2014/main" id="{2DB3C216-A0DB-4C0E-B878-7BD0DC8BBFAD}"/>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578225" y="1239838"/>
            <a:ext cx="2819400" cy="200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1056" descr="Foto de un mosquito picando la piel">
            <a:extLst>
              <a:ext uri="{FF2B5EF4-FFF2-40B4-BE49-F238E27FC236}">
                <a16:creationId xmlns:a16="http://schemas.microsoft.com/office/drawing/2014/main" id="{B96E3358-1834-48BB-A0E6-5CF0B219160C}"/>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5375275" y="4841875"/>
            <a:ext cx="1143000" cy="742950"/>
          </a:xfrm>
          <a:prstGeom prst="rect">
            <a:avLst/>
          </a:prstGeom>
          <a:noFill/>
          <a:ln w="9525">
            <a:solidFill>
              <a:schemeClr val="tx1"/>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33800" name="Text Box 1062">
            <a:extLst>
              <a:ext uri="{FF2B5EF4-FFF2-40B4-BE49-F238E27FC236}">
                <a16:creationId xmlns:a16="http://schemas.microsoft.com/office/drawing/2014/main" id="{C82C661D-F59E-4574-83F7-E9690429DEC7}"/>
              </a:ext>
            </a:extLst>
          </p:cNvPr>
          <p:cNvSpPr txBox="1">
            <a:spLocks noChangeArrowheads="1"/>
          </p:cNvSpPr>
          <p:nvPr/>
        </p:nvSpPr>
        <p:spPr bwMode="auto">
          <a:xfrm>
            <a:off x="258763" y="4914900"/>
            <a:ext cx="4521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461963" algn="l"/>
              </a:tabLst>
              <a:defRPr sz="1400" b="1">
                <a:solidFill>
                  <a:schemeClr val="tx1"/>
                </a:solidFill>
                <a:latin typeface="Times New Roman" panose="02020603050405020304" pitchFamily="18" charset="0"/>
              </a:defRPr>
            </a:lvl1pPr>
            <a:lvl2pPr marL="225425" indent="236538">
              <a:tabLst>
                <a:tab pos="461963" algn="l"/>
              </a:tabLst>
              <a:defRPr sz="1400" b="1">
                <a:solidFill>
                  <a:schemeClr val="tx1"/>
                </a:solidFill>
                <a:latin typeface="Times New Roman" panose="02020603050405020304" pitchFamily="18" charset="0"/>
              </a:defRPr>
            </a:lvl2pPr>
            <a:lvl3pPr marL="1143000" indent="-228600">
              <a:tabLst>
                <a:tab pos="461963" algn="l"/>
              </a:tabLst>
              <a:defRPr sz="1400" b="1">
                <a:solidFill>
                  <a:schemeClr val="tx1"/>
                </a:solidFill>
                <a:latin typeface="Times New Roman" panose="02020603050405020304" pitchFamily="18" charset="0"/>
              </a:defRPr>
            </a:lvl3pPr>
            <a:lvl4pPr marL="1600200" indent="-228600">
              <a:tabLst>
                <a:tab pos="461963" algn="l"/>
              </a:tabLst>
              <a:defRPr sz="1400" b="1">
                <a:solidFill>
                  <a:schemeClr val="tx1"/>
                </a:solidFill>
                <a:latin typeface="Times New Roman" panose="02020603050405020304" pitchFamily="18" charset="0"/>
              </a:defRPr>
            </a:lvl4pPr>
            <a:lvl5pPr marL="2057400" indent="-228600">
              <a:tabLst>
                <a:tab pos="461963"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61963"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61963"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61963"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61963" algn="l"/>
              </a:tabLst>
              <a:defRPr sz="1400" b="1">
                <a:solidFill>
                  <a:schemeClr val="tx1"/>
                </a:solidFill>
                <a:latin typeface="Times New Roman" panose="02020603050405020304" pitchFamily="18" charset="0"/>
              </a:defRPr>
            </a:lvl9pPr>
          </a:lstStyle>
          <a:p>
            <a:pPr lvl="1">
              <a:spcBef>
                <a:spcPct val="50000"/>
              </a:spcBef>
              <a:buFontTx/>
              <a:buChar char="•"/>
            </a:pPr>
            <a:r>
              <a:rPr lang="es-ES_tradnl" altLang="en-US" sz="1200" u="sng"/>
              <a:t>West Nile</a:t>
            </a:r>
            <a:r>
              <a:rPr lang="es-ES_tradnl" altLang="en-US" sz="1200"/>
              <a:t>, a potentially fatal disease from mosquitos 	breeding near standing water, can infect the lining of the 	spinal cord or cause swelling of the brain.</a:t>
            </a:r>
          </a:p>
        </p:txBody>
      </p:sp>
      <p:sp>
        <p:nvSpPr>
          <p:cNvPr id="33801" name="Text Box 1063">
            <a:extLst>
              <a:ext uri="{FF2B5EF4-FFF2-40B4-BE49-F238E27FC236}">
                <a16:creationId xmlns:a16="http://schemas.microsoft.com/office/drawing/2014/main" id="{065E9B00-2201-4A08-BF2A-7555E4870736}"/>
              </a:ext>
            </a:extLst>
          </p:cNvPr>
          <p:cNvSpPr txBox="1">
            <a:spLocks noChangeArrowheads="1"/>
          </p:cNvSpPr>
          <p:nvPr/>
        </p:nvSpPr>
        <p:spPr bwMode="auto">
          <a:xfrm>
            <a:off x="258763" y="5610225"/>
            <a:ext cx="6096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461963" algn="l"/>
              </a:tabLst>
              <a:defRPr sz="1400" b="1">
                <a:solidFill>
                  <a:schemeClr val="tx1"/>
                </a:solidFill>
                <a:latin typeface="Times New Roman" panose="02020603050405020304" pitchFamily="18" charset="0"/>
              </a:defRPr>
            </a:lvl1pPr>
            <a:lvl2pPr marL="225425" indent="236538">
              <a:tabLst>
                <a:tab pos="461963" algn="l"/>
              </a:tabLst>
              <a:defRPr sz="1400" b="1">
                <a:solidFill>
                  <a:schemeClr val="tx1"/>
                </a:solidFill>
                <a:latin typeface="Times New Roman" panose="02020603050405020304" pitchFamily="18" charset="0"/>
              </a:defRPr>
            </a:lvl2pPr>
            <a:lvl3pPr marL="1143000" indent="-228600">
              <a:tabLst>
                <a:tab pos="461963" algn="l"/>
              </a:tabLst>
              <a:defRPr sz="1400" b="1">
                <a:solidFill>
                  <a:schemeClr val="tx1"/>
                </a:solidFill>
                <a:latin typeface="Times New Roman" panose="02020603050405020304" pitchFamily="18" charset="0"/>
              </a:defRPr>
            </a:lvl3pPr>
            <a:lvl4pPr marL="1600200" indent="-228600">
              <a:tabLst>
                <a:tab pos="461963" algn="l"/>
              </a:tabLst>
              <a:defRPr sz="1400" b="1">
                <a:solidFill>
                  <a:schemeClr val="tx1"/>
                </a:solidFill>
                <a:latin typeface="Times New Roman" panose="02020603050405020304" pitchFamily="18" charset="0"/>
              </a:defRPr>
            </a:lvl4pPr>
            <a:lvl5pPr marL="2057400" indent="-228600">
              <a:tabLst>
                <a:tab pos="461963"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61963"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61963"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61963"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61963" algn="l"/>
              </a:tabLst>
              <a:defRPr sz="1400" b="1">
                <a:solidFill>
                  <a:schemeClr val="tx1"/>
                </a:solidFill>
                <a:latin typeface="Times New Roman" panose="02020603050405020304" pitchFamily="18" charset="0"/>
              </a:defRPr>
            </a:lvl9pPr>
          </a:lstStyle>
          <a:p>
            <a:pPr lvl="1">
              <a:spcBef>
                <a:spcPct val="50000"/>
              </a:spcBef>
              <a:buFontTx/>
              <a:buChar char="•"/>
            </a:pPr>
            <a:r>
              <a:rPr lang="en-US" altLang="en-US" sz="1200" u="sng"/>
              <a:t>Lyme disease</a:t>
            </a:r>
            <a:r>
              <a:rPr lang="en-US" altLang="en-US" sz="1200"/>
              <a:t>, a potentially serious disease transmitted by a deer tick can cause</a:t>
            </a:r>
            <a:r>
              <a:rPr lang="es-ES_tradnl" altLang="en-US" sz="1200"/>
              <a:t> 	</a:t>
            </a:r>
            <a:r>
              <a:rPr lang="en-US" altLang="en-US" sz="1200"/>
              <a:t>permanent damage to the nervous system and joints.</a:t>
            </a:r>
          </a:p>
          <a:p>
            <a:pPr lvl="1">
              <a:spcBef>
                <a:spcPct val="50000"/>
              </a:spcBef>
              <a:buFontTx/>
              <a:buChar char="•"/>
            </a:pPr>
            <a:r>
              <a:rPr lang="es-ES_tradnl" altLang="en-US" sz="1200" u="sng"/>
              <a:t>Tetanus</a:t>
            </a:r>
            <a:r>
              <a:rPr lang="es-ES_tradnl" altLang="en-US" sz="1200"/>
              <a:t>, a potentially fatal disease from contact with soil, manure or human feces.  	Causes muscle spasms and convulsions.</a:t>
            </a:r>
            <a:endParaRPr lang="en-US" altLang="en-US" sz="1200"/>
          </a:p>
        </p:txBody>
      </p:sp>
      <p:sp>
        <p:nvSpPr>
          <p:cNvPr id="33802" name="Text Box 1064">
            <a:extLst>
              <a:ext uri="{FF2B5EF4-FFF2-40B4-BE49-F238E27FC236}">
                <a16:creationId xmlns:a16="http://schemas.microsoft.com/office/drawing/2014/main" id="{4780C7C7-A588-4A21-85E6-35E2341A0382}"/>
              </a:ext>
            </a:extLst>
          </p:cNvPr>
          <p:cNvSpPr txBox="1">
            <a:spLocks noChangeArrowheads="1"/>
          </p:cNvSpPr>
          <p:nvPr/>
        </p:nvSpPr>
        <p:spPr bwMode="auto">
          <a:xfrm>
            <a:off x="3200400" y="6858000"/>
            <a:ext cx="27432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461963" indent="-22701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spcBef>
                <a:spcPct val="50000"/>
              </a:spcBef>
            </a:pPr>
            <a:r>
              <a:rPr lang="en-US" altLang="en-US"/>
              <a:t>Other biological hazards include:</a:t>
            </a:r>
          </a:p>
          <a:p>
            <a:pPr lvl="2">
              <a:spcBef>
                <a:spcPct val="50000"/>
              </a:spcBef>
              <a:buFontTx/>
              <a:buChar char="•"/>
            </a:pPr>
            <a:r>
              <a:rPr lang="en-US" altLang="en-US" sz="1200"/>
              <a:t>Ants</a:t>
            </a:r>
          </a:p>
          <a:p>
            <a:pPr lvl="2">
              <a:spcBef>
                <a:spcPct val="50000"/>
              </a:spcBef>
              <a:buFontTx/>
              <a:buChar char="•"/>
            </a:pPr>
            <a:r>
              <a:rPr lang="en-US" altLang="en-US" sz="1200"/>
              <a:t>Bees</a:t>
            </a:r>
          </a:p>
          <a:p>
            <a:pPr lvl="2">
              <a:spcBef>
                <a:spcPct val="50000"/>
              </a:spcBef>
              <a:buFontTx/>
              <a:buChar char="•"/>
            </a:pPr>
            <a:r>
              <a:rPr lang="en-US" altLang="en-US" sz="1200"/>
              <a:t>Mosquitos</a:t>
            </a:r>
          </a:p>
          <a:p>
            <a:pPr lvl="2">
              <a:spcBef>
                <a:spcPct val="50000"/>
              </a:spcBef>
              <a:buFontTx/>
              <a:buChar char="•"/>
            </a:pPr>
            <a:r>
              <a:rPr lang="en-US" altLang="en-US" sz="1200"/>
              <a:t>Wasps</a:t>
            </a:r>
          </a:p>
          <a:p>
            <a:pPr lvl="2">
              <a:spcBef>
                <a:spcPct val="50000"/>
              </a:spcBef>
              <a:buFontTx/>
              <a:buChar char="•"/>
            </a:pPr>
            <a:r>
              <a:rPr lang="en-US" altLang="en-US" sz="1200"/>
              <a:t>Spiders</a:t>
            </a:r>
          </a:p>
          <a:p>
            <a:pPr lvl="2">
              <a:spcBef>
                <a:spcPct val="50000"/>
              </a:spcBef>
              <a:buFontTx/>
              <a:buChar char="•"/>
            </a:pPr>
            <a:r>
              <a:rPr lang="en-US" altLang="en-US" sz="1200"/>
              <a:t>Snakes</a:t>
            </a:r>
            <a:endParaRPr lang="en-US" altLang="en-US"/>
          </a:p>
        </p:txBody>
      </p:sp>
      <p:pic>
        <p:nvPicPr>
          <p:cNvPr id="33803" name="Picture 1066" descr="C:\Program Files\Microsoft Publisher\Clipart\Snake1.wmf">
            <a:extLst>
              <a:ext uri="{FF2B5EF4-FFF2-40B4-BE49-F238E27FC236}">
                <a16:creationId xmlns:a16="http://schemas.microsoft.com/office/drawing/2014/main" id="{2CA46F9D-9EE7-4DA0-ACE9-23942848CF29}"/>
              </a:ext>
            </a:extLst>
          </p:cNvPr>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5105400" y="7848600"/>
            <a:ext cx="7048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4" name="Group 1080">
            <a:extLst>
              <a:ext uri="{FF2B5EF4-FFF2-40B4-BE49-F238E27FC236}">
                <a16:creationId xmlns:a16="http://schemas.microsoft.com/office/drawing/2014/main" id="{E9B84D49-11AB-4522-AE9E-5EE5872AE0EB}"/>
              </a:ext>
            </a:extLst>
          </p:cNvPr>
          <p:cNvGrpSpPr>
            <a:grpSpLocks/>
          </p:cNvGrpSpPr>
          <p:nvPr/>
        </p:nvGrpSpPr>
        <p:grpSpPr bwMode="auto">
          <a:xfrm rot="3586789">
            <a:off x="5825332" y="7281068"/>
            <a:ext cx="520700" cy="588963"/>
            <a:chOff x="2979" y="4609"/>
            <a:chExt cx="433" cy="509"/>
          </a:xfrm>
        </p:grpSpPr>
        <p:sp>
          <p:nvSpPr>
            <p:cNvPr id="33806" name="Freeform 1081">
              <a:extLst>
                <a:ext uri="{FF2B5EF4-FFF2-40B4-BE49-F238E27FC236}">
                  <a16:creationId xmlns:a16="http://schemas.microsoft.com/office/drawing/2014/main" id="{647F4D9C-61C9-45FE-87CD-95FA38F1CF76}"/>
                </a:ext>
              </a:extLst>
            </p:cNvPr>
            <p:cNvSpPr>
              <a:spLocks/>
            </p:cNvSpPr>
            <p:nvPr/>
          </p:nvSpPr>
          <p:spPr bwMode="auto">
            <a:xfrm>
              <a:off x="2979" y="4726"/>
              <a:ext cx="202" cy="128"/>
            </a:xfrm>
            <a:custGeom>
              <a:avLst/>
              <a:gdLst>
                <a:gd name="T0" fmla="*/ 0 w 405"/>
                <a:gd name="T1" fmla="*/ 0 h 257"/>
                <a:gd name="T2" fmla="*/ 0 w 405"/>
                <a:gd name="T3" fmla="*/ 0 h 257"/>
                <a:gd name="T4" fmla="*/ 0 w 405"/>
                <a:gd name="T5" fmla="*/ 0 h 257"/>
                <a:gd name="T6" fmla="*/ 0 w 405"/>
                <a:gd name="T7" fmla="*/ 0 h 257"/>
                <a:gd name="T8" fmla="*/ 0 w 405"/>
                <a:gd name="T9" fmla="*/ 0 h 257"/>
                <a:gd name="T10" fmla="*/ 0 w 405"/>
                <a:gd name="T11" fmla="*/ 0 h 257"/>
                <a:gd name="T12" fmla="*/ 0 w 405"/>
                <a:gd name="T13" fmla="*/ 0 h 257"/>
                <a:gd name="T14" fmla="*/ 0 w 405"/>
                <a:gd name="T15" fmla="*/ 0 h 257"/>
                <a:gd name="T16" fmla="*/ 0 w 405"/>
                <a:gd name="T17" fmla="*/ 0 h 257"/>
                <a:gd name="T18" fmla="*/ 0 w 405"/>
                <a:gd name="T19" fmla="*/ 0 h 257"/>
                <a:gd name="T20" fmla="*/ 0 w 405"/>
                <a:gd name="T21" fmla="*/ 0 h 257"/>
                <a:gd name="T22" fmla="*/ 0 w 405"/>
                <a:gd name="T23" fmla="*/ 0 h 257"/>
                <a:gd name="T24" fmla="*/ 0 w 405"/>
                <a:gd name="T25" fmla="*/ 0 h 257"/>
                <a:gd name="T26" fmla="*/ 0 w 405"/>
                <a:gd name="T27" fmla="*/ 0 h 257"/>
                <a:gd name="T28" fmla="*/ 0 w 405"/>
                <a:gd name="T29" fmla="*/ 0 h 257"/>
                <a:gd name="T30" fmla="*/ 0 w 405"/>
                <a:gd name="T31" fmla="*/ 0 h 257"/>
                <a:gd name="T32" fmla="*/ 0 w 405"/>
                <a:gd name="T33" fmla="*/ 0 h 257"/>
                <a:gd name="T34" fmla="*/ 0 w 405"/>
                <a:gd name="T35" fmla="*/ 0 h 257"/>
                <a:gd name="T36" fmla="*/ 0 w 405"/>
                <a:gd name="T37" fmla="*/ 0 h 257"/>
                <a:gd name="T38" fmla="*/ 0 w 405"/>
                <a:gd name="T39" fmla="*/ 0 h 257"/>
                <a:gd name="T40" fmla="*/ 0 w 405"/>
                <a:gd name="T41" fmla="*/ 0 h 257"/>
                <a:gd name="T42" fmla="*/ 0 w 405"/>
                <a:gd name="T43" fmla="*/ 0 h 257"/>
                <a:gd name="T44" fmla="*/ 0 w 405"/>
                <a:gd name="T45" fmla="*/ 0 h 257"/>
                <a:gd name="T46" fmla="*/ 0 w 405"/>
                <a:gd name="T47" fmla="*/ 0 h 257"/>
                <a:gd name="T48" fmla="*/ 0 w 405"/>
                <a:gd name="T49" fmla="*/ 0 h 257"/>
                <a:gd name="T50" fmla="*/ 0 w 405"/>
                <a:gd name="T51" fmla="*/ 0 h 257"/>
                <a:gd name="T52" fmla="*/ 0 w 405"/>
                <a:gd name="T53" fmla="*/ 0 h 257"/>
                <a:gd name="T54" fmla="*/ 0 w 405"/>
                <a:gd name="T55" fmla="*/ 0 h 257"/>
                <a:gd name="T56" fmla="*/ 0 w 405"/>
                <a:gd name="T57" fmla="*/ 0 h 257"/>
                <a:gd name="T58" fmla="*/ 0 w 405"/>
                <a:gd name="T59" fmla="*/ 0 h 257"/>
                <a:gd name="T60" fmla="*/ 0 w 405"/>
                <a:gd name="T61" fmla="*/ 0 h 257"/>
                <a:gd name="T62" fmla="*/ 0 w 405"/>
                <a:gd name="T63" fmla="*/ 0 h 257"/>
                <a:gd name="T64" fmla="*/ 0 w 405"/>
                <a:gd name="T65" fmla="*/ 0 h 257"/>
                <a:gd name="T66" fmla="*/ 0 w 405"/>
                <a:gd name="T67" fmla="*/ 0 h 257"/>
                <a:gd name="T68" fmla="*/ 0 w 405"/>
                <a:gd name="T69" fmla="*/ 0 h 257"/>
                <a:gd name="T70" fmla="*/ 0 w 405"/>
                <a:gd name="T71" fmla="*/ 0 h 257"/>
                <a:gd name="T72" fmla="*/ 0 w 405"/>
                <a:gd name="T73" fmla="*/ 0 h 257"/>
                <a:gd name="T74" fmla="*/ 0 w 405"/>
                <a:gd name="T75" fmla="*/ 0 h 257"/>
                <a:gd name="T76" fmla="*/ 0 w 405"/>
                <a:gd name="T77" fmla="*/ 0 h 257"/>
                <a:gd name="T78" fmla="*/ 0 w 405"/>
                <a:gd name="T79" fmla="*/ 0 h 257"/>
                <a:gd name="T80" fmla="*/ 0 w 405"/>
                <a:gd name="T81" fmla="*/ 0 h 257"/>
                <a:gd name="T82" fmla="*/ 0 w 405"/>
                <a:gd name="T83" fmla="*/ 0 h 257"/>
                <a:gd name="T84" fmla="*/ 0 w 405"/>
                <a:gd name="T85" fmla="*/ 0 h 257"/>
                <a:gd name="T86" fmla="*/ 0 w 405"/>
                <a:gd name="T87" fmla="*/ 0 h 257"/>
                <a:gd name="T88" fmla="*/ 0 w 405"/>
                <a:gd name="T89" fmla="*/ 0 h 257"/>
                <a:gd name="T90" fmla="*/ 0 w 405"/>
                <a:gd name="T91" fmla="*/ 0 h 257"/>
                <a:gd name="T92" fmla="*/ 0 w 405"/>
                <a:gd name="T93" fmla="*/ 0 h 257"/>
                <a:gd name="T94" fmla="*/ 0 w 405"/>
                <a:gd name="T95" fmla="*/ 0 h 257"/>
                <a:gd name="T96" fmla="*/ 0 w 405"/>
                <a:gd name="T97" fmla="*/ 0 h 257"/>
                <a:gd name="T98" fmla="*/ 0 w 405"/>
                <a:gd name="T99" fmla="*/ 0 h 257"/>
                <a:gd name="T100" fmla="*/ 0 w 405"/>
                <a:gd name="T101" fmla="*/ 0 h 257"/>
                <a:gd name="T102" fmla="*/ 0 w 405"/>
                <a:gd name="T103" fmla="*/ 0 h 257"/>
                <a:gd name="T104" fmla="*/ 0 w 405"/>
                <a:gd name="T105" fmla="*/ 0 h 257"/>
                <a:gd name="T106" fmla="*/ 0 w 405"/>
                <a:gd name="T107" fmla="*/ 0 h 257"/>
                <a:gd name="T108" fmla="*/ 0 w 405"/>
                <a:gd name="T109" fmla="*/ 0 h 257"/>
                <a:gd name="T110" fmla="*/ 0 w 405"/>
                <a:gd name="T111" fmla="*/ 0 h 257"/>
                <a:gd name="T112" fmla="*/ 0 w 405"/>
                <a:gd name="T113" fmla="*/ 0 h 257"/>
                <a:gd name="T114" fmla="*/ 0 w 405"/>
                <a:gd name="T115" fmla="*/ 0 h 2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5" h="257">
                  <a:moveTo>
                    <a:pt x="404" y="235"/>
                  </a:moveTo>
                  <a:lnTo>
                    <a:pt x="391" y="237"/>
                  </a:lnTo>
                  <a:lnTo>
                    <a:pt x="375" y="234"/>
                  </a:lnTo>
                  <a:lnTo>
                    <a:pt x="358" y="231"/>
                  </a:lnTo>
                  <a:lnTo>
                    <a:pt x="340" y="227"/>
                  </a:lnTo>
                  <a:lnTo>
                    <a:pt x="320" y="222"/>
                  </a:lnTo>
                  <a:lnTo>
                    <a:pt x="302" y="220"/>
                  </a:lnTo>
                  <a:lnTo>
                    <a:pt x="283" y="217"/>
                  </a:lnTo>
                  <a:lnTo>
                    <a:pt x="266" y="215"/>
                  </a:lnTo>
                  <a:lnTo>
                    <a:pt x="256" y="210"/>
                  </a:lnTo>
                  <a:lnTo>
                    <a:pt x="239" y="200"/>
                  </a:lnTo>
                  <a:lnTo>
                    <a:pt x="218" y="187"/>
                  </a:lnTo>
                  <a:lnTo>
                    <a:pt x="195" y="173"/>
                  </a:lnTo>
                  <a:lnTo>
                    <a:pt x="171" y="160"/>
                  </a:lnTo>
                  <a:lnTo>
                    <a:pt x="150" y="147"/>
                  </a:lnTo>
                  <a:lnTo>
                    <a:pt x="134" y="137"/>
                  </a:lnTo>
                  <a:lnTo>
                    <a:pt x="126" y="132"/>
                  </a:lnTo>
                  <a:lnTo>
                    <a:pt x="119" y="125"/>
                  </a:lnTo>
                  <a:lnTo>
                    <a:pt x="109" y="113"/>
                  </a:lnTo>
                  <a:lnTo>
                    <a:pt x="96" y="96"/>
                  </a:lnTo>
                  <a:lnTo>
                    <a:pt x="82" y="79"/>
                  </a:lnTo>
                  <a:lnTo>
                    <a:pt x="68" y="61"/>
                  </a:lnTo>
                  <a:lnTo>
                    <a:pt x="55" y="45"/>
                  </a:lnTo>
                  <a:lnTo>
                    <a:pt x="44" y="31"/>
                  </a:lnTo>
                  <a:lnTo>
                    <a:pt x="37" y="22"/>
                  </a:lnTo>
                  <a:lnTo>
                    <a:pt x="28" y="11"/>
                  </a:lnTo>
                  <a:lnTo>
                    <a:pt x="20" y="4"/>
                  </a:lnTo>
                  <a:lnTo>
                    <a:pt x="11" y="0"/>
                  </a:lnTo>
                  <a:lnTo>
                    <a:pt x="4" y="2"/>
                  </a:lnTo>
                  <a:lnTo>
                    <a:pt x="0" y="11"/>
                  </a:lnTo>
                  <a:lnTo>
                    <a:pt x="1" y="21"/>
                  </a:lnTo>
                  <a:lnTo>
                    <a:pt x="8" y="29"/>
                  </a:lnTo>
                  <a:lnTo>
                    <a:pt x="20" y="31"/>
                  </a:lnTo>
                  <a:lnTo>
                    <a:pt x="32" y="41"/>
                  </a:lnTo>
                  <a:lnTo>
                    <a:pt x="46" y="55"/>
                  </a:lnTo>
                  <a:lnTo>
                    <a:pt x="61" y="72"/>
                  </a:lnTo>
                  <a:lnTo>
                    <a:pt x="75" y="90"/>
                  </a:lnTo>
                  <a:lnTo>
                    <a:pt x="86" y="109"/>
                  </a:lnTo>
                  <a:lnTo>
                    <a:pt x="97" y="126"/>
                  </a:lnTo>
                  <a:lnTo>
                    <a:pt x="106" y="139"/>
                  </a:lnTo>
                  <a:lnTo>
                    <a:pt x="110" y="146"/>
                  </a:lnTo>
                  <a:lnTo>
                    <a:pt x="119" y="153"/>
                  </a:lnTo>
                  <a:lnTo>
                    <a:pt x="136" y="163"/>
                  </a:lnTo>
                  <a:lnTo>
                    <a:pt x="158" y="177"/>
                  </a:lnTo>
                  <a:lnTo>
                    <a:pt x="184" y="191"/>
                  </a:lnTo>
                  <a:lnTo>
                    <a:pt x="209" y="205"/>
                  </a:lnTo>
                  <a:lnTo>
                    <a:pt x="233" y="218"/>
                  </a:lnTo>
                  <a:lnTo>
                    <a:pt x="252" y="228"/>
                  </a:lnTo>
                  <a:lnTo>
                    <a:pt x="263" y="232"/>
                  </a:lnTo>
                  <a:lnTo>
                    <a:pt x="272" y="235"/>
                  </a:lnTo>
                  <a:lnTo>
                    <a:pt x="284" y="238"/>
                  </a:lnTo>
                  <a:lnTo>
                    <a:pt x="300" y="241"/>
                  </a:lnTo>
                  <a:lnTo>
                    <a:pt x="317" y="244"/>
                  </a:lnTo>
                  <a:lnTo>
                    <a:pt x="338" y="248"/>
                  </a:lnTo>
                  <a:lnTo>
                    <a:pt x="360" y="251"/>
                  </a:lnTo>
                  <a:lnTo>
                    <a:pt x="382" y="254"/>
                  </a:lnTo>
                  <a:lnTo>
                    <a:pt x="405" y="257"/>
                  </a:lnTo>
                  <a:lnTo>
                    <a:pt x="40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7" name="Freeform 1082">
              <a:extLst>
                <a:ext uri="{FF2B5EF4-FFF2-40B4-BE49-F238E27FC236}">
                  <a16:creationId xmlns:a16="http://schemas.microsoft.com/office/drawing/2014/main" id="{8C877967-94FD-4A5D-B852-4A6F90723968}"/>
                </a:ext>
              </a:extLst>
            </p:cNvPr>
            <p:cNvSpPr>
              <a:spLocks/>
            </p:cNvSpPr>
            <p:nvPr/>
          </p:nvSpPr>
          <p:spPr bwMode="auto">
            <a:xfrm>
              <a:off x="3004" y="4798"/>
              <a:ext cx="181" cy="83"/>
            </a:xfrm>
            <a:custGeom>
              <a:avLst/>
              <a:gdLst>
                <a:gd name="T0" fmla="*/ 1 w 361"/>
                <a:gd name="T1" fmla="*/ 1 h 165"/>
                <a:gd name="T2" fmla="*/ 1 w 361"/>
                <a:gd name="T3" fmla="*/ 1 h 165"/>
                <a:gd name="T4" fmla="*/ 1 w 361"/>
                <a:gd name="T5" fmla="*/ 1 h 165"/>
                <a:gd name="T6" fmla="*/ 1 w 361"/>
                <a:gd name="T7" fmla="*/ 1 h 165"/>
                <a:gd name="T8" fmla="*/ 1 w 361"/>
                <a:gd name="T9" fmla="*/ 1 h 165"/>
                <a:gd name="T10" fmla="*/ 1 w 361"/>
                <a:gd name="T11" fmla="*/ 1 h 165"/>
                <a:gd name="T12" fmla="*/ 1 w 361"/>
                <a:gd name="T13" fmla="*/ 1 h 165"/>
                <a:gd name="T14" fmla="*/ 1 w 361"/>
                <a:gd name="T15" fmla="*/ 1 h 165"/>
                <a:gd name="T16" fmla="*/ 1 w 361"/>
                <a:gd name="T17" fmla="*/ 1 h 165"/>
                <a:gd name="T18" fmla="*/ 1 w 361"/>
                <a:gd name="T19" fmla="*/ 1 h 165"/>
                <a:gd name="T20" fmla="*/ 1 w 361"/>
                <a:gd name="T21" fmla="*/ 1 h 165"/>
                <a:gd name="T22" fmla="*/ 1 w 361"/>
                <a:gd name="T23" fmla="*/ 1 h 165"/>
                <a:gd name="T24" fmla="*/ 1 w 361"/>
                <a:gd name="T25" fmla="*/ 1 h 165"/>
                <a:gd name="T26" fmla="*/ 1 w 361"/>
                <a:gd name="T27" fmla="*/ 1 h 165"/>
                <a:gd name="T28" fmla="*/ 1 w 361"/>
                <a:gd name="T29" fmla="*/ 1 h 165"/>
                <a:gd name="T30" fmla="*/ 1 w 361"/>
                <a:gd name="T31" fmla="*/ 1 h 165"/>
                <a:gd name="T32" fmla="*/ 1 w 361"/>
                <a:gd name="T33" fmla="*/ 1 h 165"/>
                <a:gd name="T34" fmla="*/ 1 w 361"/>
                <a:gd name="T35" fmla="*/ 1 h 165"/>
                <a:gd name="T36" fmla="*/ 1 w 361"/>
                <a:gd name="T37" fmla="*/ 1 h 165"/>
                <a:gd name="T38" fmla="*/ 1 w 361"/>
                <a:gd name="T39" fmla="*/ 1 h 165"/>
                <a:gd name="T40" fmla="*/ 1 w 361"/>
                <a:gd name="T41" fmla="*/ 1 h 165"/>
                <a:gd name="T42" fmla="*/ 1 w 361"/>
                <a:gd name="T43" fmla="*/ 1 h 165"/>
                <a:gd name="T44" fmla="*/ 1 w 361"/>
                <a:gd name="T45" fmla="*/ 1 h 165"/>
                <a:gd name="T46" fmla="*/ 1 w 361"/>
                <a:gd name="T47" fmla="*/ 1 h 165"/>
                <a:gd name="T48" fmla="*/ 1 w 361"/>
                <a:gd name="T49" fmla="*/ 1 h 165"/>
                <a:gd name="T50" fmla="*/ 1 w 361"/>
                <a:gd name="T51" fmla="*/ 1 h 165"/>
                <a:gd name="T52" fmla="*/ 1 w 361"/>
                <a:gd name="T53" fmla="*/ 1 h 165"/>
                <a:gd name="T54" fmla="*/ 0 w 361"/>
                <a:gd name="T55" fmla="*/ 1 h 165"/>
                <a:gd name="T56" fmla="*/ 1 w 361"/>
                <a:gd name="T57" fmla="*/ 0 h 165"/>
                <a:gd name="T58" fmla="*/ 1 w 361"/>
                <a:gd name="T59" fmla="*/ 0 h 165"/>
                <a:gd name="T60" fmla="*/ 1 w 361"/>
                <a:gd name="T61" fmla="*/ 1 h 165"/>
                <a:gd name="T62" fmla="*/ 1 w 361"/>
                <a:gd name="T63" fmla="*/ 1 h 165"/>
                <a:gd name="T64" fmla="*/ 1 w 361"/>
                <a:gd name="T65" fmla="*/ 1 h 165"/>
                <a:gd name="T66" fmla="*/ 1 w 361"/>
                <a:gd name="T67" fmla="*/ 1 h 165"/>
                <a:gd name="T68" fmla="*/ 1 w 361"/>
                <a:gd name="T69" fmla="*/ 1 h 165"/>
                <a:gd name="T70" fmla="*/ 1 w 361"/>
                <a:gd name="T71" fmla="*/ 1 h 165"/>
                <a:gd name="T72" fmla="*/ 1 w 361"/>
                <a:gd name="T73" fmla="*/ 1 h 165"/>
                <a:gd name="T74" fmla="*/ 1 w 361"/>
                <a:gd name="T75" fmla="*/ 1 h 165"/>
                <a:gd name="T76" fmla="*/ 1 w 361"/>
                <a:gd name="T77" fmla="*/ 1 h 165"/>
                <a:gd name="T78" fmla="*/ 1 w 361"/>
                <a:gd name="T79" fmla="*/ 1 h 165"/>
                <a:gd name="T80" fmla="*/ 1 w 361"/>
                <a:gd name="T81" fmla="*/ 1 h 165"/>
                <a:gd name="T82" fmla="*/ 1 w 361"/>
                <a:gd name="T83" fmla="*/ 1 h 165"/>
                <a:gd name="T84" fmla="*/ 1 w 361"/>
                <a:gd name="T85" fmla="*/ 1 h 165"/>
                <a:gd name="T86" fmla="*/ 1 w 361"/>
                <a:gd name="T87" fmla="*/ 1 h 165"/>
                <a:gd name="T88" fmla="*/ 1 w 361"/>
                <a:gd name="T89" fmla="*/ 1 h 165"/>
                <a:gd name="T90" fmla="*/ 1 w 361"/>
                <a:gd name="T91" fmla="*/ 1 h 165"/>
                <a:gd name="T92" fmla="*/ 1 w 361"/>
                <a:gd name="T93" fmla="*/ 1 h 165"/>
                <a:gd name="T94" fmla="*/ 1 w 361"/>
                <a:gd name="T95" fmla="*/ 1 h 165"/>
                <a:gd name="T96" fmla="*/ 1 w 361"/>
                <a:gd name="T97" fmla="*/ 1 h 165"/>
                <a:gd name="T98" fmla="*/ 1 w 361"/>
                <a:gd name="T99" fmla="*/ 1 h 165"/>
                <a:gd name="T100" fmla="*/ 1 w 361"/>
                <a:gd name="T101" fmla="*/ 1 h 165"/>
                <a:gd name="T102" fmla="*/ 1 w 361"/>
                <a:gd name="T103" fmla="*/ 1 h 165"/>
                <a:gd name="T104" fmla="*/ 1 w 361"/>
                <a:gd name="T105" fmla="*/ 1 h 165"/>
                <a:gd name="T106" fmla="*/ 1 w 361"/>
                <a:gd name="T107" fmla="*/ 1 h 165"/>
                <a:gd name="T108" fmla="*/ 1 w 361"/>
                <a:gd name="T109" fmla="*/ 1 h 165"/>
                <a:gd name="T110" fmla="*/ 1 w 361"/>
                <a:gd name="T111" fmla="*/ 1 h 165"/>
                <a:gd name="T112" fmla="*/ 1 w 361"/>
                <a:gd name="T113" fmla="*/ 1 h 165"/>
                <a:gd name="T114" fmla="*/ 1 w 361"/>
                <a:gd name="T115" fmla="*/ 1 h 1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1" h="165">
                  <a:moveTo>
                    <a:pt x="361" y="142"/>
                  </a:moveTo>
                  <a:lnTo>
                    <a:pt x="345" y="148"/>
                  </a:lnTo>
                  <a:lnTo>
                    <a:pt x="328" y="155"/>
                  </a:lnTo>
                  <a:lnTo>
                    <a:pt x="311" y="159"/>
                  </a:lnTo>
                  <a:lnTo>
                    <a:pt x="296" y="164"/>
                  </a:lnTo>
                  <a:lnTo>
                    <a:pt x="280" y="165"/>
                  </a:lnTo>
                  <a:lnTo>
                    <a:pt x="268" y="165"/>
                  </a:lnTo>
                  <a:lnTo>
                    <a:pt x="259" y="164"/>
                  </a:lnTo>
                  <a:lnTo>
                    <a:pt x="255" y="158"/>
                  </a:lnTo>
                  <a:lnTo>
                    <a:pt x="235" y="154"/>
                  </a:lnTo>
                  <a:lnTo>
                    <a:pt x="214" y="149"/>
                  </a:lnTo>
                  <a:lnTo>
                    <a:pt x="191" y="145"/>
                  </a:lnTo>
                  <a:lnTo>
                    <a:pt x="170" y="140"/>
                  </a:lnTo>
                  <a:lnTo>
                    <a:pt x="150" y="134"/>
                  </a:lnTo>
                  <a:lnTo>
                    <a:pt x="133" y="128"/>
                  </a:lnTo>
                  <a:lnTo>
                    <a:pt x="119" y="121"/>
                  </a:lnTo>
                  <a:lnTo>
                    <a:pt x="110" y="115"/>
                  </a:lnTo>
                  <a:lnTo>
                    <a:pt x="102" y="107"/>
                  </a:lnTo>
                  <a:lnTo>
                    <a:pt x="90" y="94"/>
                  </a:lnTo>
                  <a:lnTo>
                    <a:pt x="78" y="78"/>
                  </a:lnTo>
                  <a:lnTo>
                    <a:pt x="65" y="63"/>
                  </a:lnTo>
                  <a:lnTo>
                    <a:pt x="51" y="49"/>
                  </a:lnTo>
                  <a:lnTo>
                    <a:pt x="38" y="36"/>
                  </a:lnTo>
                  <a:lnTo>
                    <a:pt x="28" y="26"/>
                  </a:lnTo>
                  <a:lnTo>
                    <a:pt x="22" y="20"/>
                  </a:lnTo>
                  <a:lnTo>
                    <a:pt x="12" y="20"/>
                  </a:lnTo>
                  <a:lnTo>
                    <a:pt x="4" y="15"/>
                  </a:lnTo>
                  <a:lnTo>
                    <a:pt x="0" y="6"/>
                  </a:lnTo>
                  <a:lnTo>
                    <a:pt x="5" y="0"/>
                  </a:lnTo>
                  <a:lnTo>
                    <a:pt x="12" y="0"/>
                  </a:lnTo>
                  <a:lnTo>
                    <a:pt x="21" y="2"/>
                  </a:lnTo>
                  <a:lnTo>
                    <a:pt x="29" y="6"/>
                  </a:lnTo>
                  <a:lnTo>
                    <a:pt x="38" y="13"/>
                  </a:lnTo>
                  <a:lnTo>
                    <a:pt x="44" y="20"/>
                  </a:lnTo>
                  <a:lnTo>
                    <a:pt x="54" y="30"/>
                  </a:lnTo>
                  <a:lnTo>
                    <a:pt x="65" y="43"/>
                  </a:lnTo>
                  <a:lnTo>
                    <a:pt x="78" y="57"/>
                  </a:lnTo>
                  <a:lnTo>
                    <a:pt x="90" y="71"/>
                  </a:lnTo>
                  <a:lnTo>
                    <a:pt x="102" y="84"/>
                  </a:lnTo>
                  <a:lnTo>
                    <a:pt x="112" y="94"/>
                  </a:lnTo>
                  <a:lnTo>
                    <a:pt x="117" y="98"/>
                  </a:lnTo>
                  <a:lnTo>
                    <a:pt x="126" y="101"/>
                  </a:lnTo>
                  <a:lnTo>
                    <a:pt x="141" y="108"/>
                  </a:lnTo>
                  <a:lnTo>
                    <a:pt x="163" y="115"/>
                  </a:lnTo>
                  <a:lnTo>
                    <a:pt x="187" y="122"/>
                  </a:lnTo>
                  <a:lnTo>
                    <a:pt x="209" y="130"/>
                  </a:lnTo>
                  <a:lnTo>
                    <a:pt x="231" y="137"/>
                  </a:lnTo>
                  <a:lnTo>
                    <a:pt x="248" y="141"/>
                  </a:lnTo>
                  <a:lnTo>
                    <a:pt x="256" y="142"/>
                  </a:lnTo>
                  <a:lnTo>
                    <a:pt x="263" y="141"/>
                  </a:lnTo>
                  <a:lnTo>
                    <a:pt x="276" y="140"/>
                  </a:lnTo>
                  <a:lnTo>
                    <a:pt x="292" y="137"/>
                  </a:lnTo>
                  <a:lnTo>
                    <a:pt x="307" y="135"/>
                  </a:lnTo>
                  <a:lnTo>
                    <a:pt x="324" y="132"/>
                  </a:lnTo>
                  <a:lnTo>
                    <a:pt x="340" y="130"/>
                  </a:lnTo>
                  <a:lnTo>
                    <a:pt x="351" y="128"/>
                  </a:lnTo>
                  <a:lnTo>
                    <a:pt x="358" y="128"/>
                  </a:lnTo>
                  <a:lnTo>
                    <a:pt x="361"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8" name="Freeform 1083">
              <a:extLst>
                <a:ext uri="{FF2B5EF4-FFF2-40B4-BE49-F238E27FC236}">
                  <a16:creationId xmlns:a16="http://schemas.microsoft.com/office/drawing/2014/main" id="{2269EBF8-9F6A-4407-8086-CBE0484DF3BC}"/>
                </a:ext>
              </a:extLst>
            </p:cNvPr>
            <p:cNvSpPr>
              <a:spLocks/>
            </p:cNvSpPr>
            <p:nvPr/>
          </p:nvSpPr>
          <p:spPr bwMode="auto">
            <a:xfrm>
              <a:off x="3126" y="4875"/>
              <a:ext cx="63" cy="189"/>
            </a:xfrm>
            <a:custGeom>
              <a:avLst/>
              <a:gdLst>
                <a:gd name="T0" fmla="*/ 1 w 125"/>
                <a:gd name="T1" fmla="*/ 0 h 377"/>
                <a:gd name="T2" fmla="*/ 1 w 125"/>
                <a:gd name="T3" fmla="*/ 1 h 377"/>
                <a:gd name="T4" fmla="*/ 1 w 125"/>
                <a:gd name="T5" fmla="*/ 1 h 377"/>
                <a:gd name="T6" fmla="*/ 1 w 125"/>
                <a:gd name="T7" fmla="*/ 1 h 377"/>
                <a:gd name="T8" fmla="*/ 1 w 125"/>
                <a:gd name="T9" fmla="*/ 1 h 377"/>
                <a:gd name="T10" fmla="*/ 1 w 125"/>
                <a:gd name="T11" fmla="*/ 1 h 377"/>
                <a:gd name="T12" fmla="*/ 1 w 125"/>
                <a:gd name="T13" fmla="*/ 1 h 377"/>
                <a:gd name="T14" fmla="*/ 1 w 125"/>
                <a:gd name="T15" fmla="*/ 1 h 377"/>
                <a:gd name="T16" fmla="*/ 1 w 125"/>
                <a:gd name="T17" fmla="*/ 1 h 377"/>
                <a:gd name="T18" fmla="*/ 1 w 125"/>
                <a:gd name="T19" fmla="*/ 1 h 377"/>
                <a:gd name="T20" fmla="*/ 1 w 125"/>
                <a:gd name="T21" fmla="*/ 1 h 377"/>
                <a:gd name="T22" fmla="*/ 1 w 125"/>
                <a:gd name="T23" fmla="*/ 1 h 377"/>
                <a:gd name="T24" fmla="*/ 0 w 125"/>
                <a:gd name="T25" fmla="*/ 1 h 377"/>
                <a:gd name="T26" fmla="*/ 1 w 125"/>
                <a:gd name="T27" fmla="*/ 1 h 377"/>
                <a:gd name="T28" fmla="*/ 1 w 125"/>
                <a:gd name="T29" fmla="*/ 1 h 377"/>
                <a:gd name="T30" fmla="*/ 1 w 125"/>
                <a:gd name="T31" fmla="*/ 1 h 377"/>
                <a:gd name="T32" fmla="*/ 1 w 125"/>
                <a:gd name="T33" fmla="*/ 1 h 377"/>
                <a:gd name="T34" fmla="*/ 1 w 125"/>
                <a:gd name="T35" fmla="*/ 1 h 377"/>
                <a:gd name="T36" fmla="*/ 1 w 125"/>
                <a:gd name="T37" fmla="*/ 1 h 377"/>
                <a:gd name="T38" fmla="*/ 1 w 125"/>
                <a:gd name="T39" fmla="*/ 1 h 377"/>
                <a:gd name="T40" fmla="*/ 1 w 125"/>
                <a:gd name="T41" fmla="*/ 1 h 377"/>
                <a:gd name="T42" fmla="*/ 1 w 125"/>
                <a:gd name="T43" fmla="*/ 1 h 377"/>
                <a:gd name="T44" fmla="*/ 1 w 125"/>
                <a:gd name="T45" fmla="*/ 1 h 377"/>
                <a:gd name="T46" fmla="*/ 1 w 125"/>
                <a:gd name="T47" fmla="*/ 1 h 377"/>
                <a:gd name="T48" fmla="*/ 1 w 125"/>
                <a:gd name="T49" fmla="*/ 1 h 377"/>
                <a:gd name="T50" fmla="*/ 1 w 125"/>
                <a:gd name="T51" fmla="*/ 1 h 377"/>
                <a:gd name="T52" fmla="*/ 1 w 125"/>
                <a:gd name="T53" fmla="*/ 1 h 377"/>
                <a:gd name="T54" fmla="*/ 1 w 125"/>
                <a:gd name="T55" fmla="*/ 1 h 377"/>
                <a:gd name="T56" fmla="*/ 1 w 125"/>
                <a:gd name="T57" fmla="*/ 1 h 377"/>
                <a:gd name="T58" fmla="*/ 1 w 125"/>
                <a:gd name="T59" fmla="*/ 1 h 377"/>
                <a:gd name="T60" fmla="*/ 1 w 125"/>
                <a:gd name="T61" fmla="*/ 1 h 377"/>
                <a:gd name="T62" fmla="*/ 1 w 125"/>
                <a:gd name="T63" fmla="*/ 1 h 377"/>
                <a:gd name="T64" fmla="*/ 1 w 125"/>
                <a:gd name="T65" fmla="*/ 1 h 377"/>
                <a:gd name="T66" fmla="*/ 1 w 125"/>
                <a:gd name="T67" fmla="*/ 1 h 377"/>
                <a:gd name="T68" fmla="*/ 1 w 125"/>
                <a:gd name="T69" fmla="*/ 1 h 377"/>
                <a:gd name="T70" fmla="*/ 1 w 125"/>
                <a:gd name="T71" fmla="*/ 1 h 377"/>
                <a:gd name="T72" fmla="*/ 1 w 125"/>
                <a:gd name="T73" fmla="*/ 1 h 377"/>
                <a:gd name="T74" fmla="*/ 1 w 125"/>
                <a:gd name="T75" fmla="*/ 1 h 377"/>
                <a:gd name="T76" fmla="*/ 1 w 125"/>
                <a:gd name="T77" fmla="*/ 1 h 377"/>
                <a:gd name="T78" fmla="*/ 1 w 125"/>
                <a:gd name="T79" fmla="*/ 1 h 377"/>
                <a:gd name="T80" fmla="*/ 1 w 125"/>
                <a:gd name="T81" fmla="*/ 1 h 377"/>
                <a:gd name="T82" fmla="*/ 1 w 125"/>
                <a:gd name="T83" fmla="*/ 1 h 377"/>
                <a:gd name="T84" fmla="*/ 1 w 125"/>
                <a:gd name="T85" fmla="*/ 1 h 377"/>
                <a:gd name="T86" fmla="*/ 1 w 125"/>
                <a:gd name="T87" fmla="*/ 1 h 377"/>
                <a:gd name="T88" fmla="*/ 1 w 125"/>
                <a:gd name="T89" fmla="*/ 1 h 377"/>
                <a:gd name="T90" fmla="*/ 1 w 125"/>
                <a:gd name="T91" fmla="*/ 0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 h="377">
                  <a:moveTo>
                    <a:pt x="122" y="0"/>
                  </a:moveTo>
                  <a:lnTo>
                    <a:pt x="117" y="7"/>
                  </a:lnTo>
                  <a:lnTo>
                    <a:pt x="105" y="17"/>
                  </a:lnTo>
                  <a:lnTo>
                    <a:pt x="91" y="30"/>
                  </a:lnTo>
                  <a:lnTo>
                    <a:pt x="76" y="44"/>
                  </a:lnTo>
                  <a:lnTo>
                    <a:pt x="61" y="58"/>
                  </a:lnTo>
                  <a:lnTo>
                    <a:pt x="47" y="71"/>
                  </a:lnTo>
                  <a:lnTo>
                    <a:pt x="37" y="81"/>
                  </a:lnTo>
                  <a:lnTo>
                    <a:pt x="33" y="88"/>
                  </a:lnTo>
                  <a:lnTo>
                    <a:pt x="26" y="108"/>
                  </a:lnTo>
                  <a:lnTo>
                    <a:pt x="15" y="139"/>
                  </a:lnTo>
                  <a:lnTo>
                    <a:pt x="5" y="170"/>
                  </a:lnTo>
                  <a:lnTo>
                    <a:pt x="0" y="190"/>
                  </a:lnTo>
                  <a:lnTo>
                    <a:pt x="2" y="198"/>
                  </a:lnTo>
                  <a:lnTo>
                    <a:pt x="5" y="213"/>
                  </a:lnTo>
                  <a:lnTo>
                    <a:pt x="9" y="233"/>
                  </a:lnTo>
                  <a:lnTo>
                    <a:pt x="16" y="254"/>
                  </a:lnTo>
                  <a:lnTo>
                    <a:pt x="22" y="279"/>
                  </a:lnTo>
                  <a:lnTo>
                    <a:pt x="29" y="303"/>
                  </a:lnTo>
                  <a:lnTo>
                    <a:pt x="36" y="325"/>
                  </a:lnTo>
                  <a:lnTo>
                    <a:pt x="43" y="345"/>
                  </a:lnTo>
                  <a:lnTo>
                    <a:pt x="37" y="356"/>
                  </a:lnTo>
                  <a:lnTo>
                    <a:pt x="36" y="366"/>
                  </a:lnTo>
                  <a:lnTo>
                    <a:pt x="39" y="373"/>
                  </a:lnTo>
                  <a:lnTo>
                    <a:pt x="46" y="377"/>
                  </a:lnTo>
                  <a:lnTo>
                    <a:pt x="53" y="374"/>
                  </a:lnTo>
                  <a:lnTo>
                    <a:pt x="57" y="369"/>
                  </a:lnTo>
                  <a:lnTo>
                    <a:pt x="59" y="359"/>
                  </a:lnTo>
                  <a:lnTo>
                    <a:pt x="60" y="349"/>
                  </a:lnTo>
                  <a:lnTo>
                    <a:pt x="54" y="322"/>
                  </a:lnTo>
                  <a:lnTo>
                    <a:pt x="40" y="272"/>
                  </a:lnTo>
                  <a:lnTo>
                    <a:pt x="27" y="224"/>
                  </a:lnTo>
                  <a:lnTo>
                    <a:pt x="20" y="197"/>
                  </a:lnTo>
                  <a:lnTo>
                    <a:pt x="23" y="179"/>
                  </a:lnTo>
                  <a:lnTo>
                    <a:pt x="30" y="152"/>
                  </a:lnTo>
                  <a:lnTo>
                    <a:pt x="39" y="126"/>
                  </a:lnTo>
                  <a:lnTo>
                    <a:pt x="44" y="110"/>
                  </a:lnTo>
                  <a:lnTo>
                    <a:pt x="47" y="105"/>
                  </a:lnTo>
                  <a:lnTo>
                    <a:pt x="54" y="98"/>
                  </a:lnTo>
                  <a:lnTo>
                    <a:pt x="63" y="88"/>
                  </a:lnTo>
                  <a:lnTo>
                    <a:pt x="74" y="76"/>
                  </a:lnTo>
                  <a:lnTo>
                    <a:pt x="87" y="64"/>
                  </a:lnTo>
                  <a:lnTo>
                    <a:pt x="100" y="51"/>
                  </a:lnTo>
                  <a:lnTo>
                    <a:pt x="112" y="38"/>
                  </a:lnTo>
                  <a:lnTo>
                    <a:pt x="125" y="27"/>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9" name="Freeform 1084">
              <a:extLst>
                <a:ext uri="{FF2B5EF4-FFF2-40B4-BE49-F238E27FC236}">
                  <a16:creationId xmlns:a16="http://schemas.microsoft.com/office/drawing/2014/main" id="{2B555A7B-129E-46E8-9457-4E5AB770CE35}"/>
                </a:ext>
              </a:extLst>
            </p:cNvPr>
            <p:cNvSpPr>
              <a:spLocks/>
            </p:cNvSpPr>
            <p:nvPr/>
          </p:nvSpPr>
          <p:spPr bwMode="auto">
            <a:xfrm>
              <a:off x="3160" y="4888"/>
              <a:ext cx="108" cy="230"/>
            </a:xfrm>
            <a:custGeom>
              <a:avLst/>
              <a:gdLst>
                <a:gd name="T0" fmla="*/ 0 w 217"/>
                <a:gd name="T1" fmla="*/ 1 h 460"/>
                <a:gd name="T2" fmla="*/ 0 w 217"/>
                <a:gd name="T3" fmla="*/ 1 h 460"/>
                <a:gd name="T4" fmla="*/ 0 w 217"/>
                <a:gd name="T5" fmla="*/ 1 h 460"/>
                <a:gd name="T6" fmla="*/ 0 w 217"/>
                <a:gd name="T7" fmla="*/ 1 h 460"/>
                <a:gd name="T8" fmla="*/ 0 w 217"/>
                <a:gd name="T9" fmla="*/ 1 h 460"/>
                <a:gd name="T10" fmla="*/ 0 w 217"/>
                <a:gd name="T11" fmla="*/ 1 h 460"/>
                <a:gd name="T12" fmla="*/ 0 w 217"/>
                <a:gd name="T13" fmla="*/ 1 h 460"/>
                <a:gd name="T14" fmla="*/ 0 w 217"/>
                <a:gd name="T15" fmla="*/ 1 h 460"/>
                <a:gd name="T16" fmla="*/ 0 w 217"/>
                <a:gd name="T17" fmla="*/ 1 h 460"/>
                <a:gd name="T18" fmla="*/ 0 w 217"/>
                <a:gd name="T19" fmla="*/ 1 h 460"/>
                <a:gd name="T20" fmla="*/ 0 w 217"/>
                <a:gd name="T21" fmla="*/ 1 h 460"/>
                <a:gd name="T22" fmla="*/ 0 w 217"/>
                <a:gd name="T23" fmla="*/ 1 h 460"/>
                <a:gd name="T24" fmla="*/ 0 w 217"/>
                <a:gd name="T25" fmla="*/ 1 h 460"/>
                <a:gd name="T26" fmla="*/ 0 w 217"/>
                <a:gd name="T27" fmla="*/ 1 h 460"/>
                <a:gd name="T28" fmla="*/ 0 w 217"/>
                <a:gd name="T29" fmla="*/ 1 h 460"/>
                <a:gd name="T30" fmla="*/ 0 w 217"/>
                <a:gd name="T31" fmla="*/ 1 h 460"/>
                <a:gd name="T32" fmla="*/ 0 w 217"/>
                <a:gd name="T33" fmla="*/ 1 h 460"/>
                <a:gd name="T34" fmla="*/ 0 w 217"/>
                <a:gd name="T35" fmla="*/ 1 h 460"/>
                <a:gd name="T36" fmla="*/ 0 w 217"/>
                <a:gd name="T37" fmla="*/ 1 h 460"/>
                <a:gd name="T38" fmla="*/ 0 w 217"/>
                <a:gd name="T39" fmla="*/ 1 h 460"/>
                <a:gd name="T40" fmla="*/ 0 w 217"/>
                <a:gd name="T41" fmla="*/ 1 h 460"/>
                <a:gd name="T42" fmla="*/ 0 w 217"/>
                <a:gd name="T43" fmla="*/ 1 h 460"/>
                <a:gd name="T44" fmla="*/ 0 w 217"/>
                <a:gd name="T45" fmla="*/ 1 h 460"/>
                <a:gd name="T46" fmla="*/ 0 w 217"/>
                <a:gd name="T47" fmla="*/ 1 h 460"/>
                <a:gd name="T48" fmla="*/ 0 w 217"/>
                <a:gd name="T49" fmla="*/ 1 h 460"/>
                <a:gd name="T50" fmla="*/ 0 w 217"/>
                <a:gd name="T51" fmla="*/ 1 h 460"/>
                <a:gd name="T52" fmla="*/ 0 w 217"/>
                <a:gd name="T53" fmla="*/ 1 h 460"/>
                <a:gd name="T54" fmla="*/ 0 w 217"/>
                <a:gd name="T55" fmla="*/ 1 h 460"/>
                <a:gd name="T56" fmla="*/ 0 w 217"/>
                <a:gd name="T57" fmla="*/ 1 h 460"/>
                <a:gd name="T58" fmla="*/ 0 w 217"/>
                <a:gd name="T59" fmla="*/ 1 h 460"/>
                <a:gd name="T60" fmla="*/ 0 w 217"/>
                <a:gd name="T61" fmla="*/ 1 h 460"/>
                <a:gd name="T62" fmla="*/ 0 w 217"/>
                <a:gd name="T63" fmla="*/ 1 h 460"/>
                <a:gd name="T64" fmla="*/ 0 w 217"/>
                <a:gd name="T65" fmla="*/ 1 h 460"/>
                <a:gd name="T66" fmla="*/ 0 w 217"/>
                <a:gd name="T67" fmla="*/ 1 h 460"/>
                <a:gd name="T68" fmla="*/ 0 w 217"/>
                <a:gd name="T69" fmla="*/ 1 h 460"/>
                <a:gd name="T70" fmla="*/ 0 w 217"/>
                <a:gd name="T71" fmla="*/ 1 h 460"/>
                <a:gd name="T72" fmla="*/ 0 w 217"/>
                <a:gd name="T73" fmla="*/ 1 h 460"/>
                <a:gd name="T74" fmla="*/ 0 w 217"/>
                <a:gd name="T75" fmla="*/ 1 h 460"/>
                <a:gd name="T76" fmla="*/ 0 w 217"/>
                <a:gd name="T77" fmla="*/ 1 h 460"/>
                <a:gd name="T78" fmla="*/ 0 w 217"/>
                <a:gd name="T79" fmla="*/ 1 h 460"/>
                <a:gd name="T80" fmla="*/ 0 w 217"/>
                <a:gd name="T81" fmla="*/ 1 h 460"/>
                <a:gd name="T82" fmla="*/ 0 w 217"/>
                <a:gd name="T83" fmla="*/ 1 h 460"/>
                <a:gd name="T84" fmla="*/ 0 w 217"/>
                <a:gd name="T85" fmla="*/ 1 h 460"/>
                <a:gd name="T86" fmla="*/ 0 w 217"/>
                <a:gd name="T87" fmla="*/ 1 h 460"/>
                <a:gd name="T88" fmla="*/ 0 w 217"/>
                <a:gd name="T89" fmla="*/ 1 h 460"/>
                <a:gd name="T90" fmla="*/ 0 w 217"/>
                <a:gd name="T91" fmla="*/ 1 h 460"/>
                <a:gd name="T92" fmla="*/ 0 w 217"/>
                <a:gd name="T93" fmla="*/ 1 h 460"/>
                <a:gd name="T94" fmla="*/ 0 w 217"/>
                <a:gd name="T95" fmla="*/ 1 h 460"/>
                <a:gd name="T96" fmla="*/ 0 w 217"/>
                <a:gd name="T97" fmla="*/ 1 h 460"/>
                <a:gd name="T98" fmla="*/ 0 w 217"/>
                <a:gd name="T99" fmla="*/ 1 h 460"/>
                <a:gd name="T100" fmla="*/ 0 w 217"/>
                <a:gd name="T101" fmla="*/ 1 h 460"/>
                <a:gd name="T102" fmla="*/ 0 w 217"/>
                <a:gd name="T103" fmla="*/ 1 h 460"/>
                <a:gd name="T104" fmla="*/ 0 w 217"/>
                <a:gd name="T105" fmla="*/ 1 h 460"/>
                <a:gd name="T106" fmla="*/ 0 w 217"/>
                <a:gd name="T107" fmla="*/ 1 h 460"/>
                <a:gd name="T108" fmla="*/ 0 w 217"/>
                <a:gd name="T109" fmla="*/ 1 h 460"/>
                <a:gd name="T110" fmla="*/ 0 w 217"/>
                <a:gd name="T111" fmla="*/ 1 h 460"/>
                <a:gd name="T112" fmla="*/ 0 w 217"/>
                <a:gd name="T113" fmla="*/ 0 h 460"/>
                <a:gd name="T114" fmla="*/ 0 w 217"/>
                <a:gd name="T115" fmla="*/ 1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7" h="460">
                  <a:moveTo>
                    <a:pt x="69" y="28"/>
                  </a:moveTo>
                  <a:lnTo>
                    <a:pt x="64" y="45"/>
                  </a:lnTo>
                  <a:lnTo>
                    <a:pt x="57" y="65"/>
                  </a:lnTo>
                  <a:lnTo>
                    <a:pt x="50" y="86"/>
                  </a:lnTo>
                  <a:lnTo>
                    <a:pt x="43" y="106"/>
                  </a:lnTo>
                  <a:lnTo>
                    <a:pt x="35" y="127"/>
                  </a:lnTo>
                  <a:lnTo>
                    <a:pt x="30" y="144"/>
                  </a:lnTo>
                  <a:lnTo>
                    <a:pt x="26" y="159"/>
                  </a:lnTo>
                  <a:lnTo>
                    <a:pt x="23" y="169"/>
                  </a:lnTo>
                  <a:lnTo>
                    <a:pt x="31" y="191"/>
                  </a:lnTo>
                  <a:lnTo>
                    <a:pt x="41" y="217"/>
                  </a:lnTo>
                  <a:lnTo>
                    <a:pt x="50" y="241"/>
                  </a:lnTo>
                  <a:lnTo>
                    <a:pt x="58" y="265"/>
                  </a:lnTo>
                  <a:lnTo>
                    <a:pt x="65" y="286"/>
                  </a:lnTo>
                  <a:lnTo>
                    <a:pt x="74" y="305"/>
                  </a:lnTo>
                  <a:lnTo>
                    <a:pt x="82" y="319"/>
                  </a:lnTo>
                  <a:lnTo>
                    <a:pt x="89" y="329"/>
                  </a:lnTo>
                  <a:lnTo>
                    <a:pt x="111" y="339"/>
                  </a:lnTo>
                  <a:lnTo>
                    <a:pt x="130" y="350"/>
                  </a:lnTo>
                  <a:lnTo>
                    <a:pt x="150" y="363"/>
                  </a:lnTo>
                  <a:lnTo>
                    <a:pt x="169" y="376"/>
                  </a:lnTo>
                  <a:lnTo>
                    <a:pt x="184" y="390"/>
                  </a:lnTo>
                  <a:lnTo>
                    <a:pt x="197" y="403"/>
                  </a:lnTo>
                  <a:lnTo>
                    <a:pt x="207" y="416"/>
                  </a:lnTo>
                  <a:lnTo>
                    <a:pt x="213" y="427"/>
                  </a:lnTo>
                  <a:lnTo>
                    <a:pt x="217" y="443"/>
                  </a:lnTo>
                  <a:lnTo>
                    <a:pt x="217" y="452"/>
                  </a:lnTo>
                  <a:lnTo>
                    <a:pt x="214" y="457"/>
                  </a:lnTo>
                  <a:lnTo>
                    <a:pt x="208" y="460"/>
                  </a:lnTo>
                  <a:lnTo>
                    <a:pt x="201" y="460"/>
                  </a:lnTo>
                  <a:lnTo>
                    <a:pt x="196" y="455"/>
                  </a:lnTo>
                  <a:lnTo>
                    <a:pt x="191" y="447"/>
                  </a:lnTo>
                  <a:lnTo>
                    <a:pt x="194" y="434"/>
                  </a:lnTo>
                  <a:lnTo>
                    <a:pt x="183" y="421"/>
                  </a:lnTo>
                  <a:lnTo>
                    <a:pt x="167" y="408"/>
                  </a:lnTo>
                  <a:lnTo>
                    <a:pt x="149" y="396"/>
                  </a:lnTo>
                  <a:lnTo>
                    <a:pt x="128" y="384"/>
                  </a:lnTo>
                  <a:lnTo>
                    <a:pt x="108" y="373"/>
                  </a:lnTo>
                  <a:lnTo>
                    <a:pt x="89" y="362"/>
                  </a:lnTo>
                  <a:lnTo>
                    <a:pt x="75" y="352"/>
                  </a:lnTo>
                  <a:lnTo>
                    <a:pt x="67" y="345"/>
                  </a:lnTo>
                  <a:lnTo>
                    <a:pt x="60" y="332"/>
                  </a:lnTo>
                  <a:lnTo>
                    <a:pt x="50" y="309"/>
                  </a:lnTo>
                  <a:lnTo>
                    <a:pt x="38" y="281"/>
                  </a:lnTo>
                  <a:lnTo>
                    <a:pt x="27" y="250"/>
                  </a:lnTo>
                  <a:lnTo>
                    <a:pt x="16" y="218"/>
                  </a:lnTo>
                  <a:lnTo>
                    <a:pt x="7" y="190"/>
                  </a:lnTo>
                  <a:lnTo>
                    <a:pt x="1" y="170"/>
                  </a:lnTo>
                  <a:lnTo>
                    <a:pt x="0" y="159"/>
                  </a:lnTo>
                  <a:lnTo>
                    <a:pt x="4" y="149"/>
                  </a:lnTo>
                  <a:lnTo>
                    <a:pt x="11" y="130"/>
                  </a:lnTo>
                  <a:lnTo>
                    <a:pt x="21" y="106"/>
                  </a:lnTo>
                  <a:lnTo>
                    <a:pt x="33" y="79"/>
                  </a:lnTo>
                  <a:lnTo>
                    <a:pt x="44" y="52"/>
                  </a:lnTo>
                  <a:lnTo>
                    <a:pt x="52" y="28"/>
                  </a:lnTo>
                  <a:lnTo>
                    <a:pt x="58" y="10"/>
                  </a:lnTo>
                  <a:lnTo>
                    <a:pt x="58" y="0"/>
                  </a:lnTo>
                  <a:lnTo>
                    <a:pt x="6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0" name="Freeform 1085">
              <a:extLst>
                <a:ext uri="{FF2B5EF4-FFF2-40B4-BE49-F238E27FC236}">
                  <a16:creationId xmlns:a16="http://schemas.microsoft.com/office/drawing/2014/main" id="{49FD55C0-F617-43C4-AB64-6B9DCE4A590E}"/>
                </a:ext>
              </a:extLst>
            </p:cNvPr>
            <p:cNvSpPr>
              <a:spLocks/>
            </p:cNvSpPr>
            <p:nvPr/>
          </p:nvSpPr>
          <p:spPr bwMode="auto">
            <a:xfrm>
              <a:off x="3218" y="4609"/>
              <a:ext cx="46" cy="217"/>
            </a:xfrm>
            <a:custGeom>
              <a:avLst/>
              <a:gdLst>
                <a:gd name="T0" fmla="*/ 1 w 92"/>
                <a:gd name="T1" fmla="*/ 1 h 433"/>
                <a:gd name="T2" fmla="*/ 1 w 92"/>
                <a:gd name="T3" fmla="*/ 1 h 433"/>
                <a:gd name="T4" fmla="*/ 1 w 92"/>
                <a:gd name="T5" fmla="*/ 1 h 433"/>
                <a:gd name="T6" fmla="*/ 1 w 92"/>
                <a:gd name="T7" fmla="*/ 1 h 433"/>
                <a:gd name="T8" fmla="*/ 1 w 92"/>
                <a:gd name="T9" fmla="*/ 1 h 433"/>
                <a:gd name="T10" fmla="*/ 1 w 92"/>
                <a:gd name="T11" fmla="*/ 1 h 433"/>
                <a:gd name="T12" fmla="*/ 1 w 92"/>
                <a:gd name="T13" fmla="*/ 1 h 433"/>
                <a:gd name="T14" fmla="*/ 1 w 92"/>
                <a:gd name="T15" fmla="*/ 1 h 433"/>
                <a:gd name="T16" fmla="*/ 1 w 92"/>
                <a:gd name="T17" fmla="*/ 1 h 433"/>
                <a:gd name="T18" fmla="*/ 1 w 92"/>
                <a:gd name="T19" fmla="*/ 1 h 433"/>
                <a:gd name="T20" fmla="*/ 1 w 92"/>
                <a:gd name="T21" fmla="*/ 1 h 433"/>
                <a:gd name="T22" fmla="*/ 1 w 92"/>
                <a:gd name="T23" fmla="*/ 1 h 433"/>
                <a:gd name="T24" fmla="*/ 1 w 92"/>
                <a:gd name="T25" fmla="*/ 1 h 433"/>
                <a:gd name="T26" fmla="*/ 1 w 92"/>
                <a:gd name="T27" fmla="*/ 1 h 433"/>
                <a:gd name="T28" fmla="*/ 1 w 92"/>
                <a:gd name="T29" fmla="*/ 1 h 433"/>
                <a:gd name="T30" fmla="*/ 1 w 92"/>
                <a:gd name="T31" fmla="*/ 1 h 433"/>
                <a:gd name="T32" fmla="*/ 1 w 92"/>
                <a:gd name="T33" fmla="*/ 1 h 433"/>
                <a:gd name="T34" fmla="*/ 1 w 92"/>
                <a:gd name="T35" fmla="*/ 1 h 433"/>
                <a:gd name="T36" fmla="*/ 1 w 92"/>
                <a:gd name="T37" fmla="*/ 1 h 433"/>
                <a:gd name="T38" fmla="*/ 1 w 92"/>
                <a:gd name="T39" fmla="*/ 1 h 433"/>
                <a:gd name="T40" fmla="*/ 1 w 92"/>
                <a:gd name="T41" fmla="*/ 1 h 433"/>
                <a:gd name="T42" fmla="*/ 1 w 92"/>
                <a:gd name="T43" fmla="*/ 1 h 433"/>
                <a:gd name="T44" fmla="*/ 1 w 92"/>
                <a:gd name="T45" fmla="*/ 1 h 433"/>
                <a:gd name="T46" fmla="*/ 1 w 92"/>
                <a:gd name="T47" fmla="*/ 0 h 433"/>
                <a:gd name="T48" fmla="*/ 1 w 92"/>
                <a:gd name="T49" fmla="*/ 0 h 433"/>
                <a:gd name="T50" fmla="*/ 1 w 92"/>
                <a:gd name="T51" fmla="*/ 1 h 433"/>
                <a:gd name="T52" fmla="*/ 0 w 92"/>
                <a:gd name="T53" fmla="*/ 1 h 433"/>
                <a:gd name="T54" fmla="*/ 1 w 92"/>
                <a:gd name="T55" fmla="*/ 1 h 433"/>
                <a:gd name="T56" fmla="*/ 1 w 92"/>
                <a:gd name="T57" fmla="*/ 1 h 433"/>
                <a:gd name="T58" fmla="*/ 1 w 92"/>
                <a:gd name="T59" fmla="*/ 1 h 433"/>
                <a:gd name="T60" fmla="*/ 1 w 92"/>
                <a:gd name="T61" fmla="*/ 1 h 433"/>
                <a:gd name="T62" fmla="*/ 1 w 92"/>
                <a:gd name="T63" fmla="*/ 1 h 433"/>
                <a:gd name="T64" fmla="*/ 1 w 92"/>
                <a:gd name="T65" fmla="*/ 1 h 433"/>
                <a:gd name="T66" fmla="*/ 1 w 92"/>
                <a:gd name="T67" fmla="*/ 1 h 433"/>
                <a:gd name="T68" fmla="*/ 1 w 92"/>
                <a:gd name="T69" fmla="*/ 1 h 433"/>
                <a:gd name="T70" fmla="*/ 1 w 92"/>
                <a:gd name="T71" fmla="*/ 1 h 433"/>
                <a:gd name="T72" fmla="*/ 1 w 92"/>
                <a:gd name="T73" fmla="*/ 1 h 433"/>
                <a:gd name="T74" fmla="*/ 1 w 92"/>
                <a:gd name="T75" fmla="*/ 1 h 433"/>
                <a:gd name="T76" fmla="*/ 1 w 92"/>
                <a:gd name="T77" fmla="*/ 1 h 433"/>
                <a:gd name="T78" fmla="*/ 1 w 92"/>
                <a:gd name="T79" fmla="*/ 1 h 433"/>
                <a:gd name="T80" fmla="*/ 1 w 92"/>
                <a:gd name="T81" fmla="*/ 1 h 433"/>
                <a:gd name="T82" fmla="*/ 1 w 92"/>
                <a:gd name="T83" fmla="*/ 1 h 433"/>
                <a:gd name="T84" fmla="*/ 1 w 92"/>
                <a:gd name="T85" fmla="*/ 1 h 433"/>
                <a:gd name="T86" fmla="*/ 1 w 92"/>
                <a:gd name="T87" fmla="*/ 1 h 433"/>
                <a:gd name="T88" fmla="*/ 1 w 92"/>
                <a:gd name="T89" fmla="*/ 1 h 433"/>
                <a:gd name="T90" fmla="*/ 1 w 92"/>
                <a:gd name="T91" fmla="*/ 1 h 433"/>
                <a:gd name="T92" fmla="*/ 1 w 92"/>
                <a:gd name="T93" fmla="*/ 1 h 433"/>
                <a:gd name="T94" fmla="*/ 1 w 92"/>
                <a:gd name="T95" fmla="*/ 1 h 433"/>
                <a:gd name="T96" fmla="*/ 1 w 92"/>
                <a:gd name="T97" fmla="*/ 1 h 433"/>
                <a:gd name="T98" fmla="*/ 1 w 92"/>
                <a:gd name="T99" fmla="*/ 1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 h="433">
                  <a:moveTo>
                    <a:pt x="28" y="433"/>
                  </a:moveTo>
                  <a:lnTo>
                    <a:pt x="38" y="411"/>
                  </a:lnTo>
                  <a:lnTo>
                    <a:pt x="48" y="394"/>
                  </a:lnTo>
                  <a:lnTo>
                    <a:pt x="55" y="377"/>
                  </a:lnTo>
                  <a:lnTo>
                    <a:pt x="62" y="363"/>
                  </a:lnTo>
                  <a:lnTo>
                    <a:pt x="68" y="350"/>
                  </a:lnTo>
                  <a:lnTo>
                    <a:pt x="72" y="339"/>
                  </a:lnTo>
                  <a:lnTo>
                    <a:pt x="75" y="329"/>
                  </a:lnTo>
                  <a:lnTo>
                    <a:pt x="76" y="319"/>
                  </a:lnTo>
                  <a:lnTo>
                    <a:pt x="80" y="291"/>
                  </a:lnTo>
                  <a:lnTo>
                    <a:pt x="87" y="250"/>
                  </a:lnTo>
                  <a:lnTo>
                    <a:pt x="92" y="213"/>
                  </a:lnTo>
                  <a:lnTo>
                    <a:pt x="90" y="190"/>
                  </a:lnTo>
                  <a:lnTo>
                    <a:pt x="86" y="180"/>
                  </a:lnTo>
                  <a:lnTo>
                    <a:pt x="79" y="160"/>
                  </a:lnTo>
                  <a:lnTo>
                    <a:pt x="69" y="136"/>
                  </a:lnTo>
                  <a:lnTo>
                    <a:pt x="59" y="108"/>
                  </a:lnTo>
                  <a:lnTo>
                    <a:pt x="49" y="81"/>
                  </a:lnTo>
                  <a:lnTo>
                    <a:pt x="39" y="55"/>
                  </a:lnTo>
                  <a:lnTo>
                    <a:pt x="32" y="35"/>
                  </a:lnTo>
                  <a:lnTo>
                    <a:pt x="28" y="23"/>
                  </a:lnTo>
                  <a:lnTo>
                    <a:pt x="24" y="11"/>
                  </a:lnTo>
                  <a:lnTo>
                    <a:pt x="21" y="3"/>
                  </a:lnTo>
                  <a:lnTo>
                    <a:pt x="17" y="0"/>
                  </a:lnTo>
                  <a:lnTo>
                    <a:pt x="10" y="0"/>
                  </a:lnTo>
                  <a:lnTo>
                    <a:pt x="2" y="4"/>
                  </a:lnTo>
                  <a:lnTo>
                    <a:pt x="0" y="13"/>
                  </a:lnTo>
                  <a:lnTo>
                    <a:pt x="4" y="20"/>
                  </a:lnTo>
                  <a:lnTo>
                    <a:pt x="12" y="25"/>
                  </a:lnTo>
                  <a:lnTo>
                    <a:pt x="18" y="42"/>
                  </a:lnTo>
                  <a:lnTo>
                    <a:pt x="25" y="64"/>
                  </a:lnTo>
                  <a:lnTo>
                    <a:pt x="32" y="86"/>
                  </a:lnTo>
                  <a:lnTo>
                    <a:pt x="39" y="109"/>
                  </a:lnTo>
                  <a:lnTo>
                    <a:pt x="46" y="132"/>
                  </a:lnTo>
                  <a:lnTo>
                    <a:pt x="53" y="150"/>
                  </a:lnTo>
                  <a:lnTo>
                    <a:pt x="61" y="167"/>
                  </a:lnTo>
                  <a:lnTo>
                    <a:pt x="68" y="177"/>
                  </a:lnTo>
                  <a:lnTo>
                    <a:pt x="65" y="214"/>
                  </a:lnTo>
                  <a:lnTo>
                    <a:pt x="62" y="251"/>
                  </a:lnTo>
                  <a:lnTo>
                    <a:pt x="59" y="287"/>
                  </a:lnTo>
                  <a:lnTo>
                    <a:pt x="56" y="315"/>
                  </a:lnTo>
                  <a:lnTo>
                    <a:pt x="49" y="328"/>
                  </a:lnTo>
                  <a:lnTo>
                    <a:pt x="41" y="341"/>
                  </a:lnTo>
                  <a:lnTo>
                    <a:pt x="34" y="355"/>
                  </a:lnTo>
                  <a:lnTo>
                    <a:pt x="27" y="369"/>
                  </a:lnTo>
                  <a:lnTo>
                    <a:pt x="21" y="383"/>
                  </a:lnTo>
                  <a:lnTo>
                    <a:pt x="15" y="397"/>
                  </a:lnTo>
                  <a:lnTo>
                    <a:pt x="12" y="409"/>
                  </a:lnTo>
                  <a:lnTo>
                    <a:pt x="10" y="420"/>
                  </a:lnTo>
                  <a:lnTo>
                    <a:pt x="2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1" name="Freeform 1086">
              <a:extLst>
                <a:ext uri="{FF2B5EF4-FFF2-40B4-BE49-F238E27FC236}">
                  <a16:creationId xmlns:a16="http://schemas.microsoft.com/office/drawing/2014/main" id="{FC3A01D2-97DC-4C71-8560-A639AF60FE0D}"/>
                </a:ext>
              </a:extLst>
            </p:cNvPr>
            <p:cNvSpPr>
              <a:spLocks/>
            </p:cNvSpPr>
            <p:nvPr/>
          </p:nvSpPr>
          <p:spPr bwMode="auto">
            <a:xfrm>
              <a:off x="3236" y="4647"/>
              <a:ext cx="79" cy="192"/>
            </a:xfrm>
            <a:custGeom>
              <a:avLst/>
              <a:gdLst>
                <a:gd name="T0" fmla="*/ 0 w 157"/>
                <a:gd name="T1" fmla="*/ 0 h 385"/>
                <a:gd name="T2" fmla="*/ 1 w 157"/>
                <a:gd name="T3" fmla="*/ 0 h 385"/>
                <a:gd name="T4" fmla="*/ 1 w 157"/>
                <a:gd name="T5" fmla="*/ 0 h 385"/>
                <a:gd name="T6" fmla="*/ 1 w 157"/>
                <a:gd name="T7" fmla="*/ 0 h 385"/>
                <a:gd name="T8" fmla="*/ 1 w 157"/>
                <a:gd name="T9" fmla="*/ 0 h 385"/>
                <a:gd name="T10" fmla="*/ 1 w 157"/>
                <a:gd name="T11" fmla="*/ 0 h 385"/>
                <a:gd name="T12" fmla="*/ 1 w 157"/>
                <a:gd name="T13" fmla="*/ 0 h 385"/>
                <a:gd name="T14" fmla="*/ 1 w 157"/>
                <a:gd name="T15" fmla="*/ 0 h 385"/>
                <a:gd name="T16" fmla="*/ 1 w 157"/>
                <a:gd name="T17" fmla="*/ 0 h 385"/>
                <a:gd name="T18" fmla="*/ 1 w 157"/>
                <a:gd name="T19" fmla="*/ 0 h 385"/>
                <a:gd name="T20" fmla="*/ 1 w 157"/>
                <a:gd name="T21" fmla="*/ 0 h 385"/>
                <a:gd name="T22" fmla="*/ 1 w 157"/>
                <a:gd name="T23" fmla="*/ 0 h 385"/>
                <a:gd name="T24" fmla="*/ 1 w 157"/>
                <a:gd name="T25" fmla="*/ 0 h 385"/>
                <a:gd name="T26" fmla="*/ 1 w 157"/>
                <a:gd name="T27" fmla="*/ 0 h 385"/>
                <a:gd name="T28" fmla="*/ 1 w 157"/>
                <a:gd name="T29" fmla="*/ 0 h 385"/>
                <a:gd name="T30" fmla="*/ 1 w 157"/>
                <a:gd name="T31" fmla="*/ 0 h 385"/>
                <a:gd name="T32" fmla="*/ 1 w 157"/>
                <a:gd name="T33" fmla="*/ 0 h 385"/>
                <a:gd name="T34" fmla="*/ 1 w 157"/>
                <a:gd name="T35" fmla="*/ 0 h 385"/>
                <a:gd name="T36" fmla="*/ 1 w 157"/>
                <a:gd name="T37" fmla="*/ 0 h 385"/>
                <a:gd name="T38" fmla="*/ 1 w 157"/>
                <a:gd name="T39" fmla="*/ 0 h 385"/>
                <a:gd name="T40" fmla="*/ 1 w 157"/>
                <a:gd name="T41" fmla="*/ 0 h 385"/>
                <a:gd name="T42" fmla="*/ 1 w 157"/>
                <a:gd name="T43" fmla="*/ 0 h 385"/>
                <a:gd name="T44" fmla="*/ 1 w 157"/>
                <a:gd name="T45" fmla="*/ 0 h 385"/>
                <a:gd name="T46" fmla="*/ 1 w 157"/>
                <a:gd name="T47" fmla="*/ 0 h 385"/>
                <a:gd name="T48" fmla="*/ 1 w 157"/>
                <a:gd name="T49" fmla="*/ 0 h 385"/>
                <a:gd name="T50" fmla="*/ 1 w 157"/>
                <a:gd name="T51" fmla="*/ 0 h 385"/>
                <a:gd name="T52" fmla="*/ 1 w 157"/>
                <a:gd name="T53" fmla="*/ 0 h 385"/>
                <a:gd name="T54" fmla="*/ 1 w 157"/>
                <a:gd name="T55" fmla="*/ 0 h 385"/>
                <a:gd name="T56" fmla="*/ 1 w 157"/>
                <a:gd name="T57" fmla="*/ 0 h 385"/>
                <a:gd name="T58" fmla="*/ 1 w 157"/>
                <a:gd name="T59" fmla="*/ 0 h 385"/>
                <a:gd name="T60" fmla="*/ 1 w 157"/>
                <a:gd name="T61" fmla="*/ 0 h 385"/>
                <a:gd name="T62" fmla="*/ 1 w 157"/>
                <a:gd name="T63" fmla="*/ 0 h 385"/>
                <a:gd name="T64" fmla="*/ 1 w 157"/>
                <a:gd name="T65" fmla="*/ 0 h 385"/>
                <a:gd name="T66" fmla="*/ 1 w 157"/>
                <a:gd name="T67" fmla="*/ 0 h 385"/>
                <a:gd name="T68" fmla="*/ 1 w 157"/>
                <a:gd name="T69" fmla="*/ 0 h 385"/>
                <a:gd name="T70" fmla="*/ 1 w 157"/>
                <a:gd name="T71" fmla="*/ 0 h 385"/>
                <a:gd name="T72" fmla="*/ 1 w 157"/>
                <a:gd name="T73" fmla="*/ 0 h 385"/>
                <a:gd name="T74" fmla="*/ 1 w 157"/>
                <a:gd name="T75" fmla="*/ 0 h 385"/>
                <a:gd name="T76" fmla="*/ 1 w 157"/>
                <a:gd name="T77" fmla="*/ 0 h 385"/>
                <a:gd name="T78" fmla="*/ 1 w 157"/>
                <a:gd name="T79" fmla="*/ 0 h 385"/>
                <a:gd name="T80" fmla="*/ 1 w 157"/>
                <a:gd name="T81" fmla="*/ 0 h 385"/>
                <a:gd name="T82" fmla="*/ 1 w 157"/>
                <a:gd name="T83" fmla="*/ 0 h 385"/>
                <a:gd name="T84" fmla="*/ 1 w 157"/>
                <a:gd name="T85" fmla="*/ 0 h 385"/>
                <a:gd name="T86" fmla="*/ 1 w 157"/>
                <a:gd name="T87" fmla="*/ 0 h 385"/>
                <a:gd name="T88" fmla="*/ 1 w 157"/>
                <a:gd name="T89" fmla="*/ 0 h 385"/>
                <a:gd name="T90" fmla="*/ 0 w 157"/>
                <a:gd name="T91" fmla="*/ 0 h 3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7" h="385">
                  <a:moveTo>
                    <a:pt x="0" y="368"/>
                  </a:moveTo>
                  <a:lnTo>
                    <a:pt x="9" y="355"/>
                  </a:lnTo>
                  <a:lnTo>
                    <a:pt x="17" y="341"/>
                  </a:lnTo>
                  <a:lnTo>
                    <a:pt x="27" y="327"/>
                  </a:lnTo>
                  <a:lnTo>
                    <a:pt x="38" y="312"/>
                  </a:lnTo>
                  <a:lnTo>
                    <a:pt x="51" y="298"/>
                  </a:lnTo>
                  <a:lnTo>
                    <a:pt x="62" y="285"/>
                  </a:lnTo>
                  <a:lnTo>
                    <a:pt x="75" y="273"/>
                  </a:lnTo>
                  <a:lnTo>
                    <a:pt x="88" y="261"/>
                  </a:lnTo>
                  <a:lnTo>
                    <a:pt x="96" y="234"/>
                  </a:lnTo>
                  <a:lnTo>
                    <a:pt x="106" y="199"/>
                  </a:lnTo>
                  <a:lnTo>
                    <a:pt x="118" y="162"/>
                  </a:lnTo>
                  <a:lnTo>
                    <a:pt x="128" y="129"/>
                  </a:lnTo>
                  <a:lnTo>
                    <a:pt x="123" y="109"/>
                  </a:lnTo>
                  <a:lnTo>
                    <a:pt x="112" y="80"/>
                  </a:lnTo>
                  <a:lnTo>
                    <a:pt x="98" y="47"/>
                  </a:lnTo>
                  <a:lnTo>
                    <a:pt x="87" y="16"/>
                  </a:lnTo>
                  <a:lnTo>
                    <a:pt x="78" y="7"/>
                  </a:lnTo>
                  <a:lnTo>
                    <a:pt x="81" y="0"/>
                  </a:lnTo>
                  <a:lnTo>
                    <a:pt x="88" y="0"/>
                  </a:lnTo>
                  <a:lnTo>
                    <a:pt x="96" y="7"/>
                  </a:lnTo>
                  <a:lnTo>
                    <a:pt x="99" y="16"/>
                  </a:lnTo>
                  <a:lnTo>
                    <a:pt x="105" y="27"/>
                  </a:lnTo>
                  <a:lnTo>
                    <a:pt x="112" y="44"/>
                  </a:lnTo>
                  <a:lnTo>
                    <a:pt x="121" y="61"/>
                  </a:lnTo>
                  <a:lnTo>
                    <a:pt x="130" y="81"/>
                  </a:lnTo>
                  <a:lnTo>
                    <a:pt x="140" y="101"/>
                  </a:lnTo>
                  <a:lnTo>
                    <a:pt x="149" y="118"/>
                  </a:lnTo>
                  <a:lnTo>
                    <a:pt x="157" y="133"/>
                  </a:lnTo>
                  <a:lnTo>
                    <a:pt x="152" y="146"/>
                  </a:lnTo>
                  <a:lnTo>
                    <a:pt x="145" y="162"/>
                  </a:lnTo>
                  <a:lnTo>
                    <a:pt x="139" y="180"/>
                  </a:lnTo>
                  <a:lnTo>
                    <a:pt x="133" y="199"/>
                  </a:lnTo>
                  <a:lnTo>
                    <a:pt x="128" y="219"/>
                  </a:lnTo>
                  <a:lnTo>
                    <a:pt x="122" y="237"/>
                  </a:lnTo>
                  <a:lnTo>
                    <a:pt x="118" y="256"/>
                  </a:lnTo>
                  <a:lnTo>
                    <a:pt x="113" y="271"/>
                  </a:lnTo>
                  <a:lnTo>
                    <a:pt x="98" y="281"/>
                  </a:lnTo>
                  <a:lnTo>
                    <a:pt x="84" y="292"/>
                  </a:lnTo>
                  <a:lnTo>
                    <a:pt x="70" y="307"/>
                  </a:lnTo>
                  <a:lnTo>
                    <a:pt x="57" y="321"/>
                  </a:lnTo>
                  <a:lnTo>
                    <a:pt x="45" y="336"/>
                  </a:lnTo>
                  <a:lnTo>
                    <a:pt x="34" y="354"/>
                  </a:lnTo>
                  <a:lnTo>
                    <a:pt x="24" y="369"/>
                  </a:lnTo>
                  <a:lnTo>
                    <a:pt x="14" y="385"/>
                  </a:lnTo>
                  <a:lnTo>
                    <a:pt x="0" y="3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2" name="Freeform 1087">
              <a:extLst>
                <a:ext uri="{FF2B5EF4-FFF2-40B4-BE49-F238E27FC236}">
                  <a16:creationId xmlns:a16="http://schemas.microsoft.com/office/drawing/2014/main" id="{5EAE0095-5E76-4BEB-BFF0-79C7CCBB7CF6}"/>
                </a:ext>
              </a:extLst>
            </p:cNvPr>
            <p:cNvSpPr>
              <a:spLocks/>
            </p:cNvSpPr>
            <p:nvPr/>
          </p:nvSpPr>
          <p:spPr bwMode="auto">
            <a:xfrm>
              <a:off x="3243" y="4837"/>
              <a:ext cx="169" cy="78"/>
            </a:xfrm>
            <a:custGeom>
              <a:avLst/>
              <a:gdLst>
                <a:gd name="T0" fmla="*/ 0 w 339"/>
                <a:gd name="T1" fmla="*/ 0 h 157"/>
                <a:gd name="T2" fmla="*/ 0 w 339"/>
                <a:gd name="T3" fmla="*/ 0 h 157"/>
                <a:gd name="T4" fmla="*/ 0 w 339"/>
                <a:gd name="T5" fmla="*/ 0 h 157"/>
                <a:gd name="T6" fmla="*/ 0 w 339"/>
                <a:gd name="T7" fmla="*/ 0 h 157"/>
                <a:gd name="T8" fmla="*/ 0 w 339"/>
                <a:gd name="T9" fmla="*/ 0 h 157"/>
                <a:gd name="T10" fmla="*/ 0 w 339"/>
                <a:gd name="T11" fmla="*/ 0 h 157"/>
                <a:gd name="T12" fmla="*/ 0 w 339"/>
                <a:gd name="T13" fmla="*/ 0 h 157"/>
                <a:gd name="T14" fmla="*/ 0 w 339"/>
                <a:gd name="T15" fmla="*/ 0 h 157"/>
                <a:gd name="T16" fmla="*/ 0 w 339"/>
                <a:gd name="T17" fmla="*/ 0 h 157"/>
                <a:gd name="T18" fmla="*/ 0 w 339"/>
                <a:gd name="T19" fmla="*/ 0 h 157"/>
                <a:gd name="T20" fmla="*/ 0 w 339"/>
                <a:gd name="T21" fmla="*/ 0 h 157"/>
                <a:gd name="T22" fmla="*/ 0 w 339"/>
                <a:gd name="T23" fmla="*/ 0 h 157"/>
                <a:gd name="T24" fmla="*/ 0 w 339"/>
                <a:gd name="T25" fmla="*/ 0 h 157"/>
                <a:gd name="T26" fmla="*/ 0 w 339"/>
                <a:gd name="T27" fmla="*/ 0 h 157"/>
                <a:gd name="T28" fmla="*/ 0 w 339"/>
                <a:gd name="T29" fmla="*/ 0 h 157"/>
                <a:gd name="T30" fmla="*/ 0 w 339"/>
                <a:gd name="T31" fmla="*/ 0 h 157"/>
                <a:gd name="T32" fmla="*/ 0 w 339"/>
                <a:gd name="T33" fmla="*/ 0 h 157"/>
                <a:gd name="T34" fmla="*/ 0 w 339"/>
                <a:gd name="T35" fmla="*/ 0 h 157"/>
                <a:gd name="T36" fmla="*/ 0 w 339"/>
                <a:gd name="T37" fmla="*/ 0 h 157"/>
                <a:gd name="T38" fmla="*/ 0 w 339"/>
                <a:gd name="T39" fmla="*/ 0 h 157"/>
                <a:gd name="T40" fmla="*/ 0 w 339"/>
                <a:gd name="T41" fmla="*/ 0 h 157"/>
                <a:gd name="T42" fmla="*/ 0 w 339"/>
                <a:gd name="T43" fmla="*/ 0 h 157"/>
                <a:gd name="T44" fmla="*/ 0 w 339"/>
                <a:gd name="T45" fmla="*/ 0 h 157"/>
                <a:gd name="T46" fmla="*/ 0 w 339"/>
                <a:gd name="T47" fmla="*/ 0 h 157"/>
                <a:gd name="T48" fmla="*/ 0 w 339"/>
                <a:gd name="T49" fmla="*/ 0 h 157"/>
                <a:gd name="T50" fmla="*/ 0 w 339"/>
                <a:gd name="T51" fmla="*/ 0 h 157"/>
                <a:gd name="T52" fmla="*/ 0 w 339"/>
                <a:gd name="T53" fmla="*/ 0 h 157"/>
                <a:gd name="T54" fmla="*/ 0 w 339"/>
                <a:gd name="T55" fmla="*/ 0 h 157"/>
                <a:gd name="T56" fmla="*/ 0 w 339"/>
                <a:gd name="T57" fmla="*/ 0 h 157"/>
                <a:gd name="T58" fmla="*/ 0 w 339"/>
                <a:gd name="T59" fmla="*/ 0 h 157"/>
                <a:gd name="T60" fmla="*/ 0 w 339"/>
                <a:gd name="T61" fmla="*/ 0 h 157"/>
                <a:gd name="T62" fmla="*/ 0 w 339"/>
                <a:gd name="T63" fmla="*/ 0 h 157"/>
                <a:gd name="T64" fmla="*/ 0 w 339"/>
                <a:gd name="T65" fmla="*/ 0 h 157"/>
                <a:gd name="T66" fmla="*/ 0 w 339"/>
                <a:gd name="T67" fmla="*/ 0 h 157"/>
                <a:gd name="T68" fmla="*/ 0 w 339"/>
                <a:gd name="T69" fmla="*/ 0 h 157"/>
                <a:gd name="T70" fmla="*/ 0 w 339"/>
                <a:gd name="T71" fmla="*/ 0 h 157"/>
                <a:gd name="T72" fmla="*/ 0 w 339"/>
                <a:gd name="T73" fmla="*/ 0 h 157"/>
                <a:gd name="T74" fmla="*/ 0 w 339"/>
                <a:gd name="T75" fmla="*/ 0 h 157"/>
                <a:gd name="T76" fmla="*/ 0 w 339"/>
                <a:gd name="T77" fmla="*/ 0 h 157"/>
                <a:gd name="T78" fmla="*/ 0 w 339"/>
                <a:gd name="T79" fmla="*/ 0 h 157"/>
                <a:gd name="T80" fmla="*/ 0 w 339"/>
                <a:gd name="T81" fmla="*/ 0 h 157"/>
                <a:gd name="T82" fmla="*/ 0 w 339"/>
                <a:gd name="T83" fmla="*/ 0 h 157"/>
                <a:gd name="T84" fmla="*/ 0 w 339"/>
                <a:gd name="T85" fmla="*/ 0 h 157"/>
                <a:gd name="T86" fmla="*/ 0 w 339"/>
                <a:gd name="T87" fmla="*/ 0 h 157"/>
                <a:gd name="T88" fmla="*/ 0 w 339"/>
                <a:gd name="T89" fmla="*/ 0 h 157"/>
                <a:gd name="T90" fmla="*/ 0 w 339"/>
                <a:gd name="T91" fmla="*/ 0 h 157"/>
                <a:gd name="T92" fmla="*/ 0 w 339"/>
                <a:gd name="T93" fmla="*/ 0 h 157"/>
                <a:gd name="T94" fmla="*/ 0 w 339"/>
                <a:gd name="T95" fmla="*/ 0 h 157"/>
                <a:gd name="T96" fmla="*/ 0 w 339"/>
                <a:gd name="T97" fmla="*/ 0 h 157"/>
                <a:gd name="T98" fmla="*/ 0 w 339"/>
                <a:gd name="T99" fmla="*/ 0 h 157"/>
                <a:gd name="T100" fmla="*/ 0 w 339"/>
                <a:gd name="T101" fmla="*/ 0 h 157"/>
                <a:gd name="T102" fmla="*/ 0 w 339"/>
                <a:gd name="T103" fmla="*/ 0 h 157"/>
                <a:gd name="T104" fmla="*/ 0 w 339"/>
                <a:gd name="T105" fmla="*/ 0 h 157"/>
                <a:gd name="T106" fmla="*/ 0 w 339"/>
                <a:gd name="T107" fmla="*/ 0 h 157"/>
                <a:gd name="T108" fmla="*/ 0 w 339"/>
                <a:gd name="T109" fmla="*/ 0 h 157"/>
                <a:gd name="T110" fmla="*/ 0 w 339"/>
                <a:gd name="T111" fmla="*/ 0 h 157"/>
                <a:gd name="T112" fmla="*/ 0 w 339"/>
                <a:gd name="T113" fmla="*/ 0 h 157"/>
                <a:gd name="T114" fmla="*/ 0 w 339"/>
                <a:gd name="T115" fmla="*/ 0 h 157"/>
                <a:gd name="T116" fmla="*/ 0 w 339"/>
                <a:gd name="T117" fmla="*/ 0 h 157"/>
                <a:gd name="T118" fmla="*/ 0 w 339"/>
                <a:gd name="T119" fmla="*/ 0 h 157"/>
                <a:gd name="T120" fmla="*/ 0 w 339"/>
                <a:gd name="T121" fmla="*/ 0 h 157"/>
                <a:gd name="T122" fmla="*/ 0 w 339"/>
                <a:gd name="T123" fmla="*/ 0 h 1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157">
                  <a:moveTo>
                    <a:pt x="4" y="25"/>
                  </a:moveTo>
                  <a:lnTo>
                    <a:pt x="24" y="25"/>
                  </a:lnTo>
                  <a:lnTo>
                    <a:pt x="44" y="25"/>
                  </a:lnTo>
                  <a:lnTo>
                    <a:pt x="64" y="25"/>
                  </a:lnTo>
                  <a:lnTo>
                    <a:pt x="81" y="25"/>
                  </a:lnTo>
                  <a:lnTo>
                    <a:pt x="97" y="25"/>
                  </a:lnTo>
                  <a:lnTo>
                    <a:pt x="111" y="25"/>
                  </a:lnTo>
                  <a:lnTo>
                    <a:pt x="121" y="25"/>
                  </a:lnTo>
                  <a:lnTo>
                    <a:pt x="128" y="25"/>
                  </a:lnTo>
                  <a:lnTo>
                    <a:pt x="143" y="33"/>
                  </a:lnTo>
                  <a:lnTo>
                    <a:pt x="159" y="40"/>
                  </a:lnTo>
                  <a:lnTo>
                    <a:pt x="172" y="47"/>
                  </a:lnTo>
                  <a:lnTo>
                    <a:pt x="183" y="53"/>
                  </a:lnTo>
                  <a:lnTo>
                    <a:pt x="193" y="57"/>
                  </a:lnTo>
                  <a:lnTo>
                    <a:pt x="201" y="60"/>
                  </a:lnTo>
                  <a:lnTo>
                    <a:pt x="209" y="63"/>
                  </a:lnTo>
                  <a:lnTo>
                    <a:pt x="214" y="64"/>
                  </a:lnTo>
                  <a:lnTo>
                    <a:pt x="230" y="80"/>
                  </a:lnTo>
                  <a:lnTo>
                    <a:pt x="245" y="96"/>
                  </a:lnTo>
                  <a:lnTo>
                    <a:pt x="261" y="111"/>
                  </a:lnTo>
                  <a:lnTo>
                    <a:pt x="277" y="125"/>
                  </a:lnTo>
                  <a:lnTo>
                    <a:pt x="291" y="138"/>
                  </a:lnTo>
                  <a:lnTo>
                    <a:pt x="303" y="148"/>
                  </a:lnTo>
                  <a:lnTo>
                    <a:pt x="315" y="154"/>
                  </a:lnTo>
                  <a:lnTo>
                    <a:pt x="323" y="157"/>
                  </a:lnTo>
                  <a:lnTo>
                    <a:pt x="335" y="152"/>
                  </a:lnTo>
                  <a:lnTo>
                    <a:pt x="339" y="144"/>
                  </a:lnTo>
                  <a:lnTo>
                    <a:pt x="333" y="135"/>
                  </a:lnTo>
                  <a:lnTo>
                    <a:pt x="319" y="131"/>
                  </a:lnTo>
                  <a:lnTo>
                    <a:pt x="302" y="118"/>
                  </a:lnTo>
                  <a:lnTo>
                    <a:pt x="286" y="106"/>
                  </a:lnTo>
                  <a:lnTo>
                    <a:pt x="271" y="93"/>
                  </a:lnTo>
                  <a:lnTo>
                    <a:pt x="258" y="81"/>
                  </a:lnTo>
                  <a:lnTo>
                    <a:pt x="247" y="71"/>
                  </a:lnTo>
                  <a:lnTo>
                    <a:pt x="237" y="64"/>
                  </a:lnTo>
                  <a:lnTo>
                    <a:pt x="231" y="59"/>
                  </a:lnTo>
                  <a:lnTo>
                    <a:pt x="230" y="57"/>
                  </a:lnTo>
                  <a:lnTo>
                    <a:pt x="231" y="56"/>
                  </a:lnTo>
                  <a:lnTo>
                    <a:pt x="233" y="53"/>
                  </a:lnTo>
                  <a:lnTo>
                    <a:pt x="231" y="50"/>
                  </a:lnTo>
                  <a:lnTo>
                    <a:pt x="226" y="46"/>
                  </a:lnTo>
                  <a:lnTo>
                    <a:pt x="218" y="43"/>
                  </a:lnTo>
                  <a:lnTo>
                    <a:pt x="209" y="39"/>
                  </a:lnTo>
                  <a:lnTo>
                    <a:pt x="194" y="33"/>
                  </a:lnTo>
                  <a:lnTo>
                    <a:pt x="180" y="26"/>
                  </a:lnTo>
                  <a:lnTo>
                    <a:pt x="165" y="20"/>
                  </a:lnTo>
                  <a:lnTo>
                    <a:pt x="152" y="15"/>
                  </a:lnTo>
                  <a:lnTo>
                    <a:pt x="141" y="10"/>
                  </a:lnTo>
                  <a:lnTo>
                    <a:pt x="133" y="8"/>
                  </a:lnTo>
                  <a:lnTo>
                    <a:pt x="133" y="6"/>
                  </a:lnTo>
                  <a:lnTo>
                    <a:pt x="133" y="3"/>
                  </a:lnTo>
                  <a:lnTo>
                    <a:pt x="129" y="2"/>
                  </a:lnTo>
                  <a:lnTo>
                    <a:pt x="122" y="0"/>
                  </a:lnTo>
                  <a:lnTo>
                    <a:pt x="114" y="0"/>
                  </a:lnTo>
                  <a:lnTo>
                    <a:pt x="99" y="0"/>
                  </a:lnTo>
                  <a:lnTo>
                    <a:pt x="82" y="2"/>
                  </a:lnTo>
                  <a:lnTo>
                    <a:pt x="63" y="2"/>
                  </a:lnTo>
                  <a:lnTo>
                    <a:pt x="43" y="3"/>
                  </a:lnTo>
                  <a:lnTo>
                    <a:pt x="24" y="3"/>
                  </a:lnTo>
                  <a:lnTo>
                    <a:pt x="10" y="5"/>
                  </a:lnTo>
                  <a:lnTo>
                    <a:pt x="0" y="5"/>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3" name="Freeform 1088">
              <a:extLst>
                <a:ext uri="{FF2B5EF4-FFF2-40B4-BE49-F238E27FC236}">
                  <a16:creationId xmlns:a16="http://schemas.microsoft.com/office/drawing/2014/main" id="{6423B450-51D1-4B8D-B1B7-B77139362A11}"/>
                </a:ext>
              </a:extLst>
            </p:cNvPr>
            <p:cNvSpPr>
              <a:spLocks/>
            </p:cNvSpPr>
            <p:nvPr/>
          </p:nvSpPr>
          <p:spPr bwMode="auto">
            <a:xfrm>
              <a:off x="3245" y="4849"/>
              <a:ext cx="146" cy="218"/>
            </a:xfrm>
            <a:custGeom>
              <a:avLst/>
              <a:gdLst>
                <a:gd name="T0" fmla="*/ 0 w 292"/>
                <a:gd name="T1" fmla="*/ 0 h 435"/>
                <a:gd name="T2" fmla="*/ 1 w 292"/>
                <a:gd name="T3" fmla="*/ 1 h 435"/>
                <a:gd name="T4" fmla="*/ 1 w 292"/>
                <a:gd name="T5" fmla="*/ 1 h 435"/>
                <a:gd name="T6" fmla="*/ 1 w 292"/>
                <a:gd name="T7" fmla="*/ 1 h 435"/>
                <a:gd name="T8" fmla="*/ 1 w 292"/>
                <a:gd name="T9" fmla="*/ 1 h 435"/>
                <a:gd name="T10" fmla="*/ 1 w 292"/>
                <a:gd name="T11" fmla="*/ 1 h 435"/>
                <a:gd name="T12" fmla="*/ 1 w 292"/>
                <a:gd name="T13" fmla="*/ 1 h 435"/>
                <a:gd name="T14" fmla="*/ 1 w 292"/>
                <a:gd name="T15" fmla="*/ 1 h 435"/>
                <a:gd name="T16" fmla="*/ 1 w 292"/>
                <a:gd name="T17" fmla="*/ 1 h 435"/>
                <a:gd name="T18" fmla="*/ 1 w 292"/>
                <a:gd name="T19" fmla="*/ 1 h 435"/>
                <a:gd name="T20" fmla="*/ 1 w 292"/>
                <a:gd name="T21" fmla="*/ 1 h 435"/>
                <a:gd name="T22" fmla="*/ 1 w 292"/>
                <a:gd name="T23" fmla="*/ 1 h 435"/>
                <a:gd name="T24" fmla="*/ 1 w 292"/>
                <a:gd name="T25" fmla="*/ 1 h 435"/>
                <a:gd name="T26" fmla="*/ 1 w 292"/>
                <a:gd name="T27" fmla="*/ 1 h 435"/>
                <a:gd name="T28" fmla="*/ 1 w 292"/>
                <a:gd name="T29" fmla="*/ 1 h 435"/>
                <a:gd name="T30" fmla="*/ 1 w 292"/>
                <a:gd name="T31" fmla="*/ 1 h 435"/>
                <a:gd name="T32" fmla="*/ 1 w 292"/>
                <a:gd name="T33" fmla="*/ 1 h 435"/>
                <a:gd name="T34" fmla="*/ 1 w 292"/>
                <a:gd name="T35" fmla="*/ 1 h 435"/>
                <a:gd name="T36" fmla="*/ 1 w 292"/>
                <a:gd name="T37" fmla="*/ 1 h 435"/>
                <a:gd name="T38" fmla="*/ 1 w 292"/>
                <a:gd name="T39" fmla="*/ 1 h 435"/>
                <a:gd name="T40" fmla="*/ 1 w 292"/>
                <a:gd name="T41" fmla="*/ 1 h 435"/>
                <a:gd name="T42" fmla="*/ 1 w 292"/>
                <a:gd name="T43" fmla="*/ 1 h 435"/>
                <a:gd name="T44" fmla="*/ 1 w 292"/>
                <a:gd name="T45" fmla="*/ 1 h 435"/>
                <a:gd name="T46" fmla="*/ 1 w 292"/>
                <a:gd name="T47" fmla="*/ 1 h 435"/>
                <a:gd name="T48" fmla="*/ 1 w 292"/>
                <a:gd name="T49" fmla="*/ 1 h 435"/>
                <a:gd name="T50" fmla="*/ 1 w 292"/>
                <a:gd name="T51" fmla="*/ 1 h 435"/>
                <a:gd name="T52" fmla="*/ 1 w 292"/>
                <a:gd name="T53" fmla="*/ 1 h 435"/>
                <a:gd name="T54" fmla="*/ 1 w 292"/>
                <a:gd name="T55" fmla="*/ 1 h 435"/>
                <a:gd name="T56" fmla="*/ 1 w 292"/>
                <a:gd name="T57" fmla="*/ 1 h 435"/>
                <a:gd name="T58" fmla="*/ 1 w 292"/>
                <a:gd name="T59" fmla="*/ 1 h 435"/>
                <a:gd name="T60" fmla="*/ 1 w 292"/>
                <a:gd name="T61" fmla="*/ 1 h 435"/>
                <a:gd name="T62" fmla="*/ 1 w 292"/>
                <a:gd name="T63" fmla="*/ 1 h 435"/>
                <a:gd name="T64" fmla="*/ 1 w 292"/>
                <a:gd name="T65" fmla="*/ 1 h 435"/>
                <a:gd name="T66" fmla="*/ 1 w 292"/>
                <a:gd name="T67" fmla="*/ 1 h 435"/>
                <a:gd name="T68" fmla="*/ 1 w 292"/>
                <a:gd name="T69" fmla="*/ 1 h 435"/>
                <a:gd name="T70" fmla="*/ 1 w 292"/>
                <a:gd name="T71" fmla="*/ 1 h 435"/>
                <a:gd name="T72" fmla="*/ 1 w 292"/>
                <a:gd name="T73" fmla="*/ 1 h 435"/>
                <a:gd name="T74" fmla="*/ 1 w 292"/>
                <a:gd name="T75" fmla="*/ 1 h 435"/>
                <a:gd name="T76" fmla="*/ 1 w 292"/>
                <a:gd name="T77" fmla="*/ 1 h 435"/>
                <a:gd name="T78" fmla="*/ 1 w 292"/>
                <a:gd name="T79" fmla="*/ 1 h 435"/>
                <a:gd name="T80" fmla="*/ 1 w 292"/>
                <a:gd name="T81" fmla="*/ 1 h 435"/>
                <a:gd name="T82" fmla="*/ 1 w 292"/>
                <a:gd name="T83" fmla="*/ 1 h 435"/>
                <a:gd name="T84" fmla="*/ 1 w 292"/>
                <a:gd name="T85" fmla="*/ 1 h 435"/>
                <a:gd name="T86" fmla="*/ 1 w 292"/>
                <a:gd name="T87" fmla="*/ 1 h 435"/>
                <a:gd name="T88" fmla="*/ 1 w 292"/>
                <a:gd name="T89" fmla="*/ 1 h 435"/>
                <a:gd name="T90" fmla="*/ 0 w 292"/>
                <a:gd name="T91" fmla="*/ 0 h 4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2" h="435">
                  <a:moveTo>
                    <a:pt x="0" y="0"/>
                  </a:moveTo>
                  <a:lnTo>
                    <a:pt x="16" y="8"/>
                  </a:lnTo>
                  <a:lnTo>
                    <a:pt x="37" y="18"/>
                  </a:lnTo>
                  <a:lnTo>
                    <a:pt x="61" y="28"/>
                  </a:lnTo>
                  <a:lnTo>
                    <a:pt x="88" y="38"/>
                  </a:lnTo>
                  <a:lnTo>
                    <a:pt x="114" y="48"/>
                  </a:lnTo>
                  <a:lnTo>
                    <a:pt x="137" y="56"/>
                  </a:lnTo>
                  <a:lnTo>
                    <a:pt x="156" y="63"/>
                  </a:lnTo>
                  <a:lnTo>
                    <a:pt x="171" y="69"/>
                  </a:lnTo>
                  <a:lnTo>
                    <a:pt x="182" y="78"/>
                  </a:lnTo>
                  <a:lnTo>
                    <a:pt x="193" y="93"/>
                  </a:lnTo>
                  <a:lnTo>
                    <a:pt x="206" y="116"/>
                  </a:lnTo>
                  <a:lnTo>
                    <a:pt x="219" y="143"/>
                  </a:lnTo>
                  <a:lnTo>
                    <a:pt x="231" y="171"/>
                  </a:lnTo>
                  <a:lnTo>
                    <a:pt x="244" y="200"/>
                  </a:lnTo>
                  <a:lnTo>
                    <a:pt x="257" y="225"/>
                  </a:lnTo>
                  <a:lnTo>
                    <a:pt x="268" y="248"/>
                  </a:lnTo>
                  <a:lnTo>
                    <a:pt x="268" y="289"/>
                  </a:lnTo>
                  <a:lnTo>
                    <a:pt x="271" y="332"/>
                  </a:lnTo>
                  <a:lnTo>
                    <a:pt x="275" y="372"/>
                  </a:lnTo>
                  <a:lnTo>
                    <a:pt x="281" y="410"/>
                  </a:lnTo>
                  <a:lnTo>
                    <a:pt x="291" y="417"/>
                  </a:lnTo>
                  <a:lnTo>
                    <a:pt x="292" y="427"/>
                  </a:lnTo>
                  <a:lnTo>
                    <a:pt x="288" y="434"/>
                  </a:lnTo>
                  <a:lnTo>
                    <a:pt x="278" y="435"/>
                  </a:lnTo>
                  <a:lnTo>
                    <a:pt x="264" y="411"/>
                  </a:lnTo>
                  <a:lnTo>
                    <a:pt x="256" y="363"/>
                  </a:lnTo>
                  <a:lnTo>
                    <a:pt x="251" y="305"/>
                  </a:lnTo>
                  <a:lnTo>
                    <a:pt x="253" y="254"/>
                  </a:lnTo>
                  <a:lnTo>
                    <a:pt x="240" y="242"/>
                  </a:lnTo>
                  <a:lnTo>
                    <a:pt x="227" y="227"/>
                  </a:lnTo>
                  <a:lnTo>
                    <a:pt x="216" y="208"/>
                  </a:lnTo>
                  <a:lnTo>
                    <a:pt x="206" y="186"/>
                  </a:lnTo>
                  <a:lnTo>
                    <a:pt x="195" y="163"/>
                  </a:lnTo>
                  <a:lnTo>
                    <a:pt x="185" y="139"/>
                  </a:lnTo>
                  <a:lnTo>
                    <a:pt x="175" y="116"/>
                  </a:lnTo>
                  <a:lnTo>
                    <a:pt x="163" y="95"/>
                  </a:lnTo>
                  <a:lnTo>
                    <a:pt x="152" y="89"/>
                  </a:lnTo>
                  <a:lnTo>
                    <a:pt x="139" y="83"/>
                  </a:lnTo>
                  <a:lnTo>
                    <a:pt x="124" y="78"/>
                  </a:lnTo>
                  <a:lnTo>
                    <a:pt x="107" y="73"/>
                  </a:lnTo>
                  <a:lnTo>
                    <a:pt x="91" y="69"/>
                  </a:lnTo>
                  <a:lnTo>
                    <a:pt x="74" y="65"/>
                  </a:lnTo>
                  <a:lnTo>
                    <a:pt x="59" y="61"/>
                  </a:lnTo>
                  <a:lnTo>
                    <a:pt x="46" y="5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4" name="Freeform 1089">
              <a:extLst>
                <a:ext uri="{FF2B5EF4-FFF2-40B4-BE49-F238E27FC236}">
                  <a16:creationId xmlns:a16="http://schemas.microsoft.com/office/drawing/2014/main" id="{7B1BD005-0863-43B8-B3AA-E4895D0CB02A}"/>
                </a:ext>
              </a:extLst>
            </p:cNvPr>
            <p:cNvSpPr>
              <a:spLocks/>
            </p:cNvSpPr>
            <p:nvPr/>
          </p:nvSpPr>
          <p:spPr bwMode="auto">
            <a:xfrm>
              <a:off x="3167" y="4792"/>
              <a:ext cx="147" cy="213"/>
            </a:xfrm>
            <a:custGeom>
              <a:avLst/>
              <a:gdLst>
                <a:gd name="T0" fmla="*/ 0 w 295"/>
                <a:gd name="T1" fmla="*/ 1 h 425"/>
                <a:gd name="T2" fmla="*/ 0 w 295"/>
                <a:gd name="T3" fmla="*/ 1 h 425"/>
                <a:gd name="T4" fmla="*/ 0 w 295"/>
                <a:gd name="T5" fmla="*/ 1 h 425"/>
                <a:gd name="T6" fmla="*/ 0 w 295"/>
                <a:gd name="T7" fmla="*/ 1 h 425"/>
                <a:gd name="T8" fmla="*/ 0 w 295"/>
                <a:gd name="T9" fmla="*/ 1 h 425"/>
                <a:gd name="T10" fmla="*/ 0 w 295"/>
                <a:gd name="T11" fmla="*/ 1 h 425"/>
                <a:gd name="T12" fmla="*/ 0 w 295"/>
                <a:gd name="T13" fmla="*/ 1 h 425"/>
                <a:gd name="T14" fmla="*/ 0 w 295"/>
                <a:gd name="T15" fmla="*/ 1 h 425"/>
                <a:gd name="T16" fmla="*/ 0 w 295"/>
                <a:gd name="T17" fmla="*/ 1 h 425"/>
                <a:gd name="T18" fmla="*/ 0 w 295"/>
                <a:gd name="T19" fmla="*/ 1 h 425"/>
                <a:gd name="T20" fmla="*/ 0 w 295"/>
                <a:gd name="T21" fmla="*/ 1 h 425"/>
                <a:gd name="T22" fmla="*/ 0 w 295"/>
                <a:gd name="T23" fmla="*/ 1 h 425"/>
                <a:gd name="T24" fmla="*/ 0 w 295"/>
                <a:gd name="T25" fmla="*/ 1 h 425"/>
                <a:gd name="T26" fmla="*/ 0 w 295"/>
                <a:gd name="T27" fmla="*/ 1 h 425"/>
                <a:gd name="T28" fmla="*/ 0 w 295"/>
                <a:gd name="T29" fmla="*/ 1 h 425"/>
                <a:gd name="T30" fmla="*/ 0 w 295"/>
                <a:gd name="T31" fmla="*/ 1 h 425"/>
                <a:gd name="T32" fmla="*/ 0 w 295"/>
                <a:gd name="T33" fmla="*/ 1 h 425"/>
                <a:gd name="T34" fmla="*/ 0 w 295"/>
                <a:gd name="T35" fmla="*/ 1 h 425"/>
                <a:gd name="T36" fmla="*/ 0 w 295"/>
                <a:gd name="T37" fmla="*/ 1 h 425"/>
                <a:gd name="T38" fmla="*/ 0 w 295"/>
                <a:gd name="T39" fmla="*/ 1 h 425"/>
                <a:gd name="T40" fmla="*/ 0 w 295"/>
                <a:gd name="T41" fmla="*/ 1 h 425"/>
                <a:gd name="T42" fmla="*/ 0 w 295"/>
                <a:gd name="T43" fmla="*/ 1 h 425"/>
                <a:gd name="T44" fmla="*/ 0 w 295"/>
                <a:gd name="T45" fmla="*/ 1 h 425"/>
                <a:gd name="T46" fmla="*/ 0 w 295"/>
                <a:gd name="T47" fmla="*/ 1 h 425"/>
                <a:gd name="T48" fmla="*/ 0 w 295"/>
                <a:gd name="T49" fmla="*/ 1 h 425"/>
                <a:gd name="T50" fmla="*/ 0 w 295"/>
                <a:gd name="T51" fmla="*/ 1 h 425"/>
                <a:gd name="T52" fmla="*/ 0 w 295"/>
                <a:gd name="T53" fmla="*/ 1 h 425"/>
                <a:gd name="T54" fmla="*/ 0 w 295"/>
                <a:gd name="T55" fmla="*/ 1 h 425"/>
                <a:gd name="T56" fmla="*/ 0 w 295"/>
                <a:gd name="T57" fmla="*/ 1 h 425"/>
                <a:gd name="T58" fmla="*/ 0 w 295"/>
                <a:gd name="T59" fmla="*/ 1 h 425"/>
                <a:gd name="T60" fmla="*/ 0 w 295"/>
                <a:gd name="T61" fmla="*/ 1 h 425"/>
                <a:gd name="T62" fmla="*/ 0 w 295"/>
                <a:gd name="T63" fmla="*/ 1 h 425"/>
                <a:gd name="T64" fmla="*/ 0 w 295"/>
                <a:gd name="T65" fmla="*/ 1 h 425"/>
                <a:gd name="T66" fmla="*/ 0 w 295"/>
                <a:gd name="T67" fmla="*/ 1 h 425"/>
                <a:gd name="T68" fmla="*/ 0 w 295"/>
                <a:gd name="T69" fmla="*/ 1 h 425"/>
                <a:gd name="T70" fmla="*/ 0 w 295"/>
                <a:gd name="T71" fmla="*/ 1 h 425"/>
                <a:gd name="T72" fmla="*/ 0 w 295"/>
                <a:gd name="T73" fmla="*/ 1 h 425"/>
                <a:gd name="T74" fmla="*/ 0 w 295"/>
                <a:gd name="T75" fmla="*/ 1 h 425"/>
                <a:gd name="T76" fmla="*/ 0 w 295"/>
                <a:gd name="T77" fmla="*/ 1 h 425"/>
                <a:gd name="T78" fmla="*/ 0 w 295"/>
                <a:gd name="T79" fmla="*/ 1 h 425"/>
                <a:gd name="T80" fmla="*/ 0 w 295"/>
                <a:gd name="T81" fmla="*/ 1 h 425"/>
                <a:gd name="T82" fmla="*/ 0 w 295"/>
                <a:gd name="T83" fmla="*/ 1 h 425"/>
                <a:gd name="T84" fmla="*/ 0 w 295"/>
                <a:gd name="T85" fmla="*/ 1 h 425"/>
                <a:gd name="T86" fmla="*/ 0 w 295"/>
                <a:gd name="T87" fmla="*/ 1 h 425"/>
                <a:gd name="T88" fmla="*/ 0 w 295"/>
                <a:gd name="T89" fmla="*/ 0 h 425"/>
                <a:gd name="T90" fmla="*/ 0 w 295"/>
                <a:gd name="T91" fmla="*/ 1 h 425"/>
                <a:gd name="T92" fmla="*/ 0 w 295"/>
                <a:gd name="T93" fmla="*/ 1 h 425"/>
                <a:gd name="T94" fmla="*/ 0 w 295"/>
                <a:gd name="T95" fmla="*/ 1 h 425"/>
                <a:gd name="T96" fmla="*/ 0 w 295"/>
                <a:gd name="T97" fmla="*/ 1 h 425"/>
                <a:gd name="T98" fmla="*/ 0 w 295"/>
                <a:gd name="T99" fmla="*/ 1 h 425"/>
                <a:gd name="T100" fmla="*/ 0 w 295"/>
                <a:gd name="T101" fmla="*/ 1 h 425"/>
                <a:gd name="T102" fmla="*/ 0 w 295"/>
                <a:gd name="T103" fmla="*/ 1 h 425"/>
                <a:gd name="T104" fmla="*/ 0 w 295"/>
                <a:gd name="T105" fmla="*/ 1 h 425"/>
                <a:gd name="T106" fmla="*/ 0 w 295"/>
                <a:gd name="T107" fmla="*/ 1 h 425"/>
                <a:gd name="T108" fmla="*/ 0 w 295"/>
                <a:gd name="T109" fmla="*/ 1 h 425"/>
                <a:gd name="T110" fmla="*/ 0 w 295"/>
                <a:gd name="T111" fmla="*/ 1 h 425"/>
                <a:gd name="T112" fmla="*/ 0 w 295"/>
                <a:gd name="T113" fmla="*/ 1 h 425"/>
                <a:gd name="T114" fmla="*/ 0 w 295"/>
                <a:gd name="T115" fmla="*/ 1 h 425"/>
                <a:gd name="T116" fmla="*/ 0 w 295"/>
                <a:gd name="T117" fmla="*/ 1 h 425"/>
                <a:gd name="T118" fmla="*/ 0 w 295"/>
                <a:gd name="T119" fmla="*/ 1 h 425"/>
                <a:gd name="T120" fmla="*/ 0 w 295"/>
                <a:gd name="T121" fmla="*/ 1 h 425"/>
                <a:gd name="T122" fmla="*/ 0 w 295"/>
                <a:gd name="T123" fmla="*/ 1 h 425"/>
                <a:gd name="T124" fmla="*/ 0 w 295"/>
                <a:gd name="T125" fmla="*/ 1 h 4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5" h="425">
                  <a:moveTo>
                    <a:pt x="33" y="86"/>
                  </a:moveTo>
                  <a:lnTo>
                    <a:pt x="31" y="90"/>
                  </a:lnTo>
                  <a:lnTo>
                    <a:pt x="30" y="95"/>
                  </a:lnTo>
                  <a:lnTo>
                    <a:pt x="29" y="99"/>
                  </a:lnTo>
                  <a:lnTo>
                    <a:pt x="29" y="103"/>
                  </a:lnTo>
                  <a:lnTo>
                    <a:pt x="30" y="125"/>
                  </a:lnTo>
                  <a:lnTo>
                    <a:pt x="34" y="140"/>
                  </a:lnTo>
                  <a:lnTo>
                    <a:pt x="37" y="154"/>
                  </a:lnTo>
                  <a:lnTo>
                    <a:pt x="41" y="166"/>
                  </a:lnTo>
                  <a:lnTo>
                    <a:pt x="44" y="193"/>
                  </a:lnTo>
                  <a:lnTo>
                    <a:pt x="55" y="221"/>
                  </a:lnTo>
                  <a:lnTo>
                    <a:pt x="64" y="224"/>
                  </a:lnTo>
                  <a:lnTo>
                    <a:pt x="63" y="265"/>
                  </a:lnTo>
                  <a:lnTo>
                    <a:pt x="68" y="306"/>
                  </a:lnTo>
                  <a:lnTo>
                    <a:pt x="82" y="345"/>
                  </a:lnTo>
                  <a:lnTo>
                    <a:pt x="102" y="379"/>
                  </a:lnTo>
                  <a:lnTo>
                    <a:pt x="129" y="406"/>
                  </a:lnTo>
                  <a:lnTo>
                    <a:pt x="160" y="421"/>
                  </a:lnTo>
                  <a:lnTo>
                    <a:pt x="197" y="425"/>
                  </a:lnTo>
                  <a:lnTo>
                    <a:pt x="238" y="414"/>
                  </a:lnTo>
                  <a:lnTo>
                    <a:pt x="272" y="390"/>
                  </a:lnTo>
                  <a:lnTo>
                    <a:pt x="291" y="357"/>
                  </a:lnTo>
                  <a:lnTo>
                    <a:pt x="295" y="320"/>
                  </a:lnTo>
                  <a:lnTo>
                    <a:pt x="288" y="282"/>
                  </a:lnTo>
                  <a:lnTo>
                    <a:pt x="272" y="247"/>
                  </a:lnTo>
                  <a:lnTo>
                    <a:pt x="251" y="214"/>
                  </a:lnTo>
                  <a:lnTo>
                    <a:pt x="227" y="188"/>
                  </a:lnTo>
                  <a:lnTo>
                    <a:pt x="203" y="173"/>
                  </a:lnTo>
                  <a:lnTo>
                    <a:pt x="157" y="115"/>
                  </a:lnTo>
                  <a:lnTo>
                    <a:pt x="153" y="95"/>
                  </a:lnTo>
                  <a:lnTo>
                    <a:pt x="139" y="78"/>
                  </a:lnTo>
                  <a:lnTo>
                    <a:pt x="132" y="68"/>
                  </a:lnTo>
                  <a:lnTo>
                    <a:pt x="114" y="55"/>
                  </a:lnTo>
                  <a:lnTo>
                    <a:pt x="109" y="54"/>
                  </a:lnTo>
                  <a:lnTo>
                    <a:pt x="106" y="52"/>
                  </a:lnTo>
                  <a:lnTo>
                    <a:pt x="102" y="52"/>
                  </a:lnTo>
                  <a:lnTo>
                    <a:pt x="98" y="51"/>
                  </a:lnTo>
                  <a:lnTo>
                    <a:pt x="95" y="38"/>
                  </a:lnTo>
                  <a:lnTo>
                    <a:pt x="91" y="29"/>
                  </a:lnTo>
                  <a:lnTo>
                    <a:pt x="85" y="21"/>
                  </a:lnTo>
                  <a:lnTo>
                    <a:pt x="78" y="14"/>
                  </a:lnTo>
                  <a:lnTo>
                    <a:pt x="71" y="10"/>
                  </a:lnTo>
                  <a:lnTo>
                    <a:pt x="63" y="5"/>
                  </a:lnTo>
                  <a:lnTo>
                    <a:pt x="53" y="2"/>
                  </a:lnTo>
                  <a:lnTo>
                    <a:pt x="43" y="0"/>
                  </a:lnTo>
                  <a:lnTo>
                    <a:pt x="41" y="12"/>
                  </a:lnTo>
                  <a:lnTo>
                    <a:pt x="58" y="18"/>
                  </a:lnTo>
                  <a:lnTo>
                    <a:pt x="70" y="27"/>
                  </a:lnTo>
                  <a:lnTo>
                    <a:pt x="75" y="38"/>
                  </a:lnTo>
                  <a:lnTo>
                    <a:pt x="80" y="51"/>
                  </a:lnTo>
                  <a:lnTo>
                    <a:pt x="68" y="52"/>
                  </a:lnTo>
                  <a:lnTo>
                    <a:pt x="58" y="56"/>
                  </a:lnTo>
                  <a:lnTo>
                    <a:pt x="50" y="64"/>
                  </a:lnTo>
                  <a:lnTo>
                    <a:pt x="41" y="71"/>
                  </a:lnTo>
                  <a:lnTo>
                    <a:pt x="29" y="65"/>
                  </a:lnTo>
                  <a:lnTo>
                    <a:pt x="20" y="56"/>
                  </a:lnTo>
                  <a:lnTo>
                    <a:pt x="16" y="44"/>
                  </a:lnTo>
                  <a:lnTo>
                    <a:pt x="14" y="27"/>
                  </a:lnTo>
                  <a:lnTo>
                    <a:pt x="0" y="22"/>
                  </a:lnTo>
                  <a:lnTo>
                    <a:pt x="0" y="44"/>
                  </a:lnTo>
                  <a:lnTo>
                    <a:pt x="4" y="61"/>
                  </a:lnTo>
                  <a:lnTo>
                    <a:pt x="16" y="75"/>
                  </a:lnTo>
                  <a:lnTo>
                    <a:pt x="3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5" name="Freeform 1090">
              <a:extLst>
                <a:ext uri="{FF2B5EF4-FFF2-40B4-BE49-F238E27FC236}">
                  <a16:creationId xmlns:a16="http://schemas.microsoft.com/office/drawing/2014/main" id="{C56EFFA9-CD42-43F1-8FCF-383D5215FB93}"/>
                </a:ext>
              </a:extLst>
            </p:cNvPr>
            <p:cNvSpPr>
              <a:spLocks/>
            </p:cNvSpPr>
            <p:nvPr/>
          </p:nvSpPr>
          <p:spPr bwMode="auto">
            <a:xfrm>
              <a:off x="3189" y="4832"/>
              <a:ext cx="9" cy="10"/>
            </a:xfrm>
            <a:custGeom>
              <a:avLst/>
              <a:gdLst>
                <a:gd name="T0" fmla="*/ 1 w 18"/>
                <a:gd name="T1" fmla="*/ 1 h 19"/>
                <a:gd name="T2" fmla="*/ 1 w 18"/>
                <a:gd name="T3" fmla="*/ 1 h 19"/>
                <a:gd name="T4" fmla="*/ 1 w 18"/>
                <a:gd name="T5" fmla="*/ 1 h 19"/>
                <a:gd name="T6" fmla="*/ 1 w 18"/>
                <a:gd name="T7" fmla="*/ 1 h 19"/>
                <a:gd name="T8" fmla="*/ 1 w 18"/>
                <a:gd name="T9" fmla="*/ 1 h 19"/>
                <a:gd name="T10" fmla="*/ 1 w 18"/>
                <a:gd name="T11" fmla="*/ 1 h 19"/>
                <a:gd name="T12" fmla="*/ 1 w 18"/>
                <a:gd name="T13" fmla="*/ 1 h 19"/>
                <a:gd name="T14" fmla="*/ 1 w 18"/>
                <a:gd name="T15" fmla="*/ 1 h 19"/>
                <a:gd name="T16" fmla="*/ 1 w 18"/>
                <a:gd name="T17" fmla="*/ 0 h 19"/>
                <a:gd name="T18" fmla="*/ 1 w 18"/>
                <a:gd name="T19" fmla="*/ 1 h 19"/>
                <a:gd name="T20" fmla="*/ 1 w 18"/>
                <a:gd name="T21" fmla="*/ 1 h 19"/>
                <a:gd name="T22" fmla="*/ 1 w 18"/>
                <a:gd name="T23" fmla="*/ 1 h 19"/>
                <a:gd name="T24" fmla="*/ 0 w 18"/>
                <a:gd name="T25" fmla="*/ 1 h 19"/>
                <a:gd name="T26" fmla="*/ 1 w 18"/>
                <a:gd name="T27" fmla="*/ 1 h 19"/>
                <a:gd name="T28" fmla="*/ 1 w 18"/>
                <a:gd name="T29" fmla="*/ 1 h 19"/>
                <a:gd name="T30" fmla="*/ 1 w 18"/>
                <a:gd name="T31" fmla="*/ 1 h 19"/>
                <a:gd name="T32" fmla="*/ 1 w 18"/>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9">
                  <a:moveTo>
                    <a:pt x="8" y="19"/>
                  </a:moveTo>
                  <a:lnTo>
                    <a:pt x="12" y="18"/>
                  </a:lnTo>
                  <a:lnTo>
                    <a:pt x="15" y="17"/>
                  </a:lnTo>
                  <a:lnTo>
                    <a:pt x="17" y="14"/>
                  </a:lnTo>
                  <a:lnTo>
                    <a:pt x="18" y="9"/>
                  </a:lnTo>
                  <a:lnTo>
                    <a:pt x="17" y="5"/>
                  </a:lnTo>
                  <a:lnTo>
                    <a:pt x="15" y="2"/>
                  </a:lnTo>
                  <a:lnTo>
                    <a:pt x="12" y="1"/>
                  </a:lnTo>
                  <a:lnTo>
                    <a:pt x="8" y="0"/>
                  </a:lnTo>
                  <a:lnTo>
                    <a:pt x="5" y="1"/>
                  </a:lnTo>
                  <a:lnTo>
                    <a:pt x="2" y="2"/>
                  </a:lnTo>
                  <a:lnTo>
                    <a:pt x="1" y="5"/>
                  </a:lnTo>
                  <a:lnTo>
                    <a:pt x="0" y="9"/>
                  </a:lnTo>
                  <a:lnTo>
                    <a:pt x="1" y="14"/>
                  </a:lnTo>
                  <a:lnTo>
                    <a:pt x="2" y="17"/>
                  </a:lnTo>
                  <a:lnTo>
                    <a:pt x="5" y="18"/>
                  </a:lnTo>
                  <a:lnTo>
                    <a:pt x="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6" name="Freeform 1091">
              <a:extLst>
                <a:ext uri="{FF2B5EF4-FFF2-40B4-BE49-F238E27FC236}">
                  <a16:creationId xmlns:a16="http://schemas.microsoft.com/office/drawing/2014/main" id="{A6D05FC7-FD0E-45E8-846A-823A7538CF80}"/>
                </a:ext>
              </a:extLst>
            </p:cNvPr>
            <p:cNvSpPr>
              <a:spLocks/>
            </p:cNvSpPr>
            <p:nvPr/>
          </p:nvSpPr>
          <p:spPr bwMode="auto">
            <a:xfrm>
              <a:off x="3206" y="4824"/>
              <a:ext cx="9" cy="10"/>
            </a:xfrm>
            <a:custGeom>
              <a:avLst/>
              <a:gdLst>
                <a:gd name="T0" fmla="*/ 0 w 20"/>
                <a:gd name="T1" fmla="*/ 1 h 20"/>
                <a:gd name="T2" fmla="*/ 0 w 20"/>
                <a:gd name="T3" fmla="*/ 1 h 20"/>
                <a:gd name="T4" fmla="*/ 0 w 20"/>
                <a:gd name="T5" fmla="*/ 1 h 20"/>
                <a:gd name="T6" fmla="*/ 0 w 20"/>
                <a:gd name="T7" fmla="*/ 1 h 20"/>
                <a:gd name="T8" fmla="*/ 0 w 20"/>
                <a:gd name="T9" fmla="*/ 1 h 20"/>
                <a:gd name="T10" fmla="*/ 0 w 20"/>
                <a:gd name="T11" fmla="*/ 1 h 20"/>
                <a:gd name="T12" fmla="*/ 0 w 20"/>
                <a:gd name="T13" fmla="*/ 1 h 20"/>
                <a:gd name="T14" fmla="*/ 0 w 20"/>
                <a:gd name="T15" fmla="*/ 1 h 20"/>
                <a:gd name="T16" fmla="*/ 0 w 20"/>
                <a:gd name="T17" fmla="*/ 0 h 20"/>
                <a:gd name="T18" fmla="*/ 0 w 20"/>
                <a:gd name="T19" fmla="*/ 1 h 20"/>
                <a:gd name="T20" fmla="*/ 0 w 20"/>
                <a:gd name="T21" fmla="*/ 1 h 20"/>
                <a:gd name="T22" fmla="*/ 0 w 20"/>
                <a:gd name="T23" fmla="*/ 1 h 20"/>
                <a:gd name="T24" fmla="*/ 0 w 20"/>
                <a:gd name="T25" fmla="*/ 1 h 20"/>
                <a:gd name="T26" fmla="*/ 0 w 20"/>
                <a:gd name="T27" fmla="*/ 1 h 20"/>
                <a:gd name="T28" fmla="*/ 0 w 20"/>
                <a:gd name="T29" fmla="*/ 1 h 20"/>
                <a:gd name="T30" fmla="*/ 0 w 20"/>
                <a:gd name="T31" fmla="*/ 1 h 20"/>
                <a:gd name="T32" fmla="*/ 0 w 20"/>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0">
                  <a:moveTo>
                    <a:pt x="10" y="20"/>
                  </a:moveTo>
                  <a:lnTo>
                    <a:pt x="14" y="18"/>
                  </a:lnTo>
                  <a:lnTo>
                    <a:pt x="17" y="17"/>
                  </a:lnTo>
                  <a:lnTo>
                    <a:pt x="19" y="14"/>
                  </a:lnTo>
                  <a:lnTo>
                    <a:pt x="20" y="10"/>
                  </a:lnTo>
                  <a:lnTo>
                    <a:pt x="19" y="6"/>
                  </a:lnTo>
                  <a:lnTo>
                    <a:pt x="17" y="3"/>
                  </a:lnTo>
                  <a:lnTo>
                    <a:pt x="14" y="1"/>
                  </a:lnTo>
                  <a:lnTo>
                    <a:pt x="10" y="0"/>
                  </a:lnTo>
                  <a:lnTo>
                    <a:pt x="6" y="1"/>
                  </a:lnTo>
                  <a:lnTo>
                    <a:pt x="3" y="3"/>
                  </a:lnTo>
                  <a:lnTo>
                    <a:pt x="2" y="6"/>
                  </a:lnTo>
                  <a:lnTo>
                    <a:pt x="0" y="10"/>
                  </a:lnTo>
                  <a:lnTo>
                    <a:pt x="2" y="14"/>
                  </a:lnTo>
                  <a:lnTo>
                    <a:pt x="3" y="17"/>
                  </a:lnTo>
                  <a:lnTo>
                    <a:pt x="6" y="18"/>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7" name="Freeform 1092">
              <a:extLst>
                <a:ext uri="{FF2B5EF4-FFF2-40B4-BE49-F238E27FC236}">
                  <a16:creationId xmlns:a16="http://schemas.microsoft.com/office/drawing/2014/main" id="{D8477109-9647-46D0-A50A-0A886490B8DE}"/>
                </a:ext>
              </a:extLst>
            </p:cNvPr>
            <p:cNvSpPr>
              <a:spLocks/>
            </p:cNvSpPr>
            <p:nvPr/>
          </p:nvSpPr>
          <p:spPr bwMode="auto">
            <a:xfrm>
              <a:off x="3198" y="4867"/>
              <a:ext cx="51" cy="31"/>
            </a:xfrm>
            <a:custGeom>
              <a:avLst/>
              <a:gdLst>
                <a:gd name="T0" fmla="*/ 0 w 101"/>
                <a:gd name="T1" fmla="*/ 1 h 61"/>
                <a:gd name="T2" fmla="*/ 1 w 101"/>
                <a:gd name="T3" fmla="*/ 1 h 61"/>
                <a:gd name="T4" fmla="*/ 1 w 101"/>
                <a:gd name="T5" fmla="*/ 1 h 61"/>
                <a:gd name="T6" fmla="*/ 1 w 101"/>
                <a:gd name="T7" fmla="*/ 1 h 61"/>
                <a:gd name="T8" fmla="*/ 1 w 101"/>
                <a:gd name="T9" fmla="*/ 1 h 61"/>
                <a:gd name="T10" fmla="*/ 1 w 101"/>
                <a:gd name="T11" fmla="*/ 1 h 61"/>
                <a:gd name="T12" fmla="*/ 1 w 101"/>
                <a:gd name="T13" fmla="*/ 0 h 61"/>
                <a:gd name="T14" fmla="*/ 1 w 101"/>
                <a:gd name="T15" fmla="*/ 0 h 61"/>
                <a:gd name="T16" fmla="*/ 1 w 101"/>
                <a:gd name="T17" fmla="*/ 1 h 61"/>
                <a:gd name="T18" fmla="*/ 1 w 101"/>
                <a:gd name="T19" fmla="*/ 1 h 61"/>
                <a:gd name="T20" fmla="*/ 1 w 101"/>
                <a:gd name="T21" fmla="*/ 1 h 61"/>
                <a:gd name="T22" fmla="*/ 1 w 101"/>
                <a:gd name="T23" fmla="*/ 1 h 61"/>
                <a:gd name="T24" fmla="*/ 1 w 101"/>
                <a:gd name="T25" fmla="*/ 1 h 61"/>
                <a:gd name="T26" fmla="*/ 1 w 101"/>
                <a:gd name="T27" fmla="*/ 1 h 61"/>
                <a:gd name="T28" fmla="*/ 1 w 101"/>
                <a:gd name="T29" fmla="*/ 1 h 61"/>
                <a:gd name="T30" fmla="*/ 1 w 101"/>
                <a:gd name="T31" fmla="*/ 1 h 61"/>
                <a:gd name="T32" fmla="*/ 1 w 101"/>
                <a:gd name="T33" fmla="*/ 1 h 61"/>
                <a:gd name="T34" fmla="*/ 1 w 101"/>
                <a:gd name="T35" fmla="*/ 1 h 61"/>
                <a:gd name="T36" fmla="*/ 0 w 101"/>
                <a:gd name="T37" fmla="*/ 1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 h="61">
                  <a:moveTo>
                    <a:pt x="0" y="48"/>
                  </a:moveTo>
                  <a:lnTo>
                    <a:pt x="7" y="34"/>
                  </a:lnTo>
                  <a:lnTo>
                    <a:pt x="18" y="23"/>
                  </a:lnTo>
                  <a:lnTo>
                    <a:pt x="31" y="13"/>
                  </a:lnTo>
                  <a:lnTo>
                    <a:pt x="45" y="6"/>
                  </a:lnTo>
                  <a:lnTo>
                    <a:pt x="61" y="2"/>
                  </a:lnTo>
                  <a:lnTo>
                    <a:pt x="75" y="0"/>
                  </a:lnTo>
                  <a:lnTo>
                    <a:pt x="88" y="0"/>
                  </a:lnTo>
                  <a:lnTo>
                    <a:pt x="99" y="2"/>
                  </a:lnTo>
                  <a:lnTo>
                    <a:pt x="101" y="16"/>
                  </a:lnTo>
                  <a:lnTo>
                    <a:pt x="88" y="16"/>
                  </a:lnTo>
                  <a:lnTo>
                    <a:pt x="75" y="16"/>
                  </a:lnTo>
                  <a:lnTo>
                    <a:pt x="62" y="20"/>
                  </a:lnTo>
                  <a:lnTo>
                    <a:pt x="50" y="24"/>
                  </a:lnTo>
                  <a:lnTo>
                    <a:pt x="38" y="31"/>
                  </a:lnTo>
                  <a:lnTo>
                    <a:pt x="27" y="40"/>
                  </a:lnTo>
                  <a:lnTo>
                    <a:pt x="18" y="50"/>
                  </a:lnTo>
                  <a:lnTo>
                    <a:pt x="11" y="61"/>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805" name="Text Box 1093">
            <a:extLst>
              <a:ext uri="{FF2B5EF4-FFF2-40B4-BE49-F238E27FC236}">
                <a16:creationId xmlns:a16="http://schemas.microsoft.com/office/drawing/2014/main" id="{E5123A45-DBF3-46C0-B1DD-B0AB347E00EF}"/>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Viruses, Bacteria, Fungi, y </a:t>
            </a:r>
            <a:r>
              <a:rPr lang="en-US" altLang="en-US" sz="2800" dirty="0" err="1"/>
              <a:t>Otros</a:t>
            </a:r>
            <a:endParaRPr lang="en-US"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6B337E0C-837C-4F2B-A3AD-EC2D04CD586B}"/>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4819" name="Text Box 4">
            <a:extLst>
              <a:ext uri="{FF2B5EF4-FFF2-40B4-BE49-F238E27FC236}">
                <a16:creationId xmlns:a16="http://schemas.microsoft.com/office/drawing/2014/main" id="{2C371D2C-708F-44CC-9CA6-4C060C56A572}"/>
              </a:ext>
            </a:extLst>
          </p:cNvPr>
          <p:cNvSpPr txBox="1">
            <a:spLocks noChangeArrowheads="1"/>
          </p:cNvSpPr>
          <p:nvPr/>
        </p:nvSpPr>
        <p:spPr bwMode="auto">
          <a:xfrm>
            <a:off x="277813" y="1092200"/>
            <a:ext cx="318135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t>Fuentes de enfermedades biológicas:</a:t>
            </a:r>
          </a:p>
          <a:p>
            <a:pPr>
              <a:spcBef>
                <a:spcPct val="50000"/>
              </a:spcBef>
            </a:pPr>
            <a:r>
              <a:rPr lang="es-ES_tradnl" altLang="en-US" sz="1200"/>
              <a:t>La tierra, el agua, las plantas, las aves, los animales y los materiales.</a:t>
            </a:r>
          </a:p>
          <a:p>
            <a:pPr>
              <a:spcBef>
                <a:spcPct val="50000"/>
              </a:spcBef>
            </a:pPr>
            <a:r>
              <a:rPr lang="es-ES_tradnl" altLang="en-US" sz="1200"/>
              <a:t>En muchos casos, la ruta de entrada de estas enfermedades son cortadas en la piel ó por la respiración.</a:t>
            </a:r>
          </a:p>
          <a:p>
            <a:pPr>
              <a:spcBef>
                <a:spcPct val="50000"/>
              </a:spcBef>
            </a:pPr>
            <a:r>
              <a:rPr lang="es-ES_tradnl" altLang="en-US" sz="1200"/>
              <a:t>Algunas enfermedades son infecciones menores. Otras enfermedades pueden ser serias o mortales.</a:t>
            </a:r>
            <a:endParaRPr lang="en-US" altLang="en-US" sz="1200"/>
          </a:p>
        </p:txBody>
      </p:sp>
      <p:pic>
        <p:nvPicPr>
          <p:cNvPr id="34820" name="Picture 5" descr="C:\WINDOWS\Desktop\francis3.jpg">
            <a:extLst>
              <a:ext uri="{FF2B5EF4-FFF2-40B4-BE49-F238E27FC236}">
                <a16:creationId xmlns:a16="http://schemas.microsoft.com/office/drawing/2014/main" id="{FC770C7F-BE62-4747-9F92-A9240B174916}"/>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457200" y="7086600"/>
            <a:ext cx="2362200" cy="1766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 Box 6">
            <a:extLst>
              <a:ext uri="{FF2B5EF4-FFF2-40B4-BE49-F238E27FC236}">
                <a16:creationId xmlns:a16="http://schemas.microsoft.com/office/drawing/2014/main" id="{F684063B-F82D-4845-B9FC-F00081FB8722}"/>
              </a:ext>
            </a:extLst>
          </p:cNvPr>
          <p:cNvSpPr txBox="1">
            <a:spLocks noChangeArrowheads="1"/>
          </p:cNvSpPr>
          <p:nvPr/>
        </p:nvSpPr>
        <p:spPr bwMode="auto">
          <a:xfrm>
            <a:off x="258763" y="3192463"/>
            <a:ext cx="6497637"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406400" indent="-179388">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200"/>
              <a:t>¿Cuáles son posibles enfermedades?</a:t>
            </a:r>
          </a:p>
          <a:p>
            <a:pPr lvl="1">
              <a:spcBef>
                <a:spcPct val="50000"/>
              </a:spcBef>
              <a:buFontTx/>
              <a:buChar char="•"/>
            </a:pPr>
            <a:r>
              <a:rPr lang="es-ES_tradnl" altLang="en-US" sz="1200" u="sng"/>
              <a:t>Reacciones alérgicas</a:t>
            </a:r>
            <a:r>
              <a:rPr lang="es-ES_tradnl" altLang="en-US" sz="1200"/>
              <a:t> a causa de polvo de escama de insecto, polvo fecal, polen de plantas, y esporas de hongos.</a:t>
            </a:r>
          </a:p>
          <a:p>
            <a:pPr lvl="1">
              <a:spcBef>
                <a:spcPct val="50000"/>
              </a:spcBef>
              <a:buFontTx/>
              <a:buChar char="•"/>
            </a:pPr>
            <a:r>
              <a:rPr lang="es-ES_tradnl" altLang="en-US" sz="1200" u="sng"/>
              <a:t>Hepatitis B</a:t>
            </a:r>
            <a:r>
              <a:rPr lang="es-ES_tradnl" altLang="en-US" sz="1200"/>
              <a:t>, una enfermedad seria del hígado y otors tipos de bacteria y viruses pueden recibirse de líquidos del curpo. Tubería de aguas negras de instalaciones médicas que lleven líquidos del cuerpo deben manejarse con gran cuidado.</a:t>
            </a:r>
          </a:p>
          <a:p>
            <a:pPr lvl="1">
              <a:spcBef>
                <a:spcPct val="50000"/>
              </a:spcBef>
              <a:buFontTx/>
              <a:buChar char="•"/>
            </a:pPr>
            <a:r>
              <a:rPr lang="es-ES_tradnl" altLang="en-US" sz="1200" u="sng"/>
              <a:t>Psitacosis</a:t>
            </a:r>
            <a:r>
              <a:rPr lang="es-ES_tradnl" altLang="en-US" sz="1200"/>
              <a:t>, una enfermedad seria de la respiración a causa de nidos y materia fecal de aves.</a:t>
            </a:r>
          </a:p>
        </p:txBody>
      </p:sp>
      <p:pic>
        <p:nvPicPr>
          <p:cNvPr id="34822" name="Picture 7" descr="C:\WINDOWS\Desktop\House.JPG">
            <a:extLst>
              <a:ext uri="{FF2B5EF4-FFF2-40B4-BE49-F238E27FC236}">
                <a16:creationId xmlns:a16="http://schemas.microsoft.com/office/drawing/2014/main" id="{B1AB92B7-3B46-4645-844B-F3148436CF15}"/>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727450" y="1201738"/>
            <a:ext cx="2765425" cy="1970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3" name="Text Box 9">
            <a:extLst>
              <a:ext uri="{FF2B5EF4-FFF2-40B4-BE49-F238E27FC236}">
                <a16:creationId xmlns:a16="http://schemas.microsoft.com/office/drawing/2014/main" id="{29E35BF9-1D54-4E93-BD26-AB6FFAB5FDB2}"/>
              </a:ext>
            </a:extLst>
          </p:cNvPr>
          <p:cNvSpPr txBox="1">
            <a:spLocks noChangeArrowheads="1"/>
          </p:cNvSpPr>
          <p:nvPr/>
        </p:nvSpPr>
        <p:spPr bwMode="auto">
          <a:xfrm>
            <a:off x="258763" y="493395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406400" algn="l"/>
              </a:tabLst>
              <a:defRPr sz="1400" b="1">
                <a:solidFill>
                  <a:schemeClr val="tx1"/>
                </a:solidFill>
                <a:latin typeface="Times New Roman" panose="02020603050405020304" pitchFamily="18" charset="0"/>
              </a:defRPr>
            </a:lvl1pPr>
            <a:lvl2pPr marL="225425" indent="180975">
              <a:tabLst>
                <a:tab pos="406400" algn="l"/>
              </a:tabLst>
              <a:defRPr sz="1400" b="1">
                <a:solidFill>
                  <a:schemeClr val="tx1"/>
                </a:solidFill>
                <a:latin typeface="Times New Roman" panose="02020603050405020304" pitchFamily="18" charset="0"/>
              </a:defRPr>
            </a:lvl2pPr>
            <a:lvl3pPr marL="1143000" indent="-228600">
              <a:tabLst>
                <a:tab pos="406400" algn="l"/>
              </a:tabLst>
              <a:defRPr sz="1400" b="1">
                <a:solidFill>
                  <a:schemeClr val="tx1"/>
                </a:solidFill>
                <a:latin typeface="Times New Roman" panose="02020603050405020304" pitchFamily="18" charset="0"/>
              </a:defRPr>
            </a:lvl3pPr>
            <a:lvl4pPr marL="1600200" indent="-228600">
              <a:tabLst>
                <a:tab pos="406400" algn="l"/>
              </a:tabLst>
              <a:defRPr sz="1400" b="1">
                <a:solidFill>
                  <a:schemeClr val="tx1"/>
                </a:solidFill>
                <a:latin typeface="Times New Roman" panose="02020603050405020304" pitchFamily="18" charset="0"/>
              </a:defRPr>
            </a:lvl4pPr>
            <a:lvl5pPr marL="2057400" indent="-228600">
              <a:tabLst>
                <a:tab pos="4064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064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064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064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06400" algn="l"/>
              </a:tabLst>
              <a:defRPr sz="1400" b="1">
                <a:solidFill>
                  <a:schemeClr val="tx1"/>
                </a:solidFill>
                <a:latin typeface="Times New Roman" panose="02020603050405020304" pitchFamily="18" charset="0"/>
              </a:defRPr>
            </a:lvl9pPr>
          </a:lstStyle>
          <a:p>
            <a:pPr lvl="1">
              <a:spcBef>
                <a:spcPct val="50000"/>
              </a:spcBef>
              <a:buFontTx/>
              <a:buChar char="•"/>
            </a:pPr>
            <a:r>
              <a:rPr lang="es-ES_tradnl" altLang="en-US" sz="1200" u="sng"/>
              <a:t>Nilo Occidental</a:t>
            </a:r>
            <a:r>
              <a:rPr lang="es-ES_tradnl" altLang="en-US" sz="1200"/>
              <a:t>, una enfermedad posiblemente mortal 	a causa de mosquitos nacidos en agua estancada puede 	infectar las capas de la médula espinal ó puede causar 	hinchazón del cerebro.</a:t>
            </a:r>
          </a:p>
        </p:txBody>
      </p:sp>
      <p:sp>
        <p:nvSpPr>
          <p:cNvPr id="34824" name="Text Box 10">
            <a:extLst>
              <a:ext uri="{FF2B5EF4-FFF2-40B4-BE49-F238E27FC236}">
                <a16:creationId xmlns:a16="http://schemas.microsoft.com/office/drawing/2014/main" id="{635CC668-0861-4581-8764-E3266D5F6BB0}"/>
              </a:ext>
            </a:extLst>
          </p:cNvPr>
          <p:cNvSpPr txBox="1">
            <a:spLocks noChangeArrowheads="1"/>
          </p:cNvSpPr>
          <p:nvPr/>
        </p:nvSpPr>
        <p:spPr bwMode="auto">
          <a:xfrm>
            <a:off x="258763" y="5807075"/>
            <a:ext cx="6096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406400" algn="l"/>
              </a:tabLst>
              <a:defRPr sz="1400" b="1">
                <a:solidFill>
                  <a:schemeClr val="tx1"/>
                </a:solidFill>
                <a:latin typeface="Times New Roman" panose="02020603050405020304" pitchFamily="18" charset="0"/>
              </a:defRPr>
            </a:lvl1pPr>
            <a:lvl2pPr marL="225425" indent="180975">
              <a:tabLst>
                <a:tab pos="406400" algn="l"/>
              </a:tabLst>
              <a:defRPr sz="1400" b="1">
                <a:solidFill>
                  <a:schemeClr val="tx1"/>
                </a:solidFill>
                <a:latin typeface="Times New Roman" panose="02020603050405020304" pitchFamily="18" charset="0"/>
              </a:defRPr>
            </a:lvl2pPr>
            <a:lvl3pPr marL="1143000" indent="-228600">
              <a:tabLst>
                <a:tab pos="406400" algn="l"/>
              </a:tabLst>
              <a:defRPr sz="1400" b="1">
                <a:solidFill>
                  <a:schemeClr val="tx1"/>
                </a:solidFill>
                <a:latin typeface="Times New Roman" panose="02020603050405020304" pitchFamily="18" charset="0"/>
              </a:defRPr>
            </a:lvl3pPr>
            <a:lvl4pPr marL="1600200" indent="-228600">
              <a:tabLst>
                <a:tab pos="406400" algn="l"/>
              </a:tabLst>
              <a:defRPr sz="1400" b="1">
                <a:solidFill>
                  <a:schemeClr val="tx1"/>
                </a:solidFill>
                <a:latin typeface="Times New Roman" panose="02020603050405020304" pitchFamily="18" charset="0"/>
              </a:defRPr>
            </a:lvl4pPr>
            <a:lvl5pPr marL="2057400" indent="-228600">
              <a:tabLst>
                <a:tab pos="406400" algn="l"/>
              </a:tabLst>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06400" algn="l"/>
              </a:tabLs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06400" algn="l"/>
              </a:tabLs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06400" algn="l"/>
              </a:tabLs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06400" algn="l"/>
              </a:tabLst>
              <a:defRPr sz="1400" b="1">
                <a:solidFill>
                  <a:schemeClr val="tx1"/>
                </a:solidFill>
                <a:latin typeface="Times New Roman" panose="02020603050405020304" pitchFamily="18" charset="0"/>
              </a:defRPr>
            </a:lvl9pPr>
          </a:lstStyle>
          <a:p>
            <a:pPr lvl="1">
              <a:spcBef>
                <a:spcPct val="50000"/>
              </a:spcBef>
              <a:buFontTx/>
              <a:buChar char="•"/>
            </a:pPr>
            <a:r>
              <a:rPr lang="es-ES_tradnl" altLang="en-US" sz="1200" u="sng"/>
              <a:t>Enfermedad de </a:t>
            </a:r>
            <a:r>
              <a:rPr lang="en-US" altLang="en-US" sz="1200" u="sng"/>
              <a:t>Lyme</a:t>
            </a:r>
            <a:r>
              <a:rPr lang="en-US" altLang="en-US" sz="1200"/>
              <a:t>, </a:t>
            </a:r>
            <a:r>
              <a:rPr lang="es-ES_tradnl" altLang="en-US" sz="1200"/>
              <a:t>una enfermedad posiblemente seria a causa de una 		garrapata del venado que puede causar daño permanente al sistema nervioso y a las 	coyunturas.</a:t>
            </a:r>
          </a:p>
          <a:p>
            <a:pPr lvl="1">
              <a:spcBef>
                <a:spcPct val="50000"/>
              </a:spcBef>
              <a:buFontTx/>
              <a:buChar char="•"/>
            </a:pPr>
            <a:r>
              <a:rPr lang="es-ES_tradnl" altLang="en-US" sz="1200" u="sng"/>
              <a:t>Tétanos</a:t>
            </a:r>
            <a:r>
              <a:rPr lang="es-ES_tradnl" altLang="en-US" sz="1200"/>
              <a:t>, una enfermedad posiblemente mortal a causa de contacto con la tierra, 	estiércol, o materia fecal humana.  Causa espasmos y convulsiones. </a:t>
            </a:r>
          </a:p>
        </p:txBody>
      </p:sp>
      <p:sp>
        <p:nvSpPr>
          <p:cNvPr id="34825" name="Text Box 11">
            <a:extLst>
              <a:ext uri="{FF2B5EF4-FFF2-40B4-BE49-F238E27FC236}">
                <a16:creationId xmlns:a16="http://schemas.microsoft.com/office/drawing/2014/main" id="{1E1ACB07-C25D-45A5-9025-1E1B24243896}"/>
              </a:ext>
            </a:extLst>
          </p:cNvPr>
          <p:cNvSpPr txBox="1">
            <a:spLocks noChangeArrowheads="1"/>
          </p:cNvSpPr>
          <p:nvPr/>
        </p:nvSpPr>
        <p:spPr bwMode="auto">
          <a:xfrm>
            <a:off x="3187700" y="6921500"/>
            <a:ext cx="32004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461963" indent="-227013">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lvl="1">
              <a:spcBef>
                <a:spcPct val="50000"/>
              </a:spcBef>
            </a:pPr>
            <a:r>
              <a:rPr lang="en-US" altLang="en-US"/>
              <a:t>Ot</a:t>
            </a:r>
            <a:r>
              <a:rPr lang="es-ES_tradnl" altLang="en-US"/>
              <a:t>ros peligros </a:t>
            </a:r>
            <a:r>
              <a:rPr lang="en-US" altLang="en-US"/>
              <a:t>biol</a:t>
            </a:r>
            <a:r>
              <a:rPr lang="es-ES_tradnl" altLang="en-US"/>
              <a:t>ó</a:t>
            </a:r>
            <a:r>
              <a:rPr lang="en-US" altLang="en-US"/>
              <a:t>gic</a:t>
            </a:r>
            <a:r>
              <a:rPr lang="es-ES_tradnl" altLang="en-US"/>
              <a:t>os incluyen</a:t>
            </a:r>
            <a:r>
              <a:rPr lang="en-US" altLang="en-US"/>
              <a:t>:</a:t>
            </a:r>
          </a:p>
          <a:p>
            <a:pPr lvl="2">
              <a:spcBef>
                <a:spcPct val="50000"/>
              </a:spcBef>
              <a:buFontTx/>
              <a:buChar char="•"/>
            </a:pPr>
            <a:r>
              <a:rPr lang="es-ES_tradnl" altLang="en-US" sz="1200"/>
              <a:t>Hormigas</a:t>
            </a:r>
            <a:endParaRPr lang="en-US" altLang="en-US" sz="1200"/>
          </a:p>
          <a:p>
            <a:pPr lvl="2">
              <a:spcBef>
                <a:spcPct val="50000"/>
              </a:spcBef>
              <a:buFontTx/>
              <a:buChar char="•"/>
            </a:pPr>
            <a:r>
              <a:rPr lang="es-ES_tradnl" altLang="en-US" sz="1200"/>
              <a:t>Abejas</a:t>
            </a:r>
            <a:endParaRPr lang="en-US" altLang="en-US" sz="1200"/>
          </a:p>
          <a:p>
            <a:pPr lvl="2">
              <a:spcBef>
                <a:spcPct val="50000"/>
              </a:spcBef>
              <a:buFontTx/>
              <a:buChar char="•"/>
            </a:pPr>
            <a:r>
              <a:rPr lang="en-US" altLang="en-US" sz="1200"/>
              <a:t>Mosquitos</a:t>
            </a:r>
          </a:p>
          <a:p>
            <a:pPr lvl="2">
              <a:spcBef>
                <a:spcPct val="50000"/>
              </a:spcBef>
              <a:buFontTx/>
              <a:buChar char="•"/>
            </a:pPr>
            <a:r>
              <a:rPr lang="es-ES_tradnl" altLang="en-US" sz="1200"/>
              <a:t>Avispas</a:t>
            </a:r>
            <a:endParaRPr lang="en-US" altLang="en-US" sz="1200"/>
          </a:p>
          <a:p>
            <a:pPr lvl="2">
              <a:spcBef>
                <a:spcPct val="50000"/>
              </a:spcBef>
              <a:buFontTx/>
              <a:buChar char="•"/>
            </a:pPr>
            <a:r>
              <a:rPr lang="es-ES_tradnl" altLang="en-US" sz="1200"/>
              <a:t>Arañas</a:t>
            </a:r>
            <a:endParaRPr lang="en-US" altLang="en-US" sz="1200"/>
          </a:p>
          <a:p>
            <a:pPr lvl="2">
              <a:spcBef>
                <a:spcPct val="50000"/>
              </a:spcBef>
              <a:buFontTx/>
              <a:buChar char="•"/>
            </a:pPr>
            <a:r>
              <a:rPr lang="es-ES_tradnl" altLang="en-US" sz="1200"/>
              <a:t>Víboras</a:t>
            </a:r>
            <a:endParaRPr lang="en-US" altLang="en-US"/>
          </a:p>
        </p:txBody>
      </p:sp>
      <p:pic>
        <p:nvPicPr>
          <p:cNvPr id="34826" name="Picture 13" descr="C:\Program Files\Microsoft Publisher\Clipart\Snake1.wmf">
            <a:extLst>
              <a:ext uri="{FF2B5EF4-FFF2-40B4-BE49-F238E27FC236}">
                <a16:creationId xmlns:a16="http://schemas.microsoft.com/office/drawing/2014/main" id="{7CECF30F-B832-4C96-9B2D-7A66F807A661}"/>
              </a:ext>
            </a:extLst>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5054600" y="7848600"/>
            <a:ext cx="7048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 Box 28">
            <a:extLst>
              <a:ext uri="{FF2B5EF4-FFF2-40B4-BE49-F238E27FC236}">
                <a16:creationId xmlns:a16="http://schemas.microsoft.com/office/drawing/2014/main" id="{0E68C02A-81DD-4ED9-BA58-046EA955D5CA}"/>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Viruses, Bacteria, </a:t>
            </a:r>
            <a:r>
              <a:rPr lang="en-US" altLang="en-US" sz="2800" dirty="0" err="1"/>
              <a:t>Hongos</a:t>
            </a:r>
            <a:r>
              <a:rPr lang="en-US" altLang="en-US" sz="2800" dirty="0"/>
              <a:t> y </a:t>
            </a:r>
            <a:r>
              <a:rPr lang="en-US" altLang="en-US" sz="2800" dirty="0" err="1"/>
              <a:t>Otros</a:t>
            </a:r>
            <a:endParaRPr lang="en-US" altLang="en-US" sz="2800" dirty="0"/>
          </a:p>
        </p:txBody>
      </p:sp>
      <p:grpSp>
        <p:nvGrpSpPr>
          <p:cNvPr id="34828" name="Group 29">
            <a:extLst>
              <a:ext uri="{FF2B5EF4-FFF2-40B4-BE49-F238E27FC236}">
                <a16:creationId xmlns:a16="http://schemas.microsoft.com/office/drawing/2014/main" id="{7B7226F5-78A8-4CE2-9A51-58096B5305D8}"/>
              </a:ext>
            </a:extLst>
          </p:cNvPr>
          <p:cNvGrpSpPr>
            <a:grpSpLocks/>
          </p:cNvGrpSpPr>
          <p:nvPr/>
        </p:nvGrpSpPr>
        <p:grpSpPr bwMode="auto">
          <a:xfrm rot="3586789">
            <a:off x="5825332" y="7281068"/>
            <a:ext cx="520700" cy="588963"/>
            <a:chOff x="2979" y="4609"/>
            <a:chExt cx="433" cy="509"/>
          </a:xfrm>
        </p:grpSpPr>
        <p:sp>
          <p:nvSpPr>
            <p:cNvPr id="34830" name="Freeform 30">
              <a:extLst>
                <a:ext uri="{FF2B5EF4-FFF2-40B4-BE49-F238E27FC236}">
                  <a16:creationId xmlns:a16="http://schemas.microsoft.com/office/drawing/2014/main" id="{4C5321CC-F3B4-4B70-A71E-053C8FB28827}"/>
                </a:ext>
              </a:extLst>
            </p:cNvPr>
            <p:cNvSpPr>
              <a:spLocks/>
            </p:cNvSpPr>
            <p:nvPr/>
          </p:nvSpPr>
          <p:spPr bwMode="auto">
            <a:xfrm>
              <a:off x="2979" y="4726"/>
              <a:ext cx="202" cy="128"/>
            </a:xfrm>
            <a:custGeom>
              <a:avLst/>
              <a:gdLst>
                <a:gd name="T0" fmla="*/ 0 w 405"/>
                <a:gd name="T1" fmla="*/ 0 h 257"/>
                <a:gd name="T2" fmla="*/ 0 w 405"/>
                <a:gd name="T3" fmla="*/ 0 h 257"/>
                <a:gd name="T4" fmla="*/ 0 w 405"/>
                <a:gd name="T5" fmla="*/ 0 h 257"/>
                <a:gd name="T6" fmla="*/ 0 w 405"/>
                <a:gd name="T7" fmla="*/ 0 h 257"/>
                <a:gd name="T8" fmla="*/ 0 w 405"/>
                <a:gd name="T9" fmla="*/ 0 h 257"/>
                <a:gd name="T10" fmla="*/ 0 w 405"/>
                <a:gd name="T11" fmla="*/ 0 h 257"/>
                <a:gd name="T12" fmla="*/ 0 w 405"/>
                <a:gd name="T13" fmla="*/ 0 h 257"/>
                <a:gd name="T14" fmla="*/ 0 w 405"/>
                <a:gd name="T15" fmla="*/ 0 h 257"/>
                <a:gd name="T16" fmla="*/ 0 w 405"/>
                <a:gd name="T17" fmla="*/ 0 h 257"/>
                <a:gd name="T18" fmla="*/ 0 w 405"/>
                <a:gd name="T19" fmla="*/ 0 h 257"/>
                <a:gd name="T20" fmla="*/ 0 w 405"/>
                <a:gd name="T21" fmla="*/ 0 h 257"/>
                <a:gd name="T22" fmla="*/ 0 w 405"/>
                <a:gd name="T23" fmla="*/ 0 h 257"/>
                <a:gd name="T24" fmla="*/ 0 w 405"/>
                <a:gd name="T25" fmla="*/ 0 h 257"/>
                <a:gd name="T26" fmla="*/ 0 w 405"/>
                <a:gd name="T27" fmla="*/ 0 h 257"/>
                <a:gd name="T28" fmla="*/ 0 w 405"/>
                <a:gd name="T29" fmla="*/ 0 h 257"/>
                <a:gd name="T30" fmla="*/ 0 w 405"/>
                <a:gd name="T31" fmla="*/ 0 h 257"/>
                <a:gd name="T32" fmla="*/ 0 w 405"/>
                <a:gd name="T33" fmla="*/ 0 h 257"/>
                <a:gd name="T34" fmla="*/ 0 w 405"/>
                <a:gd name="T35" fmla="*/ 0 h 257"/>
                <a:gd name="T36" fmla="*/ 0 w 405"/>
                <a:gd name="T37" fmla="*/ 0 h 257"/>
                <a:gd name="T38" fmla="*/ 0 w 405"/>
                <a:gd name="T39" fmla="*/ 0 h 257"/>
                <a:gd name="T40" fmla="*/ 0 w 405"/>
                <a:gd name="T41" fmla="*/ 0 h 257"/>
                <a:gd name="T42" fmla="*/ 0 w 405"/>
                <a:gd name="T43" fmla="*/ 0 h 257"/>
                <a:gd name="T44" fmla="*/ 0 w 405"/>
                <a:gd name="T45" fmla="*/ 0 h 257"/>
                <a:gd name="T46" fmla="*/ 0 w 405"/>
                <a:gd name="T47" fmla="*/ 0 h 257"/>
                <a:gd name="T48" fmla="*/ 0 w 405"/>
                <a:gd name="T49" fmla="*/ 0 h 257"/>
                <a:gd name="T50" fmla="*/ 0 w 405"/>
                <a:gd name="T51" fmla="*/ 0 h 257"/>
                <a:gd name="T52" fmla="*/ 0 w 405"/>
                <a:gd name="T53" fmla="*/ 0 h 257"/>
                <a:gd name="T54" fmla="*/ 0 w 405"/>
                <a:gd name="T55" fmla="*/ 0 h 257"/>
                <a:gd name="T56" fmla="*/ 0 w 405"/>
                <a:gd name="T57" fmla="*/ 0 h 257"/>
                <a:gd name="T58" fmla="*/ 0 w 405"/>
                <a:gd name="T59" fmla="*/ 0 h 257"/>
                <a:gd name="T60" fmla="*/ 0 w 405"/>
                <a:gd name="T61" fmla="*/ 0 h 257"/>
                <a:gd name="T62" fmla="*/ 0 w 405"/>
                <a:gd name="T63" fmla="*/ 0 h 257"/>
                <a:gd name="T64" fmla="*/ 0 w 405"/>
                <a:gd name="T65" fmla="*/ 0 h 257"/>
                <a:gd name="T66" fmla="*/ 0 w 405"/>
                <a:gd name="T67" fmla="*/ 0 h 257"/>
                <a:gd name="T68" fmla="*/ 0 w 405"/>
                <a:gd name="T69" fmla="*/ 0 h 257"/>
                <a:gd name="T70" fmla="*/ 0 w 405"/>
                <a:gd name="T71" fmla="*/ 0 h 257"/>
                <a:gd name="T72" fmla="*/ 0 w 405"/>
                <a:gd name="T73" fmla="*/ 0 h 257"/>
                <a:gd name="T74" fmla="*/ 0 w 405"/>
                <a:gd name="T75" fmla="*/ 0 h 257"/>
                <a:gd name="T76" fmla="*/ 0 w 405"/>
                <a:gd name="T77" fmla="*/ 0 h 257"/>
                <a:gd name="T78" fmla="*/ 0 w 405"/>
                <a:gd name="T79" fmla="*/ 0 h 257"/>
                <a:gd name="T80" fmla="*/ 0 w 405"/>
                <a:gd name="T81" fmla="*/ 0 h 257"/>
                <a:gd name="T82" fmla="*/ 0 w 405"/>
                <a:gd name="T83" fmla="*/ 0 h 257"/>
                <a:gd name="T84" fmla="*/ 0 w 405"/>
                <a:gd name="T85" fmla="*/ 0 h 257"/>
                <a:gd name="T86" fmla="*/ 0 w 405"/>
                <a:gd name="T87" fmla="*/ 0 h 257"/>
                <a:gd name="T88" fmla="*/ 0 w 405"/>
                <a:gd name="T89" fmla="*/ 0 h 257"/>
                <a:gd name="T90" fmla="*/ 0 w 405"/>
                <a:gd name="T91" fmla="*/ 0 h 257"/>
                <a:gd name="T92" fmla="*/ 0 w 405"/>
                <a:gd name="T93" fmla="*/ 0 h 257"/>
                <a:gd name="T94" fmla="*/ 0 w 405"/>
                <a:gd name="T95" fmla="*/ 0 h 257"/>
                <a:gd name="T96" fmla="*/ 0 w 405"/>
                <a:gd name="T97" fmla="*/ 0 h 257"/>
                <a:gd name="T98" fmla="*/ 0 w 405"/>
                <a:gd name="T99" fmla="*/ 0 h 257"/>
                <a:gd name="T100" fmla="*/ 0 w 405"/>
                <a:gd name="T101" fmla="*/ 0 h 257"/>
                <a:gd name="T102" fmla="*/ 0 w 405"/>
                <a:gd name="T103" fmla="*/ 0 h 257"/>
                <a:gd name="T104" fmla="*/ 0 w 405"/>
                <a:gd name="T105" fmla="*/ 0 h 257"/>
                <a:gd name="T106" fmla="*/ 0 w 405"/>
                <a:gd name="T107" fmla="*/ 0 h 257"/>
                <a:gd name="T108" fmla="*/ 0 w 405"/>
                <a:gd name="T109" fmla="*/ 0 h 257"/>
                <a:gd name="T110" fmla="*/ 0 w 405"/>
                <a:gd name="T111" fmla="*/ 0 h 257"/>
                <a:gd name="T112" fmla="*/ 0 w 405"/>
                <a:gd name="T113" fmla="*/ 0 h 257"/>
                <a:gd name="T114" fmla="*/ 0 w 405"/>
                <a:gd name="T115" fmla="*/ 0 h 2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5" h="257">
                  <a:moveTo>
                    <a:pt x="404" y="235"/>
                  </a:moveTo>
                  <a:lnTo>
                    <a:pt x="391" y="237"/>
                  </a:lnTo>
                  <a:lnTo>
                    <a:pt x="375" y="234"/>
                  </a:lnTo>
                  <a:lnTo>
                    <a:pt x="358" y="231"/>
                  </a:lnTo>
                  <a:lnTo>
                    <a:pt x="340" y="227"/>
                  </a:lnTo>
                  <a:lnTo>
                    <a:pt x="320" y="222"/>
                  </a:lnTo>
                  <a:lnTo>
                    <a:pt x="302" y="220"/>
                  </a:lnTo>
                  <a:lnTo>
                    <a:pt x="283" y="217"/>
                  </a:lnTo>
                  <a:lnTo>
                    <a:pt x="266" y="215"/>
                  </a:lnTo>
                  <a:lnTo>
                    <a:pt x="256" y="210"/>
                  </a:lnTo>
                  <a:lnTo>
                    <a:pt x="239" y="200"/>
                  </a:lnTo>
                  <a:lnTo>
                    <a:pt x="218" y="187"/>
                  </a:lnTo>
                  <a:lnTo>
                    <a:pt x="195" y="173"/>
                  </a:lnTo>
                  <a:lnTo>
                    <a:pt x="171" y="160"/>
                  </a:lnTo>
                  <a:lnTo>
                    <a:pt x="150" y="147"/>
                  </a:lnTo>
                  <a:lnTo>
                    <a:pt x="134" y="137"/>
                  </a:lnTo>
                  <a:lnTo>
                    <a:pt x="126" y="132"/>
                  </a:lnTo>
                  <a:lnTo>
                    <a:pt x="119" y="125"/>
                  </a:lnTo>
                  <a:lnTo>
                    <a:pt x="109" y="113"/>
                  </a:lnTo>
                  <a:lnTo>
                    <a:pt x="96" y="96"/>
                  </a:lnTo>
                  <a:lnTo>
                    <a:pt x="82" y="79"/>
                  </a:lnTo>
                  <a:lnTo>
                    <a:pt x="68" y="61"/>
                  </a:lnTo>
                  <a:lnTo>
                    <a:pt x="55" y="45"/>
                  </a:lnTo>
                  <a:lnTo>
                    <a:pt x="44" y="31"/>
                  </a:lnTo>
                  <a:lnTo>
                    <a:pt x="37" y="22"/>
                  </a:lnTo>
                  <a:lnTo>
                    <a:pt x="28" y="11"/>
                  </a:lnTo>
                  <a:lnTo>
                    <a:pt x="20" y="4"/>
                  </a:lnTo>
                  <a:lnTo>
                    <a:pt x="11" y="0"/>
                  </a:lnTo>
                  <a:lnTo>
                    <a:pt x="4" y="2"/>
                  </a:lnTo>
                  <a:lnTo>
                    <a:pt x="0" y="11"/>
                  </a:lnTo>
                  <a:lnTo>
                    <a:pt x="1" y="21"/>
                  </a:lnTo>
                  <a:lnTo>
                    <a:pt x="8" y="29"/>
                  </a:lnTo>
                  <a:lnTo>
                    <a:pt x="20" y="31"/>
                  </a:lnTo>
                  <a:lnTo>
                    <a:pt x="32" y="41"/>
                  </a:lnTo>
                  <a:lnTo>
                    <a:pt x="46" y="55"/>
                  </a:lnTo>
                  <a:lnTo>
                    <a:pt x="61" y="72"/>
                  </a:lnTo>
                  <a:lnTo>
                    <a:pt x="75" y="90"/>
                  </a:lnTo>
                  <a:lnTo>
                    <a:pt x="86" y="109"/>
                  </a:lnTo>
                  <a:lnTo>
                    <a:pt x="97" y="126"/>
                  </a:lnTo>
                  <a:lnTo>
                    <a:pt x="106" y="139"/>
                  </a:lnTo>
                  <a:lnTo>
                    <a:pt x="110" y="146"/>
                  </a:lnTo>
                  <a:lnTo>
                    <a:pt x="119" y="153"/>
                  </a:lnTo>
                  <a:lnTo>
                    <a:pt x="136" y="163"/>
                  </a:lnTo>
                  <a:lnTo>
                    <a:pt x="158" y="177"/>
                  </a:lnTo>
                  <a:lnTo>
                    <a:pt x="184" y="191"/>
                  </a:lnTo>
                  <a:lnTo>
                    <a:pt x="209" y="205"/>
                  </a:lnTo>
                  <a:lnTo>
                    <a:pt x="233" y="218"/>
                  </a:lnTo>
                  <a:lnTo>
                    <a:pt x="252" y="228"/>
                  </a:lnTo>
                  <a:lnTo>
                    <a:pt x="263" y="232"/>
                  </a:lnTo>
                  <a:lnTo>
                    <a:pt x="272" y="235"/>
                  </a:lnTo>
                  <a:lnTo>
                    <a:pt x="284" y="238"/>
                  </a:lnTo>
                  <a:lnTo>
                    <a:pt x="300" y="241"/>
                  </a:lnTo>
                  <a:lnTo>
                    <a:pt x="317" y="244"/>
                  </a:lnTo>
                  <a:lnTo>
                    <a:pt x="338" y="248"/>
                  </a:lnTo>
                  <a:lnTo>
                    <a:pt x="360" y="251"/>
                  </a:lnTo>
                  <a:lnTo>
                    <a:pt x="382" y="254"/>
                  </a:lnTo>
                  <a:lnTo>
                    <a:pt x="405" y="257"/>
                  </a:lnTo>
                  <a:lnTo>
                    <a:pt x="40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1" name="Freeform 31">
              <a:extLst>
                <a:ext uri="{FF2B5EF4-FFF2-40B4-BE49-F238E27FC236}">
                  <a16:creationId xmlns:a16="http://schemas.microsoft.com/office/drawing/2014/main" id="{8D917AE6-80D5-46FF-AB07-F550A20E9C33}"/>
                </a:ext>
              </a:extLst>
            </p:cNvPr>
            <p:cNvSpPr>
              <a:spLocks/>
            </p:cNvSpPr>
            <p:nvPr/>
          </p:nvSpPr>
          <p:spPr bwMode="auto">
            <a:xfrm>
              <a:off x="3004" y="4798"/>
              <a:ext cx="181" cy="83"/>
            </a:xfrm>
            <a:custGeom>
              <a:avLst/>
              <a:gdLst>
                <a:gd name="T0" fmla="*/ 1 w 361"/>
                <a:gd name="T1" fmla="*/ 1 h 165"/>
                <a:gd name="T2" fmla="*/ 1 w 361"/>
                <a:gd name="T3" fmla="*/ 1 h 165"/>
                <a:gd name="T4" fmla="*/ 1 w 361"/>
                <a:gd name="T5" fmla="*/ 1 h 165"/>
                <a:gd name="T6" fmla="*/ 1 w 361"/>
                <a:gd name="T7" fmla="*/ 1 h 165"/>
                <a:gd name="T8" fmla="*/ 1 w 361"/>
                <a:gd name="T9" fmla="*/ 1 h 165"/>
                <a:gd name="T10" fmla="*/ 1 w 361"/>
                <a:gd name="T11" fmla="*/ 1 h 165"/>
                <a:gd name="T12" fmla="*/ 1 w 361"/>
                <a:gd name="T13" fmla="*/ 1 h 165"/>
                <a:gd name="T14" fmla="*/ 1 w 361"/>
                <a:gd name="T15" fmla="*/ 1 h 165"/>
                <a:gd name="T16" fmla="*/ 1 w 361"/>
                <a:gd name="T17" fmla="*/ 1 h 165"/>
                <a:gd name="T18" fmla="*/ 1 w 361"/>
                <a:gd name="T19" fmla="*/ 1 h 165"/>
                <a:gd name="T20" fmla="*/ 1 w 361"/>
                <a:gd name="T21" fmla="*/ 1 h 165"/>
                <a:gd name="T22" fmla="*/ 1 w 361"/>
                <a:gd name="T23" fmla="*/ 1 h 165"/>
                <a:gd name="T24" fmla="*/ 1 w 361"/>
                <a:gd name="T25" fmla="*/ 1 h 165"/>
                <a:gd name="T26" fmla="*/ 1 w 361"/>
                <a:gd name="T27" fmla="*/ 1 h 165"/>
                <a:gd name="T28" fmla="*/ 1 w 361"/>
                <a:gd name="T29" fmla="*/ 1 h 165"/>
                <a:gd name="T30" fmla="*/ 1 w 361"/>
                <a:gd name="T31" fmla="*/ 1 h 165"/>
                <a:gd name="T32" fmla="*/ 1 w 361"/>
                <a:gd name="T33" fmla="*/ 1 h 165"/>
                <a:gd name="T34" fmla="*/ 1 w 361"/>
                <a:gd name="T35" fmla="*/ 1 h 165"/>
                <a:gd name="T36" fmla="*/ 1 w 361"/>
                <a:gd name="T37" fmla="*/ 1 h 165"/>
                <a:gd name="T38" fmla="*/ 1 w 361"/>
                <a:gd name="T39" fmla="*/ 1 h 165"/>
                <a:gd name="T40" fmla="*/ 1 w 361"/>
                <a:gd name="T41" fmla="*/ 1 h 165"/>
                <a:gd name="T42" fmla="*/ 1 w 361"/>
                <a:gd name="T43" fmla="*/ 1 h 165"/>
                <a:gd name="T44" fmla="*/ 1 w 361"/>
                <a:gd name="T45" fmla="*/ 1 h 165"/>
                <a:gd name="T46" fmla="*/ 1 w 361"/>
                <a:gd name="T47" fmla="*/ 1 h 165"/>
                <a:gd name="T48" fmla="*/ 1 w 361"/>
                <a:gd name="T49" fmla="*/ 1 h 165"/>
                <a:gd name="T50" fmla="*/ 1 w 361"/>
                <a:gd name="T51" fmla="*/ 1 h 165"/>
                <a:gd name="T52" fmla="*/ 1 w 361"/>
                <a:gd name="T53" fmla="*/ 1 h 165"/>
                <a:gd name="T54" fmla="*/ 0 w 361"/>
                <a:gd name="T55" fmla="*/ 1 h 165"/>
                <a:gd name="T56" fmla="*/ 1 w 361"/>
                <a:gd name="T57" fmla="*/ 0 h 165"/>
                <a:gd name="T58" fmla="*/ 1 w 361"/>
                <a:gd name="T59" fmla="*/ 0 h 165"/>
                <a:gd name="T60" fmla="*/ 1 w 361"/>
                <a:gd name="T61" fmla="*/ 1 h 165"/>
                <a:gd name="T62" fmla="*/ 1 w 361"/>
                <a:gd name="T63" fmla="*/ 1 h 165"/>
                <a:gd name="T64" fmla="*/ 1 w 361"/>
                <a:gd name="T65" fmla="*/ 1 h 165"/>
                <a:gd name="T66" fmla="*/ 1 w 361"/>
                <a:gd name="T67" fmla="*/ 1 h 165"/>
                <a:gd name="T68" fmla="*/ 1 w 361"/>
                <a:gd name="T69" fmla="*/ 1 h 165"/>
                <a:gd name="T70" fmla="*/ 1 w 361"/>
                <a:gd name="T71" fmla="*/ 1 h 165"/>
                <a:gd name="T72" fmla="*/ 1 w 361"/>
                <a:gd name="T73" fmla="*/ 1 h 165"/>
                <a:gd name="T74" fmla="*/ 1 w 361"/>
                <a:gd name="T75" fmla="*/ 1 h 165"/>
                <a:gd name="T76" fmla="*/ 1 w 361"/>
                <a:gd name="T77" fmla="*/ 1 h 165"/>
                <a:gd name="T78" fmla="*/ 1 w 361"/>
                <a:gd name="T79" fmla="*/ 1 h 165"/>
                <a:gd name="T80" fmla="*/ 1 w 361"/>
                <a:gd name="T81" fmla="*/ 1 h 165"/>
                <a:gd name="T82" fmla="*/ 1 w 361"/>
                <a:gd name="T83" fmla="*/ 1 h 165"/>
                <a:gd name="T84" fmla="*/ 1 w 361"/>
                <a:gd name="T85" fmla="*/ 1 h 165"/>
                <a:gd name="T86" fmla="*/ 1 w 361"/>
                <a:gd name="T87" fmla="*/ 1 h 165"/>
                <a:gd name="T88" fmla="*/ 1 w 361"/>
                <a:gd name="T89" fmla="*/ 1 h 165"/>
                <a:gd name="T90" fmla="*/ 1 w 361"/>
                <a:gd name="T91" fmla="*/ 1 h 165"/>
                <a:gd name="T92" fmla="*/ 1 w 361"/>
                <a:gd name="T93" fmla="*/ 1 h 165"/>
                <a:gd name="T94" fmla="*/ 1 w 361"/>
                <a:gd name="T95" fmla="*/ 1 h 165"/>
                <a:gd name="T96" fmla="*/ 1 w 361"/>
                <a:gd name="T97" fmla="*/ 1 h 165"/>
                <a:gd name="T98" fmla="*/ 1 w 361"/>
                <a:gd name="T99" fmla="*/ 1 h 165"/>
                <a:gd name="T100" fmla="*/ 1 w 361"/>
                <a:gd name="T101" fmla="*/ 1 h 165"/>
                <a:gd name="T102" fmla="*/ 1 w 361"/>
                <a:gd name="T103" fmla="*/ 1 h 165"/>
                <a:gd name="T104" fmla="*/ 1 w 361"/>
                <a:gd name="T105" fmla="*/ 1 h 165"/>
                <a:gd name="T106" fmla="*/ 1 w 361"/>
                <a:gd name="T107" fmla="*/ 1 h 165"/>
                <a:gd name="T108" fmla="*/ 1 w 361"/>
                <a:gd name="T109" fmla="*/ 1 h 165"/>
                <a:gd name="T110" fmla="*/ 1 w 361"/>
                <a:gd name="T111" fmla="*/ 1 h 165"/>
                <a:gd name="T112" fmla="*/ 1 w 361"/>
                <a:gd name="T113" fmla="*/ 1 h 165"/>
                <a:gd name="T114" fmla="*/ 1 w 361"/>
                <a:gd name="T115" fmla="*/ 1 h 1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1" h="165">
                  <a:moveTo>
                    <a:pt x="361" y="142"/>
                  </a:moveTo>
                  <a:lnTo>
                    <a:pt x="345" y="148"/>
                  </a:lnTo>
                  <a:lnTo>
                    <a:pt x="328" y="155"/>
                  </a:lnTo>
                  <a:lnTo>
                    <a:pt x="311" y="159"/>
                  </a:lnTo>
                  <a:lnTo>
                    <a:pt x="296" y="164"/>
                  </a:lnTo>
                  <a:lnTo>
                    <a:pt x="280" y="165"/>
                  </a:lnTo>
                  <a:lnTo>
                    <a:pt x="268" y="165"/>
                  </a:lnTo>
                  <a:lnTo>
                    <a:pt x="259" y="164"/>
                  </a:lnTo>
                  <a:lnTo>
                    <a:pt x="255" y="158"/>
                  </a:lnTo>
                  <a:lnTo>
                    <a:pt x="235" y="154"/>
                  </a:lnTo>
                  <a:lnTo>
                    <a:pt x="214" y="149"/>
                  </a:lnTo>
                  <a:lnTo>
                    <a:pt x="191" y="145"/>
                  </a:lnTo>
                  <a:lnTo>
                    <a:pt x="170" y="140"/>
                  </a:lnTo>
                  <a:lnTo>
                    <a:pt x="150" y="134"/>
                  </a:lnTo>
                  <a:lnTo>
                    <a:pt x="133" y="128"/>
                  </a:lnTo>
                  <a:lnTo>
                    <a:pt x="119" y="121"/>
                  </a:lnTo>
                  <a:lnTo>
                    <a:pt x="110" y="115"/>
                  </a:lnTo>
                  <a:lnTo>
                    <a:pt x="102" y="107"/>
                  </a:lnTo>
                  <a:lnTo>
                    <a:pt x="90" y="94"/>
                  </a:lnTo>
                  <a:lnTo>
                    <a:pt x="78" y="78"/>
                  </a:lnTo>
                  <a:lnTo>
                    <a:pt x="65" y="63"/>
                  </a:lnTo>
                  <a:lnTo>
                    <a:pt x="51" y="49"/>
                  </a:lnTo>
                  <a:lnTo>
                    <a:pt x="38" y="36"/>
                  </a:lnTo>
                  <a:lnTo>
                    <a:pt x="28" y="26"/>
                  </a:lnTo>
                  <a:lnTo>
                    <a:pt x="22" y="20"/>
                  </a:lnTo>
                  <a:lnTo>
                    <a:pt x="12" y="20"/>
                  </a:lnTo>
                  <a:lnTo>
                    <a:pt x="4" y="15"/>
                  </a:lnTo>
                  <a:lnTo>
                    <a:pt x="0" y="6"/>
                  </a:lnTo>
                  <a:lnTo>
                    <a:pt x="5" y="0"/>
                  </a:lnTo>
                  <a:lnTo>
                    <a:pt x="12" y="0"/>
                  </a:lnTo>
                  <a:lnTo>
                    <a:pt x="21" y="2"/>
                  </a:lnTo>
                  <a:lnTo>
                    <a:pt x="29" y="6"/>
                  </a:lnTo>
                  <a:lnTo>
                    <a:pt x="38" y="13"/>
                  </a:lnTo>
                  <a:lnTo>
                    <a:pt x="44" y="20"/>
                  </a:lnTo>
                  <a:lnTo>
                    <a:pt x="54" y="30"/>
                  </a:lnTo>
                  <a:lnTo>
                    <a:pt x="65" y="43"/>
                  </a:lnTo>
                  <a:lnTo>
                    <a:pt x="78" y="57"/>
                  </a:lnTo>
                  <a:lnTo>
                    <a:pt x="90" y="71"/>
                  </a:lnTo>
                  <a:lnTo>
                    <a:pt x="102" y="84"/>
                  </a:lnTo>
                  <a:lnTo>
                    <a:pt x="112" y="94"/>
                  </a:lnTo>
                  <a:lnTo>
                    <a:pt x="117" y="98"/>
                  </a:lnTo>
                  <a:lnTo>
                    <a:pt x="126" y="101"/>
                  </a:lnTo>
                  <a:lnTo>
                    <a:pt x="141" y="108"/>
                  </a:lnTo>
                  <a:lnTo>
                    <a:pt x="163" y="115"/>
                  </a:lnTo>
                  <a:lnTo>
                    <a:pt x="187" y="122"/>
                  </a:lnTo>
                  <a:lnTo>
                    <a:pt x="209" y="130"/>
                  </a:lnTo>
                  <a:lnTo>
                    <a:pt x="231" y="137"/>
                  </a:lnTo>
                  <a:lnTo>
                    <a:pt x="248" y="141"/>
                  </a:lnTo>
                  <a:lnTo>
                    <a:pt x="256" y="142"/>
                  </a:lnTo>
                  <a:lnTo>
                    <a:pt x="263" y="141"/>
                  </a:lnTo>
                  <a:lnTo>
                    <a:pt x="276" y="140"/>
                  </a:lnTo>
                  <a:lnTo>
                    <a:pt x="292" y="137"/>
                  </a:lnTo>
                  <a:lnTo>
                    <a:pt x="307" y="135"/>
                  </a:lnTo>
                  <a:lnTo>
                    <a:pt x="324" y="132"/>
                  </a:lnTo>
                  <a:lnTo>
                    <a:pt x="340" y="130"/>
                  </a:lnTo>
                  <a:lnTo>
                    <a:pt x="351" y="128"/>
                  </a:lnTo>
                  <a:lnTo>
                    <a:pt x="358" y="128"/>
                  </a:lnTo>
                  <a:lnTo>
                    <a:pt x="361"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2" name="Freeform 32">
              <a:extLst>
                <a:ext uri="{FF2B5EF4-FFF2-40B4-BE49-F238E27FC236}">
                  <a16:creationId xmlns:a16="http://schemas.microsoft.com/office/drawing/2014/main" id="{93980360-1651-47D8-8F8B-0FBB3203C542}"/>
                </a:ext>
              </a:extLst>
            </p:cNvPr>
            <p:cNvSpPr>
              <a:spLocks/>
            </p:cNvSpPr>
            <p:nvPr/>
          </p:nvSpPr>
          <p:spPr bwMode="auto">
            <a:xfrm>
              <a:off x="3126" y="4875"/>
              <a:ext cx="63" cy="189"/>
            </a:xfrm>
            <a:custGeom>
              <a:avLst/>
              <a:gdLst>
                <a:gd name="T0" fmla="*/ 1 w 125"/>
                <a:gd name="T1" fmla="*/ 0 h 377"/>
                <a:gd name="T2" fmla="*/ 1 w 125"/>
                <a:gd name="T3" fmla="*/ 1 h 377"/>
                <a:gd name="T4" fmla="*/ 1 w 125"/>
                <a:gd name="T5" fmla="*/ 1 h 377"/>
                <a:gd name="T6" fmla="*/ 1 w 125"/>
                <a:gd name="T7" fmla="*/ 1 h 377"/>
                <a:gd name="T8" fmla="*/ 1 w 125"/>
                <a:gd name="T9" fmla="*/ 1 h 377"/>
                <a:gd name="T10" fmla="*/ 1 w 125"/>
                <a:gd name="T11" fmla="*/ 1 h 377"/>
                <a:gd name="T12" fmla="*/ 1 w 125"/>
                <a:gd name="T13" fmla="*/ 1 h 377"/>
                <a:gd name="T14" fmla="*/ 1 w 125"/>
                <a:gd name="T15" fmla="*/ 1 h 377"/>
                <a:gd name="T16" fmla="*/ 1 w 125"/>
                <a:gd name="T17" fmla="*/ 1 h 377"/>
                <a:gd name="T18" fmla="*/ 1 w 125"/>
                <a:gd name="T19" fmla="*/ 1 h 377"/>
                <a:gd name="T20" fmla="*/ 1 w 125"/>
                <a:gd name="T21" fmla="*/ 1 h 377"/>
                <a:gd name="T22" fmla="*/ 1 w 125"/>
                <a:gd name="T23" fmla="*/ 1 h 377"/>
                <a:gd name="T24" fmla="*/ 0 w 125"/>
                <a:gd name="T25" fmla="*/ 1 h 377"/>
                <a:gd name="T26" fmla="*/ 1 w 125"/>
                <a:gd name="T27" fmla="*/ 1 h 377"/>
                <a:gd name="T28" fmla="*/ 1 w 125"/>
                <a:gd name="T29" fmla="*/ 1 h 377"/>
                <a:gd name="T30" fmla="*/ 1 w 125"/>
                <a:gd name="T31" fmla="*/ 1 h 377"/>
                <a:gd name="T32" fmla="*/ 1 w 125"/>
                <a:gd name="T33" fmla="*/ 1 h 377"/>
                <a:gd name="T34" fmla="*/ 1 w 125"/>
                <a:gd name="T35" fmla="*/ 1 h 377"/>
                <a:gd name="T36" fmla="*/ 1 w 125"/>
                <a:gd name="T37" fmla="*/ 1 h 377"/>
                <a:gd name="T38" fmla="*/ 1 w 125"/>
                <a:gd name="T39" fmla="*/ 1 h 377"/>
                <a:gd name="T40" fmla="*/ 1 w 125"/>
                <a:gd name="T41" fmla="*/ 1 h 377"/>
                <a:gd name="T42" fmla="*/ 1 w 125"/>
                <a:gd name="T43" fmla="*/ 1 h 377"/>
                <a:gd name="T44" fmla="*/ 1 w 125"/>
                <a:gd name="T45" fmla="*/ 1 h 377"/>
                <a:gd name="T46" fmla="*/ 1 w 125"/>
                <a:gd name="T47" fmla="*/ 1 h 377"/>
                <a:gd name="T48" fmla="*/ 1 w 125"/>
                <a:gd name="T49" fmla="*/ 1 h 377"/>
                <a:gd name="T50" fmla="*/ 1 w 125"/>
                <a:gd name="T51" fmla="*/ 1 h 377"/>
                <a:gd name="T52" fmla="*/ 1 w 125"/>
                <a:gd name="T53" fmla="*/ 1 h 377"/>
                <a:gd name="T54" fmla="*/ 1 w 125"/>
                <a:gd name="T55" fmla="*/ 1 h 377"/>
                <a:gd name="T56" fmla="*/ 1 w 125"/>
                <a:gd name="T57" fmla="*/ 1 h 377"/>
                <a:gd name="T58" fmla="*/ 1 w 125"/>
                <a:gd name="T59" fmla="*/ 1 h 377"/>
                <a:gd name="T60" fmla="*/ 1 w 125"/>
                <a:gd name="T61" fmla="*/ 1 h 377"/>
                <a:gd name="T62" fmla="*/ 1 w 125"/>
                <a:gd name="T63" fmla="*/ 1 h 377"/>
                <a:gd name="T64" fmla="*/ 1 w 125"/>
                <a:gd name="T65" fmla="*/ 1 h 377"/>
                <a:gd name="T66" fmla="*/ 1 w 125"/>
                <a:gd name="T67" fmla="*/ 1 h 377"/>
                <a:gd name="T68" fmla="*/ 1 w 125"/>
                <a:gd name="T69" fmla="*/ 1 h 377"/>
                <a:gd name="T70" fmla="*/ 1 w 125"/>
                <a:gd name="T71" fmla="*/ 1 h 377"/>
                <a:gd name="T72" fmla="*/ 1 w 125"/>
                <a:gd name="T73" fmla="*/ 1 h 377"/>
                <a:gd name="T74" fmla="*/ 1 w 125"/>
                <a:gd name="T75" fmla="*/ 1 h 377"/>
                <a:gd name="T76" fmla="*/ 1 w 125"/>
                <a:gd name="T77" fmla="*/ 1 h 377"/>
                <a:gd name="T78" fmla="*/ 1 w 125"/>
                <a:gd name="T79" fmla="*/ 1 h 377"/>
                <a:gd name="T80" fmla="*/ 1 w 125"/>
                <a:gd name="T81" fmla="*/ 1 h 377"/>
                <a:gd name="T82" fmla="*/ 1 w 125"/>
                <a:gd name="T83" fmla="*/ 1 h 377"/>
                <a:gd name="T84" fmla="*/ 1 w 125"/>
                <a:gd name="T85" fmla="*/ 1 h 377"/>
                <a:gd name="T86" fmla="*/ 1 w 125"/>
                <a:gd name="T87" fmla="*/ 1 h 377"/>
                <a:gd name="T88" fmla="*/ 1 w 125"/>
                <a:gd name="T89" fmla="*/ 1 h 377"/>
                <a:gd name="T90" fmla="*/ 1 w 125"/>
                <a:gd name="T91" fmla="*/ 0 h 3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5" h="377">
                  <a:moveTo>
                    <a:pt x="122" y="0"/>
                  </a:moveTo>
                  <a:lnTo>
                    <a:pt x="117" y="7"/>
                  </a:lnTo>
                  <a:lnTo>
                    <a:pt x="105" y="17"/>
                  </a:lnTo>
                  <a:lnTo>
                    <a:pt x="91" y="30"/>
                  </a:lnTo>
                  <a:lnTo>
                    <a:pt x="76" y="44"/>
                  </a:lnTo>
                  <a:lnTo>
                    <a:pt x="61" y="58"/>
                  </a:lnTo>
                  <a:lnTo>
                    <a:pt x="47" y="71"/>
                  </a:lnTo>
                  <a:lnTo>
                    <a:pt x="37" y="81"/>
                  </a:lnTo>
                  <a:lnTo>
                    <a:pt x="33" y="88"/>
                  </a:lnTo>
                  <a:lnTo>
                    <a:pt x="26" y="108"/>
                  </a:lnTo>
                  <a:lnTo>
                    <a:pt x="15" y="139"/>
                  </a:lnTo>
                  <a:lnTo>
                    <a:pt x="5" y="170"/>
                  </a:lnTo>
                  <a:lnTo>
                    <a:pt x="0" y="190"/>
                  </a:lnTo>
                  <a:lnTo>
                    <a:pt x="2" y="198"/>
                  </a:lnTo>
                  <a:lnTo>
                    <a:pt x="5" y="213"/>
                  </a:lnTo>
                  <a:lnTo>
                    <a:pt x="9" y="233"/>
                  </a:lnTo>
                  <a:lnTo>
                    <a:pt x="16" y="254"/>
                  </a:lnTo>
                  <a:lnTo>
                    <a:pt x="22" y="279"/>
                  </a:lnTo>
                  <a:lnTo>
                    <a:pt x="29" y="303"/>
                  </a:lnTo>
                  <a:lnTo>
                    <a:pt x="36" y="325"/>
                  </a:lnTo>
                  <a:lnTo>
                    <a:pt x="43" y="345"/>
                  </a:lnTo>
                  <a:lnTo>
                    <a:pt x="37" y="356"/>
                  </a:lnTo>
                  <a:lnTo>
                    <a:pt x="36" y="366"/>
                  </a:lnTo>
                  <a:lnTo>
                    <a:pt x="39" y="373"/>
                  </a:lnTo>
                  <a:lnTo>
                    <a:pt x="46" y="377"/>
                  </a:lnTo>
                  <a:lnTo>
                    <a:pt x="53" y="374"/>
                  </a:lnTo>
                  <a:lnTo>
                    <a:pt x="57" y="369"/>
                  </a:lnTo>
                  <a:lnTo>
                    <a:pt x="59" y="359"/>
                  </a:lnTo>
                  <a:lnTo>
                    <a:pt x="60" y="349"/>
                  </a:lnTo>
                  <a:lnTo>
                    <a:pt x="54" y="322"/>
                  </a:lnTo>
                  <a:lnTo>
                    <a:pt x="40" y="272"/>
                  </a:lnTo>
                  <a:lnTo>
                    <a:pt x="27" y="224"/>
                  </a:lnTo>
                  <a:lnTo>
                    <a:pt x="20" y="197"/>
                  </a:lnTo>
                  <a:lnTo>
                    <a:pt x="23" y="179"/>
                  </a:lnTo>
                  <a:lnTo>
                    <a:pt x="30" y="152"/>
                  </a:lnTo>
                  <a:lnTo>
                    <a:pt x="39" y="126"/>
                  </a:lnTo>
                  <a:lnTo>
                    <a:pt x="44" y="110"/>
                  </a:lnTo>
                  <a:lnTo>
                    <a:pt x="47" y="105"/>
                  </a:lnTo>
                  <a:lnTo>
                    <a:pt x="54" y="98"/>
                  </a:lnTo>
                  <a:lnTo>
                    <a:pt x="63" y="88"/>
                  </a:lnTo>
                  <a:lnTo>
                    <a:pt x="74" y="76"/>
                  </a:lnTo>
                  <a:lnTo>
                    <a:pt x="87" y="64"/>
                  </a:lnTo>
                  <a:lnTo>
                    <a:pt x="100" y="51"/>
                  </a:lnTo>
                  <a:lnTo>
                    <a:pt x="112" y="38"/>
                  </a:lnTo>
                  <a:lnTo>
                    <a:pt x="125" y="27"/>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3" name="Freeform 33">
              <a:extLst>
                <a:ext uri="{FF2B5EF4-FFF2-40B4-BE49-F238E27FC236}">
                  <a16:creationId xmlns:a16="http://schemas.microsoft.com/office/drawing/2014/main" id="{7A9A63BE-8572-437B-9BB3-E7334324C66D}"/>
                </a:ext>
              </a:extLst>
            </p:cNvPr>
            <p:cNvSpPr>
              <a:spLocks/>
            </p:cNvSpPr>
            <p:nvPr/>
          </p:nvSpPr>
          <p:spPr bwMode="auto">
            <a:xfrm>
              <a:off x="3160" y="4888"/>
              <a:ext cx="108" cy="230"/>
            </a:xfrm>
            <a:custGeom>
              <a:avLst/>
              <a:gdLst>
                <a:gd name="T0" fmla="*/ 0 w 217"/>
                <a:gd name="T1" fmla="*/ 1 h 460"/>
                <a:gd name="T2" fmla="*/ 0 w 217"/>
                <a:gd name="T3" fmla="*/ 1 h 460"/>
                <a:gd name="T4" fmla="*/ 0 w 217"/>
                <a:gd name="T5" fmla="*/ 1 h 460"/>
                <a:gd name="T6" fmla="*/ 0 w 217"/>
                <a:gd name="T7" fmla="*/ 1 h 460"/>
                <a:gd name="T8" fmla="*/ 0 w 217"/>
                <a:gd name="T9" fmla="*/ 1 h 460"/>
                <a:gd name="T10" fmla="*/ 0 w 217"/>
                <a:gd name="T11" fmla="*/ 1 h 460"/>
                <a:gd name="T12" fmla="*/ 0 w 217"/>
                <a:gd name="T13" fmla="*/ 1 h 460"/>
                <a:gd name="T14" fmla="*/ 0 w 217"/>
                <a:gd name="T15" fmla="*/ 1 h 460"/>
                <a:gd name="T16" fmla="*/ 0 w 217"/>
                <a:gd name="T17" fmla="*/ 1 h 460"/>
                <a:gd name="T18" fmla="*/ 0 w 217"/>
                <a:gd name="T19" fmla="*/ 1 h 460"/>
                <a:gd name="T20" fmla="*/ 0 w 217"/>
                <a:gd name="T21" fmla="*/ 1 h 460"/>
                <a:gd name="T22" fmla="*/ 0 w 217"/>
                <a:gd name="T23" fmla="*/ 1 h 460"/>
                <a:gd name="T24" fmla="*/ 0 w 217"/>
                <a:gd name="T25" fmla="*/ 1 h 460"/>
                <a:gd name="T26" fmla="*/ 0 w 217"/>
                <a:gd name="T27" fmla="*/ 1 h 460"/>
                <a:gd name="T28" fmla="*/ 0 w 217"/>
                <a:gd name="T29" fmla="*/ 1 h 460"/>
                <a:gd name="T30" fmla="*/ 0 w 217"/>
                <a:gd name="T31" fmla="*/ 1 h 460"/>
                <a:gd name="T32" fmla="*/ 0 w 217"/>
                <a:gd name="T33" fmla="*/ 1 h 460"/>
                <a:gd name="T34" fmla="*/ 0 w 217"/>
                <a:gd name="T35" fmla="*/ 1 h 460"/>
                <a:gd name="T36" fmla="*/ 0 w 217"/>
                <a:gd name="T37" fmla="*/ 1 h 460"/>
                <a:gd name="T38" fmla="*/ 0 w 217"/>
                <a:gd name="T39" fmla="*/ 1 h 460"/>
                <a:gd name="T40" fmla="*/ 0 w 217"/>
                <a:gd name="T41" fmla="*/ 1 h 460"/>
                <a:gd name="T42" fmla="*/ 0 w 217"/>
                <a:gd name="T43" fmla="*/ 1 h 460"/>
                <a:gd name="T44" fmla="*/ 0 w 217"/>
                <a:gd name="T45" fmla="*/ 1 h 460"/>
                <a:gd name="T46" fmla="*/ 0 w 217"/>
                <a:gd name="T47" fmla="*/ 1 h 460"/>
                <a:gd name="T48" fmla="*/ 0 w 217"/>
                <a:gd name="T49" fmla="*/ 1 h 460"/>
                <a:gd name="T50" fmla="*/ 0 w 217"/>
                <a:gd name="T51" fmla="*/ 1 h 460"/>
                <a:gd name="T52" fmla="*/ 0 w 217"/>
                <a:gd name="T53" fmla="*/ 1 h 460"/>
                <a:gd name="T54" fmla="*/ 0 w 217"/>
                <a:gd name="T55" fmla="*/ 1 h 460"/>
                <a:gd name="T56" fmla="*/ 0 w 217"/>
                <a:gd name="T57" fmla="*/ 1 h 460"/>
                <a:gd name="T58" fmla="*/ 0 w 217"/>
                <a:gd name="T59" fmla="*/ 1 h 460"/>
                <a:gd name="T60" fmla="*/ 0 w 217"/>
                <a:gd name="T61" fmla="*/ 1 h 460"/>
                <a:gd name="T62" fmla="*/ 0 w 217"/>
                <a:gd name="T63" fmla="*/ 1 h 460"/>
                <a:gd name="T64" fmla="*/ 0 w 217"/>
                <a:gd name="T65" fmla="*/ 1 h 460"/>
                <a:gd name="T66" fmla="*/ 0 w 217"/>
                <a:gd name="T67" fmla="*/ 1 h 460"/>
                <a:gd name="T68" fmla="*/ 0 w 217"/>
                <a:gd name="T69" fmla="*/ 1 h 460"/>
                <a:gd name="T70" fmla="*/ 0 w 217"/>
                <a:gd name="T71" fmla="*/ 1 h 460"/>
                <a:gd name="T72" fmla="*/ 0 w 217"/>
                <a:gd name="T73" fmla="*/ 1 h 460"/>
                <a:gd name="T74" fmla="*/ 0 w 217"/>
                <a:gd name="T75" fmla="*/ 1 h 460"/>
                <a:gd name="T76" fmla="*/ 0 w 217"/>
                <a:gd name="T77" fmla="*/ 1 h 460"/>
                <a:gd name="T78" fmla="*/ 0 w 217"/>
                <a:gd name="T79" fmla="*/ 1 h 460"/>
                <a:gd name="T80" fmla="*/ 0 w 217"/>
                <a:gd name="T81" fmla="*/ 1 h 460"/>
                <a:gd name="T82" fmla="*/ 0 w 217"/>
                <a:gd name="T83" fmla="*/ 1 h 460"/>
                <a:gd name="T84" fmla="*/ 0 w 217"/>
                <a:gd name="T85" fmla="*/ 1 h 460"/>
                <a:gd name="T86" fmla="*/ 0 w 217"/>
                <a:gd name="T87" fmla="*/ 1 h 460"/>
                <a:gd name="T88" fmla="*/ 0 w 217"/>
                <a:gd name="T89" fmla="*/ 1 h 460"/>
                <a:gd name="T90" fmla="*/ 0 w 217"/>
                <a:gd name="T91" fmla="*/ 1 h 460"/>
                <a:gd name="T92" fmla="*/ 0 w 217"/>
                <a:gd name="T93" fmla="*/ 1 h 460"/>
                <a:gd name="T94" fmla="*/ 0 w 217"/>
                <a:gd name="T95" fmla="*/ 1 h 460"/>
                <a:gd name="T96" fmla="*/ 0 w 217"/>
                <a:gd name="T97" fmla="*/ 1 h 460"/>
                <a:gd name="T98" fmla="*/ 0 w 217"/>
                <a:gd name="T99" fmla="*/ 1 h 460"/>
                <a:gd name="T100" fmla="*/ 0 w 217"/>
                <a:gd name="T101" fmla="*/ 1 h 460"/>
                <a:gd name="T102" fmla="*/ 0 w 217"/>
                <a:gd name="T103" fmla="*/ 1 h 460"/>
                <a:gd name="T104" fmla="*/ 0 w 217"/>
                <a:gd name="T105" fmla="*/ 1 h 460"/>
                <a:gd name="T106" fmla="*/ 0 w 217"/>
                <a:gd name="T107" fmla="*/ 1 h 460"/>
                <a:gd name="T108" fmla="*/ 0 w 217"/>
                <a:gd name="T109" fmla="*/ 1 h 460"/>
                <a:gd name="T110" fmla="*/ 0 w 217"/>
                <a:gd name="T111" fmla="*/ 1 h 460"/>
                <a:gd name="T112" fmla="*/ 0 w 217"/>
                <a:gd name="T113" fmla="*/ 0 h 460"/>
                <a:gd name="T114" fmla="*/ 0 w 217"/>
                <a:gd name="T115" fmla="*/ 1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7" h="460">
                  <a:moveTo>
                    <a:pt x="69" y="28"/>
                  </a:moveTo>
                  <a:lnTo>
                    <a:pt x="64" y="45"/>
                  </a:lnTo>
                  <a:lnTo>
                    <a:pt x="57" y="65"/>
                  </a:lnTo>
                  <a:lnTo>
                    <a:pt x="50" y="86"/>
                  </a:lnTo>
                  <a:lnTo>
                    <a:pt x="43" y="106"/>
                  </a:lnTo>
                  <a:lnTo>
                    <a:pt x="35" y="127"/>
                  </a:lnTo>
                  <a:lnTo>
                    <a:pt x="30" y="144"/>
                  </a:lnTo>
                  <a:lnTo>
                    <a:pt x="26" y="159"/>
                  </a:lnTo>
                  <a:lnTo>
                    <a:pt x="23" y="169"/>
                  </a:lnTo>
                  <a:lnTo>
                    <a:pt x="31" y="191"/>
                  </a:lnTo>
                  <a:lnTo>
                    <a:pt x="41" y="217"/>
                  </a:lnTo>
                  <a:lnTo>
                    <a:pt x="50" y="241"/>
                  </a:lnTo>
                  <a:lnTo>
                    <a:pt x="58" y="265"/>
                  </a:lnTo>
                  <a:lnTo>
                    <a:pt x="65" y="286"/>
                  </a:lnTo>
                  <a:lnTo>
                    <a:pt x="74" y="305"/>
                  </a:lnTo>
                  <a:lnTo>
                    <a:pt x="82" y="319"/>
                  </a:lnTo>
                  <a:lnTo>
                    <a:pt x="89" y="329"/>
                  </a:lnTo>
                  <a:lnTo>
                    <a:pt x="111" y="339"/>
                  </a:lnTo>
                  <a:lnTo>
                    <a:pt x="130" y="350"/>
                  </a:lnTo>
                  <a:lnTo>
                    <a:pt x="150" y="363"/>
                  </a:lnTo>
                  <a:lnTo>
                    <a:pt x="169" y="376"/>
                  </a:lnTo>
                  <a:lnTo>
                    <a:pt x="184" y="390"/>
                  </a:lnTo>
                  <a:lnTo>
                    <a:pt x="197" y="403"/>
                  </a:lnTo>
                  <a:lnTo>
                    <a:pt x="207" y="416"/>
                  </a:lnTo>
                  <a:lnTo>
                    <a:pt x="213" y="427"/>
                  </a:lnTo>
                  <a:lnTo>
                    <a:pt x="217" y="443"/>
                  </a:lnTo>
                  <a:lnTo>
                    <a:pt x="217" y="452"/>
                  </a:lnTo>
                  <a:lnTo>
                    <a:pt x="214" y="457"/>
                  </a:lnTo>
                  <a:lnTo>
                    <a:pt x="208" y="460"/>
                  </a:lnTo>
                  <a:lnTo>
                    <a:pt x="201" y="460"/>
                  </a:lnTo>
                  <a:lnTo>
                    <a:pt x="196" y="455"/>
                  </a:lnTo>
                  <a:lnTo>
                    <a:pt x="191" y="447"/>
                  </a:lnTo>
                  <a:lnTo>
                    <a:pt x="194" y="434"/>
                  </a:lnTo>
                  <a:lnTo>
                    <a:pt x="183" y="421"/>
                  </a:lnTo>
                  <a:lnTo>
                    <a:pt x="167" y="408"/>
                  </a:lnTo>
                  <a:lnTo>
                    <a:pt x="149" y="396"/>
                  </a:lnTo>
                  <a:lnTo>
                    <a:pt x="128" y="384"/>
                  </a:lnTo>
                  <a:lnTo>
                    <a:pt x="108" y="373"/>
                  </a:lnTo>
                  <a:lnTo>
                    <a:pt x="89" y="362"/>
                  </a:lnTo>
                  <a:lnTo>
                    <a:pt x="75" y="352"/>
                  </a:lnTo>
                  <a:lnTo>
                    <a:pt x="67" y="345"/>
                  </a:lnTo>
                  <a:lnTo>
                    <a:pt x="60" y="332"/>
                  </a:lnTo>
                  <a:lnTo>
                    <a:pt x="50" y="309"/>
                  </a:lnTo>
                  <a:lnTo>
                    <a:pt x="38" y="281"/>
                  </a:lnTo>
                  <a:lnTo>
                    <a:pt x="27" y="250"/>
                  </a:lnTo>
                  <a:lnTo>
                    <a:pt x="16" y="218"/>
                  </a:lnTo>
                  <a:lnTo>
                    <a:pt x="7" y="190"/>
                  </a:lnTo>
                  <a:lnTo>
                    <a:pt x="1" y="170"/>
                  </a:lnTo>
                  <a:lnTo>
                    <a:pt x="0" y="159"/>
                  </a:lnTo>
                  <a:lnTo>
                    <a:pt x="4" y="149"/>
                  </a:lnTo>
                  <a:lnTo>
                    <a:pt x="11" y="130"/>
                  </a:lnTo>
                  <a:lnTo>
                    <a:pt x="21" y="106"/>
                  </a:lnTo>
                  <a:lnTo>
                    <a:pt x="33" y="79"/>
                  </a:lnTo>
                  <a:lnTo>
                    <a:pt x="44" y="52"/>
                  </a:lnTo>
                  <a:lnTo>
                    <a:pt x="52" y="28"/>
                  </a:lnTo>
                  <a:lnTo>
                    <a:pt x="58" y="10"/>
                  </a:lnTo>
                  <a:lnTo>
                    <a:pt x="58" y="0"/>
                  </a:lnTo>
                  <a:lnTo>
                    <a:pt x="6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4" name="Freeform 34">
              <a:extLst>
                <a:ext uri="{FF2B5EF4-FFF2-40B4-BE49-F238E27FC236}">
                  <a16:creationId xmlns:a16="http://schemas.microsoft.com/office/drawing/2014/main" id="{A9818B81-A6B8-4496-923C-86C25EBAA73A}"/>
                </a:ext>
              </a:extLst>
            </p:cNvPr>
            <p:cNvSpPr>
              <a:spLocks/>
            </p:cNvSpPr>
            <p:nvPr/>
          </p:nvSpPr>
          <p:spPr bwMode="auto">
            <a:xfrm>
              <a:off x="3218" y="4609"/>
              <a:ext cx="46" cy="217"/>
            </a:xfrm>
            <a:custGeom>
              <a:avLst/>
              <a:gdLst>
                <a:gd name="T0" fmla="*/ 1 w 92"/>
                <a:gd name="T1" fmla="*/ 1 h 433"/>
                <a:gd name="T2" fmla="*/ 1 w 92"/>
                <a:gd name="T3" fmla="*/ 1 h 433"/>
                <a:gd name="T4" fmla="*/ 1 w 92"/>
                <a:gd name="T5" fmla="*/ 1 h 433"/>
                <a:gd name="T6" fmla="*/ 1 w 92"/>
                <a:gd name="T7" fmla="*/ 1 h 433"/>
                <a:gd name="T8" fmla="*/ 1 w 92"/>
                <a:gd name="T9" fmla="*/ 1 h 433"/>
                <a:gd name="T10" fmla="*/ 1 w 92"/>
                <a:gd name="T11" fmla="*/ 1 h 433"/>
                <a:gd name="T12" fmla="*/ 1 w 92"/>
                <a:gd name="T13" fmla="*/ 1 h 433"/>
                <a:gd name="T14" fmla="*/ 1 w 92"/>
                <a:gd name="T15" fmla="*/ 1 h 433"/>
                <a:gd name="T16" fmla="*/ 1 w 92"/>
                <a:gd name="T17" fmla="*/ 1 h 433"/>
                <a:gd name="T18" fmla="*/ 1 w 92"/>
                <a:gd name="T19" fmla="*/ 1 h 433"/>
                <a:gd name="T20" fmla="*/ 1 w 92"/>
                <a:gd name="T21" fmla="*/ 1 h 433"/>
                <a:gd name="T22" fmla="*/ 1 w 92"/>
                <a:gd name="T23" fmla="*/ 1 h 433"/>
                <a:gd name="T24" fmla="*/ 1 w 92"/>
                <a:gd name="T25" fmla="*/ 1 h 433"/>
                <a:gd name="T26" fmla="*/ 1 w 92"/>
                <a:gd name="T27" fmla="*/ 1 h 433"/>
                <a:gd name="T28" fmla="*/ 1 w 92"/>
                <a:gd name="T29" fmla="*/ 1 h 433"/>
                <a:gd name="T30" fmla="*/ 1 w 92"/>
                <a:gd name="T31" fmla="*/ 1 h 433"/>
                <a:gd name="T32" fmla="*/ 1 w 92"/>
                <a:gd name="T33" fmla="*/ 1 h 433"/>
                <a:gd name="T34" fmla="*/ 1 w 92"/>
                <a:gd name="T35" fmla="*/ 1 h 433"/>
                <a:gd name="T36" fmla="*/ 1 w 92"/>
                <a:gd name="T37" fmla="*/ 1 h 433"/>
                <a:gd name="T38" fmla="*/ 1 w 92"/>
                <a:gd name="T39" fmla="*/ 1 h 433"/>
                <a:gd name="T40" fmla="*/ 1 w 92"/>
                <a:gd name="T41" fmla="*/ 1 h 433"/>
                <a:gd name="T42" fmla="*/ 1 w 92"/>
                <a:gd name="T43" fmla="*/ 1 h 433"/>
                <a:gd name="T44" fmla="*/ 1 w 92"/>
                <a:gd name="T45" fmla="*/ 1 h 433"/>
                <a:gd name="T46" fmla="*/ 1 w 92"/>
                <a:gd name="T47" fmla="*/ 0 h 433"/>
                <a:gd name="T48" fmla="*/ 1 w 92"/>
                <a:gd name="T49" fmla="*/ 0 h 433"/>
                <a:gd name="T50" fmla="*/ 1 w 92"/>
                <a:gd name="T51" fmla="*/ 1 h 433"/>
                <a:gd name="T52" fmla="*/ 0 w 92"/>
                <a:gd name="T53" fmla="*/ 1 h 433"/>
                <a:gd name="T54" fmla="*/ 1 w 92"/>
                <a:gd name="T55" fmla="*/ 1 h 433"/>
                <a:gd name="T56" fmla="*/ 1 w 92"/>
                <a:gd name="T57" fmla="*/ 1 h 433"/>
                <a:gd name="T58" fmla="*/ 1 w 92"/>
                <a:gd name="T59" fmla="*/ 1 h 433"/>
                <a:gd name="T60" fmla="*/ 1 w 92"/>
                <a:gd name="T61" fmla="*/ 1 h 433"/>
                <a:gd name="T62" fmla="*/ 1 w 92"/>
                <a:gd name="T63" fmla="*/ 1 h 433"/>
                <a:gd name="T64" fmla="*/ 1 w 92"/>
                <a:gd name="T65" fmla="*/ 1 h 433"/>
                <a:gd name="T66" fmla="*/ 1 w 92"/>
                <a:gd name="T67" fmla="*/ 1 h 433"/>
                <a:gd name="T68" fmla="*/ 1 w 92"/>
                <a:gd name="T69" fmla="*/ 1 h 433"/>
                <a:gd name="T70" fmla="*/ 1 w 92"/>
                <a:gd name="T71" fmla="*/ 1 h 433"/>
                <a:gd name="T72" fmla="*/ 1 w 92"/>
                <a:gd name="T73" fmla="*/ 1 h 433"/>
                <a:gd name="T74" fmla="*/ 1 w 92"/>
                <a:gd name="T75" fmla="*/ 1 h 433"/>
                <a:gd name="T76" fmla="*/ 1 w 92"/>
                <a:gd name="T77" fmla="*/ 1 h 433"/>
                <a:gd name="T78" fmla="*/ 1 w 92"/>
                <a:gd name="T79" fmla="*/ 1 h 433"/>
                <a:gd name="T80" fmla="*/ 1 w 92"/>
                <a:gd name="T81" fmla="*/ 1 h 433"/>
                <a:gd name="T82" fmla="*/ 1 w 92"/>
                <a:gd name="T83" fmla="*/ 1 h 433"/>
                <a:gd name="T84" fmla="*/ 1 w 92"/>
                <a:gd name="T85" fmla="*/ 1 h 433"/>
                <a:gd name="T86" fmla="*/ 1 w 92"/>
                <a:gd name="T87" fmla="*/ 1 h 433"/>
                <a:gd name="T88" fmla="*/ 1 w 92"/>
                <a:gd name="T89" fmla="*/ 1 h 433"/>
                <a:gd name="T90" fmla="*/ 1 w 92"/>
                <a:gd name="T91" fmla="*/ 1 h 433"/>
                <a:gd name="T92" fmla="*/ 1 w 92"/>
                <a:gd name="T93" fmla="*/ 1 h 433"/>
                <a:gd name="T94" fmla="*/ 1 w 92"/>
                <a:gd name="T95" fmla="*/ 1 h 433"/>
                <a:gd name="T96" fmla="*/ 1 w 92"/>
                <a:gd name="T97" fmla="*/ 1 h 433"/>
                <a:gd name="T98" fmla="*/ 1 w 92"/>
                <a:gd name="T99" fmla="*/ 1 h 4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 h="433">
                  <a:moveTo>
                    <a:pt x="28" y="433"/>
                  </a:moveTo>
                  <a:lnTo>
                    <a:pt x="38" y="411"/>
                  </a:lnTo>
                  <a:lnTo>
                    <a:pt x="48" y="394"/>
                  </a:lnTo>
                  <a:lnTo>
                    <a:pt x="55" y="377"/>
                  </a:lnTo>
                  <a:lnTo>
                    <a:pt x="62" y="363"/>
                  </a:lnTo>
                  <a:lnTo>
                    <a:pt x="68" y="350"/>
                  </a:lnTo>
                  <a:lnTo>
                    <a:pt x="72" y="339"/>
                  </a:lnTo>
                  <a:lnTo>
                    <a:pt x="75" y="329"/>
                  </a:lnTo>
                  <a:lnTo>
                    <a:pt x="76" y="319"/>
                  </a:lnTo>
                  <a:lnTo>
                    <a:pt x="80" y="291"/>
                  </a:lnTo>
                  <a:lnTo>
                    <a:pt x="87" y="250"/>
                  </a:lnTo>
                  <a:lnTo>
                    <a:pt x="92" y="213"/>
                  </a:lnTo>
                  <a:lnTo>
                    <a:pt x="90" y="190"/>
                  </a:lnTo>
                  <a:lnTo>
                    <a:pt x="86" y="180"/>
                  </a:lnTo>
                  <a:lnTo>
                    <a:pt x="79" y="160"/>
                  </a:lnTo>
                  <a:lnTo>
                    <a:pt x="69" y="136"/>
                  </a:lnTo>
                  <a:lnTo>
                    <a:pt x="59" y="108"/>
                  </a:lnTo>
                  <a:lnTo>
                    <a:pt x="49" y="81"/>
                  </a:lnTo>
                  <a:lnTo>
                    <a:pt x="39" y="55"/>
                  </a:lnTo>
                  <a:lnTo>
                    <a:pt x="32" y="35"/>
                  </a:lnTo>
                  <a:lnTo>
                    <a:pt x="28" y="23"/>
                  </a:lnTo>
                  <a:lnTo>
                    <a:pt x="24" y="11"/>
                  </a:lnTo>
                  <a:lnTo>
                    <a:pt x="21" y="3"/>
                  </a:lnTo>
                  <a:lnTo>
                    <a:pt x="17" y="0"/>
                  </a:lnTo>
                  <a:lnTo>
                    <a:pt x="10" y="0"/>
                  </a:lnTo>
                  <a:lnTo>
                    <a:pt x="2" y="4"/>
                  </a:lnTo>
                  <a:lnTo>
                    <a:pt x="0" y="13"/>
                  </a:lnTo>
                  <a:lnTo>
                    <a:pt x="4" y="20"/>
                  </a:lnTo>
                  <a:lnTo>
                    <a:pt x="12" y="25"/>
                  </a:lnTo>
                  <a:lnTo>
                    <a:pt x="18" y="42"/>
                  </a:lnTo>
                  <a:lnTo>
                    <a:pt x="25" y="64"/>
                  </a:lnTo>
                  <a:lnTo>
                    <a:pt x="32" y="86"/>
                  </a:lnTo>
                  <a:lnTo>
                    <a:pt x="39" y="109"/>
                  </a:lnTo>
                  <a:lnTo>
                    <a:pt x="46" y="132"/>
                  </a:lnTo>
                  <a:lnTo>
                    <a:pt x="53" y="150"/>
                  </a:lnTo>
                  <a:lnTo>
                    <a:pt x="61" y="167"/>
                  </a:lnTo>
                  <a:lnTo>
                    <a:pt x="68" y="177"/>
                  </a:lnTo>
                  <a:lnTo>
                    <a:pt x="65" y="214"/>
                  </a:lnTo>
                  <a:lnTo>
                    <a:pt x="62" y="251"/>
                  </a:lnTo>
                  <a:lnTo>
                    <a:pt x="59" y="287"/>
                  </a:lnTo>
                  <a:lnTo>
                    <a:pt x="56" y="315"/>
                  </a:lnTo>
                  <a:lnTo>
                    <a:pt x="49" y="328"/>
                  </a:lnTo>
                  <a:lnTo>
                    <a:pt x="41" y="341"/>
                  </a:lnTo>
                  <a:lnTo>
                    <a:pt x="34" y="355"/>
                  </a:lnTo>
                  <a:lnTo>
                    <a:pt x="27" y="369"/>
                  </a:lnTo>
                  <a:lnTo>
                    <a:pt x="21" y="383"/>
                  </a:lnTo>
                  <a:lnTo>
                    <a:pt x="15" y="397"/>
                  </a:lnTo>
                  <a:lnTo>
                    <a:pt x="12" y="409"/>
                  </a:lnTo>
                  <a:lnTo>
                    <a:pt x="10" y="420"/>
                  </a:lnTo>
                  <a:lnTo>
                    <a:pt x="28"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5" name="Freeform 35">
              <a:extLst>
                <a:ext uri="{FF2B5EF4-FFF2-40B4-BE49-F238E27FC236}">
                  <a16:creationId xmlns:a16="http://schemas.microsoft.com/office/drawing/2014/main" id="{7706A54F-384F-4DA5-883A-972DD0852769}"/>
                </a:ext>
              </a:extLst>
            </p:cNvPr>
            <p:cNvSpPr>
              <a:spLocks/>
            </p:cNvSpPr>
            <p:nvPr/>
          </p:nvSpPr>
          <p:spPr bwMode="auto">
            <a:xfrm>
              <a:off x="3236" y="4647"/>
              <a:ext cx="79" cy="192"/>
            </a:xfrm>
            <a:custGeom>
              <a:avLst/>
              <a:gdLst>
                <a:gd name="T0" fmla="*/ 0 w 157"/>
                <a:gd name="T1" fmla="*/ 0 h 385"/>
                <a:gd name="T2" fmla="*/ 1 w 157"/>
                <a:gd name="T3" fmla="*/ 0 h 385"/>
                <a:gd name="T4" fmla="*/ 1 w 157"/>
                <a:gd name="T5" fmla="*/ 0 h 385"/>
                <a:gd name="T6" fmla="*/ 1 w 157"/>
                <a:gd name="T7" fmla="*/ 0 h 385"/>
                <a:gd name="T8" fmla="*/ 1 w 157"/>
                <a:gd name="T9" fmla="*/ 0 h 385"/>
                <a:gd name="T10" fmla="*/ 1 w 157"/>
                <a:gd name="T11" fmla="*/ 0 h 385"/>
                <a:gd name="T12" fmla="*/ 1 w 157"/>
                <a:gd name="T13" fmla="*/ 0 h 385"/>
                <a:gd name="T14" fmla="*/ 1 w 157"/>
                <a:gd name="T15" fmla="*/ 0 h 385"/>
                <a:gd name="T16" fmla="*/ 1 w 157"/>
                <a:gd name="T17" fmla="*/ 0 h 385"/>
                <a:gd name="T18" fmla="*/ 1 w 157"/>
                <a:gd name="T19" fmla="*/ 0 h 385"/>
                <a:gd name="T20" fmla="*/ 1 w 157"/>
                <a:gd name="T21" fmla="*/ 0 h 385"/>
                <a:gd name="T22" fmla="*/ 1 w 157"/>
                <a:gd name="T23" fmla="*/ 0 h 385"/>
                <a:gd name="T24" fmla="*/ 1 w 157"/>
                <a:gd name="T25" fmla="*/ 0 h 385"/>
                <a:gd name="T26" fmla="*/ 1 w 157"/>
                <a:gd name="T27" fmla="*/ 0 h 385"/>
                <a:gd name="T28" fmla="*/ 1 w 157"/>
                <a:gd name="T29" fmla="*/ 0 h 385"/>
                <a:gd name="T30" fmla="*/ 1 w 157"/>
                <a:gd name="T31" fmla="*/ 0 h 385"/>
                <a:gd name="T32" fmla="*/ 1 w 157"/>
                <a:gd name="T33" fmla="*/ 0 h 385"/>
                <a:gd name="T34" fmla="*/ 1 w 157"/>
                <a:gd name="T35" fmla="*/ 0 h 385"/>
                <a:gd name="T36" fmla="*/ 1 w 157"/>
                <a:gd name="T37" fmla="*/ 0 h 385"/>
                <a:gd name="T38" fmla="*/ 1 w 157"/>
                <a:gd name="T39" fmla="*/ 0 h 385"/>
                <a:gd name="T40" fmla="*/ 1 w 157"/>
                <a:gd name="T41" fmla="*/ 0 h 385"/>
                <a:gd name="T42" fmla="*/ 1 w 157"/>
                <a:gd name="T43" fmla="*/ 0 h 385"/>
                <a:gd name="T44" fmla="*/ 1 w 157"/>
                <a:gd name="T45" fmla="*/ 0 h 385"/>
                <a:gd name="T46" fmla="*/ 1 w 157"/>
                <a:gd name="T47" fmla="*/ 0 h 385"/>
                <a:gd name="T48" fmla="*/ 1 w 157"/>
                <a:gd name="T49" fmla="*/ 0 h 385"/>
                <a:gd name="T50" fmla="*/ 1 w 157"/>
                <a:gd name="T51" fmla="*/ 0 h 385"/>
                <a:gd name="T52" fmla="*/ 1 w 157"/>
                <a:gd name="T53" fmla="*/ 0 h 385"/>
                <a:gd name="T54" fmla="*/ 1 w 157"/>
                <a:gd name="T55" fmla="*/ 0 h 385"/>
                <a:gd name="T56" fmla="*/ 1 w 157"/>
                <a:gd name="T57" fmla="*/ 0 h 385"/>
                <a:gd name="T58" fmla="*/ 1 w 157"/>
                <a:gd name="T59" fmla="*/ 0 h 385"/>
                <a:gd name="T60" fmla="*/ 1 w 157"/>
                <a:gd name="T61" fmla="*/ 0 h 385"/>
                <a:gd name="T62" fmla="*/ 1 w 157"/>
                <a:gd name="T63" fmla="*/ 0 h 385"/>
                <a:gd name="T64" fmla="*/ 1 w 157"/>
                <a:gd name="T65" fmla="*/ 0 h 385"/>
                <a:gd name="T66" fmla="*/ 1 w 157"/>
                <a:gd name="T67" fmla="*/ 0 h 385"/>
                <a:gd name="T68" fmla="*/ 1 w 157"/>
                <a:gd name="T69" fmla="*/ 0 h 385"/>
                <a:gd name="T70" fmla="*/ 1 w 157"/>
                <a:gd name="T71" fmla="*/ 0 h 385"/>
                <a:gd name="T72" fmla="*/ 1 w 157"/>
                <a:gd name="T73" fmla="*/ 0 h 385"/>
                <a:gd name="T74" fmla="*/ 1 w 157"/>
                <a:gd name="T75" fmla="*/ 0 h 385"/>
                <a:gd name="T76" fmla="*/ 1 w 157"/>
                <a:gd name="T77" fmla="*/ 0 h 385"/>
                <a:gd name="T78" fmla="*/ 1 w 157"/>
                <a:gd name="T79" fmla="*/ 0 h 385"/>
                <a:gd name="T80" fmla="*/ 1 w 157"/>
                <a:gd name="T81" fmla="*/ 0 h 385"/>
                <a:gd name="T82" fmla="*/ 1 w 157"/>
                <a:gd name="T83" fmla="*/ 0 h 385"/>
                <a:gd name="T84" fmla="*/ 1 w 157"/>
                <a:gd name="T85" fmla="*/ 0 h 385"/>
                <a:gd name="T86" fmla="*/ 1 w 157"/>
                <a:gd name="T87" fmla="*/ 0 h 385"/>
                <a:gd name="T88" fmla="*/ 1 w 157"/>
                <a:gd name="T89" fmla="*/ 0 h 385"/>
                <a:gd name="T90" fmla="*/ 0 w 157"/>
                <a:gd name="T91" fmla="*/ 0 h 3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57" h="385">
                  <a:moveTo>
                    <a:pt x="0" y="368"/>
                  </a:moveTo>
                  <a:lnTo>
                    <a:pt x="9" y="355"/>
                  </a:lnTo>
                  <a:lnTo>
                    <a:pt x="17" y="341"/>
                  </a:lnTo>
                  <a:lnTo>
                    <a:pt x="27" y="327"/>
                  </a:lnTo>
                  <a:lnTo>
                    <a:pt x="38" y="312"/>
                  </a:lnTo>
                  <a:lnTo>
                    <a:pt x="51" y="298"/>
                  </a:lnTo>
                  <a:lnTo>
                    <a:pt x="62" y="285"/>
                  </a:lnTo>
                  <a:lnTo>
                    <a:pt x="75" y="273"/>
                  </a:lnTo>
                  <a:lnTo>
                    <a:pt x="88" y="261"/>
                  </a:lnTo>
                  <a:lnTo>
                    <a:pt x="96" y="234"/>
                  </a:lnTo>
                  <a:lnTo>
                    <a:pt x="106" y="199"/>
                  </a:lnTo>
                  <a:lnTo>
                    <a:pt x="118" y="162"/>
                  </a:lnTo>
                  <a:lnTo>
                    <a:pt x="128" y="129"/>
                  </a:lnTo>
                  <a:lnTo>
                    <a:pt x="123" y="109"/>
                  </a:lnTo>
                  <a:lnTo>
                    <a:pt x="112" y="80"/>
                  </a:lnTo>
                  <a:lnTo>
                    <a:pt x="98" y="47"/>
                  </a:lnTo>
                  <a:lnTo>
                    <a:pt x="87" y="16"/>
                  </a:lnTo>
                  <a:lnTo>
                    <a:pt x="78" y="7"/>
                  </a:lnTo>
                  <a:lnTo>
                    <a:pt x="81" y="0"/>
                  </a:lnTo>
                  <a:lnTo>
                    <a:pt x="88" y="0"/>
                  </a:lnTo>
                  <a:lnTo>
                    <a:pt x="96" y="7"/>
                  </a:lnTo>
                  <a:lnTo>
                    <a:pt x="99" y="16"/>
                  </a:lnTo>
                  <a:lnTo>
                    <a:pt x="105" y="27"/>
                  </a:lnTo>
                  <a:lnTo>
                    <a:pt x="112" y="44"/>
                  </a:lnTo>
                  <a:lnTo>
                    <a:pt x="121" y="61"/>
                  </a:lnTo>
                  <a:lnTo>
                    <a:pt x="130" y="81"/>
                  </a:lnTo>
                  <a:lnTo>
                    <a:pt x="140" y="101"/>
                  </a:lnTo>
                  <a:lnTo>
                    <a:pt x="149" y="118"/>
                  </a:lnTo>
                  <a:lnTo>
                    <a:pt x="157" y="133"/>
                  </a:lnTo>
                  <a:lnTo>
                    <a:pt x="152" y="146"/>
                  </a:lnTo>
                  <a:lnTo>
                    <a:pt x="145" y="162"/>
                  </a:lnTo>
                  <a:lnTo>
                    <a:pt x="139" y="180"/>
                  </a:lnTo>
                  <a:lnTo>
                    <a:pt x="133" y="199"/>
                  </a:lnTo>
                  <a:lnTo>
                    <a:pt x="128" y="219"/>
                  </a:lnTo>
                  <a:lnTo>
                    <a:pt x="122" y="237"/>
                  </a:lnTo>
                  <a:lnTo>
                    <a:pt x="118" y="256"/>
                  </a:lnTo>
                  <a:lnTo>
                    <a:pt x="113" y="271"/>
                  </a:lnTo>
                  <a:lnTo>
                    <a:pt x="98" y="281"/>
                  </a:lnTo>
                  <a:lnTo>
                    <a:pt x="84" y="292"/>
                  </a:lnTo>
                  <a:lnTo>
                    <a:pt x="70" y="307"/>
                  </a:lnTo>
                  <a:lnTo>
                    <a:pt x="57" y="321"/>
                  </a:lnTo>
                  <a:lnTo>
                    <a:pt x="45" y="336"/>
                  </a:lnTo>
                  <a:lnTo>
                    <a:pt x="34" y="354"/>
                  </a:lnTo>
                  <a:lnTo>
                    <a:pt x="24" y="369"/>
                  </a:lnTo>
                  <a:lnTo>
                    <a:pt x="14" y="385"/>
                  </a:lnTo>
                  <a:lnTo>
                    <a:pt x="0" y="3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6" name="Freeform 36">
              <a:extLst>
                <a:ext uri="{FF2B5EF4-FFF2-40B4-BE49-F238E27FC236}">
                  <a16:creationId xmlns:a16="http://schemas.microsoft.com/office/drawing/2014/main" id="{CA8D51F7-A8EC-4377-8A4C-DF4DC511C3D0}"/>
                </a:ext>
              </a:extLst>
            </p:cNvPr>
            <p:cNvSpPr>
              <a:spLocks/>
            </p:cNvSpPr>
            <p:nvPr/>
          </p:nvSpPr>
          <p:spPr bwMode="auto">
            <a:xfrm>
              <a:off x="3243" y="4837"/>
              <a:ext cx="169" cy="78"/>
            </a:xfrm>
            <a:custGeom>
              <a:avLst/>
              <a:gdLst>
                <a:gd name="T0" fmla="*/ 0 w 339"/>
                <a:gd name="T1" fmla="*/ 0 h 157"/>
                <a:gd name="T2" fmla="*/ 0 w 339"/>
                <a:gd name="T3" fmla="*/ 0 h 157"/>
                <a:gd name="T4" fmla="*/ 0 w 339"/>
                <a:gd name="T5" fmla="*/ 0 h 157"/>
                <a:gd name="T6" fmla="*/ 0 w 339"/>
                <a:gd name="T7" fmla="*/ 0 h 157"/>
                <a:gd name="T8" fmla="*/ 0 w 339"/>
                <a:gd name="T9" fmla="*/ 0 h 157"/>
                <a:gd name="T10" fmla="*/ 0 w 339"/>
                <a:gd name="T11" fmla="*/ 0 h 157"/>
                <a:gd name="T12" fmla="*/ 0 w 339"/>
                <a:gd name="T13" fmla="*/ 0 h 157"/>
                <a:gd name="T14" fmla="*/ 0 w 339"/>
                <a:gd name="T15" fmla="*/ 0 h 157"/>
                <a:gd name="T16" fmla="*/ 0 w 339"/>
                <a:gd name="T17" fmla="*/ 0 h 157"/>
                <a:gd name="T18" fmla="*/ 0 w 339"/>
                <a:gd name="T19" fmla="*/ 0 h 157"/>
                <a:gd name="T20" fmla="*/ 0 w 339"/>
                <a:gd name="T21" fmla="*/ 0 h 157"/>
                <a:gd name="T22" fmla="*/ 0 w 339"/>
                <a:gd name="T23" fmla="*/ 0 h 157"/>
                <a:gd name="T24" fmla="*/ 0 w 339"/>
                <a:gd name="T25" fmla="*/ 0 h 157"/>
                <a:gd name="T26" fmla="*/ 0 w 339"/>
                <a:gd name="T27" fmla="*/ 0 h 157"/>
                <a:gd name="T28" fmla="*/ 0 w 339"/>
                <a:gd name="T29" fmla="*/ 0 h 157"/>
                <a:gd name="T30" fmla="*/ 0 w 339"/>
                <a:gd name="T31" fmla="*/ 0 h 157"/>
                <a:gd name="T32" fmla="*/ 0 w 339"/>
                <a:gd name="T33" fmla="*/ 0 h 157"/>
                <a:gd name="T34" fmla="*/ 0 w 339"/>
                <a:gd name="T35" fmla="*/ 0 h 157"/>
                <a:gd name="T36" fmla="*/ 0 w 339"/>
                <a:gd name="T37" fmla="*/ 0 h 157"/>
                <a:gd name="T38" fmla="*/ 0 w 339"/>
                <a:gd name="T39" fmla="*/ 0 h 157"/>
                <a:gd name="T40" fmla="*/ 0 w 339"/>
                <a:gd name="T41" fmla="*/ 0 h 157"/>
                <a:gd name="T42" fmla="*/ 0 w 339"/>
                <a:gd name="T43" fmla="*/ 0 h 157"/>
                <a:gd name="T44" fmla="*/ 0 w 339"/>
                <a:gd name="T45" fmla="*/ 0 h 157"/>
                <a:gd name="T46" fmla="*/ 0 w 339"/>
                <a:gd name="T47" fmla="*/ 0 h 157"/>
                <a:gd name="T48" fmla="*/ 0 w 339"/>
                <a:gd name="T49" fmla="*/ 0 h 157"/>
                <a:gd name="T50" fmla="*/ 0 w 339"/>
                <a:gd name="T51" fmla="*/ 0 h 157"/>
                <a:gd name="T52" fmla="*/ 0 w 339"/>
                <a:gd name="T53" fmla="*/ 0 h 157"/>
                <a:gd name="T54" fmla="*/ 0 w 339"/>
                <a:gd name="T55" fmla="*/ 0 h 157"/>
                <a:gd name="T56" fmla="*/ 0 w 339"/>
                <a:gd name="T57" fmla="*/ 0 h 157"/>
                <a:gd name="T58" fmla="*/ 0 w 339"/>
                <a:gd name="T59" fmla="*/ 0 h 157"/>
                <a:gd name="T60" fmla="*/ 0 w 339"/>
                <a:gd name="T61" fmla="*/ 0 h 157"/>
                <a:gd name="T62" fmla="*/ 0 w 339"/>
                <a:gd name="T63" fmla="*/ 0 h 157"/>
                <a:gd name="T64" fmla="*/ 0 w 339"/>
                <a:gd name="T65" fmla="*/ 0 h 157"/>
                <a:gd name="T66" fmla="*/ 0 w 339"/>
                <a:gd name="T67" fmla="*/ 0 h 157"/>
                <a:gd name="T68" fmla="*/ 0 w 339"/>
                <a:gd name="T69" fmla="*/ 0 h 157"/>
                <a:gd name="T70" fmla="*/ 0 w 339"/>
                <a:gd name="T71" fmla="*/ 0 h 157"/>
                <a:gd name="T72" fmla="*/ 0 w 339"/>
                <a:gd name="T73" fmla="*/ 0 h 157"/>
                <a:gd name="T74" fmla="*/ 0 w 339"/>
                <a:gd name="T75" fmla="*/ 0 h 157"/>
                <a:gd name="T76" fmla="*/ 0 w 339"/>
                <a:gd name="T77" fmla="*/ 0 h 157"/>
                <a:gd name="T78" fmla="*/ 0 w 339"/>
                <a:gd name="T79" fmla="*/ 0 h 157"/>
                <a:gd name="T80" fmla="*/ 0 w 339"/>
                <a:gd name="T81" fmla="*/ 0 h 157"/>
                <a:gd name="T82" fmla="*/ 0 w 339"/>
                <a:gd name="T83" fmla="*/ 0 h 157"/>
                <a:gd name="T84" fmla="*/ 0 w 339"/>
                <a:gd name="T85" fmla="*/ 0 h 157"/>
                <a:gd name="T86" fmla="*/ 0 w 339"/>
                <a:gd name="T87" fmla="*/ 0 h 157"/>
                <a:gd name="T88" fmla="*/ 0 w 339"/>
                <a:gd name="T89" fmla="*/ 0 h 157"/>
                <a:gd name="T90" fmla="*/ 0 w 339"/>
                <a:gd name="T91" fmla="*/ 0 h 157"/>
                <a:gd name="T92" fmla="*/ 0 w 339"/>
                <a:gd name="T93" fmla="*/ 0 h 157"/>
                <a:gd name="T94" fmla="*/ 0 w 339"/>
                <a:gd name="T95" fmla="*/ 0 h 157"/>
                <a:gd name="T96" fmla="*/ 0 w 339"/>
                <a:gd name="T97" fmla="*/ 0 h 157"/>
                <a:gd name="T98" fmla="*/ 0 w 339"/>
                <a:gd name="T99" fmla="*/ 0 h 157"/>
                <a:gd name="T100" fmla="*/ 0 w 339"/>
                <a:gd name="T101" fmla="*/ 0 h 157"/>
                <a:gd name="T102" fmla="*/ 0 w 339"/>
                <a:gd name="T103" fmla="*/ 0 h 157"/>
                <a:gd name="T104" fmla="*/ 0 w 339"/>
                <a:gd name="T105" fmla="*/ 0 h 157"/>
                <a:gd name="T106" fmla="*/ 0 w 339"/>
                <a:gd name="T107" fmla="*/ 0 h 157"/>
                <a:gd name="T108" fmla="*/ 0 w 339"/>
                <a:gd name="T109" fmla="*/ 0 h 157"/>
                <a:gd name="T110" fmla="*/ 0 w 339"/>
                <a:gd name="T111" fmla="*/ 0 h 157"/>
                <a:gd name="T112" fmla="*/ 0 w 339"/>
                <a:gd name="T113" fmla="*/ 0 h 157"/>
                <a:gd name="T114" fmla="*/ 0 w 339"/>
                <a:gd name="T115" fmla="*/ 0 h 157"/>
                <a:gd name="T116" fmla="*/ 0 w 339"/>
                <a:gd name="T117" fmla="*/ 0 h 157"/>
                <a:gd name="T118" fmla="*/ 0 w 339"/>
                <a:gd name="T119" fmla="*/ 0 h 157"/>
                <a:gd name="T120" fmla="*/ 0 w 339"/>
                <a:gd name="T121" fmla="*/ 0 h 157"/>
                <a:gd name="T122" fmla="*/ 0 w 339"/>
                <a:gd name="T123" fmla="*/ 0 h 1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157">
                  <a:moveTo>
                    <a:pt x="4" y="25"/>
                  </a:moveTo>
                  <a:lnTo>
                    <a:pt x="24" y="25"/>
                  </a:lnTo>
                  <a:lnTo>
                    <a:pt x="44" y="25"/>
                  </a:lnTo>
                  <a:lnTo>
                    <a:pt x="64" y="25"/>
                  </a:lnTo>
                  <a:lnTo>
                    <a:pt x="81" y="25"/>
                  </a:lnTo>
                  <a:lnTo>
                    <a:pt x="97" y="25"/>
                  </a:lnTo>
                  <a:lnTo>
                    <a:pt x="111" y="25"/>
                  </a:lnTo>
                  <a:lnTo>
                    <a:pt x="121" y="25"/>
                  </a:lnTo>
                  <a:lnTo>
                    <a:pt x="128" y="25"/>
                  </a:lnTo>
                  <a:lnTo>
                    <a:pt x="143" y="33"/>
                  </a:lnTo>
                  <a:lnTo>
                    <a:pt x="159" y="40"/>
                  </a:lnTo>
                  <a:lnTo>
                    <a:pt x="172" y="47"/>
                  </a:lnTo>
                  <a:lnTo>
                    <a:pt x="183" y="53"/>
                  </a:lnTo>
                  <a:lnTo>
                    <a:pt x="193" y="57"/>
                  </a:lnTo>
                  <a:lnTo>
                    <a:pt x="201" y="60"/>
                  </a:lnTo>
                  <a:lnTo>
                    <a:pt x="209" y="63"/>
                  </a:lnTo>
                  <a:lnTo>
                    <a:pt x="214" y="64"/>
                  </a:lnTo>
                  <a:lnTo>
                    <a:pt x="230" y="80"/>
                  </a:lnTo>
                  <a:lnTo>
                    <a:pt x="245" y="96"/>
                  </a:lnTo>
                  <a:lnTo>
                    <a:pt x="261" y="111"/>
                  </a:lnTo>
                  <a:lnTo>
                    <a:pt x="277" y="125"/>
                  </a:lnTo>
                  <a:lnTo>
                    <a:pt x="291" y="138"/>
                  </a:lnTo>
                  <a:lnTo>
                    <a:pt x="303" y="148"/>
                  </a:lnTo>
                  <a:lnTo>
                    <a:pt x="315" y="154"/>
                  </a:lnTo>
                  <a:lnTo>
                    <a:pt x="323" y="157"/>
                  </a:lnTo>
                  <a:lnTo>
                    <a:pt x="335" y="152"/>
                  </a:lnTo>
                  <a:lnTo>
                    <a:pt x="339" y="144"/>
                  </a:lnTo>
                  <a:lnTo>
                    <a:pt x="333" y="135"/>
                  </a:lnTo>
                  <a:lnTo>
                    <a:pt x="319" y="131"/>
                  </a:lnTo>
                  <a:lnTo>
                    <a:pt x="302" y="118"/>
                  </a:lnTo>
                  <a:lnTo>
                    <a:pt x="286" y="106"/>
                  </a:lnTo>
                  <a:lnTo>
                    <a:pt x="271" y="93"/>
                  </a:lnTo>
                  <a:lnTo>
                    <a:pt x="258" y="81"/>
                  </a:lnTo>
                  <a:lnTo>
                    <a:pt x="247" y="71"/>
                  </a:lnTo>
                  <a:lnTo>
                    <a:pt x="237" y="64"/>
                  </a:lnTo>
                  <a:lnTo>
                    <a:pt x="231" y="59"/>
                  </a:lnTo>
                  <a:lnTo>
                    <a:pt x="230" y="57"/>
                  </a:lnTo>
                  <a:lnTo>
                    <a:pt x="231" y="56"/>
                  </a:lnTo>
                  <a:lnTo>
                    <a:pt x="233" y="53"/>
                  </a:lnTo>
                  <a:lnTo>
                    <a:pt x="231" y="50"/>
                  </a:lnTo>
                  <a:lnTo>
                    <a:pt x="226" y="46"/>
                  </a:lnTo>
                  <a:lnTo>
                    <a:pt x="218" y="43"/>
                  </a:lnTo>
                  <a:lnTo>
                    <a:pt x="209" y="39"/>
                  </a:lnTo>
                  <a:lnTo>
                    <a:pt x="194" y="33"/>
                  </a:lnTo>
                  <a:lnTo>
                    <a:pt x="180" y="26"/>
                  </a:lnTo>
                  <a:lnTo>
                    <a:pt x="165" y="20"/>
                  </a:lnTo>
                  <a:lnTo>
                    <a:pt x="152" y="15"/>
                  </a:lnTo>
                  <a:lnTo>
                    <a:pt x="141" y="10"/>
                  </a:lnTo>
                  <a:lnTo>
                    <a:pt x="133" y="8"/>
                  </a:lnTo>
                  <a:lnTo>
                    <a:pt x="133" y="6"/>
                  </a:lnTo>
                  <a:lnTo>
                    <a:pt x="133" y="3"/>
                  </a:lnTo>
                  <a:lnTo>
                    <a:pt x="129" y="2"/>
                  </a:lnTo>
                  <a:lnTo>
                    <a:pt x="122" y="0"/>
                  </a:lnTo>
                  <a:lnTo>
                    <a:pt x="114" y="0"/>
                  </a:lnTo>
                  <a:lnTo>
                    <a:pt x="99" y="0"/>
                  </a:lnTo>
                  <a:lnTo>
                    <a:pt x="82" y="2"/>
                  </a:lnTo>
                  <a:lnTo>
                    <a:pt x="63" y="2"/>
                  </a:lnTo>
                  <a:lnTo>
                    <a:pt x="43" y="3"/>
                  </a:lnTo>
                  <a:lnTo>
                    <a:pt x="24" y="3"/>
                  </a:lnTo>
                  <a:lnTo>
                    <a:pt x="10" y="5"/>
                  </a:lnTo>
                  <a:lnTo>
                    <a:pt x="0" y="5"/>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7" name="Freeform 37">
              <a:extLst>
                <a:ext uri="{FF2B5EF4-FFF2-40B4-BE49-F238E27FC236}">
                  <a16:creationId xmlns:a16="http://schemas.microsoft.com/office/drawing/2014/main" id="{C6F22054-A208-4D3B-89C0-DF592AD7BABC}"/>
                </a:ext>
              </a:extLst>
            </p:cNvPr>
            <p:cNvSpPr>
              <a:spLocks/>
            </p:cNvSpPr>
            <p:nvPr/>
          </p:nvSpPr>
          <p:spPr bwMode="auto">
            <a:xfrm>
              <a:off x="3245" y="4849"/>
              <a:ext cx="146" cy="218"/>
            </a:xfrm>
            <a:custGeom>
              <a:avLst/>
              <a:gdLst>
                <a:gd name="T0" fmla="*/ 0 w 292"/>
                <a:gd name="T1" fmla="*/ 0 h 435"/>
                <a:gd name="T2" fmla="*/ 1 w 292"/>
                <a:gd name="T3" fmla="*/ 1 h 435"/>
                <a:gd name="T4" fmla="*/ 1 w 292"/>
                <a:gd name="T5" fmla="*/ 1 h 435"/>
                <a:gd name="T6" fmla="*/ 1 w 292"/>
                <a:gd name="T7" fmla="*/ 1 h 435"/>
                <a:gd name="T8" fmla="*/ 1 w 292"/>
                <a:gd name="T9" fmla="*/ 1 h 435"/>
                <a:gd name="T10" fmla="*/ 1 w 292"/>
                <a:gd name="T11" fmla="*/ 1 h 435"/>
                <a:gd name="T12" fmla="*/ 1 w 292"/>
                <a:gd name="T13" fmla="*/ 1 h 435"/>
                <a:gd name="T14" fmla="*/ 1 w 292"/>
                <a:gd name="T15" fmla="*/ 1 h 435"/>
                <a:gd name="T16" fmla="*/ 1 w 292"/>
                <a:gd name="T17" fmla="*/ 1 h 435"/>
                <a:gd name="T18" fmla="*/ 1 w 292"/>
                <a:gd name="T19" fmla="*/ 1 h 435"/>
                <a:gd name="T20" fmla="*/ 1 w 292"/>
                <a:gd name="T21" fmla="*/ 1 h 435"/>
                <a:gd name="T22" fmla="*/ 1 w 292"/>
                <a:gd name="T23" fmla="*/ 1 h 435"/>
                <a:gd name="T24" fmla="*/ 1 w 292"/>
                <a:gd name="T25" fmla="*/ 1 h 435"/>
                <a:gd name="T26" fmla="*/ 1 w 292"/>
                <a:gd name="T27" fmla="*/ 1 h 435"/>
                <a:gd name="T28" fmla="*/ 1 w 292"/>
                <a:gd name="T29" fmla="*/ 1 h 435"/>
                <a:gd name="T30" fmla="*/ 1 w 292"/>
                <a:gd name="T31" fmla="*/ 1 h 435"/>
                <a:gd name="T32" fmla="*/ 1 w 292"/>
                <a:gd name="T33" fmla="*/ 1 h 435"/>
                <a:gd name="T34" fmla="*/ 1 w 292"/>
                <a:gd name="T35" fmla="*/ 1 h 435"/>
                <a:gd name="T36" fmla="*/ 1 w 292"/>
                <a:gd name="T37" fmla="*/ 1 h 435"/>
                <a:gd name="T38" fmla="*/ 1 w 292"/>
                <a:gd name="T39" fmla="*/ 1 h 435"/>
                <a:gd name="T40" fmla="*/ 1 w 292"/>
                <a:gd name="T41" fmla="*/ 1 h 435"/>
                <a:gd name="T42" fmla="*/ 1 w 292"/>
                <a:gd name="T43" fmla="*/ 1 h 435"/>
                <a:gd name="T44" fmla="*/ 1 w 292"/>
                <a:gd name="T45" fmla="*/ 1 h 435"/>
                <a:gd name="T46" fmla="*/ 1 w 292"/>
                <a:gd name="T47" fmla="*/ 1 h 435"/>
                <a:gd name="T48" fmla="*/ 1 w 292"/>
                <a:gd name="T49" fmla="*/ 1 h 435"/>
                <a:gd name="T50" fmla="*/ 1 w 292"/>
                <a:gd name="T51" fmla="*/ 1 h 435"/>
                <a:gd name="T52" fmla="*/ 1 w 292"/>
                <a:gd name="T53" fmla="*/ 1 h 435"/>
                <a:gd name="T54" fmla="*/ 1 w 292"/>
                <a:gd name="T55" fmla="*/ 1 h 435"/>
                <a:gd name="T56" fmla="*/ 1 w 292"/>
                <a:gd name="T57" fmla="*/ 1 h 435"/>
                <a:gd name="T58" fmla="*/ 1 w 292"/>
                <a:gd name="T59" fmla="*/ 1 h 435"/>
                <a:gd name="T60" fmla="*/ 1 w 292"/>
                <a:gd name="T61" fmla="*/ 1 h 435"/>
                <a:gd name="T62" fmla="*/ 1 w 292"/>
                <a:gd name="T63" fmla="*/ 1 h 435"/>
                <a:gd name="T64" fmla="*/ 1 w 292"/>
                <a:gd name="T65" fmla="*/ 1 h 435"/>
                <a:gd name="T66" fmla="*/ 1 w 292"/>
                <a:gd name="T67" fmla="*/ 1 h 435"/>
                <a:gd name="T68" fmla="*/ 1 w 292"/>
                <a:gd name="T69" fmla="*/ 1 h 435"/>
                <a:gd name="T70" fmla="*/ 1 w 292"/>
                <a:gd name="T71" fmla="*/ 1 h 435"/>
                <a:gd name="T72" fmla="*/ 1 w 292"/>
                <a:gd name="T73" fmla="*/ 1 h 435"/>
                <a:gd name="T74" fmla="*/ 1 w 292"/>
                <a:gd name="T75" fmla="*/ 1 h 435"/>
                <a:gd name="T76" fmla="*/ 1 w 292"/>
                <a:gd name="T77" fmla="*/ 1 h 435"/>
                <a:gd name="T78" fmla="*/ 1 w 292"/>
                <a:gd name="T79" fmla="*/ 1 h 435"/>
                <a:gd name="T80" fmla="*/ 1 w 292"/>
                <a:gd name="T81" fmla="*/ 1 h 435"/>
                <a:gd name="T82" fmla="*/ 1 w 292"/>
                <a:gd name="T83" fmla="*/ 1 h 435"/>
                <a:gd name="T84" fmla="*/ 1 w 292"/>
                <a:gd name="T85" fmla="*/ 1 h 435"/>
                <a:gd name="T86" fmla="*/ 1 w 292"/>
                <a:gd name="T87" fmla="*/ 1 h 435"/>
                <a:gd name="T88" fmla="*/ 1 w 292"/>
                <a:gd name="T89" fmla="*/ 1 h 435"/>
                <a:gd name="T90" fmla="*/ 0 w 292"/>
                <a:gd name="T91" fmla="*/ 0 h 4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2" h="435">
                  <a:moveTo>
                    <a:pt x="0" y="0"/>
                  </a:moveTo>
                  <a:lnTo>
                    <a:pt x="16" y="8"/>
                  </a:lnTo>
                  <a:lnTo>
                    <a:pt x="37" y="18"/>
                  </a:lnTo>
                  <a:lnTo>
                    <a:pt x="61" y="28"/>
                  </a:lnTo>
                  <a:lnTo>
                    <a:pt x="88" y="38"/>
                  </a:lnTo>
                  <a:lnTo>
                    <a:pt x="114" y="48"/>
                  </a:lnTo>
                  <a:lnTo>
                    <a:pt x="137" y="56"/>
                  </a:lnTo>
                  <a:lnTo>
                    <a:pt x="156" y="63"/>
                  </a:lnTo>
                  <a:lnTo>
                    <a:pt x="171" y="69"/>
                  </a:lnTo>
                  <a:lnTo>
                    <a:pt x="182" y="78"/>
                  </a:lnTo>
                  <a:lnTo>
                    <a:pt x="193" y="93"/>
                  </a:lnTo>
                  <a:lnTo>
                    <a:pt x="206" y="116"/>
                  </a:lnTo>
                  <a:lnTo>
                    <a:pt x="219" y="143"/>
                  </a:lnTo>
                  <a:lnTo>
                    <a:pt x="231" y="171"/>
                  </a:lnTo>
                  <a:lnTo>
                    <a:pt x="244" y="200"/>
                  </a:lnTo>
                  <a:lnTo>
                    <a:pt x="257" y="225"/>
                  </a:lnTo>
                  <a:lnTo>
                    <a:pt x="268" y="248"/>
                  </a:lnTo>
                  <a:lnTo>
                    <a:pt x="268" y="289"/>
                  </a:lnTo>
                  <a:lnTo>
                    <a:pt x="271" y="332"/>
                  </a:lnTo>
                  <a:lnTo>
                    <a:pt x="275" y="372"/>
                  </a:lnTo>
                  <a:lnTo>
                    <a:pt x="281" y="410"/>
                  </a:lnTo>
                  <a:lnTo>
                    <a:pt x="291" y="417"/>
                  </a:lnTo>
                  <a:lnTo>
                    <a:pt x="292" y="427"/>
                  </a:lnTo>
                  <a:lnTo>
                    <a:pt x="288" y="434"/>
                  </a:lnTo>
                  <a:lnTo>
                    <a:pt x="278" y="435"/>
                  </a:lnTo>
                  <a:lnTo>
                    <a:pt x="264" y="411"/>
                  </a:lnTo>
                  <a:lnTo>
                    <a:pt x="256" y="363"/>
                  </a:lnTo>
                  <a:lnTo>
                    <a:pt x="251" y="305"/>
                  </a:lnTo>
                  <a:lnTo>
                    <a:pt x="253" y="254"/>
                  </a:lnTo>
                  <a:lnTo>
                    <a:pt x="240" y="242"/>
                  </a:lnTo>
                  <a:lnTo>
                    <a:pt x="227" y="227"/>
                  </a:lnTo>
                  <a:lnTo>
                    <a:pt x="216" y="208"/>
                  </a:lnTo>
                  <a:lnTo>
                    <a:pt x="206" y="186"/>
                  </a:lnTo>
                  <a:lnTo>
                    <a:pt x="195" y="163"/>
                  </a:lnTo>
                  <a:lnTo>
                    <a:pt x="185" y="139"/>
                  </a:lnTo>
                  <a:lnTo>
                    <a:pt x="175" y="116"/>
                  </a:lnTo>
                  <a:lnTo>
                    <a:pt x="163" y="95"/>
                  </a:lnTo>
                  <a:lnTo>
                    <a:pt x="152" y="89"/>
                  </a:lnTo>
                  <a:lnTo>
                    <a:pt x="139" y="83"/>
                  </a:lnTo>
                  <a:lnTo>
                    <a:pt x="124" y="78"/>
                  </a:lnTo>
                  <a:lnTo>
                    <a:pt x="107" y="73"/>
                  </a:lnTo>
                  <a:lnTo>
                    <a:pt x="91" y="69"/>
                  </a:lnTo>
                  <a:lnTo>
                    <a:pt x="74" y="65"/>
                  </a:lnTo>
                  <a:lnTo>
                    <a:pt x="59" y="61"/>
                  </a:lnTo>
                  <a:lnTo>
                    <a:pt x="46" y="5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8" name="Freeform 38">
              <a:extLst>
                <a:ext uri="{FF2B5EF4-FFF2-40B4-BE49-F238E27FC236}">
                  <a16:creationId xmlns:a16="http://schemas.microsoft.com/office/drawing/2014/main" id="{C57C297B-D925-489B-B206-CC90D6152F8E}"/>
                </a:ext>
              </a:extLst>
            </p:cNvPr>
            <p:cNvSpPr>
              <a:spLocks/>
            </p:cNvSpPr>
            <p:nvPr/>
          </p:nvSpPr>
          <p:spPr bwMode="auto">
            <a:xfrm>
              <a:off x="3167" y="4792"/>
              <a:ext cx="147" cy="213"/>
            </a:xfrm>
            <a:custGeom>
              <a:avLst/>
              <a:gdLst>
                <a:gd name="T0" fmla="*/ 0 w 295"/>
                <a:gd name="T1" fmla="*/ 1 h 425"/>
                <a:gd name="T2" fmla="*/ 0 w 295"/>
                <a:gd name="T3" fmla="*/ 1 h 425"/>
                <a:gd name="T4" fmla="*/ 0 w 295"/>
                <a:gd name="T5" fmla="*/ 1 h 425"/>
                <a:gd name="T6" fmla="*/ 0 w 295"/>
                <a:gd name="T7" fmla="*/ 1 h 425"/>
                <a:gd name="T8" fmla="*/ 0 w 295"/>
                <a:gd name="T9" fmla="*/ 1 h 425"/>
                <a:gd name="T10" fmla="*/ 0 w 295"/>
                <a:gd name="T11" fmla="*/ 1 h 425"/>
                <a:gd name="T12" fmla="*/ 0 w 295"/>
                <a:gd name="T13" fmla="*/ 1 h 425"/>
                <a:gd name="T14" fmla="*/ 0 w 295"/>
                <a:gd name="T15" fmla="*/ 1 h 425"/>
                <a:gd name="T16" fmla="*/ 0 w 295"/>
                <a:gd name="T17" fmla="*/ 1 h 425"/>
                <a:gd name="T18" fmla="*/ 0 w 295"/>
                <a:gd name="T19" fmla="*/ 1 h 425"/>
                <a:gd name="T20" fmla="*/ 0 w 295"/>
                <a:gd name="T21" fmla="*/ 1 h 425"/>
                <a:gd name="T22" fmla="*/ 0 w 295"/>
                <a:gd name="T23" fmla="*/ 1 h 425"/>
                <a:gd name="T24" fmla="*/ 0 w 295"/>
                <a:gd name="T25" fmla="*/ 1 h 425"/>
                <a:gd name="T26" fmla="*/ 0 w 295"/>
                <a:gd name="T27" fmla="*/ 1 h 425"/>
                <a:gd name="T28" fmla="*/ 0 w 295"/>
                <a:gd name="T29" fmla="*/ 1 h 425"/>
                <a:gd name="T30" fmla="*/ 0 w 295"/>
                <a:gd name="T31" fmla="*/ 1 h 425"/>
                <a:gd name="T32" fmla="*/ 0 w 295"/>
                <a:gd name="T33" fmla="*/ 1 h 425"/>
                <a:gd name="T34" fmla="*/ 0 w 295"/>
                <a:gd name="T35" fmla="*/ 1 h 425"/>
                <a:gd name="T36" fmla="*/ 0 w 295"/>
                <a:gd name="T37" fmla="*/ 1 h 425"/>
                <a:gd name="T38" fmla="*/ 0 w 295"/>
                <a:gd name="T39" fmla="*/ 1 h 425"/>
                <a:gd name="T40" fmla="*/ 0 w 295"/>
                <a:gd name="T41" fmla="*/ 1 h 425"/>
                <a:gd name="T42" fmla="*/ 0 w 295"/>
                <a:gd name="T43" fmla="*/ 1 h 425"/>
                <a:gd name="T44" fmla="*/ 0 w 295"/>
                <a:gd name="T45" fmla="*/ 1 h 425"/>
                <a:gd name="T46" fmla="*/ 0 w 295"/>
                <a:gd name="T47" fmla="*/ 1 h 425"/>
                <a:gd name="T48" fmla="*/ 0 w 295"/>
                <a:gd name="T49" fmla="*/ 1 h 425"/>
                <a:gd name="T50" fmla="*/ 0 w 295"/>
                <a:gd name="T51" fmla="*/ 1 h 425"/>
                <a:gd name="T52" fmla="*/ 0 w 295"/>
                <a:gd name="T53" fmla="*/ 1 h 425"/>
                <a:gd name="T54" fmla="*/ 0 w 295"/>
                <a:gd name="T55" fmla="*/ 1 h 425"/>
                <a:gd name="T56" fmla="*/ 0 w 295"/>
                <a:gd name="T57" fmla="*/ 1 h 425"/>
                <a:gd name="T58" fmla="*/ 0 w 295"/>
                <a:gd name="T59" fmla="*/ 1 h 425"/>
                <a:gd name="T60" fmla="*/ 0 w 295"/>
                <a:gd name="T61" fmla="*/ 1 h 425"/>
                <a:gd name="T62" fmla="*/ 0 w 295"/>
                <a:gd name="T63" fmla="*/ 1 h 425"/>
                <a:gd name="T64" fmla="*/ 0 w 295"/>
                <a:gd name="T65" fmla="*/ 1 h 425"/>
                <a:gd name="T66" fmla="*/ 0 w 295"/>
                <a:gd name="T67" fmla="*/ 1 h 425"/>
                <a:gd name="T68" fmla="*/ 0 w 295"/>
                <a:gd name="T69" fmla="*/ 1 h 425"/>
                <a:gd name="T70" fmla="*/ 0 w 295"/>
                <a:gd name="T71" fmla="*/ 1 h 425"/>
                <a:gd name="T72" fmla="*/ 0 w 295"/>
                <a:gd name="T73" fmla="*/ 1 h 425"/>
                <a:gd name="T74" fmla="*/ 0 w 295"/>
                <a:gd name="T75" fmla="*/ 1 h 425"/>
                <a:gd name="T76" fmla="*/ 0 w 295"/>
                <a:gd name="T77" fmla="*/ 1 h 425"/>
                <a:gd name="T78" fmla="*/ 0 w 295"/>
                <a:gd name="T79" fmla="*/ 1 h 425"/>
                <a:gd name="T80" fmla="*/ 0 w 295"/>
                <a:gd name="T81" fmla="*/ 1 h 425"/>
                <a:gd name="T82" fmla="*/ 0 w 295"/>
                <a:gd name="T83" fmla="*/ 1 h 425"/>
                <a:gd name="T84" fmla="*/ 0 w 295"/>
                <a:gd name="T85" fmla="*/ 1 h 425"/>
                <a:gd name="T86" fmla="*/ 0 w 295"/>
                <a:gd name="T87" fmla="*/ 1 h 425"/>
                <a:gd name="T88" fmla="*/ 0 w 295"/>
                <a:gd name="T89" fmla="*/ 0 h 425"/>
                <a:gd name="T90" fmla="*/ 0 w 295"/>
                <a:gd name="T91" fmla="*/ 1 h 425"/>
                <a:gd name="T92" fmla="*/ 0 w 295"/>
                <a:gd name="T93" fmla="*/ 1 h 425"/>
                <a:gd name="T94" fmla="*/ 0 w 295"/>
                <a:gd name="T95" fmla="*/ 1 h 425"/>
                <a:gd name="T96" fmla="*/ 0 w 295"/>
                <a:gd name="T97" fmla="*/ 1 h 425"/>
                <a:gd name="T98" fmla="*/ 0 w 295"/>
                <a:gd name="T99" fmla="*/ 1 h 425"/>
                <a:gd name="T100" fmla="*/ 0 w 295"/>
                <a:gd name="T101" fmla="*/ 1 h 425"/>
                <a:gd name="T102" fmla="*/ 0 w 295"/>
                <a:gd name="T103" fmla="*/ 1 h 425"/>
                <a:gd name="T104" fmla="*/ 0 w 295"/>
                <a:gd name="T105" fmla="*/ 1 h 425"/>
                <a:gd name="T106" fmla="*/ 0 w 295"/>
                <a:gd name="T107" fmla="*/ 1 h 425"/>
                <a:gd name="T108" fmla="*/ 0 w 295"/>
                <a:gd name="T109" fmla="*/ 1 h 425"/>
                <a:gd name="T110" fmla="*/ 0 w 295"/>
                <a:gd name="T111" fmla="*/ 1 h 425"/>
                <a:gd name="T112" fmla="*/ 0 w 295"/>
                <a:gd name="T113" fmla="*/ 1 h 425"/>
                <a:gd name="T114" fmla="*/ 0 w 295"/>
                <a:gd name="T115" fmla="*/ 1 h 425"/>
                <a:gd name="T116" fmla="*/ 0 w 295"/>
                <a:gd name="T117" fmla="*/ 1 h 425"/>
                <a:gd name="T118" fmla="*/ 0 w 295"/>
                <a:gd name="T119" fmla="*/ 1 h 425"/>
                <a:gd name="T120" fmla="*/ 0 w 295"/>
                <a:gd name="T121" fmla="*/ 1 h 425"/>
                <a:gd name="T122" fmla="*/ 0 w 295"/>
                <a:gd name="T123" fmla="*/ 1 h 425"/>
                <a:gd name="T124" fmla="*/ 0 w 295"/>
                <a:gd name="T125" fmla="*/ 1 h 4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5" h="425">
                  <a:moveTo>
                    <a:pt x="33" y="86"/>
                  </a:moveTo>
                  <a:lnTo>
                    <a:pt x="31" y="90"/>
                  </a:lnTo>
                  <a:lnTo>
                    <a:pt x="30" y="95"/>
                  </a:lnTo>
                  <a:lnTo>
                    <a:pt x="29" y="99"/>
                  </a:lnTo>
                  <a:lnTo>
                    <a:pt x="29" y="103"/>
                  </a:lnTo>
                  <a:lnTo>
                    <a:pt x="30" y="125"/>
                  </a:lnTo>
                  <a:lnTo>
                    <a:pt x="34" y="140"/>
                  </a:lnTo>
                  <a:lnTo>
                    <a:pt x="37" y="154"/>
                  </a:lnTo>
                  <a:lnTo>
                    <a:pt x="41" y="166"/>
                  </a:lnTo>
                  <a:lnTo>
                    <a:pt x="44" y="193"/>
                  </a:lnTo>
                  <a:lnTo>
                    <a:pt x="55" y="221"/>
                  </a:lnTo>
                  <a:lnTo>
                    <a:pt x="64" y="224"/>
                  </a:lnTo>
                  <a:lnTo>
                    <a:pt x="63" y="265"/>
                  </a:lnTo>
                  <a:lnTo>
                    <a:pt x="68" y="306"/>
                  </a:lnTo>
                  <a:lnTo>
                    <a:pt x="82" y="345"/>
                  </a:lnTo>
                  <a:lnTo>
                    <a:pt x="102" y="379"/>
                  </a:lnTo>
                  <a:lnTo>
                    <a:pt x="129" y="406"/>
                  </a:lnTo>
                  <a:lnTo>
                    <a:pt x="160" y="421"/>
                  </a:lnTo>
                  <a:lnTo>
                    <a:pt x="197" y="425"/>
                  </a:lnTo>
                  <a:lnTo>
                    <a:pt x="238" y="414"/>
                  </a:lnTo>
                  <a:lnTo>
                    <a:pt x="272" y="390"/>
                  </a:lnTo>
                  <a:lnTo>
                    <a:pt x="291" y="357"/>
                  </a:lnTo>
                  <a:lnTo>
                    <a:pt x="295" y="320"/>
                  </a:lnTo>
                  <a:lnTo>
                    <a:pt x="288" y="282"/>
                  </a:lnTo>
                  <a:lnTo>
                    <a:pt x="272" y="247"/>
                  </a:lnTo>
                  <a:lnTo>
                    <a:pt x="251" y="214"/>
                  </a:lnTo>
                  <a:lnTo>
                    <a:pt x="227" y="188"/>
                  </a:lnTo>
                  <a:lnTo>
                    <a:pt x="203" y="173"/>
                  </a:lnTo>
                  <a:lnTo>
                    <a:pt x="157" y="115"/>
                  </a:lnTo>
                  <a:lnTo>
                    <a:pt x="153" y="95"/>
                  </a:lnTo>
                  <a:lnTo>
                    <a:pt x="139" y="78"/>
                  </a:lnTo>
                  <a:lnTo>
                    <a:pt x="132" y="68"/>
                  </a:lnTo>
                  <a:lnTo>
                    <a:pt x="114" y="55"/>
                  </a:lnTo>
                  <a:lnTo>
                    <a:pt x="109" y="54"/>
                  </a:lnTo>
                  <a:lnTo>
                    <a:pt x="106" y="52"/>
                  </a:lnTo>
                  <a:lnTo>
                    <a:pt x="102" y="52"/>
                  </a:lnTo>
                  <a:lnTo>
                    <a:pt x="98" y="51"/>
                  </a:lnTo>
                  <a:lnTo>
                    <a:pt x="95" y="38"/>
                  </a:lnTo>
                  <a:lnTo>
                    <a:pt x="91" y="29"/>
                  </a:lnTo>
                  <a:lnTo>
                    <a:pt x="85" y="21"/>
                  </a:lnTo>
                  <a:lnTo>
                    <a:pt x="78" y="14"/>
                  </a:lnTo>
                  <a:lnTo>
                    <a:pt x="71" y="10"/>
                  </a:lnTo>
                  <a:lnTo>
                    <a:pt x="63" y="5"/>
                  </a:lnTo>
                  <a:lnTo>
                    <a:pt x="53" y="2"/>
                  </a:lnTo>
                  <a:lnTo>
                    <a:pt x="43" y="0"/>
                  </a:lnTo>
                  <a:lnTo>
                    <a:pt x="41" y="12"/>
                  </a:lnTo>
                  <a:lnTo>
                    <a:pt x="58" y="18"/>
                  </a:lnTo>
                  <a:lnTo>
                    <a:pt x="70" y="27"/>
                  </a:lnTo>
                  <a:lnTo>
                    <a:pt x="75" y="38"/>
                  </a:lnTo>
                  <a:lnTo>
                    <a:pt x="80" y="51"/>
                  </a:lnTo>
                  <a:lnTo>
                    <a:pt x="68" y="52"/>
                  </a:lnTo>
                  <a:lnTo>
                    <a:pt x="58" y="56"/>
                  </a:lnTo>
                  <a:lnTo>
                    <a:pt x="50" y="64"/>
                  </a:lnTo>
                  <a:lnTo>
                    <a:pt x="41" y="71"/>
                  </a:lnTo>
                  <a:lnTo>
                    <a:pt x="29" y="65"/>
                  </a:lnTo>
                  <a:lnTo>
                    <a:pt x="20" y="56"/>
                  </a:lnTo>
                  <a:lnTo>
                    <a:pt x="16" y="44"/>
                  </a:lnTo>
                  <a:lnTo>
                    <a:pt x="14" y="27"/>
                  </a:lnTo>
                  <a:lnTo>
                    <a:pt x="0" y="22"/>
                  </a:lnTo>
                  <a:lnTo>
                    <a:pt x="0" y="44"/>
                  </a:lnTo>
                  <a:lnTo>
                    <a:pt x="4" y="61"/>
                  </a:lnTo>
                  <a:lnTo>
                    <a:pt x="16" y="75"/>
                  </a:lnTo>
                  <a:lnTo>
                    <a:pt x="3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9" name="Freeform 39">
              <a:extLst>
                <a:ext uri="{FF2B5EF4-FFF2-40B4-BE49-F238E27FC236}">
                  <a16:creationId xmlns:a16="http://schemas.microsoft.com/office/drawing/2014/main" id="{65592753-3DFC-4455-9FC3-5F3BB5805E84}"/>
                </a:ext>
              </a:extLst>
            </p:cNvPr>
            <p:cNvSpPr>
              <a:spLocks/>
            </p:cNvSpPr>
            <p:nvPr/>
          </p:nvSpPr>
          <p:spPr bwMode="auto">
            <a:xfrm>
              <a:off x="3189" y="4832"/>
              <a:ext cx="9" cy="10"/>
            </a:xfrm>
            <a:custGeom>
              <a:avLst/>
              <a:gdLst>
                <a:gd name="T0" fmla="*/ 1 w 18"/>
                <a:gd name="T1" fmla="*/ 1 h 19"/>
                <a:gd name="T2" fmla="*/ 1 w 18"/>
                <a:gd name="T3" fmla="*/ 1 h 19"/>
                <a:gd name="T4" fmla="*/ 1 w 18"/>
                <a:gd name="T5" fmla="*/ 1 h 19"/>
                <a:gd name="T6" fmla="*/ 1 w 18"/>
                <a:gd name="T7" fmla="*/ 1 h 19"/>
                <a:gd name="T8" fmla="*/ 1 w 18"/>
                <a:gd name="T9" fmla="*/ 1 h 19"/>
                <a:gd name="T10" fmla="*/ 1 w 18"/>
                <a:gd name="T11" fmla="*/ 1 h 19"/>
                <a:gd name="T12" fmla="*/ 1 w 18"/>
                <a:gd name="T13" fmla="*/ 1 h 19"/>
                <a:gd name="T14" fmla="*/ 1 w 18"/>
                <a:gd name="T15" fmla="*/ 1 h 19"/>
                <a:gd name="T16" fmla="*/ 1 w 18"/>
                <a:gd name="T17" fmla="*/ 0 h 19"/>
                <a:gd name="T18" fmla="*/ 1 w 18"/>
                <a:gd name="T19" fmla="*/ 1 h 19"/>
                <a:gd name="T20" fmla="*/ 1 w 18"/>
                <a:gd name="T21" fmla="*/ 1 h 19"/>
                <a:gd name="T22" fmla="*/ 1 w 18"/>
                <a:gd name="T23" fmla="*/ 1 h 19"/>
                <a:gd name="T24" fmla="*/ 0 w 18"/>
                <a:gd name="T25" fmla="*/ 1 h 19"/>
                <a:gd name="T26" fmla="*/ 1 w 18"/>
                <a:gd name="T27" fmla="*/ 1 h 19"/>
                <a:gd name="T28" fmla="*/ 1 w 18"/>
                <a:gd name="T29" fmla="*/ 1 h 19"/>
                <a:gd name="T30" fmla="*/ 1 w 18"/>
                <a:gd name="T31" fmla="*/ 1 h 19"/>
                <a:gd name="T32" fmla="*/ 1 w 18"/>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9">
                  <a:moveTo>
                    <a:pt x="8" y="19"/>
                  </a:moveTo>
                  <a:lnTo>
                    <a:pt x="12" y="18"/>
                  </a:lnTo>
                  <a:lnTo>
                    <a:pt x="15" y="17"/>
                  </a:lnTo>
                  <a:lnTo>
                    <a:pt x="17" y="14"/>
                  </a:lnTo>
                  <a:lnTo>
                    <a:pt x="18" y="9"/>
                  </a:lnTo>
                  <a:lnTo>
                    <a:pt x="17" y="5"/>
                  </a:lnTo>
                  <a:lnTo>
                    <a:pt x="15" y="2"/>
                  </a:lnTo>
                  <a:lnTo>
                    <a:pt x="12" y="1"/>
                  </a:lnTo>
                  <a:lnTo>
                    <a:pt x="8" y="0"/>
                  </a:lnTo>
                  <a:lnTo>
                    <a:pt x="5" y="1"/>
                  </a:lnTo>
                  <a:lnTo>
                    <a:pt x="2" y="2"/>
                  </a:lnTo>
                  <a:lnTo>
                    <a:pt x="1" y="5"/>
                  </a:lnTo>
                  <a:lnTo>
                    <a:pt x="0" y="9"/>
                  </a:lnTo>
                  <a:lnTo>
                    <a:pt x="1" y="14"/>
                  </a:lnTo>
                  <a:lnTo>
                    <a:pt x="2" y="17"/>
                  </a:lnTo>
                  <a:lnTo>
                    <a:pt x="5" y="18"/>
                  </a:lnTo>
                  <a:lnTo>
                    <a:pt x="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0" name="Freeform 40">
              <a:extLst>
                <a:ext uri="{FF2B5EF4-FFF2-40B4-BE49-F238E27FC236}">
                  <a16:creationId xmlns:a16="http://schemas.microsoft.com/office/drawing/2014/main" id="{A310AF15-2DAC-45C2-8786-5398420BC8D7}"/>
                </a:ext>
              </a:extLst>
            </p:cNvPr>
            <p:cNvSpPr>
              <a:spLocks/>
            </p:cNvSpPr>
            <p:nvPr/>
          </p:nvSpPr>
          <p:spPr bwMode="auto">
            <a:xfrm>
              <a:off x="3206" y="4824"/>
              <a:ext cx="9" cy="10"/>
            </a:xfrm>
            <a:custGeom>
              <a:avLst/>
              <a:gdLst>
                <a:gd name="T0" fmla="*/ 0 w 20"/>
                <a:gd name="T1" fmla="*/ 1 h 20"/>
                <a:gd name="T2" fmla="*/ 0 w 20"/>
                <a:gd name="T3" fmla="*/ 1 h 20"/>
                <a:gd name="T4" fmla="*/ 0 w 20"/>
                <a:gd name="T5" fmla="*/ 1 h 20"/>
                <a:gd name="T6" fmla="*/ 0 w 20"/>
                <a:gd name="T7" fmla="*/ 1 h 20"/>
                <a:gd name="T8" fmla="*/ 0 w 20"/>
                <a:gd name="T9" fmla="*/ 1 h 20"/>
                <a:gd name="T10" fmla="*/ 0 w 20"/>
                <a:gd name="T11" fmla="*/ 1 h 20"/>
                <a:gd name="T12" fmla="*/ 0 w 20"/>
                <a:gd name="T13" fmla="*/ 1 h 20"/>
                <a:gd name="T14" fmla="*/ 0 w 20"/>
                <a:gd name="T15" fmla="*/ 1 h 20"/>
                <a:gd name="T16" fmla="*/ 0 w 20"/>
                <a:gd name="T17" fmla="*/ 0 h 20"/>
                <a:gd name="T18" fmla="*/ 0 w 20"/>
                <a:gd name="T19" fmla="*/ 1 h 20"/>
                <a:gd name="T20" fmla="*/ 0 w 20"/>
                <a:gd name="T21" fmla="*/ 1 h 20"/>
                <a:gd name="T22" fmla="*/ 0 w 20"/>
                <a:gd name="T23" fmla="*/ 1 h 20"/>
                <a:gd name="T24" fmla="*/ 0 w 20"/>
                <a:gd name="T25" fmla="*/ 1 h 20"/>
                <a:gd name="T26" fmla="*/ 0 w 20"/>
                <a:gd name="T27" fmla="*/ 1 h 20"/>
                <a:gd name="T28" fmla="*/ 0 w 20"/>
                <a:gd name="T29" fmla="*/ 1 h 20"/>
                <a:gd name="T30" fmla="*/ 0 w 20"/>
                <a:gd name="T31" fmla="*/ 1 h 20"/>
                <a:gd name="T32" fmla="*/ 0 w 20"/>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0">
                  <a:moveTo>
                    <a:pt x="10" y="20"/>
                  </a:moveTo>
                  <a:lnTo>
                    <a:pt x="14" y="18"/>
                  </a:lnTo>
                  <a:lnTo>
                    <a:pt x="17" y="17"/>
                  </a:lnTo>
                  <a:lnTo>
                    <a:pt x="19" y="14"/>
                  </a:lnTo>
                  <a:lnTo>
                    <a:pt x="20" y="10"/>
                  </a:lnTo>
                  <a:lnTo>
                    <a:pt x="19" y="6"/>
                  </a:lnTo>
                  <a:lnTo>
                    <a:pt x="17" y="3"/>
                  </a:lnTo>
                  <a:lnTo>
                    <a:pt x="14" y="1"/>
                  </a:lnTo>
                  <a:lnTo>
                    <a:pt x="10" y="0"/>
                  </a:lnTo>
                  <a:lnTo>
                    <a:pt x="6" y="1"/>
                  </a:lnTo>
                  <a:lnTo>
                    <a:pt x="3" y="3"/>
                  </a:lnTo>
                  <a:lnTo>
                    <a:pt x="2" y="6"/>
                  </a:lnTo>
                  <a:lnTo>
                    <a:pt x="0" y="10"/>
                  </a:lnTo>
                  <a:lnTo>
                    <a:pt x="2" y="14"/>
                  </a:lnTo>
                  <a:lnTo>
                    <a:pt x="3" y="17"/>
                  </a:lnTo>
                  <a:lnTo>
                    <a:pt x="6" y="18"/>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1" name="Freeform 41">
              <a:extLst>
                <a:ext uri="{FF2B5EF4-FFF2-40B4-BE49-F238E27FC236}">
                  <a16:creationId xmlns:a16="http://schemas.microsoft.com/office/drawing/2014/main" id="{E0EB887C-C443-49C2-B885-FD2425B55BD0}"/>
                </a:ext>
              </a:extLst>
            </p:cNvPr>
            <p:cNvSpPr>
              <a:spLocks/>
            </p:cNvSpPr>
            <p:nvPr/>
          </p:nvSpPr>
          <p:spPr bwMode="auto">
            <a:xfrm>
              <a:off x="3198" y="4867"/>
              <a:ext cx="51" cy="31"/>
            </a:xfrm>
            <a:custGeom>
              <a:avLst/>
              <a:gdLst>
                <a:gd name="T0" fmla="*/ 0 w 101"/>
                <a:gd name="T1" fmla="*/ 1 h 61"/>
                <a:gd name="T2" fmla="*/ 1 w 101"/>
                <a:gd name="T3" fmla="*/ 1 h 61"/>
                <a:gd name="T4" fmla="*/ 1 w 101"/>
                <a:gd name="T5" fmla="*/ 1 h 61"/>
                <a:gd name="T6" fmla="*/ 1 w 101"/>
                <a:gd name="T7" fmla="*/ 1 h 61"/>
                <a:gd name="T8" fmla="*/ 1 w 101"/>
                <a:gd name="T9" fmla="*/ 1 h 61"/>
                <a:gd name="T10" fmla="*/ 1 w 101"/>
                <a:gd name="T11" fmla="*/ 1 h 61"/>
                <a:gd name="T12" fmla="*/ 1 w 101"/>
                <a:gd name="T13" fmla="*/ 0 h 61"/>
                <a:gd name="T14" fmla="*/ 1 w 101"/>
                <a:gd name="T15" fmla="*/ 0 h 61"/>
                <a:gd name="T16" fmla="*/ 1 w 101"/>
                <a:gd name="T17" fmla="*/ 1 h 61"/>
                <a:gd name="T18" fmla="*/ 1 w 101"/>
                <a:gd name="T19" fmla="*/ 1 h 61"/>
                <a:gd name="T20" fmla="*/ 1 w 101"/>
                <a:gd name="T21" fmla="*/ 1 h 61"/>
                <a:gd name="T22" fmla="*/ 1 w 101"/>
                <a:gd name="T23" fmla="*/ 1 h 61"/>
                <a:gd name="T24" fmla="*/ 1 w 101"/>
                <a:gd name="T25" fmla="*/ 1 h 61"/>
                <a:gd name="T26" fmla="*/ 1 w 101"/>
                <a:gd name="T27" fmla="*/ 1 h 61"/>
                <a:gd name="T28" fmla="*/ 1 w 101"/>
                <a:gd name="T29" fmla="*/ 1 h 61"/>
                <a:gd name="T30" fmla="*/ 1 w 101"/>
                <a:gd name="T31" fmla="*/ 1 h 61"/>
                <a:gd name="T32" fmla="*/ 1 w 101"/>
                <a:gd name="T33" fmla="*/ 1 h 61"/>
                <a:gd name="T34" fmla="*/ 1 w 101"/>
                <a:gd name="T35" fmla="*/ 1 h 61"/>
                <a:gd name="T36" fmla="*/ 0 w 101"/>
                <a:gd name="T37" fmla="*/ 1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1" h="61">
                  <a:moveTo>
                    <a:pt x="0" y="48"/>
                  </a:moveTo>
                  <a:lnTo>
                    <a:pt x="7" y="34"/>
                  </a:lnTo>
                  <a:lnTo>
                    <a:pt x="18" y="23"/>
                  </a:lnTo>
                  <a:lnTo>
                    <a:pt x="31" y="13"/>
                  </a:lnTo>
                  <a:lnTo>
                    <a:pt x="45" y="6"/>
                  </a:lnTo>
                  <a:lnTo>
                    <a:pt x="61" y="2"/>
                  </a:lnTo>
                  <a:lnTo>
                    <a:pt x="75" y="0"/>
                  </a:lnTo>
                  <a:lnTo>
                    <a:pt x="88" y="0"/>
                  </a:lnTo>
                  <a:lnTo>
                    <a:pt x="99" y="2"/>
                  </a:lnTo>
                  <a:lnTo>
                    <a:pt x="101" y="16"/>
                  </a:lnTo>
                  <a:lnTo>
                    <a:pt x="88" y="16"/>
                  </a:lnTo>
                  <a:lnTo>
                    <a:pt x="75" y="16"/>
                  </a:lnTo>
                  <a:lnTo>
                    <a:pt x="62" y="20"/>
                  </a:lnTo>
                  <a:lnTo>
                    <a:pt x="50" y="24"/>
                  </a:lnTo>
                  <a:lnTo>
                    <a:pt x="38" y="31"/>
                  </a:lnTo>
                  <a:lnTo>
                    <a:pt x="27" y="40"/>
                  </a:lnTo>
                  <a:lnTo>
                    <a:pt x="18" y="50"/>
                  </a:lnTo>
                  <a:lnTo>
                    <a:pt x="11" y="61"/>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4829" name="Picture 42" descr="Foto de un mosquito picando la piel">
            <a:extLst>
              <a:ext uri="{FF2B5EF4-FFF2-40B4-BE49-F238E27FC236}">
                <a16:creationId xmlns:a16="http://schemas.microsoft.com/office/drawing/2014/main" id="{EB616B88-7DDD-46EC-AD3A-ACA88962B8C7}"/>
              </a:ext>
            </a:extLst>
          </p:cNvPr>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5375275" y="4943475"/>
            <a:ext cx="1143000" cy="742950"/>
          </a:xfrm>
          <a:prstGeom prst="rect">
            <a:avLst/>
          </a:prstGeom>
          <a:noFill/>
          <a:ln w="9525">
            <a:solidFill>
              <a:schemeClr val="tx1"/>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613E1209-94E7-4908-AD87-A124A8D2D53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35843" name="Group 19">
            <a:extLst>
              <a:ext uri="{FF2B5EF4-FFF2-40B4-BE49-F238E27FC236}">
                <a16:creationId xmlns:a16="http://schemas.microsoft.com/office/drawing/2014/main" id="{C2784AB1-967F-4A4C-AAF5-147D22D1C002}"/>
              </a:ext>
            </a:extLst>
          </p:cNvPr>
          <p:cNvGrpSpPr>
            <a:grpSpLocks/>
          </p:cNvGrpSpPr>
          <p:nvPr/>
        </p:nvGrpSpPr>
        <p:grpSpPr bwMode="auto">
          <a:xfrm>
            <a:off x="3790950" y="1200150"/>
            <a:ext cx="2819400" cy="2081213"/>
            <a:chOff x="264" y="912"/>
            <a:chExt cx="1776" cy="1311"/>
          </a:xfrm>
        </p:grpSpPr>
        <p:pic>
          <p:nvPicPr>
            <p:cNvPr id="35856" name="Picture 13" descr="Poison oak photo">
              <a:extLst>
                <a:ext uri="{FF2B5EF4-FFF2-40B4-BE49-F238E27FC236}">
                  <a16:creationId xmlns:a16="http://schemas.microsoft.com/office/drawing/2014/main" id="{4012D7B0-99BE-49A9-B0E9-B333F933CCB9}"/>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264" y="912"/>
              <a:ext cx="129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57" name="Text Box 16">
              <a:extLst>
                <a:ext uri="{FF2B5EF4-FFF2-40B4-BE49-F238E27FC236}">
                  <a16:creationId xmlns:a16="http://schemas.microsoft.com/office/drawing/2014/main" id="{2D620931-DA46-41F2-943F-F79BDC614443}"/>
                </a:ext>
              </a:extLst>
            </p:cNvPr>
            <p:cNvSpPr txBox="1">
              <a:spLocks noChangeArrowheads="1"/>
            </p:cNvSpPr>
            <p:nvPr/>
          </p:nvSpPr>
          <p:spPr bwMode="auto">
            <a:xfrm>
              <a:off x="1080" y="1992"/>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800"/>
                <a:t>Poison Oak</a:t>
              </a:r>
              <a:endParaRPr lang="en-US" altLang="en-US" sz="1800"/>
            </a:p>
          </p:txBody>
        </p:sp>
      </p:grpSp>
      <p:grpSp>
        <p:nvGrpSpPr>
          <p:cNvPr id="35844" name="Group 20">
            <a:extLst>
              <a:ext uri="{FF2B5EF4-FFF2-40B4-BE49-F238E27FC236}">
                <a16:creationId xmlns:a16="http://schemas.microsoft.com/office/drawing/2014/main" id="{C3DD5883-C6C8-4C6B-BBE1-4D394F0D6DE9}"/>
              </a:ext>
            </a:extLst>
          </p:cNvPr>
          <p:cNvGrpSpPr>
            <a:grpSpLocks/>
          </p:cNvGrpSpPr>
          <p:nvPr/>
        </p:nvGrpSpPr>
        <p:grpSpPr bwMode="auto">
          <a:xfrm>
            <a:off x="342900" y="3714750"/>
            <a:ext cx="2990850" cy="2100263"/>
            <a:chOff x="264" y="2424"/>
            <a:chExt cx="1884" cy="1323"/>
          </a:xfrm>
        </p:grpSpPr>
        <p:pic>
          <p:nvPicPr>
            <p:cNvPr id="35854" name="Picture 14" descr="Poison sumac photo">
              <a:extLst>
                <a:ext uri="{FF2B5EF4-FFF2-40B4-BE49-F238E27FC236}">
                  <a16:creationId xmlns:a16="http://schemas.microsoft.com/office/drawing/2014/main" id="{4A2237B1-8600-4E91-91A7-DB68DC11FF55}"/>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64" y="2424"/>
              <a:ext cx="124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Text Box 17">
              <a:extLst>
                <a:ext uri="{FF2B5EF4-FFF2-40B4-BE49-F238E27FC236}">
                  <a16:creationId xmlns:a16="http://schemas.microsoft.com/office/drawing/2014/main" id="{4507B032-F05A-4B54-BB7F-0CFCF0DA5E4B}"/>
                </a:ext>
              </a:extLst>
            </p:cNvPr>
            <p:cNvSpPr txBox="1">
              <a:spLocks noChangeArrowheads="1"/>
            </p:cNvSpPr>
            <p:nvPr/>
          </p:nvSpPr>
          <p:spPr bwMode="auto">
            <a:xfrm>
              <a:off x="1140" y="3516"/>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800"/>
                <a:t>Poison Sumac</a:t>
              </a:r>
              <a:endParaRPr lang="en-US" altLang="en-US" sz="1800"/>
            </a:p>
          </p:txBody>
        </p:sp>
      </p:grpSp>
      <p:grpSp>
        <p:nvGrpSpPr>
          <p:cNvPr id="35845" name="Group 21">
            <a:extLst>
              <a:ext uri="{FF2B5EF4-FFF2-40B4-BE49-F238E27FC236}">
                <a16:creationId xmlns:a16="http://schemas.microsoft.com/office/drawing/2014/main" id="{7866D660-108A-4EA8-8DF1-FE53DE7B34AC}"/>
              </a:ext>
            </a:extLst>
          </p:cNvPr>
          <p:cNvGrpSpPr>
            <a:grpSpLocks/>
          </p:cNvGrpSpPr>
          <p:nvPr/>
        </p:nvGrpSpPr>
        <p:grpSpPr bwMode="auto">
          <a:xfrm>
            <a:off x="3981450" y="6629400"/>
            <a:ext cx="2725738" cy="2060575"/>
            <a:chOff x="263" y="4090"/>
            <a:chExt cx="1717" cy="1298"/>
          </a:xfrm>
        </p:grpSpPr>
        <p:pic>
          <p:nvPicPr>
            <p:cNvPr id="35852" name="Picture 12" descr="Poison ivy photo">
              <a:extLst>
                <a:ext uri="{FF2B5EF4-FFF2-40B4-BE49-F238E27FC236}">
                  <a16:creationId xmlns:a16="http://schemas.microsoft.com/office/drawing/2014/main" id="{FDFC52EE-AA99-4FB6-AA7C-E8FFE911CB5E}"/>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263" y="4090"/>
              <a:ext cx="1252" cy="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Text Box 18">
              <a:extLst>
                <a:ext uri="{FF2B5EF4-FFF2-40B4-BE49-F238E27FC236}">
                  <a16:creationId xmlns:a16="http://schemas.microsoft.com/office/drawing/2014/main" id="{0BB40A45-CCA7-4C1C-98D4-3619D49AB6EC}"/>
                </a:ext>
              </a:extLst>
            </p:cNvPr>
            <p:cNvSpPr txBox="1">
              <a:spLocks noChangeArrowheads="1"/>
            </p:cNvSpPr>
            <p:nvPr/>
          </p:nvSpPr>
          <p:spPr bwMode="auto">
            <a:xfrm>
              <a:off x="1164" y="5148"/>
              <a:ext cx="8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800"/>
                <a:t>Poison Ivy</a:t>
              </a:r>
              <a:endParaRPr lang="en-US" altLang="en-US" sz="1800"/>
            </a:p>
          </p:txBody>
        </p:sp>
      </p:grpSp>
      <p:sp>
        <p:nvSpPr>
          <p:cNvPr id="35846" name="Text Box 22">
            <a:extLst>
              <a:ext uri="{FF2B5EF4-FFF2-40B4-BE49-F238E27FC236}">
                <a16:creationId xmlns:a16="http://schemas.microsoft.com/office/drawing/2014/main" id="{75E37D7C-4877-4AF3-A71D-D6221CF5F48E}"/>
              </a:ext>
            </a:extLst>
          </p:cNvPr>
          <p:cNvSpPr txBox="1">
            <a:spLocks noChangeArrowheads="1"/>
          </p:cNvSpPr>
          <p:nvPr/>
        </p:nvSpPr>
        <p:spPr bwMode="auto">
          <a:xfrm>
            <a:off x="879475" y="1809750"/>
            <a:ext cx="2444750" cy="157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lnSpc>
                <a:spcPct val="90000"/>
              </a:lnSpc>
              <a:spcBef>
                <a:spcPct val="20000"/>
              </a:spcBef>
              <a:buClr>
                <a:schemeClr val="accent1"/>
              </a:buClr>
              <a:buSzPct val="80000"/>
              <a:buFont typeface="Wingdings" panose="05000000000000000000" pitchFamily="2" charset="2"/>
              <a:buNone/>
            </a:pPr>
            <a:endParaRPr lang="es-ES_tradnl" altLang="en-US"/>
          </a:p>
          <a:p>
            <a:pPr eaLnBrk="1" hangingPunct="1">
              <a:lnSpc>
                <a:spcPct val="90000"/>
              </a:lnSpc>
              <a:spcBef>
                <a:spcPct val="20000"/>
              </a:spcBef>
              <a:buClr>
                <a:schemeClr val="accent1"/>
              </a:buClr>
              <a:buSzPct val="80000"/>
              <a:buFont typeface="Wingdings" panose="05000000000000000000" pitchFamily="2" charset="2"/>
              <a:buNone/>
            </a:pPr>
            <a:endParaRPr lang="es-ES_tradnl" altLang="en-US"/>
          </a:p>
          <a:p>
            <a:pPr eaLnBrk="1" hangingPunct="1">
              <a:lnSpc>
                <a:spcPct val="90000"/>
              </a:lnSpc>
              <a:spcBef>
                <a:spcPct val="20000"/>
              </a:spcBef>
              <a:buClr>
                <a:schemeClr val="accent1"/>
              </a:buClr>
              <a:buSzPct val="80000"/>
              <a:buFont typeface="Wingdings" panose="05000000000000000000" pitchFamily="2" charset="2"/>
              <a:buNone/>
            </a:pPr>
            <a:r>
              <a:rPr lang="en-US" altLang="en-US"/>
              <a:t>1/4 ounce of urushiol is all that is needed to cause a rash in every person on earth</a:t>
            </a:r>
            <a:r>
              <a:rPr lang="es-ES_tradnl" altLang="en-US"/>
              <a:t>!</a:t>
            </a:r>
            <a:endParaRPr lang="en-US" altLang="en-US"/>
          </a:p>
          <a:p>
            <a:pPr eaLnBrk="1" hangingPunct="1">
              <a:lnSpc>
                <a:spcPct val="90000"/>
              </a:lnSpc>
              <a:spcBef>
                <a:spcPct val="20000"/>
              </a:spcBef>
              <a:buClr>
                <a:schemeClr val="accent1"/>
              </a:buClr>
              <a:buSzPct val="80000"/>
              <a:buFont typeface="Wingdings" panose="05000000000000000000" pitchFamily="2" charset="2"/>
              <a:buNone/>
            </a:pPr>
            <a:r>
              <a:rPr lang="en-US" altLang="en-US"/>
              <a:t>Urushiol stays active from 1 to 5 years. </a:t>
            </a:r>
          </a:p>
        </p:txBody>
      </p:sp>
      <p:sp>
        <p:nvSpPr>
          <p:cNvPr id="35847" name="Oval 24">
            <a:extLst>
              <a:ext uri="{FF2B5EF4-FFF2-40B4-BE49-F238E27FC236}">
                <a16:creationId xmlns:a16="http://schemas.microsoft.com/office/drawing/2014/main" id="{CCDADF66-664E-4C5F-8B86-B8D98FDB0300}"/>
              </a:ext>
            </a:extLst>
          </p:cNvPr>
          <p:cNvSpPr>
            <a:spLocks noChangeArrowheads="1"/>
          </p:cNvSpPr>
          <p:nvPr/>
        </p:nvSpPr>
        <p:spPr bwMode="auto">
          <a:xfrm>
            <a:off x="438150" y="1162050"/>
            <a:ext cx="1955800" cy="1066800"/>
          </a:xfrm>
          <a:prstGeom prst="ellipse">
            <a:avLst/>
          </a:prstGeom>
          <a:solidFill>
            <a:schemeClr val="bg1"/>
          </a:solidFill>
          <a:ln w="9525">
            <a:solidFill>
              <a:schemeClr val="tx1"/>
            </a:solidFill>
            <a:round/>
            <a:headEnd/>
            <a:tailEnd/>
          </a:ln>
          <a:effectLst>
            <a:outerShdw dist="107763" dir="18900000" algn="ctr" rotWithShape="0">
              <a:schemeClr val="bg2"/>
            </a:outerShdw>
          </a:effec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5848" name="Text Box 23">
            <a:extLst>
              <a:ext uri="{FF2B5EF4-FFF2-40B4-BE49-F238E27FC236}">
                <a16:creationId xmlns:a16="http://schemas.microsoft.com/office/drawing/2014/main" id="{6748113C-797F-4249-B94A-E8912A491DE4}"/>
              </a:ext>
            </a:extLst>
          </p:cNvPr>
          <p:cNvSpPr txBox="1">
            <a:spLocks noChangeArrowheads="1"/>
          </p:cNvSpPr>
          <p:nvPr/>
        </p:nvSpPr>
        <p:spPr bwMode="auto">
          <a:xfrm>
            <a:off x="784225" y="1552575"/>
            <a:ext cx="1300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600"/>
              <a:t>URUSHIOL</a:t>
            </a:r>
            <a:endParaRPr lang="en-US" altLang="en-US" sz="1600"/>
          </a:p>
        </p:txBody>
      </p:sp>
      <p:sp>
        <p:nvSpPr>
          <p:cNvPr id="35849" name="Text Box 32">
            <a:extLst>
              <a:ext uri="{FF2B5EF4-FFF2-40B4-BE49-F238E27FC236}">
                <a16:creationId xmlns:a16="http://schemas.microsoft.com/office/drawing/2014/main" id="{1A03332F-3C5B-4261-B84C-3713722219A9}"/>
              </a:ext>
            </a:extLst>
          </p:cNvPr>
          <p:cNvSpPr txBox="1">
            <a:spLocks noChangeArrowheads="1"/>
          </p:cNvSpPr>
          <p:nvPr/>
        </p:nvSpPr>
        <p:spPr bwMode="auto">
          <a:xfrm>
            <a:off x="3862388" y="3754438"/>
            <a:ext cx="2446337" cy="2122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cs typeface="Times New Roman" panose="02020603050405020304" pitchFamily="18" charset="0"/>
              </a:rPr>
              <a:t>Symptoms from touching plants with urushiol are blisters, swelling and itching.</a:t>
            </a:r>
          </a:p>
          <a:p>
            <a:pPr>
              <a:spcBef>
                <a:spcPct val="50000"/>
              </a:spcBef>
            </a:pPr>
            <a:r>
              <a:rPr lang="es-ES_tradnl" altLang="en-US">
                <a:cs typeface="Times New Roman" panose="02020603050405020304" pitchFamily="18" charset="0"/>
              </a:rPr>
              <a:t>The best “treatment” is to avoid contact with these poisonous plants.  It is important to learn to recognize these plants and not to touch them.</a:t>
            </a:r>
          </a:p>
        </p:txBody>
      </p:sp>
      <p:sp>
        <p:nvSpPr>
          <p:cNvPr id="35850" name="Text Box 33">
            <a:extLst>
              <a:ext uri="{FF2B5EF4-FFF2-40B4-BE49-F238E27FC236}">
                <a16:creationId xmlns:a16="http://schemas.microsoft.com/office/drawing/2014/main" id="{40B69607-DE1B-4AAF-A2D7-902E3E2F2733}"/>
              </a:ext>
            </a:extLst>
          </p:cNvPr>
          <p:cNvSpPr txBox="1">
            <a:spLocks noChangeArrowheads="1"/>
          </p:cNvSpPr>
          <p:nvPr/>
        </p:nvSpPr>
        <p:spPr bwMode="auto">
          <a:xfrm>
            <a:off x="550863" y="6516688"/>
            <a:ext cx="2289175" cy="2016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cs typeface="Times New Roman" panose="02020603050405020304" pitchFamily="18" charset="0"/>
              </a:rPr>
              <a:t>If you touch these plants (or clothes, shoes, or pets that have touched these plants), wash yourself immediately with soap and water.  If blisters and swelling appear on the face or genitals, consult a doctor. </a:t>
            </a:r>
            <a:endParaRPr lang="en-US" altLang="en-US">
              <a:cs typeface="Times New Roman" panose="02020603050405020304" pitchFamily="18" charset="0"/>
            </a:endParaRPr>
          </a:p>
        </p:txBody>
      </p:sp>
      <p:sp>
        <p:nvSpPr>
          <p:cNvPr id="35851" name="Text Box 34">
            <a:extLst>
              <a:ext uri="{FF2B5EF4-FFF2-40B4-BE49-F238E27FC236}">
                <a16:creationId xmlns:a16="http://schemas.microsoft.com/office/drawing/2014/main" id="{215DF3C6-CDDB-4C6E-BB21-8F1D827470FB}"/>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Poisonous plants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FDBEE6EC-DF2C-4985-9C85-F071D0EC3682}"/>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nvGrpSpPr>
          <p:cNvPr id="36867" name="Group 20">
            <a:extLst>
              <a:ext uri="{FF2B5EF4-FFF2-40B4-BE49-F238E27FC236}">
                <a16:creationId xmlns:a16="http://schemas.microsoft.com/office/drawing/2014/main" id="{45F23D35-D97E-4239-969A-E62232ACCBC6}"/>
              </a:ext>
            </a:extLst>
          </p:cNvPr>
          <p:cNvGrpSpPr>
            <a:grpSpLocks/>
          </p:cNvGrpSpPr>
          <p:nvPr/>
        </p:nvGrpSpPr>
        <p:grpSpPr bwMode="auto">
          <a:xfrm>
            <a:off x="3790950" y="1200150"/>
            <a:ext cx="3000375" cy="2081213"/>
            <a:chOff x="2388" y="756"/>
            <a:chExt cx="1890" cy="1311"/>
          </a:xfrm>
        </p:grpSpPr>
        <p:pic>
          <p:nvPicPr>
            <p:cNvPr id="36881" name="Picture 5" descr="Poison oak photo">
              <a:extLst>
                <a:ext uri="{FF2B5EF4-FFF2-40B4-BE49-F238E27FC236}">
                  <a16:creationId xmlns:a16="http://schemas.microsoft.com/office/drawing/2014/main" id="{861F674F-725C-4486-8484-3BAA4FD32F37}"/>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2388" y="756"/>
              <a:ext cx="129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82" name="Text Box 6">
              <a:extLst>
                <a:ext uri="{FF2B5EF4-FFF2-40B4-BE49-F238E27FC236}">
                  <a16:creationId xmlns:a16="http://schemas.microsoft.com/office/drawing/2014/main" id="{778438E7-0BF1-4855-8B13-CD4643BEC88D}"/>
                </a:ext>
              </a:extLst>
            </p:cNvPr>
            <p:cNvSpPr txBox="1">
              <a:spLocks noChangeArrowheads="1"/>
            </p:cNvSpPr>
            <p:nvPr/>
          </p:nvSpPr>
          <p:spPr bwMode="auto">
            <a:xfrm>
              <a:off x="3030" y="1836"/>
              <a:ext cx="12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800"/>
                <a:t>Roble Venenoso</a:t>
              </a:r>
              <a:endParaRPr lang="en-US" altLang="en-US" sz="1800"/>
            </a:p>
          </p:txBody>
        </p:sp>
      </p:grpSp>
      <p:grpSp>
        <p:nvGrpSpPr>
          <p:cNvPr id="36868" name="Group 19">
            <a:extLst>
              <a:ext uri="{FF2B5EF4-FFF2-40B4-BE49-F238E27FC236}">
                <a16:creationId xmlns:a16="http://schemas.microsoft.com/office/drawing/2014/main" id="{EA3221AA-F617-4190-8719-673933DBCAF9}"/>
              </a:ext>
            </a:extLst>
          </p:cNvPr>
          <p:cNvGrpSpPr>
            <a:grpSpLocks/>
          </p:cNvGrpSpPr>
          <p:nvPr/>
        </p:nvGrpSpPr>
        <p:grpSpPr bwMode="auto">
          <a:xfrm>
            <a:off x="342900" y="3714750"/>
            <a:ext cx="3281363" cy="2100263"/>
            <a:chOff x="216" y="2340"/>
            <a:chExt cx="2067" cy="1323"/>
          </a:xfrm>
        </p:grpSpPr>
        <p:pic>
          <p:nvPicPr>
            <p:cNvPr id="36879" name="Picture 8" descr="Poison sumac photo">
              <a:extLst>
                <a:ext uri="{FF2B5EF4-FFF2-40B4-BE49-F238E27FC236}">
                  <a16:creationId xmlns:a16="http://schemas.microsoft.com/office/drawing/2014/main" id="{A114A713-EF2F-4393-A2A8-E244389E78E7}"/>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16" y="2340"/>
              <a:ext cx="124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Text Box 9">
              <a:extLst>
                <a:ext uri="{FF2B5EF4-FFF2-40B4-BE49-F238E27FC236}">
                  <a16:creationId xmlns:a16="http://schemas.microsoft.com/office/drawing/2014/main" id="{43486209-4FAD-4B5E-B0AE-4CA9687B938B}"/>
                </a:ext>
              </a:extLst>
            </p:cNvPr>
            <p:cNvSpPr txBox="1">
              <a:spLocks noChangeArrowheads="1"/>
            </p:cNvSpPr>
            <p:nvPr/>
          </p:nvSpPr>
          <p:spPr bwMode="auto">
            <a:xfrm>
              <a:off x="934" y="3432"/>
              <a:ext cx="13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800"/>
                <a:t>Zumaque Venenoso</a:t>
              </a:r>
              <a:endParaRPr lang="en-US" altLang="en-US" sz="1800"/>
            </a:p>
          </p:txBody>
        </p:sp>
      </p:grpSp>
      <p:grpSp>
        <p:nvGrpSpPr>
          <p:cNvPr id="36869" name="Group 18">
            <a:extLst>
              <a:ext uri="{FF2B5EF4-FFF2-40B4-BE49-F238E27FC236}">
                <a16:creationId xmlns:a16="http://schemas.microsoft.com/office/drawing/2014/main" id="{E64AC0C5-A108-4FF7-91C7-C31DD5E84F1B}"/>
              </a:ext>
            </a:extLst>
          </p:cNvPr>
          <p:cNvGrpSpPr>
            <a:grpSpLocks/>
          </p:cNvGrpSpPr>
          <p:nvPr/>
        </p:nvGrpSpPr>
        <p:grpSpPr bwMode="auto">
          <a:xfrm>
            <a:off x="3981450" y="6629400"/>
            <a:ext cx="2951163" cy="2074863"/>
            <a:chOff x="2508" y="4176"/>
            <a:chExt cx="1859" cy="1307"/>
          </a:xfrm>
        </p:grpSpPr>
        <p:pic>
          <p:nvPicPr>
            <p:cNvPr id="36877" name="Picture 11" descr="Poison ivy photo">
              <a:extLst>
                <a:ext uri="{FF2B5EF4-FFF2-40B4-BE49-F238E27FC236}">
                  <a16:creationId xmlns:a16="http://schemas.microsoft.com/office/drawing/2014/main" id="{CCF40597-1ACE-40A3-B9C0-5CDA2CB7A2BF}"/>
                </a:ext>
              </a:extLst>
            </p:cNvPr>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2508" y="4176"/>
              <a:ext cx="1252" cy="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xt Box 12">
              <a:extLst>
                <a:ext uri="{FF2B5EF4-FFF2-40B4-BE49-F238E27FC236}">
                  <a16:creationId xmlns:a16="http://schemas.microsoft.com/office/drawing/2014/main" id="{3C136F2B-1C9E-4861-AC83-21F712115742}"/>
                </a:ext>
              </a:extLst>
            </p:cNvPr>
            <p:cNvSpPr txBox="1">
              <a:spLocks noChangeArrowheads="1"/>
            </p:cNvSpPr>
            <p:nvPr/>
          </p:nvSpPr>
          <p:spPr bwMode="auto">
            <a:xfrm>
              <a:off x="3140" y="5252"/>
              <a:ext cx="1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800"/>
                <a:t>Hiedra Venenosa</a:t>
              </a:r>
              <a:endParaRPr lang="en-US" altLang="en-US" sz="1800"/>
            </a:p>
          </p:txBody>
        </p:sp>
      </p:grpSp>
      <p:grpSp>
        <p:nvGrpSpPr>
          <p:cNvPr id="36870" name="Group 22">
            <a:extLst>
              <a:ext uri="{FF2B5EF4-FFF2-40B4-BE49-F238E27FC236}">
                <a16:creationId xmlns:a16="http://schemas.microsoft.com/office/drawing/2014/main" id="{9899B466-6694-4BDB-9C92-56FEC952A4FC}"/>
              </a:ext>
            </a:extLst>
          </p:cNvPr>
          <p:cNvGrpSpPr>
            <a:grpSpLocks/>
          </p:cNvGrpSpPr>
          <p:nvPr/>
        </p:nvGrpSpPr>
        <p:grpSpPr bwMode="auto">
          <a:xfrm>
            <a:off x="250825" y="1204913"/>
            <a:ext cx="3171825" cy="2222500"/>
            <a:chOff x="258" y="723"/>
            <a:chExt cx="1998" cy="1400"/>
          </a:xfrm>
        </p:grpSpPr>
        <p:sp>
          <p:nvSpPr>
            <p:cNvPr id="36874" name="Text Box 13">
              <a:extLst>
                <a:ext uri="{FF2B5EF4-FFF2-40B4-BE49-F238E27FC236}">
                  <a16:creationId xmlns:a16="http://schemas.microsoft.com/office/drawing/2014/main" id="{ECB75043-7388-4769-9A0F-DA6922E7E83F}"/>
                </a:ext>
              </a:extLst>
            </p:cNvPr>
            <p:cNvSpPr txBox="1">
              <a:spLocks noChangeArrowheads="1"/>
            </p:cNvSpPr>
            <p:nvPr/>
          </p:nvSpPr>
          <p:spPr bwMode="auto">
            <a:xfrm>
              <a:off x="536" y="1131"/>
              <a:ext cx="1720" cy="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eaLnBrk="1" hangingPunct="1">
                <a:lnSpc>
                  <a:spcPct val="90000"/>
                </a:lnSpc>
                <a:spcBef>
                  <a:spcPct val="20000"/>
                </a:spcBef>
                <a:buClr>
                  <a:schemeClr val="accent1"/>
                </a:buClr>
                <a:buSzPct val="80000"/>
                <a:buFont typeface="Wingdings" panose="05000000000000000000" pitchFamily="2" charset="2"/>
                <a:buNone/>
              </a:pPr>
              <a:endParaRPr lang="es-ES_tradnl" altLang="en-US"/>
            </a:p>
            <a:p>
              <a:pPr eaLnBrk="1" hangingPunct="1">
                <a:lnSpc>
                  <a:spcPct val="90000"/>
                </a:lnSpc>
                <a:spcBef>
                  <a:spcPct val="20000"/>
                </a:spcBef>
                <a:buClr>
                  <a:schemeClr val="accent1"/>
                </a:buClr>
                <a:buSzPct val="80000"/>
                <a:buFont typeface="Wingdings" panose="05000000000000000000" pitchFamily="2" charset="2"/>
                <a:buNone/>
              </a:pPr>
              <a:endParaRPr lang="es-ES_tradnl" altLang="en-US"/>
            </a:p>
            <a:p>
              <a:pPr eaLnBrk="1" hangingPunct="1">
                <a:lnSpc>
                  <a:spcPct val="90000"/>
                </a:lnSpc>
                <a:spcBef>
                  <a:spcPct val="20000"/>
                </a:spcBef>
                <a:buClr>
                  <a:schemeClr val="accent1"/>
                </a:buClr>
                <a:buSzPct val="80000"/>
                <a:buFont typeface="Wingdings" panose="05000000000000000000" pitchFamily="2" charset="2"/>
                <a:buNone/>
              </a:pPr>
              <a:r>
                <a:rPr lang="es-ES_tradnl" altLang="en-US"/>
                <a:t>¡</a:t>
              </a:r>
              <a:r>
                <a:rPr lang="en-US" altLang="en-US"/>
                <a:t>1/4 o</a:t>
              </a:r>
              <a:r>
                <a:rPr lang="es-ES_tradnl" altLang="en-US"/>
                <a:t>nza (7 gramos) de </a:t>
              </a:r>
              <a:r>
                <a:rPr lang="en-US" altLang="en-US"/>
                <a:t>urushiol </a:t>
              </a:r>
              <a:r>
                <a:rPr lang="es-ES_tradnl" altLang="en-US"/>
                <a:t>es suficiente para causar picazón a todas las personas del mundo! </a:t>
              </a:r>
            </a:p>
            <a:p>
              <a:pPr eaLnBrk="1" hangingPunct="1">
                <a:lnSpc>
                  <a:spcPct val="90000"/>
                </a:lnSpc>
                <a:spcBef>
                  <a:spcPct val="20000"/>
                </a:spcBef>
                <a:buClr>
                  <a:schemeClr val="accent1"/>
                </a:buClr>
                <a:buSzPct val="80000"/>
                <a:buFont typeface="Wingdings" panose="05000000000000000000" pitchFamily="2" charset="2"/>
                <a:buNone/>
              </a:pPr>
              <a:r>
                <a:rPr lang="es-ES_tradnl" altLang="en-US"/>
                <a:t>Urushiol se mantiene activo de 1 a 5 años.</a:t>
              </a:r>
              <a:endParaRPr lang="en-US" altLang="en-US"/>
            </a:p>
          </p:txBody>
        </p:sp>
        <p:sp>
          <p:nvSpPr>
            <p:cNvPr id="36875" name="Oval 14">
              <a:extLst>
                <a:ext uri="{FF2B5EF4-FFF2-40B4-BE49-F238E27FC236}">
                  <a16:creationId xmlns:a16="http://schemas.microsoft.com/office/drawing/2014/main" id="{B7115541-CADF-4E39-A14D-3EB850D4F098}"/>
                </a:ext>
              </a:extLst>
            </p:cNvPr>
            <p:cNvSpPr>
              <a:spLocks noChangeArrowheads="1"/>
            </p:cNvSpPr>
            <p:nvPr/>
          </p:nvSpPr>
          <p:spPr bwMode="auto">
            <a:xfrm>
              <a:off x="258" y="723"/>
              <a:ext cx="1232" cy="672"/>
            </a:xfrm>
            <a:prstGeom prst="ellipse">
              <a:avLst/>
            </a:prstGeom>
            <a:solidFill>
              <a:schemeClr val="bg1"/>
            </a:solidFill>
            <a:ln w="9525">
              <a:solidFill>
                <a:schemeClr val="tx1"/>
              </a:solidFill>
              <a:round/>
              <a:headEnd/>
              <a:tailEnd/>
            </a:ln>
            <a:effectLst>
              <a:outerShdw dist="107763" dir="18900000" algn="ctr" rotWithShape="0">
                <a:schemeClr val="bg2"/>
              </a:outerShdw>
            </a:effec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36876" name="Text Box 15">
              <a:extLst>
                <a:ext uri="{FF2B5EF4-FFF2-40B4-BE49-F238E27FC236}">
                  <a16:creationId xmlns:a16="http://schemas.microsoft.com/office/drawing/2014/main" id="{170E8204-F131-431A-867F-1768958FFE28}"/>
                </a:ext>
              </a:extLst>
            </p:cNvPr>
            <p:cNvSpPr txBox="1">
              <a:spLocks noChangeArrowheads="1"/>
            </p:cNvSpPr>
            <p:nvPr/>
          </p:nvSpPr>
          <p:spPr bwMode="auto">
            <a:xfrm>
              <a:off x="476" y="969"/>
              <a:ext cx="81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1600"/>
                <a:t>URUSHIOL</a:t>
              </a:r>
              <a:endParaRPr lang="en-US" altLang="en-US" sz="1600"/>
            </a:p>
          </p:txBody>
        </p:sp>
      </p:grpSp>
      <p:sp>
        <p:nvSpPr>
          <p:cNvPr id="36871" name="Text Box 16">
            <a:extLst>
              <a:ext uri="{FF2B5EF4-FFF2-40B4-BE49-F238E27FC236}">
                <a16:creationId xmlns:a16="http://schemas.microsoft.com/office/drawing/2014/main" id="{7BFB1D21-50CF-4113-8DB1-43F0DAC863B4}"/>
              </a:ext>
            </a:extLst>
          </p:cNvPr>
          <p:cNvSpPr txBox="1">
            <a:spLocks noChangeArrowheads="1"/>
          </p:cNvSpPr>
          <p:nvPr/>
        </p:nvSpPr>
        <p:spPr bwMode="auto">
          <a:xfrm>
            <a:off x="3846513" y="3740150"/>
            <a:ext cx="2446337" cy="2654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cs typeface="Times New Roman" panose="02020603050405020304" pitchFamily="18" charset="0"/>
              </a:rPr>
              <a:t>Los síntomas por tocar plantas que tienen urushiol son ampollas, inflamación y picazón.</a:t>
            </a:r>
          </a:p>
          <a:p>
            <a:pPr>
              <a:spcBef>
                <a:spcPct val="50000"/>
              </a:spcBef>
            </a:pPr>
            <a:endParaRPr lang="es-ES_tradnl" altLang="en-US">
              <a:cs typeface="Times New Roman" panose="02020603050405020304" pitchFamily="18" charset="0"/>
            </a:endParaRPr>
          </a:p>
          <a:p>
            <a:pPr>
              <a:spcBef>
                <a:spcPct val="50000"/>
              </a:spcBef>
            </a:pPr>
            <a:r>
              <a:rPr lang="es-ES_tradnl" altLang="en-US">
                <a:cs typeface="Times New Roman" panose="02020603050405020304" pitchFamily="18" charset="0"/>
              </a:rPr>
              <a:t>El mejor “tratamiento” es evitar tocar las plantas venenosas. Es muy importante enseñarse a reconocer estas plantas y a no tocarlas.</a:t>
            </a:r>
          </a:p>
        </p:txBody>
      </p:sp>
      <p:sp>
        <p:nvSpPr>
          <p:cNvPr id="36872" name="Text Box 17">
            <a:extLst>
              <a:ext uri="{FF2B5EF4-FFF2-40B4-BE49-F238E27FC236}">
                <a16:creationId xmlns:a16="http://schemas.microsoft.com/office/drawing/2014/main" id="{B529A6BB-36FB-4219-ACDD-6EEFFDBF86BC}"/>
              </a:ext>
            </a:extLst>
          </p:cNvPr>
          <p:cNvSpPr txBox="1">
            <a:spLocks noChangeArrowheads="1"/>
          </p:cNvSpPr>
          <p:nvPr/>
        </p:nvSpPr>
        <p:spPr bwMode="auto">
          <a:xfrm>
            <a:off x="536575" y="6415088"/>
            <a:ext cx="2435225" cy="2122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a:cs typeface="Times New Roman" panose="02020603050405020304" pitchFamily="18" charset="0"/>
              </a:rPr>
              <a:t>Si toca estas plantas (ó ropa, zapatos o mascotas que han tocado estas plantas), lávese inmediatamente con agua y jabón.</a:t>
            </a:r>
          </a:p>
          <a:p>
            <a:pPr>
              <a:spcBef>
                <a:spcPct val="50000"/>
              </a:spcBef>
            </a:pPr>
            <a:r>
              <a:rPr lang="es-ES_tradnl" altLang="en-US">
                <a:cs typeface="Times New Roman" panose="02020603050405020304" pitchFamily="18" charset="0"/>
              </a:rPr>
              <a:t>Si le salen ampollas e inflamación en la cara o los genitales, consulte a un médico.</a:t>
            </a:r>
            <a:endParaRPr lang="en-US" altLang="en-US">
              <a:cs typeface="Times New Roman" panose="02020603050405020304" pitchFamily="18" charset="0"/>
            </a:endParaRPr>
          </a:p>
        </p:txBody>
      </p:sp>
      <p:sp>
        <p:nvSpPr>
          <p:cNvPr id="36873" name="Text Box 23">
            <a:extLst>
              <a:ext uri="{FF2B5EF4-FFF2-40B4-BE49-F238E27FC236}">
                <a16:creationId xmlns:a16="http://schemas.microsoft.com/office/drawing/2014/main" id="{8210ED54-F135-4DD3-8FFE-32F13010C951}"/>
              </a:ext>
            </a:extLst>
          </p:cNvPr>
          <p:cNvSpPr txBox="1">
            <a:spLocks noChangeArrowheads="1"/>
          </p:cNvSpPr>
          <p:nvPr/>
        </p:nvSpPr>
        <p:spPr bwMode="auto">
          <a:xfrm>
            <a:off x="298450" y="509588"/>
            <a:ext cx="6315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err="1"/>
              <a:t>Plantas</a:t>
            </a:r>
            <a:r>
              <a:rPr lang="en-US" altLang="en-US" sz="2800" dirty="0"/>
              <a:t> </a:t>
            </a:r>
            <a:r>
              <a:rPr lang="en-US" altLang="en-US" sz="2800" dirty="0" err="1"/>
              <a:t>venenosas</a:t>
            </a:r>
            <a:endParaRPr lang="en-US"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D2F4953C-DD95-4F08-A285-8E10A11FFD1D}"/>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2286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buFont typeface="Wingdings" panose="05000000000000000000" pitchFamily="2" charset="2"/>
              <a:buNone/>
            </a:pPr>
            <a:r>
              <a:rPr lang="en-US" altLang="en-US"/>
              <a:t>PARA USAR ESTE INSTRUCTIVO:</a:t>
            </a:r>
          </a:p>
          <a:p>
            <a:pPr>
              <a:buFont typeface="Wingdings" panose="05000000000000000000" pitchFamily="2" charset="2"/>
              <a:buNone/>
            </a:pPr>
            <a:endParaRPr lang="en-US" altLang="en-US"/>
          </a:p>
          <a:p>
            <a:pPr>
              <a:buFont typeface="Wingdings" panose="05000000000000000000" pitchFamily="2" charset="2"/>
              <a:buNone/>
            </a:pPr>
            <a:r>
              <a:rPr lang="en-US" altLang="en-US" sz="1200"/>
              <a:t>Este instructivo de Oregon OSHA es</a:t>
            </a:r>
            <a:r>
              <a:rPr lang="es-ES" altLang="en-US" sz="1200"/>
              <a:t>tá</a:t>
            </a:r>
            <a:r>
              <a:rPr lang="en-US" altLang="en-US" sz="1200"/>
              <a:t> diseñado para que personas de habla inglés y español lo puedan usar.  Las páginas del lado izquierdo van en ingl</a:t>
            </a:r>
            <a:r>
              <a:rPr lang="es-ES_tradnl" altLang="en-US" sz="1200"/>
              <a:t>é</a:t>
            </a:r>
            <a:r>
              <a:rPr lang="en-US" altLang="en-US" sz="1200"/>
              <a:t>s, las páginas del lado derecho van en español.</a:t>
            </a:r>
          </a:p>
        </p:txBody>
      </p:sp>
      <p:sp>
        <p:nvSpPr>
          <p:cNvPr id="8195" name="Text Box 2052">
            <a:extLst>
              <a:ext uri="{FF2B5EF4-FFF2-40B4-BE49-F238E27FC236}">
                <a16:creationId xmlns:a16="http://schemas.microsoft.com/office/drawing/2014/main" id="{0C2C839F-F2EF-4BCC-95B7-4E5838282C86}"/>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000"/>
              <a:t>PASO 1</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2</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3</a:t>
            </a:r>
          </a:p>
          <a:p>
            <a:pPr>
              <a:spcBef>
                <a:spcPct val="50000"/>
              </a:spcBef>
            </a:pPr>
            <a:endParaRPr lang="en-US" altLang="en-US" sz="2000"/>
          </a:p>
          <a:p>
            <a:pPr>
              <a:spcBef>
                <a:spcPct val="50000"/>
              </a:spcBef>
            </a:pPr>
            <a:endParaRPr lang="en-US" altLang="en-US" sz="2000"/>
          </a:p>
          <a:p>
            <a:pPr>
              <a:spcBef>
                <a:spcPct val="50000"/>
              </a:spcBef>
            </a:pPr>
            <a:endParaRPr lang="en-US" altLang="en-US" sz="2000"/>
          </a:p>
          <a:p>
            <a:pPr>
              <a:spcBef>
                <a:spcPct val="50000"/>
              </a:spcBef>
            </a:pPr>
            <a:r>
              <a:rPr lang="en-US" altLang="en-US" sz="2000"/>
              <a:t>PASO 4</a:t>
            </a:r>
          </a:p>
        </p:txBody>
      </p:sp>
      <p:graphicFrame>
        <p:nvGraphicFramePr>
          <p:cNvPr id="8196" name="Object 2053">
            <a:extLst>
              <a:ext uri="{FF2B5EF4-FFF2-40B4-BE49-F238E27FC236}">
                <a16:creationId xmlns:a16="http://schemas.microsoft.com/office/drawing/2014/main" id="{CEF60889-0586-48D4-A558-54112F9B44AD}"/>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8399" name="Clip" r:id="rId4" imgW="1821485" imgH="1537106" progId="MS_ClipArt_Gallery.2">
                  <p:embed/>
                </p:oleObj>
              </mc:Choice>
              <mc:Fallback>
                <p:oleObj name="Clip" r:id="rId4" imgW="1821485" imgH="1537106" progId="MS_ClipArt_Gallery.2">
                  <p:embed/>
                  <p:pic>
                    <p:nvPicPr>
                      <p:cNvPr id="0" name="Object 20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702AF07D-91E1-49EF-9308-78073F3E8494}"/>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36C8B561-9F27-4525-A6DD-0722F977BA31}"/>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DDBD21CA-7EDA-46F6-902C-E7C871FC97AF}"/>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0D397DDA-6BE4-491E-9CFF-FB9E1186F207}"/>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7E45306C-CBDD-4E24-A578-8EFA170EF6EC}"/>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012D11C6-B095-40AF-8BA8-7F75D8256246}"/>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2A63CF66-8148-4862-8D3E-FF27D5F4426B}"/>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93D5D43A-8354-4BAE-B6C4-9F1A46BA1BBB}"/>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3AD82EE0-172C-43C7-B794-D78CF909ACD2}"/>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3DA4E29A-0AB6-48F7-8D71-6B2A907AEF59}"/>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661537C7-406F-413A-88CA-89D1E615674E}"/>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0E3BCF98-9C67-47C6-96F0-12CD6197B6C1}"/>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19666C91-A4C3-4527-AFAC-6A2812326D3C}"/>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7B7FD114-AFA5-43DB-90C2-E699D704AADB}"/>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05FF4999-7E37-4727-A0AC-189C115C3879}"/>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DB4257B4-93FC-4991-A328-D91E6342261F}"/>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CA4B2B18-B1B8-49DF-A4EE-0802DDFB0F34}"/>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7322DE46-F0BC-4AF0-B540-9A85A99C58BE}"/>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771193CF-298E-46FC-900F-5963AC34C636}"/>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FAE3103E-0EA4-4A18-BF7E-03679325FC74}"/>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8AF69777-B01C-4623-B938-534BA01FAAEB}"/>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E74E8A45-258F-4ABC-A9E0-4942F78630E1}"/>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941DF756-B896-4CA8-9324-D05BEA10B866}"/>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AAB61B76-69E7-434F-BB9E-36BFE85727DC}"/>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76EB0802-E86B-4620-B3CA-833F9E79B640}"/>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DDC91272-95AD-49E9-AA1D-995472F6D1A1}"/>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5D3F73BF-7A3C-4EB8-9BDD-065EE3532FBE}"/>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8A9F8974-2E72-4715-9314-F65971C5CD1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ABC4A123-8898-41BE-ADAC-7EBA7E51CE6A}"/>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2CBC2CAF-A040-4AF2-A32C-7621B0C90C19}"/>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AA7B3C1D-B9F0-4740-B094-3A229CD01A20}"/>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E5D56C16-2C15-4A84-9617-3BE09A3B10CC}"/>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56685404-6679-4566-840F-95D619B175D7}"/>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8F2F2FBB-46D8-4D0D-B6D6-C4DACBD734F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FAB03682-94C7-4A6C-AD89-AA02D77A4FE1}"/>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44D7407C-BA04-4FC3-966F-C5CAA1992C01}"/>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0F5F5A3F-BD9C-4568-93C2-2E6B296FE8BB}"/>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0879F555-016D-49AB-A13D-18EDF608379B}"/>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83654095-DC14-4D66-87FC-0DDD108EE83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D84341C3-88C7-47D6-8108-7310B0108AA6}"/>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1ED5B78F-AC51-406C-9937-366E6B6C7399}"/>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09B093EA-0D50-4EBE-88F7-AB34CA4D5597}"/>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BC36496B-43FB-4768-9C67-22A88064B8DD}"/>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642BFE4D-1B9E-4039-A7CA-269C683F329D}"/>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15004F15-FF40-476B-8220-746AB6B09801}"/>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99EAAFB2-80F6-489B-869D-E6133092936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283872C6-3D89-468E-BED2-4394AA2F1E3A}"/>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3AB0F6C0-4AFF-482C-8D50-844DA702879F}"/>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F9C09375-9EFB-474C-A032-9C1E2BDECA9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55416ABF-27BE-459D-B2F6-6BCEBCFDFCA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17016E52-106F-4B6A-B87A-7EC6B51169EE}"/>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204F3C02-36EB-4CA2-8426-5D4D85D5B820}"/>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E748033D-ACCC-4944-848C-1D73CA862E93}"/>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4DA0D8A8-249E-48B3-AAF5-E5CBB1A0C423}"/>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E7C0C8DC-07FD-4C14-ABB2-C442CAB0CECF}"/>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53C16C17-A5BA-4567-94C0-4F43A5FB458A}"/>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F66C3EC8-0F5D-4B64-AC3D-07BDD31219E4}"/>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B5DAE461-67C5-45F7-8154-FB4DEEA01A55}"/>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CDBC702D-9FDA-46DB-B004-AC3D28CCB64B}"/>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1E3DFE89-9FB8-4CAE-A662-4B4CE5E37054}"/>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D2248461-36A6-4847-84BF-D66B908FC2DA}"/>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4819147F-43A5-4D44-A16C-A67709770E7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05850727-EBC8-48F7-9E21-FE2433A7E048}"/>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40811D18-8A20-418F-9245-167737426D6C}"/>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19422677-8492-4C1B-821A-BEB6F6A6E361}"/>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CC721B14-FE50-4DCB-BF49-0F522A2F2E7A}"/>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466760A1-FC47-4A4E-8FDF-A455846D4098}"/>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2C608F95-7B4A-419C-89A0-0925F50176DE}"/>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780A248B-6B5A-4F01-9E02-8D250BE05093}"/>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D4BBC509-A144-4682-B0B6-CEBEFF0E46AA}"/>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C4CE375C-EC1D-4B35-91D8-8874CE8D4E3B}"/>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97B39E3C-E97D-4FAD-AD24-6E354CC8E1C0}"/>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4340FFC7-8629-42B1-A25F-2F650A5FFEF4}"/>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0587FE92-BDBD-494B-A713-E9E9919D686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787E5977-8D0B-46F0-B6BC-B64F7E6EE16A}"/>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53DEE7DB-B317-41F0-85EB-A0ECFD35B837}"/>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0365C4EA-FA40-4024-BC94-013A94D13E72}"/>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2CD48EFC-EB05-4CB9-966C-DE1E189CF3FF}"/>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7796B410-4356-4818-B5EB-1C5A80752588}"/>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94B4CA17-A890-4ECC-B477-48C0CFCBF793}"/>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7BED434F-C4BC-4BDC-ABD5-D918BB91B356}"/>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A742B8A7-1762-487F-8A6D-465F2C6B4655}"/>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2EB31670-1250-448A-BF1D-4A6122A0A37C}"/>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04777E05-662A-4746-BBD7-5F79710565B0}"/>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7AAEB53E-26F9-4206-922B-1157E7C81D8F}"/>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57E378CE-181C-4C4F-913E-4C80952DE6D1}"/>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01DBA2BF-B51A-4B2D-B420-D449E02EFE12}"/>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F51C2EAB-9BD6-46FE-B0AE-AA492223630D}"/>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6ACBA919-767B-465C-85F2-AF7D3E57168F}"/>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C8C37F37-DE84-44A8-A537-5FA0BEBA4E61}"/>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E6AC5975-001B-486A-8DF9-8FD589A36472}"/>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3806F63D-90EF-45A5-AC50-2C085EBCA1FC}"/>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152CBAD2-2AF2-447B-AA00-A8178B1647D4}"/>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2FB1F5FB-9F26-4C68-84A3-DEF086C39766}"/>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DD855518-C5EC-4914-A4CB-9CB11558BD2B}"/>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6A5636F5-A9F6-4830-9C48-79A821F49D1F}"/>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719D39AB-38B4-43A7-A1EE-F2D6B8839E29}"/>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0BE888DD-2727-4FBF-A05E-F067C89A5F58}"/>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97CCBE76-0498-4065-AD2C-7520ECF545A6}"/>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95B154E9-4211-49D7-8A87-000E6D8001BA}"/>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05D2BD06-93EA-4589-B5CE-68D398A52DBB}"/>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4456DCB8-1AA6-4694-B650-FFD408C0D6D5}"/>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F3761D01-4E01-4CD7-9059-8D5256B1EFBC}"/>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8A661C6D-EC14-414C-A9D5-8A5C01DDD0DB}"/>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91AA5F42-CF1F-4913-A21D-32955E4AEB3B}"/>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8EC60C4B-EEF3-4876-A156-55AD63C109AE}"/>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1A68DB19-AC20-452A-AAC2-15F2E16B985D}"/>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E93FEE90-2933-4ABA-BBCA-3F787AA7974C}"/>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BFD89AE2-0698-44C8-A1DC-23B83C8D944E}"/>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05E097C4-5EA1-4DF8-94DA-2F1634973F60}"/>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B5D94A57-5CDE-47CC-AD7B-405BD16D0088}"/>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6BF94F30-6178-49B6-8B35-3C4984C4E944}"/>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9A9FD33A-DDDF-4A3A-B7A3-B31497873202}"/>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9828FB7E-A90B-4D1A-A016-FD80D4C8BAEB}"/>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48F13018-90C0-4BB2-8654-89DD247A5356}"/>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8CBAAE21-A846-44E0-A2CE-B66FC9D29758}"/>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86C44545-A6DA-4055-8880-41D2693752FC}"/>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2696A1CC-0D86-46D4-AFA9-12276AB5E083}"/>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B0396C54-490A-4A01-ACD2-C8183B0920B1}"/>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4C5719A6-A273-4E87-B67E-143B6054F1E2}"/>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BE1CB17F-D79D-4212-AFDD-F3EEB3BCEB0C}"/>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645B298F-4562-4960-9E46-0CF9C21F9782}"/>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8C1717F1-CC5C-4404-B0F0-6419B459A56A}"/>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24BC2943-8882-4466-8658-85E17EFA044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F54B036D-260E-4F3A-9C4D-06F5FCD7DB6D}"/>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D79BAB70-EA25-461B-8A2B-96EC28879E5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30356043-C45A-47BC-B87C-C33BAA22042E}"/>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004830D8-360C-4056-842D-F095CC87D515}"/>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324718E8-661F-4D7B-AAE3-DC140ED0FCEE}"/>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A02A15B5-109E-42A2-B99B-6D6E32DF727A}"/>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A00D9ED0-FAF0-4E0C-8F75-C1BECC710D95}"/>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D4ECEBA5-74B5-4E44-B60F-347B5DBDE446}"/>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083F16A6-E700-4526-9CF9-5C65A2E6509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560A2565-42EE-4146-B9F0-C48CE48474CE}"/>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CC57B1B1-9DF7-4B1C-BDC0-10CAEAA5F287}"/>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0FEF548F-FBF6-42D1-9FB1-64D637C9CF5D}"/>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2D266508-4A2E-467A-9812-46D624CB5868}"/>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FBE36E24-1F85-4ECC-A276-006CEF47F7FF}"/>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2D6652B6-2531-433A-98EC-16F71D0398FC}"/>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02B4905C-1891-4F04-9FA8-7E80B0CE8DF4}"/>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8B4BD0BA-9F15-4DAB-AED9-825DDF2467F2}"/>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4477BED8-B3D4-425B-B6CB-458684343422}"/>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A61FC335-A121-494D-BA29-7E32C445BE2E}"/>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4BBF855D-6358-4F9D-9295-C64C1D1B070A}"/>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3DA500EA-A596-4BE2-9C92-B1CBA605B5BE}"/>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DED69928-214E-46CC-B25A-B13B10EADC6D}"/>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547E1272-C18C-492B-9D6E-818F8C96ACBD}"/>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42C943FD-FAC7-4ED5-AB8E-050C81117975}"/>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53DA195B-0FD6-49C0-9242-AA5600A70535}"/>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25114831-F791-4D7D-9590-9F1EA769F8BC}"/>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340875F2-F89B-439A-B364-DEB27902FBA4}"/>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7032634D-C2FF-432B-9482-46727BEAB07A}"/>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DBC624F6-6769-4A55-BF3C-CFEA4A1F75B1}"/>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72EBBA04-FEE0-408A-81E0-C6B7BA045A01}"/>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3FC0C82D-E14C-495A-84A1-CE74C74D5CB0}"/>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9903D6ED-6C2F-40CE-8990-AAF922064ADA}"/>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Imprima todas las páginas del instructivo.</a:t>
            </a:r>
          </a:p>
        </p:txBody>
      </p:sp>
      <p:sp>
        <p:nvSpPr>
          <p:cNvPr id="8200" name="Line 2210">
            <a:extLst>
              <a:ext uri="{FF2B5EF4-FFF2-40B4-BE49-F238E27FC236}">
                <a16:creationId xmlns:a16="http://schemas.microsoft.com/office/drawing/2014/main" id="{65949019-8721-40A7-AADA-4D4D6F904309}"/>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3FB3FF54-B668-4103-B90C-FE51917A8CD8}"/>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CD7EEF8C-5B4E-4C09-B51D-3564DD175331}"/>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18C85F3F-B715-476E-BB77-B9BAE693F7F2}"/>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 altLang="en-US"/>
              <a:t>Proporcione la capacitación</a:t>
            </a:r>
          </a:p>
        </p:txBody>
      </p:sp>
      <p:sp>
        <p:nvSpPr>
          <p:cNvPr id="8204" name="Line 2214">
            <a:extLst>
              <a:ext uri="{FF2B5EF4-FFF2-40B4-BE49-F238E27FC236}">
                <a16:creationId xmlns:a16="http://schemas.microsoft.com/office/drawing/2014/main" id="{C5995FB2-1AB5-4DF6-8058-43E0ADA207B8}"/>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7166AD81-BCC2-461D-AB7E-061728940797}"/>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98F32E72-49F2-4100-A213-AAE85F1DC262}"/>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DB559E89-263A-46A2-9633-65C8BD4F4190}"/>
                </a:ext>
              </a:extLst>
            </p:cNvPr>
            <p:cNvSpPr>
              <a:spLocks/>
            </p:cNvSpPr>
            <p:nvPr/>
          </p:nvSpPr>
          <p:spPr bwMode="auto">
            <a:xfrm>
              <a:off x="2464" y="3216"/>
              <a:ext cx="1040" cy="1055"/>
            </a:xfrm>
            <a:custGeom>
              <a:avLst/>
              <a:gdLst>
                <a:gd name="T0" fmla="*/ 81 w 1118"/>
                <a:gd name="T1" fmla="*/ 0 h 1355"/>
                <a:gd name="T2" fmla="*/ 0 w 1118"/>
                <a:gd name="T3" fmla="*/ 2 h 1355"/>
                <a:gd name="T4" fmla="*/ 56 w 1118"/>
                <a:gd name="T5" fmla="*/ 2 h 1355"/>
                <a:gd name="T6" fmla="*/ 183 w 1118"/>
                <a:gd name="T7" fmla="*/ 2 h 1355"/>
                <a:gd name="T8" fmla="*/ 81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69AF460B-BD64-460F-B899-E766384721E8}"/>
                </a:ext>
              </a:extLst>
            </p:cNvPr>
            <p:cNvSpPr>
              <a:spLocks/>
            </p:cNvSpPr>
            <p:nvPr/>
          </p:nvSpPr>
          <p:spPr bwMode="auto">
            <a:xfrm>
              <a:off x="2459" y="3240"/>
              <a:ext cx="974" cy="990"/>
            </a:xfrm>
            <a:custGeom>
              <a:avLst/>
              <a:gdLst>
                <a:gd name="T0" fmla="*/ 0 w 1049"/>
                <a:gd name="T1" fmla="*/ 2 h 1270"/>
                <a:gd name="T2" fmla="*/ 0 w 1049"/>
                <a:gd name="T3" fmla="*/ 2 h 1270"/>
                <a:gd name="T4" fmla="*/ 77 w 1049"/>
                <a:gd name="T5" fmla="*/ 0 h 1270"/>
                <a:gd name="T6" fmla="*/ 162 w 1049"/>
                <a:gd name="T7" fmla="*/ 2 h 1270"/>
                <a:gd name="T8" fmla="*/ 52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8E5AB548-38F4-466A-80A3-31B4B2BD736F}"/>
                </a:ext>
              </a:extLst>
            </p:cNvPr>
            <p:cNvSpPr>
              <a:spLocks/>
            </p:cNvSpPr>
            <p:nvPr/>
          </p:nvSpPr>
          <p:spPr bwMode="auto">
            <a:xfrm>
              <a:off x="2459" y="3267"/>
              <a:ext cx="929" cy="963"/>
            </a:xfrm>
            <a:custGeom>
              <a:avLst/>
              <a:gdLst>
                <a:gd name="T0" fmla="*/ 0 w 1000"/>
                <a:gd name="T1" fmla="*/ 2 h 1237"/>
                <a:gd name="T2" fmla="*/ 0 w 1000"/>
                <a:gd name="T3" fmla="*/ 2 h 1237"/>
                <a:gd name="T4" fmla="*/ 77 w 1000"/>
                <a:gd name="T5" fmla="*/ 0 h 1237"/>
                <a:gd name="T6" fmla="*/ 159 w 1000"/>
                <a:gd name="T7" fmla="*/ 2 h 1237"/>
                <a:gd name="T8" fmla="*/ 53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1CCCB696-D63D-4768-AA9A-70F49D937087}"/>
                </a:ext>
              </a:extLst>
            </p:cNvPr>
            <p:cNvSpPr>
              <a:spLocks/>
            </p:cNvSpPr>
            <p:nvPr/>
          </p:nvSpPr>
          <p:spPr bwMode="auto">
            <a:xfrm>
              <a:off x="1776" y="3536"/>
              <a:ext cx="1012" cy="1072"/>
            </a:xfrm>
            <a:custGeom>
              <a:avLst/>
              <a:gdLst>
                <a:gd name="T0" fmla="*/ 124 w 1088"/>
                <a:gd name="T1" fmla="*/ 0 h 1377"/>
                <a:gd name="T2" fmla="*/ 0 w 1088"/>
                <a:gd name="T3" fmla="*/ 2 h 1377"/>
                <a:gd name="T4" fmla="*/ 81 w 1088"/>
                <a:gd name="T5" fmla="*/ 2 h 1377"/>
                <a:gd name="T6" fmla="*/ 178 w 1088"/>
                <a:gd name="T7" fmla="*/ 2 h 1377"/>
                <a:gd name="T8" fmla="*/ 124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6191DF6D-B94E-4B4E-9B2B-747E4742CE77}"/>
                </a:ext>
              </a:extLst>
            </p:cNvPr>
            <p:cNvSpPr>
              <a:spLocks/>
            </p:cNvSpPr>
            <p:nvPr/>
          </p:nvSpPr>
          <p:spPr bwMode="auto">
            <a:xfrm>
              <a:off x="1834" y="3569"/>
              <a:ext cx="931" cy="968"/>
            </a:xfrm>
            <a:custGeom>
              <a:avLst/>
              <a:gdLst>
                <a:gd name="T0" fmla="*/ 108 w 1001"/>
                <a:gd name="T1" fmla="*/ 0 h 1242"/>
                <a:gd name="T2" fmla="*/ 0 w 1001"/>
                <a:gd name="T3" fmla="*/ 2 h 1242"/>
                <a:gd name="T4" fmla="*/ 74 w 1001"/>
                <a:gd name="T5" fmla="*/ 2 h 1242"/>
                <a:gd name="T6" fmla="*/ 165 w 1001"/>
                <a:gd name="T7" fmla="*/ 2 h 1242"/>
                <a:gd name="T8" fmla="*/ 108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D403AB92-EBCE-4F8F-A014-2034AA4257A6}"/>
                </a:ext>
              </a:extLst>
            </p:cNvPr>
            <p:cNvSpPr>
              <a:spLocks/>
            </p:cNvSpPr>
            <p:nvPr/>
          </p:nvSpPr>
          <p:spPr bwMode="auto">
            <a:xfrm>
              <a:off x="2459" y="3297"/>
              <a:ext cx="887" cy="933"/>
            </a:xfrm>
            <a:custGeom>
              <a:avLst/>
              <a:gdLst>
                <a:gd name="T0" fmla="*/ 0 w 953"/>
                <a:gd name="T1" fmla="*/ 2 h 1199"/>
                <a:gd name="T2" fmla="*/ 0 w 953"/>
                <a:gd name="T3" fmla="*/ 2 h 1199"/>
                <a:gd name="T4" fmla="*/ 81 w 953"/>
                <a:gd name="T5" fmla="*/ 0 h 1199"/>
                <a:gd name="T6" fmla="*/ 157 w 953"/>
                <a:gd name="T7" fmla="*/ 2 h 1199"/>
                <a:gd name="T8" fmla="*/ 55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764CB5E1-840A-439E-9C82-9FD9D8AA13F9}"/>
                </a:ext>
              </a:extLst>
            </p:cNvPr>
            <p:cNvSpPr>
              <a:spLocks/>
            </p:cNvSpPr>
            <p:nvPr/>
          </p:nvSpPr>
          <p:spPr bwMode="auto">
            <a:xfrm>
              <a:off x="2442" y="3548"/>
              <a:ext cx="346" cy="699"/>
            </a:xfrm>
            <a:custGeom>
              <a:avLst/>
              <a:gdLst>
                <a:gd name="T0" fmla="*/ 0 w 373"/>
                <a:gd name="T1" fmla="*/ 2 h 899"/>
                <a:gd name="T2" fmla="*/ 6 w 373"/>
                <a:gd name="T3" fmla="*/ 0 h 899"/>
                <a:gd name="T4" fmla="*/ 57 w 373"/>
                <a:gd name="T5" fmla="*/ 2 h 899"/>
                <a:gd name="T6" fmla="*/ 54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EDF51D2D-A9FB-432A-9A6C-497BF7FB372A}"/>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A5954EE5-E88D-4AF3-A011-163D9409FC44}"/>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954958B6-913D-484D-BF56-A4E3173417B9}"/>
                    </a:ext>
                  </a:extLst>
                </p:cNvPr>
                <p:cNvSpPr>
                  <a:spLocks/>
                </p:cNvSpPr>
                <p:nvPr/>
              </p:nvSpPr>
              <p:spPr bwMode="auto">
                <a:xfrm>
                  <a:off x="2056" y="1596"/>
                  <a:ext cx="45" cy="39"/>
                </a:xfrm>
                <a:custGeom>
                  <a:avLst/>
                  <a:gdLst>
                    <a:gd name="T0" fmla="*/ 199 w 41"/>
                    <a:gd name="T1" fmla="*/ 10 h 41"/>
                    <a:gd name="T2" fmla="*/ 286 w 41"/>
                    <a:gd name="T3" fmla="*/ 10 h 41"/>
                    <a:gd name="T4" fmla="*/ 347 w 41"/>
                    <a:gd name="T5" fmla="*/ 10 h 41"/>
                    <a:gd name="T6" fmla="*/ 410 w 41"/>
                    <a:gd name="T7" fmla="*/ 10 h 41"/>
                    <a:gd name="T8" fmla="*/ 416 w 41"/>
                    <a:gd name="T9" fmla="*/ 10 h 41"/>
                    <a:gd name="T10" fmla="*/ 410 w 41"/>
                    <a:gd name="T11" fmla="*/ 10 h 41"/>
                    <a:gd name="T12" fmla="*/ 347 w 41"/>
                    <a:gd name="T13" fmla="*/ 6 h 41"/>
                    <a:gd name="T14" fmla="*/ 286 w 41"/>
                    <a:gd name="T15" fmla="*/ 1 h 41"/>
                    <a:gd name="T16" fmla="*/ 199 w 41"/>
                    <a:gd name="T17" fmla="*/ 0 h 41"/>
                    <a:gd name="T18" fmla="*/ 11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14 w 41"/>
                    <a:gd name="T31" fmla="*/ 10 h 41"/>
                    <a:gd name="T32" fmla="*/ 199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E6969A9A-2D2A-47DA-AC68-E25A5DDA6AF3}"/>
                    </a:ext>
                  </a:extLst>
                </p:cNvPr>
                <p:cNvSpPr>
                  <a:spLocks/>
                </p:cNvSpPr>
                <p:nvPr/>
              </p:nvSpPr>
              <p:spPr bwMode="auto">
                <a:xfrm>
                  <a:off x="2216" y="1533"/>
                  <a:ext cx="46" cy="41"/>
                </a:xfrm>
                <a:custGeom>
                  <a:avLst/>
                  <a:gdLst>
                    <a:gd name="T0" fmla="*/ 379 w 41"/>
                    <a:gd name="T1" fmla="*/ 69 h 40"/>
                    <a:gd name="T2" fmla="*/ 521 w 41"/>
                    <a:gd name="T3" fmla="*/ 67 h 40"/>
                    <a:gd name="T4" fmla="*/ 632 w 41"/>
                    <a:gd name="T5" fmla="*/ 60 h 40"/>
                    <a:gd name="T6" fmla="*/ 709 w 41"/>
                    <a:gd name="T7" fmla="*/ 53 h 40"/>
                    <a:gd name="T8" fmla="*/ 730 w 41"/>
                    <a:gd name="T9" fmla="*/ 45 h 40"/>
                    <a:gd name="T10" fmla="*/ 709 w 41"/>
                    <a:gd name="T11" fmla="*/ 13 h 40"/>
                    <a:gd name="T12" fmla="*/ 632 w 41"/>
                    <a:gd name="T13" fmla="*/ 6 h 40"/>
                    <a:gd name="T14" fmla="*/ 521 w 41"/>
                    <a:gd name="T15" fmla="*/ 1 h 40"/>
                    <a:gd name="T16" fmla="*/ 379 w 41"/>
                    <a:gd name="T17" fmla="*/ 0 h 40"/>
                    <a:gd name="T18" fmla="*/ 239 w 41"/>
                    <a:gd name="T19" fmla="*/ 1 h 40"/>
                    <a:gd name="T20" fmla="*/ 107 w 41"/>
                    <a:gd name="T21" fmla="*/ 6 h 40"/>
                    <a:gd name="T22" fmla="*/ 1 w 41"/>
                    <a:gd name="T23" fmla="*/ 13 h 40"/>
                    <a:gd name="T24" fmla="*/ 0 w 41"/>
                    <a:gd name="T25" fmla="*/ 45 h 40"/>
                    <a:gd name="T26" fmla="*/ 1 w 41"/>
                    <a:gd name="T27" fmla="*/ 53 h 40"/>
                    <a:gd name="T28" fmla="*/ 107 w 41"/>
                    <a:gd name="T29" fmla="*/ 60 h 40"/>
                    <a:gd name="T30" fmla="*/ 239 w 41"/>
                    <a:gd name="T31" fmla="*/ 67 h 40"/>
                    <a:gd name="T32" fmla="*/ 379 w 41"/>
                    <a:gd name="T33" fmla="*/ 6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B690325D-29C7-496F-983D-2F7BE303A743}"/>
                    </a:ext>
                  </a:extLst>
                </p:cNvPr>
                <p:cNvSpPr>
                  <a:spLocks/>
                </p:cNvSpPr>
                <p:nvPr/>
              </p:nvSpPr>
              <p:spPr bwMode="auto">
                <a:xfrm>
                  <a:off x="2060" y="1496"/>
                  <a:ext cx="195" cy="126"/>
                </a:xfrm>
                <a:custGeom>
                  <a:avLst/>
                  <a:gdLst>
                    <a:gd name="T0" fmla="*/ 990 w 181"/>
                    <a:gd name="T1" fmla="*/ 41 h 129"/>
                    <a:gd name="T2" fmla="*/ 1165 w 181"/>
                    <a:gd name="T3" fmla="*/ 32 h 129"/>
                    <a:gd name="T4" fmla="*/ 1153 w 181"/>
                    <a:gd name="T5" fmla="*/ 30 h 129"/>
                    <a:gd name="T6" fmla="*/ 1139 w 181"/>
                    <a:gd name="T7" fmla="*/ 26 h 129"/>
                    <a:gd name="T8" fmla="*/ 1113 w 181"/>
                    <a:gd name="T9" fmla="*/ 21 h 129"/>
                    <a:gd name="T10" fmla="*/ 1081 w 181"/>
                    <a:gd name="T11" fmla="*/ 21 h 129"/>
                    <a:gd name="T12" fmla="*/ 1029 w 181"/>
                    <a:gd name="T13" fmla="*/ 21 h 129"/>
                    <a:gd name="T14" fmla="*/ 989 w 181"/>
                    <a:gd name="T15" fmla="*/ 19 h 129"/>
                    <a:gd name="T16" fmla="*/ 919 w 181"/>
                    <a:gd name="T17" fmla="*/ 11 h 129"/>
                    <a:gd name="T18" fmla="*/ 844 w 181"/>
                    <a:gd name="T19" fmla="*/ 6 h 129"/>
                    <a:gd name="T20" fmla="*/ 785 w 181"/>
                    <a:gd name="T21" fmla="*/ 2 h 129"/>
                    <a:gd name="T22" fmla="*/ 729 w 181"/>
                    <a:gd name="T23" fmla="*/ 1 h 129"/>
                    <a:gd name="T24" fmla="*/ 677 w 181"/>
                    <a:gd name="T25" fmla="*/ 0 h 129"/>
                    <a:gd name="T26" fmla="*/ 626 w 181"/>
                    <a:gd name="T27" fmla="*/ 0 h 129"/>
                    <a:gd name="T28" fmla="*/ 552 w 181"/>
                    <a:gd name="T29" fmla="*/ 1 h 129"/>
                    <a:gd name="T30" fmla="*/ 500 w 181"/>
                    <a:gd name="T31" fmla="*/ 3 h 129"/>
                    <a:gd name="T32" fmla="*/ 438 w 181"/>
                    <a:gd name="T33" fmla="*/ 7 h 129"/>
                    <a:gd name="T34" fmla="*/ 373 w 181"/>
                    <a:gd name="T35" fmla="*/ 10 h 129"/>
                    <a:gd name="T36" fmla="*/ 239 w 181"/>
                    <a:gd name="T37" fmla="*/ 21 h 129"/>
                    <a:gd name="T38" fmla="*/ 136 w 181"/>
                    <a:gd name="T39" fmla="*/ 21 h 129"/>
                    <a:gd name="T40" fmla="*/ 58 w 181"/>
                    <a:gd name="T41" fmla="*/ 29 h 129"/>
                    <a:gd name="T42" fmla="*/ 3 w 181"/>
                    <a:gd name="T43" fmla="*/ 42 h 129"/>
                    <a:gd name="T44" fmla="*/ 0 w 181"/>
                    <a:gd name="T45" fmla="*/ 50 h 129"/>
                    <a:gd name="T46" fmla="*/ 0 w 181"/>
                    <a:gd name="T47" fmla="*/ 58 h 129"/>
                    <a:gd name="T48" fmla="*/ 1 w 181"/>
                    <a:gd name="T49" fmla="*/ 63 h 129"/>
                    <a:gd name="T50" fmla="*/ 5 w 181"/>
                    <a:gd name="T51" fmla="*/ 71 h 129"/>
                    <a:gd name="T52" fmla="*/ 206 w 181"/>
                    <a:gd name="T53" fmla="*/ 65 h 129"/>
                    <a:gd name="T54" fmla="*/ 206 w 181"/>
                    <a:gd name="T55" fmla="*/ 65 h 129"/>
                    <a:gd name="T56" fmla="*/ 197 w 181"/>
                    <a:gd name="T57" fmla="*/ 63 h 129"/>
                    <a:gd name="T58" fmla="*/ 183 w 181"/>
                    <a:gd name="T59" fmla="*/ 60 h 129"/>
                    <a:gd name="T60" fmla="*/ 183 w 181"/>
                    <a:gd name="T61" fmla="*/ 56 h 129"/>
                    <a:gd name="T62" fmla="*/ 183 w 181"/>
                    <a:gd name="T63" fmla="*/ 49 h 129"/>
                    <a:gd name="T64" fmla="*/ 206 w 181"/>
                    <a:gd name="T65" fmla="*/ 43 h 129"/>
                    <a:gd name="T66" fmla="*/ 257 w 181"/>
                    <a:gd name="T67" fmla="*/ 35 h 129"/>
                    <a:gd name="T68" fmla="*/ 331 w 181"/>
                    <a:gd name="T69" fmla="*/ 22 h 129"/>
                    <a:gd name="T70" fmla="*/ 447 w 181"/>
                    <a:gd name="T71" fmla="*/ 21 h 129"/>
                    <a:gd name="T72" fmla="*/ 500 w 181"/>
                    <a:gd name="T73" fmla="*/ 21 h 129"/>
                    <a:gd name="T74" fmla="*/ 541 w 181"/>
                    <a:gd name="T75" fmla="*/ 21 h 129"/>
                    <a:gd name="T76" fmla="*/ 583 w 181"/>
                    <a:gd name="T77" fmla="*/ 21 h 129"/>
                    <a:gd name="T78" fmla="*/ 628 w 181"/>
                    <a:gd name="T79" fmla="*/ 21 h 129"/>
                    <a:gd name="T80" fmla="*/ 657 w 181"/>
                    <a:gd name="T81" fmla="*/ 21 h 129"/>
                    <a:gd name="T82" fmla="*/ 691 w 181"/>
                    <a:gd name="T83" fmla="*/ 21 h 129"/>
                    <a:gd name="T84" fmla="*/ 735 w 181"/>
                    <a:gd name="T85" fmla="*/ 21 h 129"/>
                    <a:gd name="T86" fmla="*/ 782 w 181"/>
                    <a:gd name="T87" fmla="*/ 21 h 129"/>
                    <a:gd name="T88" fmla="*/ 822 w 181"/>
                    <a:gd name="T89" fmla="*/ 21 h 129"/>
                    <a:gd name="T90" fmla="*/ 864 w 181"/>
                    <a:gd name="T91" fmla="*/ 21 h 129"/>
                    <a:gd name="T92" fmla="*/ 909 w 181"/>
                    <a:gd name="T93" fmla="*/ 22 h 129"/>
                    <a:gd name="T94" fmla="*/ 931 w 181"/>
                    <a:gd name="T95" fmla="*/ 28 h 129"/>
                    <a:gd name="T96" fmla="*/ 955 w 181"/>
                    <a:gd name="T97" fmla="*/ 34 h 129"/>
                    <a:gd name="T98" fmla="*/ 981 w 181"/>
                    <a:gd name="T99" fmla="*/ 38 h 129"/>
                    <a:gd name="T100" fmla="*/ 989 w 181"/>
                    <a:gd name="T101" fmla="*/ 40 h 129"/>
                    <a:gd name="T102" fmla="*/ 990 w 181"/>
                    <a:gd name="T103" fmla="*/ 41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736AF1DE-3750-4ADB-88D2-D351759F6D7F}"/>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9790A16B-7A71-478C-8E43-F5B7F9C8B8A0}"/>
                    </a:ext>
                  </a:extLst>
                </p:cNvPr>
                <p:cNvSpPr>
                  <a:spLocks/>
                </p:cNvSpPr>
                <p:nvPr/>
              </p:nvSpPr>
              <p:spPr bwMode="auto">
                <a:xfrm>
                  <a:off x="2188" y="1889"/>
                  <a:ext cx="43" cy="39"/>
                </a:xfrm>
                <a:custGeom>
                  <a:avLst/>
                  <a:gdLst>
                    <a:gd name="T0" fmla="*/ 46 w 42"/>
                    <a:gd name="T1" fmla="*/ 7 h 42"/>
                    <a:gd name="T2" fmla="*/ 54 w 42"/>
                    <a:gd name="T3" fmla="*/ 7 h 42"/>
                    <a:gd name="T4" fmla="*/ 61 w 42"/>
                    <a:gd name="T5" fmla="*/ 7 h 42"/>
                    <a:gd name="T6" fmla="*/ 69 w 42"/>
                    <a:gd name="T7" fmla="*/ 7 h 42"/>
                    <a:gd name="T8" fmla="*/ 71 w 42"/>
                    <a:gd name="T9" fmla="*/ 7 h 42"/>
                    <a:gd name="T10" fmla="*/ 69 w 42"/>
                    <a:gd name="T11" fmla="*/ 7 h 42"/>
                    <a:gd name="T12" fmla="*/ 61 w 42"/>
                    <a:gd name="T13" fmla="*/ 6 h 42"/>
                    <a:gd name="T14" fmla="*/ 54 w 42"/>
                    <a:gd name="T15" fmla="*/ 2 h 42"/>
                    <a:gd name="T16" fmla="*/ 46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6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3A0CE8F4-4791-4EF1-A262-AC1E4CE725E3}"/>
                    </a:ext>
                  </a:extLst>
                </p:cNvPr>
                <p:cNvSpPr>
                  <a:spLocks/>
                </p:cNvSpPr>
                <p:nvPr/>
              </p:nvSpPr>
              <p:spPr bwMode="auto">
                <a:xfrm>
                  <a:off x="2346" y="1826"/>
                  <a:ext cx="46" cy="41"/>
                </a:xfrm>
                <a:custGeom>
                  <a:avLst/>
                  <a:gdLst>
                    <a:gd name="T0" fmla="*/ 352 w 41"/>
                    <a:gd name="T1" fmla="*/ 41 h 41"/>
                    <a:gd name="T2" fmla="*/ 497 w 41"/>
                    <a:gd name="T3" fmla="*/ 40 h 41"/>
                    <a:gd name="T4" fmla="*/ 626 w 41"/>
                    <a:gd name="T5" fmla="*/ 36 h 41"/>
                    <a:gd name="T6" fmla="*/ 709 w 41"/>
                    <a:gd name="T7" fmla="*/ 29 h 41"/>
                    <a:gd name="T8" fmla="*/ 730 w 41"/>
                    <a:gd name="T9" fmla="*/ 21 h 41"/>
                    <a:gd name="T10" fmla="*/ 709 w 41"/>
                    <a:gd name="T11" fmla="*/ 13 h 41"/>
                    <a:gd name="T12" fmla="*/ 626 w 41"/>
                    <a:gd name="T13" fmla="*/ 6 h 41"/>
                    <a:gd name="T14" fmla="*/ 497 w 41"/>
                    <a:gd name="T15" fmla="*/ 1 h 41"/>
                    <a:gd name="T16" fmla="*/ 352 w 41"/>
                    <a:gd name="T17" fmla="*/ 0 h 41"/>
                    <a:gd name="T18" fmla="*/ 213 w 41"/>
                    <a:gd name="T19" fmla="*/ 1 h 41"/>
                    <a:gd name="T20" fmla="*/ 95 w 41"/>
                    <a:gd name="T21" fmla="*/ 6 h 41"/>
                    <a:gd name="T22" fmla="*/ 1 w 41"/>
                    <a:gd name="T23" fmla="*/ 13 h 41"/>
                    <a:gd name="T24" fmla="*/ 0 w 41"/>
                    <a:gd name="T25" fmla="*/ 21 h 41"/>
                    <a:gd name="T26" fmla="*/ 1 w 41"/>
                    <a:gd name="T27" fmla="*/ 29 h 41"/>
                    <a:gd name="T28" fmla="*/ 95 w 41"/>
                    <a:gd name="T29" fmla="*/ 36 h 41"/>
                    <a:gd name="T30" fmla="*/ 213 w 41"/>
                    <a:gd name="T31" fmla="*/ 40 h 41"/>
                    <a:gd name="T32" fmla="*/ 352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5F7BB386-0A4B-4B24-B272-226730827287}"/>
                    </a:ext>
                  </a:extLst>
                </p:cNvPr>
                <p:cNvSpPr>
                  <a:spLocks/>
                </p:cNvSpPr>
                <p:nvPr/>
              </p:nvSpPr>
              <p:spPr bwMode="auto">
                <a:xfrm>
                  <a:off x="2190" y="1789"/>
                  <a:ext cx="195" cy="127"/>
                </a:xfrm>
                <a:custGeom>
                  <a:avLst/>
                  <a:gdLst>
                    <a:gd name="T0" fmla="*/ 1303 w 179"/>
                    <a:gd name="T1" fmla="*/ 42 h 129"/>
                    <a:gd name="T2" fmla="*/ 1528 w 179"/>
                    <a:gd name="T3" fmla="*/ 32 h 129"/>
                    <a:gd name="T4" fmla="*/ 1510 w 179"/>
                    <a:gd name="T5" fmla="*/ 32 h 129"/>
                    <a:gd name="T6" fmla="*/ 1496 w 179"/>
                    <a:gd name="T7" fmla="*/ 32 h 129"/>
                    <a:gd name="T8" fmla="*/ 1465 w 179"/>
                    <a:gd name="T9" fmla="*/ 32 h 129"/>
                    <a:gd name="T10" fmla="*/ 1422 w 179"/>
                    <a:gd name="T11" fmla="*/ 32 h 129"/>
                    <a:gd name="T12" fmla="*/ 1370 w 179"/>
                    <a:gd name="T13" fmla="*/ 28 h 129"/>
                    <a:gd name="T14" fmla="*/ 1303 w 179"/>
                    <a:gd name="T15" fmla="*/ 18 h 129"/>
                    <a:gd name="T16" fmla="*/ 1217 w 179"/>
                    <a:gd name="T17" fmla="*/ 12 h 129"/>
                    <a:gd name="T18" fmla="*/ 1117 w 179"/>
                    <a:gd name="T19" fmla="*/ 5 h 129"/>
                    <a:gd name="T20" fmla="*/ 1044 w 179"/>
                    <a:gd name="T21" fmla="*/ 2 h 129"/>
                    <a:gd name="T22" fmla="*/ 968 w 179"/>
                    <a:gd name="T23" fmla="*/ 0 h 129"/>
                    <a:gd name="T24" fmla="*/ 893 w 179"/>
                    <a:gd name="T25" fmla="*/ 0 h 129"/>
                    <a:gd name="T26" fmla="*/ 816 w 179"/>
                    <a:gd name="T27" fmla="*/ 0 h 129"/>
                    <a:gd name="T28" fmla="*/ 740 w 179"/>
                    <a:gd name="T29" fmla="*/ 1 h 129"/>
                    <a:gd name="T30" fmla="*/ 668 w 179"/>
                    <a:gd name="T31" fmla="*/ 4 h 129"/>
                    <a:gd name="T32" fmla="*/ 582 w 179"/>
                    <a:gd name="T33" fmla="*/ 6 h 129"/>
                    <a:gd name="T34" fmla="*/ 490 w 179"/>
                    <a:gd name="T35" fmla="*/ 10 h 129"/>
                    <a:gd name="T36" fmla="*/ 318 w 179"/>
                    <a:gd name="T37" fmla="*/ 23 h 129"/>
                    <a:gd name="T38" fmla="*/ 190 w 179"/>
                    <a:gd name="T39" fmla="*/ 32 h 129"/>
                    <a:gd name="T40" fmla="*/ 82 w 179"/>
                    <a:gd name="T41" fmla="*/ 32 h 129"/>
                    <a:gd name="T42" fmla="*/ 3 w 179"/>
                    <a:gd name="T43" fmla="*/ 45 h 129"/>
                    <a:gd name="T44" fmla="*/ 1 w 179"/>
                    <a:gd name="T45" fmla="*/ 63 h 129"/>
                    <a:gd name="T46" fmla="*/ 0 w 179"/>
                    <a:gd name="T47" fmla="*/ 74 h 129"/>
                    <a:gd name="T48" fmla="*/ 2 w 179"/>
                    <a:gd name="T49" fmla="*/ 81 h 129"/>
                    <a:gd name="T50" fmla="*/ 58 w 179"/>
                    <a:gd name="T51" fmla="*/ 87 h 129"/>
                    <a:gd name="T52" fmla="*/ 269 w 179"/>
                    <a:gd name="T53" fmla="*/ 82 h 129"/>
                    <a:gd name="T54" fmla="*/ 269 w 179"/>
                    <a:gd name="T55" fmla="*/ 82 h 129"/>
                    <a:gd name="T56" fmla="*/ 268 w 179"/>
                    <a:gd name="T57" fmla="*/ 80 h 129"/>
                    <a:gd name="T58" fmla="*/ 251 w 179"/>
                    <a:gd name="T59" fmla="*/ 76 h 129"/>
                    <a:gd name="T60" fmla="*/ 247 w 179"/>
                    <a:gd name="T61" fmla="*/ 71 h 129"/>
                    <a:gd name="T62" fmla="*/ 251 w 179"/>
                    <a:gd name="T63" fmla="*/ 60 h 129"/>
                    <a:gd name="T64" fmla="*/ 273 w 179"/>
                    <a:gd name="T65" fmla="*/ 48 h 129"/>
                    <a:gd name="T66" fmla="*/ 346 w 179"/>
                    <a:gd name="T67" fmla="*/ 34 h 129"/>
                    <a:gd name="T68" fmla="*/ 450 w 179"/>
                    <a:gd name="T69" fmla="*/ 32 h 129"/>
                    <a:gd name="T70" fmla="*/ 589 w 179"/>
                    <a:gd name="T71" fmla="*/ 32 h 129"/>
                    <a:gd name="T72" fmla="*/ 660 w 179"/>
                    <a:gd name="T73" fmla="*/ 32 h 129"/>
                    <a:gd name="T74" fmla="*/ 719 w 179"/>
                    <a:gd name="T75" fmla="*/ 31 h 129"/>
                    <a:gd name="T76" fmla="*/ 761 w 179"/>
                    <a:gd name="T77" fmla="*/ 30 h 129"/>
                    <a:gd name="T78" fmla="*/ 816 w 179"/>
                    <a:gd name="T79" fmla="*/ 29 h 129"/>
                    <a:gd name="T80" fmla="*/ 873 w 179"/>
                    <a:gd name="T81" fmla="*/ 29 h 129"/>
                    <a:gd name="T82" fmla="*/ 927 w 179"/>
                    <a:gd name="T83" fmla="*/ 29 h 129"/>
                    <a:gd name="T84" fmla="*/ 968 w 179"/>
                    <a:gd name="T85" fmla="*/ 30 h 129"/>
                    <a:gd name="T86" fmla="*/ 1025 w 179"/>
                    <a:gd name="T87" fmla="*/ 32 h 129"/>
                    <a:gd name="T88" fmla="*/ 1137 w 179"/>
                    <a:gd name="T89" fmla="*/ 32 h 129"/>
                    <a:gd name="T90" fmla="*/ 1235 w 179"/>
                    <a:gd name="T91" fmla="*/ 32 h 129"/>
                    <a:gd name="T92" fmla="*/ 1288 w 179"/>
                    <a:gd name="T93" fmla="*/ 37 h 129"/>
                    <a:gd name="T94" fmla="*/ 1303 w 179"/>
                    <a:gd name="T95" fmla="*/ 42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BFC6B242-58E6-410D-9FE0-95B0646A9D5B}"/>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6E2E8A05-7995-4F2B-AD6C-9C3B24B5AC93}"/>
                    </a:ext>
                  </a:extLst>
                </p:cNvPr>
                <p:cNvSpPr>
                  <a:spLocks/>
                </p:cNvSpPr>
                <p:nvPr/>
              </p:nvSpPr>
              <p:spPr bwMode="auto">
                <a:xfrm>
                  <a:off x="2320" y="2208"/>
                  <a:ext cx="44" cy="39"/>
                </a:xfrm>
                <a:custGeom>
                  <a:avLst/>
                  <a:gdLst>
                    <a:gd name="T0" fmla="*/ 210 w 40"/>
                    <a:gd name="T1" fmla="*/ 20 h 40"/>
                    <a:gd name="T2" fmla="*/ 293 w 40"/>
                    <a:gd name="T3" fmla="*/ 20 h 40"/>
                    <a:gd name="T4" fmla="*/ 372 w 40"/>
                    <a:gd name="T5" fmla="*/ 20 h 40"/>
                    <a:gd name="T6" fmla="*/ 422 w 40"/>
                    <a:gd name="T7" fmla="*/ 20 h 40"/>
                    <a:gd name="T8" fmla="*/ 428 w 40"/>
                    <a:gd name="T9" fmla="*/ 20 h 40"/>
                    <a:gd name="T10" fmla="*/ 422 w 40"/>
                    <a:gd name="T11" fmla="*/ 13 h 40"/>
                    <a:gd name="T12" fmla="*/ 372 w 40"/>
                    <a:gd name="T13" fmla="*/ 6 h 40"/>
                    <a:gd name="T14" fmla="*/ 293 w 40"/>
                    <a:gd name="T15" fmla="*/ 1 h 40"/>
                    <a:gd name="T16" fmla="*/ 210 w 40"/>
                    <a:gd name="T17" fmla="*/ 0 h 40"/>
                    <a:gd name="T18" fmla="*/ 131 w 40"/>
                    <a:gd name="T19" fmla="*/ 1 h 40"/>
                    <a:gd name="T20" fmla="*/ 67 w 40"/>
                    <a:gd name="T21" fmla="*/ 6 h 40"/>
                    <a:gd name="T22" fmla="*/ 1 w 40"/>
                    <a:gd name="T23" fmla="*/ 13 h 40"/>
                    <a:gd name="T24" fmla="*/ 0 w 40"/>
                    <a:gd name="T25" fmla="*/ 20 h 40"/>
                    <a:gd name="T26" fmla="*/ 1 w 40"/>
                    <a:gd name="T27" fmla="*/ 20 h 40"/>
                    <a:gd name="T28" fmla="*/ 67 w 40"/>
                    <a:gd name="T29" fmla="*/ 20 h 40"/>
                    <a:gd name="T30" fmla="*/ 131 w 40"/>
                    <a:gd name="T31" fmla="*/ 20 h 40"/>
                    <a:gd name="T32" fmla="*/ 210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D167BA64-A3CE-4E4B-A0B3-1558DB040FAF}"/>
                    </a:ext>
                  </a:extLst>
                </p:cNvPr>
                <p:cNvSpPr>
                  <a:spLocks/>
                </p:cNvSpPr>
                <p:nvPr/>
              </p:nvSpPr>
              <p:spPr bwMode="auto">
                <a:xfrm>
                  <a:off x="2479" y="2145"/>
                  <a:ext cx="45" cy="41"/>
                </a:xfrm>
                <a:custGeom>
                  <a:avLst/>
                  <a:gdLst>
                    <a:gd name="T0" fmla="*/ 199 w 41"/>
                    <a:gd name="T1" fmla="*/ 69 h 40"/>
                    <a:gd name="T2" fmla="*/ 288 w 41"/>
                    <a:gd name="T3" fmla="*/ 67 h 40"/>
                    <a:gd name="T4" fmla="*/ 347 w 41"/>
                    <a:gd name="T5" fmla="*/ 59 h 40"/>
                    <a:gd name="T6" fmla="*/ 410 w 41"/>
                    <a:gd name="T7" fmla="*/ 52 h 40"/>
                    <a:gd name="T8" fmla="*/ 416 w 41"/>
                    <a:gd name="T9" fmla="*/ 19 h 40"/>
                    <a:gd name="T10" fmla="*/ 410 w 41"/>
                    <a:gd name="T11" fmla="*/ 12 h 40"/>
                    <a:gd name="T12" fmla="*/ 347 w 41"/>
                    <a:gd name="T13" fmla="*/ 5 h 40"/>
                    <a:gd name="T14" fmla="*/ 288 w 41"/>
                    <a:gd name="T15" fmla="*/ 1 h 40"/>
                    <a:gd name="T16" fmla="*/ 199 w 41"/>
                    <a:gd name="T17" fmla="*/ 0 h 40"/>
                    <a:gd name="T18" fmla="*/ 114 w 41"/>
                    <a:gd name="T19" fmla="*/ 1 h 40"/>
                    <a:gd name="T20" fmla="*/ 5 w 41"/>
                    <a:gd name="T21" fmla="*/ 5 h 40"/>
                    <a:gd name="T22" fmla="*/ 1 w 41"/>
                    <a:gd name="T23" fmla="*/ 12 h 40"/>
                    <a:gd name="T24" fmla="*/ 0 w 41"/>
                    <a:gd name="T25" fmla="*/ 19 h 40"/>
                    <a:gd name="T26" fmla="*/ 1 w 41"/>
                    <a:gd name="T27" fmla="*/ 52 h 40"/>
                    <a:gd name="T28" fmla="*/ 5 w 41"/>
                    <a:gd name="T29" fmla="*/ 59 h 40"/>
                    <a:gd name="T30" fmla="*/ 114 w 41"/>
                    <a:gd name="T31" fmla="*/ 67 h 40"/>
                    <a:gd name="T32" fmla="*/ 199 w 41"/>
                    <a:gd name="T33" fmla="*/ 69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010ED79F-9F84-4951-9964-5501132726FD}"/>
                    </a:ext>
                  </a:extLst>
                </p:cNvPr>
                <p:cNvSpPr>
                  <a:spLocks/>
                </p:cNvSpPr>
                <p:nvPr/>
              </p:nvSpPr>
              <p:spPr bwMode="auto">
                <a:xfrm>
                  <a:off x="2322" y="2107"/>
                  <a:ext cx="196" cy="126"/>
                </a:xfrm>
                <a:custGeom>
                  <a:avLst/>
                  <a:gdLst>
                    <a:gd name="T0" fmla="*/ 1088 w 180"/>
                    <a:gd name="T1" fmla="*/ 5 h 129"/>
                    <a:gd name="T2" fmla="*/ 1024 w 180"/>
                    <a:gd name="T3" fmla="*/ 2 h 129"/>
                    <a:gd name="T4" fmla="*/ 946 w 180"/>
                    <a:gd name="T5" fmla="*/ 1 h 129"/>
                    <a:gd name="T6" fmla="*/ 874 w 180"/>
                    <a:gd name="T7" fmla="*/ 0 h 129"/>
                    <a:gd name="T8" fmla="*/ 793 w 180"/>
                    <a:gd name="T9" fmla="*/ 0 h 129"/>
                    <a:gd name="T10" fmla="*/ 718 w 180"/>
                    <a:gd name="T11" fmla="*/ 1 h 129"/>
                    <a:gd name="T12" fmla="*/ 636 w 180"/>
                    <a:gd name="T13" fmla="*/ 3 h 129"/>
                    <a:gd name="T14" fmla="*/ 564 w 180"/>
                    <a:gd name="T15" fmla="*/ 6 h 129"/>
                    <a:gd name="T16" fmla="*/ 469 w 180"/>
                    <a:gd name="T17" fmla="*/ 10 h 129"/>
                    <a:gd name="T18" fmla="*/ 295 w 180"/>
                    <a:gd name="T19" fmla="*/ 21 h 129"/>
                    <a:gd name="T20" fmla="*/ 175 w 180"/>
                    <a:gd name="T21" fmla="*/ 21 h 129"/>
                    <a:gd name="T22" fmla="*/ 75 w 180"/>
                    <a:gd name="T23" fmla="*/ 29 h 129"/>
                    <a:gd name="T24" fmla="*/ 3 w 180"/>
                    <a:gd name="T25" fmla="*/ 42 h 129"/>
                    <a:gd name="T26" fmla="*/ 0 w 180"/>
                    <a:gd name="T27" fmla="*/ 50 h 129"/>
                    <a:gd name="T28" fmla="*/ 0 w 180"/>
                    <a:gd name="T29" fmla="*/ 58 h 129"/>
                    <a:gd name="T30" fmla="*/ 1 w 180"/>
                    <a:gd name="T31" fmla="*/ 63 h 129"/>
                    <a:gd name="T32" fmla="*/ 5 w 180"/>
                    <a:gd name="T33" fmla="*/ 71 h 129"/>
                    <a:gd name="T34" fmla="*/ 266 w 180"/>
                    <a:gd name="T35" fmla="*/ 65 h 129"/>
                    <a:gd name="T36" fmla="*/ 266 w 180"/>
                    <a:gd name="T37" fmla="*/ 65 h 129"/>
                    <a:gd name="T38" fmla="*/ 249 w 180"/>
                    <a:gd name="T39" fmla="*/ 63 h 129"/>
                    <a:gd name="T40" fmla="*/ 246 w 180"/>
                    <a:gd name="T41" fmla="*/ 60 h 129"/>
                    <a:gd name="T42" fmla="*/ 229 w 180"/>
                    <a:gd name="T43" fmla="*/ 55 h 129"/>
                    <a:gd name="T44" fmla="*/ 246 w 180"/>
                    <a:gd name="T45" fmla="*/ 49 h 129"/>
                    <a:gd name="T46" fmla="*/ 268 w 180"/>
                    <a:gd name="T47" fmla="*/ 43 h 129"/>
                    <a:gd name="T48" fmla="*/ 321 w 180"/>
                    <a:gd name="T49" fmla="*/ 34 h 129"/>
                    <a:gd name="T50" fmla="*/ 431 w 180"/>
                    <a:gd name="T51" fmla="*/ 22 h 129"/>
                    <a:gd name="T52" fmla="*/ 573 w 180"/>
                    <a:gd name="T53" fmla="*/ 21 h 129"/>
                    <a:gd name="T54" fmla="*/ 629 w 180"/>
                    <a:gd name="T55" fmla="*/ 21 h 129"/>
                    <a:gd name="T56" fmla="*/ 685 w 180"/>
                    <a:gd name="T57" fmla="*/ 21 h 129"/>
                    <a:gd name="T58" fmla="*/ 746 w 180"/>
                    <a:gd name="T59" fmla="*/ 21 h 129"/>
                    <a:gd name="T60" fmla="*/ 805 w 180"/>
                    <a:gd name="T61" fmla="*/ 21 h 129"/>
                    <a:gd name="T62" fmla="*/ 852 w 180"/>
                    <a:gd name="T63" fmla="*/ 21 h 129"/>
                    <a:gd name="T64" fmla="*/ 895 w 180"/>
                    <a:gd name="T65" fmla="*/ 21 h 129"/>
                    <a:gd name="T66" fmla="*/ 952 w 180"/>
                    <a:gd name="T67" fmla="*/ 21 h 129"/>
                    <a:gd name="T68" fmla="*/ 1006 w 180"/>
                    <a:gd name="T69" fmla="*/ 21 h 129"/>
                    <a:gd name="T70" fmla="*/ 1129 w 180"/>
                    <a:gd name="T71" fmla="*/ 21 h 129"/>
                    <a:gd name="T72" fmla="*/ 1214 w 180"/>
                    <a:gd name="T73" fmla="*/ 28 h 129"/>
                    <a:gd name="T74" fmla="*/ 1259 w 180"/>
                    <a:gd name="T75" fmla="*/ 38 h 129"/>
                    <a:gd name="T76" fmla="*/ 1290 w 180"/>
                    <a:gd name="T77" fmla="*/ 41 h 129"/>
                    <a:gd name="T78" fmla="*/ 1508 w 180"/>
                    <a:gd name="T79" fmla="*/ 32 h 129"/>
                    <a:gd name="T80" fmla="*/ 1494 w 180"/>
                    <a:gd name="T81" fmla="*/ 30 h 129"/>
                    <a:gd name="T82" fmla="*/ 1483 w 180"/>
                    <a:gd name="T83" fmla="*/ 25 h 129"/>
                    <a:gd name="T84" fmla="*/ 1457 w 180"/>
                    <a:gd name="T85" fmla="*/ 21 h 129"/>
                    <a:gd name="T86" fmla="*/ 1406 w 180"/>
                    <a:gd name="T87" fmla="*/ 21 h 129"/>
                    <a:gd name="T88" fmla="*/ 1343 w 180"/>
                    <a:gd name="T89" fmla="*/ 21 h 129"/>
                    <a:gd name="T90" fmla="*/ 1263 w 180"/>
                    <a:gd name="T91" fmla="*/ 19 h 129"/>
                    <a:gd name="T92" fmla="*/ 1185 w 180"/>
                    <a:gd name="T93" fmla="*/ 11 h 129"/>
                    <a:gd name="T94" fmla="*/ 1088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D32805FD-6DF9-45D1-9D6C-C961B17E6A05}"/>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Inglés</a:t>
              </a:r>
              <a:endParaRPr lang="en-US" altLang="en-US">
                <a:latin typeface="Tahoma" panose="020B0604030504040204" pitchFamily="34" charset="0"/>
              </a:endParaRPr>
            </a:p>
          </p:txBody>
        </p:sp>
        <p:sp>
          <p:nvSpPr>
            <p:cNvPr id="8216" name="Text Box 2238">
              <a:extLst>
                <a:ext uri="{FF2B5EF4-FFF2-40B4-BE49-F238E27FC236}">
                  <a16:creationId xmlns:a16="http://schemas.microsoft.com/office/drawing/2014/main" id="{2815134A-C477-46F2-9210-AF9A5CBE75A6}"/>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1200">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F6579127-B7BB-4067-9521-71BAE2CF0FF0}"/>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8400" name="Clip" r:id="rId6" imgW="1160352" imgH="1786550" progId="MS_ClipArt_Gallery.2">
                    <p:embed/>
                  </p:oleObj>
                </mc:Choice>
                <mc:Fallback>
                  <p:oleObj name="Clip" r:id="rId6" imgW="1160352" imgH="1786550" progId="MS_ClipArt_Gallery.2">
                    <p:embed/>
                    <p:pic>
                      <p:nvPicPr>
                        <p:cNvPr id="0" name="Object 22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50EBEEAB-2847-44F9-85B1-9FD8EBBA79FD}"/>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8401" name="Clip" r:id="rId8" imgW="1160352" imgH="1786550" progId="MS_ClipArt_Gallery.2">
                    <p:embed/>
                  </p:oleObj>
                </mc:Choice>
                <mc:Fallback>
                  <p:oleObj name="Clip" r:id="rId8" imgW="1160352" imgH="1786550" progId="MS_ClipArt_Gallery.2">
                    <p:embed/>
                    <p:pic>
                      <p:nvPicPr>
                        <p:cNvPr id="0" name="Object 22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4">
            <a:extLst>
              <a:ext uri="{FF2B5EF4-FFF2-40B4-BE49-F238E27FC236}">
                <a16:creationId xmlns:a16="http://schemas.microsoft.com/office/drawing/2014/main" id="{3D5C4429-FA1B-4DBA-852D-E6F6A0D7D1D7}"/>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1400" b="1">
                <a:solidFill>
                  <a:schemeClr val="tx1"/>
                </a:solidFill>
                <a:latin typeface="Times New Roman" panose="02020603050405020304" pitchFamily="18" charset="0"/>
              </a:defRPr>
            </a:lvl1pPr>
            <a:lvl2pPr marL="742950" indent="-285750" defTabSz="571500">
              <a:tabLst>
                <a:tab pos="457200" algn="l"/>
                <a:tab pos="2971800" algn="l"/>
                <a:tab pos="3771900" algn="l"/>
              </a:tabLst>
              <a:defRPr sz="1400" b="1">
                <a:solidFill>
                  <a:schemeClr val="tx1"/>
                </a:solidFill>
                <a:latin typeface="Times New Roman" panose="02020603050405020304" pitchFamily="18" charset="0"/>
              </a:defRPr>
            </a:lvl2pPr>
            <a:lvl3pPr marL="1143000" indent="-228600" defTabSz="571500">
              <a:tabLst>
                <a:tab pos="457200" algn="l"/>
                <a:tab pos="2971800" algn="l"/>
                <a:tab pos="3771900" algn="l"/>
              </a:tabLst>
              <a:defRPr sz="1400" b="1">
                <a:solidFill>
                  <a:schemeClr val="tx1"/>
                </a:solidFill>
                <a:latin typeface="Times New Roman" panose="02020603050405020304" pitchFamily="18" charset="0"/>
              </a:defRPr>
            </a:lvl3pPr>
            <a:lvl4pPr marL="1600200" indent="-228600" defTabSz="571500">
              <a:tabLst>
                <a:tab pos="457200" algn="l"/>
                <a:tab pos="2971800" algn="l"/>
                <a:tab pos="3771900" algn="l"/>
              </a:tabLst>
              <a:defRPr sz="1400" b="1">
                <a:solidFill>
                  <a:schemeClr val="tx1"/>
                </a:solidFill>
                <a:latin typeface="Times New Roman" panose="02020603050405020304" pitchFamily="18" charset="0"/>
              </a:defRPr>
            </a:lvl4pPr>
            <a:lvl5pPr marL="2057400" indent="-228600" defTabSz="571500">
              <a:tabLst>
                <a:tab pos="457200" algn="l"/>
                <a:tab pos="2971800" algn="l"/>
                <a:tab pos="3771900" algn="l"/>
              </a:tabLst>
              <a:defRPr sz="1400" b="1">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1400" b="1">
                <a:solidFill>
                  <a:schemeClr val="tx1"/>
                </a:solidFill>
                <a:latin typeface="Times New Roman" panose="02020603050405020304" pitchFamily="18" charset="0"/>
              </a:defRPr>
            </a:lvl9pPr>
          </a:lstStyle>
          <a:p>
            <a:r>
              <a:rPr lang="es-ES_tradnl" altLang="en-US" sz="1200"/>
              <a:t>OTHER TOPICS INCLUDE	OTROS TEMAS INCLUYEN</a:t>
            </a:r>
            <a:endParaRPr lang="es-ES_tradnl" altLang="en-US" sz="1300"/>
          </a:p>
          <a:p>
            <a:r>
              <a:rPr lang="es-ES_tradnl" altLang="en-US" sz="1300"/>
              <a:t>Accident Investigation	Investigación de Accidentes</a:t>
            </a:r>
          </a:p>
          <a:p>
            <a:r>
              <a:rPr lang="es-ES_tradnl" altLang="en-US" sz="1300"/>
              <a:t>Bloodborne Pathogens	Patógenos de la Sangre</a:t>
            </a:r>
          </a:p>
          <a:p>
            <a:r>
              <a:rPr lang="es-ES_tradnl" altLang="en-US" sz="1300"/>
              <a:t>Excavations	Excavaciones	</a:t>
            </a:r>
          </a:p>
          <a:p>
            <a:r>
              <a:rPr lang="es-ES_tradnl" altLang="en-US" sz="1300"/>
              <a:t>Fall Protection	Protección Contra Caídas</a:t>
            </a:r>
          </a:p>
          <a:p>
            <a:r>
              <a:rPr lang="es-ES_tradnl" altLang="en-US" sz="1300"/>
              <a:t>Hazard Communication	Comunicación de Riesgo</a:t>
            </a:r>
          </a:p>
          <a:p>
            <a:r>
              <a:rPr lang="es-ES_tradnl" altLang="en-US" sz="1300"/>
              <a:t>Hazard Identification 	Localización de Riesgos</a:t>
            </a:r>
          </a:p>
          <a:p>
            <a:r>
              <a:rPr lang="es-ES_tradnl" altLang="en-US" sz="1300"/>
              <a:t>Hazardous Energy Control	Control de Energía Peligrosa</a:t>
            </a:r>
          </a:p>
          <a:p>
            <a:r>
              <a:rPr lang="es-ES_tradnl" altLang="en-US" sz="1300"/>
              <a:t>Industrial Vehicles	Vehículos Industriales</a:t>
            </a:r>
          </a:p>
          <a:p>
            <a:r>
              <a:rPr lang="es-ES_tradnl" altLang="en-US" sz="1300"/>
              <a:t>Machine Safeguarding	Resguardos de M</a:t>
            </a:r>
            <a:r>
              <a:rPr lang="es-ES" altLang="en-US" sz="1300"/>
              <a:t>áquinas</a:t>
            </a:r>
            <a:endParaRPr lang="es-ES_tradnl" altLang="en-US" sz="1300"/>
          </a:p>
          <a:p>
            <a:r>
              <a:rPr lang="es-ES_tradnl" altLang="en-US" sz="1300"/>
              <a:t>Manual Material Handling  	Manipulación Manual de Cargas</a:t>
            </a:r>
          </a:p>
          <a:p>
            <a:r>
              <a:rPr lang="es-ES_tradnl" altLang="en-US" sz="1300"/>
              <a:t>Occupational Health 	Higiene Laboral</a:t>
            </a:r>
          </a:p>
          <a:p>
            <a:r>
              <a:rPr lang="es-ES_tradnl" altLang="en-US" sz="1300"/>
              <a:t>Portable Ladders 	Escaleras Portátiles</a:t>
            </a:r>
          </a:p>
          <a:p>
            <a:r>
              <a:rPr lang="es-ES_tradnl" altLang="en-US" sz="1300"/>
              <a:t>Restaurant Safety Tip Sheets	Hojas de Consejos para Restaurantes</a:t>
            </a:r>
          </a:p>
          <a:p>
            <a:r>
              <a:rPr lang="es-ES_tradnl" altLang="en-US" sz="1300"/>
              <a:t>Safety Committees and 	Comités de Seguridad y Reuniones de 	 	Safety Meetings 		Seguridad</a:t>
            </a:r>
          </a:p>
          <a:p>
            <a:r>
              <a:rPr lang="es-ES_tradnl" altLang="en-US" sz="1300"/>
              <a:t>Scaffolds 	Andamios</a:t>
            </a:r>
            <a:endParaRPr lang="en-US" altLang="en-US" sz="1300"/>
          </a:p>
        </p:txBody>
      </p:sp>
      <p:sp>
        <p:nvSpPr>
          <p:cNvPr id="37891" name="Rectangle 1216">
            <a:extLst>
              <a:ext uri="{FF2B5EF4-FFF2-40B4-BE49-F238E27FC236}">
                <a16:creationId xmlns:a16="http://schemas.microsoft.com/office/drawing/2014/main" id="{133CCC07-2C44-4357-8B85-69503FFE9224}"/>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1200"/>
              <a:t>Toll free number in Spanish: 1 (800) 843-8086</a:t>
            </a:r>
          </a:p>
          <a:p>
            <a:r>
              <a:rPr lang="en-US" altLang="en-US" sz="1200"/>
              <a:t>Toll free number in English: 1 (800) 922-2689</a:t>
            </a:r>
          </a:p>
          <a:p>
            <a:r>
              <a:rPr lang="en-US" altLang="en-US" sz="1200"/>
              <a:t>Web site:</a:t>
            </a:r>
            <a:r>
              <a:rPr lang="en-US" altLang="en-US" sz="1200">
                <a:solidFill>
                  <a:schemeClr val="tx2"/>
                </a:solidFill>
              </a:rPr>
              <a:t>  osha.oregon.gov</a:t>
            </a:r>
          </a:p>
        </p:txBody>
      </p:sp>
      <p:pic>
        <p:nvPicPr>
          <p:cNvPr id="37892" name="Picture 21" descr="C:\WINDOWS\Desktop\PESO logo2c.jpg">
            <a:extLst>
              <a:ext uri="{FF2B5EF4-FFF2-40B4-BE49-F238E27FC236}">
                <a16:creationId xmlns:a16="http://schemas.microsoft.com/office/drawing/2014/main" id="{F752D1BF-E105-43EF-BC91-564B9F390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C7680CDE-1C11-4D56-8A80-1126B9CCD264}"/>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n-US" altLang="en-US" sz="2000"/>
              <a:t>Oregon OSHA Occupational Safety and Health Program in Spanish </a:t>
            </a:r>
          </a:p>
        </p:txBody>
      </p:sp>
      <p:sp>
        <p:nvSpPr>
          <p:cNvPr id="10243" name="Text Box 32">
            <a:extLst>
              <a:ext uri="{FF2B5EF4-FFF2-40B4-BE49-F238E27FC236}">
                <a16:creationId xmlns:a16="http://schemas.microsoft.com/office/drawing/2014/main" id="{D1611647-E8E4-49CC-B6A7-C136E35F3F07}"/>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These modules are designed to be taught in 30 to 60 minutes.</a:t>
            </a:r>
            <a:endParaRPr lang="en-US" altLang="en-US"/>
          </a:p>
        </p:txBody>
      </p:sp>
      <p:grpSp>
        <p:nvGrpSpPr>
          <p:cNvPr id="10244" name="Group 35">
            <a:extLst>
              <a:ext uri="{FF2B5EF4-FFF2-40B4-BE49-F238E27FC236}">
                <a16:creationId xmlns:a16="http://schemas.microsoft.com/office/drawing/2014/main" id="{4D15437E-8173-4DD1-988A-BA9E517BDA1F}"/>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288ADA32-546E-4277-8A0C-942A2B1C928A}"/>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4BBC615F-053C-4C00-AE9E-358E71099879}"/>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150D2E32-4CCC-477C-A431-40A01D68B837}"/>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B7048D6A-A1D5-45CE-B18D-E08034D39B3F}"/>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03CEF458-3C8A-4E67-A333-64DEF3B906ED}"/>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0D705038-6F6B-4150-B569-1B8B2D19A8D8}"/>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76F93830-DE97-48BB-BF6C-737F6DC96CC3}"/>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07DF1DF8-E9F2-4860-B16D-C41CFD37C5C9}"/>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5BB4E010-907A-4273-938F-D24D29FE8F06}"/>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E8C08E84-62A9-4553-A30E-D7CCE227470B}"/>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CC3EFDEE-46F9-4F8D-ABE7-550C66D1340D}"/>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6F64A846-D8EE-4A2E-AFFB-B2108C2F250D}"/>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F6FF5C4D-5F7D-4691-A5AE-EBC91DEC1489}"/>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133A7183-C837-4F90-A08A-130B7DD8433E}"/>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59612C93-594C-4C3E-B5ED-77B8189E2409}"/>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366A88FD-3553-41FE-A21C-E2AE21E104DE}"/>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686C0C3D-F523-48BD-83D5-6904DF4D5E57}"/>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953A0C1E-64DF-4E4F-9A3B-C3FC9EBB3116}"/>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6B974A9A-F540-42CD-8A50-B53F78E67684}"/>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FB0652B4-8CF9-4AD8-9400-329B46E05A52}"/>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06AEA072-FDD3-412F-90D7-4361F8216CB2}"/>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A5107870-66B5-4294-98ED-F4DE5E926D0E}"/>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A7BD1144-E723-4E12-B9D7-5ACF23B82B2F}"/>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50E23B74-DE12-4F05-88BD-5BD49A1076A9}"/>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5ECB4E4E-AA22-4576-A176-EE53789D1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9841B074-728E-451B-A581-D0CA5481FCC4}"/>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n-US" altLang="en-US" sz="1200"/>
              <a:t>Note: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ABDAC760-42E9-47F6-8E05-8E93331BB2A0}"/>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1400" b="1">
                <a:solidFill>
                  <a:schemeClr val="tx1"/>
                </a:solidFill>
                <a:latin typeface="Times New Roman" panose="02020603050405020304" pitchFamily="18" charset="0"/>
              </a:defRPr>
            </a:lvl1pPr>
            <a:lvl2pPr marL="742950" indent="-285750" defTabSz="692150">
              <a:defRPr sz="1400" b="1">
                <a:solidFill>
                  <a:schemeClr val="tx1"/>
                </a:solidFill>
                <a:latin typeface="Times New Roman" panose="02020603050405020304" pitchFamily="18" charset="0"/>
              </a:defRPr>
            </a:lvl2pPr>
            <a:lvl3pPr marL="1143000" indent="-228600" defTabSz="692150">
              <a:defRPr sz="1400" b="1">
                <a:solidFill>
                  <a:schemeClr val="tx1"/>
                </a:solidFill>
                <a:latin typeface="Times New Roman" panose="02020603050405020304" pitchFamily="18" charset="0"/>
              </a:defRPr>
            </a:lvl3pPr>
            <a:lvl4pPr marL="1600200" indent="-228600" defTabSz="692150">
              <a:defRPr sz="1400" b="1">
                <a:solidFill>
                  <a:schemeClr val="tx1"/>
                </a:solidFill>
                <a:latin typeface="Times New Roman" panose="02020603050405020304" pitchFamily="18" charset="0"/>
              </a:defRPr>
            </a:lvl4pPr>
            <a:lvl5pPr marL="2057400" indent="-228600" defTabSz="692150">
              <a:defRPr sz="1400" b="1">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_tradnl" altLang="en-US" sz="2000"/>
              <a:t>Programa en Español de Seguridad e Higiene en el Trabajo de Oregon OSHA</a:t>
            </a:r>
          </a:p>
        </p:txBody>
      </p:sp>
      <p:sp>
        <p:nvSpPr>
          <p:cNvPr id="11267" name="Text Box 32">
            <a:extLst>
              <a:ext uri="{FF2B5EF4-FFF2-40B4-BE49-F238E27FC236}">
                <a16:creationId xmlns:a16="http://schemas.microsoft.com/office/drawing/2014/main" id="{25DE188C-DA43-4BA4-8ECF-DDFAE563EECF}"/>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 altLang="en-US" sz="1200"/>
              <a:t>Estos instructivos están diseñados para ser enseñados en 30 a 60 minutos.</a:t>
            </a:r>
            <a:endParaRPr lang="es-ES" altLang="en-US"/>
          </a:p>
        </p:txBody>
      </p:sp>
      <p:grpSp>
        <p:nvGrpSpPr>
          <p:cNvPr id="11268" name="Group 35">
            <a:extLst>
              <a:ext uri="{FF2B5EF4-FFF2-40B4-BE49-F238E27FC236}">
                <a16:creationId xmlns:a16="http://schemas.microsoft.com/office/drawing/2014/main" id="{B729D2E8-AF8D-4C50-8126-CA4367F98D31}"/>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A6D02B08-0223-435B-B6D9-4EBED03B6395}"/>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7CEDAE00-9F13-4186-80C9-F7C633E3B09C}"/>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AA470886-CB3D-4B2A-A641-52EF8D591FA0}"/>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CA80FDFF-EFB9-4444-8650-1E294478F5C4}"/>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0C84DEEC-2B2F-4FF9-9D9D-E4D1087C399E}"/>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77C0B8D9-06AE-41B9-B4D3-545538E3C92B}"/>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F64EA834-D823-4BAE-AC88-42AF151CFF47}"/>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74705168-D4EC-437A-BE89-6C1E9FC89A39}"/>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FAF0A903-BD0C-4B08-98CA-0E983D4F7ABB}"/>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14D67299-180F-4622-8D02-3D63165F81E4}"/>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BB6E243F-ABED-42DB-9139-55BC67F73D3C}"/>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67F8FCEB-E247-4A7B-A166-BF8CE026D69F}"/>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28F27216-59CC-4D02-9325-A182576C242D}"/>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5B6261C7-197B-42E7-9FC1-5017D06A19F8}"/>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2C8FF888-2B65-4499-94E3-8F741A239509}"/>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522C3B22-F081-4E7C-B621-EC6C8BB845F4}"/>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292DB628-F3A1-4B1C-B6A1-DDFC8871146C}"/>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3680EFE9-C20A-40E4-BD84-1D55B734648A}"/>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96918197-B54E-4972-BD8C-0BAB786B581D}"/>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C0C79DC6-ECEC-4D93-93B0-64B8AF597A45}"/>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1FAD9FC0-C72D-445E-8AC5-A5C2A16B32CC}"/>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523DC072-A667-4404-911D-E8F744AD7DF0}"/>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72F0942E-315E-43E0-995F-A39D2D5DF807}"/>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96B409FB-9837-4FA1-9569-B55A45C6063E}"/>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650168BC-E4BD-49F6-8B94-FF4E796B1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54F4FB8E-B558-4174-BE89-8740ED3DD7DD}"/>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ECDFAEED-9AFD-4F09-865A-1D9BB18F6F7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2291" name="Text Box 4">
            <a:extLst>
              <a:ext uri="{FF2B5EF4-FFF2-40B4-BE49-F238E27FC236}">
                <a16:creationId xmlns:a16="http://schemas.microsoft.com/office/drawing/2014/main" id="{E332AB2D-7A80-4FD1-AD11-C393C1EEC432}"/>
              </a:ext>
            </a:extLst>
          </p:cNvPr>
          <p:cNvSpPr txBox="1">
            <a:spLocks noChangeArrowheads="1"/>
          </p:cNvSpPr>
          <p:nvPr/>
        </p:nvSpPr>
        <p:spPr bwMode="auto">
          <a:xfrm>
            <a:off x="485775" y="1771650"/>
            <a:ext cx="4086225"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i="1" dirty="0" err="1"/>
              <a:t>The</a:t>
            </a:r>
            <a:r>
              <a:rPr lang="es-ES_tradnl" altLang="en-US" sz="2400" i="1" dirty="0"/>
              <a:t> </a:t>
            </a:r>
            <a:r>
              <a:rPr lang="es-ES_tradnl" altLang="en-US" sz="2400" i="1" dirty="0" err="1"/>
              <a:t>reason</a:t>
            </a:r>
            <a:r>
              <a:rPr lang="es-ES_tradnl" altLang="en-US" sz="2400" i="1" dirty="0"/>
              <a:t> </a:t>
            </a:r>
            <a:r>
              <a:rPr lang="es-ES_tradnl" altLang="en-US" sz="2400" i="1" dirty="0" err="1"/>
              <a:t>for</a:t>
            </a:r>
            <a:r>
              <a:rPr lang="es-ES_tradnl" altLang="en-US" sz="2400" i="1" dirty="0"/>
              <a:t> </a:t>
            </a:r>
            <a:r>
              <a:rPr lang="es-ES_tradnl" altLang="en-US" sz="2400" i="1" dirty="0" err="1"/>
              <a:t>this</a:t>
            </a:r>
            <a:r>
              <a:rPr lang="es-ES_tradnl" altLang="en-US" sz="2400" i="1" dirty="0"/>
              <a:t> </a:t>
            </a:r>
            <a:r>
              <a:rPr lang="es-ES_tradnl" altLang="en-US" sz="2400" i="1" dirty="0" err="1"/>
              <a:t>course</a:t>
            </a:r>
            <a:endParaRPr lang="es-ES_tradnl" altLang="en-US" sz="2400" i="1" dirty="0"/>
          </a:p>
          <a:p>
            <a:endParaRPr lang="en-US" altLang="en-US" dirty="0"/>
          </a:p>
          <a:p>
            <a:pPr lvl="1"/>
            <a:r>
              <a:rPr lang="es-ES_tradnl" altLang="en-US" sz="1800" dirty="0" err="1"/>
              <a:t>There</a:t>
            </a:r>
            <a:r>
              <a:rPr lang="es-ES_tradnl" altLang="en-US" sz="1800" dirty="0"/>
              <a:t> are </a:t>
            </a:r>
            <a:r>
              <a:rPr lang="es-ES_tradnl" altLang="en-US" sz="1800" dirty="0" err="1"/>
              <a:t>many</a:t>
            </a:r>
            <a:r>
              <a:rPr lang="es-ES_tradnl" altLang="en-US" sz="1800" dirty="0"/>
              <a:t> </a:t>
            </a:r>
            <a:r>
              <a:rPr lang="es-ES_tradnl" altLang="en-US" sz="1800" dirty="0" err="1"/>
              <a:t>health</a:t>
            </a:r>
            <a:r>
              <a:rPr lang="es-ES_tradnl" altLang="en-US" sz="1800" dirty="0"/>
              <a:t> </a:t>
            </a:r>
            <a:r>
              <a:rPr lang="es-ES_tradnl" altLang="en-US" sz="1800" dirty="0" err="1"/>
              <a:t>hazards</a:t>
            </a:r>
            <a:r>
              <a:rPr lang="es-ES_tradnl" altLang="en-US" sz="1800" dirty="0"/>
              <a:t>.</a:t>
            </a:r>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r>
              <a:rPr lang="es-ES_tradnl" altLang="en-US" sz="2400" i="1" dirty="0" err="1"/>
              <a:t>The</a:t>
            </a:r>
            <a:r>
              <a:rPr lang="es-ES_tradnl" altLang="en-US" sz="2400" i="1" dirty="0"/>
              <a:t> </a:t>
            </a:r>
            <a:r>
              <a:rPr lang="es-ES_tradnl" altLang="en-US" sz="2400" i="1" dirty="0" err="1"/>
              <a:t>goal</a:t>
            </a:r>
            <a:r>
              <a:rPr lang="es-ES_tradnl" altLang="en-US" sz="2400" i="1" dirty="0"/>
              <a:t> </a:t>
            </a:r>
            <a:r>
              <a:rPr lang="es-ES_tradnl" altLang="en-US" sz="2400" i="1" dirty="0" err="1"/>
              <a:t>of</a:t>
            </a:r>
            <a:r>
              <a:rPr lang="es-ES_tradnl" altLang="en-US" sz="2400" i="1" dirty="0"/>
              <a:t> </a:t>
            </a:r>
            <a:r>
              <a:rPr lang="es-ES_tradnl" altLang="en-US" sz="2400" i="1" dirty="0" err="1"/>
              <a:t>this</a:t>
            </a:r>
            <a:r>
              <a:rPr lang="es-ES_tradnl" altLang="en-US" sz="2400" i="1" dirty="0"/>
              <a:t> </a:t>
            </a:r>
            <a:r>
              <a:rPr lang="es-ES_tradnl" altLang="en-US" sz="2400" i="1" dirty="0" err="1"/>
              <a:t>course</a:t>
            </a:r>
            <a:endParaRPr lang="es-ES_tradnl" altLang="en-US" sz="2400" i="1" dirty="0"/>
          </a:p>
          <a:p>
            <a:endParaRPr lang="es-ES_tradnl" altLang="en-US" sz="1800" dirty="0"/>
          </a:p>
          <a:p>
            <a:pPr lvl="1"/>
            <a:r>
              <a:rPr lang="en-US" altLang="en-US" sz="1800" dirty="0"/>
              <a:t>Learn about major health risks.</a:t>
            </a:r>
            <a:endParaRPr lang="es-ES_tradnl" altLang="en-US" sz="1800" dirty="0"/>
          </a:p>
        </p:txBody>
      </p:sp>
      <p:pic>
        <p:nvPicPr>
          <p:cNvPr id="12292" name="Picture 49" descr="http://www.smm.org/heart/lessons/jpgs/full/xray.jpg">
            <a:extLst>
              <a:ext uri="{FF2B5EF4-FFF2-40B4-BE49-F238E27FC236}">
                <a16:creationId xmlns:a16="http://schemas.microsoft.com/office/drawing/2014/main" id="{DB60D344-AC70-4B36-9C9E-B3C429365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477000"/>
            <a:ext cx="27701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0">
            <a:extLst>
              <a:ext uri="{FF2B5EF4-FFF2-40B4-BE49-F238E27FC236}">
                <a16:creationId xmlns:a16="http://schemas.microsoft.com/office/drawing/2014/main" id="{610CB96B-4717-45DF-9204-26144DDAB49C}"/>
              </a:ext>
            </a:extLst>
          </p:cNvPr>
          <p:cNvSpPr txBox="1">
            <a:spLocks noChangeArrowheads="1"/>
          </p:cNvSpPr>
          <p:nvPr/>
        </p:nvSpPr>
        <p:spPr bwMode="auto">
          <a:xfrm>
            <a:off x="295275" y="509588"/>
            <a:ext cx="327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Welcome!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D0AED8A9-429E-4FE7-8E62-E178049002AD}"/>
              </a:ext>
            </a:extLst>
          </p:cNvPr>
          <p:cNvSpPr txBox="1">
            <a:spLocks noChangeArrowheads="1"/>
          </p:cNvSpPr>
          <p:nvPr/>
        </p:nvSpPr>
        <p:spPr bwMode="auto">
          <a:xfrm>
            <a:off x="457200" y="1749425"/>
            <a:ext cx="4191000"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i="1" dirty="0"/>
              <a:t>La razón de este curso</a:t>
            </a:r>
          </a:p>
          <a:p>
            <a:endParaRPr lang="es-ES_tradnl" altLang="en-US" dirty="0"/>
          </a:p>
          <a:p>
            <a:pPr lvl="1"/>
            <a:r>
              <a:rPr lang="es-ES_tradnl" altLang="en-US" sz="1800" dirty="0"/>
              <a:t>Hay muchos peligros a la salud.</a:t>
            </a:r>
          </a:p>
          <a:p>
            <a:pPr lvl="1"/>
            <a:endParaRPr lang="es-ES_tradnl" altLang="en-US" sz="18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endParaRPr lang="es-ES_tradnl" altLang="en-US" sz="1600" dirty="0"/>
          </a:p>
          <a:p>
            <a:r>
              <a:rPr lang="es-ES_tradnl" altLang="en-US" sz="2400" i="1" dirty="0"/>
              <a:t>La meta de este curso</a:t>
            </a:r>
            <a:endParaRPr lang="es-ES_tradnl" altLang="en-US" sz="1800" dirty="0"/>
          </a:p>
          <a:p>
            <a:endParaRPr lang="es-ES_tradnl" altLang="en-US" sz="1800" dirty="0"/>
          </a:p>
          <a:p>
            <a:pPr lvl="1"/>
            <a:r>
              <a:rPr lang="es-ES_tradnl" altLang="en-US" sz="1800" dirty="0"/>
              <a:t>Aprender de principales peligros a la salud.</a:t>
            </a:r>
          </a:p>
        </p:txBody>
      </p:sp>
      <p:sp>
        <p:nvSpPr>
          <p:cNvPr id="13315" name="AutoShape 2">
            <a:extLst>
              <a:ext uri="{FF2B5EF4-FFF2-40B4-BE49-F238E27FC236}">
                <a16:creationId xmlns:a16="http://schemas.microsoft.com/office/drawing/2014/main" id="{1A283F6B-8630-4C26-951F-92EA4CB39EFA}"/>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3316" name="Rectangle 29">
            <a:extLst>
              <a:ext uri="{FF2B5EF4-FFF2-40B4-BE49-F238E27FC236}">
                <a16:creationId xmlns:a16="http://schemas.microsoft.com/office/drawing/2014/main" id="{8A2C65BF-2E36-49FA-AA3C-CCEA334EA954}"/>
              </a:ext>
            </a:extLst>
          </p:cNvPr>
          <p:cNvSpPr>
            <a:spLocks noChangeArrowheads="1"/>
          </p:cNvSpPr>
          <p:nvPr/>
        </p:nvSpPr>
        <p:spPr bwMode="auto">
          <a:xfrm>
            <a:off x="1441450" y="3394075"/>
            <a:ext cx="2286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endParaRPr lang="es-ES_tradnl" altLang="en-US" b="0">
              <a:solidFill>
                <a:schemeClr val="bg1"/>
              </a:solidFill>
            </a:endParaRPr>
          </a:p>
        </p:txBody>
      </p:sp>
      <p:pic>
        <p:nvPicPr>
          <p:cNvPr id="13317" name="Picture 52" descr="http://www.smm.org/heart/lessons/jpgs/full/xray.jpg">
            <a:extLst>
              <a:ext uri="{FF2B5EF4-FFF2-40B4-BE49-F238E27FC236}">
                <a16:creationId xmlns:a16="http://schemas.microsoft.com/office/drawing/2014/main" id="{FAF6293D-0A89-403C-A4A3-573DAFAAA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477000"/>
            <a:ext cx="27701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53">
            <a:extLst>
              <a:ext uri="{FF2B5EF4-FFF2-40B4-BE49-F238E27FC236}">
                <a16:creationId xmlns:a16="http://schemas.microsoft.com/office/drawing/2014/main" id="{3D14175E-B1E7-4737-92A0-26FBA2C5C781}"/>
              </a:ext>
            </a:extLst>
          </p:cNvPr>
          <p:cNvSpPr txBox="1">
            <a:spLocks noChangeArrowheads="1"/>
          </p:cNvSpPr>
          <p:nvPr/>
        </p:nvSpPr>
        <p:spPr bwMode="auto">
          <a:xfrm>
            <a:off x="222250" y="523875"/>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a:t>
            </a:r>
            <a:r>
              <a:rPr lang="en-US" altLang="en-US" sz="2800" dirty="0" err="1"/>
              <a:t>Bienvenidos</a:t>
            </a:r>
            <a:r>
              <a:rPr lang="en-US" altLang="en-US" sz="28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A74C97BD-6FF1-4D7C-AE54-6E4DD4B3AAD1}"/>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5363" name="Text Box 7">
            <a:extLst>
              <a:ext uri="{FF2B5EF4-FFF2-40B4-BE49-F238E27FC236}">
                <a16:creationId xmlns:a16="http://schemas.microsoft.com/office/drawing/2014/main" id="{73D022F4-0AB8-422E-8535-7FAEC0A0B58F}"/>
              </a:ext>
            </a:extLst>
          </p:cNvPr>
          <p:cNvSpPr txBox="1">
            <a:spLocks noChangeArrowheads="1"/>
          </p:cNvSpPr>
          <p:nvPr/>
        </p:nvSpPr>
        <p:spPr bwMode="auto">
          <a:xfrm>
            <a:off x="588963" y="1181100"/>
            <a:ext cx="5829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2400"/>
              <a:t>Health hazards are things that can cause sickness or harm your health</a:t>
            </a:r>
            <a:endParaRPr lang="en-US" altLang="en-US" sz="2400"/>
          </a:p>
        </p:txBody>
      </p:sp>
      <p:sp>
        <p:nvSpPr>
          <p:cNvPr id="15364" name="Text Box 6">
            <a:extLst>
              <a:ext uri="{FF2B5EF4-FFF2-40B4-BE49-F238E27FC236}">
                <a16:creationId xmlns:a16="http://schemas.microsoft.com/office/drawing/2014/main" id="{58A12824-4AEC-48F4-A529-94E10EE588BF}"/>
              </a:ext>
            </a:extLst>
          </p:cNvPr>
          <p:cNvSpPr txBox="1">
            <a:spLocks noChangeArrowheads="1"/>
          </p:cNvSpPr>
          <p:nvPr/>
        </p:nvSpPr>
        <p:spPr bwMode="auto">
          <a:xfrm>
            <a:off x="581025" y="2466975"/>
            <a:ext cx="4991100" cy="593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1800"/>
              <a:t>Chemical hazards – examples:</a:t>
            </a:r>
          </a:p>
          <a:p>
            <a:endParaRPr lang="es-ES_tradnl" altLang="en-US"/>
          </a:p>
          <a:p>
            <a:pPr lvl="1">
              <a:buFont typeface="Wingdings 3" panose="05040102010807070707" pitchFamily="18" charset="2"/>
              <a:buChar char="Ì"/>
            </a:pPr>
            <a:r>
              <a:rPr lang="es-ES_tradnl" altLang="en-US"/>
              <a:t> Lead</a:t>
            </a:r>
          </a:p>
          <a:p>
            <a:pPr lvl="1">
              <a:buFont typeface="Wingdings 3" panose="05040102010807070707" pitchFamily="18" charset="2"/>
              <a:buChar char="Ì"/>
            </a:pPr>
            <a:r>
              <a:rPr lang="es-ES_tradnl" altLang="en-US"/>
              <a:t> Asbestos</a:t>
            </a:r>
          </a:p>
          <a:p>
            <a:pPr lvl="1">
              <a:buFont typeface="Wingdings 3" panose="05040102010807070707" pitchFamily="18" charset="2"/>
              <a:buChar char="Ì"/>
            </a:pPr>
            <a:r>
              <a:rPr lang="es-ES_tradnl" altLang="en-US"/>
              <a:t> Silica</a:t>
            </a:r>
          </a:p>
          <a:p>
            <a:pPr lvl="1">
              <a:buFont typeface="Wingdings 3" panose="05040102010807070707" pitchFamily="18" charset="2"/>
              <a:buChar char="Ì"/>
            </a:pPr>
            <a:r>
              <a:rPr lang="es-ES_tradnl" altLang="en-US"/>
              <a:t> Solvents</a:t>
            </a:r>
          </a:p>
          <a:p>
            <a:pPr lvl="1">
              <a:buFont typeface="Wingdings 3" panose="05040102010807070707" pitchFamily="18" charset="2"/>
              <a:buChar char="Ì"/>
            </a:pPr>
            <a:endParaRPr lang="es-ES_tradnl" altLang="en-US"/>
          </a:p>
          <a:p>
            <a:pPr lvl="1">
              <a:buFont typeface="Wingdings 3" panose="05040102010807070707" pitchFamily="18" charset="2"/>
              <a:buChar char="Ì"/>
            </a:pPr>
            <a:endParaRPr lang="es-ES_tradnl" altLang="en-US"/>
          </a:p>
          <a:p>
            <a:pPr lvl="1">
              <a:buFont typeface="Wingdings 3" panose="05040102010807070707" pitchFamily="18" charset="2"/>
              <a:buChar char="Ì"/>
            </a:pPr>
            <a:endParaRPr lang="es-ES_tradnl" altLang="en-US"/>
          </a:p>
          <a:p>
            <a:pPr lvl="1">
              <a:buFont typeface="Wingdings 3" panose="05040102010807070707" pitchFamily="18" charset="2"/>
              <a:buChar char="Ì"/>
            </a:pPr>
            <a:endParaRPr lang="es-ES_tradnl" altLang="en-US"/>
          </a:p>
          <a:p>
            <a:pPr lvl="1">
              <a:buFont typeface="Wingdings 3" panose="05040102010807070707" pitchFamily="18" charset="2"/>
              <a:buChar char="Ì"/>
            </a:pPr>
            <a:endParaRPr lang="es-ES_tradnl" altLang="en-US"/>
          </a:p>
          <a:p>
            <a:r>
              <a:rPr lang="es-ES_tradnl" altLang="en-US" sz="1800"/>
              <a:t>Physical hazards – examples:</a:t>
            </a:r>
          </a:p>
          <a:p>
            <a:endParaRPr lang="es-ES_tradnl" altLang="en-US" sz="1800"/>
          </a:p>
          <a:p>
            <a:pPr lvl="1">
              <a:buFont typeface="Wingdings 3" panose="05040102010807070707" pitchFamily="18" charset="2"/>
              <a:buChar char="Ì"/>
            </a:pPr>
            <a:r>
              <a:rPr lang="es-ES_tradnl" altLang="en-US"/>
              <a:t> Noise		</a:t>
            </a:r>
          </a:p>
          <a:p>
            <a:pPr lvl="1">
              <a:buFont typeface="Wingdings 3" panose="05040102010807070707" pitchFamily="18" charset="2"/>
              <a:buChar char="Ì"/>
            </a:pPr>
            <a:r>
              <a:rPr lang="es-ES_tradnl" altLang="en-US"/>
              <a:t> Temperature extremes</a:t>
            </a:r>
          </a:p>
          <a:p>
            <a:pPr lvl="1">
              <a:buFont typeface="Wingdings 3" panose="05040102010807070707" pitchFamily="18" charset="2"/>
              <a:buChar char="Ì"/>
            </a:pPr>
            <a:endParaRPr lang="es-ES_tradnl" altLang="en-US"/>
          </a:p>
          <a:p>
            <a:endParaRPr lang="es-ES_tradnl" altLang="en-US"/>
          </a:p>
          <a:p>
            <a:endParaRPr lang="es-ES_tradnl" altLang="en-US"/>
          </a:p>
          <a:p>
            <a:endParaRPr lang="es-ES_tradnl" altLang="en-US"/>
          </a:p>
          <a:p>
            <a:pPr lvl="1">
              <a:buFont typeface="Wingdings 3" panose="05040102010807070707" pitchFamily="18" charset="2"/>
              <a:buChar char="Ì"/>
            </a:pPr>
            <a:endParaRPr lang="es-ES_tradnl" altLang="en-US"/>
          </a:p>
          <a:p>
            <a:r>
              <a:rPr lang="es-ES_tradnl" altLang="en-US" sz="1800"/>
              <a:t>Biological hazards – examples:</a:t>
            </a:r>
          </a:p>
          <a:p>
            <a:pPr lvl="1">
              <a:buFont typeface="Wingdings 3" panose="05040102010807070707" pitchFamily="18" charset="2"/>
              <a:buChar char="Ì"/>
            </a:pPr>
            <a:endParaRPr lang="es-ES_tradnl" altLang="en-US" sz="1800"/>
          </a:p>
          <a:p>
            <a:pPr lvl="1">
              <a:buFont typeface="Wingdings 3" panose="05040102010807070707" pitchFamily="18" charset="2"/>
              <a:buChar char="Ì"/>
            </a:pPr>
            <a:r>
              <a:rPr lang="es-ES_tradnl" altLang="en-US"/>
              <a:t> Bacteria</a:t>
            </a:r>
          </a:p>
          <a:p>
            <a:pPr lvl="1">
              <a:buFont typeface="Wingdings 3" panose="05040102010807070707" pitchFamily="18" charset="2"/>
              <a:buChar char="Ì"/>
            </a:pPr>
            <a:r>
              <a:rPr lang="es-ES_tradnl" altLang="en-US"/>
              <a:t> Virus</a:t>
            </a:r>
          </a:p>
          <a:p>
            <a:pPr lvl="1">
              <a:buFont typeface="Wingdings 3" panose="05040102010807070707" pitchFamily="18" charset="2"/>
              <a:buChar char="Ì"/>
            </a:pPr>
            <a:r>
              <a:rPr lang="es-ES_tradnl" altLang="en-US"/>
              <a:t> Fungus</a:t>
            </a:r>
          </a:p>
          <a:p>
            <a:pPr lvl="1">
              <a:buFont typeface="Wingdings 3" panose="05040102010807070707" pitchFamily="18" charset="2"/>
              <a:buChar char="Ì"/>
            </a:pPr>
            <a:r>
              <a:rPr lang="es-ES_tradnl" altLang="en-US"/>
              <a:t> Plants</a:t>
            </a:r>
            <a:endParaRPr lang="en-US" altLang="en-US"/>
          </a:p>
        </p:txBody>
      </p:sp>
      <p:grpSp>
        <p:nvGrpSpPr>
          <p:cNvPr id="15365" name="Group 14">
            <a:extLst>
              <a:ext uri="{FF2B5EF4-FFF2-40B4-BE49-F238E27FC236}">
                <a16:creationId xmlns:a16="http://schemas.microsoft.com/office/drawing/2014/main" id="{2E873DBD-C67F-4CC9-BD96-9CE204940F95}"/>
              </a:ext>
            </a:extLst>
          </p:cNvPr>
          <p:cNvGrpSpPr>
            <a:grpSpLocks/>
          </p:cNvGrpSpPr>
          <p:nvPr/>
        </p:nvGrpSpPr>
        <p:grpSpPr bwMode="auto">
          <a:xfrm>
            <a:off x="3124200" y="7620000"/>
            <a:ext cx="838200" cy="677863"/>
            <a:chOff x="1224" y="1328"/>
            <a:chExt cx="722" cy="532"/>
          </a:xfrm>
        </p:grpSpPr>
        <p:graphicFrame>
          <p:nvGraphicFramePr>
            <p:cNvPr id="15375" name="Object 15">
              <a:extLst>
                <a:ext uri="{FF2B5EF4-FFF2-40B4-BE49-F238E27FC236}">
                  <a16:creationId xmlns:a16="http://schemas.microsoft.com/office/drawing/2014/main" id="{35505FD0-DF1A-481F-A755-783A896497EA}"/>
                </a:ext>
              </a:extLst>
            </p:cNvPr>
            <p:cNvGraphicFramePr>
              <a:graphicFrameLocks noChangeAspect="1"/>
            </p:cNvGraphicFramePr>
            <p:nvPr/>
          </p:nvGraphicFramePr>
          <p:xfrm>
            <a:off x="1224" y="1328"/>
            <a:ext cx="722" cy="482"/>
          </p:xfrm>
          <a:graphic>
            <a:graphicData uri="http://schemas.openxmlformats.org/presentationml/2006/ole">
              <mc:AlternateContent xmlns:mc="http://schemas.openxmlformats.org/markup-compatibility/2006">
                <mc:Choice xmlns:v="urn:schemas-microsoft-com:vml" Requires="v">
                  <p:oleObj spid="_x0000_s15390" name="Clip" r:id="rId3" imgW="3129915" imgH="2193925" progId="MS_ClipArt_Gallery.2">
                    <p:embed/>
                  </p:oleObj>
                </mc:Choice>
                <mc:Fallback>
                  <p:oleObj name="Clip" r:id="rId3" imgW="3129915" imgH="2193925" progId="MS_ClipArt_Gallery.2">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 y="1328"/>
                          <a:ext cx="722" cy="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76" name="Group 16">
              <a:extLst>
                <a:ext uri="{FF2B5EF4-FFF2-40B4-BE49-F238E27FC236}">
                  <a16:creationId xmlns:a16="http://schemas.microsoft.com/office/drawing/2014/main" id="{4EEB4589-CA64-41F6-9D4A-EDC0BE030DB2}"/>
                </a:ext>
              </a:extLst>
            </p:cNvPr>
            <p:cNvGrpSpPr>
              <a:grpSpLocks/>
            </p:cNvGrpSpPr>
            <p:nvPr/>
          </p:nvGrpSpPr>
          <p:grpSpPr bwMode="auto">
            <a:xfrm>
              <a:off x="1888" y="1784"/>
              <a:ext cx="47" cy="76"/>
              <a:chOff x="3394" y="2544"/>
              <a:chExt cx="154" cy="268"/>
            </a:xfrm>
          </p:grpSpPr>
          <p:sp>
            <p:nvSpPr>
              <p:cNvPr id="15380" name="Freeform 17">
                <a:extLst>
                  <a:ext uri="{FF2B5EF4-FFF2-40B4-BE49-F238E27FC236}">
                    <a16:creationId xmlns:a16="http://schemas.microsoft.com/office/drawing/2014/main" id="{555B6E74-9645-4F91-A2CB-0339A2D52F8C}"/>
                  </a:ext>
                </a:extLst>
              </p:cNvPr>
              <p:cNvSpPr>
                <a:spLocks/>
              </p:cNvSpPr>
              <p:nvPr/>
            </p:nvSpPr>
            <p:spPr bwMode="auto">
              <a:xfrm>
                <a:off x="3394" y="2544"/>
                <a:ext cx="154" cy="268"/>
              </a:xfrm>
              <a:custGeom>
                <a:avLst/>
                <a:gdLst>
                  <a:gd name="T0" fmla="*/ 1 w 306"/>
                  <a:gd name="T1" fmla="*/ 1 h 535"/>
                  <a:gd name="T2" fmla="*/ 1 w 306"/>
                  <a:gd name="T3" fmla="*/ 1 h 535"/>
                  <a:gd name="T4" fmla="*/ 1 w 306"/>
                  <a:gd name="T5" fmla="*/ 1 h 535"/>
                  <a:gd name="T6" fmla="*/ 1 w 306"/>
                  <a:gd name="T7" fmla="*/ 1 h 535"/>
                  <a:gd name="T8" fmla="*/ 1 w 306"/>
                  <a:gd name="T9" fmla="*/ 1 h 535"/>
                  <a:gd name="T10" fmla="*/ 1 w 306"/>
                  <a:gd name="T11" fmla="*/ 1 h 535"/>
                  <a:gd name="T12" fmla="*/ 1 w 306"/>
                  <a:gd name="T13" fmla="*/ 1 h 535"/>
                  <a:gd name="T14" fmla="*/ 1 w 306"/>
                  <a:gd name="T15" fmla="*/ 1 h 535"/>
                  <a:gd name="T16" fmla="*/ 1 w 306"/>
                  <a:gd name="T17" fmla="*/ 1 h 535"/>
                  <a:gd name="T18" fmla="*/ 1 w 306"/>
                  <a:gd name="T19" fmla="*/ 1 h 535"/>
                  <a:gd name="T20" fmla="*/ 1 w 306"/>
                  <a:gd name="T21" fmla="*/ 1 h 535"/>
                  <a:gd name="T22" fmla="*/ 1 w 306"/>
                  <a:gd name="T23" fmla="*/ 1 h 535"/>
                  <a:gd name="T24" fmla="*/ 0 w 306"/>
                  <a:gd name="T25" fmla="*/ 1 h 535"/>
                  <a:gd name="T26" fmla="*/ 1 w 306"/>
                  <a:gd name="T27" fmla="*/ 1 h 535"/>
                  <a:gd name="T28" fmla="*/ 1 w 306"/>
                  <a:gd name="T29" fmla="*/ 1 h 535"/>
                  <a:gd name="T30" fmla="*/ 1 w 306"/>
                  <a:gd name="T31" fmla="*/ 1 h 535"/>
                  <a:gd name="T32" fmla="*/ 1 w 306"/>
                  <a:gd name="T33" fmla="*/ 1 h 535"/>
                  <a:gd name="T34" fmla="*/ 1 w 306"/>
                  <a:gd name="T35" fmla="*/ 1 h 535"/>
                  <a:gd name="T36" fmla="*/ 1 w 306"/>
                  <a:gd name="T37" fmla="*/ 1 h 535"/>
                  <a:gd name="T38" fmla="*/ 1 w 306"/>
                  <a:gd name="T39" fmla="*/ 1 h 535"/>
                  <a:gd name="T40" fmla="*/ 1 w 306"/>
                  <a:gd name="T41" fmla="*/ 1 h 535"/>
                  <a:gd name="T42" fmla="*/ 1 w 306"/>
                  <a:gd name="T43" fmla="*/ 1 h 535"/>
                  <a:gd name="T44" fmla="*/ 1 w 306"/>
                  <a:gd name="T45" fmla="*/ 1 h 535"/>
                  <a:gd name="T46" fmla="*/ 1 w 306"/>
                  <a:gd name="T47" fmla="*/ 1 h 535"/>
                  <a:gd name="T48" fmla="*/ 1 w 306"/>
                  <a:gd name="T49" fmla="*/ 1 h 535"/>
                  <a:gd name="T50" fmla="*/ 1 w 306"/>
                  <a:gd name="T51" fmla="*/ 1 h 535"/>
                  <a:gd name="T52" fmla="*/ 1 w 306"/>
                  <a:gd name="T53" fmla="*/ 1 h 535"/>
                  <a:gd name="T54" fmla="*/ 1 w 306"/>
                  <a:gd name="T55" fmla="*/ 1 h 535"/>
                  <a:gd name="T56" fmla="*/ 1 w 306"/>
                  <a:gd name="T57" fmla="*/ 1 h 535"/>
                  <a:gd name="T58" fmla="*/ 1 w 306"/>
                  <a:gd name="T59" fmla="*/ 1 h 535"/>
                  <a:gd name="T60" fmla="*/ 1 w 306"/>
                  <a:gd name="T61" fmla="*/ 1 h 535"/>
                  <a:gd name="T62" fmla="*/ 1 w 306"/>
                  <a:gd name="T63" fmla="*/ 1 h 535"/>
                  <a:gd name="T64" fmla="*/ 1 w 306"/>
                  <a:gd name="T65" fmla="*/ 1 h 535"/>
                  <a:gd name="T66" fmla="*/ 1 w 306"/>
                  <a:gd name="T67" fmla="*/ 1 h 535"/>
                  <a:gd name="T68" fmla="*/ 1 w 306"/>
                  <a:gd name="T69" fmla="*/ 1 h 535"/>
                  <a:gd name="T70" fmla="*/ 1 w 306"/>
                  <a:gd name="T71" fmla="*/ 1 h 535"/>
                  <a:gd name="T72" fmla="*/ 1 w 306"/>
                  <a:gd name="T73" fmla="*/ 1 h 535"/>
                  <a:gd name="T74" fmla="*/ 1 w 306"/>
                  <a:gd name="T75" fmla="*/ 1 h 535"/>
                  <a:gd name="T76" fmla="*/ 1 w 306"/>
                  <a:gd name="T77" fmla="*/ 1 h 535"/>
                  <a:gd name="T78" fmla="*/ 1 w 306"/>
                  <a:gd name="T79" fmla="*/ 1 h 535"/>
                  <a:gd name="T80" fmla="*/ 1 w 306"/>
                  <a:gd name="T81" fmla="*/ 1 h 535"/>
                  <a:gd name="T82" fmla="*/ 1 w 306"/>
                  <a:gd name="T83" fmla="*/ 1 h 535"/>
                  <a:gd name="T84" fmla="*/ 1 w 306"/>
                  <a:gd name="T85" fmla="*/ 1 h 535"/>
                  <a:gd name="T86" fmla="*/ 1 w 306"/>
                  <a:gd name="T87" fmla="*/ 1 h 535"/>
                  <a:gd name="T88" fmla="*/ 1 w 306"/>
                  <a:gd name="T89" fmla="*/ 1 h 535"/>
                  <a:gd name="T90" fmla="*/ 1 w 306"/>
                  <a:gd name="T91" fmla="*/ 1 h 535"/>
                  <a:gd name="T92" fmla="*/ 1 w 306"/>
                  <a:gd name="T93" fmla="*/ 1 h 535"/>
                  <a:gd name="T94" fmla="*/ 1 w 306"/>
                  <a:gd name="T95" fmla="*/ 1 h 535"/>
                  <a:gd name="T96" fmla="*/ 1 w 306"/>
                  <a:gd name="T97" fmla="*/ 1 h 535"/>
                  <a:gd name="T98" fmla="*/ 1 w 306"/>
                  <a:gd name="T99" fmla="*/ 0 h 535"/>
                  <a:gd name="T100" fmla="*/ 1 w 306"/>
                  <a:gd name="T101" fmla="*/ 1 h 535"/>
                  <a:gd name="T102" fmla="*/ 1 w 306"/>
                  <a:gd name="T103" fmla="*/ 1 h 535"/>
                  <a:gd name="T104" fmla="*/ 1 w 306"/>
                  <a:gd name="T105" fmla="*/ 1 h 535"/>
                  <a:gd name="T106" fmla="*/ 1 w 306"/>
                  <a:gd name="T107" fmla="*/ 1 h 535"/>
                  <a:gd name="T108" fmla="*/ 1 w 306"/>
                  <a:gd name="T109" fmla="*/ 1 h 535"/>
                  <a:gd name="T110" fmla="*/ 1 w 306"/>
                  <a:gd name="T111" fmla="*/ 1 h 535"/>
                  <a:gd name="T112" fmla="*/ 1 w 306"/>
                  <a:gd name="T113" fmla="*/ 1 h 5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6" h="535">
                    <a:moveTo>
                      <a:pt x="108" y="30"/>
                    </a:moveTo>
                    <a:lnTo>
                      <a:pt x="109" y="37"/>
                    </a:lnTo>
                    <a:lnTo>
                      <a:pt x="113" y="55"/>
                    </a:lnTo>
                    <a:lnTo>
                      <a:pt x="115" y="83"/>
                    </a:lnTo>
                    <a:lnTo>
                      <a:pt x="116" y="116"/>
                    </a:lnTo>
                    <a:lnTo>
                      <a:pt x="113" y="153"/>
                    </a:lnTo>
                    <a:lnTo>
                      <a:pt x="105" y="189"/>
                    </a:lnTo>
                    <a:lnTo>
                      <a:pt x="89" y="221"/>
                    </a:lnTo>
                    <a:lnTo>
                      <a:pt x="64" y="247"/>
                    </a:lnTo>
                    <a:lnTo>
                      <a:pt x="38" y="275"/>
                    </a:lnTo>
                    <a:lnTo>
                      <a:pt x="17" y="309"/>
                    </a:lnTo>
                    <a:lnTo>
                      <a:pt x="3" y="349"/>
                    </a:lnTo>
                    <a:lnTo>
                      <a:pt x="0" y="390"/>
                    </a:lnTo>
                    <a:lnTo>
                      <a:pt x="6" y="432"/>
                    </a:lnTo>
                    <a:lnTo>
                      <a:pt x="22" y="470"/>
                    </a:lnTo>
                    <a:lnTo>
                      <a:pt x="51" y="501"/>
                    </a:lnTo>
                    <a:lnTo>
                      <a:pt x="92" y="524"/>
                    </a:lnTo>
                    <a:lnTo>
                      <a:pt x="116" y="531"/>
                    </a:lnTo>
                    <a:lnTo>
                      <a:pt x="139" y="535"/>
                    </a:lnTo>
                    <a:lnTo>
                      <a:pt x="161" y="535"/>
                    </a:lnTo>
                    <a:lnTo>
                      <a:pt x="182" y="533"/>
                    </a:lnTo>
                    <a:lnTo>
                      <a:pt x="200" y="528"/>
                    </a:lnTo>
                    <a:lnTo>
                      <a:pt x="219" y="520"/>
                    </a:lnTo>
                    <a:lnTo>
                      <a:pt x="235" y="511"/>
                    </a:lnTo>
                    <a:lnTo>
                      <a:pt x="250" y="498"/>
                    </a:lnTo>
                    <a:lnTo>
                      <a:pt x="264" y="486"/>
                    </a:lnTo>
                    <a:lnTo>
                      <a:pt x="275" y="471"/>
                    </a:lnTo>
                    <a:lnTo>
                      <a:pt x="286" y="455"/>
                    </a:lnTo>
                    <a:lnTo>
                      <a:pt x="294" y="437"/>
                    </a:lnTo>
                    <a:lnTo>
                      <a:pt x="299" y="420"/>
                    </a:lnTo>
                    <a:lnTo>
                      <a:pt x="304" y="402"/>
                    </a:lnTo>
                    <a:lnTo>
                      <a:pt x="306" y="384"/>
                    </a:lnTo>
                    <a:lnTo>
                      <a:pt x="306" y="366"/>
                    </a:lnTo>
                    <a:lnTo>
                      <a:pt x="304" y="332"/>
                    </a:lnTo>
                    <a:lnTo>
                      <a:pt x="299" y="303"/>
                    </a:lnTo>
                    <a:lnTo>
                      <a:pt x="294" y="276"/>
                    </a:lnTo>
                    <a:lnTo>
                      <a:pt x="286" y="252"/>
                    </a:lnTo>
                    <a:lnTo>
                      <a:pt x="275" y="231"/>
                    </a:lnTo>
                    <a:lnTo>
                      <a:pt x="265" y="213"/>
                    </a:lnTo>
                    <a:lnTo>
                      <a:pt x="252" y="195"/>
                    </a:lnTo>
                    <a:lnTo>
                      <a:pt x="240" y="180"/>
                    </a:lnTo>
                    <a:lnTo>
                      <a:pt x="226" y="162"/>
                    </a:lnTo>
                    <a:lnTo>
                      <a:pt x="211" y="138"/>
                    </a:lnTo>
                    <a:lnTo>
                      <a:pt x="195" y="111"/>
                    </a:lnTo>
                    <a:lnTo>
                      <a:pt x="181" y="83"/>
                    </a:lnTo>
                    <a:lnTo>
                      <a:pt x="168" y="55"/>
                    </a:lnTo>
                    <a:lnTo>
                      <a:pt x="158" y="32"/>
                    </a:lnTo>
                    <a:lnTo>
                      <a:pt x="151" y="13"/>
                    </a:lnTo>
                    <a:lnTo>
                      <a:pt x="149" y="3"/>
                    </a:lnTo>
                    <a:lnTo>
                      <a:pt x="146" y="0"/>
                    </a:lnTo>
                    <a:lnTo>
                      <a:pt x="143" y="1"/>
                    </a:lnTo>
                    <a:lnTo>
                      <a:pt x="136" y="4"/>
                    </a:lnTo>
                    <a:lnTo>
                      <a:pt x="129" y="10"/>
                    </a:lnTo>
                    <a:lnTo>
                      <a:pt x="121" y="17"/>
                    </a:lnTo>
                    <a:lnTo>
                      <a:pt x="114" y="23"/>
                    </a:lnTo>
                    <a:lnTo>
                      <a:pt x="111" y="27"/>
                    </a:lnTo>
                    <a:lnTo>
                      <a:pt x="10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1" name="Freeform 18">
                <a:extLst>
                  <a:ext uri="{FF2B5EF4-FFF2-40B4-BE49-F238E27FC236}">
                    <a16:creationId xmlns:a16="http://schemas.microsoft.com/office/drawing/2014/main" id="{7E339903-0C86-4517-8FE5-F816C63511FD}"/>
                  </a:ext>
                </a:extLst>
              </p:cNvPr>
              <p:cNvSpPr>
                <a:spLocks/>
              </p:cNvSpPr>
              <p:nvPr/>
            </p:nvSpPr>
            <p:spPr bwMode="auto">
              <a:xfrm>
                <a:off x="3453" y="2578"/>
                <a:ext cx="81" cy="219"/>
              </a:xfrm>
              <a:custGeom>
                <a:avLst/>
                <a:gdLst>
                  <a:gd name="T0" fmla="*/ 0 w 163"/>
                  <a:gd name="T1" fmla="*/ 1 h 438"/>
                  <a:gd name="T2" fmla="*/ 0 w 163"/>
                  <a:gd name="T3" fmla="*/ 1 h 438"/>
                  <a:gd name="T4" fmla="*/ 0 w 163"/>
                  <a:gd name="T5" fmla="*/ 1 h 438"/>
                  <a:gd name="T6" fmla="*/ 0 w 163"/>
                  <a:gd name="T7" fmla="*/ 1 h 438"/>
                  <a:gd name="T8" fmla="*/ 0 w 163"/>
                  <a:gd name="T9" fmla="*/ 1 h 438"/>
                  <a:gd name="T10" fmla="*/ 0 w 163"/>
                  <a:gd name="T11" fmla="*/ 1 h 438"/>
                  <a:gd name="T12" fmla="*/ 0 w 163"/>
                  <a:gd name="T13" fmla="*/ 1 h 438"/>
                  <a:gd name="T14" fmla="*/ 0 w 163"/>
                  <a:gd name="T15" fmla="*/ 1 h 438"/>
                  <a:gd name="T16" fmla="*/ 0 w 163"/>
                  <a:gd name="T17" fmla="*/ 1 h 438"/>
                  <a:gd name="T18" fmla="*/ 0 w 163"/>
                  <a:gd name="T19" fmla="*/ 1 h 438"/>
                  <a:gd name="T20" fmla="*/ 0 w 163"/>
                  <a:gd name="T21" fmla="*/ 1 h 438"/>
                  <a:gd name="T22" fmla="*/ 0 w 163"/>
                  <a:gd name="T23" fmla="*/ 1 h 438"/>
                  <a:gd name="T24" fmla="*/ 0 w 163"/>
                  <a:gd name="T25" fmla="*/ 1 h 438"/>
                  <a:gd name="T26" fmla="*/ 0 w 163"/>
                  <a:gd name="T27" fmla="*/ 1 h 438"/>
                  <a:gd name="T28" fmla="*/ 0 w 163"/>
                  <a:gd name="T29" fmla="*/ 1 h 438"/>
                  <a:gd name="T30" fmla="*/ 0 w 163"/>
                  <a:gd name="T31" fmla="*/ 1 h 438"/>
                  <a:gd name="T32" fmla="*/ 0 w 163"/>
                  <a:gd name="T33" fmla="*/ 0 h 438"/>
                  <a:gd name="T34" fmla="*/ 0 w 163"/>
                  <a:gd name="T35" fmla="*/ 1 h 438"/>
                  <a:gd name="T36" fmla="*/ 0 w 163"/>
                  <a:gd name="T37" fmla="*/ 1 h 438"/>
                  <a:gd name="T38" fmla="*/ 0 w 163"/>
                  <a:gd name="T39" fmla="*/ 1 h 438"/>
                  <a:gd name="T40" fmla="*/ 0 w 163"/>
                  <a:gd name="T41" fmla="*/ 1 h 438"/>
                  <a:gd name="T42" fmla="*/ 0 w 163"/>
                  <a:gd name="T43" fmla="*/ 1 h 438"/>
                  <a:gd name="T44" fmla="*/ 0 w 163"/>
                  <a:gd name="T45" fmla="*/ 1 h 438"/>
                  <a:gd name="T46" fmla="*/ 0 w 163"/>
                  <a:gd name="T47" fmla="*/ 1 h 438"/>
                  <a:gd name="T48" fmla="*/ 0 w 163"/>
                  <a:gd name="T49" fmla="*/ 1 h 438"/>
                  <a:gd name="T50" fmla="*/ 0 w 163"/>
                  <a:gd name="T51" fmla="*/ 1 h 438"/>
                  <a:gd name="T52" fmla="*/ 0 w 163"/>
                  <a:gd name="T53" fmla="*/ 1 h 438"/>
                  <a:gd name="T54" fmla="*/ 0 w 163"/>
                  <a:gd name="T55" fmla="*/ 1 h 438"/>
                  <a:gd name="T56" fmla="*/ 0 w 163"/>
                  <a:gd name="T57" fmla="*/ 1 h 438"/>
                  <a:gd name="T58" fmla="*/ 0 w 163"/>
                  <a:gd name="T59" fmla="*/ 1 h 438"/>
                  <a:gd name="T60" fmla="*/ 0 w 163"/>
                  <a:gd name="T61" fmla="*/ 1 h 438"/>
                  <a:gd name="T62" fmla="*/ 0 w 163"/>
                  <a:gd name="T63" fmla="*/ 1 h 438"/>
                  <a:gd name="T64" fmla="*/ 0 w 163"/>
                  <a:gd name="T65" fmla="*/ 1 h 438"/>
                  <a:gd name="T66" fmla="*/ 0 w 163"/>
                  <a:gd name="T67" fmla="*/ 1 h 438"/>
                  <a:gd name="T68" fmla="*/ 0 w 163"/>
                  <a:gd name="T69" fmla="*/ 1 h 438"/>
                  <a:gd name="T70" fmla="*/ 0 w 163"/>
                  <a:gd name="T71" fmla="*/ 1 h 438"/>
                  <a:gd name="T72" fmla="*/ 0 w 163"/>
                  <a:gd name="T73" fmla="*/ 1 h 438"/>
                  <a:gd name="T74" fmla="*/ 0 w 163"/>
                  <a:gd name="T75" fmla="*/ 1 h 438"/>
                  <a:gd name="T76" fmla="*/ 0 w 163"/>
                  <a:gd name="T77" fmla="*/ 1 h 438"/>
                  <a:gd name="T78" fmla="*/ 0 w 163"/>
                  <a:gd name="T79" fmla="*/ 1 h 438"/>
                  <a:gd name="T80" fmla="*/ 0 w 163"/>
                  <a:gd name="T81" fmla="*/ 1 h 438"/>
                  <a:gd name="T82" fmla="*/ 0 w 163"/>
                  <a:gd name="T83" fmla="*/ 1 h 438"/>
                  <a:gd name="T84" fmla="*/ 0 w 163"/>
                  <a:gd name="T85" fmla="*/ 1 h 438"/>
                  <a:gd name="T86" fmla="*/ 0 w 163"/>
                  <a:gd name="T87" fmla="*/ 1 h 438"/>
                  <a:gd name="T88" fmla="*/ 0 w 163"/>
                  <a:gd name="T89" fmla="*/ 1 h 438"/>
                  <a:gd name="T90" fmla="*/ 0 w 163"/>
                  <a:gd name="T91" fmla="*/ 1 h 438"/>
                  <a:gd name="T92" fmla="*/ 0 w 163"/>
                  <a:gd name="T93" fmla="*/ 1 h 438"/>
                  <a:gd name="T94" fmla="*/ 0 w 163"/>
                  <a:gd name="T95" fmla="*/ 1 h 438"/>
                  <a:gd name="T96" fmla="*/ 0 w 163"/>
                  <a:gd name="T97" fmla="*/ 1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3" h="438">
                    <a:moveTo>
                      <a:pt x="163" y="301"/>
                    </a:moveTo>
                    <a:lnTo>
                      <a:pt x="160" y="275"/>
                    </a:lnTo>
                    <a:lnTo>
                      <a:pt x="157" y="251"/>
                    </a:lnTo>
                    <a:lnTo>
                      <a:pt x="151" y="229"/>
                    </a:lnTo>
                    <a:lnTo>
                      <a:pt x="145" y="210"/>
                    </a:lnTo>
                    <a:lnTo>
                      <a:pt x="137" y="193"/>
                    </a:lnTo>
                    <a:lnTo>
                      <a:pt x="128" y="178"/>
                    </a:lnTo>
                    <a:lnTo>
                      <a:pt x="118" y="164"/>
                    </a:lnTo>
                    <a:lnTo>
                      <a:pt x="107" y="152"/>
                    </a:lnTo>
                    <a:lnTo>
                      <a:pt x="97" y="138"/>
                    </a:lnTo>
                    <a:lnTo>
                      <a:pt x="84" y="119"/>
                    </a:lnTo>
                    <a:lnTo>
                      <a:pt x="72" y="97"/>
                    </a:lnTo>
                    <a:lnTo>
                      <a:pt x="60" y="74"/>
                    </a:lnTo>
                    <a:lnTo>
                      <a:pt x="48" y="51"/>
                    </a:lnTo>
                    <a:lnTo>
                      <a:pt x="38" y="31"/>
                    </a:lnTo>
                    <a:lnTo>
                      <a:pt x="30" y="12"/>
                    </a:lnTo>
                    <a:lnTo>
                      <a:pt x="26" y="0"/>
                    </a:lnTo>
                    <a:lnTo>
                      <a:pt x="27" y="16"/>
                    </a:lnTo>
                    <a:lnTo>
                      <a:pt x="28" y="38"/>
                    </a:lnTo>
                    <a:lnTo>
                      <a:pt x="27" y="66"/>
                    </a:lnTo>
                    <a:lnTo>
                      <a:pt x="25" y="96"/>
                    </a:lnTo>
                    <a:lnTo>
                      <a:pt x="27" y="107"/>
                    </a:lnTo>
                    <a:lnTo>
                      <a:pt x="30" y="116"/>
                    </a:lnTo>
                    <a:lnTo>
                      <a:pt x="33" y="125"/>
                    </a:lnTo>
                    <a:lnTo>
                      <a:pt x="36" y="132"/>
                    </a:lnTo>
                    <a:lnTo>
                      <a:pt x="43" y="146"/>
                    </a:lnTo>
                    <a:lnTo>
                      <a:pt x="50" y="162"/>
                    </a:lnTo>
                    <a:lnTo>
                      <a:pt x="57" y="180"/>
                    </a:lnTo>
                    <a:lnTo>
                      <a:pt x="63" y="200"/>
                    </a:lnTo>
                    <a:lnTo>
                      <a:pt x="67" y="220"/>
                    </a:lnTo>
                    <a:lnTo>
                      <a:pt x="67" y="238"/>
                    </a:lnTo>
                    <a:lnTo>
                      <a:pt x="65" y="256"/>
                    </a:lnTo>
                    <a:lnTo>
                      <a:pt x="57" y="271"/>
                    </a:lnTo>
                    <a:lnTo>
                      <a:pt x="46" y="284"/>
                    </a:lnTo>
                    <a:lnTo>
                      <a:pt x="33" y="302"/>
                    </a:lnTo>
                    <a:lnTo>
                      <a:pt x="19" y="324"/>
                    </a:lnTo>
                    <a:lnTo>
                      <a:pt x="7" y="347"/>
                    </a:lnTo>
                    <a:lnTo>
                      <a:pt x="0" y="372"/>
                    </a:lnTo>
                    <a:lnTo>
                      <a:pt x="0" y="396"/>
                    </a:lnTo>
                    <a:lnTo>
                      <a:pt x="8" y="419"/>
                    </a:lnTo>
                    <a:lnTo>
                      <a:pt x="29" y="438"/>
                    </a:lnTo>
                    <a:lnTo>
                      <a:pt x="59" y="437"/>
                    </a:lnTo>
                    <a:lnTo>
                      <a:pt x="86" y="429"/>
                    </a:lnTo>
                    <a:lnTo>
                      <a:pt x="110" y="415"/>
                    </a:lnTo>
                    <a:lnTo>
                      <a:pt x="129" y="397"/>
                    </a:lnTo>
                    <a:lnTo>
                      <a:pt x="144" y="376"/>
                    </a:lnTo>
                    <a:lnTo>
                      <a:pt x="155" y="352"/>
                    </a:lnTo>
                    <a:lnTo>
                      <a:pt x="162" y="327"/>
                    </a:lnTo>
                    <a:lnTo>
                      <a:pt x="163" y="301"/>
                    </a:lnTo>
                    <a:close/>
                  </a:path>
                </a:pathLst>
              </a:custGeom>
              <a:solidFill>
                <a:srgbClr val="FA58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2" name="Freeform 19">
                <a:extLst>
                  <a:ext uri="{FF2B5EF4-FFF2-40B4-BE49-F238E27FC236}">
                    <a16:creationId xmlns:a16="http://schemas.microsoft.com/office/drawing/2014/main" id="{DAD46560-CFCA-4953-87FE-AAF47EA5CABE}"/>
                  </a:ext>
                </a:extLst>
              </p:cNvPr>
              <p:cNvSpPr>
                <a:spLocks/>
              </p:cNvSpPr>
              <p:nvPr/>
            </p:nvSpPr>
            <p:spPr bwMode="auto">
              <a:xfrm>
                <a:off x="3409" y="2626"/>
                <a:ext cx="77" cy="171"/>
              </a:xfrm>
              <a:custGeom>
                <a:avLst/>
                <a:gdLst>
                  <a:gd name="T0" fmla="*/ 1 w 154"/>
                  <a:gd name="T1" fmla="*/ 1 h 342"/>
                  <a:gd name="T2" fmla="*/ 1 w 154"/>
                  <a:gd name="T3" fmla="*/ 1 h 342"/>
                  <a:gd name="T4" fmla="*/ 1 w 154"/>
                  <a:gd name="T5" fmla="*/ 1 h 342"/>
                  <a:gd name="T6" fmla="*/ 1 w 154"/>
                  <a:gd name="T7" fmla="*/ 1 h 342"/>
                  <a:gd name="T8" fmla="*/ 1 w 154"/>
                  <a:gd name="T9" fmla="*/ 1 h 342"/>
                  <a:gd name="T10" fmla="*/ 1 w 154"/>
                  <a:gd name="T11" fmla="*/ 1 h 342"/>
                  <a:gd name="T12" fmla="*/ 1 w 154"/>
                  <a:gd name="T13" fmla="*/ 1 h 342"/>
                  <a:gd name="T14" fmla="*/ 1 w 154"/>
                  <a:gd name="T15" fmla="*/ 1 h 342"/>
                  <a:gd name="T16" fmla="*/ 1 w 154"/>
                  <a:gd name="T17" fmla="*/ 1 h 342"/>
                  <a:gd name="T18" fmla="*/ 1 w 154"/>
                  <a:gd name="T19" fmla="*/ 1 h 342"/>
                  <a:gd name="T20" fmla="*/ 1 w 154"/>
                  <a:gd name="T21" fmla="*/ 1 h 342"/>
                  <a:gd name="T22" fmla="*/ 1 w 154"/>
                  <a:gd name="T23" fmla="*/ 1 h 342"/>
                  <a:gd name="T24" fmla="*/ 1 w 154"/>
                  <a:gd name="T25" fmla="*/ 0 h 342"/>
                  <a:gd name="T26" fmla="*/ 1 w 154"/>
                  <a:gd name="T27" fmla="*/ 1 h 342"/>
                  <a:gd name="T28" fmla="*/ 1 w 154"/>
                  <a:gd name="T29" fmla="*/ 1 h 342"/>
                  <a:gd name="T30" fmla="*/ 1 w 154"/>
                  <a:gd name="T31" fmla="*/ 1 h 342"/>
                  <a:gd name="T32" fmla="*/ 1 w 154"/>
                  <a:gd name="T33" fmla="*/ 1 h 342"/>
                  <a:gd name="T34" fmla="*/ 1 w 154"/>
                  <a:gd name="T35" fmla="*/ 1 h 342"/>
                  <a:gd name="T36" fmla="*/ 1 w 154"/>
                  <a:gd name="T37" fmla="*/ 1 h 342"/>
                  <a:gd name="T38" fmla="*/ 1 w 154"/>
                  <a:gd name="T39" fmla="*/ 1 h 342"/>
                  <a:gd name="T40" fmla="*/ 1 w 154"/>
                  <a:gd name="T41" fmla="*/ 1 h 342"/>
                  <a:gd name="T42" fmla="*/ 1 w 154"/>
                  <a:gd name="T43" fmla="*/ 1 h 342"/>
                  <a:gd name="T44" fmla="*/ 1 w 154"/>
                  <a:gd name="T45" fmla="*/ 1 h 342"/>
                  <a:gd name="T46" fmla="*/ 1 w 154"/>
                  <a:gd name="T47" fmla="*/ 1 h 342"/>
                  <a:gd name="T48" fmla="*/ 0 w 154"/>
                  <a:gd name="T49" fmla="*/ 1 h 342"/>
                  <a:gd name="T50" fmla="*/ 1 w 154"/>
                  <a:gd name="T51" fmla="*/ 1 h 342"/>
                  <a:gd name="T52" fmla="*/ 1 w 154"/>
                  <a:gd name="T53" fmla="*/ 1 h 342"/>
                  <a:gd name="T54" fmla="*/ 1 w 154"/>
                  <a:gd name="T55" fmla="*/ 1 h 342"/>
                  <a:gd name="T56" fmla="*/ 1 w 154"/>
                  <a:gd name="T57" fmla="*/ 1 h 342"/>
                  <a:gd name="T58" fmla="*/ 1 w 154"/>
                  <a:gd name="T59" fmla="*/ 1 h 342"/>
                  <a:gd name="T60" fmla="*/ 1 w 154"/>
                  <a:gd name="T61" fmla="*/ 1 h 342"/>
                  <a:gd name="T62" fmla="*/ 1 w 154"/>
                  <a:gd name="T63" fmla="*/ 1 h 342"/>
                  <a:gd name="T64" fmla="*/ 1 w 154"/>
                  <a:gd name="T65" fmla="*/ 1 h 342"/>
                  <a:gd name="T66" fmla="*/ 1 w 154"/>
                  <a:gd name="T67" fmla="*/ 1 h 342"/>
                  <a:gd name="T68" fmla="*/ 1 w 154"/>
                  <a:gd name="T69" fmla="*/ 1 h 342"/>
                  <a:gd name="T70" fmla="*/ 1 w 154"/>
                  <a:gd name="T71" fmla="*/ 1 h 342"/>
                  <a:gd name="T72" fmla="*/ 1 w 154"/>
                  <a:gd name="T73" fmla="*/ 1 h 342"/>
                  <a:gd name="T74" fmla="*/ 1 w 154"/>
                  <a:gd name="T75" fmla="*/ 1 h 342"/>
                  <a:gd name="T76" fmla="*/ 1 w 154"/>
                  <a:gd name="T77" fmla="*/ 1 h 342"/>
                  <a:gd name="T78" fmla="*/ 1 w 154"/>
                  <a:gd name="T79" fmla="*/ 1 h 342"/>
                  <a:gd name="T80" fmla="*/ 1 w 154"/>
                  <a:gd name="T81" fmla="*/ 1 h 342"/>
                  <a:gd name="T82" fmla="*/ 1 w 154"/>
                  <a:gd name="T83" fmla="*/ 1 h 342"/>
                  <a:gd name="T84" fmla="*/ 1 w 154"/>
                  <a:gd name="T85" fmla="*/ 1 h 342"/>
                  <a:gd name="T86" fmla="*/ 1 w 154"/>
                  <a:gd name="T87" fmla="*/ 1 h 342"/>
                  <a:gd name="T88" fmla="*/ 1 w 154"/>
                  <a:gd name="T89" fmla="*/ 1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4" h="342">
                    <a:moveTo>
                      <a:pt x="144" y="175"/>
                    </a:moveTo>
                    <a:lnTo>
                      <a:pt x="152" y="160"/>
                    </a:lnTo>
                    <a:lnTo>
                      <a:pt x="154" y="142"/>
                    </a:lnTo>
                    <a:lnTo>
                      <a:pt x="154" y="124"/>
                    </a:lnTo>
                    <a:lnTo>
                      <a:pt x="150" y="104"/>
                    </a:lnTo>
                    <a:lnTo>
                      <a:pt x="144" y="84"/>
                    </a:lnTo>
                    <a:lnTo>
                      <a:pt x="137" y="66"/>
                    </a:lnTo>
                    <a:lnTo>
                      <a:pt x="130" y="50"/>
                    </a:lnTo>
                    <a:lnTo>
                      <a:pt x="123" y="36"/>
                    </a:lnTo>
                    <a:lnTo>
                      <a:pt x="120" y="29"/>
                    </a:lnTo>
                    <a:lnTo>
                      <a:pt x="117" y="20"/>
                    </a:lnTo>
                    <a:lnTo>
                      <a:pt x="114" y="11"/>
                    </a:lnTo>
                    <a:lnTo>
                      <a:pt x="112" y="0"/>
                    </a:lnTo>
                    <a:lnTo>
                      <a:pt x="109" y="16"/>
                    </a:lnTo>
                    <a:lnTo>
                      <a:pt x="105" y="33"/>
                    </a:lnTo>
                    <a:lnTo>
                      <a:pt x="100" y="48"/>
                    </a:lnTo>
                    <a:lnTo>
                      <a:pt x="94" y="63"/>
                    </a:lnTo>
                    <a:lnTo>
                      <a:pt x="86" y="76"/>
                    </a:lnTo>
                    <a:lnTo>
                      <a:pt x="77" y="89"/>
                    </a:lnTo>
                    <a:lnTo>
                      <a:pt x="67" y="101"/>
                    </a:lnTo>
                    <a:lnTo>
                      <a:pt x="54" y="110"/>
                    </a:lnTo>
                    <a:lnTo>
                      <a:pt x="31" y="130"/>
                    </a:lnTo>
                    <a:lnTo>
                      <a:pt x="14" y="158"/>
                    </a:lnTo>
                    <a:lnTo>
                      <a:pt x="2" y="189"/>
                    </a:lnTo>
                    <a:lnTo>
                      <a:pt x="0" y="224"/>
                    </a:lnTo>
                    <a:lnTo>
                      <a:pt x="4" y="257"/>
                    </a:lnTo>
                    <a:lnTo>
                      <a:pt x="18" y="289"/>
                    </a:lnTo>
                    <a:lnTo>
                      <a:pt x="41" y="315"/>
                    </a:lnTo>
                    <a:lnTo>
                      <a:pt x="76" y="334"/>
                    </a:lnTo>
                    <a:lnTo>
                      <a:pt x="82" y="335"/>
                    </a:lnTo>
                    <a:lnTo>
                      <a:pt x="86" y="338"/>
                    </a:lnTo>
                    <a:lnTo>
                      <a:pt x="92" y="339"/>
                    </a:lnTo>
                    <a:lnTo>
                      <a:pt x="97" y="340"/>
                    </a:lnTo>
                    <a:lnTo>
                      <a:pt x="102" y="341"/>
                    </a:lnTo>
                    <a:lnTo>
                      <a:pt x="107" y="341"/>
                    </a:lnTo>
                    <a:lnTo>
                      <a:pt x="112" y="342"/>
                    </a:lnTo>
                    <a:lnTo>
                      <a:pt x="116" y="342"/>
                    </a:lnTo>
                    <a:lnTo>
                      <a:pt x="95" y="330"/>
                    </a:lnTo>
                    <a:lnTo>
                      <a:pt x="86" y="310"/>
                    </a:lnTo>
                    <a:lnTo>
                      <a:pt x="86" y="287"/>
                    </a:lnTo>
                    <a:lnTo>
                      <a:pt x="93" y="261"/>
                    </a:lnTo>
                    <a:lnTo>
                      <a:pt x="105" y="234"/>
                    </a:lnTo>
                    <a:lnTo>
                      <a:pt x="120" y="210"/>
                    </a:lnTo>
                    <a:lnTo>
                      <a:pt x="133" y="189"/>
                    </a:lnTo>
                    <a:lnTo>
                      <a:pt x="144" y="1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3" name="Freeform 20">
                <a:extLst>
                  <a:ext uri="{FF2B5EF4-FFF2-40B4-BE49-F238E27FC236}">
                    <a16:creationId xmlns:a16="http://schemas.microsoft.com/office/drawing/2014/main" id="{52D8E65D-3FA0-44E5-88BA-974BFC2B243E}"/>
                  </a:ext>
                </a:extLst>
              </p:cNvPr>
              <p:cNvSpPr>
                <a:spLocks/>
              </p:cNvSpPr>
              <p:nvPr/>
            </p:nvSpPr>
            <p:spPr bwMode="auto">
              <a:xfrm>
                <a:off x="3464" y="2574"/>
                <a:ext cx="1" cy="4"/>
              </a:xfrm>
              <a:custGeom>
                <a:avLst/>
                <a:gdLst>
                  <a:gd name="T0" fmla="*/ 0 w 3"/>
                  <a:gd name="T1" fmla="*/ 0 h 7"/>
                  <a:gd name="T2" fmla="*/ 0 w 3"/>
                  <a:gd name="T3" fmla="*/ 1 h 7"/>
                  <a:gd name="T4" fmla="*/ 0 w 3"/>
                  <a:gd name="T5" fmla="*/ 1 h 7"/>
                  <a:gd name="T6" fmla="*/ 0 w 3"/>
                  <a:gd name="T7" fmla="*/ 1 h 7"/>
                  <a:gd name="T8" fmla="*/ 0 w 3"/>
                  <a:gd name="T9" fmla="*/ 1 h 7"/>
                  <a:gd name="T10" fmla="*/ 0 w 3"/>
                  <a:gd name="T11" fmla="*/ 1 h 7"/>
                  <a:gd name="T12" fmla="*/ 0 w 3"/>
                  <a:gd name="T13" fmla="*/ 1 h 7"/>
                  <a:gd name="T14" fmla="*/ 0 w 3"/>
                  <a:gd name="T15" fmla="*/ 0 h 7"/>
                  <a:gd name="T16" fmla="*/ 0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7">
                    <a:moveTo>
                      <a:pt x="0" y="0"/>
                    </a:moveTo>
                    <a:lnTo>
                      <a:pt x="0" y="1"/>
                    </a:lnTo>
                    <a:lnTo>
                      <a:pt x="2" y="3"/>
                    </a:lnTo>
                    <a:lnTo>
                      <a:pt x="2" y="4"/>
                    </a:lnTo>
                    <a:lnTo>
                      <a:pt x="3" y="7"/>
                    </a:lnTo>
                    <a:lnTo>
                      <a:pt x="2" y="3"/>
                    </a:lnTo>
                    <a:lnTo>
                      <a:pt x="2" y="1"/>
                    </a:lnTo>
                    <a:lnTo>
                      <a:pt x="0" y="0"/>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4" name="Freeform 21">
                <a:extLst>
                  <a:ext uri="{FF2B5EF4-FFF2-40B4-BE49-F238E27FC236}">
                    <a16:creationId xmlns:a16="http://schemas.microsoft.com/office/drawing/2014/main" id="{7E3DD41F-94BA-4390-85D3-C98FB6B1CA3B}"/>
                  </a:ext>
                </a:extLst>
              </p:cNvPr>
              <p:cNvSpPr>
                <a:spLocks/>
              </p:cNvSpPr>
              <p:nvPr/>
            </p:nvSpPr>
            <p:spPr bwMode="auto">
              <a:xfrm>
                <a:off x="3468" y="2654"/>
                <a:ext cx="48" cy="127"/>
              </a:xfrm>
              <a:custGeom>
                <a:avLst/>
                <a:gdLst>
                  <a:gd name="T0" fmla="*/ 1 w 96"/>
                  <a:gd name="T1" fmla="*/ 0 h 254"/>
                  <a:gd name="T2" fmla="*/ 1 w 96"/>
                  <a:gd name="T3" fmla="*/ 1 h 254"/>
                  <a:gd name="T4" fmla="*/ 1 w 96"/>
                  <a:gd name="T5" fmla="*/ 1 h 254"/>
                  <a:gd name="T6" fmla="*/ 1 w 96"/>
                  <a:gd name="T7" fmla="*/ 1 h 254"/>
                  <a:gd name="T8" fmla="*/ 1 w 96"/>
                  <a:gd name="T9" fmla="*/ 1 h 254"/>
                  <a:gd name="T10" fmla="*/ 1 w 96"/>
                  <a:gd name="T11" fmla="*/ 1 h 254"/>
                  <a:gd name="T12" fmla="*/ 1 w 96"/>
                  <a:gd name="T13" fmla="*/ 1 h 254"/>
                  <a:gd name="T14" fmla="*/ 1 w 96"/>
                  <a:gd name="T15" fmla="*/ 1 h 254"/>
                  <a:gd name="T16" fmla="*/ 1 w 96"/>
                  <a:gd name="T17" fmla="*/ 1 h 254"/>
                  <a:gd name="T18" fmla="*/ 1 w 96"/>
                  <a:gd name="T19" fmla="*/ 1 h 254"/>
                  <a:gd name="T20" fmla="*/ 1 w 96"/>
                  <a:gd name="T21" fmla="*/ 1 h 254"/>
                  <a:gd name="T22" fmla="*/ 0 w 96"/>
                  <a:gd name="T23" fmla="*/ 1 h 254"/>
                  <a:gd name="T24" fmla="*/ 1 w 96"/>
                  <a:gd name="T25" fmla="*/ 1 h 254"/>
                  <a:gd name="T26" fmla="*/ 1 w 96"/>
                  <a:gd name="T27" fmla="*/ 1 h 254"/>
                  <a:gd name="T28" fmla="*/ 1 w 96"/>
                  <a:gd name="T29" fmla="*/ 1 h 254"/>
                  <a:gd name="T30" fmla="*/ 1 w 96"/>
                  <a:gd name="T31" fmla="*/ 1 h 254"/>
                  <a:gd name="T32" fmla="*/ 1 w 96"/>
                  <a:gd name="T33" fmla="*/ 1 h 254"/>
                  <a:gd name="T34" fmla="*/ 1 w 96"/>
                  <a:gd name="T35" fmla="*/ 1 h 254"/>
                  <a:gd name="T36" fmla="*/ 1 w 96"/>
                  <a:gd name="T37" fmla="*/ 1 h 254"/>
                  <a:gd name="T38" fmla="*/ 1 w 96"/>
                  <a:gd name="T39" fmla="*/ 1 h 254"/>
                  <a:gd name="T40" fmla="*/ 1 w 96"/>
                  <a:gd name="T41" fmla="*/ 1 h 254"/>
                  <a:gd name="T42" fmla="*/ 1 w 96"/>
                  <a:gd name="T43" fmla="*/ 1 h 254"/>
                  <a:gd name="T44" fmla="*/ 1 w 96"/>
                  <a:gd name="T45" fmla="*/ 1 h 254"/>
                  <a:gd name="T46" fmla="*/ 1 w 96"/>
                  <a:gd name="T47" fmla="*/ 1 h 254"/>
                  <a:gd name="T48" fmla="*/ 1 w 96"/>
                  <a:gd name="T49" fmla="*/ 0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254">
                    <a:moveTo>
                      <a:pt x="37" y="0"/>
                    </a:moveTo>
                    <a:lnTo>
                      <a:pt x="41" y="4"/>
                    </a:lnTo>
                    <a:lnTo>
                      <a:pt x="48" y="17"/>
                    </a:lnTo>
                    <a:lnTo>
                      <a:pt x="57" y="36"/>
                    </a:lnTo>
                    <a:lnTo>
                      <a:pt x="65" y="61"/>
                    </a:lnTo>
                    <a:lnTo>
                      <a:pt x="71" y="87"/>
                    </a:lnTo>
                    <a:lnTo>
                      <a:pt x="68" y="117"/>
                    </a:lnTo>
                    <a:lnTo>
                      <a:pt x="59" y="146"/>
                    </a:lnTo>
                    <a:lnTo>
                      <a:pt x="37" y="174"/>
                    </a:lnTo>
                    <a:lnTo>
                      <a:pt x="15" y="198"/>
                    </a:lnTo>
                    <a:lnTo>
                      <a:pt x="4" y="217"/>
                    </a:lnTo>
                    <a:lnTo>
                      <a:pt x="0" y="232"/>
                    </a:lnTo>
                    <a:lnTo>
                      <a:pt x="5" y="244"/>
                    </a:lnTo>
                    <a:lnTo>
                      <a:pt x="13" y="251"/>
                    </a:lnTo>
                    <a:lnTo>
                      <a:pt x="25" y="254"/>
                    </a:lnTo>
                    <a:lnTo>
                      <a:pt x="36" y="254"/>
                    </a:lnTo>
                    <a:lnTo>
                      <a:pt x="45" y="252"/>
                    </a:lnTo>
                    <a:lnTo>
                      <a:pt x="63" y="238"/>
                    </a:lnTo>
                    <a:lnTo>
                      <a:pt x="78" y="216"/>
                    </a:lnTo>
                    <a:lnTo>
                      <a:pt x="89" y="186"/>
                    </a:lnTo>
                    <a:lnTo>
                      <a:pt x="96" y="153"/>
                    </a:lnTo>
                    <a:lnTo>
                      <a:pt x="95" y="115"/>
                    </a:lnTo>
                    <a:lnTo>
                      <a:pt x="87" y="76"/>
                    </a:lnTo>
                    <a:lnTo>
                      <a:pt x="67" y="36"/>
                    </a:lnTo>
                    <a:lnTo>
                      <a:pt x="37"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377" name="Group 22">
              <a:extLst>
                <a:ext uri="{FF2B5EF4-FFF2-40B4-BE49-F238E27FC236}">
                  <a16:creationId xmlns:a16="http://schemas.microsoft.com/office/drawing/2014/main" id="{6112E91B-806E-4A57-A3EA-95D233A95441}"/>
                </a:ext>
              </a:extLst>
            </p:cNvPr>
            <p:cNvGrpSpPr>
              <a:grpSpLocks/>
            </p:cNvGrpSpPr>
            <p:nvPr/>
          </p:nvGrpSpPr>
          <p:grpSpPr bwMode="auto">
            <a:xfrm>
              <a:off x="1620" y="1583"/>
              <a:ext cx="70" cy="64"/>
              <a:chOff x="1620" y="1583"/>
              <a:chExt cx="70" cy="64"/>
            </a:xfrm>
          </p:grpSpPr>
          <p:sp>
            <p:nvSpPr>
              <p:cNvPr id="15378" name="Rectangle 23">
                <a:extLst>
                  <a:ext uri="{FF2B5EF4-FFF2-40B4-BE49-F238E27FC236}">
                    <a16:creationId xmlns:a16="http://schemas.microsoft.com/office/drawing/2014/main" id="{6C450BBB-E877-4796-B10E-E758E6E53CA7}"/>
                  </a:ext>
                </a:extLst>
              </p:cNvPr>
              <p:cNvSpPr>
                <a:spLocks noChangeArrowheads="1"/>
              </p:cNvSpPr>
              <p:nvPr/>
            </p:nvSpPr>
            <p:spPr bwMode="auto">
              <a:xfrm rot="-3366378">
                <a:off x="1628" y="1584"/>
                <a:ext cx="56" cy="6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5379" name="AutoShape 24">
                <a:extLst>
                  <a:ext uri="{FF2B5EF4-FFF2-40B4-BE49-F238E27FC236}">
                    <a16:creationId xmlns:a16="http://schemas.microsoft.com/office/drawing/2014/main" id="{B85AFCB4-FF68-4A8B-B9E5-CFAD7B77D2F0}"/>
                  </a:ext>
                </a:extLst>
              </p:cNvPr>
              <p:cNvSpPr>
                <a:spLocks noChangeArrowheads="1"/>
              </p:cNvSpPr>
              <p:nvPr/>
            </p:nvSpPr>
            <p:spPr bwMode="auto">
              <a:xfrm rot="12758394" flipH="1">
                <a:off x="1620" y="1583"/>
                <a:ext cx="48" cy="53"/>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grpSp>
      <p:pic>
        <p:nvPicPr>
          <p:cNvPr id="15366" name="Picture 99" descr="C:\WINDOWS\Application Data\Microsoft\Media Catalog\Downloaded Clips\cl0\IN00386_.wmf">
            <a:extLst>
              <a:ext uri="{FF2B5EF4-FFF2-40B4-BE49-F238E27FC236}">
                <a16:creationId xmlns:a16="http://schemas.microsoft.com/office/drawing/2014/main" id="{07B69ED8-2794-4F29-B76C-533A250A0E81}"/>
              </a:ext>
            </a:extLst>
          </p:cNvPr>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4419600" y="2476500"/>
            <a:ext cx="1676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Group 105">
            <a:extLst>
              <a:ext uri="{FF2B5EF4-FFF2-40B4-BE49-F238E27FC236}">
                <a16:creationId xmlns:a16="http://schemas.microsoft.com/office/drawing/2014/main" id="{BF7BC1AD-7FD4-42CA-80BE-C77EB1486899}"/>
              </a:ext>
            </a:extLst>
          </p:cNvPr>
          <p:cNvGrpSpPr>
            <a:grpSpLocks/>
          </p:cNvGrpSpPr>
          <p:nvPr/>
        </p:nvGrpSpPr>
        <p:grpSpPr bwMode="auto">
          <a:xfrm>
            <a:off x="4535488" y="6553200"/>
            <a:ext cx="1776412" cy="2292350"/>
            <a:chOff x="1243" y="2638"/>
            <a:chExt cx="1119" cy="1444"/>
          </a:xfrm>
        </p:grpSpPr>
        <p:pic>
          <p:nvPicPr>
            <p:cNvPr id="15372" name="Picture 106" descr="http://www.life.umd.edu/classroom/bsci124/img/bacteria.jpg">
              <a:extLst>
                <a:ext uri="{FF2B5EF4-FFF2-40B4-BE49-F238E27FC236}">
                  <a16:creationId xmlns:a16="http://schemas.microsoft.com/office/drawing/2014/main" id="{9EA44F99-4E92-4012-AEB9-B51492219335}"/>
                </a:ext>
              </a:extLst>
            </p:cNvPr>
            <p:cNvPicPr>
              <a:picLocks noChangeAspect="1" noChangeArrowheads="1"/>
            </p:cNvPicPr>
            <p:nvPr/>
          </p:nvPicPr>
          <p:blipFill>
            <a:blip r:embed="rId6">
              <a:lum bright="50000"/>
              <a:extLst>
                <a:ext uri="{28A0092B-C50C-407E-A947-70E740481C1C}">
                  <a14:useLocalDpi xmlns:a14="http://schemas.microsoft.com/office/drawing/2010/main" val="0"/>
                </a:ext>
              </a:extLst>
            </a:blip>
            <a:srcRect/>
            <a:stretch>
              <a:fillRect/>
            </a:stretch>
          </p:blipFill>
          <p:spPr bwMode="auto">
            <a:xfrm>
              <a:off x="1344" y="2736"/>
              <a:ext cx="926"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107">
              <a:extLst>
                <a:ext uri="{FF2B5EF4-FFF2-40B4-BE49-F238E27FC236}">
                  <a16:creationId xmlns:a16="http://schemas.microsoft.com/office/drawing/2014/main" id="{C636A54F-B291-469F-9317-2D08677E364D}"/>
                </a:ext>
              </a:extLst>
            </p:cNvPr>
            <p:cNvSpPr>
              <a:spLocks noChangeArrowheads="1"/>
            </p:cNvSpPr>
            <p:nvPr/>
          </p:nvSpPr>
          <p:spPr bwMode="auto">
            <a:xfrm>
              <a:off x="1257" y="2661"/>
              <a:ext cx="1092" cy="1344"/>
            </a:xfrm>
            <a:prstGeom prst="rect">
              <a:avLst/>
            </a:prstGeom>
            <a:noFill/>
            <a:ln w="279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5374" name="Rectangle 108">
              <a:extLst>
                <a:ext uri="{FF2B5EF4-FFF2-40B4-BE49-F238E27FC236}">
                  <a16:creationId xmlns:a16="http://schemas.microsoft.com/office/drawing/2014/main" id="{39699502-CE3B-452B-B7BF-FA12DE47B629}"/>
                </a:ext>
              </a:extLst>
            </p:cNvPr>
            <p:cNvSpPr>
              <a:spLocks noChangeArrowheads="1"/>
            </p:cNvSpPr>
            <p:nvPr/>
          </p:nvSpPr>
          <p:spPr bwMode="auto">
            <a:xfrm>
              <a:off x="1243" y="2638"/>
              <a:ext cx="1119" cy="1377"/>
            </a:xfrm>
            <a:prstGeom prst="rect">
              <a:avLst/>
            </a:prstGeom>
            <a:noFill/>
            <a:ln w="2540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pic>
        <p:nvPicPr>
          <p:cNvPr id="15368" name="Picture 109" descr="C:\WINDOWS\Application Data\Microsoft\Media Catalog\Downloaded Clips\cl2d\j0114338.wmf">
            <a:extLst>
              <a:ext uri="{FF2B5EF4-FFF2-40B4-BE49-F238E27FC236}">
                <a16:creationId xmlns:a16="http://schemas.microsoft.com/office/drawing/2014/main" id="{504E7B17-78A3-4C94-9638-D60064151A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105400"/>
            <a:ext cx="5889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111">
            <a:extLst>
              <a:ext uri="{FF2B5EF4-FFF2-40B4-BE49-F238E27FC236}">
                <a16:creationId xmlns:a16="http://schemas.microsoft.com/office/drawing/2014/main" id="{79554BCE-E9B2-4002-976A-2FC683AE2860}"/>
              </a:ext>
            </a:extLst>
          </p:cNvPr>
          <p:cNvSpPr txBox="1">
            <a:spLocks noChangeArrowheads="1"/>
          </p:cNvSpPr>
          <p:nvPr/>
        </p:nvSpPr>
        <p:spPr bwMode="auto">
          <a:xfrm>
            <a:off x="295275" y="509588"/>
            <a:ext cx="6181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What are health hazards?</a:t>
            </a:r>
          </a:p>
        </p:txBody>
      </p:sp>
      <p:pic>
        <p:nvPicPr>
          <p:cNvPr id="15370" name="Picture 112" descr="C:\WINDOWS\Application Data\Microsoft\Media Catalog\Downloaded Clips\cl7d\j0314342.jpg">
            <a:extLst>
              <a:ext uri="{FF2B5EF4-FFF2-40B4-BE49-F238E27FC236}">
                <a16:creationId xmlns:a16="http://schemas.microsoft.com/office/drawing/2014/main" id="{9A9E6E52-26F7-445B-B69A-8A9A17277C97}"/>
              </a:ext>
            </a:extLst>
          </p:cNvPr>
          <p:cNvPicPr>
            <a:picLocks noChangeAspect="1" noChangeArrowheads="1"/>
          </p:cNvPicPr>
          <p:nvPr/>
        </p:nvPicPr>
        <p:blipFill>
          <a:blip r:embed="rId8">
            <a:lum bright="40000"/>
            <a:extLst>
              <a:ext uri="{28A0092B-C50C-407E-A947-70E740481C1C}">
                <a14:useLocalDpi xmlns:a14="http://schemas.microsoft.com/office/drawing/2010/main" val="0"/>
              </a:ext>
            </a:extLst>
          </a:blip>
          <a:srcRect/>
          <a:stretch>
            <a:fillRect/>
          </a:stretch>
        </p:blipFill>
        <p:spPr bwMode="auto">
          <a:xfrm>
            <a:off x="4654550" y="4114800"/>
            <a:ext cx="12620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0" descr="C:\WINDOWS\Application Data\Microsoft\Media Catalog\Downloaded Clips\cl29\j0104564.wmf">
            <a:extLst>
              <a:ext uri="{FF2B5EF4-FFF2-40B4-BE49-F238E27FC236}">
                <a16:creationId xmlns:a16="http://schemas.microsoft.com/office/drawing/2014/main" id="{0D229574-DC1D-4DDD-8F8A-821DC2FF4C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038600"/>
            <a:ext cx="8794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FE0A4F53-5B05-4F27-8508-87FFA1CABEF3}"/>
              </a:ext>
            </a:extLst>
          </p:cNvPr>
          <p:cNvSpPr txBox="1">
            <a:spLocks noChangeArrowheads="1"/>
          </p:cNvSpPr>
          <p:nvPr/>
        </p:nvSpPr>
        <p:spPr bwMode="auto">
          <a:xfrm>
            <a:off x="581025" y="2466975"/>
            <a:ext cx="4991100"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1800"/>
              <a:t>Peligros químicos – ejemplos:</a:t>
            </a:r>
          </a:p>
          <a:p>
            <a:endParaRPr lang="es-ES_tradnl" altLang="en-US" sz="1800"/>
          </a:p>
          <a:p>
            <a:pPr lvl="1">
              <a:buFont typeface="Wingdings 3" panose="05040102010807070707" pitchFamily="18" charset="2"/>
              <a:buChar char="Ì"/>
            </a:pPr>
            <a:r>
              <a:rPr lang="es-ES_tradnl" altLang="en-US"/>
              <a:t> Plomo</a:t>
            </a:r>
          </a:p>
          <a:p>
            <a:pPr lvl="1">
              <a:buFont typeface="Wingdings 3" panose="05040102010807070707" pitchFamily="18" charset="2"/>
              <a:buChar char="Ì"/>
            </a:pPr>
            <a:r>
              <a:rPr lang="es-ES_tradnl" altLang="en-US"/>
              <a:t> Asbesto</a:t>
            </a:r>
          </a:p>
          <a:p>
            <a:pPr lvl="1">
              <a:buFont typeface="Wingdings 3" panose="05040102010807070707" pitchFamily="18" charset="2"/>
              <a:buChar char="Ì"/>
            </a:pPr>
            <a:r>
              <a:rPr lang="es-ES_tradnl" altLang="en-US"/>
              <a:t> Sílice</a:t>
            </a:r>
          </a:p>
          <a:p>
            <a:pPr lvl="1">
              <a:buFont typeface="Wingdings 3" panose="05040102010807070707" pitchFamily="18" charset="2"/>
              <a:buChar char="Ì"/>
            </a:pPr>
            <a:r>
              <a:rPr lang="es-ES_tradnl" altLang="en-US"/>
              <a:t> Disolventes</a:t>
            </a:r>
          </a:p>
          <a:p>
            <a:pPr lvl="1">
              <a:buFont typeface="Wingdings 3" panose="05040102010807070707" pitchFamily="18" charset="2"/>
              <a:buChar char="Ì"/>
            </a:pPr>
            <a:endParaRPr lang="es-ES_tradnl" altLang="en-US"/>
          </a:p>
          <a:p>
            <a:pPr lvl="1">
              <a:buFont typeface="Wingdings 3" panose="05040102010807070707" pitchFamily="18" charset="2"/>
              <a:buChar char="Ì"/>
            </a:pPr>
            <a:endParaRPr lang="es-ES_tradnl" altLang="en-US"/>
          </a:p>
          <a:p>
            <a:pPr lvl="1">
              <a:buFont typeface="Wingdings 3" panose="05040102010807070707" pitchFamily="18" charset="2"/>
              <a:buChar char="Ì"/>
            </a:pPr>
            <a:endParaRPr lang="es-ES_tradnl" altLang="en-US"/>
          </a:p>
          <a:p>
            <a:pPr lvl="1">
              <a:buFont typeface="Wingdings 3" panose="05040102010807070707" pitchFamily="18" charset="2"/>
              <a:buChar char="Ì"/>
            </a:pPr>
            <a:endParaRPr lang="es-ES_tradnl" altLang="en-US"/>
          </a:p>
          <a:p>
            <a:pPr lvl="1">
              <a:buFont typeface="Wingdings 3" panose="05040102010807070707" pitchFamily="18" charset="2"/>
              <a:buChar char="Ì"/>
            </a:pPr>
            <a:endParaRPr lang="es-ES_tradnl" altLang="en-US"/>
          </a:p>
          <a:p>
            <a:r>
              <a:rPr lang="es-ES_tradnl" altLang="en-US" sz="1800"/>
              <a:t>Peligros físicos – ejemplos:</a:t>
            </a:r>
          </a:p>
          <a:p>
            <a:endParaRPr lang="es-ES_tradnl" altLang="en-US" sz="1800"/>
          </a:p>
          <a:p>
            <a:pPr lvl="1">
              <a:buFont typeface="Wingdings 3" panose="05040102010807070707" pitchFamily="18" charset="2"/>
              <a:buChar char="Ì"/>
            </a:pPr>
            <a:r>
              <a:rPr lang="es-ES_tradnl" altLang="en-US"/>
              <a:t> Ruido		</a:t>
            </a:r>
          </a:p>
          <a:p>
            <a:pPr lvl="1">
              <a:buFont typeface="Wingdings 3" panose="05040102010807070707" pitchFamily="18" charset="2"/>
              <a:buChar char="Ì"/>
            </a:pPr>
            <a:r>
              <a:rPr lang="es-ES_tradnl" altLang="en-US"/>
              <a:t> Temperaturas extremas</a:t>
            </a:r>
          </a:p>
          <a:p>
            <a:pPr lvl="1">
              <a:buFont typeface="Wingdings 3" panose="05040102010807070707" pitchFamily="18" charset="2"/>
              <a:buChar char="Ì"/>
            </a:pPr>
            <a:endParaRPr lang="es-ES_tradnl" altLang="en-US"/>
          </a:p>
          <a:p>
            <a:endParaRPr lang="es-ES_tradnl" altLang="en-US"/>
          </a:p>
          <a:p>
            <a:pPr lvl="1">
              <a:buFont typeface="Wingdings 3" panose="05040102010807070707" pitchFamily="18" charset="2"/>
              <a:buChar char="Ì"/>
            </a:pPr>
            <a:endParaRPr lang="es-ES_tradnl" altLang="en-US"/>
          </a:p>
          <a:p>
            <a:pPr lvl="1">
              <a:buFont typeface="Wingdings 3" panose="05040102010807070707" pitchFamily="18" charset="2"/>
              <a:buChar char="Ì"/>
            </a:pPr>
            <a:endParaRPr lang="es-ES_tradnl" altLang="en-US"/>
          </a:p>
          <a:p>
            <a:pPr lvl="1">
              <a:buFont typeface="Wingdings 3" panose="05040102010807070707" pitchFamily="18" charset="2"/>
              <a:buChar char="Ì"/>
            </a:pPr>
            <a:endParaRPr lang="es-ES_tradnl" altLang="en-US"/>
          </a:p>
          <a:p>
            <a:r>
              <a:rPr lang="es-ES_tradnl" altLang="en-US" sz="1800"/>
              <a:t>Peligros biológicos – ejemplos:</a:t>
            </a:r>
          </a:p>
          <a:p>
            <a:pPr lvl="1">
              <a:buFont typeface="Wingdings 3" panose="05040102010807070707" pitchFamily="18" charset="2"/>
              <a:buChar char="Ì"/>
            </a:pPr>
            <a:endParaRPr lang="es-ES_tradnl" altLang="en-US" sz="1800"/>
          </a:p>
          <a:p>
            <a:pPr lvl="1">
              <a:buFont typeface="Wingdings 3" panose="05040102010807070707" pitchFamily="18" charset="2"/>
              <a:buChar char="Ì"/>
            </a:pPr>
            <a:r>
              <a:rPr lang="es-ES_tradnl" altLang="en-US"/>
              <a:t> Bacteria</a:t>
            </a:r>
          </a:p>
          <a:p>
            <a:pPr lvl="1">
              <a:buFont typeface="Wingdings 3" panose="05040102010807070707" pitchFamily="18" charset="2"/>
              <a:buChar char="Ì"/>
            </a:pPr>
            <a:r>
              <a:rPr lang="es-ES_tradnl" altLang="en-US"/>
              <a:t> Virus</a:t>
            </a:r>
          </a:p>
          <a:p>
            <a:pPr lvl="1">
              <a:buFont typeface="Wingdings 3" panose="05040102010807070707" pitchFamily="18" charset="2"/>
              <a:buChar char="Ì"/>
            </a:pPr>
            <a:r>
              <a:rPr lang="es-ES_tradnl" altLang="en-US"/>
              <a:t> Hongo</a:t>
            </a:r>
          </a:p>
          <a:p>
            <a:pPr lvl="1">
              <a:buFont typeface="Wingdings 3" panose="05040102010807070707" pitchFamily="18" charset="2"/>
              <a:buChar char="Ì"/>
            </a:pPr>
            <a:r>
              <a:rPr lang="es-ES_tradnl" altLang="en-US"/>
              <a:t> Plantas</a:t>
            </a:r>
            <a:endParaRPr lang="en-US" altLang="en-US"/>
          </a:p>
        </p:txBody>
      </p:sp>
      <p:sp>
        <p:nvSpPr>
          <p:cNvPr id="16387" name="AutoShape 2">
            <a:extLst>
              <a:ext uri="{FF2B5EF4-FFF2-40B4-BE49-F238E27FC236}">
                <a16:creationId xmlns:a16="http://schemas.microsoft.com/office/drawing/2014/main" id="{5A544EE3-8721-43E3-B908-E0A939135216}"/>
              </a:ext>
            </a:extLst>
          </p:cNvPr>
          <p:cNvSpPr>
            <a:spLocks noChangeArrowheads="1"/>
          </p:cNvSpPr>
          <p:nvPr/>
        </p:nvSpPr>
        <p:spPr bwMode="auto">
          <a:xfrm>
            <a:off x="400050" y="920750"/>
            <a:ext cx="6400800" cy="117475"/>
          </a:xfrm>
          <a:prstGeom prst="bevel">
            <a:avLst>
              <a:gd name="adj" fmla="val 12500"/>
            </a:avLst>
          </a:prstGeom>
          <a:solidFill>
            <a:srgbClr val="B9B9D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6388" name="Text Box 5">
            <a:extLst>
              <a:ext uri="{FF2B5EF4-FFF2-40B4-BE49-F238E27FC236}">
                <a16:creationId xmlns:a16="http://schemas.microsoft.com/office/drawing/2014/main" id="{94176F70-F29A-4EBF-8FCD-63EEC1472D29}"/>
              </a:ext>
            </a:extLst>
          </p:cNvPr>
          <p:cNvSpPr txBox="1">
            <a:spLocks noChangeArrowheads="1"/>
          </p:cNvSpPr>
          <p:nvPr/>
        </p:nvSpPr>
        <p:spPr bwMode="auto">
          <a:xfrm>
            <a:off x="588963" y="1181100"/>
            <a:ext cx="5829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sz="2400"/>
              <a:t>Peligros a la salud son cosas que pueden causar enfermedad o mala salud</a:t>
            </a:r>
            <a:endParaRPr lang="en-US" altLang="en-US" sz="2400"/>
          </a:p>
        </p:txBody>
      </p:sp>
      <p:grpSp>
        <p:nvGrpSpPr>
          <p:cNvPr id="16389" name="Group 132">
            <a:extLst>
              <a:ext uri="{FF2B5EF4-FFF2-40B4-BE49-F238E27FC236}">
                <a16:creationId xmlns:a16="http://schemas.microsoft.com/office/drawing/2014/main" id="{4007AF65-C65A-4479-947D-A2CBBBDC1590}"/>
              </a:ext>
            </a:extLst>
          </p:cNvPr>
          <p:cNvGrpSpPr>
            <a:grpSpLocks/>
          </p:cNvGrpSpPr>
          <p:nvPr/>
        </p:nvGrpSpPr>
        <p:grpSpPr bwMode="auto">
          <a:xfrm>
            <a:off x="3124200" y="7620000"/>
            <a:ext cx="838200" cy="677863"/>
            <a:chOff x="1224" y="1328"/>
            <a:chExt cx="722" cy="532"/>
          </a:xfrm>
        </p:grpSpPr>
        <p:graphicFrame>
          <p:nvGraphicFramePr>
            <p:cNvPr id="16399" name="Object 133">
              <a:extLst>
                <a:ext uri="{FF2B5EF4-FFF2-40B4-BE49-F238E27FC236}">
                  <a16:creationId xmlns:a16="http://schemas.microsoft.com/office/drawing/2014/main" id="{227097BD-790F-4712-B0A1-0ADD9C90A830}"/>
                </a:ext>
              </a:extLst>
            </p:cNvPr>
            <p:cNvGraphicFramePr>
              <a:graphicFrameLocks noChangeAspect="1"/>
            </p:cNvGraphicFramePr>
            <p:nvPr/>
          </p:nvGraphicFramePr>
          <p:xfrm>
            <a:off x="1224" y="1328"/>
            <a:ext cx="722" cy="482"/>
          </p:xfrm>
          <a:graphic>
            <a:graphicData uri="http://schemas.openxmlformats.org/presentationml/2006/ole">
              <mc:AlternateContent xmlns:mc="http://schemas.openxmlformats.org/markup-compatibility/2006">
                <mc:Choice xmlns:v="urn:schemas-microsoft-com:vml" Requires="v">
                  <p:oleObj spid="_x0000_s16414" name="Clip" r:id="rId3" imgW="3129915" imgH="2193925" progId="MS_ClipArt_Gallery.2">
                    <p:embed/>
                  </p:oleObj>
                </mc:Choice>
                <mc:Fallback>
                  <p:oleObj name="Clip" r:id="rId3" imgW="3129915" imgH="2193925" progId="MS_ClipArt_Gallery.2">
                    <p:embed/>
                    <p:pic>
                      <p:nvPicPr>
                        <p:cNvPr id="0" name="Object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 y="1328"/>
                          <a:ext cx="722" cy="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400" name="Group 134">
              <a:extLst>
                <a:ext uri="{FF2B5EF4-FFF2-40B4-BE49-F238E27FC236}">
                  <a16:creationId xmlns:a16="http://schemas.microsoft.com/office/drawing/2014/main" id="{CF301832-C08C-4164-A474-074998E16467}"/>
                </a:ext>
              </a:extLst>
            </p:cNvPr>
            <p:cNvGrpSpPr>
              <a:grpSpLocks/>
            </p:cNvGrpSpPr>
            <p:nvPr/>
          </p:nvGrpSpPr>
          <p:grpSpPr bwMode="auto">
            <a:xfrm>
              <a:off x="1888" y="1784"/>
              <a:ext cx="47" cy="76"/>
              <a:chOff x="3394" y="2544"/>
              <a:chExt cx="154" cy="268"/>
            </a:xfrm>
          </p:grpSpPr>
          <p:sp>
            <p:nvSpPr>
              <p:cNvPr id="16404" name="Freeform 135">
                <a:extLst>
                  <a:ext uri="{FF2B5EF4-FFF2-40B4-BE49-F238E27FC236}">
                    <a16:creationId xmlns:a16="http://schemas.microsoft.com/office/drawing/2014/main" id="{D8A7840D-59C2-4743-A20C-3F42DD22B73C}"/>
                  </a:ext>
                </a:extLst>
              </p:cNvPr>
              <p:cNvSpPr>
                <a:spLocks/>
              </p:cNvSpPr>
              <p:nvPr/>
            </p:nvSpPr>
            <p:spPr bwMode="auto">
              <a:xfrm>
                <a:off x="3394" y="2544"/>
                <a:ext cx="154" cy="268"/>
              </a:xfrm>
              <a:custGeom>
                <a:avLst/>
                <a:gdLst>
                  <a:gd name="T0" fmla="*/ 1 w 306"/>
                  <a:gd name="T1" fmla="*/ 1 h 535"/>
                  <a:gd name="T2" fmla="*/ 1 w 306"/>
                  <a:gd name="T3" fmla="*/ 1 h 535"/>
                  <a:gd name="T4" fmla="*/ 1 w 306"/>
                  <a:gd name="T5" fmla="*/ 1 h 535"/>
                  <a:gd name="T6" fmla="*/ 1 w 306"/>
                  <a:gd name="T7" fmla="*/ 1 h 535"/>
                  <a:gd name="T8" fmla="*/ 1 w 306"/>
                  <a:gd name="T9" fmla="*/ 1 h 535"/>
                  <a:gd name="T10" fmla="*/ 1 w 306"/>
                  <a:gd name="T11" fmla="*/ 1 h 535"/>
                  <a:gd name="T12" fmla="*/ 1 w 306"/>
                  <a:gd name="T13" fmla="*/ 1 h 535"/>
                  <a:gd name="T14" fmla="*/ 1 w 306"/>
                  <a:gd name="T15" fmla="*/ 1 h 535"/>
                  <a:gd name="T16" fmla="*/ 1 w 306"/>
                  <a:gd name="T17" fmla="*/ 1 h 535"/>
                  <a:gd name="T18" fmla="*/ 1 w 306"/>
                  <a:gd name="T19" fmla="*/ 1 h 535"/>
                  <a:gd name="T20" fmla="*/ 1 w 306"/>
                  <a:gd name="T21" fmla="*/ 1 h 535"/>
                  <a:gd name="T22" fmla="*/ 1 w 306"/>
                  <a:gd name="T23" fmla="*/ 1 h 535"/>
                  <a:gd name="T24" fmla="*/ 0 w 306"/>
                  <a:gd name="T25" fmla="*/ 1 h 535"/>
                  <a:gd name="T26" fmla="*/ 1 w 306"/>
                  <a:gd name="T27" fmla="*/ 1 h 535"/>
                  <a:gd name="T28" fmla="*/ 1 w 306"/>
                  <a:gd name="T29" fmla="*/ 1 h 535"/>
                  <a:gd name="T30" fmla="*/ 1 w 306"/>
                  <a:gd name="T31" fmla="*/ 1 h 535"/>
                  <a:gd name="T32" fmla="*/ 1 w 306"/>
                  <a:gd name="T33" fmla="*/ 1 h 535"/>
                  <a:gd name="T34" fmla="*/ 1 w 306"/>
                  <a:gd name="T35" fmla="*/ 1 h 535"/>
                  <a:gd name="T36" fmla="*/ 1 w 306"/>
                  <a:gd name="T37" fmla="*/ 1 h 535"/>
                  <a:gd name="T38" fmla="*/ 1 w 306"/>
                  <a:gd name="T39" fmla="*/ 1 h 535"/>
                  <a:gd name="T40" fmla="*/ 1 w 306"/>
                  <a:gd name="T41" fmla="*/ 1 h 535"/>
                  <a:gd name="T42" fmla="*/ 1 w 306"/>
                  <a:gd name="T43" fmla="*/ 1 h 535"/>
                  <a:gd name="T44" fmla="*/ 1 w 306"/>
                  <a:gd name="T45" fmla="*/ 1 h 535"/>
                  <a:gd name="T46" fmla="*/ 1 w 306"/>
                  <a:gd name="T47" fmla="*/ 1 h 535"/>
                  <a:gd name="T48" fmla="*/ 1 w 306"/>
                  <a:gd name="T49" fmla="*/ 1 h 535"/>
                  <a:gd name="T50" fmla="*/ 1 w 306"/>
                  <a:gd name="T51" fmla="*/ 1 h 535"/>
                  <a:gd name="T52" fmla="*/ 1 w 306"/>
                  <a:gd name="T53" fmla="*/ 1 h 535"/>
                  <a:gd name="T54" fmla="*/ 1 w 306"/>
                  <a:gd name="T55" fmla="*/ 1 h 535"/>
                  <a:gd name="T56" fmla="*/ 1 w 306"/>
                  <a:gd name="T57" fmla="*/ 1 h 535"/>
                  <a:gd name="T58" fmla="*/ 1 w 306"/>
                  <a:gd name="T59" fmla="*/ 1 h 535"/>
                  <a:gd name="T60" fmla="*/ 1 w 306"/>
                  <a:gd name="T61" fmla="*/ 1 h 535"/>
                  <a:gd name="T62" fmla="*/ 1 w 306"/>
                  <a:gd name="T63" fmla="*/ 1 h 535"/>
                  <a:gd name="T64" fmla="*/ 1 w 306"/>
                  <a:gd name="T65" fmla="*/ 1 h 535"/>
                  <a:gd name="T66" fmla="*/ 1 w 306"/>
                  <a:gd name="T67" fmla="*/ 1 h 535"/>
                  <a:gd name="T68" fmla="*/ 1 w 306"/>
                  <a:gd name="T69" fmla="*/ 1 h 535"/>
                  <a:gd name="T70" fmla="*/ 1 w 306"/>
                  <a:gd name="T71" fmla="*/ 1 h 535"/>
                  <a:gd name="T72" fmla="*/ 1 w 306"/>
                  <a:gd name="T73" fmla="*/ 1 h 535"/>
                  <a:gd name="T74" fmla="*/ 1 w 306"/>
                  <a:gd name="T75" fmla="*/ 1 h 535"/>
                  <a:gd name="T76" fmla="*/ 1 w 306"/>
                  <a:gd name="T77" fmla="*/ 1 h 535"/>
                  <a:gd name="T78" fmla="*/ 1 w 306"/>
                  <a:gd name="T79" fmla="*/ 1 h 535"/>
                  <a:gd name="T80" fmla="*/ 1 w 306"/>
                  <a:gd name="T81" fmla="*/ 1 h 535"/>
                  <a:gd name="T82" fmla="*/ 1 w 306"/>
                  <a:gd name="T83" fmla="*/ 1 h 535"/>
                  <a:gd name="T84" fmla="*/ 1 w 306"/>
                  <a:gd name="T85" fmla="*/ 1 h 535"/>
                  <a:gd name="T86" fmla="*/ 1 w 306"/>
                  <a:gd name="T87" fmla="*/ 1 h 535"/>
                  <a:gd name="T88" fmla="*/ 1 w 306"/>
                  <a:gd name="T89" fmla="*/ 1 h 535"/>
                  <a:gd name="T90" fmla="*/ 1 w 306"/>
                  <a:gd name="T91" fmla="*/ 1 h 535"/>
                  <a:gd name="T92" fmla="*/ 1 w 306"/>
                  <a:gd name="T93" fmla="*/ 1 h 535"/>
                  <a:gd name="T94" fmla="*/ 1 w 306"/>
                  <a:gd name="T95" fmla="*/ 1 h 535"/>
                  <a:gd name="T96" fmla="*/ 1 w 306"/>
                  <a:gd name="T97" fmla="*/ 1 h 535"/>
                  <a:gd name="T98" fmla="*/ 1 w 306"/>
                  <a:gd name="T99" fmla="*/ 0 h 535"/>
                  <a:gd name="T100" fmla="*/ 1 w 306"/>
                  <a:gd name="T101" fmla="*/ 1 h 535"/>
                  <a:gd name="T102" fmla="*/ 1 w 306"/>
                  <a:gd name="T103" fmla="*/ 1 h 535"/>
                  <a:gd name="T104" fmla="*/ 1 w 306"/>
                  <a:gd name="T105" fmla="*/ 1 h 535"/>
                  <a:gd name="T106" fmla="*/ 1 w 306"/>
                  <a:gd name="T107" fmla="*/ 1 h 535"/>
                  <a:gd name="T108" fmla="*/ 1 w 306"/>
                  <a:gd name="T109" fmla="*/ 1 h 535"/>
                  <a:gd name="T110" fmla="*/ 1 w 306"/>
                  <a:gd name="T111" fmla="*/ 1 h 535"/>
                  <a:gd name="T112" fmla="*/ 1 w 306"/>
                  <a:gd name="T113" fmla="*/ 1 h 5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6" h="535">
                    <a:moveTo>
                      <a:pt x="108" y="30"/>
                    </a:moveTo>
                    <a:lnTo>
                      <a:pt x="109" y="37"/>
                    </a:lnTo>
                    <a:lnTo>
                      <a:pt x="113" y="55"/>
                    </a:lnTo>
                    <a:lnTo>
                      <a:pt x="115" y="83"/>
                    </a:lnTo>
                    <a:lnTo>
                      <a:pt x="116" y="116"/>
                    </a:lnTo>
                    <a:lnTo>
                      <a:pt x="113" y="153"/>
                    </a:lnTo>
                    <a:lnTo>
                      <a:pt x="105" y="189"/>
                    </a:lnTo>
                    <a:lnTo>
                      <a:pt x="89" y="221"/>
                    </a:lnTo>
                    <a:lnTo>
                      <a:pt x="64" y="247"/>
                    </a:lnTo>
                    <a:lnTo>
                      <a:pt x="38" y="275"/>
                    </a:lnTo>
                    <a:lnTo>
                      <a:pt x="17" y="309"/>
                    </a:lnTo>
                    <a:lnTo>
                      <a:pt x="3" y="349"/>
                    </a:lnTo>
                    <a:lnTo>
                      <a:pt x="0" y="390"/>
                    </a:lnTo>
                    <a:lnTo>
                      <a:pt x="6" y="432"/>
                    </a:lnTo>
                    <a:lnTo>
                      <a:pt x="22" y="470"/>
                    </a:lnTo>
                    <a:lnTo>
                      <a:pt x="51" y="501"/>
                    </a:lnTo>
                    <a:lnTo>
                      <a:pt x="92" y="524"/>
                    </a:lnTo>
                    <a:lnTo>
                      <a:pt x="116" y="531"/>
                    </a:lnTo>
                    <a:lnTo>
                      <a:pt x="139" y="535"/>
                    </a:lnTo>
                    <a:lnTo>
                      <a:pt x="161" y="535"/>
                    </a:lnTo>
                    <a:lnTo>
                      <a:pt x="182" y="533"/>
                    </a:lnTo>
                    <a:lnTo>
                      <a:pt x="200" y="528"/>
                    </a:lnTo>
                    <a:lnTo>
                      <a:pt x="219" y="520"/>
                    </a:lnTo>
                    <a:lnTo>
                      <a:pt x="235" y="511"/>
                    </a:lnTo>
                    <a:lnTo>
                      <a:pt x="250" y="498"/>
                    </a:lnTo>
                    <a:lnTo>
                      <a:pt x="264" y="486"/>
                    </a:lnTo>
                    <a:lnTo>
                      <a:pt x="275" y="471"/>
                    </a:lnTo>
                    <a:lnTo>
                      <a:pt x="286" y="455"/>
                    </a:lnTo>
                    <a:lnTo>
                      <a:pt x="294" y="437"/>
                    </a:lnTo>
                    <a:lnTo>
                      <a:pt x="299" y="420"/>
                    </a:lnTo>
                    <a:lnTo>
                      <a:pt x="304" y="402"/>
                    </a:lnTo>
                    <a:lnTo>
                      <a:pt x="306" y="384"/>
                    </a:lnTo>
                    <a:lnTo>
                      <a:pt x="306" y="366"/>
                    </a:lnTo>
                    <a:lnTo>
                      <a:pt x="304" y="332"/>
                    </a:lnTo>
                    <a:lnTo>
                      <a:pt x="299" y="303"/>
                    </a:lnTo>
                    <a:lnTo>
                      <a:pt x="294" y="276"/>
                    </a:lnTo>
                    <a:lnTo>
                      <a:pt x="286" y="252"/>
                    </a:lnTo>
                    <a:lnTo>
                      <a:pt x="275" y="231"/>
                    </a:lnTo>
                    <a:lnTo>
                      <a:pt x="265" y="213"/>
                    </a:lnTo>
                    <a:lnTo>
                      <a:pt x="252" y="195"/>
                    </a:lnTo>
                    <a:lnTo>
                      <a:pt x="240" y="180"/>
                    </a:lnTo>
                    <a:lnTo>
                      <a:pt x="226" y="162"/>
                    </a:lnTo>
                    <a:lnTo>
                      <a:pt x="211" y="138"/>
                    </a:lnTo>
                    <a:lnTo>
                      <a:pt x="195" y="111"/>
                    </a:lnTo>
                    <a:lnTo>
                      <a:pt x="181" y="83"/>
                    </a:lnTo>
                    <a:lnTo>
                      <a:pt x="168" y="55"/>
                    </a:lnTo>
                    <a:lnTo>
                      <a:pt x="158" y="32"/>
                    </a:lnTo>
                    <a:lnTo>
                      <a:pt x="151" y="13"/>
                    </a:lnTo>
                    <a:lnTo>
                      <a:pt x="149" y="3"/>
                    </a:lnTo>
                    <a:lnTo>
                      <a:pt x="146" y="0"/>
                    </a:lnTo>
                    <a:lnTo>
                      <a:pt x="143" y="1"/>
                    </a:lnTo>
                    <a:lnTo>
                      <a:pt x="136" y="4"/>
                    </a:lnTo>
                    <a:lnTo>
                      <a:pt x="129" y="10"/>
                    </a:lnTo>
                    <a:lnTo>
                      <a:pt x="121" y="17"/>
                    </a:lnTo>
                    <a:lnTo>
                      <a:pt x="114" y="23"/>
                    </a:lnTo>
                    <a:lnTo>
                      <a:pt x="111" y="27"/>
                    </a:lnTo>
                    <a:lnTo>
                      <a:pt x="10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5" name="Freeform 136">
                <a:extLst>
                  <a:ext uri="{FF2B5EF4-FFF2-40B4-BE49-F238E27FC236}">
                    <a16:creationId xmlns:a16="http://schemas.microsoft.com/office/drawing/2014/main" id="{EF45A905-B253-4D06-9095-C910C7D7773D}"/>
                  </a:ext>
                </a:extLst>
              </p:cNvPr>
              <p:cNvSpPr>
                <a:spLocks/>
              </p:cNvSpPr>
              <p:nvPr/>
            </p:nvSpPr>
            <p:spPr bwMode="auto">
              <a:xfrm>
                <a:off x="3453" y="2578"/>
                <a:ext cx="81" cy="219"/>
              </a:xfrm>
              <a:custGeom>
                <a:avLst/>
                <a:gdLst>
                  <a:gd name="T0" fmla="*/ 0 w 163"/>
                  <a:gd name="T1" fmla="*/ 1 h 438"/>
                  <a:gd name="T2" fmla="*/ 0 w 163"/>
                  <a:gd name="T3" fmla="*/ 1 h 438"/>
                  <a:gd name="T4" fmla="*/ 0 w 163"/>
                  <a:gd name="T5" fmla="*/ 1 h 438"/>
                  <a:gd name="T6" fmla="*/ 0 w 163"/>
                  <a:gd name="T7" fmla="*/ 1 h 438"/>
                  <a:gd name="T8" fmla="*/ 0 w 163"/>
                  <a:gd name="T9" fmla="*/ 1 h 438"/>
                  <a:gd name="T10" fmla="*/ 0 w 163"/>
                  <a:gd name="T11" fmla="*/ 1 h 438"/>
                  <a:gd name="T12" fmla="*/ 0 w 163"/>
                  <a:gd name="T13" fmla="*/ 1 h 438"/>
                  <a:gd name="T14" fmla="*/ 0 w 163"/>
                  <a:gd name="T15" fmla="*/ 1 h 438"/>
                  <a:gd name="T16" fmla="*/ 0 w 163"/>
                  <a:gd name="T17" fmla="*/ 1 h 438"/>
                  <a:gd name="T18" fmla="*/ 0 w 163"/>
                  <a:gd name="T19" fmla="*/ 1 h 438"/>
                  <a:gd name="T20" fmla="*/ 0 w 163"/>
                  <a:gd name="T21" fmla="*/ 1 h 438"/>
                  <a:gd name="T22" fmla="*/ 0 w 163"/>
                  <a:gd name="T23" fmla="*/ 1 h 438"/>
                  <a:gd name="T24" fmla="*/ 0 w 163"/>
                  <a:gd name="T25" fmla="*/ 1 h 438"/>
                  <a:gd name="T26" fmla="*/ 0 w 163"/>
                  <a:gd name="T27" fmla="*/ 1 h 438"/>
                  <a:gd name="T28" fmla="*/ 0 w 163"/>
                  <a:gd name="T29" fmla="*/ 1 h 438"/>
                  <a:gd name="T30" fmla="*/ 0 w 163"/>
                  <a:gd name="T31" fmla="*/ 1 h 438"/>
                  <a:gd name="T32" fmla="*/ 0 w 163"/>
                  <a:gd name="T33" fmla="*/ 0 h 438"/>
                  <a:gd name="T34" fmla="*/ 0 w 163"/>
                  <a:gd name="T35" fmla="*/ 1 h 438"/>
                  <a:gd name="T36" fmla="*/ 0 w 163"/>
                  <a:gd name="T37" fmla="*/ 1 h 438"/>
                  <a:gd name="T38" fmla="*/ 0 w 163"/>
                  <a:gd name="T39" fmla="*/ 1 h 438"/>
                  <a:gd name="T40" fmla="*/ 0 w 163"/>
                  <a:gd name="T41" fmla="*/ 1 h 438"/>
                  <a:gd name="T42" fmla="*/ 0 w 163"/>
                  <a:gd name="T43" fmla="*/ 1 h 438"/>
                  <a:gd name="T44" fmla="*/ 0 w 163"/>
                  <a:gd name="T45" fmla="*/ 1 h 438"/>
                  <a:gd name="T46" fmla="*/ 0 w 163"/>
                  <a:gd name="T47" fmla="*/ 1 h 438"/>
                  <a:gd name="T48" fmla="*/ 0 w 163"/>
                  <a:gd name="T49" fmla="*/ 1 h 438"/>
                  <a:gd name="T50" fmla="*/ 0 w 163"/>
                  <a:gd name="T51" fmla="*/ 1 h 438"/>
                  <a:gd name="T52" fmla="*/ 0 w 163"/>
                  <a:gd name="T53" fmla="*/ 1 h 438"/>
                  <a:gd name="T54" fmla="*/ 0 w 163"/>
                  <a:gd name="T55" fmla="*/ 1 h 438"/>
                  <a:gd name="T56" fmla="*/ 0 w 163"/>
                  <a:gd name="T57" fmla="*/ 1 h 438"/>
                  <a:gd name="T58" fmla="*/ 0 w 163"/>
                  <a:gd name="T59" fmla="*/ 1 h 438"/>
                  <a:gd name="T60" fmla="*/ 0 w 163"/>
                  <a:gd name="T61" fmla="*/ 1 h 438"/>
                  <a:gd name="T62" fmla="*/ 0 w 163"/>
                  <a:gd name="T63" fmla="*/ 1 h 438"/>
                  <a:gd name="T64" fmla="*/ 0 w 163"/>
                  <a:gd name="T65" fmla="*/ 1 h 438"/>
                  <a:gd name="T66" fmla="*/ 0 w 163"/>
                  <a:gd name="T67" fmla="*/ 1 h 438"/>
                  <a:gd name="T68" fmla="*/ 0 w 163"/>
                  <a:gd name="T69" fmla="*/ 1 h 438"/>
                  <a:gd name="T70" fmla="*/ 0 w 163"/>
                  <a:gd name="T71" fmla="*/ 1 h 438"/>
                  <a:gd name="T72" fmla="*/ 0 w 163"/>
                  <a:gd name="T73" fmla="*/ 1 h 438"/>
                  <a:gd name="T74" fmla="*/ 0 w 163"/>
                  <a:gd name="T75" fmla="*/ 1 h 438"/>
                  <a:gd name="T76" fmla="*/ 0 w 163"/>
                  <a:gd name="T77" fmla="*/ 1 h 438"/>
                  <a:gd name="T78" fmla="*/ 0 w 163"/>
                  <a:gd name="T79" fmla="*/ 1 h 438"/>
                  <a:gd name="T80" fmla="*/ 0 w 163"/>
                  <a:gd name="T81" fmla="*/ 1 h 438"/>
                  <a:gd name="T82" fmla="*/ 0 w 163"/>
                  <a:gd name="T83" fmla="*/ 1 h 438"/>
                  <a:gd name="T84" fmla="*/ 0 w 163"/>
                  <a:gd name="T85" fmla="*/ 1 h 438"/>
                  <a:gd name="T86" fmla="*/ 0 w 163"/>
                  <a:gd name="T87" fmla="*/ 1 h 438"/>
                  <a:gd name="T88" fmla="*/ 0 w 163"/>
                  <a:gd name="T89" fmla="*/ 1 h 438"/>
                  <a:gd name="T90" fmla="*/ 0 w 163"/>
                  <a:gd name="T91" fmla="*/ 1 h 438"/>
                  <a:gd name="T92" fmla="*/ 0 w 163"/>
                  <a:gd name="T93" fmla="*/ 1 h 438"/>
                  <a:gd name="T94" fmla="*/ 0 w 163"/>
                  <a:gd name="T95" fmla="*/ 1 h 438"/>
                  <a:gd name="T96" fmla="*/ 0 w 163"/>
                  <a:gd name="T97" fmla="*/ 1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3" h="438">
                    <a:moveTo>
                      <a:pt x="163" y="301"/>
                    </a:moveTo>
                    <a:lnTo>
                      <a:pt x="160" y="275"/>
                    </a:lnTo>
                    <a:lnTo>
                      <a:pt x="157" y="251"/>
                    </a:lnTo>
                    <a:lnTo>
                      <a:pt x="151" y="229"/>
                    </a:lnTo>
                    <a:lnTo>
                      <a:pt x="145" y="210"/>
                    </a:lnTo>
                    <a:lnTo>
                      <a:pt x="137" y="193"/>
                    </a:lnTo>
                    <a:lnTo>
                      <a:pt x="128" y="178"/>
                    </a:lnTo>
                    <a:lnTo>
                      <a:pt x="118" y="164"/>
                    </a:lnTo>
                    <a:lnTo>
                      <a:pt x="107" y="152"/>
                    </a:lnTo>
                    <a:lnTo>
                      <a:pt x="97" y="138"/>
                    </a:lnTo>
                    <a:lnTo>
                      <a:pt x="84" y="119"/>
                    </a:lnTo>
                    <a:lnTo>
                      <a:pt x="72" y="97"/>
                    </a:lnTo>
                    <a:lnTo>
                      <a:pt x="60" y="74"/>
                    </a:lnTo>
                    <a:lnTo>
                      <a:pt x="48" y="51"/>
                    </a:lnTo>
                    <a:lnTo>
                      <a:pt x="38" y="31"/>
                    </a:lnTo>
                    <a:lnTo>
                      <a:pt x="30" y="12"/>
                    </a:lnTo>
                    <a:lnTo>
                      <a:pt x="26" y="0"/>
                    </a:lnTo>
                    <a:lnTo>
                      <a:pt x="27" y="16"/>
                    </a:lnTo>
                    <a:lnTo>
                      <a:pt x="28" y="38"/>
                    </a:lnTo>
                    <a:lnTo>
                      <a:pt x="27" y="66"/>
                    </a:lnTo>
                    <a:lnTo>
                      <a:pt x="25" y="96"/>
                    </a:lnTo>
                    <a:lnTo>
                      <a:pt x="27" y="107"/>
                    </a:lnTo>
                    <a:lnTo>
                      <a:pt x="30" y="116"/>
                    </a:lnTo>
                    <a:lnTo>
                      <a:pt x="33" y="125"/>
                    </a:lnTo>
                    <a:lnTo>
                      <a:pt x="36" y="132"/>
                    </a:lnTo>
                    <a:lnTo>
                      <a:pt x="43" y="146"/>
                    </a:lnTo>
                    <a:lnTo>
                      <a:pt x="50" y="162"/>
                    </a:lnTo>
                    <a:lnTo>
                      <a:pt x="57" y="180"/>
                    </a:lnTo>
                    <a:lnTo>
                      <a:pt x="63" y="200"/>
                    </a:lnTo>
                    <a:lnTo>
                      <a:pt x="67" y="220"/>
                    </a:lnTo>
                    <a:lnTo>
                      <a:pt x="67" y="238"/>
                    </a:lnTo>
                    <a:lnTo>
                      <a:pt x="65" y="256"/>
                    </a:lnTo>
                    <a:lnTo>
                      <a:pt x="57" y="271"/>
                    </a:lnTo>
                    <a:lnTo>
                      <a:pt x="46" y="284"/>
                    </a:lnTo>
                    <a:lnTo>
                      <a:pt x="33" y="302"/>
                    </a:lnTo>
                    <a:lnTo>
                      <a:pt x="19" y="324"/>
                    </a:lnTo>
                    <a:lnTo>
                      <a:pt x="7" y="347"/>
                    </a:lnTo>
                    <a:lnTo>
                      <a:pt x="0" y="372"/>
                    </a:lnTo>
                    <a:lnTo>
                      <a:pt x="0" y="396"/>
                    </a:lnTo>
                    <a:lnTo>
                      <a:pt x="8" y="419"/>
                    </a:lnTo>
                    <a:lnTo>
                      <a:pt x="29" y="438"/>
                    </a:lnTo>
                    <a:lnTo>
                      <a:pt x="59" y="437"/>
                    </a:lnTo>
                    <a:lnTo>
                      <a:pt x="86" y="429"/>
                    </a:lnTo>
                    <a:lnTo>
                      <a:pt x="110" y="415"/>
                    </a:lnTo>
                    <a:lnTo>
                      <a:pt x="129" y="397"/>
                    </a:lnTo>
                    <a:lnTo>
                      <a:pt x="144" y="376"/>
                    </a:lnTo>
                    <a:lnTo>
                      <a:pt x="155" y="352"/>
                    </a:lnTo>
                    <a:lnTo>
                      <a:pt x="162" y="327"/>
                    </a:lnTo>
                    <a:lnTo>
                      <a:pt x="163" y="301"/>
                    </a:lnTo>
                    <a:close/>
                  </a:path>
                </a:pathLst>
              </a:custGeom>
              <a:solidFill>
                <a:srgbClr val="FA58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6" name="Freeform 137">
                <a:extLst>
                  <a:ext uri="{FF2B5EF4-FFF2-40B4-BE49-F238E27FC236}">
                    <a16:creationId xmlns:a16="http://schemas.microsoft.com/office/drawing/2014/main" id="{854D3F16-F4D6-4D8A-909E-8DE0AF47193D}"/>
                  </a:ext>
                </a:extLst>
              </p:cNvPr>
              <p:cNvSpPr>
                <a:spLocks/>
              </p:cNvSpPr>
              <p:nvPr/>
            </p:nvSpPr>
            <p:spPr bwMode="auto">
              <a:xfrm>
                <a:off x="3409" y="2626"/>
                <a:ext cx="77" cy="171"/>
              </a:xfrm>
              <a:custGeom>
                <a:avLst/>
                <a:gdLst>
                  <a:gd name="T0" fmla="*/ 1 w 154"/>
                  <a:gd name="T1" fmla="*/ 1 h 342"/>
                  <a:gd name="T2" fmla="*/ 1 w 154"/>
                  <a:gd name="T3" fmla="*/ 1 h 342"/>
                  <a:gd name="T4" fmla="*/ 1 w 154"/>
                  <a:gd name="T5" fmla="*/ 1 h 342"/>
                  <a:gd name="T6" fmla="*/ 1 w 154"/>
                  <a:gd name="T7" fmla="*/ 1 h 342"/>
                  <a:gd name="T8" fmla="*/ 1 w 154"/>
                  <a:gd name="T9" fmla="*/ 1 h 342"/>
                  <a:gd name="T10" fmla="*/ 1 w 154"/>
                  <a:gd name="T11" fmla="*/ 1 h 342"/>
                  <a:gd name="T12" fmla="*/ 1 w 154"/>
                  <a:gd name="T13" fmla="*/ 1 h 342"/>
                  <a:gd name="T14" fmla="*/ 1 w 154"/>
                  <a:gd name="T15" fmla="*/ 1 h 342"/>
                  <a:gd name="T16" fmla="*/ 1 w 154"/>
                  <a:gd name="T17" fmla="*/ 1 h 342"/>
                  <a:gd name="T18" fmla="*/ 1 w 154"/>
                  <a:gd name="T19" fmla="*/ 1 h 342"/>
                  <a:gd name="T20" fmla="*/ 1 w 154"/>
                  <a:gd name="T21" fmla="*/ 1 h 342"/>
                  <a:gd name="T22" fmla="*/ 1 w 154"/>
                  <a:gd name="T23" fmla="*/ 1 h 342"/>
                  <a:gd name="T24" fmla="*/ 1 w 154"/>
                  <a:gd name="T25" fmla="*/ 0 h 342"/>
                  <a:gd name="T26" fmla="*/ 1 w 154"/>
                  <a:gd name="T27" fmla="*/ 1 h 342"/>
                  <a:gd name="T28" fmla="*/ 1 w 154"/>
                  <a:gd name="T29" fmla="*/ 1 h 342"/>
                  <a:gd name="T30" fmla="*/ 1 w 154"/>
                  <a:gd name="T31" fmla="*/ 1 h 342"/>
                  <a:gd name="T32" fmla="*/ 1 w 154"/>
                  <a:gd name="T33" fmla="*/ 1 h 342"/>
                  <a:gd name="T34" fmla="*/ 1 w 154"/>
                  <a:gd name="T35" fmla="*/ 1 h 342"/>
                  <a:gd name="T36" fmla="*/ 1 w 154"/>
                  <a:gd name="T37" fmla="*/ 1 h 342"/>
                  <a:gd name="T38" fmla="*/ 1 w 154"/>
                  <a:gd name="T39" fmla="*/ 1 h 342"/>
                  <a:gd name="T40" fmla="*/ 1 w 154"/>
                  <a:gd name="T41" fmla="*/ 1 h 342"/>
                  <a:gd name="T42" fmla="*/ 1 w 154"/>
                  <a:gd name="T43" fmla="*/ 1 h 342"/>
                  <a:gd name="T44" fmla="*/ 1 w 154"/>
                  <a:gd name="T45" fmla="*/ 1 h 342"/>
                  <a:gd name="T46" fmla="*/ 1 w 154"/>
                  <a:gd name="T47" fmla="*/ 1 h 342"/>
                  <a:gd name="T48" fmla="*/ 0 w 154"/>
                  <a:gd name="T49" fmla="*/ 1 h 342"/>
                  <a:gd name="T50" fmla="*/ 1 w 154"/>
                  <a:gd name="T51" fmla="*/ 1 h 342"/>
                  <a:gd name="T52" fmla="*/ 1 w 154"/>
                  <a:gd name="T53" fmla="*/ 1 h 342"/>
                  <a:gd name="T54" fmla="*/ 1 w 154"/>
                  <a:gd name="T55" fmla="*/ 1 h 342"/>
                  <a:gd name="T56" fmla="*/ 1 w 154"/>
                  <a:gd name="T57" fmla="*/ 1 h 342"/>
                  <a:gd name="T58" fmla="*/ 1 w 154"/>
                  <a:gd name="T59" fmla="*/ 1 h 342"/>
                  <a:gd name="T60" fmla="*/ 1 w 154"/>
                  <a:gd name="T61" fmla="*/ 1 h 342"/>
                  <a:gd name="T62" fmla="*/ 1 w 154"/>
                  <a:gd name="T63" fmla="*/ 1 h 342"/>
                  <a:gd name="T64" fmla="*/ 1 w 154"/>
                  <a:gd name="T65" fmla="*/ 1 h 342"/>
                  <a:gd name="T66" fmla="*/ 1 w 154"/>
                  <a:gd name="T67" fmla="*/ 1 h 342"/>
                  <a:gd name="T68" fmla="*/ 1 w 154"/>
                  <a:gd name="T69" fmla="*/ 1 h 342"/>
                  <a:gd name="T70" fmla="*/ 1 w 154"/>
                  <a:gd name="T71" fmla="*/ 1 h 342"/>
                  <a:gd name="T72" fmla="*/ 1 w 154"/>
                  <a:gd name="T73" fmla="*/ 1 h 342"/>
                  <a:gd name="T74" fmla="*/ 1 w 154"/>
                  <a:gd name="T75" fmla="*/ 1 h 342"/>
                  <a:gd name="T76" fmla="*/ 1 w 154"/>
                  <a:gd name="T77" fmla="*/ 1 h 342"/>
                  <a:gd name="T78" fmla="*/ 1 w 154"/>
                  <a:gd name="T79" fmla="*/ 1 h 342"/>
                  <a:gd name="T80" fmla="*/ 1 w 154"/>
                  <a:gd name="T81" fmla="*/ 1 h 342"/>
                  <a:gd name="T82" fmla="*/ 1 w 154"/>
                  <a:gd name="T83" fmla="*/ 1 h 342"/>
                  <a:gd name="T84" fmla="*/ 1 w 154"/>
                  <a:gd name="T85" fmla="*/ 1 h 342"/>
                  <a:gd name="T86" fmla="*/ 1 w 154"/>
                  <a:gd name="T87" fmla="*/ 1 h 342"/>
                  <a:gd name="T88" fmla="*/ 1 w 154"/>
                  <a:gd name="T89" fmla="*/ 1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54" h="342">
                    <a:moveTo>
                      <a:pt x="144" y="175"/>
                    </a:moveTo>
                    <a:lnTo>
                      <a:pt x="152" y="160"/>
                    </a:lnTo>
                    <a:lnTo>
                      <a:pt x="154" y="142"/>
                    </a:lnTo>
                    <a:lnTo>
                      <a:pt x="154" y="124"/>
                    </a:lnTo>
                    <a:lnTo>
                      <a:pt x="150" y="104"/>
                    </a:lnTo>
                    <a:lnTo>
                      <a:pt x="144" y="84"/>
                    </a:lnTo>
                    <a:lnTo>
                      <a:pt x="137" y="66"/>
                    </a:lnTo>
                    <a:lnTo>
                      <a:pt x="130" y="50"/>
                    </a:lnTo>
                    <a:lnTo>
                      <a:pt x="123" y="36"/>
                    </a:lnTo>
                    <a:lnTo>
                      <a:pt x="120" y="29"/>
                    </a:lnTo>
                    <a:lnTo>
                      <a:pt x="117" y="20"/>
                    </a:lnTo>
                    <a:lnTo>
                      <a:pt x="114" y="11"/>
                    </a:lnTo>
                    <a:lnTo>
                      <a:pt x="112" y="0"/>
                    </a:lnTo>
                    <a:lnTo>
                      <a:pt x="109" y="16"/>
                    </a:lnTo>
                    <a:lnTo>
                      <a:pt x="105" y="33"/>
                    </a:lnTo>
                    <a:lnTo>
                      <a:pt x="100" y="48"/>
                    </a:lnTo>
                    <a:lnTo>
                      <a:pt x="94" y="63"/>
                    </a:lnTo>
                    <a:lnTo>
                      <a:pt x="86" y="76"/>
                    </a:lnTo>
                    <a:lnTo>
                      <a:pt x="77" y="89"/>
                    </a:lnTo>
                    <a:lnTo>
                      <a:pt x="67" y="101"/>
                    </a:lnTo>
                    <a:lnTo>
                      <a:pt x="54" y="110"/>
                    </a:lnTo>
                    <a:lnTo>
                      <a:pt x="31" y="130"/>
                    </a:lnTo>
                    <a:lnTo>
                      <a:pt x="14" y="158"/>
                    </a:lnTo>
                    <a:lnTo>
                      <a:pt x="2" y="189"/>
                    </a:lnTo>
                    <a:lnTo>
                      <a:pt x="0" y="224"/>
                    </a:lnTo>
                    <a:lnTo>
                      <a:pt x="4" y="257"/>
                    </a:lnTo>
                    <a:lnTo>
                      <a:pt x="18" y="289"/>
                    </a:lnTo>
                    <a:lnTo>
                      <a:pt x="41" y="315"/>
                    </a:lnTo>
                    <a:lnTo>
                      <a:pt x="76" y="334"/>
                    </a:lnTo>
                    <a:lnTo>
                      <a:pt x="82" y="335"/>
                    </a:lnTo>
                    <a:lnTo>
                      <a:pt x="86" y="338"/>
                    </a:lnTo>
                    <a:lnTo>
                      <a:pt x="92" y="339"/>
                    </a:lnTo>
                    <a:lnTo>
                      <a:pt x="97" y="340"/>
                    </a:lnTo>
                    <a:lnTo>
                      <a:pt x="102" y="341"/>
                    </a:lnTo>
                    <a:lnTo>
                      <a:pt x="107" y="341"/>
                    </a:lnTo>
                    <a:lnTo>
                      <a:pt x="112" y="342"/>
                    </a:lnTo>
                    <a:lnTo>
                      <a:pt x="116" y="342"/>
                    </a:lnTo>
                    <a:lnTo>
                      <a:pt x="95" y="330"/>
                    </a:lnTo>
                    <a:lnTo>
                      <a:pt x="86" y="310"/>
                    </a:lnTo>
                    <a:lnTo>
                      <a:pt x="86" y="287"/>
                    </a:lnTo>
                    <a:lnTo>
                      <a:pt x="93" y="261"/>
                    </a:lnTo>
                    <a:lnTo>
                      <a:pt x="105" y="234"/>
                    </a:lnTo>
                    <a:lnTo>
                      <a:pt x="120" y="210"/>
                    </a:lnTo>
                    <a:lnTo>
                      <a:pt x="133" y="189"/>
                    </a:lnTo>
                    <a:lnTo>
                      <a:pt x="144" y="17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7" name="Freeform 138">
                <a:extLst>
                  <a:ext uri="{FF2B5EF4-FFF2-40B4-BE49-F238E27FC236}">
                    <a16:creationId xmlns:a16="http://schemas.microsoft.com/office/drawing/2014/main" id="{68DBEA82-AB29-4CE1-B167-DF9C93581CD8}"/>
                  </a:ext>
                </a:extLst>
              </p:cNvPr>
              <p:cNvSpPr>
                <a:spLocks/>
              </p:cNvSpPr>
              <p:nvPr/>
            </p:nvSpPr>
            <p:spPr bwMode="auto">
              <a:xfrm>
                <a:off x="3464" y="2574"/>
                <a:ext cx="1" cy="4"/>
              </a:xfrm>
              <a:custGeom>
                <a:avLst/>
                <a:gdLst>
                  <a:gd name="T0" fmla="*/ 0 w 3"/>
                  <a:gd name="T1" fmla="*/ 0 h 7"/>
                  <a:gd name="T2" fmla="*/ 0 w 3"/>
                  <a:gd name="T3" fmla="*/ 1 h 7"/>
                  <a:gd name="T4" fmla="*/ 0 w 3"/>
                  <a:gd name="T5" fmla="*/ 1 h 7"/>
                  <a:gd name="T6" fmla="*/ 0 w 3"/>
                  <a:gd name="T7" fmla="*/ 1 h 7"/>
                  <a:gd name="T8" fmla="*/ 0 w 3"/>
                  <a:gd name="T9" fmla="*/ 1 h 7"/>
                  <a:gd name="T10" fmla="*/ 0 w 3"/>
                  <a:gd name="T11" fmla="*/ 1 h 7"/>
                  <a:gd name="T12" fmla="*/ 0 w 3"/>
                  <a:gd name="T13" fmla="*/ 1 h 7"/>
                  <a:gd name="T14" fmla="*/ 0 w 3"/>
                  <a:gd name="T15" fmla="*/ 0 h 7"/>
                  <a:gd name="T16" fmla="*/ 0 w 3"/>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7">
                    <a:moveTo>
                      <a:pt x="0" y="0"/>
                    </a:moveTo>
                    <a:lnTo>
                      <a:pt x="0" y="1"/>
                    </a:lnTo>
                    <a:lnTo>
                      <a:pt x="2" y="3"/>
                    </a:lnTo>
                    <a:lnTo>
                      <a:pt x="2" y="4"/>
                    </a:lnTo>
                    <a:lnTo>
                      <a:pt x="3" y="7"/>
                    </a:lnTo>
                    <a:lnTo>
                      <a:pt x="2" y="3"/>
                    </a:lnTo>
                    <a:lnTo>
                      <a:pt x="2" y="1"/>
                    </a:lnTo>
                    <a:lnTo>
                      <a:pt x="0" y="0"/>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8" name="Freeform 139">
                <a:extLst>
                  <a:ext uri="{FF2B5EF4-FFF2-40B4-BE49-F238E27FC236}">
                    <a16:creationId xmlns:a16="http://schemas.microsoft.com/office/drawing/2014/main" id="{06C4E93B-D353-4AEA-B818-84EA9F93A753}"/>
                  </a:ext>
                </a:extLst>
              </p:cNvPr>
              <p:cNvSpPr>
                <a:spLocks/>
              </p:cNvSpPr>
              <p:nvPr/>
            </p:nvSpPr>
            <p:spPr bwMode="auto">
              <a:xfrm>
                <a:off x="3468" y="2654"/>
                <a:ext cx="48" cy="127"/>
              </a:xfrm>
              <a:custGeom>
                <a:avLst/>
                <a:gdLst>
                  <a:gd name="T0" fmla="*/ 1 w 96"/>
                  <a:gd name="T1" fmla="*/ 0 h 254"/>
                  <a:gd name="T2" fmla="*/ 1 w 96"/>
                  <a:gd name="T3" fmla="*/ 1 h 254"/>
                  <a:gd name="T4" fmla="*/ 1 w 96"/>
                  <a:gd name="T5" fmla="*/ 1 h 254"/>
                  <a:gd name="T6" fmla="*/ 1 w 96"/>
                  <a:gd name="T7" fmla="*/ 1 h 254"/>
                  <a:gd name="T8" fmla="*/ 1 w 96"/>
                  <a:gd name="T9" fmla="*/ 1 h 254"/>
                  <a:gd name="T10" fmla="*/ 1 w 96"/>
                  <a:gd name="T11" fmla="*/ 1 h 254"/>
                  <a:gd name="T12" fmla="*/ 1 w 96"/>
                  <a:gd name="T13" fmla="*/ 1 h 254"/>
                  <a:gd name="T14" fmla="*/ 1 w 96"/>
                  <a:gd name="T15" fmla="*/ 1 h 254"/>
                  <a:gd name="T16" fmla="*/ 1 w 96"/>
                  <a:gd name="T17" fmla="*/ 1 h 254"/>
                  <a:gd name="T18" fmla="*/ 1 w 96"/>
                  <a:gd name="T19" fmla="*/ 1 h 254"/>
                  <a:gd name="T20" fmla="*/ 1 w 96"/>
                  <a:gd name="T21" fmla="*/ 1 h 254"/>
                  <a:gd name="T22" fmla="*/ 0 w 96"/>
                  <a:gd name="T23" fmla="*/ 1 h 254"/>
                  <a:gd name="T24" fmla="*/ 1 w 96"/>
                  <a:gd name="T25" fmla="*/ 1 h 254"/>
                  <a:gd name="T26" fmla="*/ 1 w 96"/>
                  <a:gd name="T27" fmla="*/ 1 h 254"/>
                  <a:gd name="T28" fmla="*/ 1 w 96"/>
                  <a:gd name="T29" fmla="*/ 1 h 254"/>
                  <a:gd name="T30" fmla="*/ 1 w 96"/>
                  <a:gd name="T31" fmla="*/ 1 h 254"/>
                  <a:gd name="T32" fmla="*/ 1 w 96"/>
                  <a:gd name="T33" fmla="*/ 1 h 254"/>
                  <a:gd name="T34" fmla="*/ 1 w 96"/>
                  <a:gd name="T35" fmla="*/ 1 h 254"/>
                  <a:gd name="T36" fmla="*/ 1 w 96"/>
                  <a:gd name="T37" fmla="*/ 1 h 254"/>
                  <a:gd name="T38" fmla="*/ 1 w 96"/>
                  <a:gd name="T39" fmla="*/ 1 h 254"/>
                  <a:gd name="T40" fmla="*/ 1 w 96"/>
                  <a:gd name="T41" fmla="*/ 1 h 254"/>
                  <a:gd name="T42" fmla="*/ 1 w 96"/>
                  <a:gd name="T43" fmla="*/ 1 h 254"/>
                  <a:gd name="T44" fmla="*/ 1 w 96"/>
                  <a:gd name="T45" fmla="*/ 1 h 254"/>
                  <a:gd name="T46" fmla="*/ 1 w 96"/>
                  <a:gd name="T47" fmla="*/ 1 h 254"/>
                  <a:gd name="T48" fmla="*/ 1 w 96"/>
                  <a:gd name="T49" fmla="*/ 0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254">
                    <a:moveTo>
                      <a:pt x="37" y="0"/>
                    </a:moveTo>
                    <a:lnTo>
                      <a:pt x="41" y="4"/>
                    </a:lnTo>
                    <a:lnTo>
                      <a:pt x="48" y="17"/>
                    </a:lnTo>
                    <a:lnTo>
                      <a:pt x="57" y="36"/>
                    </a:lnTo>
                    <a:lnTo>
                      <a:pt x="65" y="61"/>
                    </a:lnTo>
                    <a:lnTo>
                      <a:pt x="71" y="87"/>
                    </a:lnTo>
                    <a:lnTo>
                      <a:pt x="68" y="117"/>
                    </a:lnTo>
                    <a:lnTo>
                      <a:pt x="59" y="146"/>
                    </a:lnTo>
                    <a:lnTo>
                      <a:pt x="37" y="174"/>
                    </a:lnTo>
                    <a:lnTo>
                      <a:pt x="15" y="198"/>
                    </a:lnTo>
                    <a:lnTo>
                      <a:pt x="4" y="217"/>
                    </a:lnTo>
                    <a:lnTo>
                      <a:pt x="0" y="232"/>
                    </a:lnTo>
                    <a:lnTo>
                      <a:pt x="5" y="244"/>
                    </a:lnTo>
                    <a:lnTo>
                      <a:pt x="13" y="251"/>
                    </a:lnTo>
                    <a:lnTo>
                      <a:pt x="25" y="254"/>
                    </a:lnTo>
                    <a:lnTo>
                      <a:pt x="36" y="254"/>
                    </a:lnTo>
                    <a:lnTo>
                      <a:pt x="45" y="252"/>
                    </a:lnTo>
                    <a:lnTo>
                      <a:pt x="63" y="238"/>
                    </a:lnTo>
                    <a:lnTo>
                      <a:pt x="78" y="216"/>
                    </a:lnTo>
                    <a:lnTo>
                      <a:pt x="89" y="186"/>
                    </a:lnTo>
                    <a:lnTo>
                      <a:pt x="96" y="153"/>
                    </a:lnTo>
                    <a:lnTo>
                      <a:pt x="95" y="115"/>
                    </a:lnTo>
                    <a:lnTo>
                      <a:pt x="87" y="76"/>
                    </a:lnTo>
                    <a:lnTo>
                      <a:pt x="67" y="36"/>
                    </a:lnTo>
                    <a:lnTo>
                      <a:pt x="37"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01" name="Group 140">
              <a:extLst>
                <a:ext uri="{FF2B5EF4-FFF2-40B4-BE49-F238E27FC236}">
                  <a16:creationId xmlns:a16="http://schemas.microsoft.com/office/drawing/2014/main" id="{C09A2786-ED6F-483A-A01F-20C0B5BB7117}"/>
                </a:ext>
              </a:extLst>
            </p:cNvPr>
            <p:cNvGrpSpPr>
              <a:grpSpLocks/>
            </p:cNvGrpSpPr>
            <p:nvPr/>
          </p:nvGrpSpPr>
          <p:grpSpPr bwMode="auto">
            <a:xfrm>
              <a:off x="1620" y="1583"/>
              <a:ext cx="70" cy="64"/>
              <a:chOff x="1620" y="1583"/>
              <a:chExt cx="70" cy="64"/>
            </a:xfrm>
          </p:grpSpPr>
          <p:sp>
            <p:nvSpPr>
              <p:cNvPr id="16402" name="Rectangle 141">
                <a:extLst>
                  <a:ext uri="{FF2B5EF4-FFF2-40B4-BE49-F238E27FC236}">
                    <a16:creationId xmlns:a16="http://schemas.microsoft.com/office/drawing/2014/main" id="{365FDB84-A95D-497E-B065-156481166614}"/>
                  </a:ext>
                </a:extLst>
              </p:cNvPr>
              <p:cNvSpPr>
                <a:spLocks noChangeArrowheads="1"/>
              </p:cNvSpPr>
              <p:nvPr/>
            </p:nvSpPr>
            <p:spPr bwMode="auto">
              <a:xfrm rot="-3366378">
                <a:off x="1628" y="1584"/>
                <a:ext cx="56" cy="69"/>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6403" name="AutoShape 142">
                <a:extLst>
                  <a:ext uri="{FF2B5EF4-FFF2-40B4-BE49-F238E27FC236}">
                    <a16:creationId xmlns:a16="http://schemas.microsoft.com/office/drawing/2014/main" id="{50B2A8E7-F1FA-4382-8DD7-DE560B668E17}"/>
                  </a:ext>
                </a:extLst>
              </p:cNvPr>
              <p:cNvSpPr>
                <a:spLocks noChangeArrowheads="1"/>
              </p:cNvSpPr>
              <p:nvPr/>
            </p:nvSpPr>
            <p:spPr bwMode="auto">
              <a:xfrm rot="12758394" flipH="1">
                <a:off x="1620" y="1583"/>
                <a:ext cx="48" cy="53"/>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grpSp>
      <p:pic>
        <p:nvPicPr>
          <p:cNvPr id="16390" name="Picture 148" descr="C:\WINDOWS\Application Data\Microsoft\Media Catalog\Downloaded Clips\cl2d\j0114338.wmf">
            <a:extLst>
              <a:ext uri="{FF2B5EF4-FFF2-40B4-BE49-F238E27FC236}">
                <a16:creationId xmlns:a16="http://schemas.microsoft.com/office/drawing/2014/main" id="{4BC5A764-4B85-4B7F-B9A2-CB007F041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105400"/>
            <a:ext cx="5889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50" descr="C:\WINDOWS\Application Data\Microsoft\Media Catalog\Downloaded Clips\cl7d\j0314342.jpg">
            <a:extLst>
              <a:ext uri="{FF2B5EF4-FFF2-40B4-BE49-F238E27FC236}">
                <a16:creationId xmlns:a16="http://schemas.microsoft.com/office/drawing/2014/main" id="{F7C4C3C6-BC5C-4844-B593-0C247F39BFE8}"/>
              </a:ext>
            </a:extLst>
          </p:cNvPr>
          <p:cNvPicPr>
            <a:picLocks noChangeAspect="1" noChangeArrowheads="1"/>
          </p:cNvPicPr>
          <p:nvPr/>
        </p:nvPicPr>
        <p:blipFill>
          <a:blip r:embed="rId6">
            <a:lum bright="40000"/>
            <a:extLst>
              <a:ext uri="{28A0092B-C50C-407E-A947-70E740481C1C}">
                <a14:useLocalDpi xmlns:a14="http://schemas.microsoft.com/office/drawing/2010/main" val="0"/>
              </a:ext>
            </a:extLst>
          </a:blip>
          <a:srcRect/>
          <a:stretch>
            <a:fillRect/>
          </a:stretch>
        </p:blipFill>
        <p:spPr bwMode="auto">
          <a:xfrm>
            <a:off x="4654550" y="4114800"/>
            <a:ext cx="12620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51" descr="C:\WINDOWS\Application Data\Microsoft\Media Catalog\Downloaded Clips\cl0\IN00386_.wmf">
            <a:extLst>
              <a:ext uri="{FF2B5EF4-FFF2-40B4-BE49-F238E27FC236}">
                <a16:creationId xmlns:a16="http://schemas.microsoft.com/office/drawing/2014/main" id="{423D3813-0658-40FE-BCD1-5BD9DE9FEC6B}"/>
              </a:ext>
            </a:extLst>
          </p:cNvPr>
          <p:cNvPicPr>
            <a:picLocks noChangeAspect="1" noChangeArrowheads="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4419600" y="2476500"/>
            <a:ext cx="1676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49" descr="C:\WINDOWS\Application Data\Microsoft\Media Catalog\Downloaded Clips\cl29\j0104564.wmf">
            <a:extLst>
              <a:ext uri="{FF2B5EF4-FFF2-40B4-BE49-F238E27FC236}">
                <a16:creationId xmlns:a16="http://schemas.microsoft.com/office/drawing/2014/main" id="{AE061ED7-17E7-489D-B90C-1D8D9E1CF4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038600"/>
            <a:ext cx="8794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4" name="Group 152">
            <a:extLst>
              <a:ext uri="{FF2B5EF4-FFF2-40B4-BE49-F238E27FC236}">
                <a16:creationId xmlns:a16="http://schemas.microsoft.com/office/drawing/2014/main" id="{A78A204A-80A5-4334-8448-17C01406068B}"/>
              </a:ext>
            </a:extLst>
          </p:cNvPr>
          <p:cNvGrpSpPr>
            <a:grpSpLocks/>
          </p:cNvGrpSpPr>
          <p:nvPr/>
        </p:nvGrpSpPr>
        <p:grpSpPr bwMode="auto">
          <a:xfrm>
            <a:off x="4535488" y="6553200"/>
            <a:ext cx="1776412" cy="2292350"/>
            <a:chOff x="1243" y="2638"/>
            <a:chExt cx="1119" cy="1444"/>
          </a:xfrm>
        </p:grpSpPr>
        <p:pic>
          <p:nvPicPr>
            <p:cNvPr id="16396" name="Picture 153" descr="http://www.life.umd.edu/classroom/bsci124/img/bacteria.jpg">
              <a:extLst>
                <a:ext uri="{FF2B5EF4-FFF2-40B4-BE49-F238E27FC236}">
                  <a16:creationId xmlns:a16="http://schemas.microsoft.com/office/drawing/2014/main" id="{83A8DB73-94B9-4AC4-89FA-B8228BCEF603}"/>
                </a:ext>
              </a:extLst>
            </p:cNvPr>
            <p:cNvPicPr>
              <a:picLocks noChangeAspect="1" noChangeArrowheads="1"/>
            </p:cNvPicPr>
            <p:nvPr/>
          </p:nvPicPr>
          <p:blipFill>
            <a:blip r:embed="rId9">
              <a:lum bright="50000"/>
              <a:extLst>
                <a:ext uri="{28A0092B-C50C-407E-A947-70E740481C1C}">
                  <a14:useLocalDpi xmlns:a14="http://schemas.microsoft.com/office/drawing/2010/main" val="0"/>
                </a:ext>
              </a:extLst>
            </a:blip>
            <a:srcRect/>
            <a:stretch>
              <a:fillRect/>
            </a:stretch>
          </p:blipFill>
          <p:spPr bwMode="auto">
            <a:xfrm>
              <a:off x="1344" y="2736"/>
              <a:ext cx="926"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Rectangle 154">
              <a:extLst>
                <a:ext uri="{FF2B5EF4-FFF2-40B4-BE49-F238E27FC236}">
                  <a16:creationId xmlns:a16="http://schemas.microsoft.com/office/drawing/2014/main" id="{507561BE-8DA6-4477-82A4-1CA9F5FAEF4E}"/>
                </a:ext>
              </a:extLst>
            </p:cNvPr>
            <p:cNvSpPr>
              <a:spLocks noChangeArrowheads="1"/>
            </p:cNvSpPr>
            <p:nvPr/>
          </p:nvSpPr>
          <p:spPr bwMode="auto">
            <a:xfrm>
              <a:off x="1257" y="2661"/>
              <a:ext cx="1092" cy="1344"/>
            </a:xfrm>
            <a:prstGeom prst="rect">
              <a:avLst/>
            </a:prstGeom>
            <a:noFill/>
            <a:ln w="279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sp>
          <p:nvSpPr>
            <p:cNvPr id="16398" name="Rectangle 155">
              <a:extLst>
                <a:ext uri="{FF2B5EF4-FFF2-40B4-BE49-F238E27FC236}">
                  <a16:creationId xmlns:a16="http://schemas.microsoft.com/office/drawing/2014/main" id="{27643EE5-0D37-4003-81B9-03E28FE35B26}"/>
                </a:ext>
              </a:extLst>
            </p:cNvPr>
            <p:cNvSpPr>
              <a:spLocks noChangeArrowheads="1"/>
            </p:cNvSpPr>
            <p:nvPr/>
          </p:nvSpPr>
          <p:spPr bwMode="auto">
            <a:xfrm>
              <a:off x="1243" y="2638"/>
              <a:ext cx="1119" cy="1377"/>
            </a:xfrm>
            <a:prstGeom prst="rect">
              <a:avLst/>
            </a:prstGeom>
            <a:noFill/>
            <a:ln w="2540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endParaRPr lang="en-US" altLang="en-US"/>
            </a:p>
          </p:txBody>
        </p:sp>
      </p:grpSp>
      <p:sp>
        <p:nvSpPr>
          <p:cNvPr id="16395" name="Text Box 156">
            <a:extLst>
              <a:ext uri="{FF2B5EF4-FFF2-40B4-BE49-F238E27FC236}">
                <a16:creationId xmlns:a16="http://schemas.microsoft.com/office/drawing/2014/main" id="{7ADA790D-185C-481F-A1D2-36C7ED953983}"/>
              </a:ext>
            </a:extLst>
          </p:cNvPr>
          <p:cNvSpPr txBox="1">
            <a:spLocks noChangeArrowheads="1"/>
          </p:cNvSpPr>
          <p:nvPr/>
        </p:nvSpPr>
        <p:spPr bwMode="auto">
          <a:xfrm>
            <a:off x="65088" y="523875"/>
            <a:ext cx="6315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¿Que son </a:t>
            </a:r>
            <a:r>
              <a:rPr lang="en-US" altLang="en-US" sz="2800" dirty="0" err="1"/>
              <a:t>peligros</a:t>
            </a:r>
            <a:r>
              <a:rPr lang="en-US" altLang="en-US" sz="2800" dirty="0"/>
              <a:t> a la </a:t>
            </a:r>
            <a:r>
              <a:rPr lang="en-US" altLang="en-US" sz="2800" dirty="0" err="1"/>
              <a:t>salud</a:t>
            </a:r>
            <a:r>
              <a:rPr lang="en-US" altLang="en-US" sz="2800" dirty="0"/>
              <a: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293</Value>
    </Topic>
    <TrainingType xmlns="4abed4e2-db5c-4e78-ae88-7ca7a6241065">PESO</TrainingType>
    <DateRevised xmlns="4abed4e2-db5c-4e78-ae88-7ca7a6241065">2022-11-14T08:00:00+00:00</DateRevised>
    <AdditionalTitle xmlns="4abed4e2-db5c-4e78-ae88-7ca7a6241065">Higiene Laboral</AdditionalTitle>
    <IconOverlay xmlns="http://schemas.microsoft.com/sharepoint/v4" xsi:nil="true"/>
  </documentManagement>
</p:properties>
</file>

<file path=customXml/itemProps1.xml><?xml version="1.0" encoding="utf-8"?>
<ds:datastoreItem xmlns:ds="http://schemas.openxmlformats.org/officeDocument/2006/customXml" ds:itemID="{A0A46B79-9FC1-4277-8F6F-BE7DA82A366C}"/>
</file>

<file path=customXml/itemProps2.xml><?xml version="1.0" encoding="utf-8"?>
<ds:datastoreItem xmlns:ds="http://schemas.openxmlformats.org/officeDocument/2006/customXml" ds:itemID="{FD958B57-5646-448F-9CB0-46C9CB7569DD}"/>
</file>

<file path=customXml/itemProps3.xml><?xml version="1.0" encoding="utf-8"?>
<ds:datastoreItem xmlns:ds="http://schemas.openxmlformats.org/officeDocument/2006/customXml" ds:itemID="{F786F7A9-DA36-4600-94CC-1701694FDAC3}"/>
</file>

<file path=docProps/app.xml><?xml version="1.0" encoding="utf-8"?>
<Properties xmlns="http://schemas.openxmlformats.org/officeDocument/2006/extended-properties" xmlns:vt="http://schemas.openxmlformats.org/officeDocument/2006/docPropsVTypes">
  <TotalTime>0</TotalTime>
  <Words>4539</Words>
  <Application>Microsoft Office PowerPoint</Application>
  <PresentationFormat>On-screen Show (4:3)</PresentationFormat>
  <Paragraphs>645</Paragraphs>
  <Slides>30</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8" baseType="lpstr">
      <vt:lpstr>Arial</vt:lpstr>
      <vt:lpstr>Tahoma</vt:lpstr>
      <vt:lpstr>Times New Roman</vt:lpstr>
      <vt:lpstr>Wingdings</vt:lpstr>
      <vt:lpstr>Wingdings 3</vt:lpstr>
      <vt:lpstr>Default Design</vt:lpstr>
      <vt:lpstr>Clip</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Health (pptx)</dc:title>
  <dc:subject>PESO PowerPoint workbook about Occupational Health</dc:subject>
  <dc:creator/>
  <cp:lastModifiedBy/>
  <cp:revision>1</cp:revision>
  <dcterms:created xsi:type="dcterms:W3CDTF">2021-09-29T21:47:32Z</dcterms:created>
  <dcterms:modified xsi:type="dcterms:W3CDTF">2022-11-29T22:55:53Z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