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6858000" cy="9144000" type="screen4x3"/>
  <p:notesSz cx="6858000" cy="9083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FFFF"/>
    <a:srgbClr val="FFFFCC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03" autoAdjust="0"/>
    <p:restoredTop sz="95609" autoAdjust="0"/>
  </p:normalViewPr>
  <p:slideViewPr>
    <p:cSldViewPr>
      <p:cViewPr varScale="1">
        <p:scale>
          <a:sx n="60" d="100"/>
          <a:sy n="60" d="100"/>
        </p:scale>
        <p:origin x="2568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E63AB3C-3173-4BFF-94B5-F5E9F95404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27BF2C6-C5FF-4D45-913D-5C34E8456B1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02D3E7D6-B803-407C-95EE-BC7FD3C8CBC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965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BF31807B-096E-4923-A531-4C523F3798D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2965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02B3F1-19BC-4596-A50B-15FE20470C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9612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7">
            <a:extLst>
              <a:ext uri="{FF2B5EF4-FFF2-40B4-BE49-F238E27FC236}">
                <a16:creationId xmlns:a16="http://schemas.microsoft.com/office/drawing/2014/main" id="{B51C1586-0042-41AF-B52F-A7EC1FD71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66675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18">
            <a:extLst>
              <a:ext uri="{FF2B5EF4-FFF2-40B4-BE49-F238E27FC236}">
                <a16:creationId xmlns:a16="http://schemas.microsoft.com/office/drawing/2014/main" id="{5FB1186F-2EBE-4DB2-B412-6C7D37F9A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10600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Text Box 19">
            <a:extLst>
              <a:ext uri="{FF2B5EF4-FFF2-40B4-BE49-F238E27FC236}">
                <a16:creationId xmlns:a16="http://schemas.microsoft.com/office/drawing/2014/main" id="{AEB4F7EE-B83D-40B0-9BFE-F83421B80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99488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Text Box 20">
            <a:extLst>
              <a:ext uri="{FF2B5EF4-FFF2-40B4-BE49-F238E27FC236}">
                <a16:creationId xmlns:a16="http://schemas.microsoft.com/office/drawing/2014/main" id="{FBFFBBAD-0E94-4E6A-835A-6DB2BD5A6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8599488"/>
            <a:ext cx="3232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Para </a:t>
            </a:r>
            <a:r>
              <a:rPr lang="en-US" altLang="en-US" sz="1000" dirty="0" err="1">
                <a:solidFill>
                  <a:schemeClr val="bg1"/>
                </a:solidFill>
              </a:rPr>
              <a:t>mayores</a:t>
            </a:r>
            <a:r>
              <a:rPr lang="en-US" altLang="en-US" sz="1000" dirty="0">
                <a:solidFill>
                  <a:schemeClr val="bg1"/>
                </a:solidFill>
              </a:rPr>
              <a:t> </a:t>
            </a:r>
            <a:r>
              <a:rPr lang="en-US" altLang="en-US" sz="1000" dirty="0" err="1">
                <a:solidFill>
                  <a:schemeClr val="bg1"/>
                </a:solidFill>
              </a:rPr>
              <a:t>informes</a:t>
            </a:r>
            <a:r>
              <a:rPr lang="en-US" altLang="en-US" sz="1000" dirty="0">
                <a:solidFill>
                  <a:schemeClr val="bg1"/>
                </a:solidFill>
              </a:rPr>
              <a:t>, </a:t>
            </a:r>
            <a:r>
              <a:rPr lang="en-US" altLang="en-US" sz="1000" dirty="0" err="1">
                <a:solidFill>
                  <a:schemeClr val="bg1"/>
                </a:solidFill>
              </a:rPr>
              <a:t>llame</a:t>
            </a:r>
            <a:r>
              <a:rPr lang="en-US" altLang="en-US" sz="1000" dirty="0">
                <a:solidFill>
                  <a:schemeClr val="bg1"/>
                </a:solidFill>
              </a:rPr>
              <a:t> a Oregon OSHA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843-8086 </a:t>
            </a:r>
            <a:r>
              <a:rPr lang="es-ES_tradnl" altLang="en-US" sz="1000" dirty="0">
                <a:solidFill>
                  <a:schemeClr val="bg1"/>
                </a:solidFill>
              </a:rPr>
              <a:t>ó v</a:t>
            </a:r>
            <a:r>
              <a:rPr lang="en-US" altLang="en-US" sz="1000" dirty="0">
                <a:solidFill>
                  <a:schemeClr val="bg1"/>
                </a:solidFill>
              </a:rPr>
              <a:t>is</a:t>
            </a:r>
            <a:r>
              <a:rPr lang="es-ES_tradnl" altLang="en-US" sz="1000" dirty="0" err="1">
                <a:solidFill>
                  <a:schemeClr val="bg1"/>
                </a:solidFill>
              </a:rPr>
              <a:t>ite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84E80A6B-47B3-44E4-A61B-DCA57605D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" y="838200"/>
            <a:ext cx="5340350" cy="7171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indent="-231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7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193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0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80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52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24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196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b="1" dirty="0"/>
              <a:t>I</a:t>
            </a:r>
            <a:r>
              <a:rPr lang="en-US" altLang="en-US" sz="1400" b="1" dirty="0"/>
              <a:t>mportance of the Safety Committee and Safety Meetings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Some companies have safety committees.  Others have safety meetings.  Ask you employer which they have.  Both Safety Committees or Safety Meetings help the workplace safer.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altLang="en-US" sz="1200" b="1" dirty="0"/>
          </a:p>
          <a:p>
            <a:pPr>
              <a:buFont typeface="Wingdings" panose="05000000000000000000" pitchFamily="2" charset="2"/>
              <a:buChar char="ü"/>
            </a:pPr>
            <a:endParaRPr lang="en-US" altLang="en-US" sz="1200" b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 b="1" dirty="0"/>
              <a:t>S</a:t>
            </a:r>
            <a:r>
              <a:rPr lang="en-US" altLang="en-US" sz="1400" b="1" dirty="0"/>
              <a:t>afety Committee:  Who are the members?</a:t>
            </a:r>
            <a:endParaRPr lang="en-US" altLang="en-US" sz="1600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Workers and employer representatives.</a:t>
            </a:r>
          </a:p>
          <a:p>
            <a:pPr>
              <a:buFont typeface="Wingdings" panose="05000000000000000000" pitchFamily="2" charset="2"/>
              <a:buNone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None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None/>
            </a:pPr>
            <a:endParaRPr lang="en-US" altLang="en-US" sz="1200" b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 b="1" dirty="0"/>
              <a:t>S</a:t>
            </a:r>
            <a:r>
              <a:rPr lang="en-US" altLang="en-US" sz="1400" b="1" dirty="0"/>
              <a:t>afety Committee:  Activities</a:t>
            </a:r>
            <a:endParaRPr lang="en-US" altLang="en-US" sz="1600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Meet once a month to discuss hazards and the ways of preventing</a:t>
            </a:r>
            <a:r>
              <a:rPr lang="es-ES_tradnl" altLang="en-US" sz="1200" b="1" dirty="0"/>
              <a:t> </a:t>
            </a:r>
            <a:r>
              <a:rPr lang="en-US" altLang="en-US" sz="1200" b="1" dirty="0"/>
              <a:t>those hazards.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Conduct a quarterly workplace</a:t>
            </a:r>
            <a:r>
              <a:rPr lang="es-ES_tradnl" altLang="en-US" sz="1200" b="1" dirty="0"/>
              <a:t> </a:t>
            </a:r>
            <a:r>
              <a:rPr lang="en-US" altLang="en-US" sz="1200" b="1" dirty="0"/>
              <a:t>inspection to identify hazardous 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altLang="en-US" sz="1200" b="1" dirty="0"/>
          </a:p>
          <a:p>
            <a:pPr>
              <a:buFont typeface="Wingdings" panose="05000000000000000000" pitchFamily="2" charset="2"/>
              <a:buNone/>
            </a:pPr>
            <a:endParaRPr lang="es-ES" altLang="en-US" sz="1400" b="1" dirty="0"/>
          </a:p>
          <a:p>
            <a:pPr>
              <a:buFont typeface="Wingdings" panose="05000000000000000000" pitchFamily="2" charset="2"/>
              <a:buNone/>
            </a:pPr>
            <a:endParaRPr lang="en-US" altLang="en-US" sz="1400" b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 b="1" dirty="0"/>
              <a:t>S</a:t>
            </a:r>
            <a:r>
              <a:rPr lang="en-US" altLang="en-US" sz="1400" b="1" dirty="0"/>
              <a:t>afety Committee:  Discussions can include: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How to obtain the cooperation of all the workers to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1200" b="1" dirty="0"/>
              <a:t>	identify workplace hazards.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Safety regulations.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The type of training needed so workers can work safer.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T</a:t>
            </a:r>
            <a:r>
              <a:rPr lang="en-US" altLang="en-US" sz="1200" b="1" dirty="0"/>
              <a:t>he results of the last quarterly inspection.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None/>
            </a:pPr>
            <a:endParaRPr lang="en-US" altLang="en-US" sz="2000" b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 b="1" dirty="0"/>
              <a:t>S</a:t>
            </a:r>
            <a:r>
              <a:rPr lang="en-US" altLang="en-US" sz="1400" b="1" dirty="0"/>
              <a:t>afety Meetings:  Duties and activities: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Include all available employees.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Include at least one employer representative authorized to ensure correction of safety and health issues.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Hold them on company time and pay attendees their regular rate of pay.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Discuss safety and health issues.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200" b="1" dirty="0"/>
              <a:t>Discuss accident investigations, causes, and the suggested corrective measures.</a:t>
            </a:r>
          </a:p>
        </p:txBody>
      </p:sp>
      <p:pic>
        <p:nvPicPr>
          <p:cNvPr id="3075" name="Picture 3" descr="D:\Clipart\Owl.wmf">
            <a:extLst>
              <a:ext uri="{FF2B5EF4-FFF2-40B4-BE49-F238E27FC236}">
                <a16:creationId xmlns:a16="http://schemas.microsoft.com/office/drawing/2014/main" id="{300D8D5D-52FA-4767-AF68-33E94B8CA8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17">
            <a:extLst>
              <a:ext uri="{FF2B5EF4-FFF2-40B4-BE49-F238E27FC236}">
                <a16:creationId xmlns:a16="http://schemas.microsoft.com/office/drawing/2014/main" id="{CEBAB310-0756-4CBD-BF0D-2F988FC7C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73025"/>
            <a:ext cx="625572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2200" b="1" dirty="0">
                <a:solidFill>
                  <a:schemeClr val="bg1"/>
                </a:solidFill>
                <a:latin typeface="Arial" panose="020B0604020202020204" pitchFamily="34" charset="0"/>
              </a:rPr>
              <a:t>Safety </a:t>
            </a:r>
            <a:r>
              <a:rPr lang="es-ES_tradnl" altLang="en-US" sz="2200" b="1" dirty="0" err="1">
                <a:solidFill>
                  <a:schemeClr val="bg1"/>
                </a:solidFill>
                <a:latin typeface="Arial" panose="020B0604020202020204" pitchFamily="34" charset="0"/>
              </a:rPr>
              <a:t>Committee</a:t>
            </a:r>
            <a:r>
              <a:rPr lang="es-ES_tradnl" altLang="en-US" sz="2200" b="1" dirty="0">
                <a:solidFill>
                  <a:schemeClr val="bg1"/>
                </a:solidFill>
                <a:latin typeface="Arial" panose="020B0604020202020204" pitchFamily="34" charset="0"/>
              </a:rPr>
              <a:t> and Safety Meetings</a:t>
            </a:r>
            <a:endParaRPr lang="en-US" altLang="en-US" sz="2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8" name="Object 125">
            <a:extLst>
              <a:ext uri="{FF2B5EF4-FFF2-40B4-BE49-F238E27FC236}">
                <a16:creationId xmlns:a16="http://schemas.microsoft.com/office/drawing/2014/main" id="{2AA62F93-F429-4CEB-A0AF-A6C513A2B6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642480"/>
              </p:ext>
            </p:extLst>
          </p:nvPr>
        </p:nvGraphicFramePr>
        <p:xfrm>
          <a:off x="5255198" y="5262562"/>
          <a:ext cx="1428177" cy="141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Image" r:id="rId4" imgW="5921638" imgH="3888457" progId="Photoshop.Image.4">
                  <p:embed/>
                </p:oleObj>
              </mc:Choice>
              <mc:Fallback>
                <p:oleObj name="Image" r:id="rId4" imgW="5921638" imgH="3888457" progId="Photoshop.Image.4">
                  <p:embed/>
                  <p:pic>
                    <p:nvPicPr>
                      <p:cNvPr id="4151" name="Object 125">
                        <a:extLst>
                          <a:ext uri="{FF2B5EF4-FFF2-40B4-BE49-F238E27FC236}">
                            <a16:creationId xmlns:a16="http://schemas.microsoft.com/office/drawing/2014/main" id="{76463DA8-6312-454A-A408-68B8C8B60E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5198" y="5262562"/>
                        <a:ext cx="1428177" cy="141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128B4113-8C2A-4E8C-8BD4-706884534D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5468" y="1637842"/>
            <a:ext cx="1175054" cy="16240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D3BAA685-FF9E-4454-AABE-6C566002D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" y="730250"/>
            <a:ext cx="5181600" cy="7294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 indent="-2317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s-ES" altLang="en-US" sz="2000" b="1" dirty="0"/>
              <a:t>I</a:t>
            </a:r>
            <a:r>
              <a:rPr lang="es-ES" altLang="en-US" sz="1400" b="1" dirty="0"/>
              <a:t>mportancia del Comité de Seguridad y Reuniones de Seguridad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Algunas empresas tienen comités de Seguridad.  Otras tienen reuniones de seguridad. Pregúntele a su empleador cual de estas tiene.  Tanto Comités de Seguridad o Reuniones de Seguridad ayudan lograr un lugar de empleo más seguro.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Char char="ü"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None/>
            </a:pPr>
            <a:r>
              <a:rPr lang="es-ES" altLang="en-US" sz="2000" b="1" dirty="0"/>
              <a:t>C</a:t>
            </a:r>
            <a:r>
              <a:rPr lang="es-ES" altLang="en-US" sz="1400" b="1" dirty="0"/>
              <a:t>omité de seguridad: ¿Quién son los miembros?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Trabajadores y representantes del empleador.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Char char="ü"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None/>
            </a:pPr>
            <a:r>
              <a:rPr lang="es-ES" altLang="en-US" sz="2000" b="1" dirty="0"/>
              <a:t>C</a:t>
            </a:r>
            <a:r>
              <a:rPr lang="es-ES" altLang="en-US" sz="1400" b="1" dirty="0"/>
              <a:t>omité de seguridad:  Actividades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Reunirse mensualmente para discutir peligros y las maneras para prevenir esos peligros.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Llevar a cabo inspecciones trimestrales del lugar de trabajo para identificar riesgos.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Char char="ü"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None/>
            </a:pPr>
            <a:r>
              <a:rPr lang="es-ES" altLang="en-US" sz="2000" b="1" dirty="0"/>
              <a:t>C</a:t>
            </a:r>
            <a:r>
              <a:rPr lang="es-ES" altLang="en-US" sz="1400" b="1" dirty="0"/>
              <a:t>omité de seguridad:  Las discusiones pueden incluir: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Como obtener la cooperación de todos los trabajadores para detectar riesgos en el trabajo.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Los reglamentos de seguridad.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El tipo de adiestramiento que necesitan los trabajadores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s-ES" altLang="en-US" sz="1200" b="1" dirty="0"/>
              <a:t>	para que trabajen en una manera más segura.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Los resultados de la última inspección trimestral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s-ES" altLang="en-US" sz="1200" b="1" dirty="0"/>
          </a:p>
          <a:p>
            <a:pPr>
              <a:buFont typeface="Wingdings" panose="05000000000000000000" pitchFamily="2" charset="2"/>
              <a:buNone/>
            </a:pPr>
            <a:endParaRPr lang="es-ES" altLang="en-US" sz="2000" b="1" dirty="0"/>
          </a:p>
          <a:p>
            <a:pPr>
              <a:buFont typeface="Wingdings" panose="05000000000000000000" pitchFamily="2" charset="2"/>
              <a:buNone/>
            </a:pPr>
            <a:r>
              <a:rPr lang="es-ES" altLang="en-US" sz="2000" b="1" dirty="0"/>
              <a:t>R</a:t>
            </a:r>
            <a:r>
              <a:rPr lang="es-ES" altLang="en-US" sz="1400" b="1" dirty="0"/>
              <a:t>euniones de Seguridad:  Deberes y actividades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Incluir a todos los trabajadores disponibles.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Incluir por lo menos un representante del empleador autorizado para asegurar la corrección de cuestiones de seguridad y salud.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Sostenerse en tiempo de la empresa y los que estén  presentes, ser pagados so paga regular.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altLang="en-US" sz="1200" b="1" dirty="0"/>
              <a:t>Discutir investigaciones de accidentes, sus causas, y sugerencias para la corrección de las mismas.</a:t>
            </a:r>
          </a:p>
        </p:txBody>
      </p:sp>
      <p:pic>
        <p:nvPicPr>
          <p:cNvPr id="4099" name="Picture 3" descr="D:\Clipart\Owl.wmf">
            <a:extLst>
              <a:ext uri="{FF2B5EF4-FFF2-40B4-BE49-F238E27FC236}">
                <a16:creationId xmlns:a16="http://schemas.microsoft.com/office/drawing/2014/main" id="{A2DD526E-E739-4A5D-8EAC-6D9AF9B79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4">
            <a:extLst>
              <a:ext uri="{FF2B5EF4-FFF2-40B4-BE49-F238E27FC236}">
                <a16:creationId xmlns:a16="http://schemas.microsoft.com/office/drawing/2014/main" id="{C0369D70-FDBA-40AF-9520-5CDEC086F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" y="85725"/>
            <a:ext cx="64420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 err="1">
                <a:solidFill>
                  <a:schemeClr val="bg1"/>
                </a:solidFill>
                <a:latin typeface="Arial" panose="020B0604020202020204" pitchFamily="34" charset="0"/>
              </a:rPr>
              <a:t>Comit</a:t>
            </a:r>
            <a:r>
              <a:rPr lang="es-ES_tradnl" altLang="en-US" sz="2000" b="1" dirty="0">
                <a:solidFill>
                  <a:schemeClr val="bg1"/>
                </a:solidFill>
                <a:latin typeface="Arial" panose="020B0604020202020204" pitchFamily="34" charset="0"/>
              </a:rPr>
              <a:t>é</a:t>
            </a: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</a:rPr>
              <a:t> de Seguridad y </a:t>
            </a:r>
            <a:r>
              <a:rPr lang="en-US" altLang="en-US" sz="2000" b="1" dirty="0" err="1">
                <a:solidFill>
                  <a:schemeClr val="bg1"/>
                </a:solidFill>
                <a:latin typeface="Arial" panose="020B0604020202020204" pitchFamily="34" charset="0"/>
              </a:rPr>
              <a:t>Reuniones</a:t>
            </a: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</a:rPr>
              <a:t> de Seguridad</a:t>
            </a:r>
          </a:p>
        </p:txBody>
      </p:sp>
      <p:graphicFrame>
        <p:nvGraphicFramePr>
          <p:cNvPr id="57" name="Object 125">
            <a:extLst>
              <a:ext uri="{FF2B5EF4-FFF2-40B4-BE49-F238E27FC236}">
                <a16:creationId xmlns:a16="http://schemas.microsoft.com/office/drawing/2014/main" id="{A6852D96-DCD9-4E1A-804F-AD003D5896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345600"/>
              </p:ext>
            </p:extLst>
          </p:nvPr>
        </p:nvGraphicFramePr>
        <p:xfrm>
          <a:off x="5255198" y="5262562"/>
          <a:ext cx="1428177" cy="141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Image" r:id="rId4" imgW="5921638" imgH="3888457" progId="Photoshop.Image.4">
                  <p:embed/>
                </p:oleObj>
              </mc:Choice>
              <mc:Fallback>
                <p:oleObj name="Image" r:id="rId4" imgW="5921638" imgH="3888457" progId="Photoshop.Image.4">
                  <p:embed/>
                  <p:pic>
                    <p:nvPicPr>
                      <p:cNvPr id="58" name="Object 125">
                        <a:extLst>
                          <a:ext uri="{FF2B5EF4-FFF2-40B4-BE49-F238E27FC236}">
                            <a16:creationId xmlns:a16="http://schemas.microsoft.com/office/drawing/2014/main" id="{2AA62F93-F429-4CEB-A0AF-A6C513A2B6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5198" y="5262562"/>
                        <a:ext cx="1428177" cy="141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" name="Picture 57">
            <a:extLst>
              <a:ext uri="{FF2B5EF4-FFF2-40B4-BE49-F238E27FC236}">
                <a16:creationId xmlns:a16="http://schemas.microsoft.com/office/drawing/2014/main" id="{DF3F9B6C-503D-4718-A3DA-1A4A188723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5468" y="1637842"/>
            <a:ext cx="1175054" cy="16240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313</Value>
    </Topic>
    <TrainingType xmlns="4abed4e2-db5c-4e78-ae88-7ca7a6241065">PESO</TrainingType>
    <DateRevised xmlns="4abed4e2-db5c-4e78-ae88-7ca7a6241065">2022-11-14T08:00:00+00:00</DateRevised>
    <AdditionalTitle xmlns="4abed4e2-db5c-4e78-ae88-7ca7a6241065">Comités de Seguridad y Reuniones de Seguridad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110C1A18-7B5E-402A-8F41-C20D9F743926}"/>
</file>

<file path=customXml/itemProps2.xml><?xml version="1.0" encoding="utf-8"?>
<ds:datastoreItem xmlns:ds="http://schemas.openxmlformats.org/officeDocument/2006/customXml" ds:itemID="{291E7FCE-7D8E-44AD-A4F9-8CDD6ABFC4FB}"/>
</file>

<file path=customXml/itemProps3.xml><?xml version="1.0" encoding="utf-8"?>
<ds:datastoreItem xmlns:ds="http://schemas.openxmlformats.org/officeDocument/2006/customXml" ds:itemID="{526E47CE-70C1-4DF8-A7D3-9A078B96DE8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414</Words>
  <Application>Microsoft Office PowerPoint</Application>
  <PresentationFormat>On-screen Show (4:3)</PresentationFormat>
  <Paragraphs>57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Wingdings</vt:lpstr>
      <vt:lpstr>Default Design</vt:lpstr>
      <vt:lpstr>Image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Committees and Safety Meetings (pptx)</dc:title>
  <dc:subject>PESO PowerPoint tailgate about Safety Committees and Safety Meetings</dc:subject>
  <dc:creator/>
  <cp:lastModifiedBy/>
  <cp:revision>1</cp:revision>
  <dcterms:created xsi:type="dcterms:W3CDTF">2022-06-24T21:44:42Z</dcterms:created>
  <dcterms:modified xsi:type="dcterms:W3CDTF">2022-11-29T23:46:08Z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